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380" r:id="rId3"/>
    <p:sldId id="267" r:id="rId4"/>
    <p:sldId id="363" r:id="rId5"/>
    <p:sldId id="268" r:id="rId6"/>
    <p:sldId id="270" r:id="rId7"/>
    <p:sldId id="354" r:id="rId8"/>
    <p:sldId id="271" r:id="rId9"/>
    <p:sldId id="272" r:id="rId10"/>
    <p:sldId id="273" r:id="rId11"/>
    <p:sldId id="369" r:id="rId12"/>
    <p:sldId id="368" r:id="rId13"/>
    <p:sldId id="372" r:id="rId14"/>
    <p:sldId id="373" r:id="rId15"/>
    <p:sldId id="375" r:id="rId16"/>
    <p:sldId id="371" r:id="rId17"/>
    <p:sldId id="370" r:id="rId18"/>
    <p:sldId id="376" r:id="rId19"/>
    <p:sldId id="377" r:id="rId20"/>
    <p:sldId id="378" r:id="rId21"/>
    <p:sldId id="374" r:id="rId22"/>
    <p:sldId id="379" r:id="rId23"/>
    <p:sldId id="274" r:id="rId24"/>
    <p:sldId id="381" r:id="rId25"/>
    <p:sldId id="275" r:id="rId26"/>
    <p:sldId id="276" r:id="rId27"/>
    <p:sldId id="277" r:id="rId28"/>
    <p:sldId id="278" r:id="rId29"/>
    <p:sldId id="279" r:id="rId30"/>
    <p:sldId id="280" r:id="rId31"/>
    <p:sldId id="285" r:id="rId32"/>
    <p:sldId id="315" r:id="rId33"/>
    <p:sldId id="357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F2EFC41-A715-4FBE-9D9A-F2CF0D20A277}">
          <p14:sldIdLst>
            <p14:sldId id="256"/>
            <p14:sldId id="380"/>
          </p14:sldIdLst>
        </p14:section>
        <p14:section name="Disponibilité" id="{F09628EF-D37C-4F0B-9E04-F141817DFC15}">
          <p14:sldIdLst>
            <p14:sldId id="267"/>
            <p14:sldId id="363"/>
            <p14:sldId id="268"/>
          </p14:sldIdLst>
        </p14:section>
        <p14:section name="Prescription" id="{30B475DB-8D0F-4CD8-A9F9-E4576ED6F28A}">
          <p14:sldIdLst>
            <p14:sldId id="270"/>
            <p14:sldId id="354"/>
            <p14:sldId id="271"/>
            <p14:sldId id="272"/>
            <p14:sldId id="273"/>
            <p14:sldId id="369"/>
            <p14:sldId id="368"/>
            <p14:sldId id="372"/>
            <p14:sldId id="373"/>
            <p14:sldId id="375"/>
            <p14:sldId id="371"/>
            <p14:sldId id="370"/>
            <p14:sldId id="376"/>
            <p14:sldId id="377"/>
            <p14:sldId id="378"/>
            <p14:sldId id="374"/>
            <p14:sldId id="379"/>
            <p14:sldId id="274"/>
            <p14:sldId id="381"/>
            <p14:sldId id="275"/>
            <p14:sldId id="276"/>
            <p14:sldId id="277"/>
            <p14:sldId id="278"/>
            <p14:sldId id="279"/>
            <p14:sldId id="280"/>
            <p14:sldId id="285"/>
          </p14:sldIdLst>
        </p14:section>
        <p14:section name="DCI et substitution" id="{4F9602FD-CEDA-4F5F-8C2B-F273E9105928}">
          <p14:sldIdLst>
            <p14:sldId id="315"/>
            <p14:sldId id="357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ien Pepermans" initials="D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BA5"/>
    <a:srgbClr val="004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howGuides="1">
      <p:cViewPr varScale="1">
        <p:scale>
          <a:sx n="57" d="100"/>
          <a:sy n="57" d="100"/>
        </p:scale>
        <p:origin x="836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0" t="9976" r="14719" b="29443"/>
          <a:stretch>
            <a:fillRect/>
          </a:stretch>
        </p:blipFill>
        <p:spPr bwMode="auto">
          <a:xfrm>
            <a:off x="2171700" y="-57150"/>
            <a:ext cx="480536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2" t="78027" b="16454"/>
          <a:stretch>
            <a:fillRect/>
          </a:stretch>
        </p:blipFill>
        <p:spPr bwMode="auto">
          <a:xfrm>
            <a:off x="20638" y="4914900"/>
            <a:ext cx="91233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47214" r="33185" b="21780"/>
          <a:stretch/>
        </p:blipFill>
        <p:spPr bwMode="auto">
          <a:xfrm>
            <a:off x="6412179" y="6425823"/>
            <a:ext cx="1214437" cy="43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478B0E0-2976-4A24-8131-2D410FC2DA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4400" y="6240924"/>
            <a:ext cx="705934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7629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65213" y="338204"/>
            <a:ext cx="7564437" cy="1552510"/>
          </a:xfrm>
        </p:spPr>
        <p:txBody>
          <a:bodyPr/>
          <a:lstStyle>
            <a:lvl1pPr>
              <a:buClr>
                <a:srgbClr val="004B8D"/>
              </a:buClr>
              <a:defRPr>
                <a:solidFill>
                  <a:srgbClr val="24ABA5"/>
                </a:solidFill>
              </a:defRPr>
            </a:lvl1pPr>
            <a:lvl2pPr>
              <a:buClr>
                <a:srgbClr val="004B8D"/>
              </a:buClr>
              <a:defRPr>
                <a:solidFill>
                  <a:srgbClr val="24ABA5"/>
                </a:solidFill>
              </a:defRPr>
            </a:lvl2pPr>
            <a:lvl3pPr>
              <a:buClr>
                <a:srgbClr val="004B8D"/>
              </a:buClr>
              <a:defRPr>
                <a:solidFill>
                  <a:srgbClr val="24ABA5"/>
                </a:solidFill>
              </a:defRPr>
            </a:lvl3pPr>
            <a:lvl4pPr>
              <a:buClr>
                <a:srgbClr val="004B8D"/>
              </a:buClr>
              <a:defRPr>
                <a:solidFill>
                  <a:srgbClr val="24ABA5"/>
                </a:solidFill>
              </a:defRPr>
            </a:lvl4pPr>
            <a:lvl5pPr>
              <a:buClr>
                <a:srgbClr val="004B8D"/>
              </a:buClr>
              <a:defRPr>
                <a:solidFill>
                  <a:srgbClr val="24ABA5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726862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2028825"/>
            <a:ext cx="75644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nl-BE"/>
              <a:t>Modifiez les styles du texte du masque</a:t>
            </a:r>
          </a:p>
          <a:p>
            <a:pPr lvl="1"/>
            <a:r>
              <a:rPr lang="fr-FR" altLang="nl-BE"/>
              <a:t>Deuxième niveau</a:t>
            </a:r>
          </a:p>
          <a:p>
            <a:pPr lvl="2"/>
            <a:r>
              <a:rPr lang="fr-FR" altLang="nl-BE"/>
              <a:t>Troisième niveau</a:t>
            </a:r>
          </a:p>
          <a:p>
            <a:pPr lvl="3"/>
            <a:r>
              <a:rPr lang="fr-FR" altLang="nl-BE"/>
              <a:t>Quatrième niveau</a:t>
            </a:r>
          </a:p>
          <a:p>
            <a:pPr lvl="4"/>
            <a:r>
              <a:rPr lang="fr-FR" altLang="nl-BE"/>
              <a:t>Cinquième niveau</a:t>
            </a:r>
            <a:endParaRPr lang="en-US" altLang="nl-B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898525" cy="68580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8" name="ZoneTexte 9"/>
          <p:cNvSpPr txBox="1">
            <a:spLocks noChangeArrowheads="1"/>
          </p:cNvSpPr>
          <p:nvPr/>
        </p:nvSpPr>
        <p:spPr bwMode="auto">
          <a:xfrm rot="16200000">
            <a:off x="-2174081" y="3964781"/>
            <a:ext cx="5291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nl-BE" sz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Quand le médecin généraliste et le pharmacien se rencontrent …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306388"/>
            <a:ext cx="971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9" r:id="rId2"/>
  </p:sldLayoutIdLst>
  <p:transition spd="slow">
    <p:wipe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000" kern="1200" dirty="0">
          <a:solidFill>
            <a:srgbClr val="FFFFFF"/>
          </a:solidFill>
          <a:latin typeface="Century Gothic" panose="020B0502020202020204" pitchFamily="34" charset="0"/>
          <a:ea typeface="+mj-ea"/>
          <a:cs typeface="Andalus" panose="02020603050405020304" pitchFamily="18" charset="-78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9pPr>
    </p:titleStyle>
    <p:bodyStyle>
      <a:lvl1pPr marL="136525" indent="-136525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rgbClr val="24ABA5"/>
        </a:buClr>
        <a:buFont typeface="Wingdings 2" panose="05020102010507070707" pitchFamily="18" charset="2"/>
        <a:buChar char=""/>
        <a:defRPr sz="28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masante.belgique.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35.xml"/><Relationship Id="rId7" Type="http://schemas.openxmlformats.org/officeDocument/2006/relationships/slide" Target="slide44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6.xml"/><Relationship Id="rId18" Type="http://schemas.openxmlformats.org/officeDocument/2006/relationships/slide" Target="slide31.xml"/><Relationship Id="rId3" Type="http://schemas.openxmlformats.org/officeDocument/2006/relationships/slide" Target="slide9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0.xml"/><Relationship Id="rId2" Type="http://schemas.openxmlformats.org/officeDocument/2006/relationships/slide" Target="slide8.xml"/><Relationship Id="rId16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5" Type="http://schemas.openxmlformats.org/officeDocument/2006/relationships/slide" Target="slide12.xml"/><Relationship Id="rId15" Type="http://schemas.openxmlformats.org/officeDocument/2006/relationships/slide" Target="slide28.xml"/><Relationship Id="rId10" Type="http://schemas.openxmlformats.org/officeDocument/2006/relationships/slide" Target="slide22.xml"/><Relationship Id="rId19" Type="http://schemas.openxmlformats.org/officeDocument/2006/relationships/slide" Target="slide2.xml"/><Relationship Id="rId4" Type="http://schemas.openxmlformats.org/officeDocument/2006/relationships/slide" Target="slide10.xml"/><Relationship Id="rId9" Type="http://schemas.openxmlformats.org/officeDocument/2006/relationships/slide" Target="slide21.xml"/><Relationship Id="rId14" Type="http://schemas.openxmlformats.org/officeDocument/2006/relationships/slide" Target="slide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90500" y="5459413"/>
            <a:ext cx="8724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8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 le médecin généraliste et le pharmacien se rencontrent …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296">
            <a:extLst>
              <a:ext uri="{FF2B5EF4-FFF2-40B4-BE49-F238E27FC236}">
                <a16:creationId xmlns:a16="http://schemas.microsoft.com/office/drawing/2014/main" id="{36E734B2-AC8A-45E6-B937-AC86B76296F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700" y="1862327"/>
            <a:ext cx="2973388" cy="4719171"/>
          </a:xfrm>
          <a:prstGeom prst="rect">
            <a:avLst/>
          </a:prstGeom>
          <a:noFill/>
          <a:ln>
            <a:noFill/>
          </a:ln>
        </p:spPr>
      </p:pic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1022350" y="765175"/>
            <a:ext cx="7850188" cy="1419225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fr-BE" altLang="nl-BE" sz="2400" b="1"/>
              <a:t>Quel est le modèle règlementaire des  prescriptions concernant les médicaments remboursés?</a:t>
            </a:r>
            <a:endParaRPr lang="fr-BE" altLang="nl-BE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1065213" y="2019300"/>
            <a:ext cx="4468812" cy="4152900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fr-BE" sz="1800" dirty="0"/>
              <a:t>La prescription doit:</a:t>
            </a:r>
          </a:p>
          <a:p>
            <a:pPr marL="542925" indent="-36195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800" dirty="0"/>
              <a:t>Etre imprimée sur papier blanc</a:t>
            </a:r>
          </a:p>
          <a:p>
            <a:pPr marL="542925" indent="-36195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800" dirty="0"/>
              <a:t>Dans un format de 10,5 cm sur 20 cm</a:t>
            </a:r>
          </a:p>
          <a:p>
            <a:pPr marL="542925" indent="-36195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800" dirty="0"/>
              <a:t>Mentionner le numéro INAMI du médecin en chiffres et en code-barres</a:t>
            </a:r>
          </a:p>
          <a:p>
            <a:pPr marL="542925" indent="-36195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800" dirty="0"/>
              <a:t>Mentionner le nom et le prénom du médecin</a:t>
            </a:r>
          </a:p>
          <a:p>
            <a:pPr marL="542925" indent="-36195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800" b="1" u="sng" dirty="0"/>
              <a:t>Tous</a:t>
            </a:r>
            <a:r>
              <a:rPr lang="fr-BE" sz="1800" dirty="0"/>
              <a:t> les prescripteurs doivent utiliser le nouveau modèle !</a:t>
            </a:r>
            <a:endParaRPr lang="fr-BE" sz="1800" b="1" u="sng" dirty="0"/>
          </a:p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16725" y="3252788"/>
            <a:ext cx="1884363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altLang="fr-FR" sz="1400" i="1" dirty="0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Dupont F.</a:t>
            </a:r>
          </a:p>
          <a:p>
            <a:pPr eaLnBrk="1" hangingPunct="1">
              <a:spcBef>
                <a:spcPct val="50000"/>
              </a:spcBef>
            </a:pPr>
            <a:endParaRPr lang="nl-BE" altLang="fr-FR" sz="1400" i="1" dirty="0">
              <a:solidFill>
                <a:srgbClr val="004B8D"/>
              </a:solidFill>
              <a:latin typeface="Lucida Bright" panose="020406020505050203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nl-BE" altLang="fr-FR" sz="1400" i="1" dirty="0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Médicament</a:t>
            </a:r>
          </a:p>
          <a:p>
            <a:pPr eaLnBrk="1" hangingPunct="1">
              <a:spcBef>
                <a:spcPct val="50000"/>
              </a:spcBef>
            </a:pPr>
            <a:r>
              <a:rPr lang="nl-BE" altLang="fr-FR" sz="1400" i="1" dirty="0" err="1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Dose</a:t>
            </a:r>
            <a:endParaRPr lang="nl-BE" altLang="fr-FR" sz="1400" i="1" dirty="0">
              <a:solidFill>
                <a:srgbClr val="004B8D"/>
              </a:solidFill>
              <a:latin typeface="Lucida Bright" panose="020406020505050203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nl-BE" altLang="fr-FR" sz="1400" i="1" dirty="0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Taille </a:t>
            </a:r>
            <a:r>
              <a:rPr lang="nl-BE" altLang="fr-FR" sz="1400" i="1" dirty="0" err="1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conditionnement</a:t>
            </a:r>
            <a:endParaRPr lang="nl-BE" altLang="fr-FR" sz="1400" i="1" dirty="0">
              <a:solidFill>
                <a:srgbClr val="004B8D"/>
              </a:solidFill>
              <a:latin typeface="Lucida Bright" panose="020406020505050203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nl-BE" altLang="fr-FR" sz="1400" i="1" dirty="0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S/ posologie</a:t>
            </a:r>
          </a:p>
        </p:txBody>
      </p:sp>
      <p:sp>
        <p:nvSpPr>
          <p:cNvPr id="12295" name="Tekstvak 5"/>
          <p:cNvSpPr txBox="1">
            <a:spLocks noChangeArrowheads="1"/>
          </p:cNvSpPr>
          <p:nvPr/>
        </p:nvSpPr>
        <p:spPr bwMode="auto">
          <a:xfrm>
            <a:off x="5993154" y="5564188"/>
            <a:ext cx="14366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Dr. Marcel </a:t>
            </a:r>
            <a:r>
              <a:rPr lang="nl-BE" altLang="fr-FR" sz="900" dirty="0" err="1">
                <a:solidFill>
                  <a:srgbClr val="004B8D"/>
                </a:solidFill>
                <a:latin typeface="Lucida Bright" panose="02040602050505020304" pitchFamily="18" charset="0"/>
              </a:rPr>
              <a:t>Dutronc</a:t>
            </a:r>
            <a:endParaRPr lang="nl-BE" altLang="fr-FR" sz="900" dirty="0">
              <a:solidFill>
                <a:srgbClr val="004B8D"/>
              </a:solidFill>
              <a:latin typeface="Lucida Bright" panose="02040602050505020304" pitchFamily="18" charset="0"/>
            </a:endParaRPr>
          </a:p>
          <a:p>
            <a:pPr eaLnBrk="1" hangingPunct="1"/>
            <a:r>
              <a:rPr lang="nl-BE" altLang="fr-FR" sz="900" dirty="0" err="1">
                <a:solidFill>
                  <a:srgbClr val="004B8D"/>
                </a:solidFill>
                <a:latin typeface="Lucida Bright" panose="02040602050505020304" pitchFamily="18" charset="0"/>
              </a:rPr>
              <a:t>Rue</a:t>
            </a:r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 </a:t>
            </a:r>
            <a:r>
              <a:rPr lang="nl-BE" altLang="fr-FR" sz="900" dirty="0" err="1">
                <a:solidFill>
                  <a:srgbClr val="004B8D"/>
                </a:solidFill>
                <a:latin typeface="Lucida Bright" panose="02040602050505020304" pitchFamily="18" charset="0"/>
              </a:rPr>
              <a:t>colonel</a:t>
            </a:r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 </a:t>
            </a:r>
            <a:r>
              <a:rPr lang="nl-BE" altLang="fr-FR" sz="900" dirty="0" err="1">
                <a:solidFill>
                  <a:srgbClr val="004B8D"/>
                </a:solidFill>
                <a:latin typeface="Lucida Bright" panose="02040602050505020304" pitchFamily="18" charset="0"/>
              </a:rPr>
              <a:t>bourg</a:t>
            </a:r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 1</a:t>
            </a:r>
          </a:p>
          <a:p>
            <a:pPr eaLnBrk="1" hangingPunct="1"/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1140 Bruxelles</a:t>
            </a:r>
            <a:endParaRPr lang="nl-NL" altLang="fr-FR" sz="900" dirty="0">
              <a:solidFill>
                <a:srgbClr val="004B8D"/>
              </a:solidFill>
              <a:latin typeface="Lucida Bright" panose="02040602050505020304" pitchFamily="18" charset="0"/>
            </a:endParaRPr>
          </a:p>
        </p:txBody>
      </p:sp>
      <p:sp>
        <p:nvSpPr>
          <p:cNvPr id="12296" name="Text Box 6"/>
          <p:cNvSpPr txBox="1">
            <a:spLocks noChangeArrowheads="1"/>
          </p:cNvSpPr>
          <p:nvPr/>
        </p:nvSpPr>
        <p:spPr bwMode="auto">
          <a:xfrm>
            <a:off x="6623050" y="2944813"/>
            <a:ext cx="1884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altLang="fr-FR" sz="1400" dirty="0" err="1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Dutronc</a:t>
            </a:r>
            <a:r>
              <a:rPr lang="nl-BE" altLang="fr-FR" sz="1400" dirty="0">
                <a:solidFill>
                  <a:srgbClr val="004B8D"/>
                </a:solidFill>
                <a:latin typeface="Lucida Bright" panose="0204060205050502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Marcel</a:t>
            </a:r>
          </a:p>
        </p:txBody>
      </p:sp>
      <p:sp>
        <p:nvSpPr>
          <p:cNvPr id="12297" name="Tekstvak 5"/>
          <p:cNvSpPr txBox="1">
            <a:spLocks noChangeArrowheads="1"/>
          </p:cNvSpPr>
          <p:nvPr/>
        </p:nvSpPr>
        <p:spPr bwMode="auto">
          <a:xfrm>
            <a:off x="7397862" y="5588000"/>
            <a:ext cx="14382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nl-BE" altLang="fr-FR" sz="900" dirty="0">
                <a:solidFill>
                  <a:srgbClr val="004B8D"/>
                </a:solidFill>
                <a:latin typeface="Lucida Bright" panose="02040602050505020304" pitchFamily="18" charset="0"/>
              </a:rPr>
              <a:t>01/04/2020</a:t>
            </a:r>
            <a:endParaRPr lang="nl-NL" altLang="fr-FR" sz="900" dirty="0">
              <a:solidFill>
                <a:srgbClr val="004B8D"/>
              </a:solidFill>
              <a:latin typeface="Lucida Bright" panose="02040602050505020304" pitchFamily="18" charset="0"/>
            </a:endParaRPr>
          </a:p>
        </p:txBody>
      </p:sp>
      <p:sp>
        <p:nvSpPr>
          <p:cNvPr id="13" name="Rectangular Callout 11"/>
          <p:cNvSpPr/>
          <p:nvPr/>
        </p:nvSpPr>
        <p:spPr>
          <a:xfrm>
            <a:off x="1162051" y="2357438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cette règlementation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  <p:sp>
        <p:nvSpPr>
          <p:cNvPr id="12" name="Bouton d'action : Accueil 11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1"/>
          <p:cNvSpPr>
            <a:spLocks noGrp="1"/>
          </p:cNvSpPr>
          <p:nvPr>
            <p:ph idx="1"/>
          </p:nvPr>
        </p:nvSpPr>
        <p:spPr>
          <a:xfrm>
            <a:off x="1084263" y="790575"/>
            <a:ext cx="7831137" cy="7143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fr-BE" altLang="nl-BE" sz="2400" b="1"/>
              <a:t>Recip-e: prescription médicale électronique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  <p:pic>
        <p:nvPicPr>
          <p:cNvPr id="2052" name="Picture 4" descr="Prescription électronique pour les dentistes">
            <a:extLst>
              <a:ext uri="{FF2B5EF4-FFF2-40B4-BE49-F238E27FC236}">
                <a16:creationId xmlns:a16="http://schemas.microsoft.com/office/drawing/2014/main" id="{C71A4003-01DB-41FE-8CF1-65D5144D6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306" y="2119312"/>
            <a:ext cx="428625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155884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1084263" y="790575"/>
            <a:ext cx="7831137" cy="7143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 bwMode="auto">
          <a:xfrm>
            <a:off x="1065213" y="1795463"/>
            <a:ext cx="7850187" cy="651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lvl="2" indent="0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fr-BE" altLang="nl-BE" b="1" dirty="0">
                <a:solidFill>
                  <a:srgbClr val="24ABA5"/>
                </a:solidFill>
              </a:rPr>
              <a:t>Chronologie</a:t>
            </a:r>
          </a:p>
          <a:p>
            <a:r>
              <a:rPr lang="nl-NL" sz="2400" dirty="0"/>
              <a:t>01/01/2017: </a:t>
            </a:r>
            <a:r>
              <a:rPr lang="nl-NL" sz="2400" dirty="0" err="1"/>
              <a:t>introduction</a:t>
            </a:r>
            <a:r>
              <a:rPr lang="nl-NL" sz="2400" dirty="0"/>
              <a:t> </a:t>
            </a:r>
            <a:r>
              <a:rPr lang="fr-BE" altLang="nl-BE" sz="2400" dirty="0"/>
              <a:t>prescription médicale électronique</a:t>
            </a:r>
          </a:p>
          <a:p>
            <a:endParaRPr lang="nl-NL" sz="2400" dirty="0"/>
          </a:p>
          <a:p>
            <a:r>
              <a:rPr lang="nl-NL" sz="2400" dirty="0"/>
              <a:t>01/01/2020:</a:t>
            </a:r>
            <a:r>
              <a:rPr lang="fr-FR" sz="2400" dirty="0"/>
              <a:t>les prescripteurs ambulatoires (médecins généralistes, médecins spécialistes, dentistes et sages-femmes) doivent prescrire électroniquement</a:t>
            </a:r>
          </a:p>
          <a:p>
            <a:endParaRPr lang="fr-BE" altLang="nl-BE" sz="2000" dirty="0"/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sz="2000" b="1" i="1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  <p:sp>
        <p:nvSpPr>
          <p:cNvPr id="10" name="Rectangular Callout 11">
            <a:extLst>
              <a:ext uri="{FF2B5EF4-FFF2-40B4-BE49-F238E27FC236}">
                <a16:creationId xmlns:a16="http://schemas.microsoft.com/office/drawing/2014/main" id="{E4F04342-6F51-4F26-8AEB-53638DB46779}"/>
              </a:ext>
            </a:extLst>
          </p:cNvPr>
          <p:cNvSpPr/>
          <p:nvPr/>
        </p:nvSpPr>
        <p:spPr>
          <a:xfrm>
            <a:off x="1084263" y="2323750"/>
            <a:ext cx="7470775" cy="2830017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400" dirty="0"/>
              <a:t>L’obligation de prescrire de manière électronique ne sera pas d’application pour les prescripteurs âgés de 64 ans au 1</a:t>
            </a:r>
            <a:r>
              <a:rPr lang="fr-BE" sz="2400" baseline="30000" dirty="0"/>
              <a:t>er</a:t>
            </a:r>
            <a:r>
              <a:rPr lang="fr-BE" sz="2400" dirty="0"/>
              <a:t> janvier 2020, ni pour la prescription lors de visites au domicile du patient ou en institution.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400" dirty="0"/>
              <a:t>Cette exception ne vaut pas pour le </a:t>
            </a:r>
            <a:r>
              <a:rPr lang="fr-BE" sz="2400" b="1" u="sng" dirty="0"/>
              <a:t>nouveau modèle</a:t>
            </a:r>
            <a:r>
              <a:rPr lang="fr-BE" sz="2400" dirty="0"/>
              <a:t> de prescription.</a:t>
            </a:r>
            <a:endParaRPr lang="nl-BE" sz="24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83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1084263" y="790575"/>
            <a:ext cx="7831137" cy="7143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Médecin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 bwMode="auto">
          <a:xfrm>
            <a:off x="1065213" y="1795463"/>
            <a:ext cx="7850187" cy="651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altLang="nl-BE" sz="2000" dirty="0"/>
              <a:t>Via le module de prescription du </a:t>
            </a:r>
            <a:r>
              <a:rPr lang="fr-BE" altLang="nl-BE" sz="2000" dirty="0">
                <a:solidFill>
                  <a:srgbClr val="24ABA5"/>
                </a:solidFill>
              </a:rPr>
              <a:t>logiciel du médecin</a:t>
            </a:r>
            <a:r>
              <a:rPr lang="fr-BE" altLang="nl-BE" sz="2000" dirty="0"/>
              <a:t>, la prescription est </a:t>
            </a:r>
            <a:r>
              <a:rPr lang="fr-BE" altLang="nl-BE" sz="2000" dirty="0">
                <a:solidFill>
                  <a:srgbClr val="24ABA5"/>
                </a:solidFill>
              </a:rPr>
              <a:t>encryptée</a:t>
            </a:r>
            <a:r>
              <a:rPr lang="fr-BE" altLang="nl-BE" sz="2000" dirty="0"/>
              <a:t> puis transmise vers </a:t>
            </a:r>
            <a:r>
              <a:rPr lang="fr-BE" altLang="nl-BE" sz="2000" dirty="0" err="1">
                <a:solidFill>
                  <a:srgbClr val="24ABA5"/>
                </a:solidFill>
              </a:rPr>
              <a:t>Recip</a:t>
            </a:r>
            <a:r>
              <a:rPr lang="fr-BE" altLang="nl-BE" sz="2000" dirty="0">
                <a:solidFill>
                  <a:srgbClr val="24ABA5"/>
                </a:solidFill>
              </a:rPr>
              <a:t>-e</a:t>
            </a:r>
            <a:r>
              <a:rPr lang="fr-BE" altLang="nl-BE" sz="2000" dirty="0"/>
              <a:t>. </a:t>
            </a: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altLang="nl-BE" sz="2000" dirty="0"/>
              <a:t>Le serveur </a:t>
            </a:r>
            <a:r>
              <a:rPr lang="fr-BE" altLang="nl-BE" sz="2000" dirty="0" err="1"/>
              <a:t>Recip</a:t>
            </a:r>
            <a:r>
              <a:rPr lang="fr-BE" altLang="nl-BE" sz="2000" dirty="0"/>
              <a:t>-e répond avec un </a:t>
            </a:r>
            <a:r>
              <a:rPr lang="fr-BE" altLang="nl-BE" sz="2000" dirty="0">
                <a:solidFill>
                  <a:srgbClr val="24ABA5"/>
                </a:solidFill>
              </a:rPr>
              <a:t>identifiant unique </a:t>
            </a:r>
            <a:r>
              <a:rPr lang="fr-BE" altLang="nl-BE" sz="2000" dirty="0"/>
              <a:t>(appelé </a:t>
            </a:r>
            <a:r>
              <a:rPr lang="fr-BE" altLang="nl-BE" sz="2000" dirty="0" err="1"/>
              <a:t>Recip</a:t>
            </a:r>
            <a:r>
              <a:rPr lang="fr-BE" altLang="nl-BE" sz="2000" dirty="0"/>
              <a:t>-e ID ou RID). </a:t>
            </a: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2000" dirty="0"/>
              <a:t>L’ ordonnance n’est plus imprimée via le logiciel, on imprime une </a:t>
            </a:r>
            <a:r>
              <a:rPr lang="fr-BE" sz="2000" dirty="0">
                <a:solidFill>
                  <a:srgbClr val="24ABA5"/>
                </a:solidFill>
              </a:rPr>
              <a:t>"preuve de prescription électronique".</a:t>
            </a:r>
            <a:endParaRPr lang="nl-BE" sz="2000" dirty="0">
              <a:solidFill>
                <a:srgbClr val="24ABA5"/>
              </a:solidFill>
            </a:endParaRP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2000" dirty="0"/>
              <a:t>Cette preuve : </a:t>
            </a:r>
          </a:p>
          <a:p>
            <a:pPr lvl="3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1400" dirty="0"/>
              <a:t>n’a pas de valeur légale (n’est pas signée)</a:t>
            </a:r>
          </a:p>
          <a:p>
            <a:pPr lvl="3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1400" dirty="0"/>
              <a:t>a un autre lay-out que l’ordonnance papier classique</a:t>
            </a:r>
          </a:p>
          <a:p>
            <a:pPr lvl="3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1400" dirty="0"/>
              <a:t>est seulement un moyen technique pour que le pharmacie ait accès à l’ordonnance électronique </a:t>
            </a:r>
            <a:endParaRPr lang="fr-BE" altLang="nl-BE" sz="2000" b="1" i="1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58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1084263" y="790575"/>
            <a:ext cx="7831137" cy="7143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Médecin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 bwMode="auto">
          <a:xfrm>
            <a:off x="1065213" y="1795463"/>
            <a:ext cx="7850187" cy="651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2000" dirty="0"/>
              <a:t>Seul le contenu de la prescription électronique compte, les </a:t>
            </a:r>
            <a:r>
              <a:rPr lang="fr-BE" sz="2000" dirty="0">
                <a:solidFill>
                  <a:srgbClr val="24ABA5"/>
                </a:solidFill>
              </a:rPr>
              <a:t>notes manuscrites </a:t>
            </a:r>
            <a:r>
              <a:rPr lang="fr-BE" sz="2000" dirty="0"/>
              <a:t>ne sont pas prises en compte.</a:t>
            </a: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sz="2000" dirty="0"/>
              <a:t>Le médecin peut consulter à tout moment les prescriptions en suspens (établies par le médecin lui-même) pour un patient spécifique. Si le patient ne récupère pas le médicament, ou en cas de danger pour le patient, le médecin peut alors retirer la prescription par la fonction </a:t>
            </a:r>
            <a:r>
              <a:rPr lang="fr-BE" sz="2000" dirty="0">
                <a:solidFill>
                  <a:srgbClr val="24ABA5"/>
                </a:solidFill>
              </a:rPr>
              <a:t>"</a:t>
            </a:r>
            <a:r>
              <a:rPr lang="fr-BE" sz="2000" dirty="0" err="1">
                <a:solidFill>
                  <a:srgbClr val="24ABA5"/>
                </a:solidFill>
              </a:rPr>
              <a:t>revoke</a:t>
            </a:r>
            <a:r>
              <a:rPr lang="fr-BE" sz="2000" dirty="0">
                <a:solidFill>
                  <a:srgbClr val="24ABA5"/>
                </a:solidFill>
              </a:rPr>
              <a:t>".</a:t>
            </a:r>
            <a:endParaRPr lang="nl-BE" sz="2000" dirty="0">
              <a:solidFill>
                <a:srgbClr val="24ABA5"/>
              </a:solidFill>
            </a:endParaRP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altLang="nl-BE" sz="2000" dirty="0"/>
              <a:t>La prescription papier avec le code-barres sera donnée au </a:t>
            </a:r>
            <a:r>
              <a:rPr lang="fr-BE" altLang="nl-BE" sz="2000" dirty="0">
                <a:solidFill>
                  <a:srgbClr val="24ABA5"/>
                </a:solidFill>
              </a:rPr>
              <a:t>patient</a:t>
            </a:r>
            <a:r>
              <a:rPr lang="fr-BE" altLang="nl-BE" sz="2000" dirty="0"/>
              <a:t>, qui peut remettre sa prescription dans une pharmacie qu’il choisira librement. </a:t>
            </a: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fr-BE" altLang="nl-BE" sz="2000" dirty="0"/>
              <a:t>Le médecin a la possibilité d’envoyer un message destiné à un </a:t>
            </a:r>
            <a:r>
              <a:rPr lang="fr-BE" altLang="nl-BE" sz="2000" dirty="0">
                <a:solidFill>
                  <a:srgbClr val="24ABA5"/>
                </a:solidFill>
              </a:rPr>
              <a:t>pharmacien spécifique</a:t>
            </a:r>
            <a:r>
              <a:rPr lang="fr-BE" altLang="nl-BE" sz="2000" dirty="0"/>
              <a:t>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sz="2000" dirty="0"/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sz="2000" b="1" i="1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38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1713" y="1790700"/>
            <a:ext cx="7991475" cy="5848350"/>
          </a:xfrm>
        </p:spPr>
        <p:txBody>
          <a:bodyPr rtlCol="0">
            <a:noAutofit/>
          </a:bodyPr>
          <a:lstStyle/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Le patient présente au pharmacien la </a:t>
            </a:r>
            <a:r>
              <a:rPr lang="fr-BE" sz="2000" dirty="0">
                <a:solidFill>
                  <a:srgbClr val="24ABA5"/>
                </a:solidFill>
              </a:rPr>
              <a:t>preuve de prescription électronique </a:t>
            </a:r>
            <a:r>
              <a:rPr lang="fr-BE" sz="2000" dirty="0"/>
              <a:t>pourvue d’un RID (code-barres).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>
                <a:solidFill>
                  <a:srgbClr val="24ABA5"/>
                </a:solidFill>
              </a:rPr>
              <a:t>En scannant </a:t>
            </a:r>
            <a:r>
              <a:rPr lang="fr-BE" sz="2000" dirty="0"/>
              <a:t>le code-barres, le pharmacien télécharge la prescription électronique.</a:t>
            </a:r>
            <a:endParaRPr lang="nl-BE" sz="2000" dirty="0"/>
          </a:p>
          <a:p>
            <a:pPr marL="266700" lvl="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Le pharmacien</a:t>
            </a:r>
            <a:r>
              <a:rPr lang="fr-BE" sz="2000" dirty="0">
                <a:solidFill>
                  <a:srgbClr val="24ABA5"/>
                </a:solidFill>
              </a:rPr>
              <a:t> exécute</a:t>
            </a:r>
            <a:r>
              <a:rPr lang="fr-BE" sz="2000" dirty="0"/>
              <a:t> et </a:t>
            </a:r>
            <a:r>
              <a:rPr lang="fr-BE" sz="2000" dirty="0">
                <a:solidFill>
                  <a:srgbClr val="24ABA5"/>
                </a:solidFill>
              </a:rPr>
              <a:t>archive</a:t>
            </a:r>
            <a:r>
              <a:rPr lang="fr-BE" sz="2000" dirty="0"/>
              <a:t> la prescription électronique. 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Le pharmacien peut envoyer un </a:t>
            </a:r>
            <a:r>
              <a:rPr lang="fr-BE" sz="2000" dirty="0">
                <a:solidFill>
                  <a:srgbClr val="24ABA5"/>
                </a:solidFill>
              </a:rPr>
              <a:t>feedback</a:t>
            </a:r>
            <a:r>
              <a:rPr lang="fr-BE" sz="2000" dirty="0"/>
              <a:t> vers le prescripteur (ex. disponibilité du produit, dosage…), </a:t>
            </a:r>
            <a:r>
              <a:rPr lang="fr-BE" sz="2000" dirty="0">
                <a:solidFill>
                  <a:srgbClr val="24ABA5"/>
                </a:solidFill>
              </a:rPr>
              <a:t>à moins que le patient ne le souhaite pas.</a:t>
            </a:r>
            <a:r>
              <a:rPr lang="fr-BE" sz="2000" dirty="0"/>
              <a:t> Dans la plupart des logiciels pour les médecins, ce feedback doit d’abord être activé.</a:t>
            </a:r>
            <a:endParaRPr lang="nl-BE" sz="2000" dirty="0"/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endParaRPr lang="fr-BE" sz="20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2532" name="Espace réservé du contenu 1"/>
          <p:cNvSpPr txBox="1">
            <a:spLocks/>
          </p:cNvSpPr>
          <p:nvPr/>
        </p:nvSpPr>
        <p:spPr bwMode="auto">
          <a:xfrm>
            <a:off x="852488" y="790575"/>
            <a:ext cx="82915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Pharmacien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5821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6" name="Espace réservé du contenu 1"/>
          <p:cNvSpPr txBox="1">
            <a:spLocks/>
          </p:cNvSpPr>
          <p:nvPr/>
        </p:nvSpPr>
        <p:spPr bwMode="auto">
          <a:xfrm>
            <a:off x="1055688" y="742950"/>
            <a:ext cx="78406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b="1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  <p:pic>
        <p:nvPicPr>
          <p:cNvPr id="1065" name="Picture 41" descr="Vos prescriptions &amp; leurs validités – HDMP">
            <a:extLst>
              <a:ext uri="{FF2B5EF4-FFF2-40B4-BE49-F238E27FC236}">
                <a16:creationId xmlns:a16="http://schemas.microsoft.com/office/drawing/2014/main" id="{7E56DA7B-5111-4D7C-961C-141CF3299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260" y="1357311"/>
            <a:ext cx="2829217" cy="525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57C7B333-009A-44F0-8237-7067B109BB69}"/>
              </a:ext>
            </a:extLst>
          </p:cNvPr>
          <p:cNvSpPr txBox="1"/>
          <p:nvPr/>
        </p:nvSpPr>
        <p:spPr>
          <a:xfrm>
            <a:off x="5402424" y="1381065"/>
            <a:ext cx="1119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RID</a:t>
            </a:r>
          </a:p>
        </p:txBody>
      </p:sp>
    </p:spTree>
    <p:extLst>
      <p:ext uri="{BB962C8B-B14F-4D97-AF65-F5344CB8AC3E}">
        <p14:creationId xmlns:p14="http://schemas.microsoft.com/office/powerpoint/2010/main" val="273839692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1713" y="1790700"/>
            <a:ext cx="7991475" cy="584835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solidFill>
                  <a:srgbClr val="24ABA5"/>
                </a:solidFill>
              </a:rPr>
              <a:t>Encore une preuve papier, pourquoi 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fr-BE" sz="2000" dirty="0"/>
              <a:t>Le pharmacien doit scanner le code-barres pour télécharger l’ordonnance électronique. </a:t>
            </a:r>
            <a:endParaRPr lang="nl-B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fr-BE" sz="2000" b="1" dirty="0"/>
              <a:t>Dans le futur</a:t>
            </a:r>
            <a:r>
              <a:rPr lang="fr-BE" sz="2000" dirty="0"/>
              <a:t>, il sera possible d’exécuter une ordonnance électronique sans la une preuve papier, sur base du numéro d’identification à la sécurité sociale (NISS) d’un patient. Le pharmacien pourra exécuter les ordonnances souhaitées.</a:t>
            </a:r>
            <a:endParaRPr lang="nl-B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fr-BE" sz="2000" dirty="0"/>
              <a:t>Si le patient le souhaite, le papier pourra encore être utilisé mais uniquement à titre informatif (usage correct des médicaments).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2532" name="Espace réservé du contenu 1"/>
          <p:cNvSpPr txBox="1">
            <a:spLocks/>
          </p:cNvSpPr>
          <p:nvPr/>
        </p:nvSpPr>
        <p:spPr bwMode="auto">
          <a:xfrm>
            <a:off x="852488" y="790575"/>
            <a:ext cx="82915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FAQ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10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1713" y="1790700"/>
            <a:ext cx="7991475" cy="584835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solidFill>
                  <a:srgbClr val="24ABA5"/>
                </a:solidFill>
              </a:rPr>
              <a:t>Que se passe-t-il si le médecin n’a pas de DME ?</a:t>
            </a:r>
            <a:endParaRPr lang="nl-BE" sz="2000" dirty="0">
              <a:solidFill>
                <a:srgbClr val="24ABA5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fr-BE" sz="2000" dirty="0"/>
              <a:t>En attendant une généralisation de l’usage du DME, une application gratuite a été mise à disposition qui offre un service minimal : </a:t>
            </a:r>
            <a:r>
              <a:rPr lang="fr-BE" sz="2000" dirty="0">
                <a:solidFill>
                  <a:srgbClr val="24ABA5"/>
                </a:solidFill>
              </a:rPr>
              <a:t>"PARIS" </a:t>
            </a:r>
            <a:r>
              <a:rPr lang="fr-BE" sz="2000" dirty="0"/>
              <a:t>(Prescription &amp; Autorisation </a:t>
            </a:r>
            <a:r>
              <a:rPr lang="fr-BE" sz="2000" dirty="0" err="1"/>
              <a:t>Requesting</a:t>
            </a:r>
            <a:r>
              <a:rPr lang="fr-BE" sz="2000" dirty="0"/>
              <a:t> Information System). </a:t>
            </a:r>
            <a:endParaRPr lang="nl-B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nl-BE" sz="2000" dirty="0"/>
              <a:t>Pour </a:t>
            </a:r>
            <a:r>
              <a:rPr lang="fr-BE" sz="2000" dirty="0"/>
              <a:t>accéder</a:t>
            </a:r>
            <a:r>
              <a:rPr lang="nl-BE" sz="2000" dirty="0"/>
              <a:t> à PARIS, </a:t>
            </a:r>
            <a:r>
              <a:rPr lang="nl-BE" sz="2000" dirty="0" err="1"/>
              <a:t>il</a:t>
            </a:r>
            <a:r>
              <a:rPr lang="nl-BE" sz="2000" dirty="0"/>
              <a:t> </a:t>
            </a:r>
            <a:r>
              <a:rPr lang="nl-BE" sz="2000" dirty="0" err="1"/>
              <a:t>faut</a:t>
            </a:r>
            <a:r>
              <a:rPr lang="nl-BE" sz="2000" dirty="0"/>
              <a:t> </a:t>
            </a:r>
            <a:r>
              <a:rPr lang="nl-BE" sz="2000" dirty="0" err="1"/>
              <a:t>une</a:t>
            </a:r>
            <a:r>
              <a:rPr lang="nl-BE" sz="2000" dirty="0"/>
              <a:t> </a:t>
            </a:r>
            <a:r>
              <a:rPr lang="nl-BE" sz="2000" dirty="0" err="1"/>
              <a:t>authetification</a:t>
            </a:r>
            <a:r>
              <a:rPr lang="nl-BE" sz="2000" dirty="0"/>
              <a:t> par la carte </a:t>
            </a:r>
            <a:r>
              <a:rPr lang="nl-BE" sz="2000" dirty="0" err="1"/>
              <a:t>d’identité</a:t>
            </a:r>
            <a:r>
              <a:rPr lang="nl-BE" sz="2000" dirty="0"/>
              <a:t> </a:t>
            </a:r>
            <a:r>
              <a:rPr lang="nl-BE" sz="2000" dirty="0" err="1"/>
              <a:t>électronique</a:t>
            </a:r>
            <a:r>
              <a:rPr lang="nl-BE" sz="2000" dirty="0"/>
              <a:t> </a:t>
            </a:r>
            <a:r>
              <a:rPr lang="nl-BE" sz="2000" dirty="0" err="1"/>
              <a:t>ou</a:t>
            </a:r>
            <a:r>
              <a:rPr lang="nl-BE" sz="2000" dirty="0"/>
              <a:t> </a:t>
            </a:r>
            <a:r>
              <a:rPr lang="nl-BE" sz="2000" dirty="0" err="1"/>
              <a:t>itsme</a:t>
            </a:r>
            <a:r>
              <a:rPr lang="nl-BE" sz="2000" dirty="0"/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nl-BE" sz="2000" dirty="0"/>
              <a:t>Des </a:t>
            </a:r>
            <a:r>
              <a:rPr lang="nl-BE" sz="2000" dirty="0" err="1"/>
              <a:t>problèmes</a:t>
            </a:r>
            <a:r>
              <a:rPr lang="nl-BE" sz="2000" dirty="0"/>
              <a:t> </a:t>
            </a:r>
            <a:r>
              <a:rPr lang="nl-BE" sz="2000" dirty="0" err="1"/>
              <a:t>techniques</a:t>
            </a:r>
            <a:r>
              <a:rPr lang="nl-BE" sz="2000" dirty="0"/>
              <a:t> </a:t>
            </a:r>
            <a:r>
              <a:rPr lang="nl-BE" sz="2000" dirty="0" err="1"/>
              <a:t>peuvent</a:t>
            </a:r>
            <a:r>
              <a:rPr lang="nl-BE" sz="2000" dirty="0"/>
              <a:t> </a:t>
            </a:r>
            <a:r>
              <a:rPr lang="nl-BE" sz="2000" dirty="0" err="1"/>
              <a:t>être</a:t>
            </a:r>
            <a:r>
              <a:rPr lang="nl-BE" sz="2000" dirty="0"/>
              <a:t> </a:t>
            </a:r>
            <a:r>
              <a:rPr lang="nl-BE" sz="2000" dirty="0" err="1"/>
              <a:t>signalés</a:t>
            </a:r>
            <a:r>
              <a:rPr lang="nl-BE" sz="2000" dirty="0"/>
              <a:t> </a:t>
            </a:r>
            <a:r>
              <a:rPr lang="nl-BE" sz="2000" dirty="0" err="1"/>
              <a:t>sur</a:t>
            </a:r>
            <a:r>
              <a:rPr lang="nl-BE" sz="2000" dirty="0"/>
              <a:t> </a:t>
            </a:r>
            <a:r>
              <a:rPr lang="nl-BE" sz="2000" dirty="0" err="1"/>
              <a:t>le</a:t>
            </a:r>
            <a:r>
              <a:rPr lang="nl-BE" sz="2000" dirty="0"/>
              <a:t> site https://www.ehealth.fgov.be/ehealthplatform/fr/contact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2532" name="Espace réservé du contenu 1"/>
          <p:cNvSpPr txBox="1">
            <a:spLocks/>
          </p:cNvSpPr>
          <p:nvPr/>
        </p:nvSpPr>
        <p:spPr bwMode="auto">
          <a:xfrm>
            <a:off x="852488" y="790575"/>
            <a:ext cx="82915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FAQ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82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1713" y="1790700"/>
            <a:ext cx="7991475" cy="584835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solidFill>
                  <a:srgbClr val="24ABA5"/>
                </a:solidFill>
              </a:rPr>
              <a:t>La prescription électronique est-elle bien sécurisée ?</a:t>
            </a:r>
            <a:endParaRPr lang="nl-BE" sz="2000" dirty="0">
              <a:solidFill>
                <a:srgbClr val="24ABA5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</a:pPr>
            <a:r>
              <a:rPr lang="fr-BE" sz="2000" dirty="0"/>
              <a:t>Seuls les dispensateurs de soins et le patient concerné peuvent consulter les données médicales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</a:pPr>
            <a:r>
              <a:rPr lang="fr-BE" sz="2000" dirty="0"/>
              <a:t>Les prescriptions sont stockées et chiffrées sur le serveur </a:t>
            </a:r>
            <a:r>
              <a:rPr lang="fr-BE" sz="2000" dirty="0" err="1"/>
              <a:t>Recip</a:t>
            </a:r>
            <a:r>
              <a:rPr lang="fr-BE" sz="2000" dirty="0"/>
              <a:t>-e tandis que les clés de déchiffrage sont conservées sur la plate-forme e-</a:t>
            </a:r>
            <a:r>
              <a:rPr lang="fr-BE" sz="2000" dirty="0" err="1"/>
              <a:t>Health</a:t>
            </a:r>
            <a:endParaRPr lang="fr-BE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</a:pPr>
            <a:r>
              <a:rPr lang="fr-BE" sz="2000" dirty="0"/>
              <a:t>Ni e-</a:t>
            </a:r>
            <a:r>
              <a:rPr lang="fr-BE" sz="2000" dirty="0" err="1"/>
              <a:t>Health</a:t>
            </a:r>
            <a:r>
              <a:rPr lang="fr-BE" sz="2000" dirty="0"/>
              <a:t>, ni </a:t>
            </a:r>
            <a:r>
              <a:rPr lang="fr-BE" sz="2000" dirty="0" err="1"/>
              <a:t>Recip</a:t>
            </a:r>
            <a:r>
              <a:rPr lang="fr-BE" sz="2000" dirty="0"/>
              <a:t>-e ne peuvent voir le contenu des prescriptions.</a:t>
            </a:r>
            <a:endParaRPr lang="nl-BE" sz="20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2532" name="Espace réservé du contenu 1"/>
          <p:cNvSpPr txBox="1">
            <a:spLocks/>
          </p:cNvSpPr>
          <p:nvPr/>
        </p:nvSpPr>
        <p:spPr bwMode="auto">
          <a:xfrm>
            <a:off x="852488" y="790575"/>
            <a:ext cx="82915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FAQ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006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184275"/>
            <a:ext cx="7564437" cy="5267325"/>
          </a:xfrm>
        </p:spPr>
        <p:txBody>
          <a:bodyPr rtlCol="0">
            <a:noAutofit/>
          </a:bodyPr>
          <a:lstStyle/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dirty="0">
                <a:hlinkClick r:id="rId2" action="ppaction://hlinksldjump"/>
              </a:rPr>
              <a:t>Disponibilité et communication</a:t>
            </a:r>
            <a:endParaRPr lang="fr-BE" sz="240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>
                <a:hlinkClick r:id="rId3" action="ppaction://hlinksldjump"/>
              </a:rPr>
              <a:t>Accords généraux concernant la prescription</a:t>
            </a:r>
            <a:endParaRPr lang="fr-BE" sz="2400" spc="-15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dirty="0">
                <a:hlinkClick r:id="rId4" action="ppaction://hlinksldjump"/>
              </a:rPr>
              <a:t>Prescription sous DCI et substitution</a:t>
            </a:r>
            <a:endParaRPr lang="fr-BE" sz="2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2838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2506" y="1790700"/>
            <a:ext cx="7991475" cy="584835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solidFill>
                  <a:srgbClr val="24ABA5"/>
                </a:solidFill>
              </a:rPr>
              <a:t>Les préparations magistrales peuvent-elles être prescrites électroniquement ?</a:t>
            </a:r>
            <a:endParaRPr lang="nl-BE" sz="2000" dirty="0">
              <a:solidFill>
                <a:srgbClr val="24ABA5"/>
              </a:solidFill>
            </a:endParaRPr>
          </a:p>
          <a:p>
            <a:pPr>
              <a:lnSpc>
                <a:spcPct val="100000"/>
              </a:lnSpc>
            </a:pPr>
            <a:r>
              <a:rPr lang="nl-BE" sz="1800" dirty="0" err="1"/>
              <a:t>Depuis</a:t>
            </a:r>
            <a:r>
              <a:rPr lang="nl-BE" sz="1800" dirty="0"/>
              <a:t> </a:t>
            </a:r>
            <a:r>
              <a:rPr lang="nl-BE" sz="1800" dirty="0" err="1"/>
              <a:t>le</a:t>
            </a:r>
            <a:r>
              <a:rPr lang="nl-BE" sz="1800" dirty="0"/>
              <a:t> 01/01/2020, la base de </a:t>
            </a:r>
            <a:r>
              <a:rPr lang="nl-BE" sz="1800" dirty="0" err="1"/>
              <a:t>données</a:t>
            </a:r>
            <a:r>
              <a:rPr lang="nl-BE" sz="1800" dirty="0"/>
              <a:t> SAM2 a </a:t>
            </a:r>
            <a:r>
              <a:rPr lang="nl-BE" sz="1800" dirty="0" err="1"/>
              <a:t>été</a:t>
            </a:r>
            <a:r>
              <a:rPr lang="nl-BE" sz="1800" dirty="0"/>
              <a:t> </a:t>
            </a:r>
            <a:r>
              <a:rPr lang="nl-BE" sz="1800" dirty="0" err="1"/>
              <a:t>introduite</a:t>
            </a:r>
            <a:r>
              <a:rPr lang="nl-BE" sz="1800" dirty="0"/>
              <a:t>. </a:t>
            </a:r>
            <a:r>
              <a:rPr lang="nl-BE" sz="1800" dirty="0" err="1"/>
              <a:t>Grâce</a:t>
            </a:r>
            <a:r>
              <a:rPr lang="nl-BE" sz="1800" dirty="0"/>
              <a:t> à </a:t>
            </a:r>
            <a:r>
              <a:rPr lang="nl-BE" sz="1800" dirty="0" err="1"/>
              <a:t>celle</a:t>
            </a:r>
            <a:r>
              <a:rPr lang="nl-BE" sz="1800" dirty="0"/>
              <a:t>-ci les bases de </a:t>
            </a:r>
            <a:r>
              <a:rPr lang="nl-BE" sz="1800" dirty="0" err="1"/>
              <a:t>données</a:t>
            </a:r>
            <a:r>
              <a:rPr lang="nl-BE" sz="1800" dirty="0"/>
              <a:t> des </a:t>
            </a:r>
            <a:r>
              <a:rPr lang="nl-BE" sz="1800" dirty="0" err="1"/>
              <a:t>médecins</a:t>
            </a:r>
            <a:r>
              <a:rPr lang="nl-BE" sz="1800" dirty="0"/>
              <a:t> et </a:t>
            </a:r>
            <a:r>
              <a:rPr lang="nl-BE" sz="1800" dirty="0" err="1"/>
              <a:t>pharmaciens</a:t>
            </a:r>
            <a:r>
              <a:rPr lang="nl-BE" sz="1800" dirty="0"/>
              <a:t> </a:t>
            </a:r>
            <a:r>
              <a:rPr lang="nl-BE" sz="1800" dirty="0" err="1"/>
              <a:t>sont</a:t>
            </a:r>
            <a:r>
              <a:rPr lang="nl-BE" sz="1800" dirty="0"/>
              <a:t> </a:t>
            </a:r>
            <a:r>
              <a:rPr lang="nl-BE" sz="1800" dirty="0" err="1"/>
              <a:t>uniformisées</a:t>
            </a:r>
            <a:r>
              <a:rPr lang="nl-BE" sz="1800" dirty="0"/>
              <a:t>. </a:t>
            </a:r>
          </a:p>
          <a:p>
            <a:pPr>
              <a:lnSpc>
                <a:spcPct val="100000"/>
              </a:lnSpc>
            </a:pPr>
            <a:r>
              <a:rPr lang="nl-BE" sz="1800" dirty="0"/>
              <a:t>Les </a:t>
            </a:r>
            <a:r>
              <a:rPr lang="nl-BE" sz="1800" dirty="0" err="1"/>
              <a:t>matières</a:t>
            </a:r>
            <a:r>
              <a:rPr lang="nl-BE" sz="1800" dirty="0"/>
              <a:t> premières </a:t>
            </a:r>
            <a:r>
              <a:rPr lang="nl-BE" sz="1800" dirty="0" err="1"/>
              <a:t>seront</a:t>
            </a:r>
            <a:r>
              <a:rPr lang="nl-BE" sz="1800" dirty="0"/>
              <a:t> </a:t>
            </a:r>
            <a:r>
              <a:rPr lang="nl-BE" sz="1800" dirty="0" err="1"/>
              <a:t>liées</a:t>
            </a:r>
            <a:r>
              <a:rPr lang="nl-BE" sz="1800" dirty="0"/>
              <a:t> à des codes CNK pour </a:t>
            </a:r>
            <a:r>
              <a:rPr lang="nl-BE" sz="1800" dirty="0" err="1"/>
              <a:t>faciliter</a:t>
            </a:r>
            <a:r>
              <a:rPr lang="nl-BE" sz="1800" dirty="0"/>
              <a:t> la </a:t>
            </a:r>
            <a:r>
              <a:rPr lang="nl-BE" sz="1800" dirty="0" err="1"/>
              <a:t>prescription</a:t>
            </a:r>
            <a:r>
              <a:rPr lang="nl-BE" sz="1800" dirty="0"/>
              <a:t> magistrale. </a:t>
            </a:r>
            <a:endParaRPr lang="fr-BE" sz="1800" dirty="0"/>
          </a:p>
          <a:p>
            <a:endParaRPr lang="nl-BE" sz="2000" dirty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solidFill>
                  <a:srgbClr val="24ABA5"/>
                </a:solidFill>
              </a:rPr>
              <a:t>Peut-on encore prescrire sous DCI avec </a:t>
            </a:r>
            <a:r>
              <a:rPr lang="fr-BE" sz="2000" dirty="0" err="1">
                <a:solidFill>
                  <a:srgbClr val="24ABA5"/>
                </a:solidFill>
              </a:rPr>
              <a:t>Recip</a:t>
            </a:r>
            <a:r>
              <a:rPr lang="fr-BE" sz="2000" dirty="0">
                <a:solidFill>
                  <a:srgbClr val="24ABA5"/>
                </a:solidFill>
              </a:rPr>
              <a:t>-e ?</a:t>
            </a:r>
            <a:endParaRPr lang="nl-BE" sz="2000" dirty="0"/>
          </a:p>
          <a:p>
            <a:r>
              <a:rPr lang="fr-BE" sz="1800" dirty="0"/>
              <a:t>Oui, le logiciel du prescripteur doit le permettre.</a:t>
            </a:r>
            <a:endParaRPr lang="nl-BE" sz="18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2532" name="Espace réservé du contenu 1"/>
          <p:cNvSpPr txBox="1">
            <a:spLocks/>
          </p:cNvSpPr>
          <p:nvPr/>
        </p:nvSpPr>
        <p:spPr bwMode="auto">
          <a:xfrm>
            <a:off x="852488" y="790575"/>
            <a:ext cx="82915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FAQ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79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65213" y="1981200"/>
            <a:ext cx="7840662" cy="528637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000" dirty="0"/>
              <a:t>Via ce site web les patients :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>
                <a:hlinkClick r:id="rId2"/>
              </a:rPr>
              <a:t>www.masante.belgique.be</a:t>
            </a:r>
            <a:r>
              <a:rPr lang="fr-BE" sz="2000" dirty="0"/>
              <a:t> 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000" dirty="0"/>
              <a:t>peuvent accéder à leurs propres prescriptions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000" dirty="0"/>
              <a:t>consulter les prescriptions non réclamées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000" dirty="0"/>
              <a:t>les enlever du système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fr-BE" sz="2000" dirty="0"/>
              <a:t>Et dans le futur :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000" dirty="0"/>
              <a:t>les remettre au pharmacien de leur choix pour obtenir les médicaments</a:t>
            </a:r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000" dirty="0"/>
              <a:t>signaler par ordonnance qu’ils ne souhaitent pas qu’un feedback soit transmis au prescripteur </a:t>
            </a:r>
          </a:p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endParaRPr lang="fr-BE" sz="2000" dirty="0"/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endParaRPr lang="fr-BE" sz="20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6" name="Espace réservé du contenu 1"/>
          <p:cNvSpPr txBox="1">
            <a:spLocks/>
          </p:cNvSpPr>
          <p:nvPr/>
        </p:nvSpPr>
        <p:spPr bwMode="auto">
          <a:xfrm>
            <a:off x="1055688" y="742950"/>
            <a:ext cx="78406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Patient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b="1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86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65213" y="1981200"/>
            <a:ext cx="7840662" cy="5286375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nl-BE" sz="2200" dirty="0" err="1">
                <a:solidFill>
                  <a:srgbClr val="24ABA5"/>
                </a:solidFill>
              </a:rPr>
              <a:t>Recip</a:t>
            </a:r>
            <a:r>
              <a:rPr lang="nl-BE" sz="2200" dirty="0">
                <a:solidFill>
                  <a:srgbClr val="24ABA5"/>
                </a:solidFill>
              </a:rPr>
              <a:t>-e helpdesk: </a:t>
            </a:r>
            <a:r>
              <a:rPr lang="nl-BE" sz="2200" b="1" u="sng" dirty="0" err="1"/>
              <a:t>support@recip-e</a:t>
            </a:r>
            <a:endParaRPr lang="nl-BE" sz="2200" b="1" u="sng" dirty="0"/>
          </a:p>
          <a:p>
            <a:r>
              <a:rPr lang="fr-BE" sz="2000" dirty="0"/>
              <a:t>Indiquez:</a:t>
            </a:r>
          </a:p>
          <a:p>
            <a:pPr marL="479425" lvl="2">
              <a:spcBef>
                <a:spcPts val="900"/>
              </a:spcBef>
              <a:spcAft>
                <a:spcPct val="0"/>
              </a:spcAft>
            </a:pPr>
            <a:r>
              <a:rPr lang="fr-BE" sz="2000" dirty="0"/>
              <a:t>le code-barres RID</a:t>
            </a:r>
          </a:p>
          <a:p>
            <a:pPr marL="479425" lvl="2">
              <a:spcBef>
                <a:spcPts val="900"/>
              </a:spcBef>
              <a:spcAft>
                <a:spcPct val="0"/>
              </a:spcAft>
            </a:pPr>
            <a:r>
              <a:rPr lang="fr-BE" sz="2000" dirty="0"/>
              <a:t>le jour et l’heure à laquelle vous avez rencontré le problème</a:t>
            </a:r>
            <a:endParaRPr lang="nl-BE" sz="2000" dirty="0"/>
          </a:p>
          <a:p>
            <a:r>
              <a:rPr lang="fr-BE" sz="2000" dirty="0"/>
              <a:t>Un problème peut avoir différentes causes.  Le fournisseur de logiciel est souvent le mieux placé pour découvrir la vraie cause.</a:t>
            </a:r>
            <a:endParaRPr lang="nl-BE" sz="2000" dirty="0"/>
          </a:p>
          <a:p>
            <a:r>
              <a:rPr lang="fr-BE" sz="2000" dirty="0"/>
              <a:t>Il est important de </a:t>
            </a:r>
            <a:r>
              <a:rPr lang="fr-BE" sz="2000" dirty="0">
                <a:solidFill>
                  <a:srgbClr val="24ABA5"/>
                </a:solidFill>
              </a:rPr>
              <a:t>signaler chaque problème </a:t>
            </a:r>
            <a:r>
              <a:rPr lang="fr-BE" sz="2000" dirty="0"/>
              <a:t>lié à une ordonnance électronique afin détecter et solutionner les problèmes existants sur le terrain.</a:t>
            </a:r>
            <a:endParaRPr lang="nl-BE" sz="2000" dirty="0"/>
          </a:p>
          <a:p>
            <a:r>
              <a:rPr lang="fr-BE" sz="2000" dirty="0">
                <a:solidFill>
                  <a:srgbClr val="24ABA5"/>
                </a:solidFill>
              </a:rPr>
              <a:t>FAQ </a:t>
            </a:r>
            <a:r>
              <a:rPr lang="fr-BE" sz="2000" dirty="0" err="1">
                <a:solidFill>
                  <a:srgbClr val="24ABA5"/>
                </a:solidFill>
              </a:rPr>
              <a:t>Recip</a:t>
            </a:r>
            <a:r>
              <a:rPr lang="fr-BE" sz="2000" dirty="0">
                <a:solidFill>
                  <a:srgbClr val="24ABA5"/>
                </a:solidFill>
              </a:rPr>
              <a:t>-e : </a:t>
            </a:r>
            <a:r>
              <a:rPr lang="fr-BE" sz="2200" b="1" u="sng" dirty="0"/>
              <a:t>https://recip-e.be</a:t>
            </a:r>
            <a:endParaRPr lang="nl-BE" sz="2200" b="1" u="sng" dirty="0"/>
          </a:p>
          <a:p>
            <a:pPr marL="266700" indent="-2667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endParaRPr lang="fr-BE" sz="20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6" name="Espace réservé du contenu 1"/>
          <p:cNvSpPr txBox="1">
            <a:spLocks/>
          </p:cNvSpPr>
          <p:nvPr/>
        </p:nvSpPr>
        <p:spPr bwMode="auto">
          <a:xfrm>
            <a:off x="1055688" y="742950"/>
            <a:ext cx="78406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 err="1"/>
              <a:t>Recip</a:t>
            </a:r>
            <a:r>
              <a:rPr lang="fr-BE" altLang="nl-BE" sz="2400" b="1" dirty="0"/>
              <a:t>-e: prescription médicale électronique: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i="1" dirty="0"/>
              <a:t>en cas de problème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fr-BE" altLang="nl-BE" b="1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>
              <a:solidFill>
                <a:srgbClr val="000000"/>
              </a:solidFill>
            </a:endParaRPr>
          </a:p>
        </p:txBody>
      </p:sp>
      <p:sp>
        <p:nvSpPr>
          <p:cNvPr id="10" name="Rectangular Callout 11">
            <a:extLst>
              <a:ext uri="{FF2B5EF4-FFF2-40B4-BE49-F238E27FC236}">
                <a16:creationId xmlns:a16="http://schemas.microsoft.com/office/drawing/2014/main" id="{FA225629-1B0B-4E52-8C04-A2811B2AA502}"/>
              </a:ext>
            </a:extLst>
          </p:cNvPr>
          <p:cNvSpPr/>
          <p:nvPr/>
        </p:nvSpPr>
        <p:spPr>
          <a:xfrm>
            <a:off x="1120775" y="2436495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>
                <a:solidFill>
                  <a:srgbClr val="FFFFFF"/>
                </a:solidFill>
              </a:rPr>
              <a:t>Utilisez-vous la prescription électronique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>
              <a:solidFill>
                <a:srgbClr val="FFFFFF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>
                <a:solidFill>
                  <a:srgbClr val="FFFFFF"/>
                </a:solidFill>
              </a:rPr>
              <a:t>Que pensez-vous de ces évolutions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52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1074738" y="790575"/>
            <a:ext cx="7878762" cy="1685925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400" b="1" dirty="0"/>
              <a:t>Quelle est la durée de validité d’une prescription ?</a:t>
            </a: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400" b="1" dirty="0"/>
              <a:t>NOUVELLE REGLEMENTATION</a:t>
            </a:r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1065213" y="176213"/>
            <a:ext cx="7564437" cy="614362"/>
          </a:xfrm>
          <a:prstGeom prst="rect">
            <a:avLst/>
          </a:prstGeom>
        </p:spPr>
        <p:txBody>
          <a:bodyPr>
            <a:normAutofit/>
          </a:bodyPr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004B8D"/>
              </a:buClr>
              <a:buFont typeface="Wingdings 2" pitchFamily="18" charset="2"/>
              <a:buChar char=""/>
              <a:defRPr sz="2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F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075874" y="2163335"/>
            <a:ext cx="7878762" cy="4571998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590550" algn="l"/>
              </a:tabLst>
              <a:defRPr/>
            </a:pPr>
            <a:r>
              <a:rPr lang="nl-BE" sz="2000" dirty="0" err="1"/>
              <a:t>Depuis</a:t>
            </a:r>
            <a:r>
              <a:rPr lang="nl-BE" sz="2000" dirty="0"/>
              <a:t> </a:t>
            </a:r>
            <a:r>
              <a:rPr lang="nl-BE" sz="2000" dirty="0" err="1"/>
              <a:t>le</a:t>
            </a:r>
            <a:r>
              <a:rPr lang="nl-BE" sz="2000" dirty="0"/>
              <a:t> 01/11/2019 les </a:t>
            </a:r>
            <a:r>
              <a:rPr lang="nl-BE" sz="2000" dirty="0" err="1"/>
              <a:t>durées</a:t>
            </a:r>
            <a:r>
              <a:rPr lang="nl-BE" sz="2000" dirty="0"/>
              <a:t> de </a:t>
            </a:r>
            <a:r>
              <a:rPr lang="nl-BE" sz="2000" dirty="0" err="1"/>
              <a:t>validité</a:t>
            </a:r>
            <a:r>
              <a:rPr lang="nl-BE" sz="2000" dirty="0"/>
              <a:t> de </a:t>
            </a:r>
            <a:r>
              <a:rPr lang="nl-BE" sz="2000" dirty="0" err="1"/>
              <a:t>l’AFMPS</a:t>
            </a:r>
            <a:r>
              <a:rPr lang="nl-BE" sz="2000" dirty="0"/>
              <a:t> et de </a:t>
            </a:r>
            <a:r>
              <a:rPr lang="nl-BE" sz="2000" dirty="0" err="1"/>
              <a:t>l’INAMI</a:t>
            </a:r>
            <a:r>
              <a:rPr lang="nl-BE" sz="2000" dirty="0"/>
              <a:t> </a:t>
            </a:r>
            <a:r>
              <a:rPr lang="nl-BE" sz="2000" dirty="0" err="1"/>
              <a:t>sont</a:t>
            </a:r>
            <a:r>
              <a:rPr lang="nl-BE" sz="2000" dirty="0"/>
              <a:t> </a:t>
            </a:r>
            <a:r>
              <a:rPr lang="nl-BE" sz="2000" dirty="0" err="1"/>
              <a:t>uniformisées</a:t>
            </a:r>
            <a:r>
              <a:rPr lang="nl-BE" sz="2000" dirty="0"/>
              <a:t> ; </a:t>
            </a:r>
          </a:p>
          <a:p>
            <a:pPr>
              <a:lnSpc>
                <a:spcPct val="100000"/>
              </a:lnSpc>
              <a:tabLst>
                <a:tab pos="590550" algn="l"/>
              </a:tabLst>
              <a:defRPr/>
            </a:pPr>
            <a:r>
              <a:rPr lang="nl-BE" sz="2000" dirty="0"/>
              <a:t>Nouveau </a:t>
            </a:r>
            <a:r>
              <a:rPr lang="nl-BE" sz="2000" dirty="0" err="1"/>
              <a:t>modèle</a:t>
            </a:r>
            <a:r>
              <a:rPr lang="nl-BE" sz="2000" dirty="0"/>
              <a:t> de </a:t>
            </a:r>
            <a:r>
              <a:rPr lang="nl-BE" sz="2000" dirty="0" err="1"/>
              <a:t>prescription</a:t>
            </a:r>
            <a:r>
              <a:rPr lang="nl-BE" sz="2000" dirty="0"/>
              <a:t> ;</a:t>
            </a:r>
          </a:p>
          <a:p>
            <a:pPr>
              <a:lnSpc>
                <a:spcPct val="100000"/>
              </a:lnSpc>
              <a:tabLst>
                <a:tab pos="590550" algn="l"/>
              </a:tabLst>
              <a:defRPr/>
            </a:pPr>
            <a:r>
              <a:rPr lang="nl-BE" sz="2000" dirty="0" err="1"/>
              <a:t>Validité</a:t>
            </a:r>
            <a:r>
              <a:rPr lang="nl-BE" sz="2000" dirty="0"/>
              <a:t> standard : 3 </a:t>
            </a:r>
            <a:r>
              <a:rPr lang="nl-BE" sz="2000" dirty="0" err="1"/>
              <a:t>mois</a:t>
            </a:r>
            <a:r>
              <a:rPr lang="nl-BE" sz="2000" dirty="0"/>
              <a:t> </a:t>
            </a:r>
            <a:r>
              <a:rPr lang="nl-BE" sz="2000" b="1" dirty="0"/>
              <a:t>de jour à jour</a:t>
            </a:r>
            <a:endParaRPr lang="nl-BE" sz="2000" dirty="0"/>
          </a:p>
          <a:p>
            <a:pPr marL="0" indent="0">
              <a:lnSpc>
                <a:spcPct val="100000"/>
              </a:lnSpc>
              <a:buNone/>
              <a:tabLst>
                <a:tab pos="590550" algn="l"/>
              </a:tabLst>
              <a:defRPr/>
            </a:pPr>
            <a:endParaRPr lang="fr-BE" sz="1000" dirty="0"/>
          </a:p>
          <a:p>
            <a:pPr marL="0" indent="0">
              <a:lnSpc>
                <a:spcPct val="100000"/>
              </a:lnSpc>
              <a:buNone/>
            </a:pPr>
            <a:r>
              <a:rPr lang="fr-BE" sz="2000" dirty="0"/>
              <a:t>La case « Délivrable à partir du… » est remplacée par « Date de fin pour l’exécution ». Dans cette case, le prescripteur pourra limiter la validité d’une prescription à un mois ou la prolonger jusqu’à maximum 12 mois.  En d’autres termes, la prescription spécifiera également une date de fin de validité.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BE" sz="2000" dirty="0"/>
              <a:t>En revanche, il ne sera plus possible de différer la délivrance.</a:t>
            </a:r>
            <a:endParaRPr lang="nl-BE" sz="2000" dirty="0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1074738" y="790575"/>
            <a:ext cx="7878762" cy="1685925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400" b="1" dirty="0"/>
              <a:t>Quelle est la durée de validité d’une prescription ?</a:t>
            </a: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400" b="1" dirty="0"/>
              <a:t>NOUVELLE REGLEMENTATION</a:t>
            </a:r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1065213" y="176213"/>
            <a:ext cx="7564437" cy="614362"/>
          </a:xfrm>
          <a:prstGeom prst="rect">
            <a:avLst/>
          </a:prstGeom>
        </p:spPr>
        <p:txBody>
          <a:bodyPr>
            <a:normAutofit/>
          </a:bodyPr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004B8D"/>
              </a:buClr>
              <a:buFont typeface="Wingdings 2" pitchFamily="18" charset="2"/>
              <a:buChar char=""/>
              <a:defRPr sz="2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F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075874" y="2352906"/>
            <a:ext cx="7878762" cy="4328813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90550" algn="l"/>
              </a:tabLst>
              <a:defRPr/>
            </a:pPr>
            <a:r>
              <a:rPr lang="nl-BE" sz="2000" dirty="0"/>
              <a:t>Sans </a:t>
            </a:r>
            <a:r>
              <a:rPr lang="nl-BE" sz="2000" dirty="0" err="1"/>
              <a:t>mention</a:t>
            </a:r>
            <a:r>
              <a:rPr lang="nl-BE" sz="2000" dirty="0"/>
              <a:t> dans </a:t>
            </a:r>
            <a:r>
              <a:rPr lang="nl-BE" sz="2000" dirty="0" err="1"/>
              <a:t>cette</a:t>
            </a:r>
            <a:r>
              <a:rPr lang="nl-BE" sz="2000" dirty="0"/>
              <a:t> 2</a:t>
            </a:r>
            <a:r>
              <a:rPr lang="nl-BE" sz="2000" baseline="30000" dirty="0"/>
              <a:t>ème</a:t>
            </a:r>
            <a:r>
              <a:rPr lang="nl-BE" sz="2000" dirty="0"/>
              <a:t> case, la </a:t>
            </a:r>
            <a:r>
              <a:rPr lang="nl-BE" sz="2000" dirty="0" err="1"/>
              <a:t>validité</a:t>
            </a:r>
            <a:r>
              <a:rPr lang="nl-BE" sz="2000" dirty="0"/>
              <a:t> de </a:t>
            </a:r>
            <a:r>
              <a:rPr lang="nl-BE" sz="2000" dirty="0" err="1"/>
              <a:t>l’ordonnance</a:t>
            </a:r>
            <a:r>
              <a:rPr lang="nl-BE" sz="2000" dirty="0"/>
              <a:t> </a:t>
            </a:r>
            <a:r>
              <a:rPr lang="nl-BE" sz="2000" dirty="0" err="1"/>
              <a:t>est</a:t>
            </a:r>
            <a:r>
              <a:rPr lang="nl-BE" sz="2000" dirty="0"/>
              <a:t> </a:t>
            </a:r>
            <a:r>
              <a:rPr lang="nl-BE" sz="2000" dirty="0" err="1"/>
              <a:t>limitée</a:t>
            </a:r>
            <a:r>
              <a:rPr lang="nl-BE" sz="2000" dirty="0"/>
              <a:t> à 3 </a:t>
            </a:r>
            <a:r>
              <a:rPr lang="nl-BE" sz="2000" dirty="0" err="1"/>
              <a:t>mois</a:t>
            </a:r>
            <a:r>
              <a:rPr lang="nl-BE" sz="2000" dirty="0"/>
              <a:t>, à </a:t>
            </a:r>
            <a:r>
              <a:rPr lang="nl-BE" sz="2000" dirty="0" err="1"/>
              <a:t>partir</a:t>
            </a:r>
            <a:r>
              <a:rPr lang="nl-BE" sz="2000" dirty="0"/>
              <a:t> de la date de </a:t>
            </a:r>
            <a:r>
              <a:rPr lang="nl-BE" sz="2000" dirty="0" err="1"/>
              <a:t>prescription</a:t>
            </a:r>
            <a:r>
              <a:rPr lang="nl-BE" sz="2000" dirty="0"/>
              <a:t>. </a:t>
            </a:r>
            <a:r>
              <a:rPr lang="nl-BE" sz="2000" dirty="0" err="1"/>
              <a:t>Ceci</a:t>
            </a:r>
            <a:r>
              <a:rPr lang="nl-BE" sz="2000" dirty="0"/>
              <a:t> </a:t>
            </a:r>
            <a:r>
              <a:rPr lang="nl-BE" sz="2000" dirty="0" err="1"/>
              <a:t>vaut</a:t>
            </a:r>
            <a:r>
              <a:rPr lang="nl-BE" sz="2000" dirty="0"/>
              <a:t> pour la </a:t>
            </a:r>
            <a:r>
              <a:rPr lang="nl-BE" sz="2000" dirty="0" err="1"/>
              <a:t>délivrance</a:t>
            </a:r>
            <a:r>
              <a:rPr lang="nl-BE" sz="2000" dirty="0"/>
              <a:t> </a:t>
            </a:r>
            <a:r>
              <a:rPr lang="nl-BE" sz="2000" b="1" u="sng" dirty="0"/>
              <a:t>et</a:t>
            </a:r>
            <a:r>
              <a:rPr lang="nl-BE" sz="2000" dirty="0"/>
              <a:t> </a:t>
            </a:r>
            <a:r>
              <a:rPr lang="nl-BE" sz="2000" dirty="0" err="1"/>
              <a:t>le</a:t>
            </a:r>
            <a:r>
              <a:rPr lang="nl-BE" sz="2000" dirty="0"/>
              <a:t> remboursement. </a:t>
            </a:r>
          </a:p>
          <a:p>
            <a:pPr>
              <a:tabLst>
                <a:tab pos="590550" algn="l"/>
              </a:tabLst>
              <a:defRPr/>
            </a:pPr>
            <a:r>
              <a:rPr lang="nl-BE" sz="2000" dirty="0"/>
              <a:t>Le </a:t>
            </a:r>
            <a:r>
              <a:rPr lang="nl-BE" sz="2000" dirty="0" err="1"/>
              <a:t>prescripteur</a:t>
            </a:r>
            <a:r>
              <a:rPr lang="nl-BE" sz="2000" dirty="0"/>
              <a:t> peut </a:t>
            </a:r>
            <a:r>
              <a:rPr lang="nl-BE" sz="2000" dirty="0" err="1"/>
              <a:t>raccourcir</a:t>
            </a:r>
            <a:r>
              <a:rPr lang="nl-BE" sz="2000" dirty="0"/>
              <a:t> </a:t>
            </a:r>
            <a:r>
              <a:rPr lang="nl-BE" sz="2000" dirty="0" err="1"/>
              <a:t>ou</a:t>
            </a:r>
            <a:r>
              <a:rPr lang="nl-BE" sz="2000" dirty="0"/>
              <a:t> </a:t>
            </a:r>
            <a:r>
              <a:rPr lang="nl-BE" sz="2000" dirty="0" err="1"/>
              <a:t>prolonger</a:t>
            </a:r>
            <a:r>
              <a:rPr lang="nl-BE" sz="2000" dirty="0"/>
              <a:t> la </a:t>
            </a:r>
            <a:r>
              <a:rPr lang="nl-BE" sz="2000" dirty="0" err="1"/>
              <a:t>validité</a:t>
            </a:r>
            <a:r>
              <a:rPr lang="nl-BE" sz="2000" dirty="0"/>
              <a:t>, mais </a:t>
            </a:r>
            <a:r>
              <a:rPr lang="nl-BE" sz="2000" dirty="0" err="1"/>
              <a:t>cette</a:t>
            </a:r>
            <a:r>
              <a:rPr lang="nl-BE" sz="2000" dirty="0"/>
              <a:t> </a:t>
            </a:r>
            <a:r>
              <a:rPr lang="nl-BE" sz="2000" dirty="0" err="1"/>
              <a:t>prolongation</a:t>
            </a:r>
            <a:r>
              <a:rPr lang="nl-BE" sz="2000" dirty="0"/>
              <a:t> ne peut </a:t>
            </a:r>
            <a:r>
              <a:rPr lang="nl-BE" sz="2000" dirty="0" err="1"/>
              <a:t>jamais</a:t>
            </a:r>
            <a:r>
              <a:rPr lang="nl-BE" sz="2000" dirty="0"/>
              <a:t> </a:t>
            </a:r>
            <a:r>
              <a:rPr lang="nl-BE" sz="2000" dirty="0" err="1"/>
              <a:t>dépasser</a:t>
            </a:r>
            <a:r>
              <a:rPr lang="nl-BE" sz="2000" dirty="0"/>
              <a:t> </a:t>
            </a:r>
            <a:r>
              <a:rPr lang="nl-BE" sz="2000" dirty="0" err="1"/>
              <a:t>une</a:t>
            </a:r>
            <a:r>
              <a:rPr lang="nl-BE" sz="2000" dirty="0"/>
              <a:t> </a:t>
            </a:r>
            <a:r>
              <a:rPr lang="nl-BE" sz="2000" dirty="0" err="1"/>
              <a:t>année</a:t>
            </a:r>
            <a:r>
              <a:rPr lang="nl-BE" sz="2000" dirty="0"/>
              <a:t> </a:t>
            </a:r>
            <a:r>
              <a:rPr lang="nl-BE" sz="2000" dirty="0" err="1"/>
              <a:t>après</a:t>
            </a:r>
            <a:r>
              <a:rPr lang="nl-BE" sz="2000" dirty="0"/>
              <a:t> la date de </a:t>
            </a:r>
            <a:r>
              <a:rPr lang="nl-BE" sz="2000" dirty="0" err="1"/>
              <a:t>prescription</a:t>
            </a:r>
            <a:r>
              <a:rPr lang="nl-BE" sz="2000" dirty="0"/>
              <a:t>. </a:t>
            </a:r>
          </a:p>
          <a:p>
            <a:pPr>
              <a:tabLst>
                <a:tab pos="590550" algn="l"/>
              </a:tabLst>
              <a:defRPr/>
            </a:pPr>
            <a:r>
              <a:rPr lang="nl-BE" sz="2000" dirty="0"/>
              <a:t>Le </a:t>
            </a:r>
            <a:r>
              <a:rPr lang="nl-BE" sz="2000" dirty="0" err="1"/>
              <a:t>pharmacien</a:t>
            </a:r>
            <a:r>
              <a:rPr lang="nl-BE" sz="2000" dirty="0"/>
              <a:t> ne peut </a:t>
            </a:r>
            <a:r>
              <a:rPr lang="nl-BE" sz="2000" dirty="0" err="1"/>
              <a:t>jamais</a:t>
            </a:r>
            <a:r>
              <a:rPr lang="nl-BE" sz="2000" dirty="0"/>
              <a:t> </a:t>
            </a:r>
            <a:r>
              <a:rPr lang="nl-BE" sz="2000" dirty="0" err="1"/>
              <a:t>délivrer</a:t>
            </a:r>
            <a:r>
              <a:rPr lang="nl-BE" sz="2000" dirty="0"/>
              <a:t>, par </a:t>
            </a:r>
            <a:r>
              <a:rPr lang="nl-BE" sz="2000" dirty="0" err="1"/>
              <a:t>mois</a:t>
            </a:r>
            <a:r>
              <a:rPr lang="nl-BE" sz="2000" dirty="0"/>
              <a:t> de </a:t>
            </a:r>
            <a:r>
              <a:rPr lang="nl-BE" sz="2000" dirty="0" err="1"/>
              <a:t>tarification</a:t>
            </a:r>
            <a:r>
              <a:rPr lang="nl-BE" sz="2000" dirty="0"/>
              <a:t>, plus de </a:t>
            </a:r>
            <a:r>
              <a:rPr lang="nl-BE" sz="2000" dirty="0" err="1"/>
              <a:t>conditionnements</a:t>
            </a:r>
            <a:r>
              <a:rPr lang="nl-BE" sz="2000" dirty="0"/>
              <a:t> que nécessaires pour </a:t>
            </a:r>
            <a:r>
              <a:rPr lang="nl-BE" sz="2000" dirty="0" err="1"/>
              <a:t>un</a:t>
            </a:r>
            <a:r>
              <a:rPr lang="nl-BE" sz="2000" dirty="0"/>
              <a:t> </a:t>
            </a:r>
            <a:r>
              <a:rPr lang="nl-BE" sz="2000" dirty="0" err="1"/>
              <a:t>traitement</a:t>
            </a:r>
            <a:r>
              <a:rPr lang="nl-BE" sz="2000" dirty="0"/>
              <a:t> de 6 </a:t>
            </a:r>
            <a:r>
              <a:rPr lang="nl-BE" sz="2000" dirty="0" err="1"/>
              <a:t>mois</a:t>
            </a:r>
            <a:r>
              <a:rPr lang="nl-BE" sz="2000" dirty="0"/>
              <a:t>. </a:t>
            </a:r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1" name="Rectangular Callout 6">
            <a:extLst>
              <a:ext uri="{FF2B5EF4-FFF2-40B4-BE49-F238E27FC236}">
                <a16:creationId xmlns:a16="http://schemas.microsoft.com/office/drawing/2014/main" id="{BB1196B9-D0B8-4C07-9504-86CB7A5136B0}"/>
              </a:ext>
            </a:extLst>
          </p:cNvPr>
          <p:cNvSpPr/>
          <p:nvPr/>
        </p:nvSpPr>
        <p:spPr>
          <a:xfrm>
            <a:off x="1243013" y="24765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la validité des prescriptions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</p:spTree>
    <p:extLst>
      <p:ext uri="{BB962C8B-B14F-4D97-AF65-F5344CB8AC3E}">
        <p14:creationId xmlns:p14="http://schemas.microsoft.com/office/powerpoint/2010/main" val="3650647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>
          <a:xfrm>
            <a:off x="1065213" y="790575"/>
            <a:ext cx="7821612" cy="53054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/>
              <a:t>Comment prescrire les substances soporifiques et stupéfiantes? 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065213" y="1703070"/>
            <a:ext cx="7821612" cy="5305425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just" fontAlgn="auto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Si papier : toujours de manière </a:t>
            </a:r>
            <a:r>
              <a:rPr lang="fr-BE" sz="2400" dirty="0">
                <a:solidFill>
                  <a:srgbClr val="24ABA5"/>
                </a:solidFill>
              </a:rPr>
              <a:t>manuscrite</a:t>
            </a:r>
          </a:p>
          <a:p>
            <a:pPr marL="0" indent="0" algn="just" fontAlgn="auto">
              <a:spcAft>
                <a:spcPts val="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endParaRPr lang="fr-BE" sz="1050" dirty="0"/>
          </a:p>
          <a:p>
            <a:pPr marL="361950" indent="-361950" algn="just" fontAlgn="auto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Avec ces </a:t>
            </a:r>
            <a:r>
              <a:rPr lang="fr-BE" sz="2400" dirty="0">
                <a:solidFill>
                  <a:srgbClr val="24ABA5"/>
                </a:solidFill>
              </a:rPr>
              <a:t>éléments</a:t>
            </a:r>
            <a:r>
              <a:rPr lang="fr-BE" sz="2400" dirty="0"/>
              <a:t>:</a:t>
            </a:r>
          </a:p>
          <a:p>
            <a:pPr marL="1076325" lvl="2" indent="-161925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"/>
              <a:tabLst>
                <a:tab pos="590550" algn="l"/>
              </a:tabLst>
              <a:defRPr/>
            </a:pPr>
            <a:r>
              <a:rPr lang="fr-BE" sz="2000" dirty="0"/>
              <a:t>Date</a:t>
            </a:r>
          </a:p>
          <a:p>
            <a:pPr marL="1076325" lvl="2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"/>
              <a:tabLst>
                <a:tab pos="590550" algn="l"/>
              </a:tabLst>
              <a:defRPr/>
            </a:pPr>
            <a:r>
              <a:rPr lang="fr-BE" sz="2000" dirty="0"/>
              <a:t>Nom et adresse du médecin</a:t>
            </a:r>
          </a:p>
          <a:p>
            <a:pPr marL="1076325" lvl="2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"/>
              <a:tabLst>
                <a:tab pos="590550" algn="l"/>
              </a:tabLst>
              <a:defRPr/>
            </a:pPr>
            <a:r>
              <a:rPr lang="fr-BE" sz="2000" dirty="0"/>
              <a:t>Le nombre d’ampoules, gélules, granules, comprimés, pilules, poudres, … </a:t>
            </a:r>
            <a:r>
              <a:rPr lang="fr-BE" sz="2000" dirty="0">
                <a:solidFill>
                  <a:srgbClr val="24ABA5"/>
                </a:solidFill>
              </a:rPr>
              <a:t>en toutes lettres</a:t>
            </a:r>
          </a:p>
          <a:p>
            <a:pPr marL="1076325" lvl="2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"/>
              <a:tabLst>
                <a:tab pos="590550" algn="l"/>
              </a:tabLst>
              <a:defRPr/>
            </a:pPr>
            <a:r>
              <a:rPr lang="fr-BE" sz="2000" dirty="0"/>
              <a:t>En cas de dose plus élevée que celle prévue par la règlementation, celle-ci doit être écrite </a:t>
            </a:r>
            <a:r>
              <a:rPr lang="fr-BE" sz="2000" dirty="0">
                <a:solidFill>
                  <a:srgbClr val="24ABA5"/>
                </a:solidFill>
              </a:rPr>
              <a:t>en toutes lettres et contresignée</a:t>
            </a:r>
            <a:r>
              <a:rPr lang="fr-BE" sz="2000" dirty="0"/>
              <a:t> par le médecin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400" dirty="0"/>
              <a:t>Les produits stupéfiants sont prescrits </a:t>
            </a:r>
            <a:r>
              <a:rPr lang="fr-BE" sz="2400" b="1" dirty="0"/>
              <a:t>de préférence de </a:t>
            </a:r>
            <a:r>
              <a:rPr lang="fr-BE" sz="2400" b="1" dirty="0">
                <a:solidFill>
                  <a:srgbClr val="24ABA5"/>
                </a:solidFill>
              </a:rPr>
              <a:t>manière électronique.</a:t>
            </a: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1"/>
          <p:cNvSpPr>
            <a:spLocks noGrp="1"/>
          </p:cNvSpPr>
          <p:nvPr>
            <p:ph idx="1"/>
          </p:nvPr>
        </p:nvSpPr>
        <p:spPr>
          <a:xfrm>
            <a:off x="1217613" y="790575"/>
            <a:ext cx="7678737" cy="1028700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400" b="1"/>
              <a:t>Dans quel cas un pharmacien peut-il refuser d’exécuter une prescription?</a:t>
            </a:r>
          </a:p>
          <a:p>
            <a:pPr marL="0" indent="0" eaLnBrk="1" hangingPunct="1">
              <a:buFont typeface="Wingdings 2" panose="05020102010507070707" pitchFamily="18" charset="2"/>
              <a:buNone/>
              <a:tabLst>
                <a:tab pos="590550" algn="l"/>
              </a:tabLst>
            </a:pPr>
            <a:endParaRPr lang="fr-BE" altLang="nl-BE" sz="2000" b="1" i="1"/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1065213" y="176213"/>
            <a:ext cx="7564437" cy="614362"/>
          </a:xfrm>
          <a:prstGeom prst="rect">
            <a:avLst/>
          </a:prstGeom>
        </p:spPr>
        <p:txBody>
          <a:bodyPr>
            <a:normAutofit/>
          </a:bodyPr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004B8D"/>
              </a:buClr>
              <a:buFont typeface="Wingdings 2" pitchFamily="18" charset="2"/>
              <a:buChar char=""/>
              <a:defRPr sz="2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F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008063" y="2009775"/>
            <a:ext cx="7888287" cy="4848225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sz="2200" dirty="0"/>
              <a:t>Lorsqu’il est convaincu que</a:t>
            </a:r>
          </a:p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dirty="0"/>
          </a:p>
          <a:p>
            <a:pPr marL="361950" indent="-361950" algn="just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fr-BE" sz="2200" dirty="0"/>
              <a:t>le médicament peut </a:t>
            </a:r>
            <a:r>
              <a:rPr lang="fr-BE" sz="2200" dirty="0">
                <a:solidFill>
                  <a:srgbClr val="24ABA5"/>
                </a:solidFill>
              </a:rPr>
              <a:t>nuire</a:t>
            </a:r>
            <a:r>
              <a:rPr lang="fr-BE" sz="2200" dirty="0"/>
              <a:t> à la santé du patient,</a:t>
            </a:r>
          </a:p>
          <a:p>
            <a:pPr marL="361950" indent="-361950" algn="just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sz="2200" dirty="0"/>
          </a:p>
          <a:p>
            <a:pPr marL="361950" indent="-361950" algn="just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la prescription semble </a:t>
            </a:r>
            <a:r>
              <a:rPr lang="fr-BE" sz="2200" dirty="0">
                <a:solidFill>
                  <a:srgbClr val="24ABA5"/>
                </a:solidFill>
              </a:rPr>
              <a:t>falsifiée</a:t>
            </a:r>
            <a:r>
              <a:rPr lang="fr-BE" sz="2200" dirty="0"/>
              <a:t> et qu’il n’a pas la possibilité de confirmer ses présomptions (ex. le médecin n’est pas joignable).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0" name="Rectangular Callout 11">
            <a:extLst>
              <a:ext uri="{FF2B5EF4-FFF2-40B4-BE49-F238E27FC236}">
                <a16:creationId xmlns:a16="http://schemas.microsoft.com/office/drawing/2014/main" id="{FF4F64F6-4977-4E83-8BD2-8BBA6146660A}"/>
              </a:ext>
            </a:extLst>
          </p:cNvPr>
          <p:cNvSpPr/>
          <p:nvPr/>
        </p:nvSpPr>
        <p:spPr>
          <a:xfrm>
            <a:off x="1065213" y="272034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de solutions peuvent être proposées pour s’assurer de l’authenticité de la prescription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1"/>
          <p:cNvSpPr>
            <a:spLocks noGrp="1"/>
          </p:cNvSpPr>
          <p:nvPr>
            <p:ph idx="1"/>
          </p:nvPr>
        </p:nvSpPr>
        <p:spPr>
          <a:xfrm>
            <a:off x="1103313" y="790575"/>
            <a:ext cx="7812087" cy="16478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/>
              <a:t>Un patient demande des médicaments soumis à prescription alors qu’il n’en a pas. Que peut faire le pharmacien selon la législation?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fr-BE" altLang="nl-BE" sz="2000" b="1" i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81075" y="176213"/>
            <a:ext cx="7564438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981075" y="2628900"/>
            <a:ext cx="7934325" cy="5343525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fr-BE" sz="2000" dirty="0"/>
              <a:t>Le pharmacien </a:t>
            </a:r>
            <a:r>
              <a:rPr lang="fr-BE" sz="2000" dirty="0">
                <a:solidFill>
                  <a:srgbClr val="24ABA5"/>
                </a:solidFill>
              </a:rPr>
              <a:t>refuse</a:t>
            </a:r>
            <a:r>
              <a:rPr lang="fr-BE" sz="2000" dirty="0"/>
              <a:t> la délivrance en cas d’absence de prescription. Si le pharmacien délivre malgré tout, sans prescription, c’est toujours sous </a:t>
            </a:r>
            <a:r>
              <a:rPr lang="fr-BE" sz="2000" dirty="0">
                <a:solidFill>
                  <a:srgbClr val="24ABA5"/>
                </a:solidFill>
              </a:rPr>
              <a:t>son entière responsabilité</a:t>
            </a:r>
            <a:r>
              <a:rPr lang="fr-BE" sz="2000" dirty="0"/>
              <a:t>.</a:t>
            </a:r>
          </a:p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endParaRPr lang="fr-BE" sz="2000" dirty="0"/>
          </a:p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fr-BE" sz="2000" b="1" dirty="0">
                <a:solidFill>
                  <a:srgbClr val="24ABA5"/>
                </a:solidFill>
              </a:rPr>
              <a:t>SAUF</a:t>
            </a:r>
          </a:p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fr-BE" sz="2000" dirty="0"/>
              <a:t>Le pharmacien peut délivrer sans prescription :</a:t>
            </a:r>
          </a:p>
          <a:p>
            <a:pPr marL="542925" indent="-276225" algn="just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de l’</a:t>
            </a:r>
            <a:r>
              <a:rPr lang="fr-BE" sz="2000" dirty="0">
                <a:solidFill>
                  <a:srgbClr val="24ABA5"/>
                </a:solidFill>
              </a:rPr>
              <a:t>insuline</a:t>
            </a:r>
            <a:r>
              <a:rPr lang="fr-BE" sz="2000" dirty="0"/>
              <a:t> à une personne diabétique en détresse</a:t>
            </a: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0" name="Rectangular Callout 11">
            <a:extLst>
              <a:ext uri="{FF2B5EF4-FFF2-40B4-BE49-F238E27FC236}">
                <a16:creationId xmlns:a16="http://schemas.microsoft.com/office/drawing/2014/main" id="{7CAEAA2F-D1C1-41C4-9F3C-0BDDF473DEDF}"/>
              </a:ext>
            </a:extLst>
          </p:cNvPr>
          <p:cNvSpPr/>
          <p:nvPr/>
        </p:nvSpPr>
        <p:spPr>
          <a:xfrm>
            <a:off x="1084262" y="2438400"/>
            <a:ext cx="78501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Existe-t-il des cas pour lesquels les avances sont tolérées par le prescripteur et acceptées par le pharmacien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de solutions peuvent être proposées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>
          <a:xfrm>
            <a:off x="1065213" y="790575"/>
            <a:ext cx="7831137" cy="7715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/>
              <a:t>Quelles sont actuellement les étapes de la demande de remboursement pour les médicaments des Chapitres IV et VIII?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942975" y="1890713"/>
            <a:ext cx="7953375" cy="5343525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fr-BE" sz="2000" dirty="0"/>
              <a:t>Le </a:t>
            </a:r>
            <a:r>
              <a:rPr lang="fr-BE" sz="2000" dirty="0">
                <a:solidFill>
                  <a:srgbClr val="24ABA5"/>
                </a:solidFill>
              </a:rPr>
              <a:t>médecin</a:t>
            </a:r>
            <a:r>
              <a:rPr lang="fr-BE" sz="2000" dirty="0"/>
              <a:t> établit une </a:t>
            </a:r>
            <a:r>
              <a:rPr lang="fr-BE" sz="2000" dirty="0">
                <a:solidFill>
                  <a:srgbClr val="24ABA5"/>
                </a:solidFill>
              </a:rPr>
              <a:t>demande d’autorisation </a:t>
            </a:r>
            <a:r>
              <a:rPr lang="fr-BE" sz="2000" dirty="0"/>
              <a:t>pour le remboursement d’un médicament et la remet au patient.</a:t>
            </a:r>
          </a:p>
          <a:p>
            <a:pPr marL="457200" indent="-4572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fr-BE" sz="2000" dirty="0"/>
              <a:t>Le </a:t>
            </a:r>
            <a:r>
              <a:rPr lang="fr-BE" sz="2000" dirty="0">
                <a:solidFill>
                  <a:srgbClr val="24ABA5"/>
                </a:solidFill>
              </a:rPr>
              <a:t>patient</a:t>
            </a:r>
            <a:r>
              <a:rPr lang="fr-BE" sz="2000" dirty="0"/>
              <a:t> transmet la demande au médecin-conseil de sa </a:t>
            </a:r>
            <a:r>
              <a:rPr lang="fr-BE" sz="2000" dirty="0">
                <a:solidFill>
                  <a:srgbClr val="24ABA5"/>
                </a:solidFill>
              </a:rPr>
              <a:t>mutualité</a:t>
            </a:r>
            <a:r>
              <a:rPr lang="fr-BE" sz="2000" dirty="0"/>
              <a:t>.</a:t>
            </a:r>
          </a:p>
          <a:p>
            <a:pPr marL="457200" indent="-4572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fr-BE" sz="2000" dirty="0"/>
              <a:t>Le </a:t>
            </a:r>
            <a:r>
              <a:rPr lang="fr-BE" sz="2000" dirty="0">
                <a:solidFill>
                  <a:srgbClr val="24ABA5"/>
                </a:solidFill>
              </a:rPr>
              <a:t>médecin-conseil</a:t>
            </a:r>
            <a:r>
              <a:rPr lang="fr-BE" sz="2000" dirty="0"/>
              <a:t> transmet sa décision (autorisation ou refus) au </a:t>
            </a:r>
            <a:r>
              <a:rPr lang="fr-BE" sz="2000" dirty="0">
                <a:solidFill>
                  <a:srgbClr val="24ABA5"/>
                </a:solidFill>
              </a:rPr>
              <a:t>patient</a:t>
            </a:r>
            <a:r>
              <a:rPr lang="fr-BE" sz="2000" dirty="0"/>
              <a:t> par courrier.</a:t>
            </a:r>
          </a:p>
          <a:p>
            <a:pPr marL="457200" indent="-4572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fr-BE" sz="2000" dirty="0"/>
              <a:t>Avec la prescription du médecin et l’autorisation de remboursement, le </a:t>
            </a:r>
            <a:r>
              <a:rPr lang="fr-BE" sz="2000" dirty="0">
                <a:solidFill>
                  <a:srgbClr val="24ABA5"/>
                </a:solidFill>
              </a:rPr>
              <a:t>pharmacien</a:t>
            </a:r>
            <a:r>
              <a:rPr lang="fr-BE" sz="2000" dirty="0"/>
              <a:t> délivre le médicament suivant le règlement du tiers-payant.</a:t>
            </a:r>
          </a:p>
          <a:p>
            <a:pPr marL="457200" indent="-4572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fr-BE" sz="2000" dirty="0"/>
              <a:t>A l’échéance de l’autorisation, le patient fait remplir par le médecin la </a:t>
            </a:r>
            <a:r>
              <a:rPr lang="fr-BE" sz="2000" dirty="0">
                <a:solidFill>
                  <a:srgbClr val="24ABA5"/>
                </a:solidFill>
              </a:rPr>
              <a:t>demande de prolongation </a:t>
            </a:r>
            <a:r>
              <a:rPr lang="fr-BE" sz="2000" dirty="0"/>
              <a:t>d’autorisation de remboursement et l’envoie à sa mutualité.</a:t>
            </a:r>
          </a:p>
          <a:p>
            <a:pPr marL="361950" indent="-3619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fr-BE" sz="2000" b="1" i="1" spc="-150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0" name="Rectangular Callout 7">
            <a:extLst>
              <a:ext uri="{FF2B5EF4-FFF2-40B4-BE49-F238E27FC236}">
                <a16:creationId xmlns:a16="http://schemas.microsoft.com/office/drawing/2014/main" id="{DB53AB53-8B48-4162-B4CA-249026B8E176}"/>
              </a:ext>
            </a:extLst>
          </p:cNvPr>
          <p:cNvSpPr/>
          <p:nvPr/>
        </p:nvSpPr>
        <p:spPr>
          <a:xfrm>
            <a:off x="1185863" y="2176462"/>
            <a:ext cx="7710487" cy="3538538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cette procédure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Utilisez-vous </a:t>
            </a:r>
            <a:r>
              <a:rPr lang="fr-BE" sz="2800" dirty="0" err="1"/>
              <a:t>MyCareNet</a:t>
            </a:r>
            <a:r>
              <a:rPr lang="fr-BE" sz="2800" dirty="0"/>
              <a:t> pour les attestations Chapitre IV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1"/>
          <p:cNvSpPr>
            <a:spLocks noGrp="1"/>
          </p:cNvSpPr>
          <p:nvPr>
            <p:ph idx="1"/>
          </p:nvPr>
        </p:nvSpPr>
        <p:spPr>
          <a:xfrm>
            <a:off x="1160463" y="790575"/>
            <a:ext cx="7754937" cy="8096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/>
              <a:t>Chapitres IV et VIII via </a:t>
            </a:r>
            <a:r>
              <a:rPr lang="fr-BE" altLang="nl-BE" sz="2400" b="1" dirty="0" err="1"/>
              <a:t>MyCareNet</a:t>
            </a:r>
            <a:r>
              <a:rPr lang="fr-BE" altLang="nl-BE" sz="2400" b="1" dirty="0"/>
              <a:t> :</a:t>
            </a:r>
            <a:br>
              <a:rPr lang="fr-BE" altLang="nl-BE" sz="2400" b="1" dirty="0"/>
            </a:br>
            <a:r>
              <a:rPr lang="fr-BE" altLang="nl-BE" sz="2400" b="1" dirty="0"/>
              <a:t> que fait le </a:t>
            </a:r>
            <a:r>
              <a:rPr lang="fr-BE" altLang="nl-BE" sz="2400" b="1" i="1" dirty="0"/>
              <a:t>médecin ?</a:t>
            </a:r>
            <a:endParaRPr lang="fr-BE" altLang="nl-BE" sz="2400" b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160463" y="1772392"/>
            <a:ext cx="7754937" cy="4921250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nl-BE" sz="2000" b="1" dirty="0"/>
              <a:t>La </a:t>
            </a:r>
            <a:r>
              <a:rPr lang="nl-BE" sz="2000" b="1" dirty="0" err="1"/>
              <a:t>demande</a:t>
            </a:r>
            <a:r>
              <a:rPr lang="nl-BE" sz="2000" b="1" dirty="0"/>
              <a:t> </a:t>
            </a:r>
            <a:r>
              <a:rPr lang="nl-BE" sz="2000" b="1" dirty="0" err="1"/>
              <a:t>d’attestations</a:t>
            </a:r>
            <a:r>
              <a:rPr lang="nl-BE" sz="2000" b="1" dirty="0"/>
              <a:t> se fait par </a:t>
            </a:r>
            <a:r>
              <a:rPr lang="nl-BE" sz="2000" b="1" dirty="0" err="1"/>
              <a:t>préférence</a:t>
            </a:r>
            <a:r>
              <a:rPr lang="nl-BE" sz="2000" b="1" dirty="0"/>
              <a:t> par </a:t>
            </a:r>
            <a:r>
              <a:rPr lang="nl-BE" sz="2000" b="1" dirty="0" err="1"/>
              <a:t>voie</a:t>
            </a:r>
            <a:r>
              <a:rPr lang="nl-BE" sz="2000" b="1" dirty="0"/>
              <a:t> </a:t>
            </a:r>
            <a:r>
              <a:rPr lang="nl-BE" sz="2000" b="1" dirty="0" err="1"/>
              <a:t>électronique</a:t>
            </a:r>
            <a:r>
              <a:rPr lang="nl-BE" sz="2000" b="1" dirty="0"/>
              <a:t> </a:t>
            </a:r>
            <a:r>
              <a:rPr lang="nl-BE" sz="2000" b="1" dirty="0" err="1"/>
              <a:t>afin</a:t>
            </a:r>
            <a:r>
              <a:rPr lang="nl-BE" sz="2000" b="1" dirty="0"/>
              <a:t> </a:t>
            </a:r>
            <a:r>
              <a:rPr lang="nl-BE" sz="2000" b="1" dirty="0" err="1"/>
              <a:t>d’éviter</a:t>
            </a:r>
            <a:r>
              <a:rPr lang="nl-BE" sz="2000" b="1" dirty="0"/>
              <a:t> de </a:t>
            </a:r>
            <a:r>
              <a:rPr lang="nl-BE" sz="2000" b="1" dirty="0" err="1"/>
              <a:t>problèmes</a:t>
            </a:r>
            <a:r>
              <a:rPr lang="nl-BE" sz="2000" b="1" dirty="0"/>
              <a:t> </a:t>
            </a:r>
            <a:r>
              <a:rPr lang="nl-BE" sz="2000" b="1" dirty="0" err="1"/>
              <a:t>administratifs</a:t>
            </a:r>
            <a:r>
              <a:rPr lang="nl-BE" sz="2000" b="1" dirty="0"/>
              <a:t>.</a:t>
            </a:r>
            <a:endParaRPr lang="fr-BE" sz="2000" dirty="0"/>
          </a:p>
          <a:p>
            <a:pPr marL="0" lvl="2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BE" sz="2000" dirty="0"/>
          </a:p>
          <a:p>
            <a:pPr marL="361950" lvl="2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Introduire une demande d’</a:t>
            </a:r>
            <a:r>
              <a:rPr lang="fr-BE" sz="2000" dirty="0">
                <a:solidFill>
                  <a:srgbClr val="24ABA5"/>
                </a:solidFill>
              </a:rPr>
              <a:t>autorisation </a:t>
            </a:r>
            <a:r>
              <a:rPr lang="fr-BE" sz="2000" dirty="0"/>
              <a:t>online auprès du médecin-conseil, avec réponse immédiate : </a:t>
            </a:r>
          </a:p>
          <a:p>
            <a:pPr marL="809625" lvl="2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."/>
              <a:defRPr/>
            </a:pPr>
            <a:r>
              <a:rPr lang="fr-BE" sz="2000" dirty="0"/>
              <a:t>accord</a:t>
            </a:r>
          </a:p>
          <a:p>
            <a:pPr marL="809625" lvl="2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."/>
              <a:defRPr/>
            </a:pPr>
            <a:r>
              <a:rPr lang="fr-BE" sz="2000" dirty="0"/>
              <a:t>refus </a:t>
            </a:r>
          </a:p>
          <a:p>
            <a:pPr marL="809625" lvl="2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."/>
              <a:defRPr/>
            </a:pPr>
            <a:r>
              <a:rPr lang="fr-BE" sz="2000" dirty="0"/>
              <a:t>mention que la demande est en cours de traitement</a:t>
            </a:r>
          </a:p>
          <a:p>
            <a:pPr marL="809625" lvl="2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."/>
              <a:defRPr/>
            </a:pPr>
            <a:endParaRPr lang="fr-BE" sz="2000" dirty="0"/>
          </a:p>
          <a:p>
            <a:pPr marL="361950" lvl="2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Consulter les </a:t>
            </a:r>
            <a:r>
              <a:rPr lang="fr-BE" sz="2000" dirty="0">
                <a:solidFill>
                  <a:srgbClr val="24ABA5"/>
                </a:solidFill>
              </a:rPr>
              <a:t>éventuelles autorisations existantes</a:t>
            </a:r>
            <a:r>
              <a:rPr lang="fr-BE" sz="2000" dirty="0"/>
              <a:t> du patient, sous certaines conditions (càd dans le cadre d’une relation thérapeutique patient-médecin)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1800" b="1" i="1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30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Disponibilité et communication</a:t>
            </a:r>
          </a:p>
        </p:txBody>
      </p:sp>
    </p:spTree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1"/>
          <p:cNvSpPr>
            <a:spLocks noGrp="1"/>
          </p:cNvSpPr>
          <p:nvPr>
            <p:ph idx="1"/>
          </p:nvPr>
        </p:nvSpPr>
        <p:spPr>
          <a:xfrm>
            <a:off x="1065213" y="714375"/>
            <a:ext cx="7840662" cy="6953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sz="2400" b="1" dirty="0"/>
              <a:t>Chapitres IV et VIII via </a:t>
            </a:r>
            <a:r>
              <a:rPr lang="fr-BE" altLang="nl-BE" sz="2400" b="1" dirty="0" err="1"/>
              <a:t>MyCareNet</a:t>
            </a:r>
            <a:r>
              <a:rPr lang="fr-BE" altLang="nl-BE" sz="2400" b="1" dirty="0"/>
              <a:t> : </a:t>
            </a:r>
            <a:br>
              <a:rPr lang="fr-BE" altLang="nl-BE" sz="2400" b="1" dirty="0"/>
            </a:br>
            <a:r>
              <a:rPr lang="fr-BE" altLang="nl-BE" sz="2400" b="1" dirty="0"/>
              <a:t>que fait le </a:t>
            </a:r>
            <a:r>
              <a:rPr lang="fr-BE" altLang="nl-BE" sz="2400" b="1" i="1" dirty="0"/>
              <a:t>pharmacien ?</a:t>
            </a:r>
            <a:endParaRPr lang="fr-BE" altLang="nl-BE" sz="2400" b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974725" y="1504950"/>
            <a:ext cx="7931150" cy="4524375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Sur base d’une prescription établie pour une spécialité remboursable moyennant autorisation préalable du médecin-conseil, obtenir immédiatement les </a:t>
            </a:r>
            <a:r>
              <a:rPr lang="fr-BE" sz="2000" dirty="0">
                <a:solidFill>
                  <a:srgbClr val="24ABA5"/>
                </a:solidFill>
              </a:rPr>
              <a:t>informations suivantes </a:t>
            </a:r>
            <a:r>
              <a:rPr lang="fr-BE" sz="2000" dirty="0"/>
              <a:t>:</a:t>
            </a:r>
          </a:p>
          <a:p>
            <a:pPr marL="790575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714375" algn="l"/>
              </a:tabLst>
              <a:defRPr/>
            </a:pPr>
            <a:r>
              <a:rPr lang="fr-BE" sz="2000" dirty="0"/>
              <a:t>le numéro de l’autorisation</a:t>
            </a:r>
          </a:p>
          <a:p>
            <a:pPr marL="790575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714375" algn="l"/>
              </a:tabLst>
              <a:defRPr/>
            </a:pPr>
            <a:r>
              <a:rPr lang="fr-BE" sz="2000" dirty="0"/>
              <a:t>la période accordée (date de début – date de fin)</a:t>
            </a:r>
          </a:p>
          <a:p>
            <a:pPr marL="790575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714375" algn="l"/>
              </a:tabLst>
              <a:defRPr/>
            </a:pPr>
            <a:r>
              <a:rPr lang="fr-BE" sz="2000" dirty="0"/>
              <a:t>le type d’autorisation du chap. IV ou VIII : paragraphe et catégorie de remboursement</a:t>
            </a:r>
          </a:p>
          <a:p>
            <a:pPr marL="790575" indent="-161925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714375" algn="l"/>
              </a:tabLst>
              <a:defRPr/>
            </a:pPr>
            <a:r>
              <a:rPr lang="fr-BE" sz="2000" dirty="0"/>
              <a:t>le type de l’autorisation : « b », « d » ou « e »</a:t>
            </a:r>
          </a:p>
          <a:p>
            <a:pPr marL="266700" lvl="1" indent="-26670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000" dirty="0"/>
              <a:t>La demande ne pourra se faire que pour une </a:t>
            </a:r>
            <a:r>
              <a:rPr lang="fr-BE" sz="2000" dirty="0">
                <a:solidFill>
                  <a:srgbClr val="24ABA5"/>
                </a:solidFill>
              </a:rPr>
              <a:t>date antérieure </a:t>
            </a:r>
            <a:r>
              <a:rPr lang="fr-BE" sz="2000" dirty="0"/>
              <a:t>ou correspondante à la </a:t>
            </a:r>
            <a:r>
              <a:rPr lang="fr-BE" sz="2000" dirty="0">
                <a:solidFill>
                  <a:srgbClr val="24ABA5"/>
                </a:solidFill>
              </a:rPr>
              <a:t>date du jour </a:t>
            </a:r>
            <a:r>
              <a:rPr lang="fr-BE" sz="2000" dirty="0"/>
              <a:t>(la consultation pour une période future n’est pas possible).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400" b="1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009775"/>
            <a:ext cx="7734300" cy="5191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i="1" dirty="0"/>
              <a:t>Pour conclure…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/>
              <a:t>Que pouvons-nous retenir de cet échange ? 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/>
              <a:t>Quelles sont les démarches réciproques attendues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30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Prescription en DCI et substitution</a:t>
            </a:r>
          </a:p>
        </p:txBody>
      </p:sp>
    </p:spTree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u contenu 1"/>
          <p:cNvSpPr>
            <a:spLocks noGrp="1"/>
          </p:cNvSpPr>
          <p:nvPr>
            <p:ph idx="1"/>
          </p:nvPr>
        </p:nvSpPr>
        <p:spPr>
          <a:xfrm>
            <a:off x="995363" y="1179513"/>
            <a:ext cx="7988300" cy="5429250"/>
          </a:xfrm>
        </p:spPr>
        <p:txBody>
          <a:bodyPr/>
          <a:lstStyle/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2" action="ppaction://hlinksldjump"/>
              </a:rPr>
              <a:t>Pour commencer</a:t>
            </a:r>
            <a:r>
              <a:rPr lang="fr-BE" altLang="fr-FR" sz="1600" dirty="0"/>
              <a:t> …</a:t>
            </a:r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3" action="ppaction://hlinksldjump"/>
              </a:rPr>
              <a:t>La prescription en DCI</a:t>
            </a:r>
            <a:r>
              <a:rPr lang="fr-BE" altLang="fr-FR" sz="1600" dirty="0"/>
              <a:t> </a:t>
            </a:r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4" action="ppaction://hlinksldjump"/>
              </a:rPr>
              <a:t>La substitution</a:t>
            </a:r>
            <a:endParaRPr lang="fr-BE" altLang="fr-FR" sz="1600" dirty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5" action="ppaction://hlinksldjump"/>
              </a:rPr>
              <a:t>La substitution d’antimycosique ou d’antibiotique</a:t>
            </a:r>
            <a:endParaRPr lang="fr-BE" altLang="fr-FR" sz="1600" dirty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6" action="ppaction://hlinksldjump"/>
              </a:rPr>
              <a:t>Conditions du remboursement de plusieurs conditionnements par prescription</a:t>
            </a:r>
            <a:endParaRPr lang="fr-BE" altLang="fr-FR" sz="1600" dirty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>
                <a:hlinkClick r:id="rId7" action="ppaction://hlinksldjump"/>
              </a:rPr>
              <a:t>Pour conclure</a:t>
            </a:r>
            <a:r>
              <a:rPr lang="fr-BE" altLang="fr-FR" sz="1600" dirty="0"/>
              <a:t> …</a:t>
            </a:r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endParaRPr lang="fr-BE" altLang="fr-FR" sz="160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4" name="Rectangle 3">
            <a:hlinkClick r:id="rId8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95362" y="1179513"/>
            <a:ext cx="8148637" cy="542925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i="1" dirty="0"/>
              <a:t>Pour commencer …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400" dirty="0"/>
              <a:t>Quelle est votre attitude face à la prescription sous </a:t>
            </a:r>
            <a:r>
              <a:rPr lang="fr-BE" sz="2400" b="1" dirty="0"/>
              <a:t>DCI</a:t>
            </a:r>
            <a:r>
              <a:rPr lang="fr-BE" sz="2400" dirty="0"/>
              <a:t> ?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400" dirty="0"/>
              <a:t>Selon vous, quelle est (ou devrait être) son utilité ?</a:t>
            </a:r>
          </a:p>
          <a:p>
            <a:pPr marL="361950" indent="-3619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sz="24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400" dirty="0"/>
              <a:t>Quelle est votre attitude face à la </a:t>
            </a:r>
            <a:r>
              <a:rPr lang="fr-BE" sz="2400" b="1" dirty="0"/>
              <a:t>substitution</a:t>
            </a:r>
            <a:r>
              <a:rPr lang="fr-BE" sz="2400" dirty="0"/>
              <a:t> 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400" dirty="0"/>
              <a:t>Dans quelles situations, la substitution vous parait-elle acceptable ? </a:t>
            </a:r>
          </a:p>
        </p:txBody>
      </p:sp>
      <p:sp>
        <p:nvSpPr>
          <p:cNvPr id="552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8563" y="1914525"/>
            <a:ext cx="7688262" cy="47625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anose="05020102010507070707" pitchFamily="18" charset="2"/>
              <a:buNone/>
              <a:defRPr/>
            </a:pPr>
            <a:r>
              <a:rPr lang="fr-BE" sz="2400" dirty="0"/>
              <a:t>Une prescription sous/en dénomination commune (DCI) est une prescription :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fr-BE" sz="2400" dirty="0">
                <a:solidFill>
                  <a:srgbClr val="24ABA5"/>
                </a:solidFill>
              </a:rPr>
              <a:t>établie</a:t>
            </a:r>
            <a:r>
              <a:rPr lang="fr-BE" sz="2400" dirty="0"/>
              <a:t> par le médecin, 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fr-BE" sz="2400" dirty="0"/>
              <a:t>sur laquelle il prescrit le </a:t>
            </a:r>
            <a:r>
              <a:rPr lang="fr-BE" sz="2400" dirty="0">
                <a:solidFill>
                  <a:srgbClr val="24ABA5"/>
                </a:solidFill>
              </a:rPr>
              <a:t>principe actif </a:t>
            </a:r>
            <a:r>
              <a:rPr lang="fr-BE" sz="2400" dirty="0"/>
              <a:t>ou la </a:t>
            </a:r>
            <a:r>
              <a:rPr lang="fr-BE" sz="2400" dirty="0">
                <a:solidFill>
                  <a:srgbClr val="24ABA5"/>
                </a:solidFill>
              </a:rPr>
              <a:t>dénomination commune </a:t>
            </a:r>
            <a:r>
              <a:rPr lang="fr-BE" sz="2400" dirty="0"/>
              <a:t>du médicament.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BE" sz="2200" dirty="0"/>
          </a:p>
        </p:txBody>
      </p:sp>
      <p:sp>
        <p:nvSpPr>
          <p:cNvPr id="5632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981075" y="787400"/>
            <a:ext cx="790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Qu’est-ce qu’une prescription en DCI?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1389063"/>
            <a:ext cx="7734300" cy="5287962"/>
          </a:xfrm>
        </p:spPr>
        <p:txBody>
          <a:bodyPr rtlCol="0">
            <a:noAutofit/>
          </a:bodyPr>
          <a:lstStyle/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la </a:t>
            </a:r>
            <a:r>
              <a:rPr lang="fr-BE" sz="2200" dirty="0">
                <a:solidFill>
                  <a:srgbClr val="24ABA5"/>
                </a:solidFill>
              </a:rPr>
              <a:t>dénomination générale </a:t>
            </a:r>
            <a:r>
              <a:rPr lang="fr-BE" sz="2200" dirty="0"/>
              <a:t>càd la dénomination du principe actif ou la dénomination générale courante, ou la dénomination commune internationale (DCI)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la </a:t>
            </a:r>
            <a:r>
              <a:rPr lang="fr-BE" sz="2200" dirty="0">
                <a:solidFill>
                  <a:srgbClr val="24ABA5"/>
                </a:solidFill>
              </a:rPr>
              <a:t>forme</a:t>
            </a:r>
            <a:r>
              <a:rPr lang="fr-BE" sz="2200" dirty="0"/>
              <a:t> d’administration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le </a:t>
            </a:r>
            <a:r>
              <a:rPr lang="fr-BE" sz="2200" dirty="0">
                <a:solidFill>
                  <a:srgbClr val="24ABA5"/>
                </a:solidFill>
              </a:rPr>
              <a:t>dosage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la </a:t>
            </a:r>
            <a:r>
              <a:rPr lang="fr-BE" sz="2200" dirty="0">
                <a:solidFill>
                  <a:srgbClr val="24ABA5"/>
                </a:solidFill>
              </a:rPr>
              <a:t>posologie 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la </a:t>
            </a:r>
            <a:r>
              <a:rPr lang="fr-BE" sz="2200" dirty="0">
                <a:solidFill>
                  <a:srgbClr val="24ABA5"/>
                </a:solidFill>
              </a:rPr>
              <a:t>durée</a:t>
            </a:r>
            <a:r>
              <a:rPr lang="fr-BE" sz="2200" dirty="0"/>
              <a:t> de traitement</a:t>
            </a:r>
          </a:p>
          <a:p>
            <a:pPr marL="137160" indent="-13716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les</a:t>
            </a:r>
            <a:r>
              <a:rPr lang="fr-BE" sz="2200" dirty="0">
                <a:solidFill>
                  <a:srgbClr val="24ABA5"/>
                </a:solidFill>
              </a:rPr>
              <a:t> spécifications obligatoires </a:t>
            </a:r>
            <a:r>
              <a:rPr lang="fr-BE" sz="2200" dirty="0"/>
              <a:t>(relatives au type de libération et au véhicule dans le cas des préparations à usage dermatologique) 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dirty="0"/>
          </a:p>
        </p:txBody>
      </p:sp>
      <p:sp>
        <p:nvSpPr>
          <p:cNvPr id="573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1444" name="Rectangle 5"/>
          <p:cNvSpPr>
            <a:spLocks noChangeArrowheads="1"/>
          </p:cNvSpPr>
          <p:nvPr/>
        </p:nvSpPr>
        <p:spPr bwMode="auto">
          <a:xfrm>
            <a:off x="930275" y="774700"/>
            <a:ext cx="795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doit-elle mentionner pour être valable?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8" name="Rectangular Callout 11">
            <a:extLst>
              <a:ext uri="{FF2B5EF4-FFF2-40B4-BE49-F238E27FC236}">
                <a16:creationId xmlns:a16="http://schemas.microsoft.com/office/drawing/2014/main" id="{679E9C6C-C2DD-4602-9B0C-AE4A47725374}"/>
              </a:ext>
            </a:extLst>
          </p:cNvPr>
          <p:cNvSpPr/>
          <p:nvPr/>
        </p:nvSpPr>
        <p:spPr>
          <a:xfrm>
            <a:off x="1053306" y="2308859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Quels sont les avantages d’une prescription en DCI (pour le patient, le pharmacien et le médecin)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92199" y="2148205"/>
            <a:ext cx="7693025" cy="4709795"/>
          </a:xfrm>
        </p:spPr>
        <p:txBody>
          <a:bodyPr/>
          <a:lstStyle/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fr-BE" altLang="nl-BE" sz="2200" dirty="0"/>
              <a:t>Les médicaments qualifiés de </a:t>
            </a:r>
            <a:r>
              <a:rPr lang="fr-BE" altLang="nl-BE" sz="2200" dirty="0">
                <a:solidFill>
                  <a:srgbClr val="24ABA5"/>
                </a:solidFill>
              </a:rPr>
              <a:t>« NO DCI » </a:t>
            </a:r>
            <a:r>
              <a:rPr lang="fr-BE" altLang="nl-BE" sz="2200" dirty="0"/>
              <a:t>(p. ex. les médicaments biologiques) par l’AFMPS.</a:t>
            </a:r>
          </a:p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fr-BE" altLang="nl-BE" sz="2200" dirty="0"/>
              <a:t>Les médicaments qualifiés de </a:t>
            </a:r>
            <a:r>
              <a:rPr lang="fr-BE" altLang="nl-BE" sz="2200" dirty="0">
                <a:solidFill>
                  <a:srgbClr val="24ABA5"/>
                </a:solidFill>
              </a:rPr>
              <a:t>« NO SWITCH», </a:t>
            </a:r>
            <a:r>
              <a:rPr lang="fr-BE" altLang="nl-BE" sz="2200" dirty="0"/>
              <a:t>pour lesquels l’AFMPS recommande de maintenir le choix initial tout au long du traitement et d’éviter des réorientations (ex: médicaments à marge thérapeutique étroite).</a:t>
            </a:r>
            <a:endParaRPr lang="fr-BE" altLang="nl-BE" sz="2200" b="1" i="1" dirty="0"/>
          </a:p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fr-BE" altLang="nl-BE" sz="2200" dirty="0"/>
              <a:t>Les médicaments ayant une </a:t>
            </a:r>
            <a:r>
              <a:rPr lang="fr-BE" altLang="nl-BE" sz="2200" dirty="0">
                <a:solidFill>
                  <a:srgbClr val="24ABA5"/>
                </a:solidFill>
              </a:rPr>
              <a:t>indication spécifique </a:t>
            </a:r>
            <a:r>
              <a:rPr lang="fr-BE" altLang="nl-BE" sz="2200" dirty="0"/>
              <a:t>qui n’est ni autorisée ni remboursable pour toutes les spécialités de cette même DCI (</a:t>
            </a:r>
            <a:r>
              <a:rPr lang="fr-BE" altLang="nl-BE" sz="2200" dirty="0" err="1"/>
              <a:t>ex:bupropion</a:t>
            </a:r>
            <a:r>
              <a:rPr lang="fr-BE" altLang="nl-BE" sz="2200" dirty="0"/>
              <a:t>).</a:t>
            </a:r>
            <a:endParaRPr lang="fr-BE" altLang="nl-BE" sz="2200" b="1" i="1" dirty="0"/>
          </a:p>
        </p:txBody>
      </p:sp>
      <p:sp>
        <p:nvSpPr>
          <p:cNvPr id="5837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2468" name="Rectangle 5"/>
          <p:cNvSpPr>
            <a:spLocks noChangeArrowheads="1"/>
          </p:cNvSpPr>
          <p:nvPr/>
        </p:nvSpPr>
        <p:spPr bwMode="auto">
          <a:xfrm>
            <a:off x="990600" y="809625"/>
            <a:ext cx="789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Quels groupes de médicaments ne sont </a:t>
            </a:r>
          </a:p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 recommandés dans le système de prescription sous DCI?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9" name="Rectangular Callout 11">
            <a:extLst>
              <a:ext uri="{FF2B5EF4-FFF2-40B4-BE49-F238E27FC236}">
                <a16:creationId xmlns:a16="http://schemas.microsoft.com/office/drawing/2014/main" id="{DFFC985C-A95B-4278-8E5F-8D084A1F54F4}"/>
              </a:ext>
            </a:extLst>
          </p:cNvPr>
          <p:cNvSpPr/>
          <p:nvPr/>
        </p:nvSpPr>
        <p:spPr>
          <a:xfrm>
            <a:off x="1000125" y="2796539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Dans quelles situations ou  pour quel type de traitement, la prescription en DCI semble acceptable pour tous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962150"/>
            <a:ext cx="7693025" cy="5000625"/>
          </a:xfrm>
        </p:spPr>
        <p:txBody>
          <a:bodyPr/>
          <a:lstStyle/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Depuis le 01/04/2012, le pharmacien délivre </a:t>
            </a:r>
            <a:r>
              <a:rPr lang="fr-BE" altLang="nl-BE" sz="2200" dirty="0">
                <a:solidFill>
                  <a:srgbClr val="24ABA5"/>
                </a:solidFill>
              </a:rPr>
              <a:t>obligatoirement</a:t>
            </a:r>
            <a:r>
              <a:rPr lang="fr-BE" altLang="nl-BE" sz="2200" dirty="0"/>
              <a:t> une spécialité pharmaceutique qui correspond à la prescription et qui appartient au groupe des « </a:t>
            </a:r>
            <a:r>
              <a:rPr lang="fr-BE" altLang="nl-BE" sz="2200" dirty="0">
                <a:solidFill>
                  <a:srgbClr val="24ABA5"/>
                </a:solidFill>
              </a:rPr>
              <a:t>médicaments les moins chers </a:t>
            </a:r>
            <a:r>
              <a:rPr lang="fr-BE" altLang="nl-BE" sz="2200" dirty="0"/>
              <a:t>». </a:t>
            </a:r>
          </a:p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Si le </a:t>
            </a:r>
            <a:r>
              <a:rPr lang="fr-BE" altLang="nl-BE" sz="2200" dirty="0">
                <a:solidFill>
                  <a:srgbClr val="24ABA5"/>
                </a:solidFill>
              </a:rPr>
              <a:t>patient souhaite </a:t>
            </a:r>
            <a:r>
              <a:rPr lang="fr-BE" altLang="nl-BE" sz="2200" dirty="0"/>
              <a:t>un médicament qui n’appartient pas au groupe des « médicaments les moins chers », il doit payer le </a:t>
            </a:r>
            <a:r>
              <a:rPr lang="fr-BE" altLang="nl-BE" sz="2200" dirty="0">
                <a:solidFill>
                  <a:srgbClr val="24ABA5"/>
                </a:solidFill>
              </a:rPr>
              <a:t>prix plein</a:t>
            </a:r>
            <a:r>
              <a:rPr lang="fr-BE" altLang="nl-BE" sz="2200" dirty="0"/>
              <a:t>.</a:t>
            </a:r>
          </a:p>
          <a:p>
            <a:pPr marL="361950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En cas de </a:t>
            </a:r>
            <a:r>
              <a:rPr lang="fr-BE" altLang="nl-BE" sz="2200" dirty="0">
                <a:solidFill>
                  <a:srgbClr val="24ABA5"/>
                </a:solidFill>
              </a:rPr>
              <a:t>force majeure</a:t>
            </a:r>
            <a:r>
              <a:rPr lang="fr-BE" altLang="nl-BE" sz="2200" dirty="0"/>
              <a:t>, le pharmacien peut délivrer un autre médicament remboursable disponible </a:t>
            </a:r>
            <a:r>
              <a:rPr lang="fr-BE" altLang="nl-BE" sz="2200" dirty="0">
                <a:solidFill>
                  <a:srgbClr val="24ABA5"/>
                </a:solidFill>
              </a:rPr>
              <a:t>le moins cher possible hors du groupe</a:t>
            </a:r>
            <a:r>
              <a:rPr lang="fr-BE" altLang="nl-BE" sz="2200" dirty="0"/>
              <a:t> des « médicaments les moins chers ».</a:t>
            </a:r>
            <a:endParaRPr lang="fr-BE" altLang="nl-BE" sz="2200" b="1" dirty="0"/>
          </a:p>
        </p:txBody>
      </p:sp>
      <p:sp>
        <p:nvSpPr>
          <p:cNvPr id="5939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1008063" y="806450"/>
            <a:ext cx="78787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Comment le pharmacien délivre-t-il une prescription en DCI?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7438" y="1828800"/>
            <a:ext cx="7693025" cy="490537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Une </a:t>
            </a:r>
            <a:r>
              <a:rPr lang="fr-BE" altLang="nl-BE" sz="2200" dirty="0">
                <a:solidFill>
                  <a:srgbClr val="24ABA5"/>
                </a:solidFill>
              </a:rPr>
              <a:t>indisponibilité</a:t>
            </a:r>
            <a:r>
              <a:rPr lang="fr-BE" altLang="nl-BE" sz="2200" dirty="0"/>
              <a:t> dans les 12 heures chez les grossistes habituels du pharmacien et les grossistes répartiteurs des médicaments les moins chers.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Une </a:t>
            </a:r>
            <a:r>
              <a:rPr lang="fr-BE" altLang="nl-BE" sz="2200" dirty="0">
                <a:solidFill>
                  <a:srgbClr val="24ABA5"/>
                </a:solidFill>
              </a:rPr>
              <a:t>délivrance urgente </a:t>
            </a:r>
            <a:r>
              <a:rPr lang="fr-BE" altLang="nl-BE" sz="2200" dirty="0"/>
              <a:t>pour un traitement qui ne peut être reporté ou dont le report met en danger la continuité du traitement.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</a:pPr>
            <a:r>
              <a:rPr lang="fr-BE" altLang="nl-BE" sz="2200" dirty="0"/>
              <a:t>Une délivrance dans des circonstances telles que le </a:t>
            </a:r>
            <a:r>
              <a:rPr lang="fr-BE" altLang="nl-BE" sz="2200" dirty="0">
                <a:solidFill>
                  <a:srgbClr val="24ABA5"/>
                </a:solidFill>
              </a:rPr>
              <a:t>patient ne peut pas s’approvisionner </a:t>
            </a:r>
            <a:r>
              <a:rPr lang="fr-BE" altLang="nl-BE" sz="2200" dirty="0"/>
              <a:t>dans une autre pharmacie des environs pendant le service de garde.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fr-BE" altLang="nl-BE" sz="2200" dirty="0"/>
          </a:p>
        </p:txBody>
      </p:sp>
      <p:sp>
        <p:nvSpPr>
          <p:cNvPr id="6041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981075" y="809625"/>
            <a:ext cx="79057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3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Qu’entend-on par "</a:t>
            </a:r>
            <a:r>
              <a:rPr lang="fr-BE" altLang="nl-BE" sz="2300" b="1" i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 de force majeure" </a:t>
            </a:r>
            <a:r>
              <a:rPr lang="fr-BE" altLang="nl-BE" sz="23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9" name="Rectangular Callout 11">
            <a:extLst>
              <a:ext uri="{FF2B5EF4-FFF2-40B4-BE49-F238E27FC236}">
                <a16:creationId xmlns:a16="http://schemas.microsoft.com/office/drawing/2014/main" id="{E8B0A676-B6AA-4BE2-BB34-D382FBFA59E8}"/>
              </a:ext>
            </a:extLst>
          </p:cNvPr>
          <p:cNvSpPr/>
          <p:nvPr/>
        </p:nvSpPr>
        <p:spPr>
          <a:xfrm>
            <a:off x="1078706" y="2064067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En tant que pharmacien, quels autres critères déterminent la spécialité que vous délivrez lors d’une prescription en DCI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184275"/>
            <a:ext cx="7705453" cy="5267325"/>
          </a:xfrm>
        </p:spPr>
        <p:txBody>
          <a:bodyPr rtlCol="0">
            <a:noAutofit/>
          </a:bodyPr>
          <a:lstStyle/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endParaRPr lang="fr-BE" sz="2400" spc="-15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Qui êtes-vous 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Où se situe votre cabinet 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Quelles sont vos attentes pour cette concertation 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Questionnaire avant la concertation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 de table</a:t>
            </a:r>
          </a:p>
        </p:txBody>
      </p:sp>
    </p:spTree>
    <p:extLst>
      <p:ext uri="{BB962C8B-B14F-4D97-AF65-F5344CB8AC3E}">
        <p14:creationId xmlns:p14="http://schemas.microsoft.com/office/powerpoint/2010/main" val="2488967848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9513" y="1463040"/>
            <a:ext cx="7707312" cy="531876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1800" b="1" dirty="0"/>
              <a:t>Uniquement dans des situations particulières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1800" b="1" i="1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1800" dirty="0"/>
              <a:t>La substitution lors de traitements </a:t>
            </a:r>
            <a:r>
              <a:rPr lang="fr-BE" sz="1800" dirty="0">
                <a:solidFill>
                  <a:srgbClr val="24ABA5"/>
                </a:solidFill>
              </a:rPr>
              <a:t>aigus</a:t>
            </a:r>
            <a:r>
              <a:rPr lang="fr-BE" sz="1800" dirty="0"/>
              <a:t> par </a:t>
            </a:r>
            <a:r>
              <a:rPr lang="fr-BE" sz="1800" dirty="0">
                <a:solidFill>
                  <a:srgbClr val="24ABA5"/>
                </a:solidFill>
              </a:rPr>
              <a:t>antibiotiques ou antimycosiques</a:t>
            </a:r>
            <a:r>
              <a:rPr lang="fr-BE" sz="1800" dirty="0"/>
              <a:t>, pour autant que le médecin n’ait pas indiqué d’objection thérapeutique à la substitution.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1800" dirty="0"/>
              <a:t>En cas d’</a:t>
            </a:r>
            <a:r>
              <a:rPr lang="fr-BE" sz="1800" dirty="0">
                <a:solidFill>
                  <a:srgbClr val="24ABA5"/>
                </a:solidFill>
              </a:rPr>
              <a:t>urgence</a:t>
            </a:r>
            <a:r>
              <a:rPr lang="fr-BE" sz="1800" dirty="0"/>
              <a:t> et durant les </a:t>
            </a:r>
            <a:r>
              <a:rPr lang="fr-BE" sz="1800" dirty="0">
                <a:solidFill>
                  <a:srgbClr val="24ABA5"/>
                </a:solidFill>
              </a:rPr>
              <a:t>périodes de garde. 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800" dirty="0"/>
              <a:t>La règlementation vaut tant pour les prescriptions papier que pour les prescriptions électroniques. Le logiciel du pharmacien a prévu la possibilité d’ajouter un "commentaire électronique " qui sont enregistrés dans l’archive de l’ordonnance électronique et accessibles par le service de tarification et l’inspection.</a:t>
            </a:r>
            <a:endParaRPr lang="nl-BE" sz="18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18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18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1600" i="1" dirty="0"/>
              <a:t>Rem : Le principe de la substitution est repris dans la règlementation Belge depuis 1993. Il n’y a pas encore eu d’arrêté d’exécution. La substitution est donc théoriquement possible, mais ne peut pas (encore) être appliquée dans la pratique en Belgique en dehors de ces exceptions.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BE" sz="1600" b="1" i="1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i="1" dirty="0"/>
          </a:p>
        </p:txBody>
      </p:sp>
      <p:sp>
        <p:nvSpPr>
          <p:cNvPr id="6144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1046163" y="809625"/>
            <a:ext cx="78406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pharmacien peut-il substituer?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9" name="Rectangular Callout 11">
            <a:extLst>
              <a:ext uri="{FF2B5EF4-FFF2-40B4-BE49-F238E27FC236}">
                <a16:creationId xmlns:a16="http://schemas.microsoft.com/office/drawing/2014/main" id="{BB699996-5BA4-41DD-8604-88577825DC1A}"/>
              </a:ext>
            </a:extLst>
          </p:cNvPr>
          <p:cNvSpPr/>
          <p:nvPr/>
        </p:nvSpPr>
        <p:spPr>
          <a:xfrm>
            <a:off x="1054443" y="2563109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Dans quelles situations ou  pour quel type de traitement la substitution semble-t-elle </a:t>
            </a:r>
            <a:br>
              <a:rPr lang="fr-BE" sz="2800" dirty="0"/>
            </a:br>
            <a:r>
              <a:rPr lang="fr-BE" sz="2800" dirty="0"/>
              <a:t>acceptable pour tous ? </a:t>
            </a:r>
            <a:br>
              <a:rPr lang="fr-BE" sz="2800" dirty="0"/>
            </a:br>
            <a:endParaRPr lang="fr-BE" sz="16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Dans ces cas, quelles sont les démarches attendues du pharmacien par le prescripteur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4265" y="2371725"/>
            <a:ext cx="8160269" cy="4811713"/>
          </a:xfrm>
        </p:spPr>
        <p:txBody>
          <a:bodyPr rtlCol="0">
            <a:noAutofit/>
          </a:bodyPr>
          <a:lstStyle/>
          <a:p>
            <a:pPr marL="137160" indent="-137160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fr-BE" sz="2100" dirty="0"/>
              <a:t>Une spécialité qui appartient au groupe des </a:t>
            </a:r>
            <a:r>
              <a:rPr lang="fr-BE" sz="2100" dirty="0">
                <a:solidFill>
                  <a:srgbClr val="24ABA5"/>
                </a:solidFill>
              </a:rPr>
              <a:t>"médicaments les moins chers".</a:t>
            </a:r>
          </a:p>
          <a:p>
            <a:pPr marL="137160" indent="-137160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fr-BE" sz="2100" dirty="0"/>
              <a:t>Concrètement, 3 situations peuvent se présenter :</a:t>
            </a:r>
          </a:p>
          <a:p>
            <a:pPr marL="360363" indent="-179388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fr-BE" sz="1700" dirty="0"/>
              <a:t>Le médecin prescrit un </a:t>
            </a:r>
            <a:r>
              <a:rPr lang="fr-BE" sz="1700" dirty="0">
                <a:solidFill>
                  <a:srgbClr val="24ABA5"/>
                </a:solidFill>
              </a:rPr>
              <a:t>antibiotique ou antimycosique en DCI </a:t>
            </a:r>
            <a:r>
              <a:rPr lang="fr-BE" sz="1700" dirty="0"/>
              <a:t>: la réglementation «délivrance d’une prescription DCI» est d’application.</a:t>
            </a:r>
          </a:p>
          <a:p>
            <a:pPr marL="360363" indent="-179388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fr-BE" sz="1700" dirty="0"/>
              <a:t>Le médecin prescrit un antibiotique ou un antimycosique qui </a:t>
            </a:r>
            <a:r>
              <a:rPr lang="fr-BE" sz="1700" dirty="0">
                <a:solidFill>
                  <a:srgbClr val="24ABA5"/>
                </a:solidFill>
              </a:rPr>
              <a:t>appartient au groupe des moins chers </a:t>
            </a:r>
            <a:r>
              <a:rPr lang="fr-BE" sz="1700" dirty="0"/>
              <a:t>: le pharmacien délivre le médicament prescrit mais il </a:t>
            </a:r>
            <a:r>
              <a:rPr lang="fr-BE" sz="1700" i="1" dirty="0"/>
              <a:t>peut</a:t>
            </a:r>
            <a:r>
              <a:rPr lang="fr-BE" sz="1700" dirty="0"/>
              <a:t> le substituer avec un moins cher. </a:t>
            </a:r>
          </a:p>
          <a:p>
            <a:pPr marL="360363" indent="-179388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fr-BE" sz="1700" dirty="0"/>
              <a:t>Le médecin prescrit un antibiotique ou antimycosique qui </a:t>
            </a:r>
            <a:r>
              <a:rPr lang="fr-BE" sz="1700" dirty="0">
                <a:solidFill>
                  <a:srgbClr val="24ABA5"/>
                </a:solidFill>
              </a:rPr>
              <a:t>n’appartient pas au groupe des moins chers </a:t>
            </a:r>
            <a:r>
              <a:rPr lang="fr-BE" sz="1700" dirty="0"/>
              <a:t>: le pharmacien est </a:t>
            </a:r>
            <a:r>
              <a:rPr lang="fr-BE" sz="1700" i="1" dirty="0"/>
              <a:t>obligé</a:t>
            </a:r>
            <a:r>
              <a:rPr lang="fr-BE" sz="1700" dirty="0"/>
              <a:t> de substituer par un médicament parmi les moins chers</a:t>
            </a:r>
            <a:r>
              <a:rPr lang="fr-BE" sz="1800" dirty="0"/>
              <a:t>.</a:t>
            </a:r>
          </a:p>
        </p:txBody>
      </p:sp>
      <p:sp>
        <p:nvSpPr>
          <p:cNvPr id="6246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6564" name="Rectangle 5"/>
          <p:cNvSpPr>
            <a:spLocks noChangeArrowheads="1"/>
          </p:cNvSpPr>
          <p:nvPr/>
        </p:nvSpPr>
        <p:spPr bwMode="auto">
          <a:xfrm>
            <a:off x="1027113" y="879475"/>
            <a:ext cx="785971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doit délivrer le pharmacien depuis le 1/5/2012 lorsqu’il reçoit une prescription </a:t>
            </a:r>
            <a:r>
              <a:rPr lang="fr-BE" altLang="nl-BE" sz="2300" b="1" i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d’antimycosique ou d’antibiotique</a:t>
            </a:r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5700" y="1847850"/>
            <a:ext cx="7731125" cy="4943475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000" dirty="0">
                <a:solidFill>
                  <a:srgbClr val="24ABA5"/>
                </a:solidFill>
              </a:rPr>
              <a:t>Lorsqu’une raison de santé nécessite le respect de la marque prescrite</a:t>
            </a:r>
            <a:r>
              <a:rPr lang="fr-BE" sz="2000" dirty="0"/>
              <a:t>. </a:t>
            </a:r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000" dirty="0"/>
              <a:t>Le prescripteur inscrit alors </a:t>
            </a:r>
            <a:r>
              <a:rPr lang="fr-BE" sz="2000" i="1" dirty="0"/>
              <a:t>« non-substituable pour objection thérapeutique »</a:t>
            </a:r>
            <a:r>
              <a:rPr lang="fr-BE" sz="2000" dirty="0"/>
              <a:t> et mentionne les raisons de cette objection dans le dossier du patient. 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8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000" dirty="0">
                <a:solidFill>
                  <a:srgbClr val="24ABA5"/>
                </a:solidFill>
              </a:rPr>
              <a:t>Lorsque le patient est allergique ou intolérant à un excipient à effet notoire. </a:t>
            </a:r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000" dirty="0"/>
              <a:t>Le prescripteur indique </a:t>
            </a:r>
            <a:r>
              <a:rPr lang="fr-BE" sz="2000" i="1" dirty="0"/>
              <a:t>« allergie à xxx » </a:t>
            </a:r>
            <a:r>
              <a:rPr lang="fr-BE" sz="2000" dirty="0"/>
              <a:t>sur la prescription. Le pharmacien délivre le médicament qui appartient au groupe des moins chers et qui ne contient pas l’excipient. </a:t>
            </a:r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1100" dirty="0"/>
              <a:t> </a:t>
            </a:r>
          </a:p>
          <a:p>
            <a:pPr marL="354013" indent="-35401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000" dirty="0">
                <a:solidFill>
                  <a:srgbClr val="24ABA5"/>
                </a:solidFill>
              </a:rPr>
              <a:t>Lors d’un traitement avec un antimycosique ou antibiotique qui nécessite une autorisation </a:t>
            </a:r>
            <a:r>
              <a:rPr lang="fr-BE" sz="2000" dirty="0"/>
              <a:t>du médecin-conseil, ce qui est considéré comme un traitement chronique.</a:t>
            </a:r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dirty="0"/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634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67588" name="Rectangle 5"/>
          <p:cNvSpPr>
            <a:spLocks noChangeArrowheads="1"/>
          </p:cNvSpPr>
          <p:nvPr/>
        </p:nvSpPr>
        <p:spPr bwMode="auto">
          <a:xfrm>
            <a:off x="885825" y="809625"/>
            <a:ext cx="82581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Dans quels cas la substitution </a:t>
            </a:r>
            <a:r>
              <a:rPr lang="fr-BE" altLang="nl-BE" sz="2300" b="1" i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d’antimycosique ou d’antibiotique </a:t>
            </a:r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n’est-elle pas autorisée? </a:t>
            </a:r>
          </a:p>
        </p:txBody>
      </p:sp>
      <p:sp>
        <p:nvSpPr>
          <p:cNvPr id="8" name="Rectangular Callout 11"/>
          <p:cNvSpPr/>
          <p:nvPr/>
        </p:nvSpPr>
        <p:spPr>
          <a:xfrm>
            <a:off x="1000125" y="2152333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fr-BE" sz="2800" dirty="0"/>
            </a:b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cette règlementation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8563" y="2371725"/>
            <a:ext cx="7688262" cy="4248150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S’il s’agit d’une prescription sous DCI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Si le dosage journalier est clairement indiqué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fr-BE" sz="2200" dirty="0"/>
              <a:t>Si la durée de traitement est clairement indiquée et limitée à 3 mois (13 semaines ou 92 jours).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endParaRPr lang="fr-BE" sz="22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000" dirty="0"/>
              <a:t>Le pharmacien ne peut dépasser la durée de traitement prescrite, tout en tenant compte de la forme d’administration, de la concentration et du dosage journalier.</a:t>
            </a:r>
            <a:endParaRPr lang="fr-BE" sz="2000" b="1" i="1" dirty="0"/>
          </a:p>
        </p:txBody>
      </p:sp>
      <p:sp>
        <p:nvSpPr>
          <p:cNvPr id="645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sous DCI &amp; substitution </a:t>
            </a:r>
          </a:p>
        </p:txBody>
      </p:sp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1046163" y="744538"/>
            <a:ext cx="784066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quelles conditions le remboursement de plusieurs conditionnements par prescription est-il accordé? </a:t>
            </a:r>
          </a:p>
        </p:txBody>
      </p:sp>
      <p:sp>
        <p:nvSpPr>
          <p:cNvPr id="7" name="Rectangular Callout 11"/>
          <p:cNvSpPr/>
          <p:nvPr/>
        </p:nvSpPr>
        <p:spPr>
          <a:xfrm>
            <a:off x="1000125" y="2119313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fr-BE" sz="2800" dirty="0"/>
            </a:b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cette règlementation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1574" y="1990725"/>
            <a:ext cx="7972425" cy="48672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i="1" dirty="0"/>
              <a:t>Pour conclure…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i="1" dirty="0"/>
          </a:p>
          <a:p>
            <a:pPr marL="536575" indent="-536575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fr-BE" dirty="0"/>
              <a:t>Que pouvons-nous retenir de cet échange ? </a:t>
            </a:r>
          </a:p>
          <a:p>
            <a:pPr marL="536575" indent="-536575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fr-BE" dirty="0"/>
          </a:p>
          <a:p>
            <a:pPr marL="536575" indent="-536575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fr-BE" dirty="0"/>
              <a:t>Quelles sont les démarches réciproques attendues?</a:t>
            </a:r>
          </a:p>
          <a:p>
            <a:pPr marL="536575" indent="-536575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fr-BE" dirty="0"/>
          </a:p>
          <a:p>
            <a:pPr marL="536575" indent="-536575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fr-BE" dirty="0"/>
              <a:t>Questionnaire d’évaluation dans 3 mois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6553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95263"/>
            <a:ext cx="7821612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Prescription en DCI &amp; substitution 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710612" y="98448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1413" y="990600"/>
            <a:ext cx="7564437" cy="5495925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Quel est le meilleur moyen ou horaire pour vous contacter ? </a:t>
            </a:r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Qu’en est-il des questions urgentes hors des heures habituelles, comme pendant la garde ?</a:t>
            </a:r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Dans quelle(s) situation(s) souhaitez-vous être impérativement informé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Dans quelle(s) situation(s) est-il important de pouvoir se joindre facilement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dirty="0"/>
          </a:p>
        </p:txBody>
      </p:sp>
      <p:sp>
        <p:nvSpPr>
          <p:cNvPr id="61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528637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b="1"/>
              <a:t>Disponibilité et communication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FR" altLang="nl-BE" sz="30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Accords généraux concernant la prescription</a:t>
            </a:r>
            <a:endParaRPr lang="fr-BE" altLang="nl-BE" sz="3000">
              <a:solidFill>
                <a:srgbClr val="24ABA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1"/>
          <p:cNvSpPr>
            <a:spLocks noGrp="1"/>
          </p:cNvSpPr>
          <p:nvPr>
            <p:ph idx="1"/>
          </p:nvPr>
        </p:nvSpPr>
        <p:spPr>
          <a:xfrm>
            <a:off x="962025" y="933450"/>
            <a:ext cx="8115300" cy="50387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2" action="ppaction://hlinksldjump"/>
              </a:rPr>
              <a:t>Pour commencer</a:t>
            </a:r>
            <a:r>
              <a:rPr lang="fr-BE" sz="1600" dirty="0"/>
              <a:t> …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3" action="ppaction://hlinksldjump"/>
              </a:rPr>
              <a:t>Eléments obligatoires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4" action="ppaction://hlinksldjump"/>
              </a:rPr>
              <a:t>Modèle règlementaire pour les médicaments remboursés</a:t>
            </a:r>
            <a:endParaRPr lang="fr-BE" sz="1600" dirty="0"/>
          </a:p>
          <a:p>
            <a:pPr marL="271463" indent="-27146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 err="1">
                <a:hlinkClick r:id="rId5" action="ppaction://hlinksldjump"/>
              </a:rPr>
              <a:t>Recip</a:t>
            </a:r>
            <a:r>
              <a:rPr lang="fr-BE" sz="1600" dirty="0">
                <a:hlinkClick r:id="rId5" action="ppaction://hlinksldjump"/>
              </a:rPr>
              <a:t>-e</a:t>
            </a:r>
            <a:r>
              <a:rPr lang="fr-BE" sz="1600" dirty="0"/>
              <a:t> : </a:t>
            </a:r>
            <a:r>
              <a:rPr lang="fr-BE" sz="1600" dirty="0">
                <a:hlinkClick r:id="rId6" action="ppaction://hlinksldjump"/>
              </a:rPr>
              <a:t>le médecin </a:t>
            </a:r>
            <a:r>
              <a:rPr lang="fr-BE" sz="1600" dirty="0"/>
              <a:t>- </a:t>
            </a:r>
            <a:r>
              <a:rPr lang="fr-BE" sz="1600" dirty="0">
                <a:hlinkClick r:id="rId7" action="ppaction://hlinksldjump"/>
              </a:rPr>
              <a:t>le pharmacien</a:t>
            </a:r>
            <a:r>
              <a:rPr lang="fr-BE" sz="1600" dirty="0"/>
              <a:t> – </a:t>
            </a:r>
            <a:r>
              <a:rPr lang="fr-BE" sz="1600" dirty="0">
                <a:hlinkClick r:id="rId8" action="ppaction://hlinksldjump"/>
              </a:rPr>
              <a:t>FAQ</a:t>
            </a:r>
            <a:r>
              <a:rPr lang="fr-BE" sz="1600" dirty="0"/>
              <a:t> - </a:t>
            </a:r>
            <a:r>
              <a:rPr lang="fr-BE" sz="1600" dirty="0">
                <a:hlinkClick r:id="rId9" action="ppaction://hlinksldjump"/>
              </a:rPr>
              <a:t>le patient</a:t>
            </a:r>
            <a:r>
              <a:rPr lang="fr-BE" sz="1600" dirty="0"/>
              <a:t> – </a:t>
            </a:r>
            <a:r>
              <a:rPr lang="fr-BE" sz="1600" dirty="0">
                <a:hlinkClick r:id="rId10" action="ppaction://hlinksldjump"/>
              </a:rPr>
              <a:t>des problèmes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11" action="ppaction://hlinksldjump"/>
              </a:rPr>
              <a:t>Durée de validité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12" action="ppaction://hlinksldjump"/>
              </a:rPr>
              <a:t>Prescription des substances soporifiques et stupéfiantes 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13" action="ppaction://hlinksldjump"/>
              </a:rPr>
              <a:t>Refus d’exécuter une prescription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14" action="ppaction://hlinksldjump"/>
              </a:rPr>
              <a:t>Délivrance des médicaments soumis à prescription, sans la prescription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 </a:t>
            </a:r>
            <a:r>
              <a:rPr lang="fr-BE" sz="1600" dirty="0">
                <a:hlinkClick r:id="rId15" action="ppaction://hlinksldjump"/>
              </a:rPr>
              <a:t>Demande de remboursement pour les médicaments Chapitre IV</a:t>
            </a:r>
            <a:endParaRPr lang="fr-BE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 Chapitre IV via </a:t>
            </a:r>
            <a:r>
              <a:rPr lang="fr-BE" sz="1600" dirty="0" err="1"/>
              <a:t>MyCareNet</a:t>
            </a:r>
            <a:r>
              <a:rPr lang="fr-BE" sz="1600" dirty="0"/>
              <a:t> : </a:t>
            </a:r>
            <a:r>
              <a:rPr lang="fr-BE" sz="1600" dirty="0">
                <a:hlinkClick r:id="rId16" action="ppaction://hlinksldjump"/>
              </a:rPr>
              <a:t>le médecin</a:t>
            </a:r>
            <a:r>
              <a:rPr lang="fr-BE" sz="1600" dirty="0"/>
              <a:t> - </a:t>
            </a:r>
            <a:r>
              <a:rPr lang="fr-BE" sz="1600" dirty="0">
                <a:hlinkClick r:id="rId17" action="ppaction://hlinksldjump"/>
              </a:rPr>
              <a:t>le pharmacien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>
                <a:hlinkClick r:id="rId18" action="ppaction://hlinksldjump"/>
              </a:rPr>
              <a:t>Pour conclure</a:t>
            </a:r>
            <a:r>
              <a:rPr lang="fr-BE" sz="1600" dirty="0"/>
              <a:t> …</a:t>
            </a:r>
          </a:p>
          <a:p>
            <a:pP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dirty="0"/>
          </a:p>
          <a:p>
            <a:pP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dirty="0"/>
          </a:p>
          <a:p>
            <a:pP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dirty="0"/>
          </a:p>
          <a:p>
            <a:pP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r>
              <a:rPr lang="fr-BE" sz="1400" dirty="0"/>
              <a:t> </a:t>
            </a:r>
          </a:p>
          <a:p>
            <a:pPr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i="1" dirty="0"/>
          </a:p>
          <a:p>
            <a:pPr>
              <a:spcAft>
                <a:spcPts val="0"/>
              </a:spcAft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dirty="0"/>
          </a:p>
          <a:p>
            <a:pPr>
              <a:spcAft>
                <a:spcPts val="0"/>
              </a:spcAft>
              <a:buFont typeface="Wingdings" panose="05000000000000000000" pitchFamily="2" charset="2"/>
              <a:buChar char="î"/>
              <a:tabLst>
                <a:tab pos="590550" algn="l"/>
              </a:tabLst>
              <a:defRPr/>
            </a:pPr>
            <a:endParaRPr lang="fr-BE" sz="1400" dirty="0"/>
          </a:p>
          <a:p>
            <a:pPr>
              <a:buFont typeface="Wingdings" panose="05000000000000000000" pitchFamily="2" charset="2"/>
              <a:buChar char="î"/>
              <a:defRPr/>
            </a:pPr>
            <a:endParaRPr lang="fr-BE" sz="140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>
            <a:normAutofit/>
          </a:bodyPr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rId19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9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4263" y="1285875"/>
            <a:ext cx="7703121" cy="46863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r>
              <a:rPr lang="fr-BE" sz="2400" b="1" i="1" dirty="0"/>
              <a:t>Pour commencer …</a:t>
            </a:r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fr-BE" sz="2400" dirty="0"/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A quoi sert, ou devrait servir, une prescription et les règles qui y sont associées ?</a:t>
            </a:r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fr-BE" sz="2400" dirty="0"/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Quels sont les problèmes les plus fréquents ?</a:t>
            </a:r>
            <a:br>
              <a:rPr lang="fr-BE" sz="2400" dirty="0"/>
            </a:br>
            <a:endParaRPr lang="fr-BE" sz="2400" dirty="0"/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Quels sont les problèmes les plus dommageables ?</a:t>
            </a:r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fr-BE" sz="24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Bouton d'action : Accueil 3">
            <a:hlinkClick r:id="rId2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65213" y="1714500"/>
            <a:ext cx="7564437" cy="5848350"/>
          </a:xfrm>
        </p:spPr>
        <p:txBody>
          <a:bodyPr rtlCol="0">
            <a:noAutofit/>
          </a:bodyPr>
          <a:lstStyle/>
          <a:p>
            <a:pPr marL="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1800" dirty="0">
                <a:solidFill>
                  <a:srgbClr val="24ABA5"/>
                </a:solidFill>
              </a:rPr>
              <a:t>Prescripteur:  </a:t>
            </a:r>
            <a:r>
              <a:rPr lang="fr-BE" sz="1800" dirty="0"/>
              <a:t>Nom + Prénom + Adresse + Signature</a:t>
            </a:r>
            <a:endParaRPr lang="fr-BE" sz="1400" dirty="0"/>
          </a:p>
          <a:p>
            <a:pPr marL="444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endParaRPr lang="fr-BE" sz="500" dirty="0"/>
          </a:p>
          <a:p>
            <a:pPr marL="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1800" dirty="0">
                <a:solidFill>
                  <a:srgbClr val="24ABA5"/>
                </a:solidFill>
              </a:rPr>
              <a:t>Patient: </a:t>
            </a:r>
            <a:r>
              <a:rPr lang="fr-BE" sz="1800" dirty="0"/>
              <a:t>Nom + Prénom </a:t>
            </a:r>
            <a:br>
              <a:rPr lang="fr-BE" sz="1100" dirty="0">
                <a:solidFill>
                  <a:srgbClr val="24ABA5"/>
                </a:solidFill>
              </a:rPr>
            </a:br>
            <a:endParaRPr lang="fr-BE" sz="1100" dirty="0">
              <a:solidFill>
                <a:srgbClr val="24ABA5"/>
              </a:solidFill>
            </a:endParaRPr>
          </a:p>
          <a:p>
            <a:pPr marL="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1800" dirty="0">
                <a:solidFill>
                  <a:srgbClr val="24ABA5"/>
                </a:solidFill>
              </a:rPr>
              <a:t>Médicament: </a:t>
            </a:r>
          </a:p>
          <a:p>
            <a:pPr marL="468313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90550" algn="l"/>
              </a:tabLst>
              <a:defRPr/>
            </a:pPr>
            <a:r>
              <a:rPr lang="fr-BE" sz="1800" dirty="0"/>
              <a:t>Nom ou DCI</a:t>
            </a:r>
          </a:p>
          <a:p>
            <a:pPr marL="468313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90550" algn="l"/>
              </a:tabLst>
              <a:defRPr/>
            </a:pPr>
            <a:r>
              <a:rPr lang="fr-BE" sz="1800" dirty="0"/>
              <a:t>Forme d’administration et dosage unitaire</a:t>
            </a:r>
          </a:p>
          <a:p>
            <a:pPr marL="468313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90550" algn="l"/>
              </a:tabLst>
              <a:defRPr/>
            </a:pPr>
            <a:r>
              <a:rPr lang="fr-BE" sz="1800" dirty="0"/>
              <a:t>Nombre de conditionnements et nombre d’unité</a:t>
            </a:r>
            <a:br>
              <a:rPr lang="fr-BE" sz="1800" dirty="0"/>
            </a:br>
            <a:r>
              <a:rPr lang="fr-BE" sz="1800" dirty="0"/>
              <a:t>ou durée de la thérapie en jours et/ou semaines </a:t>
            </a:r>
          </a:p>
          <a:p>
            <a:pPr marL="182563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r>
              <a:rPr lang="fr-BE" sz="1800" dirty="0"/>
              <a:t>	</a:t>
            </a:r>
            <a:r>
              <a:rPr lang="fr-BE" sz="1800" b="1" dirty="0"/>
              <a:t>!</a:t>
            </a:r>
            <a:r>
              <a:rPr lang="fr-BE" sz="1800" dirty="0"/>
              <a:t> La mention "grand modèle" n’est pas valable.</a:t>
            </a:r>
          </a:p>
          <a:p>
            <a:pPr marL="468313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90550" algn="l"/>
              </a:tabLst>
              <a:defRPr/>
            </a:pPr>
            <a:r>
              <a:rPr lang="fr-BE" sz="1800" dirty="0"/>
              <a:t>Posologie journalière </a:t>
            </a:r>
          </a:p>
          <a:p>
            <a:pPr marL="468313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90550" algn="l"/>
              </a:tabLst>
              <a:defRPr/>
            </a:pPr>
            <a:r>
              <a:rPr lang="fr-BE" sz="1800" dirty="0"/>
              <a:t>Précision s’il est destiné à un enfant/nourrisson</a:t>
            </a:r>
            <a:br>
              <a:rPr lang="fr-BE" sz="1000" dirty="0"/>
            </a:br>
            <a:endParaRPr lang="fr-BE" sz="1000" dirty="0"/>
          </a:p>
          <a:p>
            <a:pPr marL="1778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590550" algn="l"/>
              </a:tabLst>
              <a:defRPr/>
            </a:pPr>
            <a:r>
              <a:rPr lang="fr-BE" sz="1800" dirty="0">
                <a:solidFill>
                  <a:srgbClr val="24ABA5"/>
                </a:solidFill>
              </a:rPr>
              <a:t>Date</a:t>
            </a:r>
            <a:r>
              <a:rPr lang="fr-BE" sz="1800" dirty="0"/>
              <a:t> </a:t>
            </a:r>
            <a:r>
              <a:rPr lang="fr-BE" sz="1800" dirty="0">
                <a:solidFill>
                  <a:srgbClr val="24ABA5"/>
                </a:solidFill>
              </a:rPr>
              <a:t>de la prescription </a:t>
            </a:r>
          </a:p>
          <a:p>
            <a:pPr marL="180975" algn="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sz="1800" b="1" dirty="0"/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1065213" y="176213"/>
            <a:ext cx="7564437" cy="614362"/>
          </a:xfrm>
          <a:prstGeom prst="rect">
            <a:avLst/>
          </a:prstGeom>
        </p:spPr>
        <p:txBody>
          <a:bodyPr>
            <a:normAutofit/>
          </a:bodyPr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004B8D"/>
              </a:buClr>
              <a:buFont typeface="Wingdings 2" pitchFamily="18" charset="2"/>
              <a:buChar char=""/>
              <a:defRPr sz="2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24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004B8D"/>
              </a:buClr>
              <a:buFont typeface="Wingdings 2" pitchFamily="18" charset="2"/>
              <a:buChar char=""/>
              <a:defRPr sz="1800" kern="12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F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prescriptions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971550" y="782638"/>
            <a:ext cx="792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Quelles sont les éléments obligatoires pour une prescription légalement valable?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Cadre">
  <a:themeElements>
    <a:clrScheme name="Personnalisé 6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33CCCC"/>
      </a:hlink>
      <a:folHlink>
        <a:srgbClr val="40BAD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3000" dirty="0" smtClean="0">
            <a:solidFill>
              <a:srgbClr val="24ABA5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3257</Words>
  <Application>Microsoft Office PowerPoint</Application>
  <PresentationFormat>Affichage à l'écran (4:3)</PresentationFormat>
  <Paragraphs>391</Paragraphs>
  <Slides>44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53" baseType="lpstr">
      <vt:lpstr>Arial</vt:lpstr>
      <vt:lpstr>Century Gothic</vt:lpstr>
      <vt:lpstr>Corbel</vt:lpstr>
      <vt:lpstr>Lucida Bright</vt:lpstr>
      <vt:lpstr>Symbol</vt:lpstr>
      <vt:lpstr>Verdana</vt:lpstr>
      <vt:lpstr>Wingdings</vt:lpstr>
      <vt:lpstr>Wingdings 2</vt:lpstr>
      <vt:lpstr>Cadre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Concertation Locale</dc:title>
  <dc:creator>Aline Godart</dc:creator>
  <cp:lastModifiedBy>Aline GODART</cp:lastModifiedBy>
  <cp:revision>300</cp:revision>
  <dcterms:created xsi:type="dcterms:W3CDTF">2014-01-20T14:15:39Z</dcterms:created>
  <dcterms:modified xsi:type="dcterms:W3CDTF">2020-09-27T19:36:25Z</dcterms:modified>
</cp:coreProperties>
</file>