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7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116.xml" ContentType="application/vnd.openxmlformats-officedocument.presentationml.slide+xml"/>
  <Override PartName="/ppt/slides/slide115.xml" ContentType="application/vnd.openxmlformats-officedocument.presentationml.slide+xml"/>
  <Override PartName="/ppt/slides/slide114.xml" ContentType="application/vnd.openxmlformats-officedocument.presentationml.slide+xml"/>
  <Override PartName="/ppt/slides/slide113.xml" ContentType="application/vnd.openxmlformats-officedocument.presentationml.slide+xml"/>
  <Override PartName="/ppt/slides/slide112.xml" ContentType="application/vnd.openxmlformats-officedocument.presentationml.slide+xml"/>
  <Override PartName="/ppt/slides/slide111.xml" ContentType="application/vnd.openxmlformats-officedocument.presentationml.slide+xml"/>
  <Override PartName="/ppt/slides/slide110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5.xml" ContentType="application/vnd.openxmlformats-officedocument.presentationml.slide+xml"/>
  <Override PartName="/ppt/slides/slide124.xml" ContentType="application/vnd.openxmlformats-officedocument.presentationml.slide+xml"/>
  <Override PartName="/ppt/slides/slide123.xml" ContentType="application/vnd.openxmlformats-officedocument.presentationml.slide+xml"/>
  <Override PartName="/ppt/slides/slide122.xml" ContentType="application/vnd.openxmlformats-officedocument.presentationml.slide+xml"/>
  <Override PartName="/ppt/slides/slide121.xml" ContentType="application/vnd.openxmlformats-officedocument.presentationml.slide+xml"/>
  <Override PartName="/ppt/slides/slide120.xml" ContentType="application/vnd.openxmlformats-officedocument.presentationml.slide+xml"/>
  <Override PartName="/ppt/slides/slide109.xml" ContentType="application/vnd.openxmlformats-officedocument.presentationml.slide+xml"/>
  <Override PartName="/ppt/slides/slide108.xml" ContentType="application/vnd.openxmlformats-officedocument.presentationml.slide+xml"/>
  <Override PartName="/ppt/slides/slide107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94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6.xml" ContentType="application/vnd.openxmlformats-officedocument.presentationml.slide+xml"/>
  <Override PartName="/ppt/slides/slide105.xml" ContentType="application/vnd.openxmlformats-officedocument.presentationml.slide+xml"/>
  <Override PartName="/ppt/slides/slide104.xml" ContentType="application/vnd.openxmlformats-officedocument.presentationml.slide+xml"/>
  <Override PartName="/ppt/slides/slide103.xml" ContentType="application/vnd.openxmlformats-officedocument.presentationml.slide+xml"/>
  <Override PartName="/ppt/slides/slide102.xml" ContentType="application/vnd.openxmlformats-officedocument.presentationml.slide+xml"/>
  <Override PartName="/ppt/slides/slide101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1.xml" ContentType="application/vnd.openxmlformats-officedocument.presentationml.slide+xml"/>
  <Override PartName="/ppt/slides/slide140.xml" ContentType="application/vnd.openxmlformats-officedocument.presentationml.slide+xml"/>
  <Override PartName="/ppt/slides/slide139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2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34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9"/>
  </p:notesMasterIdLst>
  <p:sldIdLst>
    <p:sldId id="259" r:id="rId2"/>
    <p:sldId id="433" r:id="rId3"/>
    <p:sldId id="434" r:id="rId4"/>
    <p:sldId id="431" r:id="rId5"/>
    <p:sldId id="432" r:id="rId6"/>
    <p:sldId id="435" r:id="rId7"/>
    <p:sldId id="436" r:id="rId8"/>
    <p:sldId id="437" r:id="rId9"/>
    <p:sldId id="438" r:id="rId10"/>
    <p:sldId id="496" r:id="rId11"/>
    <p:sldId id="497" r:id="rId12"/>
    <p:sldId id="260" r:id="rId13"/>
    <p:sldId id="261" r:id="rId14"/>
    <p:sldId id="262" r:id="rId15"/>
    <p:sldId id="263" r:id="rId16"/>
    <p:sldId id="370" r:id="rId17"/>
    <p:sldId id="492" r:id="rId18"/>
    <p:sldId id="264" r:id="rId19"/>
    <p:sldId id="371" r:id="rId20"/>
    <p:sldId id="439" r:id="rId21"/>
    <p:sldId id="372" r:id="rId22"/>
    <p:sldId id="440" r:id="rId23"/>
    <p:sldId id="265" r:id="rId24"/>
    <p:sldId id="381" r:id="rId25"/>
    <p:sldId id="442" r:id="rId26"/>
    <p:sldId id="380" r:id="rId27"/>
    <p:sldId id="443" r:id="rId28"/>
    <p:sldId id="374" r:id="rId29"/>
    <p:sldId id="445" r:id="rId30"/>
    <p:sldId id="375" r:id="rId31"/>
    <p:sldId id="446" r:id="rId32"/>
    <p:sldId id="448" r:id="rId33"/>
    <p:sldId id="377" r:id="rId34"/>
    <p:sldId id="449" r:id="rId35"/>
    <p:sldId id="378" r:id="rId36"/>
    <p:sldId id="266" r:id="rId37"/>
    <p:sldId id="267" r:id="rId38"/>
    <p:sldId id="384" r:id="rId39"/>
    <p:sldId id="451" r:id="rId40"/>
    <p:sldId id="268" r:id="rId41"/>
    <p:sldId id="385" r:id="rId42"/>
    <p:sldId id="452" r:id="rId43"/>
    <p:sldId id="386" r:id="rId44"/>
    <p:sldId id="493" r:id="rId45"/>
    <p:sldId id="269" r:id="rId46"/>
    <p:sldId id="387" r:id="rId47"/>
    <p:sldId id="453" r:id="rId48"/>
    <p:sldId id="270" r:id="rId49"/>
    <p:sldId id="388" r:id="rId50"/>
    <p:sldId id="454" r:id="rId51"/>
    <p:sldId id="272" r:id="rId52"/>
    <p:sldId id="271" r:id="rId53"/>
    <p:sldId id="273" r:id="rId54"/>
    <p:sldId id="389" r:id="rId55"/>
    <p:sldId id="455" r:id="rId56"/>
    <p:sldId id="494" r:id="rId57"/>
    <p:sldId id="495" r:id="rId58"/>
    <p:sldId id="392" r:id="rId59"/>
    <p:sldId id="458" r:id="rId60"/>
    <p:sldId id="393" r:id="rId61"/>
    <p:sldId id="459" r:id="rId62"/>
    <p:sldId id="274" r:id="rId63"/>
    <p:sldId id="395" r:id="rId64"/>
    <p:sldId id="461" r:id="rId65"/>
    <p:sldId id="275" r:id="rId66"/>
    <p:sldId id="276" r:id="rId67"/>
    <p:sldId id="396" r:id="rId68"/>
    <p:sldId id="462" r:id="rId69"/>
    <p:sldId id="277" r:id="rId70"/>
    <p:sldId id="397" r:id="rId71"/>
    <p:sldId id="463" r:id="rId72"/>
    <p:sldId id="278" r:id="rId73"/>
    <p:sldId id="464" r:id="rId74"/>
    <p:sldId id="398" r:id="rId75"/>
    <p:sldId id="279" r:id="rId76"/>
    <p:sldId id="280" r:id="rId77"/>
    <p:sldId id="281" r:id="rId78"/>
    <p:sldId id="282" r:id="rId79"/>
    <p:sldId id="465" r:id="rId80"/>
    <p:sldId id="399" r:id="rId81"/>
    <p:sldId id="283" r:id="rId82"/>
    <p:sldId id="466" r:id="rId83"/>
    <p:sldId id="400" r:id="rId84"/>
    <p:sldId id="467" r:id="rId85"/>
    <p:sldId id="401" r:id="rId86"/>
    <p:sldId id="284" r:id="rId87"/>
    <p:sldId id="402" r:id="rId88"/>
    <p:sldId id="285" r:id="rId89"/>
    <p:sldId id="286" r:id="rId90"/>
    <p:sldId id="469" r:id="rId91"/>
    <p:sldId id="403" r:id="rId92"/>
    <p:sldId id="287" r:id="rId93"/>
    <p:sldId id="409" r:id="rId94"/>
    <p:sldId id="470" r:id="rId95"/>
    <p:sldId id="288" r:id="rId96"/>
    <p:sldId id="472" r:id="rId97"/>
    <p:sldId id="407" r:id="rId98"/>
    <p:sldId id="289" r:id="rId99"/>
    <p:sldId id="290" r:id="rId100"/>
    <p:sldId id="411" r:id="rId101"/>
    <p:sldId id="474" r:id="rId102"/>
    <p:sldId id="475" r:id="rId103"/>
    <p:sldId id="412" r:id="rId104"/>
    <p:sldId id="414" r:id="rId105"/>
    <p:sldId id="476" r:id="rId106"/>
    <p:sldId id="477" r:id="rId107"/>
    <p:sldId id="415" r:id="rId108"/>
    <p:sldId id="478" r:id="rId109"/>
    <p:sldId id="416" r:id="rId110"/>
    <p:sldId id="291" r:id="rId111"/>
    <p:sldId id="479" r:id="rId112"/>
    <p:sldId id="417" r:id="rId113"/>
    <p:sldId id="292" r:id="rId114"/>
    <p:sldId id="480" r:id="rId115"/>
    <p:sldId id="418" r:id="rId116"/>
    <p:sldId id="293" r:id="rId117"/>
    <p:sldId id="294" r:id="rId118"/>
    <p:sldId id="295" r:id="rId119"/>
    <p:sldId id="296" r:id="rId120"/>
    <p:sldId id="481" r:id="rId121"/>
    <p:sldId id="429" r:id="rId122"/>
    <p:sldId id="482" r:id="rId123"/>
    <p:sldId id="421" r:id="rId124"/>
    <p:sldId id="483" r:id="rId125"/>
    <p:sldId id="420" r:id="rId126"/>
    <p:sldId id="297" r:id="rId127"/>
    <p:sldId id="298" r:id="rId128"/>
    <p:sldId id="484" r:id="rId129"/>
    <p:sldId id="419" r:id="rId130"/>
    <p:sldId id="485" r:id="rId131"/>
    <p:sldId id="422" r:id="rId132"/>
    <p:sldId id="299" r:id="rId133"/>
    <p:sldId id="300" r:id="rId134"/>
    <p:sldId id="486" r:id="rId135"/>
    <p:sldId id="423" r:id="rId136"/>
    <p:sldId id="487" r:id="rId137"/>
    <p:sldId id="424" r:id="rId138"/>
    <p:sldId id="301" r:id="rId139"/>
    <p:sldId id="302" r:id="rId140"/>
    <p:sldId id="488" r:id="rId141"/>
    <p:sldId id="425" r:id="rId142"/>
    <p:sldId id="303" r:id="rId143"/>
    <p:sldId id="304" r:id="rId144"/>
    <p:sldId id="426" r:id="rId145"/>
    <p:sldId id="489" r:id="rId146"/>
    <p:sldId id="430" r:id="rId147"/>
    <p:sldId id="491" r:id="rId1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7C92"/>
    <a:srgbClr val="5F5F5F"/>
    <a:srgbClr val="80808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>
      <p:cViewPr varScale="1">
        <p:scale>
          <a:sx n="127" d="100"/>
          <a:sy n="127" d="100"/>
        </p:scale>
        <p:origin x="11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55" Type="http://schemas.openxmlformats.org/officeDocument/2006/relationships/customXml" Target="../customXml/item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viewProps" Target="viewProps.xml"/><Relationship Id="rId156" Type="http://schemas.openxmlformats.org/officeDocument/2006/relationships/customXml" Target="../customXml/item3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customXml" Target="../customXml/item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BE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/>
              <a:t>Klik om de opmaakprofielen van de modeltekst te bewerken</a:t>
            </a:r>
          </a:p>
          <a:p>
            <a:pPr lvl="1"/>
            <a:r>
              <a:rPr lang="nl-BE" altLang="en-US"/>
              <a:t>Tweede niveau</a:t>
            </a:r>
          </a:p>
          <a:p>
            <a:pPr lvl="2"/>
            <a:r>
              <a:rPr lang="nl-BE" altLang="en-US"/>
              <a:t>Derde niveau</a:t>
            </a:r>
          </a:p>
          <a:p>
            <a:pPr lvl="3"/>
            <a:r>
              <a:rPr lang="nl-BE" altLang="en-US"/>
              <a:t>Vierde niveau</a:t>
            </a:r>
          </a:p>
          <a:p>
            <a:pPr lvl="4"/>
            <a:r>
              <a:rPr lang="nl-BE" altLang="en-US"/>
              <a:t>Vijfde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2815CA-8B89-4A81-BA09-02513C966930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27636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nl-BE" alt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429000"/>
            <a:ext cx="7088187" cy="720725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7C9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nl-BE" altLang="en-US" noProof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D40191-F203-4AB1-96EC-AD5F900ACBC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274" name="Picture 10" descr="L-logo INAM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75730-A482-48AA-8A0B-465342093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96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92165-F3F5-4980-8958-38374D298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91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2DB5-EEB4-4681-9E39-0D2E75D8C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6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69EC5-76D6-4350-BF4F-A9390AF1D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8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EE26-4CBF-495C-87EB-EFD30190A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9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0467-DC62-42CE-B8BF-9CFD81F82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34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785B1-359A-466E-9819-5A7BC905D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63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B1737-D835-475A-8BBA-836A54440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3BFB-C4B9-4EFF-8A6A-807937763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0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4DFFA-5CCC-4AEA-90B1-65C7146D8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63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de opmaakprofielen van de modeltekst te bewerken</a:t>
            </a:r>
          </a:p>
          <a:p>
            <a:pPr lvl="1"/>
            <a:r>
              <a:rPr lang="en-US" altLang="en-US"/>
              <a:t>Tweede niveau</a:t>
            </a:r>
          </a:p>
          <a:p>
            <a:pPr lvl="2"/>
            <a:r>
              <a:rPr lang="en-US" altLang="en-US"/>
              <a:t>Derde niveau</a:t>
            </a:r>
          </a:p>
          <a:p>
            <a:pPr lvl="3"/>
            <a:r>
              <a:rPr lang="en-US" altLang="en-US"/>
              <a:t>Vierde niveau</a:t>
            </a:r>
          </a:p>
          <a:p>
            <a:pPr lvl="4"/>
            <a:r>
              <a:rPr lang="en-US" alt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184632-F337-4713-ACD7-36A6B95D91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 descr="electrogra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820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L-logo INAMI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8351962" cy="1082675"/>
          </a:xfrm>
        </p:spPr>
        <p:txBody>
          <a:bodyPr/>
          <a:lstStyle/>
          <a:p>
            <a:r>
              <a:rPr lang="fr-FR" dirty="0"/>
              <a:t>Feedback individuel des médecins généralistes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30069"/>
          <a:stretch/>
        </p:blipFill>
        <p:spPr bwMode="auto">
          <a:xfrm>
            <a:off x="179512" y="3068960"/>
            <a:ext cx="885825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7600" y="2583161"/>
            <a:ext cx="70881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rgbClr val="006F82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BE" kern="0" dirty="0" err="1"/>
              <a:t>Résultats</a:t>
            </a:r>
            <a:r>
              <a:rPr lang="nl-BE" kern="0" dirty="0"/>
              <a:t> GLEM (</a:t>
            </a:r>
            <a:r>
              <a:rPr lang="nl-BE" kern="0" dirty="0" err="1"/>
              <a:t>données</a:t>
            </a:r>
            <a:r>
              <a:rPr lang="nl-BE" kern="0" dirty="0"/>
              <a:t> 2016) </a:t>
            </a:r>
          </a:p>
          <a:p>
            <a:r>
              <a:rPr lang="nl-BE" kern="0" dirty="0"/>
              <a:t>pour </a:t>
            </a:r>
            <a:r>
              <a:rPr lang="nl-BE" kern="0" dirty="0" err="1"/>
              <a:t>le</a:t>
            </a:r>
            <a:r>
              <a:rPr lang="nl-BE" kern="0" dirty="0"/>
              <a:t> remboursement à </a:t>
            </a:r>
            <a:r>
              <a:rPr lang="nl-BE" kern="0" dirty="0" err="1"/>
              <a:t>l’acte</a:t>
            </a:r>
            <a:r>
              <a:rPr lang="nl-BE" kern="0" dirty="0"/>
              <a:t> et au forfait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768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Comparaison</a:t>
            </a:r>
            <a:r>
              <a:rPr lang="en-US" dirty="0"/>
              <a:t> des </a:t>
            </a:r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r>
              <a:rPr lang="en-US" dirty="0"/>
              <a:t> et au </a:t>
            </a:r>
            <a:r>
              <a:rPr lang="en-US" dirty="0" err="1"/>
              <a:t>forfait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404279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Les </a:t>
            </a:r>
            <a:r>
              <a:rPr lang="en-US" sz="2000" dirty="0" err="1"/>
              <a:t>résultats</a:t>
            </a:r>
            <a:r>
              <a:rPr lang="en-US" sz="2000" dirty="0"/>
              <a:t> entre </a:t>
            </a:r>
            <a:r>
              <a:rPr lang="en-US" sz="2000" dirty="0" err="1"/>
              <a:t>pratique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et </a:t>
            </a:r>
            <a:r>
              <a:rPr lang="en-US" sz="2000" dirty="0" err="1"/>
              <a:t>pratique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 ne </a:t>
            </a:r>
            <a:r>
              <a:rPr lang="en-US" sz="2000" dirty="0" err="1"/>
              <a:t>seront</a:t>
            </a:r>
            <a:r>
              <a:rPr lang="en-US" sz="2000" dirty="0"/>
              <a:t> </a:t>
            </a:r>
            <a:r>
              <a:rPr lang="en-US" sz="2000" dirty="0" err="1"/>
              <a:t>comparables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pour les </a:t>
            </a:r>
            <a:r>
              <a:rPr lang="en-US" sz="2000" dirty="0" err="1"/>
              <a:t>indicateurs</a:t>
            </a:r>
            <a:r>
              <a:rPr lang="en-US" sz="2000" dirty="0"/>
              <a:t> qui </a:t>
            </a:r>
            <a:r>
              <a:rPr lang="en-US" sz="2000" dirty="0" err="1"/>
              <a:t>présuposent</a:t>
            </a:r>
            <a:r>
              <a:rPr lang="en-US" sz="2000" dirty="0"/>
              <a:t> </a:t>
            </a:r>
            <a:r>
              <a:rPr lang="en-US" sz="2000" dirty="0" err="1"/>
              <a:t>qu’il</a:t>
            </a:r>
            <a:r>
              <a:rPr lang="en-US" sz="2000" dirty="0"/>
              <a:t> y a </a:t>
            </a:r>
            <a:r>
              <a:rPr lang="en-US" sz="2000" dirty="0" err="1"/>
              <a:t>eu</a:t>
            </a:r>
            <a:r>
              <a:rPr lang="en-US" sz="2000" dirty="0"/>
              <a:t> contact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l’année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Par </a:t>
            </a:r>
            <a:r>
              <a:rPr lang="en-US" sz="2000" dirty="0" err="1"/>
              <a:t>exemple</a:t>
            </a:r>
            <a:r>
              <a:rPr lang="en-US" sz="2000" dirty="0"/>
              <a:t> le % </a:t>
            </a:r>
            <a:r>
              <a:rPr lang="en-US" sz="2000" dirty="0" err="1"/>
              <a:t>d’antibiotique</a:t>
            </a:r>
            <a:r>
              <a:rPr lang="en-US" sz="2000" dirty="0"/>
              <a:t> de </a:t>
            </a:r>
            <a:r>
              <a:rPr lang="en-US" sz="2000" dirty="0" err="1"/>
              <a:t>seconde</a:t>
            </a:r>
            <a:r>
              <a:rPr lang="en-US" sz="2000" dirty="0"/>
              <a:t> </a:t>
            </a:r>
            <a:r>
              <a:rPr lang="en-US" sz="2000" dirty="0" err="1"/>
              <a:t>ligne</a:t>
            </a:r>
            <a:r>
              <a:rPr lang="en-US" sz="2000" dirty="0"/>
              <a:t> </a:t>
            </a:r>
            <a:r>
              <a:rPr lang="en-US" sz="2000" dirty="0" err="1"/>
              <a:t>sur</a:t>
            </a:r>
            <a:r>
              <a:rPr lang="en-US" sz="2000" dirty="0"/>
              <a:t> </a:t>
            </a:r>
            <a:r>
              <a:rPr lang="en-US" sz="2000" dirty="0" err="1"/>
              <a:t>l’ensemble</a:t>
            </a:r>
            <a:r>
              <a:rPr lang="en-US" sz="2000" dirty="0"/>
              <a:t> des </a:t>
            </a:r>
            <a:r>
              <a:rPr lang="en-US" sz="2000" dirty="0" err="1"/>
              <a:t>antibiotiques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ces</a:t>
            </a:r>
            <a:r>
              <a:rPr lang="en-US" sz="2000" dirty="0"/>
              <a:t> </a:t>
            </a:r>
            <a:r>
              <a:rPr lang="en-US" sz="2000" dirty="0" err="1"/>
              <a:t>indicateurs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soulignés</a:t>
            </a:r>
            <a:r>
              <a:rPr lang="en-US" sz="2000" dirty="0"/>
              <a:t> en vert.    </a:t>
            </a: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54" y="1624533"/>
            <a:ext cx="4566042" cy="410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èche à angle droit 8"/>
          <p:cNvSpPr/>
          <p:nvPr/>
        </p:nvSpPr>
        <p:spPr>
          <a:xfrm>
            <a:off x="3923928" y="5805264"/>
            <a:ext cx="4104456" cy="288032"/>
          </a:xfrm>
          <a:prstGeom prst="bentUpArrow">
            <a:avLst>
              <a:gd name="adj1" fmla="val 32937"/>
              <a:gd name="adj2" fmla="val 25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la glycémie à jeun est déterminée tous les 3 mois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751330"/>
            <a:ext cx="56816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39" y="4293096"/>
            <a:ext cx="563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2039" y="141277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233" y="367028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0396" y="1761409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49580" y="2914158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50396" y="4221088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49580" y="5368981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68" y="5345585"/>
            <a:ext cx="5705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63" y="2900287"/>
            <a:ext cx="5705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100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7581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la glycémie à jeun est déterminée tous les 3 mois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699935" cy="501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ccolade ouvrante 8"/>
          <p:cNvSpPr/>
          <p:nvPr/>
        </p:nvSpPr>
        <p:spPr>
          <a:xfrm rot="16200000">
            <a:off x="3293858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786247" y="4883972"/>
            <a:ext cx="612068" cy="2742686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101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4053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l'HbA1c est déterminé tous les 6 mois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08" y="1738536"/>
            <a:ext cx="5648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82" y="4259604"/>
            <a:ext cx="5648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2039" y="141277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233" y="367028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0396" y="1761409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49580" y="2914158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50396" y="4221088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49580" y="5368981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83" y="5321772"/>
            <a:ext cx="57340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94" y="2876474"/>
            <a:ext cx="5695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102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0170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l'HbA1c est déterminé tous les 6 mois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71527"/>
            <a:ext cx="6715626" cy="50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ccolade ouvrante 8"/>
          <p:cNvSpPr/>
          <p:nvPr/>
        </p:nvSpPr>
        <p:spPr>
          <a:xfrm rot="16200000">
            <a:off x="3149842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651671" y="4877722"/>
            <a:ext cx="612068" cy="2755186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103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8479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la protéinurie/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microalbuminurie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est déterminée tous les ans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08" y="1775301"/>
            <a:ext cx="561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08" y="4269129"/>
            <a:ext cx="5629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2039" y="141277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233" y="367028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0396" y="1761409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49580" y="2914158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50396" y="4221088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49580" y="5368981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36" y="5368981"/>
            <a:ext cx="5686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54" y="2895524"/>
            <a:ext cx="5657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104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4015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la protéinurie/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microalbuminurie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est déterminée tous les ans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8967"/>
            <a:ext cx="6863407" cy="513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ccolade ouvrante 8"/>
          <p:cNvSpPr/>
          <p:nvPr/>
        </p:nvSpPr>
        <p:spPr>
          <a:xfrm rot="16200000">
            <a:off x="3077834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689558" y="4839835"/>
            <a:ext cx="612068" cy="2830959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105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4492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l'état lipidique est déterminé tous les ans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09" y="1761409"/>
            <a:ext cx="5629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15626"/>
            <a:ext cx="5638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2039" y="141277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233" y="367028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0396" y="1761409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49580" y="2914158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50396" y="4221088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49580" y="5368981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61" y="5350347"/>
            <a:ext cx="5724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84" y="2894470"/>
            <a:ext cx="5629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106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40225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l'état lipidique est déterminé tous les ans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765431" cy="506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ccolade ouvrante 8"/>
          <p:cNvSpPr/>
          <p:nvPr/>
        </p:nvSpPr>
        <p:spPr>
          <a:xfrm rot="16200000">
            <a:off x="3149842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676574" y="4852819"/>
            <a:ext cx="612068" cy="2804991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107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46340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avec consultation chez un ophtalmologue dans l’année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16469"/>
            <a:ext cx="5619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65" y="4263163"/>
            <a:ext cx="56102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2039" y="141277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233" y="3670285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0396" y="1761409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649580" y="2914158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50396" y="4221088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49580" y="5368981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90" y="5390159"/>
            <a:ext cx="5715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64" y="2930750"/>
            <a:ext cx="5638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108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20108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avec consultation chez un ophtalmologue dans l’année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717518" cy="502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ccolade ouvrante 8"/>
          <p:cNvSpPr/>
          <p:nvPr/>
        </p:nvSpPr>
        <p:spPr>
          <a:xfrm rot="16200000">
            <a:off x="3293858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796633" y="4876776"/>
            <a:ext cx="612068" cy="2757078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109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96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Comparaison</a:t>
            </a:r>
            <a:r>
              <a:rPr lang="en-US" dirty="0"/>
              <a:t> des </a:t>
            </a:r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r>
              <a:rPr lang="en-US" dirty="0"/>
              <a:t> et au </a:t>
            </a:r>
            <a:r>
              <a:rPr lang="en-US" dirty="0" err="1"/>
              <a:t>forfait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404279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Lorsqu’il</a:t>
            </a:r>
            <a:r>
              <a:rPr lang="en-US" sz="2000" dirty="0" smtClean="0"/>
              <a:t> </a:t>
            </a:r>
            <a:r>
              <a:rPr lang="en-US" sz="2000" dirty="0" err="1"/>
              <a:t>n’est</a:t>
            </a:r>
            <a:r>
              <a:rPr lang="en-US" sz="2000" dirty="0"/>
              <a:t> pas certain </a:t>
            </a:r>
            <a:r>
              <a:rPr lang="en-US" sz="2000" dirty="0" err="1"/>
              <a:t>qu’il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 un contact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l’année</a:t>
            </a:r>
            <a:r>
              <a:rPr lang="en-US" sz="2000" dirty="0"/>
              <a:t>, la </a:t>
            </a:r>
            <a:r>
              <a:rPr lang="en-US" sz="2000" dirty="0" err="1"/>
              <a:t>comparaison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biaisée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fr-BE" sz="2000" dirty="0"/>
              <a:t>Par exemple le % de patients ayant reçu au moins une prescription d’antibiotiques dans </a:t>
            </a:r>
            <a:r>
              <a:rPr lang="fr-BE" sz="2000" dirty="0" smtClean="0"/>
              <a:t>l’année.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ces</a:t>
            </a:r>
            <a:r>
              <a:rPr lang="en-US" sz="2000" dirty="0"/>
              <a:t> </a:t>
            </a:r>
            <a:r>
              <a:rPr lang="en-US" sz="2000" dirty="0" err="1"/>
              <a:t>indicateurs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soulignés</a:t>
            </a:r>
            <a:r>
              <a:rPr lang="en-US" sz="2000" dirty="0"/>
              <a:t> en rouge.    </a:t>
            </a: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7" name="Flèche à angle droit 6"/>
          <p:cNvSpPr/>
          <p:nvPr/>
        </p:nvSpPr>
        <p:spPr>
          <a:xfrm>
            <a:off x="3779912" y="5705846"/>
            <a:ext cx="4104456" cy="288032"/>
          </a:xfrm>
          <a:prstGeom prst="bentUpArrow">
            <a:avLst>
              <a:gd name="adj1" fmla="val 32937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381487" cy="396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II.3. </a:t>
            </a:r>
            <a:r>
              <a:rPr lang="nl-BE" dirty="0" err="1"/>
              <a:t>Suivi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Hypothyroïdie 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Déterminez chaque année la TSH pour le suivi d'une hypothyroïdie avérée (après stabilisation de la dose)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1779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présentant une hypothyroïdie avérée avec suivi biochimique adéquat (TSH ≥ 1 fois/an)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30757"/>
            <a:ext cx="5629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07" y="4002835"/>
            <a:ext cx="56864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6664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présentant une hypothyroïdie avérée avec suivi biochimique adéquat (TSH ≥ 1 fois/an)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20" y="1556792"/>
            <a:ext cx="5688632" cy="46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365866" y="4635134"/>
            <a:ext cx="612068" cy="3240360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282540" y="5102837"/>
            <a:ext cx="612068" cy="2304956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5852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II.3. </a:t>
            </a:r>
            <a:r>
              <a:rPr lang="nl-BE" dirty="0" err="1"/>
              <a:t>Suivi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Contrôlez la créatinine 1 fois/an chez les patients traités par inhibiteurs de l'ECA,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sartans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ou diurétiques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41375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qui prennent des inhibiteurs de l'ECA, des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sartans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ou des diurétiques avec suivi biochimique adéquat (créatinine ≥ 1 fois/an)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83" y="2678205"/>
            <a:ext cx="5638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43" y="3986430"/>
            <a:ext cx="5667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03829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qui prennent des inhibiteurs de l'ECA, des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sartans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ou des diurétiques avec suivi biochimique adéquat (créatinine ≥ 1 fois/an)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34" y="1430110"/>
            <a:ext cx="5707710" cy="469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329862" y="4599130"/>
            <a:ext cx="612068" cy="331236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318194" y="5211199"/>
            <a:ext cx="612068" cy="2088232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2110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0" cap="all" spc="0" normalizeH="0" baseline="0" noProof="0" dirty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Imagerie médicale et examens préopératoires</a:t>
            </a:r>
            <a:endParaRPr kumimoji="0" lang="en-US" sz="32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THÈME III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03904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Dépistage du cancer du sein</a:t>
            </a:r>
            <a:endParaRPr lang="nl-BE" sz="24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07234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71173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III.1. </a:t>
            </a:r>
            <a:r>
              <a:rPr lang="fr-FR" dirty="0"/>
              <a:t>Usage excessif de l'imagerie de la colonne vertébrale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52108" y="2132856"/>
            <a:ext cx="6157585" cy="1585944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d'examen d'imagerie en cas de dorsalgie aiguë ou chronique non spécifique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Si, pour des raisons spécifiques, l'imagerie devait tout de même être indiquée, évitez les examens séquentiels. L'IRM n'est pas toujours le meilleur choix, mais il l'est la plupart du temps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83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MÉDICAMENTS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THÈME 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2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A6D57-7A40-47FE-92AA-2F821BA2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sans problème orthopédique avéré, à qui vous avez prescrit au moins 1 fois une imagerie de la colonne vertébrale au cours des 3 dernières années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F65533-3ADC-4FBC-8BC6-9EA533E6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120</a:t>
            </a:fld>
            <a:endParaRPr lang="en-US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57" y="2708920"/>
            <a:ext cx="561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57" y="4005064"/>
            <a:ext cx="5686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7870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A6D57-7A40-47FE-92AA-2F821BA2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sans problème orthopédique avéré, à qui vous avez prescrit au moins 1 fois une imagerie de la colonne vertébrale au cours des 3 dernières années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F65533-3ADC-4FBC-8BC6-9EA533E6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121</a:t>
            </a:fld>
            <a:endParaRPr lang="en-US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99888" cy="516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colade ouvrante 6"/>
          <p:cNvSpPr/>
          <p:nvPr/>
        </p:nvSpPr>
        <p:spPr>
          <a:xfrm rot="16200000">
            <a:off x="2753798" y="4311098"/>
            <a:ext cx="612068" cy="388843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6347758" y="4893603"/>
            <a:ext cx="612068" cy="2723424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7740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Nombre moyen d'examens d'imagerie de la colonne vertébrale différents, par patient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708920"/>
            <a:ext cx="5638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80" y="3972143"/>
            <a:ext cx="5743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91653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Nombre moyen d'examens d'imagerie de la colonne vertébrale différents, par patient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2" y="1412776"/>
            <a:ext cx="6845609" cy="512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609782" y="4311098"/>
            <a:ext cx="612068" cy="388843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188754" y="4908591"/>
            <a:ext cx="612068" cy="2693447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52574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Part de radiographies et de CT-scans dans l'imagerie de la colonne vertébrale que vous avez prescrite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5648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83" y="3962618"/>
            <a:ext cx="5695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1867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Part de radiographies et de CT-scans dans l'imagerie de la colonne vertébrale que vous avez prescrite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717517" cy="502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933818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436593" y="4948784"/>
            <a:ext cx="612068" cy="2613061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97993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73620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III.2. </a:t>
            </a:r>
            <a:r>
              <a:rPr lang="fr-FR" dirty="0"/>
              <a:t>Usage excessif d'examens préopératoires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NL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ce qui concerne les examens préopératoires ECG, radio du thorax, INR</a:t>
            </a:r>
            <a:r>
              <a:rPr lang="nl-NL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nl-BE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49374" y="2852936"/>
            <a:ext cx="6157584" cy="2016224"/>
          </a:xfrm>
          <a:prstGeom prst="wedgeRoundRectCallout">
            <a:avLst>
              <a:gd name="adj1" fmla="val -58297"/>
              <a:gd name="adj2" fmla="val 30349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Chez les patients &lt; 50 ans présentant un faible profil de risque*, n'effectuez pas systématiquement un ECG, une radio du thorax ou une mesure de l'INR comme examens préopératoires pour des chirurgies mineures ou intermédiaires**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Chez les patients ≥ 50 ans présentant un faible profil de risque*, n'effectuez pas systématiquement une radio du thorax ou une mesure de l'INR comme examens préopératoires pour des interventions chirurgicales mineures ou intermédiaires**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449374" y="4941168"/>
            <a:ext cx="6157585" cy="1080120"/>
          </a:xfrm>
          <a:prstGeom prst="wedgeRoundRectCallout">
            <a:avLst>
              <a:gd name="adj1" fmla="val -60023"/>
              <a:gd name="adj2" fmla="val -52360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Chez les patients ≥ 50 ans, effectuez toutefois systématiquement un ECG (au repos) comme examen préopératoire pour des interventions chirurgicales mineures ou intermédiaires**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5377" y="6165304"/>
            <a:ext cx="60855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900" i="1" dirty="0"/>
              <a:t>*Définition de « faible profil de risque » pour nos mesures, données disponibles : aucune forme de médication chronique</a:t>
            </a:r>
            <a:endParaRPr lang="en-US" sz="900" dirty="0"/>
          </a:p>
          <a:p>
            <a:r>
              <a:rPr lang="fr-BE" sz="900" i="1" dirty="0"/>
              <a:t>**Définition de la chirurgie mineure et intermédiaire : codes de nomenclature de chirurgie avec K≤270, N≤450, I≤550</a:t>
            </a:r>
            <a:endParaRPr lang="nl-NL" sz="9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3136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30885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présentant un faible profil de risque &lt; 50 ans qui ont été soumis à des examens préopératoires superflus pour des interventions chirurgicales mineures et intermédiaires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18861"/>
            <a:ext cx="5648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86" y="3953093"/>
            <a:ext cx="569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98653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30885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présentant un faible profil de risque &lt; 50 ans qui ont été soumis à des examens préopératoires superflus pour des interventions chirurgicales mineures et intermédiaires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91162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717794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307391" y="4861962"/>
            <a:ext cx="612068" cy="2786706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17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/>
              <a:t>Infections dans la pratique ambulatoire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Médication des personnes âgées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Médication psychotrope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Divers</a:t>
            </a:r>
            <a:endParaRPr lang="nl-BE" sz="24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30885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présentant un faible profil de risque ≥ 50 ans qui ont été soumis à des examens préopératoires superflus pour des interventions chirurgicales mineures et intermédiaires.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701574"/>
            <a:ext cx="5591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54" y="3934043"/>
            <a:ext cx="5705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00830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30885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présentant un faible profil de risque ≥ 50 ans qui ont été soumis à des examens préopératoires superflus pour des interventions chirurgicales mineures et intermédiaires.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1"/>
            <a:ext cx="6780617" cy="507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717794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216115" y="4881230"/>
            <a:ext cx="612068" cy="2748169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9610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62523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III.3. </a:t>
            </a:r>
            <a:r>
              <a:rPr lang="fr-FR" dirty="0"/>
              <a:t>Exposition aux rayonnements par imagerie médicale obsolète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Ne prescrivez pas d'examens d'imagerie qui sont obsolètes dans la pratique de première ligne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481583" y="3789040"/>
            <a:ext cx="6157585" cy="1080120"/>
          </a:xfrm>
          <a:prstGeom prst="wedgeRoundRectCallout">
            <a:avLst>
              <a:gd name="adj1" fmla="val -56862"/>
              <a:gd name="adj2" fmla="val -10626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Si un examen d'imagerie doit être prescrit et si plusieurs examens peuvent fournir le même résultat, privilégiez l'examen présentant la dose de radiations la plus faible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17963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Exposition aux rayonnements (en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mSv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causée par une imagerie obsolète, par patient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744399"/>
            <a:ext cx="5629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79" y="3943568"/>
            <a:ext cx="5695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80097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Exposition aux rayonnements (en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mSv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causée par une imagerie obsolète, par patient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13742"/>
            <a:ext cx="6580589" cy="506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933818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368129" y="4945240"/>
            <a:ext cx="612068" cy="2620149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9671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d'exposition aux rayonnements obsolète causée par une RX colonne vertébrale et une CT colonne vertébrale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742674"/>
            <a:ext cx="561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79" y="3943568"/>
            <a:ext cx="5686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33272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d'exposition aux rayonnements obsolète causée par une RX colonne vertébrale et une CT colonne vertébrale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336704" cy="48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21850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498214" y="5031179"/>
            <a:ext cx="612068" cy="2448272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8404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82150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III.4. </a:t>
            </a:r>
            <a:r>
              <a:rPr lang="fr-FR" dirty="0"/>
              <a:t>Usage excessif de l'échographie de la glande thyroïde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d'échographie de la glande thyroïde systématique en guise de suivi en cas de troubles de la fonction thyroïdienne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0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 dirty="0"/>
          </a:p>
          <a:p>
            <a:pPr marL="514350" indent="-514350">
              <a:buFont typeface="+mj-lt"/>
              <a:buAutoNum type="arabicPeriod"/>
            </a:pPr>
            <a:endParaRPr lang="nl-BE" kern="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 dirty="0"/>
              <a:t>Infections dans la pratique ambulatoire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Médication</a:t>
            </a: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 des </a:t>
            </a: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personnes</a:t>
            </a: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âgées</a:t>
            </a:r>
            <a:endParaRPr lang="nl-BE" sz="2400" kern="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Médication</a:t>
            </a: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 psychotrope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Divers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7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atteints d'un trouble avéré de la fonction thyroïdienne qui ont été soumis à ≥ 1 suivi échographique superflu au cours des 3 dernières années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61724"/>
            <a:ext cx="562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62618"/>
            <a:ext cx="5676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36138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atteints d'un trouble avéré de la fonction thyroïdienne qui ont été soumis à ≥ 1 suivi échographique superflu au cours des 3 dernières années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40502" cy="504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789802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304069" y="4937292"/>
            <a:ext cx="612068" cy="2636046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34677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Dépistage du cancer du sein</a:t>
            </a:r>
            <a:endParaRPr lang="fr-FR" sz="2800" b="1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32973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pPr marL="514350" indent="-514350">
              <a:spcAft>
                <a:spcPts val="600"/>
              </a:spcAft>
            </a:pPr>
            <a:r>
              <a:rPr lang="nl-BE" dirty="0"/>
              <a:t>III.5. </a:t>
            </a:r>
            <a:r>
              <a:rPr lang="fr-FR" dirty="0"/>
              <a:t>Dépistage du cancer du sein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Informez les femmes âgées de 50-69 ans de la possibilité d'un dépistage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mammographique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bisannuel dans le cadre du programme de dépistage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81583" y="3789040"/>
            <a:ext cx="6157585" cy="1080120"/>
          </a:xfrm>
          <a:prstGeom prst="wedgeRoundRectCallout">
            <a:avLst>
              <a:gd name="adj1" fmla="val -56862"/>
              <a:gd name="adj2" fmla="val -10626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Ne procédez pas à un dépistage systématique chez les femmes qui n'appartiennent pas à la tranche d'âge de 50-69 ans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93448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201346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femmes dans la population cible (50-69 ans) de votre pratique qui ont été soumises à un dépistage bisannuel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42674"/>
            <a:ext cx="561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05" y="3943568"/>
            <a:ext cx="5781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3522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201346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femmes dans la population cible (50-69 ans) de votre pratique qui ont été soumises à un dépistage bisannuel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89270"/>
            <a:ext cx="6120680" cy="458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365866" y="4563126"/>
            <a:ext cx="612068" cy="3384376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534218" y="4995175"/>
            <a:ext cx="612068" cy="2520280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72847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1B43C-5769-492C-807A-DD91FC00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dépistages réalisés par le biais du système de dépistage organisé (= programme de dépistage national) (sur le nombre total de dépistages effectués)</a:t>
            </a:r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B05D3B-545F-45B3-9F1C-DC765A3C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146</a:t>
            </a:fld>
            <a:endParaRPr lang="en-US" alt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31" y="2747436"/>
            <a:ext cx="5657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31" y="3967380"/>
            <a:ext cx="5695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06762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1B43C-5769-492C-807A-DD91FC00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dépistages réalisés par le biais du système de dépistage organisé (= programme de dépistage national) (sur le nombre total de dépistages effectués)</a:t>
            </a:r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B05D3B-545F-45B3-9F1C-DC765A3C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147</a:t>
            </a:fld>
            <a:endParaRPr lang="en-US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68112"/>
            <a:ext cx="6912768" cy="517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colade ouvrante 6"/>
          <p:cNvSpPr/>
          <p:nvPr/>
        </p:nvSpPr>
        <p:spPr>
          <a:xfrm rot="16200000">
            <a:off x="2933818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6534218" y="4851159"/>
            <a:ext cx="612068" cy="2808312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1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I.1. </a:t>
            </a:r>
            <a:r>
              <a:rPr lang="fr-FR" dirty="0"/>
              <a:t>Infections dans la pratique ambulatoire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Grippe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Chez les patients ≥ 65 ans, une vaccination annuelle contre la grippe est recommandée en raison d'un risque accru de complications.</a:t>
            </a:r>
            <a:r>
              <a:rPr lang="nl-NL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0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80A20-2130-4CE2-AEF6-80367281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74861"/>
            <a:ext cx="685165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65 ans et plus qui ont été vaccinés contre la grippe dans le courant de l'année</a:t>
            </a:r>
            <a:endParaRPr lang="fr-B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57084"/>
            <a:ext cx="5667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24530"/>
            <a:ext cx="561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6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C80A20-2130-4CE2-AEF6-80367281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60648"/>
            <a:ext cx="685165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65 ans et plus qui ont été vaccinés contre la grippe dans le courant de l'année</a:t>
            </a:r>
            <a:endParaRPr lang="fr-B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2064"/>
            <a:ext cx="7416824" cy="510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861810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I.1. </a:t>
            </a:r>
            <a:r>
              <a:rPr lang="fr-FR" dirty="0"/>
              <a:t>Infections dans la pratique ambulatoire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800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Consommation générale d'antibiotiques</a:t>
            </a:r>
            <a:endParaRPr lang="nl-BE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83765" y="3106800"/>
            <a:ext cx="6157585" cy="1080120"/>
          </a:xfrm>
          <a:prstGeom prst="wedgeRoundRectCallout">
            <a:avLst>
              <a:gd name="adj1" fmla="val -58738"/>
              <a:gd name="adj2" fmla="val 53461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chemeClr val="tx1"/>
                </a:solidFill>
                <a:latin typeface="Candara"/>
                <a:ea typeface="Times New Roman"/>
                <a:cs typeface="Times New Roman"/>
              </a:rPr>
              <a:t>Les infections courantes en pratique ambulatoire ne requièrent pour la plupart pas d’antibiotiques.</a:t>
            </a:r>
            <a:endParaRPr lang="en-US" sz="1400" b="1" dirty="0">
              <a:solidFill>
                <a:schemeClr val="tx1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1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ayant reçu ≥ 1 prescription d'antibiotiques au cours de l'année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51" y="2682352"/>
            <a:ext cx="5715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13" y="4000718"/>
            <a:ext cx="5629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2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040560"/>
          </a:xfrm>
        </p:spPr>
        <p:txBody>
          <a:bodyPr/>
          <a:lstStyle/>
          <a:p>
            <a:r>
              <a:rPr lang="fr-BE" sz="2000" dirty="0"/>
              <a:t>Ce feed-back est une invitation à la réflexion individuelle et à un débat mutuel sur certains points prioritaires dans votre pratique.</a:t>
            </a:r>
          </a:p>
          <a:p>
            <a:r>
              <a:rPr lang="fr-BE" sz="2000" dirty="0"/>
              <a:t>Grâce à ce feed-back, vous pourrez entreprendre des actions ciblées, progressives et suivre ces actions sur la base de chiffres pertinents : individuellement, au sein de votre groupement professionnel et dans votre GLEM.</a:t>
            </a:r>
          </a:p>
          <a:p>
            <a:r>
              <a:rPr lang="fr-BE" sz="2000" dirty="0"/>
              <a:t>Les recommandations faites dans ce feed-back ne constituent néanmoins pas un livre de recettes à respecter à la lettre. </a:t>
            </a:r>
          </a:p>
          <a:p>
            <a:r>
              <a:rPr lang="fr-BE" sz="2000" dirty="0"/>
              <a:t>Au niveau du travail clinique, le CNPQ rappelle que la médecine dite «</a:t>
            </a:r>
            <a:r>
              <a:rPr lang="fr-BE" sz="2000" dirty="0" err="1"/>
              <a:t>evidence</a:t>
            </a:r>
            <a:r>
              <a:rPr lang="fr-BE" sz="2000" dirty="0"/>
              <a:t> </a:t>
            </a:r>
            <a:r>
              <a:rPr lang="fr-BE" sz="2000" dirty="0" err="1"/>
              <a:t>based</a:t>
            </a:r>
            <a:r>
              <a:rPr lang="fr-BE" sz="2000" dirty="0"/>
              <a:t> » doit combiner trois éléments :</a:t>
            </a:r>
          </a:p>
          <a:p>
            <a:pPr lvl="1"/>
            <a:r>
              <a:rPr lang="fr-BE" sz="2000" dirty="0"/>
              <a:t>les directives validées sur la base de la recherche scientifique dans le domaine de la médecine générale,</a:t>
            </a:r>
          </a:p>
          <a:p>
            <a:pPr lvl="1"/>
            <a:r>
              <a:rPr lang="fr-BE" sz="2000" dirty="0"/>
              <a:t>les valeurs et préférences du patient,</a:t>
            </a:r>
          </a:p>
          <a:p>
            <a:pPr lvl="1"/>
            <a:r>
              <a:rPr lang="fr-BE" sz="2000" dirty="0"/>
              <a:t>l’expérience et le jugement clinique du médecin, en concertation avec les collègues.</a:t>
            </a:r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ayant reçu ≥ 1 prescription d'antibiotiques au cours de l'année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6552728" cy="451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57854" y="4527122"/>
            <a:ext cx="612068" cy="345638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577270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78234" y="4851159"/>
            <a:ext cx="612068" cy="2808312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0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ayant reçu ≥ 1 prescription d'antibiotiques au cours de l'année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&gt;=15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85917"/>
            <a:ext cx="56959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4002024"/>
            <a:ext cx="5676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6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ayant reçu ≥ 1 prescription d'antibiotiques au cours de l'année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&gt;=15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7071519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77834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1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I.1. </a:t>
            </a:r>
            <a:r>
              <a:rPr lang="fr-FR" dirty="0"/>
              <a:t>Infections dans la pratique ambulatoire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800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Choix de l'antibiotique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49374" y="2852936"/>
            <a:ext cx="6157584" cy="2016224"/>
          </a:xfrm>
          <a:prstGeom prst="wedgeRoundRectCallout">
            <a:avLst>
              <a:gd name="adj1" fmla="val -58297"/>
              <a:gd name="adj2" fmla="val 30349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Si un antibiotique est nécessaire, il est préférable d'opter pour un antibiotique au spectre le plus étroit possible.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Pour les infections respiratoires, la préférence se porte sur l'amoxicilline (si un traitement par antibiotiques est nécessaire).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En cas de cystite non compliquée chez la femme et l'enfant, la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nitrofurantoïne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est préférable.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449374" y="4941168"/>
            <a:ext cx="6157585" cy="1080120"/>
          </a:xfrm>
          <a:prstGeom prst="wedgeRoundRectCallout">
            <a:avLst>
              <a:gd name="adj1" fmla="val -60023"/>
              <a:gd name="adj2" fmla="val -52360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Les quinolones sont des antibiotiques à large spectre et ne sont (pratiquement) jamais indiquées comme traitement de première intention.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73140" y="188640"/>
            <a:ext cx="757086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d'antibiotiques de deuxième ligne (amoxicilline associée à de l’acide clavulanique, céphalosporines, quinolones, macrolides)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70892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29" y="4005064"/>
            <a:ext cx="5657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7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d'antibiotiques de deuxième ligne (amoxicilline associée à de l’acide clavulanique, céphalosporines, quinolones, macrolides)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937149" cy="477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57854" y="4383106"/>
            <a:ext cx="612068" cy="3744416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721286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822250" y="4779151"/>
            <a:ext cx="612068" cy="2952328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162180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3140" y="188640"/>
            <a:ext cx="757086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d'antibiotiques de deuxième ligne (amoxicilline associée à de l’acide clavulanique, céphalosporines, quinolones, macrolides)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 15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42661"/>
            <a:ext cx="5724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4005064"/>
            <a:ext cx="5705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d'antibiotiques de deuxième ligne (amoxicilline associée à de l’acide clavulanique, céphalosporines, quinolones, macrolides)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 15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937149" cy="477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colade ouvrante 6"/>
          <p:cNvSpPr/>
          <p:nvPr/>
        </p:nvSpPr>
        <p:spPr>
          <a:xfrm rot="16200000">
            <a:off x="3149842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prescriptions d'amoxicilline, non combinée à de l'acide clavulanique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52186"/>
            <a:ext cx="5819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50" y="4005064"/>
            <a:ext cx="5686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8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prescriptions d'amoxicilline, non combinée à de l'acide clavulanique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937149" cy="477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77834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90425" y="4838968"/>
            <a:ext cx="612068" cy="2832693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0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contient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présentation</a:t>
            </a:r>
            <a:r>
              <a:rPr lang="en-US" dirty="0"/>
              <a:t>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r>
              <a:rPr lang="fr-BE" sz="2000" dirty="0"/>
              <a:t>Cette présentation reprend l’ensemble des messages détaillés du feedback</a:t>
            </a:r>
          </a:p>
          <a:p>
            <a:r>
              <a:rPr lang="fr-BE" sz="2000" dirty="0"/>
              <a:t>Ces messages sont illustrés par deux types de résultats:</a:t>
            </a:r>
          </a:p>
          <a:p>
            <a:pPr lvl="1"/>
            <a:r>
              <a:rPr lang="fr-BE" sz="2000" dirty="0">
                <a:ea typeface="+mn-ea"/>
                <a:cs typeface="+mn-cs"/>
              </a:rPr>
              <a:t>la distribution des résultats observés par pratique individuelle ou de groupe pour l’ensemble du pays  </a:t>
            </a:r>
          </a:p>
          <a:p>
            <a:pPr lvl="1"/>
            <a:r>
              <a:rPr lang="fr-BE" sz="2000" dirty="0">
                <a:ea typeface="+mn-ea"/>
                <a:cs typeface="+mn-cs"/>
              </a:rPr>
              <a:t>la distribution des moyennes par </a:t>
            </a:r>
            <a:r>
              <a:rPr lang="fr-BE" sz="2000" dirty="0" smtClean="0">
                <a:ea typeface="+mn-ea"/>
                <a:cs typeface="+mn-cs"/>
              </a:rPr>
              <a:t>GLEM par région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4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prescriptions d'amoxicilline, non combinée à de l'acide clavulanique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&gt;=15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5705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11" y="4005064"/>
            <a:ext cx="5695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prescriptions d'amoxicilline, non combinée à de l'acide clavulanique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&gt;=15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7145486" cy="492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41830" y="4311098"/>
            <a:ext cx="612068" cy="388843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6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nitrofuranes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dans le traitement d'une infection des voies urinaires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15-65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61711"/>
            <a:ext cx="5667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3953093"/>
            <a:ext cx="5629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8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nitrofuranes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dans le traitement d'une infection des voies urinaires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5671"/>
            <a:ext cx="7217494" cy="49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77834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894258" y="4762457"/>
            <a:ext cx="612068" cy="2985716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6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nitrofuranes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dans le traitement d'une infection des voies urinaires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65+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61" y="2671236"/>
            <a:ext cx="5629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68" y="3978212"/>
            <a:ext cx="5705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9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nitrofuranes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dans le traitement d'une infection des voies urinaires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65+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71332"/>
            <a:ext cx="7090172" cy="48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41830" y="4311098"/>
            <a:ext cx="612068" cy="388843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30932" y="4798461"/>
            <a:ext cx="612068" cy="2913708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5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sz="3200" b="1" kern="0"/>
          </a:p>
          <a:p>
            <a:pPr marL="514350" indent="-514350">
              <a:buFont typeface="+mj-lt"/>
              <a:buAutoNum type="arabicPeriod"/>
            </a:pPr>
            <a:endParaRPr lang="nl-BE" sz="3200" b="1" kern="0"/>
          </a:p>
          <a:p>
            <a:pPr marL="514350" indent="-514350"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Infections dans la pratique ambulatoire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kern="0"/>
              <a:t>Médication des personnes âgées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Médication psychotrope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Divers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Polymédication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Une évaluation critique et systématique de la consommation de médicaments est souhaitable chez les personnes âgées sous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polymédication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(prise chronique de ≥ 5 médicaments).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65 ans et plus avec consommation de longue durée de ≥ 5 médicaments différents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36912"/>
            <a:ext cx="5657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4000718"/>
            <a:ext cx="5686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65 ans et plus avec consommation de longue durée de ≥ 5 médicaments différents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3245"/>
            <a:ext cx="7145486" cy="492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41830" y="4311098"/>
            <a:ext cx="612068" cy="388843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4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16024" y="4221088"/>
            <a:ext cx="9036496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MÉTHODOLOGIE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 err="1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INTERPRETATion</a:t>
            </a:r>
            <a:r>
              <a:rPr kumimoji="0" lang="nl-BE" sz="4000" b="1" i="0" u="none" strike="noStrike" kern="0" cap="all" spc="0" normalizeH="0" noProof="0" dirty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nl-BE" sz="4000" b="1" i="0" u="none" strike="noStrike" kern="0" cap="all" spc="0" normalizeH="0" noProof="0" dirty="0" err="1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g</a:t>
            </a:r>
            <a:r>
              <a:rPr kumimoji="0" lang="nl-BE" sz="4000" b="1" i="0" u="none" strike="noStrike" kern="0" cap="all" spc="0" normalizeH="0" baseline="0" noProof="0" dirty="0" err="1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raphique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Médicaments hypolipidémiants</a:t>
            </a: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Il n'existe aucune évidence sur l'utilité de la réduction du cholestérol chez les patients de 80 ans et plus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1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80 ans et plus traités par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hypolipidémiants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24827"/>
            <a:ext cx="5648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29" y="3967380"/>
            <a:ext cx="5686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8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80 ans et plus traités par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hypolipidémiants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7216632" cy="49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05826" y="4275094"/>
            <a:ext cx="612068" cy="3960440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9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80 ans et plus qui entament un traitement par médicaments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hypolipidémiants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06" y="2647424"/>
            <a:ext cx="5638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1" y="3967380"/>
            <a:ext cx="5686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80 ans et plus qui entament un traitement par médicaments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hypolipidémiants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20" y="1528241"/>
            <a:ext cx="7257330" cy="499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colade ouvrante 4"/>
          <p:cNvSpPr/>
          <p:nvPr/>
        </p:nvSpPr>
        <p:spPr>
          <a:xfrm rot="16200000">
            <a:off x="3113838" y="4311098"/>
            <a:ext cx="612068" cy="388843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7" name="Accolade ouvrante 6"/>
          <p:cNvSpPr/>
          <p:nvPr/>
        </p:nvSpPr>
        <p:spPr>
          <a:xfrm rot="16200000">
            <a:off x="6830597" y="4698796"/>
            <a:ext cx="612068" cy="3113038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638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Anti-inflammatoires non-stéroïdiens (AINS)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4964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L'utilisation prolongée d'AINS chez les personnes âgées n'est pas recommandée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556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âgés de 65 ans et plus sous prescription d'AINS pendant plus de 30 jours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56949"/>
            <a:ext cx="5667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40" y="3995955"/>
            <a:ext cx="5667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73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âgés de 65 ans et plus sous prescription d'AINS pendant plus de 30 jours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92842"/>
            <a:ext cx="6641430" cy="457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57854" y="4455114"/>
            <a:ext cx="612068" cy="3600400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86581" y="4842812"/>
            <a:ext cx="612068" cy="2825006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79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Médication anticholinergique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4964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Les médicaments à action anticholinergique doivent être limités chez les personnes âgées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235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75 ans et plus ayant une prescription pour plus de 80 jours d'au moins un médicament avec action anticholinergique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67" y="2680761"/>
            <a:ext cx="5619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67" y="3976905"/>
            <a:ext cx="5638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13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 smtClean="0"/>
              <a:t>Echelle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comparaison</a:t>
            </a:r>
            <a:r>
              <a:rPr lang="en-US" dirty="0"/>
              <a:t> </a:t>
            </a:r>
            <a:r>
              <a:rPr lang="en-US" dirty="0" err="1"/>
              <a:t>individuelle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graphique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décrit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le feedback </a:t>
            </a:r>
            <a:r>
              <a:rPr lang="en-US" sz="2000" dirty="0" err="1"/>
              <a:t>individuel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avez</a:t>
            </a:r>
            <a:r>
              <a:rPr lang="en-US" sz="2000" dirty="0"/>
              <a:t> </a:t>
            </a:r>
            <a:r>
              <a:rPr lang="en-US" sz="2000" dirty="0" err="1"/>
              <a:t>reçu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Sur </a:t>
            </a:r>
            <a:r>
              <a:rPr lang="en-US" sz="2000" dirty="0" err="1"/>
              <a:t>cette</a:t>
            </a:r>
            <a:r>
              <a:rPr lang="en-US" sz="2000" dirty="0"/>
              <a:t> </a:t>
            </a:r>
            <a:r>
              <a:rPr lang="en-US" sz="2000" dirty="0" err="1"/>
              <a:t>échelle</a:t>
            </a:r>
            <a:r>
              <a:rPr lang="en-US" sz="2000" dirty="0"/>
              <a:t> on </a:t>
            </a:r>
            <a:r>
              <a:rPr lang="en-US" sz="2000" dirty="0" err="1"/>
              <a:t>peut</a:t>
            </a:r>
            <a:r>
              <a:rPr lang="en-US" sz="2000" dirty="0"/>
              <a:t> observer la distribution des </a:t>
            </a:r>
            <a:r>
              <a:rPr lang="en-US" sz="2000" dirty="0" err="1"/>
              <a:t>résultats</a:t>
            </a:r>
            <a:r>
              <a:rPr lang="en-US" sz="2000" dirty="0"/>
              <a:t> pour </a:t>
            </a:r>
            <a:r>
              <a:rPr lang="en-US" sz="2000" dirty="0" err="1"/>
              <a:t>l’ensemble</a:t>
            </a:r>
            <a:r>
              <a:rPr lang="en-US" sz="2000" dirty="0"/>
              <a:t> des </a:t>
            </a:r>
            <a:r>
              <a:rPr lang="en-US" sz="2000" dirty="0" err="1"/>
              <a:t>médecins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.</a:t>
            </a:r>
          </a:p>
          <a:p>
            <a:r>
              <a:rPr lang="en-US" sz="2000" dirty="0"/>
              <a:t>La signification des </a:t>
            </a:r>
            <a:r>
              <a:rPr lang="en-US" sz="2000" dirty="0" err="1"/>
              <a:t>limites</a:t>
            </a:r>
            <a:r>
              <a:rPr lang="en-US" sz="2000" dirty="0"/>
              <a:t> P10, P50, P60 et P90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décrite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votre</a:t>
            </a:r>
            <a:r>
              <a:rPr lang="en-US" sz="2000" dirty="0"/>
              <a:t> document </a:t>
            </a:r>
            <a:r>
              <a:rPr lang="en-US" sz="2000" dirty="0" err="1"/>
              <a:t>individuel</a:t>
            </a:r>
            <a:r>
              <a:rPr lang="en-US" sz="2000" dirty="0"/>
              <a:t>.</a:t>
            </a:r>
          </a:p>
          <a:p>
            <a:r>
              <a:rPr lang="en-US" sz="2000" dirty="0"/>
              <a:t>La signification des </a:t>
            </a:r>
            <a:r>
              <a:rPr lang="en-US" sz="2000" dirty="0" err="1"/>
              <a:t>couleurs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trouverez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copie</a:t>
            </a:r>
            <a:r>
              <a:rPr lang="en-US" sz="2000" dirty="0"/>
              <a:t> </a:t>
            </a:r>
            <a:r>
              <a:rPr lang="en-US" sz="2000" dirty="0" err="1"/>
              <a:t>anonymisée</a:t>
            </a:r>
            <a:r>
              <a:rPr lang="en-US" sz="2000" dirty="0"/>
              <a:t> </a:t>
            </a:r>
            <a:r>
              <a:rPr lang="en-US" sz="2000" dirty="0" err="1"/>
              <a:t>sur</a:t>
            </a:r>
            <a:r>
              <a:rPr lang="en-US" sz="2000" dirty="0"/>
              <a:t> le site de </a:t>
            </a:r>
            <a:r>
              <a:rPr lang="en-US" sz="2000" dirty="0" err="1"/>
              <a:t>l’INAMI</a:t>
            </a:r>
            <a:r>
              <a:rPr lang="en-US" sz="2000" dirty="0"/>
              <a:t>    </a:t>
            </a:r>
          </a:p>
          <a:p>
            <a:pPr marL="0" lvl="1" indent="0">
              <a:buNone/>
            </a:pPr>
            <a:r>
              <a:rPr lang="en-US" sz="2000" dirty="0">
                <a:ea typeface="+mn-ea"/>
                <a:cs typeface="+mn-cs"/>
              </a:rPr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04" y="2420888"/>
            <a:ext cx="5638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4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75 ans et plus ayant une prescription pour plus de 80 jours d'au moins un médicament avec action anticholinergique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95" y="1529773"/>
            <a:ext cx="7255106" cy="499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77834" y="4275094"/>
            <a:ext cx="612068" cy="3960440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822250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157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 dirty="0"/>
          </a:p>
          <a:p>
            <a:pPr marL="514350" indent="-514350">
              <a:buFont typeface="+mj-lt"/>
              <a:buAutoNum type="arabicPeriod"/>
            </a:pPr>
            <a:endParaRPr lang="nl-BE" kern="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 dirty="0">
                <a:solidFill>
                  <a:schemeClr val="bg1">
                    <a:lumMod val="85000"/>
                  </a:schemeClr>
                </a:solidFill>
              </a:rPr>
              <a:t>Infections dans la pratique ambulatoire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 dirty="0">
                <a:solidFill>
                  <a:schemeClr val="bg1">
                    <a:lumMod val="85000"/>
                  </a:schemeClr>
                </a:solidFill>
              </a:rPr>
              <a:t>Médication des personnes âgées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 dirty="0"/>
              <a:t>Médication psychotrope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 dirty="0">
                <a:solidFill>
                  <a:schemeClr val="bg1">
                    <a:lumMod val="85000"/>
                  </a:schemeClr>
                </a:solidFill>
              </a:rPr>
              <a:t>Divers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5278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Médication psychotrope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2996952"/>
            <a:ext cx="6157585" cy="1368152"/>
          </a:xfrm>
          <a:prstGeom prst="wedgeRoundRectCallout">
            <a:avLst>
              <a:gd name="adj1" fmla="val -59296"/>
              <a:gd name="adj2" fmla="val 44761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Une évaluation critique et systématique de la consommation de médicaments est souhaitable chez les personnes âgées sous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polymédication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  Les psychotropes constituent une classe de médicaments importante. Les psychotropes sont associés à de nombreux effets indésirables, ainsi qu'à des interactions possibles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81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I.3. </a:t>
            </a:r>
            <a:r>
              <a:rPr lang="nl-BE" dirty="0" err="1"/>
              <a:t>Médication</a:t>
            </a:r>
            <a:r>
              <a:rPr lang="nl-BE" dirty="0"/>
              <a:t> psychotrope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Antidépresseurs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83768" y="2780928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Il existe suffisamment d’évidence de l'efficacité des antidépresseurs dans une dépression majeure sévère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83767" y="4005064"/>
            <a:ext cx="6157585" cy="1080120"/>
          </a:xfrm>
          <a:prstGeom prst="wedgeRoundRectCallout">
            <a:avLst>
              <a:gd name="adj1" fmla="val -56584"/>
              <a:gd name="adj2" fmla="val -29614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Dans le cas d'une dépression légère ou modérée, les antidépresseurs ne sont pas recommandés de façon systématique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2658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15-64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33136"/>
            <a:ext cx="56864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58" y="3933056"/>
            <a:ext cx="5657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9395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15-64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58" y="1556792"/>
            <a:ext cx="7324091" cy="505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77834" y="4275094"/>
            <a:ext cx="612068" cy="3960440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894258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9784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fr-FR" i="1" dirty="0">
                <a:latin typeface="Candara"/>
                <a:ea typeface="Times New Roman"/>
                <a:cs typeface="Times New Roman"/>
              </a:rPr>
              <a:t>(à l'exclusion de la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trazodone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15-64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5577759-3B53-498E-A5F2-B4D77ED76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693875"/>
            <a:ext cx="5688632" cy="7172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889838"/>
            <a:ext cx="5976663" cy="8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2583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fr-FR" i="1" dirty="0">
                <a:latin typeface="Candara"/>
                <a:ea typeface="Times New Roman"/>
                <a:cs typeface="Times New Roman"/>
              </a:rPr>
              <a:t>(à l'exclusion de la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trazodone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15-64</a:t>
            </a:r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EF31643-8BBA-4401-A794-40AEAE310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70" y="1595611"/>
            <a:ext cx="6935546" cy="5073749"/>
          </a:xfrm>
          <a:prstGeom prst="rect">
            <a:avLst/>
          </a:prstGeom>
        </p:spPr>
      </p:pic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3B91E9BA-EB2A-4016-97D9-139372D5D68F}"/>
              </a:ext>
            </a:extLst>
          </p:cNvPr>
          <p:cNvSpPr/>
          <p:nvPr/>
        </p:nvSpPr>
        <p:spPr>
          <a:xfrm rot="16200000">
            <a:off x="2933818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8C2CE1-32A7-433B-8C01-E3756961B176}"/>
              </a:ext>
            </a:extLst>
          </p:cNvPr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2" name="Accolade ouvrante 11">
            <a:extLst>
              <a:ext uri="{FF2B5EF4-FFF2-40B4-BE49-F238E27FC236}">
                <a16:creationId xmlns:a16="http://schemas.microsoft.com/office/drawing/2014/main" id="{CB8A7202-87CE-4963-B688-D9F2B801E30F}"/>
              </a:ext>
            </a:extLst>
          </p:cNvPr>
          <p:cNvSpPr/>
          <p:nvPr/>
        </p:nvSpPr>
        <p:spPr>
          <a:xfrm rot="16200000">
            <a:off x="6534218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00D4BA-9E29-4466-AD2D-36B36F9EB3DA}"/>
              </a:ext>
            </a:extLst>
          </p:cNvPr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732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>&gt;= 65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4574"/>
            <a:ext cx="5648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3983177"/>
            <a:ext cx="5686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5277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>&gt;= 65</a:t>
            </a:r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ACBF316-1885-472C-A173-75033966A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76" y="2060848"/>
            <a:ext cx="5938019" cy="43529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9" name="Accolade ouvrante 9">
            <a:extLst>
              <a:ext uri="{FF2B5EF4-FFF2-40B4-BE49-F238E27FC236}">
                <a16:creationId xmlns:a16="http://schemas.microsoft.com/office/drawing/2014/main" id="{3B91E9BA-EB2A-4016-97D9-139372D5D68F}"/>
              </a:ext>
            </a:extLst>
          </p:cNvPr>
          <p:cNvSpPr/>
          <p:nvPr/>
        </p:nvSpPr>
        <p:spPr>
          <a:xfrm rot="16200000">
            <a:off x="3162832" y="4648124"/>
            <a:ext cx="612068" cy="3214380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10">
            <a:extLst>
              <a:ext uri="{FF2B5EF4-FFF2-40B4-BE49-F238E27FC236}">
                <a16:creationId xmlns:a16="http://schemas.microsoft.com/office/drawing/2014/main" id="{028C2CE1-32A7-433B-8C01-E3756961B176}"/>
              </a:ext>
            </a:extLst>
          </p:cNvPr>
          <p:cNvSpPr txBox="1"/>
          <p:nvPr/>
        </p:nvSpPr>
        <p:spPr>
          <a:xfrm>
            <a:off x="248376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11" name="Accolade ouvrante 11">
            <a:extLst>
              <a:ext uri="{FF2B5EF4-FFF2-40B4-BE49-F238E27FC236}">
                <a16:creationId xmlns:a16="http://schemas.microsoft.com/office/drawing/2014/main" id="{CB8A7202-87CE-4963-B688-D9F2B801E30F}"/>
              </a:ext>
            </a:extLst>
          </p:cNvPr>
          <p:cNvSpPr/>
          <p:nvPr/>
        </p:nvSpPr>
        <p:spPr>
          <a:xfrm rot="16200000">
            <a:off x="6275858" y="5037511"/>
            <a:ext cx="612068" cy="2435607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2">
            <a:extLst>
              <a:ext uri="{FF2B5EF4-FFF2-40B4-BE49-F238E27FC236}">
                <a16:creationId xmlns:a16="http://schemas.microsoft.com/office/drawing/2014/main" id="{F300D4BA-9E29-4466-AD2D-36B36F9EB3DA}"/>
              </a:ext>
            </a:extLst>
          </p:cNvPr>
          <p:cNvSpPr txBox="1"/>
          <p:nvPr/>
        </p:nvSpPr>
        <p:spPr>
          <a:xfrm>
            <a:off x="558011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4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2. Boxplot / </a:t>
            </a:r>
            <a:r>
              <a:rPr lang="en-US" dirty="0" err="1"/>
              <a:t>indicateur</a:t>
            </a:r>
            <a:r>
              <a:rPr lang="en-US" dirty="0"/>
              <a:t> des Glem(s) par </a:t>
            </a:r>
            <a:r>
              <a:rPr lang="en-US" dirty="0" err="1"/>
              <a:t>région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 boxplot </a:t>
            </a:r>
            <a:r>
              <a:rPr lang="en-US" sz="2000" dirty="0" err="1"/>
              <a:t>permet</a:t>
            </a:r>
            <a:r>
              <a:rPr lang="en-US" sz="2000" dirty="0"/>
              <a:t> de </a:t>
            </a:r>
            <a:r>
              <a:rPr lang="en-US" sz="2000" dirty="0" err="1"/>
              <a:t>visualiser</a:t>
            </a:r>
            <a:r>
              <a:rPr lang="en-US" sz="2000" dirty="0"/>
              <a:t> la distribution des </a:t>
            </a:r>
            <a:r>
              <a:rPr lang="en-US" sz="2000" dirty="0" err="1"/>
              <a:t>moyennes</a:t>
            </a:r>
            <a:r>
              <a:rPr lang="en-US" sz="2000" dirty="0"/>
              <a:t> par GLEM </a:t>
            </a:r>
            <a:r>
              <a:rPr lang="en-US" sz="2000" dirty="0" err="1" smtClean="0"/>
              <a:t>sur</a:t>
            </a:r>
            <a:r>
              <a:rPr lang="en-US" sz="2000" dirty="0" smtClean="0"/>
              <a:t> </a:t>
            </a:r>
            <a:r>
              <a:rPr lang="en-US" sz="2000" dirty="0"/>
              <a:t>base des </a:t>
            </a:r>
            <a:r>
              <a:rPr lang="en-US" sz="2000" dirty="0" err="1"/>
              <a:t>résultats</a:t>
            </a:r>
            <a:r>
              <a:rPr lang="en-US" sz="2000" dirty="0"/>
              <a:t> des </a:t>
            </a:r>
            <a:r>
              <a:rPr lang="en-US" sz="2000" dirty="0" err="1"/>
              <a:t>médecins</a:t>
            </a:r>
            <a:r>
              <a:rPr lang="en-US" sz="2000" dirty="0"/>
              <a:t> du GLEM.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Le </a:t>
            </a:r>
            <a:r>
              <a:rPr lang="en-US" sz="2000" dirty="0" err="1"/>
              <a:t>résultat</a:t>
            </a:r>
            <a:r>
              <a:rPr lang="en-US" sz="2000" dirty="0"/>
              <a:t> d’un GLEM </a:t>
            </a:r>
            <a:r>
              <a:rPr lang="en-US" sz="2000" dirty="0" err="1"/>
              <a:t>n’est</a:t>
            </a:r>
            <a:r>
              <a:rPr lang="en-US" sz="2000" dirty="0"/>
              <a:t> </a:t>
            </a:r>
            <a:r>
              <a:rPr lang="en-US" sz="2000" dirty="0" err="1"/>
              <a:t>pris</a:t>
            </a:r>
            <a:r>
              <a:rPr lang="en-US" sz="2000" dirty="0"/>
              <a:t> en </a:t>
            </a:r>
            <a:r>
              <a:rPr lang="en-US" sz="2000" dirty="0" err="1"/>
              <a:t>compte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au </a:t>
            </a:r>
            <a:r>
              <a:rPr lang="en-US" sz="2000" dirty="0" err="1"/>
              <a:t>moins</a:t>
            </a:r>
            <a:r>
              <a:rPr lang="en-US" sz="2000" dirty="0"/>
              <a:t> 7 </a:t>
            </a:r>
            <a:r>
              <a:rPr lang="en-US" sz="2000" dirty="0" err="1"/>
              <a:t>médecins</a:t>
            </a:r>
            <a:r>
              <a:rPr lang="en-US" sz="2000" dirty="0"/>
              <a:t> </a:t>
            </a:r>
            <a:r>
              <a:rPr lang="en-US" sz="2000" dirty="0" err="1"/>
              <a:t>pratiquant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actifs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le GLEM en 2016 (Par </a:t>
            </a:r>
            <a:r>
              <a:rPr lang="en-US" sz="2000" dirty="0" err="1"/>
              <a:t>actif</a:t>
            </a:r>
            <a:r>
              <a:rPr lang="en-US" sz="2000" dirty="0"/>
              <a:t> en 2016 nous </a:t>
            </a:r>
            <a:r>
              <a:rPr lang="en-US" sz="2000" dirty="0" err="1"/>
              <a:t>entendons</a:t>
            </a:r>
            <a:r>
              <a:rPr lang="en-US" sz="2000" dirty="0"/>
              <a:t> “</a:t>
            </a:r>
            <a:r>
              <a:rPr lang="en-US" sz="2000" dirty="0" err="1"/>
              <a:t>avoir</a:t>
            </a:r>
            <a:r>
              <a:rPr lang="en-US" sz="2000" dirty="0"/>
              <a:t> </a:t>
            </a:r>
            <a:r>
              <a:rPr lang="en-US" sz="2000" dirty="0" err="1"/>
              <a:t>reçu</a:t>
            </a:r>
            <a:r>
              <a:rPr lang="en-US" sz="2000" dirty="0"/>
              <a:t> un feedback pour </a:t>
            </a:r>
            <a:r>
              <a:rPr lang="en-US" sz="2000" dirty="0" err="1"/>
              <a:t>l’activité</a:t>
            </a:r>
            <a:r>
              <a:rPr lang="en-US" sz="2000" dirty="0"/>
              <a:t> de </a:t>
            </a:r>
            <a:r>
              <a:rPr lang="en-US" sz="2000" dirty="0" err="1"/>
              <a:t>l’année</a:t>
            </a:r>
            <a:r>
              <a:rPr lang="en-US" sz="2000" dirty="0"/>
              <a:t> 2016</a:t>
            </a:r>
            <a:r>
              <a:rPr lang="en-US" sz="2000" dirty="0" smtClean="0"/>
              <a:t>”).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La </a:t>
            </a:r>
            <a:r>
              <a:rPr lang="en-US" sz="2000" dirty="0" err="1"/>
              <a:t>moyenne</a:t>
            </a:r>
            <a:r>
              <a:rPr lang="en-US" sz="2000" dirty="0"/>
              <a:t> du GLEM </a:t>
            </a:r>
            <a:r>
              <a:rPr lang="en-US" sz="2000" dirty="0" smtClean="0"/>
              <a:t>correspond </a:t>
            </a:r>
            <a:r>
              <a:rPr lang="en-US" sz="2000" dirty="0"/>
              <a:t>à la </a:t>
            </a:r>
            <a:r>
              <a:rPr lang="en-US" sz="2000" dirty="0" err="1"/>
              <a:t>somme</a:t>
            </a:r>
            <a:r>
              <a:rPr lang="en-US" sz="2000" dirty="0"/>
              <a:t> des </a:t>
            </a:r>
            <a:r>
              <a:rPr lang="en-US" sz="2000" dirty="0" err="1"/>
              <a:t>numérateurs</a:t>
            </a:r>
            <a:r>
              <a:rPr lang="en-US" sz="2000" dirty="0"/>
              <a:t> </a:t>
            </a:r>
            <a:r>
              <a:rPr lang="en-US" sz="2000" dirty="0" err="1"/>
              <a:t>divisés</a:t>
            </a:r>
            <a:r>
              <a:rPr lang="en-US" sz="2000" dirty="0"/>
              <a:t> par la </a:t>
            </a:r>
            <a:r>
              <a:rPr lang="en-US" sz="2000" dirty="0" err="1"/>
              <a:t>somme</a:t>
            </a:r>
            <a:r>
              <a:rPr lang="en-US" sz="2000" dirty="0"/>
              <a:t> des </a:t>
            </a:r>
            <a:r>
              <a:rPr lang="en-US" sz="2000" dirty="0" err="1"/>
              <a:t>dénominateurs</a:t>
            </a:r>
            <a:r>
              <a:rPr lang="en-US" sz="2000" dirty="0"/>
              <a:t> de </a:t>
            </a:r>
            <a:r>
              <a:rPr lang="en-US" sz="2000" dirty="0" err="1"/>
              <a:t>tous</a:t>
            </a:r>
            <a:r>
              <a:rPr lang="en-US" sz="2000" dirty="0"/>
              <a:t> les </a:t>
            </a:r>
            <a:r>
              <a:rPr lang="en-US" sz="2000" dirty="0" err="1"/>
              <a:t>médecins</a:t>
            </a:r>
            <a:r>
              <a:rPr lang="en-US" sz="2000" dirty="0"/>
              <a:t> </a:t>
            </a:r>
            <a:r>
              <a:rPr lang="en-US" sz="2000" dirty="0" err="1"/>
              <a:t>actifs</a:t>
            </a:r>
            <a:r>
              <a:rPr lang="en-US" sz="2000" dirty="0"/>
              <a:t> du GLEM</a:t>
            </a:r>
            <a:r>
              <a:rPr lang="en-US" sz="2000" dirty="0" smtClean="0"/>
              <a:t>.     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Chaque</a:t>
            </a:r>
            <a:r>
              <a:rPr lang="en-US" sz="2000" dirty="0" smtClean="0"/>
              <a:t> </a:t>
            </a:r>
            <a:r>
              <a:rPr lang="en-US" sz="2000" dirty="0"/>
              <a:t>box plot </a:t>
            </a:r>
            <a:r>
              <a:rPr lang="en-US" sz="2000" dirty="0" err="1"/>
              <a:t>représente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région</a:t>
            </a:r>
            <a:r>
              <a:rPr lang="en-US" sz="2000" dirty="0"/>
              <a:t> </a:t>
            </a:r>
            <a:r>
              <a:rPr lang="en-US" sz="2000" dirty="0" err="1"/>
              <a:t>selon</a:t>
            </a:r>
            <a:r>
              <a:rPr lang="en-US" sz="2000" dirty="0"/>
              <a:t> le type de </a:t>
            </a:r>
            <a:r>
              <a:rPr lang="en-US" sz="2000" dirty="0" err="1"/>
              <a:t>remboursement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au </a:t>
            </a:r>
            <a:r>
              <a:rPr lang="en-US" sz="2000" dirty="0" err="1" smtClean="0"/>
              <a:t>forfait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2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/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fr-FR" i="1" dirty="0" smtClean="0">
                <a:latin typeface="Candara"/>
                <a:ea typeface="Times New Roman"/>
                <a:cs typeface="Times New Roman"/>
              </a:rPr>
              <a:t>(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à l'exclusion de la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trazodone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&gt;=65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52" y="2661711"/>
            <a:ext cx="5638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27" y="4019768"/>
            <a:ext cx="5648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00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/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fr-FR" i="1" dirty="0" smtClean="0">
                <a:latin typeface="Candara"/>
                <a:ea typeface="Times New Roman"/>
                <a:cs typeface="Times New Roman"/>
              </a:rPr>
              <a:t>(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à l'exclusion de la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trazodone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&gt;=65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21891"/>
            <a:ext cx="7041640" cy="48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933818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598654" y="4786723"/>
            <a:ext cx="612068" cy="2937184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847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I.3. </a:t>
            </a:r>
            <a:r>
              <a:rPr lang="fr-FR" dirty="0"/>
              <a:t>Médication psychotrope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Antipsychotiques</a:t>
            </a: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2492897"/>
            <a:ext cx="6157585" cy="1800200"/>
          </a:xfrm>
          <a:prstGeom prst="wedgeRoundRectCallout">
            <a:avLst>
              <a:gd name="adj1" fmla="val -59868"/>
              <a:gd name="adj2" fmla="val 49198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L'utilisation systémique d'antipsychotiques chez les personnes âgées dans le cadre d'une démence n'est pas recommandée comme pratique courante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Si des antipsychotiques sont initiés en raison de délires aigus, la médication doit être interrompue dès la disparition des symptômes. Un traitement à long terme par antipsychotiques n'est pas recommandé</a:t>
            </a:r>
            <a:r>
              <a:rPr lang="en-US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6576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75 ans et plus avec une prescription d'antipsychotiques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9811"/>
            <a:ext cx="5648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4007192"/>
            <a:ext cx="5686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6744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75 ans et plus avec une prescription d'antipsychotiques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7145486" cy="492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149842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894258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269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nl-BE" ker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kern="0">
                <a:solidFill>
                  <a:schemeClr val="bg1">
                    <a:lumMod val="85000"/>
                  </a:schemeClr>
                </a:solidFill>
              </a:rPr>
              <a:t>Infections dans la pratique ambulatoire</a:t>
            </a:r>
          </a:p>
          <a:p>
            <a:pPr marL="514350" indent="-514350">
              <a:buFont typeface="+mj-lt"/>
              <a:buAutoNum type="arabicPeriod"/>
            </a:pPr>
            <a:r>
              <a:rPr lang="fr-FR" kern="0">
                <a:solidFill>
                  <a:schemeClr val="bg1">
                    <a:lumMod val="85000"/>
                  </a:schemeClr>
                </a:solidFill>
              </a:rPr>
              <a:t>Médication des personnes âgées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kern="0">
                <a:solidFill>
                  <a:schemeClr val="bg1">
                    <a:lumMod val="85000"/>
                  </a:schemeClr>
                </a:solidFill>
              </a:rPr>
              <a:t>Médication psychotrope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kern="0"/>
              <a:t>Divers</a:t>
            </a:r>
            <a:endParaRPr lang="fr-FR" sz="2800" b="1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5341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I.4. Divers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Diabète: </a:t>
            </a:r>
          </a:p>
          <a:p>
            <a:pPr marL="0" indent="0">
              <a:buFontTx/>
              <a:buNone/>
            </a:pPr>
            <a:r>
              <a:rPr lang="nl-BE" sz="2400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prescription de statines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L'utilisation de statines est recommandée chez les patients souffrant de diabète de type 2 et d'au moins un autre facteur de risque classique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6624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Prescription de statines à des patients diabétiques présentant un risque cardiovasculaire accru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&lt;80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80761"/>
            <a:ext cx="56673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3991193"/>
            <a:ext cx="5648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5931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Prescription de statines à des patients diabétiques présentant un risque cardiovasculaire accru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&lt;80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990167" cy="482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933818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06226" y="4779151"/>
            <a:ext cx="612068" cy="2952328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0119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I.4. </a:t>
            </a:r>
            <a:r>
              <a:rPr lang="fr-FR" dirty="0"/>
              <a:t>Divers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Inhibiteurs de la pompe à protons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L'utilisation d'inhibiteurs de la pompe à protons pour le traitement d'un ulcère gastroduodénal ou d'une œsophagite sans complications doit être limitée dans le temps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80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2. Boxplot / </a:t>
            </a:r>
            <a:r>
              <a:rPr lang="en-US" dirty="0" err="1"/>
              <a:t>indicateur</a:t>
            </a:r>
            <a:r>
              <a:rPr lang="en-US" dirty="0"/>
              <a:t> des Glem(s) par </a:t>
            </a:r>
            <a:r>
              <a:rPr lang="en-US" dirty="0" err="1"/>
              <a:t>région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/>
          <a:lstStyle/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33298"/>
            <a:ext cx="2133600" cy="476250"/>
          </a:xfrm>
        </p:spPr>
        <p:txBody>
          <a:bodyPr/>
          <a:lstStyle/>
          <a:p>
            <a:fld id="{B0A32DB5-EEB4-4681-9E39-0D2E75D8C74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ZoneTexte 5"/>
          <p:cNvSpPr txBox="1"/>
          <p:nvPr/>
        </p:nvSpPr>
        <p:spPr>
          <a:xfrm>
            <a:off x="6880899" y="2340169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Résultat</a:t>
            </a:r>
            <a:r>
              <a:rPr lang="en-US" dirty="0"/>
              <a:t> au </a:t>
            </a:r>
            <a:r>
              <a:rPr lang="en-US" dirty="0" err="1"/>
              <a:t>delà</a:t>
            </a:r>
            <a:r>
              <a:rPr lang="en-US" dirty="0"/>
              <a:t> </a:t>
            </a:r>
          </a:p>
          <a:p>
            <a:r>
              <a:rPr lang="en-US" dirty="0"/>
              <a:t>du P90 (&gt; 63%)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00153" y="3090446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P90 = 63%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75656" y="402655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P75 = 45%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6720" y="4402655"/>
            <a:ext cx="232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Médiane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P50 = 37%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75656" y="486916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P25 = 28%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77242" y="5605305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P10 = 10%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20272" y="5805264"/>
            <a:ext cx="1999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N.B. </a:t>
            </a:r>
            <a:r>
              <a:rPr lang="en-US" dirty="0" err="1"/>
              <a:t>Aucun</a:t>
            </a:r>
            <a:r>
              <a:rPr lang="en-US" dirty="0"/>
              <a:t> </a:t>
            </a:r>
            <a:r>
              <a:rPr lang="en-US" dirty="0" err="1"/>
              <a:t>résultat</a:t>
            </a:r>
            <a:r>
              <a:rPr lang="en-US" dirty="0"/>
              <a:t> </a:t>
            </a:r>
          </a:p>
          <a:p>
            <a:r>
              <a:rPr lang="en-US" dirty="0" err="1"/>
              <a:t>inférieur</a:t>
            </a:r>
            <a:r>
              <a:rPr lang="en-US" dirty="0"/>
              <a:t> à P10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1" y="1268760"/>
            <a:ext cx="1071935" cy="560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948264" y="4339843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Moyenne</a:t>
            </a:r>
            <a:r>
              <a:rPr lang="en-US" dirty="0"/>
              <a:t> = 38%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084440" y="2641543"/>
            <a:ext cx="1880592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771800" y="3284984"/>
            <a:ext cx="2232248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771800" y="4149080"/>
            <a:ext cx="211869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6" idx="1"/>
          </p:cNvCxnSpPr>
          <p:nvPr/>
        </p:nvCxnSpPr>
        <p:spPr>
          <a:xfrm flipH="1">
            <a:off x="5084440" y="4509120"/>
            <a:ext cx="1863824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699792" y="4584443"/>
            <a:ext cx="2199873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699792" y="5013176"/>
            <a:ext cx="2190707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460286" y="5843955"/>
            <a:ext cx="157936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182232" y="1772816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Explication des </a:t>
            </a:r>
            <a:r>
              <a:rPr lang="en-US" u="sng" dirty="0" err="1"/>
              <a:t>bornes</a:t>
            </a:r>
            <a:endParaRPr lang="en-US" u="sng" dirty="0"/>
          </a:p>
        </p:txBody>
      </p:sp>
      <p:sp>
        <p:nvSpPr>
          <p:cNvPr id="47" name="ZoneTexte 46"/>
          <p:cNvSpPr txBox="1"/>
          <p:nvPr/>
        </p:nvSpPr>
        <p:spPr>
          <a:xfrm>
            <a:off x="6156176" y="1772816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Explication des points et </a:t>
            </a:r>
            <a:r>
              <a:rPr lang="en-US" u="sng" dirty="0" err="1"/>
              <a:t>croix</a:t>
            </a:r>
            <a:endParaRPr lang="en-US" u="sng" dirty="0"/>
          </a:p>
        </p:txBody>
      </p:sp>
      <p:sp>
        <p:nvSpPr>
          <p:cNvPr id="48" name="ZoneTexte 47"/>
          <p:cNvSpPr txBox="1"/>
          <p:nvPr/>
        </p:nvSpPr>
        <p:spPr>
          <a:xfrm>
            <a:off x="3709087" y="1196752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Echelle</a:t>
            </a:r>
            <a:r>
              <a:rPr lang="en-US" u="sng" dirty="0"/>
              <a:t> de </a:t>
            </a:r>
            <a:r>
              <a:rPr lang="en-US" u="sng" dirty="0" err="1"/>
              <a:t>résultat</a:t>
            </a:r>
            <a:endParaRPr lang="en-US" u="sng" dirty="0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716016" y="1607314"/>
            <a:ext cx="0" cy="804863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40 à 64 ans sous prescription d'IPP pendant plus de 80 jours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36912"/>
            <a:ext cx="5657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73" y="3976905"/>
            <a:ext cx="5715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0109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40 à 64 ans sous prescription d'IPP pendant plus de 80 jours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275394" cy="500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933818" y="4275094"/>
            <a:ext cx="612068" cy="3960440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333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I.4. </a:t>
            </a:r>
            <a:r>
              <a:rPr lang="fr-FR" dirty="0"/>
              <a:t>Divers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Statines: </a:t>
            </a:r>
          </a:p>
          <a:p>
            <a:pPr marL="0" indent="0">
              <a:buFontTx/>
              <a:buNone/>
            </a:pPr>
            <a:r>
              <a:rPr lang="fr-FR" sz="2000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Prescription à des patients sans risque cardiovasulaire identifié</a:t>
            </a: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Les statines ne sont pas recommandées chez les patients qui ne présentent pas de pathologie cardiovasculaire, même en cas d'une augmentation de la cholestérolémie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9930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40-49 ans sans risque cardiovasculaire identifié qui ont reçu une prescription de médicaments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hypolipidémiants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74290"/>
            <a:ext cx="5648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50" y="3981668"/>
            <a:ext cx="5667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8131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40-49 ans sans risque cardiovasculaire identifié qui ont reçu une prescription de médicaments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hypolipidémiants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7037666" cy="485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77834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50242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6849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Biologie clinique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THÈME II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714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Suivi</a:t>
            </a:r>
            <a:endParaRPr lang="nl-BE" sz="24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8077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kern="0"/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Suivi</a:t>
            </a:r>
            <a:endParaRPr lang="nl-BE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068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II.1. </a:t>
            </a:r>
            <a:r>
              <a:rPr lang="nl-BE" dirty="0" err="1"/>
              <a:t>Dépistage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Diabète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Déterminez, à partir de 65 ans, la glycémie à jeun 1 fois/an sur un échantillon de sang veineux afin de dépister un diabète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9443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personnes âgées de 65 ans et plus soumises à un dépistage du diabète sucré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84018"/>
            <a:ext cx="561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07" y="3995955"/>
            <a:ext cx="5686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29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Attention les </a:t>
            </a:r>
            <a:r>
              <a:rPr lang="en-US" sz="2000" dirty="0" err="1"/>
              <a:t>bornes</a:t>
            </a:r>
            <a:r>
              <a:rPr lang="en-US" sz="2000" dirty="0"/>
              <a:t> des </a:t>
            </a:r>
            <a:r>
              <a:rPr lang="en-US" sz="2000" dirty="0" err="1"/>
              <a:t>deux</a:t>
            </a:r>
            <a:r>
              <a:rPr lang="en-US" sz="2000" dirty="0"/>
              <a:t> types </a:t>
            </a:r>
            <a:r>
              <a:rPr lang="en-US" sz="2000" dirty="0" err="1"/>
              <a:t>graphiques</a:t>
            </a:r>
            <a:r>
              <a:rPr lang="en-US" sz="2000" dirty="0"/>
              <a:t> ne </a:t>
            </a:r>
            <a:r>
              <a:rPr lang="en-US" sz="2000" dirty="0" err="1"/>
              <a:t>sont</a:t>
            </a:r>
            <a:r>
              <a:rPr lang="en-US" sz="2000" dirty="0"/>
              <a:t> pas </a:t>
            </a:r>
            <a:r>
              <a:rPr lang="en-US" sz="2000" dirty="0" err="1"/>
              <a:t>identiques</a:t>
            </a:r>
            <a:r>
              <a:rPr lang="en-US" sz="2000" dirty="0"/>
              <a:t> car la </a:t>
            </a:r>
            <a:r>
              <a:rPr lang="en-US" sz="2000" dirty="0" err="1"/>
              <a:t>méthode</a:t>
            </a:r>
            <a:r>
              <a:rPr lang="en-US" sz="2000" dirty="0"/>
              <a:t> de </a:t>
            </a:r>
            <a:r>
              <a:rPr lang="en-US" sz="2000" dirty="0" err="1"/>
              <a:t>calcul</a:t>
            </a:r>
            <a:r>
              <a:rPr lang="en-US" sz="2000" dirty="0"/>
              <a:t> </a:t>
            </a:r>
            <a:r>
              <a:rPr lang="en-US" sz="2000" dirty="0" err="1"/>
              <a:t>diffère</a:t>
            </a:r>
            <a:r>
              <a:rPr lang="en-US" sz="2000" dirty="0"/>
              <a:t> </a:t>
            </a:r>
            <a:r>
              <a:rPr lang="en-US" sz="2000" dirty="0" err="1" smtClean="0"/>
              <a:t>complètement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Ainsi</a:t>
            </a:r>
            <a:r>
              <a:rPr lang="en-US" sz="2000" dirty="0"/>
              <a:t> pour rappel , </a:t>
            </a:r>
          </a:p>
          <a:p>
            <a:r>
              <a:rPr lang="en-US" sz="2000" dirty="0"/>
              <a:t>la </a:t>
            </a:r>
            <a:r>
              <a:rPr lang="en-US" sz="2000" dirty="0" err="1"/>
              <a:t>médiane</a:t>
            </a:r>
            <a:r>
              <a:rPr lang="en-US" sz="2000" dirty="0"/>
              <a:t> de </a:t>
            </a:r>
            <a:r>
              <a:rPr lang="en-US" sz="2000" dirty="0" err="1"/>
              <a:t>l’échelle</a:t>
            </a:r>
            <a:r>
              <a:rPr lang="en-US" sz="2000" dirty="0"/>
              <a:t> de </a:t>
            </a:r>
            <a:r>
              <a:rPr lang="en-US" sz="2000" dirty="0" err="1"/>
              <a:t>comparaison</a:t>
            </a:r>
            <a:r>
              <a:rPr lang="en-US" sz="2000" dirty="0"/>
              <a:t> correspond à la </a:t>
            </a:r>
            <a:r>
              <a:rPr lang="en-US" sz="2000" dirty="0" err="1"/>
              <a:t>médiane</a:t>
            </a:r>
            <a:r>
              <a:rPr lang="en-US" sz="2000" dirty="0"/>
              <a:t> pour </a:t>
            </a:r>
            <a:r>
              <a:rPr lang="en-US" sz="2000" dirty="0" err="1"/>
              <a:t>l’ensemble</a:t>
            </a:r>
            <a:r>
              <a:rPr lang="en-US" sz="2000" dirty="0"/>
              <a:t> des </a:t>
            </a:r>
            <a:r>
              <a:rPr lang="en-US" sz="2000" dirty="0" err="1"/>
              <a:t>pratiques</a:t>
            </a:r>
            <a:r>
              <a:rPr lang="en-US" sz="2000" dirty="0"/>
              <a:t> du pays, </a:t>
            </a:r>
          </a:p>
          <a:p>
            <a:r>
              <a:rPr lang="en-US" sz="2000" dirty="0" err="1"/>
              <a:t>tandis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la </a:t>
            </a:r>
            <a:r>
              <a:rPr lang="en-US" sz="2000" dirty="0" err="1"/>
              <a:t>médiane</a:t>
            </a:r>
            <a:r>
              <a:rPr lang="en-US" sz="2000" dirty="0"/>
              <a:t> du box plot correspond à la </a:t>
            </a:r>
            <a:r>
              <a:rPr lang="en-US" sz="2000" dirty="0" err="1"/>
              <a:t>médiane</a:t>
            </a:r>
            <a:r>
              <a:rPr lang="en-US" sz="2000" dirty="0"/>
              <a:t> des </a:t>
            </a:r>
            <a:r>
              <a:rPr lang="en-US" sz="2000" dirty="0" err="1"/>
              <a:t>moyennes</a:t>
            </a:r>
            <a:r>
              <a:rPr lang="en-US" sz="2000" dirty="0"/>
              <a:t> des </a:t>
            </a:r>
            <a:r>
              <a:rPr lang="en-US" sz="2000" dirty="0" err="1"/>
              <a:t>glems</a:t>
            </a:r>
            <a:r>
              <a:rPr lang="en-US" sz="2000" dirty="0"/>
              <a:t> de la </a:t>
            </a:r>
            <a:r>
              <a:rPr lang="en-US" sz="2000" dirty="0" err="1" smtClean="0"/>
              <a:t>région</a:t>
            </a:r>
            <a:r>
              <a:rPr lang="en-US" sz="2000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4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personnes âgées de 65 ans et plus soumises à un dépistage du diabète sucré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51" y="1557538"/>
            <a:ext cx="6815286" cy="511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077834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06226" y="4779151"/>
            <a:ext cx="612068" cy="295232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1666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II.1. </a:t>
            </a:r>
            <a:r>
              <a:rPr lang="nl-BE" dirty="0" err="1"/>
              <a:t>Dépistage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 thyroïdienne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83768" y="2780928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aucun dépistage systématique de la fonction thyroïdienne (dosage de la TSH ), ne le faites qu’en cas de dépistage ciblé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483767" y="4005064"/>
            <a:ext cx="6157585" cy="1080120"/>
          </a:xfrm>
          <a:prstGeom prst="wedgeRoundRectCallout">
            <a:avLst>
              <a:gd name="adj1" fmla="val -56584"/>
              <a:gd name="adj2" fmla="val -29614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Si le dépistage de la fonction thyroïdienne est indiqué (dépistage ciblé), procédez uniquement à un dosage de la TSH. La T4 libre (et rarement la T3) ne doit être déterminée que dans un deuxième temps, en cas de valeur TSH anormale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659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qui ont été soumis à un dépistage de la fonction thyroïdienne superflu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55" y="2684018"/>
            <a:ext cx="5676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80" y="4005064"/>
            <a:ext cx="5743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607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qui ont été soumis à un dépistage de la fonction thyroïdienne superflu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71" y="1555159"/>
            <a:ext cx="6641278" cy="497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21850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65497" y="4863896"/>
            <a:ext cx="612068" cy="2782837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1553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Usage excessif du dosage de la T4-T3 combinée lors du dépistage d'un trouble de la fonction thyroïdienne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10" y="2708920"/>
            <a:ext cx="5638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21" y="4000718"/>
            <a:ext cx="5667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2676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Usage excessif du dosage de la T4-T3 combinée lors du dépistage d'un trouble de la fonction thyroïdienne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41" y="1528241"/>
            <a:ext cx="6677247" cy="499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21850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60866" y="4868527"/>
            <a:ext cx="612068" cy="2773576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85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4330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II.1. </a:t>
            </a:r>
            <a:r>
              <a:rPr lang="nl-BE" dirty="0" err="1"/>
              <a:t>Dépistage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du col de l'utérus </a:t>
            </a:r>
            <a:endParaRPr lang="nl-BE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Proposez à chaque femme de la population cible de 25 à 64 ans, un dépistage du cancer du col de l'utérus (par frottis) tous les 3 ans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6302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femmes âgées de 25 à 64 ans qui ont été soumises à un dépistage du cancer du col de l'utérus au cours des trois dernières années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23" y="2674290"/>
            <a:ext cx="5610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39" y="4010243"/>
            <a:ext cx="5676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5338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kern="0"/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Suivi</a:t>
            </a:r>
            <a:endParaRPr lang="nl-BE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3642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II.2. </a:t>
            </a:r>
            <a:r>
              <a:rPr lang="nl-BE" dirty="0" err="1"/>
              <a:t>Diagnostic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780928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Procédez toujours* à un dosage de la créatinine avant l'initiation de diurétiques, d'inhibiteurs de l'ECA et d'antagonistes de l'angiotensine II</a:t>
            </a:r>
            <a:r>
              <a:rPr lang="nl-BE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4005064"/>
            <a:ext cx="6085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*U</a:t>
            </a:r>
            <a:r>
              <a:rPr lang="fr-FR" sz="900" dirty="0"/>
              <a:t>n dosage jusqu'à 6 mois avant l'initiation est considéré comme récent. Le cas échéant, il n'est pas nécessaire de le réitérer, à moins qu'il n'y ait de quoi soupçonner un déclin de la fonction rénale au cours de cette période</a:t>
            </a:r>
            <a:r>
              <a:rPr lang="nl-NL" sz="900" dirty="0"/>
              <a:t>.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03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Comparaison</a:t>
            </a:r>
            <a:r>
              <a:rPr lang="en-US" dirty="0"/>
              <a:t> des </a:t>
            </a:r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r>
              <a:rPr lang="en-US" dirty="0"/>
              <a:t> et au </a:t>
            </a:r>
            <a:r>
              <a:rPr lang="en-US" dirty="0" err="1"/>
              <a:t>forfait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507288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Les </a:t>
            </a:r>
            <a:r>
              <a:rPr lang="en-US" sz="2000" dirty="0" err="1"/>
              <a:t>résultats</a:t>
            </a:r>
            <a:r>
              <a:rPr lang="en-US" sz="2000" dirty="0"/>
              <a:t> des </a:t>
            </a:r>
            <a:r>
              <a:rPr lang="en-US" sz="2000" dirty="0" err="1"/>
              <a:t>indicateurs</a:t>
            </a:r>
            <a:r>
              <a:rPr lang="en-US" sz="2000" dirty="0"/>
              <a:t> </a:t>
            </a:r>
            <a:r>
              <a:rPr lang="en-US" sz="2000" dirty="0" err="1"/>
              <a:t>peuvent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très</a:t>
            </a:r>
            <a:r>
              <a:rPr lang="en-US" sz="2000" dirty="0"/>
              <a:t> </a:t>
            </a:r>
            <a:r>
              <a:rPr lang="en-US" sz="2000" dirty="0" err="1"/>
              <a:t>différents</a:t>
            </a:r>
            <a:r>
              <a:rPr lang="en-US" sz="2000" dirty="0"/>
              <a:t> entre la </a:t>
            </a:r>
            <a:r>
              <a:rPr lang="en-US" sz="2000" dirty="0" err="1"/>
              <a:t>pratique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et la </a:t>
            </a:r>
            <a:r>
              <a:rPr lang="en-US" sz="2000" dirty="0" err="1"/>
              <a:t>pratique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fr-BE" sz="2000" dirty="0"/>
              <a:t>En effet la population de référence dans la pratique à l’acte est la </a:t>
            </a:r>
            <a:r>
              <a:rPr lang="fr-BE" sz="2000" dirty="0" err="1"/>
              <a:t>patientèle</a:t>
            </a:r>
            <a:r>
              <a:rPr lang="fr-BE" sz="2000" dirty="0"/>
              <a:t> qui a fréquenté au moins une fois la pratique dans l’année.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Dans</a:t>
            </a:r>
            <a:r>
              <a:rPr lang="en-US" sz="2000" dirty="0"/>
              <a:t> la </a:t>
            </a:r>
            <a:r>
              <a:rPr lang="en-US" sz="2000" dirty="0" err="1"/>
              <a:t>pratique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 la patientèle </a:t>
            </a:r>
            <a:r>
              <a:rPr lang="en-US" sz="2000" dirty="0" err="1"/>
              <a:t>sont</a:t>
            </a:r>
            <a:r>
              <a:rPr lang="en-US" sz="2000" dirty="0"/>
              <a:t> les </a:t>
            </a:r>
            <a:r>
              <a:rPr lang="en-US" sz="2000" dirty="0" err="1"/>
              <a:t>abonnés</a:t>
            </a:r>
            <a:r>
              <a:rPr lang="en-US" sz="2000" dirty="0"/>
              <a:t> </a:t>
            </a:r>
            <a:r>
              <a:rPr lang="en-US" sz="2000" dirty="0" err="1"/>
              <a:t>qu’ils</a:t>
            </a:r>
            <a:r>
              <a:rPr lang="en-US" sz="2000" dirty="0"/>
              <a:t> </a:t>
            </a:r>
            <a:r>
              <a:rPr lang="en-US" sz="2000" dirty="0" err="1"/>
              <a:t>aient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non </a:t>
            </a:r>
            <a:r>
              <a:rPr lang="en-US" sz="2000" dirty="0" err="1"/>
              <a:t>fréquenté</a:t>
            </a:r>
            <a:r>
              <a:rPr lang="en-US" sz="2000" dirty="0"/>
              <a:t> la </a:t>
            </a:r>
            <a:r>
              <a:rPr lang="en-US" sz="2000" dirty="0" err="1"/>
              <a:t>maison</a:t>
            </a:r>
            <a:r>
              <a:rPr lang="en-US" sz="2000" dirty="0"/>
              <a:t> </a:t>
            </a:r>
            <a:r>
              <a:rPr lang="en-US" sz="2000" dirty="0" err="1"/>
              <a:t>médicale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74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nouveaux utilisateurs d'antihypertenseurs avec initiation adéquate (à savoir un dosage récent de la créatinine)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708920"/>
            <a:ext cx="5629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79" y="4010243"/>
            <a:ext cx="5657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4673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nouveaux utilisateurs d'antihypertenseurs avec initiation adéquate (à savoir un dosage récent de la créatinine)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628799"/>
            <a:ext cx="6350441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21850" y="4491118"/>
            <a:ext cx="612068" cy="352839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505082" y="4952303"/>
            <a:ext cx="612068" cy="2606024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91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7104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II.2. </a:t>
            </a:r>
            <a:r>
              <a:rPr lang="nl-BE" dirty="0" err="1"/>
              <a:t>Diagnostic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Bilans biochimiques généraux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34888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de diagnostic ni de dépistage biochimique général chez vos patients sains*</a:t>
            </a:r>
            <a:r>
              <a:rPr lang="nl-BE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3544847"/>
            <a:ext cx="608557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</a:t>
            </a:r>
            <a:r>
              <a:rPr lang="fr-FR" sz="900" dirty="0"/>
              <a:t>Définition de « sain » : c'est-à-dire pour nos mesures, données disponibles : aucune forme de médication chronique.</a:t>
            </a:r>
          </a:p>
          <a:p>
            <a:endParaRPr lang="fr-FR" sz="900" dirty="0"/>
          </a:p>
          <a:p>
            <a:r>
              <a:rPr lang="fr-FR" sz="1200" dirty="0"/>
              <a:t>Les tests évalués sont :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hématologiques,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de la fonction hépatique/rénale,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obsolètes,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</a:t>
            </a:r>
            <a:r>
              <a:rPr lang="fr-BE" sz="1200" dirty="0" smtClean="0"/>
              <a:t>hormonaux.</a:t>
            </a:r>
            <a:endParaRPr lang="fr-BE" sz="1200" dirty="0"/>
          </a:p>
          <a:p>
            <a:endParaRPr lang="fr-BE" sz="1200" dirty="0"/>
          </a:p>
          <a:p>
            <a:r>
              <a:rPr lang="fr-BE" sz="1200" dirty="0"/>
              <a:t>Les examens obsolètes ciblés sont : </a:t>
            </a:r>
          </a:p>
          <a:p>
            <a:pPr marL="171450" indent="-171450">
              <a:buFontTx/>
              <a:buChar char="-"/>
            </a:pPr>
            <a:r>
              <a:rPr lang="fr-BE" sz="1200" dirty="0" smtClean="0"/>
              <a:t>vitamine </a:t>
            </a:r>
            <a:r>
              <a:rPr lang="fr-BE" sz="1200" dirty="0"/>
              <a:t>B12,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acide folique,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fer total,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ferritine,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vitamine </a:t>
            </a:r>
            <a:r>
              <a:rPr lang="fr-BE" sz="1200" dirty="0" smtClean="0"/>
              <a:t>D.</a:t>
            </a:r>
            <a:endParaRPr lang="fr-FR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2866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sains de 45 à 65 ans qui ont été soumis à ≥ 1 bilan biochimique général superflu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66" y="2699811"/>
            <a:ext cx="56769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66" y="4005064"/>
            <a:ext cx="56292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93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3525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sains de 45 à 65 ans qui ont été soumis à ≥ 1 bilan biochimique général superflu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6455246" cy="483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21850" y="4491118"/>
            <a:ext cx="612068" cy="352839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570222" y="4959171"/>
            <a:ext cx="612068" cy="259228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94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1731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II.2. </a:t>
            </a:r>
            <a:r>
              <a:rPr lang="nl-BE" dirty="0" err="1"/>
              <a:t>Diagnostic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hormonaux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780928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de tests hormonaux biochimiques pour détecter/diagnostiquer un état ménopausique chez votre </a:t>
            </a:r>
            <a:r>
              <a:rPr lang="fr-FR" b="1" dirty="0" err="1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patientèle</a:t>
            </a:r>
            <a:r>
              <a:rPr lang="fr-FR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 féminine saine*</a:t>
            </a:r>
            <a:r>
              <a:rPr lang="nl-BE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4005064"/>
            <a:ext cx="6085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</a:t>
            </a:r>
            <a:r>
              <a:rPr lang="fr-BE" sz="900" dirty="0"/>
              <a:t> Définition de « sain » : c'est-à-dire pour nos mesures, données disponibles : aucune forme de médication chronique.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2068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338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patientes saines de 45 à 65 ans qui ont été soumises à ≥ 1 test hormonal superflu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671236"/>
            <a:ext cx="56769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16" y="3991193"/>
            <a:ext cx="56864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96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9056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338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patientes saines de 45 à 65 ans qui ont été soumises à ≥ 1 test hormonal superflu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621299" cy="495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149842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604508" y="4924885"/>
            <a:ext cx="612068" cy="2660859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97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132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kern="0"/>
              <a:t>Suivi</a:t>
            </a:r>
            <a:endParaRPr lang="nl-BE" sz="2800" b="1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29991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II.3. </a:t>
            </a:r>
            <a:r>
              <a:rPr lang="nl-BE" dirty="0" err="1"/>
              <a:t>Suivi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Diabète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780928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Proposez un suivi approprié* à vos patients souffrant de diabète sucré</a:t>
            </a:r>
            <a:r>
              <a:rPr lang="nl-BE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4005064"/>
            <a:ext cx="60855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</a:t>
            </a:r>
            <a:r>
              <a:rPr lang="fr-BE" sz="900" dirty="0"/>
              <a:t> Il consiste en une évaluation annuelle de l'état lipidique, une évaluation de la glycémie à jeun tous les trois mois, une évaluation de l'HbA1c 2 fois par an, une évaluation de la </a:t>
            </a:r>
            <a:r>
              <a:rPr lang="fr-BE" sz="900" dirty="0" err="1"/>
              <a:t>microalbuminurie</a:t>
            </a:r>
            <a:r>
              <a:rPr lang="fr-BE" sz="900" dirty="0"/>
              <a:t> ou de la protéinurie tous les ans, un bilan ophtalmique tous les ans</a:t>
            </a:r>
            <a:r>
              <a:rPr lang="nl-NL" sz="900" dirty="0"/>
              <a:t>.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901764"/>
      </p:ext>
    </p:extLst>
  </p:cSld>
  <p:clrMapOvr>
    <a:masterClrMapping/>
  </p:clrMapOvr>
</p:sld>
</file>

<file path=ppt/theme/theme1.xml><?xml version="1.0" encoding="utf-8"?>
<a:theme xmlns:a="http://schemas.openxmlformats.org/drawingml/2006/main" name="PPT_INAMI_a">
  <a:themeElements>
    <a:clrScheme name="inami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ami_new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ami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2019-06-18T22:00:00+00:00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Médecin</TermName>
          <TermId xmlns="http://schemas.microsoft.com/office/infopath/2007/PartnerControls">d8a1e59b-bcd7-4d2f-b75c-23b993f6e1ad</TermId>
        </TermInfo>
        <TermInfo xmlns="http://schemas.microsoft.com/office/infopath/2007/PartnerControls">
          <TermName xmlns="http://schemas.microsoft.com/office/infopath/2007/PartnerControls">Maison médicale</TermName>
          <TermId xmlns="http://schemas.microsoft.com/office/infopath/2007/PartnerControls">69c6c6b7-d4d8-4ddb-b492-1c598670bf6a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Français</TermName>
          <TermId xmlns="http://schemas.microsoft.com/office/infopath/2007/PartnerControls">aa2269b8-11bd-4cc9-9267-801806817e60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8</Value>
      <Value>29</Value>
      <Value>60</Value>
      <Value>35</Value>
    </TaxCatchAll>
    <RIDocSummary xmlns="f15eea43-7fa7-45cf-8dc0-d5244e2cd467">Résultats GLEM (données 2016) pour le remboursement à l’acte et au forfait</RIDocSummary>
    <RIThem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Feedback individuel</TermName>
          <TermId xmlns="http://schemas.microsoft.com/office/infopath/2007/PartnerControls">c011c27e-2dbd-409b-87f6-1d728db57d70</TermId>
        </TermInfo>
      </Terms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258ECB-28D4-410E-B7CE-E231D859FC1E}"/>
</file>

<file path=customXml/itemProps2.xml><?xml version="1.0" encoding="utf-8"?>
<ds:datastoreItem xmlns:ds="http://schemas.openxmlformats.org/officeDocument/2006/customXml" ds:itemID="{AADA727F-7BC5-42A5-9C1A-4B2DEAD7F25B}"/>
</file>

<file path=customXml/itemProps3.xml><?xml version="1.0" encoding="utf-8"?>
<ds:datastoreItem xmlns:ds="http://schemas.openxmlformats.org/officeDocument/2006/customXml" ds:itemID="{594A75D3-0CFB-4CBB-88F1-30CB384E9CCE}"/>
</file>

<file path=docProps/app.xml><?xml version="1.0" encoding="utf-8"?>
<Properties xmlns="http://schemas.openxmlformats.org/officeDocument/2006/extended-properties" xmlns:vt="http://schemas.openxmlformats.org/officeDocument/2006/docPropsVTypes">
  <Template>PPT_INAMI_a</Template>
  <TotalTime>0</TotalTime>
  <Words>4548</Words>
  <Application>Microsoft Office PowerPoint</Application>
  <PresentationFormat>On-screen Show (4:3)</PresentationFormat>
  <Paragraphs>749</Paragraphs>
  <Slides>147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53" baseType="lpstr">
      <vt:lpstr>Arial</vt:lpstr>
      <vt:lpstr>Candara</vt:lpstr>
      <vt:lpstr>Times New Roman</vt:lpstr>
      <vt:lpstr>Verdana</vt:lpstr>
      <vt:lpstr>Wingdings</vt:lpstr>
      <vt:lpstr>PPT_INAMI_a</vt:lpstr>
      <vt:lpstr>Feedback individuel des médecins généralistes 2019</vt:lpstr>
      <vt:lpstr>Introduction </vt:lpstr>
      <vt:lpstr>Que contient cette présentation? </vt:lpstr>
      <vt:lpstr>PowerPoint Presentation</vt:lpstr>
      <vt:lpstr>Interprétation graphique  1. Echelle de comparaison individuelle</vt:lpstr>
      <vt:lpstr>Interprétation graphique  2. Boxplot / indicateur des Glem(s) par région</vt:lpstr>
      <vt:lpstr>Interprétation graphique  2. Boxplot / indicateur des Glem(s) par région</vt:lpstr>
      <vt:lpstr>Interprétation graphique </vt:lpstr>
      <vt:lpstr>Comparaison des pratiques à l’acte et au forfait </vt:lpstr>
      <vt:lpstr>Comparaison des pratiques à l’acte et au forfait </vt:lpstr>
      <vt:lpstr>Comparaison des pratiques à l’acte et au forfait </vt:lpstr>
      <vt:lpstr>PowerPoint Presentation</vt:lpstr>
      <vt:lpstr>THÈME I: MÉDICAMENTS</vt:lpstr>
      <vt:lpstr>THÈME I: MÉDICAMENTS</vt:lpstr>
      <vt:lpstr>I.1. Infections dans la pratique ambulatoire</vt:lpstr>
      <vt:lpstr>Pourcentage de patients de 65 ans et plus qui ont été vaccinés contre la grippe dans le courant de l'année</vt:lpstr>
      <vt:lpstr>Pourcentage de patients de 65 ans et plus qui ont été vaccinés contre la grippe dans le courant de l'année</vt:lpstr>
      <vt:lpstr>I.1. Infections dans la pratique ambulatoire</vt:lpstr>
      <vt:lpstr>Pourcentage de patients ayant reçu ≥ 1 prescription d'antibiotiques au cours de l'année &lt;15</vt:lpstr>
      <vt:lpstr>Pourcentage de patients ayant reçu ≥ 1 prescription d'antibiotiques au cours de l'année &lt;15</vt:lpstr>
      <vt:lpstr>Pourcentage de patients ayant reçu ≥ 1 prescription d'antibiotiques au cours de l'année &gt;=15</vt:lpstr>
      <vt:lpstr>Pourcentage de patients ayant reçu ≥ 1 prescription d'antibiotiques au cours de l'année &gt;=15</vt:lpstr>
      <vt:lpstr>I.1. Infections dans la pratique ambulatoire</vt:lpstr>
      <vt:lpstr>Pourcentage d'antibiotiques de deuxième ligne (amoxicilline associée à de l’acide clavulanique, céphalosporines, quinolones, macrolides) &lt;15</vt:lpstr>
      <vt:lpstr>Pourcentage d'antibiotiques de deuxième ligne (amoxicilline associée à de l’acide clavulanique, céphalosporines, quinolones, macrolides) &lt;15</vt:lpstr>
      <vt:lpstr>Pourcentage d'antibiotiques de deuxième ligne (amoxicilline associée à de l’acide clavulanique, céphalosporines, quinolones, macrolides) &gt;= 15</vt:lpstr>
      <vt:lpstr>Pourcentage d'antibiotiques de deuxième ligne (amoxicilline associée à de l’acide clavulanique, céphalosporines, quinolones, macrolides) &gt;= 15</vt:lpstr>
      <vt:lpstr>Pourcentage de prescriptions d'amoxicilline, non combinée à de l'acide clavulanique  &lt;15</vt:lpstr>
      <vt:lpstr>Pourcentage de prescriptions d'amoxicilline, non combinée à de l'acide clavulanique  &lt;15</vt:lpstr>
      <vt:lpstr>Pourcentage de prescriptions d'amoxicilline, non combinée à de l'acide clavulanique &gt;=15</vt:lpstr>
      <vt:lpstr>Pourcentage de prescriptions d'amoxicilline, non combinée à de l'acide clavulanique &gt;=15</vt:lpstr>
      <vt:lpstr>Pourcentage de nitrofuranes dans le traitement d'une infection des voies urinaires  15-65</vt:lpstr>
      <vt:lpstr>Pourcentage de nitrofuranes dans le traitement d'une infection des voies urinaires  15-65</vt:lpstr>
      <vt:lpstr>Pourcentage de nitrofuranes dans le traitement d'une infection des voies urinaires  65+</vt:lpstr>
      <vt:lpstr>Pourcentage de nitrofuranes dans le traitement d'une infection des voies urinaires  65+</vt:lpstr>
      <vt:lpstr>THÈME I: MÉDICAMENTS</vt:lpstr>
      <vt:lpstr>I.2. Médication des personnes âgées</vt:lpstr>
      <vt:lpstr>Pourcentage de patients de 65 ans et plus avec consommation de longue durée de ≥ 5 médicaments différents</vt:lpstr>
      <vt:lpstr>Pourcentage de patients de 65 ans et plus avec consommation de longue durée de ≥ 5 médicaments différents</vt:lpstr>
      <vt:lpstr>I.2. Médication des personnes âgées</vt:lpstr>
      <vt:lpstr>Pourcentage de patients de 80 ans et plus traités par hypolipidémiants</vt:lpstr>
      <vt:lpstr>Pourcentage de patients de 80 ans et plus traités par hypolipidémiants</vt:lpstr>
      <vt:lpstr>Pourcentage de patients de 80 ans et plus qui entament un traitement par médicaments hypolipidémiants</vt:lpstr>
      <vt:lpstr>Pourcentage de patients de 80 ans et plus qui entament un traitement par médicaments hypolipidémiants</vt:lpstr>
      <vt:lpstr>I.2. Médication des personnes âgées</vt:lpstr>
      <vt:lpstr>Pourcentage de patients âgés de 65 ans et plus sous prescription d'AINS pendant plus de 30 jours</vt:lpstr>
      <vt:lpstr>Pourcentage de patients âgés de 65 ans et plus sous prescription d'AINS pendant plus de 30 jours</vt:lpstr>
      <vt:lpstr>I.2. Médication des personnes âgées</vt:lpstr>
      <vt:lpstr>Pourcentage de patients de 75 ans et plus ayant une prescription pour plus de 80 jours d'au moins un médicament avec action anticholinergique</vt:lpstr>
      <vt:lpstr>Pourcentage de patients de 75 ans et plus ayant une prescription pour plus de 80 jours d'au moins un médicament avec action anticholinergique</vt:lpstr>
      <vt:lpstr>THÈME I: MÉDICAMENTS</vt:lpstr>
      <vt:lpstr>I.2. Médication des personnes âgées</vt:lpstr>
      <vt:lpstr>I.3. Médication psychotrope</vt:lpstr>
      <vt:lpstr>Pourcentage de patients sous prescription d'antidépresseurs  15-64</vt:lpstr>
      <vt:lpstr>Pourcentage de patients sous prescription d'antidépresseurs  15-64</vt:lpstr>
      <vt:lpstr>Pourcentage de patients sous prescription d'antidépresseurs (à l'exclusion de la trazodone)  15-64</vt:lpstr>
      <vt:lpstr>Pourcentage de patients sous prescription d'antidépresseurs (à l'exclusion de la trazodone)  15-64</vt:lpstr>
      <vt:lpstr>Pourcentage de patients sous prescription d'antidépresseurs &gt;= 65</vt:lpstr>
      <vt:lpstr>Pourcentage de patients sous prescription d'antidépresseurs &gt;= 65</vt:lpstr>
      <vt:lpstr>Pourcentage de patients sous prescription d'antidépresseurs  (à l'exclusion de la trazodone)  &gt;=65</vt:lpstr>
      <vt:lpstr>Pourcentage de patients sous prescription d'antidépresseurs  (à l'exclusion de la trazodone)  &gt;=65</vt:lpstr>
      <vt:lpstr>I.3. Médication psychotrope</vt:lpstr>
      <vt:lpstr>Pourcentage de patients de 75 ans et plus avec une prescription d'antipsychotiques</vt:lpstr>
      <vt:lpstr>Pourcentage de patients de 75 ans et plus avec une prescription d'antipsychotiques</vt:lpstr>
      <vt:lpstr>THÈME I: MÉDICAMENTS</vt:lpstr>
      <vt:lpstr>I.4. Divers</vt:lpstr>
      <vt:lpstr>Prescription de statines à des patients diabétiques présentant un risque cardiovasculaire accru &lt;80</vt:lpstr>
      <vt:lpstr>Prescription de statines à des patients diabétiques présentant un risque cardiovasculaire accru &lt;80</vt:lpstr>
      <vt:lpstr>I.4. Divers</vt:lpstr>
      <vt:lpstr>Pourcentage de patients de 40 à 64 ans sous prescription d'IPP pendant plus de 80 jours</vt:lpstr>
      <vt:lpstr>Pourcentage de patients de 40 à 64 ans sous prescription d'IPP pendant plus de 80 jours</vt:lpstr>
      <vt:lpstr>I.4. Divers</vt:lpstr>
      <vt:lpstr>Pourcentage de patients de 40-49 ans sans risque cardiovasculaire identifié qui ont reçu une prescription de médicaments hypolipidémiants</vt:lpstr>
      <vt:lpstr>Pourcentage de patients de 40-49 ans sans risque cardiovasculaire identifié qui ont reçu une prescription de médicaments hypolipidémiants</vt:lpstr>
      <vt:lpstr>PowerPoint Presentation</vt:lpstr>
      <vt:lpstr>THÈME II: BIOLOGIE CLINIQUE</vt:lpstr>
      <vt:lpstr>THÈME II: BIOLOGIE CLINIQUE</vt:lpstr>
      <vt:lpstr>II.1. Dépistage</vt:lpstr>
      <vt:lpstr>Proportion de personnes âgées de 65 ans et plus soumises à un dépistage du diabète sucré</vt:lpstr>
      <vt:lpstr>Proportion de personnes âgées de 65 ans et plus soumises à un dépistage du diabète sucré</vt:lpstr>
      <vt:lpstr>II.1. Dépistage</vt:lpstr>
      <vt:lpstr>Proportion de patients qui ont été soumis à un dépistage de la fonction thyroïdienne superflu</vt:lpstr>
      <vt:lpstr>Proportion de patients qui ont été soumis à un dépistage de la fonction thyroïdienne superflu</vt:lpstr>
      <vt:lpstr>Usage excessif du dosage de la T4-T3 combinée lors du dépistage d'un trouble de la fonction thyroïdienne</vt:lpstr>
      <vt:lpstr>Usage excessif du dosage de la T4-T3 combinée lors du dépistage d'un trouble de la fonction thyroïdienne</vt:lpstr>
      <vt:lpstr>II.1. Dépistage</vt:lpstr>
      <vt:lpstr>Proportion de femmes âgées de 25 à 64 ans qui ont été soumises à un dépistage du cancer du col de l'utérus au cours des trois dernières années</vt:lpstr>
      <vt:lpstr>THÈME II: BIOLOGIE CLINIQUE</vt:lpstr>
      <vt:lpstr>II.2. Diagnostic</vt:lpstr>
      <vt:lpstr>Proportion de nouveaux utilisateurs d'antihypertenseurs avec initiation adéquate (à savoir un dosage récent de la créatinine)</vt:lpstr>
      <vt:lpstr>Proportion de nouveaux utilisateurs d'antihypertenseurs avec initiation adéquate (à savoir un dosage récent de la créatinine)</vt:lpstr>
      <vt:lpstr>II.2. Diagnostic</vt:lpstr>
      <vt:lpstr>Proportion de vos patients sains de 45 à 65 ans qui ont été soumis à ≥ 1 bilan biochimique général superflu</vt:lpstr>
      <vt:lpstr>Proportion de vos patients sains de 45 à 65 ans qui ont été soumis à ≥ 1 bilan biochimique général superflu</vt:lpstr>
      <vt:lpstr>II.2. Diagnostic</vt:lpstr>
      <vt:lpstr>Proportion de vos patientes saines de 45 à 65 ans qui ont été soumises à ≥ 1 test hormonal superflu</vt:lpstr>
      <vt:lpstr>Proportion de vos patientes saines de 45 à 65 ans qui ont été soumises à ≥ 1 test hormonal superflu</vt:lpstr>
      <vt:lpstr>THÈME II: BIOLOGIE CLINIQUE</vt:lpstr>
      <vt:lpstr>II.3. Suivi</vt:lpstr>
      <vt:lpstr>Proportion de patients dont la glycémie à jeun est déterminée tous les 3 mois</vt:lpstr>
      <vt:lpstr>Proportion de patients dont la glycémie à jeun est déterminée tous les 3 mois</vt:lpstr>
      <vt:lpstr>Proportion de patients dont l'HbA1c est déterminé tous les 6 mois</vt:lpstr>
      <vt:lpstr>Proportion de patients dont l'HbA1c est déterminé tous les 6 mois</vt:lpstr>
      <vt:lpstr>Proportion de patients dont la protéinurie/microalbuminurie est déterminée tous les ans</vt:lpstr>
      <vt:lpstr>Proportion de patients dont la protéinurie/microalbuminurie est déterminée tous les ans</vt:lpstr>
      <vt:lpstr>Proportion de patients dont l'état lipidique est déterminé tous les ans</vt:lpstr>
      <vt:lpstr>Proportion de patients dont l'état lipidique est déterminé tous les ans</vt:lpstr>
      <vt:lpstr>Proportion de patients avec consultation chez un ophtalmologue dans l’année</vt:lpstr>
      <vt:lpstr>Proportion de patients avec consultation chez un ophtalmologue dans l’année</vt:lpstr>
      <vt:lpstr>II.3. Suivi</vt:lpstr>
      <vt:lpstr>Proportion de vos patients présentant une hypothyroïdie avérée avec suivi biochimique adéquat (TSH ≥ 1 fois/an)</vt:lpstr>
      <vt:lpstr>Proportion de vos patients présentant une hypothyroïdie avérée avec suivi biochimique adéquat (TSH ≥ 1 fois/an)</vt:lpstr>
      <vt:lpstr>II.3. Suivi</vt:lpstr>
      <vt:lpstr>Proportion de vos patients qui prennent des inhibiteurs de l'ECA, des sartans ou des diurétiques avec suivi biochimique adéquat (créatinine ≥ 1 fois/an)</vt:lpstr>
      <vt:lpstr>Proportion de vos patients qui prennent des inhibiteurs de l'ECA, des sartans ou des diurétiques avec suivi biochimique adéquat (créatinine ≥ 1 fois/an)</vt:lpstr>
      <vt:lpstr>PowerPoint Presentation</vt:lpstr>
      <vt:lpstr>THÈME III: IMAGERIE MÉDICALE ET EXAMENS PRÉOPÉRATOIRES</vt:lpstr>
      <vt:lpstr>THÈME III: IMAGERIE MÉDICALE ET EXAMENS PRÉOPÉRATOIRES</vt:lpstr>
      <vt:lpstr>III.1. Usage excessif de l'imagerie de la colonne vertébrale</vt:lpstr>
      <vt:lpstr>Proportion de vos patients sans problème orthopédique avéré, à qui vous avez prescrit au moins 1 fois une imagerie de la colonne vertébrale au cours des 3 dernières années</vt:lpstr>
      <vt:lpstr>Proportion de vos patients sans problème orthopédique avéré, à qui vous avez prescrit au moins 1 fois une imagerie de la colonne vertébrale au cours des 3 dernières années</vt:lpstr>
      <vt:lpstr>Nombre moyen d'examens d'imagerie de la colonne vertébrale différents, par patient</vt:lpstr>
      <vt:lpstr>Nombre moyen d'examens d'imagerie de la colonne vertébrale différents, par patient</vt:lpstr>
      <vt:lpstr>Part de radiographies et de CT-scans dans l'imagerie de la colonne vertébrale que vous avez prescrite</vt:lpstr>
      <vt:lpstr>Part de radiographies et de CT-scans dans l'imagerie de la colonne vertébrale que vous avez prescrite</vt:lpstr>
      <vt:lpstr>THÈME III: IMAGERIE MÉDICALE ET EXAMENS PRÉOPÉRATOIRES</vt:lpstr>
      <vt:lpstr>III.2. Usage excessif d'examens préopératoires</vt:lpstr>
      <vt:lpstr>Proportion de patients présentant un faible profil de risque &lt; 50 ans qui ont été soumis à des examens préopératoires superflus pour des interventions chirurgicales mineures et intermédiaires</vt:lpstr>
      <vt:lpstr>Proportion de patients présentant un faible profil de risque &lt; 50 ans qui ont été soumis à des examens préopératoires superflus pour des interventions chirurgicales mineures et intermédiaires</vt:lpstr>
      <vt:lpstr>Proportion de patients présentant un faible profil de risque ≥ 50 ans qui ont été soumis à des examens préopératoires superflus pour des interventions chirurgicales mineures et intermédiaires.</vt:lpstr>
      <vt:lpstr>Proportion de patients présentant un faible profil de risque ≥ 50 ans qui ont été soumis à des examens préopératoires superflus pour des interventions chirurgicales mineures et intermédiaires.</vt:lpstr>
      <vt:lpstr>THÈME III: IMAGERIE MÉDICALE ET EXAMENS PRÉOPÉRATOIRES</vt:lpstr>
      <vt:lpstr>III.3. Exposition aux rayonnements par imagerie médicale obsolète</vt:lpstr>
      <vt:lpstr>Exposition aux rayonnements (en mSv) causée par une imagerie obsolète, par patient</vt:lpstr>
      <vt:lpstr>Exposition aux rayonnements (en mSv) causée par une imagerie obsolète, par patient</vt:lpstr>
      <vt:lpstr>Proportion d'exposition aux rayonnements obsolète causée par une RX colonne vertébrale et une CT colonne vertébrale</vt:lpstr>
      <vt:lpstr>Proportion d'exposition aux rayonnements obsolète causée par une RX colonne vertébrale et une CT colonne vertébrale</vt:lpstr>
      <vt:lpstr>THÈME III: IMAGERIE MÉDICALE ET EXAMENS PRÉOPÉRATOIRES</vt:lpstr>
      <vt:lpstr>III.4. Usage excessif de l'échographie de la glande thyroïde</vt:lpstr>
      <vt:lpstr>Proportion de patients atteints d'un trouble avéré de la fonction thyroïdienne qui ont été soumis à ≥ 1 suivi échographique superflu au cours des 3 dernières années</vt:lpstr>
      <vt:lpstr>Proportion de patients atteints d'un trouble avéré de la fonction thyroïdienne qui ont été soumis à ≥ 1 suivi échographique superflu au cours des 3 dernières années</vt:lpstr>
      <vt:lpstr>THÈME III: IMAGERIE MÉDICALE ET EXAMENS PRÉOPÉRATOIRES</vt:lpstr>
      <vt:lpstr>III.5. Dépistage du cancer du sein</vt:lpstr>
      <vt:lpstr>Proportion de femmes dans la population cible (50-69 ans) de votre pratique qui ont été soumises à un dépistage bisannuel</vt:lpstr>
      <vt:lpstr>Proportion de femmes dans la population cible (50-69 ans) de votre pratique qui ont été soumises à un dépistage bisannuel</vt:lpstr>
      <vt:lpstr>Proportion de dépistages réalisés par le biais du système de dépistage organisé (= programme de dépistage national) (sur le nombre total de dépistages effectués)</vt:lpstr>
      <vt:lpstr>Proportion de dépistages réalisés par le biais du système de dépistage organisé (= programme de dépistage national) (sur le nombre total de dépistages effectués)</vt:lpstr>
    </vt:vector>
  </TitlesOfParts>
  <Company>R.I.Z.I.V. - I.N.A.M.I.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individuel des médecins généralistes 2019</dc:title>
  <dc:creator>Cindy Opdebeeck</dc:creator>
  <cp:lastModifiedBy>Bingen Sandrine</cp:lastModifiedBy>
  <cp:revision>93</cp:revision>
  <dcterms:created xsi:type="dcterms:W3CDTF">2018-10-05T06:30:43Z</dcterms:created>
  <dcterms:modified xsi:type="dcterms:W3CDTF">2019-06-19T08:46:39Z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29;#Médecin|d8a1e59b-bcd7-4d2f-b75c-23b993f6e1ad;#35;#Maison médicale|69c6c6b7-d4d8-4ddb-b492-1c598670bf6a</vt:lpwstr>
  </property>
  <property fmtid="{D5CDD505-2E9C-101B-9397-08002B2CF9AE}" pid="4" name="RITheme">
    <vt:lpwstr>60;#Feedback individuel|c011c27e-2dbd-409b-87f6-1d728db57d70</vt:lpwstr>
  </property>
  <property fmtid="{D5CDD505-2E9C-101B-9397-08002B2CF9AE}" pid="5" name="RILanguage">
    <vt:lpwstr>8;#Français|aa2269b8-11bd-4cc9-9267-801806817e60</vt:lpwstr>
  </property>
  <property fmtid="{D5CDD505-2E9C-101B-9397-08002B2CF9AE}" pid="6" name="RIDocType">
    <vt:lpwstr/>
  </property>
  <property fmtid="{D5CDD505-2E9C-101B-9397-08002B2CF9AE}" pid="7" name="Publication type for documents">
    <vt:lpwstr/>
  </property>
</Properties>
</file>