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4.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70" r:id="rId11"/>
    <p:sldId id="269" r:id="rId12"/>
    <p:sldId id="271" r:id="rId13"/>
    <p:sldId id="272" r:id="rId14"/>
    <p:sldId id="268" r:id="rId15"/>
    <p:sldId id="267" r:id="rId16"/>
    <p:sldId id="265" r:id="rId17"/>
    <p:sldId id="26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C9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9" d="100"/>
          <a:sy n="109" d="100"/>
        </p:scale>
        <p:origin x="61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9328CB-F0CA-48AD-A2DC-8CDC8D7788A7}" type="datetimeFigureOut">
              <a:rPr lang="en-GB" smtClean="0"/>
              <a:t>14/06/2019</a:t>
            </a:fld>
            <a:endParaRPr lang="en-GB"/>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736FF7-3BF3-412B-B42C-7E6787DA22BD}" type="slidenum">
              <a:rPr lang="en-GB" smtClean="0"/>
              <a:t>‹#›</a:t>
            </a:fld>
            <a:endParaRPr lang="en-GB"/>
          </a:p>
        </p:txBody>
      </p:sp>
    </p:spTree>
    <p:extLst>
      <p:ext uri="{BB962C8B-B14F-4D97-AF65-F5344CB8AC3E}">
        <p14:creationId xmlns:p14="http://schemas.microsoft.com/office/powerpoint/2010/main" val="3453593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smtClean="0"/>
              <a:t>Sociale voordelen toegekend na inkomensonderzoek</a:t>
            </a:r>
            <a:r>
              <a:rPr lang="nl-BE" baseline="0" dirty="0" smtClean="0"/>
              <a:t> </a:t>
            </a:r>
          </a:p>
          <a:p>
            <a:r>
              <a:rPr lang="nl-BE" dirty="0" smtClean="0"/>
              <a:t>Leefloon, sociale huisvesting en woonkredieten, sociaal mazoutfonds</a:t>
            </a:r>
          </a:p>
          <a:p>
            <a:r>
              <a:rPr lang="nl-BE" dirty="0" smtClean="0"/>
              <a:t>Overlegmomenten</a:t>
            </a:r>
            <a:r>
              <a:rPr lang="nl-BE" baseline="0" dirty="0" smtClean="0"/>
              <a:t> met de bevoegde instanties</a:t>
            </a:r>
            <a:endParaRPr lang="en-US" dirty="0" smtClean="0"/>
          </a:p>
        </p:txBody>
      </p:sp>
      <p:sp>
        <p:nvSpPr>
          <p:cNvPr id="4" name="Tijdelijke aanduiding voor dianummer 3"/>
          <p:cNvSpPr>
            <a:spLocks noGrp="1"/>
          </p:cNvSpPr>
          <p:nvPr>
            <p:ph type="sldNum" sz="quarter" idx="10"/>
          </p:nvPr>
        </p:nvSpPr>
        <p:spPr/>
        <p:txBody>
          <a:bodyPr/>
          <a:lstStyle/>
          <a:p>
            <a:fld id="{78736FF7-3BF3-412B-B42C-7E6787DA22BD}" type="slidenum">
              <a:rPr lang="en-GB" smtClean="0"/>
              <a:t>4</a:t>
            </a:fld>
            <a:endParaRPr lang="en-GB"/>
          </a:p>
        </p:txBody>
      </p:sp>
    </p:spTree>
    <p:extLst>
      <p:ext uri="{BB962C8B-B14F-4D97-AF65-F5344CB8AC3E}">
        <p14:creationId xmlns:p14="http://schemas.microsoft.com/office/powerpoint/2010/main" val="3986729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dirty="0" smtClean="0"/>
              <a:t>Andere gegevensbanken bestaan en misschien is toegang vereist voor de ziekenfondsen in kader van vereenvoudiging</a:t>
            </a:r>
            <a:r>
              <a:rPr lang="nl-BE" baseline="0" dirty="0" smtClean="0"/>
              <a:t> VT</a:t>
            </a:r>
            <a:endParaRPr lang="en-US" dirty="0" smtClean="0"/>
          </a:p>
          <a:p>
            <a:endParaRPr lang="en-GB" dirty="0"/>
          </a:p>
        </p:txBody>
      </p:sp>
      <p:sp>
        <p:nvSpPr>
          <p:cNvPr id="4" name="Tijdelijke aanduiding voor dianummer 3"/>
          <p:cNvSpPr>
            <a:spLocks noGrp="1"/>
          </p:cNvSpPr>
          <p:nvPr>
            <p:ph type="sldNum" sz="quarter" idx="10"/>
          </p:nvPr>
        </p:nvSpPr>
        <p:spPr/>
        <p:txBody>
          <a:bodyPr/>
          <a:lstStyle/>
          <a:p>
            <a:fld id="{78736FF7-3BF3-412B-B42C-7E6787DA22BD}" type="slidenum">
              <a:rPr lang="en-GB" smtClean="0"/>
              <a:t>15</a:t>
            </a:fld>
            <a:endParaRPr lang="en-GB"/>
          </a:p>
        </p:txBody>
      </p:sp>
    </p:spTree>
    <p:extLst>
      <p:ext uri="{BB962C8B-B14F-4D97-AF65-F5344CB8AC3E}">
        <p14:creationId xmlns:p14="http://schemas.microsoft.com/office/powerpoint/2010/main" val="2145975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smtClean="0"/>
              <a:t>Is een knelpunt binnen VT en zorgt voor NTU!</a:t>
            </a:r>
          </a:p>
          <a:p>
            <a:r>
              <a:rPr lang="nl-BE" dirty="0" smtClean="0"/>
              <a:t>Automatische toekenning aan combinatie doelgroepen</a:t>
            </a:r>
          </a:p>
          <a:p>
            <a:endParaRPr lang="en-GB" dirty="0"/>
          </a:p>
        </p:txBody>
      </p:sp>
      <p:sp>
        <p:nvSpPr>
          <p:cNvPr id="4" name="Tijdelijke aanduiding voor dianummer 3"/>
          <p:cNvSpPr>
            <a:spLocks noGrp="1"/>
          </p:cNvSpPr>
          <p:nvPr>
            <p:ph type="sldNum" sz="quarter" idx="10"/>
          </p:nvPr>
        </p:nvSpPr>
        <p:spPr/>
        <p:txBody>
          <a:bodyPr/>
          <a:lstStyle/>
          <a:p>
            <a:fld id="{78736FF7-3BF3-412B-B42C-7E6787DA22BD}" type="slidenum">
              <a:rPr lang="en-GB" smtClean="0"/>
              <a:t>16</a:t>
            </a:fld>
            <a:endParaRPr lang="en-GB"/>
          </a:p>
        </p:txBody>
      </p:sp>
    </p:spTree>
    <p:extLst>
      <p:ext uri="{BB962C8B-B14F-4D97-AF65-F5344CB8AC3E}">
        <p14:creationId xmlns:p14="http://schemas.microsoft.com/office/powerpoint/2010/main" val="392388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dirty="0" smtClean="0"/>
              <a:t>Elementen in kader van inkomsten</a:t>
            </a:r>
            <a:endParaRPr lang="en-US" dirty="0" smtClean="0"/>
          </a:p>
          <a:p>
            <a:endParaRPr lang="en-GB" dirty="0"/>
          </a:p>
        </p:txBody>
      </p:sp>
      <p:sp>
        <p:nvSpPr>
          <p:cNvPr id="4" name="Tijdelijke aanduiding voor dianummer 3"/>
          <p:cNvSpPr>
            <a:spLocks noGrp="1"/>
          </p:cNvSpPr>
          <p:nvPr>
            <p:ph type="sldNum" sz="quarter" idx="10"/>
          </p:nvPr>
        </p:nvSpPr>
        <p:spPr/>
        <p:txBody>
          <a:bodyPr/>
          <a:lstStyle/>
          <a:p>
            <a:fld id="{78736FF7-3BF3-412B-B42C-7E6787DA22BD}" type="slidenum">
              <a:rPr lang="en-GB" smtClean="0"/>
              <a:t>17</a:t>
            </a:fld>
            <a:endParaRPr lang="en-GB"/>
          </a:p>
        </p:txBody>
      </p:sp>
    </p:spTree>
    <p:extLst>
      <p:ext uri="{BB962C8B-B14F-4D97-AF65-F5344CB8AC3E}">
        <p14:creationId xmlns:p14="http://schemas.microsoft.com/office/powerpoint/2010/main" val="1263418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smtClean="0"/>
          </a:p>
        </p:txBody>
      </p:sp>
      <p:sp>
        <p:nvSpPr>
          <p:cNvPr id="4" name="Tijdelijke aanduiding voor dianummer 3"/>
          <p:cNvSpPr>
            <a:spLocks noGrp="1"/>
          </p:cNvSpPr>
          <p:nvPr>
            <p:ph type="sldNum" sz="quarter" idx="10"/>
          </p:nvPr>
        </p:nvSpPr>
        <p:spPr/>
        <p:txBody>
          <a:bodyPr/>
          <a:lstStyle/>
          <a:p>
            <a:fld id="{78736FF7-3BF3-412B-B42C-7E6787DA22BD}" type="slidenum">
              <a:rPr lang="en-GB" smtClean="0"/>
              <a:t>5</a:t>
            </a:fld>
            <a:endParaRPr lang="en-GB"/>
          </a:p>
        </p:txBody>
      </p:sp>
    </p:spTree>
    <p:extLst>
      <p:ext uri="{BB962C8B-B14F-4D97-AF65-F5344CB8AC3E}">
        <p14:creationId xmlns:p14="http://schemas.microsoft.com/office/powerpoint/2010/main" val="570352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dirty="0" smtClean="0"/>
              <a:t>Confrontatie</a:t>
            </a:r>
            <a:r>
              <a:rPr lang="nl-BE" baseline="0" dirty="0" smtClean="0"/>
              <a:t> van de best </a:t>
            </a:r>
            <a:r>
              <a:rPr lang="nl-BE" baseline="0" dirty="0" err="1" smtClean="0"/>
              <a:t>practices</a:t>
            </a:r>
            <a:r>
              <a:rPr lang="nl-BE" baseline="0" dirty="0" smtClean="0"/>
              <a:t> met de VT na inkomensonderzoek</a:t>
            </a:r>
            <a:endParaRPr lang="en-US" dirty="0" smtClean="0"/>
          </a:p>
        </p:txBody>
      </p:sp>
      <p:sp>
        <p:nvSpPr>
          <p:cNvPr id="4" name="Tijdelijke aanduiding voor dianummer 3"/>
          <p:cNvSpPr>
            <a:spLocks noGrp="1"/>
          </p:cNvSpPr>
          <p:nvPr>
            <p:ph type="sldNum" sz="quarter" idx="10"/>
          </p:nvPr>
        </p:nvSpPr>
        <p:spPr/>
        <p:txBody>
          <a:bodyPr/>
          <a:lstStyle/>
          <a:p>
            <a:fld id="{78736FF7-3BF3-412B-B42C-7E6787DA22BD}" type="slidenum">
              <a:rPr lang="en-GB" smtClean="0"/>
              <a:t>6</a:t>
            </a:fld>
            <a:endParaRPr lang="en-GB"/>
          </a:p>
        </p:txBody>
      </p:sp>
    </p:spTree>
    <p:extLst>
      <p:ext uri="{BB962C8B-B14F-4D97-AF65-F5344CB8AC3E}">
        <p14:creationId xmlns:p14="http://schemas.microsoft.com/office/powerpoint/2010/main" val="2529775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dirty="0" smtClean="0"/>
              <a:t>Het loont de moeite</a:t>
            </a:r>
            <a:r>
              <a:rPr lang="nl-BE" baseline="0" dirty="0" smtClean="0"/>
              <a:t> om te denken over vormen van automatisering binnen VT</a:t>
            </a:r>
          </a:p>
          <a:p>
            <a:endParaRPr lang="en-GB" dirty="0"/>
          </a:p>
        </p:txBody>
      </p:sp>
      <p:sp>
        <p:nvSpPr>
          <p:cNvPr id="4" name="Tijdelijke aanduiding voor dianummer 3"/>
          <p:cNvSpPr>
            <a:spLocks noGrp="1"/>
          </p:cNvSpPr>
          <p:nvPr>
            <p:ph type="sldNum" sz="quarter" idx="10"/>
          </p:nvPr>
        </p:nvSpPr>
        <p:spPr/>
        <p:txBody>
          <a:bodyPr/>
          <a:lstStyle/>
          <a:p>
            <a:fld id="{78736FF7-3BF3-412B-B42C-7E6787DA22BD}" type="slidenum">
              <a:rPr lang="en-GB" smtClean="0"/>
              <a:t>8</a:t>
            </a:fld>
            <a:endParaRPr lang="en-GB"/>
          </a:p>
        </p:txBody>
      </p:sp>
    </p:spTree>
    <p:extLst>
      <p:ext uri="{BB962C8B-B14F-4D97-AF65-F5344CB8AC3E}">
        <p14:creationId xmlns:p14="http://schemas.microsoft.com/office/powerpoint/2010/main" val="537475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dirty="0" smtClean="0"/>
              <a:t>Echtgenoten en samenwonenden te vinden in RR – </a:t>
            </a:r>
            <a:r>
              <a:rPr lang="nl-BE" dirty="0" err="1" smtClean="0"/>
              <a:t>quid</a:t>
            </a:r>
            <a:r>
              <a:rPr lang="nl-BE" dirty="0" smtClean="0"/>
              <a:t> met </a:t>
            </a:r>
            <a:r>
              <a:rPr lang="nl-BE" dirty="0" err="1" smtClean="0"/>
              <a:t>ptl</a:t>
            </a:r>
            <a:r>
              <a:rPr lang="nl-BE" dirty="0" smtClean="0"/>
              <a:t> van echt en samenwonende? Hoe automatisch op te sporen? Vakje toevoegen op VOE? </a:t>
            </a:r>
            <a:endParaRPr lang="en-US" dirty="0" smtClean="0"/>
          </a:p>
          <a:p>
            <a:endParaRPr lang="en-GB" dirty="0"/>
          </a:p>
        </p:txBody>
      </p:sp>
      <p:sp>
        <p:nvSpPr>
          <p:cNvPr id="4" name="Tijdelijke aanduiding voor dianummer 3"/>
          <p:cNvSpPr>
            <a:spLocks noGrp="1"/>
          </p:cNvSpPr>
          <p:nvPr>
            <p:ph type="sldNum" sz="quarter" idx="10"/>
          </p:nvPr>
        </p:nvSpPr>
        <p:spPr/>
        <p:txBody>
          <a:bodyPr/>
          <a:lstStyle/>
          <a:p>
            <a:fld id="{78736FF7-3BF3-412B-B42C-7E6787DA22BD}" type="slidenum">
              <a:rPr lang="en-GB" smtClean="0"/>
              <a:t>9</a:t>
            </a:fld>
            <a:endParaRPr lang="en-GB"/>
          </a:p>
        </p:txBody>
      </p:sp>
    </p:spTree>
    <p:extLst>
      <p:ext uri="{BB962C8B-B14F-4D97-AF65-F5344CB8AC3E}">
        <p14:creationId xmlns:p14="http://schemas.microsoft.com/office/powerpoint/2010/main" val="3795714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dirty="0" smtClean="0"/>
              <a:t>Proactieve aanvraag dan x-2</a:t>
            </a:r>
            <a:endParaRPr lang="en-US" dirty="0" smtClean="0"/>
          </a:p>
          <a:p>
            <a:endParaRPr lang="en-GB" dirty="0"/>
          </a:p>
        </p:txBody>
      </p:sp>
      <p:sp>
        <p:nvSpPr>
          <p:cNvPr id="4" name="Tijdelijke aanduiding voor dianummer 3"/>
          <p:cNvSpPr>
            <a:spLocks noGrp="1"/>
          </p:cNvSpPr>
          <p:nvPr>
            <p:ph type="sldNum" sz="quarter" idx="10"/>
          </p:nvPr>
        </p:nvSpPr>
        <p:spPr/>
        <p:txBody>
          <a:bodyPr/>
          <a:lstStyle/>
          <a:p>
            <a:fld id="{78736FF7-3BF3-412B-B42C-7E6787DA22BD}" type="slidenum">
              <a:rPr lang="en-GB" smtClean="0"/>
              <a:t>11</a:t>
            </a:fld>
            <a:endParaRPr lang="en-GB"/>
          </a:p>
        </p:txBody>
      </p:sp>
    </p:spTree>
    <p:extLst>
      <p:ext uri="{BB962C8B-B14F-4D97-AF65-F5344CB8AC3E}">
        <p14:creationId xmlns:p14="http://schemas.microsoft.com/office/powerpoint/2010/main" val="1657292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smtClean="0"/>
              <a:t>In de meeste voordelen het gezamenlijk</a:t>
            </a:r>
            <a:r>
              <a:rPr lang="nl-BE" baseline="0" dirty="0" smtClean="0"/>
              <a:t> en afzonderlijk bruto belastbaar inkomen dat terug te vinden is op het aanslagbiljet, zeer zelden het vermogen (zowel roerend als onroerend)</a:t>
            </a:r>
          </a:p>
          <a:p>
            <a:r>
              <a:rPr lang="nl-BE" baseline="0" dirty="0" smtClean="0"/>
              <a:t>Bij VT de bruto belastbare inkomens: geen reden om dit drastisch te veranderen, wel te verfijnen</a:t>
            </a:r>
          </a:p>
          <a:p>
            <a:r>
              <a:rPr lang="nl-BE" baseline="0" dirty="0" smtClean="0"/>
              <a:t>Het is van belang dat rekening gehouden wordt met alle types inkomens: VT beoogt de gehele bevolking dus men kan zich bv niet enkel baseren op de professionele inkomens zoals bij kinderbijslag (wel te </a:t>
            </a:r>
            <a:r>
              <a:rPr lang="nl-BE" baseline="0" dirty="0" err="1" smtClean="0"/>
              <a:t>vgl</a:t>
            </a:r>
            <a:r>
              <a:rPr lang="nl-BE" baseline="0" dirty="0" smtClean="0"/>
              <a:t> met IGO)</a:t>
            </a:r>
          </a:p>
          <a:p>
            <a:endParaRPr lang="nl-BE" baseline="0" dirty="0" smtClean="0"/>
          </a:p>
          <a:p>
            <a:r>
              <a:rPr lang="nl-BE" baseline="0" dirty="0" smtClean="0"/>
              <a:t>Er moet meer rekening gehouden met het onroerend patrimonium om de </a:t>
            </a:r>
            <a:r>
              <a:rPr lang="nl-BE" baseline="0" dirty="0" err="1" smtClean="0"/>
              <a:t>financiele</a:t>
            </a:r>
            <a:r>
              <a:rPr lang="nl-BE" baseline="0" dirty="0" smtClean="0"/>
              <a:t> situatie correct te kunnen evalueren,</a:t>
            </a:r>
          </a:p>
          <a:p>
            <a:r>
              <a:rPr lang="nl-BE" baseline="0" dirty="0" smtClean="0"/>
              <a:t>Nood aan kadaster (</a:t>
            </a:r>
            <a:r>
              <a:rPr lang="nl-BE" baseline="0" dirty="0" err="1" smtClean="0"/>
              <a:t>cadnet</a:t>
            </a:r>
            <a:r>
              <a:rPr lang="nl-BE" baseline="0" dirty="0" smtClean="0"/>
              <a:t>) voor de ziekenfondsen</a:t>
            </a:r>
            <a:endParaRPr lang="en-US" dirty="0" smtClean="0"/>
          </a:p>
          <a:p>
            <a:endParaRPr lang="en-GB" dirty="0"/>
          </a:p>
        </p:txBody>
      </p:sp>
      <p:sp>
        <p:nvSpPr>
          <p:cNvPr id="4" name="Tijdelijke aanduiding voor dianummer 3"/>
          <p:cNvSpPr>
            <a:spLocks noGrp="1"/>
          </p:cNvSpPr>
          <p:nvPr>
            <p:ph type="sldNum" sz="quarter" idx="10"/>
          </p:nvPr>
        </p:nvSpPr>
        <p:spPr/>
        <p:txBody>
          <a:bodyPr/>
          <a:lstStyle/>
          <a:p>
            <a:fld id="{78736FF7-3BF3-412B-B42C-7E6787DA22BD}" type="slidenum">
              <a:rPr lang="en-GB" smtClean="0"/>
              <a:t>12</a:t>
            </a:fld>
            <a:endParaRPr lang="en-GB"/>
          </a:p>
        </p:txBody>
      </p:sp>
    </p:spTree>
    <p:extLst>
      <p:ext uri="{BB962C8B-B14F-4D97-AF65-F5344CB8AC3E}">
        <p14:creationId xmlns:p14="http://schemas.microsoft.com/office/powerpoint/2010/main" val="750912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smtClean="0"/>
              <a:t>Onderhoudsgeld: er wordt tweemaal rekening gehouden met onderhoudsgelden: bij de ontvanger en bij diegene die het stort,</a:t>
            </a:r>
            <a:r>
              <a:rPr lang="nl-BE" baseline="0" dirty="0" smtClean="0"/>
              <a:t> dit is nooit het geval bij de andere </a:t>
            </a:r>
            <a:r>
              <a:rPr lang="nl-BE" baseline="0" dirty="0" err="1" smtClean="0"/>
              <a:t>inkomensgerelateerde</a:t>
            </a:r>
            <a:r>
              <a:rPr lang="nl-BE" baseline="0" dirty="0" smtClean="0"/>
              <a:t> voordelen uit de studie</a:t>
            </a:r>
          </a:p>
          <a:p>
            <a:r>
              <a:rPr lang="nl-BE" baseline="0" dirty="0" smtClean="0"/>
              <a:t>Oplossing: onderhoudsgeld aftrekken of grensbedrag verhogen</a:t>
            </a:r>
          </a:p>
          <a:p>
            <a:endParaRPr lang="nl-BE" baseline="0" dirty="0" smtClean="0"/>
          </a:p>
          <a:p>
            <a:r>
              <a:rPr lang="nl-BE" baseline="0" dirty="0" smtClean="0"/>
              <a:t>Keuze om fiscale logica te volgen omdat dit achteraf gemakkelijk en automatisch gecontroleerd kan worden maar sociale logica is niet fiscale logica: sommige inkomens worden niet belast maar wel </a:t>
            </a:r>
            <a:r>
              <a:rPr lang="nl-BE" baseline="0" dirty="0" err="1" smtClean="0"/>
              <a:t>indiactie</a:t>
            </a:r>
            <a:r>
              <a:rPr lang="nl-BE" baseline="0" dirty="0" smtClean="0"/>
              <a:t> van de bestaansmiddelen van een persoon</a:t>
            </a:r>
          </a:p>
          <a:p>
            <a:endParaRPr lang="nl-BE" baseline="0" dirty="0" smtClean="0"/>
          </a:p>
          <a:p>
            <a:r>
              <a:rPr lang="nl-BE" baseline="0" dirty="0" smtClean="0"/>
              <a:t>Eenvoudiger en duidelijker om netto-inkomen in aanmerking te nemen? </a:t>
            </a:r>
            <a:endParaRPr lang="en-US" dirty="0" smtClean="0"/>
          </a:p>
          <a:p>
            <a:endParaRPr lang="en-GB" dirty="0"/>
          </a:p>
        </p:txBody>
      </p:sp>
      <p:sp>
        <p:nvSpPr>
          <p:cNvPr id="4" name="Tijdelijke aanduiding voor dianummer 3"/>
          <p:cNvSpPr>
            <a:spLocks noGrp="1"/>
          </p:cNvSpPr>
          <p:nvPr>
            <p:ph type="sldNum" sz="quarter" idx="10"/>
          </p:nvPr>
        </p:nvSpPr>
        <p:spPr/>
        <p:txBody>
          <a:bodyPr/>
          <a:lstStyle/>
          <a:p>
            <a:fld id="{78736FF7-3BF3-412B-B42C-7E6787DA22BD}" type="slidenum">
              <a:rPr lang="en-GB" smtClean="0"/>
              <a:t>13</a:t>
            </a:fld>
            <a:endParaRPr lang="en-GB"/>
          </a:p>
        </p:txBody>
      </p:sp>
    </p:spTree>
    <p:extLst>
      <p:ext uri="{BB962C8B-B14F-4D97-AF65-F5344CB8AC3E}">
        <p14:creationId xmlns:p14="http://schemas.microsoft.com/office/powerpoint/2010/main" val="270856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smtClean="0"/>
              <a:t>Retroactieve intrekking zelfs in niet-fraude gevallen? Neen</a:t>
            </a:r>
          </a:p>
          <a:p>
            <a:endParaRPr lang="nl-BE" dirty="0" smtClean="0"/>
          </a:p>
          <a:p>
            <a:r>
              <a:rPr lang="nl-BE" dirty="0" smtClean="0"/>
              <a:t>Boete opleggen bij onterecht verkrijgen van VT? Bv bij verlies recht na systematische controle een boete opleggen: geen regularisaties,</a:t>
            </a:r>
            <a:r>
              <a:rPr lang="nl-BE" baseline="0" dirty="0" smtClean="0"/>
              <a:t> gelijkheid tussen de rechthebbenden (de zieken en de gezonden) maar </a:t>
            </a:r>
            <a:r>
              <a:rPr lang="nl-BE" baseline="0" dirty="0" err="1" smtClean="0"/>
              <a:t>kwestbaarheid</a:t>
            </a:r>
            <a:r>
              <a:rPr lang="nl-BE" baseline="0" dirty="0" smtClean="0"/>
              <a:t> doelgroep</a:t>
            </a:r>
            <a:endParaRPr lang="en-US" dirty="0" smtClean="0"/>
          </a:p>
          <a:p>
            <a:endParaRPr lang="en-GB" dirty="0"/>
          </a:p>
        </p:txBody>
      </p:sp>
      <p:sp>
        <p:nvSpPr>
          <p:cNvPr id="4" name="Tijdelijke aanduiding voor dianummer 3"/>
          <p:cNvSpPr>
            <a:spLocks noGrp="1"/>
          </p:cNvSpPr>
          <p:nvPr>
            <p:ph type="sldNum" sz="quarter" idx="10"/>
          </p:nvPr>
        </p:nvSpPr>
        <p:spPr/>
        <p:txBody>
          <a:bodyPr/>
          <a:lstStyle/>
          <a:p>
            <a:fld id="{78736FF7-3BF3-412B-B42C-7E6787DA22BD}" type="slidenum">
              <a:rPr lang="en-GB" smtClean="0"/>
              <a:t>14</a:t>
            </a:fld>
            <a:endParaRPr lang="en-GB"/>
          </a:p>
        </p:txBody>
      </p:sp>
    </p:spTree>
    <p:extLst>
      <p:ext uri="{BB962C8B-B14F-4D97-AF65-F5344CB8AC3E}">
        <p14:creationId xmlns:p14="http://schemas.microsoft.com/office/powerpoint/2010/main" val="1139541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en-GB"/>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GB"/>
          </a:p>
        </p:txBody>
      </p:sp>
      <p:sp>
        <p:nvSpPr>
          <p:cNvPr id="4" name="Tijdelijke aanduiding voor datum 3"/>
          <p:cNvSpPr>
            <a:spLocks noGrp="1"/>
          </p:cNvSpPr>
          <p:nvPr>
            <p:ph type="dt" sz="half" idx="10"/>
          </p:nvPr>
        </p:nvSpPr>
        <p:spPr/>
        <p:txBody>
          <a:bodyPr/>
          <a:lstStyle/>
          <a:p>
            <a:fld id="{E4E1D556-CB4E-4B49-A9D1-3338CCFA060F}" type="datetime1">
              <a:rPr lang="en-GB" smtClean="0"/>
              <a:t>14/06/2019</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7CA008EF-D27F-4B4F-AC8A-C2D3D95ECDD7}" type="slidenum">
              <a:rPr lang="en-GB" smtClean="0"/>
              <a:t>‹#›</a:t>
            </a:fld>
            <a:endParaRPr lang="en-GB"/>
          </a:p>
        </p:txBody>
      </p:sp>
    </p:spTree>
    <p:extLst>
      <p:ext uri="{BB962C8B-B14F-4D97-AF65-F5344CB8AC3E}">
        <p14:creationId xmlns:p14="http://schemas.microsoft.com/office/powerpoint/2010/main" val="1378613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10"/>
          </p:nvPr>
        </p:nvSpPr>
        <p:spPr/>
        <p:txBody>
          <a:bodyPr/>
          <a:lstStyle/>
          <a:p>
            <a:fld id="{B49D4833-F0F3-4A3B-B0B5-54E4CFCD7F39}" type="datetime1">
              <a:rPr lang="en-GB" smtClean="0"/>
              <a:t>14/06/2019</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7CA008EF-D27F-4B4F-AC8A-C2D3D95ECDD7}" type="slidenum">
              <a:rPr lang="en-GB" smtClean="0"/>
              <a:t>‹#›</a:t>
            </a:fld>
            <a:endParaRPr lang="en-GB"/>
          </a:p>
        </p:txBody>
      </p:sp>
    </p:spTree>
    <p:extLst>
      <p:ext uri="{BB962C8B-B14F-4D97-AF65-F5344CB8AC3E}">
        <p14:creationId xmlns:p14="http://schemas.microsoft.com/office/powerpoint/2010/main" val="3497871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en-GB"/>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10"/>
          </p:nvPr>
        </p:nvSpPr>
        <p:spPr/>
        <p:txBody>
          <a:bodyPr/>
          <a:lstStyle/>
          <a:p>
            <a:fld id="{8E441DEA-3931-4045-9EDD-D9DFB47E7F37}" type="datetime1">
              <a:rPr lang="en-GB" smtClean="0"/>
              <a:t>14/06/2019</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7CA008EF-D27F-4B4F-AC8A-C2D3D95ECDD7}" type="slidenum">
              <a:rPr lang="en-GB" smtClean="0"/>
              <a:t>‹#›</a:t>
            </a:fld>
            <a:endParaRPr lang="en-GB"/>
          </a:p>
        </p:txBody>
      </p:sp>
    </p:spTree>
    <p:extLst>
      <p:ext uri="{BB962C8B-B14F-4D97-AF65-F5344CB8AC3E}">
        <p14:creationId xmlns:p14="http://schemas.microsoft.com/office/powerpoint/2010/main" val="1485314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10"/>
          </p:nvPr>
        </p:nvSpPr>
        <p:spPr/>
        <p:txBody>
          <a:bodyPr/>
          <a:lstStyle/>
          <a:p>
            <a:fld id="{A18A304F-FCC5-4E39-B2E1-C533E1B2FA3F}" type="datetime1">
              <a:rPr lang="en-GB" smtClean="0"/>
              <a:t>14/06/2019</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7CA008EF-D27F-4B4F-AC8A-C2D3D95ECDD7}" type="slidenum">
              <a:rPr lang="en-GB" smtClean="0"/>
              <a:t>‹#›</a:t>
            </a:fld>
            <a:endParaRPr lang="en-GB"/>
          </a:p>
        </p:txBody>
      </p:sp>
    </p:spTree>
    <p:extLst>
      <p:ext uri="{BB962C8B-B14F-4D97-AF65-F5344CB8AC3E}">
        <p14:creationId xmlns:p14="http://schemas.microsoft.com/office/powerpoint/2010/main" val="3754144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en-GB"/>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51992AFD-46C4-49C1-9725-3AE6911C79C2}" type="datetime1">
              <a:rPr lang="en-GB" smtClean="0"/>
              <a:t>14/06/2019</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7CA008EF-D27F-4B4F-AC8A-C2D3D95ECDD7}" type="slidenum">
              <a:rPr lang="en-GB" smtClean="0"/>
              <a:t>‹#›</a:t>
            </a:fld>
            <a:endParaRPr lang="en-GB"/>
          </a:p>
        </p:txBody>
      </p:sp>
    </p:spTree>
    <p:extLst>
      <p:ext uri="{BB962C8B-B14F-4D97-AF65-F5344CB8AC3E}">
        <p14:creationId xmlns:p14="http://schemas.microsoft.com/office/powerpoint/2010/main" val="2497616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5" name="Tijdelijke aanduiding voor datum 4"/>
          <p:cNvSpPr>
            <a:spLocks noGrp="1"/>
          </p:cNvSpPr>
          <p:nvPr>
            <p:ph type="dt" sz="half" idx="10"/>
          </p:nvPr>
        </p:nvSpPr>
        <p:spPr/>
        <p:txBody>
          <a:bodyPr/>
          <a:lstStyle/>
          <a:p>
            <a:fld id="{4AAC79B5-261D-4989-BA91-0C9BEEBE94F4}" type="datetime1">
              <a:rPr lang="en-GB" smtClean="0"/>
              <a:t>14/06/2019</a:t>
            </a:fld>
            <a:endParaRPr lang="en-GB"/>
          </a:p>
        </p:txBody>
      </p:sp>
      <p:sp>
        <p:nvSpPr>
          <p:cNvPr id="6" name="Tijdelijke aanduiding voor voettekst 5"/>
          <p:cNvSpPr>
            <a:spLocks noGrp="1"/>
          </p:cNvSpPr>
          <p:nvPr>
            <p:ph type="ftr" sz="quarter" idx="11"/>
          </p:nvPr>
        </p:nvSpPr>
        <p:spPr/>
        <p:txBody>
          <a:bodyPr/>
          <a:lstStyle/>
          <a:p>
            <a:endParaRPr lang="en-GB"/>
          </a:p>
        </p:txBody>
      </p:sp>
      <p:sp>
        <p:nvSpPr>
          <p:cNvPr id="7" name="Tijdelijke aanduiding voor dianummer 6"/>
          <p:cNvSpPr>
            <a:spLocks noGrp="1"/>
          </p:cNvSpPr>
          <p:nvPr>
            <p:ph type="sldNum" sz="quarter" idx="12"/>
          </p:nvPr>
        </p:nvSpPr>
        <p:spPr/>
        <p:txBody>
          <a:bodyPr/>
          <a:lstStyle/>
          <a:p>
            <a:fld id="{7CA008EF-D27F-4B4F-AC8A-C2D3D95ECDD7}" type="slidenum">
              <a:rPr lang="en-GB" smtClean="0"/>
              <a:t>‹#›</a:t>
            </a:fld>
            <a:endParaRPr lang="en-GB"/>
          </a:p>
        </p:txBody>
      </p:sp>
    </p:spTree>
    <p:extLst>
      <p:ext uri="{BB962C8B-B14F-4D97-AF65-F5344CB8AC3E}">
        <p14:creationId xmlns:p14="http://schemas.microsoft.com/office/powerpoint/2010/main" val="973438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en-GB"/>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7" name="Tijdelijke aanduiding voor datum 6"/>
          <p:cNvSpPr>
            <a:spLocks noGrp="1"/>
          </p:cNvSpPr>
          <p:nvPr>
            <p:ph type="dt" sz="half" idx="10"/>
          </p:nvPr>
        </p:nvSpPr>
        <p:spPr/>
        <p:txBody>
          <a:bodyPr/>
          <a:lstStyle/>
          <a:p>
            <a:fld id="{47EBC6D6-39D8-475B-B136-857D0B6AB1B5}" type="datetime1">
              <a:rPr lang="en-GB" smtClean="0"/>
              <a:t>14/06/2019</a:t>
            </a:fld>
            <a:endParaRPr lang="en-GB"/>
          </a:p>
        </p:txBody>
      </p:sp>
      <p:sp>
        <p:nvSpPr>
          <p:cNvPr id="8" name="Tijdelijke aanduiding voor voettekst 7"/>
          <p:cNvSpPr>
            <a:spLocks noGrp="1"/>
          </p:cNvSpPr>
          <p:nvPr>
            <p:ph type="ftr" sz="quarter" idx="11"/>
          </p:nvPr>
        </p:nvSpPr>
        <p:spPr/>
        <p:txBody>
          <a:bodyPr/>
          <a:lstStyle/>
          <a:p>
            <a:endParaRPr lang="en-GB"/>
          </a:p>
        </p:txBody>
      </p:sp>
      <p:sp>
        <p:nvSpPr>
          <p:cNvPr id="9" name="Tijdelijke aanduiding voor dianummer 8"/>
          <p:cNvSpPr>
            <a:spLocks noGrp="1"/>
          </p:cNvSpPr>
          <p:nvPr>
            <p:ph type="sldNum" sz="quarter" idx="12"/>
          </p:nvPr>
        </p:nvSpPr>
        <p:spPr/>
        <p:txBody>
          <a:bodyPr/>
          <a:lstStyle/>
          <a:p>
            <a:fld id="{7CA008EF-D27F-4B4F-AC8A-C2D3D95ECDD7}" type="slidenum">
              <a:rPr lang="en-GB" smtClean="0"/>
              <a:t>‹#›</a:t>
            </a:fld>
            <a:endParaRPr lang="en-GB"/>
          </a:p>
        </p:txBody>
      </p:sp>
    </p:spTree>
    <p:extLst>
      <p:ext uri="{BB962C8B-B14F-4D97-AF65-F5344CB8AC3E}">
        <p14:creationId xmlns:p14="http://schemas.microsoft.com/office/powerpoint/2010/main" val="3620110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datum 2"/>
          <p:cNvSpPr>
            <a:spLocks noGrp="1"/>
          </p:cNvSpPr>
          <p:nvPr>
            <p:ph type="dt" sz="half" idx="10"/>
          </p:nvPr>
        </p:nvSpPr>
        <p:spPr/>
        <p:txBody>
          <a:bodyPr/>
          <a:lstStyle/>
          <a:p>
            <a:fld id="{AC48793C-24CD-4C9C-883F-EEA4E7268B3D}" type="datetime1">
              <a:rPr lang="en-GB" smtClean="0"/>
              <a:t>14/06/2019</a:t>
            </a:fld>
            <a:endParaRPr lang="en-GB"/>
          </a:p>
        </p:txBody>
      </p:sp>
      <p:sp>
        <p:nvSpPr>
          <p:cNvPr id="4" name="Tijdelijke aanduiding voor voettekst 3"/>
          <p:cNvSpPr>
            <a:spLocks noGrp="1"/>
          </p:cNvSpPr>
          <p:nvPr>
            <p:ph type="ftr" sz="quarter" idx="11"/>
          </p:nvPr>
        </p:nvSpPr>
        <p:spPr/>
        <p:txBody>
          <a:bodyPr/>
          <a:lstStyle/>
          <a:p>
            <a:endParaRPr lang="en-GB"/>
          </a:p>
        </p:txBody>
      </p:sp>
      <p:sp>
        <p:nvSpPr>
          <p:cNvPr id="5" name="Tijdelijke aanduiding voor dianummer 4"/>
          <p:cNvSpPr>
            <a:spLocks noGrp="1"/>
          </p:cNvSpPr>
          <p:nvPr>
            <p:ph type="sldNum" sz="quarter" idx="12"/>
          </p:nvPr>
        </p:nvSpPr>
        <p:spPr/>
        <p:txBody>
          <a:bodyPr/>
          <a:lstStyle/>
          <a:p>
            <a:fld id="{7CA008EF-D27F-4B4F-AC8A-C2D3D95ECDD7}" type="slidenum">
              <a:rPr lang="en-GB" smtClean="0"/>
              <a:t>‹#›</a:t>
            </a:fld>
            <a:endParaRPr lang="en-GB"/>
          </a:p>
        </p:txBody>
      </p:sp>
    </p:spTree>
    <p:extLst>
      <p:ext uri="{BB962C8B-B14F-4D97-AF65-F5344CB8AC3E}">
        <p14:creationId xmlns:p14="http://schemas.microsoft.com/office/powerpoint/2010/main" val="2028022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8C9B016-CC7C-4459-BB9D-7C3DF2772B9B}" type="datetime1">
              <a:rPr lang="en-GB" smtClean="0"/>
              <a:t>14/06/2019</a:t>
            </a:fld>
            <a:endParaRPr lang="en-GB"/>
          </a:p>
        </p:txBody>
      </p:sp>
      <p:sp>
        <p:nvSpPr>
          <p:cNvPr id="3" name="Tijdelijke aanduiding voor voettekst 2"/>
          <p:cNvSpPr>
            <a:spLocks noGrp="1"/>
          </p:cNvSpPr>
          <p:nvPr>
            <p:ph type="ftr" sz="quarter" idx="11"/>
          </p:nvPr>
        </p:nvSpPr>
        <p:spPr/>
        <p:txBody>
          <a:bodyPr/>
          <a:lstStyle/>
          <a:p>
            <a:endParaRPr lang="en-GB"/>
          </a:p>
        </p:txBody>
      </p:sp>
      <p:sp>
        <p:nvSpPr>
          <p:cNvPr id="4" name="Tijdelijke aanduiding voor dianummer 3"/>
          <p:cNvSpPr>
            <a:spLocks noGrp="1"/>
          </p:cNvSpPr>
          <p:nvPr>
            <p:ph type="sldNum" sz="quarter" idx="12"/>
          </p:nvPr>
        </p:nvSpPr>
        <p:spPr/>
        <p:txBody>
          <a:bodyPr/>
          <a:lstStyle/>
          <a:p>
            <a:fld id="{7CA008EF-D27F-4B4F-AC8A-C2D3D95ECDD7}" type="slidenum">
              <a:rPr lang="en-GB" smtClean="0"/>
              <a:t>‹#›</a:t>
            </a:fld>
            <a:endParaRPr lang="en-GB"/>
          </a:p>
        </p:txBody>
      </p:sp>
    </p:spTree>
    <p:extLst>
      <p:ext uri="{BB962C8B-B14F-4D97-AF65-F5344CB8AC3E}">
        <p14:creationId xmlns:p14="http://schemas.microsoft.com/office/powerpoint/2010/main" val="2585327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GB"/>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20C4A742-EAA5-4090-8CE2-E1CA2202B608}" type="datetime1">
              <a:rPr lang="en-GB" smtClean="0"/>
              <a:t>14/06/2019</a:t>
            </a:fld>
            <a:endParaRPr lang="en-GB"/>
          </a:p>
        </p:txBody>
      </p:sp>
      <p:sp>
        <p:nvSpPr>
          <p:cNvPr id="6" name="Tijdelijke aanduiding voor voettekst 5"/>
          <p:cNvSpPr>
            <a:spLocks noGrp="1"/>
          </p:cNvSpPr>
          <p:nvPr>
            <p:ph type="ftr" sz="quarter" idx="11"/>
          </p:nvPr>
        </p:nvSpPr>
        <p:spPr/>
        <p:txBody>
          <a:bodyPr/>
          <a:lstStyle/>
          <a:p>
            <a:endParaRPr lang="en-GB"/>
          </a:p>
        </p:txBody>
      </p:sp>
      <p:sp>
        <p:nvSpPr>
          <p:cNvPr id="7" name="Tijdelijke aanduiding voor dianummer 6"/>
          <p:cNvSpPr>
            <a:spLocks noGrp="1"/>
          </p:cNvSpPr>
          <p:nvPr>
            <p:ph type="sldNum" sz="quarter" idx="12"/>
          </p:nvPr>
        </p:nvSpPr>
        <p:spPr/>
        <p:txBody>
          <a:bodyPr/>
          <a:lstStyle/>
          <a:p>
            <a:fld id="{7CA008EF-D27F-4B4F-AC8A-C2D3D95ECDD7}" type="slidenum">
              <a:rPr lang="en-GB" smtClean="0"/>
              <a:t>‹#›</a:t>
            </a:fld>
            <a:endParaRPr lang="en-GB"/>
          </a:p>
        </p:txBody>
      </p:sp>
    </p:spTree>
    <p:extLst>
      <p:ext uri="{BB962C8B-B14F-4D97-AF65-F5344CB8AC3E}">
        <p14:creationId xmlns:p14="http://schemas.microsoft.com/office/powerpoint/2010/main" val="2231735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GB"/>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7309F549-187D-4437-928F-DDACE65D19EA}" type="datetime1">
              <a:rPr lang="en-GB" smtClean="0"/>
              <a:t>14/06/2019</a:t>
            </a:fld>
            <a:endParaRPr lang="en-GB"/>
          </a:p>
        </p:txBody>
      </p:sp>
      <p:sp>
        <p:nvSpPr>
          <p:cNvPr id="6" name="Tijdelijke aanduiding voor voettekst 5"/>
          <p:cNvSpPr>
            <a:spLocks noGrp="1"/>
          </p:cNvSpPr>
          <p:nvPr>
            <p:ph type="ftr" sz="quarter" idx="11"/>
          </p:nvPr>
        </p:nvSpPr>
        <p:spPr/>
        <p:txBody>
          <a:bodyPr/>
          <a:lstStyle/>
          <a:p>
            <a:endParaRPr lang="en-GB"/>
          </a:p>
        </p:txBody>
      </p:sp>
      <p:sp>
        <p:nvSpPr>
          <p:cNvPr id="7" name="Tijdelijke aanduiding voor dianummer 6"/>
          <p:cNvSpPr>
            <a:spLocks noGrp="1"/>
          </p:cNvSpPr>
          <p:nvPr>
            <p:ph type="sldNum" sz="quarter" idx="12"/>
          </p:nvPr>
        </p:nvSpPr>
        <p:spPr/>
        <p:txBody>
          <a:bodyPr/>
          <a:lstStyle/>
          <a:p>
            <a:fld id="{7CA008EF-D27F-4B4F-AC8A-C2D3D95ECDD7}" type="slidenum">
              <a:rPr lang="en-GB" smtClean="0"/>
              <a:t>‹#›</a:t>
            </a:fld>
            <a:endParaRPr lang="en-GB"/>
          </a:p>
        </p:txBody>
      </p:sp>
    </p:spTree>
    <p:extLst>
      <p:ext uri="{BB962C8B-B14F-4D97-AF65-F5344CB8AC3E}">
        <p14:creationId xmlns:p14="http://schemas.microsoft.com/office/powerpoint/2010/main" val="752248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en-GB"/>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A06D9-5A4A-411E-AAE0-3FCF8F289ABF}" type="datetime1">
              <a:rPr lang="en-GB" smtClean="0"/>
              <a:t>14/06/2019</a:t>
            </a:fld>
            <a:endParaRPr lang="en-GB"/>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A008EF-D27F-4B4F-AC8A-C2D3D95ECDD7}" type="slidenum">
              <a:rPr lang="en-GB" smtClean="0"/>
              <a:t>‹#›</a:t>
            </a:fld>
            <a:endParaRPr lang="en-GB"/>
          </a:p>
        </p:txBody>
      </p:sp>
    </p:spTree>
    <p:extLst>
      <p:ext uri="{BB962C8B-B14F-4D97-AF65-F5344CB8AC3E}">
        <p14:creationId xmlns:p14="http://schemas.microsoft.com/office/powerpoint/2010/main" val="3731862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975721"/>
            <a:ext cx="9144000" cy="1767486"/>
          </a:xfrm>
        </p:spPr>
        <p:txBody>
          <a:bodyPr/>
          <a:lstStyle/>
          <a:p>
            <a:r>
              <a:rPr kumimoji="0" lang="nl-BE" sz="3600" b="1" i="0" u="none" strike="noStrike" kern="0" cap="none" spc="0" normalizeH="0" baseline="0" noProof="0" dirty="0" smtClean="0">
                <a:ln>
                  <a:noFill/>
                </a:ln>
                <a:solidFill>
                  <a:srgbClr val="007C92"/>
                </a:solidFill>
                <a:effectLst/>
                <a:uLnTx/>
                <a:uFillTx/>
                <a:latin typeface="Verdana"/>
                <a:ea typeface="+mj-ea"/>
                <a:cs typeface="+mj-cs"/>
              </a:rPr>
              <a:t>VERGELIJKENDE STUDIE INKOMENSGERELATEERDE SOCIALE VOORDELEN</a:t>
            </a:r>
            <a:endParaRPr lang="en-GB" dirty="0"/>
          </a:p>
        </p:txBody>
      </p:sp>
      <p:sp>
        <p:nvSpPr>
          <p:cNvPr id="3" name="Ondertitel 2"/>
          <p:cNvSpPr>
            <a:spLocks noGrp="1"/>
          </p:cNvSpPr>
          <p:nvPr>
            <p:ph type="subTitle" idx="1"/>
          </p:nvPr>
        </p:nvSpPr>
        <p:spPr>
          <a:xfrm>
            <a:off x="1524000" y="2886058"/>
            <a:ext cx="9144000" cy="555894"/>
          </a:xfrm>
        </p:spPr>
        <p:txBody>
          <a:bodyPr/>
          <a:lstStyle/>
          <a:p>
            <a:r>
              <a:rPr lang="nl-BE" sz="3200" b="1" dirty="0">
                <a:solidFill>
                  <a:schemeClr val="accent5"/>
                </a:solidFill>
              </a:rPr>
              <a:t>BEST PRACTICES</a:t>
            </a:r>
          </a:p>
          <a:p>
            <a:endParaRPr lang="en-GB" dirty="0"/>
          </a:p>
        </p:txBody>
      </p:sp>
      <p:sp>
        <p:nvSpPr>
          <p:cNvPr id="4" name="Rectangle 1"/>
          <p:cNvSpPr/>
          <p:nvPr/>
        </p:nvSpPr>
        <p:spPr>
          <a:xfrm>
            <a:off x="2335881" y="5454166"/>
            <a:ext cx="7520235" cy="923330"/>
          </a:xfrm>
          <a:prstGeom prst="rect">
            <a:avLst/>
          </a:prstGeom>
        </p:spPr>
        <p:txBody>
          <a:bodyPr wrap="square">
            <a:spAutoFit/>
          </a:bodyPr>
          <a:lstStyle/>
          <a:p>
            <a:pPr algn="ctr"/>
            <a:r>
              <a:rPr lang="nl-NL" dirty="0"/>
              <a:t>Jennifer Hernould </a:t>
            </a:r>
            <a:r>
              <a:rPr lang="nl-NL" dirty="0" smtClean="0"/>
              <a:t>en </a:t>
            </a:r>
            <a:r>
              <a:rPr lang="nl-NL" dirty="0"/>
              <a:t>Dorothée Nevens, </a:t>
            </a:r>
            <a:endParaRPr lang="nl-NL" dirty="0" smtClean="0"/>
          </a:p>
          <a:p>
            <a:pPr algn="ctr"/>
            <a:r>
              <a:rPr lang="nl-NL" dirty="0" smtClean="0"/>
              <a:t>Attachés </a:t>
            </a:r>
            <a:r>
              <a:rPr lang="nl-NL" dirty="0"/>
              <a:t>van de Directie juridische zaken en toegankelijkheid </a:t>
            </a:r>
            <a:endParaRPr lang="nl-NL" dirty="0" smtClean="0"/>
          </a:p>
          <a:p>
            <a:pPr algn="ctr"/>
            <a:r>
              <a:rPr lang="nl-NL" dirty="0" smtClean="0"/>
              <a:t>van </a:t>
            </a:r>
            <a:r>
              <a:rPr lang="nl-NL" dirty="0"/>
              <a:t>de Dienst voor geneeskundige verzorging van het RIZIV</a:t>
            </a:r>
            <a:endParaRPr lang="en-GB" dirty="0"/>
          </a:p>
        </p:txBody>
      </p:sp>
      <p:pic>
        <p:nvPicPr>
          <p:cNvPr id="1026" name="Image 2" descr="image0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8737" y="3441952"/>
            <a:ext cx="1914525"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jdelijke aanduiding voor dianummer 4"/>
          <p:cNvSpPr>
            <a:spLocks noGrp="1"/>
          </p:cNvSpPr>
          <p:nvPr>
            <p:ph type="sldNum" sz="quarter" idx="12"/>
          </p:nvPr>
        </p:nvSpPr>
        <p:spPr/>
        <p:txBody>
          <a:bodyPr/>
          <a:lstStyle/>
          <a:p>
            <a:fld id="{7CA008EF-D27F-4B4F-AC8A-C2D3D95ECDD7}" type="slidenum">
              <a:rPr lang="en-GB" smtClean="0"/>
              <a:t>1</a:t>
            </a:fld>
            <a:endParaRPr lang="en-GB"/>
          </a:p>
        </p:txBody>
      </p:sp>
      <p:pic>
        <p:nvPicPr>
          <p:cNvPr id="6" name="Picture 2" descr="Welk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3120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1079500" indent="-742950">
              <a:buFont typeface="+mj-lt"/>
              <a:buAutoNum type="arabicPeriod" startAt="2"/>
            </a:pPr>
            <a:r>
              <a:rPr lang="nl-NL" sz="4000" b="1" dirty="0" smtClean="0">
                <a:solidFill>
                  <a:schemeClr val="accent5"/>
                </a:solidFill>
              </a:rPr>
              <a:t>De gezinsnotie</a:t>
            </a:r>
            <a:endParaRPr lang="en-GB" sz="4000" b="1" dirty="0">
              <a:solidFill>
                <a:schemeClr val="accent5"/>
              </a:solidFill>
            </a:endParaRPr>
          </a:p>
        </p:txBody>
      </p:sp>
      <p:sp>
        <p:nvSpPr>
          <p:cNvPr id="16" name="Tijdelijke aanduiding voor inhoud 15"/>
          <p:cNvSpPr>
            <a:spLocks noGrp="1"/>
          </p:cNvSpPr>
          <p:nvPr>
            <p:ph idx="1"/>
          </p:nvPr>
        </p:nvSpPr>
        <p:spPr>
          <a:xfrm>
            <a:off x="838200" y="1825625"/>
            <a:ext cx="10515600" cy="515239"/>
          </a:xfrm>
          <a:ln/>
        </p:spPr>
        <p:style>
          <a:lnRef idx="0">
            <a:schemeClr val="accent5"/>
          </a:lnRef>
          <a:fillRef idx="3">
            <a:schemeClr val="accent5"/>
          </a:fillRef>
          <a:effectRef idx="3">
            <a:schemeClr val="accent5"/>
          </a:effectRef>
          <a:fontRef idx="minor">
            <a:schemeClr val="lt1"/>
          </a:fontRef>
        </p:style>
        <p:txBody>
          <a:bodyPr/>
          <a:lstStyle/>
          <a:p>
            <a:pPr marL="0" indent="0">
              <a:buNone/>
            </a:pPr>
            <a:r>
              <a:rPr lang="en-GB" b="1" dirty="0" err="1" smtClean="0">
                <a:solidFill>
                  <a:schemeClr val="bg1"/>
                </a:solidFill>
              </a:rPr>
              <a:t>Toekomst</a:t>
            </a:r>
            <a:r>
              <a:rPr lang="en-GB" b="1" dirty="0" smtClean="0">
                <a:solidFill>
                  <a:schemeClr val="bg1"/>
                </a:solidFill>
              </a:rPr>
              <a:t>?</a:t>
            </a:r>
            <a:endParaRPr lang="en-GB" b="1" dirty="0">
              <a:solidFill>
                <a:schemeClr val="bg1"/>
              </a:solidFill>
            </a:endParaRPr>
          </a:p>
          <a:p>
            <a:pPr algn="ctr"/>
            <a:endParaRPr lang="en-GB" dirty="0"/>
          </a:p>
        </p:txBody>
      </p:sp>
      <p:sp>
        <p:nvSpPr>
          <p:cNvPr id="18" name="Tekstvak 17"/>
          <p:cNvSpPr txBox="1"/>
          <p:nvPr/>
        </p:nvSpPr>
        <p:spPr>
          <a:xfrm>
            <a:off x="838200" y="2693976"/>
            <a:ext cx="10515600" cy="769441"/>
          </a:xfrm>
          <a:prstGeom prst="rect">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wrap="square" rtlCol="0">
            <a:spAutoFit/>
          </a:bodyPr>
          <a:lstStyle/>
          <a:p>
            <a:r>
              <a:rPr lang="en-GB" sz="2200" dirty="0">
                <a:solidFill>
                  <a:schemeClr val="tx1"/>
                </a:solidFill>
              </a:rPr>
              <a:t>Moet in het </a:t>
            </a:r>
            <a:r>
              <a:rPr lang="en-GB" sz="2200" dirty="0" err="1">
                <a:solidFill>
                  <a:schemeClr val="tx1"/>
                </a:solidFill>
              </a:rPr>
              <a:t>kader</a:t>
            </a:r>
            <a:r>
              <a:rPr lang="en-GB" sz="2200" dirty="0">
                <a:solidFill>
                  <a:schemeClr val="tx1"/>
                </a:solidFill>
              </a:rPr>
              <a:t> van de </a:t>
            </a:r>
            <a:r>
              <a:rPr lang="en-GB" sz="2200" dirty="0" err="1">
                <a:solidFill>
                  <a:schemeClr val="tx1"/>
                </a:solidFill>
              </a:rPr>
              <a:t>verhoogde</a:t>
            </a:r>
            <a:r>
              <a:rPr lang="en-GB" sz="2200" dirty="0">
                <a:solidFill>
                  <a:schemeClr val="tx1"/>
                </a:solidFill>
              </a:rPr>
              <a:t> </a:t>
            </a:r>
            <a:r>
              <a:rPr lang="en-GB" sz="2200" dirty="0" err="1">
                <a:solidFill>
                  <a:schemeClr val="tx1"/>
                </a:solidFill>
              </a:rPr>
              <a:t>tegemoetkoming</a:t>
            </a:r>
            <a:r>
              <a:rPr lang="en-GB" sz="2200" dirty="0">
                <a:solidFill>
                  <a:schemeClr val="tx1"/>
                </a:solidFill>
              </a:rPr>
              <a:t> </a:t>
            </a:r>
            <a:r>
              <a:rPr lang="en-GB" sz="2200" dirty="0" err="1">
                <a:solidFill>
                  <a:schemeClr val="tx1"/>
                </a:solidFill>
              </a:rPr>
              <a:t>ook</a:t>
            </a:r>
            <a:r>
              <a:rPr lang="en-GB" sz="2200" dirty="0">
                <a:solidFill>
                  <a:schemeClr val="tx1"/>
                </a:solidFill>
              </a:rPr>
              <a:t> het </a:t>
            </a:r>
            <a:r>
              <a:rPr lang="en-GB" sz="2200" dirty="0" err="1">
                <a:solidFill>
                  <a:schemeClr val="tx1"/>
                </a:solidFill>
              </a:rPr>
              <a:t>Rijksregistergezin</a:t>
            </a:r>
            <a:r>
              <a:rPr lang="en-GB" sz="2200" dirty="0">
                <a:solidFill>
                  <a:schemeClr val="tx1"/>
                </a:solidFill>
              </a:rPr>
              <a:t> </a:t>
            </a:r>
            <a:r>
              <a:rPr lang="en-GB" sz="2200" dirty="0" err="1">
                <a:solidFill>
                  <a:schemeClr val="tx1"/>
                </a:solidFill>
              </a:rPr>
              <a:t>gebruikt</a:t>
            </a:r>
            <a:r>
              <a:rPr lang="en-GB" sz="2200" dirty="0">
                <a:solidFill>
                  <a:schemeClr val="tx1"/>
                </a:solidFill>
              </a:rPr>
              <a:t> </a:t>
            </a:r>
            <a:r>
              <a:rPr lang="en-GB" sz="2200" dirty="0" err="1">
                <a:solidFill>
                  <a:schemeClr val="tx1"/>
                </a:solidFill>
              </a:rPr>
              <a:t>worden</a:t>
            </a:r>
            <a:r>
              <a:rPr lang="en-GB" sz="2200" dirty="0">
                <a:solidFill>
                  <a:schemeClr val="tx1"/>
                </a:solidFill>
              </a:rPr>
              <a:t>?</a:t>
            </a:r>
          </a:p>
        </p:txBody>
      </p:sp>
      <p:sp>
        <p:nvSpPr>
          <p:cNvPr id="20" name="Tekstvak 19"/>
          <p:cNvSpPr txBox="1"/>
          <p:nvPr/>
        </p:nvSpPr>
        <p:spPr>
          <a:xfrm>
            <a:off x="779585" y="4341812"/>
            <a:ext cx="10515600" cy="36933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wrap="square" rtlCol="0">
            <a:spAutoFit/>
          </a:bodyPr>
          <a:lstStyle/>
          <a:p>
            <a:r>
              <a:rPr lang="en-GB" dirty="0" smtClean="0">
                <a:solidFill>
                  <a:schemeClr val="tx1"/>
                </a:solidFill>
              </a:rPr>
              <a:t>                       →  </a:t>
            </a:r>
            <a:r>
              <a:rPr lang="en-GB" dirty="0" err="1" smtClean="0">
                <a:solidFill>
                  <a:schemeClr val="tx1"/>
                </a:solidFill>
              </a:rPr>
              <a:t>Werken</a:t>
            </a:r>
            <a:r>
              <a:rPr lang="en-GB" dirty="0" smtClean="0">
                <a:solidFill>
                  <a:schemeClr val="tx1"/>
                </a:solidFill>
              </a:rPr>
              <a:t> </a:t>
            </a:r>
            <a:r>
              <a:rPr lang="en-GB" dirty="0">
                <a:solidFill>
                  <a:schemeClr val="tx1"/>
                </a:solidFill>
              </a:rPr>
              <a:t>met </a:t>
            </a:r>
            <a:r>
              <a:rPr lang="en-GB" dirty="0" err="1">
                <a:solidFill>
                  <a:schemeClr val="tx1"/>
                </a:solidFill>
              </a:rPr>
              <a:t>een</a:t>
            </a:r>
            <a:r>
              <a:rPr lang="en-GB" dirty="0">
                <a:solidFill>
                  <a:schemeClr val="tx1"/>
                </a:solidFill>
              </a:rPr>
              <a:t> </a:t>
            </a:r>
            <a:r>
              <a:rPr lang="en-GB" dirty="0" err="1">
                <a:solidFill>
                  <a:schemeClr val="tx1"/>
                </a:solidFill>
              </a:rPr>
              <a:t>weerlegbaar</a:t>
            </a:r>
            <a:r>
              <a:rPr lang="en-GB" dirty="0">
                <a:solidFill>
                  <a:schemeClr val="tx1"/>
                </a:solidFill>
              </a:rPr>
              <a:t> </a:t>
            </a:r>
            <a:r>
              <a:rPr lang="en-GB" dirty="0" err="1">
                <a:solidFill>
                  <a:schemeClr val="tx1"/>
                </a:solidFill>
              </a:rPr>
              <a:t>vermoeden</a:t>
            </a:r>
            <a:r>
              <a:rPr lang="en-GB" dirty="0">
                <a:solidFill>
                  <a:schemeClr val="tx1"/>
                </a:solidFill>
              </a:rPr>
              <a:t> om </a:t>
            </a:r>
            <a:r>
              <a:rPr lang="en-GB" dirty="0" err="1">
                <a:solidFill>
                  <a:schemeClr val="tx1"/>
                </a:solidFill>
              </a:rPr>
              <a:t>rekening</a:t>
            </a:r>
            <a:r>
              <a:rPr lang="en-GB" dirty="0">
                <a:solidFill>
                  <a:schemeClr val="tx1"/>
                </a:solidFill>
              </a:rPr>
              <a:t> </a:t>
            </a:r>
            <a:r>
              <a:rPr lang="en-GB" dirty="0" err="1">
                <a:solidFill>
                  <a:schemeClr val="tx1"/>
                </a:solidFill>
              </a:rPr>
              <a:t>te</a:t>
            </a:r>
            <a:r>
              <a:rPr lang="en-GB" dirty="0">
                <a:solidFill>
                  <a:schemeClr val="tx1"/>
                </a:solidFill>
              </a:rPr>
              <a:t> </a:t>
            </a:r>
            <a:r>
              <a:rPr lang="en-GB" dirty="0" err="1">
                <a:solidFill>
                  <a:schemeClr val="tx1"/>
                </a:solidFill>
              </a:rPr>
              <a:t>houden</a:t>
            </a:r>
            <a:r>
              <a:rPr lang="en-GB" dirty="0">
                <a:solidFill>
                  <a:schemeClr val="tx1"/>
                </a:solidFill>
              </a:rPr>
              <a:t> met de reële </a:t>
            </a:r>
            <a:r>
              <a:rPr lang="en-GB" dirty="0" err="1">
                <a:solidFill>
                  <a:schemeClr val="tx1"/>
                </a:solidFill>
              </a:rPr>
              <a:t>gezinssituatie</a:t>
            </a:r>
            <a:r>
              <a:rPr lang="en-GB" dirty="0">
                <a:solidFill>
                  <a:schemeClr val="tx1"/>
                </a:solidFill>
              </a:rPr>
              <a:t>?</a:t>
            </a:r>
          </a:p>
        </p:txBody>
      </p:sp>
      <p:sp>
        <p:nvSpPr>
          <p:cNvPr id="21" name="Tekstvak 20"/>
          <p:cNvSpPr txBox="1"/>
          <p:nvPr/>
        </p:nvSpPr>
        <p:spPr>
          <a:xfrm>
            <a:off x="908539" y="5464366"/>
            <a:ext cx="9959486" cy="707886"/>
          </a:xfrm>
          <a:prstGeom prst="rect">
            <a:avLst/>
          </a:prstGeom>
          <a:noFill/>
        </p:spPr>
        <p:txBody>
          <a:bodyPr wrap="square" rtlCol="0">
            <a:spAutoFit/>
          </a:bodyPr>
          <a:lstStyle/>
          <a:p>
            <a:r>
              <a:rPr lang="en-GB" sz="2000" b="1" dirty="0"/>
              <a:t>→</a:t>
            </a:r>
            <a:r>
              <a:rPr lang="en-GB" sz="2000" dirty="0"/>
              <a:t> </a:t>
            </a:r>
            <a:r>
              <a:rPr lang="en-GB" sz="2000" dirty="0" smtClean="0"/>
              <a:t>Quid </a:t>
            </a:r>
            <a:r>
              <a:rPr lang="en-GB" sz="2000" dirty="0" err="1"/>
              <a:t>voor</a:t>
            </a:r>
            <a:r>
              <a:rPr lang="en-GB" sz="2000" dirty="0"/>
              <a:t> de </a:t>
            </a:r>
            <a:r>
              <a:rPr lang="en-GB" sz="2000" dirty="0" err="1"/>
              <a:t>personen</a:t>
            </a:r>
            <a:r>
              <a:rPr lang="en-GB" sz="2000" dirty="0"/>
              <a:t> ten </a:t>
            </a:r>
            <a:r>
              <a:rPr lang="en-GB" sz="2000" dirty="0" err="1" smtClean="0"/>
              <a:t>laste</a:t>
            </a:r>
            <a:r>
              <a:rPr lang="en-GB" sz="2000" dirty="0" smtClean="0"/>
              <a:t> van de </a:t>
            </a:r>
            <a:r>
              <a:rPr lang="en-GB" sz="2000" dirty="0" err="1" smtClean="0"/>
              <a:t>echtgenoot</a:t>
            </a:r>
            <a:r>
              <a:rPr lang="en-GB" sz="2000" dirty="0" smtClean="0"/>
              <a:t>/</a:t>
            </a:r>
            <a:r>
              <a:rPr lang="en-GB" sz="2000" dirty="0" err="1" smtClean="0"/>
              <a:t>samenwonende</a:t>
            </a:r>
            <a:r>
              <a:rPr lang="en-GB" sz="2000" dirty="0" smtClean="0"/>
              <a:t> in </a:t>
            </a:r>
            <a:r>
              <a:rPr lang="en-GB" sz="2000" dirty="0" err="1" smtClean="0"/>
              <a:t>intermutualistische</a:t>
            </a:r>
            <a:r>
              <a:rPr lang="en-GB" sz="2000" dirty="0" smtClean="0"/>
              <a:t> </a:t>
            </a:r>
            <a:r>
              <a:rPr lang="en-GB" sz="2000" dirty="0" err="1" smtClean="0"/>
              <a:t>gezinnen</a:t>
            </a:r>
            <a:r>
              <a:rPr lang="en-GB" sz="2000" dirty="0" smtClean="0"/>
              <a:t>? </a:t>
            </a:r>
            <a:endParaRPr lang="en-GB" sz="2000" dirty="0"/>
          </a:p>
        </p:txBody>
      </p:sp>
      <p:sp>
        <p:nvSpPr>
          <p:cNvPr id="22" name="Tekstvak 21"/>
          <p:cNvSpPr txBox="1"/>
          <p:nvPr/>
        </p:nvSpPr>
        <p:spPr>
          <a:xfrm>
            <a:off x="838200" y="3749869"/>
            <a:ext cx="6321552" cy="400110"/>
          </a:xfrm>
          <a:prstGeom prst="rect">
            <a:avLst/>
          </a:prstGeom>
          <a:noFill/>
        </p:spPr>
        <p:txBody>
          <a:bodyPr wrap="square" rtlCol="0">
            <a:spAutoFit/>
          </a:bodyPr>
          <a:lstStyle/>
          <a:p>
            <a:r>
              <a:rPr lang="en-GB" b="1" dirty="0" smtClean="0"/>
              <a:t>→</a:t>
            </a:r>
            <a:r>
              <a:rPr lang="en-GB" dirty="0" smtClean="0"/>
              <a:t> </a:t>
            </a:r>
            <a:r>
              <a:rPr lang="en-GB" sz="2000" dirty="0" smtClean="0"/>
              <a:t>Quid </a:t>
            </a:r>
            <a:r>
              <a:rPr lang="en-GB" sz="2000" dirty="0" err="1"/>
              <a:t>notie</a:t>
            </a:r>
            <a:r>
              <a:rPr lang="en-GB" sz="2000" dirty="0"/>
              <a:t> </a:t>
            </a:r>
            <a:r>
              <a:rPr lang="en-GB" sz="2000" dirty="0" err="1"/>
              <a:t>samenwonende</a:t>
            </a:r>
            <a:r>
              <a:rPr lang="en-GB" sz="2000" dirty="0"/>
              <a:t>? </a:t>
            </a:r>
          </a:p>
        </p:txBody>
      </p:sp>
      <p:sp>
        <p:nvSpPr>
          <p:cNvPr id="3" name="Tijdelijke aanduiding voor dianummer 2"/>
          <p:cNvSpPr>
            <a:spLocks noGrp="1"/>
          </p:cNvSpPr>
          <p:nvPr>
            <p:ph type="sldNum" sz="quarter" idx="12"/>
          </p:nvPr>
        </p:nvSpPr>
        <p:spPr/>
        <p:txBody>
          <a:bodyPr/>
          <a:lstStyle/>
          <a:p>
            <a:fld id="{7CA008EF-D27F-4B4F-AC8A-C2D3D95ECDD7}" type="slidenum">
              <a:rPr lang="en-GB" smtClean="0"/>
              <a:t>10</a:t>
            </a:fld>
            <a:endParaRPr lang="en-GB"/>
          </a:p>
        </p:txBody>
      </p:sp>
      <p:pic>
        <p:nvPicPr>
          <p:cNvPr id="10" name="Picture 2" descr="Welk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07368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1079500" indent="-742950">
              <a:buFont typeface="+mj-lt"/>
              <a:buAutoNum type="arabicPeriod" startAt="3"/>
            </a:pPr>
            <a:r>
              <a:rPr lang="nl-NL" sz="4000" b="1" dirty="0" smtClean="0">
                <a:solidFill>
                  <a:schemeClr val="accent5"/>
                </a:solidFill>
              </a:rPr>
              <a:t>Het referentiejaar</a:t>
            </a:r>
            <a:endParaRPr lang="en-GB" sz="4000" b="1" dirty="0">
              <a:solidFill>
                <a:schemeClr val="accent5"/>
              </a:solidFill>
            </a:endParaRPr>
          </a:p>
        </p:txBody>
      </p:sp>
      <p:graphicFrame>
        <p:nvGraphicFramePr>
          <p:cNvPr id="8" name="Content Placeholder 4"/>
          <p:cNvGraphicFramePr>
            <a:graphicFrameLocks noGrp="1"/>
          </p:cNvGraphicFramePr>
          <p:nvPr>
            <p:ph idx="1"/>
            <p:extLst>
              <p:ext uri="{D42A27DB-BD31-4B8C-83A1-F6EECF244321}">
                <p14:modId xmlns:p14="http://schemas.microsoft.com/office/powerpoint/2010/main" val="3149962476"/>
              </p:ext>
            </p:extLst>
          </p:nvPr>
        </p:nvGraphicFramePr>
        <p:xfrm>
          <a:off x="838200" y="1825625"/>
          <a:ext cx="10515902" cy="3736651"/>
        </p:xfrm>
        <a:graphic>
          <a:graphicData uri="http://schemas.openxmlformats.org/drawingml/2006/table">
            <a:tbl>
              <a:tblPr firstRow="1" bandRow="1">
                <a:tableStyleId>{7DF18680-E054-41AD-8BC1-D1AEF772440D}</a:tableStyleId>
              </a:tblPr>
              <a:tblGrid>
                <a:gridCol w="5257951">
                  <a:extLst>
                    <a:ext uri="{9D8B030D-6E8A-4147-A177-3AD203B41FA5}">
                      <a16:colId xmlns:a16="http://schemas.microsoft.com/office/drawing/2014/main" val="4032799474"/>
                    </a:ext>
                  </a:extLst>
                </a:gridCol>
                <a:gridCol w="5257951">
                  <a:extLst>
                    <a:ext uri="{9D8B030D-6E8A-4147-A177-3AD203B41FA5}">
                      <a16:colId xmlns:a16="http://schemas.microsoft.com/office/drawing/2014/main" val="3980751916"/>
                    </a:ext>
                  </a:extLst>
                </a:gridCol>
              </a:tblGrid>
              <a:tr h="451301">
                <a:tc>
                  <a:txBody>
                    <a:bodyPr/>
                    <a:lstStyle/>
                    <a:p>
                      <a:pPr algn="ctr"/>
                      <a:r>
                        <a:rPr lang="en-GB" sz="2400" dirty="0" err="1" smtClean="0"/>
                        <a:t>Huidige</a:t>
                      </a:r>
                      <a:r>
                        <a:rPr lang="en-GB" sz="2400" dirty="0" smtClean="0"/>
                        <a:t> </a:t>
                      </a:r>
                      <a:r>
                        <a:rPr lang="en-GB" sz="2400" dirty="0" err="1" smtClean="0"/>
                        <a:t>reglementering</a:t>
                      </a:r>
                      <a:endParaRPr lang="en-GB" sz="2400" dirty="0">
                        <a:solidFill>
                          <a:schemeClr val="tx2"/>
                        </a:solidFill>
                      </a:endParaRPr>
                    </a:p>
                  </a:txBody>
                  <a:tcPr marL="87302" marR="87302"/>
                </a:tc>
                <a:tc>
                  <a:txBody>
                    <a:bodyPr/>
                    <a:lstStyle/>
                    <a:p>
                      <a:pPr algn="ctr"/>
                      <a:r>
                        <a:rPr lang="en-GB" sz="2400" dirty="0" err="1" smtClean="0"/>
                        <a:t>Toekomst</a:t>
                      </a:r>
                      <a:r>
                        <a:rPr lang="en-GB" sz="2400" dirty="0" smtClean="0"/>
                        <a:t>?</a:t>
                      </a:r>
                      <a:endParaRPr lang="en-GB" sz="2400" dirty="0">
                        <a:solidFill>
                          <a:schemeClr val="tx2"/>
                        </a:solidFill>
                      </a:endParaRPr>
                    </a:p>
                  </a:txBody>
                  <a:tcPr marL="87302" marR="87302"/>
                </a:tc>
                <a:extLst>
                  <a:ext uri="{0D108BD9-81ED-4DB2-BD59-A6C34878D82A}">
                    <a16:rowId xmlns:a16="http://schemas.microsoft.com/office/drawing/2014/main" val="3428811629"/>
                  </a:ext>
                </a:extLst>
              </a:tr>
              <a:tr h="3279451">
                <a:tc>
                  <a:txBody>
                    <a:bodyPr/>
                    <a:lstStyle/>
                    <a:p>
                      <a:endParaRPr lang="en-GB" sz="2400" dirty="0" smtClean="0"/>
                    </a:p>
                    <a:p>
                      <a:pPr algn="just"/>
                      <a:r>
                        <a:rPr lang="en-GB" sz="2200" u="sng" dirty="0" err="1" smtClean="0"/>
                        <a:t>Stabiliteit</a:t>
                      </a:r>
                      <a:r>
                        <a:rPr lang="en-GB" sz="2200" u="sng" dirty="0" smtClean="0"/>
                        <a:t> van </a:t>
                      </a:r>
                      <a:r>
                        <a:rPr lang="en-GB" sz="2200" u="sng" dirty="0" err="1" smtClean="0"/>
                        <a:t>bescheiden</a:t>
                      </a:r>
                      <a:r>
                        <a:rPr lang="en-GB" sz="2200" u="sng" baseline="0" dirty="0" smtClean="0"/>
                        <a:t> </a:t>
                      </a:r>
                      <a:r>
                        <a:rPr lang="en-GB" sz="2200" u="sng" baseline="0" dirty="0" err="1" smtClean="0"/>
                        <a:t>inkomens</a:t>
                      </a:r>
                      <a:endParaRPr lang="en-GB" sz="2200" u="sng" baseline="0" dirty="0" smtClean="0"/>
                    </a:p>
                    <a:p>
                      <a:pPr algn="just"/>
                      <a:endParaRPr lang="en-GB" sz="2400" baseline="0" dirty="0" smtClean="0"/>
                    </a:p>
                    <a:p>
                      <a:pPr marL="342900" indent="-342900" algn="just">
                        <a:buFont typeface="Arial" panose="020B0604020202020204" pitchFamily="34" charset="0"/>
                        <a:buChar char="•"/>
                      </a:pPr>
                      <a:r>
                        <a:rPr lang="en-GB" sz="2000" baseline="0" dirty="0" err="1" smtClean="0"/>
                        <a:t>Inkomens</a:t>
                      </a:r>
                      <a:r>
                        <a:rPr lang="en-GB" sz="2000" baseline="0" dirty="0" smtClean="0"/>
                        <a:t> van het </a:t>
                      </a:r>
                      <a:r>
                        <a:rPr lang="en-GB" sz="2000" baseline="0" dirty="0" err="1" smtClean="0"/>
                        <a:t>voorafgaande</a:t>
                      </a:r>
                      <a:r>
                        <a:rPr lang="en-GB" sz="2000" baseline="0" dirty="0" smtClean="0"/>
                        <a:t> </a:t>
                      </a:r>
                      <a:r>
                        <a:rPr lang="en-GB" sz="2000" baseline="0" dirty="0" err="1" smtClean="0"/>
                        <a:t>jaar</a:t>
                      </a:r>
                      <a:endParaRPr lang="en-GB" sz="2000" baseline="0" dirty="0" smtClean="0"/>
                    </a:p>
                    <a:p>
                      <a:pPr marL="0" indent="0" algn="just">
                        <a:buFont typeface="Arial" panose="020B0604020202020204" pitchFamily="34" charset="0"/>
                        <a:buNone/>
                      </a:pPr>
                      <a:r>
                        <a:rPr lang="en-GB" sz="2000" baseline="0" dirty="0" smtClean="0"/>
                        <a:t>                of</a:t>
                      </a:r>
                    </a:p>
                    <a:p>
                      <a:pPr marL="342900" indent="-342900" algn="just">
                        <a:buFont typeface="Arial" panose="020B0604020202020204" pitchFamily="34" charset="0"/>
                        <a:buChar char="•"/>
                      </a:pPr>
                      <a:r>
                        <a:rPr lang="en-GB" sz="2000" baseline="0" dirty="0" err="1" smtClean="0"/>
                        <a:t>Huidige</a:t>
                      </a:r>
                      <a:r>
                        <a:rPr lang="en-GB" sz="2000" baseline="0" dirty="0" smtClean="0"/>
                        <a:t> </a:t>
                      </a:r>
                      <a:r>
                        <a:rPr lang="en-GB" sz="2000" baseline="0" dirty="0" err="1" smtClean="0"/>
                        <a:t>inkomens</a:t>
                      </a:r>
                      <a:r>
                        <a:rPr lang="en-GB" sz="2000" baseline="0" dirty="0" smtClean="0"/>
                        <a:t> </a:t>
                      </a:r>
                      <a:r>
                        <a:rPr lang="en-GB" sz="2000" baseline="0" dirty="0" err="1" smtClean="0"/>
                        <a:t>wanneer</a:t>
                      </a:r>
                      <a:r>
                        <a:rPr lang="en-GB" sz="2000" baseline="0" dirty="0" smtClean="0"/>
                        <a:t> </a:t>
                      </a:r>
                      <a:r>
                        <a:rPr lang="en-GB" sz="2000" baseline="0" dirty="0" err="1" smtClean="0"/>
                        <a:t>een</a:t>
                      </a:r>
                      <a:r>
                        <a:rPr lang="en-GB" sz="2000" baseline="0" dirty="0" smtClean="0"/>
                        <a:t> </a:t>
                      </a:r>
                      <a:r>
                        <a:rPr lang="en-GB" sz="2000" baseline="0" dirty="0" err="1" smtClean="0"/>
                        <a:t>gezinslid</a:t>
                      </a:r>
                      <a:r>
                        <a:rPr lang="en-GB" sz="2000" baseline="0" dirty="0" smtClean="0"/>
                        <a:t> </a:t>
                      </a:r>
                      <a:r>
                        <a:rPr lang="en-GB" sz="2000" baseline="0" dirty="0" err="1" smtClean="0"/>
                        <a:t>zich</a:t>
                      </a:r>
                      <a:r>
                        <a:rPr lang="en-GB" sz="2000" baseline="0" dirty="0" smtClean="0"/>
                        <a:t> in </a:t>
                      </a:r>
                      <a:r>
                        <a:rPr lang="en-GB" sz="2000" baseline="0" dirty="0" err="1" smtClean="0"/>
                        <a:t>een</a:t>
                      </a:r>
                      <a:r>
                        <a:rPr lang="en-GB" sz="2000" baseline="0" dirty="0" smtClean="0"/>
                        <a:t> </a:t>
                      </a:r>
                      <a:r>
                        <a:rPr lang="en-GB" sz="2000" baseline="0" dirty="0" err="1" smtClean="0"/>
                        <a:t>situatie</a:t>
                      </a:r>
                      <a:r>
                        <a:rPr lang="en-GB" sz="2000" baseline="0" dirty="0" smtClean="0"/>
                        <a:t> </a:t>
                      </a:r>
                      <a:r>
                        <a:rPr lang="en-GB" sz="2000" baseline="0" dirty="0" err="1" smtClean="0"/>
                        <a:t>bevindt</a:t>
                      </a:r>
                      <a:r>
                        <a:rPr lang="en-GB" sz="2000" baseline="0" dirty="0" smtClean="0"/>
                        <a:t> die </a:t>
                      </a:r>
                      <a:r>
                        <a:rPr lang="en-GB" sz="2000" baseline="0" dirty="0" err="1" smtClean="0"/>
                        <a:t>getuigt</a:t>
                      </a:r>
                      <a:r>
                        <a:rPr lang="en-GB" sz="2000" baseline="0" dirty="0" smtClean="0"/>
                        <a:t> van </a:t>
                      </a:r>
                      <a:r>
                        <a:rPr lang="en-GB" sz="2000" baseline="0" dirty="0" err="1" smtClean="0"/>
                        <a:t>stabiele</a:t>
                      </a:r>
                      <a:r>
                        <a:rPr lang="en-GB" sz="2000" baseline="0" dirty="0" smtClean="0"/>
                        <a:t> </a:t>
                      </a:r>
                      <a:r>
                        <a:rPr lang="en-GB" sz="2000" baseline="0" dirty="0" err="1" smtClean="0"/>
                        <a:t>bescheiden</a:t>
                      </a:r>
                      <a:r>
                        <a:rPr lang="en-GB" sz="2000" baseline="0" dirty="0" smtClean="0"/>
                        <a:t> </a:t>
                      </a:r>
                      <a:r>
                        <a:rPr lang="en-GB" sz="2000" baseline="0" dirty="0" err="1" smtClean="0"/>
                        <a:t>inkomens</a:t>
                      </a:r>
                      <a:r>
                        <a:rPr lang="en-GB" sz="2000" baseline="0" dirty="0" smtClean="0"/>
                        <a:t> (</a:t>
                      </a:r>
                      <a:r>
                        <a:rPr lang="en-GB" sz="2000" baseline="0" dirty="0" err="1" smtClean="0"/>
                        <a:t>bv</a:t>
                      </a:r>
                      <a:r>
                        <a:rPr lang="en-GB" sz="2000" baseline="0" dirty="0" smtClean="0"/>
                        <a:t>. </a:t>
                      </a:r>
                      <a:r>
                        <a:rPr lang="en-GB" sz="2000" baseline="0" dirty="0" err="1" smtClean="0"/>
                        <a:t>gepensioneerd</a:t>
                      </a:r>
                      <a:r>
                        <a:rPr lang="en-GB" sz="2000" baseline="0" dirty="0" smtClean="0"/>
                        <a:t> </a:t>
                      </a:r>
                      <a:r>
                        <a:rPr lang="en-GB" sz="2000" baseline="0" dirty="0" err="1" smtClean="0"/>
                        <a:t>zijn</a:t>
                      </a:r>
                      <a:r>
                        <a:rPr lang="en-GB" sz="2000" baseline="0" dirty="0" smtClean="0"/>
                        <a:t>)</a:t>
                      </a:r>
                      <a:endParaRPr lang="en-GB" sz="2000" dirty="0"/>
                    </a:p>
                  </a:txBody>
                  <a:tcPr marL="87302" marR="87302"/>
                </a:tc>
                <a:tc>
                  <a:txBody>
                    <a:bodyPr/>
                    <a:lstStyle/>
                    <a:p>
                      <a:endParaRPr lang="en-GB" sz="2400" dirty="0" smtClean="0"/>
                    </a:p>
                    <a:p>
                      <a:pPr algn="just"/>
                      <a:r>
                        <a:rPr lang="en-GB" sz="2200" u="sng" dirty="0" smtClean="0"/>
                        <a:t>Meer </a:t>
                      </a:r>
                      <a:r>
                        <a:rPr lang="en-GB" sz="2200" u="sng" dirty="0" err="1" smtClean="0"/>
                        <a:t>automatisatie</a:t>
                      </a:r>
                      <a:r>
                        <a:rPr lang="en-GB" sz="2200" u="sng" dirty="0" smtClean="0"/>
                        <a:t> </a:t>
                      </a:r>
                      <a:r>
                        <a:rPr lang="en-GB" sz="2200" u="sng" dirty="0" err="1" smtClean="0"/>
                        <a:t>en</a:t>
                      </a:r>
                      <a:r>
                        <a:rPr lang="en-GB" sz="2200" u="sng" dirty="0" smtClean="0"/>
                        <a:t> </a:t>
                      </a:r>
                      <a:r>
                        <a:rPr lang="en-GB" sz="2200" u="sng" dirty="0" err="1" smtClean="0"/>
                        <a:t>proactiviteit</a:t>
                      </a:r>
                      <a:r>
                        <a:rPr lang="en-GB" sz="2200" u="sng" dirty="0" smtClean="0"/>
                        <a:t>?</a:t>
                      </a:r>
                    </a:p>
                    <a:p>
                      <a:pPr algn="just"/>
                      <a:endParaRPr lang="en-GB" sz="2400" u="sng" dirty="0" smtClean="0"/>
                    </a:p>
                    <a:p>
                      <a:pPr marL="342900" indent="-342900" algn="just">
                        <a:buFont typeface="Arial" panose="020B0604020202020204" pitchFamily="34" charset="0"/>
                        <a:buChar char="•"/>
                      </a:pPr>
                      <a:r>
                        <a:rPr lang="en-GB" sz="2000" u="none" dirty="0" err="1" smtClean="0"/>
                        <a:t>Inkomens</a:t>
                      </a:r>
                      <a:r>
                        <a:rPr lang="en-GB" sz="2000" u="none" baseline="0" dirty="0" smtClean="0"/>
                        <a:t> van het </a:t>
                      </a:r>
                      <a:r>
                        <a:rPr lang="en-GB" sz="2000" u="none" baseline="0" dirty="0" err="1" smtClean="0"/>
                        <a:t>tweede</a:t>
                      </a:r>
                      <a:r>
                        <a:rPr lang="en-GB" sz="2000" u="none" baseline="0" dirty="0" smtClean="0"/>
                        <a:t> </a:t>
                      </a:r>
                      <a:r>
                        <a:rPr lang="en-GB" sz="2000" u="none" baseline="0" dirty="0" err="1" smtClean="0"/>
                        <a:t>voorafgaande</a:t>
                      </a:r>
                      <a:r>
                        <a:rPr lang="en-GB" sz="2000" u="none" baseline="0" dirty="0" smtClean="0"/>
                        <a:t> </a:t>
                      </a:r>
                      <a:r>
                        <a:rPr lang="en-GB" sz="2000" u="none" baseline="0" dirty="0" err="1" smtClean="0"/>
                        <a:t>jaar</a:t>
                      </a:r>
                      <a:endParaRPr lang="en-GB" sz="2000" u="none" baseline="0" dirty="0" smtClean="0"/>
                    </a:p>
                    <a:p>
                      <a:pPr marL="342900" indent="-342900" algn="just">
                        <a:buFont typeface="Arial" panose="020B0604020202020204" pitchFamily="34" charset="0"/>
                        <a:buChar char="•"/>
                      </a:pPr>
                      <a:endParaRPr lang="en-GB" sz="2000" u="none" baseline="0" dirty="0" smtClean="0"/>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u="none" baseline="0" dirty="0" smtClean="0"/>
                        <a:t>C</a:t>
                      </a:r>
                      <a:r>
                        <a:rPr lang="nl-BE" sz="2000" dirty="0" err="1" smtClean="0"/>
                        <a:t>orrecties</a:t>
                      </a:r>
                      <a:r>
                        <a:rPr lang="nl-BE" sz="2000" dirty="0" smtClean="0"/>
                        <a:t> zijn mogelijk om rekening te houden met de meest actuele situatie van het gezin</a:t>
                      </a:r>
                    </a:p>
                    <a:p>
                      <a:pPr marL="0" indent="0">
                        <a:buFont typeface="Arial" panose="020B0604020202020204" pitchFamily="34" charset="0"/>
                        <a:buNone/>
                      </a:pPr>
                      <a:r>
                        <a:rPr lang="en-GB" sz="2000" u="none" baseline="0" dirty="0" smtClean="0"/>
                        <a:t> </a:t>
                      </a:r>
                      <a:endParaRPr lang="en-GB" sz="2000" u="none" dirty="0" smtClean="0"/>
                    </a:p>
                  </a:txBody>
                  <a:tcPr marL="87302" marR="87302"/>
                </a:tc>
                <a:extLst>
                  <a:ext uri="{0D108BD9-81ED-4DB2-BD59-A6C34878D82A}">
                    <a16:rowId xmlns:a16="http://schemas.microsoft.com/office/drawing/2014/main" val="1482032160"/>
                  </a:ext>
                </a:extLst>
              </a:tr>
            </a:tbl>
          </a:graphicData>
        </a:graphic>
      </p:graphicFrame>
      <p:sp>
        <p:nvSpPr>
          <p:cNvPr id="3" name="Tijdelijke aanduiding voor dianummer 2"/>
          <p:cNvSpPr>
            <a:spLocks noGrp="1"/>
          </p:cNvSpPr>
          <p:nvPr>
            <p:ph type="sldNum" sz="quarter" idx="12"/>
          </p:nvPr>
        </p:nvSpPr>
        <p:spPr/>
        <p:txBody>
          <a:bodyPr/>
          <a:lstStyle/>
          <a:p>
            <a:fld id="{7CA008EF-D27F-4B4F-AC8A-C2D3D95ECDD7}" type="slidenum">
              <a:rPr lang="en-GB" smtClean="0"/>
              <a:t>11</a:t>
            </a:fld>
            <a:endParaRPr lang="en-GB"/>
          </a:p>
        </p:txBody>
      </p:sp>
      <p:pic>
        <p:nvPicPr>
          <p:cNvPr id="6" name="Picture 2" descr="Welk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4712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1079500" indent="-742950">
              <a:buFont typeface="+mj-lt"/>
              <a:buAutoNum type="arabicPeriod" startAt="4"/>
            </a:pPr>
            <a:r>
              <a:rPr lang="nl-NL" sz="4000" b="1" dirty="0" smtClean="0">
                <a:solidFill>
                  <a:schemeClr val="accent5"/>
                </a:solidFill>
              </a:rPr>
              <a:t>De aard van de inkomens</a:t>
            </a:r>
            <a:endParaRPr lang="en-GB" sz="4000" b="1" dirty="0">
              <a:solidFill>
                <a:schemeClr val="accent5"/>
              </a:solidFill>
            </a:endParaRPr>
          </a:p>
        </p:txBody>
      </p:sp>
      <p:sp>
        <p:nvSpPr>
          <p:cNvPr id="3" name="Tijdelijke aanduiding voor inhoud 2"/>
          <p:cNvSpPr>
            <a:spLocks noGrp="1"/>
          </p:cNvSpPr>
          <p:nvPr>
            <p:ph idx="1"/>
          </p:nvPr>
        </p:nvSpPr>
        <p:spPr>
          <a:xfrm>
            <a:off x="838200" y="1825625"/>
            <a:ext cx="10515600" cy="533527"/>
          </a:xfrm>
        </p:spPr>
        <p:style>
          <a:lnRef idx="1">
            <a:schemeClr val="accent5"/>
          </a:lnRef>
          <a:fillRef idx="3">
            <a:schemeClr val="accent5"/>
          </a:fillRef>
          <a:effectRef idx="2">
            <a:schemeClr val="accent5"/>
          </a:effectRef>
          <a:fontRef idx="minor">
            <a:schemeClr val="lt1"/>
          </a:fontRef>
        </p:style>
        <p:txBody>
          <a:bodyPr/>
          <a:lstStyle/>
          <a:p>
            <a:pPr marL="0" indent="0">
              <a:buNone/>
            </a:pPr>
            <a:r>
              <a:rPr lang="nl-BE" b="1" dirty="0" smtClean="0"/>
              <a:t>Huidige reglementering</a:t>
            </a:r>
            <a:endParaRPr lang="en-GB" b="1" dirty="0"/>
          </a:p>
        </p:txBody>
      </p:sp>
      <p:sp>
        <p:nvSpPr>
          <p:cNvPr id="4" name="Rechthoek 3"/>
          <p:cNvSpPr/>
          <p:nvPr/>
        </p:nvSpPr>
        <p:spPr>
          <a:xfrm>
            <a:off x="838200" y="2610787"/>
            <a:ext cx="10515600" cy="1569660"/>
          </a:xfrm>
          <a:prstGeom prst="rect">
            <a:avLst/>
          </a:prstGeom>
        </p:spPr>
        <p:txBody>
          <a:bodyPr wrap="square">
            <a:spAutoFit/>
          </a:bodyPr>
          <a:lstStyle/>
          <a:p>
            <a:pPr algn="just"/>
            <a:r>
              <a:rPr lang="nl-BE" sz="2400" dirty="0" smtClean="0"/>
              <a:t>De </a:t>
            </a:r>
            <a:r>
              <a:rPr lang="nl-BE" sz="2400" b="1" dirty="0" smtClean="0">
                <a:solidFill>
                  <a:schemeClr val="accent5">
                    <a:lumMod val="75000"/>
                  </a:schemeClr>
                </a:solidFill>
              </a:rPr>
              <a:t>bruto-belastbare inkomens</a:t>
            </a:r>
            <a:r>
              <a:rPr lang="nl-BE" sz="2400" dirty="0" smtClean="0"/>
              <a:t>, d.w.z. de inkomens die in aanmerking kunnen worden genomen voor de belastbare grondslag, zelfs als ze in de werkelijkheid om een of andere reden niet worden belast, en zoals ze worden vastgesteld voor elke aftrek, vermindering, vrijstelling en immunisatie.</a:t>
            </a:r>
          </a:p>
        </p:txBody>
      </p:sp>
      <p:sp>
        <p:nvSpPr>
          <p:cNvPr id="5" name="Rechthoek 4"/>
          <p:cNvSpPr/>
          <p:nvPr/>
        </p:nvSpPr>
        <p:spPr>
          <a:xfrm>
            <a:off x="838200" y="5064532"/>
            <a:ext cx="10515600" cy="461665"/>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nl-NL" sz="2400" dirty="0"/>
              <a:t>B</a:t>
            </a:r>
            <a:r>
              <a:rPr lang="nl-NL" sz="2400" dirty="0" smtClean="0"/>
              <a:t>elang om rekening te houden met </a:t>
            </a:r>
            <a:r>
              <a:rPr lang="nl-NL" sz="2400" dirty="0" smtClean="0">
                <a:solidFill>
                  <a:schemeClr val="accent5">
                    <a:lumMod val="75000"/>
                  </a:schemeClr>
                </a:solidFill>
              </a:rPr>
              <a:t>alle types inkomens</a:t>
            </a:r>
            <a:endParaRPr lang="nl-BE" sz="2400" dirty="0">
              <a:solidFill>
                <a:schemeClr val="accent5">
                  <a:lumMod val="75000"/>
                </a:schemeClr>
              </a:solidFill>
            </a:endParaRPr>
          </a:p>
        </p:txBody>
      </p:sp>
      <p:sp>
        <p:nvSpPr>
          <p:cNvPr id="6" name="Pijl-omlaag 5"/>
          <p:cNvSpPr/>
          <p:nvPr/>
        </p:nvSpPr>
        <p:spPr>
          <a:xfrm>
            <a:off x="5839968" y="4311593"/>
            <a:ext cx="512064" cy="521208"/>
          </a:xfrm>
          <a:prstGeom prst="down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GB"/>
          </a:p>
        </p:txBody>
      </p:sp>
      <p:sp>
        <p:nvSpPr>
          <p:cNvPr id="7" name="Tijdelijke aanduiding voor dianummer 6"/>
          <p:cNvSpPr>
            <a:spLocks noGrp="1"/>
          </p:cNvSpPr>
          <p:nvPr>
            <p:ph type="sldNum" sz="quarter" idx="12"/>
          </p:nvPr>
        </p:nvSpPr>
        <p:spPr/>
        <p:txBody>
          <a:bodyPr/>
          <a:lstStyle/>
          <a:p>
            <a:fld id="{7CA008EF-D27F-4B4F-AC8A-C2D3D95ECDD7}" type="slidenum">
              <a:rPr lang="en-GB" smtClean="0"/>
              <a:t>12</a:t>
            </a:fld>
            <a:endParaRPr lang="en-GB"/>
          </a:p>
        </p:txBody>
      </p:sp>
      <p:pic>
        <p:nvPicPr>
          <p:cNvPr id="9" name="Picture 2" descr="Welk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796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1079500" indent="-742950">
              <a:buFont typeface="+mj-lt"/>
              <a:buAutoNum type="arabicPeriod" startAt="4"/>
            </a:pPr>
            <a:r>
              <a:rPr lang="nl-NL" sz="4000" b="1" dirty="0" smtClean="0">
                <a:solidFill>
                  <a:schemeClr val="accent5"/>
                </a:solidFill>
              </a:rPr>
              <a:t>De aard van de inkomens</a:t>
            </a:r>
            <a:endParaRPr lang="en-GB" sz="4000" b="1" dirty="0">
              <a:solidFill>
                <a:schemeClr val="accent5"/>
              </a:solidFill>
            </a:endParaRPr>
          </a:p>
        </p:txBody>
      </p:sp>
      <p:sp>
        <p:nvSpPr>
          <p:cNvPr id="3" name="Tijdelijke aanduiding voor inhoud 2"/>
          <p:cNvSpPr>
            <a:spLocks noGrp="1"/>
          </p:cNvSpPr>
          <p:nvPr>
            <p:ph idx="1"/>
          </p:nvPr>
        </p:nvSpPr>
        <p:spPr>
          <a:xfrm>
            <a:off x="838200" y="1825625"/>
            <a:ext cx="10515600" cy="533527"/>
          </a:xfrm>
        </p:spPr>
        <p:style>
          <a:lnRef idx="1">
            <a:schemeClr val="accent5"/>
          </a:lnRef>
          <a:fillRef idx="3">
            <a:schemeClr val="accent5"/>
          </a:fillRef>
          <a:effectRef idx="2">
            <a:schemeClr val="accent5"/>
          </a:effectRef>
          <a:fontRef idx="minor">
            <a:schemeClr val="lt1"/>
          </a:fontRef>
        </p:style>
        <p:txBody>
          <a:bodyPr/>
          <a:lstStyle/>
          <a:p>
            <a:pPr marL="0" indent="0">
              <a:buNone/>
            </a:pPr>
            <a:r>
              <a:rPr lang="en-GB" b="1" dirty="0" err="1" smtClean="0"/>
              <a:t>Toekomst</a:t>
            </a:r>
            <a:r>
              <a:rPr lang="en-GB" b="1" dirty="0" smtClean="0"/>
              <a:t>?</a:t>
            </a:r>
          </a:p>
        </p:txBody>
      </p:sp>
      <p:sp>
        <p:nvSpPr>
          <p:cNvPr id="7" name="Rechthoek 6"/>
          <p:cNvSpPr/>
          <p:nvPr/>
        </p:nvSpPr>
        <p:spPr>
          <a:xfrm>
            <a:off x="838200" y="2466636"/>
            <a:ext cx="10515600" cy="4308872"/>
          </a:xfrm>
          <a:prstGeom prst="rect">
            <a:avLst/>
          </a:prstGeom>
        </p:spPr>
        <p:txBody>
          <a:bodyPr wrap="square">
            <a:spAutoFit/>
          </a:bodyPr>
          <a:lstStyle/>
          <a:p>
            <a:pPr marL="539750" lvl="1" indent="-358775" algn="just">
              <a:buFont typeface="+mj-lt"/>
              <a:buAutoNum type="arabicParenR"/>
            </a:pPr>
            <a:r>
              <a:rPr lang="nl-BE" sz="2200" b="1" dirty="0" smtClean="0">
                <a:solidFill>
                  <a:schemeClr val="accent5"/>
                </a:solidFill>
              </a:rPr>
              <a:t>Onroerend vermogen</a:t>
            </a:r>
            <a:r>
              <a:rPr lang="nl-BE" sz="2200" dirty="0" smtClean="0">
                <a:solidFill>
                  <a:schemeClr val="accent5"/>
                </a:solidFill>
              </a:rPr>
              <a:t> </a:t>
            </a:r>
            <a:r>
              <a:rPr lang="nl-BE" sz="2200" dirty="0" smtClean="0"/>
              <a:t>in aanmerking nemen via verschillende mechanismen:</a:t>
            </a:r>
          </a:p>
          <a:p>
            <a:pPr marL="1079500" lvl="1" indent="-255588">
              <a:buClr>
                <a:schemeClr val="accent5"/>
              </a:buClr>
              <a:buFont typeface="Arial" panose="020B0604020202020204" pitchFamily="34" charset="0"/>
              <a:buChar char="•"/>
            </a:pPr>
            <a:r>
              <a:rPr lang="nl-BE" sz="2000" dirty="0" smtClean="0"/>
              <a:t>Rekening houden met een bepaalde coëfficiënt/percentage van het kadastraal inkomen</a:t>
            </a:r>
          </a:p>
          <a:p>
            <a:pPr marL="1079500" lvl="1" indent="-255588">
              <a:buClr>
                <a:schemeClr val="accent5"/>
              </a:buClr>
              <a:buFont typeface="Arial" panose="020B0604020202020204" pitchFamily="34" charset="0"/>
              <a:buChar char="•"/>
            </a:pPr>
            <a:r>
              <a:rPr lang="nl-BE" sz="2000" dirty="0" smtClean="0"/>
              <a:t>Kadastraal inkomen vergelijken met de andere inkomens</a:t>
            </a:r>
          </a:p>
          <a:p>
            <a:pPr marL="1079500" lvl="1" indent="-255588">
              <a:buClr>
                <a:schemeClr val="accent5"/>
              </a:buClr>
              <a:buFont typeface="Arial" panose="020B0604020202020204" pitchFamily="34" charset="0"/>
              <a:buChar char="•"/>
            </a:pPr>
            <a:r>
              <a:rPr lang="nl-BE" sz="2000" dirty="0" smtClean="0"/>
              <a:t>Uitsluiten van het recht indien eigenaar tweede verblijf</a:t>
            </a:r>
          </a:p>
          <a:p>
            <a:endParaRPr lang="nl-BE" sz="800" dirty="0"/>
          </a:p>
          <a:p>
            <a:pPr marL="804863"/>
            <a:r>
              <a:rPr lang="nl-BE" sz="2000" dirty="0" smtClean="0">
                <a:solidFill>
                  <a:schemeClr val="accent5"/>
                </a:solidFill>
                <a:sym typeface="Wingdings" panose="05000000000000000000" pitchFamily="2" charset="2"/>
              </a:rPr>
              <a:t></a:t>
            </a:r>
            <a:r>
              <a:rPr lang="nl-BE" sz="2000" dirty="0" smtClean="0">
                <a:sym typeface="Wingdings" panose="05000000000000000000" pitchFamily="2" charset="2"/>
              </a:rPr>
              <a:t> </a:t>
            </a:r>
            <a:r>
              <a:rPr lang="nl-BE" sz="2000" b="1" dirty="0" smtClean="0"/>
              <a:t>Bijzondere regel toepassen voor de eigen woning?</a:t>
            </a:r>
          </a:p>
          <a:p>
            <a:endParaRPr lang="nl-BE" sz="800" b="1" dirty="0" smtClean="0"/>
          </a:p>
          <a:p>
            <a:pPr marL="539750" lvl="1" indent="-357188" algn="just">
              <a:buFont typeface="+mj-lt"/>
              <a:buAutoNum type="arabicParenR" startAt="2"/>
            </a:pPr>
            <a:r>
              <a:rPr lang="nl-BE" sz="2200" b="1" dirty="0" smtClean="0">
                <a:solidFill>
                  <a:schemeClr val="accent5"/>
                </a:solidFill>
              </a:rPr>
              <a:t>Roerend vermogen </a:t>
            </a:r>
            <a:r>
              <a:rPr lang="nl-BE" sz="2200" dirty="0" smtClean="0"/>
              <a:t>in aanmerking nemen door dit expliciet te vragen op de verklaring op erewoord</a:t>
            </a:r>
          </a:p>
          <a:p>
            <a:pPr marL="539750" lvl="1" indent="-357188" algn="just">
              <a:buFont typeface="+mj-lt"/>
              <a:buAutoNum type="arabicParenR" startAt="2"/>
            </a:pPr>
            <a:endParaRPr lang="nl-BE" sz="800" dirty="0" smtClean="0"/>
          </a:p>
          <a:p>
            <a:pPr marL="539750" lvl="1" indent="-357188" algn="just">
              <a:buFont typeface="+mj-lt"/>
              <a:buAutoNum type="arabicParenR" startAt="2"/>
            </a:pPr>
            <a:r>
              <a:rPr lang="nl-BE" sz="2200" b="1" dirty="0" smtClean="0">
                <a:solidFill>
                  <a:schemeClr val="accent5"/>
                </a:solidFill>
              </a:rPr>
              <a:t>Onderhoudsgeld</a:t>
            </a:r>
            <a:r>
              <a:rPr lang="nl-BE" sz="2200" dirty="0" smtClean="0"/>
              <a:t> aftrekken bij de in aanmerking te nemen inkomens bij de persoon die het </a:t>
            </a:r>
            <a:r>
              <a:rPr lang="nl-BE" sz="2200" dirty="0" smtClean="0"/>
              <a:t>uitbetaalt of bij te tellen bij diegene die </a:t>
            </a:r>
            <a:r>
              <a:rPr lang="nl-BE" sz="2200" smtClean="0"/>
              <a:t>het ontvangt</a:t>
            </a:r>
            <a:endParaRPr lang="nl-BE" sz="2200" dirty="0" smtClean="0"/>
          </a:p>
          <a:p>
            <a:pPr marL="539750" lvl="1" indent="-357188" algn="just">
              <a:buFont typeface="+mj-lt"/>
              <a:buAutoNum type="arabicParenR" startAt="2"/>
            </a:pPr>
            <a:endParaRPr lang="nl-BE" sz="800" dirty="0" smtClean="0"/>
          </a:p>
          <a:p>
            <a:pPr marL="539750" lvl="1" indent="-357188" algn="just">
              <a:buFont typeface="+mj-lt"/>
              <a:buAutoNum type="arabicParenR" startAt="2"/>
            </a:pPr>
            <a:r>
              <a:rPr lang="nl-BE" sz="2200" b="1" dirty="0" smtClean="0">
                <a:solidFill>
                  <a:schemeClr val="accent5"/>
                </a:solidFill>
              </a:rPr>
              <a:t>Belastbaarheid van de inkomens</a:t>
            </a:r>
            <a:r>
              <a:rPr lang="nl-BE" sz="2200" dirty="0" smtClean="0">
                <a:solidFill>
                  <a:schemeClr val="accent5"/>
                </a:solidFill>
              </a:rPr>
              <a:t>: </a:t>
            </a:r>
            <a:r>
              <a:rPr lang="nl-BE" sz="2200" dirty="0" smtClean="0"/>
              <a:t>altijd fiscale logica volgen? Eventueel werken met de netto-belastbare gezinsinkomens?</a:t>
            </a:r>
            <a:endParaRPr lang="nl-BE" sz="2200" dirty="0"/>
          </a:p>
        </p:txBody>
      </p:sp>
      <p:sp>
        <p:nvSpPr>
          <p:cNvPr id="4" name="Tijdelijke aanduiding voor dianummer 3"/>
          <p:cNvSpPr>
            <a:spLocks noGrp="1"/>
          </p:cNvSpPr>
          <p:nvPr>
            <p:ph type="sldNum" sz="quarter" idx="12"/>
          </p:nvPr>
        </p:nvSpPr>
        <p:spPr/>
        <p:txBody>
          <a:bodyPr/>
          <a:lstStyle/>
          <a:p>
            <a:fld id="{7CA008EF-D27F-4B4F-AC8A-C2D3D95ECDD7}" type="slidenum">
              <a:rPr lang="en-GB" smtClean="0"/>
              <a:t>13</a:t>
            </a:fld>
            <a:endParaRPr lang="en-GB"/>
          </a:p>
        </p:txBody>
      </p:sp>
      <p:pic>
        <p:nvPicPr>
          <p:cNvPr id="8" name="Picture 2" descr="Welk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13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1079500" indent="-742950">
              <a:buFont typeface="+mj-lt"/>
              <a:buAutoNum type="arabicPeriod" startAt="5"/>
            </a:pPr>
            <a:r>
              <a:rPr lang="nl-NL" sz="4000" b="1" dirty="0" smtClean="0">
                <a:solidFill>
                  <a:schemeClr val="accent5"/>
                </a:solidFill>
              </a:rPr>
              <a:t>Het intrekken van het recht + gevolgen</a:t>
            </a:r>
            <a:endParaRPr lang="en-GB" sz="4000" b="1" dirty="0">
              <a:solidFill>
                <a:schemeClr val="accent5"/>
              </a:solidFill>
            </a:endParaRPr>
          </a:p>
        </p:txBody>
      </p:sp>
      <p:sp>
        <p:nvSpPr>
          <p:cNvPr id="7" name="Tijdelijke aanduiding voor inhoud 6"/>
          <p:cNvSpPr>
            <a:spLocks noGrp="1"/>
          </p:cNvSpPr>
          <p:nvPr>
            <p:ph idx="1"/>
          </p:nvPr>
        </p:nvSpPr>
        <p:spPr>
          <a:xfrm>
            <a:off x="1078993" y="1651889"/>
            <a:ext cx="10759900" cy="1274191"/>
          </a:xfrm>
        </p:spPr>
        <p:txBody>
          <a:bodyPr/>
          <a:lstStyle/>
          <a:p>
            <a:pPr marL="0" indent="0" algn="just">
              <a:buNone/>
            </a:pPr>
            <a:r>
              <a:rPr lang="en-GB" dirty="0"/>
              <a:t>Momenteel </a:t>
            </a:r>
            <a:r>
              <a:rPr lang="en-GB" dirty="0" err="1"/>
              <a:t>wordt</a:t>
            </a:r>
            <a:r>
              <a:rPr lang="en-GB" dirty="0"/>
              <a:t> het </a:t>
            </a:r>
            <a:r>
              <a:rPr lang="en-GB" dirty="0" err="1"/>
              <a:t>recht</a:t>
            </a:r>
            <a:r>
              <a:rPr lang="en-GB" dirty="0"/>
              <a:t> op de </a:t>
            </a:r>
            <a:r>
              <a:rPr lang="en-GB" dirty="0" err="1"/>
              <a:t>verhoogde</a:t>
            </a:r>
            <a:r>
              <a:rPr lang="en-GB" dirty="0"/>
              <a:t> </a:t>
            </a:r>
            <a:r>
              <a:rPr lang="en-GB" dirty="0" err="1"/>
              <a:t>tegemoetkoming</a:t>
            </a:r>
            <a:r>
              <a:rPr lang="en-GB" dirty="0"/>
              <a:t> </a:t>
            </a:r>
            <a:r>
              <a:rPr lang="en-GB" dirty="0" err="1"/>
              <a:t>ingetrokken</a:t>
            </a:r>
            <a:r>
              <a:rPr lang="en-GB" dirty="0"/>
              <a:t> op 31 </a:t>
            </a:r>
            <a:r>
              <a:rPr lang="en-GB" dirty="0" err="1"/>
              <a:t>december</a:t>
            </a:r>
            <a:r>
              <a:rPr lang="en-GB" dirty="0"/>
              <a:t> van het </a:t>
            </a:r>
            <a:r>
              <a:rPr lang="en-GB" dirty="0" err="1"/>
              <a:t>jaar</a:t>
            </a:r>
            <a:r>
              <a:rPr lang="en-GB" dirty="0"/>
              <a:t> van de </a:t>
            </a:r>
            <a:r>
              <a:rPr lang="en-GB" dirty="0" err="1"/>
              <a:t>systematische</a:t>
            </a:r>
            <a:r>
              <a:rPr lang="en-GB" dirty="0"/>
              <a:t> </a:t>
            </a:r>
            <a:r>
              <a:rPr lang="en-GB" dirty="0" err="1"/>
              <a:t>controle</a:t>
            </a:r>
            <a:r>
              <a:rPr lang="en-GB" dirty="0"/>
              <a:t> </a:t>
            </a:r>
            <a:r>
              <a:rPr lang="en-GB" dirty="0" err="1"/>
              <a:t>indien</a:t>
            </a:r>
            <a:r>
              <a:rPr lang="en-GB" dirty="0"/>
              <a:t> </a:t>
            </a:r>
            <a:r>
              <a:rPr lang="en-GB" dirty="0" err="1"/>
              <a:t>blijkt</a:t>
            </a:r>
            <a:r>
              <a:rPr lang="en-GB" dirty="0"/>
              <a:t> </a:t>
            </a:r>
            <a:r>
              <a:rPr lang="en-GB" dirty="0" err="1"/>
              <a:t>dat</a:t>
            </a:r>
            <a:r>
              <a:rPr lang="en-GB" dirty="0"/>
              <a:t> het </a:t>
            </a:r>
            <a:r>
              <a:rPr lang="en-GB" dirty="0" err="1"/>
              <a:t>gezin</a:t>
            </a:r>
            <a:r>
              <a:rPr lang="en-GB" dirty="0"/>
              <a:t> het </a:t>
            </a:r>
            <a:r>
              <a:rPr lang="en-GB" dirty="0" err="1"/>
              <a:t>grensbedrag</a:t>
            </a:r>
            <a:r>
              <a:rPr lang="en-GB" dirty="0"/>
              <a:t> </a:t>
            </a:r>
            <a:r>
              <a:rPr lang="en-GB" dirty="0" err="1"/>
              <a:t>overschrijdt</a:t>
            </a:r>
            <a:r>
              <a:rPr lang="en-GB" dirty="0"/>
              <a:t>.</a:t>
            </a:r>
          </a:p>
          <a:p>
            <a:endParaRPr lang="en-GB" dirty="0"/>
          </a:p>
        </p:txBody>
      </p:sp>
      <p:graphicFrame>
        <p:nvGraphicFramePr>
          <p:cNvPr id="9" name="Content Placeholder 4"/>
          <p:cNvGraphicFramePr>
            <a:graphicFrameLocks/>
          </p:cNvGraphicFramePr>
          <p:nvPr>
            <p:extLst>
              <p:ext uri="{D42A27DB-BD31-4B8C-83A1-F6EECF244321}">
                <p14:modId xmlns:p14="http://schemas.microsoft.com/office/powerpoint/2010/main" val="186700931"/>
              </p:ext>
            </p:extLst>
          </p:nvPr>
        </p:nvGraphicFramePr>
        <p:xfrm>
          <a:off x="1197863" y="3099816"/>
          <a:ext cx="10641030" cy="3256949"/>
        </p:xfrm>
        <a:graphic>
          <a:graphicData uri="http://schemas.openxmlformats.org/drawingml/2006/table">
            <a:tbl>
              <a:tblPr firstRow="1" bandRow="1">
                <a:tableStyleId>{7DF18680-E054-41AD-8BC1-D1AEF772440D}</a:tableStyleId>
              </a:tblPr>
              <a:tblGrid>
                <a:gridCol w="5320515">
                  <a:extLst>
                    <a:ext uri="{9D8B030D-6E8A-4147-A177-3AD203B41FA5}">
                      <a16:colId xmlns:a16="http://schemas.microsoft.com/office/drawing/2014/main" val="3424612388"/>
                    </a:ext>
                  </a:extLst>
                </a:gridCol>
                <a:gridCol w="5320515">
                  <a:extLst>
                    <a:ext uri="{9D8B030D-6E8A-4147-A177-3AD203B41FA5}">
                      <a16:colId xmlns:a16="http://schemas.microsoft.com/office/drawing/2014/main" val="3553641727"/>
                    </a:ext>
                  </a:extLst>
                </a:gridCol>
              </a:tblGrid>
              <a:tr h="431105">
                <a:tc>
                  <a:txBody>
                    <a:bodyPr/>
                    <a:lstStyle/>
                    <a:p>
                      <a:r>
                        <a:rPr lang="en-GB" sz="2800" dirty="0" err="1" smtClean="0"/>
                        <a:t>Mogelijkheden</a:t>
                      </a:r>
                      <a:endParaRPr lang="en-GB" sz="2800" dirty="0">
                        <a:solidFill>
                          <a:schemeClr val="tx2"/>
                        </a:solidFill>
                      </a:endParaRPr>
                    </a:p>
                  </a:txBody>
                  <a:tcPr/>
                </a:tc>
                <a:tc>
                  <a:txBody>
                    <a:bodyPr/>
                    <a:lstStyle/>
                    <a:p>
                      <a:r>
                        <a:rPr lang="en-GB" sz="2800" dirty="0" err="1" smtClean="0"/>
                        <a:t>Gevolgen</a:t>
                      </a:r>
                      <a:endParaRPr lang="en-GB" sz="2800" dirty="0">
                        <a:solidFill>
                          <a:schemeClr val="tx2"/>
                        </a:solidFill>
                      </a:endParaRPr>
                    </a:p>
                  </a:txBody>
                  <a:tcPr/>
                </a:tc>
                <a:extLst>
                  <a:ext uri="{0D108BD9-81ED-4DB2-BD59-A6C34878D82A}">
                    <a16:rowId xmlns:a16="http://schemas.microsoft.com/office/drawing/2014/main" val="4253214836"/>
                  </a:ext>
                </a:extLst>
              </a:tr>
              <a:tr h="989007">
                <a:tc>
                  <a:txBody>
                    <a:bodyPr/>
                    <a:lstStyle/>
                    <a:p>
                      <a:r>
                        <a:rPr lang="nl-NL" sz="2000" dirty="0" smtClean="0"/>
                        <a:t>Onmiddellijk stopzetting van het recht</a:t>
                      </a:r>
                      <a:endParaRPr lang="en-GB" sz="2000" dirty="0"/>
                    </a:p>
                  </a:txBody>
                  <a:tcPr/>
                </a:tc>
                <a:tc>
                  <a:txBody>
                    <a:bodyPr/>
                    <a:lstStyle/>
                    <a:p>
                      <a:pPr algn="just"/>
                      <a:r>
                        <a:rPr lang="nl-NL" dirty="0" smtClean="0"/>
                        <a:t>Discriminatoir,</a:t>
                      </a:r>
                      <a:r>
                        <a:rPr lang="nl-NL" baseline="0" dirty="0" smtClean="0"/>
                        <a:t> </a:t>
                      </a:r>
                      <a:r>
                        <a:rPr lang="nl-NL" dirty="0" smtClean="0"/>
                        <a:t>want de systematische controle gebeurt niet voor alle rechthebbenden op hetzelfde moment</a:t>
                      </a:r>
                      <a:endParaRPr lang="en-GB" dirty="0"/>
                    </a:p>
                  </a:txBody>
                  <a:tcPr/>
                </a:tc>
                <a:extLst>
                  <a:ext uri="{0D108BD9-81ED-4DB2-BD59-A6C34878D82A}">
                    <a16:rowId xmlns:a16="http://schemas.microsoft.com/office/drawing/2014/main" val="1798920546"/>
                  </a:ext>
                </a:extLst>
              </a:tr>
              <a:tr h="989007">
                <a:tc>
                  <a:txBody>
                    <a:bodyPr/>
                    <a:lstStyle/>
                    <a:p>
                      <a:r>
                        <a:rPr lang="nl-NL" sz="2000" dirty="0" smtClean="0"/>
                        <a:t>Retroactieve intrekking van het recht</a:t>
                      </a:r>
                      <a:endParaRPr lang="en-GB" sz="2000" dirty="0"/>
                    </a:p>
                  </a:txBody>
                  <a:tcPr/>
                </a:tc>
                <a:tc>
                  <a:txBody>
                    <a:bodyPr/>
                    <a:lstStyle/>
                    <a:p>
                      <a:pPr algn="just"/>
                      <a:r>
                        <a:rPr lang="nl-NL" dirty="0" smtClean="0"/>
                        <a:t>Recuperaties niet wenselijk gezien de kwetsbare doelgroep en gezien de nodige regularisaties op het vlak van andere maatregelen binnen de ZIV</a:t>
                      </a:r>
                      <a:endParaRPr lang="en-GB" dirty="0"/>
                    </a:p>
                  </a:txBody>
                  <a:tcPr/>
                </a:tc>
                <a:extLst>
                  <a:ext uri="{0D108BD9-81ED-4DB2-BD59-A6C34878D82A}">
                    <a16:rowId xmlns:a16="http://schemas.microsoft.com/office/drawing/2014/main" val="3434150622"/>
                  </a:ext>
                </a:extLst>
              </a:tr>
              <a:tr h="760775">
                <a:tc>
                  <a:txBody>
                    <a:bodyPr/>
                    <a:lstStyle/>
                    <a:p>
                      <a:r>
                        <a:rPr lang="en-GB" sz="2000" dirty="0" err="1" smtClean="0"/>
                        <a:t>Opleggen</a:t>
                      </a:r>
                      <a:r>
                        <a:rPr lang="en-GB" sz="2000" dirty="0" smtClean="0"/>
                        <a:t> van </a:t>
                      </a:r>
                      <a:r>
                        <a:rPr lang="en-GB" sz="2000" dirty="0" err="1" smtClean="0"/>
                        <a:t>een</a:t>
                      </a:r>
                      <a:r>
                        <a:rPr lang="en-GB" sz="2000" dirty="0" smtClean="0"/>
                        <a:t> </a:t>
                      </a:r>
                      <a:r>
                        <a:rPr lang="en-GB" sz="2000" dirty="0" err="1" smtClean="0"/>
                        <a:t>schadevergoeding</a:t>
                      </a:r>
                      <a:endParaRPr lang="en-GB" sz="2000" dirty="0"/>
                    </a:p>
                  </a:txBody>
                  <a:tcPr/>
                </a:tc>
                <a:tc>
                  <a:txBody>
                    <a:bodyPr/>
                    <a:lstStyle/>
                    <a:p>
                      <a:pPr algn="just"/>
                      <a:r>
                        <a:rPr lang="nl-NL" dirty="0" smtClean="0"/>
                        <a:t>Gelijkheid tussen alle rechthebbenden maar niet wenselijk gezien de kwetsbare doelgroep</a:t>
                      </a:r>
                      <a:endParaRPr lang="en-GB" dirty="0"/>
                    </a:p>
                  </a:txBody>
                  <a:tcPr/>
                </a:tc>
                <a:extLst>
                  <a:ext uri="{0D108BD9-81ED-4DB2-BD59-A6C34878D82A}">
                    <a16:rowId xmlns:a16="http://schemas.microsoft.com/office/drawing/2014/main" val="2205240136"/>
                  </a:ext>
                </a:extLst>
              </a:tr>
            </a:tbl>
          </a:graphicData>
        </a:graphic>
      </p:graphicFrame>
      <p:sp>
        <p:nvSpPr>
          <p:cNvPr id="3" name="Tijdelijke aanduiding voor dianummer 2"/>
          <p:cNvSpPr>
            <a:spLocks noGrp="1"/>
          </p:cNvSpPr>
          <p:nvPr>
            <p:ph type="sldNum" sz="quarter" idx="12"/>
          </p:nvPr>
        </p:nvSpPr>
        <p:spPr/>
        <p:txBody>
          <a:bodyPr/>
          <a:lstStyle/>
          <a:p>
            <a:fld id="{7CA008EF-D27F-4B4F-AC8A-C2D3D95ECDD7}" type="slidenum">
              <a:rPr lang="en-GB" smtClean="0"/>
              <a:t>14</a:t>
            </a:fld>
            <a:endParaRPr lang="en-GB"/>
          </a:p>
        </p:txBody>
      </p:sp>
      <p:pic>
        <p:nvPicPr>
          <p:cNvPr id="8" name="Picture 2" descr="Welk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3791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1079500" indent="-742950">
              <a:buFont typeface="+mj-lt"/>
              <a:buAutoNum type="arabicPeriod" startAt="6"/>
            </a:pPr>
            <a:r>
              <a:rPr lang="nl-NL" sz="4000" b="1" dirty="0" smtClean="0">
                <a:solidFill>
                  <a:schemeClr val="accent5"/>
                </a:solidFill>
              </a:rPr>
              <a:t>De uitwisseling van gegevens</a:t>
            </a:r>
            <a:endParaRPr lang="en-GB" sz="4000" b="1" dirty="0">
              <a:solidFill>
                <a:schemeClr val="accent5"/>
              </a:solidFill>
            </a:endParaRPr>
          </a:p>
        </p:txBody>
      </p:sp>
      <p:sp>
        <p:nvSpPr>
          <p:cNvPr id="5" name="Tijdelijke aanduiding voor inhoud 4"/>
          <p:cNvSpPr>
            <a:spLocks noGrp="1"/>
          </p:cNvSpPr>
          <p:nvPr>
            <p:ph idx="1"/>
          </p:nvPr>
        </p:nvSpPr>
        <p:spPr/>
        <p:txBody>
          <a:bodyPr>
            <a:normAutofit fontScale="85000" lnSpcReduction="10000"/>
          </a:bodyPr>
          <a:lstStyle/>
          <a:p>
            <a:pPr marL="357188" indent="-357188" algn="just">
              <a:buClr>
                <a:schemeClr val="accent5"/>
              </a:buClr>
              <a:buFont typeface="+mj-lt"/>
              <a:buAutoNum type="arabicParenR"/>
            </a:pPr>
            <a:r>
              <a:rPr lang="nl-BE" sz="2600" dirty="0" smtClean="0"/>
              <a:t>Mogelijkheid om toegang te verlenen aan de ziekenfondsen tot </a:t>
            </a:r>
            <a:r>
              <a:rPr lang="nl-BE" sz="2600" b="1" dirty="0" smtClean="0">
                <a:solidFill>
                  <a:schemeClr val="accent5"/>
                </a:solidFill>
              </a:rPr>
              <a:t>andere gegevensbanken</a:t>
            </a:r>
            <a:r>
              <a:rPr lang="nl-BE" sz="2600" dirty="0" smtClean="0"/>
              <a:t>:</a:t>
            </a:r>
          </a:p>
          <a:p>
            <a:pPr marL="895350" indent="-357188">
              <a:buClr>
                <a:schemeClr val="accent5"/>
              </a:buClr>
            </a:pPr>
            <a:r>
              <a:rPr lang="nl-BE" sz="2600" dirty="0" smtClean="0"/>
              <a:t>PATRIS</a:t>
            </a:r>
            <a:endParaRPr lang="nl-BE" sz="2600" dirty="0"/>
          </a:p>
          <a:p>
            <a:pPr marL="895350" indent="-357188">
              <a:buClr>
                <a:schemeClr val="accent5"/>
              </a:buClr>
            </a:pPr>
            <a:r>
              <a:rPr lang="nl-BE" sz="2600" dirty="0" err="1"/>
              <a:t>DmfA</a:t>
            </a:r>
            <a:endParaRPr lang="nl-BE" sz="2600" dirty="0"/>
          </a:p>
          <a:p>
            <a:pPr marL="895350" indent="-357188">
              <a:buClr>
                <a:schemeClr val="accent5"/>
              </a:buClr>
            </a:pPr>
            <a:r>
              <a:rPr lang="nl-BE" sz="2600" dirty="0"/>
              <a:t>de gegevensbank van VLABEL</a:t>
            </a:r>
          </a:p>
          <a:p>
            <a:pPr marL="895350" indent="-357188">
              <a:buClr>
                <a:schemeClr val="accent5"/>
              </a:buClr>
            </a:pPr>
            <a:r>
              <a:rPr lang="nl-BE" sz="2600" dirty="0"/>
              <a:t> …</a:t>
            </a:r>
          </a:p>
          <a:p>
            <a:pPr marL="0" indent="0">
              <a:buNone/>
            </a:pPr>
            <a:endParaRPr lang="nl-BE" sz="900" dirty="0" smtClean="0"/>
          </a:p>
          <a:p>
            <a:pPr marL="895350" indent="-538163">
              <a:buFont typeface="Wingdings" panose="05000000000000000000" pitchFamily="2" charset="2"/>
              <a:buChar char="à"/>
            </a:pPr>
            <a:r>
              <a:rPr lang="nl-BE" sz="2600" b="1" dirty="0" smtClean="0">
                <a:solidFill>
                  <a:schemeClr val="accent5"/>
                </a:solidFill>
              </a:rPr>
              <a:t>Doel?</a:t>
            </a:r>
            <a:r>
              <a:rPr lang="nl-BE" sz="2600" dirty="0" smtClean="0">
                <a:solidFill>
                  <a:schemeClr val="accent5"/>
                </a:solidFill>
              </a:rPr>
              <a:t> </a:t>
            </a:r>
            <a:r>
              <a:rPr lang="nl-BE" sz="2600" dirty="0" smtClean="0"/>
              <a:t>het vooraf invullen van de verklaring op erewoord door het ziekenfonds zelf</a:t>
            </a:r>
          </a:p>
          <a:p>
            <a:pPr marL="357187" indent="0" algn="just">
              <a:buNone/>
              <a:tabLst>
                <a:tab pos="182563" algn="l"/>
              </a:tabLst>
            </a:pPr>
            <a:endParaRPr lang="nl-BE" sz="900" dirty="0" smtClean="0"/>
          </a:p>
          <a:p>
            <a:pPr marL="357188" indent="-357188" algn="just">
              <a:buClr>
                <a:schemeClr val="accent5"/>
              </a:buClr>
              <a:buFont typeface="+mj-lt"/>
              <a:buAutoNum type="arabicParenR" startAt="2"/>
            </a:pPr>
            <a:r>
              <a:rPr lang="en-GB" sz="2600" dirty="0"/>
              <a:t>Mogelijkheid om de </a:t>
            </a:r>
            <a:r>
              <a:rPr lang="en-GB" sz="2600" dirty="0" err="1"/>
              <a:t>verkregen</a:t>
            </a:r>
            <a:r>
              <a:rPr lang="en-GB" sz="2600" dirty="0"/>
              <a:t> </a:t>
            </a:r>
            <a:r>
              <a:rPr lang="en-GB" sz="2600" dirty="0" err="1"/>
              <a:t>bewijsdocumenten</a:t>
            </a:r>
            <a:r>
              <a:rPr lang="en-GB" sz="2600" dirty="0"/>
              <a:t> </a:t>
            </a:r>
            <a:r>
              <a:rPr lang="en-GB" sz="2600" b="1" dirty="0" err="1">
                <a:solidFill>
                  <a:schemeClr val="accent5"/>
                </a:solidFill>
              </a:rPr>
              <a:t>ter</a:t>
            </a:r>
            <a:r>
              <a:rPr lang="en-GB" sz="2600" b="1" dirty="0">
                <a:solidFill>
                  <a:schemeClr val="accent5"/>
                </a:solidFill>
              </a:rPr>
              <a:t> </a:t>
            </a:r>
            <a:r>
              <a:rPr lang="en-GB" sz="2600" b="1" dirty="0" err="1">
                <a:solidFill>
                  <a:schemeClr val="accent5"/>
                </a:solidFill>
              </a:rPr>
              <a:t>beschikking</a:t>
            </a:r>
            <a:r>
              <a:rPr lang="en-GB" sz="2600" b="1" dirty="0">
                <a:solidFill>
                  <a:schemeClr val="accent5"/>
                </a:solidFill>
              </a:rPr>
              <a:t> </a:t>
            </a:r>
            <a:r>
              <a:rPr lang="en-GB" sz="2600" b="1" dirty="0" err="1">
                <a:solidFill>
                  <a:schemeClr val="accent5"/>
                </a:solidFill>
              </a:rPr>
              <a:t>te</a:t>
            </a:r>
            <a:r>
              <a:rPr lang="en-GB" sz="2600" b="1" dirty="0">
                <a:solidFill>
                  <a:schemeClr val="accent5"/>
                </a:solidFill>
              </a:rPr>
              <a:t> </a:t>
            </a:r>
            <a:r>
              <a:rPr lang="en-GB" sz="2600" b="1" dirty="0" err="1">
                <a:solidFill>
                  <a:schemeClr val="accent5"/>
                </a:solidFill>
              </a:rPr>
              <a:t>stellen</a:t>
            </a:r>
            <a:r>
              <a:rPr lang="en-GB" sz="2600" dirty="0">
                <a:solidFill>
                  <a:schemeClr val="accent5"/>
                </a:solidFill>
              </a:rPr>
              <a:t> </a:t>
            </a:r>
            <a:r>
              <a:rPr lang="en-GB" sz="2600" dirty="0" err="1"/>
              <a:t>aan</a:t>
            </a:r>
            <a:r>
              <a:rPr lang="en-GB" sz="2600" dirty="0"/>
              <a:t> </a:t>
            </a:r>
            <a:r>
              <a:rPr lang="en-GB" sz="2600" dirty="0" err="1"/>
              <a:t>andere</a:t>
            </a:r>
            <a:r>
              <a:rPr lang="en-GB" sz="2600" dirty="0"/>
              <a:t> </a:t>
            </a:r>
            <a:r>
              <a:rPr lang="en-GB" sz="2600" dirty="0" err="1"/>
              <a:t>overheden</a:t>
            </a:r>
            <a:endParaRPr lang="en-GB" sz="2600" dirty="0"/>
          </a:p>
          <a:p>
            <a:pPr marL="0" indent="0">
              <a:buNone/>
            </a:pPr>
            <a:endParaRPr lang="en-GB" sz="900" dirty="0"/>
          </a:p>
          <a:p>
            <a:pPr marL="895350" indent="-538163">
              <a:buNone/>
            </a:pPr>
            <a:r>
              <a:rPr lang="en-GB" sz="2400" b="1" dirty="0">
                <a:solidFill>
                  <a:schemeClr val="accent5"/>
                </a:solidFill>
              </a:rPr>
              <a:t>→</a:t>
            </a:r>
            <a:r>
              <a:rPr lang="en-GB" sz="2400" dirty="0"/>
              <a:t> </a:t>
            </a:r>
            <a:r>
              <a:rPr lang="en-GB" sz="2400" dirty="0" smtClean="0"/>
              <a:t>	Only </a:t>
            </a:r>
            <a:r>
              <a:rPr lang="en-GB" sz="2400" dirty="0"/>
              <a:t>once-</a:t>
            </a:r>
            <a:r>
              <a:rPr lang="en-GB" sz="2400" dirty="0" err="1"/>
              <a:t>wetgeving</a:t>
            </a:r>
            <a:endParaRPr lang="en-GB" sz="2400" dirty="0"/>
          </a:p>
          <a:p>
            <a:pPr marL="0" indent="0" algn="just">
              <a:buNone/>
            </a:pPr>
            <a:endParaRPr lang="nl-BE" sz="2600" dirty="0"/>
          </a:p>
          <a:p>
            <a:pPr marL="0" indent="0" algn="just">
              <a:buNone/>
            </a:pPr>
            <a:endParaRPr lang="nl-BE" sz="2600" dirty="0" smtClean="0"/>
          </a:p>
          <a:p>
            <a:pPr marL="0" indent="0">
              <a:buNone/>
            </a:pPr>
            <a:endParaRPr lang="en-GB" dirty="0"/>
          </a:p>
        </p:txBody>
      </p:sp>
      <p:sp>
        <p:nvSpPr>
          <p:cNvPr id="3" name="Tijdelijke aanduiding voor dianummer 2"/>
          <p:cNvSpPr>
            <a:spLocks noGrp="1"/>
          </p:cNvSpPr>
          <p:nvPr>
            <p:ph type="sldNum" sz="quarter" idx="12"/>
          </p:nvPr>
        </p:nvSpPr>
        <p:spPr/>
        <p:txBody>
          <a:bodyPr/>
          <a:lstStyle/>
          <a:p>
            <a:fld id="{7CA008EF-D27F-4B4F-AC8A-C2D3D95ECDD7}" type="slidenum">
              <a:rPr lang="en-GB" smtClean="0"/>
              <a:t>15</a:t>
            </a:fld>
            <a:endParaRPr lang="en-GB"/>
          </a:p>
        </p:txBody>
      </p:sp>
      <p:pic>
        <p:nvPicPr>
          <p:cNvPr id="8" name="Picture 2" descr="Welk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293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b="1" dirty="0" smtClean="0">
                <a:solidFill>
                  <a:srgbClr val="007C92"/>
                </a:solidFill>
              </a:rPr>
              <a:t>Pistes</a:t>
            </a:r>
            <a:endParaRPr lang="en-GB" b="1" dirty="0">
              <a:solidFill>
                <a:srgbClr val="007C92"/>
              </a:solidFill>
            </a:endParaRPr>
          </a:p>
        </p:txBody>
      </p:sp>
      <p:sp>
        <p:nvSpPr>
          <p:cNvPr id="3" name="Tijdelijke aanduiding voor inhoud 2"/>
          <p:cNvSpPr>
            <a:spLocks noGrp="1"/>
          </p:cNvSpPr>
          <p:nvPr>
            <p:ph idx="1"/>
          </p:nvPr>
        </p:nvSpPr>
        <p:spPr>
          <a:xfrm>
            <a:off x="838200" y="1825625"/>
            <a:ext cx="10515600" cy="4090543"/>
          </a:xfrm>
        </p:spPr>
        <p:txBody>
          <a:bodyPr>
            <a:normAutofit fontScale="85000" lnSpcReduction="20000"/>
          </a:bodyPr>
          <a:lstStyle/>
          <a:p>
            <a:pPr marL="514350" indent="-514350" algn="just">
              <a:buClr>
                <a:srgbClr val="007C92"/>
              </a:buClr>
              <a:buFont typeface="+mj-lt"/>
              <a:buAutoNum type="arabicPeriod"/>
            </a:pPr>
            <a:r>
              <a:rPr lang="nl-BE" dirty="0" smtClean="0"/>
              <a:t>Onderzoeken </a:t>
            </a:r>
            <a:r>
              <a:rPr lang="nl-BE" dirty="0"/>
              <a:t>van een automatische toekenning aan bepaalde doelgroepen om het knelpunt </a:t>
            </a:r>
            <a:r>
              <a:rPr lang="nl-BE" dirty="0" smtClean="0"/>
              <a:t>m.b.t. </a:t>
            </a:r>
            <a:r>
              <a:rPr lang="nl-BE" dirty="0"/>
              <a:t>het indienen van de verklaring op erewoord en het overmaken van de nodige bewijsstukken op te vangen</a:t>
            </a:r>
          </a:p>
          <a:p>
            <a:pPr marL="514350" indent="-514350" algn="just">
              <a:buClr>
                <a:schemeClr val="accent1">
                  <a:lumMod val="50000"/>
                </a:schemeClr>
              </a:buClr>
              <a:buFont typeface="+mj-lt"/>
              <a:buAutoNum type="arabicPeriod"/>
            </a:pPr>
            <a:endParaRPr lang="nl-BE" sz="900" dirty="0" smtClean="0"/>
          </a:p>
          <a:p>
            <a:pPr marL="514350" indent="-514350" algn="just">
              <a:buClr>
                <a:srgbClr val="007C92"/>
              </a:buClr>
              <a:buFont typeface="+mj-lt"/>
              <a:buAutoNum type="arabicPeriod"/>
            </a:pPr>
            <a:r>
              <a:rPr lang="nl-BE" dirty="0" smtClean="0"/>
              <a:t>Verder </a:t>
            </a:r>
            <a:r>
              <a:rPr lang="nl-BE" dirty="0"/>
              <a:t>uitwisselen van gegevens en evalueren van het gebruik van gegevensbanken</a:t>
            </a:r>
          </a:p>
          <a:p>
            <a:pPr marL="514350" indent="-514350" algn="just">
              <a:buClr>
                <a:schemeClr val="accent1">
                  <a:lumMod val="50000"/>
                </a:schemeClr>
              </a:buClr>
              <a:buFont typeface="+mj-lt"/>
              <a:buAutoNum type="arabicPeriod"/>
            </a:pPr>
            <a:endParaRPr lang="nl-BE" sz="900" dirty="0" smtClean="0"/>
          </a:p>
          <a:p>
            <a:pPr marL="514350" indent="-514350" algn="just">
              <a:buClr>
                <a:srgbClr val="007C92"/>
              </a:buClr>
              <a:buFont typeface="+mj-lt"/>
              <a:buAutoNum type="arabicPeriod"/>
            </a:pPr>
            <a:r>
              <a:rPr lang="nl-BE" dirty="0" smtClean="0"/>
              <a:t>Het </a:t>
            </a:r>
            <a:r>
              <a:rPr lang="nl-BE" dirty="0"/>
              <a:t>rijksregistergezin hanteren zodat </a:t>
            </a:r>
            <a:r>
              <a:rPr lang="nl-BE" dirty="0" smtClean="0"/>
              <a:t>een automatische </a:t>
            </a:r>
            <a:r>
              <a:rPr lang="nl-BE" dirty="0"/>
              <a:t>gezinssamenstelling mogelijk wordt</a:t>
            </a:r>
          </a:p>
          <a:p>
            <a:pPr marL="514350" indent="-514350" algn="just">
              <a:buClr>
                <a:schemeClr val="accent1">
                  <a:lumMod val="50000"/>
                </a:schemeClr>
              </a:buClr>
              <a:buFont typeface="+mj-lt"/>
              <a:buAutoNum type="arabicPeriod"/>
            </a:pPr>
            <a:endParaRPr lang="nl-BE" sz="900" dirty="0" smtClean="0"/>
          </a:p>
          <a:p>
            <a:pPr marL="514350" indent="-514350" algn="just">
              <a:buClr>
                <a:srgbClr val="007C92"/>
              </a:buClr>
              <a:buFont typeface="+mj-lt"/>
              <a:buAutoNum type="arabicPeriod"/>
            </a:pPr>
            <a:r>
              <a:rPr lang="nl-BE" dirty="0" smtClean="0"/>
              <a:t>Meer </a:t>
            </a:r>
            <a:r>
              <a:rPr lang="nl-BE" dirty="0"/>
              <a:t>retroactieve toekenning van het recht op de verhoogde tegemoetkoming</a:t>
            </a:r>
          </a:p>
          <a:p>
            <a:pPr marL="514350" indent="-514350" algn="just">
              <a:buClr>
                <a:schemeClr val="accent1">
                  <a:lumMod val="50000"/>
                </a:schemeClr>
              </a:buClr>
              <a:buFont typeface="+mj-lt"/>
              <a:buAutoNum type="arabicPeriod"/>
            </a:pPr>
            <a:endParaRPr lang="nl-BE" sz="900" dirty="0" smtClean="0"/>
          </a:p>
          <a:p>
            <a:pPr marL="514350" indent="-514350" algn="just">
              <a:buClr>
                <a:srgbClr val="007C92"/>
              </a:buClr>
              <a:buFont typeface="+mj-lt"/>
              <a:buAutoNum type="arabicPeriod"/>
            </a:pPr>
            <a:r>
              <a:rPr lang="nl-BE" dirty="0" smtClean="0"/>
              <a:t>De </a:t>
            </a:r>
            <a:r>
              <a:rPr lang="nl-BE" dirty="0"/>
              <a:t>proactieve flux verder uitbreiden (ook gezinnen met inkomen net boven de grens aanschrijven</a:t>
            </a:r>
            <a:r>
              <a:rPr lang="nl-BE" dirty="0" smtClean="0"/>
              <a:t>)</a:t>
            </a:r>
            <a:endParaRPr lang="nl-BE" dirty="0"/>
          </a:p>
        </p:txBody>
      </p:sp>
      <p:sp>
        <p:nvSpPr>
          <p:cNvPr id="5" name="Tijdelijke aanduiding voor dianummer 4"/>
          <p:cNvSpPr>
            <a:spLocks noGrp="1"/>
          </p:cNvSpPr>
          <p:nvPr>
            <p:ph type="sldNum" sz="quarter" idx="12"/>
          </p:nvPr>
        </p:nvSpPr>
        <p:spPr/>
        <p:txBody>
          <a:bodyPr/>
          <a:lstStyle/>
          <a:p>
            <a:fld id="{7CA008EF-D27F-4B4F-AC8A-C2D3D95ECDD7}" type="slidenum">
              <a:rPr lang="en-GB" smtClean="0"/>
              <a:t>16</a:t>
            </a:fld>
            <a:endParaRPr lang="en-GB"/>
          </a:p>
        </p:txBody>
      </p:sp>
      <p:pic>
        <p:nvPicPr>
          <p:cNvPr id="6" name="Picture 2" descr="Welk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879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9430512" cy="1325563"/>
          </a:xfrm>
        </p:spPr>
        <p:txBody>
          <a:bodyPr/>
          <a:lstStyle/>
          <a:p>
            <a:r>
              <a:rPr lang="nl-BE" b="1" dirty="0" smtClean="0">
                <a:solidFill>
                  <a:srgbClr val="007C92"/>
                </a:solidFill>
              </a:rPr>
              <a:t>Pistes</a:t>
            </a:r>
            <a:endParaRPr lang="en-GB" b="1" dirty="0">
              <a:solidFill>
                <a:srgbClr val="007C92"/>
              </a:solidFill>
            </a:endParaRPr>
          </a:p>
        </p:txBody>
      </p:sp>
      <p:sp>
        <p:nvSpPr>
          <p:cNvPr id="3" name="Tijdelijke aanduiding voor inhoud 2"/>
          <p:cNvSpPr>
            <a:spLocks noGrp="1"/>
          </p:cNvSpPr>
          <p:nvPr>
            <p:ph idx="1"/>
          </p:nvPr>
        </p:nvSpPr>
        <p:spPr>
          <a:xfrm>
            <a:off x="838200" y="1825625"/>
            <a:ext cx="10515600" cy="4090543"/>
          </a:xfrm>
        </p:spPr>
        <p:txBody>
          <a:bodyPr>
            <a:normAutofit fontScale="77500" lnSpcReduction="20000"/>
          </a:bodyPr>
          <a:lstStyle/>
          <a:p>
            <a:pPr marL="514350" indent="-514350" algn="just">
              <a:buClr>
                <a:srgbClr val="007C92"/>
              </a:buClr>
              <a:buFont typeface="+mj-lt"/>
              <a:buAutoNum type="arabicPeriod" startAt="6"/>
            </a:pPr>
            <a:r>
              <a:rPr lang="nl-BE" dirty="0" smtClean="0"/>
              <a:t>Onderzoeken </a:t>
            </a:r>
            <a:r>
              <a:rPr lang="nl-BE" dirty="0"/>
              <a:t>naar de mogelijkheid voor het ziekenfonds om het netto-inkomen te bepalen tijdens het inkomensonderzoek</a:t>
            </a:r>
          </a:p>
          <a:p>
            <a:pPr marL="514350" indent="-514350" algn="just">
              <a:buClr>
                <a:srgbClr val="007C92"/>
              </a:buClr>
              <a:buFont typeface="+mj-lt"/>
              <a:buAutoNum type="arabicPeriod" startAt="6"/>
            </a:pPr>
            <a:endParaRPr lang="nl-BE" sz="900" dirty="0" smtClean="0"/>
          </a:p>
          <a:p>
            <a:pPr marL="514350" indent="-514350" algn="just">
              <a:buClr>
                <a:srgbClr val="007C92"/>
              </a:buClr>
              <a:buFont typeface="+mj-lt"/>
              <a:buAutoNum type="arabicPeriod" startAt="6"/>
            </a:pPr>
            <a:r>
              <a:rPr lang="nl-BE" dirty="0" smtClean="0"/>
              <a:t>Het </a:t>
            </a:r>
            <a:r>
              <a:rPr lang="nl-BE" dirty="0"/>
              <a:t>in aanmerking nemen van het (roerend en onroerend) vermogen</a:t>
            </a:r>
          </a:p>
          <a:p>
            <a:pPr marL="514350" indent="-514350" algn="just">
              <a:buClr>
                <a:srgbClr val="007C92"/>
              </a:buClr>
              <a:buFont typeface="+mj-lt"/>
              <a:buAutoNum type="arabicPeriod" startAt="6"/>
            </a:pPr>
            <a:endParaRPr lang="nl-BE" sz="900" dirty="0" smtClean="0"/>
          </a:p>
          <a:p>
            <a:pPr marL="514350" indent="-514350" algn="just">
              <a:buClr>
                <a:srgbClr val="007C92"/>
              </a:buClr>
              <a:buFont typeface="+mj-lt"/>
              <a:buAutoNum type="arabicPeriod" startAt="6"/>
            </a:pPr>
            <a:r>
              <a:rPr lang="nl-BE" dirty="0" smtClean="0"/>
              <a:t>Onderzoeken op welke manier het </a:t>
            </a:r>
            <a:r>
              <a:rPr lang="nl-BE"/>
              <a:t>betaalde </a:t>
            </a:r>
            <a:r>
              <a:rPr lang="nl-BE" smtClean="0"/>
              <a:t>onderhoudsgeld </a:t>
            </a:r>
            <a:r>
              <a:rPr lang="nl-BE" dirty="0" smtClean="0"/>
              <a:t>al dan niet in aanmerking genomen moet worden</a:t>
            </a:r>
            <a:endParaRPr lang="nl-BE" dirty="0"/>
          </a:p>
          <a:p>
            <a:pPr marL="514350" indent="-514350" algn="just">
              <a:buClr>
                <a:srgbClr val="007C92"/>
              </a:buClr>
              <a:buFont typeface="+mj-lt"/>
              <a:buAutoNum type="arabicPeriod" startAt="6"/>
            </a:pPr>
            <a:endParaRPr lang="nl-BE" sz="900" dirty="0" smtClean="0"/>
          </a:p>
          <a:p>
            <a:pPr marL="514350" indent="-514350" algn="just">
              <a:buClr>
                <a:srgbClr val="007C92"/>
              </a:buClr>
              <a:buFont typeface="+mj-lt"/>
              <a:buAutoNum type="arabicPeriod" startAt="6"/>
            </a:pPr>
            <a:r>
              <a:rPr lang="nl-BE" dirty="0" smtClean="0"/>
              <a:t>Onderzoeken </a:t>
            </a:r>
            <a:r>
              <a:rPr lang="nl-BE" dirty="0"/>
              <a:t>of rekening gehouden kan worden met de inkomens van het tweede jaar voorafgaand aan de toekenning mits correcties op basis van informatie die de ziekenfondsen beschikken (bv. bijdragebonnen) of door contact met het gezin zelf</a:t>
            </a:r>
          </a:p>
          <a:p>
            <a:pPr marL="514350" indent="-514350" algn="just">
              <a:buClr>
                <a:srgbClr val="007C92"/>
              </a:buClr>
              <a:buFont typeface="+mj-lt"/>
              <a:buAutoNum type="arabicPeriod" startAt="6"/>
            </a:pPr>
            <a:endParaRPr lang="nl-BE" sz="900" dirty="0" smtClean="0"/>
          </a:p>
          <a:p>
            <a:pPr marL="514350" indent="-514350" algn="just">
              <a:buClr>
                <a:srgbClr val="007C92"/>
              </a:buClr>
              <a:buFont typeface="+mj-lt"/>
              <a:buAutoNum type="arabicPeriod" startAt="6"/>
            </a:pPr>
            <a:r>
              <a:rPr lang="nl-BE" dirty="0" smtClean="0"/>
              <a:t>Gevolg </a:t>
            </a:r>
            <a:r>
              <a:rPr lang="nl-BE" dirty="0"/>
              <a:t>geven aan een onterechte toekenning van de verhoogde </a:t>
            </a:r>
            <a:r>
              <a:rPr lang="nl-BE" dirty="0" smtClean="0"/>
              <a:t>tegemoetkoming</a:t>
            </a:r>
            <a:endParaRPr lang="nl-BE" dirty="0"/>
          </a:p>
        </p:txBody>
      </p:sp>
      <p:sp>
        <p:nvSpPr>
          <p:cNvPr id="8" name="Tijdelijke aanduiding voor dianummer 7"/>
          <p:cNvSpPr>
            <a:spLocks noGrp="1"/>
          </p:cNvSpPr>
          <p:nvPr>
            <p:ph type="sldNum" sz="quarter" idx="12"/>
          </p:nvPr>
        </p:nvSpPr>
        <p:spPr/>
        <p:txBody>
          <a:bodyPr/>
          <a:lstStyle/>
          <a:p>
            <a:fld id="{7CA008EF-D27F-4B4F-AC8A-C2D3D95ECDD7}" type="slidenum">
              <a:rPr lang="en-GB" smtClean="0"/>
              <a:t>17</a:t>
            </a:fld>
            <a:endParaRPr lang="en-GB"/>
          </a:p>
        </p:txBody>
      </p:sp>
      <p:pic>
        <p:nvPicPr>
          <p:cNvPr id="9" name="Picture 2" descr="Welk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2309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nl-BE" b="1" dirty="0" smtClean="0">
                <a:solidFill>
                  <a:srgbClr val="007C92"/>
                </a:solidFill>
              </a:rPr>
              <a:t>Inhoud</a:t>
            </a:r>
            <a:endParaRPr lang="en-GB" b="1" dirty="0">
              <a:solidFill>
                <a:srgbClr val="007C92"/>
              </a:solidFill>
            </a:endParaRPr>
          </a:p>
        </p:txBody>
      </p:sp>
      <p:sp>
        <p:nvSpPr>
          <p:cNvPr id="7" name="Tijdelijke aanduiding voor inhoud 6"/>
          <p:cNvSpPr>
            <a:spLocks noGrp="1"/>
          </p:cNvSpPr>
          <p:nvPr>
            <p:ph idx="1"/>
          </p:nvPr>
        </p:nvSpPr>
        <p:spPr/>
        <p:txBody>
          <a:bodyPr/>
          <a:lstStyle/>
          <a:p>
            <a:pPr marL="534988" indent="-276225">
              <a:buClr>
                <a:srgbClr val="007C92"/>
              </a:buClr>
            </a:pPr>
            <a:r>
              <a:rPr lang="en-GB" dirty="0" smtClean="0"/>
              <a:t>Inleiding</a:t>
            </a:r>
          </a:p>
          <a:p>
            <a:pPr marL="534988" indent="-276225">
              <a:buClr>
                <a:srgbClr val="007C92"/>
              </a:buClr>
            </a:pPr>
            <a:endParaRPr lang="en-GB" sz="800" dirty="0" smtClean="0"/>
          </a:p>
          <a:p>
            <a:pPr marL="534988" indent="-276225">
              <a:buClr>
                <a:srgbClr val="007C92"/>
              </a:buClr>
            </a:pPr>
            <a:r>
              <a:rPr lang="en-GB" dirty="0" err="1" smtClean="0"/>
              <a:t>Methodiek</a:t>
            </a:r>
            <a:endParaRPr lang="en-GB" dirty="0" smtClean="0"/>
          </a:p>
          <a:p>
            <a:pPr marL="534988" indent="-276225">
              <a:buClr>
                <a:srgbClr val="007C92"/>
              </a:buClr>
            </a:pPr>
            <a:endParaRPr lang="en-GB" sz="800" dirty="0" smtClean="0"/>
          </a:p>
          <a:p>
            <a:pPr marL="534988" indent="-276225">
              <a:buClr>
                <a:srgbClr val="007C92"/>
              </a:buClr>
            </a:pPr>
            <a:r>
              <a:rPr lang="nl-NL" dirty="0" smtClean="0"/>
              <a:t>Pertinentie </a:t>
            </a:r>
            <a:r>
              <a:rPr lang="nl-NL" dirty="0"/>
              <a:t>van de best </a:t>
            </a:r>
            <a:r>
              <a:rPr lang="nl-NL" dirty="0" err="1"/>
              <a:t>practices</a:t>
            </a:r>
            <a:r>
              <a:rPr lang="nl-NL" dirty="0"/>
              <a:t> van andere voordelen op de verhoogde tegemoetkoming na inkomensonderzoek</a:t>
            </a:r>
            <a:endParaRPr lang="nl-NL" dirty="0" smtClean="0"/>
          </a:p>
          <a:p>
            <a:pPr marL="534988" indent="-276225">
              <a:buClr>
                <a:srgbClr val="007C92"/>
              </a:buClr>
            </a:pPr>
            <a:endParaRPr lang="nl-NL" sz="800" dirty="0" smtClean="0"/>
          </a:p>
          <a:p>
            <a:pPr marL="534988" indent="-276225">
              <a:buClr>
                <a:srgbClr val="007C92"/>
              </a:buClr>
            </a:pPr>
            <a:r>
              <a:rPr lang="nl-BE" dirty="0" smtClean="0"/>
              <a:t>Pistes</a:t>
            </a:r>
            <a:endParaRPr lang="en-GB" dirty="0" smtClean="0"/>
          </a:p>
          <a:p>
            <a:endParaRPr lang="en-GB" dirty="0"/>
          </a:p>
        </p:txBody>
      </p:sp>
      <p:sp>
        <p:nvSpPr>
          <p:cNvPr id="18" name="Tijdelijke aanduiding voor dianummer 17"/>
          <p:cNvSpPr>
            <a:spLocks noGrp="1"/>
          </p:cNvSpPr>
          <p:nvPr>
            <p:ph type="sldNum" sz="quarter" idx="12"/>
          </p:nvPr>
        </p:nvSpPr>
        <p:spPr/>
        <p:txBody>
          <a:bodyPr/>
          <a:lstStyle/>
          <a:p>
            <a:fld id="{7CA008EF-D27F-4B4F-AC8A-C2D3D95ECDD7}" type="slidenum">
              <a:rPr lang="en-GB" smtClean="0"/>
              <a:t>2</a:t>
            </a:fld>
            <a:endParaRPr lang="en-GB"/>
          </a:p>
        </p:txBody>
      </p:sp>
      <p:pic>
        <p:nvPicPr>
          <p:cNvPr id="20" name="Picture 2" descr="Welk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4220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b="1" dirty="0" smtClean="0">
                <a:solidFill>
                  <a:srgbClr val="007C92"/>
                </a:solidFill>
              </a:rPr>
              <a:t>Inleiding</a:t>
            </a:r>
            <a:endParaRPr lang="en-GB" b="1" dirty="0">
              <a:solidFill>
                <a:srgbClr val="007C92"/>
              </a:solidFill>
            </a:endParaRPr>
          </a:p>
        </p:txBody>
      </p:sp>
      <p:sp>
        <p:nvSpPr>
          <p:cNvPr id="3" name="Tijdelijke aanduiding voor tekst 2"/>
          <p:cNvSpPr>
            <a:spLocks noGrp="1"/>
          </p:cNvSpPr>
          <p:nvPr>
            <p:ph type="body" idx="1"/>
          </p:nvPr>
        </p:nvSpPr>
        <p:spPr/>
        <p:txBody>
          <a:bodyPr>
            <a:normAutofit/>
          </a:bodyPr>
          <a:lstStyle/>
          <a:p>
            <a:r>
              <a:rPr lang="nl-BE" sz="2200" dirty="0">
                <a:solidFill>
                  <a:schemeClr val="accent5"/>
                </a:solidFill>
              </a:rPr>
              <a:t>RIZIV-Bestuursovereenkomst 2016-2018</a:t>
            </a:r>
            <a:endParaRPr lang="en-GB" sz="2200" dirty="0">
              <a:solidFill>
                <a:schemeClr val="accent5"/>
              </a:solidFill>
            </a:endParaRPr>
          </a:p>
        </p:txBody>
      </p:sp>
      <p:sp>
        <p:nvSpPr>
          <p:cNvPr id="4" name="Tijdelijke aanduiding voor inhoud 3"/>
          <p:cNvSpPr>
            <a:spLocks noGrp="1"/>
          </p:cNvSpPr>
          <p:nvPr>
            <p:ph sz="half" idx="2"/>
          </p:nvPr>
        </p:nvSpPr>
        <p:spPr/>
        <p:txBody>
          <a:bodyPr/>
          <a:lstStyle/>
          <a:p>
            <a:pPr marL="0" indent="0" algn="just">
              <a:buNone/>
            </a:pPr>
            <a:r>
              <a:rPr lang="nl-BE" dirty="0" smtClean="0"/>
              <a:t>Evaluatie en bijsturing van de reglementering met het oog op de versterking van de initiatieven tot verbetering van de toegang tot de zorg voor kwetsbare bevolkingsgroepen</a:t>
            </a:r>
          </a:p>
        </p:txBody>
      </p:sp>
      <p:sp>
        <p:nvSpPr>
          <p:cNvPr id="5" name="Tijdelijke aanduiding voor tekst 4"/>
          <p:cNvSpPr>
            <a:spLocks noGrp="1"/>
          </p:cNvSpPr>
          <p:nvPr>
            <p:ph type="body" sz="quarter" idx="3"/>
          </p:nvPr>
        </p:nvSpPr>
        <p:spPr/>
        <p:txBody>
          <a:bodyPr/>
          <a:lstStyle/>
          <a:p>
            <a:r>
              <a:rPr lang="nl-BE" dirty="0" smtClean="0">
                <a:solidFill>
                  <a:schemeClr val="accent5"/>
                </a:solidFill>
              </a:rPr>
              <a:t>Doel van het rapport</a:t>
            </a:r>
            <a:endParaRPr lang="en-GB" dirty="0">
              <a:solidFill>
                <a:schemeClr val="accent5"/>
              </a:solidFill>
            </a:endParaRPr>
          </a:p>
        </p:txBody>
      </p:sp>
      <p:sp>
        <p:nvSpPr>
          <p:cNvPr id="6" name="Tijdelijke aanduiding voor inhoud 5"/>
          <p:cNvSpPr>
            <a:spLocks noGrp="1"/>
          </p:cNvSpPr>
          <p:nvPr>
            <p:ph sz="quarter" idx="4"/>
          </p:nvPr>
        </p:nvSpPr>
        <p:spPr/>
        <p:txBody>
          <a:bodyPr>
            <a:normAutofit lnSpcReduction="10000"/>
          </a:bodyPr>
          <a:lstStyle/>
          <a:p>
            <a:pPr marL="0" indent="0" algn="just">
              <a:buNone/>
            </a:pPr>
            <a:r>
              <a:rPr lang="nl-NL" dirty="0"/>
              <a:t>B</a:t>
            </a:r>
            <a:r>
              <a:rPr lang="nl-NL" dirty="0" smtClean="0"/>
              <a:t>est </a:t>
            </a:r>
            <a:r>
              <a:rPr lang="nl-NL" dirty="0" err="1" smtClean="0"/>
              <a:t>practices</a:t>
            </a:r>
            <a:r>
              <a:rPr lang="nl-NL" dirty="0" smtClean="0"/>
              <a:t> identificeren bij andere sociale voordelen met oog op een grotere automatisering van de verhoogde tegemoetkoming:</a:t>
            </a:r>
          </a:p>
          <a:p>
            <a:pPr marL="534988" algn="just">
              <a:buClr>
                <a:srgbClr val="007C92"/>
              </a:buClr>
            </a:pPr>
            <a:r>
              <a:rPr lang="nl-NL" dirty="0" smtClean="0"/>
              <a:t>Vereenvoudigen</a:t>
            </a:r>
          </a:p>
          <a:p>
            <a:pPr marL="534988" algn="just">
              <a:buClr>
                <a:srgbClr val="007C92"/>
              </a:buClr>
            </a:pPr>
            <a:r>
              <a:rPr lang="nl-NL" dirty="0"/>
              <a:t>G</a:t>
            </a:r>
            <a:r>
              <a:rPr lang="nl-NL" dirty="0" smtClean="0"/>
              <a:t>rotere effectiviteit (voor wat betreft de verhoogde tegemoetkoming na een inkomensonderzoek)</a:t>
            </a:r>
          </a:p>
        </p:txBody>
      </p:sp>
      <p:sp>
        <p:nvSpPr>
          <p:cNvPr id="8" name="Tijdelijke aanduiding voor dianummer 7"/>
          <p:cNvSpPr>
            <a:spLocks noGrp="1"/>
          </p:cNvSpPr>
          <p:nvPr>
            <p:ph type="sldNum" sz="quarter" idx="12"/>
          </p:nvPr>
        </p:nvSpPr>
        <p:spPr/>
        <p:txBody>
          <a:bodyPr/>
          <a:lstStyle/>
          <a:p>
            <a:fld id="{7CA008EF-D27F-4B4F-AC8A-C2D3D95ECDD7}" type="slidenum">
              <a:rPr lang="en-GB" smtClean="0"/>
              <a:t>3</a:t>
            </a:fld>
            <a:endParaRPr lang="en-GB"/>
          </a:p>
        </p:txBody>
      </p:sp>
      <p:pic>
        <p:nvPicPr>
          <p:cNvPr id="9" name="Picture 2" descr="Welk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915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b="1" dirty="0" smtClean="0">
                <a:solidFill>
                  <a:srgbClr val="007C92"/>
                </a:solidFill>
              </a:rPr>
              <a:t>Methodiek</a:t>
            </a:r>
            <a:endParaRPr lang="en-GB" b="1" dirty="0">
              <a:solidFill>
                <a:srgbClr val="007C92"/>
              </a:solidFill>
            </a:endParaRPr>
          </a:p>
        </p:txBody>
      </p:sp>
      <p:sp>
        <p:nvSpPr>
          <p:cNvPr id="3" name="Tijdelijke aanduiding voor inhoud 2"/>
          <p:cNvSpPr>
            <a:spLocks noGrp="1"/>
          </p:cNvSpPr>
          <p:nvPr>
            <p:ph idx="1"/>
          </p:nvPr>
        </p:nvSpPr>
        <p:spPr>
          <a:xfrm>
            <a:off x="838200" y="1618601"/>
            <a:ext cx="10515600" cy="952081"/>
          </a:xfrm>
          <a:ln/>
        </p:spPr>
        <p:style>
          <a:lnRef idx="0">
            <a:schemeClr val="accent5"/>
          </a:lnRef>
          <a:fillRef idx="3">
            <a:schemeClr val="accent5"/>
          </a:fillRef>
          <a:effectRef idx="3">
            <a:schemeClr val="accent5"/>
          </a:effectRef>
          <a:fontRef idx="minor">
            <a:schemeClr val="lt1"/>
          </a:fontRef>
        </p:style>
        <p:txBody>
          <a:bodyPr/>
          <a:lstStyle/>
          <a:p>
            <a:pPr marL="0" indent="0" algn="ctr">
              <a:buNone/>
            </a:pPr>
            <a:r>
              <a:rPr lang="nl-BE" b="1" dirty="0" smtClean="0"/>
              <a:t>Selectie van sociale voordelen die, net als de verhoogde tegemoetkoming, een inkomensonderzoek ondergaan</a:t>
            </a:r>
          </a:p>
          <a:p>
            <a:endParaRPr lang="en-GB" dirty="0"/>
          </a:p>
        </p:txBody>
      </p:sp>
      <p:sp>
        <p:nvSpPr>
          <p:cNvPr id="5" name="Rechthoek 4"/>
          <p:cNvSpPr/>
          <p:nvPr/>
        </p:nvSpPr>
        <p:spPr>
          <a:xfrm>
            <a:off x="2493033" y="3013796"/>
            <a:ext cx="7263441" cy="3539430"/>
          </a:xfrm>
          <a:prstGeom prst="rect">
            <a:avLst/>
          </a:prstGeom>
          <a:ln w="38100">
            <a:solidFill>
              <a:srgbClr val="007C92"/>
            </a:solidFill>
          </a:ln>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nl-BE" sz="2400" dirty="0"/>
              <a:t>F</a:t>
            </a:r>
            <a:r>
              <a:rPr lang="nl-BE" sz="2400" dirty="0" smtClean="0"/>
              <a:t>ocus op </a:t>
            </a:r>
            <a:r>
              <a:rPr lang="nl-BE" sz="2400" b="1" dirty="0" smtClean="0">
                <a:solidFill>
                  <a:schemeClr val="accent5"/>
                </a:solidFill>
              </a:rPr>
              <a:t>4 interessante voordelen </a:t>
            </a:r>
            <a:r>
              <a:rPr lang="nl-BE" sz="2400" dirty="0" smtClean="0"/>
              <a:t>op vlak van automatisatie:</a:t>
            </a:r>
          </a:p>
          <a:p>
            <a:pPr algn="just"/>
            <a:endParaRPr lang="nl-BE" sz="800" dirty="0" smtClean="0"/>
          </a:p>
          <a:p>
            <a:pPr marL="1200150" lvl="2" indent="-285750" algn="just">
              <a:buClr>
                <a:srgbClr val="007C92"/>
              </a:buClr>
              <a:buFont typeface="Arial" panose="020B0604020202020204" pitchFamily="34" charset="0"/>
              <a:buChar char="•"/>
            </a:pPr>
            <a:r>
              <a:rPr lang="nl-BE" sz="2400" dirty="0" smtClean="0"/>
              <a:t>Het kinderopvangtarief van de Vlaamse Gemeenschap</a:t>
            </a:r>
          </a:p>
          <a:p>
            <a:pPr marL="1200150" lvl="2" indent="-285750" algn="just">
              <a:buClr>
                <a:srgbClr val="007C92"/>
              </a:buClr>
              <a:buFont typeface="Arial" panose="020B0604020202020204" pitchFamily="34" charset="0"/>
              <a:buChar char="•"/>
            </a:pPr>
            <a:r>
              <a:rPr lang="nl-BE" sz="2400" dirty="0"/>
              <a:t>D</a:t>
            </a:r>
            <a:r>
              <a:rPr lang="nl-BE" sz="2400" dirty="0" smtClean="0"/>
              <a:t>e studiebeurzen van de Vlaamse en Franse Gemeenschap</a:t>
            </a:r>
          </a:p>
          <a:p>
            <a:pPr marL="1200150" lvl="2" indent="-285750" algn="just">
              <a:buClr>
                <a:srgbClr val="007C92"/>
              </a:buClr>
              <a:buFont typeface="Arial" panose="020B0604020202020204" pitchFamily="34" charset="0"/>
              <a:buChar char="•"/>
            </a:pPr>
            <a:r>
              <a:rPr lang="nl-BE" sz="2400" dirty="0"/>
              <a:t>H</a:t>
            </a:r>
            <a:r>
              <a:rPr lang="nl-BE" sz="2400" dirty="0" smtClean="0"/>
              <a:t>et systeem van supplementen voor kinderbijslag </a:t>
            </a:r>
          </a:p>
          <a:p>
            <a:pPr marL="1200150" lvl="2" indent="-285750" algn="just">
              <a:buClr>
                <a:srgbClr val="007C92"/>
              </a:buClr>
              <a:buFont typeface="Arial" panose="020B0604020202020204" pitchFamily="34" charset="0"/>
              <a:buChar char="•"/>
            </a:pPr>
            <a:r>
              <a:rPr lang="nl-BE" sz="2400" dirty="0"/>
              <a:t>D</a:t>
            </a:r>
            <a:r>
              <a:rPr lang="nl-BE" sz="2400" dirty="0" smtClean="0"/>
              <a:t>e inkomensgarantie voor ouderen</a:t>
            </a:r>
          </a:p>
        </p:txBody>
      </p:sp>
      <p:sp>
        <p:nvSpPr>
          <p:cNvPr id="4" name="Pijl-rechts 3"/>
          <p:cNvSpPr/>
          <p:nvPr/>
        </p:nvSpPr>
        <p:spPr>
          <a:xfrm rot="5400000">
            <a:off x="5746630" y="2564369"/>
            <a:ext cx="698739" cy="490268"/>
          </a:xfrm>
          <a:prstGeom prst="rightArrow">
            <a:avLst/>
          </a:prstGeom>
          <a:solidFill>
            <a:srgbClr val="007C9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7" name="Tijdelijke aanduiding voor dianummer 6"/>
          <p:cNvSpPr>
            <a:spLocks noGrp="1"/>
          </p:cNvSpPr>
          <p:nvPr>
            <p:ph type="sldNum" sz="quarter" idx="12"/>
          </p:nvPr>
        </p:nvSpPr>
        <p:spPr/>
        <p:txBody>
          <a:bodyPr/>
          <a:lstStyle/>
          <a:p>
            <a:fld id="{7CA008EF-D27F-4B4F-AC8A-C2D3D95ECDD7}" type="slidenum">
              <a:rPr lang="en-GB" smtClean="0"/>
              <a:t>4</a:t>
            </a:fld>
            <a:endParaRPr lang="en-GB"/>
          </a:p>
        </p:txBody>
      </p:sp>
      <p:pic>
        <p:nvPicPr>
          <p:cNvPr id="8" name="Picture 2" descr="Welk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8117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b="1" dirty="0" smtClean="0">
                <a:solidFill>
                  <a:srgbClr val="007C92"/>
                </a:solidFill>
              </a:rPr>
              <a:t>Methodiek</a:t>
            </a:r>
            <a:endParaRPr lang="en-GB" dirty="0"/>
          </a:p>
        </p:txBody>
      </p:sp>
      <p:sp>
        <p:nvSpPr>
          <p:cNvPr id="3" name="Tijdelijke aanduiding voor inhoud 2"/>
          <p:cNvSpPr>
            <a:spLocks noGrp="1"/>
          </p:cNvSpPr>
          <p:nvPr>
            <p:ph idx="1"/>
          </p:nvPr>
        </p:nvSpPr>
        <p:spPr/>
        <p:txBody>
          <a:bodyPr>
            <a:normAutofit lnSpcReduction="10000"/>
          </a:bodyPr>
          <a:lstStyle/>
          <a:p>
            <a:pPr marL="534988" algn="just">
              <a:buClr>
                <a:srgbClr val="007C92"/>
              </a:buClr>
            </a:pPr>
            <a:r>
              <a:rPr lang="nl-BE" dirty="0"/>
              <a:t>A</a:t>
            </a:r>
            <a:r>
              <a:rPr lang="nl-BE" dirty="0" smtClean="0"/>
              <a:t>nalyse van de reglementering </a:t>
            </a:r>
            <a:r>
              <a:rPr lang="nl-BE" b="1" dirty="0" smtClean="0">
                <a:solidFill>
                  <a:schemeClr val="accent5"/>
                </a:solidFill>
              </a:rPr>
              <a:t>(theorie)</a:t>
            </a:r>
            <a:r>
              <a:rPr lang="nl-BE" dirty="0" smtClean="0">
                <a:solidFill>
                  <a:schemeClr val="accent5"/>
                </a:solidFill>
              </a:rPr>
              <a:t> </a:t>
            </a:r>
            <a:r>
              <a:rPr lang="nl-BE" dirty="0" smtClean="0"/>
              <a:t>+ bezoek van de instanties bevoegd voor deze voordelen </a:t>
            </a:r>
            <a:r>
              <a:rPr lang="nl-BE" b="1" dirty="0" smtClean="0">
                <a:solidFill>
                  <a:schemeClr val="accent5"/>
                </a:solidFill>
              </a:rPr>
              <a:t>(praktijk)</a:t>
            </a:r>
          </a:p>
          <a:p>
            <a:pPr marL="534988" algn="just">
              <a:buClr>
                <a:srgbClr val="007C92"/>
              </a:buClr>
            </a:pPr>
            <a:endParaRPr lang="nl-BE" sz="800" dirty="0" smtClean="0"/>
          </a:p>
          <a:p>
            <a:pPr marL="534988" algn="just">
              <a:buClr>
                <a:srgbClr val="007C92"/>
              </a:buClr>
            </a:pPr>
            <a:r>
              <a:rPr lang="nl-BE" dirty="0"/>
              <a:t>D</a:t>
            </a:r>
            <a:r>
              <a:rPr lang="nl-BE" dirty="0" smtClean="0"/>
              <a:t>etecteren van de </a:t>
            </a:r>
            <a:r>
              <a:rPr lang="nl-BE" b="1" dirty="0" smtClean="0">
                <a:solidFill>
                  <a:schemeClr val="accent5"/>
                </a:solidFill>
              </a:rPr>
              <a:t>best </a:t>
            </a:r>
            <a:r>
              <a:rPr lang="nl-BE" b="1" dirty="0" err="1" smtClean="0">
                <a:solidFill>
                  <a:schemeClr val="accent5"/>
                </a:solidFill>
              </a:rPr>
              <a:t>practices</a:t>
            </a:r>
            <a:r>
              <a:rPr lang="nl-BE" dirty="0" smtClean="0">
                <a:solidFill>
                  <a:schemeClr val="accent5"/>
                </a:solidFill>
              </a:rPr>
              <a:t> </a:t>
            </a:r>
            <a:r>
              <a:rPr lang="nl-BE" dirty="0" smtClean="0"/>
              <a:t>en nagaan welke mate van automatisatie bereikt wordt</a:t>
            </a:r>
          </a:p>
          <a:p>
            <a:pPr marL="534988" algn="just">
              <a:buClr>
                <a:srgbClr val="007C92"/>
              </a:buClr>
            </a:pPr>
            <a:endParaRPr lang="nl-BE" sz="800" dirty="0" smtClean="0"/>
          </a:p>
          <a:p>
            <a:pPr marL="534988" algn="just">
              <a:buClr>
                <a:srgbClr val="007C92"/>
              </a:buClr>
            </a:pPr>
            <a:r>
              <a:rPr lang="nl-BE" b="1" dirty="0" smtClean="0">
                <a:solidFill>
                  <a:schemeClr val="accent5"/>
                </a:solidFill>
              </a:rPr>
              <a:t>Vergelijken</a:t>
            </a:r>
            <a:r>
              <a:rPr lang="nl-BE" dirty="0" smtClean="0"/>
              <a:t> van de punten die leiden tot een verdere vereenvoudiging en automatisatie </a:t>
            </a:r>
            <a:r>
              <a:rPr lang="nl-BE" b="1" dirty="0" smtClean="0">
                <a:solidFill>
                  <a:schemeClr val="accent5"/>
                </a:solidFill>
              </a:rPr>
              <a:t>met de verhoogde tegemoetkoming</a:t>
            </a:r>
          </a:p>
          <a:p>
            <a:pPr marL="534988" algn="just">
              <a:buClr>
                <a:srgbClr val="007C92"/>
              </a:buClr>
            </a:pPr>
            <a:endParaRPr lang="nl-BE" sz="800" dirty="0" smtClean="0"/>
          </a:p>
          <a:p>
            <a:pPr marL="534988" algn="just">
              <a:buClr>
                <a:srgbClr val="007C92"/>
              </a:buClr>
            </a:pPr>
            <a:r>
              <a:rPr lang="nl-BE" dirty="0" smtClean="0"/>
              <a:t>Weergeven van een paar </a:t>
            </a:r>
            <a:r>
              <a:rPr lang="nl-BE" b="1" dirty="0" smtClean="0">
                <a:solidFill>
                  <a:schemeClr val="accent5"/>
                </a:solidFill>
              </a:rPr>
              <a:t>pistes</a:t>
            </a:r>
            <a:r>
              <a:rPr lang="nl-BE" dirty="0" smtClean="0"/>
              <a:t> voor een toekomstige verfijning van de verhoogde tegemoetkoming</a:t>
            </a:r>
          </a:p>
        </p:txBody>
      </p:sp>
      <p:sp>
        <p:nvSpPr>
          <p:cNvPr id="5" name="Tijdelijke aanduiding voor dianummer 4"/>
          <p:cNvSpPr>
            <a:spLocks noGrp="1"/>
          </p:cNvSpPr>
          <p:nvPr>
            <p:ph type="sldNum" sz="quarter" idx="12"/>
          </p:nvPr>
        </p:nvSpPr>
        <p:spPr/>
        <p:txBody>
          <a:bodyPr/>
          <a:lstStyle/>
          <a:p>
            <a:fld id="{7CA008EF-D27F-4B4F-AC8A-C2D3D95ECDD7}" type="slidenum">
              <a:rPr lang="en-GB" smtClean="0"/>
              <a:t>5</a:t>
            </a:fld>
            <a:endParaRPr lang="en-GB"/>
          </a:p>
        </p:txBody>
      </p:sp>
      <p:pic>
        <p:nvPicPr>
          <p:cNvPr id="6" name="Picture 2" descr="Welk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8976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9960864" cy="1325563"/>
          </a:xfrm>
        </p:spPr>
        <p:txBody>
          <a:bodyPr>
            <a:noAutofit/>
          </a:bodyPr>
          <a:lstStyle/>
          <a:p>
            <a:pPr algn="just"/>
            <a:r>
              <a:rPr kumimoji="0" lang="nl-BE" sz="3600" b="1" i="0" u="none" strike="noStrike" kern="0" cap="none" spc="0" normalizeH="0" baseline="0" noProof="0" dirty="0" smtClean="0">
                <a:ln>
                  <a:noFill/>
                </a:ln>
                <a:solidFill>
                  <a:srgbClr val="007C92"/>
                </a:solidFill>
                <a:effectLst/>
                <a:uLnTx/>
                <a:uFillTx/>
              </a:rPr>
              <a:t>Pertinentie van de best </a:t>
            </a:r>
            <a:r>
              <a:rPr kumimoji="0" lang="nl-BE" sz="3600" b="1" i="0" u="none" strike="noStrike" kern="0" cap="none" spc="0" normalizeH="0" baseline="0" noProof="0" dirty="0" err="1" smtClean="0">
                <a:ln>
                  <a:noFill/>
                </a:ln>
                <a:solidFill>
                  <a:srgbClr val="007C92"/>
                </a:solidFill>
                <a:effectLst/>
                <a:uLnTx/>
                <a:uFillTx/>
              </a:rPr>
              <a:t>practices</a:t>
            </a:r>
            <a:r>
              <a:rPr kumimoji="0" lang="nl-BE" sz="3600" b="1" i="0" u="none" strike="noStrike" kern="0" cap="none" spc="0" normalizeH="0" baseline="0" noProof="0" dirty="0" smtClean="0">
                <a:ln>
                  <a:noFill/>
                </a:ln>
                <a:solidFill>
                  <a:srgbClr val="007C92"/>
                </a:solidFill>
                <a:effectLst/>
                <a:uLnTx/>
                <a:uFillTx/>
              </a:rPr>
              <a:t> van andere voordelen op de verhoogde tegemoetkoming na inkomensonderzoek</a:t>
            </a:r>
            <a:endParaRPr lang="en-GB" sz="3600" dirty="0"/>
          </a:p>
        </p:txBody>
      </p:sp>
      <p:sp>
        <p:nvSpPr>
          <p:cNvPr id="3" name="Tijdelijke aanduiding voor inhoud 2"/>
          <p:cNvSpPr>
            <a:spLocks noGrp="1"/>
          </p:cNvSpPr>
          <p:nvPr>
            <p:ph idx="1"/>
          </p:nvPr>
        </p:nvSpPr>
        <p:spPr/>
        <p:txBody>
          <a:bodyPr>
            <a:normAutofit lnSpcReduction="10000"/>
          </a:bodyPr>
          <a:lstStyle/>
          <a:p>
            <a:pPr marL="982663" indent="-514350" algn="just">
              <a:buClr>
                <a:srgbClr val="007C92"/>
              </a:buClr>
              <a:buFont typeface="+mj-lt"/>
              <a:buAutoNum type="arabicPeriod"/>
            </a:pPr>
            <a:r>
              <a:rPr lang="nl-BE" dirty="0"/>
              <a:t>D</a:t>
            </a:r>
            <a:r>
              <a:rPr lang="nl-BE" dirty="0" smtClean="0"/>
              <a:t>e automatisatie van het recht (en vooral de automatische opening)</a:t>
            </a:r>
          </a:p>
          <a:p>
            <a:pPr marL="982663" indent="-514350" algn="just">
              <a:buClr>
                <a:srgbClr val="007C92"/>
              </a:buClr>
              <a:buFont typeface="+mj-lt"/>
              <a:buAutoNum type="arabicPeriod"/>
            </a:pPr>
            <a:endParaRPr lang="nl-BE" sz="800" dirty="0" smtClean="0"/>
          </a:p>
          <a:p>
            <a:pPr marL="982663" indent="-514350" algn="just">
              <a:buClr>
                <a:srgbClr val="007C92"/>
              </a:buClr>
              <a:buFont typeface="+mj-lt"/>
              <a:buAutoNum type="arabicPeriod"/>
            </a:pPr>
            <a:r>
              <a:rPr lang="nl-BE" dirty="0"/>
              <a:t>D</a:t>
            </a:r>
            <a:r>
              <a:rPr lang="nl-BE" dirty="0" smtClean="0"/>
              <a:t>e gezinsnotie </a:t>
            </a:r>
          </a:p>
          <a:p>
            <a:pPr marL="982663" indent="-514350" algn="just">
              <a:buClr>
                <a:srgbClr val="007C92"/>
              </a:buClr>
              <a:buFont typeface="+mj-lt"/>
              <a:buAutoNum type="arabicPeriod"/>
            </a:pPr>
            <a:endParaRPr lang="nl-BE" sz="800" dirty="0" smtClean="0"/>
          </a:p>
          <a:p>
            <a:pPr marL="982663" indent="-514350" algn="just">
              <a:buClr>
                <a:srgbClr val="007C92"/>
              </a:buClr>
              <a:buFont typeface="+mj-lt"/>
              <a:buAutoNum type="arabicPeriod"/>
            </a:pPr>
            <a:r>
              <a:rPr lang="nl-BE" dirty="0"/>
              <a:t>H</a:t>
            </a:r>
            <a:r>
              <a:rPr lang="nl-BE" dirty="0" smtClean="0"/>
              <a:t>et referentiejaar</a:t>
            </a:r>
          </a:p>
          <a:p>
            <a:pPr marL="982663" indent="-514350" algn="just">
              <a:buClr>
                <a:srgbClr val="007C92"/>
              </a:buClr>
              <a:buFont typeface="+mj-lt"/>
              <a:buAutoNum type="arabicPeriod"/>
            </a:pPr>
            <a:endParaRPr lang="nl-BE" sz="800" dirty="0" smtClean="0"/>
          </a:p>
          <a:p>
            <a:pPr marL="982663" indent="-514350" algn="just">
              <a:buClr>
                <a:srgbClr val="007C92"/>
              </a:buClr>
              <a:buFont typeface="+mj-lt"/>
              <a:buAutoNum type="arabicPeriod"/>
            </a:pPr>
            <a:r>
              <a:rPr lang="nl-BE" dirty="0"/>
              <a:t>D</a:t>
            </a:r>
            <a:r>
              <a:rPr lang="nl-BE" dirty="0" smtClean="0"/>
              <a:t>e aard van de inkomens </a:t>
            </a:r>
          </a:p>
          <a:p>
            <a:pPr marL="982663" indent="-514350" algn="just">
              <a:buClr>
                <a:srgbClr val="007C92"/>
              </a:buClr>
              <a:buFont typeface="+mj-lt"/>
              <a:buAutoNum type="arabicPeriod"/>
            </a:pPr>
            <a:endParaRPr lang="nl-BE" sz="800" dirty="0" smtClean="0"/>
          </a:p>
          <a:p>
            <a:pPr marL="982663" indent="-514350" algn="just">
              <a:buClr>
                <a:srgbClr val="007C92"/>
              </a:buClr>
              <a:buFont typeface="+mj-lt"/>
              <a:buAutoNum type="arabicPeriod"/>
            </a:pPr>
            <a:r>
              <a:rPr lang="nl-BE" dirty="0"/>
              <a:t>H</a:t>
            </a:r>
            <a:r>
              <a:rPr lang="nl-BE" dirty="0" smtClean="0"/>
              <a:t>et intrekken van het recht</a:t>
            </a:r>
          </a:p>
          <a:p>
            <a:pPr marL="982663" indent="-514350" algn="just">
              <a:buClr>
                <a:srgbClr val="007C92"/>
              </a:buClr>
              <a:buFont typeface="+mj-lt"/>
              <a:buAutoNum type="arabicPeriod"/>
            </a:pPr>
            <a:endParaRPr lang="nl-BE" sz="800" dirty="0" smtClean="0"/>
          </a:p>
          <a:p>
            <a:pPr marL="982663" indent="-514350" algn="just">
              <a:buClr>
                <a:srgbClr val="007C92"/>
              </a:buClr>
              <a:buFont typeface="+mj-lt"/>
              <a:buAutoNum type="arabicPeriod"/>
            </a:pPr>
            <a:r>
              <a:rPr lang="nl-BE" dirty="0"/>
              <a:t>H</a:t>
            </a:r>
            <a:r>
              <a:rPr lang="nl-BE" dirty="0" smtClean="0"/>
              <a:t>et uitwisselen van gegevens</a:t>
            </a:r>
          </a:p>
        </p:txBody>
      </p:sp>
      <p:sp>
        <p:nvSpPr>
          <p:cNvPr id="5" name="Tijdelijke aanduiding voor dianummer 4"/>
          <p:cNvSpPr>
            <a:spLocks noGrp="1"/>
          </p:cNvSpPr>
          <p:nvPr>
            <p:ph type="sldNum" sz="quarter" idx="12"/>
          </p:nvPr>
        </p:nvSpPr>
        <p:spPr/>
        <p:txBody>
          <a:bodyPr/>
          <a:lstStyle/>
          <a:p>
            <a:fld id="{7CA008EF-D27F-4B4F-AC8A-C2D3D95ECDD7}" type="slidenum">
              <a:rPr lang="en-GB" smtClean="0"/>
              <a:t>6</a:t>
            </a:fld>
            <a:endParaRPr lang="en-GB"/>
          </a:p>
        </p:txBody>
      </p:sp>
      <p:pic>
        <p:nvPicPr>
          <p:cNvPr id="6" name="Picture 2" descr="Welk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7972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1079500" indent="-742950">
              <a:buFont typeface="+mj-lt"/>
              <a:buAutoNum type="arabicPeriod"/>
            </a:pPr>
            <a:r>
              <a:rPr lang="nl-NL" sz="4000" b="1" dirty="0" smtClean="0">
                <a:solidFill>
                  <a:schemeClr val="accent5"/>
                </a:solidFill>
              </a:rPr>
              <a:t>De automatisatie van het recht</a:t>
            </a:r>
            <a:endParaRPr lang="en-GB" sz="4000" b="1" dirty="0">
              <a:solidFill>
                <a:schemeClr val="accent5"/>
              </a:solidFill>
            </a:endParaRPr>
          </a:p>
        </p:txBody>
      </p:sp>
      <p:sp>
        <p:nvSpPr>
          <p:cNvPr id="7" name="Tekstvak 6"/>
          <p:cNvSpPr txBox="1"/>
          <p:nvPr/>
        </p:nvSpPr>
        <p:spPr>
          <a:xfrm>
            <a:off x="2028581" y="1699459"/>
            <a:ext cx="3200400" cy="954107"/>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nl-BE" sz="2800" dirty="0" smtClean="0">
                <a:solidFill>
                  <a:schemeClr val="tx1"/>
                </a:solidFill>
              </a:rPr>
              <a:t>Reële gezinssamenstelling</a:t>
            </a:r>
            <a:endParaRPr lang="en-GB" sz="2800" dirty="0">
              <a:solidFill>
                <a:schemeClr val="tx1"/>
              </a:solidFill>
            </a:endParaRPr>
          </a:p>
        </p:txBody>
      </p:sp>
      <p:sp>
        <p:nvSpPr>
          <p:cNvPr id="8" name="TextBox 10"/>
          <p:cNvSpPr txBox="1"/>
          <p:nvPr/>
        </p:nvSpPr>
        <p:spPr>
          <a:xfrm>
            <a:off x="2028581" y="5146135"/>
            <a:ext cx="3200400" cy="830997"/>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GB" sz="2400" dirty="0" err="1" smtClean="0"/>
              <a:t>Belang</a:t>
            </a:r>
            <a:r>
              <a:rPr lang="en-GB" sz="2400" dirty="0" smtClean="0"/>
              <a:t> </a:t>
            </a:r>
            <a:r>
              <a:rPr lang="en-GB" sz="2400" dirty="0" err="1" smtClean="0"/>
              <a:t>inkomenscriterium</a:t>
            </a:r>
            <a:endParaRPr lang="en-GB" sz="2400" dirty="0"/>
          </a:p>
        </p:txBody>
      </p:sp>
      <p:sp>
        <p:nvSpPr>
          <p:cNvPr id="9" name="Tekstvak 8"/>
          <p:cNvSpPr txBox="1"/>
          <p:nvPr/>
        </p:nvSpPr>
        <p:spPr>
          <a:xfrm>
            <a:off x="7162937" y="1699459"/>
            <a:ext cx="3200400" cy="954107"/>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nl-BE" sz="2800" dirty="0" smtClean="0">
                <a:solidFill>
                  <a:schemeClr val="tx1"/>
                </a:solidFill>
              </a:rPr>
              <a:t>Opzet </a:t>
            </a:r>
          </a:p>
          <a:p>
            <a:pPr algn="ctr"/>
            <a:r>
              <a:rPr lang="nl-BE" sz="2800" dirty="0" smtClean="0">
                <a:solidFill>
                  <a:schemeClr val="tx1"/>
                </a:solidFill>
              </a:rPr>
              <a:t>van de VT</a:t>
            </a:r>
          </a:p>
        </p:txBody>
      </p:sp>
      <p:sp>
        <p:nvSpPr>
          <p:cNvPr id="10" name="TextBox 11"/>
          <p:cNvSpPr txBox="1"/>
          <p:nvPr/>
        </p:nvSpPr>
        <p:spPr>
          <a:xfrm>
            <a:off x="7162937" y="5195117"/>
            <a:ext cx="3200400" cy="1200329"/>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GB" sz="2400" dirty="0" err="1" smtClean="0"/>
              <a:t>Toegang</a:t>
            </a:r>
            <a:r>
              <a:rPr lang="en-GB" sz="2400" dirty="0" smtClean="0"/>
              <a:t> tot </a:t>
            </a:r>
            <a:r>
              <a:rPr lang="en-GB" sz="2400" dirty="0" err="1" smtClean="0"/>
              <a:t>kwaliteitsvolle</a:t>
            </a:r>
            <a:r>
              <a:rPr lang="en-GB" sz="2400" dirty="0" smtClean="0"/>
              <a:t> </a:t>
            </a:r>
            <a:r>
              <a:rPr lang="en-GB" sz="2400" dirty="0" err="1" smtClean="0"/>
              <a:t>gegevensbanken</a:t>
            </a:r>
            <a:endParaRPr lang="en-GB" sz="2400" dirty="0"/>
          </a:p>
        </p:txBody>
      </p:sp>
      <p:cxnSp>
        <p:nvCxnSpPr>
          <p:cNvPr id="13" name="Rechte verbindingslijn 12"/>
          <p:cNvCxnSpPr>
            <a:endCxn id="7" idx="2"/>
          </p:cNvCxnSpPr>
          <p:nvPr/>
        </p:nvCxnSpPr>
        <p:spPr>
          <a:xfrm flipH="1" flipV="1">
            <a:off x="3628781" y="2653566"/>
            <a:ext cx="1738816" cy="806415"/>
          </a:xfrm>
          <a:prstGeom prst="line">
            <a:avLst/>
          </a:prstGeom>
        </p:spPr>
        <p:style>
          <a:lnRef idx="1">
            <a:schemeClr val="accent5"/>
          </a:lnRef>
          <a:fillRef idx="0">
            <a:schemeClr val="accent5"/>
          </a:fillRef>
          <a:effectRef idx="0">
            <a:schemeClr val="accent5"/>
          </a:effectRef>
          <a:fontRef idx="minor">
            <a:schemeClr val="tx1"/>
          </a:fontRef>
        </p:style>
      </p:cxnSp>
      <p:cxnSp>
        <p:nvCxnSpPr>
          <p:cNvPr id="15" name="Rechte verbindingslijn 14"/>
          <p:cNvCxnSpPr>
            <a:endCxn id="9" idx="2"/>
          </p:cNvCxnSpPr>
          <p:nvPr/>
        </p:nvCxnSpPr>
        <p:spPr>
          <a:xfrm flipV="1">
            <a:off x="6829181" y="2653566"/>
            <a:ext cx="1933956" cy="806415"/>
          </a:xfrm>
          <a:prstGeom prst="line">
            <a:avLst/>
          </a:prstGeom>
        </p:spPr>
        <p:style>
          <a:lnRef idx="1">
            <a:schemeClr val="accent5"/>
          </a:lnRef>
          <a:fillRef idx="0">
            <a:schemeClr val="accent5"/>
          </a:fillRef>
          <a:effectRef idx="0">
            <a:schemeClr val="accent5"/>
          </a:effectRef>
          <a:fontRef idx="minor">
            <a:schemeClr val="tx1"/>
          </a:fontRef>
        </p:style>
      </p:cxnSp>
      <p:cxnSp>
        <p:nvCxnSpPr>
          <p:cNvPr id="22" name="Rechte verbindingslijn 21"/>
          <p:cNvCxnSpPr>
            <a:endCxn id="8" idx="0"/>
          </p:cNvCxnSpPr>
          <p:nvPr/>
        </p:nvCxnSpPr>
        <p:spPr>
          <a:xfrm flipH="1">
            <a:off x="3628781" y="4401395"/>
            <a:ext cx="1738816" cy="744740"/>
          </a:xfrm>
          <a:prstGeom prst="line">
            <a:avLst/>
          </a:prstGeom>
        </p:spPr>
        <p:style>
          <a:lnRef idx="1">
            <a:schemeClr val="accent5"/>
          </a:lnRef>
          <a:fillRef idx="0">
            <a:schemeClr val="accent5"/>
          </a:fillRef>
          <a:effectRef idx="0">
            <a:schemeClr val="accent5"/>
          </a:effectRef>
          <a:fontRef idx="minor">
            <a:schemeClr val="tx1"/>
          </a:fontRef>
        </p:style>
      </p:cxnSp>
      <p:cxnSp>
        <p:nvCxnSpPr>
          <p:cNvPr id="25" name="Rechte verbindingslijn 24"/>
          <p:cNvCxnSpPr>
            <a:endCxn id="10" idx="0"/>
          </p:cNvCxnSpPr>
          <p:nvPr/>
        </p:nvCxnSpPr>
        <p:spPr>
          <a:xfrm>
            <a:off x="6829181" y="4429461"/>
            <a:ext cx="1933956" cy="765656"/>
          </a:xfrm>
          <a:prstGeom prst="line">
            <a:avLst/>
          </a:prstGeom>
        </p:spPr>
        <p:style>
          <a:lnRef idx="1">
            <a:schemeClr val="accent5"/>
          </a:lnRef>
          <a:fillRef idx="0">
            <a:schemeClr val="accent5"/>
          </a:fillRef>
          <a:effectRef idx="0">
            <a:schemeClr val="accent5"/>
          </a:effectRef>
          <a:fontRef idx="minor">
            <a:schemeClr val="tx1"/>
          </a:fontRef>
        </p:style>
      </p:cxnSp>
      <p:sp>
        <p:nvSpPr>
          <p:cNvPr id="3" name="Tijdelijke aanduiding voor dianummer 2"/>
          <p:cNvSpPr>
            <a:spLocks noGrp="1"/>
          </p:cNvSpPr>
          <p:nvPr>
            <p:ph type="sldNum" sz="quarter" idx="12"/>
          </p:nvPr>
        </p:nvSpPr>
        <p:spPr/>
        <p:txBody>
          <a:bodyPr/>
          <a:lstStyle/>
          <a:p>
            <a:fld id="{7CA008EF-D27F-4B4F-AC8A-C2D3D95ECDD7}" type="slidenum">
              <a:rPr lang="en-GB" smtClean="0"/>
              <a:t>7</a:t>
            </a:fld>
            <a:endParaRPr lang="en-GB"/>
          </a:p>
        </p:txBody>
      </p:sp>
      <p:pic>
        <p:nvPicPr>
          <p:cNvPr id="14" name="Picture 2" descr="Welk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
        <p:nvSpPr>
          <p:cNvPr id="16" name="Text Placeholder 2"/>
          <p:cNvSpPr txBox="1">
            <a:spLocks/>
          </p:cNvSpPr>
          <p:nvPr/>
        </p:nvSpPr>
        <p:spPr>
          <a:xfrm>
            <a:off x="3669283" y="3671895"/>
            <a:ext cx="4941317" cy="893624"/>
          </a:xfrm>
          <a:prstGeom prst="rect">
            <a:avLst/>
          </a:prstGeom>
          <a:noFill/>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rmAutofit/>
            <a:scene3d>
              <a:camera prst="isometricOffAxis2Left"/>
              <a:lightRig rig="threePt" dir="t"/>
            </a:scene3d>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dirty="0" err="1" smtClean="0">
                <a:ln>
                  <a:solidFill>
                    <a:srgbClr val="008080"/>
                  </a:solidFill>
                </a:ln>
                <a:solidFill>
                  <a:schemeClr val="accent5"/>
                </a:solidFill>
              </a:rPr>
              <a:t>Recht</a:t>
            </a:r>
            <a:r>
              <a:rPr lang="en-GB" dirty="0" smtClean="0">
                <a:ln>
                  <a:solidFill>
                    <a:srgbClr val="008080"/>
                  </a:solidFill>
                </a:ln>
                <a:solidFill>
                  <a:schemeClr val="accent5"/>
                </a:solidFill>
              </a:rPr>
              <a:t> volledig </a:t>
            </a:r>
            <a:r>
              <a:rPr lang="en-GB" dirty="0" err="1" smtClean="0">
                <a:ln>
                  <a:solidFill>
                    <a:srgbClr val="008080"/>
                  </a:solidFill>
                </a:ln>
                <a:solidFill>
                  <a:schemeClr val="accent5"/>
                </a:solidFill>
              </a:rPr>
              <a:t>automatiseren</a:t>
            </a:r>
            <a:r>
              <a:rPr lang="en-GB" dirty="0" smtClean="0">
                <a:ln>
                  <a:solidFill>
                    <a:srgbClr val="008080"/>
                  </a:solidFill>
                </a:ln>
                <a:solidFill>
                  <a:schemeClr val="accent5"/>
                </a:solidFill>
              </a:rPr>
              <a:t> ?</a:t>
            </a:r>
            <a:endParaRPr lang="en-GB" dirty="0">
              <a:ln>
                <a:solidFill>
                  <a:srgbClr val="008080"/>
                </a:solidFill>
              </a:ln>
              <a:solidFill>
                <a:schemeClr val="accent5"/>
              </a:solidFill>
            </a:endParaRPr>
          </a:p>
        </p:txBody>
      </p:sp>
    </p:spTree>
    <p:extLst>
      <p:ext uri="{BB962C8B-B14F-4D97-AF65-F5344CB8AC3E}">
        <p14:creationId xmlns:p14="http://schemas.microsoft.com/office/powerpoint/2010/main" val="7452980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1079500" indent="-742950">
              <a:buFont typeface="+mj-lt"/>
              <a:buAutoNum type="arabicPeriod"/>
            </a:pPr>
            <a:r>
              <a:rPr lang="nl-NL" sz="4000" b="1" dirty="0" smtClean="0">
                <a:solidFill>
                  <a:schemeClr val="accent5"/>
                </a:solidFill>
              </a:rPr>
              <a:t>De automatisatie van het recht</a:t>
            </a:r>
            <a:endParaRPr lang="en-GB" sz="4000" b="1" dirty="0">
              <a:solidFill>
                <a:schemeClr val="accent5"/>
              </a:solidFill>
            </a:endParaRPr>
          </a:p>
        </p:txBody>
      </p:sp>
      <p:sp>
        <p:nvSpPr>
          <p:cNvPr id="5" name="Tekstvak 4"/>
          <p:cNvSpPr txBox="1"/>
          <p:nvPr/>
        </p:nvSpPr>
        <p:spPr>
          <a:xfrm>
            <a:off x="3805428" y="1677160"/>
            <a:ext cx="3447288" cy="523220"/>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nl-BE" sz="2800" b="1" dirty="0" smtClean="0"/>
              <a:t>Andere opties?</a:t>
            </a:r>
            <a:endParaRPr lang="en-GB" sz="2800" b="1" dirty="0"/>
          </a:p>
        </p:txBody>
      </p:sp>
      <p:sp>
        <p:nvSpPr>
          <p:cNvPr id="7" name="Tekstvak 6"/>
          <p:cNvSpPr txBox="1"/>
          <p:nvPr/>
        </p:nvSpPr>
        <p:spPr>
          <a:xfrm>
            <a:off x="838200" y="3123645"/>
            <a:ext cx="3811659" cy="2462213"/>
          </a:xfrm>
          <a:prstGeom prst="rect">
            <a:avLst/>
          </a:prstGeom>
          <a:ln>
            <a:noFill/>
            <a:headEnd type="none" w="med" len="med"/>
            <a:tailEnd type="none" w="med" len="med"/>
          </a:ln>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en-GB" sz="2200" b="1" dirty="0" err="1" smtClean="0">
                <a:solidFill>
                  <a:schemeClr val="accent5"/>
                </a:solidFill>
              </a:rPr>
              <a:t>Proactieve</a:t>
            </a:r>
            <a:r>
              <a:rPr lang="en-GB" sz="2200" b="1" dirty="0" smtClean="0">
                <a:solidFill>
                  <a:schemeClr val="accent5"/>
                </a:solidFill>
              </a:rPr>
              <a:t> </a:t>
            </a:r>
            <a:r>
              <a:rPr lang="en-GB" sz="2200" b="1" dirty="0" err="1" smtClean="0">
                <a:solidFill>
                  <a:schemeClr val="accent5"/>
                </a:solidFill>
              </a:rPr>
              <a:t>toekenning</a:t>
            </a:r>
            <a:r>
              <a:rPr lang="en-GB" sz="2200" b="1" dirty="0" smtClean="0">
                <a:solidFill>
                  <a:schemeClr val="accent5"/>
                </a:solidFill>
              </a:rPr>
              <a:t> </a:t>
            </a:r>
            <a:r>
              <a:rPr lang="en-GB" sz="2200" dirty="0" err="1" smtClean="0"/>
              <a:t>voor</a:t>
            </a:r>
            <a:r>
              <a:rPr lang="en-GB" sz="2200" dirty="0" smtClean="0"/>
              <a:t> </a:t>
            </a:r>
            <a:r>
              <a:rPr lang="en-GB" sz="2200" dirty="0" err="1" smtClean="0"/>
              <a:t>personen</a:t>
            </a:r>
            <a:r>
              <a:rPr lang="en-GB" sz="2200" dirty="0" smtClean="0"/>
              <a:t> </a:t>
            </a:r>
            <a:r>
              <a:rPr lang="en-GB" sz="2200" dirty="0" err="1" smtClean="0"/>
              <a:t>rond</a:t>
            </a:r>
            <a:r>
              <a:rPr lang="en-GB" sz="2200" dirty="0" smtClean="0"/>
              <a:t> het </a:t>
            </a:r>
            <a:r>
              <a:rPr lang="en-GB" sz="2200" dirty="0" err="1" smtClean="0"/>
              <a:t>toegelaten</a:t>
            </a:r>
            <a:r>
              <a:rPr lang="en-GB" sz="2200" dirty="0" smtClean="0"/>
              <a:t> </a:t>
            </a:r>
            <a:r>
              <a:rPr lang="en-GB" sz="2200" dirty="0" err="1" smtClean="0"/>
              <a:t>grensbedrag</a:t>
            </a:r>
            <a:r>
              <a:rPr lang="en-GB" sz="2200" dirty="0"/>
              <a:t> </a:t>
            </a:r>
            <a:r>
              <a:rPr lang="en-GB" sz="2200" dirty="0" err="1" smtClean="0"/>
              <a:t>en</a:t>
            </a:r>
            <a:r>
              <a:rPr lang="en-GB" sz="2200" dirty="0" smtClean="0"/>
              <a:t>/of </a:t>
            </a:r>
            <a:r>
              <a:rPr lang="en-GB" sz="2200" dirty="0" err="1" smtClean="0"/>
              <a:t>voor</a:t>
            </a:r>
            <a:r>
              <a:rPr lang="en-GB" sz="2200" dirty="0" smtClean="0"/>
              <a:t> </a:t>
            </a:r>
            <a:r>
              <a:rPr lang="en-GB" sz="2200" dirty="0" err="1" smtClean="0"/>
              <a:t>personen</a:t>
            </a:r>
            <a:r>
              <a:rPr lang="en-GB" sz="2200" dirty="0" smtClean="0"/>
              <a:t> die </a:t>
            </a:r>
            <a:r>
              <a:rPr lang="en-GB" sz="2200" dirty="0" err="1" smtClean="0"/>
              <a:t>voldoen</a:t>
            </a:r>
            <a:r>
              <a:rPr lang="en-GB" sz="2200" dirty="0" smtClean="0"/>
              <a:t> </a:t>
            </a:r>
            <a:r>
              <a:rPr lang="en-GB" sz="2200" dirty="0" err="1" smtClean="0"/>
              <a:t>aan</a:t>
            </a:r>
            <a:r>
              <a:rPr lang="en-GB" sz="2200" dirty="0" smtClean="0"/>
              <a:t> </a:t>
            </a:r>
            <a:r>
              <a:rPr lang="en-GB" sz="2200" dirty="0" err="1" smtClean="0"/>
              <a:t>verschillende</a:t>
            </a:r>
            <a:r>
              <a:rPr lang="en-GB" sz="2200" dirty="0" smtClean="0"/>
              <a:t> </a:t>
            </a:r>
            <a:r>
              <a:rPr lang="en-GB" sz="2200" dirty="0" err="1" smtClean="0"/>
              <a:t>indicatoren</a:t>
            </a:r>
            <a:r>
              <a:rPr lang="en-GB" sz="2200" dirty="0" smtClean="0"/>
              <a:t>, </a:t>
            </a:r>
            <a:r>
              <a:rPr lang="en-GB" sz="2200" u="sng" dirty="0" err="1" smtClean="0"/>
              <a:t>mits</a:t>
            </a:r>
            <a:r>
              <a:rPr lang="en-GB" sz="2200" dirty="0" smtClean="0"/>
              <a:t> </a:t>
            </a:r>
            <a:r>
              <a:rPr lang="en-GB" sz="2200" dirty="0" err="1" smtClean="0"/>
              <a:t>ondertekening</a:t>
            </a:r>
            <a:r>
              <a:rPr lang="en-GB" sz="2200" dirty="0" smtClean="0"/>
              <a:t> van </a:t>
            </a:r>
            <a:r>
              <a:rPr lang="en-GB" sz="2200" dirty="0" err="1" smtClean="0"/>
              <a:t>een</a:t>
            </a:r>
            <a:r>
              <a:rPr lang="en-GB" sz="2200" dirty="0" smtClean="0"/>
              <a:t> </a:t>
            </a:r>
            <a:r>
              <a:rPr lang="en-GB" sz="2200" dirty="0" err="1" smtClean="0"/>
              <a:t>verklaring</a:t>
            </a:r>
            <a:r>
              <a:rPr lang="en-GB" sz="2200" dirty="0" smtClean="0"/>
              <a:t> op </a:t>
            </a:r>
            <a:r>
              <a:rPr lang="en-GB" sz="2200" dirty="0" err="1" smtClean="0"/>
              <a:t>erewoord</a:t>
            </a:r>
            <a:endParaRPr lang="en-GB" sz="2200" dirty="0"/>
          </a:p>
        </p:txBody>
      </p:sp>
      <p:sp>
        <p:nvSpPr>
          <p:cNvPr id="14" name="TextBox 4"/>
          <p:cNvSpPr txBox="1"/>
          <p:nvPr/>
        </p:nvSpPr>
        <p:spPr>
          <a:xfrm>
            <a:off x="4960756" y="3123645"/>
            <a:ext cx="3744332" cy="2462213"/>
          </a:xfrm>
          <a:prstGeom prst="rect">
            <a:avLst/>
          </a:prstGeom>
          <a:noFill/>
        </p:spPr>
        <p:txBody>
          <a:bodyPr wrap="square" rtlCol="0">
            <a:spAutoFit/>
          </a:bodyPr>
          <a:lstStyle/>
          <a:p>
            <a:pPr algn="just"/>
            <a:r>
              <a:rPr lang="nl-NL" sz="2200" b="1" dirty="0" smtClean="0">
                <a:solidFill>
                  <a:schemeClr val="accent5"/>
                </a:solidFill>
              </a:rPr>
              <a:t>Retroactieve </a:t>
            </a:r>
            <a:r>
              <a:rPr lang="nl-NL" sz="2200" b="1" dirty="0">
                <a:solidFill>
                  <a:schemeClr val="accent5"/>
                </a:solidFill>
              </a:rPr>
              <a:t>en automatische toekenning </a:t>
            </a:r>
            <a:r>
              <a:rPr lang="nl-NL" sz="2200" b="1" dirty="0" smtClean="0">
                <a:solidFill>
                  <a:schemeClr val="accent5"/>
                </a:solidFill>
              </a:rPr>
              <a:t> </a:t>
            </a:r>
            <a:r>
              <a:rPr lang="nl-NL" sz="2200" dirty="0"/>
              <a:t>voor een bepaalde periode in het verleden indien blijk van stabiele inkomsten, </a:t>
            </a:r>
            <a:r>
              <a:rPr lang="nl-NL" sz="2200" u="sng" dirty="0"/>
              <a:t>maar</a:t>
            </a:r>
            <a:r>
              <a:rPr lang="nl-NL" sz="2200" dirty="0"/>
              <a:t> onmogelijk om onbeperkt in de tijd terug te keren </a:t>
            </a:r>
          </a:p>
        </p:txBody>
      </p:sp>
      <p:sp>
        <p:nvSpPr>
          <p:cNvPr id="16" name="TextBox 5"/>
          <p:cNvSpPr txBox="1"/>
          <p:nvPr/>
        </p:nvSpPr>
        <p:spPr>
          <a:xfrm>
            <a:off x="9015984" y="3123645"/>
            <a:ext cx="2934666" cy="2431435"/>
          </a:xfrm>
          <a:prstGeom prst="rect">
            <a:avLst/>
          </a:prstGeom>
          <a:noFill/>
        </p:spPr>
        <p:txBody>
          <a:bodyPr wrap="square" rtlCol="0">
            <a:spAutoFit/>
          </a:bodyPr>
          <a:lstStyle/>
          <a:p>
            <a:pPr algn="just"/>
            <a:r>
              <a:rPr lang="en-GB" sz="2200" b="1" dirty="0" err="1" smtClean="0">
                <a:solidFill>
                  <a:schemeClr val="accent5"/>
                </a:solidFill>
              </a:rPr>
              <a:t>Automatische</a:t>
            </a:r>
            <a:r>
              <a:rPr lang="en-GB" sz="2200" b="1" dirty="0" smtClean="0">
                <a:solidFill>
                  <a:schemeClr val="accent5"/>
                </a:solidFill>
              </a:rPr>
              <a:t> </a:t>
            </a:r>
            <a:r>
              <a:rPr lang="en-GB" sz="2200" b="1" dirty="0" err="1" smtClean="0">
                <a:solidFill>
                  <a:schemeClr val="accent5"/>
                </a:solidFill>
              </a:rPr>
              <a:t>voorlopige</a:t>
            </a:r>
            <a:r>
              <a:rPr lang="en-GB" sz="2200" b="1" dirty="0" smtClean="0">
                <a:solidFill>
                  <a:schemeClr val="accent5"/>
                </a:solidFill>
              </a:rPr>
              <a:t> </a:t>
            </a:r>
            <a:r>
              <a:rPr lang="en-GB" sz="2200" b="1" dirty="0" err="1" smtClean="0">
                <a:solidFill>
                  <a:schemeClr val="accent5"/>
                </a:solidFill>
              </a:rPr>
              <a:t>toekenning</a:t>
            </a:r>
            <a:r>
              <a:rPr lang="en-GB" sz="2200" b="1" dirty="0" smtClean="0">
                <a:solidFill>
                  <a:schemeClr val="accent5"/>
                </a:solidFill>
              </a:rPr>
              <a:t> </a:t>
            </a:r>
            <a:r>
              <a:rPr lang="en-GB" sz="2200" dirty="0" err="1" smtClean="0"/>
              <a:t>aan</a:t>
            </a:r>
            <a:r>
              <a:rPr lang="en-GB" sz="2200" dirty="0" smtClean="0"/>
              <a:t> </a:t>
            </a:r>
            <a:r>
              <a:rPr lang="en-GB" sz="2200" dirty="0" err="1" smtClean="0"/>
              <a:t>nieuwe</a:t>
            </a:r>
            <a:r>
              <a:rPr lang="en-GB" sz="2200" dirty="0" smtClean="0"/>
              <a:t> </a:t>
            </a:r>
            <a:r>
              <a:rPr lang="en-GB" sz="2200" dirty="0" err="1" smtClean="0"/>
              <a:t>doelgroepen</a:t>
            </a:r>
            <a:r>
              <a:rPr lang="nl-NL" sz="2200" dirty="0" smtClean="0"/>
              <a:t>,</a:t>
            </a:r>
            <a:r>
              <a:rPr lang="nl-NL" sz="2200" dirty="0"/>
              <a:t> </a:t>
            </a:r>
            <a:r>
              <a:rPr lang="nl-NL" sz="2200" u="sng" dirty="0" smtClean="0"/>
              <a:t>maar </a:t>
            </a:r>
            <a:r>
              <a:rPr lang="nl-NL" sz="2200" dirty="0"/>
              <a:t>terugvorderingen zijn moeilijk</a:t>
            </a:r>
          </a:p>
          <a:p>
            <a:endParaRPr lang="en-GB" sz="2000" dirty="0"/>
          </a:p>
        </p:txBody>
      </p:sp>
      <p:cxnSp>
        <p:nvCxnSpPr>
          <p:cNvPr id="4" name="Rechte verbindingslijn 3"/>
          <p:cNvCxnSpPr>
            <a:stCxn id="5" idx="2"/>
            <a:endCxn id="7" idx="0"/>
          </p:cNvCxnSpPr>
          <p:nvPr/>
        </p:nvCxnSpPr>
        <p:spPr>
          <a:xfrm flipH="1">
            <a:off x="2744030" y="2200380"/>
            <a:ext cx="2785042" cy="923265"/>
          </a:xfrm>
          <a:prstGeom prst="line">
            <a:avLst/>
          </a:prstGeom>
        </p:spPr>
        <p:style>
          <a:lnRef idx="1">
            <a:schemeClr val="accent5"/>
          </a:lnRef>
          <a:fillRef idx="0">
            <a:schemeClr val="accent5"/>
          </a:fillRef>
          <a:effectRef idx="0">
            <a:schemeClr val="accent5"/>
          </a:effectRef>
          <a:fontRef idx="minor">
            <a:schemeClr val="tx1"/>
          </a:fontRef>
        </p:style>
      </p:cxnSp>
      <p:cxnSp>
        <p:nvCxnSpPr>
          <p:cNvPr id="12" name="Rechte verbindingslijn met pijl 11"/>
          <p:cNvCxnSpPr>
            <a:stCxn id="5" idx="2"/>
          </p:cNvCxnSpPr>
          <p:nvPr/>
        </p:nvCxnSpPr>
        <p:spPr>
          <a:xfrm>
            <a:off x="5529072" y="2200380"/>
            <a:ext cx="1155192" cy="936793"/>
          </a:xfrm>
          <a:prstGeom prst="straightConnector1">
            <a:avLst/>
          </a:prstGeom>
          <a:ln>
            <a:headEnd type="none" w="med" len="med"/>
            <a:tailEnd type="none" w="med" len="med"/>
          </a:ln>
        </p:spPr>
        <p:style>
          <a:lnRef idx="1">
            <a:schemeClr val="accent5"/>
          </a:lnRef>
          <a:fillRef idx="0">
            <a:schemeClr val="accent5"/>
          </a:fillRef>
          <a:effectRef idx="0">
            <a:schemeClr val="accent5"/>
          </a:effectRef>
          <a:fontRef idx="minor">
            <a:schemeClr val="tx1"/>
          </a:fontRef>
        </p:style>
      </p:cxnSp>
      <p:cxnSp>
        <p:nvCxnSpPr>
          <p:cNvPr id="18" name="Rechte verbindingslijn 17"/>
          <p:cNvCxnSpPr>
            <a:stCxn id="5" idx="2"/>
            <a:endCxn id="16" idx="0"/>
          </p:cNvCxnSpPr>
          <p:nvPr/>
        </p:nvCxnSpPr>
        <p:spPr>
          <a:xfrm>
            <a:off x="5529072" y="2200380"/>
            <a:ext cx="4954245" cy="923265"/>
          </a:xfrm>
          <a:prstGeom prst="line">
            <a:avLst/>
          </a:prstGeom>
        </p:spPr>
        <p:style>
          <a:lnRef idx="1">
            <a:schemeClr val="accent5"/>
          </a:lnRef>
          <a:fillRef idx="0">
            <a:schemeClr val="accent5"/>
          </a:fillRef>
          <a:effectRef idx="0">
            <a:schemeClr val="accent5"/>
          </a:effectRef>
          <a:fontRef idx="minor">
            <a:schemeClr val="tx1"/>
          </a:fontRef>
        </p:style>
      </p:cxnSp>
      <p:sp>
        <p:nvSpPr>
          <p:cNvPr id="3" name="Tijdelijke aanduiding voor dianummer 2"/>
          <p:cNvSpPr>
            <a:spLocks noGrp="1"/>
          </p:cNvSpPr>
          <p:nvPr>
            <p:ph type="sldNum" sz="quarter" idx="12"/>
          </p:nvPr>
        </p:nvSpPr>
        <p:spPr/>
        <p:txBody>
          <a:bodyPr/>
          <a:lstStyle/>
          <a:p>
            <a:fld id="{7CA008EF-D27F-4B4F-AC8A-C2D3D95ECDD7}" type="slidenum">
              <a:rPr lang="en-GB" smtClean="0"/>
              <a:t>8</a:t>
            </a:fld>
            <a:endParaRPr lang="en-GB"/>
          </a:p>
        </p:txBody>
      </p:sp>
      <p:pic>
        <p:nvPicPr>
          <p:cNvPr id="13" name="Picture 2" descr="Welk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04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1079500" indent="-742950">
              <a:buFont typeface="+mj-lt"/>
              <a:buAutoNum type="arabicPeriod" startAt="2"/>
            </a:pPr>
            <a:r>
              <a:rPr lang="nl-NL" sz="4000" b="1" dirty="0" smtClean="0">
                <a:solidFill>
                  <a:schemeClr val="accent5"/>
                </a:solidFill>
              </a:rPr>
              <a:t>De gezinsnotie</a:t>
            </a:r>
            <a:endParaRPr lang="en-GB" sz="4000" b="1" dirty="0">
              <a:solidFill>
                <a:schemeClr val="accent5"/>
              </a:solidFill>
            </a:endParaRPr>
          </a:p>
        </p:txBody>
      </p:sp>
      <p:sp>
        <p:nvSpPr>
          <p:cNvPr id="3" name="Tijdelijke aanduiding voor tekst 2"/>
          <p:cNvSpPr>
            <a:spLocks noGrp="1"/>
          </p:cNvSpPr>
          <p:nvPr>
            <p:ph type="body" idx="1"/>
          </p:nvPr>
        </p:nvSpPr>
        <p:spPr>
          <a:xfrm>
            <a:off x="839789" y="1681163"/>
            <a:ext cx="4570540" cy="476440"/>
          </a:xfrm>
          <a:ln/>
        </p:spPr>
        <p:style>
          <a:lnRef idx="0">
            <a:schemeClr val="accent5"/>
          </a:lnRef>
          <a:fillRef idx="3">
            <a:schemeClr val="accent5"/>
          </a:fillRef>
          <a:effectRef idx="3">
            <a:schemeClr val="accent5"/>
          </a:effectRef>
          <a:fontRef idx="minor">
            <a:schemeClr val="lt1"/>
          </a:fontRef>
        </p:style>
        <p:txBody>
          <a:bodyPr anchor="t"/>
          <a:lstStyle/>
          <a:p>
            <a:r>
              <a:rPr lang="nl-BE" dirty="0" smtClean="0">
                <a:solidFill>
                  <a:schemeClr val="bg1"/>
                </a:solidFill>
              </a:rPr>
              <a:t>Bij de verhoogde tegemoetkoming</a:t>
            </a:r>
            <a:endParaRPr lang="en-GB" dirty="0">
              <a:solidFill>
                <a:schemeClr val="bg1"/>
              </a:solidFill>
            </a:endParaRPr>
          </a:p>
        </p:txBody>
      </p:sp>
      <p:sp>
        <p:nvSpPr>
          <p:cNvPr id="6" name="Tijdelijke aanduiding voor inhoud 5"/>
          <p:cNvSpPr>
            <a:spLocks noGrp="1"/>
          </p:cNvSpPr>
          <p:nvPr>
            <p:ph sz="half" idx="2"/>
          </p:nvPr>
        </p:nvSpPr>
        <p:spPr>
          <a:xfrm>
            <a:off x="839789" y="2258187"/>
            <a:ext cx="4570539" cy="2871597"/>
          </a:xfrm>
        </p:spPr>
        <p:txBody>
          <a:bodyPr/>
          <a:lstStyle/>
          <a:p>
            <a:pPr marL="0" indent="0" algn="just">
              <a:buNone/>
            </a:pPr>
            <a:r>
              <a:rPr lang="en-GB" sz="2400" dirty="0" smtClean="0"/>
              <a:t>Gezin </a:t>
            </a:r>
            <a:r>
              <a:rPr lang="en-GB" sz="2400" dirty="0" err="1" smtClean="0"/>
              <a:t>samengesteld</a:t>
            </a:r>
            <a:r>
              <a:rPr lang="en-GB" sz="2400" dirty="0" smtClean="0"/>
              <a:t> door het </a:t>
            </a:r>
            <a:r>
              <a:rPr lang="en-GB" sz="2400" dirty="0" err="1" smtClean="0"/>
              <a:t>ziekenfonds</a:t>
            </a:r>
            <a:r>
              <a:rPr lang="en-GB" sz="2400" dirty="0" smtClean="0"/>
              <a:t>:</a:t>
            </a:r>
          </a:p>
          <a:p>
            <a:pPr>
              <a:buClr>
                <a:srgbClr val="007C92"/>
              </a:buClr>
              <a:buFontTx/>
              <a:buChar char="-"/>
            </a:pPr>
            <a:r>
              <a:rPr lang="en-GB" sz="2400" dirty="0"/>
              <a:t>D</a:t>
            </a:r>
            <a:r>
              <a:rPr lang="en-GB" sz="2400" dirty="0" smtClean="0"/>
              <a:t>e </a:t>
            </a:r>
            <a:r>
              <a:rPr lang="en-GB" sz="2400" dirty="0" err="1" smtClean="0"/>
              <a:t>aanvrager</a:t>
            </a:r>
            <a:endParaRPr lang="en-GB" sz="2400" dirty="0" smtClean="0"/>
          </a:p>
          <a:p>
            <a:pPr>
              <a:buClr>
                <a:srgbClr val="007C92"/>
              </a:buClr>
              <a:buFontTx/>
              <a:buChar char="-"/>
            </a:pPr>
            <a:r>
              <a:rPr lang="en-GB" sz="2400" dirty="0" err="1"/>
              <a:t>Z</a:t>
            </a:r>
            <a:r>
              <a:rPr lang="en-GB" sz="2400" dirty="0" err="1" smtClean="0"/>
              <a:t>ijn</a:t>
            </a:r>
            <a:r>
              <a:rPr lang="en-GB" sz="2400" dirty="0" smtClean="0"/>
              <a:t> </a:t>
            </a:r>
            <a:r>
              <a:rPr lang="en-GB" sz="2400" dirty="0" err="1" smtClean="0"/>
              <a:t>niet</a:t>
            </a:r>
            <a:r>
              <a:rPr lang="en-GB" sz="2400" dirty="0" smtClean="0"/>
              <a:t> </a:t>
            </a:r>
            <a:r>
              <a:rPr lang="en-GB" sz="2400" dirty="0" err="1" smtClean="0"/>
              <a:t>feitelijk</a:t>
            </a:r>
            <a:r>
              <a:rPr lang="en-GB" sz="2400" dirty="0" smtClean="0"/>
              <a:t> of </a:t>
            </a:r>
            <a:r>
              <a:rPr lang="en-GB" sz="2400" dirty="0" err="1" smtClean="0"/>
              <a:t>niet</a:t>
            </a:r>
            <a:r>
              <a:rPr lang="en-GB" sz="2400" dirty="0" smtClean="0"/>
              <a:t> van </a:t>
            </a:r>
            <a:r>
              <a:rPr lang="en-GB" sz="2400" dirty="0" err="1" smtClean="0"/>
              <a:t>tafel</a:t>
            </a:r>
            <a:r>
              <a:rPr lang="en-GB" sz="2400" dirty="0" smtClean="0"/>
              <a:t> </a:t>
            </a:r>
            <a:r>
              <a:rPr lang="en-GB" sz="2400" dirty="0" err="1" smtClean="0"/>
              <a:t>en</a:t>
            </a:r>
            <a:r>
              <a:rPr lang="en-GB" sz="2400" dirty="0" smtClean="0"/>
              <a:t> bed </a:t>
            </a:r>
            <a:r>
              <a:rPr lang="en-GB" sz="2400" dirty="0" err="1" smtClean="0"/>
              <a:t>gescheiden</a:t>
            </a:r>
            <a:r>
              <a:rPr lang="en-GB" sz="2400" dirty="0" smtClean="0"/>
              <a:t> </a:t>
            </a:r>
            <a:r>
              <a:rPr lang="en-GB" sz="2400" dirty="0" err="1" smtClean="0"/>
              <a:t>echtgenoot</a:t>
            </a:r>
            <a:r>
              <a:rPr lang="en-GB" sz="2400" dirty="0" smtClean="0"/>
              <a:t> of </a:t>
            </a:r>
            <a:r>
              <a:rPr lang="en-GB" sz="2400" dirty="0" err="1" smtClean="0"/>
              <a:t>samenwonende</a:t>
            </a:r>
            <a:endParaRPr lang="en-GB" sz="2400" dirty="0" smtClean="0"/>
          </a:p>
          <a:p>
            <a:pPr>
              <a:buClr>
                <a:srgbClr val="007C92"/>
              </a:buClr>
              <a:buFontTx/>
              <a:buChar char="-"/>
            </a:pPr>
            <a:r>
              <a:rPr lang="en-GB" sz="2400" dirty="0" err="1"/>
              <a:t>E</a:t>
            </a:r>
            <a:r>
              <a:rPr lang="en-GB" sz="2400" dirty="0" err="1" smtClean="0"/>
              <a:t>n</a:t>
            </a:r>
            <a:r>
              <a:rPr lang="en-GB" sz="2400" dirty="0" smtClean="0"/>
              <a:t> </a:t>
            </a:r>
            <a:r>
              <a:rPr lang="en-GB" sz="2400" dirty="0" err="1" smtClean="0"/>
              <a:t>hun</a:t>
            </a:r>
            <a:r>
              <a:rPr lang="en-GB" sz="2400" dirty="0" smtClean="0"/>
              <a:t> </a:t>
            </a:r>
            <a:r>
              <a:rPr lang="en-GB" sz="2400" dirty="0" err="1" smtClean="0"/>
              <a:t>personen</a:t>
            </a:r>
            <a:r>
              <a:rPr lang="en-GB" sz="2400" dirty="0" smtClean="0"/>
              <a:t> ten </a:t>
            </a:r>
            <a:r>
              <a:rPr lang="en-GB" sz="2400" dirty="0" err="1" smtClean="0"/>
              <a:t>laste</a:t>
            </a:r>
            <a:endParaRPr lang="en-GB" sz="2400" dirty="0" smtClean="0"/>
          </a:p>
        </p:txBody>
      </p:sp>
      <p:sp>
        <p:nvSpPr>
          <p:cNvPr id="8" name="Tijdelijke aanduiding voor tekst 7"/>
          <p:cNvSpPr>
            <a:spLocks noGrp="1"/>
          </p:cNvSpPr>
          <p:nvPr>
            <p:ph type="body" sz="quarter" idx="3"/>
          </p:nvPr>
        </p:nvSpPr>
        <p:spPr>
          <a:xfrm>
            <a:off x="6172200" y="1681163"/>
            <a:ext cx="5183188" cy="476440"/>
          </a:xfrm>
          <a:ln/>
        </p:spPr>
        <p:style>
          <a:lnRef idx="0">
            <a:schemeClr val="accent5"/>
          </a:lnRef>
          <a:fillRef idx="3">
            <a:schemeClr val="accent5"/>
          </a:fillRef>
          <a:effectRef idx="3">
            <a:schemeClr val="accent5"/>
          </a:effectRef>
          <a:fontRef idx="minor">
            <a:schemeClr val="lt1"/>
          </a:fontRef>
        </p:style>
        <p:txBody>
          <a:bodyPr anchor="t"/>
          <a:lstStyle/>
          <a:p>
            <a:r>
              <a:rPr lang="nl-BE" dirty="0" smtClean="0">
                <a:solidFill>
                  <a:schemeClr val="bg1"/>
                </a:solidFill>
              </a:rPr>
              <a:t>Bij de andere sociale voordelen</a:t>
            </a:r>
            <a:endParaRPr lang="en-GB" dirty="0">
              <a:solidFill>
                <a:schemeClr val="bg1"/>
              </a:solidFill>
            </a:endParaRPr>
          </a:p>
        </p:txBody>
      </p:sp>
      <p:sp>
        <p:nvSpPr>
          <p:cNvPr id="9" name="Tijdelijke aanduiding voor inhoud 8"/>
          <p:cNvSpPr>
            <a:spLocks noGrp="1"/>
          </p:cNvSpPr>
          <p:nvPr>
            <p:ph sz="quarter" idx="4"/>
          </p:nvPr>
        </p:nvSpPr>
        <p:spPr>
          <a:xfrm>
            <a:off x="6172200" y="2258187"/>
            <a:ext cx="5183188" cy="2697861"/>
          </a:xfrm>
        </p:spPr>
        <p:txBody>
          <a:bodyPr/>
          <a:lstStyle/>
          <a:p>
            <a:pPr marL="0" indent="0">
              <a:buNone/>
            </a:pPr>
            <a:r>
              <a:rPr lang="en-GB" sz="2400" dirty="0" smtClean="0"/>
              <a:t>Gezin </a:t>
            </a:r>
            <a:r>
              <a:rPr lang="en-GB" sz="2400" dirty="0" err="1" smtClean="0"/>
              <a:t>automatisch</a:t>
            </a:r>
            <a:r>
              <a:rPr lang="en-GB" sz="2400" dirty="0" smtClean="0"/>
              <a:t> </a:t>
            </a:r>
            <a:r>
              <a:rPr lang="en-GB" sz="2400" dirty="0" err="1" smtClean="0"/>
              <a:t>samengesteld</a:t>
            </a:r>
            <a:r>
              <a:rPr lang="en-GB" sz="2400" dirty="0" smtClean="0"/>
              <a:t>:</a:t>
            </a:r>
          </a:p>
          <a:p>
            <a:pPr marL="0" indent="0">
              <a:buNone/>
            </a:pPr>
            <a:endParaRPr lang="en-GB" sz="1400" dirty="0" smtClean="0"/>
          </a:p>
          <a:p>
            <a:pPr algn="just">
              <a:buClr>
                <a:srgbClr val="007C92"/>
              </a:buClr>
              <a:buFontTx/>
              <a:buChar char="-"/>
            </a:pPr>
            <a:r>
              <a:rPr lang="en-GB" sz="2400" dirty="0"/>
              <a:t>O</a:t>
            </a:r>
            <a:r>
              <a:rPr lang="en-GB" sz="2400" dirty="0" smtClean="0"/>
              <a:t>p basis van de </a:t>
            </a:r>
            <a:r>
              <a:rPr lang="en-GB" sz="2400" dirty="0" err="1" smtClean="0"/>
              <a:t>gegevens</a:t>
            </a:r>
            <a:r>
              <a:rPr lang="en-GB" sz="2400" dirty="0" smtClean="0"/>
              <a:t> in het </a:t>
            </a:r>
            <a:r>
              <a:rPr lang="en-GB" sz="2400" dirty="0" err="1" smtClean="0"/>
              <a:t>Rijksregister</a:t>
            </a:r>
            <a:endParaRPr lang="en-GB" sz="2400" dirty="0" smtClean="0"/>
          </a:p>
          <a:p>
            <a:pPr marL="0" indent="0">
              <a:buNone/>
            </a:pPr>
            <a:endParaRPr lang="en-GB" dirty="0"/>
          </a:p>
        </p:txBody>
      </p:sp>
      <p:sp>
        <p:nvSpPr>
          <p:cNvPr id="10" name="Pijl-links en -rechts 9"/>
          <p:cNvSpPr/>
          <p:nvPr/>
        </p:nvSpPr>
        <p:spPr>
          <a:xfrm>
            <a:off x="5484940" y="1745647"/>
            <a:ext cx="612648" cy="347472"/>
          </a:xfrm>
          <a:prstGeom prst="lef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GB"/>
          </a:p>
        </p:txBody>
      </p:sp>
      <p:sp>
        <p:nvSpPr>
          <p:cNvPr id="13" name="Tekstvak 12"/>
          <p:cNvSpPr txBox="1"/>
          <p:nvPr/>
        </p:nvSpPr>
        <p:spPr>
          <a:xfrm>
            <a:off x="839788" y="5218253"/>
            <a:ext cx="4570540" cy="461665"/>
          </a:xfrm>
          <a:prstGeom prst="rect">
            <a:avLst/>
          </a:prstGeom>
          <a:ln w="19050"/>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GB" sz="2400" dirty="0"/>
              <a:t>R</a:t>
            </a:r>
            <a:r>
              <a:rPr lang="en-GB" sz="2400" dirty="0" smtClean="0"/>
              <a:t>eële </a:t>
            </a:r>
            <a:r>
              <a:rPr lang="en-GB" sz="2400" dirty="0" err="1" smtClean="0"/>
              <a:t>gezinssituatie</a:t>
            </a:r>
            <a:endParaRPr lang="en-GB" sz="2400" dirty="0"/>
          </a:p>
        </p:txBody>
      </p:sp>
      <p:sp>
        <p:nvSpPr>
          <p:cNvPr id="17" name="Tekstvak 16"/>
          <p:cNvSpPr txBox="1"/>
          <p:nvPr/>
        </p:nvSpPr>
        <p:spPr>
          <a:xfrm>
            <a:off x="6172200" y="5218253"/>
            <a:ext cx="5183188" cy="461665"/>
          </a:xfrm>
          <a:prstGeom prst="rect">
            <a:avLst/>
          </a:prstGeom>
          <a:ln w="19050"/>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GB" sz="2400" dirty="0" err="1" smtClean="0"/>
              <a:t>Administratieve</a:t>
            </a:r>
            <a:r>
              <a:rPr lang="en-GB" sz="2400" dirty="0" smtClean="0"/>
              <a:t> </a:t>
            </a:r>
            <a:r>
              <a:rPr lang="en-GB" sz="2400" dirty="0" err="1" smtClean="0"/>
              <a:t>gezinssituatie</a:t>
            </a:r>
            <a:endParaRPr lang="en-GB" sz="2400" dirty="0"/>
          </a:p>
        </p:txBody>
      </p:sp>
      <p:sp>
        <p:nvSpPr>
          <p:cNvPr id="15" name="Pijl-omlaag 14"/>
          <p:cNvSpPr/>
          <p:nvPr/>
        </p:nvSpPr>
        <p:spPr>
          <a:xfrm>
            <a:off x="2960466" y="5013999"/>
            <a:ext cx="329184" cy="320040"/>
          </a:xfrm>
          <a:prstGeom prst="down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GB"/>
          </a:p>
        </p:txBody>
      </p:sp>
      <p:sp>
        <p:nvSpPr>
          <p:cNvPr id="19" name="Pijl-omlaag 18"/>
          <p:cNvSpPr/>
          <p:nvPr/>
        </p:nvSpPr>
        <p:spPr>
          <a:xfrm>
            <a:off x="8599202" y="5013999"/>
            <a:ext cx="329184" cy="320040"/>
          </a:xfrm>
          <a:prstGeom prst="down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GB"/>
          </a:p>
        </p:txBody>
      </p:sp>
      <p:sp>
        <p:nvSpPr>
          <p:cNvPr id="4" name="Tijdelijke aanduiding voor dianummer 3"/>
          <p:cNvSpPr>
            <a:spLocks noGrp="1"/>
          </p:cNvSpPr>
          <p:nvPr>
            <p:ph type="sldNum" sz="quarter" idx="12"/>
          </p:nvPr>
        </p:nvSpPr>
        <p:spPr/>
        <p:txBody>
          <a:bodyPr/>
          <a:lstStyle/>
          <a:p>
            <a:fld id="{7CA008EF-D27F-4B4F-AC8A-C2D3D95ECDD7}" type="slidenum">
              <a:rPr lang="en-GB" smtClean="0"/>
              <a:t>9</a:t>
            </a:fld>
            <a:endParaRPr lang="en-GB"/>
          </a:p>
        </p:txBody>
      </p:sp>
      <p:pic>
        <p:nvPicPr>
          <p:cNvPr id="16" name="Picture 2" descr="Welk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8025" y="414508"/>
            <a:ext cx="971550" cy="771525"/>
          </a:xfrm>
          <a:prstGeom prst="rect">
            <a:avLst/>
          </a:prstGeom>
          <a:noFill/>
          <a:extLst>
            <a:ext uri="{909E8E84-426E-40DD-AFC4-6F175D3DCCD1}">
              <a14:hiddenFill xmlns:a14="http://schemas.microsoft.com/office/drawing/2010/main">
                <a:solidFill>
                  <a:srgbClr val="FFFFFF"/>
                </a:solidFill>
              </a14:hiddenFill>
            </a:ext>
          </a:extLst>
        </p:spPr>
      </p:pic>
      <p:sp>
        <p:nvSpPr>
          <p:cNvPr id="14" name="Pijl-links en -rechts 13"/>
          <p:cNvSpPr/>
          <p:nvPr/>
        </p:nvSpPr>
        <p:spPr>
          <a:xfrm>
            <a:off x="5484940" y="5275349"/>
            <a:ext cx="612648" cy="347472"/>
          </a:xfrm>
          <a:prstGeom prst="lef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86502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Blauwgro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aseDocument" ma:contentTypeID="0x01010068B932EBA4214624B1E6C758B674AA3900878AE0BF14248048B0F623A599AB54C9" ma:contentTypeVersion="10" ma:contentTypeDescription="Crée un document." ma:contentTypeScope="" ma:versionID="0f806d5401a718c248ff851712977ef5">
  <xsd:schema xmlns:xsd="http://www.w3.org/2001/XMLSchema" xmlns:xs="http://www.w3.org/2001/XMLSchema" xmlns:p="http://schemas.microsoft.com/office/2006/metadata/properties" xmlns:ns1="http://schemas.microsoft.com/sharepoint/v3" xmlns:ns2="f15eea43-7fa7-45cf-8dc0-d5244e2cd467" xmlns:ns3="61fd8d87-ea47-44bb-afd6-b4d99b1d9c1f" targetNamespace="http://schemas.microsoft.com/office/2006/metadata/properties" ma:root="true" ma:fieldsID="3c46b631aa297e29475e1214a5361d70" ns1:_="" ns2:_="" ns3:_="">
    <xsd:import namespace="http://schemas.microsoft.com/sharepoint/v3"/>
    <xsd:import namespace="f15eea43-7fa7-45cf-8dc0-d5244e2cd467"/>
    <xsd:import namespace="61fd8d87-ea47-44bb-afd6-b4d99b1d9c1f"/>
    <xsd:element name="properties">
      <xsd:complexType>
        <xsd:sequence>
          <xsd:element name="documentManagement">
            <xsd:complexType>
              <xsd:all>
                <xsd:element ref="ns2:RIDocSummary" minOccurs="0"/>
                <xsd:element ref="ns2:RIDocInitialCreationDate" minOccurs="0"/>
                <xsd:element ref="ns2:RIDocTypeTaxHTField0" minOccurs="0"/>
                <xsd:element ref="ns2:RITargetGroupTaxHTField0" minOccurs="0"/>
                <xsd:element ref="ns2:RIThemeTaxHTField0" minOccurs="0"/>
                <xsd:element ref="ns2:RILanguageTaxHTField0" minOccurs="0"/>
                <xsd:element ref="ns3:TaxCatchAll" minOccurs="0"/>
                <xsd:element ref="ns3:gde733b7de1f426ba66c11d7c4a6ad8f" minOccurs="0"/>
                <xsd:element ref="ns3:TaxCatchAllLabel" minOccurs="0"/>
                <xsd:element ref="ns3:cc6d4d0f41a44532aeb7bee41b15f208" minOccurs="0"/>
                <xsd:element ref="ns1:PublishingExpirationDate" minOccurs="0"/>
                <xsd:element ref="ns1:PublishingStart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25" nillable="true" ma:displayName="Date de fin de planification" ma:description="" ma:internalName="PublishingExpirationDate">
      <xsd:simpleType>
        <xsd:restriction base="dms:Unknown"/>
      </xsd:simpleType>
    </xsd:element>
    <xsd:element name="PublishingStartDate" ma:index="26" nillable="true" ma:displayName="Date de début de planification" ma:description=""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15eea43-7fa7-45cf-8dc0-d5244e2cd467" elementFormDefault="qualified">
    <xsd:import namespace="http://schemas.microsoft.com/office/2006/documentManagement/types"/>
    <xsd:import namespace="http://schemas.microsoft.com/office/infopath/2007/PartnerControls"/>
    <xsd:element name="RIDocSummary" ma:index="8" nillable="true" ma:displayName="Résumé" ma:internalName="RIDocSummary">
      <xsd:simpleType>
        <xsd:restriction base="dms:Note">
          <xsd:maxLength value="255"/>
        </xsd:restriction>
      </xsd:simpleType>
    </xsd:element>
    <xsd:element name="RIDocInitialCreationDate" ma:index="13" nillable="true" ma:displayName="Initial creation date" ma:default="[Today]" ma:format="DateOnly" ma:indexed="true" ma:internalName="RIDocInitialCreationDate">
      <xsd:simpleType>
        <xsd:restriction base="dms:DateTime"/>
      </xsd:simpleType>
    </xsd:element>
    <xsd:element name="RIDocTypeTaxHTField0" ma:index="14" nillable="true" ma:taxonomy="true" ma:internalName="RIDocTypeTaxHTField0" ma:taxonomyFieldName="RIDocType" ma:displayName="Type" ma:fieldId="{e9c02295-779d-4904-9c2f-398eb8a46af6}" ma:taxonomyMulti="true" ma:sspId="0ef66dbe-9d4d-47c7-8094-97b828f68765" ma:termSetId="2b6f7e9b-72d8-4c39-9dd2-b382cdde65ef" ma:anchorId="bba49bfc-d79e-4d3d-8e99-da4cfe1bc359" ma:open="false" ma:isKeyword="false">
      <xsd:complexType>
        <xsd:sequence>
          <xsd:element ref="pc:Terms" minOccurs="0" maxOccurs="1"/>
        </xsd:sequence>
      </xsd:complexType>
    </xsd:element>
    <xsd:element name="RITargetGroupTaxHTField0" ma:index="15" nillable="true" ma:taxonomy="true" ma:internalName="RITargetGroupTaxHTField0" ma:taxonomyFieldName="RITargetGroup" ma:displayName="Groupe cible" ma:default="" ma:fieldId="{5ba84fff-5b48-41ff-a0ce-9cb6f56aeea2}" ma:taxonomyMulti="true" ma:sspId="0ef66dbe-9d4d-47c7-8094-97b828f68765" ma:termSetId="2b6f7e9b-72d8-4c39-9dd2-b382cdde65ef" ma:anchorId="93e5bace-bd47-4f95-bc09-82965b59cb06" ma:open="false" ma:isKeyword="false">
      <xsd:complexType>
        <xsd:sequence>
          <xsd:element ref="pc:Terms" minOccurs="0" maxOccurs="1"/>
        </xsd:sequence>
      </xsd:complexType>
    </xsd:element>
    <xsd:element name="RIThemeTaxHTField0" ma:index="16" nillable="true" ma:taxonomy="true" ma:internalName="RIThemeTaxHTField0" ma:taxonomyFieldName="RITheme" ma:displayName="Thème" ma:fieldId="{4da39f56-d3e0-4eda-b5a0-097d81b2f922}" ma:taxonomyMulti="true" ma:sspId="0ef66dbe-9d4d-47c7-8094-97b828f68765" ma:termSetId="2b6f7e9b-72d8-4c39-9dd2-b382cdde65ef" ma:anchorId="d3fdfad7-22a2-47aa-bc5b-de53bde139df" ma:open="false" ma:isKeyword="false">
      <xsd:complexType>
        <xsd:sequence>
          <xsd:element ref="pc:Terms" minOccurs="0" maxOccurs="1"/>
        </xsd:sequence>
      </xsd:complexType>
    </xsd:element>
    <xsd:element name="RILanguageTaxHTField0" ma:index="17" nillable="true" ma:taxonomy="true" ma:internalName="RILanguageTaxHTField0" ma:taxonomyFieldName="RILanguage" ma:displayName="Langue" ma:fieldId="{c7e3734e-a786-4652-bb98-6e7a4dc8cda4}" ma:taxonomyMulti="true" ma:sspId="0ef66dbe-9d4d-47c7-8094-97b828f68765" ma:termSetId="2b6f7e9b-72d8-4c39-9dd2-b382cdde65ef" ma:anchorId="216408cd-2d56-4fdf-a6f2-b407a6eb4657"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1fd8d87-ea47-44bb-afd6-b4d99b1d9c1f" elementFormDefault="qualified">
    <xsd:import namespace="http://schemas.microsoft.com/office/2006/documentManagement/types"/>
    <xsd:import namespace="http://schemas.microsoft.com/office/infopath/2007/PartnerControls"/>
    <xsd:element name="TaxCatchAll" ma:index="18" nillable="true" ma:displayName="Colonne Attraper tout de Taxonomie" ma:hidden="true" ma:list="{7dc22c6c-0b67-4097-b867-927b71770b39}" ma:internalName="TaxCatchAll" ma:showField="CatchAllData" ma:web="61fd8d87-ea47-44bb-afd6-b4d99b1d9c1f">
      <xsd:complexType>
        <xsd:complexContent>
          <xsd:extension base="dms:MultiChoiceLookup">
            <xsd:sequence>
              <xsd:element name="Value" type="dms:Lookup" maxOccurs="unbounded" minOccurs="0" nillable="true"/>
            </xsd:sequence>
          </xsd:extension>
        </xsd:complexContent>
      </xsd:complexType>
    </xsd:element>
    <xsd:element name="gde733b7de1f426ba66c11d7c4a6ad8f" ma:index="21" nillable="true" ma:displayName="Document Publicationtype_0" ma:hidden="true" ma:internalName="gde733b7de1f426ba66c11d7c4a6ad8f">
      <xsd:simpleType>
        <xsd:restriction base="dms:Note"/>
      </xsd:simpleType>
    </xsd:element>
    <xsd:element name="TaxCatchAllLabel" ma:index="22" nillable="true" ma:displayName="Colonne Attraper tout de Taxonomie1" ma:hidden="true" ma:list="{7dc22c6c-0b67-4097-b867-927b71770b39}" ma:internalName="TaxCatchAllLabel" ma:readOnly="true" ma:showField="CatchAllDataLabel" ma:web="61fd8d87-ea47-44bb-afd6-b4d99b1d9c1f">
      <xsd:complexType>
        <xsd:complexContent>
          <xsd:extension base="dms:MultiChoiceLookup">
            <xsd:sequence>
              <xsd:element name="Value" type="dms:Lookup" maxOccurs="unbounded" minOccurs="0" nillable="true"/>
            </xsd:sequence>
          </xsd:extension>
        </xsd:complexContent>
      </xsd:complexType>
    </xsd:element>
    <xsd:element name="cc6d4d0f41a44532aeb7bee41b15f208" ma:index="23" nillable="true" ma:taxonomy="true" ma:internalName="cc6d4d0f41a44532aeb7bee41b15f208" ma:taxonomyFieldName="Publication_x0020_type_x0020_for_x0020_documents" ma:displayName="Publication type for documents" ma:default="" ma:fieldId="{cc6d4d0f-41a4-4532-aeb7-bee41b15f208}" ma:taxonomyMulti="true" ma:sspId="0ef66dbe-9d4d-47c7-8094-97b828f68765" ma:termSetId="2b6f7e9b-72d8-4c39-9dd2-b382cdde65ef" ma:anchorId="22490f7c-4f41-43c8-a5b3-f62c4d13df9a"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IDocInitialCreationDate xmlns="f15eea43-7fa7-45cf-8dc0-d5244e2cd467">2019-06-23T22:00:00+00:00</RIDocInitialCreationDate>
    <RITargetGroupTaxHTField0 xmlns="f15eea43-7fa7-45cf-8dc0-d5244e2cd467">
      <Terms xmlns="http://schemas.microsoft.com/office/infopath/2007/PartnerControls">
        <TermInfo xmlns="http://schemas.microsoft.com/office/infopath/2007/PartnerControls">
          <TermName xmlns="http://schemas.microsoft.com/office/infopath/2007/PartnerControls">Mutualités</TermName>
          <TermId xmlns="http://schemas.microsoft.com/office/infopath/2007/PartnerControls">a6cbed05-adf5-4226-bcb7-ef5cdc788bf2</TermId>
        </TermInfo>
        <TermInfo xmlns="http://schemas.microsoft.com/office/infopath/2007/PartnerControls">
          <TermName xmlns="http://schemas.microsoft.com/office/infopath/2007/PartnerControls">Professionnel de la santé</TermName>
          <TermId xmlns="http://schemas.microsoft.com/office/infopath/2007/PartnerControls">2ad223cb-5dec-4759-add4-b89b36632398</TermId>
        </TermInfo>
      </Terms>
    </RITargetGroupTaxHTField0>
    <RILanguageTaxHTField0 xmlns="f15eea43-7fa7-45cf-8dc0-d5244e2cd467">
      <Terms xmlns="http://schemas.microsoft.com/office/infopath/2007/PartnerControls">
        <TermInfo xmlns="http://schemas.microsoft.com/office/infopath/2007/PartnerControls">
          <TermName xmlns="http://schemas.microsoft.com/office/infopath/2007/PartnerControls">Néerlandais</TermName>
          <TermId xmlns="http://schemas.microsoft.com/office/infopath/2007/PartnerControls">1daba039-17e6-4993-bb2c-50e1d16ef364</TermId>
        </TermInfo>
      </Terms>
    </RILanguageTaxHTField0>
    <cc6d4d0f41a44532aeb7bee41b15f208 xmlns="61fd8d87-ea47-44bb-afd6-b4d99b1d9c1f">
      <Terms xmlns="http://schemas.microsoft.com/office/infopath/2007/PartnerControls">
        <TermInfo xmlns="http://schemas.microsoft.com/office/infopath/2007/PartnerControls">
          <TermName xmlns="http://schemas.microsoft.com/office/infopath/2007/PartnerControls">Conférence</TermName>
          <TermId xmlns="http://schemas.microsoft.com/office/infopath/2007/PartnerControls">274094ed-ca11-45ae-84dc-ca9bcaa5cb43</TermId>
        </TermInfo>
      </Terms>
    </cc6d4d0f41a44532aeb7bee41b15f208>
    <TaxCatchAll xmlns="61fd8d87-ea47-44bb-afd6-b4d99b1d9c1f">
      <Value>125</Value>
      <Value>25</Value>
      <Value>24</Value>
      <Value>12</Value>
    </TaxCatchAll>
    <RIDocSummary xmlns="f15eea43-7fa7-45cf-8dc0-d5244e2cd467" xsi:nil="true"/>
    <RIThemeTaxHTField0 xmlns="f15eea43-7fa7-45cf-8dc0-d5244e2cd467">
      <Terms xmlns="http://schemas.microsoft.com/office/infopath/2007/PartnerControls"/>
    </RIThemeTaxHTField0>
    <PublishingExpirationDate xmlns="http://schemas.microsoft.com/sharepoint/v3" xsi:nil="true"/>
    <RIDocTypeTaxHTField0 xmlns="f15eea43-7fa7-45cf-8dc0-d5244e2cd467">
      <Terms xmlns="http://schemas.microsoft.com/office/infopath/2007/PartnerControls"/>
    </RIDocTypeTaxHTField0>
    <PublishingStartDate xmlns="http://schemas.microsoft.com/sharepoint/v3" xsi:nil="true"/>
    <gde733b7de1f426ba66c11d7c4a6ad8f xmlns="61fd8d87-ea47-44bb-afd6-b4d99b1d9c1f" xsi:nil="true"/>
  </documentManagement>
</p:properties>
</file>

<file path=customXml/itemProps1.xml><?xml version="1.0" encoding="utf-8"?>
<ds:datastoreItem xmlns:ds="http://schemas.openxmlformats.org/officeDocument/2006/customXml" ds:itemID="{8C3D1DC0-434F-4D99-82DC-8E71B3C5C16C}"/>
</file>

<file path=customXml/itemProps2.xml><?xml version="1.0" encoding="utf-8"?>
<ds:datastoreItem xmlns:ds="http://schemas.openxmlformats.org/officeDocument/2006/customXml" ds:itemID="{7AFC872D-4F42-4928-91C8-A2D24039B03E}"/>
</file>

<file path=customXml/itemProps3.xml><?xml version="1.0" encoding="utf-8"?>
<ds:datastoreItem xmlns:ds="http://schemas.openxmlformats.org/officeDocument/2006/customXml" ds:itemID="{763B34EE-CD0D-419C-ABEB-EF6602040CB6}"/>
</file>

<file path=docProps/app.xml><?xml version="1.0" encoding="utf-8"?>
<Properties xmlns="http://schemas.openxmlformats.org/officeDocument/2006/extended-properties" xmlns:vt="http://schemas.openxmlformats.org/officeDocument/2006/docPropsVTypes">
  <TotalTime>0</TotalTime>
  <Words>1405</Words>
  <Application>Microsoft Office PowerPoint</Application>
  <PresentationFormat>Widescreen</PresentationFormat>
  <Paragraphs>210</Paragraphs>
  <Slides>17</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Verdana</vt:lpstr>
      <vt:lpstr>Wingdings</vt:lpstr>
      <vt:lpstr>Kantoorthema</vt:lpstr>
      <vt:lpstr>VERGELIJKENDE STUDIE INKOMENSGERELATEERDE SOCIALE VOORDELEN</vt:lpstr>
      <vt:lpstr>Inhoud</vt:lpstr>
      <vt:lpstr>Inleiding</vt:lpstr>
      <vt:lpstr>Methodiek</vt:lpstr>
      <vt:lpstr>Methodiek</vt:lpstr>
      <vt:lpstr>Pertinentie van de best practices van andere voordelen op de verhoogde tegemoetkoming na inkomensonderzoek</vt:lpstr>
      <vt:lpstr>De automatisatie van het recht</vt:lpstr>
      <vt:lpstr>De automatisatie van het recht</vt:lpstr>
      <vt:lpstr>De gezinsnotie</vt:lpstr>
      <vt:lpstr>De gezinsnotie</vt:lpstr>
      <vt:lpstr>Het referentiejaar</vt:lpstr>
      <vt:lpstr>De aard van de inkomens</vt:lpstr>
      <vt:lpstr>De aard van de inkomens</vt:lpstr>
      <vt:lpstr>Het intrekken van het recht + gevolgen</vt:lpstr>
      <vt:lpstr>De uitwisseling van gegevens</vt:lpstr>
      <vt:lpstr>Pistes</vt:lpstr>
      <vt:lpstr>Pistes</vt:lpstr>
    </vt:vector>
  </TitlesOfParts>
  <Company>RIZIV-INAMI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Vergelijkende studie inkomensgerelateerde sociale voordelen: best practices </dc:title>
  <dc:creator>Camps Ilse</dc:creator>
  <cp:lastModifiedBy>Nevens Dorothée</cp:lastModifiedBy>
  <cp:revision>45</cp:revision>
  <dcterms:created xsi:type="dcterms:W3CDTF">2019-06-05T16:49:09Z</dcterms:created>
  <dcterms:modified xsi:type="dcterms:W3CDTF">2019-06-14T11:48:05Z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0x01010068B932EBA4214624B1E6C758B674AA3900878AE0BF14248048B0F623A599AB54C9</vt:lpwstr>
  </property>
  <property fmtid="{D5CDD505-2E9C-101B-9397-08002B2CF9AE}" pid="3" name="RITargetGroup">
    <vt:lpwstr>24;#Mutualités|a6cbed05-adf5-4226-bcb7-ef5cdc788bf2;#25;#Professionnel de la santé|2ad223cb-5dec-4759-add4-b89b36632398</vt:lpwstr>
  </property>
  <property fmtid="{D5CDD505-2E9C-101B-9397-08002B2CF9AE}" pid="4" name="RITheme">
    <vt:lpwstr/>
  </property>
  <property fmtid="{D5CDD505-2E9C-101B-9397-08002B2CF9AE}" pid="5" name="RILanguage">
    <vt:lpwstr>12;#Néerlandais|1daba039-17e6-4993-bb2c-50e1d16ef364</vt:lpwstr>
  </property>
  <property fmtid="{D5CDD505-2E9C-101B-9397-08002B2CF9AE}" pid="6" name="RIDocType">
    <vt:lpwstr/>
  </property>
  <property fmtid="{D5CDD505-2E9C-101B-9397-08002B2CF9AE}" pid="7" name="Publication type for documents">
    <vt:lpwstr>125;#Conférence|274094ed-ca11-45ae-84dc-ca9bcaa5cb43</vt:lpwstr>
  </property>
</Properties>
</file>