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10.xml" ContentType="application/vnd.openxmlformats-officedocument.presentationml.slide+xml"/>
  <Override PartName="/ppt/slides/slide15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charts/style1.xml" ContentType="application/vnd.ms-office.chartstyle+xml"/>
  <Override PartName="/ppt/charts/chart1.xml" ContentType="application/vnd.openxmlformats-officedocument.drawingml.chart+xml"/>
  <Override PartName="/ppt/charts/colors1.xml" ContentType="application/vnd.ms-office.chartcolorstyle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13" r:id="rId2"/>
    <p:sldId id="314" r:id="rId3"/>
    <p:sldId id="315" r:id="rId4"/>
    <p:sldId id="340" r:id="rId5"/>
    <p:sldId id="334" r:id="rId6"/>
    <p:sldId id="346" r:id="rId7"/>
    <p:sldId id="347" r:id="rId8"/>
    <p:sldId id="341" r:id="rId9"/>
    <p:sldId id="348" r:id="rId10"/>
    <p:sldId id="343" r:id="rId11"/>
    <p:sldId id="317" r:id="rId12"/>
    <p:sldId id="335" r:id="rId13"/>
    <p:sldId id="319" r:id="rId14"/>
    <p:sldId id="350" r:id="rId15"/>
    <p:sldId id="345" r:id="rId16"/>
    <p:sldId id="351" r:id="rId17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elis Dirk" initials="MD" lastIdx="10" clrIdx="0">
    <p:extLst>
      <p:ext uri="{19B8F6BF-5375-455C-9EA6-DF929625EA0E}">
        <p15:presenceInfo xmlns:p15="http://schemas.microsoft.com/office/powerpoint/2012/main" userId="S-1-5-21-1772402674-2863364374-4074649468-10797" providerId="AD"/>
      </p:ext>
    </p:extLst>
  </p:cmAuthor>
  <p:cmAuthor id="2" name="Van Hellemont Karlien" initials="VHK" lastIdx="1" clrIdx="1">
    <p:extLst>
      <p:ext uri="{19B8F6BF-5375-455C-9EA6-DF929625EA0E}">
        <p15:presenceInfo xmlns:p15="http://schemas.microsoft.com/office/powerpoint/2012/main" userId="S-1-5-21-1772402674-2863364374-4074649468-132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9FC953"/>
    <a:srgbClr val="007C92"/>
    <a:srgbClr val="5F5F5F"/>
    <a:srgbClr val="80808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 autoAdjust="0"/>
    <p:restoredTop sz="90575" autoAdjust="0"/>
  </p:normalViewPr>
  <p:slideViewPr>
    <p:cSldViewPr>
      <p:cViewPr varScale="1">
        <p:scale>
          <a:sx n="105" d="100"/>
          <a:sy n="105" d="100"/>
        </p:scale>
        <p:origin x="166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Sheet1!$B$16</c:f>
              <c:strCache>
                <c:ptCount val="1"/>
                <c:pt idx="0">
                  <c:v>quote-part</c:v>
                </c:pt>
              </c:strCache>
            </c:strRef>
          </c:tx>
          <c:dPt>
            <c:idx val="0"/>
            <c:bubble3D val="0"/>
            <c:spPr>
              <a:solidFill>
                <a:srgbClr val="FF5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547-491C-90D0-93C958193462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547-491C-90D0-93C958193462}"/>
              </c:ext>
            </c:extLst>
          </c:dPt>
          <c:dPt>
            <c:idx val="2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547-491C-90D0-93C95819346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547-491C-90D0-93C95819346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BE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Sheet1!$A$17:$A$20</c:f>
              <c:strCache>
                <c:ptCount val="4"/>
                <c:pt idx="0">
                  <c:v>NOK en phase 2</c:v>
                </c:pt>
                <c:pt idx="1">
                  <c:v>OK en phase 2, mais pas de prise de contact</c:v>
                </c:pt>
                <c:pt idx="2">
                  <c:v>OK en phase 2, assuré contacté mais pas de réaction</c:v>
                </c:pt>
                <c:pt idx="3">
                  <c:v>OK en phase 2, assuré contacté mais revenus trop élevés</c:v>
                </c:pt>
              </c:strCache>
            </c:strRef>
          </c:cat>
          <c:val>
            <c:numRef>
              <c:f>Sheet1!$B$17:$B$20</c:f>
              <c:numCache>
                <c:formatCode>General</c:formatCode>
                <c:ptCount val="4"/>
                <c:pt idx="0">
                  <c:v>72</c:v>
                </c:pt>
                <c:pt idx="1">
                  <c:v>14.4</c:v>
                </c:pt>
                <c:pt idx="2">
                  <c:v>22.8</c:v>
                </c:pt>
                <c:pt idx="3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547-491C-90D0-93C9581934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8215552936290798E-2"/>
          <c:y val="0.67410007549774487"/>
          <c:w val="0.62010411198600179"/>
          <c:h val="0.30092811315252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1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BE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0C5AE07-0C5C-4444-9FAF-4E2A2C5E5842}" type="datetimeFigureOut">
              <a:rPr lang="fr-BE" smtClean="0"/>
              <a:t>17-06-19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71B38F8-E6DA-4D14-B4F2-39B0874C8773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228482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nl-BE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nl-BE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BE" smtClean="0"/>
              <a:t>Klik om de opmaakprofielen van de modeltekst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nl-BE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DA79E0EC-F77D-4BE9-8991-C793930999F6}" type="slidenum">
              <a:rPr lang="nl-BE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178067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" dirty="0" smtClean="0"/>
              <a:t>Phase 1 : limitation pour des raisons de protection de la vie privée et de principes de proportionnalité</a:t>
            </a:r>
          </a:p>
          <a:p>
            <a:r>
              <a:rPr lang="fr" dirty="0" smtClean="0"/>
              <a:t>La définition des critères de sélection est décrite à l'article 20 de l'AR du 15 janvier 2014. Exclusion par exemple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" dirty="0" smtClean="0"/>
              <a:t>si une enquête sur les revenus récente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" dirty="0" smtClean="0"/>
              <a:t>sur la base des bons de cotisation montre  qu'un ou plusieurs membres du ménage ont des revenus professionnels supérieurs au plafond applicable à un ménage composé de deux titulaires et de deux personnes à charge (pour 2015, ce montant s'élève à 26 387,78 EUR).</a:t>
            </a:r>
          </a:p>
          <a:p>
            <a:endParaRPr lang="fr" dirty="0" smtClean="0"/>
          </a:p>
          <a:p>
            <a:endParaRPr lang="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9E0EC-F77D-4BE9-8991-C793930999F6}" type="slidenum">
              <a:rPr lang="nl-BE" smtClean="0"/>
              <a:pPr/>
              <a:t>6</a:t>
            </a:fld>
            <a:endParaRPr lang="fr"/>
          </a:p>
        </p:txBody>
      </p:sp>
    </p:spTree>
    <p:extLst>
      <p:ext uri="{BB962C8B-B14F-4D97-AF65-F5344CB8AC3E}">
        <p14:creationId xmlns:p14="http://schemas.microsoft.com/office/powerpoint/2010/main" val="2774776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" dirty="0" smtClean="0"/>
              <a:t>Ceux-ci ou les suivants</a:t>
            </a:r>
            <a:endParaRPr lang="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9E0EC-F77D-4BE9-8991-C793930999F6}" type="slidenum">
              <a:rPr lang="nl-BE" smtClean="0"/>
              <a:pPr/>
              <a:t>8</a:t>
            </a:fld>
            <a:endParaRPr lang="fr"/>
          </a:p>
        </p:txBody>
      </p:sp>
    </p:spTree>
    <p:extLst>
      <p:ext uri="{BB962C8B-B14F-4D97-AF65-F5344CB8AC3E}">
        <p14:creationId xmlns:p14="http://schemas.microsoft.com/office/powerpoint/2010/main" val="3407447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" dirty="0" smtClean="0"/>
              <a:t>Si vous souhaitez de plus amples informations sur les sources de données utilisées, vous pouvez consulter le rapport ou envoyer un courriel.</a:t>
            </a:r>
          </a:p>
          <a:p>
            <a:endParaRPr lang="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9E0EC-F77D-4BE9-8991-C793930999F6}" type="slidenum">
              <a:rPr lang="nl-BE" smtClean="0"/>
              <a:pPr/>
              <a:t>10</a:t>
            </a:fld>
            <a:endParaRPr lang="fr"/>
          </a:p>
        </p:txBody>
      </p:sp>
    </p:spTree>
    <p:extLst>
      <p:ext uri="{BB962C8B-B14F-4D97-AF65-F5344CB8AC3E}">
        <p14:creationId xmlns:p14="http://schemas.microsoft.com/office/powerpoint/2010/main" val="26121382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" dirty="0" smtClean="0"/>
              <a:t>Hausses 2014-2017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" dirty="0" smtClean="0"/>
              <a:t>Population d’assurés sociaux : +1,80 %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" dirty="0" smtClean="0"/>
              <a:t>Population de bénéficiaires IM : +12 %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9E0EC-F77D-4BE9-8991-C793930999F6}" type="slidenum">
              <a:rPr lang="nl-BE" smtClean="0"/>
              <a:pPr/>
              <a:t>11</a:t>
            </a:fld>
            <a:endParaRPr lang="fr"/>
          </a:p>
        </p:txBody>
      </p:sp>
    </p:spTree>
    <p:extLst>
      <p:ext uri="{BB962C8B-B14F-4D97-AF65-F5344CB8AC3E}">
        <p14:creationId xmlns:p14="http://schemas.microsoft.com/office/powerpoint/2010/main" val="15161227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" dirty="0" smtClean="0"/>
              <a:t>Retravailler la dia (laisser tomber l'indicateur)</a:t>
            </a:r>
            <a:endParaRPr lang="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9E0EC-F77D-4BE9-8991-C793930999F6}" type="slidenum">
              <a:rPr lang="nl-BE" smtClean="0"/>
              <a:pPr/>
              <a:t>12</a:t>
            </a:fld>
            <a:endParaRPr lang="fr"/>
          </a:p>
        </p:txBody>
      </p:sp>
    </p:spTree>
    <p:extLst>
      <p:ext uri="{BB962C8B-B14F-4D97-AF65-F5344CB8AC3E}">
        <p14:creationId xmlns:p14="http://schemas.microsoft.com/office/powerpoint/2010/main" val="36987594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" dirty="0" smtClean="0"/>
              <a:t>255 790 personnes sur les 3 638 887  = 7 %</a:t>
            </a:r>
          </a:p>
          <a:p>
            <a:r>
              <a:rPr lang="fr" baseline="0" dirty="0" smtClean="0"/>
              <a:t> Les infos du SPF FIN ne permettent pas de détailler le nombre de personnes ou de ménages dont les revenus sont inférieurs au plafond.</a:t>
            </a:r>
            <a:endParaRPr lang="f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9E0EC-F77D-4BE9-8991-C793930999F6}" type="slidenum">
              <a:rPr lang="nl-BE" smtClean="0"/>
              <a:pPr/>
              <a:t>13</a:t>
            </a:fld>
            <a:endParaRPr lang="fr"/>
          </a:p>
        </p:txBody>
      </p:sp>
    </p:spTree>
    <p:extLst>
      <p:ext uri="{BB962C8B-B14F-4D97-AF65-F5344CB8AC3E}">
        <p14:creationId xmlns:p14="http://schemas.microsoft.com/office/powerpoint/2010/main" val="7610781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" dirty="0" smtClean="0"/>
              <a:t>38 % OK phase 2, mais quand même pas de </a:t>
            </a:r>
            <a:r>
              <a:rPr lang="fr" baseline="0" dirty="0" smtClean="0"/>
              <a:t> droit : </a:t>
            </a:r>
          </a:p>
          <a:p>
            <a:r>
              <a:rPr lang="fr" dirty="0" smtClean="0"/>
              <a:t>60 % : pas de réaction de l'assuré après la prise de contact (22,8 %</a:t>
            </a:r>
            <a:r>
              <a:rPr lang="fr" baseline="0" dirty="0" smtClean="0"/>
              <a:t> sur le total des NOK)</a:t>
            </a:r>
            <a:r>
              <a:rPr lang="fr" dirty="0" smtClean="0"/>
              <a:t>
​</a:t>
            </a:r>
          </a:p>
          <a:p>
            <a:r>
              <a:rPr lang="fr" dirty="0" smtClean="0"/>
              <a:t>38 % : assuré pas contacté car contre-indication au sein de l'OA (14,4 % sur le total NOK)</a:t>
            </a:r>
          </a:p>
          <a:p>
            <a:r>
              <a:rPr lang="fr" dirty="0" smtClean="0"/>
              <a:t>2 % : revenu trop élevé sur la DSH (8 % sur le total NOK) 
</a:t>
            </a:r>
          </a:p>
          <a:p>
            <a:endParaRPr lang="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9E0EC-F77D-4BE9-8991-C793930999F6}" type="slidenum">
              <a:rPr lang="nl-BE" smtClean="0"/>
              <a:pPr/>
              <a:t>14</a:t>
            </a:fld>
            <a:endParaRPr lang="fr"/>
          </a:p>
        </p:txBody>
      </p:sp>
    </p:spTree>
    <p:extLst>
      <p:ext uri="{BB962C8B-B14F-4D97-AF65-F5344CB8AC3E}">
        <p14:creationId xmlns:p14="http://schemas.microsoft.com/office/powerpoint/2010/main" val="2585543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2130425"/>
            <a:ext cx="7486650" cy="1082675"/>
          </a:xfrm>
        </p:spPr>
        <p:txBody>
          <a:bodyPr/>
          <a:lstStyle>
            <a:lvl1pPr algn="l">
              <a:defRPr sz="3600"/>
            </a:lvl1pPr>
          </a:lstStyle>
          <a:p>
            <a:pPr lvl="0"/>
            <a:r>
              <a:rPr lang="fr-FR" noProof="0" smtClean="0"/>
              <a:t>Modifiez le style du titre</a:t>
            </a:r>
            <a:endParaRPr lang="nl-BE" noProof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3429000"/>
            <a:ext cx="6800850" cy="720725"/>
          </a:xfrm>
        </p:spPr>
        <p:txBody>
          <a:bodyPr/>
          <a:lstStyle>
            <a:lvl1pPr marL="0" indent="0">
              <a:buFontTx/>
              <a:buNone/>
              <a:defRPr sz="1800" b="1">
                <a:solidFill>
                  <a:srgbClr val="007C92"/>
                </a:solidFill>
                <a:latin typeface="Verdana" pitchFamily="34" charset="0"/>
              </a:defRPr>
            </a:lvl1pPr>
          </a:lstStyle>
          <a:p>
            <a:pPr lvl="0"/>
            <a:r>
              <a:rPr lang="fr-FR" noProof="0" smtClean="0"/>
              <a:t>Modifiez le style des sous-titres du masque</a:t>
            </a:r>
            <a:endParaRPr lang="nl-BE" noProof="0" smtClean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Session d'info accession B</a:t>
            </a: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9211E6B-83E2-4D77-84B9-F6D2CAF40417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1274" name="Picture 10" descr="L-logo INAMI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60350"/>
            <a:ext cx="15144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5" name="Line 11"/>
          <p:cNvSpPr>
            <a:spLocks noChangeShapeType="1"/>
          </p:cNvSpPr>
          <p:nvPr/>
        </p:nvSpPr>
        <p:spPr bwMode="auto">
          <a:xfrm flipH="1">
            <a:off x="611188" y="1628775"/>
            <a:ext cx="6350" cy="4752975"/>
          </a:xfrm>
          <a:prstGeom prst="line">
            <a:avLst/>
          </a:prstGeom>
          <a:noFill/>
          <a:ln w="1905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H="1" flipV="1">
            <a:off x="611188" y="6381750"/>
            <a:ext cx="5905500" cy="0"/>
          </a:xfrm>
          <a:prstGeom prst="line">
            <a:avLst/>
          </a:prstGeom>
          <a:noFill/>
          <a:ln w="1905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Session d'info accession B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1DE69-BF7D-4A66-8E6E-5A92807933C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479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23063" y="274638"/>
            <a:ext cx="1963737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27088" y="274638"/>
            <a:ext cx="5743575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Session d'info accession B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887DC-0E13-4EC5-9C53-54C211AE5C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67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Session d'info accession B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3B41B-12B6-4349-A990-5B064E6E0C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134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Session d'info accession B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72E50E-A166-4A23-B8D9-10D44DBD5D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147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27088" y="1600200"/>
            <a:ext cx="38528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832350" y="1600200"/>
            <a:ext cx="38544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Session d'info accession B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A98678-9301-4EA8-9DEF-CF40E33CB6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535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Session d'info accession B</a:t>
            </a:r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72D144-F8F5-4A10-83B5-0083819335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895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Session d'info accession B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5D1422-FB8C-4DEF-854C-BA511DD388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806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Session d'info accession B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68339E-BC03-499B-874A-0FEE35EB92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9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Session d'info accession B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0946B8-4A9E-417B-905C-82C17D0B50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01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Session d'info accession B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CBFCA9-AB5A-4C30-910E-652B3D028D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530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35150" y="274638"/>
            <a:ext cx="685165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1600200"/>
            <a:ext cx="785971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 om de opmaakprofielen van de modeltekst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dirty="0" smtClean="0"/>
              <a:t>Session </a:t>
            </a:r>
            <a:r>
              <a:rPr lang="en-US" dirty="0" err="1" smtClean="0"/>
              <a:t>d'info</a:t>
            </a:r>
            <a:r>
              <a:rPr lang="en-US" dirty="0" smtClean="0"/>
              <a:t> accession B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30F0991-A11C-442E-AD24-92AD07D238A3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3" name="Picture 9" descr="L-logo INAMI 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8100"/>
            <a:ext cx="15144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4" name="Line 10"/>
          <p:cNvSpPr>
            <a:spLocks noChangeShapeType="1"/>
          </p:cNvSpPr>
          <p:nvPr/>
        </p:nvSpPr>
        <p:spPr bwMode="auto">
          <a:xfrm flipH="1">
            <a:off x="611188" y="1628775"/>
            <a:ext cx="6350" cy="4752975"/>
          </a:xfrm>
          <a:prstGeom prst="line">
            <a:avLst/>
          </a:prstGeom>
          <a:noFill/>
          <a:ln w="1905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 flipH="1" flipV="1">
            <a:off x="611188" y="6381750"/>
            <a:ext cx="5905500" cy="0"/>
          </a:xfrm>
          <a:prstGeom prst="line">
            <a:avLst/>
          </a:prstGeom>
          <a:noFill/>
          <a:ln w="1905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7C9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7C92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7C92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7C92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7C92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7C9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7C9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7C9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7C9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899592" y="1628800"/>
            <a:ext cx="7704856" cy="1872208"/>
          </a:xfrm>
        </p:spPr>
        <p:txBody>
          <a:bodyPr/>
          <a:lstStyle/>
          <a:p>
            <a:pPr algn="ctr"/>
            <a:r>
              <a:rPr lang="fr" dirty="0" smtClean="0"/>
              <a:t>Rapport d’évaluation du flux I.M. proactif</a:t>
            </a:r>
            <a:r>
              <a:rPr lang="nl-BE" dirty="0" smtClean="0"/>
              <a:t/>
            </a:r>
            <a:br>
              <a:rPr lang="nl-BE" dirty="0" smtClean="0"/>
            </a:br>
            <a:endParaRPr lang="fr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043608" y="5301208"/>
            <a:ext cx="6840810" cy="792088"/>
          </a:xfrm>
        </p:spPr>
        <p:txBody>
          <a:bodyPr/>
          <a:lstStyle/>
          <a:p>
            <a:pPr algn="ctr"/>
            <a:r>
              <a:rPr lang="fr" sz="2000" dirty="0" smtClean="0"/>
              <a:t>Symposium I.M. </a:t>
            </a:r>
          </a:p>
          <a:p>
            <a:pPr algn="ctr"/>
            <a:r>
              <a:rPr lang="fr" sz="2000" dirty="0" smtClean="0"/>
              <a:t>18 juin 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783B41B-12B6-4349-A990-5B064E6E0C76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429000"/>
            <a:ext cx="1433190" cy="1628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7697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" dirty="0" smtClean="0"/>
              <a:t>Analyse quantitative : méthode</a:t>
            </a:r>
            <a:endParaRPr lang="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r" dirty="0" smtClean="0"/>
              <a:t>Questions d'enquête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fr" dirty="0" smtClean="0"/>
              <a:t>La réforme de l'I.M. menée en 2014 a-t-elle entraîné une hausse de l'octroi du droit à l'IM ?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fr-FR" dirty="0"/>
              <a:t>Le flux proactif fonctionne-t-il comme une mesure contre </a:t>
            </a:r>
            <a:r>
              <a:rPr lang="fr-FR" dirty="0" smtClean="0"/>
              <a:t>le non </a:t>
            </a:r>
            <a:r>
              <a:rPr lang="fr-FR" dirty="0" err="1"/>
              <a:t>take-up</a:t>
            </a:r>
            <a:r>
              <a:rPr lang="fr-FR" dirty="0"/>
              <a:t> du droit </a:t>
            </a:r>
            <a:r>
              <a:rPr lang="fr-FR" dirty="0" smtClean="0"/>
              <a:t>à l’IM</a:t>
            </a:r>
            <a:r>
              <a:rPr lang="fr" dirty="0" smtClean="0"/>
              <a:t>?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fr-FR" dirty="0"/>
              <a:t>Quels sont les avantages et les inconvénients de l'organisation de flux proactif?</a:t>
            </a:r>
            <a:endParaRPr lang="fr" dirty="0"/>
          </a:p>
          <a:p>
            <a:endParaRPr lang="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3B41B-12B6-4349-A990-5B064E6E0C76}" type="slidenum">
              <a:rPr lang="en-US" smtClean="0">
                <a:solidFill>
                  <a:srgbClr val="000000"/>
                </a:solidFill>
              </a:rPr>
              <a:pPr/>
              <a:t>10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902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" dirty="0"/>
              <a:t>Analyse quantitative : 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" dirty="0" smtClean="0"/>
              <a:t>Analyse de l'évolution du nombre de bénéficiaires de l'I.M. </a:t>
            </a:r>
          </a:p>
          <a:p>
            <a:pPr>
              <a:lnSpc>
                <a:spcPct val="150000"/>
              </a:lnSpc>
            </a:pPr>
            <a:r>
              <a:rPr lang="fr" dirty="0" smtClean="0"/>
              <a:t>Hausse généralisée, mais plus forte depuis 2014</a:t>
            </a:r>
          </a:p>
          <a:p>
            <a:pPr>
              <a:lnSpc>
                <a:spcPct val="150000"/>
              </a:lnSpc>
            </a:pPr>
            <a:r>
              <a:rPr lang="fr" dirty="0" smtClean="0"/>
              <a:t>La hausse du nombre de bénéficiaires de l'I.M. est plus forte que la hausse du nombre d'assurés sociaux (12 % vs 1,8 %)</a:t>
            </a:r>
          </a:p>
          <a:p>
            <a:pPr>
              <a:lnSpc>
                <a:spcPct val="150000"/>
              </a:lnSpc>
            </a:pPr>
            <a:r>
              <a:rPr lang="fr" dirty="0" smtClean="0"/>
              <a:t>Hausse plus forte du nombre de bénéficiaires de l'I.M. bénéficiant d'un droit automatique</a:t>
            </a:r>
            <a:endParaRPr lang="fr" dirty="0"/>
          </a:p>
          <a:p>
            <a:endParaRPr lang="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3B41B-12B6-4349-A990-5B064E6E0C7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67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" dirty="0"/>
              <a:t>Analyse quantitative : 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00200"/>
            <a:ext cx="7488832" cy="4525963"/>
          </a:xfrm>
        </p:spPr>
        <p:txBody>
          <a:bodyPr/>
          <a:lstStyle/>
          <a:p>
            <a:pPr marL="0" indent="0">
              <a:buNone/>
            </a:pPr>
            <a:r>
              <a:rPr lang="fr" dirty="0" smtClean="0"/>
              <a:t> Hypothèses relatives à l'augmentation de l'I.M. :</a:t>
            </a:r>
          </a:p>
          <a:p>
            <a:pPr>
              <a:lnSpc>
                <a:spcPct val="150000"/>
              </a:lnSpc>
            </a:pPr>
            <a:r>
              <a:rPr lang="fr" dirty="0" smtClean="0"/>
              <a:t>L'accroissement général de la population </a:t>
            </a:r>
          </a:p>
          <a:p>
            <a:pPr>
              <a:lnSpc>
                <a:spcPct val="150000"/>
              </a:lnSpc>
            </a:pPr>
            <a:r>
              <a:rPr lang="fr" dirty="0"/>
              <a:t>La hausse du nombre de personnes bénéficiant d'un avantage social - changements </a:t>
            </a:r>
            <a:r>
              <a:rPr lang="fr" dirty="0" smtClean="0"/>
              <a:t>socio-économiques </a:t>
            </a:r>
            <a:endParaRPr lang="fr" dirty="0"/>
          </a:p>
          <a:p>
            <a:pPr>
              <a:lnSpc>
                <a:spcPct val="150000"/>
              </a:lnSpc>
            </a:pPr>
            <a:r>
              <a:rPr lang="fr" dirty="0" smtClean="0"/>
              <a:t>La réforme de la réglementation relative à l'I.M.</a:t>
            </a:r>
          </a:p>
          <a:p>
            <a:pPr>
              <a:lnSpc>
                <a:spcPct val="150000"/>
              </a:lnSpc>
            </a:pPr>
            <a:r>
              <a:rPr lang="fr" dirty="0" smtClean="0"/>
              <a:t>L'effet du flux proactif </a:t>
            </a:r>
            <a:endParaRPr lang="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3B41B-12B6-4349-A990-5B064E6E0C7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Multiply 4"/>
          <p:cNvSpPr/>
          <p:nvPr/>
        </p:nvSpPr>
        <p:spPr>
          <a:xfrm>
            <a:off x="7936450" y="2132856"/>
            <a:ext cx="641068" cy="4572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"/>
          </a:p>
        </p:txBody>
      </p:sp>
      <p:sp>
        <p:nvSpPr>
          <p:cNvPr id="6" name="Equal 5"/>
          <p:cNvSpPr/>
          <p:nvPr/>
        </p:nvSpPr>
        <p:spPr>
          <a:xfrm>
            <a:off x="8028384" y="2974925"/>
            <a:ext cx="457200" cy="554360"/>
          </a:xfrm>
          <a:prstGeom prst="mathEqua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1246" y="4785562"/>
            <a:ext cx="3714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1246" y="5499993"/>
            <a:ext cx="3714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866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" dirty="0"/>
              <a:t>Analyse quantitative : observations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3B41B-12B6-4349-A990-5B064E6E0C76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" sz="2400" dirty="0" smtClean="0"/>
              <a:t>Analyse des assurés du flux proactif qui ont ensuite obtenu le droit à l’I.M. </a:t>
            </a:r>
          </a:p>
          <a:p>
            <a:r>
              <a:rPr lang="fr" sz="2400" dirty="0" smtClean="0"/>
              <a:t>7 % des personnes de la phase 1 ont le droit au 1er janvier 2018 :</a:t>
            </a:r>
            <a:endParaRPr lang="fr" sz="2400" dirty="0"/>
          </a:p>
          <a:p>
            <a:pPr lvl="1"/>
            <a:r>
              <a:rPr lang="fr" sz="1800" dirty="0" smtClean="0"/>
              <a:t>67 % sur la base de la DSH</a:t>
            </a:r>
          </a:p>
          <a:p>
            <a:pPr lvl="1"/>
            <a:r>
              <a:rPr lang="fr" sz="1800" dirty="0" smtClean="0"/>
              <a:t>33 % ont obtenu le droit automatiquement</a:t>
            </a:r>
          </a:p>
          <a:p>
            <a:r>
              <a:rPr lang="fr" sz="2400" dirty="0" smtClean="0"/>
              <a:t>19 % des personnes contactées ont obtenu un droit </a:t>
            </a:r>
          </a:p>
          <a:p>
            <a:r>
              <a:rPr lang="fr" sz="2400" dirty="0" smtClean="0"/>
              <a:t>Profil : effet positif plus prononcé chez:</a:t>
            </a:r>
          </a:p>
          <a:p>
            <a:pPr lvl="1"/>
            <a:r>
              <a:rPr lang="fr" sz="2000" dirty="0" smtClean="0"/>
              <a:t>les isolés</a:t>
            </a:r>
          </a:p>
          <a:p>
            <a:pPr lvl="1"/>
            <a:r>
              <a:rPr lang="fr" sz="2000" dirty="0" smtClean="0"/>
              <a:t>les personnes âgées entre 26 et 45 ans</a:t>
            </a:r>
          </a:p>
          <a:p>
            <a:pPr lvl="1"/>
            <a:r>
              <a:rPr lang="fr" sz="2000" dirty="0" smtClean="0"/>
              <a:t>les personnes âgées de plus de 70 ans</a:t>
            </a:r>
          </a:p>
          <a:p>
            <a:endParaRPr lang="fr" sz="2400" dirty="0" smtClean="0"/>
          </a:p>
          <a:p>
            <a:endParaRPr lang="fr" sz="2400" dirty="0"/>
          </a:p>
          <a:p>
            <a:endParaRPr lang="fr" sz="2400" dirty="0"/>
          </a:p>
        </p:txBody>
      </p:sp>
    </p:spTree>
    <p:extLst>
      <p:ext uri="{BB962C8B-B14F-4D97-AF65-F5344CB8AC3E}">
        <p14:creationId xmlns:p14="http://schemas.microsoft.com/office/powerpoint/2010/main" val="79529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" dirty="0"/>
              <a:t>Analyse quantitative : observations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3B41B-12B6-4349-A990-5B064E6E0C7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43608" y="1233755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" sz="2400" dirty="0"/>
              <a:t>Analyse des assurés du flux proactif qui n'ont pas obtenu le droit à </a:t>
            </a:r>
            <a:r>
              <a:rPr lang="fr" sz="2400" dirty="0" smtClean="0"/>
              <a:t>l’I.M. </a:t>
            </a:r>
            <a:r>
              <a:rPr lang="fr" sz="2400" dirty="0"/>
              <a:t>par la suite 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8345172"/>
              </p:ext>
            </p:extLst>
          </p:nvPr>
        </p:nvGraphicFramePr>
        <p:xfrm>
          <a:off x="827088" y="1755711"/>
          <a:ext cx="7859712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401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" dirty="0" smtClean="0"/>
              <a:t>Conclusions </a:t>
            </a:r>
            <a:endParaRPr lang="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" sz="2000" dirty="0"/>
              <a:t>La réforme de </a:t>
            </a:r>
            <a:r>
              <a:rPr lang="fr" sz="2000" dirty="0" smtClean="0"/>
              <a:t>l'I.M. </a:t>
            </a:r>
            <a:r>
              <a:rPr lang="fr" sz="2000" dirty="0"/>
              <a:t>menée en 2014 a-t-elle entraîné une hausse en ce qui concerne l'octroi du droit à </a:t>
            </a:r>
            <a:r>
              <a:rPr lang="fr" sz="2000" dirty="0" smtClean="0"/>
              <a:t>l'I.M.</a:t>
            </a:r>
            <a:r>
              <a:rPr lang="fr" sz="2000" dirty="0"/>
              <a:t> ? </a:t>
            </a:r>
            <a:r>
              <a:rPr lang="fr" sz="2000" b="1" dirty="0" smtClean="0"/>
              <a:t>Oui.</a:t>
            </a:r>
            <a:endParaRPr lang="fr" sz="2000" b="1" dirty="0"/>
          </a:p>
          <a:p>
            <a:pPr lvl="1"/>
            <a:r>
              <a:rPr lang="fr" sz="1600" dirty="0" smtClean="0"/>
              <a:t>Mais il peut y avoir également d'autres explications (cf. dia 12)</a:t>
            </a:r>
          </a:p>
          <a:p>
            <a:r>
              <a:rPr lang="fr-FR" sz="2000" dirty="0"/>
              <a:t>Le flux proactif fonctionne-t-il comme une mesure contre le non </a:t>
            </a:r>
            <a:r>
              <a:rPr lang="fr-FR" sz="2000" dirty="0" err="1"/>
              <a:t>take-up</a:t>
            </a:r>
            <a:r>
              <a:rPr lang="fr-FR" sz="2000" dirty="0"/>
              <a:t> du droit à </a:t>
            </a:r>
            <a:r>
              <a:rPr lang="fr-FR" sz="2000" dirty="0" smtClean="0"/>
              <a:t>l’IM? </a:t>
            </a:r>
            <a:r>
              <a:rPr lang="fr" sz="2000" b="1" dirty="0" smtClean="0"/>
              <a:t>Oui</a:t>
            </a:r>
            <a:r>
              <a:rPr lang="fr" sz="2000" b="1" dirty="0"/>
              <a:t>. </a:t>
            </a:r>
            <a:endParaRPr lang="fr" sz="2000" b="1" dirty="0" smtClean="0"/>
          </a:p>
          <a:p>
            <a:pPr lvl="1"/>
            <a:r>
              <a:rPr lang="fr-FR" sz="1800" dirty="0"/>
              <a:t>L'initiative a </a:t>
            </a:r>
            <a:r>
              <a:rPr lang="fr-FR" sz="1800" dirty="0" smtClean="0"/>
              <a:t>mené </a:t>
            </a:r>
            <a:r>
              <a:rPr lang="fr-FR" sz="1800" dirty="0"/>
              <a:t>de nouvelles ouvertures </a:t>
            </a:r>
            <a:r>
              <a:rPr lang="fr-FR" sz="1800" dirty="0" smtClean="0"/>
              <a:t>de droit</a:t>
            </a:r>
          </a:p>
          <a:p>
            <a:r>
              <a:rPr lang="fr-FR" sz="2000" dirty="0"/>
              <a:t>Quels sont les avantages et les inconvénients de l'organisation de flux proactif</a:t>
            </a:r>
            <a:r>
              <a:rPr lang="fr-FR" sz="2000" dirty="0" smtClean="0"/>
              <a:t>?</a:t>
            </a:r>
            <a:r>
              <a:rPr lang="fr" sz="2200" b="1" dirty="0" smtClean="0"/>
              <a:t> </a:t>
            </a:r>
            <a:endParaRPr lang="fr" sz="2200" b="1" dirty="0"/>
          </a:p>
          <a:p>
            <a:pPr lvl="1"/>
            <a:r>
              <a:rPr lang="fr-FR" sz="1800" b="1" dirty="0"/>
              <a:t>+</a:t>
            </a:r>
            <a:r>
              <a:rPr lang="fr-FR" sz="1800" dirty="0"/>
              <a:t>: ouverture </a:t>
            </a:r>
            <a:r>
              <a:rPr lang="fr-FR" sz="1800" dirty="0" smtClean="0"/>
              <a:t>de droit </a:t>
            </a:r>
            <a:r>
              <a:rPr lang="fr-FR" sz="1800" dirty="0"/>
              <a:t>pour 19% des assurés contactés</a:t>
            </a:r>
          </a:p>
          <a:p>
            <a:pPr lvl="1"/>
            <a:r>
              <a:rPr lang="fr-FR" sz="1800" b="1" dirty="0"/>
              <a:t>+</a:t>
            </a:r>
            <a:r>
              <a:rPr lang="fr-FR" sz="1800" dirty="0"/>
              <a:t>: </a:t>
            </a:r>
            <a:r>
              <a:rPr lang="fr-FR" sz="1800" dirty="0" smtClean="0"/>
              <a:t>limitation du risque d‘octrois incorrects</a:t>
            </a:r>
            <a:endParaRPr lang="fr-FR" sz="1800" dirty="0"/>
          </a:p>
          <a:p>
            <a:pPr lvl="1"/>
            <a:r>
              <a:rPr lang="fr-FR" sz="1800" b="1" dirty="0" smtClean="0"/>
              <a:t>-</a:t>
            </a:r>
            <a:r>
              <a:rPr lang="fr-FR" sz="1800" dirty="0" smtClean="0"/>
              <a:t> : </a:t>
            </a:r>
            <a:r>
              <a:rPr lang="fr-FR" sz="1800" dirty="0"/>
              <a:t>grande population </a:t>
            </a:r>
            <a:r>
              <a:rPr lang="fr-FR" sz="1800" dirty="0" smtClean="0"/>
              <a:t>comme </a:t>
            </a:r>
            <a:r>
              <a:rPr lang="fr-FR" sz="1800" dirty="0"/>
              <a:t>point de départ du processus</a:t>
            </a:r>
          </a:p>
          <a:p>
            <a:pPr lvl="1"/>
            <a:r>
              <a:rPr lang="fr-FR" sz="1800" b="1" dirty="0" smtClean="0"/>
              <a:t>-</a:t>
            </a:r>
            <a:r>
              <a:rPr lang="fr-FR" sz="1800" dirty="0" smtClean="0"/>
              <a:t> : </a:t>
            </a:r>
            <a:r>
              <a:rPr lang="fr-FR" sz="1800" dirty="0"/>
              <a:t>qualité </a:t>
            </a:r>
            <a:r>
              <a:rPr lang="fr-FR" sz="1800" dirty="0" smtClean="0"/>
              <a:t>des échanges et sources des données utilisées </a:t>
            </a:r>
            <a:r>
              <a:rPr lang="fr-FR" sz="1800" dirty="0"/>
              <a:t>en matière de revenus</a:t>
            </a:r>
          </a:p>
          <a:p>
            <a:pPr lvl="1"/>
            <a:r>
              <a:rPr lang="fr-FR" sz="1800" b="1" dirty="0" smtClean="0"/>
              <a:t>-</a:t>
            </a:r>
            <a:r>
              <a:rPr lang="fr-FR" sz="1800" dirty="0" smtClean="0"/>
              <a:t> : </a:t>
            </a:r>
            <a:r>
              <a:rPr lang="fr-FR" sz="1800" dirty="0"/>
              <a:t>groupe </a:t>
            </a:r>
            <a:r>
              <a:rPr lang="fr-FR" sz="1800" dirty="0" smtClean="0"/>
              <a:t>restant sans réponse après </a:t>
            </a:r>
            <a:r>
              <a:rPr lang="fr-FR" sz="1800" dirty="0"/>
              <a:t>contact</a:t>
            </a:r>
            <a:endParaRPr lang="fr" sz="1800" dirty="0"/>
          </a:p>
          <a:p>
            <a:endParaRPr lang="fr" dirty="0"/>
          </a:p>
          <a:p>
            <a:endParaRPr lang="fr" dirty="0"/>
          </a:p>
          <a:p>
            <a:endParaRPr lang="fr" dirty="0" smtClean="0"/>
          </a:p>
          <a:p>
            <a:endParaRPr lang="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3B41B-12B6-4349-A990-5B064E6E0C7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148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3B41B-12B6-4349-A990-5B064E6E0C76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4437112"/>
            <a:ext cx="2943225" cy="13525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91680" y="2204864"/>
            <a:ext cx="5852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" sz="3600" dirty="0" smtClean="0"/>
              <a:t>Merci de votre </a:t>
            </a:r>
            <a:r>
              <a:rPr lang="fr" sz="3600" dirty="0" smtClean="0">
                <a:latin typeface="+mn-lt"/>
              </a:rPr>
              <a:t>attention</a:t>
            </a:r>
            <a:r>
              <a:rPr lang="fr" sz="3600" dirty="0" smtClean="0"/>
              <a:t> </a:t>
            </a:r>
            <a:endParaRPr lang="fr" sz="3600" dirty="0"/>
          </a:p>
        </p:txBody>
      </p:sp>
    </p:spTree>
    <p:extLst>
      <p:ext uri="{BB962C8B-B14F-4D97-AF65-F5344CB8AC3E}">
        <p14:creationId xmlns:p14="http://schemas.microsoft.com/office/powerpoint/2010/main" val="2981729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" dirty="0" smtClean="0"/>
              <a:t>Ordre du jour </a:t>
            </a:r>
            <a:endParaRPr lang="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fr" dirty="0" smtClean="0">
                <a:cs typeface="Arial"/>
              </a:rPr>
              <a:t>Introduction : réforme I.M. 2014 et contexte de l'évaluation du flux proactif 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fr" dirty="0" smtClean="0">
                <a:cs typeface="Arial"/>
              </a:rPr>
              <a:t>Processus : déroulement du flux proactif 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fr" dirty="0" smtClean="0">
                <a:cs typeface="Arial"/>
              </a:rPr>
              <a:t>Analyse quantitative : méthode et observations 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fr" dirty="0" smtClean="0">
                <a:cs typeface="Arial"/>
              </a:rPr>
              <a:t>Conclusions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f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3B41B-12B6-4349-A990-5B064E6E0C7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011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" dirty="0" smtClean="0"/>
              <a:t>Introduction : I.M.</a:t>
            </a:r>
            <a:endParaRPr lang="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r" dirty="0" smtClean="0"/>
              <a:t>I.M. :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fr" sz="2200" dirty="0" smtClean="0"/>
              <a:t>Mesure en faveur de </a:t>
            </a:r>
            <a:r>
              <a:rPr lang="fr" sz="2200" b="1" dirty="0" smtClean="0"/>
              <a:t>l'accessibilité financière</a:t>
            </a:r>
            <a:r>
              <a:rPr lang="fr" sz="2200" dirty="0" smtClean="0"/>
              <a:t> permettant à des </a:t>
            </a:r>
            <a:r>
              <a:rPr lang="fr" sz="2200" b="1" dirty="0" smtClean="0"/>
              <a:t>ménages</a:t>
            </a:r>
            <a:r>
              <a:rPr lang="fr" sz="2200" dirty="0" smtClean="0"/>
              <a:t> à </a:t>
            </a:r>
            <a:r>
              <a:rPr lang="fr" sz="2200" b="1" dirty="0" smtClean="0"/>
              <a:t>bas revenus</a:t>
            </a:r>
            <a:r>
              <a:rPr lang="fr" sz="2200" dirty="0" smtClean="0"/>
              <a:t> </a:t>
            </a:r>
            <a:r>
              <a:rPr lang="fr-BE" sz="2200" b="1" dirty="0" smtClean="0"/>
              <a:t>stables</a:t>
            </a:r>
            <a:r>
              <a:rPr lang="fr-BE" sz="2200" dirty="0" smtClean="0"/>
              <a:t> </a:t>
            </a:r>
            <a:r>
              <a:rPr lang="fr" sz="2200" dirty="0" smtClean="0"/>
              <a:t>ou se trouvant dans une </a:t>
            </a:r>
            <a:r>
              <a:rPr lang="fr" sz="2200" b="1" dirty="0" smtClean="0"/>
              <a:t>situation sociale précaire</a:t>
            </a:r>
            <a:r>
              <a:rPr lang="fr" sz="2200" dirty="0" smtClean="0"/>
              <a:t> d’avoir droit à une </a:t>
            </a:r>
            <a:r>
              <a:rPr lang="fr" sz="2200" b="1" dirty="0" smtClean="0"/>
              <a:t>intervention plus élevée</a:t>
            </a:r>
            <a:r>
              <a:rPr lang="fr" sz="2200" dirty="0" smtClean="0"/>
              <a:t> pour les frais médicaux</a:t>
            </a:r>
          </a:p>
          <a:p>
            <a:pPr>
              <a:lnSpc>
                <a:spcPct val="150000"/>
              </a:lnSpc>
            </a:pPr>
            <a:r>
              <a:rPr lang="fr" dirty="0" smtClean="0"/>
              <a:t>Réformée le 1</a:t>
            </a:r>
            <a:r>
              <a:rPr lang="fr" baseline="30000" dirty="0" smtClean="0"/>
              <a:t>er</a:t>
            </a:r>
            <a:r>
              <a:rPr lang="fr" dirty="0" smtClean="0"/>
              <a:t> janvier 2014</a:t>
            </a:r>
          </a:p>
          <a:p>
            <a:endParaRPr lang="f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3B41B-12B6-4349-A990-5B064E6E0C7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58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" dirty="0" smtClean="0"/>
              <a:t>Introduction : réforme 2014</a:t>
            </a:r>
            <a:endParaRPr lang="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" sz="2400" dirty="0" smtClean="0"/>
              <a:t>Pour l'ensemble des ménages ayant de faibles revenus stables, aux mêmes conditions  </a:t>
            </a:r>
          </a:p>
          <a:p>
            <a:r>
              <a:rPr lang="fr" sz="2400" dirty="0"/>
              <a:t>Limiter la complexité (administrative) </a:t>
            </a:r>
            <a:r>
              <a:rPr lang="fr" sz="2400" dirty="0" smtClean="0"/>
              <a:t>lors </a:t>
            </a:r>
            <a:r>
              <a:rPr lang="fr" sz="2400" dirty="0"/>
              <a:t>de l'octroi </a:t>
            </a:r>
          </a:p>
          <a:p>
            <a:r>
              <a:rPr lang="fr" sz="2400" dirty="0"/>
              <a:t>Contrôle plus rapide et plus efficace :</a:t>
            </a:r>
          </a:p>
          <a:p>
            <a:pPr lvl="1"/>
            <a:r>
              <a:rPr lang="fr" sz="2200" dirty="0"/>
              <a:t>Introduction du contrôle intermédiaire,</a:t>
            </a:r>
          </a:p>
          <a:p>
            <a:pPr lvl="1"/>
            <a:r>
              <a:rPr lang="fr" sz="2200" dirty="0"/>
              <a:t>Révision du contrôle systématique</a:t>
            </a:r>
          </a:p>
          <a:p>
            <a:r>
              <a:rPr lang="fr" sz="2400" dirty="0"/>
              <a:t>Amélioration du non take-up :</a:t>
            </a:r>
          </a:p>
          <a:p>
            <a:pPr lvl="1"/>
            <a:r>
              <a:rPr lang="fr" sz="2200" dirty="0" smtClean="0"/>
              <a:t>Simplifier et uniformiser (ex. concept de ménage)</a:t>
            </a:r>
            <a:endParaRPr lang="fr" sz="2200" dirty="0"/>
          </a:p>
          <a:p>
            <a:pPr lvl="1"/>
            <a:r>
              <a:rPr lang="fr" sz="2200" dirty="0" smtClean="0"/>
              <a:t>DSH : simplifier et répartir les responsabilités entre l'assuré et la mutualité</a:t>
            </a:r>
            <a:endParaRPr lang="fr" sz="2200" dirty="0"/>
          </a:p>
          <a:p>
            <a:pPr lvl="1"/>
            <a:r>
              <a:rPr lang="fr" sz="2200" dirty="0" smtClean="0"/>
              <a:t>Flux proactif</a:t>
            </a:r>
          </a:p>
          <a:p>
            <a:endParaRPr lang="fr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3B41B-12B6-4349-A990-5B064E6E0C7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421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" dirty="0" smtClean="0"/>
              <a:t>Processus : déroulement du « Flux proactif »</a:t>
            </a:r>
            <a:endParaRPr lang="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" dirty="0" smtClean="0"/>
              <a:t>Déroulement : processus en 4 phases </a:t>
            </a:r>
          </a:p>
          <a:p>
            <a:pPr marL="914400" lvl="1" indent="-514350">
              <a:buFont typeface="+mj-lt"/>
              <a:buAutoNum type="arabicPeriod"/>
            </a:pPr>
            <a:r>
              <a:rPr lang="fr" dirty="0" smtClean="0"/>
              <a:t>Composition de la population</a:t>
            </a:r>
            <a:r>
              <a:rPr lang="fr" dirty="0" smtClean="0"/>
              <a:t>: </a:t>
            </a:r>
            <a:r>
              <a:rPr lang="fr" sz="1800" dirty="0" smtClean="0"/>
              <a:t>ménages ayant un droit potentiel</a:t>
            </a:r>
            <a:endParaRPr lang="fr" sz="2000" dirty="0" smtClean="0"/>
          </a:p>
          <a:p>
            <a:pPr marL="914400" lvl="1" indent="-514350">
              <a:buFont typeface="+mj-lt"/>
              <a:buAutoNum type="arabicPeriod"/>
            </a:pPr>
            <a:r>
              <a:rPr lang="fr" dirty="0" smtClean="0"/>
              <a:t>Calcul des revenus « automatisé »: </a:t>
            </a:r>
            <a:r>
              <a:rPr lang="fr" sz="1800" dirty="0" smtClean="0"/>
              <a:t>ménages répondant aux conditions de revenus pendant une simulation</a:t>
            </a:r>
          </a:p>
          <a:p>
            <a:pPr marL="914400" lvl="1" indent="-514350">
              <a:buFont typeface="+mj-lt"/>
              <a:buAutoNum type="arabicPeriod"/>
            </a:pPr>
            <a:r>
              <a:rPr lang="fr" dirty="0" smtClean="0"/>
              <a:t>Prises de contact : </a:t>
            </a:r>
            <a:r>
              <a:rPr lang="fr" sz="1800" dirty="0" smtClean="0"/>
              <a:t>ménages pour lesquels l'OA n'a pas de contre-indications pour une simulation positive</a:t>
            </a:r>
          </a:p>
          <a:p>
            <a:pPr marL="914400" lvl="1" indent="-514350">
              <a:buFont typeface="+mj-lt"/>
              <a:buAutoNum type="arabicPeriod"/>
            </a:pPr>
            <a:r>
              <a:rPr lang="fr" dirty="0" smtClean="0"/>
              <a:t>Déclarations de revenus : </a:t>
            </a:r>
            <a:r>
              <a:rPr lang="fr" sz="1800" dirty="0" smtClean="0"/>
              <a:t>ménages répondant aux conditions et obligations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" dirty="0" smtClean="0"/>
              <a:t>Timing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" sz="2000" dirty="0" smtClean="0"/>
              <a:t>Janvier 2015 : composition des ménages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" sz="2000" dirty="0"/>
              <a:t>Novembre 2017 : </a:t>
            </a:r>
            <a:r>
              <a:rPr lang="fr" sz="2000" dirty="0" smtClean="0"/>
              <a:t>dernières prise de contact </a:t>
            </a:r>
            <a:endParaRPr lang="fr" sz="2000" dirty="0"/>
          </a:p>
          <a:p>
            <a:endParaRPr lang="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3B41B-12B6-4349-A990-5B064E6E0C7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573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" dirty="0"/>
              <a:t>Processus : déroulement du « Flux proactif 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" dirty="0" smtClean="0"/>
              <a:t>Phase 1 : composition de la population</a:t>
            </a:r>
          </a:p>
          <a:p>
            <a:pPr lvl="1"/>
            <a:r>
              <a:rPr lang="fr" dirty="0" smtClean="0"/>
              <a:t>Ménages sans droit à l'I.M., mais y ayant potentiellement droit selon l'OA</a:t>
            </a:r>
          </a:p>
          <a:p>
            <a:r>
              <a:rPr lang="fr" dirty="0" smtClean="0"/>
              <a:t>Phase 2 : calcul des revenus via l'INAMI et le SPF Finances : </a:t>
            </a:r>
            <a:r>
              <a:rPr lang="fr" sz="2400" dirty="0" smtClean="0"/>
              <a:t>schéma du déroulement du processus </a:t>
            </a:r>
            <a:endParaRPr lang="fr" sz="2400" dirty="0"/>
          </a:p>
          <a:p>
            <a:pPr>
              <a:buFont typeface="Arial" panose="020B0604020202020204" pitchFamily="34" charset="0"/>
              <a:buChar char="•"/>
            </a:pPr>
            <a:endParaRPr lang="fr" dirty="0" smtClean="0"/>
          </a:p>
          <a:p>
            <a:endParaRPr lang="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3B41B-12B6-4349-A990-5B064E6E0C76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800" y="3820763"/>
            <a:ext cx="3694420" cy="2424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92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" dirty="0"/>
              <a:t>Processus : déroulement du « Flux proactif 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" dirty="0" smtClean="0"/>
              <a:t>Phase 3 : prises de contact</a:t>
            </a:r>
          </a:p>
          <a:p>
            <a:pPr lvl="1"/>
            <a:r>
              <a:rPr lang="fr" dirty="0" smtClean="0"/>
              <a:t>Avec les ménages qui ont des revenus inférieurs au plafond en phase 2</a:t>
            </a:r>
          </a:p>
          <a:p>
            <a:pPr lvl="1"/>
            <a:r>
              <a:rPr lang="fr" dirty="0" err="1" smtClean="0"/>
              <a:t>Exception 1 : ménages à la composition modifiée </a:t>
            </a:r>
          </a:p>
          <a:p>
            <a:pPr lvl="1"/>
            <a:r>
              <a:rPr lang="fr" dirty="0" err="1" smtClean="0"/>
              <a:t>Exception 2 : l'OA dispose de renseignements concernant des revenus supérieurs</a:t>
            </a:r>
          </a:p>
          <a:p>
            <a:r>
              <a:rPr lang="fr" dirty="0" smtClean="0"/>
              <a:t>Phase 4 : déclarations de revenus :</a:t>
            </a:r>
          </a:p>
          <a:p>
            <a:pPr lvl="1"/>
            <a:r>
              <a:rPr lang="fr" dirty="0" smtClean="0"/>
              <a:t>Les ménages réagissent à l'invitation de leur mutualité et remplissent une DSH.</a:t>
            </a:r>
          </a:p>
          <a:p>
            <a:endParaRPr lang="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3B41B-12B6-4349-A990-5B064E6E0C7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741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" dirty="0">
                <a:solidFill>
                  <a:srgbClr val="008080"/>
                </a:solidFill>
              </a:rPr>
              <a:t>Processus : déroulement du « Flux proactif 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r" dirty="0" smtClean="0"/>
              <a:t>Chiffres phase 1 :</a:t>
            </a:r>
          </a:p>
          <a:p>
            <a:pPr lvl="1">
              <a:lnSpc>
                <a:spcPct val="150000"/>
              </a:lnSpc>
            </a:pPr>
            <a:r>
              <a:rPr lang="fr" sz="2200" dirty="0" smtClean="0"/>
              <a:t>Ménages dans le flux proactif : 2 192 429</a:t>
            </a:r>
          </a:p>
          <a:p>
            <a:pPr lvl="1">
              <a:lnSpc>
                <a:spcPct val="150000"/>
              </a:lnSpc>
            </a:pPr>
            <a:r>
              <a:rPr lang="fr" sz="2200" dirty="0" smtClean="0"/>
              <a:t>Assurés dans le flux proactif : 3 638 887</a:t>
            </a:r>
          </a:p>
          <a:p>
            <a:pPr>
              <a:lnSpc>
                <a:spcPct val="150000"/>
              </a:lnSpc>
            </a:pPr>
            <a:r>
              <a:rPr lang="fr" dirty="0" smtClean="0"/>
              <a:t>Chiffres phase 2 :</a:t>
            </a:r>
          </a:p>
          <a:p>
            <a:pPr lvl="1">
              <a:lnSpc>
                <a:spcPct val="150000"/>
              </a:lnSpc>
            </a:pPr>
            <a:r>
              <a:rPr lang="da-DK" sz="2200" dirty="0"/>
              <a:t>Revenu SPF FIN &lt; plafond </a:t>
            </a:r>
            <a:r>
              <a:rPr lang="da-DK" sz="2200" dirty="0" smtClean="0"/>
              <a:t>I.M.</a:t>
            </a:r>
            <a:r>
              <a:rPr lang="da-DK" sz="2200" dirty="0"/>
              <a:t> : 599 489</a:t>
            </a:r>
            <a:endParaRPr lang="da-DK" sz="2200" dirty="0" smtClean="0"/>
          </a:p>
          <a:p>
            <a:pPr lvl="1">
              <a:lnSpc>
                <a:spcPct val="150000"/>
              </a:lnSpc>
            </a:pPr>
            <a:r>
              <a:rPr lang="da-DK" sz="2200" dirty="0"/>
              <a:t>Revenu SPF FIN ≥ plafond </a:t>
            </a:r>
            <a:r>
              <a:rPr lang="da-DK" sz="2200" dirty="0" smtClean="0"/>
              <a:t>I.M.</a:t>
            </a:r>
            <a:r>
              <a:rPr lang="da-DK" sz="2200" dirty="0"/>
              <a:t> : 1 586 550</a:t>
            </a:r>
            <a:endParaRPr lang="da-DK" sz="2200" dirty="0" smtClean="0"/>
          </a:p>
          <a:p>
            <a:pPr lvl="1">
              <a:lnSpc>
                <a:spcPct val="150000"/>
              </a:lnSpc>
            </a:pPr>
            <a:r>
              <a:rPr lang="fr" sz="2200" dirty="0"/>
              <a:t>Pas de données fiscales pour ≥ 1 membre du ménage : 6 390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3B41B-12B6-4349-A990-5B064E6E0C7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926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" dirty="0">
                <a:solidFill>
                  <a:srgbClr val="008080"/>
                </a:solidFill>
              </a:rPr>
              <a:t>Processus : déroulement du « Flux proactif 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fr" dirty="0" smtClean="0">
                <a:solidFill>
                  <a:srgbClr val="000000"/>
                </a:solidFill>
              </a:rPr>
              <a:t>Chiffres phase </a:t>
            </a:r>
            <a:r>
              <a:rPr lang="fr" dirty="0">
                <a:solidFill>
                  <a:srgbClr val="000000"/>
                </a:solidFill>
              </a:rPr>
              <a:t>3 : </a:t>
            </a:r>
          </a:p>
          <a:p>
            <a:pPr lvl="1">
              <a:lnSpc>
                <a:spcPct val="150000"/>
              </a:lnSpc>
            </a:pPr>
            <a:r>
              <a:rPr lang="fr" dirty="0">
                <a:solidFill>
                  <a:srgbClr val="000000"/>
                </a:solidFill>
              </a:rPr>
              <a:t>Ménages contactés : 539 164</a:t>
            </a:r>
          </a:p>
          <a:p>
            <a:pPr lvl="1">
              <a:lnSpc>
                <a:spcPct val="150000"/>
              </a:lnSpc>
            </a:pPr>
            <a:r>
              <a:rPr lang="fr" dirty="0">
                <a:solidFill>
                  <a:srgbClr val="000000"/>
                </a:solidFill>
              </a:rPr>
              <a:t>Assurés contactés : 833 028</a:t>
            </a:r>
          </a:p>
          <a:p>
            <a:pPr>
              <a:lnSpc>
                <a:spcPct val="150000"/>
              </a:lnSpc>
            </a:pPr>
            <a:r>
              <a:rPr lang="fr" dirty="0" smtClean="0">
                <a:solidFill>
                  <a:srgbClr val="000000"/>
                </a:solidFill>
              </a:rPr>
              <a:t>Chiffres phase 4 :</a:t>
            </a:r>
          </a:p>
          <a:p>
            <a:pPr lvl="1">
              <a:lnSpc>
                <a:spcPct val="150000"/>
              </a:lnSpc>
            </a:pPr>
            <a:r>
              <a:rPr lang="fr" dirty="0" smtClean="0">
                <a:solidFill>
                  <a:srgbClr val="000000"/>
                </a:solidFill>
              </a:rPr>
              <a:t>Assurés du flux proactif bénéficiant du droit à l'I.M. au 1.1.2018 : 255 790</a:t>
            </a:r>
          </a:p>
          <a:p>
            <a:pPr marL="0" indent="0">
              <a:buNone/>
            </a:pPr>
            <a:endParaRPr lang="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3B41B-12B6-4349-A990-5B064E6E0C7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985737"/>
      </p:ext>
    </p:extLst>
  </p:cSld>
  <p:clrMapOvr>
    <a:masterClrMapping/>
  </p:clrMapOvr>
</p:sld>
</file>

<file path=ppt/theme/theme1.xml><?xml version="1.0" encoding="utf-8"?>
<a:theme xmlns:a="http://schemas.openxmlformats.org/drawingml/2006/main" name="PPT_INAMI_b">
  <a:themeElements>
    <a:clrScheme name="rizivnew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izivnew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izivne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zivne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zivne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zivne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zivne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zivne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zivne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zivne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zivne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zivne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zivne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zivne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IDocInitialCreationDate xmlns="f15eea43-7fa7-45cf-8dc0-d5244e2cd467">2019-06-23T22:00:00+00:00</RIDocInitialCreationDate>
    <RITargetGroupTaxHTField0 xmlns="f15eea43-7fa7-45cf-8dc0-d5244e2cd467">
      <Terms xmlns="http://schemas.microsoft.com/office/infopath/2007/PartnerControls">
        <TermInfo xmlns="http://schemas.microsoft.com/office/infopath/2007/PartnerControls">
          <TermName xmlns="http://schemas.microsoft.com/office/infopath/2007/PartnerControls">Mutualités</TermName>
          <TermId xmlns="http://schemas.microsoft.com/office/infopath/2007/PartnerControls">a6cbed05-adf5-4226-bcb7-ef5cdc788bf2</TermId>
        </TermInfo>
        <TermInfo xmlns="http://schemas.microsoft.com/office/infopath/2007/PartnerControls">
          <TermName xmlns="http://schemas.microsoft.com/office/infopath/2007/PartnerControls">Professionnel de la santé</TermName>
          <TermId xmlns="http://schemas.microsoft.com/office/infopath/2007/PartnerControls">2ad223cb-5dec-4759-add4-b89b36632398</TermId>
        </TermInfo>
      </Terms>
    </RITargetGroupTaxHTField0>
    <RILanguageTaxHTField0 xmlns="f15eea43-7fa7-45cf-8dc0-d5244e2cd467">
      <Terms xmlns="http://schemas.microsoft.com/office/infopath/2007/PartnerControls">
        <TermInfo xmlns="http://schemas.microsoft.com/office/infopath/2007/PartnerControls">
          <TermName xmlns="http://schemas.microsoft.com/office/infopath/2007/PartnerControls">Français</TermName>
          <TermId xmlns="http://schemas.microsoft.com/office/infopath/2007/PartnerControls">aa2269b8-11bd-4cc9-9267-801806817e60</TermId>
        </TermInfo>
      </Terms>
    </RILanguageTaxHTField0>
    <cc6d4d0f41a44532aeb7bee41b15f208 xmlns="61fd8d87-ea47-44bb-afd6-b4d99b1d9c1f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Conférence</TermName>
          <TermId xmlns="http://schemas.microsoft.com/office/infopath/2007/PartnerControls">274094ed-ca11-45ae-84dc-ca9bcaa5cb43</TermId>
        </TermInfo>
      </Terms>
    </cc6d4d0f41a44532aeb7bee41b15f208>
    <TaxCatchAll xmlns="61fd8d87-ea47-44bb-afd6-b4d99b1d9c1f">
      <Value>8</Value>
      <Value>125</Value>
      <Value>25</Value>
      <Value>24</Value>
    </TaxCatchAll>
    <RIDocSummary xmlns="f15eea43-7fa7-45cf-8dc0-d5244e2cd467" xsi:nil="true"/>
    <RIThemeTaxHTField0 xmlns="f15eea43-7fa7-45cf-8dc0-d5244e2cd467">
      <Terms xmlns="http://schemas.microsoft.com/office/infopath/2007/PartnerControls"/>
    </RIThemeTaxHTField0>
    <PublishingExpirationDate xmlns="http://schemas.microsoft.com/sharepoint/v3" xsi:nil="true"/>
    <RIDocTypeTaxHTField0 xmlns="f15eea43-7fa7-45cf-8dc0-d5244e2cd467">
      <Terms xmlns="http://schemas.microsoft.com/office/infopath/2007/PartnerControls"/>
    </RIDocTypeTaxHTField0>
    <PublishingStartDate xmlns="http://schemas.microsoft.com/sharepoint/v3" xsi:nil="true"/>
    <gde733b7de1f426ba66c11d7c4a6ad8f xmlns="61fd8d87-ea47-44bb-afd6-b4d99b1d9c1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BaseDocument" ma:contentTypeID="0x01010068B932EBA4214624B1E6C758B674AA3900878AE0BF14248048B0F623A599AB54C9" ma:contentTypeVersion="10" ma:contentTypeDescription="Crée un document." ma:contentTypeScope="" ma:versionID="0f806d5401a718c248ff851712977ef5">
  <xsd:schema xmlns:xsd="http://www.w3.org/2001/XMLSchema" xmlns:xs="http://www.w3.org/2001/XMLSchema" xmlns:p="http://schemas.microsoft.com/office/2006/metadata/properties" xmlns:ns1="http://schemas.microsoft.com/sharepoint/v3" xmlns:ns2="f15eea43-7fa7-45cf-8dc0-d5244e2cd467" xmlns:ns3="61fd8d87-ea47-44bb-afd6-b4d99b1d9c1f" targetNamespace="http://schemas.microsoft.com/office/2006/metadata/properties" ma:root="true" ma:fieldsID="3c46b631aa297e29475e1214a5361d70" ns1:_="" ns2:_="" ns3:_="">
    <xsd:import namespace="http://schemas.microsoft.com/sharepoint/v3"/>
    <xsd:import namespace="f15eea43-7fa7-45cf-8dc0-d5244e2cd467"/>
    <xsd:import namespace="61fd8d87-ea47-44bb-afd6-b4d99b1d9c1f"/>
    <xsd:element name="properties">
      <xsd:complexType>
        <xsd:sequence>
          <xsd:element name="documentManagement">
            <xsd:complexType>
              <xsd:all>
                <xsd:element ref="ns2:RIDocSummary" minOccurs="0"/>
                <xsd:element ref="ns2:RIDocInitialCreationDate" minOccurs="0"/>
                <xsd:element ref="ns2:RIDocTypeTaxHTField0" minOccurs="0"/>
                <xsd:element ref="ns2:RITargetGroupTaxHTField0" minOccurs="0"/>
                <xsd:element ref="ns2:RIThemeTaxHTField0" minOccurs="0"/>
                <xsd:element ref="ns2:RILanguageTaxHTField0" minOccurs="0"/>
                <xsd:element ref="ns3:TaxCatchAll" minOccurs="0"/>
                <xsd:element ref="ns3:gde733b7de1f426ba66c11d7c4a6ad8f" minOccurs="0"/>
                <xsd:element ref="ns3:TaxCatchAllLabel" minOccurs="0"/>
                <xsd:element ref="ns3:cc6d4d0f41a44532aeb7bee41b15f208" minOccurs="0"/>
                <xsd:element ref="ns1:PublishingExpirationDate" minOccurs="0"/>
                <xsd:element ref="ns1:PublishingStart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ExpirationDate" ma:index="25" nillable="true" ma:displayName="Date de fin de planification" ma:description="" ma:internalName="PublishingExpirationDate">
      <xsd:simpleType>
        <xsd:restriction base="dms:Unknown"/>
      </xsd:simpleType>
    </xsd:element>
    <xsd:element name="PublishingStartDate" ma:index="26" nillable="true" ma:displayName="Date de début de planification" ma:description="" ma:internalName="PublishingStart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5eea43-7fa7-45cf-8dc0-d5244e2cd467" elementFormDefault="qualified">
    <xsd:import namespace="http://schemas.microsoft.com/office/2006/documentManagement/types"/>
    <xsd:import namespace="http://schemas.microsoft.com/office/infopath/2007/PartnerControls"/>
    <xsd:element name="RIDocSummary" ma:index="8" nillable="true" ma:displayName="Résumé" ma:internalName="RIDocSummary">
      <xsd:simpleType>
        <xsd:restriction base="dms:Note">
          <xsd:maxLength value="255"/>
        </xsd:restriction>
      </xsd:simpleType>
    </xsd:element>
    <xsd:element name="RIDocInitialCreationDate" ma:index="13" nillable="true" ma:displayName="Initial creation date" ma:default="[Today]" ma:format="DateOnly" ma:indexed="true" ma:internalName="RIDocInitialCreationDate">
      <xsd:simpleType>
        <xsd:restriction base="dms:DateTime"/>
      </xsd:simpleType>
    </xsd:element>
    <xsd:element name="RIDocTypeTaxHTField0" ma:index="14" nillable="true" ma:taxonomy="true" ma:internalName="RIDocTypeTaxHTField0" ma:taxonomyFieldName="RIDocType" ma:displayName="Type" ma:fieldId="{e9c02295-779d-4904-9c2f-398eb8a46af6}" ma:taxonomyMulti="true" ma:sspId="0ef66dbe-9d4d-47c7-8094-97b828f68765" ma:termSetId="2b6f7e9b-72d8-4c39-9dd2-b382cdde65ef" ma:anchorId="bba49bfc-d79e-4d3d-8e99-da4cfe1bc359" ma:open="false" ma:isKeyword="false">
      <xsd:complexType>
        <xsd:sequence>
          <xsd:element ref="pc:Terms" minOccurs="0" maxOccurs="1"/>
        </xsd:sequence>
      </xsd:complexType>
    </xsd:element>
    <xsd:element name="RITargetGroupTaxHTField0" ma:index="15" nillable="true" ma:taxonomy="true" ma:internalName="RITargetGroupTaxHTField0" ma:taxonomyFieldName="RITargetGroup" ma:displayName="Groupe cible" ma:default="" ma:fieldId="{5ba84fff-5b48-41ff-a0ce-9cb6f56aeea2}" ma:taxonomyMulti="true" ma:sspId="0ef66dbe-9d4d-47c7-8094-97b828f68765" ma:termSetId="2b6f7e9b-72d8-4c39-9dd2-b382cdde65ef" ma:anchorId="93e5bace-bd47-4f95-bc09-82965b59cb06" ma:open="false" ma:isKeyword="false">
      <xsd:complexType>
        <xsd:sequence>
          <xsd:element ref="pc:Terms" minOccurs="0" maxOccurs="1"/>
        </xsd:sequence>
      </xsd:complexType>
    </xsd:element>
    <xsd:element name="RIThemeTaxHTField0" ma:index="16" nillable="true" ma:taxonomy="true" ma:internalName="RIThemeTaxHTField0" ma:taxonomyFieldName="RITheme" ma:displayName="Thème" ma:fieldId="{4da39f56-d3e0-4eda-b5a0-097d81b2f922}" ma:taxonomyMulti="true" ma:sspId="0ef66dbe-9d4d-47c7-8094-97b828f68765" ma:termSetId="2b6f7e9b-72d8-4c39-9dd2-b382cdde65ef" ma:anchorId="d3fdfad7-22a2-47aa-bc5b-de53bde139df" ma:open="false" ma:isKeyword="false">
      <xsd:complexType>
        <xsd:sequence>
          <xsd:element ref="pc:Terms" minOccurs="0" maxOccurs="1"/>
        </xsd:sequence>
      </xsd:complexType>
    </xsd:element>
    <xsd:element name="RILanguageTaxHTField0" ma:index="17" nillable="true" ma:taxonomy="true" ma:internalName="RILanguageTaxHTField0" ma:taxonomyFieldName="RILanguage" ma:displayName="Langue" ma:fieldId="{c7e3734e-a786-4652-bb98-6e7a4dc8cda4}" ma:taxonomyMulti="true" ma:sspId="0ef66dbe-9d4d-47c7-8094-97b828f68765" ma:termSetId="2b6f7e9b-72d8-4c39-9dd2-b382cdde65ef" ma:anchorId="216408cd-2d56-4fdf-a6f2-b407a6eb4657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fd8d87-ea47-44bb-afd6-b4d99b1d9c1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Colonne Attraper tout de Taxonomie" ma:hidden="true" ma:list="{7dc22c6c-0b67-4097-b867-927b71770b39}" ma:internalName="TaxCatchAll" ma:showField="CatchAllData" ma:web="61fd8d87-ea47-44bb-afd6-b4d99b1d9c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gde733b7de1f426ba66c11d7c4a6ad8f" ma:index="21" nillable="true" ma:displayName="Document Publicationtype_0" ma:hidden="true" ma:internalName="gde733b7de1f426ba66c11d7c4a6ad8f">
      <xsd:simpleType>
        <xsd:restriction base="dms:Note"/>
      </xsd:simpleType>
    </xsd:element>
    <xsd:element name="TaxCatchAllLabel" ma:index="22" nillable="true" ma:displayName="Colonne Attraper tout de Taxonomie1" ma:hidden="true" ma:list="{7dc22c6c-0b67-4097-b867-927b71770b39}" ma:internalName="TaxCatchAllLabel" ma:readOnly="true" ma:showField="CatchAllDataLabel" ma:web="61fd8d87-ea47-44bb-afd6-b4d99b1d9c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c6d4d0f41a44532aeb7bee41b15f208" ma:index="23" nillable="true" ma:taxonomy="true" ma:internalName="cc6d4d0f41a44532aeb7bee41b15f208" ma:taxonomyFieldName="Publication_x0020_type_x0020_for_x0020_documents" ma:displayName="Publication type for documents" ma:default="" ma:fieldId="{cc6d4d0f-41a4-4532-aeb7-bee41b15f208}" ma:taxonomyMulti="true" ma:sspId="0ef66dbe-9d4d-47c7-8094-97b828f68765" ma:termSetId="2b6f7e9b-72d8-4c39-9dd2-b382cdde65ef" ma:anchorId="22490f7c-4f41-43c8-a5b3-f62c4d13df9a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D828EC-F8A4-43A1-9EB3-F3783F60D134}"/>
</file>

<file path=customXml/itemProps2.xml><?xml version="1.0" encoding="utf-8"?>
<ds:datastoreItem xmlns:ds="http://schemas.openxmlformats.org/officeDocument/2006/customXml" ds:itemID="{903F29F7-697F-4879-AA33-856F31CB324E}"/>
</file>

<file path=customXml/itemProps3.xml><?xml version="1.0" encoding="utf-8"?>
<ds:datastoreItem xmlns:ds="http://schemas.openxmlformats.org/officeDocument/2006/customXml" ds:itemID="{70CEC18A-B66B-4B6B-8879-A49541051EAD}"/>
</file>

<file path=docProps/app.xml><?xml version="1.0" encoding="utf-8"?>
<Properties xmlns="http://schemas.openxmlformats.org/officeDocument/2006/extended-properties" xmlns:vt="http://schemas.openxmlformats.org/officeDocument/2006/docPropsVTypes">
  <Template>PPT_INAMI_b</Template>
  <TotalTime>0</TotalTime>
  <Words>271</Words>
  <Application>Microsoft Office PowerPoint</Application>
  <PresentationFormat>On-screen Show (4:3)</PresentationFormat>
  <Paragraphs>138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Verdana</vt:lpstr>
      <vt:lpstr>PPT_INAMI_b</vt:lpstr>
      <vt:lpstr>Rapport d’évaluation du flux I.M. proactif </vt:lpstr>
      <vt:lpstr>Ordre du jour </vt:lpstr>
      <vt:lpstr>Introduction : I.M.</vt:lpstr>
      <vt:lpstr>Introduction : réforme 2014</vt:lpstr>
      <vt:lpstr>Processus : déroulement du « Flux proactif »</vt:lpstr>
      <vt:lpstr>Processus : déroulement du « Flux proactif »</vt:lpstr>
      <vt:lpstr>Processus : déroulement du « Flux proactif »</vt:lpstr>
      <vt:lpstr>Processus : déroulement du « Flux proactif »</vt:lpstr>
      <vt:lpstr>Processus : déroulement du « Flux proactif »</vt:lpstr>
      <vt:lpstr>Analyse quantitative : méthode</vt:lpstr>
      <vt:lpstr>Analyse quantitative : observations</vt:lpstr>
      <vt:lpstr>Analyse quantitative : observations</vt:lpstr>
      <vt:lpstr>Analyse quantitative : observations </vt:lpstr>
      <vt:lpstr>Analyse quantitative : observations </vt:lpstr>
      <vt:lpstr>Conclusions </vt:lpstr>
      <vt:lpstr>PowerPoint Presentation</vt:lpstr>
    </vt:vector>
  </TitlesOfParts>
  <Company>R.I.Z.I.V. - I.N.A.M.I.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du flux proactif</dc:title>
  <dc:creator>Sabine Sandmann</dc:creator>
  <cp:lastModifiedBy>Karlien Van Hellemont</cp:lastModifiedBy>
  <cp:revision>289</cp:revision>
  <cp:lastPrinted>2018-05-30T13:12:03Z</cp:lastPrinted>
  <dcterms:created xsi:type="dcterms:W3CDTF">2017-01-27T17:13:07Z</dcterms:created>
  <dcterms:modified xsi:type="dcterms:W3CDTF">2019-06-17T12:29:34Z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0x01010068B932EBA4214624B1E6C758B674AA3900878AE0BF14248048B0F623A599AB54C9</vt:lpwstr>
  </property>
  <property fmtid="{D5CDD505-2E9C-101B-9397-08002B2CF9AE}" pid="3" name="RITargetGroup">
    <vt:lpwstr>24;#Mutualités|a6cbed05-adf5-4226-bcb7-ef5cdc788bf2;#25;#Professionnel de la santé|2ad223cb-5dec-4759-add4-b89b36632398</vt:lpwstr>
  </property>
  <property fmtid="{D5CDD505-2E9C-101B-9397-08002B2CF9AE}" pid="4" name="RITheme">
    <vt:lpwstr/>
  </property>
  <property fmtid="{D5CDD505-2E9C-101B-9397-08002B2CF9AE}" pid="5" name="RILanguage">
    <vt:lpwstr>8;#Français|aa2269b8-11bd-4cc9-9267-801806817e60</vt:lpwstr>
  </property>
  <property fmtid="{D5CDD505-2E9C-101B-9397-08002B2CF9AE}" pid="6" name="RIDocType">
    <vt:lpwstr/>
  </property>
  <property fmtid="{D5CDD505-2E9C-101B-9397-08002B2CF9AE}" pid="7" name="Publication type for documents">
    <vt:lpwstr>125;#Conférence|274094ed-ca11-45ae-84dc-ca9bcaa5cb43</vt:lpwstr>
  </property>
</Properties>
</file>