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s/slide3.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16.xml" ContentType="application/vnd.openxmlformats-officedocument.presentationml.slide+xml"/>
  <Override PartName="/ppt/slides/slide10.xml" ContentType="application/vnd.openxmlformats-officedocument.presentationml.slide+xml"/>
  <Override PartName="/ppt/slides/slide15.xml" ContentType="application/vnd.openxmlformats-officedocument.presentationml.slide+xml"/>
  <Override PartName="/ppt/slides/slide8.xml" ContentType="application/vnd.openxmlformats-officedocument.presentationml.slide+xml"/>
  <Override PartName="/ppt/slides/slide1.xml" ContentType="application/vnd.openxmlformats-officedocument.presentationml.slide+xml"/>
  <Override PartName="/ppt/slides/slide4.xml" ContentType="application/vnd.openxmlformats-officedocument.presentationml.slide+xml"/>
  <Override PartName="/ppt/slides/slide9.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notesSlides/notesSlide7.xml" ContentType="application/vnd.openxmlformats-officedocument.presentationml.notesSlide+xml"/>
  <Override PartName="/ppt/slideMasters/slideMaster1.xml" ContentType="application/vnd.openxmlformats-officedocument.presentationml.slideMaster+xml"/>
  <Override PartName="/ppt/notesSlides/notesSlide6.xml" ContentType="application/vnd.openxmlformats-officedocument.presentationml.notesSlide+xml"/>
  <Override PartName="/ppt/notesSlides/notesSlide5.xml" ContentType="application/vnd.openxmlformats-officedocument.presentationml.notes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commentAuthors.xml" ContentType="application/vnd.openxmlformats-officedocument.presentationml.commentAuthors+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charts/style1.xml" ContentType="application/vnd.ms-office.chartstyle+xml"/>
  <Override PartName="/ppt/charts/chart1.xml" ContentType="application/vnd.openxmlformats-officedocument.drawingml.chart+xml"/>
  <Override PartName="/ppt/charts/colors1.xml" ContentType="application/vnd.ms-office.chartcolorstyle+xml"/>
  <Override PartName="/ppt/theme/themeOverride1.xml" ContentType="application/vnd.openxmlformats-officedocument.themeOverrid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48" r:id="rId1"/>
  </p:sldMasterIdLst>
  <p:notesMasterIdLst>
    <p:notesMasterId r:id="rId18"/>
  </p:notesMasterIdLst>
  <p:handoutMasterIdLst>
    <p:handoutMasterId r:id="rId19"/>
  </p:handoutMasterIdLst>
  <p:sldIdLst>
    <p:sldId id="313" r:id="rId2"/>
    <p:sldId id="314" r:id="rId3"/>
    <p:sldId id="315" r:id="rId4"/>
    <p:sldId id="340" r:id="rId5"/>
    <p:sldId id="334" r:id="rId6"/>
    <p:sldId id="346" r:id="rId7"/>
    <p:sldId id="347" r:id="rId8"/>
    <p:sldId id="341" r:id="rId9"/>
    <p:sldId id="348" r:id="rId10"/>
    <p:sldId id="343" r:id="rId11"/>
    <p:sldId id="317" r:id="rId12"/>
    <p:sldId id="335" r:id="rId13"/>
    <p:sldId id="319" r:id="rId14"/>
    <p:sldId id="350" r:id="rId15"/>
    <p:sldId id="345" r:id="rId16"/>
    <p:sldId id="351" r:id="rId17"/>
  </p:sldIdLst>
  <p:sldSz cx="9144000" cy="6858000" type="screen4x3"/>
  <p:notesSz cx="6797675" cy="9926638"/>
  <p:defaultTextStyle>
    <a:defPPr>
      <a:defRPr lang="en-US"/>
    </a:defPPr>
    <a:lvl1pPr algn="l" rtl="0" fontAlgn="base">
      <a:spcBef>
        <a:spcPct val="0"/>
      </a:spcBef>
      <a:spcAft>
        <a:spcPct val="0"/>
      </a:spcAft>
      <a:defRPr sz="1600" kern="1200">
        <a:solidFill>
          <a:schemeClr val="tx1"/>
        </a:solidFill>
        <a:latin typeface="Arial" charset="0"/>
        <a:ea typeface="+mn-ea"/>
        <a:cs typeface="+mn-cs"/>
      </a:defRPr>
    </a:lvl1pPr>
    <a:lvl2pPr marL="457200" algn="l" rtl="0" fontAlgn="base">
      <a:spcBef>
        <a:spcPct val="0"/>
      </a:spcBef>
      <a:spcAft>
        <a:spcPct val="0"/>
      </a:spcAft>
      <a:defRPr sz="1600" kern="1200">
        <a:solidFill>
          <a:schemeClr val="tx1"/>
        </a:solidFill>
        <a:latin typeface="Arial" charset="0"/>
        <a:ea typeface="+mn-ea"/>
        <a:cs typeface="+mn-cs"/>
      </a:defRPr>
    </a:lvl2pPr>
    <a:lvl3pPr marL="914400" algn="l" rtl="0" fontAlgn="base">
      <a:spcBef>
        <a:spcPct val="0"/>
      </a:spcBef>
      <a:spcAft>
        <a:spcPct val="0"/>
      </a:spcAft>
      <a:defRPr sz="1600" kern="1200">
        <a:solidFill>
          <a:schemeClr val="tx1"/>
        </a:solidFill>
        <a:latin typeface="Arial" charset="0"/>
        <a:ea typeface="+mn-ea"/>
        <a:cs typeface="+mn-cs"/>
      </a:defRPr>
    </a:lvl3pPr>
    <a:lvl4pPr marL="1371600" algn="l" rtl="0" fontAlgn="base">
      <a:spcBef>
        <a:spcPct val="0"/>
      </a:spcBef>
      <a:spcAft>
        <a:spcPct val="0"/>
      </a:spcAft>
      <a:defRPr sz="1600" kern="1200">
        <a:solidFill>
          <a:schemeClr val="tx1"/>
        </a:solidFill>
        <a:latin typeface="Arial" charset="0"/>
        <a:ea typeface="+mn-ea"/>
        <a:cs typeface="+mn-cs"/>
      </a:defRPr>
    </a:lvl4pPr>
    <a:lvl5pPr marL="1828800" algn="l"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elis Dirk" initials="MD" lastIdx="10" clrIdx="0">
    <p:extLst>
      <p:ext uri="{19B8F6BF-5375-455C-9EA6-DF929625EA0E}">
        <p15:presenceInfo xmlns:p15="http://schemas.microsoft.com/office/powerpoint/2012/main" userId="S-1-5-21-1772402674-2863364374-4074649468-10797" providerId="AD"/>
      </p:ext>
    </p:extLst>
  </p:cmAuthor>
  <p:cmAuthor id="2" name="Van Hellemont Karlien" initials="VHK" lastIdx="1" clrIdx="1">
    <p:extLst>
      <p:ext uri="{19B8F6BF-5375-455C-9EA6-DF929625EA0E}">
        <p15:presenceInfo xmlns:p15="http://schemas.microsoft.com/office/powerpoint/2012/main" userId="S-1-5-21-1772402674-2863364374-4074649468-1326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8080"/>
    <a:srgbClr val="9FC953"/>
    <a:srgbClr val="007C92"/>
    <a:srgbClr val="5F5F5F"/>
    <a:srgbClr val="808080"/>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5" autoAdjust="0"/>
    <p:restoredTop sz="90575" autoAdjust="0"/>
  </p:normalViewPr>
  <p:slideViewPr>
    <p:cSldViewPr>
      <p:cViewPr varScale="1">
        <p:scale>
          <a:sx n="105" d="100"/>
          <a:sy n="105" d="100"/>
        </p:scale>
        <p:origin x="1662"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customXml" Target="../customXml/item2.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tx>
            <c:strRef>
              <c:f>Sheet1!$B$16</c:f>
              <c:strCache>
                <c:ptCount val="1"/>
                <c:pt idx="0">
                  <c:v>aandeel</c:v>
                </c:pt>
              </c:strCache>
            </c:strRef>
          </c:tx>
          <c:dPt>
            <c:idx val="0"/>
            <c:bubble3D val="0"/>
            <c:spPr>
              <a:solidFill>
                <a:srgbClr val="FF5050"/>
              </a:solidFill>
              <a:ln w="19050">
                <a:solidFill>
                  <a:schemeClr val="lt1"/>
                </a:solidFill>
              </a:ln>
              <a:effectLst/>
            </c:spPr>
            <c:extLst>
              <c:ext xmlns:c16="http://schemas.microsoft.com/office/drawing/2014/chart" uri="{C3380CC4-5D6E-409C-BE32-E72D297353CC}">
                <c16:uniqueId val="{00000001-D547-491C-90D0-93C958193462}"/>
              </c:ext>
            </c:extLst>
          </c:dPt>
          <c:dPt>
            <c:idx val="1"/>
            <c:bubble3D val="0"/>
            <c:spPr>
              <a:solidFill>
                <a:schemeClr val="tx2"/>
              </a:solidFill>
              <a:ln w="19050">
                <a:solidFill>
                  <a:schemeClr val="lt1"/>
                </a:solidFill>
              </a:ln>
              <a:effectLst/>
            </c:spPr>
            <c:extLst>
              <c:ext xmlns:c16="http://schemas.microsoft.com/office/drawing/2014/chart" uri="{C3380CC4-5D6E-409C-BE32-E72D297353CC}">
                <c16:uniqueId val="{00000003-D547-491C-90D0-93C958193462}"/>
              </c:ext>
            </c:extLst>
          </c:dPt>
          <c:dPt>
            <c:idx val="2"/>
            <c:bubble3D val="0"/>
            <c:spPr>
              <a:solidFill>
                <a:schemeClr val="tx1"/>
              </a:solidFill>
              <a:ln w="19050">
                <a:solidFill>
                  <a:schemeClr val="lt1"/>
                </a:solidFill>
              </a:ln>
              <a:effectLst/>
            </c:spPr>
            <c:extLst>
              <c:ext xmlns:c16="http://schemas.microsoft.com/office/drawing/2014/chart" uri="{C3380CC4-5D6E-409C-BE32-E72D297353CC}">
                <c16:uniqueId val="{00000005-D547-491C-90D0-93C958193462}"/>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D547-491C-90D0-93C958193462}"/>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nl-BE"/>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Sheet1!$A$17:$A$20</c:f>
              <c:strCache>
                <c:ptCount val="4"/>
                <c:pt idx="0">
                  <c:v>NOK in fase 2</c:v>
                </c:pt>
                <c:pt idx="1">
                  <c:v>OK in fase 2, maar geen contactname</c:v>
                </c:pt>
                <c:pt idx="2">
                  <c:v>OK in fase 2, gecontacteerd maar geen reactie verzekerde</c:v>
                </c:pt>
                <c:pt idx="3">
                  <c:v>Ok in fase 2, gecontacteerd maar te hoge inkomsten</c:v>
                </c:pt>
              </c:strCache>
            </c:strRef>
          </c:cat>
          <c:val>
            <c:numRef>
              <c:f>Sheet1!$B$17:$B$20</c:f>
              <c:numCache>
                <c:formatCode>General</c:formatCode>
                <c:ptCount val="4"/>
                <c:pt idx="0">
                  <c:v>72</c:v>
                </c:pt>
                <c:pt idx="1">
                  <c:v>14.4</c:v>
                </c:pt>
                <c:pt idx="2">
                  <c:v>22.8</c:v>
                </c:pt>
                <c:pt idx="3">
                  <c:v>0.8</c:v>
                </c:pt>
              </c:numCache>
            </c:numRef>
          </c:val>
          <c:extLst>
            <c:ext xmlns:c16="http://schemas.microsoft.com/office/drawing/2014/chart" uri="{C3380CC4-5D6E-409C-BE32-E72D297353CC}">
              <c16:uniqueId val="{00000008-D547-491C-90D0-93C958193462}"/>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1.8215552936290798E-2"/>
          <c:y val="0.67410007549774487"/>
          <c:w val="0.62010411198600179"/>
          <c:h val="0.3009281131525226"/>
        </c:manualLayout>
      </c:layout>
      <c:overlay val="0"/>
      <c:spPr>
        <a:noFill/>
        <a:ln>
          <a:noFill/>
        </a:ln>
        <a:effectLst/>
      </c:spPr>
      <c:txPr>
        <a:bodyPr rot="0" spcFirstLastPara="1" vertOverflow="ellipsis" vert="horz" wrap="square" anchor="ctr" anchorCtr="1"/>
        <a:lstStyle/>
        <a:p>
          <a:pPr>
            <a:defRPr sz="1110" b="0" i="0" u="none" strike="noStrike" kern="1200" baseline="0">
              <a:solidFill>
                <a:schemeClr val="tx1">
                  <a:lumMod val="65000"/>
                  <a:lumOff val="35000"/>
                </a:schemeClr>
              </a:solidFill>
              <a:latin typeface="+mn-lt"/>
              <a:ea typeface="+mn-ea"/>
              <a:cs typeface="+mn-cs"/>
            </a:defRPr>
          </a:pPr>
          <a:endParaRPr lang="nl-BE"/>
        </a:p>
      </c:txPr>
    </c:legend>
    <c:plotVisOnly val="1"/>
    <c:dispBlanksAs val="gap"/>
    <c:showDLblsOverMax val="0"/>
  </c:chart>
  <c:spPr>
    <a:noFill/>
    <a:ln>
      <a:noFill/>
    </a:ln>
    <a:effectLst/>
  </c:spPr>
  <c:txPr>
    <a:bodyPr/>
    <a:lstStyle/>
    <a:p>
      <a:pPr>
        <a:defRPr/>
      </a:pPr>
      <a:endParaRPr lang="nl-BE"/>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6661" tIns="48331" rIns="96661" bIns="48331" rtlCol="0"/>
          <a:lstStyle>
            <a:lvl1pPr algn="l">
              <a:defRPr sz="1300"/>
            </a:lvl1pPr>
          </a:lstStyle>
          <a:p>
            <a:endParaRPr lang="fr-BE"/>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6661" tIns="48331" rIns="96661" bIns="48331" rtlCol="0"/>
          <a:lstStyle>
            <a:lvl1pPr algn="r">
              <a:defRPr sz="1300"/>
            </a:lvl1pPr>
          </a:lstStyle>
          <a:p>
            <a:fld id="{30C5AE07-0C5C-4444-9FAF-4E2A2C5E5842}" type="datetimeFigureOut">
              <a:rPr lang="fr-BE" smtClean="0"/>
              <a:t>17-06-19</a:t>
            </a:fld>
            <a:endParaRPr lang="fr-BE"/>
          </a:p>
        </p:txBody>
      </p:sp>
      <p:sp>
        <p:nvSpPr>
          <p:cNvPr id="4" name="Espace réservé du pied de page 3"/>
          <p:cNvSpPr>
            <a:spLocks noGrp="1"/>
          </p:cNvSpPr>
          <p:nvPr>
            <p:ph type="ftr" sz="quarter" idx="2"/>
          </p:nvPr>
        </p:nvSpPr>
        <p:spPr>
          <a:xfrm>
            <a:off x="0" y="9428584"/>
            <a:ext cx="2945659" cy="496332"/>
          </a:xfrm>
          <a:prstGeom prst="rect">
            <a:avLst/>
          </a:prstGeom>
        </p:spPr>
        <p:txBody>
          <a:bodyPr vert="horz" lIns="96661" tIns="48331" rIns="96661" bIns="48331" rtlCol="0" anchor="b"/>
          <a:lstStyle>
            <a:lvl1pPr algn="l">
              <a:defRPr sz="1300"/>
            </a:lvl1pPr>
          </a:lstStyle>
          <a:p>
            <a:endParaRPr lang="fr-BE"/>
          </a:p>
        </p:txBody>
      </p:sp>
      <p:sp>
        <p:nvSpPr>
          <p:cNvPr id="5" name="Espace réservé du numéro de diapositive 4"/>
          <p:cNvSpPr>
            <a:spLocks noGrp="1"/>
          </p:cNvSpPr>
          <p:nvPr>
            <p:ph type="sldNum" sz="quarter" idx="3"/>
          </p:nvPr>
        </p:nvSpPr>
        <p:spPr>
          <a:xfrm>
            <a:off x="3850443" y="9428584"/>
            <a:ext cx="2945659" cy="496332"/>
          </a:xfrm>
          <a:prstGeom prst="rect">
            <a:avLst/>
          </a:prstGeom>
        </p:spPr>
        <p:txBody>
          <a:bodyPr vert="horz" lIns="96661" tIns="48331" rIns="96661" bIns="48331" rtlCol="0" anchor="b"/>
          <a:lstStyle>
            <a:lvl1pPr algn="r">
              <a:defRPr sz="1300"/>
            </a:lvl1pPr>
          </a:lstStyle>
          <a:p>
            <a:fld id="{C71B38F8-E6DA-4D14-B4F2-39B0874C8773}" type="slidenum">
              <a:rPr lang="fr-BE" smtClean="0"/>
              <a:t>‹#›</a:t>
            </a:fld>
            <a:endParaRPr lang="fr-BE"/>
          </a:p>
        </p:txBody>
      </p:sp>
    </p:spTree>
    <p:extLst>
      <p:ext uri="{BB962C8B-B14F-4D97-AF65-F5344CB8AC3E}">
        <p14:creationId xmlns:p14="http://schemas.microsoft.com/office/powerpoint/2010/main" val="15228482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defRPr sz="1300"/>
            </a:lvl1pPr>
          </a:lstStyle>
          <a:p>
            <a:endParaRPr lang="nl-BE"/>
          </a:p>
        </p:txBody>
      </p:sp>
      <p:sp>
        <p:nvSpPr>
          <p:cNvPr id="21507"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r">
              <a:defRPr sz="1300"/>
            </a:lvl1pPr>
          </a:lstStyle>
          <a:p>
            <a:endParaRPr lang="nl-BE"/>
          </a:p>
        </p:txBody>
      </p:sp>
      <p:sp>
        <p:nvSpPr>
          <p:cNvPr id="21508"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9"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p>
            <a:pPr lvl="0"/>
            <a:r>
              <a:rPr lang="nl-BE" smtClean="0"/>
              <a:t>Klik om de opmaakprofielen van de modeltekst te bewerken</a:t>
            </a:r>
          </a:p>
          <a:p>
            <a:pPr lvl="1"/>
            <a:r>
              <a:rPr lang="nl-BE" smtClean="0"/>
              <a:t>Tweede niveau</a:t>
            </a:r>
          </a:p>
          <a:p>
            <a:pPr lvl="2"/>
            <a:r>
              <a:rPr lang="nl-BE" smtClean="0"/>
              <a:t>Derde niveau</a:t>
            </a:r>
          </a:p>
          <a:p>
            <a:pPr lvl="3"/>
            <a:r>
              <a:rPr lang="nl-BE" smtClean="0"/>
              <a:t>Vierde niveau</a:t>
            </a:r>
          </a:p>
          <a:p>
            <a:pPr lvl="4"/>
            <a:r>
              <a:rPr lang="nl-BE" smtClean="0"/>
              <a:t>Vijfde niveau</a:t>
            </a:r>
          </a:p>
        </p:txBody>
      </p:sp>
      <p:sp>
        <p:nvSpPr>
          <p:cNvPr id="21510" name="Rectangle 6"/>
          <p:cNvSpPr>
            <a:spLocks noGrp="1" noChangeArrowheads="1"/>
          </p:cNvSpPr>
          <p:nvPr>
            <p:ph type="ftr" sz="quarter" idx="4"/>
          </p:nvPr>
        </p:nvSpPr>
        <p:spPr bwMode="auto">
          <a:xfrm>
            <a:off x="0" y="9428584"/>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defRPr sz="1300"/>
            </a:lvl1pPr>
          </a:lstStyle>
          <a:p>
            <a:endParaRPr lang="nl-BE"/>
          </a:p>
        </p:txBody>
      </p:sp>
      <p:sp>
        <p:nvSpPr>
          <p:cNvPr id="21511" name="Rectangle 7"/>
          <p:cNvSpPr>
            <a:spLocks noGrp="1" noChangeArrowheads="1"/>
          </p:cNvSpPr>
          <p:nvPr>
            <p:ph type="sldNum" sz="quarter" idx="5"/>
          </p:nvPr>
        </p:nvSpPr>
        <p:spPr bwMode="auto">
          <a:xfrm>
            <a:off x="3850443" y="9428584"/>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r">
              <a:defRPr sz="1300"/>
            </a:lvl1pPr>
          </a:lstStyle>
          <a:p>
            <a:fld id="{DA79E0EC-F77D-4BE9-8991-C793930999F6}" type="slidenum">
              <a:rPr lang="nl-BE"/>
              <a:pPr/>
              <a:t>‹#›</a:t>
            </a:fld>
            <a:endParaRPr lang="nl-BE"/>
          </a:p>
        </p:txBody>
      </p:sp>
    </p:spTree>
    <p:extLst>
      <p:ext uri="{BB962C8B-B14F-4D97-AF65-F5344CB8AC3E}">
        <p14:creationId xmlns:p14="http://schemas.microsoft.com/office/powerpoint/2010/main" val="81780671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BE" dirty="0" smtClean="0"/>
              <a:t>Fase 1: gelimiteerd wegens privacy en proportionaliteitsprincipes.</a:t>
            </a:r>
          </a:p>
          <a:p>
            <a:r>
              <a:rPr lang="nl-BE" dirty="0" smtClean="0"/>
              <a:t>De definitie van de selectiecriteria staat beschreven in art. 20 van het K.B. 15 januari 2014 Uitsluiting </a:t>
            </a:r>
            <a:r>
              <a:rPr lang="nl-BE" dirty="0" err="1" smtClean="0"/>
              <a:t>vb</a:t>
            </a:r>
            <a:r>
              <a:rPr lang="nl-BE" dirty="0" smtClean="0"/>
              <a:t> . </a:t>
            </a:r>
          </a:p>
          <a:p>
            <a:pPr marL="171450" indent="-171450">
              <a:buFont typeface="Arial" panose="020B0604020202020204" pitchFamily="34" charset="0"/>
              <a:buChar char="•"/>
            </a:pPr>
            <a:r>
              <a:rPr lang="nl-BE" dirty="0" smtClean="0"/>
              <a:t>Recent inkomstenonderzoek</a:t>
            </a:r>
          </a:p>
          <a:p>
            <a:pPr marL="171450" indent="-171450">
              <a:buFont typeface="Arial" panose="020B0604020202020204" pitchFamily="34" charset="0"/>
              <a:buChar char="•"/>
            </a:pPr>
            <a:r>
              <a:rPr lang="nl-BE" dirty="0" smtClean="0"/>
              <a:t>op basis van de bijdragebonnen, dat 1 of meerdere gezinsleden beroepsinkomsten hebben die hoger zijn dan het grensbedrag dat van toepassing is voor een gezin dat is samengesteld uit twee gerechtigden en twee personen ten laste (voor 2015 komt dit neer op een bedrag van 26.387,78 EUR).</a:t>
            </a:r>
          </a:p>
          <a:p>
            <a:endParaRPr lang="nl-BE" dirty="0" smtClean="0"/>
          </a:p>
          <a:p>
            <a:endParaRPr lang="nl-BE" dirty="0"/>
          </a:p>
        </p:txBody>
      </p:sp>
      <p:sp>
        <p:nvSpPr>
          <p:cNvPr id="4" name="Slide Number Placeholder 3"/>
          <p:cNvSpPr>
            <a:spLocks noGrp="1"/>
          </p:cNvSpPr>
          <p:nvPr>
            <p:ph type="sldNum" sz="quarter" idx="10"/>
          </p:nvPr>
        </p:nvSpPr>
        <p:spPr/>
        <p:txBody>
          <a:bodyPr/>
          <a:lstStyle/>
          <a:p>
            <a:fld id="{DA79E0EC-F77D-4BE9-8991-C793930999F6}" type="slidenum">
              <a:rPr lang="nl-BE" smtClean="0"/>
              <a:pPr/>
              <a:t>6</a:t>
            </a:fld>
            <a:endParaRPr lang="nl-BE"/>
          </a:p>
        </p:txBody>
      </p:sp>
    </p:spTree>
    <p:extLst>
      <p:ext uri="{BB962C8B-B14F-4D97-AF65-F5344CB8AC3E}">
        <p14:creationId xmlns:p14="http://schemas.microsoft.com/office/powerpoint/2010/main" val="2774776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BE" dirty="0" smtClean="0"/>
              <a:t>Deze of de volgende</a:t>
            </a:r>
            <a:endParaRPr lang="nl-BE" dirty="0"/>
          </a:p>
        </p:txBody>
      </p:sp>
      <p:sp>
        <p:nvSpPr>
          <p:cNvPr id="4" name="Slide Number Placeholder 3"/>
          <p:cNvSpPr>
            <a:spLocks noGrp="1"/>
          </p:cNvSpPr>
          <p:nvPr>
            <p:ph type="sldNum" sz="quarter" idx="10"/>
          </p:nvPr>
        </p:nvSpPr>
        <p:spPr/>
        <p:txBody>
          <a:bodyPr/>
          <a:lstStyle/>
          <a:p>
            <a:fld id="{DA79E0EC-F77D-4BE9-8991-C793930999F6}" type="slidenum">
              <a:rPr lang="nl-BE" smtClean="0"/>
              <a:pPr/>
              <a:t>8</a:t>
            </a:fld>
            <a:endParaRPr lang="nl-BE"/>
          </a:p>
        </p:txBody>
      </p:sp>
    </p:spTree>
    <p:extLst>
      <p:ext uri="{BB962C8B-B14F-4D97-AF65-F5344CB8AC3E}">
        <p14:creationId xmlns:p14="http://schemas.microsoft.com/office/powerpoint/2010/main" val="34074473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BE" dirty="0" smtClean="0"/>
              <a:t>Wie</a:t>
            </a:r>
            <a:r>
              <a:rPr lang="nl-BE" baseline="0" dirty="0" smtClean="0"/>
              <a:t> weer wil weten over de g</a:t>
            </a:r>
            <a:r>
              <a:rPr lang="nl-BE" dirty="0" smtClean="0"/>
              <a:t>ebruikte data-bronnenvind het terug in het rapport</a:t>
            </a:r>
            <a:r>
              <a:rPr lang="nl-BE" baseline="0" dirty="0" smtClean="0"/>
              <a:t> of kan een email sturen </a:t>
            </a:r>
            <a:endParaRPr lang="nl-BE" dirty="0" smtClean="0"/>
          </a:p>
          <a:p>
            <a:endParaRPr lang="nl-BE" dirty="0"/>
          </a:p>
        </p:txBody>
      </p:sp>
      <p:sp>
        <p:nvSpPr>
          <p:cNvPr id="4" name="Slide Number Placeholder 3"/>
          <p:cNvSpPr>
            <a:spLocks noGrp="1"/>
          </p:cNvSpPr>
          <p:nvPr>
            <p:ph type="sldNum" sz="quarter" idx="10"/>
          </p:nvPr>
        </p:nvSpPr>
        <p:spPr/>
        <p:txBody>
          <a:bodyPr/>
          <a:lstStyle/>
          <a:p>
            <a:fld id="{DA79E0EC-F77D-4BE9-8991-C793930999F6}" type="slidenum">
              <a:rPr lang="nl-BE" smtClean="0"/>
              <a:pPr/>
              <a:t>10</a:t>
            </a:fld>
            <a:endParaRPr lang="nl-BE"/>
          </a:p>
        </p:txBody>
      </p:sp>
    </p:spTree>
    <p:extLst>
      <p:ext uri="{BB962C8B-B14F-4D97-AF65-F5344CB8AC3E}">
        <p14:creationId xmlns:p14="http://schemas.microsoft.com/office/powerpoint/2010/main" val="26121382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BE" dirty="0" smtClean="0"/>
              <a:t>Stijgingen 2014-2017</a:t>
            </a:r>
          </a:p>
          <a:p>
            <a:pPr marL="171450" indent="-171450">
              <a:buFont typeface="Arial" panose="020B0604020202020204" pitchFamily="34" charset="0"/>
              <a:buChar char="•"/>
            </a:pPr>
            <a:r>
              <a:rPr lang="nl-BE" dirty="0" smtClean="0"/>
              <a:t>De populatie sociaal verzekerden + 1,80%. </a:t>
            </a:r>
          </a:p>
          <a:p>
            <a:pPr marL="171450" indent="-171450">
              <a:buFont typeface="Arial" panose="020B0604020202020204" pitchFamily="34" charset="0"/>
              <a:buChar char="•"/>
            </a:pPr>
            <a:r>
              <a:rPr lang="nl-BE" dirty="0" smtClean="0"/>
              <a:t>De populatie VT rechthebbenden + 12%. </a:t>
            </a:r>
          </a:p>
        </p:txBody>
      </p:sp>
      <p:sp>
        <p:nvSpPr>
          <p:cNvPr id="4" name="Slide Number Placeholder 3"/>
          <p:cNvSpPr>
            <a:spLocks noGrp="1"/>
          </p:cNvSpPr>
          <p:nvPr>
            <p:ph type="sldNum" sz="quarter" idx="10"/>
          </p:nvPr>
        </p:nvSpPr>
        <p:spPr/>
        <p:txBody>
          <a:bodyPr/>
          <a:lstStyle/>
          <a:p>
            <a:fld id="{DA79E0EC-F77D-4BE9-8991-C793930999F6}" type="slidenum">
              <a:rPr lang="nl-BE" smtClean="0"/>
              <a:pPr/>
              <a:t>11</a:t>
            </a:fld>
            <a:endParaRPr lang="nl-BE"/>
          </a:p>
        </p:txBody>
      </p:sp>
    </p:spTree>
    <p:extLst>
      <p:ext uri="{BB962C8B-B14F-4D97-AF65-F5344CB8AC3E}">
        <p14:creationId xmlns:p14="http://schemas.microsoft.com/office/powerpoint/2010/main" val="15161227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BE" dirty="0" smtClean="0"/>
              <a:t>Slide herwerken (indicator laten wegvallen)</a:t>
            </a:r>
            <a:endParaRPr lang="nl-BE" dirty="0"/>
          </a:p>
        </p:txBody>
      </p:sp>
      <p:sp>
        <p:nvSpPr>
          <p:cNvPr id="4" name="Slide Number Placeholder 3"/>
          <p:cNvSpPr>
            <a:spLocks noGrp="1"/>
          </p:cNvSpPr>
          <p:nvPr>
            <p:ph type="sldNum" sz="quarter" idx="10"/>
          </p:nvPr>
        </p:nvSpPr>
        <p:spPr/>
        <p:txBody>
          <a:bodyPr/>
          <a:lstStyle/>
          <a:p>
            <a:fld id="{DA79E0EC-F77D-4BE9-8991-C793930999F6}" type="slidenum">
              <a:rPr lang="nl-BE" smtClean="0"/>
              <a:pPr/>
              <a:t>12</a:t>
            </a:fld>
            <a:endParaRPr lang="nl-BE"/>
          </a:p>
        </p:txBody>
      </p:sp>
    </p:spTree>
    <p:extLst>
      <p:ext uri="{BB962C8B-B14F-4D97-AF65-F5344CB8AC3E}">
        <p14:creationId xmlns:p14="http://schemas.microsoft.com/office/powerpoint/2010/main" val="36987594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BE" dirty="0" smtClean="0"/>
              <a:t>255.790  personen van de 3.638.887  = 7%</a:t>
            </a:r>
          </a:p>
          <a:p>
            <a:r>
              <a:rPr lang="nl-BE" dirty="0" smtClean="0"/>
              <a:t>We</a:t>
            </a:r>
            <a:r>
              <a:rPr lang="nl-BE" baseline="0" dirty="0" smtClean="0"/>
              <a:t> kunnen dit niet verfijnen naar aantal personen of gezinnen met inkomsten onder plafond op basis van info FOD FIN</a:t>
            </a:r>
            <a:endParaRPr lang="nl-BE" dirty="0" smtClean="0"/>
          </a:p>
        </p:txBody>
      </p:sp>
      <p:sp>
        <p:nvSpPr>
          <p:cNvPr id="4" name="Slide Number Placeholder 3"/>
          <p:cNvSpPr>
            <a:spLocks noGrp="1"/>
          </p:cNvSpPr>
          <p:nvPr>
            <p:ph type="sldNum" sz="quarter" idx="10"/>
          </p:nvPr>
        </p:nvSpPr>
        <p:spPr/>
        <p:txBody>
          <a:bodyPr/>
          <a:lstStyle/>
          <a:p>
            <a:fld id="{DA79E0EC-F77D-4BE9-8991-C793930999F6}" type="slidenum">
              <a:rPr lang="nl-BE" smtClean="0"/>
              <a:pPr/>
              <a:t>13</a:t>
            </a:fld>
            <a:endParaRPr lang="nl-BE"/>
          </a:p>
        </p:txBody>
      </p:sp>
    </p:spTree>
    <p:extLst>
      <p:ext uri="{BB962C8B-B14F-4D97-AF65-F5344CB8AC3E}">
        <p14:creationId xmlns:p14="http://schemas.microsoft.com/office/powerpoint/2010/main" val="7610781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BE" dirty="0" smtClean="0"/>
              <a:t>38% wel OK fase 2, maar toch geen</a:t>
            </a:r>
            <a:r>
              <a:rPr lang="nl-BE" baseline="0" dirty="0" smtClean="0"/>
              <a:t> recht:</a:t>
            </a:r>
          </a:p>
          <a:p>
            <a:r>
              <a:rPr lang="nl-BE" dirty="0" smtClean="0"/>
              <a:t>60%: geen reactie verzekerde na contactname (22,8%</a:t>
            </a:r>
            <a:r>
              <a:rPr lang="nl-BE" baseline="0" dirty="0" smtClean="0"/>
              <a:t> in totaal NOK)</a:t>
            </a:r>
            <a:endParaRPr lang="nl-BE" dirty="0" smtClean="0"/>
          </a:p>
          <a:p>
            <a:r>
              <a:rPr lang="nl-BE" dirty="0" smtClean="0"/>
              <a:t>38%: niet gecontacteerd want tegenindicatie bij VI (14,4% in totaal NOK)</a:t>
            </a:r>
          </a:p>
          <a:p>
            <a:r>
              <a:rPr lang="nl-BE" dirty="0" smtClean="0"/>
              <a:t>2%: Te hoog inkomen bij VOE (08% in totaal NOK)</a:t>
            </a:r>
          </a:p>
          <a:p>
            <a:endParaRPr lang="nl-BE" dirty="0"/>
          </a:p>
        </p:txBody>
      </p:sp>
      <p:sp>
        <p:nvSpPr>
          <p:cNvPr id="4" name="Slide Number Placeholder 3"/>
          <p:cNvSpPr>
            <a:spLocks noGrp="1"/>
          </p:cNvSpPr>
          <p:nvPr>
            <p:ph type="sldNum" sz="quarter" idx="10"/>
          </p:nvPr>
        </p:nvSpPr>
        <p:spPr/>
        <p:txBody>
          <a:bodyPr/>
          <a:lstStyle/>
          <a:p>
            <a:fld id="{DA79E0EC-F77D-4BE9-8991-C793930999F6}" type="slidenum">
              <a:rPr lang="nl-BE" smtClean="0"/>
              <a:pPr/>
              <a:t>14</a:t>
            </a:fld>
            <a:endParaRPr lang="nl-BE"/>
          </a:p>
        </p:txBody>
      </p:sp>
    </p:spTree>
    <p:extLst>
      <p:ext uri="{BB962C8B-B14F-4D97-AF65-F5344CB8AC3E}">
        <p14:creationId xmlns:p14="http://schemas.microsoft.com/office/powerpoint/2010/main" val="25855437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971550" y="2130425"/>
            <a:ext cx="7486650" cy="1082675"/>
          </a:xfrm>
        </p:spPr>
        <p:txBody>
          <a:bodyPr/>
          <a:lstStyle>
            <a:lvl1pPr algn="l">
              <a:defRPr sz="3600"/>
            </a:lvl1pPr>
          </a:lstStyle>
          <a:p>
            <a:pPr lvl="0"/>
            <a:r>
              <a:rPr lang="fr-FR" noProof="0" smtClean="0"/>
              <a:t>Modifiez le style du titre</a:t>
            </a:r>
            <a:endParaRPr lang="nl-BE" noProof="0" smtClean="0"/>
          </a:p>
        </p:txBody>
      </p:sp>
      <p:sp>
        <p:nvSpPr>
          <p:cNvPr id="11267" name="Rectangle 3"/>
          <p:cNvSpPr>
            <a:spLocks noGrp="1" noChangeArrowheads="1"/>
          </p:cNvSpPr>
          <p:nvPr>
            <p:ph type="subTitle" idx="1"/>
          </p:nvPr>
        </p:nvSpPr>
        <p:spPr>
          <a:xfrm>
            <a:off x="971550" y="3429000"/>
            <a:ext cx="6800850" cy="720725"/>
          </a:xfrm>
        </p:spPr>
        <p:txBody>
          <a:bodyPr/>
          <a:lstStyle>
            <a:lvl1pPr marL="0" indent="0">
              <a:buFontTx/>
              <a:buNone/>
              <a:defRPr sz="1800" b="1">
                <a:solidFill>
                  <a:srgbClr val="007C92"/>
                </a:solidFill>
                <a:latin typeface="Verdana" pitchFamily="34" charset="0"/>
              </a:defRPr>
            </a:lvl1pPr>
          </a:lstStyle>
          <a:p>
            <a:pPr lvl="0"/>
            <a:r>
              <a:rPr lang="fr-FR" noProof="0" smtClean="0"/>
              <a:t>Modifiez le style des sous-titres du masque</a:t>
            </a:r>
            <a:endParaRPr lang="nl-BE" noProof="0" smtClean="0"/>
          </a:p>
        </p:txBody>
      </p:sp>
      <p:sp>
        <p:nvSpPr>
          <p:cNvPr id="11268" name="Rectangle 4"/>
          <p:cNvSpPr>
            <a:spLocks noGrp="1" noChangeArrowheads="1"/>
          </p:cNvSpPr>
          <p:nvPr>
            <p:ph type="dt" sz="half" idx="2"/>
          </p:nvPr>
        </p:nvSpPr>
        <p:spPr/>
        <p:txBody>
          <a:bodyPr/>
          <a:lstStyle>
            <a:lvl1pPr>
              <a:defRPr/>
            </a:lvl1pPr>
          </a:lstStyle>
          <a:p>
            <a:endParaRPr lang="en-US"/>
          </a:p>
        </p:txBody>
      </p:sp>
      <p:sp>
        <p:nvSpPr>
          <p:cNvPr id="11269" name="Rectangle 5"/>
          <p:cNvSpPr>
            <a:spLocks noGrp="1" noChangeArrowheads="1"/>
          </p:cNvSpPr>
          <p:nvPr>
            <p:ph type="ftr" sz="quarter" idx="3"/>
          </p:nvPr>
        </p:nvSpPr>
        <p:spPr/>
        <p:txBody>
          <a:bodyPr/>
          <a:lstStyle>
            <a:lvl1pPr>
              <a:defRPr/>
            </a:lvl1pPr>
          </a:lstStyle>
          <a:p>
            <a:r>
              <a:rPr lang="en-US" smtClean="0"/>
              <a:t>Session d'info accession B</a:t>
            </a:r>
            <a:endParaRPr lang="en-US"/>
          </a:p>
        </p:txBody>
      </p:sp>
      <p:sp>
        <p:nvSpPr>
          <p:cNvPr id="11270" name="Rectangle 6"/>
          <p:cNvSpPr>
            <a:spLocks noGrp="1" noChangeArrowheads="1"/>
          </p:cNvSpPr>
          <p:nvPr>
            <p:ph type="sldNum" sz="quarter" idx="4"/>
          </p:nvPr>
        </p:nvSpPr>
        <p:spPr/>
        <p:txBody>
          <a:bodyPr/>
          <a:lstStyle>
            <a:lvl1pPr>
              <a:defRPr/>
            </a:lvl1pPr>
          </a:lstStyle>
          <a:p>
            <a:fld id="{69211E6B-83E2-4D77-84B9-F6D2CAF40417}" type="slidenum">
              <a:rPr lang="en-US"/>
              <a:pPr/>
              <a:t>‹#›</a:t>
            </a:fld>
            <a:endParaRPr lang="en-US"/>
          </a:p>
        </p:txBody>
      </p:sp>
      <p:pic>
        <p:nvPicPr>
          <p:cNvPr id="11274" name="Picture 10" descr="L-logo INAMI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260350"/>
            <a:ext cx="1514475" cy="1343025"/>
          </a:xfrm>
          <a:prstGeom prst="rect">
            <a:avLst/>
          </a:prstGeom>
          <a:noFill/>
          <a:extLst>
            <a:ext uri="{909E8E84-426E-40DD-AFC4-6F175D3DCCD1}">
              <a14:hiddenFill xmlns:a14="http://schemas.microsoft.com/office/drawing/2010/main">
                <a:solidFill>
                  <a:srgbClr val="FFFFFF"/>
                </a:solidFill>
              </a14:hiddenFill>
            </a:ext>
          </a:extLst>
        </p:spPr>
      </p:pic>
      <p:sp>
        <p:nvSpPr>
          <p:cNvPr id="11275" name="Line 11"/>
          <p:cNvSpPr>
            <a:spLocks noChangeShapeType="1"/>
          </p:cNvSpPr>
          <p:nvPr/>
        </p:nvSpPr>
        <p:spPr bwMode="auto">
          <a:xfrm flipH="1">
            <a:off x="611188" y="1628775"/>
            <a:ext cx="6350" cy="4752975"/>
          </a:xfrm>
          <a:prstGeom prst="line">
            <a:avLst/>
          </a:prstGeom>
          <a:noFill/>
          <a:ln w="19050">
            <a:solidFill>
              <a:srgbClr val="0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76" name="Line 12"/>
          <p:cNvSpPr>
            <a:spLocks noChangeShapeType="1"/>
          </p:cNvSpPr>
          <p:nvPr/>
        </p:nvSpPr>
        <p:spPr bwMode="auto">
          <a:xfrm flipH="1" flipV="1">
            <a:off x="611188" y="6381750"/>
            <a:ext cx="5905500" cy="0"/>
          </a:xfrm>
          <a:prstGeom prst="line">
            <a:avLst/>
          </a:prstGeom>
          <a:noFill/>
          <a:ln w="19050">
            <a:solidFill>
              <a:srgbClr val="0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r>
              <a:rPr lang="en-US" smtClean="0"/>
              <a:t>Session d'info accession B</a:t>
            </a:r>
            <a:endParaRPr lang="en-US"/>
          </a:p>
        </p:txBody>
      </p:sp>
      <p:sp>
        <p:nvSpPr>
          <p:cNvPr id="6" name="Espace réservé du numéro de diapositive 5"/>
          <p:cNvSpPr>
            <a:spLocks noGrp="1"/>
          </p:cNvSpPr>
          <p:nvPr>
            <p:ph type="sldNum" sz="quarter" idx="12"/>
          </p:nvPr>
        </p:nvSpPr>
        <p:spPr/>
        <p:txBody>
          <a:bodyPr/>
          <a:lstStyle>
            <a:lvl1pPr>
              <a:defRPr/>
            </a:lvl1pPr>
          </a:lstStyle>
          <a:p>
            <a:fld id="{3CF1DE69-BF7D-4A66-8E6E-5A92807933CF}" type="slidenum">
              <a:rPr lang="en-US"/>
              <a:pPr/>
              <a:t>‹#›</a:t>
            </a:fld>
            <a:endParaRPr lang="en-US"/>
          </a:p>
        </p:txBody>
      </p:sp>
    </p:spTree>
    <p:extLst>
      <p:ext uri="{BB962C8B-B14F-4D97-AF65-F5344CB8AC3E}">
        <p14:creationId xmlns:p14="http://schemas.microsoft.com/office/powerpoint/2010/main" val="2895479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23063" y="274638"/>
            <a:ext cx="1963737" cy="5851525"/>
          </a:xfrm>
        </p:spPr>
        <p:txBody>
          <a:bodyPr vert="eaVert"/>
          <a:lstStyle/>
          <a:p>
            <a:r>
              <a:rPr lang="fr-FR" smtClean="0"/>
              <a:t>Modifiez le style du titre</a:t>
            </a:r>
            <a:endParaRPr lang="en-US"/>
          </a:p>
        </p:txBody>
      </p:sp>
      <p:sp>
        <p:nvSpPr>
          <p:cNvPr id="3" name="Espace réservé du texte vertical 2"/>
          <p:cNvSpPr>
            <a:spLocks noGrp="1"/>
          </p:cNvSpPr>
          <p:nvPr>
            <p:ph type="body" orient="vert" idx="1"/>
          </p:nvPr>
        </p:nvSpPr>
        <p:spPr>
          <a:xfrm>
            <a:off x="827088" y="274638"/>
            <a:ext cx="5743575"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r>
              <a:rPr lang="en-US" smtClean="0"/>
              <a:t>Session d'info accession B</a:t>
            </a:r>
            <a:endParaRPr lang="en-US"/>
          </a:p>
        </p:txBody>
      </p:sp>
      <p:sp>
        <p:nvSpPr>
          <p:cNvPr id="6" name="Espace réservé du numéro de diapositive 5"/>
          <p:cNvSpPr>
            <a:spLocks noGrp="1"/>
          </p:cNvSpPr>
          <p:nvPr>
            <p:ph type="sldNum" sz="quarter" idx="12"/>
          </p:nvPr>
        </p:nvSpPr>
        <p:spPr/>
        <p:txBody>
          <a:bodyPr/>
          <a:lstStyle>
            <a:lvl1pPr>
              <a:defRPr/>
            </a:lvl1pPr>
          </a:lstStyle>
          <a:p>
            <a:fld id="{F74887DC-0E13-4EC5-9C53-54C211AE5C75}" type="slidenum">
              <a:rPr lang="en-US"/>
              <a:pPr/>
              <a:t>‹#›</a:t>
            </a:fld>
            <a:endParaRPr lang="en-US"/>
          </a:p>
        </p:txBody>
      </p:sp>
    </p:spTree>
    <p:extLst>
      <p:ext uri="{BB962C8B-B14F-4D97-AF65-F5344CB8AC3E}">
        <p14:creationId xmlns:p14="http://schemas.microsoft.com/office/powerpoint/2010/main" val="2829672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r>
              <a:rPr lang="en-US" smtClean="0"/>
              <a:t>Session d'info accession B</a:t>
            </a:r>
            <a:endParaRPr lang="en-US"/>
          </a:p>
        </p:txBody>
      </p:sp>
      <p:sp>
        <p:nvSpPr>
          <p:cNvPr id="6" name="Espace réservé du numéro de diapositive 5"/>
          <p:cNvSpPr>
            <a:spLocks noGrp="1"/>
          </p:cNvSpPr>
          <p:nvPr>
            <p:ph type="sldNum" sz="quarter" idx="12"/>
          </p:nvPr>
        </p:nvSpPr>
        <p:spPr/>
        <p:txBody>
          <a:bodyPr/>
          <a:lstStyle>
            <a:lvl1pPr>
              <a:defRPr/>
            </a:lvl1pPr>
          </a:lstStyle>
          <a:p>
            <a:fld id="{7783B41B-12B6-4349-A990-5B064E6E0C76}" type="slidenum">
              <a:rPr lang="en-US"/>
              <a:pPr/>
              <a:t>‹#›</a:t>
            </a:fld>
            <a:endParaRPr lang="en-US"/>
          </a:p>
        </p:txBody>
      </p:sp>
    </p:spTree>
    <p:extLst>
      <p:ext uri="{BB962C8B-B14F-4D97-AF65-F5344CB8AC3E}">
        <p14:creationId xmlns:p14="http://schemas.microsoft.com/office/powerpoint/2010/main" val="632134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r>
              <a:rPr lang="en-US" smtClean="0"/>
              <a:t>Session d'info accession B</a:t>
            </a:r>
            <a:endParaRPr lang="en-US"/>
          </a:p>
        </p:txBody>
      </p:sp>
      <p:sp>
        <p:nvSpPr>
          <p:cNvPr id="6" name="Espace réservé du numéro de diapositive 5"/>
          <p:cNvSpPr>
            <a:spLocks noGrp="1"/>
          </p:cNvSpPr>
          <p:nvPr>
            <p:ph type="sldNum" sz="quarter" idx="12"/>
          </p:nvPr>
        </p:nvSpPr>
        <p:spPr/>
        <p:txBody>
          <a:bodyPr/>
          <a:lstStyle>
            <a:lvl1pPr>
              <a:defRPr/>
            </a:lvl1pPr>
          </a:lstStyle>
          <a:p>
            <a:fld id="{BA72E50E-A166-4A23-B8D9-10D44DBD5D66}" type="slidenum">
              <a:rPr lang="en-US"/>
              <a:pPr/>
              <a:t>‹#›</a:t>
            </a:fld>
            <a:endParaRPr lang="en-US"/>
          </a:p>
        </p:txBody>
      </p:sp>
    </p:spTree>
    <p:extLst>
      <p:ext uri="{BB962C8B-B14F-4D97-AF65-F5344CB8AC3E}">
        <p14:creationId xmlns:p14="http://schemas.microsoft.com/office/powerpoint/2010/main" val="3448147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contenu 2"/>
          <p:cNvSpPr>
            <a:spLocks noGrp="1"/>
          </p:cNvSpPr>
          <p:nvPr>
            <p:ph sz="half" idx="1"/>
          </p:nvPr>
        </p:nvSpPr>
        <p:spPr>
          <a:xfrm>
            <a:off x="827088" y="1600200"/>
            <a:ext cx="385286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832350" y="1600200"/>
            <a:ext cx="38544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lvl1pPr>
              <a:defRPr/>
            </a:lvl1pPr>
          </a:lstStyle>
          <a:p>
            <a:endParaRPr lang="en-US"/>
          </a:p>
        </p:txBody>
      </p:sp>
      <p:sp>
        <p:nvSpPr>
          <p:cNvPr id="6" name="Espace réservé du pied de page 5"/>
          <p:cNvSpPr>
            <a:spLocks noGrp="1"/>
          </p:cNvSpPr>
          <p:nvPr>
            <p:ph type="ftr" sz="quarter" idx="11"/>
          </p:nvPr>
        </p:nvSpPr>
        <p:spPr/>
        <p:txBody>
          <a:bodyPr/>
          <a:lstStyle>
            <a:lvl1pPr>
              <a:defRPr/>
            </a:lvl1pPr>
          </a:lstStyle>
          <a:p>
            <a:r>
              <a:rPr lang="en-US" smtClean="0"/>
              <a:t>Session d'info accession B</a:t>
            </a:r>
            <a:endParaRPr lang="en-US"/>
          </a:p>
        </p:txBody>
      </p:sp>
      <p:sp>
        <p:nvSpPr>
          <p:cNvPr id="7" name="Espace réservé du numéro de diapositive 6"/>
          <p:cNvSpPr>
            <a:spLocks noGrp="1"/>
          </p:cNvSpPr>
          <p:nvPr>
            <p:ph type="sldNum" sz="quarter" idx="12"/>
          </p:nvPr>
        </p:nvSpPr>
        <p:spPr/>
        <p:txBody>
          <a:bodyPr/>
          <a:lstStyle>
            <a:lvl1pPr>
              <a:defRPr/>
            </a:lvl1pPr>
          </a:lstStyle>
          <a:p>
            <a:fld id="{A1A98678-9301-4EA8-9DEF-CF40E33CB67B}" type="slidenum">
              <a:rPr lang="en-US"/>
              <a:pPr/>
              <a:t>‹#›</a:t>
            </a:fld>
            <a:endParaRPr lang="en-US"/>
          </a:p>
        </p:txBody>
      </p:sp>
    </p:spTree>
    <p:extLst>
      <p:ext uri="{BB962C8B-B14F-4D97-AF65-F5344CB8AC3E}">
        <p14:creationId xmlns:p14="http://schemas.microsoft.com/office/powerpoint/2010/main" val="3436535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Modifiez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lvl1pPr>
              <a:defRPr/>
            </a:lvl1pPr>
          </a:lstStyle>
          <a:p>
            <a:endParaRPr lang="en-US"/>
          </a:p>
        </p:txBody>
      </p:sp>
      <p:sp>
        <p:nvSpPr>
          <p:cNvPr id="8" name="Espace réservé du pied de page 7"/>
          <p:cNvSpPr>
            <a:spLocks noGrp="1"/>
          </p:cNvSpPr>
          <p:nvPr>
            <p:ph type="ftr" sz="quarter" idx="11"/>
          </p:nvPr>
        </p:nvSpPr>
        <p:spPr/>
        <p:txBody>
          <a:bodyPr/>
          <a:lstStyle>
            <a:lvl1pPr>
              <a:defRPr/>
            </a:lvl1pPr>
          </a:lstStyle>
          <a:p>
            <a:r>
              <a:rPr lang="en-US" smtClean="0"/>
              <a:t>Session d'info accession B</a:t>
            </a:r>
            <a:endParaRPr lang="en-US"/>
          </a:p>
        </p:txBody>
      </p:sp>
      <p:sp>
        <p:nvSpPr>
          <p:cNvPr id="9" name="Espace réservé du numéro de diapositive 8"/>
          <p:cNvSpPr>
            <a:spLocks noGrp="1"/>
          </p:cNvSpPr>
          <p:nvPr>
            <p:ph type="sldNum" sz="quarter" idx="12"/>
          </p:nvPr>
        </p:nvSpPr>
        <p:spPr/>
        <p:txBody>
          <a:bodyPr/>
          <a:lstStyle>
            <a:lvl1pPr>
              <a:defRPr/>
            </a:lvl1pPr>
          </a:lstStyle>
          <a:p>
            <a:fld id="{FA72D144-F8F5-4A10-83B5-008381933538}" type="slidenum">
              <a:rPr lang="en-US"/>
              <a:pPr/>
              <a:t>‹#›</a:t>
            </a:fld>
            <a:endParaRPr lang="en-US"/>
          </a:p>
        </p:txBody>
      </p:sp>
    </p:spTree>
    <p:extLst>
      <p:ext uri="{BB962C8B-B14F-4D97-AF65-F5344CB8AC3E}">
        <p14:creationId xmlns:p14="http://schemas.microsoft.com/office/powerpoint/2010/main" val="1071895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e la date 2"/>
          <p:cNvSpPr>
            <a:spLocks noGrp="1"/>
          </p:cNvSpPr>
          <p:nvPr>
            <p:ph type="dt" sz="half" idx="10"/>
          </p:nvPr>
        </p:nvSpPr>
        <p:spPr/>
        <p:txBody>
          <a:bodyPr/>
          <a:lstStyle>
            <a:lvl1pPr>
              <a:defRPr/>
            </a:lvl1pPr>
          </a:lstStyle>
          <a:p>
            <a:endParaRPr lang="en-US"/>
          </a:p>
        </p:txBody>
      </p:sp>
      <p:sp>
        <p:nvSpPr>
          <p:cNvPr id="4" name="Espace réservé du pied de page 3"/>
          <p:cNvSpPr>
            <a:spLocks noGrp="1"/>
          </p:cNvSpPr>
          <p:nvPr>
            <p:ph type="ftr" sz="quarter" idx="11"/>
          </p:nvPr>
        </p:nvSpPr>
        <p:spPr/>
        <p:txBody>
          <a:bodyPr/>
          <a:lstStyle>
            <a:lvl1pPr>
              <a:defRPr/>
            </a:lvl1pPr>
          </a:lstStyle>
          <a:p>
            <a:r>
              <a:rPr lang="en-US" smtClean="0"/>
              <a:t>Session d'info accession B</a:t>
            </a:r>
            <a:endParaRPr lang="en-US"/>
          </a:p>
        </p:txBody>
      </p:sp>
      <p:sp>
        <p:nvSpPr>
          <p:cNvPr id="5" name="Espace réservé du numéro de diapositive 4"/>
          <p:cNvSpPr>
            <a:spLocks noGrp="1"/>
          </p:cNvSpPr>
          <p:nvPr>
            <p:ph type="sldNum" sz="quarter" idx="12"/>
          </p:nvPr>
        </p:nvSpPr>
        <p:spPr/>
        <p:txBody>
          <a:bodyPr/>
          <a:lstStyle>
            <a:lvl1pPr>
              <a:defRPr/>
            </a:lvl1pPr>
          </a:lstStyle>
          <a:p>
            <a:fld id="{A15D1422-FB8C-4DEF-854C-BA511DD388EA}" type="slidenum">
              <a:rPr lang="en-US"/>
              <a:pPr/>
              <a:t>‹#›</a:t>
            </a:fld>
            <a:endParaRPr lang="en-US"/>
          </a:p>
        </p:txBody>
      </p:sp>
    </p:spTree>
    <p:extLst>
      <p:ext uri="{BB962C8B-B14F-4D97-AF65-F5344CB8AC3E}">
        <p14:creationId xmlns:p14="http://schemas.microsoft.com/office/powerpoint/2010/main" val="2029806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en-US"/>
          </a:p>
        </p:txBody>
      </p:sp>
      <p:sp>
        <p:nvSpPr>
          <p:cNvPr id="3" name="Espace réservé du pied de page 2"/>
          <p:cNvSpPr>
            <a:spLocks noGrp="1"/>
          </p:cNvSpPr>
          <p:nvPr>
            <p:ph type="ftr" sz="quarter" idx="11"/>
          </p:nvPr>
        </p:nvSpPr>
        <p:spPr/>
        <p:txBody>
          <a:bodyPr/>
          <a:lstStyle>
            <a:lvl1pPr>
              <a:defRPr/>
            </a:lvl1pPr>
          </a:lstStyle>
          <a:p>
            <a:r>
              <a:rPr lang="en-US" smtClean="0"/>
              <a:t>Session d'info accession B</a:t>
            </a:r>
            <a:endParaRPr lang="en-US"/>
          </a:p>
        </p:txBody>
      </p:sp>
      <p:sp>
        <p:nvSpPr>
          <p:cNvPr id="4" name="Espace réservé du numéro de diapositive 3"/>
          <p:cNvSpPr>
            <a:spLocks noGrp="1"/>
          </p:cNvSpPr>
          <p:nvPr>
            <p:ph type="sldNum" sz="quarter" idx="12"/>
          </p:nvPr>
        </p:nvSpPr>
        <p:spPr/>
        <p:txBody>
          <a:bodyPr/>
          <a:lstStyle>
            <a:lvl1pPr>
              <a:defRPr/>
            </a:lvl1pPr>
          </a:lstStyle>
          <a:p>
            <a:fld id="{F268339E-BC03-499B-874A-0FEE35EB924A}" type="slidenum">
              <a:rPr lang="en-US"/>
              <a:pPr/>
              <a:t>‹#›</a:t>
            </a:fld>
            <a:endParaRPr lang="en-US"/>
          </a:p>
        </p:txBody>
      </p:sp>
    </p:spTree>
    <p:extLst>
      <p:ext uri="{BB962C8B-B14F-4D97-AF65-F5344CB8AC3E}">
        <p14:creationId xmlns:p14="http://schemas.microsoft.com/office/powerpoint/2010/main" val="373109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en-U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lvl1pPr>
              <a:defRPr/>
            </a:lvl1pPr>
          </a:lstStyle>
          <a:p>
            <a:endParaRPr lang="en-US"/>
          </a:p>
        </p:txBody>
      </p:sp>
      <p:sp>
        <p:nvSpPr>
          <p:cNvPr id="6" name="Espace réservé du pied de page 5"/>
          <p:cNvSpPr>
            <a:spLocks noGrp="1"/>
          </p:cNvSpPr>
          <p:nvPr>
            <p:ph type="ftr" sz="quarter" idx="11"/>
          </p:nvPr>
        </p:nvSpPr>
        <p:spPr/>
        <p:txBody>
          <a:bodyPr/>
          <a:lstStyle>
            <a:lvl1pPr>
              <a:defRPr/>
            </a:lvl1pPr>
          </a:lstStyle>
          <a:p>
            <a:r>
              <a:rPr lang="en-US" smtClean="0"/>
              <a:t>Session d'info accession B</a:t>
            </a:r>
            <a:endParaRPr lang="en-US"/>
          </a:p>
        </p:txBody>
      </p:sp>
      <p:sp>
        <p:nvSpPr>
          <p:cNvPr id="7" name="Espace réservé du numéro de diapositive 6"/>
          <p:cNvSpPr>
            <a:spLocks noGrp="1"/>
          </p:cNvSpPr>
          <p:nvPr>
            <p:ph type="sldNum" sz="quarter" idx="12"/>
          </p:nvPr>
        </p:nvSpPr>
        <p:spPr/>
        <p:txBody>
          <a:bodyPr/>
          <a:lstStyle>
            <a:lvl1pPr>
              <a:defRPr/>
            </a:lvl1pPr>
          </a:lstStyle>
          <a:p>
            <a:fld id="{370946B8-4A9E-417B-905C-82C17D0B509B}" type="slidenum">
              <a:rPr lang="en-US"/>
              <a:pPr/>
              <a:t>‹#›</a:t>
            </a:fld>
            <a:endParaRPr lang="en-US"/>
          </a:p>
        </p:txBody>
      </p:sp>
    </p:spTree>
    <p:extLst>
      <p:ext uri="{BB962C8B-B14F-4D97-AF65-F5344CB8AC3E}">
        <p14:creationId xmlns:p14="http://schemas.microsoft.com/office/powerpoint/2010/main" val="1202701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lvl1pPr>
              <a:defRPr/>
            </a:lvl1pPr>
          </a:lstStyle>
          <a:p>
            <a:endParaRPr lang="en-US"/>
          </a:p>
        </p:txBody>
      </p:sp>
      <p:sp>
        <p:nvSpPr>
          <p:cNvPr id="6" name="Espace réservé du pied de page 5"/>
          <p:cNvSpPr>
            <a:spLocks noGrp="1"/>
          </p:cNvSpPr>
          <p:nvPr>
            <p:ph type="ftr" sz="quarter" idx="11"/>
          </p:nvPr>
        </p:nvSpPr>
        <p:spPr/>
        <p:txBody>
          <a:bodyPr/>
          <a:lstStyle>
            <a:lvl1pPr>
              <a:defRPr/>
            </a:lvl1pPr>
          </a:lstStyle>
          <a:p>
            <a:r>
              <a:rPr lang="en-US" smtClean="0"/>
              <a:t>Session d'info accession B</a:t>
            </a:r>
            <a:endParaRPr lang="en-US"/>
          </a:p>
        </p:txBody>
      </p:sp>
      <p:sp>
        <p:nvSpPr>
          <p:cNvPr id="7" name="Espace réservé du numéro de diapositive 6"/>
          <p:cNvSpPr>
            <a:spLocks noGrp="1"/>
          </p:cNvSpPr>
          <p:nvPr>
            <p:ph type="sldNum" sz="quarter" idx="12"/>
          </p:nvPr>
        </p:nvSpPr>
        <p:spPr/>
        <p:txBody>
          <a:bodyPr/>
          <a:lstStyle>
            <a:lvl1pPr>
              <a:defRPr/>
            </a:lvl1pPr>
          </a:lstStyle>
          <a:p>
            <a:fld id="{6BCBFCA9-AB5A-4C30-910E-652B3D028D7E}" type="slidenum">
              <a:rPr lang="en-US"/>
              <a:pPr/>
              <a:t>‹#›</a:t>
            </a:fld>
            <a:endParaRPr lang="en-US"/>
          </a:p>
        </p:txBody>
      </p:sp>
    </p:spTree>
    <p:extLst>
      <p:ext uri="{BB962C8B-B14F-4D97-AF65-F5344CB8AC3E}">
        <p14:creationId xmlns:p14="http://schemas.microsoft.com/office/powerpoint/2010/main" val="1621530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835150" y="274638"/>
            <a:ext cx="6851650" cy="7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KLIK OM HET OPMAAKPROFIEL TE BEWERKEN</a:t>
            </a:r>
          </a:p>
        </p:txBody>
      </p:sp>
      <p:sp>
        <p:nvSpPr>
          <p:cNvPr id="1027" name="Rectangle 3"/>
          <p:cNvSpPr>
            <a:spLocks noGrp="1" noChangeArrowheads="1"/>
          </p:cNvSpPr>
          <p:nvPr>
            <p:ph type="body" idx="1"/>
          </p:nvPr>
        </p:nvSpPr>
        <p:spPr bwMode="auto">
          <a:xfrm>
            <a:off x="827088" y="1600200"/>
            <a:ext cx="7859712"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Klik om de opmaakprofielen van de modeltekst te bewerken</a:t>
            </a:r>
          </a:p>
          <a:p>
            <a:pPr lvl="1"/>
            <a:r>
              <a:rPr lang="en-US" smtClean="0"/>
              <a:t>Tweede niveau</a:t>
            </a:r>
          </a:p>
          <a:p>
            <a:pPr lvl="2"/>
            <a:r>
              <a:rPr lang="en-US" smtClean="0"/>
              <a:t>Derde niveau</a:t>
            </a:r>
          </a:p>
          <a:p>
            <a:pPr lvl="3"/>
            <a:r>
              <a:rPr lang="en-US" smtClean="0"/>
              <a:t>Vierde niveau</a:t>
            </a:r>
          </a:p>
          <a:p>
            <a:pPr lvl="4"/>
            <a:r>
              <a:rPr lang="en-US" smtClean="0"/>
              <a:t>Vijfde niveau</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r>
              <a:rPr lang="en-US" dirty="0" smtClean="0"/>
              <a:t>Session </a:t>
            </a:r>
            <a:r>
              <a:rPr lang="en-US" dirty="0" err="1" smtClean="0"/>
              <a:t>d'info</a:t>
            </a:r>
            <a:r>
              <a:rPr lang="en-US" dirty="0" smtClean="0"/>
              <a:t> accession B</a:t>
            </a: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530F0991-A11C-442E-AD24-92AD07D238A3}" type="slidenum">
              <a:rPr lang="en-US"/>
              <a:pPr/>
              <a:t>‹#›</a:t>
            </a:fld>
            <a:endParaRPr lang="en-US"/>
          </a:p>
        </p:txBody>
      </p:sp>
      <p:pic>
        <p:nvPicPr>
          <p:cNvPr id="1033" name="Picture 9" descr="L-logo INAMI "/>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95288" y="38100"/>
            <a:ext cx="1514475" cy="1343025"/>
          </a:xfrm>
          <a:prstGeom prst="rect">
            <a:avLst/>
          </a:prstGeom>
          <a:noFill/>
          <a:extLst>
            <a:ext uri="{909E8E84-426E-40DD-AFC4-6F175D3DCCD1}">
              <a14:hiddenFill xmlns:a14="http://schemas.microsoft.com/office/drawing/2010/main">
                <a:solidFill>
                  <a:srgbClr val="FFFFFF"/>
                </a:solidFill>
              </a14:hiddenFill>
            </a:ext>
          </a:extLst>
        </p:spPr>
      </p:pic>
      <p:sp>
        <p:nvSpPr>
          <p:cNvPr id="1034" name="Line 10"/>
          <p:cNvSpPr>
            <a:spLocks noChangeShapeType="1"/>
          </p:cNvSpPr>
          <p:nvPr/>
        </p:nvSpPr>
        <p:spPr bwMode="auto">
          <a:xfrm flipH="1">
            <a:off x="611188" y="1628775"/>
            <a:ext cx="6350" cy="4752975"/>
          </a:xfrm>
          <a:prstGeom prst="line">
            <a:avLst/>
          </a:prstGeom>
          <a:noFill/>
          <a:ln w="19050">
            <a:solidFill>
              <a:srgbClr val="0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5" name="Line 11"/>
          <p:cNvSpPr>
            <a:spLocks noChangeShapeType="1"/>
          </p:cNvSpPr>
          <p:nvPr/>
        </p:nvSpPr>
        <p:spPr bwMode="auto">
          <a:xfrm flipH="1" flipV="1">
            <a:off x="611188" y="6381750"/>
            <a:ext cx="5905500" cy="0"/>
          </a:xfrm>
          <a:prstGeom prst="line">
            <a:avLst/>
          </a:prstGeom>
          <a:noFill/>
          <a:ln w="19050">
            <a:solidFill>
              <a:srgbClr val="0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ctr" rtl="0" eaLnBrk="1" fontAlgn="base" hangingPunct="1">
        <a:spcBef>
          <a:spcPct val="0"/>
        </a:spcBef>
        <a:spcAft>
          <a:spcPct val="0"/>
        </a:spcAft>
        <a:defRPr sz="2000" b="1">
          <a:solidFill>
            <a:srgbClr val="007C92"/>
          </a:solidFill>
          <a:latin typeface="+mj-lt"/>
          <a:ea typeface="+mj-ea"/>
          <a:cs typeface="+mj-cs"/>
        </a:defRPr>
      </a:lvl1pPr>
      <a:lvl2pPr algn="ctr" rtl="0" eaLnBrk="1" fontAlgn="base" hangingPunct="1">
        <a:spcBef>
          <a:spcPct val="0"/>
        </a:spcBef>
        <a:spcAft>
          <a:spcPct val="0"/>
        </a:spcAft>
        <a:defRPr sz="2000" b="1">
          <a:solidFill>
            <a:srgbClr val="007C92"/>
          </a:solidFill>
          <a:latin typeface="Verdana" pitchFamily="34" charset="0"/>
        </a:defRPr>
      </a:lvl2pPr>
      <a:lvl3pPr algn="ctr" rtl="0" eaLnBrk="1" fontAlgn="base" hangingPunct="1">
        <a:spcBef>
          <a:spcPct val="0"/>
        </a:spcBef>
        <a:spcAft>
          <a:spcPct val="0"/>
        </a:spcAft>
        <a:defRPr sz="2000" b="1">
          <a:solidFill>
            <a:srgbClr val="007C92"/>
          </a:solidFill>
          <a:latin typeface="Verdana" pitchFamily="34" charset="0"/>
        </a:defRPr>
      </a:lvl3pPr>
      <a:lvl4pPr algn="ctr" rtl="0" eaLnBrk="1" fontAlgn="base" hangingPunct="1">
        <a:spcBef>
          <a:spcPct val="0"/>
        </a:spcBef>
        <a:spcAft>
          <a:spcPct val="0"/>
        </a:spcAft>
        <a:defRPr sz="2000" b="1">
          <a:solidFill>
            <a:srgbClr val="007C92"/>
          </a:solidFill>
          <a:latin typeface="Verdana" pitchFamily="34" charset="0"/>
        </a:defRPr>
      </a:lvl4pPr>
      <a:lvl5pPr algn="ctr" rtl="0" eaLnBrk="1" fontAlgn="base" hangingPunct="1">
        <a:spcBef>
          <a:spcPct val="0"/>
        </a:spcBef>
        <a:spcAft>
          <a:spcPct val="0"/>
        </a:spcAft>
        <a:defRPr sz="2000" b="1">
          <a:solidFill>
            <a:srgbClr val="007C92"/>
          </a:solidFill>
          <a:latin typeface="Verdana" pitchFamily="34" charset="0"/>
        </a:defRPr>
      </a:lvl5pPr>
      <a:lvl6pPr marL="457200" algn="ctr" rtl="0" eaLnBrk="1" fontAlgn="base" hangingPunct="1">
        <a:spcBef>
          <a:spcPct val="0"/>
        </a:spcBef>
        <a:spcAft>
          <a:spcPct val="0"/>
        </a:spcAft>
        <a:defRPr sz="2000" b="1">
          <a:solidFill>
            <a:srgbClr val="007C92"/>
          </a:solidFill>
          <a:latin typeface="Verdana" pitchFamily="34" charset="0"/>
        </a:defRPr>
      </a:lvl6pPr>
      <a:lvl7pPr marL="914400" algn="ctr" rtl="0" eaLnBrk="1" fontAlgn="base" hangingPunct="1">
        <a:spcBef>
          <a:spcPct val="0"/>
        </a:spcBef>
        <a:spcAft>
          <a:spcPct val="0"/>
        </a:spcAft>
        <a:defRPr sz="2000" b="1">
          <a:solidFill>
            <a:srgbClr val="007C92"/>
          </a:solidFill>
          <a:latin typeface="Verdana" pitchFamily="34" charset="0"/>
        </a:defRPr>
      </a:lvl7pPr>
      <a:lvl8pPr marL="1371600" algn="ctr" rtl="0" eaLnBrk="1" fontAlgn="base" hangingPunct="1">
        <a:spcBef>
          <a:spcPct val="0"/>
        </a:spcBef>
        <a:spcAft>
          <a:spcPct val="0"/>
        </a:spcAft>
        <a:defRPr sz="2000" b="1">
          <a:solidFill>
            <a:srgbClr val="007C92"/>
          </a:solidFill>
          <a:latin typeface="Verdana" pitchFamily="34" charset="0"/>
        </a:defRPr>
      </a:lvl8pPr>
      <a:lvl9pPr marL="1828800" algn="ctr" rtl="0" eaLnBrk="1" fontAlgn="base" hangingPunct="1">
        <a:spcBef>
          <a:spcPct val="0"/>
        </a:spcBef>
        <a:spcAft>
          <a:spcPct val="0"/>
        </a:spcAft>
        <a:defRPr sz="2000" b="1">
          <a:solidFill>
            <a:srgbClr val="007C92"/>
          </a:solidFill>
          <a:latin typeface="Verdana" pitchFamily="34" charset="0"/>
        </a:defRPr>
      </a:lvl9pPr>
    </p:titleStyle>
    <p:bodyStyle>
      <a:lvl1pPr marL="342900" indent="-342900" algn="l" rtl="0" eaLnBrk="1" fontAlgn="base" hangingPunct="1">
        <a:spcBef>
          <a:spcPct val="20000"/>
        </a:spcBef>
        <a:spcAft>
          <a:spcPct val="0"/>
        </a:spcAft>
        <a:buChar char="•"/>
        <a:defRPr sz="26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defRPr>
      </a:lvl2pPr>
      <a:lvl3pPr marL="1143000" indent="-228600" algn="l" rtl="0" eaLnBrk="1" fontAlgn="base" hangingPunct="1">
        <a:spcBef>
          <a:spcPct val="20000"/>
        </a:spcBef>
        <a:spcAft>
          <a:spcPct val="0"/>
        </a:spcAft>
        <a:buChar char="•"/>
        <a:defRPr sz="22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899592" y="1628800"/>
            <a:ext cx="7704856" cy="1872208"/>
          </a:xfrm>
        </p:spPr>
        <p:txBody>
          <a:bodyPr/>
          <a:lstStyle/>
          <a:p>
            <a:pPr algn="ctr"/>
            <a:r>
              <a:rPr lang="nl-BE" dirty="0" smtClean="0"/>
              <a:t>Rapport evaluatie proactieve flux V.T.</a:t>
            </a:r>
            <a:br>
              <a:rPr lang="nl-BE" dirty="0" smtClean="0"/>
            </a:br>
            <a:endParaRPr lang="nl-BE" dirty="0"/>
          </a:p>
        </p:txBody>
      </p:sp>
      <p:sp>
        <p:nvSpPr>
          <p:cNvPr id="6" name="Subtitle 5"/>
          <p:cNvSpPr>
            <a:spLocks noGrp="1"/>
          </p:cNvSpPr>
          <p:nvPr>
            <p:ph type="subTitle" idx="1"/>
          </p:nvPr>
        </p:nvSpPr>
        <p:spPr>
          <a:xfrm>
            <a:off x="1043608" y="5301208"/>
            <a:ext cx="6840810" cy="792088"/>
          </a:xfrm>
        </p:spPr>
        <p:txBody>
          <a:bodyPr/>
          <a:lstStyle/>
          <a:p>
            <a:pPr algn="ctr"/>
            <a:r>
              <a:rPr lang="nl-BE" sz="2000" dirty="0" smtClean="0"/>
              <a:t>Symposium V.T. </a:t>
            </a:r>
          </a:p>
          <a:p>
            <a:pPr algn="ctr"/>
            <a:r>
              <a:rPr lang="nl-BE" sz="2000" dirty="0" smtClean="0"/>
              <a:t>18 juni 2019</a:t>
            </a:r>
          </a:p>
        </p:txBody>
      </p:sp>
      <p:sp>
        <p:nvSpPr>
          <p:cNvPr id="4" name="Slide Number Placeholder 3"/>
          <p:cNvSpPr>
            <a:spLocks noGrp="1"/>
          </p:cNvSpPr>
          <p:nvPr>
            <p:ph type="sldNum" sz="quarter" idx="4"/>
          </p:nvPr>
        </p:nvSpPr>
        <p:spPr/>
        <p:txBody>
          <a:bodyPr/>
          <a:lstStyle/>
          <a:p>
            <a:fld id="{7783B41B-12B6-4349-A990-5B064E6E0C76}" type="slidenum">
              <a:rPr lang="en-US" smtClean="0"/>
              <a:pPr/>
              <a:t>1</a:t>
            </a:fld>
            <a:endParaRPr 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39952" y="3429000"/>
            <a:ext cx="1433190" cy="1628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476970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smtClean="0"/>
              <a:t>Kwantitatieve analyse: methode</a:t>
            </a:r>
            <a:endParaRPr lang="nl-BE" dirty="0"/>
          </a:p>
        </p:txBody>
      </p:sp>
      <p:sp>
        <p:nvSpPr>
          <p:cNvPr id="3" name="Content Placeholder 2"/>
          <p:cNvSpPr>
            <a:spLocks noGrp="1"/>
          </p:cNvSpPr>
          <p:nvPr>
            <p:ph idx="1"/>
          </p:nvPr>
        </p:nvSpPr>
        <p:spPr/>
        <p:txBody>
          <a:bodyPr/>
          <a:lstStyle/>
          <a:p>
            <a:pPr>
              <a:lnSpc>
                <a:spcPct val="150000"/>
              </a:lnSpc>
            </a:pPr>
            <a:r>
              <a:rPr lang="nl-BE" dirty="0" smtClean="0"/>
              <a:t>Onderzoeksvragen </a:t>
            </a:r>
          </a:p>
          <a:p>
            <a:pPr marL="914400" lvl="1" indent="-457200">
              <a:lnSpc>
                <a:spcPct val="150000"/>
              </a:lnSpc>
              <a:buFont typeface="+mj-lt"/>
              <a:buAutoNum type="arabicPeriod"/>
            </a:pPr>
            <a:r>
              <a:rPr lang="nl-BE" dirty="0" smtClean="0"/>
              <a:t>Zorgde de hervorming V.T. in 2014 voor een toename in de toekenning van het recht op V.T.?</a:t>
            </a:r>
          </a:p>
          <a:p>
            <a:pPr marL="914400" lvl="1" indent="-457200">
              <a:lnSpc>
                <a:spcPct val="150000"/>
              </a:lnSpc>
              <a:buFont typeface="+mj-lt"/>
              <a:buAutoNum type="arabicPeriod"/>
            </a:pPr>
            <a:r>
              <a:rPr lang="nl-BE" dirty="0"/>
              <a:t>Werkt de proactieve flux als maatregel tegen de non take-up van het recht op V.T.?</a:t>
            </a:r>
          </a:p>
          <a:p>
            <a:pPr marL="914400" lvl="1" indent="-457200">
              <a:lnSpc>
                <a:spcPct val="150000"/>
              </a:lnSpc>
              <a:buFont typeface="+mj-lt"/>
              <a:buAutoNum type="arabicPeriod"/>
            </a:pPr>
            <a:r>
              <a:rPr lang="nl-BE" dirty="0"/>
              <a:t>Wat zijn de voor- en nadelen van de organisatiewijze van de proactieve flux</a:t>
            </a:r>
            <a:r>
              <a:rPr lang="nl-BE" dirty="0" smtClean="0"/>
              <a:t>?</a:t>
            </a:r>
          </a:p>
          <a:p>
            <a:endParaRPr lang="nl-BE" dirty="0"/>
          </a:p>
          <a:p>
            <a:endParaRPr lang="nl-BE" dirty="0"/>
          </a:p>
        </p:txBody>
      </p:sp>
      <p:sp>
        <p:nvSpPr>
          <p:cNvPr id="4" name="Slide Number Placeholder 3"/>
          <p:cNvSpPr>
            <a:spLocks noGrp="1"/>
          </p:cNvSpPr>
          <p:nvPr>
            <p:ph type="sldNum" sz="quarter" idx="12"/>
          </p:nvPr>
        </p:nvSpPr>
        <p:spPr/>
        <p:txBody>
          <a:bodyPr/>
          <a:lstStyle/>
          <a:p>
            <a:fld id="{7783B41B-12B6-4349-A990-5B064E6E0C76}" type="slidenum">
              <a:rPr lang="en-US" smtClean="0">
                <a:solidFill>
                  <a:srgbClr val="000000"/>
                </a:solidFill>
              </a:rPr>
              <a:pPr/>
              <a:t>10</a:t>
            </a:fld>
            <a:endParaRPr lang="en-US">
              <a:solidFill>
                <a:srgbClr val="000000"/>
              </a:solidFill>
            </a:endParaRPr>
          </a:p>
        </p:txBody>
      </p:sp>
    </p:spTree>
    <p:extLst>
      <p:ext uri="{BB962C8B-B14F-4D97-AF65-F5344CB8AC3E}">
        <p14:creationId xmlns:p14="http://schemas.microsoft.com/office/powerpoint/2010/main" val="5479024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a:t>Kwantitatieve </a:t>
            </a:r>
            <a:r>
              <a:rPr lang="nl-BE" dirty="0" smtClean="0"/>
              <a:t>analyse</a:t>
            </a:r>
            <a:r>
              <a:rPr lang="nl-BE" dirty="0"/>
              <a:t>: </a:t>
            </a:r>
            <a:r>
              <a:rPr lang="nl-BE" dirty="0" smtClean="0"/>
              <a:t>observaties</a:t>
            </a:r>
            <a:endParaRPr lang="nl-BE" dirty="0"/>
          </a:p>
        </p:txBody>
      </p:sp>
      <p:sp>
        <p:nvSpPr>
          <p:cNvPr id="3" name="Content Placeholder 2"/>
          <p:cNvSpPr>
            <a:spLocks noGrp="1"/>
          </p:cNvSpPr>
          <p:nvPr>
            <p:ph idx="1"/>
          </p:nvPr>
        </p:nvSpPr>
        <p:spPr/>
        <p:txBody>
          <a:bodyPr/>
          <a:lstStyle/>
          <a:p>
            <a:pPr marL="0" indent="0">
              <a:buNone/>
            </a:pPr>
            <a:r>
              <a:rPr lang="nl-BE" dirty="0" smtClean="0"/>
              <a:t>Analyse van de </a:t>
            </a:r>
            <a:r>
              <a:rPr lang="nl-BE" dirty="0"/>
              <a:t>evolutie </a:t>
            </a:r>
            <a:r>
              <a:rPr lang="nl-BE" dirty="0" smtClean="0"/>
              <a:t>van het aantal rechthebbenden op V.T. </a:t>
            </a:r>
          </a:p>
          <a:p>
            <a:pPr>
              <a:lnSpc>
                <a:spcPct val="150000"/>
              </a:lnSpc>
            </a:pPr>
            <a:r>
              <a:rPr lang="nl-BE" dirty="0" smtClean="0"/>
              <a:t>Algemene stijging, maar sterker sinds 2014</a:t>
            </a:r>
          </a:p>
          <a:p>
            <a:pPr>
              <a:lnSpc>
                <a:spcPct val="150000"/>
              </a:lnSpc>
            </a:pPr>
            <a:r>
              <a:rPr lang="nl-BE" dirty="0" smtClean="0"/>
              <a:t>De </a:t>
            </a:r>
            <a:r>
              <a:rPr lang="nl-BE" dirty="0"/>
              <a:t>stijging van het aantal </a:t>
            </a:r>
            <a:r>
              <a:rPr lang="nl-BE" dirty="0" smtClean="0"/>
              <a:t>V.T. </a:t>
            </a:r>
            <a:r>
              <a:rPr lang="nl-BE" dirty="0"/>
              <a:t>rechthebbenden is </a:t>
            </a:r>
            <a:r>
              <a:rPr lang="nl-BE" dirty="0" smtClean="0"/>
              <a:t>sterker </a:t>
            </a:r>
            <a:r>
              <a:rPr lang="nl-BE" dirty="0"/>
              <a:t>dan de stijging van het aantal sociaal </a:t>
            </a:r>
            <a:r>
              <a:rPr lang="nl-BE" dirty="0" smtClean="0"/>
              <a:t>verzekerden (12 % versus 1,8 %)</a:t>
            </a:r>
          </a:p>
          <a:p>
            <a:pPr>
              <a:lnSpc>
                <a:spcPct val="150000"/>
              </a:lnSpc>
            </a:pPr>
            <a:r>
              <a:rPr lang="nl-BE" dirty="0" smtClean="0"/>
              <a:t>Sterkere </a:t>
            </a:r>
            <a:r>
              <a:rPr lang="nl-BE" dirty="0"/>
              <a:t>stijging van </a:t>
            </a:r>
            <a:r>
              <a:rPr lang="nl-BE" dirty="0" smtClean="0"/>
              <a:t>V.T. </a:t>
            </a:r>
            <a:r>
              <a:rPr lang="nl-BE" dirty="0"/>
              <a:t>rechthebbenden </a:t>
            </a:r>
            <a:r>
              <a:rPr lang="nl-BE" dirty="0" smtClean="0"/>
              <a:t> met automatisch recht</a:t>
            </a:r>
            <a:endParaRPr lang="nl-BE" dirty="0"/>
          </a:p>
          <a:p>
            <a:endParaRPr lang="nl-BE" dirty="0"/>
          </a:p>
        </p:txBody>
      </p:sp>
      <p:sp>
        <p:nvSpPr>
          <p:cNvPr id="4" name="Slide Number Placeholder 3"/>
          <p:cNvSpPr>
            <a:spLocks noGrp="1"/>
          </p:cNvSpPr>
          <p:nvPr>
            <p:ph type="sldNum" sz="quarter" idx="12"/>
          </p:nvPr>
        </p:nvSpPr>
        <p:spPr/>
        <p:txBody>
          <a:bodyPr/>
          <a:lstStyle/>
          <a:p>
            <a:fld id="{7783B41B-12B6-4349-A990-5B064E6E0C76}" type="slidenum">
              <a:rPr lang="en-US" smtClean="0"/>
              <a:pPr/>
              <a:t>11</a:t>
            </a:fld>
            <a:endParaRPr lang="en-US"/>
          </a:p>
        </p:txBody>
      </p:sp>
    </p:spTree>
    <p:extLst>
      <p:ext uri="{BB962C8B-B14F-4D97-AF65-F5344CB8AC3E}">
        <p14:creationId xmlns:p14="http://schemas.microsoft.com/office/powerpoint/2010/main" val="2649670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a:t>Kwantitatieve </a:t>
            </a:r>
            <a:r>
              <a:rPr lang="nl-BE" dirty="0" smtClean="0"/>
              <a:t>analyse</a:t>
            </a:r>
            <a:r>
              <a:rPr lang="nl-BE" dirty="0"/>
              <a:t>: observaties</a:t>
            </a:r>
          </a:p>
        </p:txBody>
      </p:sp>
      <p:sp>
        <p:nvSpPr>
          <p:cNvPr id="3" name="Content Placeholder 2"/>
          <p:cNvSpPr>
            <a:spLocks noGrp="1"/>
          </p:cNvSpPr>
          <p:nvPr>
            <p:ph idx="1"/>
          </p:nvPr>
        </p:nvSpPr>
        <p:spPr>
          <a:xfrm>
            <a:off x="827088" y="1600200"/>
            <a:ext cx="7201296" cy="4525963"/>
          </a:xfrm>
        </p:spPr>
        <p:txBody>
          <a:bodyPr/>
          <a:lstStyle/>
          <a:p>
            <a:pPr marL="0" indent="0">
              <a:buNone/>
            </a:pPr>
            <a:r>
              <a:rPr lang="nl-BE" dirty="0" smtClean="0"/>
              <a:t> hypotheses m.b.t. toename V.T.:</a:t>
            </a:r>
          </a:p>
          <a:p>
            <a:pPr>
              <a:lnSpc>
                <a:spcPct val="150000"/>
              </a:lnSpc>
            </a:pPr>
            <a:r>
              <a:rPr lang="nl-BE" dirty="0" smtClean="0"/>
              <a:t>De algemene </a:t>
            </a:r>
            <a:r>
              <a:rPr lang="nl-BE" dirty="0"/>
              <a:t>bevolkingstoename </a:t>
            </a:r>
            <a:endParaRPr lang="nl-BE" dirty="0" smtClean="0"/>
          </a:p>
          <a:p>
            <a:pPr>
              <a:lnSpc>
                <a:spcPct val="150000"/>
              </a:lnSpc>
            </a:pPr>
            <a:r>
              <a:rPr lang="nl-BE" dirty="0"/>
              <a:t>D</a:t>
            </a:r>
            <a:r>
              <a:rPr lang="nl-BE" dirty="0" smtClean="0"/>
              <a:t>e </a:t>
            </a:r>
            <a:r>
              <a:rPr lang="nl-BE" dirty="0"/>
              <a:t>toename </a:t>
            </a:r>
            <a:r>
              <a:rPr lang="nl-BE" dirty="0" smtClean="0"/>
              <a:t>het aantal personen met </a:t>
            </a:r>
            <a:r>
              <a:rPr lang="nl-BE" dirty="0"/>
              <a:t>een </a:t>
            </a:r>
            <a:r>
              <a:rPr lang="nl-BE" dirty="0" smtClean="0"/>
              <a:t>sociaal voordeel – socio-economische veranderingen </a:t>
            </a:r>
          </a:p>
          <a:p>
            <a:pPr>
              <a:lnSpc>
                <a:spcPct val="150000"/>
              </a:lnSpc>
            </a:pPr>
            <a:r>
              <a:rPr lang="nl-BE" dirty="0" smtClean="0"/>
              <a:t>De </a:t>
            </a:r>
            <a:r>
              <a:rPr lang="nl-BE" dirty="0"/>
              <a:t>hervorming van de </a:t>
            </a:r>
            <a:r>
              <a:rPr lang="nl-BE" dirty="0" smtClean="0"/>
              <a:t>V.T. reglementering</a:t>
            </a:r>
          </a:p>
          <a:p>
            <a:pPr>
              <a:lnSpc>
                <a:spcPct val="150000"/>
              </a:lnSpc>
            </a:pPr>
            <a:r>
              <a:rPr lang="nl-BE" dirty="0" smtClean="0"/>
              <a:t>Het effect van de proactieve flux </a:t>
            </a:r>
            <a:endParaRPr lang="nl-BE" dirty="0"/>
          </a:p>
        </p:txBody>
      </p:sp>
      <p:sp>
        <p:nvSpPr>
          <p:cNvPr id="4" name="Slide Number Placeholder 3"/>
          <p:cNvSpPr>
            <a:spLocks noGrp="1"/>
          </p:cNvSpPr>
          <p:nvPr>
            <p:ph type="sldNum" sz="quarter" idx="12"/>
          </p:nvPr>
        </p:nvSpPr>
        <p:spPr/>
        <p:txBody>
          <a:bodyPr/>
          <a:lstStyle/>
          <a:p>
            <a:fld id="{7783B41B-12B6-4349-A990-5B064E6E0C76}" type="slidenum">
              <a:rPr lang="en-US" smtClean="0"/>
              <a:pPr/>
              <a:t>12</a:t>
            </a:fld>
            <a:endParaRPr lang="en-US"/>
          </a:p>
        </p:txBody>
      </p:sp>
      <p:sp>
        <p:nvSpPr>
          <p:cNvPr id="5" name="Multiply 4"/>
          <p:cNvSpPr/>
          <p:nvPr/>
        </p:nvSpPr>
        <p:spPr>
          <a:xfrm>
            <a:off x="7936450" y="2132856"/>
            <a:ext cx="641068" cy="4572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6" name="Equal 5"/>
          <p:cNvSpPr/>
          <p:nvPr/>
        </p:nvSpPr>
        <p:spPr>
          <a:xfrm>
            <a:off x="8028384" y="2945798"/>
            <a:ext cx="457200" cy="554360"/>
          </a:xfrm>
          <a:prstGeom prst="mathEqual">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solidFill>
                <a:schemeClr val="tx1"/>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71247" y="4792633"/>
            <a:ext cx="371475" cy="360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71247" y="5529120"/>
            <a:ext cx="371475" cy="360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186662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a:t>Kwantitatieve </a:t>
            </a:r>
            <a:r>
              <a:rPr lang="nl-BE" dirty="0" smtClean="0"/>
              <a:t>analyse</a:t>
            </a:r>
            <a:r>
              <a:rPr lang="nl-BE" dirty="0"/>
              <a:t>: </a:t>
            </a:r>
            <a:r>
              <a:rPr lang="nl-BE" dirty="0" smtClean="0"/>
              <a:t>observaties </a:t>
            </a:r>
            <a:endParaRPr lang="nl-BE" dirty="0"/>
          </a:p>
        </p:txBody>
      </p:sp>
      <p:sp>
        <p:nvSpPr>
          <p:cNvPr id="4" name="Slide Number Placeholder 3"/>
          <p:cNvSpPr>
            <a:spLocks noGrp="1"/>
          </p:cNvSpPr>
          <p:nvPr>
            <p:ph type="sldNum" sz="quarter" idx="12"/>
          </p:nvPr>
        </p:nvSpPr>
        <p:spPr/>
        <p:txBody>
          <a:bodyPr/>
          <a:lstStyle/>
          <a:p>
            <a:fld id="{7783B41B-12B6-4349-A990-5B064E6E0C76}" type="slidenum">
              <a:rPr lang="en-US" smtClean="0"/>
              <a:pPr/>
              <a:t>13</a:t>
            </a:fld>
            <a:endParaRPr lang="en-US" dirty="0"/>
          </a:p>
        </p:txBody>
      </p:sp>
      <p:sp>
        <p:nvSpPr>
          <p:cNvPr id="3" name="Content Placeholder 2"/>
          <p:cNvSpPr>
            <a:spLocks noGrp="1"/>
          </p:cNvSpPr>
          <p:nvPr>
            <p:ph idx="1"/>
          </p:nvPr>
        </p:nvSpPr>
        <p:spPr/>
        <p:txBody>
          <a:bodyPr/>
          <a:lstStyle/>
          <a:p>
            <a:pPr marL="0" indent="0">
              <a:buNone/>
            </a:pPr>
            <a:r>
              <a:rPr lang="nl-BE" dirty="0" smtClean="0"/>
              <a:t>Analyse </a:t>
            </a:r>
            <a:r>
              <a:rPr lang="nl-BE" dirty="0"/>
              <a:t>verzekerden uit proactieve flux die nadien recht op V.T. </a:t>
            </a:r>
            <a:r>
              <a:rPr lang="nl-BE" dirty="0" smtClean="0"/>
              <a:t>verkregen </a:t>
            </a:r>
          </a:p>
          <a:p>
            <a:r>
              <a:rPr lang="nl-BE" dirty="0" smtClean="0"/>
              <a:t>7</a:t>
            </a:r>
            <a:r>
              <a:rPr lang="nl-BE" dirty="0"/>
              <a:t>% van de personen </a:t>
            </a:r>
            <a:r>
              <a:rPr lang="nl-BE" dirty="0" smtClean="0"/>
              <a:t>uit fase 1 hebben recht op 1 januari 2018:</a:t>
            </a:r>
            <a:endParaRPr lang="nl-BE" dirty="0"/>
          </a:p>
          <a:p>
            <a:pPr lvl="1"/>
            <a:r>
              <a:rPr lang="nl-BE" sz="2000" dirty="0" smtClean="0"/>
              <a:t>67% op </a:t>
            </a:r>
            <a:r>
              <a:rPr lang="nl-BE" sz="2000" dirty="0"/>
              <a:t>basis van </a:t>
            </a:r>
            <a:r>
              <a:rPr lang="nl-BE" sz="2000" dirty="0" smtClean="0"/>
              <a:t>VOE</a:t>
            </a:r>
          </a:p>
          <a:p>
            <a:pPr lvl="1"/>
            <a:r>
              <a:rPr lang="nl-BE" sz="2000" dirty="0" smtClean="0"/>
              <a:t>33</a:t>
            </a:r>
            <a:r>
              <a:rPr lang="nl-BE" sz="2000" dirty="0"/>
              <a:t>% </a:t>
            </a:r>
            <a:r>
              <a:rPr lang="nl-BE" sz="2000" dirty="0" smtClean="0"/>
              <a:t>opende </a:t>
            </a:r>
            <a:r>
              <a:rPr lang="nl-BE" sz="2000" dirty="0"/>
              <a:t>het recht </a:t>
            </a:r>
            <a:r>
              <a:rPr lang="nl-BE" sz="2000" dirty="0" smtClean="0"/>
              <a:t>automatisch</a:t>
            </a:r>
          </a:p>
          <a:p>
            <a:r>
              <a:rPr lang="nl-BE" dirty="0" smtClean="0"/>
              <a:t>19% </a:t>
            </a:r>
            <a:r>
              <a:rPr lang="nl-BE" dirty="0"/>
              <a:t>gecontacteerde </a:t>
            </a:r>
            <a:r>
              <a:rPr lang="nl-BE" dirty="0" smtClean="0"/>
              <a:t>personen opende </a:t>
            </a:r>
            <a:r>
              <a:rPr lang="nl-BE" dirty="0"/>
              <a:t>een recht </a:t>
            </a:r>
            <a:endParaRPr lang="nl-BE" dirty="0" smtClean="0"/>
          </a:p>
          <a:p>
            <a:r>
              <a:rPr lang="nl-BE" dirty="0" smtClean="0"/>
              <a:t>Profiel: Sterker </a:t>
            </a:r>
            <a:r>
              <a:rPr lang="nl-BE" dirty="0"/>
              <a:t>positief effect </a:t>
            </a:r>
            <a:r>
              <a:rPr lang="nl-BE" dirty="0" smtClean="0"/>
              <a:t>bij:</a:t>
            </a:r>
          </a:p>
          <a:p>
            <a:pPr lvl="1"/>
            <a:r>
              <a:rPr lang="nl-BE" sz="2000" dirty="0"/>
              <a:t>alleenstaanden</a:t>
            </a:r>
          </a:p>
          <a:p>
            <a:pPr lvl="1"/>
            <a:r>
              <a:rPr lang="nl-BE" sz="2000" dirty="0"/>
              <a:t>personen tussen de 26 en 45 jaar</a:t>
            </a:r>
          </a:p>
          <a:p>
            <a:pPr lvl="1"/>
            <a:r>
              <a:rPr lang="nl-BE" sz="2000" dirty="0"/>
              <a:t>personen ouder dan 70 jaar</a:t>
            </a:r>
          </a:p>
          <a:p>
            <a:endParaRPr lang="nl-BE" dirty="0" smtClean="0"/>
          </a:p>
          <a:p>
            <a:endParaRPr lang="nl-BE" dirty="0"/>
          </a:p>
          <a:p>
            <a:endParaRPr lang="nl-BE" dirty="0"/>
          </a:p>
        </p:txBody>
      </p:sp>
    </p:spTree>
    <p:extLst>
      <p:ext uri="{BB962C8B-B14F-4D97-AF65-F5344CB8AC3E}">
        <p14:creationId xmlns:p14="http://schemas.microsoft.com/office/powerpoint/2010/main" val="7952981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a:t>Kwantitatieve </a:t>
            </a:r>
            <a:r>
              <a:rPr lang="nl-BE" dirty="0" smtClean="0"/>
              <a:t>analyse</a:t>
            </a:r>
            <a:r>
              <a:rPr lang="nl-BE" dirty="0"/>
              <a:t>: observaties </a:t>
            </a:r>
          </a:p>
        </p:txBody>
      </p:sp>
      <p:sp>
        <p:nvSpPr>
          <p:cNvPr id="4" name="Slide Number Placeholder 3"/>
          <p:cNvSpPr>
            <a:spLocks noGrp="1"/>
          </p:cNvSpPr>
          <p:nvPr>
            <p:ph type="sldNum" sz="quarter" idx="12"/>
          </p:nvPr>
        </p:nvSpPr>
        <p:spPr/>
        <p:txBody>
          <a:bodyPr/>
          <a:lstStyle/>
          <a:p>
            <a:fld id="{7783B41B-12B6-4349-A990-5B064E6E0C76}" type="slidenum">
              <a:rPr lang="en-US" smtClean="0"/>
              <a:pPr/>
              <a:t>14</a:t>
            </a:fld>
            <a:endParaRPr lang="en-US"/>
          </a:p>
        </p:txBody>
      </p:sp>
      <p:sp>
        <p:nvSpPr>
          <p:cNvPr id="6" name="Rectangle 5"/>
          <p:cNvSpPr/>
          <p:nvPr/>
        </p:nvSpPr>
        <p:spPr>
          <a:xfrm>
            <a:off x="1043608" y="1233755"/>
            <a:ext cx="7200800" cy="830997"/>
          </a:xfrm>
          <a:prstGeom prst="rect">
            <a:avLst/>
          </a:prstGeom>
        </p:spPr>
        <p:txBody>
          <a:bodyPr wrap="square">
            <a:spAutoFit/>
          </a:bodyPr>
          <a:lstStyle/>
          <a:p>
            <a:r>
              <a:rPr lang="nl-BE" sz="2400" dirty="0"/>
              <a:t>Analyse verzekerden uit proactieve flux </a:t>
            </a:r>
            <a:r>
              <a:rPr lang="nl-BE" sz="2400" dirty="0" smtClean="0"/>
              <a:t>die nadien </a:t>
            </a:r>
            <a:r>
              <a:rPr lang="nl-BE" sz="2400" dirty="0"/>
              <a:t>geen recht op V.T. verkregen </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878345172"/>
              </p:ext>
            </p:extLst>
          </p:nvPr>
        </p:nvGraphicFramePr>
        <p:xfrm>
          <a:off x="827088" y="1755711"/>
          <a:ext cx="7859712"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4017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smtClean="0"/>
              <a:t>Conclusies </a:t>
            </a:r>
            <a:endParaRPr lang="nl-BE" dirty="0"/>
          </a:p>
        </p:txBody>
      </p:sp>
      <p:sp>
        <p:nvSpPr>
          <p:cNvPr id="3" name="Content Placeholder 2"/>
          <p:cNvSpPr>
            <a:spLocks noGrp="1"/>
          </p:cNvSpPr>
          <p:nvPr>
            <p:ph idx="1"/>
          </p:nvPr>
        </p:nvSpPr>
        <p:spPr/>
        <p:txBody>
          <a:bodyPr/>
          <a:lstStyle/>
          <a:p>
            <a:r>
              <a:rPr lang="nl-BE" sz="2000" dirty="0"/>
              <a:t>Zorgde de hervorming </a:t>
            </a:r>
            <a:r>
              <a:rPr lang="nl-BE" sz="2000" dirty="0" smtClean="0"/>
              <a:t>V.T. </a:t>
            </a:r>
            <a:r>
              <a:rPr lang="nl-BE" sz="2000" dirty="0"/>
              <a:t>in 2014 voor een toename in de toekenning van het recht op V.T</a:t>
            </a:r>
            <a:r>
              <a:rPr lang="nl-BE" sz="2000" dirty="0" smtClean="0"/>
              <a:t>.? </a:t>
            </a:r>
            <a:r>
              <a:rPr lang="nl-BE" sz="2000" b="1" dirty="0" smtClean="0"/>
              <a:t>Ja.</a:t>
            </a:r>
          </a:p>
          <a:p>
            <a:pPr lvl="1"/>
            <a:r>
              <a:rPr lang="nl-BE" sz="1600" dirty="0" smtClean="0"/>
              <a:t>Maar er zijn ook andere mogelijke verklaringen (zie slide 12)</a:t>
            </a:r>
          </a:p>
          <a:p>
            <a:r>
              <a:rPr lang="nl-BE" sz="2000" dirty="0"/>
              <a:t>Werkt de proactieve flux als maatregel tegen de non take-up van het recht op V.T.? </a:t>
            </a:r>
            <a:r>
              <a:rPr lang="nl-BE" sz="2000" b="1" dirty="0" smtClean="0"/>
              <a:t>Ja </a:t>
            </a:r>
            <a:endParaRPr lang="nl-BE" sz="2000" b="1" dirty="0"/>
          </a:p>
          <a:p>
            <a:pPr lvl="1"/>
            <a:r>
              <a:rPr lang="nl-BE" sz="1800" dirty="0"/>
              <a:t>Het initiatief leidt tot nieuwe openingen van recht</a:t>
            </a:r>
          </a:p>
          <a:p>
            <a:r>
              <a:rPr lang="nl-BE" sz="2000" dirty="0"/>
              <a:t>Wat zijn de voor- en nadelen van de organisatiewijze van de proactieve flux? </a:t>
            </a:r>
            <a:endParaRPr lang="nl-BE" sz="2000" b="1" dirty="0" smtClean="0"/>
          </a:p>
          <a:p>
            <a:pPr lvl="1"/>
            <a:r>
              <a:rPr lang="nl-BE" sz="1800" b="1" dirty="0"/>
              <a:t>+</a:t>
            </a:r>
            <a:r>
              <a:rPr lang="nl-BE" sz="1800" dirty="0"/>
              <a:t>: opening recht voor 19% van de gecontacteerde verzekerden</a:t>
            </a:r>
          </a:p>
          <a:p>
            <a:pPr lvl="1"/>
            <a:r>
              <a:rPr lang="nl-BE" sz="1800" b="1" dirty="0"/>
              <a:t>+</a:t>
            </a:r>
            <a:r>
              <a:rPr lang="nl-BE" sz="1800" dirty="0"/>
              <a:t>: beperkt risico onterechte toekenningen</a:t>
            </a:r>
          </a:p>
          <a:p>
            <a:pPr lvl="1"/>
            <a:r>
              <a:rPr lang="nl-BE" sz="1800" b="1" dirty="0"/>
              <a:t>-</a:t>
            </a:r>
            <a:r>
              <a:rPr lang="nl-BE" sz="1800" dirty="0"/>
              <a:t> : grote populatie </a:t>
            </a:r>
            <a:r>
              <a:rPr lang="nl-BE" sz="1800" dirty="0" smtClean="0"/>
              <a:t>als </a:t>
            </a:r>
            <a:r>
              <a:rPr lang="nl-BE" sz="1800" dirty="0"/>
              <a:t>startpunt proces</a:t>
            </a:r>
          </a:p>
          <a:p>
            <a:pPr lvl="1"/>
            <a:r>
              <a:rPr lang="nl-BE" sz="1800" b="1" dirty="0" smtClean="0"/>
              <a:t>-</a:t>
            </a:r>
            <a:r>
              <a:rPr lang="nl-BE" sz="1800" dirty="0" smtClean="0"/>
              <a:t> : </a:t>
            </a:r>
            <a:r>
              <a:rPr lang="nl-BE" sz="1800" dirty="0"/>
              <a:t>kwaliteit gebruikte gegevensuitwisselingen en –bronnen m.b.t. het inkomen</a:t>
            </a:r>
          </a:p>
          <a:p>
            <a:pPr lvl="1"/>
            <a:r>
              <a:rPr lang="nl-BE" sz="1800" b="1" dirty="0" smtClean="0"/>
              <a:t>- </a:t>
            </a:r>
            <a:r>
              <a:rPr lang="nl-BE" sz="1800" dirty="0" smtClean="0"/>
              <a:t>: </a:t>
            </a:r>
            <a:r>
              <a:rPr lang="nl-BE" sz="1800" dirty="0"/>
              <a:t>blijvende groep met non-respons na </a:t>
            </a:r>
            <a:r>
              <a:rPr lang="nl-BE" sz="1800" dirty="0" err="1"/>
              <a:t>contactname</a:t>
            </a:r>
            <a:endParaRPr lang="nl-BE" sz="1800" dirty="0"/>
          </a:p>
          <a:p>
            <a:pPr lvl="1"/>
            <a:endParaRPr lang="nl-BE" sz="1800" dirty="0"/>
          </a:p>
          <a:p>
            <a:endParaRPr lang="nl-BE" dirty="0"/>
          </a:p>
          <a:p>
            <a:endParaRPr lang="nl-BE" dirty="0"/>
          </a:p>
          <a:p>
            <a:endParaRPr lang="nl-BE" dirty="0" smtClean="0"/>
          </a:p>
          <a:p>
            <a:endParaRPr lang="nl-BE" dirty="0"/>
          </a:p>
        </p:txBody>
      </p:sp>
      <p:sp>
        <p:nvSpPr>
          <p:cNvPr id="4" name="Slide Number Placeholder 3"/>
          <p:cNvSpPr>
            <a:spLocks noGrp="1"/>
          </p:cNvSpPr>
          <p:nvPr>
            <p:ph type="sldNum" sz="quarter" idx="12"/>
          </p:nvPr>
        </p:nvSpPr>
        <p:spPr/>
        <p:txBody>
          <a:bodyPr/>
          <a:lstStyle/>
          <a:p>
            <a:fld id="{7783B41B-12B6-4349-A990-5B064E6E0C76}" type="slidenum">
              <a:rPr lang="en-US" smtClean="0"/>
              <a:pPr/>
              <a:t>15</a:t>
            </a:fld>
            <a:endParaRPr lang="en-US" dirty="0"/>
          </a:p>
        </p:txBody>
      </p:sp>
    </p:spTree>
    <p:extLst>
      <p:ext uri="{BB962C8B-B14F-4D97-AF65-F5344CB8AC3E}">
        <p14:creationId xmlns:p14="http://schemas.microsoft.com/office/powerpoint/2010/main" val="3922148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783B41B-12B6-4349-A990-5B064E6E0C76}" type="slidenum">
              <a:rPr lang="en-US" smtClean="0"/>
              <a:pPr/>
              <a:t>16</a:t>
            </a:fld>
            <a:endParaRPr lang="en-US"/>
          </a:p>
        </p:txBody>
      </p:sp>
      <p:pic>
        <p:nvPicPr>
          <p:cNvPr id="5" name="Picture 4"/>
          <p:cNvPicPr>
            <a:picLocks noChangeAspect="1"/>
          </p:cNvPicPr>
          <p:nvPr/>
        </p:nvPicPr>
        <p:blipFill>
          <a:blip r:embed="rId2"/>
          <a:stretch>
            <a:fillRect/>
          </a:stretch>
        </p:blipFill>
        <p:spPr>
          <a:xfrm>
            <a:off x="899592" y="4437112"/>
            <a:ext cx="2943225" cy="1352550"/>
          </a:xfrm>
          <a:prstGeom prst="rect">
            <a:avLst/>
          </a:prstGeom>
        </p:spPr>
      </p:pic>
      <p:sp>
        <p:nvSpPr>
          <p:cNvPr id="6" name="TextBox 5"/>
          <p:cNvSpPr txBox="1"/>
          <p:nvPr/>
        </p:nvSpPr>
        <p:spPr>
          <a:xfrm>
            <a:off x="1691680" y="2204864"/>
            <a:ext cx="5852884" cy="646331"/>
          </a:xfrm>
          <a:prstGeom prst="rect">
            <a:avLst/>
          </a:prstGeom>
          <a:noFill/>
        </p:spPr>
        <p:txBody>
          <a:bodyPr wrap="none" rtlCol="0">
            <a:spAutoFit/>
          </a:bodyPr>
          <a:lstStyle/>
          <a:p>
            <a:r>
              <a:rPr lang="nl-BE" sz="3600" dirty="0" smtClean="0"/>
              <a:t>Bedankt voor uw </a:t>
            </a:r>
            <a:r>
              <a:rPr lang="nl-BE" sz="3600" dirty="0" smtClean="0">
                <a:latin typeface="+mn-lt"/>
              </a:rPr>
              <a:t>aandacht</a:t>
            </a:r>
            <a:r>
              <a:rPr lang="nl-BE" sz="3600" dirty="0" smtClean="0"/>
              <a:t> </a:t>
            </a:r>
            <a:endParaRPr lang="nl-BE" sz="3600" dirty="0"/>
          </a:p>
        </p:txBody>
      </p:sp>
    </p:spTree>
    <p:extLst>
      <p:ext uri="{BB962C8B-B14F-4D97-AF65-F5344CB8AC3E}">
        <p14:creationId xmlns:p14="http://schemas.microsoft.com/office/powerpoint/2010/main" val="2981729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smtClean="0"/>
              <a:t>Agenda </a:t>
            </a:r>
            <a:endParaRPr lang="nl-BE" dirty="0"/>
          </a:p>
        </p:txBody>
      </p:sp>
      <p:sp>
        <p:nvSpPr>
          <p:cNvPr id="3" name="Content Placeholder 2"/>
          <p:cNvSpPr>
            <a:spLocks noGrp="1"/>
          </p:cNvSpPr>
          <p:nvPr>
            <p:ph idx="1"/>
          </p:nvPr>
        </p:nvSpPr>
        <p:spPr/>
        <p:txBody>
          <a:bodyPr/>
          <a:lstStyle/>
          <a:p>
            <a:pPr marL="514350" indent="-514350">
              <a:lnSpc>
                <a:spcPct val="200000"/>
              </a:lnSpc>
              <a:buFont typeface="+mj-lt"/>
              <a:buAutoNum type="arabicPeriod"/>
            </a:pPr>
            <a:r>
              <a:rPr lang="nl-BE" dirty="0" smtClean="0">
                <a:cs typeface="Arial"/>
              </a:rPr>
              <a:t>Inleiding: Hervorming V.T. 2014 &amp; context evaluatie proactieve </a:t>
            </a:r>
            <a:r>
              <a:rPr lang="nl-BE" dirty="0">
                <a:cs typeface="Arial"/>
              </a:rPr>
              <a:t>flux </a:t>
            </a:r>
            <a:endParaRPr lang="nl-BE" dirty="0" smtClean="0">
              <a:cs typeface="Arial"/>
            </a:endParaRPr>
          </a:p>
          <a:p>
            <a:pPr marL="514350" indent="-514350">
              <a:lnSpc>
                <a:spcPct val="200000"/>
              </a:lnSpc>
              <a:buFont typeface="+mj-lt"/>
              <a:buAutoNum type="arabicPeriod"/>
            </a:pPr>
            <a:r>
              <a:rPr lang="nl-BE" dirty="0" smtClean="0">
                <a:cs typeface="Arial"/>
              </a:rPr>
              <a:t>Proces: Verloop proactieve flux </a:t>
            </a:r>
          </a:p>
          <a:p>
            <a:pPr marL="514350" indent="-514350">
              <a:lnSpc>
                <a:spcPct val="200000"/>
              </a:lnSpc>
              <a:buFont typeface="+mj-lt"/>
              <a:buAutoNum type="arabicPeriod"/>
            </a:pPr>
            <a:r>
              <a:rPr lang="nl-BE" dirty="0" smtClean="0">
                <a:cs typeface="Arial"/>
              </a:rPr>
              <a:t>Kwantitatieve analyse: </a:t>
            </a:r>
            <a:r>
              <a:rPr lang="nl-BE" dirty="0">
                <a:cs typeface="Arial"/>
              </a:rPr>
              <a:t>m</a:t>
            </a:r>
            <a:r>
              <a:rPr lang="nl-BE" dirty="0" smtClean="0">
                <a:cs typeface="Arial"/>
              </a:rPr>
              <a:t>ethode &amp; observaties </a:t>
            </a:r>
          </a:p>
          <a:p>
            <a:pPr marL="514350" indent="-514350">
              <a:lnSpc>
                <a:spcPct val="200000"/>
              </a:lnSpc>
              <a:buFont typeface="+mj-lt"/>
              <a:buAutoNum type="arabicPeriod"/>
            </a:pPr>
            <a:r>
              <a:rPr lang="nl-BE" dirty="0" smtClean="0">
                <a:cs typeface="Arial"/>
              </a:rPr>
              <a:t>Conclusies</a:t>
            </a:r>
          </a:p>
          <a:p>
            <a:pPr marL="514350" indent="-514350">
              <a:lnSpc>
                <a:spcPct val="150000"/>
              </a:lnSpc>
              <a:buFont typeface="+mj-lt"/>
              <a:buAutoNum type="arabicPeriod"/>
            </a:pPr>
            <a:endParaRPr lang="nl-BE" dirty="0" smtClean="0"/>
          </a:p>
        </p:txBody>
      </p:sp>
      <p:sp>
        <p:nvSpPr>
          <p:cNvPr id="4" name="Slide Number Placeholder 3"/>
          <p:cNvSpPr>
            <a:spLocks noGrp="1"/>
          </p:cNvSpPr>
          <p:nvPr>
            <p:ph type="sldNum" sz="quarter" idx="12"/>
          </p:nvPr>
        </p:nvSpPr>
        <p:spPr/>
        <p:txBody>
          <a:bodyPr/>
          <a:lstStyle/>
          <a:p>
            <a:fld id="{7783B41B-12B6-4349-A990-5B064E6E0C76}" type="slidenum">
              <a:rPr lang="en-US" smtClean="0"/>
              <a:pPr/>
              <a:t>2</a:t>
            </a:fld>
            <a:endParaRPr lang="en-US" dirty="0"/>
          </a:p>
        </p:txBody>
      </p:sp>
    </p:spTree>
    <p:extLst>
      <p:ext uri="{BB962C8B-B14F-4D97-AF65-F5344CB8AC3E}">
        <p14:creationId xmlns:p14="http://schemas.microsoft.com/office/powerpoint/2010/main" val="476011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smtClean="0"/>
              <a:t>Inleiding: V.T.</a:t>
            </a:r>
            <a:endParaRPr lang="nl-BE" dirty="0"/>
          </a:p>
        </p:txBody>
      </p:sp>
      <p:sp>
        <p:nvSpPr>
          <p:cNvPr id="3" name="Content Placeholder 2"/>
          <p:cNvSpPr>
            <a:spLocks noGrp="1"/>
          </p:cNvSpPr>
          <p:nvPr>
            <p:ph idx="1"/>
          </p:nvPr>
        </p:nvSpPr>
        <p:spPr/>
        <p:txBody>
          <a:bodyPr/>
          <a:lstStyle/>
          <a:p>
            <a:pPr>
              <a:lnSpc>
                <a:spcPct val="150000"/>
              </a:lnSpc>
            </a:pPr>
            <a:r>
              <a:rPr lang="nl-BE" dirty="0" smtClean="0"/>
              <a:t>V.T.: </a:t>
            </a:r>
          </a:p>
          <a:p>
            <a:pPr marL="457200" lvl="1" indent="0">
              <a:lnSpc>
                <a:spcPct val="150000"/>
              </a:lnSpc>
              <a:buNone/>
            </a:pPr>
            <a:r>
              <a:rPr lang="nl-BE" sz="2200" dirty="0" smtClean="0"/>
              <a:t>maatregel </a:t>
            </a:r>
            <a:r>
              <a:rPr lang="nl-BE" sz="2200" b="1" dirty="0" smtClean="0"/>
              <a:t>financiële toegankelijkheid </a:t>
            </a:r>
            <a:r>
              <a:rPr lang="nl-BE" sz="2200" dirty="0" smtClean="0"/>
              <a:t>waarbij </a:t>
            </a:r>
            <a:r>
              <a:rPr lang="nl-BE" sz="2200" b="1" dirty="0" smtClean="0"/>
              <a:t>gezinnen</a:t>
            </a:r>
            <a:r>
              <a:rPr lang="nl-BE" sz="2200" dirty="0" smtClean="0"/>
              <a:t>  met </a:t>
            </a:r>
            <a:r>
              <a:rPr lang="nl-BE" sz="2200" dirty="0"/>
              <a:t>een </a:t>
            </a:r>
            <a:r>
              <a:rPr lang="nl-BE" sz="2200" b="1" dirty="0" smtClean="0"/>
              <a:t>stabiel</a:t>
            </a:r>
            <a:r>
              <a:rPr lang="nl-BE" sz="2200" dirty="0" smtClean="0"/>
              <a:t> </a:t>
            </a:r>
            <a:r>
              <a:rPr lang="nl-BE" sz="2200" b="1" dirty="0" smtClean="0"/>
              <a:t>laag </a:t>
            </a:r>
            <a:r>
              <a:rPr lang="nl-BE" sz="2200" b="1" dirty="0"/>
              <a:t>inkomen </a:t>
            </a:r>
            <a:r>
              <a:rPr lang="nl-BE" sz="2200" dirty="0"/>
              <a:t>of </a:t>
            </a:r>
            <a:r>
              <a:rPr lang="nl-BE" sz="2200" dirty="0" smtClean="0"/>
              <a:t>in </a:t>
            </a:r>
            <a:r>
              <a:rPr lang="nl-BE" sz="2200" dirty="0"/>
              <a:t>een </a:t>
            </a:r>
            <a:r>
              <a:rPr lang="nl-BE" sz="2200" b="1" dirty="0"/>
              <a:t>moeilijke sociale situatie </a:t>
            </a:r>
            <a:r>
              <a:rPr lang="nl-BE" sz="2200" dirty="0" smtClean="0"/>
              <a:t>recht </a:t>
            </a:r>
            <a:r>
              <a:rPr lang="nl-BE" sz="2200" dirty="0"/>
              <a:t>hebben </a:t>
            </a:r>
            <a:r>
              <a:rPr lang="nl-BE" sz="2200" dirty="0" smtClean="0"/>
              <a:t>op een </a:t>
            </a:r>
            <a:r>
              <a:rPr lang="nl-BE" sz="2200" b="1" dirty="0"/>
              <a:t>hogere tussenkomst </a:t>
            </a:r>
            <a:r>
              <a:rPr lang="nl-BE" sz="2200" dirty="0" smtClean="0"/>
              <a:t>in hun kosten  voor geneeskundige verzorging</a:t>
            </a:r>
          </a:p>
          <a:p>
            <a:pPr>
              <a:lnSpc>
                <a:spcPct val="150000"/>
              </a:lnSpc>
            </a:pPr>
            <a:r>
              <a:rPr lang="nl-BE" dirty="0" smtClean="0"/>
              <a:t>Hervormd op </a:t>
            </a:r>
            <a:r>
              <a:rPr lang="nl-BE" dirty="0"/>
              <a:t>1 </a:t>
            </a:r>
            <a:r>
              <a:rPr lang="nl-BE" dirty="0" smtClean="0"/>
              <a:t>januari 2014</a:t>
            </a:r>
          </a:p>
          <a:p>
            <a:endParaRPr lang="nl-BE" dirty="0" smtClean="0"/>
          </a:p>
        </p:txBody>
      </p:sp>
      <p:sp>
        <p:nvSpPr>
          <p:cNvPr id="4" name="Slide Number Placeholder 3"/>
          <p:cNvSpPr>
            <a:spLocks noGrp="1"/>
          </p:cNvSpPr>
          <p:nvPr>
            <p:ph type="sldNum" sz="quarter" idx="12"/>
          </p:nvPr>
        </p:nvSpPr>
        <p:spPr/>
        <p:txBody>
          <a:bodyPr/>
          <a:lstStyle/>
          <a:p>
            <a:fld id="{7783B41B-12B6-4349-A990-5B064E6E0C76}" type="slidenum">
              <a:rPr lang="en-US" smtClean="0"/>
              <a:pPr/>
              <a:t>3</a:t>
            </a:fld>
            <a:endParaRPr lang="en-US"/>
          </a:p>
        </p:txBody>
      </p:sp>
    </p:spTree>
    <p:extLst>
      <p:ext uri="{BB962C8B-B14F-4D97-AF65-F5344CB8AC3E}">
        <p14:creationId xmlns:p14="http://schemas.microsoft.com/office/powerpoint/2010/main" val="353558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smtClean="0"/>
              <a:t>Inleiding: hervorming 2014</a:t>
            </a:r>
            <a:endParaRPr lang="nl-BE" dirty="0"/>
          </a:p>
        </p:txBody>
      </p:sp>
      <p:sp>
        <p:nvSpPr>
          <p:cNvPr id="3" name="Content Placeholder 2"/>
          <p:cNvSpPr>
            <a:spLocks noGrp="1"/>
          </p:cNvSpPr>
          <p:nvPr>
            <p:ph idx="1"/>
          </p:nvPr>
        </p:nvSpPr>
        <p:spPr/>
        <p:txBody>
          <a:bodyPr/>
          <a:lstStyle/>
          <a:p>
            <a:r>
              <a:rPr lang="nl-BE" sz="2400" dirty="0" smtClean="0"/>
              <a:t>Voor alle </a:t>
            </a:r>
            <a:r>
              <a:rPr lang="nl-BE" sz="2400" dirty="0"/>
              <a:t>gezinnen met stabiele, lage inkomens onder dezelfde voorwaarden  </a:t>
            </a:r>
          </a:p>
          <a:p>
            <a:r>
              <a:rPr lang="nl-BE" sz="2400" dirty="0"/>
              <a:t>Beperken </a:t>
            </a:r>
            <a:r>
              <a:rPr lang="nl-BE" sz="2400" dirty="0" smtClean="0"/>
              <a:t>(administratieve) complexiteit bij toekenning </a:t>
            </a:r>
            <a:endParaRPr lang="nl-BE" sz="2400" dirty="0"/>
          </a:p>
          <a:p>
            <a:r>
              <a:rPr lang="nl-BE" sz="2400" dirty="0"/>
              <a:t>Snellere en efficiëntere </a:t>
            </a:r>
            <a:r>
              <a:rPr lang="nl-BE" sz="2400" dirty="0" smtClean="0"/>
              <a:t>controle:</a:t>
            </a:r>
          </a:p>
          <a:p>
            <a:pPr lvl="1"/>
            <a:r>
              <a:rPr lang="nl-BE" sz="2200" dirty="0"/>
              <a:t>I</a:t>
            </a:r>
            <a:r>
              <a:rPr lang="nl-BE" sz="2200" dirty="0" smtClean="0"/>
              <a:t>ntroductie tussentijdse controle,</a:t>
            </a:r>
          </a:p>
          <a:p>
            <a:pPr lvl="1"/>
            <a:r>
              <a:rPr lang="nl-BE" sz="2200" dirty="0"/>
              <a:t>H</a:t>
            </a:r>
            <a:r>
              <a:rPr lang="nl-BE" sz="2200" dirty="0" smtClean="0"/>
              <a:t>erziening systematische </a:t>
            </a:r>
            <a:r>
              <a:rPr lang="nl-BE" sz="2200" dirty="0"/>
              <a:t>controle</a:t>
            </a:r>
          </a:p>
          <a:p>
            <a:r>
              <a:rPr lang="nl-BE" sz="2400" dirty="0"/>
              <a:t>Verbeteren non take-up:</a:t>
            </a:r>
          </a:p>
          <a:p>
            <a:pPr lvl="1"/>
            <a:r>
              <a:rPr lang="nl-BE" sz="2200" dirty="0" smtClean="0"/>
              <a:t>Vereenvoudigen &amp; </a:t>
            </a:r>
            <a:r>
              <a:rPr lang="nl-BE" sz="2200" dirty="0"/>
              <a:t>uniformiseren </a:t>
            </a:r>
            <a:r>
              <a:rPr lang="nl-BE" sz="2200" dirty="0" smtClean="0"/>
              <a:t>(vb. gezinsconcept)</a:t>
            </a:r>
            <a:endParaRPr lang="nl-BE" sz="2200" dirty="0"/>
          </a:p>
          <a:p>
            <a:pPr lvl="1"/>
            <a:r>
              <a:rPr lang="nl-BE" sz="2200" dirty="0" smtClean="0"/>
              <a:t>VOE: vereenvoudigen &amp; verdeling </a:t>
            </a:r>
            <a:r>
              <a:rPr lang="nl-BE" sz="2200" dirty="0"/>
              <a:t>verantwoordelijkheden </a:t>
            </a:r>
            <a:r>
              <a:rPr lang="nl-BE" sz="2200" dirty="0" smtClean="0"/>
              <a:t>verzekerde &amp; ziekenfonds</a:t>
            </a:r>
            <a:endParaRPr lang="nl-BE" sz="2200" dirty="0"/>
          </a:p>
          <a:p>
            <a:pPr lvl="1"/>
            <a:r>
              <a:rPr lang="nl-BE" sz="2200" dirty="0" smtClean="0"/>
              <a:t>De Proactieve </a:t>
            </a:r>
            <a:r>
              <a:rPr lang="nl-BE" sz="2200" dirty="0"/>
              <a:t>flux</a:t>
            </a:r>
          </a:p>
          <a:p>
            <a:endParaRPr lang="nl-BE" sz="2400" dirty="0" smtClean="0"/>
          </a:p>
        </p:txBody>
      </p:sp>
      <p:sp>
        <p:nvSpPr>
          <p:cNvPr id="4" name="Slide Number Placeholder 3"/>
          <p:cNvSpPr>
            <a:spLocks noGrp="1"/>
          </p:cNvSpPr>
          <p:nvPr>
            <p:ph type="sldNum" sz="quarter" idx="12"/>
          </p:nvPr>
        </p:nvSpPr>
        <p:spPr/>
        <p:txBody>
          <a:bodyPr/>
          <a:lstStyle/>
          <a:p>
            <a:fld id="{7783B41B-12B6-4349-A990-5B064E6E0C76}" type="slidenum">
              <a:rPr lang="en-US" smtClean="0"/>
              <a:pPr/>
              <a:t>4</a:t>
            </a:fld>
            <a:endParaRPr lang="en-US"/>
          </a:p>
        </p:txBody>
      </p:sp>
    </p:spTree>
    <p:extLst>
      <p:ext uri="{BB962C8B-B14F-4D97-AF65-F5344CB8AC3E}">
        <p14:creationId xmlns:p14="http://schemas.microsoft.com/office/powerpoint/2010/main" val="2758421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smtClean="0"/>
              <a:t>Proces: verloop “Proactieve flux”</a:t>
            </a:r>
            <a:endParaRPr lang="nl-BE" dirty="0"/>
          </a:p>
        </p:txBody>
      </p:sp>
      <p:sp>
        <p:nvSpPr>
          <p:cNvPr id="3" name="Content Placeholder 2"/>
          <p:cNvSpPr>
            <a:spLocks noGrp="1"/>
          </p:cNvSpPr>
          <p:nvPr>
            <p:ph idx="1"/>
          </p:nvPr>
        </p:nvSpPr>
        <p:spPr/>
        <p:txBody>
          <a:bodyPr/>
          <a:lstStyle/>
          <a:p>
            <a:r>
              <a:rPr lang="nl-BE" dirty="0" smtClean="0"/>
              <a:t>Verloop: proces in 4 </a:t>
            </a:r>
            <a:r>
              <a:rPr lang="nl-BE" dirty="0" smtClean="0"/>
              <a:t>fases</a:t>
            </a:r>
            <a:endParaRPr lang="nl-BE" dirty="0" smtClean="0"/>
          </a:p>
          <a:p>
            <a:pPr marL="914400" lvl="1" indent="-514350">
              <a:buFont typeface="+mj-lt"/>
              <a:buAutoNum type="arabicPeriod"/>
            </a:pPr>
            <a:r>
              <a:rPr lang="nl-BE" dirty="0"/>
              <a:t>S</a:t>
            </a:r>
            <a:r>
              <a:rPr lang="nl-BE" dirty="0" smtClean="0"/>
              <a:t>amenstelling populatie: </a:t>
            </a:r>
            <a:r>
              <a:rPr lang="nl-BE" sz="1800" dirty="0" smtClean="0"/>
              <a:t>gezinnen met potentieel recht</a:t>
            </a:r>
          </a:p>
          <a:p>
            <a:pPr marL="914400" lvl="1" indent="-514350">
              <a:buFont typeface="+mj-lt"/>
              <a:buAutoNum type="arabicPeriod"/>
            </a:pPr>
            <a:r>
              <a:rPr lang="nl-BE" dirty="0" smtClean="0"/>
              <a:t>“</a:t>
            </a:r>
            <a:r>
              <a:rPr lang="nl-BE" sz="2200" dirty="0" smtClean="0"/>
              <a:t>Geautomatiseerde” inkomstenberekening: </a:t>
            </a:r>
            <a:r>
              <a:rPr lang="nl-BE" sz="1800" dirty="0" smtClean="0"/>
              <a:t>gezinnen die voldoen aan inkomstenvoorwaarden tijdens een simulatie  </a:t>
            </a:r>
          </a:p>
          <a:p>
            <a:pPr marL="914400" lvl="1" indent="-514350">
              <a:buFont typeface="+mj-lt"/>
              <a:buAutoNum type="arabicPeriod"/>
            </a:pPr>
            <a:r>
              <a:rPr lang="nl-BE" sz="2200" dirty="0" smtClean="0"/>
              <a:t>Contactnames: </a:t>
            </a:r>
            <a:r>
              <a:rPr lang="nl-BE" sz="1800" dirty="0" smtClean="0"/>
              <a:t>gezinnen waarvoor VI geen tegen indicatie heeft voor positieve simulatie</a:t>
            </a:r>
          </a:p>
          <a:p>
            <a:pPr marL="914400" lvl="1" indent="-514350">
              <a:buFont typeface="+mj-lt"/>
              <a:buAutoNum type="arabicPeriod"/>
            </a:pPr>
            <a:r>
              <a:rPr lang="nl-BE" sz="2200" dirty="0" smtClean="0"/>
              <a:t>Inkomstenverklaringen</a:t>
            </a:r>
            <a:r>
              <a:rPr lang="nl-BE" dirty="0" smtClean="0"/>
              <a:t>: </a:t>
            </a:r>
            <a:r>
              <a:rPr lang="nl-BE" sz="1800" dirty="0" smtClean="0"/>
              <a:t>gezinnen die aan voorwaarden &amp; verplichtingen voldoen</a:t>
            </a:r>
          </a:p>
          <a:p>
            <a:pPr>
              <a:buFont typeface="Arial" panose="020B0604020202020204" pitchFamily="34" charset="0"/>
              <a:buChar char="•"/>
            </a:pPr>
            <a:r>
              <a:rPr lang="nl-BE" dirty="0" smtClean="0"/>
              <a:t>Timing</a:t>
            </a:r>
          </a:p>
          <a:p>
            <a:pPr lvl="1">
              <a:buFont typeface="Arial" panose="020B0604020202020204" pitchFamily="34" charset="0"/>
              <a:buChar char="•"/>
            </a:pPr>
            <a:r>
              <a:rPr lang="nl-BE" sz="2200" dirty="0" smtClean="0"/>
              <a:t>Januari 2015: Samenstellen gezinnen</a:t>
            </a:r>
          </a:p>
          <a:p>
            <a:pPr lvl="1">
              <a:buFont typeface="Arial" panose="020B0604020202020204" pitchFamily="34" charset="0"/>
              <a:buChar char="•"/>
            </a:pPr>
            <a:r>
              <a:rPr lang="nl-BE" sz="2200" dirty="0"/>
              <a:t>N</a:t>
            </a:r>
            <a:r>
              <a:rPr lang="nl-BE" sz="2200" dirty="0" smtClean="0"/>
              <a:t>ovember 2017: laatste contactnames </a:t>
            </a:r>
          </a:p>
          <a:p>
            <a:endParaRPr lang="nl-BE" dirty="0"/>
          </a:p>
        </p:txBody>
      </p:sp>
      <p:sp>
        <p:nvSpPr>
          <p:cNvPr id="4" name="Slide Number Placeholder 3"/>
          <p:cNvSpPr>
            <a:spLocks noGrp="1"/>
          </p:cNvSpPr>
          <p:nvPr>
            <p:ph type="sldNum" sz="quarter" idx="12"/>
          </p:nvPr>
        </p:nvSpPr>
        <p:spPr/>
        <p:txBody>
          <a:bodyPr/>
          <a:lstStyle/>
          <a:p>
            <a:fld id="{7783B41B-12B6-4349-A990-5B064E6E0C76}" type="slidenum">
              <a:rPr lang="en-US" smtClean="0"/>
              <a:pPr/>
              <a:t>5</a:t>
            </a:fld>
            <a:endParaRPr lang="en-US"/>
          </a:p>
        </p:txBody>
      </p:sp>
    </p:spTree>
    <p:extLst>
      <p:ext uri="{BB962C8B-B14F-4D97-AF65-F5344CB8AC3E}">
        <p14:creationId xmlns:p14="http://schemas.microsoft.com/office/powerpoint/2010/main" val="3688573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a:t>Proces: </a:t>
            </a:r>
            <a:r>
              <a:rPr lang="nl-BE" dirty="0" smtClean="0"/>
              <a:t>verloop “Proactieve flux”</a:t>
            </a:r>
            <a:endParaRPr lang="nl-BE" dirty="0"/>
          </a:p>
        </p:txBody>
      </p:sp>
      <p:sp>
        <p:nvSpPr>
          <p:cNvPr id="3" name="Content Placeholder 2"/>
          <p:cNvSpPr>
            <a:spLocks noGrp="1"/>
          </p:cNvSpPr>
          <p:nvPr>
            <p:ph idx="1"/>
          </p:nvPr>
        </p:nvSpPr>
        <p:spPr/>
        <p:txBody>
          <a:bodyPr/>
          <a:lstStyle/>
          <a:p>
            <a:r>
              <a:rPr lang="nl-BE" dirty="0" smtClean="0"/>
              <a:t>Fase 1: Samenstelling populatie</a:t>
            </a:r>
          </a:p>
          <a:p>
            <a:pPr lvl="1"/>
            <a:r>
              <a:rPr lang="nl-BE" dirty="0" smtClean="0"/>
              <a:t>Gezinnen zonder recht op V.T., maar met een potentieel recht volgens VI</a:t>
            </a:r>
          </a:p>
          <a:p>
            <a:r>
              <a:rPr lang="nl-BE" dirty="0" smtClean="0"/>
              <a:t>Fase 2: Inkomstenberekening via RIZIV en FOD Financiën: </a:t>
            </a:r>
            <a:r>
              <a:rPr lang="nl-BE" sz="2400" dirty="0" smtClean="0"/>
              <a:t>schema procesverloop </a:t>
            </a:r>
            <a:endParaRPr lang="nl-BE" sz="2400" dirty="0"/>
          </a:p>
          <a:p>
            <a:pPr>
              <a:buFont typeface="Arial" panose="020B0604020202020204" pitchFamily="34" charset="0"/>
              <a:buChar char="•"/>
            </a:pPr>
            <a:endParaRPr lang="nl-BE" dirty="0" smtClean="0"/>
          </a:p>
          <a:p>
            <a:endParaRPr lang="nl-BE" dirty="0"/>
          </a:p>
        </p:txBody>
      </p:sp>
      <p:sp>
        <p:nvSpPr>
          <p:cNvPr id="4" name="Slide Number Placeholder 3"/>
          <p:cNvSpPr>
            <a:spLocks noGrp="1"/>
          </p:cNvSpPr>
          <p:nvPr>
            <p:ph type="sldNum" sz="quarter" idx="12"/>
          </p:nvPr>
        </p:nvSpPr>
        <p:spPr/>
        <p:txBody>
          <a:bodyPr/>
          <a:lstStyle/>
          <a:p>
            <a:fld id="{7783B41B-12B6-4349-A990-5B064E6E0C76}" type="slidenum">
              <a:rPr lang="en-US" smtClean="0"/>
              <a:pPr/>
              <a:t>6</a:t>
            </a:fld>
            <a:endParaRPr lang="en-US"/>
          </a:p>
        </p:txBody>
      </p:sp>
      <p:pic>
        <p:nvPicPr>
          <p:cNvPr id="5" name="Picture 4"/>
          <p:cNvPicPr>
            <a:picLocks noChangeAspect="1"/>
          </p:cNvPicPr>
          <p:nvPr/>
        </p:nvPicPr>
        <p:blipFill>
          <a:blip r:embed="rId3"/>
          <a:stretch>
            <a:fillRect/>
          </a:stretch>
        </p:blipFill>
        <p:spPr>
          <a:xfrm>
            <a:off x="2627784" y="3820763"/>
            <a:ext cx="3694420" cy="2424462"/>
          </a:xfrm>
          <a:prstGeom prst="rect">
            <a:avLst/>
          </a:prstGeom>
        </p:spPr>
      </p:pic>
    </p:spTree>
    <p:extLst>
      <p:ext uri="{BB962C8B-B14F-4D97-AF65-F5344CB8AC3E}">
        <p14:creationId xmlns:p14="http://schemas.microsoft.com/office/powerpoint/2010/main" val="410992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a:t>Proces: </a:t>
            </a:r>
            <a:r>
              <a:rPr lang="nl-BE" dirty="0" smtClean="0"/>
              <a:t>verloop “Proactieve flux”</a:t>
            </a:r>
            <a:endParaRPr lang="nl-BE" dirty="0"/>
          </a:p>
        </p:txBody>
      </p:sp>
      <p:sp>
        <p:nvSpPr>
          <p:cNvPr id="3" name="Content Placeholder 2"/>
          <p:cNvSpPr>
            <a:spLocks noGrp="1"/>
          </p:cNvSpPr>
          <p:nvPr>
            <p:ph idx="1"/>
          </p:nvPr>
        </p:nvSpPr>
        <p:spPr/>
        <p:txBody>
          <a:bodyPr/>
          <a:lstStyle/>
          <a:p>
            <a:r>
              <a:rPr lang="nl-BE" dirty="0" smtClean="0"/>
              <a:t>Fase 3</a:t>
            </a:r>
            <a:r>
              <a:rPr lang="nl-BE" dirty="0"/>
              <a:t>: </a:t>
            </a:r>
            <a:r>
              <a:rPr lang="nl-BE" dirty="0" smtClean="0"/>
              <a:t>Contactnames</a:t>
            </a:r>
          </a:p>
          <a:p>
            <a:pPr lvl="1"/>
            <a:r>
              <a:rPr lang="nl-BE" dirty="0" smtClean="0"/>
              <a:t>Met gezinnen die een inkomen hebben onder het </a:t>
            </a:r>
            <a:r>
              <a:rPr lang="nl-BE" dirty="0"/>
              <a:t>plafond in fase 2 </a:t>
            </a:r>
            <a:endParaRPr lang="nl-BE" dirty="0" smtClean="0"/>
          </a:p>
          <a:p>
            <a:pPr lvl="1"/>
            <a:r>
              <a:rPr lang="nl-BE" dirty="0" smtClean="0"/>
              <a:t>Uitzondering </a:t>
            </a:r>
            <a:r>
              <a:rPr lang="nl-BE" dirty="0" smtClean="0"/>
              <a:t>1: gezinnen met gewijzigde samenstelling</a:t>
            </a:r>
          </a:p>
          <a:p>
            <a:pPr lvl="1"/>
            <a:r>
              <a:rPr lang="nl-BE" dirty="0" smtClean="0"/>
              <a:t>Uitzondering </a:t>
            </a:r>
            <a:r>
              <a:rPr lang="nl-BE" dirty="0" smtClean="0"/>
              <a:t>2: de VI heeft inlichtingen over hogere inkomsten</a:t>
            </a:r>
          </a:p>
          <a:p>
            <a:r>
              <a:rPr lang="nl-BE" dirty="0" smtClean="0"/>
              <a:t>Fase 4: Inkomstenverklaringen</a:t>
            </a:r>
          </a:p>
          <a:p>
            <a:pPr lvl="1"/>
            <a:r>
              <a:rPr lang="nl-BE" dirty="0" smtClean="0"/>
              <a:t>De gezinnen reageren op de uitnodiging van hun ziekenfonds en vullen een VOE in</a:t>
            </a:r>
          </a:p>
          <a:p>
            <a:endParaRPr lang="nl-BE" dirty="0"/>
          </a:p>
        </p:txBody>
      </p:sp>
      <p:sp>
        <p:nvSpPr>
          <p:cNvPr id="4" name="Slide Number Placeholder 3"/>
          <p:cNvSpPr>
            <a:spLocks noGrp="1"/>
          </p:cNvSpPr>
          <p:nvPr>
            <p:ph type="sldNum" sz="quarter" idx="12"/>
          </p:nvPr>
        </p:nvSpPr>
        <p:spPr/>
        <p:txBody>
          <a:bodyPr/>
          <a:lstStyle/>
          <a:p>
            <a:fld id="{7783B41B-12B6-4349-A990-5B064E6E0C76}" type="slidenum">
              <a:rPr lang="en-US" smtClean="0"/>
              <a:pPr/>
              <a:t>7</a:t>
            </a:fld>
            <a:endParaRPr lang="en-US"/>
          </a:p>
        </p:txBody>
      </p:sp>
    </p:spTree>
    <p:extLst>
      <p:ext uri="{BB962C8B-B14F-4D97-AF65-F5344CB8AC3E}">
        <p14:creationId xmlns:p14="http://schemas.microsoft.com/office/powerpoint/2010/main" val="2587741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a:t>Proces: verloop “Proactieve flux”</a:t>
            </a:r>
          </a:p>
        </p:txBody>
      </p:sp>
      <p:sp>
        <p:nvSpPr>
          <p:cNvPr id="3" name="Content Placeholder 2"/>
          <p:cNvSpPr>
            <a:spLocks noGrp="1"/>
          </p:cNvSpPr>
          <p:nvPr>
            <p:ph idx="1"/>
          </p:nvPr>
        </p:nvSpPr>
        <p:spPr/>
        <p:txBody>
          <a:bodyPr/>
          <a:lstStyle/>
          <a:p>
            <a:pPr>
              <a:lnSpc>
                <a:spcPct val="150000"/>
              </a:lnSpc>
            </a:pPr>
            <a:r>
              <a:rPr lang="nl-BE" dirty="0" smtClean="0"/>
              <a:t>Cijfers Fase 1:</a:t>
            </a:r>
          </a:p>
          <a:p>
            <a:pPr lvl="1">
              <a:lnSpc>
                <a:spcPct val="150000"/>
              </a:lnSpc>
            </a:pPr>
            <a:r>
              <a:rPr lang="nl-BE" sz="2200" dirty="0" smtClean="0"/>
              <a:t>Gezinnen </a:t>
            </a:r>
            <a:r>
              <a:rPr lang="nl-BE" sz="2200" dirty="0"/>
              <a:t>in proactieve flux: </a:t>
            </a:r>
            <a:r>
              <a:rPr lang="nl-BE" sz="2200" dirty="0" smtClean="0"/>
              <a:t>2.192.429</a:t>
            </a:r>
          </a:p>
          <a:p>
            <a:pPr lvl="1">
              <a:lnSpc>
                <a:spcPct val="150000"/>
              </a:lnSpc>
            </a:pPr>
            <a:r>
              <a:rPr lang="nl-BE" sz="2200" dirty="0" smtClean="0"/>
              <a:t>Verzekerden </a:t>
            </a:r>
            <a:r>
              <a:rPr lang="nl-BE" sz="2200" dirty="0"/>
              <a:t>in proactieve flux: </a:t>
            </a:r>
            <a:r>
              <a:rPr lang="nl-BE" sz="2200" dirty="0" smtClean="0"/>
              <a:t>3.638.887</a:t>
            </a:r>
          </a:p>
          <a:p>
            <a:pPr>
              <a:lnSpc>
                <a:spcPct val="150000"/>
              </a:lnSpc>
            </a:pPr>
            <a:r>
              <a:rPr lang="nl-BE" dirty="0"/>
              <a:t>Cijfers Fase </a:t>
            </a:r>
            <a:r>
              <a:rPr lang="nl-BE" dirty="0" smtClean="0"/>
              <a:t>2:</a:t>
            </a:r>
          </a:p>
          <a:p>
            <a:pPr lvl="1">
              <a:lnSpc>
                <a:spcPct val="150000"/>
              </a:lnSpc>
            </a:pPr>
            <a:r>
              <a:rPr lang="da-DK" sz="2200" dirty="0"/>
              <a:t>Inkomen FOD FIN &lt; V.T.-plafond: 599.489</a:t>
            </a:r>
            <a:endParaRPr lang="da-DK" sz="2200" dirty="0" smtClean="0"/>
          </a:p>
          <a:p>
            <a:pPr lvl="1">
              <a:lnSpc>
                <a:spcPct val="150000"/>
              </a:lnSpc>
            </a:pPr>
            <a:r>
              <a:rPr lang="da-DK" sz="2200" dirty="0"/>
              <a:t>Inkomen FOD FIN ≥ V.T.-plafond: 1.586.550</a:t>
            </a:r>
            <a:endParaRPr lang="da-DK" sz="2200" dirty="0" smtClean="0"/>
          </a:p>
          <a:p>
            <a:pPr lvl="1">
              <a:lnSpc>
                <a:spcPct val="150000"/>
              </a:lnSpc>
            </a:pPr>
            <a:r>
              <a:rPr lang="nl-BE" sz="2200" dirty="0"/>
              <a:t>Geen Fiscale gegevens voor ≥ 1 gezinslid: </a:t>
            </a:r>
            <a:r>
              <a:rPr lang="nl-BE" sz="2200" dirty="0" smtClean="0"/>
              <a:t>6.390</a:t>
            </a:r>
          </a:p>
        </p:txBody>
      </p:sp>
      <p:sp>
        <p:nvSpPr>
          <p:cNvPr id="4" name="Slide Number Placeholder 3"/>
          <p:cNvSpPr>
            <a:spLocks noGrp="1"/>
          </p:cNvSpPr>
          <p:nvPr>
            <p:ph type="sldNum" sz="quarter" idx="12"/>
          </p:nvPr>
        </p:nvSpPr>
        <p:spPr/>
        <p:txBody>
          <a:bodyPr/>
          <a:lstStyle/>
          <a:p>
            <a:fld id="{7783B41B-12B6-4349-A990-5B064E6E0C76}" type="slidenum">
              <a:rPr lang="en-US" smtClean="0"/>
              <a:pPr/>
              <a:t>8</a:t>
            </a:fld>
            <a:endParaRPr lang="en-US"/>
          </a:p>
        </p:txBody>
      </p:sp>
    </p:spTree>
    <p:extLst>
      <p:ext uri="{BB962C8B-B14F-4D97-AF65-F5344CB8AC3E}">
        <p14:creationId xmlns:p14="http://schemas.microsoft.com/office/powerpoint/2010/main" val="3631926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a:t>Proces: Verloop “Proactieve flux”</a:t>
            </a:r>
          </a:p>
        </p:txBody>
      </p:sp>
      <p:sp>
        <p:nvSpPr>
          <p:cNvPr id="3" name="Content Placeholder 2"/>
          <p:cNvSpPr>
            <a:spLocks noGrp="1"/>
          </p:cNvSpPr>
          <p:nvPr>
            <p:ph idx="1"/>
          </p:nvPr>
        </p:nvSpPr>
        <p:spPr/>
        <p:txBody>
          <a:bodyPr/>
          <a:lstStyle/>
          <a:p>
            <a:pPr lvl="0">
              <a:lnSpc>
                <a:spcPct val="150000"/>
              </a:lnSpc>
            </a:pPr>
            <a:r>
              <a:rPr lang="nl-BE" dirty="0"/>
              <a:t>Cijfers </a:t>
            </a:r>
            <a:r>
              <a:rPr lang="nl-BE" dirty="0" smtClean="0">
                <a:solidFill>
                  <a:srgbClr val="000000"/>
                </a:solidFill>
              </a:rPr>
              <a:t>Fase </a:t>
            </a:r>
            <a:r>
              <a:rPr lang="nl-BE" dirty="0">
                <a:solidFill>
                  <a:srgbClr val="000000"/>
                </a:solidFill>
              </a:rPr>
              <a:t>3: </a:t>
            </a:r>
          </a:p>
          <a:p>
            <a:pPr lvl="1">
              <a:lnSpc>
                <a:spcPct val="150000"/>
              </a:lnSpc>
            </a:pPr>
            <a:r>
              <a:rPr lang="nl-BE" dirty="0">
                <a:solidFill>
                  <a:srgbClr val="000000"/>
                </a:solidFill>
              </a:rPr>
              <a:t>Gezinnen gecontacteerd: 539.164</a:t>
            </a:r>
          </a:p>
          <a:p>
            <a:pPr lvl="1">
              <a:lnSpc>
                <a:spcPct val="150000"/>
              </a:lnSpc>
            </a:pPr>
            <a:r>
              <a:rPr lang="nl-BE" dirty="0">
                <a:solidFill>
                  <a:srgbClr val="000000"/>
                </a:solidFill>
              </a:rPr>
              <a:t>Verzekerden gecontacteerd: </a:t>
            </a:r>
            <a:r>
              <a:rPr lang="nl-BE" dirty="0" smtClean="0">
                <a:solidFill>
                  <a:srgbClr val="000000"/>
                </a:solidFill>
              </a:rPr>
              <a:t>833.028</a:t>
            </a:r>
          </a:p>
          <a:p>
            <a:pPr>
              <a:lnSpc>
                <a:spcPct val="150000"/>
              </a:lnSpc>
            </a:pPr>
            <a:r>
              <a:rPr lang="nl-BE" dirty="0"/>
              <a:t>Cijfers </a:t>
            </a:r>
            <a:r>
              <a:rPr lang="nl-BE" dirty="0" smtClean="0">
                <a:solidFill>
                  <a:srgbClr val="000000"/>
                </a:solidFill>
              </a:rPr>
              <a:t>Fase 4:</a:t>
            </a:r>
          </a:p>
          <a:p>
            <a:pPr lvl="1">
              <a:lnSpc>
                <a:spcPct val="150000"/>
              </a:lnSpc>
            </a:pPr>
            <a:r>
              <a:rPr lang="nl-BE" dirty="0" smtClean="0">
                <a:solidFill>
                  <a:srgbClr val="000000"/>
                </a:solidFill>
              </a:rPr>
              <a:t>Verzekerden uit proactieve flux met een recht op V.T. op 1/1/2018: 255.790</a:t>
            </a:r>
          </a:p>
          <a:p>
            <a:pPr marL="0" indent="0">
              <a:buNone/>
            </a:pPr>
            <a:endParaRPr lang="nl-BE" dirty="0"/>
          </a:p>
        </p:txBody>
      </p:sp>
      <p:sp>
        <p:nvSpPr>
          <p:cNvPr id="4" name="Slide Number Placeholder 3"/>
          <p:cNvSpPr>
            <a:spLocks noGrp="1"/>
          </p:cNvSpPr>
          <p:nvPr>
            <p:ph type="sldNum" sz="quarter" idx="12"/>
          </p:nvPr>
        </p:nvSpPr>
        <p:spPr/>
        <p:txBody>
          <a:bodyPr/>
          <a:lstStyle/>
          <a:p>
            <a:fld id="{7783B41B-12B6-4349-A990-5B064E6E0C76}" type="slidenum">
              <a:rPr lang="en-US" smtClean="0"/>
              <a:pPr/>
              <a:t>9</a:t>
            </a:fld>
            <a:endParaRPr lang="en-US"/>
          </a:p>
        </p:txBody>
      </p:sp>
    </p:spTree>
    <p:extLst>
      <p:ext uri="{BB962C8B-B14F-4D97-AF65-F5344CB8AC3E}">
        <p14:creationId xmlns:p14="http://schemas.microsoft.com/office/powerpoint/2010/main" val="2550985737"/>
      </p:ext>
    </p:extLst>
  </p:cSld>
  <p:clrMapOvr>
    <a:masterClrMapping/>
  </p:clrMapOvr>
</p:sld>
</file>

<file path=ppt/theme/theme1.xml><?xml version="1.0" encoding="utf-8"?>
<a:theme xmlns:a="http://schemas.openxmlformats.org/drawingml/2006/main" name="PPT_INAMI_b">
  <a:themeElements>
    <a:clrScheme name="rizivnew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rizivnew">
      <a:majorFont>
        <a:latin typeface="Verdan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izivnew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rizivnew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rizivnew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rizivnew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rizivnew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rizivnew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rizivnew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rizivnew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rizivnew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rizivnew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rizivnew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rizivnew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RIDocInitialCreationDate xmlns="f15eea43-7fa7-45cf-8dc0-d5244e2cd467">2019-06-23T22:00:00+00:00</RIDocInitialCreationDate>
    <RITargetGroupTaxHTField0 xmlns="f15eea43-7fa7-45cf-8dc0-d5244e2cd467">
      <Terms xmlns="http://schemas.microsoft.com/office/infopath/2007/PartnerControls">
        <TermInfo xmlns="http://schemas.microsoft.com/office/infopath/2007/PartnerControls">
          <TermName xmlns="http://schemas.microsoft.com/office/infopath/2007/PartnerControls">Mutualités</TermName>
          <TermId xmlns="http://schemas.microsoft.com/office/infopath/2007/PartnerControls">a6cbed05-adf5-4226-bcb7-ef5cdc788bf2</TermId>
        </TermInfo>
        <TermInfo xmlns="http://schemas.microsoft.com/office/infopath/2007/PartnerControls">
          <TermName xmlns="http://schemas.microsoft.com/office/infopath/2007/PartnerControls">Professionnel de la santé</TermName>
          <TermId xmlns="http://schemas.microsoft.com/office/infopath/2007/PartnerControls">2ad223cb-5dec-4759-add4-b89b36632398</TermId>
        </TermInfo>
      </Terms>
    </RITargetGroupTaxHTField0>
    <RILanguageTaxHTField0 xmlns="f15eea43-7fa7-45cf-8dc0-d5244e2cd467">
      <Terms xmlns="http://schemas.microsoft.com/office/infopath/2007/PartnerControls">
        <TermInfo xmlns="http://schemas.microsoft.com/office/infopath/2007/PartnerControls">
          <TermName xmlns="http://schemas.microsoft.com/office/infopath/2007/PartnerControls">Néerlandais</TermName>
          <TermId xmlns="http://schemas.microsoft.com/office/infopath/2007/PartnerControls">1daba039-17e6-4993-bb2c-50e1d16ef364</TermId>
        </TermInfo>
      </Terms>
    </RILanguageTaxHTField0>
    <cc6d4d0f41a44532aeb7bee41b15f208 xmlns="61fd8d87-ea47-44bb-afd6-b4d99b1d9c1f">
      <Terms xmlns="http://schemas.microsoft.com/office/infopath/2007/PartnerControls">
        <TermInfo xmlns="http://schemas.microsoft.com/office/infopath/2007/PartnerControls">
          <TermName xmlns="http://schemas.microsoft.com/office/infopath/2007/PartnerControls">Conférence</TermName>
          <TermId xmlns="http://schemas.microsoft.com/office/infopath/2007/PartnerControls">274094ed-ca11-45ae-84dc-ca9bcaa5cb43</TermId>
        </TermInfo>
      </Terms>
    </cc6d4d0f41a44532aeb7bee41b15f208>
    <TaxCatchAll xmlns="61fd8d87-ea47-44bb-afd6-b4d99b1d9c1f">
      <Value>125</Value>
      <Value>25</Value>
      <Value>24</Value>
      <Value>12</Value>
    </TaxCatchAll>
    <RIDocSummary xmlns="f15eea43-7fa7-45cf-8dc0-d5244e2cd467" xsi:nil="true"/>
    <RIThemeTaxHTField0 xmlns="f15eea43-7fa7-45cf-8dc0-d5244e2cd467">
      <Terms xmlns="http://schemas.microsoft.com/office/infopath/2007/PartnerControls"/>
    </RIThemeTaxHTField0>
    <PublishingExpirationDate xmlns="http://schemas.microsoft.com/sharepoint/v3" xsi:nil="true"/>
    <RIDocTypeTaxHTField0 xmlns="f15eea43-7fa7-45cf-8dc0-d5244e2cd467">
      <Terms xmlns="http://schemas.microsoft.com/office/infopath/2007/PartnerControls"/>
    </RIDocTypeTaxHTField0>
    <PublishingStartDate xmlns="http://schemas.microsoft.com/sharepoint/v3" xsi:nil="true"/>
    <gde733b7de1f426ba66c11d7c4a6ad8f xmlns="61fd8d87-ea47-44bb-afd6-b4d99b1d9c1f"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BaseDocument" ma:contentTypeID="0x01010068B932EBA4214624B1E6C758B674AA3900878AE0BF14248048B0F623A599AB54C9" ma:contentTypeVersion="10" ma:contentTypeDescription="Crée un document." ma:contentTypeScope="" ma:versionID="0f806d5401a718c248ff851712977ef5">
  <xsd:schema xmlns:xsd="http://www.w3.org/2001/XMLSchema" xmlns:xs="http://www.w3.org/2001/XMLSchema" xmlns:p="http://schemas.microsoft.com/office/2006/metadata/properties" xmlns:ns1="http://schemas.microsoft.com/sharepoint/v3" xmlns:ns2="f15eea43-7fa7-45cf-8dc0-d5244e2cd467" xmlns:ns3="61fd8d87-ea47-44bb-afd6-b4d99b1d9c1f" targetNamespace="http://schemas.microsoft.com/office/2006/metadata/properties" ma:root="true" ma:fieldsID="3c46b631aa297e29475e1214a5361d70" ns1:_="" ns2:_="" ns3:_="">
    <xsd:import namespace="http://schemas.microsoft.com/sharepoint/v3"/>
    <xsd:import namespace="f15eea43-7fa7-45cf-8dc0-d5244e2cd467"/>
    <xsd:import namespace="61fd8d87-ea47-44bb-afd6-b4d99b1d9c1f"/>
    <xsd:element name="properties">
      <xsd:complexType>
        <xsd:sequence>
          <xsd:element name="documentManagement">
            <xsd:complexType>
              <xsd:all>
                <xsd:element ref="ns2:RIDocSummary" minOccurs="0"/>
                <xsd:element ref="ns2:RIDocInitialCreationDate" minOccurs="0"/>
                <xsd:element ref="ns2:RIDocTypeTaxHTField0" minOccurs="0"/>
                <xsd:element ref="ns2:RITargetGroupTaxHTField0" minOccurs="0"/>
                <xsd:element ref="ns2:RIThemeTaxHTField0" minOccurs="0"/>
                <xsd:element ref="ns2:RILanguageTaxHTField0" minOccurs="0"/>
                <xsd:element ref="ns3:TaxCatchAll" minOccurs="0"/>
                <xsd:element ref="ns3:gde733b7de1f426ba66c11d7c4a6ad8f" minOccurs="0"/>
                <xsd:element ref="ns3:TaxCatchAllLabel" minOccurs="0"/>
                <xsd:element ref="ns3:cc6d4d0f41a44532aeb7bee41b15f208" minOccurs="0"/>
                <xsd:element ref="ns1:PublishingExpirationDate" minOccurs="0"/>
                <xsd:element ref="ns1:PublishingStart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ExpirationDate" ma:index="25" nillable="true" ma:displayName="Date de fin de planification" ma:description="" ma:internalName="PublishingExpirationDate">
      <xsd:simpleType>
        <xsd:restriction base="dms:Unknown"/>
      </xsd:simpleType>
    </xsd:element>
    <xsd:element name="PublishingStartDate" ma:index="26" nillable="true" ma:displayName="Date de début de planification" ma:description="" ma:internalName="PublishingStart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15eea43-7fa7-45cf-8dc0-d5244e2cd467" elementFormDefault="qualified">
    <xsd:import namespace="http://schemas.microsoft.com/office/2006/documentManagement/types"/>
    <xsd:import namespace="http://schemas.microsoft.com/office/infopath/2007/PartnerControls"/>
    <xsd:element name="RIDocSummary" ma:index="8" nillable="true" ma:displayName="Résumé" ma:internalName="RIDocSummary">
      <xsd:simpleType>
        <xsd:restriction base="dms:Note">
          <xsd:maxLength value="255"/>
        </xsd:restriction>
      </xsd:simpleType>
    </xsd:element>
    <xsd:element name="RIDocInitialCreationDate" ma:index="13" nillable="true" ma:displayName="Initial creation date" ma:default="[Today]" ma:format="DateOnly" ma:indexed="true" ma:internalName="RIDocInitialCreationDate">
      <xsd:simpleType>
        <xsd:restriction base="dms:DateTime"/>
      </xsd:simpleType>
    </xsd:element>
    <xsd:element name="RIDocTypeTaxHTField0" ma:index="14" nillable="true" ma:taxonomy="true" ma:internalName="RIDocTypeTaxHTField0" ma:taxonomyFieldName="RIDocType" ma:displayName="Type" ma:fieldId="{e9c02295-779d-4904-9c2f-398eb8a46af6}" ma:taxonomyMulti="true" ma:sspId="0ef66dbe-9d4d-47c7-8094-97b828f68765" ma:termSetId="2b6f7e9b-72d8-4c39-9dd2-b382cdde65ef" ma:anchorId="bba49bfc-d79e-4d3d-8e99-da4cfe1bc359" ma:open="false" ma:isKeyword="false">
      <xsd:complexType>
        <xsd:sequence>
          <xsd:element ref="pc:Terms" minOccurs="0" maxOccurs="1"/>
        </xsd:sequence>
      </xsd:complexType>
    </xsd:element>
    <xsd:element name="RITargetGroupTaxHTField0" ma:index="15" nillable="true" ma:taxonomy="true" ma:internalName="RITargetGroupTaxHTField0" ma:taxonomyFieldName="RITargetGroup" ma:displayName="Groupe cible" ma:default="" ma:fieldId="{5ba84fff-5b48-41ff-a0ce-9cb6f56aeea2}" ma:taxonomyMulti="true" ma:sspId="0ef66dbe-9d4d-47c7-8094-97b828f68765" ma:termSetId="2b6f7e9b-72d8-4c39-9dd2-b382cdde65ef" ma:anchorId="93e5bace-bd47-4f95-bc09-82965b59cb06" ma:open="false" ma:isKeyword="false">
      <xsd:complexType>
        <xsd:sequence>
          <xsd:element ref="pc:Terms" minOccurs="0" maxOccurs="1"/>
        </xsd:sequence>
      </xsd:complexType>
    </xsd:element>
    <xsd:element name="RIThemeTaxHTField0" ma:index="16" nillable="true" ma:taxonomy="true" ma:internalName="RIThemeTaxHTField0" ma:taxonomyFieldName="RITheme" ma:displayName="Thème" ma:fieldId="{4da39f56-d3e0-4eda-b5a0-097d81b2f922}" ma:taxonomyMulti="true" ma:sspId="0ef66dbe-9d4d-47c7-8094-97b828f68765" ma:termSetId="2b6f7e9b-72d8-4c39-9dd2-b382cdde65ef" ma:anchorId="d3fdfad7-22a2-47aa-bc5b-de53bde139df" ma:open="false" ma:isKeyword="false">
      <xsd:complexType>
        <xsd:sequence>
          <xsd:element ref="pc:Terms" minOccurs="0" maxOccurs="1"/>
        </xsd:sequence>
      </xsd:complexType>
    </xsd:element>
    <xsd:element name="RILanguageTaxHTField0" ma:index="17" nillable="true" ma:taxonomy="true" ma:internalName="RILanguageTaxHTField0" ma:taxonomyFieldName="RILanguage" ma:displayName="Langue" ma:fieldId="{c7e3734e-a786-4652-bb98-6e7a4dc8cda4}" ma:taxonomyMulti="true" ma:sspId="0ef66dbe-9d4d-47c7-8094-97b828f68765" ma:termSetId="2b6f7e9b-72d8-4c39-9dd2-b382cdde65ef" ma:anchorId="216408cd-2d56-4fdf-a6f2-b407a6eb4657"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1fd8d87-ea47-44bb-afd6-b4d99b1d9c1f" elementFormDefault="qualified">
    <xsd:import namespace="http://schemas.microsoft.com/office/2006/documentManagement/types"/>
    <xsd:import namespace="http://schemas.microsoft.com/office/infopath/2007/PartnerControls"/>
    <xsd:element name="TaxCatchAll" ma:index="18" nillable="true" ma:displayName="Colonne Attraper tout de Taxonomie" ma:hidden="true" ma:list="{7dc22c6c-0b67-4097-b867-927b71770b39}" ma:internalName="TaxCatchAll" ma:showField="CatchAllData" ma:web="61fd8d87-ea47-44bb-afd6-b4d99b1d9c1f">
      <xsd:complexType>
        <xsd:complexContent>
          <xsd:extension base="dms:MultiChoiceLookup">
            <xsd:sequence>
              <xsd:element name="Value" type="dms:Lookup" maxOccurs="unbounded" minOccurs="0" nillable="true"/>
            </xsd:sequence>
          </xsd:extension>
        </xsd:complexContent>
      </xsd:complexType>
    </xsd:element>
    <xsd:element name="gde733b7de1f426ba66c11d7c4a6ad8f" ma:index="21" nillable="true" ma:displayName="Document Publicationtype_0" ma:hidden="true" ma:internalName="gde733b7de1f426ba66c11d7c4a6ad8f">
      <xsd:simpleType>
        <xsd:restriction base="dms:Note"/>
      </xsd:simpleType>
    </xsd:element>
    <xsd:element name="TaxCatchAllLabel" ma:index="22" nillable="true" ma:displayName="Colonne Attraper tout de Taxonomie1" ma:hidden="true" ma:list="{7dc22c6c-0b67-4097-b867-927b71770b39}" ma:internalName="TaxCatchAllLabel" ma:readOnly="true" ma:showField="CatchAllDataLabel" ma:web="61fd8d87-ea47-44bb-afd6-b4d99b1d9c1f">
      <xsd:complexType>
        <xsd:complexContent>
          <xsd:extension base="dms:MultiChoiceLookup">
            <xsd:sequence>
              <xsd:element name="Value" type="dms:Lookup" maxOccurs="unbounded" minOccurs="0" nillable="true"/>
            </xsd:sequence>
          </xsd:extension>
        </xsd:complexContent>
      </xsd:complexType>
    </xsd:element>
    <xsd:element name="cc6d4d0f41a44532aeb7bee41b15f208" ma:index="23" nillable="true" ma:taxonomy="true" ma:internalName="cc6d4d0f41a44532aeb7bee41b15f208" ma:taxonomyFieldName="Publication_x0020_type_x0020_for_x0020_documents" ma:displayName="Publication type for documents" ma:default="" ma:fieldId="{cc6d4d0f-41a4-4532-aeb7-bee41b15f208}" ma:taxonomyMulti="true" ma:sspId="0ef66dbe-9d4d-47c7-8094-97b828f68765" ma:termSetId="2b6f7e9b-72d8-4c39-9dd2-b382cdde65ef" ma:anchorId="22490f7c-4f41-43c8-a5b3-f62c4d13df9a"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3FA6C8A-491E-4425-A42C-D4DB4D46FAAC}"/>
</file>

<file path=customXml/itemProps2.xml><?xml version="1.0" encoding="utf-8"?>
<ds:datastoreItem xmlns:ds="http://schemas.openxmlformats.org/officeDocument/2006/customXml" ds:itemID="{62603928-5210-4FAB-943D-EC913863A672}"/>
</file>

<file path=customXml/itemProps3.xml><?xml version="1.0" encoding="utf-8"?>
<ds:datastoreItem xmlns:ds="http://schemas.openxmlformats.org/officeDocument/2006/customXml" ds:itemID="{56536657-0004-415D-AC8D-E5A2F1D3A643}"/>
</file>

<file path=docProps/app.xml><?xml version="1.0" encoding="utf-8"?>
<Properties xmlns="http://schemas.openxmlformats.org/officeDocument/2006/extended-properties" xmlns:vt="http://schemas.openxmlformats.org/officeDocument/2006/docPropsVTypes">
  <Template>PPT_INAMI_b</Template>
  <TotalTime>0</TotalTime>
  <Words>971</Words>
  <Application>Microsoft Office PowerPoint</Application>
  <PresentationFormat>On-screen Show (4:3)</PresentationFormat>
  <Paragraphs>139</Paragraphs>
  <Slides>16</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Verdana</vt:lpstr>
      <vt:lpstr>PPT_INAMI_b</vt:lpstr>
      <vt:lpstr>Rapport evaluatie proactieve flux V.T. </vt:lpstr>
      <vt:lpstr>Agenda </vt:lpstr>
      <vt:lpstr>Inleiding: V.T.</vt:lpstr>
      <vt:lpstr>Inleiding: hervorming 2014</vt:lpstr>
      <vt:lpstr>Proces: verloop “Proactieve flux”</vt:lpstr>
      <vt:lpstr>Proces: verloop “Proactieve flux”</vt:lpstr>
      <vt:lpstr>Proces: verloop “Proactieve flux”</vt:lpstr>
      <vt:lpstr>Proces: verloop “Proactieve flux”</vt:lpstr>
      <vt:lpstr>Proces: Verloop “Proactieve flux”</vt:lpstr>
      <vt:lpstr>Kwantitatieve analyse: methode</vt:lpstr>
      <vt:lpstr>Kwantitatieve analyse: observaties</vt:lpstr>
      <vt:lpstr>Kwantitatieve analyse: observaties</vt:lpstr>
      <vt:lpstr>Kwantitatieve analyse: observaties </vt:lpstr>
      <vt:lpstr>Kwantitatieve analyse: observaties </vt:lpstr>
      <vt:lpstr>Conclusies </vt:lpstr>
      <vt:lpstr>PowerPoint Presentation</vt:lpstr>
    </vt:vector>
  </TitlesOfParts>
  <Company>R.I.Z.I.V. - I.N.A.M.I.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Evaluatie proactieve flux  </dc:title>
  <dc:creator>Sabine Sandmann</dc:creator>
  <cp:lastModifiedBy>Karlien Van Hellemont</cp:lastModifiedBy>
  <cp:revision>290</cp:revision>
  <cp:lastPrinted>2018-05-30T13:12:03Z</cp:lastPrinted>
  <dcterms:created xsi:type="dcterms:W3CDTF">2017-01-27T17:13:07Z</dcterms:created>
  <dcterms:modified xsi:type="dcterms:W3CDTF">2019-06-17T12:29:47Z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0x01010068B932EBA4214624B1E6C758B674AA3900878AE0BF14248048B0F623A599AB54C9</vt:lpwstr>
  </property>
  <property fmtid="{D5CDD505-2E9C-101B-9397-08002B2CF9AE}" pid="3" name="RITargetGroup">
    <vt:lpwstr>24;#Mutualités|a6cbed05-adf5-4226-bcb7-ef5cdc788bf2;#25;#Professionnel de la santé|2ad223cb-5dec-4759-add4-b89b36632398</vt:lpwstr>
  </property>
  <property fmtid="{D5CDD505-2E9C-101B-9397-08002B2CF9AE}" pid="4" name="RITheme">
    <vt:lpwstr/>
  </property>
  <property fmtid="{D5CDD505-2E9C-101B-9397-08002B2CF9AE}" pid="5" name="RILanguage">
    <vt:lpwstr>12;#Néerlandais|1daba039-17e6-4993-bb2c-50e1d16ef364</vt:lpwstr>
  </property>
  <property fmtid="{D5CDD505-2E9C-101B-9397-08002B2CF9AE}" pid="6" name="RIDocType">
    <vt:lpwstr/>
  </property>
  <property fmtid="{D5CDD505-2E9C-101B-9397-08002B2CF9AE}" pid="7" name="Publication type for documents">
    <vt:lpwstr>125;#Conférence|274094ed-ca11-45ae-84dc-ca9bcaa5cb43</vt:lpwstr>
  </property>
</Properties>
</file>