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92"/>
    <a:srgbClr val="5F5F5F"/>
    <a:srgbClr val="808080"/>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4627" autoAdjust="0"/>
  </p:normalViewPr>
  <p:slideViewPr>
    <p:cSldViewPr>
      <p:cViewPr>
        <p:scale>
          <a:sx n="70" d="100"/>
          <a:sy n="70" d="100"/>
        </p:scale>
        <p:origin x="-2814"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B20DF-C376-4D87-9731-9140BB2B56B2}" type="datetimeFigureOut">
              <a:rPr lang="en-US" smtClean="0"/>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1F1FF-EF9A-41FE-98DE-B689711A1850}" type="slidenum">
              <a:rPr lang="en-US" smtClean="0"/>
              <a:t>‹#›</a:t>
            </a:fld>
            <a:endParaRPr lang="en-US"/>
          </a:p>
        </p:txBody>
      </p:sp>
    </p:spTree>
    <p:extLst>
      <p:ext uri="{BB962C8B-B14F-4D97-AF65-F5344CB8AC3E}">
        <p14:creationId xmlns:p14="http://schemas.microsoft.com/office/powerpoint/2010/main" val="421972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De volgende uiteenzetting betreft de</a:t>
            </a:r>
            <a:r>
              <a:rPr lang="en-US" baseline="0" dirty="0" smtClean="0"/>
              <a:t> praktijkvariaties </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a:t>
            </a:fld>
            <a:endParaRPr lang="nl-BE"/>
          </a:p>
        </p:txBody>
      </p:sp>
    </p:spTree>
    <p:extLst>
      <p:ext uri="{BB962C8B-B14F-4D97-AF65-F5344CB8AC3E}">
        <p14:creationId xmlns:p14="http://schemas.microsoft.com/office/powerpoint/2010/main" val="356170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Volgens de criteria van tenlasteneming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11</a:t>
            </a:fld>
            <a:endParaRPr lang="nl-BE"/>
          </a:p>
        </p:txBody>
      </p:sp>
    </p:spTree>
    <p:extLst>
      <p:ext uri="{BB962C8B-B14F-4D97-AF65-F5344CB8AC3E}">
        <p14:creationId xmlns:p14="http://schemas.microsoft.com/office/powerpoint/2010/main" val="328799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Op basis van de technieken</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12</a:t>
            </a:fld>
            <a:endParaRPr lang="nl-BE"/>
          </a:p>
        </p:txBody>
      </p:sp>
    </p:spTree>
    <p:extLst>
      <p:ext uri="{BB962C8B-B14F-4D97-AF65-F5344CB8AC3E}">
        <p14:creationId xmlns:p14="http://schemas.microsoft.com/office/powerpoint/2010/main" val="27660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Van het type</a:t>
            </a:r>
            <a:r>
              <a:rPr lang="en-US" baseline="0" dirty="0" smtClean="0"/>
              <a:t> gezondheidswerker</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13</a:t>
            </a:fld>
            <a:endParaRPr lang="nl-BE"/>
          </a:p>
        </p:txBody>
      </p:sp>
    </p:spTree>
    <p:extLst>
      <p:ext uri="{BB962C8B-B14F-4D97-AF65-F5344CB8AC3E}">
        <p14:creationId xmlns:p14="http://schemas.microsoft.com/office/powerpoint/2010/main" val="263231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Of van de evolutie </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14</a:t>
            </a:fld>
            <a:endParaRPr lang="nl-BE"/>
          </a:p>
        </p:txBody>
      </p:sp>
    </p:spTree>
    <p:extLst>
      <p:ext uri="{BB962C8B-B14F-4D97-AF65-F5344CB8AC3E}">
        <p14:creationId xmlns:p14="http://schemas.microsoft.com/office/powerpoint/2010/main" val="92353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21</a:t>
            </a:fld>
            <a:endParaRPr lang="nl-BE"/>
          </a:p>
        </p:txBody>
      </p:sp>
    </p:spTree>
    <p:extLst>
      <p:ext uri="{BB962C8B-B14F-4D97-AF65-F5344CB8AC3E}">
        <p14:creationId xmlns:p14="http://schemas.microsoft.com/office/powerpoint/2010/main" val="374569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23</a:t>
            </a:fld>
            <a:endParaRPr lang="nl-BE"/>
          </a:p>
        </p:txBody>
      </p:sp>
    </p:spTree>
    <p:extLst>
      <p:ext uri="{BB962C8B-B14F-4D97-AF65-F5344CB8AC3E}">
        <p14:creationId xmlns:p14="http://schemas.microsoft.com/office/powerpoint/2010/main" val="3745690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 sz="1200" kern="1200" dirty="0" smtClean="0">
                <a:solidFill>
                  <a:schemeClr val="tx1"/>
                </a:solidFill>
                <a:effectLst/>
                <a:latin typeface="Arial" charset="0"/>
                <a:ea typeface="+mn-ea"/>
                <a:cs typeface="+mn-cs"/>
              </a:rPr>
              <a:t>De analyse van de Belgische praktijk heeft opvallende praktijkvariaties aan het licht gebracht. </a:t>
            </a:r>
          </a:p>
          <a:p>
            <a:r>
              <a:rPr lang="nl" sz="1200" kern="1200" dirty="0" smtClean="0">
                <a:solidFill>
                  <a:schemeClr val="tx1"/>
                </a:solidFill>
                <a:effectLst/>
                <a:latin typeface="Arial" charset="0"/>
                <a:ea typeface="+mn-ea"/>
                <a:cs typeface="+mn-cs"/>
              </a:rPr>
              <a:t>Die analyse toont aan dat de goed verankerde heelkundige gewoonten en het overheidsbeleid betreffende de vergoeding van de geneeskundige verzorging, evenveel </a:t>
            </a:r>
            <a:r>
              <a:rPr lang="nl" sz="1200" u="sng" kern="1200" dirty="0" smtClean="0">
                <a:solidFill>
                  <a:schemeClr val="tx1"/>
                </a:solidFill>
                <a:effectLst/>
                <a:latin typeface="Arial" charset="0"/>
                <a:ea typeface="+mn-ea"/>
                <a:cs typeface="+mn-cs"/>
              </a:rPr>
              <a:t>of zelfs meer dan de aanbevelingen</a:t>
            </a:r>
            <a:r>
              <a:rPr lang="nl" sz="1200" u="sng" kern="1200" baseline="0" dirty="0" smtClean="0">
                <a:solidFill>
                  <a:schemeClr val="tx1"/>
                </a:solidFill>
                <a:effectLst/>
                <a:latin typeface="Arial" charset="0"/>
                <a:ea typeface="+mn-ea"/>
                <a:cs typeface="+mn-cs"/>
              </a:rPr>
              <a:t> </a:t>
            </a:r>
            <a:r>
              <a:rPr lang="nl" sz="1200" u="sng" kern="1200" dirty="0" smtClean="0">
                <a:solidFill>
                  <a:schemeClr val="tx1"/>
                </a:solidFill>
                <a:effectLst/>
                <a:latin typeface="Arial" charset="0"/>
                <a:ea typeface="+mn-ea"/>
                <a:cs typeface="+mn-cs"/>
              </a:rPr>
              <a:t>, een grote invloed hebben op de heelkundige praktijkvoeringen. </a:t>
            </a:r>
          </a:p>
          <a:p>
            <a:r>
              <a:rPr lang="nl" sz="1200" kern="1200" dirty="0" smtClean="0">
                <a:solidFill>
                  <a:schemeClr val="tx1"/>
                </a:solidFill>
                <a:effectLst/>
                <a:latin typeface="Arial" charset="0"/>
                <a:ea typeface="+mn-ea"/>
                <a:cs typeface="+mn-cs"/>
              </a:rPr>
              <a:t>Een constructieve dialoog tussen de wetenschappelijke verenigingen en de overheden die instaan voor de gezondheid zou wenselijk zijn om te helpen bij de optimalisering van de tenlasteneming van CVI in België. </a:t>
            </a:r>
          </a:p>
          <a:p>
            <a:r>
              <a:rPr lang="nl" sz="1200" b="1" kern="1200" dirty="0" smtClean="0">
                <a:solidFill>
                  <a:schemeClr val="tx1"/>
                </a:solidFill>
                <a:effectLst/>
                <a:latin typeface="Arial" charset="0"/>
                <a:ea typeface="+mn-ea"/>
                <a:cs typeface="+mn-cs"/>
              </a:rPr>
              <a:t>Bijvoorbeeld: De veneuze Echo-Doppler</a:t>
            </a:r>
            <a:r>
              <a:rPr lang="nl" sz="1200" kern="1200" dirty="0" smtClean="0">
                <a:solidFill>
                  <a:schemeClr val="tx1"/>
                </a:solidFill>
                <a:effectLst/>
                <a:latin typeface="Arial" charset="0"/>
                <a:ea typeface="+mn-ea"/>
                <a:cs typeface="+mn-cs"/>
              </a:rPr>
              <a:t>, een onderzoek dat systematisch nodig is in de bilan en de follow-up van de ziekte en in de uitvoering van de verschillende endoveneuze behandelingen en behandelingen van echosclerose, heeft geen specifiek nomenclatuurcodenummer voor die indicatie. </a:t>
            </a:r>
          </a:p>
          <a:p>
            <a:r>
              <a:rPr lang="nl" sz="1200" b="1" kern="1200" dirty="0" smtClean="0">
                <a:solidFill>
                  <a:schemeClr val="tx1"/>
                </a:solidFill>
                <a:effectLst/>
                <a:latin typeface="Arial" charset="0"/>
                <a:ea typeface="+mn-ea"/>
                <a:cs typeface="+mn-cs"/>
              </a:rPr>
              <a:t>Bijvoorbeeld: echosclerose</a:t>
            </a:r>
            <a:r>
              <a:rPr lang="nl" sz="1200" kern="1200" dirty="0" smtClean="0">
                <a:solidFill>
                  <a:schemeClr val="tx1"/>
                </a:solidFill>
                <a:effectLst/>
                <a:latin typeface="Arial" charset="0"/>
                <a:ea typeface="+mn-ea"/>
                <a:cs typeface="+mn-cs"/>
              </a:rPr>
              <a:t> bestaat niet in de Belgische nomenclatuur. Factureren de zorgverleners een eenvoudige sclerose of "knoeien" ze door er flebectomieën of andere voordeligere codenummers aan toe te voegen? De waargenomen verschillen roepen vragen op. Die absoluut noodzakelijke techniek verdient een erkenning die zijn doeltreffendheid weerspiegelt. Het belang van een specifiek codenummer waarin de sclerose en de Echo-Doppler worden gecombineerd, zou kunnen worden onderzocht</a:t>
            </a:r>
          </a:p>
          <a:p>
            <a:r>
              <a:rPr lang="nl" sz="1200" b="1" kern="1200" dirty="0" smtClean="0">
                <a:solidFill>
                  <a:schemeClr val="tx1"/>
                </a:solidFill>
                <a:effectLst/>
                <a:latin typeface="Arial" charset="0"/>
                <a:ea typeface="+mn-ea"/>
                <a:cs typeface="+mn-cs"/>
              </a:rPr>
              <a:t>Bijvoorbeeld: Het endoveneuze materiaal</a:t>
            </a:r>
            <a:r>
              <a:rPr lang="nl" sz="1200" kern="1200" dirty="0" smtClean="0">
                <a:solidFill>
                  <a:schemeClr val="tx1"/>
                </a:solidFill>
                <a:effectLst/>
                <a:latin typeface="Arial" charset="0"/>
                <a:ea typeface="+mn-ea"/>
                <a:cs typeface="+mn-cs"/>
              </a:rPr>
              <a:t> mag slechts een keer worden vergoed, wat vanaf het begin dreigt te leiden tot een overindicatie van bilaterale tegemoetkomingen, net daar waar men voor weinig symptomatische spataderen had kunnen wachten alvorens tot een behandeling te besluiten. Het zou eveneens interessant zijn om het belang van een vergoeding van een endoveneuze vehandeling van de vena saphena parva te onderzoeken.</a:t>
            </a:r>
          </a:p>
          <a:p>
            <a:r>
              <a:rPr lang="nl" sz="1200" kern="1200" dirty="0" smtClean="0">
                <a:solidFill>
                  <a:schemeClr val="tx1"/>
                </a:solidFill>
                <a:effectLst/>
                <a:latin typeface="Arial" charset="0"/>
                <a:ea typeface="+mn-ea"/>
                <a:cs typeface="+mn-cs"/>
              </a:rPr>
              <a:t> </a:t>
            </a:r>
          </a:p>
          <a:p>
            <a:r>
              <a:rPr lang="nl" sz="1200" kern="1200" dirty="0" smtClean="0">
                <a:solidFill>
                  <a:schemeClr val="tx1"/>
                </a:solidFill>
                <a:effectLst/>
                <a:latin typeface="Arial" charset="0"/>
                <a:ea typeface="+mn-ea"/>
                <a:cs typeface="+mn-cs"/>
              </a:rPr>
              <a:t>Het is belangrijk dat de chirurgen nadenken over hun praktijkvoering en dat ze blijven openstaan voor beloftevolle evoluties. </a:t>
            </a:r>
          </a:p>
          <a:p>
            <a:r>
              <a:rPr lang="nl" sz="1200" kern="1200" dirty="0" smtClean="0">
                <a:solidFill>
                  <a:schemeClr val="tx1"/>
                </a:solidFill>
                <a:effectLst/>
                <a:latin typeface="Arial" charset="0"/>
                <a:ea typeface="+mn-ea"/>
                <a:cs typeface="+mn-cs"/>
              </a:rPr>
              <a:t>De medische praktijkvoering vereist een collegiale samenwerking. Het op peil houden van de vaardigheden is de beste garantie om betrokken te blijven in de tenlasteneming van CVI. Dat gebeurt door een erkenning van de specificiteiten van de flebologie, in het bijzonder in de opleiding van de assistent-chirurgen. Dat is ook belangrijk in de verdediging van een kwaliteitsvolle geneeskunde die voor iedereen toegankelijk is.</a:t>
            </a:r>
          </a:p>
          <a:p>
            <a:r>
              <a:rPr lang="en-US" sz="1200" kern="1200" dirty="0" smtClean="0">
                <a:solidFill>
                  <a:schemeClr val="tx1"/>
                </a:solidFill>
                <a:effectLst/>
                <a:latin typeface="Arial" charset="0"/>
                <a:ea typeface="+mn-ea"/>
                <a:cs typeface="+mn-cs"/>
              </a:rPr>
              <a:t> </a:t>
            </a:r>
            <a:endParaRPr lang="nl" sz="1200" kern="1200" dirty="0" smtClean="0">
              <a:solidFill>
                <a:schemeClr val="tx1"/>
              </a:solidFill>
              <a:effectLst/>
              <a:latin typeface="Arial" charset="0"/>
              <a:ea typeface="+mn-ea"/>
              <a:cs typeface="+mn-cs"/>
            </a:endParaRP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26</a:t>
            </a:fld>
            <a:endParaRPr lang="nl-BE"/>
          </a:p>
        </p:txBody>
      </p:sp>
    </p:spTree>
    <p:extLst>
      <p:ext uri="{BB962C8B-B14F-4D97-AF65-F5344CB8AC3E}">
        <p14:creationId xmlns:p14="http://schemas.microsoft.com/office/powerpoint/2010/main" val="408830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27</a:t>
            </a:fld>
            <a:endParaRPr lang="nl-BE"/>
          </a:p>
        </p:txBody>
      </p:sp>
    </p:spTree>
    <p:extLst>
      <p:ext uri="{BB962C8B-B14F-4D97-AF65-F5344CB8AC3E}">
        <p14:creationId xmlns:p14="http://schemas.microsoft.com/office/powerpoint/2010/main" val="181141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nl" sz="1200" kern="1200" dirty="0" smtClean="0">
                <a:solidFill>
                  <a:schemeClr val="tx1"/>
                </a:solidFill>
                <a:effectLst/>
                <a:latin typeface="Arial" charset="0"/>
                <a:ea typeface="+mn-ea"/>
                <a:cs typeface="+mn-cs"/>
              </a:rPr>
              <a:t>Samengevat: </a:t>
            </a:r>
          </a:p>
          <a:p>
            <a:pPr marL="171450" lvl="0" indent="-171450">
              <a:buFont typeface="Arial" panose="020B0604020202020204" pitchFamily="34" charset="0"/>
              <a:buChar char="•"/>
            </a:pPr>
            <a:r>
              <a:rPr lang="nl" sz="1200" kern="1200" dirty="0" smtClean="0">
                <a:solidFill>
                  <a:schemeClr val="tx1"/>
                </a:solidFill>
                <a:effectLst/>
                <a:latin typeface="Arial" charset="0"/>
                <a:ea typeface="+mn-ea"/>
                <a:cs typeface="+mn-cs"/>
              </a:rPr>
              <a:t>Op basis van de primaire analyses sporen we de wetenschappelijke verenigingen aan om hen voor te stellen met ons een project te realiseren</a:t>
            </a:r>
          </a:p>
          <a:p>
            <a:pPr marL="171450" lvl="0" indent="-171450">
              <a:buFont typeface="Arial" panose="020B0604020202020204" pitchFamily="34" charset="0"/>
              <a:buChar char="•"/>
            </a:pPr>
            <a:r>
              <a:rPr lang="nl" sz="1200" kern="1200" dirty="0" smtClean="0">
                <a:solidFill>
                  <a:schemeClr val="tx1"/>
                </a:solidFill>
                <a:effectLst/>
                <a:latin typeface="Arial" charset="0"/>
                <a:ea typeface="+mn-ea"/>
                <a:cs typeface="+mn-cs"/>
              </a:rPr>
              <a:t>Op basis van de reacties legt de NCAZ een werkprogramma vast</a:t>
            </a:r>
          </a:p>
          <a:p>
            <a:pPr marL="171450" lvl="0" indent="-171450">
              <a:buFont typeface="Arial" panose="020B0604020202020204" pitchFamily="34" charset="0"/>
              <a:buChar char="•"/>
            </a:pPr>
            <a:r>
              <a:rPr lang="nl" sz="1200" kern="1200" dirty="0" smtClean="0">
                <a:solidFill>
                  <a:schemeClr val="tx1"/>
                </a:solidFill>
                <a:effectLst/>
                <a:latin typeface="Arial" charset="0"/>
                <a:ea typeface="+mn-ea"/>
                <a:cs typeface="+mn-cs"/>
              </a:rPr>
              <a:t>De dienst stelt zijn "ruw verslag" op waarmee de codenummers kunnen worden gevalideerd en waarmee de te vergelijken technieken kunnen worden verduidelijkt...</a:t>
            </a:r>
          </a:p>
          <a:p>
            <a:pPr marL="171450" lvl="0" indent="-171450">
              <a:buFont typeface="Arial" panose="020B0604020202020204" pitchFamily="34" charset="0"/>
              <a:buChar char="•"/>
            </a:pPr>
            <a:r>
              <a:rPr lang="nl" sz="1200" kern="1200" dirty="0" smtClean="0">
                <a:solidFill>
                  <a:schemeClr val="tx1"/>
                </a:solidFill>
                <a:effectLst/>
                <a:latin typeface="Arial" charset="0"/>
                <a:ea typeface="+mn-ea"/>
                <a:cs typeface="+mn-cs"/>
              </a:rPr>
              <a:t>De dienst verfijnt het verslag en op basis daarvan moet de wetenschappelijke vereniging verbeteringspistes voorstellen</a:t>
            </a:r>
          </a:p>
          <a:p>
            <a:pPr marL="171450" lvl="0" indent="-171450">
              <a:buFont typeface="Arial" panose="020B0604020202020204" pitchFamily="34" charset="0"/>
              <a:buChar char="•"/>
            </a:pPr>
            <a:r>
              <a:rPr lang="nl" sz="1200" kern="1200" dirty="0" smtClean="0">
                <a:solidFill>
                  <a:schemeClr val="tx1"/>
                </a:solidFill>
                <a:effectLst/>
                <a:latin typeface="Arial" charset="0"/>
                <a:ea typeface="+mn-ea"/>
                <a:cs typeface="+mn-cs"/>
              </a:rPr>
              <a:t>In de verbeteringspistes wordt zeker voorzien in een feedback per productie-eenheid</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29</a:t>
            </a:fld>
            <a:endParaRPr lang="nl-BE"/>
          </a:p>
        </p:txBody>
      </p:sp>
    </p:spTree>
    <p:extLst>
      <p:ext uri="{BB962C8B-B14F-4D97-AF65-F5344CB8AC3E}">
        <p14:creationId xmlns:p14="http://schemas.microsoft.com/office/powerpoint/2010/main" val="5110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err="1" smtClean="0">
                <a:solidFill>
                  <a:schemeClr val="tx1"/>
                </a:solidFill>
                <a:latin typeface="Arial" charset="0"/>
                <a:ea typeface="+mn-ea"/>
                <a:cs typeface="+mn-cs"/>
              </a:rPr>
              <a:t>In het laatste akkoord was er een volledig hoofdstuk gewijd aan de doelmatige zorg waarin er in het bijzonder sprake van was de relevantie van de zorg te analyseren</a:t>
            </a:r>
            <a:endParaRPr lang="en-US" sz="1200" b="0" i="0" u="none" strike="noStrike" kern="1200" baseline="0" dirty="0" smtClean="0">
              <a:solidFill>
                <a:schemeClr val="tx1"/>
              </a:solidFill>
              <a:latin typeface="Arial" charset="0"/>
              <a:ea typeface="+mn-ea"/>
              <a:cs typeface="+mn-cs"/>
            </a:endParaRPr>
          </a:p>
          <a:p>
            <a:endParaRPr lang="nl" sz="1200" b="0" i="0" u="none" strike="noStrike" kern="1200" baseline="0" dirty="0" smtClean="0">
              <a:solidFill>
                <a:schemeClr val="tx1"/>
              </a:solidFill>
              <a:latin typeface="Arial" charset="0"/>
              <a:ea typeface="+mn-ea"/>
              <a:cs typeface="+mn-cs"/>
            </a:endParaRPr>
          </a:p>
          <a:p>
            <a:r>
              <a:rPr lang="nl" sz="1200" b="0" i="0" u="none" strike="noStrike" kern="1200" baseline="0" dirty="0" smtClean="0">
                <a:solidFill>
                  <a:schemeClr val="tx1"/>
                </a:solidFill>
                <a:latin typeface="Arial" charset="0"/>
                <a:ea typeface="+mn-ea"/>
                <a:cs typeface="+mn-cs"/>
              </a:rPr>
              <a:t>Er was met name sprake van </a:t>
            </a:r>
          </a:p>
          <a:p>
            <a:pPr marL="171450" indent="-171450">
              <a:buFontTx/>
              <a:buChar char="-"/>
            </a:pPr>
            <a:r>
              <a:rPr lang="nl" sz="1200" b="0" i="0" u="none" strike="noStrike" kern="1200" baseline="0" dirty="0" smtClean="0">
                <a:solidFill>
                  <a:schemeClr val="tx1"/>
                </a:solidFill>
                <a:latin typeface="Arial" charset="0"/>
                <a:ea typeface="+mn-ea"/>
                <a:cs typeface="+mn-cs"/>
              </a:rPr>
              <a:t>toegang te verlenen tot relevante gegevens die zorgverleners en patiënten betreffen  </a:t>
            </a:r>
          </a:p>
          <a:p>
            <a:pPr marL="171450" indent="-171450">
              <a:buFontTx/>
              <a:buChar char="-"/>
            </a:pPr>
            <a:r>
              <a:rPr lang="nl" sz="1200" b="0" i="0" u="none" strike="noStrike" kern="1200" baseline="0" dirty="0" smtClean="0">
                <a:solidFill>
                  <a:schemeClr val="tx1"/>
                </a:solidFill>
                <a:latin typeface="Arial" charset="0"/>
                <a:ea typeface="+mn-ea"/>
                <a:cs typeface="+mn-cs"/>
              </a:rPr>
              <a:t>performante tools te onwikkelen om de communicatie te vergemakkelijken </a:t>
            </a:r>
          </a:p>
          <a:p>
            <a:pPr marL="171450" indent="-171450">
              <a:buFontTx/>
              <a:buChar char="-"/>
            </a:pPr>
            <a:r>
              <a:rPr lang="nl" sz="1200" b="0" i="0" u="none" strike="noStrike" kern="1200" baseline="0" dirty="0" smtClean="0">
                <a:solidFill>
                  <a:schemeClr val="tx1"/>
                </a:solidFill>
                <a:latin typeface="Arial" charset="0"/>
                <a:ea typeface="+mn-ea"/>
                <a:cs typeface="+mn-cs"/>
              </a:rPr>
              <a:t>En in dat kader wordt gevraagd dat alle betrokkenen aan die doelstelling meewerken  </a:t>
            </a:r>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2</a:t>
            </a:fld>
            <a:endParaRPr lang="nl-BE"/>
          </a:p>
        </p:txBody>
      </p:sp>
    </p:spTree>
    <p:extLst>
      <p:ext uri="{BB962C8B-B14F-4D97-AF65-F5344CB8AC3E}">
        <p14:creationId xmlns:p14="http://schemas.microsoft.com/office/powerpoint/2010/main" val="272487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De methode die we ontwikkeld hebben en die we voorstellen, is relatief eenvoudig</a:t>
            </a:r>
          </a:p>
          <a:p>
            <a:r>
              <a:rPr lang="en-US" dirty="0" smtClean="0"/>
              <a:t>Ter herinnering: het gaat erom  </a:t>
            </a:r>
          </a:p>
          <a:p>
            <a:pPr marL="228600" indent="-228600">
              <a:buAutoNum type="arabicPeriod"/>
            </a:pPr>
            <a:r>
              <a:rPr lang="en-US" dirty="0" smtClean="0"/>
              <a:t>Op basis van de prioriteiten die we met u hebben opgesteld (punt 1) </a:t>
            </a:r>
          </a:p>
          <a:p>
            <a:pPr marL="228600" indent="-228600">
              <a:buAutoNum type="arabicPeriod"/>
            </a:pPr>
            <a:r>
              <a:rPr lang="en-US" dirty="0" smtClean="0"/>
              <a:t>dankzij een gestandaardiseerde analyse van de gebruikspercentages, het volgende aan te tonen (2): </a:t>
            </a:r>
          </a:p>
          <a:p>
            <a:pPr marL="0" indent="0">
              <a:buNone/>
            </a:pPr>
            <a:r>
              <a:rPr lang="en-US" dirty="0" smtClean="0"/>
              <a:t>onverwachte variaties</a:t>
            </a:r>
            <a:r>
              <a:rPr lang="en-US" baseline="0" dirty="0" smtClean="0"/>
              <a:t> die de gezondheidswerkers van het domein hebben gevalideerd </a:t>
            </a:r>
          </a:p>
          <a:p>
            <a:r>
              <a:rPr lang="en-US" baseline="0" dirty="0" smtClean="0"/>
              <a:t>Als die variaties niet worden gerechtvaardigd,  </a:t>
            </a:r>
          </a:p>
          <a:p>
            <a:r>
              <a:rPr lang="en-US" baseline="0" dirty="0" smtClean="0"/>
              <a:t>stellen we met de gezondheidswerkers oplossingen voor om deze op te lossen</a:t>
            </a:r>
          </a:p>
          <a:p>
            <a:r>
              <a:rPr lang="en-US" baseline="0" dirty="0" err="1" smtClean="0"/>
              <a:t>Die oplossingen kunnen reglementair zijn (3A), </a:t>
            </a:r>
          </a:p>
          <a:p>
            <a:r>
              <a:rPr lang="en-US" baseline="0" dirty="0" smtClean="0"/>
              <a:t>of gebaseerd zijn op de navorming (3B)</a:t>
            </a:r>
          </a:p>
          <a:p>
            <a:r>
              <a:rPr lang="en-US" baseline="0" dirty="0" smtClean="0"/>
              <a:t>En als dat niet volstaat zal een beroep worden gedaan op de DGEC (4)</a:t>
            </a:r>
          </a:p>
          <a:p>
            <a:r>
              <a:rPr lang="en-US" baseline="0" dirty="0" smtClean="0"/>
              <a:t>Vervolgens (5) zal moeten worden nagegaan of de maatregelen doeltreffend zijn en of de onverklaarde variaties blijven bestaan. </a:t>
            </a:r>
          </a:p>
          <a:p>
            <a:endParaRPr lang="en-US" dirty="0" smtClean="0"/>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3</a:t>
            </a:fld>
            <a:endParaRPr lang="nl-BE"/>
          </a:p>
        </p:txBody>
      </p:sp>
    </p:spTree>
    <p:extLst>
      <p:ext uri="{BB962C8B-B14F-4D97-AF65-F5344CB8AC3E}">
        <p14:creationId xmlns:p14="http://schemas.microsoft.com/office/powerpoint/2010/main" val="337691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Ik zal straks terugkomen op de keuze van de prioriteiten, maar om een concreet voorbeeld te geven zal ik u tonen wat</a:t>
            </a:r>
            <a:r>
              <a:rPr lang="en-US" baseline="0" dirty="0" smtClean="0"/>
              <a:t> het analyseprogramma, dat als basis voor de reflecties van de gezondheidswerkers zal dienen, momenteel doet: </a:t>
            </a:r>
          </a:p>
          <a:p>
            <a:r>
              <a:rPr lang="en-US" dirty="0" err="1" smtClean="0"/>
              <a:t>Dat programma bestaat er eenvoudigweg in de gestandaardiseerde gebruikspercentages op basis van verschillende criteria te analyseren </a:t>
            </a:r>
          </a:p>
          <a:p>
            <a:endParaRPr lang="en-US" dirty="0" smtClean="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4</a:t>
            </a:fld>
            <a:endParaRPr lang="nl-BE"/>
          </a:p>
        </p:txBody>
      </p:sp>
    </p:spTree>
    <p:extLst>
      <p:ext uri="{BB962C8B-B14F-4D97-AF65-F5344CB8AC3E}">
        <p14:creationId xmlns:p14="http://schemas.microsoft.com/office/powerpoint/2010/main" val="248774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Die criteria zijn de internationale vergelijkingen, voor zover ze bestaan </a:t>
            </a:r>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5</a:t>
            </a:fld>
            <a:endParaRPr lang="nl-BE"/>
          </a:p>
        </p:txBody>
      </p:sp>
    </p:spTree>
    <p:extLst>
      <p:ext uri="{BB962C8B-B14F-4D97-AF65-F5344CB8AC3E}">
        <p14:creationId xmlns:p14="http://schemas.microsoft.com/office/powerpoint/2010/main" val="11315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 vergelijkingen volgens geslacht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6</a:t>
            </a:fld>
            <a:endParaRPr lang="nl-BE"/>
          </a:p>
        </p:txBody>
      </p:sp>
    </p:spTree>
    <p:extLst>
      <p:ext uri="{BB962C8B-B14F-4D97-AF65-F5344CB8AC3E}">
        <p14:creationId xmlns:p14="http://schemas.microsoft.com/office/powerpoint/2010/main" val="362299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Leeftijdsklasse </a:t>
            </a:r>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7</a:t>
            </a:fld>
            <a:endParaRPr lang="nl-BE"/>
          </a:p>
        </p:txBody>
      </p:sp>
    </p:spTree>
    <p:extLst>
      <p:ext uri="{BB962C8B-B14F-4D97-AF65-F5344CB8AC3E}">
        <p14:creationId xmlns:p14="http://schemas.microsoft.com/office/powerpoint/2010/main" val="37974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Op basis van de woonplaats van de patiënt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8</a:t>
            </a:fld>
            <a:endParaRPr lang="nl-BE"/>
          </a:p>
        </p:txBody>
      </p:sp>
    </p:spTree>
    <p:extLst>
      <p:ext uri="{BB962C8B-B14F-4D97-AF65-F5344CB8AC3E}">
        <p14:creationId xmlns:p14="http://schemas.microsoft.com/office/powerpoint/2010/main" val="417718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Volgens het sociaal statuut van de verzekerde </a:t>
            </a:r>
          </a:p>
          <a:p>
            <a:endParaRPr lang="en-US" dirty="0"/>
          </a:p>
        </p:txBody>
      </p:sp>
      <p:sp>
        <p:nvSpPr>
          <p:cNvPr id="4" name="Espace réservé du numéro de diapositive 3"/>
          <p:cNvSpPr>
            <a:spLocks noGrp="1"/>
          </p:cNvSpPr>
          <p:nvPr>
            <p:ph type="sldNum" sz="quarter" idx="10"/>
          </p:nvPr>
        </p:nvSpPr>
        <p:spPr/>
        <p:txBody>
          <a:bodyPr/>
          <a:lstStyle/>
          <a:p>
            <a:fld id="{705E28DC-6051-4D0F-A94E-EEB300425B33}" type="slidenum">
              <a:rPr lang="nl-BE" smtClean="0"/>
              <a:pPr/>
              <a:t>10</a:t>
            </a:fld>
            <a:endParaRPr lang="nl-BE"/>
          </a:p>
        </p:txBody>
      </p:sp>
    </p:spTree>
    <p:extLst>
      <p:ext uri="{BB962C8B-B14F-4D97-AF65-F5344CB8AC3E}">
        <p14:creationId xmlns:p14="http://schemas.microsoft.com/office/powerpoint/2010/main" val="2531794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en-US" altLang="en-US" noProof="0" smtClean="0"/>
              <a:t>Click to edit Master title style</a:t>
            </a:r>
            <a:endParaRPr lang="nl-BE" altLang="en-US"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en-US" altLang="en-US" noProof="0" smtClean="0"/>
              <a:t>Click to edit Master subtitle style</a:t>
            </a:r>
            <a:endParaRPr lang="nl-BE" altLang="en-US" noProof="0" smtClean="0"/>
          </a:p>
        </p:txBody>
      </p:sp>
      <p:sp>
        <p:nvSpPr>
          <p:cNvPr id="11268" name="Rectangle 4"/>
          <p:cNvSpPr>
            <a:spLocks noGrp="1" noChangeArrowheads="1"/>
          </p:cNvSpPr>
          <p:nvPr>
            <p:ph type="dt" sz="half" idx="2"/>
          </p:nvPr>
        </p:nvSpPr>
        <p:spPr/>
        <p:txBody>
          <a:bodyPr/>
          <a:lstStyle>
            <a:lvl1pPr>
              <a:defRPr/>
            </a:lvl1pPr>
          </a:lstStyle>
          <a:p>
            <a:endParaRPr lang="en-US" altLang="en-US"/>
          </a:p>
        </p:txBody>
      </p:sp>
      <p:sp>
        <p:nvSpPr>
          <p:cNvPr id="11269" name="Rectangle 5"/>
          <p:cNvSpPr>
            <a:spLocks noGrp="1" noChangeArrowheads="1"/>
          </p:cNvSpPr>
          <p:nvPr>
            <p:ph type="ftr" sz="quarter" idx="3"/>
          </p:nvPr>
        </p:nvSpPr>
        <p:spPr/>
        <p:txBody>
          <a:bodyPr/>
          <a:lstStyle>
            <a:lvl1pPr>
              <a:defRPr/>
            </a:lvl1pPr>
          </a:lstStyle>
          <a:p>
            <a:endParaRPr lang="en-US" altLang="en-US"/>
          </a:p>
        </p:txBody>
      </p:sp>
      <p:sp>
        <p:nvSpPr>
          <p:cNvPr id="11270" name="Rectangle 6"/>
          <p:cNvSpPr>
            <a:spLocks noGrp="1" noChangeArrowheads="1"/>
          </p:cNvSpPr>
          <p:nvPr>
            <p:ph type="sldNum" sz="quarter" idx="4"/>
          </p:nvPr>
        </p:nvSpPr>
        <p:spPr/>
        <p:txBody>
          <a:bodyPr/>
          <a:lstStyle>
            <a:lvl1pPr>
              <a:defRPr/>
            </a:lvl1pPr>
          </a:lstStyle>
          <a:p>
            <a:fld id="{BBDC1372-1161-4D7F-9571-7662E5FBC269}" type="slidenum">
              <a:rPr lang="en-US" altLang="en-US"/>
              <a:pPr/>
              <a:t>‹#›</a:t>
            </a:fld>
            <a:endParaRPr lang="en-US" altLang="en-US"/>
          </a:p>
        </p:txBody>
      </p:sp>
      <p:pic>
        <p:nvPicPr>
          <p:cNvPr id="11271" name="Picture 7" descr="L-logo RIZIV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B14E75-230E-4957-95B0-277EBEB2DBD3}" type="slidenum">
              <a:rPr lang="en-US" altLang="en-US"/>
              <a:pPr/>
              <a:t>‹#›</a:t>
            </a:fld>
            <a:endParaRPr lang="en-US" altLang="en-US"/>
          </a:p>
        </p:txBody>
      </p:sp>
    </p:spTree>
    <p:extLst>
      <p:ext uri="{BB962C8B-B14F-4D97-AF65-F5344CB8AC3E}">
        <p14:creationId xmlns:p14="http://schemas.microsoft.com/office/powerpoint/2010/main" val="296884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80B436-1023-4D72-AC8D-0390DA520DBA}" type="slidenum">
              <a:rPr lang="en-US" altLang="en-US"/>
              <a:pPr/>
              <a:t>‹#›</a:t>
            </a:fld>
            <a:endParaRPr lang="en-US" altLang="en-US"/>
          </a:p>
        </p:txBody>
      </p:sp>
    </p:spTree>
    <p:extLst>
      <p:ext uri="{BB962C8B-B14F-4D97-AF65-F5344CB8AC3E}">
        <p14:creationId xmlns:p14="http://schemas.microsoft.com/office/powerpoint/2010/main" val="97317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EA5826-6B7C-4738-94FA-FD24BFEE1023}" type="slidenum">
              <a:rPr lang="en-US" altLang="en-US"/>
              <a:pPr/>
              <a:t>‹#›</a:t>
            </a:fld>
            <a:endParaRPr lang="en-US" altLang="en-US"/>
          </a:p>
        </p:txBody>
      </p:sp>
    </p:spTree>
    <p:extLst>
      <p:ext uri="{BB962C8B-B14F-4D97-AF65-F5344CB8AC3E}">
        <p14:creationId xmlns:p14="http://schemas.microsoft.com/office/powerpoint/2010/main" val="259305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8EBE626-EAB0-43D9-869C-DDB6B6EC1B21}" type="slidenum">
              <a:rPr lang="en-US" altLang="en-US"/>
              <a:pPr/>
              <a:t>‹#›</a:t>
            </a:fld>
            <a:endParaRPr lang="en-US" altLang="en-US"/>
          </a:p>
        </p:txBody>
      </p:sp>
    </p:spTree>
    <p:extLst>
      <p:ext uri="{BB962C8B-B14F-4D97-AF65-F5344CB8AC3E}">
        <p14:creationId xmlns:p14="http://schemas.microsoft.com/office/powerpoint/2010/main" val="118957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40DB6E-CE7A-414D-9EF8-F91B1F563969}" type="slidenum">
              <a:rPr lang="en-US" altLang="en-US"/>
              <a:pPr/>
              <a:t>‹#›</a:t>
            </a:fld>
            <a:endParaRPr lang="en-US" altLang="en-US"/>
          </a:p>
        </p:txBody>
      </p:sp>
    </p:spTree>
    <p:extLst>
      <p:ext uri="{BB962C8B-B14F-4D97-AF65-F5344CB8AC3E}">
        <p14:creationId xmlns:p14="http://schemas.microsoft.com/office/powerpoint/2010/main" val="410727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D918CC2-2AD7-4E54-9885-37B860A41AD0}" type="slidenum">
              <a:rPr lang="en-US" altLang="en-US"/>
              <a:pPr/>
              <a:t>‹#›</a:t>
            </a:fld>
            <a:endParaRPr lang="en-US" altLang="en-US"/>
          </a:p>
        </p:txBody>
      </p:sp>
    </p:spTree>
    <p:extLst>
      <p:ext uri="{BB962C8B-B14F-4D97-AF65-F5344CB8AC3E}">
        <p14:creationId xmlns:p14="http://schemas.microsoft.com/office/powerpoint/2010/main" val="160796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15E99CC-FB0D-42AC-9DD4-0A40959EB438}" type="slidenum">
              <a:rPr lang="en-US" altLang="en-US"/>
              <a:pPr/>
              <a:t>‹#›</a:t>
            </a:fld>
            <a:endParaRPr lang="en-US" altLang="en-US"/>
          </a:p>
        </p:txBody>
      </p:sp>
    </p:spTree>
    <p:extLst>
      <p:ext uri="{BB962C8B-B14F-4D97-AF65-F5344CB8AC3E}">
        <p14:creationId xmlns:p14="http://schemas.microsoft.com/office/powerpoint/2010/main" val="218661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1082B1C-6F80-4DC2-8940-F493739E5DEE}" type="slidenum">
              <a:rPr lang="en-US" altLang="en-US"/>
              <a:pPr/>
              <a:t>‹#›</a:t>
            </a:fld>
            <a:endParaRPr lang="en-US" altLang="en-US"/>
          </a:p>
        </p:txBody>
      </p:sp>
    </p:spTree>
    <p:extLst>
      <p:ext uri="{BB962C8B-B14F-4D97-AF65-F5344CB8AC3E}">
        <p14:creationId xmlns:p14="http://schemas.microsoft.com/office/powerpoint/2010/main" val="296355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82C56B-4BA5-4F20-9FFC-F0D91E912F3D}" type="slidenum">
              <a:rPr lang="en-US" altLang="en-US"/>
              <a:pPr/>
              <a:t>‹#›</a:t>
            </a:fld>
            <a:endParaRPr lang="en-US" altLang="en-US"/>
          </a:p>
        </p:txBody>
      </p:sp>
    </p:spTree>
    <p:extLst>
      <p:ext uri="{BB962C8B-B14F-4D97-AF65-F5344CB8AC3E}">
        <p14:creationId xmlns:p14="http://schemas.microsoft.com/office/powerpoint/2010/main" val="344642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C61B573-66F4-4CE3-BBF6-5BD41F5E3EC7}" type="slidenum">
              <a:rPr lang="en-US" altLang="en-US"/>
              <a:pPr/>
              <a:t>‹#›</a:t>
            </a:fld>
            <a:endParaRPr lang="en-US" altLang="en-US"/>
          </a:p>
        </p:txBody>
      </p:sp>
    </p:spTree>
    <p:extLst>
      <p:ext uri="{BB962C8B-B14F-4D97-AF65-F5344CB8AC3E}">
        <p14:creationId xmlns:p14="http://schemas.microsoft.com/office/powerpoint/2010/main" val="309558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Klik om de opmaakprofielen van de modeltekst te bewerken</a:t>
            </a:r>
          </a:p>
          <a:p>
            <a:pPr lvl="1"/>
            <a:r>
              <a:rPr lang="en-US" altLang="en-US" smtClean="0"/>
              <a:t>Tweede niveau</a:t>
            </a:r>
          </a:p>
          <a:p>
            <a:pPr lvl="2"/>
            <a:r>
              <a:rPr lang="en-US" altLang="en-US" smtClean="0"/>
              <a:t>Derde niveau</a:t>
            </a:r>
          </a:p>
          <a:p>
            <a:pPr lvl="3"/>
            <a:r>
              <a:rPr lang="en-US" altLang="en-US" smtClean="0"/>
              <a:t>Vierde niveau</a:t>
            </a:r>
          </a:p>
          <a:p>
            <a:pPr lvl="4"/>
            <a:r>
              <a:rPr lang="en-US" alt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DC8B854-F867-4B34-98B7-827FBE4D5508}" type="slidenum">
              <a:rPr lang="en-US" altLang="en-US"/>
              <a:pPr/>
              <a:t>‹#›</a:t>
            </a:fld>
            <a:endParaRPr lang="en-US" altLang="en-US"/>
          </a:p>
        </p:txBody>
      </p:sp>
      <p:pic>
        <p:nvPicPr>
          <p:cNvPr id="1031" name="Picture 7" descr="L-logo RIZIV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0"/>
            <a:ext cx="15144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gra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scal.Meeus@inami.fgov.b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nneleen.Vangeystelen@riziv.fgov.be" TargetMode="External"/><Relationship Id="rId4" Type="http://schemas.openxmlformats.org/officeDocument/2006/relationships/hyperlink" Target="mailto:Virginie.Dalcq@inami.fgov.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p:txBody>
          <a:bodyPr/>
          <a:lstStyle/>
          <a:p>
            <a:fld id="{0CB59335-7F42-4262-A15E-14F3E9F5336D}" type="slidenum">
              <a:rPr lang="en-US"/>
              <a:pPr/>
              <a:t>1</a:t>
            </a:fld>
            <a:endParaRPr lang="en-US" dirty="0"/>
          </a:p>
        </p:txBody>
      </p:sp>
      <p:sp>
        <p:nvSpPr>
          <p:cNvPr id="20482" name="Rectangle 2"/>
          <p:cNvSpPr>
            <a:spLocks noGrp="1" noChangeArrowheads="1"/>
          </p:cNvSpPr>
          <p:nvPr>
            <p:ph type="ctrTitle"/>
          </p:nvPr>
        </p:nvSpPr>
        <p:spPr>
          <a:xfrm>
            <a:off x="827584" y="2852936"/>
            <a:ext cx="7772400" cy="1082675"/>
          </a:xfrm>
        </p:spPr>
        <p:txBody>
          <a:bodyPr/>
          <a:lstStyle/>
          <a:p>
            <a:pPr algn="ctr"/>
            <a:r>
              <a:rPr lang="en-GB" noProof="0" dirty="0" smtClean="0"/>
              <a:t>Gestandaardiseerde analyse van de </a:t>
            </a:r>
            <a:br>
              <a:rPr lang="en-GB" noProof="0" dirty="0" smtClean="0"/>
            </a:br>
            <a:r>
              <a:rPr lang="en-GB" noProof="0" dirty="0" smtClean="0"/>
              <a:t>praktijkvariaties</a:t>
            </a:r>
            <a:br>
              <a:rPr lang="en-GB" noProof="0" dirty="0" smtClean="0"/>
            </a:br>
            <a:r>
              <a:rPr lang="en-GB" noProof="0" dirty="0" smtClean="0"/>
              <a:t/>
            </a:r>
            <a:br>
              <a:rPr lang="en-GB" noProof="0" dirty="0" smtClean="0"/>
            </a:br>
            <a:r>
              <a:rPr lang="en-GB" noProof="0" dirty="0" smtClean="0"/>
              <a:t>NCAZ - CNMM 22.10.2018</a:t>
            </a:r>
            <a:endParaRPr lang="en-GB" noProof="0" dirty="0"/>
          </a:p>
        </p:txBody>
      </p:sp>
      <p:sp>
        <p:nvSpPr>
          <p:cNvPr id="20483" name="Rectangle 3"/>
          <p:cNvSpPr>
            <a:spLocks noGrp="1" noChangeArrowheads="1"/>
          </p:cNvSpPr>
          <p:nvPr>
            <p:ph type="subTitle" idx="1"/>
          </p:nvPr>
        </p:nvSpPr>
        <p:spPr>
          <a:xfrm>
            <a:off x="1403648" y="4725144"/>
            <a:ext cx="7088187" cy="720725"/>
          </a:xfrm>
        </p:spPr>
        <p:txBody>
          <a:bodyPr/>
          <a:lstStyle/>
          <a:p>
            <a:endParaRPr lang="en-GB" noProof="0" dirty="0" smtClean="0"/>
          </a:p>
          <a:p>
            <a:pPr algn="r"/>
            <a:r>
              <a:rPr lang="en-GB" noProof="0" dirty="0" smtClean="0">
                <a:hlinkClick r:id="rId3"/>
              </a:rPr>
              <a:t>Pascal.Meeus@riziv.fgov.be</a:t>
            </a:r>
            <a:endParaRPr lang="en-GB" noProof="0" dirty="0" smtClean="0"/>
          </a:p>
          <a:p>
            <a:pPr algn="r"/>
            <a:r>
              <a:rPr lang="en-GB" noProof="0" dirty="0" smtClean="0">
                <a:hlinkClick r:id="rId4"/>
              </a:rPr>
              <a:t>Virginie.Dalcq@riziv.fgov.be</a:t>
            </a:r>
            <a:endParaRPr lang="en-GB" noProof="0" dirty="0" smtClean="0"/>
          </a:p>
          <a:p>
            <a:pPr algn="r"/>
            <a:r>
              <a:rPr lang="en-GB" noProof="0" dirty="0" smtClean="0">
                <a:hlinkClick r:id="rId5"/>
              </a:rPr>
              <a:t>Anneleen.Vangeystelen@riziv.fgov.be</a:t>
            </a:r>
            <a:endParaRPr lang="en-GB" noProof="0" dirty="0" smtClean="0"/>
          </a:p>
          <a:p>
            <a:pPr algn="r"/>
            <a:endParaRPr lang="en-GB" noProof="0" dirty="0"/>
          </a:p>
        </p:txBody>
      </p:sp>
      <p:sp>
        <p:nvSpPr>
          <p:cNvPr id="2" name="Rectangle 1"/>
          <p:cNvSpPr/>
          <p:nvPr/>
        </p:nvSpPr>
        <p:spPr>
          <a:xfrm>
            <a:off x="4487075" y="620688"/>
            <a:ext cx="4572000" cy="830997"/>
          </a:xfrm>
          <a:prstGeom prst="rect">
            <a:avLst/>
          </a:prstGeom>
        </p:spPr>
        <p:txBody>
          <a:bodyPr>
            <a:spAutoFit/>
          </a:bodyPr>
          <a:lstStyle/>
          <a:p>
            <a:pPr algn="r"/>
            <a:r>
              <a:rPr lang="nl-BE" dirty="0" err="1"/>
              <a:t>Appropriate care unit, </a:t>
            </a:r>
            <a:endParaRPr lang="en-US" dirty="0"/>
          </a:p>
          <a:p>
            <a:pPr algn="r"/>
            <a:r>
              <a:rPr lang="nl-BE" dirty="0" err="1" smtClean="0"/>
              <a:t>Cellule soins efficace, </a:t>
            </a:r>
            <a:r>
              <a:rPr lang="nl-BE" dirty="0"/>
              <a:t/>
            </a:r>
            <a:br>
              <a:rPr lang="nl-BE" dirty="0"/>
            </a:br>
            <a:r>
              <a:rPr lang="nl-BE" dirty="0" err="1" smtClean="0"/>
              <a:t>Cel Doelmatige zorg, </a:t>
            </a:r>
            <a:endParaRPr lang="en-US" dirty="0"/>
          </a:p>
        </p:txBody>
      </p:sp>
    </p:spTree>
    <p:extLst>
      <p:ext uri="{BB962C8B-B14F-4D97-AF65-F5344CB8AC3E}">
        <p14:creationId xmlns:p14="http://schemas.microsoft.com/office/powerpoint/2010/main" val="1466702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2081850" y="476672"/>
            <a:ext cx="4666662" cy="584775"/>
          </a:xfrm>
          <a:prstGeom prst="rect">
            <a:avLst/>
          </a:prstGeom>
          <a:noFill/>
        </p:spPr>
        <p:txBody>
          <a:bodyPr wrap="none" rtlCol="0">
            <a:spAutoFit/>
          </a:bodyPr>
          <a:lstStyle/>
          <a:p>
            <a:r>
              <a:rPr lang="nl" sz="3200" b="1" dirty="0" smtClean="0">
                <a:solidFill>
                  <a:schemeClr val="accent1">
                    <a:lumMod val="50000"/>
                  </a:schemeClr>
                </a:solidFill>
              </a:rPr>
              <a:t>4. Volgens het sociaal statuut</a:t>
            </a:r>
            <a:endParaRPr lang="nl" sz="3200" b="1" dirty="0">
              <a:solidFill>
                <a:schemeClr val="accent1">
                  <a:lumMod val="50000"/>
                </a:schemeClr>
              </a:solidFill>
            </a:endParaRPr>
          </a:p>
        </p:txBody>
      </p:sp>
      <p:sp>
        <p:nvSpPr>
          <p:cNvPr id="6" name="ZoneTexte 5"/>
          <p:cNvSpPr txBox="1"/>
          <p:nvPr/>
        </p:nvSpPr>
        <p:spPr>
          <a:xfrm>
            <a:off x="1907704" y="3600575"/>
            <a:ext cx="184731" cy="369332"/>
          </a:xfrm>
          <a:prstGeom prst="rect">
            <a:avLst/>
          </a:prstGeom>
          <a:noFill/>
        </p:spPr>
        <p:txBody>
          <a:bodyPr wrap="none" rtlCol="0">
            <a:spAutoFit/>
          </a:bodyPr>
          <a:lstStyle/>
          <a:p>
            <a:endParaRPr lang="nl" dirty="0"/>
          </a:p>
        </p:txBody>
      </p:sp>
      <p:sp>
        <p:nvSpPr>
          <p:cNvPr id="7" name="Rectangle 6"/>
          <p:cNvSpPr/>
          <p:nvPr/>
        </p:nvSpPr>
        <p:spPr>
          <a:xfrm>
            <a:off x="755573" y="2381538"/>
            <a:ext cx="7632849" cy="738664"/>
          </a:xfrm>
          <a:prstGeom prst="rect">
            <a:avLst/>
          </a:prstGeom>
        </p:spPr>
        <p:txBody>
          <a:bodyPr wrap="square">
            <a:spAutoFit/>
          </a:bodyPr>
          <a:lstStyle/>
          <a:p>
            <a:pPr algn="ctr"/>
            <a:r>
              <a:rPr lang="nl" sz="2400" b="1" dirty="0" err="1" smtClean="0">
                <a:solidFill>
                  <a:schemeClr val="accent1">
                    <a:lumMod val="75000"/>
                  </a:schemeClr>
                </a:solidFill>
              </a:rPr>
              <a:t>Myringotomy tube</a:t>
            </a:r>
          </a:p>
          <a:p>
            <a:pPr algn="ctr"/>
            <a:endParaRPr lang="nl"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91" y="6257869"/>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10</a:t>
            </a:fld>
            <a:endParaRPr 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255" y="2160415"/>
            <a:ext cx="6409524" cy="458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779" y="4983774"/>
            <a:ext cx="1858715" cy="185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llipse 15"/>
          <p:cNvSpPr/>
          <p:nvPr/>
        </p:nvSpPr>
        <p:spPr>
          <a:xfrm>
            <a:off x="1403648" y="2952503"/>
            <a:ext cx="6415094" cy="1728192"/>
          </a:xfrm>
          <a:prstGeom prst="ellipse">
            <a:avLst/>
          </a:prstGeom>
          <a:no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space réservé du numéro de diapositive 1"/>
          <p:cNvSpPr txBox="1">
            <a:spLocks/>
          </p:cNvSpPr>
          <p:nvPr/>
        </p:nvSpPr>
        <p:spPr>
          <a:xfrm>
            <a:off x="5534744"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10</a:t>
            </a:fld>
            <a:endParaRPr lang="en-US"/>
          </a:p>
        </p:txBody>
      </p:sp>
      <p:pic>
        <p:nvPicPr>
          <p:cNvPr id="18"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154217"/>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73437" y="1412776"/>
            <a:ext cx="7632849" cy="707886"/>
          </a:xfrm>
          <a:prstGeom prst="rect">
            <a:avLst/>
          </a:prstGeom>
        </p:spPr>
        <p:txBody>
          <a:bodyPr wrap="square">
            <a:spAutoFit/>
          </a:bodyPr>
          <a:lstStyle/>
          <a:p>
            <a:pPr algn="ctr"/>
            <a:r>
              <a:rPr lang="nl" sz="2400" b="1" dirty="0" err="1" smtClean="0">
                <a:solidFill>
                  <a:schemeClr val="accent1">
                    <a:lumMod val="75000"/>
                  </a:schemeClr>
                </a:solidFill>
              </a:rPr>
              <a:t>Varicose veins</a:t>
            </a:r>
            <a:endParaRPr lang="nl" sz="2400" b="1" dirty="0" smtClean="0">
              <a:solidFill>
                <a:schemeClr val="accent1">
                  <a:lumMod val="75000"/>
                </a:schemeClr>
              </a:solidFill>
            </a:endParaRPr>
          </a:p>
          <a:p>
            <a:pPr algn="ctr"/>
            <a:endParaRPr lang="nl" dirty="0">
              <a:solidFill>
                <a:schemeClr val="accent1">
                  <a:lumMod val="75000"/>
                </a:schemeClr>
              </a:solidFill>
            </a:endParaRPr>
          </a:p>
        </p:txBody>
      </p:sp>
    </p:spTree>
    <p:extLst>
      <p:ext uri="{BB962C8B-B14F-4D97-AF65-F5344CB8AC3E}">
        <p14:creationId xmlns:p14="http://schemas.microsoft.com/office/powerpoint/2010/main" val="254288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1619672" y="471206"/>
            <a:ext cx="6104556" cy="584775"/>
          </a:xfrm>
          <a:prstGeom prst="rect">
            <a:avLst/>
          </a:prstGeom>
          <a:noFill/>
        </p:spPr>
        <p:txBody>
          <a:bodyPr wrap="none" rtlCol="0">
            <a:spAutoFit/>
          </a:bodyPr>
          <a:lstStyle/>
          <a:p>
            <a:r>
              <a:rPr lang="nl" sz="3200" b="1" dirty="0" smtClean="0">
                <a:solidFill>
                  <a:schemeClr val="accent1">
                    <a:lumMod val="50000"/>
                  </a:schemeClr>
                </a:solidFill>
              </a:rPr>
              <a:t>5. Volgens het type tenlasteneming </a:t>
            </a:r>
            <a:endParaRPr lang="nl"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11</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165304"/>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73437" y="1340768"/>
            <a:ext cx="8191051" cy="707886"/>
          </a:xfrm>
          <a:prstGeom prst="rect">
            <a:avLst/>
          </a:prstGeom>
        </p:spPr>
        <p:txBody>
          <a:bodyPr wrap="square">
            <a:spAutoFit/>
          </a:bodyPr>
          <a:lstStyle/>
          <a:p>
            <a:pPr algn="ctr"/>
            <a:r>
              <a:rPr lang="nl" sz="2400" b="1" dirty="0" smtClean="0">
                <a:solidFill>
                  <a:schemeClr val="accent1">
                    <a:lumMod val="75000"/>
                  </a:schemeClr>
                </a:solidFill>
              </a:rPr>
              <a:t>Inguinal hernia: one day versus classical hosp </a:t>
            </a:r>
          </a:p>
          <a:p>
            <a:pPr algn="ctr"/>
            <a:endParaRPr lang="nl" dirty="0">
              <a:solidFill>
                <a:schemeClr val="accent1">
                  <a:lumMod val="75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497" y="1766719"/>
            <a:ext cx="5507831" cy="5034406"/>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3347864" y="1772816"/>
            <a:ext cx="3384376" cy="4824536"/>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085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323528" y="476672"/>
            <a:ext cx="8672567" cy="584775"/>
          </a:xfrm>
          <a:prstGeom prst="rect">
            <a:avLst/>
          </a:prstGeom>
          <a:noFill/>
        </p:spPr>
        <p:txBody>
          <a:bodyPr wrap="none" rtlCol="0">
            <a:spAutoFit/>
          </a:bodyPr>
          <a:lstStyle/>
          <a:p>
            <a:r>
              <a:rPr lang="nl" sz="3200" b="1" dirty="0" smtClean="0">
                <a:solidFill>
                  <a:schemeClr val="accent1">
                    <a:lumMod val="50000"/>
                  </a:schemeClr>
                </a:solidFill>
              </a:rPr>
              <a:t>6. Volgens de verschillende gebruikte technieken</a:t>
            </a:r>
            <a:endParaRPr lang="nl"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12</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165304"/>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12</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49" y="1624662"/>
            <a:ext cx="7447111" cy="533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p:cNvSpPr/>
          <p:nvPr/>
        </p:nvSpPr>
        <p:spPr>
          <a:xfrm>
            <a:off x="971600" y="4149080"/>
            <a:ext cx="2016223" cy="144976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1196752"/>
            <a:ext cx="8964488" cy="461665"/>
          </a:xfrm>
          <a:prstGeom prst="rect">
            <a:avLst/>
          </a:prstGeom>
        </p:spPr>
        <p:txBody>
          <a:bodyPr wrap="square">
            <a:spAutoFit/>
          </a:bodyPr>
          <a:lstStyle/>
          <a:p>
            <a:pPr algn="ctr"/>
            <a:r>
              <a:rPr lang="nl" sz="2400" b="1" dirty="0" err="1" smtClean="0">
                <a:solidFill>
                  <a:schemeClr val="accent1">
                    <a:lumMod val="75000"/>
                  </a:schemeClr>
                </a:solidFill>
              </a:rPr>
              <a:t>Bariatric surgery: banding versus bypass, versus sleeve</a:t>
            </a:r>
            <a:endParaRPr lang="nl" dirty="0">
              <a:solidFill>
                <a:schemeClr val="accent1">
                  <a:lumMod val="75000"/>
                </a:schemeClr>
              </a:solidFill>
            </a:endParaRPr>
          </a:p>
        </p:txBody>
      </p:sp>
      <p:pic>
        <p:nvPicPr>
          <p:cNvPr id="15" name="Image 14"/>
          <p:cNvPicPr/>
          <p:nvPr/>
        </p:nvPicPr>
        <p:blipFill rotWithShape="1">
          <a:blip r:embed="rId5" cstate="print">
            <a:extLst>
              <a:ext uri="{28A0092B-C50C-407E-A947-70E740481C1C}">
                <a14:useLocalDpi xmlns:a14="http://schemas.microsoft.com/office/drawing/2010/main" val="0"/>
              </a:ext>
            </a:extLst>
          </a:blip>
          <a:srcRect l="23126" r="23126"/>
          <a:stretch/>
        </p:blipFill>
        <p:spPr bwMode="auto">
          <a:xfrm>
            <a:off x="7755061" y="1628800"/>
            <a:ext cx="1355725" cy="1701165"/>
          </a:xfrm>
          <a:prstGeom prst="rect">
            <a:avLst/>
          </a:prstGeom>
          <a:noFill/>
          <a:ln>
            <a:noFill/>
          </a:ln>
          <a:extLst>
            <a:ext uri="{53640926-AAD7-44D8-BBD7-CCE9431645EC}">
              <a14:shadowObscured xmlns:a14="http://schemas.microsoft.com/office/drawing/2010/main"/>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187" y="3185950"/>
            <a:ext cx="13350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765" y="4910387"/>
            <a:ext cx="1382136"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2204864"/>
            <a:ext cx="1714699" cy="171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345510"/>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68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1115616" y="472316"/>
            <a:ext cx="6670416" cy="584775"/>
          </a:xfrm>
          <a:prstGeom prst="rect">
            <a:avLst/>
          </a:prstGeom>
          <a:noFill/>
        </p:spPr>
        <p:txBody>
          <a:bodyPr wrap="none" rtlCol="0">
            <a:spAutoFit/>
          </a:bodyPr>
          <a:lstStyle/>
          <a:p>
            <a:r>
              <a:rPr lang="nl" sz="3200" b="1" dirty="0" smtClean="0">
                <a:solidFill>
                  <a:schemeClr val="accent1">
                    <a:lumMod val="50000"/>
                  </a:schemeClr>
                </a:solidFill>
              </a:rPr>
              <a:t>7. Volgens het type gezondheidswerker </a:t>
            </a:r>
            <a:endParaRPr lang="nl"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347241"/>
            <a:ext cx="1817754" cy="374234"/>
          </a:xfrm>
        </p:spPr>
        <p:txBody>
          <a:bodyPr/>
          <a:lstStyle/>
          <a:p>
            <a:pPr>
              <a:defRPr/>
            </a:pPr>
            <a:fld id="{86113F25-1B57-47EE-8340-088C301E00B6}" type="slidenum">
              <a:rPr lang="en-US" smtClean="0"/>
              <a:pPr>
                <a:defRPr/>
              </a:pPr>
              <a:t>13</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213244"/>
            <a:ext cx="486898" cy="275909"/>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3"/>
          <p:cNvSpPr>
            <a:spLocks noGrp="1"/>
          </p:cNvSpPr>
          <p:nvPr>
            <p:ph type="sldNum" sz="quarter" idx="10"/>
          </p:nvPr>
        </p:nvSpPr>
        <p:spPr>
          <a:xfrm>
            <a:off x="457200" y="6347241"/>
            <a:ext cx="1817754" cy="374234"/>
          </a:xfrm>
        </p:spPr>
        <p:txBody>
          <a:bodyPr/>
          <a:lstStyle/>
          <a:p>
            <a:pPr>
              <a:defRPr/>
            </a:pPr>
            <a:fld id="{86113F25-1B57-47EE-8340-088C301E00B6}" type="slidenum">
              <a:rPr lang="en-US" smtClean="0"/>
              <a:pPr>
                <a:defRPr/>
              </a:pPr>
              <a:t>13</a:t>
            </a:fld>
            <a:endParaRPr lang="en-US" dirty="0"/>
          </a:p>
        </p:txBody>
      </p:sp>
      <p:sp>
        <p:nvSpPr>
          <p:cNvPr id="13" name="Rectangle 12"/>
          <p:cNvSpPr/>
          <p:nvPr/>
        </p:nvSpPr>
        <p:spPr>
          <a:xfrm>
            <a:off x="1" y="1196752"/>
            <a:ext cx="8964488" cy="461665"/>
          </a:xfrm>
          <a:prstGeom prst="rect">
            <a:avLst/>
          </a:prstGeom>
        </p:spPr>
        <p:txBody>
          <a:bodyPr wrap="square">
            <a:spAutoFit/>
          </a:bodyPr>
          <a:lstStyle/>
          <a:p>
            <a:pPr algn="ctr"/>
            <a:r>
              <a:rPr lang="nl" sz="2400" b="1" dirty="0" smtClean="0">
                <a:solidFill>
                  <a:schemeClr val="accent1">
                    <a:lumMod val="75000"/>
                  </a:schemeClr>
                </a:solidFill>
              </a:rPr>
              <a:t>Echo Thyroid: Radiologists versus connexists </a:t>
            </a:r>
            <a:endParaRPr lang="nl" dirty="0">
              <a:solidFill>
                <a:schemeClr val="accent1">
                  <a:lumMod val="75000"/>
                </a:schemeClr>
              </a:solidFill>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0994" y="1658417"/>
            <a:ext cx="6464834" cy="275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2296" y="4092383"/>
            <a:ext cx="6449776" cy="274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756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1442341" y="476672"/>
            <a:ext cx="6009979" cy="584775"/>
          </a:xfrm>
          <a:prstGeom prst="rect">
            <a:avLst/>
          </a:prstGeom>
          <a:noFill/>
        </p:spPr>
        <p:txBody>
          <a:bodyPr wrap="none" rtlCol="0">
            <a:spAutoFit/>
          </a:bodyPr>
          <a:lstStyle/>
          <a:p>
            <a:r>
              <a:rPr lang="nl" sz="3200" b="1" dirty="0" smtClean="0">
                <a:solidFill>
                  <a:schemeClr val="accent1">
                    <a:lumMod val="50000"/>
                  </a:schemeClr>
                </a:solidFill>
              </a:rPr>
              <a:t>8. De trendvariaties </a:t>
            </a:r>
            <a:endParaRPr lang="nl" sz="3200" b="1" dirty="0">
              <a:solidFill>
                <a:schemeClr val="accent1">
                  <a:lumMod val="50000"/>
                </a:schemeClr>
              </a:solidFill>
            </a:endParaRPr>
          </a:p>
        </p:txBody>
      </p:sp>
      <p:sp>
        <p:nvSpPr>
          <p:cNvPr id="20"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14</a:t>
            </a:fld>
            <a:endParaRPr lang="en-US" dirty="0"/>
          </a:p>
        </p:txBody>
      </p:sp>
      <p:pic>
        <p:nvPicPr>
          <p:cNvPr id="2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165304"/>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07504" y="1239143"/>
            <a:ext cx="8191051" cy="461665"/>
          </a:xfrm>
          <a:prstGeom prst="rect">
            <a:avLst/>
          </a:prstGeom>
        </p:spPr>
        <p:txBody>
          <a:bodyPr wrap="square">
            <a:spAutoFit/>
          </a:bodyPr>
          <a:lstStyle/>
          <a:p>
            <a:pPr algn="ctr"/>
            <a:r>
              <a:rPr lang="nl" sz="2400" b="1" dirty="0" err="1" smtClean="0">
                <a:solidFill>
                  <a:schemeClr val="accent1">
                    <a:lumMod val="75000"/>
                  </a:schemeClr>
                </a:solidFill>
              </a:rPr>
              <a:t>Medical radiation: CT spine </a:t>
            </a:r>
            <a:endParaRPr lang="nl" dirty="0">
              <a:solidFill>
                <a:schemeClr val="accent1">
                  <a:lumMod val="75000"/>
                </a:schemeClr>
              </a:solidFill>
            </a:endParaRPr>
          </a:p>
        </p:txBody>
      </p:sp>
      <p:sp>
        <p:nvSpPr>
          <p:cNvPr id="9"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14</a:t>
            </a:fld>
            <a:endParaRPr lang="en-US"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28800"/>
            <a:ext cx="7818906" cy="55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11" y="5157192"/>
            <a:ext cx="1570683" cy="157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p:cNvSpPr/>
          <p:nvPr/>
        </p:nvSpPr>
        <p:spPr>
          <a:xfrm>
            <a:off x="3635896" y="1763216"/>
            <a:ext cx="3600399" cy="144976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14</a:t>
            </a:fld>
            <a:endParaRPr lang="en-US"/>
          </a:p>
        </p:txBody>
      </p:sp>
      <p:pic>
        <p:nvPicPr>
          <p:cNvPr id="14"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0" y="6249023"/>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6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necteur droit 3"/>
          <p:cNvSpPr/>
          <p:nvPr/>
        </p:nvSpPr>
        <p:spPr>
          <a:xfrm rot="5400000" flipH="1" flipV="1">
            <a:off x="4409728" y="-2025353"/>
            <a:ext cx="1" cy="8460432"/>
          </a:xfrm>
          <a:prstGeom prst="line">
            <a:avLst/>
          </a:prstGeom>
          <a:noFill/>
          <a:ln w="25400" cap="flat" cmpd="sng" algn="ctr">
            <a:solidFill>
              <a:srgbClr val="FF0000"/>
            </a:solidFill>
            <a:prstDash val="solid"/>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nl">
              <a:solidFill>
                <a:srgbClr val="00B050"/>
              </a:solidFill>
            </a:endParaRPr>
          </a:p>
        </p:txBody>
      </p:sp>
      <p:sp>
        <p:nvSpPr>
          <p:cNvPr id="9" name="Espace réservé du numéro de diapositive 1"/>
          <p:cNvSpPr>
            <a:spLocks noGrp="1"/>
          </p:cNvSpPr>
          <p:nvPr>
            <p:ph type="sldNum" sz="quarter" idx="4294967295"/>
          </p:nvPr>
        </p:nvSpPr>
        <p:spPr>
          <a:xfrm>
            <a:off x="7364544" y="6687457"/>
            <a:ext cx="2231878" cy="566971"/>
          </a:xfrm>
          <a:prstGeom prst="rect">
            <a:avLst/>
          </a:prstGeom>
        </p:spPr>
        <p:txBody>
          <a:bodyPr/>
          <a:lstStyle/>
          <a:p>
            <a:fld id="{101BC4E7-1757-4ACC-94BF-783AF07F8A81}" type="slidenum">
              <a:rPr lang="en-US" smtClean="0"/>
              <a:pPr/>
              <a:t>15</a:t>
            </a:fld>
            <a:endParaRPr lang="en-US"/>
          </a:p>
        </p:txBody>
      </p:sp>
      <p:pic>
        <p:nvPicPr>
          <p:cNvPr id="11" name="Picture 1" descr="Description : http://intranet/portal/nl/conseil/mail/riziv-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657" y="6477290"/>
            <a:ext cx="680365" cy="3855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8335">
            <a:off x="-425721" y="49699"/>
            <a:ext cx="5592590" cy="431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4293221"/>
            <a:ext cx="2952328" cy="136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624" y="5627885"/>
            <a:ext cx="228600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bwMode="auto">
          <a:xfrm>
            <a:off x="719065" y="188640"/>
            <a:ext cx="8928992"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04788">
              <a:spcBef>
                <a:spcPct val="20000"/>
              </a:spcBef>
              <a:defRPr/>
            </a:pPr>
            <a:r>
              <a:rPr lang="en-US" sz="2800" b="1" kern="0" dirty="0" smtClean="0">
                <a:solidFill>
                  <a:srgbClr val="FF0000"/>
                </a:solidFill>
              </a:rPr>
              <a:t>Standaardverslag:</a:t>
            </a:r>
            <a:endParaRPr lang="en-US" sz="2800" b="1" kern="0" dirty="0">
              <a:solidFill>
                <a:srgbClr val="FF0000"/>
              </a:solidFill>
            </a:endParaRPr>
          </a:p>
        </p:txBody>
      </p:sp>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939" y="484058"/>
            <a:ext cx="4079565" cy="637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154" y="-1395"/>
            <a:ext cx="4141846" cy="48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2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Enkele voorbeelden: transtympanale drains</a:t>
            </a:r>
            <a:endParaRPr lang="en-GB" noProof="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1F2FEAD-6618-450D-82EB-E030472F4FA7}" type="slidenum">
              <a:rPr lang="en-US" smtClean="0"/>
              <a:pPr/>
              <a:t>16</a:t>
            </a:fld>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1854"/>
            <a:ext cx="4161839" cy="27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6" y="4149080"/>
            <a:ext cx="3590925"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8871" y="4050527"/>
            <a:ext cx="5039995" cy="3599815"/>
          </a:xfrm>
          <a:prstGeom prst="rect">
            <a:avLst/>
          </a:prstGeom>
          <a:noFill/>
          <a:ln>
            <a:noFill/>
          </a:ln>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350407"/>
            <a:ext cx="3607624" cy="279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32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Enkele voorbeelden: stresstest </a:t>
            </a:r>
            <a:endParaRPr lang="en-GB" noProof="0"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A1F2FEAD-6618-450D-82EB-E030472F4FA7}" type="slidenum">
              <a:rPr lang="en-US" smtClean="0"/>
              <a:pPr/>
              <a:t>17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052736"/>
            <a:ext cx="4807616" cy="339603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370" y="3907507"/>
            <a:ext cx="4127214" cy="295049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46" y="3717032"/>
            <a:ext cx="3717429" cy="3717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0728"/>
            <a:ext cx="4297923" cy="303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64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Enkele voorbeelden: Echo van de prostaat</a:t>
            </a:r>
            <a:endParaRPr lang="en-US" dirty="0"/>
          </a:p>
        </p:txBody>
      </p:sp>
      <p:sp>
        <p:nvSpPr>
          <p:cNvPr id="3" name="Espace réservé du contenu 2"/>
          <p:cNvSpPr>
            <a:spLocks noGrp="1"/>
          </p:cNvSpPr>
          <p:nvPr>
            <p:ph idx="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98DC3031-08C9-4B27-B087-009F1D690D6E}" type="slidenum">
              <a:rPr lang="en-US" smtClean="0"/>
              <a:pPr/>
              <a:t>18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352839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273" y="980728"/>
            <a:ext cx="5053247" cy="361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41" y="4110245"/>
            <a:ext cx="3851920" cy="275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547" y="4181820"/>
            <a:ext cx="2934333" cy="268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396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Enkele voorbeelden: Echo van de hoofdslagader </a:t>
            </a:r>
            <a:endParaRPr lang="en-GB" noProof="0" dirty="0"/>
          </a:p>
        </p:txBody>
      </p:sp>
      <p:sp>
        <p:nvSpPr>
          <p:cNvPr id="4" name="Espace réservé du numéro de diapositive 3"/>
          <p:cNvSpPr>
            <a:spLocks noGrp="1"/>
          </p:cNvSpPr>
          <p:nvPr>
            <p:ph type="sldNum" sz="quarter" idx="12"/>
          </p:nvPr>
        </p:nvSpPr>
        <p:spPr/>
        <p:txBody>
          <a:bodyPr/>
          <a:lstStyle/>
          <a:p>
            <a:fld id="{A1F2FEAD-6618-450D-82EB-E030472F4FA7}" type="slidenum">
              <a:rPr lang="en-US" smtClean="0"/>
              <a:pPr/>
              <a:t>19</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4129956" cy="275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59692"/>
            <a:ext cx="39687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08" y="3959990"/>
            <a:ext cx="3119611" cy="311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179373"/>
            <a:ext cx="403244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29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1835696" y="188640"/>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nl-BE" sz="2400" dirty="0" smtClean="0"/>
              <a:t>Nationaal akkoord artsen-ziekenfondsen (NCAZ, Medicomut) </a:t>
            </a:r>
            <a:br>
              <a:rPr lang="nl-BE" sz="2400" dirty="0" smtClean="0"/>
            </a:br>
            <a:r>
              <a:rPr lang="nl-BE" sz="2400" dirty="0" smtClean="0"/>
              <a:t>2018-2019</a:t>
            </a:r>
            <a:endParaRPr lang="nl-BE" sz="2400" dirty="0"/>
          </a:p>
        </p:txBody>
      </p:sp>
      <p:sp>
        <p:nvSpPr>
          <p:cNvPr id="2" name="Espace réservé du contenu 1"/>
          <p:cNvSpPr>
            <a:spLocks noGrp="1"/>
          </p:cNvSpPr>
          <p:nvPr>
            <p:ph idx="1"/>
          </p:nvPr>
        </p:nvSpPr>
        <p:spPr>
          <a:xfrm>
            <a:off x="457200" y="1268760"/>
            <a:ext cx="8229600" cy="4525963"/>
          </a:xfrm>
        </p:spPr>
        <p:txBody>
          <a:bodyPr/>
          <a:lstStyle/>
          <a:p>
            <a:endParaRPr lang="nl" sz="2000" b="1" dirty="0" smtClean="0"/>
          </a:p>
          <a:p>
            <a:r>
              <a:rPr lang="nl" sz="2000" b="1" dirty="0" smtClean="0"/>
              <a:t>4.4. Doelmatige zorg</a:t>
            </a:r>
          </a:p>
          <a:p>
            <a:endParaRPr lang="nl" sz="2000" dirty="0"/>
          </a:p>
          <a:p>
            <a:pPr lvl="2"/>
            <a:r>
              <a:rPr lang="nl" sz="1800" dirty="0" smtClean="0"/>
              <a:t>..doelmatige zorg bevorderen</a:t>
            </a:r>
            <a:endParaRPr lang="nl" sz="1800" dirty="0"/>
          </a:p>
          <a:p>
            <a:pPr lvl="2"/>
            <a:r>
              <a:rPr lang="nl" sz="1800" dirty="0" smtClean="0"/>
              <a:t>toegang tot relevante gegevens die zorgverleners en patiënten betreffen;</a:t>
            </a:r>
          </a:p>
          <a:p>
            <a:pPr lvl="1"/>
            <a:endParaRPr lang="nl" sz="2000" dirty="0" smtClean="0"/>
          </a:p>
          <a:p>
            <a:endParaRPr lang="en-US" dirty="0"/>
          </a:p>
        </p:txBody>
      </p:sp>
    </p:spTree>
    <p:extLst>
      <p:ext uri="{BB962C8B-B14F-4D97-AF65-F5344CB8AC3E}">
        <p14:creationId xmlns:p14="http://schemas.microsoft.com/office/powerpoint/2010/main" val="1701916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Enkele voorbeelden: Carpale tunnel</a:t>
            </a:r>
            <a:endParaRPr lang="en-US" dirty="0"/>
          </a:p>
        </p:txBody>
      </p:sp>
      <p:sp>
        <p:nvSpPr>
          <p:cNvPr id="3" name="Espace réservé du contenu 2"/>
          <p:cNvSpPr>
            <a:spLocks noGrp="1"/>
          </p:cNvSpPr>
          <p:nvPr>
            <p:ph idx="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98DC3031-08C9-4B27-B087-009F1D690D6E}" type="slidenum">
              <a:rPr lang="en-US" smtClean="0"/>
              <a:pPr/>
              <a:t>20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20" y="1196752"/>
            <a:ext cx="4361211" cy="30807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632" y="1173832"/>
            <a:ext cx="4076672" cy="2914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900354"/>
            <a:ext cx="2991688" cy="29916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68" y="4088194"/>
            <a:ext cx="4024564" cy="287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37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400" noProof="0" dirty="0" err="1" smtClean="0">
                <a:solidFill>
                  <a:srgbClr val="FF0000"/>
                </a:solidFill>
              </a:rPr>
              <a:t>Keuze van de Prioriteiten</a:t>
            </a:r>
            <a:endParaRPr lang="en-GB" sz="2400" noProof="0" dirty="0">
              <a:solidFill>
                <a:srgbClr val="FF0000"/>
              </a:solidFill>
            </a:endParaRPr>
          </a:p>
        </p:txBody>
      </p:sp>
      <p:sp>
        <p:nvSpPr>
          <p:cNvPr id="8" name="Espace réservé du contenu 7"/>
          <p:cNvSpPr>
            <a:spLocks noGrp="1"/>
          </p:cNvSpPr>
          <p:nvPr>
            <p:ph idx="1"/>
          </p:nvPr>
        </p:nvSpPr>
        <p:spPr/>
        <p:txBody>
          <a:bodyPr/>
          <a:lstStyle/>
          <a:p>
            <a:pPr lvl="1"/>
            <a:r>
              <a:rPr lang="en-GB" noProof="0" dirty="0" err="1" smtClean="0"/>
              <a:t>preselectie: NICE, not to do, Weinberg, choosing wisely, Blockbuster, France,…) </a:t>
            </a:r>
          </a:p>
          <a:p>
            <a:pPr lvl="1"/>
            <a:endParaRPr lang="en-GB" dirty="0" smtClean="0"/>
          </a:p>
          <a:p>
            <a:pPr lvl="1"/>
            <a:r>
              <a:rPr lang="en-GB" dirty="0" err="1"/>
              <a:t>Betrekking hebben op een maximum van medische disciplines om geen discipline in het bijzonder te stigmatiseren...</a:t>
            </a:r>
            <a:endParaRPr lang="en-GB" dirty="0"/>
          </a:p>
          <a:p>
            <a:pPr lvl="1"/>
            <a:endParaRPr lang="en-GB" dirty="0" smtClean="0"/>
          </a:p>
          <a:p>
            <a:pPr lvl="1"/>
            <a:r>
              <a:rPr lang="en-GB" dirty="0" err="1" smtClean="0">
                <a:solidFill>
                  <a:schemeClr val="bg1">
                    <a:lumMod val="85000"/>
                  </a:schemeClr>
                </a:solidFill>
              </a:rPr>
              <a:t>Ondersteund of voorgesteld door de </a:t>
            </a:r>
            <a:r>
              <a:rPr lang="en-GB" u="sng" dirty="0" err="1">
                <a:solidFill>
                  <a:schemeClr val="bg1">
                    <a:lumMod val="85000"/>
                  </a:schemeClr>
                </a:solidFill>
              </a:rPr>
              <a:t>gezondheidswerkers op het terrein</a:t>
            </a:r>
            <a:r>
              <a:rPr lang="en-GB" dirty="0">
                <a:solidFill>
                  <a:schemeClr val="bg1">
                    <a:lumMod val="85000"/>
                  </a:schemeClr>
                </a:solidFill>
              </a:rPr>
              <a:t>: </a:t>
            </a:r>
          </a:p>
          <a:p>
            <a:pPr lvl="2"/>
            <a:r>
              <a:rPr lang="en-GB" dirty="0">
                <a:solidFill>
                  <a:schemeClr val="bg1">
                    <a:lumMod val="85000"/>
                  </a:schemeClr>
                </a:solidFill>
              </a:rPr>
              <a:t>Medische verenigingen</a:t>
            </a:r>
          </a:p>
          <a:p>
            <a:pPr lvl="2"/>
            <a:r>
              <a:rPr lang="en-GB" dirty="0">
                <a:solidFill>
                  <a:schemeClr val="bg1">
                    <a:lumMod val="85000"/>
                  </a:schemeClr>
                </a:solidFill>
              </a:rPr>
              <a:t>CNMM-NCAZ</a:t>
            </a:r>
          </a:p>
          <a:p>
            <a:pPr lvl="2"/>
            <a:r>
              <a:rPr lang="en-GB" dirty="0">
                <a:solidFill>
                  <a:schemeClr val="bg1">
                    <a:lumMod val="85000"/>
                  </a:schemeClr>
                </a:solidFill>
              </a:rPr>
              <a:t>.... </a:t>
            </a:r>
          </a:p>
          <a:p>
            <a:pPr lvl="1"/>
            <a:endParaRPr lang="en-GB" dirty="0" smtClean="0"/>
          </a:p>
          <a:p>
            <a:pPr lvl="1"/>
            <a:endParaRPr lang="en-GB" dirty="0" smtClean="0"/>
          </a:p>
          <a:p>
            <a:pPr lvl="2"/>
            <a:endParaRPr lang="en-GB" dirty="0" smtClean="0"/>
          </a:p>
        </p:txBody>
      </p:sp>
      <p:sp>
        <p:nvSpPr>
          <p:cNvPr id="7" name="Espace réservé du numéro de diapositive 6"/>
          <p:cNvSpPr>
            <a:spLocks noGrp="1"/>
          </p:cNvSpPr>
          <p:nvPr>
            <p:ph type="sldNum" sz="quarter" idx="12"/>
          </p:nvPr>
        </p:nvSpPr>
        <p:spPr/>
        <p:txBody>
          <a:bodyPr/>
          <a:lstStyle/>
          <a:p>
            <a:fld id="{1038DABB-5CF8-4653-A5AF-48D6F8681441}" type="slidenum">
              <a:rPr lang="en-US" smtClean="0"/>
              <a:pPr/>
              <a:t>21</a:t>
            </a:fld>
            <a:endParaRPr lang="en-US"/>
          </a:p>
        </p:txBody>
      </p:sp>
    </p:spTree>
    <p:extLst>
      <p:ext uri="{BB962C8B-B14F-4D97-AF65-F5344CB8AC3E}">
        <p14:creationId xmlns:p14="http://schemas.microsoft.com/office/powerpoint/2010/main" val="2148231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A47ADDB-D727-4EAF-A957-053D59D049F2}" type="slidenum">
              <a:rPr lang="en-US" smtClean="0"/>
              <a:pPr/>
              <a:t>22</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 y="36909"/>
            <a:ext cx="1034415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6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400" noProof="0" dirty="0" err="1" smtClean="0">
                <a:solidFill>
                  <a:srgbClr val="FF0000"/>
                </a:solidFill>
              </a:rPr>
              <a:t>Keuze van de Prioriteiten</a:t>
            </a:r>
            <a:endParaRPr lang="en-GB" sz="2400" noProof="0" dirty="0">
              <a:solidFill>
                <a:srgbClr val="FF0000"/>
              </a:solidFill>
            </a:endParaRPr>
          </a:p>
        </p:txBody>
      </p:sp>
      <p:sp>
        <p:nvSpPr>
          <p:cNvPr id="8" name="Espace réservé du contenu 7"/>
          <p:cNvSpPr>
            <a:spLocks noGrp="1"/>
          </p:cNvSpPr>
          <p:nvPr>
            <p:ph idx="1"/>
          </p:nvPr>
        </p:nvSpPr>
        <p:spPr/>
        <p:txBody>
          <a:bodyPr/>
          <a:lstStyle/>
          <a:p>
            <a:pPr lvl="1"/>
            <a:r>
              <a:rPr lang="en-GB" noProof="0" dirty="0" err="1" smtClean="0">
                <a:solidFill>
                  <a:schemeClr val="bg2">
                    <a:lumMod val="60000"/>
                    <a:lumOff val="40000"/>
                  </a:schemeClr>
                </a:solidFill>
              </a:rPr>
              <a:t>preselectie: NICE, not to do, Weinberg, choosing wisely, Blockbuster, France,…) </a:t>
            </a:r>
          </a:p>
          <a:p>
            <a:pPr lvl="1"/>
            <a:endParaRPr lang="en-GB" dirty="0" smtClean="0">
              <a:solidFill>
                <a:schemeClr val="bg2">
                  <a:lumMod val="60000"/>
                  <a:lumOff val="40000"/>
                </a:schemeClr>
              </a:solidFill>
            </a:endParaRPr>
          </a:p>
          <a:p>
            <a:pPr lvl="1"/>
            <a:r>
              <a:rPr lang="en-GB" dirty="0" err="1">
                <a:solidFill>
                  <a:schemeClr val="bg2">
                    <a:lumMod val="60000"/>
                    <a:lumOff val="40000"/>
                  </a:schemeClr>
                </a:solidFill>
              </a:rPr>
              <a:t>Betrekking hebben op een maximum van medische disciplines om geen discipline in het bijzonder te stigmatiseren</a:t>
            </a:r>
            <a:endParaRPr lang="en-GB" dirty="0">
              <a:solidFill>
                <a:schemeClr val="bg2">
                  <a:lumMod val="60000"/>
                  <a:lumOff val="40000"/>
                </a:schemeClr>
              </a:solidFill>
            </a:endParaRPr>
          </a:p>
          <a:p>
            <a:pPr lvl="1"/>
            <a:endParaRPr lang="en-GB" dirty="0" smtClean="0"/>
          </a:p>
          <a:p>
            <a:pPr lvl="1"/>
            <a:r>
              <a:rPr lang="en-GB" dirty="0" err="1" smtClean="0"/>
              <a:t>Ondersteund of voorgesteld door de </a:t>
            </a:r>
            <a:r>
              <a:rPr lang="en-GB" u="sng" dirty="0" err="1" smtClean="0"/>
              <a:t>gezondheidswerkers op het terrein</a:t>
            </a:r>
            <a:r>
              <a:rPr lang="en-GB" dirty="0" smtClean="0"/>
              <a:t>: </a:t>
            </a:r>
          </a:p>
          <a:p>
            <a:pPr lvl="2"/>
            <a:r>
              <a:rPr lang="en-GB" dirty="0" smtClean="0"/>
              <a:t>Medische verenigingen</a:t>
            </a:r>
          </a:p>
          <a:p>
            <a:pPr lvl="2"/>
            <a:r>
              <a:rPr lang="en-GB" dirty="0" smtClean="0"/>
              <a:t>CNMM-NCAZ</a:t>
            </a:r>
          </a:p>
          <a:p>
            <a:pPr lvl="2"/>
            <a:r>
              <a:rPr lang="en-GB" dirty="0" smtClean="0"/>
              <a:t>.... </a:t>
            </a:r>
          </a:p>
          <a:p>
            <a:pPr lvl="1"/>
            <a:endParaRPr lang="en-GB" dirty="0" smtClean="0"/>
          </a:p>
          <a:p>
            <a:pPr lvl="2"/>
            <a:endParaRPr lang="en-GB" dirty="0" smtClean="0"/>
          </a:p>
        </p:txBody>
      </p:sp>
      <p:sp>
        <p:nvSpPr>
          <p:cNvPr id="7" name="Espace réservé du numéro de diapositive 6"/>
          <p:cNvSpPr>
            <a:spLocks noGrp="1"/>
          </p:cNvSpPr>
          <p:nvPr>
            <p:ph type="sldNum" sz="quarter" idx="12"/>
          </p:nvPr>
        </p:nvSpPr>
        <p:spPr/>
        <p:txBody>
          <a:bodyPr/>
          <a:lstStyle/>
          <a:p>
            <a:fld id="{1038DABB-5CF8-4653-A5AF-48D6F8681441}" type="slidenum">
              <a:rPr lang="en-US" smtClean="0"/>
              <a:pPr/>
              <a:t>23</a:t>
            </a:fld>
            <a:endParaRPr lang="en-US"/>
          </a:p>
        </p:txBody>
      </p:sp>
    </p:spTree>
    <p:extLst>
      <p:ext uri="{BB962C8B-B14F-4D97-AF65-F5344CB8AC3E}">
        <p14:creationId xmlns:p14="http://schemas.microsoft.com/office/powerpoint/2010/main" val="4254694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7360" r="3681"/>
          <a:stretch/>
        </p:blipFill>
        <p:spPr>
          <a:xfrm>
            <a:off x="0" y="0"/>
            <a:ext cx="9144000" cy="6858000"/>
          </a:xfrm>
          <a:prstGeom prst="rect">
            <a:avLst/>
          </a:prstGeom>
        </p:spPr>
      </p:pic>
      <p:sp>
        <p:nvSpPr>
          <p:cNvPr id="10" name="Rectangle 9"/>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755576" y="260648"/>
            <a:ext cx="7034298" cy="1077218"/>
          </a:xfrm>
          <a:prstGeom prst="rect">
            <a:avLst/>
          </a:prstGeom>
          <a:noFill/>
        </p:spPr>
        <p:txBody>
          <a:bodyPr wrap="none" rtlCol="0">
            <a:spAutoFit/>
          </a:bodyPr>
          <a:lstStyle/>
          <a:p>
            <a:r>
              <a:rPr lang="en-GB" sz="3200" b="1" dirty="0" err="1" smtClean="0">
                <a:solidFill>
                  <a:schemeClr val="accent1">
                    <a:lumMod val="50000"/>
                  </a:schemeClr>
                </a:solidFill>
              </a:rPr>
              <a:t>Methodologie (bottom-up): </a:t>
            </a:r>
          </a:p>
          <a:p>
            <a:r>
              <a:rPr lang="en-GB" sz="3200" b="1" dirty="0" smtClean="0">
                <a:solidFill>
                  <a:schemeClr val="accent1">
                    <a:lumMod val="50000"/>
                  </a:schemeClr>
                </a:solidFill>
              </a:rPr>
              <a:t>bespreking met de gezondheidswerkers</a:t>
            </a:r>
            <a:endParaRPr lang="en-GB"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nl" dirty="0"/>
          </a:p>
        </p:txBody>
      </p:sp>
      <p:sp>
        <p:nvSpPr>
          <p:cNvPr id="14" name="Rectangle 13"/>
          <p:cNvSpPr/>
          <p:nvPr/>
        </p:nvSpPr>
        <p:spPr>
          <a:xfrm>
            <a:off x="0" y="1268760"/>
            <a:ext cx="9144000" cy="93610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15" name="Rectangle 14"/>
          <p:cNvSpPr/>
          <p:nvPr/>
        </p:nvSpPr>
        <p:spPr>
          <a:xfrm>
            <a:off x="755573" y="1633899"/>
            <a:ext cx="7632849" cy="707886"/>
          </a:xfrm>
          <a:prstGeom prst="rect">
            <a:avLst/>
          </a:prstGeom>
        </p:spPr>
        <p:txBody>
          <a:bodyPr wrap="square">
            <a:spAutoFit/>
          </a:bodyPr>
          <a:lstStyle/>
          <a:p>
            <a:pPr algn="ctr"/>
            <a:r>
              <a:rPr lang="en-GB" sz="2400" b="1" dirty="0" smtClean="0">
                <a:solidFill>
                  <a:schemeClr val="accent1">
                    <a:lumMod val="75000"/>
                  </a:schemeClr>
                </a:solidFill>
              </a:rPr>
              <a:t>Procedure (quick win)</a:t>
            </a:r>
          </a:p>
          <a:p>
            <a:pPr algn="ctr"/>
            <a:endParaRPr lang="nl" dirty="0">
              <a:solidFill>
                <a:schemeClr val="accent1">
                  <a:lumMod val="75000"/>
                </a:schemeClr>
              </a:solidFill>
            </a:endParaRPr>
          </a:p>
        </p:txBody>
      </p:sp>
      <p:cxnSp>
        <p:nvCxnSpPr>
          <p:cNvPr id="16" name="Connecteur droit 15"/>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3608" y="2060848"/>
            <a:ext cx="7696794" cy="3170099"/>
          </a:xfrm>
          <a:prstGeom prst="rect">
            <a:avLst/>
          </a:prstGeom>
          <a:ln w="15875" cap="rnd">
            <a:solidFill>
              <a:schemeClr val="accent1">
                <a:shade val="50000"/>
              </a:schemeClr>
            </a:solidFill>
          </a:ln>
          <a:effectLst>
            <a:softEdge rad="127000"/>
          </a:effectLst>
        </p:spPr>
        <p:txBody>
          <a:bodyPr wrap="square">
            <a:spAutoFit/>
          </a:bodyPr>
          <a:lstStyle/>
          <a:p>
            <a:pPr marL="457200" indent="-457200">
              <a:lnSpc>
                <a:spcPct val="150000"/>
              </a:lnSpc>
              <a:buFont typeface="+mj-lt"/>
              <a:buAutoNum type="arabicPeriod"/>
            </a:pPr>
            <a:r>
              <a:rPr lang="en-GB" sz="2000" b="1" dirty="0" smtClean="0">
                <a:solidFill>
                  <a:schemeClr val="accent1">
                    <a:lumMod val="50000"/>
                  </a:schemeClr>
                </a:solidFill>
              </a:rPr>
              <a:t>Thematisch verslag</a:t>
            </a:r>
          </a:p>
          <a:p>
            <a:pPr marL="457200" indent="-457200">
              <a:lnSpc>
                <a:spcPct val="150000"/>
              </a:lnSpc>
              <a:buFont typeface="+mj-lt"/>
              <a:buAutoNum type="arabicPeriod"/>
            </a:pPr>
            <a:r>
              <a:rPr lang="en-GB" sz="2000" b="1" dirty="0" err="1" smtClean="0">
                <a:solidFill>
                  <a:schemeClr val="accent1">
                    <a:lumMod val="50000"/>
                  </a:schemeClr>
                </a:solidFill>
              </a:rPr>
              <a:t>Uitwisseling met de medische verenigingen</a:t>
            </a:r>
            <a:endParaRPr lang="en-GB" sz="2000" b="1" dirty="0" smtClean="0">
              <a:solidFill>
                <a:schemeClr val="accent1">
                  <a:lumMod val="50000"/>
                </a:schemeClr>
              </a:solidFill>
            </a:endParaRPr>
          </a:p>
          <a:p>
            <a:pPr marL="742950" lvl="1" indent="-285750">
              <a:buFont typeface="Wingdings" pitchFamily="2" charset="2"/>
              <a:buChar char="ü"/>
            </a:pPr>
            <a:r>
              <a:rPr lang="en-GB" sz="2000" dirty="0" smtClean="0">
                <a:solidFill>
                  <a:schemeClr val="accent1">
                    <a:lumMod val="50000"/>
                  </a:schemeClr>
                </a:solidFill>
              </a:rPr>
              <a:t>Validering (</a:t>
            </a:r>
            <a:r>
              <a:rPr lang="en-GB" sz="2000" dirty="0" err="1" smtClean="0">
                <a:solidFill>
                  <a:srgbClr val="FF0000"/>
                </a:solidFill>
              </a:rPr>
              <a:t>enquête bij deskundigen</a:t>
            </a:r>
            <a:r>
              <a:rPr lang="en-GB" sz="2000" dirty="0" smtClean="0">
                <a:solidFill>
                  <a:schemeClr val="accent1">
                    <a:lumMod val="50000"/>
                  </a:schemeClr>
                </a:solidFill>
              </a:rPr>
              <a:t>)  </a:t>
            </a:r>
          </a:p>
          <a:p>
            <a:pPr marL="742950" lvl="1" indent="-285750">
              <a:buFont typeface="Wingdings" pitchFamily="2" charset="2"/>
              <a:buChar char="ü"/>
            </a:pPr>
            <a:r>
              <a:rPr lang="en-GB" sz="2000" dirty="0" smtClean="0">
                <a:solidFill>
                  <a:schemeClr val="accent1">
                    <a:lumMod val="50000"/>
                  </a:schemeClr>
                </a:solidFill>
              </a:rPr>
              <a:t>Feedback over de analyses  </a:t>
            </a:r>
          </a:p>
          <a:p>
            <a:pPr marL="742950" lvl="1" indent="-285750">
              <a:buFont typeface="Wingdings" pitchFamily="2" charset="2"/>
              <a:buChar char="ü"/>
            </a:pPr>
            <a:r>
              <a:rPr lang="en-GB" sz="2000" dirty="0" smtClean="0">
                <a:solidFill>
                  <a:schemeClr val="accent1">
                    <a:lumMod val="50000"/>
                  </a:schemeClr>
                </a:solidFill>
              </a:rPr>
              <a:t>Voorstellen tot verbetering </a:t>
            </a:r>
          </a:p>
          <a:p>
            <a:pPr lvl="1" indent="-457200">
              <a:lnSpc>
                <a:spcPct val="150000"/>
              </a:lnSpc>
              <a:buFont typeface="+mj-lt"/>
              <a:buAutoNum type="arabicPeriod" startAt="3"/>
            </a:pPr>
            <a:r>
              <a:rPr lang="en-GB" sz="2000" b="1" dirty="0">
                <a:solidFill>
                  <a:schemeClr val="accent1">
                    <a:lumMod val="50000"/>
                  </a:schemeClr>
                </a:solidFill>
              </a:rPr>
              <a:t>Verslag over de voorgestelde verbeteringen met inbegrip van een actualisering van de aanbevelingen </a:t>
            </a:r>
          </a:p>
          <a:p>
            <a:r>
              <a:rPr lang="en-GB" sz="2000" b="1" dirty="0" smtClean="0">
                <a:solidFill>
                  <a:schemeClr val="accent1">
                    <a:lumMod val="50000"/>
                  </a:schemeClr>
                </a:solidFill>
              </a:rPr>
              <a:t>….</a:t>
            </a:r>
          </a:p>
        </p:txBody>
      </p:sp>
      <p:sp>
        <p:nvSpPr>
          <p:cNvPr id="11" name="Espace réservé du numéro de diapositive 1"/>
          <p:cNvSpPr>
            <a:spLocks noGrp="1"/>
          </p:cNvSpPr>
          <p:nvPr>
            <p:ph type="sldNum" sz="quarter" idx="4294967295"/>
          </p:nvPr>
        </p:nvSpPr>
        <p:spPr>
          <a:xfrm>
            <a:off x="7406952" y="6316142"/>
            <a:ext cx="2133600" cy="476250"/>
          </a:xfrm>
          <a:prstGeom prst="rect">
            <a:avLst/>
          </a:prstGeom>
        </p:spPr>
        <p:txBody>
          <a:bodyPr/>
          <a:lstStyle/>
          <a:p>
            <a:fld id="{101BC4E7-1757-4ACC-94BF-783AF07F8A81}" type="slidenum">
              <a:rPr lang="en-US" smtClean="0"/>
              <a:pPr/>
              <a:t>24</a:t>
            </a:fld>
            <a:endParaRPr lang="en-US"/>
          </a:p>
        </p:txBody>
      </p: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652" y="6006027"/>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78A718B-6570-46B3-BBD4-415B582ADB9A}" type="slidenum">
              <a:rPr lang="en-US" smtClean="0"/>
              <a:pPr/>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845" y="14352"/>
            <a:ext cx="7644715" cy="679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47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8926"/>
            <a:ext cx="9144000" cy="13378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934088" y="260648"/>
            <a:ext cx="7353296" cy="1569660"/>
          </a:xfrm>
          <a:prstGeom prst="rect">
            <a:avLst/>
          </a:prstGeom>
          <a:noFill/>
        </p:spPr>
        <p:txBody>
          <a:bodyPr wrap="none" rtlCol="0">
            <a:spAutoFit/>
          </a:bodyPr>
          <a:lstStyle/>
          <a:p>
            <a:pPr algn="ctr"/>
            <a:r>
              <a:rPr lang="nl" sz="3200" b="1" dirty="0" smtClean="0">
                <a:solidFill>
                  <a:schemeClr val="accent1">
                    <a:lumMod val="50000"/>
                  </a:schemeClr>
                </a:solidFill>
              </a:rPr>
              <a:t>Actieplan </a:t>
            </a:r>
          </a:p>
          <a:p>
            <a:pPr algn="ctr"/>
            <a:r>
              <a:rPr lang="nl" sz="3200" b="1" dirty="0" smtClean="0">
                <a:solidFill>
                  <a:schemeClr val="accent1">
                    <a:lumMod val="50000"/>
                  </a:schemeClr>
                </a:solidFill>
              </a:rPr>
              <a:t>(waaronder aanbevelingen en feedback)</a:t>
            </a:r>
          </a:p>
          <a:p>
            <a:pPr algn="ctr"/>
            <a:endParaRPr lang="en-GB" sz="3200" b="1" dirty="0">
              <a:solidFill>
                <a:schemeClr val="accent1">
                  <a:lumMod val="50000"/>
                </a:schemeClr>
              </a:solidFill>
            </a:endParaRPr>
          </a:p>
        </p:txBody>
      </p:sp>
      <p:sp>
        <p:nvSpPr>
          <p:cNvPr id="6" name="ZoneTexte 5"/>
          <p:cNvSpPr txBox="1"/>
          <p:nvPr/>
        </p:nvSpPr>
        <p:spPr>
          <a:xfrm>
            <a:off x="1907704" y="3140968"/>
            <a:ext cx="184731" cy="369332"/>
          </a:xfrm>
          <a:prstGeom prst="rect">
            <a:avLst/>
          </a:prstGeom>
          <a:noFill/>
        </p:spPr>
        <p:txBody>
          <a:bodyPr wrap="none" rtlCol="0">
            <a:spAutoFit/>
          </a:bodyPr>
          <a:lstStyle/>
          <a:p>
            <a:endParaRPr lang="nl" dirty="0"/>
          </a:p>
        </p:txBody>
      </p:sp>
      <p:cxnSp>
        <p:nvCxnSpPr>
          <p:cNvPr id="8" name="Connecteur droit 7"/>
          <p:cNvCxnSpPr/>
          <p:nvPr/>
        </p:nvCxnSpPr>
        <p:spPr>
          <a:xfrm>
            <a:off x="0" y="249289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Légende encadrée 2 8"/>
          <p:cNvSpPr/>
          <p:nvPr/>
        </p:nvSpPr>
        <p:spPr>
          <a:xfrm>
            <a:off x="7762056" y="1844824"/>
            <a:ext cx="914400" cy="936104"/>
          </a:xfrm>
          <a:prstGeom prst="borderCallout2">
            <a:avLst>
              <a:gd name="adj1" fmla="val 18750"/>
              <a:gd name="adj2" fmla="val -8333"/>
              <a:gd name="adj3" fmla="val 18750"/>
              <a:gd name="adj4" fmla="val -16667"/>
              <a:gd name="adj5" fmla="val 60820"/>
              <a:gd name="adj6" fmla="val -73411"/>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200" dirty="0" smtClean="0">
                <a:solidFill>
                  <a:srgbClr val="C92D74"/>
                </a:solidFill>
              </a:rPr>
              <a:t>Cijfers bij wijze van voorbeeld</a:t>
            </a:r>
            <a:endParaRPr lang="nl" sz="1200" dirty="0">
              <a:solidFill>
                <a:srgbClr val="C92D74"/>
              </a:solidFill>
            </a:endParaRPr>
          </a:p>
        </p:txBody>
      </p:sp>
      <p:sp>
        <p:nvSpPr>
          <p:cNvPr id="10" name="Espace réservé du numéro de diapositive 1"/>
          <p:cNvSpPr>
            <a:spLocks noGrp="1"/>
          </p:cNvSpPr>
          <p:nvPr>
            <p:ph type="sldNum" sz="quarter" idx="4294967295"/>
          </p:nvPr>
        </p:nvSpPr>
        <p:spPr>
          <a:xfrm>
            <a:off x="6625208" y="6245225"/>
            <a:ext cx="2133600" cy="476250"/>
          </a:xfrm>
          <a:prstGeom prst="rect">
            <a:avLst/>
          </a:prstGeom>
        </p:spPr>
        <p:txBody>
          <a:bodyPr/>
          <a:lstStyle/>
          <a:p>
            <a:fld id="{101BC4E7-1757-4ACC-94BF-783AF07F8A81}" type="slidenum">
              <a:rPr lang="en-US" smtClean="0"/>
              <a:pPr/>
              <a:t>26</a:t>
            </a:fld>
            <a:endParaRPr lang="en-US"/>
          </a:p>
        </p:txBody>
      </p:sp>
      <p:pic>
        <p:nvPicPr>
          <p:cNvPr id="12"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908" y="6294059"/>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83568" y="1196752"/>
            <a:ext cx="7632849" cy="738664"/>
          </a:xfrm>
          <a:prstGeom prst="rect">
            <a:avLst/>
          </a:prstGeom>
        </p:spPr>
        <p:txBody>
          <a:bodyPr wrap="square">
            <a:spAutoFit/>
          </a:bodyPr>
          <a:lstStyle/>
          <a:p>
            <a:pPr algn="ctr"/>
            <a:r>
              <a:rPr lang="nl" sz="2400" b="1" dirty="0" err="1" smtClean="0">
                <a:solidFill>
                  <a:schemeClr val="accent1">
                    <a:lumMod val="75000"/>
                  </a:schemeClr>
                </a:solidFill>
              </a:rPr>
              <a:t>Myringotomy tube</a:t>
            </a:r>
          </a:p>
          <a:p>
            <a:pPr algn="ctr"/>
            <a:endParaRPr lang="nl" dirty="0">
              <a:solidFill>
                <a:schemeClr val="accent1">
                  <a:lumMod val="75000"/>
                </a:schemeClr>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03" y="1700808"/>
            <a:ext cx="9874471" cy="5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460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7360" r="3681"/>
          <a:stretch/>
        </p:blipFill>
        <p:spPr>
          <a:xfrm>
            <a:off x="0" y="0"/>
            <a:ext cx="9144000" cy="6858000"/>
          </a:xfrm>
          <a:prstGeom prst="rect">
            <a:avLst/>
          </a:prstGeom>
        </p:spPr>
      </p:pic>
      <p:sp>
        <p:nvSpPr>
          <p:cNvPr id="10" name="Rectangle 9"/>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755576" y="260648"/>
            <a:ext cx="7034298" cy="1077218"/>
          </a:xfrm>
          <a:prstGeom prst="rect">
            <a:avLst/>
          </a:prstGeom>
          <a:noFill/>
        </p:spPr>
        <p:txBody>
          <a:bodyPr wrap="none" rtlCol="0">
            <a:spAutoFit/>
          </a:bodyPr>
          <a:lstStyle/>
          <a:p>
            <a:r>
              <a:rPr lang="en-GB" sz="3200" b="1" dirty="0" err="1" smtClean="0">
                <a:solidFill>
                  <a:schemeClr val="accent1">
                    <a:lumMod val="50000"/>
                  </a:schemeClr>
                </a:solidFill>
              </a:rPr>
              <a:t>Methodologie (bottom-up): </a:t>
            </a:r>
          </a:p>
          <a:p>
            <a:r>
              <a:rPr lang="en-GB" sz="3200" b="1" dirty="0" smtClean="0">
                <a:solidFill>
                  <a:schemeClr val="accent1">
                    <a:lumMod val="50000"/>
                  </a:schemeClr>
                </a:solidFill>
              </a:rPr>
              <a:t>bespreking met de gezondheidswerkers</a:t>
            </a:r>
            <a:endParaRPr lang="en-GB"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nl" dirty="0"/>
          </a:p>
        </p:txBody>
      </p:sp>
      <p:sp>
        <p:nvSpPr>
          <p:cNvPr id="14" name="Rectangle 13"/>
          <p:cNvSpPr/>
          <p:nvPr/>
        </p:nvSpPr>
        <p:spPr>
          <a:xfrm>
            <a:off x="0" y="1268760"/>
            <a:ext cx="9144000" cy="936104"/>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15" name="Rectangle 14"/>
          <p:cNvSpPr/>
          <p:nvPr/>
        </p:nvSpPr>
        <p:spPr>
          <a:xfrm>
            <a:off x="755573" y="1633899"/>
            <a:ext cx="7632849" cy="707886"/>
          </a:xfrm>
          <a:prstGeom prst="rect">
            <a:avLst/>
          </a:prstGeom>
        </p:spPr>
        <p:txBody>
          <a:bodyPr wrap="square">
            <a:spAutoFit/>
          </a:bodyPr>
          <a:lstStyle/>
          <a:p>
            <a:pPr algn="ctr"/>
            <a:r>
              <a:rPr lang="en-GB" sz="2400" b="1" dirty="0" smtClean="0">
                <a:solidFill>
                  <a:schemeClr val="accent1">
                    <a:lumMod val="75000"/>
                  </a:schemeClr>
                </a:solidFill>
              </a:rPr>
              <a:t>Procedure (quick win)</a:t>
            </a:r>
          </a:p>
          <a:p>
            <a:pPr algn="ctr"/>
            <a:endParaRPr lang="nl" dirty="0">
              <a:solidFill>
                <a:schemeClr val="accent1">
                  <a:lumMod val="75000"/>
                </a:schemeClr>
              </a:solidFill>
            </a:endParaRPr>
          </a:p>
        </p:txBody>
      </p:sp>
      <p:cxnSp>
        <p:nvCxnSpPr>
          <p:cNvPr id="16" name="Connecteur droit 15"/>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3608" y="2060848"/>
            <a:ext cx="7696794" cy="4708981"/>
          </a:xfrm>
          <a:prstGeom prst="rect">
            <a:avLst/>
          </a:prstGeom>
          <a:ln w="15875" cap="rnd">
            <a:solidFill>
              <a:schemeClr val="accent1">
                <a:shade val="50000"/>
              </a:schemeClr>
            </a:solidFill>
          </a:ln>
          <a:effectLst>
            <a:softEdge rad="127000"/>
          </a:effectLst>
        </p:spPr>
        <p:txBody>
          <a:bodyPr wrap="square">
            <a:spAutoFit/>
          </a:bodyPr>
          <a:lstStyle/>
          <a:p>
            <a:pPr marL="457200" indent="-457200">
              <a:lnSpc>
                <a:spcPct val="150000"/>
              </a:lnSpc>
              <a:buFont typeface="+mj-lt"/>
              <a:buAutoNum type="arabicPeriod"/>
            </a:pPr>
            <a:r>
              <a:rPr lang="en-GB" sz="2000" b="1" dirty="0" smtClean="0">
                <a:solidFill>
                  <a:schemeClr val="bg2">
                    <a:lumMod val="60000"/>
                    <a:lumOff val="40000"/>
                  </a:schemeClr>
                </a:solidFill>
              </a:rPr>
              <a:t>Thematisch verslag</a:t>
            </a:r>
          </a:p>
          <a:p>
            <a:pPr marL="457200" indent="-457200">
              <a:lnSpc>
                <a:spcPct val="150000"/>
              </a:lnSpc>
              <a:buFont typeface="+mj-lt"/>
              <a:buAutoNum type="arabicPeriod"/>
            </a:pPr>
            <a:r>
              <a:rPr lang="en-GB" sz="2000" b="1" dirty="0" err="1" smtClean="0">
                <a:solidFill>
                  <a:schemeClr val="bg2">
                    <a:lumMod val="60000"/>
                    <a:lumOff val="40000"/>
                  </a:schemeClr>
                </a:solidFill>
              </a:rPr>
              <a:t>Uitwisseling met de medische verenigingen</a:t>
            </a:r>
            <a:endParaRPr lang="en-GB" sz="2000" b="1" dirty="0" smtClean="0">
              <a:solidFill>
                <a:schemeClr val="bg2">
                  <a:lumMod val="60000"/>
                  <a:lumOff val="40000"/>
                </a:schemeClr>
              </a:solidFill>
            </a:endParaRPr>
          </a:p>
          <a:p>
            <a:pPr marL="742950" lvl="1" indent="-285750">
              <a:buFont typeface="Wingdings" pitchFamily="2" charset="2"/>
              <a:buChar char="ü"/>
            </a:pPr>
            <a:r>
              <a:rPr lang="en-GB" sz="2000" dirty="0" smtClean="0">
                <a:solidFill>
                  <a:schemeClr val="bg2">
                    <a:lumMod val="60000"/>
                    <a:lumOff val="40000"/>
                  </a:schemeClr>
                </a:solidFill>
              </a:rPr>
              <a:t>Validering (enquête bij deskundigen)  </a:t>
            </a:r>
          </a:p>
          <a:p>
            <a:pPr marL="742950" lvl="1" indent="-285750">
              <a:buFont typeface="Wingdings" pitchFamily="2" charset="2"/>
              <a:buChar char="ü"/>
            </a:pPr>
            <a:r>
              <a:rPr lang="en-GB" sz="2000" dirty="0" smtClean="0">
                <a:solidFill>
                  <a:schemeClr val="bg2">
                    <a:lumMod val="60000"/>
                    <a:lumOff val="40000"/>
                  </a:schemeClr>
                </a:solidFill>
              </a:rPr>
              <a:t>Feedback over de analyses  </a:t>
            </a:r>
          </a:p>
          <a:p>
            <a:pPr marL="742950" lvl="1" indent="-285750">
              <a:buFont typeface="Wingdings" pitchFamily="2" charset="2"/>
              <a:buChar char="ü"/>
            </a:pPr>
            <a:r>
              <a:rPr lang="en-GB" sz="2000" dirty="0" smtClean="0">
                <a:solidFill>
                  <a:schemeClr val="bg2">
                    <a:lumMod val="60000"/>
                    <a:lumOff val="40000"/>
                  </a:schemeClr>
                </a:solidFill>
              </a:rPr>
              <a:t>Voorstellen tot verbetering </a:t>
            </a:r>
          </a:p>
          <a:p>
            <a:pPr lvl="1" indent="-457200">
              <a:lnSpc>
                <a:spcPct val="150000"/>
              </a:lnSpc>
              <a:buFont typeface="+mj-lt"/>
              <a:buAutoNum type="arabicPeriod" startAt="3"/>
            </a:pPr>
            <a:r>
              <a:rPr lang="en-GB" sz="2000" b="1" dirty="0">
                <a:solidFill>
                  <a:schemeClr val="bg2">
                    <a:lumMod val="60000"/>
                    <a:lumOff val="40000"/>
                  </a:schemeClr>
                </a:solidFill>
              </a:rPr>
              <a:t>Verslag over de voorgestelde verbeteringen met inbegrip van een actualisering van de aanbevelingen </a:t>
            </a:r>
          </a:p>
          <a:p>
            <a:pPr marL="285750" indent="-285750">
              <a:buFont typeface="Arial" pitchFamily="34" charset="0"/>
              <a:buChar char="•"/>
            </a:pPr>
            <a:endParaRPr lang="en-GB" sz="2000" b="1" dirty="0" smtClean="0">
              <a:solidFill>
                <a:schemeClr val="accent1">
                  <a:lumMod val="50000"/>
                </a:schemeClr>
              </a:solidFill>
            </a:endParaRPr>
          </a:p>
          <a:p>
            <a:pPr marL="457200" indent="-457200">
              <a:buFont typeface="+mj-lt"/>
              <a:buAutoNum type="arabicPeriod" startAt="4"/>
            </a:pPr>
            <a:r>
              <a:rPr lang="en-GB" sz="2000" b="1" dirty="0" smtClean="0">
                <a:solidFill>
                  <a:schemeClr val="accent1">
                    <a:lumMod val="50000"/>
                  </a:schemeClr>
                </a:solidFill>
              </a:rPr>
              <a:t>Implementatieplan  (</a:t>
            </a:r>
            <a:r>
              <a:rPr lang="en-GB" sz="2000" b="1" dirty="0" smtClean="0">
                <a:solidFill>
                  <a:srgbClr val="FF0000"/>
                </a:solidFill>
              </a:rPr>
              <a:t>Validering:  NCAZ-CNMM?</a:t>
            </a:r>
            <a:r>
              <a:rPr lang="en-GB" sz="2000" b="1" dirty="0" smtClean="0">
                <a:solidFill>
                  <a:schemeClr val="accent1">
                    <a:lumMod val="50000"/>
                  </a:schemeClr>
                </a:solidFill>
              </a:rPr>
              <a:t>)</a:t>
            </a:r>
          </a:p>
          <a:p>
            <a:r>
              <a:rPr lang="en-GB" sz="2000" b="1" dirty="0" smtClean="0">
                <a:solidFill>
                  <a:schemeClr val="accent1">
                    <a:lumMod val="50000"/>
                  </a:schemeClr>
                </a:solidFill>
              </a:rPr>
              <a:t>      (Dat houdt ook de organisatie van de </a:t>
            </a:r>
            <a:r>
              <a:rPr lang="en-GB" sz="2000" b="1" dirty="0" err="1" smtClean="0">
                <a:solidFill>
                  <a:schemeClr val="accent1">
                    <a:lumMod val="50000"/>
                  </a:schemeClr>
                </a:solidFill>
              </a:rPr>
              <a:t>gepersonaliseerde</a:t>
            </a:r>
            <a:r>
              <a:rPr lang="en-GB" sz="2000" b="1" dirty="0" smtClean="0">
                <a:solidFill>
                  <a:schemeClr val="accent1">
                    <a:lumMod val="50000"/>
                  </a:schemeClr>
                </a:solidFill>
              </a:rPr>
              <a:t> </a:t>
            </a:r>
          </a:p>
          <a:p>
            <a:r>
              <a:rPr lang="en-GB" sz="2000" b="1" dirty="0" smtClean="0">
                <a:solidFill>
                  <a:schemeClr val="accent1">
                    <a:lumMod val="50000"/>
                  </a:schemeClr>
                </a:solidFill>
              </a:rPr>
              <a:t>      feedback in die in </a:t>
            </a:r>
            <a:r>
              <a:rPr lang="en-GB" sz="2000" b="1" dirty="0">
                <a:solidFill>
                  <a:schemeClr val="accent1">
                    <a:lumMod val="50000"/>
                  </a:schemeClr>
                </a:solidFill>
              </a:rPr>
              <a:t>peer review moeten worden besproken)</a:t>
            </a:r>
          </a:p>
          <a:p>
            <a:endParaRPr lang="en-GB" sz="2000" b="1" dirty="0" smtClean="0">
              <a:solidFill>
                <a:schemeClr val="accent1">
                  <a:lumMod val="50000"/>
                </a:schemeClr>
              </a:solidFill>
            </a:endParaRPr>
          </a:p>
          <a:p>
            <a:pPr marL="457200" indent="-457200">
              <a:buFont typeface="+mj-lt"/>
              <a:buAutoNum type="arabicPeriod" startAt="5"/>
            </a:pPr>
            <a:r>
              <a:rPr lang="en-GB" sz="2000" b="1" dirty="0" smtClean="0">
                <a:solidFill>
                  <a:schemeClr val="accent1">
                    <a:lumMod val="50000"/>
                  </a:schemeClr>
                </a:solidFill>
              </a:rPr>
              <a:t>Follow-upverslag </a:t>
            </a:r>
            <a:endParaRPr lang="en-GB" sz="2000" b="1" dirty="0">
              <a:solidFill>
                <a:schemeClr val="accent1">
                  <a:lumMod val="50000"/>
                </a:schemeClr>
              </a:solidFill>
            </a:endParaRPr>
          </a:p>
        </p:txBody>
      </p:sp>
      <p:sp>
        <p:nvSpPr>
          <p:cNvPr id="11" name="Espace réservé du numéro de diapositive 1"/>
          <p:cNvSpPr>
            <a:spLocks noGrp="1"/>
          </p:cNvSpPr>
          <p:nvPr>
            <p:ph type="sldNum" sz="quarter" idx="4294967295"/>
          </p:nvPr>
        </p:nvSpPr>
        <p:spPr>
          <a:xfrm>
            <a:off x="7406952" y="6316142"/>
            <a:ext cx="2133600" cy="476250"/>
          </a:xfrm>
          <a:prstGeom prst="rect">
            <a:avLst/>
          </a:prstGeom>
        </p:spPr>
        <p:txBody>
          <a:bodyPr/>
          <a:lstStyle/>
          <a:p>
            <a:fld id="{101BC4E7-1757-4ACC-94BF-783AF07F8A81}" type="slidenum">
              <a:rPr lang="en-US" smtClean="0"/>
              <a:pPr/>
              <a:t>27</a:t>
            </a:fld>
            <a:endParaRPr lang="en-US"/>
          </a:p>
        </p:txBody>
      </p:sp>
      <p:pic>
        <p:nvPicPr>
          <p:cNvPr id="13" name="Picture 1" descr="Description : http://intranet/portal/nl/conseil/mail/riziv-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652" y="6006027"/>
            <a:ext cx="571500"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68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smtClean="0"/>
              <a:t>Tijdschema </a:t>
            </a:r>
            <a:endParaRPr lang="en-GB" noProof="0" dirty="0"/>
          </a:p>
        </p:txBody>
      </p:sp>
      <p:sp>
        <p:nvSpPr>
          <p:cNvPr id="4" name="Espace réservé du contenu 3"/>
          <p:cNvSpPr>
            <a:spLocks noGrp="1"/>
          </p:cNvSpPr>
          <p:nvPr>
            <p:ph idx="1"/>
          </p:nvPr>
        </p:nvSpPr>
        <p:spPr>
          <a:xfrm>
            <a:off x="251520" y="1600200"/>
            <a:ext cx="8784976" cy="4525963"/>
          </a:xfrm>
        </p:spPr>
        <p:txBody>
          <a:bodyPr/>
          <a:lstStyle/>
          <a:p>
            <a:r>
              <a:rPr lang="en-GB" noProof="0" smtClean="0">
                <a:solidFill>
                  <a:srgbClr val="FF0000"/>
                </a:solidFill>
              </a:rPr>
              <a:t>2017-2018</a:t>
            </a:r>
            <a:r>
              <a:rPr lang="en-GB" noProof="0" dirty="0" smtClean="0">
                <a:solidFill>
                  <a:srgbClr val="FF0000"/>
                </a:solidFill>
              </a:rPr>
              <a:t>: intern</a:t>
            </a:r>
          </a:p>
          <a:p>
            <a:pPr lvl="1"/>
            <a:r>
              <a:rPr lang="en-GB" noProof="0" dirty="0" err="1" smtClean="0">
                <a:solidFill>
                  <a:srgbClr val="FF0000"/>
                </a:solidFill>
              </a:rPr>
              <a:t>Progressieve ontwikkeling van het programma door er de databanken in op te nemen</a:t>
            </a:r>
            <a:endParaRPr lang="en-GB" noProof="0" dirty="0" smtClean="0">
              <a:solidFill>
                <a:srgbClr val="FF0000"/>
              </a:solidFill>
            </a:endParaRPr>
          </a:p>
          <a:p>
            <a:pPr lvl="1"/>
            <a:r>
              <a:rPr lang="en-GB" noProof="0" dirty="0" smtClean="0">
                <a:solidFill>
                  <a:srgbClr val="FF0000"/>
                </a:solidFill>
              </a:rPr>
              <a:t>Test op basis van gevarieerde thema's (al 60 onderzochte topics) </a:t>
            </a:r>
          </a:p>
          <a:p>
            <a:r>
              <a:rPr lang="en-GB" noProof="0" dirty="0" smtClean="0"/>
              <a:t>2019-2020: extern: samenwerking met de gezondheidswerkers op het vlak van de diagnostiek en het actieplan  </a:t>
            </a:r>
          </a:p>
        </p:txBody>
      </p:sp>
      <p:sp>
        <p:nvSpPr>
          <p:cNvPr id="3" name="Espace réservé du numéro de diapositive 2"/>
          <p:cNvSpPr>
            <a:spLocks noGrp="1"/>
          </p:cNvSpPr>
          <p:nvPr>
            <p:ph type="sldNum" sz="quarter" idx="12"/>
          </p:nvPr>
        </p:nvSpPr>
        <p:spPr/>
        <p:txBody>
          <a:bodyPr/>
          <a:lstStyle/>
          <a:p>
            <a:fld id="{B7DCA3C8-0237-4223-A4A5-C20B7EBBB2C9}" type="slidenum">
              <a:rPr lang="en-US" smtClean="0"/>
              <a:pPr/>
              <a:t>28</a:t>
            </a:fld>
            <a:endParaRPr lang="en-US"/>
          </a:p>
        </p:txBody>
      </p:sp>
    </p:spTree>
    <p:extLst>
      <p:ext uri="{BB962C8B-B14F-4D97-AF65-F5344CB8AC3E}">
        <p14:creationId xmlns:p14="http://schemas.microsoft.com/office/powerpoint/2010/main" val="1539575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smtClean="0"/>
              <a:t>Tijdschema </a:t>
            </a:r>
            <a:endParaRPr lang="en-GB" noProof="0" dirty="0"/>
          </a:p>
        </p:txBody>
      </p:sp>
      <p:sp>
        <p:nvSpPr>
          <p:cNvPr id="4" name="Espace réservé du contenu 3"/>
          <p:cNvSpPr>
            <a:spLocks noGrp="1"/>
          </p:cNvSpPr>
          <p:nvPr>
            <p:ph idx="1"/>
          </p:nvPr>
        </p:nvSpPr>
        <p:spPr>
          <a:xfrm>
            <a:off x="251520" y="1268760"/>
            <a:ext cx="8892480" cy="4525963"/>
          </a:xfrm>
        </p:spPr>
        <p:txBody>
          <a:bodyPr/>
          <a:lstStyle/>
          <a:p>
            <a:r>
              <a:rPr lang="en-GB" noProof="0" dirty="0" smtClean="0">
                <a:solidFill>
                  <a:schemeClr val="bg2">
                    <a:lumMod val="60000"/>
                    <a:lumOff val="40000"/>
                  </a:schemeClr>
                </a:solidFill>
              </a:rPr>
              <a:t>2017-2018: </a:t>
            </a:r>
          </a:p>
          <a:p>
            <a:pPr lvl="1"/>
            <a:r>
              <a:rPr lang="en-GB" dirty="0" err="1">
                <a:solidFill>
                  <a:schemeClr val="bg2">
                    <a:lumMod val="60000"/>
                    <a:lumOff val="40000"/>
                  </a:schemeClr>
                </a:solidFill>
                <a:ea typeface="+mn-ea"/>
                <a:cs typeface="+mn-cs"/>
              </a:rPr>
              <a:t>Ontwikkeling van het programma </a:t>
            </a:r>
            <a:endParaRPr lang="en-GB" dirty="0" smtClean="0">
              <a:solidFill>
                <a:schemeClr val="bg2">
                  <a:lumMod val="60000"/>
                  <a:lumOff val="40000"/>
                </a:schemeClr>
              </a:solidFill>
              <a:ea typeface="+mn-ea"/>
              <a:cs typeface="+mn-cs"/>
            </a:endParaRPr>
          </a:p>
          <a:p>
            <a:pPr lvl="1"/>
            <a:r>
              <a:rPr lang="en-GB" dirty="0" smtClean="0">
                <a:solidFill>
                  <a:schemeClr val="bg2">
                    <a:lumMod val="60000"/>
                    <a:lumOff val="40000"/>
                  </a:schemeClr>
                </a:solidFill>
                <a:ea typeface="+mn-ea"/>
                <a:cs typeface="+mn-cs"/>
              </a:rPr>
              <a:t>Test per thema</a:t>
            </a:r>
            <a:endParaRPr lang="en-GB" noProof="0" dirty="0" smtClean="0">
              <a:solidFill>
                <a:schemeClr val="bg2">
                  <a:lumMod val="60000"/>
                  <a:lumOff val="40000"/>
                </a:schemeClr>
              </a:solidFill>
            </a:endParaRPr>
          </a:p>
          <a:p>
            <a:r>
              <a:rPr lang="en-GB" noProof="0" dirty="0" smtClean="0">
                <a:solidFill>
                  <a:srgbClr val="FF0000"/>
                </a:solidFill>
              </a:rPr>
              <a:t>2019: external  </a:t>
            </a:r>
          </a:p>
          <a:p>
            <a:pPr lvl="1"/>
            <a:r>
              <a:rPr lang="en-GB" noProof="0" dirty="0" smtClean="0">
                <a:solidFill>
                  <a:srgbClr val="FF0000"/>
                </a:solidFill>
              </a:rPr>
              <a:t>POC (spataders) (in ontwikkeling)</a:t>
            </a:r>
          </a:p>
          <a:p>
            <a:pPr lvl="1"/>
            <a:r>
              <a:rPr lang="en-GB" noProof="0" dirty="0" err="1" smtClean="0">
                <a:solidFill>
                  <a:srgbClr val="FF0000"/>
                </a:solidFill>
              </a:rPr>
              <a:t>Oproep om deel te nemen aan de wetenschappelijke verenigingen</a:t>
            </a:r>
            <a:endParaRPr lang="en-GB" noProof="0" dirty="0" smtClean="0">
              <a:solidFill>
                <a:srgbClr val="FF0000"/>
              </a:solidFill>
            </a:endParaRPr>
          </a:p>
          <a:p>
            <a:pPr lvl="1"/>
            <a:r>
              <a:rPr lang="en-GB" noProof="0" dirty="0" smtClean="0">
                <a:solidFill>
                  <a:srgbClr val="FF0000"/>
                </a:solidFill>
              </a:rPr>
              <a:t>Publicatie op het Web (2019/03)</a:t>
            </a:r>
          </a:p>
          <a:p>
            <a:pPr lvl="1"/>
            <a:r>
              <a:rPr lang="en-GB" noProof="0" dirty="0" err="1" smtClean="0">
                <a:solidFill>
                  <a:srgbClr val="FF0000"/>
                </a:solidFill>
              </a:rPr>
              <a:t>Thematische</a:t>
            </a:r>
            <a:r>
              <a:rPr lang="en-GB" noProof="0" dirty="0" smtClean="0">
                <a:solidFill>
                  <a:srgbClr val="FF0000"/>
                </a:solidFill>
              </a:rPr>
              <a:t> </a:t>
            </a:r>
            <a:r>
              <a:rPr lang="en-GB" noProof="0" dirty="0" err="1" smtClean="0">
                <a:solidFill>
                  <a:srgbClr val="FF0000"/>
                </a:solidFill>
              </a:rPr>
              <a:t>verslagen</a:t>
            </a:r>
            <a:r>
              <a:rPr lang="en-GB" noProof="0" smtClean="0">
                <a:solidFill>
                  <a:srgbClr val="FF0000"/>
                </a:solidFill>
              </a:rPr>
              <a:t> die </a:t>
            </a:r>
            <a:r>
              <a:rPr lang="en-GB" noProof="0" dirty="0" smtClean="0">
                <a:solidFill>
                  <a:srgbClr val="FF0000"/>
                </a:solidFill>
              </a:rPr>
              <a:t>een actieplan bevatten (eind 2019)</a:t>
            </a:r>
          </a:p>
          <a:p>
            <a:r>
              <a:rPr lang="en-GB" noProof="0" dirty="0" smtClean="0">
                <a:solidFill>
                  <a:schemeClr val="accent5">
                    <a:lumMod val="50000"/>
                  </a:schemeClr>
                </a:solidFill>
              </a:rPr>
              <a:t>2020: Realisatie van actieplannen, geval per geval, met inbegrip van </a:t>
            </a:r>
          </a:p>
          <a:p>
            <a:pPr lvl="1"/>
            <a:r>
              <a:rPr lang="en-GB" noProof="0" dirty="0" err="1" smtClean="0">
                <a:solidFill>
                  <a:schemeClr val="accent5">
                    <a:lumMod val="50000"/>
                  </a:schemeClr>
                </a:solidFill>
              </a:rPr>
              <a:t>Aanbevelingen </a:t>
            </a:r>
          </a:p>
          <a:p>
            <a:pPr lvl="1"/>
            <a:r>
              <a:rPr lang="en-GB" noProof="0" dirty="0" smtClean="0">
                <a:solidFill>
                  <a:schemeClr val="accent5">
                    <a:lumMod val="50000"/>
                  </a:schemeClr>
                </a:solidFill>
              </a:rPr>
              <a:t>Peer review + (individual?) feedbacks</a:t>
            </a:r>
            <a:endParaRPr lang="en-GB" noProof="0" dirty="0">
              <a:solidFill>
                <a:schemeClr val="accent5">
                  <a:lumMod val="50000"/>
                </a:schemeClr>
              </a:solidFill>
            </a:endParaRPr>
          </a:p>
        </p:txBody>
      </p:sp>
      <p:sp>
        <p:nvSpPr>
          <p:cNvPr id="3" name="Espace réservé du numéro de diapositive 2"/>
          <p:cNvSpPr>
            <a:spLocks noGrp="1"/>
          </p:cNvSpPr>
          <p:nvPr>
            <p:ph type="sldNum" sz="quarter" idx="12"/>
          </p:nvPr>
        </p:nvSpPr>
        <p:spPr/>
        <p:txBody>
          <a:bodyPr/>
          <a:lstStyle/>
          <a:p>
            <a:fld id="{B7DCA3C8-0237-4223-A4A5-C20B7EBBB2C9}" type="slidenum">
              <a:rPr lang="en-US" smtClean="0"/>
              <a:pPr/>
              <a:t>29</a:t>
            </a:fld>
            <a:endParaRPr lang="en-US" dirty="0"/>
          </a:p>
        </p:txBody>
      </p:sp>
    </p:spTree>
    <p:extLst>
      <p:ext uri="{BB962C8B-B14F-4D97-AF65-F5344CB8AC3E}">
        <p14:creationId xmlns:p14="http://schemas.microsoft.com/office/powerpoint/2010/main" val="2370612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908720"/>
            <a:ext cx="3312368" cy="1143000"/>
          </a:xfrm>
        </p:spPr>
        <p:txBody>
          <a:bodyPr>
            <a:normAutofit/>
          </a:bodyPr>
          <a:lstStyle/>
          <a:p>
            <a:r>
              <a:rPr lang="en-GB" sz="2800" noProof="0" dirty="0" err="1" smtClean="0"/>
              <a:t>Methodologie </a:t>
            </a:r>
            <a:endParaRPr lang="en-GB" sz="2800" noProof="0" dirty="0"/>
          </a:p>
        </p:txBody>
      </p:sp>
      <p:sp>
        <p:nvSpPr>
          <p:cNvPr id="3" name="Espace réservé du contenu 2"/>
          <p:cNvSpPr>
            <a:spLocks noGrp="1"/>
          </p:cNvSpPr>
          <p:nvPr>
            <p:ph idx="1"/>
          </p:nvPr>
        </p:nvSpPr>
        <p:spPr>
          <a:xfrm>
            <a:off x="35496" y="1783357"/>
            <a:ext cx="8229600" cy="4525963"/>
          </a:xfrm>
        </p:spPr>
        <p:txBody>
          <a:bodyPr/>
          <a:lstStyle/>
          <a:p>
            <a:pPr marL="514350" indent="-514350">
              <a:buFont typeface="+mj-lt"/>
              <a:buAutoNum type="arabicPeriod"/>
            </a:pPr>
            <a:r>
              <a:rPr lang="en-GB" noProof="0" dirty="0" err="1" smtClean="0"/>
              <a:t>Prioriteiten  </a:t>
            </a:r>
          </a:p>
          <a:p>
            <a:pPr marL="0" indent="0">
              <a:buNone/>
            </a:pPr>
            <a:r>
              <a:rPr lang="en-GB" noProof="0" dirty="0" smtClean="0"/>
              <a:t>      (Verslag performantie/..)   </a:t>
            </a:r>
          </a:p>
          <a:p>
            <a:pPr marL="514350" indent="-514350">
              <a:buFont typeface="+mj-lt"/>
              <a:buAutoNum type="arabicPeriod" startAt="2"/>
            </a:pPr>
            <a:r>
              <a:rPr lang="en-GB" noProof="0" dirty="0" smtClean="0"/>
              <a:t>Analyseprogramma</a:t>
            </a:r>
          </a:p>
          <a:p>
            <a:pPr marL="0" indent="0">
              <a:buNone/>
            </a:pPr>
            <a:r>
              <a:rPr lang="en-GB" noProof="0" dirty="0" smtClean="0"/>
              <a:t>      praktijkvariatie</a:t>
            </a:r>
          </a:p>
          <a:p>
            <a:pPr marL="0" indent="0">
              <a:buNone/>
            </a:pPr>
            <a:r>
              <a:rPr lang="en-GB" noProof="0" dirty="0" smtClean="0"/>
              <a:t>3 A. verbetering van het reglement</a:t>
            </a:r>
          </a:p>
          <a:p>
            <a:pPr marL="0" indent="0">
              <a:buNone/>
            </a:pPr>
            <a:r>
              <a:rPr lang="en-GB" noProof="0" dirty="0" smtClean="0"/>
              <a:t>3 B. navorming </a:t>
            </a:r>
          </a:p>
          <a:p>
            <a:pPr marL="800100" lvl="2" indent="0">
              <a:buNone/>
            </a:pPr>
            <a:r>
              <a:rPr lang="en-GB" noProof="0" dirty="0" smtClean="0"/>
              <a:t>Informatie</a:t>
            </a:r>
          </a:p>
          <a:p>
            <a:pPr marL="800100" lvl="2" indent="0">
              <a:buNone/>
            </a:pPr>
            <a:r>
              <a:rPr lang="en-GB" noProof="0" dirty="0" smtClean="0"/>
              <a:t>Feedback</a:t>
            </a:r>
          </a:p>
          <a:p>
            <a:pPr marL="800100" lvl="2" indent="0">
              <a:buNone/>
            </a:pPr>
            <a:r>
              <a:rPr lang="en-GB" noProof="0" dirty="0" smtClean="0"/>
              <a:t>Incentives</a:t>
            </a:r>
          </a:p>
          <a:p>
            <a:pPr marL="0" indent="0">
              <a:buNone/>
            </a:pPr>
            <a:r>
              <a:rPr lang="en-GB" noProof="0" dirty="0" smtClean="0"/>
              <a:t>4. (controle!)</a:t>
            </a:r>
          </a:p>
          <a:p>
            <a:pPr marL="0" indent="0">
              <a:buNone/>
            </a:pPr>
            <a:r>
              <a:rPr lang="en-GB" noProof="0" dirty="0" smtClean="0"/>
              <a:t>5. Monitoring  </a:t>
            </a:r>
          </a:p>
          <a:p>
            <a:pPr marL="400050" lvl="1" indent="0">
              <a:buNone/>
            </a:pPr>
            <a:endParaRPr lang="en-GB" noProof="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20688"/>
            <a:ext cx="59817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121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endParaRPr lang="en-GB" noProof="0" dirty="0" smtClean="0"/>
          </a:p>
          <a:p>
            <a:pPr marL="0" indent="0">
              <a:buNone/>
            </a:pPr>
            <a:endParaRPr lang="en-GB" noProof="0" dirty="0" smtClean="0"/>
          </a:p>
          <a:p>
            <a:pPr marL="0" indent="0" algn="ctr">
              <a:buNone/>
            </a:pPr>
            <a:r>
              <a:rPr lang="en-GB" sz="3200" noProof="0" dirty="0" err="1" smtClean="0"/>
              <a:t>Bedankt voor uw aandacht! </a:t>
            </a:r>
          </a:p>
          <a:p>
            <a:pPr marL="0" indent="0" algn="ctr">
              <a:buNone/>
            </a:pPr>
            <a:endParaRPr lang="en-GB" sz="3200" noProof="0" dirty="0" smtClean="0"/>
          </a:p>
          <a:p>
            <a:pPr marL="0" indent="0" algn="ctr">
              <a:buNone/>
            </a:pPr>
            <a:r>
              <a:rPr lang="en-GB" sz="3200" noProof="0" dirty="0" err="1" smtClean="0"/>
              <a:t>Vragen / Opmerkingen…?</a:t>
            </a:r>
          </a:p>
          <a:p>
            <a:pPr marL="0" indent="0">
              <a:buNone/>
            </a:pPr>
            <a:endParaRPr lang="en-GB" noProof="0" dirty="0" smtClean="0"/>
          </a:p>
          <a:p>
            <a:pPr marL="0" indent="0">
              <a:buNone/>
            </a:pPr>
            <a:endParaRPr lang="en-GB" noProof="0" dirty="0" smtClean="0"/>
          </a:p>
          <a:p>
            <a:pPr marL="0" indent="0">
              <a:buNone/>
            </a:pPr>
            <a:endParaRPr lang="en-GB" noProof="0" dirty="0"/>
          </a:p>
        </p:txBody>
      </p:sp>
      <p:sp>
        <p:nvSpPr>
          <p:cNvPr id="4" name="Tijdelijke aanduiding voor dianummer 3"/>
          <p:cNvSpPr>
            <a:spLocks noGrp="1"/>
          </p:cNvSpPr>
          <p:nvPr>
            <p:ph type="sldNum" sz="quarter" idx="12"/>
          </p:nvPr>
        </p:nvSpPr>
        <p:spPr/>
        <p:txBody>
          <a:bodyPr/>
          <a:lstStyle/>
          <a:p>
            <a:fld id="{884F5808-0BEE-463E-9616-2356BBEE8F43}" type="slidenum">
              <a:rPr lang="en-US" smtClean="0"/>
              <a:pPr/>
              <a:t>30</a:t>
            </a:fld>
            <a:endParaRPr lang="en-US"/>
          </a:p>
        </p:txBody>
      </p:sp>
    </p:spTree>
    <p:extLst>
      <p:ext uri="{BB962C8B-B14F-4D97-AF65-F5344CB8AC3E}">
        <p14:creationId xmlns:p14="http://schemas.microsoft.com/office/powerpoint/2010/main" val="1953160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NB Evolutie van de codenummers:  </a:t>
            </a:r>
            <a:br>
              <a:rPr lang="en-US" dirty="0" smtClean="0"/>
            </a:br>
            <a:r>
              <a:rPr lang="en-US" dirty="0" smtClean="0"/>
              <a:t>voorbeeld borstverkleining</a:t>
            </a:r>
            <a:endParaRPr lang="en-US" dirty="0"/>
          </a:p>
        </p:txBody>
      </p:sp>
      <p:sp>
        <p:nvSpPr>
          <p:cNvPr id="4" name="Espace réservé du numéro de diapositive 3"/>
          <p:cNvSpPr>
            <a:spLocks noGrp="1"/>
          </p:cNvSpPr>
          <p:nvPr>
            <p:ph type="sldNum" sz="quarter" idx="12"/>
          </p:nvPr>
        </p:nvSpPr>
        <p:spPr/>
        <p:txBody>
          <a:bodyPr/>
          <a:lstStyle/>
          <a:p>
            <a:fld id="{98DC3031-08C9-4B27-B087-009F1D690D6E}" type="slidenum">
              <a:rPr lang="en-US" smtClean="0"/>
              <a:pPr/>
              <a:t>31</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982715" cy="499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52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2400" noProof="0" dirty="0" smtClean="0">
                <a:solidFill>
                  <a:srgbClr val="FF0000"/>
                </a:solidFill>
              </a:rPr>
              <a:t>Analyseprogramma: </a:t>
            </a:r>
            <a:r>
              <a:rPr lang="en-GB" sz="2200" noProof="0" dirty="0" smtClean="0"/>
              <a:t>Methodology </a:t>
            </a:r>
            <a:endParaRPr lang="en-GB" sz="2200" noProof="0" dirty="0"/>
          </a:p>
        </p:txBody>
      </p:sp>
      <p:sp>
        <p:nvSpPr>
          <p:cNvPr id="3" name="Espace réservé du contenu 2"/>
          <p:cNvSpPr>
            <a:spLocks noGrp="1"/>
          </p:cNvSpPr>
          <p:nvPr>
            <p:ph idx="1"/>
          </p:nvPr>
        </p:nvSpPr>
        <p:spPr>
          <a:xfrm>
            <a:off x="251520" y="1700808"/>
            <a:ext cx="8712968" cy="4525963"/>
          </a:xfrm>
        </p:spPr>
        <p:txBody>
          <a:bodyPr>
            <a:normAutofit fontScale="92500" lnSpcReduction="20000"/>
          </a:bodyPr>
          <a:lstStyle/>
          <a:p>
            <a:r>
              <a:rPr lang="en-GB" b="1" noProof="0" dirty="0" err="1" smtClean="0"/>
              <a:t>Gestandaardiseerd tegemoetkomingspercentage </a:t>
            </a:r>
            <a:r>
              <a:rPr lang="en-GB" noProof="0" dirty="0" smtClean="0"/>
              <a:t>( / 100.000 verzekerden)</a:t>
            </a:r>
          </a:p>
          <a:p>
            <a:pPr lvl="1"/>
            <a:r>
              <a:rPr lang="en-GB" sz="2000" noProof="0" dirty="0" smtClean="0"/>
              <a:t>(geslacht, leeftijd, sociaal statuut)</a:t>
            </a:r>
          </a:p>
          <a:p>
            <a:endParaRPr lang="en-GB" noProof="0" dirty="0" smtClean="0"/>
          </a:p>
          <a:p>
            <a:r>
              <a:rPr lang="en-GB" noProof="0" dirty="0" smtClean="0"/>
              <a:t>Systematische analyse op basis van verschillende criteria</a:t>
            </a:r>
          </a:p>
          <a:p>
            <a:pPr lvl="1"/>
            <a:r>
              <a:rPr lang="en-GB" noProof="0" dirty="0" err="1" smtClean="0"/>
              <a:t>Internationale vergelijking (indien beschikbaar) </a:t>
            </a:r>
          </a:p>
          <a:p>
            <a:pPr lvl="1"/>
            <a:r>
              <a:rPr lang="en-GB" noProof="0" dirty="0" err="1" smtClean="0"/>
              <a:t>Leeftijdsklasse, geslacht </a:t>
            </a:r>
          </a:p>
          <a:p>
            <a:pPr lvl="1"/>
            <a:r>
              <a:rPr lang="en-GB" noProof="0" dirty="0" err="1" smtClean="0"/>
              <a:t>Geografisch</a:t>
            </a:r>
            <a:endParaRPr lang="en-GB" noProof="0" dirty="0" smtClean="0"/>
          </a:p>
          <a:p>
            <a:pPr lvl="1"/>
            <a:r>
              <a:rPr lang="en-GB" noProof="0" dirty="0" err="1" smtClean="0"/>
              <a:t>Sociaal statuut</a:t>
            </a:r>
          </a:p>
          <a:p>
            <a:pPr lvl="1"/>
            <a:r>
              <a:rPr lang="en-GB" noProof="0" dirty="0" smtClean="0"/>
              <a:t>Daghospitalisatie / klassieke opname </a:t>
            </a:r>
          </a:p>
          <a:p>
            <a:pPr lvl="1"/>
            <a:r>
              <a:rPr lang="en-GB" noProof="0" dirty="0" err="1" smtClean="0"/>
              <a:t>Trend </a:t>
            </a:r>
          </a:p>
          <a:p>
            <a:pPr lvl="1"/>
            <a:r>
              <a:rPr lang="en-GB" noProof="0" dirty="0" smtClean="0"/>
              <a:t>Gebruikte technieken</a:t>
            </a:r>
          </a:p>
          <a:p>
            <a:pPr lvl="1"/>
            <a:r>
              <a:rPr lang="en-GB" noProof="0" dirty="0" smtClean="0"/>
              <a:t>….  </a:t>
            </a:r>
          </a:p>
          <a:p>
            <a:pPr marL="0" indent="0">
              <a:buNone/>
            </a:pPr>
            <a:endParaRPr lang="en-GB" b="1" noProof="0" dirty="0" smtClean="0"/>
          </a:p>
        </p:txBody>
      </p:sp>
    </p:spTree>
    <p:extLst>
      <p:ext uri="{BB962C8B-B14F-4D97-AF65-F5344CB8AC3E}">
        <p14:creationId xmlns:p14="http://schemas.microsoft.com/office/powerpoint/2010/main" val="1025856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1626236" y="471206"/>
            <a:ext cx="6308137" cy="584775"/>
          </a:xfrm>
          <a:prstGeom prst="rect">
            <a:avLst/>
          </a:prstGeom>
          <a:noFill/>
        </p:spPr>
        <p:txBody>
          <a:bodyPr wrap="none" rtlCol="0">
            <a:spAutoFit/>
          </a:bodyPr>
          <a:lstStyle/>
          <a:p>
            <a:r>
              <a:rPr lang="en-GB" sz="3200" b="1" dirty="0" smtClean="0">
                <a:solidFill>
                  <a:schemeClr val="accent1">
                    <a:lumMod val="50000"/>
                  </a:schemeClr>
                </a:solidFill>
              </a:rPr>
              <a:t>1: Internationale vergelijking </a:t>
            </a:r>
            <a:endParaRPr lang="en-GB"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nl" dirty="0"/>
          </a:p>
        </p:txBody>
      </p:sp>
      <p:sp>
        <p:nvSpPr>
          <p:cNvPr id="7" name="Rectangle 6"/>
          <p:cNvSpPr/>
          <p:nvPr/>
        </p:nvSpPr>
        <p:spPr>
          <a:xfrm>
            <a:off x="-108521" y="1340768"/>
            <a:ext cx="9073009" cy="1077218"/>
          </a:xfrm>
          <a:prstGeom prst="rect">
            <a:avLst/>
          </a:prstGeom>
        </p:spPr>
        <p:txBody>
          <a:bodyPr wrap="square">
            <a:spAutoFit/>
          </a:bodyPr>
          <a:lstStyle/>
          <a:p>
            <a:pPr algn="ctr"/>
            <a:r>
              <a:rPr lang="en-GB" sz="2400" b="1" dirty="0" err="1" smtClean="0">
                <a:solidFill>
                  <a:schemeClr val="accent1">
                    <a:lumMod val="75000"/>
                  </a:schemeClr>
                </a:solidFill>
              </a:rPr>
              <a:t>Bariatrische heelkunde: tegemoetkomingspercentage </a:t>
            </a:r>
          </a:p>
          <a:p>
            <a:pPr algn="ctr"/>
            <a:r>
              <a:rPr lang="en-GB" sz="2400" b="1" dirty="0">
                <a:solidFill>
                  <a:schemeClr val="accent1">
                    <a:lumMod val="75000"/>
                  </a:schemeClr>
                </a:solidFill>
              </a:rPr>
              <a:t>(tegenover het obesitaspercentage)</a:t>
            </a:r>
          </a:p>
          <a:p>
            <a:pPr algn="ctr"/>
            <a:endParaRPr lang="nl"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1"/>
          <p:cNvSpPr>
            <a:spLocks noGrp="1"/>
          </p:cNvSpPr>
          <p:nvPr>
            <p:ph type="sldNum" sz="quarter" idx="4294967295"/>
          </p:nvPr>
        </p:nvSpPr>
        <p:spPr>
          <a:xfrm>
            <a:off x="7345288" y="6245225"/>
            <a:ext cx="2133600" cy="476250"/>
          </a:xfrm>
          <a:prstGeom prst="rect">
            <a:avLst/>
          </a:prstGeom>
        </p:spPr>
        <p:txBody>
          <a:bodyPr/>
          <a:lstStyle/>
          <a:p>
            <a:fld id="{101BC4E7-1757-4ACC-94BF-783AF07F8A81}" type="slidenum">
              <a:rPr lang="en-US" smtClean="0"/>
              <a:pPr/>
              <a:t>5</a:t>
            </a:fld>
            <a:endParaRPr lang="en-US"/>
          </a:p>
        </p:txBody>
      </p:sp>
      <p:pic>
        <p:nvPicPr>
          <p:cNvPr id="11"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2988" y="6006027"/>
            <a:ext cx="5715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4" y="2346761"/>
            <a:ext cx="7644057" cy="454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llipse 12"/>
          <p:cNvSpPr/>
          <p:nvPr/>
        </p:nvSpPr>
        <p:spPr>
          <a:xfrm>
            <a:off x="96295" y="4485803"/>
            <a:ext cx="659280" cy="218355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4572000" y="4437112"/>
            <a:ext cx="659280" cy="218355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1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7"/>
            <a:ext cx="9144000" cy="13732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755575" y="476672"/>
            <a:ext cx="7344817" cy="1077218"/>
          </a:xfrm>
          <a:prstGeom prst="rect">
            <a:avLst/>
          </a:prstGeom>
          <a:noFill/>
        </p:spPr>
        <p:txBody>
          <a:bodyPr wrap="square" rtlCol="0">
            <a:spAutoFit/>
          </a:bodyPr>
          <a:lstStyle/>
          <a:p>
            <a:r>
              <a:rPr lang="en-GB" sz="3200" b="1" dirty="0" smtClean="0">
                <a:solidFill>
                  <a:schemeClr val="accent1">
                    <a:lumMod val="50000"/>
                  </a:schemeClr>
                </a:solidFill>
              </a:rPr>
              <a:t>2: Vergelijking van de percentages volgens geslacht</a:t>
            </a:r>
            <a:endParaRPr lang="nl"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nl" dirty="0"/>
          </a:p>
        </p:txBody>
      </p:sp>
      <p:sp>
        <p:nvSpPr>
          <p:cNvPr id="7" name="Rectangle 6"/>
          <p:cNvSpPr/>
          <p:nvPr/>
        </p:nvSpPr>
        <p:spPr>
          <a:xfrm>
            <a:off x="755573" y="1633899"/>
            <a:ext cx="7632849" cy="707886"/>
          </a:xfrm>
          <a:prstGeom prst="rect">
            <a:avLst/>
          </a:prstGeom>
        </p:spPr>
        <p:txBody>
          <a:bodyPr wrap="square">
            <a:spAutoFit/>
          </a:bodyPr>
          <a:lstStyle/>
          <a:p>
            <a:pPr algn="ctr"/>
            <a:r>
              <a:rPr lang="nl" sz="2400" b="1" dirty="0" err="1" smtClean="0">
                <a:solidFill>
                  <a:schemeClr val="accent1">
                    <a:lumMod val="75000"/>
                  </a:schemeClr>
                </a:solidFill>
              </a:rPr>
              <a:t>Carpial Tunnel tube</a:t>
            </a:r>
          </a:p>
          <a:p>
            <a:pPr algn="ctr"/>
            <a:endParaRPr lang="nl"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4294967295"/>
          </p:nvPr>
        </p:nvSpPr>
        <p:spPr>
          <a:xfrm>
            <a:off x="216496" y="6173217"/>
            <a:ext cx="2133600" cy="476250"/>
          </a:xfrm>
          <a:prstGeom prst="rect">
            <a:avLst/>
          </a:prstGeom>
        </p:spPr>
        <p:txBody>
          <a:bodyPr/>
          <a:lstStyle/>
          <a:p>
            <a:fld id="{101BC4E7-1757-4ACC-94BF-783AF07F8A81}" type="slidenum">
              <a:rPr lang="en-US" smtClean="0"/>
              <a:pPr/>
              <a:t>6</a:t>
            </a:fld>
            <a:endParaRPr lang="en-US"/>
          </a:p>
        </p:txBody>
      </p: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91" y="6257869"/>
            <a:ext cx="5715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372561"/>
            <a:ext cx="6349834" cy="448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57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88640"/>
            <a:ext cx="9144000" cy="15725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1053477" y="508320"/>
            <a:ext cx="7172379" cy="1077218"/>
          </a:xfrm>
          <a:prstGeom prst="rect">
            <a:avLst/>
          </a:prstGeom>
          <a:noFill/>
        </p:spPr>
        <p:txBody>
          <a:bodyPr wrap="square" rtlCol="0">
            <a:spAutoFit/>
          </a:bodyPr>
          <a:lstStyle/>
          <a:p>
            <a:r>
              <a:rPr lang="en-GB" sz="3200" b="1" dirty="0" smtClean="0">
                <a:solidFill>
                  <a:schemeClr val="accent1">
                    <a:lumMod val="50000"/>
                  </a:schemeClr>
                </a:solidFill>
              </a:rPr>
              <a:t>2: Vergelijking van de percentages volgens leeftijd</a:t>
            </a:r>
            <a:endParaRPr lang="nl" sz="3200" b="1" dirty="0">
              <a:solidFill>
                <a:schemeClr val="accent1">
                  <a:lumMod val="50000"/>
                </a:schemeClr>
              </a:solidFill>
            </a:endParaRPr>
          </a:p>
        </p:txBody>
      </p:sp>
      <p:sp>
        <p:nvSpPr>
          <p:cNvPr id="6" name="ZoneTexte 5"/>
          <p:cNvSpPr txBox="1"/>
          <p:nvPr/>
        </p:nvSpPr>
        <p:spPr>
          <a:xfrm>
            <a:off x="1907704" y="2852936"/>
            <a:ext cx="184731" cy="369332"/>
          </a:xfrm>
          <a:prstGeom prst="rect">
            <a:avLst/>
          </a:prstGeom>
          <a:noFill/>
        </p:spPr>
        <p:txBody>
          <a:bodyPr wrap="none" rtlCol="0">
            <a:spAutoFit/>
          </a:bodyPr>
          <a:lstStyle/>
          <a:p>
            <a:endParaRPr lang="nl" dirty="0"/>
          </a:p>
        </p:txBody>
      </p:sp>
      <p:sp>
        <p:nvSpPr>
          <p:cNvPr id="7" name="Rectangle 6"/>
          <p:cNvSpPr/>
          <p:nvPr/>
        </p:nvSpPr>
        <p:spPr>
          <a:xfrm>
            <a:off x="755573" y="1633899"/>
            <a:ext cx="7632849" cy="707886"/>
          </a:xfrm>
          <a:prstGeom prst="rect">
            <a:avLst/>
          </a:prstGeom>
        </p:spPr>
        <p:txBody>
          <a:bodyPr wrap="square">
            <a:spAutoFit/>
          </a:bodyPr>
          <a:lstStyle/>
          <a:p>
            <a:pPr algn="ctr"/>
            <a:r>
              <a:rPr lang="nl" sz="2400" b="1" dirty="0" smtClean="0">
                <a:solidFill>
                  <a:schemeClr val="accent1">
                    <a:lumMod val="75000"/>
                  </a:schemeClr>
                </a:solidFill>
              </a:rPr>
              <a:t>Baarmoederhalskankerscreening</a:t>
            </a:r>
          </a:p>
          <a:p>
            <a:pPr algn="ctr"/>
            <a:endParaRPr lang="nl" dirty="0">
              <a:solidFill>
                <a:schemeClr val="accent1">
                  <a:lumMod val="75000"/>
                </a:schemeClr>
              </a:solidFill>
            </a:endParaRPr>
          </a:p>
        </p:txBody>
      </p:sp>
      <p:cxnSp>
        <p:nvCxnSpPr>
          <p:cNvPr id="8" name="Connecteur droit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
          <p:cNvSpPr>
            <a:spLocks noGrp="1"/>
          </p:cNvSpPr>
          <p:nvPr>
            <p:ph type="sldNum" sz="quarter" idx="4294967295"/>
          </p:nvPr>
        </p:nvSpPr>
        <p:spPr>
          <a:xfrm>
            <a:off x="216496" y="6173217"/>
            <a:ext cx="2133600" cy="476250"/>
          </a:xfrm>
          <a:prstGeom prst="rect">
            <a:avLst/>
          </a:prstGeom>
        </p:spPr>
        <p:txBody>
          <a:bodyPr/>
          <a:lstStyle/>
          <a:p>
            <a:fld id="{101BC4E7-1757-4ACC-94BF-783AF07F8A81}" type="slidenum">
              <a:rPr lang="en-US" smtClean="0"/>
              <a:pPr/>
              <a:t>7</a:t>
            </a:fld>
            <a:endParaRPr lang="en-US"/>
          </a:p>
        </p:txBody>
      </p:sp>
      <p:pic>
        <p:nvPicPr>
          <p:cNvPr id="13" name="Picture 1" descr="Description : http://intranet/portal/nl/conseil/mail/riz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91" y="6257869"/>
            <a:ext cx="5715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060" y="2204864"/>
            <a:ext cx="6584950"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llipse 11"/>
          <p:cNvSpPr/>
          <p:nvPr/>
        </p:nvSpPr>
        <p:spPr>
          <a:xfrm>
            <a:off x="4211960" y="2682208"/>
            <a:ext cx="1440160" cy="108012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133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dirty="0"/>
          </a:p>
        </p:txBody>
      </p:sp>
      <p:sp>
        <p:nvSpPr>
          <p:cNvPr id="3" name="ZoneTexte 2"/>
          <p:cNvSpPr txBox="1"/>
          <p:nvPr/>
        </p:nvSpPr>
        <p:spPr>
          <a:xfrm>
            <a:off x="1463617" y="472316"/>
            <a:ext cx="6216766" cy="584775"/>
          </a:xfrm>
          <a:prstGeom prst="rect">
            <a:avLst/>
          </a:prstGeom>
          <a:noFill/>
        </p:spPr>
        <p:txBody>
          <a:bodyPr wrap="none" rtlCol="0">
            <a:spAutoFit/>
          </a:bodyPr>
          <a:lstStyle/>
          <a:p>
            <a:r>
              <a:rPr lang="en-GB" sz="3200" b="1" dirty="0" smtClean="0">
                <a:solidFill>
                  <a:schemeClr val="accent1">
                    <a:lumMod val="50000"/>
                  </a:schemeClr>
                </a:solidFill>
              </a:rPr>
              <a:t>3: Geografische vergelijking</a:t>
            </a:r>
            <a:endParaRPr lang="nl" sz="3200" b="1" dirty="0">
              <a:solidFill>
                <a:schemeClr val="accent1">
                  <a:lumMod val="50000"/>
                </a:schemeClr>
              </a:solidFill>
            </a:endParaRPr>
          </a:p>
        </p:txBody>
      </p:sp>
      <p:sp>
        <p:nvSpPr>
          <p:cNvPr id="19"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8</a:t>
            </a:fld>
            <a:endParaRPr lang="en-US"/>
          </a:p>
        </p:txBody>
      </p:sp>
      <p:sp>
        <p:nvSpPr>
          <p:cNvPr id="21"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8</a:t>
            </a:fld>
            <a:endParaRPr lang="en-US"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72" y="1268760"/>
            <a:ext cx="7704855" cy="550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079913"/>
            <a:ext cx="1696951" cy="169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Parenthèse fermante 23"/>
          <p:cNvSpPr/>
          <p:nvPr/>
        </p:nvSpPr>
        <p:spPr>
          <a:xfrm>
            <a:off x="5385792" y="2533939"/>
            <a:ext cx="82695" cy="2479237"/>
          </a:xfrm>
          <a:prstGeom prst="rightBracket">
            <a:avLst/>
          </a:prstGeom>
          <a:ln w="19050">
            <a:solidFill>
              <a:srgbClr val="C92D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
          </a:p>
        </p:txBody>
      </p:sp>
      <p:sp>
        <p:nvSpPr>
          <p:cNvPr id="25" name="Parenthèse fermante 24"/>
          <p:cNvSpPr/>
          <p:nvPr/>
        </p:nvSpPr>
        <p:spPr>
          <a:xfrm>
            <a:off x="7402016" y="1988840"/>
            <a:ext cx="82695" cy="2952328"/>
          </a:xfrm>
          <a:prstGeom prst="rightBracket">
            <a:avLst/>
          </a:prstGeom>
          <a:ln w="19050">
            <a:solidFill>
              <a:srgbClr val="C92D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
          </a:p>
        </p:txBody>
      </p:sp>
      <p:sp>
        <p:nvSpPr>
          <p:cNvPr id="26" name="Légende encadrée 2 25"/>
          <p:cNvSpPr/>
          <p:nvPr/>
        </p:nvSpPr>
        <p:spPr>
          <a:xfrm>
            <a:off x="5889848" y="2708920"/>
            <a:ext cx="914400" cy="432048"/>
          </a:xfrm>
          <a:prstGeom prst="borderCallout2">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200" dirty="0" smtClean="0">
                <a:solidFill>
                  <a:srgbClr val="C92D74"/>
                </a:solidFill>
              </a:rPr>
              <a:t>Variatie =</a:t>
            </a:r>
          </a:p>
          <a:p>
            <a:pPr algn="ctr"/>
            <a:r>
              <a:rPr lang="nl" sz="1200" dirty="0" smtClean="0">
                <a:solidFill>
                  <a:srgbClr val="C92D74"/>
                </a:solidFill>
              </a:rPr>
              <a:t>3,5</a:t>
            </a:r>
            <a:endParaRPr lang="nl" sz="1200" dirty="0">
              <a:solidFill>
                <a:srgbClr val="C92D74"/>
              </a:solidFill>
            </a:endParaRPr>
          </a:p>
        </p:txBody>
      </p:sp>
      <p:sp>
        <p:nvSpPr>
          <p:cNvPr id="27" name="Légende encadrée 2 26"/>
          <p:cNvSpPr/>
          <p:nvPr/>
        </p:nvSpPr>
        <p:spPr>
          <a:xfrm>
            <a:off x="7906072" y="2606659"/>
            <a:ext cx="914400" cy="432048"/>
          </a:xfrm>
          <a:prstGeom prst="borderCallout2">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200" dirty="0" smtClean="0">
                <a:solidFill>
                  <a:srgbClr val="C92D74"/>
                </a:solidFill>
              </a:rPr>
              <a:t>Variatie =</a:t>
            </a:r>
          </a:p>
          <a:p>
            <a:pPr algn="ctr"/>
            <a:r>
              <a:rPr lang="nl" sz="1200" dirty="0" smtClean="0">
                <a:solidFill>
                  <a:srgbClr val="C92D74"/>
                </a:solidFill>
              </a:rPr>
              <a:t>4</a:t>
            </a:r>
            <a:endParaRPr lang="nl" sz="1200" dirty="0">
              <a:solidFill>
                <a:srgbClr val="C92D74"/>
              </a:solidFill>
            </a:endParaRPr>
          </a:p>
        </p:txBody>
      </p:sp>
      <p:sp>
        <p:nvSpPr>
          <p:cNvPr id="28"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8</a:t>
            </a:fld>
            <a:endParaRPr lang="en-US"/>
          </a:p>
        </p:txBody>
      </p:sp>
      <p:pic>
        <p:nvPicPr>
          <p:cNvPr id="29" name="Picture 1" descr="Description : http://intranet/portal/nl/conseil/mail/riziv-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04" y="6326296"/>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5573" y="1633899"/>
            <a:ext cx="7632849" cy="707886"/>
          </a:xfrm>
          <a:prstGeom prst="rect">
            <a:avLst/>
          </a:prstGeom>
        </p:spPr>
        <p:txBody>
          <a:bodyPr wrap="square">
            <a:spAutoFit/>
          </a:bodyPr>
          <a:lstStyle/>
          <a:p>
            <a:pPr algn="ctr"/>
            <a:r>
              <a:rPr lang="nl" sz="2400" b="1" dirty="0" err="1" smtClean="0">
                <a:solidFill>
                  <a:schemeClr val="accent1">
                    <a:lumMod val="75000"/>
                  </a:schemeClr>
                </a:solidFill>
              </a:rPr>
              <a:t>Carotid duplex</a:t>
            </a:r>
          </a:p>
          <a:p>
            <a:pPr algn="ctr"/>
            <a:endParaRPr lang="nl" dirty="0">
              <a:solidFill>
                <a:schemeClr val="accent1">
                  <a:lumMod val="75000"/>
                </a:schemeClr>
              </a:solidFill>
            </a:endParaRPr>
          </a:p>
        </p:txBody>
      </p:sp>
    </p:spTree>
    <p:extLst>
      <p:ext uri="{BB962C8B-B14F-4D97-AF65-F5344CB8AC3E}">
        <p14:creationId xmlns:p14="http://schemas.microsoft.com/office/powerpoint/2010/main" val="353568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9144000" cy="10081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
          </a:p>
        </p:txBody>
      </p:sp>
      <p:sp>
        <p:nvSpPr>
          <p:cNvPr id="3" name="ZoneTexte 2"/>
          <p:cNvSpPr txBox="1"/>
          <p:nvPr/>
        </p:nvSpPr>
        <p:spPr>
          <a:xfrm>
            <a:off x="1606286" y="416863"/>
            <a:ext cx="6216766" cy="584775"/>
          </a:xfrm>
          <a:prstGeom prst="rect">
            <a:avLst/>
          </a:prstGeom>
          <a:noFill/>
        </p:spPr>
        <p:txBody>
          <a:bodyPr wrap="none" rtlCol="0">
            <a:spAutoFit/>
          </a:bodyPr>
          <a:lstStyle/>
          <a:p>
            <a:r>
              <a:rPr lang="en-GB" sz="3200" b="1" dirty="0" smtClean="0">
                <a:solidFill>
                  <a:schemeClr val="accent1">
                    <a:lumMod val="50000"/>
                  </a:schemeClr>
                </a:solidFill>
              </a:rPr>
              <a:t>3: Geografische vergelijking</a:t>
            </a:r>
            <a:endParaRPr lang="nl" sz="3200" b="1" dirty="0">
              <a:solidFill>
                <a:schemeClr val="accent1">
                  <a:lumMod val="50000"/>
                </a:schemeClr>
              </a:solidFill>
            </a:endParaRPr>
          </a:p>
        </p:txBody>
      </p:sp>
      <p:sp>
        <p:nvSpPr>
          <p:cNvPr id="19"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9</a:t>
            </a:fld>
            <a:endParaRPr lang="en-US"/>
          </a:p>
        </p:txBody>
      </p:sp>
      <p:sp>
        <p:nvSpPr>
          <p:cNvPr id="21"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9</a:t>
            </a:fld>
            <a:endParaRPr lang="en-US" dirty="0"/>
          </a:p>
        </p:txBody>
      </p:sp>
      <p:sp>
        <p:nvSpPr>
          <p:cNvPr id="28" name="Espace réservé du numéro de diapositive 1"/>
          <p:cNvSpPr txBox="1">
            <a:spLocks/>
          </p:cNvSpPr>
          <p:nvPr/>
        </p:nvSpPr>
        <p:spPr>
          <a:xfrm>
            <a:off x="216496" y="6316142"/>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9</a:t>
            </a:fld>
            <a:endParaRPr lang="en-US"/>
          </a:p>
        </p:txBody>
      </p:sp>
      <p:pic>
        <p:nvPicPr>
          <p:cNvPr id="29" name="Picture 1" descr="Description : http://intranet/portal/nl/conseil/mail/riziv-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04" y="6326296"/>
            <a:ext cx="571500" cy="3238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325832" y="1633899"/>
            <a:ext cx="7632849" cy="1077218"/>
          </a:xfrm>
          <a:prstGeom prst="rect">
            <a:avLst/>
          </a:prstGeom>
        </p:spPr>
        <p:txBody>
          <a:bodyPr wrap="square">
            <a:spAutoFit/>
          </a:bodyPr>
          <a:lstStyle/>
          <a:p>
            <a:pPr algn="ctr"/>
            <a:r>
              <a:rPr lang="nl" sz="2400" b="1" dirty="0" err="1" smtClean="0">
                <a:solidFill>
                  <a:schemeClr val="accent1">
                    <a:lumMod val="75000"/>
                  </a:schemeClr>
                </a:solidFill>
              </a:rPr>
              <a:t>Orthotondic surgery </a:t>
            </a:r>
          </a:p>
          <a:p>
            <a:pPr algn="ctr"/>
            <a:r>
              <a:rPr lang="nl" sz="2400" b="1" dirty="0" smtClean="0">
                <a:solidFill>
                  <a:schemeClr val="accent1">
                    <a:lumMod val="75000"/>
                  </a:schemeClr>
                </a:solidFill>
              </a:rPr>
              <a:t>2015-2017</a:t>
            </a:r>
          </a:p>
          <a:p>
            <a:pPr algn="ctr"/>
            <a:endParaRPr lang="nl" dirty="0">
              <a:solidFill>
                <a:schemeClr val="accent1">
                  <a:lumMod val="75000"/>
                </a:schemeClr>
              </a:solidFill>
            </a:endParaRPr>
          </a:p>
        </p:txBody>
      </p:sp>
      <p:sp>
        <p:nvSpPr>
          <p:cNvPr id="15" name="Espace réservé du numéro de diapositive 3"/>
          <p:cNvSpPr>
            <a:spLocks noGrp="1"/>
          </p:cNvSpPr>
          <p:nvPr>
            <p:ph type="sldNum" sz="quarter" idx="10"/>
          </p:nvPr>
        </p:nvSpPr>
        <p:spPr>
          <a:xfrm>
            <a:off x="457200" y="6245225"/>
            <a:ext cx="2133600" cy="476250"/>
          </a:xfrm>
        </p:spPr>
        <p:txBody>
          <a:bodyPr/>
          <a:lstStyle/>
          <a:p>
            <a:pPr>
              <a:defRPr/>
            </a:pPr>
            <a:fld id="{86113F25-1B57-47EE-8340-088C301E00B6}" type="slidenum">
              <a:rPr lang="en-US" smtClean="0"/>
              <a:pPr>
                <a:defRPr/>
              </a:pPr>
              <a:t>9</a:t>
            </a:fld>
            <a:endParaRPr lang="en-US"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674" y="3010122"/>
            <a:ext cx="5317309" cy="37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Ellipse 16"/>
          <p:cNvSpPr/>
          <p:nvPr/>
        </p:nvSpPr>
        <p:spPr>
          <a:xfrm>
            <a:off x="7092280" y="2708920"/>
            <a:ext cx="1440160" cy="1080120"/>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égende encadrée 2 17"/>
          <p:cNvSpPr/>
          <p:nvPr/>
        </p:nvSpPr>
        <p:spPr>
          <a:xfrm>
            <a:off x="6897960" y="4437112"/>
            <a:ext cx="914400" cy="432048"/>
          </a:xfrm>
          <a:prstGeom prst="borderCallout2">
            <a:avLst/>
          </a:prstGeom>
          <a:solidFill>
            <a:schemeClr val="bg1"/>
          </a:solidFill>
          <a:ln w="19050">
            <a:solidFill>
              <a:srgbClr val="C92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 sz="1200" dirty="0" smtClean="0">
                <a:solidFill>
                  <a:srgbClr val="C92D74"/>
                </a:solidFill>
              </a:rPr>
              <a:t>&gt; 99,7 %</a:t>
            </a:r>
            <a:endParaRPr lang="nl" sz="1200" dirty="0">
              <a:solidFill>
                <a:srgbClr val="C92D74"/>
              </a:solidFill>
            </a:endParaRPr>
          </a:p>
        </p:txBody>
      </p:sp>
      <p:sp>
        <p:nvSpPr>
          <p:cNvPr id="20" name="Espace réservé du numéro de diapositive 1"/>
          <p:cNvSpPr txBox="1">
            <a:spLocks/>
          </p:cNvSpPr>
          <p:nvPr/>
        </p:nvSpPr>
        <p:spPr>
          <a:xfrm>
            <a:off x="216496" y="6245225"/>
            <a:ext cx="2133600" cy="476250"/>
          </a:xfrm>
          <a:prstGeom prst="rect">
            <a:avLst/>
          </a:prstGeom>
        </p:spPr>
        <p:txBody>
          <a:bodyPr vert="horz" lIns="91440" tIns="45720" rIns="91440" bIns="45720" rtlCol="0" anchor="ctr"/>
          <a:lstStyle>
            <a:defPPr>
              <a:defRPr lang="en-US"/>
            </a:defPPr>
            <a:lvl1pPr algn="ctr" rtl="0" fontAlgn="auto">
              <a:spcBef>
                <a:spcPts val="0"/>
              </a:spcBef>
              <a:spcAft>
                <a:spcPts val="0"/>
              </a:spcAft>
              <a:defRPr sz="1800" b="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01BC4E7-1757-4ACC-94BF-783AF07F8A81}" type="slidenum">
              <a:rPr lang="en-US" smtClean="0"/>
              <a:pPr/>
              <a:t>9</a:t>
            </a:fld>
            <a:endParaRPr lang="en-US"/>
          </a:p>
        </p:txBody>
      </p:sp>
      <p:pic>
        <p:nvPicPr>
          <p:cNvPr id="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001638"/>
            <a:ext cx="3983842" cy="397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04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PPT_RIZIV_a">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2019-01-16T23:00:00+00:00</RIDocInitialCreationDate>
    <RITargetGroupTaxHTField0 xmlns="f15eea43-7fa7-45cf-8dc0-d5244e2cd467">
      <Terms xmlns="http://schemas.microsoft.com/office/infopath/2007/PartnerControl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Nederlands</TermName>
          <TermId xmlns="http://schemas.microsoft.com/office/infopath/2007/PartnerControls">1daba039-17e6-4993-bb2c-50e1d16ef364</TermId>
        </TermInfo>
      </Terms>
    </RILanguageTaxHTField0>
    <cc6d4d0f41a44532aeb7bee41b15f208 xmlns="61fd8d87-ea47-44bb-afd6-b4d99b1d9c1f">
      <Terms xmlns="http://schemas.microsoft.com/office/infopath/2007/PartnerControls"/>
    </cc6d4d0f41a44532aeb7bee41b15f208>
    <TaxCatchAll xmlns="61fd8d87-ea47-44bb-afd6-b4d99b1d9c1f">
      <Value>37</Value>
      <Value>12</Value>
    </TaxCatchAll>
    <RIDocSummary xmlns="f15eea43-7fa7-45cf-8dc0-d5244e2cd467" xsi:nil="true"/>
    <RIThemeTaxHTField0 xmlns="f15eea43-7fa7-45cf-8dc0-d5244e2cd467">
      <Terms xmlns="http://schemas.microsoft.com/office/infopath/2007/PartnerControls">
        <TermInfo xmlns="http://schemas.microsoft.com/office/infopath/2007/PartnerControls">
          <TermName xmlns="http://schemas.microsoft.com/office/infopath/2007/PartnerControls">Zorgkwaliteit</TermName>
          <TermId xmlns="http://schemas.microsoft.com/office/infopath/2007/PartnerControls">11f87e63-cebe-492a-ad11-b522d99c5c3f</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C295E-07C6-431A-B360-238CA9EE8C9D}"/>
</file>

<file path=customXml/itemProps2.xml><?xml version="1.0" encoding="utf-8"?>
<ds:datastoreItem xmlns:ds="http://schemas.openxmlformats.org/officeDocument/2006/customXml" ds:itemID="{8A2D32B7-8298-4C1C-BC40-D9C6B36AB968}"/>
</file>

<file path=customXml/itemProps3.xml><?xml version="1.0" encoding="utf-8"?>
<ds:datastoreItem xmlns:ds="http://schemas.openxmlformats.org/officeDocument/2006/customXml" ds:itemID="{BBD61D57-D961-4097-AA5B-F824EFB97F1C}"/>
</file>

<file path=docProps/app.xml><?xml version="1.0" encoding="utf-8"?>
<Properties xmlns="http://schemas.openxmlformats.org/officeDocument/2006/extended-properties" xmlns:vt="http://schemas.openxmlformats.org/officeDocument/2006/docPropsVTypes">
  <Template>PPT_RIZIV_a</Template>
  <TotalTime>0</TotalTime>
  <Words>1354</Words>
  <Application>Microsoft Office PowerPoint</Application>
  <PresentationFormat>On-screen Show (4:3)</PresentationFormat>
  <Paragraphs>246</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PPT_RIZIV_a</vt:lpstr>
      <vt:lpstr>Gestandaardiseerde analyse van de  praktijkvariaties  NCAZ - CNMM 22.10.2018</vt:lpstr>
      <vt:lpstr>PowerPoint Presentation</vt:lpstr>
      <vt:lpstr>Methodologie </vt:lpstr>
      <vt:lpstr>Analyseprogramma: Methodology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Enkele voorbeelden: transtympanale drains</vt:lpstr>
      <vt:lpstr>Enkele voorbeelden: stresstest </vt:lpstr>
      <vt:lpstr>Enkele voorbeelden: Echo van de prostaat</vt:lpstr>
      <vt:lpstr>Enkele voorbeelden: Echo van de hoofdslagader </vt:lpstr>
      <vt:lpstr>Enkele voorbeelden: Carpale tunnel</vt:lpstr>
      <vt:lpstr>Keuze van de Prioriteiten</vt:lpstr>
      <vt:lpstr>PowerPoint Presentation</vt:lpstr>
      <vt:lpstr>Keuze van de Prioriteiten</vt:lpstr>
      <vt:lpstr>PowerPoint Presentation</vt:lpstr>
      <vt:lpstr>PowerPoint Presentation</vt:lpstr>
      <vt:lpstr>PowerPoint Presentation</vt:lpstr>
      <vt:lpstr>PowerPoint Presentation</vt:lpstr>
      <vt:lpstr>Tijdschema </vt:lpstr>
      <vt:lpstr>Tijdschema </vt:lpstr>
      <vt:lpstr>PowerPoint Presentation</vt:lpstr>
      <vt:lpstr>NB Evolutie van de codenummers:   voorbeeld borstverkleining</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Gestandaardiseerde analyse van de praktijkvariaties NCAZ - CNMM 22.10.2018</dc:title>
  <dc:creator>Cindy Opdebeeck</dc:creator>
  <cp:lastModifiedBy>Bruno De Bolle</cp:lastModifiedBy>
  <cp:revision>4</cp:revision>
  <dcterms:created xsi:type="dcterms:W3CDTF">2019-01-10T10:15:44Z</dcterms:created>
  <dcterms:modified xsi:type="dcterms:W3CDTF">2019-01-17T12:41:45Z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
  </property>
  <property fmtid="{D5CDD505-2E9C-101B-9397-08002B2CF9AE}" pid="4" name="RITheme">
    <vt:lpwstr>37;#Zorgkwaliteit|11f87e63-cebe-492a-ad11-b522d99c5c3f</vt:lpwstr>
  </property>
  <property fmtid="{D5CDD505-2E9C-101B-9397-08002B2CF9AE}" pid="5" name="RILanguage">
    <vt:lpwstr>12;#Nederlands|1daba039-17e6-4993-bb2c-50e1d16ef364</vt:lpwstr>
  </property>
  <property fmtid="{D5CDD505-2E9C-101B-9397-08002B2CF9AE}" pid="6" name="RIDocType">
    <vt:lpwstr/>
  </property>
  <property fmtid="{D5CDD505-2E9C-101B-9397-08002B2CF9AE}" pid="7" name="Publication type for documents">
    <vt:lpwstr/>
  </property>
</Properties>
</file>