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368" r:id="rId3"/>
    <p:sldId id="267" r:id="rId4"/>
    <p:sldId id="363" r:id="rId5"/>
    <p:sldId id="268" r:id="rId6"/>
    <p:sldId id="286" r:id="rId7"/>
    <p:sldId id="355" r:id="rId8"/>
    <p:sldId id="287" r:id="rId9"/>
    <p:sldId id="288" r:id="rId10"/>
    <p:sldId id="289" r:id="rId11"/>
    <p:sldId id="290" r:id="rId12"/>
    <p:sldId id="291" r:id="rId13"/>
    <p:sldId id="292" r:id="rId14"/>
    <p:sldId id="366" r:id="rId15"/>
    <p:sldId id="365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67" r:id="rId25"/>
    <p:sldId id="301" r:id="rId26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0F2EFC41-A715-4FBE-9D9A-F2CF0D20A277}">
          <p14:sldIdLst>
            <p14:sldId id="256"/>
            <p14:sldId id="368"/>
          </p14:sldIdLst>
        </p14:section>
        <p14:section name="Disponibilité" id="{F09628EF-D37C-4F0B-9E04-F141817DFC15}">
          <p14:sldIdLst>
            <p14:sldId id="267"/>
            <p14:sldId id="363"/>
            <p14:sldId id="268"/>
          </p14:sldIdLst>
        </p14:section>
        <p14:section name="Abus et dépendance" id="{074F701D-3988-4BEF-833F-A700DAEB15D8}">
          <p14:sldIdLst>
            <p14:sldId id="286"/>
            <p14:sldId id="355"/>
            <p14:sldId id="287"/>
            <p14:sldId id="288"/>
            <p14:sldId id="289"/>
            <p14:sldId id="290"/>
            <p14:sldId id="291"/>
            <p14:sldId id="292"/>
            <p14:sldId id="366"/>
            <p14:sldId id="365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67"/>
            <p14:sldId id="3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orien Pepermans" initials="D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ABA5"/>
    <a:srgbClr val="004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485" autoAdjust="0"/>
    <p:restoredTop sz="94662" autoAdjust="0"/>
  </p:normalViewPr>
  <p:slideViewPr>
    <p:cSldViewPr snapToGrid="0" showGuides="1">
      <p:cViewPr varScale="1">
        <p:scale>
          <a:sx n="106" d="100"/>
          <a:sy n="106" d="100"/>
        </p:scale>
        <p:origin x="1284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0" t="9976" r="14719" b="29443"/>
          <a:stretch>
            <a:fillRect/>
          </a:stretch>
        </p:blipFill>
        <p:spPr bwMode="auto">
          <a:xfrm>
            <a:off x="2171700" y="-57150"/>
            <a:ext cx="4805363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52" t="78027" b="16454"/>
          <a:stretch>
            <a:fillRect/>
          </a:stretch>
        </p:blipFill>
        <p:spPr bwMode="auto">
          <a:xfrm>
            <a:off x="20638" y="4914900"/>
            <a:ext cx="912336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10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8" t="47214" r="33185" b="21780"/>
          <a:stretch/>
        </p:blipFill>
        <p:spPr bwMode="auto">
          <a:xfrm>
            <a:off x="6412179" y="6425823"/>
            <a:ext cx="1214437" cy="43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478B0E0-2976-4A24-8131-2D410FC2DA3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869" y="6417356"/>
            <a:ext cx="1447800" cy="34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27629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65213" y="338204"/>
            <a:ext cx="7564437" cy="1552510"/>
          </a:xfrm>
        </p:spPr>
        <p:txBody>
          <a:bodyPr/>
          <a:lstStyle>
            <a:lvl1pPr>
              <a:buClr>
                <a:srgbClr val="004B8D"/>
              </a:buClr>
              <a:defRPr>
                <a:solidFill>
                  <a:srgbClr val="24ABA5"/>
                </a:solidFill>
              </a:defRPr>
            </a:lvl1pPr>
            <a:lvl2pPr>
              <a:buClr>
                <a:srgbClr val="004B8D"/>
              </a:buClr>
              <a:defRPr>
                <a:solidFill>
                  <a:srgbClr val="24ABA5"/>
                </a:solidFill>
              </a:defRPr>
            </a:lvl2pPr>
            <a:lvl3pPr>
              <a:buClr>
                <a:srgbClr val="004B8D"/>
              </a:buClr>
              <a:defRPr>
                <a:solidFill>
                  <a:srgbClr val="24ABA5"/>
                </a:solidFill>
              </a:defRPr>
            </a:lvl3pPr>
            <a:lvl4pPr>
              <a:buClr>
                <a:srgbClr val="004B8D"/>
              </a:buClr>
              <a:defRPr>
                <a:solidFill>
                  <a:srgbClr val="24ABA5"/>
                </a:solidFill>
              </a:defRPr>
            </a:lvl4pPr>
            <a:lvl5pPr>
              <a:buClr>
                <a:srgbClr val="004B8D"/>
              </a:buClr>
              <a:defRPr>
                <a:solidFill>
                  <a:srgbClr val="24ABA5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9726862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5213" y="2028825"/>
            <a:ext cx="7564437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nl-BE"/>
              <a:t>Modifiez les styles du texte du masque</a:t>
            </a:r>
          </a:p>
          <a:p>
            <a:pPr lvl="1"/>
            <a:r>
              <a:rPr lang="fr-FR" altLang="nl-BE"/>
              <a:t>Deuxième niveau</a:t>
            </a:r>
          </a:p>
          <a:p>
            <a:pPr lvl="2"/>
            <a:r>
              <a:rPr lang="fr-FR" altLang="nl-BE"/>
              <a:t>Troisième niveau</a:t>
            </a:r>
          </a:p>
          <a:p>
            <a:pPr lvl="3"/>
            <a:r>
              <a:rPr lang="fr-FR" altLang="nl-BE"/>
              <a:t>Quatrième niveau</a:t>
            </a:r>
          </a:p>
          <a:p>
            <a:pPr lvl="4"/>
            <a:r>
              <a:rPr lang="fr-FR" altLang="nl-BE"/>
              <a:t>Cinquième niveau</a:t>
            </a:r>
            <a:endParaRPr lang="en-US" altLang="nl-B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898525" cy="6858000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8" name="ZoneTexte 9"/>
          <p:cNvSpPr txBox="1">
            <a:spLocks noChangeArrowheads="1"/>
          </p:cNvSpPr>
          <p:nvPr/>
        </p:nvSpPr>
        <p:spPr bwMode="auto">
          <a:xfrm rot="16200000">
            <a:off x="-2174081" y="3964781"/>
            <a:ext cx="52911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altLang="nl-BE" sz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Quand le médecin généraliste et le pharmacien se rencontrent …</a:t>
            </a:r>
          </a:p>
        </p:txBody>
      </p:sp>
      <p:pic>
        <p:nvPicPr>
          <p:cNvPr id="1029" name="Imag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306388"/>
            <a:ext cx="9715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59" r:id="rId2"/>
  </p:sldLayoutIdLst>
  <p:transition spd="slow">
    <p:wipe/>
  </p:transition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3000" kern="1200" dirty="0">
          <a:solidFill>
            <a:srgbClr val="FFFFFF"/>
          </a:solidFill>
          <a:latin typeface="Century Gothic" panose="020B0502020202020204" pitchFamily="34" charset="0"/>
          <a:ea typeface="+mj-ea"/>
          <a:cs typeface="Andalus" panose="02020603050405020304" pitchFamily="18" charset="-78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9pPr>
    </p:titleStyle>
    <p:bodyStyle>
      <a:lvl1pPr marL="136525" indent="-136525" algn="l" defTabSz="685800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Clr>
          <a:srgbClr val="24ABA5"/>
        </a:buClr>
        <a:buFont typeface="Wingdings 2" panose="05020102010507070707" pitchFamily="18" charset="2"/>
        <a:buChar char=""/>
        <a:defRPr sz="2800"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5143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anose="05020102010507070707" pitchFamily="18" charset="2"/>
        <a:buChar char=""/>
        <a:defRPr sz="2400"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8572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anose="05020102010507070707" pitchFamily="18" charset="2"/>
        <a:buChar char=""/>
        <a:defRPr sz="2400"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2001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anose="05020102010507070707" pitchFamily="18" charset="2"/>
        <a:buChar char=""/>
        <a:defRPr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5430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anose="05020102010507070707" pitchFamily="18" charset="2"/>
        <a:buChar char=""/>
        <a:defRPr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slide" Target="slide7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8.xml"/><Relationship Id="rId7" Type="http://schemas.openxmlformats.org/officeDocument/2006/relationships/slide" Target="slide1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Relationship Id="rId9" Type="http://schemas.openxmlformats.org/officeDocument/2006/relationships/slide" Target="slide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90500" y="5459413"/>
            <a:ext cx="87249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800" b="1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Quand le médecin généraliste et le pharmacien se rencontrent …</a:t>
            </a: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43000" y="2005013"/>
            <a:ext cx="7772400" cy="4938712"/>
          </a:xfrm>
        </p:spPr>
        <p:txBody>
          <a:bodyPr rtlCol="0">
            <a:noAutofit/>
          </a:bodyPr>
          <a:lstStyle/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/>
              <a:t>Il doit </a:t>
            </a:r>
            <a:r>
              <a:rPr lang="fr-BE" sz="2200" dirty="0">
                <a:solidFill>
                  <a:srgbClr val="24ABA5"/>
                </a:solidFill>
              </a:rPr>
              <a:t>prévenir</a:t>
            </a:r>
            <a:r>
              <a:rPr lang="fr-BE" sz="2200" dirty="0"/>
              <a:t> toute forme d’addiction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endParaRPr lang="fr-BE" sz="2200" dirty="0"/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/>
              <a:t>Il doit </a:t>
            </a:r>
            <a:r>
              <a:rPr lang="fr-BE" sz="2200" dirty="0">
                <a:solidFill>
                  <a:srgbClr val="24ABA5"/>
                </a:solidFill>
              </a:rPr>
              <a:t>aviser le patient </a:t>
            </a:r>
            <a:r>
              <a:rPr lang="fr-BE" sz="2200" dirty="0"/>
              <a:t>sur l’usage abusif ou incorrect de substances risquant de mener à une assuétude et sur les risques liés à un usage à long terme de ces substances</a:t>
            </a:r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27651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1009650" y="677863"/>
            <a:ext cx="79438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Quelles sont les obligations déontologiques du médecin généraliste en matière d’addiction?</a:t>
            </a:r>
          </a:p>
        </p:txBody>
      </p:sp>
      <p:sp>
        <p:nvSpPr>
          <p:cNvPr id="9" name="Rectangular Callout 8"/>
          <p:cNvSpPr/>
          <p:nvPr/>
        </p:nvSpPr>
        <p:spPr>
          <a:xfrm>
            <a:off x="1009650" y="2085975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br>
              <a:rPr lang="fr-BE" sz="2800" dirty="0"/>
            </a:br>
            <a:r>
              <a:rPr lang="fr-BE" sz="2800" dirty="0"/>
              <a:t>Quelles difficultés rencontrez-vous </a:t>
            </a:r>
            <a:br>
              <a:rPr lang="fr-BE" sz="2800" dirty="0"/>
            </a:br>
            <a:r>
              <a:rPr lang="fr-BE" sz="2800" dirty="0"/>
              <a:t>vis-à-vis des situations d’abus ou de dépendance ?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Comment pouvez-vous (mieux) collaborer pour détecter et aborder l’abus et la dépendance ?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 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12043" y="1724025"/>
            <a:ext cx="7783512" cy="4829175"/>
          </a:xfrm>
        </p:spPr>
        <p:txBody>
          <a:bodyPr rtlCol="0">
            <a:noAutofit/>
          </a:bodyPr>
          <a:lstStyle/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200" dirty="0">
                <a:solidFill>
                  <a:srgbClr val="24ABA5"/>
                </a:solidFill>
              </a:rPr>
              <a:t>Dialoguer</a:t>
            </a:r>
            <a:r>
              <a:rPr lang="fr-BE" sz="2200" dirty="0"/>
              <a:t> avec le patient, insister sur les risques d’assuétude et/ou les symptômes de sevrage.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200" dirty="0"/>
              <a:t>Prescrire de </a:t>
            </a:r>
            <a:r>
              <a:rPr lang="fr-BE" sz="2200" dirty="0">
                <a:solidFill>
                  <a:srgbClr val="24ABA5"/>
                </a:solidFill>
              </a:rPr>
              <a:t>petites quantités </a:t>
            </a:r>
            <a:r>
              <a:rPr lang="fr-BE" sz="2200" dirty="0"/>
              <a:t>sur de courtes périodes.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FR" sz="2200" dirty="0"/>
              <a:t>Lors des </a:t>
            </a:r>
            <a:r>
              <a:rPr lang="fr-FR" sz="2200" dirty="0">
                <a:solidFill>
                  <a:srgbClr val="24ABA5"/>
                </a:solidFill>
              </a:rPr>
              <a:t>délivrances réitérées </a:t>
            </a:r>
            <a:r>
              <a:rPr lang="fr-FR" sz="2200" dirty="0"/>
              <a:t>ayant une </a:t>
            </a:r>
            <a:r>
              <a:rPr lang="fr-FR" sz="2200" dirty="0">
                <a:solidFill>
                  <a:srgbClr val="24ABA5"/>
                </a:solidFill>
              </a:rPr>
              <a:t>attention particulière</a:t>
            </a:r>
            <a:r>
              <a:rPr lang="fr-FR" sz="2200" dirty="0"/>
              <a:t> par le suivi des prescriptions pour la compliance du traitement, les effets secondaires, les abus… </a:t>
            </a:r>
            <a:endParaRPr lang="fr-BE" sz="2200" dirty="0"/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200" dirty="0">
                <a:solidFill>
                  <a:srgbClr val="24ABA5"/>
                </a:solidFill>
              </a:rPr>
              <a:t>Etre attentif</a:t>
            </a:r>
            <a:r>
              <a:rPr lang="fr-BE" sz="2200" dirty="0"/>
              <a:t> au début d’un usage chronique et s’en informer.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200" dirty="0">
                <a:solidFill>
                  <a:srgbClr val="24ABA5"/>
                </a:solidFill>
              </a:rPr>
              <a:t>Autres initiatives… ?</a:t>
            </a:r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2867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30724" name="Rectangle 5"/>
          <p:cNvSpPr>
            <a:spLocks noChangeArrowheads="1"/>
          </p:cNvSpPr>
          <p:nvPr/>
        </p:nvSpPr>
        <p:spPr bwMode="auto">
          <a:xfrm>
            <a:off x="1000125" y="704850"/>
            <a:ext cx="79438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Quels initiatives possibles pour prévenir d’un usage indésirable de benzodiazépines ?</a:t>
            </a:r>
          </a:p>
        </p:txBody>
      </p:sp>
      <p:sp>
        <p:nvSpPr>
          <p:cNvPr id="10" name="Rectangular Callout 9"/>
          <p:cNvSpPr/>
          <p:nvPr/>
        </p:nvSpPr>
        <p:spPr>
          <a:xfrm>
            <a:off x="1095375" y="2209800"/>
            <a:ext cx="7534275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tabLst>
                <a:tab pos="590550" algn="l"/>
              </a:tabLst>
              <a:defRPr/>
            </a:pPr>
            <a:r>
              <a:rPr lang="fr-BE" sz="2800" dirty="0"/>
              <a:t>Lorsque vous devez prescrire/délivrer des benzodiazépines pour la 1</a:t>
            </a:r>
            <a:r>
              <a:rPr lang="fr-BE" sz="2800" baseline="30000" dirty="0"/>
              <a:t>ère</a:t>
            </a:r>
            <a:r>
              <a:rPr lang="fr-BE" sz="2800" dirty="0"/>
              <a:t> fois, comment procédez-vous et quelles informations donnez-vous ?</a:t>
            </a:r>
            <a:br>
              <a:rPr lang="fr-BE" sz="2800" dirty="0"/>
            </a:br>
            <a:endParaRPr lang="fr-BE" sz="16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Comment pouvez-vous collaborer pour prévenir un usage indésirable de benzodiazépines ?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43000" y="1563688"/>
            <a:ext cx="7772400" cy="5084762"/>
          </a:xfrm>
        </p:spPr>
        <p:txBody>
          <a:bodyPr rtlCol="0">
            <a:noAutofit/>
          </a:bodyPr>
          <a:lstStyle/>
          <a:p>
            <a:pPr marL="361950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000" dirty="0">
                <a:solidFill>
                  <a:srgbClr val="24ABA5"/>
                </a:solidFill>
              </a:rPr>
              <a:t>Collaboration étroite </a:t>
            </a:r>
            <a:r>
              <a:rPr lang="fr-BE" sz="2000" dirty="0"/>
              <a:t>pour la détection systématique des consommateurs chroniques de benzodiazépines</a:t>
            </a:r>
          </a:p>
          <a:p>
            <a:pPr marL="361950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FR" sz="2000" dirty="0">
                <a:solidFill>
                  <a:srgbClr val="24ABA5"/>
                </a:solidFill>
              </a:rPr>
              <a:t>Informer le patient </a:t>
            </a:r>
            <a:r>
              <a:rPr lang="fr-FR" sz="2000" dirty="0"/>
              <a:t>sur les conséquences et les effets secondaires d’un usage chronique et le </a:t>
            </a:r>
            <a:r>
              <a:rPr lang="fr-FR" sz="2000" dirty="0">
                <a:solidFill>
                  <a:srgbClr val="24ABA5"/>
                </a:solidFill>
              </a:rPr>
              <a:t>motiver</a:t>
            </a:r>
            <a:r>
              <a:rPr lang="fr-FR" sz="2000" dirty="0"/>
              <a:t> à ce qu’il arrête lui-même</a:t>
            </a:r>
            <a:endParaRPr lang="fr-BE" sz="2000" dirty="0"/>
          </a:p>
          <a:p>
            <a:pPr marL="361950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000" dirty="0">
                <a:solidFill>
                  <a:srgbClr val="24ABA5"/>
                </a:solidFill>
              </a:rPr>
              <a:t>Envoi d’un courrier </a:t>
            </a:r>
            <a:r>
              <a:rPr lang="fr-BE" sz="2000" dirty="0"/>
              <a:t>par le médecin généraliste au consommateur de longue durée (conseil d’arrêt et proposition de consultation) </a:t>
            </a:r>
          </a:p>
          <a:p>
            <a:pPr marL="361950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000" dirty="0">
                <a:solidFill>
                  <a:srgbClr val="24ABA5"/>
                </a:solidFill>
              </a:rPr>
              <a:t>Réduction graduelle des doses </a:t>
            </a:r>
            <a:r>
              <a:rPr lang="fr-BE" sz="2000" dirty="0"/>
              <a:t>: un sevrage progressif en 10 semaines est conseillé.</a:t>
            </a:r>
            <a:r>
              <a:rPr lang="fr-FR" sz="2000" dirty="0"/>
              <a:t> Réduisez graduellement les doses de 10 à 20% par semaine (schéma de Ashton) ou éventuellement toutes les deux semaines.</a:t>
            </a:r>
            <a:endParaRPr lang="fr-BE" sz="2000" dirty="0"/>
          </a:p>
          <a:p>
            <a:pPr marL="739140" lvl="1" indent="-36195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1600" dirty="0"/>
              <a:t>Recours éventuel aux préparations magistrales ou la Préparation de Médication Individuelle (PMI) pour faciliter le processus</a:t>
            </a:r>
          </a:p>
          <a:p>
            <a:pPr marL="739140" lvl="1" indent="-36195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1600" dirty="0"/>
              <a:t>Si nécessaire établir un schéma de médication.</a:t>
            </a:r>
            <a:endParaRPr lang="fr-BE" sz="1800" dirty="0"/>
          </a:p>
          <a:p>
            <a:pPr marL="457200" indent="-45720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Ø"/>
              <a:tabLst>
                <a:tab pos="590550" algn="l"/>
              </a:tabLst>
              <a:defRPr/>
            </a:pPr>
            <a:endParaRPr lang="fr-BE" dirty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2969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00125" y="10958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1000125" y="563563"/>
            <a:ext cx="79438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300" b="1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cas de constatation d’un usage indésirable de benzodiazépines, comment intervenir?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97" t="28214" r="18076" b="7857"/>
          <a:stretch>
            <a:fillRect/>
          </a:stretch>
        </p:blipFill>
        <p:spPr bwMode="auto">
          <a:xfrm>
            <a:off x="947738" y="1574800"/>
            <a:ext cx="7786687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 action="ppaction://hlinksldjump"/>
              </a:rPr>
              <a:t>THEMES</a:t>
            </a:r>
            <a:endParaRPr lang="fr-BE" dirty="0"/>
          </a:p>
        </p:txBody>
      </p:sp>
      <p:sp>
        <p:nvSpPr>
          <p:cNvPr id="5" name="Bouton d'action : Accueil 4">
            <a:hlinkClick r:id="rId4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43000" y="1765300"/>
            <a:ext cx="7772400" cy="4883150"/>
          </a:xfrm>
        </p:spPr>
        <p:txBody>
          <a:bodyPr rtlCol="0">
            <a:noAutofit/>
          </a:bodyPr>
          <a:lstStyle/>
          <a:p>
            <a:pPr marL="361950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FR" sz="2200" dirty="0">
                <a:solidFill>
                  <a:srgbClr val="24ABA5"/>
                </a:solidFill>
              </a:rPr>
              <a:t>Passage au diazépam </a:t>
            </a:r>
            <a:r>
              <a:rPr lang="fr-FR" sz="2200" dirty="0"/>
              <a:t>: bien que la nécessité de changer de type de benzodiazépine n’est pas prouvée, il serait utile de tenir compte de plusieurs implications : </a:t>
            </a:r>
          </a:p>
          <a:p>
            <a:pPr marL="739775" lvl="1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FR" sz="1800" dirty="0"/>
              <a:t>Grâce à une demi-vie longue, le diazépam provoquerait </a:t>
            </a:r>
            <a:r>
              <a:rPr lang="fr-FR" sz="1800" dirty="0">
                <a:solidFill>
                  <a:srgbClr val="24ABA5"/>
                </a:solidFill>
              </a:rPr>
              <a:t>moins de symptômes de sevrage. </a:t>
            </a:r>
          </a:p>
          <a:p>
            <a:pPr marL="739775" lvl="1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FR" sz="1800" dirty="0"/>
              <a:t>Le diazépam peut entraîner un effet de </a:t>
            </a:r>
            <a:r>
              <a:rPr lang="fr-FR" sz="1800" dirty="0">
                <a:solidFill>
                  <a:srgbClr val="24ABA5"/>
                </a:solidFill>
              </a:rPr>
              <a:t>somnolence en journée </a:t>
            </a:r>
            <a:r>
              <a:rPr lang="fr-FR" sz="1800" dirty="0"/>
              <a:t>(conduite d’un véhicule déconseillée).</a:t>
            </a:r>
          </a:p>
          <a:p>
            <a:pPr marL="739775" lvl="1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FR" sz="1800" dirty="0"/>
              <a:t>Le passage au diazépam sera </a:t>
            </a:r>
            <a:r>
              <a:rPr lang="fr-FR" sz="1800" dirty="0">
                <a:solidFill>
                  <a:srgbClr val="24ABA5"/>
                </a:solidFill>
              </a:rPr>
              <a:t>évité chez les personnes âgées </a:t>
            </a:r>
            <a:r>
              <a:rPr lang="fr-FR" sz="1800" dirty="0"/>
              <a:t>en raison de sa longue durée d’élimination et de sa métabolites actifs</a:t>
            </a:r>
            <a:r>
              <a:rPr lang="fr-FR" sz="1800" dirty="0">
                <a:solidFill>
                  <a:srgbClr val="24ABA5"/>
                </a:solidFill>
              </a:rPr>
              <a:t>.</a:t>
            </a:r>
          </a:p>
          <a:p>
            <a:pPr marL="377825" lvl="1" indent="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None/>
              <a:tabLst>
                <a:tab pos="590550" algn="l"/>
              </a:tabLst>
              <a:defRPr/>
            </a:pPr>
            <a:endParaRPr lang="fr-FR" sz="1800" dirty="0">
              <a:solidFill>
                <a:srgbClr val="24ABA5"/>
              </a:solidFill>
            </a:endParaRPr>
          </a:p>
          <a:p>
            <a:pPr marL="355600" lvl="1" indent="-35560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000" dirty="0">
                <a:solidFill>
                  <a:srgbClr val="24ABA5"/>
                </a:solidFill>
              </a:rPr>
              <a:t>Autres interventions</a:t>
            </a:r>
            <a:r>
              <a:rPr lang="fr-BE" sz="1800" dirty="0">
                <a:solidFill>
                  <a:srgbClr val="24ABA5"/>
                </a:solidFill>
              </a:rPr>
              <a:t>?</a:t>
            </a:r>
          </a:p>
          <a:p>
            <a:pPr marL="457200" indent="-45720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Ø"/>
              <a:tabLst>
                <a:tab pos="590550" algn="l"/>
              </a:tabLst>
              <a:defRPr/>
            </a:pPr>
            <a:endParaRPr lang="fr-BE" dirty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2969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1000125" y="763588"/>
            <a:ext cx="79438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3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cas de constatation d’un usage indésirable de benzodiazépines, comment intervenir?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868322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71575" y="1438275"/>
            <a:ext cx="7772400" cy="5314950"/>
          </a:xfrm>
        </p:spPr>
        <p:txBody>
          <a:bodyPr rtlCol="0">
            <a:noAutofit/>
          </a:bodyPr>
          <a:lstStyle/>
          <a:p>
            <a:pPr marL="361950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FR" sz="2200" dirty="0">
                <a:solidFill>
                  <a:srgbClr val="24ABA5"/>
                </a:solidFill>
              </a:rPr>
              <a:t>Sources:</a:t>
            </a:r>
          </a:p>
          <a:p>
            <a:pPr marL="739775" lvl="1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FR" sz="1800" dirty="0"/>
              <a:t>Recommandations de l’«</a:t>
            </a:r>
            <a:r>
              <a:rPr lang="fr-FR" sz="1800" dirty="0" err="1"/>
              <a:t>Instituut</a:t>
            </a:r>
            <a:r>
              <a:rPr lang="fr-FR" sz="1800" dirty="0"/>
              <a:t> voor </a:t>
            </a:r>
            <a:r>
              <a:rPr lang="fr-FR" sz="1800" dirty="0" err="1"/>
              <a:t>Verantwoord</a:t>
            </a:r>
            <a:r>
              <a:rPr lang="fr-FR" sz="1800" dirty="0"/>
              <a:t> </a:t>
            </a:r>
            <a:r>
              <a:rPr lang="fr-FR" sz="1800" dirty="0" err="1"/>
              <a:t>Medicijngebruik</a:t>
            </a:r>
            <a:r>
              <a:rPr lang="fr-FR" sz="1800" dirty="0"/>
              <a:t> »</a:t>
            </a:r>
            <a:endParaRPr lang="fr-BE" sz="1800" b="1" dirty="0"/>
          </a:p>
          <a:p>
            <a:pPr marL="739775" lvl="1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FR" sz="1800" dirty="0"/>
              <a:t>Recommandations de bonne pratique en cas d’assuétude aux médicaments, publiées par la SSMG en 2009</a:t>
            </a:r>
          </a:p>
          <a:p>
            <a:pPr marL="739775" lvl="1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FR" sz="1800" dirty="0"/>
              <a:t>GheOp³S-tool (</a:t>
            </a:r>
            <a:r>
              <a:rPr lang="fr-FR" sz="1800" dirty="0" err="1"/>
              <a:t>Ghent</a:t>
            </a:r>
            <a:r>
              <a:rPr lang="fr-FR" sz="1800" dirty="0"/>
              <a:t> </a:t>
            </a:r>
            <a:r>
              <a:rPr lang="fr-FR" sz="1800" dirty="0" err="1"/>
              <a:t>Older</a:t>
            </a:r>
            <a:r>
              <a:rPr lang="fr-FR" sz="1800" dirty="0"/>
              <a:t> </a:t>
            </a:r>
            <a:r>
              <a:rPr lang="fr-FR" sz="1800" dirty="0" err="1"/>
              <a:t>People’s</a:t>
            </a:r>
            <a:r>
              <a:rPr lang="fr-FR" sz="1800" dirty="0"/>
              <a:t> Prescriptions </a:t>
            </a:r>
            <a:r>
              <a:rPr lang="fr-FR" sz="1800" dirty="0" err="1"/>
              <a:t>community</a:t>
            </a:r>
            <a:r>
              <a:rPr lang="fr-FR" sz="1800" dirty="0"/>
              <a:t> </a:t>
            </a:r>
            <a:r>
              <a:rPr lang="fr-FR" sz="1800" dirty="0" err="1"/>
              <a:t>Pharmacy</a:t>
            </a:r>
            <a:r>
              <a:rPr lang="fr-FR" sz="1800" dirty="0"/>
              <a:t> Screening-</a:t>
            </a:r>
            <a:r>
              <a:rPr lang="fr-FR" sz="1800" dirty="0" err="1"/>
              <a:t>tool</a:t>
            </a:r>
            <a:r>
              <a:rPr lang="fr-FR" sz="1800" dirty="0"/>
              <a:t>) de l’</a:t>
            </a:r>
            <a:r>
              <a:rPr lang="fr-FR" sz="1800" dirty="0" err="1"/>
              <a:t>UGent</a:t>
            </a:r>
            <a:r>
              <a:rPr lang="fr-FR" sz="1800" dirty="0"/>
              <a:t> (publié en 2014)</a:t>
            </a:r>
          </a:p>
          <a:p>
            <a:pPr marL="739775" lvl="1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FR" sz="1800" dirty="0"/>
              <a:t>NHG-</a:t>
            </a:r>
            <a:r>
              <a:rPr lang="fr-FR" sz="1800" dirty="0" err="1"/>
              <a:t>standaard</a:t>
            </a:r>
            <a:r>
              <a:rPr lang="fr-FR" sz="1800" dirty="0"/>
              <a:t> </a:t>
            </a:r>
            <a:r>
              <a:rPr lang="fr-FR" sz="1800" dirty="0" err="1"/>
              <a:t>slaapproblemen</a:t>
            </a:r>
            <a:r>
              <a:rPr lang="fr-FR" sz="1800" dirty="0"/>
              <a:t> en </a:t>
            </a:r>
            <a:r>
              <a:rPr lang="fr-FR" sz="1800" dirty="0" err="1"/>
              <a:t>slaapmiddelen</a:t>
            </a:r>
            <a:r>
              <a:rPr lang="fr-FR" sz="1800" dirty="0"/>
              <a:t> (publié en 2014) </a:t>
            </a:r>
          </a:p>
          <a:p>
            <a:pPr marL="739775" lvl="1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FR" sz="1800" dirty="0"/>
              <a:t>Manuel d’aide aux pharmaciens : anxiété, stress et troubles du sommeil, publié par le SPF Santé Publique (publié en 2005 et revu en 2017)</a:t>
            </a:r>
          </a:p>
          <a:p>
            <a:pPr marL="739775" lvl="1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1800" dirty="0" err="1"/>
              <a:t>Domus</a:t>
            </a:r>
            <a:r>
              <a:rPr lang="nl-BE" sz="1800" dirty="0"/>
              <a:t> </a:t>
            </a:r>
            <a:r>
              <a:rPr lang="nl-BE" sz="1800" dirty="0" err="1"/>
              <a:t>Medica</a:t>
            </a:r>
            <a:r>
              <a:rPr lang="nl-BE" sz="1800" dirty="0"/>
              <a:t> (gepubliceerd in 2011, herzien in 2017)</a:t>
            </a:r>
          </a:p>
          <a:p>
            <a:pPr marL="739775" lvl="1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endParaRPr lang="fr-FR" sz="1800" dirty="0"/>
          </a:p>
          <a:p>
            <a:pPr marL="739775" lvl="1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endParaRPr lang="fr-FR" sz="1800" dirty="0"/>
          </a:p>
        </p:txBody>
      </p:sp>
      <p:sp>
        <p:nvSpPr>
          <p:cNvPr id="2969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1000125" y="763588"/>
            <a:ext cx="79438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3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cas de constatation d’un usage indésirable de benzodiazépines, comment intervenir?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142585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08063" y="1949450"/>
            <a:ext cx="7907337" cy="3967163"/>
          </a:xfrm>
        </p:spPr>
        <p:txBody>
          <a:bodyPr/>
          <a:lstStyle/>
          <a:p>
            <a:pPr marL="0" indent="0" algn="just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Wingdings 2" panose="05020102010507070707" pitchFamily="18" charset="2"/>
              <a:buNone/>
              <a:tabLst>
                <a:tab pos="590550" algn="l"/>
              </a:tabLst>
            </a:pPr>
            <a:r>
              <a:rPr lang="fr-BE" altLang="nl-BE" sz="2200" b="1" dirty="0">
                <a:solidFill>
                  <a:srgbClr val="24ABA5"/>
                </a:solidFill>
              </a:rPr>
              <a:t>Oui</a:t>
            </a:r>
            <a:r>
              <a:rPr lang="fr-BE" altLang="nl-BE" sz="2200" dirty="0"/>
              <a:t> , </a:t>
            </a:r>
            <a:r>
              <a:rPr lang="fr-BE" altLang="nl-BE" sz="2200" dirty="0">
                <a:solidFill>
                  <a:srgbClr val="24ABA5"/>
                </a:solidFill>
              </a:rPr>
              <a:t>MAIS </a:t>
            </a:r>
            <a:r>
              <a:rPr lang="fr-BE" altLang="nl-BE" sz="2200" dirty="0"/>
              <a:t>s’il le prescrit à plus de 2 patients, il doit:</a:t>
            </a:r>
          </a:p>
          <a:p>
            <a:pPr marL="628650" lvl="1" indent="-250825" algn="just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</a:pPr>
            <a:r>
              <a:rPr lang="fr-BE" altLang="nl-BE" sz="2000" dirty="0"/>
              <a:t>avoir suivi une formation spécifique ou avoir eu une expérience dans ce domaine avant 2006,</a:t>
            </a:r>
          </a:p>
          <a:p>
            <a:pPr marL="628650" lvl="1" indent="-250825" algn="just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</a:pPr>
            <a:r>
              <a:rPr lang="fr-BE" altLang="nl-BE" sz="2000" dirty="0"/>
              <a:t>être enregistré auprès d’un centre d’accueil ou spécialisé reconnu ou d’un réseau de prise en charge des toxicomanes,</a:t>
            </a:r>
          </a:p>
          <a:p>
            <a:pPr marL="628650" lvl="1" indent="-250825" algn="just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</a:pPr>
            <a:r>
              <a:rPr lang="fr-BE" altLang="nl-BE" sz="2000" dirty="0"/>
              <a:t>pouvoir fournir la preuve d’une formation continue, de la lecture d’articles scientifiques et de sa participation à des activités organisées par un centre ou un réseau. </a:t>
            </a:r>
          </a:p>
          <a:p>
            <a:pPr marL="0" indent="0" algn="just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Wingdings 2" panose="05020102010507070707" pitchFamily="18" charset="2"/>
              <a:buNone/>
              <a:tabLst>
                <a:tab pos="590550" algn="l"/>
              </a:tabLst>
            </a:pPr>
            <a:r>
              <a:rPr lang="fr-BE" altLang="nl-BE" sz="2200" dirty="0">
                <a:solidFill>
                  <a:srgbClr val="24ABA5"/>
                </a:solidFill>
              </a:rPr>
              <a:t>Le pharmacien ne doit pas et ne sait pas contrôler cet enregistrement.</a:t>
            </a:r>
            <a:endParaRPr lang="fr-BE" altLang="nl-BE" sz="2200" b="1" i="1" dirty="0">
              <a:solidFill>
                <a:srgbClr val="24ABA5"/>
              </a:solidFill>
            </a:endParaRPr>
          </a:p>
        </p:txBody>
      </p:sp>
      <p:sp>
        <p:nvSpPr>
          <p:cNvPr id="3174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33796" name="Rectangle 6"/>
          <p:cNvSpPr>
            <a:spLocks noChangeArrowheads="1"/>
          </p:cNvSpPr>
          <p:nvPr/>
        </p:nvSpPr>
        <p:spPr bwMode="auto">
          <a:xfrm>
            <a:off x="971550" y="704850"/>
            <a:ext cx="79438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 médecin généraliste peut-il </a:t>
            </a:r>
          </a:p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prescrire de la méthadone? 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84263" y="2057400"/>
            <a:ext cx="7897812" cy="4476750"/>
          </a:xfrm>
        </p:spPr>
        <p:txBody>
          <a:bodyPr rtlCol="0">
            <a:noAutofit/>
          </a:bodyPr>
          <a:lstStyle/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200" dirty="0"/>
              <a:t>En cas de prescription papier, celle-ci doit être </a:t>
            </a:r>
            <a:r>
              <a:rPr lang="fr-BE" sz="2200" dirty="0">
                <a:solidFill>
                  <a:srgbClr val="24ABA5"/>
                </a:solidFill>
              </a:rPr>
              <a:t>manuscrite.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200" dirty="0"/>
              <a:t>Le nombre d’unités à délivrer doit être écrit </a:t>
            </a:r>
            <a:r>
              <a:rPr lang="fr-BE" sz="2200" dirty="0">
                <a:solidFill>
                  <a:srgbClr val="24ABA5"/>
                </a:solidFill>
              </a:rPr>
              <a:t>en toutes lettres.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200" dirty="0"/>
              <a:t>Elle doit être </a:t>
            </a:r>
            <a:r>
              <a:rPr lang="fr-BE" sz="2200" dirty="0">
                <a:solidFill>
                  <a:srgbClr val="24ABA5"/>
                </a:solidFill>
              </a:rPr>
              <a:t>datée et signée </a:t>
            </a:r>
            <a:r>
              <a:rPr lang="fr-BE" sz="2200" dirty="0"/>
              <a:t>par le médecin.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FR" sz="2200" dirty="0"/>
              <a:t>La méthadone peut également être prescrite de manière </a:t>
            </a:r>
            <a:r>
              <a:rPr lang="fr-FR" sz="2200" dirty="0">
                <a:solidFill>
                  <a:srgbClr val="24ABA5"/>
                </a:solidFill>
              </a:rPr>
              <a:t>électronique</a:t>
            </a:r>
            <a:r>
              <a:rPr lang="fr-FR" sz="2200" dirty="0"/>
              <a:t>.</a:t>
            </a:r>
            <a:endParaRPr lang="fr-BE" sz="2200" dirty="0"/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endParaRPr lang="fr-BE" sz="2200" dirty="0"/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tabLst>
                <a:tab pos="590550" algn="l"/>
              </a:tabLst>
              <a:defRPr/>
            </a:pPr>
            <a:endParaRPr lang="fr-BE" sz="2200" dirty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2000" b="1" i="1" dirty="0"/>
          </a:p>
        </p:txBody>
      </p:sp>
      <p:sp>
        <p:nvSpPr>
          <p:cNvPr id="32771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1084263" y="706438"/>
            <a:ext cx="78311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Quelles sont les conditions pour qu’une prescription de méthadone soit valide?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22363" y="1952625"/>
            <a:ext cx="7793037" cy="2492375"/>
          </a:xfrm>
        </p:spPr>
        <p:txBody>
          <a:bodyPr rtlCol="0">
            <a:normAutofit fontScale="92500" lnSpcReduction="20000"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tabLst>
                <a:tab pos="590550" algn="l"/>
              </a:tabLst>
              <a:defRPr/>
            </a:pPr>
            <a:r>
              <a:rPr lang="fr-BE" sz="2400" dirty="0"/>
              <a:t>Si rien n’est spécifié sur la prescription, la méthadone doit être </a:t>
            </a:r>
          </a:p>
          <a:p>
            <a:pPr marL="6286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400" dirty="0"/>
              <a:t>prise quotidiennement </a:t>
            </a:r>
            <a:r>
              <a:rPr lang="fr-BE" sz="2400" b="1" dirty="0">
                <a:solidFill>
                  <a:srgbClr val="24ABA5"/>
                </a:solidFill>
              </a:rPr>
              <a:t>en officine,</a:t>
            </a:r>
            <a:endParaRPr lang="fr-BE" sz="2400" dirty="0"/>
          </a:p>
          <a:p>
            <a:pPr marL="6286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400" dirty="0"/>
              <a:t>délivrée personnellement au patient,</a:t>
            </a:r>
          </a:p>
          <a:p>
            <a:pPr marL="6286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400" dirty="0"/>
              <a:t>sous forme de doses unitaires.</a:t>
            </a:r>
          </a:p>
          <a:p>
            <a:pPr marL="137160" indent="-137160" algn="just" eaLnBrk="1" fontAlgn="auto" hangingPunct="1">
              <a:spcAft>
                <a:spcPts val="0"/>
              </a:spcAft>
              <a:tabLst>
                <a:tab pos="590550" algn="l"/>
              </a:tabLst>
              <a:defRPr/>
            </a:pPr>
            <a:endParaRPr lang="fr-BE" sz="2000" dirty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2000" b="1" i="1" dirty="0"/>
          </a:p>
        </p:txBody>
      </p:sp>
      <p:sp>
        <p:nvSpPr>
          <p:cNvPr id="3379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893763" y="725488"/>
            <a:ext cx="8021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Comment la méthadone doit être délivrée?</a:t>
            </a:r>
          </a:p>
        </p:txBody>
      </p:sp>
      <p:pic>
        <p:nvPicPr>
          <p:cNvPr id="35845" name="Picture 2" descr="http://static.guim.co.uk/sys-images/Society/Pix/pictures/2010/4/20/1271757198560/Methadone-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5" y="4141788"/>
            <a:ext cx="43815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action="ppaction://hlinksldjump"/>
              </a:rPr>
              <a:t>THEMES</a:t>
            </a:r>
            <a:endParaRPr lang="fr-BE" dirty="0"/>
          </a:p>
        </p:txBody>
      </p:sp>
      <p:sp>
        <p:nvSpPr>
          <p:cNvPr id="7" name="Bouton d'action : Accueil 6">
            <a:hlinkClick r:id="rId5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0625" y="2124075"/>
            <a:ext cx="7724775" cy="451485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defRPr/>
            </a:pPr>
            <a:r>
              <a:rPr lang="fr-BE" sz="2200" b="1" dirty="0">
                <a:solidFill>
                  <a:srgbClr val="24ABA5"/>
                </a:solidFill>
              </a:rPr>
              <a:t>Expressément sur chaque prescription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defRPr/>
            </a:pPr>
            <a:endParaRPr lang="fr-BE" sz="22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defRPr/>
            </a:pPr>
            <a:r>
              <a:rPr lang="fr-BE" sz="2200" dirty="0"/>
              <a:t>De plus, il a l’obligation de noter dans le dossier médical :</a:t>
            </a:r>
          </a:p>
          <a:p>
            <a:pPr marL="628650" indent="-2667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/>
              <a:t>les différentes formes de délivrance,</a:t>
            </a:r>
          </a:p>
          <a:p>
            <a:pPr marL="628650" indent="-2667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/>
              <a:t>les différentes formes d’administration,</a:t>
            </a:r>
          </a:p>
          <a:p>
            <a:pPr marL="628650" indent="-2667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/>
              <a:t>les motifs. </a:t>
            </a:r>
          </a:p>
          <a:p>
            <a:pPr marL="285750" indent="-285750" eaLnBrk="1" fontAlgn="auto" hangingPunct="1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fr-BE" sz="2000" dirty="0"/>
          </a:p>
        </p:txBody>
      </p:sp>
      <p:sp>
        <p:nvSpPr>
          <p:cNvPr id="3481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6" name="Rectangle 5"/>
          <p:cNvSpPr/>
          <p:nvPr/>
        </p:nvSpPr>
        <p:spPr>
          <a:xfrm>
            <a:off x="971550" y="631825"/>
            <a:ext cx="7943850" cy="12747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590550" algn="l"/>
              </a:tabLst>
              <a:defRPr/>
            </a:pPr>
            <a:r>
              <a:rPr lang="fr-BE" sz="2100" b="1" spc="-110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 les doses ne doivent pas être prises en officine et que plusieurs doses peuvent être délivrées simultanément, 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590550" algn="l"/>
              </a:tabLst>
              <a:defRPr/>
            </a:pPr>
            <a:r>
              <a:rPr lang="fr-BE" sz="2100" b="1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comment le médecin doit-il le spécifier ?</a:t>
            </a:r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9" name="Bouton d'action : Accueil 8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10" name="Rectangular Callout 6">
            <a:extLst>
              <a:ext uri="{FF2B5EF4-FFF2-40B4-BE49-F238E27FC236}">
                <a16:creationId xmlns:a16="http://schemas.microsoft.com/office/drawing/2014/main" id="{0013CD64-CE69-4453-82A6-6FF5CC7E2013}"/>
              </a:ext>
            </a:extLst>
          </p:cNvPr>
          <p:cNvSpPr/>
          <p:nvPr/>
        </p:nvSpPr>
        <p:spPr>
          <a:xfrm>
            <a:off x="1258432" y="2152650"/>
            <a:ext cx="751726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difficultés rencontrez-vous </a:t>
            </a:r>
            <a:br>
              <a:rPr lang="fr-BE" sz="2800" dirty="0"/>
            </a:br>
            <a:r>
              <a:rPr lang="fr-BE" sz="2800" dirty="0"/>
              <a:t>vis-à-vis de la prescription de méthadone ?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pistes d’amélioration, </a:t>
            </a:r>
            <a:br>
              <a:rPr lang="fr-BE" sz="2800" dirty="0"/>
            </a:br>
            <a:r>
              <a:rPr lang="fr-BE" sz="2800" dirty="0"/>
              <a:t>pouvez-vous imaginer ?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360488" y="1184275"/>
            <a:ext cx="7564437" cy="5267325"/>
          </a:xfrm>
        </p:spPr>
        <p:txBody>
          <a:bodyPr rtlCol="0">
            <a:noAutofit/>
          </a:bodyPr>
          <a:lstStyle/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5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dirty="0">
                <a:hlinkClick r:id="rId2" action="ppaction://hlinksldjump"/>
              </a:rPr>
              <a:t>Disponibilité et communication</a:t>
            </a:r>
            <a:endParaRPr lang="fr-BE" sz="2400" dirty="0"/>
          </a:p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5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dirty="0">
                <a:hlinkClick r:id="rId3" action="ppaction://hlinksldjump"/>
              </a:rPr>
              <a:t>Abus et dépendance</a:t>
            </a:r>
            <a:endParaRPr lang="fr-BE" sz="24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338138"/>
            <a:ext cx="7564437" cy="7667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928381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81100" y="1781175"/>
            <a:ext cx="7734300" cy="4857750"/>
          </a:xfrm>
        </p:spPr>
        <p:txBody>
          <a:bodyPr rtlCol="0">
            <a:noAutofit/>
          </a:bodyPr>
          <a:lstStyle/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/>
              <a:t>La méthadone doit toujours être divisée en doses </a:t>
            </a:r>
            <a:r>
              <a:rPr lang="fr-BE" sz="2200" dirty="0">
                <a:solidFill>
                  <a:srgbClr val="24ABA5"/>
                </a:solidFill>
              </a:rPr>
              <a:t>journalières</a:t>
            </a:r>
            <a:r>
              <a:rPr lang="fr-BE" sz="2200" dirty="0"/>
              <a:t>. 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/>
              <a:t>Le sirop de méthadone devra donc être remis dans des </a:t>
            </a:r>
            <a:r>
              <a:rPr lang="fr-BE" sz="2200" dirty="0">
                <a:solidFill>
                  <a:srgbClr val="24ABA5"/>
                </a:solidFill>
              </a:rPr>
              <a:t>flacons séparés </a:t>
            </a:r>
            <a:r>
              <a:rPr lang="fr-BE" sz="2200" dirty="0"/>
              <a:t>(avec bouchon de sûreté).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defRPr/>
            </a:pPr>
            <a:r>
              <a:rPr lang="fr-BE" sz="2000" b="1" dirty="0"/>
              <a:t>! </a:t>
            </a:r>
            <a:r>
              <a:rPr lang="fr-BE" sz="2000" dirty="0"/>
              <a:t>Le FTM estime qu’il n’est pas conseillé de la délivrer pour une période de plus d’une semaine.</a:t>
            </a:r>
            <a:endParaRPr lang="fr-BE" sz="2000" b="1" i="1" dirty="0"/>
          </a:p>
        </p:txBody>
      </p:sp>
      <p:sp>
        <p:nvSpPr>
          <p:cNvPr id="3584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37892" name="Rectangle 5"/>
          <p:cNvSpPr>
            <a:spLocks noChangeArrowheads="1"/>
          </p:cNvSpPr>
          <p:nvPr/>
        </p:nvSpPr>
        <p:spPr bwMode="auto">
          <a:xfrm>
            <a:off x="952500" y="704850"/>
            <a:ext cx="801052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fr-BE" altLang="nl-BE" sz="22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 comment le pharmacien doit-il les délivrer?</a:t>
            </a:r>
          </a:p>
        </p:txBody>
      </p:sp>
      <p:pic>
        <p:nvPicPr>
          <p:cNvPr id="37893" name="Picture 2" descr="http://upload.wikimedia.org/wikipedia/commons/b/b9/Chlorydrate_de_M%C3%A9thad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338" y="4352925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 action="ppaction://hlinksldjump"/>
              </a:rPr>
              <a:t>THEMES</a:t>
            </a:r>
            <a:endParaRPr lang="fr-BE" dirty="0"/>
          </a:p>
        </p:txBody>
      </p:sp>
      <p:sp>
        <p:nvSpPr>
          <p:cNvPr id="7" name="Bouton d'action : Accueil 6">
            <a:hlinkClick r:id="rId4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52525" y="2333625"/>
            <a:ext cx="7762875" cy="4210050"/>
          </a:xfrm>
        </p:spPr>
        <p:txBody>
          <a:bodyPr/>
          <a:lstStyle/>
          <a:p>
            <a:pPr marL="0" indent="0" algn="just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Wingdings 2" panose="05020102010507070707" pitchFamily="18" charset="2"/>
              <a:buNone/>
            </a:pPr>
            <a:r>
              <a:rPr lang="fr-BE" altLang="nl-BE" sz="2400" b="1" dirty="0">
                <a:solidFill>
                  <a:srgbClr val="24ABA5"/>
                </a:solidFill>
              </a:rPr>
              <a:t>Oui</a:t>
            </a: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Wingdings 2" panose="05020102010507070707" pitchFamily="18" charset="2"/>
              <a:buNone/>
            </a:pPr>
            <a:r>
              <a:rPr lang="fr-BE" altLang="nl-BE" sz="2200" dirty="0"/>
              <a:t>Le pharmacien doit toujours ajouter un excipient rendant l’injection difficile, tant pour les gélules de méthadone (agent de gonflement à base de gomme ou dérivés de cellulose) que pour les solutions aqueuses (sirop simple, sirop de sorbitol…).</a:t>
            </a:r>
          </a:p>
          <a:p>
            <a:pPr marL="0" indent="0" algn="just" eaLnBrk="1" hangingPunct="1">
              <a:buFont typeface="Wingdings 2" panose="05020102010507070707" pitchFamily="18" charset="2"/>
              <a:buNone/>
            </a:pPr>
            <a:endParaRPr lang="fr-BE" altLang="nl-BE" sz="2400" dirty="0">
              <a:latin typeface="Calibri" panose="020F0502020204030204" pitchFamily="34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</a:pPr>
            <a:endParaRPr lang="fr-BE" altLang="nl-BE" sz="2400" b="1" dirty="0"/>
          </a:p>
          <a:p>
            <a:pPr marL="0" indent="0" eaLnBrk="1" hangingPunct="1">
              <a:buFont typeface="Wingdings 2" panose="05020102010507070707" pitchFamily="18" charset="2"/>
              <a:buNone/>
            </a:pPr>
            <a:endParaRPr lang="fr-BE" altLang="nl-BE" sz="2400" b="1" dirty="0"/>
          </a:p>
        </p:txBody>
      </p:sp>
      <p:sp>
        <p:nvSpPr>
          <p:cNvPr id="3686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38916" name="Rectangle 5"/>
          <p:cNvSpPr>
            <a:spLocks noChangeArrowheads="1"/>
          </p:cNvSpPr>
          <p:nvPr/>
        </p:nvSpPr>
        <p:spPr bwMode="auto">
          <a:xfrm>
            <a:off x="971550" y="700088"/>
            <a:ext cx="7943850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pharmacien doit-il toujours ajouter l’excipient adéquat même </a:t>
            </a:r>
          </a:p>
          <a:p>
            <a:pPr algn="ctr" eaLnBrk="1" hangingPunct="1">
              <a:lnSpc>
                <a:spcPct val="120000"/>
              </a:lnSpc>
            </a:pPr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 le médecin ne le mentionne pas?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0625" y="2000250"/>
            <a:ext cx="7953375" cy="442912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defRPr/>
            </a:pPr>
            <a:r>
              <a:rPr lang="fr-BE" sz="2400" b="1" dirty="0">
                <a:solidFill>
                  <a:srgbClr val="24ABA5"/>
                </a:solidFill>
              </a:rPr>
              <a:t>Non</a:t>
            </a:r>
            <a:r>
              <a:rPr lang="fr-BE" sz="2400" dirty="0"/>
              <a:t> 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defRPr/>
            </a:pPr>
            <a:r>
              <a:rPr lang="fr-BE" sz="2200" dirty="0">
                <a:solidFill>
                  <a:srgbClr val="24ABA5"/>
                </a:solidFill>
              </a:rPr>
              <a:t>SAUF</a:t>
            </a:r>
            <a:r>
              <a:rPr lang="fr-BE" sz="2200" dirty="0"/>
              <a:t> en cas de doute sur :</a:t>
            </a:r>
          </a:p>
          <a:p>
            <a:pPr marL="714375" lvl="1" indent="-3365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/>
              <a:t>la sécurité de la thérapie (dosages, interactions…),</a:t>
            </a:r>
          </a:p>
          <a:p>
            <a:pPr marL="714375" lvl="1" indent="-3365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/>
              <a:t>l’authenticité de la prescription.</a:t>
            </a:r>
          </a:p>
          <a:p>
            <a:pPr marL="342900" indent="-342900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fr-BE" dirty="0"/>
          </a:p>
          <a:p>
            <a:pPr marL="137160" indent="-137160" eaLnBrk="1" fontAlgn="auto" hangingPunct="1">
              <a:spcAft>
                <a:spcPts val="0"/>
              </a:spcAft>
              <a:defRPr/>
            </a:pPr>
            <a:endParaRPr lang="fr-BE" sz="3200" dirty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37891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933450" y="738188"/>
            <a:ext cx="8029575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pharmacien peut-il refuser d’exécuter </a:t>
            </a:r>
          </a:p>
          <a:p>
            <a:pPr algn="ctr" eaLnBrk="1" hangingPunct="1">
              <a:lnSpc>
                <a:spcPct val="120000"/>
              </a:lnSpc>
            </a:pPr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ordonnances de méthadone? 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60463" y="2000250"/>
            <a:ext cx="7754937" cy="4562475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defRPr/>
            </a:pPr>
            <a:r>
              <a:rPr lang="fr-BE" b="1" dirty="0">
                <a:solidFill>
                  <a:srgbClr val="24ABA5"/>
                </a:solidFill>
              </a:rPr>
              <a:t>Non</a:t>
            </a:r>
            <a:endParaRPr lang="fr-BE" sz="2200" b="1" dirty="0">
              <a:solidFill>
                <a:srgbClr val="24ABA5"/>
              </a:solidFill>
            </a:endParaRP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defRPr/>
            </a:pPr>
            <a:r>
              <a:rPr lang="fr-BE" sz="2200" dirty="0"/>
              <a:t>Cependant, la Commission Médicale conseille d’établir, sur base volontaire, une convention entre le patient, le médecin généraliste et le pharmacien, fixant les modalités du traitement de substitution.</a:t>
            </a:r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endParaRPr lang="fr-BE" sz="1600" dirty="0"/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endParaRPr lang="fr-BE" sz="1600" dirty="0"/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endParaRPr lang="fr-BE" sz="1600" dirty="0"/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endParaRPr lang="fr-BE" sz="1600" dirty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sz="1600" dirty="0"/>
              <a:t>Exemple de convention dans les Directives APB « Traitement de substitution » sur www.apb.be</a:t>
            </a:r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endParaRPr lang="fr-BE" sz="2000" dirty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2000" b="1" i="1" spc="-150" dirty="0"/>
          </a:p>
        </p:txBody>
      </p:sp>
      <p:sp>
        <p:nvSpPr>
          <p:cNvPr id="3891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40964" name="Rectangle 5"/>
          <p:cNvSpPr>
            <a:spLocks noChangeArrowheads="1"/>
          </p:cNvSpPr>
          <p:nvPr/>
        </p:nvSpPr>
        <p:spPr bwMode="auto">
          <a:xfrm>
            <a:off x="971550" y="696913"/>
            <a:ext cx="7943850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Doit-on établir une convention pour chaque traitement de substitution?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85849" y="1226720"/>
            <a:ext cx="7724775" cy="5631280"/>
          </a:xfrm>
        </p:spPr>
        <p:txBody>
          <a:bodyPr rtlCol="0">
            <a:noAutofit/>
          </a:bodyPr>
          <a:lstStyle/>
          <a:p>
            <a:pPr lvl="0"/>
            <a:r>
              <a:rPr lang="fr-BE" sz="1200" dirty="0"/>
              <a:t>Code de Déontologie Pharmaceutique, Ordre des Pharmaciens</a:t>
            </a:r>
            <a:endParaRPr lang="nl-BE" sz="1200" dirty="0"/>
          </a:p>
          <a:p>
            <a:pPr lvl="0"/>
            <a:r>
              <a:rPr lang="fr-BE" sz="1200" dirty="0"/>
              <a:t>Code de Déontologie Médicale, Ordre des Médecins</a:t>
            </a:r>
            <a:endParaRPr lang="nl-BE" sz="1200" dirty="0"/>
          </a:p>
          <a:p>
            <a:r>
              <a:rPr lang="fr-BE" sz="1200" dirty="0"/>
              <a:t>Centre Belge d'Information </a:t>
            </a:r>
            <a:r>
              <a:rPr lang="fr-BE" sz="1200" dirty="0" err="1"/>
              <a:t>Pharmacothérapeutique</a:t>
            </a:r>
            <a:r>
              <a:rPr lang="fr-BE" sz="1200" dirty="0"/>
              <a:t> (CBIP)</a:t>
            </a:r>
            <a:endParaRPr lang="nl-BE" sz="1200" dirty="0"/>
          </a:p>
          <a:p>
            <a:pPr lvl="0"/>
            <a:r>
              <a:rPr lang="nl-NL" sz="1200" dirty="0"/>
              <a:t>Instituut voor Verantwoord Medicijngebruik – Oriëntatie stoppen met benzodiazepines, werkmateriaal voor een FTO bijeenkomst</a:t>
            </a:r>
            <a:endParaRPr lang="nl-BE" sz="1200" dirty="0"/>
          </a:p>
          <a:p>
            <a:pPr lvl="0"/>
            <a:r>
              <a:rPr lang="fr-BE" sz="1200" dirty="0"/>
              <a:t>Directives APB “Accompagnement de patients sous traitement de substitution aux opiacés”</a:t>
            </a:r>
            <a:endParaRPr lang="nl-BE" sz="1200" dirty="0"/>
          </a:p>
          <a:p>
            <a:pPr lvl="0"/>
            <a:r>
              <a:rPr lang="fr-BE" sz="1200" dirty="0"/>
              <a:t>SSMG – Recommandations de Bonne Pratique : insomnie, recommandation en première ligne de soins, validée par CEBAM en janvier 2005</a:t>
            </a:r>
            <a:endParaRPr lang="nl-BE" sz="1200" dirty="0"/>
          </a:p>
          <a:p>
            <a:pPr lvl="0"/>
            <a:r>
              <a:rPr lang="fr-BE" sz="1200" dirty="0"/>
              <a:t>AR 19.03.2004 règlementant le traitement de substitution, modifié par l’AR 06.10.2006</a:t>
            </a:r>
            <a:endParaRPr lang="nl-BE" sz="1200" dirty="0"/>
          </a:p>
          <a:p>
            <a:pPr lvl="0"/>
            <a:r>
              <a:rPr lang="fr-BE" sz="1200" dirty="0"/>
              <a:t>SSMG – Recommandations de Bonne Pratique : assuétude aux médicaments, validée par CEBAM en janvier 2009</a:t>
            </a:r>
            <a:endParaRPr lang="nl-BE" sz="1200" dirty="0"/>
          </a:p>
          <a:p>
            <a:r>
              <a:rPr lang="nl-NL" sz="1200" dirty="0"/>
              <a:t>DOMUS MEDICA – Aanpak van slapeloosheid in de eerste lijn, validé par CEBAM en </a:t>
            </a:r>
            <a:r>
              <a:rPr lang="nl-NL" sz="1200" dirty="0" err="1"/>
              <a:t>janvier</a:t>
            </a:r>
            <a:r>
              <a:rPr lang="nl-NL" sz="1200" dirty="0"/>
              <a:t> 2005, </a:t>
            </a:r>
            <a:r>
              <a:rPr lang="nl-NL" sz="1200" dirty="0" err="1"/>
              <a:t>revu</a:t>
            </a:r>
            <a:r>
              <a:rPr lang="nl-NL" sz="1200" dirty="0"/>
              <a:t> en </a:t>
            </a:r>
            <a:r>
              <a:rPr lang="nl-NL" sz="1200" dirty="0" err="1"/>
              <a:t>décembre</a:t>
            </a:r>
            <a:r>
              <a:rPr lang="nl-NL" sz="1200" dirty="0"/>
              <a:t> 2011</a:t>
            </a:r>
            <a:endParaRPr lang="nl-BE" sz="1200" dirty="0"/>
          </a:p>
          <a:p>
            <a:pPr lvl="0"/>
            <a:r>
              <a:rPr lang="en-US" sz="1200" dirty="0"/>
              <a:t>GheOP³-tool (Ghent Older People’s Prescriptions Community Pharmacy Screening-tool) de </a:t>
            </a:r>
            <a:r>
              <a:rPr lang="en-US" sz="1200" dirty="0" err="1"/>
              <a:t>l’Université</a:t>
            </a:r>
            <a:r>
              <a:rPr lang="en-US" sz="1200" dirty="0"/>
              <a:t> de </a:t>
            </a:r>
            <a:r>
              <a:rPr lang="en-US" sz="1200" dirty="0" err="1"/>
              <a:t>Gand</a:t>
            </a:r>
            <a:r>
              <a:rPr lang="en-US" sz="1200" dirty="0"/>
              <a:t>, version 2014</a:t>
            </a:r>
            <a:endParaRPr lang="nl-BE" sz="1200" dirty="0"/>
          </a:p>
          <a:p>
            <a:pPr lvl="0"/>
            <a:r>
              <a:rPr lang="nl-BE" sz="1200" dirty="0"/>
              <a:t>NHG-standaard slaapproblemen en slaapmiddelen, 2014</a:t>
            </a:r>
          </a:p>
          <a:p>
            <a:r>
              <a:rPr lang="fr-BE" sz="1200" dirty="0"/>
              <a:t>Circulaire de l’AFMPS n° 626 – juin 2016</a:t>
            </a:r>
          </a:p>
          <a:p>
            <a:pPr lvl="0"/>
            <a:r>
              <a:rPr lang="fr-BE" sz="1200" dirty="0"/>
              <a:t>AR du 06 septembre 2017 réglementant les produits stupéfiants et matières psychotropes.</a:t>
            </a:r>
            <a:endParaRPr lang="nl-BE" sz="1200" dirty="0"/>
          </a:p>
          <a:p>
            <a:pPr lvl="0"/>
            <a:r>
              <a:rPr lang="nl-NL" sz="1200" dirty="0"/>
              <a:t>DOMUS MEDICA – Aanbeveling voor goede medische praktijkvoering- Geneesmiddelenverslaving, validé par CEBAM en </a:t>
            </a:r>
            <a:r>
              <a:rPr lang="nl-NL" sz="1200" dirty="0" err="1"/>
              <a:t>janvier</a:t>
            </a:r>
            <a:r>
              <a:rPr lang="nl-NL" sz="1200" dirty="0"/>
              <a:t> 2009, </a:t>
            </a:r>
            <a:r>
              <a:rPr lang="nl-NL" sz="1200" dirty="0" err="1"/>
              <a:t>publié</a:t>
            </a:r>
            <a:r>
              <a:rPr lang="nl-NL" sz="1200" dirty="0"/>
              <a:t> dans Huisarts Nu, juin 2011 – </a:t>
            </a:r>
            <a:r>
              <a:rPr lang="nl-NL" sz="1200" dirty="0" err="1"/>
              <a:t>revu</a:t>
            </a:r>
            <a:r>
              <a:rPr lang="nl-NL" sz="1200" dirty="0"/>
              <a:t> en mars 2017</a:t>
            </a:r>
            <a:endParaRPr lang="nl-BE" sz="1200" dirty="0"/>
          </a:p>
          <a:p>
            <a:r>
              <a:rPr lang="fr-BE" sz="1200" dirty="0"/>
              <a:t>Manuel d’aide aux pharmaciens : anxiété, stress et troubles du sommeil, publié par le SPF Santé Publique en 2005, revu en 2017</a:t>
            </a:r>
            <a:endParaRPr lang="nl-BE" sz="1200" dirty="0"/>
          </a:p>
          <a:p>
            <a:pPr lvl="0"/>
            <a:endParaRPr lang="nl-BE" sz="1200" dirty="0"/>
          </a:p>
          <a:p>
            <a:pPr marL="342900" indent="-342900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fr-BE" sz="1200" dirty="0"/>
          </a:p>
          <a:p>
            <a:pPr marL="137160" indent="-137160" eaLnBrk="1" fontAlgn="auto" hangingPunct="1">
              <a:spcAft>
                <a:spcPts val="0"/>
              </a:spcAft>
              <a:defRPr/>
            </a:pPr>
            <a:endParaRPr lang="fr-BE" sz="1200" dirty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37891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933450" y="738188"/>
            <a:ext cx="8029575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90550" algn="l"/>
              </a:tabLs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fr-BE" altLang="nl-BE" sz="2400" b="1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Sources utilisées pour cette chapitre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623234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52525" y="2009775"/>
            <a:ext cx="7734300" cy="5191125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b="1" i="1" dirty="0"/>
              <a:t>Pour conclure…</a:t>
            </a:r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dirty="0"/>
              <a:t>Que pouvons-nous retenir de cet échange ? </a:t>
            </a:r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BE" dirty="0"/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dirty="0"/>
              <a:t>Quelles sont  les démarches réciproques attendues ?</a:t>
            </a:r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BE" dirty="0"/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dirty="0"/>
              <a:t>Questionnaire d’évaluation dans 3 mois</a:t>
            </a:r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3993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5" name="Bouton d'action : Accueil 4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oneTexte 1"/>
          <p:cNvSpPr txBox="1">
            <a:spLocks noChangeArrowheads="1"/>
          </p:cNvSpPr>
          <p:nvPr/>
        </p:nvSpPr>
        <p:spPr bwMode="auto">
          <a:xfrm>
            <a:off x="0" y="5599113"/>
            <a:ext cx="9144000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30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Disponibilité et communication</a:t>
            </a:r>
          </a:p>
        </p:txBody>
      </p: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360488" y="1184275"/>
            <a:ext cx="7564437" cy="5267325"/>
          </a:xfrm>
        </p:spPr>
        <p:txBody>
          <a:bodyPr rtlCol="0">
            <a:noAutofit/>
          </a:bodyPr>
          <a:lstStyle/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endParaRPr lang="fr-BE" sz="2400" spc="-150" dirty="0"/>
          </a:p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spc="-150" dirty="0"/>
              <a:t>Vous êtes qui?</a:t>
            </a:r>
          </a:p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spc="-150" dirty="0" err="1"/>
              <a:t>Òu</a:t>
            </a:r>
            <a:r>
              <a:rPr lang="fr-BE" sz="2400" spc="-150" dirty="0"/>
              <a:t> se situe votre cabinet?</a:t>
            </a:r>
          </a:p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spc="-150" dirty="0"/>
              <a:t>Quelles sont vos attentes pour cette concertation?</a:t>
            </a:r>
          </a:p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spc="-150" dirty="0"/>
              <a:t>Questionnaire avant la concertation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338138"/>
            <a:ext cx="7564437" cy="7667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Tour de table</a:t>
            </a:r>
          </a:p>
        </p:txBody>
      </p:sp>
    </p:spTree>
    <p:extLst>
      <p:ext uri="{BB962C8B-B14F-4D97-AF65-F5344CB8AC3E}">
        <p14:creationId xmlns:p14="http://schemas.microsoft.com/office/powerpoint/2010/main" val="248896784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41413" y="990600"/>
            <a:ext cx="7564437" cy="5495925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  <a:p>
            <a:pPr marL="266700" indent="-266700" eaLnBrk="1" fontAlgn="auto" hangingPunct="1">
              <a:spcAft>
                <a:spcPts val="0"/>
              </a:spcAft>
              <a:defRPr/>
            </a:pPr>
            <a:r>
              <a:rPr lang="fr-BE" sz="2600" dirty="0"/>
              <a:t>Quel est le meilleur moyen ou horaire pour vous contacter ? </a:t>
            </a:r>
          </a:p>
          <a:p>
            <a:pPr marL="266700" indent="-266700" eaLnBrk="1" fontAlgn="auto" hangingPunct="1">
              <a:spcAft>
                <a:spcPts val="0"/>
              </a:spcAft>
              <a:defRPr/>
            </a:pPr>
            <a:endParaRPr lang="fr-BE" sz="2600" dirty="0"/>
          </a:p>
          <a:p>
            <a:pPr marL="266700" indent="-266700" eaLnBrk="1" fontAlgn="auto" hangingPunct="1">
              <a:spcAft>
                <a:spcPts val="0"/>
              </a:spcAft>
              <a:defRPr/>
            </a:pPr>
            <a:r>
              <a:rPr lang="fr-BE" sz="2600" dirty="0"/>
              <a:t>Qu’en est-il des questions urgentes hors des heures habituelles, comme pendant la garde ?</a:t>
            </a:r>
          </a:p>
          <a:p>
            <a:pPr marL="266700" indent="-266700" eaLnBrk="1" fontAlgn="auto" hangingPunct="1">
              <a:spcAft>
                <a:spcPts val="0"/>
              </a:spcAft>
              <a:defRPr/>
            </a:pPr>
            <a:endParaRPr lang="fr-BE" sz="2600" dirty="0"/>
          </a:p>
          <a:p>
            <a:pPr marL="266700" indent="-266700" eaLnBrk="1" fontAlgn="auto" hangingPunct="1">
              <a:spcAft>
                <a:spcPts val="0"/>
              </a:spcAft>
              <a:defRPr/>
            </a:pPr>
            <a:r>
              <a:rPr lang="fr-BE" sz="2600" dirty="0"/>
              <a:t>Dans quelle(s) situation(s) souhaitez-vous être impérativement informé ?</a:t>
            </a:r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2600" dirty="0"/>
          </a:p>
          <a:p>
            <a:pPr marL="266700" indent="-266700" eaLnBrk="1" fontAlgn="auto" hangingPunct="1">
              <a:spcAft>
                <a:spcPts val="0"/>
              </a:spcAft>
              <a:defRPr/>
            </a:pPr>
            <a:r>
              <a:rPr lang="fr-BE" sz="2600" dirty="0"/>
              <a:t>Dans quelle(s) situation(s) est-il important de pouvoir se joindre facilement ?</a:t>
            </a:r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dirty="0"/>
          </a:p>
        </p:txBody>
      </p:sp>
      <p:sp>
        <p:nvSpPr>
          <p:cNvPr id="614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338138"/>
            <a:ext cx="7564437" cy="528637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fr-BE" altLang="nl-BE" b="1"/>
              <a:t>Disponibilité et communication</a:t>
            </a: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oneTexte 1"/>
          <p:cNvSpPr txBox="1">
            <a:spLocks noChangeArrowheads="1"/>
          </p:cNvSpPr>
          <p:nvPr/>
        </p:nvSpPr>
        <p:spPr bwMode="auto">
          <a:xfrm>
            <a:off x="0" y="5599113"/>
            <a:ext cx="9144000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FR" altLang="nl-BE" sz="30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Abus et dépendance</a:t>
            </a:r>
            <a:endParaRPr lang="fr-BE" altLang="nl-BE" sz="3000" dirty="0">
              <a:solidFill>
                <a:srgbClr val="24ABA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6" name="Espace réservé du contenu 3"/>
          <p:cNvSpPr>
            <a:spLocks noGrp="1"/>
          </p:cNvSpPr>
          <p:nvPr>
            <p:ph idx="1"/>
          </p:nvPr>
        </p:nvSpPr>
        <p:spPr>
          <a:xfrm>
            <a:off x="1065213" y="1171575"/>
            <a:ext cx="7850187" cy="5686425"/>
          </a:xfrm>
        </p:spPr>
        <p:txBody>
          <a:bodyPr>
            <a:noAutofit/>
          </a:bodyPr>
          <a:lstStyle/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defRPr/>
            </a:pPr>
            <a:r>
              <a:rPr lang="fr-BE" sz="1600" dirty="0">
                <a:hlinkClick r:id="rId3" action="ppaction://hlinksldjump"/>
              </a:rPr>
              <a:t>Pour commencer</a:t>
            </a:r>
            <a:r>
              <a:rPr lang="fr-BE" sz="1600" dirty="0"/>
              <a:t> …</a:t>
            </a:r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defRPr/>
            </a:pPr>
            <a:r>
              <a:rPr lang="fr-BE" sz="1600" dirty="0"/>
              <a:t>Obligations déontologiques : </a:t>
            </a:r>
            <a:r>
              <a:rPr lang="fr-BE" sz="1600" dirty="0">
                <a:hlinkClick r:id="rId4" action="ppaction://hlinksldjump"/>
              </a:rPr>
              <a:t>pharmacien </a:t>
            </a:r>
            <a:r>
              <a:rPr lang="fr-BE" sz="1600" dirty="0"/>
              <a:t>- </a:t>
            </a:r>
            <a:r>
              <a:rPr lang="fr-BE" sz="1600" dirty="0">
                <a:hlinkClick r:id="rId5" action="ppaction://hlinksldjump"/>
              </a:rPr>
              <a:t>médecin</a:t>
            </a:r>
            <a:endParaRPr lang="fr-BE" sz="1600" dirty="0"/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defRPr/>
            </a:pPr>
            <a:r>
              <a:rPr lang="fr-BE" sz="1600" dirty="0"/>
              <a:t>Les </a:t>
            </a:r>
            <a:r>
              <a:rPr lang="fr-BE" sz="1600" dirty="0">
                <a:hlinkClick r:id="rId6" action="ppaction://hlinksldjump"/>
              </a:rPr>
              <a:t>benzodiazépines</a:t>
            </a:r>
            <a:endParaRPr lang="fr-BE" sz="1600" dirty="0"/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defRPr/>
            </a:pPr>
            <a:r>
              <a:rPr lang="fr-BE" sz="1600" dirty="0"/>
              <a:t>La </a:t>
            </a:r>
            <a:r>
              <a:rPr lang="fr-BE" sz="1600" dirty="0">
                <a:hlinkClick r:id="rId7" action="ppaction://hlinksldjump"/>
              </a:rPr>
              <a:t>méthadone</a:t>
            </a:r>
            <a:endParaRPr lang="fr-BE" sz="1600" dirty="0"/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defRPr/>
            </a:pPr>
            <a:r>
              <a:rPr lang="fr-BE" sz="1600" dirty="0">
                <a:hlinkClick r:id="rId8" action="ppaction://hlinksldjump"/>
              </a:rPr>
              <a:t>Sources</a:t>
            </a:r>
            <a:endParaRPr lang="fr-BE" sz="1600" dirty="0"/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defRPr/>
            </a:pPr>
            <a:r>
              <a:rPr lang="fr-BE" sz="1600" dirty="0">
                <a:hlinkClick r:id="rId9" action="ppaction://hlinksldjump"/>
              </a:rPr>
              <a:t>Pour conclure</a:t>
            </a:r>
            <a:r>
              <a:rPr lang="fr-BE" sz="1600" dirty="0"/>
              <a:t> …</a:t>
            </a:r>
          </a:p>
          <a:p>
            <a:pPr>
              <a:defRPr/>
            </a:pPr>
            <a:endParaRPr lang="fr-BE" sz="1600" dirty="0"/>
          </a:p>
          <a:p>
            <a:pPr>
              <a:defRPr/>
            </a:pPr>
            <a:endParaRPr lang="fr-BE" sz="1600" dirty="0"/>
          </a:p>
          <a:p>
            <a:pPr>
              <a:defRPr/>
            </a:pPr>
            <a:endParaRPr lang="fr" sz="1600" dirty="0"/>
          </a:p>
          <a:p>
            <a:pPr>
              <a:defRPr/>
            </a:pPr>
            <a:endParaRPr lang="fr-BE" sz="1600" dirty="0"/>
          </a:p>
        </p:txBody>
      </p: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84263" y="1285875"/>
            <a:ext cx="7564437" cy="4686300"/>
          </a:xfrm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tabLst>
                <a:tab pos="590550" algn="l"/>
              </a:tabLst>
              <a:defRPr/>
            </a:pPr>
            <a:r>
              <a:rPr lang="fr-BE" sz="2400" b="1" i="1" dirty="0"/>
              <a:t>Pour commencer …</a:t>
            </a:r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 2" panose="05020102010507070707" pitchFamily="18" charset="2"/>
              <a:buNone/>
              <a:tabLst>
                <a:tab pos="590550" algn="l"/>
              </a:tabLst>
              <a:defRPr/>
            </a:pPr>
            <a:endParaRPr lang="fr-BE" sz="2400" dirty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300" dirty="0"/>
              <a:t>Etes-vous souvent confrontés à des situations d’abus ou de dépendance ?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300" dirty="0"/>
              <a:t>Comment réagissez-vous lorsque vous soupçonnez une addiction chez un patient ?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300" dirty="0"/>
              <a:t>Comment réagissez-vous lorsque vous soupçonnez que le patient consulte différents médecins ("shopping médicamenteux") ?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300" dirty="0"/>
              <a:t>Quelle est votre position face au traitement de substitution ? Avez-vous déjà rencontré des soucis dans ce domaine ?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 2" panose="05020102010507070707" pitchFamily="18" charset="2"/>
              <a:buNone/>
              <a:defRPr/>
            </a:pPr>
            <a:endParaRPr lang="fr-BE" sz="2400" dirty="0"/>
          </a:p>
          <a:p>
            <a:pPr marL="361950" indent="-361950" eaLnBrk="1" fontAlgn="auto" hangingPunct="1">
              <a:spcAft>
                <a:spcPts val="0"/>
              </a:spcAft>
              <a:buFont typeface="Verdana" panose="020B0604030504040204" pitchFamily="34" charset="0"/>
              <a:buChar char="•"/>
              <a:tabLst>
                <a:tab pos="590550" algn="l"/>
              </a:tabLst>
              <a:defRPr/>
            </a:pPr>
            <a:endParaRPr lang="fr-BE" sz="2400" dirty="0"/>
          </a:p>
          <a:p>
            <a:pPr marL="361950" indent="-361950" eaLnBrk="1" fontAlgn="auto" hangingPunct="1">
              <a:spcAft>
                <a:spcPts val="0"/>
              </a:spcAft>
              <a:buFont typeface="Verdana" panose="020B0604030504040204" pitchFamily="34" charset="0"/>
              <a:buChar char="•"/>
              <a:tabLst>
                <a:tab pos="590550" algn="l"/>
              </a:tabLst>
              <a:defRPr/>
            </a:pPr>
            <a:endParaRPr lang="fr-BE" sz="2400" dirty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2400" dirty="0"/>
          </a:p>
        </p:txBody>
      </p:sp>
      <p:sp>
        <p:nvSpPr>
          <p:cNvPr id="2560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5" name="Bouton d'action : Accueil 4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8563" y="704850"/>
            <a:ext cx="7754937" cy="800100"/>
          </a:xfrm>
        </p:spPr>
        <p:txBody>
          <a:bodyPr rtlCol="0">
            <a:noAutofit/>
          </a:bodyPr>
          <a:lstStyle/>
          <a:p>
            <a:pPr marL="0" indent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tabLst>
                <a:tab pos="590550" algn="l"/>
              </a:tabLst>
              <a:defRPr/>
            </a:pPr>
            <a:r>
              <a:rPr lang="fr-BE" sz="2300" b="1" spc="-100" dirty="0"/>
              <a:t>Quelles sont les obligations déontologiques du pharmacien face à une surconsommation supposée ou avérée?</a:t>
            </a:r>
          </a:p>
        </p:txBody>
      </p:sp>
      <p:sp>
        <p:nvSpPr>
          <p:cNvPr id="26627" name="Espace réservé du texte 2"/>
          <p:cNvSpPr txBox="1">
            <a:spLocks/>
          </p:cNvSpPr>
          <p:nvPr/>
        </p:nvSpPr>
        <p:spPr bwMode="auto">
          <a:xfrm>
            <a:off x="971550" y="185738"/>
            <a:ext cx="79438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anose="05020102010507070707" pitchFamily="18" charset="2"/>
              <a:buChar char=""/>
              <a:defRPr sz="28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6525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0002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4574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29146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3718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 eaLnBrk="1" hangingPunct="1">
              <a:buClr>
                <a:srgbClr val="004B8D"/>
              </a:buClr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solidFill>
                  <a:srgbClr val="24AB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 et dépendance</a:t>
            </a:r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1114425" y="2024063"/>
            <a:ext cx="7781925" cy="4395787"/>
          </a:xfrm>
          <a:prstGeom prst="rect">
            <a:avLst/>
          </a:prstGeom>
        </p:spPr>
        <p:txBody>
          <a:bodyPr/>
          <a:lstStyle>
            <a:lvl1pPr marL="137160" indent="-137160" algn="l" defTabSz="685800" rtl="0" eaLnBrk="1" latinLnBrk="0" hangingPunct="1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algn="just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200" dirty="0"/>
              <a:t>En cas d’</a:t>
            </a:r>
            <a:r>
              <a:rPr lang="fr-BE" sz="2200" dirty="0">
                <a:solidFill>
                  <a:srgbClr val="24ABA5"/>
                </a:solidFill>
              </a:rPr>
              <a:t>automédication</a:t>
            </a:r>
            <a:r>
              <a:rPr lang="fr-BE" sz="2200" dirty="0"/>
              <a:t>, il doit :</a:t>
            </a:r>
          </a:p>
          <a:p>
            <a:pPr marL="628650" indent="-266700" algn="just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Symbol" panose="05050102010706020507" pitchFamily="18" charset="2"/>
              <a:buChar char="."/>
              <a:tabLst>
                <a:tab pos="590550" algn="l"/>
              </a:tabLst>
              <a:defRPr/>
            </a:pPr>
            <a:r>
              <a:rPr lang="fr-BE" sz="2200" dirty="0"/>
              <a:t>s’opposer à toute surconsommation (supposée ou confirmée),</a:t>
            </a:r>
          </a:p>
          <a:p>
            <a:pPr marL="628650" indent="-266700" algn="just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Symbol" panose="05050102010706020507" pitchFamily="18" charset="2"/>
              <a:buChar char="."/>
              <a:tabLst>
                <a:tab pos="590550" algn="l"/>
              </a:tabLst>
              <a:defRPr/>
            </a:pPr>
            <a:r>
              <a:rPr lang="fr-BE" sz="2200" dirty="0"/>
              <a:t>avertir le patient des risques et dangers éventuels et lui conseiller de consulter un médecin généraliste.</a:t>
            </a:r>
          </a:p>
          <a:p>
            <a:pPr marL="628650" indent="-266700" algn="just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Symbol" panose="05050102010706020507" pitchFamily="18" charset="2"/>
              <a:buChar char="."/>
              <a:tabLst>
                <a:tab pos="590550" algn="l"/>
              </a:tabLst>
              <a:defRPr/>
            </a:pPr>
            <a:endParaRPr lang="fr-BE" sz="2200" dirty="0"/>
          </a:p>
          <a:p>
            <a:pPr marL="361950" indent="-361950" algn="just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200" dirty="0"/>
              <a:t>En cas de </a:t>
            </a:r>
            <a:r>
              <a:rPr lang="fr-BE" sz="2200" dirty="0">
                <a:solidFill>
                  <a:srgbClr val="24ABA5"/>
                </a:solidFill>
              </a:rPr>
              <a:t>médicament prescrits</a:t>
            </a:r>
            <a:r>
              <a:rPr lang="fr-BE" sz="2200" dirty="0"/>
              <a:t>, il doit "</a:t>
            </a:r>
            <a:r>
              <a:rPr lang="fr-BE" sz="2200" i="1" dirty="0"/>
              <a:t>prendre toutes les initiatives nécessaires dans l’intérêt du patient et de la santé publique".</a:t>
            </a:r>
          </a:p>
          <a:p>
            <a:pPr marL="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2200" b="1" dirty="0"/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Cadre">
  <a:themeElements>
    <a:clrScheme name="Personnalisé 6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33CCCC"/>
      </a:hlink>
      <a:folHlink>
        <a:srgbClr val="40BAD2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3000" dirty="0" smtClean="0">
            <a:solidFill>
              <a:srgbClr val="24ABA5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Override1.xml><?xml version="1.0" encoding="utf-8"?>
<a:themeOverride xmlns:a="http://schemas.openxmlformats.org/drawingml/2006/main">
  <a:clrScheme name="Personnalisé 6">
    <a:dk1>
      <a:srgbClr val="000000"/>
    </a:dk1>
    <a:lt1>
      <a:srgbClr val="FFFFFF"/>
    </a:lt1>
    <a:dk2>
      <a:srgbClr val="545454"/>
    </a:dk2>
    <a:lt2>
      <a:srgbClr val="BFBFBF"/>
    </a:lt2>
    <a:accent1>
      <a:srgbClr val="40BAD2"/>
    </a:accent1>
    <a:accent2>
      <a:srgbClr val="FAB900"/>
    </a:accent2>
    <a:accent3>
      <a:srgbClr val="90BB23"/>
    </a:accent3>
    <a:accent4>
      <a:srgbClr val="EE7008"/>
    </a:accent4>
    <a:accent5>
      <a:srgbClr val="1AB39F"/>
    </a:accent5>
    <a:accent6>
      <a:srgbClr val="D5393D"/>
    </a:accent6>
    <a:hlink>
      <a:srgbClr val="33CCCC"/>
    </a:hlink>
    <a:folHlink>
      <a:srgbClr val="40BAD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1510</Words>
  <Application>Microsoft Office PowerPoint</Application>
  <PresentationFormat>Affichage à l'écran (4:3)</PresentationFormat>
  <Paragraphs>199</Paragraphs>
  <Slides>25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5" baseType="lpstr">
      <vt:lpstr>Andalus</vt:lpstr>
      <vt:lpstr>Arial</vt:lpstr>
      <vt:lpstr>Calibri</vt:lpstr>
      <vt:lpstr>Century Gothic</vt:lpstr>
      <vt:lpstr>Corbel</vt:lpstr>
      <vt:lpstr>Symbol</vt:lpstr>
      <vt:lpstr>Verdana</vt:lpstr>
      <vt:lpstr>Wingdings</vt:lpstr>
      <vt:lpstr>Wingdings 2</vt:lpstr>
      <vt:lpstr>Cadre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Concertation Locale</dc:title>
  <dc:creator>Aline Godart</dc:creator>
  <cp:lastModifiedBy>Aline Godart</cp:lastModifiedBy>
  <cp:revision>290</cp:revision>
  <dcterms:created xsi:type="dcterms:W3CDTF">2014-01-20T14:15:39Z</dcterms:created>
  <dcterms:modified xsi:type="dcterms:W3CDTF">2018-02-15T15:50:25Z</dcterms:modified>
</cp:coreProperties>
</file>