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56" r:id="rId2"/>
    <p:sldId id="266" r:id="rId3"/>
    <p:sldId id="267" r:id="rId4"/>
    <p:sldId id="363" r:id="rId5"/>
    <p:sldId id="268" r:id="rId6"/>
    <p:sldId id="302" r:id="rId7"/>
    <p:sldId id="356" r:id="rId8"/>
    <p:sldId id="362" r:id="rId9"/>
    <p:sldId id="303" r:id="rId10"/>
    <p:sldId id="304" r:id="rId11"/>
    <p:sldId id="305" r:id="rId12"/>
    <p:sldId id="306" r:id="rId13"/>
    <p:sldId id="307" r:id="rId14"/>
    <p:sldId id="308" r:id="rId15"/>
    <p:sldId id="309" r:id="rId16"/>
    <p:sldId id="310" r:id="rId17"/>
    <p:sldId id="311" r:id="rId18"/>
    <p:sldId id="312" r:id="rId19"/>
    <p:sldId id="313" r:id="rId20"/>
    <p:sldId id="314" r:id="rId21"/>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p:defaultTextStyle>
  <p:extLst>
    <p:ext uri="{521415D9-36F7-43E2-AB2F-B90AF26B5E84}">
      <p14:sectionLst xmlns:p14="http://schemas.microsoft.com/office/powerpoint/2010/main">
        <p14:section name="Section par défaut" id="{0F2EFC41-A715-4FBE-9D9A-F2CF0D20A277}">
          <p14:sldIdLst>
            <p14:sldId id="256"/>
            <p14:sldId id="266"/>
          </p14:sldIdLst>
        </p14:section>
        <p14:section name="Disponibilité" id="{F09628EF-D37C-4F0B-9E04-F141817DFC15}">
          <p14:sldIdLst>
            <p14:sldId id="267"/>
            <p14:sldId id="363"/>
            <p14:sldId id="268"/>
          </p14:sldIdLst>
        </p14:section>
        <p14:section name="Préparations magistrales" id="{8F86F280-DBF8-4C71-940A-DF9DE8B17C88}">
          <p14:sldIdLst>
            <p14:sldId id="302"/>
            <p14:sldId id="356"/>
            <p14:sldId id="362"/>
            <p14:sldId id="303"/>
            <p14:sldId id="304"/>
            <p14:sldId id="305"/>
            <p14:sldId id="306"/>
            <p14:sldId id="307"/>
            <p14:sldId id="308"/>
            <p14:sldId id="309"/>
            <p14:sldId id="310"/>
            <p14:sldId id="311"/>
            <p14:sldId id="312"/>
            <p14:sldId id="313"/>
            <p14:sldId id="31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orien Pepermans" initials="DP"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ABA5"/>
    <a:srgbClr val="004B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787" autoAdjust="0"/>
    <p:restoredTop sz="94676" autoAdjust="0"/>
  </p:normalViewPr>
  <p:slideViewPr>
    <p:cSldViewPr snapToGrid="0" showGuides="1">
      <p:cViewPr varScale="1">
        <p:scale>
          <a:sx n="106" d="100"/>
          <a:sy n="106" d="100"/>
        </p:scale>
        <p:origin x="1332" y="126"/>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 Id="rId27"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spTree>
      <p:nvGrpSpPr>
        <p:cNvPr id="1" name=""/>
        <p:cNvGrpSpPr/>
        <p:nvPr/>
      </p:nvGrpSpPr>
      <p:grpSpPr>
        <a:xfrm>
          <a:off x="0" y="0"/>
          <a:ext cx="0" cy="0"/>
          <a:chOff x="0" y="0"/>
          <a:chExt cx="0" cy="0"/>
        </a:xfrm>
      </p:grpSpPr>
      <p:pic>
        <p:nvPicPr>
          <p:cNvPr id="2" name="Image 5"/>
          <p:cNvPicPr>
            <a:picLocks noChangeAspect="1"/>
          </p:cNvPicPr>
          <p:nvPr userDrawn="1"/>
        </p:nvPicPr>
        <p:blipFill>
          <a:blip r:embed="rId2">
            <a:extLst>
              <a:ext uri="{28A0092B-C50C-407E-A947-70E740481C1C}">
                <a14:useLocalDpi xmlns:a14="http://schemas.microsoft.com/office/drawing/2010/main" val="0"/>
              </a:ext>
            </a:extLst>
          </a:blip>
          <a:srcRect l="43340" t="9976" r="14719" b="29443"/>
          <a:stretch>
            <a:fillRect/>
          </a:stretch>
        </p:blipFill>
        <p:spPr bwMode="auto">
          <a:xfrm>
            <a:off x="2171700" y="-57150"/>
            <a:ext cx="4805363" cy="504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Image 7"/>
          <p:cNvPicPr>
            <a:picLocks noChangeAspect="1"/>
          </p:cNvPicPr>
          <p:nvPr userDrawn="1"/>
        </p:nvPicPr>
        <p:blipFill>
          <a:blip r:embed="rId2">
            <a:extLst>
              <a:ext uri="{28A0092B-C50C-407E-A947-70E740481C1C}">
                <a14:useLocalDpi xmlns:a14="http://schemas.microsoft.com/office/drawing/2010/main" val="0"/>
              </a:ext>
            </a:extLst>
          </a:blip>
          <a:srcRect l="29652" t="78027" b="16454"/>
          <a:stretch>
            <a:fillRect/>
          </a:stretch>
        </p:blipFill>
        <p:spPr bwMode="auto">
          <a:xfrm>
            <a:off x="20638" y="4914900"/>
            <a:ext cx="9123362"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age 10"/>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l="5788" t="47214" r="33185" b="21780"/>
          <a:stretch/>
        </p:blipFill>
        <p:spPr bwMode="auto">
          <a:xfrm>
            <a:off x="6412179" y="6425823"/>
            <a:ext cx="1214437" cy="432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5">
            <a:extLst>
              <a:ext uri="{FF2B5EF4-FFF2-40B4-BE49-F238E27FC236}">
                <a16:creationId xmlns:a16="http://schemas.microsoft.com/office/drawing/2014/main" id="{7478B0E0-2976-4A24-8131-2D410FC2DA3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653869" y="6417356"/>
            <a:ext cx="1447800" cy="344268"/>
          </a:xfrm>
          <a:prstGeom prst="rect">
            <a:avLst/>
          </a:prstGeom>
        </p:spPr>
      </p:pic>
    </p:spTree>
    <p:extLst>
      <p:ext uri="{BB962C8B-B14F-4D97-AF65-F5344CB8AC3E}">
        <p14:creationId xmlns:p14="http://schemas.microsoft.com/office/powerpoint/2010/main" val="2347276296"/>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8" name="Espace réservé du texte 7"/>
          <p:cNvSpPr>
            <a:spLocks noGrp="1"/>
          </p:cNvSpPr>
          <p:nvPr>
            <p:ph type="body" sz="quarter" idx="13"/>
          </p:nvPr>
        </p:nvSpPr>
        <p:spPr>
          <a:xfrm>
            <a:off x="1065213" y="338204"/>
            <a:ext cx="7564437" cy="1552510"/>
          </a:xfrm>
        </p:spPr>
        <p:txBody>
          <a:bodyPr/>
          <a:lstStyle>
            <a:lvl1pPr>
              <a:buClr>
                <a:srgbClr val="004B8D"/>
              </a:buClr>
              <a:defRPr>
                <a:solidFill>
                  <a:srgbClr val="24ABA5"/>
                </a:solidFill>
              </a:defRPr>
            </a:lvl1pPr>
            <a:lvl2pPr>
              <a:buClr>
                <a:srgbClr val="004B8D"/>
              </a:buClr>
              <a:defRPr>
                <a:solidFill>
                  <a:srgbClr val="24ABA5"/>
                </a:solidFill>
              </a:defRPr>
            </a:lvl2pPr>
            <a:lvl3pPr>
              <a:buClr>
                <a:srgbClr val="004B8D"/>
              </a:buClr>
              <a:defRPr>
                <a:solidFill>
                  <a:srgbClr val="24ABA5"/>
                </a:solidFill>
              </a:defRPr>
            </a:lvl3pPr>
            <a:lvl4pPr>
              <a:buClr>
                <a:srgbClr val="004B8D"/>
              </a:buClr>
              <a:defRPr>
                <a:solidFill>
                  <a:srgbClr val="24ABA5"/>
                </a:solidFill>
              </a:defRPr>
            </a:lvl4pPr>
            <a:lvl5pPr>
              <a:buClr>
                <a:srgbClr val="004B8D"/>
              </a:buClr>
              <a:defRPr>
                <a:solidFill>
                  <a:srgbClr val="24ABA5"/>
                </a:solidFill>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BE" dirty="0"/>
          </a:p>
        </p:txBody>
      </p:sp>
    </p:spTree>
    <p:extLst>
      <p:ext uri="{BB962C8B-B14F-4D97-AF65-F5344CB8AC3E}">
        <p14:creationId xmlns:p14="http://schemas.microsoft.com/office/powerpoint/2010/main" val="3797268629"/>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ext Placeholder 2"/>
          <p:cNvSpPr>
            <a:spLocks noGrp="1"/>
          </p:cNvSpPr>
          <p:nvPr>
            <p:ph type="body" idx="1"/>
          </p:nvPr>
        </p:nvSpPr>
        <p:spPr bwMode="auto">
          <a:xfrm>
            <a:off x="1065213" y="2028825"/>
            <a:ext cx="7564437" cy="482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nl-BE"/>
              <a:t>Modifiez les styles du texte du masque</a:t>
            </a:r>
          </a:p>
          <a:p>
            <a:pPr lvl="1"/>
            <a:r>
              <a:rPr lang="fr-FR" altLang="nl-BE"/>
              <a:t>Deuxième niveau</a:t>
            </a:r>
          </a:p>
          <a:p>
            <a:pPr lvl="2"/>
            <a:r>
              <a:rPr lang="fr-FR" altLang="nl-BE"/>
              <a:t>Troisième niveau</a:t>
            </a:r>
          </a:p>
          <a:p>
            <a:pPr lvl="3"/>
            <a:r>
              <a:rPr lang="fr-FR" altLang="nl-BE"/>
              <a:t>Quatrième niveau</a:t>
            </a:r>
          </a:p>
          <a:p>
            <a:pPr lvl="4"/>
            <a:r>
              <a:rPr lang="fr-FR" altLang="nl-BE"/>
              <a:t>Cinquième niveau</a:t>
            </a:r>
            <a:endParaRPr lang="en-US" altLang="nl-BE"/>
          </a:p>
        </p:txBody>
      </p:sp>
      <p:sp>
        <p:nvSpPr>
          <p:cNvPr id="7" name="Rectangle 6"/>
          <p:cNvSpPr/>
          <p:nvPr/>
        </p:nvSpPr>
        <p:spPr>
          <a:xfrm>
            <a:off x="0" y="0"/>
            <a:ext cx="898525" cy="6858000"/>
          </a:xfrm>
          <a:prstGeom prst="rect">
            <a:avLst/>
          </a:prstGeom>
          <a:solidFill>
            <a:srgbClr val="004B8D"/>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28" name="ZoneTexte 9"/>
          <p:cNvSpPr txBox="1">
            <a:spLocks noChangeArrowheads="1"/>
          </p:cNvSpPr>
          <p:nvPr/>
        </p:nvSpPr>
        <p:spPr bwMode="auto">
          <a:xfrm rot="16200000">
            <a:off x="-2174081" y="3964781"/>
            <a:ext cx="52911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itchFamily="34" charset="0"/>
              </a:defRPr>
            </a:lvl1pPr>
            <a:lvl2pPr marL="742950" indent="-285750">
              <a:defRPr>
                <a:solidFill>
                  <a:schemeClr val="tx1"/>
                </a:solidFill>
                <a:latin typeface="Corbel" pitchFamily="34" charset="0"/>
              </a:defRPr>
            </a:lvl2pPr>
            <a:lvl3pPr marL="1143000" indent="-228600">
              <a:defRPr>
                <a:solidFill>
                  <a:schemeClr val="tx1"/>
                </a:solidFill>
                <a:latin typeface="Corbel" pitchFamily="34" charset="0"/>
              </a:defRPr>
            </a:lvl3pPr>
            <a:lvl4pPr marL="1600200" indent="-228600">
              <a:defRPr>
                <a:solidFill>
                  <a:schemeClr val="tx1"/>
                </a:solidFill>
                <a:latin typeface="Corbel" pitchFamily="34" charset="0"/>
              </a:defRPr>
            </a:lvl4pPr>
            <a:lvl5pPr marL="2057400" indent="-228600">
              <a:defRPr>
                <a:solidFill>
                  <a:schemeClr val="tx1"/>
                </a:solidFill>
                <a:latin typeface="Corbel" pitchFamily="34" charset="0"/>
              </a:defRPr>
            </a:lvl5pPr>
            <a:lvl6pPr marL="2514600" indent="-228600" defTabSz="457200" fontAlgn="base">
              <a:spcBef>
                <a:spcPct val="0"/>
              </a:spcBef>
              <a:spcAft>
                <a:spcPct val="0"/>
              </a:spcAft>
              <a:defRPr>
                <a:solidFill>
                  <a:schemeClr val="tx1"/>
                </a:solidFill>
                <a:latin typeface="Corbel" pitchFamily="34" charset="0"/>
              </a:defRPr>
            </a:lvl6pPr>
            <a:lvl7pPr marL="2971800" indent="-228600" defTabSz="457200" fontAlgn="base">
              <a:spcBef>
                <a:spcPct val="0"/>
              </a:spcBef>
              <a:spcAft>
                <a:spcPct val="0"/>
              </a:spcAft>
              <a:defRPr>
                <a:solidFill>
                  <a:schemeClr val="tx1"/>
                </a:solidFill>
                <a:latin typeface="Corbel" pitchFamily="34" charset="0"/>
              </a:defRPr>
            </a:lvl7pPr>
            <a:lvl8pPr marL="3429000" indent="-228600" defTabSz="457200" fontAlgn="base">
              <a:spcBef>
                <a:spcPct val="0"/>
              </a:spcBef>
              <a:spcAft>
                <a:spcPct val="0"/>
              </a:spcAft>
              <a:defRPr>
                <a:solidFill>
                  <a:schemeClr val="tx1"/>
                </a:solidFill>
                <a:latin typeface="Corbel" pitchFamily="34" charset="0"/>
              </a:defRPr>
            </a:lvl8pPr>
            <a:lvl9pPr marL="3886200" indent="-228600" defTabSz="457200" fontAlgn="base">
              <a:spcBef>
                <a:spcPct val="0"/>
              </a:spcBef>
              <a:spcAft>
                <a:spcPct val="0"/>
              </a:spcAft>
              <a:defRPr>
                <a:solidFill>
                  <a:schemeClr val="tx1"/>
                </a:solidFill>
                <a:latin typeface="Corbel" pitchFamily="34" charset="0"/>
              </a:defRPr>
            </a:lvl9pPr>
          </a:lstStyle>
          <a:p>
            <a:pPr algn="ctr" eaLnBrk="1" hangingPunct="1">
              <a:defRPr/>
            </a:pPr>
            <a:r>
              <a:rPr lang="fr-BE" altLang="nl-BE" sz="1200">
                <a:solidFill>
                  <a:schemeClr val="bg1"/>
                </a:solidFill>
                <a:latin typeface="Verdana" pitchFamily="34" charset="0"/>
                <a:ea typeface="Verdana" pitchFamily="34" charset="0"/>
                <a:cs typeface="Verdana" pitchFamily="34" charset="0"/>
              </a:rPr>
              <a:t>Quand le médecin généraliste et le pharmacien se rencontrent …</a:t>
            </a:r>
          </a:p>
        </p:txBody>
      </p:sp>
      <p:pic>
        <p:nvPicPr>
          <p:cNvPr id="1029" name="Image 2"/>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7625" y="306388"/>
            <a:ext cx="97155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60" r:id="rId1"/>
    <p:sldLayoutId id="2147483859" r:id="rId2"/>
  </p:sldLayoutIdLst>
  <p:transition spd="slow">
    <p:wipe/>
  </p:transition>
  <p:hf sldNum="0" hdr="0" ftr="0" dt="0"/>
  <p:txStyles>
    <p:titleStyle>
      <a:lvl1pPr algn="l" defTabSz="685800" rtl="0" eaLnBrk="0" fontAlgn="base" hangingPunct="0">
        <a:lnSpc>
          <a:spcPct val="90000"/>
        </a:lnSpc>
        <a:spcBef>
          <a:spcPct val="0"/>
        </a:spcBef>
        <a:spcAft>
          <a:spcPct val="0"/>
        </a:spcAft>
        <a:defRPr lang="en-US" sz="3000" kern="1200" dirty="0">
          <a:solidFill>
            <a:srgbClr val="FFFFFF"/>
          </a:solidFill>
          <a:latin typeface="Century Gothic" panose="020B0502020202020204" pitchFamily="34" charset="0"/>
          <a:ea typeface="+mj-ea"/>
          <a:cs typeface="Andalus" panose="02020603050405020304" pitchFamily="18" charset="-78"/>
        </a:defRPr>
      </a:lvl1pPr>
      <a:lvl2pPr algn="l" defTabSz="685800" rtl="0" eaLnBrk="0" fontAlgn="base" hangingPunct="0">
        <a:lnSpc>
          <a:spcPct val="90000"/>
        </a:lnSpc>
        <a:spcBef>
          <a:spcPct val="0"/>
        </a:spcBef>
        <a:spcAft>
          <a:spcPct val="0"/>
        </a:spcAft>
        <a:defRPr sz="3000">
          <a:solidFill>
            <a:srgbClr val="FFFFFF"/>
          </a:solidFill>
          <a:latin typeface="Century Gothic" pitchFamily="34" charset="0"/>
          <a:cs typeface="Andalus" pitchFamily="18" charset="-78"/>
        </a:defRPr>
      </a:lvl2pPr>
      <a:lvl3pPr algn="l" defTabSz="685800" rtl="0" eaLnBrk="0" fontAlgn="base" hangingPunct="0">
        <a:lnSpc>
          <a:spcPct val="90000"/>
        </a:lnSpc>
        <a:spcBef>
          <a:spcPct val="0"/>
        </a:spcBef>
        <a:spcAft>
          <a:spcPct val="0"/>
        </a:spcAft>
        <a:defRPr sz="3000">
          <a:solidFill>
            <a:srgbClr val="FFFFFF"/>
          </a:solidFill>
          <a:latin typeface="Century Gothic" pitchFamily="34" charset="0"/>
          <a:cs typeface="Andalus" pitchFamily="18" charset="-78"/>
        </a:defRPr>
      </a:lvl3pPr>
      <a:lvl4pPr algn="l" defTabSz="685800" rtl="0" eaLnBrk="0" fontAlgn="base" hangingPunct="0">
        <a:lnSpc>
          <a:spcPct val="90000"/>
        </a:lnSpc>
        <a:spcBef>
          <a:spcPct val="0"/>
        </a:spcBef>
        <a:spcAft>
          <a:spcPct val="0"/>
        </a:spcAft>
        <a:defRPr sz="3000">
          <a:solidFill>
            <a:srgbClr val="FFFFFF"/>
          </a:solidFill>
          <a:latin typeface="Century Gothic" pitchFamily="34" charset="0"/>
          <a:cs typeface="Andalus" pitchFamily="18" charset="-78"/>
        </a:defRPr>
      </a:lvl4pPr>
      <a:lvl5pPr algn="l" defTabSz="685800" rtl="0" eaLnBrk="0" fontAlgn="base" hangingPunct="0">
        <a:lnSpc>
          <a:spcPct val="90000"/>
        </a:lnSpc>
        <a:spcBef>
          <a:spcPct val="0"/>
        </a:spcBef>
        <a:spcAft>
          <a:spcPct val="0"/>
        </a:spcAft>
        <a:defRPr sz="3000">
          <a:solidFill>
            <a:srgbClr val="FFFFFF"/>
          </a:solidFill>
          <a:latin typeface="Century Gothic" pitchFamily="34" charset="0"/>
          <a:cs typeface="Andalus" pitchFamily="18" charset="-78"/>
        </a:defRPr>
      </a:lvl5pPr>
      <a:lvl6pPr marL="457200" algn="l" defTabSz="685800" rtl="0" fontAlgn="base">
        <a:lnSpc>
          <a:spcPct val="90000"/>
        </a:lnSpc>
        <a:spcBef>
          <a:spcPct val="0"/>
        </a:spcBef>
        <a:spcAft>
          <a:spcPct val="0"/>
        </a:spcAft>
        <a:defRPr sz="3000">
          <a:solidFill>
            <a:srgbClr val="FFFFFF"/>
          </a:solidFill>
          <a:latin typeface="Century Gothic" pitchFamily="34" charset="0"/>
          <a:cs typeface="Andalus" pitchFamily="18" charset="-78"/>
        </a:defRPr>
      </a:lvl6pPr>
      <a:lvl7pPr marL="914400" algn="l" defTabSz="685800" rtl="0" fontAlgn="base">
        <a:lnSpc>
          <a:spcPct val="90000"/>
        </a:lnSpc>
        <a:spcBef>
          <a:spcPct val="0"/>
        </a:spcBef>
        <a:spcAft>
          <a:spcPct val="0"/>
        </a:spcAft>
        <a:defRPr sz="3000">
          <a:solidFill>
            <a:srgbClr val="FFFFFF"/>
          </a:solidFill>
          <a:latin typeface="Century Gothic" pitchFamily="34" charset="0"/>
          <a:cs typeface="Andalus" pitchFamily="18" charset="-78"/>
        </a:defRPr>
      </a:lvl7pPr>
      <a:lvl8pPr marL="1371600" algn="l" defTabSz="685800" rtl="0" fontAlgn="base">
        <a:lnSpc>
          <a:spcPct val="90000"/>
        </a:lnSpc>
        <a:spcBef>
          <a:spcPct val="0"/>
        </a:spcBef>
        <a:spcAft>
          <a:spcPct val="0"/>
        </a:spcAft>
        <a:defRPr sz="3000">
          <a:solidFill>
            <a:srgbClr val="FFFFFF"/>
          </a:solidFill>
          <a:latin typeface="Century Gothic" pitchFamily="34" charset="0"/>
          <a:cs typeface="Andalus" pitchFamily="18" charset="-78"/>
        </a:defRPr>
      </a:lvl8pPr>
      <a:lvl9pPr marL="1828800" algn="l" defTabSz="685800" rtl="0" fontAlgn="base">
        <a:lnSpc>
          <a:spcPct val="90000"/>
        </a:lnSpc>
        <a:spcBef>
          <a:spcPct val="0"/>
        </a:spcBef>
        <a:spcAft>
          <a:spcPct val="0"/>
        </a:spcAft>
        <a:defRPr sz="3000">
          <a:solidFill>
            <a:srgbClr val="FFFFFF"/>
          </a:solidFill>
          <a:latin typeface="Century Gothic" pitchFamily="34" charset="0"/>
          <a:cs typeface="Andalus" pitchFamily="18" charset="-78"/>
        </a:defRPr>
      </a:lvl9pPr>
    </p:titleStyle>
    <p:bodyStyle>
      <a:lvl1pPr marL="136525" indent="-136525" algn="l" defTabSz="685800" rtl="0" eaLnBrk="0" fontAlgn="base" hangingPunct="0">
        <a:lnSpc>
          <a:spcPct val="90000"/>
        </a:lnSpc>
        <a:spcBef>
          <a:spcPts val="900"/>
        </a:spcBef>
        <a:spcAft>
          <a:spcPct val="0"/>
        </a:spcAft>
        <a:buClr>
          <a:srgbClr val="24ABA5"/>
        </a:buClr>
        <a:buFont typeface="Wingdings 2" panose="05020102010507070707" pitchFamily="18" charset="2"/>
        <a:buChar char=""/>
        <a:defRPr sz="2800" kern="1200">
          <a:solidFill>
            <a:srgbClr val="004B8D"/>
          </a:solidFill>
          <a:latin typeface="Verdana" panose="020B0604030504040204" pitchFamily="34" charset="0"/>
          <a:ea typeface="Verdana" panose="020B0604030504040204" pitchFamily="34" charset="0"/>
          <a:cs typeface="Verdana" panose="020B0604030504040204" pitchFamily="34" charset="0"/>
        </a:defRPr>
      </a:lvl1pPr>
      <a:lvl2pPr marL="514350" indent="-136525" algn="l" defTabSz="685800" rtl="0" eaLnBrk="0" fontAlgn="base" hangingPunct="0">
        <a:lnSpc>
          <a:spcPct val="90000"/>
        </a:lnSpc>
        <a:spcBef>
          <a:spcPts val="188"/>
        </a:spcBef>
        <a:spcAft>
          <a:spcPts val="188"/>
        </a:spcAft>
        <a:buClr>
          <a:srgbClr val="24ABA5"/>
        </a:buClr>
        <a:buFont typeface="Wingdings 2" panose="05020102010507070707"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2pPr>
      <a:lvl3pPr marL="857250" indent="-136525" algn="l" defTabSz="685800" rtl="0" eaLnBrk="0" fontAlgn="base" hangingPunct="0">
        <a:lnSpc>
          <a:spcPct val="90000"/>
        </a:lnSpc>
        <a:spcBef>
          <a:spcPts val="188"/>
        </a:spcBef>
        <a:spcAft>
          <a:spcPts val="188"/>
        </a:spcAft>
        <a:buClr>
          <a:srgbClr val="24ABA5"/>
        </a:buClr>
        <a:buFont typeface="Wingdings 2" panose="05020102010507070707"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3pPr>
      <a:lvl4pPr marL="1200150" indent="-136525" algn="l" defTabSz="685800" rtl="0" eaLnBrk="0" fontAlgn="base" hangingPunct="0">
        <a:lnSpc>
          <a:spcPct val="90000"/>
        </a:lnSpc>
        <a:spcBef>
          <a:spcPts val="188"/>
        </a:spcBef>
        <a:spcAft>
          <a:spcPts val="188"/>
        </a:spcAft>
        <a:buClr>
          <a:srgbClr val="24ABA5"/>
        </a:buClr>
        <a:buFont typeface="Wingdings 2" panose="05020102010507070707" pitchFamily="18" charset="2"/>
        <a:buChar char=""/>
        <a:defRPr kern="1200">
          <a:solidFill>
            <a:srgbClr val="004B8D"/>
          </a:solidFill>
          <a:latin typeface="Verdana" panose="020B0604030504040204" pitchFamily="34" charset="0"/>
          <a:ea typeface="Verdana" panose="020B0604030504040204" pitchFamily="34" charset="0"/>
          <a:cs typeface="Verdana" panose="020B0604030504040204" pitchFamily="34" charset="0"/>
        </a:defRPr>
      </a:lvl4pPr>
      <a:lvl5pPr marL="1543050" indent="-136525" algn="l" defTabSz="685800" rtl="0" eaLnBrk="0" fontAlgn="base" hangingPunct="0">
        <a:lnSpc>
          <a:spcPct val="90000"/>
        </a:lnSpc>
        <a:spcBef>
          <a:spcPts val="188"/>
        </a:spcBef>
        <a:spcAft>
          <a:spcPts val="188"/>
        </a:spcAft>
        <a:buClr>
          <a:srgbClr val="24ABA5"/>
        </a:buClr>
        <a:buFont typeface="Wingdings 2" panose="05020102010507070707" pitchFamily="18" charset="2"/>
        <a:buChar char=""/>
        <a:defRPr kern="1200">
          <a:solidFill>
            <a:srgbClr val="004B8D"/>
          </a:solidFill>
          <a:latin typeface="Verdana" panose="020B0604030504040204" pitchFamily="34" charset="0"/>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http://www.tmf-ftm.be/" TargetMode="External"/><Relationship Id="rId1" Type="http://schemas.openxmlformats.org/officeDocument/2006/relationships/slideLayout" Target="../slideLayouts/slideLayout2.xml"/><Relationship Id="rId4" Type="http://schemas.openxmlformats.org/officeDocument/2006/relationships/slide" Target="slide7.xml"/></Relationships>
</file>

<file path=ppt/slides/_rels/slide14.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slide" Target="slide20.xml"/><Relationship Id="rId3" Type="http://schemas.openxmlformats.org/officeDocument/2006/relationships/slide" Target="slide10.xml"/><Relationship Id="rId7" Type="http://schemas.openxmlformats.org/officeDocument/2006/relationships/slide" Target="slide16.xml"/><Relationship Id="rId2" Type="http://schemas.openxmlformats.org/officeDocument/2006/relationships/slide" Target="slide9.xml"/><Relationship Id="rId1" Type="http://schemas.openxmlformats.org/officeDocument/2006/relationships/slideLayout" Target="../slideLayouts/slideLayout2.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11.xml"/><Relationship Id="rId9" Type="http://schemas.openxmlformats.org/officeDocument/2006/relationships/slide" Target="slide2.xml"/></Relationships>
</file>

<file path=ppt/slides/_rels/slide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ChangeArrowheads="1"/>
          </p:cNvSpPr>
          <p:nvPr/>
        </p:nvSpPr>
        <p:spPr bwMode="auto">
          <a:xfrm>
            <a:off x="190500" y="5459413"/>
            <a:ext cx="87249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pPr algn="ctr" eaLnBrk="1" hangingPunct="1"/>
            <a:r>
              <a:rPr lang="fr-BE" altLang="nl-BE" sz="2800" b="1" dirty="0">
                <a:solidFill>
                  <a:srgbClr val="004B8D"/>
                </a:solidFill>
                <a:latin typeface="Verdana" panose="020B0604030504040204" pitchFamily="34" charset="0"/>
                <a:ea typeface="Verdana" panose="020B0604030504040204" pitchFamily="34" charset="0"/>
                <a:cs typeface="Verdana" panose="020B0604030504040204" pitchFamily="34" charset="0"/>
              </a:rPr>
              <a:t>Quand le médecin généraliste et le pharmacien se rencontrent …</a:t>
            </a:r>
          </a:p>
        </p:txBody>
      </p:sp>
    </p:spTree>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143000" y="1714500"/>
            <a:ext cx="7753350" cy="4857750"/>
          </a:xfrm>
        </p:spPr>
        <p:txBody>
          <a:bodyPr/>
          <a:lstStyle/>
          <a:p>
            <a:pPr marL="361950" indent="-361950" eaLnBrk="1" hangingPunct="1">
              <a:lnSpc>
                <a:spcPct val="100000"/>
              </a:lnSpc>
              <a:spcBef>
                <a:spcPct val="0"/>
              </a:spcBef>
              <a:spcAft>
                <a:spcPts val="1800"/>
              </a:spcAft>
            </a:pPr>
            <a:r>
              <a:rPr lang="fr-BE" altLang="nl-BE" sz="2200" dirty="0"/>
              <a:t>Flexibilité dans le choix du dosage, de la forme galénique, de la quantité à prescrire</a:t>
            </a:r>
          </a:p>
          <a:p>
            <a:pPr marL="361950" indent="-361950" eaLnBrk="1" hangingPunct="1">
              <a:lnSpc>
                <a:spcPct val="100000"/>
              </a:lnSpc>
              <a:spcBef>
                <a:spcPct val="0"/>
              </a:spcBef>
              <a:spcAft>
                <a:spcPts val="1800"/>
              </a:spcAft>
            </a:pPr>
            <a:r>
              <a:rPr lang="fr-BE" altLang="nl-BE" sz="2200" dirty="0"/>
              <a:t>Remplacement de spécialités utiles supprimées ou non-disponibles</a:t>
            </a:r>
          </a:p>
          <a:p>
            <a:pPr marL="361950" indent="-361950" eaLnBrk="1" hangingPunct="1">
              <a:lnSpc>
                <a:spcPct val="100000"/>
              </a:lnSpc>
              <a:spcBef>
                <a:spcPct val="0"/>
              </a:spcBef>
              <a:spcAft>
                <a:spcPts val="1800"/>
              </a:spcAft>
            </a:pPr>
            <a:r>
              <a:rPr lang="fr-BE" altLang="nl-BE" sz="2200" dirty="0"/>
              <a:t>Possibilité d’associations justifiées</a:t>
            </a:r>
          </a:p>
          <a:p>
            <a:pPr marL="361950" indent="-361950" eaLnBrk="1" hangingPunct="1">
              <a:lnSpc>
                <a:spcPct val="100000"/>
              </a:lnSpc>
              <a:spcBef>
                <a:spcPct val="0"/>
              </a:spcBef>
              <a:spcAft>
                <a:spcPts val="1800"/>
              </a:spcAft>
            </a:pPr>
            <a:r>
              <a:rPr lang="fr-BE" altLang="nl-BE" sz="2200" dirty="0"/>
              <a:t>Avantage psychologique et relationnel</a:t>
            </a:r>
          </a:p>
          <a:p>
            <a:pPr marL="361950" indent="-361950" eaLnBrk="1" hangingPunct="1">
              <a:lnSpc>
                <a:spcPct val="100000"/>
              </a:lnSpc>
              <a:spcBef>
                <a:spcPct val="0"/>
              </a:spcBef>
              <a:spcAft>
                <a:spcPts val="1800"/>
              </a:spcAft>
            </a:pPr>
            <a:r>
              <a:rPr lang="fr-BE" altLang="nl-BE" sz="2200" dirty="0"/>
              <a:t>Avantage socio-économique</a:t>
            </a:r>
          </a:p>
          <a:p>
            <a:pPr marL="361950" indent="-361950" eaLnBrk="1" hangingPunct="1">
              <a:lnSpc>
                <a:spcPct val="100000"/>
              </a:lnSpc>
              <a:spcBef>
                <a:spcPct val="0"/>
              </a:spcBef>
              <a:spcAft>
                <a:spcPts val="1800"/>
              </a:spcAft>
            </a:pPr>
            <a:r>
              <a:rPr lang="fr-BE" altLang="nl-BE" sz="2200" dirty="0"/>
              <a:t>Meilleur suivi du traitement du patient</a:t>
            </a:r>
          </a:p>
          <a:p>
            <a:pPr marL="361950" indent="-361950" eaLnBrk="1" hangingPunct="1">
              <a:lnSpc>
                <a:spcPct val="100000"/>
              </a:lnSpc>
              <a:spcBef>
                <a:spcPct val="0"/>
              </a:spcBef>
              <a:spcAft>
                <a:spcPts val="1800"/>
              </a:spcAft>
            </a:pPr>
            <a:r>
              <a:rPr lang="fr-BE" altLang="nl-BE" sz="2200" dirty="0"/>
              <a:t>Meilleur contrôle de l’automédication</a:t>
            </a:r>
            <a:endParaRPr lang="fr-BE" altLang="nl-BE" sz="2200" b="1" i="1" dirty="0"/>
          </a:p>
        </p:txBody>
      </p:sp>
      <p:sp>
        <p:nvSpPr>
          <p:cNvPr id="43011" name="Espace réservé du texte 2"/>
          <p:cNvSpPr>
            <a:spLocks noGrp="1"/>
          </p:cNvSpPr>
          <p:nvPr>
            <p:ph type="body" sz="quarter" idx="13"/>
          </p:nvPr>
        </p:nvSpPr>
        <p:spPr>
          <a:xfrm>
            <a:off x="998538" y="185738"/>
            <a:ext cx="7897812" cy="604837"/>
          </a:xfrm>
        </p:spPr>
        <p:txBody>
          <a:bodyPr/>
          <a:lstStyle/>
          <a:p>
            <a:pPr marL="0" indent="0" algn="ctr" eaLnBrk="1" hangingPunct="1">
              <a:buFont typeface="Wingdings 2" panose="05020102010507070707" pitchFamily="18" charset="2"/>
              <a:buNone/>
              <a:defRPr/>
            </a:pPr>
            <a:r>
              <a:rPr lang="fr-BE" altLang="nl-BE" b="1" dirty="0">
                <a:effectLst>
                  <a:outerShdw blurRad="38100" dist="38100" dir="2700000" algn="tl">
                    <a:srgbClr val="000000">
                      <a:alpha val="43137"/>
                    </a:srgbClr>
                  </a:outerShdw>
                </a:effectLst>
              </a:rPr>
              <a:t>Préparations magistrales</a:t>
            </a:r>
          </a:p>
        </p:txBody>
      </p:sp>
      <p:sp>
        <p:nvSpPr>
          <p:cNvPr id="46084" name="Rectangle 5"/>
          <p:cNvSpPr>
            <a:spLocks noChangeArrowheads="1"/>
          </p:cNvSpPr>
          <p:nvPr/>
        </p:nvSpPr>
        <p:spPr bwMode="auto">
          <a:xfrm>
            <a:off x="923925" y="771525"/>
            <a:ext cx="7972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pPr algn="ctr" eaLnBrk="1" hangingPunct="1"/>
            <a:r>
              <a:rPr lang="fr-BE" altLang="nl-BE" sz="2400" b="1">
                <a:solidFill>
                  <a:srgbClr val="004B8D"/>
                </a:solidFill>
                <a:latin typeface="Verdana" panose="020B0604030504040204" pitchFamily="34" charset="0"/>
                <a:ea typeface="Verdana" panose="020B0604030504040204" pitchFamily="34" charset="0"/>
                <a:cs typeface="Verdana" panose="020B0604030504040204" pitchFamily="34" charset="0"/>
              </a:rPr>
              <a:t>Quelles sont ses avantages ?</a:t>
            </a:r>
          </a:p>
        </p:txBody>
      </p:sp>
      <p:sp>
        <p:nvSpPr>
          <p:cNvPr id="6" name="Rectangle 5">
            <a:hlinkClick r:id="rId2" action="ppaction://hlinksldjump"/>
          </p:cNvPr>
          <p:cNvSpPr/>
          <p:nvPr/>
        </p:nvSpPr>
        <p:spPr>
          <a:xfrm>
            <a:off x="89331" y="38100"/>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THEMES</a:t>
            </a:r>
            <a:endParaRPr lang="fr-BE" dirty="0"/>
          </a:p>
        </p:txBody>
      </p:sp>
      <p:sp>
        <p:nvSpPr>
          <p:cNvPr id="7" name="Bouton d'action : Accueil 6">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a:defRPr/>
            </a:pPr>
            <a:endParaRPr lang="fr-BE"/>
          </a:p>
        </p:txBody>
      </p:sp>
      <p:sp>
        <p:nvSpPr>
          <p:cNvPr id="8" name="Rectangular Callout 7">
            <a:extLst>
              <a:ext uri="{FF2B5EF4-FFF2-40B4-BE49-F238E27FC236}">
                <a16:creationId xmlns:a16="http://schemas.microsoft.com/office/drawing/2014/main" id="{2C195A74-1823-4C13-8655-A1EE56F3EF4B}"/>
              </a:ext>
            </a:extLst>
          </p:cNvPr>
          <p:cNvSpPr/>
          <p:nvPr/>
        </p:nvSpPr>
        <p:spPr>
          <a:xfrm>
            <a:off x="1185863" y="2263930"/>
            <a:ext cx="7089004" cy="3657600"/>
          </a:xfrm>
          <a:prstGeom prst="wedgeRectCallout">
            <a:avLst>
              <a:gd name="adj1" fmla="val -41421"/>
              <a:gd name="adj2" fmla="val 68415"/>
            </a:avLst>
          </a:prstGeom>
          <a:solidFill>
            <a:srgbClr val="24ABA5">
              <a:alpha val="8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br>
              <a:rPr lang="fr-BE" sz="2800" dirty="0"/>
            </a:br>
            <a:r>
              <a:rPr lang="fr-BE" sz="2800" dirty="0"/>
              <a:t>Pouvez-vous partager des expériences où le recours à la préparation magistrale fût une solution ?</a:t>
            </a:r>
            <a:endParaRPr lang="fr-BE" sz="2000" dirty="0"/>
          </a:p>
          <a:p>
            <a:pPr algn="ctr" eaLnBrk="1" fontAlgn="auto" hangingPunct="1">
              <a:spcBef>
                <a:spcPts val="0"/>
              </a:spcBef>
              <a:spcAft>
                <a:spcPts val="0"/>
              </a:spcAft>
              <a:defRPr/>
            </a:pPr>
            <a:endParaRPr lang="fr-BE" sz="1600" dirty="0"/>
          </a:p>
          <a:p>
            <a:pPr algn="ctr" eaLnBrk="1" fontAlgn="auto" hangingPunct="1">
              <a:spcBef>
                <a:spcPts val="0"/>
              </a:spcBef>
              <a:spcAft>
                <a:spcPts val="0"/>
              </a:spcAft>
              <a:defRPr/>
            </a:pPr>
            <a:r>
              <a:rPr lang="fr-BE" sz="2800" dirty="0"/>
              <a:t>Quelles difficultés avez-vous déjà rencontrés ?</a:t>
            </a:r>
          </a:p>
          <a:p>
            <a:pPr algn="ctr" eaLnBrk="1" fontAlgn="auto" hangingPunct="1">
              <a:spcBef>
                <a:spcPts val="0"/>
              </a:spcBef>
              <a:spcAft>
                <a:spcPts val="0"/>
              </a:spcAft>
              <a:defRPr/>
            </a:pPr>
            <a:endParaRPr lang="fr-BE" sz="2000" dirty="0"/>
          </a:p>
          <a:p>
            <a:pPr algn="ctr" eaLnBrk="1" fontAlgn="auto" hangingPunct="1">
              <a:spcBef>
                <a:spcPts val="0"/>
              </a:spcBef>
              <a:spcAft>
                <a:spcPts val="0"/>
              </a:spcAft>
              <a:defRPr/>
            </a:pPr>
            <a:r>
              <a:rPr lang="fr-BE" sz="2800" dirty="0"/>
              <a:t>Quelles pistes d’amélioration pouvez-vous imaginer ?</a:t>
            </a:r>
          </a:p>
          <a:p>
            <a:pPr algn="ctr" eaLnBrk="1" fontAlgn="auto" hangingPunct="1">
              <a:spcBef>
                <a:spcPts val="0"/>
              </a:spcBef>
              <a:spcAft>
                <a:spcPts val="0"/>
              </a:spcAft>
              <a:defRPr/>
            </a:pPr>
            <a:endParaRPr lang="fr-BE" sz="2800" dirty="0"/>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133475" y="1511300"/>
            <a:ext cx="7762875" cy="5184775"/>
          </a:xfrm>
        </p:spPr>
        <p:txBody>
          <a:bodyPr rtlCol="0">
            <a:noAutofit/>
          </a:bodyPr>
          <a:lstStyle/>
          <a:p>
            <a:pPr marL="361950" indent="-361950" algn="just" eaLnBrk="1" fontAlgn="auto" hangingPunct="1">
              <a:lnSpc>
                <a:spcPct val="100000"/>
              </a:lnSpc>
              <a:spcBef>
                <a:spcPts val="0"/>
              </a:spcBef>
              <a:spcAft>
                <a:spcPts val="2400"/>
              </a:spcAft>
              <a:defRPr/>
            </a:pPr>
            <a:r>
              <a:rPr lang="fr-BE" sz="2200" dirty="0"/>
              <a:t>La qualité des matières premières est garantie par un </a:t>
            </a:r>
            <a:r>
              <a:rPr lang="fr-BE" sz="2200" dirty="0">
                <a:solidFill>
                  <a:srgbClr val="24ABA5"/>
                </a:solidFill>
              </a:rPr>
              <a:t>numéro d’autorisation </a:t>
            </a:r>
            <a:r>
              <a:rPr lang="fr-BE" sz="2200" dirty="0"/>
              <a:t>ou un </a:t>
            </a:r>
            <a:r>
              <a:rPr lang="fr-BE" sz="2200" dirty="0">
                <a:solidFill>
                  <a:srgbClr val="24ABA5"/>
                </a:solidFill>
              </a:rPr>
              <a:t>certificat</a:t>
            </a:r>
            <a:r>
              <a:rPr lang="fr-BE" sz="2200" dirty="0"/>
              <a:t> d’analyse d’un laboratoire agréé. </a:t>
            </a:r>
          </a:p>
          <a:p>
            <a:pPr marL="361950" indent="-361950" algn="just" eaLnBrk="1" fontAlgn="auto" hangingPunct="1">
              <a:lnSpc>
                <a:spcPct val="100000"/>
              </a:lnSpc>
              <a:spcBef>
                <a:spcPts val="0"/>
              </a:spcBef>
              <a:spcAft>
                <a:spcPts val="2400"/>
              </a:spcAft>
              <a:defRPr/>
            </a:pPr>
            <a:r>
              <a:rPr lang="fr-BE" sz="2200" dirty="0"/>
              <a:t>Chaque matière première est inventoriée à l’officine suivant la date d’arrivée afin de garantir sa </a:t>
            </a:r>
            <a:r>
              <a:rPr lang="fr-BE" sz="2200" dirty="0">
                <a:solidFill>
                  <a:srgbClr val="24ABA5"/>
                </a:solidFill>
              </a:rPr>
              <a:t>traçabilité</a:t>
            </a:r>
            <a:r>
              <a:rPr lang="fr-BE" sz="2200" dirty="0"/>
              <a:t>.</a:t>
            </a:r>
          </a:p>
          <a:p>
            <a:pPr marL="361950" indent="-361950" algn="just" eaLnBrk="1" fontAlgn="auto" hangingPunct="1">
              <a:lnSpc>
                <a:spcPct val="100000"/>
              </a:lnSpc>
              <a:spcBef>
                <a:spcPts val="0"/>
              </a:spcBef>
              <a:spcAft>
                <a:spcPts val="2400"/>
              </a:spcAft>
              <a:defRPr/>
            </a:pPr>
            <a:r>
              <a:rPr lang="fr-BE" sz="2200" dirty="0"/>
              <a:t>Le pharmacien utilise un </a:t>
            </a:r>
            <a:r>
              <a:rPr lang="fr-BE" sz="2200" dirty="0">
                <a:solidFill>
                  <a:srgbClr val="24ABA5"/>
                </a:solidFill>
              </a:rPr>
              <a:t>manuel de qualité et les fiches de pesée</a:t>
            </a:r>
            <a:r>
              <a:rPr lang="fr-BE" sz="2200" dirty="0"/>
              <a:t>, suivant les directives du GBPO (Guide des Bonnes Pratiques Officinales).</a:t>
            </a:r>
          </a:p>
          <a:p>
            <a:pPr marL="361950" indent="-361950" algn="just" eaLnBrk="1" fontAlgn="auto" hangingPunct="1">
              <a:lnSpc>
                <a:spcPct val="100000"/>
              </a:lnSpc>
              <a:spcBef>
                <a:spcPts val="0"/>
              </a:spcBef>
              <a:spcAft>
                <a:spcPts val="2400"/>
              </a:spcAft>
              <a:defRPr/>
            </a:pPr>
            <a:r>
              <a:rPr lang="fr-BE" sz="2200" dirty="0"/>
              <a:t>Le pharmacien dispose d’un </a:t>
            </a:r>
            <a:r>
              <a:rPr lang="fr-BE" sz="2200" dirty="0">
                <a:solidFill>
                  <a:srgbClr val="24ABA5"/>
                </a:solidFill>
              </a:rPr>
              <a:t>appareillage moderne </a:t>
            </a:r>
            <a:r>
              <a:rPr lang="fr-BE" sz="2200" dirty="0"/>
              <a:t>(les balances utilisées sont calibrées et étalonnées régulièrement).</a:t>
            </a:r>
          </a:p>
          <a:p>
            <a:pPr marL="0" indent="0" algn="ctr" eaLnBrk="1" fontAlgn="auto" hangingPunct="1">
              <a:lnSpc>
                <a:spcPct val="120000"/>
              </a:lnSpc>
              <a:spcAft>
                <a:spcPts val="0"/>
              </a:spcAft>
              <a:buFont typeface="Wingdings 2" panose="05020102010507070707" pitchFamily="18" charset="2"/>
              <a:buNone/>
              <a:defRPr/>
            </a:pPr>
            <a:endParaRPr lang="fr-BE" sz="2200" b="1" i="1" dirty="0"/>
          </a:p>
        </p:txBody>
      </p:sp>
      <p:sp>
        <p:nvSpPr>
          <p:cNvPr id="44035" name="Espace réservé du texte 2"/>
          <p:cNvSpPr txBox="1">
            <a:spLocks/>
          </p:cNvSpPr>
          <p:nvPr/>
        </p:nvSpPr>
        <p:spPr bwMode="auto">
          <a:xfrm>
            <a:off x="998538" y="185738"/>
            <a:ext cx="7897812"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685800">
              <a:lnSpc>
                <a:spcPct val="90000"/>
              </a:lnSpc>
              <a:spcBef>
                <a:spcPts val="900"/>
              </a:spcBef>
              <a:buClr>
                <a:srgbClr val="24ABA5"/>
              </a:buClr>
              <a:buFont typeface="Wingdings 2" panose="05020102010507070707" pitchFamily="18" charset="2"/>
              <a:buChar char=""/>
              <a:defRPr sz="2800">
                <a:solidFill>
                  <a:srgbClr val="004B8D"/>
                </a:solidFill>
                <a:latin typeface="Verdana" panose="020B0604030504040204" pitchFamily="34" charset="0"/>
                <a:ea typeface="Verdana" panose="020B0604030504040204" pitchFamily="34" charset="0"/>
                <a:cs typeface="Verdana" panose="020B0604030504040204" pitchFamily="34" charset="0"/>
              </a:defRPr>
            </a:lvl1pPr>
            <a:lvl2pPr marL="514350" indent="-136525" defTabSz="685800">
              <a:lnSpc>
                <a:spcPct val="90000"/>
              </a:lnSpc>
              <a:spcBef>
                <a:spcPts val="188"/>
              </a:spcBef>
              <a:spcAft>
                <a:spcPts val="188"/>
              </a:spcAft>
              <a:buClr>
                <a:srgbClr val="24ABA5"/>
              </a:buClr>
              <a:buFont typeface="Wingdings 2" panose="05020102010507070707" pitchFamily="18" charset="2"/>
              <a:buChar char=""/>
              <a:defRPr sz="2400">
                <a:solidFill>
                  <a:srgbClr val="004B8D"/>
                </a:solidFill>
                <a:latin typeface="Verdana" panose="020B0604030504040204" pitchFamily="34" charset="0"/>
                <a:ea typeface="Verdana" panose="020B0604030504040204" pitchFamily="34" charset="0"/>
                <a:cs typeface="Verdana" panose="020B0604030504040204" pitchFamily="34" charset="0"/>
              </a:defRPr>
            </a:lvl2pPr>
            <a:lvl3pPr marL="857250" indent="-136525" defTabSz="685800">
              <a:lnSpc>
                <a:spcPct val="90000"/>
              </a:lnSpc>
              <a:spcBef>
                <a:spcPts val="188"/>
              </a:spcBef>
              <a:spcAft>
                <a:spcPts val="188"/>
              </a:spcAft>
              <a:buClr>
                <a:srgbClr val="24ABA5"/>
              </a:buClr>
              <a:buFont typeface="Wingdings 2" panose="05020102010507070707" pitchFamily="18" charset="2"/>
              <a:buChar char=""/>
              <a:defRPr sz="2400">
                <a:solidFill>
                  <a:srgbClr val="004B8D"/>
                </a:solidFill>
                <a:latin typeface="Verdana" panose="020B0604030504040204" pitchFamily="34" charset="0"/>
                <a:ea typeface="Verdana" panose="020B0604030504040204" pitchFamily="34" charset="0"/>
                <a:cs typeface="Verdana" panose="020B0604030504040204" pitchFamily="34" charset="0"/>
              </a:defRPr>
            </a:lvl3pPr>
            <a:lvl4pPr marL="1200150" indent="-136525" defTabSz="685800">
              <a:lnSpc>
                <a:spcPct val="90000"/>
              </a:lnSpc>
              <a:spcBef>
                <a:spcPts val="188"/>
              </a:spcBef>
              <a:spcAft>
                <a:spcPts val="188"/>
              </a:spcAft>
              <a:buClr>
                <a:srgbClr val="24ABA5"/>
              </a:buClr>
              <a:buFont typeface="Wingdings 2" panose="05020102010507070707" pitchFamily="18" charset="2"/>
              <a:buChar char=""/>
              <a:defRPr>
                <a:solidFill>
                  <a:srgbClr val="004B8D"/>
                </a:solidFill>
                <a:latin typeface="Verdana" panose="020B0604030504040204" pitchFamily="34" charset="0"/>
                <a:ea typeface="Verdana" panose="020B0604030504040204" pitchFamily="34" charset="0"/>
                <a:cs typeface="Verdana" panose="020B0604030504040204" pitchFamily="34" charset="0"/>
              </a:defRPr>
            </a:lvl4pPr>
            <a:lvl5pPr marL="1543050" indent="-136525" defTabSz="685800">
              <a:lnSpc>
                <a:spcPct val="90000"/>
              </a:lnSpc>
              <a:spcBef>
                <a:spcPts val="188"/>
              </a:spcBef>
              <a:spcAft>
                <a:spcPts val="188"/>
              </a:spcAft>
              <a:buClr>
                <a:srgbClr val="24ABA5"/>
              </a:buClr>
              <a:buFont typeface="Wingdings 2" panose="05020102010507070707" pitchFamily="18" charset="2"/>
              <a:buChar char=""/>
              <a:defRPr>
                <a:solidFill>
                  <a:srgbClr val="004B8D"/>
                </a:solidFill>
                <a:latin typeface="Verdana" panose="020B0604030504040204" pitchFamily="34" charset="0"/>
                <a:ea typeface="Verdana" panose="020B0604030504040204" pitchFamily="34" charset="0"/>
                <a:cs typeface="Verdana" panose="020B0604030504040204" pitchFamily="34" charset="0"/>
              </a:defRPr>
            </a:lvl5pPr>
            <a:lvl6pPr marL="2000250" indent="-136525" defTabSz="685800" eaLnBrk="0" fontAlgn="base" hangingPunct="0">
              <a:lnSpc>
                <a:spcPct val="90000"/>
              </a:lnSpc>
              <a:spcBef>
                <a:spcPts val="188"/>
              </a:spcBef>
              <a:spcAft>
                <a:spcPts val="188"/>
              </a:spcAft>
              <a:buClr>
                <a:srgbClr val="24ABA5"/>
              </a:buClr>
              <a:buFont typeface="Wingdings 2" panose="05020102010507070707" pitchFamily="18" charset="2"/>
              <a:buChar char=""/>
              <a:defRPr>
                <a:solidFill>
                  <a:srgbClr val="004B8D"/>
                </a:solidFill>
                <a:latin typeface="Verdana" panose="020B0604030504040204" pitchFamily="34" charset="0"/>
                <a:ea typeface="Verdana" panose="020B0604030504040204" pitchFamily="34" charset="0"/>
                <a:cs typeface="Verdana" panose="020B0604030504040204" pitchFamily="34" charset="0"/>
              </a:defRPr>
            </a:lvl6pPr>
            <a:lvl7pPr marL="2457450" indent="-136525" defTabSz="685800" eaLnBrk="0" fontAlgn="base" hangingPunct="0">
              <a:lnSpc>
                <a:spcPct val="90000"/>
              </a:lnSpc>
              <a:spcBef>
                <a:spcPts val="188"/>
              </a:spcBef>
              <a:spcAft>
                <a:spcPts val="188"/>
              </a:spcAft>
              <a:buClr>
                <a:srgbClr val="24ABA5"/>
              </a:buClr>
              <a:buFont typeface="Wingdings 2" panose="05020102010507070707" pitchFamily="18" charset="2"/>
              <a:buChar char=""/>
              <a:defRPr>
                <a:solidFill>
                  <a:srgbClr val="004B8D"/>
                </a:solidFill>
                <a:latin typeface="Verdana" panose="020B0604030504040204" pitchFamily="34" charset="0"/>
                <a:ea typeface="Verdana" panose="020B0604030504040204" pitchFamily="34" charset="0"/>
                <a:cs typeface="Verdana" panose="020B0604030504040204" pitchFamily="34" charset="0"/>
              </a:defRPr>
            </a:lvl7pPr>
            <a:lvl8pPr marL="2914650" indent="-136525" defTabSz="685800" eaLnBrk="0" fontAlgn="base" hangingPunct="0">
              <a:lnSpc>
                <a:spcPct val="90000"/>
              </a:lnSpc>
              <a:spcBef>
                <a:spcPts val="188"/>
              </a:spcBef>
              <a:spcAft>
                <a:spcPts val="188"/>
              </a:spcAft>
              <a:buClr>
                <a:srgbClr val="24ABA5"/>
              </a:buClr>
              <a:buFont typeface="Wingdings 2" panose="05020102010507070707" pitchFamily="18" charset="2"/>
              <a:buChar char=""/>
              <a:defRPr>
                <a:solidFill>
                  <a:srgbClr val="004B8D"/>
                </a:solidFill>
                <a:latin typeface="Verdana" panose="020B0604030504040204" pitchFamily="34" charset="0"/>
                <a:ea typeface="Verdana" panose="020B0604030504040204" pitchFamily="34" charset="0"/>
                <a:cs typeface="Verdana" panose="020B0604030504040204" pitchFamily="34" charset="0"/>
              </a:defRPr>
            </a:lvl8pPr>
            <a:lvl9pPr marL="3371850" indent="-136525" defTabSz="685800" eaLnBrk="0" fontAlgn="base" hangingPunct="0">
              <a:lnSpc>
                <a:spcPct val="90000"/>
              </a:lnSpc>
              <a:spcBef>
                <a:spcPts val="188"/>
              </a:spcBef>
              <a:spcAft>
                <a:spcPts val="188"/>
              </a:spcAft>
              <a:buClr>
                <a:srgbClr val="24ABA5"/>
              </a:buClr>
              <a:buFont typeface="Wingdings 2" panose="05020102010507070707" pitchFamily="18" charset="2"/>
              <a:buChar char=""/>
              <a:defRPr>
                <a:solidFill>
                  <a:srgbClr val="004B8D"/>
                </a:solidFill>
                <a:latin typeface="Verdana" panose="020B0604030504040204" pitchFamily="34" charset="0"/>
                <a:ea typeface="Verdana" panose="020B0604030504040204" pitchFamily="34" charset="0"/>
                <a:cs typeface="Verdana" panose="020B0604030504040204" pitchFamily="34" charset="0"/>
              </a:defRPr>
            </a:lvl9pPr>
          </a:lstStyle>
          <a:p>
            <a:pPr algn="ctr" eaLnBrk="1" hangingPunct="1">
              <a:buClr>
                <a:srgbClr val="004B8D"/>
              </a:buClr>
              <a:buFont typeface="Wingdings 2" panose="05020102010507070707" pitchFamily="18" charset="2"/>
              <a:buNone/>
              <a:defRPr/>
            </a:pPr>
            <a:r>
              <a:rPr lang="fr-BE" altLang="nl-BE" b="1" dirty="0">
                <a:solidFill>
                  <a:srgbClr val="24ABA5"/>
                </a:solidFill>
                <a:effectLst>
                  <a:outerShdw blurRad="38100" dist="38100" dir="2700000" algn="tl">
                    <a:srgbClr val="000000">
                      <a:alpha val="43137"/>
                    </a:srgbClr>
                  </a:outerShdw>
                </a:effectLst>
              </a:rPr>
              <a:t>Préparations magistrales</a:t>
            </a:r>
          </a:p>
        </p:txBody>
      </p:sp>
      <p:sp>
        <p:nvSpPr>
          <p:cNvPr id="47108" name="Rectangle 6"/>
          <p:cNvSpPr>
            <a:spLocks noChangeArrowheads="1"/>
          </p:cNvSpPr>
          <p:nvPr/>
        </p:nvSpPr>
        <p:spPr bwMode="auto">
          <a:xfrm>
            <a:off x="998538" y="762000"/>
            <a:ext cx="78978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pPr algn="ctr" eaLnBrk="1" hangingPunct="1"/>
            <a:r>
              <a:rPr lang="fr-BE" altLang="nl-BE" sz="2400" b="1" dirty="0">
                <a:solidFill>
                  <a:srgbClr val="004B8D"/>
                </a:solidFill>
                <a:latin typeface="Verdana" panose="020B0604030504040204" pitchFamily="34" charset="0"/>
                <a:ea typeface="Verdana" panose="020B0604030504040204" pitchFamily="34" charset="0"/>
                <a:cs typeface="Verdana" panose="020B0604030504040204" pitchFamily="34" charset="0"/>
              </a:rPr>
              <a:t>Comment garantir la qualité? </a:t>
            </a:r>
          </a:p>
        </p:txBody>
      </p:sp>
      <p:sp>
        <p:nvSpPr>
          <p:cNvPr id="5" name="Rectangle 4">
            <a:hlinkClick r:id="rId2" action="ppaction://hlinksldjump"/>
          </p:cNvPr>
          <p:cNvSpPr/>
          <p:nvPr/>
        </p:nvSpPr>
        <p:spPr>
          <a:xfrm>
            <a:off x="89331" y="38100"/>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THEMES</a:t>
            </a:r>
            <a:endParaRPr lang="fr-BE" dirty="0"/>
          </a:p>
        </p:txBody>
      </p:sp>
      <p:sp>
        <p:nvSpPr>
          <p:cNvPr id="6" name="Bouton d'action : Accueil 5">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anim calcmode="lin" valueType="num">
                                      <p:cBhvr>
                                        <p:cTn id="8" dur="1250" fill="hold"/>
                                        <p:tgtEl>
                                          <p:spTgt spid="2"/>
                                        </p:tgtEl>
                                        <p:attrNameLst>
                                          <p:attrName>ppt_x</p:attrName>
                                        </p:attrNameLst>
                                      </p:cBhvr>
                                      <p:tavLst>
                                        <p:tav tm="0">
                                          <p:val>
                                            <p:strVal val="#ppt_x"/>
                                          </p:val>
                                        </p:tav>
                                        <p:tav tm="100000">
                                          <p:val>
                                            <p:strVal val="#ppt_x"/>
                                          </p:val>
                                        </p:tav>
                                      </p:tavLst>
                                    </p:anim>
                                    <p:anim calcmode="lin" valueType="num">
                                      <p:cBhvr>
                                        <p:cTn id="9" dur="125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143000" y="1781175"/>
            <a:ext cx="7753350" cy="5076825"/>
          </a:xfrm>
        </p:spPr>
        <p:txBody>
          <a:bodyPr rtlCol="0">
            <a:noAutofit/>
          </a:bodyPr>
          <a:lstStyle/>
          <a:p>
            <a:pPr marL="0" indent="0" eaLnBrk="1" fontAlgn="auto" hangingPunct="1">
              <a:lnSpc>
                <a:spcPct val="100000"/>
              </a:lnSpc>
              <a:spcBef>
                <a:spcPts val="0"/>
              </a:spcBef>
              <a:spcAft>
                <a:spcPts val="1800"/>
              </a:spcAft>
              <a:buFont typeface="Wingdings 2" panose="05020102010507070707" pitchFamily="18" charset="2"/>
              <a:buNone/>
              <a:defRPr/>
            </a:pPr>
            <a:r>
              <a:rPr lang="fr-BE" sz="2000" b="1" dirty="0"/>
              <a:t>Non </a:t>
            </a:r>
            <a:r>
              <a:rPr lang="fr-BE" sz="2000" dirty="0">
                <a:solidFill>
                  <a:srgbClr val="24ABA5"/>
                </a:solidFill>
              </a:rPr>
              <a:t>SAUF</a:t>
            </a:r>
          </a:p>
          <a:p>
            <a:pPr marL="361950" indent="-361950" eaLnBrk="1" fontAlgn="auto" hangingPunct="1">
              <a:lnSpc>
                <a:spcPct val="100000"/>
              </a:lnSpc>
              <a:spcBef>
                <a:spcPts val="0"/>
              </a:spcBef>
              <a:spcAft>
                <a:spcPts val="1800"/>
              </a:spcAft>
              <a:buFont typeface="Arial" panose="020B0604020202020204" pitchFamily="34" charset="0"/>
              <a:buChar char="•"/>
              <a:defRPr/>
            </a:pPr>
            <a:r>
              <a:rPr lang="fr-BE" sz="2000" dirty="0"/>
              <a:t>pour des raisons médicales ou scientifiques,</a:t>
            </a:r>
          </a:p>
          <a:p>
            <a:pPr marL="361950" indent="-361950" eaLnBrk="1" fontAlgn="auto" hangingPunct="1">
              <a:lnSpc>
                <a:spcPct val="100000"/>
              </a:lnSpc>
              <a:spcBef>
                <a:spcPts val="0"/>
              </a:spcBef>
              <a:spcAft>
                <a:spcPts val="1800"/>
              </a:spcAft>
              <a:buFont typeface="Arial" panose="020B0604020202020204" pitchFamily="34" charset="0"/>
              <a:buChar char="•"/>
              <a:defRPr/>
            </a:pPr>
            <a:r>
              <a:rPr lang="fr-BE" sz="2000" dirty="0"/>
              <a:t>parce que la préparation ne répond pas à la </a:t>
            </a:r>
            <a:r>
              <a:rPr lang="fr-BE" sz="2000" dirty="0">
                <a:solidFill>
                  <a:srgbClr val="24ABA5"/>
                </a:solidFill>
              </a:rPr>
              <a:t>règlementation</a:t>
            </a:r>
            <a:r>
              <a:rPr lang="fr-BE" sz="2000" dirty="0"/>
              <a:t>, dans ce cas :</a:t>
            </a:r>
          </a:p>
          <a:p>
            <a:pPr marL="361950" indent="0" algn="just" eaLnBrk="1" fontAlgn="auto" hangingPunct="1">
              <a:lnSpc>
                <a:spcPct val="100000"/>
              </a:lnSpc>
              <a:spcBef>
                <a:spcPts val="0"/>
              </a:spcBef>
              <a:spcAft>
                <a:spcPts val="600"/>
              </a:spcAft>
              <a:buFont typeface="Wingdings 2" panose="05020102010507070707" pitchFamily="18" charset="2"/>
              <a:buNone/>
              <a:defRPr/>
            </a:pPr>
            <a:r>
              <a:rPr lang="fr-BE" sz="1800" dirty="0">
                <a:solidFill>
                  <a:srgbClr val="24ABA5"/>
                </a:solidFill>
                <a:sym typeface="Wingdings" panose="05000000000000000000" pitchFamily="2" charset="2"/>
              </a:rPr>
              <a:t></a:t>
            </a:r>
            <a:r>
              <a:rPr lang="fr-BE" sz="1800" dirty="0">
                <a:sym typeface="Wingdings" panose="05000000000000000000" pitchFamily="2" charset="2"/>
              </a:rPr>
              <a:t> il</a:t>
            </a:r>
            <a:endParaRPr lang="fr-BE" sz="1800" dirty="0"/>
          </a:p>
          <a:p>
            <a:pPr marL="895350" indent="-266700" algn="just" eaLnBrk="1" fontAlgn="auto" hangingPunct="1">
              <a:lnSpc>
                <a:spcPct val="100000"/>
              </a:lnSpc>
              <a:spcBef>
                <a:spcPts val="0"/>
              </a:spcBef>
              <a:spcAft>
                <a:spcPts val="600"/>
              </a:spcAft>
              <a:buFont typeface="Gisha" panose="020B0502040204020203" pitchFamily="34" charset="-79"/>
              <a:buChar char="·"/>
              <a:defRPr/>
            </a:pPr>
            <a:r>
              <a:rPr lang="fr-BE" sz="1800" dirty="0"/>
              <a:t>consulte le prescripteur et lui propose une alternative,</a:t>
            </a:r>
          </a:p>
          <a:p>
            <a:pPr marL="895350" indent="-266700" algn="just" eaLnBrk="1" fontAlgn="auto" hangingPunct="1">
              <a:lnSpc>
                <a:spcPct val="100000"/>
              </a:lnSpc>
              <a:spcBef>
                <a:spcPts val="0"/>
              </a:spcBef>
              <a:spcAft>
                <a:spcPts val="600"/>
              </a:spcAft>
              <a:buFont typeface="Gisha" panose="020B0502040204020203" pitchFamily="34" charset="-79"/>
              <a:buChar char="·"/>
              <a:defRPr/>
            </a:pPr>
            <a:r>
              <a:rPr lang="fr-BE" sz="1800" dirty="0"/>
              <a:t>motive et documente son refus et documenté,</a:t>
            </a:r>
          </a:p>
          <a:p>
            <a:pPr marL="628650" indent="-266700" algn="just" eaLnBrk="1" fontAlgn="auto" hangingPunct="1">
              <a:lnSpc>
                <a:spcPct val="100000"/>
              </a:lnSpc>
              <a:spcBef>
                <a:spcPts val="0"/>
              </a:spcBef>
              <a:spcAft>
                <a:spcPts val="600"/>
              </a:spcAft>
              <a:buFont typeface="Gisha" panose="020B0502040204020203" pitchFamily="34" charset="-79"/>
              <a:buChar char="·"/>
              <a:defRPr/>
            </a:pPr>
            <a:endParaRPr lang="fr-BE" sz="1600" dirty="0"/>
          </a:p>
          <a:p>
            <a:pPr marL="361950" indent="-361950" eaLnBrk="1" fontAlgn="auto" hangingPunct="1">
              <a:lnSpc>
                <a:spcPct val="100000"/>
              </a:lnSpc>
              <a:spcBef>
                <a:spcPts val="0"/>
              </a:spcBef>
              <a:spcAft>
                <a:spcPts val="1800"/>
              </a:spcAft>
              <a:defRPr/>
            </a:pPr>
            <a:r>
              <a:rPr lang="fr-BE" sz="2000" dirty="0"/>
              <a:t>parce que le pharmacien ne dispose pas de l’</a:t>
            </a:r>
            <a:r>
              <a:rPr lang="fr-BE" sz="2000" dirty="0">
                <a:solidFill>
                  <a:srgbClr val="24ABA5"/>
                </a:solidFill>
              </a:rPr>
              <a:t>équipement technique </a:t>
            </a:r>
            <a:r>
              <a:rPr lang="fr-BE" sz="2000" dirty="0"/>
              <a:t>adéquat</a:t>
            </a:r>
          </a:p>
          <a:p>
            <a:pPr marL="628650" indent="-361950" eaLnBrk="1" fontAlgn="auto" hangingPunct="1">
              <a:lnSpc>
                <a:spcPct val="100000"/>
              </a:lnSpc>
              <a:spcBef>
                <a:spcPts val="0"/>
              </a:spcBef>
              <a:spcAft>
                <a:spcPts val="1800"/>
              </a:spcAft>
              <a:buFont typeface="Wingdings 2" panose="05020102010507070707" pitchFamily="18" charset="2"/>
              <a:buNone/>
              <a:defRPr/>
            </a:pPr>
            <a:r>
              <a:rPr lang="fr-BE" sz="1800" dirty="0">
                <a:solidFill>
                  <a:srgbClr val="24ABA5"/>
                </a:solidFill>
                <a:sym typeface="Wingdings" panose="05000000000000000000" pitchFamily="2" charset="2"/>
              </a:rPr>
              <a:t></a:t>
            </a:r>
            <a:r>
              <a:rPr lang="fr-BE" sz="1800" dirty="0">
                <a:sym typeface="Wingdings" panose="05000000000000000000" pitchFamily="2" charset="2"/>
              </a:rPr>
              <a:t> </a:t>
            </a:r>
            <a:r>
              <a:rPr lang="fr-BE" sz="1800" dirty="0"/>
              <a:t>il peut alors déléguer certaines préparations (liste limitative reprise dans la réglementation).</a:t>
            </a:r>
            <a:endParaRPr lang="fr-BE" sz="1800" b="1" i="1" dirty="0"/>
          </a:p>
          <a:p>
            <a:pPr marL="0" indent="0" eaLnBrk="1" fontAlgn="auto" hangingPunct="1">
              <a:lnSpc>
                <a:spcPct val="100000"/>
              </a:lnSpc>
              <a:spcBef>
                <a:spcPts val="0"/>
              </a:spcBef>
              <a:spcAft>
                <a:spcPts val="1800"/>
              </a:spcAft>
              <a:buFont typeface="Wingdings 2" panose="05020102010507070707" pitchFamily="18" charset="2"/>
              <a:buNone/>
              <a:defRPr/>
            </a:pPr>
            <a:endParaRPr lang="fr-BE" sz="2000" b="1" i="1" dirty="0"/>
          </a:p>
        </p:txBody>
      </p:sp>
      <p:sp>
        <p:nvSpPr>
          <p:cNvPr id="45059" name="Espace réservé du texte 2"/>
          <p:cNvSpPr>
            <a:spLocks noGrp="1"/>
          </p:cNvSpPr>
          <p:nvPr>
            <p:ph type="body" sz="quarter" idx="13"/>
          </p:nvPr>
        </p:nvSpPr>
        <p:spPr>
          <a:xfrm>
            <a:off x="998538" y="185738"/>
            <a:ext cx="7897812" cy="604837"/>
          </a:xfrm>
        </p:spPr>
        <p:txBody>
          <a:bodyPr/>
          <a:lstStyle/>
          <a:p>
            <a:pPr marL="0" indent="0" algn="ctr" eaLnBrk="1" hangingPunct="1">
              <a:buFont typeface="Wingdings 2" panose="05020102010507070707" pitchFamily="18" charset="2"/>
              <a:buNone/>
              <a:defRPr/>
            </a:pPr>
            <a:r>
              <a:rPr lang="fr-BE" altLang="nl-BE" b="1" dirty="0">
                <a:effectLst>
                  <a:outerShdw blurRad="38100" dist="38100" dir="2700000" algn="tl">
                    <a:srgbClr val="000000">
                      <a:alpha val="43137"/>
                    </a:srgbClr>
                  </a:outerShdw>
                </a:effectLst>
              </a:rPr>
              <a:t>Préparations magi</a:t>
            </a:r>
            <a:r>
              <a:rPr lang="fr-BE" altLang="nl-BE" b="1" dirty="0"/>
              <a:t>strales</a:t>
            </a:r>
          </a:p>
        </p:txBody>
      </p:sp>
      <p:sp>
        <p:nvSpPr>
          <p:cNvPr id="48132" name="Rectangle 5"/>
          <p:cNvSpPr>
            <a:spLocks noChangeArrowheads="1"/>
          </p:cNvSpPr>
          <p:nvPr/>
        </p:nvSpPr>
        <p:spPr bwMode="auto">
          <a:xfrm>
            <a:off x="998538" y="744538"/>
            <a:ext cx="789781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pPr algn="ctr" eaLnBrk="1" hangingPunct="1"/>
            <a:r>
              <a:rPr lang="fr-BE" altLang="nl-BE" sz="2400" b="1">
                <a:solidFill>
                  <a:srgbClr val="004B8D"/>
                </a:solidFill>
                <a:latin typeface="Verdana" panose="020B0604030504040204" pitchFamily="34" charset="0"/>
                <a:ea typeface="Verdana" panose="020B0604030504040204" pitchFamily="34" charset="0"/>
                <a:cs typeface="Verdana" panose="020B0604030504040204" pitchFamily="34" charset="0"/>
              </a:rPr>
              <a:t>Le pharmacien peut-il refuser d’exécuter une préparation magistrale?</a:t>
            </a:r>
          </a:p>
        </p:txBody>
      </p:sp>
      <p:sp>
        <p:nvSpPr>
          <p:cNvPr id="6" name="Rectangle 5">
            <a:hlinkClick r:id="rId2" action="ppaction://hlinksldjump"/>
          </p:cNvPr>
          <p:cNvSpPr/>
          <p:nvPr/>
        </p:nvSpPr>
        <p:spPr>
          <a:xfrm>
            <a:off x="89331" y="38100"/>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THEMES</a:t>
            </a:r>
            <a:endParaRPr lang="fr-BE" dirty="0"/>
          </a:p>
        </p:txBody>
      </p:sp>
      <p:sp>
        <p:nvSpPr>
          <p:cNvPr id="8" name="Bouton d'action : Accueil 7">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a:defRPr/>
            </a:pPr>
            <a:endParaRPr lang="fr-BE"/>
          </a:p>
        </p:txBody>
      </p:sp>
      <p:sp>
        <p:nvSpPr>
          <p:cNvPr id="9" name="Rectangular Callout 9">
            <a:extLst>
              <a:ext uri="{FF2B5EF4-FFF2-40B4-BE49-F238E27FC236}">
                <a16:creationId xmlns:a16="http://schemas.microsoft.com/office/drawing/2014/main" id="{0D2FCB94-A1CC-424E-AA86-42BAF702AF3B}"/>
              </a:ext>
            </a:extLst>
          </p:cNvPr>
          <p:cNvSpPr/>
          <p:nvPr/>
        </p:nvSpPr>
        <p:spPr>
          <a:xfrm>
            <a:off x="1065213" y="2197100"/>
            <a:ext cx="7710487" cy="3070225"/>
          </a:xfrm>
          <a:prstGeom prst="wedgeRectCallout">
            <a:avLst>
              <a:gd name="adj1" fmla="val -41421"/>
              <a:gd name="adj2" fmla="val 68415"/>
            </a:avLst>
          </a:prstGeom>
          <a:solidFill>
            <a:srgbClr val="24ABA5">
              <a:alpha val="8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fr-BE" sz="2800" dirty="0"/>
              <a:t>Vous arrive-t-il de refuser l’exécution d’une préparation magistrale ? Pour quelles raisons ?</a:t>
            </a:r>
          </a:p>
          <a:p>
            <a:pPr algn="ctr" eaLnBrk="1" fontAlgn="auto" hangingPunct="1">
              <a:spcBef>
                <a:spcPts val="0"/>
              </a:spcBef>
              <a:spcAft>
                <a:spcPts val="0"/>
              </a:spcAft>
              <a:defRPr/>
            </a:pPr>
            <a:endParaRPr lang="fr-BE" dirty="0"/>
          </a:p>
          <a:p>
            <a:pPr algn="ctr" eaLnBrk="1" fontAlgn="auto" hangingPunct="1">
              <a:spcBef>
                <a:spcPts val="0"/>
              </a:spcBef>
              <a:spcAft>
                <a:spcPts val="0"/>
              </a:spcAft>
              <a:defRPr/>
            </a:pPr>
            <a:r>
              <a:rPr lang="fr-BE" sz="2800" dirty="0"/>
              <a:t>Quelles pistes d’amélioration pouvez-vous imaginer pour éviter ce genre de situation ?</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200150" y="1962150"/>
            <a:ext cx="7696200" cy="4752975"/>
          </a:xfrm>
        </p:spPr>
        <p:txBody>
          <a:bodyPr rtlCol="0">
            <a:noAutofit/>
          </a:bodyPr>
          <a:lstStyle/>
          <a:p>
            <a:pPr marL="266700" indent="-266700" algn="just" eaLnBrk="1" fontAlgn="auto" hangingPunct="1">
              <a:lnSpc>
                <a:spcPct val="100000"/>
              </a:lnSpc>
              <a:spcBef>
                <a:spcPts val="0"/>
              </a:spcBef>
              <a:spcAft>
                <a:spcPts val="1800"/>
              </a:spcAft>
              <a:defRPr/>
            </a:pPr>
            <a:r>
              <a:rPr lang="fr-BE" sz="2000" dirty="0"/>
              <a:t>Le Formulaire Thérapeutique Magistral (FTM) est un </a:t>
            </a:r>
            <a:r>
              <a:rPr lang="fr-BE" sz="2000" dirty="0">
                <a:solidFill>
                  <a:srgbClr val="24ABA5"/>
                </a:solidFill>
              </a:rPr>
              <a:t>ouvrage de référence </a:t>
            </a:r>
            <a:r>
              <a:rPr lang="fr-BE" sz="2000" dirty="0"/>
              <a:t>des préparations magistrales. </a:t>
            </a:r>
          </a:p>
          <a:p>
            <a:pPr marL="266700" indent="-266700" algn="just" eaLnBrk="1" fontAlgn="auto" hangingPunct="1">
              <a:lnSpc>
                <a:spcPct val="100000"/>
              </a:lnSpc>
              <a:spcBef>
                <a:spcPts val="0"/>
              </a:spcBef>
              <a:spcAft>
                <a:spcPts val="1800"/>
              </a:spcAft>
              <a:defRPr/>
            </a:pPr>
            <a:r>
              <a:rPr lang="fr-BE" sz="2000" dirty="0"/>
              <a:t>La 2</a:t>
            </a:r>
            <a:r>
              <a:rPr lang="fr-BE" sz="2000" baseline="30000" dirty="0"/>
              <a:t>ème</a:t>
            </a:r>
            <a:r>
              <a:rPr lang="fr-BE" sz="2000" dirty="0"/>
              <a:t> édition du FTM (2010) est proposée en 2 versions </a:t>
            </a:r>
            <a:r>
              <a:rPr lang="fr-BE" sz="2200" dirty="0"/>
              <a:t>:</a:t>
            </a:r>
          </a:p>
          <a:p>
            <a:pPr marL="714375" lvl="1" indent="-336550" algn="just" eaLnBrk="1" fontAlgn="auto" hangingPunct="1">
              <a:lnSpc>
                <a:spcPct val="100000"/>
              </a:lnSpc>
              <a:spcBef>
                <a:spcPts val="0"/>
              </a:spcBef>
              <a:spcAft>
                <a:spcPts val="1800"/>
              </a:spcAft>
              <a:buFont typeface="Symbol" panose="05050102010706020507" pitchFamily="18" charset="2"/>
              <a:buChar char="."/>
              <a:defRPr/>
            </a:pPr>
            <a:r>
              <a:rPr lang="fr-BE" sz="2000" dirty="0">
                <a:solidFill>
                  <a:srgbClr val="24ABA5"/>
                </a:solidFill>
              </a:rPr>
              <a:t>pour les pharmaciens </a:t>
            </a:r>
            <a:r>
              <a:rPr lang="fr-BE" sz="2000" dirty="0"/>
              <a:t>: uniquement en CD-ROM</a:t>
            </a:r>
          </a:p>
          <a:p>
            <a:pPr marL="714375" lvl="1" indent="-336550" algn="just" eaLnBrk="1" fontAlgn="auto" hangingPunct="1">
              <a:lnSpc>
                <a:spcPct val="100000"/>
              </a:lnSpc>
              <a:spcBef>
                <a:spcPts val="0"/>
              </a:spcBef>
              <a:spcAft>
                <a:spcPts val="1800"/>
              </a:spcAft>
              <a:buFont typeface="Symbol" panose="05050102010706020507" pitchFamily="18" charset="2"/>
              <a:buChar char="."/>
              <a:defRPr/>
            </a:pPr>
            <a:r>
              <a:rPr lang="fr-BE" sz="2000" dirty="0">
                <a:solidFill>
                  <a:srgbClr val="24ABA5"/>
                </a:solidFill>
              </a:rPr>
              <a:t>pour les médecins </a:t>
            </a:r>
            <a:r>
              <a:rPr lang="fr-BE" sz="2000" dirty="0"/>
              <a:t>: CD-ROM et version papier</a:t>
            </a:r>
          </a:p>
          <a:p>
            <a:pPr marL="266700" indent="-266700" algn="just" eaLnBrk="1" fontAlgn="auto" hangingPunct="1">
              <a:lnSpc>
                <a:spcPct val="100000"/>
              </a:lnSpc>
              <a:spcBef>
                <a:spcPts val="0"/>
              </a:spcBef>
              <a:spcAft>
                <a:spcPts val="1800"/>
              </a:spcAft>
              <a:defRPr/>
            </a:pPr>
            <a:r>
              <a:rPr lang="fr-FR" sz="2000" dirty="0"/>
              <a:t>Une 3</a:t>
            </a:r>
            <a:r>
              <a:rPr lang="fr-FR" sz="2000" baseline="30000" dirty="0"/>
              <a:t>ème</a:t>
            </a:r>
            <a:r>
              <a:rPr lang="fr-FR" sz="2000" dirty="0"/>
              <a:t> édition du FTM vient a été publiée en une version unique en ligne : </a:t>
            </a:r>
            <a:r>
              <a:rPr lang="fr-FR" sz="2000" b="1" dirty="0">
                <a:hlinkClick r:id="rId2"/>
              </a:rPr>
              <a:t>www.tmf-ftm.be</a:t>
            </a:r>
            <a:endParaRPr lang="fr-FR" sz="2000" b="1" dirty="0"/>
          </a:p>
          <a:p>
            <a:pPr marL="336550" indent="-336550" algn="just" eaLnBrk="1" fontAlgn="auto" hangingPunct="1">
              <a:lnSpc>
                <a:spcPct val="100000"/>
              </a:lnSpc>
              <a:spcBef>
                <a:spcPts val="0"/>
              </a:spcBef>
              <a:spcAft>
                <a:spcPts val="1800"/>
              </a:spcAft>
              <a:buFont typeface="Symbol" panose="05050102010706020507" pitchFamily="18" charset="2"/>
              <a:buChar char="."/>
              <a:defRPr/>
            </a:pPr>
            <a:endParaRPr lang="fr-BE" sz="2600" dirty="0"/>
          </a:p>
          <a:p>
            <a:pPr marL="336550" indent="-336550" algn="just" eaLnBrk="1" fontAlgn="auto" hangingPunct="1">
              <a:lnSpc>
                <a:spcPct val="100000"/>
              </a:lnSpc>
              <a:spcBef>
                <a:spcPts val="0"/>
              </a:spcBef>
              <a:spcAft>
                <a:spcPts val="1800"/>
              </a:spcAft>
              <a:buFont typeface="Symbol" panose="05050102010706020507" pitchFamily="18" charset="2"/>
              <a:buChar char="."/>
              <a:defRPr/>
            </a:pPr>
            <a:endParaRPr lang="fr-BE" sz="2600" dirty="0"/>
          </a:p>
          <a:p>
            <a:pPr marL="336550" indent="-336550" algn="just" eaLnBrk="1" fontAlgn="auto" hangingPunct="1">
              <a:lnSpc>
                <a:spcPct val="100000"/>
              </a:lnSpc>
              <a:spcBef>
                <a:spcPts val="0"/>
              </a:spcBef>
              <a:spcAft>
                <a:spcPts val="1800"/>
              </a:spcAft>
              <a:buFont typeface="Symbol" panose="05050102010706020507" pitchFamily="18" charset="2"/>
              <a:buChar char="."/>
              <a:defRPr/>
            </a:pPr>
            <a:endParaRPr lang="fr-BE" sz="2600" dirty="0"/>
          </a:p>
          <a:p>
            <a:pPr marL="0" indent="0" algn="just" eaLnBrk="1" fontAlgn="auto" hangingPunct="1">
              <a:lnSpc>
                <a:spcPct val="100000"/>
              </a:lnSpc>
              <a:spcBef>
                <a:spcPts val="0"/>
              </a:spcBef>
              <a:spcAft>
                <a:spcPts val="1800"/>
              </a:spcAft>
              <a:buFont typeface="Wingdings 2" panose="05020102010507070707" pitchFamily="18" charset="2"/>
              <a:buNone/>
              <a:defRPr/>
            </a:pPr>
            <a:endParaRPr lang="fr-BE" sz="2200" b="1" i="1" dirty="0"/>
          </a:p>
        </p:txBody>
      </p:sp>
      <p:sp>
        <p:nvSpPr>
          <p:cNvPr id="46083" name="Espace réservé du texte 2"/>
          <p:cNvSpPr>
            <a:spLocks noGrp="1"/>
          </p:cNvSpPr>
          <p:nvPr>
            <p:ph type="body" sz="quarter" idx="13"/>
          </p:nvPr>
        </p:nvSpPr>
        <p:spPr>
          <a:xfrm>
            <a:off x="998538" y="185738"/>
            <a:ext cx="7897812" cy="604837"/>
          </a:xfrm>
        </p:spPr>
        <p:txBody>
          <a:bodyPr/>
          <a:lstStyle/>
          <a:p>
            <a:pPr marL="0" indent="0" algn="ctr" eaLnBrk="1" hangingPunct="1">
              <a:buFont typeface="Wingdings 2" panose="05020102010507070707" pitchFamily="18" charset="2"/>
              <a:buNone/>
              <a:defRPr/>
            </a:pPr>
            <a:r>
              <a:rPr lang="fr-BE" altLang="nl-BE" b="1" dirty="0">
                <a:effectLst>
                  <a:outerShdw blurRad="38100" dist="38100" dir="2700000" algn="tl">
                    <a:srgbClr val="000000">
                      <a:alpha val="43137"/>
                    </a:srgbClr>
                  </a:outerShdw>
                </a:effectLst>
              </a:rPr>
              <a:t>Préparations magistrales</a:t>
            </a:r>
          </a:p>
        </p:txBody>
      </p:sp>
      <p:sp>
        <p:nvSpPr>
          <p:cNvPr id="49156" name="Rectangle 5"/>
          <p:cNvSpPr>
            <a:spLocks noChangeArrowheads="1"/>
          </p:cNvSpPr>
          <p:nvPr/>
        </p:nvSpPr>
        <p:spPr bwMode="auto">
          <a:xfrm>
            <a:off x="998538" y="790575"/>
            <a:ext cx="789781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pPr algn="ctr" eaLnBrk="1" hangingPunct="1"/>
            <a:r>
              <a:rPr lang="fr-BE" altLang="nl-BE" sz="2400" b="1" dirty="0">
                <a:solidFill>
                  <a:srgbClr val="004B8D"/>
                </a:solidFill>
                <a:latin typeface="Verdana" panose="020B0604030504040204" pitchFamily="34" charset="0"/>
                <a:ea typeface="Verdana" panose="020B0604030504040204" pitchFamily="34" charset="0"/>
                <a:cs typeface="Verdana" panose="020B0604030504040204" pitchFamily="34" charset="0"/>
              </a:rPr>
              <a:t>Qu’est-ce que le formulaire </a:t>
            </a:r>
          </a:p>
          <a:p>
            <a:pPr algn="ctr" eaLnBrk="1" hangingPunct="1"/>
            <a:r>
              <a:rPr lang="fr-BE" altLang="nl-BE" sz="2400" b="1" dirty="0">
                <a:solidFill>
                  <a:srgbClr val="004B8D"/>
                </a:solidFill>
                <a:latin typeface="Verdana" panose="020B0604030504040204" pitchFamily="34" charset="0"/>
                <a:ea typeface="Verdana" panose="020B0604030504040204" pitchFamily="34" charset="0"/>
                <a:cs typeface="Verdana" panose="020B0604030504040204" pitchFamily="34" charset="0"/>
              </a:rPr>
              <a:t>thérapeutique magistral? </a:t>
            </a:r>
          </a:p>
        </p:txBody>
      </p:sp>
      <p:sp>
        <p:nvSpPr>
          <p:cNvPr id="6" name="Rectangle 5">
            <a:hlinkClick r:id="rId3" action="ppaction://hlinksldjump"/>
          </p:cNvPr>
          <p:cNvSpPr/>
          <p:nvPr/>
        </p:nvSpPr>
        <p:spPr>
          <a:xfrm>
            <a:off x="89331" y="38100"/>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3" action="ppaction://hlinksldjump"/>
              </a:rPr>
              <a:t>THEMES</a:t>
            </a:r>
            <a:endParaRPr lang="fr-BE" dirty="0"/>
          </a:p>
        </p:txBody>
      </p:sp>
      <p:sp>
        <p:nvSpPr>
          <p:cNvPr id="7" name="Bouton d'action : Accueil 6">
            <a:hlinkClick r:id="rId4"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a:defRPr/>
            </a:pPr>
            <a:endParaRPr lang="fr-BE"/>
          </a:p>
        </p:txBody>
      </p:sp>
      <p:sp>
        <p:nvSpPr>
          <p:cNvPr id="9" name="Rectangular Callout 6">
            <a:extLst>
              <a:ext uri="{FF2B5EF4-FFF2-40B4-BE49-F238E27FC236}">
                <a16:creationId xmlns:a16="http://schemas.microsoft.com/office/drawing/2014/main" id="{4C64FC3B-7B8E-4883-8E23-574F60279EB7}"/>
              </a:ext>
            </a:extLst>
          </p:cNvPr>
          <p:cNvSpPr/>
          <p:nvPr/>
        </p:nvSpPr>
        <p:spPr>
          <a:xfrm>
            <a:off x="1135562" y="1905200"/>
            <a:ext cx="7710487" cy="3263900"/>
          </a:xfrm>
          <a:prstGeom prst="wedgeRectCallout">
            <a:avLst>
              <a:gd name="adj1" fmla="val -41421"/>
              <a:gd name="adj2" fmla="val 68415"/>
            </a:avLst>
          </a:prstGeom>
          <a:solidFill>
            <a:srgbClr val="24ABA5">
              <a:alpha val="8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fr-BE" sz="2800" dirty="0"/>
              <a:t>Prescrivez-vous parfois des formules du FTM ? Lesquelles ?</a:t>
            </a:r>
            <a:br>
              <a:rPr lang="fr-BE" sz="2800" dirty="0"/>
            </a:br>
            <a:endParaRPr lang="fr-BE" sz="2800" dirty="0"/>
          </a:p>
          <a:p>
            <a:pPr algn="ctr" eaLnBrk="1" fontAlgn="auto" hangingPunct="1">
              <a:spcBef>
                <a:spcPts val="0"/>
              </a:spcBef>
              <a:spcAft>
                <a:spcPts val="0"/>
              </a:spcAft>
              <a:defRPr/>
            </a:pPr>
            <a:r>
              <a:rPr lang="fr-BE" sz="2800" dirty="0"/>
              <a:t>Pensez-vous qu’il faut favoriser l’utilisation des formules du FTM ? Pourquoi (pas) ?</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219200" y="2522538"/>
            <a:ext cx="7677150" cy="4335462"/>
          </a:xfrm>
        </p:spPr>
        <p:txBody>
          <a:bodyPr/>
          <a:lstStyle/>
          <a:p>
            <a:pPr eaLnBrk="1" hangingPunct="1">
              <a:lnSpc>
                <a:spcPct val="100000"/>
              </a:lnSpc>
              <a:spcBef>
                <a:spcPct val="0"/>
              </a:spcBef>
              <a:spcAft>
                <a:spcPts val="3000"/>
              </a:spcAft>
              <a:buFont typeface="Arial" panose="020B0604020202020204" pitchFamily="34" charset="0"/>
              <a:buChar char="•"/>
            </a:pPr>
            <a:r>
              <a:rPr lang="fr-FR" altLang="nl-BE" sz="2200" dirty="0"/>
              <a:t>Les préparations magistrales </a:t>
            </a:r>
            <a:r>
              <a:rPr lang="fr-FR" altLang="nl-BE" sz="2200" dirty="0">
                <a:solidFill>
                  <a:srgbClr val="24ABA5"/>
                </a:solidFill>
              </a:rPr>
              <a:t>prescrites</a:t>
            </a:r>
            <a:r>
              <a:rPr lang="fr-FR" altLang="nl-BE" sz="2200" dirty="0"/>
              <a:t> sur base d’une </a:t>
            </a:r>
            <a:r>
              <a:rPr lang="fr-FR" altLang="nl-BE" sz="2200" dirty="0">
                <a:solidFill>
                  <a:srgbClr val="24ABA5"/>
                </a:solidFill>
              </a:rPr>
              <a:t>numéro de préparation </a:t>
            </a:r>
            <a:r>
              <a:rPr lang="fr-FR" altLang="nl-BE" sz="2200" dirty="0"/>
              <a:t>(= </a:t>
            </a:r>
            <a:r>
              <a:rPr lang="fr-FR" altLang="nl-BE" sz="2200" dirty="0" err="1"/>
              <a:t>repetendum</a:t>
            </a:r>
            <a:r>
              <a:rPr lang="fr-FR" altLang="nl-BE" sz="2200" dirty="0"/>
              <a:t>) ne sont </a:t>
            </a:r>
            <a:r>
              <a:rPr lang="fr-FR" altLang="nl-BE" sz="2200" dirty="0">
                <a:solidFill>
                  <a:srgbClr val="24ABA5"/>
                </a:solidFill>
              </a:rPr>
              <a:t>plus remboursées </a:t>
            </a:r>
            <a:r>
              <a:rPr lang="fr-FR" altLang="nl-BE" sz="2200" dirty="0"/>
              <a:t>depuis le 1</a:t>
            </a:r>
            <a:r>
              <a:rPr lang="fr-FR" altLang="nl-BE" sz="2200" baseline="30000" dirty="0"/>
              <a:t>er</a:t>
            </a:r>
            <a:r>
              <a:rPr lang="fr-FR" altLang="nl-BE" sz="2200" dirty="0"/>
              <a:t> juillet 2015.</a:t>
            </a:r>
          </a:p>
          <a:p>
            <a:pPr eaLnBrk="1" hangingPunct="1">
              <a:lnSpc>
                <a:spcPct val="100000"/>
              </a:lnSpc>
              <a:spcBef>
                <a:spcPct val="0"/>
              </a:spcBef>
              <a:spcAft>
                <a:spcPts val="3000"/>
              </a:spcAft>
              <a:buFont typeface="Arial" panose="020B0604020202020204" pitchFamily="34" charset="0"/>
              <a:buChar char="•"/>
            </a:pPr>
            <a:r>
              <a:rPr lang="fr-FR" altLang="nl-BE" sz="2200" dirty="0"/>
              <a:t>La prescription sous un libellé </a:t>
            </a:r>
            <a:r>
              <a:rPr lang="fr-FR" altLang="nl-BE" sz="2200" dirty="0">
                <a:solidFill>
                  <a:srgbClr val="24ABA5"/>
                </a:solidFill>
              </a:rPr>
              <a:t>simplifié </a:t>
            </a:r>
            <a:r>
              <a:rPr lang="fr-FR" altLang="nl-BE" sz="2200" dirty="0"/>
              <a:t>(avec mention de l’œuvre de référence) reste toujours remboursable s’il s’agisse de </a:t>
            </a:r>
            <a:r>
              <a:rPr lang="fr-FR" altLang="nl-BE" sz="2200" dirty="0">
                <a:solidFill>
                  <a:srgbClr val="24ABA5"/>
                </a:solidFill>
              </a:rPr>
              <a:t>certaines préparations remboursables</a:t>
            </a:r>
            <a:r>
              <a:rPr lang="fr-FR" altLang="nl-BE" sz="2200" dirty="0"/>
              <a:t>.</a:t>
            </a:r>
            <a:endParaRPr lang="fr-BE" altLang="nl-BE" sz="2200" b="1" i="1" dirty="0"/>
          </a:p>
        </p:txBody>
      </p:sp>
      <p:sp>
        <p:nvSpPr>
          <p:cNvPr id="47107" name="Espace réservé du texte 2"/>
          <p:cNvSpPr>
            <a:spLocks noGrp="1"/>
          </p:cNvSpPr>
          <p:nvPr>
            <p:ph type="body" sz="quarter" idx="13"/>
          </p:nvPr>
        </p:nvSpPr>
        <p:spPr>
          <a:xfrm>
            <a:off x="998538" y="185738"/>
            <a:ext cx="7897812" cy="604837"/>
          </a:xfrm>
        </p:spPr>
        <p:txBody>
          <a:bodyPr/>
          <a:lstStyle/>
          <a:p>
            <a:pPr marL="0" indent="0" algn="ctr" eaLnBrk="1" hangingPunct="1">
              <a:buFont typeface="Wingdings 2" panose="05020102010507070707" pitchFamily="18" charset="2"/>
              <a:buNone/>
              <a:defRPr/>
            </a:pPr>
            <a:r>
              <a:rPr lang="fr-BE" altLang="nl-BE" b="1" dirty="0">
                <a:effectLst>
                  <a:outerShdw blurRad="38100" dist="38100" dir="2700000" algn="tl">
                    <a:srgbClr val="000000">
                      <a:alpha val="43137"/>
                    </a:srgbClr>
                  </a:outerShdw>
                </a:effectLst>
              </a:rPr>
              <a:t>Préparations magistrales</a:t>
            </a:r>
          </a:p>
        </p:txBody>
      </p:sp>
      <p:sp>
        <p:nvSpPr>
          <p:cNvPr id="50180" name="Rectangle 5"/>
          <p:cNvSpPr>
            <a:spLocks noChangeArrowheads="1"/>
          </p:cNvSpPr>
          <p:nvPr/>
        </p:nvSpPr>
        <p:spPr bwMode="auto">
          <a:xfrm>
            <a:off x="998538" y="704850"/>
            <a:ext cx="7897812"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180975" algn="l"/>
              </a:tabLst>
              <a:defRPr>
                <a:solidFill>
                  <a:schemeClr val="tx1"/>
                </a:solidFill>
                <a:latin typeface="Corbel" panose="020B0503020204020204" pitchFamily="34" charset="0"/>
              </a:defRPr>
            </a:lvl1pPr>
            <a:lvl2pPr marL="742950" indent="-285750">
              <a:tabLst>
                <a:tab pos="180975" algn="l"/>
              </a:tabLst>
              <a:defRPr>
                <a:solidFill>
                  <a:schemeClr val="tx1"/>
                </a:solidFill>
                <a:latin typeface="Corbel" panose="020B0503020204020204" pitchFamily="34" charset="0"/>
              </a:defRPr>
            </a:lvl2pPr>
            <a:lvl3pPr marL="1143000" indent="-228600">
              <a:tabLst>
                <a:tab pos="180975" algn="l"/>
              </a:tabLst>
              <a:defRPr>
                <a:solidFill>
                  <a:schemeClr val="tx1"/>
                </a:solidFill>
                <a:latin typeface="Corbel" panose="020B0503020204020204" pitchFamily="34" charset="0"/>
              </a:defRPr>
            </a:lvl3pPr>
            <a:lvl4pPr marL="1600200" indent="-228600">
              <a:tabLst>
                <a:tab pos="180975" algn="l"/>
              </a:tabLst>
              <a:defRPr>
                <a:solidFill>
                  <a:schemeClr val="tx1"/>
                </a:solidFill>
                <a:latin typeface="Corbel" panose="020B0503020204020204" pitchFamily="34" charset="0"/>
              </a:defRPr>
            </a:lvl4pPr>
            <a:lvl5pPr marL="2057400" indent="-228600">
              <a:tabLst>
                <a:tab pos="180975" algn="l"/>
              </a:tabLst>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tabLst>
                <a:tab pos="180975" algn="l"/>
              </a:tabLs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tabLst>
                <a:tab pos="180975" algn="l"/>
              </a:tabLs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tabLst>
                <a:tab pos="180975" algn="l"/>
              </a:tabLs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tabLst>
                <a:tab pos="180975" algn="l"/>
              </a:tabLst>
              <a:defRPr>
                <a:solidFill>
                  <a:schemeClr val="tx1"/>
                </a:solidFill>
                <a:latin typeface="Corbel" panose="020B0503020204020204" pitchFamily="34" charset="0"/>
              </a:defRPr>
            </a:lvl9pPr>
          </a:lstStyle>
          <a:p>
            <a:pPr algn="ctr" eaLnBrk="1" hangingPunct="1">
              <a:lnSpc>
                <a:spcPct val="120000"/>
              </a:lnSpc>
            </a:pPr>
            <a:r>
              <a:rPr lang="fr-BE" altLang="nl-BE" sz="2300" b="1">
                <a:solidFill>
                  <a:srgbClr val="004B8D"/>
                </a:solidFill>
                <a:latin typeface="Verdana" panose="020B0604030504040204" pitchFamily="34" charset="0"/>
                <a:ea typeface="Verdana" panose="020B0604030504040204" pitchFamily="34" charset="0"/>
                <a:cs typeface="Verdana" panose="020B0604030504040204" pitchFamily="34" charset="0"/>
              </a:rPr>
              <a:t>A quelle condition le prescripteur est-il autorisé à établir une prescription abrégée d’une formule à partir d’un formulaire officiel?</a:t>
            </a:r>
          </a:p>
        </p:txBody>
      </p:sp>
      <p:sp>
        <p:nvSpPr>
          <p:cNvPr id="5" name="Rectangle 4">
            <a:hlinkClick r:id="rId2" action="ppaction://hlinksldjump"/>
          </p:cNvPr>
          <p:cNvSpPr/>
          <p:nvPr/>
        </p:nvSpPr>
        <p:spPr>
          <a:xfrm>
            <a:off x="89331" y="38100"/>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THEMES</a:t>
            </a:r>
            <a:endParaRPr lang="fr-BE" dirty="0"/>
          </a:p>
        </p:txBody>
      </p:sp>
      <p:sp>
        <p:nvSpPr>
          <p:cNvPr id="6" name="Bouton d'action : Accueil 5">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152524" y="2363788"/>
            <a:ext cx="8091063" cy="4313237"/>
          </a:xfrm>
        </p:spPr>
        <p:txBody>
          <a:bodyPr rtlCol="0">
            <a:noAutofit/>
          </a:bodyPr>
          <a:lstStyle/>
          <a:p>
            <a:pPr marL="0" indent="0" eaLnBrk="1" fontAlgn="auto" hangingPunct="1">
              <a:lnSpc>
                <a:spcPct val="120000"/>
              </a:lnSpc>
              <a:spcAft>
                <a:spcPts val="0"/>
              </a:spcAft>
              <a:buNone/>
              <a:defRPr/>
            </a:pPr>
            <a:r>
              <a:rPr lang="fr-FR" sz="2200" dirty="0"/>
              <a:t>La prescription sous un libellé simplifié (avec mention de l’œuvre de référence) est </a:t>
            </a:r>
            <a:r>
              <a:rPr lang="fr-FR" sz="2200" dirty="0">
                <a:solidFill>
                  <a:srgbClr val="24ABA5"/>
                </a:solidFill>
              </a:rPr>
              <a:t>remboursable </a:t>
            </a:r>
            <a:r>
              <a:rPr lang="fr-FR" sz="2200" dirty="0"/>
              <a:t>à condition que les préparations soient </a:t>
            </a:r>
            <a:r>
              <a:rPr lang="fr-FR" sz="2200" dirty="0">
                <a:solidFill>
                  <a:srgbClr val="24ABA5"/>
                </a:solidFill>
              </a:rPr>
              <a:t>reprises:</a:t>
            </a:r>
          </a:p>
          <a:p>
            <a:pPr marL="514985" lvl="1" indent="-137160" eaLnBrk="1" fontAlgn="auto" hangingPunct="1">
              <a:lnSpc>
                <a:spcPct val="120000"/>
              </a:lnSpc>
              <a:spcAft>
                <a:spcPts val="0"/>
              </a:spcAft>
              <a:buFont typeface="Arial" panose="020B0604020202020204" pitchFamily="34" charset="0"/>
              <a:buChar char="•"/>
              <a:defRPr/>
            </a:pPr>
            <a:r>
              <a:rPr lang="fr-FR" sz="1600" dirty="0"/>
              <a:t>soit dans les éditions en vigueur de la </a:t>
            </a:r>
            <a:r>
              <a:rPr lang="fr-FR" sz="1800" dirty="0">
                <a:solidFill>
                  <a:srgbClr val="24ABA5"/>
                </a:solidFill>
              </a:rPr>
              <a:t>Pharmacopée belge</a:t>
            </a:r>
            <a:r>
              <a:rPr lang="fr-FR" sz="1600" dirty="0"/>
              <a:t>, de la </a:t>
            </a:r>
            <a:r>
              <a:rPr lang="fr-FR" sz="1800" dirty="0">
                <a:solidFill>
                  <a:srgbClr val="24ABA5"/>
                </a:solidFill>
              </a:rPr>
              <a:t>Pharmacopée européenne </a:t>
            </a:r>
            <a:r>
              <a:rPr lang="fr-FR" sz="1600" dirty="0"/>
              <a:t>et du </a:t>
            </a:r>
            <a:r>
              <a:rPr lang="fr-FR" sz="1800" dirty="0">
                <a:solidFill>
                  <a:srgbClr val="24ABA5"/>
                </a:solidFill>
              </a:rPr>
              <a:t>FTM</a:t>
            </a:r>
            <a:r>
              <a:rPr lang="fr-FR" sz="1600" dirty="0"/>
              <a:t> (PE5-2005, PE6-2008, FB6-1982, FTM-2011) </a:t>
            </a:r>
            <a:r>
              <a:rPr lang="fr-FR" sz="1600" dirty="0">
                <a:sym typeface="Wingdings" panose="05000000000000000000" pitchFamily="2" charset="2"/>
              </a:rPr>
              <a:t> </a:t>
            </a:r>
            <a:r>
              <a:rPr lang="fr-FR" sz="1400" dirty="0"/>
              <a:t>le titre suffit.</a:t>
            </a:r>
          </a:p>
          <a:p>
            <a:pPr marL="514985" lvl="1" indent="-137160" eaLnBrk="1" fontAlgn="auto" hangingPunct="1">
              <a:lnSpc>
                <a:spcPct val="120000"/>
              </a:lnSpc>
              <a:spcAft>
                <a:spcPts val="0"/>
              </a:spcAft>
              <a:buFont typeface="Arial" panose="020B0604020202020204" pitchFamily="34" charset="0"/>
              <a:buChar char="•"/>
              <a:defRPr/>
            </a:pPr>
            <a:r>
              <a:rPr lang="fr-FR" sz="1600" dirty="0"/>
              <a:t>soit dans le </a:t>
            </a:r>
            <a:r>
              <a:rPr lang="fr-FR" sz="1800" dirty="0">
                <a:solidFill>
                  <a:srgbClr val="24ABA5"/>
                </a:solidFill>
              </a:rPr>
              <a:t>Formulaire National </a:t>
            </a:r>
            <a:r>
              <a:rPr lang="fr-FR" sz="1600" dirty="0"/>
              <a:t>(FN4-1963, FN5-1977, FN5-1981, FN6-1990), FMS(-D) et/ou FPP… </a:t>
            </a:r>
            <a:r>
              <a:rPr lang="fr-FR" sz="1600" dirty="0">
                <a:sym typeface="Wingdings" panose="05000000000000000000" pitchFamily="2" charset="2"/>
              </a:rPr>
              <a:t> C</a:t>
            </a:r>
            <a:r>
              <a:rPr lang="fr-FR" sz="1400" dirty="0"/>
              <a:t>es préparations sont remboursées à condition que le prescripteur fasse référence à l’ouvrage dans lequel la formule prescrite est mentionnée et que le pharmacien ait transcrit au verso de la prescription de médicaments, en le contresignant, le libellé qualitatif et quantitatif de la préparation.</a:t>
            </a:r>
          </a:p>
          <a:p>
            <a:pPr marL="137160" indent="-137160" eaLnBrk="1" fontAlgn="auto" hangingPunct="1">
              <a:lnSpc>
                <a:spcPct val="120000"/>
              </a:lnSpc>
              <a:spcAft>
                <a:spcPts val="0"/>
              </a:spcAft>
              <a:buFont typeface="Arial" panose="020B0604020202020204" pitchFamily="34" charset="0"/>
              <a:buChar char="•"/>
              <a:defRPr/>
            </a:pPr>
            <a:endParaRPr lang="fr-FR" sz="1400" dirty="0"/>
          </a:p>
        </p:txBody>
      </p:sp>
      <p:sp>
        <p:nvSpPr>
          <p:cNvPr id="48131" name="Espace réservé du texte 2"/>
          <p:cNvSpPr>
            <a:spLocks noGrp="1"/>
          </p:cNvSpPr>
          <p:nvPr>
            <p:ph type="body" sz="quarter" idx="13"/>
          </p:nvPr>
        </p:nvSpPr>
        <p:spPr>
          <a:xfrm>
            <a:off x="998538" y="185738"/>
            <a:ext cx="7897812" cy="604837"/>
          </a:xfrm>
        </p:spPr>
        <p:txBody>
          <a:bodyPr/>
          <a:lstStyle/>
          <a:p>
            <a:pPr marL="0" indent="0" algn="ctr" eaLnBrk="1" hangingPunct="1">
              <a:buFont typeface="Wingdings 2" panose="05020102010507070707" pitchFamily="18" charset="2"/>
              <a:buNone/>
              <a:defRPr/>
            </a:pPr>
            <a:r>
              <a:rPr lang="fr-BE" altLang="nl-BE" b="1" dirty="0">
                <a:effectLst>
                  <a:outerShdw blurRad="38100" dist="38100" dir="2700000" algn="tl">
                    <a:srgbClr val="000000">
                      <a:alpha val="43137"/>
                    </a:srgbClr>
                  </a:outerShdw>
                </a:effectLst>
              </a:rPr>
              <a:t>Préparations magistrales</a:t>
            </a:r>
          </a:p>
        </p:txBody>
      </p:sp>
      <p:sp>
        <p:nvSpPr>
          <p:cNvPr id="51204" name="Rectangle 5"/>
          <p:cNvSpPr>
            <a:spLocks noChangeArrowheads="1"/>
          </p:cNvSpPr>
          <p:nvPr/>
        </p:nvSpPr>
        <p:spPr bwMode="auto">
          <a:xfrm>
            <a:off x="998538" y="660400"/>
            <a:ext cx="7897812" cy="1311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pPr algn="ctr" eaLnBrk="1" hangingPunct="1">
              <a:lnSpc>
                <a:spcPct val="120000"/>
              </a:lnSpc>
            </a:pPr>
            <a:r>
              <a:rPr lang="fr-BE" altLang="nl-BE" sz="2200" b="1" dirty="0">
                <a:solidFill>
                  <a:srgbClr val="004B8D"/>
                </a:solidFill>
                <a:latin typeface="Verdana" panose="020B0604030504040204" pitchFamily="34" charset="0"/>
                <a:ea typeface="Verdana" panose="020B0604030504040204" pitchFamily="34" charset="0"/>
                <a:cs typeface="Verdana" panose="020B0604030504040204" pitchFamily="34" charset="0"/>
              </a:rPr>
              <a:t>Savez-vous ou vous pouvez trouvez les préparations magistrales qui vous pouvez prescrire </a:t>
            </a:r>
            <a:r>
              <a:rPr lang="fr-FR" altLang="nl-BE" sz="2200" b="1" dirty="0">
                <a:solidFill>
                  <a:srgbClr val="004B8D"/>
                </a:solidFill>
                <a:latin typeface="Verdana" panose="020B0604030504040204" pitchFamily="34" charset="0"/>
                <a:ea typeface="Verdana" panose="020B0604030504040204" pitchFamily="34" charset="0"/>
                <a:cs typeface="Verdana" panose="020B0604030504040204" pitchFamily="34" charset="0"/>
              </a:rPr>
              <a:t>sous un libellé simplifié</a:t>
            </a:r>
            <a:r>
              <a:rPr lang="fr-BE" altLang="nl-BE" sz="2200" b="1">
                <a:solidFill>
                  <a:srgbClr val="004B8D"/>
                </a:solidFill>
                <a:latin typeface="Verdana" panose="020B0604030504040204" pitchFamily="34" charset="0"/>
                <a:ea typeface="Verdana" panose="020B0604030504040204" pitchFamily="34" charset="0"/>
                <a:cs typeface="Verdana" panose="020B0604030504040204" pitchFamily="34" charset="0"/>
              </a:rPr>
              <a:t>? </a:t>
            </a:r>
          </a:p>
        </p:txBody>
      </p:sp>
      <p:sp>
        <p:nvSpPr>
          <p:cNvPr id="6" name="Rectangle 5">
            <a:hlinkClick r:id="rId2" action="ppaction://hlinksldjump"/>
          </p:cNvPr>
          <p:cNvSpPr/>
          <p:nvPr/>
        </p:nvSpPr>
        <p:spPr>
          <a:xfrm>
            <a:off x="89331" y="38100"/>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THEMES</a:t>
            </a:r>
            <a:endParaRPr lang="fr-BE" dirty="0"/>
          </a:p>
        </p:txBody>
      </p:sp>
      <p:sp>
        <p:nvSpPr>
          <p:cNvPr id="7" name="Bouton d'action : Accueil 6">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a:defRPr/>
            </a:pPr>
            <a:endParaRPr lang="fr-BE"/>
          </a:p>
        </p:txBody>
      </p:sp>
      <p:sp>
        <p:nvSpPr>
          <p:cNvPr id="9" name="Rectangular Callout 6">
            <a:extLst>
              <a:ext uri="{FF2B5EF4-FFF2-40B4-BE49-F238E27FC236}">
                <a16:creationId xmlns:a16="http://schemas.microsoft.com/office/drawing/2014/main" id="{31F570C2-CDF4-4CD6-8F48-07E9A7361AF4}"/>
              </a:ext>
            </a:extLst>
          </p:cNvPr>
          <p:cNvSpPr/>
          <p:nvPr/>
        </p:nvSpPr>
        <p:spPr>
          <a:xfrm>
            <a:off x="1185863" y="2724358"/>
            <a:ext cx="7710487" cy="2762250"/>
          </a:xfrm>
          <a:prstGeom prst="wedgeRectCallout">
            <a:avLst>
              <a:gd name="adj1" fmla="val -41421"/>
              <a:gd name="adj2" fmla="val 68415"/>
            </a:avLst>
          </a:prstGeom>
          <a:solidFill>
            <a:srgbClr val="24ABA5">
              <a:alpha val="8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fr-BE" sz="2800" dirty="0"/>
              <a:t>Quelles difficultés rencontrez-vous </a:t>
            </a:r>
            <a:br>
              <a:rPr lang="fr-BE" sz="2800" dirty="0"/>
            </a:br>
            <a:r>
              <a:rPr lang="fr-BE" sz="2800" dirty="0"/>
              <a:t>vis-à-vis de cette règlementation ? </a:t>
            </a:r>
          </a:p>
          <a:p>
            <a:pPr algn="ctr" eaLnBrk="1" fontAlgn="auto" hangingPunct="1">
              <a:spcBef>
                <a:spcPts val="0"/>
              </a:spcBef>
              <a:spcAft>
                <a:spcPts val="0"/>
              </a:spcAft>
              <a:defRPr/>
            </a:pPr>
            <a:endParaRPr lang="fr-BE" sz="2800" dirty="0"/>
          </a:p>
          <a:p>
            <a:pPr algn="ctr" eaLnBrk="1" fontAlgn="auto" hangingPunct="1">
              <a:spcBef>
                <a:spcPts val="0"/>
              </a:spcBef>
              <a:spcAft>
                <a:spcPts val="0"/>
              </a:spcAft>
              <a:defRPr/>
            </a:pPr>
            <a:r>
              <a:rPr lang="fr-BE" sz="2800" dirty="0"/>
              <a:t>Quelles pistes d’amélioration </a:t>
            </a:r>
            <a:br>
              <a:rPr lang="fr-BE" sz="2800" dirty="0"/>
            </a:br>
            <a:r>
              <a:rPr lang="fr-BE" sz="2800" dirty="0"/>
              <a:t>pouvez-vous imaginer ?</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143000" y="1828800"/>
            <a:ext cx="7753350" cy="5210175"/>
          </a:xfrm>
        </p:spPr>
        <p:txBody>
          <a:bodyPr rtlCol="0">
            <a:noAutofit/>
          </a:bodyPr>
          <a:lstStyle/>
          <a:p>
            <a:pPr marL="266700" indent="-266700" eaLnBrk="1" fontAlgn="auto" hangingPunct="1">
              <a:lnSpc>
                <a:spcPct val="100000"/>
              </a:lnSpc>
              <a:spcBef>
                <a:spcPts val="0"/>
              </a:spcBef>
              <a:spcAft>
                <a:spcPts val="1800"/>
              </a:spcAft>
              <a:defRPr/>
            </a:pPr>
            <a:r>
              <a:rPr lang="fr-BE" sz="2200" dirty="0"/>
              <a:t>Les honoraires</a:t>
            </a:r>
          </a:p>
          <a:p>
            <a:pPr marL="266700" indent="-266700" eaLnBrk="1" fontAlgn="auto" hangingPunct="1">
              <a:lnSpc>
                <a:spcPct val="100000"/>
              </a:lnSpc>
              <a:spcBef>
                <a:spcPts val="0"/>
              </a:spcBef>
              <a:spcAft>
                <a:spcPts val="1800"/>
              </a:spcAft>
              <a:defRPr/>
            </a:pPr>
            <a:r>
              <a:rPr lang="fr-BE" sz="2200" dirty="0"/>
              <a:t>Le prix des matières premières</a:t>
            </a:r>
          </a:p>
          <a:p>
            <a:pPr marL="266700" indent="-266700" eaLnBrk="1" fontAlgn="auto" hangingPunct="1">
              <a:lnSpc>
                <a:spcPct val="100000"/>
              </a:lnSpc>
              <a:spcBef>
                <a:spcPts val="0"/>
              </a:spcBef>
              <a:spcAft>
                <a:spcPts val="1800"/>
              </a:spcAft>
              <a:defRPr/>
            </a:pPr>
            <a:r>
              <a:rPr lang="fr-BE" sz="2200" dirty="0"/>
              <a:t>Eventuellement, le prix des spécialités incorporées</a:t>
            </a:r>
          </a:p>
          <a:p>
            <a:pPr marL="266700" indent="-266700" eaLnBrk="1" fontAlgn="auto" hangingPunct="1">
              <a:lnSpc>
                <a:spcPct val="100000"/>
              </a:lnSpc>
              <a:spcBef>
                <a:spcPts val="0"/>
              </a:spcBef>
              <a:spcAft>
                <a:spcPts val="1800"/>
              </a:spcAft>
              <a:defRPr/>
            </a:pPr>
            <a:r>
              <a:rPr lang="fr-BE" sz="2200" dirty="0"/>
              <a:t>Les accessoires utilisés (= récipients et excipients)</a:t>
            </a:r>
          </a:p>
          <a:p>
            <a:pPr marL="365125" indent="-365125" eaLnBrk="1" fontAlgn="auto" hangingPunct="1">
              <a:lnSpc>
                <a:spcPct val="100000"/>
              </a:lnSpc>
              <a:spcBef>
                <a:spcPts val="0"/>
              </a:spcBef>
              <a:spcAft>
                <a:spcPts val="1800"/>
              </a:spcAft>
              <a:buFont typeface="Wingdings 2" panose="05020102010507070707" pitchFamily="18" charset="2"/>
              <a:buNone/>
              <a:defRPr/>
            </a:pPr>
            <a:r>
              <a:rPr lang="fr-BE" sz="2200" dirty="0">
                <a:solidFill>
                  <a:srgbClr val="24ABA5"/>
                </a:solidFill>
                <a:sym typeface="Wingdings" panose="05000000000000000000" pitchFamily="2" charset="2"/>
              </a:rPr>
              <a:t> </a:t>
            </a:r>
            <a:r>
              <a:rPr lang="fr-BE" sz="2200" dirty="0"/>
              <a:t>Le patient paie le prix total ou le </a:t>
            </a:r>
            <a:r>
              <a:rPr lang="fr-BE" sz="2200" dirty="0">
                <a:solidFill>
                  <a:srgbClr val="24ABA5"/>
                </a:solidFill>
              </a:rPr>
              <a:t>ticket modérateur </a:t>
            </a:r>
            <a:r>
              <a:rPr lang="fr-BE" sz="2200" dirty="0"/>
              <a:t>(si la préparation magistrale est remboursée)</a:t>
            </a:r>
            <a:r>
              <a:rPr lang="fr-BE" sz="2200" dirty="0">
                <a:solidFill>
                  <a:srgbClr val="24ABA5"/>
                </a:solidFill>
              </a:rPr>
              <a:t> </a:t>
            </a:r>
            <a:r>
              <a:rPr lang="fr-BE" sz="2200" dirty="0"/>
              <a:t>+ le conditionnement.</a:t>
            </a:r>
          </a:p>
          <a:p>
            <a:pPr marL="365125" indent="-365125" eaLnBrk="1" fontAlgn="auto" hangingPunct="1">
              <a:lnSpc>
                <a:spcPct val="100000"/>
              </a:lnSpc>
              <a:spcBef>
                <a:spcPts val="0"/>
              </a:spcBef>
              <a:spcAft>
                <a:spcPts val="1800"/>
              </a:spcAft>
              <a:buFont typeface="Wingdings 2" panose="05020102010507070707" pitchFamily="18" charset="2"/>
              <a:buNone/>
              <a:defRPr/>
            </a:pPr>
            <a:r>
              <a:rPr lang="fr-BE" sz="2200" dirty="0">
                <a:solidFill>
                  <a:srgbClr val="24ABA5"/>
                </a:solidFill>
                <a:sym typeface="Wingdings" panose="05000000000000000000" pitchFamily="2" charset="2"/>
              </a:rPr>
              <a:t> </a:t>
            </a:r>
            <a:r>
              <a:rPr lang="fr-BE" sz="2200" dirty="0"/>
              <a:t>Le tarif INAMI doit être appliqué uniquement si un remboursement est prévu. Dans les autres cas, le pharmacien peut déterminer librement ces prix.</a:t>
            </a:r>
            <a:endParaRPr lang="fr-BE" sz="2200" b="1" i="1" dirty="0"/>
          </a:p>
        </p:txBody>
      </p:sp>
      <p:sp>
        <p:nvSpPr>
          <p:cNvPr id="49155" name="Espace réservé du texte 2"/>
          <p:cNvSpPr>
            <a:spLocks noGrp="1"/>
          </p:cNvSpPr>
          <p:nvPr>
            <p:ph type="body" sz="quarter" idx="13"/>
          </p:nvPr>
        </p:nvSpPr>
        <p:spPr>
          <a:xfrm>
            <a:off x="998538" y="185738"/>
            <a:ext cx="7897812" cy="604837"/>
          </a:xfrm>
        </p:spPr>
        <p:txBody>
          <a:bodyPr/>
          <a:lstStyle/>
          <a:p>
            <a:pPr marL="0" indent="0" algn="ctr" eaLnBrk="1" hangingPunct="1">
              <a:buFont typeface="Wingdings 2" panose="05020102010507070707" pitchFamily="18" charset="2"/>
              <a:buNone/>
              <a:defRPr/>
            </a:pPr>
            <a:r>
              <a:rPr lang="fr-BE" altLang="nl-BE" b="1" dirty="0">
                <a:effectLst>
                  <a:outerShdw blurRad="38100" dist="38100" dir="2700000" algn="tl">
                    <a:srgbClr val="000000">
                      <a:alpha val="43137"/>
                    </a:srgbClr>
                  </a:outerShdw>
                </a:effectLst>
              </a:rPr>
              <a:t>Préparations magistrales</a:t>
            </a:r>
          </a:p>
        </p:txBody>
      </p:sp>
      <p:sp>
        <p:nvSpPr>
          <p:cNvPr id="52228" name="Rectangle 5"/>
          <p:cNvSpPr>
            <a:spLocks noChangeArrowheads="1"/>
          </p:cNvSpPr>
          <p:nvPr/>
        </p:nvSpPr>
        <p:spPr bwMode="auto">
          <a:xfrm>
            <a:off x="998538" y="674688"/>
            <a:ext cx="7897812"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pPr algn="ctr" eaLnBrk="1" hangingPunct="1">
              <a:lnSpc>
                <a:spcPct val="120000"/>
              </a:lnSpc>
            </a:pPr>
            <a:r>
              <a:rPr lang="fr-BE" altLang="nl-BE" sz="2400" b="1" dirty="0">
                <a:solidFill>
                  <a:srgbClr val="004B8D"/>
                </a:solidFill>
                <a:latin typeface="Verdana" panose="020B0604030504040204" pitchFamily="34" charset="0"/>
                <a:ea typeface="Verdana" panose="020B0604030504040204" pitchFamily="34" charset="0"/>
                <a:cs typeface="Verdana" panose="020B0604030504040204" pitchFamily="34" charset="0"/>
              </a:rPr>
              <a:t>Qu’est-ce qui détermine le prix d’une préparation magistrale ?</a:t>
            </a:r>
          </a:p>
        </p:txBody>
      </p:sp>
      <p:sp>
        <p:nvSpPr>
          <p:cNvPr id="5" name="Rectangle 4">
            <a:hlinkClick r:id="rId2" action="ppaction://hlinksldjump"/>
          </p:cNvPr>
          <p:cNvSpPr/>
          <p:nvPr/>
        </p:nvSpPr>
        <p:spPr>
          <a:xfrm>
            <a:off x="89331" y="38100"/>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THEMES</a:t>
            </a:r>
            <a:endParaRPr lang="fr-BE" dirty="0"/>
          </a:p>
        </p:txBody>
      </p:sp>
      <p:sp>
        <p:nvSpPr>
          <p:cNvPr id="6" name="Bouton d'action : Accueil 5">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046163" y="1752600"/>
            <a:ext cx="7850187" cy="5019675"/>
          </a:xfrm>
        </p:spPr>
        <p:txBody>
          <a:bodyPr rtlCol="0">
            <a:noAutofit/>
          </a:bodyPr>
          <a:lstStyle/>
          <a:p>
            <a:pPr marL="355600" indent="-355600" eaLnBrk="1" fontAlgn="auto" hangingPunct="1">
              <a:lnSpc>
                <a:spcPct val="100000"/>
              </a:lnSpc>
              <a:spcBef>
                <a:spcPts val="0"/>
              </a:spcBef>
              <a:spcAft>
                <a:spcPts val="1200"/>
              </a:spcAft>
              <a:defRPr/>
            </a:pPr>
            <a:r>
              <a:rPr lang="fr-BE" sz="2200" dirty="0"/>
              <a:t>Elle ne peut contenir que des substances présentes sur les </a:t>
            </a:r>
            <a:r>
              <a:rPr lang="fr-BE" sz="2200" dirty="0">
                <a:solidFill>
                  <a:srgbClr val="24ABA5"/>
                </a:solidFill>
              </a:rPr>
              <a:t>listes positives :</a:t>
            </a:r>
          </a:p>
          <a:p>
            <a:pPr marL="266700" indent="180975" eaLnBrk="1" fontAlgn="auto" hangingPunct="1">
              <a:lnSpc>
                <a:spcPct val="100000"/>
              </a:lnSpc>
              <a:spcBef>
                <a:spcPts val="0"/>
              </a:spcBef>
              <a:spcAft>
                <a:spcPts val="0"/>
              </a:spcAft>
              <a:buFont typeface="Wingdings 2" panose="05020102010507070707" pitchFamily="18" charset="2"/>
              <a:buNone/>
              <a:defRPr/>
            </a:pPr>
            <a:r>
              <a:rPr lang="fr-BE" sz="1400" dirty="0"/>
              <a:t>L1 = Matières premières chimiques actives</a:t>
            </a:r>
          </a:p>
          <a:p>
            <a:pPr marL="266700" indent="180975" eaLnBrk="1" fontAlgn="auto" hangingPunct="1">
              <a:lnSpc>
                <a:spcPct val="100000"/>
              </a:lnSpc>
              <a:spcBef>
                <a:spcPts val="0"/>
              </a:spcBef>
              <a:spcAft>
                <a:spcPts val="0"/>
              </a:spcAft>
              <a:buFont typeface="Wingdings 2" panose="05020102010507070707" pitchFamily="18" charset="2"/>
              <a:buNone/>
              <a:defRPr/>
            </a:pPr>
            <a:r>
              <a:rPr lang="fr-BE" sz="1400" dirty="0"/>
              <a:t>L2 = Substances actives phyto-thérapeutiques</a:t>
            </a:r>
          </a:p>
          <a:p>
            <a:pPr marL="266700" indent="180975" eaLnBrk="1" fontAlgn="auto" hangingPunct="1">
              <a:lnSpc>
                <a:spcPct val="100000"/>
              </a:lnSpc>
              <a:spcBef>
                <a:spcPts val="0"/>
              </a:spcBef>
              <a:spcAft>
                <a:spcPts val="0"/>
              </a:spcAft>
              <a:buFont typeface="Wingdings 2" panose="05020102010507070707" pitchFamily="18" charset="2"/>
              <a:buNone/>
              <a:defRPr/>
            </a:pPr>
            <a:r>
              <a:rPr lang="fr-BE" sz="1400" dirty="0"/>
              <a:t>L3 = Préparations préfabriquées enregistrées</a:t>
            </a:r>
          </a:p>
          <a:p>
            <a:pPr marL="266700" indent="180975" eaLnBrk="1" fontAlgn="auto" hangingPunct="1">
              <a:lnSpc>
                <a:spcPct val="100000"/>
              </a:lnSpc>
              <a:spcBef>
                <a:spcPts val="0"/>
              </a:spcBef>
              <a:spcAft>
                <a:spcPts val="0"/>
              </a:spcAft>
              <a:buFont typeface="Wingdings 2" panose="05020102010507070707" pitchFamily="18" charset="2"/>
              <a:buNone/>
              <a:defRPr/>
            </a:pPr>
            <a:r>
              <a:rPr lang="fr-BE" sz="1400" dirty="0"/>
              <a:t>L4 = Produits dont la remboursabilité dépend d’une attestation/mention</a:t>
            </a:r>
          </a:p>
          <a:p>
            <a:pPr marL="266700" indent="180975" eaLnBrk="1" fontAlgn="auto" hangingPunct="1">
              <a:lnSpc>
                <a:spcPct val="100000"/>
              </a:lnSpc>
              <a:spcBef>
                <a:spcPts val="0"/>
              </a:spcBef>
              <a:spcAft>
                <a:spcPts val="0"/>
              </a:spcAft>
              <a:buFont typeface="Wingdings 2" panose="05020102010507070707" pitchFamily="18" charset="2"/>
              <a:buNone/>
              <a:defRPr/>
            </a:pPr>
            <a:r>
              <a:rPr lang="fr-BE" sz="1400" dirty="0"/>
              <a:t>L5 = Excipients et adjuvants</a:t>
            </a:r>
          </a:p>
          <a:p>
            <a:pPr marL="266700" indent="180975" eaLnBrk="1" fontAlgn="auto" hangingPunct="1">
              <a:lnSpc>
                <a:spcPct val="100000"/>
              </a:lnSpc>
              <a:spcBef>
                <a:spcPts val="0"/>
              </a:spcBef>
              <a:spcAft>
                <a:spcPts val="0"/>
              </a:spcAft>
              <a:buFont typeface="Wingdings 2" panose="05020102010507070707" pitchFamily="18" charset="2"/>
              <a:buNone/>
              <a:defRPr/>
            </a:pPr>
            <a:r>
              <a:rPr lang="fr-BE" sz="1400" dirty="0"/>
              <a:t>L6 = Pansements</a:t>
            </a:r>
          </a:p>
          <a:p>
            <a:pPr marL="266700" indent="0" eaLnBrk="1" fontAlgn="auto" hangingPunct="1">
              <a:lnSpc>
                <a:spcPct val="100000"/>
              </a:lnSpc>
              <a:spcBef>
                <a:spcPts val="0"/>
              </a:spcBef>
              <a:spcAft>
                <a:spcPts val="0"/>
              </a:spcAft>
              <a:buFont typeface="Wingdings 2" panose="05020102010507070707" pitchFamily="18" charset="2"/>
              <a:buNone/>
              <a:defRPr/>
            </a:pPr>
            <a:endParaRPr lang="fr-BE" sz="2200" dirty="0"/>
          </a:p>
          <a:p>
            <a:pPr marL="355600" indent="-355600" eaLnBrk="1" fontAlgn="auto" hangingPunct="1">
              <a:lnSpc>
                <a:spcPct val="100000"/>
              </a:lnSpc>
              <a:spcBef>
                <a:spcPts val="0"/>
              </a:spcBef>
              <a:spcAft>
                <a:spcPts val="1200"/>
              </a:spcAft>
              <a:buFont typeface="Arial" panose="020B0604020202020204" pitchFamily="34" charset="0"/>
              <a:buChar char="•"/>
              <a:defRPr/>
            </a:pPr>
            <a:r>
              <a:rPr lang="fr-BE" sz="2200" dirty="0"/>
              <a:t>Elle doit contenir au-moins 1 élément de la liste 1,2,3 ou 4, soit </a:t>
            </a:r>
            <a:r>
              <a:rPr lang="fr-BE" sz="2200" dirty="0">
                <a:solidFill>
                  <a:srgbClr val="24ABA5"/>
                </a:solidFill>
              </a:rPr>
              <a:t>au-moins un principe actif. </a:t>
            </a:r>
            <a:br>
              <a:rPr lang="fr-BE" sz="2200" dirty="0">
                <a:solidFill>
                  <a:srgbClr val="24ABA5"/>
                </a:solidFill>
              </a:rPr>
            </a:br>
            <a:br>
              <a:rPr lang="fr-BE" sz="2200" dirty="0">
                <a:solidFill>
                  <a:srgbClr val="24ABA5"/>
                </a:solidFill>
              </a:rPr>
            </a:br>
            <a:r>
              <a:rPr lang="fr-BE" sz="1800" dirty="0"/>
              <a:t>Exception: les préparations dermatologiques solides (crème, gel, pommade, pâte) avec au moins 2 produits de la liste 5.</a:t>
            </a:r>
          </a:p>
          <a:p>
            <a:pPr marL="0" indent="0" eaLnBrk="1" fontAlgn="auto" hangingPunct="1">
              <a:lnSpc>
                <a:spcPct val="100000"/>
              </a:lnSpc>
              <a:spcBef>
                <a:spcPts val="0"/>
              </a:spcBef>
              <a:spcAft>
                <a:spcPts val="1200"/>
              </a:spcAft>
              <a:buFont typeface="Wingdings 2" panose="05020102010507070707" pitchFamily="18" charset="2"/>
              <a:buNone/>
              <a:defRPr/>
            </a:pPr>
            <a:endParaRPr lang="fr-BE" sz="1800" i="1" dirty="0"/>
          </a:p>
          <a:p>
            <a:pPr marL="0" indent="0" eaLnBrk="1" fontAlgn="auto" hangingPunct="1">
              <a:lnSpc>
                <a:spcPct val="100000"/>
              </a:lnSpc>
              <a:spcBef>
                <a:spcPts val="0"/>
              </a:spcBef>
              <a:spcAft>
                <a:spcPts val="1200"/>
              </a:spcAft>
              <a:buFont typeface="Wingdings 2" panose="05020102010507070707" pitchFamily="18" charset="2"/>
              <a:buNone/>
              <a:defRPr/>
            </a:pPr>
            <a:endParaRPr lang="fr-BE" sz="1800" i="1" dirty="0"/>
          </a:p>
          <a:p>
            <a:pPr marL="0" indent="0" eaLnBrk="1" fontAlgn="auto" hangingPunct="1">
              <a:lnSpc>
                <a:spcPct val="100000"/>
              </a:lnSpc>
              <a:spcBef>
                <a:spcPts val="0"/>
              </a:spcBef>
              <a:spcAft>
                <a:spcPts val="1200"/>
              </a:spcAft>
              <a:buFont typeface="Wingdings 2" panose="05020102010507070707" pitchFamily="18" charset="2"/>
              <a:buNone/>
              <a:defRPr/>
            </a:pPr>
            <a:endParaRPr lang="fr-BE" sz="1800" b="1" i="1" dirty="0"/>
          </a:p>
          <a:p>
            <a:pPr marL="0" indent="0" eaLnBrk="1" fontAlgn="auto" hangingPunct="1">
              <a:lnSpc>
                <a:spcPct val="100000"/>
              </a:lnSpc>
              <a:spcBef>
                <a:spcPts val="0"/>
              </a:spcBef>
              <a:spcAft>
                <a:spcPts val="1200"/>
              </a:spcAft>
              <a:buFont typeface="Wingdings 2" panose="05020102010507070707" pitchFamily="18" charset="2"/>
              <a:buNone/>
              <a:defRPr/>
            </a:pPr>
            <a:endParaRPr lang="fr-BE" sz="1800" b="1" dirty="0"/>
          </a:p>
        </p:txBody>
      </p:sp>
      <p:sp>
        <p:nvSpPr>
          <p:cNvPr id="50179" name="Espace réservé du texte 2"/>
          <p:cNvSpPr>
            <a:spLocks noGrp="1"/>
          </p:cNvSpPr>
          <p:nvPr>
            <p:ph type="body" sz="quarter" idx="13"/>
          </p:nvPr>
        </p:nvSpPr>
        <p:spPr>
          <a:xfrm>
            <a:off x="998538" y="185738"/>
            <a:ext cx="7897812" cy="604837"/>
          </a:xfrm>
        </p:spPr>
        <p:txBody>
          <a:bodyPr/>
          <a:lstStyle/>
          <a:p>
            <a:pPr marL="0" indent="0" algn="ctr" eaLnBrk="1" hangingPunct="1">
              <a:buFont typeface="Wingdings 2" panose="05020102010507070707" pitchFamily="18" charset="2"/>
              <a:buNone/>
              <a:defRPr/>
            </a:pPr>
            <a:r>
              <a:rPr lang="fr-BE" altLang="nl-BE" b="1" dirty="0">
                <a:effectLst>
                  <a:outerShdw blurRad="38100" dist="38100" dir="2700000" algn="tl">
                    <a:srgbClr val="000000">
                      <a:alpha val="43137"/>
                    </a:srgbClr>
                  </a:outerShdw>
                </a:effectLst>
              </a:rPr>
              <a:t>Préparations magistrales</a:t>
            </a:r>
          </a:p>
        </p:txBody>
      </p:sp>
      <p:sp>
        <p:nvSpPr>
          <p:cNvPr id="53252" name="Rectangle 5"/>
          <p:cNvSpPr>
            <a:spLocks noChangeArrowheads="1"/>
          </p:cNvSpPr>
          <p:nvPr/>
        </p:nvSpPr>
        <p:spPr bwMode="auto">
          <a:xfrm>
            <a:off x="998538" y="695325"/>
            <a:ext cx="7897812"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pPr algn="ctr" eaLnBrk="1" hangingPunct="1">
              <a:lnSpc>
                <a:spcPct val="120000"/>
              </a:lnSpc>
            </a:pPr>
            <a:r>
              <a:rPr lang="fr-BE" altLang="nl-BE" sz="2400" b="1" dirty="0">
                <a:solidFill>
                  <a:srgbClr val="004B8D"/>
                </a:solidFill>
                <a:latin typeface="Verdana" panose="020B0604030504040204" pitchFamily="34" charset="0"/>
                <a:ea typeface="Verdana" panose="020B0604030504040204" pitchFamily="34" charset="0"/>
                <a:cs typeface="Verdana" panose="020B0604030504040204" pitchFamily="34" charset="0"/>
              </a:rPr>
              <a:t>A quelles conditions une préparation magistrale est-elle remboursable ?</a:t>
            </a:r>
          </a:p>
        </p:txBody>
      </p:sp>
      <p:sp>
        <p:nvSpPr>
          <p:cNvPr id="5" name="Rectangle 4">
            <a:hlinkClick r:id="rId2" action="ppaction://hlinksldjump"/>
          </p:cNvPr>
          <p:cNvSpPr/>
          <p:nvPr/>
        </p:nvSpPr>
        <p:spPr>
          <a:xfrm>
            <a:off x="89331" y="38100"/>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THEMES</a:t>
            </a:r>
            <a:endParaRPr lang="fr-BE" dirty="0"/>
          </a:p>
        </p:txBody>
      </p:sp>
      <p:sp>
        <p:nvSpPr>
          <p:cNvPr id="6" name="Bouton d'action : Accueil 5">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200150" y="2590800"/>
            <a:ext cx="7696200" cy="4133850"/>
          </a:xfrm>
        </p:spPr>
        <p:txBody>
          <a:bodyPr/>
          <a:lstStyle/>
          <a:p>
            <a:pPr marL="263525" indent="-263525" eaLnBrk="1" hangingPunct="1">
              <a:lnSpc>
                <a:spcPct val="100000"/>
              </a:lnSpc>
              <a:spcBef>
                <a:spcPct val="0"/>
              </a:spcBef>
              <a:spcAft>
                <a:spcPts val="0"/>
              </a:spcAft>
            </a:pPr>
            <a:r>
              <a:rPr lang="fr-BE" altLang="nl-BE" sz="2200" dirty="0"/>
              <a:t>Restriction en </a:t>
            </a:r>
            <a:r>
              <a:rPr lang="fr-BE" altLang="nl-BE" sz="2200" dirty="0">
                <a:solidFill>
                  <a:srgbClr val="24ABA5"/>
                </a:solidFill>
              </a:rPr>
              <a:t>quantité</a:t>
            </a:r>
            <a:r>
              <a:rPr lang="fr-BE" altLang="nl-BE" sz="2200" dirty="0"/>
              <a:t> </a:t>
            </a:r>
            <a:r>
              <a:rPr lang="fr-BE" altLang="nl-BE" sz="2200" dirty="0">
                <a:solidFill>
                  <a:srgbClr val="24ABA5"/>
                </a:solidFill>
              </a:rPr>
              <a:t>par </a:t>
            </a:r>
            <a:r>
              <a:rPr lang="fr-BE" altLang="nl-BE" sz="2200" dirty="0" err="1">
                <a:solidFill>
                  <a:srgbClr val="24ABA5"/>
                </a:solidFill>
              </a:rPr>
              <a:t>récipé</a:t>
            </a:r>
            <a:r>
              <a:rPr lang="fr-BE" altLang="nl-BE" sz="2200" dirty="0">
                <a:solidFill>
                  <a:srgbClr val="24ABA5"/>
                </a:solidFill>
              </a:rPr>
              <a:t> </a:t>
            </a:r>
            <a:r>
              <a:rPr lang="fr-BE" altLang="nl-BE" sz="2200" dirty="0"/>
              <a:t>(nombre de modules autorisés). </a:t>
            </a:r>
          </a:p>
          <a:p>
            <a:pPr marL="271463" indent="0" eaLnBrk="1" hangingPunct="1">
              <a:lnSpc>
                <a:spcPct val="100000"/>
              </a:lnSpc>
              <a:spcBef>
                <a:spcPct val="0"/>
              </a:spcBef>
              <a:spcAft>
                <a:spcPts val="3000"/>
              </a:spcAft>
              <a:buNone/>
            </a:pPr>
            <a:r>
              <a:rPr lang="fr-BE" altLang="nl-BE" sz="2000" dirty="0"/>
              <a:t>Ex. maximum 6 modules de 10 gélules par prescription</a:t>
            </a:r>
          </a:p>
          <a:p>
            <a:pPr marL="263525" indent="-263525" eaLnBrk="1" hangingPunct="1">
              <a:lnSpc>
                <a:spcPct val="100000"/>
              </a:lnSpc>
              <a:spcBef>
                <a:spcPct val="0"/>
              </a:spcBef>
              <a:spcAft>
                <a:spcPts val="0"/>
              </a:spcAft>
            </a:pPr>
            <a:r>
              <a:rPr lang="fr-BE" altLang="nl-BE" sz="2200" dirty="0"/>
              <a:t>Restriction concernant les </a:t>
            </a:r>
            <a:r>
              <a:rPr lang="fr-BE" altLang="nl-BE" sz="2200" dirty="0">
                <a:solidFill>
                  <a:srgbClr val="24ABA5"/>
                </a:solidFill>
              </a:rPr>
              <a:t>produits mêmes </a:t>
            </a:r>
            <a:endParaRPr lang="fr-BE" altLang="nl-BE" sz="2200" dirty="0"/>
          </a:p>
          <a:p>
            <a:pPr marL="271463" indent="0" eaLnBrk="1" hangingPunct="1">
              <a:lnSpc>
                <a:spcPct val="100000"/>
              </a:lnSpc>
              <a:spcBef>
                <a:spcPct val="0"/>
              </a:spcBef>
              <a:spcAft>
                <a:spcPts val="3000"/>
              </a:spcAft>
              <a:buNone/>
            </a:pPr>
            <a:r>
              <a:rPr lang="fr-BE" altLang="nl-BE" sz="2000" dirty="0"/>
              <a:t>Ex. érythromycine : maximum 5 grammes par module et maximum 2 modules</a:t>
            </a:r>
            <a:endParaRPr lang="fr-BE" altLang="nl-BE" sz="2000" b="1" i="1" dirty="0"/>
          </a:p>
        </p:txBody>
      </p:sp>
      <p:sp>
        <p:nvSpPr>
          <p:cNvPr id="51203" name="Espace réservé du texte 2"/>
          <p:cNvSpPr>
            <a:spLocks noGrp="1"/>
          </p:cNvSpPr>
          <p:nvPr>
            <p:ph type="body" sz="quarter" idx="13"/>
          </p:nvPr>
        </p:nvSpPr>
        <p:spPr>
          <a:xfrm>
            <a:off x="998538" y="185738"/>
            <a:ext cx="7897812" cy="604837"/>
          </a:xfrm>
        </p:spPr>
        <p:txBody>
          <a:bodyPr/>
          <a:lstStyle/>
          <a:p>
            <a:pPr marL="0" indent="0" algn="ctr" eaLnBrk="1" hangingPunct="1">
              <a:buFont typeface="Wingdings 2" panose="05020102010507070707" pitchFamily="18" charset="2"/>
              <a:buNone/>
              <a:defRPr/>
            </a:pPr>
            <a:r>
              <a:rPr lang="fr-BE" altLang="nl-BE" b="1" dirty="0">
                <a:effectLst>
                  <a:outerShdw blurRad="38100" dist="38100" dir="2700000" algn="tl">
                    <a:srgbClr val="000000">
                      <a:alpha val="43137"/>
                    </a:srgbClr>
                  </a:outerShdw>
                </a:effectLst>
              </a:rPr>
              <a:t>Préparations magistrales</a:t>
            </a:r>
          </a:p>
        </p:txBody>
      </p:sp>
      <p:sp>
        <p:nvSpPr>
          <p:cNvPr id="54276" name="Rectangle 5"/>
          <p:cNvSpPr>
            <a:spLocks noChangeArrowheads="1"/>
          </p:cNvSpPr>
          <p:nvPr/>
        </p:nvSpPr>
        <p:spPr bwMode="auto">
          <a:xfrm>
            <a:off x="998538" y="785813"/>
            <a:ext cx="7897812" cy="14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pPr algn="ctr" eaLnBrk="1" hangingPunct="1">
              <a:lnSpc>
                <a:spcPct val="120000"/>
              </a:lnSpc>
            </a:pPr>
            <a:r>
              <a:rPr lang="fr-BE" altLang="nl-BE" sz="2400" b="1" dirty="0">
                <a:solidFill>
                  <a:srgbClr val="004B8D"/>
                </a:solidFill>
                <a:latin typeface="Verdana" panose="020B0604030504040204" pitchFamily="34" charset="0"/>
                <a:ea typeface="Verdana" panose="020B0604030504040204" pitchFamily="34" charset="0"/>
                <a:cs typeface="Verdana" panose="020B0604030504040204" pitchFamily="34" charset="0"/>
              </a:rPr>
              <a:t>Quelles sont les restrictions en vigueur concernant les préparations magistrales afin qu’elles soient remboursables ?</a:t>
            </a:r>
          </a:p>
        </p:txBody>
      </p:sp>
      <p:sp>
        <p:nvSpPr>
          <p:cNvPr id="5" name="Rectangle 4">
            <a:hlinkClick r:id="rId2" action="ppaction://hlinksldjump"/>
          </p:cNvPr>
          <p:cNvSpPr/>
          <p:nvPr/>
        </p:nvSpPr>
        <p:spPr>
          <a:xfrm>
            <a:off x="89331" y="38100"/>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THEMES</a:t>
            </a:r>
            <a:endParaRPr lang="fr-BE" dirty="0"/>
          </a:p>
        </p:txBody>
      </p:sp>
      <p:sp>
        <p:nvSpPr>
          <p:cNvPr id="6" name="Bouton d'action : Accueil 5">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036638" y="2316163"/>
            <a:ext cx="7859712" cy="4541837"/>
          </a:xfrm>
        </p:spPr>
        <p:txBody>
          <a:bodyPr/>
          <a:lstStyle/>
          <a:p>
            <a:pPr eaLnBrk="1" hangingPunct="1">
              <a:lnSpc>
                <a:spcPct val="100000"/>
              </a:lnSpc>
              <a:spcBef>
                <a:spcPct val="0"/>
              </a:spcBef>
              <a:spcAft>
                <a:spcPts val="600"/>
              </a:spcAft>
            </a:pPr>
            <a:r>
              <a:rPr lang="fr-BE" altLang="nl-BE" sz="1800" dirty="0"/>
              <a:t>La </a:t>
            </a:r>
            <a:r>
              <a:rPr lang="fr-BE" altLang="nl-BE" sz="1800" dirty="0">
                <a:solidFill>
                  <a:srgbClr val="24ABA5"/>
                </a:solidFill>
              </a:rPr>
              <a:t>spécialité doit être remboursée.</a:t>
            </a:r>
            <a:endParaRPr lang="fr-BE" altLang="nl-BE" sz="1800" dirty="0"/>
          </a:p>
          <a:p>
            <a:pPr eaLnBrk="1" hangingPunct="1">
              <a:lnSpc>
                <a:spcPct val="100000"/>
              </a:lnSpc>
              <a:spcBef>
                <a:spcPct val="0"/>
              </a:spcBef>
              <a:spcAft>
                <a:spcPts val="600"/>
              </a:spcAft>
            </a:pPr>
            <a:r>
              <a:rPr lang="fr-BE" altLang="nl-BE" sz="1800" dirty="0"/>
              <a:t>Les autres composants de la préparation magistrale sont remboursés.</a:t>
            </a:r>
          </a:p>
          <a:p>
            <a:pPr eaLnBrk="1" hangingPunct="1">
              <a:lnSpc>
                <a:spcPct val="100000"/>
              </a:lnSpc>
              <a:spcBef>
                <a:spcPct val="0"/>
              </a:spcBef>
              <a:spcAft>
                <a:spcPts val="600"/>
              </a:spcAft>
            </a:pPr>
            <a:r>
              <a:rPr lang="fr-BE" altLang="nl-BE" sz="1800" dirty="0"/>
              <a:t>Le principe actif de la spécialité </a:t>
            </a:r>
            <a:r>
              <a:rPr lang="fr-BE" altLang="nl-BE" sz="1800" dirty="0">
                <a:solidFill>
                  <a:srgbClr val="24ABA5"/>
                </a:solidFill>
              </a:rPr>
              <a:t>n’existe pas en tant que matière première remboursable.</a:t>
            </a:r>
            <a:endParaRPr lang="fr-BE" altLang="nl-BE" sz="1800" dirty="0"/>
          </a:p>
          <a:p>
            <a:pPr eaLnBrk="1" hangingPunct="1">
              <a:lnSpc>
                <a:spcPct val="100000"/>
              </a:lnSpc>
              <a:spcBef>
                <a:spcPct val="0"/>
              </a:spcBef>
              <a:spcAft>
                <a:spcPts val="600"/>
              </a:spcAft>
            </a:pPr>
            <a:r>
              <a:rPr lang="fr-BE" altLang="nl-BE" sz="1800" dirty="0"/>
              <a:t>La </a:t>
            </a:r>
            <a:r>
              <a:rPr lang="fr-BE" altLang="nl-BE" sz="1800" dirty="0">
                <a:solidFill>
                  <a:srgbClr val="24ABA5"/>
                </a:solidFill>
              </a:rPr>
              <a:t>voie d’administration n’est pas modifiée </a:t>
            </a:r>
            <a:r>
              <a:rPr lang="fr-BE" altLang="nl-BE" sz="1800" dirty="0"/>
              <a:t>(sauf pour les prépa. ophtalmiques) </a:t>
            </a:r>
          </a:p>
          <a:p>
            <a:pPr eaLnBrk="1" hangingPunct="1">
              <a:lnSpc>
                <a:spcPct val="100000"/>
              </a:lnSpc>
              <a:spcBef>
                <a:spcPct val="0"/>
              </a:spcBef>
              <a:spcAft>
                <a:spcPts val="600"/>
              </a:spcAft>
            </a:pPr>
            <a:r>
              <a:rPr lang="fr-BE" altLang="nl-BE" sz="1800" dirty="0"/>
              <a:t>La </a:t>
            </a:r>
            <a:r>
              <a:rPr lang="fr-BE" altLang="nl-BE" sz="1800" dirty="0">
                <a:solidFill>
                  <a:srgbClr val="24ABA5"/>
                </a:solidFill>
              </a:rPr>
              <a:t>dose unitaire prescrite n’existe pas</a:t>
            </a:r>
            <a:r>
              <a:rPr lang="fr-BE" altLang="nl-BE" sz="1800" dirty="0"/>
              <a:t> en spécialité remboursée ou non remboursée (sauf pour les prépa. ophtalmiques et dermatologiques).</a:t>
            </a:r>
          </a:p>
          <a:p>
            <a:pPr eaLnBrk="1" hangingPunct="1">
              <a:lnSpc>
                <a:spcPct val="100000"/>
              </a:lnSpc>
              <a:spcBef>
                <a:spcPct val="0"/>
              </a:spcBef>
              <a:spcAft>
                <a:spcPts val="600"/>
              </a:spcAft>
            </a:pPr>
            <a:r>
              <a:rPr lang="fr-BE" altLang="nl-BE" sz="1800" dirty="0"/>
              <a:t>Il s’agit d’une présentation ne se prêtant pas à l’administration de la dose prescrite et la transformation est nécessaire.</a:t>
            </a:r>
          </a:p>
          <a:p>
            <a:pPr eaLnBrk="1" hangingPunct="1">
              <a:lnSpc>
                <a:spcPct val="100000"/>
              </a:lnSpc>
              <a:spcBef>
                <a:spcPct val="0"/>
              </a:spcBef>
              <a:spcAft>
                <a:spcPts val="600"/>
              </a:spcAft>
            </a:pPr>
            <a:r>
              <a:rPr lang="fr-BE" altLang="nl-BE" sz="1800" dirty="0"/>
              <a:t>La spécialité n’est </a:t>
            </a:r>
            <a:r>
              <a:rPr lang="fr-BE" altLang="nl-BE" sz="1800" dirty="0">
                <a:solidFill>
                  <a:srgbClr val="24ABA5"/>
                </a:solidFill>
              </a:rPr>
              <a:t>pas une forme retard </a:t>
            </a:r>
            <a:r>
              <a:rPr lang="fr-BE" altLang="nl-BE" sz="1800" dirty="0"/>
              <a:t>ou une autre forme galénique non appropriée à l’incorporation. </a:t>
            </a:r>
            <a:endParaRPr lang="fr-BE" altLang="nl-BE" sz="1800" b="1" dirty="0"/>
          </a:p>
        </p:txBody>
      </p:sp>
      <p:sp>
        <p:nvSpPr>
          <p:cNvPr id="52227" name="Espace réservé du texte 2"/>
          <p:cNvSpPr>
            <a:spLocks noGrp="1"/>
          </p:cNvSpPr>
          <p:nvPr>
            <p:ph type="body" sz="quarter" idx="13"/>
          </p:nvPr>
        </p:nvSpPr>
        <p:spPr>
          <a:xfrm>
            <a:off x="998538" y="185738"/>
            <a:ext cx="7897812" cy="604837"/>
          </a:xfrm>
        </p:spPr>
        <p:txBody>
          <a:bodyPr/>
          <a:lstStyle/>
          <a:p>
            <a:pPr marL="0" indent="0" algn="ctr" eaLnBrk="1" hangingPunct="1">
              <a:buFont typeface="Wingdings 2" panose="05020102010507070707" pitchFamily="18" charset="2"/>
              <a:buNone/>
              <a:defRPr/>
            </a:pPr>
            <a:r>
              <a:rPr lang="fr-BE" altLang="nl-BE" b="1" dirty="0">
                <a:effectLst>
                  <a:outerShdw blurRad="38100" dist="38100" dir="2700000" algn="tl">
                    <a:srgbClr val="000000">
                      <a:alpha val="43137"/>
                    </a:srgbClr>
                  </a:outerShdw>
                </a:effectLst>
              </a:rPr>
              <a:t>Préparations magistrales</a:t>
            </a:r>
          </a:p>
        </p:txBody>
      </p:sp>
      <p:sp>
        <p:nvSpPr>
          <p:cNvPr id="55300" name="Rectangle 5"/>
          <p:cNvSpPr>
            <a:spLocks noChangeArrowheads="1"/>
          </p:cNvSpPr>
          <p:nvPr/>
        </p:nvSpPr>
        <p:spPr bwMode="auto">
          <a:xfrm>
            <a:off x="885825" y="722313"/>
            <a:ext cx="8010525" cy="14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pPr algn="ctr" eaLnBrk="1" hangingPunct="1">
              <a:lnSpc>
                <a:spcPct val="120000"/>
              </a:lnSpc>
            </a:pPr>
            <a:r>
              <a:rPr lang="fr-BE" altLang="nl-BE" sz="2400" b="1" dirty="0">
                <a:solidFill>
                  <a:srgbClr val="004B8D"/>
                </a:solidFill>
                <a:latin typeface="Verdana" panose="020B0604030504040204" pitchFamily="34" charset="0"/>
                <a:ea typeface="Verdana" panose="020B0604030504040204" pitchFamily="34" charset="0"/>
                <a:cs typeface="Verdana" panose="020B0604030504040204" pitchFamily="34" charset="0"/>
              </a:rPr>
              <a:t>Sous quelles conditions une préparation magistrale intégrant une spécialité est-elle remboursable ?</a:t>
            </a:r>
          </a:p>
        </p:txBody>
      </p:sp>
      <p:sp>
        <p:nvSpPr>
          <p:cNvPr id="6" name="Rectangle 5">
            <a:hlinkClick r:id="rId2" action="ppaction://hlinksldjump"/>
          </p:cNvPr>
          <p:cNvSpPr/>
          <p:nvPr/>
        </p:nvSpPr>
        <p:spPr>
          <a:xfrm>
            <a:off x="89331" y="38100"/>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THEMES</a:t>
            </a:r>
            <a:endParaRPr lang="fr-BE" dirty="0"/>
          </a:p>
        </p:txBody>
      </p:sp>
      <p:sp>
        <p:nvSpPr>
          <p:cNvPr id="8" name="Bouton d'action : Accueil 7">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a:defRPr/>
            </a:pPr>
            <a:endParaRPr lang="fr-BE"/>
          </a:p>
        </p:txBody>
      </p:sp>
      <p:sp>
        <p:nvSpPr>
          <p:cNvPr id="10" name="Rectangular Callout 6">
            <a:extLst>
              <a:ext uri="{FF2B5EF4-FFF2-40B4-BE49-F238E27FC236}">
                <a16:creationId xmlns:a16="http://schemas.microsoft.com/office/drawing/2014/main" id="{29013D3F-5470-4298-877F-DC6F1B755C99}"/>
              </a:ext>
            </a:extLst>
          </p:cNvPr>
          <p:cNvSpPr/>
          <p:nvPr/>
        </p:nvSpPr>
        <p:spPr>
          <a:xfrm>
            <a:off x="1065213" y="2400300"/>
            <a:ext cx="7710487" cy="2867025"/>
          </a:xfrm>
          <a:prstGeom prst="wedgeRectCallout">
            <a:avLst>
              <a:gd name="adj1" fmla="val -41421"/>
              <a:gd name="adj2" fmla="val 68415"/>
            </a:avLst>
          </a:prstGeom>
          <a:solidFill>
            <a:srgbClr val="24ABA5">
              <a:alpha val="8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fr-BE" sz="2800" dirty="0"/>
              <a:t>Quelles difficultés rencontrez-vous </a:t>
            </a:r>
            <a:br>
              <a:rPr lang="fr-BE" sz="2800" dirty="0"/>
            </a:br>
            <a:r>
              <a:rPr lang="fr-BE" sz="2800" dirty="0"/>
              <a:t>au sujet du remboursement des magistrales ? </a:t>
            </a:r>
          </a:p>
          <a:p>
            <a:pPr algn="ctr" eaLnBrk="1" fontAlgn="auto" hangingPunct="1">
              <a:spcBef>
                <a:spcPts val="0"/>
              </a:spcBef>
              <a:spcAft>
                <a:spcPts val="0"/>
              </a:spcAft>
              <a:defRPr/>
            </a:pPr>
            <a:endParaRPr lang="fr-BE" sz="2800" dirty="0"/>
          </a:p>
          <a:p>
            <a:pPr algn="ctr" eaLnBrk="1" fontAlgn="auto" hangingPunct="1">
              <a:spcBef>
                <a:spcPts val="0"/>
              </a:spcBef>
              <a:spcAft>
                <a:spcPts val="0"/>
              </a:spcAft>
              <a:defRPr/>
            </a:pPr>
            <a:r>
              <a:rPr lang="fr-BE" sz="2800" dirty="0"/>
              <a:t>Comment pouvez-vous collaborer pour adapter la prescription afin de permettre au patient d’être mieux remboursé ?</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360488" y="1184275"/>
            <a:ext cx="7564437" cy="5267325"/>
          </a:xfrm>
        </p:spPr>
        <p:txBody>
          <a:bodyPr rtlCol="0">
            <a:noAutofit/>
          </a:bodyPr>
          <a:lstStyle/>
          <a:p>
            <a:pPr marL="542925" indent="-542925" eaLnBrk="1" fontAlgn="auto" hangingPunct="1">
              <a:lnSpc>
                <a:spcPct val="100000"/>
              </a:lnSpc>
              <a:spcBef>
                <a:spcPts val="0"/>
              </a:spcBef>
              <a:spcAft>
                <a:spcPts val="2400"/>
              </a:spcAft>
              <a:buClr>
                <a:srgbClr val="004B8D"/>
              </a:buClr>
              <a:buSzPct val="110000"/>
              <a:buFont typeface="Wingdings" panose="05000000000000000000" pitchFamily="2" charset="2"/>
              <a:buChar char=""/>
              <a:defRPr/>
            </a:pPr>
            <a:r>
              <a:rPr lang="fr-BE" sz="2400" dirty="0">
                <a:hlinkClick r:id="rId2" action="ppaction://hlinksldjump"/>
              </a:rPr>
              <a:t>Disponibilité et communication</a:t>
            </a:r>
            <a:endParaRPr lang="fr-BE" sz="2400" dirty="0"/>
          </a:p>
          <a:p>
            <a:pPr marL="542925" indent="-542925" eaLnBrk="1" fontAlgn="auto" hangingPunct="1">
              <a:lnSpc>
                <a:spcPct val="100000"/>
              </a:lnSpc>
              <a:spcBef>
                <a:spcPts val="0"/>
              </a:spcBef>
              <a:spcAft>
                <a:spcPts val="2400"/>
              </a:spcAft>
              <a:buClr>
                <a:srgbClr val="004B8D"/>
              </a:buClr>
              <a:buSzPct val="110000"/>
              <a:buFont typeface="Wingdings" panose="05000000000000000000" pitchFamily="2" charset="2"/>
              <a:buChar char=""/>
              <a:defRPr/>
            </a:pPr>
            <a:r>
              <a:rPr lang="fr-BE" sz="2400" dirty="0">
                <a:hlinkClick r:id="rId3" action="ppaction://hlinksldjump"/>
              </a:rPr>
              <a:t>Préparations magistrales</a:t>
            </a:r>
            <a:endParaRPr lang="fr-BE" sz="2400" dirty="0"/>
          </a:p>
          <a:p>
            <a:pPr marL="0" indent="0" algn="ctr" eaLnBrk="1" fontAlgn="auto" hangingPunct="1">
              <a:spcAft>
                <a:spcPts val="0"/>
              </a:spcAft>
              <a:buFont typeface="Wingdings 2" panose="05020102010507070707" pitchFamily="18" charset="2"/>
              <a:buNone/>
              <a:defRPr/>
            </a:pPr>
            <a:endParaRPr lang="fr-BE" b="1" dirty="0"/>
          </a:p>
        </p:txBody>
      </p:sp>
      <p:sp>
        <p:nvSpPr>
          <p:cNvPr id="3" name="Espace réservé du texte 2"/>
          <p:cNvSpPr>
            <a:spLocks noGrp="1"/>
          </p:cNvSpPr>
          <p:nvPr>
            <p:ph type="body" sz="quarter" idx="13"/>
          </p:nvPr>
        </p:nvSpPr>
        <p:spPr>
          <a:xfrm>
            <a:off x="1065213" y="338138"/>
            <a:ext cx="7564437" cy="766762"/>
          </a:xfrm>
        </p:spPr>
        <p:txBody>
          <a:bodyPr rtlCol="0">
            <a:normAutofit/>
          </a:bodyPr>
          <a:lstStyle/>
          <a:p>
            <a:pPr marL="0" indent="0" algn="ctr" eaLnBrk="1" fontAlgn="auto" hangingPunct="1">
              <a:spcAft>
                <a:spcPts val="0"/>
              </a:spcAft>
              <a:buFont typeface="Wingdings 2" panose="05020102010507070707" pitchFamily="18" charset="2"/>
              <a:buNone/>
              <a:defRPr/>
            </a:pPr>
            <a:endParaRPr lang="fr-BE" b="1" dirty="0">
              <a:effectLst>
                <a:outerShdw blurRad="38100" dist="38100" dir="2700000" algn="tl">
                  <a:srgbClr val="000000">
                    <a:alpha val="43137"/>
                  </a:srgbClr>
                </a:outerShdw>
              </a:effectLst>
            </a:endParaRPr>
          </a:p>
        </p:txBody>
      </p:sp>
    </p:spTree>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Espace réservé du texte 2"/>
          <p:cNvSpPr>
            <a:spLocks noGrp="1"/>
          </p:cNvSpPr>
          <p:nvPr>
            <p:ph type="body" sz="quarter" idx="13"/>
          </p:nvPr>
        </p:nvSpPr>
        <p:spPr>
          <a:xfrm>
            <a:off x="998538" y="185738"/>
            <a:ext cx="7897812" cy="604837"/>
          </a:xfrm>
        </p:spPr>
        <p:txBody>
          <a:bodyPr/>
          <a:lstStyle/>
          <a:p>
            <a:pPr marL="0" indent="0" algn="ctr" eaLnBrk="1" hangingPunct="1">
              <a:buFont typeface="Wingdings 2" panose="05020102010507070707" pitchFamily="18" charset="2"/>
              <a:buNone/>
              <a:defRPr/>
            </a:pPr>
            <a:r>
              <a:rPr lang="fr-BE" altLang="nl-BE" b="1" dirty="0">
                <a:effectLst>
                  <a:outerShdw blurRad="38100" dist="38100" dir="2700000" algn="tl">
                    <a:srgbClr val="000000">
                      <a:alpha val="43137"/>
                    </a:srgbClr>
                  </a:outerShdw>
                </a:effectLst>
              </a:rPr>
              <a:t>Préparations magistrales</a:t>
            </a:r>
          </a:p>
        </p:txBody>
      </p:sp>
      <p:sp>
        <p:nvSpPr>
          <p:cNvPr id="6" name="Espace réservé du contenu 1"/>
          <p:cNvSpPr txBox="1">
            <a:spLocks/>
          </p:cNvSpPr>
          <p:nvPr/>
        </p:nvSpPr>
        <p:spPr>
          <a:xfrm>
            <a:off x="1071562" y="1487261"/>
            <a:ext cx="7734300" cy="5191125"/>
          </a:xfrm>
          <a:prstGeom prst="rect">
            <a:avLst/>
          </a:prstGeom>
        </p:spPr>
        <p:txBody>
          <a:bodyPr>
            <a:normAutofit/>
          </a:bodyPr>
          <a:lstStyle>
            <a:lvl1pPr marL="137160" indent="-137160" algn="l" defTabSz="685800" rtl="0" eaLnBrk="1" latinLnBrk="0" hangingPunct="1">
              <a:lnSpc>
                <a:spcPct val="90000"/>
              </a:lnSpc>
              <a:spcBef>
                <a:spcPts val="900"/>
              </a:spcBef>
              <a:buClr>
                <a:srgbClr val="24ABA5"/>
              </a:buClr>
              <a:buFont typeface="Wingdings 2" pitchFamily="18" charset="2"/>
              <a:buChar char=""/>
              <a:defRPr sz="2800" kern="1200">
                <a:solidFill>
                  <a:srgbClr val="004B8D"/>
                </a:solidFill>
                <a:latin typeface="Verdana" panose="020B0604030504040204" pitchFamily="34" charset="0"/>
                <a:ea typeface="Verdana" panose="020B0604030504040204" pitchFamily="34" charset="0"/>
                <a:cs typeface="Verdana" panose="020B0604030504040204" pitchFamily="34" charset="0"/>
              </a:defRPr>
            </a:lvl1pPr>
            <a:lvl2pPr marL="5143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2pPr>
            <a:lvl3pPr marL="8572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3pPr>
            <a:lvl4pPr marL="12001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4pPr>
            <a:lvl5pPr marL="15430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marL="0" indent="0" algn="ctr" fontAlgn="auto">
              <a:spcAft>
                <a:spcPts val="0"/>
              </a:spcAft>
              <a:buFont typeface="Wingdings 2" pitchFamily="18" charset="2"/>
              <a:buNone/>
              <a:defRPr/>
            </a:pPr>
            <a:r>
              <a:rPr lang="fr-BE" b="1" i="1" dirty="0"/>
              <a:t>Pour conclure…</a:t>
            </a:r>
          </a:p>
          <a:p>
            <a:pPr marL="0" indent="0" fontAlgn="auto">
              <a:spcAft>
                <a:spcPts val="0"/>
              </a:spcAft>
              <a:buFont typeface="Wingdings 2" pitchFamily="18" charset="2"/>
              <a:buNone/>
              <a:defRPr/>
            </a:pPr>
            <a:endParaRPr lang="fr-BE" b="1" dirty="0"/>
          </a:p>
          <a:p>
            <a:pPr marL="442913" indent="-442913" fontAlgn="auto">
              <a:lnSpc>
                <a:spcPct val="100000"/>
              </a:lnSpc>
              <a:spcAft>
                <a:spcPts val="0"/>
              </a:spcAft>
              <a:buFont typeface="Arial" panose="020B0604020202020204" pitchFamily="34" charset="0"/>
              <a:buChar char="•"/>
              <a:defRPr/>
            </a:pPr>
            <a:r>
              <a:rPr lang="fr-BE" dirty="0"/>
              <a:t>Que pouvons-nous retenir de cet échange ? </a:t>
            </a:r>
          </a:p>
          <a:p>
            <a:pPr marL="442913" indent="-442913" fontAlgn="auto">
              <a:lnSpc>
                <a:spcPct val="100000"/>
              </a:lnSpc>
              <a:spcAft>
                <a:spcPts val="0"/>
              </a:spcAft>
              <a:buFont typeface="Arial" panose="020B0604020202020204" pitchFamily="34" charset="0"/>
              <a:buChar char="•"/>
              <a:defRPr/>
            </a:pPr>
            <a:endParaRPr lang="fr-BE" dirty="0"/>
          </a:p>
          <a:p>
            <a:pPr marL="442913" indent="-442913" fontAlgn="auto">
              <a:lnSpc>
                <a:spcPct val="100000"/>
              </a:lnSpc>
              <a:spcAft>
                <a:spcPts val="0"/>
              </a:spcAft>
              <a:buFont typeface="Arial" panose="020B0604020202020204" pitchFamily="34" charset="0"/>
              <a:buChar char="•"/>
              <a:defRPr/>
            </a:pPr>
            <a:r>
              <a:rPr lang="fr-BE" dirty="0"/>
              <a:t>Quelles sont  les démarches réciproques attendues ?</a:t>
            </a:r>
          </a:p>
          <a:p>
            <a:pPr marL="442913" indent="-442913" fontAlgn="auto">
              <a:lnSpc>
                <a:spcPct val="100000"/>
              </a:lnSpc>
              <a:spcAft>
                <a:spcPts val="0"/>
              </a:spcAft>
              <a:buFont typeface="Arial" panose="020B0604020202020204" pitchFamily="34" charset="0"/>
              <a:buChar char="•"/>
              <a:defRPr/>
            </a:pPr>
            <a:endParaRPr lang="fr-BE" dirty="0"/>
          </a:p>
          <a:p>
            <a:pPr marL="442913" indent="-442913" fontAlgn="auto">
              <a:lnSpc>
                <a:spcPct val="100000"/>
              </a:lnSpc>
              <a:spcAft>
                <a:spcPts val="0"/>
              </a:spcAft>
              <a:buFont typeface="Arial" panose="020B0604020202020204" pitchFamily="34" charset="0"/>
              <a:buChar char="•"/>
              <a:defRPr/>
            </a:pPr>
            <a:r>
              <a:rPr lang="fr-BE" dirty="0"/>
              <a:t>Questionnaire d’évaluation dans 3 mois + données via </a:t>
            </a:r>
            <a:r>
              <a:rPr lang="fr-BE" dirty="0" err="1"/>
              <a:t>Pharmanet</a:t>
            </a:r>
            <a:endParaRPr lang="fr-BE" dirty="0"/>
          </a:p>
          <a:p>
            <a:pPr marL="442913" indent="-442913" fontAlgn="auto">
              <a:lnSpc>
                <a:spcPct val="100000"/>
              </a:lnSpc>
              <a:spcAft>
                <a:spcPts val="0"/>
              </a:spcAft>
              <a:buFont typeface="Arial" panose="020B0604020202020204" pitchFamily="34" charset="0"/>
              <a:buChar char="•"/>
              <a:defRPr/>
            </a:pPr>
            <a:endParaRPr lang="fr-BE" dirty="0"/>
          </a:p>
          <a:p>
            <a:pPr marL="0" indent="0" fontAlgn="auto">
              <a:spcAft>
                <a:spcPts val="0"/>
              </a:spcAft>
              <a:buFont typeface="Wingdings 2" pitchFamily="18" charset="2"/>
              <a:buNone/>
              <a:defRPr/>
            </a:pPr>
            <a:endParaRPr lang="fr-BE" b="1" dirty="0"/>
          </a:p>
        </p:txBody>
      </p:sp>
      <p:sp>
        <p:nvSpPr>
          <p:cNvPr id="4" name="Rectangle 3">
            <a:hlinkClick r:id="rId2" action="ppaction://hlinksldjump"/>
          </p:cNvPr>
          <p:cNvSpPr/>
          <p:nvPr/>
        </p:nvSpPr>
        <p:spPr>
          <a:xfrm>
            <a:off x="89331" y="38100"/>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THEMES</a:t>
            </a:r>
            <a:endParaRPr lang="fr-BE" dirty="0"/>
          </a:p>
        </p:txBody>
      </p:sp>
      <p:sp>
        <p:nvSpPr>
          <p:cNvPr id="5" name="Bouton d'action : Accueil 4">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a:defRPr/>
            </a:pPr>
            <a:endParaRPr lang="fr-BE"/>
          </a:p>
        </p:txBody>
      </p:sp>
    </p:spTree>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ZoneTexte 1"/>
          <p:cNvSpPr txBox="1">
            <a:spLocks noChangeArrowheads="1"/>
          </p:cNvSpPr>
          <p:nvPr/>
        </p:nvSpPr>
        <p:spPr bwMode="auto">
          <a:xfrm>
            <a:off x="0" y="5599113"/>
            <a:ext cx="9144000" cy="5540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pPr algn="ctr" eaLnBrk="1" hangingPunct="1"/>
            <a:r>
              <a:rPr lang="fr-BE" altLang="nl-BE" sz="3000">
                <a:solidFill>
                  <a:srgbClr val="24ABA5"/>
                </a:solidFill>
                <a:latin typeface="Verdana" panose="020B0604030504040204" pitchFamily="34" charset="0"/>
                <a:ea typeface="Verdana" panose="020B0604030504040204" pitchFamily="34" charset="0"/>
                <a:cs typeface="Verdana" panose="020B0604030504040204" pitchFamily="34" charset="0"/>
              </a:rPr>
              <a:t>Disponibilité et communication</a:t>
            </a:r>
          </a:p>
        </p:txBody>
      </p:sp>
    </p:spTree>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360488" y="1184275"/>
            <a:ext cx="7564437" cy="5267325"/>
          </a:xfrm>
        </p:spPr>
        <p:txBody>
          <a:bodyPr rtlCol="0">
            <a:noAutofit/>
          </a:bodyPr>
          <a:lstStyle/>
          <a:p>
            <a:pPr marL="542925" indent="-542925" eaLnBrk="1" fontAlgn="auto" hangingPunct="1">
              <a:lnSpc>
                <a:spcPct val="100000"/>
              </a:lnSpc>
              <a:spcBef>
                <a:spcPts val="0"/>
              </a:spcBef>
              <a:spcAft>
                <a:spcPts val="2400"/>
              </a:spcAft>
              <a:buClr>
                <a:srgbClr val="004B8D"/>
              </a:buClr>
              <a:buSzPct val="110000"/>
              <a:buFont typeface="Wingdings" panose="05000000000000000000" pitchFamily="2" charset="2"/>
              <a:buChar char=""/>
              <a:defRPr/>
            </a:pPr>
            <a:endParaRPr lang="fr-BE" sz="2400" spc="-150" dirty="0"/>
          </a:p>
          <a:p>
            <a:pPr marL="542925" indent="-542925" eaLnBrk="1" fontAlgn="auto" hangingPunct="1">
              <a:lnSpc>
                <a:spcPct val="100000"/>
              </a:lnSpc>
              <a:spcBef>
                <a:spcPts val="0"/>
              </a:spcBef>
              <a:spcAft>
                <a:spcPts val="2400"/>
              </a:spcAft>
              <a:buClr>
                <a:srgbClr val="004B8D"/>
              </a:buClr>
              <a:buSzPct val="110000"/>
              <a:buFont typeface="Wingdings" panose="05000000000000000000" pitchFamily="2" charset="2"/>
              <a:buChar char=""/>
              <a:defRPr/>
            </a:pPr>
            <a:r>
              <a:rPr lang="fr-BE" sz="2400" spc="-150" dirty="0"/>
              <a:t>Vous êtes qui?</a:t>
            </a:r>
          </a:p>
          <a:p>
            <a:pPr marL="542925" indent="-542925" eaLnBrk="1" fontAlgn="auto" hangingPunct="1">
              <a:lnSpc>
                <a:spcPct val="100000"/>
              </a:lnSpc>
              <a:spcBef>
                <a:spcPts val="0"/>
              </a:spcBef>
              <a:spcAft>
                <a:spcPts val="2400"/>
              </a:spcAft>
              <a:buClr>
                <a:srgbClr val="004B8D"/>
              </a:buClr>
              <a:buSzPct val="110000"/>
              <a:buFont typeface="Wingdings" panose="05000000000000000000" pitchFamily="2" charset="2"/>
              <a:buChar char=""/>
              <a:defRPr/>
            </a:pPr>
            <a:r>
              <a:rPr lang="fr-BE" sz="2400" spc="-150" dirty="0" err="1"/>
              <a:t>Òu</a:t>
            </a:r>
            <a:r>
              <a:rPr lang="fr-BE" sz="2400" spc="-150" dirty="0"/>
              <a:t> se situe votre cabinet?</a:t>
            </a:r>
          </a:p>
          <a:p>
            <a:pPr marL="542925" indent="-542925" eaLnBrk="1" fontAlgn="auto" hangingPunct="1">
              <a:lnSpc>
                <a:spcPct val="100000"/>
              </a:lnSpc>
              <a:spcBef>
                <a:spcPts val="0"/>
              </a:spcBef>
              <a:spcAft>
                <a:spcPts val="2400"/>
              </a:spcAft>
              <a:buClr>
                <a:srgbClr val="004B8D"/>
              </a:buClr>
              <a:buSzPct val="110000"/>
              <a:buFont typeface="Wingdings" panose="05000000000000000000" pitchFamily="2" charset="2"/>
              <a:buChar char=""/>
              <a:defRPr/>
            </a:pPr>
            <a:r>
              <a:rPr lang="fr-BE" sz="2400" spc="-150" dirty="0"/>
              <a:t>Quelles sont vos attentes pour cette concertation?</a:t>
            </a:r>
          </a:p>
          <a:p>
            <a:pPr marL="542925" indent="-542925" eaLnBrk="1" fontAlgn="auto" hangingPunct="1">
              <a:lnSpc>
                <a:spcPct val="100000"/>
              </a:lnSpc>
              <a:spcBef>
                <a:spcPts val="0"/>
              </a:spcBef>
              <a:spcAft>
                <a:spcPts val="2400"/>
              </a:spcAft>
              <a:buClr>
                <a:srgbClr val="004B8D"/>
              </a:buClr>
              <a:buSzPct val="110000"/>
              <a:buFont typeface="Wingdings" panose="05000000000000000000" pitchFamily="2" charset="2"/>
              <a:buChar char=""/>
              <a:defRPr/>
            </a:pPr>
            <a:r>
              <a:rPr lang="fr-BE" sz="2400" spc="-150" dirty="0"/>
              <a:t>Questionnaire avant la concertation</a:t>
            </a:r>
            <a:endParaRPr lang="fr-BE" dirty="0"/>
          </a:p>
        </p:txBody>
      </p:sp>
      <p:sp>
        <p:nvSpPr>
          <p:cNvPr id="3" name="Espace réservé du texte 2"/>
          <p:cNvSpPr>
            <a:spLocks noGrp="1"/>
          </p:cNvSpPr>
          <p:nvPr>
            <p:ph type="body" sz="quarter" idx="13"/>
          </p:nvPr>
        </p:nvSpPr>
        <p:spPr>
          <a:xfrm>
            <a:off x="1065213" y="338138"/>
            <a:ext cx="7564437" cy="766762"/>
          </a:xfrm>
        </p:spPr>
        <p:txBody>
          <a:bodyPr rtlCol="0">
            <a:normAutofit/>
          </a:bodyPr>
          <a:lstStyle/>
          <a:p>
            <a:pPr marL="0" indent="0" algn="ctr" eaLnBrk="1" fontAlgn="auto" hangingPunct="1">
              <a:spcAft>
                <a:spcPts val="0"/>
              </a:spcAft>
              <a:buFont typeface="Wingdings 2" panose="05020102010507070707" pitchFamily="18" charset="2"/>
              <a:buNone/>
              <a:defRPr/>
            </a:pPr>
            <a:r>
              <a:rPr lang="fr-BE" b="1" dirty="0">
                <a:effectLst>
                  <a:outerShdw blurRad="38100" dist="38100" dir="2700000" algn="tl">
                    <a:srgbClr val="000000">
                      <a:alpha val="43137"/>
                    </a:srgbClr>
                  </a:outerShdw>
                </a:effectLst>
              </a:rPr>
              <a:t>Tour de table</a:t>
            </a:r>
          </a:p>
        </p:txBody>
      </p:sp>
    </p:spTree>
    <p:extLst>
      <p:ext uri="{BB962C8B-B14F-4D97-AF65-F5344CB8AC3E}">
        <p14:creationId xmlns:p14="http://schemas.microsoft.com/office/powerpoint/2010/main" val="2488967848"/>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141413" y="990600"/>
            <a:ext cx="7564437" cy="5495925"/>
          </a:xfrm>
        </p:spPr>
        <p:txBody>
          <a:bodyPr rtlCol="0">
            <a:normAutofit lnSpcReduction="10000"/>
          </a:bodyPr>
          <a:lstStyle/>
          <a:p>
            <a:pPr marL="0" indent="0" eaLnBrk="1" fontAlgn="auto" hangingPunct="1">
              <a:spcAft>
                <a:spcPts val="0"/>
              </a:spcAft>
              <a:buFont typeface="Wingdings 2" panose="05020102010507070707" pitchFamily="18" charset="2"/>
              <a:buNone/>
              <a:defRPr/>
            </a:pPr>
            <a:endParaRPr lang="fr-BE" b="1" dirty="0"/>
          </a:p>
          <a:p>
            <a:pPr marL="266700" indent="-266700" eaLnBrk="1" fontAlgn="auto" hangingPunct="1">
              <a:spcAft>
                <a:spcPts val="0"/>
              </a:spcAft>
              <a:defRPr/>
            </a:pPr>
            <a:r>
              <a:rPr lang="fr-BE" sz="2600" dirty="0"/>
              <a:t>Quel est le meilleur moyen ou horaire pour vous contacter ? </a:t>
            </a:r>
          </a:p>
          <a:p>
            <a:pPr marL="266700" indent="-266700" eaLnBrk="1" fontAlgn="auto" hangingPunct="1">
              <a:spcAft>
                <a:spcPts val="0"/>
              </a:spcAft>
              <a:defRPr/>
            </a:pPr>
            <a:endParaRPr lang="fr-BE" sz="2600" dirty="0"/>
          </a:p>
          <a:p>
            <a:pPr marL="266700" indent="-266700" eaLnBrk="1" fontAlgn="auto" hangingPunct="1">
              <a:spcAft>
                <a:spcPts val="0"/>
              </a:spcAft>
              <a:defRPr/>
            </a:pPr>
            <a:r>
              <a:rPr lang="fr-BE" sz="2600" dirty="0"/>
              <a:t>Qu’en est-il des questions urgentes hors des heures habituelles, comme pendant la garde ?</a:t>
            </a:r>
          </a:p>
          <a:p>
            <a:pPr marL="266700" indent="-266700" eaLnBrk="1" fontAlgn="auto" hangingPunct="1">
              <a:spcAft>
                <a:spcPts val="0"/>
              </a:spcAft>
              <a:defRPr/>
            </a:pPr>
            <a:endParaRPr lang="fr-BE" sz="2600" dirty="0"/>
          </a:p>
          <a:p>
            <a:pPr marL="266700" indent="-266700" eaLnBrk="1" fontAlgn="auto" hangingPunct="1">
              <a:spcAft>
                <a:spcPts val="0"/>
              </a:spcAft>
              <a:defRPr/>
            </a:pPr>
            <a:r>
              <a:rPr lang="fr-BE" sz="2600" dirty="0"/>
              <a:t>Dans quelle(s) situation(s) souhaitez-vous être impérativement informé ?</a:t>
            </a:r>
          </a:p>
          <a:p>
            <a:pPr marL="0" indent="0" eaLnBrk="1" fontAlgn="auto" hangingPunct="1">
              <a:spcAft>
                <a:spcPts val="0"/>
              </a:spcAft>
              <a:buFont typeface="Wingdings 2" panose="05020102010507070707" pitchFamily="18" charset="2"/>
              <a:buNone/>
              <a:defRPr/>
            </a:pPr>
            <a:endParaRPr lang="fr-BE" sz="2600" dirty="0"/>
          </a:p>
          <a:p>
            <a:pPr marL="266700" indent="-266700" eaLnBrk="1" fontAlgn="auto" hangingPunct="1">
              <a:spcAft>
                <a:spcPts val="0"/>
              </a:spcAft>
              <a:defRPr/>
            </a:pPr>
            <a:r>
              <a:rPr lang="fr-BE" sz="2600" dirty="0"/>
              <a:t>Dans quelle(s) situation(s) est-il important de pouvoir se joindre facilement ?</a:t>
            </a:r>
          </a:p>
          <a:p>
            <a:pPr marL="0" indent="0" eaLnBrk="1" fontAlgn="auto" hangingPunct="1">
              <a:spcAft>
                <a:spcPts val="0"/>
              </a:spcAft>
              <a:buFont typeface="Wingdings 2" panose="05020102010507070707" pitchFamily="18" charset="2"/>
              <a:buNone/>
              <a:defRPr/>
            </a:pPr>
            <a:endParaRPr lang="fr-BE" dirty="0"/>
          </a:p>
        </p:txBody>
      </p:sp>
      <p:sp>
        <p:nvSpPr>
          <p:cNvPr id="6147" name="Espace réservé du texte 2"/>
          <p:cNvSpPr>
            <a:spLocks noGrp="1"/>
          </p:cNvSpPr>
          <p:nvPr>
            <p:ph type="body" sz="quarter" idx="13"/>
          </p:nvPr>
        </p:nvSpPr>
        <p:spPr>
          <a:xfrm>
            <a:off x="1065213" y="338138"/>
            <a:ext cx="7564437" cy="528637"/>
          </a:xfrm>
        </p:spPr>
        <p:txBody>
          <a:bodyPr/>
          <a:lstStyle/>
          <a:p>
            <a:pPr marL="0" indent="0" algn="ctr" eaLnBrk="1" hangingPunct="1">
              <a:buFont typeface="Wingdings 2" panose="05020102010507070707" pitchFamily="18" charset="2"/>
              <a:buNone/>
            </a:pPr>
            <a:r>
              <a:rPr lang="fr-BE" altLang="nl-BE" b="1"/>
              <a:t>Disponibilité et communication</a:t>
            </a:r>
          </a:p>
        </p:txBody>
      </p:sp>
      <p:sp>
        <p:nvSpPr>
          <p:cNvPr id="4" name="Rectangle 3">
            <a:hlinkClick r:id="rId2" action="ppaction://hlinksldjump"/>
          </p:cNvPr>
          <p:cNvSpPr/>
          <p:nvPr/>
        </p:nvSpPr>
        <p:spPr>
          <a:xfrm>
            <a:off x="89331" y="38100"/>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THEMES</a:t>
            </a:r>
            <a:endParaRPr lang="fr-BE" dirty="0"/>
          </a:p>
        </p:txBody>
      </p:sp>
    </p:spTree>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ZoneTexte 1"/>
          <p:cNvSpPr txBox="1">
            <a:spLocks noChangeArrowheads="1"/>
          </p:cNvSpPr>
          <p:nvPr/>
        </p:nvSpPr>
        <p:spPr bwMode="auto">
          <a:xfrm>
            <a:off x="0" y="5599113"/>
            <a:ext cx="9144000" cy="5540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defTabSz="457200" eaLnBrk="0" fontAlgn="base" hangingPunct="0">
              <a:spcBef>
                <a:spcPct val="0"/>
              </a:spcBef>
              <a:spcAft>
                <a:spcPct val="0"/>
              </a:spcAft>
              <a:defRPr>
                <a:solidFill>
                  <a:schemeClr val="tx1"/>
                </a:solidFill>
                <a:latin typeface="Corbel" panose="020B0503020204020204" pitchFamily="34" charset="0"/>
              </a:defRPr>
            </a:lvl6pPr>
            <a:lvl7pPr marL="2971800" indent="-228600" defTabSz="457200" eaLnBrk="0" fontAlgn="base" hangingPunct="0">
              <a:spcBef>
                <a:spcPct val="0"/>
              </a:spcBef>
              <a:spcAft>
                <a:spcPct val="0"/>
              </a:spcAft>
              <a:defRPr>
                <a:solidFill>
                  <a:schemeClr val="tx1"/>
                </a:solidFill>
                <a:latin typeface="Corbel" panose="020B0503020204020204" pitchFamily="34" charset="0"/>
              </a:defRPr>
            </a:lvl7pPr>
            <a:lvl8pPr marL="3429000" indent="-228600" defTabSz="457200" eaLnBrk="0" fontAlgn="base" hangingPunct="0">
              <a:spcBef>
                <a:spcPct val="0"/>
              </a:spcBef>
              <a:spcAft>
                <a:spcPct val="0"/>
              </a:spcAft>
              <a:defRPr>
                <a:solidFill>
                  <a:schemeClr val="tx1"/>
                </a:solidFill>
                <a:latin typeface="Corbel" panose="020B0503020204020204" pitchFamily="34" charset="0"/>
              </a:defRPr>
            </a:lvl8pPr>
            <a:lvl9pPr marL="3886200" indent="-228600" defTabSz="457200" eaLnBrk="0" fontAlgn="base" hangingPunct="0">
              <a:spcBef>
                <a:spcPct val="0"/>
              </a:spcBef>
              <a:spcAft>
                <a:spcPct val="0"/>
              </a:spcAft>
              <a:defRPr>
                <a:solidFill>
                  <a:schemeClr val="tx1"/>
                </a:solidFill>
                <a:latin typeface="Corbel" panose="020B0503020204020204" pitchFamily="34" charset="0"/>
              </a:defRPr>
            </a:lvl9pPr>
          </a:lstStyle>
          <a:p>
            <a:pPr algn="ctr" eaLnBrk="1" hangingPunct="1"/>
            <a:r>
              <a:rPr lang="fr-BE" altLang="nl-BE" sz="3000">
                <a:solidFill>
                  <a:srgbClr val="24ABA5"/>
                </a:solidFill>
                <a:latin typeface="Verdana" panose="020B0604030504040204" pitchFamily="34" charset="0"/>
                <a:ea typeface="Verdana" panose="020B0604030504040204" pitchFamily="34" charset="0"/>
                <a:cs typeface="Verdana" panose="020B0604030504040204" pitchFamily="34" charset="0"/>
              </a:rPr>
              <a:t>Préparations magistrales</a:t>
            </a:r>
          </a:p>
        </p:txBody>
      </p:sp>
    </p:spTree>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2"/>
          <p:cNvSpPr>
            <a:spLocks noGrp="1"/>
          </p:cNvSpPr>
          <p:nvPr>
            <p:ph type="body" sz="quarter" idx="13"/>
          </p:nvPr>
        </p:nvSpPr>
        <p:spPr>
          <a:xfrm>
            <a:off x="1065213" y="185738"/>
            <a:ext cx="7831137" cy="576262"/>
          </a:xfrm>
        </p:spPr>
        <p:txBody>
          <a:bodyPr/>
          <a:lstStyle/>
          <a:p>
            <a:pPr marL="0" indent="0" algn="ctr" eaLnBrk="1" hangingPunct="1">
              <a:buFont typeface="Wingdings 2" panose="05020102010507070707" pitchFamily="18" charset="2"/>
              <a:buNone/>
              <a:defRPr/>
            </a:pPr>
            <a:r>
              <a:rPr lang="fr-BE" altLang="nl-BE" b="1" dirty="0">
                <a:effectLst>
                  <a:outerShdw blurRad="38100" dist="38100" dir="2700000" algn="tl">
                    <a:srgbClr val="000000">
                      <a:alpha val="43137"/>
                    </a:srgbClr>
                  </a:outerShdw>
                </a:effectLst>
              </a:rPr>
              <a:t>Préparations magistrales</a:t>
            </a:r>
          </a:p>
        </p:txBody>
      </p:sp>
      <p:sp>
        <p:nvSpPr>
          <p:cNvPr id="5" name="ZoneTexte 4"/>
          <p:cNvSpPr txBox="1"/>
          <p:nvPr/>
        </p:nvSpPr>
        <p:spPr>
          <a:xfrm>
            <a:off x="1238250" y="1209675"/>
            <a:ext cx="7781925" cy="4124206"/>
          </a:xfrm>
          <a:prstGeom prst="rect">
            <a:avLst/>
          </a:prstGeom>
          <a:noFill/>
        </p:spPr>
        <p:txBody>
          <a:bodyPr>
            <a:spAutoFit/>
          </a:bodyPr>
          <a:lstStyle/>
          <a:p>
            <a:pPr marL="285750" indent="-285750">
              <a:spcAft>
                <a:spcPts val="1800"/>
              </a:spcAft>
              <a:buClr>
                <a:srgbClr val="004B8D"/>
              </a:buClr>
              <a:buFont typeface="Wingdings" panose="05000000000000000000" pitchFamily="2" charset="2"/>
              <a:buChar char="î"/>
              <a:defRPr/>
            </a:pPr>
            <a:r>
              <a:rPr lang="fr-BE" sz="1600" dirty="0">
                <a:solidFill>
                  <a:srgbClr val="004B8D"/>
                </a:solidFill>
                <a:latin typeface="Verdana" panose="020B0604030504040204" pitchFamily="34" charset="0"/>
                <a:ea typeface="Verdana" panose="020B0604030504040204" pitchFamily="34" charset="0"/>
                <a:cs typeface="Verdana" panose="020B0604030504040204" pitchFamily="34" charset="0"/>
                <a:hlinkClick r:id="rId2" action="ppaction://hlinksldjump"/>
              </a:rPr>
              <a:t>Evaluation </a:t>
            </a:r>
          </a:p>
          <a:p>
            <a:pPr marL="285750" indent="-285750">
              <a:spcAft>
                <a:spcPts val="1800"/>
              </a:spcAft>
              <a:buClr>
                <a:srgbClr val="004B8D"/>
              </a:buClr>
              <a:buFont typeface="Wingdings" panose="05000000000000000000" pitchFamily="2" charset="2"/>
              <a:buChar char="î"/>
              <a:defRPr/>
            </a:pPr>
            <a:r>
              <a:rPr lang="fr-BE" sz="1600" dirty="0">
                <a:solidFill>
                  <a:srgbClr val="004B8D"/>
                </a:solidFill>
                <a:latin typeface="Verdana" panose="020B0604030504040204" pitchFamily="34" charset="0"/>
                <a:ea typeface="Verdana" panose="020B0604030504040204" pitchFamily="34" charset="0"/>
                <a:cs typeface="Verdana" panose="020B0604030504040204" pitchFamily="34" charset="0"/>
                <a:hlinkClick r:id="rId2" action="ppaction://hlinksldjump"/>
              </a:rPr>
              <a:t>Pour commencer</a:t>
            </a:r>
            <a:r>
              <a:rPr lang="fr-BE" sz="1600" dirty="0">
                <a:solidFill>
                  <a:srgbClr val="004B8D"/>
                </a:solidFill>
                <a:latin typeface="Verdana" panose="020B0604030504040204" pitchFamily="34" charset="0"/>
                <a:ea typeface="Verdana" panose="020B0604030504040204" pitchFamily="34" charset="0"/>
                <a:cs typeface="Verdana" panose="020B0604030504040204" pitchFamily="34" charset="0"/>
              </a:rPr>
              <a:t> …</a:t>
            </a:r>
          </a:p>
          <a:p>
            <a:pPr marL="285750" indent="-285750">
              <a:spcAft>
                <a:spcPts val="1800"/>
              </a:spcAft>
              <a:buClr>
                <a:srgbClr val="004B8D"/>
              </a:buClr>
              <a:buFont typeface="Wingdings" panose="05000000000000000000" pitchFamily="2" charset="2"/>
              <a:buChar char="î"/>
              <a:defRPr/>
            </a:pPr>
            <a:r>
              <a:rPr lang="fr-BE" sz="1600" dirty="0">
                <a:solidFill>
                  <a:srgbClr val="004B8D"/>
                </a:solidFill>
                <a:latin typeface="Verdana" panose="020B0604030504040204" pitchFamily="34" charset="0"/>
                <a:ea typeface="Verdana" panose="020B0604030504040204" pitchFamily="34" charset="0"/>
                <a:cs typeface="Verdana" panose="020B0604030504040204" pitchFamily="34" charset="0"/>
                <a:hlinkClick r:id="rId3" action="ppaction://hlinksldjump"/>
              </a:rPr>
              <a:t>Ses avantages </a:t>
            </a:r>
            <a:endParaRPr lang="fr-BE" sz="1600" dirty="0">
              <a:solidFill>
                <a:srgbClr val="004B8D"/>
              </a:solidFill>
              <a:latin typeface="Verdana" panose="020B0604030504040204" pitchFamily="34" charset="0"/>
              <a:ea typeface="Verdana" panose="020B0604030504040204" pitchFamily="34" charset="0"/>
              <a:cs typeface="Verdana" panose="020B0604030504040204" pitchFamily="34" charset="0"/>
            </a:endParaRPr>
          </a:p>
          <a:p>
            <a:pPr marL="285750" indent="-285750">
              <a:spcAft>
                <a:spcPts val="1800"/>
              </a:spcAft>
              <a:buClr>
                <a:srgbClr val="004B8D"/>
              </a:buClr>
              <a:buFont typeface="Wingdings" panose="05000000000000000000" pitchFamily="2" charset="2"/>
              <a:buChar char="î"/>
              <a:defRPr/>
            </a:pPr>
            <a:r>
              <a:rPr lang="fr-BE" sz="1600" dirty="0">
                <a:solidFill>
                  <a:srgbClr val="004B8D"/>
                </a:solidFill>
                <a:latin typeface="Verdana" panose="020B0604030504040204" pitchFamily="34" charset="0"/>
                <a:ea typeface="Verdana" panose="020B0604030504040204" pitchFamily="34" charset="0"/>
                <a:cs typeface="Verdana" panose="020B0604030504040204" pitchFamily="34" charset="0"/>
                <a:hlinkClick r:id="rId4" action="ppaction://hlinksldjump"/>
              </a:rPr>
              <a:t>Garantir la qualité</a:t>
            </a:r>
            <a:endParaRPr lang="fr-BE" sz="1600" dirty="0">
              <a:solidFill>
                <a:srgbClr val="004B8D"/>
              </a:solidFill>
              <a:latin typeface="Verdana" panose="020B0604030504040204" pitchFamily="34" charset="0"/>
              <a:ea typeface="Verdana" panose="020B0604030504040204" pitchFamily="34" charset="0"/>
              <a:cs typeface="Verdana" panose="020B0604030504040204" pitchFamily="34" charset="0"/>
            </a:endParaRPr>
          </a:p>
          <a:p>
            <a:pPr marL="285750" indent="-285750">
              <a:spcAft>
                <a:spcPts val="1800"/>
              </a:spcAft>
              <a:buClr>
                <a:srgbClr val="004B8D"/>
              </a:buClr>
              <a:buFont typeface="Wingdings" panose="05000000000000000000" pitchFamily="2" charset="2"/>
              <a:buChar char="î"/>
              <a:defRPr/>
            </a:pPr>
            <a:r>
              <a:rPr lang="fr-BE" sz="1600" dirty="0">
                <a:solidFill>
                  <a:srgbClr val="004B8D"/>
                </a:solidFill>
                <a:latin typeface="Verdana" panose="020B0604030504040204" pitchFamily="34" charset="0"/>
                <a:ea typeface="Verdana" panose="020B0604030504040204" pitchFamily="34" charset="0"/>
                <a:cs typeface="Verdana" panose="020B0604030504040204" pitchFamily="34" charset="0"/>
                <a:hlinkClick r:id="rId5" action="ppaction://hlinksldjump"/>
              </a:rPr>
              <a:t>Le refus d’exécuter une préparation magistrale</a:t>
            </a:r>
            <a:endParaRPr lang="fr-BE" sz="1600" dirty="0">
              <a:solidFill>
                <a:srgbClr val="004B8D"/>
              </a:solidFill>
              <a:latin typeface="Verdana" panose="020B0604030504040204" pitchFamily="34" charset="0"/>
              <a:ea typeface="Verdana" panose="020B0604030504040204" pitchFamily="34" charset="0"/>
              <a:cs typeface="Verdana" panose="020B0604030504040204" pitchFamily="34" charset="0"/>
            </a:endParaRPr>
          </a:p>
          <a:p>
            <a:pPr marL="285750" indent="-285750">
              <a:spcAft>
                <a:spcPts val="1800"/>
              </a:spcAft>
              <a:buClr>
                <a:srgbClr val="004B8D"/>
              </a:buClr>
              <a:buFont typeface="Wingdings" panose="05000000000000000000" pitchFamily="2" charset="2"/>
              <a:buChar char="î"/>
              <a:defRPr/>
            </a:pPr>
            <a:r>
              <a:rPr lang="fr-BE" sz="1600" dirty="0">
                <a:solidFill>
                  <a:srgbClr val="004B8D"/>
                </a:solidFill>
                <a:latin typeface="Verdana" panose="020B0604030504040204" pitchFamily="34" charset="0"/>
                <a:ea typeface="Verdana" panose="020B0604030504040204" pitchFamily="34" charset="0"/>
                <a:cs typeface="Verdana" panose="020B0604030504040204" pitchFamily="34" charset="0"/>
                <a:hlinkClick r:id="rId6" action="ppaction://hlinksldjump"/>
              </a:rPr>
              <a:t>Le Formulaire Thérapeutique Magistral</a:t>
            </a:r>
            <a:endParaRPr lang="fr-BE" sz="1600" dirty="0">
              <a:solidFill>
                <a:srgbClr val="004B8D"/>
              </a:solidFill>
              <a:latin typeface="Verdana" panose="020B0604030504040204" pitchFamily="34" charset="0"/>
              <a:ea typeface="Verdana" panose="020B0604030504040204" pitchFamily="34" charset="0"/>
              <a:cs typeface="Verdana" panose="020B0604030504040204" pitchFamily="34" charset="0"/>
            </a:endParaRPr>
          </a:p>
          <a:p>
            <a:pPr marL="285750" indent="-285750">
              <a:spcAft>
                <a:spcPts val="1800"/>
              </a:spcAft>
              <a:buClr>
                <a:srgbClr val="004B8D"/>
              </a:buClr>
              <a:buFont typeface="Wingdings" panose="05000000000000000000" pitchFamily="2" charset="2"/>
              <a:buChar char="î"/>
              <a:defRPr/>
            </a:pPr>
            <a:r>
              <a:rPr lang="fr-BE" sz="1600" dirty="0">
                <a:solidFill>
                  <a:srgbClr val="004B8D"/>
                </a:solidFill>
                <a:latin typeface="Verdana" panose="020B0604030504040204" pitchFamily="34" charset="0"/>
                <a:ea typeface="Verdana" panose="020B0604030504040204" pitchFamily="34" charset="0"/>
                <a:cs typeface="Verdana" panose="020B0604030504040204" pitchFamily="34" charset="0"/>
                <a:hlinkClick r:id="rId7" action="ppaction://hlinksldjump"/>
              </a:rPr>
              <a:t>Prix et remboursement</a:t>
            </a:r>
            <a:endParaRPr lang="fr-BE" sz="1600" dirty="0">
              <a:solidFill>
                <a:srgbClr val="004B8D"/>
              </a:solidFill>
              <a:latin typeface="Verdana" panose="020B0604030504040204" pitchFamily="34" charset="0"/>
              <a:ea typeface="Verdana" panose="020B0604030504040204" pitchFamily="34" charset="0"/>
              <a:cs typeface="Verdana" panose="020B0604030504040204" pitchFamily="34" charset="0"/>
            </a:endParaRPr>
          </a:p>
          <a:p>
            <a:pPr marL="285750" indent="-285750">
              <a:spcAft>
                <a:spcPts val="1800"/>
              </a:spcAft>
              <a:buClr>
                <a:srgbClr val="004B8D"/>
              </a:buClr>
              <a:buFont typeface="Wingdings" panose="05000000000000000000" pitchFamily="2" charset="2"/>
              <a:buChar char="î"/>
              <a:defRPr/>
            </a:pPr>
            <a:r>
              <a:rPr lang="fr-BE" sz="1600" dirty="0">
                <a:solidFill>
                  <a:srgbClr val="004B8D"/>
                </a:solidFill>
                <a:latin typeface="Verdana" panose="020B0604030504040204" pitchFamily="34" charset="0"/>
                <a:ea typeface="Verdana" panose="020B0604030504040204" pitchFamily="34" charset="0"/>
                <a:cs typeface="Verdana" panose="020B0604030504040204" pitchFamily="34" charset="0"/>
                <a:hlinkClick r:id="rId8" action="ppaction://hlinksldjump"/>
              </a:rPr>
              <a:t>Pour conclure</a:t>
            </a:r>
            <a:r>
              <a:rPr lang="fr-BE" sz="1600" dirty="0">
                <a:solidFill>
                  <a:srgbClr val="004B8D"/>
                </a:solidFill>
                <a:latin typeface="Verdana" panose="020B0604030504040204" pitchFamily="34" charset="0"/>
                <a:ea typeface="Verdana" panose="020B0604030504040204" pitchFamily="34" charset="0"/>
                <a:cs typeface="Verdana" panose="020B0604030504040204" pitchFamily="34" charset="0"/>
              </a:rPr>
              <a:t> …</a:t>
            </a:r>
          </a:p>
          <a:p>
            <a:pPr>
              <a:spcAft>
                <a:spcPts val="1800"/>
              </a:spcAft>
              <a:defRPr/>
            </a:pPr>
            <a:endParaRPr lang="fr" sz="1400" dirty="0">
              <a:latin typeface="Verdana" panose="020B0604030504040204" pitchFamily="34" charset="0"/>
              <a:ea typeface="Verdana" panose="020B0604030504040204" pitchFamily="34" charset="0"/>
              <a:cs typeface="Verdana" panose="020B0604030504040204" pitchFamily="34" charset="0"/>
            </a:endParaRPr>
          </a:p>
        </p:txBody>
      </p:sp>
      <p:sp>
        <p:nvSpPr>
          <p:cNvPr id="6" name="Rectangle 5">
            <a:hlinkClick r:id="rId9" action="ppaction://hlinksldjump"/>
          </p:cNvPr>
          <p:cNvSpPr/>
          <p:nvPr/>
        </p:nvSpPr>
        <p:spPr>
          <a:xfrm>
            <a:off x="89331" y="38100"/>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9" action="ppaction://hlinksldjump"/>
              </a:rPr>
              <a:t>THEMES</a:t>
            </a:r>
            <a:endParaRPr lang="fr-BE" dirty="0"/>
          </a:p>
        </p:txBody>
      </p:sp>
    </p:spTree>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Espace réservé du texte 2"/>
          <p:cNvSpPr>
            <a:spLocks noGrp="1"/>
          </p:cNvSpPr>
          <p:nvPr>
            <p:ph type="body" sz="quarter" idx="13"/>
          </p:nvPr>
        </p:nvSpPr>
        <p:spPr>
          <a:xfrm>
            <a:off x="1065213" y="185738"/>
            <a:ext cx="7831137" cy="576262"/>
          </a:xfrm>
        </p:spPr>
        <p:txBody>
          <a:bodyPr/>
          <a:lstStyle/>
          <a:p>
            <a:pPr marL="0" indent="0" algn="ctr" eaLnBrk="1" hangingPunct="1">
              <a:buFont typeface="Wingdings 2" panose="05020102010507070707" pitchFamily="18" charset="2"/>
              <a:buNone/>
              <a:defRPr/>
            </a:pPr>
            <a:r>
              <a:rPr lang="fr-BE" altLang="nl-BE" b="1" dirty="0">
                <a:effectLst>
                  <a:outerShdw blurRad="38100" dist="38100" dir="2700000" algn="tl">
                    <a:srgbClr val="000000">
                      <a:alpha val="43137"/>
                    </a:srgbClr>
                  </a:outerShdw>
                </a:effectLst>
              </a:rPr>
              <a:t>Préparations magistrales</a:t>
            </a:r>
          </a:p>
        </p:txBody>
      </p:sp>
      <p:sp>
        <p:nvSpPr>
          <p:cNvPr id="5" name="Espace réservé du contenu 1"/>
          <p:cNvSpPr txBox="1">
            <a:spLocks/>
          </p:cNvSpPr>
          <p:nvPr/>
        </p:nvSpPr>
        <p:spPr>
          <a:xfrm>
            <a:off x="1065213" y="1304925"/>
            <a:ext cx="7564437" cy="4686300"/>
          </a:xfrm>
          <a:prstGeom prst="rect">
            <a:avLst/>
          </a:prstGeom>
        </p:spPr>
        <p:txBody>
          <a:bodyPr/>
          <a:lstStyle>
            <a:lvl1pPr marL="137160" indent="-137160" algn="l" defTabSz="685800" rtl="0" eaLnBrk="1" latinLnBrk="0" hangingPunct="1">
              <a:lnSpc>
                <a:spcPct val="90000"/>
              </a:lnSpc>
              <a:spcBef>
                <a:spcPts val="900"/>
              </a:spcBef>
              <a:buClr>
                <a:srgbClr val="24ABA5"/>
              </a:buClr>
              <a:buFont typeface="Wingdings 2" pitchFamily="18" charset="2"/>
              <a:buChar char=""/>
              <a:defRPr sz="2800" kern="1200">
                <a:solidFill>
                  <a:srgbClr val="004B8D"/>
                </a:solidFill>
                <a:latin typeface="Verdana" panose="020B0604030504040204" pitchFamily="34" charset="0"/>
                <a:ea typeface="Verdana" panose="020B0604030504040204" pitchFamily="34" charset="0"/>
                <a:cs typeface="Verdana" panose="020B0604030504040204" pitchFamily="34" charset="0"/>
              </a:defRPr>
            </a:lvl1pPr>
            <a:lvl2pPr marL="5143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2pPr>
            <a:lvl3pPr marL="8572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3pPr>
            <a:lvl4pPr marL="12001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4pPr>
            <a:lvl5pPr marL="15430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marL="0" indent="0" algn="ctr" fontAlgn="auto">
              <a:spcAft>
                <a:spcPts val="0"/>
              </a:spcAft>
              <a:buFont typeface="Wingdings 2" pitchFamily="18" charset="2"/>
              <a:buNone/>
              <a:tabLst>
                <a:tab pos="590550" algn="l"/>
              </a:tabLst>
              <a:defRPr/>
            </a:pPr>
            <a:r>
              <a:rPr lang="fr-BE" sz="2400" b="1" i="1" dirty="0"/>
              <a:t>Evaluation</a:t>
            </a:r>
          </a:p>
          <a:p>
            <a:pPr marL="0" indent="0" algn="ctr" fontAlgn="auto">
              <a:spcAft>
                <a:spcPts val="0"/>
              </a:spcAft>
              <a:buFont typeface="Wingdings 2" pitchFamily="18" charset="2"/>
              <a:buNone/>
              <a:tabLst>
                <a:tab pos="590550" algn="l"/>
              </a:tabLst>
              <a:defRPr/>
            </a:pPr>
            <a:endParaRPr lang="fr-BE" sz="2400" dirty="0"/>
          </a:p>
          <a:p>
            <a:pPr fontAlgn="auto">
              <a:lnSpc>
                <a:spcPct val="100000"/>
              </a:lnSpc>
              <a:spcAft>
                <a:spcPts val="1500"/>
              </a:spcAft>
              <a:defRPr/>
            </a:pPr>
            <a:r>
              <a:rPr lang="fr-FR" sz="2200" dirty="0"/>
              <a:t>Questionnaire préalable</a:t>
            </a:r>
          </a:p>
          <a:p>
            <a:pPr fontAlgn="auto">
              <a:lnSpc>
                <a:spcPct val="100000"/>
              </a:lnSpc>
              <a:spcAft>
                <a:spcPts val="1500"/>
              </a:spcAft>
              <a:defRPr/>
            </a:pPr>
            <a:r>
              <a:rPr lang="fr-FR" sz="2200" dirty="0"/>
              <a:t>A la suite de la rencontre : </a:t>
            </a:r>
          </a:p>
          <a:p>
            <a:pPr lvl="1" fontAlgn="auto">
              <a:lnSpc>
                <a:spcPct val="100000"/>
              </a:lnSpc>
              <a:spcAft>
                <a:spcPts val="1500"/>
              </a:spcAft>
              <a:defRPr/>
            </a:pPr>
            <a:r>
              <a:rPr lang="fr-BE" sz="2200" dirty="0" err="1"/>
              <a:t>Pharmanet</a:t>
            </a:r>
            <a:r>
              <a:rPr lang="fr-BE" sz="2200" dirty="0"/>
              <a:t> </a:t>
            </a:r>
            <a:r>
              <a:rPr lang="fr-BE" sz="2200" dirty="0">
                <a:solidFill>
                  <a:srgbClr val="24ABA5"/>
                </a:solidFill>
              </a:rPr>
              <a:t>vous enverra </a:t>
            </a:r>
            <a:r>
              <a:rPr lang="fr-BE" sz="2200" dirty="0"/>
              <a:t>vos données couvrant une période de 3 mois après la concertation et celles de l’année précédente (période de référence) </a:t>
            </a:r>
          </a:p>
          <a:p>
            <a:pPr lvl="1" fontAlgn="auto">
              <a:lnSpc>
                <a:spcPct val="100000"/>
              </a:lnSpc>
              <a:spcAft>
                <a:spcPts val="1500"/>
              </a:spcAft>
              <a:defRPr/>
            </a:pPr>
            <a:r>
              <a:rPr lang="fr-BE" sz="2200" dirty="0" err="1"/>
              <a:t>Pharmanet</a:t>
            </a:r>
            <a:r>
              <a:rPr lang="fr-BE" sz="2200" dirty="0"/>
              <a:t> </a:t>
            </a:r>
            <a:r>
              <a:rPr lang="fr-BE" sz="2200" dirty="0">
                <a:solidFill>
                  <a:srgbClr val="24ABA5"/>
                </a:solidFill>
              </a:rPr>
              <a:t>nous enverra </a:t>
            </a:r>
            <a:r>
              <a:rPr lang="fr-BE" sz="2200" dirty="0"/>
              <a:t>ses données mais de manière anonymisée</a:t>
            </a:r>
          </a:p>
          <a:p>
            <a:pPr lvl="1" fontAlgn="auto">
              <a:lnSpc>
                <a:spcPct val="100000"/>
              </a:lnSpc>
              <a:spcAft>
                <a:spcPts val="1500"/>
              </a:spcAft>
              <a:defRPr/>
            </a:pPr>
            <a:r>
              <a:rPr lang="fr-BE" sz="2200" dirty="0"/>
              <a:t>vous recevrez un nouveau </a:t>
            </a:r>
            <a:r>
              <a:rPr lang="fr-BE" sz="2200" dirty="0">
                <a:solidFill>
                  <a:srgbClr val="24ABA5"/>
                </a:solidFill>
              </a:rPr>
              <a:t>questionnaire</a:t>
            </a:r>
            <a:r>
              <a:rPr lang="fr-BE" sz="2200" dirty="0"/>
              <a:t> (identique à celui-ci)</a:t>
            </a:r>
          </a:p>
          <a:p>
            <a:pPr marL="266700" indent="-266700" fontAlgn="auto">
              <a:lnSpc>
                <a:spcPct val="100000"/>
              </a:lnSpc>
              <a:spcBef>
                <a:spcPts val="0"/>
              </a:spcBef>
              <a:spcAft>
                <a:spcPts val="1800"/>
              </a:spcAft>
              <a:buFont typeface="Arial" panose="020B0604020202020204" pitchFamily="34" charset="0"/>
              <a:buChar char="•"/>
              <a:defRPr/>
            </a:pPr>
            <a:endParaRPr lang="fr-BE" sz="2400" dirty="0"/>
          </a:p>
          <a:p>
            <a:pPr marL="266700" indent="-266700" fontAlgn="auto">
              <a:lnSpc>
                <a:spcPct val="100000"/>
              </a:lnSpc>
              <a:spcBef>
                <a:spcPts val="0"/>
              </a:spcBef>
              <a:spcAft>
                <a:spcPts val="1800"/>
              </a:spcAft>
              <a:buFont typeface="Arial" panose="020B0604020202020204" pitchFamily="34" charset="0"/>
              <a:buChar char="•"/>
              <a:defRPr/>
            </a:pPr>
            <a:endParaRPr lang="fr-BE" sz="2400" dirty="0"/>
          </a:p>
          <a:p>
            <a:pPr marL="266700" indent="-266700" algn="ctr" fontAlgn="auto">
              <a:lnSpc>
                <a:spcPct val="100000"/>
              </a:lnSpc>
              <a:spcBef>
                <a:spcPts val="0"/>
              </a:spcBef>
              <a:spcAft>
                <a:spcPts val="1800"/>
              </a:spcAft>
              <a:buFont typeface="Arial" panose="020B0604020202020204" pitchFamily="34" charset="0"/>
              <a:buChar char="•"/>
              <a:defRPr/>
            </a:pPr>
            <a:endParaRPr lang="fr-BE" sz="2400" dirty="0"/>
          </a:p>
          <a:p>
            <a:pPr marL="266700" indent="-266700" fontAlgn="auto">
              <a:lnSpc>
                <a:spcPct val="100000"/>
              </a:lnSpc>
              <a:spcBef>
                <a:spcPts val="0"/>
              </a:spcBef>
              <a:spcAft>
                <a:spcPts val="1800"/>
              </a:spcAft>
              <a:buFont typeface="Arial" panose="020B0604020202020204" pitchFamily="34" charset="0"/>
              <a:buChar char="•"/>
              <a:tabLst>
                <a:tab pos="590550" algn="l"/>
              </a:tabLst>
              <a:defRPr/>
            </a:pPr>
            <a:endParaRPr lang="fr-BE" sz="2400" dirty="0"/>
          </a:p>
          <a:p>
            <a:pPr marL="361950" indent="-361950" fontAlgn="auto">
              <a:spcAft>
                <a:spcPts val="0"/>
              </a:spcAft>
              <a:buFont typeface="Verdana" panose="020B0604030504040204" pitchFamily="34" charset="0"/>
              <a:buChar char="•"/>
              <a:tabLst>
                <a:tab pos="590550" algn="l"/>
              </a:tabLst>
              <a:defRPr/>
            </a:pPr>
            <a:endParaRPr lang="fr-BE" sz="2400" dirty="0"/>
          </a:p>
          <a:p>
            <a:pPr marL="0" indent="0" fontAlgn="auto">
              <a:spcAft>
                <a:spcPts val="0"/>
              </a:spcAft>
              <a:buFont typeface="Wingdings 2" pitchFamily="18" charset="2"/>
              <a:buNone/>
              <a:defRPr/>
            </a:pPr>
            <a:endParaRPr lang="fr-BE" b="1" dirty="0"/>
          </a:p>
        </p:txBody>
      </p:sp>
      <p:sp>
        <p:nvSpPr>
          <p:cNvPr id="4" name="Rectangle 3">
            <a:hlinkClick r:id="rId2" action="ppaction://hlinksldjump"/>
          </p:cNvPr>
          <p:cNvSpPr/>
          <p:nvPr/>
        </p:nvSpPr>
        <p:spPr>
          <a:xfrm>
            <a:off x="89331" y="38100"/>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THEMES</a:t>
            </a:r>
            <a:endParaRPr lang="fr-BE" dirty="0"/>
          </a:p>
        </p:txBody>
      </p:sp>
      <p:sp>
        <p:nvSpPr>
          <p:cNvPr id="6" name="Bouton d'action : Accueil 5">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a:defRPr/>
            </a:pPr>
            <a:endParaRPr lang="fr-BE"/>
          </a:p>
        </p:txBody>
      </p:sp>
    </p:spTree>
    <p:extLst>
      <p:ext uri="{BB962C8B-B14F-4D97-AF65-F5344CB8AC3E}">
        <p14:creationId xmlns:p14="http://schemas.microsoft.com/office/powerpoint/2010/main" val="3852661630"/>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Espace réservé du texte 2"/>
          <p:cNvSpPr>
            <a:spLocks noGrp="1"/>
          </p:cNvSpPr>
          <p:nvPr>
            <p:ph type="body" sz="quarter" idx="13"/>
          </p:nvPr>
        </p:nvSpPr>
        <p:spPr>
          <a:xfrm>
            <a:off x="1065213" y="185738"/>
            <a:ext cx="7831137" cy="576262"/>
          </a:xfrm>
        </p:spPr>
        <p:txBody>
          <a:bodyPr/>
          <a:lstStyle/>
          <a:p>
            <a:pPr marL="0" indent="0" algn="ctr" eaLnBrk="1" hangingPunct="1">
              <a:buFont typeface="Wingdings 2" panose="05020102010507070707" pitchFamily="18" charset="2"/>
              <a:buNone/>
              <a:defRPr/>
            </a:pPr>
            <a:r>
              <a:rPr lang="fr-BE" altLang="nl-BE" b="1" dirty="0">
                <a:effectLst>
                  <a:outerShdw blurRad="38100" dist="38100" dir="2700000" algn="tl">
                    <a:srgbClr val="000000">
                      <a:alpha val="43137"/>
                    </a:srgbClr>
                  </a:outerShdw>
                </a:effectLst>
              </a:rPr>
              <a:t>Préparations magistrales</a:t>
            </a:r>
          </a:p>
        </p:txBody>
      </p:sp>
      <p:sp>
        <p:nvSpPr>
          <p:cNvPr id="5" name="Espace réservé du contenu 1"/>
          <p:cNvSpPr txBox="1">
            <a:spLocks/>
          </p:cNvSpPr>
          <p:nvPr/>
        </p:nvSpPr>
        <p:spPr>
          <a:xfrm>
            <a:off x="1065213" y="1304925"/>
            <a:ext cx="7831137" cy="4686300"/>
          </a:xfrm>
          <a:prstGeom prst="rect">
            <a:avLst/>
          </a:prstGeom>
        </p:spPr>
        <p:txBody>
          <a:bodyPr/>
          <a:lstStyle>
            <a:lvl1pPr marL="137160" indent="-137160" algn="l" defTabSz="685800" rtl="0" eaLnBrk="1" latinLnBrk="0" hangingPunct="1">
              <a:lnSpc>
                <a:spcPct val="90000"/>
              </a:lnSpc>
              <a:spcBef>
                <a:spcPts val="900"/>
              </a:spcBef>
              <a:buClr>
                <a:srgbClr val="24ABA5"/>
              </a:buClr>
              <a:buFont typeface="Wingdings 2" pitchFamily="18" charset="2"/>
              <a:buChar char=""/>
              <a:defRPr sz="2800" kern="1200">
                <a:solidFill>
                  <a:srgbClr val="004B8D"/>
                </a:solidFill>
                <a:latin typeface="Verdana" panose="020B0604030504040204" pitchFamily="34" charset="0"/>
                <a:ea typeface="Verdana" panose="020B0604030504040204" pitchFamily="34" charset="0"/>
                <a:cs typeface="Verdana" panose="020B0604030504040204" pitchFamily="34" charset="0"/>
              </a:defRPr>
            </a:lvl1pPr>
            <a:lvl2pPr marL="5143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2pPr>
            <a:lvl3pPr marL="8572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3pPr>
            <a:lvl4pPr marL="12001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4pPr>
            <a:lvl5pPr marL="15430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marL="0" indent="0" algn="ctr" fontAlgn="auto">
              <a:spcAft>
                <a:spcPts val="0"/>
              </a:spcAft>
              <a:buFont typeface="Wingdings 2" pitchFamily="18" charset="2"/>
              <a:buNone/>
              <a:tabLst>
                <a:tab pos="590550" algn="l"/>
              </a:tabLst>
              <a:defRPr/>
            </a:pPr>
            <a:r>
              <a:rPr lang="fr-BE" sz="2400" b="1" i="1" dirty="0"/>
              <a:t>Pour commencer …</a:t>
            </a:r>
          </a:p>
          <a:p>
            <a:pPr marL="361950" indent="-361950" fontAlgn="auto">
              <a:spcAft>
                <a:spcPts val="0"/>
              </a:spcAft>
              <a:buFont typeface="Verdana" panose="020B0604030504040204" pitchFamily="34" charset="0"/>
              <a:buChar char="•"/>
              <a:tabLst>
                <a:tab pos="590550" algn="l"/>
              </a:tabLst>
              <a:defRPr/>
            </a:pPr>
            <a:endParaRPr lang="fr-BE" sz="2400" dirty="0"/>
          </a:p>
          <a:p>
            <a:pPr marL="361950" indent="-361950" fontAlgn="auto">
              <a:spcAft>
                <a:spcPts val="0"/>
              </a:spcAft>
              <a:buFont typeface="Verdana" panose="020B0604030504040204" pitchFamily="34" charset="0"/>
              <a:buChar char="•"/>
              <a:tabLst>
                <a:tab pos="590550" algn="l"/>
              </a:tabLst>
              <a:defRPr/>
            </a:pPr>
            <a:endParaRPr lang="fr-BE" sz="2400" dirty="0"/>
          </a:p>
          <a:p>
            <a:pPr marL="266700" indent="-266700" algn="just" fontAlgn="auto">
              <a:lnSpc>
                <a:spcPct val="100000"/>
              </a:lnSpc>
              <a:spcBef>
                <a:spcPts val="0"/>
              </a:spcBef>
              <a:spcAft>
                <a:spcPts val="2400"/>
              </a:spcAft>
              <a:buFont typeface="Arial" panose="020B0604020202020204" pitchFamily="34" charset="0"/>
              <a:buChar char="•"/>
              <a:defRPr/>
            </a:pPr>
            <a:r>
              <a:rPr lang="fr-BE" sz="2400" dirty="0"/>
              <a:t>Prescrivez-vous ou préparez-vous beaucoup de préparations magistrales ? Pourquoi (pas)?</a:t>
            </a:r>
          </a:p>
          <a:p>
            <a:pPr marL="266700" indent="-266700" fontAlgn="auto">
              <a:lnSpc>
                <a:spcPct val="100000"/>
              </a:lnSpc>
              <a:spcBef>
                <a:spcPts val="0"/>
              </a:spcBef>
              <a:spcAft>
                <a:spcPts val="2400"/>
              </a:spcAft>
              <a:buFont typeface="Arial" panose="020B0604020202020204" pitchFamily="34" charset="0"/>
              <a:buChar char="•"/>
              <a:defRPr/>
            </a:pPr>
            <a:r>
              <a:rPr lang="fr-BE" sz="2400" dirty="0"/>
              <a:t>Quels en sont les avantages pour vos patients ? </a:t>
            </a:r>
          </a:p>
          <a:p>
            <a:pPr marL="266700" indent="-266700" algn="just" fontAlgn="auto">
              <a:lnSpc>
                <a:spcPct val="100000"/>
              </a:lnSpc>
              <a:spcBef>
                <a:spcPts val="0"/>
              </a:spcBef>
              <a:spcAft>
                <a:spcPts val="2400"/>
              </a:spcAft>
              <a:buFont typeface="Arial" panose="020B0604020202020204" pitchFamily="34" charset="0"/>
              <a:buChar char="•"/>
              <a:defRPr/>
            </a:pPr>
            <a:r>
              <a:rPr lang="fr-BE" sz="2400" dirty="0"/>
              <a:t>Quelles sont les difficultés rencontrées ?</a:t>
            </a:r>
          </a:p>
          <a:p>
            <a:pPr marL="0" indent="0" algn="just" fontAlgn="auto">
              <a:lnSpc>
                <a:spcPct val="100000"/>
              </a:lnSpc>
              <a:spcBef>
                <a:spcPts val="0"/>
              </a:spcBef>
              <a:spcAft>
                <a:spcPts val="1800"/>
              </a:spcAft>
              <a:buFont typeface="Wingdings 2" pitchFamily="18" charset="2"/>
              <a:buNone/>
              <a:defRPr/>
            </a:pPr>
            <a:endParaRPr lang="fr-BE" sz="2400" dirty="0"/>
          </a:p>
          <a:p>
            <a:pPr marL="0" indent="0" fontAlgn="auto">
              <a:spcAft>
                <a:spcPts val="0"/>
              </a:spcAft>
              <a:buFont typeface="Wingdings 2" pitchFamily="18" charset="2"/>
              <a:buNone/>
              <a:defRPr/>
            </a:pPr>
            <a:endParaRPr lang="fr-BE" sz="2400" b="1" dirty="0"/>
          </a:p>
          <a:p>
            <a:pPr marL="361950" indent="-361950" fontAlgn="auto">
              <a:spcAft>
                <a:spcPts val="0"/>
              </a:spcAft>
              <a:buFont typeface="Arial" panose="020B0604020202020204" pitchFamily="34" charset="0"/>
              <a:buChar char="•"/>
              <a:defRPr/>
            </a:pPr>
            <a:endParaRPr lang="fr-BE" sz="2400" dirty="0"/>
          </a:p>
          <a:p>
            <a:pPr marL="361950" indent="-361950" fontAlgn="auto">
              <a:spcAft>
                <a:spcPts val="0"/>
              </a:spcAft>
              <a:buFont typeface="Arial" panose="020B0604020202020204" pitchFamily="34" charset="0"/>
              <a:buChar char="•"/>
              <a:defRPr/>
            </a:pPr>
            <a:endParaRPr lang="fr-BE" sz="2400" b="1" dirty="0"/>
          </a:p>
          <a:p>
            <a:pPr marL="361950" indent="-361950" algn="ctr" fontAlgn="auto">
              <a:spcAft>
                <a:spcPts val="0"/>
              </a:spcAft>
              <a:buFont typeface="Arial" panose="020B0604020202020204" pitchFamily="34" charset="0"/>
              <a:buChar char="•"/>
              <a:defRPr/>
            </a:pPr>
            <a:endParaRPr lang="fr-BE" sz="2400" b="1" dirty="0"/>
          </a:p>
          <a:p>
            <a:pPr marL="361950" indent="-361950" fontAlgn="auto">
              <a:spcAft>
                <a:spcPts val="0"/>
              </a:spcAft>
              <a:buFont typeface="Verdana" panose="020B0604030504040204" pitchFamily="34" charset="0"/>
              <a:buChar char="•"/>
              <a:tabLst>
                <a:tab pos="590550" algn="l"/>
              </a:tabLst>
              <a:defRPr/>
            </a:pPr>
            <a:endParaRPr lang="fr-BE" sz="2400" dirty="0"/>
          </a:p>
          <a:p>
            <a:pPr marL="361950" indent="-361950" fontAlgn="auto">
              <a:spcAft>
                <a:spcPts val="0"/>
              </a:spcAft>
              <a:buFont typeface="Verdana" panose="020B0604030504040204" pitchFamily="34" charset="0"/>
              <a:buChar char="•"/>
              <a:tabLst>
                <a:tab pos="590550" algn="l"/>
              </a:tabLst>
              <a:defRPr/>
            </a:pPr>
            <a:endParaRPr lang="fr-BE" sz="2400" dirty="0"/>
          </a:p>
          <a:p>
            <a:pPr marL="0" indent="0" fontAlgn="auto">
              <a:spcAft>
                <a:spcPts val="0"/>
              </a:spcAft>
              <a:buFont typeface="Wingdings 2" pitchFamily="18" charset="2"/>
              <a:buNone/>
              <a:defRPr/>
            </a:pPr>
            <a:endParaRPr lang="fr-BE" b="1" dirty="0"/>
          </a:p>
        </p:txBody>
      </p:sp>
      <p:sp>
        <p:nvSpPr>
          <p:cNvPr id="4" name="Rectangle 3">
            <a:hlinkClick r:id="rId2" action="ppaction://hlinksldjump"/>
          </p:cNvPr>
          <p:cNvSpPr/>
          <p:nvPr/>
        </p:nvSpPr>
        <p:spPr>
          <a:xfrm>
            <a:off x="89331" y="38100"/>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THEMES</a:t>
            </a:r>
            <a:endParaRPr lang="fr-BE" dirty="0"/>
          </a:p>
        </p:txBody>
      </p:sp>
      <p:sp>
        <p:nvSpPr>
          <p:cNvPr id="6" name="Bouton d'action : Accueil 5">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a:defRPr/>
            </a:pPr>
            <a:endParaRPr lang="fr-BE"/>
          </a:p>
        </p:txBody>
      </p:sp>
    </p:spTree>
  </p:cSld>
  <p:clrMapOvr>
    <a:masterClrMapping/>
  </p:clrMapOvr>
  <p:transition spd="slow">
    <p:wipe/>
  </p:transition>
</p:sld>
</file>

<file path=ppt/theme/theme1.xml><?xml version="1.0" encoding="utf-8"?>
<a:theme xmlns:a="http://schemas.openxmlformats.org/drawingml/2006/main" name="Cadre">
  <a:themeElements>
    <a:clrScheme name="Personnalisé 6">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33CCCC"/>
      </a:hlink>
      <a:folHlink>
        <a:srgbClr val="40BAD2"/>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txDef>
      <a:spPr>
        <a:noFill/>
      </a:spPr>
      <a:bodyPr wrap="square" rtlCol="0">
        <a:spAutoFit/>
      </a:bodyPr>
      <a:lstStyle>
        <a:defPPr algn="ctr">
          <a:defRPr sz="3000" dirty="0" smtClean="0">
            <a:solidFill>
              <a:srgbClr val="24ABA5"/>
            </a:solidFill>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extLst>
    <a:ext uri="{05A4C25C-085E-4340-85A3-A5531E510DB2}">
      <thm15:themeFamily xmlns:thm15="http://schemas.microsoft.com/office/thememl/2012/main" name="Frame" id="{F226E7A2-7162-461C-9490-D27D9DC04E43}" vid="{629A0216-3BBD-45C0-B63F-2683BEA18F60}"/>
    </a:ext>
  </a:extLst>
</a:theme>
</file>

<file path=docProps/app.xml><?xml version="1.0" encoding="utf-8"?>
<Properties xmlns="http://schemas.openxmlformats.org/officeDocument/2006/extended-properties" xmlns:vt="http://schemas.openxmlformats.org/officeDocument/2006/docPropsVTypes">
  <Template/>
  <TotalTime>0</TotalTime>
  <Words>1141</Words>
  <Application>Microsoft Office PowerPoint</Application>
  <PresentationFormat>Affichage à l'écran (4:3)</PresentationFormat>
  <Paragraphs>174</Paragraphs>
  <Slides>20</Slides>
  <Notes>0</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20</vt:i4>
      </vt:variant>
    </vt:vector>
  </HeadingPairs>
  <TitlesOfParts>
    <vt:vector size="30" baseType="lpstr">
      <vt:lpstr>Andalus</vt:lpstr>
      <vt:lpstr>Arial</vt:lpstr>
      <vt:lpstr>Century Gothic</vt:lpstr>
      <vt:lpstr>Corbel</vt:lpstr>
      <vt:lpstr>Gisha</vt:lpstr>
      <vt:lpstr>Symbol</vt:lpstr>
      <vt:lpstr>Verdana</vt:lpstr>
      <vt:lpstr>Wingdings</vt:lpstr>
      <vt:lpstr>Wingdings 2</vt:lpstr>
      <vt:lpstr>Cadre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Concertation Locale</dc:title>
  <dc:creator>Aline Godart</dc:creator>
  <cp:lastModifiedBy>Aline Godart</cp:lastModifiedBy>
  <cp:revision>290</cp:revision>
  <dcterms:created xsi:type="dcterms:W3CDTF">2014-01-20T14:15:39Z</dcterms:created>
  <dcterms:modified xsi:type="dcterms:W3CDTF">2018-02-15T15:55:36Z</dcterms:modified>
</cp:coreProperties>
</file>