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17"/>
  </p:notesMasterIdLst>
  <p:sldIdLst>
    <p:sldId id="256" r:id="rId3"/>
    <p:sldId id="263" r:id="rId4"/>
    <p:sldId id="264" r:id="rId5"/>
    <p:sldId id="285" r:id="rId6"/>
    <p:sldId id="289" r:id="rId7"/>
    <p:sldId id="290" r:id="rId8"/>
    <p:sldId id="298" r:id="rId9"/>
    <p:sldId id="299" r:id="rId10"/>
    <p:sldId id="300" r:id="rId11"/>
    <p:sldId id="301" r:id="rId12"/>
    <p:sldId id="302" r:id="rId13"/>
    <p:sldId id="303" r:id="rId14"/>
    <p:sldId id="304" r:id="rId15"/>
    <p:sldId id="305" r:id="rId1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3A76"/>
    <a:srgbClr val="016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087" autoAdjust="0"/>
  </p:normalViewPr>
  <p:slideViewPr>
    <p:cSldViewPr>
      <p:cViewPr varScale="1">
        <p:scale>
          <a:sx n="76" d="100"/>
          <a:sy n="76" d="100"/>
        </p:scale>
        <p:origin x="108" y="5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534"/>
    </p:cViewPr>
  </p:notesTextViewPr>
  <p:notesViewPr>
    <p:cSldViewPr>
      <p:cViewPr varScale="1">
        <p:scale>
          <a:sx n="83" d="100"/>
          <a:sy n="83" d="100"/>
        </p:scale>
        <p:origin x="385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en-US" smtClean="0"/>
              <a:pPr/>
              <a:t>5/8/2018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en-US" smtClean="0"/>
              <a:pPr/>
              <a:t>‹nr.›</a:t>
            </a:fld>
            <a:endParaRPr lang="en-US"/>
          </a:p>
        </p:txBody>
      </p:sp>
    </p:spTree>
    <p:extLst>
      <p:ext uri="{BB962C8B-B14F-4D97-AF65-F5344CB8AC3E}">
        <p14:creationId xmlns:p14="http://schemas.microsoft.com/office/powerpoint/2010/main" val="2446638304"/>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A5D78FC6-CE17-4259-A63C-DDFC12E048FC}" type="slidenum">
              <a:rPr lang="en-US" smtClean="0"/>
              <a:pPr/>
              <a:t>5</a:t>
            </a:fld>
            <a:endParaRPr lang="en-US"/>
          </a:p>
        </p:txBody>
      </p:sp>
    </p:spTree>
    <p:extLst>
      <p:ext uri="{BB962C8B-B14F-4D97-AF65-F5344CB8AC3E}">
        <p14:creationId xmlns:p14="http://schemas.microsoft.com/office/powerpoint/2010/main" val="343714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200" b="0" i="0" u="none" strike="noStrike" kern="1200" baseline="0" dirty="0" smtClean="0">
                <a:solidFill>
                  <a:schemeClr val="tx1"/>
                </a:solidFill>
                <a:latin typeface="+mn-lt"/>
                <a:ea typeface="+mn-ea"/>
                <a:cs typeface="+mn-cs"/>
              </a:rPr>
              <a:t>Er is specifiek gekozen voor de term ‘reden van voorschrijven’, eerder dan ‘indicatie’. De reden van voorschrijven is de werkdiagnose die de basis vormt voor het voorschrijven van een geneesmiddel. Bij de werkdiagnose is de voorschrijver soms nog niet zeker van de reden van de klachten waarmee de patiënt zich presenteert. Bij een indicatie is dat wel min of meer het geval. </a:t>
            </a:r>
            <a:r>
              <a:rPr lang="nl-BE" sz="1200" b="0" i="1" u="none" strike="noStrike" kern="1200" baseline="0" dirty="0" smtClean="0">
                <a:solidFill>
                  <a:schemeClr val="tx1"/>
                </a:solidFill>
                <a:latin typeface="+mn-lt"/>
                <a:ea typeface="+mn-ea"/>
                <a:cs typeface="+mn-cs"/>
              </a:rPr>
              <a:t>Toelichting: De risico’s van uiteenlopende doseringen bij verschillenden indicaties is de voornaamste reden. Het gaat over geneesmiddelen die verschillende indicaties kennen, met uiteenlopende doseringen, geneesmiddelen met een smalle therapeutische breedte en bijgevolg potentieel ernstige bijwerkingen (toxiciteit), of geneesmiddelen waarbij een onjuiste dosering grote gevolgen kan hebben voor de patiënt. </a:t>
            </a:r>
            <a:r>
              <a:rPr lang="nl-BE" sz="1200" b="0" i="1" u="none" strike="noStrike" kern="1200" baseline="0" dirty="0" err="1" smtClean="0">
                <a:solidFill>
                  <a:schemeClr val="tx1"/>
                </a:solidFill>
                <a:latin typeface="+mn-lt"/>
                <a:ea typeface="+mn-ea"/>
                <a:cs typeface="+mn-cs"/>
              </a:rPr>
              <a:t>nb</a:t>
            </a:r>
            <a:r>
              <a:rPr lang="nl-BE" sz="1200" b="0" i="1" u="none" strike="noStrike" kern="1200" baseline="0" dirty="0" smtClean="0">
                <a:solidFill>
                  <a:schemeClr val="tx1"/>
                </a:solidFill>
                <a:latin typeface="+mn-lt"/>
                <a:ea typeface="+mn-ea"/>
                <a:cs typeface="+mn-cs"/>
              </a:rPr>
              <a:t>: in Nederland is sinds 1 augustus 2013 gespecificeerd voor welke 23 specifieke geneesmiddelen dit geldt. </a:t>
            </a:r>
            <a:endParaRPr lang="nl-BE" sz="1200" b="0" i="0" u="none" strike="noStrike" kern="1200" baseline="0" dirty="0" smtClean="0">
              <a:solidFill>
                <a:schemeClr val="tx1"/>
              </a:solidFill>
              <a:latin typeface="+mn-lt"/>
              <a:ea typeface="+mn-ea"/>
              <a:cs typeface="+mn-cs"/>
            </a:endParaRPr>
          </a:p>
          <a:p>
            <a:endParaRPr lang="nl-BE" dirty="0"/>
          </a:p>
        </p:txBody>
      </p:sp>
      <p:sp>
        <p:nvSpPr>
          <p:cNvPr id="4" name="Tijdelijke aanduiding voor dianummer 3"/>
          <p:cNvSpPr>
            <a:spLocks noGrp="1"/>
          </p:cNvSpPr>
          <p:nvPr>
            <p:ph type="sldNum" sz="quarter" idx="10"/>
          </p:nvPr>
        </p:nvSpPr>
        <p:spPr/>
        <p:txBody>
          <a:bodyPr/>
          <a:lstStyle/>
          <a:p>
            <a:fld id="{A5D78FC6-CE17-4259-A63C-DDFC12E048FC}" type="slidenum">
              <a:rPr lang="en-US" smtClean="0"/>
              <a:pPr/>
              <a:t>6</a:t>
            </a:fld>
            <a:endParaRPr lang="en-US"/>
          </a:p>
        </p:txBody>
      </p:sp>
    </p:spTree>
    <p:extLst>
      <p:ext uri="{BB962C8B-B14F-4D97-AF65-F5344CB8AC3E}">
        <p14:creationId xmlns:p14="http://schemas.microsoft.com/office/powerpoint/2010/main" val="1575361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z="1200" b="0" i="1" u="none" strike="noStrike" kern="1200" baseline="0" dirty="0" smtClean="0">
                <a:solidFill>
                  <a:schemeClr val="tx1"/>
                </a:solidFill>
                <a:latin typeface="+mn-lt"/>
                <a:ea typeface="+mn-ea"/>
                <a:cs typeface="+mn-cs"/>
              </a:rPr>
              <a:t>Toelichting </a:t>
            </a:r>
            <a:endParaRPr lang="nl-BE" sz="1200" b="0" i="0" u="none" strike="noStrike" kern="1200" baseline="0" dirty="0" smtClean="0">
              <a:solidFill>
                <a:schemeClr val="tx1"/>
              </a:solidFill>
              <a:latin typeface="+mn-lt"/>
              <a:ea typeface="+mn-ea"/>
              <a:cs typeface="+mn-cs"/>
            </a:endParaRPr>
          </a:p>
          <a:p>
            <a:r>
              <a:rPr lang="nl-BE" sz="1200" b="0" i="0" u="none" strike="noStrike" kern="1200" baseline="0" dirty="0" smtClean="0">
                <a:solidFill>
                  <a:schemeClr val="tx1"/>
                </a:solidFill>
                <a:latin typeface="+mn-lt"/>
                <a:ea typeface="+mn-ea"/>
                <a:cs typeface="+mn-cs"/>
              </a:rPr>
              <a:t> </a:t>
            </a:r>
            <a:r>
              <a:rPr lang="nl-BE" sz="1200" b="0" i="1" u="none" strike="noStrike" kern="1200" baseline="0" dirty="0" smtClean="0">
                <a:solidFill>
                  <a:schemeClr val="tx1"/>
                </a:solidFill>
                <a:latin typeface="+mn-lt"/>
                <a:ea typeface="+mn-ea"/>
                <a:cs typeface="+mn-cs"/>
              </a:rPr>
              <a:t>Door kennis van de reden van voorschrijven en afwijkende nierfunctiewaarden kan de apotheker de voorgeschreven medicatie beter controleren </a:t>
            </a:r>
            <a:endParaRPr lang="nl-BE" sz="1200" b="0" i="0" u="none" strike="noStrike" kern="1200" baseline="0" dirty="0" smtClean="0">
              <a:solidFill>
                <a:schemeClr val="tx1"/>
              </a:solidFill>
              <a:latin typeface="+mn-lt"/>
              <a:ea typeface="+mn-ea"/>
              <a:cs typeface="+mn-cs"/>
            </a:endParaRPr>
          </a:p>
          <a:p>
            <a:r>
              <a:rPr lang="nl-BE" sz="1200" b="0" i="0" u="none" strike="noStrike" kern="1200" baseline="0" dirty="0" smtClean="0">
                <a:solidFill>
                  <a:schemeClr val="tx1"/>
                </a:solidFill>
                <a:latin typeface="+mn-lt"/>
                <a:ea typeface="+mn-ea"/>
                <a:cs typeface="+mn-cs"/>
              </a:rPr>
              <a:t> </a:t>
            </a:r>
            <a:r>
              <a:rPr lang="nl-BE" sz="1200" b="0" i="1" u="none" strike="noStrike" kern="1200" baseline="0" dirty="0" smtClean="0">
                <a:solidFill>
                  <a:schemeClr val="tx1"/>
                </a:solidFill>
                <a:latin typeface="+mn-lt"/>
                <a:ea typeface="+mn-ea"/>
                <a:cs typeface="+mn-cs"/>
              </a:rPr>
              <a:t>De huisarts of de praktijkmedewerker moet daarvoor de betreffende gegevens naar de apotheker communiceren </a:t>
            </a:r>
            <a:endParaRPr lang="nl-BE" sz="1200" b="0" i="0" u="none" strike="noStrike" kern="1200" baseline="0" dirty="0" smtClean="0">
              <a:solidFill>
                <a:schemeClr val="tx1"/>
              </a:solidFill>
              <a:latin typeface="+mn-lt"/>
              <a:ea typeface="+mn-ea"/>
              <a:cs typeface="+mn-cs"/>
            </a:endParaRPr>
          </a:p>
          <a:p>
            <a:r>
              <a:rPr lang="nl-BE" sz="1200" b="0" i="0" u="none" strike="noStrike" kern="1200" baseline="0" dirty="0" smtClean="0">
                <a:solidFill>
                  <a:schemeClr val="tx1"/>
                </a:solidFill>
                <a:latin typeface="+mn-lt"/>
                <a:ea typeface="+mn-ea"/>
                <a:cs typeface="+mn-cs"/>
              </a:rPr>
              <a:t> </a:t>
            </a:r>
            <a:r>
              <a:rPr lang="nl-BE" sz="1200" b="0" i="1" u="none" strike="noStrike" kern="1200" baseline="0" dirty="0" smtClean="0">
                <a:solidFill>
                  <a:schemeClr val="tx1"/>
                </a:solidFill>
                <a:latin typeface="+mn-lt"/>
                <a:ea typeface="+mn-ea"/>
                <a:cs typeface="+mn-cs"/>
              </a:rPr>
              <a:t>De apotheker moet de ontvangen gegevens vervolgens in het apotheekinformatiesysteem verwerken </a:t>
            </a:r>
            <a:endParaRPr lang="nl-BE" sz="1200" b="0" i="0" u="none" strike="noStrike" kern="1200" baseline="0" dirty="0" smtClean="0">
              <a:solidFill>
                <a:schemeClr val="tx1"/>
              </a:solidFill>
              <a:latin typeface="+mn-lt"/>
              <a:ea typeface="+mn-ea"/>
              <a:cs typeface="+mn-cs"/>
            </a:endParaRPr>
          </a:p>
          <a:p>
            <a:endParaRPr lang="nl-BE" sz="1200" b="0" i="0" u="none" strike="noStrike" kern="1200" baseline="0" dirty="0" smtClean="0">
              <a:solidFill>
                <a:schemeClr val="tx1"/>
              </a:solidFill>
              <a:latin typeface="+mn-lt"/>
              <a:ea typeface="+mn-ea"/>
              <a:cs typeface="+mn-cs"/>
            </a:endParaRPr>
          </a:p>
          <a:p>
            <a:endParaRPr lang="nl-BE" dirty="0"/>
          </a:p>
        </p:txBody>
      </p:sp>
      <p:sp>
        <p:nvSpPr>
          <p:cNvPr id="4" name="Tijdelijke aanduiding voor dianummer 3"/>
          <p:cNvSpPr>
            <a:spLocks noGrp="1"/>
          </p:cNvSpPr>
          <p:nvPr>
            <p:ph type="sldNum" sz="quarter" idx="10"/>
          </p:nvPr>
        </p:nvSpPr>
        <p:spPr/>
        <p:txBody>
          <a:bodyPr/>
          <a:lstStyle/>
          <a:p>
            <a:fld id="{A5D78FC6-CE17-4259-A63C-DDFC12E048FC}" type="slidenum">
              <a:rPr lang="en-US" smtClean="0"/>
              <a:pPr/>
              <a:t>8</a:t>
            </a:fld>
            <a:endParaRPr lang="en-US"/>
          </a:p>
        </p:txBody>
      </p:sp>
    </p:spTree>
    <p:extLst>
      <p:ext uri="{BB962C8B-B14F-4D97-AF65-F5344CB8AC3E}">
        <p14:creationId xmlns:p14="http://schemas.microsoft.com/office/powerpoint/2010/main" val="2107188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200" b="0" i="1" u="none" strike="noStrike" kern="1200" baseline="0" dirty="0" smtClean="0">
                <a:solidFill>
                  <a:schemeClr val="tx1"/>
                </a:solidFill>
                <a:latin typeface="+mn-lt"/>
                <a:ea typeface="+mn-ea"/>
                <a:cs typeface="+mn-cs"/>
              </a:rPr>
              <a:t>Het vermelden van de reden van voorschrijven is (in België) geen wettelijke verplichting. Theoretisch kan de patiënt bezwaar maken tegen het uitwisselen van gegevens, al valt dit onder het ‘gedeeld beroepsgeheim’, wat betekent dat zorgverstrekkers binnen hetzelfde team rond een welbepaalde patiënt informatie kunnen uitwisselen. Aldus hoeft de patiënt dus niet formeel toestemming te geven. Het ligt echter voor de hand om de patiënt te wijzen op het feit dat de gegevens verstrekt worden aan de apotheker en met welk doel. Ter gelegenheid van deze MFO kan u afspraken maken wie welke informatie verstrekt, en hoe die wordt verstrekt</a:t>
            </a:r>
            <a:r>
              <a:rPr lang="nl-BE" sz="1200" b="0" i="0" u="none" strike="noStrike" kern="1200" baseline="0" dirty="0" smtClean="0">
                <a:solidFill>
                  <a:schemeClr val="tx1"/>
                </a:solidFill>
                <a:latin typeface="+mn-lt"/>
                <a:ea typeface="+mn-ea"/>
                <a:cs typeface="+mn-cs"/>
              </a:rPr>
              <a:t>. </a:t>
            </a:r>
          </a:p>
          <a:p>
            <a:endParaRPr lang="nl-BE" dirty="0"/>
          </a:p>
        </p:txBody>
      </p:sp>
      <p:sp>
        <p:nvSpPr>
          <p:cNvPr id="4" name="Tijdelijke aanduiding voor dianummer 3"/>
          <p:cNvSpPr>
            <a:spLocks noGrp="1"/>
          </p:cNvSpPr>
          <p:nvPr>
            <p:ph type="sldNum" sz="quarter" idx="10"/>
          </p:nvPr>
        </p:nvSpPr>
        <p:spPr/>
        <p:txBody>
          <a:bodyPr/>
          <a:lstStyle/>
          <a:p>
            <a:fld id="{A5D78FC6-CE17-4259-A63C-DDFC12E048FC}" type="slidenum">
              <a:rPr lang="en-US" smtClean="0"/>
              <a:pPr/>
              <a:t>11</a:t>
            </a:fld>
            <a:endParaRPr lang="en-US"/>
          </a:p>
        </p:txBody>
      </p:sp>
    </p:spTree>
    <p:extLst>
      <p:ext uri="{BB962C8B-B14F-4D97-AF65-F5344CB8AC3E}">
        <p14:creationId xmlns:p14="http://schemas.microsoft.com/office/powerpoint/2010/main" val="3219548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z="1200" b="0" i="0" u="none" strike="noStrike" kern="1200" baseline="0" dirty="0" smtClean="0">
                <a:solidFill>
                  <a:schemeClr val="tx1"/>
                </a:solidFill>
                <a:latin typeface="+mn-lt"/>
                <a:ea typeface="+mn-ea"/>
                <a:cs typeface="+mn-cs"/>
              </a:rPr>
              <a:t>Meten is weten. Om na te gaan of het verbeterplan werkt is het goed om op voorhand vast te leggen hoe de evaluatie zal plaats vinden. </a:t>
            </a:r>
          </a:p>
          <a:p>
            <a:r>
              <a:rPr lang="nl-BE" sz="1200" b="0" i="0" u="none" strike="noStrike" kern="1200" baseline="0" dirty="0" smtClean="0">
                <a:solidFill>
                  <a:schemeClr val="tx1"/>
                </a:solidFill>
                <a:latin typeface="+mn-lt"/>
                <a:ea typeface="+mn-ea"/>
                <a:cs typeface="+mn-cs"/>
              </a:rPr>
              <a:t>Dat kan gebeuren aan de hand van een aantal parameters, indicatoren genoemd, waaraan een </a:t>
            </a:r>
            <a:r>
              <a:rPr lang="nl-BE" sz="1200" b="0" i="0" u="none" strike="noStrike" kern="1200" baseline="0" dirty="0" err="1" smtClean="0">
                <a:solidFill>
                  <a:schemeClr val="tx1"/>
                </a:solidFill>
                <a:latin typeface="+mn-lt"/>
                <a:ea typeface="+mn-ea"/>
                <a:cs typeface="+mn-cs"/>
              </a:rPr>
              <a:t>ijknorm</a:t>
            </a:r>
            <a:r>
              <a:rPr lang="nl-BE" sz="1200" b="0" i="0" u="none" strike="noStrike" kern="1200" baseline="0" dirty="0" smtClean="0">
                <a:solidFill>
                  <a:schemeClr val="tx1"/>
                </a:solidFill>
                <a:latin typeface="+mn-lt"/>
                <a:ea typeface="+mn-ea"/>
                <a:cs typeface="+mn-cs"/>
              </a:rPr>
              <a:t> is verbonden. Spreek af hoe goed u deze norm wil benaderen. </a:t>
            </a:r>
          </a:p>
          <a:p>
            <a:r>
              <a:rPr lang="nl-BE" sz="1200" b="0" i="0" u="none" strike="noStrike" kern="1200" baseline="0" dirty="0" smtClean="0">
                <a:solidFill>
                  <a:schemeClr val="tx1"/>
                </a:solidFill>
                <a:latin typeface="+mn-lt"/>
                <a:ea typeface="+mn-ea"/>
                <a:cs typeface="+mn-cs"/>
              </a:rPr>
              <a:t>Enkele voorbeelden van indicatoren: </a:t>
            </a:r>
          </a:p>
          <a:p>
            <a:r>
              <a:rPr lang="nl-BE" sz="1200" b="0" i="0" u="none" strike="noStrike" kern="1200" baseline="0" dirty="0" smtClean="0">
                <a:solidFill>
                  <a:schemeClr val="tx1"/>
                </a:solidFill>
                <a:latin typeface="+mn-lt"/>
                <a:ea typeface="+mn-ea"/>
                <a:cs typeface="+mn-cs"/>
              </a:rPr>
              <a:t>- De huisarts legt een verminderde nierfunctie als risicofactor vast in het EMD. </a:t>
            </a:r>
          </a:p>
          <a:p>
            <a:r>
              <a:rPr lang="nl-BE" sz="1200" b="0" i="0" u="none" strike="noStrike" kern="1200" baseline="0" dirty="0" smtClean="0">
                <a:solidFill>
                  <a:schemeClr val="tx1"/>
                </a:solidFill>
                <a:latin typeface="+mn-lt"/>
                <a:ea typeface="+mn-ea"/>
                <a:cs typeface="+mn-cs"/>
              </a:rPr>
              <a:t>- De apotheker legt een verminderde nierfunctie als risicofactor vast in het AIS. </a:t>
            </a:r>
          </a:p>
          <a:p>
            <a:r>
              <a:rPr lang="nl-BE" sz="1200" b="0" i="0" u="none" strike="noStrike" kern="1200" baseline="0" dirty="0" smtClean="0">
                <a:solidFill>
                  <a:schemeClr val="tx1"/>
                </a:solidFill>
                <a:latin typeface="+mn-lt"/>
                <a:ea typeface="+mn-ea"/>
                <a:cs typeface="+mn-cs"/>
              </a:rPr>
              <a:t>- De patiënt beschikt over een actueel medicatie-overzicht </a:t>
            </a:r>
          </a:p>
          <a:p>
            <a:endParaRPr lang="nl-BE" sz="1200" b="0" i="0" u="none" strike="noStrike" kern="1200" baseline="0" smtClean="0">
              <a:solidFill>
                <a:schemeClr val="tx1"/>
              </a:solidFill>
              <a:latin typeface="+mn-lt"/>
              <a:ea typeface="+mn-ea"/>
              <a:cs typeface="+mn-cs"/>
            </a:endParaRPr>
          </a:p>
          <a:p>
            <a:endParaRPr lang="nl-BE"/>
          </a:p>
        </p:txBody>
      </p:sp>
      <p:sp>
        <p:nvSpPr>
          <p:cNvPr id="4" name="Tijdelijke aanduiding voor dianummer 3"/>
          <p:cNvSpPr>
            <a:spLocks noGrp="1"/>
          </p:cNvSpPr>
          <p:nvPr>
            <p:ph type="sldNum" sz="quarter" idx="10"/>
          </p:nvPr>
        </p:nvSpPr>
        <p:spPr/>
        <p:txBody>
          <a:bodyPr/>
          <a:lstStyle/>
          <a:p>
            <a:fld id="{A5D78FC6-CE17-4259-A63C-DDFC12E048FC}" type="slidenum">
              <a:rPr lang="en-US" smtClean="0"/>
              <a:pPr/>
              <a:t>14</a:t>
            </a:fld>
            <a:endParaRPr lang="en-US"/>
          </a:p>
        </p:txBody>
      </p:sp>
    </p:spTree>
    <p:extLst>
      <p:ext uri="{BB962C8B-B14F-4D97-AF65-F5344CB8AC3E}">
        <p14:creationId xmlns:p14="http://schemas.microsoft.com/office/powerpoint/2010/main" val="3143564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bg>
      <p:bgRef idx="1001">
        <a:schemeClr val="bg1"/>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userDrawn="1"/>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2000"/>
          </a:p>
        </p:txBody>
      </p:sp>
      <p:sp>
        <p:nvSpPr>
          <p:cNvPr id="8" name="Title 7"/>
          <p:cNvSpPr>
            <a:spLocks noGrp="1"/>
          </p:cNvSpPr>
          <p:nvPr>
            <p:ph type="ctrTitle" hasCustomPrompt="1"/>
          </p:nvPr>
        </p:nvSpPr>
        <p:spPr>
          <a:xfrm>
            <a:off x="2362200" y="2204864"/>
            <a:ext cx="6477000" cy="1828800"/>
          </a:xfrm>
        </p:spPr>
        <p:style>
          <a:lnRef idx="2">
            <a:schemeClr val="accent1"/>
          </a:lnRef>
          <a:fillRef idx="1">
            <a:schemeClr val="lt1"/>
          </a:fillRef>
          <a:effectRef idx="0">
            <a:schemeClr val="accent1"/>
          </a:effectRef>
          <a:fontRef idx="none"/>
        </p:style>
        <p:txBody>
          <a:bodyPr anchor="b"/>
          <a:lstStyle>
            <a:lvl1pPr>
              <a:defRPr cap="all" baseline="0">
                <a:solidFill>
                  <a:schemeClr val="accent6"/>
                </a:solidFill>
              </a:defRPr>
            </a:lvl1pPr>
          </a:lstStyle>
          <a:p>
            <a:r>
              <a:rPr lang="nl-NL" dirty="0" smtClean="0"/>
              <a:t>Onderwerp</a:t>
            </a:r>
            <a:endParaRPr lang="en-US" dirty="0"/>
          </a:p>
        </p:txBody>
      </p:sp>
      <p:pic>
        <p:nvPicPr>
          <p:cNvPr id="18" name="Afbeelding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439" y="198664"/>
            <a:ext cx="1064732" cy="1214112"/>
          </a:xfrm>
          <a:prstGeom prst="rect">
            <a:avLst/>
          </a:prstGeom>
        </p:spPr>
      </p:pic>
      <p:sp>
        <p:nvSpPr>
          <p:cNvPr id="19" name="Footer Placeholder 16"/>
          <p:cNvSpPr txBox="1">
            <a:spLocks/>
          </p:cNvSpPr>
          <p:nvPr userDrawn="1"/>
        </p:nvSpPr>
        <p:spPr>
          <a:xfrm>
            <a:off x="2359152" y="6044184"/>
            <a:ext cx="6784848" cy="713232"/>
          </a:xfrm>
          <a:prstGeom prst="rect">
            <a:avLst/>
          </a:prstGeom>
        </p:spPr>
        <p:txBody>
          <a:bodyPr vert="horz" anchor="ctr"/>
          <a:lstStyle>
            <a:defPPr>
              <a:defRPr lang="en-US"/>
            </a:defPPr>
            <a:lvl1pPr marL="0" algn="r" defTabSz="914400" rtl="0" latinLnBrk="0">
              <a:defRPr sz="1100" kern="1200">
                <a:solidFill>
                  <a:schemeClr val="accent6"/>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pPr algn="l"/>
            <a:endParaRPr lang="en-US" sz="1050" dirty="0">
              <a:solidFill>
                <a:schemeClr val="bg1"/>
              </a:solidFill>
            </a:endParaRPr>
          </a:p>
        </p:txBody>
      </p:sp>
      <p:sp>
        <p:nvSpPr>
          <p:cNvPr id="21" name="Tijdelijke aanduiding voor tekst 20"/>
          <p:cNvSpPr>
            <a:spLocks noGrp="1"/>
          </p:cNvSpPr>
          <p:nvPr>
            <p:ph type="body" sz="quarter" idx="12" hasCustomPrompt="1"/>
          </p:nvPr>
        </p:nvSpPr>
        <p:spPr>
          <a:xfrm>
            <a:off x="2359025" y="4149080"/>
            <a:ext cx="6480175" cy="432048"/>
          </a:xfrm>
          <a:ln>
            <a:prstDash val="sysDot"/>
          </a:ln>
        </p:spPr>
        <p:style>
          <a:lnRef idx="2">
            <a:schemeClr val="accent1"/>
          </a:lnRef>
          <a:fillRef idx="1">
            <a:schemeClr val="lt1"/>
          </a:fillRef>
          <a:effectRef idx="0">
            <a:schemeClr val="accent1"/>
          </a:effectRef>
          <a:fontRef idx="none"/>
        </p:style>
        <p:txBody>
          <a:bodyPr>
            <a:noAutofit/>
          </a:bodyPr>
          <a:lstStyle>
            <a:lvl1pPr marL="0" indent="0">
              <a:buNone/>
              <a:defRPr sz="2000" cap="all" baseline="0">
                <a:solidFill>
                  <a:schemeClr val="accent1"/>
                </a:solidFill>
              </a:defRPr>
            </a:lvl1pPr>
          </a:lstStyle>
          <a:p>
            <a:pPr lvl="0"/>
            <a:r>
              <a:rPr lang="nl-BE" dirty="0" smtClean="0"/>
              <a:t>Regio:</a:t>
            </a:r>
            <a:endParaRPr lang="nl-BE" dirty="0"/>
          </a:p>
        </p:txBody>
      </p:sp>
      <p:sp>
        <p:nvSpPr>
          <p:cNvPr id="24" name="Footer Placeholder 16"/>
          <p:cNvSpPr txBox="1">
            <a:spLocks/>
          </p:cNvSpPr>
          <p:nvPr userDrawn="1"/>
        </p:nvSpPr>
        <p:spPr>
          <a:xfrm>
            <a:off x="1301558" y="198664"/>
            <a:ext cx="7537641" cy="365125"/>
          </a:xfrm>
          <a:prstGeom prst="rect">
            <a:avLst/>
          </a:prstGeom>
        </p:spPr>
        <p:txBody>
          <a:bodyPr vert="horz" anchor="ctr"/>
          <a:lstStyle>
            <a:defPPr>
              <a:defRPr lang="en-US"/>
            </a:defPPr>
            <a:lvl1pPr marL="0" algn="r" defTabSz="914400" rtl="0" latinLnBrk="0">
              <a:defRPr sz="1100" b="0" kern="1200">
                <a:solidFill>
                  <a:schemeClr val="accent6"/>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r>
              <a:rPr lang="nl-BE" dirty="0" smtClean="0"/>
              <a:t>KWALITEITSBEVORDEREND PROGRAMMA VOOR EEN MEDISCH FARMACEUTISCH OVERLEG</a:t>
            </a:r>
            <a:endParaRPr lang="en-US" dirty="0" smtClean="0"/>
          </a:p>
        </p:txBody>
      </p:sp>
      <p:sp>
        <p:nvSpPr>
          <p:cNvPr id="30" name="Tijdelijke aanduiding voor tekst 20"/>
          <p:cNvSpPr>
            <a:spLocks noGrp="1"/>
          </p:cNvSpPr>
          <p:nvPr>
            <p:ph type="body" sz="quarter" idx="13" hasCustomPrompt="1"/>
          </p:nvPr>
        </p:nvSpPr>
        <p:spPr>
          <a:xfrm>
            <a:off x="2359024" y="4696544"/>
            <a:ext cx="6480175" cy="432048"/>
          </a:xfrm>
          <a:ln>
            <a:prstDash val="sysDot"/>
          </a:ln>
        </p:spPr>
        <p:style>
          <a:lnRef idx="2">
            <a:schemeClr val="accent1"/>
          </a:lnRef>
          <a:fillRef idx="1">
            <a:schemeClr val="lt1"/>
          </a:fillRef>
          <a:effectRef idx="0">
            <a:schemeClr val="accent1"/>
          </a:effectRef>
          <a:fontRef idx="none"/>
        </p:style>
        <p:txBody>
          <a:bodyPr>
            <a:noAutofit/>
          </a:bodyPr>
          <a:lstStyle>
            <a:lvl1pPr marL="0" indent="0">
              <a:buNone/>
              <a:defRPr sz="2000" cap="all" baseline="0">
                <a:solidFill>
                  <a:schemeClr val="accent1"/>
                </a:solidFill>
              </a:defRPr>
            </a:lvl1pPr>
          </a:lstStyle>
          <a:p>
            <a:pPr lvl="0"/>
            <a:r>
              <a:rPr lang="nl-BE" dirty="0" smtClean="0"/>
              <a:t>Moderator:</a:t>
            </a:r>
            <a:endParaRPr lang="nl-BE" dirty="0"/>
          </a:p>
        </p:txBody>
      </p:sp>
      <p:sp>
        <p:nvSpPr>
          <p:cNvPr id="31" name="Tijdelijke aanduiding voor tekst 20"/>
          <p:cNvSpPr>
            <a:spLocks noGrp="1"/>
          </p:cNvSpPr>
          <p:nvPr>
            <p:ph type="body" sz="quarter" idx="14" hasCustomPrompt="1"/>
          </p:nvPr>
        </p:nvSpPr>
        <p:spPr>
          <a:xfrm>
            <a:off x="2359023" y="5242691"/>
            <a:ext cx="6480175" cy="432048"/>
          </a:xfrm>
          <a:ln>
            <a:prstDash val="sysDot"/>
          </a:ln>
        </p:spPr>
        <p:style>
          <a:lnRef idx="2">
            <a:schemeClr val="accent1"/>
          </a:lnRef>
          <a:fillRef idx="1">
            <a:schemeClr val="lt1"/>
          </a:fillRef>
          <a:effectRef idx="0">
            <a:schemeClr val="accent1"/>
          </a:effectRef>
          <a:fontRef idx="none"/>
        </p:style>
        <p:txBody>
          <a:bodyPr>
            <a:noAutofit/>
          </a:bodyPr>
          <a:lstStyle>
            <a:lvl1pPr marL="0" indent="0">
              <a:buNone/>
              <a:defRPr sz="2000" cap="all" baseline="0">
                <a:solidFill>
                  <a:schemeClr val="accent1"/>
                </a:solidFill>
              </a:defRPr>
            </a:lvl1pPr>
          </a:lstStyle>
          <a:p>
            <a:pPr lvl="0"/>
            <a:r>
              <a:rPr lang="nl-BE" dirty="0" smtClean="0"/>
              <a:t>Datum:</a:t>
            </a:r>
            <a:endParaRPr lang="nl-BE" dirty="0"/>
          </a:p>
        </p:txBody>
      </p:sp>
      <p:sp>
        <p:nvSpPr>
          <p:cNvPr id="34" name="Tijdelijke aanduiding voor tekst 33"/>
          <p:cNvSpPr>
            <a:spLocks noGrp="1"/>
          </p:cNvSpPr>
          <p:nvPr>
            <p:ph type="body" sz="quarter" idx="15" hasCustomPrompt="1"/>
          </p:nvPr>
        </p:nvSpPr>
        <p:spPr>
          <a:xfrm>
            <a:off x="2359022" y="6053328"/>
            <a:ext cx="6480175" cy="704088"/>
          </a:xfrm>
        </p:spPr>
        <p:txBody>
          <a:bodyPr anchor="ctr">
            <a:normAutofit/>
          </a:bodyPr>
          <a:lstStyle>
            <a:lvl1pPr marL="0" indent="0">
              <a:buNone/>
              <a:defRPr sz="1000" cap="all" baseline="0">
                <a:solidFill>
                  <a:schemeClr val="bg1"/>
                </a:solidFill>
              </a:defRPr>
            </a:lvl1pPr>
          </a:lstStyle>
          <a:p>
            <a:pPr lvl="0"/>
            <a:r>
              <a:rPr lang="nl-BE" dirty="0" smtClean="0"/>
              <a:t>Koninklijke apothekers vereniging van </a:t>
            </a:r>
            <a:r>
              <a:rPr lang="nl-BE" dirty="0" err="1" smtClean="0"/>
              <a:t>antwerpen</a:t>
            </a:r>
            <a:r>
              <a:rPr lang="nl-BE" dirty="0" smtClean="0"/>
              <a:t> (KAVA) in  samenwerking met </a:t>
            </a:r>
            <a:r>
              <a:rPr lang="nl-BE" dirty="0" err="1" smtClean="0"/>
              <a:t>Domus</a:t>
            </a:r>
            <a:r>
              <a:rPr lang="nl-BE" dirty="0" smtClean="0"/>
              <a:t> </a:t>
            </a:r>
            <a:r>
              <a:rPr lang="nl-BE" dirty="0" err="1" smtClean="0"/>
              <a:t>medica</a:t>
            </a:r>
            <a:endParaRPr lang="nl-BE"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nl-NL" smtClean="0"/>
              <a:t>Klik om de stijl te bewerken</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‹nr.›</a:t>
            </a:fld>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nl-NL" smtClean="0"/>
              <a:t>Klik om de modelstijlen te bewerken</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nl-NL" smtClean="0"/>
              <a:t>Klik om de modelstijlen te bewerken</a:t>
            </a:r>
          </a:p>
        </p:txBody>
      </p:sp>
      <p:sp>
        <p:nvSpPr>
          <p:cNvPr id="22"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4"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25" name="Afbeelding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eeg">
    <p:spTree>
      <p:nvGrpSpPr>
        <p:cNvPr id="1" name=""/>
        <p:cNvGrpSpPr/>
        <p:nvPr/>
      </p:nvGrpSpPr>
      <p:grpSpPr>
        <a:xfrm>
          <a:off x="0" y="0"/>
          <a:ext cx="0" cy="0"/>
          <a:chOff x="0" y="0"/>
          <a:chExt cx="0" cy="0"/>
        </a:xfrm>
      </p:grpSpPr>
      <p:sp>
        <p:nvSpPr>
          <p:cNvPr id="10"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13" name="Afbeelding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Met dank aa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lstStyle>
            <a:lvl1pPr>
              <a:defRPr/>
            </a:lvl1pPr>
          </a:lstStyle>
          <a:p>
            <a:r>
              <a:rPr lang="nl-NL" dirty="0" smtClean="0"/>
              <a:t>Met dank aan</a:t>
            </a:r>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pic>
        <p:nvPicPr>
          <p:cNvPr id="18" name="Afbeelding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51920" y="4774109"/>
            <a:ext cx="1080120" cy="1080120"/>
          </a:xfrm>
          <a:prstGeom prst="rect">
            <a:avLst/>
          </a:prstGeom>
        </p:spPr>
      </p:pic>
      <p:pic>
        <p:nvPicPr>
          <p:cNvPr id="19" name="Afbeelding 18"/>
          <p:cNvPicPr>
            <a:picLocks noChangeAspect="1"/>
          </p:cNvPicPr>
          <p:nvPr userDrawn="1"/>
        </p:nvPicPr>
        <p:blipFill>
          <a:blip r:embed="rId3"/>
          <a:stretch>
            <a:fillRect/>
          </a:stretch>
        </p:blipFill>
        <p:spPr>
          <a:xfrm>
            <a:off x="6084168" y="4839689"/>
            <a:ext cx="2592288" cy="938228"/>
          </a:xfrm>
          <a:prstGeom prst="rect">
            <a:avLst/>
          </a:prstGeom>
        </p:spPr>
      </p:pic>
      <p:sp>
        <p:nvSpPr>
          <p:cNvPr id="24"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5"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pic>
        <p:nvPicPr>
          <p:cNvPr id="27" name="Afbeelding 2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pic>
        <p:nvPicPr>
          <p:cNvPr id="29" name="Afbeelding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33400" y="4910635"/>
            <a:ext cx="1490135" cy="1012289"/>
          </a:xfrm>
          <a:prstGeom prst="rect">
            <a:avLst/>
          </a:prstGeom>
        </p:spPr>
      </p:pic>
      <p:sp>
        <p:nvSpPr>
          <p:cNvPr id="10" name="Tijdelijke aanduiding voor tekst 3"/>
          <p:cNvSpPr>
            <a:spLocks noGrp="1"/>
          </p:cNvSpPr>
          <p:nvPr>
            <p:ph type="body" sz="quarter" idx="14"/>
          </p:nvPr>
        </p:nvSpPr>
        <p:spPr>
          <a:xfrm>
            <a:off x="612648" y="1700213"/>
            <a:ext cx="8153527" cy="2592883"/>
          </a:xfrm>
        </p:spPr>
        <p:txBody>
          <a:bodyPr>
            <a:normAutofit/>
          </a:bodyPr>
          <a:lstStyle>
            <a:lvl1pPr marL="514350" indent="-514350">
              <a:buFont typeface="+mj-lt"/>
              <a:buAutoNum type="alphaUcPeriod"/>
              <a:defRPr sz="2000">
                <a:solidFill>
                  <a:schemeClr val="tx2"/>
                </a:solidFill>
              </a:defRPr>
            </a:lvl1pPr>
            <a:lvl2pPr marL="880110" indent="-514350">
              <a:buFont typeface="+mj-lt"/>
              <a:buAutoNum type="arabicPeriod"/>
              <a:defRPr sz="2000">
                <a:solidFill>
                  <a:schemeClr val="tx2"/>
                </a:solidFill>
              </a:defRPr>
            </a:lvl2pPr>
            <a:lvl3pPr marL="1143000" indent="-457200">
              <a:buFont typeface="+mj-lt"/>
              <a:buAutoNum type="romanLcPeriod"/>
              <a:defRPr sz="2000">
                <a:solidFill>
                  <a:schemeClr val="tx2"/>
                </a:solidFill>
              </a:defRPr>
            </a:lvl3pPr>
            <a:lvl4pPr marL="1600200" indent="-457200">
              <a:buFont typeface="+mj-lt"/>
              <a:buAutoNum type="alphaUcPeriod"/>
              <a:defRPr/>
            </a:lvl4pPr>
            <a:lvl5pPr marL="2057400" indent="-457200">
              <a:buFont typeface="+mj-lt"/>
              <a:buAutoNum type="alphaUcPeriod"/>
              <a:defRPr/>
            </a:lvl5pPr>
          </a:lstStyle>
          <a:p>
            <a:pPr lvl="0"/>
            <a:r>
              <a:rPr lang="nl-NL" dirty="0" smtClean="0"/>
              <a:t>Klik om de modelstijlen te bewerken</a:t>
            </a:r>
          </a:p>
          <a:p>
            <a:pPr lvl="1"/>
            <a:r>
              <a:rPr lang="nl-NL" dirty="0" smtClean="0"/>
              <a:t>Tweede niveau</a:t>
            </a:r>
          </a:p>
          <a:p>
            <a:pPr lvl="2"/>
            <a:r>
              <a:rPr lang="nl-NL" dirty="0" smtClean="0"/>
              <a:t>Derde niveau</a:t>
            </a:r>
          </a:p>
        </p:txBody>
      </p:sp>
    </p:spTree>
    <p:extLst>
      <p:ext uri="{BB962C8B-B14F-4D97-AF65-F5344CB8AC3E}">
        <p14:creationId xmlns:p14="http://schemas.microsoft.com/office/powerpoint/2010/main" val="87020551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oelstellinge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3050"/>
            <a:ext cx="8077200" cy="869950"/>
          </a:xfrm>
        </p:spPr>
        <p:txBody>
          <a:bodyPr anchor="ctr"/>
          <a:lstStyle>
            <a:lvl1pPr algn="l">
              <a:buNone/>
              <a:defRPr sz="4400" b="0"/>
            </a:lvl1pPr>
          </a:lstStyle>
          <a:p>
            <a:r>
              <a:rPr lang="nl-NL" dirty="0" smtClean="0"/>
              <a:t>Doelstellingen</a:t>
            </a:r>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
        <p:nvSpPr>
          <p:cNvPr id="8"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3"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sp>
        <p:nvSpPr>
          <p:cNvPr id="14" name="Rechthoek 13"/>
          <p:cNvSpPr/>
          <p:nvPr userDrawn="1"/>
        </p:nvSpPr>
        <p:spPr>
          <a:xfrm>
            <a:off x="609601" y="1758681"/>
            <a:ext cx="1630680" cy="4052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5" name="Afbeelding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9192" y="2847494"/>
            <a:ext cx="1354536" cy="1544575"/>
          </a:xfrm>
          <a:prstGeom prst="rect">
            <a:avLst/>
          </a:prstGeom>
        </p:spPr>
      </p:pic>
      <p:sp>
        <p:nvSpPr>
          <p:cNvPr id="20" name="Tijdelijke aanduiding voor tekst 19"/>
          <p:cNvSpPr>
            <a:spLocks noGrp="1"/>
          </p:cNvSpPr>
          <p:nvPr>
            <p:ph type="body" sz="quarter" idx="16" hasCustomPrompt="1"/>
          </p:nvPr>
        </p:nvSpPr>
        <p:spPr>
          <a:xfrm>
            <a:off x="2329157" y="1758681"/>
            <a:ext cx="6357643" cy="414561"/>
          </a:xfrm>
        </p:spPr>
        <p:style>
          <a:lnRef idx="2">
            <a:schemeClr val="accent1"/>
          </a:lnRef>
          <a:fillRef idx="1">
            <a:schemeClr val="lt1"/>
          </a:fillRef>
          <a:effectRef idx="0">
            <a:schemeClr val="accent1"/>
          </a:effectRef>
          <a:fontRef idx="none"/>
        </p:style>
        <p:txBody>
          <a:bodyPr>
            <a:noAutofit/>
          </a:bodyPr>
          <a:lstStyle>
            <a:lvl1pPr marL="0" indent="0">
              <a:buNone/>
              <a:defRPr sz="2000" baseline="0"/>
            </a:lvl1pPr>
          </a:lstStyle>
          <a:p>
            <a:pPr lvl="0"/>
            <a:r>
              <a:rPr lang="nl-BE" dirty="0" smtClean="0"/>
              <a:t>Doelstelling 1</a:t>
            </a:r>
            <a:endParaRPr lang="nl-BE" dirty="0"/>
          </a:p>
        </p:txBody>
      </p:sp>
      <p:sp>
        <p:nvSpPr>
          <p:cNvPr id="21" name="Tijdelijke aanduiding voor tekst 19"/>
          <p:cNvSpPr>
            <a:spLocks noGrp="1"/>
          </p:cNvSpPr>
          <p:nvPr>
            <p:ph type="body" sz="quarter" idx="17" hasCustomPrompt="1"/>
          </p:nvPr>
        </p:nvSpPr>
        <p:spPr>
          <a:xfrm>
            <a:off x="2329156" y="2276872"/>
            <a:ext cx="6357643" cy="414561"/>
          </a:xfrm>
        </p:spPr>
        <p:style>
          <a:lnRef idx="2">
            <a:schemeClr val="accent1"/>
          </a:lnRef>
          <a:fillRef idx="1">
            <a:schemeClr val="lt1"/>
          </a:fillRef>
          <a:effectRef idx="0">
            <a:schemeClr val="accent1"/>
          </a:effectRef>
          <a:fontRef idx="none"/>
        </p:style>
        <p:txBody>
          <a:bodyPr>
            <a:noAutofit/>
          </a:bodyPr>
          <a:lstStyle>
            <a:lvl1pPr marL="0" indent="0">
              <a:buNone/>
              <a:defRPr sz="2000" baseline="0"/>
            </a:lvl1pPr>
          </a:lstStyle>
          <a:p>
            <a:pPr lvl="0"/>
            <a:r>
              <a:rPr lang="nl-BE" dirty="0" smtClean="0"/>
              <a:t>Doelstelling 2</a:t>
            </a:r>
            <a:endParaRPr lang="nl-BE" dirty="0"/>
          </a:p>
        </p:txBody>
      </p:sp>
      <p:pic>
        <p:nvPicPr>
          <p:cNvPr id="23" name="Afbeelding 2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zich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lstStyle>
            <a:lvl1pPr>
              <a:defRPr/>
            </a:lvl1pPr>
          </a:lstStyle>
          <a:p>
            <a:r>
              <a:rPr lang="nl-NL" dirty="0" smtClean="0"/>
              <a:t>Overzicht</a:t>
            </a:r>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
        <p:nvSpPr>
          <p:cNvPr id="4" name="Tijdelijke aanduiding voor tekst 3"/>
          <p:cNvSpPr>
            <a:spLocks noGrp="1"/>
          </p:cNvSpPr>
          <p:nvPr>
            <p:ph type="body" sz="quarter" idx="14"/>
          </p:nvPr>
        </p:nvSpPr>
        <p:spPr>
          <a:xfrm>
            <a:off x="2359025" y="1700213"/>
            <a:ext cx="6407150" cy="4105275"/>
          </a:xfrm>
        </p:spPr>
        <p:txBody>
          <a:bodyPr>
            <a:normAutofit/>
          </a:bodyPr>
          <a:lstStyle>
            <a:lvl1pPr marL="514350" indent="-514350">
              <a:buFont typeface="+mj-lt"/>
              <a:buAutoNum type="alphaUcPeriod"/>
              <a:defRPr sz="2000">
                <a:solidFill>
                  <a:schemeClr val="tx2"/>
                </a:solidFill>
              </a:defRPr>
            </a:lvl1pPr>
            <a:lvl2pPr marL="880110" indent="-514350">
              <a:buFont typeface="+mj-lt"/>
              <a:buAutoNum type="arabicPeriod"/>
              <a:defRPr sz="2000">
                <a:solidFill>
                  <a:schemeClr val="tx2"/>
                </a:solidFill>
              </a:defRPr>
            </a:lvl2pPr>
            <a:lvl3pPr marL="1143000" indent="-457200">
              <a:buFont typeface="+mj-lt"/>
              <a:buAutoNum type="romanLcPeriod"/>
              <a:defRPr sz="2000">
                <a:solidFill>
                  <a:schemeClr val="tx2"/>
                </a:solidFill>
              </a:defRPr>
            </a:lvl3pPr>
            <a:lvl4pPr marL="1600200" indent="-457200">
              <a:buFont typeface="+mj-lt"/>
              <a:buAutoNum type="alphaUcPeriod"/>
              <a:defRPr/>
            </a:lvl4pPr>
            <a:lvl5pPr marL="2057400" indent="-457200">
              <a:buFont typeface="+mj-lt"/>
              <a:buAutoNum type="alphaUcPeriod"/>
              <a:defRPr/>
            </a:lvl5pPr>
          </a:lstStyle>
          <a:p>
            <a:pPr lvl="0"/>
            <a:r>
              <a:rPr lang="nl-NL" dirty="0" smtClean="0"/>
              <a:t>Klik om de modelstijlen te bewerken</a:t>
            </a:r>
          </a:p>
          <a:p>
            <a:pPr lvl="1"/>
            <a:r>
              <a:rPr lang="nl-NL" dirty="0" smtClean="0"/>
              <a:t>Tweede niveau</a:t>
            </a:r>
          </a:p>
          <a:p>
            <a:pPr lvl="2"/>
            <a:r>
              <a:rPr lang="nl-NL" dirty="0" smtClean="0"/>
              <a:t>Derde niveau</a:t>
            </a:r>
          </a:p>
        </p:txBody>
      </p:sp>
      <p:sp>
        <p:nvSpPr>
          <p:cNvPr id="14"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5"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6"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extLst>
      <p:ext uri="{BB962C8B-B14F-4D97-AF65-F5344CB8AC3E}">
        <p14:creationId xmlns:p14="http://schemas.microsoft.com/office/powerpoint/2010/main" val="1674242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leidin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lstStyle>
            <a:lvl1pPr>
              <a:defRPr/>
            </a:lvl1pPr>
          </a:lstStyle>
          <a:p>
            <a:r>
              <a:rPr lang="nl-NL" dirty="0" smtClean="0"/>
              <a:t>Inleiding</a:t>
            </a:r>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
        <p:nvSpPr>
          <p:cNvPr id="19"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0"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1"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22" name="Afbeelding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extLst>
      <p:ext uri="{BB962C8B-B14F-4D97-AF65-F5344CB8AC3E}">
        <p14:creationId xmlns:p14="http://schemas.microsoft.com/office/powerpoint/2010/main" val="1121746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
        <p:nvSpPr>
          <p:cNvPr id="11"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3"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14" name="Afbeelding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clusi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lstStyle>
            <a:lvl1pPr>
              <a:defRPr/>
            </a:lvl1pPr>
          </a:lstStyle>
          <a:p>
            <a:r>
              <a:rPr lang="nl-NL" dirty="0" smtClean="0"/>
              <a:t>Conclusie</a:t>
            </a:r>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
        <p:nvSpPr>
          <p:cNvPr id="14" name="Rechthoek 13"/>
          <p:cNvSpPr/>
          <p:nvPr userDrawn="1"/>
        </p:nvSpPr>
        <p:spPr>
          <a:xfrm>
            <a:off x="675377" y="1758681"/>
            <a:ext cx="1564903" cy="4052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5" name="Afbeelding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9192" y="2847494"/>
            <a:ext cx="1354536" cy="1544575"/>
          </a:xfrm>
          <a:prstGeom prst="rect">
            <a:avLst/>
          </a:prstGeom>
        </p:spPr>
      </p:pic>
      <p:sp>
        <p:nvSpPr>
          <p:cNvPr id="16" name="Tijdelijke aanduiding voor tekst 19"/>
          <p:cNvSpPr>
            <a:spLocks noGrp="1"/>
          </p:cNvSpPr>
          <p:nvPr>
            <p:ph type="body" sz="quarter" idx="16" hasCustomPrompt="1"/>
          </p:nvPr>
        </p:nvSpPr>
        <p:spPr>
          <a:xfrm>
            <a:off x="2329157" y="1758681"/>
            <a:ext cx="6357643" cy="414561"/>
          </a:xfrm>
        </p:spPr>
        <p:style>
          <a:lnRef idx="2">
            <a:schemeClr val="accent1"/>
          </a:lnRef>
          <a:fillRef idx="1">
            <a:schemeClr val="lt1"/>
          </a:fillRef>
          <a:effectRef idx="0">
            <a:schemeClr val="accent1"/>
          </a:effectRef>
          <a:fontRef idx="none"/>
        </p:style>
        <p:txBody>
          <a:bodyPr>
            <a:noAutofit/>
          </a:bodyPr>
          <a:lstStyle>
            <a:lvl1pPr marL="0" indent="0">
              <a:buNone/>
              <a:defRPr sz="2000" baseline="0"/>
            </a:lvl1pPr>
          </a:lstStyle>
          <a:p>
            <a:pPr lvl="0"/>
            <a:r>
              <a:rPr lang="nl-BE" dirty="0" smtClean="0"/>
              <a:t>Punt 1</a:t>
            </a:r>
            <a:endParaRPr lang="nl-BE" dirty="0"/>
          </a:p>
        </p:txBody>
      </p:sp>
      <p:sp>
        <p:nvSpPr>
          <p:cNvPr id="17" name="Tijdelijke aanduiding voor tekst 19"/>
          <p:cNvSpPr>
            <a:spLocks noGrp="1"/>
          </p:cNvSpPr>
          <p:nvPr>
            <p:ph type="body" sz="quarter" idx="17" hasCustomPrompt="1"/>
          </p:nvPr>
        </p:nvSpPr>
        <p:spPr>
          <a:xfrm>
            <a:off x="2329156" y="2276872"/>
            <a:ext cx="6357643" cy="414561"/>
          </a:xfrm>
        </p:spPr>
        <p:style>
          <a:lnRef idx="2">
            <a:schemeClr val="accent1"/>
          </a:lnRef>
          <a:fillRef idx="1">
            <a:schemeClr val="lt1"/>
          </a:fillRef>
          <a:effectRef idx="0">
            <a:schemeClr val="accent1"/>
          </a:effectRef>
          <a:fontRef idx="none"/>
        </p:style>
        <p:txBody>
          <a:bodyPr>
            <a:noAutofit/>
          </a:bodyPr>
          <a:lstStyle>
            <a:lvl1pPr marL="0" indent="0">
              <a:buNone/>
              <a:defRPr sz="2000" baseline="0"/>
            </a:lvl1pPr>
          </a:lstStyle>
          <a:p>
            <a:pPr lvl="0"/>
            <a:r>
              <a:rPr lang="nl-BE" dirty="0" smtClean="0"/>
              <a:t>Punt 2</a:t>
            </a:r>
            <a:endParaRPr lang="nl-BE" dirty="0"/>
          </a:p>
        </p:txBody>
      </p:sp>
      <p:sp>
        <p:nvSpPr>
          <p:cNvPr id="18"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9"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0"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21" name="Afbeelding 2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t dank aa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lstStyle>
            <a:lvl1pPr>
              <a:defRPr/>
            </a:lvl1pPr>
          </a:lstStyle>
          <a:p>
            <a:r>
              <a:rPr lang="nl-NL" dirty="0" smtClean="0"/>
              <a:t>Met dank aan</a:t>
            </a:r>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pic>
        <p:nvPicPr>
          <p:cNvPr id="18" name="Afbeelding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36096" y="2584490"/>
            <a:ext cx="2195791" cy="2195791"/>
          </a:xfrm>
          <a:prstGeom prst="rect">
            <a:avLst/>
          </a:prstGeom>
        </p:spPr>
      </p:pic>
      <p:pic>
        <p:nvPicPr>
          <p:cNvPr id="19" name="Afbeelding 18"/>
          <p:cNvPicPr>
            <a:picLocks noChangeAspect="1"/>
          </p:cNvPicPr>
          <p:nvPr userDrawn="1"/>
        </p:nvPicPr>
        <p:blipFill>
          <a:blip r:embed="rId3"/>
          <a:stretch>
            <a:fillRect/>
          </a:stretch>
        </p:blipFill>
        <p:spPr>
          <a:xfrm>
            <a:off x="1043608" y="1988840"/>
            <a:ext cx="4220531" cy="1527539"/>
          </a:xfrm>
          <a:prstGeom prst="rect">
            <a:avLst/>
          </a:prstGeom>
        </p:spPr>
      </p:pic>
      <p:sp>
        <p:nvSpPr>
          <p:cNvPr id="24"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5"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pic>
        <p:nvPicPr>
          <p:cNvPr id="27" name="Afbeelding 2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pic>
        <p:nvPicPr>
          <p:cNvPr id="29" name="Afbeelding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41705" y="3498884"/>
            <a:ext cx="3024336" cy="2054514"/>
          </a:xfrm>
          <a:prstGeom prst="rect">
            <a:avLst/>
          </a:prstGeom>
        </p:spPr>
      </p:pic>
    </p:spTree>
    <p:extLst>
      <p:ext uri="{BB962C8B-B14F-4D97-AF65-F5344CB8AC3E}">
        <p14:creationId xmlns:p14="http://schemas.microsoft.com/office/powerpoint/2010/main" val="128507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ekop">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nl-NL" smtClean="0"/>
              <a:t>Klik om de modelstijlen te bewerken</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nl-NL" smtClean="0"/>
              <a:t>Klik om de stijl te bewerken</a:t>
            </a:r>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‹nr.›</a:t>
            </a:fld>
            <a:endParaRPr lang="en-US" sz="2400" dirty="0">
              <a:solidFill>
                <a:srgbClr val="FFFFFF"/>
              </a:solidFill>
            </a:endParaRPr>
          </a:p>
        </p:txBody>
      </p:sp>
      <p:sp>
        <p:nvSpPr>
          <p:cNvPr id="18"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9"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0"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21" name="Afbeelding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‹nr.›</a:t>
            </a:fld>
            <a:endParaRPr lang="en-US"/>
          </a:p>
        </p:txBody>
      </p:sp>
      <p:sp>
        <p:nvSpPr>
          <p:cNvPr id="18" name="Rectangle 9"/>
          <p:cNvSpPr/>
          <p:nvPr userDrawn="1"/>
        </p:nvSpPr>
        <p:spPr>
          <a:xfrm>
            <a:off x="-9144" y="6044184"/>
            <a:ext cx="836728" cy="7223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9" name="Rectangle 10"/>
          <p:cNvSpPr/>
          <p:nvPr userDrawn="1"/>
        </p:nvSpPr>
        <p:spPr>
          <a:xfrm>
            <a:off x="899592" y="6044184"/>
            <a:ext cx="824440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0" name="Tijdelijke aanduiding voor tekst 12"/>
          <p:cNvSpPr>
            <a:spLocks noGrp="1"/>
          </p:cNvSpPr>
          <p:nvPr>
            <p:ph type="body" sz="quarter" idx="13" hasCustomPrompt="1"/>
          </p:nvPr>
        </p:nvSpPr>
        <p:spPr>
          <a:xfrm>
            <a:off x="899592" y="6053138"/>
            <a:ext cx="7787207" cy="704850"/>
          </a:xfrm>
        </p:spPr>
        <p:txBody>
          <a:bodyPr>
            <a:normAutofit/>
          </a:bodyPr>
          <a:lstStyle>
            <a:lvl1pPr marL="0" indent="0">
              <a:buNone/>
              <a:defRPr sz="900">
                <a:solidFill>
                  <a:schemeClr val="bg1"/>
                </a:solidFill>
              </a:defRPr>
            </a:lvl1pPr>
          </a:lstStyle>
          <a:p>
            <a:pPr lvl="0"/>
            <a:r>
              <a:rPr lang="nl-BE" dirty="0" smtClean="0"/>
              <a:t>Bronnen</a:t>
            </a:r>
            <a:endParaRPr lang="nl-BE" dirty="0"/>
          </a:p>
        </p:txBody>
      </p:sp>
      <p:pic>
        <p:nvPicPr>
          <p:cNvPr id="21" name="Afbeelding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061" y="6101872"/>
            <a:ext cx="532318" cy="60700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nl-NL" smtClean="0"/>
              <a:t>Klik om de stijl te bewerken</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5/8/2018 2:49 PM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‹nr.›</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702" r:id="rId2"/>
    <p:sldLayoutId id="2147483705" r:id="rId3"/>
    <p:sldLayoutId id="2147483704" r:id="rId4"/>
    <p:sldLayoutId id="2147483700" r:id="rId5"/>
    <p:sldLayoutId id="2147483696" r:id="rId6"/>
    <p:sldLayoutId id="2147483703" r:id="rId7"/>
    <p:sldLayoutId id="2147483697" r:id="rId8"/>
    <p:sldLayoutId id="2147483698" r:id="rId9"/>
    <p:sldLayoutId id="2147483699" r:id="rId10"/>
    <p:sldLayoutId id="2147483701" r:id="rId11"/>
    <p:sldLayoutId id="2147483706" r:id="rId12"/>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1520" y="2204864"/>
            <a:ext cx="8587680" cy="1828800"/>
          </a:xfrm>
        </p:spPr>
        <p:txBody>
          <a:bodyPr>
            <a:normAutofit fontScale="90000"/>
          </a:bodyPr>
          <a:lstStyle/>
          <a:p>
            <a:r>
              <a:rPr lang="nl-BE" dirty="0" smtClean="0"/>
              <a:t>Multidisciplinaire aanpak CNI  module gegevensuitwisseling</a:t>
            </a:r>
            <a:endParaRPr lang="nl-BE" dirty="0"/>
          </a:p>
        </p:txBody>
      </p:sp>
      <p:sp>
        <p:nvSpPr>
          <p:cNvPr id="3" name="Tijdelijke aanduiding voor tekst 2"/>
          <p:cNvSpPr>
            <a:spLocks noGrp="1"/>
          </p:cNvSpPr>
          <p:nvPr>
            <p:ph type="body" sz="quarter" idx="12"/>
          </p:nvPr>
        </p:nvSpPr>
        <p:spPr/>
        <p:txBody>
          <a:bodyPr/>
          <a:lstStyle/>
          <a:p>
            <a:endParaRPr lang="nl-BE"/>
          </a:p>
        </p:txBody>
      </p:sp>
      <p:sp>
        <p:nvSpPr>
          <p:cNvPr id="4" name="Tijdelijke aanduiding voor tekst 3"/>
          <p:cNvSpPr>
            <a:spLocks noGrp="1"/>
          </p:cNvSpPr>
          <p:nvPr>
            <p:ph type="body" sz="quarter" idx="13"/>
          </p:nvPr>
        </p:nvSpPr>
        <p:spPr/>
        <p:txBody>
          <a:bodyPr/>
          <a:lstStyle/>
          <a:p>
            <a:endParaRPr lang="nl-BE"/>
          </a:p>
        </p:txBody>
      </p:sp>
      <p:sp>
        <p:nvSpPr>
          <p:cNvPr id="5" name="Tijdelijke aanduiding voor tekst 4"/>
          <p:cNvSpPr>
            <a:spLocks noGrp="1"/>
          </p:cNvSpPr>
          <p:nvPr>
            <p:ph type="body" sz="quarter" idx="14"/>
          </p:nvPr>
        </p:nvSpPr>
        <p:spPr/>
        <p:txBody>
          <a:bodyPr/>
          <a:lstStyle/>
          <a:p>
            <a:endParaRPr lang="nl-BE"/>
          </a:p>
        </p:txBody>
      </p:sp>
      <p:sp>
        <p:nvSpPr>
          <p:cNvPr id="6" name="Tijdelijke aanduiding voor tekst 5"/>
          <p:cNvSpPr>
            <a:spLocks noGrp="1"/>
          </p:cNvSpPr>
          <p:nvPr>
            <p:ph type="body" sz="quarter" idx="15"/>
          </p:nvPr>
        </p:nvSpPr>
        <p:spPr/>
        <p:txBody>
          <a:bodyPr/>
          <a:lstStyle/>
          <a:p>
            <a:endParaRPr lang="nl-BE" dirty="0"/>
          </a:p>
        </p:txBody>
      </p:sp>
    </p:spTree>
    <p:extLst>
      <p:ext uri="{BB962C8B-B14F-4D97-AF65-F5344CB8AC3E}">
        <p14:creationId xmlns:p14="http://schemas.microsoft.com/office/powerpoint/2010/main" val="3683313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Stelling 4</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pPr marL="0" indent="0">
              <a:buNone/>
            </a:pPr>
            <a:r>
              <a:rPr lang="nl-BE" sz="2800" dirty="0"/>
              <a:t>Als de apotheker een voorschrift ontvangt rechtstreeks van </a:t>
            </a:r>
            <a:r>
              <a:rPr lang="nl-BE" sz="2800" dirty="0" smtClean="0"/>
              <a:t>een </a:t>
            </a:r>
            <a:r>
              <a:rPr lang="nl-BE" sz="2800" dirty="0"/>
              <a:t>derde zorgverlener (cardioloog, nefroloog, endocrinoloog…. ) </a:t>
            </a:r>
          </a:p>
          <a:p>
            <a:pPr lvl="1"/>
            <a:r>
              <a:rPr lang="nl-BE" sz="2800" dirty="0"/>
              <a:t>informeert hij de huisarts </a:t>
            </a:r>
          </a:p>
          <a:p>
            <a:pPr lvl="1"/>
            <a:r>
              <a:rPr lang="nl-BE" sz="2800" dirty="0"/>
              <a:t>over de aanpassing van therapie </a:t>
            </a:r>
          </a:p>
          <a:p>
            <a:pPr lvl="1"/>
            <a:r>
              <a:rPr lang="nl-BE" sz="2800" dirty="0"/>
              <a:t>en over de mogelijke problemen</a:t>
            </a:r>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1566067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Stelling 5</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pPr marL="0" indent="0">
              <a:buNone/>
            </a:pPr>
            <a:r>
              <a:rPr lang="nl-BE" sz="2800" dirty="0"/>
              <a:t>Om de reden van voorschrijven op een </a:t>
            </a:r>
            <a:r>
              <a:rPr lang="nl-BE" sz="2800" dirty="0" smtClean="0"/>
              <a:t>voorschrift te vermelden heeft </a:t>
            </a:r>
            <a:r>
              <a:rPr lang="nl-BE" sz="2800" dirty="0"/>
              <a:t>de huisarts geen toestemming van de patiënt nodig. </a:t>
            </a:r>
            <a:endParaRPr lang="nl-BE" sz="2800" dirty="0" smtClean="0"/>
          </a:p>
          <a:p>
            <a:pPr marL="0" indent="0">
              <a:buNone/>
            </a:pPr>
            <a:endParaRPr lang="nl-BE" sz="2800" dirty="0"/>
          </a:p>
          <a:p>
            <a:pPr marL="0" indent="0">
              <a:buNone/>
            </a:pPr>
            <a:r>
              <a:rPr lang="nl-BE" sz="2800" dirty="0"/>
              <a:t>Voor het uitwisselen van nierfunctiewaarden is toestemming van de patiënt vereist.</a:t>
            </a:r>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3455900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Aanvullende werkvragen</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r>
              <a:rPr lang="nl-BE" sz="2800" dirty="0" smtClean="0"/>
              <a:t>Is </a:t>
            </a:r>
            <a:r>
              <a:rPr lang="nl-BE" sz="2800" dirty="0"/>
              <a:t>het volgens u belangrijk dat deze informatie beschikbaar is?</a:t>
            </a:r>
          </a:p>
          <a:p>
            <a:r>
              <a:rPr lang="nl-BE" sz="2800" dirty="0" smtClean="0"/>
              <a:t>Hoe </a:t>
            </a:r>
            <a:r>
              <a:rPr lang="nl-BE" sz="2800" dirty="0"/>
              <a:t>kan je deze informatie in het elektronisch dossier (EMD of AIS) vastleggen?</a:t>
            </a:r>
          </a:p>
          <a:p>
            <a:r>
              <a:rPr lang="nl-BE" sz="2800" dirty="0" smtClean="0"/>
              <a:t>Welke </a:t>
            </a:r>
            <a:r>
              <a:rPr lang="nl-BE" sz="2800" dirty="0"/>
              <a:t>informatie moet worden gedeeld?</a:t>
            </a:r>
          </a:p>
          <a:p>
            <a:r>
              <a:rPr lang="nl-BE" sz="2800" dirty="0" smtClean="0"/>
              <a:t>In </a:t>
            </a:r>
            <a:r>
              <a:rPr lang="nl-BE" sz="2800" dirty="0"/>
              <a:t>welke mate hebt u deze informatie al beschikbaar in het elektronisch dossier?</a:t>
            </a:r>
          </a:p>
          <a:p>
            <a:r>
              <a:rPr lang="nl-BE" sz="2800" dirty="0" smtClean="0"/>
              <a:t>Hoe </a:t>
            </a:r>
            <a:r>
              <a:rPr lang="nl-BE" sz="2800" dirty="0"/>
              <a:t>ga je om met bezwaren van </a:t>
            </a:r>
            <a:r>
              <a:rPr lang="nl-BE" sz="2800" dirty="0" err="1"/>
              <a:t>patient</a:t>
            </a:r>
            <a:r>
              <a:rPr lang="nl-BE" sz="2800" dirty="0"/>
              <a:t>?</a:t>
            </a:r>
          </a:p>
          <a:p>
            <a:endParaRPr lang="nl-BE" sz="2800" dirty="0"/>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39319868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Aanvullende werkvragen</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lnSpcReduction="10000"/>
          </a:bodyPr>
          <a:lstStyle/>
          <a:p>
            <a:r>
              <a:rPr lang="nl-BE" sz="2800" dirty="0" smtClean="0"/>
              <a:t>Vertelt </a:t>
            </a:r>
            <a:r>
              <a:rPr lang="nl-BE" sz="2800" dirty="0"/>
              <a:t>u aan de </a:t>
            </a:r>
            <a:r>
              <a:rPr lang="nl-BE" sz="2800" dirty="0" smtClean="0"/>
              <a:t>patiënt dat </a:t>
            </a:r>
            <a:r>
              <a:rPr lang="nl-BE" sz="2800" dirty="0"/>
              <a:t>de reden van voorschrijven op het </a:t>
            </a:r>
            <a:r>
              <a:rPr lang="nl-BE" sz="2800" dirty="0" smtClean="0"/>
              <a:t>voorschrift staat </a:t>
            </a:r>
            <a:r>
              <a:rPr lang="nl-BE" sz="2800" dirty="0"/>
              <a:t>vermeldt? Zo ja, hoe? Zo nee, waarom niet? </a:t>
            </a:r>
          </a:p>
          <a:p>
            <a:r>
              <a:rPr lang="nl-BE" sz="2800" dirty="0" smtClean="0"/>
              <a:t>Hoe </a:t>
            </a:r>
            <a:r>
              <a:rPr lang="nl-BE" sz="2800" dirty="0"/>
              <a:t>geeft u de nierfunctie door aan de apotheker</a:t>
            </a:r>
            <a:r>
              <a:rPr lang="nl-BE" sz="2800" dirty="0" smtClean="0"/>
              <a:t>? Wat </a:t>
            </a:r>
            <a:r>
              <a:rPr lang="nl-BE" sz="2800" dirty="0"/>
              <a:t>verwacht </a:t>
            </a:r>
            <a:r>
              <a:rPr lang="nl-BE" sz="2800" dirty="0" smtClean="0"/>
              <a:t>u van </a:t>
            </a:r>
            <a:r>
              <a:rPr lang="nl-BE" sz="2800" dirty="0"/>
              <a:t>de apotheker als u een verminderde nierfunctie meldt?</a:t>
            </a:r>
          </a:p>
          <a:p>
            <a:r>
              <a:rPr lang="nl-BE" sz="2800" smtClean="0"/>
              <a:t>Hoe </a:t>
            </a:r>
            <a:r>
              <a:rPr lang="nl-BE" sz="2800" dirty="0"/>
              <a:t>geeft u als apotheker problemen bij risico-geneesmiddelen door aan de arts? Wat verwacht u van de arts als u dit meldt?</a:t>
            </a:r>
          </a:p>
          <a:p>
            <a:endParaRPr lang="nl-BE" sz="2800" dirty="0"/>
          </a:p>
          <a:p>
            <a:endParaRPr lang="nl-BE" sz="2800" dirty="0"/>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1288795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Actie!</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r>
              <a:rPr lang="nl-BE" sz="2800" dirty="0" smtClean="0"/>
              <a:t>Wat </a:t>
            </a:r>
            <a:r>
              <a:rPr lang="nl-BE" sz="2800" dirty="0"/>
              <a:t>loopt </a:t>
            </a:r>
            <a:r>
              <a:rPr lang="nl-BE" sz="2800" dirty="0" smtClean="0"/>
              <a:t>er goed/ </a:t>
            </a:r>
            <a:r>
              <a:rPr lang="nl-BE" sz="2800" dirty="0"/>
              <a:t>niet goed </a:t>
            </a:r>
            <a:endParaRPr lang="nl-BE" sz="2800" dirty="0" smtClean="0"/>
          </a:p>
          <a:p>
            <a:r>
              <a:rPr lang="nl-BE" sz="2800" dirty="0" smtClean="0"/>
              <a:t>Wat </a:t>
            </a:r>
            <a:r>
              <a:rPr lang="nl-BE" sz="2800" dirty="0"/>
              <a:t>willen we bereiken </a:t>
            </a:r>
            <a:r>
              <a:rPr lang="nl-BE" sz="2800" dirty="0" smtClean="0"/>
              <a:t> </a:t>
            </a:r>
            <a:r>
              <a:rPr lang="nl-BE" sz="2800" dirty="0"/>
              <a:t>Wat is de doelstelling van het verbeterplan </a:t>
            </a:r>
          </a:p>
          <a:p>
            <a:r>
              <a:rPr lang="nl-BE" sz="2800" dirty="0" smtClean="0"/>
              <a:t>Welke </a:t>
            </a:r>
            <a:r>
              <a:rPr lang="nl-BE" sz="2800" dirty="0"/>
              <a:t>actie willen we ondernemen – Welke afspraken maken we daarover </a:t>
            </a:r>
          </a:p>
          <a:p>
            <a:r>
              <a:rPr lang="nl-BE" sz="2800" dirty="0" smtClean="0"/>
              <a:t>Hoe </a:t>
            </a:r>
            <a:r>
              <a:rPr lang="nl-BE" sz="2800" dirty="0"/>
              <a:t>en wanneer kunnen we nagaan of het verbeterplan werkt </a:t>
            </a:r>
          </a:p>
          <a:p>
            <a:endParaRPr lang="nl-BE" sz="2800" dirty="0"/>
          </a:p>
          <a:p>
            <a:endParaRPr lang="nl-BE" sz="2800" dirty="0"/>
          </a:p>
          <a:p>
            <a:endParaRPr lang="nl-BE" sz="2800" dirty="0"/>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1070019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sz="quarter" idx="14"/>
          </p:nvPr>
        </p:nvSpPr>
        <p:spPr>
          <a:xfrm>
            <a:off x="612648" y="1700213"/>
            <a:ext cx="8153527" cy="4105275"/>
          </a:xfrm>
        </p:spPr>
        <p:txBody>
          <a:bodyPr>
            <a:normAutofit/>
          </a:bodyPr>
          <a:lstStyle/>
          <a:p>
            <a:pPr marL="0" indent="0">
              <a:buNone/>
            </a:pPr>
            <a:r>
              <a:rPr lang="nl-BE" dirty="0" smtClean="0"/>
              <a:t>Dit programma werd ontwikkeld door </a:t>
            </a:r>
            <a:r>
              <a:rPr lang="nl-BE" dirty="0" err="1"/>
              <a:t>Domus</a:t>
            </a:r>
            <a:r>
              <a:rPr lang="nl-BE" dirty="0"/>
              <a:t> </a:t>
            </a:r>
            <a:r>
              <a:rPr lang="nl-BE" dirty="0" err="1" smtClean="0"/>
              <a:t>Medica</a:t>
            </a:r>
            <a:r>
              <a:rPr lang="nl-BE" dirty="0" smtClean="0"/>
              <a:t>, in samenwerking met </a:t>
            </a:r>
            <a:r>
              <a:rPr lang="nl-BE" dirty="0"/>
              <a:t>de </a:t>
            </a:r>
            <a:r>
              <a:rPr lang="nl-BE" dirty="0" smtClean="0"/>
              <a:t>Koninklijke Apothekers Vereniging Antwerpen (KAVA)</a:t>
            </a:r>
          </a:p>
          <a:p>
            <a:pPr marL="0" indent="0">
              <a:buNone/>
            </a:pPr>
            <a:endParaRPr lang="nl-BE" dirty="0" smtClean="0"/>
          </a:p>
          <a:p>
            <a:pPr marL="0" indent="0">
              <a:buNone/>
            </a:pPr>
            <a:r>
              <a:rPr lang="nl-BE" u="sng" dirty="0" smtClean="0"/>
              <a:t>Speciale dank gaat uit naar</a:t>
            </a:r>
            <a:r>
              <a:rPr lang="nl-BE" dirty="0" smtClean="0"/>
              <a:t>:</a:t>
            </a:r>
          </a:p>
          <a:p>
            <a:pPr marL="0" indent="0">
              <a:buNone/>
            </a:pPr>
            <a:r>
              <a:rPr lang="nl-BE" dirty="0" smtClean="0"/>
              <a:t>Dr. Peter Dieleman – Dhr. Gert Merckx Anneleen Robberechts – Apr. Silas Rydant – Dr. Gijs van </a:t>
            </a:r>
            <a:r>
              <a:rPr lang="nl-BE" dirty="0" err="1" smtClean="0"/>
              <a:t>Pottelbergh</a:t>
            </a:r>
            <a:endParaRPr lang="nl-BE" dirty="0" smtClean="0"/>
          </a:p>
          <a:p>
            <a:pPr marL="0" indent="0">
              <a:buNone/>
            </a:pPr>
            <a:endParaRPr lang="nl-BE" dirty="0"/>
          </a:p>
        </p:txBody>
      </p:sp>
      <p:sp>
        <p:nvSpPr>
          <p:cNvPr id="4" name="Titel 3"/>
          <p:cNvSpPr>
            <a:spLocks noGrp="1"/>
          </p:cNvSpPr>
          <p:nvPr>
            <p:ph type="title"/>
          </p:nvPr>
        </p:nvSpPr>
        <p:spPr/>
        <p:txBody>
          <a:bodyPr/>
          <a:lstStyle/>
          <a:p>
            <a:r>
              <a:rPr lang="nl-BE" dirty="0" smtClean="0"/>
              <a:t>Met dank aan…</a:t>
            </a:r>
            <a:endParaRPr lang="nl-BE" dirty="0"/>
          </a:p>
        </p:txBody>
      </p:sp>
    </p:spTree>
    <p:extLst>
      <p:ext uri="{BB962C8B-B14F-4D97-AF65-F5344CB8AC3E}">
        <p14:creationId xmlns:p14="http://schemas.microsoft.com/office/powerpoint/2010/main" val="2445544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Doelstelling</a:t>
            </a:r>
            <a:endParaRPr lang="nl-BE" dirty="0"/>
          </a:p>
        </p:txBody>
      </p:sp>
      <p:sp>
        <p:nvSpPr>
          <p:cNvPr id="3" name="Tijdelijke aanduiding voor tekst 2"/>
          <p:cNvSpPr>
            <a:spLocks noGrp="1"/>
          </p:cNvSpPr>
          <p:nvPr>
            <p:ph type="body" sz="quarter" idx="13"/>
          </p:nvPr>
        </p:nvSpPr>
        <p:spPr/>
        <p:txBody>
          <a:bodyPr/>
          <a:lstStyle/>
          <a:p>
            <a:endParaRPr lang="nl-BE"/>
          </a:p>
        </p:txBody>
      </p:sp>
      <p:sp>
        <p:nvSpPr>
          <p:cNvPr id="4" name="Tijdelijke aanduiding voor tekst 3"/>
          <p:cNvSpPr>
            <a:spLocks noGrp="1"/>
          </p:cNvSpPr>
          <p:nvPr>
            <p:ph type="body" sz="quarter" idx="16"/>
          </p:nvPr>
        </p:nvSpPr>
        <p:spPr>
          <a:xfrm>
            <a:off x="2329157" y="1758681"/>
            <a:ext cx="6357643" cy="4046583"/>
          </a:xfrm>
        </p:spPr>
        <p:txBody>
          <a:bodyPr/>
          <a:lstStyle/>
          <a:p>
            <a:r>
              <a:rPr lang="nl-BE" dirty="0" smtClean="0"/>
              <a:t>Belang van delen nierfunctie </a:t>
            </a:r>
          </a:p>
          <a:p>
            <a:endParaRPr lang="nl-BE" dirty="0"/>
          </a:p>
          <a:p>
            <a:r>
              <a:rPr lang="nl-BE" dirty="0" smtClean="0"/>
              <a:t>Praktische invulling van het delen </a:t>
            </a:r>
          </a:p>
          <a:p>
            <a:endParaRPr lang="nl-BE" dirty="0"/>
          </a:p>
          <a:p>
            <a:r>
              <a:rPr lang="nl-BE" dirty="0" smtClean="0"/>
              <a:t>Inzicht </a:t>
            </a:r>
            <a:r>
              <a:rPr lang="nl-BE" dirty="0"/>
              <a:t>in de mate waarin uitwisseling van de reden van voorschrijven en verminderde nierfunctiewaarden ontbreekt in de eigen praktijk</a:t>
            </a:r>
          </a:p>
          <a:p>
            <a:endParaRPr lang="nl-BE" dirty="0" smtClean="0"/>
          </a:p>
          <a:p>
            <a:r>
              <a:rPr lang="nl-BE" dirty="0"/>
              <a:t>A</a:t>
            </a:r>
            <a:r>
              <a:rPr lang="nl-BE" dirty="0" smtClean="0"/>
              <a:t>fspraken </a:t>
            </a:r>
            <a:r>
              <a:rPr lang="nl-BE" dirty="0"/>
              <a:t>over het optimaliseren van het </a:t>
            </a:r>
            <a:r>
              <a:rPr lang="nl-BE" dirty="0" smtClean="0"/>
              <a:t>uitwisselen van </a:t>
            </a:r>
            <a:r>
              <a:rPr lang="nl-BE" dirty="0"/>
              <a:t>de reden van voorschrijven en verminderde nierfunctiewaarden</a:t>
            </a:r>
          </a:p>
          <a:p>
            <a:endParaRPr lang="nl-BE" dirty="0"/>
          </a:p>
          <a:p>
            <a:pPr marL="457200" indent="-457200">
              <a:buAutoNum type="arabicPeriod"/>
            </a:pPr>
            <a:endParaRPr lang="nl-BE" dirty="0" smtClean="0"/>
          </a:p>
          <a:p>
            <a:pPr marL="457200" indent="-457200">
              <a:buAutoNum type="arabicPeriod"/>
            </a:pPr>
            <a:endParaRPr lang="nl-BE" dirty="0" smtClean="0"/>
          </a:p>
          <a:p>
            <a:pPr marL="457200" indent="-457200">
              <a:buAutoNum type="arabicPeriod"/>
            </a:pPr>
            <a:endParaRPr lang="nl-BE" dirty="0" smtClean="0"/>
          </a:p>
          <a:p>
            <a:endParaRPr lang="nl-BE" dirty="0" smtClean="0"/>
          </a:p>
          <a:p>
            <a:endParaRPr lang="nl-BE" dirty="0" smtClean="0"/>
          </a:p>
          <a:p>
            <a:endParaRPr lang="nl-BE" dirty="0"/>
          </a:p>
          <a:p>
            <a:endParaRPr lang="nl-BE" dirty="0"/>
          </a:p>
        </p:txBody>
      </p:sp>
    </p:spTree>
    <p:extLst>
      <p:ext uri="{BB962C8B-B14F-4D97-AF65-F5344CB8AC3E}">
        <p14:creationId xmlns:p14="http://schemas.microsoft.com/office/powerpoint/2010/main" val="2924341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Gegevensuitwisseling</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pPr marL="0" indent="0">
              <a:buNone/>
            </a:pPr>
            <a:r>
              <a:rPr lang="nl-BE" sz="1900" dirty="0" smtClean="0"/>
              <a:t>Voor </a:t>
            </a:r>
            <a:r>
              <a:rPr lang="nl-BE" sz="1900" dirty="0"/>
              <a:t>een goede patiëntenzorg is het onontbeerlijk dat de hulpverlener kan beschikken over noodzakelijke informatie. In de praktijk blijken zowel de arts als de apotheker onvoldoende op de hoogte te zijn. </a:t>
            </a:r>
          </a:p>
          <a:p>
            <a:pPr marL="0" indent="0">
              <a:buNone/>
            </a:pPr>
            <a:endParaRPr lang="nl-BE" sz="1900" dirty="0"/>
          </a:p>
          <a:p>
            <a:r>
              <a:rPr lang="nl-BE" sz="1900" dirty="0" smtClean="0"/>
              <a:t>Door </a:t>
            </a:r>
            <a:r>
              <a:rPr lang="nl-BE" sz="1900" dirty="0"/>
              <a:t>kennis van de reden van voorschrijven en afwijkende nierfunctiewaarden kan de apotheker de voorgeschreven medicatie beter controleren. </a:t>
            </a:r>
          </a:p>
          <a:p>
            <a:r>
              <a:rPr lang="nl-BE" sz="1900" dirty="0"/>
              <a:t>De huisarts moet daarvoor de betreffende gegevens naar de apotheker communiceren. </a:t>
            </a:r>
          </a:p>
          <a:p>
            <a:r>
              <a:rPr lang="nl-BE" sz="1900" dirty="0"/>
              <a:t>De apotheker moet de ontvangen gegevens vervolgens in het apotheekinformatiesysteem verwerken</a:t>
            </a:r>
            <a:r>
              <a:rPr lang="nl-BE" sz="1900" dirty="0" smtClean="0"/>
              <a:t>.</a:t>
            </a:r>
          </a:p>
          <a:p>
            <a:endParaRPr lang="nl-BE" sz="1900" dirty="0"/>
          </a:p>
          <a:p>
            <a:endParaRPr lang="nl-BE" sz="2400" dirty="0"/>
          </a:p>
          <a:p>
            <a:pPr marL="0" indent="0">
              <a:buNone/>
            </a:pPr>
            <a:endParaRPr lang="nl-BE" sz="22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53568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Evolutie Nederland</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fontScale="92500" lnSpcReduction="20000"/>
          </a:bodyPr>
          <a:lstStyle/>
          <a:p>
            <a:pPr marL="0" indent="0">
              <a:buNone/>
            </a:pPr>
            <a:r>
              <a:rPr lang="nl-BE" sz="2800" dirty="0" smtClean="0"/>
              <a:t>Sinds </a:t>
            </a:r>
            <a:r>
              <a:rPr lang="nl-BE" sz="2800" dirty="0"/>
              <a:t>1 januari 2012</a:t>
            </a:r>
          </a:p>
          <a:p>
            <a:endParaRPr lang="nl-BE" sz="2800" dirty="0"/>
          </a:p>
          <a:p>
            <a:pPr marL="0" indent="0">
              <a:buNone/>
            </a:pPr>
            <a:r>
              <a:rPr lang="nl-BE" sz="2800" dirty="0" smtClean="0"/>
              <a:t>Artsen </a:t>
            </a:r>
            <a:r>
              <a:rPr lang="nl-BE" sz="2800" dirty="0"/>
              <a:t>zijn verplicht om de reden van voorschrijven op het recept te vermelden bij bepaalde geneesmiddelen. Sinds 1 augustus 2013 is gespecificeerd voor welke 23 specifieke geneesmiddelen dit geldt. </a:t>
            </a:r>
            <a:endParaRPr lang="nl-BE" sz="2800" dirty="0" smtClean="0"/>
          </a:p>
          <a:p>
            <a:pPr marL="0" indent="0">
              <a:buNone/>
            </a:pPr>
            <a:endParaRPr lang="nl-BE" sz="2800" dirty="0"/>
          </a:p>
          <a:p>
            <a:pPr marL="0" indent="0">
              <a:buNone/>
            </a:pPr>
            <a:r>
              <a:rPr lang="nl-BE" sz="2800" dirty="0" smtClean="0"/>
              <a:t>Artsen </a:t>
            </a:r>
            <a:r>
              <a:rPr lang="nl-BE" sz="2800" dirty="0"/>
              <a:t>die de nierfunctie van een patiënt hebben bepaald, zijn verplicht om een afwijkende uitslag (</a:t>
            </a:r>
            <a:r>
              <a:rPr lang="nl-BE" sz="2800" dirty="0" err="1"/>
              <a:t>eGFR</a:t>
            </a:r>
            <a:r>
              <a:rPr lang="nl-BE" sz="2800" dirty="0"/>
              <a:t>-waarde lager dan 50) aan de apotheker van de patiënt te verstrekken.</a:t>
            </a:r>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2833255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Stelling 1 </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pPr marL="0" indent="0">
              <a:buNone/>
            </a:pPr>
            <a:r>
              <a:rPr lang="nl-BE" sz="2800" dirty="0"/>
              <a:t>Voorschrijvers zouden verplicht moeten worden om de reden van voorschriften op het recept te vermelden bij bepaalde geneesmiddelen.</a:t>
            </a:r>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3189385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Stelling 1 bis </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pPr marL="0" indent="0">
              <a:buNone/>
            </a:pPr>
            <a:endParaRPr lang="nl-BE" sz="2800" dirty="0" smtClean="0"/>
          </a:p>
          <a:p>
            <a:pPr marL="0" indent="0">
              <a:buNone/>
            </a:pPr>
            <a:endParaRPr lang="nl-BE" sz="2800" dirty="0"/>
          </a:p>
          <a:p>
            <a:pPr marL="0" indent="0">
              <a:buNone/>
            </a:pPr>
            <a:r>
              <a:rPr lang="nl-BE" sz="2800" dirty="0" smtClean="0"/>
              <a:t>Dit </a:t>
            </a:r>
            <a:r>
              <a:rPr lang="nl-BE" sz="2800" dirty="0"/>
              <a:t>moet alleen bij het eerste recept vermeld </a:t>
            </a:r>
            <a:r>
              <a:rPr lang="nl-BE" sz="2800" dirty="0" smtClean="0"/>
              <a:t>worden</a:t>
            </a:r>
          </a:p>
          <a:p>
            <a:pPr marL="0" indent="0">
              <a:buNone/>
            </a:pPr>
            <a:endParaRPr lang="nl-BE" sz="2800" dirty="0"/>
          </a:p>
          <a:p>
            <a:pPr marL="0" indent="0">
              <a:buNone/>
            </a:pPr>
            <a:r>
              <a:rPr lang="nl-BE" sz="2800" dirty="0"/>
              <a:t>Als de apotheker de reden van voorschrijven niet </a:t>
            </a:r>
            <a:r>
              <a:rPr lang="nl-BE" sz="2800" dirty="0" smtClean="0"/>
              <a:t>kent mag </a:t>
            </a:r>
            <a:r>
              <a:rPr lang="nl-BE" sz="2800" dirty="0"/>
              <a:t>de apotheker ook niet afleveren</a:t>
            </a:r>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4137888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Stelling 2</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a:bodyPr>
          <a:lstStyle/>
          <a:p>
            <a:pPr marL="0" indent="0">
              <a:buNone/>
            </a:pPr>
            <a:endParaRPr lang="nl-BE" sz="2800" dirty="0" smtClean="0"/>
          </a:p>
          <a:p>
            <a:pPr marL="0" indent="0">
              <a:buNone/>
            </a:pPr>
            <a:endParaRPr lang="nl-BE" sz="2800" dirty="0"/>
          </a:p>
          <a:p>
            <a:pPr marL="0" indent="0">
              <a:buNone/>
            </a:pPr>
            <a:r>
              <a:rPr lang="nl-BE" sz="2800" dirty="0" smtClean="0"/>
              <a:t>Voorschrijvers </a:t>
            </a:r>
            <a:r>
              <a:rPr lang="nl-BE" sz="2800" dirty="0"/>
              <a:t>dienen elke nieuwe meting van een verminderde nierfunctiewaarde (</a:t>
            </a:r>
            <a:r>
              <a:rPr lang="nl-BE" sz="2800" dirty="0" err="1"/>
              <a:t>eGFR</a:t>
            </a:r>
            <a:r>
              <a:rPr lang="nl-BE" sz="2800" dirty="0"/>
              <a:t>-waarde &lt; 50 ml) aan de apotheker te melden.</a:t>
            </a:r>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951718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Stelling 3</a:t>
            </a:r>
            <a:endParaRPr lang="nl-BE" dirty="0"/>
          </a:p>
        </p:txBody>
      </p:sp>
      <p:sp>
        <p:nvSpPr>
          <p:cNvPr id="3" name="Tijdelijke aanduiding voor tekst 2"/>
          <p:cNvSpPr>
            <a:spLocks noGrp="1"/>
          </p:cNvSpPr>
          <p:nvPr>
            <p:ph type="body" sz="quarter" idx="14"/>
          </p:nvPr>
        </p:nvSpPr>
        <p:spPr>
          <a:xfrm>
            <a:off x="612648" y="1700213"/>
            <a:ext cx="8153527" cy="4105275"/>
          </a:xfrm>
        </p:spPr>
        <p:txBody>
          <a:bodyPr>
            <a:normAutofit fontScale="92500"/>
          </a:bodyPr>
          <a:lstStyle/>
          <a:p>
            <a:pPr marL="0" indent="0">
              <a:buNone/>
            </a:pPr>
            <a:r>
              <a:rPr lang="nl-BE" sz="2800" dirty="0" smtClean="0"/>
              <a:t>De </a:t>
            </a:r>
            <a:r>
              <a:rPr lang="nl-BE" sz="2800" dirty="0"/>
              <a:t>apotheker voert, via de medicatie-bewaking-module van het AIS, controle op contra-indicaties bij verminderde nierfunctie, bij zowel nieuwe als bestaande medicatie (ook OTC-geneesmiddelen)</a:t>
            </a:r>
          </a:p>
          <a:p>
            <a:endParaRPr lang="nl-BE" sz="2800" dirty="0" smtClean="0"/>
          </a:p>
          <a:p>
            <a:pPr marL="0" indent="0">
              <a:buNone/>
            </a:pPr>
            <a:r>
              <a:rPr lang="nl-BE" sz="2800" dirty="0" smtClean="0"/>
              <a:t>De </a:t>
            </a:r>
            <a:r>
              <a:rPr lang="nl-BE" sz="2800" dirty="0"/>
              <a:t>apotheker overlegt met de huisarts wanneer aanpassing van het voorschrift wenselijk is. </a:t>
            </a:r>
            <a:r>
              <a:rPr lang="nl-BE" sz="2800" dirty="0" smtClean="0"/>
              <a:t>Samen </a:t>
            </a:r>
            <a:r>
              <a:rPr lang="nl-BE" sz="2800" dirty="0"/>
              <a:t>kunnen ze beslissen tot aanpassing van de dosering dan wel het geneesmiddel vervangen door een alternatief</a:t>
            </a:r>
          </a:p>
          <a:p>
            <a:endParaRPr lang="nl-BE" sz="2800" dirty="0"/>
          </a:p>
        </p:txBody>
      </p:sp>
      <p:sp>
        <p:nvSpPr>
          <p:cNvPr id="4" name="Tijdelijke aanduiding voor tekst 3"/>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14702904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an">
  <a:themeElements>
    <a:clrScheme name="Aangepast 9">
      <a:dk1>
        <a:sysClr val="windowText" lastClr="000000"/>
      </a:dk1>
      <a:lt1>
        <a:sysClr val="window" lastClr="FFFFFF"/>
      </a:lt1>
      <a:dk2>
        <a:srgbClr val="233438"/>
      </a:dk2>
      <a:lt2>
        <a:srgbClr val="B7A52A"/>
      </a:lt2>
      <a:accent1>
        <a:srgbClr val="268593"/>
      </a:accent1>
      <a:accent2>
        <a:srgbClr val="233438"/>
      </a:accent2>
      <a:accent3>
        <a:srgbClr val="797027"/>
      </a:accent3>
      <a:accent4>
        <a:srgbClr val="B7A52A"/>
      </a:accent4>
      <a:accent5>
        <a:srgbClr val="23393A"/>
      </a:accent5>
      <a:accent6>
        <a:srgbClr val="268593"/>
      </a:accent6>
      <a:hlink>
        <a:srgbClr val="B7A52A"/>
      </a:hlink>
      <a:folHlink>
        <a:srgbClr val="797027"/>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568A40B-FD45-4F66-A803-05D2C20909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Presentatie van de leerling</Template>
  <TotalTime>0</TotalTime>
  <Words>1025</Words>
  <Application>Microsoft Office PowerPoint</Application>
  <PresentationFormat>Diavoorstelling (4:3)</PresentationFormat>
  <Paragraphs>93</Paragraphs>
  <Slides>14</Slides>
  <Notes>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14</vt:i4>
      </vt:variant>
    </vt:vector>
  </HeadingPairs>
  <TitlesOfParts>
    <vt:vector size="19" baseType="lpstr">
      <vt:lpstr>Calibri</vt:lpstr>
      <vt:lpstr>Corbel</vt:lpstr>
      <vt:lpstr>Wingdings</vt:lpstr>
      <vt:lpstr>Wingdings 2</vt:lpstr>
      <vt:lpstr>Mediaan</vt:lpstr>
      <vt:lpstr>Multidisciplinaire aanpak CNI  module gegevensuitwisseling</vt:lpstr>
      <vt:lpstr>Met dank aan…</vt:lpstr>
      <vt:lpstr>Doelstelling</vt:lpstr>
      <vt:lpstr>Gegevensuitwisseling</vt:lpstr>
      <vt:lpstr>Evolutie Nederland</vt:lpstr>
      <vt:lpstr>Stelling 1 </vt:lpstr>
      <vt:lpstr>Stelling 1 bis </vt:lpstr>
      <vt:lpstr>Stelling 2</vt:lpstr>
      <vt:lpstr>Stelling 3</vt:lpstr>
      <vt:lpstr>Stelling 4</vt:lpstr>
      <vt:lpstr>Stelling 5</vt:lpstr>
      <vt:lpstr>Aanvullende werkvragen</vt:lpstr>
      <vt:lpstr>Aanvullende werkvragen</vt:lpstr>
      <vt:lpstr>Actie!</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2018-02-20T12:50:28Z</dcterms:created>
  <dcterms:modified xsi:type="dcterms:W3CDTF">2018-05-08T12:54:35Z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TC101671259990</vt:lpwstr>
  </property>
</Properties>
</file>