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7"/>
  </p:notesMasterIdLst>
  <p:sldIdLst>
    <p:sldId id="256" r:id="rId3"/>
    <p:sldId id="263" r:id="rId4"/>
    <p:sldId id="264" r:id="rId5"/>
    <p:sldId id="288" r:id="rId6"/>
    <p:sldId id="285" r:id="rId7"/>
    <p:sldId id="289" r:id="rId8"/>
    <p:sldId id="290" r:id="rId9"/>
    <p:sldId id="291" r:id="rId10"/>
    <p:sldId id="293" r:id="rId11"/>
    <p:sldId id="292" r:id="rId12"/>
    <p:sldId id="294" r:id="rId13"/>
    <p:sldId id="295" r:id="rId14"/>
    <p:sldId id="296" r:id="rId15"/>
    <p:sldId id="29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A76"/>
    <a:srgbClr val="016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9087" autoAdjust="0"/>
  </p:normalViewPr>
  <p:slideViewPr>
    <p:cSldViewPr>
      <p:cViewPr varScale="1">
        <p:scale>
          <a:sx n="76" d="100"/>
          <a:sy n="76" d="100"/>
        </p:scale>
        <p:origin x="108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38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metformine 850 mg 3 maal daags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dirty="0" err="1" smtClean="0"/>
              <a:t>gliclazide</a:t>
            </a:r>
            <a:r>
              <a:rPr lang="nl-NL" dirty="0" smtClean="0"/>
              <a:t> 30 mg 1 maal daags</a:t>
            </a:r>
            <a:br>
              <a:rPr lang="nl-NL" dirty="0" smtClean="0"/>
            </a:br>
            <a:r>
              <a:rPr lang="nl-NL" dirty="0" smtClean="0"/>
              <a:t>	simvastatine 40 mg 1 maal daags</a:t>
            </a:r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2362200" y="2204864"/>
            <a:ext cx="6477000" cy="1828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>
              <a:defRPr cap="all" baseline="0">
                <a:solidFill>
                  <a:schemeClr val="accent6"/>
                </a:solidFill>
              </a:defRPr>
            </a:lvl1pPr>
          </a:lstStyle>
          <a:p>
            <a:r>
              <a:rPr lang="nl-NL" dirty="0" smtClean="0"/>
              <a:t>Onderwerp</a:t>
            </a:r>
            <a:endParaRPr lang="en-US" dirty="0"/>
          </a:p>
        </p:txBody>
      </p:sp>
      <p:pic>
        <p:nvPicPr>
          <p:cNvPr id="18" name="Afbeelding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39" y="198664"/>
            <a:ext cx="1064732" cy="1214112"/>
          </a:xfrm>
          <a:prstGeom prst="rect">
            <a:avLst/>
          </a:prstGeom>
        </p:spPr>
      </p:pic>
      <p:sp>
        <p:nvSpPr>
          <p:cNvPr id="19" name="Footer Placeholder 16"/>
          <p:cNvSpPr txBox="1">
            <a:spLocks/>
          </p:cNvSpPr>
          <p:nvPr userDrawn="1"/>
        </p:nvSpPr>
        <p:spPr>
          <a:xfrm>
            <a:off x="2359152" y="6044184"/>
            <a:ext cx="6784848" cy="713232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914400" rtl="0" latinLnBrk="0">
              <a:defRPr sz="11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21" name="Tijdelijke aanduiding voor tekst 20"/>
          <p:cNvSpPr>
            <a:spLocks noGrp="1"/>
          </p:cNvSpPr>
          <p:nvPr>
            <p:ph type="body" sz="quarter" idx="12" hasCustomPrompt="1"/>
          </p:nvPr>
        </p:nvSpPr>
        <p:spPr>
          <a:xfrm>
            <a:off x="2359025" y="4149080"/>
            <a:ext cx="6480175" cy="432048"/>
          </a:xfr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BE" dirty="0" smtClean="0"/>
              <a:t>Regio:</a:t>
            </a:r>
            <a:endParaRPr lang="nl-BE" dirty="0"/>
          </a:p>
        </p:txBody>
      </p:sp>
      <p:sp>
        <p:nvSpPr>
          <p:cNvPr id="24" name="Footer Placeholder 16"/>
          <p:cNvSpPr txBox="1">
            <a:spLocks/>
          </p:cNvSpPr>
          <p:nvPr userDrawn="1"/>
        </p:nvSpPr>
        <p:spPr>
          <a:xfrm>
            <a:off x="1301558" y="198664"/>
            <a:ext cx="7537641" cy="36512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914400" rtl="0" latinLnBrk="0">
              <a:defRPr sz="11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KWALITEITSBEVORDEREND PROGRAMMA VOOR EEN MEDISCH FARMACEUTISCH OVERLEG</a:t>
            </a:r>
            <a:endParaRPr lang="en-US" dirty="0" smtClean="0"/>
          </a:p>
        </p:txBody>
      </p:sp>
      <p:sp>
        <p:nvSpPr>
          <p:cNvPr id="30" name="Tijdelijke aanduiding voor tekst 20"/>
          <p:cNvSpPr>
            <a:spLocks noGrp="1"/>
          </p:cNvSpPr>
          <p:nvPr>
            <p:ph type="body" sz="quarter" idx="13" hasCustomPrompt="1"/>
          </p:nvPr>
        </p:nvSpPr>
        <p:spPr>
          <a:xfrm>
            <a:off x="2359024" y="4696544"/>
            <a:ext cx="6480175" cy="432048"/>
          </a:xfr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BE" dirty="0" smtClean="0"/>
              <a:t>Moderator:</a:t>
            </a:r>
            <a:endParaRPr lang="nl-BE" dirty="0"/>
          </a:p>
        </p:txBody>
      </p:sp>
      <p:sp>
        <p:nvSpPr>
          <p:cNvPr id="31" name="Tijdelijke aanduiding voor tekst 20"/>
          <p:cNvSpPr>
            <a:spLocks noGrp="1"/>
          </p:cNvSpPr>
          <p:nvPr>
            <p:ph type="body" sz="quarter" idx="14" hasCustomPrompt="1"/>
          </p:nvPr>
        </p:nvSpPr>
        <p:spPr>
          <a:xfrm>
            <a:off x="2359023" y="5242691"/>
            <a:ext cx="6480175" cy="432048"/>
          </a:xfr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BE" dirty="0" smtClean="0"/>
              <a:t>Datum:</a:t>
            </a:r>
            <a:endParaRPr lang="nl-BE" dirty="0"/>
          </a:p>
        </p:txBody>
      </p:sp>
      <p:sp>
        <p:nvSpPr>
          <p:cNvPr id="34" name="Tijdelijke aanduiding voor tekst 33"/>
          <p:cNvSpPr>
            <a:spLocks noGrp="1"/>
          </p:cNvSpPr>
          <p:nvPr>
            <p:ph type="body" sz="quarter" idx="15" hasCustomPrompt="1"/>
          </p:nvPr>
        </p:nvSpPr>
        <p:spPr>
          <a:xfrm>
            <a:off x="2359022" y="6053328"/>
            <a:ext cx="6480175" cy="704088"/>
          </a:xfrm>
        </p:spPr>
        <p:txBody>
          <a:bodyPr anchor="ctr">
            <a:normAutofit/>
          </a:bodyPr>
          <a:lstStyle>
            <a:lvl1pPr marL="0" indent="0">
              <a:buNone/>
              <a:defRPr sz="1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Koninklijke apothekers vereniging van </a:t>
            </a:r>
            <a:r>
              <a:rPr lang="nl-BE" dirty="0" err="1" smtClean="0"/>
              <a:t>antwerpen</a:t>
            </a:r>
            <a:r>
              <a:rPr lang="nl-BE" dirty="0" smtClean="0"/>
              <a:t> (KAVA) in  samenwerking met </a:t>
            </a:r>
            <a:r>
              <a:rPr lang="nl-BE" dirty="0" err="1" smtClean="0"/>
              <a:t>Domus</a:t>
            </a:r>
            <a:r>
              <a:rPr lang="nl-BE" dirty="0" smtClean="0"/>
              <a:t> </a:t>
            </a:r>
            <a:r>
              <a:rPr lang="nl-BE" dirty="0" err="1" smtClean="0"/>
              <a:t>medica</a:t>
            </a:r>
            <a:endParaRPr lang="nl-B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‹nr.›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4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25" name="Afbeelding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t dank a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Met dank aan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Afbeelding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774109"/>
            <a:ext cx="1080120" cy="108012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84168" y="4839689"/>
            <a:ext cx="2592288" cy="938228"/>
          </a:xfrm>
          <a:prstGeom prst="rect">
            <a:avLst/>
          </a:prstGeom>
        </p:spPr>
      </p:pic>
      <p:sp>
        <p:nvSpPr>
          <p:cNvPr id="24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910635"/>
            <a:ext cx="1490135" cy="1012289"/>
          </a:xfrm>
          <a:prstGeom prst="rect">
            <a:avLst/>
          </a:prstGeom>
        </p:spPr>
      </p:pic>
      <p:sp>
        <p:nvSpPr>
          <p:cNvPr id="10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2592883"/>
          </a:xfrm>
        </p:spPr>
        <p:txBody>
          <a:bodyPr>
            <a:normAutofit/>
          </a:bodyPr>
          <a:lstStyle>
            <a:lvl1pPr marL="514350" indent="-514350">
              <a:buFont typeface="+mj-lt"/>
              <a:buAutoNum type="alphaUcPeriod"/>
              <a:defRPr sz="2000">
                <a:solidFill>
                  <a:schemeClr val="tx2"/>
                </a:solidFill>
              </a:defRPr>
            </a:lvl1pPr>
            <a:lvl2pPr marL="880110" indent="-514350">
              <a:buFont typeface="+mj-lt"/>
              <a:buAutoNum type="arabicPeriod"/>
              <a:defRPr sz="2000">
                <a:solidFill>
                  <a:schemeClr val="tx2"/>
                </a:solidFill>
              </a:defRPr>
            </a:lvl2pPr>
            <a:lvl3pPr marL="1143000" indent="-457200">
              <a:buFont typeface="+mj-lt"/>
              <a:buAutoNum type="romanLcPeriod"/>
              <a:defRPr sz="2000">
                <a:solidFill>
                  <a:schemeClr val="tx2"/>
                </a:solidFill>
              </a:defRPr>
            </a:lvl3pPr>
            <a:lvl4pPr marL="1600200" indent="-457200">
              <a:buFont typeface="+mj-lt"/>
              <a:buAutoNum type="alphaUcPeriod"/>
              <a:defRPr/>
            </a:lvl4pPr>
            <a:lvl5pPr marL="2057400" indent="-457200">
              <a:buFont typeface="+mj-lt"/>
              <a:buAutoNum type="alphaUcPeriod"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870205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elstell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nl-NL" dirty="0" smtClean="0"/>
              <a:t>Doelstellingen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sp>
        <p:nvSpPr>
          <p:cNvPr id="14" name="Rechthoek 13"/>
          <p:cNvSpPr/>
          <p:nvPr userDrawn="1"/>
        </p:nvSpPr>
        <p:spPr>
          <a:xfrm>
            <a:off x="609601" y="1758681"/>
            <a:ext cx="1630680" cy="4052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92" y="2847494"/>
            <a:ext cx="1354536" cy="1544575"/>
          </a:xfrm>
          <a:prstGeom prst="rect">
            <a:avLst/>
          </a:prstGeom>
        </p:spPr>
      </p:pic>
      <p:sp>
        <p:nvSpPr>
          <p:cNvPr id="20" name="Tijdelijke aanduiding voor tekst 19"/>
          <p:cNvSpPr>
            <a:spLocks noGrp="1"/>
          </p:cNvSpPr>
          <p:nvPr>
            <p:ph type="body" sz="quarter" idx="16" hasCustomPrompt="1"/>
          </p:nvPr>
        </p:nvSpPr>
        <p:spPr>
          <a:xfrm>
            <a:off x="2329157" y="1758681"/>
            <a:ext cx="6357643" cy="4145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nl-BE" dirty="0" smtClean="0"/>
              <a:t>Doelstelling 1</a:t>
            </a:r>
            <a:endParaRPr lang="nl-BE" dirty="0"/>
          </a:p>
        </p:txBody>
      </p:sp>
      <p:sp>
        <p:nvSpPr>
          <p:cNvPr id="21" name="Tijdelijke aanduiding voor tekst 19"/>
          <p:cNvSpPr>
            <a:spLocks noGrp="1"/>
          </p:cNvSpPr>
          <p:nvPr>
            <p:ph type="body" sz="quarter" idx="17" hasCustomPrompt="1"/>
          </p:nvPr>
        </p:nvSpPr>
        <p:spPr>
          <a:xfrm>
            <a:off x="2329156" y="2276872"/>
            <a:ext cx="6357643" cy="4145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nl-BE" dirty="0" smtClean="0"/>
              <a:t>Doelstelling 2</a:t>
            </a:r>
            <a:endParaRPr lang="nl-BE" dirty="0"/>
          </a:p>
        </p:txBody>
      </p:sp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Overzicht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2359025" y="1700213"/>
            <a:ext cx="6407150" cy="4105275"/>
          </a:xfrm>
        </p:spPr>
        <p:txBody>
          <a:bodyPr>
            <a:normAutofit/>
          </a:bodyPr>
          <a:lstStyle>
            <a:lvl1pPr marL="514350" indent="-514350">
              <a:buFont typeface="+mj-lt"/>
              <a:buAutoNum type="alphaUcPeriod"/>
              <a:defRPr sz="2000">
                <a:solidFill>
                  <a:schemeClr val="tx2"/>
                </a:solidFill>
              </a:defRPr>
            </a:lvl1pPr>
            <a:lvl2pPr marL="880110" indent="-514350">
              <a:buFont typeface="+mj-lt"/>
              <a:buAutoNum type="arabicPeriod"/>
              <a:defRPr sz="2000">
                <a:solidFill>
                  <a:schemeClr val="tx2"/>
                </a:solidFill>
              </a:defRPr>
            </a:lvl2pPr>
            <a:lvl3pPr marL="1143000" indent="-457200">
              <a:buFont typeface="+mj-lt"/>
              <a:buAutoNum type="romanLcPeriod"/>
              <a:defRPr sz="2000">
                <a:solidFill>
                  <a:schemeClr val="tx2"/>
                </a:solidFill>
              </a:defRPr>
            </a:lvl3pPr>
            <a:lvl4pPr marL="1600200" indent="-457200">
              <a:buFont typeface="+mj-lt"/>
              <a:buAutoNum type="alphaUcPeriod"/>
              <a:defRPr/>
            </a:lvl4pPr>
            <a:lvl5pPr marL="2057400" indent="-457200">
              <a:buFont typeface="+mj-lt"/>
              <a:buAutoNum type="alphaUcPeriod"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</p:txBody>
      </p:sp>
      <p:sp>
        <p:nvSpPr>
          <p:cNvPr id="14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6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4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lei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Inleiding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22" name="Afbeelding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4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14" name="Afbeelding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Conclusie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hthoek 13"/>
          <p:cNvSpPr/>
          <p:nvPr userDrawn="1"/>
        </p:nvSpPr>
        <p:spPr>
          <a:xfrm>
            <a:off x="675377" y="1758681"/>
            <a:ext cx="1564903" cy="4052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92" y="2847494"/>
            <a:ext cx="1354536" cy="1544575"/>
          </a:xfrm>
          <a:prstGeom prst="rect">
            <a:avLst/>
          </a:prstGeom>
        </p:spPr>
      </p:pic>
      <p:sp>
        <p:nvSpPr>
          <p:cNvPr id="16" name="Tijdelijke aanduiding voor tekst 19"/>
          <p:cNvSpPr>
            <a:spLocks noGrp="1"/>
          </p:cNvSpPr>
          <p:nvPr>
            <p:ph type="body" sz="quarter" idx="16" hasCustomPrompt="1"/>
          </p:nvPr>
        </p:nvSpPr>
        <p:spPr>
          <a:xfrm>
            <a:off x="2329157" y="1758681"/>
            <a:ext cx="6357643" cy="4145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nl-BE" dirty="0" smtClean="0"/>
              <a:t>Punt 1</a:t>
            </a:r>
            <a:endParaRPr lang="nl-BE" dirty="0"/>
          </a:p>
        </p:txBody>
      </p:sp>
      <p:sp>
        <p:nvSpPr>
          <p:cNvPr id="17" name="Tijdelijke aanduiding voor tekst 19"/>
          <p:cNvSpPr>
            <a:spLocks noGrp="1"/>
          </p:cNvSpPr>
          <p:nvPr>
            <p:ph type="body" sz="quarter" idx="17" hasCustomPrompt="1"/>
          </p:nvPr>
        </p:nvSpPr>
        <p:spPr>
          <a:xfrm>
            <a:off x="2329156" y="2276872"/>
            <a:ext cx="6357643" cy="4145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nl-BE" dirty="0" smtClean="0"/>
              <a:t>Punt 2</a:t>
            </a:r>
            <a:endParaRPr lang="nl-BE" dirty="0"/>
          </a:p>
        </p:txBody>
      </p:sp>
      <p:sp>
        <p:nvSpPr>
          <p:cNvPr id="18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21" name="Afbeelding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 dank a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Met dank aan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Afbeelding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584490"/>
            <a:ext cx="2195791" cy="2195791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3608" y="1988840"/>
            <a:ext cx="4220531" cy="1527539"/>
          </a:xfrm>
          <a:prstGeom prst="rect">
            <a:avLst/>
          </a:prstGeom>
        </p:spPr>
      </p:pic>
      <p:sp>
        <p:nvSpPr>
          <p:cNvPr id="24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05" y="3498884"/>
            <a:ext cx="3024336" cy="205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‹nr.›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8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21" name="Afbeelding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‹nr.›</a:t>
            </a:fld>
            <a:endParaRPr lang="en-US"/>
          </a:p>
        </p:txBody>
      </p:sp>
      <p:sp>
        <p:nvSpPr>
          <p:cNvPr id="18" name="Rectangle 9"/>
          <p:cNvSpPr/>
          <p:nvPr userDrawn="1"/>
        </p:nvSpPr>
        <p:spPr>
          <a:xfrm>
            <a:off x="-9144" y="6044184"/>
            <a:ext cx="836728" cy="7223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0"/>
          <p:cNvSpPr/>
          <p:nvPr userDrawn="1"/>
        </p:nvSpPr>
        <p:spPr>
          <a:xfrm>
            <a:off x="899592" y="6044184"/>
            <a:ext cx="824440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Tijdelijke aanduiding vo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6053138"/>
            <a:ext cx="7787207" cy="704850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dirty="0" smtClean="0"/>
              <a:t>Bronnen</a:t>
            </a:r>
            <a:endParaRPr lang="nl-BE" dirty="0"/>
          </a:p>
        </p:txBody>
      </p:sp>
      <p:pic>
        <p:nvPicPr>
          <p:cNvPr id="21" name="Afbeelding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1" y="6101872"/>
            <a:ext cx="532318" cy="60700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5/8/2018 2:07 PM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‹nr.›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02" r:id="rId2"/>
    <p:sldLayoutId id="2147483705" r:id="rId3"/>
    <p:sldLayoutId id="2147483704" r:id="rId4"/>
    <p:sldLayoutId id="2147483700" r:id="rId5"/>
    <p:sldLayoutId id="2147483696" r:id="rId6"/>
    <p:sldLayoutId id="2147483703" r:id="rId7"/>
    <p:sldLayoutId id="2147483697" r:id="rId8"/>
    <p:sldLayoutId id="2147483698" r:id="rId9"/>
    <p:sldLayoutId id="2147483699" r:id="rId10"/>
    <p:sldLayoutId id="2147483701" r:id="rId11"/>
    <p:sldLayoutId id="2147483706" r:id="rId12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2204864"/>
            <a:ext cx="8587680" cy="1828800"/>
          </a:xfrm>
        </p:spPr>
        <p:txBody>
          <a:bodyPr>
            <a:normAutofit/>
          </a:bodyPr>
          <a:lstStyle/>
          <a:p>
            <a:r>
              <a:rPr lang="nl-BE" dirty="0" smtClean="0"/>
              <a:t>Multidisciplinaire aanpak CNI  		module casuïstiek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33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Mr. </a:t>
            </a:r>
            <a:r>
              <a:rPr lang="nl-BE" dirty="0" err="1" smtClean="0"/>
              <a:t>Allewaert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pPr lvl="0"/>
            <a:r>
              <a:rPr lang="nl-BE" sz="2800" dirty="0" smtClean="0"/>
              <a:t>Welke </a:t>
            </a:r>
            <a:r>
              <a:rPr lang="nl-BE" sz="2800" dirty="0" err="1"/>
              <a:t>comorbiditeiten</a:t>
            </a:r>
            <a:r>
              <a:rPr lang="nl-BE" sz="2800" dirty="0"/>
              <a:t> heeft deze </a:t>
            </a:r>
            <a:r>
              <a:rPr lang="nl-BE" sz="2800" dirty="0" err="1"/>
              <a:t>patient</a:t>
            </a:r>
            <a:r>
              <a:rPr lang="nl-BE" sz="2800" dirty="0"/>
              <a:t>? </a:t>
            </a:r>
          </a:p>
          <a:p>
            <a:pPr lvl="0"/>
            <a:r>
              <a:rPr lang="nl-BE" sz="2800" dirty="0"/>
              <a:t>Zijn er risicogeneesmiddelen voor de nier? </a:t>
            </a:r>
            <a:br>
              <a:rPr lang="nl-BE" sz="2800" dirty="0"/>
            </a:br>
            <a:r>
              <a:rPr lang="nl-BE" sz="2800" dirty="0"/>
              <a:t>Zo ja, welke? </a:t>
            </a:r>
          </a:p>
          <a:p>
            <a:pPr lvl="0"/>
            <a:r>
              <a:rPr lang="nl-BE" sz="2800" dirty="0"/>
              <a:t>Welke aanpassingen zou u voorstellen? </a:t>
            </a:r>
          </a:p>
          <a:p>
            <a:pPr lvl="0"/>
            <a:r>
              <a:rPr lang="nl-BE" sz="2800" dirty="0"/>
              <a:t>Welke info geeft u door aan de arts / apotheker?</a:t>
            </a:r>
          </a:p>
          <a:p>
            <a:pPr lvl="0"/>
            <a:r>
              <a:rPr lang="nl-BE" sz="2800" dirty="0" smtClean="0"/>
              <a:t>Welke folder(s</a:t>
            </a:r>
            <a:r>
              <a:rPr lang="nl-BE" sz="2800" dirty="0"/>
              <a:t>) zou u meegeven? </a:t>
            </a:r>
            <a:endParaRPr lang="nl-BE" sz="28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123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Mr. Willems – 77 jaar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r>
              <a:rPr lang="nl-BE" dirty="0"/>
              <a:t>Metformine® 850 mg 	</a:t>
            </a:r>
            <a:r>
              <a:rPr lang="nl-BE" dirty="0" smtClean="0"/>
              <a:t>2x </a:t>
            </a:r>
            <a:r>
              <a:rPr lang="nl-BE" dirty="0"/>
              <a:t>per dag </a:t>
            </a:r>
          </a:p>
          <a:p>
            <a:r>
              <a:rPr lang="nl-BE" dirty="0" err="1" smtClean="0"/>
              <a:t>Coruno</a:t>
            </a:r>
            <a:r>
              <a:rPr lang="nl-BE" dirty="0" smtClean="0"/>
              <a:t> </a:t>
            </a:r>
            <a:r>
              <a:rPr lang="nl-BE" dirty="0" err="1"/>
              <a:t>ret</a:t>
            </a:r>
            <a:r>
              <a:rPr lang="nl-BE" dirty="0"/>
              <a:t>® 16 mg 	</a:t>
            </a:r>
            <a:r>
              <a:rPr lang="nl-BE" dirty="0" smtClean="0"/>
              <a:t>1x </a:t>
            </a:r>
            <a:r>
              <a:rPr lang="nl-BE" dirty="0"/>
              <a:t>per dag </a:t>
            </a:r>
          </a:p>
          <a:p>
            <a:r>
              <a:rPr lang="nl-BE" dirty="0" err="1" smtClean="0"/>
              <a:t>Femara</a:t>
            </a:r>
            <a:r>
              <a:rPr lang="nl-BE" dirty="0"/>
              <a:t>® 2,5 mg 		</a:t>
            </a:r>
            <a:r>
              <a:rPr lang="nl-BE" dirty="0" smtClean="0"/>
              <a:t>1x </a:t>
            </a:r>
            <a:r>
              <a:rPr lang="nl-BE" dirty="0"/>
              <a:t>per dag</a:t>
            </a:r>
          </a:p>
          <a:p>
            <a:r>
              <a:rPr lang="nl-BE" dirty="0" err="1" smtClean="0"/>
              <a:t>Vesicare</a:t>
            </a:r>
            <a:r>
              <a:rPr lang="nl-BE" dirty="0"/>
              <a:t>® 5 mg 		1 x per dag </a:t>
            </a:r>
          </a:p>
          <a:p>
            <a:r>
              <a:rPr lang="nl-BE" dirty="0" err="1" smtClean="0"/>
              <a:t>Sipralexa</a:t>
            </a:r>
            <a:r>
              <a:rPr lang="nl-BE" dirty="0"/>
              <a:t>® 10 mg 	</a:t>
            </a:r>
            <a:r>
              <a:rPr lang="nl-BE" dirty="0" smtClean="0"/>
              <a:t>1 </a:t>
            </a:r>
            <a:r>
              <a:rPr lang="nl-BE" dirty="0"/>
              <a:t>x per dag </a:t>
            </a:r>
          </a:p>
          <a:p>
            <a:r>
              <a:rPr lang="nl-BE" dirty="0" err="1" smtClean="0"/>
              <a:t>Xarelto</a:t>
            </a:r>
            <a:r>
              <a:rPr lang="nl-BE" dirty="0"/>
              <a:t>® 15 mg 		</a:t>
            </a:r>
            <a:r>
              <a:rPr lang="nl-BE" dirty="0" smtClean="0"/>
              <a:t>1x </a:t>
            </a:r>
            <a:r>
              <a:rPr lang="nl-BE" dirty="0"/>
              <a:t>per dag </a:t>
            </a:r>
          </a:p>
          <a:p>
            <a:r>
              <a:rPr lang="nl-BE" dirty="0" err="1" smtClean="0"/>
              <a:t>Atorstatine</a:t>
            </a:r>
            <a:r>
              <a:rPr lang="nl-BE" dirty="0"/>
              <a:t>® 20 mg 	</a:t>
            </a:r>
            <a:r>
              <a:rPr lang="nl-BE" dirty="0" smtClean="0"/>
              <a:t>1x </a:t>
            </a:r>
            <a:r>
              <a:rPr lang="nl-BE" dirty="0"/>
              <a:t>per dag </a:t>
            </a:r>
          </a:p>
          <a:p>
            <a:r>
              <a:rPr lang="nl-BE" dirty="0" err="1" smtClean="0"/>
              <a:t>Steovit</a:t>
            </a:r>
            <a:r>
              <a:rPr lang="nl-BE" dirty="0" smtClean="0"/>
              <a:t> </a:t>
            </a:r>
            <a:r>
              <a:rPr lang="nl-BE" dirty="0"/>
              <a:t>Ca® 1000/d3 880e bruis	 </a:t>
            </a:r>
            <a:r>
              <a:rPr lang="nl-BE" dirty="0" smtClean="0"/>
              <a:t>1x </a:t>
            </a:r>
            <a:r>
              <a:rPr lang="nl-BE" dirty="0"/>
              <a:t>per dag </a:t>
            </a:r>
          </a:p>
          <a:p>
            <a:r>
              <a:rPr lang="nl-BE" dirty="0" err="1" smtClean="0"/>
              <a:t>Zaldiar</a:t>
            </a:r>
            <a:r>
              <a:rPr lang="nl-BE" dirty="0"/>
              <a:t>® 37,5/325 	</a:t>
            </a:r>
            <a:r>
              <a:rPr lang="nl-BE" dirty="0" smtClean="0"/>
              <a:t>tot </a:t>
            </a:r>
            <a:r>
              <a:rPr lang="nl-BE" dirty="0"/>
              <a:t>4 x 1 per dag 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1676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Carpentier – 80 jaar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r>
              <a:rPr lang="nl-BE" dirty="0"/>
              <a:t>Allopurinol® 300 mg 	1x per dag </a:t>
            </a:r>
          </a:p>
          <a:p>
            <a:r>
              <a:rPr lang="nl-BE" dirty="0" err="1" smtClean="0"/>
              <a:t>Cordarone</a:t>
            </a:r>
            <a:r>
              <a:rPr lang="nl-BE" dirty="0"/>
              <a:t>® 200 mg 	1x per dag </a:t>
            </a:r>
            <a:endParaRPr lang="nl-BE" dirty="0" smtClean="0"/>
          </a:p>
          <a:p>
            <a:r>
              <a:rPr lang="nl-BE" dirty="0" err="1" smtClean="0"/>
              <a:t>Sotalol</a:t>
            </a:r>
            <a:r>
              <a:rPr lang="nl-BE" dirty="0"/>
              <a:t>® 160 mg 	2x ½ tablet per dag </a:t>
            </a:r>
          </a:p>
          <a:p>
            <a:r>
              <a:rPr lang="nl-BE" dirty="0" smtClean="0"/>
              <a:t>Simvastatine</a:t>
            </a:r>
            <a:r>
              <a:rPr lang="nl-BE" dirty="0"/>
              <a:t>® 40 mg 	1x per dag </a:t>
            </a:r>
          </a:p>
          <a:p>
            <a:r>
              <a:rPr lang="nl-BE" dirty="0" err="1" smtClean="0"/>
              <a:t>Lisinopril</a:t>
            </a:r>
            <a:r>
              <a:rPr lang="nl-BE" dirty="0"/>
              <a:t>® 20 mg 	1x per dag </a:t>
            </a:r>
          </a:p>
          <a:p>
            <a:r>
              <a:rPr lang="nl-BE" dirty="0" err="1" smtClean="0"/>
              <a:t>Marevan</a:t>
            </a:r>
            <a:r>
              <a:rPr lang="nl-BE" dirty="0"/>
              <a:t>® 5 mg 	volgens INR</a:t>
            </a:r>
          </a:p>
          <a:p>
            <a:r>
              <a:rPr lang="nl-BE" dirty="0" err="1" smtClean="0"/>
              <a:t>Promagnor</a:t>
            </a:r>
            <a:r>
              <a:rPr lang="nl-BE" dirty="0"/>
              <a:t>® 		1x per dag </a:t>
            </a:r>
          </a:p>
          <a:p>
            <a:r>
              <a:rPr lang="nl-BE" dirty="0"/>
              <a:t> 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442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Dhr. Merckx – 80 jaar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pPr marL="805831" lvl="2" indent="0">
              <a:buNone/>
            </a:pPr>
            <a:r>
              <a:rPr lang="nl-BE" sz="1905" dirty="0"/>
              <a:t>Amlodipine® 10 mg 	1x per dag</a:t>
            </a:r>
          </a:p>
          <a:p>
            <a:pPr marL="805831" lvl="2" indent="0">
              <a:buNone/>
            </a:pPr>
            <a:r>
              <a:rPr lang="nl-BE" sz="1905" dirty="0"/>
              <a:t>Bisoprolol® 10 mg    	1x per dag</a:t>
            </a:r>
          </a:p>
          <a:p>
            <a:pPr marL="805831" lvl="2" indent="0">
              <a:buNone/>
            </a:pPr>
            <a:r>
              <a:rPr lang="nl-BE" sz="1905" dirty="0" err="1"/>
              <a:t>Burinex</a:t>
            </a:r>
            <a:r>
              <a:rPr lang="nl-BE" sz="1905" dirty="0"/>
              <a:t>® 1 mg             	1x per dag</a:t>
            </a:r>
          </a:p>
          <a:p>
            <a:pPr marL="805831" lvl="2" indent="0">
              <a:buNone/>
            </a:pPr>
            <a:r>
              <a:rPr lang="nl-BE" sz="1905" dirty="0" err="1"/>
              <a:t>Crestor</a:t>
            </a:r>
            <a:r>
              <a:rPr lang="nl-BE" sz="1905" dirty="0"/>
              <a:t>® 10 mg      		1x per dag</a:t>
            </a:r>
          </a:p>
          <a:p>
            <a:pPr marL="805831" lvl="2" indent="0">
              <a:buNone/>
            </a:pPr>
            <a:r>
              <a:rPr lang="nl-BE" sz="1905" dirty="0"/>
              <a:t>D-cure®                       	1x per week </a:t>
            </a:r>
          </a:p>
          <a:p>
            <a:pPr marL="805831" lvl="2" indent="0">
              <a:buNone/>
            </a:pPr>
            <a:r>
              <a:rPr lang="nl-BE" sz="1905" dirty="0" err="1"/>
              <a:t>Glucophage</a:t>
            </a:r>
            <a:r>
              <a:rPr lang="nl-BE" sz="1905" dirty="0"/>
              <a:t>® 500 mg 	2x per dag </a:t>
            </a:r>
          </a:p>
          <a:p>
            <a:pPr marL="805831" lvl="2" indent="0">
              <a:buNone/>
            </a:pPr>
            <a:r>
              <a:rPr lang="nl-BE" sz="1905" dirty="0" err="1"/>
              <a:t>Lantus</a:t>
            </a:r>
            <a:r>
              <a:rPr lang="nl-BE" sz="1905" dirty="0"/>
              <a:t> solostar </a:t>
            </a:r>
            <a:r>
              <a:rPr lang="nl-BE" sz="1905" dirty="0" smtClean="0"/>
              <a:t>(</a:t>
            </a:r>
            <a:r>
              <a:rPr lang="nl-BE" sz="1905" dirty="0"/>
              <a:t>ook 1 x </a:t>
            </a:r>
            <a:r>
              <a:rPr lang="nl-BE" sz="1905" dirty="0" err="1"/>
              <a:t>actrapid</a:t>
            </a:r>
            <a:r>
              <a:rPr lang="nl-BE" sz="1905" dirty="0"/>
              <a:t> 1500 ie afgeleverd)</a:t>
            </a:r>
          </a:p>
          <a:p>
            <a:pPr marL="805831" lvl="2" indent="0">
              <a:buNone/>
            </a:pPr>
            <a:r>
              <a:rPr lang="nl-BE" sz="1905" dirty="0"/>
              <a:t>Marevan®5 mg          	1x per dag </a:t>
            </a:r>
            <a:endParaRPr lang="nl-BE" sz="1905" dirty="0" smtClean="0"/>
          </a:p>
          <a:p>
            <a:pPr marL="805831" lvl="2" indent="0">
              <a:buNone/>
            </a:pPr>
            <a:r>
              <a:rPr lang="nl-BE" sz="1905" dirty="0" smtClean="0"/>
              <a:t>Novonorm</a:t>
            </a:r>
            <a:r>
              <a:rPr lang="nl-BE" sz="1905" dirty="0"/>
              <a:t>® 2 mg     	(waarschijnlijk meerdere </a:t>
            </a:r>
            <a:r>
              <a:rPr lang="nl-BE" sz="1905" dirty="0" smtClean="0"/>
              <a:t>				keren </a:t>
            </a:r>
            <a:r>
              <a:rPr lang="nl-BE" sz="1905" dirty="0"/>
              <a:t>per dag)</a:t>
            </a:r>
          </a:p>
          <a:p>
            <a:pPr marL="805831" lvl="2" indent="0">
              <a:buNone/>
            </a:pPr>
            <a:r>
              <a:rPr lang="nl-BE" sz="1905" dirty="0" err="1"/>
              <a:t>Telmisartan</a:t>
            </a:r>
            <a:r>
              <a:rPr lang="nl-BE" sz="1905" dirty="0"/>
              <a:t>® 80 mg  	1x per dag</a:t>
            </a:r>
          </a:p>
          <a:p>
            <a:r>
              <a:rPr lang="nl-BE" dirty="0"/>
              <a:t> 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440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Dhr. </a:t>
            </a:r>
            <a:r>
              <a:rPr lang="nl-BE" dirty="0" err="1" smtClean="0"/>
              <a:t>Vermaelen</a:t>
            </a:r>
            <a:r>
              <a:rPr lang="nl-BE" dirty="0" smtClean="0"/>
              <a:t> – 56 jaar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r>
              <a:rPr lang="nl-BE" dirty="0"/>
              <a:t>Jef lijdt aan epilepsie, en neemt volgende medicatie</a:t>
            </a:r>
            <a:br>
              <a:rPr lang="nl-BE" dirty="0"/>
            </a:br>
            <a:r>
              <a:rPr lang="nl-BE" dirty="0"/>
              <a:t/>
            </a:r>
            <a:br>
              <a:rPr lang="nl-BE" dirty="0"/>
            </a:br>
            <a:r>
              <a:rPr lang="nl-BE" dirty="0" err="1" smtClean="0"/>
              <a:t>Keppra</a:t>
            </a:r>
            <a:r>
              <a:rPr lang="nl-BE" dirty="0" smtClean="0"/>
              <a:t> </a:t>
            </a:r>
            <a:r>
              <a:rPr lang="nl-BE" dirty="0"/>
              <a:t>500 mg (</a:t>
            </a:r>
            <a:r>
              <a:rPr lang="nl-BE" dirty="0" err="1"/>
              <a:t>levetiracetam</a:t>
            </a:r>
            <a:r>
              <a:rPr lang="nl-BE" dirty="0"/>
              <a:t>) 		2 x daags</a:t>
            </a:r>
          </a:p>
          <a:p>
            <a:r>
              <a:rPr lang="nl-BE" dirty="0" err="1" smtClean="0"/>
              <a:t>Tegretol</a:t>
            </a:r>
            <a:r>
              <a:rPr lang="nl-BE" dirty="0" smtClean="0"/>
              <a:t> </a:t>
            </a:r>
            <a:r>
              <a:rPr lang="nl-BE" dirty="0"/>
              <a:t>CR 400 mg (carbamazepine)	1 x daags</a:t>
            </a:r>
          </a:p>
          <a:p>
            <a:r>
              <a:rPr lang="nl-BE" dirty="0" err="1" smtClean="0"/>
              <a:t>Lamictal</a:t>
            </a:r>
            <a:r>
              <a:rPr lang="nl-BE" dirty="0" smtClean="0"/>
              <a:t> </a:t>
            </a:r>
            <a:r>
              <a:rPr lang="nl-BE" dirty="0"/>
              <a:t>100 mg (</a:t>
            </a:r>
            <a:r>
              <a:rPr lang="nl-BE" dirty="0" err="1"/>
              <a:t>lamotrigine</a:t>
            </a:r>
            <a:r>
              <a:rPr lang="nl-BE" dirty="0"/>
              <a:t>) 		1 x daags</a:t>
            </a:r>
          </a:p>
          <a:p>
            <a:endParaRPr lang="nl-BE" dirty="0"/>
          </a:p>
          <a:p>
            <a:r>
              <a:rPr lang="nl-BE" dirty="0"/>
              <a:t>Zijn nierfunctie is </a:t>
            </a:r>
            <a:r>
              <a:rPr lang="nl-BE" dirty="0" smtClean="0"/>
              <a:t>verminderd tot </a:t>
            </a:r>
            <a:r>
              <a:rPr lang="nl-BE" dirty="0"/>
              <a:t>e-GFR van 42 </a:t>
            </a:r>
          </a:p>
          <a:p>
            <a:r>
              <a:rPr lang="nl-BE" dirty="0"/>
              <a:t>Welke aanpassing is nodig </a:t>
            </a:r>
            <a:endParaRPr lang="nl-NL" dirty="0"/>
          </a:p>
          <a:p>
            <a:r>
              <a:rPr lang="nl-BE" dirty="0"/>
              <a:t> 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818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 smtClean="0"/>
              <a:t>Dit programma werd ontwikkeld door </a:t>
            </a:r>
            <a:r>
              <a:rPr lang="nl-BE" dirty="0" err="1"/>
              <a:t>Domus</a:t>
            </a:r>
            <a:r>
              <a:rPr lang="nl-BE" dirty="0"/>
              <a:t> </a:t>
            </a:r>
            <a:r>
              <a:rPr lang="nl-BE" dirty="0" err="1" smtClean="0"/>
              <a:t>Medica</a:t>
            </a:r>
            <a:r>
              <a:rPr lang="nl-BE" dirty="0" smtClean="0"/>
              <a:t>, in samenwerking met </a:t>
            </a:r>
            <a:r>
              <a:rPr lang="nl-BE" dirty="0"/>
              <a:t>de </a:t>
            </a:r>
            <a:r>
              <a:rPr lang="nl-BE" dirty="0" smtClean="0"/>
              <a:t>Koninklijke Apothekers Vereniging Antwerpen (</a:t>
            </a:r>
            <a:r>
              <a:rPr lang="nl-BE" dirty="0" smtClean="0"/>
              <a:t>KAVA)</a:t>
            </a:r>
            <a:endParaRPr lang="nl-BE" dirty="0" smtClean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u="sng" dirty="0" smtClean="0"/>
              <a:t>Speciale dank gaat uit naar</a:t>
            </a:r>
            <a:r>
              <a:rPr lang="nl-BE" dirty="0" smtClean="0"/>
              <a:t>:</a:t>
            </a:r>
          </a:p>
          <a:p>
            <a:pPr marL="0" indent="0">
              <a:buNone/>
            </a:pPr>
            <a:r>
              <a:rPr lang="nl-BE" dirty="0" smtClean="0"/>
              <a:t>Dr. </a:t>
            </a:r>
            <a:r>
              <a:rPr lang="nl-BE" dirty="0" smtClean="0"/>
              <a:t>Peter Dieleman </a:t>
            </a:r>
            <a:r>
              <a:rPr lang="nl-BE" dirty="0" smtClean="0"/>
              <a:t>–Dhr. Gert Merckx </a:t>
            </a:r>
            <a:r>
              <a:rPr lang="nl-BE" dirty="0" smtClean="0"/>
              <a:t>Annele</a:t>
            </a:r>
            <a:r>
              <a:rPr lang="nl-BE" dirty="0" smtClean="0"/>
              <a:t>en Robberechts </a:t>
            </a:r>
            <a:r>
              <a:rPr lang="nl-BE" dirty="0" smtClean="0"/>
              <a:t>– Apr. Silas Rydant </a:t>
            </a:r>
            <a:r>
              <a:rPr lang="nl-BE" dirty="0" smtClean="0"/>
              <a:t>– Dr. Gijs van </a:t>
            </a:r>
            <a:r>
              <a:rPr lang="nl-BE" dirty="0" err="1" smtClean="0"/>
              <a:t>Pottelbergh</a:t>
            </a:r>
            <a:endParaRPr lang="nl-BE" dirty="0" smtClean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Met dank aan…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455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r>
              <a:rPr lang="nl-NL" dirty="0"/>
              <a:t>Mevrouw De Jong, 67 jaar, komt bij u voor haar jaarlijkse controle voor diabetes mellitus type 2. </a:t>
            </a:r>
          </a:p>
          <a:p>
            <a:endParaRPr lang="nl-NL" dirty="0"/>
          </a:p>
          <a:p>
            <a:r>
              <a:rPr lang="nl-NL" dirty="0"/>
              <a:t>Zij gebruikt de volgende medicatie:</a:t>
            </a:r>
            <a:br>
              <a:rPr lang="nl-NL" dirty="0"/>
            </a:br>
            <a:r>
              <a:rPr lang="nl-NL" dirty="0"/>
              <a:t>	metformine 850 mg 3 maal daags</a:t>
            </a:r>
            <a:br>
              <a:rPr lang="nl-NL" dirty="0"/>
            </a:br>
            <a:r>
              <a:rPr lang="nl-NL" dirty="0"/>
              <a:t>	</a:t>
            </a:r>
            <a:r>
              <a:rPr lang="nl-NL" dirty="0" err="1"/>
              <a:t>gliclazide</a:t>
            </a:r>
            <a:r>
              <a:rPr lang="nl-NL" dirty="0"/>
              <a:t> 30 mg 1 maal daags</a:t>
            </a:r>
            <a:br>
              <a:rPr lang="nl-NL" dirty="0"/>
            </a:br>
            <a:r>
              <a:rPr lang="nl-NL" dirty="0"/>
              <a:t>	simvastatine 40 mg 1 maal daags</a:t>
            </a:r>
          </a:p>
          <a:p>
            <a:endParaRPr lang="nl-NL" dirty="0"/>
          </a:p>
          <a:p>
            <a:r>
              <a:rPr lang="nl-NL" dirty="0"/>
              <a:t>Zij weegt 71 kg bij een lengte van 1,60 m (BMI 27,7). </a:t>
            </a:r>
          </a:p>
          <a:p>
            <a:endParaRPr lang="nl-NL" dirty="0" smtClean="0"/>
          </a:p>
          <a:p>
            <a:r>
              <a:rPr lang="nl-NL" dirty="0" smtClean="0"/>
              <a:t>U </a:t>
            </a:r>
            <a:r>
              <a:rPr lang="nl-NL" dirty="0"/>
              <a:t>meet een bloeddruk van 160/95 </a:t>
            </a:r>
            <a:r>
              <a:rPr lang="nl-NL" dirty="0" err="1"/>
              <a:t>mmHg</a:t>
            </a:r>
            <a:r>
              <a:rPr lang="nl-NL" dirty="0"/>
              <a:t>.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243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785429"/>
              </p:ext>
            </p:extLst>
          </p:nvPr>
        </p:nvGraphicFramePr>
        <p:xfrm>
          <a:off x="2459978" y="2857412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110"/>
                <a:gridCol w="1728192"/>
                <a:gridCol w="1463698"/>
              </a:tblGrid>
              <a:tr h="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2017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2018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Creatinine (mg/</a:t>
                      </a:r>
                      <a:r>
                        <a:rPr lang="nl-BE" dirty="0" err="1" smtClean="0"/>
                        <a:t>dL</a:t>
                      </a:r>
                      <a:r>
                        <a:rPr lang="nl-BE" dirty="0" smtClean="0"/>
                        <a:t>)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1,84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1,03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e-GFR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34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50 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Glucose nuchter (mg/</a:t>
                      </a:r>
                      <a:r>
                        <a:rPr lang="nl-BE" dirty="0" err="1" smtClean="0"/>
                        <a:t>dL</a:t>
                      </a:r>
                      <a:r>
                        <a:rPr lang="nl-BE" dirty="0" smtClean="0"/>
                        <a:t>)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196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154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HbA1c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7,5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6,6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63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r>
              <a:rPr lang="nl-BE" sz="2800" dirty="0"/>
              <a:t>Is er bij deze patiënt sprake van chronische </a:t>
            </a:r>
            <a:r>
              <a:rPr lang="nl-BE" sz="2800" dirty="0" err="1"/>
              <a:t>nierschade</a:t>
            </a:r>
            <a:r>
              <a:rPr lang="nl-BE" sz="2800" dirty="0"/>
              <a:t> ? </a:t>
            </a:r>
            <a:r>
              <a:rPr lang="nl-BE" sz="2800" dirty="0" smtClean="0"/>
              <a:t>Zo </a:t>
            </a:r>
            <a:r>
              <a:rPr lang="nl-BE" sz="2800" dirty="0"/>
              <a:t>ja, welk stadium ?</a:t>
            </a:r>
          </a:p>
          <a:p>
            <a:r>
              <a:rPr lang="nl-BE" sz="2800" dirty="0"/>
              <a:t>Welke niet-medicamenteuze adviezen geeft u bij een verminderde nierfunctie ?</a:t>
            </a:r>
          </a:p>
          <a:p>
            <a:r>
              <a:rPr lang="nl-BE" sz="2800" dirty="0"/>
              <a:t>Wat is uw beleid met betrekking tot de medicatie ? </a:t>
            </a:r>
          </a:p>
          <a:p>
            <a:r>
              <a:rPr lang="nl-BE" sz="2800" dirty="0"/>
              <a:t>Wat verwacht u van de apotheker?</a:t>
            </a:r>
            <a:br>
              <a:rPr lang="nl-BE" sz="2800" dirty="0"/>
            </a:br>
            <a:r>
              <a:rPr lang="nl-BE" sz="2800" dirty="0"/>
              <a:t>	</a:t>
            </a:r>
            <a:r>
              <a:rPr lang="nl-BE" sz="1800" dirty="0"/>
              <a:t>(gegeven dat hij/zij weet dat </a:t>
            </a:r>
            <a:r>
              <a:rPr lang="nl-BE" sz="1800" dirty="0" err="1"/>
              <a:t>patient</a:t>
            </a:r>
            <a:r>
              <a:rPr lang="nl-BE" sz="1800" dirty="0"/>
              <a:t> een verminderde nierfunctie heeft)</a:t>
            </a:r>
            <a:endParaRPr lang="nl-BE" sz="18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5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r>
              <a:rPr lang="nl-BE" sz="2800" dirty="0" smtClean="0"/>
              <a:t>Mevr. De Jong komt in de apotheek met dit voorschrift:</a:t>
            </a:r>
            <a:r>
              <a:rPr lang="nl-BE" sz="2800" dirty="0"/>
              <a:t/>
            </a:r>
            <a:br>
              <a:rPr lang="nl-BE" sz="2800" dirty="0"/>
            </a:br>
            <a:r>
              <a:rPr lang="nl-BE" sz="2800" dirty="0"/>
              <a:t>	</a:t>
            </a:r>
            <a:endParaRPr lang="nl-BE" sz="2800" dirty="0" smtClean="0"/>
          </a:p>
          <a:p>
            <a:pPr marL="0" indent="0">
              <a:buNone/>
            </a:pPr>
            <a:r>
              <a:rPr lang="nl-BE" sz="2800" dirty="0" smtClean="0"/>
              <a:t>	R/ metformine </a:t>
            </a:r>
            <a:r>
              <a:rPr lang="nl-BE" sz="2800" dirty="0"/>
              <a:t>850 mg 3 maal daags</a:t>
            </a:r>
            <a:br>
              <a:rPr lang="nl-BE" sz="2800" dirty="0"/>
            </a:br>
            <a:r>
              <a:rPr lang="nl-BE" sz="2800" dirty="0" smtClean="0"/>
              <a:t>	R/ </a:t>
            </a:r>
            <a:r>
              <a:rPr lang="nl-BE" sz="2800" dirty="0" err="1" smtClean="0"/>
              <a:t>gliclazide</a:t>
            </a:r>
            <a:r>
              <a:rPr lang="nl-BE" sz="2800" dirty="0" smtClean="0"/>
              <a:t> </a:t>
            </a:r>
            <a:r>
              <a:rPr lang="nl-BE" sz="2800" dirty="0"/>
              <a:t>60 mg 1 maal daags</a:t>
            </a:r>
            <a:br>
              <a:rPr lang="nl-BE" sz="2800" dirty="0"/>
            </a:br>
            <a:r>
              <a:rPr lang="nl-BE" sz="2800" dirty="0"/>
              <a:t>	</a:t>
            </a:r>
            <a:r>
              <a:rPr lang="nl-BE" sz="2800" dirty="0" smtClean="0"/>
              <a:t>R/ simvastatine </a:t>
            </a:r>
            <a:r>
              <a:rPr lang="nl-BE" sz="2800" dirty="0"/>
              <a:t>40 mg 1 maal daags</a:t>
            </a:r>
            <a:br>
              <a:rPr lang="nl-BE" sz="2800" dirty="0"/>
            </a:br>
            <a:r>
              <a:rPr lang="nl-BE" sz="2800" dirty="0"/>
              <a:t>	</a:t>
            </a:r>
            <a:r>
              <a:rPr lang="nl-BE" sz="2800" dirty="0" smtClean="0"/>
              <a:t>R/ </a:t>
            </a:r>
            <a:r>
              <a:rPr lang="nl-BE" sz="2800" dirty="0" err="1" smtClean="0"/>
              <a:t>enalapril</a:t>
            </a:r>
            <a:r>
              <a:rPr lang="nl-BE" sz="2800" dirty="0" smtClean="0"/>
              <a:t> </a:t>
            </a:r>
            <a:r>
              <a:rPr lang="nl-BE" sz="2800" dirty="0"/>
              <a:t>5 mg 1 maal daags, na 1 week </a:t>
            </a:r>
            <a:r>
              <a:rPr lang="nl-BE" sz="2800" dirty="0" smtClean="0"/>
              <a:t>	verhogen 10 mg </a:t>
            </a:r>
            <a:r>
              <a:rPr lang="nl-BE" sz="2800" dirty="0"/>
              <a:t>1 maal </a:t>
            </a:r>
            <a:r>
              <a:rPr lang="nl-BE" sz="2800" dirty="0" smtClean="0"/>
              <a:t>daags</a:t>
            </a:r>
            <a:endParaRPr lang="nl-BE" sz="28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3325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r>
              <a:rPr lang="nl-BE" sz="2800" dirty="0" smtClean="0"/>
              <a:t>Wat valt op bij deze medicatie?</a:t>
            </a:r>
          </a:p>
          <a:p>
            <a:pPr lvl="2"/>
            <a:r>
              <a:rPr lang="nl-BE" sz="2800" dirty="0" err="1" smtClean="0"/>
              <a:t>Gliclazide</a:t>
            </a:r>
            <a:r>
              <a:rPr lang="nl-BE" sz="2800" dirty="0" smtClean="0"/>
              <a:t> is verhoogd: waarom?</a:t>
            </a:r>
          </a:p>
          <a:p>
            <a:pPr lvl="2"/>
            <a:r>
              <a:rPr lang="nl-BE" sz="2800" dirty="0" smtClean="0"/>
              <a:t>Enalapril is nieuw: waarom?</a:t>
            </a:r>
          </a:p>
          <a:p>
            <a:endParaRPr lang="nl-BE" sz="2800" dirty="0" smtClean="0"/>
          </a:p>
          <a:p>
            <a:r>
              <a:rPr lang="nl-BE" sz="2800" dirty="0" smtClean="0"/>
              <a:t>Welke informatie legt u vast in uw software</a:t>
            </a:r>
          </a:p>
          <a:p>
            <a:endParaRPr lang="nl-BE" sz="2800" dirty="0"/>
          </a:p>
          <a:p>
            <a:r>
              <a:rPr lang="nl-BE" sz="2800" dirty="0" smtClean="0"/>
              <a:t>Hoe gaat u om met GM bewaking bij een verminderde nierfunctie?</a:t>
            </a:r>
          </a:p>
          <a:p>
            <a:endParaRPr lang="nl-BE" sz="28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93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Mevr. De Jong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612648" y="1700213"/>
            <a:ext cx="8153527" cy="41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sz="2800" dirty="0"/>
              <a:t>Enkele weken later komt mevrouw op uw spreekuur vanwege ernstige hoofdpijn met misselijkheid</a:t>
            </a:r>
            <a:r>
              <a:rPr lang="nl-BE" sz="2800" dirty="0" smtClean="0"/>
              <a:t>. Ze </a:t>
            </a:r>
            <a:r>
              <a:rPr lang="nl-BE" sz="2800" dirty="0"/>
              <a:t>heeft in het verleden ook last gehad van migraine en gebruikte toen ibuprofen en metoclopramide. </a:t>
            </a:r>
          </a:p>
          <a:p>
            <a:endParaRPr lang="nl-BE" sz="2800" dirty="0" smtClean="0"/>
          </a:p>
          <a:p>
            <a:pPr marL="0" indent="0">
              <a:buNone/>
            </a:pPr>
            <a:r>
              <a:rPr lang="nl-BE" sz="2800" dirty="0" smtClean="0"/>
              <a:t>Wat wordt verwacht bij het afleveren van NSAID?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766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Mr. </a:t>
            </a:r>
            <a:r>
              <a:rPr lang="nl-BE" dirty="0" err="1" smtClean="0"/>
              <a:t>Allewaert</a:t>
            </a:r>
            <a:r>
              <a:rPr lang="nl-BE" dirty="0" smtClean="0"/>
              <a:t> – 81 jaar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>
          <a:xfrm>
            <a:off x="2329157" y="1758681"/>
            <a:ext cx="6357643" cy="4046583"/>
          </a:xfrm>
        </p:spPr>
        <p:txBody>
          <a:bodyPr/>
          <a:lstStyle/>
          <a:p>
            <a:r>
              <a:rPr lang="nl-BE" dirty="0" err="1" smtClean="0"/>
              <a:t>Omeprazole</a:t>
            </a:r>
            <a:r>
              <a:rPr lang="nl-BE" dirty="0"/>
              <a:t>® 20 mg 		1x per dag </a:t>
            </a:r>
          </a:p>
          <a:p>
            <a:r>
              <a:rPr lang="nl-BE" dirty="0" err="1" smtClean="0"/>
              <a:t>Asaflow</a:t>
            </a:r>
            <a:r>
              <a:rPr lang="nl-BE" dirty="0"/>
              <a:t>® 80 mg 			1x per dag </a:t>
            </a:r>
          </a:p>
          <a:p>
            <a:r>
              <a:rPr lang="nl-BE" dirty="0" smtClean="0"/>
              <a:t>Metformine</a:t>
            </a:r>
            <a:r>
              <a:rPr lang="nl-BE" dirty="0"/>
              <a:t>® 850 mg 		2x per dag </a:t>
            </a:r>
          </a:p>
          <a:p>
            <a:r>
              <a:rPr lang="nl-BE" dirty="0" err="1" smtClean="0"/>
              <a:t>Tenoretic</a:t>
            </a:r>
            <a:r>
              <a:rPr lang="nl-BE" dirty="0"/>
              <a:t>® 100/25 mg 		1x per dag </a:t>
            </a:r>
          </a:p>
          <a:p>
            <a:r>
              <a:rPr lang="nl-BE" dirty="0" err="1" smtClean="0"/>
              <a:t>Naproxen</a:t>
            </a:r>
            <a:r>
              <a:rPr lang="nl-BE" dirty="0"/>
              <a:t>® 550 mg 		½ tablet per dag </a:t>
            </a:r>
          </a:p>
          <a:p>
            <a:r>
              <a:rPr lang="nl-BE" dirty="0" err="1" smtClean="0"/>
              <a:t>Catapressan</a:t>
            </a:r>
            <a:r>
              <a:rPr lang="nl-BE" dirty="0"/>
              <a:t>® 0,150 mg 		2x per dag </a:t>
            </a:r>
          </a:p>
          <a:p>
            <a:r>
              <a:rPr lang="nl-BE" dirty="0" smtClean="0"/>
              <a:t>Allopurinol</a:t>
            </a:r>
            <a:r>
              <a:rPr lang="nl-BE" dirty="0"/>
              <a:t>® 300 mg 		1x per dag </a:t>
            </a:r>
          </a:p>
          <a:p>
            <a:r>
              <a:rPr lang="nl-BE" dirty="0" smtClean="0"/>
              <a:t>Furosemide</a:t>
            </a:r>
            <a:r>
              <a:rPr lang="nl-BE" dirty="0"/>
              <a:t>® 40 mg  		½ per dag</a:t>
            </a:r>
          </a:p>
          <a:p>
            <a:r>
              <a:rPr lang="nl-BE" dirty="0" err="1" smtClean="0"/>
              <a:t>Crestor</a:t>
            </a:r>
            <a:r>
              <a:rPr lang="nl-BE" dirty="0"/>
              <a:t>® 10 mg 			1x per dag </a:t>
            </a:r>
          </a:p>
          <a:p>
            <a:r>
              <a:rPr lang="nl-BE" dirty="0" err="1" smtClean="0"/>
              <a:t>Zolpidem</a:t>
            </a:r>
            <a:r>
              <a:rPr lang="nl-BE" dirty="0"/>
              <a:t>® 10 mg 		½ – 1 tablet per dag </a:t>
            </a:r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pPr marL="457200" indent="-457200">
              <a:buAutoNum type="arabicPeriod"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785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Aangepast 9">
      <a:dk1>
        <a:sysClr val="windowText" lastClr="000000"/>
      </a:dk1>
      <a:lt1>
        <a:sysClr val="window" lastClr="FFFFFF"/>
      </a:lt1>
      <a:dk2>
        <a:srgbClr val="233438"/>
      </a:dk2>
      <a:lt2>
        <a:srgbClr val="B7A52A"/>
      </a:lt2>
      <a:accent1>
        <a:srgbClr val="268593"/>
      </a:accent1>
      <a:accent2>
        <a:srgbClr val="233438"/>
      </a:accent2>
      <a:accent3>
        <a:srgbClr val="797027"/>
      </a:accent3>
      <a:accent4>
        <a:srgbClr val="B7A52A"/>
      </a:accent4>
      <a:accent5>
        <a:srgbClr val="23393A"/>
      </a:accent5>
      <a:accent6>
        <a:srgbClr val="268593"/>
      </a:accent6>
      <a:hlink>
        <a:srgbClr val="B7A52A"/>
      </a:hlink>
      <a:folHlink>
        <a:srgbClr val="797027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568A40B-FD45-4F66-A803-05D2C20909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van de leerling</Template>
  <TotalTime>0</TotalTime>
  <Words>337</Words>
  <Application>Microsoft Office PowerPoint</Application>
  <PresentationFormat>Diavoorstelling (4:3)</PresentationFormat>
  <Paragraphs>142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Calibri</vt:lpstr>
      <vt:lpstr>Corbel</vt:lpstr>
      <vt:lpstr>Wingdings</vt:lpstr>
      <vt:lpstr>Wingdings 2</vt:lpstr>
      <vt:lpstr>Mediaan</vt:lpstr>
      <vt:lpstr>Multidisciplinaire aanpak CNI    module casuïstiek</vt:lpstr>
      <vt:lpstr>Met dank aan…</vt:lpstr>
      <vt:lpstr>Mevr. De Jong</vt:lpstr>
      <vt:lpstr>Mevr. De Jong</vt:lpstr>
      <vt:lpstr>Mevr. De Jong</vt:lpstr>
      <vt:lpstr>Mevr. De Jong</vt:lpstr>
      <vt:lpstr>Mevr. De Jong</vt:lpstr>
      <vt:lpstr>Mevr. De Jong</vt:lpstr>
      <vt:lpstr>Mr. Allewaert – 81 jaar</vt:lpstr>
      <vt:lpstr>Mr. Allewaert</vt:lpstr>
      <vt:lpstr>Mr. Willems – 77 jaar</vt:lpstr>
      <vt:lpstr>Mevr. Carpentier – 80 jaar</vt:lpstr>
      <vt:lpstr>Dhr. Merckx – 80 jaar</vt:lpstr>
      <vt:lpstr>Dhr. Vermaelen – 56 jaar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2018-02-20T12:50:28Z</dcterms:created>
  <dcterms:modified xsi:type="dcterms:W3CDTF">2018-05-08T12:24:18Z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