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2"/>
  </p:notesMasterIdLst>
  <p:sldIdLst>
    <p:sldId id="256" r:id="rId2"/>
    <p:sldId id="266" r:id="rId3"/>
    <p:sldId id="267" r:id="rId4"/>
    <p:sldId id="361" r:id="rId5"/>
    <p:sldId id="268" r:id="rId6"/>
    <p:sldId id="302" r:id="rId7"/>
    <p:sldId id="356" r:id="rId8"/>
    <p:sldId id="360" r:id="rId9"/>
    <p:sldId id="303" r:id="rId10"/>
    <p:sldId id="304" r:id="rId11"/>
    <p:sldId id="305" r:id="rId12"/>
    <p:sldId id="306" r:id="rId13"/>
    <p:sldId id="307" r:id="rId14"/>
    <p:sldId id="308" r:id="rId15"/>
    <p:sldId id="309" r:id="rId16"/>
    <p:sldId id="310" r:id="rId17"/>
    <p:sldId id="311" r:id="rId18"/>
    <p:sldId id="312" r:id="rId19"/>
    <p:sldId id="313" r:id="rId20"/>
    <p:sldId id="314" r:id="rId2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itchFamily="34"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5pPr>
    <a:lvl6pPr marL="2286000" algn="l" defTabSz="914400" rtl="0" eaLnBrk="1" latinLnBrk="0" hangingPunct="1">
      <a:defRPr kern="1200">
        <a:solidFill>
          <a:schemeClr val="tx1"/>
        </a:solidFill>
        <a:latin typeface="Corbel" pitchFamily="34" charset="0"/>
        <a:ea typeface="+mn-ea"/>
        <a:cs typeface="Arial" charset="0"/>
      </a:defRPr>
    </a:lvl6pPr>
    <a:lvl7pPr marL="2743200" algn="l" defTabSz="914400" rtl="0" eaLnBrk="1" latinLnBrk="0" hangingPunct="1">
      <a:defRPr kern="1200">
        <a:solidFill>
          <a:schemeClr val="tx1"/>
        </a:solidFill>
        <a:latin typeface="Corbel" pitchFamily="34" charset="0"/>
        <a:ea typeface="+mn-ea"/>
        <a:cs typeface="Arial" charset="0"/>
      </a:defRPr>
    </a:lvl7pPr>
    <a:lvl8pPr marL="3200400" algn="l" defTabSz="914400" rtl="0" eaLnBrk="1" latinLnBrk="0" hangingPunct="1">
      <a:defRPr kern="1200">
        <a:solidFill>
          <a:schemeClr val="tx1"/>
        </a:solidFill>
        <a:latin typeface="Corbel" pitchFamily="34" charset="0"/>
        <a:ea typeface="+mn-ea"/>
        <a:cs typeface="Arial" charset="0"/>
      </a:defRPr>
    </a:lvl8pPr>
    <a:lvl9pPr marL="3657600" algn="l" defTabSz="914400" rtl="0" eaLnBrk="1" latinLnBrk="0" hangingPunct="1">
      <a:defRPr kern="1200">
        <a:solidFill>
          <a:schemeClr val="tx1"/>
        </a:solidFill>
        <a:latin typeface="Corbel" pitchFamily="34" charset="0"/>
        <a:ea typeface="+mn-ea"/>
        <a:cs typeface="Arial" charset="0"/>
      </a:defRPr>
    </a:lvl9pPr>
  </p:defaultTextStyle>
  <p:extLst>
    <p:ext uri="{521415D9-36F7-43E2-AB2F-B90AF26B5E84}">
      <p14:sectionLst xmlns:p14="http://schemas.microsoft.com/office/powerpoint/2010/main">
        <p14:section name="Section par défaut" id="{BD7C34C4-C4B7-4577-BBD2-6AA8FAE9EA85}">
          <p14:sldIdLst>
            <p14:sldId id="256"/>
            <p14:sldId id="266"/>
          </p14:sldIdLst>
        </p14:section>
        <p14:section name="Bereikbaarheid" id="{E1D96C05-6EE0-4558-846A-F47C228F2D72}">
          <p14:sldIdLst>
            <p14:sldId id="267"/>
            <p14:sldId id="361"/>
            <p14:sldId id="268"/>
          </p14:sldIdLst>
        </p14:section>
        <p14:section name="Magistrale bereidingen" id="{C10E89D1-1282-459E-9265-4488BF244821}">
          <p14:sldIdLst>
            <p14:sldId id="302"/>
            <p14:sldId id="356"/>
            <p14:sldId id="360"/>
            <p14:sldId id="303"/>
            <p14:sldId id="304"/>
            <p14:sldId id="305"/>
            <p14:sldId id="306"/>
            <p14:sldId id="307"/>
            <p14:sldId id="308"/>
            <p14:sldId id="309"/>
            <p14:sldId id="310"/>
            <p14:sldId id="311"/>
            <p14:sldId id="312"/>
            <p14:sldId id="313"/>
            <p14:sldId id="3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ien Pepermans" initials="D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ABA5"/>
    <a:srgbClr val="004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074" autoAdjust="0"/>
    <p:restoredTop sz="94662" autoAdjust="0"/>
  </p:normalViewPr>
  <p:slideViewPr>
    <p:cSldViewPr snapToGrid="0">
      <p:cViewPr varScale="1">
        <p:scale>
          <a:sx n="106" d="100"/>
          <a:sy n="106" d="100"/>
        </p:scale>
        <p:origin x="1284" y="114"/>
      </p:cViewPr>
      <p:guideLst>
        <p:guide orient="horz" pos="2160"/>
        <p:guide pos="2880"/>
      </p:guideLst>
    </p:cSldViewPr>
  </p:slideViewPr>
  <p:outlineViewPr>
    <p:cViewPr>
      <p:scale>
        <a:sx n="33" d="100"/>
        <a:sy n="33" d="100"/>
      </p:scale>
      <p:origin x="0" y="3204"/>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0" d="100"/>
          <a:sy n="80" d="100"/>
        </p:scale>
        <p:origin x="199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213457-320E-4182-A79A-98915B8478A1}" type="datetimeFigureOut">
              <a:rPr lang="fr-BE" smtClean="0"/>
              <a:t>15-02-18</a:t>
            </a:fld>
            <a:endParaRPr lang="fr-BE"/>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276868-135B-491A-93FC-4C795ED998A5}" type="slidenum">
              <a:rPr lang="fr-BE" smtClean="0"/>
              <a:t>‹N°›</a:t>
            </a:fld>
            <a:endParaRPr lang="fr-BE"/>
          </a:p>
        </p:txBody>
      </p:sp>
    </p:spTree>
    <p:extLst>
      <p:ext uri="{BB962C8B-B14F-4D97-AF65-F5344CB8AC3E}">
        <p14:creationId xmlns:p14="http://schemas.microsoft.com/office/powerpoint/2010/main" val="953806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06276868-135B-491A-93FC-4C795ED998A5}" type="slidenum">
              <a:rPr lang="fr-BE" smtClean="0"/>
              <a:t>2</a:t>
            </a:fld>
            <a:endParaRPr lang="fr-BE"/>
          </a:p>
        </p:txBody>
      </p:sp>
    </p:spTree>
    <p:extLst>
      <p:ext uri="{BB962C8B-B14F-4D97-AF65-F5344CB8AC3E}">
        <p14:creationId xmlns:p14="http://schemas.microsoft.com/office/powerpoint/2010/main" val="166178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06276868-135B-491A-93FC-4C795ED998A5}" type="slidenum">
              <a:rPr lang="fr-BE" smtClean="0"/>
              <a:t>4</a:t>
            </a:fld>
            <a:endParaRPr lang="fr-BE"/>
          </a:p>
        </p:txBody>
      </p:sp>
    </p:spTree>
    <p:extLst>
      <p:ext uri="{BB962C8B-B14F-4D97-AF65-F5344CB8AC3E}">
        <p14:creationId xmlns:p14="http://schemas.microsoft.com/office/powerpoint/2010/main" val="16617817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pic>
        <p:nvPicPr>
          <p:cNvPr id="2" name="Image 5"/>
          <p:cNvPicPr>
            <a:picLocks noChangeAspect="1"/>
          </p:cNvPicPr>
          <p:nvPr userDrawn="1"/>
        </p:nvPicPr>
        <p:blipFill>
          <a:blip r:embed="rId2">
            <a:extLst>
              <a:ext uri="{28A0092B-C50C-407E-A947-70E740481C1C}">
                <a14:useLocalDpi xmlns:a14="http://schemas.microsoft.com/office/drawing/2010/main" val="0"/>
              </a:ext>
            </a:extLst>
          </a:blip>
          <a:srcRect l="43340" t="9976" r="14719" b="29443"/>
          <a:stretch>
            <a:fillRect/>
          </a:stretch>
        </p:blipFill>
        <p:spPr bwMode="auto">
          <a:xfrm>
            <a:off x="2171700" y="-57150"/>
            <a:ext cx="4805363"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 7"/>
          <p:cNvPicPr>
            <a:picLocks noChangeAspect="1"/>
          </p:cNvPicPr>
          <p:nvPr userDrawn="1"/>
        </p:nvPicPr>
        <p:blipFill>
          <a:blip r:embed="rId2">
            <a:extLst>
              <a:ext uri="{28A0092B-C50C-407E-A947-70E740481C1C}">
                <a14:useLocalDpi xmlns:a14="http://schemas.microsoft.com/office/drawing/2010/main" val="0"/>
              </a:ext>
            </a:extLst>
          </a:blip>
          <a:srcRect l="29652" t="78027" b="16454"/>
          <a:stretch>
            <a:fillRect/>
          </a:stretch>
        </p:blipFill>
        <p:spPr bwMode="auto">
          <a:xfrm>
            <a:off x="20638" y="4914900"/>
            <a:ext cx="912336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10">
            <a:extLst>
              <a:ext uri="{FF2B5EF4-FFF2-40B4-BE49-F238E27FC236}">
                <a16:creationId xmlns:a16="http://schemas.microsoft.com/office/drawing/2014/main" id="{21142DC1-A483-449F-B904-72DC705F7AAF}"/>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5788" t="47214" r="33185" b="21780"/>
          <a:stretch/>
        </p:blipFill>
        <p:spPr bwMode="auto">
          <a:xfrm>
            <a:off x="6412179" y="6425823"/>
            <a:ext cx="1214437" cy="43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7">
            <a:extLst>
              <a:ext uri="{FF2B5EF4-FFF2-40B4-BE49-F238E27FC236}">
                <a16:creationId xmlns:a16="http://schemas.microsoft.com/office/drawing/2014/main" id="{C64051BA-522F-46ED-AD98-6395FF99245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53869" y="6417356"/>
            <a:ext cx="1447800" cy="344268"/>
          </a:xfrm>
          <a:prstGeom prst="rect">
            <a:avLst/>
          </a:prstGeom>
        </p:spPr>
      </p:pic>
    </p:spTree>
    <p:extLst>
      <p:ext uri="{BB962C8B-B14F-4D97-AF65-F5344CB8AC3E}">
        <p14:creationId xmlns:p14="http://schemas.microsoft.com/office/powerpoint/2010/main" val="101682124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Espace réservé du texte 7"/>
          <p:cNvSpPr>
            <a:spLocks noGrp="1"/>
          </p:cNvSpPr>
          <p:nvPr>
            <p:ph type="body" sz="quarter" idx="13"/>
          </p:nvPr>
        </p:nvSpPr>
        <p:spPr>
          <a:xfrm>
            <a:off x="1065213" y="338204"/>
            <a:ext cx="7564437" cy="1552510"/>
          </a:xfrm>
        </p:spPr>
        <p:txBody>
          <a:bodyPr/>
          <a:lstStyle>
            <a:lvl1pPr>
              <a:buClr>
                <a:srgbClr val="004B8D"/>
              </a:buClr>
              <a:defRPr>
                <a:solidFill>
                  <a:srgbClr val="24ABA5"/>
                </a:solidFill>
              </a:defRPr>
            </a:lvl1pPr>
            <a:lvl2pPr>
              <a:buClr>
                <a:srgbClr val="004B8D"/>
              </a:buClr>
              <a:defRPr>
                <a:solidFill>
                  <a:srgbClr val="24ABA5"/>
                </a:solidFill>
              </a:defRPr>
            </a:lvl2pPr>
            <a:lvl3pPr>
              <a:buClr>
                <a:srgbClr val="004B8D"/>
              </a:buClr>
              <a:defRPr>
                <a:solidFill>
                  <a:srgbClr val="24ABA5"/>
                </a:solidFill>
              </a:defRPr>
            </a:lvl3pPr>
            <a:lvl4pPr>
              <a:buClr>
                <a:srgbClr val="004B8D"/>
              </a:buClr>
              <a:defRPr>
                <a:solidFill>
                  <a:srgbClr val="24ABA5"/>
                </a:solidFill>
              </a:defRPr>
            </a:lvl4pPr>
            <a:lvl5pPr>
              <a:buClr>
                <a:srgbClr val="004B8D"/>
              </a:buClr>
              <a:defRPr>
                <a:solidFill>
                  <a:srgbClr val="24ABA5"/>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BE" dirty="0"/>
          </a:p>
        </p:txBody>
      </p:sp>
    </p:spTree>
    <p:extLst>
      <p:ext uri="{BB962C8B-B14F-4D97-AF65-F5344CB8AC3E}">
        <p14:creationId xmlns:p14="http://schemas.microsoft.com/office/powerpoint/2010/main" val="329999913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0"/>
            <a:ext cx="898525" cy="6858000"/>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7" name="Text Placeholder 2"/>
          <p:cNvSpPr>
            <a:spLocks noGrp="1"/>
          </p:cNvSpPr>
          <p:nvPr>
            <p:ph type="body" idx="1"/>
          </p:nvPr>
        </p:nvSpPr>
        <p:spPr bwMode="auto">
          <a:xfrm>
            <a:off x="1065213" y="2028825"/>
            <a:ext cx="7564437" cy="482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nl-BE"/>
              <a:t>Modifiez les styles du texte du masque</a:t>
            </a:r>
          </a:p>
          <a:p>
            <a:pPr lvl="1"/>
            <a:r>
              <a:rPr lang="fr-FR" altLang="nl-BE"/>
              <a:t>Deuxième niveau</a:t>
            </a:r>
          </a:p>
          <a:p>
            <a:pPr lvl="2"/>
            <a:r>
              <a:rPr lang="fr-FR" altLang="nl-BE"/>
              <a:t>Troisième niveau</a:t>
            </a:r>
          </a:p>
          <a:p>
            <a:pPr lvl="3"/>
            <a:r>
              <a:rPr lang="fr-FR" altLang="nl-BE"/>
              <a:t>Quatrième niveau</a:t>
            </a:r>
          </a:p>
          <a:p>
            <a:pPr lvl="4"/>
            <a:r>
              <a:rPr lang="fr-FR" altLang="nl-BE"/>
              <a:t>Cinquième niveau</a:t>
            </a:r>
            <a:endParaRPr lang="en-US" altLang="nl-BE"/>
          </a:p>
        </p:txBody>
      </p:sp>
      <p:sp>
        <p:nvSpPr>
          <p:cNvPr id="1029" name="ZoneTexte 9"/>
          <p:cNvSpPr txBox="1">
            <a:spLocks noChangeArrowheads="1"/>
          </p:cNvSpPr>
          <p:nvPr/>
        </p:nvSpPr>
        <p:spPr bwMode="auto">
          <a:xfrm rot="-5400000">
            <a:off x="-2174081" y="3940969"/>
            <a:ext cx="52911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eaLnBrk="1" hangingPunct="1">
              <a:defRPr/>
            </a:pPr>
            <a:r>
              <a:rPr lang="fr-BE" altLang="nl-BE" sz="1500">
                <a:solidFill>
                  <a:schemeClr val="bg1"/>
                </a:solidFill>
                <a:latin typeface="Verdana" pitchFamily="34" charset="0"/>
                <a:ea typeface="Verdana" pitchFamily="34" charset="0"/>
                <a:cs typeface="Verdana" pitchFamily="34" charset="0"/>
              </a:rPr>
              <a:t>Wanneer huisarts en apotheker elkaar ontmoeten…</a:t>
            </a:r>
          </a:p>
        </p:txBody>
      </p:sp>
      <p:pic>
        <p:nvPicPr>
          <p:cNvPr id="2" name="Image 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8100" y="306388"/>
            <a:ext cx="9715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4" r:id="rId1"/>
    <p:sldLayoutId id="2147483853" r:id="rId2"/>
  </p:sldLayoutIdLst>
  <p:transition spd="slow">
    <p:wipe/>
  </p:transition>
  <p:hf sldNum="0" hdr="0" ftr="0" dt="0"/>
  <p:txStyles>
    <p:titleStyle>
      <a:lvl1pPr algn="l" defTabSz="685800" rtl="0" eaLnBrk="0" fontAlgn="base" hangingPunct="0">
        <a:lnSpc>
          <a:spcPct val="90000"/>
        </a:lnSpc>
        <a:spcBef>
          <a:spcPct val="0"/>
        </a:spcBef>
        <a:spcAft>
          <a:spcPct val="0"/>
        </a:spcAft>
        <a:defRPr lang="en-US" sz="3000" kern="1200" dirty="0">
          <a:solidFill>
            <a:srgbClr val="FFFFFF"/>
          </a:solidFill>
          <a:latin typeface="Century Gothic" panose="020B0502020202020204" pitchFamily="34" charset="0"/>
          <a:ea typeface="+mj-ea"/>
          <a:cs typeface="Andalus" panose="02020603050405020304" pitchFamily="18" charset="-78"/>
        </a:defRPr>
      </a:lvl1pPr>
      <a:lvl2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2pPr>
      <a:lvl3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3pPr>
      <a:lvl4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4pPr>
      <a:lvl5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5pPr>
      <a:lvl6pPr marL="4572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6pPr>
      <a:lvl7pPr marL="9144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7pPr>
      <a:lvl8pPr marL="13716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8pPr>
      <a:lvl9pPr marL="18288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9pPr>
    </p:titleStyle>
    <p:bodyStyle>
      <a:lvl1pPr marL="136525" indent="-136525" algn="l" defTabSz="685800" rtl="0" eaLnBrk="0" fontAlgn="base" hangingPunct="0">
        <a:lnSpc>
          <a:spcPct val="90000"/>
        </a:lnSpc>
        <a:spcBef>
          <a:spcPts val="900"/>
        </a:spcBef>
        <a:spcAft>
          <a:spcPct val="0"/>
        </a:spcAft>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6525" algn="l" defTabSz="685800" rtl="0" eaLnBrk="0" fontAlgn="base" hangingPunct="0">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6525" algn="l" defTabSz="685800" rtl="0" eaLnBrk="0" fontAlgn="base" hangingPunct="0">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6525" algn="l" defTabSz="685800" rtl="0" eaLnBrk="0" fontAlgn="base" hangingPunct="0">
        <a:lnSpc>
          <a:spcPct val="90000"/>
        </a:lnSpc>
        <a:spcBef>
          <a:spcPts val="188"/>
        </a:spcBef>
        <a:spcAft>
          <a:spcPts val="188"/>
        </a:spcAft>
        <a:buClr>
          <a:srgbClr val="24ABA5"/>
        </a:buClr>
        <a:buFont typeface="Wingdings 2"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6525" algn="l" defTabSz="685800" rtl="0" eaLnBrk="0" fontAlgn="base" hangingPunct="0">
        <a:lnSpc>
          <a:spcPct val="90000"/>
        </a:lnSpc>
        <a:spcBef>
          <a:spcPts val="188"/>
        </a:spcBef>
        <a:spcAft>
          <a:spcPts val="188"/>
        </a:spcAft>
        <a:buClr>
          <a:srgbClr val="24ABA5"/>
        </a:buClr>
        <a:buFont typeface="Wingdings 2"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www.tmf-mft.be/" TargetMode="Externa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1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slide" Target="slide10.xml"/><Relationship Id="rId7" Type="http://schemas.openxmlformats.org/officeDocument/2006/relationships/slide" Target="slide15.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 Id="rId9"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190500" y="5459413"/>
            <a:ext cx="87249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nl-NL" altLang="nl-BE" b="1"/>
              <a:t>Wanneer huisarts en </a:t>
            </a:r>
          </a:p>
          <a:p>
            <a:pPr algn="ctr" eaLnBrk="1" hangingPunct="1">
              <a:lnSpc>
                <a:spcPct val="100000"/>
              </a:lnSpc>
              <a:spcBef>
                <a:spcPct val="0"/>
              </a:spcBef>
              <a:buClrTx/>
              <a:buFontTx/>
              <a:buNone/>
            </a:pPr>
            <a:r>
              <a:rPr lang="nl-NL" altLang="nl-BE" b="1"/>
              <a:t>apotheker elkaar ontmoeten </a:t>
            </a:r>
            <a:r>
              <a:rPr lang="fr-BE" altLang="nl-BE" b="1"/>
              <a:t>…</a:t>
            </a: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714500"/>
            <a:ext cx="7753350" cy="4857750"/>
          </a:xfrm>
        </p:spPr>
        <p:txBody>
          <a:bodyPr rtlCol="0">
            <a:normAutofit lnSpcReduction="10000"/>
          </a:bodyPr>
          <a:lstStyle/>
          <a:p>
            <a:pPr marL="361950" indent="-361950" eaLnBrk="1" fontAlgn="auto" hangingPunct="1">
              <a:lnSpc>
                <a:spcPct val="100000"/>
              </a:lnSpc>
              <a:spcBef>
                <a:spcPts val="0"/>
              </a:spcBef>
              <a:spcAft>
                <a:spcPts val="1800"/>
              </a:spcAft>
              <a:defRPr/>
            </a:pPr>
            <a:r>
              <a:rPr lang="nl-BE" sz="2200" dirty="0"/>
              <a:t>Flexibiliteit in de keuze van dosering, galenische vorm en/of voor te schrijven hoeveelheid</a:t>
            </a:r>
            <a:endParaRPr lang="fr-BE" sz="2200" dirty="0"/>
          </a:p>
          <a:p>
            <a:pPr marL="361950" indent="-361950" eaLnBrk="1" fontAlgn="auto" hangingPunct="1">
              <a:lnSpc>
                <a:spcPct val="100000"/>
              </a:lnSpc>
              <a:spcBef>
                <a:spcPts val="0"/>
              </a:spcBef>
              <a:spcAft>
                <a:spcPts val="1800"/>
              </a:spcAft>
              <a:defRPr/>
            </a:pPr>
            <a:r>
              <a:rPr lang="nl-BE" sz="2200" dirty="0"/>
              <a:t>Nuttige, afgeschafte of niet-beschikbare specialiteiten vervangen</a:t>
            </a:r>
          </a:p>
          <a:p>
            <a:pPr marL="361950" indent="-361950" eaLnBrk="1" fontAlgn="auto" hangingPunct="1">
              <a:lnSpc>
                <a:spcPct val="100000"/>
              </a:lnSpc>
              <a:spcBef>
                <a:spcPts val="0"/>
              </a:spcBef>
              <a:spcAft>
                <a:spcPts val="1800"/>
              </a:spcAft>
              <a:defRPr/>
            </a:pPr>
            <a:r>
              <a:rPr lang="nl-BE" sz="2200" dirty="0"/>
              <a:t>Mogelijke en gerechtvaardigde associaties</a:t>
            </a:r>
          </a:p>
          <a:p>
            <a:pPr marL="361950" indent="-361950" eaLnBrk="1" fontAlgn="auto" hangingPunct="1">
              <a:lnSpc>
                <a:spcPct val="100000"/>
              </a:lnSpc>
              <a:spcBef>
                <a:spcPts val="0"/>
              </a:spcBef>
              <a:spcAft>
                <a:spcPts val="1800"/>
              </a:spcAft>
              <a:defRPr/>
            </a:pPr>
            <a:r>
              <a:rPr lang="nl-BE" sz="2200" dirty="0"/>
              <a:t>Psychologisch en relationeel voordeel</a:t>
            </a:r>
            <a:endParaRPr lang="fr-BE" sz="2200" dirty="0"/>
          </a:p>
          <a:p>
            <a:pPr marL="361950" indent="-361950" eaLnBrk="1" fontAlgn="auto" hangingPunct="1">
              <a:lnSpc>
                <a:spcPct val="100000"/>
              </a:lnSpc>
              <a:spcBef>
                <a:spcPts val="0"/>
              </a:spcBef>
              <a:spcAft>
                <a:spcPts val="1800"/>
              </a:spcAft>
              <a:defRPr/>
            </a:pPr>
            <a:r>
              <a:rPr lang="nl-BE" sz="2200" dirty="0"/>
              <a:t>Socio-economisch voordeel</a:t>
            </a:r>
          </a:p>
          <a:p>
            <a:pPr marL="361950" indent="-361950" eaLnBrk="1" fontAlgn="auto" hangingPunct="1">
              <a:lnSpc>
                <a:spcPct val="100000"/>
              </a:lnSpc>
              <a:spcBef>
                <a:spcPts val="0"/>
              </a:spcBef>
              <a:spcAft>
                <a:spcPts val="1800"/>
              </a:spcAft>
              <a:defRPr/>
            </a:pPr>
            <a:r>
              <a:rPr lang="nl-BE" sz="2200" dirty="0"/>
              <a:t>Betere opvolging van de behandeling van de patiënt</a:t>
            </a:r>
            <a:endParaRPr lang="fr-BE" sz="2200" dirty="0"/>
          </a:p>
          <a:p>
            <a:pPr marL="361950" indent="-361950" eaLnBrk="1" fontAlgn="auto" hangingPunct="1">
              <a:lnSpc>
                <a:spcPct val="100000"/>
              </a:lnSpc>
              <a:spcBef>
                <a:spcPts val="0"/>
              </a:spcBef>
              <a:spcAft>
                <a:spcPts val="1800"/>
              </a:spcAft>
              <a:defRPr/>
            </a:pPr>
            <a:r>
              <a:rPr lang="nl-BE" sz="2200" dirty="0"/>
              <a:t>Betere controle van de automedicatie</a:t>
            </a:r>
            <a:endParaRPr lang="fr-BE" sz="2200" dirty="0"/>
          </a:p>
          <a:p>
            <a:pPr marL="361950" indent="-361950" eaLnBrk="1" fontAlgn="auto" hangingPunct="1">
              <a:lnSpc>
                <a:spcPct val="100000"/>
              </a:lnSpc>
              <a:spcBef>
                <a:spcPts val="0"/>
              </a:spcBef>
              <a:spcAft>
                <a:spcPts val="1800"/>
              </a:spcAft>
              <a:defRPr/>
            </a:pPr>
            <a:endParaRPr lang="fr-BE" sz="2200" b="1" i="1" dirty="0"/>
          </a:p>
        </p:txBody>
      </p:sp>
      <p:sp>
        <p:nvSpPr>
          <p:cNvPr id="43011"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46084" name="Rectangle 5"/>
          <p:cNvSpPr>
            <a:spLocks noChangeArrowheads="1"/>
          </p:cNvSpPr>
          <p:nvPr/>
        </p:nvSpPr>
        <p:spPr bwMode="auto">
          <a:xfrm>
            <a:off x="923925" y="771525"/>
            <a:ext cx="7972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Welke voordelen bieden magistrale bereidingen?</a:t>
            </a:r>
          </a:p>
        </p:txBody>
      </p:sp>
      <p:sp>
        <p:nvSpPr>
          <p:cNvPr id="7" name="Rectangular Callout 6"/>
          <p:cNvSpPr/>
          <p:nvPr/>
        </p:nvSpPr>
        <p:spPr>
          <a:xfrm>
            <a:off x="1185863" y="1762125"/>
            <a:ext cx="7710487" cy="395605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br>
              <a:rPr lang="fr-BE" sz="2800" dirty="0"/>
            </a:br>
            <a:r>
              <a:rPr lang="fr-BE" sz="2800" dirty="0" err="1"/>
              <a:t>Kunnen</a:t>
            </a:r>
            <a:r>
              <a:rPr lang="fr-BE" sz="2800" dirty="0"/>
              <a:t> </a:t>
            </a:r>
            <a:r>
              <a:rPr lang="fr-BE" sz="2800" dirty="0" err="1"/>
              <a:t>we</a:t>
            </a:r>
            <a:r>
              <a:rPr lang="fr-BE" sz="2800" dirty="0"/>
              <a:t> </a:t>
            </a:r>
            <a:r>
              <a:rPr lang="fr-BE" sz="2800" dirty="0" err="1"/>
              <a:t>concrete</a:t>
            </a:r>
            <a:r>
              <a:rPr lang="fr-BE" sz="2800" dirty="0"/>
              <a:t> </a:t>
            </a:r>
            <a:r>
              <a:rPr lang="fr-BE" sz="2800" dirty="0" err="1"/>
              <a:t>situaties</a:t>
            </a:r>
            <a:r>
              <a:rPr lang="fr-BE" sz="2800" dirty="0"/>
              <a:t> </a:t>
            </a:r>
            <a:r>
              <a:rPr lang="fr-BE" sz="2800" dirty="0" err="1"/>
              <a:t>uitwisselen</a:t>
            </a:r>
            <a:r>
              <a:rPr lang="fr-BE" sz="2800" dirty="0"/>
              <a:t> </a:t>
            </a:r>
            <a:r>
              <a:rPr lang="fr-BE" sz="2800" dirty="0" err="1"/>
              <a:t>waarbij</a:t>
            </a:r>
            <a:r>
              <a:rPr lang="fr-BE" sz="2800" dirty="0"/>
              <a:t> </a:t>
            </a:r>
            <a:r>
              <a:rPr lang="fr-BE" sz="2800" dirty="0" err="1"/>
              <a:t>een</a:t>
            </a:r>
            <a:r>
              <a:rPr lang="fr-BE" sz="2800" dirty="0"/>
              <a:t> magistrale </a:t>
            </a:r>
            <a:r>
              <a:rPr lang="fr-BE" sz="2800" dirty="0" err="1"/>
              <a:t>bereiding</a:t>
            </a:r>
            <a:r>
              <a:rPr lang="fr-BE" sz="2800" dirty="0"/>
              <a:t> </a:t>
            </a:r>
            <a:r>
              <a:rPr lang="fr-BE" sz="2800" dirty="0" err="1"/>
              <a:t>een</a:t>
            </a:r>
            <a:r>
              <a:rPr lang="fr-BE" sz="2800" dirty="0"/>
              <a:t> </a:t>
            </a:r>
            <a:r>
              <a:rPr lang="fr-BE" sz="2800" dirty="0" err="1"/>
              <a:t>oplossing</a:t>
            </a:r>
            <a:r>
              <a:rPr lang="fr-BE" sz="2800" dirty="0"/>
              <a:t> </a:t>
            </a:r>
            <a:r>
              <a:rPr lang="fr-BE" sz="2800" dirty="0" err="1"/>
              <a:t>bood</a:t>
            </a:r>
            <a:r>
              <a:rPr lang="fr-BE" sz="2800" dirty="0"/>
              <a:t>? </a:t>
            </a:r>
          </a:p>
          <a:p>
            <a:pPr algn="ctr" eaLnBrk="1" fontAlgn="auto" hangingPunct="1">
              <a:spcBef>
                <a:spcPts val="0"/>
              </a:spcBef>
              <a:spcAft>
                <a:spcPts val="0"/>
              </a:spcAft>
              <a:defRPr/>
            </a:pPr>
            <a:endParaRPr lang="fr-BE" sz="3200" dirty="0"/>
          </a:p>
          <a:p>
            <a:pPr algn="ctr" eaLnBrk="1" fontAlgn="auto" hangingPunct="1">
              <a:spcBef>
                <a:spcPts val="0"/>
              </a:spcBef>
              <a:spcAft>
                <a:spcPts val="0"/>
              </a:spcAft>
              <a:defRPr/>
            </a:pPr>
            <a:r>
              <a:rPr lang="nl-BE" sz="2800" dirty="0"/>
              <a:t>Welke moeilijkheden ondervinden we bij magistrale bereidingen?</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a:p>
            <a:pPr algn="ctr" eaLnBrk="1" fontAlgn="auto" hangingPunct="1">
              <a:spcBef>
                <a:spcPts val="0"/>
              </a:spcBef>
              <a:spcAft>
                <a:spcPts val="0"/>
              </a:spcAft>
              <a:defRPr/>
            </a:pP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33475" y="1365250"/>
            <a:ext cx="7627938" cy="5184775"/>
          </a:xfrm>
        </p:spPr>
        <p:txBody>
          <a:bodyPr/>
          <a:lstStyle/>
          <a:p>
            <a:pPr marL="361950" indent="-361950" algn="just" eaLnBrk="1" hangingPunct="1">
              <a:lnSpc>
                <a:spcPct val="100000"/>
              </a:lnSpc>
              <a:spcBef>
                <a:spcPct val="0"/>
              </a:spcBef>
              <a:spcAft>
                <a:spcPts val="2400"/>
              </a:spcAft>
            </a:pPr>
            <a:r>
              <a:rPr lang="nl-BE" altLang="nl-BE" sz="2200"/>
              <a:t>De kwaliteit van de gebruikte grondstoffen wordt gewaarborgd door een </a:t>
            </a:r>
            <a:r>
              <a:rPr lang="nl-BE" altLang="nl-BE" sz="2200">
                <a:solidFill>
                  <a:srgbClr val="24ABA5"/>
                </a:solidFill>
              </a:rPr>
              <a:t>autorisatienummer</a:t>
            </a:r>
            <a:r>
              <a:rPr lang="nl-BE" altLang="nl-BE" sz="2200"/>
              <a:t> of een </a:t>
            </a:r>
            <a:r>
              <a:rPr lang="nl-BE" altLang="nl-BE" sz="2200">
                <a:solidFill>
                  <a:srgbClr val="24ABA5"/>
                </a:solidFill>
              </a:rPr>
              <a:t>analysecertificaat</a:t>
            </a:r>
            <a:r>
              <a:rPr lang="nl-BE" altLang="nl-BE" sz="2200"/>
              <a:t> van een erkend laboratorium</a:t>
            </a:r>
            <a:r>
              <a:rPr lang="fr-BE" altLang="nl-BE" sz="2200"/>
              <a:t>. </a:t>
            </a:r>
          </a:p>
          <a:p>
            <a:pPr marL="361950" indent="-361950" algn="just" eaLnBrk="1" hangingPunct="1">
              <a:lnSpc>
                <a:spcPct val="100000"/>
              </a:lnSpc>
              <a:spcBef>
                <a:spcPct val="0"/>
              </a:spcBef>
              <a:spcAft>
                <a:spcPts val="2400"/>
              </a:spcAft>
            </a:pPr>
            <a:r>
              <a:rPr lang="nl-BE" altLang="nl-BE" sz="2200"/>
              <a:t>Elke grondstof wordt geïnventariseerd in de officina volgens aankomstdatum om de </a:t>
            </a:r>
            <a:r>
              <a:rPr lang="nl-BE" altLang="nl-BE" sz="2200">
                <a:solidFill>
                  <a:srgbClr val="24ABA5"/>
                </a:solidFill>
              </a:rPr>
              <a:t>traceerbaarheid</a:t>
            </a:r>
            <a:r>
              <a:rPr lang="nl-BE" altLang="nl-BE" sz="2200"/>
              <a:t> te waarborgen</a:t>
            </a:r>
            <a:r>
              <a:rPr lang="fr-BE" altLang="nl-BE" sz="2200"/>
              <a:t>.</a:t>
            </a:r>
          </a:p>
          <a:p>
            <a:pPr marL="361950" indent="-361950" algn="just" eaLnBrk="1" hangingPunct="1">
              <a:lnSpc>
                <a:spcPct val="100000"/>
              </a:lnSpc>
              <a:spcBef>
                <a:spcPct val="0"/>
              </a:spcBef>
              <a:spcAft>
                <a:spcPts val="2400"/>
              </a:spcAft>
            </a:pPr>
            <a:r>
              <a:rPr lang="nl-BE" altLang="nl-BE" sz="2200"/>
              <a:t>De apotheker houdt een </a:t>
            </a:r>
            <a:r>
              <a:rPr lang="nl-BE" altLang="nl-BE" sz="2200">
                <a:solidFill>
                  <a:srgbClr val="24ABA5"/>
                </a:solidFill>
              </a:rPr>
              <a:t>kwaliteitshandboek</a:t>
            </a:r>
            <a:r>
              <a:rPr lang="nl-BE" altLang="nl-BE" sz="2200"/>
              <a:t> bij en maakt gebruik van </a:t>
            </a:r>
            <a:r>
              <a:rPr lang="nl-BE" altLang="nl-BE" sz="2200">
                <a:solidFill>
                  <a:srgbClr val="24ABA5"/>
                </a:solidFill>
              </a:rPr>
              <a:t>weegfiches</a:t>
            </a:r>
            <a:r>
              <a:rPr lang="nl-BE" altLang="nl-BE" sz="2200"/>
              <a:t> volgens de richtlijnen van de GGOFP (Gids voor Goede Officinale Farmaceutische Praktijken).</a:t>
            </a:r>
          </a:p>
          <a:p>
            <a:pPr marL="361950" indent="-361950" algn="just" eaLnBrk="1" hangingPunct="1">
              <a:lnSpc>
                <a:spcPct val="100000"/>
              </a:lnSpc>
              <a:spcBef>
                <a:spcPct val="0"/>
              </a:spcBef>
              <a:spcAft>
                <a:spcPts val="2400"/>
              </a:spcAft>
            </a:pPr>
            <a:r>
              <a:rPr lang="nl-BE" altLang="nl-BE" sz="2200"/>
              <a:t>De apotheker beschikt over </a:t>
            </a:r>
            <a:r>
              <a:rPr lang="nl-BE" altLang="nl-BE" sz="2200">
                <a:solidFill>
                  <a:srgbClr val="24ABA5"/>
                </a:solidFill>
              </a:rPr>
              <a:t>moderne apparatuur</a:t>
            </a:r>
            <a:r>
              <a:rPr lang="nl-BE" altLang="nl-BE" sz="2200"/>
              <a:t> (de gebruikte weegschalen worden regelmatig gekalibreerd en geijkt).</a:t>
            </a:r>
            <a:endParaRPr lang="fr-BE" altLang="nl-BE" sz="2200" b="1" i="1"/>
          </a:p>
        </p:txBody>
      </p:sp>
      <p:sp>
        <p:nvSpPr>
          <p:cNvPr id="44035" name="Espace réservé du texte 2"/>
          <p:cNvSpPr txBox="1">
            <a:spLocks/>
          </p:cNvSpPr>
          <p:nvPr/>
        </p:nvSpPr>
        <p:spPr bwMode="auto">
          <a:xfrm>
            <a:off x="998538" y="185738"/>
            <a:ext cx="7897812"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eaLnBrk="0" hangingPunct="0">
              <a:lnSpc>
                <a:spcPct val="90000"/>
              </a:lnSpc>
              <a:spcBef>
                <a:spcPts val="900"/>
              </a:spcBef>
              <a:buClr>
                <a:srgbClr val="24ABA5"/>
              </a:buClr>
              <a:buFont typeface="Wingdings 2" panose="05020102010507070707" pitchFamily="18" charset="2"/>
              <a:buChar char=""/>
              <a:defRPr sz="28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6525" defTabSz="685800" eaLnBrk="0" hangingPunct="0">
              <a:lnSpc>
                <a:spcPct val="90000"/>
              </a:lnSpc>
              <a:spcBef>
                <a:spcPts val="188"/>
              </a:spcBef>
              <a:spcAft>
                <a:spcPts val="188"/>
              </a:spcAft>
              <a:buClr>
                <a:srgbClr val="24ABA5"/>
              </a:buClr>
              <a:buFont typeface="Wingdings 2" panose="05020102010507070707" pitchFamily="18" charset="2"/>
              <a:buChar char=""/>
              <a:defRPr sz="24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6525" defTabSz="685800" eaLnBrk="0" hangingPunct="0">
              <a:lnSpc>
                <a:spcPct val="90000"/>
              </a:lnSpc>
              <a:spcBef>
                <a:spcPts val="188"/>
              </a:spcBef>
              <a:spcAft>
                <a:spcPts val="188"/>
              </a:spcAft>
              <a:buClr>
                <a:srgbClr val="24ABA5"/>
              </a:buClr>
              <a:buFont typeface="Wingdings 2" panose="05020102010507070707" pitchFamily="18" charset="2"/>
              <a:buChar char=""/>
              <a:defRPr sz="24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6525" defTabSz="685800" eaLnBrk="0"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6525" defTabSz="685800" eaLnBrk="0"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9pPr>
          </a:lstStyle>
          <a:p>
            <a:pPr algn="ctr" eaLnBrk="1" hangingPunct="1">
              <a:buClr>
                <a:srgbClr val="004B8D"/>
              </a:buClr>
              <a:buFont typeface="Wingdings 2" panose="05020102010507070707" pitchFamily="18" charset="2"/>
              <a:buNone/>
              <a:defRPr/>
            </a:pPr>
            <a:r>
              <a:rPr lang="fr-BE" altLang="nl-BE" b="1" dirty="0">
                <a:solidFill>
                  <a:srgbClr val="24ABA5"/>
                </a:solidFill>
                <a:effectLst>
                  <a:outerShdw blurRad="38100" dist="38100" dir="2700000" algn="tl">
                    <a:srgbClr val="000000">
                      <a:alpha val="43137"/>
                    </a:srgbClr>
                  </a:outerShdw>
                </a:effectLst>
              </a:rPr>
              <a:t>Magistrale </a:t>
            </a:r>
            <a:r>
              <a:rPr lang="fr-BE" altLang="nl-BE" b="1" dirty="0" err="1">
                <a:solidFill>
                  <a:srgbClr val="24ABA5"/>
                </a:solidFill>
                <a:effectLst>
                  <a:outerShdw blurRad="38100" dist="38100" dir="2700000" algn="tl">
                    <a:srgbClr val="000000">
                      <a:alpha val="43137"/>
                    </a:srgbClr>
                  </a:outerShdw>
                </a:effectLst>
              </a:rPr>
              <a:t>bereidingen</a:t>
            </a:r>
            <a:endParaRPr lang="fr-BE" altLang="nl-BE" b="1" dirty="0">
              <a:solidFill>
                <a:srgbClr val="24ABA5"/>
              </a:solidFill>
              <a:effectLst>
                <a:outerShdw blurRad="38100" dist="38100" dir="2700000" algn="tl">
                  <a:srgbClr val="000000">
                    <a:alpha val="43137"/>
                  </a:srgbClr>
                </a:outerShdw>
              </a:effectLst>
            </a:endParaRPr>
          </a:p>
        </p:txBody>
      </p:sp>
      <p:sp>
        <p:nvSpPr>
          <p:cNvPr id="47108" name="Rectangle 6"/>
          <p:cNvSpPr>
            <a:spLocks noChangeArrowheads="1"/>
          </p:cNvSpPr>
          <p:nvPr/>
        </p:nvSpPr>
        <p:spPr bwMode="auto">
          <a:xfrm>
            <a:off x="998538" y="762000"/>
            <a:ext cx="7897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Hoe wordt de kwaliteit gewaarborgd? </a:t>
            </a:r>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781175"/>
            <a:ext cx="7753350" cy="5076825"/>
          </a:xfrm>
        </p:spPr>
        <p:txBody>
          <a:bodyPr rtlCol="0">
            <a:noAutofit/>
          </a:bodyPr>
          <a:lstStyle/>
          <a:p>
            <a:pPr marL="0" indent="0" eaLnBrk="1" fontAlgn="auto" hangingPunct="1">
              <a:lnSpc>
                <a:spcPct val="100000"/>
              </a:lnSpc>
              <a:spcBef>
                <a:spcPts val="0"/>
              </a:spcBef>
              <a:spcAft>
                <a:spcPts val="1800"/>
              </a:spcAft>
              <a:buFont typeface="Wingdings 2" pitchFamily="18" charset="2"/>
              <a:buNone/>
              <a:defRPr/>
            </a:pPr>
            <a:r>
              <a:rPr lang="fr-BE" sz="2000" b="1" dirty="0" err="1">
                <a:solidFill>
                  <a:srgbClr val="24ABA5"/>
                </a:solidFill>
              </a:rPr>
              <a:t>Nee</a:t>
            </a:r>
            <a:r>
              <a:rPr lang="fr-BE" sz="2000" dirty="0"/>
              <a:t>,</a:t>
            </a:r>
            <a:r>
              <a:rPr lang="fr-BE" sz="2000" b="1" dirty="0"/>
              <a:t> </a:t>
            </a:r>
            <a:r>
              <a:rPr lang="fr-BE" sz="2000" dirty="0" err="1"/>
              <a:t>tenzij</a:t>
            </a:r>
            <a:r>
              <a:rPr lang="fr-BE" sz="2000" dirty="0"/>
              <a:t>:</a:t>
            </a:r>
            <a:endParaRPr lang="fr-BE" sz="2000" dirty="0">
              <a:solidFill>
                <a:srgbClr val="24ABA5"/>
              </a:solidFill>
            </a:endParaRPr>
          </a:p>
          <a:p>
            <a:pPr marL="361950" indent="-361950" eaLnBrk="1" fontAlgn="auto" hangingPunct="1">
              <a:lnSpc>
                <a:spcPct val="100000"/>
              </a:lnSpc>
              <a:spcBef>
                <a:spcPts val="0"/>
              </a:spcBef>
              <a:spcAft>
                <a:spcPts val="1800"/>
              </a:spcAft>
              <a:buFont typeface="Arial" panose="020B0604020202020204" pitchFamily="34" charset="0"/>
              <a:buChar char="•"/>
              <a:defRPr/>
            </a:pPr>
            <a:r>
              <a:rPr lang="nl-BE" sz="2000" dirty="0"/>
              <a:t>er </a:t>
            </a:r>
            <a:r>
              <a:rPr lang="nl-BE" sz="2000" dirty="0">
                <a:solidFill>
                  <a:srgbClr val="24ABA5"/>
                </a:solidFill>
              </a:rPr>
              <a:t>medische, wetenschappelijke redenen </a:t>
            </a:r>
            <a:r>
              <a:rPr lang="nl-BE" sz="2000" dirty="0"/>
              <a:t>zijn.</a:t>
            </a:r>
          </a:p>
          <a:p>
            <a:pPr marL="361950" indent="-361950" eaLnBrk="1" fontAlgn="auto" hangingPunct="1">
              <a:lnSpc>
                <a:spcPct val="100000"/>
              </a:lnSpc>
              <a:spcBef>
                <a:spcPts val="0"/>
              </a:spcBef>
              <a:spcAft>
                <a:spcPts val="1800"/>
              </a:spcAft>
              <a:buFont typeface="Arial" panose="020B0604020202020204" pitchFamily="34" charset="0"/>
              <a:buChar char="•"/>
              <a:defRPr/>
            </a:pPr>
            <a:r>
              <a:rPr lang="nl-BE" sz="2000" dirty="0"/>
              <a:t>de bereiding niet beantwoordt aan de </a:t>
            </a:r>
            <a:r>
              <a:rPr lang="nl-BE" sz="2000" dirty="0">
                <a:solidFill>
                  <a:srgbClr val="24ABA5"/>
                </a:solidFill>
              </a:rPr>
              <a:t>wetgeving</a:t>
            </a:r>
            <a:r>
              <a:rPr lang="fr-BE" sz="2000" dirty="0"/>
              <a:t>. </a:t>
            </a:r>
          </a:p>
          <a:p>
            <a:pPr marL="361950" indent="0" algn="just" eaLnBrk="1" fontAlgn="auto" hangingPunct="1">
              <a:lnSpc>
                <a:spcPct val="100000"/>
              </a:lnSpc>
              <a:spcBef>
                <a:spcPts val="0"/>
              </a:spcBef>
              <a:spcAft>
                <a:spcPts val="600"/>
              </a:spcAft>
              <a:buFont typeface="Wingdings 2" pitchFamily="18" charset="2"/>
              <a:buNone/>
              <a:defRPr/>
            </a:pPr>
            <a:r>
              <a:rPr lang="fr-BE" sz="1800" dirty="0">
                <a:solidFill>
                  <a:srgbClr val="24ABA5"/>
                </a:solidFill>
                <a:sym typeface="Wingdings" panose="05000000000000000000" pitchFamily="2" charset="2"/>
              </a:rPr>
              <a:t></a:t>
            </a:r>
            <a:r>
              <a:rPr lang="fr-BE" sz="1800" dirty="0">
                <a:sym typeface="Wingdings" panose="05000000000000000000" pitchFamily="2" charset="2"/>
              </a:rPr>
              <a:t> </a:t>
            </a:r>
            <a:r>
              <a:rPr lang="fr-BE" sz="1800" dirty="0"/>
              <a:t>De </a:t>
            </a:r>
            <a:r>
              <a:rPr lang="fr-BE" sz="1800" dirty="0" err="1"/>
              <a:t>apotheker</a:t>
            </a:r>
            <a:r>
              <a:rPr lang="fr-BE" sz="1800" dirty="0"/>
              <a:t>:</a:t>
            </a:r>
          </a:p>
          <a:p>
            <a:pPr marL="895350" indent="-266700" algn="just" eaLnBrk="1" fontAlgn="auto" hangingPunct="1">
              <a:lnSpc>
                <a:spcPct val="100000"/>
              </a:lnSpc>
              <a:spcBef>
                <a:spcPts val="0"/>
              </a:spcBef>
              <a:spcAft>
                <a:spcPts val="600"/>
              </a:spcAft>
              <a:buFont typeface="Gisha" panose="020B0502040204020203" pitchFamily="34" charset="-79"/>
              <a:buChar char="·"/>
              <a:defRPr/>
            </a:pPr>
            <a:r>
              <a:rPr lang="nl-BE" sz="1800" dirty="0"/>
              <a:t>overlegt met de voorschrijver en stelt alternatief voor</a:t>
            </a:r>
            <a:r>
              <a:rPr lang="fr-BE" sz="1800" dirty="0"/>
              <a:t>.</a:t>
            </a:r>
          </a:p>
          <a:p>
            <a:pPr marL="895350" indent="-266700" algn="just" eaLnBrk="1" fontAlgn="auto" hangingPunct="1">
              <a:lnSpc>
                <a:spcPct val="100000"/>
              </a:lnSpc>
              <a:spcBef>
                <a:spcPts val="0"/>
              </a:spcBef>
              <a:spcAft>
                <a:spcPts val="600"/>
              </a:spcAft>
              <a:buFont typeface="Gisha" panose="020B0502040204020203" pitchFamily="34" charset="-79"/>
              <a:buChar char="·"/>
              <a:defRPr/>
            </a:pPr>
            <a:r>
              <a:rPr lang="nl-BE" sz="1800" dirty="0"/>
              <a:t>Motiveert en documenteert de weigering.</a:t>
            </a:r>
          </a:p>
          <a:p>
            <a:pPr marL="895350" indent="-266700" algn="just" eaLnBrk="1" fontAlgn="auto" hangingPunct="1">
              <a:lnSpc>
                <a:spcPct val="100000"/>
              </a:lnSpc>
              <a:spcBef>
                <a:spcPts val="0"/>
              </a:spcBef>
              <a:spcAft>
                <a:spcPts val="600"/>
              </a:spcAft>
              <a:buFont typeface="Gisha" panose="020B0502040204020203" pitchFamily="34" charset="-79"/>
              <a:buChar char="·"/>
              <a:defRPr/>
            </a:pPr>
            <a:endParaRPr lang="fr-BE" sz="1600" dirty="0"/>
          </a:p>
          <a:p>
            <a:pPr marL="361950" indent="-361950" eaLnBrk="1" fontAlgn="auto" hangingPunct="1">
              <a:lnSpc>
                <a:spcPct val="100000"/>
              </a:lnSpc>
              <a:spcBef>
                <a:spcPts val="0"/>
              </a:spcBef>
              <a:spcAft>
                <a:spcPts val="1800"/>
              </a:spcAft>
              <a:defRPr/>
            </a:pPr>
            <a:r>
              <a:rPr lang="nl-BE" sz="2000" dirty="0"/>
              <a:t>de apotheker niet beschikt over de </a:t>
            </a:r>
            <a:r>
              <a:rPr lang="nl-BE" sz="2000" dirty="0">
                <a:solidFill>
                  <a:srgbClr val="24ABA5"/>
                </a:solidFill>
              </a:rPr>
              <a:t>nodige installatie en uitrusting</a:t>
            </a:r>
            <a:r>
              <a:rPr lang="fr-BE" sz="2000" dirty="0">
                <a:solidFill>
                  <a:srgbClr val="24ABA5"/>
                </a:solidFill>
              </a:rPr>
              <a:t>.</a:t>
            </a:r>
          </a:p>
          <a:p>
            <a:pPr marL="628650" indent="-361950" eaLnBrk="1" fontAlgn="auto" hangingPunct="1">
              <a:lnSpc>
                <a:spcPct val="100000"/>
              </a:lnSpc>
              <a:spcBef>
                <a:spcPts val="0"/>
              </a:spcBef>
              <a:spcAft>
                <a:spcPts val="1800"/>
              </a:spcAft>
              <a:buFont typeface="Wingdings 2" pitchFamily="18" charset="2"/>
              <a:buNone/>
              <a:defRPr/>
            </a:pPr>
            <a:r>
              <a:rPr lang="fr-BE" sz="1800" dirty="0">
                <a:solidFill>
                  <a:srgbClr val="24ABA5"/>
                </a:solidFill>
                <a:sym typeface="Wingdings" panose="05000000000000000000" pitchFamily="2" charset="2"/>
              </a:rPr>
              <a:t></a:t>
            </a:r>
            <a:r>
              <a:rPr lang="fr-BE" sz="1800" dirty="0">
                <a:sym typeface="Wingdings" panose="05000000000000000000" pitchFamily="2" charset="2"/>
              </a:rPr>
              <a:t> </a:t>
            </a:r>
            <a:r>
              <a:rPr lang="nl-BE" sz="1800" dirty="0">
                <a:sym typeface="Wingdings" panose="05000000000000000000" pitchFamily="2" charset="2"/>
              </a:rPr>
              <a:t>O</a:t>
            </a:r>
            <a:r>
              <a:rPr lang="nl-BE" sz="1800" dirty="0"/>
              <a:t>m de kwaliteit te garanderen kan hij bepaalde bereidingen uitbesteden (limitatieve lijst hernomen in de wetgeving)</a:t>
            </a:r>
            <a:r>
              <a:rPr lang="fr-BE" sz="1800" dirty="0"/>
              <a:t>.</a:t>
            </a:r>
            <a:endParaRPr lang="fr-BE" sz="1800" b="1" i="1" dirty="0"/>
          </a:p>
          <a:p>
            <a:pPr marL="0" indent="0" eaLnBrk="1" fontAlgn="auto" hangingPunct="1">
              <a:lnSpc>
                <a:spcPct val="100000"/>
              </a:lnSpc>
              <a:spcBef>
                <a:spcPts val="0"/>
              </a:spcBef>
              <a:spcAft>
                <a:spcPts val="1800"/>
              </a:spcAft>
              <a:buFont typeface="Wingdings 2" pitchFamily="18" charset="2"/>
              <a:buNone/>
              <a:defRPr/>
            </a:pPr>
            <a:endParaRPr lang="fr-BE" sz="2000" b="1" i="1" dirty="0"/>
          </a:p>
        </p:txBody>
      </p:sp>
      <p:sp>
        <p:nvSpPr>
          <p:cNvPr id="45059"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48132" name="Rectangle 5"/>
          <p:cNvSpPr>
            <a:spLocks noChangeArrowheads="1"/>
          </p:cNvSpPr>
          <p:nvPr/>
        </p:nvSpPr>
        <p:spPr bwMode="auto">
          <a:xfrm>
            <a:off x="998538" y="744538"/>
            <a:ext cx="78978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Mag de apotheker een magistrale bereiding weigeren uit te voeren?</a:t>
            </a:r>
          </a:p>
        </p:txBody>
      </p:sp>
      <p:sp>
        <p:nvSpPr>
          <p:cNvPr id="7" name="Rectangular Callout 6"/>
          <p:cNvSpPr/>
          <p:nvPr/>
        </p:nvSpPr>
        <p:spPr>
          <a:xfrm>
            <a:off x="1185862" y="2026764"/>
            <a:ext cx="7710488" cy="30702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Heeft</a:t>
            </a:r>
            <a:r>
              <a:rPr lang="fr-BE" sz="2800" dirty="0"/>
              <a:t> u al </a:t>
            </a:r>
            <a:r>
              <a:rPr lang="fr-BE" sz="2800" dirty="0" err="1"/>
              <a:t>eens</a:t>
            </a:r>
            <a:r>
              <a:rPr lang="fr-BE" sz="2800" dirty="0"/>
              <a:t> de </a:t>
            </a:r>
            <a:r>
              <a:rPr lang="fr-BE" sz="2800" dirty="0" err="1"/>
              <a:t>uitvoering</a:t>
            </a:r>
            <a:r>
              <a:rPr lang="fr-BE" sz="2800" dirty="0"/>
              <a:t> van </a:t>
            </a:r>
            <a:r>
              <a:rPr lang="fr-BE" sz="2800" dirty="0" err="1"/>
              <a:t>een</a:t>
            </a:r>
            <a:r>
              <a:rPr lang="fr-BE" sz="2800" dirty="0"/>
              <a:t> magistrale </a:t>
            </a:r>
            <a:r>
              <a:rPr lang="fr-BE" sz="2800" dirty="0" err="1"/>
              <a:t>bereiding</a:t>
            </a:r>
            <a:r>
              <a:rPr lang="fr-BE" sz="2800" dirty="0"/>
              <a:t> </a:t>
            </a:r>
            <a:r>
              <a:rPr lang="fr-BE" sz="2800" dirty="0" err="1"/>
              <a:t>geweigerd</a:t>
            </a:r>
            <a:r>
              <a:rPr lang="fr-BE" sz="2800" dirty="0"/>
              <a:t> en om </a:t>
            </a:r>
            <a:r>
              <a:rPr lang="fr-BE" sz="2800" dirty="0" err="1"/>
              <a:t>welke</a:t>
            </a:r>
            <a:r>
              <a:rPr lang="fr-BE" sz="2800" dirty="0"/>
              <a:t> </a:t>
            </a:r>
            <a:r>
              <a:rPr lang="fr-BE" sz="2800" dirty="0" err="1"/>
              <a:t>reden</a:t>
            </a:r>
            <a:r>
              <a:rPr lang="fr-BE" sz="2800" dirty="0"/>
              <a:t>? </a:t>
            </a:r>
          </a:p>
          <a:p>
            <a:pPr algn="ctr" eaLnBrk="1" fontAlgn="auto" hangingPunct="1">
              <a:spcBef>
                <a:spcPts val="0"/>
              </a:spcBef>
              <a:spcAft>
                <a:spcPts val="0"/>
              </a:spcAft>
              <a:defRPr/>
            </a:pPr>
            <a:endParaRPr lang="fr-BE" dirty="0"/>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dergelijke situaties helpen vermijden?</a:t>
            </a: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00150" y="1962150"/>
            <a:ext cx="7696200" cy="4752975"/>
          </a:xfrm>
        </p:spPr>
        <p:txBody>
          <a:bodyPr rtlCol="0">
            <a:noAutofit/>
          </a:bodyPr>
          <a:lstStyle/>
          <a:p>
            <a:pPr marL="266700" indent="-266700" algn="just" eaLnBrk="1" fontAlgn="auto" hangingPunct="1">
              <a:lnSpc>
                <a:spcPct val="100000"/>
              </a:lnSpc>
              <a:spcBef>
                <a:spcPts val="0"/>
              </a:spcBef>
              <a:spcAft>
                <a:spcPts val="1800"/>
              </a:spcAft>
              <a:defRPr/>
            </a:pPr>
            <a:r>
              <a:rPr lang="nl-BE" sz="2200" dirty="0"/>
              <a:t>Het Therapeutisch Magistraal Formularium (TMF) is een </a:t>
            </a:r>
            <a:r>
              <a:rPr lang="nl-BE" sz="2200" dirty="0">
                <a:solidFill>
                  <a:srgbClr val="24ABA5"/>
                </a:solidFill>
              </a:rPr>
              <a:t>referentiewerk</a:t>
            </a:r>
            <a:r>
              <a:rPr lang="nl-BE" sz="2200" dirty="0"/>
              <a:t> van magistrale bereidingen</a:t>
            </a:r>
            <a:r>
              <a:rPr lang="fr-BE" sz="2200" dirty="0"/>
              <a:t>. </a:t>
            </a:r>
          </a:p>
          <a:p>
            <a:pPr marL="266700" indent="-266700" algn="just" eaLnBrk="1" fontAlgn="auto" hangingPunct="1">
              <a:lnSpc>
                <a:spcPct val="100000"/>
              </a:lnSpc>
              <a:spcBef>
                <a:spcPts val="0"/>
              </a:spcBef>
              <a:spcAft>
                <a:spcPts val="1800"/>
              </a:spcAft>
              <a:defRPr/>
            </a:pPr>
            <a:r>
              <a:rPr lang="nl-BE" sz="2200" dirty="0"/>
              <a:t>De tweede uitgave van het TMF werd uitgegeven in november 2010, en bestaat uit twee versies</a:t>
            </a:r>
            <a:r>
              <a:rPr lang="fr-BE" sz="2200" dirty="0"/>
              <a:t>:</a:t>
            </a:r>
          </a:p>
          <a:p>
            <a:pPr marL="714375" lvl="1" indent="-336550" algn="just" eaLnBrk="1" fontAlgn="auto" hangingPunct="1">
              <a:lnSpc>
                <a:spcPct val="100000"/>
              </a:lnSpc>
              <a:spcBef>
                <a:spcPts val="0"/>
              </a:spcBef>
              <a:spcAft>
                <a:spcPts val="1800"/>
              </a:spcAft>
              <a:buFont typeface="Symbol" panose="05050102010706020507" pitchFamily="18" charset="2"/>
              <a:buChar char="."/>
              <a:defRPr/>
            </a:pPr>
            <a:r>
              <a:rPr lang="nl-BE" sz="2200" dirty="0"/>
              <a:t>een </a:t>
            </a:r>
            <a:r>
              <a:rPr lang="nl-BE" sz="2200" dirty="0">
                <a:solidFill>
                  <a:srgbClr val="24ABA5"/>
                </a:solidFill>
              </a:rPr>
              <a:t>apothekersversie</a:t>
            </a:r>
            <a:r>
              <a:rPr lang="nl-BE" sz="2200" dirty="0"/>
              <a:t> (cd-rom)</a:t>
            </a:r>
          </a:p>
          <a:p>
            <a:pPr marL="714375" lvl="1" indent="-336550" algn="just" eaLnBrk="1" fontAlgn="auto" hangingPunct="1">
              <a:lnSpc>
                <a:spcPct val="100000"/>
              </a:lnSpc>
              <a:spcBef>
                <a:spcPts val="0"/>
              </a:spcBef>
              <a:spcAft>
                <a:spcPts val="1800"/>
              </a:spcAft>
              <a:buFont typeface="Symbol" panose="05050102010706020507" pitchFamily="18" charset="2"/>
              <a:buChar char="."/>
              <a:defRPr/>
            </a:pPr>
            <a:r>
              <a:rPr lang="nl-BE" sz="2200" dirty="0"/>
              <a:t>een </a:t>
            </a:r>
            <a:r>
              <a:rPr lang="nl-BE" sz="2200" dirty="0">
                <a:solidFill>
                  <a:srgbClr val="24ABA5"/>
                </a:solidFill>
              </a:rPr>
              <a:t>artsenversie</a:t>
            </a:r>
            <a:r>
              <a:rPr lang="nl-BE" sz="2200" dirty="0"/>
              <a:t> (cd-rom en gedrukte versie</a:t>
            </a:r>
            <a:r>
              <a:rPr lang="fr-BE" sz="2200" dirty="0"/>
              <a:t>)</a:t>
            </a:r>
          </a:p>
          <a:p>
            <a:pPr marL="336550" indent="-336550" algn="just" eaLnBrk="1" fontAlgn="auto" hangingPunct="1">
              <a:lnSpc>
                <a:spcPct val="100000"/>
              </a:lnSpc>
              <a:spcBef>
                <a:spcPts val="0"/>
              </a:spcBef>
              <a:spcAft>
                <a:spcPts val="1800"/>
              </a:spcAft>
              <a:buFont typeface="Symbol" panose="05050102010706020507" pitchFamily="18" charset="2"/>
              <a:buChar char="."/>
              <a:defRPr/>
            </a:pPr>
            <a:r>
              <a:rPr lang="fr-BE" sz="2200" dirty="0"/>
              <a:t>De </a:t>
            </a:r>
            <a:r>
              <a:rPr lang="fr-BE" sz="2200" dirty="0" err="1"/>
              <a:t>derde</a:t>
            </a:r>
            <a:r>
              <a:rPr lang="fr-BE" sz="2200" dirty="0"/>
              <a:t> </a:t>
            </a:r>
            <a:r>
              <a:rPr lang="fr-BE" sz="2200" dirty="0" err="1"/>
              <a:t>uitgave</a:t>
            </a:r>
            <a:r>
              <a:rPr lang="fr-BE" sz="2200" dirty="0"/>
              <a:t> </a:t>
            </a:r>
            <a:r>
              <a:rPr lang="fr-BE" sz="2200" dirty="0" err="1"/>
              <a:t>is</a:t>
            </a:r>
            <a:r>
              <a:rPr lang="fr-BE" sz="2200" dirty="0"/>
              <a:t> </a:t>
            </a:r>
            <a:r>
              <a:rPr lang="fr-BE" sz="2200" dirty="0" err="1"/>
              <a:t>beschikbaar</a:t>
            </a:r>
            <a:r>
              <a:rPr lang="fr-BE" sz="2200" dirty="0"/>
              <a:t> in </a:t>
            </a:r>
            <a:r>
              <a:rPr lang="fr-BE" sz="2200" dirty="0" err="1"/>
              <a:t>één</a:t>
            </a:r>
            <a:r>
              <a:rPr lang="fr-BE" sz="2200" dirty="0"/>
              <a:t> </a:t>
            </a:r>
            <a:r>
              <a:rPr lang="fr-BE" sz="2200" dirty="0" err="1"/>
              <a:t>onlineversie</a:t>
            </a:r>
            <a:r>
              <a:rPr lang="fr-BE" sz="2200" dirty="0"/>
              <a:t> via </a:t>
            </a:r>
            <a:r>
              <a:rPr lang="fr-BE" sz="2200" dirty="0">
                <a:hlinkClick r:id="rId2"/>
              </a:rPr>
              <a:t>www.tmf-mft.be</a:t>
            </a:r>
            <a:endParaRPr lang="fr-BE" sz="2200" dirty="0"/>
          </a:p>
          <a:p>
            <a:pPr marL="377825" lvl="1" indent="0" algn="just" eaLnBrk="1" fontAlgn="auto" hangingPunct="1">
              <a:lnSpc>
                <a:spcPct val="100000"/>
              </a:lnSpc>
              <a:spcBef>
                <a:spcPts val="0"/>
              </a:spcBef>
              <a:spcAft>
                <a:spcPts val="1800"/>
              </a:spcAft>
              <a:buNone/>
              <a:defRPr/>
            </a:pPr>
            <a:r>
              <a:rPr lang="fr-BE" sz="1800" dirty="0"/>
              <a:t> </a:t>
            </a:r>
          </a:p>
          <a:p>
            <a:pPr marL="0" indent="0" algn="just" eaLnBrk="1" fontAlgn="auto" hangingPunct="1">
              <a:lnSpc>
                <a:spcPct val="100000"/>
              </a:lnSpc>
              <a:spcBef>
                <a:spcPts val="0"/>
              </a:spcBef>
              <a:spcAft>
                <a:spcPts val="1800"/>
              </a:spcAft>
              <a:buFont typeface="Wingdings 2" pitchFamily="18" charset="2"/>
              <a:buNone/>
              <a:defRPr/>
            </a:pPr>
            <a:endParaRPr lang="fr-BE" sz="2200" b="1" i="1" dirty="0"/>
          </a:p>
        </p:txBody>
      </p:sp>
      <p:sp>
        <p:nvSpPr>
          <p:cNvPr id="46083"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49156" name="Rectangle 5"/>
          <p:cNvSpPr>
            <a:spLocks noChangeArrowheads="1"/>
          </p:cNvSpPr>
          <p:nvPr/>
        </p:nvSpPr>
        <p:spPr bwMode="auto">
          <a:xfrm>
            <a:off x="998538" y="790575"/>
            <a:ext cx="78978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Wat is het Therapeutisch Magistraal Formularium (TMF)? </a:t>
            </a:r>
          </a:p>
        </p:txBody>
      </p:sp>
      <p:sp>
        <p:nvSpPr>
          <p:cNvPr id="7" name="Rectangular Callout 6"/>
          <p:cNvSpPr/>
          <p:nvPr/>
        </p:nvSpPr>
        <p:spPr>
          <a:xfrm>
            <a:off x="1095375" y="1517650"/>
            <a:ext cx="7710487" cy="326390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Schrijven</a:t>
            </a:r>
            <a:r>
              <a:rPr lang="fr-BE" sz="2800" dirty="0"/>
              <a:t> </a:t>
            </a:r>
            <a:r>
              <a:rPr lang="fr-BE" sz="2800" dirty="0" err="1"/>
              <a:t>we</a:t>
            </a:r>
            <a:r>
              <a:rPr lang="fr-BE" sz="2800" dirty="0"/>
              <a:t> </a:t>
            </a:r>
            <a:r>
              <a:rPr lang="fr-BE" sz="2800" dirty="0" err="1"/>
              <a:t>soms</a:t>
            </a:r>
            <a:r>
              <a:rPr lang="fr-BE" sz="2800" dirty="0"/>
              <a:t> formules voor </a:t>
            </a:r>
            <a:r>
              <a:rPr lang="fr-BE" sz="2800" dirty="0" err="1"/>
              <a:t>uit</a:t>
            </a:r>
            <a:r>
              <a:rPr lang="fr-BE" sz="2800" dirty="0"/>
              <a:t> het TMF, </a:t>
            </a:r>
            <a:br>
              <a:rPr lang="fr-BE" sz="2800" dirty="0"/>
            </a:br>
            <a:r>
              <a:rPr lang="fr-BE" sz="2800" dirty="0"/>
              <a:t>en </a:t>
            </a:r>
            <a:r>
              <a:rPr lang="fr-BE" sz="2800" dirty="0" err="1"/>
              <a:t>zo</a:t>
            </a:r>
            <a:r>
              <a:rPr lang="fr-BE" sz="2800" dirty="0"/>
              <a:t> </a:t>
            </a:r>
            <a:r>
              <a:rPr lang="fr-BE" sz="2800" dirty="0" err="1"/>
              <a:t>ja</a:t>
            </a:r>
            <a:r>
              <a:rPr lang="fr-BE" sz="2800" dirty="0"/>
              <a:t>, </a:t>
            </a:r>
            <a:r>
              <a:rPr lang="fr-BE" sz="2800" dirty="0" err="1"/>
              <a:t>welke</a:t>
            </a:r>
            <a:r>
              <a:rPr lang="fr-BE" sz="2800" dirty="0"/>
              <a:t> formules?</a:t>
            </a:r>
            <a:br>
              <a:rPr lang="fr-BE" sz="2800" dirty="0"/>
            </a:br>
            <a:endParaRPr lang="fr-BE" sz="2800" dirty="0"/>
          </a:p>
          <a:p>
            <a:pPr algn="ctr" eaLnBrk="1" fontAlgn="auto" hangingPunct="1">
              <a:spcBef>
                <a:spcPts val="0"/>
              </a:spcBef>
              <a:spcAft>
                <a:spcPts val="0"/>
              </a:spcAft>
              <a:defRPr/>
            </a:pPr>
            <a:r>
              <a:rPr lang="fr-BE" sz="2800" dirty="0" err="1"/>
              <a:t>Vinden</a:t>
            </a:r>
            <a:r>
              <a:rPr lang="fr-BE" sz="2800" dirty="0"/>
              <a:t> </a:t>
            </a:r>
            <a:r>
              <a:rPr lang="fr-BE" sz="2800" dirty="0" err="1"/>
              <a:t>we</a:t>
            </a:r>
            <a:r>
              <a:rPr lang="fr-BE" sz="2800" dirty="0"/>
              <a:t> </a:t>
            </a:r>
            <a:r>
              <a:rPr lang="fr-BE" sz="2800" dirty="0" err="1"/>
              <a:t>dat</a:t>
            </a:r>
            <a:r>
              <a:rPr lang="fr-BE" sz="2800" dirty="0"/>
              <a:t> de formules </a:t>
            </a:r>
            <a:r>
              <a:rPr lang="fr-BE" sz="2800" dirty="0" err="1"/>
              <a:t>uit</a:t>
            </a:r>
            <a:r>
              <a:rPr lang="fr-BE" sz="2800" dirty="0"/>
              <a:t> </a:t>
            </a:r>
            <a:r>
              <a:rPr lang="fr-BE" sz="2800" dirty="0" err="1"/>
              <a:t>het</a:t>
            </a:r>
            <a:r>
              <a:rPr lang="fr-BE" sz="2800" dirty="0"/>
              <a:t> FTM </a:t>
            </a:r>
            <a:r>
              <a:rPr lang="fr-BE" sz="2800" dirty="0" err="1"/>
              <a:t>moeten</a:t>
            </a:r>
            <a:r>
              <a:rPr lang="fr-BE" sz="2800" dirty="0"/>
              <a:t> </a:t>
            </a:r>
            <a:r>
              <a:rPr lang="fr-BE" sz="2800" dirty="0" err="1"/>
              <a:t>angemoedigd</a:t>
            </a:r>
            <a:r>
              <a:rPr lang="fr-BE" sz="2800" dirty="0"/>
              <a:t> </a:t>
            </a:r>
            <a:r>
              <a:rPr lang="fr-BE" sz="2800" dirty="0" err="1"/>
              <a:t>worden</a:t>
            </a:r>
            <a:r>
              <a:rPr lang="fr-BE" sz="2800" dirty="0"/>
              <a:t>? </a:t>
            </a:r>
            <a:r>
              <a:rPr lang="fr-BE" sz="2800" dirty="0" err="1"/>
              <a:t>Waarom</a:t>
            </a:r>
            <a:r>
              <a:rPr lang="fr-BE" sz="2800" dirty="0"/>
              <a:t> (niet)?</a:t>
            </a:r>
          </a:p>
        </p:txBody>
      </p:sp>
      <p:sp>
        <p:nvSpPr>
          <p:cNvPr id="6" name="Rectangle 5">
            <a:hlinkClick r:id="rId3"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3" action="ppaction://hlinksldjump"/>
              </a:rPr>
              <a:t>THEMA’S</a:t>
            </a:r>
            <a:endParaRPr lang="fr-BE" dirty="0"/>
          </a:p>
        </p:txBody>
      </p:sp>
      <p:sp>
        <p:nvSpPr>
          <p:cNvPr id="8" name="Bouton d'action : Accueil 7">
            <a:hlinkClick r:id="rId4"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19200" y="2522538"/>
            <a:ext cx="7677150" cy="4335462"/>
          </a:xfrm>
        </p:spPr>
        <p:txBody>
          <a:bodyPr/>
          <a:lstStyle/>
          <a:p>
            <a:pPr marL="355600" indent="-355600" eaLnBrk="1" hangingPunct="1">
              <a:lnSpc>
                <a:spcPct val="100000"/>
              </a:lnSpc>
              <a:spcBef>
                <a:spcPct val="0"/>
              </a:spcBef>
              <a:spcAft>
                <a:spcPts val="3000"/>
              </a:spcAft>
              <a:buFont typeface="Arial" charset="0"/>
              <a:buChar char="•"/>
            </a:pPr>
            <a:r>
              <a:rPr lang="nl-BE" altLang="nl-BE" sz="2200" dirty="0"/>
              <a:t>Sinds 1 juli 2015 worden de magistrale bereidingen die zijn </a:t>
            </a:r>
            <a:r>
              <a:rPr lang="nl-BE" altLang="nl-BE" sz="2200" dirty="0">
                <a:solidFill>
                  <a:srgbClr val="24ABA5"/>
                </a:solidFill>
              </a:rPr>
              <a:t>voorgeschreven</a:t>
            </a:r>
            <a:r>
              <a:rPr lang="nl-BE" altLang="nl-BE" sz="2200" dirty="0"/>
              <a:t> op basis van het vroeger toegekend </a:t>
            </a:r>
            <a:r>
              <a:rPr lang="nl-BE" altLang="nl-BE" sz="2200" dirty="0">
                <a:solidFill>
                  <a:srgbClr val="24ABA5"/>
                </a:solidFill>
              </a:rPr>
              <a:t>bereidingsnummer</a:t>
            </a:r>
            <a:r>
              <a:rPr lang="nl-BE" altLang="nl-BE" sz="2200" dirty="0"/>
              <a:t> (=</a:t>
            </a:r>
            <a:r>
              <a:rPr lang="nl-BE" altLang="nl-BE" sz="2200" dirty="0" err="1"/>
              <a:t>repetendum</a:t>
            </a:r>
            <a:r>
              <a:rPr lang="nl-BE" altLang="nl-BE" sz="2200" dirty="0"/>
              <a:t>) </a:t>
            </a:r>
            <a:r>
              <a:rPr lang="nl-BE" altLang="nl-BE" sz="2200" dirty="0">
                <a:solidFill>
                  <a:srgbClr val="24ABA5"/>
                </a:solidFill>
              </a:rPr>
              <a:t>niet meer vergoed</a:t>
            </a:r>
            <a:r>
              <a:rPr lang="nl-BE" altLang="nl-BE" sz="2200" dirty="0"/>
              <a:t>. </a:t>
            </a:r>
          </a:p>
          <a:p>
            <a:pPr marL="355600" indent="-355600" eaLnBrk="1" hangingPunct="1">
              <a:lnSpc>
                <a:spcPct val="100000"/>
              </a:lnSpc>
              <a:spcBef>
                <a:spcPct val="0"/>
              </a:spcBef>
              <a:spcAft>
                <a:spcPts val="3000"/>
              </a:spcAft>
              <a:buFont typeface="Arial" charset="0"/>
              <a:buChar char="•"/>
            </a:pPr>
            <a:r>
              <a:rPr lang="nl-BE" altLang="nl-BE" sz="2200" dirty="0"/>
              <a:t>Het voorschrijven van bereidingen onder verkorte vorm (met vermelding van de titel van het naslagwerk), blijft </a:t>
            </a:r>
            <a:r>
              <a:rPr lang="nl-BE" altLang="nl-BE" sz="2200" dirty="0" err="1"/>
              <a:t>vergoedbaar</a:t>
            </a:r>
            <a:r>
              <a:rPr lang="nl-BE" altLang="nl-BE" sz="2200" dirty="0"/>
              <a:t> indien het gaat om </a:t>
            </a:r>
            <a:r>
              <a:rPr lang="nl-BE" altLang="nl-BE" sz="2200" dirty="0">
                <a:solidFill>
                  <a:srgbClr val="24ABA5"/>
                </a:solidFill>
              </a:rPr>
              <a:t>bepaalde terugbetaalbare bereidingen</a:t>
            </a:r>
            <a:r>
              <a:rPr lang="nl-BE" altLang="nl-BE" sz="2200" dirty="0"/>
              <a:t>.</a:t>
            </a:r>
            <a:endParaRPr lang="fr-BE" altLang="nl-BE" sz="2200" dirty="0"/>
          </a:p>
        </p:txBody>
      </p:sp>
      <p:sp>
        <p:nvSpPr>
          <p:cNvPr id="47107"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0180" name="Rectangle 5"/>
          <p:cNvSpPr>
            <a:spLocks noChangeArrowheads="1"/>
          </p:cNvSpPr>
          <p:nvPr/>
        </p:nvSpPr>
        <p:spPr bwMode="auto">
          <a:xfrm>
            <a:off x="998538" y="704850"/>
            <a:ext cx="7897812"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tabLst>
                <a:tab pos="180975" algn="l"/>
              </a:tabLst>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tabLst>
                <a:tab pos="180975" algn="l"/>
              </a:tabLst>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tabLst>
                <a:tab pos="180975" algn="l"/>
              </a:tabLst>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tabLst>
                <a:tab pos="180975" algn="l"/>
              </a:tabLst>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300" b="1"/>
              <a:t>Volgens welke voorwaarden kan de arts een formule uit een naslagwerk verkort voorschrijven? </a:t>
            </a:r>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52525" y="2363788"/>
            <a:ext cx="7743825" cy="4313237"/>
          </a:xfrm>
        </p:spPr>
        <p:txBody>
          <a:bodyPr rtlCol="0">
            <a:noAutofit/>
          </a:bodyPr>
          <a:lstStyle/>
          <a:p>
            <a:pPr marL="137160" indent="-137160" eaLnBrk="1" fontAlgn="auto" hangingPunct="1">
              <a:lnSpc>
                <a:spcPct val="120000"/>
              </a:lnSpc>
              <a:spcAft>
                <a:spcPts val="0"/>
              </a:spcAft>
              <a:buFont typeface="Arial" panose="020B0604020202020204" pitchFamily="34" charset="0"/>
              <a:buChar char="•"/>
              <a:defRPr/>
            </a:pPr>
            <a:r>
              <a:rPr lang="nl-BE" sz="2000" dirty="0"/>
              <a:t>Verkort voorschrijven is nog enkel </a:t>
            </a:r>
            <a:r>
              <a:rPr lang="nl-BE" sz="2000" dirty="0" err="1"/>
              <a:t>vergoedbaar</a:t>
            </a:r>
            <a:r>
              <a:rPr lang="nl-BE" sz="2000" dirty="0"/>
              <a:t> indien het gaat om bereidingen die vermeld zijn in: </a:t>
            </a:r>
          </a:p>
          <a:p>
            <a:pPr marL="514985" lvl="1" indent="-137160" eaLnBrk="1" fontAlgn="auto" hangingPunct="1">
              <a:lnSpc>
                <a:spcPct val="120000"/>
              </a:lnSpc>
              <a:spcAft>
                <a:spcPts val="0"/>
              </a:spcAft>
              <a:buFont typeface="Arial" panose="020B0604020202020204" pitchFamily="34" charset="0"/>
              <a:buChar char="•"/>
              <a:defRPr/>
            </a:pPr>
            <a:r>
              <a:rPr lang="nl-BE" sz="1600" dirty="0"/>
              <a:t>hetzij de geldende uitgaven van de Belgische en Europese Farmacopee en het Therapeutisch Magistraal Formularium.</a:t>
            </a:r>
          </a:p>
          <a:p>
            <a:pPr marL="857885" lvl="2" indent="-137160" eaLnBrk="1" fontAlgn="auto" hangingPunct="1">
              <a:lnSpc>
                <a:spcPct val="120000"/>
              </a:lnSpc>
              <a:spcAft>
                <a:spcPts val="0"/>
              </a:spcAft>
              <a:buFont typeface="Arial" panose="020B0604020202020204" pitchFamily="34" charset="0"/>
              <a:buChar char="•"/>
              <a:defRPr/>
            </a:pPr>
            <a:r>
              <a:rPr lang="nl-BE" sz="1600" dirty="0"/>
              <a:t>In dit geval volstaat de titel. </a:t>
            </a:r>
          </a:p>
          <a:p>
            <a:pPr marL="857885" lvl="2" indent="-137160" eaLnBrk="1" fontAlgn="auto" hangingPunct="1">
              <a:lnSpc>
                <a:spcPct val="120000"/>
              </a:lnSpc>
              <a:spcAft>
                <a:spcPts val="0"/>
              </a:spcAft>
              <a:buFont typeface="Arial" panose="020B0604020202020204" pitchFamily="34" charset="0"/>
              <a:buChar char="•"/>
              <a:defRPr/>
            </a:pPr>
            <a:r>
              <a:rPr lang="nl-BE" sz="1600" dirty="0"/>
              <a:t>De geldende uitgaven van de Belgische en Europese formularia en farmacopees zijn: EF8, BF6, TMF. </a:t>
            </a:r>
          </a:p>
          <a:p>
            <a:pPr marL="514985" lvl="1" indent="-137160" eaLnBrk="1" fontAlgn="auto" hangingPunct="1">
              <a:lnSpc>
                <a:spcPct val="120000"/>
              </a:lnSpc>
              <a:spcAft>
                <a:spcPts val="0"/>
              </a:spcAft>
              <a:buFont typeface="Arial" panose="020B0604020202020204" pitchFamily="34" charset="0"/>
              <a:buChar char="•"/>
              <a:defRPr/>
            </a:pPr>
            <a:r>
              <a:rPr lang="nl-BE" sz="1600" dirty="0"/>
              <a:t>hetzij het Nationaal Formularium (NF4, NF5, NF6), MFS(-D) en/of PMF, enz., ...</a:t>
            </a:r>
          </a:p>
          <a:p>
            <a:pPr marL="857885" lvl="2" indent="-137160" eaLnBrk="1" fontAlgn="auto" hangingPunct="1">
              <a:lnSpc>
                <a:spcPct val="120000"/>
              </a:lnSpc>
              <a:spcAft>
                <a:spcPts val="0"/>
              </a:spcAft>
              <a:buFont typeface="Arial" panose="020B0604020202020204" pitchFamily="34" charset="0"/>
              <a:buChar char="•"/>
              <a:defRPr/>
            </a:pPr>
            <a:r>
              <a:rPr lang="nl-BE" sz="1600" dirty="0"/>
              <a:t>Deze bereidingen zijn vergoed op voorwaarde dat de voorschrijver het naslagwerk vermeldt dat de voorgeschreven formule bevat en de apotheker de volledige gedetailleerde formule (kwalitatief en kwantitatief) heeft vermeld op de keerzijde van het voorschrift en deze heeft tegengetekend.</a:t>
            </a:r>
          </a:p>
          <a:p>
            <a:pPr marL="0" indent="0" eaLnBrk="1" fontAlgn="auto" hangingPunct="1">
              <a:lnSpc>
                <a:spcPct val="120000"/>
              </a:lnSpc>
              <a:spcAft>
                <a:spcPts val="0"/>
              </a:spcAft>
              <a:buFont typeface="Wingdings 2" pitchFamily="18" charset="2"/>
              <a:buNone/>
              <a:defRPr/>
            </a:pPr>
            <a:endParaRPr lang="fr-BE" sz="2000" b="1" i="1" dirty="0"/>
          </a:p>
        </p:txBody>
      </p:sp>
      <p:sp>
        <p:nvSpPr>
          <p:cNvPr id="48131"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1204" name="Rectangle 5"/>
          <p:cNvSpPr>
            <a:spLocks noChangeArrowheads="1"/>
          </p:cNvSpPr>
          <p:nvPr/>
        </p:nvSpPr>
        <p:spPr bwMode="auto">
          <a:xfrm>
            <a:off x="998538" y="660400"/>
            <a:ext cx="78978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000" b="1" dirty="0" err="1"/>
              <a:t>Weet</a:t>
            </a:r>
            <a:r>
              <a:rPr lang="fr-BE" altLang="nl-BE" sz="2000" b="1" dirty="0"/>
              <a:t> u </a:t>
            </a:r>
            <a:r>
              <a:rPr lang="fr-BE" altLang="nl-BE" sz="2000" b="1" dirty="0" err="1"/>
              <a:t>waar</a:t>
            </a:r>
            <a:r>
              <a:rPr lang="fr-BE" altLang="nl-BE" sz="2000" b="1" dirty="0"/>
              <a:t> u de </a:t>
            </a:r>
            <a:r>
              <a:rPr lang="fr-BE" altLang="nl-BE" sz="2000" b="1" dirty="0" err="1"/>
              <a:t>onder</a:t>
            </a:r>
            <a:r>
              <a:rPr lang="fr-BE" altLang="nl-BE" sz="2000" b="1" dirty="0"/>
              <a:t> </a:t>
            </a:r>
            <a:r>
              <a:rPr lang="fr-BE" altLang="nl-BE" sz="2000" b="1" dirty="0" err="1"/>
              <a:t>verkorte</a:t>
            </a:r>
            <a:r>
              <a:rPr lang="fr-BE" altLang="nl-BE" sz="2000" b="1" dirty="0"/>
              <a:t> </a:t>
            </a:r>
            <a:r>
              <a:rPr lang="fr-BE" altLang="nl-BE" sz="2000" b="1" dirty="0" err="1"/>
              <a:t>vorm</a:t>
            </a:r>
            <a:r>
              <a:rPr lang="fr-BE" altLang="nl-BE" sz="2000" b="1" dirty="0"/>
              <a:t> </a:t>
            </a:r>
            <a:r>
              <a:rPr lang="fr-BE" altLang="nl-BE" sz="2000" b="1" dirty="0" err="1"/>
              <a:t>voorgeschreven</a:t>
            </a:r>
            <a:r>
              <a:rPr lang="fr-BE" altLang="nl-BE" sz="2000" b="1" dirty="0"/>
              <a:t> </a:t>
            </a:r>
            <a:r>
              <a:rPr lang="nl-BE" altLang="nl-BE" sz="2000" b="1" dirty="0"/>
              <a:t>terugbetaalbare bereidingen kan terugvinden? </a:t>
            </a:r>
            <a:endParaRPr lang="fr-BE" altLang="nl-BE" sz="2000" b="1" dirty="0"/>
          </a:p>
        </p:txBody>
      </p:sp>
      <p:sp>
        <p:nvSpPr>
          <p:cNvPr id="9" name="Rectangular Callout 8"/>
          <p:cNvSpPr/>
          <p:nvPr/>
        </p:nvSpPr>
        <p:spPr>
          <a:xfrm>
            <a:off x="1048788" y="2788019"/>
            <a:ext cx="7710487"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t>Welke moeilijkheden ondervinden we hierbij?</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828800"/>
            <a:ext cx="7753350" cy="5210175"/>
          </a:xfrm>
        </p:spPr>
        <p:txBody>
          <a:bodyPr rtlCol="0">
            <a:noAutofit/>
          </a:bodyPr>
          <a:lstStyle/>
          <a:p>
            <a:pPr marL="266700" indent="-266700" eaLnBrk="1" fontAlgn="auto" hangingPunct="1">
              <a:lnSpc>
                <a:spcPct val="100000"/>
              </a:lnSpc>
              <a:spcBef>
                <a:spcPts val="0"/>
              </a:spcBef>
              <a:spcAft>
                <a:spcPts val="1800"/>
              </a:spcAft>
              <a:defRPr/>
            </a:pPr>
            <a:r>
              <a:rPr lang="nl-NL" sz="2000" dirty="0"/>
              <a:t>Het honorarium</a:t>
            </a:r>
            <a:endParaRPr lang="fr-BE" sz="2000" dirty="0"/>
          </a:p>
          <a:p>
            <a:pPr marL="266700" indent="-266700" eaLnBrk="1" fontAlgn="auto" hangingPunct="1">
              <a:lnSpc>
                <a:spcPct val="100000"/>
              </a:lnSpc>
              <a:spcBef>
                <a:spcPts val="0"/>
              </a:spcBef>
              <a:spcAft>
                <a:spcPts val="1800"/>
              </a:spcAft>
              <a:defRPr/>
            </a:pPr>
            <a:r>
              <a:rPr lang="nl-NL" sz="2000" dirty="0"/>
              <a:t>De prijs van de grondstoffen</a:t>
            </a:r>
            <a:endParaRPr lang="fr-BE" sz="2000" dirty="0"/>
          </a:p>
          <a:p>
            <a:pPr marL="266700" indent="-266700" eaLnBrk="1" fontAlgn="auto" hangingPunct="1">
              <a:lnSpc>
                <a:spcPct val="100000"/>
              </a:lnSpc>
              <a:spcBef>
                <a:spcPts val="0"/>
              </a:spcBef>
              <a:spcAft>
                <a:spcPts val="1800"/>
              </a:spcAft>
              <a:defRPr/>
            </a:pPr>
            <a:r>
              <a:rPr lang="nl-NL" sz="2000" dirty="0"/>
              <a:t>De eventuele prijs van de verwerkte specialiteiten</a:t>
            </a:r>
            <a:endParaRPr lang="fr-BE" sz="2000" dirty="0"/>
          </a:p>
          <a:p>
            <a:pPr marL="266700" indent="-266700" eaLnBrk="1" fontAlgn="auto" hangingPunct="1">
              <a:lnSpc>
                <a:spcPct val="100000"/>
              </a:lnSpc>
              <a:spcBef>
                <a:spcPts val="0"/>
              </a:spcBef>
              <a:spcAft>
                <a:spcPts val="1800"/>
              </a:spcAft>
              <a:defRPr/>
            </a:pPr>
            <a:r>
              <a:rPr lang="nl-NL" sz="2000" dirty="0"/>
              <a:t>De toebehoren (= </a:t>
            </a:r>
            <a:r>
              <a:rPr lang="nl-NL" sz="2000" dirty="0" err="1"/>
              <a:t>recipiënten</a:t>
            </a:r>
            <a:r>
              <a:rPr lang="nl-NL" sz="2000" dirty="0"/>
              <a:t> en hulpstoffen)</a:t>
            </a:r>
            <a:endParaRPr lang="fr-BE" sz="2000" dirty="0"/>
          </a:p>
          <a:p>
            <a:pPr marL="365125" indent="-365125" eaLnBrk="1" fontAlgn="auto" hangingPunct="1">
              <a:lnSpc>
                <a:spcPct val="100000"/>
              </a:lnSpc>
              <a:spcBef>
                <a:spcPts val="0"/>
              </a:spcBef>
              <a:spcAft>
                <a:spcPts val="1800"/>
              </a:spcAft>
              <a:buFont typeface="Wingdings 2" pitchFamily="18" charset="2"/>
              <a:buNone/>
              <a:defRPr/>
            </a:pPr>
            <a:r>
              <a:rPr lang="fr-BE" sz="2000" dirty="0">
                <a:solidFill>
                  <a:srgbClr val="24ABA5"/>
                </a:solidFill>
                <a:sym typeface="Wingdings" panose="05000000000000000000" pitchFamily="2" charset="2"/>
              </a:rPr>
              <a:t> </a:t>
            </a:r>
            <a:r>
              <a:rPr lang="nl-NL" sz="2000" dirty="0"/>
              <a:t>De patiënt betaalt de totale prijs of het </a:t>
            </a:r>
            <a:r>
              <a:rPr lang="nl-NL" sz="2000" dirty="0">
                <a:solidFill>
                  <a:srgbClr val="24ABA5"/>
                </a:solidFill>
              </a:rPr>
              <a:t>remgeld</a:t>
            </a:r>
            <a:r>
              <a:rPr lang="nl-NL" sz="2000" dirty="0"/>
              <a:t> (indien de bereiding terugbetaald is) plus de verpakking</a:t>
            </a:r>
            <a:r>
              <a:rPr lang="fr-BE" sz="2000" dirty="0"/>
              <a:t>.</a:t>
            </a:r>
          </a:p>
          <a:p>
            <a:pPr marL="365125" indent="-365125" eaLnBrk="1" fontAlgn="auto" hangingPunct="1">
              <a:lnSpc>
                <a:spcPct val="100000"/>
              </a:lnSpc>
              <a:spcBef>
                <a:spcPts val="0"/>
              </a:spcBef>
              <a:spcAft>
                <a:spcPts val="1800"/>
              </a:spcAft>
              <a:buFont typeface="Wingdings 2" pitchFamily="18" charset="2"/>
              <a:buNone/>
              <a:defRPr/>
            </a:pPr>
            <a:r>
              <a:rPr lang="fr-BE" sz="2000" dirty="0">
                <a:solidFill>
                  <a:srgbClr val="24ABA5"/>
                </a:solidFill>
                <a:sym typeface="Wingdings" panose="05000000000000000000" pitchFamily="2" charset="2"/>
              </a:rPr>
              <a:t> </a:t>
            </a:r>
            <a:r>
              <a:rPr lang="nl-NL" sz="2000" dirty="0"/>
              <a:t>Voor het RIZIV bestaan er officiële honoraria en prijzen van grondstoffen, deze prijzen moeten worden gebruikt als er terugbetaling van toepassing is</a:t>
            </a:r>
            <a:r>
              <a:rPr lang="fr-BE" sz="2000" dirty="0"/>
              <a:t>. </a:t>
            </a:r>
            <a:r>
              <a:rPr lang="nl-NL" sz="2000" dirty="0"/>
              <a:t>Als er geen terugbetaling is, kan de apotheker de prijzen vrij bepalen</a:t>
            </a:r>
            <a:r>
              <a:rPr lang="fr-BE" sz="2000" dirty="0"/>
              <a:t>.</a:t>
            </a:r>
            <a:endParaRPr lang="fr-BE" sz="2000" b="1" i="1" dirty="0"/>
          </a:p>
        </p:txBody>
      </p:sp>
      <p:sp>
        <p:nvSpPr>
          <p:cNvPr id="49155"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2228" name="Rectangle 5"/>
          <p:cNvSpPr>
            <a:spLocks noChangeArrowheads="1"/>
          </p:cNvSpPr>
          <p:nvPr/>
        </p:nvSpPr>
        <p:spPr bwMode="auto">
          <a:xfrm>
            <a:off x="998538" y="674688"/>
            <a:ext cx="7897812"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400" b="1"/>
              <a:t>Wat bepaalt de prijs van </a:t>
            </a:r>
            <a:br>
              <a:rPr lang="fr-BE" altLang="nl-BE" sz="2400" b="1"/>
            </a:br>
            <a:r>
              <a:rPr lang="fr-BE" altLang="nl-BE" sz="2400" b="1"/>
              <a:t>een magistrale bereiding?</a:t>
            </a:r>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46163" y="1943100"/>
            <a:ext cx="7850187" cy="4829175"/>
          </a:xfrm>
        </p:spPr>
        <p:txBody>
          <a:bodyPr rtlCol="0">
            <a:noAutofit/>
          </a:bodyPr>
          <a:lstStyle/>
          <a:p>
            <a:pPr marL="266700" indent="-266700" eaLnBrk="1" fontAlgn="auto" hangingPunct="1">
              <a:lnSpc>
                <a:spcPct val="100000"/>
              </a:lnSpc>
              <a:spcBef>
                <a:spcPts val="0"/>
              </a:spcBef>
              <a:spcAft>
                <a:spcPts val="1200"/>
              </a:spcAft>
              <a:defRPr/>
            </a:pPr>
            <a:r>
              <a:rPr lang="nl-BE" sz="2200" dirty="0"/>
              <a:t>Opdat een magistrale bereiding vergoedbaar zou zijn, mag ze enkel </a:t>
            </a:r>
            <a:r>
              <a:rPr lang="nl-BE" sz="2200" dirty="0">
                <a:solidFill>
                  <a:srgbClr val="24ABA5"/>
                </a:solidFill>
              </a:rPr>
              <a:t>bestanddelen bevatten die voorkomen in de positieve lijsten:</a:t>
            </a:r>
          </a:p>
          <a:p>
            <a:pPr marL="266700" indent="180975" eaLnBrk="1" fontAlgn="auto" hangingPunct="1">
              <a:lnSpc>
                <a:spcPct val="100000"/>
              </a:lnSpc>
              <a:spcBef>
                <a:spcPts val="0"/>
              </a:spcBef>
              <a:spcAft>
                <a:spcPts val="0"/>
              </a:spcAft>
              <a:buFont typeface="Wingdings 2" pitchFamily="18" charset="2"/>
              <a:buNone/>
              <a:defRPr/>
            </a:pPr>
            <a:r>
              <a:rPr lang="fr-BE" sz="1400" dirty="0"/>
              <a:t>L1 = C</a:t>
            </a:r>
            <a:r>
              <a:rPr lang="nl-BE" sz="1400" dirty="0" err="1"/>
              <a:t>hemische</a:t>
            </a:r>
            <a:r>
              <a:rPr lang="nl-BE" sz="1400" dirty="0"/>
              <a:t> actieve grondstoffen</a:t>
            </a:r>
            <a:endParaRPr lang="fr-BE" sz="1400" dirty="0"/>
          </a:p>
          <a:p>
            <a:pPr marL="266700" indent="180975" eaLnBrk="1" fontAlgn="auto" hangingPunct="1">
              <a:lnSpc>
                <a:spcPct val="100000"/>
              </a:lnSpc>
              <a:spcBef>
                <a:spcPts val="0"/>
              </a:spcBef>
              <a:spcAft>
                <a:spcPts val="0"/>
              </a:spcAft>
              <a:buFont typeface="Wingdings 2" pitchFamily="18" charset="2"/>
              <a:buNone/>
              <a:defRPr/>
            </a:pPr>
            <a:r>
              <a:rPr lang="fr-BE" sz="1400" dirty="0"/>
              <a:t>L2 = </a:t>
            </a:r>
            <a:r>
              <a:rPr lang="nl-BE" sz="1400" dirty="0" err="1"/>
              <a:t>Fytotherapeutische</a:t>
            </a:r>
            <a:r>
              <a:rPr lang="nl-BE" sz="1400" dirty="0"/>
              <a:t> actieve bestanddelen</a:t>
            </a:r>
            <a:endParaRPr lang="fr-BE" sz="1400" dirty="0"/>
          </a:p>
          <a:p>
            <a:pPr marL="266700" indent="180975" eaLnBrk="1" fontAlgn="auto" hangingPunct="1">
              <a:lnSpc>
                <a:spcPct val="100000"/>
              </a:lnSpc>
              <a:spcBef>
                <a:spcPts val="0"/>
              </a:spcBef>
              <a:spcAft>
                <a:spcPts val="0"/>
              </a:spcAft>
              <a:buFont typeface="Wingdings 2" pitchFamily="18" charset="2"/>
              <a:buNone/>
              <a:defRPr/>
            </a:pPr>
            <a:r>
              <a:rPr lang="fr-BE" sz="1400" dirty="0"/>
              <a:t>L3 = </a:t>
            </a:r>
            <a:r>
              <a:rPr lang="nl-BE" sz="1400" dirty="0"/>
              <a:t>Geregistreerde geprefabriceerde preparaten</a:t>
            </a:r>
            <a:endParaRPr lang="fr-BE" sz="1400" dirty="0"/>
          </a:p>
          <a:p>
            <a:pPr marL="266700" indent="180975" eaLnBrk="1" fontAlgn="auto" hangingPunct="1">
              <a:lnSpc>
                <a:spcPct val="100000"/>
              </a:lnSpc>
              <a:spcBef>
                <a:spcPts val="0"/>
              </a:spcBef>
              <a:spcAft>
                <a:spcPts val="0"/>
              </a:spcAft>
              <a:buFont typeface="Wingdings 2" pitchFamily="18" charset="2"/>
              <a:buNone/>
              <a:defRPr/>
            </a:pPr>
            <a:r>
              <a:rPr lang="fr-BE" sz="1400" dirty="0"/>
              <a:t>L4 = P</a:t>
            </a:r>
            <a:r>
              <a:rPr lang="nl-BE" sz="1400" dirty="0" err="1"/>
              <a:t>roducten</a:t>
            </a:r>
            <a:r>
              <a:rPr lang="nl-BE" sz="1400" dirty="0"/>
              <a:t> waarvan de vergoedbaarheid afhangt van een attest/vermelding</a:t>
            </a:r>
            <a:endParaRPr lang="fr-BE" sz="1400" dirty="0"/>
          </a:p>
          <a:p>
            <a:pPr marL="266700" indent="180975" eaLnBrk="1" fontAlgn="auto" hangingPunct="1">
              <a:lnSpc>
                <a:spcPct val="100000"/>
              </a:lnSpc>
              <a:spcBef>
                <a:spcPts val="0"/>
              </a:spcBef>
              <a:spcAft>
                <a:spcPts val="0"/>
              </a:spcAft>
              <a:buFont typeface="Wingdings 2" pitchFamily="18" charset="2"/>
              <a:buNone/>
              <a:defRPr/>
            </a:pPr>
            <a:r>
              <a:rPr lang="fr-BE" sz="1400" dirty="0"/>
              <a:t>L5 = </a:t>
            </a:r>
            <a:r>
              <a:rPr lang="nl-BE" sz="1400" dirty="0" err="1"/>
              <a:t>Excipientia</a:t>
            </a:r>
            <a:r>
              <a:rPr lang="nl-BE" sz="1400" dirty="0"/>
              <a:t> en adjuvantia (hulpstoffen)</a:t>
            </a:r>
            <a:endParaRPr lang="fr-BE" sz="1400" dirty="0"/>
          </a:p>
          <a:p>
            <a:pPr marL="266700" indent="180975" eaLnBrk="1" fontAlgn="auto" hangingPunct="1">
              <a:lnSpc>
                <a:spcPct val="100000"/>
              </a:lnSpc>
              <a:spcBef>
                <a:spcPts val="0"/>
              </a:spcBef>
              <a:spcAft>
                <a:spcPts val="0"/>
              </a:spcAft>
              <a:buFont typeface="Wingdings 2" pitchFamily="18" charset="2"/>
              <a:buNone/>
              <a:defRPr/>
            </a:pPr>
            <a:r>
              <a:rPr lang="fr-BE" sz="1400" dirty="0"/>
              <a:t>L6 = </a:t>
            </a:r>
            <a:r>
              <a:rPr lang="nl-BE" sz="1400" dirty="0"/>
              <a:t>Verbandstoffen</a:t>
            </a:r>
            <a:endParaRPr lang="fr-BE" sz="1400" dirty="0"/>
          </a:p>
          <a:p>
            <a:pPr marL="266700" indent="0" eaLnBrk="1" fontAlgn="auto" hangingPunct="1">
              <a:lnSpc>
                <a:spcPct val="100000"/>
              </a:lnSpc>
              <a:spcBef>
                <a:spcPts val="0"/>
              </a:spcBef>
              <a:spcAft>
                <a:spcPts val="0"/>
              </a:spcAft>
              <a:buFont typeface="Wingdings 2" pitchFamily="18" charset="2"/>
              <a:buNone/>
              <a:defRPr/>
            </a:pPr>
            <a:endParaRPr lang="fr-BE" sz="2200" dirty="0"/>
          </a:p>
          <a:p>
            <a:pPr marL="266700" indent="-266700" eaLnBrk="1" fontAlgn="auto" hangingPunct="1">
              <a:lnSpc>
                <a:spcPct val="100000"/>
              </a:lnSpc>
              <a:spcBef>
                <a:spcPts val="0"/>
              </a:spcBef>
              <a:spcAft>
                <a:spcPts val="1200"/>
              </a:spcAft>
              <a:buFont typeface="Arial" panose="020B0604020202020204" pitchFamily="34" charset="0"/>
              <a:buChar char="•"/>
              <a:defRPr/>
            </a:pPr>
            <a:r>
              <a:rPr lang="nl-BE" sz="2200" dirty="0"/>
              <a:t>De bereiding moet minstens één bestanddeel bevatten uit lijst 1, 2, 3 of 4, m.a.w. </a:t>
            </a:r>
            <a:r>
              <a:rPr lang="nl-BE" sz="2200" dirty="0">
                <a:solidFill>
                  <a:srgbClr val="24ABA5"/>
                </a:solidFill>
              </a:rPr>
              <a:t>minstens één actief bestanddeel</a:t>
            </a:r>
            <a:r>
              <a:rPr lang="fr-BE" sz="2200" dirty="0">
                <a:solidFill>
                  <a:srgbClr val="24ABA5"/>
                </a:solidFill>
              </a:rPr>
              <a:t>.</a:t>
            </a:r>
          </a:p>
          <a:p>
            <a:pPr marL="266700" lvl="1" indent="0" eaLnBrk="1" fontAlgn="auto" hangingPunct="1">
              <a:lnSpc>
                <a:spcPct val="100000"/>
              </a:lnSpc>
              <a:spcBef>
                <a:spcPts val="0"/>
              </a:spcBef>
              <a:spcAft>
                <a:spcPts val="1200"/>
              </a:spcAft>
              <a:buFont typeface="Wingdings 2" pitchFamily="18" charset="2"/>
              <a:buNone/>
              <a:defRPr/>
            </a:pPr>
            <a:r>
              <a:rPr lang="fr-BE" sz="1800" dirty="0" err="1"/>
              <a:t>Uitz</a:t>
            </a:r>
            <a:r>
              <a:rPr lang="fr-BE" sz="1800" dirty="0"/>
              <a:t>: vaste </a:t>
            </a:r>
            <a:r>
              <a:rPr lang="fr-BE" sz="1800" dirty="0" err="1"/>
              <a:t>dermatologische</a:t>
            </a:r>
            <a:r>
              <a:rPr lang="fr-BE" sz="1800" dirty="0"/>
              <a:t> </a:t>
            </a:r>
            <a:r>
              <a:rPr lang="fr-BE" sz="1800" dirty="0" err="1"/>
              <a:t>bereidingen</a:t>
            </a:r>
            <a:r>
              <a:rPr lang="fr-BE" sz="1800" dirty="0"/>
              <a:t> (crème, gel, </a:t>
            </a:r>
            <a:r>
              <a:rPr lang="fr-BE" sz="1800" dirty="0" err="1"/>
              <a:t>zalf</a:t>
            </a:r>
            <a:r>
              <a:rPr lang="fr-BE" sz="1800" dirty="0"/>
              <a:t>, </a:t>
            </a:r>
            <a:r>
              <a:rPr lang="fr-BE" sz="1800" dirty="0" err="1"/>
              <a:t>pasta</a:t>
            </a:r>
            <a:r>
              <a:rPr lang="fr-BE" sz="1800" dirty="0"/>
              <a:t>) met </a:t>
            </a:r>
            <a:r>
              <a:rPr lang="fr-BE" sz="1800" dirty="0" err="1"/>
              <a:t>minstens</a:t>
            </a:r>
            <a:r>
              <a:rPr lang="fr-BE" sz="1800" dirty="0"/>
              <a:t> 2 </a:t>
            </a:r>
            <a:r>
              <a:rPr lang="fr-BE" sz="1800" dirty="0" err="1"/>
              <a:t>producten</a:t>
            </a:r>
            <a:r>
              <a:rPr lang="fr-BE" sz="1800" dirty="0"/>
              <a:t> van </a:t>
            </a:r>
            <a:r>
              <a:rPr lang="fr-BE" sz="1800" dirty="0" err="1"/>
              <a:t>lijst</a:t>
            </a:r>
            <a:r>
              <a:rPr lang="fr-BE" sz="1800" dirty="0"/>
              <a:t> 5</a:t>
            </a:r>
            <a:endParaRPr lang="fr-BE" sz="2200" dirty="0">
              <a:solidFill>
                <a:srgbClr val="24ABA5"/>
              </a:solidFill>
            </a:endParaRPr>
          </a:p>
          <a:p>
            <a:pPr marL="0" indent="0" eaLnBrk="1" fontAlgn="auto" hangingPunct="1">
              <a:lnSpc>
                <a:spcPct val="100000"/>
              </a:lnSpc>
              <a:spcBef>
                <a:spcPts val="0"/>
              </a:spcBef>
              <a:spcAft>
                <a:spcPts val="1200"/>
              </a:spcAft>
              <a:buFont typeface="Wingdings 2" pitchFamily="18" charset="2"/>
              <a:buNone/>
              <a:defRPr/>
            </a:pPr>
            <a:endParaRPr lang="fr-BE" sz="1800" i="1" dirty="0"/>
          </a:p>
          <a:p>
            <a:pPr marL="0" indent="0" eaLnBrk="1" fontAlgn="auto" hangingPunct="1">
              <a:lnSpc>
                <a:spcPct val="100000"/>
              </a:lnSpc>
              <a:spcBef>
                <a:spcPts val="0"/>
              </a:spcBef>
              <a:spcAft>
                <a:spcPts val="1200"/>
              </a:spcAft>
              <a:buFont typeface="Wingdings 2" pitchFamily="18" charset="2"/>
              <a:buNone/>
              <a:defRPr/>
            </a:pPr>
            <a:endParaRPr lang="fr-BE" sz="1800" i="1" dirty="0"/>
          </a:p>
          <a:p>
            <a:pPr marL="0" indent="0" eaLnBrk="1" fontAlgn="auto" hangingPunct="1">
              <a:lnSpc>
                <a:spcPct val="100000"/>
              </a:lnSpc>
              <a:spcBef>
                <a:spcPts val="0"/>
              </a:spcBef>
              <a:spcAft>
                <a:spcPts val="1200"/>
              </a:spcAft>
              <a:buFont typeface="Wingdings 2" pitchFamily="18" charset="2"/>
              <a:buNone/>
              <a:defRPr/>
            </a:pPr>
            <a:endParaRPr lang="fr-BE" sz="1800" b="1" i="1" dirty="0"/>
          </a:p>
          <a:p>
            <a:pPr marL="0" indent="0" eaLnBrk="1" fontAlgn="auto" hangingPunct="1">
              <a:lnSpc>
                <a:spcPct val="100000"/>
              </a:lnSpc>
              <a:spcBef>
                <a:spcPts val="0"/>
              </a:spcBef>
              <a:spcAft>
                <a:spcPts val="1200"/>
              </a:spcAft>
              <a:buFont typeface="Wingdings 2" pitchFamily="18" charset="2"/>
              <a:buNone/>
              <a:defRPr/>
            </a:pPr>
            <a:endParaRPr lang="fr-BE" sz="1800" b="1" dirty="0"/>
          </a:p>
        </p:txBody>
      </p:sp>
      <p:sp>
        <p:nvSpPr>
          <p:cNvPr id="50179"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3252" name="Rectangle 5"/>
          <p:cNvSpPr>
            <a:spLocks noChangeArrowheads="1"/>
          </p:cNvSpPr>
          <p:nvPr/>
        </p:nvSpPr>
        <p:spPr bwMode="auto">
          <a:xfrm>
            <a:off x="998538" y="695325"/>
            <a:ext cx="7897812"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400" b="1"/>
              <a:t>Wat zijn de voorwaarden voor de terugbetaling van een magistrale bereiding?</a:t>
            </a:r>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00150" y="2524125"/>
            <a:ext cx="7696200" cy="4200525"/>
          </a:xfrm>
        </p:spPr>
        <p:txBody>
          <a:bodyPr/>
          <a:lstStyle/>
          <a:p>
            <a:pPr marL="355600" indent="-355600" eaLnBrk="1" hangingPunct="1">
              <a:lnSpc>
                <a:spcPct val="100000"/>
              </a:lnSpc>
              <a:spcBef>
                <a:spcPct val="0"/>
              </a:spcBef>
              <a:spcAft>
                <a:spcPts val="3000"/>
              </a:spcAft>
            </a:pPr>
            <a:r>
              <a:rPr lang="nl-BE" altLang="nl-BE" sz="2400" dirty="0"/>
              <a:t>Beperkingen in de </a:t>
            </a:r>
            <a:r>
              <a:rPr lang="nl-BE" altLang="nl-BE" sz="2400" dirty="0">
                <a:solidFill>
                  <a:srgbClr val="24ABA5"/>
                </a:solidFill>
              </a:rPr>
              <a:t>hoeveelheid</a:t>
            </a:r>
            <a:r>
              <a:rPr lang="nl-BE" altLang="nl-BE" sz="2400" dirty="0"/>
              <a:t> per </a:t>
            </a:r>
            <a:r>
              <a:rPr lang="nl-BE" altLang="nl-BE" sz="2400" dirty="0" err="1"/>
              <a:t>récipé</a:t>
            </a:r>
            <a:r>
              <a:rPr lang="nl-BE" altLang="nl-BE" sz="2400" dirty="0"/>
              <a:t> (aantal toegestane modules), bv. maximum 6 modules van 10 </a:t>
            </a:r>
            <a:r>
              <a:rPr lang="nl-BE" altLang="nl-BE" sz="2400" dirty="0" err="1"/>
              <a:t>gelulen</a:t>
            </a:r>
            <a:r>
              <a:rPr lang="nl-BE" altLang="nl-BE" sz="2400" dirty="0"/>
              <a:t> per voorschrift</a:t>
            </a:r>
            <a:r>
              <a:rPr lang="fr-BE" altLang="nl-BE" sz="2400" dirty="0"/>
              <a:t>.</a:t>
            </a:r>
          </a:p>
          <a:p>
            <a:pPr marL="355600" indent="-355600" eaLnBrk="1" hangingPunct="1">
              <a:lnSpc>
                <a:spcPct val="100000"/>
              </a:lnSpc>
              <a:spcBef>
                <a:spcPct val="0"/>
              </a:spcBef>
              <a:spcAft>
                <a:spcPts val="3000"/>
              </a:spcAft>
            </a:pPr>
            <a:r>
              <a:rPr lang="nl-BE" altLang="nl-BE" sz="2400" dirty="0"/>
              <a:t>Beperkingen in verband met de </a:t>
            </a:r>
            <a:r>
              <a:rPr lang="nl-BE" altLang="nl-BE" sz="2400" dirty="0">
                <a:solidFill>
                  <a:srgbClr val="24ABA5"/>
                </a:solidFill>
              </a:rPr>
              <a:t>producten</a:t>
            </a:r>
            <a:r>
              <a:rPr lang="nl-BE" altLang="nl-BE" sz="2400" dirty="0"/>
              <a:t> zelf (bv. erythromycine: maximum 5 gram per module en maximum 2 modules)</a:t>
            </a:r>
            <a:r>
              <a:rPr lang="fr-BE" altLang="nl-BE" sz="2400" dirty="0"/>
              <a:t>.</a:t>
            </a:r>
            <a:endParaRPr lang="fr-BE" altLang="nl-BE" sz="2400" b="1" i="1" dirty="0"/>
          </a:p>
        </p:txBody>
      </p:sp>
      <p:sp>
        <p:nvSpPr>
          <p:cNvPr id="51203"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4276" name="Rectangle 5"/>
          <p:cNvSpPr>
            <a:spLocks noChangeArrowheads="1"/>
          </p:cNvSpPr>
          <p:nvPr/>
        </p:nvSpPr>
        <p:spPr bwMode="auto">
          <a:xfrm>
            <a:off x="998538" y="785813"/>
            <a:ext cx="7897812"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nl-BE" altLang="nl-BE" sz="2400" b="1"/>
              <a:t>Met welke beperkingen moet er rekening gehouden worden opdat een magistrale bereiding vergoedbaar zou zijn?</a:t>
            </a:r>
            <a:endParaRPr lang="fr-BE" altLang="nl-BE" sz="2400" b="1"/>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36638" y="2316163"/>
            <a:ext cx="7859712" cy="4541837"/>
          </a:xfrm>
        </p:spPr>
        <p:txBody>
          <a:bodyPr/>
          <a:lstStyle/>
          <a:p>
            <a:pPr eaLnBrk="1" hangingPunct="1">
              <a:lnSpc>
                <a:spcPct val="100000"/>
              </a:lnSpc>
              <a:spcBef>
                <a:spcPct val="0"/>
              </a:spcBef>
              <a:spcAft>
                <a:spcPts val="600"/>
              </a:spcAft>
            </a:pPr>
            <a:r>
              <a:rPr lang="nl-BE" altLang="nl-BE" sz="1800"/>
              <a:t>De </a:t>
            </a:r>
            <a:r>
              <a:rPr lang="nl-BE" altLang="nl-BE" sz="1800">
                <a:solidFill>
                  <a:srgbClr val="24ABA5"/>
                </a:solidFill>
              </a:rPr>
              <a:t>specialiteit is terugbetaald</a:t>
            </a:r>
            <a:r>
              <a:rPr lang="fr-BE" altLang="nl-BE" sz="1800"/>
              <a:t>;</a:t>
            </a:r>
          </a:p>
          <a:p>
            <a:pPr eaLnBrk="1" hangingPunct="1">
              <a:lnSpc>
                <a:spcPct val="100000"/>
              </a:lnSpc>
              <a:spcBef>
                <a:spcPct val="0"/>
              </a:spcBef>
              <a:spcAft>
                <a:spcPts val="600"/>
              </a:spcAft>
            </a:pPr>
            <a:r>
              <a:rPr lang="nl-BE" altLang="nl-BE" sz="1800"/>
              <a:t>Alle overige bestanddelen van de magistrale bereiding zijn terugbetaald</a:t>
            </a:r>
            <a:r>
              <a:rPr lang="fr-BE" altLang="nl-BE" sz="1800"/>
              <a:t>;</a:t>
            </a:r>
          </a:p>
          <a:p>
            <a:pPr eaLnBrk="1" hangingPunct="1">
              <a:lnSpc>
                <a:spcPct val="100000"/>
              </a:lnSpc>
              <a:spcBef>
                <a:spcPct val="0"/>
              </a:spcBef>
              <a:spcAft>
                <a:spcPts val="600"/>
              </a:spcAft>
            </a:pPr>
            <a:r>
              <a:rPr lang="nl-BE" altLang="nl-BE" sz="1800"/>
              <a:t>Het actief bestanddeel van de </a:t>
            </a:r>
            <a:r>
              <a:rPr lang="nl-BE" altLang="nl-BE" sz="1800">
                <a:solidFill>
                  <a:srgbClr val="24ABA5"/>
                </a:solidFill>
              </a:rPr>
              <a:t>specialiteit bestaat niet als terugbetaalde grondstof</a:t>
            </a:r>
            <a:r>
              <a:rPr lang="fr-BE" altLang="nl-BE" sz="1800">
                <a:solidFill>
                  <a:srgbClr val="24ABA5"/>
                </a:solidFill>
              </a:rPr>
              <a:t>;</a:t>
            </a:r>
          </a:p>
          <a:p>
            <a:pPr eaLnBrk="1" hangingPunct="1">
              <a:lnSpc>
                <a:spcPct val="100000"/>
              </a:lnSpc>
              <a:spcBef>
                <a:spcPct val="0"/>
              </a:spcBef>
              <a:spcAft>
                <a:spcPts val="600"/>
              </a:spcAft>
            </a:pPr>
            <a:r>
              <a:rPr lang="nl-BE" altLang="nl-BE" sz="1800"/>
              <a:t>De </a:t>
            </a:r>
            <a:r>
              <a:rPr lang="nl-BE" altLang="nl-BE" sz="1800">
                <a:solidFill>
                  <a:srgbClr val="24ABA5"/>
                </a:solidFill>
              </a:rPr>
              <a:t>toedieningsweg wordt niet gewijzigd </a:t>
            </a:r>
            <a:r>
              <a:rPr lang="nl-BE" altLang="nl-BE" sz="1800"/>
              <a:t>(uitz. oftalmologische bereidingen);</a:t>
            </a:r>
            <a:r>
              <a:rPr lang="fr-BE" altLang="nl-BE" sz="1800"/>
              <a:t> </a:t>
            </a:r>
          </a:p>
          <a:p>
            <a:pPr eaLnBrk="1" hangingPunct="1">
              <a:lnSpc>
                <a:spcPct val="100000"/>
              </a:lnSpc>
              <a:spcBef>
                <a:spcPct val="0"/>
              </a:spcBef>
              <a:spcAft>
                <a:spcPts val="600"/>
              </a:spcAft>
            </a:pPr>
            <a:r>
              <a:rPr lang="nl-BE" altLang="nl-BE" sz="1800"/>
              <a:t>De voorgeschreven eenheidsdosis </a:t>
            </a:r>
            <a:r>
              <a:rPr lang="nl-BE" altLang="nl-BE" sz="1800">
                <a:solidFill>
                  <a:srgbClr val="24ABA5"/>
                </a:solidFill>
              </a:rPr>
              <a:t>bestaat niet onder vorm van terugbetaalde of niet-terugbetaalde specialiteit </a:t>
            </a:r>
            <a:r>
              <a:rPr lang="nl-BE" altLang="nl-BE" sz="1800"/>
              <a:t>(uitz. oftalmologische bereidingen, dermatologische bereidingen </a:t>
            </a:r>
            <a:r>
              <a:rPr lang="fr-BE" altLang="nl-BE" sz="1800"/>
              <a:t>);</a:t>
            </a:r>
          </a:p>
          <a:p>
            <a:pPr eaLnBrk="1" hangingPunct="1">
              <a:lnSpc>
                <a:spcPct val="100000"/>
              </a:lnSpc>
              <a:spcBef>
                <a:spcPct val="0"/>
              </a:spcBef>
              <a:spcAft>
                <a:spcPts val="600"/>
              </a:spcAft>
            </a:pPr>
            <a:r>
              <a:rPr lang="nl-BE" altLang="nl-BE" sz="1800"/>
              <a:t>De verwerking is noodzakelijk omdat het gaat om een vorm die niet kan toegediend worden in de voorgeschreven dosis</a:t>
            </a:r>
            <a:r>
              <a:rPr lang="fr-BE" altLang="nl-BE" sz="1800"/>
              <a:t>;</a:t>
            </a:r>
          </a:p>
          <a:p>
            <a:pPr eaLnBrk="1" hangingPunct="1">
              <a:lnSpc>
                <a:spcPct val="100000"/>
              </a:lnSpc>
              <a:spcBef>
                <a:spcPct val="0"/>
              </a:spcBef>
              <a:spcAft>
                <a:spcPts val="600"/>
              </a:spcAft>
            </a:pPr>
            <a:r>
              <a:rPr lang="nl-BE" altLang="nl-BE" sz="1800"/>
              <a:t>De specialiteit is </a:t>
            </a:r>
            <a:r>
              <a:rPr lang="nl-BE" altLang="nl-BE" sz="1800">
                <a:solidFill>
                  <a:srgbClr val="24ABA5"/>
                </a:solidFill>
              </a:rPr>
              <a:t>geen vorm met vertraagde afgifte </a:t>
            </a:r>
            <a:r>
              <a:rPr lang="nl-BE" altLang="nl-BE" sz="1800"/>
              <a:t>of een vorm die niet geschikt is voor verwerking. </a:t>
            </a:r>
            <a:endParaRPr lang="fr-BE" altLang="nl-BE" sz="1800" b="1"/>
          </a:p>
        </p:txBody>
      </p:sp>
      <p:sp>
        <p:nvSpPr>
          <p:cNvPr id="52227"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5300" name="Rectangle 5"/>
          <p:cNvSpPr>
            <a:spLocks noChangeArrowheads="1"/>
          </p:cNvSpPr>
          <p:nvPr/>
        </p:nvSpPr>
        <p:spPr bwMode="auto">
          <a:xfrm>
            <a:off x="885825" y="722313"/>
            <a:ext cx="81359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nl-BE" altLang="nl-BE" sz="2200" b="1"/>
              <a:t>Aan welke voorwaarden moet voldaan</a:t>
            </a:r>
            <a:br>
              <a:rPr lang="nl-BE" altLang="nl-BE" sz="2200" b="1"/>
            </a:br>
            <a:r>
              <a:rPr lang="nl-BE" altLang="nl-BE" sz="2200" b="1"/>
              <a:t> worden voor de terugbetaling van een magistrale bereiding waarin een specialiteit verwerkt wordt?</a:t>
            </a:r>
            <a:endParaRPr lang="fr-BE" altLang="nl-BE" sz="2200" b="1"/>
          </a:p>
        </p:txBody>
      </p:sp>
      <p:sp>
        <p:nvSpPr>
          <p:cNvPr id="7" name="Rectangular Callout 6"/>
          <p:cNvSpPr/>
          <p:nvPr/>
        </p:nvSpPr>
        <p:spPr>
          <a:xfrm>
            <a:off x="1035050" y="2373313"/>
            <a:ext cx="7710488"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Welke</a:t>
            </a:r>
            <a:r>
              <a:rPr lang="fr-BE" sz="2800" dirty="0"/>
              <a:t> </a:t>
            </a:r>
            <a:r>
              <a:rPr lang="fr-BE" sz="2800" dirty="0" err="1"/>
              <a:t>problemen</a:t>
            </a:r>
            <a:r>
              <a:rPr lang="fr-BE" sz="2800" dirty="0"/>
              <a:t> </a:t>
            </a:r>
            <a:r>
              <a:rPr lang="fr-BE" sz="2800" dirty="0" err="1"/>
              <a:t>ondervinden</a:t>
            </a:r>
            <a:r>
              <a:rPr lang="fr-BE" sz="2800" dirty="0"/>
              <a:t> </a:t>
            </a:r>
            <a:r>
              <a:rPr lang="fr-BE" sz="2800" dirty="0" err="1"/>
              <a:t>we</a:t>
            </a:r>
            <a:r>
              <a:rPr lang="fr-BE" sz="2800" dirty="0"/>
              <a:t> </a:t>
            </a:r>
            <a:r>
              <a:rPr lang="fr-BE" sz="2800" dirty="0" err="1"/>
              <a:t>bij</a:t>
            </a:r>
            <a:r>
              <a:rPr lang="fr-BE" sz="2800" dirty="0"/>
              <a:t> de </a:t>
            </a:r>
            <a:r>
              <a:rPr lang="fr-BE" sz="2800" dirty="0" err="1"/>
              <a:t>terugbetaling</a:t>
            </a:r>
            <a:r>
              <a:rPr lang="fr-BE" sz="2800" dirty="0"/>
              <a:t> van magistrale </a:t>
            </a:r>
            <a:r>
              <a:rPr lang="fr-BE" sz="2800" dirty="0" err="1"/>
              <a:t>bereidingen</a:t>
            </a:r>
            <a:r>
              <a:rPr lang="fr-BE" sz="2800" dirty="0"/>
              <a:t>?</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err="1"/>
              <a:t>Hoe</a:t>
            </a:r>
            <a:r>
              <a:rPr lang="fr-BE" sz="2800" dirty="0"/>
              <a:t> </a:t>
            </a:r>
            <a:r>
              <a:rPr lang="fr-BE" sz="2800" dirty="0" err="1"/>
              <a:t>kunnen</a:t>
            </a:r>
            <a:r>
              <a:rPr lang="fr-BE" sz="2800" dirty="0"/>
              <a:t> </a:t>
            </a:r>
            <a:r>
              <a:rPr lang="fr-BE" sz="2800" dirty="0" err="1"/>
              <a:t>we</a:t>
            </a:r>
            <a:r>
              <a:rPr lang="fr-BE" sz="2800" dirty="0"/>
              <a:t> </a:t>
            </a:r>
            <a:r>
              <a:rPr lang="fr-BE" sz="2800" dirty="0" err="1"/>
              <a:t>samenwerken</a:t>
            </a:r>
            <a:r>
              <a:rPr lang="fr-BE" sz="2800" dirty="0"/>
              <a:t> om </a:t>
            </a:r>
            <a:r>
              <a:rPr lang="fr-BE" sz="2800" dirty="0" err="1"/>
              <a:t>het</a:t>
            </a:r>
            <a:r>
              <a:rPr lang="fr-BE" sz="2800" dirty="0"/>
              <a:t> </a:t>
            </a:r>
            <a:r>
              <a:rPr lang="fr-BE" sz="2800" dirty="0" err="1"/>
              <a:t>voorschrift</a:t>
            </a:r>
            <a:r>
              <a:rPr lang="fr-BE" sz="2800" dirty="0"/>
              <a:t> </a:t>
            </a:r>
            <a:r>
              <a:rPr lang="fr-BE" sz="2800" dirty="0" err="1"/>
              <a:t>aan</a:t>
            </a:r>
            <a:r>
              <a:rPr lang="fr-BE" sz="2800" dirty="0"/>
              <a:t> te </a:t>
            </a:r>
            <a:r>
              <a:rPr lang="fr-BE" sz="2800" dirty="0" err="1"/>
              <a:t>passen</a:t>
            </a:r>
            <a:r>
              <a:rPr lang="fr-BE" sz="2800" dirty="0"/>
              <a:t> </a:t>
            </a:r>
            <a:r>
              <a:rPr lang="fr-BE" sz="2800" dirty="0" err="1"/>
              <a:t>zodat</a:t>
            </a:r>
            <a:r>
              <a:rPr lang="fr-BE" sz="2800" dirty="0"/>
              <a:t> de </a:t>
            </a:r>
            <a:r>
              <a:rPr lang="fr-BE" sz="2800" dirty="0" err="1"/>
              <a:t>patiënt</a:t>
            </a:r>
            <a:r>
              <a:rPr lang="fr-BE" sz="2800" dirty="0"/>
              <a:t> </a:t>
            </a:r>
            <a:r>
              <a:rPr lang="fr-BE" sz="2800" dirty="0" err="1"/>
              <a:t>een</a:t>
            </a:r>
            <a:r>
              <a:rPr lang="fr-BE" sz="2800" dirty="0"/>
              <a:t> </a:t>
            </a:r>
            <a:r>
              <a:rPr lang="fr-BE" sz="2800" dirty="0" err="1"/>
              <a:t>terugbetaling</a:t>
            </a:r>
            <a:r>
              <a:rPr lang="fr-BE" sz="2800" dirty="0"/>
              <a:t> kan </a:t>
            </a:r>
            <a:r>
              <a:rPr lang="fr-BE" sz="2800" dirty="0" err="1"/>
              <a:t>genieten</a:t>
            </a:r>
            <a:r>
              <a:rPr lang="fr-BE" sz="2800" dirty="0"/>
              <a:t>?</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057275"/>
            <a:ext cx="7564437" cy="5267325"/>
          </a:xfrm>
        </p:spPr>
        <p:txBody>
          <a:bodyPr rtlCol="0">
            <a:noAutofit/>
          </a:bodyPr>
          <a:lstStyle/>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hlinkClick r:id="rId3" action="ppaction://hlinksldjump"/>
              </a:rPr>
              <a:t>Bereikbaarheid</a:t>
            </a:r>
            <a:r>
              <a:rPr lang="fr-BE" sz="2400" spc="-150" dirty="0">
                <a:hlinkClick r:id="rId3" action="ppaction://hlinksldjump"/>
              </a:rPr>
              <a:t> en </a:t>
            </a:r>
            <a:r>
              <a:rPr lang="fr-BE" sz="2400" spc="-150" dirty="0" err="1">
                <a:hlinkClick r:id="rId3" action="ppaction://hlinksldjump"/>
              </a:rPr>
              <a:t>communicatie</a:t>
            </a:r>
            <a:endParaRPr lang="fr-BE" sz="2400" spc="-15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dirty="0">
                <a:hlinkClick r:id="rId4" action="ppaction://hlinksldjump"/>
              </a:rPr>
              <a:t>Magistrale </a:t>
            </a:r>
            <a:r>
              <a:rPr lang="fr-BE" sz="2400" dirty="0" err="1">
                <a:hlinkClick r:id="rId4" action="ppaction://hlinksldjump"/>
              </a:rPr>
              <a:t>bereidingen</a:t>
            </a:r>
            <a:endParaRPr lang="fr-BE" sz="240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endParaRPr lang="fr-BE" sz="2400" dirty="0"/>
          </a:p>
          <a:p>
            <a:pPr marL="0" indent="0" algn="ctr" eaLnBrk="1" fontAlgn="auto" hangingPunct="1">
              <a:spcAft>
                <a:spcPts val="0"/>
              </a:spcAft>
              <a:buFont typeface="Wingdings 2" pitchFamily="18" charset="2"/>
              <a:buNone/>
              <a:defRPr/>
            </a:pPr>
            <a:endParaRPr lang="fr-BE" b="1"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itchFamily="18" charset="2"/>
              <a:buNone/>
              <a:defRPr/>
            </a:pPr>
            <a:endParaRPr lang="fr-BE" b="1" dirty="0">
              <a:effectLst>
                <a:outerShdw blurRad="38100" dist="38100" dir="2700000" algn="tl">
                  <a:srgbClr val="000000">
                    <a:alpha val="43137"/>
                  </a:srgbClr>
                </a:outerShdw>
              </a:effectLst>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4" name="Espace réservé du contenu 1"/>
          <p:cNvSpPr>
            <a:spLocks noGrp="1"/>
          </p:cNvSpPr>
          <p:nvPr>
            <p:ph idx="1"/>
          </p:nvPr>
        </p:nvSpPr>
        <p:spPr>
          <a:xfrm>
            <a:off x="1152525" y="2009775"/>
            <a:ext cx="7567613" cy="5191125"/>
          </a:xfrm>
        </p:spPr>
        <p:txBody>
          <a:bodyPr rtlCol="0">
            <a:normAutofit/>
          </a:bodyPr>
          <a:lstStyle/>
          <a:p>
            <a:pPr marL="0" indent="0" algn="ctr" eaLnBrk="1" fontAlgn="auto" hangingPunct="1">
              <a:spcAft>
                <a:spcPts val="0"/>
              </a:spcAft>
              <a:buFont typeface="Wingdings 2" pitchFamily="18" charset="2"/>
              <a:buNone/>
              <a:defRPr/>
            </a:pPr>
            <a:r>
              <a:rPr lang="fr-BE" b="1" i="1" dirty="0" err="1"/>
              <a:t>Tot</a:t>
            </a:r>
            <a:r>
              <a:rPr lang="fr-BE" b="1" i="1" dirty="0"/>
              <a:t> slot…</a:t>
            </a:r>
          </a:p>
          <a:p>
            <a:pPr marL="0" indent="0" eaLnBrk="1" fontAlgn="auto" hangingPunct="1">
              <a:spcAft>
                <a:spcPts val="0"/>
              </a:spcAft>
              <a:buFont typeface="Wingdings 2" pitchFamily="18" charset="2"/>
              <a:buNone/>
              <a:defRPr/>
            </a:pPr>
            <a:endParaRPr lang="fr-BE" b="1" dirty="0"/>
          </a:p>
          <a:p>
            <a:pPr marL="442913" indent="-442913" eaLnBrk="1" fontAlgn="auto" hangingPunct="1">
              <a:lnSpc>
                <a:spcPct val="100000"/>
              </a:lnSpc>
              <a:spcAft>
                <a:spcPts val="0"/>
              </a:spcAft>
              <a:buFont typeface="Arial" panose="020B0604020202020204" pitchFamily="34" charset="0"/>
              <a:buChar char="•"/>
              <a:defRPr/>
            </a:pPr>
            <a:r>
              <a:rPr lang="nl-BE" dirty="0"/>
              <a:t>Welke belangrijkste boodschappen onthouden we? </a:t>
            </a:r>
          </a:p>
          <a:p>
            <a:pPr marL="442913" indent="-442913" eaLnBrk="1" fontAlgn="auto" hangingPunct="1">
              <a:lnSpc>
                <a:spcPct val="100000"/>
              </a:lnSpc>
              <a:spcAft>
                <a:spcPts val="0"/>
              </a:spcAft>
              <a:buFont typeface="Arial" panose="020B0604020202020204" pitchFamily="34" charset="0"/>
              <a:buChar char="•"/>
              <a:defRPr/>
            </a:pPr>
            <a:endParaRPr lang="fr-BE" dirty="0"/>
          </a:p>
          <a:p>
            <a:pPr marL="442913" indent="-442913" eaLnBrk="1" fontAlgn="auto" hangingPunct="1">
              <a:lnSpc>
                <a:spcPct val="100000"/>
              </a:lnSpc>
              <a:spcAft>
                <a:spcPts val="0"/>
              </a:spcAft>
              <a:buFont typeface="Arial" panose="020B0604020202020204" pitchFamily="34" charset="0"/>
              <a:buChar char="•"/>
              <a:defRPr/>
            </a:pPr>
            <a:r>
              <a:rPr lang="nl-NL" dirty="0"/>
              <a:t>Wat verwachten we van elkaar</a:t>
            </a:r>
            <a:r>
              <a:rPr lang="fr-BE"/>
              <a:t>?</a:t>
            </a:r>
          </a:p>
          <a:p>
            <a:pPr marL="442913" indent="-442913" eaLnBrk="1" fontAlgn="auto" hangingPunct="1">
              <a:lnSpc>
                <a:spcPct val="100000"/>
              </a:lnSpc>
              <a:spcAft>
                <a:spcPts val="0"/>
              </a:spcAft>
              <a:buFont typeface="Arial" panose="020B0604020202020204" pitchFamily="34" charset="0"/>
              <a:buChar char="•"/>
              <a:defRPr/>
            </a:pPr>
            <a:endParaRPr lang="fr-BE" dirty="0"/>
          </a:p>
          <a:p>
            <a:pPr marL="442913" indent="-442913" eaLnBrk="1" fontAlgn="auto" hangingPunct="1">
              <a:lnSpc>
                <a:spcPct val="100000"/>
              </a:lnSpc>
              <a:spcAft>
                <a:spcPts val="0"/>
              </a:spcAft>
              <a:buFont typeface="Arial" panose="020B0604020202020204" pitchFamily="34" charset="0"/>
              <a:buChar char="•"/>
              <a:defRPr/>
            </a:pPr>
            <a:r>
              <a:rPr lang="fr-BE" dirty="0" err="1"/>
              <a:t>Vragenlijst</a:t>
            </a:r>
            <a:r>
              <a:rPr lang="fr-BE" dirty="0"/>
              <a:t> </a:t>
            </a:r>
            <a:r>
              <a:rPr lang="fr-BE" dirty="0" err="1"/>
              <a:t>binnen</a:t>
            </a:r>
            <a:r>
              <a:rPr lang="fr-BE" dirty="0"/>
              <a:t> </a:t>
            </a:r>
            <a:r>
              <a:rPr lang="fr-BE" dirty="0" err="1"/>
              <a:t>drie</a:t>
            </a:r>
            <a:r>
              <a:rPr lang="fr-BE" dirty="0"/>
              <a:t> </a:t>
            </a:r>
            <a:r>
              <a:rPr lang="fr-BE" dirty="0" err="1"/>
              <a:t>maanden</a:t>
            </a:r>
            <a:r>
              <a:rPr lang="fr-BE" dirty="0"/>
              <a:t> + </a:t>
            </a:r>
            <a:r>
              <a:rPr lang="fr-BE" dirty="0" err="1"/>
              <a:t>opvolging</a:t>
            </a:r>
            <a:r>
              <a:rPr lang="fr-BE" dirty="0"/>
              <a:t> </a:t>
            </a:r>
            <a:r>
              <a:rPr lang="fr-BE" dirty="0" err="1"/>
              <a:t>Farmanet</a:t>
            </a:r>
            <a:endParaRPr lang="fr-BE" dirty="0"/>
          </a:p>
          <a:p>
            <a:pPr marL="442913" indent="-442913" eaLnBrk="1" fontAlgn="auto" hangingPunct="1">
              <a:lnSpc>
                <a:spcPct val="100000"/>
              </a:lnSpc>
              <a:spcAft>
                <a:spcPts val="0"/>
              </a:spcAft>
              <a:buFont typeface="Arial" panose="020B0604020202020204" pitchFamily="34" charset="0"/>
              <a:buChar char="•"/>
              <a:defRPr/>
            </a:pPr>
            <a:endParaRPr lang="fr-BE" dirty="0"/>
          </a:p>
          <a:p>
            <a:pPr marL="0" indent="0" eaLnBrk="1" fontAlgn="auto" hangingPunct="1">
              <a:spcAft>
                <a:spcPts val="0"/>
              </a:spcAft>
              <a:buFont typeface="Wingdings 2" pitchFamily="18" charset="2"/>
              <a:buNone/>
              <a:defRPr/>
            </a:pPr>
            <a:endParaRPr lang="fr-BE" b="1" dirty="0"/>
          </a:p>
        </p:txBody>
      </p:sp>
      <p:sp>
        <p:nvSpPr>
          <p:cNvPr id="5" name="Rectangle 4">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3000">
                <a:solidFill>
                  <a:srgbClr val="24ABA5"/>
                </a:solidFill>
              </a:rPr>
              <a:t>Bereikbaarheid en communicatie</a:t>
            </a:r>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057275"/>
            <a:ext cx="7564437" cy="5267325"/>
          </a:xfrm>
        </p:spPr>
        <p:txBody>
          <a:bodyPr rtlCol="0">
            <a:noAutofit/>
          </a:bodyPr>
          <a:lstStyle/>
          <a:p>
            <a:pPr marL="0" indent="0" eaLnBrk="1" fontAlgn="auto" hangingPunct="1">
              <a:lnSpc>
                <a:spcPct val="100000"/>
              </a:lnSpc>
              <a:spcBef>
                <a:spcPts val="0"/>
              </a:spcBef>
              <a:spcAft>
                <a:spcPts val="2400"/>
              </a:spcAft>
              <a:buClr>
                <a:srgbClr val="004B8D"/>
              </a:buClr>
              <a:buSzPct val="110000"/>
              <a:buNone/>
              <a:defRPr/>
            </a:pPr>
            <a:endParaRPr lang="fr-BE" sz="2400" spc="-15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Wie</a:t>
            </a:r>
            <a:r>
              <a:rPr lang="fr-BE" sz="2400" spc="-150" dirty="0"/>
              <a:t> </a:t>
            </a:r>
            <a:r>
              <a:rPr lang="fr-BE" sz="2400" spc="-150" dirty="0" err="1"/>
              <a:t>bent</a:t>
            </a:r>
            <a:r>
              <a:rPr lang="fr-BE" sz="2400" spc="-150" dirty="0"/>
              <a:t> u?</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Waar</a:t>
            </a:r>
            <a:r>
              <a:rPr lang="fr-BE" sz="2400" spc="-150" dirty="0"/>
              <a:t> </a:t>
            </a:r>
            <a:r>
              <a:rPr lang="fr-BE" sz="2400" spc="-150" dirty="0" err="1"/>
              <a:t>is</a:t>
            </a:r>
            <a:r>
              <a:rPr lang="fr-BE" sz="2400" spc="-150" dirty="0"/>
              <a:t> </a:t>
            </a:r>
            <a:r>
              <a:rPr lang="fr-BE" sz="2400" spc="-150" dirty="0" err="1"/>
              <a:t>uw</a:t>
            </a:r>
            <a:r>
              <a:rPr lang="fr-BE" sz="2400" spc="-150" dirty="0"/>
              <a:t> </a:t>
            </a:r>
            <a:r>
              <a:rPr lang="fr-BE" sz="2400" spc="-150" dirty="0" err="1"/>
              <a:t>praktijk</a:t>
            </a:r>
            <a:r>
              <a:rPr lang="fr-BE" sz="2400" spc="-150" dirty="0"/>
              <a:t> </a:t>
            </a:r>
            <a:r>
              <a:rPr lang="fr-BE" sz="2400" spc="-150" dirty="0" err="1"/>
              <a:t>gevestigd</a:t>
            </a:r>
            <a:r>
              <a:rPr lang="fr-BE" sz="2400" spc="-150" dirty="0"/>
              <a:t>?</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a:t>Wat </a:t>
            </a:r>
            <a:r>
              <a:rPr lang="fr-BE" sz="2400" spc="-150" dirty="0" err="1"/>
              <a:t>verwacht</a:t>
            </a:r>
            <a:r>
              <a:rPr lang="fr-BE" sz="2400" spc="-150" dirty="0"/>
              <a:t> u van dit </a:t>
            </a:r>
            <a:r>
              <a:rPr lang="fr-BE" sz="2400" spc="-150" dirty="0" err="1"/>
              <a:t>overleg</a:t>
            </a:r>
            <a:r>
              <a:rPr lang="fr-BE" sz="2400" spc="-150" dirty="0"/>
              <a:t>? </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Vragenlijst</a:t>
            </a:r>
            <a:r>
              <a:rPr lang="fr-BE" sz="2400" spc="-150" dirty="0"/>
              <a:t> voor het </a:t>
            </a:r>
            <a:r>
              <a:rPr lang="fr-BE" sz="2400" spc="-150" dirty="0" err="1"/>
              <a:t>overleg</a:t>
            </a:r>
            <a:endParaRPr lang="fr-BE" sz="2400" spc="-150"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itchFamily="18" charset="2"/>
              <a:buNone/>
              <a:defRPr/>
            </a:pPr>
            <a:r>
              <a:rPr lang="fr-BE" b="1" dirty="0" err="1">
                <a:effectLst>
                  <a:outerShdw blurRad="38100" dist="38100" dir="2700000" algn="tl">
                    <a:srgbClr val="000000">
                      <a:alpha val="43137"/>
                    </a:srgbClr>
                  </a:outerShdw>
                </a:effectLst>
              </a:rPr>
              <a:t>Tafelronde</a:t>
            </a:r>
            <a:endParaRPr lang="fr-BE"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312247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1413" y="990600"/>
            <a:ext cx="7564437" cy="5495925"/>
          </a:xfrm>
        </p:spPr>
        <p:txBody>
          <a:bodyPr rtlCol="0">
            <a:normAutofit/>
          </a:bodyPr>
          <a:lstStyle/>
          <a:p>
            <a:pPr marL="355600" indent="-355600" eaLnBrk="1" fontAlgn="auto" hangingPunct="1">
              <a:spcAft>
                <a:spcPts val="0"/>
              </a:spcAft>
              <a:defRPr/>
            </a:pPr>
            <a:endParaRPr lang="fr-BE" sz="2600" b="1" dirty="0"/>
          </a:p>
          <a:p>
            <a:pPr marL="355600" indent="-355600" eaLnBrk="1" fontAlgn="auto" hangingPunct="1">
              <a:spcAft>
                <a:spcPts val="0"/>
              </a:spcAft>
              <a:defRPr/>
            </a:pPr>
            <a:r>
              <a:rPr lang="nl-BE" sz="2600" dirty="0"/>
              <a:t>Op welke manier en op welk tijdstip kunnen we elkaar bereiken</a:t>
            </a:r>
            <a:r>
              <a:rPr lang="fr-BE" sz="2600" dirty="0"/>
              <a:t>? </a:t>
            </a:r>
          </a:p>
          <a:p>
            <a:pPr marL="355600" indent="-355600" eaLnBrk="1" fontAlgn="auto" hangingPunct="1">
              <a:spcAft>
                <a:spcPts val="0"/>
              </a:spcAft>
              <a:defRPr/>
            </a:pPr>
            <a:endParaRPr lang="fr-BE" sz="1800" dirty="0"/>
          </a:p>
          <a:p>
            <a:pPr marL="355600" indent="-355600" eaLnBrk="1" fontAlgn="auto" hangingPunct="1">
              <a:spcAft>
                <a:spcPts val="0"/>
              </a:spcAft>
              <a:defRPr/>
            </a:pPr>
            <a:r>
              <a:rPr lang="nl-BE" sz="2600" dirty="0"/>
              <a:t>Wat bij dringende vragen buiten de gewone uren, zoals tijdens de wachtdienst</a:t>
            </a:r>
            <a:r>
              <a:rPr lang="fr-BE" sz="2600" dirty="0"/>
              <a:t>?</a:t>
            </a:r>
          </a:p>
          <a:p>
            <a:pPr marL="355600" indent="-355600" eaLnBrk="1" fontAlgn="auto" hangingPunct="1">
              <a:spcAft>
                <a:spcPts val="0"/>
              </a:spcAft>
              <a:defRPr/>
            </a:pPr>
            <a:endParaRPr lang="fr-BE" sz="1800" dirty="0"/>
          </a:p>
          <a:p>
            <a:pPr marL="355600" indent="-355600" eaLnBrk="1" fontAlgn="auto" hangingPunct="1">
              <a:spcAft>
                <a:spcPts val="0"/>
              </a:spcAft>
              <a:defRPr/>
            </a:pPr>
            <a:r>
              <a:rPr lang="nl-BE" sz="2600" dirty="0"/>
              <a:t>In welke situatie is het noodzakelijk om elkaar op de hoogte te brengen? </a:t>
            </a:r>
          </a:p>
          <a:p>
            <a:pPr marL="0" indent="0" eaLnBrk="1" fontAlgn="auto" hangingPunct="1">
              <a:spcAft>
                <a:spcPts val="0"/>
              </a:spcAft>
              <a:buFont typeface="Wingdings 2" pitchFamily="18" charset="2"/>
              <a:buNone/>
              <a:defRPr/>
            </a:pPr>
            <a:endParaRPr lang="nl-BE" sz="2600" dirty="0"/>
          </a:p>
          <a:p>
            <a:pPr marL="355600" indent="-355600" eaLnBrk="1" fontAlgn="auto" hangingPunct="1">
              <a:spcAft>
                <a:spcPts val="0"/>
              </a:spcAft>
              <a:defRPr/>
            </a:pPr>
            <a:r>
              <a:rPr lang="nl-BE" sz="2600" dirty="0"/>
              <a:t>In welke situatie is het noodzakelijk om elkaar vlot te kunnen bereiken?</a:t>
            </a:r>
          </a:p>
          <a:p>
            <a:pPr marL="355600" indent="-355600" eaLnBrk="1" fontAlgn="auto" hangingPunct="1">
              <a:spcAft>
                <a:spcPts val="0"/>
              </a:spcAft>
              <a:defRPr/>
            </a:pPr>
            <a:endParaRPr lang="fr-BE" sz="2600" dirty="0"/>
          </a:p>
          <a:p>
            <a:pPr marL="0" indent="0" eaLnBrk="1" fontAlgn="auto" hangingPunct="1">
              <a:spcAft>
                <a:spcPts val="0"/>
              </a:spcAft>
              <a:buFont typeface="Wingdings 2" pitchFamily="18" charset="2"/>
              <a:buNone/>
              <a:defRPr/>
            </a:pPr>
            <a:endParaRPr lang="fr-BE" sz="2600" dirty="0"/>
          </a:p>
        </p:txBody>
      </p:sp>
      <p:sp>
        <p:nvSpPr>
          <p:cNvPr id="6147" name="Espace réservé du texte 2"/>
          <p:cNvSpPr>
            <a:spLocks noGrp="1"/>
          </p:cNvSpPr>
          <p:nvPr>
            <p:ph type="body" sz="quarter" idx="13"/>
          </p:nvPr>
        </p:nvSpPr>
        <p:spPr>
          <a:xfrm>
            <a:off x="1065213" y="338138"/>
            <a:ext cx="7564437" cy="528637"/>
          </a:xfrm>
        </p:spPr>
        <p:txBody>
          <a:bodyPr/>
          <a:lstStyle/>
          <a:p>
            <a:pPr marL="0" indent="0" algn="ctr" eaLnBrk="1" hangingPunct="1">
              <a:buFont typeface="Wingdings 2" pitchFamily="18" charset="2"/>
              <a:buNone/>
            </a:pPr>
            <a:r>
              <a:rPr lang="fr-BE" altLang="nl-BE" b="1"/>
              <a:t>Bereikbaarheid en communicatie</a:t>
            </a:r>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3000">
                <a:solidFill>
                  <a:srgbClr val="24ABA5"/>
                </a:solidFill>
              </a:rPr>
              <a:t>Magistrale bereidingen</a:t>
            </a: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44035" name="ZoneTexte 4"/>
          <p:cNvSpPr txBox="1">
            <a:spLocks noChangeArrowheads="1"/>
          </p:cNvSpPr>
          <p:nvPr/>
        </p:nvSpPr>
        <p:spPr bwMode="auto">
          <a:xfrm>
            <a:off x="1238250" y="1209675"/>
            <a:ext cx="7781925" cy="36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itchFamily="34" charset="0"/>
                <a:cs typeface="Arial" charset="0"/>
              </a:defRPr>
            </a:lvl1pPr>
            <a:lvl2pPr marL="742950" indent="-285750">
              <a:defRPr>
                <a:solidFill>
                  <a:schemeClr val="tx1"/>
                </a:solidFill>
                <a:latin typeface="Corbel" pitchFamily="34" charset="0"/>
                <a:cs typeface="Arial" charset="0"/>
              </a:defRPr>
            </a:lvl2pPr>
            <a:lvl3pPr marL="1143000" indent="-228600">
              <a:defRPr>
                <a:solidFill>
                  <a:schemeClr val="tx1"/>
                </a:solidFill>
                <a:latin typeface="Corbel" pitchFamily="34" charset="0"/>
                <a:cs typeface="Arial" charset="0"/>
              </a:defRPr>
            </a:lvl3pPr>
            <a:lvl4pPr marL="1600200" indent="-228600">
              <a:defRPr>
                <a:solidFill>
                  <a:schemeClr val="tx1"/>
                </a:solidFill>
                <a:latin typeface="Corbel" pitchFamily="34" charset="0"/>
                <a:cs typeface="Arial" charset="0"/>
              </a:defRPr>
            </a:lvl4pPr>
            <a:lvl5pPr marL="2057400" indent="-228600">
              <a:defRPr>
                <a:solidFill>
                  <a:schemeClr val="tx1"/>
                </a:solidFill>
                <a:latin typeface="Corbel" pitchFamily="34" charset="0"/>
                <a:cs typeface="Arial" charset="0"/>
              </a:defRPr>
            </a:lvl5pPr>
            <a:lvl6pPr marL="2514600" indent="-228600" defTabSz="457200" eaLnBrk="0" fontAlgn="base" hangingPunct="0">
              <a:spcBef>
                <a:spcPct val="0"/>
              </a:spcBef>
              <a:spcAft>
                <a:spcPct val="0"/>
              </a:spcAft>
              <a:defRPr>
                <a:solidFill>
                  <a:schemeClr val="tx1"/>
                </a:solidFill>
                <a:latin typeface="Corbel" pitchFamily="34" charset="0"/>
                <a:cs typeface="Arial" charset="0"/>
              </a:defRPr>
            </a:lvl6pPr>
            <a:lvl7pPr marL="2971800" indent="-228600" defTabSz="457200" eaLnBrk="0" fontAlgn="base" hangingPunct="0">
              <a:spcBef>
                <a:spcPct val="0"/>
              </a:spcBef>
              <a:spcAft>
                <a:spcPct val="0"/>
              </a:spcAft>
              <a:defRPr>
                <a:solidFill>
                  <a:schemeClr val="tx1"/>
                </a:solidFill>
                <a:latin typeface="Corbel" pitchFamily="34" charset="0"/>
                <a:cs typeface="Arial" charset="0"/>
              </a:defRPr>
            </a:lvl7pPr>
            <a:lvl8pPr marL="3429000" indent="-228600" defTabSz="457200" eaLnBrk="0" fontAlgn="base" hangingPunct="0">
              <a:spcBef>
                <a:spcPct val="0"/>
              </a:spcBef>
              <a:spcAft>
                <a:spcPct val="0"/>
              </a:spcAft>
              <a:defRPr>
                <a:solidFill>
                  <a:schemeClr val="tx1"/>
                </a:solidFill>
                <a:latin typeface="Corbel" pitchFamily="34" charset="0"/>
                <a:cs typeface="Arial" charset="0"/>
              </a:defRPr>
            </a:lvl8pPr>
            <a:lvl9pPr marL="3886200" indent="-228600" defTabSz="457200" eaLnBrk="0" fontAlgn="base" hangingPunct="0">
              <a:spcBef>
                <a:spcPct val="0"/>
              </a:spcBef>
              <a:spcAft>
                <a:spcPct val="0"/>
              </a:spcAft>
              <a:defRPr>
                <a:solidFill>
                  <a:schemeClr val="tx1"/>
                </a:solidFill>
                <a:latin typeface="Corbel" pitchFamily="34" charset="0"/>
                <a:cs typeface="Arial" charset="0"/>
              </a:defRPr>
            </a:lvl9pPr>
          </a:lstStyle>
          <a:p>
            <a:pPr eaLnBrk="1" hangingPunct="1">
              <a:spcAft>
                <a:spcPts val="1800"/>
              </a:spcAft>
              <a:buClr>
                <a:srgbClr val="004B8D"/>
              </a:buClr>
              <a:buFont typeface="Wingdings" pitchFamily="2" charset="2"/>
              <a:buChar char="î"/>
            </a:pPr>
            <a:r>
              <a:rPr lang="fr-BE" altLang="fr-FR" sz="1600" dirty="0">
                <a:solidFill>
                  <a:srgbClr val="004B8D"/>
                </a:solidFill>
                <a:latin typeface="Verdana" pitchFamily="34" charset="0"/>
                <a:hlinkClick r:id="rId2" action="ppaction://hlinksldjump"/>
              </a:rPr>
              <a:t>Na dit </a:t>
            </a:r>
            <a:r>
              <a:rPr lang="fr-BE" altLang="fr-FR" sz="1600" dirty="0" err="1">
                <a:solidFill>
                  <a:srgbClr val="004B8D"/>
                </a:solidFill>
                <a:latin typeface="Verdana" pitchFamily="34" charset="0"/>
                <a:hlinkClick r:id="rId2" action="ppaction://hlinksldjump"/>
              </a:rPr>
              <a:t>overleg</a:t>
            </a:r>
            <a:endParaRPr lang="fr-BE" altLang="fr-FR" sz="1600" dirty="0">
              <a:solidFill>
                <a:srgbClr val="004B8D"/>
              </a:solidFill>
              <a:latin typeface="Verdana" pitchFamily="34" charset="0"/>
              <a:hlinkClick r:id="rId2" action="ppaction://hlinksldjump"/>
            </a:endParaRPr>
          </a:p>
          <a:p>
            <a:pPr eaLnBrk="1" hangingPunct="1">
              <a:spcAft>
                <a:spcPts val="1800"/>
              </a:spcAft>
              <a:buClr>
                <a:srgbClr val="004B8D"/>
              </a:buClr>
              <a:buFont typeface="Wingdings" pitchFamily="2" charset="2"/>
              <a:buChar char="î"/>
            </a:pPr>
            <a:r>
              <a:rPr lang="fr-BE" altLang="fr-FR" sz="1600" dirty="0" err="1">
                <a:solidFill>
                  <a:srgbClr val="004B8D"/>
                </a:solidFill>
                <a:latin typeface="Verdana" pitchFamily="34" charset="0"/>
                <a:hlinkClick r:id="rId2" action="ppaction://hlinksldjump"/>
              </a:rPr>
              <a:t>Vooraf</a:t>
            </a:r>
            <a:endParaRPr lang="fr-BE" altLang="fr-FR" sz="1600"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fr-BE" altLang="fr-FR" sz="1600" dirty="0" err="1">
                <a:solidFill>
                  <a:srgbClr val="004B8D"/>
                </a:solidFill>
                <a:latin typeface="Verdana" pitchFamily="34" charset="0"/>
                <a:hlinkClick r:id="rId3" action="ppaction://hlinksldjump"/>
              </a:rPr>
              <a:t>Vo</a:t>
            </a:r>
            <a:r>
              <a:rPr lang="fr-BE" altLang="nl-BE" sz="1600" dirty="0" err="1">
                <a:solidFill>
                  <a:srgbClr val="004B8D"/>
                </a:solidFill>
                <a:latin typeface="Verdana" pitchFamily="34" charset="0"/>
                <a:hlinkClick r:id="rId3" action="ppaction://hlinksldjump"/>
              </a:rPr>
              <a:t>ordelen</a:t>
            </a:r>
            <a:r>
              <a:rPr lang="fr-BE" altLang="nl-BE" sz="1600" b="1" dirty="0">
                <a:solidFill>
                  <a:srgbClr val="004B8D"/>
                </a:solidFill>
                <a:latin typeface="Verdana" pitchFamily="34" charset="0"/>
                <a:hlinkClick r:id="rId3" action="ppaction://hlinksldjump"/>
              </a:rPr>
              <a:t> </a:t>
            </a:r>
            <a:endParaRPr lang="fr-BE" altLang="nl-BE" sz="1600" b="1"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fr-BE" altLang="fr-FR" sz="1600" dirty="0">
                <a:solidFill>
                  <a:srgbClr val="004B8D"/>
                </a:solidFill>
                <a:latin typeface="Verdana" pitchFamily="34" charset="0"/>
                <a:hlinkClick r:id="rId4" action="ppaction://hlinksldjump"/>
              </a:rPr>
              <a:t>De </a:t>
            </a:r>
            <a:r>
              <a:rPr lang="fr-BE" altLang="fr-FR" sz="1600" dirty="0" err="1">
                <a:solidFill>
                  <a:srgbClr val="004B8D"/>
                </a:solidFill>
                <a:latin typeface="Verdana" pitchFamily="34" charset="0"/>
                <a:hlinkClick r:id="rId4" action="ppaction://hlinksldjump"/>
              </a:rPr>
              <a:t>kwaliteit</a:t>
            </a:r>
            <a:r>
              <a:rPr lang="fr-BE" altLang="fr-FR" sz="1600" dirty="0">
                <a:solidFill>
                  <a:srgbClr val="004B8D"/>
                </a:solidFill>
                <a:latin typeface="Verdana" pitchFamily="34" charset="0"/>
                <a:hlinkClick r:id="rId4" action="ppaction://hlinksldjump"/>
              </a:rPr>
              <a:t> </a:t>
            </a:r>
            <a:r>
              <a:rPr lang="fr-BE" altLang="fr-FR" sz="1600" dirty="0" err="1">
                <a:solidFill>
                  <a:srgbClr val="004B8D"/>
                </a:solidFill>
                <a:latin typeface="Verdana" pitchFamily="34" charset="0"/>
                <a:hlinkClick r:id="rId4" action="ppaction://hlinksldjump"/>
              </a:rPr>
              <a:t>waarborgen</a:t>
            </a:r>
            <a:endParaRPr lang="fr-BE" altLang="fr-FR" sz="1600"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nl-NL" altLang="fr-FR" sz="1600" dirty="0">
                <a:solidFill>
                  <a:srgbClr val="004B8D"/>
                </a:solidFill>
                <a:latin typeface="Verdana" pitchFamily="34" charset="0"/>
                <a:hlinkClick r:id="rId5" action="ppaction://hlinksldjump"/>
              </a:rPr>
              <a:t>De uitvoering van een magistrale bereiding weigeren</a:t>
            </a:r>
            <a:endParaRPr lang="fr-BE" altLang="fr-FR" sz="1600"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fr-BE" altLang="fr-FR" sz="1600" dirty="0" err="1">
                <a:solidFill>
                  <a:srgbClr val="004B8D"/>
                </a:solidFill>
                <a:latin typeface="Verdana" pitchFamily="34" charset="0"/>
                <a:hlinkClick r:id="rId6" action="ppaction://hlinksldjump"/>
              </a:rPr>
              <a:t>Therapeutisch</a:t>
            </a:r>
            <a:r>
              <a:rPr lang="fr-BE" altLang="fr-FR" sz="1600" dirty="0">
                <a:solidFill>
                  <a:srgbClr val="004B8D"/>
                </a:solidFill>
                <a:latin typeface="Verdana" pitchFamily="34" charset="0"/>
                <a:hlinkClick r:id="rId6" action="ppaction://hlinksldjump"/>
              </a:rPr>
              <a:t> </a:t>
            </a:r>
            <a:r>
              <a:rPr lang="fr-BE" altLang="fr-FR" sz="1600" dirty="0" err="1">
                <a:solidFill>
                  <a:srgbClr val="004B8D"/>
                </a:solidFill>
                <a:latin typeface="Verdana" pitchFamily="34" charset="0"/>
                <a:hlinkClick r:id="rId6" action="ppaction://hlinksldjump"/>
              </a:rPr>
              <a:t>Magistraal</a:t>
            </a:r>
            <a:r>
              <a:rPr lang="fr-BE" altLang="fr-FR" sz="1600" dirty="0">
                <a:solidFill>
                  <a:srgbClr val="004B8D"/>
                </a:solidFill>
                <a:latin typeface="Verdana" pitchFamily="34" charset="0"/>
                <a:hlinkClick r:id="rId6" action="ppaction://hlinksldjump"/>
              </a:rPr>
              <a:t> </a:t>
            </a:r>
            <a:r>
              <a:rPr lang="fr-BE" altLang="fr-FR" sz="1600" dirty="0" err="1">
                <a:solidFill>
                  <a:srgbClr val="004B8D"/>
                </a:solidFill>
                <a:latin typeface="Verdana" pitchFamily="34" charset="0"/>
                <a:hlinkClick r:id="rId6" action="ppaction://hlinksldjump"/>
              </a:rPr>
              <a:t>Formularium</a:t>
            </a:r>
            <a:endParaRPr lang="fr-BE" altLang="fr-FR" sz="1600"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fr-BE" altLang="fr-FR" sz="1600" dirty="0" err="1">
                <a:solidFill>
                  <a:srgbClr val="004B8D"/>
                </a:solidFill>
                <a:latin typeface="Verdana" pitchFamily="34" charset="0"/>
                <a:hlinkClick r:id="rId7" action="ppaction://hlinksldjump"/>
              </a:rPr>
              <a:t>Prijs</a:t>
            </a:r>
            <a:r>
              <a:rPr lang="fr-BE" altLang="fr-FR" sz="1600" dirty="0">
                <a:solidFill>
                  <a:srgbClr val="004B8D"/>
                </a:solidFill>
                <a:latin typeface="Verdana" pitchFamily="34" charset="0"/>
                <a:hlinkClick r:id="rId7" action="ppaction://hlinksldjump"/>
              </a:rPr>
              <a:t> en </a:t>
            </a:r>
            <a:r>
              <a:rPr lang="fr-BE" altLang="fr-FR" sz="1600" dirty="0" err="1">
                <a:solidFill>
                  <a:srgbClr val="004B8D"/>
                </a:solidFill>
                <a:latin typeface="Verdana" pitchFamily="34" charset="0"/>
                <a:hlinkClick r:id="rId7" action="ppaction://hlinksldjump"/>
              </a:rPr>
              <a:t>terugbetaling</a:t>
            </a:r>
            <a:endParaRPr lang="fr-BE" altLang="fr-FR" sz="1600" dirty="0">
              <a:solidFill>
                <a:srgbClr val="004B8D"/>
              </a:solidFill>
              <a:latin typeface="Verdana" pitchFamily="34" charset="0"/>
            </a:endParaRPr>
          </a:p>
          <a:p>
            <a:pPr eaLnBrk="1" hangingPunct="1">
              <a:spcAft>
                <a:spcPts val="1800"/>
              </a:spcAft>
              <a:buClr>
                <a:srgbClr val="004B8D"/>
              </a:buClr>
              <a:buFont typeface="Wingdings" pitchFamily="2" charset="2"/>
              <a:buChar char="î"/>
            </a:pPr>
            <a:r>
              <a:rPr lang="fr-BE" altLang="fr-FR" sz="1600" dirty="0" err="1">
                <a:solidFill>
                  <a:srgbClr val="004B8D"/>
                </a:solidFill>
                <a:latin typeface="Verdana" pitchFamily="34" charset="0"/>
                <a:hlinkClick r:id="rId8" action="ppaction://hlinksldjump"/>
              </a:rPr>
              <a:t>Tot</a:t>
            </a:r>
            <a:r>
              <a:rPr lang="fr-BE" altLang="fr-FR" sz="1600" dirty="0">
                <a:solidFill>
                  <a:srgbClr val="004B8D"/>
                </a:solidFill>
                <a:latin typeface="Verdana" pitchFamily="34" charset="0"/>
                <a:hlinkClick r:id="rId8" action="ppaction://hlinksldjump"/>
              </a:rPr>
              <a:t> slot</a:t>
            </a:r>
            <a:endParaRPr lang="fr-BE" altLang="fr-FR" sz="1600" dirty="0">
              <a:solidFill>
                <a:srgbClr val="004B8D"/>
              </a:solidFill>
              <a:latin typeface="Verdana" pitchFamily="34" charset="0"/>
            </a:endParaRPr>
          </a:p>
        </p:txBody>
      </p:sp>
      <p:sp>
        <p:nvSpPr>
          <p:cNvPr id="5" name="Rectangle 4">
            <a:hlinkClick r:id="rId9"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9" action="ppaction://hlinksldjump"/>
              </a:rPr>
              <a:t>THEMA’S</a:t>
            </a:r>
            <a:endParaRPr lang="fr-BE" dirty="0"/>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 name="Espace réservé du contenu 1"/>
          <p:cNvSpPr txBox="1">
            <a:spLocks/>
          </p:cNvSpPr>
          <p:nvPr/>
        </p:nvSpPr>
        <p:spPr>
          <a:xfrm>
            <a:off x="1084263" y="1028700"/>
            <a:ext cx="7023100" cy="5156200"/>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None/>
              <a:tabLst>
                <a:tab pos="590550" algn="l"/>
              </a:tabLst>
              <a:defRPr/>
            </a:pPr>
            <a:r>
              <a:rPr lang="nl-BE" sz="2400" b="1" i="1" dirty="0"/>
              <a:t>Na dit overleg</a:t>
            </a:r>
          </a:p>
          <a:p>
            <a:pPr marL="361950" indent="-361950" fontAlgn="auto">
              <a:spcAft>
                <a:spcPts val="0"/>
              </a:spcAft>
              <a:buFont typeface="Verdana" panose="020B0604030504040204" pitchFamily="34" charset="0"/>
              <a:buChar char="•"/>
              <a:tabLst>
                <a:tab pos="590550" algn="l"/>
              </a:tabLst>
              <a:defRPr/>
            </a:pPr>
            <a:endParaRPr lang="fr-BE" sz="2400" dirty="0"/>
          </a:p>
          <a:p>
            <a:pPr fontAlgn="auto">
              <a:spcAft>
                <a:spcPts val="0"/>
              </a:spcAft>
              <a:defRPr/>
            </a:pPr>
            <a:r>
              <a:rPr lang="fr-BE" sz="2400" dirty="0"/>
              <a:t>Om het </a:t>
            </a:r>
            <a:r>
              <a:rPr lang="fr-BE" sz="2400" dirty="0" err="1"/>
              <a:t>effect</a:t>
            </a:r>
            <a:r>
              <a:rPr lang="fr-BE" sz="2400" dirty="0"/>
              <a:t> van dit </a:t>
            </a:r>
            <a:r>
              <a:rPr lang="fr-BE" sz="2400" dirty="0" err="1"/>
              <a:t>overleg</a:t>
            </a:r>
            <a:r>
              <a:rPr lang="fr-BE" sz="2400" dirty="0"/>
              <a:t> na te </a:t>
            </a:r>
            <a:r>
              <a:rPr lang="fr-BE" sz="2400" dirty="0" err="1"/>
              <a:t>gaan</a:t>
            </a:r>
            <a:r>
              <a:rPr lang="fr-BE" sz="2400" dirty="0"/>
              <a:t> </a:t>
            </a:r>
            <a:r>
              <a:rPr lang="fr-BE" sz="2400" dirty="0" err="1"/>
              <a:t>zullen</a:t>
            </a:r>
            <a:r>
              <a:rPr lang="fr-BE" sz="2400" dirty="0"/>
              <a:t> </a:t>
            </a:r>
            <a:r>
              <a:rPr lang="fr-BE" sz="2400" dirty="0" err="1"/>
              <a:t>we</a:t>
            </a:r>
            <a:r>
              <a:rPr lang="fr-BE" sz="2400" dirty="0"/>
              <a:t> (</a:t>
            </a:r>
            <a:r>
              <a:rPr lang="fr-BE" sz="2400" dirty="0" err="1"/>
              <a:t>naast</a:t>
            </a:r>
            <a:r>
              <a:rPr lang="fr-BE" sz="2400" dirty="0"/>
              <a:t> de </a:t>
            </a:r>
            <a:r>
              <a:rPr lang="fr-BE" sz="2400" dirty="0" err="1"/>
              <a:t>vragenlijst</a:t>
            </a:r>
            <a:r>
              <a:rPr lang="fr-BE" sz="2400" dirty="0"/>
              <a:t> die u </a:t>
            </a:r>
            <a:r>
              <a:rPr lang="fr-BE" sz="2400" dirty="0" err="1"/>
              <a:t>zonet</a:t>
            </a:r>
            <a:r>
              <a:rPr lang="fr-BE" sz="2400" dirty="0"/>
              <a:t> </a:t>
            </a:r>
            <a:r>
              <a:rPr lang="fr-BE" sz="2400" dirty="0" err="1"/>
              <a:t>invulde</a:t>
            </a:r>
            <a:r>
              <a:rPr lang="fr-BE" sz="2400" dirty="0"/>
              <a:t>):</a:t>
            </a:r>
          </a:p>
          <a:p>
            <a:pPr lvl="1" fontAlgn="auto">
              <a:spcAft>
                <a:spcPts val="0"/>
              </a:spcAft>
              <a:defRPr/>
            </a:pPr>
            <a:r>
              <a:rPr lang="fr-BE" sz="2000" dirty="0" err="1"/>
              <a:t>Farmanet</a:t>
            </a:r>
            <a:r>
              <a:rPr lang="fr-BE" sz="2000" dirty="0"/>
              <a:t> </a:t>
            </a:r>
            <a:r>
              <a:rPr lang="fr-BE" sz="2000" dirty="0" err="1"/>
              <a:t>vragen</a:t>
            </a:r>
            <a:r>
              <a:rPr lang="fr-BE" sz="2000" dirty="0"/>
              <a:t> u </a:t>
            </a:r>
            <a:r>
              <a:rPr lang="fr-BE" sz="2000" dirty="0" err="1"/>
              <a:t>uw</a:t>
            </a:r>
            <a:r>
              <a:rPr lang="fr-BE" sz="2000" dirty="0"/>
              <a:t> </a:t>
            </a:r>
            <a:r>
              <a:rPr lang="fr-BE" sz="2000" dirty="0" err="1"/>
              <a:t>persoonlijke</a:t>
            </a:r>
            <a:r>
              <a:rPr lang="fr-BE" sz="2000" dirty="0"/>
              <a:t> </a:t>
            </a:r>
            <a:r>
              <a:rPr lang="fr-BE" sz="2000" dirty="0" err="1"/>
              <a:t>gegevens</a:t>
            </a:r>
            <a:r>
              <a:rPr lang="fr-BE" sz="2000" dirty="0"/>
              <a:t> </a:t>
            </a:r>
            <a:r>
              <a:rPr lang="fr-BE" sz="2000" dirty="0" err="1"/>
              <a:t>door</a:t>
            </a:r>
            <a:r>
              <a:rPr lang="fr-BE" sz="2000" dirty="0"/>
              <a:t> te </a:t>
            </a:r>
            <a:r>
              <a:rPr lang="fr-BE" sz="2000" dirty="0" err="1"/>
              <a:t>sturen</a:t>
            </a:r>
            <a:r>
              <a:rPr lang="fr-BE" sz="2000" dirty="0"/>
              <a:t> van de </a:t>
            </a:r>
            <a:r>
              <a:rPr lang="fr-BE" sz="2000" dirty="0" err="1"/>
              <a:t>periode</a:t>
            </a:r>
            <a:r>
              <a:rPr lang="fr-BE" sz="2000" dirty="0"/>
              <a:t> 3 </a:t>
            </a:r>
            <a:r>
              <a:rPr lang="fr-BE" sz="2000" dirty="0" err="1"/>
              <a:t>maand</a:t>
            </a:r>
            <a:r>
              <a:rPr lang="fr-BE" sz="2000" dirty="0"/>
              <a:t> na dit </a:t>
            </a:r>
            <a:r>
              <a:rPr lang="fr-BE" sz="2000" dirty="0" err="1"/>
              <a:t>overleg</a:t>
            </a:r>
            <a:r>
              <a:rPr lang="fr-BE" sz="2000" dirty="0"/>
              <a:t> en van de </a:t>
            </a:r>
            <a:r>
              <a:rPr lang="fr-BE" sz="2000" dirty="0" err="1"/>
              <a:t>hiermee</a:t>
            </a:r>
            <a:r>
              <a:rPr lang="fr-BE" sz="2000" dirty="0"/>
              <a:t> </a:t>
            </a:r>
            <a:r>
              <a:rPr lang="fr-BE" sz="2000" dirty="0" err="1"/>
              <a:t>overeenkomstige</a:t>
            </a:r>
            <a:r>
              <a:rPr lang="fr-BE" sz="2000" dirty="0"/>
              <a:t> </a:t>
            </a:r>
            <a:r>
              <a:rPr lang="fr-BE" sz="2000" dirty="0" err="1"/>
              <a:t>periode</a:t>
            </a:r>
            <a:r>
              <a:rPr lang="fr-BE" sz="2000" dirty="0"/>
              <a:t> </a:t>
            </a:r>
            <a:r>
              <a:rPr lang="fr-BE" sz="2000" dirty="0" err="1"/>
              <a:t>een</a:t>
            </a:r>
            <a:r>
              <a:rPr lang="fr-BE" sz="2000" dirty="0"/>
              <a:t> </a:t>
            </a:r>
            <a:r>
              <a:rPr lang="fr-BE" sz="2000" dirty="0" err="1"/>
              <a:t>jaar</a:t>
            </a:r>
            <a:r>
              <a:rPr lang="fr-BE" sz="2000" dirty="0"/>
              <a:t> </a:t>
            </a:r>
            <a:r>
              <a:rPr lang="fr-BE" sz="2000" dirty="0" err="1"/>
              <a:t>geleden</a:t>
            </a:r>
            <a:endParaRPr lang="fr-BE" sz="2000" dirty="0"/>
          </a:p>
          <a:p>
            <a:pPr lvl="1" fontAlgn="auto">
              <a:spcAft>
                <a:spcPts val="0"/>
              </a:spcAft>
              <a:defRPr/>
            </a:pPr>
            <a:r>
              <a:rPr lang="fr-BE" sz="2000" dirty="0" err="1"/>
              <a:t>Farmanet</a:t>
            </a:r>
            <a:r>
              <a:rPr lang="fr-BE" sz="2000" dirty="0"/>
              <a:t> </a:t>
            </a:r>
            <a:r>
              <a:rPr lang="fr-BE" sz="2000" dirty="0" err="1"/>
              <a:t>vragen</a:t>
            </a:r>
            <a:r>
              <a:rPr lang="fr-BE" sz="2000" dirty="0"/>
              <a:t> </a:t>
            </a:r>
            <a:r>
              <a:rPr lang="fr-BE" sz="2000" dirty="0" err="1"/>
              <a:t>een</a:t>
            </a:r>
            <a:r>
              <a:rPr lang="fr-BE" sz="2000" dirty="0"/>
              <a:t> </a:t>
            </a:r>
            <a:r>
              <a:rPr lang="fr-BE" sz="2000" dirty="0" err="1"/>
              <a:t>geannonimiseerd</a:t>
            </a:r>
            <a:r>
              <a:rPr lang="fr-BE" sz="2000" dirty="0"/>
              <a:t> </a:t>
            </a:r>
            <a:r>
              <a:rPr lang="fr-BE" sz="2000" dirty="0" err="1"/>
              <a:t>groeps-verslag</a:t>
            </a:r>
            <a:r>
              <a:rPr lang="fr-BE" sz="2000" dirty="0"/>
              <a:t> over te </a:t>
            </a:r>
            <a:r>
              <a:rPr lang="fr-BE" sz="2000" dirty="0" err="1"/>
              <a:t>maken</a:t>
            </a:r>
            <a:r>
              <a:rPr lang="fr-BE" sz="2000" dirty="0"/>
              <a:t> voor </a:t>
            </a:r>
            <a:r>
              <a:rPr lang="fr-BE" sz="2000" dirty="0" err="1"/>
              <a:t>deze</a:t>
            </a:r>
            <a:r>
              <a:rPr lang="fr-BE" sz="2000" dirty="0"/>
              <a:t> </a:t>
            </a:r>
            <a:r>
              <a:rPr lang="fr-BE" sz="2000" dirty="0" err="1"/>
              <a:t>twee</a:t>
            </a:r>
            <a:r>
              <a:rPr lang="fr-BE" sz="2000" dirty="0"/>
              <a:t> </a:t>
            </a:r>
            <a:r>
              <a:rPr lang="fr-BE" sz="2000" dirty="0" err="1"/>
              <a:t>periodes</a:t>
            </a:r>
            <a:endParaRPr lang="fr-BE" sz="2000" dirty="0"/>
          </a:p>
          <a:p>
            <a:pPr lvl="1" fontAlgn="auto">
              <a:spcAft>
                <a:spcPts val="0"/>
              </a:spcAft>
              <a:defRPr/>
            </a:pPr>
            <a:r>
              <a:rPr lang="fr-BE" sz="2000" dirty="0"/>
              <a:t>U </a:t>
            </a:r>
            <a:r>
              <a:rPr lang="fr-BE" sz="2000" dirty="0" err="1"/>
              <a:t>een</a:t>
            </a:r>
            <a:r>
              <a:rPr lang="fr-BE" sz="2000" dirty="0"/>
              <a:t> </a:t>
            </a:r>
            <a:r>
              <a:rPr lang="fr-BE" sz="2000" dirty="0" err="1"/>
              <a:t>vragenlijst</a:t>
            </a:r>
            <a:r>
              <a:rPr lang="fr-BE" sz="2000" dirty="0"/>
              <a:t> </a:t>
            </a:r>
            <a:r>
              <a:rPr lang="fr-BE" sz="2000" dirty="0" err="1"/>
              <a:t>zoals</a:t>
            </a:r>
            <a:r>
              <a:rPr lang="fr-BE" sz="2000" dirty="0"/>
              <a:t> </a:t>
            </a:r>
            <a:r>
              <a:rPr lang="fr-BE" sz="2000" dirty="0" err="1"/>
              <a:t>diegene</a:t>
            </a:r>
            <a:r>
              <a:rPr lang="fr-BE" sz="2000" dirty="0"/>
              <a:t> die u nu </a:t>
            </a:r>
            <a:r>
              <a:rPr lang="fr-BE" sz="2000" dirty="0" err="1"/>
              <a:t>vast</a:t>
            </a:r>
            <a:r>
              <a:rPr lang="fr-BE" sz="2000" dirty="0"/>
              <a:t> </a:t>
            </a:r>
            <a:r>
              <a:rPr lang="fr-BE" sz="2000" dirty="0" err="1"/>
              <a:t>heeft</a:t>
            </a:r>
            <a:r>
              <a:rPr lang="fr-BE" sz="2000" dirty="0"/>
              <a:t> </a:t>
            </a:r>
            <a:r>
              <a:rPr lang="fr-BE" sz="2000" dirty="0" err="1"/>
              <a:t>opsturen</a:t>
            </a:r>
            <a:r>
              <a:rPr lang="fr-BE" sz="2000" dirty="0"/>
              <a:t> </a:t>
            </a:r>
            <a:r>
              <a:rPr lang="fr-BE" sz="2000" dirty="0" err="1"/>
              <a:t>drie</a:t>
            </a:r>
            <a:r>
              <a:rPr lang="fr-BE" sz="2000" dirty="0"/>
              <a:t> </a:t>
            </a:r>
            <a:r>
              <a:rPr lang="fr-BE" sz="2000" dirty="0" err="1"/>
              <a:t>maand</a:t>
            </a:r>
            <a:r>
              <a:rPr lang="fr-BE" sz="2000" dirty="0"/>
              <a:t> na dit </a:t>
            </a:r>
            <a:r>
              <a:rPr lang="fr-BE" sz="2000" dirty="0" err="1"/>
              <a:t>overleg</a:t>
            </a:r>
            <a:endParaRPr lang="fr-BE" sz="2000" dirty="0"/>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extLst>
      <p:ext uri="{BB962C8B-B14F-4D97-AF65-F5344CB8AC3E}">
        <p14:creationId xmlns:p14="http://schemas.microsoft.com/office/powerpoint/2010/main" val="162413528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itchFamily="18" charset="2"/>
              <a:buNone/>
              <a:defRPr/>
            </a:pPr>
            <a:r>
              <a:rPr lang="fr-BE" altLang="nl-BE" b="1" dirty="0">
                <a:effectLst>
                  <a:outerShdw blurRad="38100" dist="38100" dir="2700000" algn="tl">
                    <a:srgbClr val="000000">
                      <a:alpha val="43137"/>
                    </a:srgbClr>
                  </a:outerShdw>
                </a:effectLst>
              </a:rPr>
              <a:t>Magistrale </a:t>
            </a:r>
            <a:r>
              <a:rPr lang="fr-BE" altLang="nl-BE" b="1" dirty="0" err="1">
                <a:effectLst>
                  <a:outerShdw blurRad="38100" dist="38100" dir="2700000" algn="tl">
                    <a:srgbClr val="000000">
                      <a:alpha val="43137"/>
                    </a:srgbClr>
                  </a:outerShdw>
                </a:effectLst>
              </a:rPr>
              <a:t>bereidingen</a:t>
            </a:r>
            <a:endParaRPr lang="fr-BE" altLang="nl-BE" b="1" dirty="0">
              <a:effectLst>
                <a:outerShdw blurRad="38100" dist="38100" dir="2700000" algn="tl">
                  <a:srgbClr val="000000">
                    <a:alpha val="43137"/>
                  </a:srgbClr>
                </a:outerShdw>
              </a:effectLst>
            </a:endParaRPr>
          </a:p>
        </p:txBody>
      </p:sp>
      <p:sp>
        <p:nvSpPr>
          <p:cNvPr id="5" name="Espace réservé du contenu 1"/>
          <p:cNvSpPr txBox="1">
            <a:spLocks/>
          </p:cNvSpPr>
          <p:nvPr/>
        </p:nvSpPr>
        <p:spPr>
          <a:xfrm>
            <a:off x="1084263" y="1285875"/>
            <a:ext cx="7023100" cy="4686300"/>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tabLst>
                <a:tab pos="590550" algn="l"/>
              </a:tabLst>
              <a:defRPr/>
            </a:pPr>
            <a:r>
              <a:rPr lang="fr-BE" sz="2400" b="1" i="1" dirty="0" err="1"/>
              <a:t>Vooraf</a:t>
            </a:r>
            <a:r>
              <a:rPr lang="fr-BE" sz="2400" b="1" i="1" dirty="0"/>
              <a:t>…</a:t>
            </a:r>
          </a:p>
          <a:p>
            <a:pPr marL="361950" indent="-361950" fontAlgn="auto">
              <a:spcAft>
                <a:spcPts val="0"/>
              </a:spcAft>
              <a:buFont typeface="Verdana" panose="020B0604030504040204" pitchFamily="34" charset="0"/>
              <a:buChar char="•"/>
              <a:tabLst>
                <a:tab pos="590550" algn="l"/>
              </a:tabLst>
              <a:defRPr/>
            </a:pPr>
            <a:endParaRPr lang="fr-BE" sz="2400" dirty="0"/>
          </a:p>
          <a:p>
            <a:pPr marL="0" indent="0" fontAlgn="auto">
              <a:spcAft>
                <a:spcPts val="0"/>
              </a:spcAft>
              <a:buFont typeface="Wingdings 2" pitchFamily="18" charset="2"/>
              <a:buNone/>
              <a:tabLst>
                <a:tab pos="590550" algn="l"/>
              </a:tabLst>
              <a:defRPr/>
            </a:pPr>
            <a:endParaRPr lang="fr-BE" sz="2400" dirty="0"/>
          </a:p>
          <a:p>
            <a:pPr marL="266700" indent="-266700" algn="just" fontAlgn="auto">
              <a:lnSpc>
                <a:spcPct val="100000"/>
              </a:lnSpc>
              <a:spcBef>
                <a:spcPts val="0"/>
              </a:spcBef>
              <a:spcAft>
                <a:spcPts val="1800"/>
              </a:spcAft>
              <a:buFont typeface="Arial" panose="020B0604020202020204" pitchFamily="34" charset="0"/>
              <a:buChar char="•"/>
              <a:defRPr/>
            </a:pPr>
            <a:r>
              <a:rPr lang="nl-BE" sz="2400" dirty="0"/>
              <a:t>Schrijven we vaak magistrale bereidingen voor? Bereiden we vaak magistrale bereidingen?  Waarom (niet)? </a:t>
            </a:r>
          </a:p>
          <a:p>
            <a:pPr marL="266700" indent="-266700" algn="just" fontAlgn="auto">
              <a:lnSpc>
                <a:spcPct val="100000"/>
              </a:lnSpc>
              <a:spcBef>
                <a:spcPts val="0"/>
              </a:spcBef>
              <a:spcAft>
                <a:spcPts val="1800"/>
              </a:spcAft>
              <a:buFont typeface="Arial" panose="020B0604020202020204" pitchFamily="34" charset="0"/>
              <a:buChar char="•"/>
              <a:defRPr/>
            </a:pPr>
            <a:r>
              <a:rPr lang="nl-BE" sz="2400" dirty="0"/>
              <a:t>Welke voordelen bieden magistrale bereidingen voor de patiënten?</a:t>
            </a:r>
          </a:p>
          <a:p>
            <a:pPr marL="266700" indent="-266700" algn="just" fontAlgn="auto">
              <a:lnSpc>
                <a:spcPct val="100000"/>
              </a:lnSpc>
              <a:spcBef>
                <a:spcPts val="0"/>
              </a:spcBef>
              <a:spcAft>
                <a:spcPts val="1800"/>
              </a:spcAft>
              <a:buFont typeface="Arial" panose="020B0604020202020204" pitchFamily="34" charset="0"/>
              <a:buChar char="•"/>
              <a:defRPr/>
            </a:pPr>
            <a:r>
              <a:rPr lang="nl-BE" sz="2400" dirty="0"/>
              <a:t>Welke problemen ondervinden we bij magistrale bereidingen?</a:t>
            </a:r>
          </a:p>
          <a:p>
            <a:pPr marL="361950" indent="-361950" fontAlgn="auto">
              <a:spcAft>
                <a:spcPts val="0"/>
              </a:spcAft>
              <a:buFont typeface="Verdana" panose="020B0604030504040204" pitchFamily="34" charset="0"/>
              <a:buChar char="•"/>
              <a:tabLst>
                <a:tab pos="590550" algn="l"/>
              </a:tabLst>
              <a:defRPr/>
            </a:pPr>
            <a:endParaRPr lang="fr-BE" sz="2400" dirty="0"/>
          </a:p>
          <a:p>
            <a:pPr marL="0" indent="0" fontAlgn="auto">
              <a:spcAft>
                <a:spcPts val="0"/>
              </a:spcAft>
              <a:buFont typeface="Wingdings 2" pitchFamily="18" charset="2"/>
              <a:buNone/>
              <a:defRPr/>
            </a:pPr>
            <a:endParaRPr lang="fr-BE" b="1" dirty="0"/>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theme/theme1.xml><?xml version="1.0" encoding="utf-8"?>
<a:theme xmlns:a="http://schemas.openxmlformats.org/drawingml/2006/main" name="Cadre">
  <a:themeElements>
    <a:clrScheme name="Personnalisé 7">
      <a:dk1>
        <a:sysClr val="windowText" lastClr="000000"/>
      </a:dk1>
      <a:lt1>
        <a:sysClr val="window" lastClr="FFFFFF"/>
      </a:lt1>
      <a:dk2>
        <a:srgbClr val="204C89"/>
      </a:dk2>
      <a:lt2>
        <a:srgbClr val="A8C4C8"/>
      </a:lt2>
      <a:accent1>
        <a:srgbClr val="4DAFE4"/>
      </a:accent1>
      <a:accent2>
        <a:srgbClr val="FFFFFF"/>
      </a:accent2>
      <a:accent3>
        <a:srgbClr val="FFFFFF"/>
      </a:accent3>
      <a:accent4>
        <a:srgbClr val="FFFFFF"/>
      </a:accent4>
      <a:accent5>
        <a:srgbClr val="FFFFFF"/>
      </a:accent5>
      <a:accent6>
        <a:srgbClr val="FFFFFF"/>
      </a:accent6>
      <a:hlink>
        <a:srgbClr val="33CCCC"/>
      </a:hlink>
      <a:folHlink>
        <a:srgbClr val="40BAD2"/>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txDef>
      <a:spPr>
        <a:noFill/>
      </a:spPr>
      <a:bodyPr wrap="square" rtlCol="0">
        <a:spAutoFit/>
      </a:bodyPr>
      <a:lstStyle>
        <a:defPPr algn="ctr">
          <a:defRPr sz="3000" dirty="0" smtClean="0">
            <a:solidFill>
              <a:srgbClr val="24ABA5"/>
            </a:solidFill>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1229</Words>
  <Application>Microsoft Office PowerPoint</Application>
  <PresentationFormat>Affichage à l'écran (4:3)</PresentationFormat>
  <Paragraphs>167</Paragraphs>
  <Slides>20</Slides>
  <Notes>2</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20</vt:i4>
      </vt:variant>
    </vt:vector>
  </HeadingPairs>
  <TitlesOfParts>
    <vt:vector size="31" baseType="lpstr">
      <vt:lpstr>Andalus</vt:lpstr>
      <vt:lpstr>Arial</vt:lpstr>
      <vt:lpstr>Calibri</vt:lpstr>
      <vt:lpstr>Century Gothic</vt:lpstr>
      <vt:lpstr>Corbel</vt:lpstr>
      <vt:lpstr>Gisha</vt:lpstr>
      <vt:lpstr>Symbol</vt:lpstr>
      <vt:lpstr>Verdana</vt:lpstr>
      <vt:lpstr>Wingdings</vt:lpstr>
      <vt:lpstr>Wingdings 2</vt:lpstr>
      <vt:lpstr>Cadre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Concertation Locale</dc:title>
  <dc:creator>Aline Godart</dc:creator>
  <cp:lastModifiedBy>Aline Godart</cp:lastModifiedBy>
  <cp:revision>313</cp:revision>
  <dcterms:created xsi:type="dcterms:W3CDTF">2014-01-20T14:15:39Z</dcterms:created>
  <dcterms:modified xsi:type="dcterms:W3CDTF">2018-02-15T16:03:46Z</dcterms:modified>
</cp:coreProperties>
</file>