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2.xml" ContentType="application/vnd.openxmlformats-officedocument.presentationml.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notesMasterIdLst>
    <p:notesMasterId r:id="rId44"/>
  </p:notesMasterIdLst>
  <p:handoutMasterIdLst>
    <p:handoutMasterId r:id="rId45"/>
  </p:handoutMasterIdLst>
  <p:sldIdLst>
    <p:sldId id="330" r:id="rId2"/>
    <p:sldId id="311" r:id="rId3"/>
    <p:sldId id="325" r:id="rId4"/>
    <p:sldId id="312" r:id="rId5"/>
    <p:sldId id="259" r:id="rId6"/>
    <p:sldId id="277" r:id="rId7"/>
    <p:sldId id="278" r:id="rId8"/>
    <p:sldId id="293" r:id="rId9"/>
    <p:sldId id="317" r:id="rId10"/>
    <p:sldId id="314" r:id="rId11"/>
    <p:sldId id="279" r:id="rId12"/>
    <p:sldId id="315" r:id="rId13"/>
    <p:sldId id="261" r:id="rId14"/>
    <p:sldId id="280" r:id="rId15"/>
    <p:sldId id="287" r:id="rId16"/>
    <p:sldId id="281" r:id="rId17"/>
    <p:sldId id="318" r:id="rId18"/>
    <p:sldId id="262" r:id="rId19"/>
    <p:sldId id="329" r:id="rId20"/>
    <p:sldId id="263" r:id="rId21"/>
    <p:sldId id="264" r:id="rId22"/>
    <p:sldId id="265" r:id="rId23"/>
    <p:sldId id="266" r:id="rId24"/>
    <p:sldId id="284" r:id="rId25"/>
    <p:sldId id="267" r:id="rId26"/>
    <p:sldId id="286" r:id="rId27"/>
    <p:sldId id="319" r:id="rId28"/>
    <p:sldId id="272" r:id="rId29"/>
    <p:sldId id="288" r:id="rId30"/>
    <p:sldId id="290" r:id="rId31"/>
    <p:sldId id="316" r:id="rId32"/>
    <p:sldId id="291" r:id="rId33"/>
    <p:sldId id="289" r:id="rId34"/>
    <p:sldId id="320" r:id="rId35"/>
    <p:sldId id="321" r:id="rId36"/>
    <p:sldId id="297" r:id="rId37"/>
    <p:sldId id="273" r:id="rId38"/>
    <p:sldId id="298" r:id="rId39"/>
    <p:sldId id="331" r:id="rId40"/>
    <p:sldId id="307" r:id="rId41"/>
    <p:sldId id="333" r:id="rId42"/>
    <p:sldId id="332" r:id="rId43"/>
  </p:sldIdLst>
  <p:sldSz cx="9721850" cy="7200900"/>
  <p:notesSz cx="6797675" cy="9926638"/>
  <p:defaultTextStyle>
    <a:defPPr>
      <a:defRPr lang="nl-NL"/>
    </a:defPPr>
    <a:lvl1pPr marL="0" algn="l" defTabSz="966978" rtl="0" eaLnBrk="1" latinLnBrk="0" hangingPunct="1">
      <a:defRPr sz="1900" kern="1200">
        <a:solidFill>
          <a:schemeClr val="tx1"/>
        </a:solidFill>
        <a:latin typeface="+mn-lt"/>
        <a:ea typeface="+mn-ea"/>
        <a:cs typeface="+mn-cs"/>
      </a:defRPr>
    </a:lvl1pPr>
    <a:lvl2pPr marL="483489" algn="l" defTabSz="966978" rtl="0" eaLnBrk="1" latinLnBrk="0" hangingPunct="1">
      <a:defRPr sz="1900" kern="1200">
        <a:solidFill>
          <a:schemeClr val="tx1"/>
        </a:solidFill>
        <a:latin typeface="+mn-lt"/>
        <a:ea typeface="+mn-ea"/>
        <a:cs typeface="+mn-cs"/>
      </a:defRPr>
    </a:lvl2pPr>
    <a:lvl3pPr marL="966978" algn="l" defTabSz="966978" rtl="0" eaLnBrk="1" latinLnBrk="0" hangingPunct="1">
      <a:defRPr sz="1900" kern="1200">
        <a:solidFill>
          <a:schemeClr val="tx1"/>
        </a:solidFill>
        <a:latin typeface="+mn-lt"/>
        <a:ea typeface="+mn-ea"/>
        <a:cs typeface="+mn-cs"/>
      </a:defRPr>
    </a:lvl3pPr>
    <a:lvl4pPr marL="1450467" algn="l" defTabSz="966978" rtl="0" eaLnBrk="1" latinLnBrk="0" hangingPunct="1">
      <a:defRPr sz="1900" kern="1200">
        <a:solidFill>
          <a:schemeClr val="tx1"/>
        </a:solidFill>
        <a:latin typeface="+mn-lt"/>
        <a:ea typeface="+mn-ea"/>
        <a:cs typeface="+mn-cs"/>
      </a:defRPr>
    </a:lvl4pPr>
    <a:lvl5pPr marL="1933956" algn="l" defTabSz="966978" rtl="0" eaLnBrk="1" latinLnBrk="0" hangingPunct="1">
      <a:defRPr sz="1900" kern="1200">
        <a:solidFill>
          <a:schemeClr val="tx1"/>
        </a:solidFill>
        <a:latin typeface="+mn-lt"/>
        <a:ea typeface="+mn-ea"/>
        <a:cs typeface="+mn-cs"/>
      </a:defRPr>
    </a:lvl5pPr>
    <a:lvl6pPr marL="2417445" algn="l" defTabSz="966978" rtl="0" eaLnBrk="1" latinLnBrk="0" hangingPunct="1">
      <a:defRPr sz="1900" kern="1200">
        <a:solidFill>
          <a:schemeClr val="tx1"/>
        </a:solidFill>
        <a:latin typeface="+mn-lt"/>
        <a:ea typeface="+mn-ea"/>
        <a:cs typeface="+mn-cs"/>
      </a:defRPr>
    </a:lvl6pPr>
    <a:lvl7pPr marL="2900934" algn="l" defTabSz="966978" rtl="0" eaLnBrk="1" latinLnBrk="0" hangingPunct="1">
      <a:defRPr sz="1900" kern="1200">
        <a:solidFill>
          <a:schemeClr val="tx1"/>
        </a:solidFill>
        <a:latin typeface="+mn-lt"/>
        <a:ea typeface="+mn-ea"/>
        <a:cs typeface="+mn-cs"/>
      </a:defRPr>
    </a:lvl7pPr>
    <a:lvl8pPr marL="3384423" algn="l" defTabSz="966978" rtl="0" eaLnBrk="1" latinLnBrk="0" hangingPunct="1">
      <a:defRPr sz="1900" kern="1200">
        <a:solidFill>
          <a:schemeClr val="tx1"/>
        </a:solidFill>
        <a:latin typeface="+mn-lt"/>
        <a:ea typeface="+mn-ea"/>
        <a:cs typeface="+mn-cs"/>
      </a:defRPr>
    </a:lvl8pPr>
    <a:lvl9pPr marL="3867912" algn="l" defTabSz="966978"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68">
          <p15:clr>
            <a:srgbClr val="A4A3A4"/>
          </p15:clr>
        </p15:guide>
        <p15:guide id="2" pos="3062">
          <p15:clr>
            <a:srgbClr val="A4A3A4"/>
          </p15:clr>
        </p15:guide>
      </p15:sldGuideLst>
    </p:ext>
    <p:ext uri="{2D200454-40CA-4A62-9FC3-DE9A4176ACB9}">
      <p15:notesGuideLst xmlns:p15="http://schemas.microsoft.com/office/powerpoint/2012/main" xmlns="">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eleen Robberechts" initials="AR" lastIdx="7" clrIdx="0">
    <p:extLst>
      <p:ext uri="{19B8F6BF-5375-455C-9EA6-DF929625EA0E}">
        <p15:presenceInfo xmlns:p15="http://schemas.microsoft.com/office/powerpoint/2012/main" xmlns="" userId="S-1-5-21-3464399284-705067108-1163448922-1274" providerId="AD"/>
      </p:ext>
    </p:extLst>
  </p:cmAuthor>
  <p:cmAuthor id="2" name="Silas Rydant" initials="SR" lastIdx="2" clrIdx="1">
    <p:extLst>
      <p:ext uri="{19B8F6BF-5375-455C-9EA6-DF929625EA0E}">
        <p15:presenceInfo xmlns:p15="http://schemas.microsoft.com/office/powerpoint/2012/main" xmlns="" userId="S-1-5-21-3464399284-705067108-1163448922-11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6BA3A"/>
    <a:srgbClr val="0064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2479" autoAdjust="0"/>
  </p:normalViewPr>
  <p:slideViewPr>
    <p:cSldViewPr>
      <p:cViewPr varScale="1">
        <p:scale>
          <a:sx n="60" d="100"/>
          <a:sy n="60" d="100"/>
        </p:scale>
        <p:origin x="-2016" y="-86"/>
      </p:cViewPr>
      <p:guideLst>
        <p:guide orient="horz" pos="2268"/>
        <p:guide pos="3062"/>
      </p:guideLst>
    </p:cSldViewPr>
  </p:slideViewPr>
  <p:outlineViewPr>
    <p:cViewPr>
      <p:scale>
        <a:sx n="33" d="100"/>
        <a:sy n="33" d="100"/>
      </p:scale>
      <p:origin x="0" y="1950"/>
    </p:cViewPr>
  </p:outlineViewPr>
  <p:notesTextViewPr>
    <p:cViewPr>
      <p:scale>
        <a:sx n="100" d="100"/>
        <a:sy n="100" d="100"/>
      </p:scale>
      <p:origin x="0" y="0"/>
    </p:cViewPr>
  </p:notesTextViewPr>
  <p:sorterViewPr>
    <p:cViewPr>
      <p:scale>
        <a:sx n="66" d="100"/>
        <a:sy n="66" d="100"/>
      </p:scale>
      <p:origin x="0" y="474"/>
    </p:cViewPr>
  </p:sorterViewPr>
  <p:notesViewPr>
    <p:cSldViewPr>
      <p:cViewPr varScale="1">
        <p:scale>
          <a:sx n="49" d="100"/>
          <a:sy n="49" d="100"/>
        </p:scale>
        <p:origin x="-2970" y="-11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11T10:25:43.523" idx="7">
    <p:pos x="10" y="10"/>
    <p:text>Misschien nog groter geheel schetsen?</p:text>
    <p:extLst>
      <p:ext uri="{C676402C-5697-4E1C-873F-D02D1690AC5C}">
        <p15:threadingInfo xmlns:p15="http://schemas.microsoft.com/office/powerpoint/2012/main" xmlns=""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8-11T10:17:16.623" idx="3">
    <p:pos x="10" y="10"/>
    <p:text>Gratis koeltasjes bestellen bij firma!</p:text>
    <p:extLst>
      <p:ext uri="{C676402C-5697-4E1C-873F-D02D1690AC5C}">
        <p15:threadingInfo xmlns:p15="http://schemas.microsoft.com/office/powerpoint/2012/main" xmlns="" timeZoneBias="-12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r>
              <a:rPr lang="nl-BE" smtClean="0"/>
              <a:t>De titel van je presentatie op de afgedrukte slides</a:t>
            </a:r>
            <a:endParaRPr lang="nl-NL" dirty="0"/>
          </a:p>
        </p:txBody>
      </p:sp>
      <p:sp>
        <p:nvSpPr>
          <p:cNvPr id="6" name="Tijdelijke aanduiding voor dianummer 5"/>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F430E027-88BA-44CB-BE33-014FA2E6AD70}" type="slidenum">
              <a:rPr lang="nl-NL" smtClean="0"/>
              <a:pPr/>
              <a:t>‹nr.›</a:t>
            </a:fld>
            <a:endParaRPr lang="nl-NL"/>
          </a:p>
        </p:txBody>
      </p:sp>
    </p:spTree>
    <p:extLst>
      <p:ext uri="{BB962C8B-B14F-4D97-AF65-F5344CB8AC3E}">
        <p14:creationId xmlns:p14="http://schemas.microsoft.com/office/powerpoint/2010/main" val="210601883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r>
              <a:rPr lang="nl-NL" smtClean="0"/>
              <a:t>Fixed date</a:t>
            </a:r>
            <a:endParaRPr lang="nl-NL"/>
          </a:p>
        </p:txBody>
      </p:sp>
      <p:sp>
        <p:nvSpPr>
          <p:cNvPr id="4" name="Tijdelijke aanduiding voor dia-afbeelding 3"/>
          <p:cNvSpPr>
            <a:spLocks noGrp="1" noRot="1" noChangeAspect="1"/>
          </p:cNvSpPr>
          <p:nvPr>
            <p:ph type="sldImg" idx="2"/>
          </p:nvPr>
        </p:nvSpPr>
        <p:spPr>
          <a:xfrm>
            <a:off x="887413" y="744538"/>
            <a:ext cx="5022850"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r>
              <a:rPr lang="nl-BE" smtClean="0"/>
              <a:t>De titel van je presentatie op de afgedrukte slides</a:t>
            </a:r>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06A51F8E-9C26-4E10-8E2A-F57D94D8BA6B}" type="slidenum">
              <a:rPr lang="nl-NL" smtClean="0"/>
              <a:pPr/>
              <a:t>‹nr.›</a:t>
            </a:fld>
            <a:endParaRPr lang="nl-NL"/>
          </a:p>
        </p:txBody>
      </p:sp>
    </p:spTree>
    <p:extLst>
      <p:ext uri="{BB962C8B-B14F-4D97-AF65-F5344CB8AC3E}">
        <p14:creationId xmlns:p14="http://schemas.microsoft.com/office/powerpoint/2010/main" val="3710887189"/>
      </p:ext>
    </p:extLst>
  </p:cSld>
  <p:clrMap bg1="lt1" tx1="dk1" bg2="lt2" tx2="dk2" accent1="accent1" accent2="accent2" accent3="accent3" accent4="accent4" accent5="accent5" accent6="accent6" hlink="hlink" folHlink="folHlink"/>
  <p:hf hdr="0"/>
  <p:notesStyle>
    <a:lvl1pPr marL="0" algn="l" defTabSz="966978" rtl="0" eaLnBrk="1" latinLnBrk="0" hangingPunct="1">
      <a:defRPr sz="1300" kern="1200">
        <a:solidFill>
          <a:schemeClr val="tx1"/>
        </a:solidFill>
        <a:latin typeface="+mn-lt"/>
        <a:ea typeface="+mn-ea"/>
        <a:cs typeface="+mn-cs"/>
      </a:defRPr>
    </a:lvl1pPr>
    <a:lvl2pPr marL="483489" algn="l" defTabSz="966978" rtl="0" eaLnBrk="1" latinLnBrk="0" hangingPunct="1">
      <a:defRPr sz="1300" kern="1200">
        <a:solidFill>
          <a:schemeClr val="tx1"/>
        </a:solidFill>
        <a:latin typeface="+mn-lt"/>
        <a:ea typeface="+mn-ea"/>
        <a:cs typeface="+mn-cs"/>
      </a:defRPr>
    </a:lvl2pPr>
    <a:lvl3pPr marL="966978" algn="l" defTabSz="966978" rtl="0" eaLnBrk="1" latinLnBrk="0" hangingPunct="1">
      <a:defRPr sz="1300" kern="1200">
        <a:solidFill>
          <a:schemeClr val="tx1"/>
        </a:solidFill>
        <a:latin typeface="+mn-lt"/>
        <a:ea typeface="+mn-ea"/>
        <a:cs typeface="+mn-cs"/>
      </a:defRPr>
    </a:lvl3pPr>
    <a:lvl4pPr marL="1450467" algn="l" defTabSz="966978" rtl="0" eaLnBrk="1" latinLnBrk="0" hangingPunct="1">
      <a:defRPr sz="1300" kern="1200">
        <a:solidFill>
          <a:schemeClr val="tx1"/>
        </a:solidFill>
        <a:latin typeface="+mn-lt"/>
        <a:ea typeface="+mn-ea"/>
        <a:cs typeface="+mn-cs"/>
      </a:defRPr>
    </a:lvl4pPr>
    <a:lvl5pPr marL="1933956" algn="l" defTabSz="966978" rtl="0" eaLnBrk="1" latinLnBrk="0" hangingPunct="1">
      <a:defRPr sz="1300" kern="1200">
        <a:solidFill>
          <a:schemeClr val="tx1"/>
        </a:solidFill>
        <a:latin typeface="+mn-lt"/>
        <a:ea typeface="+mn-ea"/>
        <a:cs typeface="+mn-cs"/>
      </a:defRPr>
    </a:lvl5pPr>
    <a:lvl6pPr marL="2417445" algn="l" defTabSz="966978" rtl="0" eaLnBrk="1" latinLnBrk="0" hangingPunct="1">
      <a:defRPr sz="1300" kern="1200">
        <a:solidFill>
          <a:schemeClr val="tx1"/>
        </a:solidFill>
        <a:latin typeface="+mn-lt"/>
        <a:ea typeface="+mn-ea"/>
        <a:cs typeface="+mn-cs"/>
      </a:defRPr>
    </a:lvl6pPr>
    <a:lvl7pPr marL="2900934" algn="l" defTabSz="966978" rtl="0" eaLnBrk="1" latinLnBrk="0" hangingPunct="1">
      <a:defRPr sz="1300" kern="1200">
        <a:solidFill>
          <a:schemeClr val="tx1"/>
        </a:solidFill>
        <a:latin typeface="+mn-lt"/>
        <a:ea typeface="+mn-ea"/>
        <a:cs typeface="+mn-cs"/>
      </a:defRPr>
    </a:lvl7pPr>
    <a:lvl8pPr marL="3384423" algn="l" defTabSz="966978" rtl="0" eaLnBrk="1" latinLnBrk="0" hangingPunct="1">
      <a:defRPr sz="1300" kern="1200">
        <a:solidFill>
          <a:schemeClr val="tx1"/>
        </a:solidFill>
        <a:latin typeface="+mn-lt"/>
        <a:ea typeface="+mn-ea"/>
        <a:cs typeface="+mn-cs"/>
      </a:defRPr>
    </a:lvl8pPr>
    <a:lvl9pPr marL="3867912" algn="l" defTabSz="966978"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i="1" kern="1200" dirty="0" smtClean="0">
                <a:solidFill>
                  <a:schemeClr val="tx1"/>
                </a:solidFill>
                <a:effectLst/>
                <a:latin typeface="+mn-lt"/>
                <a:ea typeface="+mn-ea"/>
                <a:cs typeface="+mn-cs"/>
              </a:rPr>
              <a:t>Het redactieteam heeft de grootst mogelijke zorg besteed om dit kwaliteit bevorderend programma samen te stellen vanuit wetenschappelijke, objectieve bronnen. Het kan evenwel niet aansprakelijk worden gesteld voor directe of indirecte schade die het gevolg is van het gebruik van de informatie uit dit document. Van zodra zich een uitbreiding voordoet in indicatie, </a:t>
            </a:r>
            <a:r>
              <a:rPr lang="nl-BE" sz="1300" i="1" kern="1200" dirty="0" err="1" smtClean="0">
                <a:solidFill>
                  <a:schemeClr val="tx1"/>
                </a:solidFill>
                <a:effectLst/>
                <a:latin typeface="+mn-lt"/>
                <a:ea typeface="+mn-ea"/>
                <a:cs typeface="+mn-cs"/>
              </a:rPr>
              <a:t>posologie</a:t>
            </a:r>
            <a:r>
              <a:rPr lang="nl-BE" sz="1300" i="1" kern="1200" dirty="0" smtClean="0">
                <a:solidFill>
                  <a:schemeClr val="tx1"/>
                </a:solidFill>
                <a:effectLst/>
                <a:latin typeface="+mn-lt"/>
                <a:ea typeface="+mn-ea"/>
                <a:cs typeface="+mn-cs"/>
              </a:rPr>
              <a:t> of andere noodzakelijke informatie, worden de materialen geüpdatet. </a:t>
            </a:r>
            <a:endParaRPr lang="nl-BE" sz="1300" kern="1200" dirty="0" smtClean="0">
              <a:solidFill>
                <a:schemeClr val="tx1"/>
              </a:solidFill>
              <a:effectLst/>
              <a:latin typeface="+mn-lt"/>
              <a:ea typeface="+mn-ea"/>
              <a:cs typeface="+mn-cs"/>
            </a:endParaRPr>
          </a:p>
          <a:p>
            <a:r>
              <a:rPr lang="nl-BE" sz="1300" i="1" kern="1200" dirty="0" smtClean="0">
                <a:solidFill>
                  <a:schemeClr val="tx1"/>
                </a:solidFill>
                <a:effectLst/>
                <a:latin typeface="+mn-lt"/>
                <a:ea typeface="+mn-ea"/>
                <a:cs typeface="+mn-cs"/>
              </a:rPr>
              <a:t>Niets uit deze uitgave mag worden gebruikt, op welke wijze ook, zonder de voorafgaande en uitdrukkelijke schriftelijke toestemming van de auteur. </a:t>
            </a:r>
            <a:endParaRPr lang="nl-BE" sz="1300" kern="1200" dirty="0" smtClean="0">
              <a:solidFill>
                <a:schemeClr val="tx1"/>
              </a:solidFill>
              <a:effectLst/>
              <a:latin typeface="+mn-lt"/>
              <a:ea typeface="+mn-ea"/>
              <a:cs typeface="+mn-cs"/>
            </a:endParaRPr>
          </a:p>
          <a:p>
            <a:endParaRPr lang="nl-BE" dirty="0" smtClean="0"/>
          </a:p>
          <a:p>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a:t>
            </a:fld>
            <a:endParaRPr lang="nl-NL"/>
          </a:p>
        </p:txBody>
      </p:sp>
    </p:spTree>
    <p:extLst>
      <p:ext uri="{BB962C8B-B14F-4D97-AF65-F5344CB8AC3E}">
        <p14:creationId xmlns:p14="http://schemas.microsoft.com/office/powerpoint/2010/main" val="1829514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10</a:t>
            </a:fld>
            <a:endParaRPr lang="nl-NL"/>
          </a:p>
        </p:txBody>
      </p:sp>
    </p:spTree>
    <p:extLst>
      <p:ext uri="{BB962C8B-B14F-4D97-AF65-F5344CB8AC3E}">
        <p14:creationId xmlns:p14="http://schemas.microsoft.com/office/powerpoint/2010/main" val="784745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Halfuurtje</a:t>
            </a:r>
            <a:r>
              <a:rPr lang="nl-BE" sz="1300" kern="1200" baseline="0" dirty="0" smtClean="0">
                <a:solidFill>
                  <a:schemeClr val="tx1"/>
                </a:solidFill>
                <a:effectLst/>
                <a:latin typeface="+mn-lt"/>
                <a:ea typeface="+mn-ea"/>
                <a:cs typeface="+mn-cs"/>
              </a:rPr>
              <a:t> voor toediening uit koelkast halen, voor pijn </a:t>
            </a:r>
            <a:r>
              <a:rPr lang="nl-BE" sz="1300" kern="1200" baseline="0" dirty="0" err="1" smtClean="0">
                <a:solidFill>
                  <a:schemeClr val="tx1"/>
                </a:solidFill>
                <a:effectLst/>
                <a:latin typeface="+mn-lt"/>
                <a:ea typeface="+mn-ea"/>
                <a:cs typeface="+mn-cs"/>
              </a:rPr>
              <a:t>thv</a:t>
            </a:r>
            <a:r>
              <a:rPr lang="nl-BE" sz="1300" kern="1200" baseline="0" dirty="0" smtClean="0">
                <a:solidFill>
                  <a:schemeClr val="tx1"/>
                </a:solidFill>
                <a:effectLst/>
                <a:latin typeface="+mn-lt"/>
                <a:ea typeface="+mn-ea"/>
                <a:cs typeface="+mn-cs"/>
              </a:rPr>
              <a:t> injectieplaats te verminderen. </a:t>
            </a:r>
          </a:p>
          <a:p>
            <a:r>
              <a:rPr lang="nl-BE" sz="1300" kern="1200" baseline="0" dirty="0" smtClean="0">
                <a:solidFill>
                  <a:schemeClr val="tx1"/>
                </a:solidFill>
                <a:effectLst/>
                <a:latin typeface="+mn-lt"/>
                <a:ea typeface="+mn-ea"/>
                <a:cs typeface="+mn-cs"/>
              </a:rPr>
              <a:t>Verwijderen van de pennen/stylo’s in een gele container en afhankelijk van de gemeente naar containerpark</a:t>
            </a:r>
          </a:p>
          <a:p>
            <a:endParaRPr lang="nl-BE" sz="1300" kern="1200" baseline="0" dirty="0" smtClean="0">
              <a:solidFill>
                <a:schemeClr val="tx1"/>
              </a:solidFill>
              <a:effectLst/>
              <a:latin typeface="+mn-lt"/>
              <a:ea typeface="+mn-ea"/>
              <a:cs typeface="+mn-cs"/>
            </a:endParaRPr>
          </a:p>
          <a:p>
            <a:r>
              <a:rPr lang="nl-BE" sz="1300" kern="1200" baseline="0" dirty="0" smtClean="0">
                <a:solidFill>
                  <a:schemeClr val="tx1"/>
                </a:solidFill>
                <a:effectLst/>
                <a:latin typeface="+mn-lt"/>
                <a:ea typeface="+mn-ea"/>
                <a:cs typeface="+mn-cs"/>
              </a:rPr>
              <a:t>Demo tonen van de beschikbare pennen. Te bestellen via… </a:t>
            </a:r>
          </a:p>
          <a:p>
            <a:endParaRPr lang="nl-BE" sz="1300" kern="1200" baseline="0" dirty="0" smtClean="0">
              <a:solidFill>
                <a:schemeClr val="tx1"/>
              </a:solidFill>
              <a:effectLst/>
              <a:latin typeface="+mn-lt"/>
              <a:ea typeface="+mn-ea"/>
              <a:cs typeface="+mn-cs"/>
            </a:endParaRP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11</a:t>
            </a:fld>
            <a:endParaRPr lang="nl-NL"/>
          </a:p>
        </p:txBody>
      </p:sp>
    </p:spTree>
    <p:extLst>
      <p:ext uri="{BB962C8B-B14F-4D97-AF65-F5344CB8AC3E}">
        <p14:creationId xmlns:p14="http://schemas.microsoft.com/office/powerpoint/2010/main" val="36604446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b="0" i="0" u="none" strike="noStrike" kern="1200" baseline="0" dirty="0" smtClean="0">
                <a:solidFill>
                  <a:schemeClr val="tx1"/>
                </a:solidFill>
                <a:latin typeface="+mn-lt"/>
                <a:ea typeface="+mn-ea"/>
                <a:cs typeface="+mn-cs"/>
              </a:rPr>
              <a:t>Allergische reacties op de plaats van injectie (pijn, zwelling, roodheid, jeuk) komt zeer veel voor. Wij adviseren u om de injectieplaats af te wisselen. Als u zich afvraagt of u de juiste injectietechniek toepast, neem dan contact op met uw arts of apotheker. Dit kan echter behandeld worden met een corticosteroïden crème, maar indien het te erg is dient er contact genomen te worden met de specialist. </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Wees</a:t>
            </a:r>
            <a:r>
              <a:rPr lang="nl-BE" sz="1300" kern="1200" baseline="0" dirty="0" smtClean="0">
                <a:solidFill>
                  <a:schemeClr val="tx1"/>
                </a:solidFill>
                <a:effectLst/>
                <a:latin typeface="+mn-lt"/>
                <a:ea typeface="+mn-ea"/>
                <a:cs typeface="+mn-cs"/>
              </a:rPr>
              <a:t> steeds bedacht op </a:t>
            </a:r>
            <a:r>
              <a:rPr lang="nl-BE" sz="1300" kern="1200" baseline="0" dirty="0" err="1" smtClean="0">
                <a:solidFill>
                  <a:schemeClr val="tx1"/>
                </a:solidFill>
                <a:effectLst/>
                <a:latin typeface="+mn-lt"/>
                <a:ea typeface="+mn-ea"/>
                <a:cs typeface="+mn-cs"/>
              </a:rPr>
              <a:t>wondes</a:t>
            </a:r>
            <a:r>
              <a:rPr lang="nl-BE" sz="1300" kern="1200" baseline="0" dirty="0" smtClean="0">
                <a:solidFill>
                  <a:schemeClr val="tx1"/>
                </a:solidFill>
                <a:effectLst/>
                <a:latin typeface="+mn-lt"/>
                <a:ea typeface="+mn-ea"/>
                <a:cs typeface="+mn-cs"/>
              </a:rPr>
              <a:t> die niet genezen</a:t>
            </a: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12</a:t>
            </a:fld>
            <a:endParaRPr lang="nl-NL"/>
          </a:p>
        </p:txBody>
      </p:sp>
    </p:spTree>
    <p:extLst>
      <p:ext uri="{BB962C8B-B14F-4D97-AF65-F5344CB8AC3E}">
        <p14:creationId xmlns:p14="http://schemas.microsoft.com/office/powerpoint/2010/main" val="2848270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Uit recent onderzoek blijkt</a:t>
            </a:r>
            <a:r>
              <a:rPr lang="nl-BE" sz="1300" kern="1200" baseline="0" dirty="0" smtClean="0">
                <a:solidFill>
                  <a:schemeClr val="tx1"/>
                </a:solidFill>
                <a:effectLst/>
                <a:latin typeface="+mn-lt"/>
                <a:ea typeface="+mn-ea"/>
                <a:cs typeface="+mn-cs"/>
              </a:rPr>
              <a:t> dat er slechts 6,7% van de patiënten zijn geneesmiddel goed bewaart, ondanks uitleg bij de apotheker.</a:t>
            </a:r>
            <a:endParaRPr lang="nl-BE" sz="1300" kern="1200" dirty="0" smtClean="0">
              <a:solidFill>
                <a:schemeClr val="tx1"/>
              </a:solidFill>
              <a:effectLst/>
              <a:latin typeface="+mn-lt"/>
              <a:ea typeface="+mn-ea"/>
              <a:cs typeface="+mn-cs"/>
            </a:endParaRPr>
          </a:p>
          <a:p>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Alle TNF-remmers dienen bewaard te worden in de koelkast (2 – 8°C). </a:t>
            </a:r>
          </a:p>
          <a:p>
            <a:pPr marL="0" marR="0" lvl="0" indent="0" algn="l" defTabSz="966978" rtl="0" eaLnBrk="1" fontAlgn="auto" latinLnBrk="0" hangingPunct="1">
              <a:lnSpc>
                <a:spcPct val="100000"/>
              </a:lnSpc>
              <a:spcBef>
                <a:spcPts val="0"/>
              </a:spcBef>
              <a:spcAft>
                <a:spcPts val="0"/>
              </a:spcAft>
              <a:buClrTx/>
              <a:buSzTx/>
              <a:buFontTx/>
              <a:buNone/>
              <a:tabLst/>
              <a:defRPr/>
            </a:pPr>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err="1" smtClean="0">
                <a:solidFill>
                  <a:schemeClr val="tx1"/>
                </a:solidFill>
                <a:effectLst/>
                <a:latin typeface="+mn-lt"/>
                <a:ea typeface="+mn-ea"/>
                <a:cs typeface="+mn-cs"/>
              </a:rPr>
              <a:t>Enbrel</a:t>
            </a:r>
            <a:r>
              <a:rPr lang="nl-BE" sz="1300" kern="1200" dirty="0" smtClean="0">
                <a:solidFill>
                  <a:schemeClr val="tx1"/>
                </a:solidFill>
                <a:effectLst/>
                <a:latin typeface="+mn-lt"/>
                <a:ea typeface="+mn-ea"/>
                <a:cs typeface="+mn-cs"/>
              </a:rPr>
              <a:t>® kan opgeslagen worden bij temperaturen tot maximaal 25 °C gedurende één periode van maximaal vier weken; daarna dient het niet meer gekoeld te worden. </a:t>
            </a:r>
            <a:r>
              <a:rPr lang="nl-BE" sz="1300" kern="1200" dirty="0" err="1" smtClean="0">
                <a:solidFill>
                  <a:schemeClr val="tx1"/>
                </a:solidFill>
                <a:effectLst/>
                <a:latin typeface="+mn-lt"/>
                <a:ea typeface="+mn-ea"/>
                <a:cs typeface="+mn-cs"/>
              </a:rPr>
              <a:t>Enbrel</a:t>
            </a:r>
            <a:r>
              <a:rPr lang="nl-BE" sz="1300" kern="1200" dirty="0" smtClean="0">
                <a:solidFill>
                  <a:schemeClr val="tx1"/>
                </a:solidFill>
                <a:effectLst/>
                <a:latin typeface="+mn-lt"/>
                <a:ea typeface="+mn-ea"/>
                <a:cs typeface="+mn-cs"/>
              </a:rPr>
              <a:t>® dient afgevoerd te worden indien het niet binnen vier weken na verwijdering uit de koelkast gebruikt wordt. </a:t>
            </a:r>
          </a:p>
          <a:p>
            <a:pPr marL="0" marR="0" lvl="0" indent="0" algn="l" defTabSz="966978" rtl="0" eaLnBrk="1" fontAlgn="auto" latinLnBrk="0" hangingPunct="1">
              <a:lnSpc>
                <a:spcPct val="100000"/>
              </a:lnSpc>
              <a:spcBef>
                <a:spcPts val="0"/>
              </a:spcBef>
              <a:spcAft>
                <a:spcPts val="0"/>
              </a:spcAft>
              <a:buClrTx/>
              <a:buSzTx/>
              <a:buFontTx/>
              <a:buNone/>
              <a:tabLst/>
              <a:defRPr/>
            </a:pPr>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err="1" smtClean="0">
                <a:solidFill>
                  <a:schemeClr val="tx1"/>
                </a:solidFill>
                <a:effectLst/>
                <a:latin typeface="+mn-lt"/>
                <a:ea typeface="+mn-ea"/>
                <a:cs typeface="+mn-cs"/>
              </a:rPr>
              <a:t>Humira</a:t>
            </a:r>
            <a:r>
              <a:rPr lang="nl-BE" sz="1300" kern="1200" dirty="0" smtClean="0">
                <a:solidFill>
                  <a:schemeClr val="tx1"/>
                </a:solidFill>
                <a:effectLst/>
                <a:latin typeface="+mn-lt"/>
                <a:ea typeface="+mn-ea"/>
                <a:cs typeface="+mn-cs"/>
              </a:rPr>
              <a:t>® kan opgeslagen worden bij temperaturen tot maximaal 25 °C gedurende één periode van maximaal twee weken; daarna dient het niet meer gekoeld te worden. </a:t>
            </a:r>
            <a:r>
              <a:rPr lang="nl-BE" sz="1300" kern="1200" dirty="0" err="1" smtClean="0">
                <a:solidFill>
                  <a:schemeClr val="tx1"/>
                </a:solidFill>
                <a:effectLst/>
                <a:latin typeface="+mn-lt"/>
                <a:ea typeface="+mn-ea"/>
                <a:cs typeface="+mn-cs"/>
              </a:rPr>
              <a:t>Humira</a:t>
            </a:r>
            <a:r>
              <a:rPr lang="nl-BE" sz="1300" kern="1200" dirty="0" smtClean="0">
                <a:solidFill>
                  <a:schemeClr val="tx1"/>
                </a:solidFill>
                <a:effectLst/>
                <a:latin typeface="+mn-lt"/>
                <a:ea typeface="+mn-ea"/>
                <a:cs typeface="+mn-cs"/>
              </a:rPr>
              <a:t>® dient afgevoerd te worden indien het niet binnen vier weken na verwijdering uit de koelkast gebruikt wordt.</a:t>
            </a: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13</a:t>
            </a:fld>
            <a:endParaRPr lang="nl-NL"/>
          </a:p>
        </p:txBody>
      </p:sp>
    </p:spTree>
    <p:extLst>
      <p:ext uri="{BB962C8B-B14F-4D97-AF65-F5344CB8AC3E}">
        <p14:creationId xmlns:p14="http://schemas.microsoft.com/office/powerpoint/2010/main" val="699066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En wat tijdens reizen?</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Hier misschien even polsen naar de ervaringen van de deelnemers,</a:t>
            </a:r>
            <a:r>
              <a:rPr lang="nl-BE" sz="1300" kern="1200" baseline="0" dirty="0" smtClean="0">
                <a:solidFill>
                  <a:schemeClr val="tx1"/>
                </a:solidFill>
                <a:effectLst/>
                <a:latin typeface="+mn-lt"/>
                <a:ea typeface="+mn-ea"/>
                <a:cs typeface="+mn-cs"/>
              </a:rPr>
              <a:t> wat ze hier al van kennen</a:t>
            </a:r>
            <a:endParaRPr lang="nl-BE" sz="1300" kern="1200" dirty="0" smtClean="0">
              <a:solidFill>
                <a:schemeClr val="tx1"/>
              </a:solidFill>
              <a:effectLst/>
              <a:latin typeface="+mn-lt"/>
              <a:ea typeface="+mn-ea"/>
              <a:cs typeface="+mn-cs"/>
            </a:endParaRPr>
          </a:p>
          <a:p>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Ook tijdens het reizen moeten er speciale voorzorgsmaatregelen genomen worden. De medicatie dient steeds bewaard te worden volgens de richtlijnen van de bijsluiter (2-8°C). De medicatie mag dus niet bewaard worden in de bagageruimte van het vliegtuig omdat de medicatie kan bevriezen. Er kan een speciaal formulier worden bekomen om de medicatie in de handbagage bij te houden.</a:t>
            </a: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14</a:t>
            </a:fld>
            <a:endParaRPr lang="nl-NL"/>
          </a:p>
        </p:txBody>
      </p:sp>
    </p:spTree>
    <p:extLst>
      <p:ext uri="{BB962C8B-B14F-4D97-AF65-F5344CB8AC3E}">
        <p14:creationId xmlns:p14="http://schemas.microsoft.com/office/powerpoint/2010/main" val="42124867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En wat tijdens reizen?</a:t>
            </a:r>
          </a:p>
          <a:p>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Deze documenten zullen via de IPSA website en Farma </a:t>
            </a:r>
            <a:r>
              <a:rPr lang="nl-BE" sz="1300" kern="1200" dirty="0" err="1" smtClean="0">
                <a:solidFill>
                  <a:schemeClr val="tx1"/>
                </a:solidFill>
                <a:effectLst/>
                <a:latin typeface="+mn-lt"/>
                <a:ea typeface="+mn-ea"/>
                <a:cs typeface="+mn-cs"/>
              </a:rPr>
              <a:t>CompendiumPlus</a:t>
            </a:r>
            <a:r>
              <a:rPr lang="nl-BE" sz="1300" kern="1200" dirty="0" smtClean="0">
                <a:solidFill>
                  <a:schemeClr val="tx1"/>
                </a:solidFill>
                <a:effectLst/>
                <a:latin typeface="+mn-lt"/>
                <a:ea typeface="+mn-ea"/>
                <a:cs typeface="+mn-cs"/>
              </a:rPr>
              <a:t> ter</a:t>
            </a:r>
            <a:r>
              <a:rPr lang="nl-BE" sz="1300" kern="1200" baseline="0" dirty="0" smtClean="0">
                <a:solidFill>
                  <a:schemeClr val="tx1"/>
                </a:solidFill>
                <a:effectLst/>
                <a:latin typeface="+mn-lt"/>
                <a:ea typeface="+mn-ea"/>
                <a:cs typeface="+mn-cs"/>
              </a:rPr>
              <a:t> beschikking gesteld worden.</a:t>
            </a:r>
            <a:endParaRPr lang="nl-BE" sz="1300" kern="1200" dirty="0" smtClean="0">
              <a:solidFill>
                <a:schemeClr val="tx1"/>
              </a:solidFill>
              <a:effectLst/>
              <a:latin typeface="+mn-lt"/>
              <a:ea typeface="+mn-ea"/>
              <a:cs typeface="+mn-cs"/>
            </a:endParaRP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15</a:t>
            </a:fld>
            <a:endParaRPr lang="nl-NL"/>
          </a:p>
        </p:txBody>
      </p:sp>
    </p:spTree>
    <p:extLst>
      <p:ext uri="{BB962C8B-B14F-4D97-AF65-F5344CB8AC3E}">
        <p14:creationId xmlns:p14="http://schemas.microsoft.com/office/powerpoint/2010/main" val="3109700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En wat tijdens reizen?</a:t>
            </a:r>
          </a:p>
          <a:p>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Deze documenten zullen via de IPSA website en Farma </a:t>
            </a:r>
            <a:r>
              <a:rPr lang="nl-BE" sz="1300" kern="1200" dirty="0" err="1" smtClean="0">
                <a:solidFill>
                  <a:schemeClr val="tx1"/>
                </a:solidFill>
                <a:effectLst/>
                <a:latin typeface="+mn-lt"/>
                <a:ea typeface="+mn-ea"/>
                <a:cs typeface="+mn-cs"/>
              </a:rPr>
              <a:t>CompendiumPlus</a:t>
            </a:r>
            <a:r>
              <a:rPr lang="nl-BE" sz="1300" kern="1200" dirty="0" smtClean="0">
                <a:solidFill>
                  <a:schemeClr val="tx1"/>
                </a:solidFill>
                <a:effectLst/>
                <a:latin typeface="+mn-lt"/>
                <a:ea typeface="+mn-ea"/>
                <a:cs typeface="+mn-cs"/>
              </a:rPr>
              <a:t> ter</a:t>
            </a:r>
            <a:r>
              <a:rPr lang="nl-BE" sz="1300" kern="1200" baseline="0" dirty="0" smtClean="0">
                <a:solidFill>
                  <a:schemeClr val="tx1"/>
                </a:solidFill>
                <a:effectLst/>
                <a:latin typeface="+mn-lt"/>
                <a:ea typeface="+mn-ea"/>
                <a:cs typeface="+mn-cs"/>
              </a:rPr>
              <a:t> beschikking gesteld worden.</a:t>
            </a:r>
            <a:endParaRPr lang="nl-BE" sz="1300" kern="1200" dirty="0" smtClean="0">
              <a:solidFill>
                <a:schemeClr val="tx1"/>
              </a:solidFill>
              <a:effectLst/>
              <a:latin typeface="+mn-lt"/>
              <a:ea typeface="+mn-ea"/>
              <a:cs typeface="+mn-cs"/>
            </a:endParaRP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16</a:t>
            </a:fld>
            <a:endParaRPr lang="nl-NL"/>
          </a:p>
        </p:txBody>
      </p:sp>
    </p:spTree>
    <p:extLst>
      <p:ext uri="{BB962C8B-B14F-4D97-AF65-F5344CB8AC3E}">
        <p14:creationId xmlns:p14="http://schemas.microsoft.com/office/powerpoint/2010/main" val="931002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Leg kort het</a:t>
            </a:r>
            <a:r>
              <a:rPr lang="nl-BE" baseline="0" dirty="0" smtClean="0"/>
              <a:t> verloop van de APINTO uit, waarom dit thema gekozen is en wat er aan bod kan komen. Meer achtergrond info steeds beschikbaar via het draaiboek.</a:t>
            </a:r>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17</a:t>
            </a:fld>
            <a:endParaRPr lang="nl-NL"/>
          </a:p>
        </p:txBody>
      </p:sp>
    </p:spTree>
    <p:extLst>
      <p:ext uri="{BB962C8B-B14F-4D97-AF65-F5344CB8AC3E}">
        <p14:creationId xmlns:p14="http://schemas.microsoft.com/office/powerpoint/2010/main" val="38256029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Hier</a:t>
            </a:r>
            <a:r>
              <a:rPr lang="nl-BE" sz="1300" kern="1200" baseline="0" dirty="0" smtClean="0">
                <a:solidFill>
                  <a:schemeClr val="tx1"/>
                </a:solidFill>
                <a:effectLst/>
                <a:latin typeface="+mn-lt"/>
                <a:ea typeface="+mn-ea"/>
                <a:cs typeface="+mn-cs"/>
              </a:rPr>
              <a:t> dien je te polsen of de deelnemers de belangrijkste bijwerkingen kennen en hoe ze moeten omgaan met infecties. Laat ze gerust ook eens de bijwerkingen opzoeken en vraag of ze dit al hebben meegemaakt.</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Aangezien TNF-remmers inwerken op het immuniteitssysteem zijn opportunistische infecties één van de grootste risico’s. Een opportunistische infectie wordt gedefinieerd als een serieuze en progressieve infectie door een organisme dat normaal geen infecties veroorzaakt. Indien gecombineerd met andere </a:t>
            </a:r>
            <a:r>
              <a:rPr lang="nl-BE" sz="1300" kern="1200" dirty="0" err="1" smtClean="0">
                <a:solidFill>
                  <a:schemeClr val="tx1"/>
                </a:solidFill>
                <a:effectLst/>
                <a:latin typeface="+mn-lt"/>
                <a:ea typeface="+mn-ea"/>
                <a:cs typeface="+mn-cs"/>
              </a:rPr>
              <a:t>immunomodulaire</a:t>
            </a:r>
            <a:r>
              <a:rPr lang="nl-BE" sz="1300" kern="1200" dirty="0" smtClean="0">
                <a:solidFill>
                  <a:schemeClr val="tx1"/>
                </a:solidFill>
                <a:effectLst/>
                <a:latin typeface="+mn-lt"/>
                <a:ea typeface="+mn-ea"/>
                <a:cs typeface="+mn-cs"/>
              </a:rPr>
              <a:t> therapie  (corticosteroïden, methotrexaat, azathioprine of andere monoklonale antilichamen) kan dit het risico verhogen . </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Daarnaast zijn er ook steeds bijwerkingen mogelijk, die een impact kunnen hebben op de therapietrouw en de therapie zelf. De patiënt dient dus op de hoogte te zijn van de werking van het geneesmiddel, de risico’s die de therapie met zich meebrengt, hoe signalen op te vangen van mogelijke infecties/bijwerkingen en hoe ermee om te gaan. </a:t>
            </a:r>
          </a:p>
          <a:p>
            <a:endParaRPr lang="nl-BE" sz="1300" kern="1200" dirty="0" smtClean="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18</a:t>
            </a:fld>
            <a:endParaRPr lang="nl-NL"/>
          </a:p>
        </p:txBody>
      </p:sp>
    </p:spTree>
    <p:extLst>
      <p:ext uri="{BB962C8B-B14F-4D97-AF65-F5344CB8AC3E}">
        <p14:creationId xmlns:p14="http://schemas.microsoft.com/office/powerpoint/2010/main" val="14303614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Hier</a:t>
            </a:r>
            <a:r>
              <a:rPr lang="nl-BE" sz="1300" kern="1200" baseline="0" dirty="0" smtClean="0">
                <a:solidFill>
                  <a:schemeClr val="tx1"/>
                </a:solidFill>
                <a:effectLst/>
                <a:latin typeface="+mn-lt"/>
                <a:ea typeface="+mn-ea"/>
                <a:cs typeface="+mn-cs"/>
              </a:rPr>
              <a:t> dien je te polsen of de deelnemers de belangrijkste bijwerkingen kennen en hoe ze moeten omgaan met infecties. Laat ze gerust ook eens de bijwerkingen opzoeken en vraag of ze dit al hebben meegemaakt.</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Aangezien TNF-remmers inwerken op het immuniteitssysteem zijn opportunistische infecties één van de grootste risico’s. Een opportunistische infectie wordt gedefinieerd als een serieuze en progressieve infectie door een organisme dat normaal geen infecties veroorzaakt. Indien gecombineerd met andere </a:t>
            </a:r>
            <a:r>
              <a:rPr lang="nl-BE" sz="1300" kern="1200" dirty="0" err="1" smtClean="0">
                <a:solidFill>
                  <a:schemeClr val="tx1"/>
                </a:solidFill>
                <a:effectLst/>
                <a:latin typeface="+mn-lt"/>
                <a:ea typeface="+mn-ea"/>
                <a:cs typeface="+mn-cs"/>
              </a:rPr>
              <a:t>immunomodulaire</a:t>
            </a:r>
            <a:r>
              <a:rPr lang="nl-BE" sz="1300" kern="1200" dirty="0" smtClean="0">
                <a:solidFill>
                  <a:schemeClr val="tx1"/>
                </a:solidFill>
                <a:effectLst/>
                <a:latin typeface="+mn-lt"/>
                <a:ea typeface="+mn-ea"/>
                <a:cs typeface="+mn-cs"/>
              </a:rPr>
              <a:t> therapie  (corticosteroïden, methotrexaat, azathioprine of andere monoklonale antilichamen) kan dit het risico verhogen . </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Daarnaast zijn er ook steeds bijwerkingen mogelijk, die een impact kunnen hebben op de therapietrouw en de therapie zelf. De patiënt dient dus op de hoogte te zijn van de werking van het geneesmiddel, de risico’s die de therapie met zich meebrengt, hoe signalen op te vangen van mogelijke infecties/bijwerkingen en hoe ermee om te gaan. </a:t>
            </a:r>
          </a:p>
          <a:p>
            <a:endParaRPr lang="nl-BE" sz="1300" kern="1200" dirty="0" smtClean="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19</a:t>
            </a:fld>
            <a:endParaRPr lang="nl-NL"/>
          </a:p>
        </p:txBody>
      </p:sp>
    </p:spTree>
    <p:extLst>
      <p:ext uri="{BB962C8B-B14F-4D97-AF65-F5344CB8AC3E}">
        <p14:creationId xmlns:p14="http://schemas.microsoft.com/office/powerpoint/2010/main" val="3217939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In België worden momenteel zo’n 23.000 patiënten behandeld met deze geneesmiddelen, waarvan 60% in Vlaanderen [5] en het aandeel in de uitgaven van de ziekteverzekering is aanzienlijk, met drie TNF-remmers in de top 25. Op plaats 1 en 2 vinden we </a:t>
            </a:r>
            <a:r>
              <a:rPr lang="nl-BE" sz="1300" kern="1200" dirty="0" err="1" smtClean="0">
                <a:solidFill>
                  <a:schemeClr val="tx1"/>
                </a:solidFill>
                <a:effectLst/>
                <a:latin typeface="+mn-lt"/>
                <a:ea typeface="+mn-ea"/>
                <a:cs typeface="+mn-cs"/>
              </a:rPr>
              <a:t>adalimumab</a:t>
            </a:r>
            <a:r>
              <a:rPr lang="nl-BE" sz="1300" kern="1200" dirty="0" smtClean="0">
                <a:solidFill>
                  <a:schemeClr val="tx1"/>
                </a:solidFill>
                <a:effectLst/>
                <a:latin typeface="+mn-lt"/>
                <a:ea typeface="+mn-ea"/>
                <a:cs typeface="+mn-cs"/>
              </a:rPr>
              <a:t> (</a:t>
            </a:r>
            <a:r>
              <a:rPr lang="nl-BE" sz="1300" kern="1200" dirty="0" err="1" smtClean="0">
                <a:solidFill>
                  <a:schemeClr val="tx1"/>
                </a:solidFill>
                <a:effectLst/>
                <a:latin typeface="+mn-lt"/>
                <a:ea typeface="+mn-ea"/>
                <a:cs typeface="+mn-cs"/>
              </a:rPr>
              <a:t>Humira</a:t>
            </a:r>
            <a:r>
              <a:rPr lang="nl-BE" sz="1300" kern="1200" dirty="0" smtClean="0">
                <a:solidFill>
                  <a:schemeClr val="tx1"/>
                </a:solidFill>
                <a:effectLst/>
                <a:latin typeface="+mn-lt"/>
                <a:ea typeface="+mn-ea"/>
                <a:cs typeface="+mn-cs"/>
              </a:rPr>
              <a:t>®) en </a:t>
            </a:r>
            <a:r>
              <a:rPr lang="nl-BE" sz="1300" kern="1200" dirty="0" err="1" smtClean="0">
                <a:solidFill>
                  <a:schemeClr val="tx1"/>
                </a:solidFill>
                <a:effectLst/>
                <a:latin typeface="+mn-lt"/>
                <a:ea typeface="+mn-ea"/>
                <a:cs typeface="+mn-cs"/>
              </a:rPr>
              <a:t>etanercept</a:t>
            </a:r>
            <a:r>
              <a:rPr lang="nl-BE" sz="1300" kern="1200" dirty="0" smtClean="0">
                <a:solidFill>
                  <a:schemeClr val="tx1"/>
                </a:solidFill>
                <a:effectLst/>
                <a:latin typeface="+mn-lt"/>
                <a:ea typeface="+mn-ea"/>
                <a:cs typeface="+mn-cs"/>
              </a:rPr>
              <a:t> (</a:t>
            </a:r>
            <a:r>
              <a:rPr lang="nl-BE" sz="1300" kern="1200" dirty="0" err="1" smtClean="0">
                <a:solidFill>
                  <a:schemeClr val="tx1"/>
                </a:solidFill>
                <a:effectLst/>
                <a:latin typeface="+mn-lt"/>
                <a:ea typeface="+mn-ea"/>
                <a:cs typeface="+mn-cs"/>
              </a:rPr>
              <a:t>Enbrel</a:t>
            </a:r>
            <a:r>
              <a:rPr lang="nl-BE" sz="1300" kern="1200" dirty="0" smtClean="0">
                <a:solidFill>
                  <a:schemeClr val="tx1"/>
                </a:solidFill>
                <a:effectLst/>
                <a:latin typeface="+mn-lt"/>
                <a:ea typeface="+mn-ea"/>
                <a:cs typeface="+mn-cs"/>
              </a:rPr>
              <a:t>®) terug en op plaats 22 </a:t>
            </a:r>
            <a:r>
              <a:rPr lang="nl-BE" sz="1300" kern="1200" dirty="0" err="1" smtClean="0">
                <a:solidFill>
                  <a:schemeClr val="tx1"/>
                </a:solidFill>
                <a:effectLst/>
                <a:latin typeface="+mn-lt"/>
                <a:ea typeface="+mn-ea"/>
                <a:cs typeface="+mn-cs"/>
              </a:rPr>
              <a:t>golimumab</a:t>
            </a:r>
            <a:r>
              <a:rPr lang="nl-BE" sz="1300" kern="1200" dirty="0" smtClean="0">
                <a:solidFill>
                  <a:schemeClr val="tx1"/>
                </a:solidFill>
                <a:effectLst/>
                <a:latin typeface="+mn-lt"/>
                <a:ea typeface="+mn-ea"/>
                <a:cs typeface="+mn-cs"/>
              </a:rPr>
              <a:t> (</a:t>
            </a:r>
            <a:r>
              <a:rPr lang="nl-BE" sz="1300" kern="1200" dirty="0" err="1" smtClean="0">
                <a:solidFill>
                  <a:schemeClr val="tx1"/>
                </a:solidFill>
                <a:effectLst/>
                <a:latin typeface="+mn-lt"/>
                <a:ea typeface="+mn-ea"/>
                <a:cs typeface="+mn-cs"/>
              </a:rPr>
              <a:t>Simponi</a:t>
            </a:r>
            <a:r>
              <a:rPr lang="nl-BE" sz="1300" kern="1200" dirty="0" smtClean="0">
                <a:solidFill>
                  <a:schemeClr val="tx1"/>
                </a:solidFill>
                <a:effectLst/>
                <a:latin typeface="+mn-lt"/>
                <a:ea typeface="+mn-ea"/>
                <a:cs typeface="+mn-cs"/>
              </a:rPr>
              <a:t>®), met respectievelijke uitgaven in 2015 van € 130 miljoen, € 72 miljoen en € 22 miljoen [5]. Daarnaast is ook nog </a:t>
            </a:r>
            <a:r>
              <a:rPr lang="nl-BE" sz="1300" kern="1200" dirty="0" err="1" smtClean="0">
                <a:solidFill>
                  <a:schemeClr val="tx1"/>
                </a:solidFill>
                <a:effectLst/>
                <a:latin typeface="+mn-lt"/>
                <a:ea typeface="+mn-ea"/>
                <a:cs typeface="+mn-cs"/>
              </a:rPr>
              <a:t>certolizumab</a:t>
            </a:r>
            <a:r>
              <a:rPr lang="nl-BE" sz="1300" kern="1200" dirty="0" smtClean="0">
                <a:solidFill>
                  <a:schemeClr val="tx1"/>
                </a:solidFill>
                <a:effectLst/>
                <a:latin typeface="+mn-lt"/>
                <a:ea typeface="+mn-ea"/>
                <a:cs typeface="+mn-cs"/>
              </a:rPr>
              <a:t> (</a:t>
            </a:r>
            <a:r>
              <a:rPr lang="nl-BE" sz="1300" kern="1200" dirty="0" err="1" smtClean="0">
                <a:solidFill>
                  <a:schemeClr val="tx1"/>
                </a:solidFill>
                <a:effectLst/>
                <a:latin typeface="+mn-lt"/>
                <a:ea typeface="+mn-ea"/>
                <a:cs typeface="+mn-cs"/>
              </a:rPr>
              <a:t>Cimzia</a:t>
            </a:r>
            <a:r>
              <a:rPr lang="nl-BE" sz="1300" kern="1200" dirty="0" smtClean="0">
                <a:solidFill>
                  <a:schemeClr val="tx1"/>
                </a:solidFill>
                <a:effectLst/>
                <a:latin typeface="+mn-lt"/>
                <a:ea typeface="+mn-ea"/>
                <a:cs typeface="+mn-cs"/>
              </a:rPr>
              <a:t>®) beschikbaar via de openbare apotheek. </a:t>
            </a:r>
            <a:r>
              <a:rPr lang="nl-BE" sz="1300" kern="1200" dirty="0" err="1" smtClean="0">
                <a:solidFill>
                  <a:schemeClr val="tx1"/>
                </a:solidFill>
                <a:effectLst/>
                <a:latin typeface="+mn-lt"/>
                <a:ea typeface="+mn-ea"/>
                <a:cs typeface="+mn-cs"/>
              </a:rPr>
              <a:t>Infliximab</a:t>
            </a:r>
            <a:r>
              <a:rPr lang="nl-BE" sz="1300" kern="1200" dirty="0" smtClean="0">
                <a:solidFill>
                  <a:schemeClr val="tx1"/>
                </a:solidFill>
                <a:effectLst/>
                <a:latin typeface="+mn-lt"/>
                <a:ea typeface="+mn-ea"/>
                <a:cs typeface="+mn-cs"/>
              </a:rPr>
              <a:t> (</a:t>
            </a:r>
            <a:r>
              <a:rPr lang="nl-BE" sz="1300" kern="1200" dirty="0" err="1" smtClean="0">
                <a:solidFill>
                  <a:schemeClr val="tx1"/>
                </a:solidFill>
                <a:effectLst/>
                <a:latin typeface="+mn-lt"/>
                <a:ea typeface="+mn-ea"/>
                <a:cs typeface="+mn-cs"/>
              </a:rPr>
              <a:t>Inflectra</a:t>
            </a:r>
            <a:r>
              <a:rPr lang="nl-BE" sz="1300" kern="1200" dirty="0" smtClean="0">
                <a:solidFill>
                  <a:schemeClr val="tx1"/>
                </a:solidFill>
                <a:effectLst/>
                <a:latin typeface="+mn-lt"/>
                <a:ea typeface="+mn-ea"/>
                <a:cs typeface="+mn-cs"/>
              </a:rPr>
              <a:t>®, </a:t>
            </a:r>
            <a:r>
              <a:rPr lang="nl-BE" sz="1300" kern="1200" dirty="0" err="1" smtClean="0">
                <a:solidFill>
                  <a:schemeClr val="tx1"/>
                </a:solidFill>
                <a:effectLst/>
                <a:latin typeface="+mn-lt"/>
                <a:ea typeface="+mn-ea"/>
                <a:cs typeface="+mn-cs"/>
              </a:rPr>
              <a:t>Remicade</a:t>
            </a:r>
            <a:r>
              <a:rPr lang="nl-BE" sz="1300" kern="1200" dirty="0" smtClean="0">
                <a:solidFill>
                  <a:schemeClr val="tx1"/>
                </a:solidFill>
                <a:effectLst/>
                <a:latin typeface="+mn-lt"/>
                <a:ea typeface="+mn-ea"/>
                <a:cs typeface="+mn-cs"/>
              </a:rPr>
              <a:t>®, </a:t>
            </a:r>
            <a:r>
              <a:rPr lang="nl-BE" sz="1300" kern="1200" dirty="0" err="1" smtClean="0">
                <a:solidFill>
                  <a:schemeClr val="tx1"/>
                </a:solidFill>
                <a:effectLst/>
                <a:latin typeface="+mn-lt"/>
                <a:ea typeface="+mn-ea"/>
                <a:cs typeface="+mn-cs"/>
              </a:rPr>
              <a:t>Remsima</a:t>
            </a:r>
            <a:r>
              <a:rPr lang="nl-BE" sz="1300" kern="1200" dirty="0" smtClean="0">
                <a:solidFill>
                  <a:schemeClr val="tx1"/>
                </a:solidFill>
                <a:effectLst/>
                <a:latin typeface="+mn-lt"/>
                <a:ea typeface="+mn-ea"/>
                <a:cs typeface="+mn-cs"/>
              </a:rPr>
              <a:t>®) wordt exclusief toegediend in het ziekenhuis via een baxter.</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Plus </a:t>
            </a:r>
            <a:r>
              <a:rPr lang="nl-BE" sz="1300" kern="1200" dirty="0" err="1" smtClean="0">
                <a:solidFill>
                  <a:schemeClr val="tx1"/>
                </a:solidFill>
                <a:effectLst/>
                <a:latin typeface="+mn-lt"/>
                <a:ea typeface="+mn-ea"/>
                <a:cs typeface="+mn-cs"/>
              </a:rPr>
              <a:t>biosimilar</a:t>
            </a:r>
            <a:r>
              <a:rPr lang="nl-BE" sz="1300" kern="1200" dirty="0" smtClean="0">
                <a:solidFill>
                  <a:schemeClr val="tx1"/>
                </a:solidFill>
                <a:effectLst/>
                <a:latin typeface="+mn-lt"/>
                <a:ea typeface="+mn-ea"/>
                <a:cs typeface="+mn-cs"/>
              </a:rPr>
              <a:t> ‘</a:t>
            </a:r>
            <a:r>
              <a:rPr lang="nl-BE" sz="1300" kern="1200" dirty="0" err="1" smtClean="0">
                <a:solidFill>
                  <a:schemeClr val="tx1"/>
                </a:solidFill>
                <a:effectLst/>
                <a:latin typeface="+mn-lt"/>
                <a:ea typeface="+mn-ea"/>
                <a:cs typeface="+mn-cs"/>
              </a:rPr>
              <a:t>Benepali</a:t>
            </a:r>
            <a:r>
              <a:rPr lang="nl-BE" sz="1300" kern="1200" dirty="0" smtClean="0">
                <a:solidFill>
                  <a:schemeClr val="tx1"/>
                </a:solidFill>
                <a:effectLst/>
                <a:latin typeface="+mn-lt"/>
                <a:ea typeface="+mn-ea"/>
                <a:cs typeface="+mn-cs"/>
              </a:rPr>
              <a:t>’</a:t>
            </a: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a:t>
            </a:fld>
            <a:endParaRPr lang="nl-NL"/>
          </a:p>
        </p:txBody>
      </p:sp>
    </p:spTree>
    <p:extLst>
      <p:ext uri="{BB962C8B-B14F-4D97-AF65-F5344CB8AC3E}">
        <p14:creationId xmlns:p14="http://schemas.microsoft.com/office/powerpoint/2010/main" val="36503091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Je dient eerst na te vragen of de patiënt ook koorts heeft (gehad). Indien de patiënt geen koorts heeft mag de volgende injectie gewoon plaatsvinden op het geplande moment. Indien er koorts is, dien je contact op te nemen met de behandelende specialist.</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Deze patiënt heeft geen last van</a:t>
            </a:r>
            <a:r>
              <a:rPr lang="nl-BE" sz="1300" kern="1200" baseline="0" dirty="0" smtClean="0">
                <a:solidFill>
                  <a:schemeClr val="tx1"/>
                </a:solidFill>
                <a:effectLst/>
                <a:latin typeface="+mn-lt"/>
                <a:ea typeface="+mn-ea"/>
                <a:cs typeface="+mn-cs"/>
              </a:rPr>
              <a:t> koorts.</a:t>
            </a:r>
          </a:p>
          <a:p>
            <a:pPr marL="285750" indent="-285750">
              <a:buFont typeface="Symbol" panose="05050102010706020507" pitchFamily="18" charset="2"/>
              <a:buChar char="Þ"/>
            </a:pPr>
            <a:r>
              <a:rPr lang="nl-BE" sz="1300" kern="1200" baseline="0" dirty="0" smtClean="0">
                <a:solidFill>
                  <a:schemeClr val="tx1"/>
                </a:solidFill>
                <a:effectLst/>
                <a:latin typeface="+mn-lt"/>
                <a:ea typeface="+mn-ea"/>
                <a:cs typeface="+mn-cs"/>
              </a:rPr>
              <a:t>Doorbehandelen mag</a:t>
            </a:r>
          </a:p>
          <a:p>
            <a:pPr marL="0" indent="0">
              <a:buFont typeface="Symbol" panose="05050102010706020507" pitchFamily="18" charset="2"/>
              <a:buNone/>
            </a:pPr>
            <a:endParaRPr lang="nl-BE" sz="1300" kern="1200" baseline="0" dirty="0" smtClean="0">
              <a:solidFill>
                <a:schemeClr val="tx1"/>
              </a:solidFill>
              <a:effectLst/>
              <a:latin typeface="+mn-lt"/>
              <a:ea typeface="+mn-ea"/>
              <a:cs typeface="+mn-cs"/>
            </a:endParaRPr>
          </a:p>
          <a:p>
            <a:pPr marL="0" indent="0">
              <a:buFont typeface="Symbol" panose="05050102010706020507" pitchFamily="18" charset="2"/>
              <a:buNone/>
            </a:pPr>
            <a:r>
              <a:rPr lang="nl-BE" sz="1300" kern="1200" baseline="0" dirty="0" smtClean="0">
                <a:solidFill>
                  <a:schemeClr val="tx1"/>
                </a:solidFill>
                <a:effectLst/>
                <a:latin typeface="+mn-lt"/>
                <a:ea typeface="+mn-ea"/>
                <a:cs typeface="+mn-cs"/>
              </a:rPr>
              <a:t>Indien de patiënt frequent verkoudheden heeft, best specialist even contacteren</a:t>
            </a: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20</a:t>
            </a:fld>
            <a:endParaRPr lang="nl-NL"/>
          </a:p>
        </p:txBody>
      </p:sp>
    </p:spTree>
    <p:extLst>
      <p:ext uri="{BB962C8B-B14F-4D97-AF65-F5344CB8AC3E}">
        <p14:creationId xmlns:p14="http://schemas.microsoft.com/office/powerpoint/2010/main" val="17059146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Je dient eerst na te vragen of de patiënt ook koorts heeft (gehad). Indien de patiënt geen koorts heeft mag de volgende injectie gewoon plaatsvinden op het geplande moment. Indien er koorts is, dien je contact op te nemen met de behandelende specialist.</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De patiënt heeft wel</a:t>
            </a:r>
            <a:r>
              <a:rPr lang="nl-BE" sz="1300" kern="1200" baseline="0" dirty="0" smtClean="0">
                <a:solidFill>
                  <a:schemeClr val="tx1"/>
                </a:solidFill>
                <a:effectLst/>
                <a:latin typeface="+mn-lt"/>
                <a:ea typeface="+mn-ea"/>
                <a:cs typeface="+mn-cs"/>
              </a:rPr>
              <a:t> koorts gehad, 39,2°C, wel twee dagen geleden. </a:t>
            </a:r>
          </a:p>
          <a:p>
            <a:pPr marL="285750" indent="-285750">
              <a:buFont typeface="Symbol" panose="05050102010706020507" pitchFamily="18" charset="2"/>
              <a:buChar char="Þ"/>
            </a:pPr>
            <a:r>
              <a:rPr lang="nl-BE" sz="1300" kern="1200" baseline="0" dirty="0" smtClean="0">
                <a:solidFill>
                  <a:schemeClr val="tx1"/>
                </a:solidFill>
                <a:effectLst/>
                <a:latin typeface="+mn-lt"/>
                <a:ea typeface="+mn-ea"/>
                <a:cs typeface="+mn-cs"/>
              </a:rPr>
              <a:t>Contact met specialist, vermoedelijk uitstellen van de injectie tot wanneer beter</a:t>
            </a:r>
          </a:p>
          <a:p>
            <a:pPr marL="0" indent="0">
              <a:buFont typeface="Symbol" panose="05050102010706020507" pitchFamily="18" charset="2"/>
              <a:buNone/>
            </a:pP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21</a:t>
            </a:fld>
            <a:endParaRPr lang="nl-NL"/>
          </a:p>
        </p:txBody>
      </p:sp>
    </p:spTree>
    <p:extLst>
      <p:ext uri="{BB962C8B-B14F-4D97-AF65-F5344CB8AC3E}">
        <p14:creationId xmlns:p14="http://schemas.microsoft.com/office/powerpoint/2010/main" val="20127648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Je dient eerst na te vragen of de patiënt ook koorts heeft (gehad). Indien de patiënt geen koorts heeft mag de volgende injectie gewoon plaatsvinden op het geplande moment. Indien er koorts is, dien je contact op te nemen met de behandelende specialist. Daarnaast moet je ook even nagaan waarom de AB wordt opgestart.</a:t>
            </a:r>
            <a:r>
              <a:rPr lang="nl-BE" sz="1300" kern="1200" baseline="0" dirty="0" smtClean="0">
                <a:solidFill>
                  <a:schemeClr val="tx1"/>
                </a:solidFill>
                <a:effectLst/>
                <a:latin typeface="+mn-lt"/>
                <a:ea typeface="+mn-ea"/>
                <a:cs typeface="+mn-cs"/>
              </a:rPr>
              <a:t> </a:t>
            </a:r>
            <a:r>
              <a:rPr lang="nl-BE" sz="1300" kern="1200" baseline="0" dirty="0" err="1" smtClean="0">
                <a:solidFill>
                  <a:schemeClr val="tx1"/>
                </a:solidFill>
                <a:effectLst/>
                <a:latin typeface="+mn-lt"/>
                <a:ea typeface="+mn-ea"/>
                <a:cs typeface="+mn-cs"/>
              </a:rPr>
              <a:t>Igv</a:t>
            </a:r>
            <a:r>
              <a:rPr lang="nl-BE" sz="1300" kern="1200" baseline="0" dirty="0" smtClean="0">
                <a:solidFill>
                  <a:schemeClr val="tx1"/>
                </a:solidFill>
                <a:effectLst/>
                <a:latin typeface="+mn-lt"/>
                <a:ea typeface="+mn-ea"/>
                <a:cs typeface="+mn-cs"/>
              </a:rPr>
              <a:t> een ernstige infectie, contact opnemen met specialist.</a:t>
            </a:r>
            <a:endParaRPr lang="nl-BE" sz="1300" kern="1200" dirty="0" smtClean="0">
              <a:solidFill>
                <a:schemeClr val="tx1"/>
              </a:solidFill>
              <a:effectLst/>
              <a:latin typeface="+mn-lt"/>
              <a:ea typeface="+mn-ea"/>
              <a:cs typeface="+mn-cs"/>
            </a:endParaRP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De patiënt heeft geen koorts gehad</a:t>
            </a:r>
          </a:p>
          <a:p>
            <a:r>
              <a:rPr lang="nl-BE" sz="1300" kern="1200" dirty="0" smtClean="0">
                <a:solidFill>
                  <a:schemeClr val="tx1"/>
                </a:solidFill>
                <a:effectLst/>
                <a:latin typeface="+mn-lt"/>
                <a:ea typeface="+mn-ea"/>
                <a:cs typeface="+mn-cs"/>
              </a:rPr>
              <a:t>Geen ernstige infectie</a:t>
            </a:r>
          </a:p>
          <a:p>
            <a:pPr marL="285750" indent="-285750">
              <a:buFont typeface="Symbol" panose="05050102010706020507" pitchFamily="18" charset="2"/>
              <a:buChar char="Þ"/>
            </a:pPr>
            <a:r>
              <a:rPr lang="nl-BE" sz="1300" kern="1200" dirty="0" smtClean="0">
                <a:solidFill>
                  <a:schemeClr val="tx1"/>
                </a:solidFill>
                <a:effectLst/>
                <a:latin typeface="+mn-lt"/>
                <a:ea typeface="+mn-ea"/>
                <a:cs typeface="+mn-cs"/>
              </a:rPr>
              <a:t>Doorbehandelen</a:t>
            </a:r>
          </a:p>
          <a:p>
            <a:pPr marL="285750" indent="-285750">
              <a:buFont typeface="Symbol" panose="05050102010706020507" pitchFamily="18" charset="2"/>
              <a:buChar char="Þ"/>
            </a:pP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22</a:t>
            </a:fld>
            <a:endParaRPr lang="nl-NL"/>
          </a:p>
        </p:txBody>
      </p:sp>
    </p:spTree>
    <p:extLst>
      <p:ext uri="{BB962C8B-B14F-4D97-AF65-F5344CB8AC3E}">
        <p14:creationId xmlns:p14="http://schemas.microsoft.com/office/powerpoint/2010/main" val="20237577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b="0" i="0" u="none" strike="noStrike" kern="1200" baseline="0" dirty="0" smtClean="0">
                <a:solidFill>
                  <a:schemeClr val="tx1"/>
                </a:solidFill>
                <a:latin typeface="+mn-lt"/>
                <a:ea typeface="+mn-ea"/>
                <a:cs typeface="+mn-cs"/>
              </a:rPr>
              <a:t>Elke infectie dient steeds snel en adequaat gediagnosticeerd en behandeld te worden met gepaste medicatie. De patiënt, maar ook de apotheker dient dus alert te zijn op een aantal alarmsignalen waaronder hoest, koorts en niet-genezende wonden, aangezien deze kunnen wijzen op infectie. In dit geval wordt er best doorverwezen naar de huisarts.  </a:t>
            </a:r>
          </a:p>
          <a:p>
            <a:endParaRPr lang="nl-BE" sz="1300" b="0" i="0" u="none" strike="noStrike" kern="1200" baseline="0" dirty="0" smtClean="0">
              <a:solidFill>
                <a:schemeClr val="tx1"/>
              </a:solidFill>
              <a:effectLst/>
              <a:latin typeface="+mn-lt"/>
              <a:ea typeface="+mn-ea"/>
              <a:cs typeface="+mn-cs"/>
            </a:endParaRPr>
          </a:p>
          <a:p>
            <a:r>
              <a:rPr lang="nl-BE" sz="1300" b="0" i="0" u="none" strike="noStrike" kern="1200" baseline="0" dirty="0" smtClean="0">
                <a:solidFill>
                  <a:schemeClr val="tx1"/>
                </a:solidFill>
                <a:effectLst/>
                <a:latin typeface="+mn-lt"/>
                <a:ea typeface="+mn-ea"/>
                <a:cs typeface="+mn-cs"/>
              </a:rPr>
              <a:t>In dit specifieke geval heeft de patiënt een beginnende pneumonie en dient hij snel behandeld te worden.</a:t>
            </a: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23</a:t>
            </a:fld>
            <a:endParaRPr lang="nl-NL"/>
          </a:p>
        </p:txBody>
      </p:sp>
    </p:spTree>
    <p:extLst>
      <p:ext uri="{BB962C8B-B14F-4D97-AF65-F5344CB8AC3E}">
        <p14:creationId xmlns:p14="http://schemas.microsoft.com/office/powerpoint/2010/main" val="3532109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Een etterende</a:t>
            </a:r>
            <a:r>
              <a:rPr lang="nl-BE" sz="1300" kern="1200" baseline="0" dirty="0" smtClean="0">
                <a:solidFill>
                  <a:schemeClr val="tx1"/>
                </a:solidFill>
                <a:effectLst/>
                <a:latin typeface="+mn-lt"/>
                <a:ea typeface="+mn-ea"/>
                <a:cs typeface="+mn-cs"/>
              </a:rPr>
              <a:t> wonde wijst op een infectie. Plus het feit dat de wonde niet geneest, dien je toch aandacht te besteden. De volgende geplande injectie is pas binnen twee weken, dus er is nog tijd dat de wonde kan genezen. Indien de wonde niet genezen is, contact opnemen met specialist.</a:t>
            </a:r>
          </a:p>
          <a:p>
            <a:endParaRPr lang="nl-BE" sz="1300" kern="1200" baseline="0" dirty="0" smtClean="0">
              <a:solidFill>
                <a:schemeClr val="tx1"/>
              </a:solidFill>
              <a:effectLst/>
              <a:latin typeface="+mn-lt"/>
              <a:ea typeface="+mn-ea"/>
              <a:cs typeface="+mn-cs"/>
            </a:endParaRPr>
          </a:p>
          <a:p>
            <a:r>
              <a:rPr lang="nl-BE" sz="1300" kern="1200" baseline="0" dirty="0" smtClean="0">
                <a:solidFill>
                  <a:schemeClr val="tx1"/>
                </a:solidFill>
                <a:effectLst/>
                <a:latin typeface="+mn-lt"/>
                <a:ea typeface="+mn-ea"/>
                <a:cs typeface="+mn-cs"/>
              </a:rPr>
              <a:t>Algemene boodschap: wees steeds alert op wondjes, omdat ze een bron van infectie kunnen vormen. Steeds goed ontsmetten en in de gaten houden!</a:t>
            </a: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24</a:t>
            </a:fld>
            <a:endParaRPr lang="nl-NL"/>
          </a:p>
        </p:txBody>
      </p:sp>
    </p:spTree>
    <p:extLst>
      <p:ext uri="{BB962C8B-B14F-4D97-AF65-F5344CB8AC3E}">
        <p14:creationId xmlns:p14="http://schemas.microsoft.com/office/powerpoint/2010/main" val="3268137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Dit werd bevestigd</a:t>
            </a:r>
            <a:r>
              <a:rPr lang="nl-BE" sz="1300" kern="1200" baseline="0" dirty="0" smtClean="0">
                <a:solidFill>
                  <a:schemeClr val="tx1"/>
                </a:solidFill>
                <a:effectLst/>
                <a:latin typeface="+mn-lt"/>
                <a:ea typeface="+mn-ea"/>
                <a:cs typeface="+mn-cs"/>
              </a:rPr>
              <a:t> door Apr. Bart van den Bemt (St-Maartenskliniek, Nederland) en Prof. Dr. Rene Westhovens (UZ Leuven)</a:t>
            </a: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25</a:t>
            </a:fld>
            <a:endParaRPr lang="nl-NL"/>
          </a:p>
        </p:txBody>
      </p:sp>
    </p:spTree>
    <p:extLst>
      <p:ext uri="{BB962C8B-B14F-4D97-AF65-F5344CB8AC3E}">
        <p14:creationId xmlns:p14="http://schemas.microsoft.com/office/powerpoint/2010/main" val="1164139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26</a:t>
            </a:fld>
            <a:endParaRPr lang="nl-NL"/>
          </a:p>
        </p:txBody>
      </p:sp>
    </p:spTree>
    <p:extLst>
      <p:ext uri="{BB962C8B-B14F-4D97-AF65-F5344CB8AC3E}">
        <p14:creationId xmlns:p14="http://schemas.microsoft.com/office/powerpoint/2010/main" val="663972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Leg kort het</a:t>
            </a:r>
            <a:r>
              <a:rPr lang="nl-BE" baseline="0" dirty="0" smtClean="0"/>
              <a:t> verloop van de APINTO uit, waarom dit thema gekozen is en wat er aan bod kan komen. Meer achtergrond info steeds beschikbaar via het draaiboek.</a:t>
            </a:r>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27</a:t>
            </a:fld>
            <a:endParaRPr lang="nl-NL"/>
          </a:p>
        </p:txBody>
      </p:sp>
    </p:spTree>
    <p:extLst>
      <p:ext uri="{BB962C8B-B14F-4D97-AF65-F5344CB8AC3E}">
        <p14:creationId xmlns:p14="http://schemas.microsoft.com/office/powerpoint/2010/main" val="30473576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nl-BE" sz="1300" kern="1200" dirty="0" smtClean="0">
                <a:solidFill>
                  <a:schemeClr val="tx1"/>
                </a:solidFill>
                <a:effectLst/>
                <a:latin typeface="+mn-lt"/>
                <a:ea typeface="+mn-ea"/>
                <a:cs typeface="+mn-cs"/>
              </a:rPr>
              <a:t>De immuniteit respons van patiënten met immuun gemedieerde inflammatoire ziekten (IMID) kan verminderd zijn. Daarom kan een banale infectie grote gevolgen hebben en moet er gepast gereageerd worden (zie infecties). Vaccinatie is een bewezen interventie om bepaalde infecties te voorkomen. De </a:t>
            </a:r>
            <a:r>
              <a:rPr lang="nl-BE" sz="1300" kern="1200" dirty="0" err="1" smtClean="0">
                <a:solidFill>
                  <a:schemeClr val="tx1"/>
                </a:solidFill>
                <a:effectLst/>
                <a:latin typeface="+mn-lt"/>
                <a:ea typeface="+mn-ea"/>
                <a:cs typeface="+mn-cs"/>
              </a:rPr>
              <a:t>efficaciteit</a:t>
            </a:r>
            <a:r>
              <a:rPr lang="nl-BE" sz="1300" kern="1200" dirty="0" smtClean="0">
                <a:solidFill>
                  <a:schemeClr val="tx1"/>
                </a:solidFill>
                <a:effectLst/>
                <a:latin typeface="+mn-lt"/>
                <a:ea typeface="+mn-ea"/>
                <a:cs typeface="+mn-cs"/>
              </a:rPr>
              <a:t> van vaccinatie bij IMID patiënten kan verminderd zijn en er bestaat een risico dat er opstoten plaatsvinden van de ziekte. Daarom moet er steeds zorgvuldig gekeken worden welke vaccinatie in aanmerking komen en op welk tijdstip in de behandeling. Er wordt ook sterk aangeraden om de vaccinatiestatus te bekijken voor de start van de behandeling met de TNF-remmer. </a:t>
            </a:r>
          </a:p>
          <a:p>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Vaccinatie van immuun gemedieerde inflammatoire ziekten (IMID) patiënten met verminderde immuunrespons is aan te raden in het geval van geïnactiveerde vaccins. Levende vaccins wordt afgeraden tijdens therapie  onder TNF-remmers. Geïnactiveerde vaccins (bv influenza en </a:t>
            </a:r>
            <a:r>
              <a:rPr lang="nl-BE" sz="1300" kern="1200" dirty="0" err="1" smtClean="0">
                <a:solidFill>
                  <a:schemeClr val="tx1"/>
                </a:solidFill>
                <a:effectLst/>
                <a:latin typeface="+mn-lt"/>
                <a:ea typeface="+mn-ea"/>
                <a:cs typeface="+mn-cs"/>
              </a:rPr>
              <a:t>pneumococcen</a:t>
            </a:r>
            <a:r>
              <a:rPr lang="nl-BE" sz="1300" kern="1200" dirty="0" smtClean="0">
                <a:solidFill>
                  <a:schemeClr val="tx1"/>
                </a:solidFill>
                <a:effectLst/>
                <a:latin typeface="+mn-lt"/>
                <a:ea typeface="+mn-ea"/>
                <a:cs typeface="+mn-cs"/>
              </a:rPr>
              <a:t>) kunnen probleemloos worden toegediend tijdens de behandeling met TNF-remmers..</a:t>
            </a:r>
          </a:p>
          <a:p>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Vaccinatie met een (deels) geactiveerd vaccin kan pas toegediend worden na 3 maanden onderbreking van de behandeling. Na de vaccinatie, dient opnieuw 3-4 weken gewacht te worden alvorens de behandeling opnieuw op te starten (iemand die frequent reist naar plaatsen waar gele koorts endemisch is, moet voor de start van elke </a:t>
            </a:r>
            <a:r>
              <a:rPr lang="nl-BE" sz="1300" kern="1200" dirty="0" err="1" smtClean="0">
                <a:solidFill>
                  <a:schemeClr val="tx1"/>
                </a:solidFill>
                <a:effectLst/>
                <a:latin typeface="+mn-lt"/>
                <a:ea typeface="+mn-ea"/>
                <a:cs typeface="+mn-cs"/>
              </a:rPr>
              <a:t>biological</a:t>
            </a:r>
            <a:r>
              <a:rPr lang="nl-BE" sz="1300" kern="1200" dirty="0" smtClean="0">
                <a:solidFill>
                  <a:schemeClr val="tx1"/>
                </a:solidFill>
                <a:effectLst/>
                <a:latin typeface="+mn-lt"/>
                <a:ea typeface="+mn-ea"/>
                <a:cs typeface="+mn-cs"/>
              </a:rPr>
              <a:t> </a:t>
            </a:r>
            <a:r>
              <a:rPr lang="nl-BE" sz="1300" kern="1200" dirty="0" err="1" smtClean="0">
                <a:solidFill>
                  <a:schemeClr val="tx1"/>
                </a:solidFill>
                <a:effectLst/>
                <a:latin typeface="+mn-lt"/>
                <a:ea typeface="+mn-ea"/>
                <a:cs typeface="+mn-cs"/>
              </a:rPr>
              <a:t>geinformeerd</a:t>
            </a:r>
            <a:r>
              <a:rPr lang="nl-BE" sz="1300" kern="1200" dirty="0" smtClean="0">
                <a:solidFill>
                  <a:schemeClr val="tx1"/>
                </a:solidFill>
                <a:effectLst/>
                <a:latin typeface="+mn-lt"/>
                <a:ea typeface="+mn-ea"/>
                <a:cs typeface="+mn-cs"/>
              </a:rPr>
              <a:t> worden over gele koorts vaccinatie. Patiënten die niet gevaccineerd zijn voor gele koorts kunnen dus niet daar die gebieden reizen waar gele koorts endemisch is.</a:t>
            </a: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28</a:t>
            </a:fld>
            <a:endParaRPr lang="nl-NL"/>
          </a:p>
        </p:txBody>
      </p:sp>
    </p:spTree>
    <p:extLst>
      <p:ext uri="{BB962C8B-B14F-4D97-AF65-F5344CB8AC3E}">
        <p14:creationId xmlns:p14="http://schemas.microsoft.com/office/powerpoint/2010/main" val="2478061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Een griepvaccin is een dood (~geïnactiveerd vaccin) en kan zonder problemen worden ingespoten. Er dienen geen speciale voorzorgen genomen</a:t>
            </a:r>
            <a:r>
              <a:rPr lang="nl-BE" sz="1300" kern="1200" baseline="0" dirty="0" smtClean="0">
                <a:solidFill>
                  <a:schemeClr val="tx1"/>
                </a:solidFill>
                <a:effectLst/>
                <a:latin typeface="+mn-lt"/>
                <a:ea typeface="+mn-ea"/>
                <a:cs typeface="+mn-cs"/>
              </a:rPr>
              <a:t> te worden</a:t>
            </a:r>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endParaRPr lang="nl-BE" sz="1300" kern="120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Geïnactiveerde vaccins (bv influenza en </a:t>
            </a:r>
            <a:r>
              <a:rPr lang="nl-BE" sz="1300" kern="1200" dirty="0" err="1" smtClean="0">
                <a:solidFill>
                  <a:schemeClr val="tx1"/>
                </a:solidFill>
                <a:effectLst/>
                <a:latin typeface="+mn-lt"/>
                <a:ea typeface="+mn-ea"/>
                <a:cs typeface="+mn-cs"/>
              </a:rPr>
              <a:t>pneumococcen</a:t>
            </a:r>
            <a:r>
              <a:rPr lang="nl-BE" sz="1300" kern="1200" dirty="0" smtClean="0">
                <a:solidFill>
                  <a:schemeClr val="tx1"/>
                </a:solidFill>
                <a:effectLst/>
                <a:latin typeface="+mn-lt"/>
                <a:ea typeface="+mn-ea"/>
                <a:cs typeface="+mn-cs"/>
              </a:rPr>
              <a:t>) kunnen probleemloos worden toegediend tijdens de behandeling met TNF-remmers..</a:t>
            </a: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29</a:t>
            </a:fld>
            <a:endParaRPr lang="nl-NL"/>
          </a:p>
        </p:txBody>
      </p:sp>
    </p:spTree>
    <p:extLst>
      <p:ext uri="{BB962C8B-B14F-4D97-AF65-F5344CB8AC3E}">
        <p14:creationId xmlns:p14="http://schemas.microsoft.com/office/powerpoint/2010/main" val="1909941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a:t>
            </a:fld>
            <a:endParaRPr lang="nl-NL"/>
          </a:p>
        </p:txBody>
      </p:sp>
    </p:spTree>
    <p:extLst>
      <p:ext uri="{BB962C8B-B14F-4D97-AF65-F5344CB8AC3E}">
        <p14:creationId xmlns:p14="http://schemas.microsoft.com/office/powerpoint/2010/main" val="6525006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Gele koorts is een levend verzwakt vaccin en mag niet worden toegediend aan een</a:t>
            </a:r>
            <a:r>
              <a:rPr lang="nl-BE" sz="1300" kern="1200" baseline="0" dirty="0" smtClean="0">
                <a:solidFill>
                  <a:schemeClr val="tx1"/>
                </a:solidFill>
                <a:effectLst/>
                <a:latin typeface="+mn-lt"/>
                <a:ea typeface="+mn-ea"/>
                <a:cs typeface="+mn-cs"/>
              </a:rPr>
              <a:t> patiënt onder TNF-remmers. Hij moet dit met de specialist bespreken en de </a:t>
            </a:r>
            <a:r>
              <a:rPr lang="nl-BE" sz="1300" kern="1200" baseline="0" dirty="0" err="1" smtClean="0">
                <a:solidFill>
                  <a:schemeClr val="tx1"/>
                </a:solidFill>
                <a:effectLst/>
                <a:latin typeface="+mn-lt"/>
                <a:ea typeface="+mn-ea"/>
                <a:cs typeface="+mn-cs"/>
              </a:rPr>
              <a:t>vaccinator</a:t>
            </a:r>
            <a:r>
              <a:rPr lang="nl-BE" sz="1300" kern="1200" baseline="0" dirty="0" smtClean="0">
                <a:solidFill>
                  <a:schemeClr val="tx1"/>
                </a:solidFill>
                <a:effectLst/>
                <a:latin typeface="+mn-lt"/>
                <a:ea typeface="+mn-ea"/>
                <a:cs typeface="+mn-cs"/>
              </a:rPr>
              <a:t> (in dit geval ITG). Er moet ook een verschil gemaakt worden tussen personen met een lichte vorm van reuma of psoriasis, die lichte hinder zullen ondervinden, dan wel bij ernstige vormen of bij bv ziekte van </a:t>
            </a:r>
            <a:r>
              <a:rPr lang="nl-BE" sz="1300" kern="1200" baseline="0" dirty="0" err="1" smtClean="0">
                <a:solidFill>
                  <a:schemeClr val="tx1"/>
                </a:solidFill>
                <a:effectLst/>
                <a:latin typeface="+mn-lt"/>
                <a:ea typeface="+mn-ea"/>
                <a:cs typeface="+mn-cs"/>
              </a:rPr>
              <a:t>Crohn</a:t>
            </a:r>
            <a:r>
              <a:rPr lang="nl-BE" sz="1300" kern="1200" baseline="0" dirty="0" smtClean="0">
                <a:solidFill>
                  <a:schemeClr val="tx1"/>
                </a:solidFill>
                <a:effectLst/>
                <a:latin typeface="+mn-lt"/>
                <a:ea typeface="+mn-ea"/>
                <a:cs typeface="+mn-cs"/>
              </a:rPr>
              <a:t>, waar de impact van een stop veel groter is op de ziekte en levenskwaliteit van de patiënt.</a:t>
            </a:r>
          </a:p>
          <a:p>
            <a:pPr marL="0" marR="0" lvl="0" indent="0" algn="l" defTabSz="966978" rtl="0" eaLnBrk="1" fontAlgn="auto" latinLnBrk="0" hangingPunct="1">
              <a:lnSpc>
                <a:spcPct val="100000"/>
              </a:lnSpc>
              <a:spcBef>
                <a:spcPts val="0"/>
              </a:spcBef>
              <a:spcAft>
                <a:spcPts val="0"/>
              </a:spcAft>
              <a:buClrTx/>
              <a:buSzTx/>
              <a:buFontTx/>
              <a:buNone/>
              <a:tabLst/>
              <a:defRPr/>
            </a:pPr>
            <a:endParaRPr lang="nl-BE" sz="1300" kern="1200" baseline="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baseline="0" dirty="0" smtClean="0">
                <a:solidFill>
                  <a:schemeClr val="tx1"/>
                </a:solidFill>
                <a:effectLst/>
                <a:latin typeface="+mn-lt"/>
                <a:ea typeface="+mn-ea"/>
                <a:cs typeface="+mn-cs"/>
              </a:rPr>
              <a:t>=&gt; Indien mogelijk, vaccin laten toedienen voor er wordt gestart met TNF-remmer!</a:t>
            </a: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30</a:t>
            </a:fld>
            <a:endParaRPr lang="nl-NL"/>
          </a:p>
        </p:txBody>
      </p:sp>
    </p:spTree>
    <p:extLst>
      <p:ext uri="{BB962C8B-B14F-4D97-AF65-F5344CB8AC3E}">
        <p14:creationId xmlns:p14="http://schemas.microsoft.com/office/powerpoint/2010/main" val="1558456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dirty="0" smtClean="0">
                <a:solidFill>
                  <a:schemeClr val="tx1"/>
                </a:solidFill>
                <a:effectLst/>
                <a:latin typeface="+mn-lt"/>
                <a:ea typeface="+mn-ea"/>
                <a:cs typeface="+mn-cs"/>
              </a:rPr>
              <a:t>Gele koorts is een levend verzwakt vaccin en mag niet worden toegediend aan een</a:t>
            </a:r>
            <a:r>
              <a:rPr lang="nl-BE" sz="1300" kern="1200" baseline="0" dirty="0" smtClean="0">
                <a:solidFill>
                  <a:schemeClr val="tx1"/>
                </a:solidFill>
                <a:effectLst/>
                <a:latin typeface="+mn-lt"/>
                <a:ea typeface="+mn-ea"/>
                <a:cs typeface="+mn-cs"/>
              </a:rPr>
              <a:t> patiënt onder TNF-remmers. Hij moet dit met de specialist bespreken en de </a:t>
            </a:r>
            <a:r>
              <a:rPr lang="nl-BE" sz="1300" kern="1200" baseline="0" dirty="0" err="1" smtClean="0">
                <a:solidFill>
                  <a:schemeClr val="tx1"/>
                </a:solidFill>
                <a:effectLst/>
                <a:latin typeface="+mn-lt"/>
                <a:ea typeface="+mn-ea"/>
                <a:cs typeface="+mn-cs"/>
              </a:rPr>
              <a:t>vaccinator</a:t>
            </a:r>
            <a:r>
              <a:rPr lang="nl-BE" sz="1300" kern="1200" baseline="0" dirty="0" smtClean="0">
                <a:solidFill>
                  <a:schemeClr val="tx1"/>
                </a:solidFill>
                <a:effectLst/>
                <a:latin typeface="+mn-lt"/>
                <a:ea typeface="+mn-ea"/>
                <a:cs typeface="+mn-cs"/>
              </a:rPr>
              <a:t> (in dit geval ITG). Er moet ook een verschil gemaakt worden tussen personen met een lichte vorm van reuma of psoriasis, die lichte hinder zullen ondervinden, dan wel bij ernstige vormen of bij bv ziekte van </a:t>
            </a:r>
            <a:r>
              <a:rPr lang="nl-BE" sz="1300" kern="1200" baseline="0" dirty="0" err="1" smtClean="0">
                <a:solidFill>
                  <a:schemeClr val="tx1"/>
                </a:solidFill>
                <a:effectLst/>
                <a:latin typeface="+mn-lt"/>
                <a:ea typeface="+mn-ea"/>
                <a:cs typeface="+mn-cs"/>
              </a:rPr>
              <a:t>Crohn</a:t>
            </a:r>
            <a:r>
              <a:rPr lang="nl-BE" sz="1300" kern="1200" baseline="0" dirty="0" smtClean="0">
                <a:solidFill>
                  <a:schemeClr val="tx1"/>
                </a:solidFill>
                <a:effectLst/>
                <a:latin typeface="+mn-lt"/>
                <a:ea typeface="+mn-ea"/>
                <a:cs typeface="+mn-cs"/>
              </a:rPr>
              <a:t>, waar de impact van een stop veel groter is op de ziekte en levenskwaliteit van de patiënt.</a:t>
            </a:r>
          </a:p>
          <a:p>
            <a:pPr marL="0" marR="0" lvl="0" indent="0" algn="l" defTabSz="966978" rtl="0" eaLnBrk="1" fontAlgn="auto" latinLnBrk="0" hangingPunct="1">
              <a:lnSpc>
                <a:spcPct val="100000"/>
              </a:lnSpc>
              <a:spcBef>
                <a:spcPts val="0"/>
              </a:spcBef>
              <a:spcAft>
                <a:spcPts val="0"/>
              </a:spcAft>
              <a:buClrTx/>
              <a:buSzTx/>
              <a:buFontTx/>
              <a:buNone/>
              <a:tabLst/>
              <a:defRPr/>
            </a:pPr>
            <a:endParaRPr lang="nl-BE" sz="1300" kern="1200" baseline="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baseline="0" dirty="0" smtClean="0">
                <a:solidFill>
                  <a:schemeClr val="tx1"/>
                </a:solidFill>
                <a:effectLst/>
                <a:latin typeface="+mn-lt"/>
                <a:ea typeface="+mn-ea"/>
                <a:cs typeface="+mn-cs"/>
              </a:rPr>
              <a:t>=&gt; Indien mogelijk, vaccin laten toedienen voor er wordt gestart met TNF-remmer!</a:t>
            </a:r>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31</a:t>
            </a:fld>
            <a:endParaRPr lang="nl-NL"/>
          </a:p>
        </p:txBody>
      </p:sp>
    </p:spTree>
    <p:extLst>
      <p:ext uri="{BB962C8B-B14F-4D97-AF65-F5344CB8AC3E}">
        <p14:creationId xmlns:p14="http://schemas.microsoft.com/office/powerpoint/2010/main" val="16285145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Gele koorts is een levend verzwakt vaccin en mag niet worden toegediend aan een</a:t>
            </a:r>
            <a:r>
              <a:rPr lang="nl-BE" sz="1300" kern="1200" baseline="0" dirty="0" smtClean="0">
                <a:solidFill>
                  <a:schemeClr val="tx1"/>
                </a:solidFill>
                <a:effectLst/>
                <a:latin typeface="+mn-lt"/>
                <a:ea typeface="+mn-ea"/>
                <a:cs typeface="+mn-cs"/>
              </a:rPr>
              <a:t> patiënt onder TNF-remmers. Hij moet dit met de specialist bespreken en de </a:t>
            </a:r>
            <a:r>
              <a:rPr lang="nl-BE" sz="1300" kern="1200" baseline="0" dirty="0" err="1" smtClean="0">
                <a:solidFill>
                  <a:schemeClr val="tx1"/>
                </a:solidFill>
                <a:effectLst/>
                <a:latin typeface="+mn-lt"/>
                <a:ea typeface="+mn-ea"/>
                <a:cs typeface="+mn-cs"/>
              </a:rPr>
              <a:t>vaccinator</a:t>
            </a:r>
            <a:r>
              <a:rPr lang="nl-BE" sz="1300" kern="1200" baseline="0" dirty="0" smtClean="0">
                <a:solidFill>
                  <a:schemeClr val="tx1"/>
                </a:solidFill>
                <a:effectLst/>
                <a:latin typeface="+mn-lt"/>
                <a:ea typeface="+mn-ea"/>
                <a:cs typeface="+mn-cs"/>
              </a:rPr>
              <a:t> (in dit geval ITG). Er moet drie maand gestopt worden, dan de injectie, dan ten minste tien dagen voor het vertrek en na vier weken terug opstart.</a:t>
            </a:r>
          </a:p>
          <a:p>
            <a:endParaRPr lang="nl-BE" sz="1300" kern="1200" baseline="0" dirty="0" smtClean="0">
              <a:solidFill>
                <a:schemeClr val="tx1"/>
              </a:solidFill>
              <a:effectLst/>
              <a:latin typeface="+mn-lt"/>
              <a:ea typeface="+mn-ea"/>
              <a:cs typeface="+mn-cs"/>
            </a:endParaRPr>
          </a:p>
          <a:p>
            <a:pPr marL="0" marR="0" lvl="0" indent="0" algn="l" defTabSz="966978" rtl="0" eaLnBrk="1" fontAlgn="auto" latinLnBrk="0" hangingPunct="1">
              <a:lnSpc>
                <a:spcPct val="100000"/>
              </a:lnSpc>
              <a:spcBef>
                <a:spcPts val="0"/>
              </a:spcBef>
              <a:spcAft>
                <a:spcPts val="0"/>
              </a:spcAft>
              <a:buClrTx/>
              <a:buSzTx/>
              <a:buFontTx/>
              <a:buNone/>
              <a:tabLst/>
              <a:defRPr/>
            </a:pPr>
            <a:r>
              <a:rPr lang="nl-BE" sz="1300" kern="1200" baseline="0" dirty="0" smtClean="0">
                <a:solidFill>
                  <a:schemeClr val="tx1"/>
                </a:solidFill>
                <a:effectLst/>
                <a:latin typeface="+mn-lt"/>
                <a:ea typeface="+mn-ea"/>
                <a:cs typeface="+mn-cs"/>
              </a:rPr>
              <a:t>Zeer omslachtig =&gt; Indien mogelijk, vaccin laten toedienen voor er wordt gestart met TNF-remmer!</a:t>
            </a:r>
            <a:endParaRPr lang="nl-BE" sz="1300" kern="1200" dirty="0" smtClean="0">
              <a:solidFill>
                <a:schemeClr val="tx1"/>
              </a:solidFill>
              <a:effectLst/>
              <a:latin typeface="+mn-lt"/>
              <a:ea typeface="+mn-ea"/>
              <a:cs typeface="+mn-cs"/>
            </a:endParaRP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32</a:t>
            </a:fld>
            <a:endParaRPr lang="nl-NL"/>
          </a:p>
        </p:txBody>
      </p:sp>
    </p:spTree>
    <p:extLst>
      <p:ext uri="{BB962C8B-B14F-4D97-AF65-F5344CB8AC3E}">
        <p14:creationId xmlns:p14="http://schemas.microsoft.com/office/powerpoint/2010/main" val="35289037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33</a:t>
            </a:fld>
            <a:endParaRPr lang="nl-NL"/>
          </a:p>
        </p:txBody>
      </p:sp>
    </p:spTree>
    <p:extLst>
      <p:ext uri="{BB962C8B-B14F-4D97-AF65-F5344CB8AC3E}">
        <p14:creationId xmlns:p14="http://schemas.microsoft.com/office/powerpoint/2010/main" val="1609185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Leg kort het</a:t>
            </a:r>
            <a:r>
              <a:rPr lang="nl-BE" baseline="0" dirty="0" smtClean="0"/>
              <a:t> verloop van de APINTO uit, waarom dit thema gekozen is en wat er aan bod kan komen. Meer achtergrond info steeds beschikbaar via het draaiboek.</a:t>
            </a:r>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34</a:t>
            </a:fld>
            <a:endParaRPr lang="nl-NL"/>
          </a:p>
        </p:txBody>
      </p:sp>
    </p:spTree>
    <p:extLst>
      <p:ext uri="{BB962C8B-B14F-4D97-AF65-F5344CB8AC3E}">
        <p14:creationId xmlns:p14="http://schemas.microsoft.com/office/powerpoint/2010/main" val="24972954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35</a:t>
            </a:fld>
            <a:endParaRPr lang="nl-NL"/>
          </a:p>
        </p:txBody>
      </p:sp>
    </p:spTree>
    <p:extLst>
      <p:ext uri="{BB962C8B-B14F-4D97-AF65-F5344CB8AC3E}">
        <p14:creationId xmlns:p14="http://schemas.microsoft.com/office/powerpoint/2010/main" val="33877805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Therapietrouw van patiënten behandeld met TNF-remmers varieert tussen 17% en 70%, afhankelijk van de ziekte, het geneesmiddel en de definitie van therapietrouw. Patiënten die ‘niet therapietrouw’ zijn (het geneesmiddel niet injecteerden volgens het afgesproken schema), vertoonden minder goede klinische </a:t>
            </a:r>
            <a:r>
              <a:rPr lang="nl-BE" sz="1300" i="1" kern="1200" dirty="0" err="1" smtClean="0">
                <a:solidFill>
                  <a:schemeClr val="tx1"/>
                </a:solidFill>
                <a:effectLst/>
                <a:latin typeface="+mn-lt"/>
                <a:ea typeface="+mn-ea"/>
                <a:cs typeface="+mn-cs"/>
              </a:rPr>
              <a:t>outcomes</a:t>
            </a:r>
            <a:r>
              <a:rPr lang="nl-BE" sz="1300" kern="1200" dirty="0" smtClean="0">
                <a:solidFill>
                  <a:schemeClr val="tx1"/>
                </a:solidFill>
                <a:effectLst/>
                <a:latin typeface="+mn-lt"/>
                <a:ea typeface="+mn-ea"/>
                <a:cs typeface="+mn-cs"/>
              </a:rPr>
              <a:t>. Daarnaast heeft therapieontrouw ook een impact op de kans op therapeutisch succes, vertraagt het de therapeutische remissie en verergert de ernst van de ziekte. </a:t>
            </a:r>
          </a:p>
          <a:p>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De apotheker bevindt zich in een unieke vertrouwenspositie met de patiënt op een TNF-behandeling. Maar liefst 96% van de patiënten met een IMID heeft een vaste apotheker en ze geven de apotheker een 8,1/10 op de tevredenheid over de dienstverlening.</a:t>
            </a:r>
          </a:p>
          <a:p>
            <a:r>
              <a:rPr lang="nl-BE" sz="1300" kern="1200" dirty="0" smtClean="0">
                <a:solidFill>
                  <a:schemeClr val="tx1"/>
                </a:solidFill>
                <a:effectLst/>
                <a:latin typeface="+mn-lt"/>
                <a:ea typeface="+mn-ea"/>
                <a:cs typeface="+mn-cs"/>
              </a:rPr>
              <a:t> </a:t>
            </a: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36</a:t>
            </a:fld>
            <a:endParaRPr lang="nl-NL"/>
          </a:p>
        </p:txBody>
      </p:sp>
    </p:spTree>
    <p:extLst>
      <p:ext uri="{BB962C8B-B14F-4D97-AF65-F5344CB8AC3E}">
        <p14:creationId xmlns:p14="http://schemas.microsoft.com/office/powerpoint/2010/main" val="15292852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300" kern="1200" dirty="0" smtClean="0">
                <a:solidFill>
                  <a:schemeClr val="tx1"/>
                </a:solidFill>
                <a:effectLst/>
                <a:latin typeface="+mn-lt"/>
                <a:ea typeface="+mn-ea"/>
                <a:cs typeface="+mn-cs"/>
              </a:rPr>
              <a:t>Praktisch: moeilijk verpakking openen, slechte injectietechniek, medicatie vergeten afhalen…</a:t>
            </a:r>
          </a:p>
          <a:p>
            <a:r>
              <a:rPr lang="nl-BE" sz="1300" kern="1200" dirty="0" smtClean="0">
                <a:solidFill>
                  <a:schemeClr val="tx1"/>
                </a:solidFill>
                <a:effectLst/>
                <a:latin typeface="+mn-lt"/>
                <a:ea typeface="+mn-ea"/>
                <a:cs typeface="+mn-cs"/>
              </a:rPr>
              <a:t>Informatie: gebruiksinstructies niet verstaan, ziekte niet goed begrijpen…</a:t>
            </a:r>
          </a:p>
          <a:p>
            <a:r>
              <a:rPr lang="nl-BE" sz="1300" kern="1200" dirty="0" smtClean="0">
                <a:solidFill>
                  <a:schemeClr val="tx1"/>
                </a:solidFill>
                <a:effectLst/>
                <a:latin typeface="+mn-lt"/>
                <a:ea typeface="+mn-ea"/>
                <a:cs typeface="+mn-cs"/>
              </a:rPr>
              <a:t>Levensstijl: nevenwerkingen, niet gemakkelijk om in te passen in het leven, geen </a:t>
            </a:r>
            <a:r>
              <a:rPr lang="nl-BE" sz="1300" kern="1200" dirty="0" err="1" smtClean="0">
                <a:solidFill>
                  <a:schemeClr val="tx1"/>
                </a:solidFill>
                <a:effectLst/>
                <a:latin typeface="+mn-lt"/>
                <a:ea typeface="+mn-ea"/>
                <a:cs typeface="+mn-cs"/>
              </a:rPr>
              <a:t>w’gezondheidswinst</a:t>
            </a:r>
            <a:r>
              <a:rPr lang="nl-BE" sz="1300" kern="1200" dirty="0" smtClean="0">
                <a:solidFill>
                  <a:schemeClr val="tx1"/>
                </a:solidFill>
                <a:effectLst/>
                <a:latin typeface="+mn-lt"/>
                <a:ea typeface="+mn-ea"/>
                <a:cs typeface="+mn-cs"/>
              </a:rPr>
              <a:t>’ (we merken het niet)</a:t>
            </a:r>
          </a:p>
          <a:p>
            <a:r>
              <a:rPr lang="nl-BE" sz="1300" kern="1200" dirty="0" smtClean="0">
                <a:solidFill>
                  <a:schemeClr val="tx1"/>
                </a:solidFill>
                <a:effectLst/>
                <a:latin typeface="+mn-lt"/>
                <a:ea typeface="+mn-ea"/>
                <a:cs typeface="+mn-cs"/>
              </a:rPr>
              <a:t>Misverstanden</a:t>
            </a:r>
            <a:r>
              <a:rPr lang="nl-BE" sz="1300" kern="1200" baseline="0" dirty="0" smtClean="0">
                <a:solidFill>
                  <a:schemeClr val="tx1"/>
                </a:solidFill>
                <a:effectLst/>
                <a:latin typeface="+mn-lt"/>
                <a:ea typeface="+mn-ea"/>
                <a:cs typeface="+mn-cs"/>
              </a:rPr>
              <a:t> over medicatie: geen natuurlijke producten, verslavend, giftig, slechter af als zonder medicatie, internet…</a:t>
            </a:r>
            <a:endParaRPr lang="nl-BE" sz="1300" kern="1200" dirty="0" smtClean="0">
              <a:solidFill>
                <a:schemeClr val="tx1"/>
              </a:solidFill>
              <a:effectLst/>
              <a:latin typeface="+mn-lt"/>
              <a:ea typeface="+mn-ea"/>
              <a:cs typeface="+mn-cs"/>
            </a:endParaRPr>
          </a:p>
          <a:p>
            <a:r>
              <a:rPr lang="nl-BE" sz="1300" kern="1200" dirty="0" smtClean="0">
                <a:solidFill>
                  <a:schemeClr val="tx1"/>
                </a:solidFill>
                <a:effectLst/>
                <a:latin typeface="+mn-lt"/>
                <a:ea typeface="+mn-ea"/>
                <a:cs typeface="+mn-cs"/>
              </a:rPr>
              <a:t>…</a:t>
            </a:r>
          </a:p>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37</a:t>
            </a:fld>
            <a:endParaRPr lang="nl-NL"/>
          </a:p>
        </p:txBody>
      </p:sp>
    </p:spTree>
    <p:extLst>
      <p:ext uri="{BB962C8B-B14F-4D97-AF65-F5344CB8AC3E}">
        <p14:creationId xmlns:p14="http://schemas.microsoft.com/office/powerpoint/2010/main" val="28739001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38</a:t>
            </a:fld>
            <a:endParaRPr lang="nl-NL"/>
          </a:p>
        </p:txBody>
      </p:sp>
    </p:spTree>
    <p:extLst>
      <p:ext uri="{BB962C8B-B14F-4D97-AF65-F5344CB8AC3E}">
        <p14:creationId xmlns:p14="http://schemas.microsoft.com/office/powerpoint/2010/main" val="11876729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39</a:t>
            </a:fld>
            <a:endParaRPr lang="nl-NL"/>
          </a:p>
        </p:txBody>
      </p:sp>
    </p:spTree>
    <p:extLst>
      <p:ext uri="{BB962C8B-B14F-4D97-AF65-F5344CB8AC3E}">
        <p14:creationId xmlns:p14="http://schemas.microsoft.com/office/powerpoint/2010/main" val="2676538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4</a:t>
            </a:fld>
            <a:endParaRPr lang="nl-NL"/>
          </a:p>
        </p:txBody>
      </p:sp>
    </p:spTree>
    <p:extLst>
      <p:ext uri="{BB962C8B-B14F-4D97-AF65-F5344CB8AC3E}">
        <p14:creationId xmlns:p14="http://schemas.microsoft.com/office/powerpoint/2010/main" val="22021705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40</a:t>
            </a:fld>
            <a:endParaRPr lang="nl-NL"/>
          </a:p>
        </p:txBody>
      </p:sp>
    </p:spTree>
    <p:extLst>
      <p:ext uri="{BB962C8B-B14F-4D97-AF65-F5344CB8AC3E}">
        <p14:creationId xmlns:p14="http://schemas.microsoft.com/office/powerpoint/2010/main" val="23335692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41</a:t>
            </a:fld>
            <a:endParaRPr lang="nl-NL"/>
          </a:p>
        </p:txBody>
      </p:sp>
    </p:spTree>
    <p:extLst>
      <p:ext uri="{BB962C8B-B14F-4D97-AF65-F5344CB8AC3E}">
        <p14:creationId xmlns:p14="http://schemas.microsoft.com/office/powerpoint/2010/main" val="12205071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42</a:t>
            </a:fld>
            <a:endParaRPr lang="nl-NL"/>
          </a:p>
        </p:txBody>
      </p:sp>
    </p:spTree>
    <p:extLst>
      <p:ext uri="{BB962C8B-B14F-4D97-AF65-F5344CB8AC3E}">
        <p14:creationId xmlns:p14="http://schemas.microsoft.com/office/powerpoint/2010/main" val="433163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sz="1300" kern="1200" dirty="0">
              <a:solidFill>
                <a:schemeClr val="tx1"/>
              </a:solidFill>
              <a:effectLst/>
              <a:latin typeface="+mn-lt"/>
              <a:ea typeface="+mn-ea"/>
              <a:cs typeface="+mn-cs"/>
            </a:endParaRPr>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5</a:t>
            </a:fld>
            <a:endParaRPr lang="nl-NL"/>
          </a:p>
        </p:txBody>
      </p:sp>
    </p:spTree>
    <p:extLst>
      <p:ext uri="{BB962C8B-B14F-4D97-AF65-F5344CB8AC3E}">
        <p14:creationId xmlns:p14="http://schemas.microsoft.com/office/powerpoint/2010/main" val="2575229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Niet dieper op ingaan op de ziekte zelf… Wel om aan te tonen</a:t>
            </a:r>
            <a:r>
              <a:rPr lang="nl-BE" baseline="0" dirty="0" smtClean="0"/>
              <a:t> dat het niet gemakkelijk is om altijd te weten waar iets voor dient…</a:t>
            </a:r>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6</a:t>
            </a:fld>
            <a:endParaRPr lang="nl-NL"/>
          </a:p>
        </p:txBody>
      </p:sp>
    </p:spTree>
    <p:extLst>
      <p:ext uri="{BB962C8B-B14F-4D97-AF65-F5344CB8AC3E}">
        <p14:creationId xmlns:p14="http://schemas.microsoft.com/office/powerpoint/2010/main" val="1282532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978" rtl="0" eaLnBrk="1" fontAlgn="auto" latinLnBrk="0" hangingPunct="1">
              <a:lnSpc>
                <a:spcPct val="100000"/>
              </a:lnSpc>
              <a:spcBef>
                <a:spcPts val="0"/>
              </a:spcBef>
              <a:spcAft>
                <a:spcPts val="0"/>
              </a:spcAft>
              <a:buClrTx/>
              <a:buSzTx/>
              <a:buFontTx/>
              <a:buNone/>
              <a:tabLst/>
              <a:defRPr/>
            </a:pPr>
            <a:r>
              <a:rPr lang="nl-BE" dirty="0" smtClean="0"/>
              <a:t>Niet dieper op ingaan op de ziekte zelf… </a:t>
            </a:r>
          </a:p>
          <a:p>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7</a:t>
            </a:fld>
            <a:endParaRPr lang="nl-NL"/>
          </a:p>
        </p:txBody>
      </p:sp>
    </p:spTree>
    <p:extLst>
      <p:ext uri="{BB962C8B-B14F-4D97-AF65-F5344CB8AC3E}">
        <p14:creationId xmlns:p14="http://schemas.microsoft.com/office/powerpoint/2010/main" val="3050442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Leg kort het</a:t>
            </a:r>
            <a:r>
              <a:rPr lang="nl-BE" baseline="0" dirty="0" smtClean="0"/>
              <a:t> verloop van de APINTO uit, waarom dit thema gekozen is en wat er aan bod kan komen. Meer achtergrond info steeds beschikbaar via het draaiboek.</a:t>
            </a:r>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8</a:t>
            </a:fld>
            <a:endParaRPr lang="nl-NL"/>
          </a:p>
        </p:txBody>
      </p:sp>
    </p:spTree>
    <p:extLst>
      <p:ext uri="{BB962C8B-B14F-4D97-AF65-F5344CB8AC3E}">
        <p14:creationId xmlns:p14="http://schemas.microsoft.com/office/powerpoint/2010/main" val="3738546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Leg kort het</a:t>
            </a:r>
            <a:r>
              <a:rPr lang="nl-BE" baseline="0" dirty="0" smtClean="0"/>
              <a:t> verloop van de APINTO uit, waarom dit thema gekozen is en wat er aan bod kan komen. Meer achtergrond info steeds beschikbaar via het draaiboek.</a:t>
            </a:r>
            <a:endParaRPr lang="nl-BE" dirty="0"/>
          </a:p>
        </p:txBody>
      </p:sp>
      <p:sp>
        <p:nvSpPr>
          <p:cNvPr id="4" name="Date Placeholder 3"/>
          <p:cNvSpPr>
            <a:spLocks noGrp="1"/>
          </p:cNvSpPr>
          <p:nvPr>
            <p:ph type="dt" idx="10"/>
          </p:nvPr>
        </p:nvSpPr>
        <p:spPr/>
        <p:txBody>
          <a:bodyPr/>
          <a:lstStyle/>
          <a:p>
            <a:r>
              <a:rPr lang="nl-NL" smtClean="0"/>
              <a:t>Fixed date</a:t>
            </a:r>
            <a:endParaRPr lang="nl-NL"/>
          </a:p>
        </p:txBody>
      </p:sp>
      <p:sp>
        <p:nvSpPr>
          <p:cNvPr id="5" name="Footer Placeholder 4"/>
          <p:cNvSpPr>
            <a:spLocks noGrp="1"/>
          </p:cNvSpPr>
          <p:nvPr>
            <p:ph type="ftr" sz="quarter" idx="11"/>
          </p:nvPr>
        </p:nvSpPr>
        <p:spPr/>
        <p:txBody>
          <a:bodyPr/>
          <a:lstStyle/>
          <a:p>
            <a:r>
              <a:rPr lang="nl-BE" smtClean="0"/>
              <a:t>De titel van je presentatie op de afgedrukte slides</a:t>
            </a:r>
            <a:endParaRPr lang="nl-NL"/>
          </a:p>
        </p:txBody>
      </p:sp>
      <p:sp>
        <p:nvSpPr>
          <p:cNvPr id="6" name="Slide Number Placeholder 5"/>
          <p:cNvSpPr>
            <a:spLocks noGrp="1"/>
          </p:cNvSpPr>
          <p:nvPr>
            <p:ph type="sldNum" sz="quarter" idx="12"/>
          </p:nvPr>
        </p:nvSpPr>
        <p:spPr/>
        <p:txBody>
          <a:bodyPr/>
          <a:lstStyle/>
          <a:p>
            <a:fld id="{06A51F8E-9C26-4E10-8E2A-F57D94D8BA6B}" type="slidenum">
              <a:rPr lang="nl-NL" smtClean="0"/>
              <a:pPr/>
              <a:t>9</a:t>
            </a:fld>
            <a:endParaRPr lang="nl-NL"/>
          </a:p>
        </p:txBody>
      </p:sp>
    </p:spTree>
    <p:extLst>
      <p:ext uri="{BB962C8B-B14F-4D97-AF65-F5344CB8AC3E}">
        <p14:creationId xmlns:p14="http://schemas.microsoft.com/office/powerpoint/2010/main" val="263532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413" y="216074"/>
            <a:ext cx="4309149" cy="1079794"/>
          </a:xfrm>
          <a:prstGeom prst="rect">
            <a:avLst/>
          </a:prstGeom>
        </p:spPr>
      </p:pic>
      <p:sp>
        <p:nvSpPr>
          <p:cNvPr id="2" name="Title 1"/>
          <p:cNvSpPr>
            <a:spLocks noGrp="1"/>
          </p:cNvSpPr>
          <p:nvPr>
            <p:ph type="ctrTitle"/>
          </p:nvPr>
        </p:nvSpPr>
        <p:spPr>
          <a:xfrm>
            <a:off x="612453" y="3046728"/>
            <a:ext cx="8424935" cy="1728617"/>
          </a:xfrm>
        </p:spPr>
        <p:txBody>
          <a:bodyPr anchor="b">
            <a:noAutofit/>
          </a:bodyPr>
          <a:lstStyle>
            <a:lvl1pPr algn="r">
              <a:defRPr sz="567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612454" y="4775345"/>
            <a:ext cx="8424934" cy="1151744"/>
          </a:xfrm>
        </p:spPr>
        <p:txBody>
          <a:bodyPr anchor="t"/>
          <a:lstStyle>
            <a:lvl1pPr marL="0" indent="0" algn="r">
              <a:buNone/>
              <a:defRPr>
                <a:solidFill>
                  <a:schemeClr val="tx1">
                    <a:lumMod val="50000"/>
                    <a:lumOff val="50000"/>
                  </a:schemeClr>
                </a:solidFill>
              </a:defRPr>
            </a:lvl1pPr>
            <a:lvl2pPr marL="480060" indent="0" algn="ctr">
              <a:buNone/>
              <a:defRPr>
                <a:solidFill>
                  <a:schemeClr val="tx1">
                    <a:tint val="75000"/>
                  </a:schemeClr>
                </a:solidFill>
              </a:defRPr>
            </a:lvl2pPr>
            <a:lvl3pPr marL="960120" indent="0" algn="ctr">
              <a:buNone/>
              <a:defRPr>
                <a:solidFill>
                  <a:schemeClr val="tx1">
                    <a:tint val="75000"/>
                  </a:schemeClr>
                </a:solidFill>
              </a:defRPr>
            </a:lvl3pPr>
            <a:lvl4pPr marL="1440180" indent="0" algn="ctr">
              <a:buNone/>
              <a:defRPr>
                <a:solidFill>
                  <a:schemeClr val="tx1">
                    <a:tint val="75000"/>
                  </a:schemeClr>
                </a:solidFill>
              </a:defRPr>
            </a:lvl4pPr>
            <a:lvl5pPr marL="1920240" indent="0" algn="ctr">
              <a:buNone/>
              <a:defRPr>
                <a:solidFill>
                  <a:schemeClr val="tx1">
                    <a:tint val="75000"/>
                  </a:schemeClr>
                </a:solidFill>
              </a:defRPr>
            </a:lvl5pPr>
            <a:lvl6pPr marL="2400300" indent="0" algn="ctr">
              <a:buNone/>
              <a:defRPr>
                <a:solidFill>
                  <a:schemeClr val="tx1">
                    <a:tint val="75000"/>
                  </a:schemeClr>
                </a:solidFill>
              </a:defRPr>
            </a:lvl6pPr>
            <a:lvl7pPr marL="2880360" indent="0" algn="ctr">
              <a:buNone/>
              <a:defRPr>
                <a:solidFill>
                  <a:schemeClr val="tx1">
                    <a:tint val="75000"/>
                  </a:schemeClr>
                </a:solidFill>
              </a:defRPr>
            </a:lvl7pPr>
            <a:lvl8pPr marL="3360420" indent="0" algn="ctr">
              <a:buNone/>
              <a:defRPr>
                <a:solidFill>
                  <a:schemeClr val="tx1">
                    <a:tint val="75000"/>
                  </a:schemeClr>
                </a:solidFill>
              </a:defRPr>
            </a:lvl8pPr>
            <a:lvl9pPr marL="384048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11" name="Footer Placeholder 4"/>
          <p:cNvSpPr>
            <a:spLocks noGrp="1"/>
          </p:cNvSpPr>
          <p:nvPr>
            <p:ph type="ftr" sz="quarter" idx="3"/>
          </p:nvPr>
        </p:nvSpPr>
        <p:spPr>
          <a:xfrm>
            <a:off x="3167316" y="6840810"/>
            <a:ext cx="655453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smtClean="0"/>
              <a:t>De titel van je presentatie</a:t>
            </a:r>
            <a:endParaRPr lang="nl-NL" dirty="0"/>
          </a:p>
        </p:txBody>
      </p:sp>
      <p:sp>
        <p:nvSpPr>
          <p:cNvPr id="12" name="Date Placeholder 34"/>
          <p:cNvSpPr>
            <a:spLocks noGrp="1"/>
          </p:cNvSpPr>
          <p:nvPr>
            <p:ph type="dt" sz="half" idx="2"/>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Tree>
    <p:extLst>
      <p:ext uri="{BB962C8B-B14F-4D97-AF65-F5344CB8AC3E}">
        <p14:creationId xmlns:p14="http://schemas.microsoft.com/office/powerpoint/2010/main" val="7857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a:xfrm>
            <a:off x="648121" y="1584227"/>
            <a:ext cx="8461275" cy="4759206"/>
          </a:xfrm>
        </p:spPr>
        <p:txBody>
          <a:bodyPr/>
          <a:lstStyle>
            <a:lvl1pPr>
              <a:defRPr sz="2400"/>
            </a:lvl1pPr>
            <a:lvl2pPr marL="542925" indent="-271463">
              <a:defRPr sz="2000"/>
            </a:lvl2pPr>
            <a:lvl3pPr marL="803275" indent="-260350">
              <a:defRPr sz="1800"/>
            </a:lvl3pPr>
            <a:lvl4pPr marL="1074738" indent="-271463">
              <a:defRPr sz="1600"/>
            </a:lvl4pPr>
            <a:lvl5pPr marL="1346200" indent="-271463">
              <a:defRPr sz="1400"/>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7" name="Slide Number Placeholder 5"/>
          <p:cNvSpPr>
            <a:spLocks noGrp="1"/>
          </p:cNvSpPr>
          <p:nvPr>
            <p:ph type="sldNum" sz="quarter" idx="4"/>
          </p:nvPr>
        </p:nvSpPr>
        <p:spPr>
          <a:xfrm>
            <a:off x="9176816" y="6840810"/>
            <a:ext cx="545034" cy="360090"/>
          </a:xfrm>
          <a:prstGeom prst="rect">
            <a:avLst/>
          </a:prstGeom>
          <a:solidFill>
            <a:srgbClr val="46BA3A"/>
          </a:solidFill>
        </p:spPr>
        <p:txBody>
          <a:bodyPr anchor="ctr"/>
          <a:lstStyle>
            <a:lvl1pPr algn="ctr">
              <a:defRPr>
                <a:solidFill>
                  <a:schemeClr val="bg1"/>
                </a:solidFill>
              </a:defRPr>
            </a:lvl1pPr>
          </a:lstStyle>
          <a:p>
            <a:fld id="{2D26867C-6FD6-45F3-A694-73FF8D8D5D15}" type="slidenum">
              <a:rPr lang="en-US" smtClean="0"/>
              <a:pPr/>
              <a:t>‹nr.›</a:t>
            </a:fld>
            <a:endParaRPr lang="en-US" sz="1700" dirty="0"/>
          </a:p>
        </p:txBody>
      </p:sp>
      <p:sp>
        <p:nvSpPr>
          <p:cNvPr id="7" name="Footer Placeholder 4"/>
          <p:cNvSpPr>
            <a:spLocks noGrp="1"/>
          </p:cNvSpPr>
          <p:nvPr>
            <p:ph type="ftr" sz="quarter" idx="3"/>
          </p:nvPr>
        </p:nvSpPr>
        <p:spPr>
          <a:xfrm>
            <a:off x="3167316" y="6840810"/>
            <a:ext cx="593177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smtClean="0"/>
              <a:t>De titel van je presentatie</a:t>
            </a:r>
            <a:endParaRPr lang="nl-NL" dirty="0"/>
          </a:p>
        </p:txBody>
      </p:sp>
      <p:sp>
        <p:nvSpPr>
          <p:cNvPr id="8" name="Date Placeholder 34"/>
          <p:cNvSpPr>
            <a:spLocks noGrp="1"/>
          </p:cNvSpPr>
          <p:nvPr>
            <p:ph type="dt" sz="half" idx="2"/>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Tree>
    <p:extLst>
      <p:ext uri="{BB962C8B-B14F-4D97-AF65-F5344CB8AC3E}">
        <p14:creationId xmlns:p14="http://schemas.microsoft.com/office/powerpoint/2010/main" val="4185573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648123" y="640080"/>
            <a:ext cx="8677298" cy="800130"/>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48123" y="1584224"/>
            <a:ext cx="4284809" cy="4759205"/>
          </a:xfrm>
        </p:spPr>
        <p:txBody>
          <a:bodyPr>
            <a:normAutofit/>
          </a:bodyPr>
          <a:lstStyle>
            <a:lvl1pPr>
              <a:defRPr sz="1890"/>
            </a:lvl1pPr>
            <a:lvl2pPr>
              <a:defRPr sz="1680"/>
            </a:lvl2pPr>
            <a:lvl3pPr>
              <a:defRPr sz="1470"/>
            </a:lvl3pPr>
            <a:lvl4pPr>
              <a:defRPr sz="1260"/>
            </a:lvl4pPr>
            <a:lvl5pPr>
              <a:defRPr sz="1260"/>
            </a:lvl5pPr>
            <a:lvl6pPr>
              <a:defRPr sz="1260"/>
            </a:lvl6pPr>
            <a:lvl7pPr>
              <a:defRPr sz="1260"/>
            </a:lvl7pPr>
            <a:lvl8pPr>
              <a:defRPr sz="1260"/>
            </a:lvl8pPr>
            <a:lvl9pPr>
              <a:defRPr sz="126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76949" y="1584226"/>
            <a:ext cx="4248472" cy="4759206"/>
          </a:xfrm>
        </p:spPr>
        <p:txBody>
          <a:bodyPr>
            <a:normAutofit/>
          </a:bodyPr>
          <a:lstStyle>
            <a:lvl1pPr>
              <a:defRPr sz="1890"/>
            </a:lvl1pPr>
            <a:lvl2pPr>
              <a:defRPr sz="1680"/>
            </a:lvl2pPr>
            <a:lvl3pPr>
              <a:defRPr sz="1470"/>
            </a:lvl3pPr>
            <a:lvl4pPr>
              <a:defRPr sz="1260"/>
            </a:lvl4pPr>
            <a:lvl5pPr>
              <a:defRPr sz="1260"/>
            </a:lvl5pPr>
            <a:lvl6pPr>
              <a:defRPr sz="1260"/>
            </a:lvl6pPr>
            <a:lvl7pPr>
              <a:defRPr sz="1260"/>
            </a:lvl7pPr>
            <a:lvl8pPr>
              <a:defRPr sz="1260"/>
            </a:lvl8pPr>
            <a:lvl9pPr>
              <a:defRPr sz="126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0" name="Slide Number Placeholder 5"/>
          <p:cNvSpPr>
            <a:spLocks noGrp="1"/>
          </p:cNvSpPr>
          <p:nvPr>
            <p:ph type="sldNum" sz="quarter" idx="4"/>
          </p:nvPr>
        </p:nvSpPr>
        <p:spPr>
          <a:xfrm>
            <a:off x="9176816" y="6840810"/>
            <a:ext cx="545034" cy="360090"/>
          </a:xfrm>
          <a:prstGeom prst="rect">
            <a:avLst/>
          </a:prstGeom>
          <a:solidFill>
            <a:srgbClr val="46BA3A"/>
          </a:solidFill>
        </p:spPr>
        <p:txBody>
          <a:bodyPr anchor="ctr"/>
          <a:lstStyle>
            <a:lvl1pPr algn="ctr">
              <a:defRPr>
                <a:solidFill>
                  <a:schemeClr val="bg1"/>
                </a:solidFill>
              </a:defRPr>
            </a:lvl1pPr>
          </a:lstStyle>
          <a:p>
            <a:fld id="{2D26867C-6FD6-45F3-A694-73FF8D8D5D15}" type="slidenum">
              <a:rPr lang="en-US" smtClean="0"/>
              <a:pPr/>
              <a:t>‹nr.›</a:t>
            </a:fld>
            <a:endParaRPr lang="en-US" sz="1700" dirty="0"/>
          </a:p>
        </p:txBody>
      </p:sp>
      <p:sp>
        <p:nvSpPr>
          <p:cNvPr id="8" name="Footer Placeholder 4"/>
          <p:cNvSpPr>
            <a:spLocks noGrp="1"/>
          </p:cNvSpPr>
          <p:nvPr>
            <p:ph type="ftr" sz="quarter" idx="3"/>
          </p:nvPr>
        </p:nvSpPr>
        <p:spPr>
          <a:xfrm>
            <a:off x="3167316" y="6840810"/>
            <a:ext cx="593177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smtClean="0"/>
              <a:t>De titel van je presentatie</a:t>
            </a:r>
            <a:endParaRPr lang="nl-NL" dirty="0"/>
          </a:p>
        </p:txBody>
      </p:sp>
      <p:sp>
        <p:nvSpPr>
          <p:cNvPr id="9" name="Date Placeholder 34"/>
          <p:cNvSpPr>
            <a:spLocks noGrp="1"/>
          </p:cNvSpPr>
          <p:nvPr>
            <p:ph type="dt" sz="half" idx="10"/>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Tree>
    <p:extLst>
      <p:ext uri="{BB962C8B-B14F-4D97-AF65-F5344CB8AC3E}">
        <p14:creationId xmlns:p14="http://schemas.microsoft.com/office/powerpoint/2010/main" val="337697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9176816" y="6840810"/>
            <a:ext cx="545034" cy="360090"/>
          </a:xfrm>
          <a:prstGeom prst="rect">
            <a:avLst/>
          </a:prstGeom>
          <a:solidFill>
            <a:srgbClr val="46BA3A"/>
          </a:solidFill>
        </p:spPr>
        <p:txBody>
          <a:bodyPr anchor="ctr"/>
          <a:lstStyle>
            <a:lvl1pPr algn="ctr">
              <a:defRPr>
                <a:solidFill>
                  <a:schemeClr val="bg1"/>
                </a:solidFill>
              </a:defRPr>
            </a:lvl1pPr>
          </a:lstStyle>
          <a:p>
            <a:fld id="{2D26867C-6FD6-45F3-A694-73FF8D8D5D15}" type="slidenum">
              <a:rPr lang="en-US" smtClean="0"/>
              <a:pPr/>
              <a:t>‹nr.›</a:t>
            </a:fld>
            <a:endParaRPr lang="en-US" sz="1700" dirty="0"/>
          </a:p>
        </p:txBody>
      </p:sp>
      <p:sp>
        <p:nvSpPr>
          <p:cNvPr id="9" name="Footer Placeholder 4"/>
          <p:cNvSpPr>
            <a:spLocks noGrp="1"/>
          </p:cNvSpPr>
          <p:nvPr>
            <p:ph type="ftr" sz="quarter" idx="3"/>
          </p:nvPr>
        </p:nvSpPr>
        <p:spPr>
          <a:xfrm>
            <a:off x="3167316" y="6840810"/>
            <a:ext cx="593177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smtClean="0"/>
              <a:t>De titel van je presentatie</a:t>
            </a:r>
            <a:endParaRPr lang="nl-NL" dirty="0"/>
          </a:p>
        </p:txBody>
      </p:sp>
      <p:sp>
        <p:nvSpPr>
          <p:cNvPr id="10" name="Date Placeholder 34"/>
          <p:cNvSpPr>
            <a:spLocks noGrp="1"/>
          </p:cNvSpPr>
          <p:nvPr>
            <p:ph type="dt" sz="half" idx="10"/>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Tree>
    <p:extLst>
      <p:ext uri="{BB962C8B-B14F-4D97-AF65-F5344CB8AC3E}">
        <p14:creationId xmlns:p14="http://schemas.microsoft.com/office/powerpoint/2010/main" val="2446707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11" name="Slide Number Placeholder 5"/>
          <p:cNvSpPr>
            <a:spLocks noGrp="1"/>
          </p:cNvSpPr>
          <p:nvPr>
            <p:ph type="sldNum" sz="quarter" idx="4"/>
          </p:nvPr>
        </p:nvSpPr>
        <p:spPr>
          <a:xfrm>
            <a:off x="9176816" y="6840810"/>
            <a:ext cx="545034" cy="360090"/>
          </a:xfrm>
          <a:prstGeom prst="rect">
            <a:avLst/>
          </a:prstGeom>
          <a:solidFill>
            <a:srgbClr val="46BA3A"/>
          </a:solidFill>
        </p:spPr>
        <p:txBody>
          <a:bodyPr anchor="ctr"/>
          <a:lstStyle>
            <a:lvl1pPr algn="ctr">
              <a:defRPr>
                <a:solidFill>
                  <a:schemeClr val="bg1"/>
                </a:solidFill>
              </a:defRPr>
            </a:lvl1pPr>
          </a:lstStyle>
          <a:p>
            <a:fld id="{2D26867C-6FD6-45F3-A694-73FF8D8D5D15}" type="slidenum">
              <a:rPr lang="en-US" smtClean="0"/>
              <a:pPr/>
              <a:t>‹nr.›</a:t>
            </a:fld>
            <a:endParaRPr lang="en-US" sz="1700" dirty="0"/>
          </a:p>
        </p:txBody>
      </p:sp>
      <p:sp>
        <p:nvSpPr>
          <p:cNvPr id="12" name="Footer Placeholder 4"/>
          <p:cNvSpPr>
            <a:spLocks noGrp="1"/>
          </p:cNvSpPr>
          <p:nvPr>
            <p:ph type="ftr" sz="quarter" idx="3"/>
          </p:nvPr>
        </p:nvSpPr>
        <p:spPr>
          <a:xfrm>
            <a:off x="3167316" y="6840810"/>
            <a:ext cx="593177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smtClean="0"/>
              <a:t>De titel van je presentatie</a:t>
            </a:r>
            <a:endParaRPr lang="nl-NL" dirty="0"/>
          </a:p>
        </p:txBody>
      </p:sp>
      <p:sp>
        <p:nvSpPr>
          <p:cNvPr id="13" name="Date Placeholder 34"/>
          <p:cNvSpPr>
            <a:spLocks noGrp="1"/>
          </p:cNvSpPr>
          <p:nvPr>
            <p:ph type="dt" sz="half" idx="10"/>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
        <p:nvSpPr>
          <p:cNvPr id="15" name="Rechthoek 3"/>
          <p:cNvSpPr/>
          <p:nvPr userDrawn="1"/>
        </p:nvSpPr>
        <p:spPr>
          <a:xfrm>
            <a:off x="-2051" y="6840810"/>
            <a:ext cx="1683718" cy="360090"/>
          </a:xfrm>
          <a:prstGeom prst="rect">
            <a:avLst/>
          </a:prstGeom>
          <a:solidFill>
            <a:srgbClr val="006443"/>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2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6914" y="6885120"/>
            <a:ext cx="1165787" cy="264870"/>
          </a:xfrm>
          <a:prstGeom prst="rect">
            <a:avLst/>
          </a:prstGeom>
        </p:spPr>
      </p:pic>
    </p:spTree>
    <p:extLst>
      <p:ext uri="{BB962C8B-B14F-4D97-AF65-F5344CB8AC3E}">
        <p14:creationId xmlns:p14="http://schemas.microsoft.com/office/powerpoint/2010/main" val="1649192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Blank met titel en tekst">
    <p:spTree>
      <p:nvGrpSpPr>
        <p:cNvPr id="1" name=""/>
        <p:cNvGrpSpPr/>
        <p:nvPr/>
      </p:nvGrpSpPr>
      <p:grpSpPr>
        <a:xfrm>
          <a:off x="0" y="0"/>
          <a:ext cx="0" cy="0"/>
          <a:chOff x="0" y="0"/>
          <a:chExt cx="0" cy="0"/>
        </a:xfrm>
      </p:grpSpPr>
      <p:sp>
        <p:nvSpPr>
          <p:cNvPr id="11" name="Slide Number Placeholder 5"/>
          <p:cNvSpPr>
            <a:spLocks noGrp="1"/>
          </p:cNvSpPr>
          <p:nvPr>
            <p:ph type="sldNum" sz="quarter" idx="4"/>
          </p:nvPr>
        </p:nvSpPr>
        <p:spPr>
          <a:xfrm>
            <a:off x="9176816" y="6840810"/>
            <a:ext cx="545034" cy="360090"/>
          </a:xfrm>
          <a:prstGeom prst="rect">
            <a:avLst/>
          </a:prstGeom>
          <a:solidFill>
            <a:srgbClr val="46BA3A"/>
          </a:solidFill>
        </p:spPr>
        <p:txBody>
          <a:bodyPr anchor="ctr"/>
          <a:lstStyle>
            <a:lvl1pPr algn="ctr">
              <a:defRPr>
                <a:solidFill>
                  <a:schemeClr val="bg1"/>
                </a:solidFill>
              </a:defRPr>
            </a:lvl1pPr>
          </a:lstStyle>
          <a:p>
            <a:fld id="{2D26867C-6FD6-45F3-A694-73FF8D8D5D15}" type="slidenum">
              <a:rPr lang="en-US" smtClean="0"/>
              <a:pPr/>
              <a:t>‹nr.›</a:t>
            </a:fld>
            <a:endParaRPr lang="en-US" sz="1700" dirty="0"/>
          </a:p>
        </p:txBody>
      </p:sp>
      <p:sp>
        <p:nvSpPr>
          <p:cNvPr id="12" name="Footer Placeholder 4"/>
          <p:cNvSpPr>
            <a:spLocks noGrp="1"/>
          </p:cNvSpPr>
          <p:nvPr>
            <p:ph type="ftr" sz="quarter" idx="3"/>
          </p:nvPr>
        </p:nvSpPr>
        <p:spPr>
          <a:xfrm>
            <a:off x="3167316" y="6840810"/>
            <a:ext cx="593177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smtClean="0"/>
              <a:t>De titel van je presentatie</a:t>
            </a:r>
            <a:endParaRPr lang="nl-NL" dirty="0"/>
          </a:p>
        </p:txBody>
      </p:sp>
      <p:sp>
        <p:nvSpPr>
          <p:cNvPr id="13" name="Date Placeholder 34"/>
          <p:cNvSpPr>
            <a:spLocks noGrp="1"/>
          </p:cNvSpPr>
          <p:nvPr>
            <p:ph type="dt" sz="half" idx="10"/>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
        <p:nvSpPr>
          <p:cNvPr id="15" name="Rechthoek 3"/>
          <p:cNvSpPr/>
          <p:nvPr userDrawn="1"/>
        </p:nvSpPr>
        <p:spPr>
          <a:xfrm>
            <a:off x="-2051" y="6840810"/>
            <a:ext cx="1683718" cy="360090"/>
          </a:xfrm>
          <a:prstGeom prst="rect">
            <a:avLst/>
          </a:prstGeom>
          <a:solidFill>
            <a:srgbClr val="006443"/>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Placeholder 1"/>
          <p:cNvSpPr>
            <a:spLocks noGrp="1"/>
          </p:cNvSpPr>
          <p:nvPr>
            <p:ph type="title"/>
          </p:nvPr>
        </p:nvSpPr>
        <p:spPr>
          <a:xfrm>
            <a:off x="648123" y="640080"/>
            <a:ext cx="8461274" cy="80013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9" name="Text Placeholder 2"/>
          <p:cNvSpPr>
            <a:spLocks noGrp="1"/>
          </p:cNvSpPr>
          <p:nvPr>
            <p:ph idx="1"/>
          </p:nvPr>
        </p:nvSpPr>
        <p:spPr>
          <a:xfrm>
            <a:off x="648121" y="1584227"/>
            <a:ext cx="8461275" cy="4759206"/>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pic>
        <p:nvPicPr>
          <p:cNvPr id="10" name="Picture 2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6914" y="6885120"/>
            <a:ext cx="1165787" cy="264870"/>
          </a:xfrm>
          <a:prstGeom prst="rect">
            <a:avLst/>
          </a:prstGeom>
        </p:spPr>
      </p:pic>
    </p:spTree>
    <p:extLst>
      <p:ext uri="{BB962C8B-B14F-4D97-AF65-F5344CB8AC3E}">
        <p14:creationId xmlns:p14="http://schemas.microsoft.com/office/powerpoint/2010/main" val="3510970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Blank met titel">
    <p:spTree>
      <p:nvGrpSpPr>
        <p:cNvPr id="1" name=""/>
        <p:cNvGrpSpPr/>
        <p:nvPr/>
      </p:nvGrpSpPr>
      <p:grpSpPr>
        <a:xfrm>
          <a:off x="0" y="0"/>
          <a:ext cx="0" cy="0"/>
          <a:chOff x="0" y="0"/>
          <a:chExt cx="0" cy="0"/>
        </a:xfrm>
      </p:grpSpPr>
      <p:sp>
        <p:nvSpPr>
          <p:cNvPr id="11" name="Slide Number Placeholder 5"/>
          <p:cNvSpPr>
            <a:spLocks noGrp="1"/>
          </p:cNvSpPr>
          <p:nvPr>
            <p:ph type="sldNum" sz="quarter" idx="4"/>
          </p:nvPr>
        </p:nvSpPr>
        <p:spPr>
          <a:xfrm>
            <a:off x="9176816" y="6840810"/>
            <a:ext cx="545034" cy="360090"/>
          </a:xfrm>
          <a:prstGeom prst="rect">
            <a:avLst/>
          </a:prstGeom>
          <a:solidFill>
            <a:srgbClr val="46BA3A"/>
          </a:solidFill>
        </p:spPr>
        <p:txBody>
          <a:bodyPr anchor="ctr"/>
          <a:lstStyle>
            <a:lvl1pPr algn="ctr">
              <a:defRPr>
                <a:solidFill>
                  <a:schemeClr val="bg1"/>
                </a:solidFill>
              </a:defRPr>
            </a:lvl1pPr>
          </a:lstStyle>
          <a:p>
            <a:fld id="{2D26867C-6FD6-45F3-A694-73FF8D8D5D15}" type="slidenum">
              <a:rPr lang="en-US" smtClean="0"/>
              <a:pPr/>
              <a:t>‹nr.›</a:t>
            </a:fld>
            <a:endParaRPr lang="en-US" sz="1700" dirty="0"/>
          </a:p>
        </p:txBody>
      </p:sp>
      <p:sp>
        <p:nvSpPr>
          <p:cNvPr id="12" name="Footer Placeholder 4"/>
          <p:cNvSpPr>
            <a:spLocks noGrp="1"/>
          </p:cNvSpPr>
          <p:nvPr>
            <p:ph type="ftr" sz="quarter" idx="3"/>
          </p:nvPr>
        </p:nvSpPr>
        <p:spPr>
          <a:xfrm>
            <a:off x="3167316" y="6840810"/>
            <a:ext cx="593177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smtClean="0"/>
              <a:t>De titel van je presentatie</a:t>
            </a:r>
            <a:endParaRPr lang="nl-NL" dirty="0"/>
          </a:p>
        </p:txBody>
      </p:sp>
      <p:sp>
        <p:nvSpPr>
          <p:cNvPr id="13" name="Date Placeholder 34"/>
          <p:cNvSpPr>
            <a:spLocks noGrp="1"/>
          </p:cNvSpPr>
          <p:nvPr>
            <p:ph type="dt" sz="half" idx="10"/>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
        <p:nvSpPr>
          <p:cNvPr id="15" name="Rechthoek 3"/>
          <p:cNvSpPr/>
          <p:nvPr userDrawn="1"/>
        </p:nvSpPr>
        <p:spPr>
          <a:xfrm>
            <a:off x="-2051" y="6840810"/>
            <a:ext cx="1683718" cy="360090"/>
          </a:xfrm>
          <a:prstGeom prst="rect">
            <a:avLst/>
          </a:prstGeom>
          <a:solidFill>
            <a:srgbClr val="006443"/>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Placeholder 1"/>
          <p:cNvSpPr>
            <a:spLocks noGrp="1"/>
          </p:cNvSpPr>
          <p:nvPr>
            <p:ph type="title"/>
          </p:nvPr>
        </p:nvSpPr>
        <p:spPr>
          <a:xfrm>
            <a:off x="648123" y="640080"/>
            <a:ext cx="8461274" cy="800130"/>
          </a:xfrm>
          <a:prstGeom prst="rect">
            <a:avLst/>
          </a:prstGeom>
        </p:spPr>
        <p:txBody>
          <a:bodyPr vert="horz" lIns="91440" tIns="45720" rIns="91440" bIns="45720" rtlCol="0" anchor="t">
            <a:normAutofit/>
          </a:bodyPr>
          <a:lstStyle/>
          <a:p>
            <a:r>
              <a:rPr lang="nl-NL" smtClean="0"/>
              <a:t>Klik om de stijl te bewerken</a:t>
            </a:r>
            <a:endParaRPr lang="en-US" dirty="0"/>
          </a:p>
        </p:txBody>
      </p:sp>
      <p:pic>
        <p:nvPicPr>
          <p:cNvPr id="10" name="Picture 2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6914" y="6885120"/>
            <a:ext cx="1165787" cy="264870"/>
          </a:xfrm>
          <a:prstGeom prst="rect">
            <a:avLst/>
          </a:prstGeom>
        </p:spPr>
      </p:pic>
    </p:spTree>
    <p:extLst>
      <p:ext uri="{BB962C8B-B14F-4D97-AF65-F5344CB8AC3E}">
        <p14:creationId xmlns:p14="http://schemas.microsoft.com/office/powerpoint/2010/main" val="86347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nl-BE"/>
          </a:p>
        </p:txBody>
      </p:sp>
      <p:sp>
        <p:nvSpPr>
          <p:cNvPr id="6" name="Slide Number Placeholder 5"/>
          <p:cNvSpPr>
            <a:spLocks noGrp="1"/>
          </p:cNvSpPr>
          <p:nvPr>
            <p:ph type="sldNum" sz="quarter" idx="4"/>
          </p:nvPr>
        </p:nvSpPr>
        <p:spPr>
          <a:xfrm>
            <a:off x="9176816" y="6840810"/>
            <a:ext cx="545034" cy="360090"/>
          </a:xfrm>
          <a:prstGeom prst="rect">
            <a:avLst/>
          </a:prstGeom>
          <a:solidFill>
            <a:srgbClr val="46BA3A"/>
          </a:solidFill>
        </p:spPr>
        <p:txBody>
          <a:bodyPr anchor="ctr"/>
          <a:lstStyle>
            <a:lvl1pPr algn="ctr">
              <a:defRPr>
                <a:solidFill>
                  <a:schemeClr val="bg1"/>
                </a:solidFill>
              </a:defRPr>
            </a:lvl1pPr>
          </a:lstStyle>
          <a:p>
            <a:fld id="{2D26867C-6FD6-45F3-A694-73FF8D8D5D15}" type="slidenum">
              <a:rPr lang="en-US" smtClean="0"/>
              <a:pPr/>
              <a:t>‹nr.›</a:t>
            </a:fld>
            <a:endParaRPr lang="en-US" sz="1700" dirty="0"/>
          </a:p>
        </p:txBody>
      </p:sp>
      <p:sp>
        <p:nvSpPr>
          <p:cNvPr id="7" name="Footer Placeholder 4"/>
          <p:cNvSpPr>
            <a:spLocks noGrp="1"/>
          </p:cNvSpPr>
          <p:nvPr>
            <p:ph type="ftr" sz="quarter" idx="3"/>
          </p:nvPr>
        </p:nvSpPr>
        <p:spPr>
          <a:xfrm>
            <a:off x="3167316" y="6840810"/>
            <a:ext cx="593177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smtClean="0"/>
              <a:t>De titel van je presentatie</a:t>
            </a:r>
            <a:endParaRPr lang="nl-NL" dirty="0"/>
          </a:p>
        </p:txBody>
      </p:sp>
      <p:sp>
        <p:nvSpPr>
          <p:cNvPr id="8" name="Date Placeholder 34"/>
          <p:cNvSpPr>
            <a:spLocks noGrp="1"/>
          </p:cNvSpPr>
          <p:nvPr>
            <p:ph type="dt" sz="half" idx="10"/>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Tree>
    <p:extLst>
      <p:ext uri="{BB962C8B-B14F-4D97-AF65-F5344CB8AC3E}">
        <p14:creationId xmlns:p14="http://schemas.microsoft.com/office/powerpoint/2010/main" val="1060593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itel 1"/>
          <p:cNvSpPr>
            <a:spLocks noGrp="1"/>
          </p:cNvSpPr>
          <p:nvPr>
            <p:ph type="title"/>
          </p:nvPr>
        </p:nvSpPr>
        <p:spPr>
          <a:xfrm>
            <a:off x="648123" y="640080"/>
            <a:ext cx="8461274" cy="800130"/>
          </a:xfrm>
        </p:spPr>
        <p:txBody>
          <a:bodyPr/>
          <a:lstStyle/>
          <a:p>
            <a:r>
              <a:rPr lang="nl-NL" smtClean="0"/>
              <a:t>Klik om de stijl te bewerken</a:t>
            </a:r>
            <a:endParaRPr lang="nl-BE" dirty="0"/>
          </a:p>
        </p:txBody>
      </p:sp>
      <p:sp>
        <p:nvSpPr>
          <p:cNvPr id="12" name="Picture Placeholder 11"/>
          <p:cNvSpPr>
            <a:spLocks noGrp="1"/>
          </p:cNvSpPr>
          <p:nvPr>
            <p:ph type="pic" sz="quarter" idx="12"/>
          </p:nvPr>
        </p:nvSpPr>
        <p:spPr>
          <a:xfrm>
            <a:off x="2629397" y="1871663"/>
            <a:ext cx="6480000" cy="4465637"/>
          </a:xfrm>
        </p:spPr>
        <p:txBody>
          <a:bodyPr/>
          <a:lstStyle/>
          <a:p>
            <a:r>
              <a:rPr lang="nl-NL" smtClean="0"/>
              <a:t>Klik op het pictogram als u een afbeelding wilt toevoegen</a:t>
            </a:r>
            <a:endParaRPr lang="nl-BE"/>
          </a:p>
        </p:txBody>
      </p:sp>
      <p:sp>
        <p:nvSpPr>
          <p:cNvPr id="10" name="Slide Number Placeholder 5"/>
          <p:cNvSpPr>
            <a:spLocks noGrp="1"/>
          </p:cNvSpPr>
          <p:nvPr>
            <p:ph type="sldNum" sz="quarter" idx="4"/>
          </p:nvPr>
        </p:nvSpPr>
        <p:spPr>
          <a:xfrm>
            <a:off x="9176816" y="6840810"/>
            <a:ext cx="545034" cy="360090"/>
          </a:xfrm>
          <a:prstGeom prst="rect">
            <a:avLst/>
          </a:prstGeom>
          <a:solidFill>
            <a:srgbClr val="46BA3A"/>
          </a:solidFill>
        </p:spPr>
        <p:txBody>
          <a:bodyPr anchor="ctr"/>
          <a:lstStyle>
            <a:lvl1pPr algn="ctr">
              <a:defRPr>
                <a:solidFill>
                  <a:schemeClr val="bg1"/>
                </a:solidFill>
              </a:defRPr>
            </a:lvl1pPr>
          </a:lstStyle>
          <a:p>
            <a:fld id="{2D26867C-6FD6-45F3-A694-73FF8D8D5D15}" type="slidenum">
              <a:rPr lang="en-US" smtClean="0"/>
              <a:pPr/>
              <a:t>‹nr.›</a:t>
            </a:fld>
            <a:endParaRPr lang="en-US" sz="1700" dirty="0"/>
          </a:p>
        </p:txBody>
      </p:sp>
      <p:sp>
        <p:nvSpPr>
          <p:cNvPr id="11" name="Footer Placeholder 4"/>
          <p:cNvSpPr>
            <a:spLocks noGrp="1"/>
          </p:cNvSpPr>
          <p:nvPr>
            <p:ph type="ftr" sz="quarter" idx="3"/>
          </p:nvPr>
        </p:nvSpPr>
        <p:spPr>
          <a:xfrm>
            <a:off x="3167316" y="6840810"/>
            <a:ext cx="593177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smtClean="0"/>
              <a:t>De titel van je presentatie</a:t>
            </a:r>
            <a:endParaRPr lang="nl-NL" dirty="0"/>
          </a:p>
        </p:txBody>
      </p:sp>
      <p:sp>
        <p:nvSpPr>
          <p:cNvPr id="13" name="Date Placeholder 34"/>
          <p:cNvSpPr>
            <a:spLocks noGrp="1"/>
          </p:cNvSpPr>
          <p:nvPr>
            <p:ph type="dt" sz="half" idx="10"/>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
        <p:nvSpPr>
          <p:cNvPr id="15" name="Rechthoek 3"/>
          <p:cNvSpPr/>
          <p:nvPr userDrawn="1"/>
        </p:nvSpPr>
        <p:spPr>
          <a:xfrm>
            <a:off x="-2051" y="6840810"/>
            <a:ext cx="1683718" cy="360090"/>
          </a:xfrm>
          <a:prstGeom prst="rect">
            <a:avLst/>
          </a:prstGeom>
          <a:solidFill>
            <a:srgbClr val="006443"/>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7" name="Picture 2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6914" y="6885120"/>
            <a:ext cx="1165787" cy="264870"/>
          </a:xfrm>
          <a:prstGeom prst="rect">
            <a:avLst/>
          </a:prstGeom>
        </p:spPr>
      </p:pic>
    </p:spTree>
    <p:extLst>
      <p:ext uri="{BB962C8B-B14F-4D97-AF65-F5344CB8AC3E}">
        <p14:creationId xmlns:p14="http://schemas.microsoft.com/office/powerpoint/2010/main" val="530885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 name="Picture 19"/>
          <p:cNvPicPr preferRelativeResize="0">
            <a:picLocks noChangeAspect="1"/>
          </p:cNvPicPr>
          <p:nvPr userDrawn="1"/>
        </p:nvPicPr>
        <p:blipFill rotWithShape="1">
          <a:blip r:embed="rId11">
            <a:extLst>
              <a:ext uri="{28A0092B-C50C-407E-A947-70E740481C1C}">
                <a14:useLocalDpi xmlns:a14="http://schemas.microsoft.com/office/drawing/2010/main" val="0"/>
              </a:ext>
            </a:extLst>
          </a:blip>
          <a:srcRect l="14432" t="6262" r="3423" b="14126"/>
          <a:stretch/>
        </p:blipFill>
        <p:spPr>
          <a:xfrm>
            <a:off x="540445" y="216074"/>
            <a:ext cx="8640960" cy="6408712"/>
          </a:xfrm>
          <a:prstGeom prst="rect">
            <a:avLst/>
          </a:prstGeom>
        </p:spPr>
      </p:pic>
      <p:sp>
        <p:nvSpPr>
          <p:cNvPr id="33" name="Footer Placeholder 4"/>
          <p:cNvSpPr>
            <a:spLocks noGrp="1"/>
          </p:cNvSpPr>
          <p:nvPr>
            <p:ph type="ftr" sz="quarter" idx="3"/>
          </p:nvPr>
        </p:nvSpPr>
        <p:spPr>
          <a:xfrm>
            <a:off x="3167316" y="6840810"/>
            <a:ext cx="5931774" cy="360089"/>
          </a:xfrm>
          <a:prstGeom prst="rect">
            <a:avLst/>
          </a:prstGeom>
          <a:solidFill>
            <a:srgbClr val="46BA3A"/>
          </a:solidFill>
        </p:spPr>
        <p:txBody>
          <a:bodyPr vert="horz" lIns="91440" tIns="45720" rIns="91440" bIns="45720" rtlCol="0" anchor="ctr"/>
          <a:lstStyle>
            <a:lvl1pPr algn="l">
              <a:defRPr sz="1600">
                <a:solidFill>
                  <a:schemeClr val="bg1"/>
                </a:solidFill>
              </a:defRPr>
            </a:lvl1pPr>
          </a:lstStyle>
          <a:p>
            <a:r>
              <a:rPr lang="nl-BE" dirty="0" smtClean="0"/>
              <a:t>De titel van je presentatie</a:t>
            </a:r>
            <a:endParaRPr lang="nl-NL" dirty="0"/>
          </a:p>
        </p:txBody>
      </p:sp>
      <p:sp>
        <p:nvSpPr>
          <p:cNvPr id="2" name="Title Placeholder 1"/>
          <p:cNvSpPr>
            <a:spLocks noGrp="1"/>
          </p:cNvSpPr>
          <p:nvPr>
            <p:ph type="title"/>
          </p:nvPr>
        </p:nvSpPr>
        <p:spPr>
          <a:xfrm>
            <a:off x="648123" y="640080"/>
            <a:ext cx="8461274" cy="80013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48121" y="1584227"/>
            <a:ext cx="8461275" cy="4759206"/>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grpSp>
        <p:nvGrpSpPr>
          <p:cNvPr id="29" name="Group 28"/>
          <p:cNvGrpSpPr/>
          <p:nvPr userDrawn="1"/>
        </p:nvGrpSpPr>
        <p:grpSpPr>
          <a:xfrm>
            <a:off x="-2051" y="6840810"/>
            <a:ext cx="1683718" cy="360090"/>
            <a:chOff x="-2051" y="6488113"/>
            <a:chExt cx="1683718" cy="712787"/>
          </a:xfrm>
        </p:grpSpPr>
        <p:sp>
          <p:nvSpPr>
            <p:cNvPr id="27" name="Rechthoek 3"/>
            <p:cNvSpPr/>
            <p:nvPr userDrawn="1"/>
          </p:nvSpPr>
          <p:spPr>
            <a:xfrm>
              <a:off x="-2051" y="6488113"/>
              <a:ext cx="1683718" cy="712787"/>
            </a:xfrm>
            <a:prstGeom prst="rect">
              <a:avLst/>
            </a:prstGeom>
            <a:solidFill>
              <a:srgbClr val="006443"/>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6" name="Picture 25"/>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56914" y="6575823"/>
              <a:ext cx="1165787" cy="524302"/>
            </a:xfrm>
            <a:prstGeom prst="rect">
              <a:avLst/>
            </a:prstGeom>
          </p:spPr>
        </p:pic>
      </p:grpSp>
      <p:sp>
        <p:nvSpPr>
          <p:cNvPr id="35" name="Date Placeholder 34"/>
          <p:cNvSpPr>
            <a:spLocks noGrp="1"/>
          </p:cNvSpPr>
          <p:nvPr>
            <p:ph type="dt" sz="half" idx="2"/>
          </p:nvPr>
        </p:nvSpPr>
        <p:spPr>
          <a:xfrm>
            <a:off x="1759394" y="6840810"/>
            <a:ext cx="1330194" cy="360089"/>
          </a:xfrm>
          <a:prstGeom prst="rect">
            <a:avLst/>
          </a:prstGeom>
          <a:solidFill>
            <a:srgbClr val="46BA3A"/>
          </a:solidFill>
        </p:spPr>
        <p:txBody>
          <a:bodyPr vert="horz" lIns="91440" tIns="45720" rIns="91440" bIns="45720" rtlCol="0" anchor="ctr"/>
          <a:lstStyle>
            <a:lvl1pPr algn="ctr">
              <a:defRPr sz="1600">
                <a:solidFill>
                  <a:schemeClr val="bg1"/>
                </a:solidFill>
              </a:defRPr>
            </a:lvl1pPr>
          </a:lstStyle>
          <a:p>
            <a:r>
              <a:rPr lang="nl-BE" smtClean="0"/>
              <a:t>Fixed date</a:t>
            </a:r>
            <a:endParaRPr lang="nl-BE" dirty="0"/>
          </a:p>
        </p:txBody>
      </p:sp>
      <p:sp>
        <p:nvSpPr>
          <p:cNvPr id="10" name="Slide Number Placeholder 5"/>
          <p:cNvSpPr>
            <a:spLocks noGrp="1"/>
          </p:cNvSpPr>
          <p:nvPr>
            <p:ph type="sldNum" sz="quarter" idx="4"/>
          </p:nvPr>
        </p:nvSpPr>
        <p:spPr>
          <a:xfrm>
            <a:off x="9176816" y="6840810"/>
            <a:ext cx="545034" cy="360090"/>
          </a:xfrm>
          <a:prstGeom prst="rect">
            <a:avLst/>
          </a:prstGeom>
          <a:solidFill>
            <a:srgbClr val="46BA3A"/>
          </a:solidFill>
        </p:spPr>
        <p:txBody>
          <a:bodyPr anchor="ctr"/>
          <a:lstStyle>
            <a:lvl1pPr algn="ctr">
              <a:defRPr sz="1600">
                <a:solidFill>
                  <a:schemeClr val="bg1"/>
                </a:solidFill>
              </a:defRPr>
            </a:lvl1pPr>
          </a:lstStyle>
          <a:p>
            <a:fld id="{2D26867C-6FD6-45F3-A694-73FF8D8D5D15}" type="slidenum">
              <a:rPr lang="en-US" smtClean="0"/>
              <a:pPr/>
              <a:t>‹nr.›</a:t>
            </a:fld>
            <a:endParaRPr lang="en-US" dirty="0"/>
          </a:p>
        </p:txBody>
      </p:sp>
    </p:spTree>
    <p:extLst>
      <p:ext uri="{BB962C8B-B14F-4D97-AF65-F5344CB8AC3E}">
        <p14:creationId xmlns:p14="http://schemas.microsoft.com/office/powerpoint/2010/main" val="3793075259"/>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70" r:id="rId3"/>
    <p:sldLayoutId id="2147483773" r:id="rId4"/>
    <p:sldLayoutId id="2147483776" r:id="rId5"/>
    <p:sldLayoutId id="2147483777" r:id="rId6"/>
    <p:sldLayoutId id="2147483778" r:id="rId7"/>
    <p:sldLayoutId id="2147483774" r:id="rId8"/>
    <p:sldLayoutId id="2147483775" r:id="rId9"/>
  </p:sldLayoutIdLst>
  <p:hf hdr="0"/>
  <p:txStyles>
    <p:titleStyle>
      <a:lvl1pPr algn="l" defTabSz="480060" rtl="0" eaLnBrk="1" latinLnBrk="0" hangingPunct="1">
        <a:spcBef>
          <a:spcPct val="0"/>
        </a:spcBef>
        <a:buNone/>
        <a:defRPr sz="378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69875" indent="-269875" algn="l" defTabSz="480060" rtl="0" eaLnBrk="1" latinLnBrk="0" hangingPunct="1">
        <a:spcBef>
          <a:spcPts val="1050"/>
        </a:spcBef>
        <a:spcAft>
          <a:spcPts val="0"/>
        </a:spcAft>
        <a:buClr>
          <a:schemeClr val="accent1"/>
        </a:buClr>
        <a:buSzPct val="80000"/>
        <a:buFont typeface="Wingdings 3" charset="2"/>
        <a:buChar char=""/>
        <a:defRPr sz="2400" kern="1200">
          <a:solidFill>
            <a:schemeClr val="tx1">
              <a:lumMod val="75000"/>
              <a:lumOff val="25000"/>
            </a:schemeClr>
          </a:solidFill>
          <a:latin typeface="+mn-lt"/>
          <a:ea typeface="+mn-ea"/>
          <a:cs typeface="+mn-cs"/>
        </a:defRPr>
      </a:lvl1pPr>
      <a:lvl2pPr marL="541338" indent="-271463" algn="l" defTabSz="480060" rtl="0" eaLnBrk="1" latinLnBrk="0" hangingPunct="1">
        <a:spcBef>
          <a:spcPts val="1050"/>
        </a:spcBef>
        <a:spcAft>
          <a:spcPts val="0"/>
        </a:spcAft>
        <a:buClr>
          <a:schemeClr val="accent1"/>
        </a:buClr>
        <a:buSzPct val="80000"/>
        <a:buFont typeface="Wingdings 3" charset="2"/>
        <a:buChar char=""/>
        <a:defRPr sz="2000" kern="1200">
          <a:solidFill>
            <a:schemeClr val="tx1">
              <a:lumMod val="75000"/>
              <a:lumOff val="25000"/>
            </a:schemeClr>
          </a:solidFill>
          <a:latin typeface="+mn-lt"/>
          <a:ea typeface="+mn-ea"/>
          <a:cs typeface="+mn-cs"/>
        </a:defRPr>
      </a:lvl2pPr>
      <a:lvl3pPr marL="801688" indent="-260350" algn="l" defTabSz="480060" rtl="0" eaLnBrk="1" latinLnBrk="0" hangingPunct="1">
        <a:spcBef>
          <a:spcPts val="105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3pPr>
      <a:lvl4pPr marL="1073150" indent="-271463" algn="l" defTabSz="480060" rtl="0" eaLnBrk="1" latinLnBrk="0" hangingPunct="1">
        <a:spcBef>
          <a:spcPts val="105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4pPr>
      <a:lvl5pPr marL="1343025" indent="-269875" algn="l" defTabSz="480060" rtl="0" eaLnBrk="1" latinLnBrk="0" hangingPunct="1">
        <a:spcBef>
          <a:spcPts val="105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5pPr>
      <a:lvl6pPr marL="264033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6pPr>
      <a:lvl7pPr marL="312039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7pPr>
      <a:lvl8pPr marL="360045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8pPr>
      <a:lvl9pPr marL="408051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9pPr>
    </p:bodyStyle>
    <p:otherStyle>
      <a:defPPr>
        <a:defRPr lang="en-US"/>
      </a:defPPr>
      <a:lvl1pPr marL="0" algn="l" defTabSz="480060" rtl="0" eaLnBrk="1" latinLnBrk="0" hangingPunct="1">
        <a:defRPr sz="1890" kern="1200">
          <a:solidFill>
            <a:schemeClr val="tx1"/>
          </a:solidFill>
          <a:latin typeface="+mn-lt"/>
          <a:ea typeface="+mn-ea"/>
          <a:cs typeface="+mn-cs"/>
        </a:defRPr>
      </a:lvl1pPr>
      <a:lvl2pPr marL="480060" algn="l" defTabSz="480060" rtl="0" eaLnBrk="1" latinLnBrk="0" hangingPunct="1">
        <a:defRPr sz="1890" kern="1200">
          <a:solidFill>
            <a:schemeClr val="tx1"/>
          </a:solidFill>
          <a:latin typeface="+mn-lt"/>
          <a:ea typeface="+mn-ea"/>
          <a:cs typeface="+mn-cs"/>
        </a:defRPr>
      </a:lvl2pPr>
      <a:lvl3pPr marL="960120" algn="l" defTabSz="480060" rtl="0" eaLnBrk="1" latinLnBrk="0" hangingPunct="1">
        <a:defRPr sz="1890" kern="1200">
          <a:solidFill>
            <a:schemeClr val="tx1"/>
          </a:solidFill>
          <a:latin typeface="+mn-lt"/>
          <a:ea typeface="+mn-ea"/>
          <a:cs typeface="+mn-cs"/>
        </a:defRPr>
      </a:lvl3pPr>
      <a:lvl4pPr marL="1440180" algn="l" defTabSz="480060" rtl="0" eaLnBrk="1" latinLnBrk="0" hangingPunct="1">
        <a:defRPr sz="1890" kern="1200">
          <a:solidFill>
            <a:schemeClr val="tx1"/>
          </a:solidFill>
          <a:latin typeface="+mn-lt"/>
          <a:ea typeface="+mn-ea"/>
          <a:cs typeface="+mn-cs"/>
        </a:defRPr>
      </a:lvl4pPr>
      <a:lvl5pPr marL="1920240" algn="l" defTabSz="480060" rtl="0" eaLnBrk="1" latinLnBrk="0" hangingPunct="1">
        <a:defRPr sz="1890" kern="1200">
          <a:solidFill>
            <a:schemeClr val="tx1"/>
          </a:solidFill>
          <a:latin typeface="+mn-lt"/>
          <a:ea typeface="+mn-ea"/>
          <a:cs typeface="+mn-cs"/>
        </a:defRPr>
      </a:lvl5pPr>
      <a:lvl6pPr marL="2400300" algn="l" defTabSz="480060" rtl="0" eaLnBrk="1" latinLnBrk="0" hangingPunct="1">
        <a:defRPr sz="1890" kern="1200">
          <a:solidFill>
            <a:schemeClr val="tx1"/>
          </a:solidFill>
          <a:latin typeface="+mn-lt"/>
          <a:ea typeface="+mn-ea"/>
          <a:cs typeface="+mn-cs"/>
        </a:defRPr>
      </a:lvl6pPr>
      <a:lvl7pPr marL="2880360" algn="l" defTabSz="480060" rtl="0" eaLnBrk="1" latinLnBrk="0" hangingPunct="1">
        <a:defRPr sz="1890" kern="1200">
          <a:solidFill>
            <a:schemeClr val="tx1"/>
          </a:solidFill>
          <a:latin typeface="+mn-lt"/>
          <a:ea typeface="+mn-ea"/>
          <a:cs typeface="+mn-cs"/>
        </a:defRPr>
      </a:lvl7pPr>
      <a:lvl8pPr marL="3360420" algn="l" defTabSz="480060" rtl="0" eaLnBrk="1" latinLnBrk="0" hangingPunct="1">
        <a:defRPr sz="1890" kern="1200">
          <a:solidFill>
            <a:schemeClr val="tx1"/>
          </a:solidFill>
          <a:latin typeface="+mn-lt"/>
          <a:ea typeface="+mn-ea"/>
          <a:cs typeface="+mn-cs"/>
        </a:defRPr>
      </a:lvl8pPr>
      <a:lvl9pPr marL="3840480" algn="l" defTabSz="480060"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4.jp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8.wmf"/><Relationship Id="rId4" Type="http://schemas.openxmlformats.org/officeDocument/2006/relationships/oleObject" Target="../embeddings/oleObject1.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nl-BE" sz="3200" b="1" dirty="0" smtClean="0"/>
          </a:p>
          <a:p>
            <a:pPr marL="0" indent="0" algn="ctr">
              <a:buNone/>
            </a:pPr>
            <a:r>
              <a:rPr lang="nl-BE" sz="3200" i="1" dirty="0"/>
              <a:t>Verbeteren van de therapietrouw van de patiënt onder  een TNF-alfa-remmer </a:t>
            </a:r>
            <a:br>
              <a:rPr lang="nl-BE" sz="3200" i="1" dirty="0"/>
            </a:br>
            <a:r>
              <a:rPr lang="nl-BE" sz="3200" i="1" dirty="0"/>
              <a:t>door een betere begeleiding van huisarts en apotheker</a:t>
            </a:r>
            <a:r>
              <a:rPr lang="nl-BE" sz="3200" i="1" dirty="0" smtClean="0"/>
              <a:t>.”</a:t>
            </a:r>
            <a:endParaRPr lang="nl-BE" sz="3200"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a:t>
            </a:fld>
            <a:endParaRPr lang="en-US" sz="1700" dirty="0"/>
          </a:p>
        </p:txBody>
      </p:sp>
      <p:sp>
        <p:nvSpPr>
          <p:cNvPr id="2" name="Rechthoek 1"/>
          <p:cNvSpPr/>
          <p:nvPr/>
        </p:nvSpPr>
        <p:spPr>
          <a:xfrm>
            <a:off x="1242354" y="360090"/>
            <a:ext cx="7272808" cy="16561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solidFill>
                  <a:srgbClr val="FF0000"/>
                </a:solidFill>
              </a:rPr>
              <a:t>DRAFT –CONFIDENTIEEL AUB</a:t>
            </a:r>
            <a:endParaRPr lang="nl-BE" sz="3600" dirty="0">
              <a:solidFill>
                <a:srgbClr val="FF0000"/>
              </a:solidFill>
            </a:endParaRPr>
          </a:p>
        </p:txBody>
      </p:sp>
    </p:spTree>
    <p:extLst>
      <p:ext uri="{BB962C8B-B14F-4D97-AF65-F5344CB8AC3E}">
        <p14:creationId xmlns:p14="http://schemas.microsoft.com/office/powerpoint/2010/main" val="31270902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Demo</a:t>
            </a:r>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10</a:t>
            </a:fld>
            <a:endParaRPr lang="en-US" sz="1700" dirty="0"/>
          </a:p>
        </p:txBody>
      </p:sp>
    </p:spTree>
    <p:extLst>
      <p:ext uri="{BB962C8B-B14F-4D97-AF65-F5344CB8AC3E}">
        <p14:creationId xmlns:p14="http://schemas.microsoft.com/office/powerpoint/2010/main" val="36121095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Toediening van TNF-remmers</a:t>
            </a:r>
            <a:endParaRPr lang="nl-BE" dirty="0"/>
          </a:p>
        </p:txBody>
      </p:sp>
      <p:sp>
        <p:nvSpPr>
          <p:cNvPr id="3" name="Content Placeholder 2"/>
          <p:cNvSpPr>
            <a:spLocks noGrp="1"/>
          </p:cNvSpPr>
          <p:nvPr>
            <p:ph idx="1"/>
          </p:nvPr>
        </p:nvSpPr>
        <p:spPr/>
        <p:txBody>
          <a:bodyPr>
            <a:normAutofit/>
          </a:bodyPr>
          <a:lstStyle/>
          <a:p>
            <a:r>
              <a:rPr lang="nl-BE" dirty="0" smtClean="0"/>
              <a:t>Enkele boodschappen…</a:t>
            </a:r>
            <a:endParaRPr lang="nl-BE" dirty="0"/>
          </a:p>
          <a:p>
            <a:pPr lvl="1"/>
            <a:r>
              <a:rPr lang="nl-BE" dirty="0" smtClean="0"/>
              <a:t>(half) uurtje voor toediening uit koelkast</a:t>
            </a:r>
          </a:p>
          <a:p>
            <a:pPr lvl="1"/>
            <a:endParaRPr lang="nl-BE" dirty="0"/>
          </a:p>
          <a:p>
            <a:pPr lvl="1"/>
            <a:r>
              <a:rPr lang="nl-BE" dirty="0" smtClean="0"/>
              <a:t>Goede hygiëne</a:t>
            </a:r>
          </a:p>
          <a:p>
            <a:pPr lvl="1"/>
            <a:endParaRPr lang="nl-BE" dirty="0"/>
          </a:p>
          <a:p>
            <a:pPr lvl="1"/>
            <a:r>
              <a:rPr lang="nl-BE" dirty="0" smtClean="0"/>
              <a:t>Verwijdering van gebruikte pennen</a:t>
            </a:r>
            <a:endParaRPr lang="nl-BE" dirty="0"/>
          </a:p>
          <a:p>
            <a:pPr lvl="1"/>
            <a:endParaRPr lang="nl-BE" dirty="0"/>
          </a:p>
          <a:p>
            <a:pPr lvl="1"/>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11</a:t>
            </a:fld>
            <a:endParaRPr lang="en-US" sz="1700" dirty="0"/>
          </a:p>
        </p:txBody>
      </p:sp>
    </p:spTree>
    <p:extLst>
      <p:ext uri="{BB962C8B-B14F-4D97-AF65-F5344CB8AC3E}">
        <p14:creationId xmlns:p14="http://schemas.microsoft.com/office/powerpoint/2010/main" val="426721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Toediening van TNF-remmers</a:t>
            </a:r>
            <a:endParaRPr lang="nl-BE" dirty="0"/>
          </a:p>
        </p:txBody>
      </p:sp>
      <p:sp>
        <p:nvSpPr>
          <p:cNvPr id="3" name="Content Placeholder 2"/>
          <p:cNvSpPr>
            <a:spLocks noGrp="1"/>
          </p:cNvSpPr>
          <p:nvPr>
            <p:ph idx="1"/>
          </p:nvPr>
        </p:nvSpPr>
        <p:spPr/>
        <p:txBody>
          <a:bodyPr>
            <a:normAutofit/>
          </a:bodyPr>
          <a:lstStyle/>
          <a:p>
            <a:r>
              <a:rPr lang="nl-BE" dirty="0" smtClean="0"/>
              <a:t>Annelies heeft geregeld last van een reactie nadat ze de medicatie heeft toegediend en ze vindt dit wel vervelend. </a:t>
            </a:r>
          </a:p>
          <a:p>
            <a:endParaRPr lang="nl-BE" dirty="0"/>
          </a:p>
          <a:p>
            <a:r>
              <a:rPr lang="nl-BE" dirty="0" smtClean="0"/>
              <a:t>Wat raad je haar aan?</a:t>
            </a:r>
          </a:p>
          <a:p>
            <a:pPr lvl="1"/>
            <a:r>
              <a:rPr lang="nl-BE" dirty="0" smtClean="0"/>
              <a:t>Je kan een lokale corticoïde crème aanraden om de jeuk en irritatie te verminderen</a:t>
            </a:r>
          </a:p>
          <a:p>
            <a:pPr lvl="1"/>
            <a:r>
              <a:rPr lang="nl-BE" dirty="0" smtClean="0"/>
              <a:t>Indien de reactie te erg is, neem dan contact op met specialist</a:t>
            </a:r>
          </a:p>
          <a:p>
            <a:pPr marL="0" indent="0">
              <a:buNone/>
            </a:pPr>
            <a:endParaRPr lang="nl-BE" dirty="0"/>
          </a:p>
          <a:p>
            <a:pPr marL="0" indent="0">
              <a:buNone/>
            </a:pPr>
            <a:endParaRPr lang="nl-BE" dirty="0"/>
          </a:p>
          <a:p>
            <a:pPr marL="271462" lvl="1" indent="0">
              <a:buNone/>
            </a:pPr>
            <a:endParaRPr lang="nl-BE" dirty="0"/>
          </a:p>
          <a:p>
            <a:pPr lvl="1"/>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12</a:t>
            </a:fld>
            <a:endParaRPr lang="en-US" sz="1700" dirty="0"/>
          </a:p>
        </p:txBody>
      </p:sp>
    </p:spTree>
    <p:extLst>
      <p:ext uri="{BB962C8B-B14F-4D97-AF65-F5344CB8AC3E}">
        <p14:creationId xmlns:p14="http://schemas.microsoft.com/office/powerpoint/2010/main" val="363267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Bewaring en toediening van TNF-remmers</a:t>
            </a:r>
            <a:endParaRPr lang="nl-BE" dirty="0"/>
          </a:p>
        </p:txBody>
      </p:sp>
      <p:sp>
        <p:nvSpPr>
          <p:cNvPr id="3" name="Content Placeholder 2"/>
          <p:cNvSpPr>
            <a:spLocks noGrp="1"/>
          </p:cNvSpPr>
          <p:nvPr>
            <p:ph idx="1"/>
          </p:nvPr>
        </p:nvSpPr>
        <p:spPr/>
        <p:txBody>
          <a:bodyPr>
            <a:normAutofit lnSpcReduction="10000"/>
          </a:bodyPr>
          <a:lstStyle/>
          <a:p>
            <a:r>
              <a:rPr lang="nl-BE" dirty="0" smtClean="0"/>
              <a:t>Hoeveel procent van de patiënten bewaart zijn geneesmiddel correct thuis? </a:t>
            </a:r>
          </a:p>
          <a:p>
            <a:pPr marL="0" indent="0">
              <a:buNone/>
            </a:pPr>
            <a:r>
              <a:rPr lang="nl-BE" dirty="0" smtClean="0"/>
              <a:t>		a. 71,3 %</a:t>
            </a:r>
          </a:p>
          <a:p>
            <a:pPr marL="0" indent="0">
              <a:buNone/>
            </a:pPr>
            <a:r>
              <a:rPr lang="nl-BE" dirty="0"/>
              <a:t>	</a:t>
            </a:r>
            <a:r>
              <a:rPr lang="nl-BE" dirty="0" smtClean="0"/>
              <a:t>	b. 42,7 %</a:t>
            </a:r>
          </a:p>
          <a:p>
            <a:pPr marL="0" indent="0">
              <a:buNone/>
            </a:pPr>
            <a:r>
              <a:rPr lang="nl-BE" dirty="0"/>
              <a:t>	</a:t>
            </a:r>
            <a:r>
              <a:rPr lang="nl-BE" dirty="0" smtClean="0"/>
              <a:t>	c. 23,2 %</a:t>
            </a:r>
          </a:p>
          <a:p>
            <a:pPr marL="0" indent="0">
              <a:buNone/>
            </a:pPr>
            <a:r>
              <a:rPr lang="nl-BE" dirty="0"/>
              <a:t>	</a:t>
            </a:r>
            <a:r>
              <a:rPr lang="nl-BE" dirty="0" smtClean="0"/>
              <a:t>	d.   6,7 %</a:t>
            </a:r>
          </a:p>
          <a:p>
            <a:pPr marL="0" indent="0">
              <a:buNone/>
            </a:pPr>
            <a:endParaRPr lang="nl-BE" dirty="0"/>
          </a:p>
          <a:p>
            <a:r>
              <a:rPr lang="nl-BE" dirty="0" smtClean="0"/>
              <a:t>Welk geneesmiddel kan tot vier weken buiten de koelkast bewaard worden? </a:t>
            </a:r>
          </a:p>
          <a:p>
            <a:r>
              <a:rPr lang="nl-BE" dirty="0" smtClean="0"/>
              <a:t>Welk geneesmiddel kan tot twee weken buiten de koelkast bewaard worden?</a:t>
            </a:r>
            <a:endParaRPr lang="nl-BE" dirty="0"/>
          </a:p>
          <a:p>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13</a:t>
            </a:fld>
            <a:endParaRPr lang="en-US" sz="1700" dirty="0"/>
          </a:p>
        </p:txBody>
      </p:sp>
    </p:spTree>
    <p:extLst>
      <p:ext uri="{BB962C8B-B14F-4D97-AF65-F5344CB8AC3E}">
        <p14:creationId xmlns:p14="http://schemas.microsoft.com/office/powerpoint/2010/main" val="745281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En wat met reizen… ? </a:t>
            </a:r>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14</a:t>
            </a:fld>
            <a:endParaRPr lang="en-US" sz="1700" dirty="0"/>
          </a:p>
        </p:txBody>
      </p:sp>
      <p:pic>
        <p:nvPicPr>
          <p:cNvPr id="4098" name="Picture 2" descr="https://www.meduca.be/wp-content/uploads/2017/07/foto-bootj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19" y="1656234"/>
            <a:ext cx="9757469" cy="4459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0578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15</a:t>
            </a:fld>
            <a:endParaRPr lang="en-US" sz="1700" dirty="0"/>
          </a:p>
        </p:txBody>
      </p:sp>
      <p:sp>
        <p:nvSpPr>
          <p:cNvPr id="10" name="Title 1"/>
          <p:cNvSpPr>
            <a:spLocks noGrp="1"/>
          </p:cNvSpPr>
          <p:nvPr>
            <p:ph type="title"/>
          </p:nvPr>
        </p:nvSpPr>
        <p:spPr>
          <a:xfrm>
            <a:off x="648123" y="640080"/>
            <a:ext cx="8461274" cy="800130"/>
          </a:xfrm>
        </p:spPr>
        <p:txBody>
          <a:bodyPr/>
          <a:lstStyle/>
          <a:p>
            <a:r>
              <a:rPr lang="nl-BE" dirty="0" smtClean="0"/>
              <a:t>Reizen </a:t>
            </a:r>
            <a:endParaRPr lang="nl-BE" dirty="0"/>
          </a:p>
        </p:txBody>
      </p:sp>
      <p:sp>
        <p:nvSpPr>
          <p:cNvPr id="9" name="Content Placeholder 2"/>
          <p:cNvSpPr>
            <a:spLocks noGrp="1"/>
          </p:cNvSpPr>
          <p:nvPr>
            <p:ph idx="1"/>
          </p:nvPr>
        </p:nvSpPr>
        <p:spPr>
          <a:xfrm>
            <a:off x="648121" y="1584227"/>
            <a:ext cx="8461275" cy="4759206"/>
          </a:xfrm>
        </p:spPr>
        <p:txBody>
          <a:bodyPr>
            <a:normAutofit/>
          </a:bodyPr>
          <a:lstStyle/>
          <a:p>
            <a:r>
              <a:rPr lang="nl-BE" dirty="0" smtClean="0"/>
              <a:t>Speciale koelzakjes</a:t>
            </a:r>
          </a:p>
          <a:p>
            <a:endParaRPr lang="nl-BE" dirty="0" smtClean="0"/>
          </a:p>
          <a:p>
            <a:r>
              <a:rPr lang="nl-BE" dirty="0" smtClean="0"/>
              <a:t>Niet in de bagageruimte</a:t>
            </a:r>
            <a:endParaRPr lang="nl-BE" dirty="0"/>
          </a:p>
          <a:p>
            <a:endParaRPr lang="nl-BE" dirty="0"/>
          </a:p>
          <a:p>
            <a:r>
              <a:rPr lang="nl-BE" dirty="0" smtClean="0"/>
              <a:t>Speciale documenten</a:t>
            </a:r>
          </a:p>
          <a:p>
            <a:endParaRPr lang="nl-BE" dirty="0"/>
          </a:p>
        </p:txBody>
      </p:sp>
    </p:spTree>
    <p:extLst>
      <p:ext uri="{BB962C8B-B14F-4D97-AF65-F5344CB8AC3E}">
        <p14:creationId xmlns:p14="http://schemas.microsoft.com/office/powerpoint/2010/main" val="26536265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16</a:t>
            </a:fld>
            <a:endParaRPr lang="en-US" sz="1700" dirty="0"/>
          </a:p>
        </p:txBody>
      </p:sp>
      <p:pic>
        <p:nvPicPr>
          <p:cNvPr id="3" name="Afbeelding 2"/>
          <p:cNvPicPr>
            <a:picLocks noChangeAspect="1"/>
          </p:cNvPicPr>
          <p:nvPr/>
        </p:nvPicPr>
        <p:blipFill rotWithShape="1">
          <a:blip r:embed="rId3"/>
          <a:srcRect l="9445" t="23400" r="29919" b="55009"/>
          <a:stretch/>
        </p:blipFill>
        <p:spPr>
          <a:xfrm>
            <a:off x="14558" y="1728242"/>
            <a:ext cx="9707292" cy="1944216"/>
          </a:xfrm>
          <a:prstGeom prst="rect">
            <a:avLst/>
          </a:prstGeom>
        </p:spPr>
      </p:pic>
      <p:pic>
        <p:nvPicPr>
          <p:cNvPr id="8" name="Afbeelding 7"/>
          <p:cNvPicPr>
            <a:picLocks noChangeAspect="1"/>
          </p:cNvPicPr>
          <p:nvPr/>
        </p:nvPicPr>
        <p:blipFill rotWithShape="1">
          <a:blip r:embed="rId4"/>
          <a:srcRect l="9838" t="33900" r="29919" b="45100"/>
          <a:stretch/>
        </p:blipFill>
        <p:spPr>
          <a:xfrm>
            <a:off x="86567" y="3672457"/>
            <a:ext cx="9635284" cy="1896255"/>
          </a:xfrm>
          <a:prstGeom prst="rect">
            <a:avLst/>
          </a:prstGeom>
        </p:spPr>
      </p:pic>
      <p:sp>
        <p:nvSpPr>
          <p:cNvPr id="10" name="Title 1"/>
          <p:cNvSpPr>
            <a:spLocks noGrp="1"/>
          </p:cNvSpPr>
          <p:nvPr>
            <p:ph type="title"/>
          </p:nvPr>
        </p:nvSpPr>
        <p:spPr>
          <a:xfrm>
            <a:off x="648123" y="640080"/>
            <a:ext cx="8461274" cy="800130"/>
          </a:xfrm>
        </p:spPr>
        <p:txBody>
          <a:bodyPr/>
          <a:lstStyle/>
          <a:p>
            <a:r>
              <a:rPr lang="nl-BE" dirty="0" smtClean="0"/>
              <a:t>Speciale documenten!</a:t>
            </a:r>
            <a:endParaRPr lang="nl-BE" dirty="0"/>
          </a:p>
        </p:txBody>
      </p:sp>
      <p:sp>
        <p:nvSpPr>
          <p:cNvPr id="2" name="Rechthoek 1"/>
          <p:cNvSpPr/>
          <p:nvPr/>
        </p:nvSpPr>
        <p:spPr>
          <a:xfrm>
            <a:off x="7093173" y="1944266"/>
            <a:ext cx="2016224"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3016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Doel van de APINTO</a:t>
            </a:r>
            <a:endParaRPr lang="nl-BE" dirty="0"/>
          </a:p>
        </p:txBody>
      </p:sp>
      <p:sp>
        <p:nvSpPr>
          <p:cNvPr id="3" name="Content Placeholder 2"/>
          <p:cNvSpPr>
            <a:spLocks noGrp="1"/>
          </p:cNvSpPr>
          <p:nvPr>
            <p:ph idx="1"/>
          </p:nvPr>
        </p:nvSpPr>
        <p:spPr/>
        <p:txBody>
          <a:bodyPr>
            <a:normAutofit/>
          </a:bodyPr>
          <a:lstStyle/>
          <a:p>
            <a:r>
              <a:rPr lang="nl-BE" dirty="0" smtClean="0"/>
              <a:t>Focussen </a:t>
            </a:r>
            <a:r>
              <a:rPr lang="nl-BE" dirty="0"/>
              <a:t>op het goed en veilig gebruik van TNF-remmers, met als concrete aandachtspunten:</a:t>
            </a:r>
          </a:p>
          <a:p>
            <a:pPr lvl="1"/>
            <a:r>
              <a:rPr lang="nl-BE" dirty="0" smtClean="0"/>
              <a:t>Bewaring </a:t>
            </a:r>
            <a:r>
              <a:rPr lang="nl-BE" dirty="0"/>
              <a:t>en toediening van </a:t>
            </a:r>
            <a:r>
              <a:rPr lang="nl-BE" dirty="0" smtClean="0"/>
              <a:t>TNF-remmers</a:t>
            </a:r>
            <a:endParaRPr lang="nl-BE" dirty="0"/>
          </a:p>
          <a:p>
            <a:pPr lvl="1"/>
            <a:r>
              <a:rPr lang="nl-BE" b="1" dirty="0"/>
              <a:t>Omgaan </a:t>
            </a:r>
            <a:r>
              <a:rPr lang="nl-BE" b="1" dirty="0" smtClean="0"/>
              <a:t>met bijwerkingen en </a:t>
            </a:r>
            <a:r>
              <a:rPr lang="nl-BE" b="1" dirty="0"/>
              <a:t>infecties bij gebruik van TNF-remmers</a:t>
            </a:r>
          </a:p>
          <a:p>
            <a:pPr lvl="1"/>
            <a:r>
              <a:rPr lang="nl-BE" dirty="0" smtClean="0"/>
              <a:t>Vaccinaties </a:t>
            </a:r>
            <a:r>
              <a:rPr lang="nl-BE" dirty="0"/>
              <a:t>tijdens het gebruik van TNF-remmers: </a:t>
            </a:r>
            <a:r>
              <a:rPr lang="nl-BE" i="1" dirty="0"/>
              <a:t>do’s </a:t>
            </a:r>
            <a:r>
              <a:rPr lang="nl-BE" i="1" dirty="0" err="1"/>
              <a:t>and</a:t>
            </a:r>
            <a:r>
              <a:rPr lang="nl-BE" i="1" dirty="0"/>
              <a:t> </a:t>
            </a:r>
            <a:r>
              <a:rPr lang="nl-BE" i="1" dirty="0" err="1" smtClean="0"/>
              <a:t>don’ts</a:t>
            </a:r>
            <a:endParaRPr lang="nl-BE" i="1" dirty="0" smtClean="0"/>
          </a:p>
          <a:p>
            <a:pPr lvl="1"/>
            <a:r>
              <a:rPr lang="nl-BE" dirty="0"/>
              <a:t>Begeleiding in eerste lijn</a:t>
            </a:r>
          </a:p>
          <a:p>
            <a:pPr lvl="1"/>
            <a:endParaRPr lang="nl-BE" dirty="0" smtClean="0"/>
          </a:p>
          <a:p>
            <a:pPr marL="271462" lvl="1" indent="0">
              <a:buNone/>
            </a:pPr>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17</a:t>
            </a:fld>
            <a:endParaRPr lang="en-US" sz="1700" dirty="0"/>
          </a:p>
        </p:txBody>
      </p:sp>
    </p:spTree>
    <p:extLst>
      <p:ext uri="{BB962C8B-B14F-4D97-AF65-F5344CB8AC3E}">
        <p14:creationId xmlns:p14="http://schemas.microsoft.com/office/powerpoint/2010/main" val="35375250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BE" dirty="0" smtClean="0"/>
              <a:t>Omgaan met bijwerkingen &amp; infecties </a:t>
            </a:r>
            <a:endParaRPr lang="nl-BE" dirty="0"/>
          </a:p>
        </p:txBody>
      </p:sp>
      <p:sp>
        <p:nvSpPr>
          <p:cNvPr id="3" name="Content Placeholder 2"/>
          <p:cNvSpPr>
            <a:spLocks noGrp="1"/>
          </p:cNvSpPr>
          <p:nvPr>
            <p:ph idx="1"/>
          </p:nvPr>
        </p:nvSpPr>
        <p:spPr/>
        <p:txBody>
          <a:bodyPr>
            <a:normAutofit/>
          </a:bodyPr>
          <a:lstStyle/>
          <a:p>
            <a:r>
              <a:rPr lang="nl-BE" dirty="0" smtClean="0"/>
              <a:t>Wat zijn (te verwachten) bijwerkingen?*</a:t>
            </a:r>
          </a:p>
          <a:p>
            <a:endParaRPr lang="nl-BE" dirty="0"/>
          </a:p>
          <a:p>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18</a:t>
            </a:fld>
            <a:endParaRPr lang="en-US" sz="1700" dirty="0"/>
          </a:p>
        </p:txBody>
      </p:sp>
      <p:graphicFrame>
        <p:nvGraphicFramePr>
          <p:cNvPr id="9" name="Tabel 8"/>
          <p:cNvGraphicFramePr>
            <a:graphicFrameLocks noGrp="1"/>
          </p:cNvGraphicFramePr>
          <p:nvPr>
            <p:extLst>
              <p:ext uri="{D42A27DB-BD31-4B8C-83A1-F6EECF244321}">
                <p14:modId xmlns:p14="http://schemas.microsoft.com/office/powerpoint/2010/main" val="2347177949"/>
              </p:ext>
            </p:extLst>
          </p:nvPr>
        </p:nvGraphicFramePr>
        <p:xfrm>
          <a:off x="648121" y="2304306"/>
          <a:ext cx="8245252" cy="2900838"/>
        </p:xfrm>
        <a:graphic>
          <a:graphicData uri="http://schemas.openxmlformats.org/drawingml/2006/table">
            <a:tbl>
              <a:tblPr firstRow="1" firstCol="1" bandRow="1">
                <a:tableStyleId>{5C22544A-7EE6-4342-B048-85BDC9FD1C3A}</a:tableStyleId>
              </a:tblPr>
              <a:tblGrid>
                <a:gridCol w="3420716"/>
                <a:gridCol w="4824536"/>
              </a:tblGrid>
              <a:tr h="407700">
                <a:tc>
                  <a:txBody>
                    <a:bodyPr/>
                    <a:lstStyle/>
                    <a:p>
                      <a:pPr algn="ctr">
                        <a:lnSpc>
                          <a:spcPct val="150000"/>
                        </a:lnSpc>
                        <a:spcAft>
                          <a:spcPts val="0"/>
                        </a:spcAft>
                      </a:pPr>
                      <a:r>
                        <a:rPr lang="nl-BE" sz="1200" u="sng" dirty="0">
                          <a:effectLst/>
                        </a:rPr>
                        <a:t>Orgaanklasse</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nl-BE" sz="1200" u="sng">
                          <a:effectLst/>
                        </a:rPr>
                        <a:t>Type bijwerking</a:t>
                      </a:r>
                      <a:endParaRPr lang="nl-BE"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62338">
                <a:tc>
                  <a:txBody>
                    <a:bodyPr/>
                    <a:lstStyle/>
                    <a:p>
                      <a:pPr algn="just">
                        <a:lnSpc>
                          <a:spcPct val="150000"/>
                        </a:lnSpc>
                        <a:spcAft>
                          <a:spcPts val="0"/>
                        </a:spcAft>
                      </a:pPr>
                      <a:r>
                        <a:rPr lang="nl-BE" sz="1400" b="0" dirty="0">
                          <a:effectLst/>
                        </a:rPr>
                        <a:t>Infecties en parasitaire aandoeningen</a:t>
                      </a:r>
                      <a:endParaRPr lang="nl-B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nl-BE" sz="1400">
                          <a:effectLst/>
                        </a:rPr>
                        <a:t>Bacteriële/virale infecties op de luchtwegen (pijn, zwelling, roodheid, jeuk)</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07700">
                <a:tc>
                  <a:txBody>
                    <a:bodyPr/>
                    <a:lstStyle/>
                    <a:p>
                      <a:pPr algn="just">
                        <a:lnSpc>
                          <a:spcPct val="150000"/>
                        </a:lnSpc>
                        <a:spcAft>
                          <a:spcPts val="0"/>
                        </a:spcAft>
                      </a:pPr>
                      <a:r>
                        <a:rPr lang="nl-BE" sz="1400" b="0" dirty="0">
                          <a:effectLst/>
                        </a:rPr>
                        <a:t>Zenuwstelsel</a:t>
                      </a:r>
                      <a:endParaRPr lang="nl-B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nl-BE" sz="1400">
                          <a:effectLst/>
                        </a:rPr>
                        <a:t>Hoofdpijn, duizeligheid</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07700">
                <a:tc>
                  <a:txBody>
                    <a:bodyPr/>
                    <a:lstStyle/>
                    <a:p>
                      <a:pPr algn="just">
                        <a:lnSpc>
                          <a:spcPct val="150000"/>
                        </a:lnSpc>
                        <a:spcAft>
                          <a:spcPts val="0"/>
                        </a:spcAft>
                      </a:pPr>
                      <a:r>
                        <a:rPr lang="nl-BE" sz="1400" b="0" dirty="0">
                          <a:effectLst/>
                        </a:rPr>
                        <a:t>Maagdarm</a:t>
                      </a:r>
                      <a:endParaRPr lang="nl-B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nl-BE" sz="1400">
                          <a:effectLst/>
                        </a:rPr>
                        <a:t>Buikpijn, misselijkheid, braken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07700">
                <a:tc>
                  <a:txBody>
                    <a:bodyPr/>
                    <a:lstStyle/>
                    <a:p>
                      <a:pPr algn="just">
                        <a:lnSpc>
                          <a:spcPct val="150000"/>
                        </a:lnSpc>
                        <a:spcAft>
                          <a:spcPts val="0"/>
                        </a:spcAft>
                      </a:pPr>
                      <a:r>
                        <a:rPr lang="nl-BE" sz="1400" b="0" dirty="0">
                          <a:effectLst/>
                        </a:rPr>
                        <a:t>Huid</a:t>
                      </a:r>
                      <a:endParaRPr lang="nl-B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nl-BE" sz="1400">
                          <a:effectLst/>
                        </a:rPr>
                        <a:t>Huiduitslag</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07700">
                <a:tc>
                  <a:txBody>
                    <a:bodyPr/>
                    <a:lstStyle/>
                    <a:p>
                      <a:pPr algn="just">
                        <a:lnSpc>
                          <a:spcPct val="150000"/>
                        </a:lnSpc>
                        <a:spcAft>
                          <a:spcPts val="0"/>
                        </a:spcAft>
                      </a:pPr>
                      <a:r>
                        <a:rPr lang="nl-BE" sz="1400" b="0" dirty="0">
                          <a:effectLst/>
                        </a:rPr>
                        <a:t>Spier en skelet</a:t>
                      </a:r>
                      <a:endParaRPr lang="nl-BE"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0"/>
                        </a:spcAft>
                      </a:pPr>
                      <a:r>
                        <a:rPr lang="nl-BE" sz="1400" dirty="0">
                          <a:effectLst/>
                        </a:rPr>
                        <a:t>Pijn in de spieren, gewrichten, pezen en botten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10" name="Rectangle 2"/>
          <p:cNvSpPr>
            <a:spLocks noChangeArrowheads="1"/>
          </p:cNvSpPr>
          <p:nvPr/>
        </p:nvSpPr>
        <p:spPr bwMode="auto">
          <a:xfrm>
            <a:off x="2135188" y="3003550"/>
            <a:ext cx="9721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graphicFrame>
        <p:nvGraphicFramePr>
          <p:cNvPr id="11" name="Tabel 10"/>
          <p:cNvGraphicFramePr>
            <a:graphicFrameLocks noGrp="1"/>
          </p:cNvGraphicFramePr>
          <p:nvPr>
            <p:extLst>
              <p:ext uri="{D42A27DB-BD31-4B8C-83A1-F6EECF244321}">
                <p14:modId xmlns:p14="http://schemas.microsoft.com/office/powerpoint/2010/main" val="2417651741"/>
              </p:ext>
            </p:extLst>
          </p:nvPr>
        </p:nvGraphicFramePr>
        <p:xfrm>
          <a:off x="-33252" y="6297712"/>
          <a:ext cx="9755102" cy="399082"/>
        </p:xfrm>
        <a:graphic>
          <a:graphicData uri="http://schemas.openxmlformats.org/drawingml/2006/table">
            <a:tbl>
              <a:tblPr firstRow="1" bandRow="1">
                <a:tableStyleId>{5C22544A-7EE6-4342-B048-85BDC9FD1C3A}</a:tableStyleId>
              </a:tblPr>
              <a:tblGrid>
                <a:gridCol w="9755102"/>
              </a:tblGrid>
              <a:tr h="399082">
                <a:tc>
                  <a:txBody>
                    <a:bodyPr/>
                    <a:lstStyle/>
                    <a:p>
                      <a:r>
                        <a:rPr lang="nl-BE" sz="1000" dirty="0" smtClean="0"/>
                        <a:t>*Gemeld bij tenminste één</a:t>
                      </a:r>
                      <a:r>
                        <a:rPr lang="nl-BE" sz="1000" baseline="0" dirty="0" smtClean="0"/>
                        <a:t> TNF-remmer</a:t>
                      </a:r>
                      <a:endParaRPr lang="nl-BE" sz="1000" dirty="0"/>
                    </a:p>
                  </a:txBody>
                  <a:tcPr/>
                </a:tc>
              </a:tr>
            </a:tbl>
          </a:graphicData>
        </a:graphic>
      </p:graphicFrame>
    </p:spTree>
    <p:extLst>
      <p:ext uri="{BB962C8B-B14F-4D97-AF65-F5344CB8AC3E}">
        <p14:creationId xmlns:p14="http://schemas.microsoft.com/office/powerpoint/2010/main" val="941716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BE" dirty="0" smtClean="0"/>
              <a:t>Omgaan met bijwerkingen &amp; infecties </a:t>
            </a:r>
            <a:endParaRPr lang="nl-BE" dirty="0"/>
          </a:p>
        </p:txBody>
      </p:sp>
      <p:sp>
        <p:nvSpPr>
          <p:cNvPr id="3" name="Content Placeholder 2"/>
          <p:cNvSpPr>
            <a:spLocks noGrp="1"/>
          </p:cNvSpPr>
          <p:nvPr>
            <p:ph idx="1"/>
          </p:nvPr>
        </p:nvSpPr>
        <p:spPr/>
        <p:txBody>
          <a:bodyPr>
            <a:normAutofit/>
          </a:bodyPr>
          <a:lstStyle/>
          <a:p>
            <a:r>
              <a:rPr lang="nl-BE" dirty="0" smtClean="0"/>
              <a:t>Wat zijn (te verwachten) bijwerkingen?*</a:t>
            </a:r>
          </a:p>
          <a:p>
            <a:endParaRPr lang="nl-BE" dirty="0"/>
          </a:p>
          <a:p>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19</a:t>
            </a:fld>
            <a:endParaRPr lang="en-US" sz="1700" dirty="0"/>
          </a:p>
        </p:txBody>
      </p:sp>
      <p:sp>
        <p:nvSpPr>
          <p:cNvPr id="10" name="Rectangle 2"/>
          <p:cNvSpPr>
            <a:spLocks noChangeArrowheads="1"/>
          </p:cNvSpPr>
          <p:nvPr/>
        </p:nvSpPr>
        <p:spPr bwMode="auto">
          <a:xfrm>
            <a:off x="2135188" y="3003550"/>
            <a:ext cx="9721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graphicFrame>
        <p:nvGraphicFramePr>
          <p:cNvPr id="11" name="Tabel 10"/>
          <p:cNvGraphicFramePr>
            <a:graphicFrameLocks noGrp="1"/>
          </p:cNvGraphicFramePr>
          <p:nvPr>
            <p:extLst>
              <p:ext uri="{D42A27DB-BD31-4B8C-83A1-F6EECF244321}">
                <p14:modId xmlns:p14="http://schemas.microsoft.com/office/powerpoint/2010/main" val="2417651741"/>
              </p:ext>
            </p:extLst>
          </p:nvPr>
        </p:nvGraphicFramePr>
        <p:xfrm>
          <a:off x="-33252" y="6297712"/>
          <a:ext cx="9755102" cy="399082"/>
        </p:xfrm>
        <a:graphic>
          <a:graphicData uri="http://schemas.openxmlformats.org/drawingml/2006/table">
            <a:tbl>
              <a:tblPr firstRow="1" bandRow="1">
                <a:tableStyleId>{5C22544A-7EE6-4342-B048-85BDC9FD1C3A}</a:tableStyleId>
              </a:tblPr>
              <a:tblGrid>
                <a:gridCol w="9755102"/>
              </a:tblGrid>
              <a:tr h="399082">
                <a:tc>
                  <a:txBody>
                    <a:bodyPr/>
                    <a:lstStyle/>
                    <a:p>
                      <a:r>
                        <a:rPr lang="nl-BE" sz="1000" dirty="0" smtClean="0"/>
                        <a:t>*Gemeld bij tenminste één</a:t>
                      </a:r>
                      <a:r>
                        <a:rPr lang="nl-BE" sz="1000" baseline="0" dirty="0" smtClean="0"/>
                        <a:t> TNF-remmer</a:t>
                      </a:r>
                      <a:endParaRPr lang="nl-BE" sz="1000" dirty="0"/>
                    </a:p>
                  </a:txBody>
                  <a:tcPr/>
                </a:tc>
              </a:tr>
            </a:tbl>
          </a:graphicData>
        </a:graphic>
      </p:graphicFrame>
      <p:pic>
        <p:nvPicPr>
          <p:cNvPr id="7" name="Afbeelding 6"/>
          <p:cNvPicPr>
            <a:picLocks noChangeAspect="1"/>
          </p:cNvPicPr>
          <p:nvPr/>
        </p:nvPicPr>
        <p:blipFill rotWithShape="1">
          <a:blip r:embed="rId3"/>
          <a:srcRect l="8086" t="41600" r="52757" b="24101"/>
          <a:stretch/>
        </p:blipFill>
        <p:spPr>
          <a:xfrm>
            <a:off x="127775" y="1440210"/>
            <a:ext cx="9433048" cy="4647795"/>
          </a:xfrm>
          <a:prstGeom prst="rect">
            <a:avLst/>
          </a:prstGeom>
        </p:spPr>
      </p:pic>
    </p:spTree>
    <p:extLst>
      <p:ext uri="{BB962C8B-B14F-4D97-AF65-F5344CB8AC3E}">
        <p14:creationId xmlns:p14="http://schemas.microsoft.com/office/powerpoint/2010/main" val="2224560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Inleiding</a:t>
            </a:r>
            <a:endParaRPr lang="nl-BE" dirty="0"/>
          </a:p>
        </p:txBody>
      </p:sp>
      <p:sp>
        <p:nvSpPr>
          <p:cNvPr id="3" name="Content Placeholder 2"/>
          <p:cNvSpPr>
            <a:spLocks noGrp="1"/>
          </p:cNvSpPr>
          <p:nvPr>
            <p:ph idx="1"/>
          </p:nvPr>
        </p:nvSpPr>
        <p:spPr/>
        <p:txBody>
          <a:bodyPr>
            <a:normAutofit/>
          </a:bodyPr>
          <a:lstStyle/>
          <a:p>
            <a:r>
              <a:rPr lang="nl-BE" dirty="0" smtClean="0"/>
              <a:t>Welke TNF-remmers kennen jullie?</a:t>
            </a:r>
            <a:endParaRPr lang="nl-BE" dirty="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a:t>
            </a:fld>
            <a:endParaRPr lang="en-US" sz="1700" dirty="0"/>
          </a:p>
        </p:txBody>
      </p: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988" y="4520825"/>
            <a:ext cx="2514600" cy="1819275"/>
          </a:xfrm>
          <a:prstGeom prst="rect">
            <a:avLst/>
          </a:prstGeom>
        </p:spPr>
      </p:pic>
      <p:pic>
        <p:nvPicPr>
          <p:cNvPr id="11" name="Afbeelding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2165" y="2309841"/>
            <a:ext cx="2647950" cy="1724025"/>
          </a:xfrm>
          <a:prstGeom prst="rect">
            <a:avLst/>
          </a:prstGeom>
        </p:spPr>
      </p:pic>
      <p:pic>
        <p:nvPicPr>
          <p:cNvPr id="12" name="Afbeelding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97982" y="4611312"/>
            <a:ext cx="2190750" cy="1638300"/>
          </a:xfrm>
          <a:prstGeom prst="rect">
            <a:avLst/>
          </a:prstGeom>
        </p:spPr>
      </p:pic>
      <p:pic>
        <p:nvPicPr>
          <p:cNvPr id="13" name="Afbeelding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46659" y="2286416"/>
            <a:ext cx="2236552" cy="1677414"/>
          </a:xfrm>
          <a:prstGeom prst="rect">
            <a:avLst/>
          </a:prstGeom>
        </p:spPr>
      </p:pic>
      <p:pic>
        <p:nvPicPr>
          <p:cNvPr id="3074" name="Picture 2" descr="Afbeeldingsresultaat voor benepali"/>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20988" y="4666019"/>
            <a:ext cx="2401094" cy="1620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1637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a:t>Omgaan met bijwerkingen &amp; infecties </a:t>
            </a:r>
          </a:p>
        </p:txBody>
      </p:sp>
      <p:sp>
        <p:nvSpPr>
          <p:cNvPr id="3" name="Content Placeholder 2"/>
          <p:cNvSpPr>
            <a:spLocks noGrp="1"/>
          </p:cNvSpPr>
          <p:nvPr>
            <p:ph idx="1"/>
          </p:nvPr>
        </p:nvSpPr>
        <p:spPr/>
        <p:txBody>
          <a:bodyPr>
            <a:normAutofit/>
          </a:bodyPr>
          <a:lstStyle/>
          <a:p>
            <a:r>
              <a:rPr lang="nl-BE" dirty="0" smtClean="0"/>
              <a:t>Casus 1:</a:t>
            </a:r>
            <a:endParaRPr lang="nl-BE" dirty="0"/>
          </a:p>
          <a:p>
            <a:pPr lvl="1" algn="just"/>
            <a:r>
              <a:rPr lang="nl-BE" dirty="0" smtClean="0"/>
              <a:t>Patiënt komt in de apotheek en </a:t>
            </a:r>
            <a:r>
              <a:rPr lang="nl-BE" dirty="0"/>
              <a:t>heeft last van verkoudheid en </a:t>
            </a:r>
            <a:r>
              <a:rPr lang="nl-BE" dirty="0" smtClean="0"/>
              <a:t>keelpijn. Je levert paracetamol af en een neusspray. Tevens komt hij ook zijn TNF-remmer ophalen, die hij vandaag moet injecteren. </a:t>
            </a:r>
            <a:endParaRPr lang="nl-BE" dirty="0"/>
          </a:p>
          <a:p>
            <a:pPr lvl="1"/>
            <a:endParaRPr lang="nl-BE" dirty="0" smtClean="0"/>
          </a:p>
          <a:p>
            <a:pPr lvl="1"/>
            <a:r>
              <a:rPr lang="nl-BE" dirty="0" smtClean="0"/>
              <a:t>Hoe ga je hiermee om?</a:t>
            </a:r>
          </a:p>
          <a:p>
            <a:pPr lvl="2"/>
            <a:r>
              <a:rPr lang="nl-BE" dirty="0" smtClean="0"/>
              <a:t>Vraag na of er ook koorts is</a:t>
            </a:r>
          </a:p>
          <a:p>
            <a:pPr lvl="3">
              <a:buFont typeface="Symbol" panose="05050102010706020507" pitchFamily="18" charset="2"/>
              <a:buChar char="Þ"/>
            </a:pPr>
            <a:r>
              <a:rPr lang="nl-BE" dirty="0" smtClean="0"/>
              <a:t>Geen koorts</a:t>
            </a:r>
          </a:p>
          <a:p>
            <a:pPr lvl="3">
              <a:buFont typeface="Symbol" panose="05050102010706020507" pitchFamily="18" charset="2"/>
              <a:buChar char="Þ"/>
            </a:pPr>
            <a:endParaRPr lang="nl-BE" dirty="0" smtClean="0"/>
          </a:p>
          <a:p>
            <a:pPr lvl="2"/>
            <a:r>
              <a:rPr lang="nl-BE" dirty="0" smtClean="0"/>
              <a:t>Doorbehandelen</a:t>
            </a:r>
          </a:p>
          <a:p>
            <a:pPr lvl="2"/>
            <a:r>
              <a:rPr lang="nl-BE" dirty="0" smtClean="0"/>
              <a:t>Patiënt informeren over de alarmsignalen en wanneer de specialist te contacteren</a:t>
            </a:r>
            <a:endParaRPr lang="nl-BE" dirty="0"/>
          </a:p>
          <a:p>
            <a:pPr marL="803275" lvl="3" indent="0">
              <a:buNone/>
            </a:pPr>
            <a:endParaRPr lang="nl-BE" dirty="0"/>
          </a:p>
          <a:p>
            <a:pPr lvl="3">
              <a:buFont typeface="Symbol" panose="05050102010706020507" pitchFamily="18" charset="2"/>
              <a:buChar char="Þ"/>
            </a:pPr>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20</a:t>
            </a:fld>
            <a:endParaRPr lang="en-US" sz="1700" dirty="0"/>
          </a:p>
        </p:txBody>
      </p:sp>
    </p:spTree>
    <p:extLst>
      <p:ext uri="{BB962C8B-B14F-4D97-AF65-F5344CB8AC3E}">
        <p14:creationId xmlns:p14="http://schemas.microsoft.com/office/powerpoint/2010/main" val="400234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a:t>Omgaan met bijwerkingen &amp; infecties </a:t>
            </a:r>
          </a:p>
        </p:txBody>
      </p:sp>
      <p:sp>
        <p:nvSpPr>
          <p:cNvPr id="3" name="Content Placeholder 2"/>
          <p:cNvSpPr>
            <a:spLocks noGrp="1"/>
          </p:cNvSpPr>
          <p:nvPr>
            <p:ph idx="1"/>
          </p:nvPr>
        </p:nvSpPr>
        <p:spPr/>
        <p:txBody>
          <a:bodyPr>
            <a:normAutofit/>
          </a:bodyPr>
          <a:lstStyle/>
          <a:p>
            <a:r>
              <a:rPr lang="nl-BE" dirty="0" smtClean="0"/>
              <a:t>Casus 2:</a:t>
            </a:r>
            <a:endParaRPr lang="nl-BE" dirty="0"/>
          </a:p>
          <a:p>
            <a:pPr lvl="1"/>
            <a:r>
              <a:rPr lang="nl-BE" dirty="0"/>
              <a:t>Patiënt wordt behandeld met TNF-remmer en </a:t>
            </a:r>
            <a:r>
              <a:rPr lang="nl-BE" dirty="0" smtClean="0"/>
              <a:t>de patiënt komt langs voor </a:t>
            </a:r>
            <a:r>
              <a:rPr lang="nl-BE" dirty="0" err="1" smtClean="0"/>
              <a:t>Monuril</a:t>
            </a:r>
            <a:r>
              <a:rPr lang="nl-BE" dirty="0" smtClean="0"/>
              <a:t> ‘omdat ze dat zo gewoon is’. Je vraagt </a:t>
            </a:r>
            <a:r>
              <a:rPr lang="nl-BE" dirty="0" err="1" smtClean="0"/>
              <a:t>hoehet</a:t>
            </a:r>
            <a:r>
              <a:rPr lang="nl-BE" dirty="0" smtClean="0"/>
              <a:t> gaat met haar reuma en ze meldt dat ze haar injectie morgen mag zetten zoals gepland.</a:t>
            </a:r>
            <a:endParaRPr lang="nl-BE" sz="1600" dirty="0"/>
          </a:p>
          <a:p>
            <a:pPr lvl="1"/>
            <a:endParaRPr lang="nl-BE" dirty="0" smtClean="0"/>
          </a:p>
          <a:p>
            <a:pPr lvl="1"/>
            <a:r>
              <a:rPr lang="nl-BE" dirty="0" smtClean="0"/>
              <a:t>Hoe ga je hiermee om?</a:t>
            </a:r>
          </a:p>
          <a:p>
            <a:pPr lvl="2"/>
            <a:r>
              <a:rPr lang="nl-BE" dirty="0" smtClean="0"/>
              <a:t>Vraag </a:t>
            </a:r>
            <a:r>
              <a:rPr lang="nl-BE" dirty="0"/>
              <a:t>na of er ook koorts is</a:t>
            </a:r>
          </a:p>
          <a:p>
            <a:pPr lvl="3">
              <a:buFont typeface="Symbol" panose="05050102010706020507" pitchFamily="18" charset="2"/>
              <a:buChar char="Þ"/>
            </a:pPr>
            <a:r>
              <a:rPr lang="nl-BE" dirty="0" smtClean="0"/>
              <a:t>Twee dagen geleden 39,2°C, nu nog 37,8°C</a:t>
            </a:r>
            <a:endParaRPr lang="nl-BE" dirty="0"/>
          </a:p>
          <a:p>
            <a:pPr lvl="3">
              <a:buFont typeface="Symbol" panose="05050102010706020507" pitchFamily="18" charset="2"/>
              <a:buChar char="Þ"/>
            </a:pPr>
            <a:endParaRPr lang="nl-BE" dirty="0"/>
          </a:p>
          <a:p>
            <a:pPr lvl="2"/>
            <a:r>
              <a:rPr lang="nl-BE" dirty="0" smtClean="0"/>
              <a:t>Contact met specialist, vermoedelijk uitstellen van de injectie tot wanneer beter</a:t>
            </a:r>
            <a:endParaRPr lang="nl-BE" dirty="0"/>
          </a:p>
          <a:p>
            <a:pPr lvl="1"/>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21</a:t>
            </a:fld>
            <a:endParaRPr lang="en-US" sz="1700" dirty="0"/>
          </a:p>
        </p:txBody>
      </p:sp>
    </p:spTree>
    <p:extLst>
      <p:ext uri="{BB962C8B-B14F-4D97-AF65-F5344CB8AC3E}">
        <p14:creationId xmlns:p14="http://schemas.microsoft.com/office/powerpoint/2010/main" val="2624985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a:t>Omgaan met bijwerkingen &amp; infecties </a:t>
            </a:r>
          </a:p>
        </p:txBody>
      </p:sp>
      <p:sp>
        <p:nvSpPr>
          <p:cNvPr id="3" name="Content Placeholder 2"/>
          <p:cNvSpPr>
            <a:spLocks noGrp="1"/>
          </p:cNvSpPr>
          <p:nvPr>
            <p:ph idx="1"/>
          </p:nvPr>
        </p:nvSpPr>
        <p:spPr/>
        <p:txBody>
          <a:bodyPr>
            <a:normAutofit fontScale="92500" lnSpcReduction="10000"/>
          </a:bodyPr>
          <a:lstStyle/>
          <a:p>
            <a:r>
              <a:rPr lang="nl-BE" dirty="0" smtClean="0"/>
              <a:t>Casus 3:</a:t>
            </a:r>
            <a:endParaRPr lang="nl-BE" dirty="0"/>
          </a:p>
          <a:p>
            <a:pPr lvl="1"/>
            <a:r>
              <a:rPr lang="nl-BE" dirty="0"/>
              <a:t>Patiënt wordt behandeld met TNF-remmer en dient een antibioticakuur op te starten (amoxicilline 500mg, drie maal daags) vast. Mag de patiënt zijn geplande injectie overmorgen gewoon toedienen?</a:t>
            </a:r>
            <a:endParaRPr lang="nl-BE" sz="1600" dirty="0"/>
          </a:p>
          <a:p>
            <a:pPr lvl="1"/>
            <a:endParaRPr lang="nl-BE" dirty="0" smtClean="0"/>
          </a:p>
          <a:p>
            <a:pPr lvl="1"/>
            <a:r>
              <a:rPr lang="nl-BE" dirty="0" smtClean="0"/>
              <a:t>Hoe ga je hiermee om?</a:t>
            </a:r>
          </a:p>
          <a:p>
            <a:pPr lvl="2"/>
            <a:r>
              <a:rPr lang="nl-BE" dirty="0"/>
              <a:t>Vraag na of er ook koorts is</a:t>
            </a:r>
          </a:p>
          <a:p>
            <a:pPr lvl="3">
              <a:buFont typeface="Symbol" panose="05050102010706020507" pitchFamily="18" charset="2"/>
              <a:buChar char="Þ"/>
            </a:pPr>
            <a:r>
              <a:rPr lang="nl-BE" dirty="0" smtClean="0"/>
              <a:t>Geen koorts</a:t>
            </a:r>
            <a:endParaRPr lang="nl-BE" dirty="0"/>
          </a:p>
          <a:p>
            <a:pPr lvl="3">
              <a:buFont typeface="Symbol" panose="05050102010706020507" pitchFamily="18" charset="2"/>
              <a:buChar char="Þ"/>
            </a:pPr>
            <a:endParaRPr lang="nl-BE" dirty="0"/>
          </a:p>
          <a:p>
            <a:pPr lvl="2"/>
            <a:r>
              <a:rPr lang="nl-BE" dirty="0" smtClean="0"/>
              <a:t>Vraag na of het over een ernstige infectie gaat</a:t>
            </a:r>
          </a:p>
          <a:p>
            <a:pPr lvl="3">
              <a:buFont typeface="Symbol" panose="05050102010706020507" pitchFamily="18" charset="2"/>
              <a:buChar char="Þ"/>
            </a:pPr>
            <a:r>
              <a:rPr lang="nl-BE" dirty="0"/>
              <a:t>Geen </a:t>
            </a:r>
            <a:r>
              <a:rPr lang="nl-BE" dirty="0" smtClean="0"/>
              <a:t>ernstige infectie</a:t>
            </a:r>
            <a:endParaRPr lang="nl-BE" dirty="0"/>
          </a:p>
          <a:p>
            <a:pPr lvl="1"/>
            <a:endParaRPr lang="nl-BE" dirty="0" smtClean="0"/>
          </a:p>
          <a:p>
            <a:pPr lvl="2"/>
            <a:r>
              <a:rPr lang="nl-BE" dirty="0" smtClean="0"/>
              <a:t>Doorbehandelen</a:t>
            </a:r>
            <a:endParaRPr lang="nl-BE" dirty="0"/>
          </a:p>
          <a:p>
            <a:pPr lvl="1"/>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22</a:t>
            </a:fld>
            <a:endParaRPr lang="en-US" sz="1700" dirty="0"/>
          </a:p>
        </p:txBody>
      </p:sp>
    </p:spTree>
    <p:extLst>
      <p:ext uri="{BB962C8B-B14F-4D97-AF65-F5344CB8AC3E}">
        <p14:creationId xmlns:p14="http://schemas.microsoft.com/office/powerpoint/2010/main" val="116415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a:t>Omgaan met bijwerkingen &amp; infecties </a:t>
            </a:r>
          </a:p>
        </p:txBody>
      </p:sp>
      <p:sp>
        <p:nvSpPr>
          <p:cNvPr id="3" name="Content Placeholder 2"/>
          <p:cNvSpPr>
            <a:spLocks noGrp="1"/>
          </p:cNvSpPr>
          <p:nvPr>
            <p:ph idx="1"/>
          </p:nvPr>
        </p:nvSpPr>
        <p:spPr/>
        <p:txBody>
          <a:bodyPr>
            <a:normAutofit/>
          </a:bodyPr>
          <a:lstStyle/>
          <a:p>
            <a:r>
              <a:rPr lang="nl-BE" dirty="0" smtClean="0"/>
              <a:t>Casus 4:</a:t>
            </a:r>
            <a:endParaRPr lang="nl-BE" dirty="0"/>
          </a:p>
          <a:p>
            <a:pPr lvl="1"/>
            <a:r>
              <a:rPr lang="nl-BE" dirty="0"/>
              <a:t>Een patiënt komt bij jou in de </a:t>
            </a:r>
            <a:r>
              <a:rPr lang="nl-BE" dirty="0" smtClean="0"/>
              <a:t>apotheek met </a:t>
            </a:r>
            <a:r>
              <a:rPr lang="nl-BE" dirty="0"/>
              <a:t>volgende klachten: hoesten (&gt;2 weken) en kortademigheid. </a:t>
            </a:r>
            <a:r>
              <a:rPr lang="nl-BE" dirty="0" smtClean="0"/>
              <a:t>De patiënt gebruikt een TNF-remmer</a:t>
            </a:r>
            <a:endParaRPr lang="nl-BE" sz="1600" dirty="0"/>
          </a:p>
          <a:p>
            <a:pPr lvl="1"/>
            <a:endParaRPr lang="nl-BE" dirty="0" smtClean="0"/>
          </a:p>
          <a:p>
            <a:pPr lvl="1"/>
            <a:r>
              <a:rPr lang="nl-BE" dirty="0" smtClean="0"/>
              <a:t>Hoe ga je hiermee om?</a:t>
            </a:r>
          </a:p>
          <a:p>
            <a:pPr lvl="2"/>
            <a:r>
              <a:rPr lang="nl-BE" dirty="0" smtClean="0"/>
              <a:t>Dit zijn twee alarmsignalen en kunnen wijzen op bv pneumonie</a:t>
            </a:r>
          </a:p>
          <a:p>
            <a:pPr lvl="2"/>
            <a:r>
              <a:rPr lang="nl-BE" dirty="0" smtClean="0"/>
              <a:t>Doorverwijzen naar huisarts</a:t>
            </a:r>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23</a:t>
            </a:fld>
            <a:endParaRPr lang="en-US" sz="1700" dirty="0"/>
          </a:p>
        </p:txBody>
      </p:sp>
    </p:spTree>
    <p:extLst>
      <p:ext uri="{BB962C8B-B14F-4D97-AF65-F5344CB8AC3E}">
        <p14:creationId xmlns:p14="http://schemas.microsoft.com/office/powerpoint/2010/main" val="278234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a:t>Omgaan met bijwerkingen &amp; infecties </a:t>
            </a:r>
          </a:p>
        </p:txBody>
      </p:sp>
      <p:sp>
        <p:nvSpPr>
          <p:cNvPr id="3" name="Content Placeholder 2"/>
          <p:cNvSpPr>
            <a:spLocks noGrp="1"/>
          </p:cNvSpPr>
          <p:nvPr>
            <p:ph idx="1"/>
          </p:nvPr>
        </p:nvSpPr>
        <p:spPr/>
        <p:txBody>
          <a:bodyPr>
            <a:normAutofit/>
          </a:bodyPr>
          <a:lstStyle/>
          <a:p>
            <a:r>
              <a:rPr lang="nl-BE" dirty="0" smtClean="0"/>
              <a:t>Casus 5:</a:t>
            </a:r>
            <a:endParaRPr lang="nl-BE" dirty="0"/>
          </a:p>
          <a:p>
            <a:pPr lvl="1" algn="just"/>
            <a:r>
              <a:rPr lang="nl-BE" dirty="0" smtClean="0"/>
              <a:t>De patiënt komt in de apotheek met een schaafwonde, die maar niet geneest, sinds een week. Je merkt dat de wonde niet mooi is gereinigd en dat ze begint te etteren. Je weet ook dat ze een TNF-remmer gebruikt.</a:t>
            </a:r>
          </a:p>
          <a:p>
            <a:pPr lvl="1"/>
            <a:endParaRPr lang="nl-BE" dirty="0"/>
          </a:p>
          <a:p>
            <a:pPr lvl="1"/>
            <a:r>
              <a:rPr lang="nl-BE" dirty="0" smtClean="0"/>
              <a:t>Hoe ga je hiermee om?</a:t>
            </a:r>
          </a:p>
          <a:p>
            <a:pPr lvl="2"/>
            <a:r>
              <a:rPr lang="nl-BE" dirty="0"/>
              <a:t>Je vraagt na wanneer de volgende geplande injectie </a:t>
            </a:r>
            <a:r>
              <a:rPr lang="nl-BE" dirty="0" smtClean="0"/>
              <a:t>is</a:t>
            </a:r>
          </a:p>
          <a:p>
            <a:pPr lvl="3">
              <a:buFont typeface="Symbol" panose="05050102010706020507" pitchFamily="18" charset="2"/>
              <a:buChar char="Þ"/>
            </a:pPr>
            <a:r>
              <a:rPr lang="nl-BE" dirty="0" smtClean="0"/>
              <a:t>Slechts binnen twee weken</a:t>
            </a:r>
          </a:p>
          <a:p>
            <a:pPr lvl="2">
              <a:buFont typeface="Symbol" panose="05050102010706020507" pitchFamily="18" charset="2"/>
              <a:buChar char="Þ"/>
            </a:pPr>
            <a:endParaRPr lang="nl-BE" dirty="0"/>
          </a:p>
          <a:p>
            <a:pPr lvl="2"/>
            <a:r>
              <a:rPr lang="nl-BE" dirty="0" smtClean="0"/>
              <a:t>Je raadt de patiënt aan om naar de huisarts te gaan en de injectie op het geplande ogenblik te zetten, indien de wonde mooi genezen is.</a:t>
            </a:r>
          </a:p>
          <a:p>
            <a:pPr lvl="2"/>
            <a:r>
              <a:rPr lang="nl-BE" dirty="0" smtClean="0"/>
              <a:t>Indien de wonde traag geneest, neem contact op met de specialist</a:t>
            </a:r>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24</a:t>
            </a:fld>
            <a:endParaRPr lang="en-US" sz="1700" dirty="0"/>
          </a:p>
        </p:txBody>
      </p:sp>
    </p:spTree>
    <p:extLst>
      <p:ext uri="{BB962C8B-B14F-4D97-AF65-F5344CB8AC3E}">
        <p14:creationId xmlns:p14="http://schemas.microsoft.com/office/powerpoint/2010/main" val="505886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a:t>Omgaan met bijwerkingen &amp; infecties </a:t>
            </a:r>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25</a:t>
            </a:fld>
            <a:endParaRPr lang="en-US" sz="1700" dirty="0"/>
          </a:p>
        </p:txBody>
      </p:sp>
      <p:sp>
        <p:nvSpPr>
          <p:cNvPr id="8" name="Rectangle 1"/>
          <p:cNvSpPr>
            <a:spLocks noChangeArrowheads="1"/>
          </p:cNvSpPr>
          <p:nvPr/>
        </p:nvSpPr>
        <p:spPr bwMode="auto">
          <a:xfrm>
            <a:off x="2116138" y="2317750"/>
            <a:ext cx="9721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pic>
        <p:nvPicPr>
          <p:cNvPr id="9" name="Afbeelding 8"/>
          <p:cNvPicPr>
            <a:picLocks noChangeAspect="1"/>
          </p:cNvPicPr>
          <p:nvPr/>
        </p:nvPicPr>
        <p:blipFill rotWithShape="1">
          <a:blip r:embed="rId3"/>
          <a:srcRect l="11020" t="31800" r="20469" b="25500"/>
          <a:stretch/>
        </p:blipFill>
        <p:spPr>
          <a:xfrm>
            <a:off x="342254" y="2363899"/>
            <a:ext cx="9073008" cy="3180767"/>
          </a:xfrm>
          <a:prstGeom prst="rect">
            <a:avLst/>
          </a:prstGeom>
        </p:spPr>
      </p:pic>
    </p:spTree>
    <p:extLst>
      <p:ext uri="{BB962C8B-B14F-4D97-AF65-F5344CB8AC3E}">
        <p14:creationId xmlns:p14="http://schemas.microsoft.com/office/powerpoint/2010/main" val="37285761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Kernboodschappen voor patiënt</a:t>
            </a:r>
            <a:endParaRPr lang="nl-BE" dirty="0"/>
          </a:p>
        </p:txBody>
      </p:sp>
      <p:sp>
        <p:nvSpPr>
          <p:cNvPr id="3" name="Content Placeholder 2"/>
          <p:cNvSpPr>
            <a:spLocks noGrp="1"/>
          </p:cNvSpPr>
          <p:nvPr>
            <p:ph idx="1"/>
          </p:nvPr>
        </p:nvSpPr>
        <p:spPr/>
        <p:txBody>
          <a:bodyPr>
            <a:normAutofit/>
          </a:bodyPr>
          <a:lstStyle/>
          <a:p>
            <a:pPr>
              <a:buFontTx/>
              <a:buChar char="-"/>
            </a:pPr>
            <a:r>
              <a:rPr lang="nl-BE" dirty="0" smtClean="0"/>
              <a:t>Er </a:t>
            </a:r>
            <a:r>
              <a:rPr lang="nl-BE" dirty="0"/>
              <a:t>kunnen zich, door het verminderde afweersysteem van het lichaam, gemakkelijker infecties (luchtweg, huid, mond, oor, genitaal, urineweg, schimmel, gewrichten) manifesteren. Neem daarom altijd </a:t>
            </a:r>
            <a:r>
              <a:rPr lang="nl-BE" b="1" dirty="0"/>
              <a:t>de temperatuur op </a:t>
            </a:r>
            <a:r>
              <a:rPr lang="nl-BE" dirty="0"/>
              <a:t>wanneer u zich ziek voelt</a:t>
            </a:r>
            <a:r>
              <a:rPr lang="nl-BE" dirty="0" smtClean="0"/>
              <a:t>.</a:t>
            </a:r>
          </a:p>
          <a:p>
            <a:pPr marL="0" indent="0">
              <a:buNone/>
            </a:pPr>
            <a:endParaRPr lang="nl-BE" dirty="0" smtClean="0"/>
          </a:p>
          <a:p>
            <a:pPr>
              <a:buFontTx/>
              <a:buChar char="-"/>
            </a:pPr>
            <a:r>
              <a:rPr lang="nl-BE" dirty="0" smtClean="0"/>
              <a:t>Neem </a:t>
            </a:r>
            <a:r>
              <a:rPr lang="nl-BE" dirty="0"/>
              <a:t>bij </a:t>
            </a:r>
            <a:r>
              <a:rPr lang="nl-BE" b="1" dirty="0"/>
              <a:t>koorts of andere tekenen van infectie</a:t>
            </a:r>
            <a:r>
              <a:rPr lang="nl-BE" dirty="0"/>
              <a:t>, bijvoorbeeld een etterend wondje, altijd contact op met uw arts en wacht met het </a:t>
            </a:r>
            <a:r>
              <a:rPr lang="nl-BE" dirty="0" smtClean="0"/>
              <a:t>toedienen </a:t>
            </a:r>
            <a:r>
              <a:rPr lang="nl-BE" dirty="0"/>
              <a:t>van de injectie.</a:t>
            </a:r>
          </a:p>
          <a:p>
            <a:pPr marL="0" indent="0">
              <a:buNone/>
            </a:pPr>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26</a:t>
            </a:fld>
            <a:endParaRPr lang="en-US" sz="1700" dirty="0"/>
          </a:p>
        </p:txBody>
      </p:sp>
      <p:sp>
        <p:nvSpPr>
          <p:cNvPr id="8" name="Rectangle 1"/>
          <p:cNvSpPr>
            <a:spLocks noChangeArrowheads="1"/>
          </p:cNvSpPr>
          <p:nvPr/>
        </p:nvSpPr>
        <p:spPr bwMode="auto">
          <a:xfrm>
            <a:off x="2116138" y="2317750"/>
            <a:ext cx="9721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Tree>
    <p:extLst>
      <p:ext uri="{BB962C8B-B14F-4D97-AF65-F5344CB8AC3E}">
        <p14:creationId xmlns:p14="http://schemas.microsoft.com/office/powerpoint/2010/main" val="4909890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Doel van de APINTO</a:t>
            </a:r>
            <a:endParaRPr lang="nl-BE" dirty="0"/>
          </a:p>
        </p:txBody>
      </p:sp>
      <p:sp>
        <p:nvSpPr>
          <p:cNvPr id="3" name="Content Placeholder 2"/>
          <p:cNvSpPr>
            <a:spLocks noGrp="1"/>
          </p:cNvSpPr>
          <p:nvPr>
            <p:ph idx="1"/>
          </p:nvPr>
        </p:nvSpPr>
        <p:spPr/>
        <p:txBody>
          <a:bodyPr>
            <a:normAutofit/>
          </a:bodyPr>
          <a:lstStyle/>
          <a:p>
            <a:r>
              <a:rPr lang="nl-BE" dirty="0" smtClean="0"/>
              <a:t>Focussen </a:t>
            </a:r>
            <a:r>
              <a:rPr lang="nl-BE" dirty="0"/>
              <a:t>op het goed en veilig gebruik van TNF-remmers, met als concrete aandachtspunten:</a:t>
            </a:r>
          </a:p>
          <a:p>
            <a:pPr lvl="1"/>
            <a:r>
              <a:rPr lang="nl-BE" dirty="0" smtClean="0"/>
              <a:t>Bewaring </a:t>
            </a:r>
            <a:r>
              <a:rPr lang="nl-BE" dirty="0"/>
              <a:t>en toediening van </a:t>
            </a:r>
            <a:r>
              <a:rPr lang="nl-BE" dirty="0" smtClean="0"/>
              <a:t>TNF-remmers</a:t>
            </a:r>
            <a:endParaRPr lang="nl-BE" dirty="0"/>
          </a:p>
          <a:p>
            <a:pPr lvl="1"/>
            <a:r>
              <a:rPr lang="nl-BE" dirty="0"/>
              <a:t>Omgaan </a:t>
            </a:r>
            <a:r>
              <a:rPr lang="nl-BE" dirty="0" smtClean="0"/>
              <a:t>met bijwerkingen en </a:t>
            </a:r>
            <a:r>
              <a:rPr lang="nl-BE" dirty="0"/>
              <a:t>infecties bij gebruik van TNF-remmers</a:t>
            </a:r>
          </a:p>
          <a:p>
            <a:pPr lvl="1"/>
            <a:r>
              <a:rPr lang="nl-BE" b="1" dirty="0" smtClean="0"/>
              <a:t>Vaccinaties </a:t>
            </a:r>
            <a:r>
              <a:rPr lang="nl-BE" b="1" dirty="0"/>
              <a:t>tijdens het gebruik van TNF-remmers: </a:t>
            </a:r>
            <a:r>
              <a:rPr lang="nl-BE" b="1" i="1" dirty="0"/>
              <a:t>do’s </a:t>
            </a:r>
            <a:r>
              <a:rPr lang="nl-BE" b="1" i="1" dirty="0" err="1"/>
              <a:t>and</a:t>
            </a:r>
            <a:r>
              <a:rPr lang="nl-BE" b="1" i="1" dirty="0"/>
              <a:t> </a:t>
            </a:r>
            <a:r>
              <a:rPr lang="nl-BE" b="1" i="1" dirty="0" err="1"/>
              <a:t>don’ts</a:t>
            </a:r>
            <a:endParaRPr lang="nl-BE" b="1" dirty="0"/>
          </a:p>
          <a:p>
            <a:pPr lvl="1"/>
            <a:r>
              <a:rPr lang="nl-BE" dirty="0"/>
              <a:t>Begeleiding in eerste lijn</a:t>
            </a:r>
          </a:p>
          <a:p>
            <a:pPr lvl="1"/>
            <a:endParaRPr lang="nl-BE" dirty="0" smtClean="0"/>
          </a:p>
          <a:p>
            <a:pPr marL="271462" lvl="1" indent="0">
              <a:buNone/>
            </a:pPr>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27</a:t>
            </a:fld>
            <a:endParaRPr lang="en-US" sz="1700" dirty="0"/>
          </a:p>
        </p:txBody>
      </p:sp>
    </p:spTree>
    <p:extLst>
      <p:ext uri="{BB962C8B-B14F-4D97-AF65-F5344CB8AC3E}">
        <p14:creationId xmlns:p14="http://schemas.microsoft.com/office/powerpoint/2010/main" val="9625227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Vaccinaties</a:t>
            </a:r>
            <a:endParaRPr lang="nl-BE" dirty="0"/>
          </a:p>
        </p:txBody>
      </p:sp>
      <p:sp>
        <p:nvSpPr>
          <p:cNvPr id="3" name="Content Placeholder 2"/>
          <p:cNvSpPr>
            <a:spLocks noGrp="1"/>
          </p:cNvSpPr>
          <p:nvPr>
            <p:ph idx="1"/>
          </p:nvPr>
        </p:nvSpPr>
        <p:spPr/>
        <p:txBody>
          <a:bodyPr>
            <a:normAutofit/>
          </a:bodyPr>
          <a:lstStyle/>
          <a:p>
            <a:r>
              <a:rPr lang="nl-BE" dirty="0" smtClean="0"/>
              <a:t>Immuunrespons van patiënten op TNF-remmers kan verminderd zijn </a:t>
            </a:r>
          </a:p>
          <a:p>
            <a:pPr lvl="1">
              <a:buFont typeface="Symbol" panose="05050102010706020507" pitchFamily="18" charset="2"/>
              <a:buChar char="Þ"/>
            </a:pPr>
            <a:r>
              <a:rPr lang="nl-BE" dirty="0" smtClean="0"/>
              <a:t>Banale infecties kunnen grote gevolgen hebben</a:t>
            </a:r>
          </a:p>
          <a:p>
            <a:pPr lvl="1">
              <a:buFont typeface="Symbol" panose="05050102010706020507" pitchFamily="18" charset="2"/>
              <a:buChar char="Þ"/>
            </a:pPr>
            <a:r>
              <a:rPr lang="nl-BE" dirty="0" smtClean="0"/>
              <a:t>Opstoten van de aandoening</a:t>
            </a:r>
          </a:p>
          <a:p>
            <a:pPr lvl="1">
              <a:buFont typeface="Symbol" panose="05050102010706020507" pitchFamily="18" charset="2"/>
              <a:buChar char="Þ"/>
            </a:pPr>
            <a:endParaRPr lang="nl-BE" dirty="0"/>
          </a:p>
          <a:p>
            <a:r>
              <a:rPr lang="nl-BE" dirty="0" smtClean="0"/>
              <a:t>Vaccinatie is bewezen interventie voor veel infecties, maar wat bij gelijktijdig gebruik van TNF-remmers?</a:t>
            </a:r>
          </a:p>
          <a:p>
            <a:endParaRPr lang="nl-BE" dirty="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28</a:t>
            </a:fld>
            <a:endParaRPr lang="en-US" sz="1700" dirty="0"/>
          </a:p>
        </p:txBody>
      </p:sp>
    </p:spTree>
    <p:extLst>
      <p:ext uri="{BB962C8B-B14F-4D97-AF65-F5344CB8AC3E}">
        <p14:creationId xmlns:p14="http://schemas.microsoft.com/office/powerpoint/2010/main" val="33874340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Vaccinaties</a:t>
            </a:r>
            <a:endParaRPr lang="nl-BE" dirty="0"/>
          </a:p>
        </p:txBody>
      </p:sp>
      <p:sp>
        <p:nvSpPr>
          <p:cNvPr id="3" name="Content Placeholder 2"/>
          <p:cNvSpPr>
            <a:spLocks noGrp="1"/>
          </p:cNvSpPr>
          <p:nvPr>
            <p:ph idx="1"/>
          </p:nvPr>
        </p:nvSpPr>
        <p:spPr/>
        <p:txBody>
          <a:bodyPr>
            <a:normAutofit/>
          </a:bodyPr>
          <a:lstStyle/>
          <a:p>
            <a:r>
              <a:rPr lang="nl-BE" dirty="0" smtClean="0"/>
              <a:t>Patiënt komt in de apotheek met een voorschrift voor een griepvaccinatie</a:t>
            </a:r>
          </a:p>
          <a:p>
            <a:endParaRPr lang="nl-BE" dirty="0" smtClean="0"/>
          </a:p>
          <a:p>
            <a:pPr lvl="1">
              <a:buFont typeface="Symbol" panose="05050102010706020507" pitchFamily="18" charset="2"/>
              <a:buChar char="Þ"/>
            </a:pPr>
            <a:r>
              <a:rPr lang="nl-BE" dirty="0" smtClean="0"/>
              <a:t>Mag dit zomaar worden ingespoten?</a:t>
            </a:r>
          </a:p>
          <a:p>
            <a:pPr lvl="1">
              <a:buFont typeface="Symbol" panose="05050102010706020507" pitchFamily="18" charset="2"/>
              <a:buChar char="Þ"/>
            </a:pPr>
            <a:r>
              <a:rPr lang="nl-BE" dirty="0" smtClean="0"/>
              <a:t>Welke voorzorgen moet je nemen?</a:t>
            </a:r>
          </a:p>
          <a:p>
            <a:pPr lvl="1">
              <a:buFont typeface="Symbol" panose="05050102010706020507" pitchFamily="18" charset="2"/>
              <a:buChar char="Þ"/>
            </a:pPr>
            <a:r>
              <a:rPr lang="nl-BE" dirty="0" smtClean="0"/>
              <a:t>Is deze patiënt een risicopatiënt?</a:t>
            </a:r>
          </a:p>
          <a:p>
            <a:pPr lvl="1">
              <a:buFont typeface="Symbol" panose="05050102010706020507" pitchFamily="18" charset="2"/>
              <a:buChar char="Þ"/>
            </a:pPr>
            <a:endParaRPr lang="nl-BE" dirty="0"/>
          </a:p>
          <a:p>
            <a:r>
              <a:rPr lang="nl-BE" dirty="0" smtClean="0"/>
              <a:t>Wat met een </a:t>
            </a:r>
            <a:r>
              <a:rPr lang="nl-BE" dirty="0" err="1" smtClean="0"/>
              <a:t>pneumococcen</a:t>
            </a:r>
            <a:r>
              <a:rPr lang="nl-BE" dirty="0" smtClean="0"/>
              <a:t> vaccin?</a:t>
            </a:r>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29</a:t>
            </a:fld>
            <a:endParaRPr lang="en-US" sz="1700" dirty="0"/>
          </a:p>
        </p:txBody>
      </p:sp>
    </p:spTree>
    <p:extLst>
      <p:ext uri="{BB962C8B-B14F-4D97-AF65-F5344CB8AC3E}">
        <p14:creationId xmlns:p14="http://schemas.microsoft.com/office/powerpoint/2010/main" val="404140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a:t>
            </a:fld>
            <a:endParaRPr lang="en-US" sz="1700" dirty="0"/>
          </a:p>
        </p:txBody>
      </p:sp>
      <p:pic>
        <p:nvPicPr>
          <p:cNvPr id="2" name="Afbeelding 1"/>
          <p:cNvPicPr>
            <a:picLocks noChangeAspect="1"/>
          </p:cNvPicPr>
          <p:nvPr/>
        </p:nvPicPr>
        <p:blipFill rotWithShape="1">
          <a:blip r:embed="rId3"/>
          <a:srcRect l="18076" t="31950" r="26789" b="12505"/>
          <a:stretch/>
        </p:blipFill>
        <p:spPr>
          <a:xfrm>
            <a:off x="15626" y="792137"/>
            <a:ext cx="9706224" cy="5500473"/>
          </a:xfrm>
          <a:prstGeom prst="rect">
            <a:avLst/>
          </a:prstGeom>
        </p:spPr>
      </p:pic>
    </p:spTree>
    <p:extLst>
      <p:ext uri="{BB962C8B-B14F-4D97-AF65-F5344CB8AC3E}">
        <p14:creationId xmlns:p14="http://schemas.microsoft.com/office/powerpoint/2010/main" val="37943513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Vaccinaties</a:t>
            </a:r>
            <a:endParaRPr lang="nl-BE" dirty="0"/>
          </a:p>
        </p:txBody>
      </p:sp>
      <p:sp>
        <p:nvSpPr>
          <p:cNvPr id="3" name="Content Placeholder 2"/>
          <p:cNvSpPr>
            <a:spLocks noGrp="1"/>
          </p:cNvSpPr>
          <p:nvPr>
            <p:ph idx="1"/>
          </p:nvPr>
        </p:nvSpPr>
        <p:spPr/>
        <p:txBody>
          <a:bodyPr>
            <a:normAutofit/>
          </a:bodyPr>
          <a:lstStyle/>
          <a:p>
            <a:r>
              <a:rPr lang="nl-BE" dirty="0" smtClean="0"/>
              <a:t>Patiënt wenst naar Mali te reizen, waar het verplicht is om gevaccineerd te zijn tegen gele koorts. </a:t>
            </a:r>
          </a:p>
          <a:p>
            <a:endParaRPr lang="nl-BE" dirty="0"/>
          </a:p>
          <a:p>
            <a:endParaRPr lang="nl-BE" dirty="0" smtClean="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30</a:t>
            </a:fld>
            <a:endParaRPr lang="en-US" sz="1700" dirty="0"/>
          </a:p>
        </p:txBody>
      </p:sp>
      <p:pic>
        <p:nvPicPr>
          <p:cNvPr id="7" name="Afbeelding 6"/>
          <p:cNvPicPr>
            <a:picLocks noChangeAspect="1"/>
          </p:cNvPicPr>
          <p:nvPr/>
        </p:nvPicPr>
        <p:blipFill rotWithShape="1">
          <a:blip r:embed="rId3"/>
          <a:srcRect l="44881" t="68200" r="46456" b="15427"/>
          <a:stretch/>
        </p:blipFill>
        <p:spPr>
          <a:xfrm>
            <a:off x="3422671" y="2808362"/>
            <a:ext cx="2912173" cy="3096344"/>
          </a:xfrm>
          <a:prstGeom prst="rect">
            <a:avLst/>
          </a:prstGeom>
        </p:spPr>
      </p:pic>
    </p:spTree>
    <p:extLst>
      <p:ext uri="{BB962C8B-B14F-4D97-AF65-F5344CB8AC3E}">
        <p14:creationId xmlns:p14="http://schemas.microsoft.com/office/powerpoint/2010/main" val="7831866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Vaccinaties</a:t>
            </a:r>
            <a:endParaRPr lang="nl-BE" dirty="0"/>
          </a:p>
        </p:txBody>
      </p:sp>
      <p:sp>
        <p:nvSpPr>
          <p:cNvPr id="3" name="Content Placeholder 2"/>
          <p:cNvSpPr>
            <a:spLocks noGrp="1"/>
          </p:cNvSpPr>
          <p:nvPr>
            <p:ph idx="1"/>
          </p:nvPr>
        </p:nvSpPr>
        <p:spPr>
          <a:xfrm>
            <a:off x="648121" y="1584226"/>
            <a:ext cx="8461276" cy="5112567"/>
          </a:xfrm>
        </p:spPr>
        <p:txBody>
          <a:bodyPr>
            <a:normAutofit lnSpcReduction="10000"/>
          </a:bodyPr>
          <a:lstStyle/>
          <a:p>
            <a:r>
              <a:rPr lang="nl-BE" dirty="0" smtClean="0"/>
              <a:t>Wat kan je als advies geven?</a:t>
            </a:r>
          </a:p>
          <a:p>
            <a:pPr lvl="1">
              <a:buFont typeface="Symbol" panose="05050102010706020507" pitchFamily="18" charset="2"/>
              <a:buChar char="Þ"/>
            </a:pPr>
            <a:r>
              <a:rPr lang="nl-BE" dirty="0" smtClean="0"/>
              <a:t>Enkel </a:t>
            </a:r>
            <a:r>
              <a:rPr lang="nl-BE" dirty="0"/>
              <a:t>toe te dienen door een erkend centrum door WHO (ITG</a:t>
            </a:r>
            <a:r>
              <a:rPr lang="nl-BE" dirty="0" smtClean="0"/>
              <a:t>)</a:t>
            </a:r>
          </a:p>
          <a:p>
            <a:endParaRPr lang="nl-BE" dirty="0"/>
          </a:p>
          <a:p>
            <a:r>
              <a:rPr lang="nl-BE" dirty="0" smtClean="0"/>
              <a:t>Samen toedienen met TNF-remmer?</a:t>
            </a:r>
          </a:p>
          <a:p>
            <a:pPr lvl="1">
              <a:buFont typeface="Symbol" panose="05050102010706020507" pitchFamily="18" charset="2"/>
              <a:buChar char="Þ"/>
            </a:pPr>
            <a:r>
              <a:rPr lang="nl-BE" dirty="0" smtClean="0"/>
              <a:t>Gele koorts is levend verzwakt vaccin </a:t>
            </a:r>
          </a:p>
          <a:p>
            <a:pPr lvl="1">
              <a:buFont typeface="Symbol" panose="05050102010706020507" pitchFamily="18" charset="2"/>
              <a:buChar char="Þ"/>
            </a:pPr>
            <a:r>
              <a:rPr lang="nl-BE" dirty="0" smtClean="0"/>
              <a:t>Mag niet samen worden toegediend met TNF-remmer: waarom?</a:t>
            </a:r>
          </a:p>
          <a:p>
            <a:pPr lvl="1">
              <a:buFont typeface="Symbol" panose="05050102010706020507" pitchFamily="18" charset="2"/>
              <a:buChar char="Þ"/>
            </a:pPr>
            <a:endParaRPr lang="nl-BE" dirty="0"/>
          </a:p>
          <a:p>
            <a:r>
              <a:rPr lang="nl-BE" dirty="0" smtClean="0"/>
              <a:t>Wat zijn de opties?</a:t>
            </a:r>
            <a:endParaRPr lang="nl-BE" dirty="0"/>
          </a:p>
          <a:p>
            <a:pPr marL="728662" lvl="1" indent="-457200">
              <a:buAutoNum type="arabicPeriod"/>
            </a:pPr>
            <a:r>
              <a:rPr lang="nl-BE" dirty="0" smtClean="0"/>
              <a:t>Niet op reis </a:t>
            </a:r>
          </a:p>
          <a:p>
            <a:pPr marL="728662" lvl="1" indent="-457200">
              <a:buAutoNum type="arabicPeriod"/>
            </a:pPr>
            <a:r>
              <a:rPr lang="nl-BE" dirty="0" smtClean="0"/>
              <a:t>Tijdelijke stop TNF-remmer overwegen</a:t>
            </a:r>
          </a:p>
          <a:p>
            <a:pPr lvl="2">
              <a:buFont typeface="Symbol" panose="05050102010706020507" pitchFamily="18" charset="2"/>
              <a:buChar char="Þ"/>
            </a:pPr>
            <a:r>
              <a:rPr lang="nl-BE" dirty="0" smtClean="0"/>
              <a:t>in overleg met specialist </a:t>
            </a:r>
          </a:p>
          <a:p>
            <a:pPr lvl="2">
              <a:buFont typeface="Symbol" panose="05050102010706020507" pitchFamily="18" charset="2"/>
              <a:buChar char="Þ"/>
            </a:pPr>
            <a:r>
              <a:rPr lang="nl-BE" dirty="0" smtClean="0"/>
              <a:t>Hangt af van (ernst van) de aandoening</a:t>
            </a:r>
          </a:p>
          <a:p>
            <a:endParaRPr lang="nl-BE" dirty="0" smtClean="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31</a:t>
            </a:fld>
            <a:endParaRPr lang="en-US" sz="1700" dirty="0"/>
          </a:p>
        </p:txBody>
      </p:sp>
    </p:spTree>
    <p:extLst>
      <p:ext uri="{BB962C8B-B14F-4D97-AF65-F5344CB8AC3E}">
        <p14:creationId xmlns:p14="http://schemas.microsoft.com/office/powerpoint/2010/main" val="1092719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Vaccinaties – </a:t>
            </a:r>
            <a:r>
              <a:rPr lang="nl-BE" dirty="0" err="1" smtClean="0"/>
              <a:t>gelekoorts</a:t>
            </a:r>
            <a:r>
              <a:rPr lang="nl-BE" dirty="0" smtClean="0"/>
              <a:t> </a:t>
            </a:r>
            <a:endParaRPr lang="nl-BE" dirty="0"/>
          </a:p>
        </p:txBody>
      </p:sp>
      <p:sp>
        <p:nvSpPr>
          <p:cNvPr id="3" name="Content Placeholder 2"/>
          <p:cNvSpPr>
            <a:spLocks noGrp="1"/>
          </p:cNvSpPr>
          <p:nvPr>
            <p:ph idx="1"/>
          </p:nvPr>
        </p:nvSpPr>
        <p:spPr/>
        <p:txBody>
          <a:bodyPr>
            <a:normAutofit/>
          </a:bodyPr>
          <a:lstStyle/>
          <a:p>
            <a:endParaRPr lang="nl-BE" dirty="0" smtClean="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32</a:t>
            </a:fld>
            <a:endParaRPr lang="en-US" sz="1700"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33" y="2664346"/>
            <a:ext cx="9721850"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92508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Vaccinaties – kernboodschappen </a:t>
            </a:r>
            <a:endParaRPr lang="nl-BE" dirty="0"/>
          </a:p>
        </p:txBody>
      </p:sp>
      <p:sp>
        <p:nvSpPr>
          <p:cNvPr id="3" name="Content Placeholder 2"/>
          <p:cNvSpPr>
            <a:spLocks noGrp="1"/>
          </p:cNvSpPr>
          <p:nvPr>
            <p:ph idx="1"/>
          </p:nvPr>
        </p:nvSpPr>
        <p:spPr/>
        <p:txBody>
          <a:bodyPr>
            <a:normAutofit/>
          </a:bodyPr>
          <a:lstStyle/>
          <a:p>
            <a:pPr lvl="0"/>
            <a:r>
              <a:rPr lang="nl-BE" dirty="0"/>
              <a:t>Bekijk voor de opstart van een TNF-remmer de vaccinatiestatus van de patiënt en informeer hem over mogelijke </a:t>
            </a:r>
            <a:r>
              <a:rPr lang="nl-BE" dirty="0" smtClean="0"/>
              <a:t>vaccins</a:t>
            </a:r>
          </a:p>
          <a:p>
            <a:pPr lvl="0"/>
            <a:endParaRPr lang="nl-BE" dirty="0" smtClean="0"/>
          </a:p>
          <a:p>
            <a:r>
              <a:rPr lang="nl-BE" dirty="0"/>
              <a:t>Vaccins best zoveel mogelijk toedienen vooraleer de therapie wordt opgestart</a:t>
            </a:r>
          </a:p>
          <a:p>
            <a:pPr lvl="0"/>
            <a:endParaRPr lang="nl-BE" dirty="0"/>
          </a:p>
          <a:p>
            <a:pPr lvl="0"/>
            <a:r>
              <a:rPr lang="nl-BE" dirty="0"/>
              <a:t>Geïnactiveerde vaccins: kunnen probleemloos worden toegediend (</a:t>
            </a:r>
            <a:r>
              <a:rPr lang="nl-BE" dirty="0" err="1"/>
              <a:t>pneumococcen</a:t>
            </a:r>
            <a:r>
              <a:rPr lang="nl-BE" dirty="0"/>
              <a:t>, influenza</a:t>
            </a:r>
            <a:r>
              <a:rPr lang="nl-BE" dirty="0" smtClean="0"/>
              <a:t>)</a:t>
            </a:r>
          </a:p>
          <a:p>
            <a:pPr lvl="0"/>
            <a:endParaRPr lang="nl-BE" dirty="0"/>
          </a:p>
          <a:p>
            <a:pPr lvl="0"/>
            <a:r>
              <a:rPr lang="nl-BE" dirty="0"/>
              <a:t>Geactiveerde vaccins: contra-indicatie </a:t>
            </a:r>
            <a:r>
              <a:rPr lang="nl-BE" dirty="0" smtClean="0"/>
              <a:t>(=&gt; </a:t>
            </a:r>
            <a:r>
              <a:rPr lang="nl-BE" dirty="0"/>
              <a:t>contact specialist</a:t>
            </a:r>
            <a:r>
              <a:rPr lang="nl-BE" dirty="0" smtClean="0"/>
              <a:t>)</a:t>
            </a:r>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33</a:t>
            </a:fld>
            <a:endParaRPr lang="en-US" sz="1700" dirty="0"/>
          </a:p>
        </p:txBody>
      </p:sp>
    </p:spTree>
    <p:extLst>
      <p:ext uri="{BB962C8B-B14F-4D97-AF65-F5344CB8AC3E}">
        <p14:creationId xmlns:p14="http://schemas.microsoft.com/office/powerpoint/2010/main" val="25432709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Doel van de APINTO</a:t>
            </a:r>
            <a:endParaRPr lang="nl-BE" dirty="0"/>
          </a:p>
        </p:txBody>
      </p:sp>
      <p:sp>
        <p:nvSpPr>
          <p:cNvPr id="3" name="Content Placeholder 2"/>
          <p:cNvSpPr>
            <a:spLocks noGrp="1"/>
          </p:cNvSpPr>
          <p:nvPr>
            <p:ph idx="1"/>
          </p:nvPr>
        </p:nvSpPr>
        <p:spPr/>
        <p:txBody>
          <a:bodyPr>
            <a:normAutofit/>
          </a:bodyPr>
          <a:lstStyle/>
          <a:p>
            <a:r>
              <a:rPr lang="nl-BE" dirty="0" smtClean="0"/>
              <a:t>Focussen </a:t>
            </a:r>
            <a:r>
              <a:rPr lang="nl-BE" dirty="0"/>
              <a:t>op het goed en veilig gebruik van TNF-remmers, met als concrete aandachtspunten:</a:t>
            </a:r>
          </a:p>
          <a:p>
            <a:pPr lvl="1"/>
            <a:r>
              <a:rPr lang="nl-BE" dirty="0" smtClean="0"/>
              <a:t>Bewaring </a:t>
            </a:r>
            <a:r>
              <a:rPr lang="nl-BE" dirty="0"/>
              <a:t>en toediening van </a:t>
            </a:r>
            <a:r>
              <a:rPr lang="nl-BE" dirty="0" smtClean="0"/>
              <a:t>TNF-remmers</a:t>
            </a:r>
            <a:endParaRPr lang="nl-BE" dirty="0"/>
          </a:p>
          <a:p>
            <a:pPr lvl="1"/>
            <a:r>
              <a:rPr lang="nl-BE" dirty="0"/>
              <a:t>Omgaan </a:t>
            </a:r>
            <a:r>
              <a:rPr lang="nl-BE" dirty="0" smtClean="0"/>
              <a:t>met bijwerkingen en </a:t>
            </a:r>
            <a:r>
              <a:rPr lang="nl-BE" dirty="0"/>
              <a:t>infecties bij gebruik van TNF-remmers</a:t>
            </a:r>
          </a:p>
          <a:p>
            <a:pPr lvl="1"/>
            <a:r>
              <a:rPr lang="nl-BE" dirty="0" smtClean="0"/>
              <a:t>Vaccinaties </a:t>
            </a:r>
            <a:r>
              <a:rPr lang="nl-BE" dirty="0"/>
              <a:t>tijdens het gebruik van TNF-remmers: </a:t>
            </a:r>
            <a:r>
              <a:rPr lang="nl-BE" i="1" dirty="0"/>
              <a:t>do’s </a:t>
            </a:r>
            <a:r>
              <a:rPr lang="nl-BE" i="1" dirty="0" err="1"/>
              <a:t>and</a:t>
            </a:r>
            <a:r>
              <a:rPr lang="nl-BE" i="1" dirty="0"/>
              <a:t> </a:t>
            </a:r>
            <a:r>
              <a:rPr lang="nl-BE" i="1" dirty="0" err="1" smtClean="0"/>
              <a:t>don’ts</a:t>
            </a:r>
            <a:endParaRPr lang="nl-BE" i="1" dirty="0" smtClean="0"/>
          </a:p>
          <a:p>
            <a:pPr lvl="1"/>
            <a:r>
              <a:rPr lang="nl-BE" b="1" dirty="0" smtClean="0"/>
              <a:t>Begeleiding in eerste lijn</a:t>
            </a:r>
          </a:p>
          <a:p>
            <a:pPr marL="271462" lvl="1" indent="0">
              <a:buNone/>
            </a:pPr>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34</a:t>
            </a:fld>
            <a:endParaRPr lang="en-US" sz="1700" dirty="0"/>
          </a:p>
        </p:txBody>
      </p:sp>
    </p:spTree>
    <p:extLst>
      <p:ext uri="{BB962C8B-B14F-4D97-AF65-F5344CB8AC3E}">
        <p14:creationId xmlns:p14="http://schemas.microsoft.com/office/powerpoint/2010/main" val="8779675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Doel van de APINTO</a:t>
            </a:r>
            <a:endParaRPr lang="nl-BE" dirty="0"/>
          </a:p>
        </p:txBody>
      </p:sp>
      <p:sp>
        <p:nvSpPr>
          <p:cNvPr id="3" name="Content Placeholder 2"/>
          <p:cNvSpPr>
            <a:spLocks noGrp="1"/>
          </p:cNvSpPr>
          <p:nvPr>
            <p:ph idx="1"/>
          </p:nvPr>
        </p:nvSpPr>
        <p:spPr/>
        <p:txBody>
          <a:bodyPr>
            <a:normAutofit/>
          </a:bodyPr>
          <a:lstStyle/>
          <a:p>
            <a:r>
              <a:rPr lang="nl-BE" dirty="0" smtClean="0"/>
              <a:t>Focussen </a:t>
            </a:r>
            <a:r>
              <a:rPr lang="nl-BE" dirty="0"/>
              <a:t>op het goed en veilig gebruik van TNF-remmers, met als concrete aandachtspunten:</a:t>
            </a:r>
          </a:p>
          <a:p>
            <a:pPr lvl="1"/>
            <a:r>
              <a:rPr lang="nl-BE" dirty="0" smtClean="0"/>
              <a:t>Bewaring </a:t>
            </a:r>
            <a:r>
              <a:rPr lang="nl-BE" dirty="0"/>
              <a:t>en toediening van </a:t>
            </a:r>
            <a:r>
              <a:rPr lang="nl-BE" dirty="0" smtClean="0"/>
              <a:t>TNF-remmers</a:t>
            </a:r>
            <a:endParaRPr lang="nl-BE" dirty="0"/>
          </a:p>
          <a:p>
            <a:pPr lvl="1"/>
            <a:r>
              <a:rPr lang="nl-BE" dirty="0"/>
              <a:t>Omgaan </a:t>
            </a:r>
            <a:r>
              <a:rPr lang="nl-BE" dirty="0" smtClean="0"/>
              <a:t>met bijwerkingen en </a:t>
            </a:r>
            <a:r>
              <a:rPr lang="nl-BE" dirty="0"/>
              <a:t>infecties bij gebruik van TNF-remmers</a:t>
            </a:r>
          </a:p>
          <a:p>
            <a:pPr lvl="1"/>
            <a:r>
              <a:rPr lang="nl-BE" dirty="0" smtClean="0"/>
              <a:t>Vaccinaties </a:t>
            </a:r>
            <a:r>
              <a:rPr lang="nl-BE" dirty="0"/>
              <a:t>tijdens het gebruik van TNF-remmers: </a:t>
            </a:r>
            <a:r>
              <a:rPr lang="nl-BE" i="1" dirty="0"/>
              <a:t>do’s </a:t>
            </a:r>
            <a:r>
              <a:rPr lang="nl-BE" i="1" dirty="0" err="1"/>
              <a:t>and</a:t>
            </a:r>
            <a:r>
              <a:rPr lang="nl-BE" i="1" dirty="0"/>
              <a:t> </a:t>
            </a:r>
            <a:r>
              <a:rPr lang="nl-BE" i="1" dirty="0" err="1" smtClean="0"/>
              <a:t>don’ts</a:t>
            </a:r>
            <a:endParaRPr lang="nl-BE" i="1" dirty="0" smtClean="0"/>
          </a:p>
          <a:p>
            <a:pPr lvl="1"/>
            <a:r>
              <a:rPr lang="nl-BE" dirty="0" smtClean="0"/>
              <a:t>Begeleiding in de eerste lijn</a:t>
            </a:r>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35</a:t>
            </a:fld>
            <a:endParaRPr lang="en-US" sz="1700" dirty="0"/>
          </a:p>
        </p:txBody>
      </p:sp>
    </p:spTree>
    <p:extLst>
      <p:ext uri="{BB962C8B-B14F-4D97-AF65-F5344CB8AC3E}">
        <p14:creationId xmlns:p14="http://schemas.microsoft.com/office/powerpoint/2010/main" val="29525553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Therapietrouw</a:t>
            </a:r>
            <a:endParaRPr lang="nl-BE" dirty="0"/>
          </a:p>
        </p:txBody>
      </p:sp>
      <p:sp>
        <p:nvSpPr>
          <p:cNvPr id="3" name="Content Placeholder 2"/>
          <p:cNvSpPr>
            <a:spLocks noGrp="1"/>
          </p:cNvSpPr>
          <p:nvPr>
            <p:ph idx="1"/>
          </p:nvPr>
        </p:nvSpPr>
        <p:spPr/>
        <p:txBody>
          <a:bodyPr>
            <a:normAutofit/>
          </a:bodyPr>
          <a:lstStyle/>
          <a:p>
            <a:endParaRPr lang="nl-BE" dirty="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36</a:t>
            </a:fld>
            <a:endParaRPr lang="en-US" sz="1700" dirty="0"/>
          </a:p>
        </p:txBody>
      </p:sp>
      <p:sp>
        <p:nvSpPr>
          <p:cNvPr id="8" name="Content Placeholder 2"/>
          <p:cNvSpPr txBox="1">
            <a:spLocks/>
          </p:cNvSpPr>
          <p:nvPr/>
        </p:nvSpPr>
        <p:spPr>
          <a:xfrm>
            <a:off x="800521" y="1736627"/>
            <a:ext cx="8461275" cy="4759206"/>
          </a:xfrm>
          <a:prstGeom prst="rect">
            <a:avLst/>
          </a:prstGeom>
        </p:spPr>
        <p:txBody>
          <a:bodyPr vert="horz" lIns="91440" tIns="45720" rIns="91440" bIns="45720" rtlCol="0">
            <a:normAutofit/>
          </a:bodyPr>
          <a:lstStyle>
            <a:lvl1pPr marL="269875" indent="-269875" algn="l" defTabSz="480060" rtl="0" eaLnBrk="1" latinLnBrk="0" hangingPunct="1">
              <a:spcBef>
                <a:spcPts val="1050"/>
              </a:spcBef>
              <a:spcAft>
                <a:spcPts val="0"/>
              </a:spcAft>
              <a:buClr>
                <a:schemeClr val="accent1"/>
              </a:buClr>
              <a:buSzPct val="80000"/>
              <a:buFont typeface="Wingdings 3" charset="2"/>
              <a:buChar char=""/>
              <a:defRPr sz="2400" kern="1200">
                <a:solidFill>
                  <a:schemeClr val="tx1">
                    <a:lumMod val="75000"/>
                    <a:lumOff val="25000"/>
                  </a:schemeClr>
                </a:solidFill>
                <a:latin typeface="+mn-lt"/>
                <a:ea typeface="+mn-ea"/>
                <a:cs typeface="+mn-cs"/>
              </a:defRPr>
            </a:lvl1pPr>
            <a:lvl2pPr marL="542925" indent="-271463" algn="l" defTabSz="480060" rtl="0" eaLnBrk="1" latinLnBrk="0" hangingPunct="1">
              <a:spcBef>
                <a:spcPts val="1050"/>
              </a:spcBef>
              <a:spcAft>
                <a:spcPts val="0"/>
              </a:spcAft>
              <a:buClr>
                <a:schemeClr val="accent1"/>
              </a:buClr>
              <a:buSzPct val="80000"/>
              <a:buFont typeface="Wingdings 3" charset="2"/>
              <a:buChar char=""/>
              <a:defRPr sz="2000" kern="1200">
                <a:solidFill>
                  <a:schemeClr val="tx1">
                    <a:lumMod val="75000"/>
                    <a:lumOff val="25000"/>
                  </a:schemeClr>
                </a:solidFill>
                <a:latin typeface="+mn-lt"/>
                <a:ea typeface="+mn-ea"/>
                <a:cs typeface="+mn-cs"/>
              </a:defRPr>
            </a:lvl2pPr>
            <a:lvl3pPr marL="803275" indent="-260350" algn="l" defTabSz="480060" rtl="0" eaLnBrk="1" latinLnBrk="0" hangingPunct="1">
              <a:spcBef>
                <a:spcPts val="105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3pPr>
            <a:lvl4pPr marL="1074738" indent="-271463" algn="l" defTabSz="480060" rtl="0" eaLnBrk="1" latinLnBrk="0" hangingPunct="1">
              <a:spcBef>
                <a:spcPts val="105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4pPr>
            <a:lvl5pPr marL="1346200" indent="-271463" algn="l" defTabSz="480060" rtl="0" eaLnBrk="1" latinLnBrk="0" hangingPunct="1">
              <a:spcBef>
                <a:spcPts val="105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5pPr>
            <a:lvl6pPr marL="264033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6pPr>
            <a:lvl7pPr marL="312039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7pPr>
            <a:lvl8pPr marL="360045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8pPr>
            <a:lvl9pPr marL="408051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9pPr>
          </a:lstStyle>
          <a:p>
            <a:endParaRPr lang="nl-BE" dirty="0" smtClean="0"/>
          </a:p>
        </p:txBody>
      </p:sp>
      <p:sp>
        <p:nvSpPr>
          <p:cNvPr id="9" name="AutoShape 2" descr="Afbeeldingsresultaat voor bad outco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pic>
        <p:nvPicPr>
          <p:cNvPr id="9224" name="Picture 8" descr="Afbeeldingsresultaat voor bad outcom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4491" y="1592610"/>
            <a:ext cx="4696193" cy="4696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88781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Therapietrouw</a:t>
            </a:r>
            <a:endParaRPr lang="nl-BE" dirty="0"/>
          </a:p>
        </p:txBody>
      </p:sp>
      <p:sp>
        <p:nvSpPr>
          <p:cNvPr id="3" name="Content Placeholder 2"/>
          <p:cNvSpPr>
            <a:spLocks noGrp="1"/>
          </p:cNvSpPr>
          <p:nvPr>
            <p:ph idx="1"/>
          </p:nvPr>
        </p:nvSpPr>
        <p:spPr/>
        <p:txBody>
          <a:bodyPr>
            <a:normAutofit/>
          </a:bodyPr>
          <a:lstStyle/>
          <a:p>
            <a:endParaRPr lang="nl-BE" dirty="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37</a:t>
            </a:fld>
            <a:endParaRPr lang="en-US" sz="1700" dirty="0"/>
          </a:p>
        </p:txBody>
      </p:sp>
      <p:graphicFrame>
        <p:nvGraphicFramePr>
          <p:cNvPr id="7" name="Object 5"/>
          <p:cNvGraphicFramePr>
            <a:graphicFrameLocks noChangeAspect="1"/>
          </p:cNvGraphicFramePr>
          <p:nvPr>
            <p:extLst>
              <p:ext uri="{D42A27DB-BD31-4B8C-83A1-F6EECF244321}">
                <p14:modId xmlns:p14="http://schemas.microsoft.com/office/powerpoint/2010/main" val="2594384218"/>
              </p:ext>
            </p:extLst>
          </p:nvPr>
        </p:nvGraphicFramePr>
        <p:xfrm>
          <a:off x="5148957" y="2244022"/>
          <a:ext cx="3802921" cy="1872208"/>
        </p:xfrm>
        <a:graphic>
          <a:graphicData uri="http://schemas.openxmlformats.org/presentationml/2006/ole">
            <mc:AlternateContent xmlns:mc="http://schemas.openxmlformats.org/markup-compatibility/2006">
              <mc:Choice xmlns:v="urn:schemas-microsoft-com:vml" Requires="v">
                <p:oleObj spid="_x0000_s5145" name="Clip" r:id="rId4" imgW="4588598" imgH="3212471" progId="MS_ClipArt_Gallery.2">
                  <p:embed/>
                </p:oleObj>
              </mc:Choice>
              <mc:Fallback>
                <p:oleObj name="Clip" r:id="rId4" imgW="4588598" imgH="3212471"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957" y="2244022"/>
                        <a:ext cx="3802921" cy="1872208"/>
                      </a:xfrm>
                      <a:prstGeom prst="rect">
                        <a:avLst/>
                      </a:prstGeom>
                      <a:noFill/>
                      <a:ln>
                        <a:noFill/>
                      </a:ln>
                      <a:effectLst/>
                    </p:spPr>
                  </p:pic>
                </p:oleObj>
              </mc:Fallback>
            </mc:AlternateContent>
          </a:graphicData>
        </a:graphic>
      </p:graphicFrame>
      <p:sp>
        <p:nvSpPr>
          <p:cNvPr id="8" name="Content Placeholder 2"/>
          <p:cNvSpPr txBox="1">
            <a:spLocks/>
          </p:cNvSpPr>
          <p:nvPr/>
        </p:nvSpPr>
        <p:spPr>
          <a:xfrm>
            <a:off x="800521" y="1736627"/>
            <a:ext cx="8461275" cy="4759206"/>
          </a:xfrm>
          <a:prstGeom prst="rect">
            <a:avLst/>
          </a:prstGeom>
        </p:spPr>
        <p:txBody>
          <a:bodyPr vert="horz" lIns="91440" tIns="45720" rIns="91440" bIns="45720" rtlCol="0">
            <a:normAutofit/>
          </a:bodyPr>
          <a:lstStyle>
            <a:lvl1pPr marL="269875" indent="-269875" algn="l" defTabSz="480060" rtl="0" eaLnBrk="1" latinLnBrk="0" hangingPunct="1">
              <a:spcBef>
                <a:spcPts val="1050"/>
              </a:spcBef>
              <a:spcAft>
                <a:spcPts val="0"/>
              </a:spcAft>
              <a:buClr>
                <a:schemeClr val="accent1"/>
              </a:buClr>
              <a:buSzPct val="80000"/>
              <a:buFont typeface="Wingdings 3" charset="2"/>
              <a:buChar char=""/>
              <a:defRPr sz="2400" kern="1200">
                <a:solidFill>
                  <a:schemeClr val="tx1">
                    <a:lumMod val="75000"/>
                    <a:lumOff val="25000"/>
                  </a:schemeClr>
                </a:solidFill>
                <a:latin typeface="+mn-lt"/>
                <a:ea typeface="+mn-ea"/>
                <a:cs typeface="+mn-cs"/>
              </a:defRPr>
            </a:lvl1pPr>
            <a:lvl2pPr marL="542925" indent="-271463" algn="l" defTabSz="480060" rtl="0" eaLnBrk="1" latinLnBrk="0" hangingPunct="1">
              <a:spcBef>
                <a:spcPts val="1050"/>
              </a:spcBef>
              <a:spcAft>
                <a:spcPts val="0"/>
              </a:spcAft>
              <a:buClr>
                <a:schemeClr val="accent1"/>
              </a:buClr>
              <a:buSzPct val="80000"/>
              <a:buFont typeface="Wingdings 3" charset="2"/>
              <a:buChar char=""/>
              <a:defRPr sz="2000" kern="1200">
                <a:solidFill>
                  <a:schemeClr val="tx1">
                    <a:lumMod val="75000"/>
                    <a:lumOff val="25000"/>
                  </a:schemeClr>
                </a:solidFill>
                <a:latin typeface="+mn-lt"/>
                <a:ea typeface="+mn-ea"/>
                <a:cs typeface="+mn-cs"/>
              </a:defRPr>
            </a:lvl2pPr>
            <a:lvl3pPr marL="803275" indent="-260350" algn="l" defTabSz="480060" rtl="0" eaLnBrk="1" latinLnBrk="0" hangingPunct="1">
              <a:spcBef>
                <a:spcPts val="105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3pPr>
            <a:lvl4pPr marL="1074738" indent="-271463" algn="l" defTabSz="480060" rtl="0" eaLnBrk="1" latinLnBrk="0" hangingPunct="1">
              <a:spcBef>
                <a:spcPts val="105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4pPr>
            <a:lvl5pPr marL="1346200" indent="-271463" algn="l" defTabSz="480060" rtl="0" eaLnBrk="1" latinLnBrk="0" hangingPunct="1">
              <a:spcBef>
                <a:spcPts val="105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5pPr>
            <a:lvl6pPr marL="264033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6pPr>
            <a:lvl7pPr marL="312039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7pPr>
            <a:lvl8pPr marL="360045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8pPr>
            <a:lvl9pPr marL="4080510" indent="-240030" algn="l" defTabSz="480060" rtl="0" eaLnBrk="1" latinLnBrk="0" hangingPunct="1">
              <a:spcBef>
                <a:spcPts val="1050"/>
              </a:spcBef>
              <a:spcAft>
                <a:spcPts val="0"/>
              </a:spcAft>
              <a:buClr>
                <a:schemeClr val="accent1"/>
              </a:buClr>
              <a:buSzPct val="80000"/>
              <a:buFont typeface="Wingdings 3" charset="2"/>
              <a:buChar char=""/>
              <a:defRPr sz="1260" kern="1200">
                <a:solidFill>
                  <a:schemeClr val="tx1">
                    <a:lumMod val="75000"/>
                    <a:lumOff val="25000"/>
                  </a:schemeClr>
                </a:solidFill>
                <a:latin typeface="+mn-lt"/>
                <a:ea typeface="+mn-ea"/>
                <a:cs typeface="+mn-cs"/>
              </a:defRPr>
            </a:lvl9pPr>
          </a:lstStyle>
          <a:p>
            <a:r>
              <a:rPr lang="nl-BE" dirty="0" smtClean="0"/>
              <a:t>Praktisch</a:t>
            </a:r>
          </a:p>
          <a:p>
            <a:endParaRPr lang="nl-BE" dirty="0"/>
          </a:p>
          <a:p>
            <a:r>
              <a:rPr lang="nl-BE" dirty="0" smtClean="0"/>
              <a:t>Te weinig informatie</a:t>
            </a:r>
          </a:p>
          <a:p>
            <a:endParaRPr lang="nl-BE" dirty="0"/>
          </a:p>
          <a:p>
            <a:r>
              <a:rPr lang="nl-BE" dirty="0" smtClean="0"/>
              <a:t>Levensstijl</a:t>
            </a:r>
          </a:p>
          <a:p>
            <a:endParaRPr lang="nl-BE" dirty="0"/>
          </a:p>
          <a:p>
            <a:r>
              <a:rPr lang="nl-BE" dirty="0" smtClean="0"/>
              <a:t>Misverstanden over medicatie</a:t>
            </a:r>
          </a:p>
          <a:p>
            <a:endParaRPr lang="nl-BE" dirty="0"/>
          </a:p>
          <a:p>
            <a:r>
              <a:rPr lang="nl-BE" dirty="0" smtClean="0"/>
              <a:t>Vergeten</a:t>
            </a:r>
          </a:p>
        </p:txBody>
      </p:sp>
    </p:spTree>
    <p:extLst>
      <p:ext uri="{BB962C8B-B14F-4D97-AF65-F5344CB8AC3E}">
        <p14:creationId xmlns:p14="http://schemas.microsoft.com/office/powerpoint/2010/main" val="67079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Meerwaarde apotheker</a:t>
            </a:r>
            <a:endParaRPr lang="nl-BE" dirty="0"/>
          </a:p>
        </p:txBody>
      </p:sp>
      <p:sp>
        <p:nvSpPr>
          <p:cNvPr id="3" name="Content Placeholder 2"/>
          <p:cNvSpPr>
            <a:spLocks noGrp="1"/>
          </p:cNvSpPr>
          <p:nvPr>
            <p:ph idx="1"/>
          </p:nvPr>
        </p:nvSpPr>
        <p:spPr/>
        <p:txBody>
          <a:bodyPr>
            <a:normAutofit/>
          </a:bodyPr>
          <a:lstStyle/>
          <a:p>
            <a:pPr lvl="0"/>
            <a:r>
              <a:rPr lang="nl-BE" dirty="0" smtClean="0"/>
              <a:t>Overzicht medicatie (medicatieschema)</a:t>
            </a:r>
          </a:p>
          <a:p>
            <a:pPr lvl="0"/>
            <a:endParaRPr lang="nl-BE" dirty="0"/>
          </a:p>
          <a:p>
            <a:pPr lvl="0"/>
            <a:r>
              <a:rPr lang="nl-BE" dirty="0" smtClean="0"/>
              <a:t>Patiënt educatie</a:t>
            </a:r>
          </a:p>
          <a:p>
            <a:pPr lvl="0"/>
            <a:endParaRPr lang="nl-BE" dirty="0"/>
          </a:p>
          <a:p>
            <a:pPr lvl="0"/>
            <a:r>
              <a:rPr lang="nl-BE" dirty="0" smtClean="0"/>
              <a:t>Opsporen therapieontrouw</a:t>
            </a:r>
          </a:p>
          <a:p>
            <a:pPr lvl="0"/>
            <a:endParaRPr lang="nl-BE" dirty="0"/>
          </a:p>
          <a:p>
            <a:pPr lvl="0"/>
            <a:r>
              <a:rPr lang="nl-BE" dirty="0" smtClean="0"/>
              <a:t>Opsporen Geneesmiddel Gerelateerde Problemen</a:t>
            </a:r>
          </a:p>
          <a:p>
            <a:pPr lvl="0"/>
            <a:endParaRPr lang="nl-BE" dirty="0"/>
          </a:p>
          <a:p>
            <a:pPr lvl="0"/>
            <a:r>
              <a:rPr lang="nl-BE" dirty="0" smtClean="0"/>
              <a:t>Doorverwijzen bij alarmsignalen naar huisarts</a:t>
            </a:r>
          </a:p>
          <a:p>
            <a:pPr marL="271462" lvl="1" indent="0">
              <a:buNone/>
            </a:pPr>
            <a:endParaRPr lang="nl-BE" dirty="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38</a:t>
            </a:fld>
            <a:endParaRPr lang="en-US" sz="1700" dirty="0"/>
          </a:p>
        </p:txBody>
      </p:sp>
    </p:spTree>
    <p:extLst>
      <p:ext uri="{BB962C8B-B14F-4D97-AF65-F5344CB8AC3E}">
        <p14:creationId xmlns:p14="http://schemas.microsoft.com/office/powerpoint/2010/main" val="17143107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Meerwaarde huisarts</a:t>
            </a:r>
            <a:endParaRPr lang="nl-BE" dirty="0"/>
          </a:p>
        </p:txBody>
      </p:sp>
      <p:sp>
        <p:nvSpPr>
          <p:cNvPr id="3" name="Content Placeholder 2"/>
          <p:cNvSpPr>
            <a:spLocks noGrp="1"/>
          </p:cNvSpPr>
          <p:nvPr>
            <p:ph idx="1"/>
          </p:nvPr>
        </p:nvSpPr>
        <p:spPr/>
        <p:txBody>
          <a:bodyPr>
            <a:normAutofit/>
          </a:bodyPr>
          <a:lstStyle/>
          <a:p>
            <a:pPr lvl="0"/>
            <a:r>
              <a:rPr lang="nl-BE" dirty="0" smtClean="0"/>
              <a:t>Snelle en adequate behandeling in geval van infecties </a:t>
            </a:r>
          </a:p>
          <a:p>
            <a:pPr lvl="0"/>
            <a:endParaRPr lang="nl-BE" dirty="0"/>
          </a:p>
          <a:p>
            <a:pPr lvl="0"/>
            <a:r>
              <a:rPr lang="nl-BE" dirty="0" smtClean="0"/>
              <a:t>Globaal Medisch Dossier</a:t>
            </a:r>
          </a:p>
          <a:p>
            <a:pPr lvl="0"/>
            <a:endParaRPr lang="nl-BE" dirty="0"/>
          </a:p>
          <a:p>
            <a:pPr lvl="0"/>
            <a:r>
              <a:rPr lang="nl-BE" dirty="0" smtClean="0"/>
              <a:t>Communicatie met specialist</a:t>
            </a:r>
          </a:p>
          <a:p>
            <a:pPr marL="271462" lvl="1" indent="0">
              <a:buNone/>
            </a:pPr>
            <a:endParaRPr lang="nl-BE" dirty="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39</a:t>
            </a:fld>
            <a:endParaRPr lang="en-US" sz="1700" dirty="0"/>
          </a:p>
        </p:txBody>
      </p:sp>
    </p:spTree>
    <p:extLst>
      <p:ext uri="{BB962C8B-B14F-4D97-AF65-F5344CB8AC3E}">
        <p14:creationId xmlns:p14="http://schemas.microsoft.com/office/powerpoint/2010/main" val="1289939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Inleiding</a:t>
            </a:r>
            <a:endParaRPr lang="nl-BE" dirty="0"/>
          </a:p>
        </p:txBody>
      </p:sp>
      <p:sp>
        <p:nvSpPr>
          <p:cNvPr id="3" name="Content Placeholder 2"/>
          <p:cNvSpPr>
            <a:spLocks noGrp="1"/>
          </p:cNvSpPr>
          <p:nvPr>
            <p:ph idx="1"/>
          </p:nvPr>
        </p:nvSpPr>
        <p:spPr/>
        <p:txBody>
          <a:bodyPr>
            <a:normAutofit/>
          </a:bodyPr>
          <a:lstStyle/>
          <a:p>
            <a:r>
              <a:rPr lang="nl-BE" dirty="0" smtClean="0"/>
              <a:t>TNF-remmers behoren tot de groep van de </a:t>
            </a:r>
            <a:r>
              <a:rPr lang="nl-BE" b="1" i="1" dirty="0" err="1" smtClean="0"/>
              <a:t>disease-modifying</a:t>
            </a:r>
            <a:r>
              <a:rPr lang="nl-BE" b="1" i="1" dirty="0" smtClean="0"/>
              <a:t> </a:t>
            </a:r>
            <a:r>
              <a:rPr lang="nl-BE" b="1" i="1" dirty="0" err="1" smtClean="0"/>
              <a:t>antirheumatic</a:t>
            </a:r>
            <a:r>
              <a:rPr lang="nl-BE" b="1" i="1" dirty="0" smtClean="0"/>
              <a:t> drugs (</a:t>
            </a:r>
            <a:r>
              <a:rPr lang="nl-BE" b="1" i="1" dirty="0" err="1" smtClean="0"/>
              <a:t>DMARDs</a:t>
            </a:r>
            <a:r>
              <a:rPr lang="nl-BE" b="1" i="1" dirty="0" smtClean="0"/>
              <a:t>) </a:t>
            </a:r>
          </a:p>
          <a:p>
            <a:endParaRPr lang="nl-BE" dirty="0"/>
          </a:p>
          <a:p>
            <a:pPr algn="just"/>
            <a:r>
              <a:rPr lang="nl-BE" dirty="0" smtClean="0"/>
              <a:t>TNF-alfa-remmers blokkeren de effecten van Tumor Necrose Factor alfa, een eiwit dat een belangrijke rol speelt bij immunologische processen, waaronder de afweer bij infecties.</a:t>
            </a:r>
          </a:p>
          <a:p>
            <a:pPr algn="just"/>
            <a:endParaRPr lang="nl-BE" dirty="0"/>
          </a:p>
          <a:p>
            <a:pPr algn="just"/>
            <a:r>
              <a:rPr lang="nl-BE" dirty="0" smtClean="0"/>
              <a:t>Sommige mensen maken teveel TNF-alfa aan, met chronische ontstekingen en weefselbeschadiging tot gevolg </a:t>
            </a:r>
            <a:r>
              <a:rPr lang="nl-BE" b="1" i="1" dirty="0" smtClean="0"/>
              <a:t>(immuun gemedieerde inflammatoire ziekten – IMID)</a:t>
            </a:r>
            <a:endParaRPr lang="nl-BE" b="1" i="1" dirty="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4</a:t>
            </a:fld>
            <a:endParaRPr lang="en-US" sz="1700" dirty="0"/>
          </a:p>
        </p:txBody>
      </p:sp>
    </p:spTree>
    <p:extLst>
      <p:ext uri="{BB962C8B-B14F-4D97-AF65-F5344CB8AC3E}">
        <p14:creationId xmlns:p14="http://schemas.microsoft.com/office/powerpoint/2010/main" val="1220485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Overzicht bestaande organisaties</a:t>
            </a:r>
            <a:endParaRPr lang="nl-BE" dirty="0"/>
          </a:p>
        </p:txBody>
      </p:sp>
      <p:sp>
        <p:nvSpPr>
          <p:cNvPr id="3" name="Content Placeholder 2"/>
          <p:cNvSpPr>
            <a:spLocks noGrp="1"/>
          </p:cNvSpPr>
          <p:nvPr>
            <p:ph idx="1"/>
          </p:nvPr>
        </p:nvSpPr>
        <p:spPr/>
        <p:txBody>
          <a:bodyPr>
            <a:normAutofit/>
          </a:bodyPr>
          <a:lstStyle/>
          <a:p>
            <a:r>
              <a:rPr lang="nl-BE" u="sng" dirty="0" smtClean="0"/>
              <a:t>ReumaNet </a:t>
            </a:r>
            <a:endParaRPr lang="nl-BE" u="sng" dirty="0"/>
          </a:p>
          <a:p>
            <a:endParaRPr lang="nl-BE" u="sng" dirty="0" smtClean="0"/>
          </a:p>
          <a:p>
            <a:pPr marL="0" indent="0">
              <a:buNone/>
            </a:pPr>
            <a:r>
              <a:rPr lang="nl-BE" dirty="0" smtClean="0"/>
              <a:t>ReumaNet </a:t>
            </a:r>
            <a:r>
              <a:rPr lang="nl-BE" dirty="0"/>
              <a:t>vzw ijvert voor een </a:t>
            </a:r>
            <a:r>
              <a:rPr lang="nl-BE" b="1" dirty="0"/>
              <a:t>betere levenskwaliteit </a:t>
            </a:r>
            <a:r>
              <a:rPr lang="nl-BE" dirty="0"/>
              <a:t>voor mensen met een reumatische aandoening</a:t>
            </a:r>
            <a:r>
              <a:rPr lang="nl-BE" dirty="0" smtClean="0"/>
              <a:t>.</a:t>
            </a:r>
          </a:p>
          <a:p>
            <a:pPr>
              <a:buFontTx/>
              <a:buChar char="-"/>
            </a:pPr>
            <a:r>
              <a:rPr lang="nl-BE" i="1" dirty="0" smtClean="0"/>
              <a:t>Aanspreekpunt voor mensen met reumatische aandoening</a:t>
            </a:r>
          </a:p>
          <a:p>
            <a:pPr>
              <a:buFontTx/>
              <a:buChar char="-"/>
            </a:pPr>
            <a:r>
              <a:rPr lang="nl-BE" i="1" dirty="0" smtClean="0"/>
              <a:t>Verdediging bij de overheid</a:t>
            </a:r>
          </a:p>
          <a:p>
            <a:pPr>
              <a:buFontTx/>
              <a:buChar char="-"/>
            </a:pPr>
            <a:r>
              <a:rPr lang="nl-BE" i="1" dirty="0" smtClean="0"/>
              <a:t>Samenwerking met apothekers/artsen/specialisten/verpleegkundigen/kine…</a:t>
            </a:r>
          </a:p>
          <a:p>
            <a:pPr>
              <a:buFontTx/>
              <a:buChar char="-"/>
            </a:pPr>
            <a:r>
              <a:rPr lang="nl-BE" i="1" dirty="0" smtClean="0"/>
              <a:t>Lokale workshops</a:t>
            </a:r>
            <a:endParaRPr lang="nl-BE" i="1" dirty="0"/>
          </a:p>
          <a:p>
            <a:endParaRPr lang="nl-BE" u="sng" dirty="0" smtClean="0"/>
          </a:p>
          <a:p>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40</a:t>
            </a:fld>
            <a:endParaRPr lang="en-US" sz="1700" dirty="0"/>
          </a:p>
        </p:txBody>
      </p:sp>
    </p:spTree>
    <p:extLst>
      <p:ext uri="{BB962C8B-B14F-4D97-AF65-F5344CB8AC3E}">
        <p14:creationId xmlns:p14="http://schemas.microsoft.com/office/powerpoint/2010/main" val="23017064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Indicatoren</a:t>
            </a:r>
            <a:endParaRPr lang="nl-BE" dirty="0"/>
          </a:p>
        </p:txBody>
      </p:sp>
      <p:sp>
        <p:nvSpPr>
          <p:cNvPr id="3" name="Content Placeholder 2"/>
          <p:cNvSpPr>
            <a:spLocks noGrp="1"/>
          </p:cNvSpPr>
          <p:nvPr>
            <p:ph idx="1"/>
          </p:nvPr>
        </p:nvSpPr>
        <p:spPr/>
        <p:txBody>
          <a:bodyPr>
            <a:normAutofit/>
          </a:bodyPr>
          <a:lstStyle/>
          <a:p>
            <a:r>
              <a:rPr lang="nl-BE" dirty="0" smtClean="0"/>
              <a:t>Patiënten met GMD</a:t>
            </a:r>
          </a:p>
          <a:p>
            <a:endParaRPr lang="nl-BE" dirty="0"/>
          </a:p>
          <a:p>
            <a:r>
              <a:rPr lang="nl-BE" dirty="0" smtClean="0"/>
              <a:t>Patiënten met medicatieschema </a:t>
            </a:r>
          </a:p>
          <a:p>
            <a:endParaRPr lang="nl-BE" dirty="0"/>
          </a:p>
          <a:p>
            <a:r>
              <a:rPr lang="nl-BE" dirty="0" smtClean="0"/>
              <a:t>Patiënten met GMD en medicatieschema</a:t>
            </a:r>
          </a:p>
          <a:p>
            <a:endParaRPr lang="nl-BE" dirty="0"/>
          </a:p>
          <a:p>
            <a:r>
              <a:rPr lang="nl-BE" dirty="0" smtClean="0"/>
              <a:t>Patiënten gevaccineerd tegen griep</a:t>
            </a:r>
          </a:p>
          <a:p>
            <a:endParaRPr lang="nl-BE" dirty="0"/>
          </a:p>
          <a:p>
            <a:r>
              <a:rPr lang="nl-BE" dirty="0" smtClean="0"/>
              <a:t>Therapietrouw bij GMD/medicatieschema </a:t>
            </a:r>
          </a:p>
          <a:p>
            <a:endParaRPr lang="nl-BE" u="sng" dirty="0" smtClean="0"/>
          </a:p>
          <a:p>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41</a:t>
            </a:fld>
            <a:endParaRPr lang="en-US" sz="1700" dirty="0"/>
          </a:p>
        </p:txBody>
      </p:sp>
    </p:spTree>
    <p:extLst>
      <p:ext uri="{BB962C8B-B14F-4D97-AF65-F5344CB8AC3E}">
        <p14:creationId xmlns:p14="http://schemas.microsoft.com/office/powerpoint/2010/main" val="34217579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Lokale afspraken</a:t>
            </a:r>
            <a:endParaRPr lang="nl-BE" dirty="0"/>
          </a:p>
        </p:txBody>
      </p:sp>
      <p:sp>
        <p:nvSpPr>
          <p:cNvPr id="3" name="Content Placeholder 2"/>
          <p:cNvSpPr>
            <a:spLocks noGrp="1"/>
          </p:cNvSpPr>
          <p:nvPr>
            <p:ph idx="1"/>
          </p:nvPr>
        </p:nvSpPr>
        <p:spPr/>
        <p:txBody>
          <a:bodyPr>
            <a:normAutofit/>
          </a:bodyPr>
          <a:lstStyle/>
          <a:p>
            <a:endParaRPr lang="nl-BE" u="sng" dirty="0" smtClean="0"/>
          </a:p>
          <a:p>
            <a:endParaRPr lang="nl-BE" u="sng" dirty="0" smtClean="0"/>
          </a:p>
          <a:p>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42</a:t>
            </a:fld>
            <a:endParaRPr lang="en-US" sz="1700" dirty="0"/>
          </a:p>
        </p:txBody>
      </p:sp>
    </p:spTree>
    <p:extLst>
      <p:ext uri="{BB962C8B-B14F-4D97-AF65-F5344CB8AC3E}">
        <p14:creationId xmlns:p14="http://schemas.microsoft.com/office/powerpoint/2010/main" val="37774059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Inleiding</a:t>
            </a:r>
            <a:endParaRPr lang="nl-BE" dirty="0"/>
          </a:p>
        </p:txBody>
      </p:sp>
      <p:sp>
        <p:nvSpPr>
          <p:cNvPr id="3" name="Content Placeholder 2"/>
          <p:cNvSpPr>
            <a:spLocks noGrp="1"/>
          </p:cNvSpPr>
          <p:nvPr>
            <p:ph idx="1"/>
          </p:nvPr>
        </p:nvSpPr>
        <p:spPr/>
        <p:txBody>
          <a:bodyPr>
            <a:normAutofit/>
          </a:bodyPr>
          <a:lstStyle/>
          <a:p>
            <a:r>
              <a:rPr lang="nl-BE" dirty="0" smtClean="0"/>
              <a:t>Waarvoor worden TNF-remmers gebruikt?</a:t>
            </a:r>
            <a:endParaRPr lang="nl-BE" dirty="0"/>
          </a:p>
          <a:p>
            <a:endParaRPr lang="nl-BE" dirty="0" smtClean="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5</a:t>
            </a:fld>
            <a:endParaRPr lang="en-US" sz="1700" dirty="0"/>
          </a:p>
        </p:txBody>
      </p:sp>
    </p:spTree>
    <p:extLst>
      <p:ext uri="{BB962C8B-B14F-4D97-AF65-F5344CB8AC3E}">
        <p14:creationId xmlns:p14="http://schemas.microsoft.com/office/powerpoint/2010/main" val="4263941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ijdelijke aanduiding voor inhoud 6"/>
          <p:cNvGraphicFramePr>
            <a:graphicFrameLocks noGrp="1"/>
          </p:cNvGraphicFramePr>
          <p:nvPr>
            <p:ph idx="1"/>
            <p:extLst>
              <p:ext uri="{D42A27DB-BD31-4B8C-83A1-F6EECF244321}">
                <p14:modId xmlns:p14="http://schemas.microsoft.com/office/powerpoint/2010/main" val="1089609577"/>
              </p:ext>
            </p:extLst>
          </p:nvPr>
        </p:nvGraphicFramePr>
        <p:xfrm>
          <a:off x="0" y="1797831"/>
          <a:ext cx="9721849" cy="4178883"/>
        </p:xfrm>
        <a:graphic>
          <a:graphicData uri="http://schemas.openxmlformats.org/drawingml/2006/table">
            <a:tbl>
              <a:tblPr firstRow="1" firstCol="1" bandRow="1">
                <a:tableStyleId>{5C22544A-7EE6-4342-B048-85BDC9FD1C3A}</a:tableStyleId>
              </a:tblPr>
              <a:tblGrid>
                <a:gridCol w="3488859"/>
                <a:gridCol w="1149974"/>
                <a:gridCol w="1270754"/>
                <a:gridCol w="1270754"/>
                <a:gridCol w="1270754"/>
                <a:gridCol w="1270754"/>
              </a:tblGrid>
              <a:tr h="4178883">
                <a:tc>
                  <a:txBody>
                    <a:bodyPr/>
                    <a:lstStyle/>
                    <a:p>
                      <a:pPr>
                        <a:lnSpc>
                          <a:spcPct val="150000"/>
                        </a:lnSpc>
                        <a:spcAft>
                          <a:spcPts val="0"/>
                        </a:spcAft>
                      </a:pPr>
                      <a:r>
                        <a:rPr lang="nl-BE" sz="1400" b="0" u="sng" dirty="0">
                          <a:solidFill>
                            <a:schemeClr val="tx1"/>
                          </a:solidFill>
                          <a:effectLst/>
                        </a:rPr>
                        <a:t>Reumatologie</a:t>
                      </a:r>
                      <a:endParaRPr lang="nl-BE" sz="1400" b="0" dirty="0">
                        <a:solidFill>
                          <a:schemeClr val="tx1"/>
                        </a:solidFill>
                        <a:effectLst/>
                      </a:endParaRPr>
                    </a:p>
                    <a:p>
                      <a:pPr marL="342900" lvl="0" indent="-342900">
                        <a:lnSpc>
                          <a:spcPct val="150000"/>
                        </a:lnSpc>
                        <a:spcAft>
                          <a:spcPts val="0"/>
                        </a:spcAft>
                        <a:buFont typeface="Calibri Light" panose="020F0302020204030204" pitchFamily="34" charset="0"/>
                        <a:buChar char="-"/>
                      </a:pPr>
                      <a:r>
                        <a:rPr lang="en-US" sz="1400" b="0" dirty="0">
                          <a:solidFill>
                            <a:schemeClr val="tx1"/>
                          </a:solidFill>
                          <a:effectLst/>
                        </a:rPr>
                        <a:t>Spondylitis </a:t>
                      </a:r>
                      <a:r>
                        <a:rPr lang="en-US" sz="1400" b="0" dirty="0" err="1">
                          <a:solidFill>
                            <a:schemeClr val="tx1"/>
                          </a:solidFill>
                          <a:effectLst/>
                        </a:rPr>
                        <a:t>Ankylosans</a:t>
                      </a:r>
                      <a:r>
                        <a:rPr lang="en-US" sz="1400" b="0" dirty="0">
                          <a:solidFill>
                            <a:schemeClr val="tx1"/>
                          </a:solidFill>
                          <a:effectLst/>
                        </a:rPr>
                        <a:t> (SA)</a:t>
                      </a:r>
                      <a:endParaRPr lang="nl-BE" sz="1400" b="0" dirty="0">
                        <a:solidFill>
                          <a:schemeClr val="tx1"/>
                        </a:solidFill>
                        <a:effectLst/>
                      </a:endParaRPr>
                    </a:p>
                    <a:p>
                      <a:pPr marL="342900" lvl="0" indent="-342900">
                        <a:lnSpc>
                          <a:spcPct val="150000"/>
                        </a:lnSpc>
                        <a:spcAft>
                          <a:spcPts val="0"/>
                        </a:spcAft>
                        <a:buFont typeface="Calibri Light" panose="020F0302020204030204" pitchFamily="34" charset="0"/>
                        <a:buChar char="-"/>
                      </a:pPr>
                      <a:r>
                        <a:rPr lang="en-US" sz="1400" b="0" dirty="0" err="1">
                          <a:solidFill>
                            <a:schemeClr val="tx1"/>
                          </a:solidFill>
                          <a:effectLst/>
                        </a:rPr>
                        <a:t>Reumatoïde</a:t>
                      </a:r>
                      <a:r>
                        <a:rPr lang="en-US" sz="1400" b="0" dirty="0">
                          <a:solidFill>
                            <a:schemeClr val="tx1"/>
                          </a:solidFill>
                          <a:effectLst/>
                        </a:rPr>
                        <a:t> </a:t>
                      </a:r>
                      <a:r>
                        <a:rPr lang="en-US" sz="1400" b="0" dirty="0" err="1">
                          <a:solidFill>
                            <a:schemeClr val="tx1"/>
                          </a:solidFill>
                          <a:effectLst/>
                        </a:rPr>
                        <a:t>Artritis</a:t>
                      </a:r>
                      <a:r>
                        <a:rPr lang="en-US" sz="1400" b="0" dirty="0">
                          <a:solidFill>
                            <a:schemeClr val="tx1"/>
                          </a:solidFill>
                          <a:effectLst/>
                        </a:rPr>
                        <a:t> (RA)</a:t>
                      </a:r>
                      <a:endParaRPr lang="nl-BE" sz="1400" b="0" dirty="0">
                        <a:solidFill>
                          <a:schemeClr val="tx1"/>
                        </a:solidFill>
                        <a:effectLst/>
                      </a:endParaRPr>
                    </a:p>
                    <a:p>
                      <a:pPr marL="342900" lvl="0" indent="-342900">
                        <a:lnSpc>
                          <a:spcPct val="150000"/>
                        </a:lnSpc>
                        <a:spcAft>
                          <a:spcPts val="0"/>
                        </a:spcAft>
                        <a:buFont typeface="Calibri Light" panose="020F0302020204030204" pitchFamily="34" charset="0"/>
                        <a:buChar char="-"/>
                      </a:pPr>
                      <a:r>
                        <a:rPr lang="nl-BE" sz="1400" b="0" dirty="0">
                          <a:solidFill>
                            <a:schemeClr val="tx1"/>
                          </a:solidFill>
                          <a:effectLst/>
                        </a:rPr>
                        <a:t>Niet radiografische axiale </a:t>
                      </a:r>
                      <a:r>
                        <a:rPr lang="nl-BE" sz="1400" b="0" dirty="0" err="1">
                          <a:solidFill>
                            <a:schemeClr val="tx1"/>
                          </a:solidFill>
                          <a:effectLst/>
                        </a:rPr>
                        <a:t>spondyloartritis</a:t>
                      </a:r>
                      <a:r>
                        <a:rPr lang="nl-BE" sz="1400" b="0" dirty="0">
                          <a:solidFill>
                            <a:schemeClr val="tx1"/>
                          </a:solidFill>
                          <a:effectLst/>
                        </a:rPr>
                        <a:t> (</a:t>
                      </a:r>
                      <a:r>
                        <a:rPr lang="nl-BE" sz="1400" b="0" dirty="0" err="1">
                          <a:solidFill>
                            <a:schemeClr val="tx1"/>
                          </a:solidFill>
                          <a:effectLst/>
                        </a:rPr>
                        <a:t>nr-axSpA</a:t>
                      </a:r>
                      <a:r>
                        <a:rPr lang="nl-BE" sz="1400" b="0" dirty="0">
                          <a:solidFill>
                            <a:schemeClr val="tx1"/>
                          </a:solidFill>
                          <a:effectLst/>
                        </a:rPr>
                        <a:t>)</a:t>
                      </a:r>
                    </a:p>
                    <a:p>
                      <a:pPr marL="342900" lvl="0" indent="-342900">
                        <a:lnSpc>
                          <a:spcPct val="150000"/>
                        </a:lnSpc>
                        <a:spcAft>
                          <a:spcPts val="0"/>
                        </a:spcAft>
                        <a:buFont typeface="Calibri Light" panose="020F0302020204030204" pitchFamily="34" charset="0"/>
                        <a:buChar char="-"/>
                      </a:pPr>
                      <a:r>
                        <a:rPr lang="nl-BE" sz="1400" b="0" dirty="0" err="1">
                          <a:solidFill>
                            <a:schemeClr val="tx1"/>
                          </a:solidFill>
                          <a:effectLst/>
                        </a:rPr>
                        <a:t>Psoriatische</a:t>
                      </a:r>
                      <a:r>
                        <a:rPr lang="nl-BE" sz="1400" b="0" dirty="0">
                          <a:solidFill>
                            <a:schemeClr val="tx1"/>
                          </a:solidFill>
                          <a:effectLst/>
                        </a:rPr>
                        <a:t> artritis (</a:t>
                      </a:r>
                      <a:r>
                        <a:rPr lang="nl-BE" sz="1400" b="0" dirty="0" err="1">
                          <a:solidFill>
                            <a:schemeClr val="tx1"/>
                          </a:solidFill>
                          <a:effectLst/>
                        </a:rPr>
                        <a:t>PsA</a:t>
                      </a:r>
                      <a:r>
                        <a:rPr lang="nl-BE" sz="1400" b="0" dirty="0">
                          <a:solidFill>
                            <a:schemeClr val="tx1"/>
                          </a:solidFill>
                          <a:effectLst/>
                        </a:rPr>
                        <a:t>)</a:t>
                      </a:r>
                    </a:p>
                    <a:p>
                      <a:pPr marL="342900" lvl="0" indent="-342900">
                        <a:lnSpc>
                          <a:spcPct val="150000"/>
                        </a:lnSpc>
                        <a:spcAft>
                          <a:spcPts val="0"/>
                        </a:spcAft>
                        <a:buFont typeface="Calibri Light" panose="020F0302020204030204" pitchFamily="34" charset="0"/>
                        <a:buChar char="-"/>
                      </a:pPr>
                      <a:r>
                        <a:rPr lang="nl-BE" sz="1400" b="0" dirty="0">
                          <a:solidFill>
                            <a:schemeClr val="tx1"/>
                          </a:solidFill>
                          <a:effectLst/>
                        </a:rPr>
                        <a:t>Juveniele </a:t>
                      </a:r>
                      <a:r>
                        <a:rPr lang="nl-BE" sz="1400" b="0" dirty="0" err="1">
                          <a:solidFill>
                            <a:schemeClr val="tx1"/>
                          </a:solidFill>
                          <a:effectLst/>
                        </a:rPr>
                        <a:t>psoriatrische</a:t>
                      </a:r>
                      <a:r>
                        <a:rPr lang="nl-BE" sz="1400" b="0" dirty="0">
                          <a:solidFill>
                            <a:schemeClr val="tx1"/>
                          </a:solidFill>
                          <a:effectLst/>
                        </a:rPr>
                        <a:t> artritis (</a:t>
                      </a:r>
                      <a:r>
                        <a:rPr lang="nl-BE" sz="1400" b="0" dirty="0" err="1">
                          <a:solidFill>
                            <a:schemeClr val="tx1"/>
                          </a:solidFill>
                          <a:effectLst/>
                        </a:rPr>
                        <a:t>jPsA</a:t>
                      </a:r>
                      <a:r>
                        <a:rPr lang="nl-BE" sz="1400" b="0" dirty="0">
                          <a:solidFill>
                            <a:schemeClr val="tx1"/>
                          </a:solidFill>
                          <a:effectLst/>
                        </a:rPr>
                        <a:t>)</a:t>
                      </a:r>
                    </a:p>
                    <a:p>
                      <a:pPr marL="342900" lvl="0" indent="-342900">
                        <a:lnSpc>
                          <a:spcPct val="150000"/>
                        </a:lnSpc>
                        <a:spcAft>
                          <a:spcPts val="0"/>
                        </a:spcAft>
                        <a:buFont typeface="Calibri Light" panose="020F0302020204030204" pitchFamily="34" charset="0"/>
                        <a:buChar char="-"/>
                      </a:pPr>
                      <a:r>
                        <a:rPr lang="nl-BE" sz="1400" b="0" dirty="0" err="1">
                          <a:solidFill>
                            <a:schemeClr val="tx1"/>
                          </a:solidFill>
                          <a:effectLst/>
                        </a:rPr>
                        <a:t>Polyarticulaire</a:t>
                      </a:r>
                      <a:r>
                        <a:rPr lang="nl-BE" sz="1400" b="0" dirty="0">
                          <a:solidFill>
                            <a:schemeClr val="tx1"/>
                          </a:solidFill>
                          <a:effectLst/>
                        </a:rPr>
                        <a:t> juveniele </a:t>
                      </a:r>
                      <a:r>
                        <a:rPr lang="nl-BE" sz="1400" b="0" dirty="0" err="1">
                          <a:solidFill>
                            <a:schemeClr val="tx1"/>
                          </a:solidFill>
                          <a:effectLst/>
                        </a:rPr>
                        <a:t>idiopatische</a:t>
                      </a:r>
                      <a:r>
                        <a:rPr lang="nl-BE" sz="1400" b="0" dirty="0">
                          <a:solidFill>
                            <a:schemeClr val="tx1"/>
                          </a:solidFill>
                          <a:effectLst/>
                        </a:rPr>
                        <a:t> artritis (jeugdreuma – </a:t>
                      </a:r>
                      <a:r>
                        <a:rPr lang="nl-BE" sz="1400" b="0" dirty="0" err="1">
                          <a:solidFill>
                            <a:schemeClr val="tx1"/>
                          </a:solidFill>
                          <a:effectLst/>
                        </a:rPr>
                        <a:t>pJIA</a:t>
                      </a:r>
                      <a:r>
                        <a:rPr lang="nl-BE" sz="1400" b="0" dirty="0">
                          <a:solidFill>
                            <a:schemeClr val="tx1"/>
                          </a:solidFill>
                          <a:effectLst/>
                        </a:rPr>
                        <a:t>)</a:t>
                      </a:r>
                    </a:p>
                    <a:p>
                      <a:pPr marL="342900" lvl="0" indent="-342900">
                        <a:lnSpc>
                          <a:spcPct val="150000"/>
                        </a:lnSpc>
                        <a:spcAft>
                          <a:spcPts val="0"/>
                        </a:spcAft>
                        <a:buFont typeface="Calibri Light" panose="020F0302020204030204" pitchFamily="34" charset="0"/>
                        <a:buChar char="-"/>
                      </a:pPr>
                      <a:r>
                        <a:rPr lang="nl-BE" sz="1400" b="0" dirty="0" err="1">
                          <a:solidFill>
                            <a:schemeClr val="tx1"/>
                          </a:solidFill>
                          <a:effectLst/>
                        </a:rPr>
                        <a:t>Enthesitis</a:t>
                      </a:r>
                      <a:r>
                        <a:rPr lang="nl-BE" sz="1400" b="0" dirty="0">
                          <a:solidFill>
                            <a:schemeClr val="tx1"/>
                          </a:solidFill>
                          <a:effectLst/>
                        </a:rPr>
                        <a:t> gerelateerde juveniele artritis (ERA)</a:t>
                      </a:r>
                    </a:p>
                    <a:p>
                      <a:pPr>
                        <a:lnSpc>
                          <a:spcPct val="150000"/>
                        </a:lnSpc>
                        <a:spcAft>
                          <a:spcPts val="0"/>
                        </a:spcAft>
                      </a:pPr>
                      <a:r>
                        <a:rPr lang="nl-BE" sz="1400" b="0" dirty="0">
                          <a:solidFill>
                            <a:schemeClr val="tx1"/>
                          </a:solidFill>
                          <a:effectLst/>
                        </a:rPr>
                        <a:t> </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tc>
                <a:tc>
                  <a:txBody>
                    <a:bodyPr/>
                    <a:lstStyle/>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smtClean="0">
                          <a:solidFill>
                            <a:schemeClr val="tx1"/>
                          </a:solidFill>
                          <a:effectLst/>
                        </a:rPr>
                        <a:t>V</a:t>
                      </a:r>
                    </a:p>
                    <a:p>
                      <a:pPr algn="ctr">
                        <a:lnSpc>
                          <a:spcPct val="150000"/>
                        </a:lnSpc>
                        <a:spcAft>
                          <a:spcPts val="0"/>
                        </a:spcAft>
                      </a:pPr>
                      <a:r>
                        <a:rPr lang="nl-BE" sz="1400" b="0" dirty="0" smtClean="0">
                          <a:solidFill>
                            <a:schemeClr val="tx1"/>
                          </a:solidFill>
                          <a:effectLst/>
                        </a:rPr>
                        <a:t>V</a:t>
                      </a:r>
                      <a:endParaRPr lang="nl-BE" sz="1400" b="0" dirty="0">
                        <a:solidFill>
                          <a:schemeClr val="tx1"/>
                        </a:solidFill>
                        <a:effectLst/>
                      </a:endParaRPr>
                    </a:p>
                    <a:p>
                      <a:pPr algn="ctr">
                        <a:lnSpc>
                          <a:spcPct val="150000"/>
                        </a:lnSpc>
                        <a:spcAft>
                          <a:spcPts val="0"/>
                        </a:spcAft>
                      </a:pPr>
                      <a:endParaRPr lang="nl-BE" sz="1400" b="0" dirty="0" smtClean="0">
                        <a:solidFill>
                          <a:schemeClr val="tx1"/>
                        </a:solidFill>
                        <a:effectLst/>
                      </a:endParaRPr>
                    </a:p>
                    <a:p>
                      <a:pPr algn="ctr">
                        <a:lnSpc>
                          <a:spcPct val="150000"/>
                        </a:lnSpc>
                        <a:spcAft>
                          <a:spcPts val="0"/>
                        </a:spcAft>
                      </a:pPr>
                      <a:r>
                        <a:rPr lang="nl-BE" sz="1400" b="0" dirty="0" smtClean="0">
                          <a:solidFill>
                            <a:schemeClr val="tx1"/>
                          </a:solidFill>
                          <a:effectLst/>
                        </a:rPr>
                        <a:t>V</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endParaRPr lang="nl-BE" sz="1400" b="0" dirty="0" smtClean="0">
                        <a:solidFill>
                          <a:schemeClr val="tx1"/>
                        </a:solidFill>
                        <a:effectLst/>
                      </a:endParaRPr>
                    </a:p>
                    <a:p>
                      <a:pPr algn="ctr">
                        <a:lnSpc>
                          <a:spcPct val="150000"/>
                        </a:lnSpc>
                        <a:spcAft>
                          <a:spcPts val="0"/>
                        </a:spcAft>
                      </a:pPr>
                      <a:r>
                        <a:rPr lang="nl-BE" sz="1400" b="0" dirty="0" smtClean="0">
                          <a:solidFill>
                            <a:schemeClr val="tx1"/>
                          </a:solidFill>
                          <a:effectLst/>
                        </a:rPr>
                        <a:t>V</a:t>
                      </a:r>
                      <a:endParaRPr lang="nl-BE" sz="1400" b="0" dirty="0">
                        <a:solidFill>
                          <a:schemeClr val="tx1"/>
                        </a:solidFill>
                        <a:effectLst/>
                      </a:endParaRP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 </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r>
            </a:tbl>
          </a:graphicData>
        </a:graphic>
      </p:graphicFrame>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6</a:t>
            </a:fld>
            <a:endParaRPr lang="en-US" sz="1700" dirty="0"/>
          </a:p>
        </p:txBody>
      </p:sp>
      <p:graphicFrame>
        <p:nvGraphicFramePr>
          <p:cNvPr id="9" name="Tabel 8"/>
          <p:cNvGraphicFramePr>
            <a:graphicFrameLocks noGrp="1"/>
          </p:cNvGraphicFramePr>
          <p:nvPr>
            <p:extLst>
              <p:ext uri="{D42A27DB-BD31-4B8C-83A1-F6EECF244321}">
                <p14:modId xmlns:p14="http://schemas.microsoft.com/office/powerpoint/2010/main" val="2616956941"/>
              </p:ext>
            </p:extLst>
          </p:nvPr>
        </p:nvGraphicFramePr>
        <p:xfrm>
          <a:off x="3492772" y="524889"/>
          <a:ext cx="6229076" cy="1280160"/>
        </p:xfrm>
        <a:graphic>
          <a:graphicData uri="http://schemas.openxmlformats.org/drawingml/2006/table">
            <a:tbl>
              <a:tblPr firstRow="1" firstCol="1" bandRow="1">
                <a:tableStyleId>{5C22544A-7EE6-4342-B048-85BDC9FD1C3A}</a:tableStyleId>
              </a:tblPr>
              <a:tblGrid>
                <a:gridCol w="1148425"/>
                <a:gridCol w="1286011"/>
                <a:gridCol w="1264880"/>
                <a:gridCol w="1264880"/>
                <a:gridCol w="1264880"/>
              </a:tblGrid>
              <a:tr h="914302">
                <a:tc>
                  <a:txBody>
                    <a:bodyPr/>
                    <a:lstStyle/>
                    <a:p>
                      <a:pPr algn="ctr">
                        <a:lnSpc>
                          <a:spcPct val="150000"/>
                        </a:lnSpc>
                        <a:spcAft>
                          <a:spcPts val="0"/>
                        </a:spcAft>
                      </a:pPr>
                      <a:r>
                        <a:rPr lang="nl-BE" sz="1400" u="sng" dirty="0" err="1">
                          <a:solidFill>
                            <a:schemeClr val="tx1"/>
                          </a:solidFill>
                          <a:effectLst/>
                        </a:rPr>
                        <a:t>certolizumab</a:t>
                      </a:r>
                      <a:endParaRPr lang="nl-BE" sz="1400" dirty="0">
                        <a:solidFill>
                          <a:schemeClr val="tx1"/>
                        </a:solidFill>
                        <a:effectLst/>
                      </a:endParaRPr>
                    </a:p>
                    <a:p>
                      <a:pPr algn="ctr">
                        <a:lnSpc>
                          <a:spcPct val="150000"/>
                        </a:lnSpc>
                        <a:spcAft>
                          <a:spcPts val="0"/>
                        </a:spcAft>
                      </a:pPr>
                      <a:r>
                        <a:rPr lang="nl-BE" sz="1400" u="sng" dirty="0" err="1">
                          <a:solidFill>
                            <a:schemeClr val="tx1"/>
                          </a:solidFill>
                          <a:effectLst/>
                        </a:rPr>
                        <a:t>Cimzia</a:t>
                      </a:r>
                      <a:r>
                        <a:rPr lang="nl-BE" sz="1400" u="sng" dirty="0">
                          <a:solidFill>
                            <a:schemeClr val="tx1"/>
                          </a:solidFill>
                          <a:effectLst/>
                        </a:rPr>
                        <a:t>®</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c>
                  <a:txBody>
                    <a:bodyPr/>
                    <a:lstStyle/>
                    <a:p>
                      <a:pPr algn="ctr">
                        <a:lnSpc>
                          <a:spcPct val="150000"/>
                        </a:lnSpc>
                        <a:spcAft>
                          <a:spcPts val="0"/>
                        </a:spcAft>
                      </a:pPr>
                      <a:r>
                        <a:rPr lang="nl-BE" sz="1400" u="sng" dirty="0" err="1">
                          <a:solidFill>
                            <a:schemeClr val="tx1"/>
                          </a:solidFill>
                          <a:effectLst/>
                        </a:rPr>
                        <a:t>Etanercept</a:t>
                      </a:r>
                      <a:endParaRPr lang="nl-BE" sz="1400" dirty="0">
                        <a:solidFill>
                          <a:schemeClr val="tx1"/>
                        </a:solidFill>
                        <a:effectLst/>
                      </a:endParaRPr>
                    </a:p>
                    <a:p>
                      <a:pPr algn="ctr">
                        <a:lnSpc>
                          <a:spcPct val="150000"/>
                        </a:lnSpc>
                        <a:spcAft>
                          <a:spcPts val="0"/>
                        </a:spcAft>
                      </a:pPr>
                      <a:r>
                        <a:rPr lang="nl-BE" sz="1400" u="sng" dirty="0" err="1">
                          <a:solidFill>
                            <a:schemeClr val="tx1"/>
                          </a:solidFill>
                          <a:effectLst/>
                        </a:rPr>
                        <a:t>Enbrel</a:t>
                      </a:r>
                      <a:r>
                        <a:rPr lang="nl-BE" sz="1400" u="sng" dirty="0">
                          <a:solidFill>
                            <a:schemeClr val="tx1"/>
                          </a:solidFill>
                          <a:effectLst/>
                        </a:rPr>
                        <a:t>®</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c>
                  <a:txBody>
                    <a:bodyPr/>
                    <a:lstStyle/>
                    <a:p>
                      <a:pPr algn="ctr">
                        <a:lnSpc>
                          <a:spcPct val="150000"/>
                        </a:lnSpc>
                        <a:spcAft>
                          <a:spcPts val="0"/>
                        </a:spcAft>
                      </a:pPr>
                      <a:r>
                        <a:rPr lang="nl-BE" sz="1400" u="sng" dirty="0" err="1">
                          <a:solidFill>
                            <a:schemeClr val="tx1"/>
                          </a:solidFill>
                          <a:effectLst/>
                        </a:rPr>
                        <a:t>Adalimumab</a:t>
                      </a:r>
                      <a:endParaRPr lang="nl-BE" sz="1400" dirty="0">
                        <a:solidFill>
                          <a:schemeClr val="tx1"/>
                        </a:solidFill>
                        <a:effectLst/>
                      </a:endParaRPr>
                    </a:p>
                    <a:p>
                      <a:pPr algn="ctr">
                        <a:lnSpc>
                          <a:spcPct val="150000"/>
                        </a:lnSpc>
                        <a:spcAft>
                          <a:spcPts val="0"/>
                        </a:spcAft>
                      </a:pPr>
                      <a:r>
                        <a:rPr lang="nl-BE" sz="1400" u="sng" dirty="0" err="1">
                          <a:solidFill>
                            <a:schemeClr val="tx1"/>
                          </a:solidFill>
                          <a:effectLst/>
                        </a:rPr>
                        <a:t>Humira</a:t>
                      </a:r>
                      <a:r>
                        <a:rPr lang="nl-BE" sz="1400" u="sng" dirty="0">
                          <a:solidFill>
                            <a:schemeClr val="tx1"/>
                          </a:solidFill>
                          <a:effectLst/>
                        </a:rPr>
                        <a:t>®</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c>
                  <a:txBody>
                    <a:bodyPr/>
                    <a:lstStyle/>
                    <a:p>
                      <a:pPr algn="ctr">
                        <a:lnSpc>
                          <a:spcPct val="150000"/>
                        </a:lnSpc>
                        <a:spcAft>
                          <a:spcPts val="0"/>
                        </a:spcAft>
                      </a:pPr>
                      <a:r>
                        <a:rPr lang="nl-BE" sz="1400" u="sng" dirty="0" err="1">
                          <a:solidFill>
                            <a:schemeClr val="tx1"/>
                          </a:solidFill>
                          <a:effectLst/>
                        </a:rPr>
                        <a:t>Golimumab</a:t>
                      </a:r>
                      <a:endParaRPr lang="nl-BE" sz="1400" dirty="0">
                        <a:solidFill>
                          <a:schemeClr val="tx1"/>
                        </a:solidFill>
                        <a:effectLst/>
                      </a:endParaRPr>
                    </a:p>
                    <a:p>
                      <a:pPr algn="ctr">
                        <a:lnSpc>
                          <a:spcPct val="150000"/>
                        </a:lnSpc>
                        <a:spcAft>
                          <a:spcPts val="0"/>
                        </a:spcAft>
                      </a:pPr>
                      <a:r>
                        <a:rPr lang="nl-BE" sz="1400" u="sng" dirty="0" err="1">
                          <a:solidFill>
                            <a:schemeClr val="tx1"/>
                          </a:solidFill>
                          <a:effectLst/>
                        </a:rPr>
                        <a:t>Simponi</a:t>
                      </a:r>
                      <a:r>
                        <a:rPr lang="nl-BE" sz="1400" u="sng" dirty="0">
                          <a:solidFill>
                            <a:schemeClr val="tx1"/>
                          </a:solidFill>
                          <a:effectLst/>
                        </a:rPr>
                        <a:t>®</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c>
                  <a:txBody>
                    <a:bodyPr/>
                    <a:lstStyle/>
                    <a:p>
                      <a:pPr algn="ctr">
                        <a:lnSpc>
                          <a:spcPct val="150000"/>
                        </a:lnSpc>
                        <a:spcAft>
                          <a:spcPts val="0"/>
                        </a:spcAft>
                      </a:pPr>
                      <a:r>
                        <a:rPr lang="nl-BE" sz="1400" dirty="0" err="1">
                          <a:solidFill>
                            <a:schemeClr val="tx1"/>
                          </a:solidFill>
                          <a:effectLst/>
                        </a:rPr>
                        <a:t>infliximab</a:t>
                      </a:r>
                      <a:r>
                        <a:rPr lang="nl-BE" sz="1400" dirty="0">
                          <a:solidFill>
                            <a:schemeClr val="tx1"/>
                          </a:solidFill>
                          <a:effectLst/>
                        </a:rPr>
                        <a:t> (</a:t>
                      </a:r>
                      <a:r>
                        <a:rPr lang="nl-BE" sz="1400" dirty="0" err="1">
                          <a:solidFill>
                            <a:schemeClr val="tx1"/>
                          </a:solidFill>
                          <a:effectLst/>
                        </a:rPr>
                        <a:t>Remicade</a:t>
                      </a:r>
                      <a:r>
                        <a:rPr lang="nl-BE" sz="1400" dirty="0">
                          <a:solidFill>
                            <a:schemeClr val="tx1"/>
                          </a:solidFill>
                          <a:effectLst/>
                        </a:rPr>
                        <a:t>®, </a:t>
                      </a:r>
                      <a:r>
                        <a:rPr lang="nl-BE" sz="1400" dirty="0" err="1">
                          <a:solidFill>
                            <a:schemeClr val="tx1"/>
                          </a:solidFill>
                          <a:effectLst/>
                        </a:rPr>
                        <a:t>Remsima</a:t>
                      </a:r>
                      <a:r>
                        <a:rPr lang="nl-BE" sz="1400" dirty="0">
                          <a:solidFill>
                            <a:schemeClr val="tx1"/>
                          </a:solidFill>
                          <a:effectLst/>
                        </a:rPr>
                        <a:t>® en </a:t>
                      </a:r>
                      <a:r>
                        <a:rPr lang="nl-BE" sz="1400" dirty="0" err="1">
                          <a:solidFill>
                            <a:schemeClr val="tx1"/>
                          </a:solidFill>
                          <a:effectLst/>
                        </a:rPr>
                        <a:t>Inflectra</a:t>
                      </a:r>
                      <a:r>
                        <a:rPr lang="nl-BE" sz="1400" dirty="0">
                          <a:solidFill>
                            <a:schemeClr val="tx1"/>
                          </a:solidFill>
                          <a:effectLst/>
                        </a:rPr>
                        <a:t>®)</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r>
            </a:tbl>
          </a:graphicData>
        </a:graphic>
      </p:graphicFrame>
    </p:spTree>
    <p:extLst>
      <p:ext uri="{BB962C8B-B14F-4D97-AF65-F5344CB8AC3E}">
        <p14:creationId xmlns:p14="http://schemas.microsoft.com/office/powerpoint/2010/main" val="3567208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ijdelijke aanduiding voor inhoud 6"/>
          <p:cNvGraphicFramePr>
            <a:graphicFrameLocks noGrp="1"/>
          </p:cNvGraphicFramePr>
          <p:nvPr>
            <p:ph idx="1"/>
            <p:extLst>
              <p:ext uri="{D42A27DB-BD31-4B8C-83A1-F6EECF244321}">
                <p14:modId xmlns:p14="http://schemas.microsoft.com/office/powerpoint/2010/main" val="1345395909"/>
              </p:ext>
            </p:extLst>
          </p:nvPr>
        </p:nvGraphicFramePr>
        <p:xfrm>
          <a:off x="2" y="2160291"/>
          <a:ext cx="9721847" cy="3816423"/>
        </p:xfrm>
        <a:graphic>
          <a:graphicData uri="http://schemas.openxmlformats.org/drawingml/2006/table">
            <a:tbl>
              <a:tblPr firstRow="1" firstCol="1" bandRow="1">
                <a:tableStyleId>{5C22544A-7EE6-4342-B048-85BDC9FD1C3A}</a:tableStyleId>
              </a:tblPr>
              <a:tblGrid>
                <a:gridCol w="3463841"/>
                <a:gridCol w="1174990"/>
                <a:gridCol w="1270754"/>
                <a:gridCol w="1270754"/>
                <a:gridCol w="1270754"/>
                <a:gridCol w="1270754"/>
              </a:tblGrid>
              <a:tr h="1734738">
                <a:tc>
                  <a:txBody>
                    <a:bodyPr/>
                    <a:lstStyle/>
                    <a:p>
                      <a:pPr>
                        <a:lnSpc>
                          <a:spcPct val="150000"/>
                        </a:lnSpc>
                        <a:spcAft>
                          <a:spcPts val="0"/>
                        </a:spcAft>
                      </a:pPr>
                      <a:r>
                        <a:rPr lang="nl-BE" sz="1400" b="0" u="sng" dirty="0">
                          <a:solidFill>
                            <a:schemeClr val="tx1"/>
                          </a:solidFill>
                          <a:effectLst/>
                        </a:rPr>
                        <a:t>Gastro-enterologie</a:t>
                      </a:r>
                      <a:endParaRPr lang="nl-BE" sz="1400" b="0" dirty="0">
                        <a:solidFill>
                          <a:schemeClr val="tx1"/>
                        </a:solidFill>
                        <a:effectLst/>
                      </a:endParaRPr>
                    </a:p>
                    <a:p>
                      <a:pPr marL="342900" lvl="0" indent="-342900">
                        <a:lnSpc>
                          <a:spcPct val="150000"/>
                        </a:lnSpc>
                        <a:spcAft>
                          <a:spcPts val="0"/>
                        </a:spcAft>
                        <a:buFont typeface="Calibri Light" panose="020F0302020204030204" pitchFamily="34" charset="0"/>
                        <a:buChar char="-"/>
                      </a:pPr>
                      <a:r>
                        <a:rPr lang="nl-BE" sz="1400" b="0" dirty="0">
                          <a:solidFill>
                            <a:schemeClr val="tx1"/>
                          </a:solidFill>
                          <a:effectLst/>
                        </a:rPr>
                        <a:t>Ziekte van </a:t>
                      </a:r>
                      <a:r>
                        <a:rPr lang="nl-BE" sz="1400" b="0" dirty="0" err="1">
                          <a:solidFill>
                            <a:schemeClr val="tx1"/>
                          </a:solidFill>
                          <a:effectLst/>
                        </a:rPr>
                        <a:t>Crohn</a:t>
                      </a:r>
                      <a:r>
                        <a:rPr lang="nl-BE" sz="1400" b="0" dirty="0">
                          <a:solidFill>
                            <a:schemeClr val="tx1"/>
                          </a:solidFill>
                          <a:effectLst/>
                        </a:rPr>
                        <a:t> (CD)</a:t>
                      </a:r>
                    </a:p>
                    <a:p>
                      <a:pPr marL="342900" lvl="0" indent="-342900">
                        <a:lnSpc>
                          <a:spcPct val="150000"/>
                        </a:lnSpc>
                        <a:spcAft>
                          <a:spcPts val="0"/>
                        </a:spcAft>
                        <a:buFont typeface="Calibri Light" panose="020F0302020204030204" pitchFamily="34" charset="0"/>
                        <a:buChar char="-"/>
                      </a:pPr>
                      <a:r>
                        <a:rPr lang="nl-BE" sz="1400" b="0" dirty="0">
                          <a:solidFill>
                            <a:schemeClr val="tx1"/>
                          </a:solidFill>
                          <a:effectLst/>
                        </a:rPr>
                        <a:t>Juveniele ziekte van </a:t>
                      </a:r>
                      <a:r>
                        <a:rPr lang="nl-BE" sz="1400" b="0" dirty="0" err="1">
                          <a:solidFill>
                            <a:schemeClr val="tx1"/>
                          </a:solidFill>
                          <a:effectLst/>
                        </a:rPr>
                        <a:t>Crohn</a:t>
                      </a:r>
                      <a:r>
                        <a:rPr lang="nl-BE" sz="1400" b="0" dirty="0">
                          <a:solidFill>
                            <a:schemeClr val="tx1"/>
                          </a:solidFill>
                          <a:effectLst/>
                        </a:rPr>
                        <a:t> (</a:t>
                      </a:r>
                      <a:r>
                        <a:rPr lang="nl-BE" sz="1400" b="0" dirty="0" err="1">
                          <a:solidFill>
                            <a:schemeClr val="tx1"/>
                          </a:solidFill>
                          <a:effectLst/>
                        </a:rPr>
                        <a:t>JCr</a:t>
                      </a:r>
                      <a:r>
                        <a:rPr lang="nl-BE" sz="1400" b="0" dirty="0">
                          <a:solidFill>
                            <a:schemeClr val="tx1"/>
                          </a:solidFill>
                          <a:effectLst/>
                        </a:rPr>
                        <a:t>)</a:t>
                      </a:r>
                    </a:p>
                    <a:p>
                      <a:pPr marL="342900" lvl="0" indent="-342900">
                        <a:lnSpc>
                          <a:spcPct val="150000"/>
                        </a:lnSpc>
                        <a:spcAft>
                          <a:spcPts val="0"/>
                        </a:spcAft>
                        <a:buFont typeface="Calibri Light" panose="020F0302020204030204" pitchFamily="34" charset="0"/>
                        <a:buChar char="-"/>
                      </a:pPr>
                      <a:r>
                        <a:rPr lang="nl-BE" sz="1400" b="0" dirty="0">
                          <a:solidFill>
                            <a:schemeClr val="tx1"/>
                          </a:solidFill>
                          <a:effectLst/>
                        </a:rPr>
                        <a:t>Colitis ulcerosa (CU)</a:t>
                      </a:r>
                    </a:p>
                    <a:p>
                      <a:pPr marL="342900" lvl="0" indent="-342900">
                        <a:lnSpc>
                          <a:spcPct val="150000"/>
                        </a:lnSpc>
                        <a:spcAft>
                          <a:spcPts val="0"/>
                        </a:spcAft>
                        <a:buFont typeface="Calibri Light" panose="020F0302020204030204" pitchFamily="34" charset="0"/>
                        <a:buChar char="-"/>
                      </a:pPr>
                      <a:r>
                        <a:rPr lang="nl-BE" sz="1400" b="0" dirty="0">
                          <a:solidFill>
                            <a:schemeClr val="tx1"/>
                          </a:solidFill>
                          <a:effectLst/>
                        </a:rPr>
                        <a:t>Juveniele colitis ulcerosa (</a:t>
                      </a:r>
                      <a:r>
                        <a:rPr lang="nl-BE" sz="1400" b="0" dirty="0" err="1">
                          <a:solidFill>
                            <a:schemeClr val="tx1"/>
                          </a:solidFill>
                          <a:effectLst/>
                        </a:rPr>
                        <a:t>jCU</a:t>
                      </a:r>
                      <a:r>
                        <a:rPr lang="nl-BE" sz="1400" b="0" dirty="0">
                          <a:solidFill>
                            <a:schemeClr val="tx1"/>
                          </a:solidFill>
                          <a:effectLst/>
                        </a:rPr>
                        <a:t>)</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tc>
                <a:tc>
                  <a:txBody>
                    <a:bodyPr/>
                    <a:lstStyle/>
                    <a:p>
                      <a:pPr algn="ctr">
                        <a:lnSpc>
                          <a:spcPct val="150000"/>
                        </a:lnSpc>
                        <a:spcAft>
                          <a:spcPts val="0"/>
                        </a:spcAft>
                      </a:pPr>
                      <a:r>
                        <a:rPr lang="nl-BE" sz="1400" b="0" dirty="0">
                          <a:solidFill>
                            <a:schemeClr val="tx1"/>
                          </a:solidFill>
                          <a:effectLst/>
                        </a:rPr>
                        <a:t> </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p>
                    <a:p>
                      <a:pPr algn="ctr">
                        <a:lnSpc>
                          <a:spcPct val="150000"/>
                        </a:lnSpc>
                        <a:spcAft>
                          <a:spcPts val="0"/>
                        </a:spcAft>
                      </a:pPr>
                      <a:r>
                        <a:rPr lang="nl-BE" sz="1400" b="0" dirty="0">
                          <a:solidFill>
                            <a:schemeClr val="tx1"/>
                          </a:solidFill>
                          <a:effectLst/>
                        </a:rPr>
                        <a:t>V</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r>
              <a:tr h="1387791">
                <a:tc>
                  <a:txBody>
                    <a:bodyPr/>
                    <a:lstStyle/>
                    <a:p>
                      <a:pPr>
                        <a:lnSpc>
                          <a:spcPct val="150000"/>
                        </a:lnSpc>
                        <a:spcAft>
                          <a:spcPts val="0"/>
                        </a:spcAft>
                      </a:pPr>
                      <a:r>
                        <a:rPr lang="nl-BE" sz="1400" b="0" u="sng" dirty="0">
                          <a:solidFill>
                            <a:schemeClr val="tx1"/>
                          </a:solidFill>
                          <a:effectLst/>
                        </a:rPr>
                        <a:t>Dermatologie</a:t>
                      </a:r>
                      <a:endParaRPr lang="nl-BE" sz="1400" b="0" dirty="0">
                        <a:solidFill>
                          <a:schemeClr val="tx1"/>
                        </a:solidFill>
                        <a:effectLst/>
                      </a:endParaRPr>
                    </a:p>
                    <a:p>
                      <a:pPr marL="342900" lvl="0" indent="-342900">
                        <a:lnSpc>
                          <a:spcPct val="150000"/>
                        </a:lnSpc>
                        <a:spcAft>
                          <a:spcPts val="0"/>
                        </a:spcAft>
                        <a:buFont typeface="Calibri Light" panose="020F0302020204030204" pitchFamily="34" charset="0"/>
                        <a:buChar char="-"/>
                      </a:pPr>
                      <a:r>
                        <a:rPr lang="nl-BE" sz="1400" b="0" dirty="0">
                          <a:solidFill>
                            <a:schemeClr val="tx1"/>
                          </a:solidFill>
                          <a:effectLst/>
                        </a:rPr>
                        <a:t>Psoriasis (</a:t>
                      </a:r>
                      <a:r>
                        <a:rPr lang="nl-BE" sz="1400" b="0" dirty="0" err="1">
                          <a:solidFill>
                            <a:schemeClr val="tx1"/>
                          </a:solidFill>
                          <a:effectLst/>
                        </a:rPr>
                        <a:t>Pso</a:t>
                      </a:r>
                      <a:r>
                        <a:rPr lang="nl-BE" sz="1400" b="0" dirty="0">
                          <a:solidFill>
                            <a:schemeClr val="tx1"/>
                          </a:solidFill>
                          <a:effectLst/>
                        </a:rPr>
                        <a:t>)</a:t>
                      </a:r>
                    </a:p>
                    <a:p>
                      <a:pPr marL="342900" lvl="0" indent="-342900">
                        <a:lnSpc>
                          <a:spcPct val="150000"/>
                        </a:lnSpc>
                        <a:spcAft>
                          <a:spcPts val="0"/>
                        </a:spcAft>
                        <a:buFont typeface="Calibri Light" panose="020F0302020204030204" pitchFamily="34" charset="0"/>
                        <a:buChar char="-"/>
                      </a:pPr>
                      <a:r>
                        <a:rPr lang="nl-BE" sz="1400" b="0" dirty="0">
                          <a:solidFill>
                            <a:schemeClr val="tx1"/>
                          </a:solidFill>
                          <a:effectLst/>
                        </a:rPr>
                        <a:t>Pediatrische psoriasis (</a:t>
                      </a:r>
                      <a:r>
                        <a:rPr lang="nl-BE" sz="1400" b="0" dirty="0" err="1">
                          <a:solidFill>
                            <a:schemeClr val="tx1"/>
                          </a:solidFill>
                          <a:effectLst/>
                        </a:rPr>
                        <a:t>PPso</a:t>
                      </a:r>
                      <a:r>
                        <a:rPr lang="nl-BE" sz="1400" b="0" dirty="0">
                          <a:solidFill>
                            <a:schemeClr val="tx1"/>
                          </a:solidFill>
                          <a:effectLst/>
                        </a:rPr>
                        <a:t>)</a:t>
                      </a:r>
                    </a:p>
                    <a:p>
                      <a:pPr marL="342900" lvl="0" indent="-342900">
                        <a:lnSpc>
                          <a:spcPct val="150000"/>
                        </a:lnSpc>
                        <a:spcAft>
                          <a:spcPts val="0"/>
                        </a:spcAft>
                        <a:buFont typeface="Calibri Light" panose="020F0302020204030204" pitchFamily="34" charset="0"/>
                        <a:buChar char="-"/>
                      </a:pPr>
                      <a:r>
                        <a:rPr lang="nl-BE" sz="1400" b="0" dirty="0" err="1">
                          <a:solidFill>
                            <a:schemeClr val="tx1"/>
                          </a:solidFill>
                          <a:effectLst/>
                        </a:rPr>
                        <a:t>Hidratenitis</a:t>
                      </a:r>
                      <a:r>
                        <a:rPr lang="nl-BE" sz="1400" b="0" dirty="0">
                          <a:solidFill>
                            <a:schemeClr val="tx1"/>
                          </a:solidFill>
                          <a:effectLst/>
                        </a:rPr>
                        <a:t> </a:t>
                      </a:r>
                      <a:r>
                        <a:rPr lang="nl-BE" sz="1400" b="0" dirty="0" err="1">
                          <a:solidFill>
                            <a:schemeClr val="tx1"/>
                          </a:solidFill>
                          <a:effectLst/>
                        </a:rPr>
                        <a:t>suppurativa</a:t>
                      </a:r>
                      <a:r>
                        <a:rPr lang="nl-BE" sz="1400" b="0" dirty="0">
                          <a:solidFill>
                            <a:schemeClr val="tx1"/>
                          </a:solidFill>
                          <a:effectLst/>
                        </a:rPr>
                        <a:t> (HS)</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tc>
                <a:tc>
                  <a:txBody>
                    <a:bodyPr/>
                    <a:lstStyle/>
                    <a:p>
                      <a:pPr algn="ctr">
                        <a:lnSpc>
                          <a:spcPct val="150000"/>
                        </a:lnSpc>
                        <a:spcAft>
                          <a:spcPts val="0"/>
                        </a:spcAft>
                      </a:pPr>
                      <a:r>
                        <a:rPr lang="nl-BE" sz="1400" b="0">
                          <a:solidFill>
                            <a:schemeClr val="tx1"/>
                          </a:solidFill>
                          <a:effectLst/>
                        </a:rPr>
                        <a:t> </a:t>
                      </a:r>
                    </a:p>
                    <a:p>
                      <a:pPr algn="ctr">
                        <a:lnSpc>
                          <a:spcPct val="150000"/>
                        </a:lnSpc>
                        <a:spcAft>
                          <a:spcPts val="0"/>
                        </a:spcAft>
                      </a:pPr>
                      <a:r>
                        <a:rPr lang="nl-BE" sz="1400" b="0">
                          <a:solidFill>
                            <a:schemeClr val="tx1"/>
                          </a:solidFill>
                          <a:effectLst/>
                        </a:rPr>
                        <a:t> </a:t>
                      </a:r>
                      <a:endParaRPr lang="nl-BE" sz="14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a:solidFill>
                            <a:schemeClr val="tx1"/>
                          </a:solidFill>
                          <a:effectLst/>
                        </a:rPr>
                        <a:t> </a:t>
                      </a:r>
                    </a:p>
                    <a:p>
                      <a:pPr algn="ctr">
                        <a:lnSpc>
                          <a:spcPct val="150000"/>
                        </a:lnSpc>
                        <a:spcAft>
                          <a:spcPts val="0"/>
                        </a:spcAft>
                      </a:pPr>
                      <a:r>
                        <a:rPr lang="nl-BE" sz="1400" b="0">
                          <a:solidFill>
                            <a:schemeClr val="tx1"/>
                          </a:solidFill>
                          <a:effectLst/>
                        </a:rPr>
                        <a:t>V</a:t>
                      </a:r>
                    </a:p>
                    <a:p>
                      <a:pPr algn="ctr">
                        <a:lnSpc>
                          <a:spcPct val="150000"/>
                        </a:lnSpc>
                        <a:spcAft>
                          <a:spcPts val="0"/>
                        </a:spcAft>
                      </a:pPr>
                      <a:r>
                        <a:rPr lang="nl-BE" sz="1400" b="0">
                          <a:solidFill>
                            <a:schemeClr val="tx1"/>
                          </a:solidFill>
                          <a:effectLst/>
                        </a:rPr>
                        <a:t>V</a:t>
                      </a:r>
                      <a:endParaRPr lang="nl-BE" sz="14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a:solidFill>
                            <a:schemeClr val="tx1"/>
                          </a:solidFill>
                          <a:effectLst/>
                        </a:rPr>
                        <a:t> </a:t>
                      </a:r>
                    </a:p>
                    <a:p>
                      <a:pPr algn="ctr">
                        <a:lnSpc>
                          <a:spcPct val="150000"/>
                        </a:lnSpc>
                        <a:spcAft>
                          <a:spcPts val="0"/>
                        </a:spcAft>
                      </a:pPr>
                      <a:r>
                        <a:rPr lang="nl-BE" sz="1400" b="0">
                          <a:solidFill>
                            <a:schemeClr val="tx1"/>
                          </a:solidFill>
                          <a:effectLst/>
                        </a:rPr>
                        <a:t>V</a:t>
                      </a:r>
                    </a:p>
                    <a:p>
                      <a:pPr algn="ctr">
                        <a:lnSpc>
                          <a:spcPct val="150000"/>
                        </a:lnSpc>
                        <a:spcAft>
                          <a:spcPts val="0"/>
                        </a:spcAft>
                      </a:pPr>
                      <a:r>
                        <a:rPr lang="nl-BE" sz="1400" b="0">
                          <a:solidFill>
                            <a:schemeClr val="tx1"/>
                          </a:solidFill>
                          <a:effectLst/>
                        </a:rPr>
                        <a:t>V</a:t>
                      </a:r>
                    </a:p>
                    <a:p>
                      <a:pPr algn="ctr">
                        <a:lnSpc>
                          <a:spcPct val="150000"/>
                        </a:lnSpc>
                        <a:spcAft>
                          <a:spcPts val="0"/>
                        </a:spcAft>
                      </a:pPr>
                      <a:r>
                        <a:rPr lang="nl-BE" sz="1400" b="0">
                          <a:solidFill>
                            <a:schemeClr val="tx1"/>
                          </a:solidFill>
                          <a:effectLst/>
                        </a:rPr>
                        <a:t>V</a:t>
                      </a:r>
                      <a:endParaRPr lang="nl-BE" sz="14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p>
                    <a:p>
                      <a:pPr algn="ctr">
                        <a:lnSpc>
                          <a:spcPct val="150000"/>
                        </a:lnSpc>
                        <a:spcAft>
                          <a:spcPts val="0"/>
                        </a:spcAft>
                      </a:pPr>
                      <a:r>
                        <a:rPr lang="nl-BE" sz="1400" b="0" dirty="0">
                          <a:solidFill>
                            <a:schemeClr val="tx1"/>
                          </a:solidFill>
                          <a:effectLst/>
                        </a:rPr>
                        <a:t>V</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r>
              <a:tr h="693894">
                <a:tc>
                  <a:txBody>
                    <a:bodyPr/>
                    <a:lstStyle/>
                    <a:p>
                      <a:pPr>
                        <a:lnSpc>
                          <a:spcPct val="150000"/>
                        </a:lnSpc>
                        <a:spcAft>
                          <a:spcPts val="0"/>
                        </a:spcAft>
                      </a:pPr>
                      <a:r>
                        <a:rPr lang="nl-BE" sz="1400" b="0" u="sng" dirty="0">
                          <a:solidFill>
                            <a:schemeClr val="tx1"/>
                          </a:solidFill>
                          <a:effectLst/>
                        </a:rPr>
                        <a:t>Oftalmologie</a:t>
                      </a:r>
                      <a:endParaRPr lang="nl-BE" sz="1400" b="0" dirty="0">
                        <a:solidFill>
                          <a:schemeClr val="tx1"/>
                        </a:solidFill>
                        <a:effectLst/>
                      </a:endParaRPr>
                    </a:p>
                    <a:p>
                      <a:pPr marL="342900" lvl="0" indent="-342900">
                        <a:lnSpc>
                          <a:spcPct val="150000"/>
                        </a:lnSpc>
                        <a:spcAft>
                          <a:spcPts val="0"/>
                        </a:spcAft>
                        <a:buFont typeface="Calibri Light" panose="020F0302020204030204" pitchFamily="34" charset="0"/>
                        <a:buChar char="-"/>
                      </a:pPr>
                      <a:r>
                        <a:rPr lang="nl-BE" sz="1400" b="0" dirty="0" err="1">
                          <a:solidFill>
                            <a:schemeClr val="tx1"/>
                          </a:solidFill>
                          <a:effectLst/>
                        </a:rPr>
                        <a:t>Uveïtis</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tc>
                <a:tc>
                  <a:txBody>
                    <a:bodyPr/>
                    <a:lstStyle/>
                    <a:p>
                      <a:pPr algn="ctr">
                        <a:lnSpc>
                          <a:spcPct val="150000"/>
                        </a:lnSpc>
                        <a:spcAft>
                          <a:spcPts val="0"/>
                        </a:spcAft>
                      </a:pPr>
                      <a:r>
                        <a:rPr lang="nl-BE" sz="1400" b="0">
                          <a:solidFill>
                            <a:schemeClr val="tx1"/>
                          </a:solidFill>
                          <a:effectLst/>
                        </a:rPr>
                        <a:t> </a:t>
                      </a:r>
                      <a:endParaRPr lang="nl-BE" sz="14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a:solidFill>
                            <a:schemeClr val="tx1"/>
                          </a:solidFill>
                          <a:effectLst/>
                        </a:rPr>
                        <a:t> </a:t>
                      </a:r>
                    </a:p>
                    <a:p>
                      <a:pPr algn="ctr">
                        <a:lnSpc>
                          <a:spcPct val="150000"/>
                        </a:lnSpc>
                        <a:spcAft>
                          <a:spcPts val="0"/>
                        </a:spcAft>
                      </a:pPr>
                      <a:r>
                        <a:rPr lang="nl-BE" sz="1400" b="0">
                          <a:solidFill>
                            <a:schemeClr val="tx1"/>
                          </a:solidFill>
                          <a:effectLst/>
                        </a:rPr>
                        <a:t>V</a:t>
                      </a:r>
                      <a:endParaRPr lang="nl-BE" sz="14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a:solidFill>
                            <a:schemeClr val="tx1"/>
                          </a:solidFill>
                          <a:effectLst/>
                        </a:rPr>
                        <a:t> </a:t>
                      </a:r>
                      <a:endParaRPr lang="nl-BE" sz="14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c>
                  <a:txBody>
                    <a:bodyPr/>
                    <a:lstStyle/>
                    <a:p>
                      <a:pPr algn="ctr">
                        <a:lnSpc>
                          <a:spcPct val="150000"/>
                        </a:lnSpc>
                        <a:spcAft>
                          <a:spcPts val="0"/>
                        </a:spcAft>
                      </a:pPr>
                      <a:r>
                        <a:rPr lang="nl-BE" sz="1400" b="0" dirty="0">
                          <a:solidFill>
                            <a:schemeClr val="tx1"/>
                          </a:solidFill>
                          <a:effectLst/>
                        </a:rPr>
                        <a:t> </a:t>
                      </a:r>
                      <a:endParaRPr lang="nl-BE"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732" marR="51732" marT="0" marB="0">
                    <a:solidFill>
                      <a:schemeClr val="accent1">
                        <a:lumMod val="60000"/>
                        <a:lumOff val="40000"/>
                      </a:schemeClr>
                    </a:solidFill>
                  </a:tcPr>
                </a:tc>
              </a:tr>
            </a:tbl>
          </a:graphicData>
        </a:graphic>
      </p:graphicFrame>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7</a:t>
            </a:fld>
            <a:endParaRPr lang="en-US" sz="1700" dirty="0"/>
          </a:p>
        </p:txBody>
      </p:sp>
      <p:graphicFrame>
        <p:nvGraphicFramePr>
          <p:cNvPr id="8" name="Tabel 7"/>
          <p:cNvGraphicFramePr>
            <a:graphicFrameLocks noGrp="1"/>
          </p:cNvGraphicFramePr>
          <p:nvPr>
            <p:extLst>
              <p:ext uri="{D42A27DB-BD31-4B8C-83A1-F6EECF244321}">
                <p14:modId xmlns:p14="http://schemas.microsoft.com/office/powerpoint/2010/main" val="2751861293"/>
              </p:ext>
            </p:extLst>
          </p:nvPr>
        </p:nvGraphicFramePr>
        <p:xfrm>
          <a:off x="3442416" y="720130"/>
          <a:ext cx="6279434" cy="1440161"/>
        </p:xfrm>
        <a:graphic>
          <a:graphicData uri="http://schemas.openxmlformats.org/drawingml/2006/table">
            <a:tbl>
              <a:tblPr firstRow="1" firstCol="1" bandRow="1">
                <a:tableStyleId>{5C22544A-7EE6-4342-B048-85BDC9FD1C3A}</a:tableStyleId>
              </a:tblPr>
              <a:tblGrid>
                <a:gridCol w="1179014"/>
                <a:gridCol w="1275105"/>
                <a:gridCol w="1275105"/>
                <a:gridCol w="1275105"/>
                <a:gridCol w="1275105"/>
              </a:tblGrid>
              <a:tr h="1440161">
                <a:tc>
                  <a:txBody>
                    <a:bodyPr/>
                    <a:lstStyle/>
                    <a:p>
                      <a:pPr algn="ctr">
                        <a:lnSpc>
                          <a:spcPct val="150000"/>
                        </a:lnSpc>
                        <a:spcAft>
                          <a:spcPts val="0"/>
                        </a:spcAft>
                      </a:pPr>
                      <a:r>
                        <a:rPr lang="nl-BE" sz="1400" b="1" u="sng" dirty="0" err="1">
                          <a:solidFill>
                            <a:schemeClr val="tx1"/>
                          </a:solidFill>
                          <a:effectLst/>
                        </a:rPr>
                        <a:t>certolizumab</a:t>
                      </a:r>
                      <a:endParaRPr lang="nl-BE" sz="1400" b="1" u="sng" dirty="0">
                        <a:solidFill>
                          <a:schemeClr val="tx1"/>
                        </a:solidFill>
                        <a:effectLst/>
                      </a:endParaRPr>
                    </a:p>
                    <a:p>
                      <a:pPr algn="ctr">
                        <a:lnSpc>
                          <a:spcPct val="150000"/>
                        </a:lnSpc>
                        <a:spcAft>
                          <a:spcPts val="0"/>
                        </a:spcAft>
                      </a:pPr>
                      <a:r>
                        <a:rPr lang="nl-BE" sz="1400" b="1" u="sng" dirty="0" err="1">
                          <a:solidFill>
                            <a:schemeClr val="tx1"/>
                          </a:solidFill>
                          <a:effectLst/>
                        </a:rPr>
                        <a:t>Cimzia</a:t>
                      </a:r>
                      <a:r>
                        <a:rPr lang="nl-BE" sz="1400" b="1" u="sng" dirty="0">
                          <a:solidFill>
                            <a:schemeClr val="tx1"/>
                          </a:solidFill>
                          <a:effectLst/>
                        </a:rPr>
                        <a:t>®</a:t>
                      </a:r>
                      <a:endParaRPr lang="nl-BE" sz="1400" b="1"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c>
                  <a:txBody>
                    <a:bodyPr/>
                    <a:lstStyle/>
                    <a:p>
                      <a:pPr algn="ctr">
                        <a:lnSpc>
                          <a:spcPct val="150000"/>
                        </a:lnSpc>
                        <a:spcAft>
                          <a:spcPts val="0"/>
                        </a:spcAft>
                      </a:pPr>
                      <a:r>
                        <a:rPr lang="nl-BE" sz="1400" b="1" u="sng" dirty="0" err="1">
                          <a:solidFill>
                            <a:schemeClr val="tx1"/>
                          </a:solidFill>
                          <a:effectLst/>
                        </a:rPr>
                        <a:t>Etanercept</a:t>
                      </a:r>
                      <a:endParaRPr lang="nl-BE" sz="1400" b="1" u="sng" dirty="0">
                        <a:solidFill>
                          <a:schemeClr val="tx1"/>
                        </a:solidFill>
                        <a:effectLst/>
                      </a:endParaRPr>
                    </a:p>
                    <a:p>
                      <a:pPr algn="ctr">
                        <a:lnSpc>
                          <a:spcPct val="150000"/>
                        </a:lnSpc>
                        <a:spcAft>
                          <a:spcPts val="0"/>
                        </a:spcAft>
                      </a:pPr>
                      <a:r>
                        <a:rPr lang="nl-BE" sz="1400" b="1" u="sng" dirty="0" err="1">
                          <a:solidFill>
                            <a:schemeClr val="tx1"/>
                          </a:solidFill>
                          <a:effectLst/>
                        </a:rPr>
                        <a:t>Enbrel</a:t>
                      </a:r>
                      <a:r>
                        <a:rPr lang="nl-BE" sz="1400" b="1" u="sng" dirty="0">
                          <a:solidFill>
                            <a:schemeClr val="tx1"/>
                          </a:solidFill>
                          <a:effectLst/>
                        </a:rPr>
                        <a:t>®</a:t>
                      </a:r>
                      <a:endParaRPr lang="nl-BE" sz="1400" b="1"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c>
                  <a:txBody>
                    <a:bodyPr/>
                    <a:lstStyle/>
                    <a:p>
                      <a:pPr algn="ctr">
                        <a:lnSpc>
                          <a:spcPct val="150000"/>
                        </a:lnSpc>
                        <a:spcAft>
                          <a:spcPts val="0"/>
                        </a:spcAft>
                      </a:pPr>
                      <a:r>
                        <a:rPr lang="nl-BE" sz="1400" b="1" u="sng" dirty="0" err="1">
                          <a:solidFill>
                            <a:schemeClr val="tx1"/>
                          </a:solidFill>
                          <a:effectLst/>
                        </a:rPr>
                        <a:t>Adalimumab</a:t>
                      </a:r>
                      <a:endParaRPr lang="nl-BE" sz="1400" b="1" u="sng" dirty="0">
                        <a:solidFill>
                          <a:schemeClr val="tx1"/>
                        </a:solidFill>
                        <a:effectLst/>
                      </a:endParaRPr>
                    </a:p>
                    <a:p>
                      <a:pPr algn="ctr">
                        <a:lnSpc>
                          <a:spcPct val="150000"/>
                        </a:lnSpc>
                        <a:spcAft>
                          <a:spcPts val="0"/>
                        </a:spcAft>
                      </a:pPr>
                      <a:r>
                        <a:rPr lang="nl-BE" sz="1400" b="1" u="sng" dirty="0" err="1">
                          <a:solidFill>
                            <a:schemeClr val="tx1"/>
                          </a:solidFill>
                          <a:effectLst/>
                        </a:rPr>
                        <a:t>Humira</a:t>
                      </a:r>
                      <a:r>
                        <a:rPr lang="nl-BE" sz="1400" b="1" u="sng" dirty="0">
                          <a:solidFill>
                            <a:schemeClr val="tx1"/>
                          </a:solidFill>
                          <a:effectLst/>
                        </a:rPr>
                        <a:t>®</a:t>
                      </a:r>
                      <a:endParaRPr lang="nl-BE" sz="1400" b="1"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c>
                  <a:txBody>
                    <a:bodyPr/>
                    <a:lstStyle/>
                    <a:p>
                      <a:pPr algn="ctr">
                        <a:lnSpc>
                          <a:spcPct val="150000"/>
                        </a:lnSpc>
                        <a:spcAft>
                          <a:spcPts val="0"/>
                        </a:spcAft>
                      </a:pPr>
                      <a:r>
                        <a:rPr lang="nl-BE" sz="1400" b="1" u="sng" dirty="0" err="1">
                          <a:solidFill>
                            <a:schemeClr val="tx1"/>
                          </a:solidFill>
                          <a:effectLst/>
                        </a:rPr>
                        <a:t>Golimumab</a:t>
                      </a:r>
                      <a:endParaRPr lang="nl-BE" sz="1400" b="1" u="sng" dirty="0">
                        <a:solidFill>
                          <a:schemeClr val="tx1"/>
                        </a:solidFill>
                        <a:effectLst/>
                      </a:endParaRPr>
                    </a:p>
                    <a:p>
                      <a:pPr algn="ctr">
                        <a:lnSpc>
                          <a:spcPct val="150000"/>
                        </a:lnSpc>
                        <a:spcAft>
                          <a:spcPts val="0"/>
                        </a:spcAft>
                      </a:pPr>
                      <a:r>
                        <a:rPr lang="nl-BE" sz="1400" b="1" u="sng" dirty="0" err="1">
                          <a:solidFill>
                            <a:schemeClr val="tx1"/>
                          </a:solidFill>
                          <a:effectLst/>
                        </a:rPr>
                        <a:t>Simponi</a:t>
                      </a:r>
                      <a:r>
                        <a:rPr lang="nl-BE" sz="1400" b="1" u="sng" dirty="0">
                          <a:solidFill>
                            <a:schemeClr val="tx1"/>
                          </a:solidFill>
                          <a:effectLst/>
                        </a:rPr>
                        <a:t>®</a:t>
                      </a:r>
                      <a:endParaRPr lang="nl-BE" sz="1400" b="1"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c>
                  <a:txBody>
                    <a:bodyPr/>
                    <a:lstStyle/>
                    <a:p>
                      <a:pPr algn="ctr">
                        <a:lnSpc>
                          <a:spcPct val="150000"/>
                        </a:lnSpc>
                        <a:spcAft>
                          <a:spcPts val="0"/>
                        </a:spcAft>
                      </a:pPr>
                      <a:r>
                        <a:rPr lang="nl-BE" sz="1400" b="1" u="sng" dirty="0" err="1">
                          <a:solidFill>
                            <a:schemeClr val="tx1"/>
                          </a:solidFill>
                          <a:effectLst/>
                        </a:rPr>
                        <a:t>infliximab</a:t>
                      </a:r>
                      <a:r>
                        <a:rPr lang="nl-BE" sz="1400" b="1" u="sng" dirty="0">
                          <a:solidFill>
                            <a:schemeClr val="tx1"/>
                          </a:solidFill>
                          <a:effectLst/>
                        </a:rPr>
                        <a:t> (</a:t>
                      </a:r>
                      <a:r>
                        <a:rPr lang="nl-BE" sz="1400" b="1" u="sng" dirty="0" err="1">
                          <a:solidFill>
                            <a:schemeClr val="tx1"/>
                          </a:solidFill>
                          <a:effectLst/>
                        </a:rPr>
                        <a:t>Remicade</a:t>
                      </a:r>
                      <a:r>
                        <a:rPr lang="nl-BE" sz="1400" b="1" u="sng" dirty="0">
                          <a:solidFill>
                            <a:schemeClr val="tx1"/>
                          </a:solidFill>
                          <a:effectLst/>
                        </a:rPr>
                        <a:t>®, </a:t>
                      </a:r>
                      <a:r>
                        <a:rPr lang="nl-BE" sz="1400" b="1" u="sng" dirty="0" err="1">
                          <a:solidFill>
                            <a:schemeClr val="tx1"/>
                          </a:solidFill>
                          <a:effectLst/>
                        </a:rPr>
                        <a:t>Remsima</a:t>
                      </a:r>
                      <a:r>
                        <a:rPr lang="nl-BE" sz="1400" b="1" u="sng" dirty="0">
                          <a:solidFill>
                            <a:schemeClr val="tx1"/>
                          </a:solidFill>
                          <a:effectLst/>
                        </a:rPr>
                        <a:t>® en </a:t>
                      </a:r>
                      <a:r>
                        <a:rPr lang="nl-BE" sz="1400" b="1" u="sng" dirty="0" err="1">
                          <a:solidFill>
                            <a:schemeClr val="tx1"/>
                          </a:solidFill>
                          <a:effectLst/>
                        </a:rPr>
                        <a:t>Inflectra</a:t>
                      </a:r>
                      <a:r>
                        <a:rPr lang="nl-BE" sz="1400" b="1" u="sng" dirty="0">
                          <a:solidFill>
                            <a:schemeClr val="tx1"/>
                          </a:solidFill>
                          <a:effectLst/>
                        </a:rPr>
                        <a:t>®)</a:t>
                      </a:r>
                      <a:endParaRPr lang="nl-BE" sz="1400" b="1"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859" marR="63859" marT="0" marB="0"/>
                </a:tc>
              </a:tr>
            </a:tbl>
          </a:graphicData>
        </a:graphic>
      </p:graphicFrame>
    </p:spTree>
    <p:extLst>
      <p:ext uri="{BB962C8B-B14F-4D97-AF65-F5344CB8AC3E}">
        <p14:creationId xmlns:p14="http://schemas.microsoft.com/office/powerpoint/2010/main" val="7525403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Doel van de APINTO</a:t>
            </a:r>
            <a:endParaRPr lang="nl-BE" dirty="0"/>
          </a:p>
        </p:txBody>
      </p:sp>
      <p:sp>
        <p:nvSpPr>
          <p:cNvPr id="3" name="Content Placeholder 2"/>
          <p:cNvSpPr>
            <a:spLocks noGrp="1"/>
          </p:cNvSpPr>
          <p:nvPr>
            <p:ph idx="1"/>
          </p:nvPr>
        </p:nvSpPr>
        <p:spPr/>
        <p:txBody>
          <a:bodyPr>
            <a:normAutofit/>
          </a:bodyPr>
          <a:lstStyle/>
          <a:p>
            <a:r>
              <a:rPr lang="nl-BE" dirty="0" smtClean="0"/>
              <a:t>Focussen </a:t>
            </a:r>
            <a:r>
              <a:rPr lang="nl-BE" dirty="0"/>
              <a:t>op het goed en veilig gebruik van TNF-remmers, met als concrete aandachtspunten:</a:t>
            </a:r>
          </a:p>
          <a:p>
            <a:pPr lvl="1"/>
            <a:r>
              <a:rPr lang="nl-BE" dirty="0" smtClean="0"/>
              <a:t>Bewaring </a:t>
            </a:r>
            <a:r>
              <a:rPr lang="nl-BE" dirty="0"/>
              <a:t>en toediening van </a:t>
            </a:r>
            <a:r>
              <a:rPr lang="nl-BE" dirty="0" smtClean="0"/>
              <a:t>TNF-remmers</a:t>
            </a:r>
            <a:endParaRPr lang="nl-BE" dirty="0"/>
          </a:p>
          <a:p>
            <a:pPr lvl="1"/>
            <a:r>
              <a:rPr lang="nl-BE" dirty="0"/>
              <a:t>Omgaan </a:t>
            </a:r>
            <a:r>
              <a:rPr lang="nl-BE" dirty="0" smtClean="0"/>
              <a:t>met bijwerkingen en </a:t>
            </a:r>
            <a:r>
              <a:rPr lang="nl-BE" dirty="0"/>
              <a:t>infecties bij gebruik van TNF-remmers</a:t>
            </a:r>
          </a:p>
          <a:p>
            <a:pPr lvl="1"/>
            <a:r>
              <a:rPr lang="nl-BE" dirty="0" smtClean="0"/>
              <a:t>Vaccinaties </a:t>
            </a:r>
            <a:r>
              <a:rPr lang="nl-BE" dirty="0"/>
              <a:t>tijdens het gebruik van TNF-remmers: </a:t>
            </a:r>
            <a:r>
              <a:rPr lang="nl-BE" i="1" dirty="0"/>
              <a:t>do’s </a:t>
            </a:r>
            <a:r>
              <a:rPr lang="nl-BE" i="1" dirty="0" err="1"/>
              <a:t>and</a:t>
            </a:r>
            <a:r>
              <a:rPr lang="nl-BE" i="1" dirty="0"/>
              <a:t> </a:t>
            </a:r>
            <a:r>
              <a:rPr lang="nl-BE" i="1" dirty="0" err="1" smtClean="0"/>
              <a:t>don’ts</a:t>
            </a:r>
            <a:endParaRPr lang="nl-BE" i="1" dirty="0" smtClean="0"/>
          </a:p>
          <a:p>
            <a:pPr lvl="1"/>
            <a:r>
              <a:rPr lang="nl-BE" dirty="0"/>
              <a:t>Begeleiding in eerste lijn</a:t>
            </a:r>
          </a:p>
          <a:p>
            <a:pPr lvl="1"/>
            <a:endParaRPr lang="nl-BE" dirty="0" smtClean="0"/>
          </a:p>
          <a:p>
            <a:pPr marL="271462" lvl="1" indent="0">
              <a:buNone/>
            </a:pPr>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8</a:t>
            </a:fld>
            <a:endParaRPr lang="en-US" sz="1700" dirty="0"/>
          </a:p>
        </p:txBody>
      </p:sp>
    </p:spTree>
    <p:extLst>
      <p:ext uri="{BB962C8B-B14F-4D97-AF65-F5344CB8AC3E}">
        <p14:creationId xmlns:p14="http://schemas.microsoft.com/office/powerpoint/2010/main" val="35921063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Doel van de APINTO</a:t>
            </a:r>
            <a:endParaRPr lang="nl-BE" dirty="0"/>
          </a:p>
        </p:txBody>
      </p:sp>
      <p:sp>
        <p:nvSpPr>
          <p:cNvPr id="3" name="Content Placeholder 2"/>
          <p:cNvSpPr>
            <a:spLocks noGrp="1"/>
          </p:cNvSpPr>
          <p:nvPr>
            <p:ph idx="1"/>
          </p:nvPr>
        </p:nvSpPr>
        <p:spPr/>
        <p:txBody>
          <a:bodyPr>
            <a:normAutofit/>
          </a:bodyPr>
          <a:lstStyle/>
          <a:p>
            <a:r>
              <a:rPr lang="nl-BE" dirty="0" smtClean="0"/>
              <a:t>Focussen </a:t>
            </a:r>
            <a:r>
              <a:rPr lang="nl-BE" dirty="0"/>
              <a:t>op het goed en veilig gebruik van TNF-remmers, met als concrete aandachtspunten:</a:t>
            </a:r>
          </a:p>
          <a:p>
            <a:pPr lvl="1"/>
            <a:r>
              <a:rPr lang="nl-BE" b="1" dirty="0" smtClean="0"/>
              <a:t>Bewaring </a:t>
            </a:r>
            <a:r>
              <a:rPr lang="nl-BE" b="1" dirty="0"/>
              <a:t>en toediening van </a:t>
            </a:r>
            <a:r>
              <a:rPr lang="nl-BE" b="1" dirty="0" smtClean="0"/>
              <a:t>TNF-remmers</a:t>
            </a:r>
            <a:endParaRPr lang="nl-BE" b="1" dirty="0"/>
          </a:p>
          <a:p>
            <a:pPr lvl="1"/>
            <a:r>
              <a:rPr lang="nl-BE" dirty="0"/>
              <a:t>Omgaan </a:t>
            </a:r>
            <a:r>
              <a:rPr lang="nl-BE" dirty="0" smtClean="0"/>
              <a:t>met bijwerkingen en </a:t>
            </a:r>
            <a:r>
              <a:rPr lang="nl-BE" dirty="0"/>
              <a:t>infecties bij gebruik van TNF-remmers</a:t>
            </a:r>
          </a:p>
          <a:p>
            <a:pPr lvl="1"/>
            <a:r>
              <a:rPr lang="nl-BE" dirty="0" smtClean="0"/>
              <a:t>Vaccinaties </a:t>
            </a:r>
            <a:r>
              <a:rPr lang="nl-BE" dirty="0"/>
              <a:t>tijdens het gebruik van TNF-remmers: </a:t>
            </a:r>
            <a:r>
              <a:rPr lang="nl-BE" i="1" dirty="0"/>
              <a:t>do’s </a:t>
            </a:r>
            <a:r>
              <a:rPr lang="nl-BE" i="1" dirty="0" err="1"/>
              <a:t>and</a:t>
            </a:r>
            <a:r>
              <a:rPr lang="nl-BE" i="1" dirty="0"/>
              <a:t> </a:t>
            </a:r>
            <a:r>
              <a:rPr lang="nl-BE" i="1" dirty="0" err="1" smtClean="0"/>
              <a:t>don’ts</a:t>
            </a:r>
            <a:endParaRPr lang="nl-BE" i="1" dirty="0" smtClean="0"/>
          </a:p>
          <a:p>
            <a:pPr lvl="1"/>
            <a:r>
              <a:rPr lang="nl-BE" dirty="0"/>
              <a:t>Begeleiding in eerste lijn</a:t>
            </a:r>
          </a:p>
          <a:p>
            <a:pPr lvl="1"/>
            <a:endParaRPr lang="nl-BE" dirty="0" smtClean="0"/>
          </a:p>
          <a:p>
            <a:pPr marL="271462" lvl="1" indent="0">
              <a:buNone/>
            </a:pPr>
            <a:endParaRPr lang="nl-BE" dirty="0"/>
          </a:p>
        </p:txBody>
      </p:sp>
      <p:sp>
        <p:nvSpPr>
          <p:cNvPr id="4" name="Footer Placeholder 3"/>
          <p:cNvSpPr>
            <a:spLocks noGrp="1"/>
          </p:cNvSpPr>
          <p:nvPr>
            <p:ph type="ftr" sz="quarter" idx="3"/>
          </p:nvPr>
        </p:nvSpPr>
        <p:spPr/>
        <p:txBody>
          <a:bodyPr/>
          <a:lstStyle/>
          <a:p>
            <a:r>
              <a:rPr lang="nl-BE" smtClean="0"/>
              <a:t>De titel van je presentatie</a:t>
            </a:r>
            <a:endParaRPr lang="nl-NL" dirty="0"/>
          </a:p>
        </p:txBody>
      </p:sp>
      <p:sp>
        <p:nvSpPr>
          <p:cNvPr id="5" name="Date Placeholder 4"/>
          <p:cNvSpPr>
            <a:spLocks noGrp="1"/>
          </p:cNvSpPr>
          <p:nvPr>
            <p:ph type="dt" sz="half" idx="2"/>
          </p:nvPr>
        </p:nvSpPr>
        <p:spPr/>
        <p:txBody>
          <a:bodyPr/>
          <a:lstStyle/>
          <a:p>
            <a:r>
              <a:rPr lang="nl-BE" smtClean="0"/>
              <a:t>Fixed date</a:t>
            </a:r>
            <a:endParaRPr lang="nl-BE" dirty="0"/>
          </a:p>
        </p:txBody>
      </p:sp>
      <p:sp>
        <p:nvSpPr>
          <p:cNvPr id="6" name="Slide Number Placeholder 5"/>
          <p:cNvSpPr>
            <a:spLocks noGrp="1"/>
          </p:cNvSpPr>
          <p:nvPr>
            <p:ph type="sldNum" sz="quarter" idx="4"/>
          </p:nvPr>
        </p:nvSpPr>
        <p:spPr/>
        <p:txBody>
          <a:bodyPr/>
          <a:lstStyle/>
          <a:p>
            <a:fld id="{2D26867C-6FD6-45F3-A694-73FF8D8D5D15}" type="slidenum">
              <a:rPr lang="en-US" smtClean="0"/>
              <a:pPr/>
              <a:t>9</a:t>
            </a:fld>
            <a:endParaRPr lang="en-US" sz="1700" dirty="0"/>
          </a:p>
        </p:txBody>
      </p:sp>
    </p:spTree>
    <p:extLst>
      <p:ext uri="{BB962C8B-B14F-4D97-AF65-F5344CB8AC3E}">
        <p14:creationId xmlns:p14="http://schemas.microsoft.com/office/powerpoint/2010/main" val="390836266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Presentation1" id="{DF1D277E-C564-40D9-971E-F34914BB2E1D}" vid="{A6A12319-145C-4BCF-96FB-48DA424CB60B}"/>
    </a:ext>
  </a:ext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KAVA2016</Template>
  <TotalTime>0</TotalTime>
  <Words>4581</Words>
  <Application>Microsoft Office PowerPoint</Application>
  <PresentationFormat>Aangepast</PresentationFormat>
  <Paragraphs>697</Paragraphs>
  <Slides>42</Slides>
  <Notes>42</Notes>
  <HiddenSlides>0</HiddenSlides>
  <MMClips>0</MMClips>
  <ScaleCrop>false</ScaleCrop>
  <HeadingPairs>
    <vt:vector size="6" baseType="variant">
      <vt:variant>
        <vt:lpstr>Thema</vt:lpstr>
      </vt:variant>
      <vt:variant>
        <vt:i4>1</vt:i4>
      </vt:variant>
      <vt:variant>
        <vt:lpstr>Ingesloten OLE-bronprogramma's</vt:lpstr>
      </vt:variant>
      <vt:variant>
        <vt:i4>1</vt:i4>
      </vt:variant>
      <vt:variant>
        <vt:lpstr>Diatitels</vt:lpstr>
      </vt:variant>
      <vt:variant>
        <vt:i4>42</vt:i4>
      </vt:variant>
    </vt:vector>
  </HeadingPairs>
  <TitlesOfParts>
    <vt:vector size="44" baseType="lpstr">
      <vt:lpstr>Facet</vt:lpstr>
      <vt:lpstr>Clip</vt:lpstr>
      <vt:lpstr>PowerPoint-presentatie</vt:lpstr>
      <vt:lpstr>Inleiding</vt:lpstr>
      <vt:lpstr>PowerPoint-presentatie</vt:lpstr>
      <vt:lpstr>Inleiding</vt:lpstr>
      <vt:lpstr>Inleiding</vt:lpstr>
      <vt:lpstr>PowerPoint-presentatie</vt:lpstr>
      <vt:lpstr>PowerPoint-presentatie</vt:lpstr>
      <vt:lpstr>Doel van de APINTO</vt:lpstr>
      <vt:lpstr>Doel van de APINTO</vt:lpstr>
      <vt:lpstr>Demo</vt:lpstr>
      <vt:lpstr>Toediening van TNF-remmers</vt:lpstr>
      <vt:lpstr>Toediening van TNF-remmers</vt:lpstr>
      <vt:lpstr>Bewaring en toediening van TNF-remmers</vt:lpstr>
      <vt:lpstr>En wat met reizen… ? </vt:lpstr>
      <vt:lpstr>Reizen </vt:lpstr>
      <vt:lpstr>Speciale documenten!</vt:lpstr>
      <vt:lpstr>Doel van de APINTO</vt:lpstr>
      <vt:lpstr>Omgaan met bijwerkingen &amp; infecties </vt:lpstr>
      <vt:lpstr>Omgaan met bijwerkingen &amp; infecties </vt:lpstr>
      <vt:lpstr>Omgaan met bijwerkingen &amp; infecties </vt:lpstr>
      <vt:lpstr>Omgaan met bijwerkingen &amp; infecties </vt:lpstr>
      <vt:lpstr>Omgaan met bijwerkingen &amp; infecties </vt:lpstr>
      <vt:lpstr>Omgaan met bijwerkingen &amp; infecties </vt:lpstr>
      <vt:lpstr>Omgaan met bijwerkingen &amp; infecties </vt:lpstr>
      <vt:lpstr>Omgaan met bijwerkingen &amp; infecties </vt:lpstr>
      <vt:lpstr>Kernboodschappen voor patiënt</vt:lpstr>
      <vt:lpstr>Doel van de APINTO</vt:lpstr>
      <vt:lpstr>Vaccinaties</vt:lpstr>
      <vt:lpstr>Vaccinaties</vt:lpstr>
      <vt:lpstr>Vaccinaties</vt:lpstr>
      <vt:lpstr>Vaccinaties</vt:lpstr>
      <vt:lpstr>Vaccinaties – gelekoorts </vt:lpstr>
      <vt:lpstr>Vaccinaties – kernboodschappen </vt:lpstr>
      <vt:lpstr>Doel van de APINTO</vt:lpstr>
      <vt:lpstr>Doel van de APINTO</vt:lpstr>
      <vt:lpstr>Therapietrouw</vt:lpstr>
      <vt:lpstr>Therapietrouw</vt:lpstr>
      <vt:lpstr>Meerwaarde apotheker</vt:lpstr>
      <vt:lpstr>Meerwaarde huisarts</vt:lpstr>
      <vt:lpstr>Overzicht bestaande organisaties</vt:lpstr>
      <vt:lpstr>Indicatoren</vt:lpstr>
      <vt:lpstr>Lokale afspraken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Silas Rydant</dc:creator>
  <cp:lastModifiedBy>Sven Ermgodts</cp:lastModifiedBy>
  <cp:revision>60</cp:revision>
  <dcterms:created xsi:type="dcterms:W3CDTF">2017-05-08T10:26:59Z</dcterms:created>
  <dcterms:modified xsi:type="dcterms:W3CDTF">2018-01-26T08:02:10Z</dcterms:modified>
</cp:coreProperties>
</file>