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6B8B5A1" w14:textId="2B4E49BE" w:rsidR="00616E91" w:rsidRDefault="00BA1549">
      <w:pPr>
        <w:rPr>
          <w:rStyle w:val="SubtitleChar"/>
          <w:rFonts w:ascii="Arial" w:hAnsi="Arial" w:cs="Arial"/>
          <w:b/>
          <w:bCs/>
          <w:sz w:val="18"/>
          <w:szCs w:val="18"/>
          <w:lang w:val="nl-NL"/>
        </w:rPr>
      </w:pPr>
      <w:sdt>
        <w:sdtPr>
          <w:rPr>
            <w:rStyle w:val="SubtitleChar"/>
            <w:rFonts w:ascii="Arial" w:hAnsi="Arial" w:cs="Arial"/>
            <w:b/>
            <w:bCs/>
            <w:sz w:val="18"/>
            <w:szCs w:val="18"/>
            <w:lang w:val="nl-NL"/>
          </w:rPr>
          <w:alias w:val="DienstOpBrief:Term1043"/>
          <w:tag w:val="DienstOpBrief:Term1043"/>
          <w:id w:val="121814247"/>
          <w:lock w:val="sdtContentLocked"/>
          <w:text/>
        </w:sdtPr>
        <w:sdtEndPr>
          <w:rPr>
            <w:rStyle w:val="SubtitleChar"/>
          </w:rPr>
        </w:sdtEndPr>
        <w:sdtContent>
          <w:r w:rsidR="00DC2C75">
            <w:rPr>
              <w:rStyle w:val="SubtitleChar"/>
              <w:rFonts w:ascii="Arial" w:hAnsi="Arial" w:cs="Arial"/>
              <w:b/>
              <w:bCs/>
              <w:sz w:val="18"/>
              <w:szCs w:val="18"/>
              <w:lang w:val="nl-NL"/>
            </w:rPr>
            <w:t>Administratieve Controle</w:t>
          </w:r>
        </w:sdtContent>
      </w:sdt>
    </w:p>
    <w:p w14:paraId="6109516B" w14:textId="7DD5B283" w:rsidR="00B507BB" w:rsidRPr="001724D1" w:rsidRDefault="00616E91" w:rsidP="00F12270">
      <w:pPr>
        <w:tabs>
          <w:tab w:val="left" w:pos="6120"/>
          <w:tab w:val="left" w:pos="6210"/>
        </w:tabs>
        <w:rPr>
          <w:rFonts w:ascii="Arial" w:hAnsi="Arial" w:cs="Arial"/>
          <w:sz w:val="18"/>
          <w:szCs w:val="18"/>
          <w:lang w:val="nl-NL"/>
        </w:rPr>
      </w:pPr>
      <w:r w:rsidRPr="001724D1">
        <w:rPr>
          <w:rFonts w:ascii="Arial" w:hAnsi="Arial" w:cs="Arial"/>
          <w:sz w:val="18"/>
          <w:szCs w:val="18"/>
          <w:lang w:val="nl-NL"/>
        </w:rPr>
        <w:t>Omzendbrief VI nr</w:t>
      </w:r>
      <w:r w:rsidR="00B055DE">
        <w:rPr>
          <w:rFonts w:ascii="Arial" w:hAnsi="Arial" w:cs="Arial"/>
          <w:sz w:val="18"/>
          <w:szCs w:val="18"/>
          <w:lang w:val="nl-NL"/>
        </w:rPr>
        <w:t xml:space="preserve"> </w:t>
      </w:r>
      <w:r w:rsidRPr="001724D1">
        <w:rPr>
          <w:rFonts w:ascii="Arial" w:hAnsi="Arial" w:cs="Arial"/>
          <w:sz w:val="18"/>
          <w:szCs w:val="18"/>
          <w:lang w:val="nl-NL"/>
        </w:rPr>
        <w:t xml:space="preserve"> </w:t>
      </w:r>
      <w:sdt>
        <w:sdtPr>
          <w:rPr>
            <w:rFonts w:ascii="Arial" w:hAnsi="Arial" w:cs="Arial"/>
            <w:sz w:val="18"/>
            <w:szCs w:val="18"/>
            <w:lang w:val="nl-NL"/>
          </w:rPr>
          <w:alias w:val="Omzendbrief nr"/>
          <w:tag w:val="Omzendbrief_x0020_nr"/>
          <w:id w:val="-1296370579"/>
          <w:lock w:val="sdtContentLocked"/>
          <w:placeholder>
            <w:docPart w:val="23FC4CDA95DF481A9455E2F72EF9556F"/>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4:Omzendbrief_x0020_nr[1]" w:storeItemID="{BA7489E9-BCCE-440D-B434-29E52A617D55}"/>
          <w:text/>
        </w:sdtPr>
        <w:sdtEndPr/>
        <w:sdtContent>
          <w:r>
            <w:rPr>
              <w:lang w:val="nl-NL"/>
            </w:rPr>
            <w:t>2025</w:t>
          </w:r>
        </w:sdtContent>
      </w:sdt>
      <w:r w:rsidR="00B055DE">
        <w:rPr>
          <w:rFonts w:ascii="Arial" w:hAnsi="Arial" w:cs="Arial"/>
          <w:sz w:val="18"/>
          <w:szCs w:val="18"/>
          <w:lang w:val="nl-NL"/>
        </w:rPr>
        <w:t>/</w:t>
      </w:r>
      <w:sdt>
        <w:sdtPr>
          <w:rPr>
            <w:rFonts w:ascii="Arial" w:hAnsi="Arial" w:cs="Arial"/>
            <w:sz w:val="18"/>
            <w:szCs w:val="18"/>
            <w:lang w:val="nl-NL"/>
          </w:rPr>
          <w:alias w:val="Omzendbrief volgnr"/>
          <w:tag w:val="Omzendbrief_x0020_volgnr"/>
          <w:id w:val="-1480069370"/>
          <w:placeholder>
            <w:docPart w:val="F21B3D817ED748FF80414B9DA2E49860"/>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4:Omzendbrief_x0020_volgnr[1]" w:storeItemID="{BA7489E9-BCCE-440D-B434-29E52A617D55}"/>
          <w:text/>
        </w:sdtPr>
        <w:sdtEndPr/>
        <w:sdtContent>
          <w:r w:rsidR="00BA1549">
            <w:rPr>
              <w:rFonts w:ascii="Arial" w:hAnsi="Arial" w:cs="Arial"/>
              <w:sz w:val="18"/>
              <w:szCs w:val="18"/>
              <w:lang w:val="nl-NL"/>
            </w:rPr>
            <w:t>63</w:t>
          </w:r>
        </w:sdtContent>
      </w:sdt>
      <w:r w:rsidR="00B507BB">
        <w:rPr>
          <w:rFonts w:ascii="Arial" w:hAnsi="Arial" w:cs="Arial"/>
          <w:sz w:val="18"/>
          <w:szCs w:val="18"/>
          <w:lang w:val="nl-NL"/>
        </w:rPr>
        <w:t xml:space="preserve"> van :  </w:t>
      </w:r>
      <w:sdt>
        <w:sdtPr>
          <w:rPr>
            <w:rFonts w:ascii="Arial" w:hAnsi="Arial" w:cs="Arial"/>
            <w:sz w:val="18"/>
            <w:szCs w:val="18"/>
            <w:lang w:val="nl-NL"/>
          </w:rPr>
          <w:alias w:val="Omzendbrief datum"/>
          <w:tag w:val="FormatDate(Omzendbrief_x0020_datum, &quot;d/MM/yyyy&quot;)"/>
          <w:id w:val="-784278327"/>
          <w:lock w:val="sdtContentLocked"/>
          <w:placeholder>
            <w:docPart w:val="04E85CB1C04747E9ABA1866B65429EEE"/>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4:Omzendbrief_x0020_datum[1]" w:storeItemID="{BA7489E9-BCCE-440D-B434-29E52A617D55}"/>
          <w:date w:fullDate="2025-01-13T00:00:00Z">
            <w:dateFormat w:val="d-M-yyyy"/>
            <w:lid w:val="nl-NL"/>
            <w:storeMappedDataAs w:val="dateTime"/>
            <w:calendar w:val="gregorian"/>
          </w:date>
        </w:sdtPr>
        <w:sdtEndPr/>
        <w:sdtContent>
          <w:r w:rsidR="00644CD8">
            <w:rPr>
              <w:rFonts w:ascii="Arial" w:hAnsi="Arial" w:cs="Arial"/>
              <w:sz w:val="18"/>
              <w:szCs w:val="18"/>
              <w:lang w:val="nl-NL"/>
            </w:rPr>
            <w:t>13-1-2025</w:t>
          </w:r>
        </w:sdtContent>
      </w:sdt>
      <w:r w:rsidR="00B507BB">
        <w:rPr>
          <w:rFonts w:ascii="Arial" w:hAnsi="Arial" w:cs="Arial"/>
          <w:sz w:val="18"/>
          <w:szCs w:val="18"/>
          <w:lang w:val="nl-NL"/>
        </w:rPr>
        <w:tab/>
      </w:r>
    </w:p>
    <w:p w14:paraId="40B5B650" w14:textId="6ABA3741" w:rsidR="00480F61" w:rsidRPr="00AC1BBC" w:rsidRDefault="00285AC1" w:rsidP="00480F61">
      <w:pPr>
        <w:tabs>
          <w:tab w:val="left" w:pos="3558"/>
          <w:tab w:val="center" w:pos="4680"/>
          <w:tab w:val="left" w:pos="7098"/>
          <w:tab w:val="right" w:pos="9360"/>
        </w:tabs>
        <w:rPr>
          <w:rFonts w:ascii="Arial" w:hAnsi="Arial" w:cs="Arial"/>
          <w:sz w:val="18"/>
          <w:szCs w:val="18"/>
          <w:lang w:val="nl-NL"/>
        </w:rPr>
      </w:pPr>
      <w:bookmarkStart w:id="0" w:name="_Hlk112406274"/>
      <w:r w:rsidRPr="00285AC1">
        <w:rPr>
          <w:rFonts w:ascii="Arial" w:hAnsi="Arial" w:cs="Arial"/>
          <w:sz w:val="18"/>
          <w:szCs w:val="18"/>
          <w:lang w:val="nl-NL"/>
        </w:rPr>
        <w:t xml:space="preserve"> </w:t>
      </w:r>
      <w:bookmarkEnd w:id="0"/>
    </w:p>
    <w:p w14:paraId="3C3D4E85" w14:textId="74F68E15" w:rsidR="00AC1BBC" w:rsidRPr="00235126" w:rsidRDefault="00BA1549" w:rsidP="00E560F8">
      <w:pPr>
        <w:tabs>
          <w:tab w:val="left" w:pos="1380"/>
          <w:tab w:val="left" w:pos="1532"/>
          <w:tab w:val="left" w:pos="1647"/>
          <w:tab w:val="left" w:pos="1820"/>
        </w:tabs>
        <w:rPr>
          <w:rFonts w:ascii="Arial" w:hAnsi="Arial" w:cs="Arial"/>
          <w:sz w:val="18"/>
          <w:szCs w:val="18"/>
          <w:lang w:val="nl-BE"/>
        </w:rPr>
      </w:pPr>
      <w:sdt>
        <w:sdtPr>
          <w:rPr>
            <w:rFonts w:ascii="Arial" w:hAnsi="Arial" w:cs="Arial"/>
            <w:sz w:val="18"/>
            <w:szCs w:val="18"/>
          </w:rPr>
          <w:alias w:val="IfEmpty(replaces_x002d_ozb_x002d_nr;&quot;&quot;; &quot;Vervangt omzendbrief &quot; &amp; replaces_x002d_ozb_x002d_nr)"/>
          <w:tag w:val="IfEmpty(replaces_x002d_ozb_x002d_nr;&quot;&quot;; &quot;Vervangt omzendbrief &quot; &amp; replaces_x002d_ozb_x002d_nr)"/>
          <w:id w:val="1806898801"/>
        </w:sdtPr>
        <w:sdtEndPr/>
        <w:sdtContent>
          <w:r w:rsidR="00DC2C75">
            <w:rPr>
              <w:rFonts w:ascii="Arial" w:hAnsi="Arial" w:cs="Arial"/>
              <w:sz w:val="18"/>
              <w:szCs w:val="18"/>
              <w:lang w:val="nl-BE"/>
            </w:rPr>
            <w:t xml:space="preserve"> </w:t>
          </w:r>
        </w:sdtContent>
      </w:sdt>
      <w:r w:rsidR="00AC1BBC" w:rsidRPr="00235126">
        <w:rPr>
          <w:rFonts w:ascii="Arial" w:hAnsi="Arial" w:cs="Arial"/>
          <w:sz w:val="18"/>
          <w:szCs w:val="18"/>
          <w:lang w:val="nl-BE"/>
        </w:rPr>
        <w:t xml:space="preserve"> </w:t>
      </w:r>
      <w:sdt>
        <w:sdtPr>
          <w:rPr>
            <w:rFonts w:ascii="Arial" w:hAnsi="Arial" w:cs="Arial"/>
            <w:sz w:val="18"/>
            <w:szCs w:val="18"/>
          </w:rPr>
          <w:alias w:val="IfEmpty(replaces_x002d_ozb_x002d_nr; &quot;&quot;; &quot;/&quot; &amp; replaces_x002d_ozb_x002d_sequence_x002d_nr)"/>
          <w:tag w:val="IfEmpty(replaces_x002d_ozb_x002d_nr; &quot;&quot;; &quot;/&quot; &amp; replaces_x002d_ozb_x002d_sequence_x002d_nr)"/>
          <w:id w:val="878892580"/>
          <w:lock w:val="sdtContentLocked"/>
        </w:sdtPr>
        <w:sdtEndPr/>
        <w:sdtContent>
          <w:r w:rsidR="00DC2C75">
            <w:rPr>
              <w:rFonts w:ascii="Arial" w:hAnsi="Arial" w:cs="Arial"/>
              <w:sz w:val="18"/>
              <w:szCs w:val="18"/>
              <w:lang w:val="nl-BE"/>
            </w:rPr>
            <w:t xml:space="preserve"> </w:t>
          </w:r>
        </w:sdtContent>
      </w:sdt>
      <w:r w:rsidR="00345CD0" w:rsidRPr="00235126">
        <w:rPr>
          <w:rFonts w:ascii="Arial" w:hAnsi="Arial" w:cs="Arial"/>
          <w:sz w:val="18"/>
          <w:szCs w:val="18"/>
          <w:lang w:val="nl-BE"/>
        </w:rPr>
        <w:t xml:space="preserve"> </w:t>
      </w:r>
      <w:sdt>
        <w:sdtPr>
          <w:rPr>
            <w:rFonts w:ascii="Arial" w:hAnsi="Arial" w:cs="Arial"/>
            <w:sz w:val="18"/>
            <w:szCs w:val="18"/>
          </w:rPr>
          <w:alias w:val="IfEmpty(replaces_x002d_ozb_x002d_nr; &quot;&quot;; &quot;van &quot; &amp; FormatDate(replaces_x002d_ozb_x002d_date; &quot;d/MM/yyyy&quot;))"/>
          <w:tag w:val="IfEmpty(replaces_x002d_ozb_x002d_nr; &quot;&quot;; &quot;van &quot; &amp; FormatDate(replaces_x002d_ozb_x002d_date; &quot;d/MM/yyyy&quot;))"/>
          <w:id w:val="-2072803328"/>
        </w:sdtPr>
        <w:sdtEndPr/>
        <w:sdtContent>
          <w:r w:rsidR="00DC2C75">
            <w:rPr>
              <w:rFonts w:ascii="Arial" w:hAnsi="Arial" w:cs="Arial"/>
              <w:sz w:val="18"/>
              <w:szCs w:val="18"/>
              <w:lang w:val="nl-BE"/>
            </w:rPr>
            <w:t xml:space="preserve"> </w:t>
          </w:r>
        </w:sdtContent>
      </w:sdt>
    </w:p>
    <w:sdt>
      <w:sdtPr>
        <w:rPr>
          <w:rFonts w:ascii="Arial" w:hAnsi="Arial" w:cs="Arial"/>
          <w:sz w:val="18"/>
          <w:szCs w:val="18"/>
          <w:lang w:val="en-GB"/>
        </w:rPr>
        <w:alias w:val="rubr-multiline"/>
        <w:tag w:val="rubr_x002d_multiline"/>
        <w:id w:val="1181083119"/>
        <w:placeholder>
          <w:docPart w:val="DF25FFE99BD04157B08918E2CEEF8D99"/>
        </w:placeholder>
        <w:dataBinding w:prefixMappings="xmlns:ns0='http://schemas.microsoft.com/office/2006/metadata/properties' xmlns:ns1='http://www.w3.org/2001/XMLSchema-instance' xmlns:ns2='http://schemas.microsoft.com/office/infopath/2007/PartnerControls' xmlns:ns3='872641a8-5ee1-4ad8-a2c8-179bbc26f47e' xmlns:ns4='a445d3d8-28a8-4826-ad51-85ae78dbc123' xmlns:ns5='5c99ba27-9f4a-43d1-a433-cd21c0c58a91' xmlns:ns6='http://schemas.microsoft.com/sharepoint/v3' " w:xpath="/ns0:properties[1]/documentManagement[1]/ns5:rubr_x002d_multiline[1]" w:storeItemID="{BA7489E9-BCCE-440D-B434-29E52A617D55}"/>
        <w:text w:multiLine="1"/>
      </w:sdtPr>
      <w:sdtEndPr/>
      <w:sdtContent>
        <w:p w14:paraId="0437F520" w14:textId="77777777" w:rsidR="007B4865" w:rsidRDefault="00337DF1">
          <w:pPr>
            <w:tabs>
              <w:tab w:val="left" w:pos="3558"/>
              <w:tab w:val="center" w:pos="4680"/>
              <w:tab w:val="left" w:pos="7098"/>
              <w:tab w:val="right" w:pos="9360"/>
            </w:tabs>
            <w:rPr>
              <w:rFonts w:ascii="Arial" w:hAnsi="Arial" w:cs="Arial"/>
              <w:sz w:val="18"/>
              <w:szCs w:val="18"/>
              <w:lang w:val="nl-BE"/>
            </w:rPr>
          </w:pPr>
          <w:r>
            <w:rPr>
              <w:lang w:val="nl-BE"/>
            </w:rPr>
            <w:br/>
            <w:t>2299 /..</w:t>
          </w:r>
        </w:p>
      </w:sdtContent>
    </w:sdt>
    <w:p w14:paraId="44D228BE" w14:textId="77777777" w:rsidR="00235126" w:rsidRPr="00235126" w:rsidRDefault="00235126" w:rsidP="00C70678">
      <w:pPr>
        <w:tabs>
          <w:tab w:val="left" w:pos="3558"/>
          <w:tab w:val="center" w:pos="4680"/>
          <w:tab w:val="left" w:pos="7098"/>
          <w:tab w:val="right" w:pos="9360"/>
        </w:tabs>
        <w:rPr>
          <w:rFonts w:ascii="Arial" w:hAnsi="Arial" w:cs="Arial"/>
          <w:sz w:val="18"/>
          <w:szCs w:val="18"/>
          <w:lang w:val="nl-BE"/>
        </w:rPr>
      </w:pPr>
    </w:p>
    <w:sdt>
      <w:sdtPr>
        <w:rPr>
          <w:rFonts w:ascii="Arial" w:eastAsiaTheme="minorHAnsi" w:hAnsi="Arial" w:cs="Arial"/>
          <w:sz w:val="18"/>
          <w:szCs w:val="18"/>
          <w:lang w:val="en-GB" w:eastAsia="en-US"/>
        </w:rPr>
        <w:alias w:val="Betreft"/>
        <w:tag w:val="Betreft"/>
        <w:id w:val="1128201983"/>
        <w:lock w:val="sdtContentLocked"/>
        <w:placeholder>
          <w:docPart w:val="DefaultPlaceholder_-1854013440"/>
        </w:placeholder>
      </w:sdtPr>
      <w:sdtEndPr/>
      <w:sdtContent>
        <w:p w14:paraId="32390826" w14:textId="77777777" w:rsidR="00337DF1" w:rsidRDefault="00337DF1">
          <w:pPr>
            <w:pStyle w:val="NormalWeb"/>
            <w:divId w:val="1928466822"/>
            <w:rPr>
              <w:rFonts w:ascii="Arial" w:hAnsi="Arial" w:cs="Arial"/>
              <w:sz w:val="18"/>
              <w:szCs w:val="18"/>
            </w:rPr>
          </w:pPr>
          <w:r>
            <w:rPr>
              <w:rFonts w:ascii="Arial" w:hAnsi="Arial" w:cs="Arial"/>
              <w:sz w:val="18"/>
              <w:szCs w:val="18"/>
            </w:rPr>
            <w:t>​</w:t>
          </w:r>
          <w:r>
            <w:rPr>
              <w:rStyle w:val="Strong"/>
              <w:rFonts w:ascii="Arial" w:hAnsi="Arial" w:cs="Arial"/>
              <w:sz w:val="18"/>
              <w:szCs w:val="18"/>
            </w:rPr>
            <w:t>Bewijsmodaliteiten voor de inschrijving in de hoedanigheid van ingeschrevene in het Rijksregister van de natuurlijke personen, met toepassing van artikel 32, eerste lid, 15°, van de wet betreffende de verplichte verzekering voor geneeskundige verzorging en uitkeringen, gecoördineerd op 14 juli 1994</w:t>
          </w:r>
        </w:p>
        <w:p w14:paraId="71C37888" w14:textId="77777777" w:rsidR="007B4865" w:rsidRDefault="00BA1549">
          <w:pPr>
            <w:spacing w:after="0" w:line="14" w:lineRule="exact"/>
            <w:rPr>
              <w:sz w:val="2"/>
              <w:szCs w:val="2"/>
            </w:rPr>
          </w:pPr>
        </w:p>
      </w:sdtContent>
    </w:sdt>
    <w:p w14:paraId="4506D70D" w14:textId="77777777" w:rsidR="00644CD8" w:rsidRPr="00644CD8" w:rsidRDefault="00644CD8" w:rsidP="00644CD8">
      <w:pPr>
        <w:keepNext/>
        <w:keepLines/>
        <w:numPr>
          <w:ilvl w:val="0"/>
          <w:numId w:val="12"/>
        </w:numPr>
        <w:spacing w:before="240" w:after="0" w:line="256" w:lineRule="auto"/>
        <w:outlineLvl w:val="0"/>
        <w:rPr>
          <w:rFonts w:ascii="Calibri Light" w:eastAsia="Times New Roman" w:hAnsi="Calibri Light" w:cs="Times New Roman"/>
          <w:color w:val="2E74B5"/>
          <w:sz w:val="28"/>
          <w:szCs w:val="32"/>
          <w:lang w:val="nl-BE"/>
        </w:rPr>
      </w:pPr>
      <w:r w:rsidRPr="00644CD8">
        <w:rPr>
          <w:rFonts w:ascii="Calibri Light" w:eastAsia="Times New Roman" w:hAnsi="Calibri Light" w:cs="Times New Roman"/>
          <w:color w:val="2E74B5"/>
          <w:sz w:val="28"/>
          <w:szCs w:val="32"/>
          <w:lang w:val="nl-BE"/>
        </w:rPr>
        <w:t>Inleiding</w:t>
      </w:r>
    </w:p>
    <w:p w14:paraId="3274F905" w14:textId="77777777" w:rsidR="00644CD8" w:rsidRPr="00644CD8" w:rsidRDefault="00644CD8" w:rsidP="00644CD8">
      <w:pPr>
        <w:spacing w:after="0" w:line="240" w:lineRule="auto"/>
        <w:jc w:val="both"/>
        <w:rPr>
          <w:rFonts w:ascii="Arial" w:eastAsia="Times New Roman" w:hAnsi="Arial" w:cs="Arial"/>
          <w:sz w:val="20"/>
          <w:szCs w:val="20"/>
          <w:lang w:val="fr-BE"/>
        </w:rPr>
      </w:pPr>
    </w:p>
    <w:p w14:paraId="4C8212DA" w14:textId="77777777" w:rsidR="00644CD8" w:rsidRPr="00644CD8" w:rsidRDefault="00644CD8" w:rsidP="00644CD8">
      <w:pPr>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Met toepassing van artikel 32, eerste lid, 15°, van de wet betreffende de verplichte verzekering voor geneeskundige verzorging en uitkeringen, gecoördineerd op 14 juli 1994, kunnen de personen die in het Rijksregister van de natuurlijke personen zijn ingeschreven, worden beschouwd als rechthebbenden van het recht op geneeskundige verzorging.</w:t>
      </w:r>
    </w:p>
    <w:p w14:paraId="351A0D76"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438340A8" w14:textId="77777777" w:rsidR="00644CD8" w:rsidRPr="00644CD8" w:rsidRDefault="00644CD8" w:rsidP="00644CD8">
      <w:pPr>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Krachtens de bepalingen van artikel 128 quinquies, § 1, van het koninklijk besluit van 3 juli 1996 tot uitvoering van de wet betreffende de verplichte verzekering voor geneeskundige verzorging en uitkeringen, gecoördineerd op 14 juli 1994, zijn de hierna opgesomde personen niet uitgesloten uit het toepassingsgebied van voornoemd artikel 32 en kunnen zij worden ingeschreven als ingeschrevene in het Rijksregister van de natuurlijke personen:</w:t>
      </w:r>
    </w:p>
    <w:p w14:paraId="1D54503D" w14:textId="77777777" w:rsidR="00644CD8" w:rsidRPr="00644CD8" w:rsidRDefault="00644CD8" w:rsidP="00644CD8">
      <w:pPr>
        <w:numPr>
          <w:ilvl w:val="0"/>
          <w:numId w:val="13"/>
        </w:numPr>
        <w:tabs>
          <w:tab w:val="center" w:pos="4153"/>
          <w:tab w:val="right" w:pos="8306"/>
          <w:tab w:val="right" w:pos="9360"/>
        </w:tabs>
        <w:spacing w:before="120" w:after="0" w:line="256"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 xml:space="preserve">de vreemdelingen die van rechtswege toegelaten of gemachtigd zijn tot een verblijf van meer dan drie maanden in het Rijk (ingeschreven in het vreemdelingenregister) </w:t>
      </w:r>
    </w:p>
    <w:p w14:paraId="4696FA85" w14:textId="77777777" w:rsidR="00644CD8" w:rsidRPr="00644CD8" w:rsidRDefault="00644CD8" w:rsidP="00644CD8">
      <w:pPr>
        <w:numPr>
          <w:ilvl w:val="0"/>
          <w:numId w:val="13"/>
        </w:numPr>
        <w:tabs>
          <w:tab w:val="center" w:pos="4153"/>
          <w:tab w:val="right" w:pos="8306"/>
          <w:tab w:val="right" w:pos="9360"/>
        </w:tabs>
        <w:spacing w:before="120" w:after="0" w:line="256"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de vreemdelingen die gemachtigd zijn tot een verblijf voor een onbeperkte duur (ingeschreven in het vreemdelingenregister) of die gevestigd zijn in het Rijk (ingeschreven in het bevolkingsregister)</w:t>
      </w:r>
    </w:p>
    <w:p w14:paraId="2915894C" w14:textId="77777777" w:rsidR="00644CD8" w:rsidRPr="00644CD8" w:rsidRDefault="00644CD8" w:rsidP="00644CD8">
      <w:pPr>
        <w:numPr>
          <w:ilvl w:val="0"/>
          <w:numId w:val="13"/>
        </w:numPr>
        <w:tabs>
          <w:tab w:val="center" w:pos="4153"/>
          <w:tab w:val="right" w:pos="8306"/>
          <w:tab w:val="right" w:pos="9360"/>
        </w:tabs>
        <w:spacing w:before="120" w:after="0" w:line="256" w:lineRule="auto"/>
        <w:jc w:val="both"/>
        <w:rPr>
          <w:rFonts w:ascii="Arial" w:eastAsia="Times New Roman" w:hAnsi="Arial" w:cs="Arial"/>
          <w:b/>
          <w:sz w:val="20"/>
          <w:szCs w:val="20"/>
          <w:lang w:val="nl-NL"/>
        </w:rPr>
      </w:pPr>
      <w:bookmarkStart w:id="1" w:name="_Hlk110324984"/>
      <w:r w:rsidRPr="00644CD8">
        <w:rPr>
          <w:rFonts w:ascii="Arial" w:eastAsia="Times New Roman" w:hAnsi="Arial" w:cs="Arial"/>
          <w:sz w:val="20"/>
          <w:szCs w:val="20"/>
          <w:lang w:val="nl"/>
        </w:rPr>
        <w:t xml:space="preserve">verzoekers om internationale bescherming </w:t>
      </w:r>
      <w:bookmarkEnd w:id="1"/>
      <w:r w:rsidRPr="00644CD8">
        <w:rPr>
          <w:rFonts w:ascii="Arial" w:eastAsia="Times New Roman" w:hAnsi="Arial" w:cs="Arial"/>
          <w:sz w:val="20"/>
          <w:szCs w:val="20"/>
          <w:lang w:val="nl"/>
        </w:rPr>
        <w:t>wiens verzoek ontvankelijk is verklaard vóór 1 juni 2007 door de Dienst Vreemdelingenzaken of door het Commissariaat-generaal voor de Vluchtelingen en de Staatlozen (ingeschreven in het wachtregister) en wiens verzoek om internationale bescherming nog altijd in behandeling is bij het Commissariaat-generaal voor de Vluchtelingen en de Staatlozen.</w:t>
      </w:r>
      <w:r w:rsidRPr="00644CD8">
        <w:rPr>
          <w:rFonts w:ascii="Arial" w:eastAsia="Times New Roman" w:hAnsi="Arial" w:cs="Arial"/>
          <w:sz w:val="20"/>
          <w:szCs w:val="20"/>
          <w:vertAlign w:val="superscript"/>
          <w:lang w:val="nl"/>
        </w:rPr>
        <w:footnoteReference w:id="2"/>
      </w:r>
      <w:r w:rsidRPr="00644CD8">
        <w:rPr>
          <w:rFonts w:ascii="Arial" w:eastAsia="Times New Roman" w:hAnsi="Arial" w:cs="Arial"/>
          <w:sz w:val="20"/>
          <w:szCs w:val="20"/>
          <w:lang w:val="nl"/>
        </w:rPr>
        <w:t xml:space="preserve"> </w:t>
      </w:r>
    </w:p>
    <w:p w14:paraId="3A40FF4D" w14:textId="77777777" w:rsidR="00644CD8" w:rsidRDefault="00644CD8" w:rsidP="00644CD8">
      <w:pPr>
        <w:tabs>
          <w:tab w:val="center" w:pos="4153"/>
          <w:tab w:val="right" w:pos="8306"/>
          <w:tab w:val="right" w:pos="9360"/>
        </w:tabs>
        <w:spacing w:before="120" w:after="0" w:line="256" w:lineRule="auto"/>
        <w:ind w:left="284"/>
        <w:jc w:val="both"/>
        <w:rPr>
          <w:rFonts w:ascii="Arial" w:eastAsia="Times New Roman" w:hAnsi="Arial" w:cs="Arial"/>
          <w:sz w:val="20"/>
          <w:szCs w:val="20"/>
          <w:lang w:val="nl"/>
        </w:rPr>
      </w:pPr>
    </w:p>
    <w:p w14:paraId="3F9CECB7" w14:textId="77777777" w:rsidR="00644CD8" w:rsidRPr="00644CD8" w:rsidRDefault="00644CD8" w:rsidP="00644CD8">
      <w:pPr>
        <w:tabs>
          <w:tab w:val="center" w:pos="4153"/>
          <w:tab w:val="right" w:pos="8306"/>
          <w:tab w:val="right" w:pos="9360"/>
        </w:tabs>
        <w:spacing w:before="120" w:after="0" w:line="256" w:lineRule="auto"/>
        <w:ind w:left="284"/>
        <w:jc w:val="both"/>
        <w:rPr>
          <w:rFonts w:ascii="Arial" w:eastAsia="Times New Roman" w:hAnsi="Arial" w:cs="Arial"/>
          <w:sz w:val="20"/>
          <w:szCs w:val="20"/>
          <w:lang w:val="nl"/>
        </w:rPr>
      </w:pPr>
    </w:p>
    <w:p w14:paraId="6A8F0CE1" w14:textId="77777777" w:rsidR="00644CD8" w:rsidRPr="00644CD8" w:rsidRDefault="00644CD8" w:rsidP="00644CD8">
      <w:pPr>
        <w:tabs>
          <w:tab w:val="center" w:pos="4153"/>
          <w:tab w:val="right" w:pos="8306"/>
          <w:tab w:val="right" w:pos="9360"/>
        </w:tabs>
        <w:spacing w:before="120" w:after="0" w:line="256" w:lineRule="auto"/>
        <w:ind w:left="284"/>
        <w:jc w:val="both"/>
        <w:rPr>
          <w:rFonts w:ascii="Arial" w:eastAsia="Times New Roman" w:hAnsi="Arial" w:cs="Arial"/>
          <w:b/>
          <w:sz w:val="20"/>
          <w:szCs w:val="20"/>
          <w:lang w:val="nl-NL"/>
        </w:rPr>
      </w:pPr>
      <w:r w:rsidRPr="00644CD8">
        <w:rPr>
          <w:rFonts w:ascii="Arial" w:eastAsia="Times New Roman" w:hAnsi="Arial" w:cs="Arial"/>
          <w:sz w:val="20"/>
          <w:szCs w:val="20"/>
          <w:lang w:val="nl"/>
        </w:rPr>
        <w:lastRenderedPageBreak/>
        <w:t>Hiertoe behoren ook de verzoekers om internationale bescherming van wie het verzoek vóór 1 juni 2007 ontvankelijk werd verklaard en die vóór of na 1 juni 2007 een negatieve beslissing ten gronde ontvingen van het Commissariaat-generaal voor de vluchtelingen en de staatlozen en die tegen deze beslissing beroep aanhangig hebben gemaakt bij de Raad voor Vreemdelingenbetwistingen evenals de kandidaat-vluchtelingen van wie het verzoek vóór 1 juni 2007 ontvankelijk werd verklaard en die vóór of na 1 juni 2007 een negatieve beslissing ontvingen van het Commissariaat-generaal voor de vluchtelingen en de staatlozen, die werd bevestigd door de Raad voor Vreemdelingenbetwistingen en die tegen dit arrest cassatieberoep hebben ingediend bij de Raad van State.</w:t>
      </w:r>
      <w:r w:rsidRPr="00644CD8">
        <w:rPr>
          <w:rFonts w:ascii="Arial" w:eastAsia="Times New Roman" w:hAnsi="Arial" w:cs="Arial"/>
          <w:b/>
          <w:sz w:val="20"/>
          <w:szCs w:val="20"/>
          <w:lang w:val="nl"/>
        </w:rPr>
        <w:t xml:space="preserve"> </w:t>
      </w:r>
    </w:p>
    <w:p w14:paraId="0CEE00C3" w14:textId="77777777" w:rsidR="00644CD8" w:rsidRPr="00644CD8" w:rsidRDefault="00644CD8" w:rsidP="00644CD8">
      <w:pPr>
        <w:tabs>
          <w:tab w:val="center" w:pos="4153"/>
          <w:tab w:val="right" w:pos="8306"/>
          <w:tab w:val="right" w:pos="9360"/>
        </w:tabs>
        <w:spacing w:before="120" w:after="0" w:line="240" w:lineRule="auto"/>
        <w:ind w:left="284"/>
        <w:jc w:val="both"/>
        <w:rPr>
          <w:rFonts w:ascii="Arial" w:eastAsia="Times New Roman" w:hAnsi="Arial" w:cs="Arial"/>
          <w:b/>
          <w:sz w:val="20"/>
          <w:szCs w:val="20"/>
          <w:lang w:val="nl-NL"/>
        </w:rPr>
      </w:pPr>
    </w:p>
    <w:p w14:paraId="219FF755" w14:textId="77777777" w:rsidR="00644CD8" w:rsidRPr="00644CD8" w:rsidRDefault="00644CD8" w:rsidP="00644CD8">
      <w:pPr>
        <w:numPr>
          <w:ilvl w:val="0"/>
          <w:numId w:val="13"/>
        </w:numPr>
        <w:tabs>
          <w:tab w:val="center" w:pos="284"/>
          <w:tab w:val="right" w:pos="8306"/>
          <w:tab w:val="right" w:pos="9360"/>
        </w:tabs>
        <w:spacing w:after="0" w:line="256"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De personen die, in afwachting van hun inschrijving in het Rijksregister van de natuurlijke personen, aantonen dat zij een verklaring hebben verricht, bedoeld in artikel 7 van het koninklijk besluit van 16 juli 1992 met betrekking tot de bevolkingsregisters en de vreemdelingenregisters.</w:t>
      </w:r>
    </w:p>
    <w:p w14:paraId="10E03E17" w14:textId="77777777" w:rsidR="00644CD8" w:rsidRPr="00644CD8" w:rsidRDefault="00644CD8" w:rsidP="00644CD8">
      <w:pPr>
        <w:tabs>
          <w:tab w:val="center" w:pos="284"/>
          <w:tab w:val="right" w:pos="8306"/>
          <w:tab w:val="right" w:pos="9360"/>
        </w:tabs>
        <w:spacing w:after="0" w:line="256" w:lineRule="auto"/>
        <w:ind w:left="284"/>
        <w:jc w:val="both"/>
        <w:rPr>
          <w:rFonts w:ascii="Arial" w:eastAsia="Times New Roman" w:hAnsi="Arial" w:cs="Arial"/>
          <w:sz w:val="20"/>
          <w:szCs w:val="20"/>
          <w:lang w:val="nl-NL"/>
        </w:rPr>
      </w:pPr>
    </w:p>
    <w:p w14:paraId="05BAB367" w14:textId="77777777" w:rsidR="00644CD8" w:rsidRPr="00644CD8" w:rsidRDefault="00644CD8" w:rsidP="00644CD8">
      <w:pPr>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NL"/>
        </w:rPr>
        <w:t>Overeenkomstig artikel 128 quinquies § 2 van het koninklijk besluit van 3 juli 1996 betreffende de uitvoering van de wet inzake de verplichte verzekering voor geneeskundige verzorging en uitkeringen, gecoördineerd op 14 juli 1994, verliezen personen die ambtshalve uitgeschreven zijn uit het Rijksregister van natuurlijke personen, hun status als rechthebbende op grond van artikel 32, eerste lid, 15°, van de gecoördineerde wet niet, op voorwaarde dat de duur van de uitschrijving niet langer is dan drie kalenderkwartalen. Dezelfde uitzondering geldt voor personen die in een andere hoedanigheid als rechthebbende van artikel 32, eerste lid, gezondheidszorgprestaties ontvingen, terwijl zij voldeden aan de voorwaarden van de hoedanigheid bedoeld in 15°. Deze uitzondering geldt echter niet voor personen die ambtshalve werden uitgeschreven vanwege hun vertrek naar het buitenland of wegens het verlies van hun verblijfsvergunning.</w:t>
      </w:r>
    </w:p>
    <w:p w14:paraId="66812EFD"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04F47F13" w14:textId="77777777" w:rsidR="00644CD8" w:rsidRPr="00644CD8" w:rsidRDefault="00644CD8" w:rsidP="00644CD8">
      <w:pPr>
        <w:spacing w:after="0" w:line="240" w:lineRule="auto"/>
        <w:jc w:val="both"/>
        <w:rPr>
          <w:rFonts w:ascii="Arial" w:eastAsia="Calibri" w:hAnsi="Arial" w:cs="Arial"/>
          <w:sz w:val="20"/>
          <w:szCs w:val="20"/>
          <w:lang w:val="nl-NL"/>
        </w:rPr>
      </w:pPr>
      <w:r w:rsidRPr="00644CD8">
        <w:rPr>
          <w:rFonts w:ascii="Arial" w:eastAsia="Times New Roman" w:hAnsi="Arial" w:cs="Arial"/>
          <w:sz w:val="20"/>
          <w:szCs w:val="20"/>
          <w:lang w:val="nl"/>
        </w:rPr>
        <w:t>Om te kunnen worden ingeschreven als ingeschrevene in het Rijksregister van de natuurlijke personen moeten de voornoemde personen de volgende bescheiden overmaken aan hun verzekeringsinstelling. Die documenten of bewijsstukken worden voor elke van de 4 categorieën opgesomd.</w:t>
      </w:r>
    </w:p>
    <w:p w14:paraId="32BBA33E"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637242DC" w14:textId="77777777" w:rsidR="00644CD8" w:rsidRPr="00644CD8" w:rsidRDefault="00644CD8" w:rsidP="00644CD8">
      <w:pPr>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Het gaat over het algemeen over verblijfsdocumenten die door een gemeente worden afgeleverd.</w:t>
      </w:r>
    </w:p>
    <w:p w14:paraId="317BDABF"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7783AFA5" w14:textId="77777777" w:rsidR="00644CD8" w:rsidRDefault="00644CD8" w:rsidP="00644CD8">
      <w:pPr>
        <w:spacing w:after="0" w:line="240" w:lineRule="auto"/>
        <w:jc w:val="both"/>
        <w:rPr>
          <w:rFonts w:ascii="Arial" w:eastAsia="Times New Roman" w:hAnsi="Arial" w:cs="Arial"/>
          <w:sz w:val="20"/>
          <w:szCs w:val="20"/>
          <w:lang w:val="nl"/>
        </w:rPr>
      </w:pPr>
      <w:r w:rsidRPr="00644CD8">
        <w:rPr>
          <w:rFonts w:ascii="Arial" w:eastAsia="Times New Roman" w:hAnsi="Arial" w:cs="Arial"/>
          <w:sz w:val="20"/>
          <w:szCs w:val="20"/>
          <w:lang w:val="nl"/>
        </w:rPr>
        <w:t>De inhoud van de elektronische kaart heeft de overhand op een kopie van de fysieke kaart (recto en verso van de identiteitskaart). Bijgevolg moet een uittreksel, dat het resultaat is van de lezing van de chip, worden bewaard. De meeste informatie of bewijsstukken worden immers verkregen door het attest op de chip van de elektronische kaart in te lezen en staan niet op de kaart zelf.  De regel is van toepassing op de andere kaarten of verblijfstitels die uitgerust zijn met een elektronische chip en die zijn opgenomen in de omzendbrief V.I. betreffende de bewijzen van verblijf. Het uittreksel van de lezing moet worden bewaard. Voor die kaarten moet met het oog op de volledigheid ook een recto-versokopie van de kaart worden bewaard.</w:t>
      </w:r>
    </w:p>
    <w:p w14:paraId="2F607648" w14:textId="77777777" w:rsidR="00644CD8" w:rsidRDefault="00644CD8" w:rsidP="00644CD8">
      <w:pPr>
        <w:spacing w:after="0" w:line="240" w:lineRule="auto"/>
        <w:jc w:val="both"/>
        <w:rPr>
          <w:rFonts w:ascii="Arial" w:eastAsia="Times New Roman" w:hAnsi="Arial" w:cs="Arial"/>
          <w:sz w:val="20"/>
          <w:szCs w:val="20"/>
          <w:lang w:val="nl"/>
        </w:rPr>
      </w:pPr>
    </w:p>
    <w:p w14:paraId="64695843" w14:textId="77777777" w:rsidR="00644CD8" w:rsidRDefault="00644CD8" w:rsidP="00644CD8">
      <w:pPr>
        <w:spacing w:after="0" w:line="240" w:lineRule="auto"/>
        <w:jc w:val="both"/>
        <w:rPr>
          <w:rFonts w:ascii="Arial" w:eastAsia="Times New Roman" w:hAnsi="Arial" w:cs="Arial"/>
          <w:sz w:val="20"/>
          <w:szCs w:val="20"/>
          <w:lang w:val="nl"/>
        </w:rPr>
      </w:pPr>
    </w:p>
    <w:p w14:paraId="1EB68DB1" w14:textId="77777777" w:rsidR="00644CD8" w:rsidRDefault="00644CD8" w:rsidP="00644CD8">
      <w:pPr>
        <w:spacing w:after="0" w:line="240" w:lineRule="auto"/>
        <w:jc w:val="both"/>
        <w:rPr>
          <w:rFonts w:ascii="Arial" w:eastAsia="Times New Roman" w:hAnsi="Arial" w:cs="Arial"/>
          <w:sz w:val="20"/>
          <w:szCs w:val="20"/>
          <w:lang w:val="nl"/>
        </w:rPr>
      </w:pPr>
    </w:p>
    <w:p w14:paraId="65E898F0" w14:textId="77777777" w:rsidR="00644CD8" w:rsidRDefault="00644CD8" w:rsidP="00644CD8">
      <w:pPr>
        <w:spacing w:after="0" w:line="240" w:lineRule="auto"/>
        <w:jc w:val="both"/>
        <w:rPr>
          <w:rFonts w:ascii="Arial" w:eastAsia="Times New Roman" w:hAnsi="Arial" w:cs="Arial"/>
          <w:sz w:val="20"/>
          <w:szCs w:val="20"/>
          <w:lang w:val="nl"/>
        </w:rPr>
      </w:pPr>
    </w:p>
    <w:p w14:paraId="6416649F" w14:textId="77777777" w:rsidR="00644CD8" w:rsidRDefault="00644CD8" w:rsidP="00644CD8">
      <w:pPr>
        <w:spacing w:after="0" w:line="240" w:lineRule="auto"/>
        <w:jc w:val="both"/>
        <w:rPr>
          <w:rFonts w:ascii="Arial" w:eastAsia="Times New Roman" w:hAnsi="Arial" w:cs="Arial"/>
          <w:sz w:val="20"/>
          <w:szCs w:val="20"/>
          <w:lang w:val="nl"/>
        </w:rPr>
      </w:pPr>
    </w:p>
    <w:p w14:paraId="611D02C3" w14:textId="77777777" w:rsidR="00644CD8" w:rsidRDefault="00644CD8" w:rsidP="00644CD8">
      <w:pPr>
        <w:spacing w:after="0" w:line="240" w:lineRule="auto"/>
        <w:jc w:val="both"/>
        <w:rPr>
          <w:rFonts w:ascii="Arial" w:eastAsia="Times New Roman" w:hAnsi="Arial" w:cs="Arial"/>
          <w:sz w:val="20"/>
          <w:szCs w:val="20"/>
          <w:lang w:val="nl"/>
        </w:rPr>
      </w:pPr>
    </w:p>
    <w:p w14:paraId="4AF540D2" w14:textId="77777777" w:rsidR="00644CD8" w:rsidRPr="00644CD8" w:rsidRDefault="00644CD8" w:rsidP="00644CD8">
      <w:pPr>
        <w:spacing w:after="0" w:line="240" w:lineRule="auto"/>
        <w:jc w:val="both"/>
        <w:rPr>
          <w:rFonts w:ascii="Arial" w:eastAsia="Times New Roman" w:hAnsi="Arial" w:cs="Arial"/>
          <w:sz w:val="20"/>
          <w:szCs w:val="20"/>
          <w:lang w:val="nl"/>
        </w:rPr>
      </w:pPr>
    </w:p>
    <w:p w14:paraId="11F63A1D" w14:textId="77777777" w:rsidR="00644CD8" w:rsidRPr="00644CD8" w:rsidRDefault="00644CD8" w:rsidP="00644CD8">
      <w:pPr>
        <w:keepNext/>
        <w:keepLines/>
        <w:numPr>
          <w:ilvl w:val="0"/>
          <w:numId w:val="12"/>
        </w:numPr>
        <w:spacing w:before="240" w:after="0" w:line="256" w:lineRule="auto"/>
        <w:ind w:left="426" w:hanging="491"/>
        <w:jc w:val="both"/>
        <w:outlineLvl w:val="0"/>
        <w:rPr>
          <w:rFonts w:ascii="Calibri Light" w:eastAsia="Times New Roman" w:hAnsi="Calibri Light" w:cs="Calibri Light"/>
          <w:color w:val="2E74B5"/>
          <w:sz w:val="28"/>
          <w:szCs w:val="28"/>
          <w:lang w:val="nl-NL"/>
        </w:rPr>
      </w:pPr>
      <w:r w:rsidRPr="00644CD8">
        <w:rPr>
          <w:rFonts w:ascii="Calibri Light" w:eastAsia="Times New Roman" w:hAnsi="Calibri Light" w:cs="Calibri Light"/>
          <w:color w:val="2E74B5"/>
          <w:sz w:val="28"/>
          <w:szCs w:val="28"/>
          <w:lang w:val="nl"/>
        </w:rPr>
        <w:lastRenderedPageBreak/>
        <w:t>Uitzondering 1 &amp; 2 van art. 128quinquies, § 1: De vreemdelingen die van rechtswege toegelaten of gemachtigd zijn tot een verblijf van meer dan drie maanden in het Rijk en de vreemdelingen die gemachtigd zijn tot een verblijf voor een onbeperkte duur of die gevestigd zijn in het Rijk</w:t>
      </w:r>
      <w:r w:rsidRPr="00644CD8">
        <w:rPr>
          <w:rFonts w:ascii="Calibri Light" w:eastAsia="Times New Roman" w:hAnsi="Calibri Light" w:cs="Calibri Light"/>
          <w:color w:val="2E74B5"/>
          <w:sz w:val="28"/>
          <w:szCs w:val="28"/>
          <w:vertAlign w:val="superscript"/>
          <w:lang w:val="nl"/>
        </w:rPr>
        <w:footnoteReference w:id="3"/>
      </w:r>
    </w:p>
    <w:p w14:paraId="2E20370A" w14:textId="77777777" w:rsidR="00644CD8" w:rsidRPr="00644CD8" w:rsidRDefault="00644CD8" w:rsidP="00644CD8">
      <w:pPr>
        <w:tabs>
          <w:tab w:val="left" w:pos="300"/>
          <w:tab w:val="center" w:pos="4153"/>
          <w:tab w:val="right" w:pos="8306"/>
        </w:tabs>
        <w:spacing w:after="0" w:line="240" w:lineRule="auto"/>
        <w:jc w:val="both"/>
        <w:rPr>
          <w:rFonts w:ascii="Arial" w:eastAsia="Times New Roman" w:hAnsi="Arial" w:cs="Arial"/>
          <w:sz w:val="20"/>
          <w:szCs w:val="20"/>
          <w:lang w:val="nl-NL"/>
        </w:rPr>
      </w:pPr>
    </w:p>
    <w:p w14:paraId="24EC3F92" w14:textId="77777777" w:rsidR="00644CD8" w:rsidRPr="00644CD8" w:rsidRDefault="00644CD8" w:rsidP="00644CD8">
      <w:pPr>
        <w:numPr>
          <w:ilvl w:val="0"/>
          <w:numId w:val="1"/>
        </w:numPr>
        <w:spacing w:after="0" w:line="256" w:lineRule="auto"/>
        <w:contextualSpacing/>
        <w:rPr>
          <w:rFonts w:ascii="Cambria" w:eastAsia="Calibri" w:hAnsi="Cambria" w:cs="Times New Roman"/>
          <w:b/>
          <w:sz w:val="24"/>
          <w:szCs w:val="24"/>
          <w:lang w:val="nl-NL"/>
        </w:rPr>
      </w:pPr>
      <w:r w:rsidRPr="00644CD8">
        <w:rPr>
          <w:rFonts w:ascii="Cambria" w:eastAsia="Times New Roman" w:hAnsi="Cambria" w:cs="Arial"/>
          <w:b/>
          <w:sz w:val="24"/>
          <w:szCs w:val="24"/>
          <w:lang w:val="nl"/>
        </w:rPr>
        <w:t>Algemeen overzicht en beschrijving van de verblijfsdocumenten</w:t>
      </w:r>
    </w:p>
    <w:p w14:paraId="164F7BB7" w14:textId="77777777" w:rsidR="00644CD8" w:rsidRPr="00644CD8" w:rsidRDefault="00644CD8" w:rsidP="00644CD8">
      <w:pPr>
        <w:tabs>
          <w:tab w:val="left" w:pos="300"/>
          <w:tab w:val="center" w:pos="4153"/>
          <w:tab w:val="right" w:pos="8306"/>
        </w:tabs>
        <w:spacing w:after="0" w:line="240" w:lineRule="auto"/>
        <w:jc w:val="both"/>
        <w:rPr>
          <w:rFonts w:ascii="Arial" w:eastAsia="Times New Roman" w:hAnsi="Arial" w:cs="Arial"/>
          <w:sz w:val="20"/>
          <w:szCs w:val="20"/>
          <w:lang w:val="nl-NL"/>
        </w:rPr>
      </w:pPr>
    </w:p>
    <w:p w14:paraId="0249CD63" w14:textId="77777777" w:rsidR="00644CD8" w:rsidRPr="00644CD8" w:rsidRDefault="00644CD8" w:rsidP="00644CD8">
      <w:pPr>
        <w:tabs>
          <w:tab w:val="left" w:pos="300"/>
          <w:tab w:val="center" w:pos="4153"/>
          <w:tab w:val="right" w:pos="8306"/>
        </w:tabs>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De volgende lijst van bewijsstukken is erkend als inschrijvingsbewijs voor de vreemdelingen die van rechtswege toegelaten of gemachtigd zijn tot een verblijf van meer dan drie maanden in het Rijk en de vreemdelingen die gemachtigd zijn tot een verblijf voor onbepaalde duur of die gevestigd zijn in het Rijk als rechthebbende ingezetene.</w:t>
      </w:r>
    </w:p>
    <w:p w14:paraId="64590164" w14:textId="77777777" w:rsidR="00644CD8" w:rsidRPr="00644CD8" w:rsidRDefault="00644CD8" w:rsidP="00644CD8">
      <w:pPr>
        <w:tabs>
          <w:tab w:val="left" w:pos="300"/>
          <w:tab w:val="center" w:pos="4153"/>
          <w:tab w:val="right" w:pos="8306"/>
        </w:tabs>
        <w:spacing w:after="0" w:line="240" w:lineRule="auto"/>
        <w:jc w:val="both"/>
        <w:rPr>
          <w:rFonts w:ascii="Arial" w:eastAsia="Times New Roman" w:hAnsi="Arial" w:cs="Arial"/>
          <w:sz w:val="20"/>
          <w:szCs w:val="20"/>
          <w:lang w:val="nl-NL"/>
        </w:rPr>
      </w:pPr>
    </w:p>
    <w:p w14:paraId="45973C89" w14:textId="77777777" w:rsidR="00644CD8" w:rsidRPr="00644CD8" w:rsidRDefault="00644CD8" w:rsidP="00644CD8">
      <w:pPr>
        <w:numPr>
          <w:ilvl w:val="0"/>
          <w:numId w:val="2"/>
        </w:numPr>
        <w:tabs>
          <w:tab w:val="left" w:pos="709"/>
          <w:tab w:val="right" w:pos="8306"/>
          <w:tab w:val="right" w:pos="9360"/>
        </w:tabs>
        <w:spacing w:after="0" w:line="256" w:lineRule="auto"/>
        <w:ind w:left="709" w:hanging="283"/>
        <w:jc w:val="both"/>
        <w:rPr>
          <w:rFonts w:ascii="Arial" w:eastAsia="Times New Roman" w:hAnsi="Arial" w:cs="Arial"/>
          <w:sz w:val="20"/>
          <w:szCs w:val="20"/>
          <w:lang w:val="nl-NL"/>
        </w:rPr>
      </w:pPr>
      <w:r w:rsidRPr="00644CD8">
        <w:rPr>
          <w:rFonts w:ascii="Arial" w:eastAsia="Times New Roman" w:hAnsi="Arial" w:cs="Arial"/>
          <w:sz w:val="20"/>
          <w:szCs w:val="20"/>
          <w:lang w:val="nl"/>
        </w:rPr>
        <w:t>de elektronische A-kaart "BEPERKT VERBLIJF"</w:t>
      </w:r>
      <w:r w:rsidRPr="00644CD8">
        <w:rPr>
          <w:rFonts w:ascii="Arial" w:eastAsia="Times New Roman" w:hAnsi="Arial" w:cs="Arial"/>
          <w:sz w:val="20"/>
          <w:szCs w:val="20"/>
          <w:vertAlign w:val="superscript"/>
          <w:lang w:val="nl"/>
        </w:rPr>
        <w:footnoteReference w:id="4"/>
      </w:r>
      <w:r w:rsidRPr="00644CD8">
        <w:rPr>
          <w:rFonts w:ascii="Arial" w:eastAsia="Times New Roman" w:hAnsi="Arial" w:cs="Arial"/>
          <w:sz w:val="20"/>
          <w:szCs w:val="20"/>
          <w:lang w:val="nl"/>
        </w:rPr>
        <w:t xml:space="preserve"> en de elektronische B-kaart "ONBEPERKT VERBLIJF"</w:t>
      </w:r>
      <w:r w:rsidRPr="00644CD8">
        <w:rPr>
          <w:rFonts w:ascii="Arial" w:eastAsia="Times New Roman" w:hAnsi="Arial" w:cs="Arial"/>
          <w:sz w:val="20"/>
          <w:szCs w:val="20"/>
          <w:vertAlign w:val="superscript"/>
          <w:lang w:val="nl"/>
        </w:rPr>
        <w:footnoteReference w:id="5"/>
      </w:r>
      <w:r w:rsidRPr="00644CD8">
        <w:rPr>
          <w:rFonts w:ascii="Arial" w:eastAsia="Times New Roman" w:hAnsi="Arial" w:cs="Arial"/>
          <w:sz w:val="20"/>
          <w:szCs w:val="20"/>
          <w:lang w:val="nl"/>
        </w:rPr>
        <w:t>, afgeleverd aan niet-EU-vreemdelingen en bekendgemaakt als bijlage 6 van het koninklijk besluit van 8 oktober 1981 betreffende toegang tot het grondgebied, het verblijf, de vestiging en de verwijdering van vreemdelingen.</w:t>
      </w:r>
      <w:r w:rsidRPr="00644CD8">
        <w:rPr>
          <w:rFonts w:ascii="Arial" w:eastAsia="Times New Roman" w:hAnsi="Arial" w:cs="Arial"/>
          <w:sz w:val="20"/>
          <w:szCs w:val="20"/>
          <w:vertAlign w:val="superscript"/>
          <w:lang w:val="nl"/>
        </w:rPr>
        <w:footnoteReference w:id="6"/>
      </w:r>
      <w:r w:rsidRPr="00644CD8">
        <w:rPr>
          <w:rFonts w:ascii="Arial" w:eastAsia="Times New Roman" w:hAnsi="Arial" w:cs="Arial"/>
          <w:sz w:val="20"/>
          <w:szCs w:val="20"/>
          <w:lang w:val="nl"/>
        </w:rPr>
        <w:t xml:space="preserve"> </w:t>
      </w:r>
    </w:p>
    <w:p w14:paraId="55FA3121" w14:textId="77777777" w:rsidR="00644CD8" w:rsidRPr="00644CD8" w:rsidRDefault="00644CD8" w:rsidP="00644CD8">
      <w:pPr>
        <w:tabs>
          <w:tab w:val="left" w:pos="709"/>
          <w:tab w:val="right" w:pos="8306"/>
          <w:tab w:val="right" w:pos="9360"/>
        </w:tabs>
        <w:spacing w:after="0" w:line="256" w:lineRule="auto"/>
        <w:ind w:left="709"/>
        <w:jc w:val="both"/>
        <w:rPr>
          <w:rFonts w:ascii="Arial" w:eastAsia="Times New Roman" w:hAnsi="Arial" w:cs="Arial"/>
          <w:sz w:val="20"/>
          <w:szCs w:val="20"/>
          <w:lang w:val="nl-NL"/>
        </w:rPr>
      </w:pPr>
      <w:r w:rsidRPr="00644CD8">
        <w:rPr>
          <w:rFonts w:ascii="Arial" w:eastAsia="Times New Roman" w:hAnsi="Arial" w:cs="Arial"/>
          <w:sz w:val="20"/>
          <w:szCs w:val="20"/>
          <w:lang w:val="nl"/>
        </w:rPr>
        <w:t>In de bijlage bij deze omzendbrief, met volgnummer 12, wordt het formaat van de A-kaart weergegeven. In de bijlage bij deze omzendbrief, met het volgnummer 13, wordt het formaat van de B-kaart weergegeven.</w:t>
      </w:r>
    </w:p>
    <w:p w14:paraId="7A3BA543" w14:textId="77777777" w:rsidR="00644CD8" w:rsidRPr="00644CD8" w:rsidRDefault="00644CD8" w:rsidP="00644CD8">
      <w:pPr>
        <w:tabs>
          <w:tab w:val="left" w:pos="709"/>
          <w:tab w:val="center" w:pos="4153"/>
          <w:tab w:val="right" w:pos="8306"/>
        </w:tabs>
        <w:spacing w:after="0" w:line="240" w:lineRule="auto"/>
        <w:ind w:left="709" w:hanging="283"/>
        <w:jc w:val="both"/>
        <w:rPr>
          <w:rFonts w:ascii="Arial" w:eastAsia="Times New Roman" w:hAnsi="Arial" w:cs="Arial"/>
          <w:sz w:val="20"/>
          <w:szCs w:val="20"/>
          <w:lang w:val="nl-NL"/>
        </w:rPr>
      </w:pPr>
    </w:p>
    <w:p w14:paraId="5D3FF938" w14:textId="77777777" w:rsidR="00644CD8" w:rsidRPr="00644CD8" w:rsidRDefault="00644CD8" w:rsidP="00644CD8">
      <w:pPr>
        <w:numPr>
          <w:ilvl w:val="0"/>
          <w:numId w:val="2"/>
        </w:numPr>
        <w:tabs>
          <w:tab w:val="left" w:pos="709"/>
          <w:tab w:val="right" w:pos="8306"/>
          <w:tab w:val="right" w:pos="9360"/>
        </w:tabs>
        <w:spacing w:after="0" w:line="256" w:lineRule="auto"/>
        <w:ind w:left="709" w:hanging="283"/>
        <w:jc w:val="both"/>
        <w:rPr>
          <w:rFonts w:ascii="Arial" w:eastAsia="Times New Roman" w:hAnsi="Arial" w:cs="Arial"/>
          <w:sz w:val="20"/>
          <w:szCs w:val="20"/>
          <w:lang w:val="nl-NL"/>
        </w:rPr>
      </w:pPr>
      <w:r w:rsidRPr="00644CD8">
        <w:rPr>
          <w:rFonts w:ascii="Arial" w:eastAsia="Times New Roman" w:hAnsi="Arial" w:cs="Arial"/>
          <w:sz w:val="20"/>
          <w:szCs w:val="20"/>
          <w:lang w:val="nl"/>
        </w:rPr>
        <w:t>de elektronische K-kaart "VESTIGING"</w:t>
      </w:r>
      <w:r w:rsidRPr="00644CD8">
        <w:rPr>
          <w:rFonts w:ascii="Arial" w:eastAsia="Times New Roman" w:hAnsi="Arial" w:cs="Arial"/>
          <w:sz w:val="20"/>
          <w:szCs w:val="20"/>
          <w:vertAlign w:val="superscript"/>
          <w:lang w:val="nl"/>
        </w:rPr>
        <w:footnoteReference w:id="7"/>
      </w:r>
      <w:r w:rsidRPr="00644CD8">
        <w:rPr>
          <w:rFonts w:ascii="Arial" w:eastAsia="Times New Roman" w:hAnsi="Arial" w:cs="Arial"/>
          <w:sz w:val="20"/>
          <w:szCs w:val="20"/>
          <w:lang w:val="nl"/>
        </w:rPr>
        <w:t>, afgeleverd aan gevestigde niet-EU-vreemdelingen en bekendgemaakt als bijlage 7 van het koninklijk besluit van 8 oktober 1981 betreffende de toegang tot het grondgebied, het verblijf, de vestiging en de verwijdering van vreemdelingen. In de bijlage bij deze omzendbrief, met volgnummer 14, wordt het formaat van de K-kaart weergegeven.</w:t>
      </w:r>
    </w:p>
    <w:p w14:paraId="7A48B92C" w14:textId="77777777" w:rsidR="00644CD8" w:rsidRPr="00644CD8" w:rsidRDefault="00644CD8" w:rsidP="00644CD8">
      <w:pPr>
        <w:tabs>
          <w:tab w:val="left" w:pos="709"/>
          <w:tab w:val="center" w:pos="4153"/>
          <w:tab w:val="right" w:pos="8306"/>
        </w:tabs>
        <w:spacing w:after="0" w:line="240" w:lineRule="auto"/>
        <w:ind w:left="709" w:hanging="283"/>
        <w:jc w:val="both"/>
        <w:rPr>
          <w:rFonts w:ascii="Arial" w:eastAsia="Times New Roman" w:hAnsi="Arial" w:cs="Arial"/>
          <w:sz w:val="20"/>
          <w:szCs w:val="20"/>
          <w:lang w:val="nl-NL"/>
        </w:rPr>
      </w:pPr>
    </w:p>
    <w:p w14:paraId="52F4D966" w14:textId="77777777" w:rsidR="00644CD8" w:rsidRPr="00644CD8" w:rsidRDefault="00644CD8" w:rsidP="00644CD8">
      <w:pPr>
        <w:numPr>
          <w:ilvl w:val="0"/>
          <w:numId w:val="2"/>
        </w:numPr>
        <w:tabs>
          <w:tab w:val="center" w:pos="426"/>
          <w:tab w:val="left" w:pos="567"/>
          <w:tab w:val="left" w:pos="709"/>
          <w:tab w:val="right" w:pos="8306"/>
          <w:tab w:val="right" w:pos="9360"/>
        </w:tabs>
        <w:spacing w:after="0" w:line="256" w:lineRule="auto"/>
        <w:ind w:left="709" w:hanging="283"/>
        <w:jc w:val="both"/>
        <w:rPr>
          <w:rFonts w:ascii="Arial" w:eastAsia="Times New Roman" w:hAnsi="Arial" w:cs="Arial"/>
          <w:sz w:val="20"/>
          <w:szCs w:val="20"/>
          <w:lang w:val="nl-NL"/>
        </w:rPr>
      </w:pPr>
      <w:r w:rsidRPr="00644CD8">
        <w:rPr>
          <w:rFonts w:ascii="Arial" w:eastAsia="Times New Roman" w:hAnsi="Arial" w:cs="Arial"/>
          <w:sz w:val="20"/>
          <w:szCs w:val="20"/>
          <w:lang w:val="nl"/>
        </w:rPr>
        <w:t>de elektronische L</w:t>
      </w:r>
      <w:r w:rsidRPr="00644CD8">
        <w:rPr>
          <w:rFonts w:ascii="Arial" w:eastAsia="Times New Roman" w:hAnsi="Arial" w:cs="Arial"/>
          <w:sz w:val="20"/>
          <w:szCs w:val="20"/>
          <w:vertAlign w:val="superscript"/>
          <w:lang w:val="nl"/>
        </w:rPr>
        <w:footnoteReference w:id="8"/>
      </w:r>
      <w:r w:rsidRPr="00644CD8">
        <w:rPr>
          <w:rFonts w:ascii="Arial" w:eastAsia="Times New Roman" w:hAnsi="Arial" w:cs="Arial"/>
          <w:sz w:val="20"/>
          <w:szCs w:val="20"/>
          <w:lang w:val="nl"/>
        </w:rPr>
        <w:t>-kaart (LANGDURIG INGEZETENE - EU) afgeleverd aan niet-EU-vreemdelingen en bekendgemaakt als bijlage 7bis van het koninklijk besluit van 8 oktober 1981 betreffende de toegang tot het grondgebied, het verblijf, de vestiging en de verwijdering van vreemdelingen. In de bijlage bij deze omzendbrief, met volgnummer 15, wordt het formaat van de L-kaart weergegeven.</w:t>
      </w:r>
    </w:p>
    <w:p w14:paraId="1645072F" w14:textId="77777777" w:rsidR="00644CD8" w:rsidRPr="00644CD8" w:rsidRDefault="00644CD8" w:rsidP="00644CD8">
      <w:pPr>
        <w:spacing w:after="0" w:line="256" w:lineRule="auto"/>
        <w:ind w:left="720"/>
        <w:contextualSpacing/>
        <w:rPr>
          <w:rFonts w:ascii="Arial" w:eastAsia="Times New Roman" w:hAnsi="Arial" w:cs="Arial"/>
          <w:sz w:val="20"/>
          <w:szCs w:val="20"/>
          <w:lang w:val="nl-NL"/>
        </w:rPr>
      </w:pPr>
    </w:p>
    <w:p w14:paraId="7131437A" w14:textId="77777777" w:rsidR="00644CD8" w:rsidRPr="00644CD8" w:rsidRDefault="00644CD8" w:rsidP="00644CD8">
      <w:pPr>
        <w:numPr>
          <w:ilvl w:val="0"/>
          <w:numId w:val="2"/>
        </w:numPr>
        <w:tabs>
          <w:tab w:val="center" w:pos="426"/>
          <w:tab w:val="left" w:pos="567"/>
          <w:tab w:val="left" w:pos="709"/>
          <w:tab w:val="right" w:pos="8306"/>
          <w:tab w:val="right" w:pos="9360"/>
        </w:tabs>
        <w:spacing w:after="0" w:line="256" w:lineRule="auto"/>
        <w:ind w:left="709" w:hanging="283"/>
        <w:jc w:val="both"/>
        <w:rPr>
          <w:rFonts w:ascii="Arial" w:eastAsia="Times New Roman" w:hAnsi="Arial" w:cs="Arial"/>
          <w:sz w:val="20"/>
          <w:szCs w:val="20"/>
          <w:lang w:val="nl-NL"/>
        </w:rPr>
      </w:pPr>
      <w:r w:rsidRPr="00644CD8">
        <w:rPr>
          <w:rFonts w:ascii="Arial" w:eastAsia="Times New Roman" w:hAnsi="Arial" w:cs="Arial"/>
          <w:sz w:val="20"/>
          <w:szCs w:val="20"/>
          <w:lang w:val="nl"/>
        </w:rPr>
        <w:t>de elektronische EU</w:t>
      </w:r>
      <w:r w:rsidRPr="00644CD8">
        <w:rPr>
          <w:rFonts w:ascii="Arial" w:eastAsia="Times New Roman" w:hAnsi="Arial" w:cs="Arial"/>
          <w:sz w:val="20"/>
          <w:szCs w:val="20"/>
          <w:vertAlign w:val="superscript"/>
          <w:lang w:val="nl"/>
        </w:rPr>
        <w:footnoteReference w:id="9"/>
      </w:r>
      <w:r w:rsidRPr="00644CD8">
        <w:rPr>
          <w:rFonts w:ascii="Arial" w:eastAsia="Times New Roman" w:hAnsi="Arial" w:cs="Arial"/>
          <w:sz w:val="20"/>
          <w:szCs w:val="20"/>
          <w:lang w:val="nl"/>
        </w:rPr>
        <w:t>-kaart "Inschrijving - Art. 8 RICHTLIJN 2004/38/EG", afgeleverd aan EU-onderdanen en bekendgemaakt als bijlage 8</w:t>
      </w:r>
      <w:r w:rsidRPr="00644CD8">
        <w:rPr>
          <w:rFonts w:ascii="Arial" w:eastAsia="Times New Roman" w:hAnsi="Arial" w:cs="Arial"/>
          <w:sz w:val="20"/>
          <w:szCs w:val="20"/>
          <w:vertAlign w:val="superscript"/>
          <w:lang w:val="nl"/>
        </w:rPr>
        <w:footnoteReference w:id="10"/>
      </w:r>
      <w:r w:rsidRPr="00644CD8">
        <w:rPr>
          <w:rFonts w:ascii="Arial" w:eastAsia="Times New Roman" w:hAnsi="Arial" w:cs="Arial"/>
          <w:sz w:val="20"/>
          <w:szCs w:val="20"/>
          <w:lang w:val="nl"/>
        </w:rPr>
        <w:t xml:space="preserve"> van het koninklijk besluit van 8 oktober 1981 betreffende de toegang tot het grondgebied, het verblijf, de vestiging en de verwijdering van vreemdelingen. In afwachting van de opmaak van de elektronische EU-kaart wordt er een voorlopig verblijfsdocument, “bijlage 8ter” genaamd afgeleverd. Deze bijlage kan eveneens dienen als bewijs. In de bijlage bij de omzendbrief, met volgnummer 19, wordt het formaat van de EU-kaart weergegeven. </w:t>
      </w:r>
    </w:p>
    <w:p w14:paraId="09F6A260" w14:textId="77777777" w:rsidR="00644CD8" w:rsidRPr="00644CD8" w:rsidRDefault="00644CD8" w:rsidP="00644CD8">
      <w:pPr>
        <w:tabs>
          <w:tab w:val="left" w:pos="709"/>
          <w:tab w:val="center" w:pos="4153"/>
          <w:tab w:val="right" w:pos="8306"/>
        </w:tabs>
        <w:spacing w:after="0" w:line="240" w:lineRule="auto"/>
        <w:ind w:left="709" w:hanging="283"/>
        <w:jc w:val="both"/>
        <w:rPr>
          <w:rFonts w:ascii="Arial" w:eastAsia="Times New Roman" w:hAnsi="Arial" w:cs="Arial"/>
          <w:sz w:val="20"/>
          <w:szCs w:val="20"/>
          <w:lang w:val="nl-NL"/>
        </w:rPr>
      </w:pPr>
    </w:p>
    <w:p w14:paraId="55BFE483" w14:textId="77777777" w:rsidR="00644CD8" w:rsidRPr="00644CD8" w:rsidRDefault="00644CD8" w:rsidP="00644CD8">
      <w:pPr>
        <w:numPr>
          <w:ilvl w:val="0"/>
          <w:numId w:val="2"/>
        </w:numPr>
        <w:tabs>
          <w:tab w:val="center" w:pos="426"/>
          <w:tab w:val="left" w:pos="567"/>
          <w:tab w:val="left" w:pos="709"/>
          <w:tab w:val="right" w:pos="8306"/>
          <w:tab w:val="right" w:pos="9360"/>
        </w:tabs>
        <w:spacing w:after="0" w:line="256" w:lineRule="auto"/>
        <w:ind w:left="709" w:hanging="283"/>
        <w:jc w:val="both"/>
        <w:rPr>
          <w:rFonts w:ascii="Arial" w:eastAsia="Times New Roman" w:hAnsi="Arial" w:cs="Arial"/>
          <w:color w:val="000000"/>
          <w:sz w:val="20"/>
          <w:szCs w:val="20"/>
          <w:lang w:val="nl-NL"/>
        </w:rPr>
      </w:pPr>
      <w:r w:rsidRPr="00644CD8">
        <w:rPr>
          <w:rFonts w:ascii="Arial" w:eastAsia="Times New Roman" w:hAnsi="Arial" w:cs="Arial"/>
          <w:sz w:val="20"/>
          <w:szCs w:val="20"/>
          <w:lang w:val="nl"/>
        </w:rPr>
        <w:lastRenderedPageBreak/>
        <w:t>de elektronische EU+</w:t>
      </w:r>
      <w:r w:rsidRPr="00644CD8">
        <w:rPr>
          <w:rFonts w:ascii="Arial" w:eastAsia="Times New Roman" w:hAnsi="Arial" w:cs="Arial"/>
          <w:sz w:val="20"/>
          <w:szCs w:val="20"/>
          <w:vertAlign w:val="superscript"/>
          <w:lang w:val="nl"/>
        </w:rPr>
        <w:footnoteReference w:id="11"/>
      </w:r>
      <w:r w:rsidRPr="00644CD8">
        <w:rPr>
          <w:rFonts w:ascii="Arial" w:eastAsia="Times New Roman" w:hAnsi="Arial" w:cs="Arial"/>
          <w:sz w:val="20"/>
          <w:szCs w:val="20"/>
          <w:lang w:val="nl"/>
        </w:rPr>
        <w:t>-kaart "Duurzaam verblijf - Art. 19 RICHTLIJN 2004/38/EG", afgeleverd aan EU-onderdanen en bekendgemaakt als bijlage 8bis</w:t>
      </w:r>
      <w:r w:rsidRPr="00644CD8">
        <w:rPr>
          <w:rFonts w:ascii="Arial" w:eastAsia="Times New Roman" w:hAnsi="Arial" w:cs="Arial"/>
          <w:sz w:val="20"/>
          <w:szCs w:val="20"/>
          <w:vertAlign w:val="superscript"/>
          <w:lang w:val="nl"/>
        </w:rPr>
        <w:footnoteReference w:id="12"/>
      </w:r>
      <w:r w:rsidRPr="00644CD8">
        <w:rPr>
          <w:rFonts w:ascii="Arial" w:eastAsia="Times New Roman" w:hAnsi="Arial" w:cs="Arial"/>
          <w:sz w:val="20"/>
          <w:szCs w:val="20"/>
          <w:lang w:val="nl"/>
        </w:rPr>
        <w:t xml:space="preserve"> van het koninklijk besluit van 8 oktober 1981 betreffende de toegang </w:t>
      </w:r>
      <w:r w:rsidRPr="00644CD8">
        <w:rPr>
          <w:rFonts w:ascii="Arial" w:eastAsia="Times New Roman" w:hAnsi="Arial" w:cs="Arial"/>
          <w:color w:val="000000"/>
          <w:sz w:val="20"/>
          <w:szCs w:val="20"/>
          <w:lang w:val="nl"/>
        </w:rPr>
        <w:t xml:space="preserve">tot het grondgebied, het verblijf, de vestiging en de verwijdering van vreemdelingen. </w:t>
      </w:r>
      <w:r w:rsidRPr="00644CD8">
        <w:rPr>
          <w:rFonts w:ascii="Arial" w:eastAsia="Times New Roman" w:hAnsi="Arial" w:cs="Arial"/>
          <w:sz w:val="20"/>
          <w:szCs w:val="20"/>
          <w:lang w:val="nl"/>
        </w:rPr>
        <w:t xml:space="preserve">Een voorlopig verblijfsdocument, "bijlage 8quater" genaamd, wordt afgeleverd in afwachting dat de elektronische EU+-kaart wordt gecreëerd. Die bijlage kan eveneens dienen als bewijs. In de bijlage bij deze omzendbrief, met volgnummer 20, wordt het formaat van de EU+-kaart weergegeven. </w:t>
      </w:r>
    </w:p>
    <w:p w14:paraId="3DAE52CD" w14:textId="77777777" w:rsidR="00644CD8" w:rsidRPr="00644CD8" w:rsidRDefault="00644CD8" w:rsidP="00644CD8">
      <w:pPr>
        <w:tabs>
          <w:tab w:val="left" w:pos="709"/>
          <w:tab w:val="center" w:pos="4153"/>
          <w:tab w:val="right" w:pos="8306"/>
        </w:tabs>
        <w:spacing w:after="0" w:line="240" w:lineRule="auto"/>
        <w:ind w:left="709" w:hanging="283"/>
        <w:jc w:val="both"/>
        <w:rPr>
          <w:rFonts w:ascii="Arial" w:eastAsia="Times New Roman" w:hAnsi="Arial" w:cs="Arial"/>
          <w:color w:val="000000"/>
          <w:sz w:val="20"/>
          <w:szCs w:val="20"/>
          <w:lang w:val="nl-NL"/>
        </w:rPr>
      </w:pPr>
    </w:p>
    <w:p w14:paraId="63AB5AD0" w14:textId="77777777" w:rsidR="00644CD8" w:rsidRPr="00644CD8" w:rsidRDefault="00644CD8" w:rsidP="00644CD8">
      <w:pPr>
        <w:numPr>
          <w:ilvl w:val="0"/>
          <w:numId w:val="2"/>
        </w:numPr>
        <w:tabs>
          <w:tab w:val="left" w:pos="709"/>
          <w:tab w:val="right" w:pos="8306"/>
          <w:tab w:val="right" w:pos="9360"/>
        </w:tabs>
        <w:spacing w:after="0" w:line="256" w:lineRule="auto"/>
        <w:ind w:left="709" w:hanging="283"/>
        <w:jc w:val="both"/>
        <w:rPr>
          <w:rFonts w:ascii="Arial" w:eastAsia="Times New Roman" w:hAnsi="Arial" w:cs="Arial"/>
          <w:color w:val="000000"/>
          <w:sz w:val="20"/>
          <w:szCs w:val="20"/>
          <w:lang w:val="nl-NL"/>
        </w:rPr>
      </w:pPr>
      <w:r w:rsidRPr="00644CD8">
        <w:rPr>
          <w:rFonts w:ascii="Arial" w:eastAsia="Times New Roman" w:hAnsi="Arial" w:cs="Arial"/>
          <w:color w:val="000000"/>
          <w:sz w:val="20"/>
          <w:szCs w:val="20"/>
          <w:lang w:val="nl"/>
        </w:rPr>
        <w:t xml:space="preserve">de elektronische F-kaart (verblijfskaart van een familielid van EU-burger), afgeleverd aan de niet-EU-familieleden van EU-onderdanen en bekendgemaakt als bijlage 9 van het koninklijk besluit van 8 oktober 1981 betreffende de toegang tot het grondgebied, het verblijf, de vestiging en de verwijdering van vreemdelingen </w:t>
      </w:r>
      <w:r w:rsidRPr="00644CD8">
        <w:rPr>
          <w:rFonts w:ascii="Arial" w:eastAsia="Times New Roman" w:hAnsi="Arial" w:cs="Arial"/>
          <w:sz w:val="20"/>
          <w:szCs w:val="20"/>
          <w:lang w:val="nl"/>
        </w:rPr>
        <w:t xml:space="preserve">In de bijlage bij deze omzendbrief, met volgnummer 21, wordt het formaat van de F-kaart weergegeven. </w:t>
      </w:r>
    </w:p>
    <w:p w14:paraId="3FC7BD52" w14:textId="77777777" w:rsidR="00644CD8" w:rsidRPr="00644CD8" w:rsidRDefault="00644CD8" w:rsidP="00644CD8">
      <w:pPr>
        <w:tabs>
          <w:tab w:val="left" w:pos="709"/>
          <w:tab w:val="right" w:pos="8306"/>
          <w:tab w:val="right" w:pos="9360"/>
        </w:tabs>
        <w:spacing w:after="0" w:line="256" w:lineRule="auto"/>
        <w:jc w:val="both"/>
        <w:rPr>
          <w:rFonts w:ascii="Arial" w:eastAsia="Times New Roman" w:hAnsi="Arial" w:cs="Arial"/>
          <w:color w:val="000000"/>
          <w:sz w:val="20"/>
          <w:szCs w:val="20"/>
          <w:lang w:val="nl-NL"/>
        </w:rPr>
      </w:pPr>
    </w:p>
    <w:p w14:paraId="6CB6D1DF" w14:textId="77777777" w:rsidR="00644CD8" w:rsidRPr="00644CD8" w:rsidRDefault="00644CD8" w:rsidP="00644CD8">
      <w:pPr>
        <w:numPr>
          <w:ilvl w:val="0"/>
          <w:numId w:val="2"/>
        </w:numPr>
        <w:tabs>
          <w:tab w:val="center" w:pos="426"/>
          <w:tab w:val="left" w:pos="567"/>
          <w:tab w:val="left" w:pos="709"/>
          <w:tab w:val="right" w:pos="8306"/>
          <w:tab w:val="right" w:pos="9360"/>
        </w:tabs>
        <w:spacing w:after="0" w:line="256" w:lineRule="auto"/>
        <w:ind w:left="709" w:hanging="283"/>
        <w:jc w:val="both"/>
        <w:rPr>
          <w:rFonts w:ascii="Arial" w:eastAsia="Times New Roman" w:hAnsi="Arial" w:cs="Arial"/>
          <w:sz w:val="20"/>
          <w:szCs w:val="20"/>
          <w:lang w:val="nl-NL"/>
        </w:rPr>
      </w:pPr>
      <w:r w:rsidRPr="00644CD8">
        <w:rPr>
          <w:rFonts w:ascii="Arial" w:eastAsia="Times New Roman" w:hAnsi="Arial" w:cs="Arial"/>
          <w:color w:val="000000"/>
          <w:sz w:val="20"/>
          <w:szCs w:val="20"/>
          <w:lang w:val="nl"/>
        </w:rPr>
        <w:t>de elektronische F+-kaart (duurzame verblijfskaart van een familielid van een EU-burger),</w:t>
      </w:r>
      <w:r w:rsidRPr="00644CD8">
        <w:rPr>
          <w:rFonts w:ascii="Arial" w:eastAsia="Times New Roman" w:hAnsi="Arial" w:cs="Arial"/>
          <w:sz w:val="20"/>
          <w:szCs w:val="20"/>
          <w:lang w:val="nl"/>
        </w:rPr>
        <w:t xml:space="preserve"> afgeleverd aan de </w:t>
      </w:r>
      <w:r w:rsidRPr="00644CD8">
        <w:rPr>
          <w:rFonts w:ascii="Arial" w:eastAsia="Times New Roman" w:hAnsi="Arial" w:cs="Arial"/>
          <w:bCs/>
          <w:color w:val="000000"/>
          <w:sz w:val="20"/>
          <w:szCs w:val="20"/>
          <w:lang w:val="nl"/>
        </w:rPr>
        <w:t>niet-EU-familieleden van EU-onderdanen</w:t>
      </w:r>
      <w:r w:rsidRPr="00644CD8">
        <w:rPr>
          <w:rFonts w:ascii="Arial" w:eastAsia="Times New Roman" w:hAnsi="Arial" w:cs="Arial"/>
          <w:sz w:val="20"/>
          <w:szCs w:val="20"/>
          <w:lang w:val="nl"/>
        </w:rPr>
        <w:t xml:space="preserve"> en bekendgemaakt als bijlage 9bis van het koninklijk besluit van 8 oktober 1981 betreffende de toegang tot het grondgebied, het verblijf, de vestiging en de verwijdering van vreemdelingen. In de bijlage bij deze omzendbrief, met volgnummer 22, wordt het formaat van de F+-kaart weergegeven.</w:t>
      </w:r>
    </w:p>
    <w:p w14:paraId="3C9E451C" w14:textId="77777777" w:rsidR="00644CD8" w:rsidRPr="00644CD8" w:rsidRDefault="00644CD8" w:rsidP="00644CD8">
      <w:pPr>
        <w:spacing w:after="0" w:line="240" w:lineRule="auto"/>
        <w:ind w:left="720"/>
        <w:contextualSpacing/>
        <w:rPr>
          <w:rFonts w:ascii="Arial" w:eastAsia="Times New Roman" w:hAnsi="Arial" w:cs="Arial"/>
          <w:sz w:val="20"/>
          <w:szCs w:val="20"/>
          <w:lang w:val="nl"/>
        </w:rPr>
      </w:pPr>
    </w:p>
    <w:p w14:paraId="1ECE08A2" w14:textId="77777777" w:rsidR="00644CD8" w:rsidRPr="00644CD8" w:rsidRDefault="00644CD8" w:rsidP="00644CD8">
      <w:pPr>
        <w:numPr>
          <w:ilvl w:val="0"/>
          <w:numId w:val="2"/>
        </w:numPr>
        <w:tabs>
          <w:tab w:val="center" w:pos="426"/>
          <w:tab w:val="left" w:pos="567"/>
          <w:tab w:val="left" w:pos="709"/>
          <w:tab w:val="right" w:pos="8306"/>
          <w:tab w:val="right" w:pos="9360"/>
        </w:tabs>
        <w:spacing w:after="0" w:line="256" w:lineRule="auto"/>
        <w:ind w:left="709" w:hanging="283"/>
        <w:jc w:val="both"/>
        <w:rPr>
          <w:rFonts w:ascii="Arial" w:eastAsia="Times New Roman" w:hAnsi="Arial" w:cs="Arial"/>
          <w:sz w:val="20"/>
          <w:szCs w:val="20"/>
          <w:lang w:val="nl-NL"/>
        </w:rPr>
      </w:pPr>
      <w:r w:rsidRPr="00644CD8">
        <w:rPr>
          <w:rFonts w:ascii="Arial" w:eastAsia="Times New Roman" w:hAnsi="Arial" w:cs="Arial"/>
          <w:sz w:val="20"/>
          <w:szCs w:val="20"/>
          <w:lang w:val="nl"/>
        </w:rPr>
        <w:t xml:space="preserve">de nieuwe elektronische H-kaart "EUROPESE BLAUWE KAART". Deze kaart wordt afgeleverd aan hooggekwalificeerde werknemers uit derde landen (niet-EU-burgers) die met succes de verblijfsprocedure voor het verkrijgen van een Europese blauwe kaart hebben doorlopen (art. 61/26 e.v. van de wet van 15 december 1980 betreffende de toegang tot het grondgebied, het verblijf, de vestiging en de verwijdering van vreemdelingen). Zij is bekendgemaakt als bijlage 6bis van het koninklijk besluit van 8 oktober 1981 betreffende de toegang tot het grondgebied, het verblijf, de vestiging en de verwijdering van vreemdelingen. In de bijlage bij deze omzendbrief, met volgnummer 16, wordt het formaat van de H-kaart weergegeven. </w:t>
      </w:r>
    </w:p>
    <w:p w14:paraId="612DF0F0" w14:textId="77777777" w:rsidR="00644CD8" w:rsidRPr="00644CD8" w:rsidRDefault="00644CD8" w:rsidP="00644CD8">
      <w:pPr>
        <w:tabs>
          <w:tab w:val="left" w:pos="720"/>
          <w:tab w:val="right" w:pos="8306"/>
          <w:tab w:val="right" w:pos="9360"/>
        </w:tabs>
        <w:spacing w:after="0" w:line="256" w:lineRule="auto"/>
        <w:jc w:val="both"/>
        <w:rPr>
          <w:rFonts w:ascii="Arial" w:eastAsia="Times New Roman" w:hAnsi="Arial" w:cs="Arial"/>
          <w:sz w:val="20"/>
          <w:szCs w:val="20"/>
          <w:lang w:val="nl-NL"/>
        </w:rPr>
      </w:pPr>
    </w:p>
    <w:p w14:paraId="3A8108F8" w14:textId="77777777" w:rsidR="00644CD8" w:rsidRPr="00644CD8" w:rsidRDefault="00644CD8" w:rsidP="00644CD8">
      <w:pPr>
        <w:numPr>
          <w:ilvl w:val="0"/>
          <w:numId w:val="2"/>
        </w:numPr>
        <w:tabs>
          <w:tab w:val="left" w:pos="720"/>
          <w:tab w:val="right" w:pos="8306"/>
          <w:tab w:val="right" w:pos="9360"/>
        </w:tabs>
        <w:spacing w:after="0" w:line="256" w:lineRule="auto"/>
        <w:ind w:left="709" w:hanging="283"/>
        <w:jc w:val="both"/>
        <w:rPr>
          <w:rFonts w:ascii="Arial" w:eastAsia="Times New Roman" w:hAnsi="Arial" w:cs="Arial"/>
          <w:sz w:val="20"/>
          <w:szCs w:val="20"/>
          <w:lang w:val="nl-NL"/>
        </w:rPr>
      </w:pPr>
      <w:r w:rsidRPr="00644CD8">
        <w:rPr>
          <w:rFonts w:ascii="Arial" w:eastAsia="Times New Roman" w:hAnsi="Arial" w:cs="Arial"/>
          <w:sz w:val="20"/>
          <w:szCs w:val="20"/>
          <w:lang w:val="nl"/>
        </w:rPr>
        <w:t>de elektronische M-kaart "ARTIKEL 50 EUV". Dat verblijfsdocument wordt afgeleverd aan de Britse ingezetenen en aan hun gezinsleden, de begunstigden van het terugtrekkingsakkoord, met toepassing van artikel 18, paragraaf 1, van het terugtrekkingsakkoord dat is gesloten tussen de Europese Unie en het Verenigd Koninkrijk</w:t>
      </w:r>
    </w:p>
    <w:p w14:paraId="0341ED83" w14:textId="77777777" w:rsidR="00644CD8" w:rsidRPr="00644CD8" w:rsidRDefault="00644CD8" w:rsidP="00644CD8">
      <w:pPr>
        <w:tabs>
          <w:tab w:val="left" w:pos="720"/>
          <w:tab w:val="right" w:pos="8306"/>
          <w:tab w:val="right" w:pos="9360"/>
        </w:tabs>
        <w:spacing w:after="0" w:line="256" w:lineRule="auto"/>
        <w:jc w:val="both"/>
        <w:rPr>
          <w:rFonts w:ascii="Arial" w:eastAsia="Times New Roman" w:hAnsi="Arial" w:cs="Arial"/>
          <w:sz w:val="20"/>
          <w:szCs w:val="20"/>
          <w:lang w:val="nl-NL"/>
        </w:rPr>
      </w:pPr>
    </w:p>
    <w:p w14:paraId="56093A87" w14:textId="3E481759" w:rsidR="00644CD8" w:rsidRDefault="00644CD8" w:rsidP="00644CD8">
      <w:pPr>
        <w:numPr>
          <w:ilvl w:val="0"/>
          <w:numId w:val="2"/>
        </w:numPr>
        <w:tabs>
          <w:tab w:val="left" w:pos="709"/>
          <w:tab w:val="right" w:pos="8306"/>
          <w:tab w:val="right" w:pos="9360"/>
        </w:tabs>
        <w:spacing w:after="0" w:line="256" w:lineRule="auto"/>
        <w:ind w:left="709" w:hanging="283"/>
        <w:jc w:val="both"/>
        <w:rPr>
          <w:rFonts w:ascii="Arial" w:eastAsia="Times New Roman" w:hAnsi="Arial" w:cs="Arial"/>
          <w:sz w:val="20"/>
          <w:szCs w:val="20"/>
          <w:lang w:val="nl-NL"/>
        </w:rPr>
      </w:pPr>
      <w:r w:rsidRPr="00644CD8">
        <w:rPr>
          <w:rFonts w:ascii="Arial" w:eastAsia="Times New Roman" w:hAnsi="Arial" w:cs="Times New Roman"/>
          <w:sz w:val="20"/>
          <w:szCs w:val="20"/>
          <w:lang w:val="nl"/>
        </w:rPr>
        <w:t>de elektronische N-kaart "ARTIKEL 50 EUV - GRENSARBEIDER", afgeleverd aan de Britse burgers die onder de toepassing van artikel 26 van het terugtrekkingsakkoord vallen, die niet in België verblijven maar die er tewerkgesteld zijn. Dit document vormt een bewijs van het recht op binnenkomst en arbeid op het nationale grondgebied.</w:t>
      </w:r>
    </w:p>
    <w:p w14:paraId="1E911111" w14:textId="77777777" w:rsidR="00644CD8" w:rsidRPr="00644CD8" w:rsidRDefault="00644CD8" w:rsidP="00644CD8">
      <w:pPr>
        <w:tabs>
          <w:tab w:val="left" w:pos="709"/>
          <w:tab w:val="right" w:pos="8306"/>
          <w:tab w:val="right" w:pos="9360"/>
        </w:tabs>
        <w:spacing w:after="0" w:line="256" w:lineRule="auto"/>
        <w:jc w:val="both"/>
        <w:rPr>
          <w:rFonts w:ascii="Arial" w:eastAsia="Times New Roman" w:hAnsi="Arial" w:cs="Arial"/>
          <w:sz w:val="20"/>
          <w:szCs w:val="20"/>
          <w:lang w:val="nl-NL"/>
        </w:rPr>
      </w:pPr>
    </w:p>
    <w:p w14:paraId="3B1738DE" w14:textId="77777777" w:rsidR="00644CD8" w:rsidRPr="00644CD8" w:rsidRDefault="00644CD8" w:rsidP="00644CD8">
      <w:pPr>
        <w:tabs>
          <w:tab w:val="left" w:pos="720"/>
          <w:tab w:val="right" w:pos="8306"/>
          <w:tab w:val="right" w:pos="9360"/>
        </w:tabs>
        <w:spacing w:after="0" w:line="240" w:lineRule="auto"/>
        <w:jc w:val="both"/>
        <w:rPr>
          <w:rFonts w:ascii="Arial" w:eastAsia="Times New Roman" w:hAnsi="Arial" w:cs="Arial"/>
          <w:sz w:val="20"/>
          <w:szCs w:val="20"/>
          <w:lang w:val="nl"/>
        </w:rPr>
      </w:pPr>
      <w:r w:rsidRPr="00644CD8">
        <w:rPr>
          <w:rFonts w:ascii="Arial" w:eastAsia="Times New Roman" w:hAnsi="Arial" w:cs="Arial"/>
          <w:sz w:val="20"/>
          <w:szCs w:val="20"/>
          <w:lang w:val="nl"/>
        </w:rPr>
        <w:t>De formaten van de verschillende verblijfsdocumenten die hierboven zijn genoemd, worden toegelicht in de bijlagen bij deze omzendbrief.</w:t>
      </w:r>
    </w:p>
    <w:p w14:paraId="04ED5EBD" w14:textId="77777777" w:rsidR="00644CD8" w:rsidRPr="00644CD8" w:rsidRDefault="00644CD8" w:rsidP="00644CD8">
      <w:pPr>
        <w:tabs>
          <w:tab w:val="left" w:pos="720"/>
          <w:tab w:val="right" w:pos="8306"/>
          <w:tab w:val="right" w:pos="9360"/>
        </w:tabs>
        <w:spacing w:after="0" w:line="240" w:lineRule="auto"/>
        <w:jc w:val="both"/>
        <w:rPr>
          <w:rFonts w:ascii="Arial" w:eastAsia="Times New Roman" w:hAnsi="Arial" w:cs="Arial"/>
          <w:sz w:val="20"/>
          <w:szCs w:val="20"/>
          <w:lang w:val="nl"/>
        </w:rPr>
      </w:pPr>
    </w:p>
    <w:p w14:paraId="21583415" w14:textId="77777777" w:rsidR="00644CD8" w:rsidRDefault="00644CD8" w:rsidP="00644CD8">
      <w:pPr>
        <w:tabs>
          <w:tab w:val="left" w:pos="720"/>
          <w:tab w:val="right" w:pos="8306"/>
          <w:tab w:val="right" w:pos="9360"/>
        </w:tabs>
        <w:spacing w:after="0" w:line="240" w:lineRule="auto"/>
        <w:jc w:val="both"/>
        <w:rPr>
          <w:rFonts w:ascii="Arial" w:eastAsia="Times New Roman" w:hAnsi="Arial" w:cs="Arial"/>
          <w:sz w:val="20"/>
          <w:szCs w:val="20"/>
          <w:lang w:val="nl"/>
        </w:rPr>
      </w:pPr>
      <w:r w:rsidRPr="00644CD8">
        <w:rPr>
          <w:rFonts w:ascii="Arial" w:eastAsia="Times New Roman" w:hAnsi="Arial" w:cs="Arial"/>
          <w:sz w:val="20"/>
          <w:szCs w:val="20"/>
          <w:lang w:val="nl"/>
        </w:rPr>
        <w:t>In de bijlage bij deze omzendbrief, met volgnummer 9, wordt een overzicht gegeven van de verschillende types van verblijfsdocumenten. In de bijlage met volgnummer 8 wordt een overzicht gegeven van de bewijsstukken die niet zijn aanvaard.</w:t>
      </w:r>
    </w:p>
    <w:p w14:paraId="50C34CBE" w14:textId="77777777" w:rsidR="00644CD8" w:rsidRDefault="00644CD8" w:rsidP="00644CD8">
      <w:pPr>
        <w:tabs>
          <w:tab w:val="left" w:pos="720"/>
          <w:tab w:val="right" w:pos="8306"/>
          <w:tab w:val="right" w:pos="9360"/>
        </w:tabs>
        <w:spacing w:after="0" w:line="240" w:lineRule="auto"/>
        <w:jc w:val="both"/>
        <w:rPr>
          <w:rFonts w:ascii="Arial" w:eastAsia="Times New Roman" w:hAnsi="Arial" w:cs="Arial"/>
          <w:sz w:val="20"/>
          <w:szCs w:val="20"/>
          <w:lang w:val="nl"/>
        </w:rPr>
      </w:pPr>
    </w:p>
    <w:p w14:paraId="69D1EECE" w14:textId="77777777" w:rsidR="00644CD8" w:rsidRDefault="00644CD8" w:rsidP="00644CD8">
      <w:pPr>
        <w:tabs>
          <w:tab w:val="left" w:pos="720"/>
          <w:tab w:val="right" w:pos="8306"/>
          <w:tab w:val="right" w:pos="9360"/>
        </w:tabs>
        <w:spacing w:after="0" w:line="240" w:lineRule="auto"/>
        <w:jc w:val="both"/>
        <w:rPr>
          <w:rFonts w:ascii="Arial" w:eastAsia="Times New Roman" w:hAnsi="Arial" w:cs="Arial"/>
          <w:sz w:val="20"/>
          <w:szCs w:val="20"/>
          <w:lang w:val="nl"/>
        </w:rPr>
      </w:pPr>
    </w:p>
    <w:p w14:paraId="20438216" w14:textId="77777777" w:rsidR="00644CD8" w:rsidRPr="00644CD8" w:rsidRDefault="00644CD8" w:rsidP="00644CD8">
      <w:pPr>
        <w:tabs>
          <w:tab w:val="left" w:pos="720"/>
          <w:tab w:val="right" w:pos="8306"/>
          <w:tab w:val="right" w:pos="9360"/>
        </w:tabs>
        <w:spacing w:after="0" w:line="240" w:lineRule="auto"/>
        <w:jc w:val="both"/>
        <w:rPr>
          <w:rFonts w:ascii="Arial" w:eastAsia="Times New Roman" w:hAnsi="Arial" w:cs="Arial"/>
          <w:sz w:val="20"/>
          <w:szCs w:val="20"/>
          <w:lang w:val="nl-NL"/>
        </w:rPr>
      </w:pPr>
    </w:p>
    <w:p w14:paraId="4FD2BEAD" w14:textId="77777777" w:rsidR="00644CD8" w:rsidRPr="00644CD8" w:rsidRDefault="00644CD8" w:rsidP="00644CD8">
      <w:pPr>
        <w:tabs>
          <w:tab w:val="left" w:pos="720"/>
          <w:tab w:val="center" w:pos="4153"/>
          <w:tab w:val="right" w:pos="8306"/>
        </w:tabs>
        <w:spacing w:after="0" w:line="240" w:lineRule="auto"/>
        <w:ind w:left="426"/>
        <w:jc w:val="both"/>
        <w:rPr>
          <w:rFonts w:ascii="Arial" w:eastAsia="Times New Roman" w:hAnsi="Arial" w:cs="Arial"/>
          <w:sz w:val="20"/>
          <w:szCs w:val="20"/>
          <w:lang w:val="nl-NL"/>
        </w:rPr>
      </w:pPr>
    </w:p>
    <w:p w14:paraId="41D3A5C7" w14:textId="55BF4A7B" w:rsidR="00644CD8" w:rsidRDefault="00644CD8" w:rsidP="00644CD8">
      <w:pPr>
        <w:tabs>
          <w:tab w:val="left" w:pos="720"/>
          <w:tab w:val="center" w:pos="4153"/>
          <w:tab w:val="right" w:pos="8306"/>
        </w:tabs>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In de tabel hierna wordt, met verwijzing naar de site van DVZ, een overzicht gegeven van de voornoemde documenten die met toepassing van het koninklijk besluit van 8 oktober 1981 betreffende de toegang tot het grondgebied, het verblijf, de vestiging en de verwijdering van vreemdelingen, in aanmerking moeten worden genomen als bewijs van de hoedanigheid van ingeschrevene in het Rijksregister, overeenkomstig artikel 32, 1e lid, 15°, van de gecoördineerde wet van 14 juli 1994.</w:t>
      </w:r>
    </w:p>
    <w:p w14:paraId="608A9F9D" w14:textId="77777777" w:rsidR="00644CD8" w:rsidRPr="00644CD8" w:rsidRDefault="00644CD8" w:rsidP="00644CD8">
      <w:pPr>
        <w:tabs>
          <w:tab w:val="left" w:pos="720"/>
          <w:tab w:val="center" w:pos="4153"/>
          <w:tab w:val="right" w:pos="8306"/>
        </w:tabs>
        <w:spacing w:after="0" w:line="240" w:lineRule="auto"/>
        <w:jc w:val="both"/>
        <w:rPr>
          <w:rFonts w:ascii="Arial" w:eastAsia="Times New Roman" w:hAnsi="Arial" w:cs="Arial"/>
          <w:sz w:val="20"/>
          <w:szCs w:val="20"/>
          <w:lang w:val="nl-NL"/>
        </w:rPr>
      </w:pPr>
    </w:p>
    <w:p w14:paraId="6F8B9962" w14:textId="77777777" w:rsidR="00644CD8" w:rsidRPr="00644CD8" w:rsidRDefault="00644CD8" w:rsidP="00644CD8">
      <w:pPr>
        <w:spacing w:after="0" w:line="240" w:lineRule="auto"/>
        <w:jc w:val="both"/>
        <w:rPr>
          <w:rFonts w:ascii="Arial" w:eastAsia="Times New Roman" w:hAnsi="Arial" w:cs="Arial"/>
          <w:color w:val="000000"/>
          <w:sz w:val="20"/>
          <w:szCs w:val="20"/>
          <w:lang w:val="nl-NL"/>
        </w:rPr>
      </w:pPr>
      <w:r w:rsidRPr="00644CD8">
        <w:rPr>
          <w:rFonts w:ascii="Arial" w:eastAsia="Times New Roman" w:hAnsi="Arial" w:cs="Arial"/>
          <w:color w:val="000000"/>
          <w:sz w:val="20"/>
          <w:szCs w:val="20"/>
          <w:lang w:val="nl"/>
        </w:rPr>
        <w:t>Overeenkomstig het ministerieel besluit van 11 februari 2014 zijn de papieren verblijfskaarten en verblijfstitels niet meer geldig sinds 1 oktober 2013 en zouden enkel nog de elektronische kaarten moeten worden gebruikt.</w:t>
      </w:r>
      <w:r w:rsidRPr="00644CD8">
        <w:rPr>
          <w:rFonts w:ascii="Arial" w:eastAsia="Times New Roman" w:hAnsi="Arial" w:cs="Arial"/>
          <w:color w:val="000000"/>
          <w:sz w:val="20"/>
          <w:szCs w:val="20"/>
          <w:vertAlign w:val="superscript"/>
          <w:lang w:val="nl"/>
        </w:rPr>
        <w:footnoteReference w:id="13"/>
      </w:r>
      <w:r w:rsidRPr="00644CD8">
        <w:rPr>
          <w:rFonts w:ascii="Arial" w:eastAsia="Times New Roman" w:hAnsi="Arial" w:cs="Arial"/>
          <w:color w:val="000000"/>
          <w:sz w:val="20"/>
          <w:szCs w:val="20"/>
          <w:lang w:val="nl"/>
        </w:rPr>
        <w:t xml:space="preserve"> </w:t>
      </w:r>
    </w:p>
    <w:p w14:paraId="5988397D"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5A125809" w14:textId="77777777" w:rsidR="00644CD8" w:rsidRPr="00644CD8" w:rsidRDefault="00644CD8" w:rsidP="00644CD8">
      <w:pPr>
        <w:spacing w:after="0" w:line="240" w:lineRule="auto"/>
        <w:jc w:val="both"/>
        <w:rPr>
          <w:rFonts w:ascii="Arial" w:eastAsia="Times New Roman" w:hAnsi="Arial" w:cs="Arial"/>
          <w:sz w:val="20"/>
          <w:szCs w:val="20"/>
          <w:lang w:val="nl"/>
        </w:rPr>
      </w:pPr>
      <w:r w:rsidRPr="00644CD8">
        <w:rPr>
          <w:rFonts w:ascii="Arial" w:eastAsia="Times New Roman" w:hAnsi="Arial" w:cs="Arial"/>
          <w:sz w:val="20"/>
          <w:szCs w:val="20"/>
          <w:lang w:val="nl"/>
        </w:rPr>
        <w:t>Wij wijzen tevens op een wijziging van de voormelde wet van 15 december 1980 betreffende de toegang tot het grondgebied, waardoor sinds 8 juli 2016 erkende vluchtelingen eerst worden toegelaten tot een verblijf van beperkte duur. De desbetreffende verblijfstitel (elektronische kaart type A) heeft een geldigheidsduur die overeenstemt met de duur van het gemachtigde of toegelaten verblijf.</w:t>
      </w:r>
      <w:r w:rsidRPr="00644CD8">
        <w:rPr>
          <w:rFonts w:ascii="Arial" w:eastAsia="Times New Roman" w:hAnsi="Arial" w:cs="Arial"/>
          <w:sz w:val="20"/>
          <w:szCs w:val="20"/>
          <w:vertAlign w:val="superscript"/>
          <w:lang w:val="nl"/>
        </w:rPr>
        <w:footnoteReference w:id="14"/>
      </w:r>
      <w:r w:rsidRPr="00644CD8">
        <w:rPr>
          <w:rFonts w:ascii="Arial" w:eastAsia="Times New Roman" w:hAnsi="Arial" w:cs="Arial"/>
          <w:sz w:val="20"/>
          <w:szCs w:val="20"/>
          <w:lang w:val="nl"/>
        </w:rPr>
        <w:t xml:space="preserve"> Zodra die geldigheidsduur verstreken is, wordt de erkende vluchteling toegelaten tot een verblijf van onbeperkte duur</w:t>
      </w:r>
      <w:r w:rsidRPr="00644CD8">
        <w:rPr>
          <w:rFonts w:ascii="Arial" w:eastAsia="Times New Roman" w:hAnsi="Arial" w:cs="Arial"/>
          <w:sz w:val="20"/>
          <w:szCs w:val="20"/>
          <w:vertAlign w:val="superscript"/>
          <w:lang w:val="nl"/>
        </w:rPr>
        <w:footnoteReference w:id="15"/>
      </w:r>
      <w:r w:rsidRPr="00644CD8">
        <w:rPr>
          <w:rFonts w:ascii="Arial" w:eastAsia="Times New Roman" w:hAnsi="Arial" w:cs="Arial"/>
          <w:sz w:val="20"/>
          <w:szCs w:val="20"/>
          <w:lang w:val="nl"/>
        </w:rPr>
        <w:t xml:space="preserve"> en ontvangt hij een elektronische verblijfskaart type B.</w:t>
      </w:r>
    </w:p>
    <w:p w14:paraId="0CC83321"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775E3501" w14:textId="77777777" w:rsidR="00644CD8" w:rsidRPr="00644CD8" w:rsidRDefault="00644CD8" w:rsidP="00644CD8">
      <w:pPr>
        <w:numPr>
          <w:ilvl w:val="0"/>
          <w:numId w:val="1"/>
        </w:numPr>
        <w:spacing w:after="0" w:line="256" w:lineRule="auto"/>
        <w:contextualSpacing/>
        <w:rPr>
          <w:rFonts w:ascii="Cambria" w:eastAsia="Times New Roman" w:hAnsi="Cambria" w:cs="Arial"/>
          <w:b/>
          <w:sz w:val="24"/>
          <w:szCs w:val="24"/>
          <w:lang w:val="fr-BE"/>
        </w:rPr>
      </w:pPr>
      <w:r w:rsidRPr="00644CD8">
        <w:rPr>
          <w:rFonts w:ascii="Cambria" w:eastAsia="Times New Roman" w:hAnsi="Cambria" w:cs="Arial"/>
          <w:b/>
          <w:sz w:val="24"/>
          <w:szCs w:val="24"/>
          <w:lang w:val="nl"/>
        </w:rPr>
        <w:t>Geldigheidsduur van de verblijfskaarten</w:t>
      </w:r>
    </w:p>
    <w:p w14:paraId="74245428" w14:textId="77777777" w:rsidR="00644CD8" w:rsidRPr="00644CD8" w:rsidRDefault="00644CD8" w:rsidP="00644CD8">
      <w:pPr>
        <w:spacing w:after="0" w:line="256" w:lineRule="auto"/>
        <w:contextualSpacing/>
        <w:rPr>
          <w:rFonts w:ascii="Cambria" w:eastAsia="Times New Roman" w:hAnsi="Cambria" w:cs="Arial"/>
          <w:b/>
          <w:sz w:val="26"/>
          <w:szCs w:val="26"/>
          <w:lang w:val="fr-BE"/>
        </w:rPr>
      </w:pPr>
    </w:p>
    <w:p w14:paraId="30BD78D8" w14:textId="77777777" w:rsidR="00644CD8" w:rsidRPr="00644CD8" w:rsidRDefault="00644CD8" w:rsidP="00644CD8">
      <w:pPr>
        <w:spacing w:after="0" w:line="256" w:lineRule="auto"/>
        <w:contextualSpacing/>
        <w:rPr>
          <w:rFonts w:ascii="Arial" w:eastAsia="Times New Roman" w:hAnsi="Arial" w:cs="Arial"/>
          <w:sz w:val="20"/>
          <w:szCs w:val="20"/>
          <w:lang w:val="nl-NL"/>
        </w:rPr>
      </w:pPr>
      <w:r w:rsidRPr="00644CD8">
        <w:rPr>
          <w:rFonts w:ascii="Arial" w:eastAsia="Times New Roman" w:hAnsi="Arial" w:cs="Arial"/>
          <w:sz w:val="20"/>
          <w:szCs w:val="20"/>
          <w:lang w:val="nl"/>
        </w:rPr>
        <w:t>De dienst licht hieronder toe hoelang elke, sinds 11 oktober 2021 gecreëerde, verblijfskaart geldig is.</w:t>
      </w:r>
      <w:r w:rsidRPr="00644CD8">
        <w:rPr>
          <w:rFonts w:ascii="Arial" w:eastAsia="Times New Roman" w:hAnsi="Arial" w:cs="Arial"/>
          <w:sz w:val="20"/>
          <w:szCs w:val="20"/>
          <w:vertAlign w:val="superscript"/>
          <w:lang w:val="nl"/>
        </w:rPr>
        <w:footnoteReference w:id="16"/>
      </w:r>
      <w:r w:rsidRPr="00644CD8">
        <w:rPr>
          <w:rFonts w:ascii="Arial" w:eastAsia="Times New Roman" w:hAnsi="Arial" w:cs="Arial"/>
          <w:sz w:val="20"/>
          <w:szCs w:val="20"/>
          <w:lang w:val="nl"/>
        </w:rPr>
        <w:t xml:space="preserve"> </w:t>
      </w:r>
    </w:p>
    <w:p w14:paraId="6FD1C91D" w14:textId="77777777" w:rsidR="00644CD8" w:rsidRPr="00644CD8" w:rsidRDefault="00644CD8" w:rsidP="00644CD8">
      <w:pPr>
        <w:spacing w:after="0" w:line="256" w:lineRule="auto"/>
        <w:contextualSpacing/>
        <w:rPr>
          <w:rFonts w:ascii="Cambria" w:eastAsia="Times New Roman" w:hAnsi="Cambria" w:cs="Arial"/>
          <w:b/>
          <w:sz w:val="26"/>
          <w:szCs w:val="26"/>
          <w:lang w:val="nl-NL"/>
        </w:rPr>
      </w:pPr>
    </w:p>
    <w:tbl>
      <w:tblPr>
        <w:tblStyle w:val="Grilledutableau1"/>
        <w:tblW w:w="0" w:type="auto"/>
        <w:tblInd w:w="0" w:type="dxa"/>
        <w:tblLook w:val="04A0" w:firstRow="1" w:lastRow="0" w:firstColumn="1" w:lastColumn="0" w:noHBand="0" w:noVBand="1"/>
      </w:tblPr>
      <w:tblGrid>
        <w:gridCol w:w="4247"/>
        <w:gridCol w:w="4247"/>
      </w:tblGrid>
      <w:tr w:rsidR="00644CD8" w:rsidRPr="00644CD8" w14:paraId="1888B16C" w14:textId="77777777" w:rsidTr="0008722E">
        <w:tc>
          <w:tcPr>
            <w:tcW w:w="4247" w:type="dxa"/>
          </w:tcPr>
          <w:p w14:paraId="5E1D44C9"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A-kaart - BEPERKT VERBLIJF</w:t>
            </w:r>
          </w:p>
        </w:tc>
        <w:tc>
          <w:tcPr>
            <w:tcW w:w="4247" w:type="dxa"/>
          </w:tcPr>
          <w:p w14:paraId="23E4B88D" w14:textId="77777777" w:rsidR="00644CD8" w:rsidRPr="00644CD8" w:rsidRDefault="00644CD8" w:rsidP="00644CD8">
            <w:pPr>
              <w:spacing w:line="256" w:lineRule="auto"/>
              <w:contextualSpacing/>
              <w:rPr>
                <w:rFonts w:ascii="Arial" w:eastAsia="Times New Roman" w:hAnsi="Arial" w:cs="Arial"/>
                <w:bCs/>
                <w:sz w:val="20"/>
                <w:szCs w:val="20"/>
                <w:lang w:val="nl-NL"/>
              </w:rPr>
            </w:pPr>
            <w:r w:rsidRPr="00644CD8">
              <w:rPr>
                <w:rFonts w:ascii="Arial" w:eastAsia="Times New Roman" w:hAnsi="Arial" w:cs="Arial"/>
                <w:bCs/>
                <w:sz w:val="20"/>
                <w:szCs w:val="20"/>
                <w:lang w:val="nl"/>
              </w:rPr>
              <w:t>Geldigheidsduur stemt overeen met de duur van het gemachtigde/toegelaten verblijf</w:t>
            </w:r>
          </w:p>
        </w:tc>
      </w:tr>
      <w:tr w:rsidR="00644CD8" w:rsidRPr="00644CD8" w14:paraId="23152FDF" w14:textId="77777777" w:rsidTr="0008722E">
        <w:tc>
          <w:tcPr>
            <w:tcW w:w="4247" w:type="dxa"/>
          </w:tcPr>
          <w:p w14:paraId="4F0B388D"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B-kaart - ONBEPERKT VERBLIJF</w:t>
            </w:r>
          </w:p>
        </w:tc>
        <w:tc>
          <w:tcPr>
            <w:tcW w:w="4247" w:type="dxa"/>
          </w:tcPr>
          <w:p w14:paraId="7C855B86"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5 jaar</w:t>
            </w:r>
          </w:p>
        </w:tc>
      </w:tr>
      <w:tr w:rsidR="00644CD8" w:rsidRPr="00644CD8" w14:paraId="32DE0980" w14:textId="77777777" w:rsidTr="0008722E">
        <w:tc>
          <w:tcPr>
            <w:tcW w:w="4247" w:type="dxa"/>
          </w:tcPr>
          <w:p w14:paraId="7EDA5227"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K-kaart - VESTIGING</w:t>
            </w:r>
          </w:p>
        </w:tc>
        <w:tc>
          <w:tcPr>
            <w:tcW w:w="4247" w:type="dxa"/>
          </w:tcPr>
          <w:p w14:paraId="188EA1B3"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10 jaar</w:t>
            </w:r>
          </w:p>
        </w:tc>
      </w:tr>
      <w:tr w:rsidR="00644CD8" w:rsidRPr="00644CD8" w14:paraId="3E6C2557" w14:textId="77777777" w:rsidTr="0008722E">
        <w:tc>
          <w:tcPr>
            <w:tcW w:w="4247" w:type="dxa"/>
          </w:tcPr>
          <w:p w14:paraId="0B1F3331" w14:textId="77777777" w:rsidR="00644CD8" w:rsidRPr="00644CD8" w:rsidRDefault="00644CD8" w:rsidP="00644CD8">
            <w:pPr>
              <w:spacing w:line="256" w:lineRule="auto"/>
              <w:contextualSpacing/>
              <w:rPr>
                <w:rFonts w:ascii="Arial" w:eastAsia="Times New Roman" w:hAnsi="Arial" w:cs="Arial"/>
                <w:bCs/>
                <w:sz w:val="20"/>
                <w:szCs w:val="20"/>
                <w:lang w:val="nl-NL"/>
              </w:rPr>
            </w:pPr>
            <w:r w:rsidRPr="00644CD8">
              <w:rPr>
                <w:rFonts w:ascii="Arial" w:eastAsia="Times New Roman" w:hAnsi="Arial" w:cs="Arial"/>
                <w:bCs/>
                <w:sz w:val="20"/>
                <w:szCs w:val="20"/>
                <w:lang w:val="nl"/>
              </w:rPr>
              <w:t>L-kaart - LANGDURIG INGEZETENE - EU</w:t>
            </w:r>
          </w:p>
        </w:tc>
        <w:tc>
          <w:tcPr>
            <w:tcW w:w="4247" w:type="dxa"/>
          </w:tcPr>
          <w:p w14:paraId="46FBA169"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10 jaar</w:t>
            </w:r>
          </w:p>
        </w:tc>
      </w:tr>
      <w:tr w:rsidR="00644CD8" w:rsidRPr="00644CD8" w14:paraId="1ADB3C34" w14:textId="77777777" w:rsidTr="0008722E">
        <w:tc>
          <w:tcPr>
            <w:tcW w:w="4247" w:type="dxa"/>
          </w:tcPr>
          <w:p w14:paraId="55E15F88"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EU - Inschrijving</w:t>
            </w:r>
          </w:p>
        </w:tc>
        <w:tc>
          <w:tcPr>
            <w:tcW w:w="4247" w:type="dxa"/>
          </w:tcPr>
          <w:p w14:paraId="421AD7F2"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Maximaal 5 jaar</w:t>
            </w:r>
          </w:p>
        </w:tc>
      </w:tr>
      <w:tr w:rsidR="00644CD8" w:rsidRPr="00644CD8" w14:paraId="0B9588B3" w14:textId="77777777" w:rsidTr="0008722E">
        <w:tc>
          <w:tcPr>
            <w:tcW w:w="4247" w:type="dxa"/>
          </w:tcPr>
          <w:p w14:paraId="67A14FD6"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EU+ - Duurzaam verblijf</w:t>
            </w:r>
          </w:p>
        </w:tc>
        <w:tc>
          <w:tcPr>
            <w:tcW w:w="4247" w:type="dxa"/>
          </w:tcPr>
          <w:p w14:paraId="3280A061"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10 jaar</w:t>
            </w:r>
          </w:p>
        </w:tc>
      </w:tr>
      <w:tr w:rsidR="00644CD8" w:rsidRPr="00644CD8" w14:paraId="4F57EA33" w14:textId="77777777" w:rsidTr="0008722E">
        <w:tc>
          <w:tcPr>
            <w:tcW w:w="4247" w:type="dxa"/>
          </w:tcPr>
          <w:p w14:paraId="02A9FE3E" w14:textId="77777777" w:rsidR="00644CD8" w:rsidRPr="00644CD8" w:rsidRDefault="00644CD8" w:rsidP="00644CD8">
            <w:pPr>
              <w:spacing w:line="256" w:lineRule="auto"/>
              <w:contextualSpacing/>
              <w:rPr>
                <w:rFonts w:ascii="Arial" w:eastAsia="Times New Roman" w:hAnsi="Arial" w:cs="Arial"/>
                <w:bCs/>
                <w:sz w:val="20"/>
                <w:szCs w:val="20"/>
                <w:lang w:val="de-DE"/>
              </w:rPr>
            </w:pPr>
            <w:r w:rsidRPr="00644CD8">
              <w:rPr>
                <w:rFonts w:ascii="Arial" w:eastAsia="Times New Roman" w:hAnsi="Arial" w:cs="Arial"/>
                <w:bCs/>
                <w:sz w:val="20"/>
                <w:szCs w:val="20"/>
                <w:lang w:val="de-DE"/>
              </w:rPr>
              <w:t>F - Familieleden EU (art. 10 RICHTLIJN 2004/38/EG)</w:t>
            </w:r>
          </w:p>
        </w:tc>
        <w:tc>
          <w:tcPr>
            <w:tcW w:w="4247" w:type="dxa"/>
          </w:tcPr>
          <w:p w14:paraId="4E8B4160"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Maximaal 5 jaar</w:t>
            </w:r>
          </w:p>
        </w:tc>
      </w:tr>
      <w:tr w:rsidR="00644CD8" w:rsidRPr="00644CD8" w14:paraId="1ED65D38" w14:textId="77777777" w:rsidTr="0008722E">
        <w:tc>
          <w:tcPr>
            <w:tcW w:w="4247" w:type="dxa"/>
          </w:tcPr>
          <w:p w14:paraId="7AC08DB3" w14:textId="77777777" w:rsidR="00644CD8" w:rsidRPr="00644CD8" w:rsidRDefault="00644CD8" w:rsidP="00644CD8">
            <w:pPr>
              <w:spacing w:line="256" w:lineRule="auto"/>
              <w:contextualSpacing/>
              <w:rPr>
                <w:rFonts w:ascii="Arial" w:eastAsia="Times New Roman" w:hAnsi="Arial" w:cs="Arial"/>
                <w:bCs/>
                <w:sz w:val="20"/>
                <w:szCs w:val="20"/>
                <w:lang w:val="de-DE"/>
              </w:rPr>
            </w:pPr>
            <w:r w:rsidRPr="00644CD8">
              <w:rPr>
                <w:rFonts w:ascii="Arial" w:eastAsia="Times New Roman" w:hAnsi="Arial" w:cs="Arial"/>
                <w:bCs/>
                <w:sz w:val="20"/>
                <w:szCs w:val="20"/>
                <w:lang w:val="de-DE"/>
              </w:rPr>
              <w:t>F+ - Familieleden EU (art. 10 RICHTLIJN 2004/38/EG)</w:t>
            </w:r>
          </w:p>
        </w:tc>
        <w:tc>
          <w:tcPr>
            <w:tcW w:w="4247" w:type="dxa"/>
          </w:tcPr>
          <w:p w14:paraId="480910CD"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10 jaar</w:t>
            </w:r>
          </w:p>
        </w:tc>
      </w:tr>
      <w:tr w:rsidR="00644CD8" w:rsidRPr="00644CD8" w14:paraId="54D65960" w14:textId="77777777" w:rsidTr="0008722E">
        <w:tc>
          <w:tcPr>
            <w:tcW w:w="4247" w:type="dxa"/>
          </w:tcPr>
          <w:p w14:paraId="20C2F188" w14:textId="77777777" w:rsidR="00644CD8" w:rsidRPr="00644CD8" w:rsidRDefault="00644CD8" w:rsidP="00644CD8">
            <w:pPr>
              <w:spacing w:line="256" w:lineRule="auto"/>
              <w:contextualSpacing/>
              <w:rPr>
                <w:rFonts w:ascii="Arial" w:eastAsia="Times New Roman" w:hAnsi="Arial" w:cs="Arial"/>
                <w:bCs/>
                <w:sz w:val="20"/>
                <w:szCs w:val="20"/>
                <w:lang w:val="nl-NL"/>
              </w:rPr>
            </w:pPr>
            <w:r w:rsidRPr="00644CD8">
              <w:rPr>
                <w:rFonts w:ascii="Arial" w:eastAsia="Times New Roman" w:hAnsi="Arial" w:cs="Arial"/>
                <w:bCs/>
                <w:sz w:val="20"/>
                <w:szCs w:val="20"/>
                <w:lang w:val="nl"/>
              </w:rPr>
              <w:t>H-kaart - EUROPESE BLAUWE KAART</w:t>
            </w:r>
          </w:p>
        </w:tc>
        <w:tc>
          <w:tcPr>
            <w:tcW w:w="4247" w:type="dxa"/>
          </w:tcPr>
          <w:p w14:paraId="71B8AD1E" w14:textId="77777777" w:rsidR="00644CD8" w:rsidRPr="00644CD8" w:rsidRDefault="00644CD8" w:rsidP="00644CD8">
            <w:pPr>
              <w:spacing w:line="256" w:lineRule="auto"/>
              <w:contextualSpacing/>
              <w:rPr>
                <w:rFonts w:ascii="Arial" w:eastAsia="Times New Roman" w:hAnsi="Arial" w:cs="Arial"/>
                <w:bCs/>
                <w:sz w:val="20"/>
                <w:szCs w:val="20"/>
                <w:lang w:val="nl-NL"/>
              </w:rPr>
            </w:pPr>
            <w:r w:rsidRPr="00644CD8">
              <w:rPr>
                <w:rFonts w:ascii="Arial" w:eastAsia="Times New Roman" w:hAnsi="Arial" w:cs="Arial"/>
                <w:bCs/>
                <w:sz w:val="20"/>
                <w:szCs w:val="20"/>
                <w:lang w:val="nl"/>
              </w:rPr>
              <w:t>Tussen 1 en 4 jaar, afhankelijk van de afgeleverde machtiging</w:t>
            </w:r>
          </w:p>
        </w:tc>
      </w:tr>
      <w:tr w:rsidR="00644CD8" w:rsidRPr="00644CD8" w14:paraId="11B2FF33" w14:textId="77777777" w:rsidTr="0008722E">
        <w:tc>
          <w:tcPr>
            <w:tcW w:w="4247" w:type="dxa"/>
          </w:tcPr>
          <w:p w14:paraId="3E2F8CEB"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sz w:val="20"/>
                <w:szCs w:val="20"/>
                <w:lang w:val="nl"/>
              </w:rPr>
              <w:t>M-kaart ARTIKEL 50 EUV </w:t>
            </w:r>
          </w:p>
        </w:tc>
        <w:tc>
          <w:tcPr>
            <w:tcW w:w="4247" w:type="dxa"/>
          </w:tcPr>
          <w:p w14:paraId="413DF36E" w14:textId="77777777" w:rsidR="00644CD8" w:rsidRPr="00644CD8" w:rsidRDefault="00644CD8" w:rsidP="00644CD8">
            <w:pPr>
              <w:spacing w:line="256" w:lineRule="auto"/>
              <w:contextualSpacing/>
              <w:rPr>
                <w:rFonts w:ascii="Arial" w:eastAsia="Times New Roman" w:hAnsi="Arial" w:cs="Arial"/>
                <w:bCs/>
                <w:sz w:val="20"/>
                <w:szCs w:val="20"/>
                <w:lang w:val="nl-NL"/>
              </w:rPr>
            </w:pPr>
            <w:r w:rsidRPr="00644CD8">
              <w:rPr>
                <w:rFonts w:ascii="Arial" w:eastAsia="Times New Roman" w:hAnsi="Arial" w:cs="Arial"/>
                <w:bCs/>
                <w:sz w:val="20"/>
                <w:szCs w:val="20"/>
                <w:lang w:val="nl"/>
              </w:rPr>
              <w:t>5 jaar voor een niet-duurzaam verblijf</w:t>
            </w:r>
          </w:p>
          <w:p w14:paraId="00B0978F" w14:textId="77777777" w:rsidR="00644CD8" w:rsidRPr="00644CD8" w:rsidRDefault="00644CD8" w:rsidP="00644CD8">
            <w:pPr>
              <w:spacing w:line="256" w:lineRule="auto"/>
              <w:contextualSpacing/>
              <w:rPr>
                <w:rFonts w:ascii="Arial" w:eastAsia="Times New Roman" w:hAnsi="Arial" w:cs="Arial"/>
                <w:bCs/>
                <w:sz w:val="20"/>
                <w:szCs w:val="20"/>
                <w:lang w:val="nl-NL"/>
              </w:rPr>
            </w:pPr>
            <w:r w:rsidRPr="00644CD8">
              <w:rPr>
                <w:rFonts w:ascii="Arial" w:eastAsia="Times New Roman" w:hAnsi="Arial" w:cs="Arial"/>
                <w:bCs/>
                <w:sz w:val="20"/>
                <w:szCs w:val="20"/>
                <w:lang w:val="nl"/>
              </w:rPr>
              <w:t>10 jaar voor een duurzaam verblijf</w:t>
            </w:r>
          </w:p>
        </w:tc>
      </w:tr>
      <w:tr w:rsidR="00644CD8" w:rsidRPr="00644CD8" w14:paraId="29792562" w14:textId="77777777" w:rsidTr="0008722E">
        <w:tc>
          <w:tcPr>
            <w:tcW w:w="4247" w:type="dxa"/>
          </w:tcPr>
          <w:p w14:paraId="1AF50E7D" w14:textId="77777777" w:rsidR="00644CD8" w:rsidRPr="00644CD8" w:rsidRDefault="00644CD8" w:rsidP="00644CD8">
            <w:pPr>
              <w:spacing w:line="256" w:lineRule="auto"/>
              <w:contextualSpacing/>
              <w:rPr>
                <w:rFonts w:ascii="Arial" w:eastAsia="Times New Roman" w:hAnsi="Arial" w:cs="Arial"/>
                <w:sz w:val="20"/>
                <w:szCs w:val="20"/>
                <w:lang w:val="fr-BE"/>
              </w:rPr>
            </w:pPr>
            <w:r w:rsidRPr="00644CD8">
              <w:rPr>
                <w:rFonts w:ascii="Arial" w:eastAsia="Times New Roman" w:hAnsi="Arial" w:cs="Arial"/>
                <w:sz w:val="20"/>
                <w:szCs w:val="20"/>
                <w:lang w:val="nl"/>
              </w:rPr>
              <w:t>N-kaart ARTIKEL 50 EUV - GRENSARBEIDER </w:t>
            </w:r>
          </w:p>
        </w:tc>
        <w:tc>
          <w:tcPr>
            <w:tcW w:w="4247" w:type="dxa"/>
          </w:tcPr>
          <w:p w14:paraId="463990E9" w14:textId="77777777" w:rsidR="00644CD8" w:rsidRPr="00644CD8" w:rsidRDefault="00644CD8" w:rsidP="00644CD8">
            <w:pPr>
              <w:spacing w:line="256" w:lineRule="auto"/>
              <w:contextualSpacing/>
              <w:rPr>
                <w:rFonts w:ascii="Arial" w:eastAsia="Times New Roman" w:hAnsi="Arial" w:cs="Arial"/>
                <w:bCs/>
                <w:sz w:val="20"/>
                <w:szCs w:val="20"/>
                <w:lang w:val="fr-BE"/>
              </w:rPr>
            </w:pPr>
            <w:r w:rsidRPr="00644CD8">
              <w:rPr>
                <w:rFonts w:ascii="Arial" w:eastAsia="Times New Roman" w:hAnsi="Arial" w:cs="Arial"/>
                <w:bCs/>
                <w:sz w:val="20"/>
                <w:szCs w:val="20"/>
                <w:lang w:val="nl"/>
              </w:rPr>
              <w:t>5 jaar</w:t>
            </w:r>
          </w:p>
        </w:tc>
      </w:tr>
    </w:tbl>
    <w:p w14:paraId="279BDD98" w14:textId="77777777" w:rsidR="00644CD8" w:rsidRPr="00644CD8" w:rsidRDefault="00644CD8" w:rsidP="00644CD8">
      <w:pPr>
        <w:spacing w:after="0" w:line="256" w:lineRule="auto"/>
        <w:ind w:left="720"/>
        <w:contextualSpacing/>
        <w:rPr>
          <w:rFonts w:ascii="Cambria" w:eastAsia="Times New Roman" w:hAnsi="Cambria" w:cs="Arial"/>
          <w:b/>
          <w:sz w:val="26"/>
          <w:szCs w:val="26"/>
          <w:lang w:val="fr-BE"/>
        </w:rPr>
      </w:pPr>
    </w:p>
    <w:p w14:paraId="2190E484" w14:textId="77777777" w:rsidR="00644CD8" w:rsidRPr="00644CD8" w:rsidRDefault="00644CD8" w:rsidP="00644CD8">
      <w:pPr>
        <w:spacing w:after="0" w:line="240" w:lineRule="auto"/>
        <w:rPr>
          <w:rFonts w:ascii="Cambria" w:eastAsia="Times New Roman" w:hAnsi="Cambria" w:cs="Arial"/>
          <w:b/>
          <w:sz w:val="26"/>
          <w:szCs w:val="26"/>
          <w:lang w:val="fr-BE"/>
        </w:rPr>
      </w:pPr>
      <w:r w:rsidRPr="00644CD8">
        <w:rPr>
          <w:rFonts w:ascii="Cambria" w:eastAsia="Times New Roman" w:hAnsi="Cambria" w:cs="Arial"/>
          <w:b/>
          <w:sz w:val="26"/>
          <w:szCs w:val="26"/>
          <w:lang w:val="fr-BE"/>
        </w:rPr>
        <w:br w:type="page"/>
      </w:r>
    </w:p>
    <w:p w14:paraId="4E9B5CB1" w14:textId="77777777" w:rsidR="00644CD8" w:rsidRPr="00644CD8" w:rsidRDefault="00644CD8" w:rsidP="00644CD8">
      <w:pPr>
        <w:numPr>
          <w:ilvl w:val="0"/>
          <w:numId w:val="1"/>
        </w:numPr>
        <w:spacing w:after="0" w:line="256" w:lineRule="auto"/>
        <w:contextualSpacing/>
        <w:rPr>
          <w:rFonts w:ascii="Cambria" w:eastAsia="Times New Roman" w:hAnsi="Cambria" w:cs="Arial"/>
          <w:b/>
          <w:sz w:val="24"/>
          <w:szCs w:val="24"/>
          <w:lang w:val="fr-BE"/>
        </w:rPr>
      </w:pPr>
      <w:r w:rsidRPr="00644CD8">
        <w:rPr>
          <w:rFonts w:ascii="Cambria" w:eastAsia="Times New Roman" w:hAnsi="Cambria" w:cs="Arial"/>
          <w:b/>
          <w:sz w:val="24"/>
          <w:szCs w:val="24"/>
          <w:lang w:val="nl"/>
        </w:rPr>
        <w:t>Niet-EU-vreemdeling</w:t>
      </w:r>
    </w:p>
    <w:p w14:paraId="393FC9BE" w14:textId="77777777" w:rsidR="00644CD8" w:rsidRPr="00644CD8" w:rsidRDefault="00644CD8" w:rsidP="00644CD8">
      <w:pPr>
        <w:spacing w:after="0" w:line="256" w:lineRule="auto"/>
        <w:ind w:left="720"/>
        <w:contextualSpacing/>
        <w:rPr>
          <w:rFonts w:ascii="Cambria" w:eastAsia="Times New Roman" w:hAnsi="Cambria" w:cs="Arial"/>
          <w:b/>
          <w:sz w:val="26"/>
          <w:szCs w:val="26"/>
          <w:lang w:val="fr-BE"/>
        </w:rPr>
      </w:pPr>
    </w:p>
    <w:tbl>
      <w:tblPr>
        <w:tblW w:w="9634" w:type="dxa"/>
        <w:jc w:val="center"/>
        <w:tblLayout w:type="fixed"/>
        <w:tblLook w:val="04A0" w:firstRow="1" w:lastRow="0" w:firstColumn="1" w:lastColumn="0" w:noHBand="0" w:noVBand="1"/>
      </w:tblPr>
      <w:tblGrid>
        <w:gridCol w:w="9634"/>
      </w:tblGrid>
      <w:tr w:rsidR="00644CD8" w:rsidRPr="00644CD8" w14:paraId="1CB12CA4" w14:textId="77777777" w:rsidTr="0008722E">
        <w:trPr>
          <w:trHeight w:val="331"/>
          <w:jc w:val="center"/>
        </w:trPr>
        <w:tc>
          <w:tcPr>
            <w:tcW w:w="9634" w:type="dxa"/>
            <w:tcBorders>
              <w:top w:val="single" w:sz="4" w:space="0" w:color="000000"/>
              <w:left w:val="single" w:sz="4" w:space="0" w:color="000000"/>
              <w:bottom w:val="dotted" w:sz="4" w:space="0" w:color="000000"/>
              <w:right w:val="single" w:sz="4" w:space="0" w:color="000000"/>
            </w:tcBorders>
            <w:hideMark/>
          </w:tcPr>
          <w:p w14:paraId="5F2B56E3" w14:textId="77777777" w:rsidR="00644CD8" w:rsidRPr="00644CD8" w:rsidRDefault="00644CD8" w:rsidP="00644CD8">
            <w:pPr>
              <w:autoSpaceDE w:val="0"/>
              <w:autoSpaceDN w:val="0"/>
              <w:adjustRightInd w:val="0"/>
              <w:spacing w:after="0" w:line="240" w:lineRule="auto"/>
              <w:jc w:val="center"/>
              <w:rPr>
                <w:rFonts w:ascii="Arial" w:eastAsia="Times New Roman" w:hAnsi="Arial" w:cs="Arial"/>
                <w:color w:val="000000"/>
                <w:sz w:val="20"/>
                <w:szCs w:val="20"/>
                <w:lang w:val="fr-BE"/>
              </w:rPr>
            </w:pPr>
            <w:r w:rsidRPr="00644CD8">
              <w:rPr>
                <w:rFonts w:ascii="Arial" w:eastAsia="Times New Roman" w:hAnsi="Arial" w:cs="Arial"/>
                <w:b/>
                <w:bCs/>
                <w:color w:val="000000"/>
                <w:sz w:val="20"/>
                <w:szCs w:val="20"/>
                <w:lang w:val="nl"/>
              </w:rPr>
              <w:t xml:space="preserve">VERBLIJF VAN BEPERKTE DUUR </w:t>
            </w:r>
          </w:p>
        </w:tc>
      </w:tr>
      <w:tr w:rsidR="00644CD8" w:rsidRPr="00644CD8" w14:paraId="750732D1" w14:textId="77777777" w:rsidTr="0008722E">
        <w:trPr>
          <w:trHeight w:val="223"/>
          <w:jc w:val="center"/>
        </w:trPr>
        <w:tc>
          <w:tcPr>
            <w:tcW w:w="9634" w:type="dxa"/>
            <w:tcBorders>
              <w:top w:val="dotted" w:sz="4" w:space="0" w:color="000000"/>
              <w:left w:val="single" w:sz="4" w:space="0" w:color="000000"/>
              <w:bottom w:val="single" w:sz="4" w:space="0" w:color="000000"/>
              <w:right w:val="single" w:sz="4" w:space="0" w:color="000000"/>
            </w:tcBorders>
            <w:hideMark/>
          </w:tcPr>
          <w:p w14:paraId="540A51D0" w14:textId="77777777" w:rsidR="00644CD8" w:rsidRPr="00644CD8" w:rsidRDefault="00644CD8" w:rsidP="00644CD8">
            <w:pPr>
              <w:autoSpaceDE w:val="0"/>
              <w:autoSpaceDN w:val="0"/>
              <w:adjustRightInd w:val="0"/>
              <w:spacing w:after="0" w:line="240"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 xml:space="preserve">A-Kaart </w:t>
            </w:r>
          </w:p>
          <w:p w14:paraId="2AF18848" w14:textId="77777777" w:rsidR="00644CD8" w:rsidRPr="00644CD8" w:rsidRDefault="00644CD8" w:rsidP="00644CD8">
            <w:pPr>
              <w:autoSpaceDE w:val="0"/>
              <w:autoSpaceDN w:val="0"/>
              <w:adjustRightInd w:val="0"/>
              <w:spacing w:after="0" w:line="240" w:lineRule="auto"/>
              <w:jc w:val="center"/>
              <w:rPr>
                <w:rFonts w:ascii="Arial" w:eastAsia="Calibri" w:hAnsi="Arial" w:cs="Arial"/>
                <w:color w:val="000000"/>
                <w:sz w:val="20"/>
                <w:szCs w:val="20"/>
                <w:lang w:val="nl-NL"/>
              </w:rPr>
            </w:pPr>
            <w:r w:rsidRPr="00644CD8">
              <w:rPr>
                <w:rFonts w:ascii="Arial" w:eastAsia="Times New Roman" w:hAnsi="Arial" w:cs="Arial"/>
                <w:color w:val="000000"/>
                <w:sz w:val="20"/>
                <w:szCs w:val="20"/>
                <w:lang w:val="nl"/>
              </w:rPr>
              <w:t>Hooggekwalificeerde werknemer die geen burger van de Europese Unie is.</w:t>
            </w:r>
          </w:p>
          <w:p w14:paraId="0F060554" w14:textId="77777777" w:rsidR="00644CD8" w:rsidRPr="00644CD8" w:rsidRDefault="00644CD8" w:rsidP="00644CD8">
            <w:pPr>
              <w:autoSpaceDE w:val="0"/>
              <w:autoSpaceDN w:val="0"/>
              <w:adjustRightInd w:val="0"/>
              <w:spacing w:after="0" w:line="240" w:lineRule="auto"/>
              <w:jc w:val="center"/>
              <w:rPr>
                <w:rFonts w:ascii="Arial" w:eastAsia="Times New Roman" w:hAnsi="Arial" w:cs="Arial"/>
                <w:color w:val="000000"/>
                <w:sz w:val="20"/>
                <w:szCs w:val="20"/>
                <w:lang w:val="fr-BE"/>
              </w:rPr>
            </w:pPr>
            <w:hyperlink r:id="rId14" w:history="1">
              <w:r w:rsidRPr="00644CD8">
                <w:rPr>
                  <w:rFonts w:ascii="Arial" w:eastAsia="Times New Roman" w:hAnsi="Arial" w:cs="Arial"/>
                  <w:color w:val="000000"/>
                  <w:sz w:val="20"/>
                  <w:szCs w:val="20"/>
                  <w:u w:val="single"/>
                  <w:lang w:val="nl"/>
                </w:rPr>
                <w:t>H-kaart</w:t>
              </w:r>
            </w:hyperlink>
          </w:p>
        </w:tc>
      </w:tr>
      <w:tr w:rsidR="00644CD8" w:rsidRPr="00644CD8" w14:paraId="0C4FCD8A" w14:textId="77777777" w:rsidTr="0008722E">
        <w:trPr>
          <w:trHeight w:val="331"/>
          <w:jc w:val="center"/>
        </w:trPr>
        <w:tc>
          <w:tcPr>
            <w:tcW w:w="9634" w:type="dxa"/>
            <w:tcBorders>
              <w:top w:val="single" w:sz="4" w:space="0" w:color="000000"/>
              <w:left w:val="single" w:sz="4" w:space="0" w:color="000000"/>
              <w:bottom w:val="dotted" w:sz="4" w:space="0" w:color="000000"/>
              <w:right w:val="single" w:sz="4" w:space="0" w:color="000000"/>
            </w:tcBorders>
            <w:hideMark/>
          </w:tcPr>
          <w:p w14:paraId="30356AD2" w14:textId="77777777" w:rsidR="00644CD8" w:rsidRPr="00644CD8" w:rsidRDefault="00644CD8" w:rsidP="00644CD8">
            <w:pPr>
              <w:autoSpaceDE w:val="0"/>
              <w:autoSpaceDN w:val="0"/>
              <w:adjustRightInd w:val="0"/>
              <w:spacing w:after="0" w:line="240" w:lineRule="auto"/>
              <w:jc w:val="center"/>
              <w:rPr>
                <w:rFonts w:ascii="Arial" w:eastAsia="Times New Roman" w:hAnsi="Arial" w:cs="Arial"/>
                <w:color w:val="000000"/>
                <w:sz w:val="20"/>
                <w:szCs w:val="20"/>
                <w:lang w:val="fr-BE"/>
              </w:rPr>
            </w:pPr>
            <w:r w:rsidRPr="00644CD8">
              <w:rPr>
                <w:rFonts w:ascii="Arial" w:eastAsia="Times New Roman" w:hAnsi="Arial" w:cs="Arial"/>
                <w:b/>
                <w:bCs/>
                <w:color w:val="000000"/>
                <w:sz w:val="20"/>
                <w:szCs w:val="20"/>
                <w:lang w:val="nl"/>
              </w:rPr>
              <w:t xml:space="preserve">VERBLIJF VAN ONBEPERKTE DUUR </w:t>
            </w:r>
          </w:p>
        </w:tc>
      </w:tr>
      <w:tr w:rsidR="00644CD8" w:rsidRPr="00644CD8" w14:paraId="71891167" w14:textId="77777777" w:rsidTr="0008722E">
        <w:trPr>
          <w:trHeight w:val="222"/>
          <w:jc w:val="center"/>
        </w:trPr>
        <w:tc>
          <w:tcPr>
            <w:tcW w:w="9634" w:type="dxa"/>
            <w:tcBorders>
              <w:top w:val="dotted" w:sz="4" w:space="0" w:color="000000"/>
              <w:left w:val="single" w:sz="4" w:space="0" w:color="000000"/>
              <w:bottom w:val="single" w:sz="4" w:space="0" w:color="000000"/>
              <w:right w:val="single" w:sz="4" w:space="0" w:color="000000"/>
            </w:tcBorders>
            <w:hideMark/>
          </w:tcPr>
          <w:p w14:paraId="6C8CD30A" w14:textId="77777777" w:rsidR="00644CD8" w:rsidRPr="00644CD8" w:rsidRDefault="00644CD8" w:rsidP="00644CD8">
            <w:pPr>
              <w:autoSpaceDE w:val="0"/>
              <w:autoSpaceDN w:val="0"/>
              <w:adjustRightInd w:val="0"/>
              <w:spacing w:after="0" w:line="240"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 xml:space="preserve">B-Kaart </w:t>
            </w:r>
          </w:p>
        </w:tc>
      </w:tr>
      <w:tr w:rsidR="00644CD8" w:rsidRPr="00644CD8" w14:paraId="31329C1D" w14:textId="77777777" w:rsidTr="0008722E">
        <w:trPr>
          <w:trHeight w:val="331"/>
          <w:jc w:val="center"/>
        </w:trPr>
        <w:tc>
          <w:tcPr>
            <w:tcW w:w="9634" w:type="dxa"/>
            <w:tcBorders>
              <w:top w:val="single" w:sz="4" w:space="0" w:color="000000"/>
              <w:left w:val="single" w:sz="4" w:space="0" w:color="000000"/>
              <w:bottom w:val="dotted" w:sz="4" w:space="0" w:color="000000"/>
              <w:right w:val="single" w:sz="4" w:space="0" w:color="000000"/>
            </w:tcBorders>
            <w:hideMark/>
          </w:tcPr>
          <w:p w14:paraId="326D967A"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b/>
                <w:bCs/>
                <w:color w:val="000000"/>
                <w:sz w:val="20"/>
                <w:szCs w:val="20"/>
                <w:lang w:val="nl"/>
              </w:rPr>
              <w:t xml:space="preserve">VESTIGING </w:t>
            </w:r>
          </w:p>
        </w:tc>
      </w:tr>
      <w:tr w:rsidR="00644CD8" w:rsidRPr="00644CD8" w14:paraId="5F8F3BF8" w14:textId="77777777" w:rsidTr="0008722E">
        <w:trPr>
          <w:trHeight w:val="223"/>
          <w:jc w:val="center"/>
        </w:trPr>
        <w:tc>
          <w:tcPr>
            <w:tcW w:w="9634" w:type="dxa"/>
            <w:tcBorders>
              <w:top w:val="dotted" w:sz="4" w:space="0" w:color="000000"/>
              <w:left w:val="single" w:sz="4" w:space="0" w:color="000000"/>
              <w:bottom w:val="single" w:sz="4" w:space="0" w:color="000000"/>
              <w:right w:val="single" w:sz="4" w:space="0" w:color="000000"/>
            </w:tcBorders>
            <w:hideMark/>
          </w:tcPr>
          <w:p w14:paraId="7D9BDD8C"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 xml:space="preserve">K-kaart </w:t>
            </w:r>
            <w:r w:rsidRPr="00644CD8">
              <w:rPr>
                <w:rFonts w:ascii="Arial" w:eastAsia="Times New Roman" w:hAnsi="Arial" w:cs="Arial"/>
                <w:color w:val="000000"/>
                <w:sz w:val="20"/>
                <w:szCs w:val="20"/>
                <w:vertAlign w:val="superscript"/>
                <w:lang w:val="nl"/>
              </w:rPr>
              <w:footnoteReference w:id="17"/>
            </w:r>
          </w:p>
        </w:tc>
      </w:tr>
      <w:tr w:rsidR="00644CD8" w:rsidRPr="00644CD8" w14:paraId="34CF011E" w14:textId="77777777" w:rsidTr="0008722E">
        <w:trPr>
          <w:trHeight w:val="331"/>
          <w:jc w:val="center"/>
        </w:trPr>
        <w:tc>
          <w:tcPr>
            <w:tcW w:w="9634" w:type="dxa"/>
            <w:tcBorders>
              <w:top w:val="single" w:sz="4" w:space="0" w:color="000000"/>
              <w:left w:val="single" w:sz="4" w:space="0" w:color="000000"/>
              <w:bottom w:val="dotted" w:sz="4" w:space="0" w:color="000000"/>
              <w:right w:val="single" w:sz="4" w:space="0" w:color="000000"/>
            </w:tcBorders>
            <w:hideMark/>
          </w:tcPr>
          <w:p w14:paraId="14FC7988"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b/>
                <w:bCs/>
                <w:color w:val="000000"/>
                <w:sz w:val="20"/>
                <w:szCs w:val="20"/>
                <w:lang w:val="nl"/>
              </w:rPr>
              <w:t>LANGDURIG INGEZETENE</w:t>
            </w:r>
          </w:p>
        </w:tc>
      </w:tr>
      <w:tr w:rsidR="00644CD8" w:rsidRPr="00644CD8" w14:paraId="0A1EC41D" w14:textId="77777777" w:rsidTr="0008722E">
        <w:trPr>
          <w:trHeight w:val="223"/>
          <w:jc w:val="center"/>
        </w:trPr>
        <w:tc>
          <w:tcPr>
            <w:tcW w:w="9634" w:type="dxa"/>
            <w:tcBorders>
              <w:top w:val="dotted" w:sz="4" w:space="0" w:color="000000"/>
              <w:left w:val="single" w:sz="4" w:space="0" w:color="auto"/>
              <w:bottom w:val="single" w:sz="4" w:space="0" w:color="auto"/>
              <w:right w:val="single" w:sz="4" w:space="0" w:color="000000"/>
            </w:tcBorders>
            <w:hideMark/>
          </w:tcPr>
          <w:p w14:paraId="046AA3E9"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L-kaart</w:t>
            </w:r>
            <w:r w:rsidRPr="00644CD8">
              <w:rPr>
                <w:rFonts w:ascii="Arial" w:eastAsia="Times New Roman" w:hAnsi="Arial" w:cs="Arial"/>
                <w:color w:val="000000"/>
                <w:sz w:val="20"/>
                <w:szCs w:val="20"/>
                <w:vertAlign w:val="superscript"/>
                <w:lang w:val="nl"/>
              </w:rPr>
              <w:footnoteReference w:id="18"/>
            </w:r>
            <w:r w:rsidRPr="00644CD8">
              <w:rPr>
                <w:rFonts w:ascii="Arial" w:eastAsia="Times New Roman" w:hAnsi="Arial" w:cs="Arial"/>
                <w:color w:val="000000"/>
                <w:sz w:val="20"/>
                <w:szCs w:val="20"/>
                <w:lang w:val="nl"/>
              </w:rPr>
              <w:t xml:space="preserve"> </w:t>
            </w:r>
          </w:p>
        </w:tc>
      </w:tr>
      <w:tr w:rsidR="00644CD8" w:rsidRPr="00644CD8" w14:paraId="6012E008" w14:textId="77777777" w:rsidTr="0008722E">
        <w:trPr>
          <w:trHeight w:val="223"/>
          <w:jc w:val="center"/>
        </w:trPr>
        <w:tc>
          <w:tcPr>
            <w:tcW w:w="9634" w:type="dxa"/>
            <w:tcBorders>
              <w:top w:val="single" w:sz="4" w:space="0" w:color="auto"/>
              <w:left w:val="single" w:sz="4" w:space="0" w:color="auto"/>
              <w:bottom w:val="dotted" w:sz="4" w:space="0" w:color="000000"/>
              <w:right w:val="single" w:sz="4" w:space="0" w:color="auto"/>
            </w:tcBorders>
          </w:tcPr>
          <w:p w14:paraId="5956554A"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b/>
                <w:bCs/>
                <w:color w:val="000000"/>
                <w:sz w:val="20"/>
                <w:szCs w:val="20"/>
                <w:lang w:val="fr-BE"/>
              </w:rPr>
            </w:pPr>
            <w:r w:rsidRPr="00644CD8">
              <w:rPr>
                <w:rFonts w:ascii="Arial" w:eastAsia="Times New Roman" w:hAnsi="Arial" w:cs="Arial"/>
                <w:b/>
                <w:bCs/>
                <w:sz w:val="20"/>
                <w:szCs w:val="20"/>
                <w:lang w:val="nl"/>
              </w:rPr>
              <w:t>ARTIKEL 50 EUV </w:t>
            </w:r>
          </w:p>
        </w:tc>
      </w:tr>
      <w:tr w:rsidR="00644CD8" w:rsidRPr="00644CD8" w14:paraId="0600CD40" w14:textId="77777777" w:rsidTr="0008722E">
        <w:trPr>
          <w:trHeight w:val="223"/>
          <w:jc w:val="center"/>
        </w:trPr>
        <w:tc>
          <w:tcPr>
            <w:tcW w:w="9634" w:type="dxa"/>
            <w:tcBorders>
              <w:top w:val="dotted" w:sz="4" w:space="0" w:color="000000"/>
              <w:left w:val="single" w:sz="4" w:space="0" w:color="auto"/>
              <w:bottom w:val="single" w:sz="4" w:space="0" w:color="auto"/>
              <w:right w:val="single" w:sz="4" w:space="0" w:color="auto"/>
            </w:tcBorders>
          </w:tcPr>
          <w:p w14:paraId="4F297F2D"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M-kaart</w:t>
            </w:r>
          </w:p>
        </w:tc>
      </w:tr>
      <w:tr w:rsidR="00644CD8" w:rsidRPr="00644CD8" w14:paraId="7FB3A535" w14:textId="77777777" w:rsidTr="0008722E">
        <w:trPr>
          <w:trHeight w:val="223"/>
          <w:jc w:val="center"/>
        </w:trPr>
        <w:tc>
          <w:tcPr>
            <w:tcW w:w="9634" w:type="dxa"/>
            <w:tcBorders>
              <w:top w:val="single" w:sz="4" w:space="0" w:color="auto"/>
              <w:left w:val="single" w:sz="4" w:space="0" w:color="auto"/>
              <w:bottom w:val="dotted" w:sz="4" w:space="0" w:color="000000"/>
              <w:right w:val="single" w:sz="4" w:space="0" w:color="auto"/>
            </w:tcBorders>
          </w:tcPr>
          <w:p w14:paraId="67CEB2F1"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b/>
                <w:bCs/>
                <w:color w:val="000000"/>
                <w:sz w:val="20"/>
                <w:szCs w:val="20"/>
                <w:lang w:val="fr-BE"/>
              </w:rPr>
            </w:pPr>
            <w:r w:rsidRPr="00644CD8">
              <w:rPr>
                <w:rFonts w:ascii="Arial" w:eastAsia="Times New Roman" w:hAnsi="Arial" w:cs="Times New Roman"/>
                <w:b/>
                <w:bCs/>
                <w:sz w:val="20"/>
                <w:szCs w:val="20"/>
                <w:lang w:val="nl"/>
              </w:rPr>
              <w:t>ARTIKEL 50 EUV - GRENSARBEIDER </w:t>
            </w:r>
          </w:p>
        </w:tc>
      </w:tr>
      <w:tr w:rsidR="00644CD8" w:rsidRPr="00644CD8" w14:paraId="0DA830E4" w14:textId="77777777" w:rsidTr="0008722E">
        <w:trPr>
          <w:trHeight w:val="223"/>
          <w:jc w:val="center"/>
        </w:trPr>
        <w:tc>
          <w:tcPr>
            <w:tcW w:w="9634" w:type="dxa"/>
            <w:tcBorders>
              <w:top w:val="dotted" w:sz="4" w:space="0" w:color="000000"/>
              <w:left w:val="single" w:sz="4" w:space="0" w:color="auto"/>
              <w:bottom w:val="single" w:sz="4" w:space="0" w:color="auto"/>
              <w:right w:val="single" w:sz="4" w:space="0" w:color="auto"/>
            </w:tcBorders>
          </w:tcPr>
          <w:p w14:paraId="29D5E468"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N-kaart</w:t>
            </w:r>
          </w:p>
        </w:tc>
      </w:tr>
    </w:tbl>
    <w:p w14:paraId="08685CC5" w14:textId="77777777" w:rsidR="00644CD8" w:rsidRPr="00644CD8" w:rsidRDefault="00644CD8" w:rsidP="00644CD8">
      <w:pPr>
        <w:spacing w:after="0" w:line="240" w:lineRule="auto"/>
        <w:rPr>
          <w:rFonts w:ascii="Cambria" w:eastAsia="Times New Roman" w:hAnsi="Cambria" w:cs="Arial"/>
          <w:sz w:val="26"/>
          <w:szCs w:val="26"/>
          <w:lang w:val="fr-BE"/>
        </w:rPr>
      </w:pPr>
    </w:p>
    <w:p w14:paraId="26BB9F0D" w14:textId="77777777" w:rsidR="00644CD8" w:rsidRPr="00644CD8" w:rsidRDefault="00644CD8" w:rsidP="00644CD8">
      <w:pPr>
        <w:numPr>
          <w:ilvl w:val="0"/>
          <w:numId w:val="1"/>
        </w:numPr>
        <w:spacing w:after="0" w:line="240" w:lineRule="auto"/>
        <w:contextualSpacing/>
        <w:rPr>
          <w:rFonts w:ascii="Cambria" w:eastAsia="Times New Roman" w:hAnsi="Cambria" w:cs="Arial"/>
          <w:b/>
          <w:bCs/>
          <w:color w:val="000000"/>
          <w:sz w:val="24"/>
          <w:szCs w:val="24"/>
          <w:lang w:val="nl-NL"/>
        </w:rPr>
      </w:pPr>
      <w:r w:rsidRPr="00644CD8">
        <w:rPr>
          <w:rFonts w:ascii="Cambria" w:eastAsia="Times New Roman" w:hAnsi="Cambria" w:cs="Arial"/>
          <w:b/>
          <w:bCs/>
          <w:color w:val="000000"/>
          <w:sz w:val="24"/>
          <w:szCs w:val="24"/>
          <w:lang w:val="nl"/>
        </w:rPr>
        <w:t>Vreemdeling van buiten de EU die familie is van een EU-burger</w:t>
      </w:r>
    </w:p>
    <w:p w14:paraId="06D17305" w14:textId="77777777" w:rsidR="00644CD8" w:rsidRPr="00644CD8" w:rsidRDefault="00644CD8" w:rsidP="00644CD8">
      <w:pPr>
        <w:spacing w:after="0" w:line="240" w:lineRule="auto"/>
        <w:rPr>
          <w:rFonts w:ascii="Arial" w:eastAsia="Times New Roman" w:hAnsi="Arial" w:cs="Arial"/>
          <w:b/>
          <w:bCs/>
          <w:color w:val="000000"/>
          <w:sz w:val="20"/>
          <w:szCs w:val="20"/>
          <w:u w:val="single"/>
          <w:lang w:val="nl-NL"/>
        </w:rPr>
      </w:pPr>
    </w:p>
    <w:tbl>
      <w:tblPr>
        <w:tblW w:w="0" w:type="dxa"/>
        <w:jc w:val="center"/>
        <w:tblLayout w:type="fixed"/>
        <w:tblLook w:val="04A0" w:firstRow="1" w:lastRow="0" w:firstColumn="1" w:lastColumn="0" w:noHBand="0" w:noVBand="1"/>
      </w:tblPr>
      <w:tblGrid>
        <w:gridCol w:w="9840"/>
      </w:tblGrid>
      <w:tr w:rsidR="00644CD8" w:rsidRPr="00644CD8" w14:paraId="34FFFC98" w14:textId="77777777" w:rsidTr="0008722E">
        <w:trPr>
          <w:trHeight w:val="331"/>
          <w:jc w:val="center"/>
        </w:trPr>
        <w:tc>
          <w:tcPr>
            <w:tcW w:w="9840" w:type="dxa"/>
            <w:tcBorders>
              <w:top w:val="single" w:sz="4" w:space="0" w:color="000000"/>
              <w:left w:val="single" w:sz="4" w:space="0" w:color="000000"/>
              <w:bottom w:val="dotted" w:sz="4" w:space="0" w:color="000000"/>
              <w:right w:val="single" w:sz="4" w:space="0" w:color="000000"/>
            </w:tcBorders>
            <w:hideMark/>
          </w:tcPr>
          <w:p w14:paraId="2C362A42"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de-DE"/>
              </w:rPr>
            </w:pPr>
            <w:r w:rsidRPr="00644CD8">
              <w:rPr>
                <w:rFonts w:ascii="Arial" w:eastAsia="Times New Roman" w:hAnsi="Arial" w:cs="Arial"/>
                <w:b/>
                <w:bCs/>
                <w:color w:val="000000"/>
                <w:sz w:val="20"/>
                <w:szCs w:val="20"/>
                <w:lang w:val="de-DE"/>
              </w:rPr>
              <w:t>FAMILIELEDEN EU ART. 10 RICHTLIJN 2004/38/EG</w:t>
            </w:r>
          </w:p>
        </w:tc>
      </w:tr>
      <w:tr w:rsidR="00644CD8" w:rsidRPr="00644CD8" w14:paraId="5ECCEBAC" w14:textId="77777777" w:rsidTr="0008722E">
        <w:trPr>
          <w:trHeight w:val="503"/>
          <w:jc w:val="center"/>
        </w:trPr>
        <w:tc>
          <w:tcPr>
            <w:tcW w:w="9840" w:type="dxa"/>
            <w:tcBorders>
              <w:top w:val="dotted" w:sz="4" w:space="0" w:color="000000"/>
              <w:left w:val="single" w:sz="4" w:space="0" w:color="auto"/>
              <w:bottom w:val="single" w:sz="4" w:space="0" w:color="000000"/>
              <w:right w:val="single" w:sz="4" w:space="0" w:color="auto"/>
            </w:tcBorders>
            <w:hideMark/>
          </w:tcPr>
          <w:p w14:paraId="5B8A2C28"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F-kaart</w:t>
            </w:r>
          </w:p>
        </w:tc>
      </w:tr>
      <w:tr w:rsidR="00644CD8" w:rsidRPr="00644CD8" w14:paraId="42DD1276" w14:textId="77777777" w:rsidTr="0008722E">
        <w:trPr>
          <w:trHeight w:val="331"/>
          <w:jc w:val="center"/>
        </w:trPr>
        <w:tc>
          <w:tcPr>
            <w:tcW w:w="9840" w:type="dxa"/>
            <w:tcBorders>
              <w:top w:val="single" w:sz="4" w:space="0" w:color="000000"/>
              <w:left w:val="single" w:sz="4" w:space="0" w:color="000000"/>
              <w:bottom w:val="dotted" w:sz="4" w:space="0" w:color="000000"/>
              <w:right w:val="single" w:sz="4" w:space="0" w:color="000000"/>
            </w:tcBorders>
            <w:hideMark/>
          </w:tcPr>
          <w:p w14:paraId="767A09F6"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de-DE"/>
              </w:rPr>
            </w:pPr>
            <w:r w:rsidRPr="00644CD8">
              <w:rPr>
                <w:rFonts w:ascii="Arial" w:eastAsia="Times New Roman" w:hAnsi="Arial" w:cs="Arial"/>
                <w:b/>
                <w:bCs/>
                <w:color w:val="000000"/>
                <w:sz w:val="20"/>
                <w:szCs w:val="20"/>
                <w:lang w:val="de-DE"/>
              </w:rPr>
              <w:t>FAMILIELEDEN EU ART. 20 RICHTLIJN 2004/38/EG</w:t>
            </w:r>
          </w:p>
        </w:tc>
      </w:tr>
      <w:tr w:rsidR="00644CD8" w:rsidRPr="00644CD8" w14:paraId="1FC58D04" w14:textId="77777777" w:rsidTr="0008722E">
        <w:trPr>
          <w:trHeight w:val="283"/>
          <w:jc w:val="center"/>
        </w:trPr>
        <w:tc>
          <w:tcPr>
            <w:tcW w:w="9840" w:type="dxa"/>
            <w:tcBorders>
              <w:top w:val="dotted" w:sz="4" w:space="0" w:color="000000"/>
              <w:left w:val="single" w:sz="4" w:space="0" w:color="000000"/>
              <w:bottom w:val="single" w:sz="4" w:space="0" w:color="000000"/>
              <w:right w:val="single" w:sz="4" w:space="0" w:color="000000"/>
            </w:tcBorders>
            <w:hideMark/>
          </w:tcPr>
          <w:p w14:paraId="361A0884"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F+-kaart</w:t>
            </w:r>
          </w:p>
        </w:tc>
      </w:tr>
    </w:tbl>
    <w:p w14:paraId="78BF9CDB" w14:textId="77777777" w:rsidR="00644CD8" w:rsidRPr="00644CD8" w:rsidRDefault="00644CD8" w:rsidP="00644CD8">
      <w:pPr>
        <w:spacing w:after="0" w:line="240" w:lineRule="auto"/>
        <w:rPr>
          <w:rFonts w:ascii="Arial" w:eastAsia="Times New Roman" w:hAnsi="Arial" w:cs="Arial"/>
          <w:b/>
          <w:bCs/>
          <w:color w:val="000000"/>
          <w:sz w:val="20"/>
          <w:szCs w:val="20"/>
          <w:u w:val="single"/>
          <w:lang w:val="fr-BE"/>
        </w:rPr>
      </w:pPr>
    </w:p>
    <w:p w14:paraId="69F1658F" w14:textId="77777777" w:rsidR="00644CD8" w:rsidRPr="00644CD8" w:rsidRDefault="00644CD8" w:rsidP="00644CD8">
      <w:pPr>
        <w:numPr>
          <w:ilvl w:val="0"/>
          <w:numId w:val="1"/>
        </w:numPr>
        <w:spacing w:after="0" w:line="256" w:lineRule="auto"/>
        <w:contextualSpacing/>
        <w:jc w:val="both"/>
        <w:rPr>
          <w:rFonts w:ascii="Cambria" w:eastAsia="Times New Roman" w:hAnsi="Cambria" w:cs="Arial"/>
          <w:b/>
          <w:bCs/>
          <w:color w:val="000000"/>
          <w:sz w:val="24"/>
          <w:szCs w:val="24"/>
          <w:lang w:val="fr-BE"/>
        </w:rPr>
      </w:pPr>
      <w:r w:rsidRPr="00644CD8">
        <w:rPr>
          <w:rFonts w:ascii="Cambria" w:eastAsia="Times New Roman" w:hAnsi="Cambria" w:cs="Arial"/>
          <w:b/>
          <w:bCs/>
          <w:color w:val="000000"/>
          <w:sz w:val="24"/>
          <w:szCs w:val="24"/>
          <w:lang w:val="nl"/>
        </w:rPr>
        <w:t>Burger EU</w:t>
      </w:r>
    </w:p>
    <w:p w14:paraId="6CD1FD48" w14:textId="77777777" w:rsidR="00644CD8" w:rsidRPr="00644CD8" w:rsidRDefault="00644CD8" w:rsidP="00644CD8">
      <w:pPr>
        <w:spacing w:after="0" w:line="240" w:lineRule="auto"/>
        <w:rPr>
          <w:rFonts w:ascii="Arial" w:eastAsia="Times New Roman" w:hAnsi="Arial" w:cs="Arial"/>
          <w:b/>
          <w:bCs/>
          <w:color w:val="000000"/>
          <w:sz w:val="20"/>
          <w:szCs w:val="20"/>
          <w:u w:val="single"/>
          <w:lang w:val="fr-BE"/>
        </w:rPr>
      </w:pPr>
    </w:p>
    <w:tbl>
      <w:tblPr>
        <w:tblW w:w="9966" w:type="dxa"/>
        <w:jc w:val="center"/>
        <w:tblLayout w:type="fixed"/>
        <w:tblLook w:val="04A0" w:firstRow="1" w:lastRow="0" w:firstColumn="1" w:lastColumn="0" w:noHBand="0" w:noVBand="1"/>
      </w:tblPr>
      <w:tblGrid>
        <w:gridCol w:w="9966"/>
      </w:tblGrid>
      <w:tr w:rsidR="00644CD8" w:rsidRPr="00644CD8" w14:paraId="3494D711" w14:textId="77777777" w:rsidTr="0008722E">
        <w:trPr>
          <w:trHeight w:val="331"/>
          <w:jc w:val="center"/>
        </w:trPr>
        <w:tc>
          <w:tcPr>
            <w:tcW w:w="9966" w:type="dxa"/>
            <w:tcBorders>
              <w:top w:val="single" w:sz="4" w:space="0" w:color="000000"/>
              <w:left w:val="single" w:sz="4" w:space="0" w:color="000000"/>
              <w:bottom w:val="dotted" w:sz="4" w:space="0" w:color="000000"/>
              <w:right w:val="single" w:sz="4" w:space="0" w:color="000000"/>
            </w:tcBorders>
            <w:hideMark/>
          </w:tcPr>
          <w:p w14:paraId="4EEEA74B"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b/>
                <w:bCs/>
                <w:color w:val="000000"/>
                <w:sz w:val="20"/>
                <w:szCs w:val="20"/>
                <w:lang w:val="nl"/>
              </w:rPr>
              <w:t xml:space="preserve">Inschrijving ART. 8 RICHTLIJN 2004/38/EG </w:t>
            </w:r>
          </w:p>
        </w:tc>
      </w:tr>
      <w:tr w:rsidR="00644CD8" w:rsidRPr="00644CD8" w14:paraId="4B58FF88" w14:textId="77777777" w:rsidTr="0008722E">
        <w:trPr>
          <w:trHeight w:val="576"/>
          <w:jc w:val="center"/>
        </w:trPr>
        <w:tc>
          <w:tcPr>
            <w:tcW w:w="9966" w:type="dxa"/>
            <w:tcBorders>
              <w:top w:val="dotted" w:sz="4" w:space="0" w:color="000000"/>
              <w:left w:val="single" w:sz="4" w:space="0" w:color="000000"/>
              <w:bottom w:val="nil"/>
              <w:right w:val="single" w:sz="4" w:space="0" w:color="000000"/>
            </w:tcBorders>
            <w:hideMark/>
          </w:tcPr>
          <w:p w14:paraId="4D0B7374"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EU-kaart</w:t>
            </w:r>
            <w:r w:rsidRPr="00644CD8">
              <w:rPr>
                <w:rFonts w:ascii="Arial" w:eastAsia="Times New Roman" w:hAnsi="Arial" w:cs="Arial"/>
                <w:color w:val="000000"/>
                <w:sz w:val="20"/>
                <w:szCs w:val="20"/>
                <w:vertAlign w:val="superscript"/>
                <w:lang w:val="nl"/>
              </w:rPr>
              <w:footnoteReference w:id="19"/>
            </w:r>
            <w:r w:rsidRPr="00644CD8">
              <w:rPr>
                <w:rFonts w:ascii="Arial" w:eastAsia="Times New Roman" w:hAnsi="Arial" w:cs="Arial"/>
                <w:color w:val="000000"/>
                <w:sz w:val="20"/>
                <w:szCs w:val="20"/>
                <w:lang w:val="nl"/>
              </w:rPr>
              <w:t xml:space="preserve"> </w:t>
            </w:r>
          </w:p>
        </w:tc>
      </w:tr>
      <w:tr w:rsidR="00644CD8" w:rsidRPr="00644CD8" w14:paraId="05892BFB" w14:textId="77777777" w:rsidTr="0008722E">
        <w:trPr>
          <w:trHeight w:val="331"/>
          <w:jc w:val="center"/>
        </w:trPr>
        <w:tc>
          <w:tcPr>
            <w:tcW w:w="9966" w:type="dxa"/>
            <w:tcBorders>
              <w:top w:val="single" w:sz="4" w:space="0" w:color="000000"/>
              <w:left w:val="single" w:sz="4" w:space="0" w:color="000000"/>
              <w:bottom w:val="dotted" w:sz="4" w:space="0" w:color="000000"/>
              <w:right w:val="single" w:sz="4" w:space="0" w:color="000000"/>
            </w:tcBorders>
            <w:hideMark/>
          </w:tcPr>
          <w:p w14:paraId="304FEECE"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nl-NL"/>
              </w:rPr>
            </w:pPr>
            <w:r w:rsidRPr="00644CD8">
              <w:rPr>
                <w:rFonts w:ascii="Arial" w:eastAsia="Times New Roman" w:hAnsi="Arial" w:cs="Arial"/>
                <w:b/>
                <w:bCs/>
                <w:color w:val="000000"/>
                <w:sz w:val="20"/>
                <w:szCs w:val="20"/>
                <w:lang w:val="nl"/>
              </w:rPr>
              <w:t xml:space="preserve">Duurzaam verblijf ART. 19 RICHTLIJN 2004/38/EG </w:t>
            </w:r>
          </w:p>
        </w:tc>
      </w:tr>
      <w:tr w:rsidR="00644CD8" w:rsidRPr="00644CD8" w14:paraId="3C2E05C1" w14:textId="77777777" w:rsidTr="0008722E">
        <w:trPr>
          <w:trHeight w:val="283"/>
          <w:jc w:val="center"/>
        </w:trPr>
        <w:tc>
          <w:tcPr>
            <w:tcW w:w="9966" w:type="dxa"/>
            <w:tcBorders>
              <w:top w:val="dotted" w:sz="4" w:space="0" w:color="000000"/>
              <w:left w:val="single" w:sz="4" w:space="0" w:color="000000"/>
              <w:bottom w:val="dotted" w:sz="4" w:space="0" w:color="000000"/>
              <w:right w:val="single" w:sz="4" w:space="0" w:color="000000"/>
            </w:tcBorders>
          </w:tcPr>
          <w:p w14:paraId="7A68F92C"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r w:rsidRPr="00644CD8">
              <w:rPr>
                <w:rFonts w:ascii="Arial" w:eastAsia="Times New Roman" w:hAnsi="Arial" w:cs="Arial"/>
                <w:color w:val="000000"/>
                <w:sz w:val="20"/>
                <w:szCs w:val="20"/>
                <w:lang w:val="nl"/>
              </w:rPr>
              <w:t>EU+-kaart</w:t>
            </w:r>
            <w:r w:rsidRPr="00644CD8">
              <w:rPr>
                <w:rFonts w:ascii="Arial" w:eastAsia="Times New Roman" w:hAnsi="Arial" w:cs="Arial"/>
                <w:color w:val="000000"/>
                <w:sz w:val="20"/>
                <w:szCs w:val="20"/>
                <w:vertAlign w:val="superscript"/>
                <w:lang w:val="nl"/>
              </w:rPr>
              <w:footnoteReference w:id="20"/>
            </w:r>
          </w:p>
          <w:p w14:paraId="282C07A5" w14:textId="77777777" w:rsidR="00644CD8" w:rsidRPr="00644CD8" w:rsidRDefault="00644CD8" w:rsidP="00644CD8">
            <w:pPr>
              <w:autoSpaceDE w:val="0"/>
              <w:autoSpaceDN w:val="0"/>
              <w:adjustRightInd w:val="0"/>
              <w:spacing w:after="0" w:line="276" w:lineRule="auto"/>
              <w:jc w:val="center"/>
              <w:rPr>
                <w:rFonts w:ascii="Arial" w:eastAsia="Times New Roman" w:hAnsi="Arial" w:cs="Arial"/>
                <w:color w:val="000000"/>
                <w:sz w:val="20"/>
                <w:szCs w:val="20"/>
                <w:lang w:val="fr-BE"/>
              </w:rPr>
            </w:pPr>
          </w:p>
        </w:tc>
      </w:tr>
      <w:tr w:rsidR="00644CD8" w:rsidRPr="00644CD8" w14:paraId="221E386D" w14:textId="77777777" w:rsidTr="0008722E">
        <w:trPr>
          <w:trHeight w:val="283"/>
          <w:jc w:val="center"/>
        </w:trPr>
        <w:tc>
          <w:tcPr>
            <w:tcW w:w="9966" w:type="dxa"/>
            <w:tcBorders>
              <w:top w:val="dotted" w:sz="4" w:space="0" w:color="000000"/>
              <w:left w:val="single" w:sz="4" w:space="0" w:color="000000"/>
              <w:bottom w:val="single" w:sz="4" w:space="0" w:color="000000"/>
              <w:right w:val="single" w:sz="4" w:space="0" w:color="000000"/>
            </w:tcBorders>
          </w:tcPr>
          <w:p w14:paraId="4C9F9B86" w14:textId="77777777" w:rsidR="00644CD8" w:rsidRPr="00644CD8" w:rsidRDefault="00644CD8" w:rsidP="00644CD8">
            <w:pPr>
              <w:autoSpaceDE w:val="0"/>
              <w:autoSpaceDN w:val="0"/>
              <w:adjustRightInd w:val="0"/>
              <w:spacing w:after="0" w:line="276" w:lineRule="auto"/>
              <w:rPr>
                <w:rFonts w:ascii="Arial" w:eastAsia="Times New Roman" w:hAnsi="Arial" w:cs="Arial"/>
                <w:color w:val="000000"/>
                <w:sz w:val="20"/>
                <w:szCs w:val="20"/>
                <w:lang w:val="nl"/>
              </w:rPr>
            </w:pPr>
          </w:p>
        </w:tc>
      </w:tr>
    </w:tbl>
    <w:p w14:paraId="7C6771C7" w14:textId="77777777" w:rsidR="00644CD8" w:rsidRPr="00644CD8" w:rsidRDefault="00644CD8" w:rsidP="00644CD8">
      <w:pPr>
        <w:keepNext/>
        <w:keepLines/>
        <w:numPr>
          <w:ilvl w:val="0"/>
          <w:numId w:val="12"/>
        </w:numPr>
        <w:spacing w:before="240" w:after="0" w:line="256" w:lineRule="auto"/>
        <w:ind w:left="426" w:hanging="491"/>
        <w:jc w:val="both"/>
        <w:outlineLvl w:val="0"/>
        <w:rPr>
          <w:rFonts w:ascii="Calibri Light" w:eastAsia="Times New Roman" w:hAnsi="Calibri Light" w:cs="Calibri Light"/>
          <w:color w:val="365F91"/>
          <w:sz w:val="28"/>
          <w:szCs w:val="28"/>
          <w:lang w:val="nl-NL"/>
        </w:rPr>
      </w:pPr>
      <w:r w:rsidRPr="00644CD8">
        <w:rPr>
          <w:rFonts w:ascii="Calibri Light" w:eastAsia="Times New Roman" w:hAnsi="Calibri Light" w:cs="Calibri Light"/>
          <w:color w:val="2E74B5"/>
          <w:sz w:val="28"/>
          <w:szCs w:val="28"/>
          <w:lang w:val="nl"/>
        </w:rPr>
        <w:t>Uitzondering 3 van art. 128quinquies, § 1: De verzoekers om internationale bescherming wier verzoek vóór 1 juni 2007 door de Dienst Vreemdelingenzaken of het Commissariaat-generaal voor de Vluchtelingen en de Staatlozen ontvankelijk werd verklaard en wier asielprocedure nog niet ten einde is.</w:t>
      </w:r>
    </w:p>
    <w:p w14:paraId="2784EABD"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312E097C" w14:textId="77777777" w:rsidR="00644CD8" w:rsidRPr="00644CD8" w:rsidRDefault="00644CD8" w:rsidP="00644CD8">
      <w:pPr>
        <w:spacing w:after="0" w:line="240" w:lineRule="auto"/>
        <w:jc w:val="both"/>
        <w:rPr>
          <w:rFonts w:ascii="Arial" w:eastAsia="Times New Roman" w:hAnsi="Arial" w:cs="Arial"/>
          <w:color w:val="000000"/>
          <w:sz w:val="20"/>
          <w:szCs w:val="20"/>
          <w:lang w:val="nl-NL"/>
        </w:rPr>
      </w:pPr>
      <w:r w:rsidRPr="00644CD8">
        <w:rPr>
          <w:rFonts w:ascii="Arial" w:eastAsia="Times New Roman" w:hAnsi="Arial" w:cs="Arial"/>
          <w:color w:val="000000"/>
          <w:sz w:val="20"/>
          <w:szCs w:val="20"/>
          <w:lang w:val="nl"/>
        </w:rPr>
        <w:t>Aangezien die personen normaal gezien vóór 1 juni 2007 als dusdanig in het Rijksregister ingeschreven waren, zullen dergelijke situaties zich zelden voordoen</w:t>
      </w:r>
      <w:r w:rsidRPr="00644CD8">
        <w:rPr>
          <w:rFonts w:ascii="Arial" w:eastAsia="Times New Roman" w:hAnsi="Arial" w:cs="Arial"/>
          <w:color w:val="000000"/>
          <w:sz w:val="20"/>
          <w:szCs w:val="20"/>
          <w:vertAlign w:val="superscript"/>
          <w:lang w:val="nl"/>
        </w:rPr>
        <w:t>.</w:t>
      </w:r>
      <w:r w:rsidRPr="00644CD8">
        <w:rPr>
          <w:rFonts w:ascii="Arial" w:eastAsia="Times New Roman" w:hAnsi="Arial" w:cs="Arial"/>
          <w:color w:val="000000"/>
          <w:sz w:val="20"/>
          <w:szCs w:val="20"/>
          <w:vertAlign w:val="superscript"/>
          <w:lang w:val="nl"/>
        </w:rPr>
        <w:footnoteReference w:id="21"/>
      </w:r>
      <w:r w:rsidRPr="00644CD8">
        <w:rPr>
          <w:rFonts w:ascii="Arial" w:eastAsia="Times New Roman" w:hAnsi="Arial" w:cs="Arial"/>
          <w:color w:val="000000"/>
          <w:sz w:val="20"/>
          <w:szCs w:val="20"/>
          <w:lang w:val="nl"/>
        </w:rPr>
        <w:t>.</w:t>
      </w:r>
    </w:p>
    <w:p w14:paraId="4E2EB60F" w14:textId="77777777" w:rsidR="00644CD8" w:rsidRPr="00644CD8" w:rsidRDefault="00644CD8" w:rsidP="00644CD8">
      <w:pPr>
        <w:tabs>
          <w:tab w:val="left" w:pos="426"/>
        </w:tabs>
        <w:spacing w:after="0" w:line="240" w:lineRule="auto"/>
        <w:jc w:val="both"/>
        <w:rPr>
          <w:rFonts w:ascii="Arial" w:eastAsia="Times New Roman" w:hAnsi="Arial" w:cs="Arial"/>
          <w:sz w:val="20"/>
          <w:szCs w:val="20"/>
          <w:lang w:val="nl-NL"/>
        </w:rPr>
      </w:pPr>
    </w:p>
    <w:p w14:paraId="710B3962" w14:textId="77777777" w:rsidR="00644CD8" w:rsidRPr="00644CD8" w:rsidRDefault="00644CD8" w:rsidP="00644CD8">
      <w:pPr>
        <w:keepNext/>
        <w:keepLines/>
        <w:numPr>
          <w:ilvl w:val="0"/>
          <w:numId w:val="3"/>
        </w:numPr>
        <w:spacing w:before="40" w:after="0" w:line="256" w:lineRule="auto"/>
        <w:jc w:val="both"/>
        <w:outlineLvl w:val="1"/>
        <w:rPr>
          <w:rFonts w:ascii="Cambria" w:eastAsia="Times New Roman" w:hAnsi="Cambria" w:cs="Times New Roman"/>
          <w:b/>
          <w:sz w:val="24"/>
          <w:szCs w:val="24"/>
          <w:lang w:val="nl-NL"/>
        </w:rPr>
      </w:pPr>
      <w:r w:rsidRPr="00644CD8">
        <w:rPr>
          <w:rFonts w:ascii="Cambria" w:eastAsia="Times New Roman" w:hAnsi="Cambria" w:cs="Times New Roman"/>
          <w:b/>
          <w:sz w:val="24"/>
          <w:szCs w:val="24"/>
          <w:lang w:val="nl"/>
        </w:rPr>
        <w:t>Asielzoekers wier verzoek vóór 1 juni 2007 door de Dienst Vreemdelingenzaken of het Commissariaat-generaal voor de Vluchtelingen en de Staatlozen ontvankelijk werd verklaard en wier asielprocedure nog niet ten einde is</w:t>
      </w:r>
    </w:p>
    <w:p w14:paraId="56A55FEF" w14:textId="77777777" w:rsidR="00644CD8" w:rsidRPr="00644CD8" w:rsidRDefault="00644CD8" w:rsidP="00644CD8">
      <w:pPr>
        <w:keepNext/>
        <w:keepLines/>
        <w:spacing w:before="40" w:after="0" w:line="240" w:lineRule="auto"/>
        <w:jc w:val="both"/>
        <w:outlineLvl w:val="1"/>
        <w:rPr>
          <w:rFonts w:ascii="Cambria" w:eastAsia="Times New Roman" w:hAnsi="Cambria" w:cs="Times New Roman"/>
          <w:b/>
          <w:sz w:val="26"/>
          <w:szCs w:val="26"/>
          <w:lang w:val="nl-NL"/>
        </w:rPr>
      </w:pPr>
    </w:p>
    <w:p w14:paraId="215E2D11" w14:textId="77777777" w:rsidR="00644CD8" w:rsidRPr="00644CD8" w:rsidRDefault="00644CD8" w:rsidP="00644CD8">
      <w:pPr>
        <w:spacing w:before="60"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 xml:space="preserve">Zij bewijzen hun hoedanigheid door </w:t>
      </w:r>
      <w:r w:rsidRPr="00644CD8">
        <w:rPr>
          <w:rFonts w:ascii="Arial" w:eastAsia="Times New Roman" w:hAnsi="Arial" w:cs="Arial"/>
          <w:b/>
          <w:sz w:val="20"/>
          <w:szCs w:val="20"/>
          <w:u w:val="single"/>
          <w:lang w:val="nl"/>
        </w:rPr>
        <w:t>tegelijk</w:t>
      </w:r>
      <w:r w:rsidRPr="00644CD8">
        <w:rPr>
          <w:rFonts w:ascii="Arial" w:eastAsia="Times New Roman" w:hAnsi="Arial" w:cs="Arial"/>
          <w:sz w:val="20"/>
          <w:szCs w:val="20"/>
          <w:lang w:val="nl"/>
        </w:rPr>
        <w:t xml:space="preserve"> de volgende documenten </w:t>
      </w:r>
      <w:r w:rsidRPr="00644CD8">
        <w:rPr>
          <w:rFonts w:ascii="Arial" w:eastAsia="Times New Roman" w:hAnsi="Arial" w:cs="Arial"/>
          <w:b/>
          <w:sz w:val="20"/>
          <w:szCs w:val="20"/>
          <w:u w:val="single"/>
          <w:lang w:val="nl"/>
        </w:rPr>
        <w:t>voor te leggen</w:t>
      </w:r>
      <w:r w:rsidRPr="00644CD8">
        <w:rPr>
          <w:rFonts w:ascii="Arial" w:eastAsia="Times New Roman" w:hAnsi="Arial" w:cs="Arial"/>
          <w:sz w:val="20"/>
          <w:szCs w:val="20"/>
          <w:lang w:val="nl"/>
        </w:rPr>
        <w:t>:</w:t>
      </w:r>
    </w:p>
    <w:p w14:paraId="34F3A577" w14:textId="77777777" w:rsidR="00644CD8" w:rsidRPr="00644CD8" w:rsidRDefault="00644CD8" w:rsidP="00644CD8">
      <w:pPr>
        <w:spacing w:before="60"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een bijlage 25 (bijlage bij de onderhavige omzendbrief, met volgnummer 3) OF een bijlage 26 (bijlage bij de onderhavige omzendbrief, met volgnummer 4), afgeleverd vóór 1 juni 2007 + immatriculatieattest model A (bijlage bij de onderhavige omzendbrief, met volgnummer 1).</w:t>
      </w:r>
    </w:p>
    <w:p w14:paraId="021F9A3B" w14:textId="77777777" w:rsidR="00644CD8" w:rsidRPr="00644CD8" w:rsidRDefault="00644CD8" w:rsidP="00644CD8">
      <w:pPr>
        <w:spacing w:before="60" w:after="0" w:line="240" w:lineRule="auto"/>
        <w:jc w:val="both"/>
        <w:rPr>
          <w:rFonts w:ascii="Arial" w:eastAsia="Times New Roman" w:hAnsi="Arial" w:cs="Arial"/>
          <w:sz w:val="20"/>
          <w:szCs w:val="20"/>
          <w:lang w:val="nl-NL"/>
        </w:rPr>
      </w:pPr>
    </w:p>
    <w:p w14:paraId="116C6E4D" w14:textId="77777777" w:rsidR="00644CD8" w:rsidRPr="00644CD8" w:rsidRDefault="00644CD8" w:rsidP="00644CD8">
      <w:pPr>
        <w:spacing w:before="60" w:after="0" w:line="240" w:lineRule="auto"/>
        <w:jc w:val="both"/>
        <w:rPr>
          <w:rFonts w:ascii="Arial" w:eastAsia="Times New Roman" w:hAnsi="Arial" w:cs="Arial"/>
          <w:color w:val="000000"/>
          <w:sz w:val="20"/>
          <w:szCs w:val="20"/>
          <w:lang w:val="nl-NL"/>
        </w:rPr>
      </w:pPr>
      <w:r w:rsidRPr="00644CD8">
        <w:rPr>
          <w:rFonts w:ascii="Arial" w:eastAsia="Times New Roman" w:hAnsi="Arial" w:cs="Arial"/>
          <w:color w:val="000000"/>
          <w:sz w:val="20"/>
          <w:szCs w:val="20"/>
          <w:lang w:val="nl"/>
        </w:rPr>
        <w:t>Een immatriculatieattest model A alleen bewijst niet dat het om een asielzoeker gaat.</w:t>
      </w:r>
    </w:p>
    <w:p w14:paraId="07D0418A"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5B6F1323" w14:textId="77777777" w:rsidR="00644CD8" w:rsidRPr="00644CD8" w:rsidRDefault="00644CD8" w:rsidP="00644CD8">
      <w:pPr>
        <w:numPr>
          <w:ilvl w:val="0"/>
          <w:numId w:val="3"/>
        </w:numPr>
        <w:spacing w:after="0" w:line="256" w:lineRule="auto"/>
        <w:contextualSpacing/>
        <w:jc w:val="both"/>
        <w:rPr>
          <w:rFonts w:ascii="Cambria" w:eastAsia="Times New Roman" w:hAnsi="Cambria" w:cs="Arial"/>
          <w:b/>
          <w:sz w:val="24"/>
          <w:szCs w:val="24"/>
          <w:lang w:val="nl-NL"/>
        </w:rPr>
      </w:pPr>
      <w:r w:rsidRPr="00644CD8">
        <w:rPr>
          <w:rFonts w:ascii="Cambria" w:eastAsia="Times New Roman" w:hAnsi="Cambria" w:cs="Arial"/>
          <w:b/>
          <w:sz w:val="24"/>
          <w:szCs w:val="24"/>
          <w:lang w:val="nl"/>
        </w:rPr>
        <w:t>De kandidaat-vluchtelingen wier verzoek vóór 1 juni 2007 ontvankelijk werd verklaard en die vóór of na 1 juni 2007 een negatieve beslissing ten gronde ontvingen van het Commissariaat-generaal voor de vluchtelingen en de staatlozen en die tegen deze beslissing beroep aanhangig hebben gemaakt bij de Raad voor Vreemdelingenbetwistingen evenals de kandidaat-vluchtelingen wier verzoek vóór 1 juni 2007 ontvankelijk werd verklaard en die vóór of na 1 juni 2007 een negatieve beslissing ontvingen van het Commissariaat-generaal voor de vluchtelingen en de staatlozen, die werd bevestigd door de Raad voor Vreemdelingenbetwistingen en die tegen dit arrest cassatieberoep hebben ingediend bij de Raad van State.</w:t>
      </w:r>
    </w:p>
    <w:p w14:paraId="4F3E14E8" w14:textId="77777777" w:rsidR="00644CD8" w:rsidRPr="00644CD8" w:rsidRDefault="00644CD8" w:rsidP="00644CD8">
      <w:pPr>
        <w:spacing w:after="0" w:line="240" w:lineRule="auto"/>
        <w:contextualSpacing/>
        <w:jc w:val="both"/>
        <w:rPr>
          <w:rFonts w:ascii="Cambria" w:eastAsia="Times New Roman" w:hAnsi="Cambria" w:cs="Arial"/>
          <w:b/>
          <w:sz w:val="26"/>
          <w:szCs w:val="26"/>
          <w:lang w:val="nl-NL"/>
        </w:rPr>
      </w:pPr>
    </w:p>
    <w:p w14:paraId="1BB4F767" w14:textId="77777777" w:rsidR="00644CD8" w:rsidRPr="00644CD8" w:rsidRDefault="00644CD8" w:rsidP="00644CD8">
      <w:pPr>
        <w:tabs>
          <w:tab w:val="center" w:pos="4153"/>
          <w:tab w:val="right" w:pos="8306"/>
        </w:tabs>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 xml:space="preserve">De beslissing omtrent de ontvankelijkheid van de asielaanvraag kan worden teruggevonden in het Rijksregister onder de code 206 (wachtregister). Indien dat niet kan worden geconsulteerd, kan het ziekenfonds de betrokkene verzoeken een afdruk van het wachtregister te vragen bij het gemeentebestuur of via het OCMW.  </w:t>
      </w:r>
    </w:p>
    <w:p w14:paraId="0883EC35" w14:textId="77777777" w:rsidR="00644CD8" w:rsidRPr="00644CD8" w:rsidRDefault="00644CD8" w:rsidP="00644CD8">
      <w:pPr>
        <w:tabs>
          <w:tab w:val="center" w:pos="4153"/>
          <w:tab w:val="right" w:pos="8306"/>
        </w:tabs>
        <w:spacing w:after="0" w:line="240" w:lineRule="auto"/>
        <w:jc w:val="both"/>
        <w:rPr>
          <w:rFonts w:ascii="Arial" w:eastAsia="Times New Roman" w:hAnsi="Arial" w:cs="Arial"/>
          <w:sz w:val="20"/>
          <w:szCs w:val="20"/>
          <w:lang w:val="nl-NL"/>
        </w:rPr>
      </w:pPr>
    </w:p>
    <w:p w14:paraId="48097329" w14:textId="77777777" w:rsidR="00644CD8" w:rsidRPr="00644CD8" w:rsidRDefault="00644CD8" w:rsidP="00644CD8">
      <w:pPr>
        <w:keepNext/>
        <w:keepLines/>
        <w:numPr>
          <w:ilvl w:val="0"/>
          <w:numId w:val="12"/>
        </w:numPr>
        <w:spacing w:before="240" w:after="0" w:line="256" w:lineRule="auto"/>
        <w:ind w:left="426" w:hanging="579"/>
        <w:jc w:val="both"/>
        <w:outlineLvl w:val="0"/>
        <w:rPr>
          <w:rFonts w:ascii="Calibri Light" w:eastAsia="Times New Roman" w:hAnsi="Calibri Light" w:cs="Calibri Light"/>
          <w:color w:val="2E74B5"/>
          <w:sz w:val="28"/>
          <w:szCs w:val="28"/>
          <w:lang w:val="nl-NL"/>
        </w:rPr>
      </w:pPr>
      <w:r w:rsidRPr="00644CD8">
        <w:rPr>
          <w:rFonts w:ascii="Calibri Light" w:eastAsia="Times New Roman" w:hAnsi="Calibri Light" w:cs="Calibri Light"/>
          <w:color w:val="2E74B5"/>
          <w:sz w:val="28"/>
          <w:szCs w:val="28"/>
          <w:lang w:val="nl"/>
        </w:rPr>
        <w:t>Uitzondering 4 van art. 128quinquies, § 1: De personen die, in afwachting van hun inschrijving in het Rijksregister van de natuurlijke personen, aantonen dat zij een verklaring hebben verricht, bedoeld in artikel 7 van het koninklijk besluit van 16 juli 1992 met betrekking tot de bevolkingsregisters en de vreemdelingenregisters</w:t>
      </w:r>
    </w:p>
    <w:p w14:paraId="2D93D7CB" w14:textId="77777777" w:rsidR="00644CD8" w:rsidRPr="00644CD8" w:rsidRDefault="00644CD8" w:rsidP="00644CD8">
      <w:pPr>
        <w:tabs>
          <w:tab w:val="center" w:pos="4153"/>
          <w:tab w:val="right" w:pos="8306"/>
        </w:tabs>
        <w:spacing w:after="0" w:line="240" w:lineRule="auto"/>
        <w:ind w:left="426" w:hanging="426"/>
        <w:jc w:val="both"/>
        <w:rPr>
          <w:rFonts w:ascii="Cambria" w:eastAsia="Times New Roman" w:hAnsi="Cambria" w:cs="Arial"/>
          <w:color w:val="2F5496"/>
          <w:sz w:val="26"/>
          <w:szCs w:val="26"/>
          <w:lang w:val="nl-NL"/>
        </w:rPr>
      </w:pPr>
    </w:p>
    <w:p w14:paraId="1BCA4FCE" w14:textId="77777777" w:rsidR="00644CD8" w:rsidRPr="00644CD8" w:rsidRDefault="00644CD8" w:rsidP="00644CD8">
      <w:pPr>
        <w:numPr>
          <w:ilvl w:val="1"/>
          <w:numId w:val="9"/>
        </w:numPr>
        <w:spacing w:after="0" w:line="256" w:lineRule="auto"/>
        <w:ind w:left="993" w:hanging="448"/>
        <w:contextualSpacing/>
        <w:jc w:val="both"/>
        <w:rPr>
          <w:rFonts w:ascii="Cambria" w:eastAsia="Times New Roman" w:hAnsi="Cambria" w:cs="Arial"/>
          <w:b/>
          <w:color w:val="000000"/>
          <w:sz w:val="24"/>
          <w:szCs w:val="24"/>
          <w:lang w:val="fr-BE"/>
        </w:rPr>
      </w:pPr>
      <w:r w:rsidRPr="00644CD8">
        <w:rPr>
          <w:rFonts w:ascii="Cambria" w:eastAsia="Times New Roman" w:hAnsi="Cambria" w:cs="Arial"/>
          <w:b/>
          <w:color w:val="000000"/>
          <w:sz w:val="24"/>
          <w:szCs w:val="24"/>
          <w:lang w:val="nl"/>
        </w:rPr>
        <w:t>Algemeen</w:t>
      </w:r>
    </w:p>
    <w:p w14:paraId="3B644922" w14:textId="77777777" w:rsidR="00644CD8" w:rsidRPr="00644CD8" w:rsidRDefault="00644CD8" w:rsidP="00644CD8">
      <w:pPr>
        <w:tabs>
          <w:tab w:val="center" w:pos="4153"/>
          <w:tab w:val="right" w:pos="8306"/>
        </w:tabs>
        <w:spacing w:after="0" w:line="240" w:lineRule="auto"/>
        <w:ind w:left="720"/>
        <w:contextualSpacing/>
        <w:jc w:val="both"/>
        <w:rPr>
          <w:rFonts w:ascii="Cambria" w:eastAsia="Times New Roman" w:hAnsi="Cambria" w:cs="Arial"/>
          <w:color w:val="2F5496"/>
          <w:sz w:val="26"/>
          <w:szCs w:val="26"/>
          <w:lang w:val="fr-BE"/>
        </w:rPr>
      </w:pPr>
    </w:p>
    <w:p w14:paraId="11567924" w14:textId="77777777" w:rsidR="00644CD8" w:rsidRPr="00644CD8" w:rsidRDefault="00644CD8" w:rsidP="00644CD8">
      <w:pPr>
        <w:tabs>
          <w:tab w:val="center" w:pos="4153"/>
          <w:tab w:val="right" w:pos="8306"/>
        </w:tabs>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Deze personen bewijzen hun hoedanigheid door middel van een getuigschrift van de gemeentelijke overheid of door middel van elk ander bewijsmiddel dat als dusdanig wordt erkend door de Leidend ambtenaar van de Dienst voor Administratieve Controle.</w:t>
      </w:r>
    </w:p>
    <w:p w14:paraId="3D72211C" w14:textId="77777777" w:rsidR="00644CD8" w:rsidRPr="00644CD8" w:rsidRDefault="00644CD8" w:rsidP="00644CD8">
      <w:pPr>
        <w:tabs>
          <w:tab w:val="center" w:pos="4153"/>
          <w:tab w:val="right" w:pos="8306"/>
        </w:tabs>
        <w:spacing w:after="0" w:line="240" w:lineRule="auto"/>
        <w:ind w:left="426"/>
        <w:jc w:val="both"/>
        <w:rPr>
          <w:rFonts w:ascii="Arial" w:eastAsia="Times New Roman" w:hAnsi="Arial" w:cs="Arial"/>
          <w:sz w:val="20"/>
          <w:szCs w:val="20"/>
          <w:lang w:val="nl-NL"/>
        </w:rPr>
      </w:pPr>
    </w:p>
    <w:p w14:paraId="5E6D1081" w14:textId="77777777" w:rsidR="00644CD8" w:rsidRPr="00644CD8" w:rsidRDefault="00644CD8" w:rsidP="00644CD8">
      <w:pPr>
        <w:spacing w:after="0" w:line="240" w:lineRule="auto"/>
        <w:jc w:val="both"/>
        <w:rPr>
          <w:rFonts w:ascii="Arial" w:eastAsia="Times New Roman" w:hAnsi="Arial" w:cs="Arial"/>
          <w:color w:val="000000"/>
          <w:sz w:val="20"/>
          <w:szCs w:val="20"/>
          <w:lang w:val="nl"/>
        </w:rPr>
      </w:pPr>
      <w:r w:rsidRPr="00644CD8">
        <w:rPr>
          <w:rFonts w:ascii="Arial" w:eastAsia="Times New Roman" w:hAnsi="Arial" w:cs="Arial"/>
          <w:color w:val="000000"/>
          <w:sz w:val="20"/>
          <w:szCs w:val="20"/>
          <w:lang w:val="nl"/>
        </w:rPr>
        <w:t>Voor de personen</w:t>
      </w:r>
      <w:r w:rsidRPr="00644CD8">
        <w:rPr>
          <w:rFonts w:ascii="Arial" w:eastAsia="Times New Roman" w:hAnsi="Arial" w:cs="Arial"/>
          <w:sz w:val="20"/>
          <w:szCs w:val="20"/>
          <w:lang w:val="nl"/>
        </w:rPr>
        <w:t xml:space="preserve"> die hun hoedanigheid bewijzen door middel van een getuigschrift, afgeleverd door de gemeentelijke overheid, gebeurt dat door middel van een bijlage </w:t>
      </w:r>
      <w:r w:rsidRPr="00644CD8">
        <w:rPr>
          <w:rFonts w:ascii="Arial" w:eastAsia="Times New Roman" w:hAnsi="Arial" w:cs="Arial"/>
          <w:color w:val="000000"/>
          <w:sz w:val="20"/>
          <w:szCs w:val="20"/>
          <w:lang w:val="nl"/>
        </w:rPr>
        <w:t>15</w:t>
      </w:r>
      <w:r w:rsidRPr="00644CD8">
        <w:rPr>
          <w:rFonts w:ascii="Arial" w:eastAsia="Times New Roman" w:hAnsi="Arial" w:cs="Arial"/>
          <w:color w:val="000000"/>
          <w:sz w:val="20"/>
          <w:szCs w:val="20"/>
          <w:vertAlign w:val="superscript"/>
          <w:lang w:val="nl"/>
        </w:rPr>
        <w:footnoteReference w:id="22"/>
      </w:r>
      <w:r w:rsidRPr="00644CD8">
        <w:rPr>
          <w:rFonts w:ascii="Arial" w:eastAsia="Times New Roman" w:hAnsi="Arial" w:cs="Arial"/>
          <w:color w:val="000000"/>
          <w:sz w:val="20"/>
          <w:szCs w:val="20"/>
          <w:lang w:val="nl"/>
        </w:rPr>
        <w:t xml:space="preserve"> of bijlage 49</w:t>
      </w:r>
      <w:r w:rsidRPr="00644CD8">
        <w:rPr>
          <w:rFonts w:ascii="Arial" w:eastAsia="Times New Roman" w:hAnsi="Arial" w:cs="Arial"/>
          <w:color w:val="000000"/>
          <w:sz w:val="20"/>
          <w:szCs w:val="20"/>
          <w:vertAlign w:val="superscript"/>
          <w:lang w:val="nl"/>
        </w:rPr>
        <w:footnoteReference w:id="23"/>
      </w:r>
      <w:r w:rsidRPr="00644CD8">
        <w:rPr>
          <w:rFonts w:ascii="Arial" w:eastAsia="Times New Roman" w:hAnsi="Arial" w:cs="Arial"/>
          <w:sz w:val="20"/>
          <w:szCs w:val="20"/>
          <w:lang w:val="nl"/>
        </w:rPr>
        <w:t xml:space="preserve"> van het koninklijk besluit van 8 oktober 1981 betreffende de toegang tot het grondgebied, het verblijf, de vestiging en de verwijdering van vreemdelingen. Een specimen van deze stukken is respectievelijk als bijlage 2 en 4 bij deze omzendbrief gevoegd. Er moet een onderscheid worden gemaakt naargelang van het geval</w:t>
      </w:r>
      <w:r w:rsidRPr="00644CD8">
        <w:rPr>
          <w:rFonts w:ascii="Arial" w:eastAsia="Times New Roman" w:hAnsi="Arial" w:cs="Arial"/>
          <w:color w:val="000000"/>
          <w:sz w:val="20"/>
          <w:szCs w:val="20"/>
          <w:lang w:val="nl"/>
        </w:rPr>
        <w:t>.</w:t>
      </w:r>
    </w:p>
    <w:p w14:paraId="191EFCD5" w14:textId="77777777" w:rsidR="00644CD8" w:rsidRPr="00644CD8" w:rsidRDefault="00644CD8" w:rsidP="00644CD8">
      <w:pPr>
        <w:spacing w:after="0" w:line="240" w:lineRule="auto"/>
        <w:jc w:val="both"/>
        <w:rPr>
          <w:rFonts w:ascii="Arial" w:eastAsia="Times New Roman" w:hAnsi="Arial" w:cs="Arial"/>
          <w:color w:val="000000"/>
          <w:sz w:val="20"/>
          <w:szCs w:val="20"/>
          <w:lang w:val="nl-NL"/>
        </w:rPr>
      </w:pPr>
    </w:p>
    <w:p w14:paraId="54D6344B" w14:textId="77777777" w:rsidR="00644CD8" w:rsidRPr="00644CD8" w:rsidRDefault="00644CD8" w:rsidP="00644CD8">
      <w:pPr>
        <w:numPr>
          <w:ilvl w:val="1"/>
          <w:numId w:val="9"/>
        </w:numPr>
        <w:spacing w:after="0" w:line="256" w:lineRule="auto"/>
        <w:ind w:left="993" w:hanging="448"/>
        <w:contextualSpacing/>
        <w:jc w:val="both"/>
        <w:rPr>
          <w:rFonts w:ascii="Cambria" w:eastAsia="Times New Roman" w:hAnsi="Cambria" w:cs="Arial"/>
          <w:b/>
          <w:color w:val="000000"/>
          <w:sz w:val="24"/>
          <w:szCs w:val="24"/>
          <w:lang w:val="nl-NL"/>
        </w:rPr>
      </w:pPr>
      <w:r w:rsidRPr="00644CD8">
        <w:rPr>
          <w:rFonts w:ascii="Cambria" w:eastAsia="Times New Roman" w:hAnsi="Cambria" w:cs="Arial"/>
          <w:b/>
          <w:color w:val="000000"/>
          <w:sz w:val="24"/>
          <w:szCs w:val="24"/>
          <w:lang w:val="nl"/>
        </w:rPr>
        <w:t>Een vreemdeling die een burger van de Europese Unie is</w:t>
      </w:r>
    </w:p>
    <w:p w14:paraId="38A114F0" w14:textId="77777777" w:rsidR="00644CD8" w:rsidRPr="00644CD8" w:rsidRDefault="00644CD8" w:rsidP="00644CD8">
      <w:pPr>
        <w:spacing w:after="0" w:line="240" w:lineRule="auto"/>
        <w:rPr>
          <w:rFonts w:ascii="Arial" w:eastAsia="Times New Roman" w:hAnsi="Arial" w:cs="Arial"/>
          <w:color w:val="000000"/>
          <w:sz w:val="20"/>
          <w:szCs w:val="20"/>
          <w:lang w:val="nl-NL"/>
        </w:rPr>
      </w:pPr>
    </w:p>
    <w:p w14:paraId="16AD000D" w14:textId="77777777" w:rsidR="00644CD8" w:rsidRPr="00644CD8" w:rsidRDefault="00644CD8" w:rsidP="00644CD8">
      <w:pPr>
        <w:spacing w:after="0" w:line="240" w:lineRule="auto"/>
        <w:contextualSpacing/>
        <w:jc w:val="both"/>
        <w:rPr>
          <w:rFonts w:ascii="Arial" w:eastAsia="Times New Roman" w:hAnsi="Arial" w:cs="Arial"/>
          <w:color w:val="000000"/>
          <w:sz w:val="20"/>
          <w:szCs w:val="20"/>
          <w:lang w:val="nl-NL"/>
        </w:rPr>
      </w:pPr>
      <w:r w:rsidRPr="00644CD8">
        <w:rPr>
          <w:rFonts w:ascii="Arial" w:eastAsia="Times New Roman" w:hAnsi="Arial" w:cs="Arial"/>
          <w:color w:val="000000"/>
          <w:sz w:val="20"/>
          <w:szCs w:val="20"/>
          <w:lang w:val="nl"/>
        </w:rPr>
        <w:t xml:space="preserve">Indien het gaat om een </w:t>
      </w:r>
      <w:r w:rsidRPr="00644CD8">
        <w:rPr>
          <w:rFonts w:ascii="Arial" w:eastAsia="Times New Roman" w:hAnsi="Arial" w:cs="Arial"/>
          <w:color w:val="000000"/>
          <w:sz w:val="20"/>
          <w:szCs w:val="20"/>
          <w:u w:val="single"/>
          <w:lang w:val="nl"/>
        </w:rPr>
        <w:t>burger van de Europese Unie</w:t>
      </w:r>
      <w:r w:rsidRPr="00644CD8">
        <w:rPr>
          <w:rFonts w:ascii="Arial" w:eastAsia="Times New Roman" w:hAnsi="Arial" w:cs="Arial"/>
          <w:color w:val="000000"/>
          <w:sz w:val="20"/>
          <w:szCs w:val="20"/>
          <w:lang w:val="nl"/>
        </w:rPr>
        <w:t xml:space="preserve"> wordt er geen bijlage 15 afgeleverd.</w:t>
      </w:r>
    </w:p>
    <w:p w14:paraId="05E7A36E" w14:textId="77777777" w:rsidR="00644CD8" w:rsidRPr="00644CD8" w:rsidRDefault="00644CD8" w:rsidP="00644CD8">
      <w:pPr>
        <w:spacing w:after="0" w:line="240" w:lineRule="auto"/>
        <w:contextualSpacing/>
        <w:jc w:val="both"/>
        <w:rPr>
          <w:rFonts w:ascii="Arial" w:eastAsia="Times New Roman" w:hAnsi="Arial" w:cs="Arial"/>
          <w:color w:val="000000"/>
          <w:sz w:val="20"/>
          <w:szCs w:val="20"/>
          <w:lang w:val="nl-NL"/>
        </w:rPr>
      </w:pPr>
    </w:p>
    <w:p w14:paraId="227568FD" w14:textId="77777777" w:rsidR="00644CD8" w:rsidRPr="00644CD8" w:rsidRDefault="00644CD8" w:rsidP="00644CD8">
      <w:pPr>
        <w:spacing w:after="0" w:line="240" w:lineRule="auto"/>
        <w:jc w:val="both"/>
        <w:rPr>
          <w:rFonts w:ascii="Arial" w:eastAsia="Times New Roman" w:hAnsi="Arial" w:cs="Arial"/>
          <w:color w:val="000000"/>
          <w:sz w:val="20"/>
          <w:szCs w:val="20"/>
          <w:lang w:val="nl"/>
        </w:rPr>
      </w:pPr>
      <w:r w:rsidRPr="00644CD8">
        <w:rPr>
          <w:rFonts w:ascii="Arial" w:eastAsia="Times New Roman" w:hAnsi="Arial" w:cs="Arial"/>
          <w:color w:val="000000"/>
          <w:sz w:val="20"/>
          <w:szCs w:val="20"/>
          <w:lang w:val="nl"/>
        </w:rPr>
        <w:t>In afwachting van hun EU of EU+-kaart krijgen zij respectievelijk een bijlage 8ter of 8quater. Bijlage 8ter of 8quater volstaat als bewijsmiddel voor de machtiging tot een verblijf van respectievelijk meer dan 3 maanden (bijlage 8ter en EU-kaart) of voor een onbeperkte duur</w:t>
      </w:r>
      <w:r w:rsidRPr="00644CD8">
        <w:rPr>
          <w:rFonts w:ascii="Arial" w:eastAsia="Calibri" w:hAnsi="Arial" w:cs="Arial"/>
          <w:sz w:val="20"/>
          <w:szCs w:val="20"/>
          <w:lang w:val="nl"/>
        </w:rPr>
        <w:t xml:space="preserve"> (</w:t>
      </w:r>
      <w:r w:rsidRPr="00644CD8">
        <w:rPr>
          <w:rFonts w:ascii="Arial" w:eastAsia="Times New Roman" w:hAnsi="Arial" w:cs="Arial"/>
          <w:color w:val="000000"/>
          <w:sz w:val="20"/>
          <w:szCs w:val="20"/>
          <w:lang w:val="nl"/>
        </w:rPr>
        <w:t>bijlage 8quater en EU+-kaart).</w:t>
      </w:r>
    </w:p>
    <w:p w14:paraId="0D4963F7" w14:textId="77777777" w:rsidR="00644CD8" w:rsidRPr="00644CD8" w:rsidRDefault="00644CD8" w:rsidP="00644CD8">
      <w:pPr>
        <w:spacing w:after="0" w:line="240" w:lineRule="auto"/>
        <w:jc w:val="both"/>
        <w:rPr>
          <w:rFonts w:ascii="Arial" w:eastAsia="Times New Roman" w:hAnsi="Arial" w:cs="Arial"/>
          <w:color w:val="000000"/>
          <w:sz w:val="20"/>
          <w:szCs w:val="20"/>
          <w:lang w:val="nl-NL"/>
        </w:rPr>
      </w:pPr>
    </w:p>
    <w:p w14:paraId="538CBB18" w14:textId="77777777" w:rsidR="00644CD8" w:rsidRPr="00644CD8" w:rsidRDefault="00644CD8" w:rsidP="00644CD8">
      <w:pPr>
        <w:numPr>
          <w:ilvl w:val="1"/>
          <w:numId w:val="9"/>
        </w:numPr>
        <w:spacing w:after="0" w:line="256" w:lineRule="auto"/>
        <w:ind w:left="993" w:hanging="448"/>
        <w:contextualSpacing/>
        <w:jc w:val="both"/>
        <w:rPr>
          <w:rFonts w:ascii="Cambria" w:eastAsia="Times New Roman" w:hAnsi="Cambria" w:cs="Arial"/>
          <w:b/>
          <w:color w:val="000000"/>
          <w:sz w:val="24"/>
          <w:szCs w:val="24"/>
          <w:lang w:val="nl-NL"/>
        </w:rPr>
      </w:pPr>
      <w:r w:rsidRPr="00644CD8">
        <w:rPr>
          <w:rFonts w:ascii="Cambria" w:eastAsia="Times New Roman" w:hAnsi="Cambria" w:cs="Arial"/>
          <w:b/>
          <w:color w:val="000000"/>
          <w:sz w:val="24"/>
          <w:szCs w:val="24"/>
          <w:lang w:val="nl"/>
        </w:rPr>
        <w:t>Een vreemdeling die geen burger is van de Europese Unie</w:t>
      </w:r>
    </w:p>
    <w:p w14:paraId="58F262AE" w14:textId="77777777" w:rsidR="00644CD8" w:rsidRPr="00644CD8" w:rsidRDefault="00644CD8" w:rsidP="00644CD8">
      <w:pPr>
        <w:spacing w:after="0" w:line="240" w:lineRule="auto"/>
        <w:rPr>
          <w:rFonts w:ascii="Arial" w:eastAsia="Times New Roman" w:hAnsi="Arial" w:cs="Arial"/>
          <w:color w:val="000000"/>
          <w:sz w:val="20"/>
          <w:szCs w:val="20"/>
          <w:lang w:val="nl-NL"/>
        </w:rPr>
      </w:pPr>
    </w:p>
    <w:p w14:paraId="65C09AAE" w14:textId="77777777" w:rsidR="00644CD8" w:rsidRPr="00644CD8" w:rsidRDefault="00644CD8" w:rsidP="00644CD8">
      <w:pPr>
        <w:spacing w:after="0" w:line="240" w:lineRule="auto"/>
        <w:jc w:val="both"/>
        <w:rPr>
          <w:rFonts w:ascii="Arial" w:eastAsia="Times New Roman" w:hAnsi="Arial" w:cs="Arial"/>
          <w:color w:val="000000"/>
          <w:sz w:val="20"/>
          <w:szCs w:val="20"/>
          <w:lang w:val="nl-NL"/>
        </w:rPr>
      </w:pPr>
      <w:r w:rsidRPr="00644CD8">
        <w:rPr>
          <w:rFonts w:ascii="Arial" w:eastAsia="Times New Roman" w:hAnsi="Arial" w:cs="Arial"/>
          <w:color w:val="000000"/>
          <w:sz w:val="20"/>
          <w:szCs w:val="20"/>
          <w:lang w:val="nl"/>
        </w:rPr>
        <w:t xml:space="preserve">Indien het gaat om een vreemdeling </w:t>
      </w:r>
      <w:r w:rsidRPr="00644CD8">
        <w:rPr>
          <w:rFonts w:ascii="Arial" w:eastAsia="Times New Roman" w:hAnsi="Arial" w:cs="Arial"/>
          <w:color w:val="000000"/>
          <w:sz w:val="20"/>
          <w:szCs w:val="20"/>
          <w:u w:val="single"/>
          <w:lang w:val="nl"/>
        </w:rPr>
        <w:t>die geen burger van de Europese Unie is</w:t>
      </w:r>
      <w:r w:rsidRPr="00644CD8">
        <w:rPr>
          <w:rFonts w:ascii="Arial" w:eastAsia="Times New Roman" w:hAnsi="Arial" w:cs="Arial"/>
          <w:color w:val="000000"/>
          <w:sz w:val="20"/>
          <w:szCs w:val="20"/>
          <w:lang w:val="nl"/>
        </w:rPr>
        <w:t xml:space="preserve">, dient men een onderscheid te maken tussen burgers die in het bezit zijn van een attest van immatriculatie (AI) en zij die hiervan niet in het bezit zijn. </w:t>
      </w:r>
    </w:p>
    <w:p w14:paraId="28FAED83" w14:textId="77777777" w:rsidR="00644CD8" w:rsidRPr="00644CD8" w:rsidRDefault="00644CD8" w:rsidP="00644CD8">
      <w:pPr>
        <w:spacing w:after="0" w:line="240" w:lineRule="auto"/>
        <w:jc w:val="both"/>
        <w:rPr>
          <w:rFonts w:ascii="Arial" w:eastAsia="Times New Roman" w:hAnsi="Arial" w:cs="Arial"/>
          <w:color w:val="000000"/>
          <w:sz w:val="20"/>
          <w:szCs w:val="20"/>
          <w:lang w:val="nl-NL"/>
        </w:rPr>
      </w:pPr>
    </w:p>
    <w:p w14:paraId="3D768E6F" w14:textId="77777777" w:rsidR="00644CD8" w:rsidRPr="00644CD8" w:rsidRDefault="00644CD8" w:rsidP="00644CD8">
      <w:pPr>
        <w:spacing w:after="0" w:line="240" w:lineRule="auto"/>
        <w:jc w:val="both"/>
        <w:rPr>
          <w:rFonts w:ascii="Arial" w:eastAsia="Times New Roman" w:hAnsi="Arial" w:cs="Arial"/>
          <w:color w:val="000000"/>
          <w:sz w:val="20"/>
          <w:szCs w:val="20"/>
          <w:lang w:val="nl-NL"/>
        </w:rPr>
      </w:pPr>
      <w:r w:rsidRPr="00644CD8">
        <w:rPr>
          <w:rFonts w:ascii="Arial" w:eastAsia="Times New Roman" w:hAnsi="Arial" w:cs="Arial"/>
          <w:color w:val="000000"/>
          <w:sz w:val="20"/>
          <w:szCs w:val="20"/>
          <w:lang w:val="nl"/>
        </w:rPr>
        <w:t>Degenen die reeds in het bezit zijn van een AI ontvangen geen bijlage 15, maar hun AI wordt verlengd tot wanneer de verblijfstitel uitgereikt wordt. De vreemdelingen die niet in het bezit zijn van een geldig AI ontvangen wel een bijlage 15. De dienst preciseert hierbij dat de personen die het attest van immatriculatie ontvingen in de hier beschreven situatie, tevens een positieve beslissing van de Dienst Vreemdelingenzaken moeten voorleggen.</w:t>
      </w:r>
    </w:p>
    <w:p w14:paraId="08431BFC" w14:textId="77777777" w:rsidR="00644CD8" w:rsidRPr="00644CD8" w:rsidRDefault="00644CD8" w:rsidP="00644CD8">
      <w:pPr>
        <w:spacing w:after="0" w:line="240" w:lineRule="auto"/>
        <w:jc w:val="both"/>
        <w:rPr>
          <w:rFonts w:ascii="Arial" w:eastAsia="Times New Roman" w:hAnsi="Arial" w:cs="Arial"/>
          <w:sz w:val="24"/>
          <w:szCs w:val="24"/>
          <w:lang w:val="nl-NL"/>
        </w:rPr>
      </w:pPr>
    </w:p>
    <w:p w14:paraId="12DB0C53" w14:textId="77777777" w:rsidR="00120E52" w:rsidRDefault="00644CD8" w:rsidP="00644CD8">
      <w:pPr>
        <w:spacing w:after="0" w:line="240" w:lineRule="auto"/>
        <w:jc w:val="both"/>
        <w:rPr>
          <w:rFonts w:ascii="Calibri" w:eastAsia="Calibri" w:hAnsi="Calibri" w:cs="Times New Roman"/>
          <w:sz w:val="24"/>
          <w:szCs w:val="24"/>
          <w:lang w:val="nl"/>
        </w:rPr>
      </w:pPr>
      <w:r w:rsidRPr="00644CD8">
        <w:rPr>
          <w:rFonts w:ascii="Arial" w:eastAsia="Times New Roman" w:hAnsi="Arial" w:cs="Arial"/>
          <w:sz w:val="20"/>
          <w:szCs w:val="24"/>
          <w:lang w:val="nl"/>
        </w:rPr>
        <w:t>Als het een situatie betreft waarin er geen expliciete beslissing is genomen en de afwezigheid van een expliciete beslissing van de Dienst Vreemdelingenzaken binnen de toegekende termijnen wordt gelijkgesteld met een gunstige beslissing, kan de inschrijving-registratie op basis van een geldige verblijfskaart die a posteriori is verkregen, aanleiding geven tot een aanvraag tot inschrijving met terugwerkende kracht overeenkomstig artikel 252, 6e lid, van het koninklijk besluit van 3 juli 1996 tot uitvoering van de gecoördineerde wet.</w:t>
      </w:r>
      <w:r w:rsidRPr="00644CD8">
        <w:rPr>
          <w:rFonts w:ascii="Calibri" w:eastAsia="Calibri" w:hAnsi="Calibri" w:cs="Times New Roman"/>
          <w:sz w:val="24"/>
          <w:szCs w:val="24"/>
          <w:lang w:val="nl"/>
        </w:rPr>
        <w:t xml:space="preserve"> </w:t>
      </w:r>
    </w:p>
    <w:p w14:paraId="119535FE" w14:textId="774E5335" w:rsidR="00644CD8" w:rsidRPr="00644CD8" w:rsidRDefault="00644CD8" w:rsidP="00644CD8">
      <w:pPr>
        <w:spacing w:after="0" w:line="240" w:lineRule="auto"/>
        <w:jc w:val="both"/>
        <w:rPr>
          <w:rFonts w:ascii="Arial" w:eastAsia="Times New Roman" w:hAnsi="Arial" w:cs="Arial"/>
          <w:sz w:val="20"/>
          <w:szCs w:val="24"/>
          <w:lang w:val="nl-NL"/>
        </w:rPr>
      </w:pPr>
      <w:r w:rsidRPr="00644CD8">
        <w:rPr>
          <w:rFonts w:ascii="Arial" w:eastAsia="Times New Roman" w:hAnsi="Arial" w:cs="Arial"/>
          <w:sz w:val="20"/>
          <w:szCs w:val="24"/>
          <w:lang w:val="nl"/>
        </w:rPr>
        <w:t>Dit "principe" dat een niet-beslissing binnen de termijnen gelijkstaat aan een gunstige beslissing, komt voor in verschillende verblijfsprocedures waaronder:</w:t>
      </w:r>
    </w:p>
    <w:p w14:paraId="24450187"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Gezinshereniging met een onderdaan van een derde land (artikel 10ter, § 2, vierde lid, § 2bis, derde lid, § 2ter, derde lid ; artikel 12bis, § 2, laatste lid, § 3, derde lid, § 3bis, derde lid, van de wet van 15.12.1980 + artikel 26, § 4, 26/1, § 4, 26/2, § 5, 26/2/1, § 5, van het koninklijk besluit van 8.10.1981)</w:t>
      </w:r>
    </w:p>
    <w:p w14:paraId="065870FD"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Verblijf van meer dan drie maanden van een burger van de Europese Unie (artikel 51, &amp; 2, van het koninklijk besluit van 8.10.1981)</w:t>
      </w:r>
    </w:p>
    <w:p w14:paraId="09F33E54"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Gezinshereniging met een burger van de Europese Unie</w:t>
      </w:r>
      <w:r w:rsidRPr="00644CD8">
        <w:rPr>
          <w:rFonts w:ascii="Arial" w:eastAsia="Times New Roman" w:hAnsi="Arial" w:cs="Arial"/>
          <w:sz w:val="20"/>
          <w:szCs w:val="24"/>
          <w:vertAlign w:val="superscript"/>
          <w:lang w:val="nl"/>
        </w:rPr>
        <w:footnoteReference w:id="24"/>
      </w:r>
      <w:r w:rsidRPr="00644CD8">
        <w:rPr>
          <w:rFonts w:ascii="Arial" w:eastAsia="Times New Roman" w:hAnsi="Arial" w:cs="Arial"/>
          <w:sz w:val="20"/>
          <w:szCs w:val="24"/>
          <w:lang w:val="nl"/>
        </w:rPr>
        <w:t xml:space="preserve"> (artikel 52, § 4, van het koninklijk besluit van 8.10.1981)</w:t>
      </w:r>
    </w:p>
    <w:p w14:paraId="53AADAA1"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Verwerving van duurzaam verblijf door een burger van de Europese Unie of een familielid (artikelen 55 en 56 van het koninklijk besluit van 8.10.1981)</w:t>
      </w:r>
    </w:p>
    <w:p w14:paraId="5C924294"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Machtiging tot vestiging (artikel 30 van het koninklijk besluit van 8.10.1981)</w:t>
      </w:r>
    </w:p>
    <w:p w14:paraId="72111DC6"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Verkrijgen van de status van langdurig ingezetene (artikel 30 van het koninklijk besluit van 8.10.1981)</w:t>
      </w:r>
    </w:p>
    <w:p w14:paraId="15B0385B"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Unieke vergunning (samenwerkingsakkoord van 2 februari 2018)</w:t>
      </w:r>
    </w:p>
    <w:p w14:paraId="246EC59D"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Langdurig ingezetene in een andere lidstaat en die een aanvraag indient voor een verblijf van meer dan drie maanden in België (artikel 61/7, § 3, laatste lid, van de wet van 15.12.1980)</w:t>
      </w:r>
    </w:p>
    <w:p w14:paraId="489FE79C"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Hooggekwalificeerde werknemer (artikel 61/27-5 van de wet van 15.12.1980)</w:t>
      </w:r>
    </w:p>
    <w:p w14:paraId="398521C4" w14:textId="77777777" w:rsidR="00644CD8" w:rsidRPr="00644CD8" w:rsidRDefault="00644CD8" w:rsidP="00644CD8">
      <w:pPr>
        <w:numPr>
          <w:ilvl w:val="0"/>
          <w:numId w:val="4"/>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Terugkeerrecht (artikel 40 van het koninklijk besluit van 8.10.1981).</w:t>
      </w:r>
    </w:p>
    <w:p w14:paraId="436D2ABA"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4E0D0932" w14:textId="77777777" w:rsidR="00644CD8" w:rsidRPr="00644CD8" w:rsidRDefault="00644CD8" w:rsidP="00644CD8">
      <w:pPr>
        <w:spacing w:after="0" w:line="240" w:lineRule="auto"/>
        <w:jc w:val="both"/>
        <w:rPr>
          <w:rFonts w:ascii="Arial" w:eastAsia="Times New Roman" w:hAnsi="Arial" w:cs="Arial"/>
          <w:sz w:val="20"/>
          <w:szCs w:val="20"/>
          <w:lang w:val="nl"/>
        </w:rPr>
      </w:pPr>
      <w:r w:rsidRPr="00644CD8">
        <w:rPr>
          <w:rFonts w:ascii="Arial" w:eastAsia="Times New Roman" w:hAnsi="Arial" w:cs="Arial"/>
          <w:sz w:val="20"/>
          <w:szCs w:val="20"/>
          <w:lang w:val="nl"/>
        </w:rPr>
        <w:t>Bijlage 15 geldt als bewijs van inschrijving in het vreemdelingenregister/bevolkingsregister zodra het is afgeleverd:</w:t>
      </w:r>
    </w:p>
    <w:p w14:paraId="6526A505"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16959333" w14:textId="77777777" w:rsidR="00644CD8" w:rsidRPr="00644CD8" w:rsidRDefault="00644CD8" w:rsidP="00644CD8">
      <w:pPr>
        <w:numPr>
          <w:ilvl w:val="0"/>
          <w:numId w:val="4"/>
        </w:numPr>
        <w:spacing w:after="0" w:line="240" w:lineRule="auto"/>
        <w:contextualSpacing/>
        <w:jc w:val="both"/>
        <w:rPr>
          <w:rFonts w:ascii="Arial" w:eastAsia="Times New Roman" w:hAnsi="Arial" w:cs="Times New Roman"/>
          <w:sz w:val="20"/>
          <w:szCs w:val="20"/>
          <w:lang w:val="nl-NL"/>
        </w:rPr>
      </w:pPr>
      <w:r w:rsidRPr="00644CD8">
        <w:rPr>
          <w:rFonts w:ascii="Arial" w:eastAsia="Times New Roman" w:hAnsi="Arial" w:cs="Times New Roman"/>
          <w:sz w:val="20"/>
          <w:szCs w:val="20"/>
          <w:lang w:val="nl"/>
        </w:rPr>
        <w:t>als de persoon zich heeft aangeboden om een machtiging tot vestiging of een aanvraag voor het verkrijgen van de status van EG-langdurig ingezetene in te dienen (art. 30 van het koninklijk besluit van 8 oktober 1981 betreffende de toegang tot het grondgebied, het verblijf, de vestiging en de verwijdering van vreemdelingen) (1</w:t>
      </w:r>
      <w:r w:rsidRPr="00644CD8">
        <w:rPr>
          <w:rFonts w:ascii="Arial" w:eastAsia="Times New Roman" w:hAnsi="Arial" w:cs="Times New Roman"/>
          <w:sz w:val="20"/>
          <w:szCs w:val="20"/>
          <w:vertAlign w:val="superscript"/>
          <w:lang w:val="nl"/>
        </w:rPr>
        <w:t>e</w:t>
      </w:r>
      <w:r w:rsidRPr="00644CD8">
        <w:rPr>
          <w:rFonts w:ascii="Arial" w:eastAsia="Times New Roman" w:hAnsi="Arial" w:cs="Times New Roman"/>
          <w:sz w:val="20"/>
          <w:szCs w:val="20"/>
          <w:lang w:val="nl"/>
        </w:rPr>
        <w:t xml:space="preserve"> hokje).</w:t>
      </w:r>
    </w:p>
    <w:p w14:paraId="033CD1F7" w14:textId="77777777" w:rsidR="00644CD8" w:rsidRPr="00644CD8" w:rsidRDefault="00644CD8" w:rsidP="00644CD8">
      <w:pPr>
        <w:tabs>
          <w:tab w:val="left" w:pos="709"/>
        </w:tabs>
        <w:spacing w:after="0" w:line="240" w:lineRule="auto"/>
        <w:ind w:left="709" w:hanging="283"/>
        <w:jc w:val="both"/>
        <w:rPr>
          <w:rFonts w:ascii="Arial" w:eastAsia="Times New Roman" w:hAnsi="Arial" w:cs="Arial"/>
          <w:sz w:val="20"/>
          <w:szCs w:val="20"/>
          <w:lang w:val="nl-NL"/>
        </w:rPr>
      </w:pPr>
    </w:p>
    <w:p w14:paraId="4F4F9A51" w14:textId="77777777" w:rsidR="00644CD8" w:rsidRPr="00644CD8" w:rsidRDefault="00644CD8" w:rsidP="00644CD8">
      <w:pPr>
        <w:numPr>
          <w:ilvl w:val="0"/>
          <w:numId w:val="10"/>
        </w:numPr>
        <w:tabs>
          <w:tab w:val="left" w:pos="709"/>
        </w:tabs>
        <w:spacing w:after="0" w:line="256" w:lineRule="auto"/>
        <w:ind w:left="709"/>
        <w:jc w:val="both"/>
        <w:rPr>
          <w:rFonts w:ascii="Arial" w:eastAsia="Times New Roman" w:hAnsi="Arial" w:cs="Arial"/>
          <w:sz w:val="20"/>
          <w:szCs w:val="20"/>
          <w:lang w:val="nl-NL"/>
        </w:rPr>
      </w:pPr>
      <w:r w:rsidRPr="00644CD8">
        <w:rPr>
          <w:rFonts w:ascii="Arial" w:eastAsia="Times New Roman" w:hAnsi="Arial" w:cs="Arial"/>
          <w:sz w:val="20"/>
          <w:szCs w:val="20"/>
          <w:lang w:val="nl"/>
        </w:rPr>
        <w:t>als de persoon zich heeft aangeboden om de vernieuwing van zijn verblijfsvergunning, vestigingsvergunning of EG-verblijfsvergunning voor langdurig ingezetene in te dienen - EG (art. 33 - 101 van het koninklijk besluit van 8 oktober 1981 betreffende de toegang tot het grondgebied, het verblijf, de vestiging en de verwijdering van vreemdelingen) (2</w:t>
      </w:r>
      <w:r w:rsidRPr="00644CD8">
        <w:rPr>
          <w:rFonts w:ascii="Arial" w:eastAsia="Times New Roman" w:hAnsi="Arial" w:cs="Arial"/>
          <w:sz w:val="20"/>
          <w:szCs w:val="20"/>
          <w:vertAlign w:val="superscript"/>
          <w:lang w:val="nl"/>
        </w:rPr>
        <w:t>e</w:t>
      </w:r>
      <w:r w:rsidRPr="00644CD8">
        <w:rPr>
          <w:rFonts w:ascii="Arial" w:eastAsia="Times New Roman" w:hAnsi="Arial" w:cs="Arial"/>
          <w:sz w:val="20"/>
          <w:szCs w:val="20"/>
          <w:lang w:val="nl"/>
        </w:rPr>
        <w:t xml:space="preserve"> hokje).</w:t>
      </w:r>
    </w:p>
    <w:p w14:paraId="3BDFE800" w14:textId="77777777" w:rsidR="00644CD8" w:rsidRPr="00644CD8" w:rsidRDefault="00644CD8" w:rsidP="00644CD8">
      <w:pPr>
        <w:tabs>
          <w:tab w:val="left" w:pos="709"/>
        </w:tabs>
        <w:spacing w:after="0" w:line="256" w:lineRule="auto"/>
        <w:ind w:left="709"/>
        <w:jc w:val="both"/>
        <w:rPr>
          <w:rFonts w:ascii="Arial" w:eastAsia="Times New Roman" w:hAnsi="Arial" w:cs="Arial"/>
          <w:sz w:val="20"/>
          <w:szCs w:val="20"/>
          <w:lang w:val="nl-NL"/>
        </w:rPr>
      </w:pPr>
    </w:p>
    <w:p w14:paraId="17D418ED" w14:textId="77777777" w:rsidR="00644CD8" w:rsidRPr="00644CD8" w:rsidRDefault="00644CD8" w:rsidP="00644CD8">
      <w:pPr>
        <w:numPr>
          <w:ilvl w:val="0"/>
          <w:numId w:val="10"/>
        </w:numPr>
        <w:tabs>
          <w:tab w:val="num" w:pos="709"/>
        </w:tabs>
        <w:spacing w:after="0" w:line="240" w:lineRule="auto"/>
        <w:ind w:left="709"/>
        <w:jc w:val="both"/>
        <w:rPr>
          <w:rFonts w:ascii="Arial" w:eastAsia="Times New Roman" w:hAnsi="Arial" w:cs="Arial"/>
          <w:sz w:val="20"/>
          <w:szCs w:val="20"/>
          <w:lang w:val="nl-BE"/>
        </w:rPr>
      </w:pPr>
      <w:r w:rsidRPr="00644CD8">
        <w:rPr>
          <w:rFonts w:ascii="Arial" w:eastAsia="Times New Roman" w:hAnsi="Arial" w:cs="Arial"/>
          <w:sz w:val="20"/>
          <w:szCs w:val="20"/>
          <w:lang w:val="nl-BE"/>
        </w:rPr>
        <w:t>als de persoon zich heeft aangeboden om in zijn vroegere verblijfssituatie te worden teruggeplaatst wanneer hij, om redenen buiten zijn wil, niet binnen de voorgeschreven termijn is kunnen terugkeren (art. 40 van het koninklijk besluit van 8 oktober 1981 betreffende de toegang tot het grondgebied, het verblijf, de vestiging en de verwijdering van vreemdelingen). (3</w:t>
      </w:r>
      <w:r w:rsidRPr="00644CD8">
        <w:rPr>
          <w:rFonts w:ascii="Arial" w:eastAsia="Times New Roman" w:hAnsi="Arial" w:cs="Arial"/>
          <w:sz w:val="20"/>
          <w:szCs w:val="20"/>
          <w:vertAlign w:val="superscript"/>
          <w:lang w:val="nl-BE"/>
        </w:rPr>
        <w:t>e</w:t>
      </w:r>
      <w:r w:rsidRPr="00644CD8">
        <w:rPr>
          <w:rFonts w:ascii="Arial" w:eastAsia="Times New Roman" w:hAnsi="Arial" w:cs="Arial"/>
          <w:sz w:val="20"/>
          <w:szCs w:val="20"/>
          <w:lang w:val="nl-BE"/>
        </w:rPr>
        <w:t xml:space="preserve"> hokje).</w:t>
      </w:r>
    </w:p>
    <w:p w14:paraId="3ECCF62B" w14:textId="77777777" w:rsidR="00644CD8" w:rsidRPr="00644CD8" w:rsidRDefault="00644CD8" w:rsidP="00644CD8">
      <w:pPr>
        <w:tabs>
          <w:tab w:val="left" w:pos="709"/>
        </w:tabs>
        <w:spacing w:after="0" w:line="240" w:lineRule="auto"/>
        <w:ind w:left="709" w:hanging="283"/>
        <w:jc w:val="both"/>
        <w:rPr>
          <w:rFonts w:ascii="Arial" w:eastAsia="Times New Roman" w:hAnsi="Arial" w:cs="Arial"/>
          <w:sz w:val="24"/>
          <w:szCs w:val="24"/>
          <w:lang w:val="nl-NL"/>
        </w:rPr>
      </w:pPr>
    </w:p>
    <w:p w14:paraId="580CA0B1" w14:textId="77777777" w:rsidR="00644CD8" w:rsidRPr="00986194" w:rsidRDefault="00644CD8" w:rsidP="00644CD8">
      <w:pPr>
        <w:numPr>
          <w:ilvl w:val="0"/>
          <w:numId w:val="10"/>
        </w:numPr>
        <w:tabs>
          <w:tab w:val="left" w:pos="709"/>
        </w:tabs>
        <w:spacing w:after="0" w:line="256" w:lineRule="auto"/>
        <w:ind w:left="709"/>
        <w:jc w:val="both"/>
        <w:rPr>
          <w:rFonts w:ascii="Arial" w:eastAsia="Times New Roman" w:hAnsi="Arial" w:cs="Arial"/>
          <w:sz w:val="20"/>
          <w:szCs w:val="20"/>
          <w:lang w:val="nl-NL"/>
        </w:rPr>
      </w:pPr>
      <w:r w:rsidRPr="00644CD8">
        <w:rPr>
          <w:rFonts w:ascii="Arial" w:eastAsia="Times New Roman" w:hAnsi="Arial" w:cs="Arial"/>
          <w:sz w:val="20"/>
          <w:szCs w:val="20"/>
          <w:lang w:val="nl"/>
        </w:rPr>
        <w:t>als de persoon zich heeft aangeboden om een aanvraag voor een duurzaam verblijf in te dienen (art. 56 van het koninklijk besluit van 8 oktober 1981 betreffende de toegang tot het grondgebied, het verblijf, de vestiging en de verwijdering van vreemdelingen) (4</w:t>
      </w:r>
      <w:r w:rsidRPr="00644CD8">
        <w:rPr>
          <w:rFonts w:ascii="Arial" w:eastAsia="Times New Roman" w:hAnsi="Arial" w:cs="Arial"/>
          <w:sz w:val="20"/>
          <w:szCs w:val="20"/>
          <w:vertAlign w:val="superscript"/>
          <w:lang w:val="nl"/>
        </w:rPr>
        <w:t xml:space="preserve">e </w:t>
      </w:r>
      <w:r w:rsidRPr="00644CD8">
        <w:rPr>
          <w:rFonts w:ascii="Arial" w:eastAsia="Times New Roman" w:hAnsi="Arial" w:cs="Arial"/>
          <w:sz w:val="20"/>
          <w:szCs w:val="20"/>
          <w:lang w:val="nl"/>
        </w:rPr>
        <w:t>hokje).</w:t>
      </w:r>
    </w:p>
    <w:p w14:paraId="28AD9072" w14:textId="77777777" w:rsidR="00986194" w:rsidRDefault="00986194" w:rsidP="00986194">
      <w:pPr>
        <w:pStyle w:val="ListParagraph"/>
        <w:rPr>
          <w:rFonts w:ascii="Arial" w:eastAsia="Times New Roman" w:hAnsi="Arial" w:cs="Arial"/>
          <w:sz w:val="20"/>
          <w:szCs w:val="20"/>
          <w:lang w:val="nl-NL"/>
        </w:rPr>
      </w:pPr>
    </w:p>
    <w:p w14:paraId="53CADDD8" w14:textId="77777777" w:rsidR="00986194" w:rsidRDefault="00986194" w:rsidP="00986194">
      <w:pPr>
        <w:tabs>
          <w:tab w:val="left" w:pos="709"/>
        </w:tabs>
        <w:spacing w:after="0" w:line="256" w:lineRule="auto"/>
        <w:jc w:val="both"/>
        <w:rPr>
          <w:rFonts w:ascii="Arial" w:eastAsia="Times New Roman" w:hAnsi="Arial" w:cs="Arial"/>
          <w:sz w:val="20"/>
          <w:szCs w:val="20"/>
          <w:lang w:val="nl-NL"/>
        </w:rPr>
      </w:pPr>
    </w:p>
    <w:p w14:paraId="6706F4D0" w14:textId="77777777" w:rsidR="00986194" w:rsidRDefault="00986194" w:rsidP="00986194">
      <w:pPr>
        <w:tabs>
          <w:tab w:val="left" w:pos="709"/>
        </w:tabs>
        <w:spacing w:after="0" w:line="256" w:lineRule="auto"/>
        <w:jc w:val="both"/>
        <w:rPr>
          <w:rFonts w:ascii="Arial" w:eastAsia="Times New Roman" w:hAnsi="Arial" w:cs="Arial"/>
          <w:sz w:val="20"/>
          <w:szCs w:val="20"/>
          <w:lang w:val="nl-NL"/>
        </w:rPr>
      </w:pPr>
    </w:p>
    <w:p w14:paraId="194B99BC" w14:textId="77777777" w:rsidR="00986194" w:rsidRPr="00644CD8" w:rsidRDefault="00986194" w:rsidP="00986194">
      <w:pPr>
        <w:tabs>
          <w:tab w:val="left" w:pos="709"/>
        </w:tabs>
        <w:spacing w:after="0" w:line="256" w:lineRule="auto"/>
        <w:jc w:val="both"/>
        <w:rPr>
          <w:rFonts w:ascii="Arial" w:eastAsia="Times New Roman" w:hAnsi="Arial" w:cs="Arial"/>
          <w:sz w:val="20"/>
          <w:szCs w:val="20"/>
          <w:lang w:val="nl-NL"/>
        </w:rPr>
      </w:pPr>
    </w:p>
    <w:p w14:paraId="777D94AB" w14:textId="77777777" w:rsidR="00644CD8" w:rsidRPr="00644CD8" w:rsidRDefault="00644CD8" w:rsidP="00644CD8">
      <w:pPr>
        <w:numPr>
          <w:ilvl w:val="0"/>
          <w:numId w:val="11"/>
        </w:numPr>
        <w:tabs>
          <w:tab w:val="left" w:pos="709"/>
        </w:tabs>
        <w:spacing w:before="120" w:after="0" w:line="256" w:lineRule="auto"/>
        <w:ind w:left="709" w:hanging="283"/>
        <w:jc w:val="both"/>
        <w:rPr>
          <w:rFonts w:ascii="Arial" w:eastAsia="Times New Roman" w:hAnsi="Arial" w:cs="Arial"/>
          <w:sz w:val="20"/>
          <w:szCs w:val="20"/>
          <w:lang w:val="nl-NL"/>
        </w:rPr>
      </w:pPr>
      <w:r w:rsidRPr="00644CD8">
        <w:rPr>
          <w:rFonts w:ascii="Arial" w:eastAsia="Times New Roman" w:hAnsi="Arial" w:cs="Arial"/>
          <w:sz w:val="20"/>
          <w:szCs w:val="20"/>
          <w:lang w:val="nl"/>
        </w:rPr>
        <w:t>als de persoon zich heeft aangeboden om zich te laten inschrijven (art. 119 van het koninklijk besluit van 8 oktober 1981 betreffende de toegang tot het grondgebied, het verblijf, de vestiging en de verwijdering van vreemdelingen) (9</w:t>
      </w:r>
      <w:r w:rsidRPr="00644CD8">
        <w:rPr>
          <w:rFonts w:ascii="Arial" w:eastAsia="Times New Roman" w:hAnsi="Arial" w:cs="Arial"/>
          <w:sz w:val="20"/>
          <w:szCs w:val="20"/>
          <w:vertAlign w:val="superscript"/>
          <w:lang w:val="nl"/>
        </w:rPr>
        <w:t>e</w:t>
      </w:r>
      <w:r w:rsidRPr="00644CD8">
        <w:rPr>
          <w:rFonts w:ascii="Arial" w:eastAsia="Times New Roman" w:hAnsi="Arial" w:cs="Arial"/>
          <w:sz w:val="20"/>
          <w:szCs w:val="20"/>
          <w:lang w:val="nl"/>
        </w:rPr>
        <w:t xml:space="preserve"> hokje) in combinatie met:</w:t>
      </w:r>
    </w:p>
    <w:p w14:paraId="27BD5351" w14:textId="77777777" w:rsidR="00644CD8" w:rsidRPr="00644CD8" w:rsidRDefault="00644CD8" w:rsidP="00644CD8">
      <w:pPr>
        <w:tabs>
          <w:tab w:val="left" w:pos="709"/>
        </w:tabs>
        <w:spacing w:after="0" w:line="240" w:lineRule="auto"/>
        <w:ind w:left="567"/>
        <w:jc w:val="both"/>
        <w:rPr>
          <w:rFonts w:ascii="Arial" w:eastAsia="Times New Roman" w:hAnsi="Arial" w:cs="Arial"/>
          <w:sz w:val="20"/>
          <w:szCs w:val="20"/>
          <w:lang w:val="nl-NL"/>
        </w:rPr>
      </w:pPr>
    </w:p>
    <w:p w14:paraId="2532132F" w14:textId="77777777" w:rsidR="00644CD8" w:rsidRPr="00644CD8" w:rsidRDefault="00644CD8" w:rsidP="00644CD8">
      <w:pPr>
        <w:numPr>
          <w:ilvl w:val="1"/>
          <w:numId w:val="11"/>
        </w:numPr>
        <w:spacing w:after="0" w:line="256" w:lineRule="auto"/>
        <w:ind w:left="993" w:hanging="284"/>
        <w:jc w:val="both"/>
        <w:rPr>
          <w:rFonts w:ascii="Arial" w:eastAsia="Times New Roman" w:hAnsi="Arial" w:cs="Arial"/>
          <w:sz w:val="20"/>
          <w:szCs w:val="20"/>
          <w:lang w:val="nl-BE"/>
        </w:rPr>
      </w:pPr>
      <w:r w:rsidRPr="00644CD8">
        <w:rPr>
          <w:rFonts w:ascii="Arial" w:eastAsia="Times New Roman" w:hAnsi="Arial" w:cs="Arial"/>
          <w:sz w:val="20"/>
          <w:szCs w:val="20"/>
          <w:lang w:val="nl"/>
        </w:rPr>
        <w:t>of een geldig visum type D</w:t>
      </w:r>
    </w:p>
    <w:p w14:paraId="0D16B3DD" w14:textId="77777777" w:rsidR="00644CD8" w:rsidRPr="00644CD8" w:rsidRDefault="00644CD8" w:rsidP="00644CD8">
      <w:pPr>
        <w:numPr>
          <w:ilvl w:val="1"/>
          <w:numId w:val="11"/>
        </w:numPr>
        <w:spacing w:after="0" w:line="256" w:lineRule="auto"/>
        <w:ind w:left="993" w:hanging="284"/>
        <w:jc w:val="both"/>
        <w:rPr>
          <w:rFonts w:ascii="Arial" w:eastAsia="Times New Roman" w:hAnsi="Arial" w:cs="Arial"/>
          <w:sz w:val="20"/>
          <w:szCs w:val="20"/>
          <w:lang w:val="nl-NL"/>
        </w:rPr>
      </w:pPr>
      <w:r w:rsidRPr="00644CD8">
        <w:rPr>
          <w:rFonts w:ascii="Arial" w:eastAsia="Times New Roman" w:hAnsi="Arial" w:cs="Arial"/>
          <w:sz w:val="20"/>
          <w:szCs w:val="20"/>
          <w:lang w:val="nl"/>
        </w:rPr>
        <w:t>of een beslissing van de Dienst Vreemdelingenzaken dat de betrokkene een Bewijs van Inschrijving in het Vreemdelingenregister (BIVR) kan verkrijgen (bv. in het kader van de procedure slachtoffer mensenhandel of in het kader van een aanvraag 9ter of 9bis...)</w:t>
      </w:r>
    </w:p>
    <w:p w14:paraId="3AFEEB32" w14:textId="77777777" w:rsidR="00644CD8" w:rsidRPr="00644CD8" w:rsidRDefault="00644CD8" w:rsidP="00644CD8">
      <w:pPr>
        <w:spacing w:before="60" w:after="0" w:line="240" w:lineRule="auto"/>
        <w:ind w:left="851"/>
        <w:jc w:val="both"/>
        <w:rPr>
          <w:rFonts w:ascii="Arial" w:eastAsia="Times New Roman" w:hAnsi="Arial" w:cs="Arial"/>
          <w:sz w:val="20"/>
          <w:szCs w:val="20"/>
          <w:lang w:val="nl-NL"/>
        </w:rPr>
      </w:pPr>
    </w:p>
    <w:p w14:paraId="6091A2B2" w14:textId="77777777" w:rsidR="00644CD8" w:rsidRPr="00644CD8" w:rsidRDefault="00644CD8" w:rsidP="00644CD8">
      <w:pPr>
        <w:numPr>
          <w:ilvl w:val="0"/>
          <w:numId w:val="5"/>
        </w:numPr>
        <w:autoSpaceDE w:val="0"/>
        <w:autoSpaceDN w:val="0"/>
        <w:adjustRightInd w:val="0"/>
        <w:spacing w:after="0" w:line="256" w:lineRule="auto"/>
        <w:ind w:left="709" w:hanging="283"/>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
        </w:rPr>
        <w:t>als de persoon zich heeft aangeboden om een verblijfsdocument, verblijfs- of vestigingsvergunning of EG-verblijfsvergunning voor langdurig ingezetene waarop hij recht heeft te ontvangen (art. 119 van het koninklijk besluit van 8 oktober 1981 betreffende de toegang tot het grondgebied, het verblijf, de vestiging en de verwijdering van vreemdelingen) (9</w:t>
      </w:r>
      <w:r w:rsidRPr="00644CD8">
        <w:rPr>
          <w:rFonts w:ascii="Arial" w:eastAsia="Times New Roman" w:hAnsi="Arial" w:cs="Arial"/>
          <w:sz w:val="20"/>
          <w:szCs w:val="20"/>
          <w:vertAlign w:val="superscript"/>
          <w:lang w:val="nl"/>
        </w:rPr>
        <w:t>e</w:t>
      </w:r>
      <w:r w:rsidRPr="00644CD8">
        <w:rPr>
          <w:rFonts w:ascii="Arial" w:eastAsia="Times New Roman" w:hAnsi="Arial" w:cs="Arial"/>
          <w:sz w:val="20"/>
          <w:szCs w:val="20"/>
          <w:lang w:val="nl"/>
        </w:rPr>
        <w:t xml:space="preserve"> hokje).</w:t>
      </w:r>
    </w:p>
    <w:p w14:paraId="4E1B7615" w14:textId="77777777" w:rsidR="00644CD8" w:rsidRPr="00644CD8" w:rsidRDefault="00644CD8" w:rsidP="00644CD8">
      <w:pPr>
        <w:autoSpaceDE w:val="0"/>
        <w:autoSpaceDN w:val="0"/>
        <w:adjustRightInd w:val="0"/>
        <w:spacing w:after="0" w:line="256" w:lineRule="auto"/>
        <w:contextualSpacing/>
        <w:jc w:val="both"/>
        <w:rPr>
          <w:rFonts w:ascii="Arial" w:eastAsia="Times New Roman" w:hAnsi="Arial" w:cs="Arial"/>
          <w:sz w:val="20"/>
          <w:szCs w:val="20"/>
          <w:lang w:val="nl"/>
        </w:rPr>
      </w:pPr>
    </w:p>
    <w:p w14:paraId="0E8DE14B" w14:textId="6BF78C7A" w:rsidR="00644CD8" w:rsidRPr="00644CD8" w:rsidRDefault="00644CD8" w:rsidP="00644CD8">
      <w:pPr>
        <w:spacing w:after="0" w:line="240" w:lineRule="auto"/>
        <w:rPr>
          <w:rFonts w:ascii="Arial" w:eastAsia="Times New Roman" w:hAnsi="Arial" w:cs="Arial"/>
          <w:sz w:val="20"/>
          <w:szCs w:val="20"/>
          <w:lang w:val="nl"/>
        </w:rPr>
      </w:pPr>
      <w:r w:rsidRPr="00644CD8">
        <w:rPr>
          <w:rFonts w:ascii="Arial" w:eastAsia="Times New Roman" w:hAnsi="Arial" w:cs="Arial"/>
          <w:sz w:val="20"/>
          <w:szCs w:val="20"/>
          <w:lang w:val="nl"/>
        </w:rPr>
        <w:t>Een bijlage 15 afgeleverd met een 5e aangevinkt vakje (de betrokkene heeft zich bij het</w:t>
      </w:r>
      <w:r w:rsidR="00986194">
        <w:rPr>
          <w:rFonts w:ascii="Arial" w:eastAsia="Times New Roman" w:hAnsi="Arial" w:cs="Arial"/>
          <w:sz w:val="20"/>
          <w:szCs w:val="20"/>
          <w:lang w:val="nl"/>
        </w:rPr>
        <w:t xml:space="preserve"> </w:t>
      </w:r>
      <w:r w:rsidRPr="00644CD8">
        <w:rPr>
          <w:rFonts w:ascii="Arial" w:eastAsia="Times New Roman" w:hAnsi="Arial" w:cs="Arial"/>
          <w:sz w:val="20"/>
          <w:szCs w:val="20"/>
          <w:lang w:val="nl"/>
        </w:rPr>
        <w:t>gemeentebestuur aangemeld "om een aanvraag in te dienen teneinde werk te zoeken of een</w:t>
      </w:r>
      <w:r w:rsidR="00986194">
        <w:rPr>
          <w:rFonts w:ascii="Arial" w:eastAsia="Times New Roman" w:hAnsi="Arial" w:cs="Arial"/>
          <w:sz w:val="20"/>
          <w:szCs w:val="20"/>
          <w:lang w:val="nl"/>
        </w:rPr>
        <w:t xml:space="preserve"> </w:t>
      </w:r>
      <w:r w:rsidRPr="00644CD8">
        <w:rPr>
          <w:rFonts w:ascii="Arial" w:eastAsia="Times New Roman" w:hAnsi="Arial" w:cs="Arial"/>
          <w:sz w:val="20"/>
          <w:szCs w:val="20"/>
          <w:lang w:val="nl"/>
        </w:rPr>
        <w:t>onderneming op te richten na de voltooiing van zijn studies (art. 104/5)) of een 6e aangevinkt vakje (de betrokkene heeft zich bij het gemeentebestuur aangemeld "om een aanvraag in te dienen teneinde werk te zoeken of een onderneming op te richten na de voltooiing van zijn onderzoek (art. 105/91, eerste lid)), geeft geen recht op een verblijf van meer dan 3 maanden. De bijlage kan daarom normaal gezien niet worden aanvaard voor een inschrijving in de hoedanigheid van ingezetene.</w:t>
      </w:r>
    </w:p>
    <w:p w14:paraId="7408AFAB" w14:textId="77777777" w:rsidR="00644CD8" w:rsidRPr="00644CD8" w:rsidRDefault="00644CD8" w:rsidP="00644CD8">
      <w:pPr>
        <w:spacing w:after="0" w:line="240" w:lineRule="auto"/>
        <w:rPr>
          <w:rFonts w:ascii="Arial" w:eastAsia="Times New Roman" w:hAnsi="Arial" w:cs="Arial"/>
          <w:sz w:val="20"/>
          <w:szCs w:val="20"/>
          <w:lang w:val="nl-BE"/>
        </w:rPr>
      </w:pPr>
    </w:p>
    <w:p w14:paraId="46144949" w14:textId="35ED15F4" w:rsidR="00644CD8" w:rsidRPr="00644CD8" w:rsidRDefault="00644CD8" w:rsidP="00644CD8">
      <w:pPr>
        <w:spacing w:after="0" w:line="240" w:lineRule="auto"/>
        <w:rPr>
          <w:rFonts w:ascii="Arial" w:eastAsia="Times New Roman" w:hAnsi="Arial" w:cs="Arial"/>
          <w:sz w:val="20"/>
          <w:szCs w:val="20"/>
          <w:lang w:val="nl"/>
        </w:rPr>
      </w:pPr>
      <w:r w:rsidRPr="00644CD8">
        <w:rPr>
          <w:rFonts w:ascii="Arial" w:eastAsia="Times New Roman" w:hAnsi="Arial" w:cs="Arial"/>
          <w:sz w:val="20"/>
          <w:szCs w:val="20"/>
          <w:lang w:val="nl"/>
        </w:rPr>
        <w:t>Toch kan een bijlage 15 met een 5e of een 6e aangevinkt vakje worden afgeleverd aan houders van een A-kaart (in de hoedanigheid van student of onderzoeker) die zonder beslissing van de Dienst Vreemdelingenzaken is verstreken, hetgeen betekent dat de betrokkene inderdaad niet meer toegelaten of gemachtigd is tot een verblijf van meer dan drie maanden in deze hoedanigheid.</w:t>
      </w:r>
    </w:p>
    <w:p w14:paraId="134C4D7D" w14:textId="77777777" w:rsidR="00644CD8" w:rsidRPr="00644CD8" w:rsidRDefault="00644CD8" w:rsidP="00644CD8">
      <w:pPr>
        <w:spacing w:after="0" w:line="240" w:lineRule="auto"/>
        <w:rPr>
          <w:rFonts w:ascii="Arial" w:eastAsia="Times New Roman" w:hAnsi="Arial" w:cs="Arial"/>
          <w:sz w:val="20"/>
          <w:szCs w:val="20"/>
          <w:lang w:val="nl-BE"/>
        </w:rPr>
      </w:pPr>
    </w:p>
    <w:p w14:paraId="71457153" w14:textId="77777777" w:rsidR="00644CD8" w:rsidRPr="00644CD8" w:rsidRDefault="00644CD8" w:rsidP="00644CD8">
      <w:pPr>
        <w:spacing w:after="0" w:line="240" w:lineRule="auto"/>
        <w:rPr>
          <w:rFonts w:ascii="Arial" w:eastAsia="Times New Roman" w:hAnsi="Arial" w:cs="Arial"/>
          <w:sz w:val="20"/>
          <w:szCs w:val="20"/>
          <w:lang w:val="nl"/>
        </w:rPr>
      </w:pPr>
      <w:r w:rsidRPr="00644CD8">
        <w:rPr>
          <w:rFonts w:ascii="Arial" w:eastAsia="Times New Roman" w:hAnsi="Arial" w:cs="Arial"/>
          <w:sz w:val="20"/>
          <w:szCs w:val="20"/>
          <w:lang w:val="nl"/>
        </w:rPr>
        <w:t>Dit verblijf onder bijlage 15 kan evenwel worden gelijkgesteld aan een verblijf van meer dan drie maanden als de beslissing van de Dienst Vreemdelingenzaken positief is. Het Koninklijk Besluit van 8 oktober 1981 (artikel 104/6 en artikel 105/92) bepaalt immers dat als in beide gevallen een bijlage 15 werd afgeleverd, het verblijf van meer dan 3 maanden (waarvan de duur 12 maanden bedraagt - een vaste en niet verlengbare duur) teruggaat tot de datum van afgifte van bijlage 15.</w:t>
      </w:r>
    </w:p>
    <w:p w14:paraId="101970D8" w14:textId="77777777" w:rsidR="00644CD8" w:rsidRPr="00644CD8" w:rsidRDefault="00644CD8" w:rsidP="00644CD8">
      <w:pPr>
        <w:spacing w:after="0" w:line="240" w:lineRule="auto"/>
        <w:rPr>
          <w:rFonts w:ascii="Arial" w:eastAsia="Times New Roman" w:hAnsi="Arial" w:cs="Arial"/>
          <w:sz w:val="20"/>
          <w:szCs w:val="20"/>
          <w:lang w:val="nl-BE"/>
        </w:rPr>
      </w:pPr>
    </w:p>
    <w:p w14:paraId="3B0AD354" w14:textId="77777777" w:rsidR="00644CD8" w:rsidRPr="00644CD8" w:rsidRDefault="00644CD8" w:rsidP="00644CD8">
      <w:pPr>
        <w:spacing w:after="0" w:line="240" w:lineRule="auto"/>
        <w:rPr>
          <w:rFonts w:ascii="Arial" w:eastAsia="Times New Roman" w:hAnsi="Arial" w:cs="Arial"/>
          <w:sz w:val="20"/>
          <w:szCs w:val="20"/>
          <w:lang w:val="nl"/>
        </w:rPr>
      </w:pPr>
      <w:r w:rsidRPr="00644CD8">
        <w:rPr>
          <w:rFonts w:ascii="Arial" w:eastAsia="Times New Roman" w:hAnsi="Arial" w:cs="Arial"/>
          <w:sz w:val="20"/>
          <w:szCs w:val="20"/>
          <w:lang w:val="nl"/>
        </w:rPr>
        <w:t>Samengevat, een bijlage 15 met een 5e of een 6e aangevinkt vakje kan niet worden gebruikt voor een inschrijving in de hoedanigheid van ingezetene, behalve als de aflevering ervan wordt gevolgd door een positieve beslissing van de Dienst Vreemdelingenzaken</w:t>
      </w:r>
    </w:p>
    <w:p w14:paraId="295A1496" w14:textId="77777777" w:rsidR="00644CD8" w:rsidRPr="00644CD8" w:rsidRDefault="00644CD8" w:rsidP="00644CD8">
      <w:pPr>
        <w:spacing w:after="0" w:line="240" w:lineRule="auto"/>
        <w:jc w:val="both"/>
        <w:rPr>
          <w:rFonts w:ascii="Arial" w:eastAsia="Times New Roman" w:hAnsi="Arial" w:cs="Arial"/>
          <w:sz w:val="20"/>
          <w:szCs w:val="20"/>
          <w:lang w:val="nl"/>
        </w:rPr>
      </w:pPr>
    </w:p>
    <w:p w14:paraId="7FD47483" w14:textId="77777777" w:rsidR="00644CD8" w:rsidRPr="00644CD8" w:rsidRDefault="00644CD8" w:rsidP="00644CD8">
      <w:pPr>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 xml:space="preserve">Omwille van het feit dat de gemeenten in bepaalde situaties geen bijlage 15 uitreiken, in afwachting dat de elektronische verblijfskaart A of B wordt uitgereikt, kan aanvaard worden dat de volgende documenten in aanmerking genomen worden, voor de erkende vluchtelingen en voor de personen aan wie het statuut van subsidiair beschermde werd toegekend: </w:t>
      </w:r>
    </w:p>
    <w:p w14:paraId="1486C45F" w14:textId="77777777" w:rsidR="00644CD8" w:rsidRPr="00644CD8" w:rsidRDefault="00644CD8" w:rsidP="00644CD8">
      <w:pPr>
        <w:spacing w:after="0" w:line="240" w:lineRule="auto"/>
        <w:rPr>
          <w:rFonts w:ascii="Arial" w:eastAsia="Times New Roman" w:hAnsi="Arial" w:cs="Arial"/>
          <w:sz w:val="20"/>
          <w:szCs w:val="20"/>
          <w:lang w:val="nl-NL"/>
        </w:rPr>
      </w:pPr>
    </w:p>
    <w:p w14:paraId="112830E1"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
        </w:rPr>
        <w:t xml:space="preserve">Bij erkenning of toekenning door het Commissariaat-generaal voor de Vluchtelingen en de Staatlozen (CGVS) </w:t>
      </w:r>
    </w:p>
    <w:p w14:paraId="4DE7DC56"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p>
    <w:p w14:paraId="52FCBCB6" w14:textId="77777777" w:rsidR="00644CD8" w:rsidRPr="00644CD8" w:rsidRDefault="00644CD8" w:rsidP="00644CD8">
      <w:pPr>
        <w:numPr>
          <w:ilvl w:val="0"/>
          <w:numId w:val="17"/>
        </w:numPr>
        <w:spacing w:after="0" w:line="256" w:lineRule="auto"/>
        <w:contextualSpacing/>
        <w:jc w:val="both"/>
        <w:rPr>
          <w:rFonts w:ascii="Arial" w:eastAsia="Times New Roman" w:hAnsi="Arial" w:cs="Arial"/>
          <w:sz w:val="20"/>
          <w:szCs w:val="24"/>
          <w:lang w:val="nl-NL"/>
        </w:rPr>
      </w:pPr>
      <w:r w:rsidRPr="00644CD8">
        <w:rPr>
          <w:rFonts w:ascii="Arial" w:eastAsia="Times New Roman" w:hAnsi="Arial" w:cs="Arial"/>
          <w:sz w:val="20"/>
          <w:szCs w:val="24"/>
          <w:lang w:val="nl"/>
        </w:rPr>
        <w:t>De bijlage 25 of 26 (of 25bis of 26bis) met de erkenningsbeslissing van het CGVS</w:t>
      </w:r>
    </w:p>
    <w:p w14:paraId="44E07A6B" w14:textId="77777777" w:rsidR="00644CD8" w:rsidRPr="00644CD8" w:rsidRDefault="00644CD8" w:rsidP="00644CD8">
      <w:pPr>
        <w:spacing w:after="0" w:line="240" w:lineRule="auto"/>
        <w:contextualSpacing/>
        <w:jc w:val="both"/>
        <w:rPr>
          <w:rFonts w:ascii="Arial" w:eastAsia="Times New Roman" w:hAnsi="Arial" w:cs="Arial"/>
          <w:sz w:val="20"/>
          <w:szCs w:val="20"/>
          <w:lang w:val="nl"/>
        </w:rPr>
      </w:pPr>
    </w:p>
    <w:p w14:paraId="72C52EB7" w14:textId="77777777" w:rsidR="00644CD8" w:rsidRDefault="00644CD8" w:rsidP="00644CD8">
      <w:pPr>
        <w:spacing w:after="0" w:line="240" w:lineRule="auto"/>
        <w:contextualSpacing/>
        <w:jc w:val="both"/>
        <w:rPr>
          <w:rFonts w:ascii="Arial" w:eastAsia="Times New Roman" w:hAnsi="Arial" w:cs="Arial"/>
          <w:sz w:val="20"/>
          <w:szCs w:val="20"/>
          <w:lang w:val="nl"/>
        </w:rPr>
      </w:pPr>
      <w:r w:rsidRPr="00644CD8">
        <w:rPr>
          <w:rFonts w:ascii="Arial" w:eastAsia="Times New Roman" w:hAnsi="Arial" w:cs="Arial"/>
          <w:sz w:val="20"/>
          <w:szCs w:val="20"/>
          <w:lang w:val="nl"/>
        </w:rPr>
        <w:t xml:space="preserve">Bij erkenning door de Raad voor Vreemdelingenbetwistingen en op voorwaarde dat er binnen de voorziene beroepstermijn van 30 dagen geen cassatieberoep werd ingediend bij de Raad van State of, indien er wel beroep is ingediend, op voorwaarde dat dit beroep verworpen werd. </w:t>
      </w:r>
    </w:p>
    <w:p w14:paraId="2FF4A878" w14:textId="77777777" w:rsidR="00986194" w:rsidRPr="00644CD8" w:rsidRDefault="00986194" w:rsidP="00644CD8">
      <w:pPr>
        <w:spacing w:after="0" w:line="240" w:lineRule="auto"/>
        <w:contextualSpacing/>
        <w:jc w:val="both"/>
        <w:rPr>
          <w:rFonts w:ascii="Arial" w:eastAsia="Times New Roman" w:hAnsi="Arial" w:cs="Arial"/>
          <w:sz w:val="20"/>
          <w:szCs w:val="20"/>
          <w:lang w:val="nl-NL"/>
        </w:rPr>
      </w:pPr>
    </w:p>
    <w:p w14:paraId="119E0623" w14:textId="77777777" w:rsidR="00644CD8" w:rsidRPr="00644CD8" w:rsidRDefault="00644CD8" w:rsidP="00644CD8">
      <w:pPr>
        <w:spacing w:after="0" w:line="240" w:lineRule="auto"/>
        <w:ind w:left="360"/>
        <w:rPr>
          <w:rFonts w:ascii="Arial" w:eastAsia="Times New Roman" w:hAnsi="Arial" w:cs="Arial"/>
          <w:sz w:val="24"/>
          <w:szCs w:val="24"/>
          <w:lang w:val="nl-NL"/>
        </w:rPr>
      </w:pPr>
    </w:p>
    <w:p w14:paraId="765E36AB" w14:textId="77777777" w:rsidR="00644CD8" w:rsidRPr="00644CD8" w:rsidRDefault="00644CD8" w:rsidP="00644CD8">
      <w:pPr>
        <w:numPr>
          <w:ilvl w:val="0"/>
          <w:numId w:val="6"/>
        </w:num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
        </w:rPr>
        <w:t>Het attest van immatriculatie of de bijlage 25 of 26 (of 25bis of 26bis), in combinatie met het arrest tot erkenning van de Raad voor Vreemdelingenbetwistingen dat definitief is geworden. Dit impliceert dat de verzekeringsinstellingen het wachtregister kunnen inzien om vast te stellen of er een cassatieberoep bij de Raad van State is ingediend.</w:t>
      </w:r>
    </w:p>
    <w:p w14:paraId="176422AD"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p>
    <w:p w14:paraId="779317B1" w14:textId="77777777" w:rsidR="00644CD8" w:rsidRPr="00644CD8" w:rsidRDefault="00644CD8" w:rsidP="00644CD8">
      <w:pPr>
        <w:spacing w:after="0" w:line="240" w:lineRule="auto"/>
        <w:jc w:val="both"/>
        <w:rPr>
          <w:rFonts w:ascii="Arial" w:eastAsia="Calibri" w:hAnsi="Arial" w:cs="Arial"/>
          <w:sz w:val="20"/>
          <w:szCs w:val="24"/>
          <w:lang w:val="nl-NL"/>
        </w:rPr>
      </w:pPr>
      <w:r w:rsidRPr="00644CD8">
        <w:rPr>
          <w:rFonts w:ascii="Arial" w:eastAsia="Calibri" w:hAnsi="Arial" w:cs="Arial"/>
          <w:sz w:val="20"/>
          <w:szCs w:val="24"/>
          <w:lang w:val="nl"/>
        </w:rPr>
        <w:t>Naar aanleiding van het akkoord tot terugtrekking van het Verenigd Koninkrijk en Noord-Ierland uit de Europese Unie en de Europese Gemeenschap voor Atoomenergie, zijn de wet van 15 december 1980 betreffende de toegang tot het grondgebied, het verblijf, de vestiging en de verwijdering van vreemdelingen en haar koninklijk besluit van 8 oktober 1981 gewijzigd.</w:t>
      </w:r>
      <w:r w:rsidRPr="00644CD8">
        <w:rPr>
          <w:rFonts w:ascii="Arial" w:eastAsia="Calibri" w:hAnsi="Arial" w:cs="Arial"/>
          <w:sz w:val="20"/>
          <w:szCs w:val="24"/>
          <w:vertAlign w:val="superscript"/>
          <w:lang w:val="nl"/>
        </w:rPr>
        <w:footnoteReference w:id="25"/>
      </w:r>
    </w:p>
    <w:p w14:paraId="6100E120" w14:textId="77777777" w:rsidR="00644CD8" w:rsidRPr="00644CD8" w:rsidRDefault="00644CD8" w:rsidP="00644CD8">
      <w:pPr>
        <w:spacing w:after="0" w:line="240" w:lineRule="auto"/>
        <w:jc w:val="both"/>
        <w:rPr>
          <w:rFonts w:ascii="Arial" w:eastAsia="Calibri" w:hAnsi="Arial" w:cs="Arial"/>
          <w:sz w:val="20"/>
          <w:szCs w:val="24"/>
          <w:lang w:val="nl-NL"/>
        </w:rPr>
      </w:pPr>
      <w:r w:rsidRPr="00644CD8">
        <w:rPr>
          <w:rFonts w:ascii="Arial" w:eastAsia="Calibri" w:hAnsi="Arial" w:cs="Arial"/>
          <w:sz w:val="20"/>
          <w:szCs w:val="24"/>
          <w:lang w:val="nl"/>
        </w:rPr>
        <w:t> </w:t>
      </w:r>
    </w:p>
    <w:p w14:paraId="79C98454" w14:textId="77777777" w:rsidR="00644CD8" w:rsidRPr="00644CD8" w:rsidRDefault="00644CD8" w:rsidP="00644CD8">
      <w:pPr>
        <w:spacing w:after="0" w:line="240" w:lineRule="auto"/>
        <w:jc w:val="both"/>
        <w:rPr>
          <w:rFonts w:ascii="Arial" w:eastAsia="Calibri" w:hAnsi="Arial" w:cs="Arial"/>
          <w:sz w:val="20"/>
          <w:szCs w:val="24"/>
          <w:lang w:val="nl-NL"/>
        </w:rPr>
      </w:pPr>
      <w:r w:rsidRPr="00644CD8">
        <w:rPr>
          <w:rFonts w:ascii="Arial" w:eastAsia="Calibri" w:hAnsi="Arial" w:cs="Arial"/>
          <w:sz w:val="20"/>
          <w:szCs w:val="24"/>
          <w:lang w:val="nl"/>
        </w:rPr>
        <w:t xml:space="preserve">Met die wettelijke en reglementaire wijzigingen zijn er nieuwe verblijfsdocumenten en -vergunningen bijgekomen. Het gaat om de "bijlage 56", de "bijlage 57", de "M-kaart" en de "N-kaart". Die 4 types verblijfsdocumenten en -vergunningen mogen worden gebruikt voor de inschrijving van de verzekerden als gerechtigde residenten. Het formaat van de M- en N-kaarten en van de bijlagen 56 en 57 wordt in de bijlagen van onderhavige omzendbrief weergegeven </w:t>
      </w:r>
    </w:p>
    <w:p w14:paraId="42E68672"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p>
    <w:p w14:paraId="20C0AE0A" w14:textId="69E82CD9" w:rsidR="00644CD8" w:rsidRPr="00644CD8" w:rsidRDefault="00644CD8" w:rsidP="00644CD8">
      <w:p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Ten slotte wordt de bijlage 49 uitgereikt</w:t>
      </w:r>
      <w:r w:rsidR="00986194">
        <w:rPr>
          <w:rFonts w:ascii="Arial" w:eastAsia="Times New Roman" w:hAnsi="Arial" w:cs="Arial"/>
          <w:sz w:val="20"/>
          <w:szCs w:val="20"/>
          <w:lang w:val="nl-NL"/>
        </w:rPr>
        <w:t xml:space="preserve"> </w:t>
      </w:r>
      <w:r w:rsidRPr="00644CD8">
        <w:rPr>
          <w:rFonts w:ascii="Arial" w:eastAsia="Times New Roman" w:hAnsi="Arial" w:cs="Arial"/>
          <w:sz w:val="20"/>
          <w:szCs w:val="20"/>
          <w:lang w:val="nl-NL"/>
        </w:rPr>
        <w:t>:</w:t>
      </w:r>
    </w:p>
    <w:p w14:paraId="1AE17B52"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 xml:space="preserve"> </w:t>
      </w:r>
    </w:p>
    <w:p w14:paraId="5744A96B" w14:textId="77777777" w:rsidR="00644CD8" w:rsidRPr="00644CD8" w:rsidRDefault="00644CD8" w:rsidP="00644CD8">
      <w:pPr>
        <w:numPr>
          <w:ilvl w:val="0"/>
          <w:numId w:val="14"/>
        </w:num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aan vreemdelingen die toegelaten of gemachtigd zijn tot verblijf en voor wie het onmogelijk is om hen in te schrijven en/of hun een verblijfskaart te bezorgen die hun legaal verblijf bevestigt; zij ontvangen daarom dit voorlopige verblijfsdocument.</w:t>
      </w:r>
    </w:p>
    <w:p w14:paraId="0024434B" w14:textId="77777777" w:rsidR="00644CD8" w:rsidRPr="00644CD8" w:rsidRDefault="00644CD8" w:rsidP="00644CD8">
      <w:pPr>
        <w:numPr>
          <w:ilvl w:val="0"/>
          <w:numId w:val="15"/>
        </w:num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aan vreemdelingen die binnen de wettelijke termijnen de verlenging van hun verblijfskaart of verblijf hebben aangevraagd en de vereiste documenten hebben ingediend, maar waarbij de bevoegde autoriteiten (Dienst Vreemdelingenzaken + Gewesten) niet in staat waren een beslissing te nemen vóór de vervaldatum van de verblijfskaart waarvoor de verlenging is aangevraagd.</w:t>
      </w:r>
    </w:p>
    <w:p w14:paraId="0A364A6C"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p>
    <w:p w14:paraId="5FD1D139"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Dit geldt voor de volgende verblijfsstatuten: loontrekkende, seizoenarbeider, hooggekwalificeerde werknemer, werknemer in het kader van een tijdelijke intragroep-overplaatsing, onderzoeker, stagiair, vrijwilliger, met varianten afhankelijk van de statuten.</w:t>
      </w:r>
    </w:p>
    <w:p w14:paraId="0F546492"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 xml:space="preserve"> </w:t>
      </w:r>
    </w:p>
    <w:p w14:paraId="33A2FCAC"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In beide gevallen waarin bijlage 49 kan worden uitgereikt, is het verblijf zeker of wordt met zekerheid verlengd. Om deze reden erkent de dienst dit document als bewijs voor een inschrijving (of verlenging) als resident, op voorwaarde dat het document werd afgegeven in afwachting van de verlenging van een kaart vermeld in onze omzendbrief. Er zijn bijvoorbeeld in bijlage 49 vakjes voorzien voor de afgifte of verlenging van de kaarten I en J, die niet geldig zijn voor inschrijving als resident, aangezien hun houders rechten behouden onder een ander stelsel.</w:t>
      </w:r>
    </w:p>
    <w:p w14:paraId="0EC41ED7"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p>
    <w:p w14:paraId="14DFD51B" w14:textId="77777777" w:rsidR="00644CD8" w:rsidRPr="00644CD8" w:rsidRDefault="00644CD8" w:rsidP="00644CD8">
      <w:pPr>
        <w:numPr>
          <w:ilvl w:val="1"/>
          <w:numId w:val="9"/>
        </w:numPr>
        <w:spacing w:after="0" w:line="256" w:lineRule="auto"/>
        <w:ind w:left="993" w:hanging="448"/>
        <w:contextualSpacing/>
        <w:jc w:val="both"/>
        <w:rPr>
          <w:rFonts w:ascii="Cambria" w:eastAsia="Times New Roman" w:hAnsi="Cambria" w:cs="Arial"/>
          <w:b/>
          <w:color w:val="000000"/>
          <w:sz w:val="24"/>
          <w:szCs w:val="24"/>
          <w:lang w:val="fr-BE"/>
        </w:rPr>
      </w:pPr>
      <w:r w:rsidRPr="00644CD8">
        <w:rPr>
          <w:rFonts w:ascii="Cambria" w:eastAsia="Times New Roman" w:hAnsi="Cambria" w:cs="Arial"/>
          <w:b/>
          <w:color w:val="000000"/>
          <w:sz w:val="24"/>
          <w:szCs w:val="24"/>
          <w:lang w:val="nl"/>
        </w:rPr>
        <w:t>Kinderen met een vluchtelingenstatuut</w:t>
      </w:r>
    </w:p>
    <w:p w14:paraId="69FF2CB8" w14:textId="77777777" w:rsidR="00644CD8" w:rsidRPr="00644CD8" w:rsidRDefault="00644CD8" w:rsidP="00644CD8">
      <w:pPr>
        <w:spacing w:after="0" w:line="240" w:lineRule="auto"/>
        <w:jc w:val="both"/>
        <w:rPr>
          <w:rFonts w:ascii="Arial" w:eastAsia="Times New Roman" w:hAnsi="Arial" w:cs="Arial"/>
          <w:sz w:val="20"/>
          <w:szCs w:val="20"/>
          <w:lang w:val="fr-BE"/>
        </w:rPr>
      </w:pPr>
    </w:p>
    <w:p w14:paraId="7D638CB8" w14:textId="77777777" w:rsidR="00644CD8" w:rsidRPr="00644CD8" w:rsidRDefault="00644CD8" w:rsidP="00644CD8">
      <w:pPr>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Er kan een papieren identiteitsbewijs in combinatie met een bewijs van de erkende vluchtelingenstatus worden gebruikt voor de inschrijving van kinderen met een vluchtelingenstatuut als gerechtigde resident:</w:t>
      </w:r>
    </w:p>
    <w:p w14:paraId="6F1A750A"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6508E6C2" w14:textId="77777777" w:rsidR="00644CD8" w:rsidRPr="00644CD8" w:rsidRDefault="00644CD8" w:rsidP="00644CD8">
      <w:pPr>
        <w:numPr>
          <w:ilvl w:val="0"/>
          <w:numId w:val="7"/>
        </w:num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
        </w:rPr>
        <w:t>vreemdelingen jonger dan 12 jaar (en voor zover zij legaal in het land verblijven) krijgen een identiteitsdocument zoals bedoeld in het koninklijk besluit van 10 december 1996 betreffende de verschillende identiteitsdocumenten voor kinderen onder de 12 jaar indien hun ouders of voogd hierom vragen.</w:t>
      </w:r>
    </w:p>
    <w:p w14:paraId="2189907F" w14:textId="77777777" w:rsidR="00644CD8" w:rsidRPr="00644CD8" w:rsidRDefault="00644CD8" w:rsidP="00644CD8">
      <w:pPr>
        <w:numPr>
          <w:ilvl w:val="0"/>
          <w:numId w:val="7"/>
        </w:num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
        </w:rPr>
        <w:t>vreemdelingen van 12 jaar en ouder (die legaal verblijven in het land en over een wettelijk verblijf beschikken) krijgen identiteitsdocumenten zoals bedoeld in de wet van 15 december 1980 en het koninklijk besluit van 8 oktober 1981.</w:t>
      </w:r>
    </w:p>
    <w:p w14:paraId="357920D1"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p>
    <w:p w14:paraId="0FB098FA" w14:textId="5D2553B2" w:rsidR="00337DF1" w:rsidRDefault="00644CD8" w:rsidP="00337DF1">
      <w:pPr>
        <w:keepNext/>
        <w:keepLines/>
        <w:numPr>
          <w:ilvl w:val="0"/>
          <w:numId w:val="12"/>
        </w:numPr>
        <w:spacing w:before="240" w:after="0" w:line="256" w:lineRule="auto"/>
        <w:ind w:left="567" w:hanging="578"/>
        <w:jc w:val="both"/>
        <w:outlineLvl w:val="0"/>
        <w:rPr>
          <w:rFonts w:ascii="Calibri Light" w:eastAsia="Times New Roman" w:hAnsi="Calibri Light" w:cs="Calibri Light"/>
          <w:color w:val="2E74B5"/>
          <w:sz w:val="28"/>
          <w:szCs w:val="28"/>
          <w:lang w:val="nl"/>
        </w:rPr>
      </w:pPr>
      <w:r w:rsidRPr="00644CD8">
        <w:rPr>
          <w:rFonts w:ascii="Calibri Light" w:eastAsia="Times New Roman" w:hAnsi="Calibri Light" w:cs="Calibri Light"/>
          <w:color w:val="2E74B5"/>
          <w:sz w:val="28"/>
          <w:szCs w:val="28"/>
          <w:lang w:val="nl"/>
        </w:rPr>
        <w:t>Bewijsmodaliteiten uitsluitend geldig voor de verlenging van rechten in de hoedanigheid van resident</w:t>
      </w:r>
    </w:p>
    <w:p w14:paraId="768A21CA" w14:textId="77777777" w:rsidR="00337DF1" w:rsidRPr="00644CD8" w:rsidRDefault="00337DF1" w:rsidP="00337DF1">
      <w:pPr>
        <w:keepNext/>
        <w:keepLines/>
        <w:spacing w:before="240" w:after="0" w:line="256" w:lineRule="auto"/>
        <w:ind w:left="-11"/>
        <w:jc w:val="both"/>
        <w:outlineLvl w:val="0"/>
        <w:rPr>
          <w:rFonts w:ascii="Calibri Light" w:eastAsia="Times New Roman" w:hAnsi="Calibri Light" w:cs="Calibri Light"/>
          <w:color w:val="2E74B5"/>
          <w:sz w:val="28"/>
          <w:szCs w:val="28"/>
          <w:lang w:val="nl"/>
        </w:rPr>
      </w:pPr>
    </w:p>
    <w:p w14:paraId="49C1214D" w14:textId="5E5D3AC1" w:rsidR="00644CD8" w:rsidRDefault="00644CD8" w:rsidP="00644CD8">
      <w:p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Bepaalde aanvullende bewijsstukken kunnen door de verzekeringsinstellingen uitsluitend worden gebruikt in het kader van de verlenging van rechten in de hoedanigheid van resident.</w:t>
      </w:r>
    </w:p>
    <w:p w14:paraId="5D9ABD92" w14:textId="77777777" w:rsidR="00337DF1" w:rsidRPr="00644CD8" w:rsidRDefault="00337DF1" w:rsidP="00644CD8">
      <w:pPr>
        <w:spacing w:after="0" w:line="256" w:lineRule="auto"/>
        <w:contextualSpacing/>
        <w:jc w:val="both"/>
        <w:rPr>
          <w:rFonts w:ascii="Arial" w:eastAsia="Times New Roman" w:hAnsi="Arial" w:cs="Arial"/>
          <w:sz w:val="20"/>
          <w:szCs w:val="20"/>
          <w:lang w:val="nl-NL"/>
        </w:rPr>
      </w:pPr>
    </w:p>
    <w:p w14:paraId="1127702D" w14:textId="77777777" w:rsidR="00644CD8" w:rsidRPr="00644CD8" w:rsidRDefault="00644CD8" w:rsidP="00644CD8">
      <w:pPr>
        <w:numPr>
          <w:ilvl w:val="0"/>
          <w:numId w:val="16"/>
        </w:numPr>
        <w:spacing w:after="0" w:line="256" w:lineRule="auto"/>
        <w:contextualSpacing/>
        <w:jc w:val="both"/>
        <w:rPr>
          <w:rFonts w:ascii="Cambria" w:eastAsia="Times New Roman" w:hAnsi="Cambria" w:cs="Arial"/>
          <w:b/>
          <w:color w:val="000000"/>
          <w:sz w:val="24"/>
          <w:szCs w:val="24"/>
          <w:lang w:val="nl"/>
        </w:rPr>
      </w:pPr>
      <w:r w:rsidRPr="00644CD8">
        <w:rPr>
          <w:rFonts w:ascii="Cambria" w:eastAsia="Times New Roman" w:hAnsi="Cambria" w:cs="Arial"/>
          <w:b/>
          <w:color w:val="000000"/>
          <w:sz w:val="24"/>
          <w:szCs w:val="24"/>
          <w:lang w:val="nl"/>
        </w:rPr>
        <w:t>Bijlage 51</w:t>
      </w:r>
    </w:p>
    <w:p w14:paraId="310722B9"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p>
    <w:p w14:paraId="79CBEBC5"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Deze bijlage wordt afgegeven in afwachting van een beslissing over de verlenging van een verblijfsrecht.</w:t>
      </w:r>
    </w:p>
    <w:p w14:paraId="1F20D93B"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p>
    <w:p w14:paraId="4A3A7F3B"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Gedurende deze periode wordt het verblijfsrecht niet ingetrokken, maar het kan uiteindelijk wel worden ingetrokken als de beslissing van de dienst negatief is. Het betrokken verblijfsrecht is afhankelijk van het verkrijgen van werk of een onderzoek; als de betrokkene geen werk of geen onderzoek vindt, verliest hij of zij ook het verblijfsrecht.</w:t>
      </w:r>
    </w:p>
    <w:p w14:paraId="412FC942"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p>
    <w:p w14:paraId="6148C61C"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Deze bijlage kan daarom ook worden gebruikt om over te gaan tot een verlenging van de rechten van een bestaande inschrijving, door voor het eerst de hoedanigheid van resident te gebruiken. Deze optie maakt het dan mogelijk om een of meerdere lege kwartalen in een andere hoedanigheid te regulariseren.</w:t>
      </w:r>
      <w:r w:rsidRPr="00644CD8">
        <w:rPr>
          <w:rFonts w:ascii="Arial" w:eastAsia="Times New Roman" w:hAnsi="Arial" w:cs="Arial"/>
          <w:sz w:val="20"/>
          <w:szCs w:val="20"/>
          <w:vertAlign w:val="superscript"/>
          <w:lang w:val="nl-NL"/>
        </w:rPr>
        <w:footnoteReference w:id="26"/>
      </w:r>
    </w:p>
    <w:p w14:paraId="3FE517E8"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p>
    <w:p w14:paraId="52D30329"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Het template van deze bijlage is te vinden in bijlage 26 van deze omzendbrief</w:t>
      </w:r>
    </w:p>
    <w:p w14:paraId="042D1A9C"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p>
    <w:p w14:paraId="51627690" w14:textId="77777777" w:rsidR="00644CD8" w:rsidRPr="00644CD8" w:rsidRDefault="00644CD8" w:rsidP="00644CD8">
      <w:pPr>
        <w:numPr>
          <w:ilvl w:val="0"/>
          <w:numId w:val="16"/>
        </w:numPr>
        <w:spacing w:after="0" w:line="256" w:lineRule="auto"/>
        <w:contextualSpacing/>
        <w:jc w:val="both"/>
        <w:rPr>
          <w:rFonts w:ascii="Cambria" w:eastAsia="Times New Roman" w:hAnsi="Cambria" w:cs="Arial"/>
          <w:b/>
          <w:color w:val="000000"/>
          <w:sz w:val="24"/>
          <w:szCs w:val="24"/>
          <w:lang w:val="nl"/>
        </w:rPr>
      </w:pPr>
      <w:r w:rsidRPr="00644CD8">
        <w:rPr>
          <w:rFonts w:ascii="Cambria" w:eastAsia="Times New Roman" w:hAnsi="Cambria" w:cs="Arial"/>
          <w:b/>
          <w:color w:val="000000"/>
          <w:sz w:val="24"/>
          <w:szCs w:val="24"/>
          <w:lang w:val="nl"/>
        </w:rPr>
        <w:t>Historiek van verblijfstitels</w:t>
      </w:r>
    </w:p>
    <w:p w14:paraId="496B4C60"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p>
    <w:p w14:paraId="345DE574"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Een door een gemeente verstrekte historiek van de verblijfstitels van een verzekerde kan door de verzekeringsinstelling worden gebruikt als alternatief bewijsstuk in het kader van de verlenging van rechten in de hoedanigheid van resident, wanneer de vereiste bewijzen voor deze verlenging niet meer door de verzekerde kunnen worden geleverd.</w:t>
      </w:r>
    </w:p>
    <w:p w14:paraId="1138602C"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p>
    <w:p w14:paraId="3ACE20F9" w14:textId="77777777" w:rsidR="00644CD8" w:rsidRPr="00644CD8" w:rsidRDefault="00644CD8" w:rsidP="00644CD8">
      <w:pPr>
        <w:spacing w:after="0" w:line="256"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NL"/>
        </w:rPr>
        <w:t>Dit kan met name het geval zijn wanneer de verzekerde niet langer in het bezit is van zijn verblijfsdocument.</w:t>
      </w:r>
    </w:p>
    <w:p w14:paraId="659DC2FB" w14:textId="75BF7931" w:rsidR="00337DF1" w:rsidRPr="00644CD8" w:rsidRDefault="00644CD8" w:rsidP="00337DF1">
      <w:pPr>
        <w:keepNext/>
        <w:keepLines/>
        <w:numPr>
          <w:ilvl w:val="0"/>
          <w:numId w:val="12"/>
        </w:numPr>
        <w:spacing w:before="240" w:after="0" w:line="256" w:lineRule="auto"/>
        <w:ind w:left="567" w:hanging="578"/>
        <w:jc w:val="both"/>
        <w:outlineLvl w:val="0"/>
        <w:rPr>
          <w:rFonts w:ascii="Calibri Light" w:eastAsia="Times New Roman" w:hAnsi="Calibri Light" w:cs="Calibri Light"/>
          <w:color w:val="2E74B5"/>
          <w:sz w:val="28"/>
          <w:szCs w:val="28"/>
          <w:lang w:val="nl-NL"/>
        </w:rPr>
      </w:pPr>
      <w:r w:rsidRPr="00644CD8">
        <w:rPr>
          <w:rFonts w:ascii="Calibri Light" w:eastAsia="Times New Roman" w:hAnsi="Calibri Light" w:cs="Calibri Light"/>
          <w:color w:val="2E74B5"/>
          <w:sz w:val="28"/>
          <w:szCs w:val="28"/>
          <w:lang w:val="nl"/>
        </w:rPr>
        <w:t>Bewijsmodaliteiten van de uitzonderingsgevallen bij de toekenning van de hoedanigheid van ingezetene (art. 32, eerste lid, 15°)</w:t>
      </w:r>
    </w:p>
    <w:p w14:paraId="1AAE6885" w14:textId="77777777" w:rsidR="00644CD8" w:rsidRPr="00644CD8" w:rsidRDefault="00644CD8" w:rsidP="00644CD8">
      <w:pPr>
        <w:keepNext/>
        <w:keepLines/>
        <w:numPr>
          <w:ilvl w:val="3"/>
          <w:numId w:val="9"/>
        </w:numPr>
        <w:tabs>
          <w:tab w:val="num" w:pos="1134"/>
        </w:tabs>
        <w:spacing w:before="40" w:after="0" w:line="256" w:lineRule="auto"/>
        <w:ind w:hanging="927"/>
        <w:outlineLvl w:val="1"/>
        <w:rPr>
          <w:rFonts w:ascii="Cambria" w:eastAsia="Times New Roman" w:hAnsi="Cambria" w:cs="Times New Roman"/>
          <w:b/>
          <w:sz w:val="24"/>
          <w:szCs w:val="24"/>
          <w:lang w:val="fr-BE"/>
        </w:rPr>
      </w:pPr>
      <w:r w:rsidRPr="00644CD8">
        <w:rPr>
          <w:rFonts w:ascii="Cambria" w:eastAsia="Times New Roman" w:hAnsi="Cambria" w:cs="Times New Roman"/>
          <w:b/>
          <w:sz w:val="24"/>
          <w:szCs w:val="24"/>
          <w:lang w:val="nl"/>
        </w:rPr>
        <w:t>Inleiding</w:t>
      </w:r>
    </w:p>
    <w:p w14:paraId="2FEC7C60" w14:textId="77777777" w:rsidR="00644CD8" w:rsidRPr="00644CD8" w:rsidRDefault="00644CD8" w:rsidP="00644CD8">
      <w:pPr>
        <w:spacing w:after="0" w:line="240" w:lineRule="auto"/>
        <w:jc w:val="both"/>
        <w:rPr>
          <w:rFonts w:ascii="Arial" w:eastAsia="Times New Roman" w:hAnsi="Arial" w:cs="Times New Roman"/>
          <w:sz w:val="20"/>
          <w:szCs w:val="20"/>
          <w:lang w:val="fr-BE"/>
        </w:rPr>
      </w:pPr>
    </w:p>
    <w:p w14:paraId="1E6C4259" w14:textId="77777777" w:rsidR="00644CD8" w:rsidRPr="00644CD8" w:rsidRDefault="00644CD8" w:rsidP="00644CD8">
      <w:pPr>
        <w:spacing w:after="0" w:line="240" w:lineRule="auto"/>
        <w:jc w:val="both"/>
        <w:rPr>
          <w:rFonts w:ascii="Arial" w:eastAsia="Times New Roman" w:hAnsi="Arial" w:cs="Times New Roman"/>
          <w:sz w:val="20"/>
          <w:szCs w:val="20"/>
          <w:lang w:val="nl-NL"/>
        </w:rPr>
      </w:pPr>
      <w:r w:rsidRPr="00644CD8">
        <w:rPr>
          <w:rFonts w:ascii="Arial" w:eastAsia="Times New Roman" w:hAnsi="Arial" w:cs="Times New Roman"/>
          <w:sz w:val="20"/>
          <w:szCs w:val="20"/>
          <w:lang w:val="nl"/>
        </w:rPr>
        <w:t xml:space="preserve">Bij de inschrijving als resident krachtens artikel 32, eerste lid, 15° van de GVU-wet, moeten de verzekeringsinstellingen nagaan of de persoon in kwestie recht heeft of kan hebben op geneeskundige verzorging krachtens een andere Belgische of buitenlandse regeling inzake verzekering voor geneeskundige verzorging. </w:t>
      </w:r>
    </w:p>
    <w:p w14:paraId="3A3A1125" w14:textId="77777777" w:rsidR="00644CD8" w:rsidRPr="00644CD8" w:rsidRDefault="00644CD8" w:rsidP="00644CD8">
      <w:pPr>
        <w:spacing w:after="0" w:line="240" w:lineRule="auto"/>
        <w:jc w:val="both"/>
        <w:rPr>
          <w:rFonts w:ascii="Arial" w:eastAsia="Times New Roman" w:hAnsi="Arial" w:cs="Times New Roman"/>
          <w:sz w:val="20"/>
          <w:szCs w:val="20"/>
          <w:lang w:val="nl-NL"/>
        </w:rPr>
      </w:pPr>
    </w:p>
    <w:p w14:paraId="0E88A5BE" w14:textId="77777777" w:rsidR="00337DF1" w:rsidRDefault="00644CD8" w:rsidP="00644CD8">
      <w:pPr>
        <w:spacing w:after="0" w:line="240" w:lineRule="auto"/>
        <w:jc w:val="both"/>
        <w:rPr>
          <w:rFonts w:ascii="Arial" w:eastAsia="Times New Roman" w:hAnsi="Arial" w:cs="Times New Roman"/>
          <w:sz w:val="20"/>
          <w:szCs w:val="20"/>
          <w:lang w:val="nl"/>
        </w:rPr>
      </w:pPr>
      <w:r w:rsidRPr="00644CD8">
        <w:rPr>
          <w:rFonts w:ascii="Arial" w:eastAsia="Times New Roman" w:hAnsi="Arial" w:cs="Times New Roman"/>
          <w:sz w:val="20"/>
          <w:szCs w:val="20"/>
          <w:lang w:val="nl"/>
        </w:rPr>
        <w:t xml:space="preserve">Voor de V.I. is het niet altijd eenvoudig om na te gaan of een persoon in een bepaalde situatie al dan niet wordt uitgesloten van de hoedanigheid van resident (want krachtens een andere Belgische of buitenlandse regeling heeft hij of kan hij een recht genieten), vooral in een internationale context. </w:t>
      </w:r>
    </w:p>
    <w:p w14:paraId="666F7386" w14:textId="34FFC868" w:rsidR="00644CD8" w:rsidRPr="00644CD8" w:rsidRDefault="00644CD8" w:rsidP="00337DF1">
      <w:pPr>
        <w:spacing w:after="0" w:line="240" w:lineRule="auto"/>
        <w:jc w:val="both"/>
        <w:rPr>
          <w:rFonts w:ascii="Arial" w:eastAsia="Times New Roman" w:hAnsi="Arial" w:cs="Times New Roman"/>
          <w:sz w:val="20"/>
          <w:szCs w:val="20"/>
          <w:lang w:val="nl-NL"/>
        </w:rPr>
      </w:pPr>
      <w:r w:rsidRPr="00644CD8">
        <w:rPr>
          <w:rFonts w:ascii="Arial" w:eastAsia="Times New Roman" w:hAnsi="Arial" w:cs="Times New Roman"/>
          <w:sz w:val="20"/>
          <w:szCs w:val="20"/>
          <w:lang w:val="nl"/>
        </w:rPr>
        <w:t>In het volgende deel worden de procedures beschreven om die uitsluitingsredenen aan te tonen.</w:t>
      </w:r>
    </w:p>
    <w:p w14:paraId="5CAFC4CD" w14:textId="77777777" w:rsidR="00644CD8" w:rsidRPr="00644CD8" w:rsidRDefault="00644CD8" w:rsidP="00644CD8">
      <w:pPr>
        <w:keepNext/>
        <w:keepLines/>
        <w:numPr>
          <w:ilvl w:val="3"/>
          <w:numId w:val="9"/>
        </w:numPr>
        <w:tabs>
          <w:tab w:val="num" w:pos="1134"/>
        </w:tabs>
        <w:spacing w:before="40" w:after="0" w:line="256" w:lineRule="auto"/>
        <w:ind w:left="1134" w:hanging="567"/>
        <w:outlineLvl w:val="1"/>
        <w:rPr>
          <w:rFonts w:ascii="Cambria" w:eastAsia="Times New Roman" w:hAnsi="Cambria" w:cs="Times New Roman"/>
          <w:b/>
          <w:sz w:val="24"/>
          <w:szCs w:val="24"/>
          <w:lang w:val="nl-NL"/>
        </w:rPr>
      </w:pPr>
      <w:r w:rsidRPr="00644CD8">
        <w:rPr>
          <w:rFonts w:ascii="Cambria" w:eastAsia="Times New Roman" w:hAnsi="Cambria" w:cs="Times New Roman"/>
          <w:b/>
          <w:sz w:val="24"/>
          <w:szCs w:val="24"/>
          <w:lang w:val="nl"/>
        </w:rPr>
        <w:t>Diplomatiek personeel en personeel van in België gevestigde internationale organisaties</w:t>
      </w:r>
    </w:p>
    <w:p w14:paraId="5E1DE69B" w14:textId="77777777" w:rsidR="00644CD8" w:rsidRPr="00644CD8" w:rsidRDefault="00644CD8" w:rsidP="00644CD8">
      <w:pPr>
        <w:tabs>
          <w:tab w:val="left" w:pos="426"/>
        </w:tabs>
        <w:spacing w:after="0" w:line="240" w:lineRule="auto"/>
        <w:jc w:val="both"/>
        <w:rPr>
          <w:rFonts w:ascii="Arial" w:eastAsia="Times New Roman" w:hAnsi="Arial" w:cs="Arial"/>
          <w:sz w:val="20"/>
          <w:szCs w:val="20"/>
          <w:lang w:val="nl-NL"/>
        </w:rPr>
      </w:pPr>
    </w:p>
    <w:p w14:paraId="3C24A4FF" w14:textId="77777777" w:rsidR="00644CD8" w:rsidRPr="00644CD8" w:rsidRDefault="00644CD8" w:rsidP="00644CD8">
      <w:pPr>
        <w:spacing w:after="0" w:line="240" w:lineRule="auto"/>
        <w:contextualSpacing/>
        <w:jc w:val="both"/>
        <w:rPr>
          <w:rFonts w:ascii="Arial" w:eastAsia="Times New Roman" w:hAnsi="Arial" w:cs="Arial"/>
          <w:b/>
          <w:sz w:val="20"/>
          <w:szCs w:val="20"/>
          <w:lang w:val="fr-BE"/>
        </w:rPr>
      </w:pPr>
      <w:r w:rsidRPr="00644CD8">
        <w:rPr>
          <w:rFonts w:ascii="Arial" w:eastAsia="Times New Roman" w:hAnsi="Arial" w:cs="Arial"/>
          <w:b/>
          <w:sz w:val="20"/>
          <w:szCs w:val="20"/>
          <w:lang w:val="nl"/>
        </w:rPr>
        <w:t>D</w:t>
      </w:r>
      <w:r w:rsidRPr="00644CD8">
        <w:rPr>
          <w:rFonts w:ascii="Arial" w:eastAsia="Calibri" w:hAnsi="Arial" w:cs="Arial"/>
          <w:b/>
          <w:iCs/>
          <w:sz w:val="20"/>
          <w:szCs w:val="20"/>
          <w:lang w:val="nl"/>
        </w:rPr>
        <w:t>iplomaten en daarmee gelijkgestelden</w:t>
      </w:r>
      <w:r w:rsidRPr="00644CD8">
        <w:rPr>
          <w:rFonts w:ascii="Arial" w:eastAsia="Times New Roman" w:hAnsi="Arial" w:cs="Arial"/>
          <w:b/>
          <w:sz w:val="20"/>
          <w:szCs w:val="20"/>
          <w:lang w:val="nl"/>
        </w:rPr>
        <w:t xml:space="preserve">: </w:t>
      </w:r>
    </w:p>
    <w:p w14:paraId="64DA988F" w14:textId="77777777" w:rsidR="00644CD8" w:rsidRPr="00644CD8" w:rsidRDefault="00644CD8" w:rsidP="00644CD8">
      <w:pPr>
        <w:tabs>
          <w:tab w:val="left" w:pos="426"/>
        </w:tabs>
        <w:spacing w:after="0" w:line="240" w:lineRule="auto"/>
        <w:jc w:val="both"/>
        <w:rPr>
          <w:rFonts w:ascii="Arial" w:eastAsia="Times New Roman" w:hAnsi="Arial" w:cs="Arial"/>
          <w:sz w:val="24"/>
          <w:szCs w:val="24"/>
          <w:lang w:val="fr-BE"/>
        </w:rPr>
      </w:pPr>
    </w:p>
    <w:p w14:paraId="311BA28E" w14:textId="77777777" w:rsidR="00644CD8" w:rsidRPr="00644CD8" w:rsidRDefault="00644CD8" w:rsidP="00644CD8">
      <w:pPr>
        <w:numPr>
          <w:ilvl w:val="0"/>
          <w:numId w:val="8"/>
        </w:numPr>
        <w:tabs>
          <w:tab w:val="left" w:pos="0"/>
          <w:tab w:val="left" w:pos="993"/>
          <w:tab w:val="right" w:pos="8306"/>
          <w:tab w:val="right" w:pos="9360"/>
        </w:tabs>
        <w:spacing w:after="0" w:line="256" w:lineRule="auto"/>
        <w:ind w:left="993" w:hanging="284"/>
        <w:jc w:val="both"/>
        <w:rPr>
          <w:rFonts w:ascii="Arial" w:eastAsia="Times New Roman" w:hAnsi="Arial" w:cs="Arial"/>
          <w:sz w:val="20"/>
          <w:szCs w:val="20"/>
          <w:lang w:val="nl-NL"/>
        </w:rPr>
      </w:pPr>
      <w:r w:rsidRPr="00644CD8">
        <w:rPr>
          <w:rFonts w:ascii="Arial" w:eastAsia="Times New Roman" w:hAnsi="Arial" w:cs="Arial"/>
          <w:sz w:val="20"/>
          <w:szCs w:val="20"/>
          <w:lang w:val="nl"/>
        </w:rPr>
        <w:t>het in België geaccrediteerd personeel van diplomatieke en consulaire missies (zij die houder zijn van een bijzondere identiteitskaart, afgeleverd door de Directie van het Protocol van de FOD Buitenlandse Zaken) kan vanaf 1 september 2013 als dusdanig niet meer ingeschreven worden als “Ingeschrevenen in het Rijksregister”.</w:t>
      </w:r>
    </w:p>
    <w:p w14:paraId="0C37FE0D" w14:textId="77777777" w:rsidR="00644CD8" w:rsidRPr="00644CD8" w:rsidRDefault="00644CD8" w:rsidP="00644CD8">
      <w:pPr>
        <w:tabs>
          <w:tab w:val="left" w:pos="0"/>
          <w:tab w:val="center" w:pos="4153"/>
          <w:tab w:val="right" w:pos="8306"/>
        </w:tabs>
        <w:spacing w:after="0" w:line="240" w:lineRule="auto"/>
        <w:ind w:left="993"/>
        <w:jc w:val="both"/>
        <w:rPr>
          <w:rFonts w:ascii="Arial" w:eastAsia="Times New Roman" w:hAnsi="Arial" w:cs="Arial"/>
          <w:sz w:val="20"/>
          <w:szCs w:val="20"/>
          <w:lang w:val="nl-NL"/>
        </w:rPr>
      </w:pPr>
      <w:r w:rsidRPr="00644CD8">
        <w:rPr>
          <w:rFonts w:ascii="Arial" w:eastAsia="Times New Roman" w:hAnsi="Arial" w:cs="Arial"/>
          <w:sz w:val="20"/>
          <w:szCs w:val="20"/>
          <w:lang w:val="nl"/>
        </w:rPr>
        <w:t>Op het inschrijvingsformulier zal de sociaal verzekerde moeten verklaren of hij al dan niet houder is van de voormelde bijzondere identiteitskaart, zodat de V.I. deze personen kunnen detecteren.</w:t>
      </w:r>
    </w:p>
    <w:p w14:paraId="5B19F1BE" w14:textId="77777777" w:rsidR="00644CD8" w:rsidRPr="00644CD8" w:rsidRDefault="00644CD8" w:rsidP="00644CD8">
      <w:pPr>
        <w:tabs>
          <w:tab w:val="left" w:pos="0"/>
          <w:tab w:val="center" w:pos="4153"/>
          <w:tab w:val="right" w:pos="8306"/>
        </w:tabs>
        <w:spacing w:after="0" w:line="240" w:lineRule="auto"/>
        <w:ind w:left="993"/>
        <w:jc w:val="both"/>
        <w:rPr>
          <w:rFonts w:ascii="Arial" w:eastAsia="Times New Roman" w:hAnsi="Arial" w:cs="Arial"/>
          <w:sz w:val="20"/>
          <w:szCs w:val="20"/>
          <w:lang w:val="nl-NL"/>
        </w:rPr>
      </w:pPr>
    </w:p>
    <w:p w14:paraId="0D5BE8A2" w14:textId="77777777" w:rsidR="00644CD8" w:rsidRPr="00644CD8" w:rsidRDefault="00644CD8" w:rsidP="00644CD8">
      <w:pPr>
        <w:numPr>
          <w:ilvl w:val="0"/>
          <w:numId w:val="8"/>
        </w:numPr>
        <w:spacing w:after="0" w:line="256" w:lineRule="auto"/>
        <w:ind w:left="993" w:hanging="284"/>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
        </w:rPr>
        <w:t xml:space="preserve">personeelsleden van ambassades of consulaten die wel ingeschreven zijn in het Rijksregister en niet in het bezit zijn van een bijzondere identiteitskaart uitgereikt door de Directie Protocol van de FOD Buitenlandse Zaken vallen buiten het toepassingsgebied en kunnen derhalve ingeschreven blijven of worden als gerechtigde resident, evenwel op voorwaarde dat ze geen recht op geneeskundige verzorging hebben of kunnen hebben op basis van een regeling in hun land van herkomst (artikel 32, tweede lid GVU-wet). </w:t>
      </w:r>
    </w:p>
    <w:p w14:paraId="19F843D4"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p>
    <w:p w14:paraId="644EDF99"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
        </w:rPr>
        <w:t>Het bewijsstuk voor die personen is hun bijzondere identiteitskaart. De Directie Protocol van de FOD Buitenlandse Zaken, Buitenlandse Handel en Ontwikkelingssamenwerking reikt bijzondere identiteitskaarten uit ("protocollaire kaarten"</w:t>
      </w:r>
      <w:r w:rsidRPr="00644CD8">
        <w:rPr>
          <w:rFonts w:ascii="Arial" w:eastAsia="Times New Roman" w:hAnsi="Arial" w:cs="Arial"/>
          <w:sz w:val="20"/>
          <w:szCs w:val="20"/>
          <w:vertAlign w:val="superscript"/>
          <w:lang w:val="nl"/>
        </w:rPr>
        <w:footnoteReference w:id="27"/>
      </w:r>
      <w:r w:rsidRPr="00644CD8">
        <w:rPr>
          <w:rFonts w:ascii="Arial" w:eastAsia="Times New Roman" w:hAnsi="Arial" w:cs="Arial"/>
          <w:sz w:val="20"/>
          <w:szCs w:val="20"/>
          <w:lang w:val="nl"/>
        </w:rPr>
        <w:t>) op basis van het koninklijk besluit van 30 oktober 1991.</w:t>
      </w:r>
      <w:r w:rsidRPr="00644CD8">
        <w:rPr>
          <w:rFonts w:ascii="Arial" w:eastAsia="Times New Roman" w:hAnsi="Arial" w:cs="Arial"/>
          <w:sz w:val="20"/>
          <w:szCs w:val="20"/>
          <w:vertAlign w:val="superscript"/>
          <w:lang w:val="nl"/>
        </w:rPr>
        <w:footnoteReference w:id="28"/>
      </w:r>
      <w:r w:rsidRPr="00644CD8">
        <w:rPr>
          <w:rFonts w:ascii="Arial" w:eastAsia="Times New Roman" w:hAnsi="Arial" w:cs="Arial"/>
          <w:sz w:val="20"/>
          <w:szCs w:val="20"/>
          <w:lang w:val="nl"/>
        </w:rPr>
        <w:t xml:space="preserve">  </w:t>
      </w:r>
    </w:p>
    <w:p w14:paraId="40E4EAA4"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
        </w:rPr>
        <w:t>Die bijzondere identiteitskaarten zijn niet opgenomen in de lijst van het koninklijk besluit van 14 januari 2013 ter uitvoering van het Wetboek van de Belgische nationaliteit (WBN).</w:t>
      </w:r>
    </w:p>
    <w:p w14:paraId="290A6B4C"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p>
    <w:p w14:paraId="0FC314A9" w14:textId="77777777" w:rsidR="00644CD8" w:rsidRPr="00644CD8" w:rsidRDefault="00644CD8" w:rsidP="00644CD8">
      <w:pPr>
        <w:spacing w:after="0" w:line="240" w:lineRule="auto"/>
        <w:contextualSpacing/>
        <w:jc w:val="both"/>
        <w:rPr>
          <w:rFonts w:ascii="Arial" w:eastAsia="Times New Roman" w:hAnsi="Arial" w:cs="Arial"/>
          <w:b/>
          <w:sz w:val="20"/>
          <w:szCs w:val="20"/>
          <w:lang w:val="nl-NL"/>
        </w:rPr>
      </w:pPr>
      <w:r w:rsidRPr="00644CD8">
        <w:rPr>
          <w:rFonts w:ascii="Arial" w:eastAsia="Times New Roman" w:hAnsi="Arial" w:cs="Arial"/>
          <w:b/>
          <w:sz w:val="20"/>
          <w:szCs w:val="20"/>
          <w:lang w:val="nl"/>
        </w:rPr>
        <w:t>Bepaald personeel van internationale organisaties</w:t>
      </w:r>
    </w:p>
    <w:p w14:paraId="49FC46E6" w14:textId="77777777" w:rsidR="00644CD8" w:rsidRPr="00644CD8" w:rsidRDefault="00644CD8" w:rsidP="00644CD8">
      <w:pPr>
        <w:spacing w:after="0" w:line="240" w:lineRule="auto"/>
        <w:ind w:left="720"/>
        <w:contextualSpacing/>
        <w:jc w:val="both"/>
        <w:rPr>
          <w:rFonts w:ascii="Arial" w:eastAsia="Times New Roman" w:hAnsi="Arial" w:cs="Arial"/>
          <w:sz w:val="20"/>
          <w:szCs w:val="20"/>
          <w:lang w:val="nl-NL"/>
        </w:rPr>
      </w:pPr>
    </w:p>
    <w:p w14:paraId="6E38C589" w14:textId="77777777" w:rsidR="00644CD8" w:rsidRPr="00644CD8" w:rsidRDefault="00644CD8" w:rsidP="00644CD8">
      <w:pPr>
        <w:spacing w:after="0" w:line="240" w:lineRule="auto"/>
        <w:contextualSpacing/>
        <w:jc w:val="both"/>
        <w:rPr>
          <w:rFonts w:ascii="Arial" w:eastAsia="Times New Roman" w:hAnsi="Arial" w:cs="Arial"/>
          <w:sz w:val="20"/>
          <w:szCs w:val="20"/>
          <w:lang w:val="nl-NL"/>
        </w:rPr>
      </w:pPr>
      <w:r w:rsidRPr="00644CD8">
        <w:rPr>
          <w:rFonts w:ascii="Arial" w:eastAsia="Times New Roman" w:hAnsi="Arial" w:cs="Arial"/>
          <w:sz w:val="20"/>
          <w:szCs w:val="20"/>
          <w:lang w:val="nl"/>
        </w:rPr>
        <w:t>Personeel van internationale organisaties zijn hetzij aan de RSZ onderworpen werknemers, hetzij genieten zij van een eigen stelsel. Degenen die een eigen stelsel genieten, zijn uitgesloten om als resident ingeschreven te worden. Voor RSZ onderworpen werknemers bij internationale organisaties vallen op basis van hun onderwerping aan de RSZ onder de voorwaarden van art 32, 1° van de GVU-wet.</w:t>
      </w:r>
    </w:p>
    <w:p w14:paraId="12FF0CC3" w14:textId="77777777" w:rsidR="00644CD8" w:rsidRPr="00644CD8" w:rsidRDefault="00644CD8" w:rsidP="00644CD8">
      <w:pPr>
        <w:keepNext/>
        <w:keepLines/>
        <w:numPr>
          <w:ilvl w:val="0"/>
          <w:numId w:val="12"/>
        </w:numPr>
        <w:spacing w:before="240" w:after="0" w:line="256" w:lineRule="auto"/>
        <w:ind w:left="709"/>
        <w:jc w:val="both"/>
        <w:outlineLvl w:val="0"/>
        <w:rPr>
          <w:rFonts w:ascii="Calibri Light" w:eastAsia="Times New Roman" w:hAnsi="Calibri Light" w:cs="Calibri Light"/>
          <w:color w:val="2E74B5"/>
          <w:sz w:val="28"/>
          <w:szCs w:val="28"/>
          <w:lang w:val="nl-NL"/>
        </w:rPr>
      </w:pPr>
      <w:r w:rsidRPr="00644CD8">
        <w:rPr>
          <w:rFonts w:ascii="Calibri Light" w:eastAsia="Times New Roman" w:hAnsi="Calibri Light" w:cs="Calibri Light"/>
          <w:color w:val="2E74B5"/>
          <w:sz w:val="28"/>
          <w:szCs w:val="28"/>
          <w:lang w:val="nl"/>
        </w:rPr>
        <w:t>Opmerking in verband met de "gezinshereniging"</w:t>
      </w:r>
    </w:p>
    <w:p w14:paraId="5D994F35" w14:textId="77777777" w:rsidR="00644CD8" w:rsidRPr="00644CD8" w:rsidRDefault="00644CD8" w:rsidP="00644CD8">
      <w:pPr>
        <w:spacing w:after="0" w:line="240" w:lineRule="auto"/>
        <w:rPr>
          <w:rFonts w:ascii="Arial" w:eastAsia="Times New Roman" w:hAnsi="Arial" w:cs="Arial"/>
          <w:sz w:val="20"/>
          <w:szCs w:val="20"/>
          <w:lang w:val="nl-NL"/>
        </w:rPr>
      </w:pPr>
    </w:p>
    <w:p w14:paraId="5D809133" w14:textId="77777777" w:rsidR="00644CD8" w:rsidRPr="00644CD8" w:rsidRDefault="00644CD8" w:rsidP="00644CD8">
      <w:pPr>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 xml:space="preserve">Krachtens de artikelen 10, § 2, tweede lid, 10bis, </w:t>
      </w:r>
      <w:r w:rsidRPr="00644CD8">
        <w:rPr>
          <w:rFonts w:ascii="Arial" w:eastAsia="Times New Roman" w:hAnsi="Arial" w:cs="Arial"/>
          <w:color w:val="000000"/>
          <w:sz w:val="20"/>
          <w:szCs w:val="20"/>
          <w:lang w:val="nl"/>
        </w:rPr>
        <w:t xml:space="preserve">§§ 1, 2 en 3  - </w:t>
      </w:r>
      <w:r w:rsidRPr="00644CD8">
        <w:rPr>
          <w:rFonts w:ascii="Arial" w:eastAsia="Times New Roman" w:hAnsi="Arial" w:cs="Arial"/>
          <w:b/>
          <w:bCs/>
          <w:sz w:val="20"/>
          <w:szCs w:val="20"/>
          <w:lang w:val="nl"/>
        </w:rPr>
        <w:t>40bis, § 4, tweede lid - en 40ter, tweede lid</w:t>
      </w:r>
      <w:r w:rsidRPr="00644CD8">
        <w:rPr>
          <w:rFonts w:ascii="Arial" w:eastAsia="Times New Roman" w:hAnsi="Arial" w:cs="Arial"/>
          <w:sz w:val="20"/>
          <w:szCs w:val="20"/>
          <w:lang w:val="nl"/>
        </w:rPr>
        <w:t xml:space="preserve">, van de wet van 15 december 1980 moet elke persoon die een gezinshereniging aanvraagt het bewijs leveren dat de vreemdeling of de Belg bij wie hij zich komt voegen over een ziektekostenverzekering beschikt die de risico's in België voor hem en zijn familieleden dekt. </w:t>
      </w:r>
    </w:p>
    <w:p w14:paraId="284F2F6A"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00DABFD7" w14:textId="77777777" w:rsidR="00644CD8" w:rsidRPr="00644CD8" w:rsidRDefault="00644CD8" w:rsidP="00644CD8">
      <w:pPr>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In het kader van de voormelde reglementering wordt een formulier vereist dat het recht op de geneeskundige verzorging van de in aanmerking komende personen attesteert.</w:t>
      </w:r>
    </w:p>
    <w:p w14:paraId="62FE55C6" w14:textId="77777777" w:rsidR="00644CD8" w:rsidRPr="00644CD8" w:rsidRDefault="00644CD8" w:rsidP="00644CD8">
      <w:pPr>
        <w:spacing w:after="0" w:line="240" w:lineRule="auto"/>
        <w:jc w:val="both"/>
        <w:rPr>
          <w:rFonts w:ascii="Arial" w:eastAsia="Times New Roman" w:hAnsi="Arial" w:cs="Arial"/>
          <w:sz w:val="20"/>
          <w:szCs w:val="20"/>
          <w:lang w:val="nl-NL"/>
        </w:rPr>
      </w:pPr>
    </w:p>
    <w:p w14:paraId="522D6F63" w14:textId="77777777" w:rsidR="00644CD8" w:rsidRPr="00644CD8" w:rsidRDefault="00644CD8" w:rsidP="00644CD8">
      <w:pPr>
        <w:tabs>
          <w:tab w:val="left" w:pos="720"/>
          <w:tab w:val="center" w:pos="4153"/>
          <w:tab w:val="right" w:pos="8306"/>
        </w:tabs>
        <w:spacing w:after="0" w:line="240" w:lineRule="auto"/>
        <w:jc w:val="both"/>
        <w:rPr>
          <w:rFonts w:ascii="Arial" w:eastAsia="Times New Roman" w:hAnsi="Arial" w:cs="Arial"/>
          <w:sz w:val="20"/>
          <w:szCs w:val="20"/>
          <w:lang w:val="nl-NL"/>
        </w:rPr>
      </w:pPr>
      <w:r w:rsidRPr="00644CD8">
        <w:rPr>
          <w:rFonts w:ascii="Arial" w:eastAsia="Times New Roman" w:hAnsi="Arial" w:cs="Arial"/>
          <w:sz w:val="20"/>
          <w:szCs w:val="20"/>
          <w:lang w:val="nl"/>
        </w:rPr>
        <w:t>Dit attest is beschikbaar op de website van de Dienst Vreemdelingenzaken van de FOD Binnenlandse Zaken (</w:t>
      </w:r>
      <w:hyperlink r:id="rId15" w:history="1">
        <w:r w:rsidRPr="00644CD8">
          <w:rPr>
            <w:rFonts w:ascii="Arial" w:eastAsia="Times New Roman" w:hAnsi="Arial" w:cs="Times New Roman"/>
            <w:color w:val="0563C1"/>
            <w:sz w:val="20"/>
            <w:szCs w:val="20"/>
            <w:u w:val="single"/>
            <w:lang w:val="nl-BE"/>
          </w:rPr>
          <w:t>Attest ziekenfonds NL.docx (ibz.be)</w:t>
        </w:r>
      </w:hyperlink>
      <w:r w:rsidRPr="00644CD8">
        <w:rPr>
          <w:rFonts w:ascii="Arial" w:eastAsia="Times New Roman" w:hAnsi="Arial" w:cs="Arial"/>
          <w:sz w:val="20"/>
          <w:szCs w:val="20"/>
          <w:lang w:val="nl"/>
        </w:rPr>
        <w:t>)</w:t>
      </w:r>
      <w:r w:rsidRPr="00644CD8">
        <w:rPr>
          <w:rFonts w:ascii="Calibri" w:eastAsia="Calibri" w:hAnsi="Calibri" w:cs="Times New Roman"/>
          <w:sz w:val="24"/>
          <w:szCs w:val="24"/>
          <w:lang w:val="nl"/>
        </w:rPr>
        <w:t xml:space="preserve"> </w:t>
      </w:r>
      <w:r w:rsidRPr="00644CD8">
        <w:rPr>
          <w:rFonts w:ascii="Arial" w:eastAsia="Times New Roman" w:hAnsi="Arial" w:cs="Arial"/>
          <w:sz w:val="20"/>
          <w:szCs w:val="20"/>
          <w:lang w:val="nl"/>
        </w:rPr>
        <w:t>Zie bijlage bij de omzendbrief met het volgnummer 6.</w:t>
      </w:r>
    </w:p>
    <w:p w14:paraId="341701D5" w14:textId="77777777" w:rsidR="00644CD8" w:rsidRPr="00644CD8" w:rsidRDefault="00644CD8" w:rsidP="00644CD8">
      <w:pPr>
        <w:tabs>
          <w:tab w:val="left" w:pos="720"/>
          <w:tab w:val="center" w:pos="4153"/>
          <w:tab w:val="right" w:pos="8306"/>
        </w:tabs>
        <w:spacing w:after="0" w:line="240" w:lineRule="auto"/>
        <w:jc w:val="both"/>
        <w:rPr>
          <w:rFonts w:ascii="Arial" w:eastAsia="Times New Roman" w:hAnsi="Arial" w:cs="Arial"/>
          <w:spacing w:val="-2"/>
          <w:sz w:val="20"/>
          <w:szCs w:val="20"/>
          <w:lang w:val="nl-NL"/>
        </w:rPr>
      </w:pPr>
    </w:p>
    <w:p w14:paraId="71C9004B" w14:textId="71AE0C30" w:rsidR="00947EAC" w:rsidRDefault="00644CD8" w:rsidP="00644CD8">
      <w:pPr>
        <w:rPr>
          <w:lang w:val="nl-NL"/>
        </w:rPr>
      </w:pPr>
      <w:r w:rsidRPr="00644CD8">
        <w:rPr>
          <w:rFonts w:ascii="Arial" w:eastAsia="Times New Roman" w:hAnsi="Arial" w:cs="Arial"/>
          <w:sz w:val="20"/>
          <w:szCs w:val="20"/>
          <w:lang w:val="nl"/>
        </w:rPr>
        <w:t>De bijlagen bij deze omzendbrief worden gepubliceerd op de website van het RIZIV. –</w:t>
      </w:r>
      <w:hyperlink r:id="rId16" w:history="1">
        <w:r w:rsidRPr="00644CD8">
          <w:rPr>
            <w:rFonts w:ascii="Arial" w:eastAsia="Times New Roman" w:hAnsi="Arial" w:cs="Times New Roman"/>
            <w:color w:val="0000FF"/>
            <w:sz w:val="20"/>
            <w:szCs w:val="20"/>
            <w:u w:val="single"/>
            <w:lang w:val="nl"/>
          </w:rPr>
          <w:t xml:space="preserve">https://www.inami.fgov.be/nl/professionals/andere-professionals/ziekenfonds/Paginas/Omzendbrief-ziekenfonds-dac.aspx </w:t>
        </w:r>
      </w:hyperlink>
    </w:p>
    <w:p w14:paraId="56BAF669" w14:textId="0C45EE05" w:rsidR="00A80F56" w:rsidRPr="0054160F" w:rsidRDefault="00A80F56" w:rsidP="00A80F56">
      <w:pPr>
        <w:rPr>
          <w:rFonts w:ascii="Arial" w:hAnsi="Arial" w:cs="Arial"/>
          <w:sz w:val="18"/>
          <w:szCs w:val="18"/>
          <w:lang w:val="nl-BE"/>
        </w:rPr>
      </w:pPr>
      <w:r>
        <w:rPr>
          <w:lang w:val="nl-NL"/>
        </w:rPr>
        <w:tab/>
      </w:r>
      <w:r>
        <w:rPr>
          <w:lang w:val="nl-NL"/>
        </w:rPr>
        <w:tab/>
      </w:r>
      <w:r>
        <w:rPr>
          <w:lang w:val="nl-NL"/>
        </w:rPr>
        <w:tab/>
      </w:r>
      <w:r>
        <w:rPr>
          <w:lang w:val="nl-NL"/>
        </w:rPr>
        <w:tab/>
      </w:r>
      <w:r>
        <w:rPr>
          <w:lang w:val="nl-NL"/>
        </w:rPr>
        <w:tab/>
      </w:r>
      <w:r>
        <w:rPr>
          <w:lang w:val="nl-NL"/>
        </w:rPr>
        <w:tab/>
      </w:r>
      <w:r>
        <w:rPr>
          <w:lang w:val="nl-NL"/>
        </w:rPr>
        <w:tab/>
      </w:r>
      <w:r>
        <w:rPr>
          <w:lang w:val="nl-NL"/>
        </w:rPr>
        <w:tab/>
      </w:r>
      <w:sdt>
        <w:sdtPr>
          <w:rPr>
            <w:rFonts w:ascii="Arial" w:hAnsi="Arial" w:cs="Arial"/>
            <w:sz w:val="18"/>
            <w:szCs w:val="18"/>
          </w:rPr>
          <w:alias w:val="Dossier:ondertekenaar_x003A_aanhef_x002d_nl"/>
          <w:tag w:val="Dossier:ondertekenaar_x003A_aanhef_x002d_nl"/>
          <w:id w:val="-2016910189"/>
          <w:lock w:val="sdtContentLocked"/>
        </w:sdtPr>
        <w:sdtEndPr/>
        <w:sdtContent>
          <w:r>
            <w:rPr>
              <w:rFonts w:ascii="Arial" w:hAnsi="Arial" w:cs="Arial"/>
              <w:sz w:val="18"/>
              <w:szCs w:val="18"/>
              <w:lang w:val="nl-BE"/>
            </w:rPr>
            <w:t xml:space="preserve"> </w:t>
          </w:r>
        </w:sdtContent>
      </w:sdt>
    </w:p>
    <w:p w14:paraId="7F676A8D" w14:textId="41DBA993" w:rsidR="00A80F56" w:rsidRDefault="00BA1549" w:rsidP="00B555BE">
      <w:pPr>
        <w:tabs>
          <w:tab w:val="left" w:pos="3558"/>
          <w:tab w:val="center" w:pos="4680"/>
          <w:tab w:val="left" w:pos="7098"/>
          <w:tab w:val="right" w:pos="9360"/>
        </w:tabs>
        <w:ind w:left="2880" w:firstLine="2880"/>
        <w:rPr>
          <w:lang w:val="nl-NL"/>
        </w:rPr>
      </w:pPr>
      <w:sdt>
        <w:sdtPr>
          <w:alias w:val="ondertekenaar:Handtekening"/>
          <w:tag w:val="ondertekenaar:Handtekening"/>
          <w:id w:val="905882548"/>
          <w:lock w:val="sdtContentLocked"/>
          <w:picture/>
        </w:sdtPr>
        <w:sdtEndPr/>
        <w:sdtContent>
          <w:r w:rsidR="00AA3F70">
            <w:rPr>
              <w:noProof/>
            </w:rPr>
            <w:drawing>
              <wp:inline distT="0" distB="0" distL="0" distR="0" wp14:anchorId="23053D54" wp14:editId="1B0E7996">
                <wp:extent cx="1143000" cy="1143000"/>
                <wp:effectExtent l="0" t="0" r="0" b="0"/>
                <wp:docPr id="2" name="Pictur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7">
                          <a:extLst>
                            <a:ext uri="{28A0092B-C50C-407E-A947-70E740481C1C}">
                              <a14:useLocalDpi xmlns:a14="http://schemas.microsoft.com/office/drawing/2010/main" val="0"/>
                            </a:ext>
                          </a:extLst>
                        </a:blip>
                        <a:stretch>
                          <a:fillRect/>
                        </a:stretch>
                      </pic:blipFill>
                      <pic:spPr bwMode="auto">
                        <a:xfrm>
                          <a:off x="0" y="0"/>
                          <a:ext cx="1143000" cy="1143000"/>
                        </a:xfrm>
                        <a:prstGeom prst="rect">
                          <a:avLst/>
                        </a:prstGeom>
                        <a:noFill/>
                        <a:ln>
                          <a:noFill/>
                        </a:ln>
                      </pic:spPr>
                    </pic:pic>
                  </a:graphicData>
                </a:graphic>
              </wp:inline>
            </w:drawing>
          </w:r>
        </w:sdtContent>
      </w:sdt>
      <w:r w:rsidR="0028170D">
        <w:rPr>
          <w:lang w:val="nl-NL"/>
        </w:rPr>
        <w:tab/>
      </w:r>
      <w:r w:rsidR="0028170D">
        <w:rPr>
          <w:lang w:val="nl-NL"/>
        </w:rPr>
        <w:tab/>
      </w:r>
      <w:r w:rsidR="00B555BE">
        <w:rPr>
          <w:lang w:val="nl-NL"/>
        </w:rPr>
        <w:tab/>
      </w:r>
      <w:r w:rsidR="00003E47">
        <w:rPr>
          <w:lang w:val="nl-NL"/>
        </w:rPr>
        <w:tab/>
      </w:r>
      <w:r w:rsidR="00003E47">
        <w:rPr>
          <w:lang w:val="nl-NL"/>
        </w:rPr>
        <w:tab/>
      </w:r>
      <w:sdt>
        <w:sdtPr>
          <w:alias w:val="ondertekenaar:Handtekening"/>
          <w:tag w:val="ondertekenaar:Handtekening"/>
          <w:id w:val="-183676403"/>
          <w:picture/>
        </w:sdtPr>
        <w:sdtEndPr/>
        <w:sdtContent/>
      </w:sdt>
    </w:p>
    <w:p w14:paraId="3F070BAC" w14:textId="013B17C6" w:rsidR="00A80F56" w:rsidRDefault="00A80F56" w:rsidP="00C70678">
      <w:pPr>
        <w:tabs>
          <w:tab w:val="left" w:pos="3558"/>
          <w:tab w:val="center" w:pos="4680"/>
          <w:tab w:val="left" w:pos="7098"/>
          <w:tab w:val="right" w:pos="9360"/>
        </w:tabs>
        <w:rPr>
          <w:lang w:val="nl-NL"/>
        </w:rPr>
      </w:pPr>
      <w:r>
        <w:rPr>
          <w:lang w:val="nl-NL"/>
        </w:rPr>
        <w:tab/>
      </w:r>
      <w:r>
        <w:rPr>
          <w:lang w:val="nl-NL"/>
        </w:rPr>
        <w:tab/>
      </w:r>
      <w:r>
        <w:rPr>
          <w:lang w:val="nl-NL"/>
        </w:rPr>
        <w:tab/>
      </w:r>
    </w:p>
    <w:p w14:paraId="6A101A58" w14:textId="00CA9E30" w:rsidR="00A80F56" w:rsidRPr="0054160F" w:rsidRDefault="00A80F56" w:rsidP="00A80F56">
      <w:pPr>
        <w:rPr>
          <w:rFonts w:ascii="Arial" w:hAnsi="Arial" w:cs="Arial"/>
          <w:sz w:val="18"/>
          <w:szCs w:val="18"/>
          <w:lang w:val="nl-BE"/>
        </w:rPr>
      </w:pPr>
      <w:r>
        <w:rPr>
          <w:lang w:val="nl-NL"/>
        </w:rPr>
        <w:tab/>
      </w:r>
      <w:r>
        <w:rPr>
          <w:lang w:val="nl-NL"/>
        </w:rPr>
        <w:tab/>
      </w:r>
      <w:r>
        <w:rPr>
          <w:lang w:val="nl-NL"/>
        </w:rPr>
        <w:tab/>
      </w:r>
      <w:r>
        <w:rPr>
          <w:lang w:val="nl-NL"/>
        </w:rPr>
        <w:tab/>
      </w:r>
      <w:r>
        <w:rPr>
          <w:lang w:val="nl-NL"/>
        </w:rPr>
        <w:tab/>
      </w:r>
      <w:r>
        <w:rPr>
          <w:lang w:val="nl-NL"/>
        </w:rPr>
        <w:tab/>
      </w:r>
      <w:r>
        <w:rPr>
          <w:lang w:val="nl-NL"/>
        </w:rPr>
        <w:tab/>
      </w:r>
      <w:r>
        <w:rPr>
          <w:lang w:val="nl-NL"/>
        </w:rPr>
        <w:tab/>
      </w:r>
      <w:sdt>
        <w:sdtPr>
          <w:rPr>
            <w:rFonts w:ascii="Arial" w:hAnsi="Arial" w:cs="Arial"/>
            <w:sz w:val="18"/>
            <w:szCs w:val="18"/>
          </w:rPr>
          <w:alias w:val="Dossier:ondertekenaar_x003A_Naam_x002d_ondertekenaar_x002d_nl"/>
          <w:tag w:val="Dossier:ondertekenaar_x003A_Naam_x002d_ondertekenaar_x002d_nl"/>
          <w:id w:val="2023351502"/>
          <w:lock w:val="sdtContentLocked"/>
        </w:sdtPr>
        <w:sdtEndPr/>
        <w:sdtContent>
          <w:r>
            <w:rPr>
              <w:rFonts w:ascii="Arial" w:hAnsi="Arial" w:cs="Arial"/>
              <w:sz w:val="18"/>
              <w:szCs w:val="18"/>
              <w:lang w:val="nl-BE"/>
            </w:rPr>
            <w:t>Tom Verdonck</w:t>
          </w:r>
        </w:sdtContent>
      </w:sdt>
    </w:p>
    <w:p w14:paraId="0ECB3881" w14:textId="7BCFF242" w:rsidR="00A80F56" w:rsidRPr="0054160F" w:rsidRDefault="00A80F56" w:rsidP="00A80F56">
      <w:pPr>
        <w:rPr>
          <w:rFonts w:ascii="Arial" w:hAnsi="Arial" w:cs="Arial"/>
          <w:sz w:val="18"/>
          <w:szCs w:val="18"/>
          <w:lang w:val="nl-BE"/>
        </w:rPr>
      </w:pPr>
      <w:r w:rsidRPr="001D5F5B">
        <w:rPr>
          <w:lang w:val="nl-BE"/>
        </w:rPr>
        <w:tab/>
      </w:r>
      <w:r w:rsidRPr="001D5F5B">
        <w:rPr>
          <w:lang w:val="nl-BE"/>
        </w:rPr>
        <w:tab/>
      </w:r>
      <w:r w:rsidRPr="001D5F5B">
        <w:rPr>
          <w:lang w:val="nl-BE"/>
        </w:rPr>
        <w:tab/>
      </w:r>
      <w:r w:rsidRPr="001D5F5B">
        <w:rPr>
          <w:lang w:val="nl-BE"/>
        </w:rPr>
        <w:tab/>
      </w:r>
      <w:r w:rsidRPr="001D5F5B">
        <w:rPr>
          <w:lang w:val="nl-BE"/>
        </w:rPr>
        <w:tab/>
      </w:r>
      <w:r w:rsidRPr="001D5F5B">
        <w:rPr>
          <w:lang w:val="nl-BE"/>
        </w:rPr>
        <w:tab/>
      </w:r>
      <w:r w:rsidRPr="001D5F5B">
        <w:rPr>
          <w:lang w:val="nl-BE"/>
        </w:rPr>
        <w:tab/>
      </w:r>
      <w:r w:rsidRPr="001D5F5B">
        <w:rPr>
          <w:lang w:val="nl-BE"/>
        </w:rPr>
        <w:tab/>
      </w:r>
      <w:sdt>
        <w:sdtPr>
          <w:rPr>
            <w:rFonts w:ascii="Arial" w:hAnsi="Arial" w:cs="Arial"/>
            <w:sz w:val="18"/>
            <w:szCs w:val="18"/>
          </w:rPr>
          <w:alias w:val="Dossier:ondertekenaar_x003A_graad_x002d_nl"/>
          <w:tag w:val="Dossier:ondertekenaar_x003A_graad_x002d_nl"/>
          <w:id w:val="-1155145922"/>
          <w:lock w:val="sdtContentLocked"/>
        </w:sdtPr>
        <w:sdtEndPr/>
        <w:sdtContent>
          <w:r>
            <w:rPr>
              <w:rFonts w:ascii="Arial" w:hAnsi="Arial" w:cs="Arial"/>
              <w:sz w:val="18"/>
              <w:szCs w:val="18"/>
              <w:lang w:val="nl-BE"/>
            </w:rPr>
            <w:t>Directeur-generaal</w:t>
          </w:r>
        </w:sdtContent>
      </w:sdt>
    </w:p>
    <w:p w14:paraId="05A0BB40" w14:textId="6431F20B" w:rsidR="00FB1E96" w:rsidRPr="0054160F" w:rsidRDefault="00C70678" w:rsidP="00D6213A">
      <w:pPr>
        <w:tabs>
          <w:tab w:val="left" w:pos="3558"/>
          <w:tab w:val="center" w:pos="4680"/>
          <w:tab w:val="left" w:pos="7098"/>
          <w:tab w:val="right" w:pos="9360"/>
        </w:tabs>
        <w:rPr>
          <w:rFonts w:ascii="Arial" w:hAnsi="Arial" w:cs="Arial"/>
          <w:sz w:val="18"/>
          <w:szCs w:val="18"/>
          <w:lang w:val="nl-NL"/>
        </w:rPr>
      </w:pPr>
      <w:r w:rsidRPr="0054160F">
        <w:rPr>
          <w:rFonts w:ascii="Arial" w:hAnsi="Arial" w:cs="Arial"/>
          <w:sz w:val="18"/>
          <w:szCs w:val="18"/>
          <w:lang w:val="nl-NL"/>
        </w:rPr>
        <w:t xml:space="preserve">Bijlagen : </w:t>
      </w:r>
    </w:p>
    <w:tbl>
      <w:tblPr>
        <w:tblStyle w:val="TableGrid"/>
        <w:tblW w:w="0" w:type="auto"/>
        <w:tblLook w:val="04A0" w:firstRow="1" w:lastRow="0" w:firstColumn="1" w:lastColumn="0" w:noHBand="0" w:noVBand="1"/>
      </w:tblPr>
      <w:tblGrid>
        <w:gridCol w:w="5385"/>
      </w:tblGrid>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1582093692"/>
          <w:placeholder>
            <w:docPart w:val="574F8A8B89E141A79FF87FE76A621377"/>
          </w:placeholder>
        </w:sdtPr>
        <w:sdtEndPr>
          <w:rPr>
            <w:rStyle w:val="DefaultParagraphFont"/>
            <w:color w:val="auto"/>
            <w:u w:val="none"/>
          </w:rPr>
        </w:sdtEndPr>
        <w:sdtContent>
          <w:tr w:rsidR="00F74688" w:rsidRPr="00285AC1" w14:paraId="35E6BDD6" w14:textId="77777777" w:rsidTr="00452BF0">
            <w:trPr>
              <w:trHeight w:val="323"/>
            </w:trPr>
            <w:tc>
              <w:tcPr>
                <w:tcW w:w="5385" w:type="dxa"/>
                <w:tcBorders>
                  <w:top w:val="nil"/>
                  <w:left w:val="nil"/>
                  <w:bottom w:val="nil"/>
                  <w:right w:val="nil"/>
                </w:tcBorders>
              </w:tcPr>
              <w:p w14:paraId="4FD1924F"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1787150873"/>
                    <w:placeholder>
                      <w:docPart w:val="B239B9727AF4485D841274C5EE4347C9"/>
                    </w:placeholder>
                  </w:sdtPr>
                  <w:sdtEndPr>
                    <w:rPr>
                      <w:rStyle w:val="DefaultParagraphFont"/>
                      <w:color w:val="FFFFFF" w:themeColor="background1"/>
                      <w:u w:val="none"/>
                    </w:rPr>
                  </w:sdtEndPr>
                  <w:sdtContent>
                    <w:hyperlink r:id="rId18">
                      <w:r w:rsidR="00DC2C75">
                        <w:rPr>
                          <w:rStyle w:val="Hyperlink"/>
                          <w:rFonts w:ascii="Arial" w:hAnsi="Arial" w:cs="Arial"/>
                          <w:sz w:val="18"/>
                          <w:szCs w:val="18"/>
                        </w:rPr>
                        <w:t>Bijlage 01 - attest van immatriculatie.pdf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569355"/>
          <w:placeholder>
            <w:docPart w:val="574F8A8B89E141A79FF87FE76A621377"/>
          </w:placeholder>
        </w:sdtPr>
        <w:sdtEndPr>
          <w:rPr>
            <w:rStyle w:val="DefaultParagraphFont"/>
            <w:color w:val="auto"/>
            <w:u w:val="none"/>
          </w:rPr>
        </w:sdtEndPr>
        <w:sdtContent>
          <w:tr w:rsidR="00F74688" w:rsidRPr="00285AC1" w14:paraId="30A9AFD8" w14:textId="77777777" w:rsidTr="00452BF0">
            <w:trPr>
              <w:trHeight w:val="323"/>
            </w:trPr>
            <w:tc>
              <w:tcPr>
                <w:tcW w:w="5385" w:type="dxa"/>
                <w:tcBorders>
                  <w:top w:val="nil"/>
                  <w:left w:val="nil"/>
                  <w:bottom w:val="nil"/>
                  <w:right w:val="nil"/>
                </w:tcBorders>
              </w:tcPr>
              <w:p w14:paraId="50FA62B6"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108770"/>
                    <w:placeholder>
                      <w:docPart w:val="B239B9727AF4485D841274C5EE4347C9"/>
                    </w:placeholder>
                  </w:sdtPr>
                  <w:sdtEndPr>
                    <w:rPr>
                      <w:rStyle w:val="DefaultParagraphFont"/>
                      <w:color w:val="FFFFFF" w:themeColor="background1"/>
                      <w:u w:val="none"/>
                    </w:rPr>
                  </w:sdtEndPr>
                  <w:sdtContent>
                    <w:hyperlink r:id="rId19">
                      <w:r w:rsidR="00DC2C75">
                        <w:rPr>
                          <w:rStyle w:val="Hyperlink"/>
                          <w:rFonts w:ascii="Arial" w:hAnsi="Arial" w:cs="Arial"/>
                          <w:sz w:val="18"/>
                          <w:szCs w:val="18"/>
                        </w:rPr>
                        <w:t>Bijlage 02 - bijlage 15_NL.pdf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889358"/>
          <w:placeholder>
            <w:docPart w:val="574F8A8B89E141A79FF87FE76A621377"/>
          </w:placeholder>
        </w:sdtPr>
        <w:sdtEndPr>
          <w:rPr>
            <w:rStyle w:val="DefaultParagraphFont"/>
            <w:color w:val="auto"/>
            <w:u w:val="none"/>
          </w:rPr>
        </w:sdtEndPr>
        <w:sdtContent>
          <w:tr w:rsidR="00F74688" w:rsidRPr="00285AC1" w14:paraId="390A9800" w14:textId="77777777" w:rsidTr="00452BF0">
            <w:trPr>
              <w:trHeight w:val="323"/>
            </w:trPr>
            <w:tc>
              <w:tcPr>
                <w:tcW w:w="5385" w:type="dxa"/>
                <w:tcBorders>
                  <w:top w:val="nil"/>
                  <w:left w:val="nil"/>
                  <w:bottom w:val="nil"/>
                  <w:right w:val="nil"/>
                </w:tcBorders>
              </w:tcPr>
              <w:p w14:paraId="78CBAF22"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825689"/>
                    <w:placeholder>
                      <w:docPart w:val="B239B9727AF4485D841274C5EE4347C9"/>
                    </w:placeholder>
                  </w:sdtPr>
                  <w:sdtEndPr>
                    <w:rPr>
                      <w:rStyle w:val="DefaultParagraphFont"/>
                      <w:color w:val="FFFFFF" w:themeColor="background1"/>
                      <w:u w:val="none"/>
                    </w:rPr>
                  </w:sdtEndPr>
                  <w:sdtContent>
                    <w:hyperlink r:id="rId20">
                      <w:r w:rsidR="00DC2C75">
                        <w:rPr>
                          <w:rStyle w:val="Hyperlink"/>
                          <w:rFonts w:ascii="Arial" w:hAnsi="Arial" w:cs="Arial"/>
                          <w:sz w:val="18"/>
                          <w:szCs w:val="18"/>
                        </w:rPr>
                        <w:t>Bijlage 03 - bijlage 25_NL.pdf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584025"/>
          <w:placeholder>
            <w:docPart w:val="574F8A8B89E141A79FF87FE76A621377"/>
          </w:placeholder>
        </w:sdtPr>
        <w:sdtEndPr>
          <w:rPr>
            <w:rStyle w:val="DefaultParagraphFont"/>
            <w:color w:val="auto"/>
            <w:u w:val="none"/>
          </w:rPr>
        </w:sdtEndPr>
        <w:sdtContent>
          <w:tr w:rsidR="00F74688" w:rsidRPr="00285AC1" w14:paraId="570ADFA5" w14:textId="77777777" w:rsidTr="00452BF0">
            <w:trPr>
              <w:trHeight w:val="323"/>
            </w:trPr>
            <w:tc>
              <w:tcPr>
                <w:tcW w:w="5385" w:type="dxa"/>
                <w:tcBorders>
                  <w:top w:val="nil"/>
                  <w:left w:val="nil"/>
                  <w:bottom w:val="nil"/>
                  <w:right w:val="nil"/>
                </w:tcBorders>
              </w:tcPr>
              <w:p w14:paraId="6675FA29"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187224"/>
                    <w:placeholder>
                      <w:docPart w:val="B239B9727AF4485D841274C5EE4347C9"/>
                    </w:placeholder>
                  </w:sdtPr>
                  <w:sdtEndPr>
                    <w:rPr>
                      <w:rStyle w:val="DefaultParagraphFont"/>
                      <w:color w:val="FFFFFF" w:themeColor="background1"/>
                      <w:u w:val="none"/>
                    </w:rPr>
                  </w:sdtEndPr>
                  <w:sdtContent>
                    <w:hyperlink r:id="rId21">
                      <w:r w:rsidR="00DC2C75">
                        <w:rPr>
                          <w:rStyle w:val="Hyperlink"/>
                          <w:rFonts w:ascii="Arial" w:hAnsi="Arial" w:cs="Arial"/>
                          <w:sz w:val="18"/>
                          <w:szCs w:val="18"/>
                        </w:rPr>
                        <w:t>Bijlage 04 - bijlage 26_NL.pdf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462753"/>
          <w:placeholder>
            <w:docPart w:val="574F8A8B89E141A79FF87FE76A621377"/>
          </w:placeholder>
        </w:sdtPr>
        <w:sdtEndPr>
          <w:rPr>
            <w:rStyle w:val="DefaultParagraphFont"/>
            <w:color w:val="auto"/>
            <w:u w:val="none"/>
          </w:rPr>
        </w:sdtEndPr>
        <w:sdtContent>
          <w:tr w:rsidR="00F74688" w:rsidRPr="00285AC1" w14:paraId="4A6D8CBA" w14:textId="77777777" w:rsidTr="00452BF0">
            <w:trPr>
              <w:trHeight w:val="323"/>
            </w:trPr>
            <w:tc>
              <w:tcPr>
                <w:tcW w:w="5385" w:type="dxa"/>
                <w:tcBorders>
                  <w:top w:val="nil"/>
                  <w:left w:val="nil"/>
                  <w:bottom w:val="nil"/>
                  <w:right w:val="nil"/>
                </w:tcBorders>
              </w:tcPr>
              <w:p w14:paraId="5732943B"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835620"/>
                    <w:placeholder>
                      <w:docPart w:val="B239B9727AF4485D841274C5EE4347C9"/>
                    </w:placeholder>
                  </w:sdtPr>
                  <w:sdtEndPr>
                    <w:rPr>
                      <w:rStyle w:val="DefaultParagraphFont"/>
                      <w:color w:val="FFFFFF" w:themeColor="background1"/>
                      <w:u w:val="none"/>
                    </w:rPr>
                  </w:sdtEndPr>
                  <w:sdtContent>
                    <w:hyperlink r:id="rId22">
                      <w:r w:rsidR="00DC2C75">
                        <w:rPr>
                          <w:rStyle w:val="Hyperlink"/>
                          <w:rFonts w:ascii="Arial" w:hAnsi="Arial" w:cs="Arial"/>
                          <w:sz w:val="18"/>
                          <w:szCs w:val="18"/>
                        </w:rPr>
                        <w:t>Bijlage 05 - bijlage 49_NL.pdf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792248"/>
          <w:placeholder>
            <w:docPart w:val="574F8A8B89E141A79FF87FE76A621377"/>
          </w:placeholder>
        </w:sdtPr>
        <w:sdtEndPr>
          <w:rPr>
            <w:rStyle w:val="DefaultParagraphFont"/>
            <w:color w:val="auto"/>
            <w:u w:val="none"/>
          </w:rPr>
        </w:sdtEndPr>
        <w:sdtContent>
          <w:tr w:rsidR="00F74688" w:rsidRPr="00644CD8" w14:paraId="46ABC69D" w14:textId="77777777" w:rsidTr="00452BF0">
            <w:trPr>
              <w:trHeight w:val="323"/>
            </w:trPr>
            <w:tc>
              <w:tcPr>
                <w:tcW w:w="5385" w:type="dxa"/>
                <w:tcBorders>
                  <w:top w:val="nil"/>
                  <w:left w:val="nil"/>
                  <w:bottom w:val="nil"/>
                  <w:right w:val="nil"/>
                </w:tcBorders>
              </w:tcPr>
              <w:p w14:paraId="67BC879F"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999608"/>
                    <w:placeholder>
                      <w:docPart w:val="B239B9727AF4485D841274C5EE4347C9"/>
                    </w:placeholder>
                  </w:sdtPr>
                  <w:sdtEndPr>
                    <w:rPr>
                      <w:rStyle w:val="DefaultParagraphFont"/>
                      <w:color w:val="FFFFFF" w:themeColor="background1"/>
                      <w:u w:val="none"/>
                    </w:rPr>
                  </w:sdtEndPr>
                  <w:sdtContent>
                    <w:hyperlink r:id="rId23">
                      <w:r w:rsidR="00DC2C75" w:rsidRPr="00644CD8">
                        <w:rPr>
                          <w:rStyle w:val="Hyperlink"/>
                          <w:rFonts w:ascii="Arial" w:hAnsi="Arial" w:cs="Arial"/>
                          <w:sz w:val="18"/>
                          <w:szCs w:val="18"/>
                          <w:lang w:val="nl-NL"/>
                        </w:rPr>
                        <w:t>Bijlage 06 - attest ziekenfonds_NL.pdf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493037"/>
          <w:placeholder>
            <w:docPart w:val="574F8A8B89E141A79FF87FE76A621377"/>
          </w:placeholder>
        </w:sdtPr>
        <w:sdtEndPr>
          <w:rPr>
            <w:rStyle w:val="DefaultParagraphFont"/>
            <w:color w:val="auto"/>
            <w:u w:val="none"/>
          </w:rPr>
        </w:sdtEndPr>
        <w:sdtContent>
          <w:tr w:rsidR="00F74688" w:rsidRPr="00285AC1" w14:paraId="64478957" w14:textId="77777777" w:rsidTr="00452BF0">
            <w:trPr>
              <w:trHeight w:val="323"/>
            </w:trPr>
            <w:tc>
              <w:tcPr>
                <w:tcW w:w="5385" w:type="dxa"/>
                <w:tcBorders>
                  <w:top w:val="nil"/>
                  <w:left w:val="nil"/>
                  <w:bottom w:val="nil"/>
                  <w:right w:val="nil"/>
                </w:tcBorders>
              </w:tcPr>
              <w:p w14:paraId="46EF456F"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152518"/>
                    <w:placeholder>
                      <w:docPart w:val="B239B9727AF4485D841274C5EE4347C9"/>
                    </w:placeholder>
                  </w:sdtPr>
                  <w:sdtEndPr>
                    <w:rPr>
                      <w:rStyle w:val="DefaultParagraphFont"/>
                      <w:color w:val="FFFFFF" w:themeColor="background1"/>
                      <w:u w:val="none"/>
                    </w:rPr>
                  </w:sdtEndPr>
                  <w:sdtContent>
                    <w:hyperlink r:id="rId24">
                      <w:r w:rsidR="00DC2C75">
                        <w:rPr>
                          <w:rStyle w:val="Hyperlink"/>
                          <w:rFonts w:ascii="Arial" w:hAnsi="Arial" w:cs="Arial"/>
                          <w:sz w:val="18"/>
                          <w:szCs w:val="18"/>
                        </w:rPr>
                        <w:t>Bijlage 07 - Protocolgids_NL.pdf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600108"/>
          <w:placeholder>
            <w:docPart w:val="574F8A8B89E141A79FF87FE76A621377"/>
          </w:placeholder>
        </w:sdtPr>
        <w:sdtEndPr>
          <w:rPr>
            <w:rStyle w:val="DefaultParagraphFont"/>
            <w:color w:val="auto"/>
            <w:u w:val="none"/>
          </w:rPr>
        </w:sdtEndPr>
        <w:sdtContent>
          <w:tr w:rsidR="00F74688" w:rsidRPr="00644CD8" w14:paraId="11894C6E" w14:textId="77777777" w:rsidTr="00452BF0">
            <w:trPr>
              <w:trHeight w:val="323"/>
            </w:trPr>
            <w:tc>
              <w:tcPr>
                <w:tcW w:w="5385" w:type="dxa"/>
                <w:tcBorders>
                  <w:top w:val="nil"/>
                  <w:left w:val="nil"/>
                  <w:bottom w:val="nil"/>
                  <w:right w:val="nil"/>
                </w:tcBorders>
              </w:tcPr>
              <w:p w14:paraId="276CBC87"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902838"/>
                    <w:placeholder>
                      <w:docPart w:val="B239B9727AF4485D841274C5EE4347C9"/>
                    </w:placeholder>
                  </w:sdtPr>
                  <w:sdtEndPr>
                    <w:rPr>
                      <w:rStyle w:val="DefaultParagraphFont"/>
                      <w:color w:val="FFFFFF" w:themeColor="background1"/>
                      <w:u w:val="none"/>
                    </w:rPr>
                  </w:sdtEndPr>
                  <w:sdtContent>
                    <w:hyperlink r:id="rId25">
                      <w:r w:rsidR="00DC2C75" w:rsidRPr="00644CD8">
                        <w:rPr>
                          <w:rStyle w:val="Hyperlink"/>
                          <w:rFonts w:ascii="Arial" w:hAnsi="Arial" w:cs="Arial"/>
                          <w:sz w:val="18"/>
                          <w:szCs w:val="18"/>
                          <w:lang w:val="nl-NL"/>
                        </w:rPr>
                        <w:t>Bijlage 08 - vragen  antwoorden_NL.docx</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857229"/>
          <w:placeholder>
            <w:docPart w:val="574F8A8B89E141A79FF87FE76A621377"/>
          </w:placeholder>
        </w:sdtPr>
        <w:sdtEndPr>
          <w:rPr>
            <w:rStyle w:val="DefaultParagraphFont"/>
            <w:color w:val="auto"/>
            <w:u w:val="none"/>
          </w:rPr>
        </w:sdtEndPr>
        <w:sdtContent>
          <w:tr w:rsidR="00F74688" w:rsidRPr="00285AC1" w14:paraId="20BF8C2C" w14:textId="77777777" w:rsidTr="00452BF0">
            <w:trPr>
              <w:trHeight w:val="323"/>
            </w:trPr>
            <w:tc>
              <w:tcPr>
                <w:tcW w:w="5385" w:type="dxa"/>
                <w:tcBorders>
                  <w:top w:val="nil"/>
                  <w:left w:val="nil"/>
                  <w:bottom w:val="nil"/>
                  <w:right w:val="nil"/>
                </w:tcBorders>
              </w:tcPr>
              <w:p w14:paraId="5B45D314"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364257"/>
                    <w:placeholder>
                      <w:docPart w:val="B239B9727AF4485D841274C5EE4347C9"/>
                    </w:placeholder>
                  </w:sdtPr>
                  <w:sdtEndPr>
                    <w:rPr>
                      <w:rStyle w:val="DefaultParagraphFont"/>
                      <w:color w:val="FFFFFF" w:themeColor="background1"/>
                      <w:u w:val="none"/>
                    </w:rPr>
                  </w:sdtEndPr>
                  <w:sdtContent>
                    <w:hyperlink r:id="rId26">
                      <w:r w:rsidR="00DC2C75">
                        <w:rPr>
                          <w:rStyle w:val="Hyperlink"/>
                          <w:rFonts w:ascii="Arial" w:hAnsi="Arial" w:cs="Arial"/>
                          <w:sz w:val="18"/>
                          <w:szCs w:val="18"/>
                        </w:rPr>
                        <w:t>Bijlage 09 - IT195_NL.pdf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659025"/>
          <w:placeholder>
            <w:docPart w:val="574F8A8B89E141A79FF87FE76A621377"/>
          </w:placeholder>
        </w:sdtPr>
        <w:sdtEndPr>
          <w:rPr>
            <w:rStyle w:val="DefaultParagraphFont"/>
            <w:color w:val="auto"/>
            <w:u w:val="none"/>
          </w:rPr>
        </w:sdtEndPr>
        <w:sdtContent>
          <w:tr w:rsidR="00F74688" w:rsidRPr="00644CD8" w14:paraId="6331A978" w14:textId="77777777" w:rsidTr="00452BF0">
            <w:trPr>
              <w:trHeight w:val="323"/>
            </w:trPr>
            <w:tc>
              <w:tcPr>
                <w:tcW w:w="5385" w:type="dxa"/>
                <w:tcBorders>
                  <w:top w:val="nil"/>
                  <w:left w:val="nil"/>
                  <w:bottom w:val="nil"/>
                  <w:right w:val="nil"/>
                </w:tcBorders>
              </w:tcPr>
              <w:p w14:paraId="6F7128A8"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008340"/>
                    <w:placeholder>
                      <w:docPart w:val="B239B9727AF4485D841274C5EE4347C9"/>
                    </w:placeholder>
                  </w:sdtPr>
                  <w:sdtEndPr>
                    <w:rPr>
                      <w:rStyle w:val="DefaultParagraphFont"/>
                      <w:color w:val="FFFFFF" w:themeColor="background1"/>
                      <w:u w:val="none"/>
                    </w:rPr>
                  </w:sdtEndPr>
                  <w:sdtContent>
                    <w:hyperlink r:id="rId27">
                      <w:r w:rsidR="00DC2C75" w:rsidRPr="00644CD8">
                        <w:rPr>
                          <w:rStyle w:val="Hyperlink"/>
                          <w:rFonts w:ascii="Arial" w:hAnsi="Arial" w:cs="Arial"/>
                          <w:sz w:val="18"/>
                          <w:szCs w:val="18"/>
                          <w:lang w:val="nl-NL"/>
                        </w:rPr>
                        <w:t>Bijlage 10 - uitleg bijlagen 15, 49 &amp; 51_NL.docx</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139706"/>
          <w:placeholder>
            <w:docPart w:val="574F8A8B89E141A79FF87FE76A621377"/>
          </w:placeholder>
        </w:sdtPr>
        <w:sdtEndPr>
          <w:rPr>
            <w:rStyle w:val="DefaultParagraphFont"/>
            <w:color w:val="auto"/>
            <w:u w:val="none"/>
          </w:rPr>
        </w:sdtEndPr>
        <w:sdtContent>
          <w:tr w:rsidR="00F74688" w:rsidRPr="00285AC1" w14:paraId="2D43F3E4" w14:textId="77777777" w:rsidTr="00452BF0">
            <w:trPr>
              <w:trHeight w:val="323"/>
            </w:trPr>
            <w:tc>
              <w:tcPr>
                <w:tcW w:w="5385" w:type="dxa"/>
                <w:tcBorders>
                  <w:top w:val="nil"/>
                  <w:left w:val="nil"/>
                  <w:bottom w:val="nil"/>
                  <w:right w:val="nil"/>
                </w:tcBorders>
              </w:tcPr>
              <w:p w14:paraId="033F44ED"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536180"/>
                    <w:placeholder>
                      <w:docPart w:val="B239B9727AF4485D841274C5EE4347C9"/>
                    </w:placeholder>
                  </w:sdtPr>
                  <w:sdtEndPr>
                    <w:rPr>
                      <w:rStyle w:val="DefaultParagraphFont"/>
                      <w:color w:val="FFFFFF" w:themeColor="background1"/>
                      <w:u w:val="none"/>
                    </w:rPr>
                  </w:sdtEndPr>
                  <w:sdtContent>
                    <w:hyperlink r:id="rId28">
                      <w:r w:rsidR="00DC2C75">
                        <w:rPr>
                          <w:rStyle w:val="Hyperlink"/>
                          <w:rFonts w:ascii="Arial" w:hAnsi="Arial" w:cs="Arial"/>
                          <w:sz w:val="18"/>
                          <w:szCs w:val="18"/>
                        </w:rPr>
                        <w:t>Bijlage 11 - bijlage 57_NL.pdf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475376"/>
          <w:placeholder>
            <w:docPart w:val="574F8A8B89E141A79FF87FE76A621377"/>
          </w:placeholder>
        </w:sdtPr>
        <w:sdtEndPr>
          <w:rPr>
            <w:rStyle w:val="DefaultParagraphFont"/>
            <w:color w:val="auto"/>
            <w:u w:val="none"/>
          </w:rPr>
        </w:sdtEndPr>
        <w:sdtContent>
          <w:tr w:rsidR="00F74688" w:rsidRPr="00644CD8" w14:paraId="77490B28" w14:textId="77777777" w:rsidTr="00452BF0">
            <w:trPr>
              <w:trHeight w:val="323"/>
            </w:trPr>
            <w:tc>
              <w:tcPr>
                <w:tcW w:w="5385" w:type="dxa"/>
                <w:tcBorders>
                  <w:top w:val="nil"/>
                  <w:left w:val="nil"/>
                  <w:bottom w:val="nil"/>
                  <w:right w:val="nil"/>
                </w:tcBorders>
              </w:tcPr>
              <w:p w14:paraId="22F049B9"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766278"/>
                    <w:placeholder>
                      <w:docPart w:val="B239B9727AF4485D841274C5EE4347C9"/>
                    </w:placeholder>
                  </w:sdtPr>
                  <w:sdtEndPr>
                    <w:rPr>
                      <w:rStyle w:val="DefaultParagraphFont"/>
                      <w:color w:val="FFFFFF" w:themeColor="background1"/>
                      <w:u w:val="none"/>
                    </w:rPr>
                  </w:sdtEndPr>
                  <w:sdtContent>
                    <w:hyperlink r:id="rId29">
                      <w:r w:rsidR="00DC2C75" w:rsidRPr="00644CD8">
                        <w:rPr>
                          <w:rStyle w:val="Hyperlink"/>
                          <w:rFonts w:ascii="Arial" w:hAnsi="Arial" w:cs="Arial"/>
                          <w:sz w:val="18"/>
                          <w:szCs w:val="18"/>
                          <w:lang w:val="nl-NL"/>
                        </w:rPr>
                        <w:t>Bijlage 12 - FormaatA-kaarten_BeperktVerblijf_NL.pdf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667644"/>
          <w:placeholder>
            <w:docPart w:val="574F8A8B89E141A79FF87FE76A621377"/>
          </w:placeholder>
        </w:sdtPr>
        <w:sdtEndPr>
          <w:rPr>
            <w:rStyle w:val="DefaultParagraphFont"/>
            <w:color w:val="auto"/>
            <w:u w:val="none"/>
          </w:rPr>
        </w:sdtEndPr>
        <w:sdtContent>
          <w:tr w:rsidR="00F74688" w:rsidRPr="00644CD8" w14:paraId="0A9E2541" w14:textId="77777777" w:rsidTr="00452BF0">
            <w:trPr>
              <w:trHeight w:val="323"/>
            </w:trPr>
            <w:tc>
              <w:tcPr>
                <w:tcW w:w="5385" w:type="dxa"/>
                <w:tcBorders>
                  <w:top w:val="nil"/>
                  <w:left w:val="nil"/>
                  <w:bottom w:val="nil"/>
                  <w:right w:val="nil"/>
                </w:tcBorders>
              </w:tcPr>
              <w:p w14:paraId="483DEC46"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486497"/>
                    <w:placeholder>
                      <w:docPart w:val="B239B9727AF4485D841274C5EE4347C9"/>
                    </w:placeholder>
                  </w:sdtPr>
                  <w:sdtEndPr>
                    <w:rPr>
                      <w:rStyle w:val="DefaultParagraphFont"/>
                      <w:color w:val="FFFFFF" w:themeColor="background1"/>
                      <w:u w:val="none"/>
                    </w:rPr>
                  </w:sdtEndPr>
                  <w:sdtContent>
                    <w:hyperlink r:id="rId30">
                      <w:r w:rsidR="00DC2C75" w:rsidRPr="00644CD8">
                        <w:rPr>
                          <w:rStyle w:val="Hyperlink"/>
                          <w:rFonts w:ascii="Arial" w:hAnsi="Arial" w:cs="Arial"/>
                          <w:sz w:val="18"/>
                          <w:szCs w:val="18"/>
                          <w:lang w:val="nl-NL"/>
                        </w:rPr>
                        <w:t>Bijlage 13 - FormaatB-Kaarten_OnbeperktVerblijf_NL.pdf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579482"/>
          <w:placeholder>
            <w:docPart w:val="574F8A8B89E141A79FF87FE76A621377"/>
          </w:placeholder>
        </w:sdtPr>
        <w:sdtEndPr>
          <w:rPr>
            <w:rStyle w:val="DefaultParagraphFont"/>
            <w:color w:val="auto"/>
            <w:u w:val="none"/>
          </w:rPr>
        </w:sdtEndPr>
        <w:sdtContent>
          <w:tr w:rsidR="00F74688" w:rsidRPr="00644CD8" w14:paraId="7BA9E4CE" w14:textId="77777777" w:rsidTr="00452BF0">
            <w:trPr>
              <w:trHeight w:val="323"/>
            </w:trPr>
            <w:tc>
              <w:tcPr>
                <w:tcW w:w="5385" w:type="dxa"/>
                <w:tcBorders>
                  <w:top w:val="nil"/>
                  <w:left w:val="nil"/>
                  <w:bottom w:val="nil"/>
                  <w:right w:val="nil"/>
                </w:tcBorders>
              </w:tcPr>
              <w:p w14:paraId="7007F0B3"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805924"/>
                    <w:placeholder>
                      <w:docPart w:val="B239B9727AF4485D841274C5EE4347C9"/>
                    </w:placeholder>
                  </w:sdtPr>
                  <w:sdtEndPr>
                    <w:rPr>
                      <w:rStyle w:val="DefaultParagraphFont"/>
                      <w:color w:val="FFFFFF" w:themeColor="background1"/>
                      <w:u w:val="none"/>
                    </w:rPr>
                  </w:sdtEndPr>
                  <w:sdtContent>
                    <w:hyperlink r:id="rId31">
                      <w:r w:rsidR="00DC2C75" w:rsidRPr="00644CD8">
                        <w:rPr>
                          <w:rStyle w:val="Hyperlink"/>
                          <w:rFonts w:ascii="Arial" w:hAnsi="Arial" w:cs="Arial"/>
                          <w:sz w:val="18"/>
                          <w:szCs w:val="18"/>
                          <w:lang w:val="nl-NL"/>
                        </w:rPr>
                        <w:t>Bijlage 14 - FormaatC-Kaarten_K-Kaarten_Vestiging_NL.pdf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578064"/>
          <w:placeholder>
            <w:docPart w:val="574F8A8B89E141A79FF87FE76A621377"/>
          </w:placeholder>
        </w:sdtPr>
        <w:sdtEndPr>
          <w:rPr>
            <w:rStyle w:val="DefaultParagraphFont"/>
            <w:color w:val="auto"/>
            <w:u w:val="none"/>
          </w:rPr>
        </w:sdtEndPr>
        <w:sdtContent>
          <w:tr w:rsidR="00F74688" w:rsidRPr="00644CD8" w14:paraId="1F0F9589" w14:textId="77777777" w:rsidTr="00452BF0">
            <w:trPr>
              <w:trHeight w:val="323"/>
            </w:trPr>
            <w:tc>
              <w:tcPr>
                <w:tcW w:w="5385" w:type="dxa"/>
                <w:tcBorders>
                  <w:top w:val="nil"/>
                  <w:left w:val="nil"/>
                  <w:bottom w:val="nil"/>
                  <w:right w:val="nil"/>
                </w:tcBorders>
              </w:tcPr>
              <w:p w14:paraId="3FBBB4B0"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960491"/>
                    <w:placeholder>
                      <w:docPart w:val="B239B9727AF4485D841274C5EE4347C9"/>
                    </w:placeholder>
                  </w:sdtPr>
                  <w:sdtEndPr>
                    <w:rPr>
                      <w:rStyle w:val="DefaultParagraphFont"/>
                      <w:color w:val="FFFFFF" w:themeColor="background1"/>
                      <w:u w:val="none"/>
                    </w:rPr>
                  </w:sdtEndPr>
                  <w:sdtContent>
                    <w:hyperlink r:id="rId32">
                      <w:r w:rsidR="00DC2C75" w:rsidRPr="00644CD8">
                        <w:rPr>
                          <w:rStyle w:val="Hyperlink"/>
                          <w:rFonts w:ascii="Arial" w:hAnsi="Arial" w:cs="Arial"/>
                          <w:sz w:val="18"/>
                          <w:szCs w:val="18"/>
                          <w:lang w:val="nl-NL"/>
                        </w:rPr>
                        <w:t>Bijlage 15 - Formaat_DKaarten_LKaarten_LangdurigIngezetene_NL.pdf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641532"/>
          <w:placeholder>
            <w:docPart w:val="574F8A8B89E141A79FF87FE76A621377"/>
          </w:placeholder>
        </w:sdtPr>
        <w:sdtEndPr>
          <w:rPr>
            <w:rStyle w:val="DefaultParagraphFont"/>
            <w:color w:val="auto"/>
            <w:u w:val="none"/>
          </w:rPr>
        </w:sdtEndPr>
        <w:sdtContent>
          <w:tr w:rsidR="00F74688" w:rsidRPr="00644CD8" w14:paraId="78CAD925" w14:textId="77777777" w:rsidTr="00452BF0">
            <w:trPr>
              <w:trHeight w:val="323"/>
            </w:trPr>
            <w:tc>
              <w:tcPr>
                <w:tcW w:w="5385" w:type="dxa"/>
                <w:tcBorders>
                  <w:top w:val="nil"/>
                  <w:left w:val="nil"/>
                  <w:bottom w:val="nil"/>
                  <w:right w:val="nil"/>
                </w:tcBorders>
              </w:tcPr>
              <w:p w14:paraId="33E87B31"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263658"/>
                    <w:placeholder>
                      <w:docPart w:val="B239B9727AF4485D841274C5EE4347C9"/>
                    </w:placeholder>
                  </w:sdtPr>
                  <w:sdtEndPr>
                    <w:rPr>
                      <w:rStyle w:val="DefaultParagraphFont"/>
                      <w:color w:val="FFFFFF" w:themeColor="background1"/>
                      <w:u w:val="none"/>
                    </w:rPr>
                  </w:sdtEndPr>
                  <w:sdtContent>
                    <w:hyperlink r:id="rId33">
                      <w:r w:rsidR="00DC2C75" w:rsidRPr="00644CD8">
                        <w:rPr>
                          <w:rStyle w:val="Hyperlink"/>
                          <w:rFonts w:ascii="Arial" w:hAnsi="Arial" w:cs="Arial"/>
                          <w:sz w:val="18"/>
                          <w:szCs w:val="18"/>
                          <w:lang w:val="nl-NL"/>
                        </w:rPr>
                        <w:t>Bijlage 16 - FormaatHKaarten_HooggekwalificeerdeWerknemers_NL.pdf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846193"/>
          <w:placeholder>
            <w:docPart w:val="574F8A8B89E141A79FF87FE76A621377"/>
          </w:placeholder>
        </w:sdtPr>
        <w:sdtEndPr>
          <w:rPr>
            <w:rStyle w:val="DefaultParagraphFont"/>
            <w:color w:val="auto"/>
            <w:u w:val="none"/>
          </w:rPr>
        </w:sdtEndPr>
        <w:sdtContent>
          <w:tr w:rsidR="00F74688" w:rsidRPr="00644CD8" w14:paraId="2FD2A4B9" w14:textId="77777777" w:rsidTr="00452BF0">
            <w:trPr>
              <w:trHeight w:val="323"/>
            </w:trPr>
            <w:tc>
              <w:tcPr>
                <w:tcW w:w="5385" w:type="dxa"/>
                <w:tcBorders>
                  <w:top w:val="nil"/>
                  <w:left w:val="nil"/>
                  <w:bottom w:val="nil"/>
                  <w:right w:val="nil"/>
                </w:tcBorders>
              </w:tcPr>
              <w:p w14:paraId="18F9522F"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689198"/>
                    <w:placeholder>
                      <w:docPart w:val="B239B9727AF4485D841274C5EE4347C9"/>
                    </w:placeholder>
                  </w:sdtPr>
                  <w:sdtEndPr>
                    <w:rPr>
                      <w:rStyle w:val="DefaultParagraphFont"/>
                      <w:color w:val="FFFFFF" w:themeColor="background1"/>
                      <w:u w:val="none"/>
                    </w:rPr>
                  </w:sdtEndPr>
                  <w:sdtContent>
                    <w:hyperlink r:id="rId34">
                      <w:r w:rsidR="00DC2C75" w:rsidRPr="00644CD8">
                        <w:rPr>
                          <w:rStyle w:val="Hyperlink"/>
                          <w:rFonts w:ascii="Arial" w:hAnsi="Arial" w:cs="Arial"/>
                          <w:sz w:val="18"/>
                          <w:szCs w:val="18"/>
                          <w:lang w:val="nl-NL"/>
                        </w:rPr>
                        <w:t>Bijlage 17 - Formaat_M-Kaarten_Brexit_NL.pdf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540477"/>
          <w:placeholder>
            <w:docPart w:val="574F8A8B89E141A79FF87FE76A621377"/>
          </w:placeholder>
        </w:sdtPr>
        <w:sdtEndPr>
          <w:rPr>
            <w:rStyle w:val="DefaultParagraphFont"/>
            <w:color w:val="auto"/>
            <w:u w:val="none"/>
          </w:rPr>
        </w:sdtEndPr>
        <w:sdtContent>
          <w:tr w:rsidR="00F74688" w:rsidRPr="00285AC1" w14:paraId="6A906378" w14:textId="77777777" w:rsidTr="00452BF0">
            <w:trPr>
              <w:trHeight w:val="323"/>
            </w:trPr>
            <w:tc>
              <w:tcPr>
                <w:tcW w:w="5385" w:type="dxa"/>
                <w:tcBorders>
                  <w:top w:val="nil"/>
                  <w:left w:val="nil"/>
                  <w:bottom w:val="nil"/>
                  <w:right w:val="nil"/>
                </w:tcBorders>
              </w:tcPr>
              <w:p w14:paraId="3F062A45"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751129"/>
                    <w:placeholder>
                      <w:docPart w:val="B239B9727AF4485D841274C5EE4347C9"/>
                    </w:placeholder>
                  </w:sdtPr>
                  <w:sdtEndPr>
                    <w:rPr>
                      <w:rStyle w:val="DefaultParagraphFont"/>
                      <w:color w:val="FFFFFF" w:themeColor="background1"/>
                      <w:u w:val="none"/>
                    </w:rPr>
                  </w:sdtEndPr>
                  <w:sdtContent>
                    <w:hyperlink r:id="rId35">
                      <w:r w:rsidR="00DC2C75">
                        <w:rPr>
                          <w:rStyle w:val="Hyperlink"/>
                          <w:rFonts w:ascii="Arial" w:hAnsi="Arial" w:cs="Arial"/>
                          <w:sz w:val="18"/>
                          <w:szCs w:val="18"/>
                        </w:rPr>
                        <w:t>Bijlage 18 - Formaat_N-Kaarten_Brexit_GrensArbeider_NL.pdf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779890"/>
          <w:placeholder>
            <w:docPart w:val="574F8A8B89E141A79FF87FE76A621377"/>
          </w:placeholder>
        </w:sdtPr>
        <w:sdtEndPr>
          <w:rPr>
            <w:rStyle w:val="DefaultParagraphFont"/>
            <w:color w:val="auto"/>
            <w:u w:val="none"/>
          </w:rPr>
        </w:sdtEndPr>
        <w:sdtContent>
          <w:tr w:rsidR="00F74688" w:rsidRPr="00644CD8" w14:paraId="2C82D78E" w14:textId="77777777" w:rsidTr="00452BF0">
            <w:trPr>
              <w:trHeight w:val="323"/>
            </w:trPr>
            <w:tc>
              <w:tcPr>
                <w:tcW w:w="5385" w:type="dxa"/>
                <w:tcBorders>
                  <w:top w:val="nil"/>
                  <w:left w:val="nil"/>
                  <w:bottom w:val="nil"/>
                  <w:right w:val="nil"/>
                </w:tcBorders>
              </w:tcPr>
              <w:p w14:paraId="4044DA98"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619057"/>
                    <w:placeholder>
                      <w:docPart w:val="B239B9727AF4485D841274C5EE4347C9"/>
                    </w:placeholder>
                  </w:sdtPr>
                  <w:sdtEndPr>
                    <w:rPr>
                      <w:rStyle w:val="DefaultParagraphFont"/>
                      <w:color w:val="FFFFFF" w:themeColor="background1"/>
                      <w:u w:val="none"/>
                    </w:rPr>
                  </w:sdtEndPr>
                  <w:sdtContent>
                    <w:hyperlink r:id="rId36">
                      <w:r w:rsidR="00DC2C75" w:rsidRPr="00644CD8">
                        <w:rPr>
                          <w:rStyle w:val="Hyperlink"/>
                          <w:rFonts w:ascii="Arial" w:hAnsi="Arial" w:cs="Arial"/>
                          <w:sz w:val="18"/>
                          <w:szCs w:val="18"/>
                          <w:lang w:val="nl-NL"/>
                        </w:rPr>
                        <w:t>Bijlage 19 - Formaat_KaartenE_KaartenEU_3MaandenVerblijf_NL.pdf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796299"/>
          <w:placeholder>
            <w:docPart w:val="574F8A8B89E141A79FF87FE76A621377"/>
          </w:placeholder>
        </w:sdtPr>
        <w:sdtEndPr>
          <w:rPr>
            <w:rStyle w:val="DefaultParagraphFont"/>
            <w:color w:val="auto"/>
            <w:u w:val="none"/>
          </w:rPr>
        </w:sdtEndPr>
        <w:sdtContent>
          <w:tr w:rsidR="00F74688" w:rsidRPr="00644CD8" w14:paraId="7A102816" w14:textId="77777777" w:rsidTr="00452BF0">
            <w:trPr>
              <w:trHeight w:val="323"/>
            </w:trPr>
            <w:tc>
              <w:tcPr>
                <w:tcW w:w="5385" w:type="dxa"/>
                <w:tcBorders>
                  <w:top w:val="nil"/>
                  <w:left w:val="nil"/>
                  <w:bottom w:val="nil"/>
                  <w:right w:val="nil"/>
                </w:tcBorders>
              </w:tcPr>
              <w:p w14:paraId="3294305D"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927962"/>
                    <w:placeholder>
                      <w:docPart w:val="B239B9727AF4485D841274C5EE4347C9"/>
                    </w:placeholder>
                  </w:sdtPr>
                  <w:sdtEndPr>
                    <w:rPr>
                      <w:rStyle w:val="DefaultParagraphFont"/>
                      <w:color w:val="FFFFFF" w:themeColor="background1"/>
                      <w:u w:val="none"/>
                    </w:rPr>
                  </w:sdtEndPr>
                  <w:sdtContent>
                    <w:hyperlink r:id="rId37">
                      <w:r w:rsidR="00DC2C75" w:rsidRPr="00644CD8">
                        <w:rPr>
                          <w:rStyle w:val="Hyperlink"/>
                          <w:rFonts w:ascii="Arial" w:hAnsi="Arial" w:cs="Arial"/>
                          <w:sz w:val="18"/>
                          <w:szCs w:val="18"/>
                          <w:lang w:val="nl-NL"/>
                        </w:rPr>
                        <w:t>Bijlage 20 - Formaat_E+Kaarten_EU+Kaarten_DuurzaamVerblijf_NL.pdf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898245"/>
          <w:placeholder>
            <w:docPart w:val="574F8A8B89E141A79FF87FE76A621377"/>
          </w:placeholder>
        </w:sdtPr>
        <w:sdtEndPr>
          <w:rPr>
            <w:rStyle w:val="DefaultParagraphFont"/>
            <w:color w:val="auto"/>
            <w:u w:val="none"/>
          </w:rPr>
        </w:sdtEndPr>
        <w:sdtContent>
          <w:tr w:rsidR="00F74688" w:rsidRPr="00644CD8" w14:paraId="79202115" w14:textId="77777777" w:rsidTr="00452BF0">
            <w:trPr>
              <w:trHeight w:val="323"/>
            </w:trPr>
            <w:tc>
              <w:tcPr>
                <w:tcW w:w="5385" w:type="dxa"/>
                <w:tcBorders>
                  <w:top w:val="nil"/>
                  <w:left w:val="nil"/>
                  <w:bottom w:val="nil"/>
                  <w:right w:val="nil"/>
                </w:tcBorders>
              </w:tcPr>
              <w:p w14:paraId="58DEDF0F"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360825"/>
                    <w:placeholder>
                      <w:docPart w:val="B239B9727AF4485D841274C5EE4347C9"/>
                    </w:placeholder>
                  </w:sdtPr>
                  <w:sdtEndPr>
                    <w:rPr>
                      <w:rStyle w:val="DefaultParagraphFont"/>
                      <w:color w:val="FFFFFF" w:themeColor="background1"/>
                      <w:u w:val="none"/>
                    </w:rPr>
                  </w:sdtEndPr>
                  <w:sdtContent>
                    <w:hyperlink r:id="rId38">
                      <w:r w:rsidR="00DC2C75" w:rsidRPr="00644CD8">
                        <w:rPr>
                          <w:rStyle w:val="Hyperlink"/>
                          <w:rFonts w:ascii="Arial" w:hAnsi="Arial" w:cs="Arial"/>
                          <w:sz w:val="18"/>
                          <w:szCs w:val="18"/>
                          <w:lang w:val="nl-NL"/>
                        </w:rPr>
                        <w:t>Bijlage 21 - Formaat_FKaarten_3MaandenVerblijf_NL.pdf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400955"/>
          <w:placeholder>
            <w:docPart w:val="574F8A8B89E141A79FF87FE76A621377"/>
          </w:placeholder>
        </w:sdtPr>
        <w:sdtEndPr>
          <w:rPr>
            <w:rStyle w:val="DefaultParagraphFont"/>
            <w:color w:val="auto"/>
            <w:u w:val="none"/>
          </w:rPr>
        </w:sdtEndPr>
        <w:sdtContent>
          <w:tr w:rsidR="00F74688" w:rsidRPr="00644CD8" w14:paraId="43BDDE21" w14:textId="77777777" w:rsidTr="00452BF0">
            <w:trPr>
              <w:trHeight w:val="323"/>
            </w:trPr>
            <w:tc>
              <w:tcPr>
                <w:tcW w:w="5385" w:type="dxa"/>
                <w:tcBorders>
                  <w:top w:val="nil"/>
                  <w:left w:val="nil"/>
                  <w:bottom w:val="nil"/>
                  <w:right w:val="nil"/>
                </w:tcBorders>
              </w:tcPr>
              <w:p w14:paraId="60A20C47"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105464"/>
                    <w:placeholder>
                      <w:docPart w:val="B239B9727AF4485D841274C5EE4347C9"/>
                    </w:placeholder>
                  </w:sdtPr>
                  <w:sdtEndPr>
                    <w:rPr>
                      <w:rStyle w:val="DefaultParagraphFont"/>
                      <w:color w:val="FFFFFF" w:themeColor="background1"/>
                      <w:u w:val="none"/>
                    </w:rPr>
                  </w:sdtEndPr>
                  <w:sdtContent>
                    <w:hyperlink r:id="rId39">
                      <w:r w:rsidR="00DC2C75" w:rsidRPr="00644CD8">
                        <w:rPr>
                          <w:rStyle w:val="Hyperlink"/>
                          <w:rFonts w:ascii="Arial" w:hAnsi="Arial" w:cs="Arial"/>
                          <w:sz w:val="18"/>
                          <w:szCs w:val="18"/>
                          <w:lang w:val="nl-NL"/>
                        </w:rPr>
                        <w:t>Bijlage 22 - Formaat_F+Kaarten_DuurzaamVerblijf_NL.pdf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046646"/>
          <w:placeholder>
            <w:docPart w:val="574F8A8B89E141A79FF87FE76A621377"/>
          </w:placeholder>
        </w:sdtPr>
        <w:sdtEndPr>
          <w:rPr>
            <w:rStyle w:val="DefaultParagraphFont"/>
            <w:color w:val="auto"/>
            <w:u w:val="none"/>
          </w:rPr>
        </w:sdtEndPr>
        <w:sdtContent>
          <w:tr w:rsidR="00F74688" w:rsidRPr="00644CD8" w14:paraId="11EFD883" w14:textId="77777777" w:rsidTr="00452BF0">
            <w:trPr>
              <w:trHeight w:val="323"/>
            </w:trPr>
            <w:tc>
              <w:tcPr>
                <w:tcW w:w="5385" w:type="dxa"/>
                <w:tcBorders>
                  <w:top w:val="nil"/>
                  <w:left w:val="nil"/>
                  <w:bottom w:val="nil"/>
                  <w:right w:val="nil"/>
                </w:tcBorders>
              </w:tcPr>
              <w:p w14:paraId="65FF65C3" w14:textId="77777777" w:rsidR="00F74688" w:rsidRPr="00644CD8" w:rsidRDefault="00BA1549" w:rsidP="003B2690">
                <w:pPr>
                  <w:rPr>
                    <w:rFonts w:ascii="Arial" w:hAnsi="Arial" w:cs="Arial"/>
                    <w:b/>
                    <w:bCs/>
                    <w:sz w:val="18"/>
                    <w:szCs w:val="18"/>
                    <w:lang w:val="nl-NL"/>
                  </w:rPr>
                </w:pPr>
                <w:sdt>
                  <w:sdtPr>
                    <w:rPr>
                      <w:rStyle w:val="HL"/>
                      <w:rFonts w:ascii="Arial" w:hAnsi="Arial" w:cs="Arial"/>
                      <w:sz w:val="18"/>
                      <w:szCs w:val="18"/>
                    </w:rPr>
                    <w:alias w:val="Hyperlink(ItemUrl;LinkFilename)"/>
                    <w:tag w:val="Hyperlink(ItemUrl;LinkFilename)"/>
                    <w:id w:val="777358060"/>
                    <w:placeholder>
                      <w:docPart w:val="B239B9727AF4485D841274C5EE4347C9"/>
                    </w:placeholder>
                  </w:sdtPr>
                  <w:sdtEndPr>
                    <w:rPr>
                      <w:rStyle w:val="DefaultParagraphFont"/>
                      <w:color w:val="FFFFFF" w:themeColor="background1"/>
                      <w:u w:val="none"/>
                    </w:rPr>
                  </w:sdtEndPr>
                  <w:sdtContent>
                    <w:hyperlink r:id="rId40">
                      <w:r w:rsidR="00DC2C75" w:rsidRPr="00644CD8">
                        <w:rPr>
                          <w:rStyle w:val="Hyperlink"/>
                          <w:rFonts w:ascii="Arial" w:hAnsi="Arial" w:cs="Arial"/>
                          <w:sz w:val="18"/>
                          <w:szCs w:val="18"/>
                          <w:lang w:val="nl-NL"/>
                        </w:rPr>
                        <w:t>Bijlage 23 - bijlage 8ter_NL.pdf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114903"/>
          <w:placeholder>
            <w:docPart w:val="574F8A8B89E141A79FF87FE76A621377"/>
          </w:placeholder>
        </w:sdtPr>
        <w:sdtEndPr>
          <w:rPr>
            <w:rStyle w:val="DefaultParagraphFont"/>
            <w:color w:val="auto"/>
            <w:u w:val="none"/>
          </w:rPr>
        </w:sdtEndPr>
        <w:sdtContent>
          <w:tr w:rsidR="00F74688" w:rsidRPr="00285AC1" w14:paraId="13D5A419" w14:textId="77777777" w:rsidTr="00452BF0">
            <w:trPr>
              <w:trHeight w:val="323"/>
            </w:trPr>
            <w:tc>
              <w:tcPr>
                <w:tcW w:w="5385" w:type="dxa"/>
                <w:tcBorders>
                  <w:top w:val="nil"/>
                  <w:left w:val="nil"/>
                  <w:bottom w:val="nil"/>
                  <w:right w:val="nil"/>
                </w:tcBorders>
              </w:tcPr>
              <w:p w14:paraId="3951D7EE"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134211"/>
                    <w:placeholder>
                      <w:docPart w:val="B239B9727AF4485D841274C5EE4347C9"/>
                    </w:placeholder>
                  </w:sdtPr>
                  <w:sdtEndPr>
                    <w:rPr>
                      <w:rStyle w:val="DefaultParagraphFont"/>
                      <w:color w:val="FFFFFF" w:themeColor="background1"/>
                      <w:u w:val="none"/>
                    </w:rPr>
                  </w:sdtEndPr>
                  <w:sdtContent>
                    <w:hyperlink r:id="rId41">
                      <w:r w:rsidR="00DC2C75">
                        <w:rPr>
                          <w:rStyle w:val="Hyperlink"/>
                          <w:rFonts w:ascii="Arial" w:hAnsi="Arial" w:cs="Arial"/>
                          <w:sz w:val="18"/>
                          <w:szCs w:val="18"/>
                        </w:rPr>
                        <w:t>Bijlage 24 - bijlage 8quater_NL.pdf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889753"/>
          <w:placeholder>
            <w:docPart w:val="574F8A8B89E141A79FF87FE76A621377"/>
          </w:placeholder>
        </w:sdtPr>
        <w:sdtEndPr>
          <w:rPr>
            <w:rStyle w:val="DefaultParagraphFont"/>
            <w:color w:val="auto"/>
            <w:u w:val="none"/>
          </w:rPr>
        </w:sdtEndPr>
        <w:sdtContent>
          <w:tr w:rsidR="00F74688" w:rsidRPr="00285AC1" w14:paraId="0C37F256" w14:textId="77777777" w:rsidTr="00452BF0">
            <w:trPr>
              <w:trHeight w:val="323"/>
            </w:trPr>
            <w:tc>
              <w:tcPr>
                <w:tcW w:w="5385" w:type="dxa"/>
                <w:tcBorders>
                  <w:top w:val="nil"/>
                  <w:left w:val="nil"/>
                  <w:bottom w:val="nil"/>
                  <w:right w:val="nil"/>
                </w:tcBorders>
              </w:tcPr>
              <w:p w14:paraId="0605165F"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938083"/>
                    <w:placeholder>
                      <w:docPart w:val="B239B9727AF4485D841274C5EE4347C9"/>
                    </w:placeholder>
                  </w:sdtPr>
                  <w:sdtEndPr>
                    <w:rPr>
                      <w:rStyle w:val="DefaultParagraphFont"/>
                      <w:color w:val="FFFFFF" w:themeColor="background1"/>
                      <w:u w:val="none"/>
                    </w:rPr>
                  </w:sdtEndPr>
                  <w:sdtContent>
                    <w:hyperlink r:id="rId42">
                      <w:r w:rsidR="00DC2C75">
                        <w:rPr>
                          <w:rStyle w:val="Hyperlink"/>
                          <w:rFonts w:ascii="Arial" w:hAnsi="Arial" w:cs="Arial"/>
                          <w:sz w:val="18"/>
                          <w:szCs w:val="18"/>
                        </w:rPr>
                        <w:t>Bijlage 25 - bijlage 56_NL.pdf</w:t>
                      </w:r>
                    </w:hyperlink>
                  </w:sdtContent>
                </w:sdt>
              </w:p>
            </w:tc>
          </w:tr>
        </w:sdtContent>
      </w:sdt>
      <w:sdt>
        <w:sdtPr>
          <w:rPr>
            <w:rStyle w:val="HL"/>
            <w:rFonts w:ascii="Arial" w:hAnsi="Arial" w:cs="Arial"/>
            <w:sz w:val="18"/>
            <w:szCs w:val="18"/>
          </w:rPr>
          <w:alias w:val="FindItems(&quot;Omzendbrieven&quot;;&quot;ContentType&quot;;&quot;Bijlage&quot;;&quot;Taal&quot;;&quot;NL&quot;;&quot;Dossier&quot;;Dossier)"/>
          <w:tag w:val="FindItems(&quot;Omzendbrieven&quot;;&quot;ContentType&quot;;&quot;Bijlage&quot;;&quot;Taal&quot;;&quot;NL&quot;;&quot;Dossier&quot;;Dossier)"/>
          <w:id w:val="777807824"/>
          <w:placeholder>
            <w:docPart w:val="574F8A8B89E141A79FF87FE76A621377"/>
          </w:placeholder>
        </w:sdtPr>
        <w:sdtEndPr>
          <w:rPr>
            <w:rStyle w:val="DefaultParagraphFont"/>
            <w:color w:val="auto"/>
            <w:u w:val="none"/>
          </w:rPr>
        </w:sdtEndPr>
        <w:sdtContent>
          <w:tr w:rsidR="00F74688" w:rsidRPr="00285AC1" w14:paraId="35292F2E" w14:textId="77777777" w:rsidTr="00452BF0">
            <w:trPr>
              <w:trHeight w:val="323"/>
            </w:trPr>
            <w:tc>
              <w:tcPr>
                <w:tcW w:w="5385" w:type="dxa"/>
                <w:tcBorders>
                  <w:top w:val="nil"/>
                  <w:left w:val="nil"/>
                  <w:bottom w:val="nil"/>
                  <w:right w:val="nil"/>
                </w:tcBorders>
              </w:tcPr>
              <w:p w14:paraId="59588D14" w14:textId="77777777" w:rsidR="00F74688" w:rsidRPr="00285AC1" w:rsidRDefault="00BA1549" w:rsidP="003B2690">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777859793"/>
                    <w:placeholder>
                      <w:docPart w:val="B239B9727AF4485D841274C5EE4347C9"/>
                    </w:placeholder>
                  </w:sdtPr>
                  <w:sdtEndPr>
                    <w:rPr>
                      <w:rStyle w:val="DefaultParagraphFont"/>
                      <w:color w:val="FFFFFF" w:themeColor="background1"/>
                      <w:u w:val="none"/>
                    </w:rPr>
                  </w:sdtEndPr>
                  <w:sdtContent>
                    <w:hyperlink r:id="rId43">
                      <w:r w:rsidR="00DC2C75">
                        <w:rPr>
                          <w:rStyle w:val="Hyperlink"/>
                          <w:rFonts w:ascii="Arial" w:hAnsi="Arial" w:cs="Arial"/>
                          <w:sz w:val="18"/>
                          <w:szCs w:val="18"/>
                        </w:rPr>
                        <w:t>Bijlage 26 - bijlage 51_NL.pdf</w:t>
                      </w:r>
                    </w:hyperlink>
                  </w:sdtContent>
                </w:sdt>
              </w:p>
            </w:tc>
          </w:tr>
        </w:sdtContent>
      </w:sdt>
      <w:sdt>
        <w:sdtPr>
          <w:rPr>
            <w:rStyle w:val="HL"/>
            <w:rFonts w:ascii="Arial" w:hAnsi="Arial" w:cs="Arial"/>
            <w:sz w:val="18"/>
            <w:szCs w:val="18"/>
          </w:rPr>
          <w:alias w:val="FindItems(&quot;Omzendbrieven&quot;;&quot;ContentType&quot;;&quot;Bijlage&quot;;&quot;Taal&quot;;&quot;NL-FR&quot;;&quot;Dossier&quot;;Dossier)"/>
          <w:tag w:val="FindItems(&quot;Omzendbrieven&quot;;&quot;ContentType&quot;;&quot;Bijlage&quot;;&quot;Taal&quot;;&quot;NL-FR&quot;;&quot;Dossier&quot;;Dossier)"/>
          <w:id w:val="1472404901"/>
          <w:placeholder>
            <w:docPart w:val="69C1C67F689E48A7B27CA290378857C9"/>
          </w:placeholder>
        </w:sdtPr>
        <w:sdtEndPr>
          <w:rPr>
            <w:rStyle w:val="DefaultParagraphFont"/>
            <w:color w:val="auto"/>
            <w:u w:val="none"/>
          </w:rPr>
        </w:sdtEndPr>
        <w:sdtContent>
          <w:tr w:rsidR="00100800" w:rsidRPr="00285AC1" w14:paraId="352ECC9F" w14:textId="77777777" w:rsidTr="00452BF0">
            <w:trPr>
              <w:trHeight w:val="323"/>
            </w:trPr>
            <w:tc>
              <w:tcPr>
                <w:tcW w:w="5385" w:type="dxa"/>
                <w:tcBorders>
                  <w:top w:val="nil"/>
                  <w:left w:val="nil"/>
                  <w:bottom w:val="nil"/>
                  <w:right w:val="nil"/>
                </w:tcBorders>
              </w:tcPr>
              <w:p w14:paraId="52B998FC" w14:textId="77777777" w:rsidR="00100800" w:rsidRPr="00285AC1" w:rsidRDefault="00BA1549" w:rsidP="00D551EB">
                <w:pPr>
                  <w:rPr>
                    <w:rFonts w:ascii="Arial" w:hAnsi="Arial" w:cs="Arial"/>
                    <w:b/>
                    <w:bCs/>
                    <w:sz w:val="18"/>
                    <w:szCs w:val="18"/>
                  </w:rPr>
                </w:pPr>
                <w:sdt>
                  <w:sdtPr>
                    <w:rPr>
                      <w:rStyle w:val="HL"/>
                      <w:rFonts w:ascii="Arial" w:hAnsi="Arial" w:cs="Arial"/>
                      <w:sz w:val="18"/>
                      <w:szCs w:val="18"/>
                    </w:rPr>
                    <w:alias w:val="Hyperlink(ItemUrl;LinkFilename)"/>
                    <w:tag w:val="Hyperlink(ItemUrl;LinkFilename)"/>
                    <w:id w:val="-1709794026"/>
                    <w:placeholder>
                      <w:docPart w:val="4D08FFF79237465EBB00CAF7B7F9B495"/>
                    </w:placeholder>
                  </w:sdtPr>
                  <w:sdtEndPr>
                    <w:rPr>
                      <w:rStyle w:val="DefaultParagraphFont"/>
                      <w:color w:val="FFFFFF" w:themeColor="background1"/>
                      <w:u w:val="none"/>
                    </w:rPr>
                  </w:sdtEndPr>
                  <w:sdtContent>
                    <w:r w:rsidR="00DC2C75">
                      <w:rPr>
                        <w:rStyle w:val="HL"/>
                        <w:rFonts w:ascii="Arial" w:hAnsi="Arial" w:cs="Arial"/>
                        <w:sz w:val="18"/>
                        <w:szCs w:val="18"/>
                      </w:rPr>
                      <w:t xml:space="preserve"> </w:t>
                    </w:r>
                  </w:sdtContent>
                </w:sdt>
              </w:p>
            </w:tc>
          </w:tr>
        </w:sdtContent>
      </w:sdt>
    </w:tbl>
    <w:p w14:paraId="34D6A4A8" w14:textId="58FF160E" w:rsidR="006151A2" w:rsidRPr="001D5F5B" w:rsidRDefault="006151A2" w:rsidP="006151A2">
      <w:pPr>
        <w:rPr>
          <w:lang w:val="nl-BE"/>
        </w:rPr>
      </w:pPr>
    </w:p>
    <w:sectPr w:rsidR="006151A2" w:rsidRPr="001D5F5B" w:rsidSect="008F4DFD">
      <w:headerReference w:type="even" r:id="rId44"/>
      <w:headerReference w:type="default" r:id="rId45"/>
      <w:footerReference w:type="even" r:id="rId46"/>
      <w:footerReference w:type="default" r:id="rId47"/>
      <w:headerReference w:type="first" r:id="rId48"/>
      <w:footerReference w:type="first" r:id="rId49"/>
      <w:pgSz w:w="12240" w:h="15840"/>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AE1460" w14:textId="77777777" w:rsidR="0035536F" w:rsidRDefault="0035536F" w:rsidP="006B0F9F">
      <w:pPr>
        <w:spacing w:after="0" w:line="240" w:lineRule="auto"/>
      </w:pPr>
      <w:r>
        <w:separator/>
      </w:r>
    </w:p>
  </w:endnote>
  <w:endnote w:type="continuationSeparator" w:id="0">
    <w:p w14:paraId="7EB13AC5" w14:textId="77777777" w:rsidR="0035536F" w:rsidRDefault="0035536F" w:rsidP="006B0F9F">
      <w:pPr>
        <w:spacing w:after="0" w:line="240" w:lineRule="auto"/>
      </w:pPr>
      <w:r>
        <w:continuationSeparator/>
      </w:r>
    </w:p>
  </w:endnote>
  <w:endnote w:type="continuationNotice" w:id="1">
    <w:p w14:paraId="5F649CF9" w14:textId="77777777" w:rsidR="0035536F" w:rsidRDefault="0035536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342114" w14:textId="77777777" w:rsidR="00D75C41" w:rsidRDefault="00D75C4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BB151D" w14:textId="77777777" w:rsidR="0080543A" w:rsidRDefault="0080543A">
    <w:pPr>
      <w:pStyle w:val="Footer"/>
      <w:rPr>
        <w:rFonts w:ascii="Arial" w:hAnsi="Arial" w:cs="Arial"/>
        <w:sz w:val="18"/>
        <w:szCs w:val="18"/>
        <w:lang w:val="en-GB"/>
      </w:rPr>
    </w:pPr>
  </w:p>
  <w:p w14:paraId="2E90B991" w14:textId="4EE5219E" w:rsidR="00995CEB" w:rsidRPr="0054160F" w:rsidRDefault="007A6307">
    <w:pPr>
      <w:pStyle w:val="Footer"/>
      <w:rPr>
        <w:rFonts w:ascii="Arial" w:hAnsi="Arial" w:cs="Arial"/>
        <w:sz w:val="18"/>
        <w:szCs w:val="18"/>
        <w:lang w:val="en-GB"/>
      </w:rPr>
    </w:pPr>
    <w:r w:rsidRPr="0054160F">
      <w:rPr>
        <w:rFonts w:ascii="Arial" w:hAnsi="Arial" w:cs="Arial"/>
        <w:sz w:val="18"/>
        <w:szCs w:val="18"/>
        <w:lang w:val="en-GB"/>
      </w:rPr>
      <w:t>Galileelaan 5/01, 1210 Brussel</w:t>
    </w:r>
    <w:r w:rsidR="00995CEB" w:rsidRPr="0054160F">
      <w:rPr>
        <w:rFonts w:ascii="Arial" w:hAnsi="Arial" w:cs="Arial"/>
        <w:sz w:val="18"/>
        <w:szCs w:val="18"/>
        <w:lang w:val="en-GB"/>
      </w:rPr>
      <w:tab/>
    </w:r>
    <w:r w:rsidR="00995CEB" w:rsidRPr="0054160F">
      <w:rPr>
        <w:rFonts w:ascii="Arial" w:hAnsi="Arial" w:cs="Arial"/>
        <w:sz w:val="18"/>
        <w:szCs w:val="18"/>
        <w:lang w:val="en-GB"/>
      </w:rPr>
      <w:tab/>
    </w:r>
    <w:r w:rsidR="00D75C41" w:rsidRPr="00D75C41">
      <w:rPr>
        <w:rFonts w:ascii="Arial" w:hAnsi="Arial" w:cs="Arial"/>
        <w:sz w:val="18"/>
        <w:szCs w:val="18"/>
        <w:lang w:val="en-GB"/>
      </w:rPr>
      <w:t>Tel : 02/524 97 97</w:t>
    </w:r>
  </w:p>
  <w:p w14:paraId="22E75718" w14:textId="4F09340C" w:rsidR="00995CEB" w:rsidRPr="002B01D7" w:rsidRDefault="00995CEB">
    <w:pPr>
      <w:pStyle w:val="Footer"/>
      <w:rPr>
        <w:lang w:val="en-GB"/>
      </w:rPr>
    </w:pPr>
    <w:r w:rsidRPr="002B01D7">
      <w:rPr>
        <w:lang w:val="en-GB"/>
      </w:rPr>
      <w:tab/>
    </w:r>
  </w:p>
  <w:p w14:paraId="31CB852A" w14:textId="288232B0" w:rsidR="00995CEB" w:rsidRPr="002B01D7" w:rsidRDefault="00BA1549">
    <w:pPr>
      <w:pStyle w:val="Footer"/>
      <w:rPr>
        <w:lang w:val="en-GB"/>
      </w:rPr>
    </w:pPr>
    <w:sdt>
      <w:sdtPr>
        <w:rPr>
          <w:lang w:val="nl-NL"/>
        </w:rPr>
        <w:alias w:val="[Cel:Titel]"/>
        <w:tag w:val="[Cel:Titel]"/>
        <w:id w:val="2046867330"/>
        <w:placeholder>
          <w:docPart w:val="D43DBDBE94C64C4A986F4DD894CB37E7"/>
        </w:placeholder>
        <w:text/>
      </w:sdtPr>
      <w:sdtEndPr/>
      <w:sdtContent>
        <w:r w:rsidR="00DC2C75">
          <w:t xml:space="preserve"> </w:t>
        </w:r>
      </w:sdtContent>
    </w:sdt>
    <w:r w:rsidR="00995CEB" w:rsidRPr="002B01D7">
      <w:rPr>
        <w:lang w:val="en-GB"/>
      </w:rPr>
      <w:tab/>
    </w:r>
    <w:r w:rsidR="00995CEB" w:rsidRPr="002B01D7">
      <w:rPr>
        <w:lang w:val="en-GB"/>
      </w:rPr>
      <w:tab/>
    </w:r>
    <w:r w:rsidR="00995CEB" w:rsidRPr="002B01D7">
      <w:rPr>
        <w:lang w:val="en-GB"/>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F91E2" w14:textId="5F4AA42F" w:rsidR="0080543A" w:rsidRPr="00285AC1" w:rsidRDefault="0080543A">
    <w:pPr>
      <w:pStyle w:val="Footer"/>
      <w:rPr>
        <w:sz w:val="14"/>
        <w:szCs w:val="14"/>
      </w:rPr>
    </w:pPr>
    <w:r w:rsidRPr="00285AC1">
      <w:rPr>
        <w:rFonts w:ascii="Arial" w:hAnsi="Arial" w:cs="Arial"/>
        <w:sz w:val="14"/>
        <w:szCs w:val="14"/>
        <w:lang w:val="en-GB"/>
      </w:rPr>
      <w:t>Galileelaan 5/01, 1210 Brussel</w:t>
    </w:r>
    <w:r w:rsidRPr="00285AC1">
      <w:rPr>
        <w:rFonts w:ascii="Arial" w:hAnsi="Arial" w:cs="Arial"/>
        <w:sz w:val="14"/>
        <w:szCs w:val="14"/>
        <w:lang w:val="en-GB"/>
      </w:rPr>
      <w:tab/>
    </w:r>
    <w:r w:rsidRPr="00285AC1">
      <w:rPr>
        <w:rFonts w:ascii="Arial" w:hAnsi="Arial" w:cs="Arial"/>
        <w:sz w:val="14"/>
        <w:szCs w:val="14"/>
        <w:lang w:val="en-GB"/>
      </w:rPr>
      <w:tab/>
      <w:t xml:space="preserve">Tel : </w:t>
    </w:r>
    <w:r w:rsidR="001F1829">
      <w:rPr>
        <w:rFonts w:ascii="Arial" w:hAnsi="Arial" w:cs="Arial"/>
        <w:sz w:val="14"/>
        <w:szCs w:val="14"/>
        <w:lang w:val="en-GB"/>
      </w:rPr>
      <w:t>02/524 97 97</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7B7FBA" w14:textId="77777777" w:rsidR="0035536F" w:rsidRDefault="0035536F" w:rsidP="006B0F9F">
      <w:pPr>
        <w:spacing w:after="0" w:line="240" w:lineRule="auto"/>
      </w:pPr>
      <w:r>
        <w:separator/>
      </w:r>
    </w:p>
  </w:footnote>
  <w:footnote w:type="continuationSeparator" w:id="0">
    <w:p w14:paraId="0240660D" w14:textId="77777777" w:rsidR="0035536F" w:rsidRDefault="0035536F" w:rsidP="006B0F9F">
      <w:pPr>
        <w:spacing w:after="0" w:line="240" w:lineRule="auto"/>
      </w:pPr>
      <w:r>
        <w:continuationSeparator/>
      </w:r>
    </w:p>
  </w:footnote>
  <w:footnote w:type="continuationNotice" w:id="1">
    <w:p w14:paraId="04566C50" w14:textId="77777777" w:rsidR="0035536F" w:rsidRDefault="0035536F">
      <w:pPr>
        <w:spacing w:after="0" w:line="240" w:lineRule="auto"/>
      </w:pPr>
    </w:p>
  </w:footnote>
  <w:footnote w:id="2">
    <w:p w14:paraId="3D16760A" w14:textId="77777777" w:rsidR="00644CD8" w:rsidRPr="00026ED6" w:rsidRDefault="00644CD8" w:rsidP="00644CD8">
      <w:pPr>
        <w:pStyle w:val="FootnoteText"/>
        <w:jc w:val="both"/>
        <w:rPr>
          <w:sz w:val="16"/>
          <w:lang w:val="nl-NL"/>
        </w:rPr>
      </w:pPr>
      <w:r w:rsidRPr="00644CD8">
        <w:rPr>
          <w:rStyle w:val="FootnoteReference"/>
        </w:rPr>
        <w:footnoteRef/>
      </w:r>
      <w:r w:rsidRPr="00026ED6">
        <w:rPr>
          <w:lang w:val="nl"/>
        </w:rPr>
        <w:t xml:space="preserve"> </w:t>
      </w:r>
      <w:r w:rsidRPr="00026ED6">
        <w:rPr>
          <w:sz w:val="16"/>
          <w:lang w:val="nl"/>
        </w:rPr>
        <w:t>De wet van 15 september 2006 tot wijziging van de wet van 15 december 1980 betreffende de toegang tot het grondgebied, het verblijf, de vestiging en de verwijdering van vreemdelingen heeft de asielprocedure hervormd en heft het onderscheid tussen de ontvankelijkheidsfase en de gegrondheidsfase op vanaf 1 juni 2007.  Er is dus nog slechts één fase.</w:t>
      </w:r>
    </w:p>
    <w:p w14:paraId="21BB26FD" w14:textId="77777777" w:rsidR="00644CD8" w:rsidRPr="00026ED6" w:rsidRDefault="00644CD8" w:rsidP="00644CD8">
      <w:pPr>
        <w:pStyle w:val="FootnoteText"/>
        <w:jc w:val="both"/>
        <w:rPr>
          <w:sz w:val="16"/>
          <w:lang w:val="nl-NL"/>
        </w:rPr>
      </w:pPr>
      <w:r w:rsidRPr="00026ED6">
        <w:rPr>
          <w:sz w:val="16"/>
          <w:lang w:val="nl"/>
        </w:rPr>
        <w:t>De wet van 12 januari 2007 betreffende de opvang van asielzoekers en van bepaalde andere categorieën van vreemdelingen kent materiële hulp toe aan elke asielzoeker die vanaf 1 juni 2007 asiel aanvroeg, inclusief de asielzoekers die vóór 1 juni 2007 nog geen beslissing hebben ontvangen van de Dienst Vreemdelingenzaken of het Commissariaat-generaal voor de vluchtelingen en de staatlozen omtrent de ontvankelijkheid van hun asielaanvraag.  Het recht op materiële hulp is van kracht gedurende de hele asielprocedure, met inbegrip van de beroepsprocedure, ingesteld bij de Raad voor Vreemdelingenbetwistingen en de procedure van het eventuele administratieve cassatieberoep bij de Raad van State.</w:t>
      </w:r>
    </w:p>
    <w:p w14:paraId="23D38B15" w14:textId="77777777" w:rsidR="00644CD8" w:rsidRPr="00026ED6" w:rsidRDefault="00644CD8" w:rsidP="00644CD8">
      <w:pPr>
        <w:pStyle w:val="FootnoteText"/>
        <w:jc w:val="both"/>
        <w:rPr>
          <w:sz w:val="16"/>
          <w:szCs w:val="16"/>
          <w:lang w:val="nl-NL"/>
        </w:rPr>
      </w:pPr>
      <w:r w:rsidRPr="00026ED6">
        <w:rPr>
          <w:sz w:val="16"/>
          <w:lang w:val="nl"/>
        </w:rPr>
        <w:t>De medische begeleiding (medische hulpverlening en verzorging) die noodzakelijk is om een leven te kunnen leiden dat beantwoordt aan de menselijke waardigheid maakt deel uit van de materiële hulp en wordt ten laste genomen door het Federaal Agentschap voor Opvang van Asielzoekers</w:t>
      </w:r>
      <w:r w:rsidRPr="00026ED6">
        <w:rPr>
          <w:sz w:val="16"/>
          <w:szCs w:val="16"/>
          <w:lang w:val="nl"/>
        </w:rPr>
        <w:t xml:space="preserve"> (= fedasil) of het OCMW indien de asielzoeker verblijft in een lokaal opvang initiatief (LOI).</w:t>
      </w:r>
    </w:p>
  </w:footnote>
  <w:footnote w:id="3">
    <w:p w14:paraId="058B6FF0" w14:textId="77777777" w:rsidR="00644CD8" w:rsidRPr="00026ED6" w:rsidRDefault="00644CD8" w:rsidP="00644CD8">
      <w:pPr>
        <w:pStyle w:val="FootnoteText"/>
        <w:jc w:val="both"/>
        <w:rPr>
          <w:sz w:val="16"/>
          <w:szCs w:val="16"/>
          <w:lang w:val="nl-NL"/>
        </w:rPr>
      </w:pPr>
      <w:r w:rsidRPr="00644CD8">
        <w:rPr>
          <w:rStyle w:val="FootnoteReference"/>
          <w:sz w:val="16"/>
          <w:szCs w:val="16"/>
        </w:rPr>
        <w:footnoteRef/>
      </w:r>
      <w:r w:rsidRPr="00026ED6">
        <w:rPr>
          <w:sz w:val="16"/>
          <w:szCs w:val="16"/>
          <w:lang w:val="nl"/>
        </w:rPr>
        <w:t xml:space="preserve"> Die sectie gaat over de bewijsstukken voor de verzekerden zoals bedoeld in punten 1 en 2 van de inleiding.</w:t>
      </w:r>
    </w:p>
  </w:footnote>
  <w:footnote w:id="4">
    <w:p w14:paraId="5151EC5B" w14:textId="77777777" w:rsidR="00644CD8" w:rsidRPr="00026ED6" w:rsidRDefault="00644CD8" w:rsidP="00644CD8">
      <w:pPr>
        <w:pStyle w:val="FootnoteText"/>
        <w:rPr>
          <w:sz w:val="16"/>
          <w:szCs w:val="16"/>
          <w:lang w:val="nl-NL"/>
        </w:rPr>
      </w:pPr>
      <w:r w:rsidRPr="00644CD8">
        <w:rPr>
          <w:rStyle w:val="FootnoteReference"/>
          <w:sz w:val="16"/>
          <w:szCs w:val="16"/>
        </w:rPr>
        <w:footnoteRef/>
      </w:r>
      <w:r w:rsidRPr="00026ED6">
        <w:rPr>
          <w:sz w:val="16"/>
          <w:szCs w:val="16"/>
          <w:lang w:val="nl"/>
        </w:rPr>
        <w:t xml:space="preserve"> Vroeger getiteld "Bewijs van inschrijving in het vreemdelingenregister - Tijdelijk verblijf" (tot 11 oktober 2021)</w:t>
      </w:r>
    </w:p>
  </w:footnote>
  <w:footnote w:id="5">
    <w:p w14:paraId="4EE5324E" w14:textId="77777777" w:rsidR="00644CD8" w:rsidRPr="00026ED6" w:rsidRDefault="00644CD8" w:rsidP="00644CD8">
      <w:pPr>
        <w:pStyle w:val="FootnoteText"/>
        <w:rPr>
          <w:sz w:val="16"/>
          <w:szCs w:val="16"/>
          <w:lang w:val="nl-NL"/>
        </w:rPr>
      </w:pPr>
      <w:r w:rsidRPr="00644CD8">
        <w:rPr>
          <w:rStyle w:val="FootnoteReference"/>
          <w:sz w:val="16"/>
          <w:szCs w:val="16"/>
        </w:rPr>
        <w:footnoteRef/>
      </w:r>
      <w:r w:rsidRPr="00026ED6">
        <w:rPr>
          <w:sz w:val="16"/>
          <w:szCs w:val="16"/>
          <w:lang w:val="nl"/>
        </w:rPr>
        <w:t xml:space="preserve"> Vroeger getiteld "Bewijs van inschrijving in het vreemdelingenregister" (tot 11 oktober 2021)</w:t>
      </w:r>
    </w:p>
  </w:footnote>
  <w:footnote w:id="6">
    <w:p w14:paraId="49C7AC9B" w14:textId="77777777" w:rsidR="00644CD8" w:rsidRPr="00026ED6" w:rsidRDefault="00644CD8" w:rsidP="00644CD8">
      <w:pPr>
        <w:pStyle w:val="FootnoteText"/>
        <w:rPr>
          <w:lang w:val="nl-NL"/>
        </w:rPr>
      </w:pPr>
      <w:r w:rsidRPr="00644CD8">
        <w:rPr>
          <w:rStyle w:val="FootnoteReference"/>
          <w:sz w:val="16"/>
          <w:szCs w:val="16"/>
        </w:rPr>
        <w:footnoteRef/>
      </w:r>
      <w:r w:rsidRPr="00026ED6">
        <w:rPr>
          <w:sz w:val="16"/>
          <w:szCs w:val="16"/>
          <w:lang w:val="nl"/>
        </w:rPr>
        <w:t xml:space="preserve"> De A- en B-kaarten die nog in omloop zijn, blijven geldig tot hun vervaldatum.</w:t>
      </w:r>
    </w:p>
  </w:footnote>
  <w:footnote w:id="7">
    <w:p w14:paraId="0C35A116" w14:textId="77777777" w:rsidR="00644CD8" w:rsidRPr="00026ED6" w:rsidRDefault="00644CD8" w:rsidP="00644CD8">
      <w:pPr>
        <w:pStyle w:val="FootnoteText"/>
        <w:rPr>
          <w:sz w:val="16"/>
          <w:szCs w:val="16"/>
          <w:lang w:val="nl-NL"/>
        </w:rPr>
      </w:pPr>
      <w:r w:rsidRPr="00644CD8">
        <w:rPr>
          <w:rStyle w:val="FootnoteReference"/>
          <w:sz w:val="16"/>
          <w:szCs w:val="16"/>
        </w:rPr>
        <w:footnoteRef/>
      </w:r>
      <w:r w:rsidRPr="00026ED6">
        <w:rPr>
          <w:sz w:val="16"/>
          <w:szCs w:val="16"/>
          <w:lang w:val="nl"/>
        </w:rPr>
        <w:t xml:space="preserve">Vroeger getiteld "Identiteitskaart voor vreemdelingen" met de identificatiebrief C (tot 11 oktober 2021). C-kaarten die nog in omloop zijn, blijven geldig tot hun vervaldatum. </w:t>
      </w:r>
    </w:p>
  </w:footnote>
  <w:footnote w:id="8">
    <w:p w14:paraId="00717641" w14:textId="77777777" w:rsidR="00644CD8" w:rsidRPr="00026ED6" w:rsidRDefault="00644CD8" w:rsidP="00644CD8">
      <w:pPr>
        <w:pStyle w:val="FootnoteText"/>
        <w:rPr>
          <w:sz w:val="16"/>
          <w:szCs w:val="16"/>
          <w:lang w:val="nl-NL"/>
        </w:rPr>
      </w:pPr>
      <w:r w:rsidRPr="00644CD8">
        <w:rPr>
          <w:rStyle w:val="FootnoteReference"/>
          <w:sz w:val="16"/>
          <w:szCs w:val="16"/>
        </w:rPr>
        <w:footnoteRef/>
      </w:r>
      <w:r w:rsidRPr="00026ED6">
        <w:rPr>
          <w:sz w:val="16"/>
          <w:szCs w:val="16"/>
          <w:lang w:val="nl"/>
        </w:rPr>
        <w:t>Vroeger met de identificatiebrief D (tot 11 oktober 2021). D-kaarten die nog in omloop zijn, blijven geldig tot hun vervaldatum.</w:t>
      </w:r>
    </w:p>
  </w:footnote>
  <w:footnote w:id="9">
    <w:p w14:paraId="1BD24401" w14:textId="77777777" w:rsidR="00644CD8" w:rsidRPr="00026ED6" w:rsidRDefault="00644CD8" w:rsidP="00644CD8">
      <w:pPr>
        <w:pStyle w:val="FootnoteText"/>
        <w:rPr>
          <w:lang w:val="nl-NL"/>
        </w:rPr>
      </w:pPr>
      <w:r w:rsidRPr="00644CD8">
        <w:rPr>
          <w:rStyle w:val="FootnoteReference"/>
          <w:sz w:val="16"/>
          <w:szCs w:val="16"/>
        </w:rPr>
        <w:footnoteRef/>
      </w:r>
      <w:r w:rsidRPr="00026ED6">
        <w:rPr>
          <w:sz w:val="16"/>
          <w:szCs w:val="16"/>
          <w:lang w:val="nl"/>
        </w:rPr>
        <w:t>Vroeger met de identificatiebrief E (tot 10 mei 2021). E-kaarten die nog in omloop zijn, blijven geldig tot hun vervaldatum.</w:t>
      </w:r>
    </w:p>
  </w:footnote>
  <w:footnote w:id="10">
    <w:p w14:paraId="6C878A2B" w14:textId="77777777" w:rsidR="00644CD8" w:rsidRPr="00026ED6" w:rsidRDefault="00644CD8" w:rsidP="00644CD8">
      <w:pPr>
        <w:pStyle w:val="FootnoteText"/>
        <w:rPr>
          <w:sz w:val="16"/>
          <w:szCs w:val="16"/>
          <w:lang w:val="nl-NL"/>
        </w:rPr>
      </w:pPr>
      <w:r w:rsidRPr="00644CD8">
        <w:rPr>
          <w:rStyle w:val="FootnoteReference"/>
        </w:rPr>
        <w:footnoteRef/>
      </w:r>
      <w:r w:rsidRPr="00026ED6">
        <w:rPr>
          <w:lang w:val="nl"/>
        </w:rPr>
        <w:t xml:space="preserve"> </w:t>
      </w:r>
      <w:r w:rsidRPr="00026ED6">
        <w:rPr>
          <w:sz w:val="16"/>
          <w:szCs w:val="16"/>
          <w:lang w:val="nl"/>
        </w:rPr>
        <w:t>De verklaring van inschrijving die in bijlage 8 was opgenomen, is opgeheven.</w:t>
      </w:r>
    </w:p>
  </w:footnote>
  <w:footnote w:id="11">
    <w:p w14:paraId="26CC749E" w14:textId="77777777" w:rsidR="00644CD8" w:rsidRPr="00026ED6" w:rsidRDefault="00644CD8" w:rsidP="00644CD8">
      <w:pPr>
        <w:pStyle w:val="FootnoteText"/>
        <w:rPr>
          <w:lang w:val="nl-NL"/>
        </w:rPr>
      </w:pPr>
      <w:r w:rsidRPr="00644CD8">
        <w:rPr>
          <w:rStyle w:val="FootnoteReference"/>
          <w:sz w:val="16"/>
          <w:szCs w:val="16"/>
        </w:rPr>
        <w:footnoteRef/>
      </w:r>
      <w:r w:rsidRPr="00026ED6">
        <w:rPr>
          <w:sz w:val="16"/>
          <w:szCs w:val="16"/>
          <w:lang w:val="nl"/>
        </w:rPr>
        <w:t>Vroeger met de identificatiebrief E+ (tot 10 mei 2021). E+-kaarten die nog in omloop zijn, blijven geldig tot hun vervaldatum.</w:t>
      </w:r>
    </w:p>
  </w:footnote>
  <w:footnote w:id="12">
    <w:p w14:paraId="0CA29D4E" w14:textId="77777777" w:rsidR="00644CD8" w:rsidRPr="00026ED6" w:rsidRDefault="00644CD8" w:rsidP="00644CD8">
      <w:pPr>
        <w:pStyle w:val="FootnoteText"/>
        <w:rPr>
          <w:lang w:val="nl-NL"/>
        </w:rPr>
      </w:pPr>
      <w:r w:rsidRPr="00644CD8">
        <w:rPr>
          <w:rStyle w:val="FootnoteReference"/>
          <w:sz w:val="16"/>
          <w:szCs w:val="16"/>
        </w:rPr>
        <w:footnoteRef/>
      </w:r>
      <w:r w:rsidRPr="00026ED6">
        <w:rPr>
          <w:sz w:val="16"/>
          <w:szCs w:val="16"/>
          <w:lang w:val="nl"/>
        </w:rPr>
        <w:t xml:space="preserve"> Het papieren document ter staving van een duurzaam verblijf dat in bijlage 8 was opgenomen, is opgeheven.</w:t>
      </w:r>
    </w:p>
  </w:footnote>
  <w:footnote w:id="13">
    <w:p w14:paraId="55796CE3" w14:textId="77777777" w:rsidR="00644CD8" w:rsidRPr="00026ED6" w:rsidRDefault="00644CD8" w:rsidP="00644CD8">
      <w:pPr>
        <w:pStyle w:val="FootnoteText"/>
        <w:rPr>
          <w:sz w:val="16"/>
          <w:szCs w:val="16"/>
          <w:lang w:val="nl-NL"/>
        </w:rPr>
      </w:pPr>
      <w:r w:rsidRPr="00644CD8">
        <w:rPr>
          <w:rStyle w:val="FootnoteReference"/>
          <w:sz w:val="16"/>
          <w:szCs w:val="16"/>
        </w:rPr>
        <w:footnoteRef/>
      </w:r>
      <w:r w:rsidRPr="00026ED6">
        <w:rPr>
          <w:sz w:val="16"/>
          <w:szCs w:val="16"/>
          <w:lang w:val="nl"/>
        </w:rPr>
        <w:t xml:space="preserve"> Met uitzondering van de bijlagen 8ter en 8quater die worden aanvaard in afwachting van de EU- en EU+ kaarten</w:t>
      </w:r>
    </w:p>
  </w:footnote>
  <w:footnote w:id="14">
    <w:p w14:paraId="2E53191B" w14:textId="77777777" w:rsidR="00644CD8" w:rsidRPr="00026ED6" w:rsidRDefault="00644CD8" w:rsidP="00644CD8">
      <w:pPr>
        <w:pStyle w:val="FootnoteText"/>
        <w:rPr>
          <w:sz w:val="16"/>
          <w:szCs w:val="16"/>
          <w:lang w:val="nl-NL"/>
        </w:rPr>
      </w:pPr>
      <w:r w:rsidRPr="00644CD8">
        <w:rPr>
          <w:rStyle w:val="FootnoteReference"/>
          <w:sz w:val="16"/>
          <w:szCs w:val="16"/>
        </w:rPr>
        <w:footnoteRef/>
      </w:r>
      <w:r w:rsidRPr="00026ED6">
        <w:rPr>
          <w:sz w:val="16"/>
          <w:szCs w:val="16"/>
          <w:lang w:val="nl"/>
        </w:rPr>
        <w:t xml:space="preserve"> </w:t>
      </w:r>
      <w:hyperlink r:id="rId1" w:history="1">
        <w:r w:rsidRPr="00026ED6">
          <w:rPr>
            <w:rStyle w:val="Hyperlink"/>
            <w:sz w:val="16"/>
            <w:szCs w:val="16"/>
            <w:lang w:val="nl-BE"/>
          </w:rPr>
          <w:t>Onderdanen van derde landen | IBZ</w:t>
        </w:r>
      </w:hyperlink>
    </w:p>
  </w:footnote>
  <w:footnote w:id="15">
    <w:p w14:paraId="44F6F614" w14:textId="77777777" w:rsidR="00644CD8" w:rsidRPr="00026ED6" w:rsidRDefault="00644CD8" w:rsidP="00644CD8">
      <w:pPr>
        <w:pStyle w:val="FootnoteText"/>
        <w:rPr>
          <w:sz w:val="16"/>
          <w:szCs w:val="16"/>
          <w:lang w:val="nl-NL"/>
        </w:rPr>
      </w:pPr>
      <w:r w:rsidRPr="00644CD8">
        <w:rPr>
          <w:rStyle w:val="FootnoteReference"/>
          <w:sz w:val="16"/>
          <w:szCs w:val="16"/>
        </w:rPr>
        <w:footnoteRef/>
      </w:r>
      <w:r w:rsidRPr="00026ED6">
        <w:rPr>
          <w:sz w:val="16"/>
          <w:szCs w:val="16"/>
          <w:lang w:val="nl"/>
        </w:rPr>
        <w:t xml:space="preserve"> Artikel 49 van de wet van 15 december 1980 betreffende de toegang tot het grondgebied, het verblijf, de vestiging en de verwijdering van vreemdelingen</w:t>
      </w:r>
    </w:p>
  </w:footnote>
  <w:footnote w:id="16">
    <w:p w14:paraId="514B2BDD" w14:textId="77777777" w:rsidR="00644CD8" w:rsidRPr="00026ED6" w:rsidRDefault="00644CD8" w:rsidP="00644CD8">
      <w:pPr>
        <w:pStyle w:val="FootnoteText"/>
        <w:rPr>
          <w:lang w:val="nl-NL"/>
        </w:rPr>
      </w:pPr>
      <w:r w:rsidRPr="00644CD8">
        <w:rPr>
          <w:rStyle w:val="FootnoteReference"/>
          <w:sz w:val="16"/>
          <w:szCs w:val="16"/>
        </w:rPr>
        <w:footnoteRef/>
      </w:r>
      <w:r w:rsidRPr="00026ED6">
        <w:rPr>
          <w:sz w:val="16"/>
          <w:szCs w:val="16"/>
          <w:lang w:val="nl"/>
        </w:rPr>
        <w:t xml:space="preserve"> Zoals hierboven is aangehaald zijn sedert 11 oktober 2022 een reeks bewijsstukken veranderd van naam en/of formaat. Hun geldigheidsduur is in een bepaald aantal gevallen geïmpacteerd. De vroegere geldigheidsduren staan op de website van de Dienst Vreemdelingenzaken (FOD Binnenlandse Zaken): </w:t>
      </w:r>
      <w:hyperlink r:id="rId2" w:history="1">
        <w:r w:rsidRPr="00026ED6">
          <w:rPr>
            <w:color w:val="0000FF"/>
            <w:sz w:val="16"/>
            <w:szCs w:val="16"/>
            <w:u w:val="single"/>
            <w:lang w:val="nl-BE"/>
          </w:rPr>
          <w:t>Elektronische vreemdelingenkaarten | IBZ</w:t>
        </w:r>
      </w:hyperlink>
    </w:p>
  </w:footnote>
  <w:footnote w:id="17">
    <w:p w14:paraId="4BDEABE1" w14:textId="77777777" w:rsidR="00644CD8" w:rsidRPr="00026ED6" w:rsidRDefault="00644CD8" w:rsidP="00644CD8">
      <w:pPr>
        <w:pStyle w:val="FootnoteText"/>
        <w:rPr>
          <w:lang w:val="nl-NL"/>
        </w:rPr>
      </w:pPr>
      <w:r w:rsidRPr="00644CD8">
        <w:rPr>
          <w:rStyle w:val="FootnoteReference"/>
        </w:rPr>
        <w:footnoteRef/>
      </w:r>
      <w:r w:rsidRPr="00026ED6">
        <w:rPr>
          <w:lang w:val="nl"/>
        </w:rPr>
        <w:t xml:space="preserve"> </w:t>
      </w:r>
      <w:r w:rsidRPr="00026ED6">
        <w:rPr>
          <w:sz w:val="16"/>
          <w:szCs w:val="16"/>
          <w:lang w:val="nl"/>
        </w:rPr>
        <w:t>Vroeger getiteld "Identiteitskaart voor vreemdelingen" met de identificatiebrief C (tot 11 oktober 2021)</w:t>
      </w:r>
    </w:p>
  </w:footnote>
  <w:footnote w:id="18">
    <w:p w14:paraId="3874B479" w14:textId="77777777" w:rsidR="00644CD8" w:rsidRPr="00026ED6" w:rsidRDefault="00644CD8" w:rsidP="00644CD8">
      <w:pPr>
        <w:pStyle w:val="FootnoteText"/>
        <w:rPr>
          <w:lang w:val="nl-NL"/>
        </w:rPr>
      </w:pPr>
      <w:r w:rsidRPr="00644CD8">
        <w:rPr>
          <w:rStyle w:val="FootnoteReference"/>
        </w:rPr>
        <w:footnoteRef/>
      </w:r>
      <w:r w:rsidRPr="00026ED6">
        <w:rPr>
          <w:sz w:val="16"/>
          <w:szCs w:val="16"/>
          <w:lang w:val="nl"/>
        </w:rPr>
        <w:t>Vroeger met de identificatiebrief D (tot 11 oktober 2021)</w:t>
      </w:r>
    </w:p>
  </w:footnote>
  <w:footnote w:id="19">
    <w:p w14:paraId="703C68B6" w14:textId="77777777" w:rsidR="00644CD8" w:rsidRPr="00026ED6" w:rsidRDefault="00644CD8" w:rsidP="00644CD8">
      <w:pPr>
        <w:pStyle w:val="FootnoteText"/>
        <w:rPr>
          <w:lang w:val="nl-NL"/>
        </w:rPr>
      </w:pPr>
      <w:r w:rsidRPr="00644CD8">
        <w:rPr>
          <w:rStyle w:val="FootnoteReference"/>
        </w:rPr>
        <w:footnoteRef/>
      </w:r>
      <w:r w:rsidRPr="00026ED6">
        <w:rPr>
          <w:lang w:val="nl"/>
        </w:rPr>
        <w:t xml:space="preserve"> </w:t>
      </w:r>
      <w:r w:rsidRPr="00026ED6">
        <w:rPr>
          <w:sz w:val="16"/>
          <w:szCs w:val="16"/>
          <w:lang w:val="nl"/>
        </w:rPr>
        <w:t>Vroeger met de identificatiebrief E (tot 10 mei 2021).</w:t>
      </w:r>
    </w:p>
  </w:footnote>
  <w:footnote w:id="20">
    <w:p w14:paraId="5889F764" w14:textId="77777777" w:rsidR="00644CD8" w:rsidRPr="00026ED6" w:rsidRDefault="00644CD8" w:rsidP="00644CD8">
      <w:pPr>
        <w:pStyle w:val="FootnoteText"/>
        <w:rPr>
          <w:lang w:val="nl-NL"/>
        </w:rPr>
      </w:pPr>
      <w:r w:rsidRPr="00644CD8">
        <w:rPr>
          <w:rStyle w:val="FootnoteReference"/>
        </w:rPr>
        <w:footnoteRef/>
      </w:r>
      <w:r w:rsidRPr="00026ED6">
        <w:rPr>
          <w:lang w:val="nl"/>
        </w:rPr>
        <w:t xml:space="preserve"> </w:t>
      </w:r>
      <w:r w:rsidRPr="00026ED6">
        <w:rPr>
          <w:sz w:val="16"/>
          <w:szCs w:val="16"/>
          <w:lang w:val="nl"/>
        </w:rPr>
        <w:t>Vroeger met de identificatiebrief E+ (tot 10 mei 2021).</w:t>
      </w:r>
    </w:p>
  </w:footnote>
  <w:footnote w:id="21">
    <w:p w14:paraId="3FE4991C" w14:textId="77777777" w:rsidR="00644CD8" w:rsidRPr="00026ED6" w:rsidRDefault="00644CD8" w:rsidP="00644CD8">
      <w:pPr>
        <w:pStyle w:val="FootnoteText"/>
        <w:jc w:val="both"/>
        <w:rPr>
          <w:lang w:val="nl-NL"/>
        </w:rPr>
      </w:pPr>
      <w:r w:rsidRPr="00644CD8">
        <w:rPr>
          <w:rStyle w:val="FootnoteReference"/>
        </w:rPr>
        <w:footnoteRef/>
      </w:r>
      <w:r w:rsidRPr="00026ED6">
        <w:rPr>
          <w:lang w:val="nl"/>
        </w:rPr>
        <w:t xml:space="preserve"> </w:t>
      </w:r>
      <w:r w:rsidRPr="00026ED6">
        <w:rPr>
          <w:sz w:val="16"/>
          <w:lang w:val="nl"/>
        </w:rPr>
        <w:t>In oktober 2020 bevinden zich nog 11 personen in die situatie.</w:t>
      </w:r>
    </w:p>
  </w:footnote>
  <w:footnote w:id="22">
    <w:p w14:paraId="3FD2A296" w14:textId="77777777" w:rsidR="00644CD8" w:rsidRPr="00026ED6" w:rsidRDefault="00644CD8" w:rsidP="00644CD8">
      <w:pPr>
        <w:pStyle w:val="FootnoteText"/>
        <w:jc w:val="both"/>
        <w:rPr>
          <w:lang w:val="nl-NL"/>
        </w:rPr>
      </w:pPr>
      <w:r w:rsidRPr="00644CD8">
        <w:rPr>
          <w:rStyle w:val="FootnoteReference"/>
          <w:sz w:val="16"/>
        </w:rPr>
        <w:footnoteRef/>
      </w:r>
      <w:r w:rsidRPr="00026ED6">
        <w:rPr>
          <w:sz w:val="16"/>
          <w:lang w:val="nl"/>
        </w:rPr>
        <w:t xml:space="preserve"> Afhankelijk van de reden waarom bijlage 15 is uitgereikt en dus afhankelijk van het hokje dat door de gemeente is aangevinkt (bijvoorbeeld, als hokjes 5 en 6 zijn aangevinkt, mag de V.I. de persoon niet als resident inschrijven).  Zie bijlage met volgnummer 8.</w:t>
      </w:r>
    </w:p>
  </w:footnote>
  <w:footnote w:id="23">
    <w:p w14:paraId="0EB41F0D" w14:textId="77777777" w:rsidR="00644CD8" w:rsidRPr="00026ED6" w:rsidRDefault="00644CD8" w:rsidP="00644CD8">
      <w:pPr>
        <w:pStyle w:val="FootnoteText"/>
        <w:jc w:val="both"/>
        <w:rPr>
          <w:lang w:val="nl-NL"/>
        </w:rPr>
      </w:pPr>
      <w:r w:rsidRPr="00644CD8">
        <w:rPr>
          <w:rStyle w:val="FootnoteReference"/>
        </w:rPr>
        <w:footnoteRef/>
      </w:r>
      <w:r w:rsidRPr="00026ED6">
        <w:rPr>
          <w:lang w:val="nl"/>
        </w:rPr>
        <w:t xml:space="preserve">  </w:t>
      </w:r>
      <w:r w:rsidRPr="00026ED6">
        <w:rPr>
          <w:sz w:val="16"/>
          <w:szCs w:val="16"/>
          <w:lang w:val="nl"/>
        </w:rPr>
        <w:t>De 10</w:t>
      </w:r>
      <w:r w:rsidRPr="00026ED6">
        <w:rPr>
          <w:sz w:val="16"/>
          <w:szCs w:val="16"/>
          <w:vertAlign w:val="superscript"/>
          <w:lang w:val="nl"/>
        </w:rPr>
        <w:t>e</w:t>
      </w:r>
      <w:r w:rsidRPr="00026ED6">
        <w:rPr>
          <w:sz w:val="16"/>
          <w:szCs w:val="16"/>
          <w:lang w:val="nl"/>
        </w:rPr>
        <w:t xml:space="preserve"> bijlage van deze omzendbrief geeft een schematisch overzicht weer van het moment waarop bijlagen 49 en 15 worden afgegeven, van de geldigheidsduur van de certificaten voor elk scenario, van de mogelijkheid om die periode te verlengen, de al dan niet inschrijving van de betrokkene in het Rijksregister en de reglementaire referentie.</w:t>
      </w:r>
    </w:p>
  </w:footnote>
  <w:footnote w:id="24">
    <w:p w14:paraId="2F17DEEF" w14:textId="77777777" w:rsidR="00644CD8" w:rsidRPr="00026ED6" w:rsidRDefault="00644CD8" w:rsidP="00644CD8">
      <w:pPr>
        <w:pStyle w:val="FootnoteText"/>
        <w:jc w:val="both"/>
        <w:rPr>
          <w:lang w:val="nl-NL"/>
        </w:rPr>
      </w:pPr>
      <w:r w:rsidRPr="00644CD8">
        <w:rPr>
          <w:rStyle w:val="FootnoteReference"/>
          <w:sz w:val="16"/>
        </w:rPr>
        <w:footnoteRef/>
      </w:r>
      <w:r w:rsidRPr="00026ED6">
        <w:rPr>
          <w:sz w:val="16"/>
          <w:lang w:val="nl"/>
        </w:rPr>
        <w:t xml:space="preserve"> Het Hof van Justitie van de Europese Unie heeft die praktijk veroordeeld met betrekking tot de gezinshereniging met een burger uit een derde land of met een burger van de Unie.</w:t>
      </w:r>
    </w:p>
  </w:footnote>
  <w:footnote w:id="25">
    <w:p w14:paraId="41D04CEB" w14:textId="77777777" w:rsidR="00644CD8" w:rsidRPr="00026ED6" w:rsidRDefault="00644CD8" w:rsidP="00644CD8">
      <w:pPr>
        <w:pStyle w:val="FootnoteText"/>
        <w:rPr>
          <w:lang w:val="nl-NL"/>
        </w:rPr>
      </w:pPr>
      <w:r w:rsidRPr="00644CD8">
        <w:rPr>
          <w:rStyle w:val="FootnoteReference"/>
          <w:sz w:val="16"/>
        </w:rPr>
        <w:footnoteRef/>
      </w:r>
      <w:r w:rsidRPr="00026ED6">
        <w:rPr>
          <w:sz w:val="16"/>
          <w:lang w:val="nl"/>
        </w:rPr>
        <w:t xml:space="preserve"> </w:t>
      </w:r>
      <w:hyperlink r:id="rId3" w:history="1">
        <w:r w:rsidRPr="00026ED6">
          <w:rPr>
            <w:color w:val="0000FF"/>
            <w:u w:val="single"/>
            <w:lang w:val="nl-BE"/>
          </w:rPr>
          <w:t>Brexit | IBZ</w:t>
        </w:r>
      </w:hyperlink>
      <w:r w:rsidRPr="00026ED6">
        <w:rPr>
          <w:sz w:val="16"/>
          <w:lang w:val="nl"/>
        </w:rPr>
        <w:t xml:space="preserve"> </w:t>
      </w:r>
    </w:p>
  </w:footnote>
  <w:footnote w:id="26">
    <w:p w14:paraId="6F23A1E5" w14:textId="77777777" w:rsidR="00644CD8" w:rsidRPr="00026ED6" w:rsidRDefault="00644CD8" w:rsidP="00644CD8">
      <w:pPr>
        <w:pStyle w:val="FootnoteText"/>
        <w:rPr>
          <w:sz w:val="16"/>
          <w:szCs w:val="16"/>
          <w:lang w:val="nl-BE"/>
        </w:rPr>
      </w:pPr>
      <w:r w:rsidRPr="00644CD8">
        <w:rPr>
          <w:rStyle w:val="FootnoteReference"/>
        </w:rPr>
        <w:footnoteRef/>
      </w:r>
      <w:r w:rsidRPr="00026ED6">
        <w:rPr>
          <w:lang w:val="nl-BE"/>
        </w:rPr>
        <w:t xml:space="preserve"> </w:t>
      </w:r>
      <w:r w:rsidRPr="00026ED6">
        <w:rPr>
          <w:sz w:val="16"/>
          <w:szCs w:val="16"/>
          <w:lang w:val="nl-BE"/>
        </w:rPr>
        <w:t>Voorbeeld: een verzekerde die momenteel houder is van deze bijlage 51 heeft gewerkt, was ingeschreven in de hoedanigheid van loontrekkende, en had gedurende een kwartaal geen werk of werkloosheidsuitkering.</w:t>
      </w:r>
    </w:p>
    <w:p w14:paraId="4506B5D1" w14:textId="77777777" w:rsidR="00644CD8" w:rsidRPr="00026ED6" w:rsidRDefault="00644CD8" w:rsidP="00644CD8">
      <w:pPr>
        <w:pStyle w:val="FootnoteText"/>
        <w:rPr>
          <w:lang w:val="nl-BE"/>
        </w:rPr>
      </w:pPr>
      <w:r w:rsidRPr="00026ED6">
        <w:rPr>
          <w:sz w:val="16"/>
          <w:szCs w:val="16"/>
          <w:lang w:val="nl-BE"/>
        </w:rPr>
        <w:t>Bij het proberen dit lege kwartaal te regulariseren, kan de verzekeringsinstelling zich voor deze periode baseren op bijlage 51 om in te schrijven (eventueel voor de eerste keer) in de hoedanigheid van resident. Men weet immers zeker dat de betrokkene gemachtigd is tot een verblijf van meer dan drie maanden in het Koninkrijk.</w:t>
      </w:r>
    </w:p>
  </w:footnote>
  <w:footnote w:id="27">
    <w:p w14:paraId="2D79F4DC" w14:textId="77777777" w:rsidR="00644CD8" w:rsidRPr="00026ED6" w:rsidRDefault="00644CD8" w:rsidP="00644CD8">
      <w:pPr>
        <w:pStyle w:val="FootnoteText"/>
        <w:jc w:val="both"/>
        <w:rPr>
          <w:sz w:val="16"/>
          <w:lang w:val="nl-NL"/>
        </w:rPr>
      </w:pPr>
      <w:r w:rsidRPr="00644CD8">
        <w:rPr>
          <w:rStyle w:val="FootnoteReference"/>
          <w:sz w:val="16"/>
        </w:rPr>
        <w:footnoteRef/>
      </w:r>
      <w:r w:rsidRPr="00026ED6">
        <w:rPr>
          <w:sz w:val="16"/>
          <w:lang w:val="nl"/>
        </w:rPr>
        <w:t xml:space="preserve"> De bijlage met het volgnummer 7 bevat de</w:t>
      </w:r>
      <w:r w:rsidRPr="00026ED6">
        <w:rPr>
          <w:lang w:val="nl"/>
        </w:rPr>
        <w:t xml:space="preserve"> </w:t>
      </w:r>
      <w:r w:rsidRPr="00026ED6">
        <w:rPr>
          <w:sz w:val="16"/>
          <w:lang w:val="nl"/>
        </w:rPr>
        <w:t>Protocolgids voorrechten en immuniteiten van de FOD Buitenlandse Zaken. Deze protocolgids bevat praktische informatie over alle aspecten die vallen onder de bevoegdheden van de Dienst P1 "immuniteiten en voorrechten" van de directie van het protocol: de levering van speciale identiteitskaarten, de immuniteiten en (fiscale) voorrechten, de beveiliging van de gebouwen van de missies, de CD-kentekenplaten en rijbewijzen. Meer informatie over de types identiteitsdocumenten staat in de bijlage bij deze omzendbrief met het volgnummer 9. Het betreft een document van de FOD Binnenlandse Zaken, Directie Instellingen en Bevolking.</w:t>
      </w:r>
    </w:p>
  </w:footnote>
  <w:footnote w:id="28">
    <w:p w14:paraId="3AB35EE9" w14:textId="77777777" w:rsidR="00644CD8" w:rsidRPr="0030300C" w:rsidRDefault="00644CD8" w:rsidP="00644CD8">
      <w:pPr>
        <w:pStyle w:val="FootnoteText"/>
        <w:jc w:val="both"/>
        <w:rPr>
          <w:lang w:val="nl-NL"/>
        </w:rPr>
      </w:pPr>
      <w:r w:rsidRPr="00644CD8">
        <w:rPr>
          <w:rStyle w:val="FootnoteReference"/>
          <w:sz w:val="16"/>
        </w:rPr>
        <w:footnoteRef/>
      </w:r>
      <w:r w:rsidRPr="00026ED6">
        <w:rPr>
          <w:sz w:val="16"/>
          <w:lang w:val="nl"/>
        </w:rPr>
        <w:t xml:space="preserve"> Sommige personen met een bijzondere identiteitskaart zoals huispersoneel dat wordt tewerkgesteld door diplomatiek en consulair personeel dat een land vertegenwoordigt waarmee het met België is verbonden via een bilaterale overeenkomst betreffende de sociale zekerheid (cfr omzendbrieven diplomaten onderworpen aan de RSZ). Voor hen gelden dezelfde regels als voor het personeel van internationale organisaties.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22278A" w14:textId="77777777" w:rsidR="00D75C41" w:rsidRDefault="00D75C4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F392EE" w14:textId="20D95DBA" w:rsidR="00044C55" w:rsidRDefault="00044C55">
    <w:pPr>
      <w:pStyle w:val="Header"/>
    </w:pPr>
    <w:r>
      <w:tab/>
    </w:r>
    <w:r>
      <w:tab/>
    </w:r>
    <w:r>
      <w:fldChar w:fldCharType="begin"/>
    </w:r>
    <w:r>
      <w:instrText xml:space="preserve"> PAGE   \* MERGEFORMAT </w:instrText>
    </w:r>
    <w:r>
      <w:fldChar w:fldCharType="separate"/>
    </w:r>
    <w:r>
      <w:rPr>
        <w:noProof/>
      </w:rPr>
      <w:t>1</w:t>
    </w:r>
    <w:r>
      <w:rPr>
        <w:noProof/>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9F61F3" w14:textId="6310132F" w:rsidR="0080543A" w:rsidRPr="00082755" w:rsidRDefault="0080543A" w:rsidP="0080543A">
    <w:pPr>
      <w:pStyle w:val="Header"/>
      <w:rPr>
        <w:rFonts w:ascii="Arial" w:hAnsi="Arial" w:cs="Arial"/>
        <w:b/>
        <w:bCs/>
        <w:sz w:val="36"/>
        <w:szCs w:val="36"/>
        <w:lang w:val="nl-NL"/>
      </w:rPr>
    </w:pPr>
    <w:r w:rsidRPr="00082755">
      <w:rPr>
        <w:rFonts w:ascii="Arial" w:hAnsi="Arial" w:cs="Arial"/>
        <w:noProof/>
        <w:sz w:val="14"/>
        <w:szCs w:val="14"/>
        <w:lang w:val="en-GB" w:eastAsia="en-GB"/>
      </w:rPr>
      <mc:AlternateContent>
        <mc:Choice Requires="wps">
          <w:drawing>
            <wp:anchor distT="0" distB="0" distL="114300" distR="114300" simplePos="0" relativeHeight="251659264" behindDoc="0" locked="0" layoutInCell="1" allowOverlap="1" wp14:anchorId="7E0316C0" wp14:editId="578CB531">
              <wp:simplePos x="0" y="0"/>
              <wp:positionH relativeFrom="column">
                <wp:posOffset>14605</wp:posOffset>
              </wp:positionH>
              <wp:positionV relativeFrom="paragraph">
                <wp:posOffset>255326</wp:posOffset>
              </wp:positionV>
              <wp:extent cx="2014220" cy="0"/>
              <wp:effectExtent l="0" t="0" r="0" b="0"/>
              <wp:wrapNone/>
              <wp:docPr id="1" name="Straight Connector 1"/>
              <wp:cNvGraphicFramePr/>
              <a:graphic xmlns:a="http://schemas.openxmlformats.org/drawingml/2006/main">
                <a:graphicData uri="http://schemas.microsoft.com/office/word/2010/wordprocessingShape">
                  <wps:wsp>
                    <wps:cNvCnPr/>
                    <wps:spPr>
                      <a:xfrm flipV="1">
                        <a:off x="0" y="0"/>
                        <a:ext cx="201422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0650BFC7" id="Straight Connector 1" o:spid="_x0000_s1026" style="position:absolute;flip:y;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1.15pt,20.1pt" to="159.75pt,20.1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o8jkoAEAAJIDAAAOAAAAZHJzL2Uyb0RvYy54bWysU02P0zAQvSPxHyzfadIKIRQ13cOu4IJg&#10;xdfd64wbC9tjjU2T/nvGTptFC0gIcbH8Me/NezPj/c3snTgBJYuhl9tNKwUEjYMNx15++fzmxWsp&#10;UlZhUA4D9PIMSd4cnj/bT7GDHY7oBiDBJCF1U+zlmHPsmibpEbxKG4wQ+NEgeZX5SMdmIDUxu3fN&#10;rm1fNRPSEAk1pMS3d8ujPFR+Y0DnD8YkyML1krXlulJdH8raHPaqO5KKo9UXGeofVHhlAyddqe5U&#10;VuI72V+ovNWECU3eaPQNGmM1VA/sZts+cfNpVBGqFy5OimuZ0v+j1e9Pt+GeuAxTTF2K91RczIa8&#10;MM7Gr9zT6ouVirmW7byWDeYsNF+y8pe7HVdXX9+ahaJQRUr5LaAXZdNLZ0NxpDp1epcyp+XQawgf&#10;HkXUXT47KMEufAQj7MDJFjl1PuDWkTgp7uzwbVs6yVw1skCMdW4FtTXlH0GX2AKDOjN/C1yja0YM&#10;eQV6G5B+lzXPV6lmib+6XrwW2w84nGtLajm48dXZZUjLZP18rvDHr3T4AQAA//8DAFBLAwQUAAYA&#10;CAAAACEAaDDf+NkAAAAHAQAADwAAAGRycy9kb3ducmV2LnhtbEyOzU7CQBSF9ya8w+SSuJMZikWo&#10;nRIkMa4FN+xuO9e2oXOndAaob+8YF7o8Pznnyzej7cSVBt861jCfKRDElTMt1xo+Dq8PKxA+IBvs&#10;HJOGL/KwKSZ3OWbG3fidrvtQizjCPkMNTQh9JqWvGrLoZ64njtmnGyyGKIdamgFvcdx2MlFqKS22&#10;HB8a7GnXUHXaX6yGw5tVYxnaHfH5SW2PL+mSj6nW99Nx+wwi0Bj+yvCDH9GhiEylu7DxotOQLGJR&#10;w6NKQMR4MV+nIMpfQxa5/M9ffAMAAP//AwBQSwECLQAUAAYACAAAACEAtoM4kv4AAADhAQAAEwAA&#10;AAAAAAAAAAAAAAAAAAAAW0NvbnRlbnRfVHlwZXNdLnhtbFBLAQItABQABgAIAAAAIQA4/SH/1gAA&#10;AJQBAAALAAAAAAAAAAAAAAAAAC8BAABfcmVscy8ucmVsc1BLAQItABQABgAIAAAAIQANo8jkoAEA&#10;AJIDAAAOAAAAAAAAAAAAAAAAAC4CAABkcnMvZTJvRG9jLnhtbFBLAQItABQABgAIAAAAIQBoMN/4&#10;2QAAAAcBAAAPAAAAAAAAAAAAAAAAAPoDAABkcnMvZG93bnJldi54bWxQSwUGAAAAAAQABADzAAAA&#10;AAUAAAAA&#10;" strokecolor="black [3200]" strokeweight=".5pt">
              <v:stroke joinstyle="miter"/>
            </v:line>
          </w:pict>
        </mc:Fallback>
      </mc:AlternateContent>
    </w:r>
    <w:r w:rsidRPr="00082755">
      <w:rPr>
        <w:rFonts w:ascii="Arial" w:hAnsi="Arial" w:cs="Arial"/>
        <w:b/>
        <w:bCs/>
        <w:sz w:val="36"/>
        <w:szCs w:val="36"/>
        <w:lang w:val="nl-NL"/>
      </w:rPr>
      <w:t>R.I.Z.I.V.</w:t>
    </w:r>
    <w:r w:rsidR="00044C55">
      <w:rPr>
        <w:rFonts w:ascii="Arial" w:hAnsi="Arial" w:cs="Arial"/>
        <w:b/>
        <w:bCs/>
        <w:sz w:val="36"/>
        <w:szCs w:val="36"/>
        <w:lang w:val="nl-NL"/>
      </w:rPr>
      <w:tab/>
    </w:r>
    <w:r w:rsidR="00044C55">
      <w:rPr>
        <w:rFonts w:ascii="Arial" w:hAnsi="Arial" w:cs="Arial"/>
        <w:b/>
        <w:bCs/>
        <w:sz w:val="36"/>
        <w:szCs w:val="36"/>
        <w:lang w:val="nl-NL"/>
      </w:rPr>
      <w:tab/>
    </w:r>
    <w:r w:rsidR="00044C55" w:rsidRPr="00285AC1">
      <w:rPr>
        <w:rFonts w:ascii="Arial" w:hAnsi="Arial" w:cs="Arial"/>
        <w:sz w:val="20"/>
        <w:szCs w:val="20"/>
        <w:lang w:val="nl-NL"/>
      </w:rPr>
      <w:fldChar w:fldCharType="begin"/>
    </w:r>
    <w:r w:rsidR="00044C55" w:rsidRPr="00285AC1">
      <w:rPr>
        <w:rFonts w:ascii="Arial" w:hAnsi="Arial" w:cs="Arial"/>
        <w:sz w:val="20"/>
        <w:szCs w:val="20"/>
        <w:lang w:val="nl-NL"/>
      </w:rPr>
      <w:instrText xml:space="preserve"> PAGE   \* MERGEFORMAT </w:instrText>
    </w:r>
    <w:r w:rsidR="00044C55" w:rsidRPr="00285AC1">
      <w:rPr>
        <w:rFonts w:ascii="Arial" w:hAnsi="Arial" w:cs="Arial"/>
        <w:sz w:val="20"/>
        <w:szCs w:val="20"/>
        <w:lang w:val="nl-NL"/>
      </w:rPr>
      <w:fldChar w:fldCharType="separate"/>
    </w:r>
    <w:r w:rsidR="00044C55" w:rsidRPr="00285AC1">
      <w:rPr>
        <w:rFonts w:ascii="Arial" w:hAnsi="Arial" w:cs="Arial"/>
        <w:noProof/>
        <w:sz w:val="20"/>
        <w:szCs w:val="20"/>
        <w:lang w:val="nl-NL"/>
      </w:rPr>
      <w:t>1</w:t>
    </w:r>
    <w:r w:rsidR="00044C55" w:rsidRPr="00285AC1">
      <w:rPr>
        <w:rFonts w:ascii="Arial" w:hAnsi="Arial" w:cs="Arial"/>
        <w:noProof/>
        <w:sz w:val="20"/>
        <w:szCs w:val="20"/>
        <w:lang w:val="nl-NL"/>
      </w:rPr>
      <w:fldChar w:fldCharType="end"/>
    </w:r>
  </w:p>
  <w:p w14:paraId="197D7BCD" w14:textId="77777777" w:rsidR="0080543A" w:rsidRPr="00082755" w:rsidRDefault="0080543A" w:rsidP="0080543A">
    <w:pPr>
      <w:pStyle w:val="Header"/>
      <w:rPr>
        <w:rFonts w:ascii="Arial" w:hAnsi="Arial" w:cs="Arial"/>
        <w:sz w:val="14"/>
        <w:szCs w:val="14"/>
        <w:lang w:val="nl-NL"/>
      </w:rPr>
    </w:pPr>
    <w:r w:rsidRPr="00082755">
      <w:rPr>
        <w:rFonts w:ascii="Arial" w:hAnsi="Arial" w:cs="Arial"/>
        <w:sz w:val="14"/>
        <w:szCs w:val="14"/>
        <w:lang w:val="nl-NL"/>
      </w:rPr>
      <w:t>Rijksinstituut voor Ziekte- en Invaliditeitsverzekering</w:t>
    </w:r>
  </w:p>
  <w:p w14:paraId="066FAC55" w14:textId="77777777" w:rsidR="0080543A" w:rsidRPr="0080543A" w:rsidRDefault="0080543A">
    <w:pPr>
      <w:pStyle w:val="Header"/>
      <w:rPr>
        <w:lang w:val="nl-NL"/>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D30624"/>
    <w:multiLevelType w:val="hybridMultilevel"/>
    <w:tmpl w:val="88D26EFC"/>
    <w:lvl w:ilvl="0" w:tplc="04090003">
      <w:start w:val="1"/>
      <w:numFmt w:val="decimal"/>
      <w:lvlText w:val="%1."/>
      <w:lvlJc w:val="left"/>
      <w:pPr>
        <w:tabs>
          <w:tab w:val="num" w:pos="1080"/>
        </w:tabs>
        <w:ind w:left="1080" w:hanging="360"/>
      </w:pPr>
    </w:lvl>
    <w:lvl w:ilvl="1" w:tplc="08130019" w:tentative="1">
      <w:start w:val="1"/>
      <w:numFmt w:val="lowerLetter"/>
      <w:lvlText w:val="%2."/>
      <w:lvlJc w:val="left"/>
      <w:pPr>
        <w:ind w:left="1080" w:hanging="360"/>
      </w:pPr>
    </w:lvl>
    <w:lvl w:ilvl="2" w:tplc="0813001B" w:tentative="1">
      <w:start w:val="1"/>
      <w:numFmt w:val="lowerRoman"/>
      <w:lvlText w:val="%3."/>
      <w:lvlJc w:val="right"/>
      <w:pPr>
        <w:ind w:left="1800" w:hanging="180"/>
      </w:pPr>
    </w:lvl>
    <w:lvl w:ilvl="3" w:tplc="0813000F" w:tentative="1">
      <w:start w:val="1"/>
      <w:numFmt w:val="decimal"/>
      <w:lvlText w:val="%4."/>
      <w:lvlJc w:val="left"/>
      <w:pPr>
        <w:ind w:left="2520" w:hanging="360"/>
      </w:pPr>
    </w:lvl>
    <w:lvl w:ilvl="4" w:tplc="08130019" w:tentative="1">
      <w:start w:val="1"/>
      <w:numFmt w:val="lowerLetter"/>
      <w:lvlText w:val="%5."/>
      <w:lvlJc w:val="left"/>
      <w:pPr>
        <w:ind w:left="3240" w:hanging="360"/>
      </w:pPr>
    </w:lvl>
    <w:lvl w:ilvl="5" w:tplc="0813001B" w:tentative="1">
      <w:start w:val="1"/>
      <w:numFmt w:val="lowerRoman"/>
      <w:lvlText w:val="%6."/>
      <w:lvlJc w:val="right"/>
      <w:pPr>
        <w:ind w:left="3960" w:hanging="180"/>
      </w:pPr>
    </w:lvl>
    <w:lvl w:ilvl="6" w:tplc="0813000F" w:tentative="1">
      <w:start w:val="1"/>
      <w:numFmt w:val="decimal"/>
      <w:lvlText w:val="%7."/>
      <w:lvlJc w:val="left"/>
      <w:pPr>
        <w:ind w:left="4680" w:hanging="360"/>
      </w:pPr>
    </w:lvl>
    <w:lvl w:ilvl="7" w:tplc="08130019" w:tentative="1">
      <w:start w:val="1"/>
      <w:numFmt w:val="lowerLetter"/>
      <w:lvlText w:val="%8."/>
      <w:lvlJc w:val="left"/>
      <w:pPr>
        <w:ind w:left="5400" w:hanging="360"/>
      </w:pPr>
    </w:lvl>
    <w:lvl w:ilvl="8" w:tplc="0813001B" w:tentative="1">
      <w:start w:val="1"/>
      <w:numFmt w:val="lowerRoman"/>
      <w:lvlText w:val="%9."/>
      <w:lvlJc w:val="right"/>
      <w:pPr>
        <w:ind w:left="6120" w:hanging="180"/>
      </w:pPr>
    </w:lvl>
  </w:abstractNum>
  <w:abstractNum w:abstractNumId="1" w15:restartNumberingAfterBreak="0">
    <w:nsid w:val="0C6E1BFC"/>
    <w:multiLevelType w:val="hybridMultilevel"/>
    <w:tmpl w:val="B05654BA"/>
    <w:lvl w:ilvl="0" w:tplc="04090001">
      <w:start w:val="1"/>
      <w:numFmt w:val="bullet"/>
      <w:lvlText w:val=""/>
      <w:lvlJc w:val="left"/>
      <w:pPr>
        <w:ind w:left="720" w:hanging="360"/>
      </w:pPr>
      <w:rPr>
        <w:rFonts w:ascii="Symbol" w:hAnsi="Symbol" w:hint="default"/>
      </w:rPr>
    </w:lvl>
    <w:lvl w:ilvl="1" w:tplc="08130003">
      <w:start w:val="1"/>
      <w:numFmt w:val="bullet"/>
      <w:lvlText w:val="o"/>
      <w:lvlJc w:val="left"/>
      <w:pPr>
        <w:ind w:left="1440" w:hanging="360"/>
      </w:pPr>
      <w:rPr>
        <w:rFonts w:ascii="Courier New" w:hAnsi="Courier New" w:cs="Courier New" w:hint="default"/>
      </w:rPr>
    </w:lvl>
    <w:lvl w:ilvl="2" w:tplc="08130005">
      <w:start w:val="1"/>
      <w:numFmt w:val="bullet"/>
      <w:lvlText w:val=""/>
      <w:lvlJc w:val="left"/>
      <w:pPr>
        <w:ind w:left="2160" w:hanging="360"/>
      </w:pPr>
      <w:rPr>
        <w:rFonts w:ascii="Wingdings" w:hAnsi="Wingdings" w:hint="default"/>
      </w:rPr>
    </w:lvl>
    <w:lvl w:ilvl="3" w:tplc="08130001">
      <w:start w:val="1"/>
      <w:numFmt w:val="bullet"/>
      <w:lvlText w:val=""/>
      <w:lvlJc w:val="left"/>
      <w:pPr>
        <w:ind w:left="2880" w:hanging="360"/>
      </w:pPr>
      <w:rPr>
        <w:rFonts w:ascii="Symbol" w:hAnsi="Symbol" w:hint="default"/>
      </w:rPr>
    </w:lvl>
    <w:lvl w:ilvl="4" w:tplc="08130003">
      <w:start w:val="1"/>
      <w:numFmt w:val="bullet"/>
      <w:lvlText w:val="o"/>
      <w:lvlJc w:val="left"/>
      <w:pPr>
        <w:ind w:left="3600" w:hanging="360"/>
      </w:pPr>
      <w:rPr>
        <w:rFonts w:ascii="Courier New" w:hAnsi="Courier New" w:cs="Courier New" w:hint="default"/>
      </w:rPr>
    </w:lvl>
    <w:lvl w:ilvl="5" w:tplc="08130005">
      <w:start w:val="1"/>
      <w:numFmt w:val="bullet"/>
      <w:lvlText w:val=""/>
      <w:lvlJc w:val="left"/>
      <w:pPr>
        <w:ind w:left="4320" w:hanging="360"/>
      </w:pPr>
      <w:rPr>
        <w:rFonts w:ascii="Wingdings" w:hAnsi="Wingdings" w:hint="default"/>
      </w:rPr>
    </w:lvl>
    <w:lvl w:ilvl="6" w:tplc="08130001">
      <w:start w:val="1"/>
      <w:numFmt w:val="bullet"/>
      <w:lvlText w:val=""/>
      <w:lvlJc w:val="left"/>
      <w:pPr>
        <w:ind w:left="5040" w:hanging="360"/>
      </w:pPr>
      <w:rPr>
        <w:rFonts w:ascii="Symbol" w:hAnsi="Symbol" w:hint="default"/>
      </w:rPr>
    </w:lvl>
    <w:lvl w:ilvl="7" w:tplc="08130003">
      <w:start w:val="1"/>
      <w:numFmt w:val="bullet"/>
      <w:lvlText w:val="o"/>
      <w:lvlJc w:val="left"/>
      <w:pPr>
        <w:ind w:left="5760" w:hanging="360"/>
      </w:pPr>
      <w:rPr>
        <w:rFonts w:ascii="Courier New" w:hAnsi="Courier New" w:cs="Courier New" w:hint="default"/>
      </w:rPr>
    </w:lvl>
    <w:lvl w:ilvl="8" w:tplc="08130005">
      <w:start w:val="1"/>
      <w:numFmt w:val="bullet"/>
      <w:lvlText w:val=""/>
      <w:lvlJc w:val="left"/>
      <w:pPr>
        <w:ind w:left="6480" w:hanging="360"/>
      </w:pPr>
      <w:rPr>
        <w:rFonts w:ascii="Wingdings" w:hAnsi="Wingdings" w:hint="default"/>
      </w:rPr>
    </w:lvl>
  </w:abstractNum>
  <w:abstractNum w:abstractNumId="2" w15:restartNumberingAfterBreak="0">
    <w:nsid w:val="0D7742C2"/>
    <w:multiLevelType w:val="hybridMultilevel"/>
    <w:tmpl w:val="47DEA132"/>
    <w:lvl w:ilvl="0" w:tplc="687CE1A6">
      <w:start w:val="4"/>
      <w:numFmt w:val="bullet"/>
      <w:lvlText w:val="-"/>
      <w:lvlJc w:val="left"/>
      <w:pPr>
        <w:ind w:left="720" w:hanging="360"/>
      </w:pPr>
      <w:rPr>
        <w:rFonts w:ascii="Arial" w:eastAsia="Times New Roman" w:hAnsi="Arial" w:cs="Aria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 w15:restartNumberingAfterBreak="0">
    <w:nsid w:val="12D07689"/>
    <w:multiLevelType w:val="hybridMultilevel"/>
    <w:tmpl w:val="281E5816"/>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 w15:restartNumberingAfterBreak="0">
    <w:nsid w:val="13902123"/>
    <w:multiLevelType w:val="hybridMultilevel"/>
    <w:tmpl w:val="BE44E21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5" w15:restartNumberingAfterBreak="0">
    <w:nsid w:val="21712A89"/>
    <w:multiLevelType w:val="hybridMultilevel"/>
    <w:tmpl w:val="F5AA2D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228E555A"/>
    <w:multiLevelType w:val="hybridMultilevel"/>
    <w:tmpl w:val="C8526886"/>
    <w:lvl w:ilvl="0" w:tplc="FFFFFFFF">
      <w:start w:val="1"/>
      <w:numFmt w:val="upperRoman"/>
      <w:lvlText w:val="%1."/>
      <w:lvlJc w:val="left"/>
      <w:pPr>
        <w:ind w:left="1080" w:hanging="72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 w15:restartNumberingAfterBreak="0">
    <w:nsid w:val="25CC4BDA"/>
    <w:multiLevelType w:val="hybridMultilevel"/>
    <w:tmpl w:val="778CA112"/>
    <w:lvl w:ilvl="0" w:tplc="040C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abstractNum w:abstractNumId="8" w15:restartNumberingAfterBreak="0">
    <w:nsid w:val="3C956870"/>
    <w:multiLevelType w:val="hybridMultilevel"/>
    <w:tmpl w:val="9D02D5B4"/>
    <w:lvl w:ilvl="0" w:tplc="2AFED756">
      <w:start w:val="1"/>
      <w:numFmt w:val="bullet"/>
      <w:lvlText w:val=""/>
      <w:lvlJc w:val="left"/>
      <w:pPr>
        <w:tabs>
          <w:tab w:val="num" w:pos="284"/>
        </w:tabs>
        <w:ind w:left="284" w:hanging="284"/>
      </w:pPr>
      <w:rPr>
        <w:rFonts w:ascii="Symbol" w:hAnsi="Symbol" w:hint="default"/>
      </w:rPr>
    </w:lvl>
    <w:lvl w:ilvl="1" w:tplc="888AB0C8">
      <w:start w:val="1"/>
      <w:numFmt w:val="bullet"/>
      <w:lvlText w:val=""/>
      <w:lvlJc w:val="left"/>
      <w:pPr>
        <w:tabs>
          <w:tab w:val="num" w:pos="567"/>
        </w:tabs>
        <w:ind w:left="567" w:hanging="283"/>
      </w:pPr>
      <w:rPr>
        <w:rFonts w:ascii="Wingdings" w:hAnsi="Wingdings" w:hint="default"/>
      </w:rPr>
    </w:lvl>
    <w:lvl w:ilvl="2" w:tplc="04090005">
      <w:start w:val="1"/>
      <w:numFmt w:val="decimal"/>
      <w:lvlText w:val="%3."/>
      <w:lvlJc w:val="left"/>
      <w:pPr>
        <w:tabs>
          <w:tab w:val="num" w:pos="2160"/>
        </w:tabs>
        <w:ind w:left="2160" w:hanging="360"/>
      </w:pPr>
    </w:lvl>
    <w:lvl w:ilvl="3" w:tplc="04090001">
      <w:start w:val="1"/>
      <w:numFmt w:val="decimal"/>
      <w:lvlText w:val="%4."/>
      <w:lvlJc w:val="left"/>
      <w:pPr>
        <w:tabs>
          <w:tab w:val="num" w:pos="2880"/>
        </w:tabs>
        <w:ind w:left="2880" w:hanging="360"/>
      </w:pPr>
    </w:lvl>
    <w:lvl w:ilvl="4" w:tplc="04090003">
      <w:start w:val="1"/>
      <w:numFmt w:val="decimal"/>
      <w:lvlText w:val="%5."/>
      <w:lvlJc w:val="left"/>
      <w:pPr>
        <w:tabs>
          <w:tab w:val="num" w:pos="3600"/>
        </w:tabs>
        <w:ind w:left="3600" w:hanging="360"/>
      </w:pPr>
    </w:lvl>
    <w:lvl w:ilvl="5" w:tplc="04090005">
      <w:start w:val="1"/>
      <w:numFmt w:val="decimal"/>
      <w:lvlText w:val="%6."/>
      <w:lvlJc w:val="left"/>
      <w:pPr>
        <w:tabs>
          <w:tab w:val="num" w:pos="4320"/>
        </w:tabs>
        <w:ind w:left="4320" w:hanging="360"/>
      </w:pPr>
    </w:lvl>
    <w:lvl w:ilvl="6" w:tplc="04090001">
      <w:start w:val="1"/>
      <w:numFmt w:val="decimal"/>
      <w:lvlText w:val="%7."/>
      <w:lvlJc w:val="left"/>
      <w:pPr>
        <w:tabs>
          <w:tab w:val="num" w:pos="5040"/>
        </w:tabs>
        <w:ind w:left="5040" w:hanging="360"/>
      </w:pPr>
    </w:lvl>
    <w:lvl w:ilvl="7" w:tplc="04090003">
      <w:start w:val="1"/>
      <w:numFmt w:val="decimal"/>
      <w:lvlText w:val="%8."/>
      <w:lvlJc w:val="left"/>
      <w:pPr>
        <w:tabs>
          <w:tab w:val="num" w:pos="5760"/>
        </w:tabs>
        <w:ind w:left="5760" w:hanging="360"/>
      </w:pPr>
    </w:lvl>
    <w:lvl w:ilvl="8" w:tplc="04090005">
      <w:start w:val="1"/>
      <w:numFmt w:val="decimal"/>
      <w:lvlText w:val="%9."/>
      <w:lvlJc w:val="left"/>
      <w:pPr>
        <w:tabs>
          <w:tab w:val="num" w:pos="6480"/>
        </w:tabs>
        <w:ind w:left="6480" w:hanging="360"/>
      </w:pPr>
    </w:lvl>
  </w:abstractNum>
  <w:abstractNum w:abstractNumId="9" w15:restartNumberingAfterBreak="0">
    <w:nsid w:val="57040EB0"/>
    <w:multiLevelType w:val="singleLevel"/>
    <w:tmpl w:val="96E43E48"/>
    <w:lvl w:ilvl="0">
      <w:start w:val="1"/>
      <w:numFmt w:val="decimal"/>
      <w:lvlText w:val="%1."/>
      <w:lvlJc w:val="left"/>
      <w:pPr>
        <w:tabs>
          <w:tab w:val="num" w:pos="284"/>
        </w:tabs>
        <w:ind w:left="284" w:hanging="284"/>
      </w:pPr>
      <w:rPr>
        <w:b w:val="0"/>
      </w:rPr>
    </w:lvl>
  </w:abstractNum>
  <w:abstractNum w:abstractNumId="10" w15:restartNumberingAfterBreak="0">
    <w:nsid w:val="574F28A0"/>
    <w:multiLevelType w:val="hybridMultilevel"/>
    <w:tmpl w:val="4F90BEBE"/>
    <w:lvl w:ilvl="0" w:tplc="E51AA562">
      <w:start w:val="1"/>
      <w:numFmt w:val="lowerLetter"/>
      <w:lvlText w:val="%1)"/>
      <w:lvlJc w:val="left"/>
      <w:pPr>
        <w:ind w:left="502" w:hanging="360"/>
      </w:pPr>
    </w:lvl>
    <w:lvl w:ilvl="1" w:tplc="08130019">
      <w:start w:val="1"/>
      <w:numFmt w:val="lowerLetter"/>
      <w:lvlText w:val="%2."/>
      <w:lvlJc w:val="left"/>
      <w:pPr>
        <w:ind w:left="1222" w:hanging="360"/>
      </w:pPr>
    </w:lvl>
    <w:lvl w:ilvl="2" w:tplc="0813001B">
      <w:start w:val="1"/>
      <w:numFmt w:val="lowerRoman"/>
      <w:lvlText w:val="%3."/>
      <w:lvlJc w:val="right"/>
      <w:pPr>
        <w:ind w:left="1942" w:hanging="180"/>
      </w:pPr>
    </w:lvl>
    <w:lvl w:ilvl="3" w:tplc="0813000F">
      <w:start w:val="1"/>
      <w:numFmt w:val="decimal"/>
      <w:lvlText w:val="%4."/>
      <w:lvlJc w:val="left"/>
      <w:pPr>
        <w:ind w:left="2662" w:hanging="360"/>
      </w:pPr>
    </w:lvl>
    <w:lvl w:ilvl="4" w:tplc="08130019">
      <w:start w:val="1"/>
      <w:numFmt w:val="lowerLetter"/>
      <w:lvlText w:val="%5."/>
      <w:lvlJc w:val="left"/>
      <w:pPr>
        <w:ind w:left="3382" w:hanging="360"/>
      </w:pPr>
    </w:lvl>
    <w:lvl w:ilvl="5" w:tplc="0813001B">
      <w:start w:val="1"/>
      <w:numFmt w:val="lowerRoman"/>
      <w:lvlText w:val="%6."/>
      <w:lvlJc w:val="right"/>
      <w:pPr>
        <w:ind w:left="4102" w:hanging="180"/>
      </w:pPr>
    </w:lvl>
    <w:lvl w:ilvl="6" w:tplc="0813000F">
      <w:start w:val="1"/>
      <w:numFmt w:val="decimal"/>
      <w:lvlText w:val="%7."/>
      <w:lvlJc w:val="left"/>
      <w:pPr>
        <w:ind w:left="4822" w:hanging="360"/>
      </w:pPr>
    </w:lvl>
    <w:lvl w:ilvl="7" w:tplc="08130019">
      <w:start w:val="1"/>
      <w:numFmt w:val="lowerLetter"/>
      <w:lvlText w:val="%8."/>
      <w:lvlJc w:val="left"/>
      <w:pPr>
        <w:ind w:left="5542" w:hanging="360"/>
      </w:pPr>
    </w:lvl>
    <w:lvl w:ilvl="8" w:tplc="0813001B">
      <w:start w:val="1"/>
      <w:numFmt w:val="lowerRoman"/>
      <w:lvlText w:val="%9."/>
      <w:lvlJc w:val="right"/>
      <w:pPr>
        <w:ind w:left="6262" w:hanging="180"/>
      </w:pPr>
    </w:lvl>
  </w:abstractNum>
  <w:abstractNum w:abstractNumId="11" w15:restartNumberingAfterBreak="0">
    <w:nsid w:val="5EEA04FD"/>
    <w:multiLevelType w:val="hybridMultilevel"/>
    <w:tmpl w:val="FB0E0E72"/>
    <w:lvl w:ilvl="0" w:tplc="04090001">
      <w:start w:val="1"/>
      <w:numFmt w:val="bullet"/>
      <w:lvlText w:val=""/>
      <w:lvlJc w:val="left"/>
      <w:pPr>
        <w:tabs>
          <w:tab w:val="num" w:pos="1004"/>
        </w:tabs>
        <w:ind w:left="1004" w:hanging="360"/>
      </w:pPr>
      <w:rPr>
        <w:rFonts w:ascii="Symbol" w:hAnsi="Symbol" w:hint="default"/>
      </w:rPr>
    </w:lvl>
    <w:lvl w:ilvl="1" w:tplc="04090003">
      <w:start w:val="1"/>
      <w:numFmt w:val="decimal"/>
      <w:lvlText w:val="%2."/>
      <w:lvlJc w:val="left"/>
      <w:pPr>
        <w:tabs>
          <w:tab w:val="num" w:pos="1440"/>
        </w:tabs>
        <w:ind w:left="1440" w:hanging="360"/>
      </w:pPr>
    </w:lvl>
    <w:lvl w:ilvl="2" w:tplc="04090005">
      <w:start w:val="1"/>
      <w:numFmt w:val="decimal"/>
      <w:lvlText w:val="%3."/>
      <w:lvlJc w:val="left"/>
      <w:pPr>
        <w:tabs>
          <w:tab w:val="num" w:pos="1494"/>
        </w:tabs>
        <w:ind w:left="1494" w:hanging="360"/>
      </w:pPr>
    </w:lvl>
    <w:lvl w:ilvl="3" w:tplc="04090001">
      <w:start w:val="1"/>
      <w:numFmt w:val="decimal"/>
      <w:lvlText w:val="%4."/>
      <w:lvlJc w:val="left"/>
      <w:pPr>
        <w:tabs>
          <w:tab w:val="num" w:pos="1494"/>
        </w:tabs>
        <w:ind w:left="1494" w:hanging="360"/>
      </w:pPr>
    </w:lvl>
    <w:lvl w:ilvl="4" w:tplc="04090003">
      <w:start w:val="1"/>
      <w:numFmt w:val="decimal"/>
      <w:lvlText w:val="%5."/>
      <w:lvlJc w:val="left"/>
      <w:pPr>
        <w:tabs>
          <w:tab w:val="num" w:pos="3600"/>
        </w:tabs>
        <w:ind w:left="3600" w:hanging="360"/>
      </w:pPr>
    </w:lvl>
    <w:lvl w:ilvl="5" w:tplc="04090005">
      <w:start w:val="1"/>
      <w:numFmt w:val="decimal"/>
      <w:lvlText w:val="%6."/>
      <w:lvlJc w:val="left"/>
      <w:pPr>
        <w:tabs>
          <w:tab w:val="num" w:pos="4320"/>
        </w:tabs>
        <w:ind w:left="4320" w:hanging="360"/>
      </w:pPr>
    </w:lvl>
    <w:lvl w:ilvl="6" w:tplc="04090001">
      <w:start w:val="1"/>
      <w:numFmt w:val="decimal"/>
      <w:lvlText w:val="%7."/>
      <w:lvlJc w:val="left"/>
      <w:pPr>
        <w:tabs>
          <w:tab w:val="num" w:pos="5040"/>
        </w:tabs>
        <w:ind w:left="5040" w:hanging="360"/>
      </w:pPr>
    </w:lvl>
    <w:lvl w:ilvl="7" w:tplc="04090003">
      <w:start w:val="1"/>
      <w:numFmt w:val="decimal"/>
      <w:lvlText w:val="%8."/>
      <w:lvlJc w:val="left"/>
      <w:pPr>
        <w:tabs>
          <w:tab w:val="num" w:pos="5760"/>
        </w:tabs>
        <w:ind w:left="5760" w:hanging="360"/>
      </w:pPr>
    </w:lvl>
    <w:lvl w:ilvl="8" w:tplc="04090005">
      <w:start w:val="1"/>
      <w:numFmt w:val="decimal"/>
      <w:lvlText w:val="%9."/>
      <w:lvlJc w:val="left"/>
      <w:pPr>
        <w:tabs>
          <w:tab w:val="num" w:pos="6480"/>
        </w:tabs>
        <w:ind w:left="6480" w:hanging="360"/>
      </w:pPr>
    </w:lvl>
  </w:abstractNum>
  <w:abstractNum w:abstractNumId="12" w15:restartNumberingAfterBreak="0">
    <w:nsid w:val="699847D4"/>
    <w:multiLevelType w:val="hybridMultilevel"/>
    <w:tmpl w:val="68EA580A"/>
    <w:lvl w:ilvl="0" w:tplc="06868716">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3" w15:restartNumberingAfterBreak="0">
    <w:nsid w:val="741D5793"/>
    <w:multiLevelType w:val="hybridMultilevel"/>
    <w:tmpl w:val="E7E6E336"/>
    <w:lvl w:ilvl="0" w:tplc="818C444E">
      <w:start w:val="4"/>
      <w:numFmt w:val="bullet"/>
      <w:lvlText w:val="-"/>
      <w:lvlJc w:val="left"/>
      <w:pPr>
        <w:ind w:left="1080" w:hanging="360"/>
      </w:pPr>
      <w:rPr>
        <w:rFonts w:ascii="Arial" w:eastAsia="Times New Roman" w:hAnsi="Arial" w:cs="Arial" w:hint="default"/>
      </w:rPr>
    </w:lvl>
    <w:lvl w:ilvl="1" w:tplc="08090003">
      <w:start w:val="1"/>
      <w:numFmt w:val="bullet"/>
      <w:lvlText w:val="o"/>
      <w:lvlJc w:val="left"/>
      <w:pPr>
        <w:ind w:left="1800" w:hanging="360"/>
      </w:pPr>
      <w:rPr>
        <w:rFonts w:ascii="Courier New" w:hAnsi="Courier New" w:cs="Courier New" w:hint="default"/>
      </w:rPr>
    </w:lvl>
    <w:lvl w:ilvl="2" w:tplc="08090005">
      <w:start w:val="1"/>
      <w:numFmt w:val="bullet"/>
      <w:lvlText w:val=""/>
      <w:lvlJc w:val="left"/>
      <w:pPr>
        <w:ind w:left="2520" w:hanging="360"/>
      </w:pPr>
      <w:rPr>
        <w:rFonts w:ascii="Wingdings" w:hAnsi="Wingdings" w:hint="default"/>
      </w:rPr>
    </w:lvl>
    <w:lvl w:ilvl="3" w:tplc="08090001">
      <w:start w:val="1"/>
      <w:numFmt w:val="bullet"/>
      <w:lvlText w:val=""/>
      <w:lvlJc w:val="left"/>
      <w:pPr>
        <w:ind w:left="3240" w:hanging="360"/>
      </w:pPr>
      <w:rPr>
        <w:rFonts w:ascii="Symbol" w:hAnsi="Symbol" w:hint="default"/>
      </w:rPr>
    </w:lvl>
    <w:lvl w:ilvl="4" w:tplc="08090003">
      <w:start w:val="1"/>
      <w:numFmt w:val="bullet"/>
      <w:lvlText w:val="o"/>
      <w:lvlJc w:val="left"/>
      <w:pPr>
        <w:ind w:left="3960" w:hanging="360"/>
      </w:pPr>
      <w:rPr>
        <w:rFonts w:ascii="Courier New" w:hAnsi="Courier New" w:cs="Courier New" w:hint="default"/>
      </w:rPr>
    </w:lvl>
    <w:lvl w:ilvl="5" w:tplc="08090005">
      <w:start w:val="1"/>
      <w:numFmt w:val="bullet"/>
      <w:lvlText w:val=""/>
      <w:lvlJc w:val="left"/>
      <w:pPr>
        <w:ind w:left="4680" w:hanging="360"/>
      </w:pPr>
      <w:rPr>
        <w:rFonts w:ascii="Wingdings" w:hAnsi="Wingdings" w:hint="default"/>
      </w:rPr>
    </w:lvl>
    <w:lvl w:ilvl="6" w:tplc="08090001">
      <w:start w:val="1"/>
      <w:numFmt w:val="bullet"/>
      <w:lvlText w:val=""/>
      <w:lvlJc w:val="left"/>
      <w:pPr>
        <w:ind w:left="5400" w:hanging="360"/>
      </w:pPr>
      <w:rPr>
        <w:rFonts w:ascii="Symbol" w:hAnsi="Symbol" w:hint="default"/>
      </w:rPr>
    </w:lvl>
    <w:lvl w:ilvl="7" w:tplc="08090003">
      <w:start w:val="1"/>
      <w:numFmt w:val="bullet"/>
      <w:lvlText w:val="o"/>
      <w:lvlJc w:val="left"/>
      <w:pPr>
        <w:ind w:left="6120" w:hanging="360"/>
      </w:pPr>
      <w:rPr>
        <w:rFonts w:ascii="Courier New" w:hAnsi="Courier New" w:cs="Courier New" w:hint="default"/>
      </w:rPr>
    </w:lvl>
    <w:lvl w:ilvl="8" w:tplc="08090005">
      <w:start w:val="1"/>
      <w:numFmt w:val="bullet"/>
      <w:lvlText w:val=""/>
      <w:lvlJc w:val="left"/>
      <w:pPr>
        <w:ind w:left="6840" w:hanging="360"/>
      </w:pPr>
      <w:rPr>
        <w:rFonts w:ascii="Wingdings" w:hAnsi="Wingdings" w:hint="default"/>
      </w:rPr>
    </w:lvl>
  </w:abstractNum>
  <w:abstractNum w:abstractNumId="14" w15:restartNumberingAfterBreak="0">
    <w:nsid w:val="74827800"/>
    <w:multiLevelType w:val="hybridMultilevel"/>
    <w:tmpl w:val="C27EF81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5" w15:restartNumberingAfterBreak="0">
    <w:nsid w:val="796C79D5"/>
    <w:multiLevelType w:val="hybridMultilevel"/>
    <w:tmpl w:val="834A3936"/>
    <w:lvl w:ilvl="0" w:tplc="06868716">
      <w:start w:val="1"/>
      <w:numFmt w:val="bullet"/>
      <w:lvlText w:val=""/>
      <w:lvlJc w:val="left"/>
      <w:pPr>
        <w:tabs>
          <w:tab w:val="num" w:pos="1133"/>
        </w:tabs>
        <w:ind w:left="1133" w:hanging="283"/>
      </w:pPr>
      <w:rPr>
        <w:rFonts w:ascii="Symbol" w:hAnsi="Symbol" w:hint="default"/>
      </w:rPr>
    </w:lvl>
    <w:lvl w:ilvl="1" w:tplc="04090003">
      <w:start w:val="1"/>
      <w:numFmt w:val="decimal"/>
      <w:lvlText w:val="%2."/>
      <w:lvlJc w:val="left"/>
      <w:pPr>
        <w:tabs>
          <w:tab w:val="num" w:pos="2006"/>
        </w:tabs>
        <w:ind w:left="2006" w:hanging="360"/>
      </w:pPr>
    </w:lvl>
    <w:lvl w:ilvl="2" w:tplc="04090005">
      <w:start w:val="1"/>
      <w:numFmt w:val="decimal"/>
      <w:lvlText w:val="%3."/>
      <w:lvlJc w:val="left"/>
      <w:pPr>
        <w:tabs>
          <w:tab w:val="num" w:pos="2726"/>
        </w:tabs>
        <w:ind w:left="2726" w:hanging="360"/>
      </w:pPr>
    </w:lvl>
    <w:lvl w:ilvl="3" w:tplc="04090001">
      <w:start w:val="1"/>
      <w:numFmt w:val="decimal"/>
      <w:lvlText w:val="%4."/>
      <w:lvlJc w:val="left"/>
      <w:pPr>
        <w:tabs>
          <w:tab w:val="num" w:pos="3446"/>
        </w:tabs>
        <w:ind w:left="3446" w:hanging="360"/>
      </w:pPr>
    </w:lvl>
    <w:lvl w:ilvl="4" w:tplc="04090003">
      <w:start w:val="1"/>
      <w:numFmt w:val="decimal"/>
      <w:lvlText w:val="%5."/>
      <w:lvlJc w:val="left"/>
      <w:pPr>
        <w:tabs>
          <w:tab w:val="num" w:pos="4166"/>
        </w:tabs>
        <w:ind w:left="4166" w:hanging="360"/>
      </w:pPr>
    </w:lvl>
    <w:lvl w:ilvl="5" w:tplc="04090005">
      <w:start w:val="1"/>
      <w:numFmt w:val="decimal"/>
      <w:lvlText w:val="%6."/>
      <w:lvlJc w:val="left"/>
      <w:pPr>
        <w:tabs>
          <w:tab w:val="num" w:pos="4886"/>
        </w:tabs>
        <w:ind w:left="4886" w:hanging="360"/>
      </w:pPr>
    </w:lvl>
    <w:lvl w:ilvl="6" w:tplc="04090001">
      <w:start w:val="1"/>
      <w:numFmt w:val="decimal"/>
      <w:lvlText w:val="%7."/>
      <w:lvlJc w:val="left"/>
      <w:pPr>
        <w:tabs>
          <w:tab w:val="num" w:pos="5606"/>
        </w:tabs>
        <w:ind w:left="5606" w:hanging="360"/>
      </w:pPr>
    </w:lvl>
    <w:lvl w:ilvl="7" w:tplc="04090003">
      <w:start w:val="1"/>
      <w:numFmt w:val="decimal"/>
      <w:lvlText w:val="%8."/>
      <w:lvlJc w:val="left"/>
      <w:pPr>
        <w:tabs>
          <w:tab w:val="num" w:pos="6326"/>
        </w:tabs>
        <w:ind w:left="6326" w:hanging="360"/>
      </w:pPr>
    </w:lvl>
    <w:lvl w:ilvl="8" w:tplc="04090005">
      <w:start w:val="1"/>
      <w:numFmt w:val="decimal"/>
      <w:lvlText w:val="%9."/>
      <w:lvlJc w:val="left"/>
      <w:pPr>
        <w:tabs>
          <w:tab w:val="num" w:pos="7046"/>
        </w:tabs>
        <w:ind w:left="7046" w:hanging="360"/>
      </w:pPr>
    </w:lvl>
  </w:abstractNum>
  <w:abstractNum w:abstractNumId="16" w15:restartNumberingAfterBreak="0">
    <w:nsid w:val="7C6A54F7"/>
    <w:multiLevelType w:val="hybridMultilevel"/>
    <w:tmpl w:val="4F062BA4"/>
    <w:lvl w:ilvl="0" w:tplc="040C0001">
      <w:start w:val="1"/>
      <w:numFmt w:val="bullet"/>
      <w:lvlText w:val=""/>
      <w:lvlJc w:val="left"/>
      <w:pPr>
        <w:ind w:left="720" w:hanging="360"/>
      </w:pPr>
      <w:rPr>
        <w:rFonts w:ascii="Symbol" w:hAnsi="Symbol" w:hint="default"/>
      </w:rPr>
    </w:lvl>
    <w:lvl w:ilvl="1" w:tplc="08130003" w:tentative="1">
      <w:start w:val="1"/>
      <w:numFmt w:val="bullet"/>
      <w:lvlText w:val="o"/>
      <w:lvlJc w:val="left"/>
      <w:pPr>
        <w:ind w:left="1440" w:hanging="360"/>
      </w:pPr>
      <w:rPr>
        <w:rFonts w:ascii="Courier New" w:hAnsi="Courier New" w:cs="Courier New" w:hint="default"/>
      </w:rPr>
    </w:lvl>
    <w:lvl w:ilvl="2" w:tplc="08130005" w:tentative="1">
      <w:start w:val="1"/>
      <w:numFmt w:val="bullet"/>
      <w:lvlText w:val=""/>
      <w:lvlJc w:val="left"/>
      <w:pPr>
        <w:ind w:left="2160" w:hanging="360"/>
      </w:pPr>
      <w:rPr>
        <w:rFonts w:ascii="Wingdings" w:hAnsi="Wingdings" w:hint="default"/>
      </w:rPr>
    </w:lvl>
    <w:lvl w:ilvl="3" w:tplc="08130001" w:tentative="1">
      <w:start w:val="1"/>
      <w:numFmt w:val="bullet"/>
      <w:lvlText w:val=""/>
      <w:lvlJc w:val="left"/>
      <w:pPr>
        <w:ind w:left="2880" w:hanging="360"/>
      </w:pPr>
      <w:rPr>
        <w:rFonts w:ascii="Symbol" w:hAnsi="Symbol" w:hint="default"/>
      </w:rPr>
    </w:lvl>
    <w:lvl w:ilvl="4" w:tplc="08130003" w:tentative="1">
      <w:start w:val="1"/>
      <w:numFmt w:val="bullet"/>
      <w:lvlText w:val="o"/>
      <w:lvlJc w:val="left"/>
      <w:pPr>
        <w:ind w:left="3600" w:hanging="360"/>
      </w:pPr>
      <w:rPr>
        <w:rFonts w:ascii="Courier New" w:hAnsi="Courier New" w:cs="Courier New" w:hint="default"/>
      </w:rPr>
    </w:lvl>
    <w:lvl w:ilvl="5" w:tplc="08130005" w:tentative="1">
      <w:start w:val="1"/>
      <w:numFmt w:val="bullet"/>
      <w:lvlText w:val=""/>
      <w:lvlJc w:val="left"/>
      <w:pPr>
        <w:ind w:left="4320" w:hanging="360"/>
      </w:pPr>
      <w:rPr>
        <w:rFonts w:ascii="Wingdings" w:hAnsi="Wingdings" w:hint="default"/>
      </w:rPr>
    </w:lvl>
    <w:lvl w:ilvl="6" w:tplc="08130001" w:tentative="1">
      <w:start w:val="1"/>
      <w:numFmt w:val="bullet"/>
      <w:lvlText w:val=""/>
      <w:lvlJc w:val="left"/>
      <w:pPr>
        <w:ind w:left="5040" w:hanging="360"/>
      </w:pPr>
      <w:rPr>
        <w:rFonts w:ascii="Symbol" w:hAnsi="Symbol" w:hint="default"/>
      </w:rPr>
    </w:lvl>
    <w:lvl w:ilvl="7" w:tplc="08130003" w:tentative="1">
      <w:start w:val="1"/>
      <w:numFmt w:val="bullet"/>
      <w:lvlText w:val="o"/>
      <w:lvlJc w:val="left"/>
      <w:pPr>
        <w:ind w:left="5760" w:hanging="360"/>
      </w:pPr>
      <w:rPr>
        <w:rFonts w:ascii="Courier New" w:hAnsi="Courier New" w:cs="Courier New" w:hint="default"/>
      </w:rPr>
    </w:lvl>
    <w:lvl w:ilvl="8" w:tplc="08130005" w:tentative="1">
      <w:start w:val="1"/>
      <w:numFmt w:val="bullet"/>
      <w:lvlText w:val=""/>
      <w:lvlJc w:val="left"/>
      <w:pPr>
        <w:ind w:left="6480" w:hanging="360"/>
      </w:pPr>
      <w:rPr>
        <w:rFonts w:ascii="Wingdings" w:hAnsi="Wingdings" w:hint="default"/>
      </w:rPr>
    </w:lvl>
  </w:abstractNum>
  <w:num w:numId="1" w16cid:durableId="1437600981">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60242409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114755532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1626502129">
    <w:abstractNumId w:val="2"/>
  </w:num>
  <w:num w:numId="5" w16cid:durableId="1545172204">
    <w:abstractNumId w:val="12"/>
  </w:num>
  <w:num w:numId="6" w16cid:durableId="133374311">
    <w:abstractNumId w:val="14"/>
  </w:num>
  <w:num w:numId="7" w16cid:durableId="1766530868">
    <w:abstractNumId w:val="13"/>
  </w:num>
  <w:num w:numId="8" w16cid:durableId="1311402044">
    <w:abstractNumId w:val="1"/>
  </w:num>
  <w:num w:numId="9" w16cid:durableId="690493094">
    <w:abstractNumId w:val="11"/>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010257226">
    <w:abstractNumId w:val="15"/>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362363462">
    <w:abstractNumId w:val="8"/>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838886229">
    <w:abstractNumId w:val="6"/>
  </w:num>
  <w:num w:numId="13" w16cid:durableId="628433331">
    <w:abstractNumId w:val="9"/>
  </w:num>
  <w:num w:numId="14" w16cid:durableId="1612318670">
    <w:abstractNumId w:val="7"/>
  </w:num>
  <w:num w:numId="15" w16cid:durableId="1577393713">
    <w:abstractNumId w:val="16"/>
  </w:num>
  <w:num w:numId="16" w16cid:durableId="249195276">
    <w:abstractNumId w:val="0"/>
  </w:num>
  <w:num w:numId="17" w16cid:durableId="1526671986">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55574"/>
    <w:rsid w:val="00003E47"/>
    <w:rsid w:val="00014AC0"/>
    <w:rsid w:val="00044C55"/>
    <w:rsid w:val="00055574"/>
    <w:rsid w:val="00056E12"/>
    <w:rsid w:val="00082755"/>
    <w:rsid w:val="0009423F"/>
    <w:rsid w:val="000D318A"/>
    <w:rsid w:val="000F16E6"/>
    <w:rsid w:val="00100800"/>
    <w:rsid w:val="00120E52"/>
    <w:rsid w:val="00134937"/>
    <w:rsid w:val="00146044"/>
    <w:rsid w:val="00163943"/>
    <w:rsid w:val="001656F6"/>
    <w:rsid w:val="001724D1"/>
    <w:rsid w:val="00182723"/>
    <w:rsid w:val="00186209"/>
    <w:rsid w:val="00191CD2"/>
    <w:rsid w:val="00192049"/>
    <w:rsid w:val="00197101"/>
    <w:rsid w:val="001C4E6D"/>
    <w:rsid w:val="001D5F5B"/>
    <w:rsid w:val="001F1829"/>
    <w:rsid w:val="00202565"/>
    <w:rsid w:val="0021237D"/>
    <w:rsid w:val="00226028"/>
    <w:rsid w:val="00235126"/>
    <w:rsid w:val="0028170D"/>
    <w:rsid w:val="00285AC1"/>
    <w:rsid w:val="0028653E"/>
    <w:rsid w:val="002B01D7"/>
    <w:rsid w:val="002C5751"/>
    <w:rsid w:val="002C6144"/>
    <w:rsid w:val="002D6A5F"/>
    <w:rsid w:val="002F131B"/>
    <w:rsid w:val="00334CFA"/>
    <w:rsid w:val="00337DF1"/>
    <w:rsid w:val="00345CD0"/>
    <w:rsid w:val="0035536F"/>
    <w:rsid w:val="00385D4C"/>
    <w:rsid w:val="00397DB8"/>
    <w:rsid w:val="003C53C6"/>
    <w:rsid w:val="003D2E58"/>
    <w:rsid w:val="00430842"/>
    <w:rsid w:val="00450167"/>
    <w:rsid w:val="00450B06"/>
    <w:rsid w:val="00452BF0"/>
    <w:rsid w:val="00480F61"/>
    <w:rsid w:val="00481E12"/>
    <w:rsid w:val="004D4280"/>
    <w:rsid w:val="00504C8F"/>
    <w:rsid w:val="00505285"/>
    <w:rsid w:val="00523F78"/>
    <w:rsid w:val="0054160F"/>
    <w:rsid w:val="00542F6A"/>
    <w:rsid w:val="00560939"/>
    <w:rsid w:val="0056337A"/>
    <w:rsid w:val="00586B23"/>
    <w:rsid w:val="005960AD"/>
    <w:rsid w:val="005B1B23"/>
    <w:rsid w:val="006151A2"/>
    <w:rsid w:val="00616E91"/>
    <w:rsid w:val="00644CD8"/>
    <w:rsid w:val="006B0F9F"/>
    <w:rsid w:val="006D18CF"/>
    <w:rsid w:val="006D5084"/>
    <w:rsid w:val="006E092F"/>
    <w:rsid w:val="00702686"/>
    <w:rsid w:val="0071426F"/>
    <w:rsid w:val="00725783"/>
    <w:rsid w:val="00775493"/>
    <w:rsid w:val="007A6307"/>
    <w:rsid w:val="007B4865"/>
    <w:rsid w:val="007C4580"/>
    <w:rsid w:val="007F613D"/>
    <w:rsid w:val="0080543A"/>
    <w:rsid w:val="008301CF"/>
    <w:rsid w:val="00830463"/>
    <w:rsid w:val="00830DD9"/>
    <w:rsid w:val="008324E3"/>
    <w:rsid w:val="00852611"/>
    <w:rsid w:val="008552BC"/>
    <w:rsid w:val="008A080D"/>
    <w:rsid w:val="008F4DFD"/>
    <w:rsid w:val="00911089"/>
    <w:rsid w:val="00941CA3"/>
    <w:rsid w:val="00947EAC"/>
    <w:rsid w:val="00986194"/>
    <w:rsid w:val="00992235"/>
    <w:rsid w:val="00995CEB"/>
    <w:rsid w:val="00997C8C"/>
    <w:rsid w:val="009D4310"/>
    <w:rsid w:val="009F3C43"/>
    <w:rsid w:val="00A24128"/>
    <w:rsid w:val="00A2454C"/>
    <w:rsid w:val="00A508A1"/>
    <w:rsid w:val="00A74AFA"/>
    <w:rsid w:val="00A80F56"/>
    <w:rsid w:val="00AA0691"/>
    <w:rsid w:val="00AA3F70"/>
    <w:rsid w:val="00AC0C79"/>
    <w:rsid w:val="00AC1BBC"/>
    <w:rsid w:val="00AD3378"/>
    <w:rsid w:val="00AF122E"/>
    <w:rsid w:val="00B02A1B"/>
    <w:rsid w:val="00B055DE"/>
    <w:rsid w:val="00B507BB"/>
    <w:rsid w:val="00B52338"/>
    <w:rsid w:val="00B555BE"/>
    <w:rsid w:val="00B73E30"/>
    <w:rsid w:val="00B91B19"/>
    <w:rsid w:val="00B97568"/>
    <w:rsid w:val="00BA1549"/>
    <w:rsid w:val="00BC4268"/>
    <w:rsid w:val="00BC65BD"/>
    <w:rsid w:val="00C1766D"/>
    <w:rsid w:val="00C70678"/>
    <w:rsid w:val="00C969C1"/>
    <w:rsid w:val="00D00C47"/>
    <w:rsid w:val="00D353D3"/>
    <w:rsid w:val="00D354C6"/>
    <w:rsid w:val="00D356D9"/>
    <w:rsid w:val="00D5309A"/>
    <w:rsid w:val="00D56E90"/>
    <w:rsid w:val="00D61C43"/>
    <w:rsid w:val="00D6213A"/>
    <w:rsid w:val="00D75C41"/>
    <w:rsid w:val="00DC2C75"/>
    <w:rsid w:val="00E06B4C"/>
    <w:rsid w:val="00E07539"/>
    <w:rsid w:val="00E11CD9"/>
    <w:rsid w:val="00E560F8"/>
    <w:rsid w:val="00EA1004"/>
    <w:rsid w:val="00EC1999"/>
    <w:rsid w:val="00EC3961"/>
    <w:rsid w:val="00ED7925"/>
    <w:rsid w:val="00EE29D4"/>
    <w:rsid w:val="00F02ADA"/>
    <w:rsid w:val="00F05E45"/>
    <w:rsid w:val="00F07EA6"/>
    <w:rsid w:val="00F11BA1"/>
    <w:rsid w:val="00F12270"/>
    <w:rsid w:val="00F22E4F"/>
    <w:rsid w:val="00F44DD3"/>
    <w:rsid w:val="00F53011"/>
    <w:rsid w:val="00F74688"/>
    <w:rsid w:val="00F776FE"/>
    <w:rsid w:val="00F83FE7"/>
    <w:rsid w:val="00F91446"/>
    <w:rsid w:val="00FB1E96"/>
    <w:rsid w:val="00FC783B"/>
    <w:rsid w:val="00FD6EA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C2AAB9A"/>
  <w15:chartTrackingRefBased/>
  <w15:docId w15:val="{0D1D21C1-45D1-45BA-916B-B9637F9274D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52611"/>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D5309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D5309A"/>
    <w:rPr>
      <w:color w:val="808080"/>
    </w:rPr>
  </w:style>
  <w:style w:type="table" w:styleId="LightList-Accent1">
    <w:name w:val="Light List Accent 1"/>
    <w:basedOn w:val="TableNormal"/>
    <w:uiPriority w:val="61"/>
    <w:rsid w:val="00226028"/>
    <w:pPr>
      <w:spacing w:after="0" w:line="240" w:lineRule="auto"/>
    </w:pPr>
    <w:tblPr>
      <w:tblStyleRowBandSize w:val="1"/>
      <w:tblStyleColBandSize w:val="1"/>
      <w:tblBorders>
        <w:top w:val="single" w:sz="8" w:space="0" w:color="5B9BD5" w:themeColor="accent1"/>
        <w:left w:val="single" w:sz="8" w:space="0" w:color="5B9BD5" w:themeColor="accent1"/>
        <w:bottom w:val="single" w:sz="8" w:space="0" w:color="5B9BD5" w:themeColor="accent1"/>
        <w:right w:val="single" w:sz="8" w:space="0" w:color="5B9BD5" w:themeColor="accent1"/>
      </w:tblBorders>
    </w:tblPr>
    <w:tblStylePr w:type="firstRow">
      <w:pPr>
        <w:spacing w:before="0" w:after="0" w:line="240" w:lineRule="auto"/>
      </w:pPr>
      <w:rPr>
        <w:b/>
        <w:bCs/>
        <w:color w:val="FFFFFF" w:themeColor="background1"/>
      </w:rPr>
      <w:tblPr/>
      <w:tcPr>
        <w:shd w:val="clear" w:color="auto" w:fill="5B9BD5" w:themeFill="accent1"/>
      </w:tcPr>
    </w:tblStylePr>
    <w:tblStylePr w:type="lastRow">
      <w:pPr>
        <w:spacing w:before="0" w:after="0" w:line="240" w:lineRule="auto"/>
      </w:pPr>
      <w:rPr>
        <w:b/>
        <w:bCs/>
      </w:rPr>
      <w:tblPr/>
      <w:tcPr>
        <w:tcBorders>
          <w:top w:val="double" w:sz="6" w:space="0" w:color="5B9BD5" w:themeColor="accent1"/>
          <w:left w:val="single" w:sz="8" w:space="0" w:color="5B9BD5" w:themeColor="accent1"/>
          <w:bottom w:val="single" w:sz="8" w:space="0" w:color="5B9BD5" w:themeColor="accent1"/>
          <w:right w:val="single" w:sz="8" w:space="0" w:color="5B9BD5" w:themeColor="accent1"/>
        </w:tcBorders>
      </w:tcPr>
    </w:tblStylePr>
    <w:tblStylePr w:type="firstCol">
      <w:rPr>
        <w:b/>
        <w:bCs/>
      </w:rPr>
    </w:tblStylePr>
    <w:tblStylePr w:type="lastCol">
      <w:rPr>
        <w:b/>
        <w:bCs/>
      </w:rPr>
    </w:tblStylePr>
    <w:tblStylePr w:type="band1Vert">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tblStylePr w:type="band1Horz">
      <w:tblPr/>
      <w:tcPr>
        <w:tcBorders>
          <w:top w:val="single" w:sz="8" w:space="0" w:color="5B9BD5" w:themeColor="accent1"/>
          <w:left w:val="single" w:sz="8" w:space="0" w:color="5B9BD5" w:themeColor="accent1"/>
          <w:bottom w:val="single" w:sz="8" w:space="0" w:color="5B9BD5" w:themeColor="accent1"/>
          <w:right w:val="single" w:sz="8" w:space="0" w:color="5B9BD5" w:themeColor="accent1"/>
        </w:tcBorders>
      </w:tcPr>
    </w:tblStylePr>
  </w:style>
  <w:style w:type="character" w:customStyle="1" w:styleId="HL">
    <w:name w:val="HL"/>
    <w:basedOn w:val="Hyperlink"/>
    <w:uiPriority w:val="1"/>
    <w:rsid w:val="00226028"/>
    <w:rPr>
      <w:color w:val="0563C1" w:themeColor="hyperlink"/>
      <w:u w:val="single"/>
    </w:rPr>
  </w:style>
  <w:style w:type="character" w:styleId="Hyperlink">
    <w:name w:val="Hyperlink"/>
    <w:basedOn w:val="DefaultParagraphFont"/>
    <w:uiPriority w:val="99"/>
    <w:semiHidden/>
    <w:unhideWhenUsed/>
    <w:rsid w:val="00226028"/>
    <w:rPr>
      <w:color w:val="0563C1" w:themeColor="hyperlink"/>
      <w:u w:val="single"/>
    </w:rPr>
  </w:style>
  <w:style w:type="character" w:styleId="HTMLCode">
    <w:name w:val="HTML Code"/>
    <w:basedOn w:val="DefaultParagraphFont"/>
    <w:uiPriority w:val="99"/>
    <w:semiHidden/>
    <w:unhideWhenUsed/>
    <w:rsid w:val="00FB1E96"/>
    <w:rPr>
      <w:rFonts w:ascii="Consolas" w:eastAsia="Times New Roman" w:hAnsi="Consolas" w:cs="Courier New" w:hint="default"/>
      <w:color w:val="DD1144"/>
      <w:sz w:val="15"/>
      <w:szCs w:val="15"/>
      <w:bdr w:val="single" w:sz="6" w:space="2" w:color="E1E1E8" w:frame="1"/>
      <w:shd w:val="clear" w:color="auto" w:fill="F7F7F9"/>
    </w:rPr>
  </w:style>
  <w:style w:type="table" w:styleId="ListTable7Colorful-Accent6">
    <w:name w:val="List Table 7 Colorful Accent 6"/>
    <w:basedOn w:val="TableNormal"/>
    <w:uiPriority w:val="52"/>
    <w:rsid w:val="000D318A"/>
    <w:pPr>
      <w:spacing w:after="0" w:line="240" w:lineRule="auto"/>
    </w:pPr>
    <w:rPr>
      <w:color w:val="53813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0AD4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0AD4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0AD4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0AD47" w:themeColor="accent6"/>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Header">
    <w:name w:val="header"/>
    <w:basedOn w:val="Normal"/>
    <w:link w:val="HeaderChar"/>
    <w:uiPriority w:val="99"/>
    <w:unhideWhenUsed/>
    <w:rsid w:val="006B0F9F"/>
    <w:pPr>
      <w:tabs>
        <w:tab w:val="center" w:pos="4513"/>
        <w:tab w:val="right" w:pos="9026"/>
      </w:tabs>
      <w:spacing w:after="0" w:line="240" w:lineRule="auto"/>
    </w:pPr>
  </w:style>
  <w:style w:type="character" w:customStyle="1" w:styleId="HeaderChar">
    <w:name w:val="Header Char"/>
    <w:basedOn w:val="DefaultParagraphFont"/>
    <w:link w:val="Header"/>
    <w:uiPriority w:val="99"/>
    <w:rsid w:val="006B0F9F"/>
  </w:style>
  <w:style w:type="paragraph" w:styleId="Footer">
    <w:name w:val="footer"/>
    <w:basedOn w:val="Normal"/>
    <w:link w:val="FooterChar"/>
    <w:uiPriority w:val="99"/>
    <w:unhideWhenUsed/>
    <w:rsid w:val="006B0F9F"/>
    <w:pPr>
      <w:tabs>
        <w:tab w:val="center" w:pos="4513"/>
        <w:tab w:val="right" w:pos="9026"/>
      </w:tabs>
      <w:spacing w:after="0" w:line="240" w:lineRule="auto"/>
    </w:pPr>
  </w:style>
  <w:style w:type="character" w:customStyle="1" w:styleId="FooterChar">
    <w:name w:val="Footer Char"/>
    <w:basedOn w:val="DefaultParagraphFont"/>
    <w:link w:val="Footer"/>
    <w:uiPriority w:val="99"/>
    <w:rsid w:val="006B0F9F"/>
  </w:style>
  <w:style w:type="paragraph" w:styleId="Subtitle">
    <w:name w:val="Subtitle"/>
    <w:basedOn w:val="Normal"/>
    <w:next w:val="Normal"/>
    <w:link w:val="SubtitleChar"/>
    <w:uiPriority w:val="11"/>
    <w:qFormat/>
    <w:rsid w:val="00616E91"/>
    <w:pPr>
      <w:numPr>
        <w:ilvl w:val="1"/>
      </w:numPr>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616E91"/>
    <w:rPr>
      <w:rFonts w:eastAsiaTheme="minorEastAsia"/>
      <w:color w:val="5A5A5A" w:themeColor="text1" w:themeTint="A5"/>
      <w:spacing w:val="15"/>
    </w:rPr>
  </w:style>
  <w:style w:type="paragraph" w:styleId="NormalWeb">
    <w:name w:val="Normal (Web)"/>
    <w:basedOn w:val="Normal"/>
    <w:uiPriority w:val="99"/>
    <w:semiHidden/>
    <w:unhideWhenUsed/>
    <w:pPr>
      <w:spacing w:before="100" w:beforeAutospacing="1" w:after="100" w:afterAutospacing="1" w:line="240" w:lineRule="auto"/>
    </w:pPr>
    <w:rPr>
      <w:rFonts w:ascii="Times New Roman" w:eastAsiaTheme="minorEastAsia" w:hAnsi="Times New Roman" w:cs="Times New Roman"/>
      <w:sz w:val="24"/>
      <w:szCs w:val="24"/>
      <w:lang w:val="fr-FR" w:eastAsia="fr-FR"/>
    </w:rPr>
  </w:style>
  <w:style w:type="character" w:styleId="Strong">
    <w:name w:val="Strong"/>
    <w:basedOn w:val="DefaultParagraphFont"/>
    <w:uiPriority w:val="22"/>
    <w:qFormat/>
    <w:rPr>
      <w:b/>
      <w:bCs/>
    </w:rPr>
  </w:style>
  <w:style w:type="paragraph" w:styleId="FootnoteText">
    <w:name w:val="footnote text"/>
    <w:basedOn w:val="Normal"/>
    <w:link w:val="FootnoteTextChar"/>
    <w:uiPriority w:val="99"/>
    <w:rsid w:val="00644CD8"/>
    <w:pPr>
      <w:spacing w:after="0" w:line="240" w:lineRule="auto"/>
    </w:pPr>
    <w:rPr>
      <w:rFonts w:ascii="Arial" w:eastAsia="Times New Roman" w:hAnsi="Arial" w:cs="Times New Roman"/>
      <w:sz w:val="20"/>
      <w:szCs w:val="20"/>
      <w:lang w:val="fr-BE"/>
    </w:rPr>
  </w:style>
  <w:style w:type="character" w:customStyle="1" w:styleId="FootnoteTextChar">
    <w:name w:val="Footnote Text Char"/>
    <w:basedOn w:val="DefaultParagraphFont"/>
    <w:link w:val="FootnoteText"/>
    <w:uiPriority w:val="99"/>
    <w:rsid w:val="00644CD8"/>
    <w:rPr>
      <w:rFonts w:ascii="Arial" w:eastAsia="Times New Roman" w:hAnsi="Arial" w:cs="Times New Roman"/>
      <w:sz w:val="20"/>
      <w:szCs w:val="20"/>
      <w:lang w:val="fr-BE"/>
    </w:rPr>
  </w:style>
  <w:style w:type="character" w:styleId="FootnoteReference">
    <w:name w:val="footnote reference"/>
    <w:basedOn w:val="DefaultParagraphFont"/>
    <w:uiPriority w:val="99"/>
    <w:rsid w:val="00644CD8"/>
    <w:rPr>
      <w:vertAlign w:val="superscript"/>
    </w:rPr>
  </w:style>
  <w:style w:type="table" w:customStyle="1" w:styleId="Grilledutableau1">
    <w:name w:val="Grille du tableau1"/>
    <w:basedOn w:val="TableNormal"/>
    <w:uiPriority w:val="39"/>
    <w:rsid w:val="00644CD8"/>
    <w:pPr>
      <w:spacing w:after="0" w:line="240" w:lineRule="auto"/>
    </w:pPr>
    <w:rPr>
      <w:lang w:val="en-GB"/>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644CD8"/>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14021439">
      <w:bodyDiv w:val="1"/>
      <w:marLeft w:val="0"/>
      <w:marRight w:val="0"/>
      <w:marTop w:val="0"/>
      <w:marBottom w:val="0"/>
      <w:divBdr>
        <w:top w:val="none" w:sz="0" w:space="0" w:color="auto"/>
        <w:left w:val="none" w:sz="0" w:space="0" w:color="auto"/>
        <w:bottom w:val="none" w:sz="0" w:space="0" w:color="auto"/>
        <w:right w:val="none" w:sz="0" w:space="0" w:color="auto"/>
      </w:divBdr>
      <w:divsChild>
        <w:div w:id="1265072782">
          <w:marLeft w:val="0"/>
          <w:marRight w:val="0"/>
          <w:marTop w:val="0"/>
          <w:marBottom w:val="0"/>
          <w:divBdr>
            <w:top w:val="none" w:sz="0" w:space="0" w:color="auto"/>
            <w:left w:val="none" w:sz="0" w:space="0" w:color="auto"/>
            <w:bottom w:val="none" w:sz="0" w:space="0" w:color="auto"/>
            <w:right w:val="none" w:sz="0" w:space="0" w:color="auto"/>
          </w:divBdr>
          <w:divsChild>
            <w:div w:id="19284668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yperlink" Target="https://collab.govshare.fed.be/processes/circulaires/Omzendbrieven/20250113143025/Bijlage%2001%20-%20attest%20van%20immatriculatie.pdf" TargetMode="External"/><Relationship Id="rId26" Type="http://schemas.openxmlformats.org/officeDocument/2006/relationships/hyperlink" Target="https://collab.govshare.fed.be/processes/circulaires/Omzendbrieven/20250113143025/Bijlage%2009%20-%20IT195_NL.pdf" TargetMode="External"/><Relationship Id="rId39" Type="http://schemas.openxmlformats.org/officeDocument/2006/relationships/hyperlink" Target="https://collab.govshare.fed.be/processes/circulaires/Omzendbrieven/20250113143025/Bijlage%2022%20-%20Formaat_F+Kaarten_DuurzaamVerblijf_NL.pdf" TargetMode="External"/><Relationship Id="rId21" Type="http://schemas.openxmlformats.org/officeDocument/2006/relationships/hyperlink" Target="https://collab.govshare.fed.be/processes/circulaires/Omzendbrieven/20250113143025/Bijlage%2004%20-%20bijlage%2026_NL.pdf" TargetMode="External"/><Relationship Id="rId34" Type="http://schemas.openxmlformats.org/officeDocument/2006/relationships/hyperlink" Target="https://collab.govshare.fed.be/processes/circulaires/Omzendbrieven/20250113143025/Bijlage%2017%20-%20Formaat_M-Kaarten_Brexit_NL.pdf" TargetMode="External"/><Relationship Id="rId42" Type="http://schemas.openxmlformats.org/officeDocument/2006/relationships/hyperlink" Target="https://collab.govshare.fed.be/processes/circulaires/Omzendbrieven/20250113143025/Bijlage%2025%20-%20bijlage%2056_NL.pdf" TargetMode="External"/><Relationship Id="rId47" Type="http://schemas.openxmlformats.org/officeDocument/2006/relationships/footer" Target="footer2.xml"/><Relationship Id="rId50"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yperlink" Target="http://www.inami.fgov.be/fr/professionnels/autres/mutualites/Pages/circulaire-mutualite-sca.aspx" TargetMode="External"/><Relationship Id="rId29" Type="http://schemas.openxmlformats.org/officeDocument/2006/relationships/hyperlink" Target="https://collab.govshare.fed.be/processes/circulaires/Omzendbrieven/20250113143025/Bijlage%2012%20-%20FormaatA-kaarten_BeperktVerblijf_NL.pdf" TargetMode="External"/><Relationship Id="rId11" Type="http://schemas.openxmlformats.org/officeDocument/2006/relationships/webSettings" Target="webSettings.xml"/><Relationship Id="rId24" Type="http://schemas.openxmlformats.org/officeDocument/2006/relationships/hyperlink" Target="https://collab.govshare.fed.be/processes/circulaires/Omzendbrieven/20250113143025/Bijlage%2007%20-%20Protocolgids_NL.pdf" TargetMode="External"/><Relationship Id="rId32" Type="http://schemas.openxmlformats.org/officeDocument/2006/relationships/hyperlink" Target="https://collab.govshare.fed.be/processes/circulaires/Omzendbrieven/20250113143025/Bijlage%2015%20-%20Formaat_DKaarten_LKaarten_LangdurigIngezetene_NL.pdf" TargetMode="External"/><Relationship Id="rId37" Type="http://schemas.openxmlformats.org/officeDocument/2006/relationships/hyperlink" Target="https://collab.govshare.fed.be/processes/circulaires/Omzendbrieven/20250113143025/Bijlage%2020%20-%20Formaat_E+Kaarten_EU+Kaarten_DuurzaamVerblijf_NL.pdf" TargetMode="External"/><Relationship Id="rId40" Type="http://schemas.openxmlformats.org/officeDocument/2006/relationships/hyperlink" Target="https://collab.govshare.fed.be/processes/circulaires/Omzendbrieven/20250113143025/Bijlage%2023%20-%20bijlage%208ter_NL.pdf" TargetMode="External"/><Relationship Id="rId45"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dofi.ibz.be/sites/default/files/2021-05/Attestat%20van%20het%20ziekenfonds.pdf" TargetMode="External"/><Relationship Id="rId23" Type="http://schemas.openxmlformats.org/officeDocument/2006/relationships/hyperlink" Target="https://collab.govshare.fed.be/processes/circulaires/Omzendbrieven/20250113143025/Bijlage%2006%20-%20attest%20ziekenfonds_NL.pdf" TargetMode="External"/><Relationship Id="rId28" Type="http://schemas.openxmlformats.org/officeDocument/2006/relationships/hyperlink" Target="https://collab.govshare.fed.be/processes/circulaires/Omzendbrieven/20250113143025/Bijlage%2011%20-%20bijlage%2057_NL.pdf" TargetMode="External"/><Relationship Id="rId36" Type="http://schemas.openxmlformats.org/officeDocument/2006/relationships/hyperlink" Target="https://collab.govshare.fed.be/processes/circulaires/Omzendbrieven/20250113143025/Bijlage%2019%20-%20Formaat_KaartenE_KaartenEU_3MaandenVerblijf_NL.pdf" TargetMode="External"/><Relationship Id="rId49" Type="http://schemas.openxmlformats.org/officeDocument/2006/relationships/footer" Target="footer3.xml"/><Relationship Id="rId10" Type="http://schemas.openxmlformats.org/officeDocument/2006/relationships/settings" Target="settings.xml"/><Relationship Id="rId19" Type="http://schemas.openxmlformats.org/officeDocument/2006/relationships/hyperlink" Target="https://collab.govshare.fed.be/processes/circulaires/Omzendbrieven/20250113143025/Bijlage%2002%20-%20bijlage%2015_NL.pdf" TargetMode="External"/><Relationship Id="rId31" Type="http://schemas.openxmlformats.org/officeDocument/2006/relationships/hyperlink" Target="https://collab.govshare.fed.be/processes/circulaires/Omzendbrieven/20250113143025/Bijlage%2014%20-%20FormaatC-Kaarten_K-Kaarten_Vestiging_NL.pdf" TargetMode="External"/><Relationship Id="rId44" Type="http://schemas.openxmlformats.org/officeDocument/2006/relationships/header" Target="header1.xml"/><Relationship Id="rId52" Type="http://schemas.openxmlformats.org/officeDocument/2006/relationships/theme" Target="theme/theme1.xml"/><Relationship Id="rId48" Type="http://schemas.openxmlformats.org/officeDocument/2006/relationships/header" Target="header3.xml"/><Relationship Id="rId9" Type="http://schemas.openxmlformats.org/officeDocument/2006/relationships/styles" Target="styles.xml"/><Relationship Id="rId14" Type="http://schemas.openxmlformats.org/officeDocument/2006/relationships/hyperlink" Target="https://dofi.ibz.be/sites/dvzoe/FR/Documents/Annexe_06_02.pdf" TargetMode="External"/><Relationship Id="rId22" Type="http://schemas.openxmlformats.org/officeDocument/2006/relationships/hyperlink" Target="https://collab.govshare.fed.be/processes/circulaires/Omzendbrieven/20250113143025/Bijlage%2005%20-%20bijlage%2049_NL.pdf" TargetMode="External"/><Relationship Id="rId27" Type="http://schemas.openxmlformats.org/officeDocument/2006/relationships/hyperlink" Target="https://collab.govshare.fed.be/processes/circulaires/Omzendbrieven/20250113143025/Bijlage%2010%20-%20uitleg%20bijlagen%2015,%2049%20&amp;%2051_NL.docx" TargetMode="External"/><Relationship Id="rId30" Type="http://schemas.openxmlformats.org/officeDocument/2006/relationships/hyperlink" Target="https://collab.govshare.fed.be/processes/circulaires/Omzendbrieven/20250113143025/Bijlage%2013%20-%20FormaatB-Kaarten_OnbeperktVerblijf_NL.pdf" TargetMode="External"/><Relationship Id="rId35" Type="http://schemas.openxmlformats.org/officeDocument/2006/relationships/hyperlink" Target="https://collab.govshare.fed.be/processes/circulaires/Omzendbrieven/20250113143025/Bijlage%2018%20-%20Formaat_N-Kaarten_Brexit_GrensArbeider_NL.pdf" TargetMode="External"/><Relationship Id="rId43" Type="http://schemas.openxmlformats.org/officeDocument/2006/relationships/hyperlink" Target="https://collab.govshare.fed.be/processes/circulaires/Omzendbrieven/20250113143025/Bijlage%2026%20-%20bijlage%2051_NL.pdf" TargetMode="External"/><Relationship Id="rId8" Type="http://schemas.openxmlformats.org/officeDocument/2006/relationships/numbering" Target="numbering.xml"/><Relationship Id="rId51"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1.png"/><Relationship Id="rId25" Type="http://schemas.openxmlformats.org/officeDocument/2006/relationships/hyperlink" Target="https://collab.govshare.fed.be/processes/circulaires/Omzendbrieven/20250113143025/Bijlage%2008%20-%20vragen%20%20antwoorden_NL.docx" TargetMode="External"/><Relationship Id="rId33" Type="http://schemas.openxmlformats.org/officeDocument/2006/relationships/hyperlink" Target="https://collab.govshare.fed.be/processes/circulaires/Omzendbrieven/20250113143025/Bijlage%2016%20-%20FormaatHKaarten_HooggekwalificeerdeWerknemers_NL.pdf" TargetMode="External"/><Relationship Id="rId38" Type="http://schemas.openxmlformats.org/officeDocument/2006/relationships/hyperlink" Target="https://collab.govshare.fed.be/processes/circulaires/Omzendbrieven/20250113143025/Bijlage%2021%20-%20Formaat_FKaarten_3MaandenVerblijf_NL.pdf" TargetMode="External"/><Relationship Id="rId46" Type="http://schemas.openxmlformats.org/officeDocument/2006/relationships/footer" Target="footer1.xml"/><Relationship Id="rId20" Type="http://schemas.openxmlformats.org/officeDocument/2006/relationships/hyperlink" Target="https://collab.govshare.fed.be/processes/circulaires/Omzendbrieven/20250113143025/Bijlage%2003%20-%20bijlage%2025_NL.pdf" TargetMode="External"/><Relationship Id="rId41" Type="http://schemas.openxmlformats.org/officeDocument/2006/relationships/hyperlink" Target="https://collab.govshare.fed.be/processes/circulaires/Omzendbrieven/20250113143025/Bijlage%2024%20-%20bijlage%208quater_NL.pdf" TargetMode="External"/><Relationship Id="rId6" Type="http://schemas.openxmlformats.org/officeDocument/2006/relationships/customXml" Target="../customXml/item6.xml"/></Relationships>
</file>

<file path=word/_rels/footnotes.xml.rels><?xml version="1.0" encoding="UTF-8" standalone="yes"?>
<Relationships xmlns="http://schemas.openxmlformats.org/package/2006/relationships"><Relationship Id="rId3" Type="http://schemas.openxmlformats.org/officeDocument/2006/relationships/hyperlink" Target="https://dofi.ibz.be/nl/themes/third-country-nationals/brexit" TargetMode="External"/><Relationship Id="rId2" Type="http://schemas.openxmlformats.org/officeDocument/2006/relationships/hyperlink" Target="https://dofi.ibz.be/nl/propos/elektronische-vreemdelingenkaarten" TargetMode="External"/><Relationship Id="rId1" Type="http://schemas.openxmlformats.org/officeDocument/2006/relationships/hyperlink" Target="https://dofi.ibz.be/nl/themes/propos/cartes-electroniques-pour-etrangers/onderdanen-van-derde-landen"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8DCC4F57-4BC4-4E07-A4A5-05FF4A103533}"/>
      </w:docPartPr>
      <w:docPartBody>
        <w:p w:rsidR="00D7768B" w:rsidRDefault="00071EE8">
          <w:r w:rsidRPr="00FC44C2">
            <w:rPr>
              <w:rStyle w:val="PlaceholderText"/>
            </w:rPr>
            <w:t>Click or tap here to enter text.</w:t>
          </w:r>
        </w:p>
      </w:docPartBody>
    </w:docPart>
    <w:docPart>
      <w:docPartPr>
        <w:name w:val="D43DBDBE94C64C4A986F4DD894CB37E7"/>
        <w:category>
          <w:name w:val="General"/>
          <w:gallery w:val="placeholder"/>
        </w:category>
        <w:types>
          <w:type w:val="bbPlcHdr"/>
        </w:types>
        <w:behaviors>
          <w:behavior w:val="content"/>
        </w:behaviors>
        <w:guid w:val="{6F8B4A1E-6EBD-4566-93DA-EE3CE2790ADC}"/>
      </w:docPartPr>
      <w:docPartBody>
        <w:p w:rsidR="00F44DFD" w:rsidRDefault="003542B2" w:rsidP="003542B2">
          <w:pPr>
            <w:pStyle w:val="D43DBDBE94C64C4A986F4DD894CB37E7"/>
          </w:pPr>
          <w:r w:rsidRPr="00FC44C2">
            <w:rPr>
              <w:rStyle w:val="PlaceholderText"/>
            </w:rPr>
            <w:t>Click or tap here to enter text.</w:t>
          </w:r>
        </w:p>
      </w:docPartBody>
    </w:docPart>
    <w:docPart>
      <w:docPartPr>
        <w:name w:val="574F8A8B89E141A79FF87FE76A621377"/>
        <w:category>
          <w:name w:val="General"/>
          <w:gallery w:val="placeholder"/>
        </w:category>
        <w:types>
          <w:type w:val="bbPlcHdr"/>
        </w:types>
        <w:behaviors>
          <w:behavior w:val="content"/>
        </w:behaviors>
        <w:guid w:val="{678797C7-AA1A-441F-80B6-FEDBCD5BF2A1}"/>
      </w:docPartPr>
      <w:docPartBody>
        <w:p w:rsidR="00D15492" w:rsidRDefault="007945C0" w:rsidP="007945C0">
          <w:pPr>
            <w:pStyle w:val="574F8A8B89E141A79FF87FE76A621377"/>
          </w:pPr>
          <w:r w:rsidRPr="009823CB">
            <w:rPr>
              <w:rStyle w:val="PlaceholderText"/>
            </w:rPr>
            <w:t>Click here to enter text.</w:t>
          </w:r>
        </w:p>
      </w:docPartBody>
    </w:docPart>
    <w:docPart>
      <w:docPartPr>
        <w:name w:val="B239B9727AF4485D841274C5EE4347C9"/>
        <w:category>
          <w:name w:val="General"/>
          <w:gallery w:val="placeholder"/>
        </w:category>
        <w:types>
          <w:type w:val="bbPlcHdr"/>
        </w:types>
        <w:behaviors>
          <w:behavior w:val="content"/>
        </w:behaviors>
        <w:guid w:val="{E23E8C10-93BE-4EA3-85F4-D99DB41DCE16}"/>
      </w:docPartPr>
      <w:docPartBody>
        <w:p w:rsidR="00D15492" w:rsidRDefault="007945C0" w:rsidP="007945C0">
          <w:pPr>
            <w:pStyle w:val="B239B9727AF4485D841274C5EE4347C9"/>
          </w:pPr>
          <w:r w:rsidRPr="001B7BAA">
            <w:rPr>
              <w:rStyle w:val="PlaceholderText"/>
            </w:rPr>
            <w:t>Click or tap here to enter text.</w:t>
          </w:r>
        </w:p>
      </w:docPartBody>
    </w:docPart>
    <w:docPart>
      <w:docPartPr>
        <w:name w:val="69C1C67F689E48A7B27CA290378857C9"/>
        <w:category>
          <w:name w:val="General"/>
          <w:gallery w:val="placeholder"/>
        </w:category>
        <w:types>
          <w:type w:val="bbPlcHdr"/>
        </w:types>
        <w:behaviors>
          <w:behavior w:val="content"/>
        </w:behaviors>
        <w:guid w:val="{6D67DC64-D90A-4866-86F7-5DD7C59B0D1B}"/>
      </w:docPartPr>
      <w:docPartBody>
        <w:p w:rsidR="00C77E37" w:rsidRDefault="00BE4583" w:rsidP="00BE4583">
          <w:pPr>
            <w:pStyle w:val="69C1C67F689E48A7B27CA290378857C9"/>
          </w:pPr>
          <w:r w:rsidRPr="009823CB">
            <w:rPr>
              <w:rStyle w:val="PlaceholderText"/>
            </w:rPr>
            <w:t>Click here to enter text.</w:t>
          </w:r>
        </w:p>
      </w:docPartBody>
    </w:docPart>
    <w:docPart>
      <w:docPartPr>
        <w:name w:val="4D08FFF79237465EBB00CAF7B7F9B495"/>
        <w:category>
          <w:name w:val="General"/>
          <w:gallery w:val="placeholder"/>
        </w:category>
        <w:types>
          <w:type w:val="bbPlcHdr"/>
        </w:types>
        <w:behaviors>
          <w:behavior w:val="content"/>
        </w:behaviors>
        <w:guid w:val="{8436339D-D46C-4730-B361-9545239F16DD}"/>
      </w:docPartPr>
      <w:docPartBody>
        <w:p w:rsidR="00C77E37" w:rsidRDefault="00BE4583" w:rsidP="00BE4583">
          <w:pPr>
            <w:pStyle w:val="4D08FFF79237465EBB00CAF7B7F9B495"/>
          </w:pPr>
          <w:r w:rsidRPr="001B7BAA">
            <w:rPr>
              <w:rStyle w:val="PlaceholderText"/>
            </w:rPr>
            <w:t>Click or tap here to enter text.</w:t>
          </w:r>
        </w:p>
      </w:docPartBody>
    </w:docPart>
    <w:docPart>
      <w:docPartPr>
        <w:name w:val="23FC4CDA95DF481A9455E2F72EF9556F"/>
        <w:category>
          <w:name w:val="General"/>
          <w:gallery w:val="placeholder"/>
        </w:category>
        <w:types>
          <w:type w:val="bbPlcHdr"/>
        </w:types>
        <w:behaviors>
          <w:behavior w:val="content"/>
        </w:behaviors>
        <w:guid w:val="{7705556D-3ACA-4394-B14A-404032681C59}"/>
      </w:docPartPr>
      <w:docPartBody>
        <w:p w:rsidR="00B0431D" w:rsidRDefault="00897249">
          <w:r w:rsidRPr="00FE61E9">
            <w:rPr>
              <w:rStyle w:val="PlaceholderText"/>
            </w:rPr>
            <w:t>[Omzendbrief nr]</w:t>
          </w:r>
        </w:p>
      </w:docPartBody>
    </w:docPart>
    <w:docPart>
      <w:docPartPr>
        <w:name w:val="F21B3D817ED748FF80414B9DA2E49860"/>
        <w:category>
          <w:name w:val="General"/>
          <w:gallery w:val="placeholder"/>
        </w:category>
        <w:types>
          <w:type w:val="bbPlcHdr"/>
        </w:types>
        <w:behaviors>
          <w:behavior w:val="content"/>
        </w:behaviors>
        <w:guid w:val="{6F30F786-B3A6-4C82-A18F-2E27ED32624A}"/>
      </w:docPartPr>
      <w:docPartBody>
        <w:p w:rsidR="00B0431D" w:rsidRDefault="00897249">
          <w:r w:rsidRPr="00FE61E9">
            <w:rPr>
              <w:rStyle w:val="PlaceholderText"/>
            </w:rPr>
            <w:t>[Omzendbrief volgnr]</w:t>
          </w:r>
        </w:p>
      </w:docPartBody>
    </w:docPart>
    <w:docPart>
      <w:docPartPr>
        <w:name w:val="04E85CB1C04747E9ABA1866B65429EEE"/>
        <w:category>
          <w:name w:val="General"/>
          <w:gallery w:val="placeholder"/>
        </w:category>
        <w:types>
          <w:type w:val="bbPlcHdr"/>
        </w:types>
        <w:behaviors>
          <w:behavior w:val="content"/>
        </w:behaviors>
        <w:guid w:val="{D4D982D0-EFCF-4116-A183-9ED55619B4A4}"/>
      </w:docPartPr>
      <w:docPartBody>
        <w:p w:rsidR="008116F5" w:rsidRDefault="00E631E2">
          <w:r w:rsidRPr="00266977">
            <w:rPr>
              <w:rStyle w:val="PlaceholderText"/>
            </w:rPr>
            <w:t>[Omzendbrief datum]</w:t>
          </w:r>
        </w:p>
      </w:docPartBody>
    </w:docPart>
    <w:docPart>
      <w:docPartPr>
        <w:name w:val="DF25FFE99BD04157B08918E2CEEF8D99"/>
        <w:category>
          <w:name w:val="General"/>
          <w:gallery w:val="placeholder"/>
        </w:category>
        <w:types>
          <w:type w:val="bbPlcHdr"/>
        </w:types>
        <w:behaviors>
          <w:behavior w:val="content"/>
        </w:behaviors>
        <w:guid w:val="{90E58ED1-8462-4AFF-B2EC-F3B39AB902B2}"/>
      </w:docPartPr>
      <w:docPartBody>
        <w:p w:rsidR="00C85CF0" w:rsidRDefault="00E722D9">
          <w:r w:rsidRPr="00F46554">
            <w:rPr>
              <w:rStyle w:val="PlaceholderText"/>
            </w:rPr>
            <w:t>[rubr-multiline]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formatting="0"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8568E"/>
    <w:rsid w:val="00026C74"/>
    <w:rsid w:val="00071EE8"/>
    <w:rsid w:val="000F359C"/>
    <w:rsid w:val="00113A3D"/>
    <w:rsid w:val="001746A7"/>
    <w:rsid w:val="00194025"/>
    <w:rsid w:val="001A02FA"/>
    <w:rsid w:val="001A72F5"/>
    <w:rsid w:val="00202662"/>
    <w:rsid w:val="00225B27"/>
    <w:rsid w:val="003542B2"/>
    <w:rsid w:val="0036593E"/>
    <w:rsid w:val="0038568E"/>
    <w:rsid w:val="003E2551"/>
    <w:rsid w:val="004161E2"/>
    <w:rsid w:val="004A1944"/>
    <w:rsid w:val="004A730B"/>
    <w:rsid w:val="004C7EC1"/>
    <w:rsid w:val="00511C43"/>
    <w:rsid w:val="00605616"/>
    <w:rsid w:val="00611673"/>
    <w:rsid w:val="00646B80"/>
    <w:rsid w:val="00736B95"/>
    <w:rsid w:val="00754D34"/>
    <w:rsid w:val="00757042"/>
    <w:rsid w:val="007945C0"/>
    <w:rsid w:val="007E44F3"/>
    <w:rsid w:val="007E7B65"/>
    <w:rsid w:val="007F5F46"/>
    <w:rsid w:val="008116F5"/>
    <w:rsid w:val="00897249"/>
    <w:rsid w:val="009E31F2"/>
    <w:rsid w:val="00A72FD1"/>
    <w:rsid w:val="00AC3308"/>
    <w:rsid w:val="00B0431D"/>
    <w:rsid w:val="00B34988"/>
    <w:rsid w:val="00B366ED"/>
    <w:rsid w:val="00B73E30"/>
    <w:rsid w:val="00BA0E84"/>
    <w:rsid w:val="00BE4583"/>
    <w:rsid w:val="00BE76A3"/>
    <w:rsid w:val="00C61497"/>
    <w:rsid w:val="00C77E37"/>
    <w:rsid w:val="00C81CDD"/>
    <w:rsid w:val="00C85CF0"/>
    <w:rsid w:val="00CD5FA7"/>
    <w:rsid w:val="00D15492"/>
    <w:rsid w:val="00D7768B"/>
    <w:rsid w:val="00E631E2"/>
    <w:rsid w:val="00E67F2C"/>
    <w:rsid w:val="00E722D9"/>
    <w:rsid w:val="00F44DFD"/>
    <w:rsid w:val="00F525E7"/>
    <w:rsid w:val="00F81FF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8568E"/>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722D9"/>
    <w:rPr>
      <w:color w:val="808080"/>
    </w:rPr>
  </w:style>
  <w:style w:type="paragraph" w:customStyle="1" w:styleId="D43DBDBE94C64C4A986F4DD894CB37E7">
    <w:name w:val="D43DBDBE94C64C4A986F4DD894CB37E7"/>
    <w:rsid w:val="003542B2"/>
    <w:pPr>
      <w:tabs>
        <w:tab w:val="center" w:pos="4513"/>
        <w:tab w:val="right" w:pos="9026"/>
      </w:tabs>
      <w:spacing w:after="0" w:line="240" w:lineRule="auto"/>
    </w:pPr>
    <w:rPr>
      <w:rFonts w:eastAsiaTheme="minorHAnsi"/>
      <w:lang w:val="en-US" w:eastAsia="en-US"/>
    </w:rPr>
  </w:style>
  <w:style w:type="paragraph" w:customStyle="1" w:styleId="574F8A8B89E141A79FF87FE76A621377">
    <w:name w:val="574F8A8B89E141A79FF87FE76A621377"/>
    <w:rsid w:val="007945C0"/>
  </w:style>
  <w:style w:type="paragraph" w:customStyle="1" w:styleId="B239B9727AF4485D841274C5EE4347C9">
    <w:name w:val="B239B9727AF4485D841274C5EE4347C9"/>
    <w:rsid w:val="007945C0"/>
  </w:style>
  <w:style w:type="paragraph" w:customStyle="1" w:styleId="69C1C67F689E48A7B27CA290378857C9">
    <w:name w:val="69C1C67F689E48A7B27CA290378857C9"/>
    <w:rsid w:val="00BE4583"/>
  </w:style>
  <w:style w:type="paragraph" w:customStyle="1" w:styleId="4D08FFF79237465EBB00CAF7B7F9B495">
    <w:name w:val="4D08FFF79237465EBB00CAF7B7F9B495"/>
    <w:rsid w:val="00BE458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Display>DocumentLibraryForm</Display>
  <Edit>DocumentLibraryForm</Edit>
  <New>DocumentLibraryForm</New>
  <MobileDisplayFormUrl/>
  <MobileEditFormUrl/>
  <MobileNewFormUrl/>
</FormTemplat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FieldMetadatas xmlns="http://schemas.enovapoint.com/SP/FieldMetadataCollection">
  <FieldMetadata>
    <SdtId>121814247</SdtId>
    <Tag>DienstOpBrief:Term1043</Tag>
    <IsReadOnly>True</IsReadOnly>
    <Value>Administratieve Controle</Value>
    <FieldValueSource>
      <IsMainContextItem>False</IsMainContextItem>
      <SiteId>df689246-3791-4e33-b2cb-279653120027</SiteId>
      <SiteUrl>https://collab.govshare.fed.be/processes/circulaires</SiteUrl>
      <WebId>a445d3d8-28a8-4826-ad51-85ae78dbc123</WebId>
      <WebUrl>https://collab.govshare.fed.be/processes/circulaires</WebUrl>
      <ListId>baa9adc4-63f4-4dfd-b88d-83a658382561</ListId>
      <ListRootFolderUrl>Lists/TaxonomyHiddenList</ListRootFolderUrl>
      <ItemId>395</ItemId>
      <FieldId>4b8be9a1-9676-44fe-8c8f-f0e43fbbf796</FieldId>
      <FieldInternalName>Term1043</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8137210e-1cf5-4361-bb77-e636aee5ca5c</FieldId>
        <FieldInternalName>DienstOpBrief</FieldInternalName>
      </ParentSource>
    </FieldValueSource>
  </FieldMetadata>
  <FieldMetadata>
    <SdtId>-1296370579</SdtId>
    <Tag>Omzendbrief_x0020_nr</Tag>
    <IsReadOnly>True</IsReadOnly>
    <Value>2025</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6b51613c-b934-4878-97f1-ef729aa53494</FieldId>
      <FieldInternalName>Omzendbrief_x0020_nr</FieldInternalName>
    </FieldValueSource>
  </FieldMetadata>
  <FieldMetadata>
    <SdtId>-1480069370</SdtId>
    <Tag>Omzendbrief_x0020_volgnr</Tag>
    <IsReadOnly>False</IsReadOnly>
    <Value>0</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67fa0b52-67bd-4ed8-837e-ecf24c4b2684</FieldId>
      <FieldInternalName>Omzendbrief_x0020_volgnr</FieldInternalName>
    </FieldValueSource>
  </FieldMetadata>
  <FieldMetadata>
    <SdtId>1806898801</SdtId>
    <Tag>IfEmpty(replaces_x002d_ozb_x002d_nr;""; "Vervangt omzendbrief " &amp; replaces_x002d_ozb_x002d_nr)</Tag>
    <IsReadOnly>False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e9039d1c-44c2-46a8-a1cc-68d24d53032b</FieldId>
      <FieldInternalName>replaces_x002d_ozb_x002d_nr</FieldInternalName>
    </FieldValueSource>
  </FieldMetadata>
  <FieldMetadata>
    <SdtId>878892580</SdtId>
    <Tag>IfEmpty(replaces_x002d_ozb_x002d_nr; ""; "/" &amp; replaces_x002d_ozb_x002d_sequence_x002d_nr)</Tag>
    <IsReadOnly>True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e9039d1c-44c2-46a8-a1cc-68d24d53032b</FieldId>
      <FieldInternalName>replaces_x002d_ozb_x002d_nr</FieldInternalName>
    </FieldValueSource>
  </FieldMetadata>
  <FieldMetadata>
    <SdtId>-2072803328</SdtId>
    <Tag>IfEmpty(replaces_x002d_ozb_x002d_nr; ""; "van " &amp; FormatDate(replaces_x002d_ozb_x002d_date; "d/MM/yyyy"))</Tag>
    <IsReadOnly>False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e9039d1c-44c2-46a8-a1cc-68d24d53032b</FieldId>
      <FieldInternalName>replaces_x002d_ozb_x002d_nr</FieldInternalName>
    </FieldValueSource>
  </FieldMetadata>
  <FieldMetadata>
    <SdtId>1181083119</SdtId>
    <Tag>rubr_x002d_multiline</Tag>
    <IsReadOnly>False</IsReadOnly>
    <Value><![CDATA[
2299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98e1fe25-f5a7-42dc-a26a-bad955117236</FieldId>
      <FieldInternalName>rubr_x002d_multiline</FieldInternalName>
    </FieldValueSource>
  </FieldMetadata>
  <FieldMetadata>
    <SdtId>1128201983</SdtId>
    <Tag>Betreft</Tag>
    <IsReadOnly>True</IsReadOnly>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35e1e618-3fd9-41f1-ab26-708c61ef3e8b</FieldId>
      <FieldInternalName>Betreft</FieldInternalName>
    </FieldValueSource>
  </FieldMetadata>
  <FieldMetadata>
    <SdtId>-2016910189</SdtId>
    <Tag>Dossier:ondertekenaar_x003A_aanhef_x002d_nl</Tag>
    <IsReadOnly>True</IsReadOnly>
    <Value> </Value>
    <FieldValueSource>
      <IsMainContextItem>False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6981</ItemId>
      <FieldId>def924e5-7b82-4252-9b43-c91a16c78d4a</FieldId>
      <FieldInternalName>ondertekenaar_x003A_aanhef_x002d_nl</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08723c66-2266-4b42-97dd-91c11c7eaea5</FieldId>
        <FieldInternalName>Dossier</FieldInternalName>
      </ParentSource>
    </FieldValueSource>
  </FieldMetadata>
  <FieldMetadata>
    <SdtId>905882548</SdtId>
    <Tag>ondertekenaar:Handtekening</Tag>
    <IsReadOnly>True</IsReadOnly>
    <FieldValueSource>
      <IsMainContextItem>False</IsMainContextItem>
      <SiteId>df689246-3791-4e33-b2cb-279653120027</SiteId>
      <SiteUrl>https://collab.govshare.fed.be/processes/circulaires</SiteUrl>
      <WebId>a445d3d8-28a8-4826-ad51-85ae78dbc123</WebId>
      <WebUrl>https://collab.govshare.fed.be/processes/circulaires</WebUrl>
      <ListId>2d15de15-5243-45cd-a2c1-f958b116eaae</ListId>
      <ListRootFolderUrl>Lists/Ondertekenaars</ListRootFolderUrl>
      <ItemId>14</ItemId>
      <FieldId>6e3d343e-6819-4799-8406-dec859556d51</FieldId>
      <FieldInternalName>Handtekening</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936d6923-f796-4f7e-a794-9e93e1dffd45</FieldId>
        <FieldInternalName>ondertekenaar</FieldInternalName>
      </ParentSource>
    </FieldValueSource>
  </FieldMetadata>
  <FieldMetadata>
    <SdtId>-183676403</SdtId>
    <Tag>ondertekenaar:Handtekening</Tag>
    <IsReadOnly>False</IsReadOnly>
    <FieldValueSource>
      <IsMainContextItem>False</IsMainContextItem>
      <SiteId>df689246-3791-4e33-b2cb-279653120027</SiteId>
      <SiteUrl>https://collab.govshare.fed.be/processes/circulaires</SiteUrl>
      <WebId>a445d3d8-28a8-4826-ad51-85ae78dbc123</WebId>
      <WebUrl>https://collab.govshare.fed.be/processes/circulaires</WebUrl>
      <ListId>2d15de15-5243-45cd-a2c1-f958b116eaae</ListId>
      <ListRootFolderUrl>Lists/Ondertekenaars</ListRootFolderUrl>
      <ItemId>14</ItemId>
      <FieldId>6e3d343e-6819-4799-8406-dec859556d51</FieldId>
      <FieldInternalName>Handtekening</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936d6923-f796-4f7e-a794-9e93e1dffd45</FieldId>
        <FieldInternalName>ondertekenaar</FieldInternalName>
      </ParentSource>
    </FieldValueSource>
  </FieldMetadata>
  <FieldMetadata>
    <SdtId>2023351502</SdtId>
    <Tag>Dossier:ondertekenaar_x003A_Naam_x002d_ondertekenaar_x002d_nl</Tag>
    <IsReadOnly>True</IsReadOnly>
    <Value>Tom Verdonck</Value>
    <FieldValueSource>
      <IsMainContextItem>False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6981</ItemId>
      <FieldId>bf3fe7c3-2e1a-40ac-a9f5-61e03ca04354</FieldId>
      <FieldInternalName>ondertekenaar_x003A_Naam_x002d_ondertekenaar_x002d_nl</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08723c66-2266-4b42-97dd-91c11c7eaea5</FieldId>
        <FieldInternalName>Dossier</FieldInternalName>
      </ParentSource>
    </FieldValueSource>
  </FieldMetadata>
  <FieldMetadata>
    <SdtId>-1155145922</SdtId>
    <Tag>Dossier:ondertekenaar_x003A_graad_x002d_nl</Tag>
    <IsReadOnly>True</IsReadOnly>
    <Value>Directeur-generaal</Value>
    <FieldValueSource>
      <IsMainContextItem>False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6981</ItemId>
      <FieldId>54b63ec5-4689-4b50-adda-e218ae4e3b23</FieldId>
      <FieldInternalName>ondertekenaar_x003A_graad_x002d_nl</FieldInternalName>
      <Parent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08723c66-2266-4b42-97dd-91c11c7eaea5</FieldId>
        <FieldInternalName>Dossier</FieldInternalName>
      </ParentSource>
    </FieldValueSource>
  </FieldMetadata>
  <FieldMetadata>
    <SdtId>2046867330</SdtId>
    <Tag>[Cel:Titel]</Tag>
    <IsReadOnly>False</IsReadOnly>
    <Value> </Value>
    <FieldValueSource>
      <IsMainContextItem>True</IsMainContextItem>
      <SiteId>df689246-3791-4e33-b2cb-279653120027</SiteId>
      <SiteUrl>https://collab.govshare.fed.be/processes/circulaires</SiteUrl>
      <WebId>a445d3d8-28a8-4826-ad51-85ae78dbc123</WebId>
      <WebUrl>https://collab.govshare.fed.be/processes/circulaires</WebUrl>
      <ListId>5c99ba27-9f4a-43d1-a433-cd21c0c58a91</ListId>
      <ListRootFolderUrl>Omzendbrieven</ListRootFolderUrl>
      <ItemId>7035</ItemId>
      <FieldId>65c6f9ed-f47d-44e6-abd1-7cdebcafdd8b</FieldId>
      <FieldInternalName>Cel_x003A_Titel</FieldInternalName>
    </FieldValueSource>
  </FieldMetadata>
</FieldMetadatas>
</file>

<file path=customXml/item4.xml><?xml version="1.0" encoding="utf-8"?>
<ct:contentTypeSchema xmlns:ct="http://schemas.microsoft.com/office/2006/metadata/contentType" xmlns:ma="http://schemas.microsoft.com/office/2006/metadata/properties/metaAttributes" ct:_="" ma:_="" ma:contentTypeName="Circulaire" ma:contentTypeID="0x010100BDF9EAF7E7FE59449502797BFB51743F005D2944E73DC272469E1B2589C7415C95" ma:contentTypeVersion="33" ma:contentTypeDescription="" ma:contentTypeScope="" ma:versionID="c3de2270823848aa27620ed08b4beaf6">
  <xsd:schema xmlns:xsd="http://www.w3.org/2001/XMLSchema" xmlns:xs="http://www.w3.org/2001/XMLSchema" xmlns:p="http://schemas.microsoft.com/office/2006/metadata/properties" xmlns:ns1="http://schemas.microsoft.com/sharepoint/v3" xmlns:ns2="a445d3d8-28a8-4826-ad51-85ae78dbc123" xmlns:ns3="a771fd84-99d5-44c2-9dac-0b7cb5888153" xmlns:ns4="872641a8-5ee1-4ad8-a2c8-179bbc26f47e" targetNamespace="http://schemas.microsoft.com/office/2006/metadata/properties" ma:root="true" ma:fieldsID="8f9af7e616bc1fabd3d047500a0a7bbf" ns1:_="" ns2:_="" ns3:_="" ns4:_="">
    <xsd:import namespace="http://schemas.microsoft.com/sharepoint/v3"/>
    <xsd:import namespace="a445d3d8-28a8-4826-ad51-85ae78dbc123"/>
    <xsd:import namespace="a771fd84-99d5-44c2-9dac-0b7cb5888153"/>
    <xsd:import namespace="872641a8-5ee1-4ad8-a2c8-179bbc26f47e"/>
    <xsd:element name="properties">
      <xsd:complexType>
        <xsd:sequence>
          <xsd:element name="documentManagement">
            <xsd:complexType>
              <xsd:all>
                <xsd:element ref="ns2:Taal" minOccurs="0"/>
                <xsd:element ref="ns2:Vertrouwelijk" minOccurs="0"/>
                <xsd:element ref="ns2:Omzendbrief_x0020_nr" minOccurs="0"/>
                <xsd:element ref="ns2:Omzendbrief_x0020_volgnr" minOccurs="0"/>
                <xsd:element ref="ns2:Omzendbrief_x0020_datum" minOccurs="0"/>
                <xsd:element ref="ns2:Toepassing_x0020_van" minOccurs="0"/>
                <xsd:element ref="ns2:Toepassing_x0020_tot" minOccurs="0"/>
                <xsd:element ref="ns3:Circulaire-Name" minOccurs="0"/>
                <xsd:element ref="ns3:Cel" minOccurs="0"/>
                <xsd:element ref="ns2:DossierStatus" minOccurs="0"/>
                <xsd:element ref="ns2:Dossier" minOccurs="0"/>
                <xsd:element ref="ns2:ondertekenaar" minOccurs="0"/>
                <xsd:element ref="ns2:Betreft" minOccurs="0"/>
                <xsd:element ref="ns3:Betreft-FR" minOccurs="0"/>
                <xsd:element ref="ns4:TaxCatchAll" minOccurs="0"/>
                <xsd:element ref="ns1:FormData" minOccurs="0"/>
                <xsd:element ref="ns2:replaces-ozb-nr" minOccurs="0"/>
                <xsd:element ref="ns2:replaces-ozb-sequence-nr" minOccurs="0"/>
                <xsd:element ref="ns2:replaces-ozb-date" minOccurs="0"/>
                <xsd:element ref="ns3:vervangt_x0020_omzendbrief" minOccurs="0"/>
                <xsd:element ref="ns2:Cel_x003a_Titel" minOccurs="0"/>
                <xsd:element ref="ns2:c5310d4b92cd4ef5a8e2a50ff63ba4e8" minOccurs="0"/>
                <xsd:element ref="ns4:TaxCatchAllLabel" minOccurs="0"/>
                <xsd:element ref="ns2:g7ae3e1ae2664f8e8c2d1d16ac6e26f8" minOccurs="0"/>
                <xsd:element ref="ns2:ondertekenaar_x003a_Naam-ondertekenaar-nl" minOccurs="0"/>
                <xsd:element ref="ns3:ondertekenaar_x003a_graad-fr" minOccurs="0"/>
                <xsd:element ref="ns2:ondertekenaar_x003a_Naam-ondertekenaar-fr" minOccurs="0"/>
                <xsd:element ref="ns3:ondertekenaar_x003a_aanhef-fr" minOccurs="0"/>
                <xsd:element ref="ns3:ondertekenaar_x003a_graad-nl" minOccurs="0"/>
                <xsd:element ref="ns3:ondertekenaar_x003a_aanhef-nl" minOccurs="0"/>
                <xsd:element ref="ns3:OndertekenaarArchie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ormData" ma:index="25" nillable="true" ma:displayName="Form Data" ma:hidden="true" ma:internalName="FormData"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445d3d8-28a8-4826-ad51-85ae78dbc123" elementFormDefault="qualified">
    <xsd:import namespace="http://schemas.microsoft.com/office/2006/documentManagement/types"/>
    <xsd:import namespace="http://schemas.microsoft.com/office/infopath/2007/PartnerControls"/>
    <xsd:element name="Taal" ma:index="2" nillable="true" ma:displayName="Taal" ma:format="Dropdown" ma:internalName="Taal" ma:readOnly="false">
      <xsd:simpleType>
        <xsd:restriction base="dms:Choice">
          <xsd:enumeration value="NL"/>
          <xsd:enumeration value="FR"/>
          <xsd:enumeration value="NL-FR"/>
        </xsd:restriction>
      </xsd:simpleType>
    </xsd:element>
    <xsd:element name="Vertrouwelijk" ma:index="4" nillable="true" ma:displayName="Vertrouwelijk" ma:default="0" ma:internalName="Vertrouwelijk" ma:readOnly="false">
      <xsd:simpleType>
        <xsd:restriction base="dms:Boolean"/>
      </xsd:simpleType>
    </xsd:element>
    <xsd:element name="Omzendbrief_x0020_nr" ma:index="6" nillable="true" ma:displayName="Omzendbrief nr" ma:internalName="Omzendbrief_x0020_nr" ma:readOnly="false">
      <xsd:simpleType>
        <xsd:restriction base="dms:Text">
          <xsd:maxLength value="255"/>
        </xsd:restriction>
      </xsd:simpleType>
    </xsd:element>
    <xsd:element name="Omzendbrief_x0020_volgnr" ma:index="7" nillable="true" ma:displayName="Omzendbrief volgnr" ma:decimals="0" ma:default="0" ma:indexed="true" ma:internalName="Omzendbrief_x0020_volgnr" ma:readOnly="false" ma:percentage="FALSE">
      <xsd:simpleType>
        <xsd:restriction base="dms:Number">
          <xsd:maxInclusive value="5000"/>
          <xsd:minInclusive value="0"/>
        </xsd:restriction>
      </xsd:simpleType>
    </xsd:element>
    <xsd:element name="Omzendbrief_x0020_datum" ma:index="8" nillable="true" ma:displayName="Omzendbrief datum" ma:format="DateOnly" ma:indexed="true" ma:internalName="Omzendbrief_x0020_datum" ma:readOnly="false">
      <xsd:simpleType>
        <xsd:restriction base="dms:DateTime"/>
      </xsd:simpleType>
    </xsd:element>
    <xsd:element name="Toepassing_x0020_van" ma:index="9" nillable="true" ma:displayName="Toepassing van" ma:format="DateOnly" ma:internalName="Toepassing_x0020_van" ma:readOnly="false">
      <xsd:simpleType>
        <xsd:restriction base="dms:DateTime"/>
      </xsd:simpleType>
    </xsd:element>
    <xsd:element name="Toepassing_x0020_tot" ma:index="10" nillable="true" ma:displayName="Toepassing tot" ma:format="DateOnly" ma:internalName="Toepassing_x0020_tot" ma:readOnly="false">
      <xsd:simpleType>
        <xsd:restriction base="dms:DateTime"/>
      </xsd:simpleType>
    </xsd:element>
    <xsd:element name="DossierStatus" ma:index="13" nillable="true" ma:displayName="DossierStatus" ma:default="In opmaak - En construction" ma:format="Dropdown" ma:indexed="true" ma:internalName="DossierStatus" ma:readOnly="false">
      <xsd:simpleType>
        <xsd:restriction base="dms:Choice">
          <xsd:enumeration value="In opmaak - En construction"/>
          <xsd:enumeration value="Ter goedkeuring - A approuver"/>
          <xsd:enumeration value="Goedgekeurd - Approuvé"/>
          <xsd:enumeration value="Teruggestuurd - Renvoyé"/>
          <xsd:enumeration value="Afgekeurd - Rejété"/>
          <xsd:enumeration value="Gepubliceerd - Publié"/>
          <xsd:enumeration value="Gepubliceerd - Publie"/>
          <xsd:enumeration value="Vervangen - Remplacer"/>
          <xsd:enumeration value="Te vertalen - à traduire"/>
          <xsd:enumeration value="Vertaald - Traduit"/>
          <xsd:enumeration value="Externe uitwisseling - Echange externe"/>
        </xsd:restriction>
      </xsd:simpleType>
    </xsd:element>
    <xsd:element name="Dossier" ma:index="14" nillable="true" ma:displayName="Dossier" ma:list="{a771fd84-99d5-44c2-9dac-0b7cb5888153}" ma:internalName="Dossier" ma:readOnly="false" ma:showField="ID" ma:web="a445d3d8-28a8-4826-ad51-85ae78dbc123">
      <xsd:simpleType>
        <xsd:restriction base="dms:Lookup"/>
      </xsd:simpleType>
    </xsd:element>
    <xsd:element name="ondertekenaar" ma:index="15" nillable="true" ma:displayName="ondertekenaar" ma:list="{2d15de15-5243-45cd-a2c1-f958b116eaae}" ma:internalName="ondertekenaar" ma:readOnly="false" ma:showField="Title" ma:web="a445d3d8-28a8-4826-ad51-85ae78dbc123">
      <xsd:simpleType>
        <xsd:restriction base="dms:Lookup"/>
      </xsd:simpleType>
    </xsd:element>
    <xsd:element name="Betreft" ma:index="16" nillable="true" ma:displayName="Betreft-NL" ma:internalName="Betreft" ma:readOnly="false">
      <xsd:simpleType>
        <xsd:restriction base="dms:Note"/>
      </xsd:simpleType>
    </xsd:element>
    <xsd:element name="replaces-ozb-nr" ma:index="26" nillable="true" ma:displayName="replaces-ozb-nr" ma:decimals="0" ma:internalName="replaces_x002d_ozb_x002d_nr" ma:readOnly="false">
      <xsd:simpleType>
        <xsd:restriction base="dms:Number"/>
      </xsd:simpleType>
    </xsd:element>
    <xsd:element name="replaces-ozb-sequence-nr" ma:index="27" nillable="true" ma:displayName="replaces-ozb-sequence-nr" ma:decimals="0" ma:internalName="replaces_x002d_ozb_x002d_sequence_x002d_nr" ma:readOnly="false">
      <xsd:simpleType>
        <xsd:restriction base="dms:Number">
          <xsd:maxInclusive value="2000"/>
          <xsd:minInclusive value="1"/>
        </xsd:restriction>
      </xsd:simpleType>
    </xsd:element>
    <xsd:element name="replaces-ozb-date" ma:index="28" nillable="true" ma:displayName="replaces-ozb-date" ma:format="DateOnly" ma:internalName="replaces_x002d_ozb_x002d_date" ma:readOnly="false">
      <xsd:simpleType>
        <xsd:restriction base="dms:DateTime"/>
      </xsd:simpleType>
    </xsd:element>
    <xsd:element name="Cel_x003a_Titel" ma:index="30" nillable="true" ma:displayName="Cel:Titel" ma:list="{ffa42b20-8bb0-4be2-ac94-da94045c778d}" ma:internalName="Cel_x003A_Titel" ma:readOnly="true" ma:showField="Title" ma:web="a445d3d8-28a8-4826-ad51-85ae78dbc123">
      <xsd:simpleType>
        <xsd:restriction base="dms:Lookup"/>
      </xsd:simpleType>
    </xsd:element>
    <xsd:element name="c5310d4b92cd4ef5a8e2a50ff63ba4e8" ma:index="31" nillable="true" ma:taxonomy="true" ma:internalName="c5310d4b92cd4ef5a8e2a50ff63ba4e8" ma:taxonomyFieldName="Dienst" ma:displayName="Dienst" ma:indexed="true" ma:readOnly="false" ma:fieldId="{c5310d4b-92cd-4ef5-a8e2-a50ff63ba4e8}" ma:sspId="44a63f7c-bb59-4c96-ad4b-dacdde96283b" ma:termSetId="c191847b-44d2-49c8-8fb2-310f39e3451d" ma:anchorId="00000000-0000-0000-0000-000000000000" ma:open="false" ma:isKeyword="false">
      <xsd:complexType>
        <xsd:sequence>
          <xsd:element ref="pc:Terms" minOccurs="0" maxOccurs="1"/>
        </xsd:sequence>
      </xsd:complexType>
    </xsd:element>
    <xsd:element name="g7ae3e1ae2664f8e8c2d1d16ac6e26f8" ma:index="33" nillable="true" ma:taxonomy="true" ma:internalName="g7ae3e1ae2664f8e8c2d1d16ac6e26f8" ma:taxonomyFieldName="Rubriek" ma:displayName="Rubriek" ma:readOnly="false" ma:fieldId="{07ae3e1a-e266-4f8e-8c2d-1d16ac6e26f8}" ma:taxonomyMulti="true" ma:sspId="44a63f7c-bb59-4c96-ad4b-dacdde96283b" ma:termSetId="1629377f-7fc2-4b8a-b1bc-315191ece583" ma:anchorId="00000000-0000-0000-0000-000000000000" ma:open="false" ma:isKeyword="false">
      <xsd:complexType>
        <xsd:sequence>
          <xsd:element ref="pc:Terms" minOccurs="0" maxOccurs="1"/>
        </xsd:sequence>
      </xsd:complexType>
    </xsd:element>
    <xsd:element name="ondertekenaar_x003a_Naam-ondertekenaar-nl" ma:index="34" nillable="true" ma:displayName="ondertekenaar:Naam-ondertekenaar-nl" ma:list="{2d15de15-5243-45cd-a2c1-f958b116eaae}" ma:internalName="ondertekenaar_x003A_Naam_x002d_ondertekenaar_x002d_nl" ma:readOnly="true" ma:showField="Naam_x002d_ondertekenaar_x002d_n" ma:web="a445d3d8-28a8-4826-ad51-85ae78dbc123">
      <xsd:simpleType>
        <xsd:restriction base="dms:Lookup"/>
      </xsd:simpleType>
    </xsd:element>
    <xsd:element name="ondertekenaar_x003a_Naam-ondertekenaar-fr" ma:index="36" nillable="true" ma:displayName="ondertekenaar:Naam-ondertekenaar-fr" ma:list="{2d15de15-5243-45cd-a2c1-f958b116eaae}" ma:internalName="ondertekenaar_x003A_Naam_x002d_ondertekenaar_x002d_fr" ma:readOnly="true" ma:showField="Naam_x002d_ondertekenaar_x002d_f" ma:web="a445d3d8-28a8-4826-ad51-85ae78dbc123">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a771fd84-99d5-44c2-9dac-0b7cb5888153" elementFormDefault="qualified">
    <xsd:import namespace="http://schemas.microsoft.com/office/2006/documentManagement/types"/>
    <xsd:import namespace="http://schemas.microsoft.com/office/infopath/2007/PartnerControls"/>
    <xsd:element name="Circulaire-Name" ma:index="11" nillable="true" ma:displayName="Circulaire-Name" ma:internalName="Circulaire_x002d_Name" ma:readOnly="false">
      <xsd:simpleType>
        <xsd:restriction base="dms:Text">
          <xsd:maxLength value="255"/>
        </xsd:restriction>
      </xsd:simpleType>
    </xsd:element>
    <xsd:element name="Cel" ma:index="12" nillable="true" ma:displayName="Cel" ma:list="{ffa42b20-8bb0-4be2-ac94-da94045c778d}" ma:internalName="_x0043_el0" ma:readOnly="false" ma:showField="Title" ma:web="a445d3d8-28a8-4826-ad51-85ae78dbc123">
      <xsd:simpleType>
        <xsd:restriction base="dms:Lookup"/>
      </xsd:simpleType>
    </xsd:element>
    <xsd:element name="Betreft-FR" ma:index="17" nillable="true" ma:displayName="Betreft-FR" ma:internalName="Betreft_x002d_FR" ma:readOnly="false">
      <xsd:simpleType>
        <xsd:restriction base="dms:Note"/>
      </xsd:simpleType>
    </xsd:element>
    <xsd:element name="vervangt_x0020_omzendbrief" ma:index="29" nillable="true" ma:displayName="vervangt omzendbrief" ma:list="{a771fd84-99d5-44c2-9dac-0b7cb5888153}" ma:internalName="vervangt_x0020_omzendbrief" ma:readOnly="false" ma:showField="omzendbriefnummer">
      <xsd:simpleType>
        <xsd:restriction base="dms:Lookup"/>
      </xsd:simpleType>
    </xsd:element>
    <xsd:element name="ondertekenaar_x003a_graad-fr" ma:index="35" nillable="true" ma:displayName="ondertekenaar:graad-fr" ma:list="{2d15de15-5243-45cd-a2c1-f958b116eaae}" ma:internalName="ondertekenaar_x003A_graad_x002d_fr" ma:readOnly="true" ma:showField="graad_x002d_fr" ma:web="a445d3d8-28a8-4826-ad51-85ae78dbc123">
      <xsd:simpleType>
        <xsd:restriction base="dms:Lookup"/>
      </xsd:simpleType>
    </xsd:element>
    <xsd:element name="ondertekenaar_x003a_aanhef-fr" ma:index="37" nillable="true" ma:displayName="ondertekenaar:aanhef-fr" ma:list="{2d15de15-5243-45cd-a2c1-f958b116eaae}" ma:internalName="ondertekenaar_x003A_aanhef_x002d_fr" ma:readOnly="true" ma:showField="aanhef_x002d_fr" ma:web="a445d3d8-28a8-4826-ad51-85ae78dbc123">
      <xsd:simpleType>
        <xsd:restriction base="dms:Lookup"/>
      </xsd:simpleType>
    </xsd:element>
    <xsd:element name="ondertekenaar_x003a_graad-nl" ma:index="38" nillable="true" ma:displayName="ondertekenaar:graad-nl" ma:list="{2d15de15-5243-45cd-a2c1-f958b116eaae}" ma:internalName="ondertekenaar_x003A_graad_x002d_nl" ma:readOnly="true" ma:showField="graad_x002d_nl" ma:web="a445d3d8-28a8-4826-ad51-85ae78dbc123">
      <xsd:simpleType>
        <xsd:restriction base="dms:Lookup"/>
      </xsd:simpleType>
    </xsd:element>
    <xsd:element name="ondertekenaar_x003a_aanhef-nl" ma:index="39" nillable="true" ma:displayName="ondertekenaar:aanhef-nl" ma:list="{2d15de15-5243-45cd-a2c1-f958b116eaae}" ma:internalName="ondertekenaar_x003A_aanhef_x002d_nl" ma:readOnly="true" ma:showField="aanhef_x002d_nl" ma:web="a445d3d8-28a8-4826-ad51-85ae78dbc123">
      <xsd:simpleType>
        <xsd:restriction base="dms:Lookup"/>
      </xsd:simpleType>
    </xsd:element>
    <xsd:element name="OndertekenaarArchief" ma:index="40" nillable="true" ma:displayName="Ondertekenaar Archief" ma:internalName="OndertekenaarArchie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72641a8-5ee1-4ad8-a2c8-179bbc26f47e"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aa9adc4-63f4-4dfd-b88d-83a658382561}" ma:internalName="TaxCatchAll" ma:readOnly="false" ma:showField="CatchAllData" ma:web="a445d3d8-28a8-4826-ad51-85ae78dbc123">
      <xsd:complexType>
        <xsd:complexContent>
          <xsd:extension base="dms:MultiChoiceLookup">
            <xsd:sequence>
              <xsd:element name="Value" type="dms:Lookup" maxOccurs="unbounded" minOccurs="0" nillable="true"/>
            </xsd:sequence>
          </xsd:extension>
        </xsd:complexContent>
      </xsd:complexType>
    </xsd:element>
    <xsd:element name="TaxCatchAllLabel" ma:index="32" nillable="true" ma:displayName="Taxonomy Catch All Column1" ma:hidden="true" ma:list="{baa9adc4-63f4-4dfd-b88d-83a658382561}" ma:internalName="TaxCatchAllLabel" ma:readOnly="true" ma:showField="CatchAllDataLabel" ma:web="a445d3d8-28a8-4826-ad51-85ae78dbc12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DocumentSettings xmlns="http://schemas.enovapoint.com/SP/DocumentSettings">
  <OriginalSiteUrl>https://collab.govshare.fed.be/processes/circulaires</OriginalSiteUrl>
  <OriginalSiteServerRelativeUrl>/processes/circulaires</OriginalSiteServerRelativeUrl>
  <PreprocessFormulas/>
</DocumentSettings>
</file>

<file path=customXml/item6.xml><?xml version="1.0" encoding="utf-8"?>
<p:properties xmlns:p="http://schemas.microsoft.com/office/2006/metadata/properties" xmlns:xsi="http://www.w3.org/2001/XMLSchema-instance" xmlns:pc="http://schemas.microsoft.com/office/infopath/2007/PartnerControls">
  <documentManagement>
    <lcf76f155ced4ddcb4097134ff3c332f xmlns="cf83245a-01d9-4485-b032-fd054b795d5d">
      <Terms xmlns="http://schemas.microsoft.com/office/infopath/2007/PartnerControls"/>
    </lcf76f155ced4ddcb4097134ff3c332f>
    <TODOBY xmlns="cf83245a-01d9-4485-b032-fd054b795d5d">Communication</TODOBY>
    <Treatedby xmlns="cf83245a-01d9-4485-b032-fd054b795d5d">
      <UserInfo>
        <DisplayName/>
        <AccountId xsi:nil="true"/>
        <AccountType/>
      </UserInfo>
    </Treatedby>
  </documentManagement>
</p:properties>
</file>

<file path=customXml/item7.xml><?xml version="1.0" encoding="utf-8"?>
<ct:contentTypeSchema xmlns:ct="http://schemas.microsoft.com/office/2006/metadata/contentType" xmlns:ma="http://schemas.microsoft.com/office/2006/metadata/properties/metaAttributes" ct:_="" ma:_="" ma:contentTypeName="Document" ma:contentTypeID="0x0101009C928FA916506A428DD8EAAF15B10A6A" ma:contentTypeVersion="11" ma:contentTypeDescription="Create a new document." ma:contentTypeScope="" ma:versionID="bcb8bf773411963ccd241e1f4170e6d1">
  <xsd:schema xmlns:xsd="http://www.w3.org/2001/XMLSchema" xmlns:xs="http://www.w3.org/2001/XMLSchema" xmlns:p="http://schemas.microsoft.com/office/2006/metadata/properties" xmlns:ns2="cf83245a-01d9-4485-b032-fd054b795d5d" targetNamespace="http://schemas.microsoft.com/office/2006/metadata/properties" ma:root="true" ma:fieldsID="2150152d7f122ed48d42776e942f0d22" ns2:_="">
    <xsd:import namespace="cf83245a-01d9-4485-b032-fd054b795d5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Treatedby" minOccurs="0"/>
                <xsd:element ref="ns2:MediaServiceDateTaken" minOccurs="0"/>
                <xsd:element ref="ns2:lcf76f155ced4ddcb4097134ff3c332f" minOccurs="0"/>
                <xsd:element ref="ns2:MediaServiceOCR" minOccurs="0"/>
                <xsd:element ref="ns2:MediaServiceGenerationTime" minOccurs="0"/>
                <xsd:element ref="ns2:MediaServiceEventHashCode" minOccurs="0"/>
                <xsd:element ref="ns2:TODOB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83245a-01d9-4485-b032-fd054b795d5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Treatedby" ma:index="11" nillable="true" ma:displayName="Treated by" ma:format="Dropdown" ma:list="UserInfo" ma:SharePointGroup="0" ma:internalName="Treatedby">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3677b756-bb6c-42c0-a500-a3c5d40b597f"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TODOBY" ma:index="18" nillable="true" ma:displayName="TO DO BY" ma:default="Communication" ma:format="Dropdown" ma:internalName="TODOBY">
      <xsd:simpleType>
        <xsd:restriction base="dms:Choice">
          <xsd:enumeration value="Communication"/>
          <xsd:enumeration value="Smals"/>
          <xsd:enumeration value="Smals Formatio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CEB964-429C-49DB-B0CA-7CAE2E227C4F}">
  <ds:schemaRefs/>
</ds:datastoreItem>
</file>

<file path=customXml/itemProps2.xml><?xml version="1.0" encoding="utf-8"?>
<ds:datastoreItem xmlns:ds="http://schemas.openxmlformats.org/officeDocument/2006/customXml" ds:itemID="{4958DE19-FDDF-4981-BACB-16F86925505B}"/>
</file>

<file path=customXml/itemProps3.xml><?xml version="1.0" encoding="utf-8"?>
<ds:datastoreItem xmlns:ds="http://schemas.openxmlformats.org/officeDocument/2006/customXml" ds:itemID="{F18387FA-8125-4B2F-9AE4-2AAC6A14C76A}">
  <ds:schemaRefs>
    <ds:schemaRef ds:uri="http://schemas.enovapoint.com/SP/FieldMetadataCollection"/>
  </ds:schemaRefs>
</ds:datastoreItem>
</file>

<file path=customXml/itemProps4.xml><?xml version="1.0" encoding="utf-8"?>
<ds:datastoreItem xmlns:ds="http://schemas.openxmlformats.org/officeDocument/2006/customXml" ds:itemID="{430D49D2-A428-4EA8-935F-BEED9AEB47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445d3d8-28a8-4826-ad51-85ae78dbc123"/>
    <ds:schemaRef ds:uri="a771fd84-99d5-44c2-9dac-0b7cb5888153"/>
    <ds:schemaRef ds:uri="872641a8-5ee1-4ad8-a2c8-179bbc26f4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218581F-EAE3-4B2C-83DE-F0AC8A375D85}">
  <ds:schemaRefs>
    <ds:schemaRef ds:uri="http://schemas.enovapoint.com/SP/DocumentSettings"/>
  </ds:schemaRefs>
</ds:datastoreItem>
</file>

<file path=customXml/itemProps6.xml><?xml version="1.0" encoding="utf-8"?>
<ds:datastoreItem xmlns:ds="http://schemas.openxmlformats.org/officeDocument/2006/customXml" ds:itemID="{BA7489E9-BCCE-440D-B434-29E52A617D55}">
  <ds:schemaRefs>
    <ds:schemaRef ds:uri="http://www.w3.org/XML/1998/namespace"/>
    <ds:schemaRef ds:uri="http://schemas.microsoft.com/sharepoint/v3"/>
    <ds:schemaRef ds:uri="http://schemas.microsoft.com/office/2006/documentManagement/types"/>
    <ds:schemaRef ds:uri="http://schemas.openxmlformats.org/package/2006/metadata/core-properties"/>
    <ds:schemaRef ds:uri="a445d3d8-28a8-4826-ad51-85ae78dbc123"/>
    <ds:schemaRef ds:uri="http://purl.org/dc/elements/1.1/"/>
    <ds:schemaRef ds:uri="http://schemas.microsoft.com/office/infopath/2007/PartnerControls"/>
    <ds:schemaRef ds:uri="872641a8-5ee1-4ad8-a2c8-179bbc26f47e"/>
    <ds:schemaRef ds:uri="a771fd84-99d5-44c2-9dac-0b7cb5888153"/>
    <ds:schemaRef ds:uri="http://schemas.microsoft.com/office/2006/metadata/properties"/>
    <ds:schemaRef ds:uri="http://purl.org/dc/dcmitype/"/>
    <ds:schemaRef ds:uri="http://purl.org/dc/terms/"/>
  </ds:schemaRefs>
</ds:datastoreItem>
</file>

<file path=customXml/itemProps7.xml><?xml version="1.0" encoding="utf-8"?>
<ds:datastoreItem xmlns:ds="http://schemas.openxmlformats.org/officeDocument/2006/customXml" ds:itemID="{ABE3A28D-031D-4283-A054-57A9993EAC0A}"/>
</file>

<file path=docProps/app.xml><?xml version="1.0" encoding="utf-8"?>
<Properties xmlns="http://schemas.openxmlformats.org/officeDocument/2006/extended-properties" xmlns:vt="http://schemas.openxmlformats.org/officeDocument/2006/docPropsVTypes">
  <Template>Normal.dotm</Template>
  <TotalTime>0</TotalTime>
  <Pages>15</Pages>
  <Words>5891</Words>
  <Characters>33585</Characters>
  <Application>Microsoft Office Word</Application>
  <DocSecurity>4</DocSecurity>
  <Lines>279</Lines>
  <Paragraphs>78</Paragraphs>
  <ScaleCrop>false</ScaleCrop>
  <HeadingPairs>
    <vt:vector size="4" baseType="variant">
      <vt:variant>
        <vt:lpstr>Titre</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39398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Modalités de preuve pour l'inscription en qualité de personne inscrite au Registre national des personnes physiques en application de l'article 32, alinéa 1, 15° de la loi relative à l'assurance obligatoire soins de santé et indemnités, coordonnée le 14 j</dc:title>
  <dc:subject/>
  <dc:creator>Jacobs Tom</dc:creator>
  <cp:keywords/>
  <dc:description/>
  <cp:lastModifiedBy>Dorien Nicola (RIZIV-INAMI)</cp:lastModifiedBy>
  <cp:revision>2</cp:revision>
  <dcterms:created xsi:type="dcterms:W3CDTF">2026-04-02T09:02:00Z</dcterms:created>
  <dcterms:modified xsi:type="dcterms:W3CDTF">2026-04-02T09:02:00Z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0x0101009C928FA916506A428DD8EAAF15B10A6A</vt:lpwstr>
  </property>
  <property fmtid="{D5CDD505-2E9C-101B-9397-08002B2CF9AE}" pid="3" name="d7fa1bb1037f4a41991a154de5a31778">
    <vt:lpwstr>Ontwerp|cc4cf91f-8ccb-4827-bebc-d6b2c149b8ab</vt:lpwstr>
  </property>
  <property fmtid="{D5CDD505-2E9C-101B-9397-08002B2CF9AE}" pid="4" name="IsMainLetter">
    <vt:lpwstr>No</vt:lpwstr>
  </property>
  <property fmtid="{D5CDD505-2E9C-101B-9397-08002B2CF9AE}" pid="5" name="set-circulaire-name">
    <vt:lpwstr>, </vt:lpwstr>
  </property>
  <property fmtid="{D5CDD505-2E9C-101B-9397-08002B2CF9AE}" pid="6" name="Taal">
    <vt:lpwstr>NL</vt:lpwstr>
  </property>
  <property fmtid="{D5CDD505-2E9C-101B-9397-08002B2CF9AE}" pid="7" name="DienstOpBrief">
    <vt:lpwstr>395;#Administratieve Controle|83602510-5994-4c0f-b5c9-dfa9b0472570</vt:lpwstr>
  </property>
  <property fmtid="{D5CDD505-2E9C-101B-9397-08002B2CF9AE}" pid="8" name="Rubriek">
    <vt:lpwstr>42;#2299 - Personen ingeschreven in het Rijksregister|8dfac25a-f88b-447a-b30e-c9a0110f4121</vt:lpwstr>
  </property>
  <property fmtid="{D5CDD505-2E9C-101B-9397-08002B2CF9AE}" pid="9" name="Dienst">
    <vt:lpwstr>14;#Administratieve Controle|83602510-5994-4c0f-b5c9-dfa9b0472570</vt:lpwstr>
  </property>
  <property fmtid="{D5CDD505-2E9C-101B-9397-08002B2CF9AE}" pid="10" name="_docset_NoMedatataSyncRequired">
    <vt:lpwstr>False</vt:lpwstr>
  </property>
  <property fmtid="{D5CDD505-2E9C-101B-9397-08002B2CF9AE}" pid="12" name="docLang">
    <vt:lpwstr>nl</vt:lpwstr>
  </property>
  <property fmtid="{D5CDD505-2E9C-101B-9397-08002B2CF9AE}" pid="13" name="MediaServiceImageTags">
    <vt:lpwstr/>
  </property>
  <property fmtid="{D5CDD505-2E9C-101B-9397-08002B2CF9AE}" pid="14" name="xd_ProgID">
    <vt:lpwstr/>
  </property>
  <property fmtid="{D5CDD505-2E9C-101B-9397-08002B2CF9AE}" pid="15" name="_SourceUrl">
    <vt:lpwstr/>
  </property>
  <property fmtid="{D5CDD505-2E9C-101B-9397-08002B2CF9AE}" pid="16" name="_SharedFileIndex">
    <vt:lpwstr/>
  </property>
  <property fmtid="{D5CDD505-2E9C-101B-9397-08002B2CF9AE}" pid="17" name="ComplianceAssetId">
    <vt:lpwstr/>
  </property>
  <property fmtid="{D5CDD505-2E9C-101B-9397-08002B2CF9AE}" pid="18" name="TemplateUrl">
    <vt:lpwstr/>
  </property>
  <property fmtid="{D5CDD505-2E9C-101B-9397-08002B2CF9AE}" pid="19" name="_ExtendedDescription">
    <vt:lpwstr/>
  </property>
  <property fmtid="{D5CDD505-2E9C-101B-9397-08002B2CF9AE}" pid="20" name="TriggerFlowInfo">
    <vt:lpwstr/>
  </property>
  <property fmtid="{D5CDD505-2E9C-101B-9397-08002B2CF9AE}" pid="21" name="xd_Signature">
    <vt:bool>false</vt:bool>
  </property>
</Properties>
</file>