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58" r:id="rId4"/>
    <p:sldId id="284" r:id="rId5"/>
    <p:sldId id="285" r:id="rId6"/>
    <p:sldId id="280" r:id="rId7"/>
    <p:sldId id="272" r:id="rId8"/>
    <p:sldId id="282" r:id="rId9"/>
    <p:sldId id="281" r:id="rId10"/>
    <p:sldId id="279" r:id="rId11"/>
    <p:sldId id="273" r:id="rId12"/>
    <p:sldId id="274" r:id="rId13"/>
    <p:sldId id="275" r:id="rId14"/>
    <p:sldId id="286" r:id="rId15"/>
    <p:sldId id="277" r:id="rId16"/>
    <p:sldId id="278" r:id="rId17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5400" y="0"/>
            <a:ext cx="9144000" cy="6742113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646"/>
              <a:ext cx="6858000" cy="18281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646"/>
              <a:ext cx="1828800" cy="1828154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7150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413000" y="2212263"/>
            <a:ext cx="6248400" cy="11430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4974091"/>
            <a:ext cx="13525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59EA-CE84-472E-9917-4260BD848B70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78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4BCA-84A8-4691-9B4E-11241E55B723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764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745396"/>
            <a:ext cx="13525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0A39-7A67-40FA-A3E5-26D8AB5C8E22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D869AE-0474-4E8A-8317-B4A800ECE5B0}" type="slidenum">
              <a:rPr lang="nl-BE"/>
              <a:pPr>
                <a:defRPr/>
              </a:pPr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974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9924-B555-48F8-AD26-A4903B5A828B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374DB-281D-42E4-BF96-8CB4A9842B3A}" type="slidenum">
              <a:rPr lang="nl-BE"/>
              <a:pPr>
                <a:defRPr/>
              </a:pPr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43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452"/>
            <a:ext cx="1224136" cy="145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2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69401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AA90-2102-4092-8B04-96691F6B2EC4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128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54E5-F5CE-4752-AC23-077BA415009E}" type="datetimeFigureOut">
              <a:rPr lang="nl-BE"/>
              <a:pPr>
                <a:defRPr/>
              </a:pPr>
              <a:t>24/03/2015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53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7463"/>
            <a:ext cx="9169401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850" y="2286000"/>
            <a:ext cx="836295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8" y="116632"/>
            <a:ext cx="1352550" cy="16097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 cap="small" spc="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457200" indent="-4572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ts val="1200"/>
        </a:spcBef>
        <a:spcAft>
          <a:spcPct val="0"/>
        </a:spcAft>
        <a:buClr>
          <a:srgbClr val="A28E6A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ts val="1200"/>
        </a:spcBef>
        <a:spcAft>
          <a:spcPct val="0"/>
        </a:spcAft>
        <a:buClr>
          <a:srgbClr val="956251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ts val="1200"/>
        </a:spcBef>
        <a:spcAft>
          <a:spcPct val="0"/>
        </a:spcAft>
        <a:buClr>
          <a:srgbClr val="91848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BE" b="1" dirty="0" smtClean="0"/>
              <a:t>Dr. Wim Verhoeven, huisarts</a:t>
            </a:r>
            <a:endParaRPr lang="nl-B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975" y="692150"/>
            <a:ext cx="6284913" cy="24488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BE" sz="4800" dirty="0" err="1" smtClean="0">
                <a:solidFill>
                  <a:schemeClr val="bg2">
                    <a:lumMod val="25000"/>
                  </a:schemeClr>
                </a:solidFill>
              </a:rPr>
              <a:t>Pratique</a:t>
            </a:r>
            <a:r>
              <a:rPr lang="nl-BE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BE" sz="4800" dirty="0" err="1" smtClean="0">
                <a:solidFill>
                  <a:schemeClr val="bg2">
                    <a:lumMod val="25000"/>
                  </a:schemeClr>
                </a:solidFill>
              </a:rPr>
              <a:t>d’adhérence</a:t>
            </a:r>
            <a:r>
              <a:rPr lang="nl-BE" sz="4800" dirty="0" smtClean="0">
                <a:solidFill>
                  <a:schemeClr val="bg2">
                    <a:lumMod val="25000"/>
                  </a:schemeClr>
                </a:solidFill>
              </a:rPr>
              <a:t> fixe au dossier</a:t>
            </a:r>
            <a:endParaRPr lang="nl-BE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5976" y="228600"/>
            <a:ext cx="4248472" cy="1143000"/>
          </a:xfrm>
        </p:spPr>
        <p:txBody>
          <a:bodyPr/>
          <a:lstStyle/>
          <a:p>
            <a:r>
              <a:rPr lang="nl-BE" dirty="0" err="1" smtClean="0"/>
              <a:t>Outils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1844824"/>
            <a:ext cx="4516098" cy="266459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080"/>
            <a:ext cx="4644008" cy="270892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08104" y="12687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(</a:t>
            </a:r>
            <a:r>
              <a:rPr lang="nl-BE" dirty="0" err="1" smtClean="0">
                <a:solidFill>
                  <a:schemeClr val="bg1"/>
                </a:solidFill>
              </a:rPr>
              <a:t>Petite</a:t>
            </a:r>
            <a:r>
              <a:rPr lang="nl-BE" dirty="0" smtClean="0">
                <a:solidFill>
                  <a:schemeClr val="bg1"/>
                </a:solidFill>
              </a:rPr>
              <a:t>) carte </a:t>
            </a:r>
            <a:r>
              <a:rPr lang="nl-BE" dirty="0" err="1" smtClean="0">
                <a:solidFill>
                  <a:schemeClr val="bg1"/>
                </a:solidFill>
              </a:rPr>
              <a:t>patient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Avantages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3568" y="2564904"/>
            <a:ext cx="3744416" cy="34674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9600" dirty="0" err="1" smtClean="0">
                <a:ea typeface="Times New Roman"/>
                <a:cs typeface="Times New Roman"/>
              </a:rPr>
              <a:t>Consultation</a:t>
            </a:r>
            <a:r>
              <a:rPr lang="nl-BE" sz="9600" dirty="0" smtClean="0">
                <a:ea typeface="Times New Roman"/>
                <a:cs typeface="Times New Roman"/>
              </a:rPr>
              <a:t> et </a:t>
            </a:r>
            <a:r>
              <a:rPr lang="nl-BE" sz="9600" dirty="0" err="1" smtClean="0">
                <a:ea typeface="Times New Roman"/>
                <a:cs typeface="Times New Roman"/>
              </a:rPr>
              <a:t>compte</a:t>
            </a:r>
            <a:r>
              <a:rPr lang="nl-BE" sz="9600" dirty="0" smtClean="0">
                <a:ea typeface="Times New Roman"/>
                <a:cs typeface="Times New Roman"/>
              </a:rPr>
              <a:t> </a:t>
            </a:r>
            <a:r>
              <a:rPr lang="nl-BE" sz="9600" dirty="0" err="1" smtClean="0">
                <a:ea typeface="Times New Roman"/>
                <a:cs typeface="Times New Roman"/>
              </a:rPr>
              <a:t>rendu</a:t>
            </a:r>
            <a:endParaRPr lang="nl-BE" sz="9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9600" dirty="0" smtClean="0">
                <a:ea typeface="Times New Roman"/>
                <a:cs typeface="Times New Roman"/>
              </a:rPr>
              <a:t>Pas de dossiers </a:t>
            </a:r>
            <a:r>
              <a:rPr lang="nl-BE" sz="9600" dirty="0" err="1" smtClean="0">
                <a:ea typeface="Times New Roman"/>
                <a:cs typeface="Times New Roman"/>
              </a:rPr>
              <a:t>superflus</a:t>
            </a:r>
            <a:endParaRPr lang="nl-BE" sz="9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9600" dirty="0" err="1" smtClean="0">
                <a:ea typeface="Times New Roman"/>
                <a:cs typeface="Times New Roman"/>
              </a:rPr>
              <a:t>Spécialistes</a:t>
            </a:r>
            <a:endParaRPr lang="nl-BE" sz="9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9600" dirty="0">
                <a:ea typeface="Times New Roman"/>
                <a:cs typeface="Times New Roman"/>
              </a:rPr>
              <a:t>Brochure: </a:t>
            </a:r>
            <a:r>
              <a:rPr lang="nl-BE" sz="9600" dirty="0" err="1" smtClean="0">
                <a:ea typeface="Times New Roman"/>
                <a:cs typeface="Times New Roman"/>
              </a:rPr>
              <a:t>accord</a:t>
            </a:r>
            <a:r>
              <a:rPr lang="nl-BE" sz="9600" dirty="0" smtClean="0">
                <a:ea typeface="Times New Roman"/>
                <a:cs typeface="Times New Roman"/>
              </a:rPr>
              <a:t> de </a:t>
            </a:r>
            <a:r>
              <a:rPr lang="nl-BE" sz="9600" dirty="0" err="1" smtClean="0">
                <a:ea typeface="Times New Roman"/>
                <a:cs typeface="Times New Roman"/>
              </a:rPr>
              <a:t>collaboration</a:t>
            </a:r>
            <a:endParaRPr lang="nl-BE" sz="9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9600" dirty="0" err="1" smtClean="0">
                <a:ea typeface="Times New Roman"/>
                <a:cs typeface="Times New Roman"/>
              </a:rPr>
              <a:t>Uniformité</a:t>
            </a:r>
            <a:r>
              <a:rPr lang="nl-BE" sz="9600" dirty="0" smtClean="0">
                <a:ea typeface="Times New Roman"/>
                <a:cs typeface="Times New Roman"/>
              </a:rPr>
              <a:t> du </a:t>
            </a:r>
            <a:r>
              <a:rPr lang="nl-BE" sz="9600" dirty="0" err="1" smtClean="0">
                <a:ea typeface="Times New Roman"/>
                <a:cs typeface="Times New Roman"/>
              </a:rPr>
              <a:t>fonctionnement</a:t>
            </a:r>
            <a:r>
              <a:rPr lang="nl-BE" sz="9600" dirty="0" smtClean="0">
                <a:ea typeface="Times New Roman"/>
                <a:cs typeface="Times New Roman"/>
              </a:rPr>
              <a:t> des MG</a:t>
            </a:r>
            <a:endParaRPr lang="nl-BE" sz="9600" dirty="0">
              <a:ea typeface="Times New Roman"/>
              <a:cs typeface="Times New Roman"/>
            </a:endParaRPr>
          </a:p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04048" y="2564904"/>
            <a:ext cx="3168352" cy="346742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 err="1" smtClean="0">
                <a:ea typeface="Times New Roman"/>
                <a:cs typeface="Times New Roman"/>
              </a:rPr>
              <a:t>Medical</a:t>
            </a:r>
            <a:r>
              <a:rPr lang="nl-BE" sz="2400" dirty="0" smtClean="0"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ea typeface="Times New Roman"/>
                <a:cs typeface="Times New Roman"/>
              </a:rPr>
              <a:t>shopping</a:t>
            </a:r>
            <a:endParaRPr lang="nl-BE" sz="2400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 err="1" smtClean="0">
                <a:ea typeface="Times New Roman"/>
                <a:cs typeface="Times New Roman"/>
              </a:rPr>
              <a:t>Mécontentement</a:t>
            </a:r>
            <a:r>
              <a:rPr lang="nl-BE" sz="2400" dirty="0" smtClean="0">
                <a:ea typeface="Times New Roman"/>
                <a:cs typeface="Times New Roman"/>
              </a:rPr>
              <a:t> </a:t>
            </a:r>
            <a:endParaRPr lang="nl-BE" sz="2400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 smtClean="0">
                <a:ea typeface="Times New Roman"/>
                <a:cs typeface="Times New Roman"/>
              </a:rPr>
              <a:t>Abus de </a:t>
            </a:r>
            <a:r>
              <a:rPr lang="nl-BE" sz="2400" dirty="0" err="1" smtClean="0">
                <a:ea typeface="Times New Roman"/>
                <a:cs typeface="Times New Roman"/>
              </a:rPr>
              <a:t>substances</a:t>
            </a:r>
            <a:endParaRPr lang="nl-BE" sz="2400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>
                <a:ea typeface="Times New Roman"/>
                <a:cs typeface="Times New Roman"/>
              </a:rPr>
              <a:t>Second opinion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 err="1" smtClean="0">
                <a:ea typeface="Times New Roman"/>
                <a:cs typeface="Times New Roman"/>
              </a:rPr>
              <a:t>Politique</a:t>
            </a:r>
            <a:r>
              <a:rPr lang="nl-BE" sz="2400" dirty="0" smtClean="0">
                <a:ea typeface="Times New Roman"/>
                <a:cs typeface="Times New Roman"/>
              </a:rPr>
              <a:t> </a:t>
            </a:r>
            <a:r>
              <a:rPr lang="nl-BE" sz="2400" dirty="0" smtClean="0">
                <a:ea typeface="Times New Roman"/>
                <a:cs typeface="Times New Roman"/>
              </a:rPr>
              <a:t>uniforme </a:t>
            </a:r>
            <a:r>
              <a:rPr lang="nl-BE" sz="2400" dirty="0" smtClean="0">
                <a:ea typeface="Times New Roman"/>
                <a:cs typeface="Times New Roman"/>
              </a:rPr>
              <a:t>vers des </a:t>
            </a:r>
            <a:r>
              <a:rPr lang="nl-BE" sz="2400" dirty="0" err="1" smtClean="0">
                <a:ea typeface="Times New Roman"/>
                <a:cs typeface="Times New Roman"/>
              </a:rPr>
              <a:t>tiers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6400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Avantages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584" y="2636912"/>
            <a:ext cx="7416824" cy="3456383"/>
          </a:xfrm>
        </p:spPr>
        <p:txBody>
          <a:bodyPr>
            <a:normAutofit fontScale="85000" lnSpcReduction="20000"/>
          </a:bodyPr>
          <a:lstStyle/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Recherches 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Enregistrement</a:t>
            </a: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Un</a:t>
            </a: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seul</a:t>
            </a: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 dossier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MG en solo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Formulaires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INAMI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Prolongement</a:t>
            </a: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8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automatique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49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Désavantages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5576" y="2996952"/>
            <a:ext cx="7776864" cy="1800201"/>
          </a:xfrm>
        </p:spPr>
        <p:txBody>
          <a:bodyPr>
            <a:normAutofit/>
          </a:bodyPr>
          <a:lstStyle/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Discipline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Charge de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travail</a:t>
            </a:r>
            <a:endParaRPr lang="nl-BE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(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Petite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) carte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41997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Etat</a:t>
            </a:r>
            <a:r>
              <a:rPr lang="nl-BE" dirty="0" smtClean="0"/>
              <a:t> de </a:t>
            </a:r>
            <a:r>
              <a:rPr lang="nl-BE" dirty="0" err="1" smtClean="0"/>
              <a:t>lieu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3212976"/>
            <a:ext cx="8362950" cy="33846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Stimuler</a:t>
            </a:r>
            <a:r>
              <a:rPr lang="nl-BE" sz="2400" dirty="0" smtClean="0"/>
              <a:t> </a:t>
            </a:r>
            <a:r>
              <a:rPr lang="nl-BE" sz="2400" dirty="0" err="1" smtClean="0"/>
              <a:t>l’attention</a:t>
            </a:r>
            <a:r>
              <a:rPr lang="nl-BE" sz="2400" dirty="0" smtClean="0"/>
              <a:t> des MG pour que </a:t>
            </a:r>
            <a:r>
              <a:rPr lang="nl-BE" sz="2400" dirty="0" err="1" smtClean="0"/>
              <a:t>cela</a:t>
            </a:r>
            <a:r>
              <a:rPr lang="nl-BE" sz="2400" dirty="0" smtClean="0"/>
              <a:t> </a:t>
            </a:r>
            <a:r>
              <a:rPr lang="nl-BE" sz="2400" dirty="0" err="1" smtClean="0"/>
              <a:t>devienne</a:t>
            </a:r>
            <a:r>
              <a:rPr lang="nl-BE" sz="2400" dirty="0" smtClean="0"/>
              <a:t> </a:t>
            </a:r>
            <a:r>
              <a:rPr lang="nl-BE" sz="2400" dirty="0" err="1" smtClean="0"/>
              <a:t>une</a:t>
            </a:r>
            <a:r>
              <a:rPr lang="nl-BE" sz="2400" dirty="0" smtClean="0"/>
              <a:t> </a:t>
            </a:r>
            <a:r>
              <a:rPr lang="nl-BE" sz="2400" dirty="0" err="1" smtClean="0"/>
              <a:t>coutume</a:t>
            </a:r>
            <a:r>
              <a:rPr lang="nl-BE" sz="2400" dirty="0" smtClean="0"/>
              <a:t> pour </a:t>
            </a:r>
            <a:r>
              <a:rPr lang="nl-BE" sz="2400" dirty="0" err="1" smtClean="0"/>
              <a:t>chacun</a:t>
            </a:r>
            <a:endParaRPr lang="nl-B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/>
              <a:t>Présenter</a:t>
            </a:r>
            <a:r>
              <a:rPr lang="nl-BE" sz="2400" dirty="0"/>
              <a:t> </a:t>
            </a:r>
            <a:r>
              <a:rPr lang="nl-BE" sz="2400" dirty="0" err="1"/>
              <a:t>l’accord</a:t>
            </a:r>
            <a:r>
              <a:rPr lang="nl-BE" sz="2400" dirty="0"/>
              <a:t> de </a:t>
            </a:r>
            <a:r>
              <a:rPr lang="nl-BE" sz="2400" dirty="0" err="1"/>
              <a:t>collaboration</a:t>
            </a:r>
            <a:r>
              <a:rPr lang="nl-BE" sz="2400" dirty="0"/>
              <a:t> à </a:t>
            </a:r>
            <a:r>
              <a:rPr lang="nl-BE" sz="2400" dirty="0" err="1"/>
              <a:t>toutes</a:t>
            </a:r>
            <a:r>
              <a:rPr lang="nl-BE" sz="2400" dirty="0"/>
              <a:t> les </a:t>
            </a:r>
            <a:r>
              <a:rPr lang="nl-BE" sz="2400" dirty="0" err="1"/>
              <a:t>personnes</a:t>
            </a:r>
            <a:r>
              <a:rPr lang="nl-BE" sz="2400" dirty="0"/>
              <a:t> </a:t>
            </a:r>
            <a:r>
              <a:rPr lang="nl-BE" sz="2400" dirty="0" err="1"/>
              <a:t>intéressées</a:t>
            </a:r>
            <a:r>
              <a:rPr lang="nl-BE" sz="2400" dirty="0"/>
              <a:t> / </a:t>
            </a:r>
            <a:r>
              <a:rPr lang="nl-BE" sz="2400" dirty="0" err="1"/>
              <a:t>concernées</a:t>
            </a:r>
            <a:r>
              <a:rPr lang="nl-BE" sz="2400" dirty="0"/>
              <a:t> dans le </a:t>
            </a:r>
            <a:r>
              <a:rPr lang="nl-BE" sz="2400" dirty="0" err="1"/>
              <a:t>secteur</a:t>
            </a:r>
            <a:r>
              <a:rPr lang="nl-BE" sz="2400" dirty="0"/>
              <a:t> des soins de santé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sz="24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862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Simple</a:t>
            </a:r>
            <a:br>
              <a:rPr lang="nl-BE" dirty="0" smtClean="0"/>
            </a:br>
            <a:r>
              <a:rPr lang="nl-BE" dirty="0" smtClean="0"/>
              <a:t>et </a:t>
            </a:r>
            <a:r>
              <a:rPr lang="nl-BE" dirty="0" err="1" smtClean="0"/>
              <a:t>applicable</a:t>
            </a:r>
            <a:r>
              <a:rPr lang="nl-BE" dirty="0" smtClean="0"/>
              <a:t> </a:t>
            </a:r>
            <a:r>
              <a:rPr lang="nl-BE" dirty="0" err="1" smtClean="0"/>
              <a:t>partout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2204864"/>
            <a:ext cx="8640960" cy="4536504"/>
          </a:xfrm>
        </p:spPr>
        <p:txBody>
          <a:bodyPr>
            <a:normAutofit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nl-BE" sz="2400" b="1" dirty="0">
                <a:solidFill>
                  <a:schemeClr val="bg2">
                    <a:lumMod val="10000"/>
                  </a:schemeClr>
                </a:solidFill>
              </a:rPr>
              <a:t>Que </a:t>
            </a:r>
            <a:r>
              <a:rPr lang="nl-BE" sz="2400" b="1" dirty="0" err="1">
                <a:solidFill>
                  <a:schemeClr val="bg2">
                    <a:lumMod val="10000"/>
                  </a:schemeClr>
                </a:solidFill>
              </a:rPr>
              <a:t>savent</a:t>
            </a:r>
            <a:r>
              <a:rPr lang="nl-BE" sz="2400" b="1" dirty="0">
                <a:solidFill>
                  <a:schemeClr val="bg2">
                    <a:lumMod val="10000"/>
                  </a:schemeClr>
                </a:solidFill>
              </a:rPr>
              <a:t> faire </a:t>
            </a:r>
            <a:r>
              <a:rPr lang="nl-BE" sz="2400" b="1" dirty="0" smtClean="0">
                <a:solidFill>
                  <a:schemeClr val="bg2">
                    <a:lumMod val="10000"/>
                  </a:schemeClr>
                </a:solidFill>
              </a:rPr>
              <a:t>les </a:t>
            </a:r>
            <a:r>
              <a:rPr lang="nl-BE" sz="2400" b="1" dirty="0" err="1">
                <a:solidFill>
                  <a:schemeClr val="bg2">
                    <a:lumMod val="10000"/>
                  </a:schemeClr>
                </a:solidFill>
              </a:rPr>
              <a:t>partenaires</a:t>
            </a:r>
            <a:r>
              <a:rPr lang="nl-BE" sz="2400" b="1" dirty="0">
                <a:solidFill>
                  <a:schemeClr val="bg2">
                    <a:lumMod val="10000"/>
                  </a:schemeClr>
                </a:solidFill>
              </a:rPr>
              <a:t> pour </a:t>
            </a:r>
            <a:r>
              <a:rPr lang="nl-BE" sz="2400" b="1" dirty="0" err="1">
                <a:solidFill>
                  <a:schemeClr val="bg2">
                    <a:lumMod val="10000"/>
                  </a:schemeClr>
                </a:solidFill>
              </a:rPr>
              <a:t>implémenter</a:t>
            </a:r>
            <a:r>
              <a:rPr lang="nl-BE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bg2">
                    <a:lumMod val="10000"/>
                  </a:schemeClr>
                </a:solidFill>
              </a:rPr>
              <a:t>ce</a:t>
            </a:r>
            <a:r>
              <a:rPr lang="nl-BE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BE" sz="2400" b="1" dirty="0" err="1" smtClean="0">
                <a:solidFill>
                  <a:schemeClr val="bg2">
                    <a:lumMod val="10000"/>
                  </a:schemeClr>
                </a:solidFill>
              </a:rPr>
              <a:t>projet</a:t>
            </a:r>
            <a:r>
              <a:rPr lang="nl-BE" sz="2400" b="1" dirty="0" smtClean="0">
                <a:solidFill>
                  <a:schemeClr val="bg2">
                    <a:lumMod val="10000"/>
                  </a:schemeClr>
                </a:solidFill>
              </a:rPr>
              <a:t> ? </a:t>
            </a:r>
            <a:endParaRPr lang="nl-BE" sz="2400" b="1" dirty="0">
              <a:solidFill>
                <a:srgbClr val="E9E5DC">
                  <a:lumMod val="10000"/>
                </a:srgbClr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AUTORITE</a:t>
            </a:r>
            <a:b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sz="1900" dirty="0" err="1" smtClean="0">
                <a:solidFill>
                  <a:srgbClr val="000000"/>
                </a:solidFill>
                <a:cs typeface="Times New Roman" pitchFamily="18" charset="0"/>
              </a:rPr>
              <a:t>Délivrer</a:t>
            </a:r>
            <a:r>
              <a:rPr lang="nl-BE" altLang="nl-BE" sz="19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sz="1900" dirty="0">
                <a:solidFill>
                  <a:srgbClr val="000000"/>
                </a:solidFill>
                <a:cs typeface="Times New Roman" pitchFamily="18" charset="0"/>
              </a:rPr>
              <a:t>EID enfant / </a:t>
            </a:r>
            <a:r>
              <a:rPr lang="nl-BE" altLang="nl-BE" sz="1900" dirty="0" err="1" smtClean="0">
                <a:solidFill>
                  <a:srgbClr val="000000"/>
                </a:solidFill>
                <a:cs typeface="Times New Roman" pitchFamily="18" charset="0"/>
              </a:rPr>
              <a:t>certificat</a:t>
            </a:r>
            <a:r>
              <a:rPr lang="nl-BE" altLang="nl-BE" sz="1900" dirty="0" smtClean="0">
                <a:solidFill>
                  <a:srgbClr val="000000"/>
                </a:solidFill>
                <a:cs typeface="Times New Roman" pitchFamily="18" charset="0"/>
              </a:rPr>
              <a:t> eHealth </a:t>
            </a:r>
            <a:r>
              <a:rPr lang="nl-BE" altLang="nl-BE" sz="1900" dirty="0" err="1" smtClean="0">
                <a:solidFill>
                  <a:srgbClr val="000000"/>
                </a:solidFill>
                <a:cs typeface="Times New Roman" pitchFamily="18" charset="0"/>
              </a:rPr>
              <a:t>pratique</a:t>
            </a:r>
            <a:r>
              <a:rPr lang="nl-BE" altLang="nl-BE" sz="1900" dirty="0" smtClean="0">
                <a:solidFill>
                  <a:srgbClr val="000000"/>
                </a:solidFill>
                <a:cs typeface="Times New Roman" pitchFamily="18" charset="0"/>
              </a:rPr>
              <a:t> de </a:t>
            </a:r>
            <a:r>
              <a:rPr lang="nl-BE" altLang="nl-BE" sz="1900" dirty="0" err="1" smtClean="0">
                <a:solidFill>
                  <a:srgbClr val="000000"/>
                </a:solidFill>
                <a:cs typeface="Times New Roman" pitchFamily="18" charset="0"/>
              </a:rPr>
              <a:t>groupe</a:t>
            </a:r>
            <a:r>
              <a:rPr lang="nl-BE" altLang="nl-BE" sz="1900" dirty="0">
                <a:solidFill>
                  <a:srgbClr val="000000"/>
                </a:solidFill>
                <a:cs typeface="Times New Roman" pitchFamily="18" charset="0"/>
              </a:rPr>
              <a:t>/ </a:t>
            </a:r>
            <a:r>
              <a:rPr lang="nl-BE" altLang="nl-BE" sz="1900" dirty="0" err="1">
                <a:solidFill>
                  <a:srgbClr val="000000"/>
                </a:solidFill>
                <a:cs typeface="Times New Roman" pitchFamily="18" charset="0"/>
              </a:rPr>
              <a:t>standardisation</a:t>
            </a:r>
            <a:r>
              <a:rPr lang="nl-BE" altLang="nl-BE" sz="1900" dirty="0">
                <a:solidFill>
                  <a:srgbClr val="000000"/>
                </a:solidFill>
                <a:cs typeface="Times New Roman" pitchFamily="18" charset="0"/>
              </a:rPr>
              <a:t> EID</a:t>
            </a:r>
            <a:endParaRPr lang="nl-BE" altLang="nl-BE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MUTUALITES</a:t>
            </a:r>
            <a:b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Suivre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l’assurabilité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des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patients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/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Motiver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les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membres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sur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le DMG +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Informed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Consent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ORGANISATIONS PROFESSIONNELLES</a:t>
            </a:r>
            <a:r>
              <a:rPr lang="nl-BE" altLang="nl-BE" sz="29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nl-BE" altLang="nl-BE" sz="29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DMI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élargi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pour recherches DMG / le “VDHP” (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Pratique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d’adhérence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fixe au dossier)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est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une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nl-BE" altLang="nl-BE" dirty="0" err="1" smtClean="0">
                <a:solidFill>
                  <a:srgbClr val="000000"/>
                </a:solidFill>
                <a:cs typeface="Times New Roman" pitchFamily="18" charset="0"/>
              </a:rPr>
              <a:t>pierre</a:t>
            </a: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 angulaire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BE" altLang="nl-B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BE" altLang="nl-B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BE" altLang="nl-BE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Questions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Remarques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915816" y="2420888"/>
            <a:ext cx="3600400" cy="33954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altLang="nl-BE" sz="13800" dirty="0" smtClean="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nl-BE" altLang="nl-BE" sz="138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Quality</a:t>
            </a:r>
            <a:r>
              <a:rPr lang="nl-BE" smtClean="0"/>
              <a:t> Award 2015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564904"/>
            <a:ext cx="8362950" cy="403274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Raison du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projet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Objectif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Méthode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Avantages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et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désavantages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Etat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des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lieux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Que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savent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faire 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les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partenaires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pour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implémenter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ce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BE" sz="2400" dirty="0" err="1" smtClean="0">
                <a:solidFill>
                  <a:schemeClr val="bg2">
                    <a:lumMod val="10000"/>
                  </a:schemeClr>
                </a:solidFill>
              </a:rPr>
              <a:t>projet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dirty="0" smtClean="0"/>
              <a:t>Raison du </a:t>
            </a:r>
            <a:r>
              <a:rPr lang="nl-BE" dirty="0" err="1" smtClean="0"/>
              <a:t>projet</a:t>
            </a:r>
            <a:endParaRPr lang="nl-BE" dirty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2564904"/>
            <a:ext cx="7308304" cy="3807594"/>
          </a:xfrm>
        </p:spPr>
        <p:txBody>
          <a:bodyPr/>
          <a:lstStyle/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nl-BE" sz="2400" dirty="0" err="1" smtClean="0"/>
              <a:t>Médecin</a:t>
            </a:r>
            <a:r>
              <a:rPr lang="nl-BE" sz="2400" dirty="0" smtClean="0"/>
              <a:t> </a:t>
            </a:r>
            <a:r>
              <a:rPr lang="nl-BE" sz="2400" dirty="0" err="1" smtClean="0"/>
              <a:t>généraliste</a:t>
            </a:r>
            <a:r>
              <a:rPr lang="nl-BE" sz="2400" dirty="0" smtClean="0"/>
              <a:t> fixe :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/>
              <a:t>Accompagnement maximale des </a:t>
            </a:r>
            <a:r>
              <a:rPr lang="nl-BE" sz="2400" dirty="0" err="1" smtClean="0"/>
              <a:t>patients</a:t>
            </a:r>
            <a:endParaRPr lang="nl-BE" sz="2400" dirty="0" smtClean="0"/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err="1" smtClean="0"/>
              <a:t>Qualité</a:t>
            </a:r>
            <a:r>
              <a:rPr lang="nl-BE" sz="2400" dirty="0" smtClean="0"/>
              <a:t> </a:t>
            </a:r>
            <a:r>
              <a:rPr lang="nl-BE" sz="2400" dirty="0"/>
              <a:t>du Dossier </a:t>
            </a:r>
            <a:r>
              <a:rPr lang="nl-BE" sz="2400" dirty="0" smtClean="0"/>
              <a:t>Global </a:t>
            </a:r>
            <a:r>
              <a:rPr lang="nl-BE" sz="2400" dirty="0" err="1" smtClean="0"/>
              <a:t>Médicale</a:t>
            </a:r>
            <a:r>
              <a:rPr lang="nl-BE" sz="2400" dirty="0" smtClean="0"/>
              <a:t> et </a:t>
            </a:r>
            <a:r>
              <a:rPr lang="nl-BE" sz="2400" dirty="0" err="1" smtClean="0"/>
              <a:t>Sumehr</a:t>
            </a:r>
            <a:r>
              <a:rPr lang="nl-BE" sz="2400" dirty="0" smtClean="0"/>
              <a:t> 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/>
              <a:t>Pierre angulaire des soins de santé </a:t>
            </a:r>
            <a:r>
              <a:rPr lang="nl-BE" sz="2400" dirty="0" err="1" smtClean="0"/>
              <a:t>développés</a:t>
            </a:r>
            <a:r>
              <a:rPr lang="nl-BE" sz="2400" dirty="0" smtClean="0"/>
              <a:t> et </a:t>
            </a:r>
            <a:r>
              <a:rPr lang="nl-BE" sz="2400" dirty="0" err="1" smtClean="0"/>
              <a:t>encadrés</a:t>
            </a:r>
            <a:endParaRPr lang="nl-BE" sz="2400" dirty="0" smtClean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sz="2400" dirty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nl-BE" sz="2400" dirty="0" err="1" smtClean="0"/>
              <a:t>Surveiller</a:t>
            </a:r>
            <a:r>
              <a:rPr lang="nl-BE" sz="2400" dirty="0" smtClean="0"/>
              <a:t> le libre </a:t>
            </a:r>
            <a:r>
              <a:rPr lang="nl-BE" sz="2400" dirty="0" err="1" smtClean="0"/>
              <a:t>choix</a:t>
            </a:r>
            <a:r>
              <a:rPr lang="nl-BE" sz="2400" dirty="0" smtClean="0"/>
              <a:t> du </a:t>
            </a:r>
            <a:r>
              <a:rPr lang="nl-BE" sz="2400" dirty="0" err="1" smtClean="0"/>
              <a:t>médecin</a:t>
            </a:r>
            <a:endParaRPr lang="nl-BE" sz="2400" dirty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dirty="0" smtClean="0"/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nl-BE" dirty="0" smtClean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dirty="0" smtClean="0"/>
          </a:p>
        </p:txBody>
      </p:sp>
      <p:sp>
        <p:nvSpPr>
          <p:cNvPr id="6" name="PIJL-OMHOOG 5"/>
          <p:cNvSpPr/>
          <p:nvPr/>
        </p:nvSpPr>
        <p:spPr>
          <a:xfrm>
            <a:off x="8244408" y="3645024"/>
            <a:ext cx="25152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objectif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636912"/>
            <a:ext cx="8362950" cy="39607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Rendre</a:t>
            </a:r>
            <a:r>
              <a:rPr lang="nl-BE" sz="2400" dirty="0" smtClean="0"/>
              <a:t> </a:t>
            </a:r>
            <a:r>
              <a:rPr lang="nl-BE" sz="2400" dirty="0" err="1" smtClean="0"/>
              <a:t>conscients</a:t>
            </a:r>
            <a:r>
              <a:rPr lang="nl-BE" sz="2400" dirty="0"/>
              <a:t> </a:t>
            </a:r>
            <a:r>
              <a:rPr lang="nl-BE" sz="2400" dirty="0" smtClean="0"/>
              <a:t>(</a:t>
            </a:r>
            <a:r>
              <a:rPr lang="nl-BE" sz="2400" dirty="0" err="1" smtClean="0"/>
              <a:t>activement</a:t>
            </a:r>
            <a:r>
              <a:rPr lang="nl-BE" sz="2400" dirty="0" smtClean="0"/>
              <a:t>) les </a:t>
            </a:r>
            <a:r>
              <a:rPr lang="nl-BE" sz="2400" dirty="0" err="1" smtClean="0"/>
              <a:t>patients</a:t>
            </a:r>
            <a:r>
              <a:rPr lang="nl-BE" sz="2400" dirty="0" smtClean="0"/>
              <a:t> des </a:t>
            </a:r>
            <a:r>
              <a:rPr lang="nl-BE" sz="2400" dirty="0" err="1" smtClean="0"/>
              <a:t>avantages</a:t>
            </a:r>
            <a:r>
              <a:rPr lang="nl-BE" sz="2400" dirty="0" smtClean="0"/>
              <a:t> du DMG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Soutenir</a:t>
            </a:r>
            <a:r>
              <a:rPr lang="nl-BE" sz="2400" dirty="0" smtClean="0"/>
              <a:t> les médecins </a:t>
            </a:r>
            <a:r>
              <a:rPr lang="nl-BE" sz="2400" dirty="0" err="1" smtClean="0"/>
              <a:t>généralistes</a:t>
            </a:r>
            <a:r>
              <a:rPr lang="nl-BE" sz="2400" dirty="0" smtClean="0"/>
              <a:t> (MG) dans la </a:t>
            </a:r>
            <a:r>
              <a:rPr lang="nl-BE" sz="2400" dirty="0" err="1" smtClean="0"/>
              <a:t>communication</a:t>
            </a:r>
            <a:r>
              <a:rPr lang="nl-BE" sz="2400" dirty="0" smtClean="0"/>
              <a:t> </a:t>
            </a:r>
            <a:r>
              <a:rPr lang="nl-BE" sz="2400" dirty="0" err="1" smtClean="0"/>
              <a:t>sur</a:t>
            </a:r>
            <a:r>
              <a:rPr lang="nl-BE" sz="2400" dirty="0" smtClean="0"/>
              <a:t> le DMG </a:t>
            </a:r>
            <a:r>
              <a:rPr lang="nl-BE" sz="2400" dirty="0" err="1" smtClean="0"/>
              <a:t>avec</a:t>
            </a:r>
            <a:r>
              <a:rPr lang="nl-BE" sz="2400" dirty="0" smtClean="0"/>
              <a:t> le </a:t>
            </a:r>
            <a:r>
              <a:rPr lang="nl-BE" sz="2400" dirty="0" err="1" smtClean="0"/>
              <a:t>patient</a:t>
            </a:r>
            <a:endParaRPr lang="nl-B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Faire </a:t>
            </a:r>
            <a:r>
              <a:rPr lang="nl-BE" sz="2400" dirty="0" err="1" smtClean="0"/>
              <a:t>collaborer</a:t>
            </a:r>
            <a:r>
              <a:rPr lang="nl-BE" sz="2400" dirty="0" smtClean="0"/>
              <a:t> </a:t>
            </a:r>
            <a:r>
              <a:rPr lang="nl-BE" sz="2400" dirty="0" err="1" smtClean="0"/>
              <a:t>mutuellement</a:t>
            </a:r>
            <a:r>
              <a:rPr lang="nl-BE" sz="2400" dirty="0" smtClean="0"/>
              <a:t> </a:t>
            </a:r>
            <a:r>
              <a:rPr lang="nl-BE" sz="2400" dirty="0"/>
              <a:t>les médecins </a:t>
            </a:r>
            <a:r>
              <a:rPr lang="nl-BE" sz="2400" dirty="0" err="1"/>
              <a:t>généralistes</a:t>
            </a:r>
            <a:r>
              <a:rPr lang="nl-BE" sz="2400" dirty="0"/>
              <a:t> </a:t>
            </a:r>
            <a:r>
              <a:rPr lang="nl-BE" sz="2400" dirty="0" err="1" smtClean="0"/>
              <a:t>autour</a:t>
            </a:r>
            <a:r>
              <a:rPr lang="nl-BE" sz="2400" dirty="0" smtClean="0"/>
              <a:t> </a:t>
            </a:r>
            <a:r>
              <a:rPr lang="nl-BE" sz="2400" dirty="0" smtClean="0"/>
              <a:t>du </a:t>
            </a:r>
            <a:r>
              <a:rPr lang="nl-BE" sz="2400" dirty="0" smtClean="0"/>
              <a:t>DMG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Caractériser</a:t>
            </a:r>
            <a:r>
              <a:rPr lang="nl-BE" sz="2400" dirty="0" smtClean="0"/>
              <a:t> les MG vers le </a:t>
            </a:r>
            <a:r>
              <a:rPr lang="nl-BE" sz="2400" dirty="0" err="1" smtClean="0"/>
              <a:t>patient</a:t>
            </a:r>
            <a:r>
              <a:rPr lang="nl-BE" sz="2400" dirty="0" smtClean="0"/>
              <a:t>, les </a:t>
            </a:r>
            <a:r>
              <a:rPr lang="nl-BE" sz="2400" dirty="0" err="1" smtClean="0"/>
              <a:t>collègues</a:t>
            </a:r>
            <a:r>
              <a:rPr lang="nl-BE" sz="2400" dirty="0" smtClean="0"/>
              <a:t> et </a:t>
            </a:r>
            <a:r>
              <a:rPr lang="nl-BE" sz="2400" dirty="0" err="1" smtClean="0"/>
              <a:t>autres</a:t>
            </a:r>
            <a:r>
              <a:rPr lang="nl-BE" sz="2400" dirty="0" smtClean="0"/>
              <a:t> </a:t>
            </a:r>
            <a:r>
              <a:rPr lang="nl-BE" sz="2400" dirty="0" err="1" smtClean="0"/>
              <a:t>partenaires</a:t>
            </a:r>
            <a:r>
              <a:rPr lang="nl-BE" sz="2400" dirty="0" smtClean="0"/>
              <a:t> comme </a:t>
            </a:r>
            <a:r>
              <a:rPr lang="nl-BE" sz="2400" dirty="0" err="1" smtClean="0"/>
              <a:t>un</a:t>
            </a:r>
            <a:r>
              <a:rPr lang="nl-BE" sz="2400" dirty="0" smtClean="0"/>
              <a:t> </a:t>
            </a:r>
            <a:r>
              <a:rPr lang="nl-BE" sz="2400" dirty="0" err="1" smtClean="0"/>
              <a:t>groupement</a:t>
            </a:r>
            <a:r>
              <a:rPr lang="nl-BE" sz="2400" dirty="0" smtClean="0"/>
              <a:t> </a:t>
            </a:r>
            <a:r>
              <a:rPr lang="nl-BE" sz="2400" dirty="0" err="1" smtClean="0"/>
              <a:t>collaboratif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3686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Methode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Protocole</a:t>
            </a:r>
            <a:r>
              <a:rPr lang="nl-BE" sz="2400" dirty="0" smtClean="0"/>
              <a:t> de </a:t>
            </a:r>
            <a:r>
              <a:rPr lang="nl-BE" sz="2400" dirty="0" err="1" smtClean="0"/>
              <a:t>collaboration</a:t>
            </a:r>
            <a:endParaRPr lang="nl-B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Développer</a:t>
            </a:r>
            <a:r>
              <a:rPr lang="nl-BE" sz="2400" dirty="0" smtClean="0"/>
              <a:t> des </a:t>
            </a:r>
            <a:r>
              <a:rPr lang="nl-BE" sz="2400" dirty="0" err="1" smtClean="0"/>
              <a:t>outils</a:t>
            </a:r>
            <a:r>
              <a:rPr lang="nl-BE" sz="2400" dirty="0" smtClean="0"/>
              <a:t> : affiche </a:t>
            </a:r>
            <a:r>
              <a:rPr lang="nl-BE" sz="2400" dirty="0" err="1" smtClean="0"/>
              <a:t>salle</a:t>
            </a:r>
            <a:r>
              <a:rPr lang="nl-BE" sz="2400" dirty="0" smtClean="0"/>
              <a:t> </a:t>
            </a:r>
            <a:r>
              <a:rPr lang="nl-BE" sz="2400" dirty="0" err="1" smtClean="0"/>
              <a:t>d’attente</a:t>
            </a:r>
            <a:r>
              <a:rPr lang="nl-BE" sz="2400" dirty="0" smtClean="0"/>
              <a:t>, </a:t>
            </a:r>
            <a:r>
              <a:rPr lang="nl-BE" sz="2400" dirty="0" err="1" smtClean="0"/>
              <a:t>petite</a:t>
            </a:r>
            <a:r>
              <a:rPr lang="nl-BE" sz="2400" dirty="0" smtClean="0"/>
              <a:t> carte et  folder pour </a:t>
            </a:r>
            <a:r>
              <a:rPr lang="nl-BE" sz="2400" dirty="0" err="1" smtClean="0"/>
              <a:t>promouvoir</a:t>
            </a:r>
            <a:r>
              <a:rPr lang="nl-BE" sz="2400" dirty="0" smtClean="0"/>
              <a:t> </a:t>
            </a:r>
            <a:r>
              <a:rPr lang="nl-BE" sz="2400" dirty="0" smtClean="0"/>
              <a:t>le DMG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err="1" smtClean="0"/>
              <a:t>Présenter</a:t>
            </a:r>
            <a:r>
              <a:rPr lang="nl-BE" sz="2400" dirty="0" smtClean="0"/>
              <a:t> </a:t>
            </a:r>
            <a:r>
              <a:rPr lang="nl-BE" sz="2400" dirty="0" err="1" smtClean="0"/>
              <a:t>l’accord</a:t>
            </a:r>
            <a:r>
              <a:rPr lang="nl-BE" sz="2400" dirty="0" smtClean="0"/>
              <a:t> de </a:t>
            </a:r>
            <a:r>
              <a:rPr lang="nl-BE" sz="2400" dirty="0" err="1" smtClean="0"/>
              <a:t>collaboration</a:t>
            </a:r>
            <a:r>
              <a:rPr lang="nl-BE" sz="2400" dirty="0" smtClean="0"/>
              <a:t> à </a:t>
            </a:r>
            <a:r>
              <a:rPr lang="nl-BE" sz="2400" dirty="0" err="1" smtClean="0"/>
              <a:t>toutes</a:t>
            </a:r>
            <a:r>
              <a:rPr lang="nl-BE" sz="2400" dirty="0" smtClean="0"/>
              <a:t> les </a:t>
            </a:r>
            <a:r>
              <a:rPr lang="nl-BE" sz="2400" dirty="0" err="1" smtClean="0"/>
              <a:t>personnes</a:t>
            </a:r>
            <a:r>
              <a:rPr lang="nl-BE" sz="2400" dirty="0" smtClean="0"/>
              <a:t> </a:t>
            </a:r>
            <a:r>
              <a:rPr lang="nl-BE" sz="2400" dirty="0" err="1" smtClean="0"/>
              <a:t>intéressées</a:t>
            </a:r>
            <a:r>
              <a:rPr lang="nl-BE" sz="2400" dirty="0" smtClean="0"/>
              <a:t> / </a:t>
            </a:r>
            <a:r>
              <a:rPr lang="nl-BE" sz="2400" dirty="0" err="1" smtClean="0"/>
              <a:t>concernées</a:t>
            </a:r>
            <a:r>
              <a:rPr lang="nl-BE" sz="2400" dirty="0" smtClean="0"/>
              <a:t> dans le </a:t>
            </a:r>
            <a:r>
              <a:rPr lang="nl-BE" sz="2400" dirty="0" err="1" smtClean="0"/>
              <a:t>secteur</a:t>
            </a:r>
            <a:r>
              <a:rPr lang="nl-BE" sz="2400" dirty="0" smtClean="0"/>
              <a:t> des soins de santé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0545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6696744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Protocol de </a:t>
            </a:r>
            <a:r>
              <a:rPr lang="nl-BE" dirty="0" err="1" smtClean="0"/>
              <a:t>collaboration</a:t>
            </a:r>
            <a:endParaRPr lang="nl-B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3905"/>
            <a:ext cx="4368299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4355976" y="141277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Protocol pour médecins </a:t>
            </a:r>
            <a:r>
              <a:rPr lang="nl-BE" dirty="0" err="1" smtClean="0">
                <a:solidFill>
                  <a:schemeClr val="bg1"/>
                </a:solidFill>
              </a:rPr>
              <a:t>généralists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35488" y="3820398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……. </a:t>
            </a:r>
            <a:r>
              <a:rPr lang="nl-BE" sz="2400" dirty="0" smtClean="0"/>
              <a:t>le protocol </a:t>
            </a:r>
            <a:r>
              <a:rPr lang="nl-BE" sz="2400" dirty="0" err="1" smtClean="0"/>
              <a:t>comprend</a:t>
            </a:r>
            <a:endParaRPr lang="nl-BE" sz="2400" dirty="0" smtClean="0"/>
          </a:p>
          <a:p>
            <a:pPr algn="r"/>
            <a:r>
              <a:rPr lang="nl-BE" sz="2400" dirty="0" smtClean="0"/>
              <a:t>6 pages</a:t>
            </a:r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9073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Collaboration</a:t>
            </a:r>
            <a:r>
              <a:rPr lang="nl-BE" dirty="0" smtClean="0"/>
              <a:t> </a:t>
            </a:r>
            <a:r>
              <a:rPr lang="nl-BE" dirty="0" err="1" smtClean="0"/>
              <a:t>Concrète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636912"/>
            <a:ext cx="8362950" cy="3960738"/>
          </a:xfrm>
        </p:spPr>
        <p:txBody>
          <a:bodyPr/>
          <a:lstStyle/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Consultation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chez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un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MG titulaire du DMG (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80%)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Consultation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et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un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DMG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chez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un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collègue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(5%)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Consultation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et pas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encore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un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MG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titulaire du DMG (15%)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Consultation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et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refus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d’un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MG titulaire du DMG 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(</a:t>
            </a:r>
            <a:r>
              <a:rPr lang="nl-BE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quelques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)</a:t>
            </a:r>
            <a:endParaRPr lang="nl-BE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07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Outils</a:t>
            </a:r>
            <a:endParaRPr lang="nl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860032" cy="6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551690" y="14127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Affiche pour le cabinet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Outils</a:t>
            </a:r>
            <a:endParaRPr lang="nl-B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1010"/>
            <a:ext cx="4572000" cy="486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396846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Folder pour le </a:t>
            </a:r>
            <a:r>
              <a:rPr lang="nl-BE" dirty="0" err="1" smtClean="0">
                <a:solidFill>
                  <a:schemeClr val="bg1"/>
                </a:solidFill>
              </a:rPr>
              <a:t>patient</a:t>
            </a:r>
            <a:endParaRPr lang="nl-BE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4427984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GMS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2015-03-23T23:00:00+00:00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Médecin</TermName>
          <TermId xmlns="http://schemas.microsoft.com/office/infopath/2007/PartnerControls">d8a1e59b-bcd7-4d2f-b75c-23b993f6e1ad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</Terms>
    </RILanguageTaxHTField0>
    <TaxCatchAll xmlns="61fd8d87-ea47-44bb-afd6-b4d99b1d9c1f">
      <Value>8</Value>
      <Value>29</Value>
      <Value>37</Value>
    </TaxCatchAll>
    <RIDocSummary xmlns="f15eea43-7fa7-45cf-8dc0-d5244e2cd467" xsi:nil="true"/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Qualité des soins</TermName>
          <TermId xmlns="http://schemas.microsoft.com/office/infopath/2007/PartnerControls">11f87e63-cebe-492a-ad11-b522d99c5c3f</TermId>
        </TermInfo>
      </Terms>
    </RIThemeTaxHTField0>
    <RIDocTypeTaxHTField0 xmlns="f15eea43-7fa7-45cf-8dc0-d5244e2cd467">
      <Terms xmlns="http://schemas.microsoft.com/office/infopath/2007/PartnerControls"/>
    </RIDocTypeTaxHTField0>
    <cc6d4d0f41a44532aeb7bee41b15f208 xmlns="61fd8d87-ea47-44bb-afd6-b4d99b1d9c1f">
      <Terms xmlns="http://schemas.microsoft.com/office/infopath/2007/PartnerControls"/>
    </cc6d4d0f41a44532aeb7bee41b15f208>
    <PublishingExpirationDate xmlns="http://schemas.microsoft.com/sharepoint/v3" xsi:nil="true"/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97DF42CB-C31D-43C6-BDF1-7A705F66D081}"/>
</file>

<file path=customXml/itemProps2.xml><?xml version="1.0" encoding="utf-8"?>
<ds:datastoreItem xmlns:ds="http://schemas.openxmlformats.org/officeDocument/2006/customXml" ds:itemID="{36C06851-0E7D-4823-B988-AAF06470495C}"/>
</file>

<file path=customXml/itemProps3.xml><?xml version="1.0" encoding="utf-8"?>
<ds:datastoreItem xmlns:ds="http://schemas.openxmlformats.org/officeDocument/2006/customXml" ds:itemID="{A34562A6-1D38-4435-B79E-0076A2F073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Affichage à l'écran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Sjabloon GMS</vt:lpstr>
      <vt:lpstr>Pratique d’adhérence fixe au dossier</vt:lpstr>
      <vt:lpstr>Quality Award 2015</vt:lpstr>
      <vt:lpstr>Raison du projet</vt:lpstr>
      <vt:lpstr>objectif</vt:lpstr>
      <vt:lpstr>Methode</vt:lpstr>
      <vt:lpstr>Protocol de collaboration</vt:lpstr>
      <vt:lpstr>Collaboration Concrète</vt:lpstr>
      <vt:lpstr>Outils</vt:lpstr>
      <vt:lpstr>Outils</vt:lpstr>
      <vt:lpstr>Outils</vt:lpstr>
      <vt:lpstr>Avantages</vt:lpstr>
      <vt:lpstr>Avantages</vt:lpstr>
      <vt:lpstr>Désavantages</vt:lpstr>
      <vt:lpstr>Etat de lieu</vt:lpstr>
      <vt:lpstr>Simple et applicable partout</vt:lpstr>
      <vt:lpstr>Questions Remarques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Award 2015 - Project Vast Dossier Houdende Praktijk</dc:title>
  <dc:creator>corina.dekorte</dc:creator>
  <cp:lastModifiedBy>Evelyne Goraj</cp:lastModifiedBy>
  <cp:revision>59</cp:revision>
  <dcterms:created xsi:type="dcterms:W3CDTF">2015-03-16T06:26:08Z</dcterms:created>
  <dcterms:modified xsi:type="dcterms:W3CDTF">2015-03-24T13:31:40Z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29;#Médecin|d8a1e59b-bcd7-4d2f-b75c-23b993f6e1ad</vt:lpwstr>
  </property>
  <property fmtid="{D5CDD505-2E9C-101B-9397-08002B2CF9AE}" pid="4" name="RITheme">
    <vt:lpwstr>37;#Qualité des soins|11f87e63-cebe-492a-ad11-b522d99c5c3f</vt:lpwstr>
  </property>
  <property fmtid="{D5CDD505-2E9C-101B-9397-08002B2CF9AE}" pid="5" name="RILanguage">
    <vt:lpwstr>8;#Français|aa2269b8-11bd-4cc9-9267-801806817e60</vt:lpwstr>
  </property>
  <property fmtid="{D5CDD505-2E9C-101B-9397-08002B2CF9AE}" pid="6" name="RIDocType">
    <vt:lpwstr/>
  </property>
</Properties>
</file>