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58" r:id="rId4"/>
    <p:sldId id="284" r:id="rId5"/>
    <p:sldId id="285" r:id="rId6"/>
    <p:sldId id="280" r:id="rId7"/>
    <p:sldId id="272" r:id="rId8"/>
    <p:sldId id="282" r:id="rId9"/>
    <p:sldId id="281" r:id="rId10"/>
    <p:sldId id="279" r:id="rId11"/>
    <p:sldId id="273" r:id="rId12"/>
    <p:sldId id="274" r:id="rId13"/>
    <p:sldId id="275" r:id="rId14"/>
    <p:sldId id="286" r:id="rId15"/>
    <p:sldId id="277" r:id="rId16"/>
    <p:sldId id="278" r:id="rId17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-25400" y="0"/>
            <a:ext cx="9144000" cy="6742113"/>
            <a:chOff x="0" y="0"/>
            <a:chExt cx="9144000" cy="6400800"/>
          </a:xfrm>
        </p:grpSpPr>
        <p:sp>
          <p:nvSpPr>
            <p:cNvPr id="5" name="Rectangle 15"/>
            <p:cNvSpPr/>
            <p:nvPr/>
          </p:nvSpPr>
          <p:spPr>
            <a:xfrm>
              <a:off x="1828800" y="4572646"/>
              <a:ext cx="6858000" cy="18281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8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7" name="Rectangle 12"/>
            <p:cNvSpPr/>
            <p:nvPr/>
          </p:nvSpPr>
          <p:spPr>
            <a:xfrm>
              <a:off x="0" y="4572646"/>
              <a:ext cx="1828800" cy="1828154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57150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2413000" y="2212263"/>
            <a:ext cx="6248400" cy="11430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4974091"/>
            <a:ext cx="1352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4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D59EA-CE84-472E-9917-4260BD848B70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78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4BCA-84A8-4691-9B4E-11241E55B723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764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745396"/>
            <a:ext cx="1352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D0A39-7A67-40FA-A3E5-26D8AB5C8E22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4D869AE-0474-4E8A-8317-B4A800ECE5B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974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rtlCol="0" anchor="ctr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9924-B555-48F8-AD26-A4903B5A828B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3374DB-281D-42E4-BF96-8CB4A9842B3A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343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9400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8452"/>
            <a:ext cx="1224136" cy="145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2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0"/>
            <a:ext cx="9169401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5AA90-2102-4092-8B04-96691F6B2EC4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128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554E5-F5CE-4752-AC23-077BA415009E}" type="datetimeFigureOut">
              <a:rPr lang="nl-BE"/>
              <a:pPr>
                <a:defRPr/>
              </a:pPr>
              <a:t>19/03/2015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532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17463"/>
            <a:ext cx="9169401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850" y="2286000"/>
            <a:ext cx="836295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8" y="116632"/>
            <a:ext cx="1352550" cy="16097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 cap="small" spc="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457200" indent="-4572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ts val="18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1" fontAlgn="base" hangingPunct="1">
        <a:spcBef>
          <a:spcPts val="1200"/>
        </a:spcBef>
        <a:spcAft>
          <a:spcPct val="0"/>
        </a:spcAft>
        <a:buClr>
          <a:srgbClr val="A28E6A"/>
        </a:buClr>
        <a:buSzPct val="8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1" fontAlgn="base" hangingPunct="1">
        <a:spcBef>
          <a:spcPts val="1200"/>
        </a:spcBef>
        <a:spcAft>
          <a:spcPct val="0"/>
        </a:spcAft>
        <a:buClr>
          <a:srgbClr val="956251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rtl="0" eaLnBrk="1" fontAlgn="base" hangingPunct="1">
        <a:spcBef>
          <a:spcPts val="1200"/>
        </a:spcBef>
        <a:spcAft>
          <a:spcPct val="0"/>
        </a:spcAft>
        <a:buClr>
          <a:srgbClr val="91848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BE" b="1" dirty="0" smtClean="0"/>
              <a:t>Dr. Wim Verhoeven, huisarts</a:t>
            </a:r>
            <a:endParaRPr lang="nl-B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975" y="692150"/>
            <a:ext cx="6284913" cy="244881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BE" sz="4800" dirty="0" smtClean="0">
                <a:solidFill>
                  <a:schemeClr val="bg2">
                    <a:lumMod val="25000"/>
                  </a:schemeClr>
                </a:solidFill>
              </a:rPr>
              <a:t>Vast </a:t>
            </a:r>
            <a:r>
              <a:rPr lang="nl-BE" sz="4800" dirty="0" err="1" smtClean="0">
                <a:solidFill>
                  <a:schemeClr val="bg2">
                    <a:lumMod val="25000"/>
                  </a:schemeClr>
                </a:solidFill>
              </a:rPr>
              <a:t>dossierhoudende</a:t>
            </a:r>
            <a:r>
              <a:rPr lang="nl-BE" sz="4800" dirty="0" smtClean="0">
                <a:solidFill>
                  <a:schemeClr val="bg2">
                    <a:lumMod val="25000"/>
                  </a:schemeClr>
                </a:solidFill>
              </a:rPr>
              <a:t> praktijk</a:t>
            </a:r>
            <a:endParaRPr lang="nl-BE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55976" y="228600"/>
            <a:ext cx="4248472" cy="1143000"/>
          </a:xfrm>
        </p:spPr>
        <p:txBody>
          <a:bodyPr/>
          <a:lstStyle/>
          <a:p>
            <a:r>
              <a:rPr lang="nl-BE" dirty="0" smtClean="0"/>
              <a:t>Materialen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1844824"/>
            <a:ext cx="4516098" cy="266459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49080"/>
            <a:ext cx="4644008" cy="270892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08104" y="12687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Kaartje patiënt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Voordelen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584" y="2564904"/>
            <a:ext cx="3600400" cy="346742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2400" dirty="0">
                <a:ea typeface="Times New Roman"/>
                <a:cs typeface="Times New Roman"/>
              </a:rPr>
              <a:t>Consult en </a:t>
            </a:r>
            <a:r>
              <a:rPr lang="nl-BE" sz="2400" dirty="0" smtClean="0">
                <a:ea typeface="Times New Roman"/>
                <a:cs typeface="Times New Roman"/>
              </a:rPr>
              <a:t>Rapportering</a:t>
            </a:r>
            <a:endParaRPr lang="nl-BE" sz="24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2400" dirty="0">
                <a:ea typeface="Times New Roman"/>
                <a:cs typeface="Times New Roman"/>
              </a:rPr>
              <a:t>Geen overbodige dossiers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2400" dirty="0">
                <a:ea typeface="Times New Roman"/>
                <a:cs typeface="Times New Roman"/>
              </a:rPr>
              <a:t>Specialisten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2400" dirty="0">
                <a:ea typeface="Times New Roman"/>
                <a:cs typeface="Times New Roman"/>
              </a:rPr>
              <a:t>Brochure: samenwerkingsverband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2400" dirty="0" smtClean="0">
                <a:ea typeface="Times New Roman"/>
                <a:cs typeface="Times New Roman"/>
              </a:rPr>
              <a:t>Uniformiteit huisartsenwerking</a:t>
            </a:r>
            <a:endParaRPr lang="nl-BE" sz="2400" dirty="0">
              <a:ea typeface="Times New Roman"/>
              <a:cs typeface="Times New Roman"/>
            </a:endParaRP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04048" y="2564904"/>
            <a:ext cx="2971800" cy="3467423"/>
          </a:xfrm>
        </p:spPr>
        <p:txBody>
          <a:bodyPr>
            <a:no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>
                <a:ea typeface="Times New Roman"/>
                <a:cs typeface="Times New Roman"/>
              </a:rPr>
              <a:t>Shoppers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>
                <a:ea typeface="Times New Roman"/>
                <a:cs typeface="Times New Roman"/>
              </a:rPr>
              <a:t>Ontevredenheid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>
                <a:ea typeface="Times New Roman"/>
                <a:cs typeface="Times New Roman"/>
              </a:rPr>
              <a:t>Middelenmisbruik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>
                <a:ea typeface="Times New Roman"/>
                <a:cs typeface="Times New Roman"/>
              </a:rPr>
              <a:t>Second opinion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 smtClean="0">
                <a:ea typeface="Times New Roman"/>
                <a:cs typeface="Times New Roman"/>
              </a:rPr>
              <a:t>Uniform </a:t>
            </a:r>
            <a:r>
              <a:rPr lang="nl-BE" sz="2400" smtClean="0">
                <a:ea typeface="Times New Roman"/>
                <a:cs typeface="Times New Roman"/>
              </a:rPr>
              <a:t>beleid naar </a:t>
            </a:r>
            <a:r>
              <a:rPr lang="nl-BE" sz="2400" dirty="0" smtClean="0">
                <a:ea typeface="Times New Roman"/>
                <a:cs typeface="Times New Roman"/>
              </a:rPr>
              <a:t>derden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6400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Voordelen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584" y="2636912"/>
            <a:ext cx="7416824" cy="3456383"/>
          </a:xfrm>
        </p:spPr>
        <p:txBody>
          <a:bodyPr>
            <a:normAutofit fontScale="85000" lnSpcReduction="20000"/>
          </a:bodyPr>
          <a:lstStyle/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Onderzoeken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Registratie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Eén </a:t>
            </a: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dossier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Solo artsen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Formulieren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RIZIV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>
                <a:solidFill>
                  <a:prstClr val="black"/>
                </a:solidFill>
                <a:ea typeface="Times New Roman"/>
                <a:cs typeface="Times New Roman"/>
              </a:rPr>
              <a:t>Automatische verlenging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749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Nadelen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55576" y="2996952"/>
            <a:ext cx="7776864" cy="1800201"/>
          </a:xfrm>
        </p:spPr>
        <p:txBody>
          <a:bodyPr>
            <a:normAutofit/>
          </a:bodyPr>
          <a:lstStyle/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Discipline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Werkbelasting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Kaartje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1997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Stand van zaken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3212976"/>
            <a:ext cx="8362950" cy="33846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BE" sz="2400" dirty="0"/>
              <a:t>De aandacht van de huisartsen blijven prikkelen zodat het een gewoonte wordt bij </a:t>
            </a:r>
            <a:r>
              <a:rPr lang="nl-BE" sz="2400" dirty="0" smtClean="0"/>
              <a:t>iedereen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Het </a:t>
            </a:r>
            <a:r>
              <a:rPr lang="nl-BE" sz="2400" dirty="0" smtClean="0"/>
              <a:t>samenwerkingsverband voorstellen aan alle andere belanghebbenden binnen de gezondheidszorg</a:t>
            </a:r>
          </a:p>
          <a:p>
            <a:pPr>
              <a:buFont typeface="Wingdings" panose="05000000000000000000" pitchFamily="2" charset="2"/>
              <a:buChar char="§"/>
            </a:pPr>
            <a:endParaRPr lang="nl-BE" sz="24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8624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Eenvoudig </a:t>
            </a:r>
            <a:br>
              <a:rPr lang="nl-BE" dirty="0" smtClean="0"/>
            </a:br>
            <a:r>
              <a:rPr lang="nl-BE" dirty="0" smtClean="0"/>
              <a:t>en overal toepasbaar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23528" y="2204864"/>
            <a:ext cx="8640960" cy="4536504"/>
          </a:xfrm>
        </p:spPr>
        <p:txBody>
          <a:bodyPr>
            <a:normAutofit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nl-BE" sz="2400" b="1" dirty="0" smtClean="0">
                <a:solidFill>
                  <a:srgbClr val="E9E5DC">
                    <a:lumMod val="10000"/>
                  </a:srgbClr>
                </a:solidFill>
              </a:rPr>
              <a:t>Wat </a:t>
            </a:r>
            <a:r>
              <a:rPr lang="nl-BE" sz="2400" b="1" dirty="0">
                <a:solidFill>
                  <a:srgbClr val="E9E5DC">
                    <a:lumMod val="10000"/>
                  </a:srgbClr>
                </a:solidFill>
              </a:rPr>
              <a:t>kunnen partners doen om dit project te </a:t>
            </a:r>
            <a:r>
              <a:rPr lang="nl-BE" sz="2400" b="1" dirty="0" smtClean="0">
                <a:solidFill>
                  <a:srgbClr val="E9E5DC">
                    <a:lumMod val="10000"/>
                  </a:srgbClr>
                </a:solidFill>
              </a:rPr>
              <a:t>implementeren?</a:t>
            </a:r>
            <a:endParaRPr lang="nl-BE" sz="2400" b="1" dirty="0">
              <a:solidFill>
                <a:srgbClr val="E9E5DC">
                  <a:lumMod val="10000"/>
                </a:srgbClr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OVERHEID</a:t>
            </a:r>
            <a:b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sz="1900" dirty="0" smtClean="0">
                <a:solidFill>
                  <a:srgbClr val="000000"/>
                </a:solidFill>
                <a:cs typeface="Times New Roman" pitchFamily="18" charset="0"/>
              </a:rPr>
              <a:t>EID kinderen aanleveren / Groepspraktijk e-health certificaat / EID standaardisatie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MUTUALITEITEN</a:t>
            </a:r>
            <a:b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Verzekerbaarheid patiënten opvolgen  /Leden motiveren rond GMD +Informed Consent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ARTSENVERENIGINGEN</a:t>
            </a:r>
            <a:r>
              <a:rPr lang="nl-BE" altLang="nl-BE" sz="29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nl-BE" altLang="nl-BE" sz="29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EMD rond  opzoeken GMD uitgebreider / VDHP is een hoeksteen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BE" altLang="nl-B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BE" altLang="nl-B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BE" altLang="nl-BE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Vragen </a:t>
            </a:r>
            <a:br>
              <a:rPr lang="nl-BE" dirty="0" smtClean="0"/>
            </a:br>
            <a:r>
              <a:rPr lang="nl-BE" dirty="0" smtClean="0"/>
              <a:t>opmerkingen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915816" y="2420888"/>
            <a:ext cx="3600400" cy="339541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altLang="nl-BE" sz="13800" dirty="0" smtClean="0">
                <a:solidFill>
                  <a:srgbClr val="000000"/>
                </a:solidFill>
                <a:cs typeface="Times New Roman" pitchFamily="18" charset="0"/>
              </a:rPr>
              <a:t>?</a:t>
            </a:r>
            <a:endParaRPr lang="nl-BE" altLang="nl-BE" sz="138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Quality</a:t>
            </a:r>
            <a:r>
              <a:rPr lang="nl-BE" smtClean="0"/>
              <a:t> Award 2015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564904"/>
            <a:ext cx="8362950" cy="403274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Reden project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Doelstelling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Methode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Voordelen </a:t>
            </a:r>
            <a:r>
              <a:rPr lang="nl-BE" sz="2400" dirty="0">
                <a:solidFill>
                  <a:schemeClr val="bg2">
                    <a:lumMod val="10000"/>
                  </a:schemeClr>
                </a:solidFill>
              </a:rPr>
              <a:t>en nadelen</a:t>
            </a:r>
          </a:p>
          <a:p>
            <a:pPr>
              <a:buFont typeface="+mj-lt"/>
              <a:buAutoNum type="arabicPeriod"/>
            </a:pPr>
            <a:r>
              <a:rPr lang="nl-BE" sz="2400" dirty="0">
                <a:solidFill>
                  <a:schemeClr val="bg2">
                    <a:lumMod val="10000"/>
                  </a:schemeClr>
                </a:solidFill>
              </a:rPr>
              <a:t>Stand van zaken</a:t>
            </a:r>
          </a:p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Wat </a:t>
            </a:r>
            <a:r>
              <a:rPr lang="nl-BE" sz="2400" dirty="0">
                <a:solidFill>
                  <a:schemeClr val="bg2">
                    <a:lumMod val="10000"/>
                  </a:schemeClr>
                </a:solidFill>
              </a:rPr>
              <a:t>kunnen 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partners doen om dit project te implementeren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nl-BE" dirty="0" smtClean="0"/>
              <a:t>Reden project</a:t>
            </a:r>
            <a:endParaRPr lang="nl-BE" dirty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2564904"/>
            <a:ext cx="7308304" cy="3807594"/>
          </a:xfrm>
        </p:spPr>
        <p:txBody>
          <a:bodyPr/>
          <a:lstStyle/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nl-BE" sz="2400" dirty="0" smtClean="0"/>
              <a:t>Vaste huisarts: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/>
              <a:t>Patiënten maximaal begeleiden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/>
              <a:t>Kwaliteit Globaal Medisch Dossier en </a:t>
            </a:r>
            <a:r>
              <a:rPr lang="nl-BE" sz="2400" dirty="0" err="1" smtClean="0"/>
              <a:t>Sumehr</a:t>
            </a:r>
            <a:r>
              <a:rPr lang="nl-BE" sz="2400" dirty="0" smtClean="0"/>
              <a:t> 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/>
              <a:t>Hoeksteen uitgebouwde en omkaderde gezondheidszorg</a:t>
            </a:r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sz="2400" dirty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nl-BE" sz="2400" dirty="0"/>
              <a:t>Vrije keuze arts </a:t>
            </a:r>
            <a:r>
              <a:rPr lang="nl-BE" sz="2400" dirty="0" smtClean="0"/>
              <a:t>bewaken</a:t>
            </a:r>
            <a:endParaRPr lang="nl-BE" sz="2400" dirty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dirty="0" smtClean="0"/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nl-BE" dirty="0" smtClean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dirty="0" smtClean="0"/>
          </a:p>
        </p:txBody>
      </p:sp>
      <p:sp>
        <p:nvSpPr>
          <p:cNvPr id="6" name="PIJL-OMHOOG 5"/>
          <p:cNvSpPr/>
          <p:nvPr/>
        </p:nvSpPr>
        <p:spPr>
          <a:xfrm>
            <a:off x="8244408" y="3645024"/>
            <a:ext cx="251520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Doelstelling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636912"/>
            <a:ext cx="8362950" cy="39607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Patiënt actief bewust maken van voordelen GMD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Huisartsen ondersteunen bij de communicatie met de patiënt over GMD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Huisartsen onderling doen </a:t>
            </a:r>
            <a:r>
              <a:rPr lang="nl-BE" sz="2400" dirty="0"/>
              <a:t>samenwerken rond GMD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Huisartsen als één samenwerkingsverband naar patiënt, collega’s en andere partners profileren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3686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Methode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Samenwerkingsprotocol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Ontwikkelen materialen: affiche wachtkamer, kaartje en folder om GMD te promoten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Samenwerkingsverband voorstellen aan alle belanghebbenden binnen de gezondheidszorg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054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269776"/>
            <a:ext cx="6696744" cy="1143000"/>
          </a:xfrm>
        </p:spPr>
        <p:txBody>
          <a:bodyPr>
            <a:normAutofit/>
          </a:bodyPr>
          <a:lstStyle/>
          <a:p>
            <a:r>
              <a:rPr lang="nl-BE" dirty="0" smtClean="0"/>
              <a:t>Samenwerkingsprotocol</a:t>
            </a:r>
            <a:endParaRPr lang="nl-B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33905"/>
            <a:ext cx="4368299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551690" y="1412776"/>
            <a:ext cx="3484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chemeClr val="bg1"/>
                </a:solidFill>
              </a:rPr>
              <a:t>Protocol voor de huisartsen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35488" y="3820398"/>
            <a:ext cx="4608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/>
              <a:t>……. </a:t>
            </a:r>
            <a:r>
              <a:rPr lang="nl-BE" sz="2400" dirty="0"/>
              <a:t>p</a:t>
            </a:r>
            <a:r>
              <a:rPr lang="nl-BE" sz="2400" dirty="0" smtClean="0"/>
              <a:t>rotocol bestaat uit </a:t>
            </a:r>
          </a:p>
          <a:p>
            <a:pPr algn="r"/>
            <a:r>
              <a:rPr lang="nl-BE" sz="2400" dirty="0" smtClean="0"/>
              <a:t>6 pagina’s</a:t>
            </a:r>
          </a:p>
          <a:p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9073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Samenwerking Praktisch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636912"/>
            <a:ext cx="8362950" cy="3960738"/>
          </a:xfrm>
        </p:spPr>
        <p:txBody>
          <a:bodyPr/>
          <a:lstStyle/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Consult 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bij huisarts die GMD houder 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is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(80%)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Consult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en een GMD bij 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collega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(5%)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Consult en nog geen GMD houdende 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huisarts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(15%)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Consult en wil geen GMD houdende 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huisarts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(enkelen)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07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Materialen</a:t>
            </a:r>
            <a:endParaRPr lang="nl-B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4860032" cy="67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551690" y="141277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Affiche voor de praktijk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Materialen</a:t>
            </a:r>
            <a:endParaRPr lang="nl-B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1010"/>
            <a:ext cx="4572000" cy="486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396846" y="12687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Folder voor de patiënt</a:t>
            </a:r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4427984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GMS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2015-03-23T23:00:00+00:00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Médecin</TermName>
          <TermId xmlns="http://schemas.microsoft.com/office/infopath/2007/PartnerControls">d8a1e59b-bcd7-4d2f-b75c-23b993f6e1ad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Néerlandais</TermName>
          <TermId xmlns="http://schemas.microsoft.com/office/infopath/2007/PartnerControls">1daba039-17e6-4993-bb2c-50e1d16ef364</TermId>
        </TermInfo>
      </Terms>
    </RILanguageTaxHTField0>
    <TaxCatchAll xmlns="61fd8d87-ea47-44bb-afd6-b4d99b1d9c1f">
      <Value>29</Value>
      <Value>37</Value>
      <Value>12</Value>
    </TaxCatchAll>
    <RIDocSummary xmlns="f15eea43-7fa7-45cf-8dc0-d5244e2cd467" xsi:nil="true"/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Qualité des soins</TermName>
          <TermId xmlns="http://schemas.microsoft.com/office/infopath/2007/PartnerControls">11f87e63-cebe-492a-ad11-b522d99c5c3f</TermId>
        </TermInfo>
      </Terms>
    </RIThemeTaxHTField0>
    <RIDocTypeTaxHTField0 xmlns="f15eea43-7fa7-45cf-8dc0-d5244e2cd467">
      <Terms xmlns="http://schemas.microsoft.com/office/infopath/2007/PartnerControls"/>
    </RIDocTypeTaxHTField0>
    <cc6d4d0f41a44532aeb7bee41b15f208 xmlns="61fd8d87-ea47-44bb-afd6-b4d99b1d9c1f">
      <Terms xmlns="http://schemas.microsoft.com/office/infopath/2007/PartnerControls"/>
    </cc6d4d0f41a44532aeb7bee41b15f208>
    <PublishingExpirationDate xmlns="http://schemas.microsoft.com/sharepoint/v3" xsi:nil="true"/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B81E9D7E-D884-4783-AFAB-1B5B57A90596}"/>
</file>

<file path=customXml/itemProps2.xml><?xml version="1.0" encoding="utf-8"?>
<ds:datastoreItem xmlns:ds="http://schemas.openxmlformats.org/officeDocument/2006/customXml" ds:itemID="{8B8618E8-269C-42EB-9A6A-66DA529E9DE1}"/>
</file>

<file path=customXml/itemProps3.xml><?xml version="1.0" encoding="utf-8"?>
<ds:datastoreItem xmlns:ds="http://schemas.openxmlformats.org/officeDocument/2006/customXml" ds:itemID="{7A474F3F-624A-45A2-8EE6-95314C1731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257</Words>
  <Application>Microsoft Office PowerPoint</Application>
  <PresentationFormat>Diavoorstelling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Verdana</vt:lpstr>
      <vt:lpstr>Wingdings</vt:lpstr>
      <vt:lpstr>Sjabloon GMS</vt:lpstr>
      <vt:lpstr>Vast dossierhoudende praktijk</vt:lpstr>
      <vt:lpstr>Quality Award 2015</vt:lpstr>
      <vt:lpstr>Reden project</vt:lpstr>
      <vt:lpstr>Doelstelling</vt:lpstr>
      <vt:lpstr>Methode</vt:lpstr>
      <vt:lpstr>Samenwerkingsprotocol</vt:lpstr>
      <vt:lpstr>Samenwerking Praktisch</vt:lpstr>
      <vt:lpstr>Materialen</vt:lpstr>
      <vt:lpstr>Materialen</vt:lpstr>
      <vt:lpstr>Materialen</vt:lpstr>
      <vt:lpstr>Voordelen</vt:lpstr>
      <vt:lpstr>Voordelen</vt:lpstr>
      <vt:lpstr>Nadelen</vt:lpstr>
      <vt:lpstr>Stand van zaken</vt:lpstr>
      <vt:lpstr>Eenvoudig  en overal toepasbaar</vt:lpstr>
      <vt:lpstr>Vragen  opmerkingen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Award 2015 - Project Vast Dossier Houdende Praktijk</dc:title>
  <dc:creator>corina.dekorte</dc:creator>
  <cp:lastModifiedBy>Hanna Goossens</cp:lastModifiedBy>
  <cp:revision>35</cp:revision>
  <dcterms:created xsi:type="dcterms:W3CDTF">2015-03-16T06:26:08Z</dcterms:created>
  <dcterms:modified xsi:type="dcterms:W3CDTF">2015-03-19T12:32:10Z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29;#Médecin|d8a1e59b-bcd7-4d2f-b75c-23b993f6e1ad</vt:lpwstr>
  </property>
  <property fmtid="{D5CDD505-2E9C-101B-9397-08002B2CF9AE}" pid="4" name="RITheme">
    <vt:lpwstr>37;#Qualité des soins|11f87e63-cebe-492a-ad11-b522d99c5c3f</vt:lpwstr>
  </property>
  <property fmtid="{D5CDD505-2E9C-101B-9397-08002B2CF9AE}" pid="5" name="RILanguage">
    <vt:lpwstr>12;#Néerlandais|1daba039-17e6-4993-bb2c-50e1d16ef364</vt:lpwstr>
  </property>
  <property fmtid="{D5CDD505-2E9C-101B-9397-08002B2CF9AE}" pid="6" name="RIDocType">
    <vt:lpwstr/>
  </property>
</Properties>
</file>