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29.xml" ContentType="application/vnd.openxmlformats-officedocument.presentationml.slide+xml"/>
  <Override PartName="/ppt/slides/slide7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6"/>
  </p:notesMasterIdLst>
  <p:sldIdLst>
    <p:sldId id="259" r:id="rId2"/>
    <p:sldId id="433" r:id="rId3"/>
    <p:sldId id="434" r:id="rId4"/>
    <p:sldId id="431" r:id="rId5"/>
    <p:sldId id="432" r:id="rId6"/>
    <p:sldId id="435" r:id="rId7"/>
    <p:sldId id="436" r:id="rId8"/>
    <p:sldId id="437" r:id="rId9"/>
    <p:sldId id="438" r:id="rId10"/>
    <p:sldId id="496" r:id="rId11"/>
    <p:sldId id="497" r:id="rId12"/>
    <p:sldId id="260" r:id="rId13"/>
    <p:sldId id="261" r:id="rId14"/>
    <p:sldId id="262" r:id="rId15"/>
    <p:sldId id="263" r:id="rId16"/>
    <p:sldId id="370" r:id="rId17"/>
    <p:sldId id="492" r:id="rId18"/>
    <p:sldId id="264" r:id="rId19"/>
    <p:sldId id="371" r:id="rId20"/>
    <p:sldId id="439" r:id="rId21"/>
    <p:sldId id="372" r:id="rId22"/>
    <p:sldId id="440" r:id="rId23"/>
    <p:sldId id="265" r:id="rId24"/>
    <p:sldId id="381" r:id="rId25"/>
    <p:sldId id="442" r:id="rId26"/>
    <p:sldId id="380" r:id="rId27"/>
    <p:sldId id="443" r:id="rId28"/>
    <p:sldId id="374" r:id="rId29"/>
    <p:sldId id="445" r:id="rId30"/>
    <p:sldId id="375" r:id="rId31"/>
    <p:sldId id="446" r:id="rId32"/>
    <p:sldId id="448" r:id="rId33"/>
    <p:sldId id="377" r:id="rId34"/>
    <p:sldId id="449" r:id="rId35"/>
    <p:sldId id="378" r:id="rId36"/>
    <p:sldId id="266" r:id="rId37"/>
    <p:sldId id="267" r:id="rId38"/>
    <p:sldId id="384" r:id="rId39"/>
    <p:sldId id="451" r:id="rId40"/>
    <p:sldId id="268" r:id="rId41"/>
    <p:sldId id="385" r:id="rId42"/>
    <p:sldId id="452" r:id="rId43"/>
    <p:sldId id="386" r:id="rId44"/>
    <p:sldId id="493" r:id="rId45"/>
    <p:sldId id="269" r:id="rId46"/>
    <p:sldId id="387" r:id="rId47"/>
    <p:sldId id="453" r:id="rId48"/>
    <p:sldId id="270" r:id="rId49"/>
    <p:sldId id="388" r:id="rId50"/>
    <p:sldId id="454" r:id="rId51"/>
    <p:sldId id="272" r:id="rId52"/>
    <p:sldId id="271" r:id="rId53"/>
    <p:sldId id="273" r:id="rId54"/>
    <p:sldId id="389" r:id="rId55"/>
    <p:sldId id="455" r:id="rId56"/>
    <p:sldId id="494" r:id="rId57"/>
    <p:sldId id="495" r:id="rId58"/>
    <p:sldId id="392" r:id="rId59"/>
    <p:sldId id="458" r:id="rId60"/>
    <p:sldId id="393" r:id="rId61"/>
    <p:sldId id="459" r:id="rId62"/>
    <p:sldId id="274" r:id="rId63"/>
    <p:sldId id="395" r:id="rId64"/>
    <p:sldId id="461" r:id="rId65"/>
    <p:sldId id="275" r:id="rId66"/>
    <p:sldId id="276" r:id="rId67"/>
    <p:sldId id="396" r:id="rId68"/>
    <p:sldId id="462" r:id="rId69"/>
    <p:sldId id="277" r:id="rId70"/>
    <p:sldId id="397" r:id="rId71"/>
    <p:sldId id="463" r:id="rId72"/>
    <p:sldId id="278" r:id="rId73"/>
    <p:sldId id="464" r:id="rId74"/>
    <p:sldId id="398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7C92"/>
    <a:srgbClr val="5F5F5F"/>
    <a:srgbClr val="80808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4660"/>
  </p:normalViewPr>
  <p:slideViewPr>
    <p:cSldViewPr>
      <p:cViewPr varScale="1">
        <p:scale>
          <a:sx n="127" d="100"/>
          <a:sy n="127" d="100"/>
        </p:scale>
        <p:origin x="11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BE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BE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/>
              <a:t>Klik om de opmaakprofielen van de modeltekst te bewerken</a:t>
            </a:r>
          </a:p>
          <a:p>
            <a:pPr lvl="1"/>
            <a:r>
              <a:rPr lang="nl-BE" altLang="en-US"/>
              <a:t>Tweede niveau</a:t>
            </a:r>
          </a:p>
          <a:p>
            <a:pPr lvl="2"/>
            <a:r>
              <a:rPr lang="nl-BE" altLang="en-US"/>
              <a:t>Derde niveau</a:t>
            </a:r>
          </a:p>
          <a:p>
            <a:pPr lvl="3"/>
            <a:r>
              <a:rPr lang="nl-BE" altLang="en-US"/>
              <a:t>Vierde niveau</a:t>
            </a:r>
          </a:p>
          <a:p>
            <a:pPr lvl="4"/>
            <a:r>
              <a:rPr lang="nl-BE" altLang="en-US"/>
              <a:t>Vijfde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BE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2815CA-8B89-4A81-BA09-02513C966930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27636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082675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nl-BE" altLang="en-US" noProof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429000"/>
            <a:ext cx="7088187" cy="720725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007C92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nl-BE" altLang="en-US" noProof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D40191-F203-4AB1-96EC-AD5F900ACBC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274" name="Picture 10" descr="L-logo INAMI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514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75730-A482-48AA-8A0B-465342093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96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92165-F3F5-4980-8958-38374D298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91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32DB5-EEB4-4681-9E39-0D2E75D8C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69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69EC5-76D6-4350-BF4F-A9390AF1D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28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EEE26-4CBF-495C-87EB-EFD30190A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90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0467-DC62-42CE-B8BF-9CFD81F82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34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785B1-359A-466E-9819-5A7BC905D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63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B1737-D835-475A-8BBA-836A54440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31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C3BFB-C4B9-4EFF-8A6A-807937763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07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4DFFA-5CCC-4AEA-90B1-65C7146D8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63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74638"/>
            <a:ext cx="68516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 om de opmaakprofielen van de modeltekst te bewerken</a:t>
            </a:r>
          </a:p>
          <a:p>
            <a:pPr lvl="1"/>
            <a:r>
              <a:rPr lang="en-US" altLang="en-US"/>
              <a:t>Tweede niveau</a:t>
            </a:r>
          </a:p>
          <a:p>
            <a:pPr lvl="2"/>
            <a:r>
              <a:rPr lang="en-US" altLang="en-US"/>
              <a:t>Derde niveau</a:t>
            </a:r>
          </a:p>
          <a:p>
            <a:pPr lvl="3"/>
            <a:r>
              <a:rPr lang="en-US" altLang="en-US"/>
              <a:t>Vierde niveau</a:t>
            </a:r>
          </a:p>
          <a:p>
            <a:pPr lvl="4"/>
            <a:r>
              <a:rPr lang="en-US" alt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184632-F337-4713-ACD7-36A6B95D914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8" descr="electrogra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8201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L-logo INAMI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100"/>
            <a:ext cx="1514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784"/>
            <a:ext cx="8351962" cy="1082675"/>
          </a:xfrm>
        </p:spPr>
        <p:txBody>
          <a:bodyPr/>
          <a:lstStyle/>
          <a:p>
            <a:r>
              <a:rPr lang="fr-FR" dirty="0"/>
              <a:t>Feedback individuel des médecins généralistes</a:t>
            </a:r>
            <a:r>
              <a:rPr lang="nl-BE" dirty="0"/>
              <a:t/>
            </a:r>
            <a:br>
              <a:rPr lang="nl-BE" dirty="0"/>
            </a:b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4" b="30069"/>
          <a:stretch/>
        </p:blipFill>
        <p:spPr bwMode="auto">
          <a:xfrm>
            <a:off x="179512" y="3068960"/>
            <a:ext cx="8858250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87600" y="2583161"/>
            <a:ext cx="70881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b="1">
                <a:solidFill>
                  <a:srgbClr val="006F82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BE" kern="0" dirty="0" err="1"/>
              <a:t>Résultats</a:t>
            </a:r>
            <a:r>
              <a:rPr lang="nl-BE" kern="0" dirty="0"/>
              <a:t> GLEM (</a:t>
            </a:r>
            <a:r>
              <a:rPr lang="nl-BE" kern="0" dirty="0" err="1"/>
              <a:t>données</a:t>
            </a:r>
            <a:r>
              <a:rPr lang="nl-BE" kern="0" dirty="0"/>
              <a:t> 2016) </a:t>
            </a:r>
          </a:p>
          <a:p>
            <a:r>
              <a:rPr lang="nl-BE" kern="0" dirty="0"/>
              <a:t>pour </a:t>
            </a:r>
            <a:r>
              <a:rPr lang="nl-BE" kern="0" dirty="0" err="1"/>
              <a:t>le</a:t>
            </a:r>
            <a:r>
              <a:rPr lang="nl-BE" kern="0" dirty="0"/>
              <a:t> remboursement à </a:t>
            </a:r>
            <a:r>
              <a:rPr lang="nl-BE" kern="0" dirty="0" err="1"/>
              <a:t>l’acte</a:t>
            </a:r>
            <a:r>
              <a:rPr lang="nl-BE" kern="0" dirty="0"/>
              <a:t> et au </a:t>
            </a:r>
            <a:r>
              <a:rPr lang="nl-BE" kern="0" dirty="0" smtClean="0"/>
              <a:t>forfait</a:t>
            </a:r>
          </a:p>
          <a:p>
            <a:r>
              <a:rPr lang="en-US" kern="0" dirty="0"/>
              <a:t>THÈME I</a:t>
            </a:r>
          </a:p>
        </p:txBody>
      </p:sp>
    </p:spTree>
    <p:extLst>
      <p:ext uri="{BB962C8B-B14F-4D97-AF65-F5344CB8AC3E}">
        <p14:creationId xmlns:p14="http://schemas.microsoft.com/office/powerpoint/2010/main" val="18768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Comparaison</a:t>
            </a:r>
            <a:r>
              <a:rPr lang="en-US" dirty="0"/>
              <a:t> des </a:t>
            </a:r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r>
              <a:rPr lang="en-US" dirty="0"/>
              <a:t> et au </a:t>
            </a:r>
            <a:r>
              <a:rPr lang="en-US" dirty="0" err="1"/>
              <a:t>forfait</a:t>
            </a:r>
            <a:r>
              <a:rPr lang="en-US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404279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Les </a:t>
            </a:r>
            <a:r>
              <a:rPr lang="en-US" sz="2000" dirty="0" err="1"/>
              <a:t>résultats</a:t>
            </a:r>
            <a:r>
              <a:rPr lang="en-US" sz="2000" dirty="0"/>
              <a:t> entre </a:t>
            </a:r>
            <a:r>
              <a:rPr lang="en-US" sz="2000" dirty="0" err="1"/>
              <a:t>pratique</a:t>
            </a:r>
            <a:r>
              <a:rPr lang="en-US" sz="2000" dirty="0"/>
              <a:t> à </a:t>
            </a:r>
            <a:r>
              <a:rPr lang="en-US" sz="2000" dirty="0" err="1"/>
              <a:t>l’acte</a:t>
            </a:r>
            <a:r>
              <a:rPr lang="en-US" sz="2000" dirty="0"/>
              <a:t> et </a:t>
            </a:r>
            <a:r>
              <a:rPr lang="en-US" sz="2000" dirty="0" err="1"/>
              <a:t>pratique</a:t>
            </a:r>
            <a:r>
              <a:rPr lang="en-US" sz="2000" dirty="0"/>
              <a:t> au </a:t>
            </a:r>
            <a:r>
              <a:rPr lang="en-US" sz="2000" dirty="0" err="1"/>
              <a:t>forfait</a:t>
            </a:r>
            <a:r>
              <a:rPr lang="en-US" sz="2000" dirty="0"/>
              <a:t> ne </a:t>
            </a:r>
            <a:r>
              <a:rPr lang="en-US" sz="2000" dirty="0" err="1"/>
              <a:t>seront</a:t>
            </a:r>
            <a:r>
              <a:rPr lang="en-US" sz="2000" dirty="0"/>
              <a:t> </a:t>
            </a:r>
            <a:r>
              <a:rPr lang="en-US" sz="2000" dirty="0" err="1"/>
              <a:t>comparables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pour les </a:t>
            </a:r>
            <a:r>
              <a:rPr lang="en-US" sz="2000" dirty="0" err="1"/>
              <a:t>indicateurs</a:t>
            </a:r>
            <a:r>
              <a:rPr lang="en-US" sz="2000" dirty="0"/>
              <a:t> qui </a:t>
            </a:r>
            <a:r>
              <a:rPr lang="en-US" sz="2000" dirty="0" err="1"/>
              <a:t>présuposent</a:t>
            </a:r>
            <a:r>
              <a:rPr lang="en-US" sz="2000" dirty="0"/>
              <a:t> </a:t>
            </a:r>
            <a:r>
              <a:rPr lang="en-US" sz="2000" dirty="0" err="1"/>
              <a:t>qu’il</a:t>
            </a:r>
            <a:r>
              <a:rPr lang="en-US" sz="2000" dirty="0"/>
              <a:t> y a </a:t>
            </a:r>
            <a:r>
              <a:rPr lang="en-US" sz="2000" dirty="0" err="1"/>
              <a:t>eu</a:t>
            </a:r>
            <a:r>
              <a:rPr lang="en-US" sz="2000" dirty="0"/>
              <a:t> contact </a:t>
            </a: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l’année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Par </a:t>
            </a:r>
            <a:r>
              <a:rPr lang="en-US" sz="2000" dirty="0" err="1"/>
              <a:t>exemple</a:t>
            </a:r>
            <a:r>
              <a:rPr lang="en-US" sz="2000" dirty="0"/>
              <a:t> le % </a:t>
            </a:r>
            <a:r>
              <a:rPr lang="en-US" sz="2000" dirty="0" err="1"/>
              <a:t>d’antibiotique</a:t>
            </a:r>
            <a:r>
              <a:rPr lang="en-US" sz="2000" dirty="0"/>
              <a:t> de </a:t>
            </a:r>
            <a:r>
              <a:rPr lang="en-US" sz="2000" dirty="0" err="1"/>
              <a:t>seconde</a:t>
            </a:r>
            <a:r>
              <a:rPr lang="en-US" sz="2000" dirty="0"/>
              <a:t> </a:t>
            </a:r>
            <a:r>
              <a:rPr lang="en-US" sz="2000" dirty="0" err="1"/>
              <a:t>ligne</a:t>
            </a:r>
            <a:r>
              <a:rPr lang="en-US" sz="2000" dirty="0"/>
              <a:t> </a:t>
            </a:r>
            <a:r>
              <a:rPr lang="en-US" sz="2000" dirty="0" err="1"/>
              <a:t>sur</a:t>
            </a:r>
            <a:r>
              <a:rPr lang="en-US" sz="2000" dirty="0"/>
              <a:t> </a:t>
            </a:r>
            <a:r>
              <a:rPr lang="en-US" sz="2000" dirty="0" err="1"/>
              <a:t>l’ensemble</a:t>
            </a:r>
            <a:r>
              <a:rPr lang="en-US" sz="2000" dirty="0"/>
              <a:t> des </a:t>
            </a:r>
            <a:r>
              <a:rPr lang="en-US" sz="2000" dirty="0" err="1"/>
              <a:t>antibiotiques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Dans</a:t>
            </a:r>
            <a:r>
              <a:rPr lang="en-US" sz="2000" dirty="0" smtClean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cas</a:t>
            </a:r>
            <a:r>
              <a:rPr lang="en-US" sz="2000" dirty="0"/>
              <a:t> </a:t>
            </a:r>
            <a:r>
              <a:rPr lang="en-US" sz="2000" dirty="0" err="1"/>
              <a:t>ces</a:t>
            </a:r>
            <a:r>
              <a:rPr lang="en-US" sz="2000" dirty="0"/>
              <a:t> </a:t>
            </a:r>
            <a:r>
              <a:rPr lang="en-US" sz="2000" dirty="0" err="1"/>
              <a:t>indicateurs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soulignés</a:t>
            </a:r>
            <a:r>
              <a:rPr lang="en-US" sz="2000" dirty="0"/>
              <a:t> en vert.    </a:t>
            </a: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54" y="1624533"/>
            <a:ext cx="4566042" cy="410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èche à angle droit 8"/>
          <p:cNvSpPr/>
          <p:nvPr/>
        </p:nvSpPr>
        <p:spPr>
          <a:xfrm>
            <a:off x="3923928" y="5805264"/>
            <a:ext cx="4104456" cy="288032"/>
          </a:xfrm>
          <a:prstGeom prst="bentUpArrow">
            <a:avLst>
              <a:gd name="adj1" fmla="val 32937"/>
              <a:gd name="adj2" fmla="val 25000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Comparaison</a:t>
            </a:r>
            <a:r>
              <a:rPr lang="en-US" dirty="0"/>
              <a:t> des </a:t>
            </a:r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r>
              <a:rPr lang="en-US" dirty="0"/>
              <a:t> et au </a:t>
            </a:r>
            <a:r>
              <a:rPr lang="en-US" dirty="0" err="1"/>
              <a:t>forfait</a:t>
            </a:r>
            <a:r>
              <a:rPr lang="en-US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404279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Lorsqu’il</a:t>
            </a:r>
            <a:r>
              <a:rPr lang="en-US" sz="2000" dirty="0" smtClean="0"/>
              <a:t> </a:t>
            </a:r>
            <a:r>
              <a:rPr lang="en-US" sz="2000" dirty="0" err="1"/>
              <a:t>n’est</a:t>
            </a:r>
            <a:r>
              <a:rPr lang="en-US" sz="2000" dirty="0"/>
              <a:t> pas certain </a:t>
            </a:r>
            <a:r>
              <a:rPr lang="en-US" sz="2000" dirty="0" err="1"/>
              <a:t>qu’il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 </a:t>
            </a:r>
            <a:r>
              <a:rPr lang="en-US" sz="2000" dirty="0" err="1"/>
              <a:t>eu</a:t>
            </a:r>
            <a:r>
              <a:rPr lang="en-US" sz="2000" dirty="0"/>
              <a:t> un contact </a:t>
            </a: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l’année</a:t>
            </a:r>
            <a:r>
              <a:rPr lang="en-US" sz="2000" dirty="0"/>
              <a:t>, la </a:t>
            </a:r>
            <a:r>
              <a:rPr lang="en-US" sz="2000" dirty="0" err="1"/>
              <a:t>comparaison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biaisée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fr-BE" sz="2000" dirty="0"/>
              <a:t>Par exemple le % de patients ayant reçu au moins une prescription d’antibiotiques dans </a:t>
            </a:r>
            <a:r>
              <a:rPr lang="fr-BE" sz="2000" dirty="0" smtClean="0"/>
              <a:t>l’année.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cas</a:t>
            </a:r>
            <a:r>
              <a:rPr lang="en-US" sz="2000" dirty="0"/>
              <a:t> </a:t>
            </a:r>
            <a:r>
              <a:rPr lang="en-US" sz="2000" dirty="0" err="1"/>
              <a:t>ces</a:t>
            </a:r>
            <a:r>
              <a:rPr lang="en-US" sz="2000" dirty="0"/>
              <a:t> </a:t>
            </a:r>
            <a:r>
              <a:rPr lang="en-US" sz="2000" dirty="0" err="1"/>
              <a:t>indicateurs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soulignés</a:t>
            </a:r>
            <a:r>
              <a:rPr lang="en-US" sz="2000" dirty="0"/>
              <a:t> en rouge.    </a:t>
            </a: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7" name="Flèche à angle droit 6"/>
          <p:cNvSpPr/>
          <p:nvPr/>
        </p:nvSpPr>
        <p:spPr>
          <a:xfrm>
            <a:off x="3779912" y="5705846"/>
            <a:ext cx="4104456" cy="288032"/>
          </a:xfrm>
          <a:prstGeom prst="bentUpArrow">
            <a:avLst>
              <a:gd name="adj1" fmla="val 32937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381487" cy="396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MÉDICAMENTS</a:t>
            </a:r>
            <a:endParaRPr kumimoji="0" lang="en-US" sz="4000" b="1" i="0" u="none" strike="noStrike" kern="0" cap="all" spc="0" normalizeH="0" baseline="0" noProof="0" dirty="0">
              <a:ln>
                <a:noFill/>
              </a:ln>
              <a:solidFill>
                <a:srgbClr val="006F8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THÈME 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2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I: MÉDICAMENTS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/>
              <a:t>Infections dans la pratique ambulatoire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Médication des personnes âgées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Médication psychotrope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Divers</a:t>
            </a:r>
            <a:endParaRPr lang="nl-BE" sz="24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4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I: MÉDICAMENTS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 dirty="0"/>
          </a:p>
          <a:p>
            <a:pPr marL="514350" indent="-514350">
              <a:buFont typeface="+mj-lt"/>
              <a:buAutoNum type="arabicPeriod"/>
            </a:pPr>
            <a:endParaRPr lang="nl-BE" kern="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 dirty="0"/>
              <a:t>Infections dans la pratique ambulatoire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 dirty="0" err="1">
                <a:solidFill>
                  <a:schemeClr val="bg1">
                    <a:lumMod val="85000"/>
                  </a:schemeClr>
                </a:solidFill>
              </a:rPr>
              <a:t>Médication</a:t>
            </a:r>
            <a:r>
              <a:rPr lang="nl-BE" sz="2400" kern="0" dirty="0">
                <a:solidFill>
                  <a:schemeClr val="bg1">
                    <a:lumMod val="85000"/>
                  </a:schemeClr>
                </a:solidFill>
              </a:rPr>
              <a:t> des </a:t>
            </a:r>
            <a:r>
              <a:rPr lang="nl-BE" sz="2400" kern="0" dirty="0" err="1">
                <a:solidFill>
                  <a:schemeClr val="bg1">
                    <a:lumMod val="85000"/>
                  </a:schemeClr>
                </a:solidFill>
              </a:rPr>
              <a:t>personnes</a:t>
            </a:r>
            <a:r>
              <a:rPr lang="nl-BE" sz="2400" kern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BE" sz="2400" kern="0" dirty="0" err="1">
                <a:solidFill>
                  <a:schemeClr val="bg1">
                    <a:lumMod val="85000"/>
                  </a:schemeClr>
                </a:solidFill>
              </a:rPr>
              <a:t>âgées</a:t>
            </a:r>
            <a:endParaRPr lang="nl-BE" sz="2400" kern="0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 dirty="0" err="1">
                <a:solidFill>
                  <a:schemeClr val="bg1">
                    <a:lumMod val="85000"/>
                  </a:schemeClr>
                </a:solidFill>
              </a:rPr>
              <a:t>Médication</a:t>
            </a:r>
            <a:r>
              <a:rPr lang="nl-BE" sz="2400" kern="0" dirty="0">
                <a:solidFill>
                  <a:schemeClr val="bg1">
                    <a:lumMod val="85000"/>
                  </a:schemeClr>
                </a:solidFill>
              </a:rPr>
              <a:t> psychotrope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 dirty="0">
                <a:solidFill>
                  <a:schemeClr val="bg1">
                    <a:lumMod val="85000"/>
                  </a:schemeClr>
                </a:solidFill>
              </a:rPr>
              <a:t>Divers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7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I.1. </a:t>
            </a:r>
            <a:r>
              <a:rPr lang="fr-FR" dirty="0"/>
              <a:t>Infections dans la pratique ambulatoire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Grippe</a:t>
            </a:r>
          </a:p>
          <a:p>
            <a:pPr marL="0" indent="0">
              <a:buFontTx/>
              <a:buNone/>
            </a:pPr>
            <a:endParaRPr lang="en-US" kern="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Chez les patients ≥ 65 ans, une vaccination annuelle contre la grippe est recommandée en raison d'un risque accru de complications.</a:t>
            </a:r>
            <a:r>
              <a:rPr lang="nl-NL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0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80A20-2130-4CE2-AEF6-80367281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74861"/>
            <a:ext cx="6851650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65 ans et plus qui ont été vaccinés contre la grippe dans le courant de l'année</a:t>
            </a:r>
            <a:endParaRPr lang="fr-B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57084"/>
            <a:ext cx="5667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24530"/>
            <a:ext cx="561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6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C80A20-2130-4CE2-AEF6-80367281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60648"/>
            <a:ext cx="6851650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65 ans et plus qui ont été vaccinés contre la grippe dans le courant de l'année</a:t>
            </a:r>
            <a:endParaRPr lang="fr-B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62064"/>
            <a:ext cx="7416824" cy="510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861810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1" name="Accolade ouvrante 10"/>
          <p:cNvSpPr/>
          <p:nvPr/>
        </p:nvSpPr>
        <p:spPr>
          <a:xfrm rot="16200000">
            <a:off x="6750242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I.1. </a:t>
            </a:r>
            <a:r>
              <a:rPr lang="fr-FR" dirty="0"/>
              <a:t>Infections dans la pratique ambulatoire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800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Consommation générale d'antibiotiques</a:t>
            </a:r>
            <a:endParaRPr lang="nl-BE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483765" y="3106800"/>
            <a:ext cx="6157585" cy="1080120"/>
          </a:xfrm>
          <a:prstGeom prst="wedgeRoundRectCallout">
            <a:avLst>
              <a:gd name="adj1" fmla="val -58738"/>
              <a:gd name="adj2" fmla="val 53461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chemeClr val="tx1"/>
                </a:solidFill>
                <a:latin typeface="Candara"/>
                <a:ea typeface="Times New Roman"/>
                <a:cs typeface="Times New Roman"/>
              </a:rPr>
              <a:t>Les infections courantes en pratique ambulatoire ne requièrent pour la plupart pas d’antibiotiques.</a:t>
            </a:r>
            <a:endParaRPr lang="en-US" sz="1400" b="1" dirty="0">
              <a:solidFill>
                <a:schemeClr val="tx1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1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ayant reçu ≥ 1 prescription d'antibiotiques au cours de l'année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&lt;15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51" y="2682352"/>
            <a:ext cx="5715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13" y="4000718"/>
            <a:ext cx="5629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2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5040560"/>
          </a:xfrm>
        </p:spPr>
        <p:txBody>
          <a:bodyPr/>
          <a:lstStyle/>
          <a:p>
            <a:r>
              <a:rPr lang="fr-BE" sz="2000" dirty="0"/>
              <a:t>Ce feed-back est une invitation à la réflexion individuelle et à un débat mutuel sur certains points prioritaires dans votre pratique.</a:t>
            </a:r>
          </a:p>
          <a:p>
            <a:r>
              <a:rPr lang="fr-BE" sz="2000" dirty="0"/>
              <a:t>Grâce à ce feed-back, vous pourrez entreprendre des actions ciblées, progressives et suivre ces actions sur la base de chiffres pertinents : individuellement, au sein de votre groupement professionnel et dans votre GLEM.</a:t>
            </a:r>
          </a:p>
          <a:p>
            <a:r>
              <a:rPr lang="fr-BE" sz="2000" dirty="0"/>
              <a:t>Les recommandations faites dans ce feed-back ne constituent néanmoins pas un livre de recettes à respecter à la lettre. </a:t>
            </a:r>
          </a:p>
          <a:p>
            <a:r>
              <a:rPr lang="fr-BE" sz="2000" dirty="0"/>
              <a:t>Au niveau du travail clinique, le CNPQ rappelle que la médecine dite «</a:t>
            </a:r>
            <a:r>
              <a:rPr lang="fr-BE" sz="2000" dirty="0" err="1"/>
              <a:t>evidence</a:t>
            </a:r>
            <a:r>
              <a:rPr lang="fr-BE" sz="2000" dirty="0"/>
              <a:t> </a:t>
            </a:r>
            <a:r>
              <a:rPr lang="fr-BE" sz="2000" dirty="0" err="1"/>
              <a:t>based</a:t>
            </a:r>
            <a:r>
              <a:rPr lang="fr-BE" sz="2000" dirty="0"/>
              <a:t> » doit combiner trois éléments :</a:t>
            </a:r>
          </a:p>
          <a:p>
            <a:pPr lvl="1"/>
            <a:r>
              <a:rPr lang="fr-BE" sz="2000" dirty="0"/>
              <a:t>les directives validées sur la base de la recherche scientifique dans le domaine de la médecine générale,</a:t>
            </a:r>
          </a:p>
          <a:p>
            <a:pPr lvl="1"/>
            <a:r>
              <a:rPr lang="fr-BE" sz="2000" dirty="0"/>
              <a:t>les valeurs et préférences du patient,</a:t>
            </a:r>
          </a:p>
          <a:p>
            <a:pPr lvl="1"/>
            <a:r>
              <a:rPr lang="fr-BE" sz="2000" dirty="0"/>
              <a:t>l’expérience et le jugement clinique du médecin, en concertation avec les collègues.</a:t>
            </a:r>
          </a:p>
          <a:p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0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ayant reçu ≥ 1 prescription d'antibiotiques au cours de l'année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&lt;15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6552728" cy="451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257854" y="4527122"/>
            <a:ext cx="612068" cy="345638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577270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678234" y="4851159"/>
            <a:ext cx="612068" cy="2808312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0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ayant reçu ≥ 1 prescription d'antibiotiques au cours de l'année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&gt;=15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685917"/>
            <a:ext cx="56959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4002024"/>
            <a:ext cx="5676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6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ayant reçu ≥ 1 prescription d'antibiotiques au cours de l'année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&gt;=15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7071519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77834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750242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41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I.1. </a:t>
            </a:r>
            <a:r>
              <a:rPr lang="fr-FR" dirty="0"/>
              <a:t>Infections dans la pratique ambulatoire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800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Choix de l'antibiotique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49374" y="2852936"/>
            <a:ext cx="6157584" cy="2016224"/>
          </a:xfrm>
          <a:prstGeom prst="wedgeRoundRectCallout">
            <a:avLst>
              <a:gd name="adj1" fmla="val -58297"/>
              <a:gd name="adj2" fmla="val 30349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Si un antibiotique est nécessaire, il est préférable d'opter pour un antibiotique au spectre le plus étroit possible.</a:t>
            </a:r>
            <a:endParaRPr lang="en-US" sz="1400" b="1" dirty="0">
              <a:solidFill>
                <a:srgbClr val="1F497D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Pour les infections respiratoires, la préférence se porte sur l'amoxicilline (si un traitement par antibiotiques est nécessaire).</a:t>
            </a:r>
            <a:endParaRPr lang="en-US" sz="1400" b="1" dirty="0">
              <a:solidFill>
                <a:srgbClr val="1F497D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En cas de cystite non compliquée chez la femme et l'enfant, la </a:t>
            </a:r>
            <a:r>
              <a:rPr lang="fr-FR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nitrofurantoïne</a:t>
            </a: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 est préférable.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2449374" y="4941168"/>
            <a:ext cx="6157585" cy="1080120"/>
          </a:xfrm>
          <a:prstGeom prst="wedgeRoundRectCallout">
            <a:avLst>
              <a:gd name="adj1" fmla="val -60023"/>
              <a:gd name="adj2" fmla="val -52360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Les quinolones sont des antibiotiques à large spectre et ne sont (pratiquement) jamais indiquées comme traitement de première intention.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6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73140" y="188640"/>
            <a:ext cx="7570860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d'antibiotiques de deuxième ligne (amoxicilline associée à de l’acide clavulanique, céphalosporines, quinolones, macrolides)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&lt;15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70892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29" y="4005064"/>
            <a:ext cx="5657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7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524328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d'antibiotiques de deuxième ligne (amoxicilline associée à de l’acide clavulanique, céphalosporines, quinolones, macrolides)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&lt;15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937149" cy="477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257854" y="4383106"/>
            <a:ext cx="612068" cy="3744416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721286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822250" y="4779151"/>
            <a:ext cx="612068" cy="2952328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162180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3140" y="188640"/>
            <a:ext cx="7570860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d'antibiotiques de deuxième ligne (amoxicilline associée à de l’acide clavulanique, céphalosporines, quinolones, macrolides)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 15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642661"/>
            <a:ext cx="5724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4005064"/>
            <a:ext cx="57054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2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524328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d'antibiotiques de deuxième ligne (amoxicilline associée à de l’acide clavulanique, céphalosporines, quinolones, macrolides)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 15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937149" cy="477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ccolade ouvrante 6"/>
          <p:cNvSpPr/>
          <p:nvPr/>
        </p:nvSpPr>
        <p:spPr>
          <a:xfrm rot="16200000">
            <a:off x="3149842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9" name="Accolade ouvrante 8"/>
          <p:cNvSpPr/>
          <p:nvPr/>
        </p:nvSpPr>
        <p:spPr>
          <a:xfrm rot="16200000">
            <a:off x="6750242" y="4779151"/>
            <a:ext cx="612068" cy="2952328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prescriptions d'amoxicilline, non combinée à de l'acide clavulanique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&lt;15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52186"/>
            <a:ext cx="5819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50" y="4005064"/>
            <a:ext cx="5686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8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prescriptions d'amoxicilline, non combinée à de l'acide clavulanique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&lt;15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937149" cy="477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77834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690425" y="4838968"/>
            <a:ext cx="612068" cy="2832693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0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contient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présentation</a:t>
            </a:r>
            <a:r>
              <a:rPr lang="en-US" dirty="0"/>
              <a:t>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</p:spPr>
        <p:txBody>
          <a:bodyPr/>
          <a:lstStyle/>
          <a:p>
            <a:r>
              <a:rPr lang="fr-BE" sz="2000" dirty="0"/>
              <a:t>Cette présentation reprend l’ensemble des messages détaillés du feedback</a:t>
            </a:r>
          </a:p>
          <a:p>
            <a:r>
              <a:rPr lang="fr-BE" sz="2000" dirty="0"/>
              <a:t>Ces messages sont illustrés par deux types de résultats:</a:t>
            </a:r>
          </a:p>
          <a:p>
            <a:pPr lvl="1"/>
            <a:r>
              <a:rPr lang="fr-BE" sz="2000" dirty="0">
                <a:ea typeface="+mn-ea"/>
                <a:cs typeface="+mn-cs"/>
              </a:rPr>
              <a:t>la distribution des résultats observés par pratique individuelle ou de groupe pour l’ensemble du pays  </a:t>
            </a:r>
          </a:p>
          <a:p>
            <a:pPr lvl="1"/>
            <a:r>
              <a:rPr lang="fr-BE" sz="2000" dirty="0">
                <a:ea typeface="+mn-ea"/>
                <a:cs typeface="+mn-cs"/>
              </a:rPr>
              <a:t>la distribution des moyennes par </a:t>
            </a:r>
            <a:r>
              <a:rPr lang="fr-BE" sz="2000" dirty="0" smtClean="0">
                <a:ea typeface="+mn-ea"/>
                <a:cs typeface="+mn-cs"/>
              </a:rPr>
              <a:t>GLEM par région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4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prescriptions d'amoxicilline, non combinée à de l'acide clavulanique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&gt;=15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57054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11" y="4005064"/>
            <a:ext cx="5695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prescriptions d'amoxicilline, non combinée à de l'acide clavulanique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&gt;=15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7145486" cy="492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41830" y="4311098"/>
            <a:ext cx="612068" cy="3888432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750242" y="4779151"/>
            <a:ext cx="612068" cy="2952328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6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nitrofuranes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dans le traitement d'une infection des voies urinaires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15-65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661711"/>
            <a:ext cx="5667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3953093"/>
            <a:ext cx="5629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8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nitrofuranes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dans le traitement d'une infection des voies urinaires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15-65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5671"/>
            <a:ext cx="7217494" cy="496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77834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894258" y="4762457"/>
            <a:ext cx="612068" cy="2985716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6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nitrofuranes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dans le traitement d'une infection des voies urinaires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65+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461" y="2671236"/>
            <a:ext cx="56292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68" y="3978212"/>
            <a:ext cx="57054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9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nitrofuranes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dans le traitement d'une infection des voies urinaires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65+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71332"/>
            <a:ext cx="7090172" cy="488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41830" y="4311098"/>
            <a:ext cx="612068" cy="3888432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730932" y="4798461"/>
            <a:ext cx="612068" cy="2913708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5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I: MÉDICAMENTS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sz="3200" b="1" kern="0"/>
          </a:p>
          <a:p>
            <a:pPr marL="514350" indent="-514350">
              <a:buFont typeface="+mj-lt"/>
              <a:buAutoNum type="arabicPeriod"/>
            </a:pPr>
            <a:endParaRPr lang="nl-BE" sz="3200" b="1" kern="0"/>
          </a:p>
          <a:p>
            <a:pPr marL="514350" indent="-514350"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Infections dans la pratique ambulatoire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kern="0"/>
              <a:t>Médication des personnes âgées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Médication psychotrope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Divers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8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I.2. </a:t>
            </a:r>
            <a:r>
              <a:rPr lang="nl-BE" dirty="0" err="1"/>
              <a:t>Médication</a:t>
            </a:r>
            <a:r>
              <a:rPr lang="nl-BE" dirty="0"/>
              <a:t> des </a:t>
            </a:r>
            <a:r>
              <a:rPr lang="nl-BE" dirty="0" err="1"/>
              <a:t>personnes</a:t>
            </a:r>
            <a:r>
              <a:rPr lang="nl-BE" dirty="0"/>
              <a:t> </a:t>
            </a:r>
            <a:r>
              <a:rPr lang="nl-BE" dirty="0" err="1"/>
              <a:t>âgées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Polymédication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Une évaluation critique et systématique de la consommation de médicaments est souhaitable chez les personnes âgées sous </a:t>
            </a:r>
            <a:r>
              <a:rPr lang="fr-FR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polymédication</a:t>
            </a: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 (prise chronique de ≥ 5 médicaments).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65 ans et plus avec consommation de longue durée de ≥ 5 médicaments différents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636912"/>
            <a:ext cx="5657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4000718"/>
            <a:ext cx="5686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9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65 ans et plus avec consommation de longue durée de ≥ 5 médicaments différents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3245"/>
            <a:ext cx="7145486" cy="492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41830" y="4311098"/>
            <a:ext cx="612068" cy="3888432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750242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4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216024" y="4221088"/>
            <a:ext cx="9036496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 dirty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MÉTHODOLOGIE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 dirty="0" err="1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INTERPRETATion</a:t>
            </a:r>
            <a:r>
              <a:rPr kumimoji="0" lang="nl-BE" sz="4000" b="1" i="0" u="none" strike="noStrike" kern="0" cap="all" spc="0" normalizeH="0" noProof="0" dirty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nl-BE" sz="4000" b="1" i="0" u="none" strike="noStrike" kern="0" cap="all" spc="0" normalizeH="0" noProof="0" dirty="0" err="1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g</a:t>
            </a:r>
            <a:r>
              <a:rPr kumimoji="0" lang="nl-BE" sz="4000" b="1" i="0" u="none" strike="noStrike" kern="0" cap="all" spc="0" normalizeH="0" baseline="0" noProof="0" dirty="0" err="1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raphique</a:t>
            </a:r>
            <a:endParaRPr kumimoji="0" lang="en-US" sz="4000" b="1" i="0" u="none" strike="noStrike" kern="0" cap="all" spc="0" normalizeH="0" baseline="0" noProof="0" dirty="0">
              <a:ln>
                <a:noFill/>
              </a:ln>
              <a:solidFill>
                <a:srgbClr val="006F8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0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I.2. </a:t>
            </a:r>
            <a:r>
              <a:rPr lang="nl-BE" dirty="0" err="1"/>
              <a:t>Médication</a:t>
            </a:r>
            <a:r>
              <a:rPr lang="nl-BE" dirty="0"/>
              <a:t> des </a:t>
            </a:r>
            <a:r>
              <a:rPr lang="nl-BE" dirty="0" err="1"/>
              <a:t>personnes</a:t>
            </a:r>
            <a:r>
              <a:rPr lang="nl-BE" dirty="0"/>
              <a:t> </a:t>
            </a:r>
            <a:r>
              <a:rPr lang="nl-BE" dirty="0" err="1"/>
              <a:t>âgées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Médicaments hypolipidémiants</a:t>
            </a: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Il n'existe aucune évidence sur l'utilité de la réduction du cholestérol chez les patients de 80 ans et plus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1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80 ans et plus traités par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hypolipidémiants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24827"/>
            <a:ext cx="56483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29" y="3967380"/>
            <a:ext cx="5686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8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80 ans et plus traités par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hypolipidémiants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7216632" cy="49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05826" y="4275094"/>
            <a:ext cx="612068" cy="3960440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750242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9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80 ans et plus qui entament un traitement par médicaments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hypolipidémiants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06" y="2647424"/>
            <a:ext cx="5638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1" y="3967380"/>
            <a:ext cx="5686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80 ans et plus qui entament un traitement par médicaments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hypolipidémiants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20" y="1528241"/>
            <a:ext cx="7257330" cy="499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colade ouvrante 4"/>
          <p:cNvSpPr/>
          <p:nvPr/>
        </p:nvSpPr>
        <p:spPr>
          <a:xfrm rot="16200000">
            <a:off x="3113838" y="4311098"/>
            <a:ext cx="612068" cy="3888432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7" name="Accolade ouvrante 6"/>
          <p:cNvSpPr/>
          <p:nvPr/>
        </p:nvSpPr>
        <p:spPr>
          <a:xfrm rot="16200000">
            <a:off x="6830597" y="4698796"/>
            <a:ext cx="612068" cy="3113038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638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I.2. </a:t>
            </a:r>
            <a:r>
              <a:rPr lang="nl-BE" dirty="0" err="1"/>
              <a:t>Médication</a:t>
            </a:r>
            <a:r>
              <a:rPr lang="nl-BE" dirty="0"/>
              <a:t> des </a:t>
            </a:r>
            <a:r>
              <a:rPr lang="nl-BE" dirty="0" err="1"/>
              <a:t>personnes</a:t>
            </a:r>
            <a:r>
              <a:rPr lang="nl-BE" dirty="0"/>
              <a:t> </a:t>
            </a:r>
            <a:r>
              <a:rPr lang="nl-BE" dirty="0" err="1"/>
              <a:t>âgées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Anti-inflammatoires non-stéroïdiens (AINS)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4964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L'utilisation prolongée d'AINS chez les personnes âgées n'est pas recommandée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5561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âgés de 65 ans et plus sous prescription d'AINS pendant plus de 30 jours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656949"/>
            <a:ext cx="56673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40" y="3995955"/>
            <a:ext cx="56673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739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âgés de 65 ans et plus sous prescription d'AINS pendant plus de 30 jours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92842"/>
            <a:ext cx="6641430" cy="457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257854" y="4455114"/>
            <a:ext cx="612068" cy="3600400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686581" y="4842812"/>
            <a:ext cx="612068" cy="2825006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796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I.2. </a:t>
            </a:r>
            <a:r>
              <a:rPr lang="nl-BE" dirty="0" err="1"/>
              <a:t>Médication</a:t>
            </a:r>
            <a:r>
              <a:rPr lang="nl-BE" dirty="0"/>
              <a:t> des </a:t>
            </a:r>
            <a:r>
              <a:rPr lang="nl-BE" dirty="0" err="1"/>
              <a:t>personnes</a:t>
            </a:r>
            <a:r>
              <a:rPr lang="nl-BE" dirty="0"/>
              <a:t> </a:t>
            </a:r>
            <a:r>
              <a:rPr lang="nl-BE" dirty="0" err="1"/>
              <a:t>âgées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Médication anticholinergique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4964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Les médicaments à action anticholinergique doivent être limités chez les personnes âgées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235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75 ans et plus ayant une prescription pour plus de 80 jours d'au moins un médicament avec action anticholinergique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67" y="2680761"/>
            <a:ext cx="5619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67" y="3976905"/>
            <a:ext cx="5638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13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Interprétation</a:t>
            </a:r>
            <a:r>
              <a:rPr lang="en-US" dirty="0"/>
              <a:t> </a:t>
            </a:r>
            <a:r>
              <a:rPr lang="en-US" dirty="0" err="1"/>
              <a:t>graphique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err="1" smtClean="0"/>
              <a:t>Echelle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comparaison</a:t>
            </a:r>
            <a:r>
              <a:rPr lang="en-US" dirty="0"/>
              <a:t> </a:t>
            </a:r>
            <a:r>
              <a:rPr lang="en-US" dirty="0" err="1"/>
              <a:t>individuelle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graphique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décrit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le feedback </a:t>
            </a:r>
            <a:r>
              <a:rPr lang="en-US" sz="2000" dirty="0" err="1"/>
              <a:t>individuel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avez</a:t>
            </a:r>
            <a:r>
              <a:rPr lang="en-US" sz="2000" dirty="0"/>
              <a:t> </a:t>
            </a:r>
            <a:r>
              <a:rPr lang="en-US" sz="2000" dirty="0" err="1"/>
              <a:t>reçu</a:t>
            </a:r>
            <a:r>
              <a:rPr lang="en-US" sz="2000" dirty="0"/>
              <a:t>: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Sur </a:t>
            </a:r>
            <a:r>
              <a:rPr lang="en-US" sz="2000" dirty="0" err="1"/>
              <a:t>cette</a:t>
            </a:r>
            <a:r>
              <a:rPr lang="en-US" sz="2000" dirty="0"/>
              <a:t> </a:t>
            </a:r>
            <a:r>
              <a:rPr lang="en-US" sz="2000" dirty="0" err="1"/>
              <a:t>échelle</a:t>
            </a:r>
            <a:r>
              <a:rPr lang="en-US" sz="2000" dirty="0"/>
              <a:t> on </a:t>
            </a:r>
            <a:r>
              <a:rPr lang="en-US" sz="2000" dirty="0" err="1"/>
              <a:t>peut</a:t>
            </a:r>
            <a:r>
              <a:rPr lang="en-US" sz="2000" dirty="0"/>
              <a:t> observer la distribution des </a:t>
            </a:r>
            <a:r>
              <a:rPr lang="en-US" sz="2000" dirty="0" err="1"/>
              <a:t>résultats</a:t>
            </a:r>
            <a:r>
              <a:rPr lang="en-US" sz="2000" dirty="0"/>
              <a:t> pour </a:t>
            </a:r>
            <a:r>
              <a:rPr lang="en-US" sz="2000" dirty="0" err="1"/>
              <a:t>l’ensemble</a:t>
            </a:r>
            <a:r>
              <a:rPr lang="en-US" sz="2000" dirty="0"/>
              <a:t> des </a:t>
            </a:r>
            <a:r>
              <a:rPr lang="en-US" sz="2000" dirty="0" err="1"/>
              <a:t>médecins</a:t>
            </a:r>
            <a:r>
              <a:rPr lang="en-US" sz="2000" dirty="0"/>
              <a:t> à </a:t>
            </a:r>
            <a:r>
              <a:rPr lang="en-US" sz="2000" dirty="0" err="1"/>
              <a:t>l’acte</a:t>
            </a:r>
            <a:r>
              <a:rPr lang="en-US" sz="2000" dirty="0"/>
              <a:t>.</a:t>
            </a:r>
          </a:p>
          <a:p>
            <a:r>
              <a:rPr lang="en-US" sz="2000" dirty="0"/>
              <a:t>La signification des </a:t>
            </a:r>
            <a:r>
              <a:rPr lang="en-US" sz="2000" dirty="0" err="1"/>
              <a:t>limites</a:t>
            </a:r>
            <a:r>
              <a:rPr lang="en-US" sz="2000" dirty="0"/>
              <a:t> P10, P50, P60 et P90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décrite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votre</a:t>
            </a:r>
            <a:r>
              <a:rPr lang="en-US" sz="2000" dirty="0"/>
              <a:t> document </a:t>
            </a:r>
            <a:r>
              <a:rPr lang="en-US" sz="2000" dirty="0" err="1"/>
              <a:t>individuel</a:t>
            </a:r>
            <a:r>
              <a:rPr lang="en-US" sz="2000" dirty="0"/>
              <a:t>.</a:t>
            </a:r>
          </a:p>
          <a:p>
            <a:r>
              <a:rPr lang="en-US" sz="2000" dirty="0"/>
              <a:t>La signification des </a:t>
            </a:r>
            <a:r>
              <a:rPr lang="en-US" sz="2000" dirty="0" err="1"/>
              <a:t>couleurs</a:t>
            </a:r>
            <a:r>
              <a:rPr lang="en-US" sz="2000" dirty="0"/>
              <a:t> </a:t>
            </a:r>
            <a:r>
              <a:rPr lang="en-US" sz="2000" dirty="0" err="1"/>
              <a:t>également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trouverez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copie</a:t>
            </a:r>
            <a:r>
              <a:rPr lang="en-US" sz="2000" dirty="0"/>
              <a:t> </a:t>
            </a:r>
            <a:r>
              <a:rPr lang="en-US" sz="2000" dirty="0" err="1"/>
              <a:t>anonymisée</a:t>
            </a:r>
            <a:r>
              <a:rPr lang="en-US" sz="2000" dirty="0"/>
              <a:t> </a:t>
            </a:r>
            <a:r>
              <a:rPr lang="en-US" sz="2000" dirty="0" err="1"/>
              <a:t>sur</a:t>
            </a:r>
            <a:r>
              <a:rPr lang="en-US" sz="2000" dirty="0"/>
              <a:t> le site de </a:t>
            </a:r>
            <a:r>
              <a:rPr lang="en-US" sz="2000" dirty="0" err="1"/>
              <a:t>l’INAMI</a:t>
            </a:r>
            <a:r>
              <a:rPr lang="en-US" sz="2000" dirty="0"/>
              <a:t>    </a:t>
            </a:r>
          </a:p>
          <a:p>
            <a:pPr marL="0" lvl="1" indent="0">
              <a:buNone/>
            </a:pPr>
            <a:r>
              <a:rPr lang="en-US" sz="2000" dirty="0">
                <a:ea typeface="+mn-ea"/>
                <a:cs typeface="+mn-cs"/>
              </a:rPr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04" y="2420888"/>
            <a:ext cx="56388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4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75 ans et plus ayant une prescription pour plus de 80 jours d'au moins un médicament avec action anticholinergique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95" y="1529773"/>
            <a:ext cx="7255106" cy="499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77834" y="4275094"/>
            <a:ext cx="612068" cy="3960440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822250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1572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I: MÉDICAMENTS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 dirty="0"/>
          </a:p>
          <a:p>
            <a:pPr marL="514350" indent="-514350">
              <a:buFont typeface="+mj-lt"/>
              <a:buAutoNum type="arabicPeriod"/>
            </a:pPr>
            <a:endParaRPr lang="nl-BE" kern="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 dirty="0">
                <a:solidFill>
                  <a:schemeClr val="bg1">
                    <a:lumMod val="85000"/>
                  </a:schemeClr>
                </a:solidFill>
              </a:rPr>
              <a:t>Infections dans la pratique ambulatoire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 dirty="0">
                <a:solidFill>
                  <a:schemeClr val="bg1">
                    <a:lumMod val="85000"/>
                  </a:schemeClr>
                </a:solidFill>
              </a:rPr>
              <a:t>Médication des personnes âgées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 dirty="0"/>
              <a:t>Médication psychotrope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 dirty="0">
                <a:solidFill>
                  <a:schemeClr val="bg1">
                    <a:lumMod val="85000"/>
                  </a:schemeClr>
                </a:solidFill>
              </a:rPr>
              <a:t>Divers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5278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I.2. </a:t>
            </a:r>
            <a:r>
              <a:rPr lang="nl-BE" dirty="0" err="1"/>
              <a:t>Médication</a:t>
            </a:r>
            <a:r>
              <a:rPr lang="nl-BE" dirty="0"/>
              <a:t> des </a:t>
            </a:r>
            <a:r>
              <a:rPr lang="nl-BE" dirty="0" err="1"/>
              <a:t>personnes</a:t>
            </a:r>
            <a:r>
              <a:rPr lang="nl-BE" dirty="0"/>
              <a:t> </a:t>
            </a:r>
            <a:r>
              <a:rPr lang="nl-BE" dirty="0" err="1"/>
              <a:t>âgées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Médication psychotrope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2996952"/>
            <a:ext cx="6157585" cy="1368152"/>
          </a:xfrm>
          <a:prstGeom prst="wedgeRoundRectCallout">
            <a:avLst>
              <a:gd name="adj1" fmla="val -59296"/>
              <a:gd name="adj2" fmla="val 44761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Une évaluation critique et systématique de la consommation de médicaments est souhaitable chez les personnes âgées sous </a:t>
            </a:r>
            <a:r>
              <a:rPr lang="fr-FR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polymédication</a:t>
            </a: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  Les psychotropes constituent une classe de médicaments importante. Les psychotropes sont associés à de nombreux effets indésirables, ainsi qu'à des interactions possibles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81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I.3. </a:t>
            </a:r>
            <a:r>
              <a:rPr lang="nl-BE" dirty="0" err="1"/>
              <a:t>Médication</a:t>
            </a:r>
            <a:r>
              <a:rPr lang="nl-BE" dirty="0"/>
              <a:t> psychotrope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Antidépresseurs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483768" y="2780928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Il existe suffisamment d’évidence de l'efficacité des antidépresseurs dans une dépression majeure sévère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483767" y="4005064"/>
            <a:ext cx="6157585" cy="1080120"/>
          </a:xfrm>
          <a:prstGeom prst="wedgeRoundRectCallout">
            <a:avLst>
              <a:gd name="adj1" fmla="val -56584"/>
              <a:gd name="adj2" fmla="val -29614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Dans le cas d'une dépression légère ou modérée, les antidépresseurs ne sont pas recommandés de façon systématique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2658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15-64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633136"/>
            <a:ext cx="56864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58" y="3933056"/>
            <a:ext cx="56578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9395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15-64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58" y="1556792"/>
            <a:ext cx="7324091" cy="505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77834" y="4275094"/>
            <a:ext cx="612068" cy="3960440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894258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9784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fr-FR" i="1" dirty="0">
                <a:latin typeface="Candara"/>
                <a:ea typeface="Times New Roman"/>
                <a:cs typeface="Times New Roman"/>
              </a:rPr>
              <a:t>(à l'exclusion de la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trazodone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)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15-64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5577759-3B53-498E-A5F2-B4D77ED76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693875"/>
            <a:ext cx="5688632" cy="7172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3889838"/>
            <a:ext cx="5976663" cy="88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2583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fr-FR" i="1" dirty="0">
                <a:latin typeface="Candara"/>
                <a:ea typeface="Times New Roman"/>
                <a:cs typeface="Times New Roman"/>
              </a:rPr>
              <a:t>(à l'exclusion de la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trazodone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)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15-64</a:t>
            </a:r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EF31643-8BBA-4401-A794-40AEAE310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870" y="1595611"/>
            <a:ext cx="6935546" cy="5073749"/>
          </a:xfrm>
          <a:prstGeom prst="rect">
            <a:avLst/>
          </a:prstGeom>
        </p:spPr>
      </p:pic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3B91E9BA-EB2A-4016-97D9-139372D5D68F}"/>
              </a:ext>
            </a:extLst>
          </p:cNvPr>
          <p:cNvSpPr/>
          <p:nvPr/>
        </p:nvSpPr>
        <p:spPr>
          <a:xfrm rot="16200000">
            <a:off x="2933818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28C2CE1-32A7-433B-8C01-E3756961B176}"/>
              </a:ext>
            </a:extLst>
          </p:cNvPr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2" name="Accolade ouvrante 11">
            <a:extLst>
              <a:ext uri="{FF2B5EF4-FFF2-40B4-BE49-F238E27FC236}">
                <a16:creationId xmlns:a16="http://schemas.microsoft.com/office/drawing/2014/main" id="{CB8A7202-87CE-4963-B688-D9F2B801E30F}"/>
              </a:ext>
            </a:extLst>
          </p:cNvPr>
          <p:cNvSpPr/>
          <p:nvPr/>
        </p:nvSpPr>
        <p:spPr>
          <a:xfrm rot="16200000">
            <a:off x="6534218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300D4BA-9E29-4466-AD2D-36B36F9EB3DA}"/>
              </a:ext>
            </a:extLst>
          </p:cNvPr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7320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 </a:t>
            </a:r>
            <a:r>
              <a:rPr lang="en-US" i="1" dirty="0">
                <a:latin typeface="Candara"/>
                <a:ea typeface="Times New Roman"/>
                <a:cs typeface="Times New Roman"/>
              </a:rPr>
              <a:t>&gt;= 65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4574"/>
            <a:ext cx="5648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3983177"/>
            <a:ext cx="5686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5277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 </a:t>
            </a:r>
            <a:r>
              <a:rPr lang="en-US" i="1" dirty="0">
                <a:latin typeface="Candara"/>
                <a:ea typeface="Times New Roman"/>
                <a:cs typeface="Times New Roman"/>
              </a:rPr>
              <a:t>&gt;= 65</a:t>
            </a:r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ACBF316-1885-472C-A173-75033966A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76" y="2060848"/>
            <a:ext cx="5938019" cy="43529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59</a:t>
            </a:fld>
            <a:endParaRPr lang="en-US" altLang="en-US"/>
          </a:p>
        </p:txBody>
      </p:sp>
      <p:sp>
        <p:nvSpPr>
          <p:cNvPr id="9" name="Accolade ouvrante 9">
            <a:extLst>
              <a:ext uri="{FF2B5EF4-FFF2-40B4-BE49-F238E27FC236}">
                <a16:creationId xmlns:a16="http://schemas.microsoft.com/office/drawing/2014/main" id="{3B91E9BA-EB2A-4016-97D9-139372D5D68F}"/>
              </a:ext>
            </a:extLst>
          </p:cNvPr>
          <p:cNvSpPr/>
          <p:nvPr/>
        </p:nvSpPr>
        <p:spPr>
          <a:xfrm rot="16200000">
            <a:off x="3162832" y="4648124"/>
            <a:ext cx="612068" cy="3214380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10">
            <a:extLst>
              <a:ext uri="{FF2B5EF4-FFF2-40B4-BE49-F238E27FC236}">
                <a16:creationId xmlns:a16="http://schemas.microsoft.com/office/drawing/2014/main" id="{028C2CE1-32A7-433B-8C01-E3756961B176}"/>
              </a:ext>
            </a:extLst>
          </p:cNvPr>
          <p:cNvSpPr txBox="1"/>
          <p:nvPr/>
        </p:nvSpPr>
        <p:spPr>
          <a:xfrm>
            <a:off x="248376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1" name="Accolade ouvrante 11">
            <a:extLst>
              <a:ext uri="{FF2B5EF4-FFF2-40B4-BE49-F238E27FC236}">
                <a16:creationId xmlns:a16="http://schemas.microsoft.com/office/drawing/2014/main" id="{CB8A7202-87CE-4963-B688-D9F2B801E30F}"/>
              </a:ext>
            </a:extLst>
          </p:cNvPr>
          <p:cNvSpPr/>
          <p:nvPr/>
        </p:nvSpPr>
        <p:spPr>
          <a:xfrm rot="16200000">
            <a:off x="6275858" y="5037511"/>
            <a:ext cx="612068" cy="2435607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2">
            <a:extLst>
              <a:ext uri="{FF2B5EF4-FFF2-40B4-BE49-F238E27FC236}">
                <a16:creationId xmlns:a16="http://schemas.microsoft.com/office/drawing/2014/main" id="{F300D4BA-9E29-4466-AD2D-36B36F9EB3DA}"/>
              </a:ext>
            </a:extLst>
          </p:cNvPr>
          <p:cNvSpPr txBox="1"/>
          <p:nvPr/>
        </p:nvSpPr>
        <p:spPr>
          <a:xfrm>
            <a:off x="558011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4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Interprétation</a:t>
            </a:r>
            <a:r>
              <a:rPr lang="en-US" dirty="0"/>
              <a:t> </a:t>
            </a:r>
            <a:r>
              <a:rPr lang="en-US" dirty="0" err="1"/>
              <a:t>graphique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2. Boxplot / </a:t>
            </a:r>
            <a:r>
              <a:rPr lang="en-US" dirty="0" err="1"/>
              <a:t>indicateur</a:t>
            </a:r>
            <a:r>
              <a:rPr lang="en-US" dirty="0"/>
              <a:t> des Glem(s) par </a:t>
            </a:r>
            <a:r>
              <a:rPr lang="en-US" dirty="0" err="1"/>
              <a:t>région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 boxplot </a:t>
            </a:r>
            <a:r>
              <a:rPr lang="en-US" sz="2000" dirty="0" err="1"/>
              <a:t>permet</a:t>
            </a:r>
            <a:r>
              <a:rPr lang="en-US" sz="2000" dirty="0"/>
              <a:t> de </a:t>
            </a:r>
            <a:r>
              <a:rPr lang="en-US" sz="2000" dirty="0" err="1"/>
              <a:t>visualiser</a:t>
            </a:r>
            <a:r>
              <a:rPr lang="en-US" sz="2000" dirty="0"/>
              <a:t> la distribution des </a:t>
            </a:r>
            <a:r>
              <a:rPr lang="en-US" sz="2000" dirty="0" err="1"/>
              <a:t>moyennes</a:t>
            </a:r>
            <a:r>
              <a:rPr lang="en-US" sz="2000" dirty="0"/>
              <a:t> par GLEM </a:t>
            </a:r>
            <a:r>
              <a:rPr lang="en-US" sz="2000" dirty="0" err="1" smtClean="0"/>
              <a:t>sur</a:t>
            </a:r>
            <a:r>
              <a:rPr lang="en-US" sz="2000" dirty="0" smtClean="0"/>
              <a:t> </a:t>
            </a:r>
            <a:r>
              <a:rPr lang="en-US" sz="2000" dirty="0"/>
              <a:t>base des </a:t>
            </a:r>
            <a:r>
              <a:rPr lang="en-US" sz="2000" dirty="0" err="1"/>
              <a:t>résultats</a:t>
            </a:r>
            <a:r>
              <a:rPr lang="en-US" sz="2000" dirty="0"/>
              <a:t> des </a:t>
            </a:r>
            <a:r>
              <a:rPr lang="en-US" sz="2000" dirty="0" err="1"/>
              <a:t>médecins</a:t>
            </a:r>
            <a:r>
              <a:rPr lang="en-US" sz="2000" dirty="0"/>
              <a:t> du GLEM.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Le </a:t>
            </a:r>
            <a:r>
              <a:rPr lang="en-US" sz="2000" dirty="0" err="1"/>
              <a:t>résultat</a:t>
            </a:r>
            <a:r>
              <a:rPr lang="en-US" sz="2000" dirty="0"/>
              <a:t> d’un GLEM </a:t>
            </a:r>
            <a:r>
              <a:rPr lang="en-US" sz="2000" dirty="0" err="1"/>
              <a:t>n’est</a:t>
            </a:r>
            <a:r>
              <a:rPr lang="en-US" sz="2000" dirty="0"/>
              <a:t> </a:t>
            </a:r>
            <a:r>
              <a:rPr lang="en-US" sz="2000" dirty="0" err="1"/>
              <a:t>pris</a:t>
            </a:r>
            <a:r>
              <a:rPr lang="en-US" sz="2000" dirty="0"/>
              <a:t> en </a:t>
            </a:r>
            <a:r>
              <a:rPr lang="en-US" sz="2000" dirty="0" err="1"/>
              <a:t>compte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au </a:t>
            </a:r>
            <a:r>
              <a:rPr lang="en-US" sz="2000" dirty="0" err="1"/>
              <a:t>moins</a:t>
            </a:r>
            <a:r>
              <a:rPr lang="en-US" sz="2000" dirty="0"/>
              <a:t> 7 </a:t>
            </a:r>
            <a:r>
              <a:rPr lang="en-US" sz="2000" dirty="0" err="1"/>
              <a:t>médecins</a:t>
            </a:r>
            <a:r>
              <a:rPr lang="en-US" sz="2000" dirty="0"/>
              <a:t> </a:t>
            </a:r>
            <a:r>
              <a:rPr lang="en-US" sz="2000" dirty="0" err="1"/>
              <a:t>pratiquant</a:t>
            </a:r>
            <a:r>
              <a:rPr lang="en-US" sz="2000" dirty="0"/>
              <a:t> à </a:t>
            </a:r>
            <a:r>
              <a:rPr lang="en-US" sz="2000" dirty="0" err="1"/>
              <a:t>l’acte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au </a:t>
            </a:r>
            <a:r>
              <a:rPr lang="en-US" sz="2000" dirty="0" err="1"/>
              <a:t>forfait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actifs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le GLEM en 2016 (Par </a:t>
            </a:r>
            <a:r>
              <a:rPr lang="en-US" sz="2000" dirty="0" err="1"/>
              <a:t>actif</a:t>
            </a:r>
            <a:r>
              <a:rPr lang="en-US" sz="2000" dirty="0"/>
              <a:t> en 2016 nous </a:t>
            </a:r>
            <a:r>
              <a:rPr lang="en-US" sz="2000" dirty="0" err="1"/>
              <a:t>entendons</a:t>
            </a:r>
            <a:r>
              <a:rPr lang="en-US" sz="2000" dirty="0"/>
              <a:t> “</a:t>
            </a:r>
            <a:r>
              <a:rPr lang="en-US" sz="2000" dirty="0" err="1"/>
              <a:t>avoir</a:t>
            </a:r>
            <a:r>
              <a:rPr lang="en-US" sz="2000" dirty="0"/>
              <a:t> </a:t>
            </a:r>
            <a:r>
              <a:rPr lang="en-US" sz="2000" dirty="0" err="1"/>
              <a:t>reçu</a:t>
            </a:r>
            <a:r>
              <a:rPr lang="en-US" sz="2000" dirty="0"/>
              <a:t> un feedback pour </a:t>
            </a:r>
            <a:r>
              <a:rPr lang="en-US" sz="2000" dirty="0" err="1"/>
              <a:t>l’activité</a:t>
            </a:r>
            <a:r>
              <a:rPr lang="en-US" sz="2000" dirty="0"/>
              <a:t> de </a:t>
            </a:r>
            <a:r>
              <a:rPr lang="en-US" sz="2000" dirty="0" err="1"/>
              <a:t>l’année</a:t>
            </a:r>
            <a:r>
              <a:rPr lang="en-US" sz="2000" dirty="0"/>
              <a:t> 2016</a:t>
            </a:r>
            <a:r>
              <a:rPr lang="en-US" sz="2000" dirty="0" smtClean="0"/>
              <a:t>”).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La </a:t>
            </a:r>
            <a:r>
              <a:rPr lang="en-US" sz="2000" dirty="0" err="1"/>
              <a:t>moyenne</a:t>
            </a:r>
            <a:r>
              <a:rPr lang="en-US" sz="2000" dirty="0"/>
              <a:t> du GLEM </a:t>
            </a:r>
            <a:r>
              <a:rPr lang="en-US" sz="2000" dirty="0" smtClean="0"/>
              <a:t>correspond </a:t>
            </a:r>
            <a:r>
              <a:rPr lang="en-US" sz="2000" dirty="0"/>
              <a:t>à la </a:t>
            </a:r>
            <a:r>
              <a:rPr lang="en-US" sz="2000" dirty="0" err="1"/>
              <a:t>somme</a:t>
            </a:r>
            <a:r>
              <a:rPr lang="en-US" sz="2000" dirty="0"/>
              <a:t> des </a:t>
            </a:r>
            <a:r>
              <a:rPr lang="en-US" sz="2000" dirty="0" err="1"/>
              <a:t>numérateurs</a:t>
            </a:r>
            <a:r>
              <a:rPr lang="en-US" sz="2000" dirty="0"/>
              <a:t> </a:t>
            </a:r>
            <a:r>
              <a:rPr lang="en-US" sz="2000" dirty="0" err="1"/>
              <a:t>divisés</a:t>
            </a:r>
            <a:r>
              <a:rPr lang="en-US" sz="2000" dirty="0"/>
              <a:t> par la </a:t>
            </a:r>
            <a:r>
              <a:rPr lang="en-US" sz="2000" dirty="0" err="1"/>
              <a:t>somme</a:t>
            </a:r>
            <a:r>
              <a:rPr lang="en-US" sz="2000" dirty="0"/>
              <a:t> des </a:t>
            </a:r>
            <a:r>
              <a:rPr lang="en-US" sz="2000" dirty="0" err="1"/>
              <a:t>dénominateurs</a:t>
            </a:r>
            <a:r>
              <a:rPr lang="en-US" sz="2000" dirty="0"/>
              <a:t> de </a:t>
            </a:r>
            <a:r>
              <a:rPr lang="en-US" sz="2000" dirty="0" err="1"/>
              <a:t>tous</a:t>
            </a:r>
            <a:r>
              <a:rPr lang="en-US" sz="2000" dirty="0"/>
              <a:t> les </a:t>
            </a:r>
            <a:r>
              <a:rPr lang="en-US" sz="2000" dirty="0" err="1"/>
              <a:t>médecins</a:t>
            </a:r>
            <a:r>
              <a:rPr lang="en-US" sz="2000" dirty="0"/>
              <a:t> </a:t>
            </a:r>
            <a:r>
              <a:rPr lang="en-US" sz="2000" dirty="0" err="1"/>
              <a:t>actifs</a:t>
            </a:r>
            <a:r>
              <a:rPr lang="en-US" sz="2000" dirty="0"/>
              <a:t> du GLEM</a:t>
            </a:r>
            <a:r>
              <a:rPr lang="en-US" sz="2000" dirty="0" smtClean="0"/>
              <a:t>.      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Chaque</a:t>
            </a:r>
            <a:r>
              <a:rPr lang="en-US" sz="2000" dirty="0" smtClean="0"/>
              <a:t> </a:t>
            </a:r>
            <a:r>
              <a:rPr lang="en-US" sz="2000" dirty="0"/>
              <a:t>box plot </a:t>
            </a:r>
            <a:r>
              <a:rPr lang="en-US" sz="2000" dirty="0" err="1"/>
              <a:t>représente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région</a:t>
            </a:r>
            <a:r>
              <a:rPr lang="en-US" sz="2000" dirty="0"/>
              <a:t> </a:t>
            </a:r>
            <a:r>
              <a:rPr lang="en-US" sz="2000" dirty="0" err="1"/>
              <a:t>selon</a:t>
            </a:r>
            <a:r>
              <a:rPr lang="en-US" sz="2000" dirty="0"/>
              <a:t> le type de </a:t>
            </a:r>
            <a:r>
              <a:rPr lang="en-US" sz="2000" dirty="0" err="1"/>
              <a:t>remboursement</a:t>
            </a:r>
            <a:r>
              <a:rPr lang="en-US" sz="2000" dirty="0"/>
              <a:t> à </a:t>
            </a:r>
            <a:r>
              <a:rPr lang="en-US" sz="2000" dirty="0" err="1"/>
              <a:t>l’acte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au </a:t>
            </a:r>
            <a:r>
              <a:rPr lang="en-US" sz="2000" dirty="0" err="1" smtClean="0"/>
              <a:t>forfait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2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/>
            </a:r>
            <a:br>
              <a:rPr lang="fr-FR" i="1" dirty="0" smtClean="0">
                <a:latin typeface="Candara"/>
                <a:ea typeface="Times New Roman"/>
                <a:cs typeface="Times New Roman"/>
              </a:rPr>
            </a:br>
            <a:r>
              <a:rPr lang="fr-FR" i="1" dirty="0" smtClean="0">
                <a:latin typeface="Candara"/>
                <a:ea typeface="Times New Roman"/>
                <a:cs typeface="Times New Roman"/>
              </a:rPr>
              <a:t>(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à l'exclusion de la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trazodone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)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&gt;=65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52" y="2661711"/>
            <a:ext cx="5638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27" y="4019768"/>
            <a:ext cx="5648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00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/>
            </a:r>
            <a:br>
              <a:rPr lang="fr-FR" i="1" dirty="0" smtClean="0">
                <a:latin typeface="Candara"/>
                <a:ea typeface="Times New Roman"/>
                <a:cs typeface="Times New Roman"/>
              </a:rPr>
            </a:br>
            <a:r>
              <a:rPr lang="fr-FR" i="1" dirty="0" smtClean="0">
                <a:latin typeface="Candara"/>
                <a:ea typeface="Times New Roman"/>
                <a:cs typeface="Times New Roman"/>
              </a:rPr>
              <a:t>(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à l'exclusion de la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trazodone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)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&gt;=65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21891"/>
            <a:ext cx="7041640" cy="48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933818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598654" y="4786723"/>
            <a:ext cx="612068" cy="2937184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847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I.3. </a:t>
            </a:r>
            <a:r>
              <a:rPr lang="fr-FR" dirty="0"/>
              <a:t>Médication psychotrope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Antipsychotiques</a:t>
            </a: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2492897"/>
            <a:ext cx="6157585" cy="1800200"/>
          </a:xfrm>
          <a:prstGeom prst="wedgeRoundRectCallout">
            <a:avLst>
              <a:gd name="adj1" fmla="val -59868"/>
              <a:gd name="adj2" fmla="val 49198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L'utilisation systémique d'antipsychotiques chez les personnes âgées dans le cadre d'une démence n'est pas recommandée comme pratique courante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Si des antipsychotiques sont initiés en raison de délires aigus, la médication doit être interrompue dès la disparition des symptômes. Un traitement à long terme par antipsychotiques n'est pas recommandé</a:t>
            </a:r>
            <a:r>
              <a:rPr lang="en-US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6576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75 ans et plus avec une prescription d'antipsychotiques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99811"/>
            <a:ext cx="5648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4007192"/>
            <a:ext cx="5686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6744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75 ans et plus avec une prescription d'antipsychotiques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7145486" cy="492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149842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894258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2692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I: MÉDICAMENTS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nl-BE" ker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kern="0">
                <a:solidFill>
                  <a:schemeClr val="bg1">
                    <a:lumMod val="85000"/>
                  </a:schemeClr>
                </a:solidFill>
              </a:rPr>
              <a:t>Infections dans la pratique ambulatoire</a:t>
            </a:r>
          </a:p>
          <a:p>
            <a:pPr marL="514350" indent="-514350">
              <a:buFont typeface="+mj-lt"/>
              <a:buAutoNum type="arabicPeriod"/>
            </a:pPr>
            <a:r>
              <a:rPr lang="fr-FR" kern="0">
                <a:solidFill>
                  <a:schemeClr val="bg1">
                    <a:lumMod val="85000"/>
                  </a:schemeClr>
                </a:solidFill>
              </a:rPr>
              <a:t>Médication des personnes âgées</a:t>
            </a:r>
          </a:p>
          <a:p>
            <a:pPr marL="514350" indent="-514350">
              <a:buFont typeface="+mj-lt"/>
              <a:buAutoNum type="arabicPeriod"/>
            </a:pPr>
            <a:r>
              <a:rPr lang="fr-FR" kern="0">
                <a:solidFill>
                  <a:schemeClr val="bg1">
                    <a:lumMod val="85000"/>
                  </a:schemeClr>
                </a:solidFill>
              </a:rPr>
              <a:t>Médication psychotrope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kern="0"/>
              <a:t>Divers</a:t>
            </a:r>
            <a:endParaRPr lang="fr-FR" sz="2800" b="1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5341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I.4. Divers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Diabète: </a:t>
            </a:r>
          </a:p>
          <a:p>
            <a:pPr marL="0" indent="0">
              <a:buFontTx/>
              <a:buNone/>
            </a:pPr>
            <a:r>
              <a:rPr lang="nl-BE" sz="2400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prescription de statines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L'utilisation de statines est recommandée chez les patients souffrant de diabète de type 2 et d'au moins un autre facteur de risque classique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6624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Prescription de statines à des patients diabétiques présentant un risque cardiovasculaire accru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&lt;80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680761"/>
            <a:ext cx="56673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3991193"/>
            <a:ext cx="5648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5931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Prescription de statines à des patients diabétiques présentant un risque cardiovasculaire accru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&lt;80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990167" cy="482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933818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606226" y="4779151"/>
            <a:ext cx="612068" cy="2952328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0119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I.4. </a:t>
            </a:r>
            <a:r>
              <a:rPr lang="fr-FR" dirty="0"/>
              <a:t>Divers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Inhibiteurs de la pompe à protons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L'utilisation d'inhibiteurs de la pompe à protons pour le traitement d'un ulcère gastroduodénal ou d'une œsophagite sans complications doit être limitée dans le temps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80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Interprétation</a:t>
            </a:r>
            <a:r>
              <a:rPr lang="en-US" dirty="0"/>
              <a:t> </a:t>
            </a:r>
            <a:r>
              <a:rPr lang="en-US" dirty="0" err="1"/>
              <a:t>graphique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2. Boxplot / </a:t>
            </a:r>
            <a:r>
              <a:rPr lang="en-US" dirty="0" err="1"/>
              <a:t>indicateur</a:t>
            </a:r>
            <a:r>
              <a:rPr lang="en-US" dirty="0"/>
              <a:t> des Glem(s) par </a:t>
            </a:r>
            <a:r>
              <a:rPr lang="en-US" dirty="0" err="1"/>
              <a:t>région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/>
          <a:lstStyle/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33298"/>
            <a:ext cx="2133600" cy="476250"/>
          </a:xfrm>
        </p:spPr>
        <p:txBody>
          <a:bodyPr/>
          <a:lstStyle/>
          <a:p>
            <a:fld id="{B0A32DB5-EEB4-4681-9E39-0D2E75D8C742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ZoneTexte 5"/>
          <p:cNvSpPr txBox="1"/>
          <p:nvPr/>
        </p:nvSpPr>
        <p:spPr>
          <a:xfrm>
            <a:off x="6880899" y="2340169"/>
            <a:ext cx="172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Résultat</a:t>
            </a:r>
            <a:r>
              <a:rPr lang="en-US" dirty="0"/>
              <a:t> au </a:t>
            </a:r>
            <a:r>
              <a:rPr lang="en-US" dirty="0" err="1"/>
              <a:t>delà</a:t>
            </a:r>
            <a:r>
              <a:rPr lang="en-US" dirty="0"/>
              <a:t> </a:t>
            </a:r>
          </a:p>
          <a:p>
            <a:r>
              <a:rPr lang="en-US" dirty="0"/>
              <a:t>du P90 (&gt; 63%)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00153" y="3090446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P90 = 63%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75656" y="402655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P75 = 45%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6720" y="4402655"/>
            <a:ext cx="2323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Médiane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P50 = 37%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475656" y="486916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P25 = 28%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77242" y="5605305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P10 = 10%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020272" y="5805264"/>
            <a:ext cx="1999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N.B. </a:t>
            </a:r>
            <a:r>
              <a:rPr lang="en-US" dirty="0" err="1"/>
              <a:t>Aucun</a:t>
            </a:r>
            <a:r>
              <a:rPr lang="en-US" dirty="0"/>
              <a:t> </a:t>
            </a:r>
            <a:r>
              <a:rPr lang="en-US" dirty="0" err="1"/>
              <a:t>résultat</a:t>
            </a:r>
            <a:r>
              <a:rPr lang="en-US" dirty="0"/>
              <a:t> </a:t>
            </a:r>
          </a:p>
          <a:p>
            <a:r>
              <a:rPr lang="en-US" dirty="0" err="1"/>
              <a:t>inférieur</a:t>
            </a:r>
            <a:r>
              <a:rPr lang="en-US" dirty="0"/>
              <a:t> à P10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61" y="1268760"/>
            <a:ext cx="1071935" cy="560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6948264" y="4339843"/>
            <a:ext cx="1673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Moyenne</a:t>
            </a:r>
            <a:r>
              <a:rPr lang="en-US" dirty="0"/>
              <a:t> = 38%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5084440" y="2641543"/>
            <a:ext cx="1880592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771800" y="3284984"/>
            <a:ext cx="2232248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771800" y="4149080"/>
            <a:ext cx="211869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6" idx="1"/>
          </p:cNvCxnSpPr>
          <p:nvPr/>
        </p:nvCxnSpPr>
        <p:spPr>
          <a:xfrm flipH="1">
            <a:off x="5084440" y="4509120"/>
            <a:ext cx="1863824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2699792" y="4584443"/>
            <a:ext cx="2199873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699792" y="5013176"/>
            <a:ext cx="2190707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460286" y="5843955"/>
            <a:ext cx="157936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182232" y="1772816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Explication des </a:t>
            </a:r>
            <a:r>
              <a:rPr lang="en-US" u="sng" dirty="0" err="1"/>
              <a:t>bornes</a:t>
            </a:r>
            <a:endParaRPr lang="en-US" u="sng" dirty="0"/>
          </a:p>
        </p:txBody>
      </p:sp>
      <p:sp>
        <p:nvSpPr>
          <p:cNvPr id="47" name="ZoneTexte 46"/>
          <p:cNvSpPr txBox="1"/>
          <p:nvPr/>
        </p:nvSpPr>
        <p:spPr>
          <a:xfrm>
            <a:off x="6156176" y="1772816"/>
            <a:ext cx="2885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Explication des points et </a:t>
            </a:r>
            <a:r>
              <a:rPr lang="en-US" u="sng" dirty="0" err="1"/>
              <a:t>croix</a:t>
            </a:r>
            <a:endParaRPr lang="en-US" u="sng" dirty="0"/>
          </a:p>
        </p:txBody>
      </p:sp>
      <p:sp>
        <p:nvSpPr>
          <p:cNvPr id="48" name="ZoneTexte 47"/>
          <p:cNvSpPr txBox="1"/>
          <p:nvPr/>
        </p:nvSpPr>
        <p:spPr>
          <a:xfrm>
            <a:off x="3709087" y="1196752"/>
            <a:ext cx="1871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Echelle</a:t>
            </a:r>
            <a:r>
              <a:rPr lang="en-US" u="sng" dirty="0"/>
              <a:t> de </a:t>
            </a:r>
            <a:r>
              <a:rPr lang="en-US" u="sng" dirty="0" err="1"/>
              <a:t>résultat</a:t>
            </a:r>
            <a:endParaRPr lang="en-US" u="sng" dirty="0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4716016" y="1607314"/>
            <a:ext cx="0" cy="804863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6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40 à 64 ans sous prescription d'IPP pendant plus de 80 jours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636912"/>
            <a:ext cx="5657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73" y="3976905"/>
            <a:ext cx="5715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0109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40 à 64 ans sous prescription d'IPP pendant plus de 80 jours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7275394" cy="500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933818" y="4275094"/>
            <a:ext cx="612068" cy="3960440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750242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7333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I.4. </a:t>
            </a:r>
            <a:r>
              <a:rPr lang="fr-FR" dirty="0"/>
              <a:t>Divers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Statines: </a:t>
            </a:r>
          </a:p>
          <a:p>
            <a:pPr marL="0" indent="0">
              <a:buFontTx/>
              <a:buNone/>
            </a:pPr>
            <a:r>
              <a:rPr lang="fr-FR" sz="2000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Prescription à des patients sans risque cardiovasulaire identifié</a:t>
            </a: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Les statines ne sont pas recommandées chez les patients qui ne présentent pas de pathologie cardiovasculaire, même en cas d'une augmentation de la cholestérolémie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9930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40-49 ans sans risque cardiovasculaire identifié qui ont reçu une prescription de médicaments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hypolipidémiants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74290"/>
            <a:ext cx="5648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50" y="3981668"/>
            <a:ext cx="5667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8131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40-49 ans sans risque cardiovasculaire identifié qui ont reçu une prescription de médicaments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hypolipidémiants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7037666" cy="485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77834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750242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68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Interprétation</a:t>
            </a:r>
            <a:r>
              <a:rPr lang="en-US" dirty="0"/>
              <a:t> </a:t>
            </a:r>
            <a:r>
              <a:rPr lang="en-US" dirty="0" err="1"/>
              <a:t>graphique</a:t>
            </a:r>
            <a:r>
              <a:rPr lang="en-US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Attention les </a:t>
            </a:r>
            <a:r>
              <a:rPr lang="en-US" sz="2000" dirty="0" err="1"/>
              <a:t>bornes</a:t>
            </a:r>
            <a:r>
              <a:rPr lang="en-US" sz="2000" dirty="0"/>
              <a:t> des </a:t>
            </a:r>
            <a:r>
              <a:rPr lang="en-US" sz="2000" dirty="0" err="1"/>
              <a:t>deux</a:t>
            </a:r>
            <a:r>
              <a:rPr lang="en-US" sz="2000" dirty="0"/>
              <a:t> types </a:t>
            </a:r>
            <a:r>
              <a:rPr lang="en-US" sz="2000" dirty="0" err="1"/>
              <a:t>graphiques</a:t>
            </a:r>
            <a:r>
              <a:rPr lang="en-US" sz="2000" dirty="0"/>
              <a:t> ne </a:t>
            </a:r>
            <a:r>
              <a:rPr lang="en-US" sz="2000" dirty="0" err="1"/>
              <a:t>sont</a:t>
            </a:r>
            <a:r>
              <a:rPr lang="en-US" sz="2000" dirty="0"/>
              <a:t> pas </a:t>
            </a:r>
            <a:r>
              <a:rPr lang="en-US" sz="2000" dirty="0" err="1"/>
              <a:t>identiques</a:t>
            </a:r>
            <a:r>
              <a:rPr lang="en-US" sz="2000" dirty="0"/>
              <a:t> car la </a:t>
            </a:r>
            <a:r>
              <a:rPr lang="en-US" sz="2000" dirty="0" err="1"/>
              <a:t>méthode</a:t>
            </a:r>
            <a:r>
              <a:rPr lang="en-US" sz="2000" dirty="0"/>
              <a:t> de </a:t>
            </a:r>
            <a:r>
              <a:rPr lang="en-US" sz="2000" dirty="0" err="1"/>
              <a:t>calcul</a:t>
            </a:r>
            <a:r>
              <a:rPr lang="en-US" sz="2000" dirty="0"/>
              <a:t> </a:t>
            </a:r>
            <a:r>
              <a:rPr lang="en-US" sz="2000" dirty="0" err="1"/>
              <a:t>diffère</a:t>
            </a:r>
            <a:r>
              <a:rPr lang="en-US" sz="2000" dirty="0"/>
              <a:t> </a:t>
            </a:r>
            <a:r>
              <a:rPr lang="en-US" sz="2000" dirty="0" err="1" smtClean="0"/>
              <a:t>complètement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Ainsi</a:t>
            </a:r>
            <a:r>
              <a:rPr lang="en-US" sz="2000" dirty="0"/>
              <a:t> pour rappel , </a:t>
            </a:r>
          </a:p>
          <a:p>
            <a:r>
              <a:rPr lang="en-US" sz="2000" dirty="0"/>
              <a:t>la </a:t>
            </a:r>
            <a:r>
              <a:rPr lang="en-US" sz="2000" dirty="0" err="1"/>
              <a:t>médiane</a:t>
            </a:r>
            <a:r>
              <a:rPr lang="en-US" sz="2000" dirty="0"/>
              <a:t> de </a:t>
            </a:r>
            <a:r>
              <a:rPr lang="en-US" sz="2000" dirty="0" err="1"/>
              <a:t>l’échelle</a:t>
            </a:r>
            <a:r>
              <a:rPr lang="en-US" sz="2000" dirty="0"/>
              <a:t> de </a:t>
            </a:r>
            <a:r>
              <a:rPr lang="en-US" sz="2000" dirty="0" err="1"/>
              <a:t>comparaison</a:t>
            </a:r>
            <a:r>
              <a:rPr lang="en-US" sz="2000" dirty="0"/>
              <a:t> correspond à la </a:t>
            </a:r>
            <a:r>
              <a:rPr lang="en-US" sz="2000" dirty="0" err="1"/>
              <a:t>médiane</a:t>
            </a:r>
            <a:r>
              <a:rPr lang="en-US" sz="2000" dirty="0"/>
              <a:t> pour </a:t>
            </a:r>
            <a:r>
              <a:rPr lang="en-US" sz="2000" dirty="0" err="1"/>
              <a:t>l’ensemble</a:t>
            </a:r>
            <a:r>
              <a:rPr lang="en-US" sz="2000" dirty="0"/>
              <a:t> des </a:t>
            </a:r>
            <a:r>
              <a:rPr lang="en-US" sz="2000" dirty="0" err="1"/>
              <a:t>pratiques</a:t>
            </a:r>
            <a:r>
              <a:rPr lang="en-US" sz="2000" dirty="0"/>
              <a:t> du pays, </a:t>
            </a:r>
          </a:p>
          <a:p>
            <a:r>
              <a:rPr lang="en-US" sz="2000" dirty="0" err="1"/>
              <a:t>tandis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la </a:t>
            </a:r>
            <a:r>
              <a:rPr lang="en-US" sz="2000" dirty="0" err="1"/>
              <a:t>médiane</a:t>
            </a:r>
            <a:r>
              <a:rPr lang="en-US" sz="2000" dirty="0"/>
              <a:t> du box plot correspond à la </a:t>
            </a:r>
            <a:r>
              <a:rPr lang="en-US" sz="2000" dirty="0" err="1"/>
              <a:t>médiane</a:t>
            </a:r>
            <a:r>
              <a:rPr lang="en-US" sz="2000" dirty="0"/>
              <a:t> des </a:t>
            </a:r>
            <a:r>
              <a:rPr lang="en-US" sz="2000" dirty="0" err="1"/>
              <a:t>moyennes</a:t>
            </a:r>
            <a:r>
              <a:rPr lang="en-US" sz="2000" dirty="0"/>
              <a:t> des </a:t>
            </a:r>
            <a:r>
              <a:rPr lang="en-US" sz="2000" dirty="0" err="1"/>
              <a:t>glems</a:t>
            </a:r>
            <a:r>
              <a:rPr lang="en-US" sz="2000" dirty="0"/>
              <a:t> de la </a:t>
            </a:r>
            <a:r>
              <a:rPr lang="en-US" sz="2000" dirty="0" err="1" smtClean="0"/>
              <a:t>région</a:t>
            </a:r>
            <a:r>
              <a:rPr lang="en-US" sz="2000" dirty="0" smtClean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4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Comparaison</a:t>
            </a:r>
            <a:r>
              <a:rPr lang="en-US" dirty="0"/>
              <a:t> des </a:t>
            </a:r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r>
              <a:rPr lang="en-US" dirty="0"/>
              <a:t> et au </a:t>
            </a:r>
            <a:r>
              <a:rPr lang="en-US" dirty="0" err="1"/>
              <a:t>forfait</a:t>
            </a:r>
            <a:r>
              <a:rPr lang="en-US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507288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Les </a:t>
            </a:r>
            <a:r>
              <a:rPr lang="en-US" sz="2000" dirty="0" err="1"/>
              <a:t>résultats</a:t>
            </a:r>
            <a:r>
              <a:rPr lang="en-US" sz="2000" dirty="0"/>
              <a:t> des </a:t>
            </a:r>
            <a:r>
              <a:rPr lang="en-US" sz="2000" dirty="0" err="1"/>
              <a:t>indicateurs</a:t>
            </a:r>
            <a:r>
              <a:rPr lang="en-US" sz="2000" dirty="0"/>
              <a:t> </a:t>
            </a:r>
            <a:r>
              <a:rPr lang="en-US" sz="2000" dirty="0" err="1"/>
              <a:t>peuvent</a:t>
            </a:r>
            <a:r>
              <a:rPr lang="en-US" sz="2000" dirty="0"/>
              <a:t> </a:t>
            </a:r>
            <a:r>
              <a:rPr lang="en-US" sz="2000" dirty="0" err="1"/>
              <a:t>être</a:t>
            </a:r>
            <a:r>
              <a:rPr lang="en-US" sz="2000" dirty="0"/>
              <a:t> </a:t>
            </a:r>
            <a:r>
              <a:rPr lang="en-US" sz="2000" dirty="0" err="1"/>
              <a:t>très</a:t>
            </a:r>
            <a:r>
              <a:rPr lang="en-US" sz="2000" dirty="0"/>
              <a:t> </a:t>
            </a:r>
            <a:r>
              <a:rPr lang="en-US" sz="2000" dirty="0" err="1"/>
              <a:t>différents</a:t>
            </a:r>
            <a:r>
              <a:rPr lang="en-US" sz="2000" dirty="0"/>
              <a:t> entre la </a:t>
            </a:r>
            <a:r>
              <a:rPr lang="en-US" sz="2000" dirty="0" err="1"/>
              <a:t>pratique</a:t>
            </a:r>
            <a:r>
              <a:rPr lang="en-US" sz="2000" dirty="0"/>
              <a:t> à </a:t>
            </a:r>
            <a:r>
              <a:rPr lang="en-US" sz="2000" dirty="0" err="1"/>
              <a:t>l’acte</a:t>
            </a:r>
            <a:r>
              <a:rPr lang="en-US" sz="2000" dirty="0"/>
              <a:t> et la </a:t>
            </a:r>
            <a:r>
              <a:rPr lang="en-US" sz="2000" dirty="0" err="1"/>
              <a:t>pratique</a:t>
            </a:r>
            <a:r>
              <a:rPr lang="en-US" sz="2000" dirty="0"/>
              <a:t> au </a:t>
            </a:r>
            <a:r>
              <a:rPr lang="en-US" sz="2000" dirty="0" err="1"/>
              <a:t>forfait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fr-BE" sz="2000" dirty="0"/>
              <a:t>En effet la population de référence dans la pratique à l’acte est la </a:t>
            </a:r>
            <a:r>
              <a:rPr lang="fr-BE" sz="2000" dirty="0" err="1"/>
              <a:t>patientèle</a:t>
            </a:r>
            <a:r>
              <a:rPr lang="fr-BE" sz="2000" dirty="0"/>
              <a:t> qui a fréquenté au moins une fois la pratique dans l’année.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Dans</a:t>
            </a:r>
            <a:r>
              <a:rPr lang="en-US" sz="2000" dirty="0"/>
              <a:t> la </a:t>
            </a:r>
            <a:r>
              <a:rPr lang="en-US" sz="2000" dirty="0" err="1"/>
              <a:t>pratique</a:t>
            </a:r>
            <a:r>
              <a:rPr lang="en-US" sz="2000" dirty="0"/>
              <a:t> au </a:t>
            </a:r>
            <a:r>
              <a:rPr lang="en-US" sz="2000" dirty="0" err="1"/>
              <a:t>forfait</a:t>
            </a:r>
            <a:r>
              <a:rPr lang="en-US" sz="2000" dirty="0"/>
              <a:t> la patientèle </a:t>
            </a:r>
            <a:r>
              <a:rPr lang="en-US" sz="2000" dirty="0" err="1"/>
              <a:t>sont</a:t>
            </a:r>
            <a:r>
              <a:rPr lang="en-US" sz="2000" dirty="0"/>
              <a:t> les </a:t>
            </a:r>
            <a:r>
              <a:rPr lang="en-US" sz="2000" dirty="0" err="1"/>
              <a:t>abonnés</a:t>
            </a:r>
            <a:r>
              <a:rPr lang="en-US" sz="2000" dirty="0"/>
              <a:t> </a:t>
            </a:r>
            <a:r>
              <a:rPr lang="en-US" sz="2000" dirty="0" err="1"/>
              <a:t>qu’ils</a:t>
            </a:r>
            <a:r>
              <a:rPr lang="en-US" sz="2000" dirty="0"/>
              <a:t> </a:t>
            </a:r>
            <a:r>
              <a:rPr lang="en-US" sz="2000" dirty="0" err="1"/>
              <a:t>aient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non </a:t>
            </a:r>
            <a:r>
              <a:rPr lang="en-US" sz="2000" dirty="0" err="1"/>
              <a:t>fréquenté</a:t>
            </a:r>
            <a:r>
              <a:rPr lang="en-US" sz="2000" dirty="0"/>
              <a:t> la </a:t>
            </a:r>
            <a:r>
              <a:rPr lang="en-US" sz="2000" dirty="0" err="1"/>
              <a:t>maison</a:t>
            </a:r>
            <a:r>
              <a:rPr lang="en-US" sz="2000" dirty="0"/>
              <a:t> </a:t>
            </a:r>
            <a:r>
              <a:rPr lang="en-US" sz="2000" dirty="0" err="1"/>
              <a:t>médicale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74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INAMI_a">
  <a:themeElements>
    <a:clrScheme name="inami_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ami_new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ami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eDocument" ma:contentTypeID="0x01010068B932EBA4214624B1E6C758B674AA3900878AE0BF14248048B0F623A599AB54C9" ma:contentTypeVersion="10" ma:contentTypeDescription="Crée un document." ma:contentTypeScope="" ma:versionID="0f806d5401a718c248ff851712977ef5">
  <xsd:schema xmlns:xsd="http://www.w3.org/2001/XMLSchema" xmlns:xs="http://www.w3.org/2001/XMLSchema" xmlns:p="http://schemas.microsoft.com/office/2006/metadata/properties" xmlns:ns1="http://schemas.microsoft.com/sharepoint/v3" xmlns:ns2="f15eea43-7fa7-45cf-8dc0-d5244e2cd467" xmlns:ns3="61fd8d87-ea47-44bb-afd6-b4d99b1d9c1f" targetNamespace="http://schemas.microsoft.com/office/2006/metadata/properties" ma:root="true" ma:fieldsID="3c46b631aa297e29475e1214a5361d70" ns1:_="" ns2:_="" ns3:_="">
    <xsd:import namespace="http://schemas.microsoft.com/sharepoint/v3"/>
    <xsd:import namespace="f15eea43-7fa7-45cf-8dc0-d5244e2cd467"/>
    <xsd:import namespace="61fd8d87-ea47-44bb-afd6-b4d99b1d9c1f"/>
    <xsd:element name="properties">
      <xsd:complexType>
        <xsd:sequence>
          <xsd:element name="documentManagement">
            <xsd:complexType>
              <xsd:all>
                <xsd:element ref="ns2:RIDocSummary" minOccurs="0"/>
                <xsd:element ref="ns2:RIDocInitialCreationDate" minOccurs="0"/>
                <xsd:element ref="ns2:RIDocTypeTaxHTField0" minOccurs="0"/>
                <xsd:element ref="ns2:RITargetGroupTaxHTField0" minOccurs="0"/>
                <xsd:element ref="ns2:RIThemeTaxHTField0" minOccurs="0"/>
                <xsd:element ref="ns2:RILanguageTaxHTField0" minOccurs="0"/>
                <xsd:element ref="ns3:TaxCatchAll" minOccurs="0"/>
                <xsd:element ref="ns3:gde733b7de1f426ba66c11d7c4a6ad8f" minOccurs="0"/>
                <xsd:element ref="ns3:TaxCatchAllLabel" minOccurs="0"/>
                <xsd:element ref="ns3:cc6d4d0f41a44532aeb7bee41b15f208" minOccurs="0"/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25" nillable="true" ma:displayName="Date de fin de planification" ma:description="" ma:internalName="PublishingExpirationDate">
      <xsd:simpleType>
        <xsd:restriction base="dms:Unknown"/>
      </xsd:simpleType>
    </xsd:element>
    <xsd:element name="PublishingStartDate" ma:index="26" nillable="true" ma:displayName="Date de début de planification" ma:description="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eea43-7fa7-45cf-8dc0-d5244e2cd467" elementFormDefault="qualified">
    <xsd:import namespace="http://schemas.microsoft.com/office/2006/documentManagement/types"/>
    <xsd:import namespace="http://schemas.microsoft.com/office/infopath/2007/PartnerControls"/>
    <xsd:element name="RIDocSummary" ma:index="8" nillable="true" ma:displayName="Résumé" ma:internalName="RIDocSummary">
      <xsd:simpleType>
        <xsd:restriction base="dms:Note">
          <xsd:maxLength value="255"/>
        </xsd:restriction>
      </xsd:simpleType>
    </xsd:element>
    <xsd:element name="RIDocInitialCreationDate" ma:index="13" nillable="true" ma:displayName="Initial creation date" ma:default="[Today]" ma:format="DateOnly" ma:indexed="true" ma:internalName="RIDocInitialCreationDate">
      <xsd:simpleType>
        <xsd:restriction base="dms:DateTime"/>
      </xsd:simpleType>
    </xsd:element>
    <xsd:element name="RIDocTypeTaxHTField0" ma:index="14" nillable="true" ma:taxonomy="true" ma:internalName="RIDocTypeTaxHTField0" ma:taxonomyFieldName="RIDocType" ma:displayName="Type" ma:fieldId="{e9c02295-779d-4904-9c2f-398eb8a46af6}" ma:taxonomyMulti="true" ma:sspId="0ef66dbe-9d4d-47c7-8094-97b828f68765" ma:termSetId="2b6f7e9b-72d8-4c39-9dd2-b382cdde65ef" ma:anchorId="bba49bfc-d79e-4d3d-8e99-da4cfe1bc359" ma:open="false" ma:isKeyword="false">
      <xsd:complexType>
        <xsd:sequence>
          <xsd:element ref="pc:Terms" minOccurs="0" maxOccurs="1"/>
        </xsd:sequence>
      </xsd:complexType>
    </xsd:element>
    <xsd:element name="RITargetGroupTaxHTField0" ma:index="15" nillable="true" ma:taxonomy="true" ma:internalName="RITargetGroupTaxHTField0" ma:taxonomyFieldName="RITargetGroup" ma:displayName="Groupe cible" ma:default="" ma:fieldId="{5ba84fff-5b48-41ff-a0ce-9cb6f56aeea2}" ma:taxonomyMulti="true" ma:sspId="0ef66dbe-9d4d-47c7-8094-97b828f68765" ma:termSetId="2b6f7e9b-72d8-4c39-9dd2-b382cdde65ef" ma:anchorId="93e5bace-bd47-4f95-bc09-82965b59cb06" ma:open="false" ma:isKeyword="false">
      <xsd:complexType>
        <xsd:sequence>
          <xsd:element ref="pc:Terms" minOccurs="0" maxOccurs="1"/>
        </xsd:sequence>
      </xsd:complexType>
    </xsd:element>
    <xsd:element name="RIThemeTaxHTField0" ma:index="16" nillable="true" ma:taxonomy="true" ma:internalName="RIThemeTaxHTField0" ma:taxonomyFieldName="RITheme" ma:displayName="Thème" ma:fieldId="{4da39f56-d3e0-4eda-b5a0-097d81b2f922}" ma:taxonomyMulti="true" ma:sspId="0ef66dbe-9d4d-47c7-8094-97b828f68765" ma:termSetId="2b6f7e9b-72d8-4c39-9dd2-b382cdde65ef" ma:anchorId="d3fdfad7-22a2-47aa-bc5b-de53bde139df" ma:open="false" ma:isKeyword="false">
      <xsd:complexType>
        <xsd:sequence>
          <xsd:element ref="pc:Terms" minOccurs="0" maxOccurs="1"/>
        </xsd:sequence>
      </xsd:complexType>
    </xsd:element>
    <xsd:element name="RILanguageTaxHTField0" ma:index="17" nillable="true" ma:taxonomy="true" ma:internalName="RILanguageTaxHTField0" ma:taxonomyFieldName="RILanguage" ma:displayName="Langue" ma:fieldId="{c7e3734e-a786-4652-bb98-6e7a4dc8cda4}" ma:taxonomyMulti="true" ma:sspId="0ef66dbe-9d4d-47c7-8094-97b828f68765" ma:termSetId="2b6f7e9b-72d8-4c39-9dd2-b382cdde65ef" ma:anchorId="216408cd-2d56-4fdf-a6f2-b407a6eb465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d8d87-ea47-44bb-afd6-b4d99b1d9c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onne Attraper tout de Taxonomie" ma:hidden="true" ma:list="{7dc22c6c-0b67-4097-b867-927b71770b39}" ma:internalName="TaxCatchAll" ma:showField="CatchAllData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de733b7de1f426ba66c11d7c4a6ad8f" ma:index="21" nillable="true" ma:displayName="Document Publicationtype_0" ma:hidden="true" ma:internalName="gde733b7de1f426ba66c11d7c4a6ad8f">
      <xsd:simpleType>
        <xsd:restriction base="dms:Note"/>
      </xsd:simpleType>
    </xsd:element>
    <xsd:element name="TaxCatchAllLabel" ma:index="22" nillable="true" ma:displayName="Colonne Attraper tout de Taxonomie1" ma:hidden="true" ma:list="{7dc22c6c-0b67-4097-b867-927b71770b39}" ma:internalName="TaxCatchAllLabel" ma:readOnly="true" ma:showField="CatchAllDataLabel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6d4d0f41a44532aeb7bee41b15f208" ma:index="23" nillable="true" ma:taxonomy="true" ma:internalName="cc6d4d0f41a44532aeb7bee41b15f208" ma:taxonomyFieldName="Publication_x0020_type_x0020_for_x0020_documents" ma:displayName="Publication type for documents" ma:default="" ma:fieldId="{cc6d4d0f-41a4-4532-aeb7-bee41b15f208}" ma:taxonomyMulti="true" ma:sspId="0ef66dbe-9d4d-47c7-8094-97b828f68765" ma:termSetId="2b6f7e9b-72d8-4c39-9dd2-b382cdde65ef" ma:anchorId="22490f7c-4f41-43c8-a5b3-f62c4d13df9a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IDocInitialCreationDate xmlns="f15eea43-7fa7-45cf-8dc0-d5244e2cd467">2019-06-18T22:00:00+00:00</RIDocInitialCreationDate>
    <RITargetGroup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Médecin</TermName>
          <TermId xmlns="http://schemas.microsoft.com/office/infopath/2007/PartnerControls">d8a1e59b-bcd7-4d2f-b75c-23b993f6e1ad</TermId>
        </TermInfo>
        <TermInfo xmlns="http://schemas.microsoft.com/office/infopath/2007/PartnerControls">
          <TermName xmlns="http://schemas.microsoft.com/office/infopath/2007/PartnerControls">Maison médicale</TermName>
          <TermId xmlns="http://schemas.microsoft.com/office/infopath/2007/PartnerControls">69c6c6b7-d4d8-4ddb-b492-1c598670bf6a</TermId>
        </TermInfo>
      </Terms>
    </RITargetGroupTaxHTField0>
    <RILanguag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Français</TermName>
          <TermId xmlns="http://schemas.microsoft.com/office/infopath/2007/PartnerControls">aa2269b8-11bd-4cc9-9267-801806817e60</TermId>
        </TermInfo>
      </Terms>
    </RILanguageTaxHTField0>
    <cc6d4d0f41a44532aeb7bee41b15f208 xmlns="61fd8d87-ea47-44bb-afd6-b4d99b1d9c1f">
      <Terms xmlns="http://schemas.microsoft.com/office/infopath/2007/PartnerControls"/>
    </cc6d4d0f41a44532aeb7bee41b15f208>
    <TaxCatchAll xmlns="61fd8d87-ea47-44bb-afd6-b4d99b1d9c1f">
      <Value>8</Value>
      <Value>29</Value>
      <Value>60</Value>
      <Value>35</Value>
    </TaxCatchAll>
    <RIDocSummary xmlns="f15eea43-7fa7-45cf-8dc0-d5244e2cd467">Résultats GLEM (données 2016) pour le remboursement à l’acte et au forfait - THÈME I</RIDocSummary>
    <RIThem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Feedback individuel</TermName>
          <TermId xmlns="http://schemas.microsoft.com/office/infopath/2007/PartnerControls">c011c27e-2dbd-409b-87f6-1d728db57d70</TermId>
        </TermInfo>
      </Terms>
    </RIThemeTaxHTField0>
    <PublishingExpirationDate xmlns="http://schemas.microsoft.com/sharepoint/v3" xsi:nil="true"/>
    <RIDocTypeTaxHTField0 xmlns="f15eea43-7fa7-45cf-8dc0-d5244e2cd467">
      <Terms xmlns="http://schemas.microsoft.com/office/infopath/2007/PartnerControls"/>
    </RIDocTypeTaxHTField0>
    <PublishingStartDate xmlns="http://schemas.microsoft.com/sharepoint/v3" xsi:nil="true"/>
    <gde733b7de1f426ba66c11d7c4a6ad8f xmlns="61fd8d87-ea47-44bb-afd6-b4d99b1d9c1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CA26D-CE1E-4FB7-9B98-3416B8CBDB54}"/>
</file>

<file path=customXml/itemProps2.xml><?xml version="1.0" encoding="utf-8"?>
<ds:datastoreItem xmlns:ds="http://schemas.openxmlformats.org/officeDocument/2006/customXml" ds:itemID="{EC03C7EA-3B8A-471E-844D-76877E421341}"/>
</file>

<file path=customXml/itemProps3.xml><?xml version="1.0" encoding="utf-8"?>
<ds:datastoreItem xmlns:ds="http://schemas.openxmlformats.org/officeDocument/2006/customXml" ds:itemID="{4D5D400D-81D0-4BA3-BB63-4F8979191FC2}"/>
</file>

<file path=docProps/app.xml><?xml version="1.0" encoding="utf-8"?>
<Properties xmlns="http://schemas.openxmlformats.org/officeDocument/2006/extended-properties" xmlns:vt="http://schemas.openxmlformats.org/officeDocument/2006/docPropsVTypes">
  <Template>PPT_INAMI_a</Template>
  <TotalTime>0</TotalTime>
  <Words>2204</Words>
  <Application>Microsoft Office PowerPoint</Application>
  <PresentationFormat>On-screen Show (4:3)</PresentationFormat>
  <Paragraphs>382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Candara</vt:lpstr>
      <vt:lpstr>Times New Roman</vt:lpstr>
      <vt:lpstr>Verdana</vt:lpstr>
      <vt:lpstr>Wingdings</vt:lpstr>
      <vt:lpstr>PPT_INAMI_a</vt:lpstr>
      <vt:lpstr>Feedback individuel des médecins généralistes 2019</vt:lpstr>
      <vt:lpstr>Introduction </vt:lpstr>
      <vt:lpstr>Que contient cette présentation? </vt:lpstr>
      <vt:lpstr>PowerPoint Presentation</vt:lpstr>
      <vt:lpstr>Interprétation graphique  1. Echelle de comparaison individuelle</vt:lpstr>
      <vt:lpstr>Interprétation graphique  2. Boxplot / indicateur des Glem(s) par région</vt:lpstr>
      <vt:lpstr>Interprétation graphique  2. Boxplot / indicateur des Glem(s) par région</vt:lpstr>
      <vt:lpstr>Interprétation graphique </vt:lpstr>
      <vt:lpstr>Comparaison des pratiques à l’acte et au forfait </vt:lpstr>
      <vt:lpstr>Comparaison des pratiques à l’acte et au forfait </vt:lpstr>
      <vt:lpstr>Comparaison des pratiques à l’acte et au forfait </vt:lpstr>
      <vt:lpstr>PowerPoint Presentation</vt:lpstr>
      <vt:lpstr>THÈME I: MÉDICAMENTS</vt:lpstr>
      <vt:lpstr>THÈME I: MÉDICAMENTS</vt:lpstr>
      <vt:lpstr>I.1. Infections dans la pratique ambulatoire</vt:lpstr>
      <vt:lpstr>Pourcentage de patients de 65 ans et plus qui ont été vaccinés contre la grippe dans le courant de l'année</vt:lpstr>
      <vt:lpstr>Pourcentage de patients de 65 ans et plus qui ont été vaccinés contre la grippe dans le courant de l'année</vt:lpstr>
      <vt:lpstr>I.1. Infections dans la pratique ambulatoire</vt:lpstr>
      <vt:lpstr>Pourcentage de patients ayant reçu ≥ 1 prescription d'antibiotiques au cours de l'année &lt;15</vt:lpstr>
      <vt:lpstr>Pourcentage de patients ayant reçu ≥ 1 prescription d'antibiotiques au cours de l'année &lt;15</vt:lpstr>
      <vt:lpstr>Pourcentage de patients ayant reçu ≥ 1 prescription d'antibiotiques au cours de l'année &gt;=15</vt:lpstr>
      <vt:lpstr>Pourcentage de patients ayant reçu ≥ 1 prescription d'antibiotiques au cours de l'année &gt;=15</vt:lpstr>
      <vt:lpstr>I.1. Infections dans la pratique ambulatoire</vt:lpstr>
      <vt:lpstr>Pourcentage d'antibiotiques de deuxième ligne (amoxicilline associée à de l’acide clavulanique, céphalosporines, quinolones, macrolides) &lt;15</vt:lpstr>
      <vt:lpstr>Pourcentage d'antibiotiques de deuxième ligne (amoxicilline associée à de l’acide clavulanique, céphalosporines, quinolones, macrolides) &lt;15</vt:lpstr>
      <vt:lpstr>Pourcentage d'antibiotiques de deuxième ligne (amoxicilline associée à de l’acide clavulanique, céphalosporines, quinolones, macrolides) &gt;= 15</vt:lpstr>
      <vt:lpstr>Pourcentage d'antibiotiques de deuxième ligne (amoxicilline associée à de l’acide clavulanique, céphalosporines, quinolones, macrolides) &gt;= 15</vt:lpstr>
      <vt:lpstr>Pourcentage de prescriptions d'amoxicilline, non combinée à de l'acide clavulanique  &lt;15</vt:lpstr>
      <vt:lpstr>Pourcentage de prescriptions d'amoxicilline, non combinée à de l'acide clavulanique  &lt;15</vt:lpstr>
      <vt:lpstr>Pourcentage de prescriptions d'amoxicilline, non combinée à de l'acide clavulanique &gt;=15</vt:lpstr>
      <vt:lpstr>Pourcentage de prescriptions d'amoxicilline, non combinée à de l'acide clavulanique &gt;=15</vt:lpstr>
      <vt:lpstr>Pourcentage de nitrofuranes dans le traitement d'une infection des voies urinaires  15-65</vt:lpstr>
      <vt:lpstr>Pourcentage de nitrofuranes dans le traitement d'une infection des voies urinaires  15-65</vt:lpstr>
      <vt:lpstr>Pourcentage de nitrofuranes dans le traitement d'une infection des voies urinaires  65+</vt:lpstr>
      <vt:lpstr>Pourcentage de nitrofuranes dans le traitement d'une infection des voies urinaires  65+</vt:lpstr>
      <vt:lpstr>THÈME I: MÉDICAMENTS</vt:lpstr>
      <vt:lpstr>I.2. Médication des personnes âgées</vt:lpstr>
      <vt:lpstr>Pourcentage de patients de 65 ans et plus avec consommation de longue durée de ≥ 5 médicaments différents</vt:lpstr>
      <vt:lpstr>Pourcentage de patients de 65 ans et plus avec consommation de longue durée de ≥ 5 médicaments différents</vt:lpstr>
      <vt:lpstr>I.2. Médication des personnes âgées</vt:lpstr>
      <vt:lpstr>Pourcentage de patients de 80 ans et plus traités par hypolipidémiants</vt:lpstr>
      <vt:lpstr>Pourcentage de patients de 80 ans et plus traités par hypolipidémiants</vt:lpstr>
      <vt:lpstr>Pourcentage de patients de 80 ans et plus qui entament un traitement par médicaments hypolipidémiants</vt:lpstr>
      <vt:lpstr>Pourcentage de patients de 80 ans et plus qui entament un traitement par médicaments hypolipidémiants</vt:lpstr>
      <vt:lpstr>I.2. Médication des personnes âgées</vt:lpstr>
      <vt:lpstr>Pourcentage de patients âgés de 65 ans et plus sous prescription d'AINS pendant plus de 30 jours</vt:lpstr>
      <vt:lpstr>Pourcentage de patients âgés de 65 ans et plus sous prescription d'AINS pendant plus de 30 jours</vt:lpstr>
      <vt:lpstr>I.2. Médication des personnes âgées</vt:lpstr>
      <vt:lpstr>Pourcentage de patients de 75 ans et plus ayant une prescription pour plus de 80 jours d'au moins un médicament avec action anticholinergique</vt:lpstr>
      <vt:lpstr>Pourcentage de patients de 75 ans et plus ayant une prescription pour plus de 80 jours d'au moins un médicament avec action anticholinergique</vt:lpstr>
      <vt:lpstr>THÈME I: MÉDICAMENTS</vt:lpstr>
      <vt:lpstr>I.2. Médication des personnes âgées</vt:lpstr>
      <vt:lpstr>I.3. Médication psychotrope</vt:lpstr>
      <vt:lpstr>Pourcentage de patients sous prescription d'antidépresseurs  15-64</vt:lpstr>
      <vt:lpstr>Pourcentage de patients sous prescription d'antidépresseurs  15-64</vt:lpstr>
      <vt:lpstr>Pourcentage de patients sous prescription d'antidépresseurs (à l'exclusion de la trazodone)  15-64</vt:lpstr>
      <vt:lpstr>Pourcentage de patients sous prescription d'antidépresseurs (à l'exclusion de la trazodone)  15-64</vt:lpstr>
      <vt:lpstr>Pourcentage de patients sous prescription d'antidépresseurs &gt;= 65</vt:lpstr>
      <vt:lpstr>Pourcentage de patients sous prescription d'antidépresseurs &gt;= 65</vt:lpstr>
      <vt:lpstr>Pourcentage de patients sous prescription d'antidépresseurs  (à l'exclusion de la trazodone)  &gt;=65</vt:lpstr>
      <vt:lpstr>Pourcentage de patients sous prescription d'antidépresseurs  (à l'exclusion de la trazodone)  &gt;=65</vt:lpstr>
      <vt:lpstr>I.3. Médication psychotrope</vt:lpstr>
      <vt:lpstr>Pourcentage de patients de 75 ans et plus avec une prescription d'antipsychotiques</vt:lpstr>
      <vt:lpstr>Pourcentage de patients de 75 ans et plus avec une prescription d'antipsychotiques</vt:lpstr>
      <vt:lpstr>THÈME I: MÉDICAMENTS</vt:lpstr>
      <vt:lpstr>I.4. Divers</vt:lpstr>
      <vt:lpstr>Prescription de statines à des patients diabétiques présentant un risque cardiovasculaire accru &lt;80</vt:lpstr>
      <vt:lpstr>Prescription de statines à des patients diabétiques présentant un risque cardiovasculaire accru &lt;80</vt:lpstr>
      <vt:lpstr>I.4. Divers</vt:lpstr>
      <vt:lpstr>Pourcentage de patients de 40 à 64 ans sous prescription d'IPP pendant plus de 80 jours</vt:lpstr>
      <vt:lpstr>Pourcentage de patients de 40 à 64 ans sous prescription d'IPP pendant plus de 80 jours</vt:lpstr>
      <vt:lpstr>I.4. Divers</vt:lpstr>
      <vt:lpstr>Pourcentage de patients de 40-49 ans sans risque cardiovasculaire identifié qui ont reçu une prescription de médicaments hypolipidémiants</vt:lpstr>
      <vt:lpstr>Pourcentage de patients de 40-49 ans sans risque cardiovasculaire identifié qui ont reçu une prescription de médicaments hypolipidémiants</vt:lpstr>
    </vt:vector>
  </TitlesOfParts>
  <Company>R.I.Z.I.V. - I.N.A.M.I.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individuel des médecins généralistes 2019</dc:title>
  <dc:creator>Cindy Opdebeeck</dc:creator>
  <cp:lastModifiedBy>Bingen Sandrine</cp:lastModifiedBy>
  <cp:revision>93</cp:revision>
  <dcterms:created xsi:type="dcterms:W3CDTF">2018-10-05T06:30:43Z</dcterms:created>
  <dcterms:modified xsi:type="dcterms:W3CDTF">2019-06-19T08:46:21Z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0x01010068B932EBA4214624B1E6C758B674AA3900878AE0BF14248048B0F623A599AB54C9</vt:lpwstr>
  </property>
  <property fmtid="{D5CDD505-2E9C-101B-9397-08002B2CF9AE}" pid="3" name="RITargetGroup">
    <vt:lpwstr>29;#Médecin|d8a1e59b-bcd7-4d2f-b75c-23b993f6e1ad;#35;#Maison médicale|69c6c6b7-d4d8-4ddb-b492-1c598670bf6a</vt:lpwstr>
  </property>
  <property fmtid="{D5CDD505-2E9C-101B-9397-08002B2CF9AE}" pid="4" name="RITheme">
    <vt:lpwstr>60;#Feedback individuel|c011c27e-2dbd-409b-87f6-1d728db57d70</vt:lpwstr>
  </property>
  <property fmtid="{D5CDD505-2E9C-101B-9397-08002B2CF9AE}" pid="5" name="RILanguage">
    <vt:lpwstr>8;#Français|aa2269b8-11bd-4cc9-9267-801806817e60</vt:lpwstr>
  </property>
  <property fmtid="{D5CDD505-2E9C-101B-9397-08002B2CF9AE}" pid="6" name="RIDocType">
    <vt:lpwstr/>
  </property>
  <property fmtid="{D5CDD505-2E9C-101B-9397-08002B2CF9AE}" pid="7" name="Publication type for documents">
    <vt:lpwstr/>
  </property>
</Properties>
</file>