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438" r:id="rId10"/>
    <p:sldId id="496" r:id="rId11"/>
    <p:sldId id="497" r:id="rId12"/>
    <p:sldId id="279" r:id="rId13"/>
    <p:sldId id="280" r:id="rId14"/>
    <p:sldId id="281" r:id="rId15"/>
    <p:sldId id="282" r:id="rId16"/>
    <p:sldId id="465" r:id="rId17"/>
    <p:sldId id="399" r:id="rId18"/>
    <p:sldId id="283" r:id="rId19"/>
    <p:sldId id="466" r:id="rId20"/>
    <p:sldId id="400" r:id="rId21"/>
    <p:sldId id="467" r:id="rId22"/>
    <p:sldId id="401" r:id="rId23"/>
    <p:sldId id="284" r:id="rId24"/>
    <p:sldId id="402" r:id="rId25"/>
    <p:sldId id="285" r:id="rId26"/>
    <p:sldId id="286" r:id="rId27"/>
    <p:sldId id="469" r:id="rId28"/>
    <p:sldId id="403" r:id="rId29"/>
    <p:sldId id="287" r:id="rId30"/>
    <p:sldId id="409" r:id="rId31"/>
    <p:sldId id="470" r:id="rId32"/>
    <p:sldId id="288" r:id="rId33"/>
    <p:sldId id="472" r:id="rId34"/>
    <p:sldId id="407" r:id="rId35"/>
    <p:sldId id="289" r:id="rId36"/>
    <p:sldId id="290" r:id="rId37"/>
    <p:sldId id="411" r:id="rId38"/>
    <p:sldId id="474" r:id="rId39"/>
    <p:sldId id="475" r:id="rId40"/>
    <p:sldId id="412" r:id="rId41"/>
    <p:sldId id="414" r:id="rId42"/>
    <p:sldId id="476" r:id="rId43"/>
    <p:sldId id="477" r:id="rId44"/>
    <p:sldId id="415" r:id="rId45"/>
    <p:sldId id="478" r:id="rId46"/>
    <p:sldId id="416" r:id="rId47"/>
    <p:sldId id="291" r:id="rId48"/>
    <p:sldId id="479" r:id="rId49"/>
    <p:sldId id="417" r:id="rId50"/>
    <p:sldId id="292" r:id="rId51"/>
    <p:sldId id="480" r:id="rId52"/>
    <p:sldId id="41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7C92"/>
    <a:srgbClr val="5F5F5F"/>
    <a:srgbClr val="8080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 varScale="1">
        <p:scale>
          <a:sx n="127" d="100"/>
          <a:sy n="127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2016) </a:t>
            </a:r>
          </a:p>
          <a:p>
            <a:r>
              <a:rPr lang="nl-BE" kern="0" dirty="0"/>
              <a:t>pour </a:t>
            </a:r>
            <a:r>
              <a:rPr lang="nl-BE" kern="0" dirty="0" err="1"/>
              <a:t>le</a:t>
            </a:r>
            <a:r>
              <a:rPr lang="nl-BE" kern="0" dirty="0"/>
              <a:t> remboursement à </a:t>
            </a:r>
            <a:r>
              <a:rPr lang="nl-BE" kern="0" dirty="0" err="1"/>
              <a:t>l’acte</a:t>
            </a:r>
            <a:r>
              <a:rPr lang="nl-BE" kern="0" dirty="0"/>
              <a:t> et au </a:t>
            </a:r>
            <a:r>
              <a:rPr lang="nl-BE" kern="0" dirty="0" smtClean="0"/>
              <a:t>forfait</a:t>
            </a:r>
          </a:p>
          <a:p>
            <a:r>
              <a:rPr lang="en-US" kern="0" dirty="0"/>
              <a:t>THÈME II</a:t>
            </a:r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entre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ne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comparables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pour les </a:t>
            </a:r>
            <a:r>
              <a:rPr lang="en-US" sz="2000" dirty="0" err="1"/>
              <a:t>indicateurs</a:t>
            </a:r>
            <a:r>
              <a:rPr lang="en-US" sz="2000" dirty="0"/>
              <a:t> qui </a:t>
            </a:r>
            <a:r>
              <a:rPr lang="en-US" sz="2000" dirty="0" err="1"/>
              <a:t>présuposent</a:t>
            </a:r>
            <a:r>
              <a:rPr lang="en-US" sz="2000" dirty="0"/>
              <a:t> </a:t>
            </a:r>
            <a:r>
              <a:rPr lang="en-US" sz="2000" dirty="0" err="1"/>
              <a:t>qu’il</a:t>
            </a:r>
            <a:r>
              <a:rPr lang="en-US" sz="2000" dirty="0"/>
              <a:t> y a </a:t>
            </a:r>
            <a:r>
              <a:rPr lang="en-US" sz="2000" dirty="0" err="1"/>
              <a:t>eu</a:t>
            </a:r>
            <a:r>
              <a:rPr lang="en-US" sz="2000" dirty="0"/>
              <a:t>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 le % </a:t>
            </a:r>
            <a:r>
              <a:rPr lang="en-US" sz="2000" dirty="0" err="1"/>
              <a:t>d’antibiotique</a:t>
            </a:r>
            <a:r>
              <a:rPr lang="en-US" sz="2000" dirty="0"/>
              <a:t> de </a:t>
            </a:r>
            <a:r>
              <a:rPr lang="en-US" sz="2000" dirty="0" err="1"/>
              <a:t>seconde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antibiotiques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vert.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4" y="1624533"/>
            <a:ext cx="4566042" cy="4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à angle droit 8"/>
          <p:cNvSpPr/>
          <p:nvPr/>
        </p:nvSpPr>
        <p:spPr>
          <a:xfrm>
            <a:off x="3923928" y="5805264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Lorsqu’il</a:t>
            </a:r>
            <a:r>
              <a:rPr lang="en-US" sz="2000" dirty="0" smtClean="0"/>
              <a:t> </a:t>
            </a:r>
            <a:r>
              <a:rPr lang="en-US" sz="2000" dirty="0" err="1"/>
              <a:t>n’est</a:t>
            </a:r>
            <a:r>
              <a:rPr lang="en-US" sz="2000" dirty="0"/>
              <a:t> pas certain </a:t>
            </a:r>
            <a:r>
              <a:rPr lang="en-US" sz="2000" dirty="0" err="1"/>
              <a:t>qu’il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un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, la </a:t>
            </a:r>
            <a:r>
              <a:rPr lang="en-US" sz="2000" dirty="0" err="1"/>
              <a:t>comparaison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biaisée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Par exemple le % de patients ayant reçu au moins une prescription d’antibiotiques dans </a:t>
            </a:r>
            <a:r>
              <a:rPr lang="fr-BE" sz="2000" dirty="0" smtClean="0"/>
              <a:t>l’année.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rouge.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lèche à angle droit 6"/>
          <p:cNvSpPr/>
          <p:nvPr/>
        </p:nvSpPr>
        <p:spPr>
          <a:xfrm>
            <a:off x="3779912" y="5705846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487" cy="3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Biologie clinique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7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Suivi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0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0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Déterminez, à partir de 65 ans, la glycémie à jeun 1 fois/an sur un échantillon de sang veineux afin de dépister un diabète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4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sucré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4018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07" y="3995955"/>
            <a:ext cx="5686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9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sucré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51" y="1557538"/>
            <a:ext cx="6815286" cy="511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6226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6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thyroïdienne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aucun dépistage systématique de la fonction thyroïdienne (dosage de la TSH ), ne le faites qu’en cas de dépistage ciblé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le dépistage de la fonction thyroïdienne est indiqué (dépistage ciblé), procédez uniquement à un dosage de la TSH. La T4 libre (et rarement la T3) ne doit être déterminée que dans un deuxième temps, en cas de valeur TSH anormale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6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qui ont été soumis à un dépistage de la fonction thyroïdienne superflu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55" y="2684018"/>
            <a:ext cx="5676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80" y="4005064"/>
            <a:ext cx="5743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6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/>
          <a:lstStyle/>
          <a:p>
            <a:r>
              <a:rPr lang="fr-BE" sz="2000" dirty="0"/>
              <a:t>Ce feed-back est une invitation à la réflexion individuelle et à un débat mutuel sur certains points prioritaires dans votre pratique.</a:t>
            </a:r>
          </a:p>
          <a:p>
            <a:r>
              <a:rPr lang="fr-BE" sz="2000" dirty="0"/>
              <a:t>Grâce à ce feed-back, vous pourrez entreprendre des actions ciblées, progressives et suivre ces actions sur la base de chiffres pertinents : individuellement, au sein de votre groupement professionnel et dans votre GLEM.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du travail clinique, le CNPQ rappelle que la médecine dite «</a:t>
            </a:r>
            <a:r>
              <a:rPr lang="fr-BE" sz="2000" dirty="0" err="1"/>
              <a:t>evidence</a:t>
            </a:r>
            <a:r>
              <a:rPr lang="fr-BE" sz="2000" dirty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/>
              <a:t>les directives validées sur la base de la recherche scientifique dans le domaine de la médecine générale,</a:t>
            </a:r>
          </a:p>
          <a:p>
            <a:pPr lvl="1"/>
            <a:r>
              <a:rPr lang="fr-BE" sz="2000" dirty="0"/>
              <a:t>les valeurs et préférences du patient,</a:t>
            </a:r>
          </a:p>
          <a:p>
            <a:pPr lvl="1"/>
            <a:r>
              <a:rPr lang="fr-BE" sz="2000" dirty="0"/>
              <a:t>l’expérience et le jugement clinique du médecin, en concertation avec les collègues.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qui ont été soumis à un dépistage de la fonction thyroïdienne superflu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71" y="1555159"/>
            <a:ext cx="6641278" cy="49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65497" y="4863896"/>
            <a:ext cx="612068" cy="2782837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55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10" y="2708920"/>
            <a:ext cx="563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21" y="4000718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6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41" y="1528241"/>
            <a:ext cx="6677247" cy="49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60866" y="4868527"/>
            <a:ext cx="612068" cy="277357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du col de l'utérus </a:t>
            </a:r>
            <a:endParaRPr lang="nl-BE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à chaque femme de la population cible de 25 à 64 ans, un dépistage du cancer du col de l'utérus (par frottis) tous les 3 ans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30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âgées de 25 à 64 ans qui ont été soumises à un dépistage du cancer du col de l'utérus au cours des trois dernières années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23" y="2674290"/>
            <a:ext cx="5610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39" y="4010243"/>
            <a:ext cx="5676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6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Procédez toujours* à un dosage de la créatinine avant l'initiation de diurétiques, d'inhibiteurs de l'ECA et d'antagonistes de l'angiotensine II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*U</a:t>
            </a:r>
            <a:r>
              <a:rPr lang="fr-FR" sz="900" dirty="0"/>
              <a:t>n dosage jusqu'à 6 mois avant l'initiation est considéré comme récent. Le cas échéant, il n'est pas nécessaire de le réitérer, à moins qu'il n'y ait de quoi soupçonner un déclin de la fonction rénale au cours de cette période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3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9" y="4010243"/>
            <a:ext cx="5657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6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628799"/>
            <a:ext cx="6350441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91118"/>
            <a:ext cx="612068" cy="352839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05082" y="4952303"/>
            <a:ext cx="612068" cy="2606024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71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biochimiques généraux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34888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diagnostic ni de dépistage biochimique général chez vos patients sains*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3544847"/>
            <a:ext cx="60855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FR" sz="900" dirty="0"/>
              <a:t>Définition de « sain » : c'est-à-dire pour nos mesures, données disponibles : aucune forme de médication chronique.</a:t>
            </a:r>
          </a:p>
          <a:p>
            <a:endParaRPr lang="fr-FR" sz="900" dirty="0"/>
          </a:p>
          <a:p>
            <a:r>
              <a:rPr lang="fr-FR" sz="1200" dirty="0"/>
              <a:t>Les tests évalués sont :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hématologiques,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de la fonction hépatique/rénale,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obsolètes,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</a:t>
            </a:r>
            <a:r>
              <a:rPr lang="fr-BE" sz="1200" dirty="0" smtClean="0"/>
              <a:t>hormonaux.</a:t>
            </a:r>
            <a:endParaRPr lang="fr-BE" sz="1200" dirty="0"/>
          </a:p>
          <a:p>
            <a:endParaRPr lang="fr-BE" sz="1200" dirty="0"/>
          </a:p>
          <a:p>
            <a:r>
              <a:rPr lang="fr-BE" sz="1200" dirty="0"/>
              <a:t>Les examens obsolètes ciblés sont : 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vitamine </a:t>
            </a:r>
            <a:r>
              <a:rPr lang="fr-BE" sz="1200" dirty="0"/>
              <a:t>B12,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acide folique,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 total,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ferritine,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vitamine </a:t>
            </a:r>
            <a:r>
              <a:rPr lang="fr-BE" sz="1200" dirty="0" smtClean="0"/>
              <a:t>D.</a:t>
            </a:r>
            <a:endParaRPr lang="fr-FR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/>
              <a:t>Cette présentation reprend l’ensemble des messages détaillés du feedback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résultats observés par pratique individuelle ou de groupe pour l’ensemble du pays  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moyennes par </a:t>
            </a:r>
            <a:r>
              <a:rPr lang="fr-BE" sz="2000" dirty="0" smtClean="0">
                <a:ea typeface="+mn-ea"/>
                <a:cs typeface="+mn-cs"/>
              </a:rPr>
              <a:t>GLEM par région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sains de 45 à 65 ans qui ont été soumis à ≥ 1 bilan biochimique général superflu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66" y="2699811"/>
            <a:ext cx="5676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66" y="4005064"/>
            <a:ext cx="5629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5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sains de 45 à 65 ans qui ont été soumis à ≥ 1 bilan biochimique général superflu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455246" cy="48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91118"/>
            <a:ext cx="612068" cy="352839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70222" y="4959171"/>
            <a:ext cx="612068" cy="259228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73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hormonaux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tests hormonaux biochimiques pour détecter/diagnostiquer un état ménopausique chez votre </a:t>
            </a:r>
            <a:r>
              <a:rPr lang="fr-FR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patientèle</a:t>
            </a: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féminine saine*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Définition de « sain » : c'est-à-dire pour nos mesures, données disponibles : aucune forme de médication chronique.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06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hormonal superflu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71236"/>
            <a:ext cx="5676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16" y="3991193"/>
            <a:ext cx="5686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0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hormonal superflu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621299" cy="49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4508" y="4924885"/>
            <a:ext cx="612068" cy="266085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13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Suivi</a:t>
            </a:r>
            <a:endParaRPr lang="nl-BE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9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un suivi approprié* à vos patients souffrant de diabète sucré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Il consiste en une évaluation annuelle de l'état lipidique, une évaluation de la glycémie à jeun tous les trois mois, une évaluation de l'HbA1c 2 fois par an, une évaluation de la </a:t>
            </a:r>
            <a:r>
              <a:rPr lang="fr-BE" sz="900" dirty="0" err="1"/>
              <a:t>microalbuminurie</a:t>
            </a:r>
            <a:r>
              <a:rPr lang="fr-BE" sz="900" dirty="0"/>
              <a:t> ou de la protéinurie tous les ans, un bilan ophtalmique tous les ans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01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51330"/>
            <a:ext cx="56816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39" y="4293096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68" y="5345585"/>
            <a:ext cx="5705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63" y="2900287"/>
            <a:ext cx="5705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58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699935" cy="501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29385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86247" y="4883972"/>
            <a:ext cx="612068" cy="274268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05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1738536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2" y="4259604"/>
            <a:ext cx="5648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83" y="5321772"/>
            <a:ext cx="5734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94" y="2876474"/>
            <a:ext cx="5695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0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1527"/>
            <a:ext cx="6715626" cy="50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51671" y="4877722"/>
            <a:ext cx="612068" cy="275518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4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ans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1775301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4269129"/>
            <a:ext cx="562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36" y="5368981"/>
            <a:ext cx="568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4" y="2895524"/>
            <a:ext cx="5657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01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ans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8967"/>
            <a:ext cx="6863407" cy="51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89558" y="4839835"/>
            <a:ext cx="612068" cy="2830959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44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09" y="1761409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15626"/>
            <a:ext cx="563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61" y="5350347"/>
            <a:ext cx="5724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4" y="2894470"/>
            <a:ext cx="5629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02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765431" cy="506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76574" y="4852819"/>
            <a:ext cx="612068" cy="2804991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63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469"/>
            <a:ext cx="5619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65" y="4263163"/>
            <a:ext cx="5610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90" y="5390159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4" y="2930750"/>
            <a:ext cx="563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01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717518" cy="502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29385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96633" y="4876776"/>
            <a:ext cx="612068" cy="275707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69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Hypothyroïdie 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 chaque année la TSH pour le suivi d'une hypothyroïdie avérée (après stabilisation de la dose)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77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0757"/>
            <a:ext cx="562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07" y="4002835"/>
            <a:ext cx="5686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666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0" y="1556792"/>
            <a:ext cx="5688632" cy="46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65866" y="4635134"/>
            <a:ext cx="612068" cy="324036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282540" y="5102837"/>
            <a:ext cx="612068" cy="230495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 smtClean="0"/>
              <a:t>Echelle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graphique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feedback </a:t>
            </a:r>
            <a:r>
              <a:rPr lang="en-US" sz="2000" dirty="0" err="1"/>
              <a:t>individuel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échelle</a:t>
            </a:r>
            <a:r>
              <a:rPr lang="en-US" sz="2000" dirty="0"/>
              <a:t> on </a:t>
            </a:r>
            <a:r>
              <a:rPr lang="en-US" sz="2000" dirty="0" err="1"/>
              <a:t>peut</a:t>
            </a:r>
            <a:r>
              <a:rPr lang="en-US" sz="2000" dirty="0"/>
              <a:t> observer la distribution des </a:t>
            </a:r>
            <a:r>
              <a:rPr lang="en-US" sz="2000" dirty="0" err="1"/>
              <a:t>résultats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limites</a:t>
            </a:r>
            <a:r>
              <a:rPr lang="en-US" sz="2000" dirty="0"/>
              <a:t> P10, P50, P60 et P90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document </a:t>
            </a:r>
            <a:r>
              <a:rPr lang="en-US" sz="2000" dirty="0" err="1"/>
              <a:t>individuel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couleurs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copie</a:t>
            </a:r>
            <a:r>
              <a:rPr lang="en-US" sz="2000" dirty="0"/>
              <a:t> </a:t>
            </a:r>
            <a:r>
              <a:rPr lang="en-US" sz="2000" dirty="0" err="1"/>
              <a:t>anonymisée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site de </a:t>
            </a:r>
            <a:r>
              <a:rPr lang="en-US" sz="2000" dirty="0" err="1"/>
              <a:t>l’INAMI</a:t>
            </a:r>
            <a:r>
              <a:rPr lang="en-US" sz="2000" dirty="0"/>
              <a:t>    </a:t>
            </a:r>
          </a:p>
          <a:p>
            <a:pPr marL="0" lvl="1" indent="0">
              <a:buNone/>
            </a:pPr>
            <a:r>
              <a:rPr lang="en-US" sz="2000" dirty="0">
                <a:ea typeface="+mn-ea"/>
                <a:cs typeface="+mn-cs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Contrôlez la créatinine 1 fois/an chez les patients traités par inhibiteurs de l'ECA,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sartans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ou diurétiques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13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83" y="2678205"/>
            <a:ext cx="5638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43" y="3986430"/>
            <a:ext cx="5667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38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4" y="1430110"/>
            <a:ext cx="5707710" cy="46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29862" y="4599130"/>
            <a:ext cx="612068" cy="331236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18194" y="5211199"/>
            <a:ext cx="612068" cy="208823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 boxplot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visualiser</a:t>
            </a:r>
            <a:r>
              <a:rPr lang="en-US" sz="2000" dirty="0"/>
              <a:t> la distribution des </a:t>
            </a:r>
            <a:r>
              <a:rPr lang="en-US" sz="2000" dirty="0" err="1"/>
              <a:t>moyennes</a:t>
            </a:r>
            <a:r>
              <a:rPr lang="en-US" sz="2000" dirty="0"/>
              <a:t> par GLEM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/>
              <a:t>base des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/>
              <a:t>résultat</a:t>
            </a:r>
            <a:r>
              <a:rPr lang="en-US" sz="2000" dirty="0"/>
              <a:t> d’un GLEM </a:t>
            </a:r>
            <a:r>
              <a:rPr lang="en-US" sz="2000" dirty="0" err="1"/>
              <a:t>n’est</a:t>
            </a:r>
            <a:r>
              <a:rPr lang="en-US" sz="2000" dirty="0"/>
              <a:t> </a:t>
            </a:r>
            <a:r>
              <a:rPr lang="en-US" sz="2000" dirty="0" err="1"/>
              <a:t>pris</a:t>
            </a:r>
            <a:r>
              <a:rPr lang="en-US" sz="2000" dirty="0"/>
              <a:t> en </a:t>
            </a:r>
            <a:r>
              <a:rPr lang="en-US" sz="2000" dirty="0" err="1"/>
              <a:t>compte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au </a:t>
            </a:r>
            <a:r>
              <a:rPr lang="en-US" sz="2000" dirty="0" err="1"/>
              <a:t>moins</a:t>
            </a:r>
            <a:r>
              <a:rPr lang="en-US" sz="2000" dirty="0"/>
              <a:t> 7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pratiquant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GLEM en 2016 (Par </a:t>
            </a:r>
            <a:r>
              <a:rPr lang="en-US" sz="2000" dirty="0" err="1"/>
              <a:t>actif</a:t>
            </a:r>
            <a:r>
              <a:rPr lang="en-US" sz="2000" dirty="0"/>
              <a:t> en 2016 nous </a:t>
            </a:r>
            <a:r>
              <a:rPr lang="en-US" sz="2000" dirty="0" err="1"/>
              <a:t>entendons</a:t>
            </a:r>
            <a:r>
              <a:rPr lang="en-US" sz="2000" dirty="0"/>
              <a:t> “</a:t>
            </a:r>
            <a:r>
              <a:rPr lang="en-US" sz="2000" dirty="0" err="1"/>
              <a:t>avoir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 un feedback pour </a:t>
            </a:r>
            <a:r>
              <a:rPr lang="en-US" sz="2000" dirty="0" err="1"/>
              <a:t>l’activité</a:t>
            </a:r>
            <a:r>
              <a:rPr lang="en-US" sz="2000" dirty="0"/>
              <a:t> de </a:t>
            </a:r>
            <a:r>
              <a:rPr lang="en-US" sz="2000" dirty="0" err="1"/>
              <a:t>l’année</a:t>
            </a:r>
            <a:r>
              <a:rPr lang="en-US" sz="2000" dirty="0"/>
              <a:t> 2016</a:t>
            </a:r>
            <a:r>
              <a:rPr lang="en-US" sz="2000" dirty="0" smtClean="0"/>
              <a:t>”).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/>
              <a:t>moyenne</a:t>
            </a:r>
            <a:r>
              <a:rPr lang="en-US" sz="2000" dirty="0"/>
              <a:t> du GLEM </a:t>
            </a:r>
            <a:r>
              <a:rPr lang="en-US" sz="2000" dirty="0" smtClean="0"/>
              <a:t>correspond </a:t>
            </a:r>
            <a:r>
              <a:rPr lang="en-US" sz="2000" dirty="0"/>
              <a:t>à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numérateurs</a:t>
            </a:r>
            <a:r>
              <a:rPr lang="en-US" sz="2000" dirty="0"/>
              <a:t> </a:t>
            </a:r>
            <a:r>
              <a:rPr lang="en-US" sz="2000" dirty="0" err="1"/>
              <a:t>divisés</a:t>
            </a:r>
            <a:r>
              <a:rPr lang="en-US" sz="2000" dirty="0"/>
              <a:t> par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dénominateurs</a:t>
            </a:r>
            <a:r>
              <a:rPr lang="en-US" sz="2000" dirty="0"/>
              <a:t> de </a:t>
            </a:r>
            <a:r>
              <a:rPr lang="en-US" sz="2000" dirty="0" err="1"/>
              <a:t>tous</a:t>
            </a:r>
            <a:r>
              <a:rPr lang="en-US" sz="2000" dirty="0"/>
              <a:t> les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du GLEM</a:t>
            </a:r>
            <a:r>
              <a:rPr lang="en-US" sz="2000" dirty="0" smtClean="0"/>
              <a:t>.    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/>
              <a:t>box plot </a:t>
            </a:r>
            <a:r>
              <a:rPr lang="en-US" sz="2000" dirty="0" err="1"/>
              <a:t>représente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région</a:t>
            </a:r>
            <a:r>
              <a:rPr lang="en-US" sz="2000" dirty="0"/>
              <a:t> </a:t>
            </a:r>
            <a:r>
              <a:rPr lang="en-US" sz="2000" dirty="0" err="1"/>
              <a:t>selon</a:t>
            </a:r>
            <a:r>
              <a:rPr lang="en-US" sz="2000" dirty="0"/>
              <a:t> le type de </a:t>
            </a:r>
            <a:r>
              <a:rPr lang="en-US" sz="2000" dirty="0" err="1"/>
              <a:t>remboursement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 smtClean="0"/>
              <a:t>forfait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Résultat</a:t>
            </a:r>
            <a:r>
              <a:rPr lang="en-US" dirty="0"/>
              <a:t> au </a:t>
            </a:r>
            <a:r>
              <a:rPr lang="en-US" dirty="0" err="1"/>
              <a:t>delà</a:t>
            </a:r>
            <a:r>
              <a:rPr lang="en-US" dirty="0"/>
              <a:t> </a:t>
            </a:r>
          </a:p>
          <a:p>
            <a:r>
              <a:rPr lang="en-US" dirty="0"/>
              <a:t>du P90 (&gt; 63%)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P90 = 63%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P75 =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Médiane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P50 = 37%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P25 = 28%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77242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P10 = 10%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2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</a:p>
          <a:p>
            <a:r>
              <a:rPr lang="en-US" dirty="0" err="1"/>
              <a:t>inférieur</a:t>
            </a:r>
            <a:r>
              <a:rPr lang="en-US" dirty="0"/>
              <a:t> à P10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948264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Moyenne</a:t>
            </a:r>
            <a:r>
              <a:rPr lang="en-US" dirty="0"/>
              <a:t> = 38%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84984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84440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</a:t>
            </a:r>
            <a:r>
              <a:rPr lang="en-US" u="sng" dirty="0" err="1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points et </a:t>
            </a:r>
            <a:r>
              <a:rPr lang="en-US" u="sng" dirty="0" err="1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Echelle</a:t>
            </a:r>
            <a:r>
              <a:rPr lang="en-US" u="sng" dirty="0"/>
              <a:t> de </a:t>
            </a:r>
            <a:r>
              <a:rPr lang="en-US" u="sng" dirty="0" err="1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607314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Attention les </a:t>
            </a:r>
            <a:r>
              <a:rPr lang="en-US" sz="2000" dirty="0" err="1"/>
              <a:t>bornes</a:t>
            </a:r>
            <a:r>
              <a:rPr lang="en-US" sz="2000" dirty="0"/>
              <a:t> des </a:t>
            </a:r>
            <a:r>
              <a:rPr lang="en-US" sz="2000" dirty="0" err="1"/>
              <a:t>deux</a:t>
            </a:r>
            <a:r>
              <a:rPr lang="en-US" sz="2000" dirty="0"/>
              <a:t> types </a:t>
            </a:r>
            <a:r>
              <a:rPr lang="en-US" sz="2000" dirty="0" err="1"/>
              <a:t>graphiques</a:t>
            </a:r>
            <a:r>
              <a:rPr lang="en-US" sz="2000" dirty="0"/>
              <a:t> ne </a:t>
            </a:r>
            <a:r>
              <a:rPr lang="en-US" sz="2000" dirty="0" err="1"/>
              <a:t>sont</a:t>
            </a:r>
            <a:r>
              <a:rPr lang="en-US" sz="2000" dirty="0"/>
              <a:t> pas </a:t>
            </a:r>
            <a:r>
              <a:rPr lang="en-US" sz="2000" dirty="0" err="1"/>
              <a:t>identiques</a:t>
            </a:r>
            <a:r>
              <a:rPr lang="en-US" sz="2000" dirty="0"/>
              <a:t> car la </a:t>
            </a:r>
            <a:r>
              <a:rPr lang="en-US" sz="2000" dirty="0" err="1"/>
              <a:t>méthode</a:t>
            </a:r>
            <a:r>
              <a:rPr lang="en-US" sz="2000" dirty="0"/>
              <a:t> de </a:t>
            </a: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diffère</a:t>
            </a:r>
            <a:r>
              <a:rPr lang="en-US" sz="2000" dirty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Ainsi</a:t>
            </a:r>
            <a:r>
              <a:rPr lang="en-US" sz="2000" dirty="0"/>
              <a:t> pour rappel , 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médiane</a:t>
            </a:r>
            <a:r>
              <a:rPr lang="en-US" sz="2000" dirty="0"/>
              <a:t> de </a:t>
            </a:r>
            <a:r>
              <a:rPr lang="en-US" sz="2000" dirty="0" err="1"/>
              <a:t>l’échelle</a:t>
            </a:r>
            <a:r>
              <a:rPr lang="en-US" sz="2000" dirty="0"/>
              <a:t> de </a:t>
            </a:r>
            <a:r>
              <a:rPr lang="en-US" sz="2000" dirty="0" err="1"/>
              <a:t>comparaison</a:t>
            </a:r>
            <a:r>
              <a:rPr lang="en-US" sz="2000" dirty="0"/>
              <a:t> correspond à la </a:t>
            </a:r>
            <a:r>
              <a:rPr lang="en-US" sz="2000" dirty="0" err="1"/>
              <a:t>médiane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pratiques</a:t>
            </a:r>
            <a:r>
              <a:rPr lang="en-US" sz="2000" dirty="0"/>
              <a:t> du pays, </a:t>
            </a:r>
          </a:p>
          <a:p>
            <a:r>
              <a:rPr lang="en-US" sz="2000" dirty="0" err="1"/>
              <a:t>tandis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la </a:t>
            </a:r>
            <a:r>
              <a:rPr lang="en-US" sz="2000" dirty="0" err="1"/>
              <a:t>médiane</a:t>
            </a:r>
            <a:r>
              <a:rPr lang="en-US" sz="2000" dirty="0"/>
              <a:t> du box plot correspond à la </a:t>
            </a:r>
            <a:r>
              <a:rPr lang="en-US" sz="2000" dirty="0" err="1"/>
              <a:t>médiane</a:t>
            </a:r>
            <a:r>
              <a:rPr lang="en-US" sz="2000" dirty="0"/>
              <a:t> des </a:t>
            </a:r>
            <a:r>
              <a:rPr lang="en-US" sz="2000" dirty="0" err="1"/>
              <a:t>moyennes</a:t>
            </a:r>
            <a:r>
              <a:rPr lang="en-US" sz="2000" dirty="0"/>
              <a:t> des </a:t>
            </a:r>
            <a:r>
              <a:rPr lang="en-US" sz="2000" dirty="0" err="1"/>
              <a:t>glems</a:t>
            </a:r>
            <a:r>
              <a:rPr lang="en-US" sz="2000" dirty="0"/>
              <a:t> de la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507288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différents</a:t>
            </a:r>
            <a:r>
              <a:rPr lang="en-US" sz="2000" dirty="0"/>
              <a:t> entre la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En effet la population de référence dans la pratique à l’acte est la </a:t>
            </a:r>
            <a:r>
              <a:rPr lang="fr-BE" sz="2000" dirty="0" err="1"/>
              <a:t>patientèle</a:t>
            </a:r>
            <a:r>
              <a:rPr lang="fr-BE" sz="2000" dirty="0"/>
              <a:t> qui a fréquenté au moins une fois la pratique dans l’année.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la patientèle </a:t>
            </a:r>
            <a:r>
              <a:rPr lang="en-US" sz="2000" dirty="0" err="1"/>
              <a:t>sont</a:t>
            </a:r>
            <a:r>
              <a:rPr lang="en-US" sz="2000" dirty="0"/>
              <a:t> les </a:t>
            </a:r>
            <a:r>
              <a:rPr lang="en-US" sz="2000" dirty="0" err="1"/>
              <a:t>abonnés</a:t>
            </a:r>
            <a:r>
              <a:rPr lang="en-US" sz="2000" dirty="0"/>
              <a:t>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aient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non </a:t>
            </a:r>
            <a:r>
              <a:rPr lang="en-US" sz="2000" dirty="0" err="1"/>
              <a:t>fréquenté</a:t>
            </a:r>
            <a:r>
              <a:rPr lang="en-US" sz="2000" dirty="0"/>
              <a:t> la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médicale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et au forfait - THÈME II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949E6F9C-E684-40A7-8B2E-EF292D7032E4}"/>
</file>

<file path=customXml/itemProps2.xml><?xml version="1.0" encoding="utf-8"?>
<ds:datastoreItem xmlns:ds="http://schemas.openxmlformats.org/officeDocument/2006/customXml" ds:itemID="{919894A3-ABD0-4318-BF1D-CE3C3AF8E559}"/>
</file>

<file path=customXml/itemProps3.xml><?xml version="1.0" encoding="utf-8"?>
<ds:datastoreItem xmlns:ds="http://schemas.openxmlformats.org/officeDocument/2006/customXml" ds:itemID="{97109F04-AAA9-4D86-8E09-78533971C44D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1880</Words>
  <Application>Microsoft Office PowerPoint</Application>
  <PresentationFormat>On-screen Show (4:3)</PresentationFormat>
  <Paragraphs>312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 </vt:lpstr>
      <vt:lpstr>Que contient cette présentation? </vt:lpstr>
      <vt:lpstr>PowerPoint Presentation</vt:lpstr>
      <vt:lpstr>Interprétation graphique  1. Echelle de comparaison individuelle</vt:lpstr>
      <vt:lpstr>Interprétation graphique  2. Boxplot / indicateur des Glem(s) par région</vt:lpstr>
      <vt:lpstr>Interprétation graphique  2. Boxplot / indicateur des Glem(s) par région</vt:lpstr>
      <vt:lpstr>Interprétation graphique </vt:lpstr>
      <vt:lpstr>Comparaison des pratiques à l’acte et au forfait </vt:lpstr>
      <vt:lpstr>Comparaison des pratiques à l’acte et au forfait </vt:lpstr>
      <vt:lpstr>Comparaison des pratiques à l’acte et au forfait </vt:lpstr>
      <vt:lpstr>PowerPoint Presentation</vt:lpstr>
      <vt:lpstr>THÈME II: BIOLOGIE CLINIQUE</vt:lpstr>
      <vt:lpstr>THÈME II: BIOLOGIE CLINIQUE</vt:lpstr>
      <vt:lpstr>II.1. Dépistage</vt:lpstr>
      <vt:lpstr>Proportion de personnes âgées de 65 ans et plus soumises à un dépistage du diabète sucré</vt:lpstr>
      <vt:lpstr>Proportion de personnes âgées de 65 ans et plus soumises à un dépistage du diabète sucré</vt:lpstr>
      <vt:lpstr>II.1. Dépistage</vt:lpstr>
      <vt:lpstr>Proportion de patients qui ont été soumis à un dépistage de la fonction thyroïdienne superflu</vt:lpstr>
      <vt:lpstr>Proportion de patients qui ont été soumis à un dépistage de la fonction thyroïdienne superflu</vt:lpstr>
      <vt:lpstr>Usage excessif du dosage de la T4-T3 combinée lors du dépistage d'un trouble de la fonction thyroïdienne</vt:lpstr>
      <vt:lpstr>Usage excessif du dosage de la T4-T3 combinée lors du dépistage d'un trouble de la fonction thyroïdienne</vt:lpstr>
      <vt:lpstr>II.1. Dépistage</vt:lpstr>
      <vt:lpstr>Proportion de femmes âgées de 25 à 64 ans qui ont été soumises à un dépistage du cancer du col de l'utérus au cours des trois dernières années</vt:lpstr>
      <vt:lpstr>THÈME II: BIOLOGIE CLINIQUE</vt:lpstr>
      <vt:lpstr>II.2. Diagnostic</vt:lpstr>
      <vt:lpstr>Proportion de nouveaux utilisateurs d'antihypertenseurs avec initiation adéquate (à savoir un dosage récent de la créatinine)</vt:lpstr>
      <vt:lpstr>Proportion de nouveaux utilisateurs d'antihypertenseurs avec initiation adéquate (à savoir un dosage récent de la créatinine)</vt:lpstr>
      <vt:lpstr>II.2. Diagnostic</vt:lpstr>
      <vt:lpstr>Proportion de vos patients sains de 45 à 65 ans qui ont été soumis à ≥ 1 bilan biochimique général superflu</vt:lpstr>
      <vt:lpstr>Proportion de vos patients sains de 45 à 65 ans qui ont été soumis à ≥ 1 bilan biochimique général superflu</vt:lpstr>
      <vt:lpstr>II.2. Diagnostic</vt:lpstr>
      <vt:lpstr>Proportion de vos patientes saines de 45 à 65 ans qui ont été soumises à ≥ 1 test hormonal superflu</vt:lpstr>
      <vt:lpstr>Proportion de vos patientes saines de 45 à 65 ans qui ont été soumises à ≥ 1 test hormonal superflu</vt:lpstr>
      <vt:lpstr>THÈME II: BIOLOGIE CLINIQUE</vt:lpstr>
      <vt:lpstr>II.3. Suivi</vt:lpstr>
      <vt:lpstr>Proportion de patients dont la glycémie à jeun est déterminée tous les 3 mois</vt:lpstr>
      <vt:lpstr>Proportion de patients dont la glycémie à jeun est déterminée tous les 3 mois</vt:lpstr>
      <vt:lpstr>Proportion de patients dont l'HbA1c est déterminé tous les 6 mois</vt:lpstr>
      <vt:lpstr>Proportion de patients dont l'HbA1c est déterminé tous les 6 mois</vt:lpstr>
      <vt:lpstr>Proportion de patients dont la protéinurie/microalbuminurie est déterminée tous les ans</vt:lpstr>
      <vt:lpstr>Proportion de patients dont la protéinurie/microalbuminurie est déterminée tous les ans</vt:lpstr>
      <vt:lpstr>Proportion de patients dont l'état lipidique est déterminé tous les ans</vt:lpstr>
      <vt:lpstr>Proportion de patients dont l'état lipidique est déterminé tous les ans</vt:lpstr>
      <vt:lpstr>Proportion de patients avec consultation chez un ophtalmologue dans l’année</vt:lpstr>
      <vt:lpstr>Proportion de patients avec consultation chez un ophtalmologue dans l’année</vt:lpstr>
      <vt:lpstr>II.3. Suivi</vt:lpstr>
      <vt:lpstr>Proportion de vos patients présentant une hypothyroïdie avérée avec suivi biochimique adéquat (TSH ≥ 1 fois/an)</vt:lpstr>
      <vt:lpstr>Proportion de vos patients présentant une hypothyroïdie avérée avec suivi biochimique adéquat (TSH ≥ 1 fois/an)</vt:lpstr>
      <vt:lpstr>II.3. Suivi</vt:lpstr>
      <vt:lpstr>Proportion de vos patients qui prennent des inhibiteurs de l'ECA, des sartans ou des diurétiques avec suivi biochimique adéquat (créatinine ≥ 1 fois/an)</vt:lpstr>
      <vt:lpstr>Proportion de vos patients qui prennent des inhibiteurs de l'ECA, des sartans ou des diurétiques avec suivi biochimique adéquat (créatinine ≥ 1 fois/an)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94</cp:revision>
  <dcterms:created xsi:type="dcterms:W3CDTF">2018-10-05T06:30:43Z</dcterms:created>
  <dcterms:modified xsi:type="dcterms:W3CDTF">2019-06-19T08:46:09Z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