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17.xml" ContentType="application/vnd.openxmlformats-officedocument.presentationml.slide+xml"/>
  <Override PartName="/ppt/slides/slide31.xml" ContentType="application/vnd.openxmlformats-officedocument.presentationml.slide+xml"/>
  <Override PartName="/ppt/slides/slide29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9" r:id="rId2"/>
    <p:sldId id="433" r:id="rId3"/>
    <p:sldId id="434" r:id="rId4"/>
    <p:sldId id="431" r:id="rId5"/>
    <p:sldId id="432" r:id="rId6"/>
    <p:sldId id="435" r:id="rId7"/>
    <p:sldId id="436" r:id="rId8"/>
    <p:sldId id="437" r:id="rId9"/>
    <p:sldId id="279" r:id="rId10"/>
    <p:sldId id="280" r:id="rId11"/>
    <p:sldId id="281" r:id="rId12"/>
    <p:sldId id="282" r:id="rId13"/>
    <p:sldId id="399" r:id="rId14"/>
    <p:sldId id="283" r:id="rId15"/>
    <p:sldId id="400" r:id="rId16"/>
    <p:sldId id="401" r:id="rId17"/>
    <p:sldId id="284" r:id="rId18"/>
    <p:sldId id="402" r:id="rId19"/>
    <p:sldId id="285" r:id="rId20"/>
    <p:sldId id="286" r:id="rId21"/>
    <p:sldId id="403" r:id="rId22"/>
    <p:sldId id="287" r:id="rId23"/>
    <p:sldId id="409" r:id="rId24"/>
    <p:sldId id="410" r:id="rId25"/>
    <p:sldId id="288" r:id="rId26"/>
    <p:sldId id="407" r:id="rId27"/>
    <p:sldId id="408" r:id="rId28"/>
    <p:sldId id="289" r:id="rId29"/>
    <p:sldId id="290" r:id="rId30"/>
    <p:sldId id="411" r:id="rId31"/>
    <p:sldId id="412" r:id="rId32"/>
    <p:sldId id="414" r:id="rId33"/>
    <p:sldId id="415" r:id="rId34"/>
    <p:sldId id="416" r:id="rId35"/>
    <p:sldId id="291" r:id="rId36"/>
    <p:sldId id="417" r:id="rId37"/>
    <p:sldId id="292" r:id="rId38"/>
    <p:sldId id="418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92"/>
    <a:srgbClr val="5F5F5F"/>
    <a:srgbClr val="808080"/>
    <a:srgbClr val="0099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>
      <p:cViewPr varScale="1">
        <p:scale>
          <a:sx n="120" d="100"/>
          <a:sy n="120" d="100"/>
        </p:scale>
        <p:origin x="133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BE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BE" alt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en-US"/>
              <a:t>Klik om de opmaakprofielen van de modeltekst te bewerken</a:t>
            </a:r>
          </a:p>
          <a:p>
            <a:pPr lvl="1"/>
            <a:r>
              <a:rPr lang="nl-BE" altLang="en-US"/>
              <a:t>Tweede niveau</a:t>
            </a:r>
          </a:p>
          <a:p>
            <a:pPr lvl="2"/>
            <a:r>
              <a:rPr lang="nl-BE" altLang="en-US"/>
              <a:t>Derde niveau</a:t>
            </a:r>
          </a:p>
          <a:p>
            <a:pPr lvl="3"/>
            <a:r>
              <a:rPr lang="nl-BE" altLang="en-US"/>
              <a:t>Vierde niveau</a:t>
            </a:r>
          </a:p>
          <a:p>
            <a:pPr lvl="4"/>
            <a:r>
              <a:rPr lang="nl-BE" altLang="en-US"/>
              <a:t>Vijfde niveau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BE" alt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2815CA-8B89-4A81-BA09-02513C966930}" type="slidenum">
              <a:rPr lang="nl-BE" altLang="en-US"/>
              <a:pPr/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427636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082675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nl-BE" altLang="en-US" noProof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429000"/>
            <a:ext cx="7088187" cy="720725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007C92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nl-BE" altLang="en-US" noProof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FD40191-F203-4AB1-96EC-AD5F900ACBC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274" name="Picture 10" descr="L-logo INAMI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15144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75730-A482-48AA-8A0B-4653420939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96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92165-F3F5-4980-8958-38374D298B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91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32DB5-EEB4-4681-9E39-0D2E75D8C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69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69EC5-76D6-4350-BF4F-A9390AF1D8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28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EEE26-4CBF-495C-87EB-EFD30190A6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90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0467-DC62-42CE-B8BF-9CFD81F823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34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785B1-359A-466E-9819-5A7BC905DC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63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B1737-D835-475A-8BBA-836A544400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31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C3BFB-C4B9-4EFF-8A6A-8079377634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07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4DFFA-5CCC-4AEA-90B1-65C7146D89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63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274638"/>
            <a:ext cx="68516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Klik om de opmaakprofielen van de modeltekst te bewerken</a:t>
            </a:r>
          </a:p>
          <a:p>
            <a:pPr lvl="1"/>
            <a:r>
              <a:rPr lang="en-US" altLang="en-US"/>
              <a:t>Tweede niveau</a:t>
            </a:r>
          </a:p>
          <a:p>
            <a:pPr lvl="2"/>
            <a:r>
              <a:rPr lang="en-US" altLang="en-US"/>
              <a:t>Derde niveau</a:t>
            </a:r>
          </a:p>
          <a:p>
            <a:pPr lvl="3"/>
            <a:r>
              <a:rPr lang="en-US" altLang="en-US"/>
              <a:t>Vierde niveau</a:t>
            </a:r>
          </a:p>
          <a:p>
            <a:pPr lvl="4"/>
            <a:r>
              <a:rPr lang="en-US" altLang="en-US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184632-F337-4713-ACD7-36A6B95D914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2" name="Picture 8" descr="electrogra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88201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L-logo INAMI 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100"/>
            <a:ext cx="15144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784"/>
            <a:ext cx="8351962" cy="1082675"/>
          </a:xfrm>
        </p:spPr>
        <p:txBody>
          <a:bodyPr/>
          <a:lstStyle/>
          <a:p>
            <a:r>
              <a:rPr lang="fr-FR" dirty="0"/>
              <a:t>Feedback individuel des médecins généralistes</a:t>
            </a:r>
            <a:r>
              <a:rPr lang="nl-BE" dirty="0"/>
              <a:t/>
            </a:r>
            <a:br>
              <a:rPr lang="nl-BE" dirty="0"/>
            </a:b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2019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4" b="30069"/>
          <a:stretch/>
        </p:blipFill>
        <p:spPr bwMode="auto">
          <a:xfrm>
            <a:off x="179512" y="3068960"/>
            <a:ext cx="8858250" cy="34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87600" y="2583161"/>
            <a:ext cx="708818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b="1">
                <a:solidFill>
                  <a:srgbClr val="006F82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l-BE" kern="0" dirty="0" err="1"/>
              <a:t>Résultats</a:t>
            </a:r>
            <a:r>
              <a:rPr lang="nl-BE" kern="0" dirty="0"/>
              <a:t> GLEM (</a:t>
            </a:r>
            <a:r>
              <a:rPr lang="nl-BE" kern="0" dirty="0" err="1"/>
              <a:t>données</a:t>
            </a:r>
            <a:r>
              <a:rPr lang="nl-BE" kern="0" dirty="0"/>
              <a:t> 2016</a:t>
            </a:r>
            <a:r>
              <a:rPr lang="nl-BE" kern="0" dirty="0" smtClean="0"/>
              <a:t>) </a:t>
            </a:r>
          </a:p>
          <a:p>
            <a:r>
              <a:rPr lang="nl-BE" kern="0" dirty="0" smtClean="0"/>
              <a:t>pour </a:t>
            </a:r>
            <a:r>
              <a:rPr lang="nl-BE" kern="0" dirty="0" err="1" smtClean="0"/>
              <a:t>le</a:t>
            </a:r>
            <a:r>
              <a:rPr lang="nl-BE" kern="0" dirty="0" smtClean="0"/>
              <a:t> remboursement à </a:t>
            </a:r>
            <a:r>
              <a:rPr lang="nl-BE" kern="0" dirty="0" err="1" smtClean="0"/>
              <a:t>l’acte</a:t>
            </a:r>
            <a:r>
              <a:rPr lang="nl-BE" kern="0" dirty="0" smtClean="0"/>
              <a:t> - </a:t>
            </a:r>
            <a:r>
              <a:rPr lang="nl-BE" kern="0" dirty="0"/>
              <a:t>THÈME </a:t>
            </a:r>
            <a:r>
              <a:rPr lang="nl-BE" kern="0" dirty="0" smtClean="0"/>
              <a:t>II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876807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II: BIOLOGIE CLINIQUE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/>
              <a:t>Dépistage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/>
              <a:t>Diagnostic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/>
              <a:t>Suivi</a:t>
            </a:r>
            <a:endParaRPr lang="nl-BE" sz="240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807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II: BIOLOGIE CLINIQUE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800" b="1" kern="0"/>
              <a:t>Dépistage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>
                <a:solidFill>
                  <a:schemeClr val="bg1">
                    <a:lumMod val="85000"/>
                  </a:schemeClr>
                </a:solidFill>
              </a:rPr>
              <a:t>Diagnostic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>
                <a:solidFill>
                  <a:schemeClr val="bg1">
                    <a:lumMod val="85000"/>
                  </a:schemeClr>
                </a:solidFill>
              </a:rPr>
              <a:t>Suivi</a:t>
            </a:r>
            <a:endParaRPr lang="nl-BE" sz="2400" kern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606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II.1. </a:t>
            </a:r>
            <a:r>
              <a:rPr lang="nl-BE" dirty="0" err="1"/>
              <a:t>Dépistage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Diabète</a:t>
            </a:r>
          </a:p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3106800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Déterminez, à partir de 65 ans, la glycémie à jeun 1 fois/an sur un échantillon de sang veineux afin de dépister un diabète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944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905DBF9-6FAE-456B-BA8E-DE486DF30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personnes âgées de 65 ans et plus soumises à un dépistage du diabète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sucré</a:t>
            </a:r>
            <a:endParaRPr lang="fr-FR" i="1" dirty="0"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1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166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II.1. </a:t>
            </a:r>
            <a:r>
              <a:rPr lang="nl-BE" dirty="0" err="1"/>
              <a:t>Dépistage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Fonction thyroïdienne</a:t>
            </a:r>
          </a:p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483768" y="2780928"/>
            <a:ext cx="6157585" cy="1080120"/>
          </a:xfrm>
          <a:prstGeom prst="wedgeRoundRectCallout">
            <a:avLst>
              <a:gd name="adj1" fmla="val -56584"/>
              <a:gd name="adj2" fmla="val 55857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N'effectuez aucun dépistage systématique de la fonction thyroïdienne (dosage de la TSH ), ne le faites qu’en cas de dépistage ciblé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483767" y="4005064"/>
            <a:ext cx="6157585" cy="1080120"/>
          </a:xfrm>
          <a:prstGeom prst="wedgeRoundRectCallout">
            <a:avLst>
              <a:gd name="adj1" fmla="val -56584"/>
              <a:gd name="adj2" fmla="val -29614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Si le dépistage de la fonction thyroïdienne est indiqué (dépistage ciblé), procédez uniquement à un dosage de la TSH. La T4 libre (et rarement la T3) ne doit être déterminée que dans un deuxième temps, en cas de valeur TSH anormale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065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606D0B3-4428-4D48-8A44-FEB43EAA7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latin typeface="Candara"/>
                <a:ea typeface="Times New Roman"/>
                <a:cs typeface="Times New Roman"/>
              </a:rPr>
              <a:t>Proportion 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de patients qui ont été soumis à un dépistage de la fonction thyroïdienne superflu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6769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155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8529562-7491-4C4B-81E8-69ECA80B2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Usage excessif du dosage de la T4-T3 combinée lors du dépistage d'un trouble de la fonction thyroïdienne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388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433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II.1. </a:t>
            </a:r>
            <a:r>
              <a:rPr lang="nl-BE" dirty="0" err="1"/>
              <a:t>Dépistage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fr-FR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Cancer du col de l'utérus </a:t>
            </a:r>
            <a:endParaRPr lang="nl-BE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483768" y="3106800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Proposez à chaque femme de la population cible de 25 à 64 ans, un dépistage du cancer du col de l'utérus (par frottis) tous les 3 ans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630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11B87CB-7FF5-4B3A-9F9E-85DAA57C4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femmes âgées de 25 à 64 ans qui ont été soumises à un dépistage du cancer du col de l'utérus au cours des trois dernières années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10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533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II: BIOLOGIE CLINIQUE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>
                <a:solidFill>
                  <a:schemeClr val="bg1">
                    <a:lumMod val="85000"/>
                  </a:schemeClr>
                </a:solidFill>
              </a:rPr>
              <a:t>Dépistage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800" b="1" kern="0"/>
              <a:t>Diagnostic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>
                <a:solidFill>
                  <a:schemeClr val="bg1">
                    <a:lumMod val="85000"/>
                  </a:schemeClr>
                </a:solidFill>
              </a:rPr>
              <a:t>Suivi</a:t>
            </a:r>
            <a:endParaRPr lang="nl-BE" sz="2400" kern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364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784"/>
            <a:ext cx="8424936" cy="5112568"/>
          </a:xfrm>
        </p:spPr>
        <p:txBody>
          <a:bodyPr/>
          <a:lstStyle/>
          <a:p>
            <a:r>
              <a:rPr lang="fr-BE" sz="2000" dirty="0" smtClean="0"/>
              <a:t>Ce feed-back </a:t>
            </a:r>
            <a:r>
              <a:rPr lang="fr-BE" sz="2000" dirty="0"/>
              <a:t>est une invitation à la réflexion individuelle et à un débat mutuel </a:t>
            </a:r>
            <a:r>
              <a:rPr lang="fr-BE" sz="2000" dirty="0" smtClean="0"/>
              <a:t>sur certains points prioritaires dans votre pratique.</a:t>
            </a:r>
            <a:endParaRPr lang="fr-BE" sz="2000" dirty="0"/>
          </a:p>
          <a:p>
            <a:r>
              <a:rPr lang="fr-BE" sz="2000" dirty="0"/>
              <a:t>Grâce à ce feed-back, vous pourrez entreprendre des actions </a:t>
            </a:r>
            <a:r>
              <a:rPr lang="fr-BE" sz="2000" dirty="0" smtClean="0"/>
              <a:t>ciblées, progressives </a:t>
            </a:r>
            <a:r>
              <a:rPr lang="fr-BE" sz="2000" dirty="0"/>
              <a:t>et suivre ces actions sur la base de chiffres pertinents : individuellement, au sein de votre groupement professionnel et dans votre GLEM</a:t>
            </a:r>
            <a:r>
              <a:rPr lang="fr-BE" sz="2000" dirty="0" smtClean="0"/>
              <a:t>.</a:t>
            </a:r>
          </a:p>
          <a:p>
            <a:r>
              <a:rPr lang="fr-BE" sz="2000" dirty="0"/>
              <a:t>Les recommandations faites dans ce feed-back ne constituent néanmoins pas un livre de recettes à respecter à la lettre. </a:t>
            </a:r>
          </a:p>
          <a:p>
            <a:r>
              <a:rPr lang="fr-BE" sz="2000" dirty="0"/>
              <a:t>Au niveau </a:t>
            </a:r>
            <a:r>
              <a:rPr lang="fr-BE" sz="2000" dirty="0" smtClean="0"/>
              <a:t>du travail </a:t>
            </a:r>
            <a:r>
              <a:rPr lang="fr-BE" sz="2000" dirty="0"/>
              <a:t>clinique, </a:t>
            </a:r>
            <a:r>
              <a:rPr lang="fr-BE" sz="2000" dirty="0" smtClean="0"/>
              <a:t>le CNPQ rappelle que la </a:t>
            </a:r>
            <a:r>
              <a:rPr lang="fr-BE" sz="2000" dirty="0"/>
              <a:t>médecine dite </a:t>
            </a:r>
            <a:r>
              <a:rPr lang="fr-BE" sz="2000" dirty="0" smtClean="0"/>
              <a:t>«</a:t>
            </a:r>
            <a:r>
              <a:rPr lang="fr-BE" sz="2000" dirty="0" err="1" smtClean="0"/>
              <a:t>evidence</a:t>
            </a:r>
            <a:r>
              <a:rPr lang="fr-BE" sz="2000" dirty="0" smtClean="0"/>
              <a:t> </a:t>
            </a:r>
            <a:r>
              <a:rPr lang="fr-BE" sz="2000" dirty="0" err="1"/>
              <a:t>based</a:t>
            </a:r>
            <a:r>
              <a:rPr lang="fr-BE" sz="2000" dirty="0"/>
              <a:t> » doit combiner trois éléments :</a:t>
            </a:r>
          </a:p>
          <a:p>
            <a:pPr lvl="1"/>
            <a:r>
              <a:rPr lang="fr-BE" sz="2000" dirty="0" smtClean="0"/>
              <a:t>les </a:t>
            </a:r>
            <a:r>
              <a:rPr lang="fr-BE" sz="2000" dirty="0"/>
              <a:t>directives validées sur la base de la recherche scientifique dans le domaine de la médecine générale,</a:t>
            </a:r>
          </a:p>
          <a:p>
            <a:pPr lvl="1"/>
            <a:r>
              <a:rPr lang="fr-BE" sz="2000" dirty="0" smtClean="0"/>
              <a:t>les </a:t>
            </a:r>
            <a:r>
              <a:rPr lang="fr-BE" sz="2000" dirty="0"/>
              <a:t>valeurs et préférences </a:t>
            </a:r>
            <a:r>
              <a:rPr lang="fr-BE" sz="2000" dirty="0" smtClean="0"/>
              <a:t>du patient,</a:t>
            </a:r>
            <a:endParaRPr lang="fr-BE" sz="2000" dirty="0"/>
          </a:p>
          <a:p>
            <a:pPr lvl="1"/>
            <a:r>
              <a:rPr lang="fr-BE" sz="2000" dirty="0"/>
              <a:t>l</a:t>
            </a:r>
            <a:r>
              <a:rPr lang="fr-BE" sz="2000" dirty="0" smtClean="0"/>
              <a:t>’expérience </a:t>
            </a:r>
            <a:r>
              <a:rPr lang="fr-BE" sz="2000" dirty="0"/>
              <a:t>et </a:t>
            </a:r>
            <a:r>
              <a:rPr lang="fr-BE" sz="2000" dirty="0" smtClean="0"/>
              <a:t>le </a:t>
            </a:r>
            <a:r>
              <a:rPr lang="fr-BE" sz="2000" dirty="0"/>
              <a:t>jugement </a:t>
            </a:r>
            <a:r>
              <a:rPr lang="fr-BE" sz="2000" dirty="0" smtClean="0"/>
              <a:t>clinique du médecin, </a:t>
            </a:r>
            <a:r>
              <a:rPr lang="fr-BE" sz="2000" dirty="0"/>
              <a:t>en concertation </a:t>
            </a:r>
            <a:r>
              <a:rPr lang="fr-BE" sz="2000"/>
              <a:t>avec </a:t>
            </a:r>
            <a:r>
              <a:rPr lang="fr-BE" sz="2000" smtClean="0"/>
              <a:t>les collègues</a:t>
            </a:r>
            <a:r>
              <a:rPr lang="fr-BE" sz="2000" dirty="0"/>
              <a:t>.</a:t>
            </a:r>
          </a:p>
          <a:p>
            <a:endParaRPr lang="fr-BE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098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II.2. </a:t>
            </a:r>
            <a:r>
              <a:rPr lang="nl-BE" dirty="0" err="1"/>
              <a:t>Diagnostic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Hypertension</a:t>
            </a:r>
          </a:p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483767" y="2780928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Procédez toujours* à un dosage de la créatinine avant l'initiation de diurétiques, d'inhibiteurs de l'ECA et d'antagonistes de l'angiotensine II</a:t>
            </a:r>
            <a:r>
              <a:rPr lang="nl-BE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55775" y="4005064"/>
            <a:ext cx="6085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900" dirty="0"/>
              <a:t>*U</a:t>
            </a:r>
            <a:r>
              <a:rPr lang="fr-FR" sz="900" dirty="0"/>
              <a:t>n dosage jusqu'à 6 mois avant l'initiation est considéré comme récent. Le cas échéant, il n'est pas nécessaire de le réitérer, à moins qu'il n'y ait de quoi soupçonner un déclin de la fonction rénale au cours de cette période</a:t>
            </a:r>
            <a:r>
              <a:rPr lang="nl-NL" sz="900" dirty="0"/>
              <a:t>.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034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1F44E58-C1A2-4BAB-90A4-DB22B17BB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055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nouveaux utilisateurs d'antihypertenseurs avec initiation adéquate (à savoir un dosage récent de la créatinine)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292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710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II.2. </a:t>
            </a:r>
            <a:r>
              <a:rPr lang="nl-BE" dirty="0" err="1"/>
              <a:t>Diagnostic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Bilans biochimiques généraux</a:t>
            </a:r>
          </a:p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483767" y="2348880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N'effectuez pas de diagnostic ni de dépistage biochimique général chez vos patients sains*</a:t>
            </a:r>
            <a:r>
              <a:rPr lang="nl-BE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55775" y="3544847"/>
            <a:ext cx="6085577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900" dirty="0"/>
              <a:t>*</a:t>
            </a:r>
            <a:r>
              <a:rPr lang="fr-FR" sz="900" dirty="0"/>
              <a:t>Définition de « sain » : c'est-à-dire pour nos mesures, données disponibles : aucune forme de médication chronique.</a:t>
            </a:r>
          </a:p>
          <a:p>
            <a:endParaRPr lang="fr-FR" sz="900" dirty="0"/>
          </a:p>
          <a:p>
            <a:r>
              <a:rPr lang="fr-FR" sz="1200" dirty="0"/>
              <a:t>Les tests évalués sont : </a:t>
            </a:r>
          </a:p>
          <a:p>
            <a:pPr marL="171450" indent="-171450">
              <a:buFontTx/>
              <a:buChar char="-"/>
            </a:pPr>
            <a:r>
              <a:rPr lang="fr-BE" sz="1200" dirty="0"/>
              <a:t>tests hématologiques, </a:t>
            </a:r>
          </a:p>
          <a:p>
            <a:pPr marL="171450" indent="-171450">
              <a:buFontTx/>
              <a:buChar char="-"/>
            </a:pPr>
            <a:r>
              <a:rPr lang="fr-BE" sz="1200" dirty="0"/>
              <a:t>tests de la fonction hépatique/rénale, </a:t>
            </a:r>
          </a:p>
          <a:p>
            <a:pPr marL="171450" indent="-171450">
              <a:buFontTx/>
              <a:buChar char="-"/>
            </a:pPr>
            <a:r>
              <a:rPr lang="fr-BE" sz="1200" dirty="0"/>
              <a:t>tests obsolètes, </a:t>
            </a:r>
          </a:p>
          <a:p>
            <a:pPr marL="171450" indent="-171450">
              <a:buFontTx/>
              <a:buChar char="-"/>
            </a:pPr>
            <a:r>
              <a:rPr lang="fr-BE" sz="1200" dirty="0"/>
              <a:t>tests </a:t>
            </a:r>
            <a:r>
              <a:rPr lang="fr-BE" sz="1200" dirty="0" smtClean="0"/>
              <a:t>hormonaux.</a:t>
            </a:r>
            <a:endParaRPr lang="fr-BE" sz="1200" dirty="0"/>
          </a:p>
          <a:p>
            <a:endParaRPr lang="fr-BE" sz="1200" dirty="0"/>
          </a:p>
          <a:p>
            <a:r>
              <a:rPr lang="fr-BE" sz="1200" dirty="0"/>
              <a:t>Les examens obsolètes ciblés sont : </a:t>
            </a:r>
          </a:p>
          <a:p>
            <a:pPr marL="171450" indent="-171450">
              <a:buFontTx/>
              <a:buChar char="-"/>
            </a:pPr>
            <a:r>
              <a:rPr lang="fr-BE" sz="1200" dirty="0" smtClean="0"/>
              <a:t>vitamine </a:t>
            </a:r>
            <a:r>
              <a:rPr lang="fr-BE" sz="1200" dirty="0"/>
              <a:t>B12, </a:t>
            </a:r>
          </a:p>
          <a:p>
            <a:pPr marL="171450" indent="-171450">
              <a:buFontTx/>
              <a:buChar char="-"/>
            </a:pPr>
            <a:r>
              <a:rPr lang="fr-BE" sz="1200" dirty="0"/>
              <a:t>acide folique, </a:t>
            </a:r>
          </a:p>
          <a:p>
            <a:pPr marL="171450" indent="-171450">
              <a:buFontTx/>
              <a:buChar char="-"/>
            </a:pPr>
            <a:r>
              <a:rPr lang="fr-BE" sz="1200" dirty="0"/>
              <a:t>fer total, </a:t>
            </a:r>
          </a:p>
          <a:p>
            <a:pPr marL="171450" indent="-171450">
              <a:buFontTx/>
              <a:buChar char="-"/>
            </a:pPr>
            <a:r>
              <a:rPr lang="fr-BE" sz="1200" dirty="0"/>
              <a:t>ferritine, </a:t>
            </a:r>
          </a:p>
          <a:p>
            <a:pPr marL="171450" indent="-171450">
              <a:buFontTx/>
              <a:buChar char="-"/>
            </a:pPr>
            <a:r>
              <a:rPr lang="fr-BE" sz="1200" dirty="0"/>
              <a:t>vitamine </a:t>
            </a:r>
            <a:r>
              <a:rPr lang="fr-BE" sz="1200" dirty="0" smtClean="0"/>
              <a:t>D.</a:t>
            </a:r>
            <a:endParaRPr lang="fr-FR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286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16F0F50-CC20-4917-8095-314DF0407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latin typeface="Candara"/>
                <a:ea typeface="Times New Roman"/>
                <a:cs typeface="Times New Roman"/>
              </a:rPr>
              <a:t>Proportion 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de vos patients sains de 45 à 65 ans qui ont été soumis à ≥ 1 bilan biochimique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général superflu</a:t>
            </a:r>
            <a:endParaRPr lang="fr-FR" i="1" dirty="0"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6769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352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65F4B08-6B06-45B8-9EA9-04972089D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latin typeface="Candara"/>
                <a:ea typeface="Times New Roman"/>
                <a:cs typeface="Times New Roman"/>
              </a:rPr>
              <a:t>Nombre 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moyen de tests biochimiques obsolètes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réalisés</a:t>
            </a:r>
            <a:br>
              <a:rPr lang="fr-FR" i="1" dirty="0" smtClean="0">
                <a:latin typeface="Candara"/>
                <a:ea typeface="Times New Roman"/>
                <a:cs typeface="Times New Roman"/>
              </a:rPr>
            </a:br>
            <a:r>
              <a:rPr lang="fr-FR" i="1" dirty="0" smtClean="0">
                <a:latin typeface="Candara"/>
                <a:ea typeface="Times New Roman"/>
                <a:cs typeface="Times New Roman"/>
              </a:rPr>
              <a:t>par 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patient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12565"/>
            <a:ext cx="5667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501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II.2. </a:t>
            </a:r>
            <a:r>
              <a:rPr lang="nl-BE" dirty="0" err="1"/>
              <a:t>Diagnostic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Tests hormonaux</a:t>
            </a:r>
          </a:p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483767" y="2780928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N'effectuez pas de tests hormonaux biochimiques pour détecter/diagnostiquer un état ménopausique chez votre </a:t>
            </a:r>
            <a:r>
              <a:rPr lang="fr-FR" b="1" dirty="0" err="1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patientèle</a:t>
            </a:r>
            <a:r>
              <a:rPr lang="fr-FR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 féminine saine*</a:t>
            </a:r>
            <a:r>
              <a:rPr lang="nl-BE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55775" y="4005064"/>
            <a:ext cx="6085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900" dirty="0"/>
              <a:t>*</a:t>
            </a:r>
            <a:r>
              <a:rPr lang="fr-BE" sz="900" dirty="0"/>
              <a:t> Définition de « sain » : c'est-à-dire pour nos mesures, données disponibles : aucune forme de médication chronique.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206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E93E112-FC86-477E-A038-F00107760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0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835150" y="274638"/>
            <a:ext cx="7129338" cy="777875"/>
          </a:xfrm>
        </p:spPr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vos patientes saines de 45 à 65 ans qui ont été soumises à ≥ 1 test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hormonal superflu</a:t>
            </a:r>
            <a:endParaRPr lang="fr-FR" i="1" dirty="0"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6769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913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FBAC0B0-B342-4ACB-9EE4-2AF2CA91A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700808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416824" cy="777875"/>
          </a:xfrm>
        </p:spPr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Nombre moyen de tests hormonaux réalisés par patiente</a:t>
            </a:r>
            <a:endParaRPr lang="en-US" i="1" dirty="0">
              <a:latin typeface="Candara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633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II: BIOLOGIE CLINIQUE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>
                <a:solidFill>
                  <a:schemeClr val="bg1">
                    <a:lumMod val="85000"/>
                  </a:schemeClr>
                </a:solidFill>
              </a:rPr>
              <a:t>Dépistage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>
                <a:solidFill>
                  <a:schemeClr val="bg1">
                    <a:lumMod val="85000"/>
                  </a:schemeClr>
                </a:solidFill>
              </a:rPr>
              <a:t>Diagnostic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800" b="1" kern="0"/>
              <a:t>Suivi</a:t>
            </a:r>
            <a:endParaRPr lang="nl-BE" sz="2800" b="1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299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II.3. </a:t>
            </a:r>
            <a:r>
              <a:rPr lang="nl-BE" dirty="0" err="1"/>
              <a:t>Suivi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Diabète</a:t>
            </a: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483767" y="2780928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Proposez un suivi approprié* à vos patients souffrant de diabète sucré</a:t>
            </a:r>
            <a:r>
              <a:rPr lang="nl-BE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55775" y="4005064"/>
            <a:ext cx="608557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900" dirty="0"/>
              <a:t>*</a:t>
            </a:r>
            <a:r>
              <a:rPr lang="fr-BE" sz="900" dirty="0"/>
              <a:t> Il consiste en une évaluation annuelle de l'état lipidique, une évaluation de la glycémie à jeun tous les trois mois, une évaluation de l'HbA1c 2 fois par an, une évaluation de la </a:t>
            </a:r>
            <a:r>
              <a:rPr lang="fr-BE" sz="900" dirty="0" err="1"/>
              <a:t>microalbuminurie</a:t>
            </a:r>
            <a:r>
              <a:rPr lang="fr-BE" sz="900" dirty="0"/>
              <a:t> ou de la protéinurie tous les ans, un bilan ophtalmique tous les ans</a:t>
            </a:r>
            <a:r>
              <a:rPr lang="nl-NL" sz="900" dirty="0"/>
              <a:t>.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901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contient</a:t>
            </a:r>
            <a:r>
              <a:rPr lang="en-US" dirty="0" smtClean="0"/>
              <a:t> </a:t>
            </a:r>
            <a:r>
              <a:rPr lang="en-US" dirty="0" err="1" smtClean="0"/>
              <a:t>cette</a:t>
            </a:r>
            <a:r>
              <a:rPr lang="en-US" dirty="0" smtClean="0"/>
              <a:t> </a:t>
            </a:r>
            <a:r>
              <a:rPr lang="en-US" dirty="0" err="1" smtClean="0"/>
              <a:t>présentation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680520"/>
          </a:xfrm>
        </p:spPr>
        <p:txBody>
          <a:bodyPr/>
          <a:lstStyle/>
          <a:p>
            <a:r>
              <a:rPr lang="fr-BE" sz="2000" dirty="0" smtClean="0"/>
              <a:t>Cette présentation reprend l’ensemble des messages détaillés du feedback.</a:t>
            </a:r>
          </a:p>
          <a:p>
            <a:r>
              <a:rPr lang="fr-BE" sz="2000" dirty="0"/>
              <a:t>Ces messages sont illustrés par deux types de résultats:</a:t>
            </a:r>
          </a:p>
          <a:p>
            <a:pPr lvl="1"/>
            <a:r>
              <a:rPr lang="fr-BE" sz="2000" dirty="0"/>
              <a:t>la distribution des </a:t>
            </a:r>
            <a:r>
              <a:rPr lang="fr-BE" sz="2000" dirty="0" smtClean="0"/>
              <a:t>résultats observés par pratique individuelle ou de groupe pour l’ensemble du pays,</a:t>
            </a:r>
          </a:p>
          <a:p>
            <a:pPr lvl="1"/>
            <a:r>
              <a:rPr lang="fr-BE" sz="2000" dirty="0"/>
              <a:t>la distribution des </a:t>
            </a:r>
            <a:r>
              <a:rPr lang="fr-BE" sz="2000" dirty="0" smtClean="0"/>
              <a:t>moyennes par </a:t>
            </a:r>
            <a:r>
              <a:rPr lang="en-US" sz="2000" dirty="0"/>
              <a:t>GLEM </a:t>
            </a:r>
            <a:r>
              <a:rPr lang="fr-BE" sz="2000" dirty="0" smtClean="0"/>
              <a:t>par province.</a:t>
            </a:r>
          </a:p>
          <a:p>
            <a:endParaRPr lang="fr-BE" sz="1800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476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dont la glycémie à jeun est déterminée tous les 3 mois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30</a:t>
            </a:fld>
            <a:endParaRPr lang="en-US" altLang="en-US"/>
          </a:p>
        </p:txBody>
      </p:sp>
      <p:pic>
        <p:nvPicPr>
          <p:cNvPr id="9" name="Image 1">
            <a:extLst>
              <a:ext uri="{FF2B5EF4-FFF2-40B4-BE49-F238E27FC236}">
                <a16:creationId xmlns:a16="http://schemas.microsoft.com/office/drawing/2014/main" id="{7DE93D0F-4FDC-4636-8D1D-2B3721F92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59" y="1988840"/>
            <a:ext cx="6273328" cy="484674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85949"/>
            <a:ext cx="56816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536" y="1879104"/>
            <a:ext cx="563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3"/>
          <p:cNvSpPr txBox="1"/>
          <p:nvPr/>
        </p:nvSpPr>
        <p:spPr>
          <a:xfrm>
            <a:off x="1547664" y="12902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</a:t>
            </a:r>
            <a:endParaRPr lang="en-US" dirty="0"/>
          </a:p>
        </p:txBody>
      </p:sp>
      <p:sp>
        <p:nvSpPr>
          <p:cNvPr id="13" name="ZoneTexte 4"/>
          <p:cNvSpPr txBox="1"/>
          <p:nvPr/>
        </p:nvSpPr>
        <p:spPr>
          <a:xfrm>
            <a:off x="1547664" y="1879104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758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639040" y="274638"/>
            <a:ext cx="7397456" cy="777875"/>
          </a:xfrm>
        </p:spPr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dont l'HbA1c est déterminé tous les 6 mois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31</a:t>
            </a:fld>
            <a:endParaRPr lang="en-US" altLang="en-US"/>
          </a:p>
        </p:txBody>
      </p:sp>
      <p:pic>
        <p:nvPicPr>
          <p:cNvPr id="9" name="Image 1">
            <a:extLst>
              <a:ext uri="{FF2B5EF4-FFF2-40B4-BE49-F238E27FC236}">
                <a16:creationId xmlns:a16="http://schemas.microsoft.com/office/drawing/2014/main" id="{B0A68873-37A5-4782-A38E-89418067C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988840"/>
            <a:ext cx="6273328" cy="484674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87016"/>
            <a:ext cx="56483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48805"/>
            <a:ext cx="56483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5"/>
          <p:cNvSpPr txBox="1"/>
          <p:nvPr/>
        </p:nvSpPr>
        <p:spPr>
          <a:xfrm>
            <a:off x="1403648" y="11247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</a:t>
            </a:r>
            <a:endParaRPr lang="en-US" dirty="0"/>
          </a:p>
        </p:txBody>
      </p:sp>
      <p:sp>
        <p:nvSpPr>
          <p:cNvPr id="13" name="ZoneTexte 6"/>
          <p:cNvSpPr txBox="1"/>
          <p:nvPr/>
        </p:nvSpPr>
        <p:spPr>
          <a:xfrm>
            <a:off x="1403648" y="1700808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847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AB322F5-CC62-4325-BBFB-DF75820A2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336" y="1988840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dont la protéinurie/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microalbuminurie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 est déterminée tous les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ans</a:t>
            </a:r>
            <a:endParaRPr lang="fr-FR" i="1" dirty="0"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2264"/>
            <a:ext cx="561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53" y="1695847"/>
            <a:ext cx="5629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475656" y="112226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482374" y="1651581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4015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5B06897-1E2B-4827-8963-E99E02406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780" y="1988840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dont l'état lipidique est déterminé tous les ans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416" y="1052736"/>
            <a:ext cx="56292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416" y="1690911"/>
            <a:ext cx="5638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498485" y="10527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475656" y="1654061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4634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0D20010-A221-4EB0-990C-5FBE2D96F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988840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avec consultation chez un ophtalmologue dans l’année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34</a:t>
            </a:fld>
            <a:endParaRPr lang="en-US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56197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103" y="1772816"/>
            <a:ext cx="56102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5"/>
          <p:cNvSpPr txBox="1"/>
          <p:nvPr/>
        </p:nvSpPr>
        <p:spPr>
          <a:xfrm>
            <a:off x="1475656" y="11247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</a:t>
            </a:r>
            <a:endParaRPr lang="en-US" dirty="0"/>
          </a:p>
        </p:txBody>
      </p:sp>
      <p:sp>
        <p:nvSpPr>
          <p:cNvPr id="12" name="ZoneTexte 6"/>
          <p:cNvSpPr txBox="1"/>
          <p:nvPr/>
        </p:nvSpPr>
        <p:spPr>
          <a:xfrm>
            <a:off x="1475656" y="1726069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9695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II.3. </a:t>
            </a:r>
            <a:r>
              <a:rPr lang="nl-BE" dirty="0" err="1"/>
              <a:t>Suivi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Hypothyroïdie </a:t>
            </a:r>
          </a:p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483768" y="3106800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Déterminez chaque année la TSH pour le suivi d'une hypothyroïdie avérée (après stabilisation de la dose)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1779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63926A7-3FCF-4210-88B8-4B85B75F8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vos patients présentant une hypothyroïdie avérée avec suivi biochimique adéquat (TSH ≥ 1 fois/an)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292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7585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II.3. </a:t>
            </a:r>
            <a:r>
              <a:rPr lang="nl-BE" dirty="0" err="1"/>
              <a:t>Suivi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Hypertension</a:t>
            </a:r>
          </a:p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483768" y="3106800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Contrôlez la créatinine 1 fois/an chez les patients traités par inhibiteurs de l'ECA, </a:t>
            </a:r>
            <a:r>
              <a:rPr lang="fr-FR" sz="1400" b="1" dirty="0" err="1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sartans</a:t>
            </a: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 ou diurétiques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4137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10A732A-2EA6-441B-A8F6-E41246492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807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vos patients qui prennent des inhibiteurs de l'ECA, des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sartans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 ou des diurétiques avec suivi biochimique adéquat (créatinine ≥ 1 fois/an)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388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2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216024" y="4221088"/>
            <a:ext cx="9036496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006F8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none" strike="noStrike" kern="0" cap="all" spc="0" normalizeH="0" baseline="0" noProof="0" dirty="0" smtClean="0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MÉTHODOLOGIE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INTERPRETATion</a:t>
            </a:r>
            <a:r>
              <a:rPr kumimoji="0" lang="nl-BE" sz="4000" b="1" i="0" u="none" strike="noStrike" kern="0" cap="all" spc="0" normalizeH="0" noProof="0" dirty="0" smtClean="0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nl-BE" sz="4000" b="1" i="0" u="none" strike="noStrike" kern="0" cap="all" spc="0" normalizeH="0" noProof="0" dirty="0" err="1" smtClean="0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g</a:t>
            </a:r>
            <a:r>
              <a:rPr kumimoji="0" lang="nl-BE" sz="40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raphique</a:t>
            </a:r>
            <a:endParaRPr kumimoji="0" lang="en-US" sz="4000" b="1" i="0" u="none" strike="noStrike" kern="0" cap="all" spc="0" normalizeH="0" baseline="0" noProof="0" dirty="0">
              <a:ln>
                <a:noFill/>
              </a:ln>
              <a:solidFill>
                <a:srgbClr val="006F82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084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Interprétation</a:t>
            </a:r>
            <a:r>
              <a:rPr lang="en-US" dirty="0" smtClean="0"/>
              <a:t> </a:t>
            </a:r>
            <a:r>
              <a:rPr lang="en-US" dirty="0" err="1" smtClean="0"/>
              <a:t>graphique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</a:t>
            </a:r>
            <a:r>
              <a:rPr lang="en-US" dirty="0" err="1"/>
              <a:t>E</a:t>
            </a:r>
            <a:r>
              <a:rPr lang="en-US" dirty="0" err="1" smtClean="0"/>
              <a:t>chelle</a:t>
            </a:r>
            <a:r>
              <a:rPr lang="en-US" dirty="0" smtClean="0"/>
              <a:t> de </a:t>
            </a:r>
            <a:r>
              <a:rPr lang="en-US" dirty="0" err="1" smtClean="0"/>
              <a:t>comparaison</a:t>
            </a:r>
            <a:r>
              <a:rPr lang="en-US" dirty="0" smtClean="0"/>
              <a:t> </a:t>
            </a:r>
            <a:r>
              <a:rPr lang="en-US" dirty="0" err="1" smtClean="0"/>
              <a:t>individuelle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95933"/>
            <a:ext cx="8363272" cy="478539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/>
              <a:t>Ce</a:t>
            </a:r>
            <a:r>
              <a:rPr lang="en-US" sz="2000" dirty="0" smtClean="0"/>
              <a:t> </a:t>
            </a:r>
            <a:r>
              <a:rPr lang="en-US" sz="2000" dirty="0" err="1" smtClean="0"/>
              <a:t>graphique</a:t>
            </a:r>
            <a:r>
              <a:rPr lang="en-US" sz="2000" dirty="0" smtClean="0"/>
              <a:t> </a:t>
            </a:r>
            <a:r>
              <a:rPr lang="en-US" sz="2000" dirty="0" err="1" smtClean="0"/>
              <a:t>est</a:t>
            </a:r>
            <a:r>
              <a:rPr lang="en-US" sz="2000" dirty="0" smtClean="0"/>
              <a:t> </a:t>
            </a:r>
            <a:r>
              <a:rPr lang="en-US" sz="2000" dirty="0" err="1" smtClean="0"/>
              <a:t>décrit</a:t>
            </a:r>
            <a:r>
              <a:rPr lang="en-US" sz="2000" dirty="0" smtClean="0"/>
              <a:t> </a:t>
            </a:r>
            <a:r>
              <a:rPr lang="en-US" sz="2000" dirty="0" err="1" smtClean="0"/>
              <a:t>dans</a:t>
            </a:r>
            <a:r>
              <a:rPr lang="en-US" sz="2000" dirty="0" smtClean="0"/>
              <a:t> le feedback </a:t>
            </a:r>
            <a:r>
              <a:rPr lang="en-US" sz="2000" dirty="0" err="1" smtClean="0"/>
              <a:t>individuel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vous</a:t>
            </a:r>
            <a:r>
              <a:rPr lang="en-US" sz="2000" dirty="0" smtClean="0"/>
              <a:t> </a:t>
            </a:r>
            <a:r>
              <a:rPr lang="en-US" sz="2000" dirty="0" err="1" smtClean="0"/>
              <a:t>avez</a:t>
            </a:r>
            <a:r>
              <a:rPr lang="en-US" sz="2000" dirty="0" smtClean="0"/>
              <a:t> </a:t>
            </a:r>
            <a:r>
              <a:rPr lang="en-US" sz="2000" dirty="0" err="1" smtClean="0"/>
              <a:t>reçu</a:t>
            </a:r>
            <a:r>
              <a:rPr lang="en-US" sz="2000" dirty="0" smtClean="0"/>
              <a:t>: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Sur </a:t>
            </a:r>
            <a:r>
              <a:rPr lang="en-US" sz="2000" dirty="0" err="1" smtClean="0"/>
              <a:t>cette</a:t>
            </a:r>
            <a:r>
              <a:rPr lang="en-US" sz="2000" dirty="0" smtClean="0"/>
              <a:t> </a:t>
            </a:r>
            <a:r>
              <a:rPr lang="en-US" sz="2000" dirty="0" err="1" smtClean="0"/>
              <a:t>échelle</a:t>
            </a:r>
            <a:r>
              <a:rPr lang="en-US" sz="2000" dirty="0" smtClean="0"/>
              <a:t> on </a:t>
            </a:r>
            <a:r>
              <a:rPr lang="en-US" sz="2000" dirty="0" err="1" smtClean="0"/>
              <a:t>peut</a:t>
            </a:r>
            <a:r>
              <a:rPr lang="en-US" sz="2000" dirty="0" smtClean="0"/>
              <a:t> observer la distribution des </a:t>
            </a:r>
            <a:r>
              <a:rPr lang="en-US" sz="2000" dirty="0" err="1" smtClean="0"/>
              <a:t>résultats</a:t>
            </a:r>
            <a:r>
              <a:rPr lang="en-US" sz="2000" dirty="0" smtClean="0"/>
              <a:t> pour </a:t>
            </a:r>
            <a:r>
              <a:rPr lang="en-US" sz="2000" dirty="0" err="1" smtClean="0"/>
              <a:t>l’ensemble</a:t>
            </a:r>
            <a:r>
              <a:rPr lang="en-US" sz="2000" dirty="0" smtClean="0"/>
              <a:t> des </a:t>
            </a:r>
            <a:r>
              <a:rPr lang="en-US" sz="2000" dirty="0" err="1" smtClean="0"/>
              <a:t>médecins</a:t>
            </a:r>
            <a:r>
              <a:rPr lang="en-US" sz="2000" dirty="0" smtClean="0"/>
              <a:t> à </a:t>
            </a:r>
            <a:r>
              <a:rPr lang="en-US" sz="2000" dirty="0" err="1" smtClean="0"/>
              <a:t>l’acte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La signification des </a:t>
            </a:r>
            <a:r>
              <a:rPr lang="en-US" sz="2000" dirty="0" err="1" smtClean="0"/>
              <a:t>limites</a:t>
            </a:r>
            <a:r>
              <a:rPr lang="en-US" sz="2000" dirty="0" smtClean="0"/>
              <a:t> P10, P50, P60 et P90 </a:t>
            </a:r>
            <a:r>
              <a:rPr lang="en-US" sz="2000" dirty="0" err="1" smtClean="0"/>
              <a:t>est</a:t>
            </a:r>
            <a:r>
              <a:rPr lang="en-US" sz="2000" dirty="0" smtClean="0"/>
              <a:t> </a:t>
            </a:r>
            <a:r>
              <a:rPr lang="en-US" sz="2000" dirty="0" err="1" smtClean="0"/>
              <a:t>décrite</a:t>
            </a:r>
            <a:r>
              <a:rPr lang="en-US" sz="2000" dirty="0" smtClean="0"/>
              <a:t> </a:t>
            </a:r>
            <a:r>
              <a:rPr lang="en-US" sz="2000" dirty="0" err="1" smtClean="0"/>
              <a:t>dans</a:t>
            </a:r>
            <a:r>
              <a:rPr lang="en-US" sz="2000" dirty="0" smtClean="0"/>
              <a:t> </a:t>
            </a:r>
            <a:r>
              <a:rPr lang="en-US" sz="2000" dirty="0" err="1" smtClean="0"/>
              <a:t>votre</a:t>
            </a:r>
            <a:r>
              <a:rPr lang="en-US" sz="2000" dirty="0" smtClean="0"/>
              <a:t> document </a:t>
            </a:r>
            <a:r>
              <a:rPr lang="en-US" sz="2000" dirty="0" err="1" smtClean="0"/>
              <a:t>individuel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La signification des </a:t>
            </a:r>
            <a:r>
              <a:rPr lang="en-US" sz="2000" dirty="0" err="1" smtClean="0"/>
              <a:t>couleurs</a:t>
            </a:r>
            <a:r>
              <a:rPr lang="en-US" sz="2000" dirty="0" smtClean="0"/>
              <a:t> </a:t>
            </a:r>
            <a:r>
              <a:rPr lang="en-US" sz="2000" dirty="0" err="1" smtClean="0"/>
              <a:t>également</a:t>
            </a:r>
            <a:r>
              <a:rPr lang="en-US" sz="2000" dirty="0" smtClean="0"/>
              <a:t>. </a:t>
            </a:r>
          </a:p>
          <a:p>
            <a:r>
              <a:rPr lang="en-US" sz="2000" dirty="0" err="1" smtClean="0"/>
              <a:t>Vous</a:t>
            </a:r>
            <a:r>
              <a:rPr lang="en-US" sz="2000" dirty="0" smtClean="0"/>
              <a:t> </a:t>
            </a:r>
            <a:r>
              <a:rPr lang="en-US" sz="2000" dirty="0" err="1" smtClean="0"/>
              <a:t>trouverez</a:t>
            </a:r>
            <a:r>
              <a:rPr lang="en-US" sz="2000" dirty="0" smtClean="0"/>
              <a:t> </a:t>
            </a:r>
            <a:r>
              <a:rPr lang="en-US" sz="2000" dirty="0" err="1" smtClean="0"/>
              <a:t>une</a:t>
            </a:r>
            <a:r>
              <a:rPr lang="en-US" sz="2000" dirty="0" smtClean="0"/>
              <a:t> </a:t>
            </a:r>
            <a:r>
              <a:rPr lang="en-US" sz="2000" dirty="0" err="1" smtClean="0"/>
              <a:t>copie</a:t>
            </a:r>
            <a:r>
              <a:rPr lang="en-US" sz="2000" dirty="0" smtClean="0"/>
              <a:t> </a:t>
            </a:r>
            <a:r>
              <a:rPr lang="en-US" sz="2000" dirty="0" err="1" smtClean="0"/>
              <a:t>anonymisée</a:t>
            </a:r>
            <a:r>
              <a:rPr lang="en-US" sz="2000" dirty="0" smtClean="0"/>
              <a:t> </a:t>
            </a:r>
            <a:r>
              <a:rPr lang="en-US" sz="2000" dirty="0" err="1" smtClean="0"/>
              <a:t>sur</a:t>
            </a:r>
            <a:r>
              <a:rPr lang="en-US" sz="2000" dirty="0" smtClean="0"/>
              <a:t> le site de </a:t>
            </a:r>
            <a:r>
              <a:rPr lang="en-US" sz="2000" dirty="0" err="1" smtClean="0"/>
              <a:t>l’INAMI</a:t>
            </a:r>
            <a:r>
              <a:rPr lang="en-US" sz="2000" dirty="0"/>
              <a:t>.</a:t>
            </a: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04" y="2420888"/>
            <a:ext cx="56388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424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416824" cy="777875"/>
          </a:xfrm>
        </p:spPr>
        <p:txBody>
          <a:bodyPr/>
          <a:lstStyle/>
          <a:p>
            <a:r>
              <a:rPr lang="en-US" dirty="0" err="1" smtClean="0"/>
              <a:t>Interprétation</a:t>
            </a:r>
            <a:r>
              <a:rPr lang="en-US" dirty="0" smtClean="0"/>
              <a:t> </a:t>
            </a:r>
            <a:r>
              <a:rPr lang="en-US" dirty="0" err="1" smtClean="0"/>
              <a:t>graphique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Boxplot / </a:t>
            </a:r>
            <a:r>
              <a:rPr lang="en-US" dirty="0" err="1" smtClean="0"/>
              <a:t>indicateur</a:t>
            </a:r>
            <a:r>
              <a:rPr lang="en-US" dirty="0" smtClean="0"/>
              <a:t> des GLEM(s) par province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95933"/>
            <a:ext cx="8435280" cy="478539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Le boxplot </a:t>
            </a:r>
            <a:r>
              <a:rPr lang="en-US" sz="2000" dirty="0" err="1" smtClean="0"/>
              <a:t>permet</a:t>
            </a:r>
            <a:r>
              <a:rPr lang="en-US" sz="2000" dirty="0" smtClean="0"/>
              <a:t> de </a:t>
            </a:r>
            <a:r>
              <a:rPr lang="en-US" sz="2000" dirty="0" err="1" smtClean="0"/>
              <a:t>visualiser</a:t>
            </a:r>
            <a:r>
              <a:rPr lang="en-US" sz="2000" dirty="0" smtClean="0"/>
              <a:t> la distribution des </a:t>
            </a:r>
            <a:r>
              <a:rPr lang="en-US" sz="2000" dirty="0" err="1" smtClean="0"/>
              <a:t>moyennes</a:t>
            </a:r>
            <a:r>
              <a:rPr lang="en-US" sz="2000" dirty="0" smtClean="0"/>
              <a:t> par </a:t>
            </a:r>
            <a:r>
              <a:rPr lang="en-US" sz="2000" dirty="0"/>
              <a:t>GLEM </a:t>
            </a:r>
            <a:r>
              <a:rPr lang="en-US" sz="2000" dirty="0" err="1"/>
              <a:t>sur</a:t>
            </a:r>
            <a:r>
              <a:rPr lang="en-US" sz="2000" dirty="0"/>
              <a:t> </a:t>
            </a:r>
            <a:r>
              <a:rPr lang="en-US" sz="2000" dirty="0" smtClean="0"/>
              <a:t>base des </a:t>
            </a:r>
            <a:r>
              <a:rPr lang="en-US" sz="2000" dirty="0" err="1" smtClean="0"/>
              <a:t>résultats</a:t>
            </a:r>
            <a:r>
              <a:rPr lang="en-US" sz="2000" dirty="0" smtClean="0"/>
              <a:t> des </a:t>
            </a:r>
            <a:r>
              <a:rPr lang="en-US" sz="2000" dirty="0" err="1" smtClean="0"/>
              <a:t>médecins</a:t>
            </a:r>
            <a:r>
              <a:rPr lang="en-US" sz="2000" dirty="0" smtClean="0"/>
              <a:t> du GLEM.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Le </a:t>
            </a:r>
            <a:r>
              <a:rPr lang="en-US" sz="2000" dirty="0" err="1" smtClean="0"/>
              <a:t>résultat</a:t>
            </a:r>
            <a:r>
              <a:rPr lang="en-US" sz="2000" dirty="0" smtClean="0"/>
              <a:t> d’un GLEM </a:t>
            </a:r>
            <a:r>
              <a:rPr lang="en-US" sz="2000" dirty="0" err="1" smtClean="0"/>
              <a:t>n’est</a:t>
            </a:r>
            <a:r>
              <a:rPr lang="en-US" sz="2000" dirty="0" smtClean="0"/>
              <a:t> </a:t>
            </a:r>
            <a:r>
              <a:rPr lang="en-US" sz="2000" dirty="0" err="1" smtClean="0"/>
              <a:t>pris</a:t>
            </a:r>
            <a:r>
              <a:rPr lang="en-US" sz="2000" dirty="0" smtClean="0"/>
              <a:t> en </a:t>
            </a:r>
            <a:r>
              <a:rPr lang="en-US" sz="2000" dirty="0" err="1" smtClean="0"/>
              <a:t>compte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au </a:t>
            </a:r>
            <a:r>
              <a:rPr lang="en-US" sz="2000" dirty="0" err="1" smtClean="0"/>
              <a:t>moins</a:t>
            </a:r>
            <a:r>
              <a:rPr lang="en-US" sz="2000" dirty="0" smtClean="0"/>
              <a:t> 7 </a:t>
            </a:r>
            <a:r>
              <a:rPr lang="en-US" sz="2000" dirty="0" err="1" smtClean="0"/>
              <a:t>médecins</a:t>
            </a:r>
            <a:r>
              <a:rPr lang="en-US" sz="2000" dirty="0" smtClean="0"/>
              <a:t> </a:t>
            </a:r>
            <a:r>
              <a:rPr lang="en-US" sz="2000" dirty="0" err="1" smtClean="0"/>
              <a:t>pratiquant</a:t>
            </a:r>
            <a:r>
              <a:rPr lang="en-US" sz="2000" dirty="0" smtClean="0"/>
              <a:t> à </a:t>
            </a:r>
            <a:r>
              <a:rPr lang="en-US" sz="2000" dirty="0" err="1" smtClean="0"/>
              <a:t>l’acte</a:t>
            </a:r>
            <a:r>
              <a:rPr lang="en-US" sz="2000" dirty="0" smtClean="0"/>
              <a:t> </a:t>
            </a:r>
            <a:r>
              <a:rPr lang="en-US" sz="2000" dirty="0" err="1" smtClean="0"/>
              <a:t>sont</a:t>
            </a:r>
            <a:r>
              <a:rPr lang="en-US" sz="2000" dirty="0" smtClean="0"/>
              <a:t> </a:t>
            </a:r>
            <a:r>
              <a:rPr lang="en-US" sz="2000" dirty="0" err="1" smtClean="0"/>
              <a:t>actifs</a:t>
            </a:r>
            <a:r>
              <a:rPr lang="en-US" sz="2000" dirty="0" smtClean="0"/>
              <a:t> </a:t>
            </a:r>
            <a:r>
              <a:rPr lang="en-US" sz="2000" dirty="0" err="1" smtClean="0"/>
              <a:t>dans</a:t>
            </a:r>
            <a:r>
              <a:rPr lang="en-US" sz="2000" dirty="0" smtClean="0"/>
              <a:t> le GLEM en 2016 (Par </a:t>
            </a:r>
            <a:r>
              <a:rPr lang="en-US" sz="2000" dirty="0" err="1" smtClean="0"/>
              <a:t>actif</a:t>
            </a:r>
            <a:r>
              <a:rPr lang="en-US" sz="2000" dirty="0" smtClean="0"/>
              <a:t> en 2016 nous </a:t>
            </a:r>
            <a:r>
              <a:rPr lang="en-US" sz="2000" dirty="0" err="1" smtClean="0"/>
              <a:t>entendons</a:t>
            </a:r>
            <a:r>
              <a:rPr lang="en-US" sz="2000" dirty="0" smtClean="0"/>
              <a:t> “</a:t>
            </a:r>
            <a:r>
              <a:rPr lang="en-US" sz="2000" dirty="0" err="1" smtClean="0"/>
              <a:t>avoir</a:t>
            </a:r>
            <a:r>
              <a:rPr lang="en-US" sz="2000" dirty="0" smtClean="0"/>
              <a:t> </a:t>
            </a:r>
            <a:r>
              <a:rPr lang="en-US" sz="2000" dirty="0" err="1" smtClean="0"/>
              <a:t>reçu</a:t>
            </a:r>
            <a:r>
              <a:rPr lang="en-US" sz="2000" dirty="0" smtClean="0"/>
              <a:t> un feedback pour </a:t>
            </a:r>
            <a:r>
              <a:rPr lang="en-US" sz="2000" dirty="0" err="1" smtClean="0"/>
              <a:t>l’activité</a:t>
            </a:r>
            <a:r>
              <a:rPr lang="en-US" sz="2000" dirty="0" smtClean="0"/>
              <a:t> de </a:t>
            </a:r>
            <a:r>
              <a:rPr lang="en-US" sz="2000" dirty="0" err="1" smtClean="0"/>
              <a:t>l’année</a:t>
            </a:r>
            <a:r>
              <a:rPr lang="en-US" sz="2000" dirty="0" smtClean="0"/>
              <a:t> 2016”).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La </a:t>
            </a:r>
            <a:r>
              <a:rPr lang="en-US" sz="2000" dirty="0" err="1" smtClean="0"/>
              <a:t>moyenne</a:t>
            </a:r>
            <a:r>
              <a:rPr lang="en-US" sz="2000" dirty="0" smtClean="0"/>
              <a:t> du </a:t>
            </a:r>
            <a:r>
              <a:rPr lang="en-US" sz="2000" dirty="0"/>
              <a:t>GLEM correspond </a:t>
            </a:r>
            <a:r>
              <a:rPr lang="en-US" sz="2000" dirty="0" smtClean="0"/>
              <a:t>à la </a:t>
            </a:r>
            <a:r>
              <a:rPr lang="en-US" sz="2000" dirty="0" err="1" smtClean="0"/>
              <a:t>somme</a:t>
            </a:r>
            <a:r>
              <a:rPr lang="en-US" sz="2000" dirty="0" smtClean="0"/>
              <a:t> des </a:t>
            </a:r>
            <a:r>
              <a:rPr lang="en-US" sz="2000" dirty="0" err="1" smtClean="0"/>
              <a:t>numérateurs</a:t>
            </a:r>
            <a:r>
              <a:rPr lang="en-US" sz="2000" dirty="0" smtClean="0"/>
              <a:t> </a:t>
            </a:r>
            <a:r>
              <a:rPr lang="en-US" sz="2000" dirty="0" err="1" smtClean="0"/>
              <a:t>divisés</a:t>
            </a:r>
            <a:r>
              <a:rPr lang="en-US" sz="2000" dirty="0" smtClean="0"/>
              <a:t> par la </a:t>
            </a:r>
            <a:r>
              <a:rPr lang="en-US" sz="2000" dirty="0" err="1" smtClean="0"/>
              <a:t>somme</a:t>
            </a:r>
            <a:r>
              <a:rPr lang="en-US" sz="2000" dirty="0" smtClean="0"/>
              <a:t> des </a:t>
            </a:r>
            <a:r>
              <a:rPr lang="en-US" sz="2000" dirty="0" err="1" smtClean="0"/>
              <a:t>dénominateurs</a:t>
            </a:r>
            <a:r>
              <a:rPr lang="en-US" sz="2000" dirty="0" smtClean="0"/>
              <a:t> de </a:t>
            </a:r>
            <a:r>
              <a:rPr lang="en-US" sz="2000" dirty="0" err="1" smtClean="0"/>
              <a:t>tous</a:t>
            </a:r>
            <a:r>
              <a:rPr lang="en-US" sz="2000" dirty="0" smtClean="0"/>
              <a:t> les </a:t>
            </a:r>
            <a:r>
              <a:rPr lang="en-US" sz="2000" dirty="0" err="1" smtClean="0"/>
              <a:t>médecins</a:t>
            </a:r>
            <a:r>
              <a:rPr lang="en-US" sz="2000" dirty="0" smtClean="0"/>
              <a:t> </a:t>
            </a:r>
            <a:r>
              <a:rPr lang="en-US" sz="2000" dirty="0" err="1" smtClean="0"/>
              <a:t>actifs</a:t>
            </a:r>
            <a:r>
              <a:rPr lang="en-US" sz="2000" dirty="0" smtClean="0"/>
              <a:t> du </a:t>
            </a:r>
            <a:r>
              <a:rPr lang="en-US" sz="2000" dirty="0"/>
              <a:t>GLEM .     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Chaque</a:t>
            </a:r>
            <a:r>
              <a:rPr lang="en-US" sz="2000" dirty="0" smtClean="0"/>
              <a:t> box plot </a:t>
            </a:r>
            <a:r>
              <a:rPr lang="en-US" sz="2000" dirty="0" err="1" smtClean="0"/>
              <a:t>représente</a:t>
            </a:r>
            <a:r>
              <a:rPr lang="en-US" sz="2000" dirty="0" smtClean="0"/>
              <a:t> </a:t>
            </a:r>
            <a:r>
              <a:rPr lang="en-US" sz="2000" dirty="0" err="1" smtClean="0"/>
              <a:t>une</a:t>
            </a:r>
            <a:r>
              <a:rPr lang="en-US" sz="2000" dirty="0" smtClean="0"/>
              <a:t> province.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275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416824" cy="777875"/>
          </a:xfrm>
        </p:spPr>
        <p:txBody>
          <a:bodyPr/>
          <a:lstStyle/>
          <a:p>
            <a:r>
              <a:rPr lang="en-US" dirty="0" err="1" smtClean="0"/>
              <a:t>Interprétation</a:t>
            </a:r>
            <a:r>
              <a:rPr lang="en-US" dirty="0" smtClean="0"/>
              <a:t> </a:t>
            </a:r>
            <a:r>
              <a:rPr lang="en-US" dirty="0" err="1" smtClean="0"/>
              <a:t>graphique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Boxplot / </a:t>
            </a:r>
            <a:r>
              <a:rPr lang="en-US" dirty="0" err="1" smtClean="0"/>
              <a:t>indicateur</a:t>
            </a:r>
            <a:r>
              <a:rPr lang="en-US" dirty="0" smtClean="0"/>
              <a:t> des GLEM(s) par province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785395"/>
          </a:xfrm>
        </p:spPr>
        <p:txBody>
          <a:bodyPr/>
          <a:lstStyle/>
          <a:p>
            <a:pPr marL="0" indent="0">
              <a:buNone/>
            </a:pPr>
            <a:endParaRPr lang="en-US" sz="2600" dirty="0">
              <a:ea typeface="+mn-ea"/>
              <a:cs typeface="+mn-cs"/>
            </a:endParaRPr>
          </a:p>
          <a:p>
            <a:pPr marL="400050" lvl="1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33298"/>
            <a:ext cx="2133600" cy="476250"/>
          </a:xfrm>
        </p:spPr>
        <p:txBody>
          <a:bodyPr/>
          <a:lstStyle/>
          <a:p>
            <a:fld id="{B0A32DB5-EEB4-4681-9E39-0D2E75D8C742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6" name="ZoneTexte 5"/>
          <p:cNvSpPr txBox="1"/>
          <p:nvPr/>
        </p:nvSpPr>
        <p:spPr>
          <a:xfrm>
            <a:off x="6880899" y="2340169"/>
            <a:ext cx="1723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Résultat</a:t>
            </a:r>
            <a:r>
              <a:rPr lang="en-US" dirty="0" smtClean="0"/>
              <a:t> au </a:t>
            </a:r>
            <a:r>
              <a:rPr lang="en-US" dirty="0" err="1" smtClean="0"/>
              <a:t>delà</a:t>
            </a:r>
            <a:r>
              <a:rPr lang="en-US" dirty="0" smtClean="0"/>
              <a:t> </a:t>
            </a:r>
          </a:p>
          <a:p>
            <a:r>
              <a:rPr lang="en-US" dirty="0" smtClean="0"/>
              <a:t>du P90 (&gt; 63%)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500153" y="3090446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P90 = 63%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1475656" y="4026550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P75 = 45%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376720" y="4402655"/>
            <a:ext cx="2323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Médiane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P50 = 37%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1475656" y="4869160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P25 = 28%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1475656" y="5605305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P10 = 10%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6876256" y="5805264"/>
            <a:ext cx="1999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N.B. </a:t>
            </a:r>
            <a:r>
              <a:rPr lang="en-US" dirty="0" err="1" smtClean="0"/>
              <a:t>Aucun</a:t>
            </a:r>
            <a:r>
              <a:rPr lang="en-US" dirty="0" smtClean="0"/>
              <a:t> </a:t>
            </a:r>
            <a:r>
              <a:rPr lang="en-US" dirty="0" err="1" smtClean="0"/>
              <a:t>résultat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inférieur</a:t>
            </a:r>
            <a:r>
              <a:rPr lang="en-US" dirty="0" smtClean="0"/>
              <a:t> à P10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61" y="1268760"/>
            <a:ext cx="1071935" cy="560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6876256" y="4339843"/>
            <a:ext cx="1673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Moyenne</a:t>
            </a:r>
            <a:r>
              <a:rPr lang="en-US" dirty="0" smtClean="0"/>
              <a:t> = 38%</a:t>
            </a:r>
            <a:endParaRPr lang="en-US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5084440" y="2641543"/>
            <a:ext cx="1880592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2771800" y="3212976"/>
            <a:ext cx="2232248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2771800" y="4149080"/>
            <a:ext cx="2118699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16" idx="1"/>
          </p:cNvCxnSpPr>
          <p:nvPr/>
        </p:nvCxnSpPr>
        <p:spPr>
          <a:xfrm flipH="1">
            <a:off x="5012432" y="4509120"/>
            <a:ext cx="1863824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2699792" y="4584443"/>
            <a:ext cx="2199873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2699792" y="5013176"/>
            <a:ext cx="2190707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3460286" y="5843955"/>
            <a:ext cx="1579369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1182232" y="1772816"/>
            <a:ext cx="2246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Explication des </a:t>
            </a:r>
            <a:r>
              <a:rPr lang="en-US" u="sng" dirty="0" err="1" smtClean="0"/>
              <a:t>bornes</a:t>
            </a:r>
            <a:endParaRPr lang="en-US" u="sng" dirty="0"/>
          </a:p>
        </p:txBody>
      </p:sp>
      <p:sp>
        <p:nvSpPr>
          <p:cNvPr id="47" name="ZoneTexte 46"/>
          <p:cNvSpPr txBox="1"/>
          <p:nvPr/>
        </p:nvSpPr>
        <p:spPr>
          <a:xfrm>
            <a:off x="6156176" y="1772816"/>
            <a:ext cx="28857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Explication des points et </a:t>
            </a:r>
            <a:r>
              <a:rPr lang="en-US" u="sng" dirty="0" err="1" smtClean="0"/>
              <a:t>croix</a:t>
            </a:r>
            <a:endParaRPr lang="en-US" u="sng" dirty="0"/>
          </a:p>
        </p:txBody>
      </p:sp>
      <p:sp>
        <p:nvSpPr>
          <p:cNvPr id="48" name="ZoneTexte 47"/>
          <p:cNvSpPr txBox="1"/>
          <p:nvPr/>
        </p:nvSpPr>
        <p:spPr>
          <a:xfrm>
            <a:off x="3709087" y="1196752"/>
            <a:ext cx="1871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/>
              <a:t>Echelle</a:t>
            </a:r>
            <a:r>
              <a:rPr lang="en-US" u="sng" dirty="0" smtClean="0"/>
              <a:t> de </a:t>
            </a:r>
            <a:r>
              <a:rPr lang="en-US" u="sng" dirty="0" err="1" smtClean="0"/>
              <a:t>résultat</a:t>
            </a:r>
            <a:endParaRPr lang="en-US" u="sng" dirty="0"/>
          </a:p>
        </p:txBody>
      </p:sp>
      <p:cxnSp>
        <p:nvCxnSpPr>
          <p:cNvPr id="51" name="Connecteur droit avec flèche 50"/>
          <p:cNvCxnSpPr/>
          <p:nvPr/>
        </p:nvCxnSpPr>
        <p:spPr>
          <a:xfrm>
            <a:off x="4716016" y="1535306"/>
            <a:ext cx="0" cy="804863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676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416824" cy="777875"/>
          </a:xfrm>
        </p:spPr>
        <p:txBody>
          <a:bodyPr/>
          <a:lstStyle/>
          <a:p>
            <a:r>
              <a:rPr lang="en-US" dirty="0" err="1" smtClean="0"/>
              <a:t>Interprétation</a:t>
            </a:r>
            <a:r>
              <a:rPr lang="en-US" dirty="0" smtClean="0"/>
              <a:t> </a:t>
            </a:r>
            <a:r>
              <a:rPr lang="en-US" dirty="0" err="1" smtClean="0"/>
              <a:t>graphique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95933"/>
            <a:ext cx="8363272" cy="478539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Attention les </a:t>
            </a:r>
            <a:r>
              <a:rPr lang="en-US" sz="2000" dirty="0" err="1" smtClean="0"/>
              <a:t>bornes</a:t>
            </a:r>
            <a:r>
              <a:rPr lang="en-US" sz="2000" dirty="0" smtClean="0"/>
              <a:t> des </a:t>
            </a:r>
            <a:r>
              <a:rPr lang="en-US" sz="2000" dirty="0" err="1" smtClean="0"/>
              <a:t>deux</a:t>
            </a:r>
            <a:r>
              <a:rPr lang="en-US" sz="2000" dirty="0" smtClean="0"/>
              <a:t> types </a:t>
            </a:r>
            <a:r>
              <a:rPr lang="en-US" sz="2000" dirty="0" err="1" smtClean="0"/>
              <a:t>graphiques</a:t>
            </a:r>
            <a:r>
              <a:rPr lang="en-US" sz="2000" dirty="0" smtClean="0"/>
              <a:t> ne </a:t>
            </a:r>
            <a:r>
              <a:rPr lang="en-US" sz="2000" dirty="0" err="1" smtClean="0"/>
              <a:t>sont</a:t>
            </a:r>
            <a:r>
              <a:rPr lang="en-US" sz="2000" dirty="0" smtClean="0"/>
              <a:t> pas </a:t>
            </a:r>
            <a:r>
              <a:rPr lang="en-US" sz="2000" dirty="0" err="1" smtClean="0"/>
              <a:t>identiques</a:t>
            </a:r>
            <a:r>
              <a:rPr lang="en-US" sz="2000" dirty="0" smtClean="0"/>
              <a:t> car la </a:t>
            </a:r>
            <a:r>
              <a:rPr lang="en-US" sz="2000" dirty="0" err="1" smtClean="0"/>
              <a:t>méthode</a:t>
            </a:r>
            <a:r>
              <a:rPr lang="en-US" sz="2000" dirty="0" smtClean="0"/>
              <a:t> de </a:t>
            </a:r>
            <a:r>
              <a:rPr lang="en-US" sz="2000" dirty="0" err="1" smtClean="0"/>
              <a:t>calcul</a:t>
            </a:r>
            <a:r>
              <a:rPr lang="en-US" sz="2000" dirty="0" smtClean="0"/>
              <a:t> </a:t>
            </a:r>
            <a:r>
              <a:rPr lang="en-US" sz="2000" dirty="0" err="1" smtClean="0"/>
              <a:t>diffère</a:t>
            </a:r>
            <a:r>
              <a:rPr lang="en-US" sz="2000" dirty="0" smtClean="0"/>
              <a:t> </a:t>
            </a:r>
            <a:r>
              <a:rPr lang="en-US" sz="2000" dirty="0" err="1" smtClean="0"/>
              <a:t>complètement</a:t>
            </a:r>
            <a:r>
              <a:rPr lang="en-US" sz="2000" dirty="0"/>
              <a:t>.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Ainsi</a:t>
            </a:r>
            <a:r>
              <a:rPr lang="en-US" sz="2000" dirty="0" smtClean="0"/>
              <a:t> pour rappel , </a:t>
            </a:r>
          </a:p>
          <a:p>
            <a:r>
              <a:rPr lang="en-US" sz="2000" dirty="0" smtClean="0"/>
              <a:t>la </a:t>
            </a:r>
            <a:r>
              <a:rPr lang="en-US" sz="2000" dirty="0" err="1" smtClean="0"/>
              <a:t>médiane</a:t>
            </a:r>
            <a:r>
              <a:rPr lang="en-US" sz="2000" dirty="0" smtClean="0"/>
              <a:t> de </a:t>
            </a:r>
            <a:r>
              <a:rPr lang="en-US" sz="2000" dirty="0" err="1" smtClean="0"/>
              <a:t>l’échelle</a:t>
            </a:r>
            <a:r>
              <a:rPr lang="en-US" sz="2000" dirty="0" smtClean="0"/>
              <a:t> de </a:t>
            </a:r>
            <a:r>
              <a:rPr lang="en-US" sz="2000" dirty="0" err="1" smtClean="0"/>
              <a:t>comparaison</a:t>
            </a:r>
            <a:r>
              <a:rPr lang="en-US" sz="2000" dirty="0" smtClean="0"/>
              <a:t> correspond à la </a:t>
            </a:r>
            <a:r>
              <a:rPr lang="en-US" sz="2000" dirty="0" err="1" smtClean="0"/>
              <a:t>médiane</a:t>
            </a:r>
            <a:r>
              <a:rPr lang="en-US" sz="2000" dirty="0" smtClean="0"/>
              <a:t> pour </a:t>
            </a:r>
            <a:r>
              <a:rPr lang="en-US" sz="2000" dirty="0" err="1" smtClean="0"/>
              <a:t>l’ensemble</a:t>
            </a:r>
            <a:r>
              <a:rPr lang="en-US" sz="2000" dirty="0" smtClean="0"/>
              <a:t> des </a:t>
            </a:r>
            <a:r>
              <a:rPr lang="en-US" sz="2000" dirty="0" err="1" smtClean="0"/>
              <a:t>pratiques</a:t>
            </a:r>
            <a:r>
              <a:rPr lang="en-US" sz="2000" dirty="0" smtClean="0"/>
              <a:t> du pays, </a:t>
            </a:r>
          </a:p>
          <a:p>
            <a:r>
              <a:rPr lang="en-US" sz="2000" dirty="0" err="1" smtClean="0"/>
              <a:t>tandis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la </a:t>
            </a:r>
            <a:r>
              <a:rPr lang="en-US" sz="2000" dirty="0" err="1" smtClean="0"/>
              <a:t>médiane</a:t>
            </a:r>
            <a:r>
              <a:rPr lang="en-US" sz="2000" dirty="0" smtClean="0"/>
              <a:t> du box plot correspond à la </a:t>
            </a:r>
            <a:r>
              <a:rPr lang="en-US" sz="2000" dirty="0" err="1" smtClean="0"/>
              <a:t>médiane</a:t>
            </a:r>
            <a:r>
              <a:rPr lang="en-US" sz="2000" dirty="0" smtClean="0"/>
              <a:t> des </a:t>
            </a:r>
            <a:r>
              <a:rPr lang="en-US" sz="2000" dirty="0" err="1" smtClean="0"/>
              <a:t>moyennes</a:t>
            </a:r>
            <a:r>
              <a:rPr lang="en-US" sz="2000" dirty="0" smtClean="0"/>
              <a:t> des </a:t>
            </a:r>
            <a:r>
              <a:rPr lang="en-US" sz="2000" dirty="0" err="1" smtClean="0"/>
              <a:t>glems</a:t>
            </a:r>
            <a:r>
              <a:rPr lang="en-US" sz="2000" dirty="0" smtClean="0"/>
              <a:t> de la province.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45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006F8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none" strike="noStrike" kern="0" cap="all" spc="0" normalizeH="0" baseline="0" noProof="0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Biologie clinique</a:t>
            </a:r>
            <a:endParaRPr kumimoji="0" lang="en-US" sz="4000" b="1" i="0" u="none" strike="noStrike" kern="0" cap="all" spc="0" normalizeH="0" baseline="0" noProof="0" dirty="0">
              <a:ln>
                <a:noFill/>
              </a:ln>
              <a:solidFill>
                <a:srgbClr val="006F82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THÈME II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771419"/>
      </p:ext>
    </p:extLst>
  </p:cSld>
  <p:clrMapOvr>
    <a:masterClrMapping/>
  </p:clrMapOvr>
</p:sld>
</file>

<file path=ppt/theme/theme1.xml><?xml version="1.0" encoding="utf-8"?>
<a:theme xmlns:a="http://schemas.openxmlformats.org/drawingml/2006/main" name="PPT_INAMI_a">
  <a:themeElements>
    <a:clrScheme name="inami_n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ami_new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ami_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aseDocument" ma:contentTypeID="0x01010068B932EBA4214624B1E6C758B674AA3900878AE0BF14248048B0F623A599AB54C9" ma:contentTypeVersion="10" ma:contentTypeDescription="Crée un document." ma:contentTypeScope="" ma:versionID="0f806d5401a718c248ff851712977ef5">
  <xsd:schema xmlns:xsd="http://www.w3.org/2001/XMLSchema" xmlns:xs="http://www.w3.org/2001/XMLSchema" xmlns:p="http://schemas.microsoft.com/office/2006/metadata/properties" xmlns:ns1="http://schemas.microsoft.com/sharepoint/v3" xmlns:ns2="f15eea43-7fa7-45cf-8dc0-d5244e2cd467" xmlns:ns3="61fd8d87-ea47-44bb-afd6-b4d99b1d9c1f" targetNamespace="http://schemas.microsoft.com/office/2006/metadata/properties" ma:root="true" ma:fieldsID="3c46b631aa297e29475e1214a5361d70" ns1:_="" ns2:_="" ns3:_="">
    <xsd:import namespace="http://schemas.microsoft.com/sharepoint/v3"/>
    <xsd:import namespace="f15eea43-7fa7-45cf-8dc0-d5244e2cd467"/>
    <xsd:import namespace="61fd8d87-ea47-44bb-afd6-b4d99b1d9c1f"/>
    <xsd:element name="properties">
      <xsd:complexType>
        <xsd:sequence>
          <xsd:element name="documentManagement">
            <xsd:complexType>
              <xsd:all>
                <xsd:element ref="ns2:RIDocSummary" minOccurs="0"/>
                <xsd:element ref="ns2:RIDocInitialCreationDate" minOccurs="0"/>
                <xsd:element ref="ns2:RIDocTypeTaxHTField0" minOccurs="0"/>
                <xsd:element ref="ns2:RITargetGroupTaxHTField0" minOccurs="0"/>
                <xsd:element ref="ns2:RIThemeTaxHTField0" minOccurs="0"/>
                <xsd:element ref="ns2:RILanguageTaxHTField0" minOccurs="0"/>
                <xsd:element ref="ns3:TaxCatchAll" minOccurs="0"/>
                <xsd:element ref="ns3:gde733b7de1f426ba66c11d7c4a6ad8f" minOccurs="0"/>
                <xsd:element ref="ns3:TaxCatchAllLabel" minOccurs="0"/>
                <xsd:element ref="ns3:cc6d4d0f41a44532aeb7bee41b15f208" minOccurs="0"/>
                <xsd:element ref="ns1:PublishingExpirationDate" minOccurs="0"/>
                <xsd:element ref="ns1:PublishingStart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ExpirationDate" ma:index="25" nillable="true" ma:displayName="Date de fin de planification" ma:description="" ma:internalName="PublishingExpirationDate">
      <xsd:simpleType>
        <xsd:restriction base="dms:Unknown"/>
      </xsd:simpleType>
    </xsd:element>
    <xsd:element name="PublishingStartDate" ma:index="26" nillable="true" ma:displayName="Date de début de planification" ma:description="" ma:internalName="PublishingStart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eea43-7fa7-45cf-8dc0-d5244e2cd467" elementFormDefault="qualified">
    <xsd:import namespace="http://schemas.microsoft.com/office/2006/documentManagement/types"/>
    <xsd:import namespace="http://schemas.microsoft.com/office/infopath/2007/PartnerControls"/>
    <xsd:element name="RIDocSummary" ma:index="8" nillable="true" ma:displayName="Résumé" ma:internalName="RIDocSummary">
      <xsd:simpleType>
        <xsd:restriction base="dms:Note">
          <xsd:maxLength value="255"/>
        </xsd:restriction>
      </xsd:simpleType>
    </xsd:element>
    <xsd:element name="RIDocInitialCreationDate" ma:index="13" nillable="true" ma:displayName="Initial creation date" ma:default="[Today]" ma:format="DateOnly" ma:indexed="true" ma:internalName="RIDocInitialCreationDate">
      <xsd:simpleType>
        <xsd:restriction base="dms:DateTime"/>
      </xsd:simpleType>
    </xsd:element>
    <xsd:element name="RIDocTypeTaxHTField0" ma:index="14" nillable="true" ma:taxonomy="true" ma:internalName="RIDocTypeTaxHTField0" ma:taxonomyFieldName="RIDocType" ma:displayName="Type" ma:fieldId="{e9c02295-779d-4904-9c2f-398eb8a46af6}" ma:taxonomyMulti="true" ma:sspId="0ef66dbe-9d4d-47c7-8094-97b828f68765" ma:termSetId="2b6f7e9b-72d8-4c39-9dd2-b382cdde65ef" ma:anchorId="bba49bfc-d79e-4d3d-8e99-da4cfe1bc359" ma:open="false" ma:isKeyword="false">
      <xsd:complexType>
        <xsd:sequence>
          <xsd:element ref="pc:Terms" minOccurs="0" maxOccurs="1"/>
        </xsd:sequence>
      </xsd:complexType>
    </xsd:element>
    <xsd:element name="RITargetGroupTaxHTField0" ma:index="15" nillable="true" ma:taxonomy="true" ma:internalName="RITargetGroupTaxHTField0" ma:taxonomyFieldName="RITargetGroup" ma:displayName="Groupe cible" ma:default="" ma:fieldId="{5ba84fff-5b48-41ff-a0ce-9cb6f56aeea2}" ma:taxonomyMulti="true" ma:sspId="0ef66dbe-9d4d-47c7-8094-97b828f68765" ma:termSetId="2b6f7e9b-72d8-4c39-9dd2-b382cdde65ef" ma:anchorId="93e5bace-bd47-4f95-bc09-82965b59cb06" ma:open="false" ma:isKeyword="false">
      <xsd:complexType>
        <xsd:sequence>
          <xsd:element ref="pc:Terms" minOccurs="0" maxOccurs="1"/>
        </xsd:sequence>
      </xsd:complexType>
    </xsd:element>
    <xsd:element name="RIThemeTaxHTField0" ma:index="16" nillable="true" ma:taxonomy="true" ma:internalName="RIThemeTaxHTField0" ma:taxonomyFieldName="RITheme" ma:displayName="Thème" ma:fieldId="{4da39f56-d3e0-4eda-b5a0-097d81b2f922}" ma:taxonomyMulti="true" ma:sspId="0ef66dbe-9d4d-47c7-8094-97b828f68765" ma:termSetId="2b6f7e9b-72d8-4c39-9dd2-b382cdde65ef" ma:anchorId="d3fdfad7-22a2-47aa-bc5b-de53bde139df" ma:open="false" ma:isKeyword="false">
      <xsd:complexType>
        <xsd:sequence>
          <xsd:element ref="pc:Terms" minOccurs="0" maxOccurs="1"/>
        </xsd:sequence>
      </xsd:complexType>
    </xsd:element>
    <xsd:element name="RILanguageTaxHTField0" ma:index="17" nillable="true" ma:taxonomy="true" ma:internalName="RILanguageTaxHTField0" ma:taxonomyFieldName="RILanguage" ma:displayName="Langue" ma:fieldId="{c7e3734e-a786-4652-bb98-6e7a4dc8cda4}" ma:taxonomyMulti="true" ma:sspId="0ef66dbe-9d4d-47c7-8094-97b828f68765" ma:termSetId="2b6f7e9b-72d8-4c39-9dd2-b382cdde65ef" ma:anchorId="216408cd-2d56-4fdf-a6f2-b407a6eb4657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fd8d87-ea47-44bb-afd6-b4d99b1d9c1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Colonne Attraper tout de Taxonomie" ma:hidden="true" ma:list="{7dc22c6c-0b67-4097-b867-927b71770b39}" ma:internalName="TaxCatchAll" ma:showField="CatchAllData" ma:web="61fd8d87-ea47-44bb-afd6-b4d99b1d9c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de733b7de1f426ba66c11d7c4a6ad8f" ma:index="21" nillable="true" ma:displayName="Document Publicationtype_0" ma:hidden="true" ma:internalName="gde733b7de1f426ba66c11d7c4a6ad8f">
      <xsd:simpleType>
        <xsd:restriction base="dms:Note"/>
      </xsd:simpleType>
    </xsd:element>
    <xsd:element name="TaxCatchAllLabel" ma:index="22" nillable="true" ma:displayName="Colonne Attraper tout de Taxonomie1" ma:hidden="true" ma:list="{7dc22c6c-0b67-4097-b867-927b71770b39}" ma:internalName="TaxCatchAllLabel" ma:readOnly="true" ma:showField="CatchAllDataLabel" ma:web="61fd8d87-ea47-44bb-afd6-b4d99b1d9c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c6d4d0f41a44532aeb7bee41b15f208" ma:index="23" nillable="true" ma:taxonomy="true" ma:internalName="cc6d4d0f41a44532aeb7bee41b15f208" ma:taxonomyFieldName="Publication_x0020_type_x0020_for_x0020_documents" ma:displayName="Publication type for documents" ma:default="" ma:fieldId="{cc6d4d0f-41a4-4532-aeb7-bee41b15f208}" ma:taxonomyMulti="true" ma:sspId="0ef66dbe-9d4d-47c7-8094-97b828f68765" ma:termSetId="2b6f7e9b-72d8-4c39-9dd2-b382cdde65ef" ma:anchorId="22490f7c-4f41-43c8-a5b3-f62c4d13df9a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IDocInitialCreationDate xmlns="f15eea43-7fa7-45cf-8dc0-d5244e2cd467">2019-06-18T22:00:00+00:00</RIDocInitialCreationDate>
    <RITargetGroupTaxHTField0 xmlns="f15eea43-7fa7-45cf-8dc0-d5244e2cd4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Médecin</TermName>
          <TermId xmlns="http://schemas.microsoft.com/office/infopath/2007/PartnerControls">d8a1e59b-bcd7-4d2f-b75c-23b993f6e1ad</TermId>
        </TermInfo>
        <TermInfo xmlns="http://schemas.microsoft.com/office/infopath/2007/PartnerControls">
          <TermName xmlns="http://schemas.microsoft.com/office/infopath/2007/PartnerControls">Maison médicale</TermName>
          <TermId xmlns="http://schemas.microsoft.com/office/infopath/2007/PartnerControls">69c6c6b7-d4d8-4ddb-b492-1c598670bf6a</TermId>
        </TermInfo>
      </Terms>
    </RITargetGroupTaxHTField0>
    <RILanguageTaxHTField0 xmlns="f15eea43-7fa7-45cf-8dc0-d5244e2cd4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Néerlandais</TermName>
          <TermId xmlns="http://schemas.microsoft.com/office/infopath/2007/PartnerControls">1daba039-17e6-4993-bb2c-50e1d16ef364</TermId>
        </TermInfo>
      </Terms>
    </RILanguageTaxHTField0>
    <cc6d4d0f41a44532aeb7bee41b15f208 xmlns="61fd8d87-ea47-44bb-afd6-b4d99b1d9c1f">
      <Terms xmlns="http://schemas.microsoft.com/office/infopath/2007/PartnerControls"/>
    </cc6d4d0f41a44532aeb7bee41b15f208>
    <TaxCatchAll xmlns="61fd8d87-ea47-44bb-afd6-b4d99b1d9c1f">
      <Value>29</Value>
      <Value>60</Value>
      <Value>35</Value>
      <Value>12</Value>
    </TaxCatchAll>
    <RIDocSummary xmlns="f15eea43-7fa7-45cf-8dc0-d5244e2cd467">Résultats GLEM (données 2016) pour le remboursement à l’acte - THÈME II</RIDocSummary>
    <RIThemeTaxHTField0 xmlns="f15eea43-7fa7-45cf-8dc0-d5244e2cd4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Feedback individuel</TermName>
          <TermId xmlns="http://schemas.microsoft.com/office/infopath/2007/PartnerControls">c011c27e-2dbd-409b-87f6-1d728db57d70</TermId>
        </TermInfo>
      </Terms>
    </RIThemeTaxHTField0>
    <PublishingExpirationDate xmlns="http://schemas.microsoft.com/sharepoint/v3" xsi:nil="true"/>
    <RIDocTypeTaxHTField0 xmlns="f15eea43-7fa7-45cf-8dc0-d5244e2cd467">
      <Terms xmlns="http://schemas.microsoft.com/office/infopath/2007/PartnerControls"/>
    </RIDocTypeTaxHTField0>
    <PublishingStartDate xmlns="http://schemas.microsoft.com/sharepoint/v3" xsi:nil="true"/>
    <gde733b7de1f426ba66c11d7c4a6ad8f xmlns="61fd8d87-ea47-44bb-afd6-b4d99b1d9c1f" xsi:nil="true"/>
  </documentManagement>
</p:properties>
</file>

<file path=customXml/itemProps1.xml><?xml version="1.0" encoding="utf-8"?>
<ds:datastoreItem xmlns:ds="http://schemas.openxmlformats.org/officeDocument/2006/customXml" ds:itemID="{0B17F7BF-1E08-40D0-99F7-887169A3EE35}"/>
</file>

<file path=customXml/itemProps2.xml><?xml version="1.0" encoding="utf-8"?>
<ds:datastoreItem xmlns:ds="http://schemas.openxmlformats.org/officeDocument/2006/customXml" ds:itemID="{7B9E37B0-E4B1-4239-9EAB-AF06E6A53B3F}"/>
</file>

<file path=customXml/itemProps3.xml><?xml version="1.0" encoding="utf-8"?>
<ds:datastoreItem xmlns:ds="http://schemas.openxmlformats.org/officeDocument/2006/customXml" ds:itemID="{43F3802F-7003-402D-8F45-527AB5A7FACB}"/>
</file>

<file path=docProps/app.xml><?xml version="1.0" encoding="utf-8"?>
<Properties xmlns="http://schemas.openxmlformats.org/officeDocument/2006/extended-properties" xmlns:vt="http://schemas.openxmlformats.org/officeDocument/2006/docPropsVTypes">
  <Template>PPT_INAMI_a</Template>
  <TotalTime>0</TotalTime>
  <Words>1284</Words>
  <Application>Microsoft Office PowerPoint</Application>
  <PresentationFormat>On-screen Show (4:3)</PresentationFormat>
  <Paragraphs>193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Candara</vt:lpstr>
      <vt:lpstr>Times New Roman</vt:lpstr>
      <vt:lpstr>Verdana</vt:lpstr>
      <vt:lpstr>Wingdings</vt:lpstr>
      <vt:lpstr>PPT_INAMI_a</vt:lpstr>
      <vt:lpstr>Feedback individuel des médecins généralistes 2019</vt:lpstr>
      <vt:lpstr>Introduction</vt:lpstr>
      <vt:lpstr>Que contient cette présentation?</vt:lpstr>
      <vt:lpstr>PowerPoint Presentation</vt:lpstr>
      <vt:lpstr>Interprétation graphique 1. Echelle de comparaison individuelle</vt:lpstr>
      <vt:lpstr>Interprétation graphique 2. Boxplot / indicateur des GLEM(s) par province</vt:lpstr>
      <vt:lpstr>Interprétation graphique 2. Boxplot / indicateur des GLEM(s) par province</vt:lpstr>
      <vt:lpstr>Interprétation graphique</vt:lpstr>
      <vt:lpstr>PowerPoint Presentation</vt:lpstr>
      <vt:lpstr>THÈME II: BIOLOGIE CLINIQUE</vt:lpstr>
      <vt:lpstr>THÈME II: BIOLOGIE CLINIQUE</vt:lpstr>
      <vt:lpstr>II.1. Dépistage</vt:lpstr>
      <vt:lpstr>Proportion de personnes âgées de 65 ans et plus soumises à un dépistage du diabète sucré</vt:lpstr>
      <vt:lpstr>II.1. Dépistage</vt:lpstr>
      <vt:lpstr>Proportion de patients qui ont été soumis à un dépistage de la fonction thyroïdienne superflu</vt:lpstr>
      <vt:lpstr>Usage excessif du dosage de la T4-T3 combinée lors du dépistage d'un trouble de la fonction thyroïdienne</vt:lpstr>
      <vt:lpstr>II.1. Dépistage</vt:lpstr>
      <vt:lpstr>Proportion de femmes âgées de 25 à 64 ans qui ont été soumises à un dépistage du cancer du col de l'utérus au cours des trois dernières années</vt:lpstr>
      <vt:lpstr>THÈME II: BIOLOGIE CLINIQUE</vt:lpstr>
      <vt:lpstr>II.2. Diagnostic</vt:lpstr>
      <vt:lpstr>Proportion de nouveaux utilisateurs d'antihypertenseurs avec initiation adéquate (à savoir un dosage récent de la créatinine)</vt:lpstr>
      <vt:lpstr>II.2. Diagnostic</vt:lpstr>
      <vt:lpstr>Proportion de vos patients sains de 45 à 65 ans qui ont été soumis à ≥ 1 bilan biochimique général superflu</vt:lpstr>
      <vt:lpstr>Nombre moyen de tests biochimiques obsolètes réalisés par patient</vt:lpstr>
      <vt:lpstr>II.2. Diagnostic</vt:lpstr>
      <vt:lpstr>Proportion de vos patientes saines de 45 à 65 ans qui ont été soumises à ≥ 1 test hormonal superflu</vt:lpstr>
      <vt:lpstr>Nombre moyen de tests hormonaux réalisés par patiente</vt:lpstr>
      <vt:lpstr>THÈME II: BIOLOGIE CLINIQUE</vt:lpstr>
      <vt:lpstr>II.3. Suivi</vt:lpstr>
      <vt:lpstr>Proportion de patients dont la glycémie à jeun est déterminée tous les 3 mois</vt:lpstr>
      <vt:lpstr>Proportion de patients dont l'HbA1c est déterminé tous les 6 mois</vt:lpstr>
      <vt:lpstr>Proportion de patients dont la protéinurie/microalbuminurie est déterminée tous les ans</vt:lpstr>
      <vt:lpstr>Proportion de patients dont l'état lipidique est déterminé tous les ans</vt:lpstr>
      <vt:lpstr>Proportion de patients avec consultation chez un ophtalmologue dans l’année</vt:lpstr>
      <vt:lpstr>II.3. Suivi</vt:lpstr>
      <vt:lpstr>Proportion de vos patients présentant une hypothyroïdie avérée avec suivi biochimique adéquat (TSH ≥ 1 fois/an)</vt:lpstr>
      <vt:lpstr>II.3. Suivi</vt:lpstr>
      <vt:lpstr>Proportion de vos patients qui prennent des inhibiteurs de l'ECA, des sartans ou des diurétiques avec suivi biochimique adéquat (créatinine ≥ 1 fois/an)</vt:lpstr>
    </vt:vector>
  </TitlesOfParts>
  <Company>R.I.Z.I.V. - I.N.A.M.I.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Feedback individuel des médecins généralistes 2019</dc:title>
  <dc:creator>Cindy Opdebeeck</dc:creator>
  <cp:lastModifiedBy>Bingen Sandrine</cp:lastModifiedBy>
  <cp:revision>88</cp:revision>
  <dcterms:created xsi:type="dcterms:W3CDTF">2018-10-05T06:30:43Z</dcterms:created>
  <dcterms:modified xsi:type="dcterms:W3CDTF">2019-06-19T08:48:05Z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0x01010068B932EBA4214624B1E6C758B674AA3900878AE0BF14248048B0F623A599AB54C9</vt:lpwstr>
  </property>
  <property fmtid="{D5CDD505-2E9C-101B-9397-08002B2CF9AE}" pid="3" name="RITargetGroup">
    <vt:lpwstr>29;#Médecin|d8a1e59b-bcd7-4d2f-b75c-23b993f6e1ad;#35;#Maison médicale|69c6c6b7-d4d8-4ddb-b492-1c598670bf6a</vt:lpwstr>
  </property>
  <property fmtid="{D5CDD505-2E9C-101B-9397-08002B2CF9AE}" pid="4" name="RITheme">
    <vt:lpwstr>60;#Feedback individuel|c011c27e-2dbd-409b-87f6-1d728db57d70</vt:lpwstr>
  </property>
  <property fmtid="{D5CDD505-2E9C-101B-9397-08002B2CF9AE}" pid="5" name="RILanguage">
    <vt:lpwstr>12;#Néerlandais|1daba039-17e6-4993-bb2c-50e1d16ef364</vt:lpwstr>
  </property>
  <property fmtid="{D5CDD505-2E9C-101B-9397-08002B2CF9AE}" pid="6" name="RIDocType">
    <vt:lpwstr/>
  </property>
  <property fmtid="{D5CDD505-2E9C-101B-9397-08002B2CF9AE}" pid="7" name="Publication type for documents">
    <vt:lpwstr/>
  </property>
</Properties>
</file>