
<file path=[Content_Types].xml><?xml version="1.0" encoding="utf-8"?>
<Types xmlns="http://schemas.openxmlformats.org/package/2006/content-types">
  <Default Extension="jpeg" ContentType="image/jpeg"/>
  <Default Extension="pdf" ContentType="application/pdf"/>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theme/theme3.xml" ContentType="application/vnd.openxmlformats-officedocument.theme+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theme/theme4.xml" ContentType="application/vnd.openxmlformats-officedocument.theme+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theme/theme5.xml" ContentType="application/vnd.openxmlformats-officedocument.theme+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theme/theme6.xml" ContentType="application/vnd.openxmlformats-officedocument.theme+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theme/theme7.xml" ContentType="application/vnd.openxmlformats-officedocument.theme+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theme/theme8.xml" ContentType="application/vnd.openxmlformats-officedocument.theme+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theme/theme9.xml" ContentType="application/vnd.openxmlformats-officedocument.theme+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theme/theme10.xml" ContentType="application/vnd.openxmlformats-officedocument.theme+xml"/>
  <Override PartName="/ppt/theme/theme11.xml" ContentType="application/vnd.openxmlformats-officedocument.theme+xml"/>
  <Override PartName="/ppt/theme/theme1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9.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20.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21.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43.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44.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45.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notesSlides/notesSlide110.xml" ContentType="application/vnd.openxmlformats-officedocument.presentationml.notesSlide+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notesSlides/notesSlide111.xml" ContentType="application/vnd.openxmlformats-officedocument.presentationml.notesSlide+xml"/>
  <Override PartName="/ppt/notesSlides/notesSlide112.xml" ContentType="application/vnd.openxmlformats-officedocument.presentationml.notesSlide+xml"/>
  <Override PartName="/ppt/theme/themeOverride1.xml" ContentType="application/vnd.openxmlformats-officedocument.themeOverride+xml"/>
  <Override PartName="/ppt/notesSlides/notesSlide113.xml" ContentType="application/vnd.openxmlformats-officedocument.presentationml.notesSlide+xml"/>
  <Override PartName="/ppt/notesSlides/notesSlide114.xml" ContentType="application/vnd.openxmlformats-officedocument.presentationml.notesSlide+xml"/>
  <Override PartName="/ppt/notesSlides/notesSlide11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61" r:id="rId4"/>
    <p:sldMasterId id="2147483677" r:id="rId5"/>
    <p:sldMasterId id="2147483690" r:id="rId6"/>
    <p:sldMasterId id="2147483707" r:id="rId7"/>
    <p:sldMasterId id="2147483724" r:id="rId8"/>
    <p:sldMasterId id="2147483737" r:id="rId9"/>
    <p:sldMasterId id="2147483751" r:id="rId10"/>
    <p:sldMasterId id="2147483764" r:id="rId11"/>
    <p:sldMasterId id="2147483777" r:id="rId12"/>
    <p:sldMasterId id="2147483791" r:id="rId13"/>
  </p:sldMasterIdLst>
  <p:notesMasterIdLst>
    <p:notesMasterId r:id="rId165"/>
  </p:notesMasterIdLst>
  <p:handoutMasterIdLst>
    <p:handoutMasterId r:id="rId166"/>
  </p:handoutMasterIdLst>
  <p:sldIdLst>
    <p:sldId id="366" r:id="rId14"/>
    <p:sldId id="1033" r:id="rId15"/>
    <p:sldId id="915" r:id="rId16"/>
    <p:sldId id="3067" r:id="rId17"/>
    <p:sldId id="917" r:id="rId18"/>
    <p:sldId id="973" r:id="rId19"/>
    <p:sldId id="262" r:id="rId20"/>
    <p:sldId id="259" r:id="rId21"/>
    <p:sldId id="980" r:id="rId22"/>
    <p:sldId id="979" r:id="rId23"/>
    <p:sldId id="982" r:id="rId24"/>
    <p:sldId id="963" r:id="rId25"/>
    <p:sldId id="932" r:id="rId26"/>
    <p:sldId id="916" r:id="rId27"/>
    <p:sldId id="974" r:id="rId28"/>
    <p:sldId id="986" r:id="rId29"/>
    <p:sldId id="987" r:id="rId30"/>
    <p:sldId id="960" r:id="rId31"/>
    <p:sldId id="1017" r:id="rId32"/>
    <p:sldId id="918" r:id="rId33"/>
    <p:sldId id="946" r:id="rId34"/>
    <p:sldId id="933" r:id="rId35"/>
    <p:sldId id="991" r:id="rId36"/>
    <p:sldId id="859" r:id="rId37"/>
    <p:sldId id="998" r:id="rId38"/>
    <p:sldId id="997" r:id="rId39"/>
    <p:sldId id="1021" r:id="rId40"/>
    <p:sldId id="1032" r:id="rId41"/>
    <p:sldId id="1035" r:id="rId42"/>
    <p:sldId id="994" r:id="rId43"/>
    <p:sldId id="945" r:id="rId44"/>
    <p:sldId id="947" r:id="rId45"/>
    <p:sldId id="592" r:id="rId46"/>
    <p:sldId id="1031" r:id="rId47"/>
    <p:sldId id="597" r:id="rId48"/>
    <p:sldId id="704" r:id="rId49"/>
    <p:sldId id="598" r:id="rId50"/>
    <p:sldId id="705" r:id="rId51"/>
    <p:sldId id="599" r:id="rId52"/>
    <p:sldId id="958" r:id="rId53"/>
    <p:sldId id="1023" r:id="rId54"/>
    <p:sldId id="922" r:id="rId55"/>
    <p:sldId id="949" r:id="rId56"/>
    <p:sldId id="1026" r:id="rId57"/>
    <p:sldId id="1012" r:id="rId58"/>
    <p:sldId id="887" r:id="rId59"/>
    <p:sldId id="944" r:id="rId60"/>
    <p:sldId id="936" r:id="rId61"/>
    <p:sldId id="959" r:id="rId62"/>
    <p:sldId id="938" r:id="rId63"/>
    <p:sldId id="273" r:id="rId64"/>
    <p:sldId id="1030" r:id="rId65"/>
    <p:sldId id="975" r:id="rId66"/>
    <p:sldId id="1028" r:id="rId67"/>
    <p:sldId id="1029" r:id="rId68"/>
    <p:sldId id="971" r:id="rId69"/>
    <p:sldId id="3072" r:id="rId70"/>
    <p:sldId id="1013" r:id="rId71"/>
    <p:sldId id="1027" r:id="rId72"/>
    <p:sldId id="1015" r:id="rId73"/>
    <p:sldId id="276" r:id="rId74"/>
    <p:sldId id="292" r:id="rId75"/>
    <p:sldId id="926" r:id="rId76"/>
    <p:sldId id="1000" r:id="rId77"/>
    <p:sldId id="1014" r:id="rId78"/>
    <p:sldId id="298" r:id="rId79"/>
    <p:sldId id="939" r:id="rId80"/>
    <p:sldId id="1034" r:id="rId81"/>
    <p:sldId id="1001" r:id="rId82"/>
    <p:sldId id="3037" r:id="rId83"/>
    <p:sldId id="3063" r:id="rId84"/>
    <p:sldId id="3065" r:id="rId85"/>
    <p:sldId id="3040" r:id="rId86"/>
    <p:sldId id="3038" r:id="rId87"/>
    <p:sldId id="444" r:id="rId88"/>
    <p:sldId id="510" r:id="rId89"/>
    <p:sldId id="3041" r:id="rId90"/>
    <p:sldId id="363" r:id="rId91"/>
    <p:sldId id="2910" r:id="rId92"/>
    <p:sldId id="2915" r:id="rId93"/>
    <p:sldId id="632" r:id="rId94"/>
    <p:sldId id="633" r:id="rId95"/>
    <p:sldId id="3053" r:id="rId96"/>
    <p:sldId id="3058" r:id="rId97"/>
    <p:sldId id="391" r:id="rId98"/>
    <p:sldId id="3062" r:id="rId99"/>
    <p:sldId id="381" r:id="rId100"/>
    <p:sldId id="384" r:id="rId101"/>
    <p:sldId id="512" r:id="rId102"/>
    <p:sldId id="576" r:id="rId103"/>
    <p:sldId id="3066" r:id="rId104"/>
    <p:sldId id="3064" r:id="rId105"/>
    <p:sldId id="2987" r:id="rId106"/>
    <p:sldId id="2992" r:id="rId107"/>
    <p:sldId id="2988" r:id="rId108"/>
    <p:sldId id="3043" r:id="rId109"/>
    <p:sldId id="3045" r:id="rId110"/>
    <p:sldId id="2993" r:id="rId111"/>
    <p:sldId id="2994" r:id="rId112"/>
    <p:sldId id="2995" r:id="rId113"/>
    <p:sldId id="2996" r:id="rId114"/>
    <p:sldId id="2997" r:id="rId115"/>
    <p:sldId id="2999" r:id="rId116"/>
    <p:sldId id="3036" r:id="rId117"/>
    <p:sldId id="3000" r:id="rId118"/>
    <p:sldId id="3001" r:id="rId119"/>
    <p:sldId id="3002" r:id="rId120"/>
    <p:sldId id="3003" r:id="rId121"/>
    <p:sldId id="3004" r:id="rId122"/>
    <p:sldId id="3005" r:id="rId123"/>
    <p:sldId id="3006" r:id="rId124"/>
    <p:sldId id="3007" r:id="rId125"/>
    <p:sldId id="3008" r:id="rId126"/>
    <p:sldId id="3009" r:id="rId127"/>
    <p:sldId id="3061" r:id="rId128"/>
    <p:sldId id="3010" r:id="rId129"/>
    <p:sldId id="3011" r:id="rId130"/>
    <p:sldId id="3013" r:id="rId131"/>
    <p:sldId id="3014" r:id="rId132"/>
    <p:sldId id="256" r:id="rId133"/>
    <p:sldId id="3016" r:id="rId134"/>
    <p:sldId id="3017" r:id="rId135"/>
    <p:sldId id="3071" r:id="rId136"/>
    <p:sldId id="260" r:id="rId137"/>
    <p:sldId id="3039" r:id="rId138"/>
    <p:sldId id="930" r:id="rId139"/>
    <p:sldId id="3069" r:id="rId140"/>
    <p:sldId id="267" r:id="rId141"/>
    <p:sldId id="304" r:id="rId142"/>
    <p:sldId id="285" r:id="rId143"/>
    <p:sldId id="3070" r:id="rId144"/>
    <p:sldId id="928" r:id="rId145"/>
    <p:sldId id="3020" r:id="rId146"/>
    <p:sldId id="3021" r:id="rId147"/>
    <p:sldId id="261" r:id="rId148"/>
    <p:sldId id="263" r:id="rId149"/>
    <p:sldId id="266" r:id="rId150"/>
    <p:sldId id="3051" r:id="rId151"/>
    <p:sldId id="269" r:id="rId152"/>
    <p:sldId id="3052" r:id="rId153"/>
    <p:sldId id="3059" r:id="rId154"/>
    <p:sldId id="270" r:id="rId155"/>
    <p:sldId id="3060" r:id="rId156"/>
    <p:sldId id="3057" r:id="rId157"/>
    <p:sldId id="437" r:id="rId158"/>
    <p:sldId id="436" r:id="rId159"/>
    <p:sldId id="435" r:id="rId160"/>
    <p:sldId id="1002" r:id="rId161"/>
    <p:sldId id="1003" r:id="rId162"/>
    <p:sldId id="1024" r:id="rId163"/>
    <p:sldId id="3030" r:id="rId164"/>
  </p:sldIdLst>
  <p:sldSz cx="12192000" cy="6858000"/>
  <p:notesSz cx="6797675" cy="9926638"/>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4880EA1C-1DAF-05FD-C36F-90B3F89E9DA3}" name="Lanah Verbraeken (RIZIV-INAMI)" initials="LV" userId="S::lanah.verbraeken@riziv-inami.fgov.be::de611590-d0d9-4f76-b782-1fdbe4cc7057" providerId="AD"/>
  <p188:author id="{C2518A7B-5B42-9662-4046-E6D5BCA03C82}" name="Julie Fichefet (RIZIV-INAMI)" initials="J(" userId="S::julie.fichefet@riziv-inami.fgov.be::151a533f-fee5-4886-9ce9-a1cd4a4be685" providerId="AD"/>
  <p188:author id="{C12118B4-8D92-BD71-3CE0-99A01BB852E0}" name="Isabel Nottebaert (RIZIV-INAMI)" initials="IN(I" userId="S::Isabel.Nottebaert@riziv-inami.fgov.be::65451eb5-5904-4bf3-97eb-2588bda32dec" providerId="AD"/>
  <p188:author id="{322578EB-1A52-0E0A-A4A0-B29AEC107AA4}" name="Olivia Vandeput" initials="OV" userId="S::olivia.vandeput_icho.be#ext#@gcloudbelgium.onmicrosoft.com::b2362d74-21a4-4c31-ae6c-d0ba1412b45e"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2" name="Julie Fichefet (RIZIV-INAMI)" initials="J(" lastIdx="52" clrIdx="0">
    <p:extLst>
      <p:ext uri="{19B8F6BF-5375-455C-9EA6-DF929625EA0E}">
        <p15:presenceInfo xmlns:p15="http://schemas.microsoft.com/office/powerpoint/2012/main" userId="S::julie.fichefet@riziv-inami.fgov.be::151a533f-fee5-4886-9ce9-a1cd4a4be685" providerId="AD"/>
      </p:ext>
    </p:extLst>
  </p:cmAuthor>
  <p:cmAuthor id="3" name="Carine Morin" initials="CM" lastIdx="21" clrIdx="1">
    <p:extLst>
      <p:ext uri="{19B8F6BF-5375-455C-9EA6-DF929625EA0E}">
        <p15:presenceInfo xmlns:p15="http://schemas.microsoft.com/office/powerpoint/2012/main" userId="S-1-5-21-3501084634-141518683-1510360748-12133" providerId="AD"/>
      </p:ext>
    </p:extLst>
  </p:cmAuthor>
  <p:cmAuthor id="4" name="Lanah Verbraeken (RIZIV-INAMI)" initials="LV" lastIdx="303" clrIdx="2">
    <p:extLst>
      <p:ext uri="{19B8F6BF-5375-455C-9EA6-DF929625EA0E}">
        <p15:presenceInfo xmlns:p15="http://schemas.microsoft.com/office/powerpoint/2012/main" userId="S::lanah.verbraeken@riziv-inami.fgov.be::de611590-d0d9-4f76-b782-1fdbe4cc7057"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E699D"/>
    <a:srgbClr val="ED7D31"/>
    <a:srgbClr val="E85B24"/>
    <a:srgbClr val="FF99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665D8D6-DAAE-45D8-8E42-D4329938FF88}" v="2" dt="2026-03-25T08:52:14.516"/>
  </p1510:revLst>
</p1510:revInfo>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D7AC3CCA-C797-4891-BE02-D94E43425B78}" styleName="Style moyen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073A0DAA-6AF3-43AB-8588-CEC1D06C72B9}" styleName="Style moye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93296810-A885-4BE3-A3E7-6D5BEEA58F35}" styleName="Style moyen 2 - Accentuation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5FD0F851-EC5A-4D38-B0AD-8093EC10F338}" styleName="Style léger 1 - Accentuation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BDBED569-4797-4DF1-A0F4-6AAB3CD982D8}" styleName="Style léger 3 - Accentuation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3B4B98B0-60AC-42C2-AFA5-B58CD77FA1E5}" styleName="Stijl, licht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751" autoAdjust="0"/>
    <p:restoredTop sz="85835" autoAdjust="0"/>
  </p:normalViewPr>
  <p:slideViewPr>
    <p:cSldViewPr snapToGrid="0">
      <p:cViewPr varScale="1">
        <p:scale>
          <a:sx n="95" d="100"/>
          <a:sy n="95" d="100"/>
        </p:scale>
        <p:origin x="1206" y="78"/>
      </p:cViewPr>
      <p:guideLst/>
    </p:cSldViewPr>
  </p:slideViewPr>
  <p:notesTextViewPr>
    <p:cViewPr>
      <p:scale>
        <a:sx n="1" d="1"/>
        <a:sy n="1" d="1"/>
      </p:scale>
      <p:origin x="0" y="-594"/>
    </p:cViewPr>
  </p:notesText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04.xml"/><Relationship Id="rId21" Type="http://schemas.openxmlformats.org/officeDocument/2006/relationships/slide" Target="slides/slide8.xml"/><Relationship Id="rId42" Type="http://schemas.openxmlformats.org/officeDocument/2006/relationships/slide" Target="slides/slide29.xml"/><Relationship Id="rId63" Type="http://schemas.openxmlformats.org/officeDocument/2006/relationships/slide" Target="slides/slide50.xml"/><Relationship Id="rId84" Type="http://schemas.openxmlformats.org/officeDocument/2006/relationships/slide" Target="slides/slide71.xml"/><Relationship Id="rId138" Type="http://schemas.openxmlformats.org/officeDocument/2006/relationships/slide" Target="slides/slide125.xml"/><Relationship Id="rId159" Type="http://schemas.openxmlformats.org/officeDocument/2006/relationships/slide" Target="slides/slide146.xml"/><Relationship Id="rId170" Type="http://schemas.openxmlformats.org/officeDocument/2006/relationships/theme" Target="theme/theme1.xml"/><Relationship Id="rId107" Type="http://schemas.openxmlformats.org/officeDocument/2006/relationships/slide" Target="slides/slide94.xml"/><Relationship Id="rId11" Type="http://schemas.openxmlformats.org/officeDocument/2006/relationships/slideMaster" Target="slideMasters/slideMaster8.xml"/><Relationship Id="rId32" Type="http://schemas.openxmlformats.org/officeDocument/2006/relationships/slide" Target="slides/slide19.xml"/><Relationship Id="rId53" Type="http://schemas.openxmlformats.org/officeDocument/2006/relationships/slide" Target="slides/slide40.xml"/><Relationship Id="rId74" Type="http://schemas.openxmlformats.org/officeDocument/2006/relationships/slide" Target="slides/slide61.xml"/><Relationship Id="rId128" Type="http://schemas.openxmlformats.org/officeDocument/2006/relationships/slide" Target="slides/slide115.xml"/><Relationship Id="rId149" Type="http://schemas.openxmlformats.org/officeDocument/2006/relationships/slide" Target="slides/slide136.xml"/><Relationship Id="rId5" Type="http://schemas.openxmlformats.org/officeDocument/2006/relationships/slideMaster" Target="slideMasters/slideMaster2.xml"/><Relationship Id="rId95" Type="http://schemas.openxmlformats.org/officeDocument/2006/relationships/slide" Target="slides/slide82.xml"/><Relationship Id="rId160" Type="http://schemas.openxmlformats.org/officeDocument/2006/relationships/slide" Target="slides/slide147.xml"/><Relationship Id="rId22" Type="http://schemas.openxmlformats.org/officeDocument/2006/relationships/slide" Target="slides/slide9.xml"/><Relationship Id="rId43" Type="http://schemas.openxmlformats.org/officeDocument/2006/relationships/slide" Target="slides/slide30.xml"/><Relationship Id="rId64" Type="http://schemas.openxmlformats.org/officeDocument/2006/relationships/slide" Target="slides/slide51.xml"/><Relationship Id="rId118" Type="http://schemas.openxmlformats.org/officeDocument/2006/relationships/slide" Target="slides/slide105.xml"/><Relationship Id="rId139" Type="http://schemas.openxmlformats.org/officeDocument/2006/relationships/slide" Target="slides/slide126.xml"/><Relationship Id="rId85" Type="http://schemas.openxmlformats.org/officeDocument/2006/relationships/slide" Target="slides/slide72.xml"/><Relationship Id="rId150" Type="http://schemas.openxmlformats.org/officeDocument/2006/relationships/slide" Target="slides/slide137.xml"/><Relationship Id="rId171" Type="http://schemas.openxmlformats.org/officeDocument/2006/relationships/tableStyles" Target="tableStyles.xml"/><Relationship Id="rId12" Type="http://schemas.openxmlformats.org/officeDocument/2006/relationships/slideMaster" Target="slideMasters/slideMaster9.xml"/><Relationship Id="rId33" Type="http://schemas.openxmlformats.org/officeDocument/2006/relationships/slide" Target="slides/slide20.xml"/><Relationship Id="rId108" Type="http://schemas.openxmlformats.org/officeDocument/2006/relationships/slide" Target="slides/slide95.xml"/><Relationship Id="rId129" Type="http://schemas.openxmlformats.org/officeDocument/2006/relationships/slide" Target="slides/slide116.xml"/><Relationship Id="rId54" Type="http://schemas.openxmlformats.org/officeDocument/2006/relationships/slide" Target="slides/slide41.xml"/><Relationship Id="rId75" Type="http://schemas.openxmlformats.org/officeDocument/2006/relationships/slide" Target="slides/slide62.xml"/><Relationship Id="rId96" Type="http://schemas.openxmlformats.org/officeDocument/2006/relationships/slide" Target="slides/slide83.xml"/><Relationship Id="rId140" Type="http://schemas.openxmlformats.org/officeDocument/2006/relationships/slide" Target="slides/slide127.xml"/><Relationship Id="rId161" Type="http://schemas.openxmlformats.org/officeDocument/2006/relationships/slide" Target="slides/slide148.xml"/><Relationship Id="rId1" Type="http://schemas.openxmlformats.org/officeDocument/2006/relationships/customXml" Target="../customXml/item1.xml"/><Relationship Id="rId6" Type="http://schemas.openxmlformats.org/officeDocument/2006/relationships/slideMaster" Target="slideMasters/slideMaster3.xml"/><Relationship Id="rId23" Type="http://schemas.openxmlformats.org/officeDocument/2006/relationships/slide" Target="slides/slide10.xml"/><Relationship Id="rId28" Type="http://schemas.openxmlformats.org/officeDocument/2006/relationships/slide" Target="slides/slide15.xml"/><Relationship Id="rId49" Type="http://schemas.openxmlformats.org/officeDocument/2006/relationships/slide" Target="slides/slide36.xml"/><Relationship Id="rId114" Type="http://schemas.openxmlformats.org/officeDocument/2006/relationships/slide" Target="slides/slide101.xml"/><Relationship Id="rId119" Type="http://schemas.openxmlformats.org/officeDocument/2006/relationships/slide" Target="slides/slide106.xml"/><Relationship Id="rId44" Type="http://schemas.openxmlformats.org/officeDocument/2006/relationships/slide" Target="slides/slide31.xml"/><Relationship Id="rId60" Type="http://schemas.openxmlformats.org/officeDocument/2006/relationships/slide" Target="slides/slide47.xml"/><Relationship Id="rId65" Type="http://schemas.openxmlformats.org/officeDocument/2006/relationships/slide" Target="slides/slide52.xml"/><Relationship Id="rId81" Type="http://schemas.openxmlformats.org/officeDocument/2006/relationships/slide" Target="slides/slide68.xml"/><Relationship Id="rId86" Type="http://schemas.openxmlformats.org/officeDocument/2006/relationships/slide" Target="slides/slide73.xml"/><Relationship Id="rId130" Type="http://schemas.openxmlformats.org/officeDocument/2006/relationships/slide" Target="slides/slide117.xml"/><Relationship Id="rId135" Type="http://schemas.openxmlformats.org/officeDocument/2006/relationships/slide" Target="slides/slide122.xml"/><Relationship Id="rId151" Type="http://schemas.openxmlformats.org/officeDocument/2006/relationships/slide" Target="slides/slide138.xml"/><Relationship Id="rId156" Type="http://schemas.openxmlformats.org/officeDocument/2006/relationships/slide" Target="slides/slide143.xml"/><Relationship Id="rId172" Type="http://schemas.microsoft.com/office/2016/11/relationships/changesInfo" Target="changesInfos/changesInfo1.xml"/><Relationship Id="rId13" Type="http://schemas.openxmlformats.org/officeDocument/2006/relationships/slideMaster" Target="slideMasters/slideMaster10.xml"/><Relationship Id="rId18" Type="http://schemas.openxmlformats.org/officeDocument/2006/relationships/slide" Target="slides/slide5.xml"/><Relationship Id="rId39" Type="http://schemas.openxmlformats.org/officeDocument/2006/relationships/slide" Target="slides/slide26.xml"/><Relationship Id="rId109" Type="http://schemas.openxmlformats.org/officeDocument/2006/relationships/slide" Target="slides/slide96.xml"/><Relationship Id="rId34" Type="http://schemas.openxmlformats.org/officeDocument/2006/relationships/slide" Target="slides/slide21.xml"/><Relationship Id="rId50" Type="http://schemas.openxmlformats.org/officeDocument/2006/relationships/slide" Target="slides/slide37.xml"/><Relationship Id="rId55" Type="http://schemas.openxmlformats.org/officeDocument/2006/relationships/slide" Target="slides/slide42.xml"/><Relationship Id="rId76" Type="http://schemas.openxmlformats.org/officeDocument/2006/relationships/slide" Target="slides/slide63.xml"/><Relationship Id="rId97" Type="http://schemas.openxmlformats.org/officeDocument/2006/relationships/slide" Target="slides/slide84.xml"/><Relationship Id="rId104" Type="http://schemas.openxmlformats.org/officeDocument/2006/relationships/slide" Target="slides/slide91.xml"/><Relationship Id="rId120" Type="http://schemas.openxmlformats.org/officeDocument/2006/relationships/slide" Target="slides/slide107.xml"/><Relationship Id="rId125" Type="http://schemas.openxmlformats.org/officeDocument/2006/relationships/slide" Target="slides/slide112.xml"/><Relationship Id="rId141" Type="http://schemas.openxmlformats.org/officeDocument/2006/relationships/slide" Target="slides/slide128.xml"/><Relationship Id="rId146" Type="http://schemas.openxmlformats.org/officeDocument/2006/relationships/slide" Target="slides/slide133.xml"/><Relationship Id="rId167" Type="http://schemas.openxmlformats.org/officeDocument/2006/relationships/commentAuthors" Target="commentAuthors.xml"/><Relationship Id="rId7" Type="http://schemas.openxmlformats.org/officeDocument/2006/relationships/slideMaster" Target="slideMasters/slideMaster4.xml"/><Relationship Id="rId71" Type="http://schemas.openxmlformats.org/officeDocument/2006/relationships/slide" Target="slides/slide58.xml"/><Relationship Id="rId92" Type="http://schemas.openxmlformats.org/officeDocument/2006/relationships/slide" Target="slides/slide79.xml"/><Relationship Id="rId162" Type="http://schemas.openxmlformats.org/officeDocument/2006/relationships/slide" Target="slides/slide149.xml"/><Relationship Id="rId2" Type="http://schemas.openxmlformats.org/officeDocument/2006/relationships/customXml" Target="../customXml/item2.xml"/><Relationship Id="rId29" Type="http://schemas.openxmlformats.org/officeDocument/2006/relationships/slide" Target="slides/slide16.xml"/><Relationship Id="rId24" Type="http://schemas.openxmlformats.org/officeDocument/2006/relationships/slide" Target="slides/slide11.xml"/><Relationship Id="rId40" Type="http://schemas.openxmlformats.org/officeDocument/2006/relationships/slide" Target="slides/slide27.xml"/><Relationship Id="rId45" Type="http://schemas.openxmlformats.org/officeDocument/2006/relationships/slide" Target="slides/slide32.xml"/><Relationship Id="rId66" Type="http://schemas.openxmlformats.org/officeDocument/2006/relationships/slide" Target="slides/slide53.xml"/><Relationship Id="rId87" Type="http://schemas.openxmlformats.org/officeDocument/2006/relationships/slide" Target="slides/slide74.xml"/><Relationship Id="rId110" Type="http://schemas.openxmlformats.org/officeDocument/2006/relationships/slide" Target="slides/slide97.xml"/><Relationship Id="rId115" Type="http://schemas.openxmlformats.org/officeDocument/2006/relationships/slide" Target="slides/slide102.xml"/><Relationship Id="rId131" Type="http://schemas.openxmlformats.org/officeDocument/2006/relationships/slide" Target="slides/slide118.xml"/><Relationship Id="rId136" Type="http://schemas.openxmlformats.org/officeDocument/2006/relationships/slide" Target="slides/slide123.xml"/><Relationship Id="rId157" Type="http://schemas.openxmlformats.org/officeDocument/2006/relationships/slide" Target="slides/slide144.xml"/><Relationship Id="rId61" Type="http://schemas.openxmlformats.org/officeDocument/2006/relationships/slide" Target="slides/slide48.xml"/><Relationship Id="rId82" Type="http://schemas.openxmlformats.org/officeDocument/2006/relationships/slide" Target="slides/slide69.xml"/><Relationship Id="rId152" Type="http://schemas.openxmlformats.org/officeDocument/2006/relationships/slide" Target="slides/slide139.xml"/><Relationship Id="rId173" Type="http://schemas.microsoft.com/office/2015/10/relationships/revisionInfo" Target="revisionInfo.xml"/><Relationship Id="rId19" Type="http://schemas.openxmlformats.org/officeDocument/2006/relationships/slide" Target="slides/slide6.xml"/><Relationship Id="rId14" Type="http://schemas.openxmlformats.org/officeDocument/2006/relationships/slide" Target="slides/slide1.xml"/><Relationship Id="rId30" Type="http://schemas.openxmlformats.org/officeDocument/2006/relationships/slide" Target="slides/slide17.xml"/><Relationship Id="rId35" Type="http://schemas.openxmlformats.org/officeDocument/2006/relationships/slide" Target="slides/slide22.xml"/><Relationship Id="rId56" Type="http://schemas.openxmlformats.org/officeDocument/2006/relationships/slide" Target="slides/slide43.xml"/><Relationship Id="rId77" Type="http://schemas.openxmlformats.org/officeDocument/2006/relationships/slide" Target="slides/slide64.xml"/><Relationship Id="rId100" Type="http://schemas.openxmlformats.org/officeDocument/2006/relationships/slide" Target="slides/slide87.xml"/><Relationship Id="rId105" Type="http://schemas.openxmlformats.org/officeDocument/2006/relationships/slide" Target="slides/slide92.xml"/><Relationship Id="rId126" Type="http://schemas.openxmlformats.org/officeDocument/2006/relationships/slide" Target="slides/slide113.xml"/><Relationship Id="rId147" Type="http://schemas.openxmlformats.org/officeDocument/2006/relationships/slide" Target="slides/slide134.xml"/><Relationship Id="rId168" Type="http://schemas.openxmlformats.org/officeDocument/2006/relationships/presProps" Target="presProps.xml"/><Relationship Id="rId8" Type="http://schemas.openxmlformats.org/officeDocument/2006/relationships/slideMaster" Target="slideMasters/slideMaster5.xml"/><Relationship Id="rId51" Type="http://schemas.openxmlformats.org/officeDocument/2006/relationships/slide" Target="slides/slide38.xml"/><Relationship Id="rId72" Type="http://schemas.openxmlformats.org/officeDocument/2006/relationships/slide" Target="slides/slide59.xml"/><Relationship Id="rId93" Type="http://schemas.openxmlformats.org/officeDocument/2006/relationships/slide" Target="slides/slide80.xml"/><Relationship Id="rId98" Type="http://schemas.openxmlformats.org/officeDocument/2006/relationships/slide" Target="slides/slide85.xml"/><Relationship Id="rId121" Type="http://schemas.openxmlformats.org/officeDocument/2006/relationships/slide" Target="slides/slide108.xml"/><Relationship Id="rId142" Type="http://schemas.openxmlformats.org/officeDocument/2006/relationships/slide" Target="slides/slide129.xml"/><Relationship Id="rId163" Type="http://schemas.openxmlformats.org/officeDocument/2006/relationships/slide" Target="slides/slide150.xml"/><Relationship Id="rId3" Type="http://schemas.openxmlformats.org/officeDocument/2006/relationships/customXml" Target="../customXml/item3.xml"/><Relationship Id="rId25" Type="http://schemas.openxmlformats.org/officeDocument/2006/relationships/slide" Target="slides/slide12.xml"/><Relationship Id="rId46" Type="http://schemas.openxmlformats.org/officeDocument/2006/relationships/slide" Target="slides/slide33.xml"/><Relationship Id="rId67" Type="http://schemas.openxmlformats.org/officeDocument/2006/relationships/slide" Target="slides/slide54.xml"/><Relationship Id="rId116" Type="http://schemas.openxmlformats.org/officeDocument/2006/relationships/slide" Target="slides/slide103.xml"/><Relationship Id="rId137" Type="http://schemas.openxmlformats.org/officeDocument/2006/relationships/slide" Target="slides/slide124.xml"/><Relationship Id="rId158" Type="http://schemas.openxmlformats.org/officeDocument/2006/relationships/slide" Target="slides/slide145.xml"/><Relationship Id="rId20" Type="http://schemas.openxmlformats.org/officeDocument/2006/relationships/slide" Target="slides/slide7.xml"/><Relationship Id="rId41" Type="http://schemas.openxmlformats.org/officeDocument/2006/relationships/slide" Target="slides/slide28.xml"/><Relationship Id="rId62" Type="http://schemas.openxmlformats.org/officeDocument/2006/relationships/slide" Target="slides/slide49.xml"/><Relationship Id="rId83" Type="http://schemas.openxmlformats.org/officeDocument/2006/relationships/slide" Target="slides/slide70.xml"/><Relationship Id="rId88" Type="http://schemas.openxmlformats.org/officeDocument/2006/relationships/slide" Target="slides/slide75.xml"/><Relationship Id="rId111" Type="http://schemas.openxmlformats.org/officeDocument/2006/relationships/slide" Target="slides/slide98.xml"/><Relationship Id="rId132" Type="http://schemas.openxmlformats.org/officeDocument/2006/relationships/slide" Target="slides/slide119.xml"/><Relationship Id="rId153" Type="http://schemas.openxmlformats.org/officeDocument/2006/relationships/slide" Target="slides/slide140.xml"/><Relationship Id="rId174" Type="http://schemas.microsoft.com/office/2018/10/relationships/authors" Target="authors.xml"/><Relationship Id="rId15" Type="http://schemas.openxmlformats.org/officeDocument/2006/relationships/slide" Target="slides/slide2.xml"/><Relationship Id="rId36" Type="http://schemas.openxmlformats.org/officeDocument/2006/relationships/slide" Target="slides/slide23.xml"/><Relationship Id="rId57" Type="http://schemas.openxmlformats.org/officeDocument/2006/relationships/slide" Target="slides/slide44.xml"/><Relationship Id="rId106" Type="http://schemas.openxmlformats.org/officeDocument/2006/relationships/slide" Target="slides/slide93.xml"/><Relationship Id="rId127" Type="http://schemas.openxmlformats.org/officeDocument/2006/relationships/slide" Target="slides/slide114.xml"/><Relationship Id="rId10" Type="http://schemas.openxmlformats.org/officeDocument/2006/relationships/slideMaster" Target="slideMasters/slideMaster7.xml"/><Relationship Id="rId31" Type="http://schemas.openxmlformats.org/officeDocument/2006/relationships/slide" Target="slides/slide18.xml"/><Relationship Id="rId52" Type="http://schemas.openxmlformats.org/officeDocument/2006/relationships/slide" Target="slides/slide39.xml"/><Relationship Id="rId73" Type="http://schemas.openxmlformats.org/officeDocument/2006/relationships/slide" Target="slides/slide60.xml"/><Relationship Id="rId78" Type="http://schemas.openxmlformats.org/officeDocument/2006/relationships/slide" Target="slides/slide65.xml"/><Relationship Id="rId94" Type="http://schemas.openxmlformats.org/officeDocument/2006/relationships/slide" Target="slides/slide81.xml"/><Relationship Id="rId99" Type="http://schemas.openxmlformats.org/officeDocument/2006/relationships/slide" Target="slides/slide86.xml"/><Relationship Id="rId101" Type="http://schemas.openxmlformats.org/officeDocument/2006/relationships/slide" Target="slides/slide88.xml"/><Relationship Id="rId122" Type="http://schemas.openxmlformats.org/officeDocument/2006/relationships/slide" Target="slides/slide109.xml"/><Relationship Id="rId143" Type="http://schemas.openxmlformats.org/officeDocument/2006/relationships/slide" Target="slides/slide130.xml"/><Relationship Id="rId148" Type="http://schemas.openxmlformats.org/officeDocument/2006/relationships/slide" Target="slides/slide135.xml"/><Relationship Id="rId164" Type="http://schemas.openxmlformats.org/officeDocument/2006/relationships/slide" Target="slides/slide151.xml"/><Relationship Id="rId16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Master" Target="slideMasters/slideMaster6.xml"/><Relationship Id="rId26" Type="http://schemas.openxmlformats.org/officeDocument/2006/relationships/slide" Target="slides/slide13.xml"/><Relationship Id="rId47" Type="http://schemas.openxmlformats.org/officeDocument/2006/relationships/slide" Target="slides/slide34.xml"/><Relationship Id="rId68" Type="http://schemas.openxmlformats.org/officeDocument/2006/relationships/slide" Target="slides/slide55.xml"/><Relationship Id="rId89" Type="http://schemas.openxmlformats.org/officeDocument/2006/relationships/slide" Target="slides/slide76.xml"/><Relationship Id="rId112" Type="http://schemas.openxmlformats.org/officeDocument/2006/relationships/slide" Target="slides/slide99.xml"/><Relationship Id="rId133" Type="http://schemas.openxmlformats.org/officeDocument/2006/relationships/slide" Target="slides/slide120.xml"/><Relationship Id="rId154" Type="http://schemas.openxmlformats.org/officeDocument/2006/relationships/slide" Target="slides/slide141.xml"/><Relationship Id="rId16" Type="http://schemas.openxmlformats.org/officeDocument/2006/relationships/slide" Target="slides/slide3.xml"/><Relationship Id="rId37" Type="http://schemas.openxmlformats.org/officeDocument/2006/relationships/slide" Target="slides/slide24.xml"/><Relationship Id="rId58" Type="http://schemas.openxmlformats.org/officeDocument/2006/relationships/slide" Target="slides/slide45.xml"/><Relationship Id="rId79" Type="http://schemas.openxmlformats.org/officeDocument/2006/relationships/slide" Target="slides/slide66.xml"/><Relationship Id="rId102" Type="http://schemas.openxmlformats.org/officeDocument/2006/relationships/slide" Target="slides/slide89.xml"/><Relationship Id="rId123" Type="http://schemas.openxmlformats.org/officeDocument/2006/relationships/slide" Target="slides/slide110.xml"/><Relationship Id="rId144" Type="http://schemas.openxmlformats.org/officeDocument/2006/relationships/slide" Target="slides/slide131.xml"/><Relationship Id="rId90" Type="http://schemas.openxmlformats.org/officeDocument/2006/relationships/slide" Target="slides/slide77.xml"/><Relationship Id="rId165" Type="http://schemas.openxmlformats.org/officeDocument/2006/relationships/notesMaster" Target="notesMasters/notesMaster1.xml"/><Relationship Id="rId27" Type="http://schemas.openxmlformats.org/officeDocument/2006/relationships/slide" Target="slides/slide14.xml"/><Relationship Id="rId48" Type="http://schemas.openxmlformats.org/officeDocument/2006/relationships/slide" Target="slides/slide35.xml"/><Relationship Id="rId69" Type="http://schemas.openxmlformats.org/officeDocument/2006/relationships/slide" Target="slides/slide56.xml"/><Relationship Id="rId113" Type="http://schemas.openxmlformats.org/officeDocument/2006/relationships/slide" Target="slides/slide100.xml"/><Relationship Id="rId134" Type="http://schemas.openxmlformats.org/officeDocument/2006/relationships/slide" Target="slides/slide121.xml"/><Relationship Id="rId80" Type="http://schemas.openxmlformats.org/officeDocument/2006/relationships/slide" Target="slides/slide67.xml"/><Relationship Id="rId155" Type="http://schemas.openxmlformats.org/officeDocument/2006/relationships/slide" Target="slides/slide142.xml"/><Relationship Id="rId17" Type="http://schemas.openxmlformats.org/officeDocument/2006/relationships/slide" Target="slides/slide4.xml"/><Relationship Id="rId38" Type="http://schemas.openxmlformats.org/officeDocument/2006/relationships/slide" Target="slides/slide25.xml"/><Relationship Id="rId59" Type="http://schemas.openxmlformats.org/officeDocument/2006/relationships/slide" Target="slides/slide46.xml"/><Relationship Id="rId103" Type="http://schemas.openxmlformats.org/officeDocument/2006/relationships/slide" Target="slides/slide90.xml"/><Relationship Id="rId124" Type="http://schemas.openxmlformats.org/officeDocument/2006/relationships/slide" Target="slides/slide111.xml"/><Relationship Id="rId70" Type="http://schemas.openxmlformats.org/officeDocument/2006/relationships/slide" Target="slides/slide57.xml"/><Relationship Id="rId91" Type="http://schemas.openxmlformats.org/officeDocument/2006/relationships/slide" Target="slides/slide78.xml"/><Relationship Id="rId145" Type="http://schemas.openxmlformats.org/officeDocument/2006/relationships/slide" Target="slides/slide132.xml"/><Relationship Id="rId166" Type="http://schemas.openxmlformats.org/officeDocument/2006/relationships/handoutMaster" Target="handoutMasters/handout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anah Verbraeken (RIZIV-INAMI)" userId="de611590-d0d9-4f76-b782-1fdbe4cc7057" providerId="ADAL" clId="{507CE125-C01E-42F8-B940-945E3B0A7414}"/>
    <pc:docChg chg="undo custSel addSld delSld modSld sldOrd delMainMaster">
      <pc:chgData name="Lanah Verbraeken (RIZIV-INAMI)" userId="de611590-d0d9-4f76-b782-1fdbe4cc7057" providerId="ADAL" clId="{507CE125-C01E-42F8-B940-945E3B0A7414}" dt="2026-03-05T12:15:22.339" v="3151" actId="20577"/>
      <pc:docMkLst>
        <pc:docMk/>
      </pc:docMkLst>
      <pc:sldChg chg="modSp mod modNotesTx">
        <pc:chgData name="Lanah Verbraeken (RIZIV-INAMI)" userId="de611590-d0d9-4f76-b782-1fdbe4cc7057" providerId="ADAL" clId="{507CE125-C01E-42F8-B940-945E3B0A7414}" dt="2026-02-26T08:20:00.950" v="3090" actId="13926"/>
        <pc:sldMkLst>
          <pc:docMk/>
          <pc:sldMk cId="0" sldId="256"/>
        </pc:sldMkLst>
        <pc:graphicFrameChg chg="mod modGraphic">
          <ac:chgData name="Lanah Verbraeken (RIZIV-INAMI)" userId="de611590-d0d9-4f76-b782-1fdbe4cc7057" providerId="ADAL" clId="{507CE125-C01E-42F8-B940-945E3B0A7414}" dt="2026-02-26T08:20:00.950" v="3090" actId="13926"/>
          <ac:graphicFrameMkLst>
            <pc:docMk/>
            <pc:sldMk cId="0" sldId="256"/>
            <ac:graphicFrameMk id="4" creationId="{00000000-0000-0000-0000-000000000000}"/>
          </ac:graphicFrameMkLst>
        </pc:graphicFrameChg>
      </pc:sldChg>
      <pc:sldChg chg="modSp add mod">
        <pc:chgData name="Lanah Verbraeken (RIZIV-INAMI)" userId="de611590-d0d9-4f76-b782-1fdbe4cc7057" providerId="ADAL" clId="{507CE125-C01E-42F8-B940-945E3B0A7414}" dt="2026-02-25T10:41:19.271" v="2943" actId="108"/>
        <pc:sldMkLst>
          <pc:docMk/>
          <pc:sldMk cId="3908042978" sldId="266"/>
        </pc:sldMkLst>
        <pc:spChg chg="mod">
          <ac:chgData name="Lanah Verbraeken (RIZIV-INAMI)" userId="de611590-d0d9-4f76-b782-1fdbe4cc7057" providerId="ADAL" clId="{507CE125-C01E-42F8-B940-945E3B0A7414}" dt="2026-02-25T10:41:19.271" v="2943" actId="108"/>
          <ac:spMkLst>
            <pc:docMk/>
            <pc:sldMk cId="3908042978" sldId="266"/>
            <ac:spMk id="3" creationId="{5B8ABD45-F4A7-4080-90C3-5FEED7523888}"/>
          </ac:spMkLst>
        </pc:spChg>
      </pc:sldChg>
      <pc:sldChg chg="modSp mod">
        <pc:chgData name="Lanah Verbraeken (RIZIV-INAMI)" userId="de611590-d0d9-4f76-b782-1fdbe4cc7057" providerId="ADAL" clId="{507CE125-C01E-42F8-B940-945E3B0A7414}" dt="2026-02-24T12:41:10.033" v="2900" actId="1076"/>
        <pc:sldMkLst>
          <pc:docMk/>
          <pc:sldMk cId="459464771" sldId="381"/>
        </pc:sldMkLst>
        <pc:spChg chg="mod">
          <ac:chgData name="Lanah Verbraeken (RIZIV-INAMI)" userId="de611590-d0d9-4f76-b782-1fdbe4cc7057" providerId="ADAL" clId="{507CE125-C01E-42F8-B940-945E3B0A7414}" dt="2026-02-24T12:41:10.033" v="2900" actId="1076"/>
          <ac:spMkLst>
            <pc:docMk/>
            <pc:sldMk cId="459464771" sldId="381"/>
            <ac:spMk id="5" creationId="{E7CAA17C-B470-F18A-3EEE-8CACF310D26F}"/>
          </ac:spMkLst>
        </pc:spChg>
      </pc:sldChg>
      <pc:sldChg chg="modSp mod modNotesTx">
        <pc:chgData name="Lanah Verbraeken (RIZIV-INAMI)" userId="de611590-d0d9-4f76-b782-1fdbe4cc7057" providerId="ADAL" clId="{507CE125-C01E-42F8-B940-945E3B0A7414}" dt="2026-02-24T12:40:59.742" v="2897" actId="13926"/>
        <pc:sldMkLst>
          <pc:docMk/>
          <pc:sldMk cId="2477874741" sldId="384"/>
        </pc:sldMkLst>
        <pc:spChg chg="mod">
          <ac:chgData name="Lanah Verbraeken (RIZIV-INAMI)" userId="de611590-d0d9-4f76-b782-1fdbe4cc7057" providerId="ADAL" clId="{507CE125-C01E-42F8-B940-945E3B0A7414}" dt="2026-02-24T12:40:59.742" v="2897" actId="13926"/>
          <ac:spMkLst>
            <pc:docMk/>
            <pc:sldMk cId="2477874741" sldId="384"/>
            <ac:spMk id="13" creationId="{67E84123-0F61-451B-8B3A-7908CDB06083}"/>
          </ac:spMkLst>
        </pc:spChg>
      </pc:sldChg>
      <pc:sldChg chg="addSp modSp mod">
        <pc:chgData name="Lanah Verbraeken (RIZIV-INAMI)" userId="de611590-d0d9-4f76-b782-1fdbe4cc7057" providerId="ADAL" clId="{507CE125-C01E-42F8-B940-945E3B0A7414}" dt="2026-02-25T07:37:11.984" v="2942" actId="1076"/>
        <pc:sldMkLst>
          <pc:docMk/>
          <pc:sldMk cId="1431334348" sldId="391"/>
        </pc:sldMkLst>
        <pc:spChg chg="mod">
          <ac:chgData name="Lanah Verbraeken (RIZIV-INAMI)" userId="de611590-d0d9-4f76-b782-1fdbe4cc7057" providerId="ADAL" clId="{507CE125-C01E-42F8-B940-945E3B0A7414}" dt="2026-02-25T07:36:21.909" v="2930" actId="20577"/>
          <ac:spMkLst>
            <pc:docMk/>
            <pc:sldMk cId="1431334348" sldId="391"/>
            <ac:spMk id="5" creationId="{C67E3398-D195-4919-B206-B91E38D65C41}"/>
          </ac:spMkLst>
        </pc:spChg>
        <pc:spChg chg="add mod">
          <ac:chgData name="Lanah Verbraeken (RIZIV-INAMI)" userId="de611590-d0d9-4f76-b782-1fdbe4cc7057" providerId="ADAL" clId="{507CE125-C01E-42F8-B940-945E3B0A7414}" dt="2026-02-24T12:37:46.702" v="2889" actId="13926"/>
          <ac:spMkLst>
            <pc:docMk/>
            <pc:sldMk cId="1431334348" sldId="391"/>
            <ac:spMk id="8" creationId="{F8B9AF70-A2DF-7245-CD44-88B9E73CAD49}"/>
          </ac:spMkLst>
        </pc:spChg>
        <pc:spChg chg="add mod">
          <ac:chgData name="Lanah Verbraeken (RIZIV-INAMI)" userId="de611590-d0d9-4f76-b782-1fdbe4cc7057" providerId="ADAL" clId="{507CE125-C01E-42F8-B940-945E3B0A7414}" dt="2026-02-25T07:37:11.984" v="2942" actId="1076"/>
          <ac:spMkLst>
            <pc:docMk/>
            <pc:sldMk cId="1431334348" sldId="391"/>
            <ac:spMk id="9" creationId="{CE27D915-4399-F86D-F45D-2FDA608B9E49}"/>
          </ac:spMkLst>
        </pc:spChg>
      </pc:sldChg>
      <pc:sldChg chg="modSp mod">
        <pc:chgData name="Lanah Verbraeken (RIZIV-INAMI)" userId="de611590-d0d9-4f76-b782-1fdbe4cc7057" providerId="ADAL" clId="{507CE125-C01E-42F8-B940-945E3B0A7414}" dt="2026-02-24T12:40:52.936" v="2896" actId="13926"/>
        <pc:sldMkLst>
          <pc:docMk/>
          <pc:sldMk cId="3667742460" sldId="512"/>
        </pc:sldMkLst>
        <pc:spChg chg="mod">
          <ac:chgData name="Lanah Verbraeken (RIZIV-INAMI)" userId="de611590-d0d9-4f76-b782-1fdbe4cc7057" providerId="ADAL" clId="{507CE125-C01E-42F8-B940-945E3B0A7414}" dt="2026-02-24T12:40:52.936" v="2896" actId="13926"/>
          <ac:spMkLst>
            <pc:docMk/>
            <pc:sldMk cId="3667742460" sldId="512"/>
            <ac:spMk id="2" creationId="{2BA28A90-81A9-461E-877A-E335A7B140ED}"/>
          </ac:spMkLst>
        </pc:spChg>
      </pc:sldChg>
      <pc:sldChg chg="modSp mod modCm">
        <pc:chgData name="Lanah Verbraeken (RIZIV-INAMI)" userId="de611590-d0d9-4f76-b782-1fdbe4cc7057" providerId="ADAL" clId="{507CE125-C01E-42F8-B940-945E3B0A7414}" dt="2026-02-26T08:19:20.845" v="3089" actId="20577"/>
        <pc:sldMkLst>
          <pc:docMk/>
          <pc:sldMk cId="1684520979" sldId="3057"/>
        </pc:sldMkLst>
        <pc:spChg chg="mod">
          <ac:chgData name="Lanah Verbraeken (RIZIV-INAMI)" userId="de611590-d0d9-4f76-b782-1fdbe4cc7057" providerId="ADAL" clId="{507CE125-C01E-42F8-B940-945E3B0A7414}" dt="2026-02-26T08:19:20.845" v="3089" actId="20577"/>
          <ac:spMkLst>
            <pc:docMk/>
            <pc:sldMk cId="1684520979" sldId="3057"/>
            <ac:spMk id="3" creationId="{2852E359-ED5C-9B36-985D-5AC74A86B783}"/>
          </ac:spMkLst>
        </pc:spChg>
        <pc:extLst>
          <p:ext xmlns:p="http://schemas.openxmlformats.org/presentationml/2006/main" uri="{D6D511B9-2390-475A-947B-AFAB55BFBCF1}">
            <pc226:cmChg xmlns:pc226="http://schemas.microsoft.com/office/powerpoint/2022/06/main/command" chg="mod">
              <pc226:chgData name="Lanah Verbraeken (RIZIV-INAMI)" userId="de611590-d0d9-4f76-b782-1fdbe4cc7057" providerId="ADAL" clId="{507CE125-C01E-42F8-B940-945E3B0A7414}" dt="2026-02-26T08:19:20.845" v="3089" actId="20577"/>
              <pc2:cmMkLst xmlns:pc2="http://schemas.microsoft.com/office/powerpoint/2019/9/main/command">
                <pc:docMk/>
                <pc:sldMk cId="1684520979" sldId="3057"/>
                <pc2:cmMk id="{829ED804-694C-46F7-94BD-CE400D7CDBE6}"/>
              </pc2:cmMkLst>
            </pc226:cmChg>
          </p:ext>
        </pc:extLst>
      </pc:sldChg>
      <pc:sldChg chg="modSp mod modCm">
        <pc:chgData name="Lanah Verbraeken (RIZIV-INAMI)" userId="de611590-d0d9-4f76-b782-1fdbe4cc7057" providerId="ADAL" clId="{507CE125-C01E-42F8-B940-945E3B0A7414}" dt="2026-02-26T08:18:55.917" v="3085" actId="20577"/>
        <pc:sldMkLst>
          <pc:docMk/>
          <pc:sldMk cId="4226861452" sldId="3060"/>
        </pc:sldMkLst>
        <pc:spChg chg="mod">
          <ac:chgData name="Lanah Verbraeken (RIZIV-INAMI)" userId="de611590-d0d9-4f76-b782-1fdbe4cc7057" providerId="ADAL" clId="{507CE125-C01E-42F8-B940-945E3B0A7414}" dt="2026-02-26T08:18:55.917" v="3085" actId="20577"/>
          <ac:spMkLst>
            <pc:docMk/>
            <pc:sldMk cId="4226861452" sldId="3060"/>
            <ac:spMk id="6" creationId="{F461F9E4-491C-1A4D-E202-7DF592F1EFDA}"/>
          </ac:spMkLst>
        </pc:spChg>
        <pc:extLst>
          <p:ext xmlns:p="http://schemas.openxmlformats.org/presentationml/2006/main" uri="{D6D511B9-2390-475A-947B-AFAB55BFBCF1}">
            <pc226:cmChg xmlns:pc226="http://schemas.microsoft.com/office/powerpoint/2022/06/main/command" chg="mod">
              <pc226:chgData name="Lanah Verbraeken (RIZIV-INAMI)" userId="de611590-d0d9-4f76-b782-1fdbe4cc7057" providerId="ADAL" clId="{507CE125-C01E-42F8-B940-945E3B0A7414}" dt="2026-02-26T08:18:55.917" v="3085" actId="20577"/>
              <pc2:cmMkLst xmlns:pc2="http://schemas.microsoft.com/office/powerpoint/2019/9/main/command">
                <pc:docMk/>
                <pc:sldMk cId="4226861452" sldId="3060"/>
                <pc2:cmMk id="{B46F993A-C9E6-4F1B-A03E-150BB0C8587B}"/>
              </pc2:cmMkLst>
            </pc226:cmChg>
          </p:ext>
        </pc:extLst>
      </pc:sldChg>
      <pc:sldChg chg="modSp mod modNotesTx">
        <pc:chgData name="Lanah Verbraeken (RIZIV-INAMI)" userId="de611590-d0d9-4f76-b782-1fdbe4cc7057" providerId="ADAL" clId="{507CE125-C01E-42F8-B940-945E3B0A7414}" dt="2026-02-24T12:42:04.608" v="2905" actId="13926"/>
        <pc:sldMkLst>
          <pc:docMk/>
          <pc:sldMk cId="85990071" sldId="3062"/>
        </pc:sldMkLst>
        <pc:spChg chg="mod">
          <ac:chgData name="Lanah Verbraeken (RIZIV-INAMI)" userId="de611590-d0d9-4f76-b782-1fdbe4cc7057" providerId="ADAL" clId="{507CE125-C01E-42F8-B940-945E3B0A7414}" dt="2026-02-24T12:42:04.608" v="2905" actId="13926"/>
          <ac:spMkLst>
            <pc:docMk/>
            <pc:sldMk cId="85990071" sldId="3062"/>
            <ac:spMk id="5" creationId="{2056E72F-902D-8645-7A79-F9B0720303AE}"/>
          </ac:spMkLst>
        </pc:spChg>
      </pc:sldChg>
      <pc:sldChg chg="addSp delSp modSp mod modNotesTx">
        <pc:chgData name="Lanah Verbraeken (RIZIV-INAMI)" userId="de611590-d0d9-4f76-b782-1fdbe4cc7057" providerId="ADAL" clId="{507CE125-C01E-42F8-B940-945E3B0A7414}" dt="2026-02-25T12:19:22.612" v="3083" actId="5793"/>
        <pc:sldMkLst>
          <pc:docMk/>
          <pc:sldMk cId="237270719" sldId="3065"/>
        </pc:sldMkLst>
        <pc:spChg chg="add mod">
          <ac:chgData name="Lanah Verbraeken (RIZIV-INAMI)" userId="de611590-d0d9-4f76-b782-1fdbe4cc7057" providerId="ADAL" clId="{507CE125-C01E-42F8-B940-945E3B0A7414}" dt="2026-02-25T12:19:22.612" v="3083" actId="5793"/>
          <ac:spMkLst>
            <pc:docMk/>
            <pc:sldMk cId="237270719" sldId="3065"/>
            <ac:spMk id="3" creationId="{9BDE2BD0-650F-27B0-8330-877527FB5AEE}"/>
          </ac:spMkLst>
        </pc:spChg>
      </pc:sldChg>
      <pc:sldChg chg="addSp delSp modSp mod modNotesTx">
        <pc:chgData name="Lanah Verbraeken (RIZIV-INAMI)" userId="de611590-d0d9-4f76-b782-1fdbe4cc7057" providerId="ADAL" clId="{507CE125-C01E-42F8-B940-945E3B0A7414}" dt="2026-02-24T12:38:37.715" v="2895" actId="1076"/>
        <pc:sldMkLst>
          <pc:docMk/>
          <pc:sldMk cId="2102844763" sldId="3066"/>
        </pc:sldMkLst>
        <pc:spChg chg="mod">
          <ac:chgData name="Lanah Verbraeken (RIZIV-INAMI)" userId="de611590-d0d9-4f76-b782-1fdbe4cc7057" providerId="ADAL" clId="{507CE125-C01E-42F8-B940-945E3B0A7414}" dt="2026-02-24T12:38:03.101" v="2891" actId="13926"/>
          <ac:spMkLst>
            <pc:docMk/>
            <pc:sldMk cId="2102844763" sldId="3066"/>
            <ac:spMk id="3" creationId="{E9C5D709-75D4-4161-8944-9C0E30F139C8}"/>
          </ac:spMkLst>
        </pc:spChg>
        <pc:spChg chg="mod">
          <ac:chgData name="Lanah Verbraeken (RIZIV-INAMI)" userId="de611590-d0d9-4f76-b782-1fdbe4cc7057" providerId="ADAL" clId="{507CE125-C01E-42F8-B940-945E3B0A7414}" dt="2026-02-24T12:38:37.715" v="2895" actId="1076"/>
          <ac:spMkLst>
            <pc:docMk/>
            <pc:sldMk cId="2102844763" sldId="3066"/>
            <ac:spMk id="75" creationId="{386B115A-E22D-47E0-8F57-5A52ED1A42F4}"/>
          </ac:spMkLst>
        </pc:spChg>
        <pc:cxnChg chg="add mod">
          <ac:chgData name="Lanah Verbraeken (RIZIV-INAMI)" userId="de611590-d0d9-4f76-b782-1fdbe4cc7057" providerId="ADAL" clId="{507CE125-C01E-42F8-B940-945E3B0A7414}" dt="2026-02-24T12:38:31.520" v="2894" actId="208"/>
          <ac:cxnSpMkLst>
            <pc:docMk/>
            <pc:sldMk cId="2102844763" sldId="3066"/>
            <ac:cxnSpMk id="18" creationId="{0BA5EFCC-C0F4-C608-3E2C-7E306B5481C2}"/>
          </ac:cxnSpMkLst>
        </pc:cxnChg>
        <pc:cxnChg chg="mod">
          <ac:chgData name="Lanah Verbraeken (RIZIV-INAMI)" userId="de611590-d0d9-4f76-b782-1fdbe4cc7057" providerId="ADAL" clId="{507CE125-C01E-42F8-B940-945E3B0A7414}" dt="2026-02-24T12:38:37.715" v="2895" actId="1076"/>
          <ac:cxnSpMkLst>
            <pc:docMk/>
            <pc:sldMk cId="2102844763" sldId="3066"/>
            <ac:cxnSpMk id="79" creationId="{CF08D189-ADED-4770-8F6D-F7BF666AA01A}"/>
          </ac:cxnSpMkLst>
        </pc:cxnChg>
      </pc:sldChg>
      <pc:sldChg chg="delSp add setBg delDesignElem modNotesTx">
        <pc:chgData name="Lanah Verbraeken (RIZIV-INAMI)" userId="de611590-d0d9-4f76-b782-1fdbe4cc7057" providerId="ADAL" clId="{507CE125-C01E-42F8-B940-945E3B0A7414}" dt="2026-03-05T12:15:22.339" v="3151" actId="20577"/>
        <pc:sldMkLst>
          <pc:docMk/>
          <pc:sldMk cId="250024572" sldId="3072"/>
        </pc:sldMkLst>
      </pc:sldChg>
    </pc:docChg>
  </pc:docChgLst>
</pc:chgInfo>
</file>

<file path=ppt/diagrams/_rels/data11.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image" Target="../media/image70.svg"/><Relationship Id="rId1" Type="http://schemas.openxmlformats.org/officeDocument/2006/relationships/image" Target="../media/image69.png"/><Relationship Id="rId6" Type="http://schemas.openxmlformats.org/officeDocument/2006/relationships/image" Target="../media/image74.svg"/><Relationship Id="rId5" Type="http://schemas.openxmlformats.org/officeDocument/2006/relationships/image" Target="../media/image73.png"/><Relationship Id="rId4" Type="http://schemas.openxmlformats.org/officeDocument/2006/relationships/image" Target="../media/image72.svg"/></Relationships>
</file>

<file path=ppt/diagrams/_rels/data16.xml.rels><?xml version="1.0" encoding="UTF-8" standalone="yes"?>
<Relationships xmlns="http://schemas.openxmlformats.org/package/2006/relationships"><Relationship Id="rId3" Type="http://schemas.openxmlformats.org/officeDocument/2006/relationships/image" Target="../media/image124.png"/><Relationship Id="rId2" Type="http://schemas.openxmlformats.org/officeDocument/2006/relationships/image" Target="../media/image123.png"/><Relationship Id="rId1" Type="http://schemas.openxmlformats.org/officeDocument/2006/relationships/image" Target="../media/image122.png"/><Relationship Id="rId4" Type="http://schemas.openxmlformats.org/officeDocument/2006/relationships/image" Target="../media/image125.png"/></Relationships>
</file>

<file path=ppt/diagrams/_rels/data3.xml.rels><?xml version="1.0" encoding="UTF-8" standalone="yes"?>
<Relationships xmlns="http://schemas.openxmlformats.org/package/2006/relationships"><Relationship Id="rId8" Type="http://schemas.openxmlformats.org/officeDocument/2006/relationships/image" Target="../media/image36.svg"/><Relationship Id="rId3" Type="http://schemas.openxmlformats.org/officeDocument/2006/relationships/image" Target="../media/image31.png"/><Relationship Id="rId7" Type="http://schemas.openxmlformats.org/officeDocument/2006/relationships/image" Target="../media/image35.png"/><Relationship Id="rId2" Type="http://schemas.openxmlformats.org/officeDocument/2006/relationships/image" Target="../media/image30.svg"/><Relationship Id="rId1" Type="http://schemas.openxmlformats.org/officeDocument/2006/relationships/image" Target="../media/image29.png"/><Relationship Id="rId6" Type="http://schemas.openxmlformats.org/officeDocument/2006/relationships/image" Target="../media/image34.svg"/><Relationship Id="rId5" Type="http://schemas.openxmlformats.org/officeDocument/2006/relationships/image" Target="../media/image33.png"/><Relationship Id="rId10" Type="http://schemas.openxmlformats.org/officeDocument/2006/relationships/image" Target="../media/image38.svg"/><Relationship Id="rId4" Type="http://schemas.openxmlformats.org/officeDocument/2006/relationships/image" Target="../media/image32.svg"/><Relationship Id="rId9" Type="http://schemas.openxmlformats.org/officeDocument/2006/relationships/image" Target="../media/image37.png"/></Relationships>
</file>

<file path=ppt/diagrams/_rels/data6.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svg"/><Relationship Id="rId1" Type="http://schemas.openxmlformats.org/officeDocument/2006/relationships/image" Target="../media/image45.png"/><Relationship Id="rId6" Type="http://schemas.openxmlformats.org/officeDocument/2006/relationships/image" Target="../media/image50.svg"/><Relationship Id="rId5" Type="http://schemas.openxmlformats.org/officeDocument/2006/relationships/image" Target="../media/image49.png"/><Relationship Id="rId4" Type="http://schemas.openxmlformats.org/officeDocument/2006/relationships/image" Target="../media/image48.svg"/></Relationships>
</file>

<file path=ppt/diagrams/_rels/drawing11.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image" Target="../media/image70.svg"/><Relationship Id="rId1" Type="http://schemas.openxmlformats.org/officeDocument/2006/relationships/image" Target="../media/image69.png"/><Relationship Id="rId6" Type="http://schemas.openxmlformats.org/officeDocument/2006/relationships/image" Target="../media/image74.svg"/><Relationship Id="rId5" Type="http://schemas.openxmlformats.org/officeDocument/2006/relationships/image" Target="../media/image73.png"/><Relationship Id="rId4" Type="http://schemas.openxmlformats.org/officeDocument/2006/relationships/image" Target="../media/image72.svg"/></Relationships>
</file>

<file path=ppt/diagrams/_rels/drawing16.xml.rels><?xml version="1.0" encoding="UTF-8" standalone="yes"?>
<Relationships xmlns="http://schemas.openxmlformats.org/package/2006/relationships"><Relationship Id="rId3" Type="http://schemas.openxmlformats.org/officeDocument/2006/relationships/image" Target="../media/image124.png"/><Relationship Id="rId2" Type="http://schemas.openxmlformats.org/officeDocument/2006/relationships/image" Target="../media/image123.png"/><Relationship Id="rId1" Type="http://schemas.openxmlformats.org/officeDocument/2006/relationships/image" Target="../media/image122.png"/><Relationship Id="rId4" Type="http://schemas.openxmlformats.org/officeDocument/2006/relationships/image" Target="../media/image125.png"/></Relationships>
</file>

<file path=ppt/diagrams/_rels/drawing3.xml.rels><?xml version="1.0" encoding="UTF-8" standalone="yes"?>
<Relationships xmlns="http://schemas.openxmlformats.org/package/2006/relationships"><Relationship Id="rId8" Type="http://schemas.openxmlformats.org/officeDocument/2006/relationships/image" Target="../media/image36.svg"/><Relationship Id="rId3" Type="http://schemas.openxmlformats.org/officeDocument/2006/relationships/image" Target="../media/image31.png"/><Relationship Id="rId7" Type="http://schemas.openxmlformats.org/officeDocument/2006/relationships/image" Target="../media/image35.png"/><Relationship Id="rId2" Type="http://schemas.openxmlformats.org/officeDocument/2006/relationships/image" Target="../media/image30.svg"/><Relationship Id="rId1" Type="http://schemas.openxmlformats.org/officeDocument/2006/relationships/image" Target="../media/image29.png"/><Relationship Id="rId6" Type="http://schemas.openxmlformats.org/officeDocument/2006/relationships/image" Target="../media/image34.svg"/><Relationship Id="rId5" Type="http://schemas.openxmlformats.org/officeDocument/2006/relationships/image" Target="../media/image33.png"/><Relationship Id="rId10" Type="http://schemas.openxmlformats.org/officeDocument/2006/relationships/image" Target="../media/image38.svg"/><Relationship Id="rId4" Type="http://schemas.openxmlformats.org/officeDocument/2006/relationships/image" Target="../media/image32.svg"/><Relationship Id="rId9" Type="http://schemas.openxmlformats.org/officeDocument/2006/relationships/image" Target="../media/image37.png"/></Relationships>
</file>

<file path=ppt/diagrams/_rels/drawing6.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svg"/><Relationship Id="rId1" Type="http://schemas.openxmlformats.org/officeDocument/2006/relationships/image" Target="../media/image45.png"/><Relationship Id="rId6" Type="http://schemas.openxmlformats.org/officeDocument/2006/relationships/image" Target="../media/image50.svg"/><Relationship Id="rId5" Type="http://schemas.openxmlformats.org/officeDocument/2006/relationships/image" Target="../media/image49.png"/><Relationship Id="rId4" Type="http://schemas.openxmlformats.org/officeDocument/2006/relationships/image" Target="../media/image48.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3_5">
  <dgm:title val=""/>
  <dgm:desc val=""/>
  <dgm:catLst>
    <dgm:cat type="accent3" pri="11500"/>
  </dgm:catLst>
  <dgm:styleLbl name="node0">
    <dgm:fillClrLst meth="cycle">
      <a:schemeClr val="accent3">
        <a:alpha val="80000"/>
      </a:schemeClr>
    </dgm:fillClrLst>
    <dgm:linClrLst meth="repeat">
      <a:schemeClr val="lt1"/>
    </dgm:linClrLst>
    <dgm:effectClrLst/>
    <dgm:txLinClrLst/>
    <dgm:txFillClrLst/>
    <dgm:txEffectClrLst/>
  </dgm:styleLbl>
  <dgm:styleLbl name="node1">
    <dgm:fillClrLst>
      <a:schemeClr val="accent3">
        <a:alpha val="90000"/>
      </a:schemeClr>
      <a:schemeClr val="accent3">
        <a:alpha val="50000"/>
      </a:schemeClr>
    </dgm:fillClrLst>
    <dgm:linClrLst meth="repeat">
      <a:schemeClr val="lt1"/>
    </dgm:linClrLst>
    <dgm:effectClrLst/>
    <dgm:txLinClrLst/>
    <dgm:txFillClrLst/>
    <dgm:txEffectClrLst/>
  </dgm:styleLbl>
  <dgm:styleLbl name="alignNode1">
    <dgm:fillClrLst>
      <a:schemeClr val="accent3">
        <a:alpha val="90000"/>
      </a:schemeClr>
      <a:schemeClr val="accent3">
        <a:alpha val="50000"/>
      </a:schemeClr>
    </dgm:fillClrLst>
    <dgm:linClrLst>
      <a:schemeClr val="accent3">
        <a:alpha val="90000"/>
      </a:schemeClr>
      <a:schemeClr val="accent3">
        <a:alpha val="50000"/>
      </a:schemeClr>
    </dgm:linClrLst>
    <dgm:effectClrLst/>
    <dgm:txLinClrLst/>
    <dgm:txFillClrLst/>
    <dgm:txEffectClrLst/>
  </dgm:styleLbl>
  <dgm:styleLbl name="lnNode1">
    <dgm:fillClrLst>
      <a:schemeClr val="accent3">
        <a:shade val="90000"/>
      </a:schemeClr>
      <a:schemeClr val="accent3">
        <a:alpha val="50000"/>
        <a:tint val="50000"/>
      </a:schemeClr>
    </dgm:fillClrLst>
    <dgm:linClrLst meth="repeat">
      <a:schemeClr val="lt1"/>
    </dgm:linClrLst>
    <dgm:effectClrLst/>
    <dgm:txLinClrLst/>
    <dgm:txFillClrLst/>
    <dgm:txEffectClrLst/>
  </dgm:styleLbl>
  <dgm:styleLbl name="vennNode1">
    <dgm:fillClrLst>
      <a:schemeClr val="accent3">
        <a:shade val="80000"/>
        <a:alpha val="50000"/>
      </a:schemeClr>
      <a:schemeClr val="accent3">
        <a:alpha val="80000"/>
      </a:schemeClr>
    </dgm:fillClrLst>
    <dgm:linClrLst meth="repeat">
      <a:schemeClr val="lt1"/>
    </dgm:linClrLst>
    <dgm:effectClrLst/>
    <dgm:txLinClrLst/>
    <dgm:txFillClrLst/>
    <dgm:txEffectClrLst/>
  </dgm:styleLbl>
  <dgm:styleLbl name="node2">
    <dgm:fillClrLst>
      <a:schemeClr val="accent3">
        <a:alpha val="70000"/>
      </a:schemeClr>
    </dgm:fillClrLst>
    <dgm:linClrLst meth="repeat">
      <a:schemeClr val="lt1"/>
    </dgm:linClrLst>
    <dgm:effectClrLst/>
    <dgm:txLinClrLst/>
    <dgm:txFillClrLst/>
    <dgm:txEffectClrLst/>
  </dgm:styleLbl>
  <dgm:styleLbl name="node3">
    <dgm:fillClrLst>
      <a:schemeClr val="accent3">
        <a:alpha val="50000"/>
      </a:schemeClr>
    </dgm:fillClrLst>
    <dgm:linClrLst meth="repeat">
      <a:schemeClr val="lt1"/>
    </dgm:linClrLst>
    <dgm:effectClrLst/>
    <dgm:txLinClrLst/>
    <dgm:txFillClrLst/>
    <dgm:txEffectClrLst/>
  </dgm:styleLbl>
  <dgm:styleLbl name="node4">
    <dgm:fillClrLst>
      <a:schemeClr val="accent3">
        <a:alpha val="30000"/>
      </a:schemeClr>
    </dgm:fillClrLst>
    <dgm:linClrLst meth="repeat">
      <a:schemeClr val="lt1"/>
    </dgm:linClrLst>
    <dgm:effectClrLst/>
    <dgm:txLinClrLst/>
    <dgm:txFillClrLst/>
    <dgm:txEffectClrLst/>
  </dgm:styleLbl>
  <dgm:styleLbl name="fgImgPlace1">
    <dgm:fillClrLst>
      <a:schemeClr val="accent3">
        <a:tint val="50000"/>
        <a:alpha val="90000"/>
      </a:schemeClr>
      <a:schemeClr val="accent3">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dgm:txEffectClrLst/>
  </dgm:styleLbl>
  <dgm:styleLbl name="fgSibTrans2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dgm:txEffectClrLst/>
  </dgm:styleLbl>
  <dgm:styleLbl name="bgSibTrans2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dgm:txEffectClrLst/>
  </dgm:styleLbl>
  <dgm:styleLbl name="sibTrans1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accent3">
        <a:alpha val="90000"/>
      </a:schemeClr>
    </dgm:fillClrLst>
    <dgm:linClrLst meth="repeat">
      <a:schemeClr val="lt1"/>
    </dgm:linClrLst>
    <dgm:effectClrLst/>
    <dgm:txLinClrLst/>
    <dgm:txFillClrLst/>
    <dgm:txEffectClrLst/>
  </dgm:styleLbl>
  <dgm:styleLbl name="asst1">
    <dgm:fillClrLst meth="repeat">
      <a:schemeClr val="accent3">
        <a:alpha val="90000"/>
      </a:schemeClr>
    </dgm:fillClrLst>
    <dgm:linClrLst meth="repeat">
      <a:schemeClr val="lt1"/>
    </dgm:linClrLst>
    <dgm:effectClrLst/>
    <dgm:txLinClrLst/>
    <dgm:txFillClrLst/>
    <dgm:txEffectClrLst/>
  </dgm:styleLbl>
  <dgm:styleLbl name="asst2">
    <dgm:fillClrLst>
      <a:schemeClr val="accent3">
        <a:alpha val="90000"/>
      </a:schemeClr>
    </dgm:fillClrLst>
    <dgm:linClrLst meth="repeat">
      <a:schemeClr val="lt1"/>
    </dgm:linClrLst>
    <dgm:effectClrLst/>
    <dgm:txLinClrLst/>
    <dgm:txFillClrLst/>
    <dgm:txEffectClrLst/>
  </dgm:styleLbl>
  <dgm:styleLbl name="asst3">
    <dgm:fillClrLst>
      <a:schemeClr val="accent3">
        <a:alpha val="70000"/>
      </a:schemeClr>
    </dgm:fillClrLst>
    <dgm:linClrLst meth="repeat">
      <a:schemeClr val="lt1"/>
    </dgm:linClrLst>
    <dgm:effectClrLst/>
    <dgm:txLinClrLst/>
    <dgm:txFillClrLst/>
    <dgm:txEffectClrLst/>
  </dgm:styleLbl>
  <dgm:styleLbl name="asst4">
    <dgm:fillClrLst>
      <a:schemeClr val="accent3">
        <a:alpha val="50000"/>
      </a:schemeClr>
    </dgm:fillClrLst>
    <dgm:linClrLst meth="repeat">
      <a:schemeClr val="lt1"/>
    </dgm:linClrLst>
    <dgm:effectClrLst/>
    <dgm:txLinClrLst/>
    <dgm:txFillClrLst/>
    <dgm:txEffectClrLst/>
  </dgm:styleLbl>
  <dgm:styleLbl name="parChTrans2D1">
    <dgm:fillClrLst meth="repeat">
      <a:schemeClr val="accent3">
        <a:shade val="80000"/>
      </a:schemeClr>
    </dgm:fillClrLst>
    <dgm:linClrLst meth="repeat">
      <a:schemeClr val="accent3">
        <a:shade val="80000"/>
      </a:schemeClr>
    </dgm:linClrLst>
    <dgm:effectClrLst/>
    <dgm:txLinClrLst/>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dk1"/>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3">
        <a:tint val="90000"/>
      </a:schemeClr>
    </dgm:linClrLst>
    <dgm:effectClrLst/>
    <dgm:txLinClrLst/>
    <dgm:txFillClrLst meth="repeat">
      <a:schemeClr val="tx1"/>
    </dgm:txFillClrLst>
    <dgm:txEffectClrLst/>
  </dgm:styleLbl>
  <dgm:styleLbl name="parChTrans1D3">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parChTrans1D4">
    <dgm:fillClrLst meth="repeat">
      <a:schemeClr val="accent3">
        <a:tint val="50000"/>
      </a:schemeClr>
    </dgm:fillClrLst>
    <dgm:linClrLst meth="repeat">
      <a:schemeClr val="accent3">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3">
        <a:alpha val="90000"/>
      </a:schemeClr>
      <a:schemeClr val="accent3">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a:schemeClr val="accent3">
        <a:alpha val="90000"/>
        <a:tint val="40000"/>
      </a:schemeClr>
      <a:schemeClr val="accent3">
        <a:alpha val="5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50000"/>
      </a:schemeClr>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6937529-8490-4221-9D7D-D3A18DFB19B8}"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n-US"/>
        </a:p>
      </dgm:t>
    </dgm:pt>
    <dgm:pt modelId="{FC06815F-7F56-4FD1-B30F-DDBF1424C27A}">
      <dgm:prSet/>
      <dgm:spPr>
        <a:xfrm>
          <a:off x="0" y="845"/>
          <a:ext cx="3785616" cy="1034829"/>
        </a:xfrm>
        <a:prstGeom prst="roundRect">
          <a:avLst/>
        </a:prstGeom>
        <a:solidFill>
          <a:srgbClr val="156082">
            <a:hueOff val="0"/>
            <a:satOff val="0"/>
            <a:lumOff val="0"/>
            <a:alphaOff val="0"/>
          </a:srgbClr>
        </a:solidFill>
        <a:ln w="19050" cap="flat" cmpd="sng" algn="ctr">
          <a:solidFill>
            <a:sysClr val="window" lastClr="FFFFFF">
              <a:hueOff val="0"/>
              <a:satOff val="0"/>
              <a:lumOff val="0"/>
              <a:alphaOff val="0"/>
            </a:sysClr>
          </a:solidFill>
          <a:prstDash val="solid"/>
          <a:miter lim="800000"/>
        </a:ln>
        <a:effectLst/>
      </dgm:spPr>
      <dgm:t>
        <a:bodyPr/>
        <a:lstStyle/>
        <a:p>
          <a:r>
            <a:rPr lang="nl-BE" noProof="0">
              <a:solidFill>
                <a:sysClr val="window" lastClr="FFFFFF"/>
              </a:solidFill>
              <a:latin typeface="Aptos" panose="020B0004020202020204"/>
              <a:ea typeface="+mn-ea"/>
              <a:cs typeface="+mn-cs"/>
            </a:rPr>
            <a:t>Economische en organisatorische transformaties :</a:t>
          </a:r>
        </a:p>
      </dgm:t>
    </dgm:pt>
    <dgm:pt modelId="{14B5DA9D-6E32-44FA-B021-E5655BF1BA13}" type="parTrans" cxnId="{0DEE9760-0DEE-4890-9491-56D9D108E075}">
      <dgm:prSet/>
      <dgm:spPr/>
      <dgm:t>
        <a:bodyPr/>
        <a:lstStyle/>
        <a:p>
          <a:endParaRPr lang="en-US"/>
        </a:p>
      </dgm:t>
    </dgm:pt>
    <dgm:pt modelId="{74B4D293-EB77-420E-BA86-F27F9A0F56E1}" type="sibTrans" cxnId="{0DEE9760-0DEE-4890-9491-56D9D108E075}">
      <dgm:prSet/>
      <dgm:spPr/>
      <dgm:t>
        <a:bodyPr/>
        <a:lstStyle/>
        <a:p>
          <a:endParaRPr lang="en-US"/>
        </a:p>
      </dgm:t>
    </dgm:pt>
    <dgm:pt modelId="{30634D3D-A30C-48C9-90B6-A36629BC3050}">
      <dgm:prSet custT="1"/>
      <dgm:spPr>
        <a:xfrm rot="5400000">
          <a:off x="6736676" y="-2846732"/>
          <a:ext cx="827863" cy="6729984"/>
        </a:xfrm>
        <a:prstGeom prst="round2SameRect">
          <a:avLst/>
        </a:prstGeom>
        <a:solidFill>
          <a:srgbClr val="156082">
            <a:alpha val="90000"/>
            <a:tint val="40000"/>
            <a:hueOff val="0"/>
            <a:satOff val="0"/>
            <a:lumOff val="0"/>
            <a:alphaOff val="0"/>
          </a:srgbClr>
        </a:solidFill>
        <a:ln w="19050" cap="flat" cmpd="sng" algn="ctr">
          <a:solidFill>
            <a:srgbClr val="156082">
              <a:alpha val="90000"/>
              <a:tint val="40000"/>
              <a:hueOff val="0"/>
              <a:satOff val="0"/>
              <a:lumOff val="0"/>
              <a:alphaOff val="0"/>
            </a:srgbClr>
          </a:solidFill>
          <a:prstDash val="solid"/>
          <a:miter lim="800000"/>
        </a:ln>
        <a:effectLst/>
      </dgm:spPr>
      <dgm:t>
        <a:bodyPr/>
        <a:lstStyle/>
        <a:p>
          <a:r>
            <a:rPr lang="nl-BE" sz="1400" noProof="0">
              <a:solidFill>
                <a:srgbClr val="1E699D"/>
              </a:solidFill>
              <a:latin typeface="Calibri"/>
              <a:ea typeface="Calibri"/>
              <a:cs typeface="Segoe UI"/>
            </a:rPr>
            <a:t>Globalisering, digitalisering, overmatige flexibiliteit.</a:t>
          </a:r>
        </a:p>
      </dgm:t>
    </dgm:pt>
    <dgm:pt modelId="{90409560-2F1B-4469-A50C-4CC60796C94C}" type="parTrans" cxnId="{9D4CB8CD-61EE-4FBE-9FB2-8135048600D1}">
      <dgm:prSet/>
      <dgm:spPr/>
      <dgm:t>
        <a:bodyPr/>
        <a:lstStyle/>
        <a:p>
          <a:endParaRPr lang="en-US"/>
        </a:p>
      </dgm:t>
    </dgm:pt>
    <dgm:pt modelId="{44B9DDAE-605F-42B6-9F39-59D5989F6A49}" type="sibTrans" cxnId="{9D4CB8CD-61EE-4FBE-9FB2-8135048600D1}">
      <dgm:prSet/>
      <dgm:spPr/>
      <dgm:t>
        <a:bodyPr/>
        <a:lstStyle/>
        <a:p>
          <a:endParaRPr lang="en-US"/>
        </a:p>
      </dgm:t>
    </dgm:pt>
    <dgm:pt modelId="{0C1CC7B4-870F-4FB9-ACBF-52F6D93DBA40}">
      <dgm:prSet/>
      <dgm:spPr>
        <a:xfrm>
          <a:off x="0" y="1087415"/>
          <a:ext cx="3785616" cy="1034829"/>
        </a:xfrm>
        <a:prstGeom prst="roundRect">
          <a:avLst/>
        </a:prstGeom>
        <a:solidFill>
          <a:srgbClr val="156082">
            <a:hueOff val="0"/>
            <a:satOff val="0"/>
            <a:lumOff val="0"/>
            <a:alphaOff val="0"/>
          </a:srgbClr>
        </a:solidFill>
        <a:ln w="19050" cap="flat" cmpd="sng" algn="ctr">
          <a:solidFill>
            <a:sysClr val="window" lastClr="FFFFFF">
              <a:hueOff val="0"/>
              <a:satOff val="0"/>
              <a:lumOff val="0"/>
              <a:alphaOff val="0"/>
            </a:sysClr>
          </a:solidFill>
          <a:prstDash val="solid"/>
          <a:miter lim="800000"/>
        </a:ln>
        <a:effectLst/>
      </dgm:spPr>
      <dgm:t>
        <a:bodyPr/>
        <a:lstStyle/>
        <a:p>
          <a:r>
            <a:rPr lang="nl-BE" noProof="0">
              <a:solidFill>
                <a:sysClr val="window" lastClr="FFFFFF"/>
              </a:solidFill>
              <a:latin typeface="Aptos" panose="020B0004020202020204"/>
              <a:ea typeface="+mn-ea"/>
              <a:cs typeface="+mn-cs"/>
            </a:rPr>
            <a:t>Verheerlijking van individuele prestaties - management op basis van doelstellingen</a:t>
          </a:r>
        </a:p>
      </dgm:t>
    </dgm:pt>
    <dgm:pt modelId="{111F19BB-78B2-4D7F-ACA2-B97C2F6C7D98}" type="parTrans" cxnId="{E39685DB-F994-4832-A741-1BE1DA0E025D}">
      <dgm:prSet/>
      <dgm:spPr/>
      <dgm:t>
        <a:bodyPr/>
        <a:lstStyle/>
        <a:p>
          <a:endParaRPr lang="en-US"/>
        </a:p>
      </dgm:t>
    </dgm:pt>
    <dgm:pt modelId="{74AF1825-BC03-4A6B-A276-2AB4BF6FBFB0}" type="sibTrans" cxnId="{E39685DB-F994-4832-A741-1BE1DA0E025D}">
      <dgm:prSet/>
      <dgm:spPr/>
      <dgm:t>
        <a:bodyPr/>
        <a:lstStyle/>
        <a:p>
          <a:endParaRPr lang="en-US"/>
        </a:p>
      </dgm:t>
    </dgm:pt>
    <dgm:pt modelId="{5DB2BB2E-53CA-42FF-8F3B-08F4F39B458E}">
      <dgm:prSet custT="1"/>
      <dgm:spPr>
        <a:xfrm rot="5400000">
          <a:off x="6736676" y="-1760161"/>
          <a:ext cx="827863" cy="6729984"/>
        </a:xfrm>
        <a:prstGeom prst="round2SameRect">
          <a:avLst/>
        </a:prstGeom>
        <a:solidFill>
          <a:srgbClr val="156082">
            <a:alpha val="90000"/>
            <a:tint val="40000"/>
            <a:hueOff val="0"/>
            <a:satOff val="0"/>
            <a:lumOff val="0"/>
            <a:alphaOff val="0"/>
          </a:srgbClr>
        </a:solidFill>
        <a:ln w="19050" cap="flat" cmpd="sng" algn="ctr">
          <a:solidFill>
            <a:srgbClr val="156082">
              <a:alpha val="90000"/>
              <a:tint val="40000"/>
              <a:hueOff val="0"/>
              <a:satOff val="0"/>
              <a:lumOff val="0"/>
              <a:alphaOff val="0"/>
            </a:srgbClr>
          </a:solidFill>
          <a:prstDash val="solid"/>
          <a:miter lim="800000"/>
        </a:ln>
        <a:effectLst/>
      </dgm:spPr>
      <dgm:t>
        <a:bodyPr/>
        <a:lstStyle/>
        <a:p>
          <a:r>
            <a:rPr lang="nl-BE" sz="1400" noProof="0">
              <a:solidFill>
                <a:srgbClr val="1E699D"/>
              </a:solidFill>
              <a:latin typeface="Calibri"/>
              <a:ea typeface="Calibri"/>
              <a:cs typeface="Segoe UI"/>
            </a:rPr>
            <a:t>Prestatiedruk, versterkte concurrentie tussen bedrijven, tussen afdelingen van hetzelfde bedrijf en zelfs binnen afdelingen.</a:t>
          </a:r>
        </a:p>
      </dgm:t>
    </dgm:pt>
    <dgm:pt modelId="{41F01B2C-13F6-438A-8E8A-A1F2EF825EF8}" type="parTrans" cxnId="{B92943E7-AE59-4D87-8AE9-C67F700C37DA}">
      <dgm:prSet/>
      <dgm:spPr/>
      <dgm:t>
        <a:bodyPr/>
        <a:lstStyle/>
        <a:p>
          <a:endParaRPr lang="en-US"/>
        </a:p>
      </dgm:t>
    </dgm:pt>
    <dgm:pt modelId="{5824DB5B-4073-4BC2-9FF2-85A8942ED496}" type="sibTrans" cxnId="{B92943E7-AE59-4D87-8AE9-C67F700C37DA}">
      <dgm:prSet/>
      <dgm:spPr/>
      <dgm:t>
        <a:bodyPr/>
        <a:lstStyle/>
        <a:p>
          <a:endParaRPr lang="en-US"/>
        </a:p>
      </dgm:t>
    </dgm:pt>
    <dgm:pt modelId="{41906BB2-EB6B-462F-86CF-081C564E7C02}">
      <dgm:prSet custT="1"/>
      <dgm:spPr>
        <a:xfrm>
          <a:off x="0" y="2173986"/>
          <a:ext cx="3785616" cy="1034829"/>
        </a:xfrm>
        <a:prstGeom prst="roundRect">
          <a:avLst/>
        </a:prstGeom>
        <a:solidFill>
          <a:srgbClr val="156082">
            <a:hueOff val="0"/>
            <a:satOff val="0"/>
            <a:lumOff val="0"/>
            <a:alphaOff val="0"/>
          </a:srgbClr>
        </a:solidFill>
        <a:ln w="19050" cap="flat" cmpd="sng" algn="ctr">
          <a:solidFill>
            <a:sysClr val="window" lastClr="FFFFFF">
              <a:hueOff val="0"/>
              <a:satOff val="0"/>
              <a:lumOff val="0"/>
              <a:alphaOff val="0"/>
            </a:sysClr>
          </a:solidFill>
          <a:prstDash val="solid"/>
          <a:miter lim="800000"/>
        </a:ln>
        <a:effectLst/>
      </dgm:spPr>
      <dgm:t>
        <a:bodyPr/>
        <a:lstStyle/>
        <a:p>
          <a:r>
            <a:rPr lang="nl-BE" sz="1700" kern="1200" noProof="0">
              <a:solidFill>
                <a:sysClr val="window" lastClr="FFFFFF"/>
              </a:solidFill>
              <a:latin typeface="Aptos" panose="020B0004020202020204"/>
              <a:ea typeface="+mn-ea"/>
              <a:cs typeface="+mn-cs"/>
            </a:rPr>
            <a:t>Vermindering van samenwerking</a:t>
          </a:r>
        </a:p>
      </dgm:t>
    </dgm:pt>
    <dgm:pt modelId="{460BA341-B89C-4C50-A994-63132EE4E417}" type="parTrans" cxnId="{524683EF-5FE7-4EB0-B554-B63FEFB0C4F1}">
      <dgm:prSet/>
      <dgm:spPr/>
      <dgm:t>
        <a:bodyPr/>
        <a:lstStyle/>
        <a:p>
          <a:endParaRPr lang="en-US"/>
        </a:p>
      </dgm:t>
    </dgm:pt>
    <dgm:pt modelId="{F9BDF3A6-341B-491F-8C96-9691912AE1BF}" type="sibTrans" cxnId="{524683EF-5FE7-4EB0-B554-B63FEFB0C4F1}">
      <dgm:prSet/>
      <dgm:spPr/>
      <dgm:t>
        <a:bodyPr/>
        <a:lstStyle/>
        <a:p>
          <a:endParaRPr lang="en-US"/>
        </a:p>
      </dgm:t>
    </dgm:pt>
    <dgm:pt modelId="{396E52D7-D4A1-493C-A936-137FC2DEE164}">
      <dgm:prSet custT="1"/>
      <dgm:spPr>
        <a:xfrm rot="5400000">
          <a:off x="6736676" y="-673591"/>
          <a:ext cx="827863" cy="6729984"/>
        </a:xfrm>
        <a:prstGeom prst="round2SameRect">
          <a:avLst/>
        </a:prstGeom>
        <a:solidFill>
          <a:srgbClr val="156082">
            <a:alpha val="90000"/>
            <a:tint val="40000"/>
            <a:hueOff val="0"/>
            <a:satOff val="0"/>
            <a:lumOff val="0"/>
            <a:alphaOff val="0"/>
          </a:srgbClr>
        </a:solidFill>
        <a:ln w="19050" cap="flat" cmpd="sng" algn="ctr">
          <a:solidFill>
            <a:srgbClr val="156082">
              <a:alpha val="90000"/>
              <a:tint val="40000"/>
              <a:hueOff val="0"/>
              <a:satOff val="0"/>
              <a:lumOff val="0"/>
              <a:alphaOff val="0"/>
            </a:srgbClr>
          </a:solidFill>
          <a:prstDash val="solid"/>
          <a:miter lim="800000"/>
        </a:ln>
        <a:effectLst/>
      </dgm:spPr>
      <dgm:t>
        <a:bodyPr/>
        <a:lstStyle/>
        <a:p>
          <a:r>
            <a:rPr lang="nl-BE" sz="1400" noProof="0">
              <a:solidFill>
                <a:srgbClr val="1E699D"/>
              </a:solidFill>
              <a:latin typeface="Calibri"/>
              <a:ea typeface="Calibri"/>
              <a:cs typeface="Segoe UI"/>
            </a:rPr>
            <a:t>Minder mogelijkheden voor informele momenten (verlies solidariteit).</a:t>
          </a:r>
        </a:p>
      </dgm:t>
    </dgm:pt>
    <dgm:pt modelId="{9E386456-435E-4F4E-B515-69C5C95BFC92}" type="parTrans" cxnId="{38EFDDA7-721B-4FE1-8615-4E80300C6666}">
      <dgm:prSet/>
      <dgm:spPr/>
      <dgm:t>
        <a:bodyPr/>
        <a:lstStyle/>
        <a:p>
          <a:endParaRPr lang="en-US"/>
        </a:p>
      </dgm:t>
    </dgm:pt>
    <dgm:pt modelId="{AA5CD3BB-7649-492E-9C8A-9941E4C24102}" type="sibTrans" cxnId="{38EFDDA7-721B-4FE1-8615-4E80300C6666}">
      <dgm:prSet/>
      <dgm:spPr/>
      <dgm:t>
        <a:bodyPr/>
        <a:lstStyle/>
        <a:p>
          <a:endParaRPr lang="en-US"/>
        </a:p>
      </dgm:t>
    </dgm:pt>
    <dgm:pt modelId="{BA14DDE5-C83F-4660-BD2D-C89D624BD78D}">
      <dgm:prSet custT="1"/>
      <dgm:spPr>
        <a:xfrm rot="5400000">
          <a:off x="6736676" y="-673591"/>
          <a:ext cx="827863" cy="6729984"/>
        </a:xfrm>
        <a:prstGeom prst="round2SameRect">
          <a:avLst/>
        </a:prstGeom>
        <a:solidFill>
          <a:srgbClr val="156082">
            <a:alpha val="90000"/>
            <a:tint val="40000"/>
            <a:hueOff val="0"/>
            <a:satOff val="0"/>
            <a:lumOff val="0"/>
            <a:alphaOff val="0"/>
          </a:srgbClr>
        </a:solidFill>
        <a:ln w="19050" cap="flat" cmpd="sng" algn="ctr">
          <a:solidFill>
            <a:srgbClr val="156082">
              <a:alpha val="90000"/>
              <a:tint val="40000"/>
              <a:hueOff val="0"/>
              <a:satOff val="0"/>
              <a:lumOff val="0"/>
              <a:alphaOff val="0"/>
            </a:srgbClr>
          </a:solidFill>
          <a:prstDash val="solid"/>
          <a:miter lim="800000"/>
        </a:ln>
        <a:effectLst/>
      </dgm:spPr>
      <dgm:t>
        <a:bodyPr/>
        <a:lstStyle/>
        <a:p>
          <a:r>
            <a:rPr lang="nl-BE" sz="1400" noProof="0">
              <a:solidFill>
                <a:srgbClr val="1E699D"/>
              </a:solidFill>
              <a:latin typeface="Calibri"/>
              <a:ea typeface="Calibri"/>
              <a:cs typeface="Segoe UI"/>
            </a:rPr>
            <a:t>Ontslaggolf, vertrekken uit afkeer.</a:t>
          </a:r>
        </a:p>
      </dgm:t>
    </dgm:pt>
    <dgm:pt modelId="{9BF1BE9F-198F-45F7-AF3D-1FF50A56B555}" type="parTrans" cxnId="{A8193CA6-A177-4731-A274-93E149006374}">
      <dgm:prSet/>
      <dgm:spPr/>
      <dgm:t>
        <a:bodyPr/>
        <a:lstStyle/>
        <a:p>
          <a:endParaRPr lang="en-US"/>
        </a:p>
      </dgm:t>
    </dgm:pt>
    <dgm:pt modelId="{04B8EF3A-129A-457F-B288-97B944072C86}" type="sibTrans" cxnId="{A8193CA6-A177-4731-A274-93E149006374}">
      <dgm:prSet/>
      <dgm:spPr/>
      <dgm:t>
        <a:bodyPr/>
        <a:lstStyle/>
        <a:p>
          <a:endParaRPr lang="en-US"/>
        </a:p>
      </dgm:t>
    </dgm:pt>
    <dgm:pt modelId="{20EABAB9-4C47-49D7-8E31-A55563FA08C0}">
      <dgm:prSet/>
      <dgm:spPr>
        <a:xfrm>
          <a:off x="0" y="3260556"/>
          <a:ext cx="3785616" cy="1034829"/>
        </a:xfrm>
        <a:prstGeom prst="roundRect">
          <a:avLst/>
        </a:prstGeom>
        <a:solidFill>
          <a:srgbClr val="156082">
            <a:hueOff val="0"/>
            <a:satOff val="0"/>
            <a:lumOff val="0"/>
            <a:alphaOff val="0"/>
          </a:srgbClr>
        </a:solidFill>
        <a:ln w="19050" cap="flat" cmpd="sng" algn="ctr">
          <a:solidFill>
            <a:sysClr val="window" lastClr="FFFFFF">
              <a:hueOff val="0"/>
              <a:satOff val="0"/>
              <a:lumOff val="0"/>
              <a:alphaOff val="0"/>
            </a:sysClr>
          </a:solidFill>
          <a:prstDash val="solid"/>
          <a:miter lim="800000"/>
        </a:ln>
        <a:effectLst/>
      </dgm:spPr>
      <dgm:t>
        <a:bodyPr/>
        <a:lstStyle/>
        <a:p>
          <a:r>
            <a:rPr lang="nl-BE" noProof="0">
              <a:solidFill>
                <a:sysClr val="window" lastClr="FFFFFF"/>
              </a:solidFill>
              <a:latin typeface="Aptos" panose="020B0004020202020204"/>
              <a:ea typeface="+mn-ea"/>
              <a:cs typeface="+mn-cs"/>
            </a:rPr>
            <a:t>Botsing met de realiteit</a:t>
          </a:r>
        </a:p>
      </dgm:t>
    </dgm:pt>
    <dgm:pt modelId="{253BA5D5-2EFC-45F6-9165-0956803D10E1}" type="parTrans" cxnId="{CB627854-A5D2-4022-894D-B4F9514D0856}">
      <dgm:prSet/>
      <dgm:spPr/>
      <dgm:t>
        <a:bodyPr/>
        <a:lstStyle/>
        <a:p>
          <a:endParaRPr lang="en-US"/>
        </a:p>
      </dgm:t>
    </dgm:pt>
    <dgm:pt modelId="{37D22BFD-2317-4812-B773-896DD5F042AD}" type="sibTrans" cxnId="{CB627854-A5D2-4022-894D-B4F9514D0856}">
      <dgm:prSet/>
      <dgm:spPr/>
      <dgm:t>
        <a:bodyPr/>
        <a:lstStyle/>
        <a:p>
          <a:endParaRPr lang="en-US"/>
        </a:p>
      </dgm:t>
    </dgm:pt>
    <dgm:pt modelId="{95BB7779-377C-447D-8E33-9698DEC611ED}">
      <dgm:prSet custT="1"/>
      <dgm:spPr>
        <a:xfrm rot="5400000">
          <a:off x="6736676" y="412979"/>
          <a:ext cx="827863" cy="6729984"/>
        </a:xfrm>
        <a:prstGeom prst="round2SameRect">
          <a:avLst/>
        </a:prstGeom>
        <a:solidFill>
          <a:srgbClr val="156082">
            <a:alpha val="90000"/>
            <a:tint val="40000"/>
            <a:hueOff val="0"/>
            <a:satOff val="0"/>
            <a:lumOff val="0"/>
            <a:alphaOff val="0"/>
          </a:srgbClr>
        </a:solidFill>
        <a:ln w="19050" cap="flat" cmpd="sng" algn="ctr">
          <a:solidFill>
            <a:srgbClr val="156082">
              <a:alpha val="90000"/>
              <a:tint val="40000"/>
              <a:hueOff val="0"/>
              <a:satOff val="0"/>
              <a:lumOff val="0"/>
              <a:alphaOff val="0"/>
            </a:srgbClr>
          </a:solidFill>
          <a:prstDash val="solid"/>
          <a:miter lim="800000"/>
        </a:ln>
        <a:effectLst/>
      </dgm:spPr>
      <dgm:t>
        <a:bodyPr/>
        <a:lstStyle/>
        <a:p>
          <a:r>
            <a:rPr lang="nl-BE" sz="1400" noProof="0">
              <a:solidFill>
                <a:srgbClr val="1E699D"/>
              </a:solidFill>
              <a:latin typeface="Calibri"/>
              <a:ea typeface="Calibri"/>
              <a:cs typeface="Segoe UI"/>
            </a:rPr>
            <a:t>Kloof tussen voorgeschreven werk en feitelijk werk.</a:t>
          </a:r>
        </a:p>
      </dgm:t>
    </dgm:pt>
    <dgm:pt modelId="{995430C2-20EC-49C4-94F7-51B57857FCB4}" type="parTrans" cxnId="{903AE6A9-6987-4454-BB8A-F02784CD303E}">
      <dgm:prSet/>
      <dgm:spPr/>
      <dgm:t>
        <a:bodyPr/>
        <a:lstStyle/>
        <a:p>
          <a:endParaRPr lang="en-US"/>
        </a:p>
      </dgm:t>
    </dgm:pt>
    <dgm:pt modelId="{96817847-F61E-452D-8597-0D7B731DDBDC}" type="sibTrans" cxnId="{903AE6A9-6987-4454-BB8A-F02784CD303E}">
      <dgm:prSet/>
      <dgm:spPr/>
      <dgm:t>
        <a:bodyPr/>
        <a:lstStyle/>
        <a:p>
          <a:endParaRPr lang="en-US"/>
        </a:p>
      </dgm:t>
    </dgm:pt>
    <dgm:pt modelId="{37C6251B-A1E6-4E70-98E1-9A2746A60E12}">
      <dgm:prSet custT="1"/>
      <dgm:spPr>
        <a:xfrm>
          <a:off x="0" y="4372815"/>
          <a:ext cx="3770828" cy="1034829"/>
        </a:xfrm>
        <a:prstGeom prst="roundRect">
          <a:avLst/>
        </a:prstGeom>
        <a:solidFill>
          <a:srgbClr val="156082">
            <a:hueOff val="0"/>
            <a:satOff val="0"/>
            <a:lumOff val="0"/>
            <a:alphaOff val="0"/>
          </a:srgbClr>
        </a:solidFill>
        <a:ln w="19050" cap="flat" cmpd="sng" algn="ctr">
          <a:solidFill>
            <a:sysClr val="window" lastClr="FFFFFF">
              <a:hueOff val="0"/>
              <a:satOff val="0"/>
              <a:lumOff val="0"/>
              <a:alphaOff val="0"/>
            </a:sysClr>
          </a:solidFill>
          <a:prstDash val="solid"/>
          <a:miter lim="800000"/>
        </a:ln>
        <a:effectLst/>
      </dgm:spPr>
      <dgm:t>
        <a:bodyPr/>
        <a:lstStyle/>
        <a:p>
          <a:r>
            <a:rPr lang="nl-BE" sz="1700" kern="1200" noProof="0">
              <a:solidFill>
                <a:sysClr val="window" lastClr="FFFFFF"/>
              </a:solidFill>
              <a:latin typeface="Aptos" panose="020B0004020202020204"/>
              <a:ea typeface="+mn-ea"/>
              <a:cs typeface="+mn-cs"/>
            </a:rPr>
            <a:t>Organisatorische druk</a:t>
          </a:r>
        </a:p>
      </dgm:t>
    </dgm:pt>
    <dgm:pt modelId="{8579D938-BC2A-441F-8018-2A2A0BC85A2F}" type="parTrans" cxnId="{CF6A0FC9-3218-49EA-9FBD-BFB637E12DCF}">
      <dgm:prSet/>
      <dgm:spPr/>
      <dgm:t>
        <a:bodyPr/>
        <a:lstStyle/>
        <a:p>
          <a:endParaRPr lang="en-US"/>
        </a:p>
      </dgm:t>
    </dgm:pt>
    <dgm:pt modelId="{30B54A9C-E0C9-4271-BC0C-374A802829D4}" type="sibTrans" cxnId="{CF6A0FC9-3218-49EA-9FBD-BFB637E12DCF}">
      <dgm:prSet/>
      <dgm:spPr/>
      <dgm:t>
        <a:bodyPr/>
        <a:lstStyle/>
        <a:p>
          <a:endParaRPr lang="en-US"/>
        </a:p>
      </dgm:t>
    </dgm:pt>
    <dgm:pt modelId="{E7CB80E6-BED5-46E6-93CC-5BAD6D334DE1}">
      <dgm:prSet custT="1"/>
      <dgm:spPr>
        <a:xfrm rot="5400000">
          <a:off x="6598343" y="1519612"/>
          <a:ext cx="1086206" cy="6741235"/>
        </a:xfrm>
        <a:prstGeom prst="round2SameRect">
          <a:avLst/>
        </a:prstGeom>
        <a:solidFill>
          <a:srgbClr val="156082">
            <a:alpha val="90000"/>
            <a:tint val="40000"/>
            <a:hueOff val="0"/>
            <a:satOff val="0"/>
            <a:lumOff val="0"/>
            <a:alphaOff val="0"/>
          </a:srgbClr>
        </a:solidFill>
        <a:ln w="19050" cap="flat" cmpd="sng" algn="ctr">
          <a:solidFill>
            <a:srgbClr val="156082">
              <a:alpha val="90000"/>
              <a:tint val="40000"/>
              <a:hueOff val="0"/>
              <a:satOff val="0"/>
              <a:lumOff val="0"/>
              <a:alphaOff val="0"/>
            </a:srgbClr>
          </a:solidFill>
          <a:prstDash val="solid"/>
          <a:miter lim="800000"/>
        </a:ln>
        <a:effectLst/>
      </dgm:spPr>
      <dgm:t>
        <a:bodyPr/>
        <a:lstStyle/>
        <a:p>
          <a:r>
            <a:rPr lang="nl-BE" sz="1200" noProof="0">
              <a:solidFill>
                <a:srgbClr val="1E699D"/>
              </a:solidFill>
              <a:latin typeface="Calibri"/>
              <a:ea typeface="Calibri"/>
              <a:cs typeface="Segoe UI"/>
            </a:rPr>
            <a:t> Procedures en beperkingen: kwaliteitsnormen, traceerbaarheid.</a:t>
          </a:r>
        </a:p>
      </dgm:t>
    </dgm:pt>
    <dgm:pt modelId="{639C2296-959B-4540-943F-D3307A2CADA7}" type="parTrans" cxnId="{2CA8A442-97AA-4AB6-B40A-82613858FAD5}">
      <dgm:prSet/>
      <dgm:spPr/>
      <dgm:t>
        <a:bodyPr/>
        <a:lstStyle/>
        <a:p>
          <a:endParaRPr lang="en-US"/>
        </a:p>
      </dgm:t>
    </dgm:pt>
    <dgm:pt modelId="{A3EE6413-5FA0-4FF9-AC88-7242239EF262}" type="sibTrans" cxnId="{2CA8A442-97AA-4AB6-B40A-82613858FAD5}">
      <dgm:prSet/>
      <dgm:spPr/>
      <dgm:t>
        <a:bodyPr/>
        <a:lstStyle/>
        <a:p>
          <a:endParaRPr lang="en-US"/>
        </a:p>
      </dgm:t>
    </dgm:pt>
    <dgm:pt modelId="{155F386C-5F77-45D6-B2BF-131EED8DD4D9}">
      <dgm:prSet custT="1"/>
      <dgm:spPr>
        <a:xfrm rot="5400000">
          <a:off x="6598343" y="1519612"/>
          <a:ext cx="1086206" cy="6741235"/>
        </a:xfrm>
        <a:prstGeom prst="round2SameRect">
          <a:avLst/>
        </a:prstGeom>
        <a:solidFill>
          <a:srgbClr val="156082">
            <a:alpha val="90000"/>
            <a:tint val="40000"/>
            <a:hueOff val="0"/>
            <a:satOff val="0"/>
            <a:lumOff val="0"/>
            <a:alphaOff val="0"/>
          </a:srgbClr>
        </a:solidFill>
        <a:ln w="19050" cap="flat" cmpd="sng" algn="ctr">
          <a:solidFill>
            <a:srgbClr val="156082">
              <a:alpha val="90000"/>
              <a:tint val="40000"/>
              <a:hueOff val="0"/>
              <a:satOff val="0"/>
              <a:lumOff val="0"/>
              <a:alphaOff val="0"/>
            </a:srgbClr>
          </a:solidFill>
          <a:prstDash val="solid"/>
          <a:miter lim="800000"/>
        </a:ln>
        <a:effectLst/>
      </dgm:spPr>
      <dgm:t>
        <a:bodyPr/>
        <a:lstStyle/>
        <a:p>
          <a:r>
            <a:rPr lang="nl-BE" sz="1200" noProof="0">
              <a:solidFill>
                <a:srgbClr val="1E699D"/>
              </a:solidFill>
              <a:latin typeface="Calibri"/>
              <a:ea typeface="Calibri"/>
              <a:cs typeface="Segoe UI"/>
            </a:rPr>
            <a:t> Zoeken naar de schuldige i.p.v. een oprechte zoektocht naar verbetering.</a:t>
          </a:r>
        </a:p>
      </dgm:t>
    </dgm:pt>
    <dgm:pt modelId="{1BFD7B72-B91B-4D3F-B7CD-BF1B7462E53B}" type="parTrans" cxnId="{E20F3A09-79C1-4B05-B8DD-2A14FBE797E8}">
      <dgm:prSet/>
      <dgm:spPr/>
      <dgm:t>
        <a:bodyPr/>
        <a:lstStyle/>
        <a:p>
          <a:endParaRPr lang="en-US"/>
        </a:p>
      </dgm:t>
    </dgm:pt>
    <dgm:pt modelId="{17432BDC-7F3E-46E6-B44E-55D98B74506F}" type="sibTrans" cxnId="{E20F3A09-79C1-4B05-B8DD-2A14FBE797E8}">
      <dgm:prSet/>
      <dgm:spPr/>
      <dgm:t>
        <a:bodyPr/>
        <a:lstStyle/>
        <a:p>
          <a:endParaRPr lang="en-US"/>
        </a:p>
      </dgm:t>
    </dgm:pt>
    <dgm:pt modelId="{8FC1111D-D3E1-4FB9-A974-68AC3CF101EB}">
      <dgm:prSet custT="1"/>
      <dgm:spPr>
        <a:xfrm rot="5400000">
          <a:off x="6598343" y="1519612"/>
          <a:ext cx="1086206" cy="6741235"/>
        </a:xfrm>
        <a:prstGeom prst="round2SameRect">
          <a:avLst/>
        </a:prstGeom>
        <a:solidFill>
          <a:srgbClr val="156082">
            <a:alpha val="90000"/>
            <a:tint val="40000"/>
            <a:hueOff val="0"/>
            <a:satOff val="0"/>
            <a:lumOff val="0"/>
            <a:alphaOff val="0"/>
          </a:srgbClr>
        </a:solidFill>
        <a:ln w="19050" cap="flat" cmpd="sng" algn="ctr">
          <a:solidFill>
            <a:srgbClr val="156082">
              <a:alpha val="90000"/>
              <a:tint val="40000"/>
              <a:hueOff val="0"/>
              <a:satOff val="0"/>
              <a:lumOff val="0"/>
              <a:alphaOff val="0"/>
            </a:srgbClr>
          </a:solidFill>
          <a:prstDash val="solid"/>
          <a:miter lim="800000"/>
        </a:ln>
        <a:effectLst/>
      </dgm:spPr>
      <dgm:t>
        <a:bodyPr/>
        <a:lstStyle/>
        <a:p>
          <a:r>
            <a:rPr lang="nl-BE" sz="1200" noProof="0">
              <a:solidFill>
                <a:srgbClr val="1E699D"/>
              </a:solidFill>
              <a:latin typeface="Calibri"/>
              <a:ea typeface="Calibri"/>
              <a:cs typeface="Segoe UI"/>
            </a:rPr>
            <a:t> Gebrek aan erkenning door de hiërarchie (cijfers t.o.v. kwaliteit).</a:t>
          </a:r>
        </a:p>
      </dgm:t>
    </dgm:pt>
    <dgm:pt modelId="{0FA08548-5DB9-401D-BC8A-BE4464CDF2EA}" type="parTrans" cxnId="{55918CBA-E8AA-4877-845E-128D077D1122}">
      <dgm:prSet/>
      <dgm:spPr/>
      <dgm:t>
        <a:bodyPr/>
        <a:lstStyle/>
        <a:p>
          <a:endParaRPr lang="en-US"/>
        </a:p>
      </dgm:t>
    </dgm:pt>
    <dgm:pt modelId="{5AAB6DE9-71E1-489B-947D-C0DE63D28AD2}" type="sibTrans" cxnId="{55918CBA-E8AA-4877-845E-128D077D1122}">
      <dgm:prSet/>
      <dgm:spPr/>
      <dgm:t>
        <a:bodyPr/>
        <a:lstStyle/>
        <a:p>
          <a:endParaRPr lang="en-US"/>
        </a:p>
      </dgm:t>
    </dgm:pt>
    <dgm:pt modelId="{7461FFF6-A0B9-483C-BFFB-4168544627AF}">
      <dgm:prSet custT="1"/>
      <dgm:spPr>
        <a:xfrm rot="5400000">
          <a:off x="6598343" y="1519612"/>
          <a:ext cx="1086206" cy="6741235"/>
        </a:xfrm>
        <a:prstGeom prst="round2SameRect">
          <a:avLst/>
        </a:prstGeom>
        <a:solidFill>
          <a:srgbClr val="156082">
            <a:alpha val="90000"/>
            <a:tint val="40000"/>
            <a:hueOff val="0"/>
            <a:satOff val="0"/>
            <a:lumOff val="0"/>
            <a:alphaOff val="0"/>
          </a:srgbClr>
        </a:solidFill>
        <a:ln w="19050" cap="flat" cmpd="sng" algn="ctr">
          <a:solidFill>
            <a:srgbClr val="156082">
              <a:alpha val="90000"/>
              <a:tint val="40000"/>
              <a:hueOff val="0"/>
              <a:satOff val="0"/>
              <a:lumOff val="0"/>
              <a:alphaOff val="0"/>
            </a:srgbClr>
          </a:solidFill>
          <a:prstDash val="solid"/>
          <a:miter lim="800000"/>
        </a:ln>
        <a:effectLst/>
      </dgm:spPr>
      <dgm:t>
        <a:bodyPr/>
        <a:lstStyle/>
        <a:p>
          <a:r>
            <a:rPr lang="nl-BE" sz="1200" noProof="0">
              <a:solidFill>
                <a:srgbClr val="1E699D"/>
              </a:solidFill>
              <a:latin typeface="Calibri"/>
              <a:ea typeface="Calibri"/>
              <a:cs typeface="Segoe UI"/>
            </a:rPr>
            <a:t> Confrontatie met onnatuurlijke en stressvolle taken.</a:t>
          </a:r>
        </a:p>
      </dgm:t>
    </dgm:pt>
    <dgm:pt modelId="{BC00AEEE-C28D-4B81-B7CD-0CAD79A98D61}" type="parTrans" cxnId="{8F3D2DA6-CAEC-4B90-9959-D291A0046F3E}">
      <dgm:prSet/>
      <dgm:spPr/>
      <dgm:t>
        <a:bodyPr/>
        <a:lstStyle/>
        <a:p>
          <a:endParaRPr lang="en-US"/>
        </a:p>
      </dgm:t>
    </dgm:pt>
    <dgm:pt modelId="{08A00D02-0C3B-43BF-8E61-C9A5627AE081}" type="sibTrans" cxnId="{8F3D2DA6-CAEC-4B90-9959-D291A0046F3E}">
      <dgm:prSet/>
      <dgm:spPr/>
      <dgm:t>
        <a:bodyPr/>
        <a:lstStyle/>
        <a:p>
          <a:endParaRPr lang="en-US"/>
        </a:p>
      </dgm:t>
    </dgm:pt>
    <dgm:pt modelId="{D4608229-BF8B-4181-A101-7139ADCE3DCE}">
      <dgm:prSet custT="1"/>
      <dgm:spPr>
        <a:xfrm rot="5400000">
          <a:off x="6598343" y="1519612"/>
          <a:ext cx="1086206" cy="6741235"/>
        </a:xfrm>
        <a:prstGeom prst="round2SameRect">
          <a:avLst/>
        </a:prstGeom>
        <a:solidFill>
          <a:srgbClr val="156082">
            <a:alpha val="90000"/>
            <a:tint val="40000"/>
            <a:hueOff val="0"/>
            <a:satOff val="0"/>
            <a:lumOff val="0"/>
            <a:alphaOff val="0"/>
          </a:srgbClr>
        </a:solidFill>
        <a:ln w="19050" cap="flat" cmpd="sng" algn="ctr">
          <a:solidFill>
            <a:srgbClr val="156082">
              <a:alpha val="90000"/>
              <a:tint val="40000"/>
              <a:hueOff val="0"/>
              <a:satOff val="0"/>
              <a:lumOff val="0"/>
              <a:alphaOff val="0"/>
            </a:srgbClr>
          </a:solidFill>
          <a:prstDash val="solid"/>
          <a:miter lim="800000"/>
        </a:ln>
        <a:effectLst/>
      </dgm:spPr>
      <dgm:t>
        <a:bodyPr/>
        <a:lstStyle/>
        <a:p>
          <a:r>
            <a:rPr lang="nl-BE" sz="1200" noProof="0">
              <a:solidFill>
                <a:srgbClr val="1E699D"/>
              </a:solidFill>
              <a:latin typeface="Calibri"/>
              <a:ea typeface="Calibri"/>
              <a:cs typeface="Segoe UI"/>
            </a:rPr>
            <a:t> Verlies van zingeving op het werk.</a:t>
          </a:r>
        </a:p>
      </dgm:t>
    </dgm:pt>
    <dgm:pt modelId="{2212E1E1-E184-47A3-8EFE-08CDF062F9A5}" type="parTrans" cxnId="{BC7071A7-FE51-4B9E-9E11-ED1F88BA6A6F}">
      <dgm:prSet/>
      <dgm:spPr/>
      <dgm:t>
        <a:bodyPr/>
        <a:lstStyle/>
        <a:p>
          <a:endParaRPr lang="en-US"/>
        </a:p>
      </dgm:t>
    </dgm:pt>
    <dgm:pt modelId="{250F486D-73DE-4149-94C5-29E86B2D0212}" type="sibTrans" cxnId="{BC7071A7-FE51-4B9E-9E11-ED1F88BA6A6F}">
      <dgm:prSet/>
      <dgm:spPr/>
      <dgm:t>
        <a:bodyPr/>
        <a:lstStyle/>
        <a:p>
          <a:endParaRPr lang="en-US"/>
        </a:p>
      </dgm:t>
    </dgm:pt>
    <dgm:pt modelId="{8FD2334D-01E5-4B8A-946D-DAEB9AE43404}">
      <dgm:prSet custT="1"/>
      <dgm:spPr>
        <a:xfrm rot="5400000">
          <a:off x="6736676" y="412979"/>
          <a:ext cx="827863" cy="6729984"/>
        </a:xfrm>
        <a:solidFill>
          <a:srgbClr val="156082">
            <a:alpha val="90000"/>
            <a:tint val="40000"/>
            <a:hueOff val="0"/>
            <a:satOff val="0"/>
            <a:lumOff val="0"/>
            <a:alphaOff val="0"/>
          </a:srgbClr>
        </a:solidFill>
        <a:ln w="19050" cap="flat" cmpd="sng" algn="ctr">
          <a:solidFill>
            <a:srgbClr val="156082">
              <a:alpha val="90000"/>
              <a:tint val="40000"/>
              <a:hueOff val="0"/>
              <a:satOff val="0"/>
              <a:lumOff val="0"/>
              <a:alphaOff val="0"/>
            </a:srgbClr>
          </a:solidFill>
          <a:prstDash val="solid"/>
          <a:miter lim="800000"/>
        </a:ln>
        <a:effectLst/>
      </dgm:spPr>
      <dgm:t>
        <a:bodyPr/>
        <a:lstStyle/>
        <a:p>
          <a:r>
            <a:rPr lang="nl-BE" sz="1400" noProof="0">
              <a:solidFill>
                <a:srgbClr val="1E699D"/>
              </a:solidFill>
              <a:latin typeface="Calibri"/>
              <a:ea typeface="Calibri"/>
              <a:cs typeface="Segoe UI"/>
            </a:rPr>
            <a:t>Voortdurend moeten aanpassen aan incidenten en storingen.</a:t>
          </a:r>
        </a:p>
      </dgm:t>
    </dgm:pt>
    <dgm:pt modelId="{5FE6E94A-4CCE-4349-B985-128F9B482C23}" type="parTrans" cxnId="{AA9EEBC3-6BA6-4947-BB20-C6D0B12BEB54}">
      <dgm:prSet/>
      <dgm:spPr/>
      <dgm:t>
        <a:bodyPr/>
        <a:lstStyle/>
        <a:p>
          <a:endParaRPr lang="nl-NL"/>
        </a:p>
      </dgm:t>
    </dgm:pt>
    <dgm:pt modelId="{0D0E5EE4-0412-4CDB-8321-9428345C0CEB}" type="sibTrans" cxnId="{AA9EEBC3-6BA6-4947-BB20-C6D0B12BEB54}">
      <dgm:prSet/>
      <dgm:spPr/>
      <dgm:t>
        <a:bodyPr/>
        <a:lstStyle/>
        <a:p>
          <a:endParaRPr lang="nl-NL"/>
        </a:p>
      </dgm:t>
    </dgm:pt>
    <dgm:pt modelId="{F95F850C-5CB7-474F-8FEB-14CBE6FAF71F}" type="pres">
      <dgm:prSet presAssocID="{D6937529-8490-4221-9D7D-D3A18DFB19B8}" presName="Name0" presStyleCnt="0">
        <dgm:presLayoutVars>
          <dgm:dir/>
          <dgm:animLvl val="lvl"/>
          <dgm:resizeHandles val="exact"/>
        </dgm:presLayoutVars>
      </dgm:prSet>
      <dgm:spPr/>
    </dgm:pt>
    <dgm:pt modelId="{E70EF5E7-4891-40AC-A9C0-D98739543AD5}" type="pres">
      <dgm:prSet presAssocID="{FC06815F-7F56-4FD1-B30F-DDBF1424C27A}" presName="linNode" presStyleCnt="0"/>
      <dgm:spPr/>
    </dgm:pt>
    <dgm:pt modelId="{FBBB7BD6-E129-4D77-9574-BB9484E6CA06}" type="pres">
      <dgm:prSet presAssocID="{FC06815F-7F56-4FD1-B30F-DDBF1424C27A}" presName="parentText" presStyleLbl="node1" presStyleIdx="0" presStyleCnt="5">
        <dgm:presLayoutVars>
          <dgm:chMax val="1"/>
          <dgm:bulletEnabled val="1"/>
        </dgm:presLayoutVars>
      </dgm:prSet>
      <dgm:spPr/>
    </dgm:pt>
    <dgm:pt modelId="{D097323B-1CE9-4507-ABAA-9644E091C9D2}" type="pres">
      <dgm:prSet presAssocID="{FC06815F-7F56-4FD1-B30F-DDBF1424C27A}" presName="descendantText" presStyleLbl="alignAccFollowNode1" presStyleIdx="0" presStyleCnt="5">
        <dgm:presLayoutVars>
          <dgm:bulletEnabled val="1"/>
        </dgm:presLayoutVars>
      </dgm:prSet>
      <dgm:spPr>
        <a:prstGeom prst="round2SameRect">
          <a:avLst/>
        </a:prstGeom>
      </dgm:spPr>
    </dgm:pt>
    <dgm:pt modelId="{658A0678-6D46-44EC-B7EB-429FAACE8CCA}" type="pres">
      <dgm:prSet presAssocID="{74B4D293-EB77-420E-BA86-F27F9A0F56E1}" presName="sp" presStyleCnt="0"/>
      <dgm:spPr/>
    </dgm:pt>
    <dgm:pt modelId="{B75AFFAD-2CAC-4825-9D17-212E98BAC5BD}" type="pres">
      <dgm:prSet presAssocID="{0C1CC7B4-870F-4FB9-ACBF-52F6D93DBA40}" presName="linNode" presStyleCnt="0"/>
      <dgm:spPr/>
    </dgm:pt>
    <dgm:pt modelId="{5E71DCC0-8842-4CE5-B734-B03367804CD0}" type="pres">
      <dgm:prSet presAssocID="{0C1CC7B4-870F-4FB9-ACBF-52F6D93DBA40}" presName="parentText" presStyleLbl="node1" presStyleIdx="1" presStyleCnt="5">
        <dgm:presLayoutVars>
          <dgm:chMax val="1"/>
          <dgm:bulletEnabled val="1"/>
        </dgm:presLayoutVars>
      </dgm:prSet>
      <dgm:spPr/>
    </dgm:pt>
    <dgm:pt modelId="{F4ED604F-FE60-4522-B601-7A944F943379}" type="pres">
      <dgm:prSet presAssocID="{0C1CC7B4-870F-4FB9-ACBF-52F6D93DBA40}" presName="descendantText" presStyleLbl="alignAccFollowNode1" presStyleIdx="1" presStyleCnt="5">
        <dgm:presLayoutVars>
          <dgm:bulletEnabled val="1"/>
        </dgm:presLayoutVars>
      </dgm:prSet>
      <dgm:spPr/>
    </dgm:pt>
    <dgm:pt modelId="{A8FDCEEC-313D-4869-A1BB-072EBB75B68D}" type="pres">
      <dgm:prSet presAssocID="{74AF1825-BC03-4A6B-A276-2AB4BF6FBFB0}" presName="sp" presStyleCnt="0"/>
      <dgm:spPr/>
    </dgm:pt>
    <dgm:pt modelId="{53316586-7CC7-43FA-956B-E16826EB2AF1}" type="pres">
      <dgm:prSet presAssocID="{41906BB2-EB6B-462F-86CF-081C564E7C02}" presName="linNode" presStyleCnt="0"/>
      <dgm:spPr/>
    </dgm:pt>
    <dgm:pt modelId="{6CDA7F16-7E62-4656-B350-68983164D20D}" type="pres">
      <dgm:prSet presAssocID="{41906BB2-EB6B-462F-86CF-081C564E7C02}" presName="parentText" presStyleLbl="node1" presStyleIdx="2" presStyleCnt="5" custLinFactNeighborX="-176" custLinFactNeighborY="1692">
        <dgm:presLayoutVars>
          <dgm:chMax val="1"/>
          <dgm:bulletEnabled val="1"/>
        </dgm:presLayoutVars>
      </dgm:prSet>
      <dgm:spPr/>
    </dgm:pt>
    <dgm:pt modelId="{7869E40B-0544-40F9-8E60-5DD23C5F0585}" type="pres">
      <dgm:prSet presAssocID="{41906BB2-EB6B-462F-86CF-081C564E7C02}" presName="descendantText" presStyleLbl="alignAccFollowNode1" presStyleIdx="2" presStyleCnt="5">
        <dgm:presLayoutVars>
          <dgm:bulletEnabled val="1"/>
        </dgm:presLayoutVars>
      </dgm:prSet>
      <dgm:spPr/>
    </dgm:pt>
    <dgm:pt modelId="{429B16E1-5B24-4681-AF4D-0B95C423E3F6}" type="pres">
      <dgm:prSet presAssocID="{F9BDF3A6-341B-491F-8C96-9691912AE1BF}" presName="sp" presStyleCnt="0"/>
      <dgm:spPr/>
    </dgm:pt>
    <dgm:pt modelId="{43265E66-6135-403A-89B8-20C2F532D9E2}" type="pres">
      <dgm:prSet presAssocID="{20EABAB9-4C47-49D7-8E31-A55563FA08C0}" presName="linNode" presStyleCnt="0"/>
      <dgm:spPr/>
    </dgm:pt>
    <dgm:pt modelId="{654046E9-47B7-4725-8172-68DDCB8A2E81}" type="pres">
      <dgm:prSet presAssocID="{20EABAB9-4C47-49D7-8E31-A55563FA08C0}" presName="parentText" presStyleLbl="node1" presStyleIdx="3" presStyleCnt="5">
        <dgm:presLayoutVars>
          <dgm:chMax val="1"/>
          <dgm:bulletEnabled val="1"/>
        </dgm:presLayoutVars>
      </dgm:prSet>
      <dgm:spPr/>
    </dgm:pt>
    <dgm:pt modelId="{42CAA6E5-D558-4881-91BF-AC8E8EE86A41}" type="pres">
      <dgm:prSet presAssocID="{20EABAB9-4C47-49D7-8E31-A55563FA08C0}" presName="descendantText" presStyleLbl="alignAccFollowNode1" presStyleIdx="3" presStyleCnt="5">
        <dgm:presLayoutVars>
          <dgm:bulletEnabled val="1"/>
        </dgm:presLayoutVars>
      </dgm:prSet>
      <dgm:spPr>
        <a:prstGeom prst="round2SameRect">
          <a:avLst/>
        </a:prstGeom>
      </dgm:spPr>
    </dgm:pt>
    <dgm:pt modelId="{DD2C1F5F-D872-4177-B301-36089851484C}" type="pres">
      <dgm:prSet presAssocID="{37D22BFD-2317-4812-B773-896DD5F042AD}" presName="sp" presStyleCnt="0"/>
      <dgm:spPr/>
    </dgm:pt>
    <dgm:pt modelId="{E549EA57-010B-4E2E-A5ED-880ED3EB5147}" type="pres">
      <dgm:prSet presAssocID="{37C6251B-A1E6-4E70-98E1-9A2746A60E12}" presName="linNode" presStyleCnt="0"/>
      <dgm:spPr/>
    </dgm:pt>
    <dgm:pt modelId="{7658E300-D46D-46A3-9713-0CF2E993BF47}" type="pres">
      <dgm:prSet presAssocID="{37C6251B-A1E6-4E70-98E1-9A2746A60E12}" presName="parentText" presStyleLbl="node1" presStyleIdx="4" presStyleCnt="5" custScaleY="120095">
        <dgm:presLayoutVars>
          <dgm:chMax val="1"/>
          <dgm:bulletEnabled val="1"/>
        </dgm:presLayoutVars>
      </dgm:prSet>
      <dgm:spPr/>
    </dgm:pt>
    <dgm:pt modelId="{4AAEC77E-3A33-41C3-9B36-F3B86B3AEE75}" type="pres">
      <dgm:prSet presAssocID="{37C6251B-A1E6-4E70-98E1-9A2746A60E12}" presName="descendantText" presStyleLbl="alignAccFollowNode1" presStyleIdx="4" presStyleCnt="5" custScaleX="100272" custScaleY="164932">
        <dgm:presLayoutVars>
          <dgm:bulletEnabled val="1"/>
        </dgm:presLayoutVars>
      </dgm:prSet>
      <dgm:spPr/>
    </dgm:pt>
  </dgm:ptLst>
  <dgm:cxnLst>
    <dgm:cxn modelId="{F955E504-0894-4103-B500-DC37B7F92805}" type="presOf" srcId="{155F386C-5F77-45D6-B2BF-131EED8DD4D9}" destId="{4AAEC77E-3A33-41C3-9B36-F3B86B3AEE75}" srcOrd="0" destOrd="1" presId="urn:microsoft.com/office/officeart/2005/8/layout/vList5"/>
    <dgm:cxn modelId="{E20F3A09-79C1-4B05-B8DD-2A14FBE797E8}" srcId="{37C6251B-A1E6-4E70-98E1-9A2746A60E12}" destId="{155F386C-5F77-45D6-B2BF-131EED8DD4D9}" srcOrd="1" destOrd="0" parTransId="{1BFD7B72-B91B-4D3F-B7CD-BF1B7462E53B}" sibTransId="{17432BDC-7F3E-46E6-B44E-55D98B74506F}"/>
    <dgm:cxn modelId="{E9DF770C-925E-42FD-8D74-28DA0E4367F8}" type="presOf" srcId="{8FC1111D-D3E1-4FB9-A974-68AC3CF101EB}" destId="{4AAEC77E-3A33-41C3-9B36-F3B86B3AEE75}" srcOrd="0" destOrd="2" presId="urn:microsoft.com/office/officeart/2005/8/layout/vList5"/>
    <dgm:cxn modelId="{A5C59C10-4BEE-4727-8F32-41CB9B055715}" type="presOf" srcId="{396E52D7-D4A1-493C-A936-137FC2DEE164}" destId="{7869E40B-0544-40F9-8E60-5DD23C5F0585}" srcOrd="0" destOrd="0" presId="urn:microsoft.com/office/officeart/2005/8/layout/vList5"/>
    <dgm:cxn modelId="{6DC62C17-7DAA-4F66-99E4-8F6BBDB3B41C}" type="presOf" srcId="{20EABAB9-4C47-49D7-8E31-A55563FA08C0}" destId="{654046E9-47B7-4725-8172-68DDCB8A2E81}" srcOrd="0" destOrd="0" presId="urn:microsoft.com/office/officeart/2005/8/layout/vList5"/>
    <dgm:cxn modelId="{F47FDC2A-41BF-496E-A691-6071A311EC97}" type="presOf" srcId="{37C6251B-A1E6-4E70-98E1-9A2746A60E12}" destId="{7658E300-D46D-46A3-9713-0CF2E993BF47}" srcOrd="0" destOrd="0" presId="urn:microsoft.com/office/officeart/2005/8/layout/vList5"/>
    <dgm:cxn modelId="{0DEE9760-0DEE-4890-9491-56D9D108E075}" srcId="{D6937529-8490-4221-9D7D-D3A18DFB19B8}" destId="{FC06815F-7F56-4FD1-B30F-DDBF1424C27A}" srcOrd="0" destOrd="0" parTransId="{14B5DA9D-6E32-44FA-B021-E5655BF1BA13}" sibTransId="{74B4D293-EB77-420E-BA86-F27F9A0F56E1}"/>
    <dgm:cxn modelId="{2CA8A442-97AA-4AB6-B40A-82613858FAD5}" srcId="{37C6251B-A1E6-4E70-98E1-9A2746A60E12}" destId="{E7CB80E6-BED5-46E6-93CC-5BAD6D334DE1}" srcOrd="0" destOrd="0" parTransId="{639C2296-959B-4540-943F-D3307A2CADA7}" sibTransId="{A3EE6413-5FA0-4FF9-AC88-7242239EF262}"/>
    <dgm:cxn modelId="{0CBE1B67-198A-4880-B4E0-1E8EF81BF525}" type="presOf" srcId="{5DB2BB2E-53CA-42FF-8F3B-08F4F39B458E}" destId="{F4ED604F-FE60-4522-B601-7A944F943379}" srcOrd="0" destOrd="0" presId="urn:microsoft.com/office/officeart/2005/8/layout/vList5"/>
    <dgm:cxn modelId="{06BA3D52-7CA2-4060-87DC-9F1CF5870CB3}" type="presOf" srcId="{8FD2334D-01E5-4B8A-946D-DAEB9AE43404}" destId="{42CAA6E5-D558-4881-91BF-AC8E8EE86A41}" srcOrd="0" destOrd="1" presId="urn:microsoft.com/office/officeart/2005/8/layout/vList5"/>
    <dgm:cxn modelId="{CB627854-A5D2-4022-894D-B4F9514D0856}" srcId="{D6937529-8490-4221-9D7D-D3A18DFB19B8}" destId="{20EABAB9-4C47-49D7-8E31-A55563FA08C0}" srcOrd="3" destOrd="0" parTransId="{253BA5D5-2EFC-45F6-9165-0956803D10E1}" sibTransId="{37D22BFD-2317-4812-B773-896DD5F042AD}"/>
    <dgm:cxn modelId="{D3ACD58D-70E0-4A9B-A818-7CF3A400F4E2}" type="presOf" srcId="{0C1CC7B4-870F-4FB9-ACBF-52F6D93DBA40}" destId="{5E71DCC0-8842-4CE5-B734-B03367804CD0}" srcOrd="0" destOrd="0" presId="urn:microsoft.com/office/officeart/2005/8/layout/vList5"/>
    <dgm:cxn modelId="{7297A595-6D49-4CC5-B504-66E2DCF6EFB1}" type="presOf" srcId="{BA14DDE5-C83F-4660-BD2D-C89D624BD78D}" destId="{7869E40B-0544-40F9-8E60-5DD23C5F0585}" srcOrd="0" destOrd="1" presId="urn:microsoft.com/office/officeart/2005/8/layout/vList5"/>
    <dgm:cxn modelId="{B9025897-492E-498A-9584-96E7DB685322}" type="presOf" srcId="{30634D3D-A30C-48C9-90B6-A36629BC3050}" destId="{D097323B-1CE9-4507-ABAA-9644E091C9D2}" srcOrd="0" destOrd="0" presId="urn:microsoft.com/office/officeart/2005/8/layout/vList5"/>
    <dgm:cxn modelId="{E9090E9B-C01C-467B-8B4F-749CE8877230}" type="presOf" srcId="{7461FFF6-A0B9-483C-BFFB-4168544627AF}" destId="{4AAEC77E-3A33-41C3-9B36-F3B86B3AEE75}" srcOrd="0" destOrd="3" presId="urn:microsoft.com/office/officeart/2005/8/layout/vList5"/>
    <dgm:cxn modelId="{8F3D2DA6-CAEC-4B90-9959-D291A0046F3E}" srcId="{37C6251B-A1E6-4E70-98E1-9A2746A60E12}" destId="{7461FFF6-A0B9-483C-BFFB-4168544627AF}" srcOrd="3" destOrd="0" parTransId="{BC00AEEE-C28D-4B81-B7CD-0CAD79A98D61}" sibTransId="{08A00D02-0C3B-43BF-8E61-C9A5627AE081}"/>
    <dgm:cxn modelId="{A8193CA6-A177-4731-A274-93E149006374}" srcId="{41906BB2-EB6B-462F-86CF-081C564E7C02}" destId="{BA14DDE5-C83F-4660-BD2D-C89D624BD78D}" srcOrd="1" destOrd="0" parTransId="{9BF1BE9F-198F-45F7-AF3D-1FF50A56B555}" sibTransId="{04B8EF3A-129A-457F-B288-97B944072C86}"/>
    <dgm:cxn modelId="{BC7071A7-FE51-4B9E-9E11-ED1F88BA6A6F}" srcId="{37C6251B-A1E6-4E70-98E1-9A2746A60E12}" destId="{D4608229-BF8B-4181-A101-7139ADCE3DCE}" srcOrd="4" destOrd="0" parTransId="{2212E1E1-E184-47A3-8EFE-08CDF062F9A5}" sibTransId="{250F486D-73DE-4149-94C5-29E86B2D0212}"/>
    <dgm:cxn modelId="{38EFDDA7-721B-4FE1-8615-4E80300C6666}" srcId="{41906BB2-EB6B-462F-86CF-081C564E7C02}" destId="{396E52D7-D4A1-493C-A936-137FC2DEE164}" srcOrd="0" destOrd="0" parTransId="{9E386456-435E-4F4E-B515-69C5C95BFC92}" sibTransId="{AA5CD3BB-7649-492E-9C8A-9941E4C24102}"/>
    <dgm:cxn modelId="{903AE6A9-6987-4454-BB8A-F02784CD303E}" srcId="{20EABAB9-4C47-49D7-8E31-A55563FA08C0}" destId="{95BB7779-377C-447D-8E33-9698DEC611ED}" srcOrd="0" destOrd="0" parTransId="{995430C2-20EC-49C4-94F7-51B57857FCB4}" sibTransId="{96817847-F61E-452D-8597-0D7B731DDBDC}"/>
    <dgm:cxn modelId="{845766BA-6C16-446F-A49E-57B382007132}" type="presOf" srcId="{E7CB80E6-BED5-46E6-93CC-5BAD6D334DE1}" destId="{4AAEC77E-3A33-41C3-9B36-F3B86B3AEE75}" srcOrd="0" destOrd="0" presId="urn:microsoft.com/office/officeart/2005/8/layout/vList5"/>
    <dgm:cxn modelId="{55918CBA-E8AA-4877-845E-128D077D1122}" srcId="{37C6251B-A1E6-4E70-98E1-9A2746A60E12}" destId="{8FC1111D-D3E1-4FB9-A974-68AC3CF101EB}" srcOrd="2" destOrd="0" parTransId="{0FA08548-5DB9-401D-BC8A-BE4464CDF2EA}" sibTransId="{5AAB6DE9-71E1-489B-947D-C0DE63D28AD2}"/>
    <dgm:cxn modelId="{7881DCC0-11AE-4234-AA1A-16ABD280C6EC}" type="presOf" srcId="{D4608229-BF8B-4181-A101-7139ADCE3DCE}" destId="{4AAEC77E-3A33-41C3-9B36-F3B86B3AEE75}" srcOrd="0" destOrd="4" presId="urn:microsoft.com/office/officeart/2005/8/layout/vList5"/>
    <dgm:cxn modelId="{AA9EEBC3-6BA6-4947-BB20-C6D0B12BEB54}" srcId="{20EABAB9-4C47-49D7-8E31-A55563FA08C0}" destId="{8FD2334D-01E5-4B8A-946D-DAEB9AE43404}" srcOrd="1" destOrd="0" parTransId="{5FE6E94A-4CCE-4349-B985-128F9B482C23}" sibTransId="{0D0E5EE4-0412-4CDB-8321-9428345C0CEB}"/>
    <dgm:cxn modelId="{9C7242C7-6B48-4D69-A5C3-A01D8B78639A}" type="presOf" srcId="{D6937529-8490-4221-9D7D-D3A18DFB19B8}" destId="{F95F850C-5CB7-474F-8FEB-14CBE6FAF71F}" srcOrd="0" destOrd="0" presId="urn:microsoft.com/office/officeart/2005/8/layout/vList5"/>
    <dgm:cxn modelId="{CF6A0FC9-3218-49EA-9FBD-BFB637E12DCF}" srcId="{D6937529-8490-4221-9D7D-D3A18DFB19B8}" destId="{37C6251B-A1E6-4E70-98E1-9A2746A60E12}" srcOrd="4" destOrd="0" parTransId="{8579D938-BC2A-441F-8018-2A2A0BC85A2F}" sibTransId="{30B54A9C-E0C9-4271-BC0C-374A802829D4}"/>
    <dgm:cxn modelId="{9D4CB8CD-61EE-4FBE-9FB2-8135048600D1}" srcId="{FC06815F-7F56-4FD1-B30F-DDBF1424C27A}" destId="{30634D3D-A30C-48C9-90B6-A36629BC3050}" srcOrd="0" destOrd="0" parTransId="{90409560-2F1B-4469-A50C-4CC60796C94C}" sibTransId="{44B9DDAE-605F-42B6-9F39-59D5989F6A49}"/>
    <dgm:cxn modelId="{8A545CD7-77F1-468D-B6D1-2E7113599C29}" type="presOf" srcId="{95BB7779-377C-447D-8E33-9698DEC611ED}" destId="{42CAA6E5-D558-4881-91BF-AC8E8EE86A41}" srcOrd="0" destOrd="0" presId="urn:microsoft.com/office/officeart/2005/8/layout/vList5"/>
    <dgm:cxn modelId="{E39685DB-F994-4832-A741-1BE1DA0E025D}" srcId="{D6937529-8490-4221-9D7D-D3A18DFB19B8}" destId="{0C1CC7B4-870F-4FB9-ACBF-52F6D93DBA40}" srcOrd="1" destOrd="0" parTransId="{111F19BB-78B2-4D7F-ACA2-B97C2F6C7D98}" sibTransId="{74AF1825-BC03-4A6B-A276-2AB4BF6FBFB0}"/>
    <dgm:cxn modelId="{E848C3E0-7437-4F27-9801-96E12272A6C6}" type="presOf" srcId="{FC06815F-7F56-4FD1-B30F-DDBF1424C27A}" destId="{FBBB7BD6-E129-4D77-9574-BB9484E6CA06}" srcOrd="0" destOrd="0" presId="urn:microsoft.com/office/officeart/2005/8/layout/vList5"/>
    <dgm:cxn modelId="{E078ECE3-B156-4908-9BF4-260131BEDBED}" type="presOf" srcId="{41906BB2-EB6B-462F-86CF-081C564E7C02}" destId="{6CDA7F16-7E62-4656-B350-68983164D20D}" srcOrd="0" destOrd="0" presId="urn:microsoft.com/office/officeart/2005/8/layout/vList5"/>
    <dgm:cxn modelId="{B92943E7-AE59-4D87-8AE9-C67F700C37DA}" srcId="{0C1CC7B4-870F-4FB9-ACBF-52F6D93DBA40}" destId="{5DB2BB2E-53CA-42FF-8F3B-08F4F39B458E}" srcOrd="0" destOrd="0" parTransId="{41F01B2C-13F6-438A-8E8A-A1F2EF825EF8}" sibTransId="{5824DB5B-4073-4BC2-9FF2-85A8942ED496}"/>
    <dgm:cxn modelId="{524683EF-5FE7-4EB0-B554-B63FEFB0C4F1}" srcId="{D6937529-8490-4221-9D7D-D3A18DFB19B8}" destId="{41906BB2-EB6B-462F-86CF-081C564E7C02}" srcOrd="2" destOrd="0" parTransId="{460BA341-B89C-4C50-A994-63132EE4E417}" sibTransId="{F9BDF3A6-341B-491F-8C96-9691912AE1BF}"/>
    <dgm:cxn modelId="{4B1FE89D-93CF-4D82-9A8C-06A0E0E937C1}" type="presParOf" srcId="{F95F850C-5CB7-474F-8FEB-14CBE6FAF71F}" destId="{E70EF5E7-4891-40AC-A9C0-D98739543AD5}" srcOrd="0" destOrd="0" presId="urn:microsoft.com/office/officeart/2005/8/layout/vList5"/>
    <dgm:cxn modelId="{F84604C8-CA64-4FE9-A48E-62EC7F3CFAEE}" type="presParOf" srcId="{E70EF5E7-4891-40AC-A9C0-D98739543AD5}" destId="{FBBB7BD6-E129-4D77-9574-BB9484E6CA06}" srcOrd="0" destOrd="0" presId="urn:microsoft.com/office/officeart/2005/8/layout/vList5"/>
    <dgm:cxn modelId="{2767C479-B47E-462A-927B-3FD95C26F8D4}" type="presParOf" srcId="{E70EF5E7-4891-40AC-A9C0-D98739543AD5}" destId="{D097323B-1CE9-4507-ABAA-9644E091C9D2}" srcOrd="1" destOrd="0" presId="urn:microsoft.com/office/officeart/2005/8/layout/vList5"/>
    <dgm:cxn modelId="{E3BE7B35-609C-40B0-AFEA-BACEB54F947C}" type="presParOf" srcId="{F95F850C-5CB7-474F-8FEB-14CBE6FAF71F}" destId="{658A0678-6D46-44EC-B7EB-429FAACE8CCA}" srcOrd="1" destOrd="0" presId="urn:microsoft.com/office/officeart/2005/8/layout/vList5"/>
    <dgm:cxn modelId="{0A601421-AB96-4163-977E-DAA6E99C7457}" type="presParOf" srcId="{F95F850C-5CB7-474F-8FEB-14CBE6FAF71F}" destId="{B75AFFAD-2CAC-4825-9D17-212E98BAC5BD}" srcOrd="2" destOrd="0" presId="urn:microsoft.com/office/officeart/2005/8/layout/vList5"/>
    <dgm:cxn modelId="{5A9DF73C-008D-42EC-BD20-AAD96FA074E5}" type="presParOf" srcId="{B75AFFAD-2CAC-4825-9D17-212E98BAC5BD}" destId="{5E71DCC0-8842-4CE5-B734-B03367804CD0}" srcOrd="0" destOrd="0" presId="urn:microsoft.com/office/officeart/2005/8/layout/vList5"/>
    <dgm:cxn modelId="{57718DFD-EF12-4B25-AC26-5F292E76ECBE}" type="presParOf" srcId="{B75AFFAD-2CAC-4825-9D17-212E98BAC5BD}" destId="{F4ED604F-FE60-4522-B601-7A944F943379}" srcOrd="1" destOrd="0" presId="urn:microsoft.com/office/officeart/2005/8/layout/vList5"/>
    <dgm:cxn modelId="{3B93CC4E-2FF1-4AEE-9794-46B0139D674C}" type="presParOf" srcId="{F95F850C-5CB7-474F-8FEB-14CBE6FAF71F}" destId="{A8FDCEEC-313D-4869-A1BB-072EBB75B68D}" srcOrd="3" destOrd="0" presId="urn:microsoft.com/office/officeart/2005/8/layout/vList5"/>
    <dgm:cxn modelId="{E786C19B-99DC-44FB-8D8C-0F94CC7BD268}" type="presParOf" srcId="{F95F850C-5CB7-474F-8FEB-14CBE6FAF71F}" destId="{53316586-7CC7-43FA-956B-E16826EB2AF1}" srcOrd="4" destOrd="0" presId="urn:microsoft.com/office/officeart/2005/8/layout/vList5"/>
    <dgm:cxn modelId="{31430D28-D459-446E-B38C-262DF3A9624A}" type="presParOf" srcId="{53316586-7CC7-43FA-956B-E16826EB2AF1}" destId="{6CDA7F16-7E62-4656-B350-68983164D20D}" srcOrd="0" destOrd="0" presId="urn:microsoft.com/office/officeart/2005/8/layout/vList5"/>
    <dgm:cxn modelId="{D5D99C18-7A92-467E-856C-2E154A0614FA}" type="presParOf" srcId="{53316586-7CC7-43FA-956B-E16826EB2AF1}" destId="{7869E40B-0544-40F9-8E60-5DD23C5F0585}" srcOrd="1" destOrd="0" presId="urn:microsoft.com/office/officeart/2005/8/layout/vList5"/>
    <dgm:cxn modelId="{C89DF117-0625-4300-A34B-C5AB5084EC4F}" type="presParOf" srcId="{F95F850C-5CB7-474F-8FEB-14CBE6FAF71F}" destId="{429B16E1-5B24-4681-AF4D-0B95C423E3F6}" srcOrd="5" destOrd="0" presId="urn:microsoft.com/office/officeart/2005/8/layout/vList5"/>
    <dgm:cxn modelId="{1DC36F0D-37F2-4318-AD14-9969FB1676A7}" type="presParOf" srcId="{F95F850C-5CB7-474F-8FEB-14CBE6FAF71F}" destId="{43265E66-6135-403A-89B8-20C2F532D9E2}" srcOrd="6" destOrd="0" presId="urn:microsoft.com/office/officeart/2005/8/layout/vList5"/>
    <dgm:cxn modelId="{167796CD-C73E-4A11-9FDA-CE116960C48F}" type="presParOf" srcId="{43265E66-6135-403A-89B8-20C2F532D9E2}" destId="{654046E9-47B7-4725-8172-68DDCB8A2E81}" srcOrd="0" destOrd="0" presId="urn:microsoft.com/office/officeart/2005/8/layout/vList5"/>
    <dgm:cxn modelId="{E21C2BA2-BE5B-4CA1-A9B1-DE8E9E0EFBCD}" type="presParOf" srcId="{43265E66-6135-403A-89B8-20C2F532D9E2}" destId="{42CAA6E5-D558-4881-91BF-AC8E8EE86A41}" srcOrd="1" destOrd="0" presId="urn:microsoft.com/office/officeart/2005/8/layout/vList5"/>
    <dgm:cxn modelId="{D86F99B6-42F5-47AC-BDA1-C5A0921A2C51}" type="presParOf" srcId="{F95F850C-5CB7-474F-8FEB-14CBE6FAF71F}" destId="{DD2C1F5F-D872-4177-B301-36089851484C}" srcOrd="7" destOrd="0" presId="urn:microsoft.com/office/officeart/2005/8/layout/vList5"/>
    <dgm:cxn modelId="{4E7AAE22-C33A-49E9-B620-90F05418614E}" type="presParOf" srcId="{F95F850C-5CB7-474F-8FEB-14CBE6FAF71F}" destId="{E549EA57-010B-4E2E-A5ED-880ED3EB5147}" srcOrd="8" destOrd="0" presId="urn:microsoft.com/office/officeart/2005/8/layout/vList5"/>
    <dgm:cxn modelId="{9E9B75E0-5223-412B-A185-342CEA0F785E}" type="presParOf" srcId="{E549EA57-010B-4E2E-A5ED-880ED3EB5147}" destId="{7658E300-D46D-46A3-9713-0CF2E993BF47}" srcOrd="0" destOrd="0" presId="urn:microsoft.com/office/officeart/2005/8/layout/vList5"/>
    <dgm:cxn modelId="{B83E7487-19F1-4604-96AE-122B848F084D}" type="presParOf" srcId="{E549EA57-010B-4E2E-A5ED-880ED3EB5147}" destId="{4AAEC77E-3A33-41C3-9B36-F3B86B3AEE75}" srcOrd="1" destOrd="0" presId="urn:microsoft.com/office/officeart/2005/8/layout/vList5"/>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F44ACAF6-9817-425E-A87A-07BE55CA43C1}" type="doc">
      <dgm:prSet loTypeId="urn:microsoft.com/office/officeart/2005/8/layout/vList5" loCatId="list" qsTypeId="urn:microsoft.com/office/officeart/2005/8/quickstyle/simple1" qsCatId="simple" csTypeId="urn:microsoft.com/office/officeart/2005/8/colors/colorful3" csCatId="colorful" phldr="1"/>
      <dgm:spPr/>
      <dgm:t>
        <a:bodyPr/>
        <a:lstStyle/>
        <a:p>
          <a:endParaRPr lang="fr-FR"/>
        </a:p>
      </dgm:t>
    </dgm:pt>
    <dgm:pt modelId="{4450CC78-D6E0-4F8B-8301-B7F5C8BF79FB}">
      <dgm:prSet phldrT="[Texte]"/>
      <dgm:spPr>
        <a:solidFill>
          <a:srgbClr val="F0F8CA"/>
        </a:solidFill>
        <a:ln>
          <a:solidFill>
            <a:srgbClr val="F0F8CA"/>
          </a:solidFill>
        </a:ln>
      </dgm:spPr>
      <dgm:t>
        <a:bodyPr/>
        <a:lstStyle/>
        <a:p>
          <a:r>
            <a:rPr lang="nl-BE" noProof="0">
              <a:solidFill>
                <a:srgbClr val="1E699D"/>
              </a:solidFill>
            </a:rPr>
            <a:t>Primaire preventie</a:t>
          </a:r>
        </a:p>
      </dgm:t>
    </dgm:pt>
    <dgm:pt modelId="{6DE2E048-2E9E-454A-AD9D-1C53DF37EAF4}" type="parTrans" cxnId="{CCAE9853-89B2-4293-ACD1-91F5C1991D31}">
      <dgm:prSet/>
      <dgm:spPr/>
      <dgm:t>
        <a:bodyPr/>
        <a:lstStyle/>
        <a:p>
          <a:endParaRPr lang="fr-FR">
            <a:solidFill>
              <a:srgbClr val="1E699D"/>
            </a:solidFill>
          </a:endParaRPr>
        </a:p>
      </dgm:t>
    </dgm:pt>
    <dgm:pt modelId="{2A948F1C-D1CC-44AC-9443-D063B2D6E191}" type="sibTrans" cxnId="{CCAE9853-89B2-4293-ACD1-91F5C1991D31}">
      <dgm:prSet/>
      <dgm:spPr/>
      <dgm:t>
        <a:bodyPr/>
        <a:lstStyle/>
        <a:p>
          <a:endParaRPr lang="fr-FR">
            <a:solidFill>
              <a:srgbClr val="1E699D"/>
            </a:solidFill>
          </a:endParaRPr>
        </a:p>
      </dgm:t>
    </dgm:pt>
    <dgm:pt modelId="{35A5A7FB-332F-4739-8FEF-7CE3DD3A45EB}">
      <dgm:prSet phldrT="[Texte]"/>
      <dgm:spPr>
        <a:solidFill>
          <a:srgbClr val="F0F8CA">
            <a:alpha val="90000"/>
          </a:srgbClr>
        </a:solidFill>
        <a:ln>
          <a:solidFill>
            <a:srgbClr val="F0F8CA">
              <a:alpha val="90000"/>
            </a:srgbClr>
          </a:solidFill>
        </a:ln>
      </dgm:spPr>
      <dgm:t>
        <a:bodyPr/>
        <a:lstStyle/>
        <a:p>
          <a:r>
            <a:rPr lang="nl-BE" b="0" i="0" noProof="0">
              <a:solidFill>
                <a:srgbClr val="1E699D"/>
              </a:solidFill>
            </a:rPr>
            <a:t>Stroomopwaarts: vraag actief naar werk</a:t>
          </a:r>
          <a:endParaRPr lang="nl-BE" noProof="0">
            <a:solidFill>
              <a:srgbClr val="1E699D"/>
            </a:solidFill>
          </a:endParaRPr>
        </a:p>
      </dgm:t>
    </dgm:pt>
    <dgm:pt modelId="{36D90561-CE53-4613-A1A8-325394FE4DEA}" type="parTrans" cxnId="{7B9DF650-B552-4C54-B3F6-7D6B8F9AC69C}">
      <dgm:prSet/>
      <dgm:spPr/>
      <dgm:t>
        <a:bodyPr/>
        <a:lstStyle/>
        <a:p>
          <a:endParaRPr lang="fr-FR">
            <a:solidFill>
              <a:srgbClr val="1E699D"/>
            </a:solidFill>
          </a:endParaRPr>
        </a:p>
      </dgm:t>
    </dgm:pt>
    <dgm:pt modelId="{E4FE2CC5-8C39-4E7A-96BC-73330FEE90A8}" type="sibTrans" cxnId="{7B9DF650-B552-4C54-B3F6-7D6B8F9AC69C}">
      <dgm:prSet/>
      <dgm:spPr/>
      <dgm:t>
        <a:bodyPr/>
        <a:lstStyle/>
        <a:p>
          <a:endParaRPr lang="fr-FR">
            <a:solidFill>
              <a:srgbClr val="1E699D"/>
            </a:solidFill>
          </a:endParaRPr>
        </a:p>
      </dgm:t>
    </dgm:pt>
    <dgm:pt modelId="{6576F518-E420-45A5-A451-AE4CDDB550E8}">
      <dgm:prSet phldrT="[Texte]"/>
      <dgm:spPr>
        <a:solidFill>
          <a:srgbClr val="9BD5EF"/>
        </a:solidFill>
        <a:ln>
          <a:solidFill>
            <a:schemeClr val="accent4">
              <a:lumMod val="40000"/>
              <a:lumOff val="60000"/>
            </a:schemeClr>
          </a:solidFill>
        </a:ln>
      </dgm:spPr>
      <dgm:t>
        <a:bodyPr/>
        <a:lstStyle/>
        <a:p>
          <a:r>
            <a:rPr lang="nl-BE" noProof="0">
              <a:solidFill>
                <a:srgbClr val="1E699D"/>
              </a:solidFill>
            </a:rPr>
            <a:t>Secundaire preventie</a:t>
          </a:r>
        </a:p>
      </dgm:t>
    </dgm:pt>
    <dgm:pt modelId="{65263C4C-13F2-422A-A0A2-D8F52AE1C575}" type="parTrans" cxnId="{0C0EE9A3-D448-4C35-967C-AFC6849AE185}">
      <dgm:prSet/>
      <dgm:spPr/>
      <dgm:t>
        <a:bodyPr/>
        <a:lstStyle/>
        <a:p>
          <a:endParaRPr lang="fr-FR">
            <a:solidFill>
              <a:srgbClr val="1E699D"/>
            </a:solidFill>
          </a:endParaRPr>
        </a:p>
      </dgm:t>
    </dgm:pt>
    <dgm:pt modelId="{7C067FCC-B26B-4B2C-B177-032E14CEBFE8}" type="sibTrans" cxnId="{0C0EE9A3-D448-4C35-967C-AFC6849AE185}">
      <dgm:prSet/>
      <dgm:spPr/>
      <dgm:t>
        <a:bodyPr/>
        <a:lstStyle/>
        <a:p>
          <a:endParaRPr lang="fr-FR">
            <a:solidFill>
              <a:srgbClr val="1E699D"/>
            </a:solidFill>
          </a:endParaRPr>
        </a:p>
      </dgm:t>
    </dgm:pt>
    <dgm:pt modelId="{B30C538D-6FEE-4F8D-9A0A-EEAB193B93D7}">
      <dgm:prSet phldrT="[Texte]"/>
      <dgm:spPr>
        <a:solidFill>
          <a:srgbClr val="9BD5EF"/>
        </a:solidFill>
        <a:ln>
          <a:solidFill>
            <a:schemeClr val="accent4">
              <a:lumMod val="40000"/>
              <a:lumOff val="60000"/>
              <a:alpha val="90000"/>
            </a:schemeClr>
          </a:solidFill>
        </a:ln>
      </dgm:spPr>
      <dgm:t>
        <a:bodyPr/>
        <a:lstStyle/>
        <a:p>
          <a:r>
            <a:rPr lang="nl-BE" noProof="0" dirty="0">
              <a:solidFill>
                <a:srgbClr val="1E699D"/>
              </a:solidFill>
            </a:rPr>
            <a:t>Personen onder stress/risico op (werkgerelateerde) mentale gezondheidsproblemen </a:t>
          </a:r>
        </a:p>
      </dgm:t>
    </dgm:pt>
    <dgm:pt modelId="{0E141D04-DFB6-4249-A483-56C051601AD4}" type="parTrans" cxnId="{1EC0EEFD-6EA0-44D1-8184-A11ECBC96D79}">
      <dgm:prSet/>
      <dgm:spPr/>
      <dgm:t>
        <a:bodyPr/>
        <a:lstStyle/>
        <a:p>
          <a:endParaRPr lang="fr-FR">
            <a:solidFill>
              <a:srgbClr val="1E699D"/>
            </a:solidFill>
          </a:endParaRPr>
        </a:p>
      </dgm:t>
    </dgm:pt>
    <dgm:pt modelId="{67825909-1494-44E5-8797-A6A902EBE0F1}" type="sibTrans" cxnId="{1EC0EEFD-6EA0-44D1-8184-A11ECBC96D79}">
      <dgm:prSet/>
      <dgm:spPr/>
      <dgm:t>
        <a:bodyPr/>
        <a:lstStyle/>
        <a:p>
          <a:endParaRPr lang="fr-FR">
            <a:solidFill>
              <a:srgbClr val="1E699D"/>
            </a:solidFill>
          </a:endParaRPr>
        </a:p>
      </dgm:t>
    </dgm:pt>
    <dgm:pt modelId="{F78FF0EC-810B-4A6E-81DD-710669B1DFE9}">
      <dgm:prSet phldrT="[Texte]"/>
      <dgm:spPr>
        <a:solidFill>
          <a:srgbClr val="9BD5EF"/>
        </a:solidFill>
        <a:ln>
          <a:solidFill>
            <a:schemeClr val="accent4">
              <a:lumMod val="40000"/>
              <a:lumOff val="60000"/>
              <a:alpha val="90000"/>
            </a:schemeClr>
          </a:solidFill>
        </a:ln>
      </dgm:spPr>
      <dgm:t>
        <a:bodyPr/>
        <a:lstStyle/>
        <a:p>
          <a:r>
            <a:rPr lang="nl-BE" noProof="0">
              <a:solidFill>
                <a:srgbClr val="1E699D"/>
              </a:solidFill>
            </a:rPr>
            <a:t>Het probleem aanpakken voordat het erger wordt</a:t>
          </a:r>
        </a:p>
      </dgm:t>
    </dgm:pt>
    <dgm:pt modelId="{87B40F51-D221-4483-83C1-E3D04E583AD2}" type="parTrans" cxnId="{6FCAD402-F9AE-43B9-ADC7-CF0BC68A0A48}">
      <dgm:prSet/>
      <dgm:spPr/>
      <dgm:t>
        <a:bodyPr/>
        <a:lstStyle/>
        <a:p>
          <a:endParaRPr lang="fr-FR">
            <a:solidFill>
              <a:srgbClr val="1E699D"/>
            </a:solidFill>
          </a:endParaRPr>
        </a:p>
      </dgm:t>
    </dgm:pt>
    <dgm:pt modelId="{182BE99A-BE12-4B02-87C9-0A47AA3F1AF9}" type="sibTrans" cxnId="{6FCAD402-F9AE-43B9-ADC7-CF0BC68A0A48}">
      <dgm:prSet/>
      <dgm:spPr/>
      <dgm:t>
        <a:bodyPr/>
        <a:lstStyle/>
        <a:p>
          <a:endParaRPr lang="fr-FR">
            <a:solidFill>
              <a:srgbClr val="1E699D"/>
            </a:solidFill>
          </a:endParaRPr>
        </a:p>
      </dgm:t>
    </dgm:pt>
    <dgm:pt modelId="{6CCEA8F8-4DFC-4B98-82F8-3F81719B6C98}">
      <dgm:prSet phldrT="[Texte]"/>
      <dgm:spPr>
        <a:solidFill>
          <a:schemeClr val="accent3">
            <a:lumMod val="20000"/>
            <a:lumOff val="80000"/>
          </a:schemeClr>
        </a:solidFill>
        <a:ln>
          <a:solidFill>
            <a:schemeClr val="accent3">
              <a:lumMod val="20000"/>
              <a:lumOff val="80000"/>
            </a:schemeClr>
          </a:solidFill>
        </a:ln>
      </dgm:spPr>
      <dgm:t>
        <a:bodyPr/>
        <a:lstStyle/>
        <a:p>
          <a:r>
            <a:rPr lang="nl-BE" noProof="0">
              <a:solidFill>
                <a:srgbClr val="1E699D"/>
              </a:solidFill>
            </a:rPr>
            <a:t>Tertiaire preventie</a:t>
          </a:r>
        </a:p>
      </dgm:t>
    </dgm:pt>
    <dgm:pt modelId="{D465C3F2-9642-4864-A5F2-FB253D6323EC}" type="parTrans" cxnId="{D31EC7C8-B34A-489D-8258-D3B32F81385C}">
      <dgm:prSet/>
      <dgm:spPr/>
      <dgm:t>
        <a:bodyPr/>
        <a:lstStyle/>
        <a:p>
          <a:endParaRPr lang="fr-FR">
            <a:solidFill>
              <a:srgbClr val="1E699D"/>
            </a:solidFill>
          </a:endParaRPr>
        </a:p>
      </dgm:t>
    </dgm:pt>
    <dgm:pt modelId="{F75D8F42-66EB-4C8C-B33F-7B04C652BC54}" type="sibTrans" cxnId="{D31EC7C8-B34A-489D-8258-D3B32F81385C}">
      <dgm:prSet/>
      <dgm:spPr/>
      <dgm:t>
        <a:bodyPr/>
        <a:lstStyle/>
        <a:p>
          <a:endParaRPr lang="fr-FR">
            <a:solidFill>
              <a:srgbClr val="1E699D"/>
            </a:solidFill>
          </a:endParaRPr>
        </a:p>
      </dgm:t>
    </dgm:pt>
    <dgm:pt modelId="{2620528B-A7B9-4461-A429-9050F8C97D17}">
      <dgm:prSet phldrT="[Texte]"/>
      <dgm:spPr>
        <a:solidFill>
          <a:schemeClr val="accent3">
            <a:lumMod val="20000"/>
            <a:lumOff val="80000"/>
            <a:alpha val="90000"/>
          </a:schemeClr>
        </a:solidFill>
        <a:ln>
          <a:solidFill>
            <a:schemeClr val="accent3">
              <a:lumMod val="20000"/>
              <a:lumOff val="80000"/>
              <a:alpha val="90000"/>
            </a:schemeClr>
          </a:solidFill>
        </a:ln>
      </dgm:spPr>
      <dgm:t>
        <a:bodyPr/>
        <a:lstStyle/>
        <a:p>
          <a:r>
            <a:rPr lang="nl-BE" noProof="0">
              <a:solidFill>
                <a:srgbClr val="1E699D"/>
              </a:solidFill>
            </a:rPr>
            <a:t>Persoon in arbeidsongeschiktheid</a:t>
          </a:r>
        </a:p>
      </dgm:t>
    </dgm:pt>
    <dgm:pt modelId="{5EAD4527-3061-4B8C-A457-7FA24E307BFF}" type="parTrans" cxnId="{BB6C9D77-E4CB-4A1C-954F-9786755377C0}">
      <dgm:prSet/>
      <dgm:spPr/>
      <dgm:t>
        <a:bodyPr/>
        <a:lstStyle/>
        <a:p>
          <a:endParaRPr lang="fr-FR">
            <a:solidFill>
              <a:srgbClr val="1E699D"/>
            </a:solidFill>
          </a:endParaRPr>
        </a:p>
      </dgm:t>
    </dgm:pt>
    <dgm:pt modelId="{2F2C5268-6DFA-4550-AD6D-3C0C203F6CC6}" type="sibTrans" cxnId="{BB6C9D77-E4CB-4A1C-954F-9786755377C0}">
      <dgm:prSet/>
      <dgm:spPr/>
      <dgm:t>
        <a:bodyPr/>
        <a:lstStyle/>
        <a:p>
          <a:endParaRPr lang="fr-FR">
            <a:solidFill>
              <a:srgbClr val="1E699D"/>
            </a:solidFill>
          </a:endParaRPr>
        </a:p>
      </dgm:t>
    </dgm:pt>
    <dgm:pt modelId="{E9F62183-4AE7-491E-A684-E8B9F01B8BF4}">
      <dgm:prSet phldrT="[Texte]"/>
      <dgm:spPr>
        <a:solidFill>
          <a:schemeClr val="accent3">
            <a:lumMod val="20000"/>
            <a:lumOff val="80000"/>
            <a:alpha val="90000"/>
          </a:schemeClr>
        </a:solidFill>
        <a:ln>
          <a:solidFill>
            <a:schemeClr val="accent3">
              <a:lumMod val="20000"/>
              <a:lumOff val="80000"/>
              <a:alpha val="90000"/>
            </a:schemeClr>
          </a:solidFill>
        </a:ln>
      </dgm:spPr>
      <dgm:t>
        <a:bodyPr/>
        <a:lstStyle/>
        <a:p>
          <a:r>
            <a:rPr lang="nl-BE" noProof="0">
              <a:solidFill>
                <a:srgbClr val="1E699D"/>
              </a:solidFill>
            </a:rPr>
            <a:t>Mogelijkheden en middelen voor terugkeer naar werk </a:t>
          </a:r>
        </a:p>
      </dgm:t>
    </dgm:pt>
    <dgm:pt modelId="{E86C57F5-0224-438B-892D-51BB413FEAC6}" type="parTrans" cxnId="{031A14D4-9FC5-4B15-90AA-4CBF07C82713}">
      <dgm:prSet/>
      <dgm:spPr/>
      <dgm:t>
        <a:bodyPr/>
        <a:lstStyle/>
        <a:p>
          <a:endParaRPr lang="fr-FR">
            <a:solidFill>
              <a:srgbClr val="1E699D"/>
            </a:solidFill>
          </a:endParaRPr>
        </a:p>
      </dgm:t>
    </dgm:pt>
    <dgm:pt modelId="{B7A5B4FF-DA00-4782-A8B1-3380ABA95D72}" type="sibTrans" cxnId="{031A14D4-9FC5-4B15-90AA-4CBF07C82713}">
      <dgm:prSet/>
      <dgm:spPr/>
      <dgm:t>
        <a:bodyPr/>
        <a:lstStyle/>
        <a:p>
          <a:endParaRPr lang="fr-FR">
            <a:solidFill>
              <a:srgbClr val="1E699D"/>
            </a:solidFill>
          </a:endParaRPr>
        </a:p>
      </dgm:t>
    </dgm:pt>
    <dgm:pt modelId="{7DAA1B97-B4BB-440A-BDEE-C19700A06142}">
      <dgm:prSet phldrT="[Texte]"/>
      <dgm:spPr>
        <a:solidFill>
          <a:srgbClr val="F0F8CA">
            <a:alpha val="90000"/>
          </a:srgbClr>
        </a:solidFill>
        <a:ln>
          <a:solidFill>
            <a:srgbClr val="F0F8CA">
              <a:alpha val="90000"/>
            </a:srgbClr>
          </a:solidFill>
        </a:ln>
      </dgm:spPr>
      <dgm:t>
        <a:bodyPr/>
        <a:lstStyle/>
        <a:p>
          <a:r>
            <a:rPr lang="nl-BE" b="0" i="0" noProof="0" dirty="0">
              <a:solidFill>
                <a:srgbClr val="1E699D"/>
              </a:solidFill>
            </a:rPr>
            <a:t>Doel: het risico op (werkgerelateerde) mentale gezondheidsproblemen voorkomen</a:t>
          </a:r>
          <a:endParaRPr lang="nl-BE" noProof="0" dirty="0">
            <a:solidFill>
              <a:srgbClr val="1E699D"/>
            </a:solidFill>
          </a:endParaRPr>
        </a:p>
      </dgm:t>
    </dgm:pt>
    <dgm:pt modelId="{5473FD41-B0AC-4FB1-95C6-B109C3860B3A}" type="parTrans" cxnId="{E6B11257-CC79-4F57-B00B-27A27DCA07BB}">
      <dgm:prSet/>
      <dgm:spPr/>
      <dgm:t>
        <a:bodyPr/>
        <a:lstStyle/>
        <a:p>
          <a:endParaRPr lang="nl-NL">
            <a:solidFill>
              <a:srgbClr val="1E699D"/>
            </a:solidFill>
          </a:endParaRPr>
        </a:p>
      </dgm:t>
    </dgm:pt>
    <dgm:pt modelId="{E560A3E4-A04D-46CC-AA61-69FBD8B84721}" type="sibTrans" cxnId="{E6B11257-CC79-4F57-B00B-27A27DCA07BB}">
      <dgm:prSet/>
      <dgm:spPr/>
      <dgm:t>
        <a:bodyPr/>
        <a:lstStyle/>
        <a:p>
          <a:endParaRPr lang="nl-NL">
            <a:solidFill>
              <a:srgbClr val="1E699D"/>
            </a:solidFill>
          </a:endParaRPr>
        </a:p>
      </dgm:t>
    </dgm:pt>
    <dgm:pt modelId="{198CD007-62F2-4301-BD7B-96E3287E1644}" type="pres">
      <dgm:prSet presAssocID="{F44ACAF6-9817-425E-A87A-07BE55CA43C1}" presName="Name0" presStyleCnt="0">
        <dgm:presLayoutVars>
          <dgm:dir/>
          <dgm:animLvl val="lvl"/>
          <dgm:resizeHandles val="exact"/>
        </dgm:presLayoutVars>
      </dgm:prSet>
      <dgm:spPr/>
    </dgm:pt>
    <dgm:pt modelId="{AF91A0A7-97F9-48CC-ACD2-4747CFA266C6}" type="pres">
      <dgm:prSet presAssocID="{4450CC78-D6E0-4F8B-8301-B7F5C8BF79FB}" presName="linNode" presStyleCnt="0"/>
      <dgm:spPr/>
    </dgm:pt>
    <dgm:pt modelId="{DEA1768F-C24E-4C9C-984B-C471BA99DEEE}" type="pres">
      <dgm:prSet presAssocID="{4450CC78-D6E0-4F8B-8301-B7F5C8BF79FB}" presName="parentText" presStyleLbl="node1" presStyleIdx="0" presStyleCnt="3">
        <dgm:presLayoutVars>
          <dgm:chMax val="1"/>
          <dgm:bulletEnabled val="1"/>
        </dgm:presLayoutVars>
      </dgm:prSet>
      <dgm:spPr/>
    </dgm:pt>
    <dgm:pt modelId="{3AD10938-83D6-4E9D-B364-F580B7A7AC19}" type="pres">
      <dgm:prSet presAssocID="{4450CC78-D6E0-4F8B-8301-B7F5C8BF79FB}" presName="descendantText" presStyleLbl="alignAccFollowNode1" presStyleIdx="0" presStyleCnt="3">
        <dgm:presLayoutVars>
          <dgm:bulletEnabled val="1"/>
        </dgm:presLayoutVars>
      </dgm:prSet>
      <dgm:spPr/>
    </dgm:pt>
    <dgm:pt modelId="{0AED7544-1E43-4E1E-BCB6-99F7C95ED3D3}" type="pres">
      <dgm:prSet presAssocID="{2A948F1C-D1CC-44AC-9443-D063B2D6E191}" presName="sp" presStyleCnt="0"/>
      <dgm:spPr/>
    </dgm:pt>
    <dgm:pt modelId="{8348A31D-86E5-418F-A698-B30B0C578063}" type="pres">
      <dgm:prSet presAssocID="{6576F518-E420-45A5-A451-AE4CDDB550E8}" presName="linNode" presStyleCnt="0"/>
      <dgm:spPr/>
    </dgm:pt>
    <dgm:pt modelId="{A39D6B78-6F2A-438B-B87F-ECFD2940B0E1}" type="pres">
      <dgm:prSet presAssocID="{6576F518-E420-45A5-A451-AE4CDDB550E8}" presName="parentText" presStyleLbl="node1" presStyleIdx="1" presStyleCnt="3">
        <dgm:presLayoutVars>
          <dgm:chMax val="1"/>
          <dgm:bulletEnabled val="1"/>
        </dgm:presLayoutVars>
      </dgm:prSet>
      <dgm:spPr/>
    </dgm:pt>
    <dgm:pt modelId="{4F1A70EC-69A2-4C38-8C21-805CB9DBD8E8}" type="pres">
      <dgm:prSet presAssocID="{6576F518-E420-45A5-A451-AE4CDDB550E8}" presName="descendantText" presStyleLbl="alignAccFollowNode1" presStyleIdx="1" presStyleCnt="3">
        <dgm:presLayoutVars>
          <dgm:bulletEnabled val="1"/>
        </dgm:presLayoutVars>
      </dgm:prSet>
      <dgm:spPr/>
    </dgm:pt>
    <dgm:pt modelId="{02E97585-6FB2-4EA4-A8ED-A2C077B78F46}" type="pres">
      <dgm:prSet presAssocID="{7C067FCC-B26B-4B2C-B177-032E14CEBFE8}" presName="sp" presStyleCnt="0"/>
      <dgm:spPr/>
    </dgm:pt>
    <dgm:pt modelId="{B7D34E7C-2D57-4F9D-A01F-F759969AF35E}" type="pres">
      <dgm:prSet presAssocID="{6CCEA8F8-4DFC-4B98-82F8-3F81719B6C98}" presName="linNode" presStyleCnt="0"/>
      <dgm:spPr/>
    </dgm:pt>
    <dgm:pt modelId="{D0C3711E-10E0-40BD-B20E-B7B582C80B9E}" type="pres">
      <dgm:prSet presAssocID="{6CCEA8F8-4DFC-4B98-82F8-3F81719B6C98}" presName="parentText" presStyleLbl="node1" presStyleIdx="2" presStyleCnt="3">
        <dgm:presLayoutVars>
          <dgm:chMax val="1"/>
          <dgm:bulletEnabled val="1"/>
        </dgm:presLayoutVars>
      </dgm:prSet>
      <dgm:spPr/>
    </dgm:pt>
    <dgm:pt modelId="{86150D0A-C29E-402F-A9C1-05D425A90FD7}" type="pres">
      <dgm:prSet presAssocID="{6CCEA8F8-4DFC-4B98-82F8-3F81719B6C98}" presName="descendantText" presStyleLbl="alignAccFollowNode1" presStyleIdx="2" presStyleCnt="3">
        <dgm:presLayoutVars>
          <dgm:bulletEnabled val="1"/>
        </dgm:presLayoutVars>
      </dgm:prSet>
      <dgm:spPr/>
    </dgm:pt>
  </dgm:ptLst>
  <dgm:cxnLst>
    <dgm:cxn modelId="{6FCAD402-F9AE-43B9-ADC7-CF0BC68A0A48}" srcId="{6576F518-E420-45A5-A451-AE4CDDB550E8}" destId="{F78FF0EC-810B-4A6E-81DD-710669B1DFE9}" srcOrd="1" destOrd="0" parTransId="{87B40F51-D221-4483-83C1-E3D04E583AD2}" sibTransId="{182BE99A-BE12-4B02-87C9-0A47AA3F1AF9}"/>
    <dgm:cxn modelId="{6AD4F90B-38C9-4796-8C9B-9D1640A3FC22}" type="presOf" srcId="{F78FF0EC-810B-4A6E-81DD-710669B1DFE9}" destId="{4F1A70EC-69A2-4C38-8C21-805CB9DBD8E8}" srcOrd="0" destOrd="1" presId="urn:microsoft.com/office/officeart/2005/8/layout/vList5"/>
    <dgm:cxn modelId="{28B02F43-8E74-4BA4-AFD7-F54FEC93F18F}" type="presOf" srcId="{35A5A7FB-332F-4739-8FEF-7CE3DD3A45EB}" destId="{3AD10938-83D6-4E9D-B364-F580B7A7AC19}" srcOrd="0" destOrd="0" presId="urn:microsoft.com/office/officeart/2005/8/layout/vList5"/>
    <dgm:cxn modelId="{7B9DF650-B552-4C54-B3F6-7D6B8F9AC69C}" srcId="{4450CC78-D6E0-4F8B-8301-B7F5C8BF79FB}" destId="{35A5A7FB-332F-4739-8FEF-7CE3DD3A45EB}" srcOrd="0" destOrd="0" parTransId="{36D90561-CE53-4613-A1A8-325394FE4DEA}" sibTransId="{E4FE2CC5-8C39-4E7A-96BC-73330FEE90A8}"/>
    <dgm:cxn modelId="{CCAE9853-89B2-4293-ACD1-91F5C1991D31}" srcId="{F44ACAF6-9817-425E-A87A-07BE55CA43C1}" destId="{4450CC78-D6E0-4F8B-8301-B7F5C8BF79FB}" srcOrd="0" destOrd="0" parTransId="{6DE2E048-2E9E-454A-AD9D-1C53DF37EAF4}" sibTransId="{2A948F1C-D1CC-44AC-9443-D063B2D6E191}"/>
    <dgm:cxn modelId="{02AA4054-1704-455A-AF86-520AFC9F7CC3}" type="presOf" srcId="{6576F518-E420-45A5-A451-AE4CDDB550E8}" destId="{A39D6B78-6F2A-438B-B87F-ECFD2940B0E1}" srcOrd="0" destOrd="0" presId="urn:microsoft.com/office/officeart/2005/8/layout/vList5"/>
    <dgm:cxn modelId="{E6B11257-CC79-4F57-B00B-27A27DCA07BB}" srcId="{4450CC78-D6E0-4F8B-8301-B7F5C8BF79FB}" destId="{7DAA1B97-B4BB-440A-BDEE-C19700A06142}" srcOrd="1" destOrd="0" parTransId="{5473FD41-B0AC-4FB1-95C6-B109C3860B3A}" sibTransId="{E560A3E4-A04D-46CC-AA61-69FBD8B84721}"/>
    <dgm:cxn modelId="{BB6C9D77-E4CB-4A1C-954F-9786755377C0}" srcId="{6CCEA8F8-4DFC-4B98-82F8-3F81719B6C98}" destId="{2620528B-A7B9-4461-A429-9050F8C97D17}" srcOrd="0" destOrd="0" parTransId="{5EAD4527-3061-4B8C-A457-7FA24E307BFF}" sibTransId="{2F2C5268-6DFA-4550-AD6D-3C0C203F6CC6}"/>
    <dgm:cxn modelId="{62F19A93-F73F-4E7F-93BA-2E7C286F8987}" type="presOf" srcId="{2620528B-A7B9-4461-A429-9050F8C97D17}" destId="{86150D0A-C29E-402F-A9C1-05D425A90FD7}" srcOrd="0" destOrd="0" presId="urn:microsoft.com/office/officeart/2005/8/layout/vList5"/>
    <dgm:cxn modelId="{64AF32A3-6CE5-4A80-929F-C090EE347D0D}" type="presOf" srcId="{4450CC78-D6E0-4F8B-8301-B7F5C8BF79FB}" destId="{DEA1768F-C24E-4C9C-984B-C471BA99DEEE}" srcOrd="0" destOrd="0" presId="urn:microsoft.com/office/officeart/2005/8/layout/vList5"/>
    <dgm:cxn modelId="{0C0EE9A3-D448-4C35-967C-AFC6849AE185}" srcId="{F44ACAF6-9817-425E-A87A-07BE55CA43C1}" destId="{6576F518-E420-45A5-A451-AE4CDDB550E8}" srcOrd="1" destOrd="0" parTransId="{65263C4C-13F2-422A-A0A2-D8F52AE1C575}" sibTransId="{7C067FCC-B26B-4B2C-B177-032E14CEBFE8}"/>
    <dgm:cxn modelId="{D31EC7C8-B34A-489D-8258-D3B32F81385C}" srcId="{F44ACAF6-9817-425E-A87A-07BE55CA43C1}" destId="{6CCEA8F8-4DFC-4B98-82F8-3F81719B6C98}" srcOrd="2" destOrd="0" parTransId="{D465C3F2-9642-4864-A5F2-FB253D6323EC}" sibTransId="{F75D8F42-66EB-4C8C-B33F-7B04C652BC54}"/>
    <dgm:cxn modelId="{B1A165CA-09EC-4C07-A7A3-E6730E157432}" type="presOf" srcId="{6CCEA8F8-4DFC-4B98-82F8-3F81719B6C98}" destId="{D0C3711E-10E0-40BD-B20E-B7B582C80B9E}" srcOrd="0" destOrd="0" presId="urn:microsoft.com/office/officeart/2005/8/layout/vList5"/>
    <dgm:cxn modelId="{B29E3AD1-666C-47AD-B4A3-E50C9B9376D1}" type="presOf" srcId="{E9F62183-4AE7-491E-A684-E8B9F01B8BF4}" destId="{86150D0A-C29E-402F-A9C1-05D425A90FD7}" srcOrd="0" destOrd="1" presId="urn:microsoft.com/office/officeart/2005/8/layout/vList5"/>
    <dgm:cxn modelId="{031A14D4-9FC5-4B15-90AA-4CBF07C82713}" srcId="{6CCEA8F8-4DFC-4B98-82F8-3F81719B6C98}" destId="{E9F62183-4AE7-491E-A684-E8B9F01B8BF4}" srcOrd="1" destOrd="0" parTransId="{E86C57F5-0224-438B-892D-51BB413FEAC6}" sibTransId="{B7A5B4FF-DA00-4782-A8B1-3380ABA95D72}"/>
    <dgm:cxn modelId="{A885C5EB-D6C6-454F-ADD5-8442F3DC46DE}" type="presOf" srcId="{B30C538D-6FEE-4F8D-9A0A-EEAB193B93D7}" destId="{4F1A70EC-69A2-4C38-8C21-805CB9DBD8E8}" srcOrd="0" destOrd="0" presId="urn:microsoft.com/office/officeart/2005/8/layout/vList5"/>
    <dgm:cxn modelId="{D783CAF7-27A9-40B9-A2FA-409B982BAA26}" type="presOf" srcId="{7DAA1B97-B4BB-440A-BDEE-C19700A06142}" destId="{3AD10938-83D6-4E9D-B364-F580B7A7AC19}" srcOrd="0" destOrd="1" presId="urn:microsoft.com/office/officeart/2005/8/layout/vList5"/>
    <dgm:cxn modelId="{509390FA-CE7B-483E-BF8C-C1FFD6E387C6}" type="presOf" srcId="{F44ACAF6-9817-425E-A87A-07BE55CA43C1}" destId="{198CD007-62F2-4301-BD7B-96E3287E1644}" srcOrd="0" destOrd="0" presId="urn:microsoft.com/office/officeart/2005/8/layout/vList5"/>
    <dgm:cxn modelId="{1EC0EEFD-6EA0-44D1-8184-A11ECBC96D79}" srcId="{6576F518-E420-45A5-A451-AE4CDDB550E8}" destId="{B30C538D-6FEE-4F8D-9A0A-EEAB193B93D7}" srcOrd="0" destOrd="0" parTransId="{0E141D04-DFB6-4249-A483-56C051601AD4}" sibTransId="{67825909-1494-44E5-8797-A6A902EBE0F1}"/>
    <dgm:cxn modelId="{1B2C593A-83E4-48FC-BD40-89C731899BF4}" type="presParOf" srcId="{198CD007-62F2-4301-BD7B-96E3287E1644}" destId="{AF91A0A7-97F9-48CC-ACD2-4747CFA266C6}" srcOrd="0" destOrd="0" presId="urn:microsoft.com/office/officeart/2005/8/layout/vList5"/>
    <dgm:cxn modelId="{2257388B-9AF4-4D05-B239-5E844E9E276B}" type="presParOf" srcId="{AF91A0A7-97F9-48CC-ACD2-4747CFA266C6}" destId="{DEA1768F-C24E-4C9C-984B-C471BA99DEEE}" srcOrd="0" destOrd="0" presId="urn:microsoft.com/office/officeart/2005/8/layout/vList5"/>
    <dgm:cxn modelId="{CA632AB8-D61E-401C-8749-F390FF49555B}" type="presParOf" srcId="{AF91A0A7-97F9-48CC-ACD2-4747CFA266C6}" destId="{3AD10938-83D6-4E9D-B364-F580B7A7AC19}" srcOrd="1" destOrd="0" presId="urn:microsoft.com/office/officeart/2005/8/layout/vList5"/>
    <dgm:cxn modelId="{4CC4C89E-81F9-4008-8B1B-406BB4DFF0EB}" type="presParOf" srcId="{198CD007-62F2-4301-BD7B-96E3287E1644}" destId="{0AED7544-1E43-4E1E-BCB6-99F7C95ED3D3}" srcOrd="1" destOrd="0" presId="urn:microsoft.com/office/officeart/2005/8/layout/vList5"/>
    <dgm:cxn modelId="{43838EEE-A9BF-454A-9BED-9A187AFEFF49}" type="presParOf" srcId="{198CD007-62F2-4301-BD7B-96E3287E1644}" destId="{8348A31D-86E5-418F-A698-B30B0C578063}" srcOrd="2" destOrd="0" presId="urn:microsoft.com/office/officeart/2005/8/layout/vList5"/>
    <dgm:cxn modelId="{CF826965-1DF8-4992-9ED6-A1AF255A647F}" type="presParOf" srcId="{8348A31D-86E5-418F-A698-B30B0C578063}" destId="{A39D6B78-6F2A-438B-B87F-ECFD2940B0E1}" srcOrd="0" destOrd="0" presId="urn:microsoft.com/office/officeart/2005/8/layout/vList5"/>
    <dgm:cxn modelId="{37ECB3AA-7DB9-418C-89CE-41D0A5E05BF2}" type="presParOf" srcId="{8348A31D-86E5-418F-A698-B30B0C578063}" destId="{4F1A70EC-69A2-4C38-8C21-805CB9DBD8E8}" srcOrd="1" destOrd="0" presId="urn:microsoft.com/office/officeart/2005/8/layout/vList5"/>
    <dgm:cxn modelId="{566BA6A4-9D70-45A0-BAC2-BDB7A2163871}" type="presParOf" srcId="{198CD007-62F2-4301-BD7B-96E3287E1644}" destId="{02E97585-6FB2-4EA4-A8ED-A2C077B78F46}" srcOrd="3" destOrd="0" presId="urn:microsoft.com/office/officeart/2005/8/layout/vList5"/>
    <dgm:cxn modelId="{2A4E3C9E-1AD1-427C-87E5-DC144927CCE3}" type="presParOf" srcId="{198CD007-62F2-4301-BD7B-96E3287E1644}" destId="{B7D34E7C-2D57-4F9D-A01F-F759969AF35E}" srcOrd="4" destOrd="0" presId="urn:microsoft.com/office/officeart/2005/8/layout/vList5"/>
    <dgm:cxn modelId="{92898A0C-183A-4E86-BC21-DC6F4342FDA4}" type="presParOf" srcId="{B7D34E7C-2D57-4F9D-A01F-F759969AF35E}" destId="{D0C3711E-10E0-40BD-B20E-B7B582C80B9E}" srcOrd="0" destOrd="0" presId="urn:microsoft.com/office/officeart/2005/8/layout/vList5"/>
    <dgm:cxn modelId="{D83A2C5B-EE2A-4336-A737-EDCBA25C4DFF}" type="presParOf" srcId="{B7D34E7C-2D57-4F9D-A01F-F759969AF35E}" destId="{86150D0A-C29E-402F-A9C1-05D425A90FD7}"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D5423ECE-5609-4230-BED6-0A46110BC45E}" type="doc">
      <dgm:prSet loTypeId="urn:microsoft.com/office/officeart/2018/2/layout/IconVerticalSolidList" loCatId="icon" qsTypeId="urn:microsoft.com/office/officeart/2005/8/quickstyle/3d4" qsCatId="3D" csTypeId="urn:microsoft.com/office/officeart/2005/8/colors/accent2_2" csCatId="accent2" phldr="1"/>
      <dgm:spPr/>
      <dgm:t>
        <a:bodyPr/>
        <a:lstStyle/>
        <a:p>
          <a:endParaRPr lang="en-US"/>
        </a:p>
      </dgm:t>
    </dgm:pt>
    <dgm:pt modelId="{BD25193F-7B32-476C-B14C-78F418039EE6}">
      <dgm:prSet/>
      <dgm:spPr/>
      <dgm:t>
        <a:bodyPr/>
        <a:lstStyle/>
        <a:p>
          <a:pPr>
            <a:lnSpc>
              <a:spcPct val="100000"/>
            </a:lnSpc>
          </a:pPr>
          <a:r>
            <a:rPr lang="nl-BE" noProof="0"/>
            <a:t>"Alle acties die bedoeld zijn om de prevalentie van een ziekte in een populatie te verminderen, en dus om de tijd waarin de ziekte zich ontwikkelt te verkorten".</a:t>
          </a:r>
        </a:p>
      </dgm:t>
    </dgm:pt>
    <dgm:pt modelId="{7C910F97-177C-4D4D-AB0F-E2930F9BDE9F}" type="parTrans" cxnId="{489749CA-8AD5-4771-AD32-EE9160AF0B52}">
      <dgm:prSet/>
      <dgm:spPr/>
      <dgm:t>
        <a:bodyPr/>
        <a:lstStyle/>
        <a:p>
          <a:endParaRPr lang="en-US"/>
        </a:p>
      </dgm:t>
    </dgm:pt>
    <dgm:pt modelId="{550EDE26-0946-4B75-9D0D-CE4827DEA062}" type="sibTrans" cxnId="{489749CA-8AD5-4771-AD32-EE9160AF0B52}">
      <dgm:prSet/>
      <dgm:spPr/>
      <dgm:t>
        <a:bodyPr/>
        <a:lstStyle/>
        <a:p>
          <a:endParaRPr lang="en-US"/>
        </a:p>
      </dgm:t>
    </dgm:pt>
    <dgm:pt modelId="{7BEFBCE9-E129-4A4F-9F2B-ABC7474CB02B}">
      <dgm:prSet/>
      <dgm:spPr/>
      <dgm:t>
        <a:bodyPr/>
        <a:lstStyle/>
        <a:p>
          <a:pPr>
            <a:lnSpc>
              <a:spcPct val="100000"/>
            </a:lnSpc>
          </a:pPr>
          <a:r>
            <a:rPr lang="nl-BE" noProof="0"/>
            <a:t>Het omvat vroegtijdige detectie en behandeling van de eerste tekenen van de ziekte. </a:t>
          </a:r>
        </a:p>
      </dgm:t>
    </dgm:pt>
    <dgm:pt modelId="{E84BEACB-DD69-4A3A-9D96-5A36AFC1C378}" type="parTrans" cxnId="{B01104B0-63B5-4966-A477-97446359F976}">
      <dgm:prSet/>
      <dgm:spPr/>
      <dgm:t>
        <a:bodyPr/>
        <a:lstStyle/>
        <a:p>
          <a:endParaRPr lang="en-US"/>
        </a:p>
      </dgm:t>
    </dgm:pt>
    <dgm:pt modelId="{B34D9684-85B0-4F27-9BF2-E2D55B77FACB}" type="sibTrans" cxnId="{B01104B0-63B5-4966-A477-97446359F976}">
      <dgm:prSet/>
      <dgm:spPr/>
      <dgm:t>
        <a:bodyPr/>
        <a:lstStyle/>
        <a:p>
          <a:endParaRPr lang="en-US"/>
        </a:p>
      </dgm:t>
    </dgm:pt>
    <dgm:pt modelId="{8742D627-541A-4485-94EC-DE4EFD264FB9}">
      <dgm:prSet/>
      <dgm:spPr/>
      <dgm:t>
        <a:bodyPr/>
        <a:lstStyle/>
        <a:p>
          <a:pPr>
            <a:lnSpc>
              <a:spcPct val="100000"/>
            </a:lnSpc>
          </a:pPr>
          <a:r>
            <a:rPr lang="nl-BE" noProof="0"/>
            <a:t>Verwijs door naar een eerstelijnspsycholoog, arbeidsarts, vertrouwenspersoon, preventieadviseur psychosociale aspecten, personeelsdienst (HR),...</a:t>
          </a:r>
        </a:p>
      </dgm:t>
    </dgm:pt>
    <dgm:pt modelId="{6B99500B-6368-4849-87C1-46527C781BC5}" type="parTrans" cxnId="{59A1EF3D-7532-4D5D-ABE6-C2BFAF69DFEA}">
      <dgm:prSet/>
      <dgm:spPr/>
      <dgm:t>
        <a:bodyPr/>
        <a:lstStyle/>
        <a:p>
          <a:endParaRPr lang="en-US"/>
        </a:p>
      </dgm:t>
    </dgm:pt>
    <dgm:pt modelId="{EAD8D2D6-41C5-4B2B-B8E6-725769BBA169}" type="sibTrans" cxnId="{59A1EF3D-7532-4D5D-ABE6-C2BFAF69DFEA}">
      <dgm:prSet/>
      <dgm:spPr/>
      <dgm:t>
        <a:bodyPr/>
        <a:lstStyle/>
        <a:p>
          <a:endParaRPr lang="en-US"/>
        </a:p>
      </dgm:t>
    </dgm:pt>
    <dgm:pt modelId="{6322569E-CF1B-4901-AC83-10A2D7306644}" type="pres">
      <dgm:prSet presAssocID="{D5423ECE-5609-4230-BED6-0A46110BC45E}" presName="root" presStyleCnt="0">
        <dgm:presLayoutVars>
          <dgm:dir/>
          <dgm:resizeHandles val="exact"/>
        </dgm:presLayoutVars>
      </dgm:prSet>
      <dgm:spPr/>
    </dgm:pt>
    <dgm:pt modelId="{1DD1EF46-6728-47D5-89EB-BB0B5DB03C0F}" type="pres">
      <dgm:prSet presAssocID="{BD25193F-7B32-476C-B14C-78F418039EE6}" presName="compNode" presStyleCnt="0"/>
      <dgm:spPr/>
    </dgm:pt>
    <dgm:pt modelId="{EC8100DD-0447-4904-9D74-22C92C6D47F4}" type="pres">
      <dgm:prSet presAssocID="{BD25193F-7B32-476C-B14C-78F418039EE6}" presName="bgRect" presStyleLbl="bgShp" presStyleIdx="0" presStyleCnt="3"/>
      <dgm:spPr/>
    </dgm:pt>
    <dgm:pt modelId="{6F50AA57-55E6-4633-8F91-2739B2C42FC0}" type="pres">
      <dgm:prSet presAssocID="{BD25193F-7B32-476C-B14C-78F418039EE6}" presName="iconRect" presStyleLbl="node1" presStyleIdx="0" presStyleCnt="3"/>
      <dgm:spPr>
        <a:blipFill>
          <a:blip xmlns:r="http://schemas.openxmlformats.org/officeDocument/2006/relationships" r:embed="rId1" cstate="print">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Hôpital"/>
        </a:ext>
      </dgm:extLst>
    </dgm:pt>
    <dgm:pt modelId="{14391C36-F694-4794-B634-DA0DA2D0D2AA}" type="pres">
      <dgm:prSet presAssocID="{BD25193F-7B32-476C-B14C-78F418039EE6}" presName="spaceRect" presStyleCnt="0"/>
      <dgm:spPr/>
    </dgm:pt>
    <dgm:pt modelId="{6D9972B6-593E-4655-9A2A-CB680A0E4E01}" type="pres">
      <dgm:prSet presAssocID="{BD25193F-7B32-476C-B14C-78F418039EE6}" presName="parTx" presStyleLbl="revTx" presStyleIdx="0" presStyleCnt="3">
        <dgm:presLayoutVars>
          <dgm:chMax val="0"/>
          <dgm:chPref val="0"/>
        </dgm:presLayoutVars>
      </dgm:prSet>
      <dgm:spPr/>
    </dgm:pt>
    <dgm:pt modelId="{45D7CFE5-C408-402F-9C92-502FE8945029}" type="pres">
      <dgm:prSet presAssocID="{550EDE26-0946-4B75-9D0D-CE4827DEA062}" presName="sibTrans" presStyleCnt="0"/>
      <dgm:spPr/>
    </dgm:pt>
    <dgm:pt modelId="{57BFB6A5-DB09-48B1-A9FC-6CB1007F2B3C}" type="pres">
      <dgm:prSet presAssocID="{7BEFBCE9-E129-4A4F-9F2B-ABC7474CB02B}" presName="compNode" presStyleCnt="0"/>
      <dgm:spPr/>
    </dgm:pt>
    <dgm:pt modelId="{9911033B-D91D-4485-BC5A-BD6B20C47354}" type="pres">
      <dgm:prSet presAssocID="{7BEFBCE9-E129-4A4F-9F2B-ABC7474CB02B}" presName="bgRect" presStyleLbl="bgShp" presStyleIdx="1" presStyleCnt="3" custLinFactNeighborX="130" custLinFactNeighborY="0"/>
      <dgm:spPr/>
    </dgm:pt>
    <dgm:pt modelId="{D96E1A9F-5EB8-42FF-A950-47AC868B888D}" type="pres">
      <dgm:prSet presAssocID="{7BEFBCE9-E129-4A4F-9F2B-ABC7474CB02B}" presName="iconRect" presStyleLbl="node1" presStyleIdx="1" presStyleCnt="3"/>
      <dgm:spPr>
        <a:blipFill>
          <a:blip xmlns:r="http://schemas.openxmlformats.org/officeDocument/2006/relationships"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Médecine"/>
        </a:ext>
      </dgm:extLst>
    </dgm:pt>
    <dgm:pt modelId="{9DF97F0B-4CAE-4A1A-9A36-76796C1FA9C2}" type="pres">
      <dgm:prSet presAssocID="{7BEFBCE9-E129-4A4F-9F2B-ABC7474CB02B}" presName="spaceRect" presStyleCnt="0"/>
      <dgm:spPr/>
    </dgm:pt>
    <dgm:pt modelId="{A6A842DB-2394-4C1C-9B5A-82F81B5BB555}" type="pres">
      <dgm:prSet presAssocID="{7BEFBCE9-E129-4A4F-9F2B-ABC7474CB02B}" presName="parTx" presStyleLbl="revTx" presStyleIdx="1" presStyleCnt="3">
        <dgm:presLayoutVars>
          <dgm:chMax val="0"/>
          <dgm:chPref val="0"/>
        </dgm:presLayoutVars>
      </dgm:prSet>
      <dgm:spPr/>
    </dgm:pt>
    <dgm:pt modelId="{1803AE69-D628-41BE-A4AF-75B225BB98BA}" type="pres">
      <dgm:prSet presAssocID="{B34D9684-85B0-4F27-9BF2-E2D55B77FACB}" presName="sibTrans" presStyleCnt="0"/>
      <dgm:spPr/>
    </dgm:pt>
    <dgm:pt modelId="{5545F826-41B5-4D02-BB96-0F62531CE37B}" type="pres">
      <dgm:prSet presAssocID="{8742D627-541A-4485-94EC-DE4EFD264FB9}" presName="compNode" presStyleCnt="0"/>
      <dgm:spPr/>
    </dgm:pt>
    <dgm:pt modelId="{6B9BA36B-EADA-4E93-8E9B-90C4E8D4E737}" type="pres">
      <dgm:prSet presAssocID="{8742D627-541A-4485-94EC-DE4EFD264FB9}" presName="bgRect" presStyleLbl="bgShp" presStyleIdx="2" presStyleCnt="3"/>
      <dgm:spPr/>
    </dgm:pt>
    <dgm:pt modelId="{D73CA497-A905-40FA-850A-F76E13DBEC39}" type="pres">
      <dgm:prSet presAssocID="{8742D627-541A-4485-94EC-DE4EFD264FB9}" presName="iconRect" presStyleLbl="node1" presStyleIdx="2" presStyleCnt="3"/>
      <dgm:spPr>
        <a:blipFill>
          <a:blip xmlns:r="http://schemas.openxmlformats.org/officeDocument/2006/relationships"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Office Worker"/>
        </a:ext>
      </dgm:extLst>
    </dgm:pt>
    <dgm:pt modelId="{2439451B-A1AF-4CE0-AA77-9CE7AA73E73D}" type="pres">
      <dgm:prSet presAssocID="{8742D627-541A-4485-94EC-DE4EFD264FB9}" presName="spaceRect" presStyleCnt="0"/>
      <dgm:spPr/>
    </dgm:pt>
    <dgm:pt modelId="{6623956D-0445-4203-98E5-C543F89886D7}" type="pres">
      <dgm:prSet presAssocID="{8742D627-541A-4485-94EC-DE4EFD264FB9}" presName="parTx" presStyleLbl="revTx" presStyleIdx="2" presStyleCnt="3">
        <dgm:presLayoutVars>
          <dgm:chMax val="0"/>
          <dgm:chPref val="0"/>
        </dgm:presLayoutVars>
      </dgm:prSet>
      <dgm:spPr/>
    </dgm:pt>
  </dgm:ptLst>
  <dgm:cxnLst>
    <dgm:cxn modelId="{EABA6013-814C-455B-BA36-2337C3FEC0B1}" type="presOf" srcId="{D5423ECE-5609-4230-BED6-0A46110BC45E}" destId="{6322569E-CF1B-4901-AC83-10A2D7306644}" srcOrd="0" destOrd="0" presId="urn:microsoft.com/office/officeart/2018/2/layout/IconVerticalSolidList"/>
    <dgm:cxn modelId="{0DB6F035-DE16-4282-92BA-7BB20B0E7060}" type="presOf" srcId="{7BEFBCE9-E129-4A4F-9F2B-ABC7474CB02B}" destId="{A6A842DB-2394-4C1C-9B5A-82F81B5BB555}" srcOrd="0" destOrd="0" presId="urn:microsoft.com/office/officeart/2018/2/layout/IconVerticalSolidList"/>
    <dgm:cxn modelId="{59A1EF3D-7532-4D5D-ABE6-C2BFAF69DFEA}" srcId="{D5423ECE-5609-4230-BED6-0A46110BC45E}" destId="{8742D627-541A-4485-94EC-DE4EFD264FB9}" srcOrd="2" destOrd="0" parTransId="{6B99500B-6368-4849-87C1-46527C781BC5}" sibTransId="{EAD8D2D6-41C5-4B2B-B8E6-725769BBA169}"/>
    <dgm:cxn modelId="{B01104B0-63B5-4966-A477-97446359F976}" srcId="{D5423ECE-5609-4230-BED6-0A46110BC45E}" destId="{7BEFBCE9-E129-4A4F-9F2B-ABC7474CB02B}" srcOrd="1" destOrd="0" parTransId="{E84BEACB-DD69-4A3A-9D96-5A36AFC1C378}" sibTransId="{B34D9684-85B0-4F27-9BF2-E2D55B77FACB}"/>
    <dgm:cxn modelId="{F147E1C1-5AFB-4C6D-9621-BB5AD9770800}" type="presOf" srcId="{BD25193F-7B32-476C-B14C-78F418039EE6}" destId="{6D9972B6-593E-4655-9A2A-CB680A0E4E01}" srcOrd="0" destOrd="0" presId="urn:microsoft.com/office/officeart/2018/2/layout/IconVerticalSolidList"/>
    <dgm:cxn modelId="{489749CA-8AD5-4771-AD32-EE9160AF0B52}" srcId="{D5423ECE-5609-4230-BED6-0A46110BC45E}" destId="{BD25193F-7B32-476C-B14C-78F418039EE6}" srcOrd="0" destOrd="0" parTransId="{7C910F97-177C-4D4D-AB0F-E2930F9BDE9F}" sibTransId="{550EDE26-0946-4B75-9D0D-CE4827DEA062}"/>
    <dgm:cxn modelId="{AA7FC1D2-5F0C-4232-A9ED-CAAAEE7D772B}" type="presOf" srcId="{8742D627-541A-4485-94EC-DE4EFD264FB9}" destId="{6623956D-0445-4203-98E5-C543F89886D7}" srcOrd="0" destOrd="0" presId="urn:microsoft.com/office/officeart/2018/2/layout/IconVerticalSolidList"/>
    <dgm:cxn modelId="{E83A6D25-37C7-4698-9B50-295AE7BD4C0F}" type="presParOf" srcId="{6322569E-CF1B-4901-AC83-10A2D7306644}" destId="{1DD1EF46-6728-47D5-89EB-BB0B5DB03C0F}" srcOrd="0" destOrd="0" presId="urn:microsoft.com/office/officeart/2018/2/layout/IconVerticalSolidList"/>
    <dgm:cxn modelId="{AEF48307-FAF8-477A-AC18-4E6319789BDA}" type="presParOf" srcId="{1DD1EF46-6728-47D5-89EB-BB0B5DB03C0F}" destId="{EC8100DD-0447-4904-9D74-22C92C6D47F4}" srcOrd="0" destOrd="0" presId="urn:microsoft.com/office/officeart/2018/2/layout/IconVerticalSolidList"/>
    <dgm:cxn modelId="{25CF0256-3ED8-4F9D-B6F1-C20C00DBD320}" type="presParOf" srcId="{1DD1EF46-6728-47D5-89EB-BB0B5DB03C0F}" destId="{6F50AA57-55E6-4633-8F91-2739B2C42FC0}" srcOrd="1" destOrd="0" presId="urn:microsoft.com/office/officeart/2018/2/layout/IconVerticalSolidList"/>
    <dgm:cxn modelId="{510893C1-6C2E-4B99-97C1-64003FBA8462}" type="presParOf" srcId="{1DD1EF46-6728-47D5-89EB-BB0B5DB03C0F}" destId="{14391C36-F694-4794-B634-DA0DA2D0D2AA}" srcOrd="2" destOrd="0" presId="urn:microsoft.com/office/officeart/2018/2/layout/IconVerticalSolidList"/>
    <dgm:cxn modelId="{75E8855B-3294-4BD2-BEA9-2225C6E24F9B}" type="presParOf" srcId="{1DD1EF46-6728-47D5-89EB-BB0B5DB03C0F}" destId="{6D9972B6-593E-4655-9A2A-CB680A0E4E01}" srcOrd="3" destOrd="0" presId="urn:microsoft.com/office/officeart/2018/2/layout/IconVerticalSolidList"/>
    <dgm:cxn modelId="{59976D6B-60D4-455D-B7F1-244C9CF51E91}" type="presParOf" srcId="{6322569E-CF1B-4901-AC83-10A2D7306644}" destId="{45D7CFE5-C408-402F-9C92-502FE8945029}" srcOrd="1" destOrd="0" presId="urn:microsoft.com/office/officeart/2018/2/layout/IconVerticalSolidList"/>
    <dgm:cxn modelId="{056DAF8A-8E49-45B5-9C04-36A15901C33A}" type="presParOf" srcId="{6322569E-CF1B-4901-AC83-10A2D7306644}" destId="{57BFB6A5-DB09-48B1-A9FC-6CB1007F2B3C}" srcOrd="2" destOrd="0" presId="urn:microsoft.com/office/officeart/2018/2/layout/IconVerticalSolidList"/>
    <dgm:cxn modelId="{25E9878B-0FD3-4B07-8068-ED820D9FFE8B}" type="presParOf" srcId="{57BFB6A5-DB09-48B1-A9FC-6CB1007F2B3C}" destId="{9911033B-D91D-4485-BC5A-BD6B20C47354}" srcOrd="0" destOrd="0" presId="urn:microsoft.com/office/officeart/2018/2/layout/IconVerticalSolidList"/>
    <dgm:cxn modelId="{8F5097C0-F2F1-45D4-98BE-BF347D4D2D9C}" type="presParOf" srcId="{57BFB6A5-DB09-48B1-A9FC-6CB1007F2B3C}" destId="{D96E1A9F-5EB8-42FF-A950-47AC868B888D}" srcOrd="1" destOrd="0" presId="urn:microsoft.com/office/officeart/2018/2/layout/IconVerticalSolidList"/>
    <dgm:cxn modelId="{29104126-6AFE-4E37-B36F-081ED09CE831}" type="presParOf" srcId="{57BFB6A5-DB09-48B1-A9FC-6CB1007F2B3C}" destId="{9DF97F0B-4CAE-4A1A-9A36-76796C1FA9C2}" srcOrd="2" destOrd="0" presId="urn:microsoft.com/office/officeart/2018/2/layout/IconVerticalSolidList"/>
    <dgm:cxn modelId="{7D51E479-3F75-40DB-B819-1680A7313E5D}" type="presParOf" srcId="{57BFB6A5-DB09-48B1-A9FC-6CB1007F2B3C}" destId="{A6A842DB-2394-4C1C-9B5A-82F81B5BB555}" srcOrd="3" destOrd="0" presId="urn:microsoft.com/office/officeart/2018/2/layout/IconVerticalSolidList"/>
    <dgm:cxn modelId="{ADFA04C8-02CD-441A-96C8-E81398F99CC2}" type="presParOf" srcId="{6322569E-CF1B-4901-AC83-10A2D7306644}" destId="{1803AE69-D628-41BE-A4AF-75B225BB98BA}" srcOrd="3" destOrd="0" presId="urn:microsoft.com/office/officeart/2018/2/layout/IconVerticalSolidList"/>
    <dgm:cxn modelId="{2D7FD419-BAF1-4E14-AD30-77F6930B99E7}" type="presParOf" srcId="{6322569E-CF1B-4901-AC83-10A2D7306644}" destId="{5545F826-41B5-4D02-BB96-0F62531CE37B}" srcOrd="4" destOrd="0" presId="urn:microsoft.com/office/officeart/2018/2/layout/IconVerticalSolidList"/>
    <dgm:cxn modelId="{E307F3F1-0889-47C4-AF2E-25443A909D1B}" type="presParOf" srcId="{5545F826-41B5-4D02-BB96-0F62531CE37B}" destId="{6B9BA36B-EADA-4E93-8E9B-90C4E8D4E737}" srcOrd="0" destOrd="0" presId="urn:microsoft.com/office/officeart/2018/2/layout/IconVerticalSolidList"/>
    <dgm:cxn modelId="{7AE33FBA-39BE-46E1-8261-B9936E49A1C2}" type="presParOf" srcId="{5545F826-41B5-4D02-BB96-0F62531CE37B}" destId="{D73CA497-A905-40FA-850A-F76E13DBEC39}" srcOrd="1" destOrd="0" presId="urn:microsoft.com/office/officeart/2018/2/layout/IconVerticalSolidList"/>
    <dgm:cxn modelId="{3587AD25-82BB-41FC-AE2B-432AE5465863}" type="presParOf" srcId="{5545F826-41B5-4D02-BB96-0F62531CE37B}" destId="{2439451B-A1AF-4CE0-AA77-9CE7AA73E73D}" srcOrd="2" destOrd="0" presId="urn:microsoft.com/office/officeart/2018/2/layout/IconVerticalSolidList"/>
    <dgm:cxn modelId="{48E3D558-0D67-4091-97B6-2367C4716C45}" type="presParOf" srcId="{5545F826-41B5-4D02-BB96-0F62531CE37B}" destId="{6623956D-0445-4203-98E5-C543F89886D7}" srcOrd="3" destOrd="0" presId="urn:microsoft.com/office/officeart/2018/2/layout/IconVerticalSoli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893D548E-E27A-4AA8-BAFA-35CD285EF8BE}"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87C7DCC2-3A7A-4FA9-B1BE-BA4FD6D6BA43}">
      <dgm:prSet custT="1"/>
      <dgm:spPr>
        <a:solidFill>
          <a:srgbClr val="9BD5EF"/>
        </a:solidFill>
      </dgm:spPr>
      <dgm:t>
        <a:bodyPr/>
        <a:lstStyle/>
        <a:p>
          <a:r>
            <a:rPr lang="nl-BE" sz="2400" noProof="0">
              <a:solidFill>
                <a:srgbClr val="1E699D"/>
              </a:solidFill>
              <a:latin typeface="Calibri" panose="020F0502020204030204" pitchFamily="34" charset="0"/>
              <a:cs typeface="Calibri" panose="020F0502020204030204" pitchFamily="34" charset="0"/>
            </a:rPr>
            <a:t>Alle acties die bedoeld zijn om de prevalentie van chronische beperkingen of herval in een populatie te verminderen, en dus om functionele invaliditeiten als gevolg van de ziekte te minimaliseren.</a:t>
          </a:r>
        </a:p>
      </dgm:t>
    </dgm:pt>
    <dgm:pt modelId="{F4D3C97D-F244-4853-9C7C-A4E82D033492}" type="parTrans" cxnId="{902CE764-850B-4878-B0EC-416C31E60263}">
      <dgm:prSet/>
      <dgm:spPr/>
      <dgm:t>
        <a:bodyPr/>
        <a:lstStyle/>
        <a:p>
          <a:endParaRPr lang="en-US"/>
        </a:p>
      </dgm:t>
    </dgm:pt>
    <dgm:pt modelId="{A97ABDB5-0E3B-47EA-91E7-FADAA8192AD3}" type="sibTrans" cxnId="{902CE764-850B-4878-B0EC-416C31E60263}">
      <dgm:prSet/>
      <dgm:spPr/>
      <dgm:t>
        <a:bodyPr/>
        <a:lstStyle/>
        <a:p>
          <a:endParaRPr lang="en-US"/>
        </a:p>
      </dgm:t>
    </dgm:pt>
    <dgm:pt modelId="{8F300EA0-EAA9-4BB2-A8DA-FDC747E26BB3}">
      <dgm:prSet custT="1"/>
      <dgm:spPr>
        <a:solidFill>
          <a:srgbClr val="9BD5EF"/>
        </a:solidFill>
        <a:ln>
          <a:solidFill>
            <a:srgbClr val="9BD5EF"/>
          </a:solidFill>
        </a:ln>
      </dgm:spPr>
      <dgm:t>
        <a:bodyPr/>
        <a:lstStyle/>
        <a:p>
          <a:r>
            <a:rPr lang="nl-BE" sz="2400" noProof="0">
              <a:solidFill>
                <a:srgbClr val="1E699D"/>
              </a:solidFill>
              <a:latin typeface="Calibri" panose="020F0502020204030204" pitchFamily="34" charset="0"/>
              <a:cs typeface="Calibri" panose="020F0502020204030204" pitchFamily="34" charset="0"/>
            </a:rPr>
            <a:t>Dit concept breidt preventie uit naar revalidatie; ze streeft ernaar de professionele en sociale re-integratie te bevorderen. </a:t>
          </a:r>
        </a:p>
      </dgm:t>
    </dgm:pt>
    <dgm:pt modelId="{640B3E1E-40B8-4DE1-886B-F5C18E2152E8}" type="parTrans" cxnId="{01554101-5375-4014-AEEB-B870B0676B62}">
      <dgm:prSet/>
      <dgm:spPr/>
      <dgm:t>
        <a:bodyPr/>
        <a:lstStyle/>
        <a:p>
          <a:endParaRPr lang="en-US"/>
        </a:p>
      </dgm:t>
    </dgm:pt>
    <dgm:pt modelId="{BB724722-B434-4D82-B813-14571ED64221}" type="sibTrans" cxnId="{01554101-5375-4014-AEEB-B870B0676B62}">
      <dgm:prSet/>
      <dgm:spPr/>
      <dgm:t>
        <a:bodyPr/>
        <a:lstStyle/>
        <a:p>
          <a:endParaRPr lang="en-US"/>
        </a:p>
      </dgm:t>
    </dgm:pt>
    <dgm:pt modelId="{3895AE6B-3A92-F84B-91F8-1E2AF9ACA9AE}" type="pres">
      <dgm:prSet presAssocID="{893D548E-E27A-4AA8-BAFA-35CD285EF8BE}" presName="linear" presStyleCnt="0">
        <dgm:presLayoutVars>
          <dgm:animLvl val="lvl"/>
          <dgm:resizeHandles val="exact"/>
        </dgm:presLayoutVars>
      </dgm:prSet>
      <dgm:spPr/>
    </dgm:pt>
    <dgm:pt modelId="{20753989-B9F1-054D-9440-E74F015AF23B}" type="pres">
      <dgm:prSet presAssocID="{87C7DCC2-3A7A-4FA9-B1BE-BA4FD6D6BA43}" presName="parentText" presStyleLbl="node1" presStyleIdx="0" presStyleCnt="2" custLinFactY="-58275" custLinFactNeighborY="-100000">
        <dgm:presLayoutVars>
          <dgm:chMax val="0"/>
          <dgm:bulletEnabled val="1"/>
        </dgm:presLayoutVars>
      </dgm:prSet>
      <dgm:spPr/>
    </dgm:pt>
    <dgm:pt modelId="{BB153A77-19B9-B543-A52A-27B4C3522159}" type="pres">
      <dgm:prSet presAssocID="{A97ABDB5-0E3B-47EA-91E7-FADAA8192AD3}" presName="spacer" presStyleCnt="0"/>
      <dgm:spPr/>
    </dgm:pt>
    <dgm:pt modelId="{157BF727-434F-F840-B399-0E91AE3C7562}" type="pres">
      <dgm:prSet presAssocID="{8F300EA0-EAA9-4BB2-A8DA-FDC747E26BB3}" presName="parentText" presStyleLbl="node1" presStyleIdx="1" presStyleCnt="2" custScaleY="67888" custLinFactY="-59802" custLinFactNeighborY="-100000">
        <dgm:presLayoutVars>
          <dgm:chMax val="0"/>
          <dgm:bulletEnabled val="1"/>
        </dgm:presLayoutVars>
      </dgm:prSet>
      <dgm:spPr/>
    </dgm:pt>
  </dgm:ptLst>
  <dgm:cxnLst>
    <dgm:cxn modelId="{01554101-5375-4014-AEEB-B870B0676B62}" srcId="{893D548E-E27A-4AA8-BAFA-35CD285EF8BE}" destId="{8F300EA0-EAA9-4BB2-A8DA-FDC747E26BB3}" srcOrd="1" destOrd="0" parTransId="{640B3E1E-40B8-4DE1-886B-F5C18E2152E8}" sibTransId="{BB724722-B434-4D82-B813-14571ED64221}"/>
    <dgm:cxn modelId="{902CE764-850B-4878-B0EC-416C31E60263}" srcId="{893D548E-E27A-4AA8-BAFA-35CD285EF8BE}" destId="{87C7DCC2-3A7A-4FA9-B1BE-BA4FD6D6BA43}" srcOrd="0" destOrd="0" parTransId="{F4D3C97D-F244-4853-9C7C-A4E82D033492}" sibTransId="{A97ABDB5-0E3B-47EA-91E7-FADAA8192AD3}"/>
    <dgm:cxn modelId="{85BB90F4-CB2F-164C-A784-6845F82AA25F}" type="presOf" srcId="{893D548E-E27A-4AA8-BAFA-35CD285EF8BE}" destId="{3895AE6B-3A92-F84B-91F8-1E2AF9ACA9AE}" srcOrd="0" destOrd="0" presId="urn:microsoft.com/office/officeart/2005/8/layout/vList2"/>
    <dgm:cxn modelId="{987711F6-245B-754C-A1BA-2E9012F5EF8C}" type="presOf" srcId="{8F300EA0-EAA9-4BB2-A8DA-FDC747E26BB3}" destId="{157BF727-434F-F840-B399-0E91AE3C7562}" srcOrd="0" destOrd="0" presId="urn:microsoft.com/office/officeart/2005/8/layout/vList2"/>
    <dgm:cxn modelId="{92F3AAFB-8D0F-B447-9551-BDD9E0554AD1}" type="presOf" srcId="{87C7DCC2-3A7A-4FA9-B1BE-BA4FD6D6BA43}" destId="{20753989-B9F1-054D-9440-E74F015AF23B}" srcOrd="0" destOrd="0" presId="urn:microsoft.com/office/officeart/2005/8/layout/vList2"/>
    <dgm:cxn modelId="{A661F3AE-F804-CD49-BAAD-1222FA04A463}" type="presParOf" srcId="{3895AE6B-3A92-F84B-91F8-1E2AF9ACA9AE}" destId="{20753989-B9F1-054D-9440-E74F015AF23B}" srcOrd="0" destOrd="0" presId="urn:microsoft.com/office/officeart/2005/8/layout/vList2"/>
    <dgm:cxn modelId="{3D72FBF1-CB17-C841-87D5-E69538898D16}" type="presParOf" srcId="{3895AE6B-3A92-F84B-91F8-1E2AF9ACA9AE}" destId="{BB153A77-19B9-B543-A52A-27B4C3522159}" srcOrd="1" destOrd="0" presId="urn:microsoft.com/office/officeart/2005/8/layout/vList2"/>
    <dgm:cxn modelId="{60BB9792-A91E-884F-A046-2EBCCCE961EB}" type="presParOf" srcId="{3895AE6B-3A92-F84B-91F8-1E2AF9ACA9AE}" destId="{157BF727-434F-F840-B399-0E91AE3C7562}" srcOrd="2"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5D6CE907-4440-40E6-B413-09B78821709A}" type="doc">
      <dgm:prSet loTypeId="urn:microsoft.com/office/officeart/2009/3/layout/IncreasingArrowsProcess" loCatId="process" qsTypeId="urn:microsoft.com/office/officeart/2005/8/quickstyle/simple1" qsCatId="simple" csTypeId="urn:microsoft.com/office/officeart/2005/8/colors/accent1_2" csCatId="accent1" phldr="1"/>
      <dgm:spPr/>
      <dgm:t>
        <a:bodyPr/>
        <a:lstStyle/>
        <a:p>
          <a:endParaRPr lang="fr-FR"/>
        </a:p>
      </dgm:t>
    </dgm:pt>
    <dgm:pt modelId="{CCFC8A09-96AF-4CB5-8ACA-7479526FE351}">
      <dgm:prSet phldrT="[Texte]" custT="1"/>
      <dgm:spPr/>
      <dgm:t>
        <a:bodyPr/>
        <a:lstStyle/>
        <a:p>
          <a:pPr algn="ctr"/>
          <a:r>
            <a:rPr lang="nl-BE" sz="2800" noProof="0">
              <a:latin typeface="Calibri" panose="020F0502020204030204" pitchFamily="34" charset="0"/>
              <a:cs typeface="Calibri" panose="020F0502020204030204" pitchFamily="34" charset="0"/>
            </a:rPr>
            <a:t>Reflectie over het werk</a:t>
          </a:r>
        </a:p>
      </dgm:t>
    </dgm:pt>
    <dgm:pt modelId="{D0AD2A6B-CBC1-4E7A-B137-02923A677136}" type="parTrans" cxnId="{15201624-9474-4289-AF5D-2E69E34A0082}">
      <dgm:prSet/>
      <dgm:spPr/>
      <dgm:t>
        <a:bodyPr/>
        <a:lstStyle/>
        <a:p>
          <a:endParaRPr lang="fr-FR"/>
        </a:p>
      </dgm:t>
    </dgm:pt>
    <dgm:pt modelId="{513F13F1-2154-4EA8-B23B-ADAC512B7803}" type="sibTrans" cxnId="{15201624-9474-4289-AF5D-2E69E34A0082}">
      <dgm:prSet/>
      <dgm:spPr/>
      <dgm:t>
        <a:bodyPr/>
        <a:lstStyle/>
        <a:p>
          <a:endParaRPr lang="fr-FR"/>
        </a:p>
      </dgm:t>
    </dgm:pt>
    <dgm:pt modelId="{5FD0F0BB-0A0C-4B6D-99D5-69D79300D20E}">
      <dgm:prSet phldrT="[Texte]" custT="1"/>
      <dgm:spPr/>
      <dgm:t>
        <a:bodyPr/>
        <a:lstStyle/>
        <a:p>
          <a:r>
            <a:rPr lang="nl-BE" sz="1600" noProof="0">
              <a:solidFill>
                <a:srgbClr val="1E699D"/>
              </a:solidFill>
              <a:latin typeface="Calibri" panose="020F0502020204030204" pitchFamily="34" charset="0"/>
              <a:cs typeface="Calibri" panose="020F0502020204030204" pitchFamily="34" charset="0"/>
            </a:rPr>
            <a:t>Voorafgaande reflectie is essentieel en is aanwezig tijdens het hele begeleidingsproces met de persoon</a:t>
          </a:r>
        </a:p>
      </dgm:t>
    </dgm:pt>
    <dgm:pt modelId="{33BFD7D3-AA39-4540-AD68-E9953879B2F0}" type="parTrans" cxnId="{61FAA339-6A1D-4C10-9D36-892743E7840A}">
      <dgm:prSet/>
      <dgm:spPr/>
      <dgm:t>
        <a:bodyPr/>
        <a:lstStyle/>
        <a:p>
          <a:endParaRPr lang="fr-FR"/>
        </a:p>
      </dgm:t>
    </dgm:pt>
    <dgm:pt modelId="{4537C083-CD28-4C5F-AD22-0513C8648857}" type="sibTrans" cxnId="{61FAA339-6A1D-4C10-9D36-892743E7840A}">
      <dgm:prSet/>
      <dgm:spPr/>
      <dgm:t>
        <a:bodyPr/>
        <a:lstStyle/>
        <a:p>
          <a:endParaRPr lang="fr-FR"/>
        </a:p>
      </dgm:t>
    </dgm:pt>
    <dgm:pt modelId="{05EF021F-A54C-4385-8A1C-D5D7AB28651F}">
      <dgm:prSet phldrT="[Texte]"/>
      <dgm:spPr>
        <a:solidFill>
          <a:schemeClr val="accent4">
            <a:lumMod val="40000"/>
            <a:lumOff val="60000"/>
          </a:schemeClr>
        </a:solidFill>
        <a:ln>
          <a:solidFill>
            <a:schemeClr val="accent4">
              <a:lumMod val="40000"/>
              <a:lumOff val="60000"/>
            </a:schemeClr>
          </a:solidFill>
        </a:ln>
      </dgm:spPr>
      <dgm:t>
        <a:bodyPr/>
        <a:lstStyle/>
        <a:p>
          <a:r>
            <a:rPr lang="nl-BE" noProof="0">
              <a:solidFill>
                <a:srgbClr val="1E699D"/>
              </a:solidFill>
            </a:rPr>
            <a:t>Psychologische ondersteuning</a:t>
          </a:r>
        </a:p>
      </dgm:t>
    </dgm:pt>
    <dgm:pt modelId="{59DF71F3-00D4-431C-A0D2-5E13531CE0CE}" type="parTrans" cxnId="{8FD7AF77-FEA9-47F5-8EEB-5CBB6D21588E}">
      <dgm:prSet/>
      <dgm:spPr/>
      <dgm:t>
        <a:bodyPr/>
        <a:lstStyle/>
        <a:p>
          <a:endParaRPr lang="fr-FR"/>
        </a:p>
      </dgm:t>
    </dgm:pt>
    <dgm:pt modelId="{3B6AA807-2025-4728-BEC0-9F371D56F6AF}" type="sibTrans" cxnId="{8FD7AF77-FEA9-47F5-8EEB-5CBB6D21588E}">
      <dgm:prSet/>
      <dgm:spPr/>
      <dgm:t>
        <a:bodyPr/>
        <a:lstStyle/>
        <a:p>
          <a:endParaRPr lang="fr-FR"/>
        </a:p>
      </dgm:t>
    </dgm:pt>
    <dgm:pt modelId="{20D12897-1F09-42BF-8F16-8CB140CFEC1D}">
      <dgm:prSet phldrT="[Texte]"/>
      <dgm:spPr/>
      <dgm:t>
        <a:bodyPr/>
        <a:lstStyle/>
        <a:p>
          <a:r>
            <a:rPr lang="nl-BE" noProof="0">
              <a:solidFill>
                <a:srgbClr val="1E699D"/>
              </a:solidFill>
              <a:latin typeface="Calibri" panose="020F0502020204030204" pitchFamily="34" charset="0"/>
              <a:cs typeface="Calibri" panose="020F0502020204030204" pitchFamily="34" charset="0"/>
            </a:rPr>
            <a:t>Parallel hiervan zal een psycholoog ondersteuning bieden: verschillende acties en technieken afhankelijk van de individuele situatie</a:t>
          </a:r>
        </a:p>
      </dgm:t>
    </dgm:pt>
    <dgm:pt modelId="{D30DF9E0-833B-4889-A2F2-D81ED6159A98}" type="parTrans" cxnId="{BE1BEF79-03F0-4D41-B0A1-C018C1ABB7E9}">
      <dgm:prSet/>
      <dgm:spPr/>
      <dgm:t>
        <a:bodyPr/>
        <a:lstStyle/>
        <a:p>
          <a:endParaRPr lang="fr-FR"/>
        </a:p>
      </dgm:t>
    </dgm:pt>
    <dgm:pt modelId="{D1401A54-472B-475C-ACF1-F37AE836F448}" type="sibTrans" cxnId="{BE1BEF79-03F0-4D41-B0A1-C018C1ABB7E9}">
      <dgm:prSet/>
      <dgm:spPr/>
      <dgm:t>
        <a:bodyPr/>
        <a:lstStyle/>
        <a:p>
          <a:endParaRPr lang="fr-FR"/>
        </a:p>
      </dgm:t>
    </dgm:pt>
    <dgm:pt modelId="{288BDC6F-3C07-4F04-A3C7-58571245B5B2}">
      <dgm:prSet phldrT="[Texte]"/>
      <dgm:spPr>
        <a:solidFill>
          <a:schemeClr val="accent4">
            <a:lumMod val="40000"/>
            <a:lumOff val="60000"/>
          </a:schemeClr>
        </a:solidFill>
        <a:ln>
          <a:solidFill>
            <a:schemeClr val="accent4">
              <a:lumMod val="40000"/>
              <a:lumOff val="60000"/>
            </a:schemeClr>
          </a:solidFill>
        </a:ln>
      </dgm:spPr>
      <dgm:t>
        <a:bodyPr/>
        <a:lstStyle/>
        <a:p>
          <a:r>
            <a:rPr lang="nl-BE" noProof="0">
              <a:solidFill>
                <a:srgbClr val="1E699D"/>
              </a:solidFill>
            </a:rPr>
            <a:t>Ondersteuning in de huisartsenpraktijk</a:t>
          </a:r>
        </a:p>
      </dgm:t>
    </dgm:pt>
    <dgm:pt modelId="{A175B591-1690-455E-B1AA-EC8C046F845D}" type="parTrans" cxnId="{C0DB3606-672A-4B8C-A514-B3CAF968405B}">
      <dgm:prSet/>
      <dgm:spPr/>
      <dgm:t>
        <a:bodyPr/>
        <a:lstStyle/>
        <a:p>
          <a:endParaRPr lang="fr-FR"/>
        </a:p>
      </dgm:t>
    </dgm:pt>
    <dgm:pt modelId="{462DA596-16EA-4CAC-A240-4CC4E07FA1F2}" type="sibTrans" cxnId="{C0DB3606-672A-4B8C-A514-B3CAF968405B}">
      <dgm:prSet/>
      <dgm:spPr/>
      <dgm:t>
        <a:bodyPr/>
        <a:lstStyle/>
        <a:p>
          <a:endParaRPr lang="fr-FR"/>
        </a:p>
      </dgm:t>
    </dgm:pt>
    <dgm:pt modelId="{A5DF3EB3-FC96-4D12-9342-3DDF53795726}">
      <dgm:prSet phldrT="[Texte]"/>
      <dgm:spPr/>
      <dgm:t>
        <a:bodyPr/>
        <a:lstStyle/>
        <a:p>
          <a:r>
            <a:rPr lang="nl-BE" noProof="0">
              <a:solidFill>
                <a:srgbClr val="1E699D"/>
              </a:solidFill>
              <a:latin typeface="Calibri" panose="020F0502020204030204" pitchFamily="34" charset="0"/>
              <a:cs typeface="Calibri" panose="020F0502020204030204" pitchFamily="34" charset="0"/>
            </a:rPr>
            <a:t>Zorg door de huisarts, voorstellen om de mentale gezondheid te verbeteren, een dialoog opzetten met een psycholoog</a:t>
          </a:r>
        </a:p>
      </dgm:t>
    </dgm:pt>
    <dgm:pt modelId="{ADCF4C63-E34E-43B0-B3D7-E7DF65D2C7D7}" type="parTrans" cxnId="{BABC3CB7-CB84-4D8F-A313-DD532B8EA7B7}">
      <dgm:prSet/>
      <dgm:spPr/>
      <dgm:t>
        <a:bodyPr/>
        <a:lstStyle/>
        <a:p>
          <a:endParaRPr lang="fr-FR"/>
        </a:p>
      </dgm:t>
    </dgm:pt>
    <dgm:pt modelId="{4989B8E0-01DA-4A7A-8C9E-AD766431A0C9}" type="sibTrans" cxnId="{BABC3CB7-CB84-4D8F-A313-DD532B8EA7B7}">
      <dgm:prSet/>
      <dgm:spPr/>
      <dgm:t>
        <a:bodyPr/>
        <a:lstStyle/>
        <a:p>
          <a:endParaRPr lang="fr-FR"/>
        </a:p>
      </dgm:t>
    </dgm:pt>
    <dgm:pt modelId="{416F6E0A-C9BB-4FA3-987E-1E606880696C}">
      <dgm:prSet/>
      <dgm:spPr/>
      <dgm:t>
        <a:bodyPr/>
        <a:lstStyle/>
        <a:p>
          <a:endParaRPr lang="nl-BE" noProof="0">
            <a:solidFill>
              <a:srgbClr val="1E699D"/>
            </a:solidFill>
          </a:endParaRPr>
        </a:p>
      </dgm:t>
    </dgm:pt>
    <dgm:pt modelId="{140DE9B0-77D1-4EBE-AB38-5769FCE65D8E}" type="parTrans" cxnId="{89275364-5387-4B68-B3C4-68E2BF8A38E7}">
      <dgm:prSet/>
      <dgm:spPr/>
      <dgm:t>
        <a:bodyPr/>
        <a:lstStyle/>
        <a:p>
          <a:endParaRPr lang="fr-FR"/>
        </a:p>
      </dgm:t>
    </dgm:pt>
    <dgm:pt modelId="{8F1CEE72-3352-445D-B429-F35900C55A05}" type="sibTrans" cxnId="{89275364-5387-4B68-B3C4-68E2BF8A38E7}">
      <dgm:prSet/>
      <dgm:spPr/>
      <dgm:t>
        <a:bodyPr/>
        <a:lstStyle/>
        <a:p>
          <a:endParaRPr lang="fr-FR"/>
        </a:p>
      </dgm:t>
    </dgm:pt>
    <dgm:pt modelId="{824A624F-5223-41E2-B32D-AC5C5EA7D392}" type="pres">
      <dgm:prSet presAssocID="{5D6CE907-4440-40E6-B413-09B78821709A}" presName="Name0" presStyleCnt="0">
        <dgm:presLayoutVars>
          <dgm:chMax val="5"/>
          <dgm:chPref val="5"/>
          <dgm:dir/>
          <dgm:animLvl val="lvl"/>
        </dgm:presLayoutVars>
      </dgm:prSet>
      <dgm:spPr/>
    </dgm:pt>
    <dgm:pt modelId="{7780121B-0A7C-492F-8FE0-69C4D040B8A4}" type="pres">
      <dgm:prSet presAssocID="{CCFC8A09-96AF-4CB5-8ACA-7479526FE351}" presName="parentText1" presStyleLbl="node1" presStyleIdx="0" presStyleCnt="3" custScaleX="100580" custScaleY="95903" custLinFactNeighborX="5659" custLinFactNeighborY="-30234">
        <dgm:presLayoutVars>
          <dgm:chMax/>
          <dgm:chPref val="3"/>
          <dgm:bulletEnabled val="1"/>
        </dgm:presLayoutVars>
      </dgm:prSet>
      <dgm:spPr/>
    </dgm:pt>
    <dgm:pt modelId="{920B2894-2E20-41AE-A81A-3CB937999923}" type="pres">
      <dgm:prSet presAssocID="{CCFC8A09-96AF-4CB5-8ACA-7479526FE351}" presName="childText1" presStyleLbl="solidAlignAcc1" presStyleIdx="0" presStyleCnt="3" custScaleX="170984" custScaleY="22264" custLinFactNeighborX="59626" custLinFactNeighborY="-61446">
        <dgm:presLayoutVars>
          <dgm:chMax val="0"/>
          <dgm:chPref val="0"/>
          <dgm:bulletEnabled val="1"/>
        </dgm:presLayoutVars>
      </dgm:prSet>
      <dgm:spPr/>
    </dgm:pt>
    <dgm:pt modelId="{E0DAE084-F72E-4170-A911-36C104926743}" type="pres">
      <dgm:prSet presAssocID="{05EF021F-A54C-4385-8A1C-D5D7AB28651F}" presName="parentText2" presStyleLbl="node1" presStyleIdx="1" presStyleCnt="3" custScaleX="121429" custScaleY="78685" custLinFactY="27217" custLinFactNeighborX="370" custLinFactNeighborY="100000">
        <dgm:presLayoutVars>
          <dgm:chMax/>
          <dgm:chPref val="3"/>
          <dgm:bulletEnabled val="1"/>
        </dgm:presLayoutVars>
      </dgm:prSet>
      <dgm:spPr/>
    </dgm:pt>
    <dgm:pt modelId="{7DA3ED8C-1299-4809-80F8-70C159A35F69}" type="pres">
      <dgm:prSet presAssocID="{05EF021F-A54C-4385-8A1C-D5D7AB28651F}" presName="childText2" presStyleLbl="solidAlignAcc1" presStyleIdx="1" presStyleCnt="3" custScaleX="102106" custScaleY="41018" custLinFactX="19377" custLinFactNeighborX="100000" custLinFactNeighborY="17636">
        <dgm:presLayoutVars>
          <dgm:chMax val="0"/>
          <dgm:chPref val="0"/>
          <dgm:bulletEnabled val="1"/>
        </dgm:presLayoutVars>
      </dgm:prSet>
      <dgm:spPr/>
    </dgm:pt>
    <dgm:pt modelId="{12DEA8F6-BEDF-4192-BC68-3AD4CABCC2C3}" type="pres">
      <dgm:prSet presAssocID="{288BDC6F-3C07-4F04-A3C7-58571245B5B2}" presName="parentText3" presStyleLbl="node1" presStyleIdx="2" presStyleCnt="3" custScaleX="215883" custScaleY="75241" custLinFactNeighborX="-42581" custLinFactNeighborY="4778">
        <dgm:presLayoutVars>
          <dgm:chMax/>
          <dgm:chPref val="3"/>
          <dgm:bulletEnabled val="1"/>
        </dgm:presLayoutVars>
      </dgm:prSet>
      <dgm:spPr/>
    </dgm:pt>
    <dgm:pt modelId="{926F1194-DC05-4CA3-8C1B-FDA26EABCD90}" type="pres">
      <dgm:prSet presAssocID="{288BDC6F-3C07-4F04-A3C7-58571245B5B2}" presName="childText3" presStyleLbl="solidAlignAcc1" presStyleIdx="2" presStyleCnt="3" custScaleX="102704" custScaleY="44564" custLinFactNeighborX="19431" custLinFactNeighborY="-58026">
        <dgm:presLayoutVars>
          <dgm:chMax val="0"/>
          <dgm:chPref val="0"/>
          <dgm:bulletEnabled val="1"/>
        </dgm:presLayoutVars>
      </dgm:prSet>
      <dgm:spPr/>
    </dgm:pt>
  </dgm:ptLst>
  <dgm:cxnLst>
    <dgm:cxn modelId="{C9BD6703-09B9-404C-9317-BA39AAA716E0}" type="presOf" srcId="{CCFC8A09-96AF-4CB5-8ACA-7479526FE351}" destId="{7780121B-0A7C-492F-8FE0-69C4D040B8A4}" srcOrd="0" destOrd="0" presId="urn:microsoft.com/office/officeart/2009/3/layout/IncreasingArrowsProcess"/>
    <dgm:cxn modelId="{C0DB3606-672A-4B8C-A514-B3CAF968405B}" srcId="{5D6CE907-4440-40E6-B413-09B78821709A}" destId="{288BDC6F-3C07-4F04-A3C7-58571245B5B2}" srcOrd="2" destOrd="0" parTransId="{A175B591-1690-455E-B1AA-EC8C046F845D}" sibTransId="{462DA596-16EA-4CAC-A240-4CC4E07FA1F2}"/>
    <dgm:cxn modelId="{15201624-9474-4289-AF5D-2E69E34A0082}" srcId="{5D6CE907-4440-40E6-B413-09B78821709A}" destId="{CCFC8A09-96AF-4CB5-8ACA-7479526FE351}" srcOrd="0" destOrd="0" parTransId="{D0AD2A6B-CBC1-4E7A-B137-02923A677136}" sibTransId="{513F13F1-2154-4EA8-B23B-ADAC512B7803}"/>
    <dgm:cxn modelId="{61FAA339-6A1D-4C10-9D36-892743E7840A}" srcId="{CCFC8A09-96AF-4CB5-8ACA-7479526FE351}" destId="{5FD0F0BB-0A0C-4B6D-99D5-69D79300D20E}" srcOrd="0" destOrd="0" parTransId="{33BFD7D3-AA39-4540-AD68-E9953879B2F0}" sibTransId="{4537C083-CD28-4C5F-AD22-0513C8648857}"/>
    <dgm:cxn modelId="{5D5EEE3C-7DC5-4C8B-ABC7-01263CAA6DA6}" type="presOf" srcId="{5D6CE907-4440-40E6-B413-09B78821709A}" destId="{824A624F-5223-41E2-B32D-AC5C5EA7D392}" srcOrd="0" destOrd="0" presId="urn:microsoft.com/office/officeart/2009/3/layout/IncreasingArrowsProcess"/>
    <dgm:cxn modelId="{89275364-5387-4B68-B3C4-68E2BF8A38E7}" srcId="{05EF021F-A54C-4385-8A1C-D5D7AB28651F}" destId="{416F6E0A-C9BB-4FA3-987E-1E606880696C}" srcOrd="1" destOrd="0" parTransId="{140DE9B0-77D1-4EBE-AB38-5769FCE65D8E}" sibTransId="{8F1CEE72-3352-445D-B429-F35900C55A05}"/>
    <dgm:cxn modelId="{03569867-1AE7-4302-85A4-5015826D01BC}" type="presOf" srcId="{A5DF3EB3-FC96-4D12-9342-3DDF53795726}" destId="{926F1194-DC05-4CA3-8C1B-FDA26EABCD90}" srcOrd="0" destOrd="0" presId="urn:microsoft.com/office/officeart/2009/3/layout/IncreasingArrowsProcess"/>
    <dgm:cxn modelId="{8FD7AF77-FEA9-47F5-8EEB-5CBB6D21588E}" srcId="{5D6CE907-4440-40E6-B413-09B78821709A}" destId="{05EF021F-A54C-4385-8A1C-D5D7AB28651F}" srcOrd="1" destOrd="0" parTransId="{59DF71F3-00D4-431C-A0D2-5E13531CE0CE}" sibTransId="{3B6AA807-2025-4728-BEC0-9F371D56F6AF}"/>
    <dgm:cxn modelId="{BE1BEF79-03F0-4D41-B0A1-C018C1ABB7E9}" srcId="{05EF021F-A54C-4385-8A1C-D5D7AB28651F}" destId="{20D12897-1F09-42BF-8F16-8CB140CFEC1D}" srcOrd="0" destOrd="0" parTransId="{D30DF9E0-833B-4889-A2F2-D81ED6159A98}" sibTransId="{D1401A54-472B-475C-ACF1-F37AE836F448}"/>
    <dgm:cxn modelId="{38240095-B0E7-4E59-AB2D-0792823BD818}" type="presOf" srcId="{288BDC6F-3C07-4F04-A3C7-58571245B5B2}" destId="{12DEA8F6-BEDF-4192-BC68-3AD4CABCC2C3}" srcOrd="0" destOrd="0" presId="urn:microsoft.com/office/officeart/2009/3/layout/IncreasingArrowsProcess"/>
    <dgm:cxn modelId="{6E793198-5073-48F6-AC61-707AECC89017}" type="presOf" srcId="{05EF021F-A54C-4385-8A1C-D5D7AB28651F}" destId="{E0DAE084-F72E-4170-A911-36C104926743}" srcOrd="0" destOrd="0" presId="urn:microsoft.com/office/officeart/2009/3/layout/IncreasingArrowsProcess"/>
    <dgm:cxn modelId="{AA51D1A5-A74B-4F74-9852-111FB358EF68}" type="presOf" srcId="{20D12897-1F09-42BF-8F16-8CB140CFEC1D}" destId="{7DA3ED8C-1299-4809-80F8-70C159A35F69}" srcOrd="0" destOrd="0" presId="urn:microsoft.com/office/officeart/2009/3/layout/IncreasingArrowsProcess"/>
    <dgm:cxn modelId="{BABC3CB7-CB84-4D8F-A313-DD532B8EA7B7}" srcId="{288BDC6F-3C07-4F04-A3C7-58571245B5B2}" destId="{A5DF3EB3-FC96-4D12-9342-3DDF53795726}" srcOrd="0" destOrd="0" parTransId="{ADCF4C63-E34E-43B0-B3D7-E7DF65D2C7D7}" sibTransId="{4989B8E0-01DA-4A7A-8C9E-AD766431A0C9}"/>
    <dgm:cxn modelId="{5FEF5ED9-271F-44EA-AE29-F2E3E25B0BE6}" type="presOf" srcId="{5FD0F0BB-0A0C-4B6D-99D5-69D79300D20E}" destId="{920B2894-2E20-41AE-A81A-3CB937999923}" srcOrd="0" destOrd="0" presId="urn:microsoft.com/office/officeart/2009/3/layout/IncreasingArrowsProcess"/>
    <dgm:cxn modelId="{625705E0-B7C0-4027-AA12-9B8E70F519C6}" type="presOf" srcId="{416F6E0A-C9BB-4FA3-987E-1E606880696C}" destId="{7DA3ED8C-1299-4809-80F8-70C159A35F69}" srcOrd="0" destOrd="1" presId="urn:microsoft.com/office/officeart/2009/3/layout/IncreasingArrowsProcess"/>
    <dgm:cxn modelId="{80DAE228-6E34-4109-AE70-D366F7ED2E24}" type="presParOf" srcId="{824A624F-5223-41E2-B32D-AC5C5EA7D392}" destId="{7780121B-0A7C-492F-8FE0-69C4D040B8A4}" srcOrd="0" destOrd="0" presId="urn:microsoft.com/office/officeart/2009/3/layout/IncreasingArrowsProcess"/>
    <dgm:cxn modelId="{BCB88CCC-2DE2-4855-B56C-D721CA1F5732}" type="presParOf" srcId="{824A624F-5223-41E2-B32D-AC5C5EA7D392}" destId="{920B2894-2E20-41AE-A81A-3CB937999923}" srcOrd="1" destOrd="0" presId="urn:microsoft.com/office/officeart/2009/3/layout/IncreasingArrowsProcess"/>
    <dgm:cxn modelId="{B1D4C2D6-FCC9-4B82-938E-299D7E9F3131}" type="presParOf" srcId="{824A624F-5223-41E2-B32D-AC5C5EA7D392}" destId="{E0DAE084-F72E-4170-A911-36C104926743}" srcOrd="2" destOrd="0" presId="urn:microsoft.com/office/officeart/2009/3/layout/IncreasingArrowsProcess"/>
    <dgm:cxn modelId="{57C45FE2-CF02-4476-91A9-38FC0D8DE2ED}" type="presParOf" srcId="{824A624F-5223-41E2-B32D-AC5C5EA7D392}" destId="{7DA3ED8C-1299-4809-80F8-70C159A35F69}" srcOrd="3" destOrd="0" presId="urn:microsoft.com/office/officeart/2009/3/layout/IncreasingArrowsProcess"/>
    <dgm:cxn modelId="{2D71CD99-4B2E-4594-A8FE-413301F17099}" type="presParOf" srcId="{824A624F-5223-41E2-B32D-AC5C5EA7D392}" destId="{12DEA8F6-BEDF-4192-BC68-3AD4CABCC2C3}" srcOrd="4" destOrd="0" presId="urn:microsoft.com/office/officeart/2009/3/layout/IncreasingArrowsProcess"/>
    <dgm:cxn modelId="{9FE70A49-F3AA-4DB7-9773-232CCB384ED9}" type="presParOf" srcId="{824A624F-5223-41E2-B32D-AC5C5EA7D392}" destId="{926F1194-DC05-4CA3-8C1B-FDA26EABCD90}" srcOrd="5" destOrd="0" presId="urn:microsoft.com/office/officeart/2009/3/layout/IncreasingArrows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7B26D255-924B-45FE-9B2B-1D0614EA9AA9}" type="doc">
      <dgm:prSet loTypeId="urn:microsoft.com/office/officeart/2005/8/layout/list1" loCatId="list" qsTypeId="urn:microsoft.com/office/officeart/2005/8/quickstyle/3d1" qsCatId="3D" csTypeId="urn:microsoft.com/office/officeart/2005/8/colors/accent1_2" csCatId="accent1" phldr="1"/>
      <dgm:spPr/>
      <dgm:t>
        <a:bodyPr/>
        <a:lstStyle/>
        <a:p>
          <a:endParaRPr lang="fr-FR"/>
        </a:p>
      </dgm:t>
    </dgm:pt>
    <dgm:pt modelId="{803CDFA0-71E9-40BC-A405-0CC0C5C67DAD}">
      <dgm:prSet phldrT="[Texte]" custT="1"/>
      <dgm:spPr>
        <a:solidFill>
          <a:schemeClr val="accent5">
            <a:lumMod val="40000"/>
            <a:lumOff val="60000"/>
          </a:schemeClr>
        </a:solidFill>
        <a:ln>
          <a:solidFill>
            <a:schemeClr val="accent1"/>
          </a:solidFill>
        </a:ln>
      </dgm:spPr>
      <dgm:t>
        <a:bodyPr/>
        <a:lstStyle/>
        <a:p>
          <a:r>
            <a:rPr lang="nl-BE" sz="1600" b="1" kern="1200" noProof="0">
              <a:solidFill>
                <a:schemeClr val="bg1"/>
              </a:solidFill>
            </a:rPr>
            <a:t>Adviseren en informeren </a:t>
          </a:r>
          <a:r>
            <a:rPr lang="nl-BE" sz="1600" kern="1200" noProof="0">
              <a:solidFill>
                <a:schemeClr val="bg1"/>
              </a:solidFill>
            </a:rPr>
            <a:t>van 1) verzekerden m.b.t. de meest geschikte zorg en behandeling tegen de beste kosten en 2) zorgverleners </a:t>
          </a:r>
          <a:r>
            <a:rPr lang="nl-BE" sz="1600" kern="1200" noProof="0">
              <a:solidFill>
                <a:schemeClr val="bg1"/>
              </a:solidFill>
              <a:latin typeface="Arial"/>
              <a:ea typeface="DejaVu Sans"/>
              <a:cs typeface="DejaVu Sans"/>
            </a:rPr>
            <a:t>over de correcte toepassing van de reglementering inzake de verzekering voor geneeskundige verzorging</a:t>
          </a:r>
        </a:p>
      </dgm:t>
    </dgm:pt>
    <dgm:pt modelId="{4794872F-97B3-4E86-98C2-E0E9DE3E3BC8}" type="parTrans" cxnId="{EA794DB1-1472-4870-8BC3-A5712D89C3D6}">
      <dgm:prSet/>
      <dgm:spPr/>
      <dgm:t>
        <a:bodyPr/>
        <a:lstStyle/>
        <a:p>
          <a:endParaRPr lang="fr-FR"/>
        </a:p>
      </dgm:t>
    </dgm:pt>
    <dgm:pt modelId="{F3220C57-BE27-41A0-943D-23636D210C0A}" type="sibTrans" cxnId="{EA794DB1-1472-4870-8BC3-A5712D89C3D6}">
      <dgm:prSet/>
      <dgm:spPr/>
      <dgm:t>
        <a:bodyPr/>
        <a:lstStyle/>
        <a:p>
          <a:endParaRPr lang="fr-FR"/>
        </a:p>
      </dgm:t>
    </dgm:pt>
    <dgm:pt modelId="{4D007CA2-B256-4DD9-85F2-DE18845A3853}">
      <dgm:prSet phldrT="[Texte]" custT="1"/>
      <dgm:spPr>
        <a:solidFill>
          <a:schemeClr val="accent5">
            <a:lumMod val="40000"/>
            <a:lumOff val="60000"/>
          </a:schemeClr>
        </a:solidFill>
        <a:ln>
          <a:solidFill>
            <a:schemeClr val="accent1"/>
          </a:solidFill>
        </a:ln>
      </dgm:spPr>
      <dgm:t>
        <a:bodyPr/>
        <a:lstStyle/>
        <a:p>
          <a:r>
            <a:rPr lang="nl-BE" sz="1600" b="1" noProof="0"/>
            <a:t>Controleren</a:t>
          </a:r>
          <a:r>
            <a:rPr lang="nl-BE" sz="1600" noProof="0"/>
            <a:t> van arbeidsongeschiktheid en geneeskundige verstrekkingen volgens de geldende regels.</a:t>
          </a:r>
        </a:p>
      </dgm:t>
    </dgm:pt>
    <dgm:pt modelId="{E55FBE9D-A7D8-470E-8D2A-4A48BBC38F77}" type="parTrans" cxnId="{C7F8C483-89C2-460C-85D4-94BB469CA5ED}">
      <dgm:prSet/>
      <dgm:spPr/>
      <dgm:t>
        <a:bodyPr/>
        <a:lstStyle/>
        <a:p>
          <a:endParaRPr lang="fr-FR"/>
        </a:p>
      </dgm:t>
    </dgm:pt>
    <dgm:pt modelId="{86ACDF6C-4A2C-4D0B-AB72-18027C2A26D1}" type="sibTrans" cxnId="{C7F8C483-89C2-460C-85D4-94BB469CA5ED}">
      <dgm:prSet/>
      <dgm:spPr/>
      <dgm:t>
        <a:bodyPr/>
        <a:lstStyle/>
        <a:p>
          <a:endParaRPr lang="fr-FR"/>
        </a:p>
      </dgm:t>
    </dgm:pt>
    <dgm:pt modelId="{1A9B2C92-C7DB-424C-9A8A-34A05EC25FE7}">
      <dgm:prSet phldrT="[Texte]" custT="1"/>
      <dgm:spPr>
        <a:solidFill>
          <a:schemeClr val="accent5">
            <a:lumMod val="40000"/>
            <a:lumOff val="60000"/>
          </a:schemeClr>
        </a:solidFill>
        <a:ln>
          <a:solidFill>
            <a:schemeClr val="accent1"/>
          </a:solidFill>
        </a:ln>
      </dgm:spPr>
      <dgm:t>
        <a:bodyPr/>
        <a:lstStyle/>
        <a:p>
          <a:r>
            <a:rPr lang="nl-BE" sz="1600" b="1" noProof="0"/>
            <a:t>Bevorderen</a:t>
          </a:r>
          <a:r>
            <a:rPr lang="nl-BE" sz="1600" noProof="0"/>
            <a:t> van </a:t>
          </a:r>
          <a:r>
            <a:rPr lang="nl-BE" sz="1600" noProof="0" err="1"/>
            <a:t>socioprofessionele</a:t>
          </a:r>
          <a:r>
            <a:rPr lang="nl-BE" sz="1600" noProof="0"/>
            <a:t> re-integratie van verzekerden in arbeidsongeschiktheid</a:t>
          </a:r>
        </a:p>
      </dgm:t>
    </dgm:pt>
    <dgm:pt modelId="{736B4F7A-2676-4861-B89B-4CEAF075B8B3}" type="parTrans" cxnId="{3B37D154-33C2-4330-B4B4-A3C5798F5C2B}">
      <dgm:prSet/>
      <dgm:spPr/>
      <dgm:t>
        <a:bodyPr/>
        <a:lstStyle/>
        <a:p>
          <a:endParaRPr lang="fr-FR"/>
        </a:p>
      </dgm:t>
    </dgm:pt>
    <dgm:pt modelId="{083E8055-73D6-4C28-92C3-3F012BBB5A4B}" type="sibTrans" cxnId="{3B37D154-33C2-4330-B4B4-A3C5798F5C2B}">
      <dgm:prSet/>
      <dgm:spPr/>
      <dgm:t>
        <a:bodyPr/>
        <a:lstStyle/>
        <a:p>
          <a:endParaRPr lang="fr-FR"/>
        </a:p>
      </dgm:t>
    </dgm:pt>
    <dgm:pt modelId="{E8DE16AE-A7A5-494B-BB18-E99B0A08308B}" type="pres">
      <dgm:prSet presAssocID="{7B26D255-924B-45FE-9B2B-1D0614EA9AA9}" presName="linear" presStyleCnt="0">
        <dgm:presLayoutVars>
          <dgm:dir/>
          <dgm:animLvl val="lvl"/>
          <dgm:resizeHandles val="exact"/>
        </dgm:presLayoutVars>
      </dgm:prSet>
      <dgm:spPr/>
    </dgm:pt>
    <dgm:pt modelId="{1A45D7E4-2E58-44C8-9E52-BC4454A8D604}" type="pres">
      <dgm:prSet presAssocID="{803CDFA0-71E9-40BC-A405-0CC0C5C67DAD}" presName="parentLin" presStyleCnt="0"/>
      <dgm:spPr/>
    </dgm:pt>
    <dgm:pt modelId="{9EB0F994-B67D-41D6-9E97-25A3DBC7566C}" type="pres">
      <dgm:prSet presAssocID="{803CDFA0-71E9-40BC-A405-0CC0C5C67DAD}" presName="parentLeftMargin" presStyleLbl="node1" presStyleIdx="0" presStyleCnt="3"/>
      <dgm:spPr/>
    </dgm:pt>
    <dgm:pt modelId="{7BDEED38-CB01-46B9-B0BC-C0B356F909D3}" type="pres">
      <dgm:prSet presAssocID="{803CDFA0-71E9-40BC-A405-0CC0C5C67DAD}" presName="parentText" presStyleLbl="node1" presStyleIdx="0" presStyleCnt="3" custScaleX="142857" custScaleY="401573" custLinFactNeighborX="5853" custLinFactNeighborY="7254">
        <dgm:presLayoutVars>
          <dgm:chMax val="0"/>
          <dgm:bulletEnabled val="1"/>
        </dgm:presLayoutVars>
      </dgm:prSet>
      <dgm:spPr/>
    </dgm:pt>
    <dgm:pt modelId="{58A959D9-B6C1-4376-929A-58DF18A8A52A}" type="pres">
      <dgm:prSet presAssocID="{803CDFA0-71E9-40BC-A405-0CC0C5C67DAD}" presName="negativeSpace" presStyleCnt="0"/>
      <dgm:spPr/>
    </dgm:pt>
    <dgm:pt modelId="{3CD6A25F-9DBA-4A4F-8DC0-3707F682E30E}" type="pres">
      <dgm:prSet presAssocID="{803CDFA0-71E9-40BC-A405-0CC0C5C67DAD}" presName="childText" presStyleLbl="conFgAcc1" presStyleIdx="0" presStyleCnt="3" custScaleY="276895">
        <dgm:presLayoutVars>
          <dgm:bulletEnabled val="1"/>
        </dgm:presLayoutVars>
      </dgm:prSet>
      <dgm:spPr/>
    </dgm:pt>
    <dgm:pt modelId="{C95598AF-7DF8-4709-A815-C2EC53D4F397}" type="pres">
      <dgm:prSet presAssocID="{F3220C57-BE27-41A0-943D-23636D210C0A}" presName="spaceBetweenRectangles" presStyleCnt="0"/>
      <dgm:spPr/>
    </dgm:pt>
    <dgm:pt modelId="{563BB08C-BE9E-4D4D-BCE9-7191577AC78F}" type="pres">
      <dgm:prSet presAssocID="{4D007CA2-B256-4DD9-85F2-DE18845A3853}" presName="parentLin" presStyleCnt="0"/>
      <dgm:spPr/>
    </dgm:pt>
    <dgm:pt modelId="{BFE09AD9-F795-4F92-AB21-1FFF6CBF1072}" type="pres">
      <dgm:prSet presAssocID="{4D007CA2-B256-4DD9-85F2-DE18845A3853}" presName="parentLeftMargin" presStyleLbl="node1" presStyleIdx="0" presStyleCnt="3"/>
      <dgm:spPr/>
    </dgm:pt>
    <dgm:pt modelId="{AC5EF40B-53E1-4C49-B4D9-CF34855190EE}" type="pres">
      <dgm:prSet presAssocID="{4D007CA2-B256-4DD9-85F2-DE18845A3853}" presName="parentText" presStyleLbl="node1" presStyleIdx="1" presStyleCnt="3" custScaleX="142857" custScaleY="306309" custLinFactNeighborX="3588" custLinFactNeighborY="-1391">
        <dgm:presLayoutVars>
          <dgm:chMax val="0"/>
          <dgm:bulletEnabled val="1"/>
        </dgm:presLayoutVars>
      </dgm:prSet>
      <dgm:spPr/>
    </dgm:pt>
    <dgm:pt modelId="{97D1FA71-F132-411E-A86F-05E1DF5292B1}" type="pres">
      <dgm:prSet presAssocID="{4D007CA2-B256-4DD9-85F2-DE18845A3853}" presName="negativeSpace" presStyleCnt="0"/>
      <dgm:spPr/>
    </dgm:pt>
    <dgm:pt modelId="{063BA66E-7157-4F1E-8C56-433EFA586364}" type="pres">
      <dgm:prSet presAssocID="{4D007CA2-B256-4DD9-85F2-DE18845A3853}" presName="childText" presStyleLbl="conFgAcc1" presStyleIdx="1" presStyleCnt="3" custScaleY="252865">
        <dgm:presLayoutVars>
          <dgm:bulletEnabled val="1"/>
        </dgm:presLayoutVars>
      </dgm:prSet>
      <dgm:spPr/>
    </dgm:pt>
    <dgm:pt modelId="{179A6589-BCA4-4DE3-BF3A-846EF49553DC}" type="pres">
      <dgm:prSet presAssocID="{86ACDF6C-4A2C-4D0B-AB72-18027C2A26D1}" presName="spaceBetweenRectangles" presStyleCnt="0"/>
      <dgm:spPr/>
    </dgm:pt>
    <dgm:pt modelId="{55A2A229-E76A-409E-AC15-5777F3B1A771}" type="pres">
      <dgm:prSet presAssocID="{1A9B2C92-C7DB-424C-9A8A-34A05EC25FE7}" presName="parentLin" presStyleCnt="0"/>
      <dgm:spPr/>
    </dgm:pt>
    <dgm:pt modelId="{EA1E43B0-ADD4-4B94-89C5-546BECF627B8}" type="pres">
      <dgm:prSet presAssocID="{1A9B2C92-C7DB-424C-9A8A-34A05EC25FE7}" presName="parentLeftMargin" presStyleLbl="node1" presStyleIdx="1" presStyleCnt="3"/>
      <dgm:spPr/>
    </dgm:pt>
    <dgm:pt modelId="{29696FDB-8B85-4029-AF3D-4D22A8C9BA89}" type="pres">
      <dgm:prSet presAssocID="{1A9B2C92-C7DB-424C-9A8A-34A05EC25FE7}" presName="parentText" presStyleLbl="node1" presStyleIdx="2" presStyleCnt="3" custScaleX="142857" custScaleY="252691">
        <dgm:presLayoutVars>
          <dgm:chMax val="0"/>
          <dgm:bulletEnabled val="1"/>
        </dgm:presLayoutVars>
      </dgm:prSet>
      <dgm:spPr/>
    </dgm:pt>
    <dgm:pt modelId="{0249D948-A6C9-486F-BF98-3D0AA4CD2D9F}" type="pres">
      <dgm:prSet presAssocID="{1A9B2C92-C7DB-424C-9A8A-34A05EC25FE7}" presName="negativeSpace" presStyleCnt="0"/>
      <dgm:spPr/>
    </dgm:pt>
    <dgm:pt modelId="{BFC1BCF7-B8C9-46F0-90F9-FAC1477361B4}" type="pres">
      <dgm:prSet presAssocID="{1A9B2C92-C7DB-424C-9A8A-34A05EC25FE7}" presName="childText" presStyleLbl="conFgAcc1" presStyleIdx="2" presStyleCnt="3" custScaleY="270553">
        <dgm:presLayoutVars>
          <dgm:bulletEnabled val="1"/>
        </dgm:presLayoutVars>
      </dgm:prSet>
      <dgm:spPr/>
    </dgm:pt>
  </dgm:ptLst>
  <dgm:cxnLst>
    <dgm:cxn modelId="{B0628405-AAF4-4AA7-BEFC-6BE78C74BAB7}" type="presOf" srcId="{1A9B2C92-C7DB-424C-9A8A-34A05EC25FE7}" destId="{EA1E43B0-ADD4-4B94-89C5-546BECF627B8}" srcOrd="0" destOrd="0" presId="urn:microsoft.com/office/officeart/2005/8/layout/list1"/>
    <dgm:cxn modelId="{B26AB605-77BA-42F7-87F0-AD96CBD98A5E}" type="presOf" srcId="{803CDFA0-71E9-40BC-A405-0CC0C5C67DAD}" destId="{9EB0F994-B67D-41D6-9E97-25A3DBC7566C}" srcOrd="0" destOrd="0" presId="urn:microsoft.com/office/officeart/2005/8/layout/list1"/>
    <dgm:cxn modelId="{B4F86518-3022-4438-83AC-12F68E448E1D}" type="presOf" srcId="{4D007CA2-B256-4DD9-85F2-DE18845A3853}" destId="{AC5EF40B-53E1-4C49-B4D9-CF34855190EE}" srcOrd="1" destOrd="0" presId="urn:microsoft.com/office/officeart/2005/8/layout/list1"/>
    <dgm:cxn modelId="{5BC7CE24-2404-4C70-8B10-78BEEA6AE310}" type="presOf" srcId="{7B26D255-924B-45FE-9B2B-1D0614EA9AA9}" destId="{E8DE16AE-A7A5-494B-BB18-E99B0A08308B}" srcOrd="0" destOrd="0" presId="urn:microsoft.com/office/officeart/2005/8/layout/list1"/>
    <dgm:cxn modelId="{16328A35-AE25-4AC7-8B73-83FABBFFD1BD}" type="presOf" srcId="{803CDFA0-71E9-40BC-A405-0CC0C5C67DAD}" destId="{7BDEED38-CB01-46B9-B0BC-C0B356F909D3}" srcOrd="1" destOrd="0" presId="urn:microsoft.com/office/officeart/2005/8/layout/list1"/>
    <dgm:cxn modelId="{3B37D154-33C2-4330-B4B4-A3C5798F5C2B}" srcId="{7B26D255-924B-45FE-9B2B-1D0614EA9AA9}" destId="{1A9B2C92-C7DB-424C-9A8A-34A05EC25FE7}" srcOrd="2" destOrd="0" parTransId="{736B4F7A-2676-4861-B89B-4CEAF075B8B3}" sibTransId="{083E8055-73D6-4C28-92C3-3F012BBB5A4B}"/>
    <dgm:cxn modelId="{C7F8C483-89C2-460C-85D4-94BB469CA5ED}" srcId="{7B26D255-924B-45FE-9B2B-1D0614EA9AA9}" destId="{4D007CA2-B256-4DD9-85F2-DE18845A3853}" srcOrd="1" destOrd="0" parTransId="{E55FBE9D-A7D8-470E-8D2A-4A48BBC38F77}" sibTransId="{86ACDF6C-4A2C-4D0B-AB72-18027C2A26D1}"/>
    <dgm:cxn modelId="{0DE8BEA1-3F33-4CB7-972D-F03EAF093601}" type="presOf" srcId="{1A9B2C92-C7DB-424C-9A8A-34A05EC25FE7}" destId="{29696FDB-8B85-4029-AF3D-4D22A8C9BA89}" srcOrd="1" destOrd="0" presId="urn:microsoft.com/office/officeart/2005/8/layout/list1"/>
    <dgm:cxn modelId="{9552A3AD-E812-462B-819B-613F4413D609}" type="presOf" srcId="{4D007CA2-B256-4DD9-85F2-DE18845A3853}" destId="{BFE09AD9-F795-4F92-AB21-1FFF6CBF1072}" srcOrd="0" destOrd="0" presId="urn:microsoft.com/office/officeart/2005/8/layout/list1"/>
    <dgm:cxn modelId="{EA794DB1-1472-4870-8BC3-A5712D89C3D6}" srcId="{7B26D255-924B-45FE-9B2B-1D0614EA9AA9}" destId="{803CDFA0-71E9-40BC-A405-0CC0C5C67DAD}" srcOrd="0" destOrd="0" parTransId="{4794872F-97B3-4E86-98C2-E0E9DE3E3BC8}" sibTransId="{F3220C57-BE27-41A0-943D-23636D210C0A}"/>
    <dgm:cxn modelId="{730644A4-3A04-4A42-88A3-54255DC2DFDD}" type="presParOf" srcId="{E8DE16AE-A7A5-494B-BB18-E99B0A08308B}" destId="{1A45D7E4-2E58-44C8-9E52-BC4454A8D604}" srcOrd="0" destOrd="0" presId="urn:microsoft.com/office/officeart/2005/8/layout/list1"/>
    <dgm:cxn modelId="{1A8BC771-CF0E-4FF8-872C-73AA8280D45F}" type="presParOf" srcId="{1A45D7E4-2E58-44C8-9E52-BC4454A8D604}" destId="{9EB0F994-B67D-41D6-9E97-25A3DBC7566C}" srcOrd="0" destOrd="0" presId="urn:microsoft.com/office/officeart/2005/8/layout/list1"/>
    <dgm:cxn modelId="{A5CD863E-0875-4528-8504-DD3277E7BF03}" type="presParOf" srcId="{1A45D7E4-2E58-44C8-9E52-BC4454A8D604}" destId="{7BDEED38-CB01-46B9-B0BC-C0B356F909D3}" srcOrd="1" destOrd="0" presId="urn:microsoft.com/office/officeart/2005/8/layout/list1"/>
    <dgm:cxn modelId="{09CF8B3C-ECF2-4726-89A4-D39804C2E0F2}" type="presParOf" srcId="{E8DE16AE-A7A5-494B-BB18-E99B0A08308B}" destId="{58A959D9-B6C1-4376-929A-58DF18A8A52A}" srcOrd="1" destOrd="0" presId="urn:microsoft.com/office/officeart/2005/8/layout/list1"/>
    <dgm:cxn modelId="{3329D0DC-0B51-44F7-B77A-EF15E86FD07D}" type="presParOf" srcId="{E8DE16AE-A7A5-494B-BB18-E99B0A08308B}" destId="{3CD6A25F-9DBA-4A4F-8DC0-3707F682E30E}" srcOrd="2" destOrd="0" presId="urn:microsoft.com/office/officeart/2005/8/layout/list1"/>
    <dgm:cxn modelId="{9FF04B45-7229-435E-B4C6-6609E1FA721E}" type="presParOf" srcId="{E8DE16AE-A7A5-494B-BB18-E99B0A08308B}" destId="{C95598AF-7DF8-4709-A815-C2EC53D4F397}" srcOrd="3" destOrd="0" presId="urn:microsoft.com/office/officeart/2005/8/layout/list1"/>
    <dgm:cxn modelId="{902A79A0-35FE-4D5A-A65F-C5C7F2BFD071}" type="presParOf" srcId="{E8DE16AE-A7A5-494B-BB18-E99B0A08308B}" destId="{563BB08C-BE9E-4D4D-BCE9-7191577AC78F}" srcOrd="4" destOrd="0" presId="urn:microsoft.com/office/officeart/2005/8/layout/list1"/>
    <dgm:cxn modelId="{FFA57E1B-F301-409C-8626-DE3C7B88CDC4}" type="presParOf" srcId="{563BB08C-BE9E-4D4D-BCE9-7191577AC78F}" destId="{BFE09AD9-F795-4F92-AB21-1FFF6CBF1072}" srcOrd="0" destOrd="0" presId="urn:microsoft.com/office/officeart/2005/8/layout/list1"/>
    <dgm:cxn modelId="{48EE20B4-EC03-4866-B3D7-9D201AAA443A}" type="presParOf" srcId="{563BB08C-BE9E-4D4D-BCE9-7191577AC78F}" destId="{AC5EF40B-53E1-4C49-B4D9-CF34855190EE}" srcOrd="1" destOrd="0" presId="urn:microsoft.com/office/officeart/2005/8/layout/list1"/>
    <dgm:cxn modelId="{D725603E-80D7-4EC9-9707-41D23EEDD79D}" type="presParOf" srcId="{E8DE16AE-A7A5-494B-BB18-E99B0A08308B}" destId="{97D1FA71-F132-411E-A86F-05E1DF5292B1}" srcOrd="5" destOrd="0" presId="urn:microsoft.com/office/officeart/2005/8/layout/list1"/>
    <dgm:cxn modelId="{67A00FEC-29E5-4D6A-8A01-4B473CE4CE6A}" type="presParOf" srcId="{E8DE16AE-A7A5-494B-BB18-E99B0A08308B}" destId="{063BA66E-7157-4F1E-8C56-433EFA586364}" srcOrd="6" destOrd="0" presId="urn:microsoft.com/office/officeart/2005/8/layout/list1"/>
    <dgm:cxn modelId="{2A48F9BA-4812-445C-B6BD-6825127308E1}" type="presParOf" srcId="{E8DE16AE-A7A5-494B-BB18-E99B0A08308B}" destId="{179A6589-BCA4-4DE3-BF3A-846EF49553DC}" srcOrd="7" destOrd="0" presId="urn:microsoft.com/office/officeart/2005/8/layout/list1"/>
    <dgm:cxn modelId="{317AEB99-67EC-4BFD-9F30-C3795D0D12E2}" type="presParOf" srcId="{E8DE16AE-A7A5-494B-BB18-E99B0A08308B}" destId="{55A2A229-E76A-409E-AC15-5777F3B1A771}" srcOrd="8" destOrd="0" presId="urn:microsoft.com/office/officeart/2005/8/layout/list1"/>
    <dgm:cxn modelId="{3F0081A6-D98C-406F-8EDD-A9B7FE09B2DE}" type="presParOf" srcId="{55A2A229-E76A-409E-AC15-5777F3B1A771}" destId="{EA1E43B0-ADD4-4B94-89C5-546BECF627B8}" srcOrd="0" destOrd="0" presId="urn:microsoft.com/office/officeart/2005/8/layout/list1"/>
    <dgm:cxn modelId="{C1EDDDC4-EF3B-44DD-A6EE-B388CC367A86}" type="presParOf" srcId="{55A2A229-E76A-409E-AC15-5777F3B1A771}" destId="{29696FDB-8B85-4029-AF3D-4D22A8C9BA89}" srcOrd="1" destOrd="0" presId="urn:microsoft.com/office/officeart/2005/8/layout/list1"/>
    <dgm:cxn modelId="{3E8F748B-90E2-4C60-B089-B284B676F548}" type="presParOf" srcId="{E8DE16AE-A7A5-494B-BB18-E99B0A08308B}" destId="{0249D948-A6C9-486F-BF98-3D0AA4CD2D9F}" srcOrd="9" destOrd="0" presId="urn:microsoft.com/office/officeart/2005/8/layout/list1"/>
    <dgm:cxn modelId="{686AC43D-0935-407D-99B0-D3F2D5CE49FA}" type="presParOf" srcId="{E8DE16AE-A7A5-494B-BB18-E99B0A08308B}" destId="{BFC1BCF7-B8C9-46F0-90F9-FAC1477361B4}" srcOrd="10" destOrd="0" presId="urn:microsoft.com/office/officeart/2005/8/layout/list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114B07E2-2F17-43A4-93B5-C54646B49C11}" type="doc">
      <dgm:prSet loTypeId="urn:microsoft.com/office/officeart/2005/8/layout/bProcess3" loCatId="process" qsTypeId="urn:microsoft.com/office/officeart/2005/8/quickstyle/simple1" qsCatId="simple" csTypeId="urn:microsoft.com/office/officeart/2005/8/colors/colorful1" csCatId="colorful" phldr="1"/>
      <dgm:spPr/>
      <dgm:t>
        <a:bodyPr/>
        <a:lstStyle/>
        <a:p>
          <a:endParaRPr lang="fr-FR"/>
        </a:p>
      </dgm:t>
    </dgm:pt>
    <dgm:pt modelId="{3EDBAA99-E96C-42D6-9D30-241CC848C202}">
      <dgm:prSet phldrT="[Texte]" custT="1"/>
      <dgm:spPr>
        <a:solidFill>
          <a:schemeClr val="accent5">
            <a:lumMod val="40000"/>
            <a:lumOff val="60000"/>
          </a:schemeClr>
        </a:solidFill>
        <a:ln>
          <a:solidFill>
            <a:schemeClr val="accent1"/>
          </a:solidFill>
        </a:ln>
      </dgm:spPr>
      <dgm:t>
        <a:bodyPr/>
        <a:lstStyle/>
        <a:p>
          <a:pPr algn="ctr"/>
          <a:r>
            <a:rPr lang="nl-BE" sz="1600" noProof="0"/>
            <a:t>Stap 1: </a:t>
          </a:r>
        </a:p>
        <a:p>
          <a:pPr algn="l"/>
          <a:r>
            <a:rPr lang="nl-BE" sz="1600" noProof="0"/>
            <a:t>Ontvangst attest arbeidsongeschiktheid (AO)</a:t>
          </a:r>
        </a:p>
      </dgm:t>
    </dgm:pt>
    <dgm:pt modelId="{65DF00F1-B696-485D-85DB-AA62DBBA6D2D}" type="parTrans" cxnId="{9CDE2399-F682-4DD1-B230-8A47933B06F2}">
      <dgm:prSet/>
      <dgm:spPr/>
      <dgm:t>
        <a:bodyPr/>
        <a:lstStyle/>
        <a:p>
          <a:endParaRPr lang="fr-FR"/>
        </a:p>
      </dgm:t>
    </dgm:pt>
    <dgm:pt modelId="{8F3B4700-C167-47C7-99E2-B8A207C9DE06}" type="sibTrans" cxnId="{9CDE2399-F682-4DD1-B230-8A47933B06F2}">
      <dgm:prSet>
        <dgm:style>
          <a:lnRef idx="1">
            <a:schemeClr val="accent5"/>
          </a:lnRef>
          <a:fillRef idx="0">
            <a:schemeClr val="accent5"/>
          </a:fillRef>
          <a:effectRef idx="0">
            <a:schemeClr val="accent5"/>
          </a:effectRef>
          <a:fontRef idx="minor">
            <a:schemeClr val="tx1"/>
          </a:fontRef>
        </dgm:style>
      </dgm:prSet>
      <dgm:spPr/>
      <dgm:t>
        <a:bodyPr/>
        <a:lstStyle/>
        <a:p>
          <a:endParaRPr lang="nl-BE" noProof="0"/>
        </a:p>
      </dgm:t>
    </dgm:pt>
    <dgm:pt modelId="{915AB526-664C-4891-8BB4-B4A634502116}">
      <dgm:prSet phldrT="[Texte]" custT="1"/>
      <dgm:spPr>
        <a:solidFill>
          <a:schemeClr val="accent5">
            <a:lumMod val="40000"/>
            <a:lumOff val="60000"/>
          </a:schemeClr>
        </a:solidFill>
        <a:ln>
          <a:solidFill>
            <a:schemeClr val="accent1"/>
          </a:solidFill>
        </a:ln>
      </dgm:spPr>
      <dgm:t>
        <a:bodyPr/>
        <a:lstStyle/>
        <a:p>
          <a:pPr algn="l"/>
          <a:r>
            <a:rPr lang="nl-BE" sz="1600" noProof="0"/>
            <a:t>Akkoord adviserend arts?</a:t>
          </a:r>
        </a:p>
      </dgm:t>
    </dgm:pt>
    <dgm:pt modelId="{BD32E8AA-8AE3-47F5-BD09-E9F1845DCECB}" type="parTrans" cxnId="{34E28C33-5090-4678-B538-E6C7A039FD86}">
      <dgm:prSet/>
      <dgm:spPr/>
      <dgm:t>
        <a:bodyPr/>
        <a:lstStyle/>
        <a:p>
          <a:endParaRPr lang="fr-FR"/>
        </a:p>
      </dgm:t>
    </dgm:pt>
    <dgm:pt modelId="{5F8E9D19-27BE-4346-BBE0-918FB0814D03}" type="sibTrans" cxnId="{34E28C33-5090-4678-B538-E6C7A039FD86}">
      <dgm:prSet/>
      <dgm:spPr/>
      <dgm:t>
        <a:bodyPr/>
        <a:lstStyle/>
        <a:p>
          <a:endParaRPr lang="fr-FR"/>
        </a:p>
      </dgm:t>
    </dgm:pt>
    <dgm:pt modelId="{B2BB9B3C-574B-4D72-8D01-6AA40C569E51}">
      <dgm:prSet phldrT="[Texte]" custT="1"/>
      <dgm:spPr>
        <a:solidFill>
          <a:schemeClr val="accent5">
            <a:lumMod val="40000"/>
            <a:lumOff val="60000"/>
          </a:schemeClr>
        </a:solidFill>
        <a:ln>
          <a:solidFill>
            <a:schemeClr val="accent1"/>
          </a:solidFill>
        </a:ln>
      </dgm:spPr>
      <dgm:t>
        <a:bodyPr/>
        <a:lstStyle/>
        <a:p>
          <a:pPr algn="ctr"/>
          <a:r>
            <a:rPr lang="nl-BE" sz="1600" noProof="0"/>
            <a:t>Stap 2: </a:t>
          </a:r>
        </a:p>
        <a:p>
          <a:pPr algn="l"/>
          <a:r>
            <a:rPr lang="nl-BE" sz="1600" noProof="0">
              <a:solidFill>
                <a:schemeClr val="bg1"/>
              </a:solidFill>
            </a:rPr>
            <a:t>Na 10 weken AO</a:t>
          </a:r>
        </a:p>
      </dgm:t>
    </dgm:pt>
    <dgm:pt modelId="{36CDF1C2-412D-42FF-8D25-D632675B339C}" type="parTrans" cxnId="{C27CDCE7-6B50-4FC5-8534-670B92C0706D}">
      <dgm:prSet/>
      <dgm:spPr/>
      <dgm:t>
        <a:bodyPr/>
        <a:lstStyle/>
        <a:p>
          <a:endParaRPr lang="fr-FR"/>
        </a:p>
      </dgm:t>
    </dgm:pt>
    <dgm:pt modelId="{0E4595B0-8847-45E3-9253-18828ADE3E9C}" type="sibTrans" cxnId="{C27CDCE7-6B50-4FC5-8534-670B92C0706D}">
      <dgm:prSet>
        <dgm:style>
          <a:lnRef idx="1">
            <a:schemeClr val="accent5"/>
          </a:lnRef>
          <a:fillRef idx="0">
            <a:schemeClr val="accent5"/>
          </a:fillRef>
          <a:effectRef idx="0">
            <a:schemeClr val="accent5"/>
          </a:effectRef>
          <a:fontRef idx="minor">
            <a:schemeClr val="tx1"/>
          </a:fontRef>
        </dgm:style>
      </dgm:prSet>
      <dgm:spPr/>
      <dgm:t>
        <a:bodyPr/>
        <a:lstStyle/>
        <a:p>
          <a:endParaRPr lang="nl-BE" noProof="0"/>
        </a:p>
      </dgm:t>
    </dgm:pt>
    <dgm:pt modelId="{52F1DFE5-9F29-44C8-A9A2-67E2BF0E70BB}">
      <dgm:prSet phldrT="[Texte]" custT="1"/>
      <dgm:spPr>
        <a:solidFill>
          <a:schemeClr val="accent5">
            <a:lumMod val="40000"/>
            <a:lumOff val="60000"/>
          </a:schemeClr>
        </a:solidFill>
        <a:ln>
          <a:solidFill>
            <a:schemeClr val="accent1"/>
          </a:solidFill>
        </a:ln>
      </dgm:spPr>
      <dgm:t>
        <a:bodyPr/>
        <a:lstStyle/>
        <a:p>
          <a:pPr algn="ctr"/>
          <a:r>
            <a:rPr lang="nl-BE" sz="1600" noProof="0"/>
            <a:t>Stap 3: </a:t>
          </a:r>
        </a:p>
        <a:p>
          <a:pPr algn="l" rtl="0"/>
          <a:r>
            <a:rPr lang="nl-BE" sz="1600" noProof="0">
              <a:solidFill>
                <a:schemeClr val="bg1"/>
              </a:solidFill>
            </a:rPr>
            <a:t>11-12</a:t>
          </a:r>
          <a:r>
            <a:rPr lang="nl-BE" sz="1600" strike="noStrike" noProof="0">
              <a:solidFill>
                <a:srgbClr val="00B050"/>
              </a:solidFill>
              <a:latin typeface="Arial"/>
            </a:rPr>
            <a:t> </a:t>
          </a:r>
          <a:r>
            <a:rPr lang="nl-BE" sz="1600" noProof="0"/>
            <a:t>weken AO</a:t>
          </a:r>
        </a:p>
      </dgm:t>
    </dgm:pt>
    <dgm:pt modelId="{CF957700-8B4A-45F2-B963-646815901977}" type="parTrans" cxnId="{998776CB-2771-4C5D-8CFA-F96A9AD74E20}">
      <dgm:prSet/>
      <dgm:spPr/>
      <dgm:t>
        <a:bodyPr/>
        <a:lstStyle/>
        <a:p>
          <a:endParaRPr lang="fr-FR"/>
        </a:p>
      </dgm:t>
    </dgm:pt>
    <dgm:pt modelId="{504BE374-B07B-4A7B-B7B2-EFBAAB5A34AE}" type="sibTrans" cxnId="{998776CB-2771-4C5D-8CFA-F96A9AD74E20}">
      <dgm:prSet>
        <dgm:style>
          <a:lnRef idx="1">
            <a:schemeClr val="accent5"/>
          </a:lnRef>
          <a:fillRef idx="0">
            <a:schemeClr val="accent5"/>
          </a:fillRef>
          <a:effectRef idx="0">
            <a:schemeClr val="accent5"/>
          </a:effectRef>
          <a:fontRef idx="minor">
            <a:schemeClr val="tx1"/>
          </a:fontRef>
        </dgm:style>
      </dgm:prSet>
      <dgm:spPr/>
      <dgm:t>
        <a:bodyPr/>
        <a:lstStyle/>
        <a:p>
          <a:endParaRPr lang="nl-BE" noProof="0"/>
        </a:p>
      </dgm:t>
    </dgm:pt>
    <dgm:pt modelId="{24C2B25F-E4C4-4808-850B-AD4C2C07EEB3}">
      <dgm:prSet phldrT="[Texte]" custT="1"/>
      <dgm:spPr>
        <a:solidFill>
          <a:schemeClr val="accent5">
            <a:lumMod val="40000"/>
            <a:lumOff val="60000"/>
          </a:schemeClr>
        </a:solidFill>
        <a:ln>
          <a:solidFill>
            <a:schemeClr val="accent1"/>
          </a:solidFill>
        </a:ln>
      </dgm:spPr>
      <dgm:t>
        <a:bodyPr/>
        <a:lstStyle/>
        <a:p>
          <a:pPr algn="l"/>
          <a:r>
            <a:rPr lang="nl-BE" sz="1600" noProof="0"/>
            <a:t>Patiënt stuurt de vragenlijst binnen 2 weken terug</a:t>
          </a:r>
        </a:p>
      </dgm:t>
    </dgm:pt>
    <dgm:pt modelId="{949A6BF2-5516-4CDF-8F95-85A2252F3DAF}" type="parTrans" cxnId="{DBEF80A6-A57D-467E-AABD-45C5B90B3CDC}">
      <dgm:prSet/>
      <dgm:spPr/>
      <dgm:t>
        <a:bodyPr/>
        <a:lstStyle/>
        <a:p>
          <a:endParaRPr lang="fr-FR"/>
        </a:p>
      </dgm:t>
    </dgm:pt>
    <dgm:pt modelId="{82AF95EF-921C-4051-87D1-EACF41D356B5}" type="sibTrans" cxnId="{DBEF80A6-A57D-467E-AABD-45C5B90B3CDC}">
      <dgm:prSet/>
      <dgm:spPr/>
      <dgm:t>
        <a:bodyPr/>
        <a:lstStyle/>
        <a:p>
          <a:endParaRPr lang="fr-FR"/>
        </a:p>
      </dgm:t>
    </dgm:pt>
    <dgm:pt modelId="{1E5468A4-F43B-4B4B-9AB5-6979BCFA3324}">
      <dgm:prSet custT="1"/>
      <dgm:spPr>
        <a:solidFill>
          <a:schemeClr val="accent5">
            <a:lumMod val="40000"/>
            <a:lumOff val="60000"/>
          </a:schemeClr>
        </a:solidFill>
        <a:ln>
          <a:solidFill>
            <a:schemeClr val="accent1"/>
          </a:solidFill>
        </a:ln>
      </dgm:spPr>
      <dgm:t>
        <a:bodyPr/>
        <a:lstStyle/>
        <a:p>
          <a:pPr algn="ctr"/>
          <a:r>
            <a:rPr lang="nl-BE" sz="1600" noProof="0" dirty="0"/>
            <a:t>Stap 4: </a:t>
          </a:r>
        </a:p>
        <a:p>
          <a:pPr algn="l"/>
          <a:r>
            <a:rPr lang="nl-BE" sz="1600" noProof="0" dirty="0">
              <a:solidFill>
                <a:schemeClr val="bg1"/>
              </a:solidFill>
            </a:rPr>
            <a:t>Uiterlijk </a:t>
          </a:r>
          <a:r>
            <a:rPr lang="nl-BE" sz="1600" noProof="0" dirty="0"/>
            <a:t>4e maand van AO</a:t>
          </a:r>
        </a:p>
        <a:p>
          <a:pPr algn="l"/>
          <a:r>
            <a:rPr lang="nl-BE" sz="1600" noProof="0" dirty="0"/>
            <a:t>&gt;</a:t>
          </a:r>
          <a:r>
            <a:rPr lang="nl-BE" sz="1600" noProof="0" dirty="0">
              <a:solidFill>
                <a:schemeClr val="bg1"/>
              </a:solidFill>
            </a:rPr>
            <a:t> </a:t>
          </a:r>
          <a:r>
            <a:rPr lang="nl-BE" sz="1400" noProof="0" dirty="0">
              <a:solidFill>
                <a:schemeClr val="bg1"/>
              </a:solidFill>
            </a:rPr>
            <a:t>Organisatie van fysiek contact (Adva of medewerker van het multidisciplinair team</a:t>
          </a:r>
          <a:r>
            <a:rPr lang="nl-BE" sz="1600" noProof="0" dirty="0"/>
            <a:t>)</a:t>
          </a:r>
        </a:p>
      </dgm:t>
    </dgm:pt>
    <dgm:pt modelId="{ACCD3C66-08B6-41E8-81CC-B1CEE0C68268}" type="parTrans" cxnId="{6AC9291E-52AD-43DF-8743-8DD5ACDABA03}">
      <dgm:prSet/>
      <dgm:spPr/>
      <dgm:t>
        <a:bodyPr/>
        <a:lstStyle/>
        <a:p>
          <a:endParaRPr lang="fr-FR"/>
        </a:p>
      </dgm:t>
    </dgm:pt>
    <dgm:pt modelId="{1057CBD0-D3A1-45D3-ABC0-DBBFCF452E3C}" type="sibTrans" cxnId="{6AC9291E-52AD-43DF-8743-8DD5ACDABA03}">
      <dgm:prSet/>
      <dgm:spPr/>
      <dgm:t>
        <a:bodyPr/>
        <a:lstStyle/>
        <a:p>
          <a:endParaRPr lang="nl-BE" noProof="0"/>
        </a:p>
      </dgm:t>
    </dgm:pt>
    <dgm:pt modelId="{7676253B-0148-4C76-BA2F-01AD28233E47}">
      <dgm:prSet custT="1"/>
      <dgm:spPr>
        <a:solidFill>
          <a:schemeClr val="accent5">
            <a:lumMod val="40000"/>
            <a:lumOff val="60000"/>
          </a:schemeClr>
        </a:solidFill>
        <a:ln>
          <a:solidFill>
            <a:schemeClr val="accent1"/>
          </a:solidFill>
        </a:ln>
      </dgm:spPr>
      <dgm:t>
        <a:bodyPr/>
        <a:lstStyle/>
        <a:p>
          <a:pPr algn="ctr"/>
          <a:r>
            <a:rPr lang="nl-BE" sz="1600" noProof="0" dirty="0"/>
            <a:t>Stap 5:</a:t>
          </a:r>
        </a:p>
        <a:p>
          <a:pPr algn="l"/>
          <a:r>
            <a:rPr lang="nl-BE" sz="1800" noProof="0" dirty="0"/>
            <a:t>&gt; </a:t>
          </a:r>
          <a:r>
            <a:rPr lang="nl-BE" sz="1600" noProof="0" dirty="0"/>
            <a:t>Inschatting restcapaciteiten (arbeids-potentieel)</a:t>
          </a:r>
        </a:p>
      </dgm:t>
    </dgm:pt>
    <dgm:pt modelId="{446D84FD-8F94-4A8B-A36E-22EC6CC3B12B}" type="parTrans" cxnId="{23E72D77-A038-47B9-A1D2-2EAAC46F5C15}">
      <dgm:prSet/>
      <dgm:spPr/>
      <dgm:t>
        <a:bodyPr/>
        <a:lstStyle/>
        <a:p>
          <a:endParaRPr lang="fr-FR"/>
        </a:p>
      </dgm:t>
    </dgm:pt>
    <dgm:pt modelId="{26062437-50E9-4F4F-BEE7-D571F2F484F6}" type="sibTrans" cxnId="{23E72D77-A038-47B9-A1D2-2EAAC46F5C15}">
      <dgm:prSet>
        <dgm:style>
          <a:lnRef idx="1">
            <a:schemeClr val="accent1"/>
          </a:lnRef>
          <a:fillRef idx="0">
            <a:schemeClr val="accent1"/>
          </a:fillRef>
          <a:effectRef idx="0">
            <a:schemeClr val="accent1"/>
          </a:effectRef>
          <a:fontRef idx="minor">
            <a:schemeClr val="tx1"/>
          </a:fontRef>
        </dgm:style>
      </dgm:prSet>
      <dgm:spPr/>
      <dgm:t>
        <a:bodyPr/>
        <a:lstStyle/>
        <a:p>
          <a:endParaRPr lang="nl-BE" noProof="0"/>
        </a:p>
      </dgm:t>
    </dgm:pt>
    <dgm:pt modelId="{E590DD57-60F4-4B2D-B826-9275429DE6C6}">
      <dgm:prSet custT="1"/>
      <dgm:spPr>
        <a:solidFill>
          <a:schemeClr val="accent5">
            <a:lumMod val="40000"/>
            <a:lumOff val="60000"/>
          </a:schemeClr>
        </a:solidFill>
        <a:ln>
          <a:solidFill>
            <a:schemeClr val="accent1"/>
          </a:solidFill>
        </a:ln>
      </dgm:spPr>
      <dgm:t>
        <a:bodyPr/>
        <a:lstStyle/>
        <a:p>
          <a:pPr algn="ctr"/>
          <a:r>
            <a:rPr lang="nl-BE" sz="1600" noProof="0"/>
            <a:t>Stap 6:</a:t>
          </a:r>
        </a:p>
        <a:p>
          <a:pPr algn="l"/>
          <a:r>
            <a:rPr lang="nl-BE" sz="1800" noProof="0"/>
            <a:t>&gt; </a:t>
          </a:r>
          <a:r>
            <a:rPr lang="nl-BE" sz="1600" noProof="0"/>
            <a:t>Categorisering van de patiënt (4 mogelijkheden)</a:t>
          </a:r>
        </a:p>
      </dgm:t>
    </dgm:pt>
    <dgm:pt modelId="{60833702-9809-4DE8-BDDE-FB42D3AB43B4}" type="parTrans" cxnId="{566A6AA9-88BA-49DA-B6DE-D7AD7B0A2A60}">
      <dgm:prSet/>
      <dgm:spPr/>
      <dgm:t>
        <a:bodyPr/>
        <a:lstStyle/>
        <a:p>
          <a:endParaRPr lang="fr-FR"/>
        </a:p>
      </dgm:t>
    </dgm:pt>
    <dgm:pt modelId="{5DAECEA3-FB0C-478B-BEF1-4D5A956D35E9}" type="sibTrans" cxnId="{566A6AA9-88BA-49DA-B6DE-D7AD7B0A2A60}">
      <dgm:prSet>
        <dgm:style>
          <a:lnRef idx="1">
            <a:schemeClr val="accent5"/>
          </a:lnRef>
          <a:fillRef idx="0">
            <a:schemeClr val="accent5"/>
          </a:fillRef>
          <a:effectRef idx="0">
            <a:schemeClr val="accent5"/>
          </a:effectRef>
          <a:fontRef idx="minor">
            <a:schemeClr val="tx1"/>
          </a:fontRef>
        </dgm:style>
      </dgm:prSet>
      <dgm:spPr/>
      <dgm:t>
        <a:bodyPr/>
        <a:lstStyle/>
        <a:p>
          <a:endParaRPr lang="nl-BE" noProof="0"/>
        </a:p>
      </dgm:t>
    </dgm:pt>
    <dgm:pt modelId="{F8159C27-DE70-46B8-B5D4-F90FC87933A3}">
      <dgm:prSet custT="1"/>
      <dgm:spPr>
        <a:solidFill>
          <a:schemeClr val="accent5">
            <a:lumMod val="40000"/>
            <a:lumOff val="60000"/>
          </a:schemeClr>
        </a:solidFill>
        <a:ln>
          <a:solidFill>
            <a:schemeClr val="accent1"/>
          </a:solidFill>
        </a:ln>
      </dgm:spPr>
      <dgm:t>
        <a:bodyPr/>
        <a:lstStyle/>
        <a:p>
          <a:pPr algn="ctr"/>
          <a:r>
            <a:rPr lang="nl-BE" sz="1600" noProof="0" dirty="0"/>
            <a:t>Stap 7: </a:t>
          </a:r>
          <a:br>
            <a:rPr lang="nl-BE" sz="1600" noProof="0" dirty="0"/>
          </a:br>
          <a:r>
            <a:rPr lang="nl-BE" sz="1600" noProof="0" dirty="0"/>
            <a:t>7</a:t>
          </a:r>
          <a:r>
            <a:rPr lang="nl-BE" sz="1600" baseline="30000" noProof="0" dirty="0"/>
            <a:t>e</a:t>
          </a:r>
          <a:r>
            <a:rPr lang="nl-BE" sz="1600" noProof="0" dirty="0"/>
            <a:t> maand AO</a:t>
          </a:r>
        </a:p>
        <a:p>
          <a:pPr algn="l"/>
          <a:r>
            <a:rPr lang="nl-BE" sz="1600" noProof="0" dirty="0"/>
            <a:t>&gt; Fysiek contact met adva of medewerker van multidisciplinair team</a:t>
          </a:r>
        </a:p>
      </dgm:t>
    </dgm:pt>
    <dgm:pt modelId="{6A2BFD9F-D9ED-46EA-B781-5AEAFC17493F}" type="parTrans" cxnId="{65D3A6A5-A7C0-4749-A96D-D1228E68687A}">
      <dgm:prSet/>
      <dgm:spPr/>
      <dgm:t>
        <a:bodyPr/>
        <a:lstStyle/>
        <a:p>
          <a:endParaRPr lang="fr-FR"/>
        </a:p>
      </dgm:t>
    </dgm:pt>
    <dgm:pt modelId="{C833B475-CE81-40DA-BCCC-1B127A5EFBF0}" type="sibTrans" cxnId="{65D3A6A5-A7C0-4749-A96D-D1228E68687A}">
      <dgm:prSet>
        <dgm:style>
          <a:lnRef idx="1">
            <a:schemeClr val="accent5"/>
          </a:lnRef>
          <a:fillRef idx="0">
            <a:schemeClr val="accent5"/>
          </a:fillRef>
          <a:effectRef idx="0">
            <a:schemeClr val="accent5"/>
          </a:effectRef>
          <a:fontRef idx="minor">
            <a:schemeClr val="tx1"/>
          </a:fontRef>
        </dgm:style>
      </dgm:prSet>
      <dgm:spPr/>
      <dgm:t>
        <a:bodyPr/>
        <a:lstStyle/>
        <a:p>
          <a:endParaRPr lang="nl-BE" noProof="0"/>
        </a:p>
      </dgm:t>
    </dgm:pt>
    <dgm:pt modelId="{D910AA3F-38A2-4D87-B116-6A948B7EB66C}">
      <dgm:prSet custT="1"/>
      <dgm:spPr>
        <a:solidFill>
          <a:schemeClr val="accent5">
            <a:lumMod val="40000"/>
            <a:lumOff val="60000"/>
          </a:schemeClr>
        </a:solidFill>
        <a:ln>
          <a:solidFill>
            <a:schemeClr val="accent1"/>
          </a:solidFill>
        </a:ln>
      </dgm:spPr>
      <dgm:t>
        <a:bodyPr/>
        <a:lstStyle/>
        <a:p>
          <a:pPr algn="ctr"/>
          <a:br>
            <a:rPr lang="nl-BE" sz="2000" noProof="0"/>
          </a:br>
          <a:r>
            <a:rPr lang="nl-BE" sz="1600" noProof="0"/>
            <a:t>Stap 8: </a:t>
          </a:r>
        </a:p>
        <a:p>
          <a:pPr algn="ctr"/>
          <a:r>
            <a:rPr lang="nl-BE" sz="1600" noProof="0"/>
            <a:t>11e maand van AO</a:t>
          </a:r>
        </a:p>
        <a:p>
          <a:pPr algn="l"/>
          <a:r>
            <a:rPr lang="nl-BE" sz="1400" noProof="0"/>
            <a:t>&gt; </a:t>
          </a:r>
          <a:r>
            <a:rPr lang="nl-BE" sz="1600" noProof="0"/>
            <a:t>Verplicht fysiek contact</a:t>
          </a:r>
        </a:p>
        <a:p>
          <a:pPr algn="l"/>
          <a:r>
            <a:rPr lang="nl-BE" sz="1600" noProof="0"/>
            <a:t>&gt; </a:t>
          </a:r>
          <a:r>
            <a:rPr lang="nl-BE" sz="1600" noProof="0">
              <a:solidFill>
                <a:schemeClr val="bg1"/>
              </a:solidFill>
            </a:rPr>
            <a:t>Eventueel opstellen van een </a:t>
          </a:r>
          <a:r>
            <a:rPr lang="nl-BE" sz="1600" strike="noStrike" noProof="0">
              <a:solidFill>
                <a:schemeClr val="bg1"/>
              </a:solidFill>
              <a:latin typeface="Arial"/>
            </a:rPr>
            <a:t>voorstel</a:t>
          </a:r>
          <a:r>
            <a:rPr lang="nl-BE" sz="1600" strike="noStrike" noProof="0">
              <a:solidFill>
                <a:schemeClr val="bg1"/>
              </a:solidFill>
            </a:rPr>
            <a:t> tot intrede in invaliditeit</a:t>
          </a:r>
          <a:endParaRPr lang="nl-BE" sz="1600" strike="sngStrike" noProof="0">
            <a:solidFill>
              <a:schemeClr val="bg1"/>
            </a:solidFill>
          </a:endParaRPr>
        </a:p>
        <a:p>
          <a:pPr algn="ctr"/>
          <a:endParaRPr lang="nl-BE" sz="1300" noProof="0"/>
        </a:p>
      </dgm:t>
    </dgm:pt>
    <dgm:pt modelId="{B6A225F9-C2D5-4374-BBC3-95E5D779001C}" type="parTrans" cxnId="{DF49C0A6-807B-4916-BFB7-FC65E1851004}">
      <dgm:prSet/>
      <dgm:spPr/>
      <dgm:t>
        <a:bodyPr/>
        <a:lstStyle/>
        <a:p>
          <a:endParaRPr lang="fr-FR"/>
        </a:p>
      </dgm:t>
    </dgm:pt>
    <dgm:pt modelId="{47FD1B05-615B-4122-81BC-34F85B7C2457}" type="sibTrans" cxnId="{DF49C0A6-807B-4916-BFB7-FC65E1851004}">
      <dgm:prSet>
        <dgm:style>
          <a:lnRef idx="0">
            <a:scrgbClr r="0" g="0" b="0"/>
          </a:lnRef>
          <a:fillRef idx="0">
            <a:scrgbClr r="0" g="0" b="0"/>
          </a:fillRef>
          <a:effectRef idx="0">
            <a:scrgbClr r="0" g="0" b="0"/>
          </a:effectRef>
          <a:fontRef idx="minor">
            <a:schemeClr val="tx1"/>
          </a:fontRef>
        </dgm:style>
      </dgm:prSet>
      <dgm:spPr>
        <a:ln w="19050" cap="flat" cmpd="sng" algn="ctr">
          <a:solidFill>
            <a:schemeClr val="accent5"/>
          </a:solidFill>
          <a:prstDash val="solid"/>
          <a:round/>
          <a:headEnd type="none" w="med" len="med"/>
          <a:tailEnd type="arrow" w="med" len="med"/>
        </a:ln>
      </dgm:spPr>
      <dgm:t>
        <a:bodyPr/>
        <a:lstStyle/>
        <a:p>
          <a:endParaRPr lang="nl-BE" noProof="0"/>
        </a:p>
      </dgm:t>
    </dgm:pt>
    <dgm:pt modelId="{2CAA8402-6A47-40B2-A508-72FCB2F8F6AB}">
      <dgm:prSet phldrT="[Texte]" custT="1"/>
      <dgm:spPr>
        <a:solidFill>
          <a:schemeClr val="accent5">
            <a:lumMod val="40000"/>
            <a:lumOff val="60000"/>
          </a:schemeClr>
        </a:solidFill>
        <a:ln>
          <a:solidFill>
            <a:schemeClr val="accent1"/>
          </a:solidFill>
        </a:ln>
      </dgm:spPr>
      <dgm:t>
        <a:bodyPr/>
        <a:lstStyle/>
        <a:p>
          <a:pPr algn="l"/>
          <a:r>
            <a:rPr lang="nl-BE" sz="1600" noProof="0"/>
            <a:t>Het versturen van een vragenlijst naar de patiënt</a:t>
          </a:r>
        </a:p>
      </dgm:t>
    </dgm:pt>
    <dgm:pt modelId="{BE573D7C-196F-42D4-9691-8DB8017A11ED}" type="sibTrans" cxnId="{0AB5739C-AE6F-4E83-8621-085F8B2C13A3}">
      <dgm:prSet/>
      <dgm:spPr/>
      <dgm:t>
        <a:bodyPr/>
        <a:lstStyle/>
        <a:p>
          <a:endParaRPr lang="fr-FR"/>
        </a:p>
      </dgm:t>
    </dgm:pt>
    <dgm:pt modelId="{A4380022-E8E3-4232-8C55-0485454302C2}" type="parTrans" cxnId="{0AB5739C-AE6F-4E83-8621-085F8B2C13A3}">
      <dgm:prSet/>
      <dgm:spPr/>
      <dgm:t>
        <a:bodyPr/>
        <a:lstStyle/>
        <a:p>
          <a:endParaRPr lang="fr-FR"/>
        </a:p>
      </dgm:t>
    </dgm:pt>
    <dgm:pt modelId="{9E7E8FFB-BD29-4F22-8F08-465F12F274B6}">
      <dgm:prSet custT="1"/>
      <dgm:spPr>
        <a:solidFill>
          <a:schemeClr val="accent5">
            <a:lumMod val="40000"/>
            <a:lumOff val="60000"/>
          </a:schemeClr>
        </a:solidFill>
        <a:ln>
          <a:solidFill>
            <a:schemeClr val="accent1"/>
          </a:solidFill>
        </a:ln>
      </dgm:spPr>
      <dgm:t>
        <a:bodyPr/>
        <a:lstStyle/>
        <a:p>
          <a:r>
            <a:rPr lang="nl-BE" sz="1600" noProof="0"/>
            <a:t>Stap 9:</a:t>
          </a:r>
        </a:p>
        <a:p>
          <a:r>
            <a:rPr lang="nl-BE" sz="1600" noProof="0"/>
            <a:t>Verdere opvolging van de AO</a:t>
          </a:r>
        </a:p>
      </dgm:t>
    </dgm:pt>
    <dgm:pt modelId="{E1BB138C-9400-44FC-BF9A-DDEB56B1AB2A}" type="parTrans" cxnId="{9A190CD8-8336-4EC3-8406-07D4ABD32AC1}">
      <dgm:prSet/>
      <dgm:spPr/>
      <dgm:t>
        <a:bodyPr/>
        <a:lstStyle/>
        <a:p>
          <a:endParaRPr lang="fr-FR"/>
        </a:p>
      </dgm:t>
    </dgm:pt>
    <dgm:pt modelId="{66CF41A9-67CF-4738-8CBD-8890A53E1A26}" type="sibTrans" cxnId="{9A190CD8-8336-4EC3-8406-07D4ABD32AC1}">
      <dgm:prSet/>
      <dgm:spPr/>
      <dgm:t>
        <a:bodyPr/>
        <a:lstStyle/>
        <a:p>
          <a:endParaRPr lang="fr-FR"/>
        </a:p>
      </dgm:t>
    </dgm:pt>
    <dgm:pt modelId="{1484A15D-623B-42FC-81A6-40F936E0E559}" type="pres">
      <dgm:prSet presAssocID="{114B07E2-2F17-43A4-93B5-C54646B49C11}" presName="Name0" presStyleCnt="0">
        <dgm:presLayoutVars>
          <dgm:dir/>
          <dgm:resizeHandles val="exact"/>
        </dgm:presLayoutVars>
      </dgm:prSet>
      <dgm:spPr/>
    </dgm:pt>
    <dgm:pt modelId="{391A2671-3033-4C28-9AC5-4EF1B1540FB1}" type="pres">
      <dgm:prSet presAssocID="{3EDBAA99-E96C-42D6-9D30-241CC848C202}" presName="node" presStyleLbl="node1" presStyleIdx="0" presStyleCnt="9" custScaleX="142280" custScaleY="164819">
        <dgm:presLayoutVars>
          <dgm:bulletEnabled val="1"/>
        </dgm:presLayoutVars>
      </dgm:prSet>
      <dgm:spPr/>
    </dgm:pt>
    <dgm:pt modelId="{958D66B3-0949-4EA1-991F-8AB52D5CABFF}" type="pres">
      <dgm:prSet presAssocID="{8F3B4700-C167-47C7-99E2-B8A207C9DE06}" presName="sibTrans" presStyleLbl="sibTrans1D1" presStyleIdx="0" presStyleCnt="8"/>
      <dgm:spPr/>
    </dgm:pt>
    <dgm:pt modelId="{C2F7A188-27F8-4AC3-A928-77F8B477FDB3}" type="pres">
      <dgm:prSet presAssocID="{8F3B4700-C167-47C7-99E2-B8A207C9DE06}" presName="connectorText" presStyleLbl="sibTrans1D1" presStyleIdx="0" presStyleCnt="8"/>
      <dgm:spPr/>
    </dgm:pt>
    <dgm:pt modelId="{7F74F902-B932-49FD-AC0C-36380851C2F5}" type="pres">
      <dgm:prSet presAssocID="{B2BB9B3C-574B-4D72-8D01-6AA40C569E51}" presName="node" presStyleLbl="node1" presStyleIdx="1" presStyleCnt="9" custScaleX="113128" custScaleY="162238">
        <dgm:presLayoutVars>
          <dgm:bulletEnabled val="1"/>
        </dgm:presLayoutVars>
      </dgm:prSet>
      <dgm:spPr/>
    </dgm:pt>
    <dgm:pt modelId="{282FB445-390B-4950-9CA8-862CB5561B1A}" type="pres">
      <dgm:prSet presAssocID="{0E4595B0-8847-45E3-9253-18828ADE3E9C}" presName="sibTrans" presStyleLbl="sibTrans1D1" presStyleIdx="1" presStyleCnt="8"/>
      <dgm:spPr/>
    </dgm:pt>
    <dgm:pt modelId="{5B09A6DE-9785-4783-812A-D1E31155B445}" type="pres">
      <dgm:prSet presAssocID="{0E4595B0-8847-45E3-9253-18828ADE3E9C}" presName="connectorText" presStyleLbl="sibTrans1D1" presStyleIdx="1" presStyleCnt="8"/>
      <dgm:spPr/>
    </dgm:pt>
    <dgm:pt modelId="{A76DC985-8D9C-496E-BEFE-7422B9069447}" type="pres">
      <dgm:prSet presAssocID="{52F1DFE5-9F29-44C8-A9A2-67E2BF0E70BB}" presName="node" presStyleLbl="node1" presStyleIdx="2" presStyleCnt="9" custScaleX="129344" custScaleY="164079">
        <dgm:presLayoutVars>
          <dgm:bulletEnabled val="1"/>
        </dgm:presLayoutVars>
      </dgm:prSet>
      <dgm:spPr/>
    </dgm:pt>
    <dgm:pt modelId="{FB0BA1F8-67AB-4ED0-B3AF-76105D4FFE3F}" type="pres">
      <dgm:prSet presAssocID="{504BE374-B07B-4A7B-B7B2-EFBAAB5A34AE}" presName="sibTrans" presStyleLbl="sibTrans1D1" presStyleIdx="2" presStyleCnt="8"/>
      <dgm:spPr/>
    </dgm:pt>
    <dgm:pt modelId="{14EC8A7A-29F2-44A9-A902-E645B0B1F2C3}" type="pres">
      <dgm:prSet presAssocID="{504BE374-B07B-4A7B-B7B2-EFBAAB5A34AE}" presName="connectorText" presStyleLbl="sibTrans1D1" presStyleIdx="2" presStyleCnt="8"/>
      <dgm:spPr/>
    </dgm:pt>
    <dgm:pt modelId="{89DABE63-F011-409F-8E09-5BCD3D81C0DC}" type="pres">
      <dgm:prSet presAssocID="{1E5468A4-F43B-4B4B-9AB5-6979BCFA3324}" presName="node" presStyleLbl="node1" presStyleIdx="3" presStyleCnt="9" custScaleX="130013" custScaleY="161641">
        <dgm:presLayoutVars>
          <dgm:bulletEnabled val="1"/>
        </dgm:presLayoutVars>
      </dgm:prSet>
      <dgm:spPr/>
    </dgm:pt>
    <dgm:pt modelId="{0D18B6FB-CF06-4794-96EB-3B2855729DCC}" type="pres">
      <dgm:prSet presAssocID="{1057CBD0-D3A1-45D3-ABC0-DBBFCF452E3C}" presName="sibTrans" presStyleLbl="sibTrans1D1" presStyleIdx="3" presStyleCnt="8"/>
      <dgm:spPr/>
    </dgm:pt>
    <dgm:pt modelId="{9A63B778-B98F-43DD-9770-BC5C802F2FAC}" type="pres">
      <dgm:prSet presAssocID="{1057CBD0-D3A1-45D3-ABC0-DBBFCF452E3C}" presName="connectorText" presStyleLbl="sibTrans1D1" presStyleIdx="3" presStyleCnt="8"/>
      <dgm:spPr/>
    </dgm:pt>
    <dgm:pt modelId="{BBC4F80B-FE35-41E6-86B8-22B16A0948F2}" type="pres">
      <dgm:prSet presAssocID="{7676253B-0148-4C76-BA2F-01AD28233E47}" presName="node" presStyleLbl="node1" presStyleIdx="4" presStyleCnt="9" custScaleX="95060" custScaleY="143375">
        <dgm:presLayoutVars>
          <dgm:bulletEnabled val="1"/>
        </dgm:presLayoutVars>
      </dgm:prSet>
      <dgm:spPr/>
    </dgm:pt>
    <dgm:pt modelId="{4E3BA7E6-D236-4E1B-9A83-A0848C9AADC2}" type="pres">
      <dgm:prSet presAssocID="{26062437-50E9-4F4F-BEE7-D571F2F484F6}" presName="sibTrans" presStyleLbl="sibTrans1D1" presStyleIdx="4" presStyleCnt="8"/>
      <dgm:spPr/>
    </dgm:pt>
    <dgm:pt modelId="{2302596F-2A54-48F1-ACB2-26E7CD886307}" type="pres">
      <dgm:prSet presAssocID="{26062437-50E9-4F4F-BEE7-D571F2F484F6}" presName="connectorText" presStyleLbl="sibTrans1D1" presStyleIdx="4" presStyleCnt="8"/>
      <dgm:spPr/>
    </dgm:pt>
    <dgm:pt modelId="{46C09771-AE20-4247-953B-1125EE62F508}" type="pres">
      <dgm:prSet presAssocID="{E590DD57-60F4-4B2D-B826-9275429DE6C6}" presName="node" presStyleLbl="node1" presStyleIdx="5" presStyleCnt="9" custScaleX="100384" custScaleY="141496">
        <dgm:presLayoutVars>
          <dgm:bulletEnabled val="1"/>
        </dgm:presLayoutVars>
      </dgm:prSet>
      <dgm:spPr/>
    </dgm:pt>
    <dgm:pt modelId="{A5BDFD19-1D48-4E04-8B01-CCA689C38CF4}" type="pres">
      <dgm:prSet presAssocID="{5DAECEA3-FB0C-478B-BEF1-4D5A956D35E9}" presName="sibTrans" presStyleLbl="sibTrans1D1" presStyleIdx="5" presStyleCnt="8"/>
      <dgm:spPr/>
    </dgm:pt>
    <dgm:pt modelId="{8A19F5AA-AB1D-4BA3-95A9-33732C642A0A}" type="pres">
      <dgm:prSet presAssocID="{5DAECEA3-FB0C-478B-BEF1-4D5A956D35E9}" presName="connectorText" presStyleLbl="sibTrans1D1" presStyleIdx="5" presStyleCnt="8"/>
      <dgm:spPr/>
    </dgm:pt>
    <dgm:pt modelId="{F3B3AFCA-093E-483B-8EFD-152A9E280B44}" type="pres">
      <dgm:prSet presAssocID="{F8159C27-DE70-46B8-B5D4-F90FC87933A3}" presName="node" presStyleLbl="node1" presStyleIdx="6" presStyleCnt="9" custScaleX="110275" custScaleY="149009">
        <dgm:presLayoutVars>
          <dgm:bulletEnabled val="1"/>
        </dgm:presLayoutVars>
      </dgm:prSet>
      <dgm:spPr/>
    </dgm:pt>
    <dgm:pt modelId="{00D5B9C8-1F84-4478-B2E1-2A4D0F7D3DDD}" type="pres">
      <dgm:prSet presAssocID="{C833B475-CE81-40DA-BCCC-1B127A5EFBF0}" presName="sibTrans" presStyleLbl="sibTrans1D1" presStyleIdx="6" presStyleCnt="8"/>
      <dgm:spPr/>
    </dgm:pt>
    <dgm:pt modelId="{EECC4DCA-E8D1-473F-A057-FA697BA9E9A6}" type="pres">
      <dgm:prSet presAssocID="{C833B475-CE81-40DA-BCCC-1B127A5EFBF0}" presName="connectorText" presStyleLbl="sibTrans1D1" presStyleIdx="6" presStyleCnt="8"/>
      <dgm:spPr/>
    </dgm:pt>
    <dgm:pt modelId="{85A1F0DC-02A7-4681-84E4-CFAEBB1D6D99}" type="pres">
      <dgm:prSet presAssocID="{D910AA3F-38A2-4D87-B116-6A948B7EB66C}" presName="node" presStyleLbl="node1" presStyleIdx="7" presStyleCnt="9" custScaleX="150545" custScaleY="173916">
        <dgm:presLayoutVars>
          <dgm:bulletEnabled val="1"/>
        </dgm:presLayoutVars>
      </dgm:prSet>
      <dgm:spPr/>
    </dgm:pt>
    <dgm:pt modelId="{9573DE08-0084-4598-882F-89FE3C3645B9}" type="pres">
      <dgm:prSet presAssocID="{47FD1B05-615B-4122-81BC-34F85B7C2457}" presName="sibTrans" presStyleLbl="sibTrans1D1" presStyleIdx="7" presStyleCnt="8"/>
      <dgm:spPr>
        <a:prstGeom prst="rightArrow">
          <a:avLst/>
        </a:prstGeom>
      </dgm:spPr>
    </dgm:pt>
    <dgm:pt modelId="{BCAE4C9E-0175-40E7-B79F-6695BB037463}" type="pres">
      <dgm:prSet presAssocID="{47FD1B05-615B-4122-81BC-34F85B7C2457}" presName="connectorText" presStyleLbl="sibTrans1D1" presStyleIdx="7" presStyleCnt="8"/>
      <dgm:spPr/>
    </dgm:pt>
    <dgm:pt modelId="{4BAC1E07-1134-408D-907F-6745C988EB4D}" type="pres">
      <dgm:prSet presAssocID="{9E7E8FFB-BD29-4F22-8F08-465F12F274B6}" presName="node" presStyleLbl="node1" presStyleIdx="8" presStyleCnt="9" custScaleX="105481" custScaleY="105771" custLinFactNeighborX="-2254" custLinFactNeighborY="-7579">
        <dgm:presLayoutVars>
          <dgm:bulletEnabled val="1"/>
        </dgm:presLayoutVars>
      </dgm:prSet>
      <dgm:spPr/>
    </dgm:pt>
  </dgm:ptLst>
  <dgm:cxnLst>
    <dgm:cxn modelId="{6AC9291E-52AD-43DF-8743-8DD5ACDABA03}" srcId="{114B07E2-2F17-43A4-93B5-C54646B49C11}" destId="{1E5468A4-F43B-4B4B-9AB5-6979BCFA3324}" srcOrd="3" destOrd="0" parTransId="{ACCD3C66-08B6-41E8-81CC-B1CEE0C68268}" sibTransId="{1057CBD0-D3A1-45D3-ABC0-DBBFCF452E3C}"/>
    <dgm:cxn modelId="{7F4B4D1F-9ACA-4665-B332-18154D47F4A2}" type="presOf" srcId="{9E7E8FFB-BD29-4F22-8F08-465F12F274B6}" destId="{4BAC1E07-1134-408D-907F-6745C988EB4D}" srcOrd="0" destOrd="0" presId="urn:microsoft.com/office/officeart/2005/8/layout/bProcess3"/>
    <dgm:cxn modelId="{7B34622E-2EBD-4B7B-89DE-94DCAEA35D63}" type="presOf" srcId="{0E4595B0-8847-45E3-9253-18828ADE3E9C}" destId="{282FB445-390B-4950-9CA8-862CB5561B1A}" srcOrd="0" destOrd="0" presId="urn:microsoft.com/office/officeart/2005/8/layout/bProcess3"/>
    <dgm:cxn modelId="{90C11032-217E-412C-89D3-0A07AE964100}" type="presOf" srcId="{8F3B4700-C167-47C7-99E2-B8A207C9DE06}" destId="{958D66B3-0949-4EA1-991F-8AB52D5CABFF}" srcOrd="0" destOrd="0" presId="urn:microsoft.com/office/officeart/2005/8/layout/bProcess3"/>
    <dgm:cxn modelId="{EE465133-8FE1-4D99-90EB-8D8C0A485AC2}" type="presOf" srcId="{5DAECEA3-FB0C-478B-BEF1-4D5A956D35E9}" destId="{A5BDFD19-1D48-4E04-8B01-CCA689C38CF4}" srcOrd="0" destOrd="0" presId="urn:microsoft.com/office/officeart/2005/8/layout/bProcess3"/>
    <dgm:cxn modelId="{34E28C33-5090-4678-B538-E6C7A039FD86}" srcId="{3EDBAA99-E96C-42D6-9D30-241CC848C202}" destId="{915AB526-664C-4891-8BB4-B4A634502116}" srcOrd="0" destOrd="0" parTransId="{BD32E8AA-8AE3-47F5-BD09-E9F1845DCECB}" sibTransId="{5F8E9D19-27BE-4346-BBE0-918FB0814D03}"/>
    <dgm:cxn modelId="{71DD1B37-F16A-4499-9ADC-2E6FDF2CAF78}" type="presOf" srcId="{5DAECEA3-FB0C-478B-BEF1-4D5A956D35E9}" destId="{8A19F5AA-AB1D-4BA3-95A9-33732C642A0A}" srcOrd="1" destOrd="0" presId="urn:microsoft.com/office/officeart/2005/8/layout/bProcess3"/>
    <dgm:cxn modelId="{651D0A66-A21C-4784-B592-851110623202}" type="presOf" srcId="{D910AA3F-38A2-4D87-B116-6A948B7EB66C}" destId="{85A1F0DC-02A7-4681-84E4-CFAEBB1D6D99}" srcOrd="0" destOrd="0" presId="urn:microsoft.com/office/officeart/2005/8/layout/bProcess3"/>
    <dgm:cxn modelId="{6F725367-EC06-41F1-9774-F493ED188192}" type="presOf" srcId="{26062437-50E9-4F4F-BEE7-D571F2F484F6}" destId="{2302596F-2A54-48F1-ACB2-26E7CD886307}" srcOrd="1" destOrd="0" presId="urn:microsoft.com/office/officeart/2005/8/layout/bProcess3"/>
    <dgm:cxn modelId="{9428814A-2675-4AB1-8C2B-D79360033EAE}" type="presOf" srcId="{114B07E2-2F17-43A4-93B5-C54646B49C11}" destId="{1484A15D-623B-42FC-81A6-40F936E0E559}" srcOrd="0" destOrd="0" presId="urn:microsoft.com/office/officeart/2005/8/layout/bProcess3"/>
    <dgm:cxn modelId="{4199FD4D-0495-4C75-BA97-5B6A2A66A940}" type="presOf" srcId="{B2BB9B3C-574B-4D72-8D01-6AA40C569E51}" destId="{7F74F902-B932-49FD-AC0C-36380851C2F5}" srcOrd="0" destOrd="0" presId="urn:microsoft.com/office/officeart/2005/8/layout/bProcess3"/>
    <dgm:cxn modelId="{AD079353-1E73-42AA-B82A-A358FB7BBE34}" type="presOf" srcId="{7676253B-0148-4C76-BA2F-01AD28233E47}" destId="{BBC4F80B-FE35-41E6-86B8-22B16A0948F2}" srcOrd="0" destOrd="0" presId="urn:microsoft.com/office/officeart/2005/8/layout/bProcess3"/>
    <dgm:cxn modelId="{070F5374-9596-4B39-A226-6A3EE774D6F7}" type="presOf" srcId="{1057CBD0-D3A1-45D3-ABC0-DBBFCF452E3C}" destId="{9A63B778-B98F-43DD-9770-BC5C802F2FAC}" srcOrd="1" destOrd="0" presId="urn:microsoft.com/office/officeart/2005/8/layout/bProcess3"/>
    <dgm:cxn modelId="{23E72D77-A038-47B9-A1D2-2EAAC46F5C15}" srcId="{114B07E2-2F17-43A4-93B5-C54646B49C11}" destId="{7676253B-0148-4C76-BA2F-01AD28233E47}" srcOrd="4" destOrd="0" parTransId="{446D84FD-8F94-4A8B-A36E-22EC6CC3B12B}" sibTransId="{26062437-50E9-4F4F-BEE7-D571F2F484F6}"/>
    <dgm:cxn modelId="{0EC5FF81-639E-455D-A7ED-3461DFDAC268}" type="presOf" srcId="{47FD1B05-615B-4122-81BC-34F85B7C2457}" destId="{BCAE4C9E-0175-40E7-B79F-6695BB037463}" srcOrd="1" destOrd="0" presId="urn:microsoft.com/office/officeart/2005/8/layout/bProcess3"/>
    <dgm:cxn modelId="{DF1CFA83-8BAE-4DE1-B0E9-6BACAA77545B}" type="presOf" srcId="{0E4595B0-8847-45E3-9253-18828ADE3E9C}" destId="{5B09A6DE-9785-4783-812A-D1E31155B445}" srcOrd="1" destOrd="0" presId="urn:microsoft.com/office/officeart/2005/8/layout/bProcess3"/>
    <dgm:cxn modelId="{9CDE2399-F682-4DD1-B230-8A47933B06F2}" srcId="{114B07E2-2F17-43A4-93B5-C54646B49C11}" destId="{3EDBAA99-E96C-42D6-9D30-241CC848C202}" srcOrd="0" destOrd="0" parTransId="{65DF00F1-B696-485D-85DB-AA62DBBA6D2D}" sibTransId="{8F3B4700-C167-47C7-99E2-B8A207C9DE06}"/>
    <dgm:cxn modelId="{2F98F49A-97AD-4190-808B-900C8DBFCE0C}" type="presOf" srcId="{F8159C27-DE70-46B8-B5D4-F90FC87933A3}" destId="{F3B3AFCA-093E-483B-8EFD-152A9E280B44}" srcOrd="0" destOrd="0" presId="urn:microsoft.com/office/officeart/2005/8/layout/bProcess3"/>
    <dgm:cxn modelId="{0AB5739C-AE6F-4E83-8621-085F8B2C13A3}" srcId="{B2BB9B3C-574B-4D72-8D01-6AA40C569E51}" destId="{2CAA8402-6A47-40B2-A508-72FCB2F8F6AB}" srcOrd="0" destOrd="0" parTransId="{A4380022-E8E3-4232-8C55-0485454302C2}" sibTransId="{BE573D7C-196F-42D4-9691-8DB8017A11ED}"/>
    <dgm:cxn modelId="{AF9BAAA4-FE71-4F54-BDE9-16D33B6A320D}" type="presOf" srcId="{504BE374-B07B-4A7B-B7B2-EFBAAB5A34AE}" destId="{14EC8A7A-29F2-44A9-A902-E645B0B1F2C3}" srcOrd="1" destOrd="0" presId="urn:microsoft.com/office/officeart/2005/8/layout/bProcess3"/>
    <dgm:cxn modelId="{65D3A6A5-A7C0-4749-A96D-D1228E68687A}" srcId="{114B07E2-2F17-43A4-93B5-C54646B49C11}" destId="{F8159C27-DE70-46B8-B5D4-F90FC87933A3}" srcOrd="6" destOrd="0" parTransId="{6A2BFD9F-D9ED-46EA-B781-5AEAFC17493F}" sibTransId="{C833B475-CE81-40DA-BCCC-1B127A5EFBF0}"/>
    <dgm:cxn modelId="{DBEF80A6-A57D-467E-AABD-45C5B90B3CDC}" srcId="{52F1DFE5-9F29-44C8-A9A2-67E2BF0E70BB}" destId="{24C2B25F-E4C4-4808-850B-AD4C2C07EEB3}" srcOrd="0" destOrd="0" parTransId="{949A6BF2-5516-4CDF-8F95-85A2252F3DAF}" sibTransId="{82AF95EF-921C-4051-87D1-EACF41D356B5}"/>
    <dgm:cxn modelId="{DF49C0A6-807B-4916-BFB7-FC65E1851004}" srcId="{114B07E2-2F17-43A4-93B5-C54646B49C11}" destId="{D910AA3F-38A2-4D87-B116-6A948B7EB66C}" srcOrd="7" destOrd="0" parTransId="{B6A225F9-C2D5-4374-BBC3-95E5D779001C}" sibTransId="{47FD1B05-615B-4122-81BC-34F85B7C2457}"/>
    <dgm:cxn modelId="{AD067CA7-B2FA-4719-993A-43AD1566178D}" type="presOf" srcId="{26062437-50E9-4F4F-BEE7-D571F2F484F6}" destId="{4E3BA7E6-D236-4E1B-9A83-A0848C9AADC2}" srcOrd="0" destOrd="0" presId="urn:microsoft.com/office/officeart/2005/8/layout/bProcess3"/>
    <dgm:cxn modelId="{566A6AA9-88BA-49DA-B6DE-D7AD7B0A2A60}" srcId="{114B07E2-2F17-43A4-93B5-C54646B49C11}" destId="{E590DD57-60F4-4B2D-B826-9275429DE6C6}" srcOrd="5" destOrd="0" parTransId="{60833702-9809-4DE8-BDDE-FB42D3AB43B4}" sibTransId="{5DAECEA3-FB0C-478B-BEF1-4D5A956D35E9}"/>
    <dgm:cxn modelId="{5DBC87B4-274E-4E04-8A4A-6E4714E1CF96}" type="presOf" srcId="{E590DD57-60F4-4B2D-B826-9275429DE6C6}" destId="{46C09771-AE20-4247-953B-1125EE62F508}" srcOrd="0" destOrd="0" presId="urn:microsoft.com/office/officeart/2005/8/layout/bProcess3"/>
    <dgm:cxn modelId="{3C23EABB-45CC-4BA8-8828-D408E493889D}" type="presOf" srcId="{47FD1B05-615B-4122-81BC-34F85B7C2457}" destId="{9573DE08-0084-4598-882F-89FE3C3645B9}" srcOrd="0" destOrd="0" presId="urn:microsoft.com/office/officeart/2005/8/layout/bProcess3"/>
    <dgm:cxn modelId="{8C338BBE-56A9-47D4-9323-2B1D55E75EE0}" type="presOf" srcId="{2CAA8402-6A47-40B2-A508-72FCB2F8F6AB}" destId="{7F74F902-B932-49FD-AC0C-36380851C2F5}" srcOrd="0" destOrd="1" presId="urn:microsoft.com/office/officeart/2005/8/layout/bProcess3"/>
    <dgm:cxn modelId="{ADF63DC8-AE35-470D-A350-37EFC2FE542C}" type="presOf" srcId="{24C2B25F-E4C4-4808-850B-AD4C2C07EEB3}" destId="{A76DC985-8D9C-496E-BEFE-7422B9069447}" srcOrd="0" destOrd="1" presId="urn:microsoft.com/office/officeart/2005/8/layout/bProcess3"/>
    <dgm:cxn modelId="{CFCAACC9-C4E9-4BE2-87E9-EA34B6504D5F}" type="presOf" srcId="{504BE374-B07B-4A7B-B7B2-EFBAAB5A34AE}" destId="{FB0BA1F8-67AB-4ED0-B3AF-76105D4FFE3F}" srcOrd="0" destOrd="0" presId="urn:microsoft.com/office/officeart/2005/8/layout/bProcess3"/>
    <dgm:cxn modelId="{B3266DCB-9DF7-4A48-86E4-585DCCB85D9C}" type="presOf" srcId="{915AB526-664C-4891-8BB4-B4A634502116}" destId="{391A2671-3033-4C28-9AC5-4EF1B1540FB1}" srcOrd="0" destOrd="1" presId="urn:microsoft.com/office/officeart/2005/8/layout/bProcess3"/>
    <dgm:cxn modelId="{998776CB-2771-4C5D-8CFA-F96A9AD74E20}" srcId="{114B07E2-2F17-43A4-93B5-C54646B49C11}" destId="{52F1DFE5-9F29-44C8-A9A2-67E2BF0E70BB}" srcOrd="2" destOrd="0" parTransId="{CF957700-8B4A-45F2-B963-646815901977}" sibTransId="{504BE374-B07B-4A7B-B7B2-EFBAAB5A34AE}"/>
    <dgm:cxn modelId="{C05AB0D1-91F2-4E5F-B174-916C38E38CE4}" type="presOf" srcId="{1057CBD0-D3A1-45D3-ABC0-DBBFCF452E3C}" destId="{0D18B6FB-CF06-4794-96EB-3B2855729DCC}" srcOrd="0" destOrd="0" presId="urn:microsoft.com/office/officeart/2005/8/layout/bProcess3"/>
    <dgm:cxn modelId="{C1B97AD5-C8C4-42F0-BEFE-8D99AACA941D}" type="presOf" srcId="{C833B475-CE81-40DA-BCCC-1B127A5EFBF0}" destId="{00D5B9C8-1F84-4478-B2E1-2A4D0F7D3DDD}" srcOrd="0" destOrd="0" presId="urn:microsoft.com/office/officeart/2005/8/layout/bProcess3"/>
    <dgm:cxn modelId="{9A190CD8-8336-4EC3-8406-07D4ABD32AC1}" srcId="{114B07E2-2F17-43A4-93B5-C54646B49C11}" destId="{9E7E8FFB-BD29-4F22-8F08-465F12F274B6}" srcOrd="8" destOrd="0" parTransId="{E1BB138C-9400-44FC-BF9A-DDEB56B1AB2A}" sibTransId="{66CF41A9-67CF-4738-8CBD-8890A53E1A26}"/>
    <dgm:cxn modelId="{EF2473E0-3A10-4173-882F-1FF45D3A5B87}" type="presOf" srcId="{8F3B4700-C167-47C7-99E2-B8A207C9DE06}" destId="{C2F7A188-27F8-4AC3-A928-77F8B477FDB3}" srcOrd="1" destOrd="0" presId="urn:microsoft.com/office/officeart/2005/8/layout/bProcess3"/>
    <dgm:cxn modelId="{B10392E5-B6D1-4A62-9A29-BAA34F657133}" type="presOf" srcId="{52F1DFE5-9F29-44C8-A9A2-67E2BF0E70BB}" destId="{A76DC985-8D9C-496E-BEFE-7422B9069447}" srcOrd="0" destOrd="0" presId="urn:microsoft.com/office/officeart/2005/8/layout/bProcess3"/>
    <dgm:cxn modelId="{C27CDCE7-6B50-4FC5-8534-670B92C0706D}" srcId="{114B07E2-2F17-43A4-93B5-C54646B49C11}" destId="{B2BB9B3C-574B-4D72-8D01-6AA40C569E51}" srcOrd="1" destOrd="0" parTransId="{36CDF1C2-412D-42FF-8D25-D632675B339C}" sibTransId="{0E4595B0-8847-45E3-9253-18828ADE3E9C}"/>
    <dgm:cxn modelId="{75FAC7E8-C1A4-43A1-8588-3631D6A85EFD}" type="presOf" srcId="{C833B475-CE81-40DA-BCCC-1B127A5EFBF0}" destId="{EECC4DCA-E8D1-473F-A057-FA697BA9E9A6}" srcOrd="1" destOrd="0" presId="urn:microsoft.com/office/officeart/2005/8/layout/bProcess3"/>
    <dgm:cxn modelId="{C319F6EB-7D46-4ED1-9ABB-2B49B036FA4C}" type="presOf" srcId="{3EDBAA99-E96C-42D6-9D30-241CC848C202}" destId="{391A2671-3033-4C28-9AC5-4EF1B1540FB1}" srcOrd="0" destOrd="0" presId="urn:microsoft.com/office/officeart/2005/8/layout/bProcess3"/>
    <dgm:cxn modelId="{92DF2FF8-9294-4FFA-9BF6-AE3F6031A706}" type="presOf" srcId="{1E5468A4-F43B-4B4B-9AB5-6979BCFA3324}" destId="{89DABE63-F011-409F-8E09-5BCD3D81C0DC}" srcOrd="0" destOrd="0" presId="urn:microsoft.com/office/officeart/2005/8/layout/bProcess3"/>
    <dgm:cxn modelId="{AA1EE949-342D-42F8-AC29-A6F665293D2C}" type="presParOf" srcId="{1484A15D-623B-42FC-81A6-40F936E0E559}" destId="{391A2671-3033-4C28-9AC5-4EF1B1540FB1}" srcOrd="0" destOrd="0" presId="urn:microsoft.com/office/officeart/2005/8/layout/bProcess3"/>
    <dgm:cxn modelId="{D03C9FE1-C147-44D8-9FF2-735D01C2069B}" type="presParOf" srcId="{1484A15D-623B-42FC-81A6-40F936E0E559}" destId="{958D66B3-0949-4EA1-991F-8AB52D5CABFF}" srcOrd="1" destOrd="0" presId="urn:microsoft.com/office/officeart/2005/8/layout/bProcess3"/>
    <dgm:cxn modelId="{8ACF72AE-5C94-4EFE-8073-0A163B31BB30}" type="presParOf" srcId="{958D66B3-0949-4EA1-991F-8AB52D5CABFF}" destId="{C2F7A188-27F8-4AC3-A928-77F8B477FDB3}" srcOrd="0" destOrd="0" presId="urn:microsoft.com/office/officeart/2005/8/layout/bProcess3"/>
    <dgm:cxn modelId="{48A88687-2BCC-4DEB-8223-FB0F06B3028C}" type="presParOf" srcId="{1484A15D-623B-42FC-81A6-40F936E0E559}" destId="{7F74F902-B932-49FD-AC0C-36380851C2F5}" srcOrd="2" destOrd="0" presId="urn:microsoft.com/office/officeart/2005/8/layout/bProcess3"/>
    <dgm:cxn modelId="{E31E2261-F315-45BE-BF53-234590E44DA6}" type="presParOf" srcId="{1484A15D-623B-42FC-81A6-40F936E0E559}" destId="{282FB445-390B-4950-9CA8-862CB5561B1A}" srcOrd="3" destOrd="0" presId="urn:microsoft.com/office/officeart/2005/8/layout/bProcess3"/>
    <dgm:cxn modelId="{83EE1648-292C-4109-ABB6-C48578FE7814}" type="presParOf" srcId="{282FB445-390B-4950-9CA8-862CB5561B1A}" destId="{5B09A6DE-9785-4783-812A-D1E31155B445}" srcOrd="0" destOrd="0" presId="urn:microsoft.com/office/officeart/2005/8/layout/bProcess3"/>
    <dgm:cxn modelId="{CE355961-B5F9-4107-9A1A-E1C2238D8A46}" type="presParOf" srcId="{1484A15D-623B-42FC-81A6-40F936E0E559}" destId="{A76DC985-8D9C-496E-BEFE-7422B9069447}" srcOrd="4" destOrd="0" presId="urn:microsoft.com/office/officeart/2005/8/layout/bProcess3"/>
    <dgm:cxn modelId="{2EB957E6-379B-4528-A1C7-615A196A8FF1}" type="presParOf" srcId="{1484A15D-623B-42FC-81A6-40F936E0E559}" destId="{FB0BA1F8-67AB-4ED0-B3AF-76105D4FFE3F}" srcOrd="5" destOrd="0" presId="urn:microsoft.com/office/officeart/2005/8/layout/bProcess3"/>
    <dgm:cxn modelId="{424987CD-E5A8-4DB4-A0C2-8B876D1BE5A2}" type="presParOf" srcId="{FB0BA1F8-67AB-4ED0-B3AF-76105D4FFE3F}" destId="{14EC8A7A-29F2-44A9-A902-E645B0B1F2C3}" srcOrd="0" destOrd="0" presId="urn:microsoft.com/office/officeart/2005/8/layout/bProcess3"/>
    <dgm:cxn modelId="{76B858E7-14EF-449D-8A5A-E2CA3363BB8C}" type="presParOf" srcId="{1484A15D-623B-42FC-81A6-40F936E0E559}" destId="{89DABE63-F011-409F-8E09-5BCD3D81C0DC}" srcOrd="6" destOrd="0" presId="urn:microsoft.com/office/officeart/2005/8/layout/bProcess3"/>
    <dgm:cxn modelId="{3F619A29-4FAB-4CC0-A716-DC5D0D027C47}" type="presParOf" srcId="{1484A15D-623B-42FC-81A6-40F936E0E559}" destId="{0D18B6FB-CF06-4794-96EB-3B2855729DCC}" srcOrd="7" destOrd="0" presId="urn:microsoft.com/office/officeart/2005/8/layout/bProcess3"/>
    <dgm:cxn modelId="{5608C559-10CE-40C8-AA64-FFB5FBFF3875}" type="presParOf" srcId="{0D18B6FB-CF06-4794-96EB-3B2855729DCC}" destId="{9A63B778-B98F-43DD-9770-BC5C802F2FAC}" srcOrd="0" destOrd="0" presId="urn:microsoft.com/office/officeart/2005/8/layout/bProcess3"/>
    <dgm:cxn modelId="{55FAF188-1913-449C-A04B-87A77F51A1F9}" type="presParOf" srcId="{1484A15D-623B-42FC-81A6-40F936E0E559}" destId="{BBC4F80B-FE35-41E6-86B8-22B16A0948F2}" srcOrd="8" destOrd="0" presId="urn:microsoft.com/office/officeart/2005/8/layout/bProcess3"/>
    <dgm:cxn modelId="{1BDC0FCC-32A9-4309-9582-8F94F4344329}" type="presParOf" srcId="{1484A15D-623B-42FC-81A6-40F936E0E559}" destId="{4E3BA7E6-D236-4E1B-9A83-A0848C9AADC2}" srcOrd="9" destOrd="0" presId="urn:microsoft.com/office/officeart/2005/8/layout/bProcess3"/>
    <dgm:cxn modelId="{777C34CD-B156-4AFC-8B28-4B95A6C7712F}" type="presParOf" srcId="{4E3BA7E6-D236-4E1B-9A83-A0848C9AADC2}" destId="{2302596F-2A54-48F1-ACB2-26E7CD886307}" srcOrd="0" destOrd="0" presId="urn:microsoft.com/office/officeart/2005/8/layout/bProcess3"/>
    <dgm:cxn modelId="{13282FA7-C66B-459F-A6F2-881CEFDECD62}" type="presParOf" srcId="{1484A15D-623B-42FC-81A6-40F936E0E559}" destId="{46C09771-AE20-4247-953B-1125EE62F508}" srcOrd="10" destOrd="0" presId="urn:microsoft.com/office/officeart/2005/8/layout/bProcess3"/>
    <dgm:cxn modelId="{4F81FAEF-DAB2-4055-A7FB-ADC129E96D61}" type="presParOf" srcId="{1484A15D-623B-42FC-81A6-40F936E0E559}" destId="{A5BDFD19-1D48-4E04-8B01-CCA689C38CF4}" srcOrd="11" destOrd="0" presId="urn:microsoft.com/office/officeart/2005/8/layout/bProcess3"/>
    <dgm:cxn modelId="{636E7F8C-C111-4708-BBB7-FB2F3EE7D73F}" type="presParOf" srcId="{A5BDFD19-1D48-4E04-8B01-CCA689C38CF4}" destId="{8A19F5AA-AB1D-4BA3-95A9-33732C642A0A}" srcOrd="0" destOrd="0" presId="urn:microsoft.com/office/officeart/2005/8/layout/bProcess3"/>
    <dgm:cxn modelId="{3750EACF-4A8D-4147-B140-BAC410EE8974}" type="presParOf" srcId="{1484A15D-623B-42FC-81A6-40F936E0E559}" destId="{F3B3AFCA-093E-483B-8EFD-152A9E280B44}" srcOrd="12" destOrd="0" presId="urn:microsoft.com/office/officeart/2005/8/layout/bProcess3"/>
    <dgm:cxn modelId="{163F0FCC-2371-4225-91A1-39E94FEEAE5E}" type="presParOf" srcId="{1484A15D-623B-42FC-81A6-40F936E0E559}" destId="{00D5B9C8-1F84-4478-B2E1-2A4D0F7D3DDD}" srcOrd="13" destOrd="0" presId="urn:microsoft.com/office/officeart/2005/8/layout/bProcess3"/>
    <dgm:cxn modelId="{BF985D13-AE62-4EE0-89A9-E4AED6D898C6}" type="presParOf" srcId="{00D5B9C8-1F84-4478-B2E1-2A4D0F7D3DDD}" destId="{EECC4DCA-E8D1-473F-A057-FA697BA9E9A6}" srcOrd="0" destOrd="0" presId="urn:microsoft.com/office/officeart/2005/8/layout/bProcess3"/>
    <dgm:cxn modelId="{8B935760-6DC8-4318-85E3-B8A67D63EE83}" type="presParOf" srcId="{1484A15D-623B-42FC-81A6-40F936E0E559}" destId="{85A1F0DC-02A7-4681-84E4-CFAEBB1D6D99}" srcOrd="14" destOrd="0" presId="urn:microsoft.com/office/officeart/2005/8/layout/bProcess3"/>
    <dgm:cxn modelId="{A05A2ECB-EDED-44D6-A465-F7AACEE2C049}" type="presParOf" srcId="{1484A15D-623B-42FC-81A6-40F936E0E559}" destId="{9573DE08-0084-4598-882F-89FE3C3645B9}" srcOrd="15" destOrd="0" presId="urn:microsoft.com/office/officeart/2005/8/layout/bProcess3"/>
    <dgm:cxn modelId="{2CAE1E5A-6096-4B2F-84C8-FF230D2B8442}" type="presParOf" srcId="{9573DE08-0084-4598-882F-89FE3C3645B9}" destId="{BCAE4C9E-0175-40E7-B79F-6695BB037463}" srcOrd="0" destOrd="0" presId="urn:microsoft.com/office/officeart/2005/8/layout/bProcess3"/>
    <dgm:cxn modelId="{2830E6F3-3577-48D7-8923-F8DE7095C0AA}" type="presParOf" srcId="{1484A15D-623B-42FC-81A6-40F936E0E559}" destId="{4BAC1E07-1134-408D-907F-6745C988EB4D}" srcOrd="16" destOrd="0" presId="urn:microsoft.com/office/officeart/2005/8/layout/bProcess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B8E70F75-5FB7-44E1-B7D0-918FD9A2679E}" type="doc">
      <dgm:prSet loTypeId="urn:microsoft.com/office/officeart/2005/8/layout/hList7" loCatId="picture" qsTypeId="urn:microsoft.com/office/officeart/2005/8/quickstyle/simple1" qsCatId="simple" csTypeId="urn:microsoft.com/office/officeart/2005/8/colors/accent1_2" csCatId="accent1" phldr="1"/>
      <dgm:spPr/>
      <dgm:t>
        <a:bodyPr/>
        <a:lstStyle/>
        <a:p>
          <a:endParaRPr lang="fr-FR"/>
        </a:p>
      </dgm:t>
    </dgm:pt>
    <dgm:pt modelId="{AF04739C-66DA-423B-9FED-648ABFF04AB3}">
      <dgm:prSet phldrT="[Texte]" custT="1"/>
      <dgm:spPr>
        <a:solidFill>
          <a:schemeClr val="accent5">
            <a:lumMod val="40000"/>
            <a:lumOff val="60000"/>
          </a:schemeClr>
        </a:solidFill>
      </dgm:spPr>
      <dgm:t>
        <a:bodyPr/>
        <a:lstStyle/>
        <a:p>
          <a:r>
            <a:rPr lang="nl-BE" sz="1900" noProof="0"/>
            <a:t>PSYCHOLOOG</a:t>
          </a:r>
        </a:p>
        <a:p>
          <a:r>
            <a:rPr lang="nl-BE" sz="1400" i="1" noProof="0"/>
            <a:t>+ andere gezondheidszorg-professionals</a:t>
          </a:r>
        </a:p>
      </dgm:t>
    </dgm:pt>
    <dgm:pt modelId="{9C855B86-842B-428B-8A4F-35234885CECA}" type="parTrans" cxnId="{35AECE9A-E23A-4AB8-BEE7-E513129654CD}">
      <dgm:prSet/>
      <dgm:spPr/>
      <dgm:t>
        <a:bodyPr/>
        <a:lstStyle/>
        <a:p>
          <a:endParaRPr lang="fr-FR"/>
        </a:p>
      </dgm:t>
    </dgm:pt>
    <dgm:pt modelId="{AEE20011-7DAF-43F0-9D9B-A5E6541C5975}" type="sibTrans" cxnId="{35AECE9A-E23A-4AB8-BEE7-E513129654CD}">
      <dgm:prSet/>
      <dgm:spPr/>
      <dgm:t>
        <a:bodyPr/>
        <a:lstStyle/>
        <a:p>
          <a:endParaRPr lang="fr-FR"/>
        </a:p>
      </dgm:t>
    </dgm:pt>
    <dgm:pt modelId="{303C4DED-79CB-4A3D-A590-E5F653FA041F}">
      <dgm:prSet phldrT="[Texte]"/>
      <dgm:spPr>
        <a:solidFill>
          <a:schemeClr val="accent5">
            <a:lumMod val="40000"/>
            <a:lumOff val="60000"/>
          </a:schemeClr>
        </a:solidFill>
      </dgm:spPr>
      <dgm:t>
        <a:bodyPr/>
        <a:lstStyle/>
        <a:p>
          <a:pPr marL="0" marR="0" indent="0" defTabSz="914400" eaLnBrk="1" fontAlgn="auto" latinLnBrk="0" hangingPunct="1">
            <a:lnSpc>
              <a:spcPct val="100000"/>
            </a:lnSpc>
            <a:spcBef>
              <a:spcPts val="0"/>
            </a:spcBef>
            <a:spcAft>
              <a:spcPts val="0"/>
            </a:spcAft>
            <a:buClrTx/>
            <a:buSzTx/>
            <a:buFontTx/>
            <a:buNone/>
            <a:tabLst/>
            <a:defRPr/>
          </a:pPr>
          <a:r>
            <a:rPr lang="nl-BE" noProof="0"/>
            <a:t>HUISARTS</a:t>
          </a:r>
        </a:p>
      </dgm:t>
    </dgm:pt>
    <dgm:pt modelId="{A8EF452B-178F-4F24-9379-DE991F687D23}" type="parTrans" cxnId="{6214915B-11AE-47B6-A3AA-77D543CE7951}">
      <dgm:prSet/>
      <dgm:spPr/>
      <dgm:t>
        <a:bodyPr/>
        <a:lstStyle/>
        <a:p>
          <a:endParaRPr lang="fr-FR"/>
        </a:p>
      </dgm:t>
    </dgm:pt>
    <dgm:pt modelId="{00363A46-C5A3-4CCD-9F4D-DE77B1F46095}" type="sibTrans" cxnId="{6214915B-11AE-47B6-A3AA-77D543CE7951}">
      <dgm:prSet/>
      <dgm:spPr/>
      <dgm:t>
        <a:bodyPr/>
        <a:lstStyle/>
        <a:p>
          <a:endParaRPr lang="fr-FR"/>
        </a:p>
      </dgm:t>
    </dgm:pt>
    <dgm:pt modelId="{A11A74C3-A201-41BC-B37B-DB4E17762321}">
      <dgm:prSet/>
      <dgm:spPr>
        <a:solidFill>
          <a:schemeClr val="accent5">
            <a:lumMod val="40000"/>
            <a:lumOff val="60000"/>
          </a:schemeClr>
        </a:solidFill>
      </dgm:spPr>
      <dgm:t>
        <a:bodyPr/>
        <a:lstStyle/>
        <a:p>
          <a:pPr marL="0" marR="0" indent="0" defTabSz="914400" eaLnBrk="1" fontAlgn="auto" latinLnBrk="0" hangingPunct="1">
            <a:lnSpc>
              <a:spcPct val="100000"/>
            </a:lnSpc>
            <a:spcBef>
              <a:spcPts val="0"/>
            </a:spcBef>
            <a:spcAft>
              <a:spcPts val="0"/>
            </a:spcAft>
            <a:buClrTx/>
            <a:buSzTx/>
            <a:buFontTx/>
            <a:buNone/>
            <a:tabLst/>
            <a:defRPr/>
          </a:pPr>
          <a:r>
            <a:rPr lang="nl-BE" noProof="0"/>
            <a:t>ARBEIDSARTS</a:t>
          </a:r>
        </a:p>
        <a:p>
          <a:pPr defTabSz="755650">
            <a:lnSpc>
              <a:spcPct val="90000"/>
            </a:lnSpc>
            <a:spcBef>
              <a:spcPct val="0"/>
            </a:spcBef>
            <a:spcAft>
              <a:spcPct val="35000"/>
            </a:spcAft>
          </a:pPr>
          <a:endParaRPr lang="nl-BE" noProof="0"/>
        </a:p>
      </dgm:t>
    </dgm:pt>
    <dgm:pt modelId="{8B2D9BC4-940C-4514-8BF7-17631186F78C}" type="parTrans" cxnId="{523CC6A1-86E1-4A79-B490-5AC83359E16F}">
      <dgm:prSet/>
      <dgm:spPr/>
      <dgm:t>
        <a:bodyPr/>
        <a:lstStyle/>
        <a:p>
          <a:endParaRPr lang="fr-FR"/>
        </a:p>
      </dgm:t>
    </dgm:pt>
    <dgm:pt modelId="{D5B92D14-48D8-4B63-95E8-B5A23BCA9D27}" type="sibTrans" cxnId="{523CC6A1-86E1-4A79-B490-5AC83359E16F}">
      <dgm:prSet/>
      <dgm:spPr/>
      <dgm:t>
        <a:bodyPr/>
        <a:lstStyle/>
        <a:p>
          <a:endParaRPr lang="fr-FR"/>
        </a:p>
      </dgm:t>
    </dgm:pt>
    <dgm:pt modelId="{7947BD13-B5FD-487C-9B3D-C44DFBEE082F}">
      <dgm:prSet/>
      <dgm:spPr>
        <a:solidFill>
          <a:schemeClr val="accent5">
            <a:lumMod val="40000"/>
            <a:lumOff val="60000"/>
          </a:schemeClr>
        </a:solidFill>
      </dgm:spPr>
      <dgm:t>
        <a:bodyPr/>
        <a:lstStyle/>
        <a:p>
          <a:r>
            <a:rPr lang="nl-BE" noProof="0"/>
            <a:t>ADVISEREND ARTS VAN DE MUTUALITEIT</a:t>
          </a:r>
        </a:p>
      </dgm:t>
    </dgm:pt>
    <dgm:pt modelId="{63C30A5B-8CA3-481C-9212-78FB7371B566}" type="parTrans" cxnId="{F6736114-39E3-474B-AF35-5F64E559432E}">
      <dgm:prSet/>
      <dgm:spPr/>
      <dgm:t>
        <a:bodyPr/>
        <a:lstStyle/>
        <a:p>
          <a:endParaRPr lang="fr-FR"/>
        </a:p>
      </dgm:t>
    </dgm:pt>
    <dgm:pt modelId="{611AEC8B-A76E-4653-AAEE-05D3CBA13565}" type="sibTrans" cxnId="{F6736114-39E3-474B-AF35-5F64E559432E}">
      <dgm:prSet/>
      <dgm:spPr/>
      <dgm:t>
        <a:bodyPr/>
        <a:lstStyle/>
        <a:p>
          <a:endParaRPr lang="fr-FR"/>
        </a:p>
      </dgm:t>
    </dgm:pt>
    <dgm:pt modelId="{E83EF855-307F-4683-8B22-E191D202C607}" type="pres">
      <dgm:prSet presAssocID="{B8E70F75-5FB7-44E1-B7D0-918FD9A2679E}" presName="Name0" presStyleCnt="0">
        <dgm:presLayoutVars>
          <dgm:dir/>
          <dgm:resizeHandles val="exact"/>
        </dgm:presLayoutVars>
      </dgm:prSet>
      <dgm:spPr/>
    </dgm:pt>
    <dgm:pt modelId="{81B16E3A-833A-40C7-B95B-EC789465E33A}" type="pres">
      <dgm:prSet presAssocID="{B8E70F75-5FB7-44E1-B7D0-918FD9A2679E}" presName="fgShape" presStyleLbl="fgShp" presStyleIdx="0" presStyleCnt="1"/>
      <dgm:spPr>
        <a:solidFill>
          <a:srgbClr val="C00000"/>
        </a:solidFill>
      </dgm:spPr>
    </dgm:pt>
    <dgm:pt modelId="{8403E67A-49C3-436A-9DDE-EB85FDF6E849}" type="pres">
      <dgm:prSet presAssocID="{B8E70F75-5FB7-44E1-B7D0-918FD9A2679E}" presName="linComp" presStyleCnt="0"/>
      <dgm:spPr/>
    </dgm:pt>
    <dgm:pt modelId="{2D72D3F7-FF46-4184-8005-D6A3985A36DB}" type="pres">
      <dgm:prSet presAssocID="{AF04739C-66DA-423B-9FED-648ABFF04AB3}" presName="compNode" presStyleCnt="0"/>
      <dgm:spPr/>
    </dgm:pt>
    <dgm:pt modelId="{255B70FF-5783-45C0-9A3E-983793B03A56}" type="pres">
      <dgm:prSet presAssocID="{AF04739C-66DA-423B-9FED-648ABFF04AB3}" presName="bkgdShape" presStyleLbl="node1" presStyleIdx="0" presStyleCnt="4" custScaleX="125232"/>
      <dgm:spPr/>
    </dgm:pt>
    <dgm:pt modelId="{572F805C-3F1E-4FBA-BFA2-B9204C817C39}" type="pres">
      <dgm:prSet presAssocID="{AF04739C-66DA-423B-9FED-648ABFF04AB3}" presName="nodeTx" presStyleLbl="node1" presStyleIdx="0" presStyleCnt="4">
        <dgm:presLayoutVars>
          <dgm:bulletEnabled val="1"/>
        </dgm:presLayoutVars>
      </dgm:prSet>
      <dgm:spPr/>
    </dgm:pt>
    <dgm:pt modelId="{D6EBC9DF-5BEE-435A-8DEF-830341B6C793}" type="pres">
      <dgm:prSet presAssocID="{AF04739C-66DA-423B-9FED-648ABFF04AB3}" presName="invisiNode" presStyleLbl="node1" presStyleIdx="0" presStyleCnt="4"/>
      <dgm:spPr/>
    </dgm:pt>
    <dgm:pt modelId="{F7122E37-0741-4344-AE4E-133A22B959C4}" type="pres">
      <dgm:prSet presAssocID="{AF04739C-66DA-423B-9FED-648ABFF04AB3}" presName="imagNode" presStyleLbl="fgImgPlace1" presStyleIdx="0" presStyleCnt="4"/>
      <dgm:spPr>
        <a:blipFill rotWithShape="1">
          <a:blip xmlns:r="http://schemas.openxmlformats.org/officeDocument/2006/relationships" r:embed="rId1"/>
          <a:srcRect/>
          <a:stretch>
            <a:fillRect l="-10000" r="-10000"/>
          </a:stretch>
        </a:blipFill>
      </dgm:spPr>
    </dgm:pt>
    <dgm:pt modelId="{ECC66CD8-E6F3-4F5F-937D-A2D4A72B8FC7}" type="pres">
      <dgm:prSet presAssocID="{AEE20011-7DAF-43F0-9D9B-A5E6541C5975}" presName="sibTrans" presStyleLbl="sibTrans2D1" presStyleIdx="0" presStyleCnt="0"/>
      <dgm:spPr/>
    </dgm:pt>
    <dgm:pt modelId="{B8E50095-1870-4088-B405-9186448CA384}" type="pres">
      <dgm:prSet presAssocID="{303C4DED-79CB-4A3D-A590-E5F653FA041F}" presName="compNode" presStyleCnt="0"/>
      <dgm:spPr/>
    </dgm:pt>
    <dgm:pt modelId="{D2CBD6BA-6BBA-4A0A-8C93-B0D637D25E18}" type="pres">
      <dgm:prSet presAssocID="{303C4DED-79CB-4A3D-A590-E5F653FA041F}" presName="bkgdShape" presStyleLbl="node1" presStyleIdx="1" presStyleCnt="4" custScaleX="137857"/>
      <dgm:spPr/>
    </dgm:pt>
    <dgm:pt modelId="{35BA96BF-D095-4CCD-9AD4-6ACDF414B004}" type="pres">
      <dgm:prSet presAssocID="{303C4DED-79CB-4A3D-A590-E5F653FA041F}" presName="nodeTx" presStyleLbl="node1" presStyleIdx="1" presStyleCnt="4">
        <dgm:presLayoutVars>
          <dgm:bulletEnabled val="1"/>
        </dgm:presLayoutVars>
      </dgm:prSet>
      <dgm:spPr/>
    </dgm:pt>
    <dgm:pt modelId="{AF2A2A6A-D3AF-4B70-8C14-5B2AA8A9E623}" type="pres">
      <dgm:prSet presAssocID="{303C4DED-79CB-4A3D-A590-E5F653FA041F}" presName="invisiNode" presStyleLbl="node1" presStyleIdx="1" presStyleCnt="4"/>
      <dgm:spPr/>
    </dgm:pt>
    <dgm:pt modelId="{36F2C69E-3CDA-4B52-8749-9283786CA383}" type="pres">
      <dgm:prSet presAssocID="{303C4DED-79CB-4A3D-A590-E5F653FA041F}" presName="imagNode" presStyleLbl="fgImgPlace1" presStyleIdx="1" presStyleCnt="4"/>
      <dgm:spPr>
        <a:blipFill rotWithShape="1">
          <a:blip xmlns:r="http://schemas.openxmlformats.org/officeDocument/2006/relationships" r:embed="rId2"/>
          <a:srcRect/>
          <a:stretch>
            <a:fillRect l="-2000" r="-2000"/>
          </a:stretch>
        </a:blipFill>
      </dgm:spPr>
    </dgm:pt>
    <dgm:pt modelId="{511062EB-A62A-47F4-95DA-11B9ED19B7B2}" type="pres">
      <dgm:prSet presAssocID="{00363A46-C5A3-4CCD-9F4D-DE77B1F46095}" presName="sibTrans" presStyleLbl="sibTrans2D1" presStyleIdx="0" presStyleCnt="0"/>
      <dgm:spPr/>
    </dgm:pt>
    <dgm:pt modelId="{952EF992-2588-46F6-9C56-84259B484A8D}" type="pres">
      <dgm:prSet presAssocID="{A11A74C3-A201-41BC-B37B-DB4E17762321}" presName="compNode" presStyleCnt="0"/>
      <dgm:spPr/>
    </dgm:pt>
    <dgm:pt modelId="{EA8ED03B-640D-4A77-9ACB-5E1E6F15F424}" type="pres">
      <dgm:prSet presAssocID="{A11A74C3-A201-41BC-B37B-DB4E17762321}" presName="bkgdShape" presStyleLbl="node1" presStyleIdx="2" presStyleCnt="4" custScaleX="135922"/>
      <dgm:spPr/>
    </dgm:pt>
    <dgm:pt modelId="{460C5B54-0588-46A8-9C45-FD81EB3879BE}" type="pres">
      <dgm:prSet presAssocID="{A11A74C3-A201-41BC-B37B-DB4E17762321}" presName="nodeTx" presStyleLbl="node1" presStyleIdx="2" presStyleCnt="4">
        <dgm:presLayoutVars>
          <dgm:bulletEnabled val="1"/>
        </dgm:presLayoutVars>
      </dgm:prSet>
      <dgm:spPr/>
    </dgm:pt>
    <dgm:pt modelId="{3E87F31C-AFFD-49E1-8C0A-88D5D4104985}" type="pres">
      <dgm:prSet presAssocID="{A11A74C3-A201-41BC-B37B-DB4E17762321}" presName="invisiNode" presStyleLbl="node1" presStyleIdx="2" presStyleCnt="4"/>
      <dgm:spPr/>
    </dgm:pt>
    <dgm:pt modelId="{C958EF2A-5A7F-4AC4-87E9-77AB4555297B}" type="pres">
      <dgm:prSet presAssocID="{A11A74C3-A201-41BC-B37B-DB4E17762321}" presName="imagNode" presStyleLbl="fgImgPlace1" presStyleIdx="2" presStyleCnt="4"/>
      <dgm:spPr>
        <a:blipFill rotWithShape="1">
          <a:blip xmlns:r="http://schemas.openxmlformats.org/officeDocument/2006/relationships" r:embed="rId3"/>
          <a:srcRect/>
          <a:stretch>
            <a:fillRect l="-2000" r="-2000"/>
          </a:stretch>
        </a:blipFill>
      </dgm:spPr>
    </dgm:pt>
    <dgm:pt modelId="{B44E8E2D-1F36-4F77-8623-30C2E617D88E}" type="pres">
      <dgm:prSet presAssocID="{D5B92D14-48D8-4B63-95E8-B5A23BCA9D27}" presName="sibTrans" presStyleLbl="sibTrans2D1" presStyleIdx="0" presStyleCnt="0"/>
      <dgm:spPr/>
    </dgm:pt>
    <dgm:pt modelId="{44A2FC83-6E6C-4864-B7B4-3D49970981DE}" type="pres">
      <dgm:prSet presAssocID="{7947BD13-B5FD-487C-9B3D-C44DFBEE082F}" presName="compNode" presStyleCnt="0"/>
      <dgm:spPr/>
    </dgm:pt>
    <dgm:pt modelId="{E29BACEE-365B-4AAA-A038-6246F8862D10}" type="pres">
      <dgm:prSet presAssocID="{7947BD13-B5FD-487C-9B3D-C44DFBEE082F}" presName="bkgdShape" presStyleLbl="node1" presStyleIdx="3" presStyleCnt="4" custScaleX="126446"/>
      <dgm:spPr/>
    </dgm:pt>
    <dgm:pt modelId="{19E7C52C-4E6F-4E0A-80E2-6541C2FA3387}" type="pres">
      <dgm:prSet presAssocID="{7947BD13-B5FD-487C-9B3D-C44DFBEE082F}" presName="nodeTx" presStyleLbl="node1" presStyleIdx="3" presStyleCnt="4">
        <dgm:presLayoutVars>
          <dgm:bulletEnabled val="1"/>
        </dgm:presLayoutVars>
      </dgm:prSet>
      <dgm:spPr/>
    </dgm:pt>
    <dgm:pt modelId="{B757D4BB-51BE-42BB-AA54-8766C9FF883B}" type="pres">
      <dgm:prSet presAssocID="{7947BD13-B5FD-487C-9B3D-C44DFBEE082F}" presName="invisiNode" presStyleLbl="node1" presStyleIdx="3" presStyleCnt="4"/>
      <dgm:spPr/>
    </dgm:pt>
    <dgm:pt modelId="{A3119371-820D-4DF1-85C6-A30F46B36DA7}" type="pres">
      <dgm:prSet presAssocID="{7947BD13-B5FD-487C-9B3D-C44DFBEE082F}" presName="imagNode" presStyleLbl="fgImgPlace1" presStyleIdx="3" presStyleCnt="4"/>
      <dgm:spPr>
        <a:blipFill rotWithShape="1">
          <a:blip xmlns:r="http://schemas.openxmlformats.org/officeDocument/2006/relationships" r:embed="rId4"/>
          <a:srcRect/>
          <a:stretch>
            <a:fillRect l="-7000" r="-7000"/>
          </a:stretch>
        </a:blipFill>
      </dgm:spPr>
    </dgm:pt>
  </dgm:ptLst>
  <dgm:cxnLst>
    <dgm:cxn modelId="{6EA34D07-B44D-4E17-8CFD-477A651C58AF}" type="presOf" srcId="{A11A74C3-A201-41BC-B37B-DB4E17762321}" destId="{EA8ED03B-640D-4A77-9ACB-5E1E6F15F424}" srcOrd="0" destOrd="0" presId="urn:microsoft.com/office/officeart/2005/8/layout/hList7"/>
    <dgm:cxn modelId="{F6736114-39E3-474B-AF35-5F64E559432E}" srcId="{B8E70F75-5FB7-44E1-B7D0-918FD9A2679E}" destId="{7947BD13-B5FD-487C-9B3D-C44DFBEE082F}" srcOrd="3" destOrd="0" parTransId="{63C30A5B-8CA3-481C-9212-78FB7371B566}" sibTransId="{611AEC8B-A76E-4653-AAEE-05D3CBA13565}"/>
    <dgm:cxn modelId="{98F7E822-4529-4E99-B80C-C6A8CD11247A}" type="presOf" srcId="{303C4DED-79CB-4A3D-A590-E5F653FA041F}" destId="{D2CBD6BA-6BBA-4A0A-8C93-B0D637D25E18}" srcOrd="0" destOrd="0" presId="urn:microsoft.com/office/officeart/2005/8/layout/hList7"/>
    <dgm:cxn modelId="{3D95BC25-C315-430D-81B2-D04B774BE330}" type="presOf" srcId="{7947BD13-B5FD-487C-9B3D-C44DFBEE082F}" destId="{E29BACEE-365B-4AAA-A038-6246F8862D10}" srcOrd="0" destOrd="0" presId="urn:microsoft.com/office/officeart/2005/8/layout/hList7"/>
    <dgm:cxn modelId="{E99D5C2E-80EC-4ECE-B2CD-4A821B566AED}" type="presOf" srcId="{AF04739C-66DA-423B-9FED-648ABFF04AB3}" destId="{255B70FF-5783-45C0-9A3E-983793B03A56}" srcOrd="0" destOrd="0" presId="urn:microsoft.com/office/officeart/2005/8/layout/hList7"/>
    <dgm:cxn modelId="{D40B2531-2043-4A39-83B4-D73C4ECF310D}" type="presOf" srcId="{AF04739C-66DA-423B-9FED-648ABFF04AB3}" destId="{572F805C-3F1E-4FBA-BFA2-B9204C817C39}" srcOrd="1" destOrd="0" presId="urn:microsoft.com/office/officeart/2005/8/layout/hList7"/>
    <dgm:cxn modelId="{3DBF3532-5760-473F-A846-70318A884EE9}" type="presOf" srcId="{B8E70F75-5FB7-44E1-B7D0-918FD9A2679E}" destId="{E83EF855-307F-4683-8B22-E191D202C607}" srcOrd="0" destOrd="0" presId="urn:microsoft.com/office/officeart/2005/8/layout/hList7"/>
    <dgm:cxn modelId="{6214915B-11AE-47B6-A3AA-77D543CE7951}" srcId="{B8E70F75-5FB7-44E1-B7D0-918FD9A2679E}" destId="{303C4DED-79CB-4A3D-A590-E5F653FA041F}" srcOrd="1" destOrd="0" parTransId="{A8EF452B-178F-4F24-9379-DE991F687D23}" sibTransId="{00363A46-C5A3-4CCD-9F4D-DE77B1F46095}"/>
    <dgm:cxn modelId="{B4C96245-94A8-4458-B643-7712B9C9C13B}" type="presOf" srcId="{AEE20011-7DAF-43F0-9D9B-A5E6541C5975}" destId="{ECC66CD8-E6F3-4F5F-937D-A2D4A72B8FC7}" srcOrd="0" destOrd="0" presId="urn:microsoft.com/office/officeart/2005/8/layout/hList7"/>
    <dgm:cxn modelId="{17B43546-E2DE-4068-AE35-03C3A5B2B601}" type="presOf" srcId="{7947BD13-B5FD-487C-9B3D-C44DFBEE082F}" destId="{19E7C52C-4E6F-4E0A-80E2-6541C2FA3387}" srcOrd="1" destOrd="0" presId="urn:microsoft.com/office/officeart/2005/8/layout/hList7"/>
    <dgm:cxn modelId="{760BC74F-833B-4C94-8E1F-811FEF20AD70}" type="presOf" srcId="{00363A46-C5A3-4CCD-9F4D-DE77B1F46095}" destId="{511062EB-A62A-47F4-95DA-11B9ED19B7B2}" srcOrd="0" destOrd="0" presId="urn:microsoft.com/office/officeart/2005/8/layout/hList7"/>
    <dgm:cxn modelId="{35AECE9A-E23A-4AB8-BEE7-E513129654CD}" srcId="{B8E70F75-5FB7-44E1-B7D0-918FD9A2679E}" destId="{AF04739C-66DA-423B-9FED-648ABFF04AB3}" srcOrd="0" destOrd="0" parTransId="{9C855B86-842B-428B-8A4F-35234885CECA}" sibTransId="{AEE20011-7DAF-43F0-9D9B-A5E6541C5975}"/>
    <dgm:cxn modelId="{A89BDA9A-C8F6-4382-A30B-BC9343F45B05}" type="presOf" srcId="{D5B92D14-48D8-4B63-95E8-B5A23BCA9D27}" destId="{B44E8E2D-1F36-4F77-8623-30C2E617D88E}" srcOrd="0" destOrd="0" presId="urn:microsoft.com/office/officeart/2005/8/layout/hList7"/>
    <dgm:cxn modelId="{523CC6A1-86E1-4A79-B490-5AC83359E16F}" srcId="{B8E70F75-5FB7-44E1-B7D0-918FD9A2679E}" destId="{A11A74C3-A201-41BC-B37B-DB4E17762321}" srcOrd="2" destOrd="0" parTransId="{8B2D9BC4-940C-4514-8BF7-17631186F78C}" sibTransId="{D5B92D14-48D8-4B63-95E8-B5A23BCA9D27}"/>
    <dgm:cxn modelId="{A2BD2CDF-D96C-4069-A3C4-C8004EFA78A8}" type="presOf" srcId="{303C4DED-79CB-4A3D-A590-E5F653FA041F}" destId="{35BA96BF-D095-4CCD-9AD4-6ACDF414B004}" srcOrd="1" destOrd="0" presId="urn:microsoft.com/office/officeart/2005/8/layout/hList7"/>
    <dgm:cxn modelId="{D084A1E0-B138-49BC-BC6B-2CF95E839ABC}" type="presOf" srcId="{A11A74C3-A201-41BC-B37B-DB4E17762321}" destId="{460C5B54-0588-46A8-9C45-FD81EB3879BE}" srcOrd="1" destOrd="0" presId="urn:microsoft.com/office/officeart/2005/8/layout/hList7"/>
    <dgm:cxn modelId="{0B175DB0-AC3C-4E52-B08A-CBE4E5F86E49}" type="presParOf" srcId="{E83EF855-307F-4683-8B22-E191D202C607}" destId="{81B16E3A-833A-40C7-B95B-EC789465E33A}" srcOrd="0" destOrd="0" presId="urn:microsoft.com/office/officeart/2005/8/layout/hList7"/>
    <dgm:cxn modelId="{2D4F38F1-18AE-481F-B6CC-BBF6AC3A8521}" type="presParOf" srcId="{E83EF855-307F-4683-8B22-E191D202C607}" destId="{8403E67A-49C3-436A-9DDE-EB85FDF6E849}" srcOrd="1" destOrd="0" presId="urn:microsoft.com/office/officeart/2005/8/layout/hList7"/>
    <dgm:cxn modelId="{4D17FEFD-81A9-4A8D-81D8-21BD7AAD9DE6}" type="presParOf" srcId="{8403E67A-49C3-436A-9DDE-EB85FDF6E849}" destId="{2D72D3F7-FF46-4184-8005-D6A3985A36DB}" srcOrd="0" destOrd="0" presId="urn:microsoft.com/office/officeart/2005/8/layout/hList7"/>
    <dgm:cxn modelId="{6A5548FA-2A98-4873-AB2D-B85C536D2454}" type="presParOf" srcId="{2D72D3F7-FF46-4184-8005-D6A3985A36DB}" destId="{255B70FF-5783-45C0-9A3E-983793B03A56}" srcOrd="0" destOrd="0" presId="urn:microsoft.com/office/officeart/2005/8/layout/hList7"/>
    <dgm:cxn modelId="{8748B488-678D-445D-AA6A-D377C1CCD572}" type="presParOf" srcId="{2D72D3F7-FF46-4184-8005-D6A3985A36DB}" destId="{572F805C-3F1E-4FBA-BFA2-B9204C817C39}" srcOrd="1" destOrd="0" presId="urn:microsoft.com/office/officeart/2005/8/layout/hList7"/>
    <dgm:cxn modelId="{FFFA2FC9-92AE-4480-A4C8-24F880A78E44}" type="presParOf" srcId="{2D72D3F7-FF46-4184-8005-D6A3985A36DB}" destId="{D6EBC9DF-5BEE-435A-8DEF-830341B6C793}" srcOrd="2" destOrd="0" presId="urn:microsoft.com/office/officeart/2005/8/layout/hList7"/>
    <dgm:cxn modelId="{999BF867-4D77-4788-AD97-F508C513E3B6}" type="presParOf" srcId="{2D72D3F7-FF46-4184-8005-D6A3985A36DB}" destId="{F7122E37-0741-4344-AE4E-133A22B959C4}" srcOrd="3" destOrd="0" presId="urn:microsoft.com/office/officeart/2005/8/layout/hList7"/>
    <dgm:cxn modelId="{C30C3058-92A9-47F6-AFC1-41F073744119}" type="presParOf" srcId="{8403E67A-49C3-436A-9DDE-EB85FDF6E849}" destId="{ECC66CD8-E6F3-4F5F-937D-A2D4A72B8FC7}" srcOrd="1" destOrd="0" presId="urn:microsoft.com/office/officeart/2005/8/layout/hList7"/>
    <dgm:cxn modelId="{8D6A0532-E544-4D43-A967-7070A90E800C}" type="presParOf" srcId="{8403E67A-49C3-436A-9DDE-EB85FDF6E849}" destId="{B8E50095-1870-4088-B405-9186448CA384}" srcOrd="2" destOrd="0" presId="urn:microsoft.com/office/officeart/2005/8/layout/hList7"/>
    <dgm:cxn modelId="{47E55524-AC47-4B65-A27C-379D1B296DB4}" type="presParOf" srcId="{B8E50095-1870-4088-B405-9186448CA384}" destId="{D2CBD6BA-6BBA-4A0A-8C93-B0D637D25E18}" srcOrd="0" destOrd="0" presId="urn:microsoft.com/office/officeart/2005/8/layout/hList7"/>
    <dgm:cxn modelId="{52BDEB39-F985-4B7E-B439-39D553785FFA}" type="presParOf" srcId="{B8E50095-1870-4088-B405-9186448CA384}" destId="{35BA96BF-D095-4CCD-9AD4-6ACDF414B004}" srcOrd="1" destOrd="0" presId="urn:microsoft.com/office/officeart/2005/8/layout/hList7"/>
    <dgm:cxn modelId="{EA6D8615-53B4-4BBC-881D-83E0C31647CE}" type="presParOf" srcId="{B8E50095-1870-4088-B405-9186448CA384}" destId="{AF2A2A6A-D3AF-4B70-8C14-5B2AA8A9E623}" srcOrd="2" destOrd="0" presId="urn:microsoft.com/office/officeart/2005/8/layout/hList7"/>
    <dgm:cxn modelId="{0CDFC443-5336-49A6-831A-F5A4D07AC9D1}" type="presParOf" srcId="{B8E50095-1870-4088-B405-9186448CA384}" destId="{36F2C69E-3CDA-4B52-8749-9283786CA383}" srcOrd="3" destOrd="0" presId="urn:microsoft.com/office/officeart/2005/8/layout/hList7"/>
    <dgm:cxn modelId="{BE6AAA01-D8C4-4A95-A01D-302835EA9A56}" type="presParOf" srcId="{8403E67A-49C3-436A-9DDE-EB85FDF6E849}" destId="{511062EB-A62A-47F4-95DA-11B9ED19B7B2}" srcOrd="3" destOrd="0" presId="urn:microsoft.com/office/officeart/2005/8/layout/hList7"/>
    <dgm:cxn modelId="{87C6DC91-13DE-48FE-9B41-A070282D8E1C}" type="presParOf" srcId="{8403E67A-49C3-436A-9DDE-EB85FDF6E849}" destId="{952EF992-2588-46F6-9C56-84259B484A8D}" srcOrd="4" destOrd="0" presId="urn:microsoft.com/office/officeart/2005/8/layout/hList7"/>
    <dgm:cxn modelId="{D6746285-4DA9-4AD0-AFEC-34AC4B4FD257}" type="presParOf" srcId="{952EF992-2588-46F6-9C56-84259B484A8D}" destId="{EA8ED03B-640D-4A77-9ACB-5E1E6F15F424}" srcOrd="0" destOrd="0" presId="urn:microsoft.com/office/officeart/2005/8/layout/hList7"/>
    <dgm:cxn modelId="{614D9ABC-795C-4802-9CEA-D2342B42FF78}" type="presParOf" srcId="{952EF992-2588-46F6-9C56-84259B484A8D}" destId="{460C5B54-0588-46A8-9C45-FD81EB3879BE}" srcOrd="1" destOrd="0" presId="urn:microsoft.com/office/officeart/2005/8/layout/hList7"/>
    <dgm:cxn modelId="{65AF7678-4F1E-4C34-BE8A-8DF9BA69EE57}" type="presParOf" srcId="{952EF992-2588-46F6-9C56-84259B484A8D}" destId="{3E87F31C-AFFD-49E1-8C0A-88D5D4104985}" srcOrd="2" destOrd="0" presId="urn:microsoft.com/office/officeart/2005/8/layout/hList7"/>
    <dgm:cxn modelId="{8B19E7D1-F62B-4687-9925-2D1823E01325}" type="presParOf" srcId="{952EF992-2588-46F6-9C56-84259B484A8D}" destId="{C958EF2A-5A7F-4AC4-87E9-77AB4555297B}" srcOrd="3" destOrd="0" presId="urn:microsoft.com/office/officeart/2005/8/layout/hList7"/>
    <dgm:cxn modelId="{348F8B5E-A7DF-412E-A3CF-E91EF0D8719A}" type="presParOf" srcId="{8403E67A-49C3-436A-9DDE-EB85FDF6E849}" destId="{B44E8E2D-1F36-4F77-8623-30C2E617D88E}" srcOrd="5" destOrd="0" presId="urn:microsoft.com/office/officeart/2005/8/layout/hList7"/>
    <dgm:cxn modelId="{B0D177D4-1F58-4232-B96D-B272AB8F9222}" type="presParOf" srcId="{8403E67A-49C3-436A-9DDE-EB85FDF6E849}" destId="{44A2FC83-6E6C-4864-B7B4-3D49970981DE}" srcOrd="6" destOrd="0" presId="urn:microsoft.com/office/officeart/2005/8/layout/hList7"/>
    <dgm:cxn modelId="{10CE4938-3EE0-4352-B972-FA20BBC62EFE}" type="presParOf" srcId="{44A2FC83-6E6C-4864-B7B4-3D49970981DE}" destId="{E29BACEE-365B-4AAA-A038-6246F8862D10}" srcOrd="0" destOrd="0" presId="urn:microsoft.com/office/officeart/2005/8/layout/hList7"/>
    <dgm:cxn modelId="{D1883AFE-36C8-4733-9A08-B8E8F5E517D4}" type="presParOf" srcId="{44A2FC83-6E6C-4864-B7B4-3D49970981DE}" destId="{19E7C52C-4E6F-4E0A-80E2-6541C2FA3387}" srcOrd="1" destOrd="0" presId="urn:microsoft.com/office/officeart/2005/8/layout/hList7"/>
    <dgm:cxn modelId="{12F7E385-2D42-420C-A8ED-2F0816C3A5E5}" type="presParOf" srcId="{44A2FC83-6E6C-4864-B7B4-3D49970981DE}" destId="{B757D4BB-51BE-42BB-AA54-8766C9FF883B}" srcOrd="2" destOrd="0" presId="urn:microsoft.com/office/officeart/2005/8/layout/hList7"/>
    <dgm:cxn modelId="{7FA4C865-9BC4-4C21-84AA-0F9EB3EF84B6}" type="presParOf" srcId="{44A2FC83-6E6C-4864-B7B4-3D49970981DE}" destId="{A3119371-820D-4DF1-85C6-A30F46B36DA7}" srcOrd="3" destOrd="0" presId="urn:microsoft.com/office/officeart/2005/8/layout/hList7"/>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6937529-8490-4221-9D7D-D3A18DFB19B8}"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n-US"/>
        </a:p>
      </dgm:t>
    </dgm:pt>
    <dgm:pt modelId="{FC06815F-7F56-4FD1-B30F-DDBF1424C27A}">
      <dgm:prSet/>
      <dgm:spPr>
        <a:xfrm>
          <a:off x="0" y="845"/>
          <a:ext cx="3785616" cy="1034829"/>
        </a:xfrm>
        <a:prstGeom prst="roundRect">
          <a:avLst/>
        </a:prstGeom>
        <a:solidFill>
          <a:srgbClr val="156082">
            <a:hueOff val="0"/>
            <a:satOff val="0"/>
            <a:lumOff val="0"/>
            <a:alphaOff val="0"/>
          </a:srgbClr>
        </a:solidFill>
        <a:ln w="19050" cap="flat" cmpd="sng" algn="ctr">
          <a:solidFill>
            <a:sysClr val="window" lastClr="FFFFFF">
              <a:hueOff val="0"/>
              <a:satOff val="0"/>
              <a:lumOff val="0"/>
              <a:alphaOff val="0"/>
            </a:sysClr>
          </a:solidFill>
          <a:prstDash val="solid"/>
          <a:miter lim="800000"/>
        </a:ln>
        <a:effectLst/>
      </dgm:spPr>
      <dgm:t>
        <a:bodyPr/>
        <a:lstStyle/>
        <a:p>
          <a:r>
            <a:rPr lang="nl-BE" b="1" noProof="0">
              <a:solidFill>
                <a:schemeClr val="bg1"/>
              </a:solidFill>
              <a:latin typeface="Calibri"/>
              <a:ea typeface="Calibri"/>
              <a:cs typeface="Segoe UI"/>
            </a:rPr>
            <a:t>Financieel kapitalisme </a:t>
          </a:r>
          <a:endParaRPr lang="nl-BE" noProof="0">
            <a:solidFill>
              <a:schemeClr val="bg1"/>
            </a:solidFill>
            <a:latin typeface="Aptos" panose="020B0004020202020204"/>
            <a:ea typeface="+mn-ea"/>
            <a:cs typeface="+mn-cs"/>
          </a:endParaRPr>
        </a:p>
      </dgm:t>
    </dgm:pt>
    <dgm:pt modelId="{14B5DA9D-6E32-44FA-B021-E5655BF1BA13}" type="parTrans" cxnId="{0DEE9760-0DEE-4890-9491-56D9D108E075}">
      <dgm:prSet/>
      <dgm:spPr/>
      <dgm:t>
        <a:bodyPr/>
        <a:lstStyle/>
        <a:p>
          <a:endParaRPr lang="en-US"/>
        </a:p>
      </dgm:t>
    </dgm:pt>
    <dgm:pt modelId="{74B4D293-EB77-420E-BA86-F27F9A0F56E1}" type="sibTrans" cxnId="{0DEE9760-0DEE-4890-9491-56D9D108E075}">
      <dgm:prSet/>
      <dgm:spPr/>
      <dgm:t>
        <a:bodyPr/>
        <a:lstStyle/>
        <a:p>
          <a:endParaRPr lang="en-US"/>
        </a:p>
      </dgm:t>
    </dgm:pt>
    <dgm:pt modelId="{30634D3D-A30C-48C9-90B6-A36629BC3050}">
      <dgm:prSet custT="1"/>
      <dgm:spPr>
        <a:xfrm rot="5400000">
          <a:off x="6736676" y="-2846732"/>
          <a:ext cx="827863" cy="6729984"/>
        </a:xfrm>
        <a:prstGeom prst="round2SameRect">
          <a:avLst/>
        </a:prstGeom>
        <a:solidFill>
          <a:srgbClr val="156082">
            <a:alpha val="90000"/>
            <a:tint val="40000"/>
            <a:hueOff val="0"/>
            <a:satOff val="0"/>
            <a:lumOff val="0"/>
            <a:alphaOff val="0"/>
          </a:srgbClr>
        </a:solidFill>
        <a:ln w="19050" cap="flat" cmpd="sng" algn="ctr">
          <a:solidFill>
            <a:srgbClr val="156082">
              <a:alpha val="90000"/>
              <a:tint val="40000"/>
              <a:hueOff val="0"/>
              <a:satOff val="0"/>
              <a:lumOff val="0"/>
              <a:alphaOff val="0"/>
            </a:srgbClr>
          </a:solidFill>
          <a:prstDash val="solid"/>
          <a:miter lim="800000"/>
        </a:ln>
        <a:effectLst/>
      </dgm:spPr>
      <dgm:t>
        <a:bodyPr/>
        <a:lstStyle/>
        <a:p>
          <a:r>
            <a:rPr lang="nl-BE" sz="1400" kern="1200" noProof="0">
              <a:solidFill>
                <a:srgbClr val="1E699D"/>
              </a:solidFill>
              <a:latin typeface="Calibri"/>
              <a:ea typeface="Calibri"/>
              <a:cs typeface="Segoe UI"/>
            </a:rPr>
            <a:t>Gericht op winst op korte termijn (resultaatgerichtheid + constante evaluatie), wat een constante druk op werknemers creëert.</a:t>
          </a:r>
          <a:endParaRPr lang="nl-BE" sz="1400" kern="1200" noProof="0">
            <a:solidFill>
              <a:sysClr val="windowText" lastClr="000000">
                <a:hueOff val="0"/>
                <a:satOff val="0"/>
                <a:lumOff val="0"/>
                <a:alphaOff val="0"/>
              </a:sysClr>
            </a:solidFill>
            <a:latin typeface="Aptos" panose="020B0004020202020204"/>
            <a:ea typeface="+mn-ea"/>
            <a:cs typeface="+mn-cs"/>
          </a:endParaRPr>
        </a:p>
      </dgm:t>
    </dgm:pt>
    <dgm:pt modelId="{90409560-2F1B-4469-A50C-4CC60796C94C}" type="parTrans" cxnId="{9D4CB8CD-61EE-4FBE-9FB2-8135048600D1}">
      <dgm:prSet/>
      <dgm:spPr/>
      <dgm:t>
        <a:bodyPr/>
        <a:lstStyle/>
        <a:p>
          <a:endParaRPr lang="en-US"/>
        </a:p>
      </dgm:t>
    </dgm:pt>
    <dgm:pt modelId="{44B9DDAE-605F-42B6-9F39-59D5989F6A49}" type="sibTrans" cxnId="{9D4CB8CD-61EE-4FBE-9FB2-8135048600D1}">
      <dgm:prSet/>
      <dgm:spPr/>
      <dgm:t>
        <a:bodyPr/>
        <a:lstStyle/>
        <a:p>
          <a:endParaRPr lang="en-US"/>
        </a:p>
      </dgm:t>
    </dgm:pt>
    <dgm:pt modelId="{0C1CC7B4-870F-4FB9-ACBF-52F6D93DBA40}">
      <dgm:prSet/>
      <dgm:spPr>
        <a:xfrm>
          <a:off x="0" y="1087415"/>
          <a:ext cx="3785616" cy="1034829"/>
        </a:xfrm>
        <a:prstGeom prst="roundRect">
          <a:avLst/>
        </a:prstGeom>
        <a:solidFill>
          <a:srgbClr val="156082">
            <a:hueOff val="0"/>
            <a:satOff val="0"/>
            <a:lumOff val="0"/>
            <a:alphaOff val="0"/>
          </a:srgbClr>
        </a:solidFill>
        <a:ln w="19050" cap="flat" cmpd="sng" algn="ctr">
          <a:solidFill>
            <a:sysClr val="window" lastClr="FFFFFF">
              <a:hueOff val="0"/>
              <a:satOff val="0"/>
              <a:lumOff val="0"/>
              <a:alphaOff val="0"/>
            </a:sysClr>
          </a:solidFill>
          <a:prstDash val="solid"/>
          <a:miter lim="800000"/>
        </a:ln>
        <a:effectLst/>
      </dgm:spPr>
      <dgm:t>
        <a:bodyPr/>
        <a:lstStyle/>
        <a:p>
          <a:r>
            <a:rPr lang="nl-BE" b="1" noProof="0">
              <a:solidFill>
                <a:schemeClr val="bg1"/>
              </a:solidFill>
              <a:latin typeface="Calibri"/>
              <a:ea typeface="Calibri"/>
              <a:cs typeface="Segoe UI"/>
            </a:rPr>
            <a:t>Revolutie van het management</a:t>
          </a:r>
          <a:endParaRPr lang="nl-BE" noProof="0">
            <a:solidFill>
              <a:schemeClr val="bg1"/>
            </a:solidFill>
            <a:latin typeface="Aptos" panose="020B0004020202020204"/>
            <a:ea typeface="+mn-ea"/>
            <a:cs typeface="+mn-cs"/>
          </a:endParaRPr>
        </a:p>
      </dgm:t>
    </dgm:pt>
    <dgm:pt modelId="{111F19BB-78B2-4D7F-ACA2-B97C2F6C7D98}" type="parTrans" cxnId="{E39685DB-F994-4832-A741-1BE1DA0E025D}">
      <dgm:prSet/>
      <dgm:spPr/>
      <dgm:t>
        <a:bodyPr/>
        <a:lstStyle/>
        <a:p>
          <a:endParaRPr lang="en-US"/>
        </a:p>
      </dgm:t>
    </dgm:pt>
    <dgm:pt modelId="{74AF1825-BC03-4A6B-A276-2AB4BF6FBFB0}" type="sibTrans" cxnId="{E39685DB-F994-4832-A741-1BE1DA0E025D}">
      <dgm:prSet/>
      <dgm:spPr/>
      <dgm:t>
        <a:bodyPr/>
        <a:lstStyle/>
        <a:p>
          <a:endParaRPr lang="en-US"/>
        </a:p>
      </dgm:t>
    </dgm:pt>
    <dgm:pt modelId="{5DB2BB2E-53CA-42FF-8F3B-08F4F39B458E}">
      <dgm:prSet custT="1"/>
      <dgm:spPr>
        <a:xfrm rot="5400000">
          <a:off x="6736676" y="-1760161"/>
          <a:ext cx="827863" cy="6729984"/>
        </a:xfrm>
        <a:prstGeom prst="round2SameRect">
          <a:avLst/>
        </a:prstGeom>
        <a:solidFill>
          <a:srgbClr val="156082">
            <a:alpha val="90000"/>
            <a:tint val="40000"/>
            <a:hueOff val="0"/>
            <a:satOff val="0"/>
            <a:lumOff val="0"/>
            <a:alphaOff val="0"/>
          </a:srgbClr>
        </a:solidFill>
        <a:ln w="19050" cap="flat" cmpd="sng" algn="ctr">
          <a:solidFill>
            <a:srgbClr val="156082">
              <a:alpha val="90000"/>
              <a:tint val="40000"/>
              <a:hueOff val="0"/>
              <a:satOff val="0"/>
              <a:lumOff val="0"/>
              <a:alphaOff val="0"/>
            </a:srgbClr>
          </a:solidFill>
          <a:prstDash val="solid"/>
          <a:miter lim="800000"/>
        </a:ln>
        <a:effectLst/>
      </dgm:spPr>
      <dgm:t>
        <a:bodyPr/>
        <a:lstStyle/>
        <a:p>
          <a:r>
            <a:rPr lang="nl-BE" sz="1400" noProof="0">
              <a:solidFill>
                <a:srgbClr val="1E699D"/>
              </a:solidFill>
              <a:latin typeface="Calibri"/>
              <a:ea typeface="Calibri"/>
              <a:cs typeface="Segoe UI"/>
            </a:rPr>
            <a:t>Nieuwe managementpraktijken, veranderen werknemers in louter middelen ten dienste van de winstgevendheid (ontmenselijking en vergroten psychologisch lijden).</a:t>
          </a:r>
          <a:endParaRPr lang="nl-BE" sz="1400" noProof="0">
            <a:solidFill>
              <a:sysClr val="windowText" lastClr="000000">
                <a:hueOff val="0"/>
                <a:satOff val="0"/>
                <a:lumOff val="0"/>
                <a:alphaOff val="0"/>
              </a:sysClr>
            </a:solidFill>
            <a:latin typeface="Aptos" panose="020B0004020202020204"/>
            <a:ea typeface="+mn-ea"/>
            <a:cs typeface="+mn-cs"/>
          </a:endParaRPr>
        </a:p>
      </dgm:t>
    </dgm:pt>
    <dgm:pt modelId="{41F01B2C-13F6-438A-8E8A-A1F2EF825EF8}" type="parTrans" cxnId="{B92943E7-AE59-4D87-8AE9-C67F700C37DA}">
      <dgm:prSet/>
      <dgm:spPr/>
      <dgm:t>
        <a:bodyPr/>
        <a:lstStyle/>
        <a:p>
          <a:endParaRPr lang="en-US"/>
        </a:p>
      </dgm:t>
    </dgm:pt>
    <dgm:pt modelId="{5824DB5B-4073-4BC2-9FF2-85A8942ED496}" type="sibTrans" cxnId="{B92943E7-AE59-4D87-8AE9-C67F700C37DA}">
      <dgm:prSet/>
      <dgm:spPr/>
      <dgm:t>
        <a:bodyPr/>
        <a:lstStyle/>
        <a:p>
          <a:endParaRPr lang="en-US"/>
        </a:p>
      </dgm:t>
    </dgm:pt>
    <dgm:pt modelId="{41906BB2-EB6B-462F-86CF-081C564E7C02}">
      <dgm:prSet/>
      <dgm:spPr>
        <a:xfrm>
          <a:off x="0" y="2173986"/>
          <a:ext cx="3785616" cy="1034829"/>
        </a:xfrm>
        <a:prstGeom prst="roundRect">
          <a:avLst/>
        </a:prstGeom>
        <a:solidFill>
          <a:srgbClr val="156082">
            <a:hueOff val="0"/>
            <a:satOff val="0"/>
            <a:lumOff val="0"/>
            <a:alphaOff val="0"/>
          </a:srgbClr>
        </a:solidFill>
        <a:ln w="19050" cap="flat" cmpd="sng" algn="ctr">
          <a:solidFill>
            <a:sysClr val="window" lastClr="FFFFFF">
              <a:hueOff val="0"/>
              <a:satOff val="0"/>
              <a:lumOff val="0"/>
              <a:alphaOff val="0"/>
            </a:sysClr>
          </a:solidFill>
          <a:prstDash val="solid"/>
          <a:miter lim="800000"/>
        </a:ln>
        <a:effectLst/>
      </dgm:spPr>
      <dgm:t>
        <a:bodyPr/>
        <a:lstStyle/>
        <a:p>
          <a:r>
            <a:rPr lang="nl-BE" b="1" noProof="0">
              <a:solidFill>
                <a:schemeClr val="bg1"/>
              </a:solidFill>
              <a:latin typeface="Calibri"/>
              <a:ea typeface="Calibri"/>
              <a:cs typeface="Segoe UI"/>
            </a:rPr>
            <a:t>Herstructurering en reorganisatie</a:t>
          </a:r>
          <a:endParaRPr lang="nl-BE" noProof="0">
            <a:solidFill>
              <a:schemeClr val="bg1"/>
            </a:solidFill>
            <a:latin typeface="Aptos" panose="020B0004020202020204"/>
            <a:ea typeface="+mn-ea"/>
            <a:cs typeface="+mn-cs"/>
          </a:endParaRPr>
        </a:p>
      </dgm:t>
    </dgm:pt>
    <dgm:pt modelId="{460BA341-B89C-4C50-A994-63132EE4E417}" type="parTrans" cxnId="{524683EF-5FE7-4EB0-B554-B63FEFB0C4F1}">
      <dgm:prSet/>
      <dgm:spPr/>
      <dgm:t>
        <a:bodyPr/>
        <a:lstStyle/>
        <a:p>
          <a:endParaRPr lang="en-US"/>
        </a:p>
      </dgm:t>
    </dgm:pt>
    <dgm:pt modelId="{F9BDF3A6-341B-491F-8C96-9691912AE1BF}" type="sibTrans" cxnId="{524683EF-5FE7-4EB0-B554-B63FEFB0C4F1}">
      <dgm:prSet/>
      <dgm:spPr/>
      <dgm:t>
        <a:bodyPr/>
        <a:lstStyle/>
        <a:p>
          <a:endParaRPr lang="en-US"/>
        </a:p>
      </dgm:t>
    </dgm:pt>
    <dgm:pt modelId="{396E52D7-D4A1-493C-A936-137FC2DEE164}">
      <dgm:prSet custT="1"/>
      <dgm:spPr>
        <a:xfrm rot="5400000">
          <a:off x="6736676" y="-673591"/>
          <a:ext cx="827863" cy="6729984"/>
        </a:xfrm>
        <a:prstGeom prst="round2SameRect">
          <a:avLst/>
        </a:prstGeom>
        <a:solidFill>
          <a:srgbClr val="156082">
            <a:alpha val="90000"/>
            <a:tint val="40000"/>
            <a:hueOff val="0"/>
            <a:satOff val="0"/>
            <a:lumOff val="0"/>
            <a:alphaOff val="0"/>
          </a:srgbClr>
        </a:solidFill>
        <a:ln w="19050" cap="flat" cmpd="sng" algn="ctr">
          <a:solidFill>
            <a:srgbClr val="156082">
              <a:alpha val="90000"/>
              <a:tint val="40000"/>
              <a:hueOff val="0"/>
              <a:satOff val="0"/>
              <a:lumOff val="0"/>
              <a:alphaOff val="0"/>
            </a:srgbClr>
          </a:solidFill>
          <a:prstDash val="solid"/>
          <a:miter lim="800000"/>
        </a:ln>
        <a:effectLst/>
      </dgm:spPr>
      <dgm:t>
        <a:bodyPr/>
        <a:lstStyle/>
        <a:p>
          <a:r>
            <a:rPr lang="nl-BE" sz="1400" kern="1200" noProof="0">
              <a:solidFill>
                <a:srgbClr val="1E699D"/>
              </a:solidFill>
              <a:latin typeface="Calibri"/>
              <a:ea typeface="Calibri"/>
              <a:cs typeface="Segoe UI"/>
            </a:rPr>
            <a:t>Frequente herstructureringen en reorganisaties dragen bij aan een gevoel van wanhoop en woede onder werknemers.</a:t>
          </a:r>
          <a:endParaRPr lang="nl-BE" sz="1400" kern="1200" noProof="0">
            <a:solidFill>
              <a:sysClr val="windowText" lastClr="000000">
                <a:hueOff val="0"/>
                <a:satOff val="0"/>
                <a:lumOff val="0"/>
                <a:alphaOff val="0"/>
              </a:sysClr>
            </a:solidFill>
            <a:latin typeface="Aptos" panose="020B0004020202020204"/>
            <a:ea typeface="+mn-ea"/>
            <a:cs typeface="+mn-cs"/>
          </a:endParaRPr>
        </a:p>
      </dgm:t>
    </dgm:pt>
    <dgm:pt modelId="{9E386456-435E-4F4E-B515-69C5C95BFC92}" type="parTrans" cxnId="{38EFDDA7-721B-4FE1-8615-4E80300C6666}">
      <dgm:prSet/>
      <dgm:spPr/>
      <dgm:t>
        <a:bodyPr/>
        <a:lstStyle/>
        <a:p>
          <a:endParaRPr lang="en-US"/>
        </a:p>
      </dgm:t>
    </dgm:pt>
    <dgm:pt modelId="{AA5CD3BB-7649-492E-9C8A-9941E4C24102}" type="sibTrans" cxnId="{38EFDDA7-721B-4FE1-8615-4E80300C6666}">
      <dgm:prSet/>
      <dgm:spPr/>
      <dgm:t>
        <a:bodyPr/>
        <a:lstStyle/>
        <a:p>
          <a:endParaRPr lang="en-US"/>
        </a:p>
      </dgm:t>
    </dgm:pt>
    <dgm:pt modelId="{20EABAB9-4C47-49D7-8E31-A55563FA08C0}">
      <dgm:prSet/>
      <dgm:spPr>
        <a:xfrm>
          <a:off x="0" y="3260556"/>
          <a:ext cx="3785616" cy="1034829"/>
        </a:xfrm>
        <a:prstGeom prst="roundRect">
          <a:avLst/>
        </a:prstGeom>
        <a:solidFill>
          <a:srgbClr val="156082">
            <a:hueOff val="0"/>
            <a:satOff val="0"/>
            <a:lumOff val="0"/>
            <a:alphaOff val="0"/>
          </a:srgbClr>
        </a:solidFill>
        <a:ln w="19050" cap="flat" cmpd="sng" algn="ctr">
          <a:solidFill>
            <a:sysClr val="window" lastClr="FFFFFF">
              <a:hueOff val="0"/>
              <a:satOff val="0"/>
              <a:lumOff val="0"/>
              <a:alphaOff val="0"/>
            </a:sysClr>
          </a:solidFill>
          <a:prstDash val="solid"/>
          <a:miter lim="800000"/>
        </a:ln>
        <a:effectLst/>
      </dgm:spPr>
      <dgm:t>
        <a:bodyPr/>
        <a:lstStyle/>
        <a:p>
          <a:r>
            <a:rPr lang="nl-BE" b="1" noProof="0">
              <a:solidFill>
                <a:schemeClr val="bg1"/>
              </a:solidFill>
              <a:latin typeface="Calibri"/>
              <a:ea typeface="Calibri"/>
              <a:cs typeface="Segoe UI"/>
            </a:rPr>
            <a:t>Een resultaatgerichte cultuur</a:t>
          </a:r>
          <a:endParaRPr lang="nl-BE" noProof="0">
            <a:solidFill>
              <a:schemeClr val="bg1"/>
            </a:solidFill>
            <a:latin typeface="Aptos" panose="020B0004020202020204"/>
            <a:ea typeface="+mn-ea"/>
            <a:cs typeface="+mn-cs"/>
          </a:endParaRPr>
        </a:p>
      </dgm:t>
    </dgm:pt>
    <dgm:pt modelId="{253BA5D5-2EFC-45F6-9165-0956803D10E1}" type="parTrans" cxnId="{CB627854-A5D2-4022-894D-B4F9514D0856}">
      <dgm:prSet/>
      <dgm:spPr/>
      <dgm:t>
        <a:bodyPr/>
        <a:lstStyle/>
        <a:p>
          <a:endParaRPr lang="en-US"/>
        </a:p>
      </dgm:t>
    </dgm:pt>
    <dgm:pt modelId="{37D22BFD-2317-4812-B773-896DD5F042AD}" type="sibTrans" cxnId="{CB627854-A5D2-4022-894D-B4F9514D0856}">
      <dgm:prSet/>
      <dgm:spPr/>
      <dgm:t>
        <a:bodyPr/>
        <a:lstStyle/>
        <a:p>
          <a:endParaRPr lang="en-US"/>
        </a:p>
      </dgm:t>
    </dgm:pt>
    <dgm:pt modelId="{95BB7779-377C-447D-8E33-9698DEC611ED}">
      <dgm:prSet custT="1"/>
      <dgm:spPr>
        <a:xfrm rot="5400000">
          <a:off x="6736676" y="412979"/>
          <a:ext cx="827863" cy="6729984"/>
        </a:xfrm>
        <a:prstGeom prst="round2SameRect">
          <a:avLst/>
        </a:prstGeom>
        <a:solidFill>
          <a:srgbClr val="156082">
            <a:alpha val="90000"/>
            <a:tint val="40000"/>
            <a:hueOff val="0"/>
            <a:satOff val="0"/>
            <a:lumOff val="0"/>
            <a:alphaOff val="0"/>
          </a:srgbClr>
        </a:solidFill>
        <a:ln w="19050" cap="flat" cmpd="sng" algn="ctr">
          <a:solidFill>
            <a:srgbClr val="156082">
              <a:alpha val="90000"/>
              <a:tint val="40000"/>
              <a:hueOff val="0"/>
              <a:satOff val="0"/>
              <a:lumOff val="0"/>
              <a:alphaOff val="0"/>
            </a:srgbClr>
          </a:solidFill>
          <a:prstDash val="solid"/>
          <a:miter lim="800000"/>
        </a:ln>
        <a:effectLst/>
      </dgm:spPr>
      <dgm:t>
        <a:bodyPr/>
        <a:lstStyle/>
        <a:p>
          <a:r>
            <a:rPr lang="nl-BE" sz="1400" noProof="0">
              <a:solidFill>
                <a:srgbClr val="1E699D"/>
              </a:solidFill>
              <a:latin typeface="Calibri"/>
              <a:ea typeface="Calibri"/>
              <a:cs typeface="Segoe UI"/>
            </a:rPr>
            <a:t>Obsessie met resultaten en constante evaluatie waar werknemers zich constant onder druk gezet voelen.</a:t>
          </a:r>
          <a:endParaRPr lang="nl-BE" sz="1400" noProof="0">
            <a:solidFill>
              <a:sysClr val="windowText" lastClr="000000">
                <a:hueOff val="0"/>
                <a:satOff val="0"/>
                <a:lumOff val="0"/>
                <a:alphaOff val="0"/>
              </a:sysClr>
            </a:solidFill>
            <a:latin typeface="Aptos" panose="020B0004020202020204"/>
            <a:ea typeface="+mn-ea"/>
            <a:cs typeface="+mn-cs"/>
          </a:endParaRPr>
        </a:p>
      </dgm:t>
    </dgm:pt>
    <dgm:pt modelId="{995430C2-20EC-49C4-94F7-51B57857FCB4}" type="parTrans" cxnId="{903AE6A9-6987-4454-BB8A-F02784CD303E}">
      <dgm:prSet/>
      <dgm:spPr/>
      <dgm:t>
        <a:bodyPr/>
        <a:lstStyle/>
        <a:p>
          <a:endParaRPr lang="en-US"/>
        </a:p>
      </dgm:t>
    </dgm:pt>
    <dgm:pt modelId="{96817847-F61E-452D-8597-0D7B731DDBDC}" type="sibTrans" cxnId="{903AE6A9-6987-4454-BB8A-F02784CD303E}">
      <dgm:prSet/>
      <dgm:spPr/>
      <dgm:t>
        <a:bodyPr/>
        <a:lstStyle/>
        <a:p>
          <a:endParaRPr lang="en-US"/>
        </a:p>
      </dgm:t>
    </dgm:pt>
    <dgm:pt modelId="{37C6251B-A1E6-4E70-98E1-9A2746A60E12}">
      <dgm:prSet/>
      <dgm:spPr>
        <a:xfrm>
          <a:off x="0" y="4372815"/>
          <a:ext cx="3770828" cy="1034829"/>
        </a:xfrm>
        <a:prstGeom prst="roundRect">
          <a:avLst/>
        </a:prstGeom>
        <a:noFill/>
        <a:ln w="19050" cap="flat" cmpd="sng" algn="ctr">
          <a:solidFill>
            <a:sysClr val="window" lastClr="FFFFFF">
              <a:hueOff val="0"/>
              <a:satOff val="0"/>
              <a:lumOff val="0"/>
              <a:alphaOff val="0"/>
            </a:sysClr>
          </a:solidFill>
          <a:prstDash val="solid"/>
          <a:miter lim="800000"/>
        </a:ln>
        <a:effectLst/>
      </dgm:spPr>
      <dgm:t>
        <a:bodyPr/>
        <a:lstStyle/>
        <a:p>
          <a:r>
            <a:rPr lang="nl-BE" noProof="0">
              <a:solidFill>
                <a:srgbClr val="1E699D"/>
              </a:solidFill>
              <a:highlight>
                <a:srgbClr val="F0F8CA"/>
              </a:highlight>
              <a:latin typeface="Calibri"/>
              <a:ea typeface="Calibri"/>
              <a:cs typeface="Segoe UI"/>
            </a:rPr>
            <a:t>Deze factoren laten zien hoe economie en leiderschap een grote invloed kunnen hebben op de mentale gezondheid van werknemers.</a:t>
          </a:r>
          <a:endParaRPr lang="nl-BE" noProof="0">
            <a:solidFill>
              <a:sysClr val="window" lastClr="FFFFFF"/>
            </a:solidFill>
            <a:highlight>
              <a:srgbClr val="F0F8CA"/>
            </a:highlight>
            <a:latin typeface="Aptos" panose="020B0004020202020204"/>
            <a:ea typeface="+mn-ea"/>
            <a:cs typeface="+mn-cs"/>
          </a:endParaRPr>
        </a:p>
      </dgm:t>
    </dgm:pt>
    <dgm:pt modelId="{8579D938-BC2A-441F-8018-2A2A0BC85A2F}" type="parTrans" cxnId="{CF6A0FC9-3218-49EA-9FBD-BFB637E12DCF}">
      <dgm:prSet/>
      <dgm:spPr/>
      <dgm:t>
        <a:bodyPr/>
        <a:lstStyle/>
        <a:p>
          <a:endParaRPr lang="en-US"/>
        </a:p>
      </dgm:t>
    </dgm:pt>
    <dgm:pt modelId="{30B54A9C-E0C9-4271-BC0C-374A802829D4}" type="sibTrans" cxnId="{CF6A0FC9-3218-49EA-9FBD-BFB637E12DCF}">
      <dgm:prSet/>
      <dgm:spPr/>
      <dgm:t>
        <a:bodyPr/>
        <a:lstStyle/>
        <a:p>
          <a:endParaRPr lang="en-US"/>
        </a:p>
      </dgm:t>
    </dgm:pt>
    <dgm:pt modelId="{F95F850C-5CB7-474F-8FEB-14CBE6FAF71F}" type="pres">
      <dgm:prSet presAssocID="{D6937529-8490-4221-9D7D-D3A18DFB19B8}" presName="Name0" presStyleCnt="0">
        <dgm:presLayoutVars>
          <dgm:dir/>
          <dgm:animLvl val="lvl"/>
          <dgm:resizeHandles val="exact"/>
        </dgm:presLayoutVars>
      </dgm:prSet>
      <dgm:spPr/>
    </dgm:pt>
    <dgm:pt modelId="{E70EF5E7-4891-40AC-A9C0-D98739543AD5}" type="pres">
      <dgm:prSet presAssocID="{FC06815F-7F56-4FD1-B30F-DDBF1424C27A}" presName="linNode" presStyleCnt="0"/>
      <dgm:spPr/>
    </dgm:pt>
    <dgm:pt modelId="{FBBB7BD6-E129-4D77-9574-BB9484E6CA06}" type="pres">
      <dgm:prSet presAssocID="{FC06815F-7F56-4FD1-B30F-DDBF1424C27A}" presName="parentText" presStyleLbl="node1" presStyleIdx="0" presStyleCnt="5">
        <dgm:presLayoutVars>
          <dgm:chMax val="1"/>
          <dgm:bulletEnabled val="1"/>
        </dgm:presLayoutVars>
      </dgm:prSet>
      <dgm:spPr/>
    </dgm:pt>
    <dgm:pt modelId="{D097323B-1CE9-4507-ABAA-9644E091C9D2}" type="pres">
      <dgm:prSet presAssocID="{FC06815F-7F56-4FD1-B30F-DDBF1424C27A}" presName="descendantText" presStyleLbl="alignAccFollowNode1" presStyleIdx="0" presStyleCnt="4" custLinFactNeighborX="1138" custLinFactNeighborY="-1672">
        <dgm:presLayoutVars>
          <dgm:bulletEnabled val="1"/>
        </dgm:presLayoutVars>
      </dgm:prSet>
      <dgm:spPr/>
    </dgm:pt>
    <dgm:pt modelId="{658A0678-6D46-44EC-B7EB-429FAACE8CCA}" type="pres">
      <dgm:prSet presAssocID="{74B4D293-EB77-420E-BA86-F27F9A0F56E1}" presName="sp" presStyleCnt="0"/>
      <dgm:spPr/>
    </dgm:pt>
    <dgm:pt modelId="{B75AFFAD-2CAC-4825-9D17-212E98BAC5BD}" type="pres">
      <dgm:prSet presAssocID="{0C1CC7B4-870F-4FB9-ACBF-52F6D93DBA40}" presName="linNode" presStyleCnt="0"/>
      <dgm:spPr/>
    </dgm:pt>
    <dgm:pt modelId="{5E71DCC0-8842-4CE5-B734-B03367804CD0}" type="pres">
      <dgm:prSet presAssocID="{0C1CC7B4-870F-4FB9-ACBF-52F6D93DBA40}" presName="parentText" presStyleLbl="node1" presStyleIdx="1" presStyleCnt="5">
        <dgm:presLayoutVars>
          <dgm:chMax val="1"/>
          <dgm:bulletEnabled val="1"/>
        </dgm:presLayoutVars>
      </dgm:prSet>
      <dgm:spPr/>
    </dgm:pt>
    <dgm:pt modelId="{F4ED604F-FE60-4522-B601-7A944F943379}" type="pres">
      <dgm:prSet presAssocID="{0C1CC7B4-870F-4FB9-ACBF-52F6D93DBA40}" presName="descendantText" presStyleLbl="alignAccFollowNode1" presStyleIdx="1" presStyleCnt="4">
        <dgm:presLayoutVars>
          <dgm:bulletEnabled val="1"/>
        </dgm:presLayoutVars>
      </dgm:prSet>
      <dgm:spPr/>
    </dgm:pt>
    <dgm:pt modelId="{A8FDCEEC-313D-4869-A1BB-072EBB75B68D}" type="pres">
      <dgm:prSet presAssocID="{74AF1825-BC03-4A6B-A276-2AB4BF6FBFB0}" presName="sp" presStyleCnt="0"/>
      <dgm:spPr/>
    </dgm:pt>
    <dgm:pt modelId="{53316586-7CC7-43FA-956B-E16826EB2AF1}" type="pres">
      <dgm:prSet presAssocID="{41906BB2-EB6B-462F-86CF-081C564E7C02}" presName="linNode" presStyleCnt="0"/>
      <dgm:spPr/>
    </dgm:pt>
    <dgm:pt modelId="{6CDA7F16-7E62-4656-B350-68983164D20D}" type="pres">
      <dgm:prSet presAssocID="{41906BB2-EB6B-462F-86CF-081C564E7C02}" presName="parentText" presStyleLbl="node1" presStyleIdx="2" presStyleCnt="5">
        <dgm:presLayoutVars>
          <dgm:chMax val="1"/>
          <dgm:bulletEnabled val="1"/>
        </dgm:presLayoutVars>
      </dgm:prSet>
      <dgm:spPr/>
    </dgm:pt>
    <dgm:pt modelId="{7869E40B-0544-40F9-8E60-5DD23C5F0585}" type="pres">
      <dgm:prSet presAssocID="{41906BB2-EB6B-462F-86CF-081C564E7C02}" presName="descendantText" presStyleLbl="alignAccFollowNode1" presStyleIdx="2" presStyleCnt="4">
        <dgm:presLayoutVars>
          <dgm:bulletEnabled val="1"/>
        </dgm:presLayoutVars>
      </dgm:prSet>
      <dgm:spPr/>
    </dgm:pt>
    <dgm:pt modelId="{429B16E1-5B24-4681-AF4D-0B95C423E3F6}" type="pres">
      <dgm:prSet presAssocID="{F9BDF3A6-341B-491F-8C96-9691912AE1BF}" presName="sp" presStyleCnt="0"/>
      <dgm:spPr/>
    </dgm:pt>
    <dgm:pt modelId="{43265E66-6135-403A-89B8-20C2F532D9E2}" type="pres">
      <dgm:prSet presAssocID="{20EABAB9-4C47-49D7-8E31-A55563FA08C0}" presName="linNode" presStyleCnt="0"/>
      <dgm:spPr/>
    </dgm:pt>
    <dgm:pt modelId="{654046E9-47B7-4725-8172-68DDCB8A2E81}" type="pres">
      <dgm:prSet presAssocID="{20EABAB9-4C47-49D7-8E31-A55563FA08C0}" presName="parentText" presStyleLbl="node1" presStyleIdx="3" presStyleCnt="5">
        <dgm:presLayoutVars>
          <dgm:chMax val="1"/>
          <dgm:bulletEnabled val="1"/>
        </dgm:presLayoutVars>
      </dgm:prSet>
      <dgm:spPr/>
    </dgm:pt>
    <dgm:pt modelId="{42CAA6E5-D558-4881-91BF-AC8E8EE86A41}" type="pres">
      <dgm:prSet presAssocID="{20EABAB9-4C47-49D7-8E31-A55563FA08C0}" presName="descendantText" presStyleLbl="alignAccFollowNode1" presStyleIdx="3" presStyleCnt="4">
        <dgm:presLayoutVars>
          <dgm:bulletEnabled val="1"/>
        </dgm:presLayoutVars>
      </dgm:prSet>
      <dgm:spPr/>
    </dgm:pt>
    <dgm:pt modelId="{DD2C1F5F-D872-4177-B301-36089851484C}" type="pres">
      <dgm:prSet presAssocID="{37D22BFD-2317-4812-B773-896DD5F042AD}" presName="sp" presStyleCnt="0"/>
      <dgm:spPr/>
    </dgm:pt>
    <dgm:pt modelId="{E549EA57-010B-4E2E-A5ED-880ED3EB5147}" type="pres">
      <dgm:prSet presAssocID="{37C6251B-A1E6-4E70-98E1-9A2746A60E12}" presName="linNode" presStyleCnt="0"/>
      <dgm:spPr/>
    </dgm:pt>
    <dgm:pt modelId="{7658E300-D46D-46A3-9713-0CF2E993BF47}" type="pres">
      <dgm:prSet presAssocID="{37C6251B-A1E6-4E70-98E1-9A2746A60E12}" presName="parentText" presStyleLbl="node1" presStyleIdx="4" presStyleCnt="5" custScaleX="277778">
        <dgm:presLayoutVars>
          <dgm:chMax val="1"/>
          <dgm:bulletEnabled val="1"/>
        </dgm:presLayoutVars>
      </dgm:prSet>
      <dgm:spPr/>
    </dgm:pt>
  </dgm:ptLst>
  <dgm:cxnLst>
    <dgm:cxn modelId="{A5C59C10-4BEE-4727-8F32-41CB9B055715}" type="presOf" srcId="{396E52D7-D4A1-493C-A936-137FC2DEE164}" destId="{7869E40B-0544-40F9-8E60-5DD23C5F0585}" srcOrd="0" destOrd="0" presId="urn:microsoft.com/office/officeart/2005/8/layout/vList5"/>
    <dgm:cxn modelId="{6DC62C17-7DAA-4F66-99E4-8F6BBDB3B41C}" type="presOf" srcId="{20EABAB9-4C47-49D7-8E31-A55563FA08C0}" destId="{654046E9-47B7-4725-8172-68DDCB8A2E81}" srcOrd="0" destOrd="0" presId="urn:microsoft.com/office/officeart/2005/8/layout/vList5"/>
    <dgm:cxn modelId="{F47FDC2A-41BF-496E-A691-6071A311EC97}" type="presOf" srcId="{37C6251B-A1E6-4E70-98E1-9A2746A60E12}" destId="{7658E300-D46D-46A3-9713-0CF2E993BF47}" srcOrd="0" destOrd="0" presId="urn:microsoft.com/office/officeart/2005/8/layout/vList5"/>
    <dgm:cxn modelId="{0DEE9760-0DEE-4890-9491-56D9D108E075}" srcId="{D6937529-8490-4221-9D7D-D3A18DFB19B8}" destId="{FC06815F-7F56-4FD1-B30F-DDBF1424C27A}" srcOrd="0" destOrd="0" parTransId="{14B5DA9D-6E32-44FA-B021-E5655BF1BA13}" sibTransId="{74B4D293-EB77-420E-BA86-F27F9A0F56E1}"/>
    <dgm:cxn modelId="{0CBE1B67-198A-4880-B4E0-1E8EF81BF525}" type="presOf" srcId="{5DB2BB2E-53CA-42FF-8F3B-08F4F39B458E}" destId="{F4ED604F-FE60-4522-B601-7A944F943379}" srcOrd="0" destOrd="0" presId="urn:microsoft.com/office/officeart/2005/8/layout/vList5"/>
    <dgm:cxn modelId="{CB627854-A5D2-4022-894D-B4F9514D0856}" srcId="{D6937529-8490-4221-9D7D-D3A18DFB19B8}" destId="{20EABAB9-4C47-49D7-8E31-A55563FA08C0}" srcOrd="3" destOrd="0" parTransId="{253BA5D5-2EFC-45F6-9165-0956803D10E1}" sibTransId="{37D22BFD-2317-4812-B773-896DD5F042AD}"/>
    <dgm:cxn modelId="{D3ACD58D-70E0-4A9B-A818-7CF3A400F4E2}" type="presOf" srcId="{0C1CC7B4-870F-4FB9-ACBF-52F6D93DBA40}" destId="{5E71DCC0-8842-4CE5-B734-B03367804CD0}" srcOrd="0" destOrd="0" presId="urn:microsoft.com/office/officeart/2005/8/layout/vList5"/>
    <dgm:cxn modelId="{B9025897-492E-498A-9584-96E7DB685322}" type="presOf" srcId="{30634D3D-A30C-48C9-90B6-A36629BC3050}" destId="{D097323B-1CE9-4507-ABAA-9644E091C9D2}" srcOrd="0" destOrd="0" presId="urn:microsoft.com/office/officeart/2005/8/layout/vList5"/>
    <dgm:cxn modelId="{38EFDDA7-721B-4FE1-8615-4E80300C6666}" srcId="{41906BB2-EB6B-462F-86CF-081C564E7C02}" destId="{396E52D7-D4A1-493C-A936-137FC2DEE164}" srcOrd="0" destOrd="0" parTransId="{9E386456-435E-4F4E-B515-69C5C95BFC92}" sibTransId="{AA5CD3BB-7649-492E-9C8A-9941E4C24102}"/>
    <dgm:cxn modelId="{903AE6A9-6987-4454-BB8A-F02784CD303E}" srcId="{20EABAB9-4C47-49D7-8E31-A55563FA08C0}" destId="{95BB7779-377C-447D-8E33-9698DEC611ED}" srcOrd="0" destOrd="0" parTransId="{995430C2-20EC-49C4-94F7-51B57857FCB4}" sibTransId="{96817847-F61E-452D-8597-0D7B731DDBDC}"/>
    <dgm:cxn modelId="{9C7242C7-6B48-4D69-A5C3-A01D8B78639A}" type="presOf" srcId="{D6937529-8490-4221-9D7D-D3A18DFB19B8}" destId="{F95F850C-5CB7-474F-8FEB-14CBE6FAF71F}" srcOrd="0" destOrd="0" presId="urn:microsoft.com/office/officeart/2005/8/layout/vList5"/>
    <dgm:cxn modelId="{CF6A0FC9-3218-49EA-9FBD-BFB637E12DCF}" srcId="{D6937529-8490-4221-9D7D-D3A18DFB19B8}" destId="{37C6251B-A1E6-4E70-98E1-9A2746A60E12}" srcOrd="4" destOrd="0" parTransId="{8579D938-BC2A-441F-8018-2A2A0BC85A2F}" sibTransId="{30B54A9C-E0C9-4271-BC0C-374A802829D4}"/>
    <dgm:cxn modelId="{9D4CB8CD-61EE-4FBE-9FB2-8135048600D1}" srcId="{FC06815F-7F56-4FD1-B30F-DDBF1424C27A}" destId="{30634D3D-A30C-48C9-90B6-A36629BC3050}" srcOrd="0" destOrd="0" parTransId="{90409560-2F1B-4469-A50C-4CC60796C94C}" sibTransId="{44B9DDAE-605F-42B6-9F39-59D5989F6A49}"/>
    <dgm:cxn modelId="{8A545CD7-77F1-468D-B6D1-2E7113599C29}" type="presOf" srcId="{95BB7779-377C-447D-8E33-9698DEC611ED}" destId="{42CAA6E5-D558-4881-91BF-AC8E8EE86A41}" srcOrd="0" destOrd="0" presId="urn:microsoft.com/office/officeart/2005/8/layout/vList5"/>
    <dgm:cxn modelId="{E39685DB-F994-4832-A741-1BE1DA0E025D}" srcId="{D6937529-8490-4221-9D7D-D3A18DFB19B8}" destId="{0C1CC7B4-870F-4FB9-ACBF-52F6D93DBA40}" srcOrd="1" destOrd="0" parTransId="{111F19BB-78B2-4D7F-ACA2-B97C2F6C7D98}" sibTransId="{74AF1825-BC03-4A6B-A276-2AB4BF6FBFB0}"/>
    <dgm:cxn modelId="{E848C3E0-7437-4F27-9801-96E12272A6C6}" type="presOf" srcId="{FC06815F-7F56-4FD1-B30F-DDBF1424C27A}" destId="{FBBB7BD6-E129-4D77-9574-BB9484E6CA06}" srcOrd="0" destOrd="0" presId="urn:microsoft.com/office/officeart/2005/8/layout/vList5"/>
    <dgm:cxn modelId="{E078ECE3-B156-4908-9BF4-260131BEDBED}" type="presOf" srcId="{41906BB2-EB6B-462F-86CF-081C564E7C02}" destId="{6CDA7F16-7E62-4656-B350-68983164D20D}" srcOrd="0" destOrd="0" presId="urn:microsoft.com/office/officeart/2005/8/layout/vList5"/>
    <dgm:cxn modelId="{B92943E7-AE59-4D87-8AE9-C67F700C37DA}" srcId="{0C1CC7B4-870F-4FB9-ACBF-52F6D93DBA40}" destId="{5DB2BB2E-53CA-42FF-8F3B-08F4F39B458E}" srcOrd="0" destOrd="0" parTransId="{41F01B2C-13F6-438A-8E8A-A1F2EF825EF8}" sibTransId="{5824DB5B-4073-4BC2-9FF2-85A8942ED496}"/>
    <dgm:cxn modelId="{524683EF-5FE7-4EB0-B554-B63FEFB0C4F1}" srcId="{D6937529-8490-4221-9D7D-D3A18DFB19B8}" destId="{41906BB2-EB6B-462F-86CF-081C564E7C02}" srcOrd="2" destOrd="0" parTransId="{460BA341-B89C-4C50-A994-63132EE4E417}" sibTransId="{F9BDF3A6-341B-491F-8C96-9691912AE1BF}"/>
    <dgm:cxn modelId="{4B1FE89D-93CF-4D82-9A8C-06A0E0E937C1}" type="presParOf" srcId="{F95F850C-5CB7-474F-8FEB-14CBE6FAF71F}" destId="{E70EF5E7-4891-40AC-A9C0-D98739543AD5}" srcOrd="0" destOrd="0" presId="urn:microsoft.com/office/officeart/2005/8/layout/vList5"/>
    <dgm:cxn modelId="{F84604C8-CA64-4FE9-A48E-62EC7F3CFAEE}" type="presParOf" srcId="{E70EF5E7-4891-40AC-A9C0-D98739543AD5}" destId="{FBBB7BD6-E129-4D77-9574-BB9484E6CA06}" srcOrd="0" destOrd="0" presId="urn:microsoft.com/office/officeart/2005/8/layout/vList5"/>
    <dgm:cxn modelId="{2767C479-B47E-462A-927B-3FD95C26F8D4}" type="presParOf" srcId="{E70EF5E7-4891-40AC-A9C0-D98739543AD5}" destId="{D097323B-1CE9-4507-ABAA-9644E091C9D2}" srcOrd="1" destOrd="0" presId="urn:microsoft.com/office/officeart/2005/8/layout/vList5"/>
    <dgm:cxn modelId="{E3BE7B35-609C-40B0-AFEA-BACEB54F947C}" type="presParOf" srcId="{F95F850C-5CB7-474F-8FEB-14CBE6FAF71F}" destId="{658A0678-6D46-44EC-B7EB-429FAACE8CCA}" srcOrd="1" destOrd="0" presId="urn:microsoft.com/office/officeart/2005/8/layout/vList5"/>
    <dgm:cxn modelId="{0A601421-AB96-4163-977E-DAA6E99C7457}" type="presParOf" srcId="{F95F850C-5CB7-474F-8FEB-14CBE6FAF71F}" destId="{B75AFFAD-2CAC-4825-9D17-212E98BAC5BD}" srcOrd="2" destOrd="0" presId="urn:microsoft.com/office/officeart/2005/8/layout/vList5"/>
    <dgm:cxn modelId="{5A9DF73C-008D-42EC-BD20-AAD96FA074E5}" type="presParOf" srcId="{B75AFFAD-2CAC-4825-9D17-212E98BAC5BD}" destId="{5E71DCC0-8842-4CE5-B734-B03367804CD0}" srcOrd="0" destOrd="0" presId="urn:microsoft.com/office/officeart/2005/8/layout/vList5"/>
    <dgm:cxn modelId="{57718DFD-EF12-4B25-AC26-5F292E76ECBE}" type="presParOf" srcId="{B75AFFAD-2CAC-4825-9D17-212E98BAC5BD}" destId="{F4ED604F-FE60-4522-B601-7A944F943379}" srcOrd="1" destOrd="0" presId="urn:microsoft.com/office/officeart/2005/8/layout/vList5"/>
    <dgm:cxn modelId="{3B93CC4E-2FF1-4AEE-9794-46B0139D674C}" type="presParOf" srcId="{F95F850C-5CB7-474F-8FEB-14CBE6FAF71F}" destId="{A8FDCEEC-313D-4869-A1BB-072EBB75B68D}" srcOrd="3" destOrd="0" presId="urn:microsoft.com/office/officeart/2005/8/layout/vList5"/>
    <dgm:cxn modelId="{E786C19B-99DC-44FB-8D8C-0F94CC7BD268}" type="presParOf" srcId="{F95F850C-5CB7-474F-8FEB-14CBE6FAF71F}" destId="{53316586-7CC7-43FA-956B-E16826EB2AF1}" srcOrd="4" destOrd="0" presId="urn:microsoft.com/office/officeart/2005/8/layout/vList5"/>
    <dgm:cxn modelId="{31430D28-D459-446E-B38C-262DF3A9624A}" type="presParOf" srcId="{53316586-7CC7-43FA-956B-E16826EB2AF1}" destId="{6CDA7F16-7E62-4656-B350-68983164D20D}" srcOrd="0" destOrd="0" presId="urn:microsoft.com/office/officeart/2005/8/layout/vList5"/>
    <dgm:cxn modelId="{D5D99C18-7A92-467E-856C-2E154A0614FA}" type="presParOf" srcId="{53316586-7CC7-43FA-956B-E16826EB2AF1}" destId="{7869E40B-0544-40F9-8E60-5DD23C5F0585}" srcOrd="1" destOrd="0" presId="urn:microsoft.com/office/officeart/2005/8/layout/vList5"/>
    <dgm:cxn modelId="{C89DF117-0625-4300-A34B-C5AB5084EC4F}" type="presParOf" srcId="{F95F850C-5CB7-474F-8FEB-14CBE6FAF71F}" destId="{429B16E1-5B24-4681-AF4D-0B95C423E3F6}" srcOrd="5" destOrd="0" presId="urn:microsoft.com/office/officeart/2005/8/layout/vList5"/>
    <dgm:cxn modelId="{1DC36F0D-37F2-4318-AD14-9969FB1676A7}" type="presParOf" srcId="{F95F850C-5CB7-474F-8FEB-14CBE6FAF71F}" destId="{43265E66-6135-403A-89B8-20C2F532D9E2}" srcOrd="6" destOrd="0" presId="urn:microsoft.com/office/officeart/2005/8/layout/vList5"/>
    <dgm:cxn modelId="{167796CD-C73E-4A11-9FDA-CE116960C48F}" type="presParOf" srcId="{43265E66-6135-403A-89B8-20C2F532D9E2}" destId="{654046E9-47B7-4725-8172-68DDCB8A2E81}" srcOrd="0" destOrd="0" presId="urn:microsoft.com/office/officeart/2005/8/layout/vList5"/>
    <dgm:cxn modelId="{E21C2BA2-BE5B-4CA1-A9B1-DE8E9E0EFBCD}" type="presParOf" srcId="{43265E66-6135-403A-89B8-20C2F532D9E2}" destId="{42CAA6E5-D558-4881-91BF-AC8E8EE86A41}" srcOrd="1" destOrd="0" presId="urn:microsoft.com/office/officeart/2005/8/layout/vList5"/>
    <dgm:cxn modelId="{D86F99B6-42F5-47AC-BDA1-C5A0921A2C51}" type="presParOf" srcId="{F95F850C-5CB7-474F-8FEB-14CBE6FAF71F}" destId="{DD2C1F5F-D872-4177-B301-36089851484C}" srcOrd="7" destOrd="0" presId="urn:microsoft.com/office/officeart/2005/8/layout/vList5"/>
    <dgm:cxn modelId="{4E7AAE22-C33A-49E9-B620-90F05418614E}" type="presParOf" srcId="{F95F850C-5CB7-474F-8FEB-14CBE6FAF71F}" destId="{E549EA57-010B-4E2E-A5ED-880ED3EB5147}" srcOrd="8" destOrd="0" presId="urn:microsoft.com/office/officeart/2005/8/layout/vList5"/>
    <dgm:cxn modelId="{9E9B75E0-5223-412B-A185-342CEA0F785E}" type="presParOf" srcId="{E549EA57-010B-4E2E-A5ED-880ED3EB5147}" destId="{7658E300-D46D-46A3-9713-0CF2E993BF47}" srcOrd="0"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5634744-FDAF-47CA-B938-69FF8873B664}" type="doc">
      <dgm:prSet loTypeId="urn:microsoft.com/office/officeart/2018/2/layout/IconVerticalSolidList" loCatId="icon" qsTypeId="urn:microsoft.com/office/officeart/2005/8/quickstyle/3d4" qsCatId="3D" csTypeId="urn:microsoft.com/office/officeart/2005/8/colors/accent1_3" csCatId="accent1" phldr="1"/>
      <dgm:spPr/>
      <dgm:t>
        <a:bodyPr/>
        <a:lstStyle/>
        <a:p>
          <a:endParaRPr lang="en-US"/>
        </a:p>
      </dgm:t>
    </dgm:pt>
    <dgm:pt modelId="{E4FDF646-E33B-416E-94F3-2F90CB456ACE}">
      <dgm:prSet custT="1"/>
      <dgm:spPr/>
      <dgm:t>
        <a:bodyPr/>
        <a:lstStyle/>
        <a:p>
          <a:pPr>
            <a:lnSpc>
              <a:spcPct val="100000"/>
            </a:lnSpc>
          </a:pPr>
          <a:r>
            <a:rPr lang="nl-BE" sz="1600" b="0" i="0" noProof="0"/>
            <a:t>De psychosociale risico’s op het werk worden gedefinieerd als de </a:t>
          </a:r>
          <a:r>
            <a:rPr lang="nl-BE" sz="1600" b="1" i="0" noProof="0"/>
            <a:t>kans</a:t>
          </a:r>
          <a:r>
            <a:rPr lang="nl-BE" sz="1600" b="0" i="0" noProof="0"/>
            <a:t> dat één of meerdere werknemers psychische </a:t>
          </a:r>
          <a:r>
            <a:rPr lang="nl-BE" sz="1600" b="1" i="0" noProof="0"/>
            <a:t>schade</a:t>
          </a:r>
          <a:r>
            <a:rPr lang="nl-BE" sz="1600" b="0" i="0" noProof="0"/>
            <a:t> ondervinden, die al dan niet kan gepaard gaan met lichamelijke schade, ten gevolge van een </a:t>
          </a:r>
          <a:r>
            <a:rPr lang="nl-BE" sz="1600" b="1" i="0" noProof="0"/>
            <a:t>blootstelling</a:t>
          </a:r>
          <a:r>
            <a:rPr lang="nl-BE" sz="1600" b="0" i="0" noProof="0"/>
            <a:t> aan de elementen van de </a:t>
          </a:r>
          <a:r>
            <a:rPr lang="nl-BE" sz="1600" b="1" i="0" noProof="0"/>
            <a:t>arbeidsorganisatie</a:t>
          </a:r>
          <a:r>
            <a:rPr lang="nl-BE" sz="1600" b="0" i="0" noProof="0"/>
            <a:t>, de </a:t>
          </a:r>
          <a:r>
            <a:rPr lang="nl-BE" sz="1600" b="1" i="0" noProof="0"/>
            <a:t>arbeidsinhoud</a:t>
          </a:r>
          <a:r>
            <a:rPr lang="nl-BE" sz="1600" b="0" i="0" noProof="0"/>
            <a:t>, de </a:t>
          </a:r>
          <a:r>
            <a:rPr lang="nl-BE" sz="1600" b="1" i="0" noProof="0"/>
            <a:t>arbeidsvoorwaarden</a:t>
          </a:r>
          <a:r>
            <a:rPr lang="nl-BE" sz="1600" b="0" i="0" noProof="0"/>
            <a:t>, de </a:t>
          </a:r>
          <a:r>
            <a:rPr lang="nl-BE" sz="1600" b="1" i="0" noProof="0"/>
            <a:t>arbeidsomstandigheden</a:t>
          </a:r>
          <a:r>
            <a:rPr lang="nl-BE" sz="1600" b="0" i="0" noProof="0"/>
            <a:t> en de </a:t>
          </a:r>
          <a:r>
            <a:rPr lang="nl-BE" sz="1600" b="1" i="0" noProof="0"/>
            <a:t>interpersoonlijke</a:t>
          </a:r>
          <a:r>
            <a:rPr lang="nl-BE" sz="1600" b="0" i="0" noProof="0"/>
            <a:t> </a:t>
          </a:r>
          <a:r>
            <a:rPr lang="nl-BE" sz="1600" b="1" i="0" noProof="0"/>
            <a:t>relaties</a:t>
          </a:r>
          <a:r>
            <a:rPr lang="nl-BE" sz="1600" b="0" i="0" noProof="0"/>
            <a:t> op het werk, waarop de </a:t>
          </a:r>
          <a:r>
            <a:rPr lang="nl-BE" sz="1600" b="1" i="0" noProof="0"/>
            <a:t>werkgever</a:t>
          </a:r>
          <a:r>
            <a:rPr lang="nl-BE" sz="1600" b="0" i="0" noProof="0"/>
            <a:t> een impact heeft en die </a:t>
          </a:r>
          <a:r>
            <a:rPr lang="nl-BE" sz="1600" b="1" i="0" noProof="0"/>
            <a:t>objectief</a:t>
          </a:r>
          <a:r>
            <a:rPr lang="nl-BE" sz="1600" b="0" i="0" noProof="0"/>
            <a:t> een </a:t>
          </a:r>
          <a:r>
            <a:rPr lang="nl-BE" sz="1600" b="1" i="0" noProof="0"/>
            <a:t>gevaar</a:t>
          </a:r>
          <a:r>
            <a:rPr lang="nl-BE" sz="1600" b="0" i="0" noProof="0"/>
            <a:t> inhouden.</a:t>
          </a:r>
          <a:endParaRPr lang="nl-BE" sz="1600" noProof="0"/>
        </a:p>
      </dgm:t>
    </dgm:pt>
    <dgm:pt modelId="{FC39C8C5-A0E6-4909-AC49-715CEEDA6612}" type="parTrans" cxnId="{B39F79A2-6CCD-49D5-AC3D-35047335B9E1}">
      <dgm:prSet/>
      <dgm:spPr/>
      <dgm:t>
        <a:bodyPr/>
        <a:lstStyle/>
        <a:p>
          <a:endParaRPr lang="en-US"/>
        </a:p>
      </dgm:t>
    </dgm:pt>
    <dgm:pt modelId="{DDF5E9E6-8839-45D6-B287-E68F509B75F2}" type="sibTrans" cxnId="{B39F79A2-6CCD-49D5-AC3D-35047335B9E1}">
      <dgm:prSet/>
      <dgm:spPr/>
      <dgm:t>
        <a:bodyPr/>
        <a:lstStyle/>
        <a:p>
          <a:endParaRPr lang="en-US"/>
        </a:p>
      </dgm:t>
    </dgm:pt>
    <dgm:pt modelId="{8C9A4897-9204-4D45-8246-56D5097DB165}">
      <dgm:prSet custT="1"/>
      <dgm:spPr/>
      <dgm:t>
        <a:bodyPr/>
        <a:lstStyle/>
        <a:p>
          <a:pPr>
            <a:lnSpc>
              <a:spcPct val="100000"/>
            </a:lnSpc>
          </a:pPr>
          <a:endParaRPr lang="nl-BE" sz="1600" noProof="0"/>
        </a:p>
        <a:p>
          <a:pPr>
            <a:lnSpc>
              <a:spcPct val="100000"/>
            </a:lnSpc>
          </a:pPr>
          <a:r>
            <a:rPr lang="nl-BE" sz="1600" noProof="0"/>
            <a:t>Psychische schade kan zich uiten in angst, depressie en zelfs zelfmoordgedachten.</a:t>
          </a:r>
        </a:p>
      </dgm:t>
    </dgm:pt>
    <dgm:pt modelId="{D3AAF7D8-CC6D-4323-AB85-08DDAAA30071}" type="parTrans" cxnId="{09F7EB17-91D7-498F-B103-1531AB5B0851}">
      <dgm:prSet/>
      <dgm:spPr/>
      <dgm:t>
        <a:bodyPr/>
        <a:lstStyle/>
        <a:p>
          <a:endParaRPr lang="en-US"/>
        </a:p>
      </dgm:t>
    </dgm:pt>
    <dgm:pt modelId="{3C17C5D4-B819-4C52-9104-F01AB4F74E4B}" type="sibTrans" cxnId="{09F7EB17-91D7-498F-B103-1531AB5B0851}">
      <dgm:prSet/>
      <dgm:spPr/>
      <dgm:t>
        <a:bodyPr/>
        <a:lstStyle/>
        <a:p>
          <a:endParaRPr lang="en-US"/>
        </a:p>
      </dgm:t>
    </dgm:pt>
    <dgm:pt modelId="{6B40C9E6-7E01-48EE-8B49-40DFC80672C6}">
      <dgm:prSet custT="1"/>
      <dgm:spPr/>
      <dgm:t>
        <a:bodyPr/>
        <a:lstStyle/>
        <a:p>
          <a:pPr>
            <a:lnSpc>
              <a:spcPct val="100000"/>
            </a:lnSpc>
          </a:pPr>
          <a:endParaRPr lang="nl-BE" sz="1600" noProof="0"/>
        </a:p>
        <a:p>
          <a:pPr>
            <a:lnSpc>
              <a:spcPct val="100000"/>
            </a:lnSpc>
          </a:pPr>
          <a:endParaRPr lang="nl-BE" sz="1600" noProof="0"/>
        </a:p>
        <a:p>
          <a:pPr>
            <a:lnSpc>
              <a:spcPct val="100000"/>
            </a:lnSpc>
          </a:pPr>
          <a:r>
            <a:rPr lang="nl-BE" sz="1600" noProof="0"/>
            <a:t>Op lichamelijk vlak kunnen deze risico's leiden tot slaapproblemen, hoge bloeddruk, hartkloppingen, maag- en darmproblemen,...</a:t>
          </a:r>
        </a:p>
      </dgm:t>
    </dgm:pt>
    <dgm:pt modelId="{659725B5-8F9F-4B71-A1EA-72F4D9E9D04E}" type="parTrans" cxnId="{7CA9762E-2FFD-4583-9165-E8AAB908044D}">
      <dgm:prSet/>
      <dgm:spPr/>
      <dgm:t>
        <a:bodyPr/>
        <a:lstStyle/>
        <a:p>
          <a:endParaRPr lang="en-US"/>
        </a:p>
      </dgm:t>
    </dgm:pt>
    <dgm:pt modelId="{F0E62684-27C6-4739-BCE2-206941EAEBD8}" type="sibTrans" cxnId="{7CA9762E-2FFD-4583-9165-E8AAB908044D}">
      <dgm:prSet/>
      <dgm:spPr/>
      <dgm:t>
        <a:bodyPr/>
        <a:lstStyle/>
        <a:p>
          <a:endParaRPr lang="en-US"/>
        </a:p>
      </dgm:t>
    </dgm:pt>
    <dgm:pt modelId="{8A96DA57-AF92-47D6-9F00-742BEF45DF23}">
      <dgm:prSet custT="1"/>
      <dgm:spPr/>
      <dgm:t>
        <a:bodyPr/>
        <a:lstStyle/>
        <a:p>
          <a:pPr>
            <a:lnSpc>
              <a:spcPct val="100000"/>
            </a:lnSpc>
          </a:pPr>
          <a:endParaRPr lang="nl-BE" sz="1600" noProof="0"/>
        </a:p>
        <a:p>
          <a:pPr>
            <a:lnSpc>
              <a:spcPct val="100000"/>
            </a:lnSpc>
          </a:pPr>
          <a:endParaRPr lang="nl-BE" sz="1600" noProof="0"/>
        </a:p>
        <a:p>
          <a:pPr>
            <a:lnSpc>
              <a:spcPct val="100000"/>
            </a:lnSpc>
          </a:pPr>
          <a:endParaRPr lang="nl-BE" sz="1600" noProof="0"/>
        </a:p>
        <a:p>
          <a:pPr>
            <a:lnSpc>
              <a:spcPct val="100000"/>
            </a:lnSpc>
          </a:pPr>
          <a:r>
            <a:rPr lang="nl-BE" sz="1600" b="0" i="0" noProof="0"/>
            <a:t>Deze risico’s kunnen ook voor de onderneming negatieve gevolgen hebben zoals een slechte arbeidssfeer, conflicten of extra kosten (door arbeidsongevallen, absenteïsme, een daling van kwaliteit en productiviteit van het werk, …).</a:t>
          </a:r>
        </a:p>
        <a:p>
          <a:pPr>
            <a:lnSpc>
              <a:spcPct val="100000"/>
            </a:lnSpc>
          </a:pPr>
          <a:endParaRPr lang="nl-BE" sz="1600" noProof="0"/>
        </a:p>
      </dgm:t>
    </dgm:pt>
    <dgm:pt modelId="{EC8C69E6-79F3-4C7D-B735-B82E1E12EDB0}" type="parTrans" cxnId="{6BDB392D-4845-49E0-B11B-83116E2463E9}">
      <dgm:prSet/>
      <dgm:spPr/>
      <dgm:t>
        <a:bodyPr/>
        <a:lstStyle/>
        <a:p>
          <a:endParaRPr lang="en-US"/>
        </a:p>
      </dgm:t>
    </dgm:pt>
    <dgm:pt modelId="{585F9FC4-B5F8-4ECC-BE88-F9660F8C5078}" type="sibTrans" cxnId="{6BDB392D-4845-49E0-B11B-83116E2463E9}">
      <dgm:prSet/>
      <dgm:spPr/>
      <dgm:t>
        <a:bodyPr/>
        <a:lstStyle/>
        <a:p>
          <a:endParaRPr lang="en-US"/>
        </a:p>
      </dgm:t>
    </dgm:pt>
    <dgm:pt modelId="{E5FBEF7C-1BD1-4DB7-B614-DC53CD8921BC}">
      <dgm:prSet custT="1"/>
      <dgm:spPr/>
      <dgm:t>
        <a:bodyPr/>
        <a:lstStyle/>
        <a:p>
          <a:pPr>
            <a:lnSpc>
              <a:spcPct val="100000"/>
            </a:lnSpc>
          </a:pPr>
          <a:endParaRPr lang="nl-BE" sz="1600" kern="1200" noProof="0"/>
        </a:p>
        <a:p>
          <a:pPr>
            <a:lnSpc>
              <a:spcPct val="100000"/>
            </a:lnSpc>
          </a:pPr>
          <a:endParaRPr lang="nl-BE" sz="1600" kern="1200" noProof="0"/>
        </a:p>
        <a:p>
          <a:pPr>
            <a:lnSpc>
              <a:spcPct val="100000"/>
            </a:lnSpc>
          </a:pPr>
          <a:r>
            <a:rPr lang="nl-BE" sz="1600" b="1" kern="1200" noProof="0"/>
            <a:t>De bekendste uitingen van psychosociale risico's op het werk zijn stress, burn-out, conflicten op het werk, </a:t>
          </a:r>
          <a:r>
            <a:rPr lang="nl-BE" sz="1600" b="1" kern="1200" noProof="0">
              <a:solidFill>
                <a:schemeClr val="tx1"/>
              </a:solidFill>
              <a:latin typeface="Calibri"/>
              <a:ea typeface="+mn-ea"/>
              <a:cs typeface="+mn-cs"/>
            </a:rPr>
            <a:t>grensoverschrijdend gedrag zoals pesterijen</a:t>
          </a:r>
          <a:r>
            <a:rPr lang="nl-BE" sz="1600" b="1" kern="1200" noProof="0">
              <a:solidFill>
                <a:schemeClr val="tx1"/>
              </a:solidFill>
            </a:rPr>
            <a:t>.</a:t>
          </a:r>
          <a:endParaRPr lang="nl-BE" sz="1600" b="1" strike="sngStrike" kern="1200" noProof="0">
            <a:solidFill>
              <a:schemeClr val="tx1"/>
            </a:solidFill>
          </a:endParaRPr>
        </a:p>
      </dgm:t>
    </dgm:pt>
    <dgm:pt modelId="{179C2695-0597-4223-B30F-55ED9AD6711A}" type="parTrans" cxnId="{A3D5D548-FA7D-4129-91B2-B1EB5A15E460}">
      <dgm:prSet/>
      <dgm:spPr/>
      <dgm:t>
        <a:bodyPr/>
        <a:lstStyle/>
        <a:p>
          <a:endParaRPr lang="en-US"/>
        </a:p>
      </dgm:t>
    </dgm:pt>
    <dgm:pt modelId="{0BBC7C93-BAB1-474E-BB39-411106936F6A}" type="sibTrans" cxnId="{A3D5D548-FA7D-4129-91B2-B1EB5A15E460}">
      <dgm:prSet/>
      <dgm:spPr/>
      <dgm:t>
        <a:bodyPr/>
        <a:lstStyle/>
        <a:p>
          <a:endParaRPr lang="en-US"/>
        </a:p>
      </dgm:t>
    </dgm:pt>
    <dgm:pt modelId="{7A0E07C9-C532-4E80-BD75-F0EFB6B69F3E}" type="pres">
      <dgm:prSet presAssocID="{C5634744-FDAF-47CA-B938-69FF8873B664}" presName="root" presStyleCnt="0">
        <dgm:presLayoutVars>
          <dgm:dir/>
          <dgm:resizeHandles val="exact"/>
        </dgm:presLayoutVars>
      </dgm:prSet>
      <dgm:spPr/>
    </dgm:pt>
    <dgm:pt modelId="{1EB32731-AC03-4FB7-9E47-8AAC320FEAB4}" type="pres">
      <dgm:prSet presAssocID="{E4FDF646-E33B-416E-94F3-2F90CB456ACE}" presName="compNode" presStyleCnt="0"/>
      <dgm:spPr/>
    </dgm:pt>
    <dgm:pt modelId="{547C791C-AF52-4279-95C6-988E88017925}" type="pres">
      <dgm:prSet presAssocID="{E4FDF646-E33B-416E-94F3-2F90CB456ACE}" presName="bgRect" presStyleLbl="bgShp" presStyleIdx="0" presStyleCnt="5" custScaleY="177182" custLinFactNeighborY="-31308"/>
      <dgm:spPr/>
    </dgm:pt>
    <dgm:pt modelId="{4EA58DFE-EFFA-4EFF-98C6-CFE87669270D}" type="pres">
      <dgm:prSet presAssocID="{E4FDF646-E33B-416E-94F3-2F90CB456ACE}" presName="iconRect" presStyleLbl="node1" presStyleIdx="0" presStyleCnt="5" custLinFactNeighborX="-2978" custLinFactNeighborY="-55438"/>
      <dgm:spPr>
        <a:blipFill>
          <a:blip xmlns:r="http://schemas.openxmlformats.org/officeDocument/2006/relationships" r:embed="rId1" cstate="print">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Irritant"/>
        </a:ext>
      </dgm:extLst>
    </dgm:pt>
    <dgm:pt modelId="{E9F3B845-749B-4C1A-842A-35A382C5DBB2}" type="pres">
      <dgm:prSet presAssocID="{E4FDF646-E33B-416E-94F3-2F90CB456ACE}" presName="spaceRect" presStyleCnt="0"/>
      <dgm:spPr/>
    </dgm:pt>
    <dgm:pt modelId="{651C40FC-1A50-4631-9B03-DE6A0ECFBCAB}" type="pres">
      <dgm:prSet presAssocID="{E4FDF646-E33B-416E-94F3-2F90CB456ACE}" presName="parTx" presStyleLbl="revTx" presStyleIdx="0" presStyleCnt="5" custLinFactY="146534" custLinFactNeighborX="435" custLinFactNeighborY="200000">
        <dgm:presLayoutVars>
          <dgm:chMax val="0"/>
          <dgm:chPref val="0"/>
        </dgm:presLayoutVars>
      </dgm:prSet>
      <dgm:spPr/>
    </dgm:pt>
    <dgm:pt modelId="{1290D57B-8740-442A-857C-E26449773BDA}" type="pres">
      <dgm:prSet presAssocID="{DDF5E9E6-8839-45D6-B287-E68F509B75F2}" presName="sibTrans" presStyleCnt="0"/>
      <dgm:spPr/>
    </dgm:pt>
    <dgm:pt modelId="{11C91CC7-AF7F-4366-8DE0-86086232E60F}" type="pres">
      <dgm:prSet presAssocID="{8C9A4897-9204-4D45-8246-56D5097DB165}" presName="compNode" presStyleCnt="0"/>
      <dgm:spPr/>
    </dgm:pt>
    <dgm:pt modelId="{19EBB3C1-AC9A-4DF9-B76C-C6788E329ACC}" type="pres">
      <dgm:prSet presAssocID="{8C9A4897-9204-4D45-8246-56D5097DB165}" presName="bgRect" presStyleLbl="bgShp" presStyleIdx="1" presStyleCnt="5" custScaleY="100174" custLinFactNeighborY="-10164"/>
      <dgm:spPr/>
    </dgm:pt>
    <dgm:pt modelId="{C8641C64-A321-4F7D-9B2C-0C0DA3161508}" type="pres">
      <dgm:prSet presAssocID="{8C9A4897-9204-4D45-8246-56D5097DB165}" presName="iconRect" presStyleLbl="node1" presStyleIdx="1" presStyleCnt="5" custLinFactNeighborX="0" custLinFactNeighborY="-36959"/>
      <dgm:spPr>
        <a:blipFill>
          <a:blip xmlns:r="http://schemas.openxmlformats.org/officeDocument/2006/relationships"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Brain in head"/>
        </a:ext>
      </dgm:extLst>
    </dgm:pt>
    <dgm:pt modelId="{4FE04748-85EE-4818-A2EE-2A03DBE5CD7F}" type="pres">
      <dgm:prSet presAssocID="{8C9A4897-9204-4D45-8246-56D5097DB165}" presName="spaceRect" presStyleCnt="0"/>
      <dgm:spPr/>
    </dgm:pt>
    <dgm:pt modelId="{D9EB04F6-C739-4D1A-B8AC-679418F1EB6E}" type="pres">
      <dgm:prSet presAssocID="{8C9A4897-9204-4D45-8246-56D5097DB165}" presName="parTx" presStyleLbl="revTx" presStyleIdx="1" presStyleCnt="5" custScaleY="45006">
        <dgm:presLayoutVars>
          <dgm:chMax val="0"/>
          <dgm:chPref val="0"/>
        </dgm:presLayoutVars>
      </dgm:prSet>
      <dgm:spPr/>
    </dgm:pt>
    <dgm:pt modelId="{E78B09A7-EE3F-46D3-9F1F-91C895959D59}" type="pres">
      <dgm:prSet presAssocID="{3C17C5D4-B819-4C52-9104-F01AB4F74E4B}" presName="sibTrans" presStyleCnt="0"/>
      <dgm:spPr/>
    </dgm:pt>
    <dgm:pt modelId="{239193BF-B291-4CCC-9D87-907561CE12CB}" type="pres">
      <dgm:prSet presAssocID="{6B40C9E6-7E01-48EE-8B49-40DFC80672C6}" presName="compNode" presStyleCnt="0"/>
      <dgm:spPr/>
    </dgm:pt>
    <dgm:pt modelId="{B17995F5-DC78-4B11-9532-57882A76B60B}" type="pres">
      <dgm:prSet presAssocID="{6B40C9E6-7E01-48EE-8B49-40DFC80672C6}" presName="bgRect" presStyleLbl="bgShp" presStyleIdx="2" presStyleCnt="5"/>
      <dgm:spPr/>
    </dgm:pt>
    <dgm:pt modelId="{E170C245-A00E-45C8-9E3B-C530A23E6E3B}" type="pres">
      <dgm:prSet presAssocID="{6B40C9E6-7E01-48EE-8B49-40DFC80672C6}" presName="iconRect" presStyleLbl="node1" presStyleIdx="2" presStyleCnt="5" custLinFactNeighborY="-16037"/>
      <dgm:spPr>
        <a:blipFill>
          <a:blip xmlns:r="http://schemas.openxmlformats.org/officeDocument/2006/relationships"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Dormir"/>
        </a:ext>
      </dgm:extLst>
    </dgm:pt>
    <dgm:pt modelId="{17702EEB-AFD2-4294-AD12-0357A405B385}" type="pres">
      <dgm:prSet presAssocID="{6B40C9E6-7E01-48EE-8B49-40DFC80672C6}" presName="spaceRect" presStyleCnt="0"/>
      <dgm:spPr/>
    </dgm:pt>
    <dgm:pt modelId="{48406288-3763-4ECE-8390-5548694203AA}" type="pres">
      <dgm:prSet presAssocID="{6B40C9E6-7E01-48EE-8B49-40DFC80672C6}" presName="parTx" presStyleLbl="revTx" presStyleIdx="2" presStyleCnt="5">
        <dgm:presLayoutVars>
          <dgm:chMax val="0"/>
          <dgm:chPref val="0"/>
        </dgm:presLayoutVars>
      </dgm:prSet>
      <dgm:spPr/>
    </dgm:pt>
    <dgm:pt modelId="{8E66EC94-53F5-4BBA-91C5-E3204B53A2D6}" type="pres">
      <dgm:prSet presAssocID="{F0E62684-27C6-4739-BCE2-206941EAEBD8}" presName="sibTrans" presStyleCnt="0"/>
      <dgm:spPr/>
    </dgm:pt>
    <dgm:pt modelId="{558B036E-10FA-4C75-8A26-A27281E6DB06}" type="pres">
      <dgm:prSet presAssocID="{8A96DA57-AF92-47D6-9F00-742BEF45DF23}" presName="compNode" presStyleCnt="0"/>
      <dgm:spPr/>
    </dgm:pt>
    <dgm:pt modelId="{50106A6C-4A4F-42C5-9B83-DEBCD51C033D}" type="pres">
      <dgm:prSet presAssocID="{8A96DA57-AF92-47D6-9F00-742BEF45DF23}" presName="bgRect" presStyleLbl="bgShp" presStyleIdx="3" presStyleCnt="5"/>
      <dgm:spPr/>
    </dgm:pt>
    <dgm:pt modelId="{F6DC8AAB-6CE8-41C0-9574-AA999E12A455}" type="pres">
      <dgm:prSet presAssocID="{8A96DA57-AF92-47D6-9F00-742BEF45DF23}" presName="iconRect" presStyleLbl="node1" presStyleIdx="3" presStyleCnt="5" custLinFactNeighborX="-2640" custLinFactNeighborY="-26399"/>
      <dgm:spPr>
        <a:blipFill>
          <a:blip xmlns:r="http://schemas.openxmlformats.org/officeDocument/2006/relationships"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dgm:spPr>
      <dgm:extLst>
        <a:ext uri="{E40237B7-FDA0-4F09-8148-C483321AD2D9}">
          <dgm14:cNvPr xmlns:dgm14="http://schemas.microsoft.com/office/drawing/2010/diagram" id="0" name="" descr="Bridge scene"/>
        </a:ext>
      </dgm:extLst>
    </dgm:pt>
    <dgm:pt modelId="{5BF65EDD-EFAB-4B81-8778-A284DE10A219}" type="pres">
      <dgm:prSet presAssocID="{8A96DA57-AF92-47D6-9F00-742BEF45DF23}" presName="spaceRect" presStyleCnt="0"/>
      <dgm:spPr/>
    </dgm:pt>
    <dgm:pt modelId="{3908BB5F-A18F-4DED-A2B1-22DDDC9BA7F9}" type="pres">
      <dgm:prSet presAssocID="{8A96DA57-AF92-47D6-9F00-742BEF45DF23}" presName="parTx" presStyleLbl="revTx" presStyleIdx="3" presStyleCnt="5">
        <dgm:presLayoutVars>
          <dgm:chMax val="0"/>
          <dgm:chPref val="0"/>
        </dgm:presLayoutVars>
      </dgm:prSet>
      <dgm:spPr/>
    </dgm:pt>
    <dgm:pt modelId="{18AA2A3A-9B57-4151-8297-6DE60ABFE69C}" type="pres">
      <dgm:prSet presAssocID="{585F9FC4-B5F8-4ECC-BE88-F9660F8C5078}" presName="sibTrans" presStyleCnt="0"/>
      <dgm:spPr/>
    </dgm:pt>
    <dgm:pt modelId="{64F1BB9E-90A3-433E-A4C8-ED404574B816}" type="pres">
      <dgm:prSet presAssocID="{E5FBEF7C-1BD1-4DB7-B614-DC53CD8921BC}" presName="compNode" presStyleCnt="0"/>
      <dgm:spPr/>
    </dgm:pt>
    <dgm:pt modelId="{E14539DF-1B6B-43F5-A99A-4A06C77935A1}" type="pres">
      <dgm:prSet presAssocID="{E5FBEF7C-1BD1-4DB7-B614-DC53CD8921BC}" presName="bgRect" presStyleLbl="bgShp" presStyleIdx="4" presStyleCnt="5"/>
      <dgm:spPr/>
    </dgm:pt>
    <dgm:pt modelId="{4603E025-BB7B-44C7-8524-1CA57F0CB969}" type="pres">
      <dgm:prSet presAssocID="{E5FBEF7C-1BD1-4DB7-B614-DC53CD8921BC}" presName="iconRect" presStyleLbl="node1" presStyleIdx="4" presStyleCnt="5"/>
      <dgm:spPr>
        <a:blipFill>
          <a:blip xmlns:r="http://schemas.openxmlformats.org/officeDocument/2006/relationships"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dgm:spPr>
      <dgm:extLst>
        <a:ext uri="{E40237B7-FDA0-4F09-8148-C483321AD2D9}">
          <dgm14:cNvPr xmlns:dgm14="http://schemas.microsoft.com/office/drawing/2010/diagram" id="0" name="" descr="Avertissement"/>
        </a:ext>
      </dgm:extLst>
    </dgm:pt>
    <dgm:pt modelId="{691DBEB9-1414-42F8-99B7-6DEE24C2CE52}" type="pres">
      <dgm:prSet presAssocID="{E5FBEF7C-1BD1-4DB7-B614-DC53CD8921BC}" presName="spaceRect" presStyleCnt="0"/>
      <dgm:spPr/>
    </dgm:pt>
    <dgm:pt modelId="{1C3D001C-362D-49E8-8DF2-CB140FE72834}" type="pres">
      <dgm:prSet presAssocID="{E5FBEF7C-1BD1-4DB7-B614-DC53CD8921BC}" presName="parTx" presStyleLbl="revTx" presStyleIdx="4" presStyleCnt="5">
        <dgm:presLayoutVars>
          <dgm:chMax val="0"/>
          <dgm:chPref val="0"/>
        </dgm:presLayoutVars>
      </dgm:prSet>
      <dgm:spPr/>
    </dgm:pt>
  </dgm:ptLst>
  <dgm:cxnLst>
    <dgm:cxn modelId="{09F7EB17-91D7-498F-B103-1531AB5B0851}" srcId="{C5634744-FDAF-47CA-B938-69FF8873B664}" destId="{8C9A4897-9204-4D45-8246-56D5097DB165}" srcOrd="1" destOrd="0" parTransId="{D3AAF7D8-CC6D-4323-AB85-08DDAAA30071}" sibTransId="{3C17C5D4-B819-4C52-9104-F01AB4F74E4B}"/>
    <dgm:cxn modelId="{6BDB392D-4845-49E0-B11B-83116E2463E9}" srcId="{C5634744-FDAF-47CA-B938-69FF8873B664}" destId="{8A96DA57-AF92-47D6-9F00-742BEF45DF23}" srcOrd="3" destOrd="0" parTransId="{EC8C69E6-79F3-4C7D-B735-B82E1E12EDB0}" sibTransId="{585F9FC4-B5F8-4ECC-BE88-F9660F8C5078}"/>
    <dgm:cxn modelId="{7CA9762E-2FFD-4583-9165-E8AAB908044D}" srcId="{C5634744-FDAF-47CA-B938-69FF8873B664}" destId="{6B40C9E6-7E01-48EE-8B49-40DFC80672C6}" srcOrd="2" destOrd="0" parTransId="{659725B5-8F9F-4B71-A1EA-72F4D9E9D04E}" sibTransId="{F0E62684-27C6-4739-BCE2-206941EAEBD8}"/>
    <dgm:cxn modelId="{ADA3CE66-AC17-4697-917B-E02965D98E4A}" type="presOf" srcId="{8A96DA57-AF92-47D6-9F00-742BEF45DF23}" destId="{3908BB5F-A18F-4DED-A2B1-22DDDC9BA7F9}" srcOrd="0" destOrd="0" presId="urn:microsoft.com/office/officeart/2018/2/layout/IconVerticalSolidList"/>
    <dgm:cxn modelId="{A3D5D548-FA7D-4129-91B2-B1EB5A15E460}" srcId="{C5634744-FDAF-47CA-B938-69FF8873B664}" destId="{E5FBEF7C-1BD1-4DB7-B614-DC53CD8921BC}" srcOrd="4" destOrd="0" parTransId="{179C2695-0597-4223-B30F-55ED9AD6711A}" sibTransId="{0BBC7C93-BAB1-474E-BB39-411106936F6A}"/>
    <dgm:cxn modelId="{0F7FB84F-B878-416C-84FE-13DAA5414F0C}" type="presOf" srcId="{8C9A4897-9204-4D45-8246-56D5097DB165}" destId="{D9EB04F6-C739-4D1A-B8AC-679418F1EB6E}" srcOrd="0" destOrd="0" presId="urn:microsoft.com/office/officeart/2018/2/layout/IconVerticalSolidList"/>
    <dgm:cxn modelId="{D2640859-AE6D-42ED-98C9-B66BB568A4A0}" type="presOf" srcId="{6B40C9E6-7E01-48EE-8B49-40DFC80672C6}" destId="{48406288-3763-4ECE-8390-5548694203AA}" srcOrd="0" destOrd="0" presId="urn:microsoft.com/office/officeart/2018/2/layout/IconVerticalSolidList"/>
    <dgm:cxn modelId="{EF30FF90-6CD0-4FA8-A836-E967F3269072}" type="presOf" srcId="{C5634744-FDAF-47CA-B938-69FF8873B664}" destId="{7A0E07C9-C532-4E80-BD75-F0EFB6B69F3E}" srcOrd="0" destOrd="0" presId="urn:microsoft.com/office/officeart/2018/2/layout/IconVerticalSolidList"/>
    <dgm:cxn modelId="{B39F79A2-6CCD-49D5-AC3D-35047335B9E1}" srcId="{C5634744-FDAF-47CA-B938-69FF8873B664}" destId="{E4FDF646-E33B-416E-94F3-2F90CB456ACE}" srcOrd="0" destOrd="0" parTransId="{FC39C8C5-A0E6-4909-AC49-715CEEDA6612}" sibTransId="{DDF5E9E6-8839-45D6-B287-E68F509B75F2}"/>
    <dgm:cxn modelId="{117304B7-F709-4853-8C45-DA824BB9EA77}" type="presOf" srcId="{E5FBEF7C-1BD1-4DB7-B614-DC53CD8921BC}" destId="{1C3D001C-362D-49E8-8DF2-CB140FE72834}" srcOrd="0" destOrd="0" presId="urn:microsoft.com/office/officeart/2018/2/layout/IconVerticalSolidList"/>
    <dgm:cxn modelId="{FDE0BEFE-A96C-4901-8B7B-922C6440018D}" type="presOf" srcId="{E4FDF646-E33B-416E-94F3-2F90CB456ACE}" destId="{651C40FC-1A50-4631-9B03-DE6A0ECFBCAB}" srcOrd="0" destOrd="0" presId="urn:microsoft.com/office/officeart/2018/2/layout/IconVerticalSolidList"/>
    <dgm:cxn modelId="{FF12B4EE-331B-4B0B-9D60-554A8E22A547}" type="presParOf" srcId="{7A0E07C9-C532-4E80-BD75-F0EFB6B69F3E}" destId="{1EB32731-AC03-4FB7-9E47-8AAC320FEAB4}" srcOrd="0" destOrd="0" presId="urn:microsoft.com/office/officeart/2018/2/layout/IconVerticalSolidList"/>
    <dgm:cxn modelId="{9AD7BC7B-2295-4FD9-BEEC-D30EAFB1E348}" type="presParOf" srcId="{1EB32731-AC03-4FB7-9E47-8AAC320FEAB4}" destId="{547C791C-AF52-4279-95C6-988E88017925}" srcOrd="0" destOrd="0" presId="urn:microsoft.com/office/officeart/2018/2/layout/IconVerticalSolidList"/>
    <dgm:cxn modelId="{A0DA71B3-DA87-416D-AE6C-8C1BB62A2A12}" type="presParOf" srcId="{1EB32731-AC03-4FB7-9E47-8AAC320FEAB4}" destId="{4EA58DFE-EFFA-4EFF-98C6-CFE87669270D}" srcOrd="1" destOrd="0" presId="urn:microsoft.com/office/officeart/2018/2/layout/IconVerticalSolidList"/>
    <dgm:cxn modelId="{3572231C-C511-43D6-991E-1E2355F1279A}" type="presParOf" srcId="{1EB32731-AC03-4FB7-9E47-8AAC320FEAB4}" destId="{E9F3B845-749B-4C1A-842A-35A382C5DBB2}" srcOrd="2" destOrd="0" presId="urn:microsoft.com/office/officeart/2018/2/layout/IconVerticalSolidList"/>
    <dgm:cxn modelId="{3606F0D7-9071-4EB2-B639-A1D1EADDFF48}" type="presParOf" srcId="{1EB32731-AC03-4FB7-9E47-8AAC320FEAB4}" destId="{651C40FC-1A50-4631-9B03-DE6A0ECFBCAB}" srcOrd="3" destOrd="0" presId="urn:microsoft.com/office/officeart/2018/2/layout/IconVerticalSolidList"/>
    <dgm:cxn modelId="{D2808950-A798-485A-A331-E48ED3E007CC}" type="presParOf" srcId="{7A0E07C9-C532-4E80-BD75-F0EFB6B69F3E}" destId="{1290D57B-8740-442A-857C-E26449773BDA}" srcOrd="1" destOrd="0" presId="urn:microsoft.com/office/officeart/2018/2/layout/IconVerticalSolidList"/>
    <dgm:cxn modelId="{57C16990-969E-4FBF-9A9C-B6C944D67A49}" type="presParOf" srcId="{7A0E07C9-C532-4E80-BD75-F0EFB6B69F3E}" destId="{11C91CC7-AF7F-4366-8DE0-86086232E60F}" srcOrd="2" destOrd="0" presId="urn:microsoft.com/office/officeart/2018/2/layout/IconVerticalSolidList"/>
    <dgm:cxn modelId="{F7C2CBC1-32E9-415D-9424-D15AEF020078}" type="presParOf" srcId="{11C91CC7-AF7F-4366-8DE0-86086232E60F}" destId="{19EBB3C1-AC9A-4DF9-B76C-C6788E329ACC}" srcOrd="0" destOrd="0" presId="urn:microsoft.com/office/officeart/2018/2/layout/IconVerticalSolidList"/>
    <dgm:cxn modelId="{409CBFF6-7F8C-4B11-931B-9BB181130091}" type="presParOf" srcId="{11C91CC7-AF7F-4366-8DE0-86086232E60F}" destId="{C8641C64-A321-4F7D-9B2C-0C0DA3161508}" srcOrd="1" destOrd="0" presId="urn:microsoft.com/office/officeart/2018/2/layout/IconVerticalSolidList"/>
    <dgm:cxn modelId="{2E60323E-57C6-4BD0-B4A1-8CAE26E61BFF}" type="presParOf" srcId="{11C91CC7-AF7F-4366-8DE0-86086232E60F}" destId="{4FE04748-85EE-4818-A2EE-2A03DBE5CD7F}" srcOrd="2" destOrd="0" presId="urn:microsoft.com/office/officeart/2018/2/layout/IconVerticalSolidList"/>
    <dgm:cxn modelId="{605ED3E5-E67B-4513-88F2-2D1F2536B690}" type="presParOf" srcId="{11C91CC7-AF7F-4366-8DE0-86086232E60F}" destId="{D9EB04F6-C739-4D1A-B8AC-679418F1EB6E}" srcOrd="3" destOrd="0" presId="urn:microsoft.com/office/officeart/2018/2/layout/IconVerticalSolidList"/>
    <dgm:cxn modelId="{2DF401ED-5AEE-4124-85F5-C27411239117}" type="presParOf" srcId="{7A0E07C9-C532-4E80-BD75-F0EFB6B69F3E}" destId="{E78B09A7-EE3F-46D3-9F1F-91C895959D59}" srcOrd="3" destOrd="0" presId="urn:microsoft.com/office/officeart/2018/2/layout/IconVerticalSolidList"/>
    <dgm:cxn modelId="{EE9CFD7B-87D7-4D5D-A06B-8C60014ADAA2}" type="presParOf" srcId="{7A0E07C9-C532-4E80-BD75-F0EFB6B69F3E}" destId="{239193BF-B291-4CCC-9D87-907561CE12CB}" srcOrd="4" destOrd="0" presId="urn:microsoft.com/office/officeart/2018/2/layout/IconVerticalSolidList"/>
    <dgm:cxn modelId="{64C31F3A-DCBF-480E-9DAF-14847F6C00EB}" type="presParOf" srcId="{239193BF-B291-4CCC-9D87-907561CE12CB}" destId="{B17995F5-DC78-4B11-9532-57882A76B60B}" srcOrd="0" destOrd="0" presId="urn:microsoft.com/office/officeart/2018/2/layout/IconVerticalSolidList"/>
    <dgm:cxn modelId="{DBC2ED3F-1586-4095-AD04-20EB05748BB2}" type="presParOf" srcId="{239193BF-B291-4CCC-9D87-907561CE12CB}" destId="{E170C245-A00E-45C8-9E3B-C530A23E6E3B}" srcOrd="1" destOrd="0" presId="urn:microsoft.com/office/officeart/2018/2/layout/IconVerticalSolidList"/>
    <dgm:cxn modelId="{1B0BCD4A-B3F5-40CB-9C33-C2CB71AD3829}" type="presParOf" srcId="{239193BF-B291-4CCC-9D87-907561CE12CB}" destId="{17702EEB-AFD2-4294-AD12-0357A405B385}" srcOrd="2" destOrd="0" presId="urn:microsoft.com/office/officeart/2018/2/layout/IconVerticalSolidList"/>
    <dgm:cxn modelId="{ABA69826-CD1D-4FEB-AB69-C6E9531C631D}" type="presParOf" srcId="{239193BF-B291-4CCC-9D87-907561CE12CB}" destId="{48406288-3763-4ECE-8390-5548694203AA}" srcOrd="3" destOrd="0" presId="urn:microsoft.com/office/officeart/2018/2/layout/IconVerticalSolidList"/>
    <dgm:cxn modelId="{D7C939EF-1556-42B5-B572-E3B099BC4155}" type="presParOf" srcId="{7A0E07C9-C532-4E80-BD75-F0EFB6B69F3E}" destId="{8E66EC94-53F5-4BBA-91C5-E3204B53A2D6}" srcOrd="5" destOrd="0" presId="urn:microsoft.com/office/officeart/2018/2/layout/IconVerticalSolidList"/>
    <dgm:cxn modelId="{78DCF5CD-A861-433E-8E6F-F484E6ABF97A}" type="presParOf" srcId="{7A0E07C9-C532-4E80-BD75-F0EFB6B69F3E}" destId="{558B036E-10FA-4C75-8A26-A27281E6DB06}" srcOrd="6" destOrd="0" presId="urn:microsoft.com/office/officeart/2018/2/layout/IconVerticalSolidList"/>
    <dgm:cxn modelId="{3578B549-0ECA-4F7E-8A21-0C83FD65D8FE}" type="presParOf" srcId="{558B036E-10FA-4C75-8A26-A27281E6DB06}" destId="{50106A6C-4A4F-42C5-9B83-DEBCD51C033D}" srcOrd="0" destOrd="0" presId="urn:microsoft.com/office/officeart/2018/2/layout/IconVerticalSolidList"/>
    <dgm:cxn modelId="{5DC9AF84-4B09-409A-80D7-B4ACE1A76844}" type="presParOf" srcId="{558B036E-10FA-4C75-8A26-A27281E6DB06}" destId="{F6DC8AAB-6CE8-41C0-9574-AA999E12A455}" srcOrd="1" destOrd="0" presId="urn:microsoft.com/office/officeart/2018/2/layout/IconVerticalSolidList"/>
    <dgm:cxn modelId="{20E6F59F-C788-47AE-B2A6-10CE239E8FA0}" type="presParOf" srcId="{558B036E-10FA-4C75-8A26-A27281E6DB06}" destId="{5BF65EDD-EFAB-4B81-8778-A284DE10A219}" srcOrd="2" destOrd="0" presId="urn:microsoft.com/office/officeart/2018/2/layout/IconVerticalSolidList"/>
    <dgm:cxn modelId="{B48839F0-086D-4249-8D51-F9CC9D429EAE}" type="presParOf" srcId="{558B036E-10FA-4C75-8A26-A27281E6DB06}" destId="{3908BB5F-A18F-4DED-A2B1-22DDDC9BA7F9}" srcOrd="3" destOrd="0" presId="urn:microsoft.com/office/officeart/2018/2/layout/IconVerticalSolidList"/>
    <dgm:cxn modelId="{A024FDAD-2DB2-4DE5-8C58-E4CB28B4CC92}" type="presParOf" srcId="{7A0E07C9-C532-4E80-BD75-F0EFB6B69F3E}" destId="{18AA2A3A-9B57-4151-8297-6DE60ABFE69C}" srcOrd="7" destOrd="0" presId="urn:microsoft.com/office/officeart/2018/2/layout/IconVerticalSolidList"/>
    <dgm:cxn modelId="{5DB779EF-4E1C-41E4-81C5-B37710344487}" type="presParOf" srcId="{7A0E07C9-C532-4E80-BD75-F0EFB6B69F3E}" destId="{64F1BB9E-90A3-433E-A4C8-ED404574B816}" srcOrd="8" destOrd="0" presId="urn:microsoft.com/office/officeart/2018/2/layout/IconVerticalSolidList"/>
    <dgm:cxn modelId="{6BCAB315-C4B8-40E0-B89A-757BE83C7031}" type="presParOf" srcId="{64F1BB9E-90A3-433E-A4C8-ED404574B816}" destId="{E14539DF-1B6B-43F5-A99A-4A06C77935A1}" srcOrd="0" destOrd="0" presId="urn:microsoft.com/office/officeart/2018/2/layout/IconVerticalSolidList"/>
    <dgm:cxn modelId="{CC95F424-F540-45D7-AA14-74CC7CBA2A72}" type="presParOf" srcId="{64F1BB9E-90A3-433E-A4C8-ED404574B816}" destId="{4603E025-BB7B-44C7-8524-1CA57F0CB969}" srcOrd="1" destOrd="0" presId="urn:microsoft.com/office/officeart/2018/2/layout/IconVerticalSolidList"/>
    <dgm:cxn modelId="{F8945D03-2B3E-4A59-B3F0-ABCDB0892BB8}" type="presParOf" srcId="{64F1BB9E-90A3-433E-A4C8-ED404574B816}" destId="{691DBEB9-1414-42F8-99B7-6DEE24C2CE52}" srcOrd="2" destOrd="0" presId="urn:microsoft.com/office/officeart/2018/2/layout/IconVerticalSolidList"/>
    <dgm:cxn modelId="{96350A4C-ED43-4E15-8641-E1E9C78E9E54}" type="presParOf" srcId="{64F1BB9E-90A3-433E-A4C8-ED404574B816}" destId="{1C3D001C-362D-49E8-8DF2-CB140FE72834}"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B133A21B-3673-4C63-B47D-800FFB98B7B3}" type="doc">
      <dgm:prSet loTypeId="urn:microsoft.com/office/officeart/2005/8/layout/pList1" loCatId="list" qsTypeId="urn:microsoft.com/office/officeart/2005/8/quickstyle/simple1" qsCatId="simple" csTypeId="urn:microsoft.com/office/officeart/2005/8/colors/accent1_1" csCatId="accent1" phldr="1"/>
      <dgm:spPr/>
      <dgm:t>
        <a:bodyPr/>
        <a:lstStyle/>
        <a:p>
          <a:endParaRPr lang="fr-FR"/>
        </a:p>
      </dgm:t>
    </dgm:pt>
    <dgm:pt modelId="{884063EB-8B23-4B3B-AEAC-FD8586BA0F4F}">
      <dgm:prSet phldrT="[Texte]" custT="1"/>
      <dgm:spPr/>
      <dgm:t>
        <a:bodyPr/>
        <a:lstStyle/>
        <a:p>
          <a:r>
            <a:rPr lang="nl-BE" sz="1800" b="1" noProof="0"/>
            <a:t>Stress :</a:t>
          </a:r>
        </a:p>
        <a:p>
          <a:r>
            <a:rPr lang="nl-BE" sz="1600" noProof="0"/>
            <a:t>Acute / chronische stress</a:t>
          </a:r>
        </a:p>
      </dgm:t>
    </dgm:pt>
    <dgm:pt modelId="{10B9C347-9C76-493D-B390-42F27FFE4045}" type="parTrans" cxnId="{E98F0915-0654-45AE-AF66-9EEF764B8791}">
      <dgm:prSet/>
      <dgm:spPr/>
      <dgm:t>
        <a:bodyPr/>
        <a:lstStyle/>
        <a:p>
          <a:endParaRPr lang="fr-FR"/>
        </a:p>
      </dgm:t>
    </dgm:pt>
    <dgm:pt modelId="{3B5E6558-0ACE-4069-8E52-C414005CB657}" type="sibTrans" cxnId="{E98F0915-0654-45AE-AF66-9EEF764B8791}">
      <dgm:prSet/>
      <dgm:spPr/>
      <dgm:t>
        <a:bodyPr/>
        <a:lstStyle/>
        <a:p>
          <a:endParaRPr lang="fr-FR"/>
        </a:p>
      </dgm:t>
    </dgm:pt>
    <dgm:pt modelId="{E18090F2-1292-43F1-90C4-3EC0EE84373A}">
      <dgm:prSet phldrT="[Texte]" custT="1"/>
      <dgm:spPr/>
      <dgm:t>
        <a:bodyPr/>
        <a:lstStyle/>
        <a:p>
          <a:r>
            <a:rPr lang="nl-BE" sz="1800" b="1" noProof="0"/>
            <a:t>Burn-out</a:t>
          </a:r>
        </a:p>
      </dgm:t>
    </dgm:pt>
    <dgm:pt modelId="{FC2A70E4-0C3B-442A-BD28-234D9DE5E230}" type="parTrans" cxnId="{5597CC1B-D6FB-4979-BF6E-3E2B5C3A6979}">
      <dgm:prSet/>
      <dgm:spPr/>
      <dgm:t>
        <a:bodyPr/>
        <a:lstStyle/>
        <a:p>
          <a:endParaRPr lang="fr-FR"/>
        </a:p>
      </dgm:t>
    </dgm:pt>
    <dgm:pt modelId="{D4AF2CA3-C078-41E8-B651-334A055F2B96}" type="sibTrans" cxnId="{5597CC1B-D6FB-4979-BF6E-3E2B5C3A6979}">
      <dgm:prSet/>
      <dgm:spPr/>
      <dgm:t>
        <a:bodyPr/>
        <a:lstStyle/>
        <a:p>
          <a:endParaRPr lang="fr-FR"/>
        </a:p>
      </dgm:t>
    </dgm:pt>
    <dgm:pt modelId="{9582AF59-EC3F-4181-A799-DF78D086D9DA}">
      <dgm:prSet custT="1"/>
      <dgm:spPr/>
      <dgm:t>
        <a:bodyPr/>
        <a:lstStyle/>
        <a:p>
          <a:r>
            <a:rPr lang="nl-BE" sz="1800" b="1" noProof="0"/>
            <a:t>Bore-out</a:t>
          </a:r>
        </a:p>
      </dgm:t>
    </dgm:pt>
    <dgm:pt modelId="{B56E5A59-7FC6-457E-B527-74B98009EF93}" type="parTrans" cxnId="{C29C68AE-7D66-4C92-9E0E-29A5C85CD925}">
      <dgm:prSet/>
      <dgm:spPr/>
      <dgm:t>
        <a:bodyPr/>
        <a:lstStyle/>
        <a:p>
          <a:endParaRPr lang="fr-FR"/>
        </a:p>
      </dgm:t>
    </dgm:pt>
    <dgm:pt modelId="{A99A2C41-FE57-4584-A449-02123A7E119D}" type="sibTrans" cxnId="{C29C68AE-7D66-4C92-9E0E-29A5C85CD925}">
      <dgm:prSet/>
      <dgm:spPr/>
      <dgm:t>
        <a:bodyPr/>
        <a:lstStyle/>
        <a:p>
          <a:endParaRPr lang="fr-FR"/>
        </a:p>
      </dgm:t>
    </dgm:pt>
    <dgm:pt modelId="{F1E94BB0-6A9E-484F-846B-A3D74C37B195}">
      <dgm:prSet custT="1"/>
      <dgm:spPr/>
      <dgm:t>
        <a:bodyPr/>
        <a:lstStyle/>
        <a:p>
          <a:r>
            <a:rPr lang="nl-BE" sz="1800" b="1" noProof="0"/>
            <a:t>Pesterijen en ongewenst seksueel gedrag</a:t>
          </a:r>
          <a:endParaRPr lang="nl-BE" sz="1600" noProof="0"/>
        </a:p>
      </dgm:t>
    </dgm:pt>
    <dgm:pt modelId="{E610DCE9-4A36-4516-A672-D749B9EA0533}" type="parTrans" cxnId="{7C6EC9FF-9A87-4A96-9248-02BDCEC246FB}">
      <dgm:prSet/>
      <dgm:spPr/>
      <dgm:t>
        <a:bodyPr/>
        <a:lstStyle/>
        <a:p>
          <a:endParaRPr lang="fr-FR"/>
        </a:p>
      </dgm:t>
    </dgm:pt>
    <dgm:pt modelId="{2DA066BC-A26E-4BA9-B313-AEC7CB27D6ED}" type="sibTrans" cxnId="{7C6EC9FF-9A87-4A96-9248-02BDCEC246FB}">
      <dgm:prSet/>
      <dgm:spPr/>
      <dgm:t>
        <a:bodyPr/>
        <a:lstStyle/>
        <a:p>
          <a:endParaRPr lang="fr-FR"/>
        </a:p>
      </dgm:t>
    </dgm:pt>
    <dgm:pt modelId="{45987B47-A3F6-4304-AA98-872F090E1650}">
      <dgm:prSet custT="1"/>
      <dgm:spPr/>
      <dgm:t>
        <a:bodyPr/>
        <a:lstStyle/>
        <a:p>
          <a:r>
            <a:rPr lang="nl-BE" sz="1800" b="1" noProof="0"/>
            <a:t>Geweld</a:t>
          </a:r>
        </a:p>
      </dgm:t>
    </dgm:pt>
    <dgm:pt modelId="{36553BD8-9AAE-456C-A163-71B074C790FD}" type="parTrans" cxnId="{1EFEE450-5027-42EA-9869-99E414672519}">
      <dgm:prSet/>
      <dgm:spPr/>
      <dgm:t>
        <a:bodyPr/>
        <a:lstStyle/>
        <a:p>
          <a:endParaRPr lang="fr-FR"/>
        </a:p>
      </dgm:t>
    </dgm:pt>
    <dgm:pt modelId="{931768C1-8B77-4EAB-9AC5-BC0AAA6AFBE9}" type="sibTrans" cxnId="{1EFEE450-5027-42EA-9869-99E414672519}">
      <dgm:prSet/>
      <dgm:spPr/>
      <dgm:t>
        <a:bodyPr/>
        <a:lstStyle/>
        <a:p>
          <a:endParaRPr lang="fr-FR"/>
        </a:p>
      </dgm:t>
    </dgm:pt>
    <dgm:pt modelId="{0F8F76A4-8EC5-4CA8-90C7-132FABAEF3F5}">
      <dgm:prSet custT="1"/>
      <dgm:spPr/>
      <dgm:t>
        <a:bodyPr/>
        <a:lstStyle/>
        <a:p>
          <a:r>
            <a:rPr lang="nl-BE" sz="1800" b="1" noProof="0"/>
            <a:t>Conflict</a:t>
          </a:r>
        </a:p>
      </dgm:t>
    </dgm:pt>
    <dgm:pt modelId="{9C7B8008-CE94-44A9-9B83-D26D64CA3472}" type="parTrans" cxnId="{F7A4B449-AD80-4461-9F40-8C6D1E0BEC64}">
      <dgm:prSet/>
      <dgm:spPr/>
      <dgm:t>
        <a:bodyPr/>
        <a:lstStyle/>
        <a:p>
          <a:endParaRPr lang="fr-FR"/>
        </a:p>
      </dgm:t>
    </dgm:pt>
    <dgm:pt modelId="{1E6C5B68-AD86-4329-BBDC-1F19A9E2CBA9}" type="sibTrans" cxnId="{F7A4B449-AD80-4461-9F40-8C6D1E0BEC64}">
      <dgm:prSet/>
      <dgm:spPr/>
      <dgm:t>
        <a:bodyPr/>
        <a:lstStyle/>
        <a:p>
          <a:endParaRPr lang="fr-FR"/>
        </a:p>
      </dgm:t>
    </dgm:pt>
    <dgm:pt modelId="{FF3FDC96-5319-41F0-AD10-16E243FE1A7B}" type="pres">
      <dgm:prSet presAssocID="{B133A21B-3673-4C63-B47D-800FFB98B7B3}" presName="Name0" presStyleCnt="0">
        <dgm:presLayoutVars>
          <dgm:dir/>
          <dgm:resizeHandles val="exact"/>
        </dgm:presLayoutVars>
      </dgm:prSet>
      <dgm:spPr/>
    </dgm:pt>
    <dgm:pt modelId="{83FB35B8-5F49-4165-8627-F9DA5902EBCC}" type="pres">
      <dgm:prSet presAssocID="{884063EB-8B23-4B3B-AEAC-FD8586BA0F4F}" presName="compNode" presStyleCnt="0"/>
      <dgm:spPr/>
    </dgm:pt>
    <dgm:pt modelId="{ACFD568D-FF1E-4C06-BF82-144D12BC9053}" type="pres">
      <dgm:prSet presAssocID="{884063EB-8B23-4B3B-AEAC-FD8586BA0F4F}" presName="pictRect" presStyleLbl="node1" presStyleIdx="0" presStyleCnt="6"/>
      <dgm:spPr/>
    </dgm:pt>
    <dgm:pt modelId="{34A6A8CC-8A60-4B9E-A47A-FF608870D9C5}" type="pres">
      <dgm:prSet presAssocID="{884063EB-8B23-4B3B-AEAC-FD8586BA0F4F}" presName="textRect" presStyleLbl="revTx" presStyleIdx="0" presStyleCnt="6" custLinFactNeighborX="4488" custLinFactNeighborY="-5729">
        <dgm:presLayoutVars>
          <dgm:bulletEnabled val="1"/>
        </dgm:presLayoutVars>
      </dgm:prSet>
      <dgm:spPr/>
    </dgm:pt>
    <dgm:pt modelId="{486C4985-92DB-48BD-AD9D-EEA1DB3863BB}" type="pres">
      <dgm:prSet presAssocID="{3B5E6558-0ACE-4069-8E52-C414005CB657}" presName="sibTrans" presStyleLbl="sibTrans2D1" presStyleIdx="0" presStyleCnt="0"/>
      <dgm:spPr/>
    </dgm:pt>
    <dgm:pt modelId="{18585A9B-5CA6-42F0-939E-9A5A0B641286}" type="pres">
      <dgm:prSet presAssocID="{E18090F2-1292-43F1-90C4-3EC0EE84373A}" presName="compNode" presStyleCnt="0"/>
      <dgm:spPr/>
    </dgm:pt>
    <dgm:pt modelId="{56E48C80-22D6-4978-A604-E31DA0963680}" type="pres">
      <dgm:prSet presAssocID="{E18090F2-1292-43F1-90C4-3EC0EE84373A}" presName="pictRect" presStyleLbl="node1" presStyleIdx="1" presStyleCnt="6"/>
      <dgm:spPr/>
    </dgm:pt>
    <dgm:pt modelId="{C25D4BE0-E485-4AC3-B998-604ABF789B4F}" type="pres">
      <dgm:prSet presAssocID="{E18090F2-1292-43F1-90C4-3EC0EE84373A}" presName="textRect" presStyleLbl="revTx" presStyleIdx="1" presStyleCnt="6">
        <dgm:presLayoutVars>
          <dgm:bulletEnabled val="1"/>
        </dgm:presLayoutVars>
      </dgm:prSet>
      <dgm:spPr/>
    </dgm:pt>
    <dgm:pt modelId="{95EABD65-5884-4B4A-BA2C-2EDDC36052E6}" type="pres">
      <dgm:prSet presAssocID="{D4AF2CA3-C078-41E8-B651-334A055F2B96}" presName="sibTrans" presStyleLbl="sibTrans2D1" presStyleIdx="0" presStyleCnt="0"/>
      <dgm:spPr/>
    </dgm:pt>
    <dgm:pt modelId="{63276D29-84FD-44C7-BF22-CFA911BCB750}" type="pres">
      <dgm:prSet presAssocID="{9582AF59-EC3F-4181-A799-DF78D086D9DA}" presName="compNode" presStyleCnt="0"/>
      <dgm:spPr/>
    </dgm:pt>
    <dgm:pt modelId="{CE0661E3-8A97-4CE8-80D2-DE3FF1FE4F6E}" type="pres">
      <dgm:prSet presAssocID="{9582AF59-EC3F-4181-A799-DF78D086D9DA}" presName="pictRect" presStyleLbl="node1" presStyleIdx="2" presStyleCnt="6"/>
      <dgm:spPr/>
    </dgm:pt>
    <dgm:pt modelId="{5567E8B9-A186-4A74-BC0A-B4005BCABAD6}" type="pres">
      <dgm:prSet presAssocID="{9582AF59-EC3F-4181-A799-DF78D086D9DA}" presName="textRect" presStyleLbl="revTx" presStyleIdx="2" presStyleCnt="6">
        <dgm:presLayoutVars>
          <dgm:bulletEnabled val="1"/>
        </dgm:presLayoutVars>
      </dgm:prSet>
      <dgm:spPr/>
    </dgm:pt>
    <dgm:pt modelId="{6E02744E-AC75-4335-A084-F1C5F844DEF1}" type="pres">
      <dgm:prSet presAssocID="{A99A2C41-FE57-4584-A449-02123A7E119D}" presName="sibTrans" presStyleLbl="sibTrans2D1" presStyleIdx="0" presStyleCnt="0"/>
      <dgm:spPr/>
    </dgm:pt>
    <dgm:pt modelId="{5850E406-F4C8-4CFB-87EC-2A483F6B754B}" type="pres">
      <dgm:prSet presAssocID="{F1E94BB0-6A9E-484F-846B-A3D74C37B195}" presName="compNode" presStyleCnt="0"/>
      <dgm:spPr/>
    </dgm:pt>
    <dgm:pt modelId="{62DB2FC8-B7CA-4426-9855-4342EA3E0E07}" type="pres">
      <dgm:prSet presAssocID="{F1E94BB0-6A9E-484F-846B-A3D74C37B195}" presName="pictRect" presStyleLbl="node1" presStyleIdx="3" presStyleCnt="6" custLinFactNeighborX="-35431" custLinFactNeighborY="-1888"/>
      <dgm:spPr/>
    </dgm:pt>
    <dgm:pt modelId="{C032296D-105F-4566-9C99-109C4841E471}" type="pres">
      <dgm:prSet presAssocID="{F1E94BB0-6A9E-484F-846B-A3D74C37B195}" presName="textRect" presStyleLbl="revTx" presStyleIdx="3" presStyleCnt="6" custScaleX="113185" custLinFactX="100000" custLinFactNeighborX="135716" custLinFactNeighborY="1204">
        <dgm:presLayoutVars>
          <dgm:bulletEnabled val="1"/>
        </dgm:presLayoutVars>
      </dgm:prSet>
      <dgm:spPr/>
    </dgm:pt>
    <dgm:pt modelId="{BE15D997-4A88-4F9F-9C24-4F87D56F18A4}" type="pres">
      <dgm:prSet presAssocID="{2DA066BC-A26E-4BA9-B313-AEC7CB27D6ED}" presName="sibTrans" presStyleLbl="sibTrans2D1" presStyleIdx="0" presStyleCnt="0"/>
      <dgm:spPr/>
    </dgm:pt>
    <dgm:pt modelId="{95F2F19F-4007-4E0E-812C-F597DC5E2881}" type="pres">
      <dgm:prSet presAssocID="{45987B47-A3F6-4304-AA98-872F090E1650}" presName="compNode" presStyleCnt="0"/>
      <dgm:spPr/>
    </dgm:pt>
    <dgm:pt modelId="{8CD2E0E0-C4E1-4564-AA06-F0A334989A90}" type="pres">
      <dgm:prSet presAssocID="{45987B47-A3F6-4304-AA98-872F090E1650}" presName="pictRect" presStyleLbl="node1" presStyleIdx="4" presStyleCnt="6" custLinFactNeighborX="-19844" custLinFactNeighborY="508"/>
      <dgm:spPr/>
    </dgm:pt>
    <dgm:pt modelId="{7FA53C78-D345-44FC-BD19-7EF8A85EB015}" type="pres">
      <dgm:prSet presAssocID="{45987B47-A3F6-4304-AA98-872F090E1650}" presName="textRect" presStyleLbl="revTx" presStyleIdx="4" presStyleCnt="6" custLinFactX="-50530" custLinFactNeighborX="-100000" custLinFactNeighborY="-7071">
        <dgm:presLayoutVars>
          <dgm:bulletEnabled val="1"/>
        </dgm:presLayoutVars>
      </dgm:prSet>
      <dgm:spPr/>
    </dgm:pt>
    <dgm:pt modelId="{7140DFBB-3848-4652-9A06-F5767AC16B13}" type="pres">
      <dgm:prSet presAssocID="{931768C1-8B77-4EAB-9AC5-BC0AAA6AFBE9}" presName="sibTrans" presStyleLbl="sibTrans2D1" presStyleIdx="0" presStyleCnt="0"/>
      <dgm:spPr/>
    </dgm:pt>
    <dgm:pt modelId="{0D4B0E85-1DCE-45A1-AE7E-BA66F10133C9}" type="pres">
      <dgm:prSet presAssocID="{0F8F76A4-8EC5-4CA8-90C7-132FABAEF3F5}" presName="compNode" presStyleCnt="0"/>
      <dgm:spPr/>
    </dgm:pt>
    <dgm:pt modelId="{72DBA162-102B-433C-AC3A-41F8F3B03068}" type="pres">
      <dgm:prSet presAssocID="{0F8F76A4-8EC5-4CA8-90C7-132FABAEF3F5}" presName="pictRect" presStyleLbl="node1" presStyleIdx="5" presStyleCnt="6" custScaleX="107053" custLinFactNeighborX="2346" custLinFactNeighborY="-605"/>
      <dgm:spPr/>
    </dgm:pt>
    <dgm:pt modelId="{3236707E-9BBA-4840-B28C-AB188C8B8B1E}" type="pres">
      <dgm:prSet presAssocID="{0F8F76A4-8EC5-4CA8-90C7-132FABAEF3F5}" presName="textRect" presStyleLbl="revTx" presStyleIdx="5" presStyleCnt="6" custLinFactX="-33558" custLinFactNeighborX="-100000" custLinFactNeighborY="6629">
        <dgm:presLayoutVars>
          <dgm:bulletEnabled val="1"/>
        </dgm:presLayoutVars>
      </dgm:prSet>
      <dgm:spPr/>
    </dgm:pt>
  </dgm:ptLst>
  <dgm:cxnLst>
    <dgm:cxn modelId="{E5891705-1682-44F7-8548-B7E3FAA951F2}" type="presOf" srcId="{D4AF2CA3-C078-41E8-B651-334A055F2B96}" destId="{95EABD65-5884-4B4A-BA2C-2EDDC36052E6}" srcOrd="0" destOrd="0" presId="urn:microsoft.com/office/officeart/2005/8/layout/pList1"/>
    <dgm:cxn modelId="{60C9970F-8DC7-4444-89AC-5152C0C4E760}" type="presOf" srcId="{2DA066BC-A26E-4BA9-B313-AEC7CB27D6ED}" destId="{BE15D997-4A88-4F9F-9C24-4F87D56F18A4}" srcOrd="0" destOrd="0" presId="urn:microsoft.com/office/officeart/2005/8/layout/pList1"/>
    <dgm:cxn modelId="{E98F0915-0654-45AE-AF66-9EEF764B8791}" srcId="{B133A21B-3673-4C63-B47D-800FFB98B7B3}" destId="{884063EB-8B23-4B3B-AEAC-FD8586BA0F4F}" srcOrd="0" destOrd="0" parTransId="{10B9C347-9C76-493D-B390-42F27FFE4045}" sibTransId="{3B5E6558-0ACE-4069-8E52-C414005CB657}"/>
    <dgm:cxn modelId="{5597CC1B-D6FB-4979-BF6E-3E2B5C3A6979}" srcId="{B133A21B-3673-4C63-B47D-800FFB98B7B3}" destId="{E18090F2-1292-43F1-90C4-3EC0EE84373A}" srcOrd="1" destOrd="0" parTransId="{FC2A70E4-0C3B-442A-BD28-234D9DE5E230}" sibTransId="{D4AF2CA3-C078-41E8-B651-334A055F2B96}"/>
    <dgm:cxn modelId="{04E7413F-1CAF-4BC0-88F9-4A6A435EBF05}" type="presOf" srcId="{0F8F76A4-8EC5-4CA8-90C7-132FABAEF3F5}" destId="{3236707E-9BBA-4840-B28C-AB188C8B8B1E}" srcOrd="0" destOrd="0" presId="urn:microsoft.com/office/officeart/2005/8/layout/pList1"/>
    <dgm:cxn modelId="{20691947-8D70-44F9-AB5F-B62DA1E42F67}" type="presOf" srcId="{884063EB-8B23-4B3B-AEAC-FD8586BA0F4F}" destId="{34A6A8CC-8A60-4B9E-A47A-FF608870D9C5}" srcOrd="0" destOrd="0" presId="urn:microsoft.com/office/officeart/2005/8/layout/pList1"/>
    <dgm:cxn modelId="{F7A4B449-AD80-4461-9F40-8C6D1E0BEC64}" srcId="{B133A21B-3673-4C63-B47D-800FFB98B7B3}" destId="{0F8F76A4-8EC5-4CA8-90C7-132FABAEF3F5}" srcOrd="5" destOrd="0" parTransId="{9C7B8008-CE94-44A9-9B83-D26D64CA3472}" sibTransId="{1E6C5B68-AD86-4329-BBDC-1F19A9E2CBA9}"/>
    <dgm:cxn modelId="{1EFEE450-5027-42EA-9869-99E414672519}" srcId="{B133A21B-3673-4C63-B47D-800FFB98B7B3}" destId="{45987B47-A3F6-4304-AA98-872F090E1650}" srcOrd="4" destOrd="0" parTransId="{36553BD8-9AAE-456C-A163-71B074C790FD}" sibTransId="{931768C1-8B77-4EAB-9AC5-BC0AAA6AFBE9}"/>
    <dgm:cxn modelId="{27EE9A7D-4AC5-4783-85D5-D2248244947D}" type="presOf" srcId="{3B5E6558-0ACE-4069-8E52-C414005CB657}" destId="{486C4985-92DB-48BD-AD9D-EEA1DB3863BB}" srcOrd="0" destOrd="0" presId="urn:microsoft.com/office/officeart/2005/8/layout/pList1"/>
    <dgm:cxn modelId="{31306F85-232A-4F7A-8A0C-DCB445722646}" type="presOf" srcId="{9582AF59-EC3F-4181-A799-DF78D086D9DA}" destId="{5567E8B9-A186-4A74-BC0A-B4005BCABAD6}" srcOrd="0" destOrd="0" presId="urn:microsoft.com/office/officeart/2005/8/layout/pList1"/>
    <dgm:cxn modelId="{8285AF85-8889-46E0-BE26-C8997B47BB2F}" type="presOf" srcId="{E18090F2-1292-43F1-90C4-3EC0EE84373A}" destId="{C25D4BE0-E485-4AC3-B998-604ABF789B4F}" srcOrd="0" destOrd="0" presId="urn:microsoft.com/office/officeart/2005/8/layout/pList1"/>
    <dgm:cxn modelId="{C29C68AE-7D66-4C92-9E0E-29A5C85CD925}" srcId="{B133A21B-3673-4C63-B47D-800FFB98B7B3}" destId="{9582AF59-EC3F-4181-A799-DF78D086D9DA}" srcOrd="2" destOrd="0" parTransId="{B56E5A59-7FC6-457E-B527-74B98009EF93}" sibTransId="{A99A2C41-FE57-4584-A449-02123A7E119D}"/>
    <dgm:cxn modelId="{C6D167B2-E534-4EE5-909F-7CB7A41D828D}" type="presOf" srcId="{A99A2C41-FE57-4584-A449-02123A7E119D}" destId="{6E02744E-AC75-4335-A084-F1C5F844DEF1}" srcOrd="0" destOrd="0" presId="urn:microsoft.com/office/officeart/2005/8/layout/pList1"/>
    <dgm:cxn modelId="{56D532D6-4E4E-4F3D-9DB7-1829BCE0F521}" type="presOf" srcId="{45987B47-A3F6-4304-AA98-872F090E1650}" destId="{7FA53C78-D345-44FC-BD19-7EF8A85EB015}" srcOrd="0" destOrd="0" presId="urn:microsoft.com/office/officeart/2005/8/layout/pList1"/>
    <dgm:cxn modelId="{7E3164D6-322F-4264-8CFB-86AAC3898A46}" type="presOf" srcId="{F1E94BB0-6A9E-484F-846B-A3D74C37B195}" destId="{C032296D-105F-4566-9C99-109C4841E471}" srcOrd="0" destOrd="0" presId="urn:microsoft.com/office/officeart/2005/8/layout/pList1"/>
    <dgm:cxn modelId="{6FF58DDD-06FB-4D6B-B2E7-41E4D3CCD605}" type="presOf" srcId="{931768C1-8B77-4EAB-9AC5-BC0AAA6AFBE9}" destId="{7140DFBB-3848-4652-9A06-F5767AC16B13}" srcOrd="0" destOrd="0" presId="urn:microsoft.com/office/officeart/2005/8/layout/pList1"/>
    <dgm:cxn modelId="{5F25F8DF-203F-487C-B0A1-E9000783ACE1}" type="presOf" srcId="{B133A21B-3673-4C63-B47D-800FFB98B7B3}" destId="{FF3FDC96-5319-41F0-AD10-16E243FE1A7B}" srcOrd="0" destOrd="0" presId="urn:microsoft.com/office/officeart/2005/8/layout/pList1"/>
    <dgm:cxn modelId="{7C6EC9FF-9A87-4A96-9248-02BDCEC246FB}" srcId="{B133A21B-3673-4C63-B47D-800FFB98B7B3}" destId="{F1E94BB0-6A9E-484F-846B-A3D74C37B195}" srcOrd="3" destOrd="0" parTransId="{E610DCE9-4A36-4516-A672-D749B9EA0533}" sibTransId="{2DA066BC-A26E-4BA9-B313-AEC7CB27D6ED}"/>
    <dgm:cxn modelId="{1AD2576E-B1F1-4BA7-9922-F4B763EABD10}" type="presParOf" srcId="{FF3FDC96-5319-41F0-AD10-16E243FE1A7B}" destId="{83FB35B8-5F49-4165-8627-F9DA5902EBCC}" srcOrd="0" destOrd="0" presId="urn:microsoft.com/office/officeart/2005/8/layout/pList1"/>
    <dgm:cxn modelId="{98C528C8-A946-47E7-AA50-05595CCE9983}" type="presParOf" srcId="{83FB35B8-5F49-4165-8627-F9DA5902EBCC}" destId="{ACFD568D-FF1E-4C06-BF82-144D12BC9053}" srcOrd="0" destOrd="0" presId="urn:microsoft.com/office/officeart/2005/8/layout/pList1"/>
    <dgm:cxn modelId="{691B5BF4-3C38-46AA-ACAD-6D4279FE33CA}" type="presParOf" srcId="{83FB35B8-5F49-4165-8627-F9DA5902EBCC}" destId="{34A6A8CC-8A60-4B9E-A47A-FF608870D9C5}" srcOrd="1" destOrd="0" presId="urn:microsoft.com/office/officeart/2005/8/layout/pList1"/>
    <dgm:cxn modelId="{458F7F6C-9F58-448C-BA6F-B90C0F0FB93E}" type="presParOf" srcId="{FF3FDC96-5319-41F0-AD10-16E243FE1A7B}" destId="{486C4985-92DB-48BD-AD9D-EEA1DB3863BB}" srcOrd="1" destOrd="0" presId="urn:microsoft.com/office/officeart/2005/8/layout/pList1"/>
    <dgm:cxn modelId="{303B7311-CB8F-49C6-B62F-9E30078E642F}" type="presParOf" srcId="{FF3FDC96-5319-41F0-AD10-16E243FE1A7B}" destId="{18585A9B-5CA6-42F0-939E-9A5A0B641286}" srcOrd="2" destOrd="0" presId="urn:microsoft.com/office/officeart/2005/8/layout/pList1"/>
    <dgm:cxn modelId="{4B397A0F-B2C6-426C-AC88-064C75211CCD}" type="presParOf" srcId="{18585A9B-5CA6-42F0-939E-9A5A0B641286}" destId="{56E48C80-22D6-4978-A604-E31DA0963680}" srcOrd="0" destOrd="0" presId="urn:microsoft.com/office/officeart/2005/8/layout/pList1"/>
    <dgm:cxn modelId="{81F491CC-4CF6-4BA9-BFDE-201AF2886452}" type="presParOf" srcId="{18585A9B-5CA6-42F0-939E-9A5A0B641286}" destId="{C25D4BE0-E485-4AC3-B998-604ABF789B4F}" srcOrd="1" destOrd="0" presId="urn:microsoft.com/office/officeart/2005/8/layout/pList1"/>
    <dgm:cxn modelId="{6D2FF25A-5377-44BC-B5C2-1525E5052299}" type="presParOf" srcId="{FF3FDC96-5319-41F0-AD10-16E243FE1A7B}" destId="{95EABD65-5884-4B4A-BA2C-2EDDC36052E6}" srcOrd="3" destOrd="0" presId="urn:microsoft.com/office/officeart/2005/8/layout/pList1"/>
    <dgm:cxn modelId="{0CEA8B5D-E554-4555-9555-1BC22BB62531}" type="presParOf" srcId="{FF3FDC96-5319-41F0-AD10-16E243FE1A7B}" destId="{63276D29-84FD-44C7-BF22-CFA911BCB750}" srcOrd="4" destOrd="0" presId="urn:microsoft.com/office/officeart/2005/8/layout/pList1"/>
    <dgm:cxn modelId="{765D65F0-2601-4683-9307-057CDBFB458B}" type="presParOf" srcId="{63276D29-84FD-44C7-BF22-CFA911BCB750}" destId="{CE0661E3-8A97-4CE8-80D2-DE3FF1FE4F6E}" srcOrd="0" destOrd="0" presId="urn:microsoft.com/office/officeart/2005/8/layout/pList1"/>
    <dgm:cxn modelId="{0EE78990-5840-4BD5-AA32-8DF1DE44ED95}" type="presParOf" srcId="{63276D29-84FD-44C7-BF22-CFA911BCB750}" destId="{5567E8B9-A186-4A74-BC0A-B4005BCABAD6}" srcOrd="1" destOrd="0" presId="urn:microsoft.com/office/officeart/2005/8/layout/pList1"/>
    <dgm:cxn modelId="{11F1F503-F867-449E-B35F-C481A9A50BEB}" type="presParOf" srcId="{FF3FDC96-5319-41F0-AD10-16E243FE1A7B}" destId="{6E02744E-AC75-4335-A084-F1C5F844DEF1}" srcOrd="5" destOrd="0" presId="urn:microsoft.com/office/officeart/2005/8/layout/pList1"/>
    <dgm:cxn modelId="{5CB0C71E-444A-4009-ABA0-807249779339}" type="presParOf" srcId="{FF3FDC96-5319-41F0-AD10-16E243FE1A7B}" destId="{5850E406-F4C8-4CFB-87EC-2A483F6B754B}" srcOrd="6" destOrd="0" presId="urn:microsoft.com/office/officeart/2005/8/layout/pList1"/>
    <dgm:cxn modelId="{14C64E29-A025-4965-82F0-5202C21BE62A}" type="presParOf" srcId="{5850E406-F4C8-4CFB-87EC-2A483F6B754B}" destId="{62DB2FC8-B7CA-4426-9855-4342EA3E0E07}" srcOrd="0" destOrd="0" presId="urn:microsoft.com/office/officeart/2005/8/layout/pList1"/>
    <dgm:cxn modelId="{94254602-8F89-4E2A-A772-B01FD9E5E48F}" type="presParOf" srcId="{5850E406-F4C8-4CFB-87EC-2A483F6B754B}" destId="{C032296D-105F-4566-9C99-109C4841E471}" srcOrd="1" destOrd="0" presId="urn:microsoft.com/office/officeart/2005/8/layout/pList1"/>
    <dgm:cxn modelId="{FA00B61A-1488-47C0-8FB4-5387A2B95C69}" type="presParOf" srcId="{FF3FDC96-5319-41F0-AD10-16E243FE1A7B}" destId="{BE15D997-4A88-4F9F-9C24-4F87D56F18A4}" srcOrd="7" destOrd="0" presId="urn:microsoft.com/office/officeart/2005/8/layout/pList1"/>
    <dgm:cxn modelId="{A6A5F78D-17FD-43BF-9970-F2673F85A1A4}" type="presParOf" srcId="{FF3FDC96-5319-41F0-AD10-16E243FE1A7B}" destId="{95F2F19F-4007-4E0E-812C-F597DC5E2881}" srcOrd="8" destOrd="0" presId="urn:microsoft.com/office/officeart/2005/8/layout/pList1"/>
    <dgm:cxn modelId="{9E5D10EA-183F-4F59-86A7-81DDC857CB7F}" type="presParOf" srcId="{95F2F19F-4007-4E0E-812C-F597DC5E2881}" destId="{8CD2E0E0-C4E1-4564-AA06-F0A334989A90}" srcOrd="0" destOrd="0" presId="urn:microsoft.com/office/officeart/2005/8/layout/pList1"/>
    <dgm:cxn modelId="{EA6BEC1F-1351-403C-8072-4419A5CE8713}" type="presParOf" srcId="{95F2F19F-4007-4E0E-812C-F597DC5E2881}" destId="{7FA53C78-D345-44FC-BD19-7EF8A85EB015}" srcOrd="1" destOrd="0" presId="urn:microsoft.com/office/officeart/2005/8/layout/pList1"/>
    <dgm:cxn modelId="{0AB216E1-4AD8-4314-8B77-ACA9C84091A2}" type="presParOf" srcId="{FF3FDC96-5319-41F0-AD10-16E243FE1A7B}" destId="{7140DFBB-3848-4652-9A06-F5767AC16B13}" srcOrd="9" destOrd="0" presId="urn:microsoft.com/office/officeart/2005/8/layout/pList1"/>
    <dgm:cxn modelId="{FEB20CB2-86E0-4C21-9187-F8FEA8845183}" type="presParOf" srcId="{FF3FDC96-5319-41F0-AD10-16E243FE1A7B}" destId="{0D4B0E85-1DCE-45A1-AE7E-BA66F10133C9}" srcOrd="10" destOrd="0" presId="urn:microsoft.com/office/officeart/2005/8/layout/pList1"/>
    <dgm:cxn modelId="{914D93FC-6EB9-4CAA-8BB9-8DD0208B87C0}" type="presParOf" srcId="{0D4B0E85-1DCE-45A1-AE7E-BA66F10133C9}" destId="{72DBA162-102B-433C-AC3A-41F8F3B03068}" srcOrd="0" destOrd="0" presId="urn:microsoft.com/office/officeart/2005/8/layout/pList1"/>
    <dgm:cxn modelId="{4C3D2727-3944-41C5-9795-678042694935}" type="presParOf" srcId="{0D4B0E85-1DCE-45A1-AE7E-BA66F10133C9}" destId="{3236707E-9BBA-4840-B28C-AB188C8B8B1E}" srcOrd="1" destOrd="0" presId="urn:microsoft.com/office/officeart/2005/8/layout/p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74937D65-7C78-47AB-AB11-926153C9E417}"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US"/>
        </a:p>
      </dgm:t>
    </dgm:pt>
    <dgm:pt modelId="{4DB355C5-12A1-4481-98AC-696B2C881AB5}">
      <dgm:prSet phldrT="[Text]" phldr="0" custT="1"/>
      <dgm:spPr>
        <a:solidFill>
          <a:schemeClr val="accent1">
            <a:lumMod val="40000"/>
            <a:lumOff val="60000"/>
          </a:schemeClr>
        </a:solidFill>
        <a:ln>
          <a:solidFill>
            <a:schemeClr val="accent1">
              <a:lumMod val="40000"/>
              <a:lumOff val="60000"/>
            </a:schemeClr>
          </a:solidFill>
        </a:ln>
      </dgm:spPr>
      <dgm:t>
        <a:bodyPr/>
        <a:lstStyle/>
        <a:p>
          <a:r>
            <a:rPr lang="nl-BE" sz="1600" b="1" noProof="0">
              <a:solidFill>
                <a:schemeClr val="tx1"/>
              </a:solidFill>
              <a:latin typeface="Calibri Light"/>
            </a:rPr>
            <a:t>Arbeidsorganisatie</a:t>
          </a:r>
          <a:endParaRPr lang="nl-BE" sz="1200" b="1" noProof="0">
            <a:solidFill>
              <a:schemeClr val="tx1"/>
            </a:solidFill>
          </a:endParaRPr>
        </a:p>
      </dgm:t>
    </dgm:pt>
    <dgm:pt modelId="{C5C03CDF-073B-431A-B8C0-17FB8786BF6C}" type="parTrans" cxnId="{18D6E738-BD07-4C34-A3BD-55BEEE4E15B2}">
      <dgm:prSet/>
      <dgm:spPr/>
      <dgm:t>
        <a:bodyPr/>
        <a:lstStyle/>
        <a:p>
          <a:endParaRPr lang="en-US"/>
        </a:p>
      </dgm:t>
    </dgm:pt>
    <dgm:pt modelId="{C9229E91-FB30-4FFE-B4C6-72B6F9358E96}" type="sibTrans" cxnId="{18D6E738-BD07-4C34-A3BD-55BEEE4E15B2}">
      <dgm:prSet/>
      <dgm:spPr/>
      <dgm:t>
        <a:bodyPr/>
        <a:lstStyle/>
        <a:p>
          <a:endParaRPr lang="en-US"/>
        </a:p>
      </dgm:t>
    </dgm:pt>
    <dgm:pt modelId="{ECE1499C-1954-4F6A-B06A-9BA732ED2895}">
      <dgm:prSet phldrT="[Text]" phldr="0" custT="1"/>
      <dgm:spPr>
        <a:solidFill>
          <a:schemeClr val="accent1">
            <a:lumMod val="40000"/>
            <a:lumOff val="60000"/>
          </a:schemeClr>
        </a:solidFill>
        <a:ln>
          <a:solidFill>
            <a:schemeClr val="accent1">
              <a:lumMod val="40000"/>
              <a:lumOff val="60000"/>
            </a:schemeClr>
          </a:solidFill>
        </a:ln>
      </dgm:spPr>
      <dgm:t>
        <a:bodyPr/>
        <a:lstStyle/>
        <a:p>
          <a:pPr rtl="0"/>
          <a:r>
            <a:rPr lang="nl-BE" sz="1600" b="1" noProof="0">
              <a:solidFill>
                <a:schemeClr val="tx1"/>
              </a:solidFill>
              <a:latin typeface="Calibri Light"/>
            </a:rPr>
            <a:t>Interpersoonlijke relaties op het werk</a:t>
          </a:r>
        </a:p>
      </dgm:t>
    </dgm:pt>
    <dgm:pt modelId="{51F6F21B-189A-4ACE-9395-3E4D87A5EBEA}" type="parTrans" cxnId="{738F72BA-EDEE-4868-A1E3-6083B87D023F}">
      <dgm:prSet/>
      <dgm:spPr/>
      <dgm:t>
        <a:bodyPr/>
        <a:lstStyle/>
        <a:p>
          <a:endParaRPr lang="en-US"/>
        </a:p>
      </dgm:t>
    </dgm:pt>
    <dgm:pt modelId="{75079C39-680D-4CC6-87F7-B82494871F7F}" type="sibTrans" cxnId="{738F72BA-EDEE-4868-A1E3-6083B87D023F}">
      <dgm:prSet/>
      <dgm:spPr/>
      <dgm:t>
        <a:bodyPr/>
        <a:lstStyle/>
        <a:p>
          <a:endParaRPr lang="en-US"/>
        </a:p>
      </dgm:t>
    </dgm:pt>
    <dgm:pt modelId="{2719AF4C-E7DB-4F16-B198-A6151689AFA2}">
      <dgm:prSet phldr="0" custT="1"/>
      <dgm:spPr/>
      <dgm:t>
        <a:bodyPr/>
        <a:lstStyle/>
        <a:p>
          <a:pPr algn="l" rtl="0"/>
          <a:r>
            <a:rPr lang="nl-BE" sz="1400" noProof="0">
              <a:latin typeface="Calibri Light"/>
            </a:rPr>
            <a:t>Structuur van de organisatie, Samenwerking met andere diensten, Procedures, Algemeen beleid, Communicatie, ...</a:t>
          </a:r>
        </a:p>
      </dgm:t>
    </dgm:pt>
    <dgm:pt modelId="{F2ECC5CD-D41F-4E9E-AFFA-481E293A5FC8}" type="parTrans" cxnId="{B75D8E18-082F-4725-BCC4-4D40F0C9AFDF}">
      <dgm:prSet/>
      <dgm:spPr/>
      <dgm:t>
        <a:bodyPr/>
        <a:lstStyle/>
        <a:p>
          <a:endParaRPr lang="nl-NL"/>
        </a:p>
      </dgm:t>
    </dgm:pt>
    <dgm:pt modelId="{13EB5639-C194-4ACB-A738-0EA1D992D374}" type="sibTrans" cxnId="{B75D8E18-082F-4725-BCC4-4D40F0C9AFDF}">
      <dgm:prSet/>
      <dgm:spPr/>
      <dgm:t>
        <a:bodyPr/>
        <a:lstStyle/>
        <a:p>
          <a:endParaRPr lang="nl-NL"/>
        </a:p>
      </dgm:t>
    </dgm:pt>
    <dgm:pt modelId="{38D7BA5F-7A77-4533-BA54-3F3EB18E5956}">
      <dgm:prSet phldr="0" custT="1"/>
      <dgm:spPr/>
      <dgm:t>
        <a:bodyPr/>
        <a:lstStyle/>
        <a:p>
          <a:pPr rtl="0"/>
          <a:r>
            <a:rPr lang="nl-BE" sz="1400" noProof="0">
              <a:latin typeface="Calibri Light"/>
            </a:rPr>
            <a:t>Aard van het werk, Taakduidelijkheid, Complexiteit, Variatie, Belasting (emotioneel, psychisch, fysiek), ...</a:t>
          </a:r>
        </a:p>
      </dgm:t>
    </dgm:pt>
    <dgm:pt modelId="{0116735F-CB99-4995-88A5-478744B3D5C5}" type="parTrans" cxnId="{427FB25D-E2B8-4B3F-BD19-51B6E363C7CF}">
      <dgm:prSet/>
      <dgm:spPr/>
      <dgm:t>
        <a:bodyPr/>
        <a:lstStyle/>
        <a:p>
          <a:endParaRPr lang="nl-NL"/>
        </a:p>
      </dgm:t>
    </dgm:pt>
    <dgm:pt modelId="{8FA70D11-E5BE-43C1-A409-EC07A8F9C0B3}" type="sibTrans" cxnId="{427FB25D-E2B8-4B3F-BD19-51B6E363C7CF}">
      <dgm:prSet/>
      <dgm:spPr/>
      <dgm:t>
        <a:bodyPr/>
        <a:lstStyle/>
        <a:p>
          <a:endParaRPr lang="nl-NL"/>
        </a:p>
      </dgm:t>
    </dgm:pt>
    <dgm:pt modelId="{FCAF0B4D-258A-4FD2-903F-AE2E8FF675CD}">
      <dgm:prSet phldr="0" custT="1"/>
      <dgm:spPr>
        <a:solidFill>
          <a:schemeClr val="accent1">
            <a:lumMod val="40000"/>
            <a:lumOff val="60000"/>
          </a:schemeClr>
        </a:solidFill>
        <a:ln>
          <a:solidFill>
            <a:schemeClr val="accent1">
              <a:lumMod val="40000"/>
              <a:lumOff val="60000"/>
            </a:schemeClr>
          </a:solidFill>
        </a:ln>
      </dgm:spPr>
      <dgm:t>
        <a:bodyPr/>
        <a:lstStyle/>
        <a:p>
          <a:pPr rtl="0"/>
          <a:r>
            <a:rPr lang="nl-BE" sz="1600" b="1" noProof="0">
              <a:solidFill>
                <a:schemeClr val="tx1"/>
              </a:solidFill>
              <a:latin typeface="Calibri Light"/>
            </a:rPr>
            <a:t>Arbeidsinhoud</a:t>
          </a:r>
          <a:endParaRPr lang="nl-BE" sz="1200" b="1" noProof="0">
            <a:solidFill>
              <a:schemeClr val="tx1"/>
            </a:solidFill>
            <a:latin typeface="Calibri Light"/>
          </a:endParaRPr>
        </a:p>
      </dgm:t>
    </dgm:pt>
    <dgm:pt modelId="{18F1991C-292A-4308-A3C5-5BDEB8DBE6A7}" type="parTrans" cxnId="{3D0D0015-DF59-4BC6-A842-3990EA0DAC13}">
      <dgm:prSet/>
      <dgm:spPr/>
      <dgm:t>
        <a:bodyPr/>
        <a:lstStyle/>
        <a:p>
          <a:endParaRPr lang="nl-NL"/>
        </a:p>
      </dgm:t>
    </dgm:pt>
    <dgm:pt modelId="{4D91D44B-9581-48F6-B2D6-E9848DB33CBB}" type="sibTrans" cxnId="{3D0D0015-DF59-4BC6-A842-3990EA0DAC13}">
      <dgm:prSet/>
      <dgm:spPr/>
      <dgm:t>
        <a:bodyPr/>
        <a:lstStyle/>
        <a:p>
          <a:endParaRPr lang="nl-NL"/>
        </a:p>
      </dgm:t>
    </dgm:pt>
    <dgm:pt modelId="{EB4F0AD5-0DBD-413E-B278-568FEEFA52C2}">
      <dgm:prSet phldr="0" custT="1"/>
      <dgm:spPr/>
      <dgm:t>
        <a:bodyPr/>
        <a:lstStyle/>
        <a:p>
          <a:pPr rtl="0"/>
          <a:r>
            <a:rPr lang="nl-BE" sz="1400" noProof="0">
              <a:latin typeface="Calibri Light"/>
            </a:rPr>
            <a:t> Uurrooster en arbeidsduur, Opleidingsmogelijkheden, Verloning, Loopbaanmogelijkheden, Evaluatie-procedure</a:t>
          </a:r>
        </a:p>
      </dgm:t>
    </dgm:pt>
    <dgm:pt modelId="{436663AA-7760-488D-ACEC-96BF9A863CE3}" type="parTrans" cxnId="{917DCA24-A49B-4225-A948-B64CDB751AF6}">
      <dgm:prSet/>
      <dgm:spPr/>
      <dgm:t>
        <a:bodyPr/>
        <a:lstStyle/>
        <a:p>
          <a:endParaRPr lang="nl-NL"/>
        </a:p>
      </dgm:t>
    </dgm:pt>
    <dgm:pt modelId="{A9BA9398-664A-41B3-ACB1-8A9A32129AE5}" type="sibTrans" cxnId="{917DCA24-A49B-4225-A948-B64CDB751AF6}">
      <dgm:prSet/>
      <dgm:spPr/>
      <dgm:t>
        <a:bodyPr/>
        <a:lstStyle/>
        <a:p>
          <a:endParaRPr lang="nl-NL"/>
        </a:p>
      </dgm:t>
    </dgm:pt>
    <dgm:pt modelId="{33C3568A-FD74-4AE4-97CB-CA5E62E4D81A}">
      <dgm:prSet phldr="0" custT="1"/>
      <dgm:spPr>
        <a:solidFill>
          <a:schemeClr val="accent1">
            <a:lumMod val="40000"/>
            <a:lumOff val="60000"/>
          </a:schemeClr>
        </a:solidFill>
        <a:ln>
          <a:solidFill>
            <a:schemeClr val="accent1">
              <a:lumMod val="40000"/>
              <a:lumOff val="60000"/>
            </a:schemeClr>
          </a:solidFill>
        </a:ln>
      </dgm:spPr>
      <dgm:t>
        <a:bodyPr/>
        <a:lstStyle/>
        <a:p>
          <a:pPr rtl="0"/>
          <a:r>
            <a:rPr lang="nl-BE" sz="1600" b="1" noProof="0">
              <a:solidFill>
                <a:schemeClr val="tx1"/>
              </a:solidFill>
              <a:latin typeface="Calibri Light"/>
            </a:rPr>
            <a:t>Arbeidsvoorwaarden</a:t>
          </a:r>
          <a:endParaRPr lang="nl-BE" sz="1200" b="1" noProof="0">
            <a:solidFill>
              <a:schemeClr val="tx1"/>
            </a:solidFill>
            <a:latin typeface="Calibri Light"/>
          </a:endParaRPr>
        </a:p>
      </dgm:t>
    </dgm:pt>
    <dgm:pt modelId="{C3B9CF3A-4CA9-4552-840F-C7C3C666BF1D}" type="parTrans" cxnId="{9F4DF5E0-8F9B-41F9-A40F-B4F6BC80FEF4}">
      <dgm:prSet/>
      <dgm:spPr/>
      <dgm:t>
        <a:bodyPr/>
        <a:lstStyle/>
        <a:p>
          <a:endParaRPr lang="nl-NL"/>
        </a:p>
      </dgm:t>
    </dgm:pt>
    <dgm:pt modelId="{E757F7E4-C77C-4B55-A45A-C13BDB052DE7}" type="sibTrans" cxnId="{9F4DF5E0-8F9B-41F9-A40F-B4F6BC80FEF4}">
      <dgm:prSet/>
      <dgm:spPr/>
      <dgm:t>
        <a:bodyPr/>
        <a:lstStyle/>
        <a:p>
          <a:endParaRPr lang="nl-NL"/>
        </a:p>
      </dgm:t>
    </dgm:pt>
    <dgm:pt modelId="{A0F48B2B-56A4-4B11-955E-29C903C0F902}">
      <dgm:prSet phldr="0" custT="1"/>
      <dgm:spPr/>
      <dgm:t>
        <a:bodyPr/>
        <a:lstStyle/>
        <a:p>
          <a:pPr algn="l" rtl="0"/>
          <a:r>
            <a:rPr lang="nl-BE" sz="1400" noProof="0">
              <a:latin typeface="Calibri Light"/>
            </a:rPr>
            <a:t>Inrichting van de arbeidsplaatsen (verlichting, verluchting, temperatuur…), Arbeidsmiddelen (informatica…), Omgevingsfactoren (impact van file..), Werkhoudingen</a:t>
          </a:r>
        </a:p>
      </dgm:t>
    </dgm:pt>
    <dgm:pt modelId="{3898E428-7EC5-42EB-BB51-8793D74D469E}" type="parTrans" cxnId="{06414439-6AF5-4BDF-8E6A-58B30A8C0EA4}">
      <dgm:prSet/>
      <dgm:spPr/>
      <dgm:t>
        <a:bodyPr/>
        <a:lstStyle/>
        <a:p>
          <a:endParaRPr lang="nl-NL"/>
        </a:p>
      </dgm:t>
    </dgm:pt>
    <dgm:pt modelId="{5E09B143-3377-4ED1-AD58-259DEDC3DEC8}" type="sibTrans" cxnId="{06414439-6AF5-4BDF-8E6A-58B30A8C0EA4}">
      <dgm:prSet/>
      <dgm:spPr/>
      <dgm:t>
        <a:bodyPr/>
        <a:lstStyle/>
        <a:p>
          <a:endParaRPr lang="nl-NL"/>
        </a:p>
      </dgm:t>
    </dgm:pt>
    <dgm:pt modelId="{AE4A9D50-DD23-4D4E-86CA-220E4CB430D2}">
      <dgm:prSet phldr="0" custT="1"/>
      <dgm:spPr>
        <a:solidFill>
          <a:schemeClr val="accent1">
            <a:lumMod val="40000"/>
            <a:lumOff val="60000"/>
          </a:schemeClr>
        </a:solidFill>
        <a:ln>
          <a:solidFill>
            <a:schemeClr val="accent1">
              <a:lumMod val="40000"/>
              <a:lumOff val="60000"/>
            </a:schemeClr>
          </a:solidFill>
        </a:ln>
      </dgm:spPr>
      <dgm:t>
        <a:bodyPr/>
        <a:lstStyle/>
        <a:p>
          <a:pPr algn="l" rtl="0"/>
          <a:r>
            <a:rPr lang="nl-BE" sz="1600" b="1" noProof="0">
              <a:solidFill>
                <a:schemeClr val="tx1"/>
              </a:solidFill>
              <a:latin typeface="Calibri Light"/>
            </a:rPr>
            <a:t>Arbeidsomstandigheden</a:t>
          </a:r>
        </a:p>
      </dgm:t>
    </dgm:pt>
    <dgm:pt modelId="{D6989561-6C6E-4C29-BA94-51236F570F9F}" type="parTrans" cxnId="{192BF892-72E1-40B1-8AA7-5B90D6717EA4}">
      <dgm:prSet/>
      <dgm:spPr/>
      <dgm:t>
        <a:bodyPr/>
        <a:lstStyle/>
        <a:p>
          <a:endParaRPr lang="nl-NL"/>
        </a:p>
      </dgm:t>
    </dgm:pt>
    <dgm:pt modelId="{93FA431D-3FCD-4D78-B90A-1C461558C112}" type="sibTrans" cxnId="{192BF892-72E1-40B1-8AA7-5B90D6717EA4}">
      <dgm:prSet/>
      <dgm:spPr/>
      <dgm:t>
        <a:bodyPr/>
        <a:lstStyle/>
        <a:p>
          <a:endParaRPr lang="nl-NL"/>
        </a:p>
      </dgm:t>
    </dgm:pt>
    <dgm:pt modelId="{D0664740-8D1F-4B69-88B6-6D0FB5F73174}">
      <dgm:prSet phldr="0" custT="1"/>
      <dgm:spPr/>
      <dgm:t>
        <a:bodyPr/>
        <a:lstStyle/>
        <a:p>
          <a:pPr rtl="0"/>
          <a:r>
            <a:rPr lang="nl-BE" sz="1400" noProof="0"/>
            <a:t>Relaties tussen collega’s en </a:t>
          </a:r>
          <a:r>
            <a:rPr lang="nl-BE" sz="1400" noProof="0">
              <a:latin typeface="Calibri Light"/>
            </a:rPr>
            <a:t>leidinggevenden, Relaties</a:t>
          </a:r>
          <a:r>
            <a:rPr lang="nl-BE" sz="1400" noProof="0"/>
            <a:t> met derden (bv. patiënten, familie, leveranciers</a:t>
          </a:r>
          <a:r>
            <a:rPr lang="nl-BE" sz="1400" noProof="0">
              <a:latin typeface="Calibri Light"/>
            </a:rPr>
            <a:t>…), </a:t>
          </a:r>
          <a:r>
            <a:rPr lang="nl-BE" sz="1400" noProof="0"/>
            <a:t>Relaties tussen groepen</a:t>
          </a:r>
          <a:r>
            <a:rPr lang="nl-BE" sz="1400" noProof="0">
              <a:latin typeface="Calibri Light"/>
            </a:rPr>
            <a:t>, ...</a:t>
          </a:r>
          <a:endParaRPr lang="nl-BE" sz="1400" noProof="0"/>
        </a:p>
      </dgm:t>
    </dgm:pt>
    <dgm:pt modelId="{2A3A74D4-E77E-483C-8755-A35F10649B3B}" type="parTrans" cxnId="{F876E63F-CD76-4093-8E10-6C2B6529217D}">
      <dgm:prSet/>
      <dgm:spPr/>
      <dgm:t>
        <a:bodyPr/>
        <a:lstStyle/>
        <a:p>
          <a:endParaRPr lang="nl-NL"/>
        </a:p>
      </dgm:t>
    </dgm:pt>
    <dgm:pt modelId="{96AFA646-A3FC-4C7C-84DC-30D62B5B7337}" type="sibTrans" cxnId="{F876E63F-CD76-4093-8E10-6C2B6529217D}">
      <dgm:prSet/>
      <dgm:spPr/>
      <dgm:t>
        <a:bodyPr/>
        <a:lstStyle/>
        <a:p>
          <a:endParaRPr lang="nl-NL"/>
        </a:p>
      </dgm:t>
    </dgm:pt>
    <dgm:pt modelId="{64D2A607-B18F-4C27-846D-C0D9988E3A40}" type="pres">
      <dgm:prSet presAssocID="{74937D65-7C78-47AB-AB11-926153C9E417}" presName="linear" presStyleCnt="0">
        <dgm:presLayoutVars>
          <dgm:dir/>
          <dgm:animLvl val="lvl"/>
          <dgm:resizeHandles val="exact"/>
        </dgm:presLayoutVars>
      </dgm:prSet>
      <dgm:spPr/>
    </dgm:pt>
    <dgm:pt modelId="{5AAC3306-C51C-4D0C-AF68-80D72A3E753A}" type="pres">
      <dgm:prSet presAssocID="{4DB355C5-12A1-4481-98AC-696B2C881AB5}" presName="parentLin" presStyleCnt="0"/>
      <dgm:spPr/>
    </dgm:pt>
    <dgm:pt modelId="{03E2DF8C-7CA4-4A89-8A33-FE8565C4305C}" type="pres">
      <dgm:prSet presAssocID="{4DB355C5-12A1-4481-98AC-696B2C881AB5}" presName="parentLeftMargin" presStyleLbl="node1" presStyleIdx="0" presStyleCnt="5"/>
      <dgm:spPr/>
    </dgm:pt>
    <dgm:pt modelId="{1B11FD26-CB5B-4AD6-96A4-FE27848BC3E7}" type="pres">
      <dgm:prSet presAssocID="{4DB355C5-12A1-4481-98AC-696B2C881AB5}" presName="parentText" presStyleLbl="node1" presStyleIdx="0" presStyleCnt="5">
        <dgm:presLayoutVars>
          <dgm:chMax val="0"/>
          <dgm:bulletEnabled val="1"/>
        </dgm:presLayoutVars>
      </dgm:prSet>
      <dgm:spPr/>
    </dgm:pt>
    <dgm:pt modelId="{17CE485F-5A9C-49C4-BC9F-2954B7D40940}" type="pres">
      <dgm:prSet presAssocID="{4DB355C5-12A1-4481-98AC-696B2C881AB5}" presName="negativeSpace" presStyleCnt="0"/>
      <dgm:spPr/>
    </dgm:pt>
    <dgm:pt modelId="{2A6044CA-45A7-4277-B6E6-BBE40C079998}" type="pres">
      <dgm:prSet presAssocID="{4DB355C5-12A1-4481-98AC-696B2C881AB5}" presName="childText" presStyleLbl="conFgAcc1" presStyleIdx="0" presStyleCnt="5">
        <dgm:presLayoutVars>
          <dgm:bulletEnabled val="1"/>
        </dgm:presLayoutVars>
      </dgm:prSet>
      <dgm:spPr/>
    </dgm:pt>
    <dgm:pt modelId="{4A4CFB5B-D979-49F5-8FB9-C972912017EB}" type="pres">
      <dgm:prSet presAssocID="{C9229E91-FB30-4FFE-B4C6-72B6F9358E96}" presName="spaceBetweenRectangles" presStyleCnt="0"/>
      <dgm:spPr/>
    </dgm:pt>
    <dgm:pt modelId="{96B93BF7-CE65-42EA-8D88-071A0D03A31D}" type="pres">
      <dgm:prSet presAssocID="{FCAF0B4D-258A-4FD2-903F-AE2E8FF675CD}" presName="parentLin" presStyleCnt="0"/>
      <dgm:spPr/>
    </dgm:pt>
    <dgm:pt modelId="{6DF076D6-083C-4216-8E45-89975E200FA0}" type="pres">
      <dgm:prSet presAssocID="{FCAF0B4D-258A-4FD2-903F-AE2E8FF675CD}" presName="parentLeftMargin" presStyleLbl="node1" presStyleIdx="0" presStyleCnt="5"/>
      <dgm:spPr/>
    </dgm:pt>
    <dgm:pt modelId="{80DDAFA9-0622-4A94-B768-BA78A26789D4}" type="pres">
      <dgm:prSet presAssocID="{FCAF0B4D-258A-4FD2-903F-AE2E8FF675CD}" presName="parentText" presStyleLbl="node1" presStyleIdx="1" presStyleCnt="5">
        <dgm:presLayoutVars>
          <dgm:chMax val="0"/>
          <dgm:bulletEnabled val="1"/>
        </dgm:presLayoutVars>
      </dgm:prSet>
      <dgm:spPr/>
    </dgm:pt>
    <dgm:pt modelId="{9F9E3616-A0A0-4C71-AE60-95B98E7FAE27}" type="pres">
      <dgm:prSet presAssocID="{FCAF0B4D-258A-4FD2-903F-AE2E8FF675CD}" presName="negativeSpace" presStyleCnt="0"/>
      <dgm:spPr/>
    </dgm:pt>
    <dgm:pt modelId="{EC7AB559-6526-4572-8FD6-6516551CD226}" type="pres">
      <dgm:prSet presAssocID="{FCAF0B4D-258A-4FD2-903F-AE2E8FF675CD}" presName="childText" presStyleLbl="conFgAcc1" presStyleIdx="1" presStyleCnt="5">
        <dgm:presLayoutVars>
          <dgm:bulletEnabled val="1"/>
        </dgm:presLayoutVars>
      </dgm:prSet>
      <dgm:spPr/>
    </dgm:pt>
    <dgm:pt modelId="{E1459B13-A83B-42AE-8112-E4A2EA0B0E0E}" type="pres">
      <dgm:prSet presAssocID="{4D91D44B-9581-48F6-B2D6-E9848DB33CBB}" presName="spaceBetweenRectangles" presStyleCnt="0"/>
      <dgm:spPr/>
    </dgm:pt>
    <dgm:pt modelId="{2B2C22FA-C12B-4BAC-A8A2-952499BE2129}" type="pres">
      <dgm:prSet presAssocID="{AE4A9D50-DD23-4D4E-86CA-220E4CB430D2}" presName="parentLin" presStyleCnt="0"/>
      <dgm:spPr/>
    </dgm:pt>
    <dgm:pt modelId="{61879C33-636C-412C-9FAB-13070ED0C02D}" type="pres">
      <dgm:prSet presAssocID="{AE4A9D50-DD23-4D4E-86CA-220E4CB430D2}" presName="parentLeftMargin" presStyleLbl="node1" presStyleIdx="1" presStyleCnt="5"/>
      <dgm:spPr/>
    </dgm:pt>
    <dgm:pt modelId="{36A954E6-9CE9-4B3D-8F5A-62FFB4FC0AD7}" type="pres">
      <dgm:prSet presAssocID="{AE4A9D50-DD23-4D4E-86CA-220E4CB430D2}" presName="parentText" presStyleLbl="node1" presStyleIdx="2" presStyleCnt="5">
        <dgm:presLayoutVars>
          <dgm:chMax val="0"/>
          <dgm:bulletEnabled val="1"/>
        </dgm:presLayoutVars>
      </dgm:prSet>
      <dgm:spPr/>
    </dgm:pt>
    <dgm:pt modelId="{5244BE3D-CC43-4524-90F7-6E9CB205E2B4}" type="pres">
      <dgm:prSet presAssocID="{AE4A9D50-DD23-4D4E-86CA-220E4CB430D2}" presName="negativeSpace" presStyleCnt="0"/>
      <dgm:spPr/>
    </dgm:pt>
    <dgm:pt modelId="{E2065C49-5771-4976-9AE2-9CAF3811E662}" type="pres">
      <dgm:prSet presAssocID="{AE4A9D50-DD23-4D4E-86CA-220E4CB430D2}" presName="childText" presStyleLbl="conFgAcc1" presStyleIdx="2" presStyleCnt="5">
        <dgm:presLayoutVars>
          <dgm:bulletEnabled val="1"/>
        </dgm:presLayoutVars>
      </dgm:prSet>
      <dgm:spPr/>
    </dgm:pt>
    <dgm:pt modelId="{7B123117-D944-4DD6-9BDC-5C985045A14E}" type="pres">
      <dgm:prSet presAssocID="{93FA431D-3FCD-4D78-B90A-1C461558C112}" presName="spaceBetweenRectangles" presStyleCnt="0"/>
      <dgm:spPr/>
    </dgm:pt>
    <dgm:pt modelId="{EB965AF5-667B-471F-A009-A66C223A75EE}" type="pres">
      <dgm:prSet presAssocID="{33C3568A-FD74-4AE4-97CB-CA5E62E4D81A}" presName="parentLin" presStyleCnt="0"/>
      <dgm:spPr/>
    </dgm:pt>
    <dgm:pt modelId="{A915DD52-5321-4A86-A9B5-FF927DEADBC6}" type="pres">
      <dgm:prSet presAssocID="{33C3568A-FD74-4AE4-97CB-CA5E62E4D81A}" presName="parentLeftMargin" presStyleLbl="node1" presStyleIdx="2" presStyleCnt="5"/>
      <dgm:spPr/>
    </dgm:pt>
    <dgm:pt modelId="{13DDD297-F5FD-4640-B5B5-0E72586338F3}" type="pres">
      <dgm:prSet presAssocID="{33C3568A-FD74-4AE4-97CB-CA5E62E4D81A}" presName="parentText" presStyleLbl="node1" presStyleIdx="3" presStyleCnt="5">
        <dgm:presLayoutVars>
          <dgm:chMax val="0"/>
          <dgm:bulletEnabled val="1"/>
        </dgm:presLayoutVars>
      </dgm:prSet>
      <dgm:spPr/>
    </dgm:pt>
    <dgm:pt modelId="{CA643B4B-803F-44D5-8694-DCC0DAE66C4D}" type="pres">
      <dgm:prSet presAssocID="{33C3568A-FD74-4AE4-97CB-CA5E62E4D81A}" presName="negativeSpace" presStyleCnt="0"/>
      <dgm:spPr/>
    </dgm:pt>
    <dgm:pt modelId="{7B9ECDD3-6872-47B1-87AE-CF748860C8C9}" type="pres">
      <dgm:prSet presAssocID="{33C3568A-FD74-4AE4-97CB-CA5E62E4D81A}" presName="childText" presStyleLbl="conFgAcc1" presStyleIdx="3" presStyleCnt="5">
        <dgm:presLayoutVars>
          <dgm:bulletEnabled val="1"/>
        </dgm:presLayoutVars>
      </dgm:prSet>
      <dgm:spPr/>
    </dgm:pt>
    <dgm:pt modelId="{3033F1DA-9F85-406E-B312-C00F5CADEAA8}" type="pres">
      <dgm:prSet presAssocID="{E757F7E4-C77C-4B55-A45A-C13BDB052DE7}" presName="spaceBetweenRectangles" presStyleCnt="0"/>
      <dgm:spPr/>
    </dgm:pt>
    <dgm:pt modelId="{7714EE1E-ADB6-4800-8A5F-967B41425AA9}" type="pres">
      <dgm:prSet presAssocID="{ECE1499C-1954-4F6A-B06A-9BA732ED2895}" presName="parentLin" presStyleCnt="0"/>
      <dgm:spPr/>
    </dgm:pt>
    <dgm:pt modelId="{94FEA85F-09B2-4A2B-BC7A-AE601881D8FB}" type="pres">
      <dgm:prSet presAssocID="{ECE1499C-1954-4F6A-B06A-9BA732ED2895}" presName="parentLeftMargin" presStyleLbl="node1" presStyleIdx="3" presStyleCnt="5"/>
      <dgm:spPr/>
    </dgm:pt>
    <dgm:pt modelId="{CF3DBD6F-7C33-428E-9D8E-028A25567C58}" type="pres">
      <dgm:prSet presAssocID="{ECE1499C-1954-4F6A-B06A-9BA732ED2895}" presName="parentText" presStyleLbl="node1" presStyleIdx="4" presStyleCnt="5">
        <dgm:presLayoutVars>
          <dgm:chMax val="0"/>
          <dgm:bulletEnabled val="1"/>
        </dgm:presLayoutVars>
      </dgm:prSet>
      <dgm:spPr/>
    </dgm:pt>
    <dgm:pt modelId="{E478625B-971C-45C4-8B94-9738FE8239E3}" type="pres">
      <dgm:prSet presAssocID="{ECE1499C-1954-4F6A-B06A-9BA732ED2895}" presName="negativeSpace" presStyleCnt="0"/>
      <dgm:spPr/>
    </dgm:pt>
    <dgm:pt modelId="{E11534FE-4979-4BB1-AE66-C5FD2AB9C91E}" type="pres">
      <dgm:prSet presAssocID="{ECE1499C-1954-4F6A-B06A-9BA732ED2895}" presName="childText" presStyleLbl="conFgAcc1" presStyleIdx="4" presStyleCnt="5">
        <dgm:presLayoutVars>
          <dgm:bulletEnabled val="1"/>
        </dgm:presLayoutVars>
      </dgm:prSet>
      <dgm:spPr/>
    </dgm:pt>
  </dgm:ptLst>
  <dgm:cxnLst>
    <dgm:cxn modelId="{07FDAF07-8B93-4EEE-B0C6-9F4DE4A793D3}" type="presOf" srcId="{EB4F0AD5-0DBD-413E-B278-568FEEFA52C2}" destId="{7B9ECDD3-6872-47B1-87AE-CF748860C8C9}" srcOrd="0" destOrd="0" presId="urn:microsoft.com/office/officeart/2005/8/layout/list1"/>
    <dgm:cxn modelId="{3D0D0015-DF59-4BC6-A842-3990EA0DAC13}" srcId="{74937D65-7C78-47AB-AB11-926153C9E417}" destId="{FCAF0B4D-258A-4FD2-903F-AE2E8FF675CD}" srcOrd="1" destOrd="0" parTransId="{18F1991C-292A-4308-A3C5-5BDEB8DBE6A7}" sibTransId="{4D91D44B-9581-48F6-B2D6-E9848DB33CBB}"/>
    <dgm:cxn modelId="{B75D8E18-082F-4725-BCC4-4D40F0C9AFDF}" srcId="{4DB355C5-12A1-4481-98AC-696B2C881AB5}" destId="{2719AF4C-E7DB-4F16-B198-A6151689AFA2}" srcOrd="0" destOrd="0" parTransId="{F2ECC5CD-D41F-4E9E-AFFA-481E293A5FC8}" sibTransId="{13EB5639-C194-4ACB-A738-0EA1D992D374}"/>
    <dgm:cxn modelId="{0275B518-781D-4E12-BCA4-18DBEABCB68F}" type="presOf" srcId="{ECE1499C-1954-4F6A-B06A-9BA732ED2895}" destId="{CF3DBD6F-7C33-428E-9D8E-028A25567C58}" srcOrd="1" destOrd="0" presId="urn:microsoft.com/office/officeart/2005/8/layout/list1"/>
    <dgm:cxn modelId="{917DCA24-A49B-4225-A948-B64CDB751AF6}" srcId="{33C3568A-FD74-4AE4-97CB-CA5E62E4D81A}" destId="{EB4F0AD5-0DBD-413E-B278-568FEEFA52C2}" srcOrd="0" destOrd="0" parTransId="{436663AA-7760-488D-ACEC-96BF9A863CE3}" sibTransId="{A9BA9398-664A-41B3-ACB1-8A9A32129AE5}"/>
    <dgm:cxn modelId="{18D6E738-BD07-4C34-A3BD-55BEEE4E15B2}" srcId="{74937D65-7C78-47AB-AB11-926153C9E417}" destId="{4DB355C5-12A1-4481-98AC-696B2C881AB5}" srcOrd="0" destOrd="0" parTransId="{C5C03CDF-073B-431A-B8C0-17FB8786BF6C}" sibTransId="{C9229E91-FB30-4FFE-B4C6-72B6F9358E96}"/>
    <dgm:cxn modelId="{06414439-6AF5-4BDF-8E6A-58B30A8C0EA4}" srcId="{AE4A9D50-DD23-4D4E-86CA-220E4CB430D2}" destId="{A0F48B2B-56A4-4B11-955E-29C903C0F902}" srcOrd="0" destOrd="0" parTransId="{3898E428-7EC5-42EB-BB51-8793D74D469E}" sibTransId="{5E09B143-3377-4ED1-AD58-259DEDC3DEC8}"/>
    <dgm:cxn modelId="{F876E63F-CD76-4093-8E10-6C2B6529217D}" srcId="{ECE1499C-1954-4F6A-B06A-9BA732ED2895}" destId="{D0664740-8D1F-4B69-88B6-6D0FB5F73174}" srcOrd="0" destOrd="0" parTransId="{2A3A74D4-E77E-483C-8755-A35F10649B3B}" sibTransId="{96AFA646-A3FC-4C7C-84DC-30D62B5B7337}"/>
    <dgm:cxn modelId="{427FB25D-E2B8-4B3F-BD19-51B6E363C7CF}" srcId="{FCAF0B4D-258A-4FD2-903F-AE2E8FF675CD}" destId="{38D7BA5F-7A77-4533-BA54-3F3EB18E5956}" srcOrd="0" destOrd="0" parTransId="{0116735F-CB99-4995-88A5-478744B3D5C5}" sibTransId="{8FA70D11-E5BE-43C1-A409-EC07A8F9C0B3}"/>
    <dgm:cxn modelId="{4F93F34A-126C-47DC-A799-CE43DEAE2200}" type="presOf" srcId="{2719AF4C-E7DB-4F16-B198-A6151689AFA2}" destId="{2A6044CA-45A7-4277-B6E6-BBE40C079998}" srcOrd="0" destOrd="0" presId="urn:microsoft.com/office/officeart/2005/8/layout/list1"/>
    <dgm:cxn modelId="{FD360150-3E55-40A0-8295-6D263DE72441}" type="presOf" srcId="{38D7BA5F-7A77-4533-BA54-3F3EB18E5956}" destId="{EC7AB559-6526-4572-8FD6-6516551CD226}" srcOrd="0" destOrd="0" presId="urn:microsoft.com/office/officeart/2005/8/layout/list1"/>
    <dgm:cxn modelId="{96F42259-F445-4162-928D-1BF5C4CAC987}" type="presOf" srcId="{33C3568A-FD74-4AE4-97CB-CA5E62E4D81A}" destId="{A915DD52-5321-4A86-A9B5-FF927DEADBC6}" srcOrd="0" destOrd="0" presId="urn:microsoft.com/office/officeart/2005/8/layout/list1"/>
    <dgm:cxn modelId="{1CBF9C7A-CE9F-48D8-8F9E-F9D99EF860C0}" type="presOf" srcId="{FCAF0B4D-258A-4FD2-903F-AE2E8FF675CD}" destId="{6DF076D6-083C-4216-8E45-89975E200FA0}" srcOrd="0" destOrd="0" presId="urn:microsoft.com/office/officeart/2005/8/layout/list1"/>
    <dgm:cxn modelId="{AF628791-402C-4EFB-93F8-A74C81067CD6}" type="presOf" srcId="{AE4A9D50-DD23-4D4E-86CA-220E4CB430D2}" destId="{36A954E6-9CE9-4B3D-8F5A-62FFB4FC0AD7}" srcOrd="1" destOrd="0" presId="urn:microsoft.com/office/officeart/2005/8/layout/list1"/>
    <dgm:cxn modelId="{192BF892-72E1-40B1-8AA7-5B90D6717EA4}" srcId="{74937D65-7C78-47AB-AB11-926153C9E417}" destId="{AE4A9D50-DD23-4D4E-86CA-220E4CB430D2}" srcOrd="2" destOrd="0" parTransId="{D6989561-6C6E-4C29-BA94-51236F570F9F}" sibTransId="{93FA431D-3FCD-4D78-B90A-1C461558C112}"/>
    <dgm:cxn modelId="{8BD6DC94-0EED-42B5-AC17-67DE9D03EA47}" type="presOf" srcId="{FCAF0B4D-258A-4FD2-903F-AE2E8FF675CD}" destId="{80DDAFA9-0622-4A94-B768-BA78A26789D4}" srcOrd="1" destOrd="0" presId="urn:microsoft.com/office/officeart/2005/8/layout/list1"/>
    <dgm:cxn modelId="{4A440E9D-826D-4E3D-80A5-3215A996447F}" type="presOf" srcId="{74937D65-7C78-47AB-AB11-926153C9E417}" destId="{64D2A607-B18F-4C27-846D-C0D9988E3A40}" srcOrd="0" destOrd="0" presId="urn:microsoft.com/office/officeart/2005/8/layout/list1"/>
    <dgm:cxn modelId="{BEB21CA2-870F-483C-9DA7-B0E31CA19B7C}" type="presOf" srcId="{4DB355C5-12A1-4481-98AC-696B2C881AB5}" destId="{1B11FD26-CB5B-4AD6-96A4-FE27848BC3E7}" srcOrd="1" destOrd="0" presId="urn:microsoft.com/office/officeart/2005/8/layout/list1"/>
    <dgm:cxn modelId="{738F72BA-EDEE-4868-A1E3-6083B87D023F}" srcId="{74937D65-7C78-47AB-AB11-926153C9E417}" destId="{ECE1499C-1954-4F6A-B06A-9BA732ED2895}" srcOrd="4" destOrd="0" parTransId="{51F6F21B-189A-4ACE-9395-3E4D87A5EBEA}" sibTransId="{75079C39-680D-4CC6-87F7-B82494871F7F}"/>
    <dgm:cxn modelId="{C2BCA8BC-12AC-4AB5-9D7B-95F28DFAD753}" type="presOf" srcId="{AE4A9D50-DD23-4D4E-86CA-220E4CB430D2}" destId="{61879C33-636C-412C-9FAB-13070ED0C02D}" srcOrd="0" destOrd="0" presId="urn:microsoft.com/office/officeart/2005/8/layout/list1"/>
    <dgm:cxn modelId="{BF6A9AC3-0357-47BF-B94D-D1A9E5DB3B28}" type="presOf" srcId="{D0664740-8D1F-4B69-88B6-6D0FB5F73174}" destId="{E11534FE-4979-4BB1-AE66-C5FD2AB9C91E}" srcOrd="0" destOrd="0" presId="urn:microsoft.com/office/officeart/2005/8/layout/list1"/>
    <dgm:cxn modelId="{A42C4DC8-2632-4B60-9A34-3F6DDEBFE9C5}" type="presOf" srcId="{4DB355C5-12A1-4481-98AC-696B2C881AB5}" destId="{03E2DF8C-7CA4-4A89-8A33-FE8565C4305C}" srcOrd="0" destOrd="0" presId="urn:microsoft.com/office/officeart/2005/8/layout/list1"/>
    <dgm:cxn modelId="{13B07BCF-644E-4913-842B-24A734770557}" type="presOf" srcId="{ECE1499C-1954-4F6A-B06A-9BA732ED2895}" destId="{94FEA85F-09B2-4A2B-BC7A-AE601881D8FB}" srcOrd="0" destOrd="0" presId="urn:microsoft.com/office/officeart/2005/8/layout/list1"/>
    <dgm:cxn modelId="{8AF7DBCF-FDDC-4DC4-9B5A-3D4AFE727AD7}" type="presOf" srcId="{A0F48B2B-56A4-4B11-955E-29C903C0F902}" destId="{E2065C49-5771-4976-9AE2-9CAF3811E662}" srcOrd="0" destOrd="0" presId="urn:microsoft.com/office/officeart/2005/8/layout/list1"/>
    <dgm:cxn modelId="{9F4DF5E0-8F9B-41F9-A40F-B4F6BC80FEF4}" srcId="{74937D65-7C78-47AB-AB11-926153C9E417}" destId="{33C3568A-FD74-4AE4-97CB-CA5E62E4D81A}" srcOrd="3" destOrd="0" parTransId="{C3B9CF3A-4CA9-4552-840F-C7C3C666BF1D}" sibTransId="{E757F7E4-C77C-4B55-A45A-C13BDB052DE7}"/>
    <dgm:cxn modelId="{8E40F0E6-9310-42B4-B425-FE89BB6A99A6}" type="presOf" srcId="{33C3568A-FD74-4AE4-97CB-CA5E62E4D81A}" destId="{13DDD297-F5FD-4640-B5B5-0E72586338F3}" srcOrd="1" destOrd="0" presId="urn:microsoft.com/office/officeart/2005/8/layout/list1"/>
    <dgm:cxn modelId="{81B1BF76-2EF9-4CCD-AE84-2EE9B420D010}" type="presParOf" srcId="{64D2A607-B18F-4C27-846D-C0D9988E3A40}" destId="{5AAC3306-C51C-4D0C-AF68-80D72A3E753A}" srcOrd="0" destOrd="0" presId="urn:microsoft.com/office/officeart/2005/8/layout/list1"/>
    <dgm:cxn modelId="{E214E5E8-3B48-4C55-9DD0-E73C81EC8F53}" type="presParOf" srcId="{5AAC3306-C51C-4D0C-AF68-80D72A3E753A}" destId="{03E2DF8C-7CA4-4A89-8A33-FE8565C4305C}" srcOrd="0" destOrd="0" presId="urn:microsoft.com/office/officeart/2005/8/layout/list1"/>
    <dgm:cxn modelId="{2D98434B-08FF-4678-A152-F124C0AB00B4}" type="presParOf" srcId="{5AAC3306-C51C-4D0C-AF68-80D72A3E753A}" destId="{1B11FD26-CB5B-4AD6-96A4-FE27848BC3E7}" srcOrd="1" destOrd="0" presId="urn:microsoft.com/office/officeart/2005/8/layout/list1"/>
    <dgm:cxn modelId="{F6DBD782-1F4B-4D07-BB68-E2797310D70B}" type="presParOf" srcId="{64D2A607-B18F-4C27-846D-C0D9988E3A40}" destId="{17CE485F-5A9C-49C4-BC9F-2954B7D40940}" srcOrd="1" destOrd="0" presId="urn:microsoft.com/office/officeart/2005/8/layout/list1"/>
    <dgm:cxn modelId="{11625F12-5C4C-4E41-B916-0479300A2DC9}" type="presParOf" srcId="{64D2A607-B18F-4C27-846D-C0D9988E3A40}" destId="{2A6044CA-45A7-4277-B6E6-BBE40C079998}" srcOrd="2" destOrd="0" presId="urn:microsoft.com/office/officeart/2005/8/layout/list1"/>
    <dgm:cxn modelId="{9E33DEBF-26C1-4C73-8DFF-6645EC93ECE8}" type="presParOf" srcId="{64D2A607-B18F-4C27-846D-C0D9988E3A40}" destId="{4A4CFB5B-D979-49F5-8FB9-C972912017EB}" srcOrd="3" destOrd="0" presId="urn:microsoft.com/office/officeart/2005/8/layout/list1"/>
    <dgm:cxn modelId="{86EC4D15-8B79-4D08-9909-E48FBE4EE138}" type="presParOf" srcId="{64D2A607-B18F-4C27-846D-C0D9988E3A40}" destId="{96B93BF7-CE65-42EA-8D88-071A0D03A31D}" srcOrd="4" destOrd="0" presId="urn:microsoft.com/office/officeart/2005/8/layout/list1"/>
    <dgm:cxn modelId="{2E86AD21-4A69-427C-A122-1C34BB084571}" type="presParOf" srcId="{96B93BF7-CE65-42EA-8D88-071A0D03A31D}" destId="{6DF076D6-083C-4216-8E45-89975E200FA0}" srcOrd="0" destOrd="0" presId="urn:microsoft.com/office/officeart/2005/8/layout/list1"/>
    <dgm:cxn modelId="{64E0B099-E411-4A0A-A206-4DEC2A54D0E0}" type="presParOf" srcId="{96B93BF7-CE65-42EA-8D88-071A0D03A31D}" destId="{80DDAFA9-0622-4A94-B768-BA78A26789D4}" srcOrd="1" destOrd="0" presId="urn:microsoft.com/office/officeart/2005/8/layout/list1"/>
    <dgm:cxn modelId="{FFBB8D56-2F46-43B8-9412-4376EADC4289}" type="presParOf" srcId="{64D2A607-B18F-4C27-846D-C0D9988E3A40}" destId="{9F9E3616-A0A0-4C71-AE60-95B98E7FAE27}" srcOrd="5" destOrd="0" presId="urn:microsoft.com/office/officeart/2005/8/layout/list1"/>
    <dgm:cxn modelId="{C60093D6-DED0-4BD1-92AC-B6E09AA934F9}" type="presParOf" srcId="{64D2A607-B18F-4C27-846D-C0D9988E3A40}" destId="{EC7AB559-6526-4572-8FD6-6516551CD226}" srcOrd="6" destOrd="0" presId="urn:microsoft.com/office/officeart/2005/8/layout/list1"/>
    <dgm:cxn modelId="{AEF5F69C-9B44-4030-B286-AADCEC9E7001}" type="presParOf" srcId="{64D2A607-B18F-4C27-846D-C0D9988E3A40}" destId="{E1459B13-A83B-42AE-8112-E4A2EA0B0E0E}" srcOrd="7" destOrd="0" presId="urn:microsoft.com/office/officeart/2005/8/layout/list1"/>
    <dgm:cxn modelId="{8645C0F5-A690-4F5C-AC64-B0195683D563}" type="presParOf" srcId="{64D2A607-B18F-4C27-846D-C0D9988E3A40}" destId="{2B2C22FA-C12B-4BAC-A8A2-952499BE2129}" srcOrd="8" destOrd="0" presId="urn:microsoft.com/office/officeart/2005/8/layout/list1"/>
    <dgm:cxn modelId="{078BD0E8-B7A1-4F09-9EBA-C0B47170C9A8}" type="presParOf" srcId="{2B2C22FA-C12B-4BAC-A8A2-952499BE2129}" destId="{61879C33-636C-412C-9FAB-13070ED0C02D}" srcOrd="0" destOrd="0" presId="urn:microsoft.com/office/officeart/2005/8/layout/list1"/>
    <dgm:cxn modelId="{824A05C5-2540-4472-A364-308B6EAEDE99}" type="presParOf" srcId="{2B2C22FA-C12B-4BAC-A8A2-952499BE2129}" destId="{36A954E6-9CE9-4B3D-8F5A-62FFB4FC0AD7}" srcOrd="1" destOrd="0" presId="urn:microsoft.com/office/officeart/2005/8/layout/list1"/>
    <dgm:cxn modelId="{E6B25E69-296F-46CA-B1D2-26E809BD5952}" type="presParOf" srcId="{64D2A607-B18F-4C27-846D-C0D9988E3A40}" destId="{5244BE3D-CC43-4524-90F7-6E9CB205E2B4}" srcOrd="9" destOrd="0" presId="urn:microsoft.com/office/officeart/2005/8/layout/list1"/>
    <dgm:cxn modelId="{869137B9-E144-4A4D-8E91-34A7086DA72F}" type="presParOf" srcId="{64D2A607-B18F-4C27-846D-C0D9988E3A40}" destId="{E2065C49-5771-4976-9AE2-9CAF3811E662}" srcOrd="10" destOrd="0" presId="urn:microsoft.com/office/officeart/2005/8/layout/list1"/>
    <dgm:cxn modelId="{C70E5BDD-62DC-4208-A4B2-09D40254A5A4}" type="presParOf" srcId="{64D2A607-B18F-4C27-846D-C0D9988E3A40}" destId="{7B123117-D944-4DD6-9BDC-5C985045A14E}" srcOrd="11" destOrd="0" presId="urn:microsoft.com/office/officeart/2005/8/layout/list1"/>
    <dgm:cxn modelId="{3384E035-A338-4C65-9A02-5293EE19A8A4}" type="presParOf" srcId="{64D2A607-B18F-4C27-846D-C0D9988E3A40}" destId="{EB965AF5-667B-471F-A009-A66C223A75EE}" srcOrd="12" destOrd="0" presId="urn:microsoft.com/office/officeart/2005/8/layout/list1"/>
    <dgm:cxn modelId="{C0FC0F52-E03B-4F8B-BF0F-7FD7A51384D8}" type="presParOf" srcId="{EB965AF5-667B-471F-A009-A66C223A75EE}" destId="{A915DD52-5321-4A86-A9B5-FF927DEADBC6}" srcOrd="0" destOrd="0" presId="urn:microsoft.com/office/officeart/2005/8/layout/list1"/>
    <dgm:cxn modelId="{DC3AF8F2-1C78-49E1-A8ED-3018E3C95F39}" type="presParOf" srcId="{EB965AF5-667B-471F-A009-A66C223A75EE}" destId="{13DDD297-F5FD-4640-B5B5-0E72586338F3}" srcOrd="1" destOrd="0" presId="urn:microsoft.com/office/officeart/2005/8/layout/list1"/>
    <dgm:cxn modelId="{6104595B-7DF6-423D-AA33-59AA27FE9EC0}" type="presParOf" srcId="{64D2A607-B18F-4C27-846D-C0D9988E3A40}" destId="{CA643B4B-803F-44D5-8694-DCC0DAE66C4D}" srcOrd="13" destOrd="0" presId="urn:microsoft.com/office/officeart/2005/8/layout/list1"/>
    <dgm:cxn modelId="{345F076F-02F6-456C-A035-3E96C04C80DD}" type="presParOf" srcId="{64D2A607-B18F-4C27-846D-C0D9988E3A40}" destId="{7B9ECDD3-6872-47B1-87AE-CF748860C8C9}" srcOrd="14" destOrd="0" presId="urn:microsoft.com/office/officeart/2005/8/layout/list1"/>
    <dgm:cxn modelId="{325A9202-4616-47F4-930F-305455BED934}" type="presParOf" srcId="{64D2A607-B18F-4C27-846D-C0D9988E3A40}" destId="{3033F1DA-9F85-406E-B312-C00F5CADEAA8}" srcOrd="15" destOrd="0" presId="urn:microsoft.com/office/officeart/2005/8/layout/list1"/>
    <dgm:cxn modelId="{F848B102-DCA9-4471-89D4-44929FD731ED}" type="presParOf" srcId="{64D2A607-B18F-4C27-846D-C0D9988E3A40}" destId="{7714EE1E-ADB6-4800-8A5F-967B41425AA9}" srcOrd="16" destOrd="0" presId="urn:microsoft.com/office/officeart/2005/8/layout/list1"/>
    <dgm:cxn modelId="{6233AA1F-6EB2-4C9C-9B0F-F26926084A38}" type="presParOf" srcId="{7714EE1E-ADB6-4800-8A5F-967B41425AA9}" destId="{94FEA85F-09B2-4A2B-BC7A-AE601881D8FB}" srcOrd="0" destOrd="0" presId="urn:microsoft.com/office/officeart/2005/8/layout/list1"/>
    <dgm:cxn modelId="{70CADA2E-0037-448F-94DE-9F2B6960F4BE}" type="presParOf" srcId="{7714EE1E-ADB6-4800-8A5F-967B41425AA9}" destId="{CF3DBD6F-7C33-428E-9D8E-028A25567C58}" srcOrd="1" destOrd="0" presId="urn:microsoft.com/office/officeart/2005/8/layout/list1"/>
    <dgm:cxn modelId="{A9A61F65-C940-4BBC-B1D5-5BE6F774B670}" type="presParOf" srcId="{64D2A607-B18F-4C27-846D-C0D9988E3A40}" destId="{E478625B-971C-45C4-8B94-9738FE8239E3}" srcOrd="17" destOrd="0" presId="urn:microsoft.com/office/officeart/2005/8/layout/list1"/>
    <dgm:cxn modelId="{A6F3CA6C-34CB-400E-8513-65331C06F7C8}" type="presParOf" srcId="{64D2A607-B18F-4C27-846D-C0D9988E3A40}" destId="{E11534FE-4979-4BB1-AE66-C5FD2AB9C91E}" srcOrd="18"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F34E0B56-486D-467B-8F3F-268633313B45}" type="doc">
      <dgm:prSet loTypeId="urn:microsoft.com/office/officeart/2018/2/layout/IconVerticalSolidList" loCatId="icon" qsTypeId="urn:microsoft.com/office/officeart/2005/8/quickstyle/simple1" qsCatId="simple" csTypeId="urn:microsoft.com/office/officeart/2005/8/colors/accent1_3" csCatId="accent1" phldr="1"/>
      <dgm:spPr/>
      <dgm:t>
        <a:bodyPr/>
        <a:lstStyle/>
        <a:p>
          <a:endParaRPr lang="en-US"/>
        </a:p>
      </dgm:t>
    </dgm:pt>
    <dgm:pt modelId="{406D0392-EF76-467F-9543-DFD047A4C6E8}">
      <dgm:prSet custT="1"/>
      <dgm:spPr/>
      <dgm:t>
        <a:bodyPr/>
        <a:lstStyle/>
        <a:p>
          <a:pPr>
            <a:lnSpc>
              <a:spcPct val="100000"/>
            </a:lnSpc>
          </a:pPr>
          <a:r>
            <a:rPr lang="nl-BE" sz="1800" b="1" noProof="0" dirty="0"/>
            <a:t>Werkgerelateerde stress </a:t>
          </a:r>
          <a:r>
            <a:rPr lang="nl-BE" sz="1800" noProof="0" dirty="0"/>
            <a:t>is een complex fenomeen dat </a:t>
          </a:r>
          <a:r>
            <a:rPr lang="nl-BE" sz="1800" strike="sngStrike" noProof="0" dirty="0"/>
            <a:t>wetenschappelijk</a:t>
          </a:r>
          <a:r>
            <a:rPr lang="nl-BE" sz="1800" noProof="0" dirty="0"/>
            <a:t> gedefinieerd kan worden als een fysiologische en psychologische reactie van het lichaam op werkeisen die de beschikbare hulpbronnen overschrijden.</a:t>
          </a:r>
        </a:p>
      </dgm:t>
    </dgm:pt>
    <dgm:pt modelId="{E32634F1-821B-4D7B-BF1A-4CC1C1BF431D}" type="parTrans" cxnId="{D208871E-73A6-4C24-8643-98169ED1D05E}">
      <dgm:prSet/>
      <dgm:spPr/>
      <dgm:t>
        <a:bodyPr/>
        <a:lstStyle/>
        <a:p>
          <a:endParaRPr lang="en-US"/>
        </a:p>
      </dgm:t>
    </dgm:pt>
    <dgm:pt modelId="{588D73D6-9B13-4C6C-9D5F-9F3533AA5D4F}" type="sibTrans" cxnId="{D208871E-73A6-4C24-8643-98169ED1D05E}">
      <dgm:prSet/>
      <dgm:spPr/>
      <dgm:t>
        <a:bodyPr/>
        <a:lstStyle/>
        <a:p>
          <a:endParaRPr lang="en-US"/>
        </a:p>
      </dgm:t>
    </dgm:pt>
    <dgm:pt modelId="{B72D3519-492F-4F44-AF7F-AAF7630EC85B}">
      <dgm:prSet custT="1"/>
      <dgm:spPr/>
      <dgm:t>
        <a:bodyPr/>
        <a:lstStyle/>
        <a:p>
          <a:pPr>
            <a:lnSpc>
              <a:spcPct val="100000"/>
            </a:lnSpc>
          </a:pPr>
          <a:r>
            <a:rPr lang="nl-BE" sz="1800" b="1" noProof="0"/>
            <a:t>Stress</a:t>
          </a:r>
          <a:r>
            <a:rPr lang="nl-BE" sz="1800" noProof="0"/>
            <a:t> is een </a:t>
          </a:r>
          <a:r>
            <a:rPr lang="nl-BE" sz="1800" b="0" noProof="0"/>
            <a:t>algemeen aanpassingssyndroom </a:t>
          </a:r>
          <a:r>
            <a:rPr lang="nl-BE" sz="1800" noProof="0"/>
            <a:t>ten aanzien van stressvolle factoren. Het is een niet-specifieke reactie van het lichaam op elke eis die eraan wordt gesteld. </a:t>
          </a:r>
        </a:p>
      </dgm:t>
    </dgm:pt>
    <dgm:pt modelId="{D2CFF25C-641E-4A04-877A-96B3C7DCE2B8}" type="parTrans" cxnId="{8C453F49-5BDF-4F1A-A0D7-1C996227F088}">
      <dgm:prSet/>
      <dgm:spPr/>
      <dgm:t>
        <a:bodyPr/>
        <a:lstStyle/>
        <a:p>
          <a:endParaRPr lang="en-US"/>
        </a:p>
      </dgm:t>
    </dgm:pt>
    <dgm:pt modelId="{05F3F6B3-108D-4530-B759-B3394F5B7E09}" type="sibTrans" cxnId="{8C453F49-5BDF-4F1A-A0D7-1C996227F088}">
      <dgm:prSet/>
      <dgm:spPr/>
      <dgm:t>
        <a:bodyPr/>
        <a:lstStyle/>
        <a:p>
          <a:endParaRPr lang="en-US"/>
        </a:p>
      </dgm:t>
    </dgm:pt>
    <dgm:pt modelId="{DBD0A2A4-5421-48C4-AC6F-05D687B4E2D0}">
      <dgm:prSet custT="1"/>
      <dgm:spPr/>
      <dgm:t>
        <a:bodyPr/>
        <a:lstStyle/>
        <a:p>
          <a:pPr>
            <a:lnSpc>
              <a:spcPct val="100000"/>
            </a:lnSpc>
          </a:pPr>
          <a:r>
            <a:rPr lang="nl-BE" sz="1800" b="1" noProof="0"/>
            <a:t>Acute stress </a:t>
          </a:r>
          <a:r>
            <a:rPr lang="nl-BE" sz="1800" noProof="0"/>
            <a:t>is een kortdurende, geïdentificeerde stressrespons (minuten tot uren, meestal &lt; 24 uur) op een specifieke situatie of bedreiging.</a:t>
          </a:r>
        </a:p>
        <a:p>
          <a:pPr>
            <a:lnSpc>
              <a:spcPct val="100000"/>
            </a:lnSpc>
          </a:pPr>
          <a:r>
            <a:rPr lang="nl-BE" sz="1800" b="1" noProof="0"/>
            <a:t>Chronische stress </a:t>
          </a:r>
          <a:r>
            <a:rPr lang="nl-BE" sz="1800" noProof="0"/>
            <a:t>is een langdurige of herhaalde blootstelling aan stressoren (dagen, weken tot jaren), vaak zonder adequaat herstel.</a:t>
          </a:r>
        </a:p>
      </dgm:t>
    </dgm:pt>
    <dgm:pt modelId="{8652BD75-F822-43F9-9CD9-1CD41750BCD1}" type="parTrans" cxnId="{3A5DB98D-4636-4735-8A6A-7288C4D5CD7C}">
      <dgm:prSet/>
      <dgm:spPr/>
      <dgm:t>
        <a:bodyPr/>
        <a:lstStyle/>
        <a:p>
          <a:endParaRPr lang="nl-NL"/>
        </a:p>
      </dgm:t>
    </dgm:pt>
    <dgm:pt modelId="{738B4889-A048-4360-84B3-8F5BD1A53D4A}" type="sibTrans" cxnId="{3A5DB98D-4636-4735-8A6A-7288C4D5CD7C}">
      <dgm:prSet/>
      <dgm:spPr/>
      <dgm:t>
        <a:bodyPr/>
        <a:lstStyle/>
        <a:p>
          <a:endParaRPr lang="nl-NL"/>
        </a:p>
      </dgm:t>
    </dgm:pt>
    <dgm:pt modelId="{8B124CB5-3744-4938-9CB5-1BCBF915BF13}" type="pres">
      <dgm:prSet presAssocID="{F34E0B56-486D-467B-8F3F-268633313B45}" presName="root" presStyleCnt="0">
        <dgm:presLayoutVars>
          <dgm:dir/>
          <dgm:resizeHandles val="exact"/>
        </dgm:presLayoutVars>
      </dgm:prSet>
      <dgm:spPr/>
    </dgm:pt>
    <dgm:pt modelId="{14E31F22-1414-4CA5-A449-CB959B6681C4}" type="pres">
      <dgm:prSet presAssocID="{B72D3519-492F-4F44-AF7F-AAF7630EC85B}" presName="compNode" presStyleCnt="0"/>
      <dgm:spPr/>
    </dgm:pt>
    <dgm:pt modelId="{B8170DBD-32D7-46C9-A0BC-04B9EB551CA0}" type="pres">
      <dgm:prSet presAssocID="{B72D3519-492F-4F44-AF7F-AAF7630EC85B}" presName="bgRect" presStyleLbl="bgShp" presStyleIdx="0" presStyleCnt="3"/>
      <dgm:spPr/>
    </dgm:pt>
    <dgm:pt modelId="{9419CF57-5581-4928-9D6D-F65A69291824}" type="pres">
      <dgm:prSet presAssocID="{B72D3519-492F-4F44-AF7F-AAF7630EC85B}" presName="iconRect" presStyleLbl="node1" presStyleIdx="0" presStyleCnt="3"/>
      <dgm:spPr>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dgm:spPr>
    </dgm:pt>
    <dgm:pt modelId="{C7DC5CB0-03B6-4764-970F-74143877E639}" type="pres">
      <dgm:prSet presAssocID="{B72D3519-492F-4F44-AF7F-AAF7630EC85B}" presName="spaceRect" presStyleCnt="0"/>
      <dgm:spPr/>
    </dgm:pt>
    <dgm:pt modelId="{ADD55459-7AD2-4F3D-8DBB-72B361BB312A}" type="pres">
      <dgm:prSet presAssocID="{B72D3519-492F-4F44-AF7F-AAF7630EC85B}" presName="parTx" presStyleLbl="revTx" presStyleIdx="0" presStyleCnt="3">
        <dgm:presLayoutVars>
          <dgm:chMax val="0"/>
          <dgm:chPref val="0"/>
        </dgm:presLayoutVars>
      </dgm:prSet>
      <dgm:spPr/>
    </dgm:pt>
    <dgm:pt modelId="{801CDADE-6BE4-4E85-A972-F700AEFCDCF8}" type="pres">
      <dgm:prSet presAssocID="{05F3F6B3-108D-4530-B759-B3394F5B7E09}" presName="sibTrans" presStyleCnt="0"/>
      <dgm:spPr/>
    </dgm:pt>
    <dgm:pt modelId="{D51ADBD5-1A3F-4C64-84DC-9E096B495420}" type="pres">
      <dgm:prSet presAssocID="{DBD0A2A4-5421-48C4-AC6F-05D687B4E2D0}" presName="compNode" presStyleCnt="0"/>
      <dgm:spPr/>
    </dgm:pt>
    <dgm:pt modelId="{7061014C-957C-48AC-92E1-8F4CFF036885}" type="pres">
      <dgm:prSet presAssocID="{DBD0A2A4-5421-48C4-AC6F-05D687B4E2D0}" presName="bgRect" presStyleLbl="bgShp" presStyleIdx="1" presStyleCnt="3"/>
      <dgm:spPr/>
    </dgm:pt>
    <dgm:pt modelId="{5BA7A25E-382A-4008-AD8D-94D5B35C39CD}" type="pres">
      <dgm:prSet presAssocID="{DBD0A2A4-5421-48C4-AC6F-05D687B4E2D0}" presName="iconRect" presStyleLbl="node1" presStyleIdx="1" presStyleCnt="3"/>
      <dgm:spPr>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dgm:spPr>
      <dgm:extLst>
        <a:ext uri="{E40237B7-FDA0-4F09-8148-C483321AD2D9}">
          <dgm14:cNvPr xmlns:dgm14="http://schemas.microsoft.com/office/drawing/2010/diagram" id="0" name="" descr="Wekker die afgaat met effen opvulling"/>
        </a:ext>
      </dgm:extLst>
    </dgm:pt>
    <dgm:pt modelId="{2F19FE7E-C276-46B5-BB81-BC1ACCCDECB6}" type="pres">
      <dgm:prSet presAssocID="{DBD0A2A4-5421-48C4-AC6F-05D687B4E2D0}" presName="spaceRect" presStyleCnt="0"/>
      <dgm:spPr/>
    </dgm:pt>
    <dgm:pt modelId="{F729D1CF-C0BB-4D6A-AC34-6F087E0263DE}" type="pres">
      <dgm:prSet presAssocID="{DBD0A2A4-5421-48C4-AC6F-05D687B4E2D0}" presName="parTx" presStyleLbl="revTx" presStyleIdx="1" presStyleCnt="3">
        <dgm:presLayoutVars>
          <dgm:chMax val="0"/>
          <dgm:chPref val="0"/>
        </dgm:presLayoutVars>
      </dgm:prSet>
      <dgm:spPr/>
    </dgm:pt>
    <dgm:pt modelId="{512B889A-52F3-4125-8CBD-303A0EB25F4B}" type="pres">
      <dgm:prSet presAssocID="{738B4889-A048-4360-84B3-8F5BD1A53D4A}" presName="sibTrans" presStyleCnt="0"/>
      <dgm:spPr/>
    </dgm:pt>
    <dgm:pt modelId="{3C5B8C23-48C7-4F34-ADD6-1F9DDEF229ED}" type="pres">
      <dgm:prSet presAssocID="{406D0392-EF76-467F-9543-DFD047A4C6E8}" presName="compNode" presStyleCnt="0"/>
      <dgm:spPr/>
    </dgm:pt>
    <dgm:pt modelId="{14D3C1FA-F395-4F28-A991-C3ACB335A382}" type="pres">
      <dgm:prSet presAssocID="{406D0392-EF76-467F-9543-DFD047A4C6E8}" presName="bgRect" presStyleLbl="bgShp" presStyleIdx="2" presStyleCnt="3"/>
      <dgm:spPr/>
    </dgm:pt>
    <dgm:pt modelId="{47E54B10-79B6-43E6-B16E-93FDBBA6A7CE}" type="pres">
      <dgm:prSet presAssocID="{406D0392-EF76-467F-9543-DFD047A4C6E8}" presName="iconRect" presStyleLbl="node1" presStyleIdx="2" presStyleCnt="3"/>
      <dgm:spPr>
        <a:blipFill>
          <a:blip xmlns:r="http://schemas.openxmlformats.org/officeDocument/2006/relationships" r:embed="rId5">
            <a:extLst>
              <a:ext uri="{96DAC541-7B7A-43D3-8B79-37D633B846F1}">
                <asvg:svgBlip xmlns:asvg="http://schemas.microsoft.com/office/drawing/2016/SVG/main" r:embed="rId6"/>
              </a:ext>
            </a:extLst>
          </a:blip>
          <a:srcRect/>
          <a:stretch>
            <a:fillRect/>
          </a:stretch>
        </a:blipFill>
      </dgm:spPr>
      <dgm:extLst>
        <a:ext uri="{E40237B7-FDA0-4F09-8148-C483321AD2D9}">
          <dgm14:cNvPr xmlns:dgm14="http://schemas.microsoft.com/office/drawing/2010/diagram" id="0" name="" descr="Raad van bestuur met effen opvulling"/>
        </a:ext>
      </dgm:extLst>
    </dgm:pt>
    <dgm:pt modelId="{648BEB2E-18E4-4959-A645-F6C997381858}" type="pres">
      <dgm:prSet presAssocID="{406D0392-EF76-467F-9543-DFD047A4C6E8}" presName="spaceRect" presStyleCnt="0"/>
      <dgm:spPr/>
    </dgm:pt>
    <dgm:pt modelId="{358523A2-1FCB-4F80-883D-DD3B68348281}" type="pres">
      <dgm:prSet presAssocID="{406D0392-EF76-467F-9543-DFD047A4C6E8}" presName="parTx" presStyleLbl="revTx" presStyleIdx="2" presStyleCnt="3">
        <dgm:presLayoutVars>
          <dgm:chMax val="0"/>
          <dgm:chPref val="0"/>
        </dgm:presLayoutVars>
      </dgm:prSet>
      <dgm:spPr/>
    </dgm:pt>
  </dgm:ptLst>
  <dgm:cxnLst>
    <dgm:cxn modelId="{D208871E-73A6-4C24-8643-98169ED1D05E}" srcId="{F34E0B56-486D-467B-8F3F-268633313B45}" destId="{406D0392-EF76-467F-9543-DFD047A4C6E8}" srcOrd="2" destOrd="0" parTransId="{E32634F1-821B-4D7B-BF1A-4CC1C1BF431D}" sibTransId="{588D73D6-9B13-4C6C-9D5F-9F3533AA5D4F}"/>
    <dgm:cxn modelId="{8C453F49-5BDF-4F1A-A0D7-1C996227F088}" srcId="{F34E0B56-486D-467B-8F3F-268633313B45}" destId="{B72D3519-492F-4F44-AF7F-AAF7630EC85B}" srcOrd="0" destOrd="0" parTransId="{D2CFF25C-641E-4A04-877A-96B3C7DCE2B8}" sibTransId="{05F3F6B3-108D-4530-B759-B3394F5B7E09}"/>
    <dgm:cxn modelId="{5D9A2F7B-FF54-4A3F-8AA5-C4AEE3731E74}" type="presOf" srcId="{B72D3519-492F-4F44-AF7F-AAF7630EC85B}" destId="{ADD55459-7AD2-4F3D-8DBB-72B361BB312A}" srcOrd="0" destOrd="0" presId="urn:microsoft.com/office/officeart/2018/2/layout/IconVerticalSolidList"/>
    <dgm:cxn modelId="{3A5DB98D-4636-4735-8A6A-7288C4D5CD7C}" srcId="{F34E0B56-486D-467B-8F3F-268633313B45}" destId="{DBD0A2A4-5421-48C4-AC6F-05D687B4E2D0}" srcOrd="1" destOrd="0" parTransId="{8652BD75-F822-43F9-9CD9-1CD41750BCD1}" sibTransId="{738B4889-A048-4360-84B3-8F5BD1A53D4A}"/>
    <dgm:cxn modelId="{A98B1C96-B980-4D6A-AF13-A65ECE6B87B0}" type="presOf" srcId="{DBD0A2A4-5421-48C4-AC6F-05D687B4E2D0}" destId="{F729D1CF-C0BB-4D6A-AC34-6F087E0263DE}" srcOrd="0" destOrd="0" presId="urn:microsoft.com/office/officeart/2018/2/layout/IconVerticalSolidList"/>
    <dgm:cxn modelId="{E27963A8-D6EA-49ED-AC61-77DF2559B2DF}" type="presOf" srcId="{406D0392-EF76-467F-9543-DFD047A4C6E8}" destId="{358523A2-1FCB-4F80-883D-DD3B68348281}" srcOrd="0" destOrd="0" presId="urn:microsoft.com/office/officeart/2018/2/layout/IconVerticalSolidList"/>
    <dgm:cxn modelId="{2CB3DBAF-05A9-4F1B-A6B2-F7EE45A768FB}" type="presOf" srcId="{F34E0B56-486D-467B-8F3F-268633313B45}" destId="{8B124CB5-3744-4938-9CB5-1BCBF915BF13}" srcOrd="0" destOrd="0" presId="urn:microsoft.com/office/officeart/2018/2/layout/IconVerticalSolidList"/>
    <dgm:cxn modelId="{C3CA8F93-28D1-4279-8AF8-B28A529606AB}" type="presParOf" srcId="{8B124CB5-3744-4938-9CB5-1BCBF915BF13}" destId="{14E31F22-1414-4CA5-A449-CB959B6681C4}" srcOrd="0" destOrd="0" presId="urn:microsoft.com/office/officeart/2018/2/layout/IconVerticalSolidList"/>
    <dgm:cxn modelId="{5FF72AC5-4CB3-4044-883C-6B315DA912ED}" type="presParOf" srcId="{14E31F22-1414-4CA5-A449-CB959B6681C4}" destId="{B8170DBD-32D7-46C9-A0BC-04B9EB551CA0}" srcOrd="0" destOrd="0" presId="urn:microsoft.com/office/officeart/2018/2/layout/IconVerticalSolidList"/>
    <dgm:cxn modelId="{0506EBF6-886F-42EB-9741-A0BA2CA04182}" type="presParOf" srcId="{14E31F22-1414-4CA5-A449-CB959B6681C4}" destId="{9419CF57-5581-4928-9D6D-F65A69291824}" srcOrd="1" destOrd="0" presId="urn:microsoft.com/office/officeart/2018/2/layout/IconVerticalSolidList"/>
    <dgm:cxn modelId="{F8F29C26-6699-4CC7-8F4F-00615FA083C3}" type="presParOf" srcId="{14E31F22-1414-4CA5-A449-CB959B6681C4}" destId="{C7DC5CB0-03B6-4764-970F-74143877E639}" srcOrd="2" destOrd="0" presId="urn:microsoft.com/office/officeart/2018/2/layout/IconVerticalSolidList"/>
    <dgm:cxn modelId="{2BCB46F1-48E4-4E6A-8A1D-4FC80E84B524}" type="presParOf" srcId="{14E31F22-1414-4CA5-A449-CB959B6681C4}" destId="{ADD55459-7AD2-4F3D-8DBB-72B361BB312A}" srcOrd="3" destOrd="0" presId="urn:microsoft.com/office/officeart/2018/2/layout/IconVerticalSolidList"/>
    <dgm:cxn modelId="{09162818-5B41-4FBE-A0B5-ABDEB7CFE7DC}" type="presParOf" srcId="{8B124CB5-3744-4938-9CB5-1BCBF915BF13}" destId="{801CDADE-6BE4-4E85-A972-F700AEFCDCF8}" srcOrd="1" destOrd="0" presId="urn:microsoft.com/office/officeart/2018/2/layout/IconVerticalSolidList"/>
    <dgm:cxn modelId="{519FEC86-1812-4148-9BA0-07A2D39911EF}" type="presParOf" srcId="{8B124CB5-3744-4938-9CB5-1BCBF915BF13}" destId="{D51ADBD5-1A3F-4C64-84DC-9E096B495420}" srcOrd="2" destOrd="0" presId="urn:microsoft.com/office/officeart/2018/2/layout/IconVerticalSolidList"/>
    <dgm:cxn modelId="{5227E52C-A840-4BF7-954B-48562FBDAF18}" type="presParOf" srcId="{D51ADBD5-1A3F-4C64-84DC-9E096B495420}" destId="{7061014C-957C-48AC-92E1-8F4CFF036885}" srcOrd="0" destOrd="0" presId="urn:microsoft.com/office/officeart/2018/2/layout/IconVerticalSolidList"/>
    <dgm:cxn modelId="{ACBF28D6-5D3B-4C9D-949B-EA96510652E0}" type="presParOf" srcId="{D51ADBD5-1A3F-4C64-84DC-9E096B495420}" destId="{5BA7A25E-382A-4008-AD8D-94D5B35C39CD}" srcOrd="1" destOrd="0" presId="urn:microsoft.com/office/officeart/2018/2/layout/IconVerticalSolidList"/>
    <dgm:cxn modelId="{5A8E9F35-6B4A-4220-9647-A61CCF7FA095}" type="presParOf" srcId="{D51ADBD5-1A3F-4C64-84DC-9E096B495420}" destId="{2F19FE7E-C276-46B5-BB81-BC1ACCCDECB6}" srcOrd="2" destOrd="0" presId="urn:microsoft.com/office/officeart/2018/2/layout/IconVerticalSolidList"/>
    <dgm:cxn modelId="{4BC48D74-7BBC-4181-AEAE-52C9999DD625}" type="presParOf" srcId="{D51ADBD5-1A3F-4C64-84DC-9E096B495420}" destId="{F729D1CF-C0BB-4D6A-AC34-6F087E0263DE}" srcOrd="3" destOrd="0" presId="urn:microsoft.com/office/officeart/2018/2/layout/IconVerticalSolidList"/>
    <dgm:cxn modelId="{5A0FF385-2E35-4E27-A421-A35898FC365E}" type="presParOf" srcId="{8B124CB5-3744-4938-9CB5-1BCBF915BF13}" destId="{512B889A-52F3-4125-8CBD-303A0EB25F4B}" srcOrd="3" destOrd="0" presId="urn:microsoft.com/office/officeart/2018/2/layout/IconVerticalSolidList"/>
    <dgm:cxn modelId="{3A8F340C-9C60-46E2-8EB5-66E5A4C213A6}" type="presParOf" srcId="{8B124CB5-3744-4938-9CB5-1BCBF915BF13}" destId="{3C5B8C23-48C7-4F34-ADD6-1F9DDEF229ED}" srcOrd="4" destOrd="0" presId="urn:microsoft.com/office/officeart/2018/2/layout/IconVerticalSolidList"/>
    <dgm:cxn modelId="{D8560C54-333C-4B7B-91B1-E76D0EB3D71E}" type="presParOf" srcId="{3C5B8C23-48C7-4F34-ADD6-1F9DDEF229ED}" destId="{14D3C1FA-F395-4F28-A991-C3ACB335A382}" srcOrd="0" destOrd="0" presId="urn:microsoft.com/office/officeart/2018/2/layout/IconVerticalSolidList"/>
    <dgm:cxn modelId="{05B67AB5-3FF4-417A-88AD-AA9A8FEE37FF}" type="presParOf" srcId="{3C5B8C23-48C7-4F34-ADD6-1F9DDEF229ED}" destId="{47E54B10-79B6-43E6-B16E-93FDBBA6A7CE}" srcOrd="1" destOrd="0" presId="urn:microsoft.com/office/officeart/2018/2/layout/IconVerticalSolidList"/>
    <dgm:cxn modelId="{A859ECDA-43EF-4C09-A154-577DF9F83C39}" type="presParOf" srcId="{3C5B8C23-48C7-4F34-ADD6-1F9DDEF229ED}" destId="{648BEB2E-18E4-4959-A645-F6C997381858}" srcOrd="2" destOrd="0" presId="urn:microsoft.com/office/officeart/2018/2/layout/IconVerticalSolidList"/>
    <dgm:cxn modelId="{87DD1BCF-5CC5-415E-90FB-B69E2F89653F}" type="presParOf" srcId="{3C5B8C23-48C7-4F34-ADD6-1F9DDEF229ED}" destId="{358523A2-1FCB-4F80-883D-DD3B68348281}"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89DC7A77-DDE2-45BB-9294-84B6769AECAC}" type="doc">
      <dgm:prSet loTypeId="urn:microsoft.com/office/officeart/2009/3/layout/IncreasingArrowsProcess" loCatId="process" qsTypeId="urn:microsoft.com/office/officeart/2005/8/quickstyle/simple1" qsCatId="simple" csTypeId="urn:microsoft.com/office/officeart/2005/8/colors/accent1_2" csCatId="accent1" phldr="1"/>
      <dgm:spPr/>
      <dgm:t>
        <a:bodyPr/>
        <a:lstStyle/>
        <a:p>
          <a:endParaRPr lang="fr-FR"/>
        </a:p>
      </dgm:t>
    </dgm:pt>
    <dgm:pt modelId="{17AE9767-1BCE-4051-82FE-C76941B8A349}">
      <dgm:prSet phldrT="[Texte]"/>
      <dgm:spPr>
        <a:solidFill>
          <a:srgbClr val="9BD5EF"/>
        </a:solidFill>
      </dgm:spPr>
      <dgm:t>
        <a:bodyPr/>
        <a:lstStyle/>
        <a:p>
          <a:r>
            <a:rPr lang="nl-BE" noProof="0"/>
            <a:t>Fase 0</a:t>
          </a:r>
        </a:p>
      </dgm:t>
    </dgm:pt>
    <dgm:pt modelId="{5169C37D-AB53-4349-9F8E-5D5EAA8EB437}" type="parTrans" cxnId="{7823CE92-1DE0-4CD3-B7E8-CAB7F7338957}">
      <dgm:prSet/>
      <dgm:spPr/>
      <dgm:t>
        <a:bodyPr/>
        <a:lstStyle/>
        <a:p>
          <a:endParaRPr lang="fr-FR"/>
        </a:p>
      </dgm:t>
    </dgm:pt>
    <dgm:pt modelId="{4DB13705-A44D-4B86-91BA-3283CB4A7164}" type="sibTrans" cxnId="{7823CE92-1DE0-4CD3-B7E8-CAB7F7338957}">
      <dgm:prSet/>
      <dgm:spPr/>
      <dgm:t>
        <a:bodyPr/>
        <a:lstStyle/>
        <a:p>
          <a:endParaRPr lang="fr-FR"/>
        </a:p>
      </dgm:t>
    </dgm:pt>
    <dgm:pt modelId="{5532BA31-0214-4D93-B3D9-56A86D5F7489}">
      <dgm:prSet phldrT="[Texte]"/>
      <dgm:spPr/>
      <dgm:t>
        <a:bodyPr/>
        <a:lstStyle/>
        <a:p>
          <a:r>
            <a:rPr lang="nl-BE" noProof="0"/>
            <a:t>Toewijding aan het werk met idealistisch enthousiasme </a:t>
          </a:r>
        </a:p>
      </dgm:t>
    </dgm:pt>
    <dgm:pt modelId="{FFB77311-8177-4CEA-A95A-C489ADD9CFCF}" type="parTrans" cxnId="{697AD660-924D-4FC4-BF68-83C2E68CC396}">
      <dgm:prSet/>
      <dgm:spPr/>
      <dgm:t>
        <a:bodyPr/>
        <a:lstStyle/>
        <a:p>
          <a:endParaRPr lang="fr-FR"/>
        </a:p>
      </dgm:t>
    </dgm:pt>
    <dgm:pt modelId="{1363AD16-0D87-4481-8E28-BB24BCA939C4}" type="sibTrans" cxnId="{697AD660-924D-4FC4-BF68-83C2E68CC396}">
      <dgm:prSet/>
      <dgm:spPr/>
      <dgm:t>
        <a:bodyPr/>
        <a:lstStyle/>
        <a:p>
          <a:endParaRPr lang="fr-FR"/>
        </a:p>
      </dgm:t>
    </dgm:pt>
    <dgm:pt modelId="{2BC582DE-859F-40EE-9917-D2527959F2F5}">
      <dgm:prSet phldrT="[Texte]"/>
      <dgm:spPr>
        <a:solidFill>
          <a:srgbClr val="9BD5EF"/>
        </a:solidFill>
      </dgm:spPr>
      <dgm:t>
        <a:bodyPr/>
        <a:lstStyle/>
        <a:p>
          <a:r>
            <a:rPr lang="nl-BE" noProof="0"/>
            <a:t>Fase 1</a:t>
          </a:r>
        </a:p>
      </dgm:t>
    </dgm:pt>
    <dgm:pt modelId="{16A5486A-E4DB-4625-8293-B9BCF496BB36}" type="parTrans" cxnId="{AA3A05E5-4507-438A-8361-EF614512923F}">
      <dgm:prSet/>
      <dgm:spPr/>
      <dgm:t>
        <a:bodyPr/>
        <a:lstStyle/>
        <a:p>
          <a:endParaRPr lang="fr-FR"/>
        </a:p>
      </dgm:t>
    </dgm:pt>
    <dgm:pt modelId="{375D1762-C736-4324-80FA-510ADE7BE701}" type="sibTrans" cxnId="{AA3A05E5-4507-438A-8361-EF614512923F}">
      <dgm:prSet/>
      <dgm:spPr/>
      <dgm:t>
        <a:bodyPr/>
        <a:lstStyle/>
        <a:p>
          <a:endParaRPr lang="fr-FR"/>
        </a:p>
      </dgm:t>
    </dgm:pt>
    <dgm:pt modelId="{53C4979C-C0FE-4C91-A6CB-0E51940028CB}">
      <dgm:prSet phldrT="[Texte]"/>
      <dgm:spPr/>
      <dgm:t>
        <a:bodyPr/>
        <a:lstStyle/>
        <a:p>
          <a:r>
            <a:rPr lang="nl-BE" noProof="0"/>
            <a:t>Breekbaarheid van het ideaal</a:t>
          </a:r>
        </a:p>
      </dgm:t>
    </dgm:pt>
    <dgm:pt modelId="{07939037-EB6A-4791-BBD1-AB725A418CCA}" type="parTrans" cxnId="{586828D2-A2E3-4FC5-BA2F-F4A779EA4527}">
      <dgm:prSet/>
      <dgm:spPr/>
      <dgm:t>
        <a:bodyPr/>
        <a:lstStyle/>
        <a:p>
          <a:endParaRPr lang="fr-FR"/>
        </a:p>
      </dgm:t>
    </dgm:pt>
    <dgm:pt modelId="{F0BC86E2-8881-4052-BBAC-ED8BD7722E11}" type="sibTrans" cxnId="{586828D2-A2E3-4FC5-BA2F-F4A779EA4527}">
      <dgm:prSet/>
      <dgm:spPr/>
      <dgm:t>
        <a:bodyPr/>
        <a:lstStyle/>
        <a:p>
          <a:endParaRPr lang="fr-FR"/>
        </a:p>
      </dgm:t>
    </dgm:pt>
    <dgm:pt modelId="{67F2E985-2FE1-4A3B-8AA4-E98573F0D9F9}">
      <dgm:prSet phldrT="[Texte]"/>
      <dgm:spPr>
        <a:solidFill>
          <a:srgbClr val="9BD5EF"/>
        </a:solidFill>
      </dgm:spPr>
      <dgm:t>
        <a:bodyPr/>
        <a:lstStyle/>
        <a:p>
          <a:r>
            <a:rPr lang="nl-BE" noProof="0"/>
            <a:t>Fase 2</a:t>
          </a:r>
        </a:p>
      </dgm:t>
    </dgm:pt>
    <dgm:pt modelId="{BFB8DFBB-559A-4DFB-932A-6FC0A9EC8991}" type="parTrans" cxnId="{D09B0022-82C2-437F-ADA8-7DCA7B2AA782}">
      <dgm:prSet/>
      <dgm:spPr/>
      <dgm:t>
        <a:bodyPr/>
        <a:lstStyle/>
        <a:p>
          <a:endParaRPr lang="fr-FR"/>
        </a:p>
      </dgm:t>
    </dgm:pt>
    <dgm:pt modelId="{BB9AEDB7-FF24-40E9-8981-9476F0DE3032}" type="sibTrans" cxnId="{D09B0022-82C2-437F-ADA8-7DCA7B2AA782}">
      <dgm:prSet/>
      <dgm:spPr/>
      <dgm:t>
        <a:bodyPr/>
        <a:lstStyle/>
        <a:p>
          <a:endParaRPr lang="fr-FR"/>
        </a:p>
      </dgm:t>
    </dgm:pt>
    <dgm:pt modelId="{B0944A1A-12B6-428F-B3D5-C821026EB550}">
      <dgm:prSet phldrT="[Texte]"/>
      <dgm:spPr/>
      <dgm:t>
        <a:bodyPr/>
        <a:lstStyle/>
        <a:p>
          <a:r>
            <a:rPr lang="nl-BE" noProof="0"/>
            <a:t>Beschermende terugtrekking</a:t>
          </a:r>
        </a:p>
      </dgm:t>
    </dgm:pt>
    <dgm:pt modelId="{3B2D9FDB-6076-4C4F-9439-364AF7A15ED6}" type="parTrans" cxnId="{9E2C9C2F-30A1-4C02-B053-217ACA4EF46B}">
      <dgm:prSet/>
      <dgm:spPr/>
      <dgm:t>
        <a:bodyPr/>
        <a:lstStyle/>
        <a:p>
          <a:endParaRPr lang="fr-FR"/>
        </a:p>
      </dgm:t>
    </dgm:pt>
    <dgm:pt modelId="{9BB7F991-AA14-4394-B65F-5E646E4CEAF4}" type="sibTrans" cxnId="{9E2C9C2F-30A1-4C02-B053-217ACA4EF46B}">
      <dgm:prSet/>
      <dgm:spPr/>
      <dgm:t>
        <a:bodyPr/>
        <a:lstStyle/>
        <a:p>
          <a:endParaRPr lang="fr-FR"/>
        </a:p>
      </dgm:t>
    </dgm:pt>
    <dgm:pt modelId="{8809C29C-1CEC-4681-B545-6FB3A7AF2308}">
      <dgm:prSet/>
      <dgm:spPr/>
      <dgm:t>
        <a:bodyPr/>
        <a:lstStyle/>
        <a:p>
          <a:r>
            <a:rPr lang="nl-BE" noProof="0"/>
            <a:t>Bewezen burn-out</a:t>
          </a:r>
        </a:p>
      </dgm:t>
    </dgm:pt>
    <dgm:pt modelId="{78134DE4-44C8-4067-8086-EC233C272C55}" type="parTrans" cxnId="{D8D02A79-E681-4EC7-9D7E-B64C46A7927A}">
      <dgm:prSet/>
      <dgm:spPr/>
      <dgm:t>
        <a:bodyPr/>
        <a:lstStyle/>
        <a:p>
          <a:endParaRPr lang="fr-FR"/>
        </a:p>
      </dgm:t>
    </dgm:pt>
    <dgm:pt modelId="{EB38CDF9-E80E-4DBA-9F47-76A6C6341A7F}" type="sibTrans" cxnId="{D8D02A79-E681-4EC7-9D7E-B64C46A7927A}">
      <dgm:prSet/>
      <dgm:spPr/>
      <dgm:t>
        <a:bodyPr/>
        <a:lstStyle/>
        <a:p>
          <a:endParaRPr lang="fr-FR"/>
        </a:p>
      </dgm:t>
    </dgm:pt>
    <dgm:pt modelId="{3C2D95B6-D047-44C9-910E-174F9BD6FB7E}">
      <dgm:prSet/>
      <dgm:spPr>
        <a:solidFill>
          <a:srgbClr val="9BD5EF"/>
        </a:solidFill>
      </dgm:spPr>
      <dgm:t>
        <a:bodyPr/>
        <a:lstStyle/>
        <a:p>
          <a:endParaRPr lang="nl-BE" noProof="0"/>
        </a:p>
      </dgm:t>
    </dgm:pt>
    <dgm:pt modelId="{147D3324-03E4-43A3-9537-F9D828364A88}" type="sibTrans" cxnId="{5ADE914C-783C-46AB-B9E2-97EC9B1BB23C}">
      <dgm:prSet/>
      <dgm:spPr/>
      <dgm:t>
        <a:bodyPr/>
        <a:lstStyle/>
        <a:p>
          <a:endParaRPr lang="fr-FR"/>
        </a:p>
      </dgm:t>
    </dgm:pt>
    <dgm:pt modelId="{6AB73E94-5DA1-466B-B221-9A61E5D64152}" type="parTrans" cxnId="{5ADE914C-783C-46AB-B9E2-97EC9B1BB23C}">
      <dgm:prSet/>
      <dgm:spPr/>
      <dgm:t>
        <a:bodyPr/>
        <a:lstStyle/>
        <a:p>
          <a:endParaRPr lang="fr-FR"/>
        </a:p>
      </dgm:t>
    </dgm:pt>
    <dgm:pt modelId="{EE988633-E44B-42E0-B67A-365A07F9A45E}" type="pres">
      <dgm:prSet presAssocID="{89DC7A77-DDE2-45BB-9294-84B6769AECAC}" presName="Name0" presStyleCnt="0">
        <dgm:presLayoutVars>
          <dgm:chMax val="5"/>
          <dgm:chPref val="5"/>
          <dgm:dir/>
          <dgm:animLvl val="lvl"/>
        </dgm:presLayoutVars>
      </dgm:prSet>
      <dgm:spPr/>
    </dgm:pt>
    <dgm:pt modelId="{7B4EF934-A9FD-4FC9-9716-DD154AD0A9AF}" type="pres">
      <dgm:prSet presAssocID="{17AE9767-1BCE-4051-82FE-C76941B8A349}" presName="parentText1" presStyleLbl="node1" presStyleIdx="0" presStyleCnt="4" custLinFactNeighborY="-2620">
        <dgm:presLayoutVars>
          <dgm:chMax/>
          <dgm:chPref val="3"/>
          <dgm:bulletEnabled val="1"/>
        </dgm:presLayoutVars>
      </dgm:prSet>
      <dgm:spPr/>
    </dgm:pt>
    <dgm:pt modelId="{73004430-8F5A-49A0-9E3F-DE0E6DF4FD09}" type="pres">
      <dgm:prSet presAssocID="{17AE9767-1BCE-4051-82FE-C76941B8A349}" presName="childText1" presStyleLbl="solidAlignAcc1" presStyleIdx="0" presStyleCnt="4">
        <dgm:presLayoutVars>
          <dgm:chMax val="0"/>
          <dgm:chPref val="0"/>
          <dgm:bulletEnabled val="1"/>
        </dgm:presLayoutVars>
      </dgm:prSet>
      <dgm:spPr/>
    </dgm:pt>
    <dgm:pt modelId="{B3907BCD-8E10-4F18-A5A0-96F42611D02D}" type="pres">
      <dgm:prSet presAssocID="{2BC582DE-859F-40EE-9917-D2527959F2F5}" presName="parentText2" presStyleLbl="node1" presStyleIdx="1" presStyleCnt="4">
        <dgm:presLayoutVars>
          <dgm:chMax/>
          <dgm:chPref val="3"/>
          <dgm:bulletEnabled val="1"/>
        </dgm:presLayoutVars>
      </dgm:prSet>
      <dgm:spPr/>
    </dgm:pt>
    <dgm:pt modelId="{36A972B7-9298-4AD8-B3B1-35C4CB65D3FD}" type="pres">
      <dgm:prSet presAssocID="{2BC582DE-859F-40EE-9917-D2527959F2F5}" presName="childText2" presStyleLbl="solidAlignAcc1" presStyleIdx="1" presStyleCnt="4" custLinFactNeighborX="-85" custLinFactNeighborY="-2067">
        <dgm:presLayoutVars>
          <dgm:chMax val="0"/>
          <dgm:chPref val="0"/>
          <dgm:bulletEnabled val="1"/>
        </dgm:presLayoutVars>
      </dgm:prSet>
      <dgm:spPr/>
    </dgm:pt>
    <dgm:pt modelId="{19F8C5BD-18E8-4532-9FFB-8A75A30BB0A3}" type="pres">
      <dgm:prSet presAssocID="{67F2E985-2FE1-4A3B-8AA4-E98573F0D9F9}" presName="parentText3" presStyleLbl="node1" presStyleIdx="2" presStyleCnt="4">
        <dgm:presLayoutVars>
          <dgm:chMax/>
          <dgm:chPref val="3"/>
          <dgm:bulletEnabled val="1"/>
        </dgm:presLayoutVars>
      </dgm:prSet>
      <dgm:spPr/>
    </dgm:pt>
    <dgm:pt modelId="{ED2C78C3-881C-4FEB-A307-0063D025FDEB}" type="pres">
      <dgm:prSet presAssocID="{67F2E985-2FE1-4A3B-8AA4-E98573F0D9F9}" presName="childText3" presStyleLbl="solidAlignAcc1" presStyleIdx="2" presStyleCnt="4">
        <dgm:presLayoutVars>
          <dgm:chMax val="0"/>
          <dgm:chPref val="0"/>
          <dgm:bulletEnabled val="1"/>
        </dgm:presLayoutVars>
      </dgm:prSet>
      <dgm:spPr/>
    </dgm:pt>
    <dgm:pt modelId="{A057C892-19DD-4169-82CC-FEE227984C2C}" type="pres">
      <dgm:prSet presAssocID="{3C2D95B6-D047-44C9-910E-174F9BD6FB7E}" presName="parentText4" presStyleLbl="node1" presStyleIdx="3" presStyleCnt="4">
        <dgm:presLayoutVars>
          <dgm:chMax/>
          <dgm:chPref val="3"/>
          <dgm:bulletEnabled val="1"/>
        </dgm:presLayoutVars>
      </dgm:prSet>
      <dgm:spPr/>
    </dgm:pt>
    <dgm:pt modelId="{116189A6-B1A1-4692-BA9F-05847D177AA0}" type="pres">
      <dgm:prSet presAssocID="{3C2D95B6-D047-44C9-910E-174F9BD6FB7E}" presName="childText4" presStyleLbl="solidAlignAcc1" presStyleIdx="3" presStyleCnt="4">
        <dgm:presLayoutVars>
          <dgm:chMax val="0"/>
          <dgm:chPref val="0"/>
          <dgm:bulletEnabled val="1"/>
        </dgm:presLayoutVars>
      </dgm:prSet>
      <dgm:spPr/>
    </dgm:pt>
  </dgm:ptLst>
  <dgm:cxnLst>
    <dgm:cxn modelId="{D09B0022-82C2-437F-ADA8-7DCA7B2AA782}" srcId="{89DC7A77-DDE2-45BB-9294-84B6769AECAC}" destId="{67F2E985-2FE1-4A3B-8AA4-E98573F0D9F9}" srcOrd="2" destOrd="0" parTransId="{BFB8DFBB-559A-4DFB-932A-6FC0A9EC8991}" sibTransId="{BB9AEDB7-FF24-40E9-8981-9476F0DE3032}"/>
    <dgm:cxn modelId="{AB37DE2E-0E15-4031-83F7-3B6BE475E829}" type="presOf" srcId="{5532BA31-0214-4D93-B3D9-56A86D5F7489}" destId="{73004430-8F5A-49A0-9E3F-DE0E6DF4FD09}" srcOrd="0" destOrd="0" presId="urn:microsoft.com/office/officeart/2009/3/layout/IncreasingArrowsProcess"/>
    <dgm:cxn modelId="{9E2C9C2F-30A1-4C02-B053-217ACA4EF46B}" srcId="{67F2E985-2FE1-4A3B-8AA4-E98573F0D9F9}" destId="{B0944A1A-12B6-428F-B3D5-C821026EB550}" srcOrd="0" destOrd="0" parTransId="{3B2D9FDB-6076-4C4F-9439-364AF7A15ED6}" sibTransId="{9BB7F991-AA14-4394-B65F-5E646E4CEAF4}"/>
    <dgm:cxn modelId="{C5AA175F-933D-48CD-9CB5-7F8143E6E711}" type="presOf" srcId="{2BC582DE-859F-40EE-9917-D2527959F2F5}" destId="{B3907BCD-8E10-4F18-A5A0-96F42611D02D}" srcOrd="0" destOrd="0" presId="urn:microsoft.com/office/officeart/2009/3/layout/IncreasingArrowsProcess"/>
    <dgm:cxn modelId="{697AD660-924D-4FC4-BF68-83C2E68CC396}" srcId="{17AE9767-1BCE-4051-82FE-C76941B8A349}" destId="{5532BA31-0214-4D93-B3D9-56A86D5F7489}" srcOrd="0" destOrd="0" parTransId="{FFB77311-8177-4CEA-A95A-C489ADD9CFCF}" sibTransId="{1363AD16-0D87-4481-8E28-BB24BCA939C4}"/>
    <dgm:cxn modelId="{5724F946-5F7A-4581-A810-768701C4A042}" type="presOf" srcId="{89DC7A77-DDE2-45BB-9294-84B6769AECAC}" destId="{EE988633-E44B-42E0-B67A-365A07F9A45E}" srcOrd="0" destOrd="0" presId="urn:microsoft.com/office/officeart/2009/3/layout/IncreasingArrowsProcess"/>
    <dgm:cxn modelId="{92FD9C69-83EA-4EE5-9EE6-A7A3C6ED2066}" type="presOf" srcId="{3C2D95B6-D047-44C9-910E-174F9BD6FB7E}" destId="{A057C892-19DD-4169-82CC-FEE227984C2C}" srcOrd="0" destOrd="0" presId="urn:microsoft.com/office/officeart/2009/3/layout/IncreasingArrowsProcess"/>
    <dgm:cxn modelId="{5ADE914C-783C-46AB-B9E2-97EC9B1BB23C}" srcId="{89DC7A77-DDE2-45BB-9294-84B6769AECAC}" destId="{3C2D95B6-D047-44C9-910E-174F9BD6FB7E}" srcOrd="3" destOrd="0" parTransId="{6AB73E94-5DA1-466B-B221-9A61E5D64152}" sibTransId="{147D3324-03E4-43A3-9537-F9D828364A88}"/>
    <dgm:cxn modelId="{5B86AD6D-C036-4E41-9126-5DE185B50C2D}" type="presOf" srcId="{8809C29C-1CEC-4681-B545-6FB3A7AF2308}" destId="{116189A6-B1A1-4692-BA9F-05847D177AA0}" srcOrd="0" destOrd="0" presId="urn:microsoft.com/office/officeart/2009/3/layout/IncreasingArrowsProcess"/>
    <dgm:cxn modelId="{41A8E974-575E-4AD2-BA16-F78D30F2BF02}" type="presOf" srcId="{53C4979C-C0FE-4C91-A6CB-0E51940028CB}" destId="{36A972B7-9298-4AD8-B3B1-35C4CB65D3FD}" srcOrd="0" destOrd="0" presId="urn:microsoft.com/office/officeart/2009/3/layout/IncreasingArrowsProcess"/>
    <dgm:cxn modelId="{D8D02A79-E681-4EC7-9D7E-B64C46A7927A}" srcId="{3C2D95B6-D047-44C9-910E-174F9BD6FB7E}" destId="{8809C29C-1CEC-4681-B545-6FB3A7AF2308}" srcOrd="0" destOrd="0" parTransId="{78134DE4-44C8-4067-8086-EC233C272C55}" sibTransId="{EB38CDF9-E80E-4DBA-9F47-76A6C6341A7F}"/>
    <dgm:cxn modelId="{7823CE92-1DE0-4CD3-B7E8-CAB7F7338957}" srcId="{89DC7A77-DDE2-45BB-9294-84B6769AECAC}" destId="{17AE9767-1BCE-4051-82FE-C76941B8A349}" srcOrd="0" destOrd="0" parTransId="{5169C37D-AB53-4349-9F8E-5D5EAA8EB437}" sibTransId="{4DB13705-A44D-4B86-91BA-3283CB4A7164}"/>
    <dgm:cxn modelId="{6B5399A3-F6C9-4EB5-99F2-D8923C94A327}" type="presOf" srcId="{67F2E985-2FE1-4A3B-8AA4-E98573F0D9F9}" destId="{19F8C5BD-18E8-4532-9FFB-8A75A30BB0A3}" srcOrd="0" destOrd="0" presId="urn:microsoft.com/office/officeart/2009/3/layout/IncreasingArrowsProcess"/>
    <dgm:cxn modelId="{1B9FD9AD-648B-4DB9-A369-75F5B3F45FF5}" type="presOf" srcId="{17AE9767-1BCE-4051-82FE-C76941B8A349}" destId="{7B4EF934-A9FD-4FC9-9716-DD154AD0A9AF}" srcOrd="0" destOrd="0" presId="urn:microsoft.com/office/officeart/2009/3/layout/IncreasingArrowsProcess"/>
    <dgm:cxn modelId="{AF6434CC-FE68-4D56-9261-C405B8C8F1BA}" type="presOf" srcId="{B0944A1A-12B6-428F-B3D5-C821026EB550}" destId="{ED2C78C3-881C-4FEB-A307-0063D025FDEB}" srcOrd="0" destOrd="0" presId="urn:microsoft.com/office/officeart/2009/3/layout/IncreasingArrowsProcess"/>
    <dgm:cxn modelId="{586828D2-A2E3-4FC5-BA2F-F4A779EA4527}" srcId="{2BC582DE-859F-40EE-9917-D2527959F2F5}" destId="{53C4979C-C0FE-4C91-A6CB-0E51940028CB}" srcOrd="0" destOrd="0" parTransId="{07939037-EB6A-4791-BBD1-AB725A418CCA}" sibTransId="{F0BC86E2-8881-4052-BBAC-ED8BD7722E11}"/>
    <dgm:cxn modelId="{AA3A05E5-4507-438A-8361-EF614512923F}" srcId="{89DC7A77-DDE2-45BB-9294-84B6769AECAC}" destId="{2BC582DE-859F-40EE-9917-D2527959F2F5}" srcOrd="1" destOrd="0" parTransId="{16A5486A-E4DB-4625-8293-B9BCF496BB36}" sibTransId="{375D1762-C736-4324-80FA-510ADE7BE701}"/>
    <dgm:cxn modelId="{5C58C952-F311-4C56-AD86-639022BDD080}" type="presParOf" srcId="{EE988633-E44B-42E0-B67A-365A07F9A45E}" destId="{7B4EF934-A9FD-4FC9-9716-DD154AD0A9AF}" srcOrd="0" destOrd="0" presId="urn:microsoft.com/office/officeart/2009/3/layout/IncreasingArrowsProcess"/>
    <dgm:cxn modelId="{708BEA12-CA61-452E-BB83-418A2A1A00A7}" type="presParOf" srcId="{EE988633-E44B-42E0-B67A-365A07F9A45E}" destId="{73004430-8F5A-49A0-9E3F-DE0E6DF4FD09}" srcOrd="1" destOrd="0" presId="urn:microsoft.com/office/officeart/2009/3/layout/IncreasingArrowsProcess"/>
    <dgm:cxn modelId="{B1C0F6B8-0644-4AA0-81EA-B02823E39E69}" type="presParOf" srcId="{EE988633-E44B-42E0-B67A-365A07F9A45E}" destId="{B3907BCD-8E10-4F18-A5A0-96F42611D02D}" srcOrd="2" destOrd="0" presId="urn:microsoft.com/office/officeart/2009/3/layout/IncreasingArrowsProcess"/>
    <dgm:cxn modelId="{88732892-F35B-4EB1-9B38-7685EE4B4CFD}" type="presParOf" srcId="{EE988633-E44B-42E0-B67A-365A07F9A45E}" destId="{36A972B7-9298-4AD8-B3B1-35C4CB65D3FD}" srcOrd="3" destOrd="0" presId="urn:microsoft.com/office/officeart/2009/3/layout/IncreasingArrowsProcess"/>
    <dgm:cxn modelId="{5878FBD5-5C1E-4BC8-A442-38A5098E9056}" type="presParOf" srcId="{EE988633-E44B-42E0-B67A-365A07F9A45E}" destId="{19F8C5BD-18E8-4532-9FFB-8A75A30BB0A3}" srcOrd="4" destOrd="0" presId="urn:microsoft.com/office/officeart/2009/3/layout/IncreasingArrowsProcess"/>
    <dgm:cxn modelId="{45F8D694-0937-4009-A5B7-09947CA4BAF9}" type="presParOf" srcId="{EE988633-E44B-42E0-B67A-365A07F9A45E}" destId="{ED2C78C3-881C-4FEB-A307-0063D025FDEB}" srcOrd="5" destOrd="0" presId="urn:microsoft.com/office/officeart/2009/3/layout/IncreasingArrowsProcess"/>
    <dgm:cxn modelId="{6822FB12-E7AB-4087-B8C0-D8735B4768A0}" type="presParOf" srcId="{EE988633-E44B-42E0-B67A-365A07F9A45E}" destId="{A057C892-19DD-4169-82CC-FEE227984C2C}" srcOrd="6" destOrd="0" presId="urn:microsoft.com/office/officeart/2009/3/layout/IncreasingArrowsProcess"/>
    <dgm:cxn modelId="{D5D609FC-9375-43FA-AD40-440CE2D72BC2}" type="presParOf" srcId="{EE988633-E44B-42E0-B67A-365A07F9A45E}" destId="{116189A6-B1A1-4692-BA9F-05847D177AA0}" srcOrd="7" destOrd="0" presId="urn:microsoft.com/office/officeart/2009/3/layout/IncreasingArrows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A8F99107-D684-466D-9B88-9EA1EB0BF0C6}" type="doc">
      <dgm:prSet loTypeId="urn:microsoft.com/office/officeart/2005/8/layout/vList2" loCatId="list" qsTypeId="urn:microsoft.com/office/officeart/2005/8/quickstyle/simple4" qsCatId="simple" csTypeId="urn:microsoft.com/office/officeart/2005/8/colors/accent3_5" csCatId="accent3" phldr="1"/>
      <dgm:spPr/>
      <dgm:t>
        <a:bodyPr/>
        <a:lstStyle/>
        <a:p>
          <a:endParaRPr lang="en-US"/>
        </a:p>
      </dgm:t>
    </dgm:pt>
    <dgm:pt modelId="{BFE1C13F-A29B-4052-90D0-DC63906863F3}">
      <dgm:prSet custT="1"/>
      <dgm:spPr>
        <a:solidFill>
          <a:schemeClr val="accent1">
            <a:lumMod val="40000"/>
            <a:lumOff val="60000"/>
          </a:schemeClr>
        </a:solidFill>
      </dgm:spPr>
      <dgm:t>
        <a:bodyPr/>
        <a:lstStyle/>
        <a:p>
          <a:pPr algn="l">
            <a:lnSpc>
              <a:spcPct val="90000"/>
            </a:lnSpc>
          </a:pPr>
          <a:r>
            <a:rPr lang="nl-BE" sz="4000" noProof="0">
              <a:solidFill>
                <a:srgbClr val="1E699D"/>
              </a:solidFill>
              <a:latin typeface="Calibri"/>
              <a:ea typeface="+mn-ea"/>
              <a:cs typeface="+mn-cs"/>
            </a:rPr>
            <a:t>Een systemische, psychosociale visie – werk</a:t>
          </a:r>
        </a:p>
      </dgm:t>
    </dgm:pt>
    <dgm:pt modelId="{94FD1088-04B5-485A-9CF0-FD1E5F79FEB9}" type="parTrans" cxnId="{1EF151FA-976A-4089-983E-2BDB9AF7550D}">
      <dgm:prSet/>
      <dgm:spPr/>
      <dgm:t>
        <a:bodyPr/>
        <a:lstStyle/>
        <a:p>
          <a:endParaRPr lang="en-US" sz="1600"/>
        </a:p>
      </dgm:t>
    </dgm:pt>
    <dgm:pt modelId="{7D3B0980-A942-4CBE-BC24-0DBC18695FD6}" type="sibTrans" cxnId="{1EF151FA-976A-4089-983E-2BDB9AF7550D}">
      <dgm:prSet/>
      <dgm:spPr/>
      <dgm:t>
        <a:bodyPr/>
        <a:lstStyle/>
        <a:p>
          <a:endParaRPr lang="en-US" sz="1600"/>
        </a:p>
      </dgm:t>
    </dgm:pt>
    <dgm:pt modelId="{9139B82B-9736-49B4-BFCF-051A0AA3D755}">
      <dgm:prSet phldr="0" custT="1"/>
      <dgm:spPr>
        <a:solidFill>
          <a:schemeClr val="accent2">
            <a:lumMod val="40000"/>
            <a:lumOff val="60000"/>
          </a:schemeClr>
        </a:solidFill>
        <a:ln>
          <a:solidFill>
            <a:schemeClr val="accent2">
              <a:lumMod val="40000"/>
              <a:lumOff val="60000"/>
            </a:schemeClr>
          </a:solidFill>
        </a:ln>
      </dgm:spPr>
      <dgm:t>
        <a:bodyPr/>
        <a:lstStyle/>
        <a:p>
          <a:pPr algn="l" rtl="0">
            <a:lnSpc>
              <a:spcPct val="90000"/>
            </a:lnSpc>
          </a:pPr>
          <a:r>
            <a:rPr lang="nl-BE" sz="4000" noProof="0">
              <a:solidFill>
                <a:srgbClr val="1E699D"/>
              </a:solidFill>
              <a:latin typeface="Calibri"/>
              <a:ea typeface="+mn-ea"/>
              <a:cs typeface="+mn-cs"/>
            </a:rPr>
            <a:t>Multidisciplinaire aanpak vanuit verschillende invalshoeken</a:t>
          </a:r>
        </a:p>
      </dgm:t>
    </dgm:pt>
    <dgm:pt modelId="{52821890-5AEB-4515-8C0A-FE25B6E8E75B}" type="parTrans" cxnId="{C668E4FF-9E3B-4D9D-996D-AD78ABEB71AF}">
      <dgm:prSet/>
      <dgm:spPr/>
      <dgm:t>
        <a:bodyPr/>
        <a:lstStyle/>
        <a:p>
          <a:endParaRPr lang="en-US" sz="1600"/>
        </a:p>
      </dgm:t>
    </dgm:pt>
    <dgm:pt modelId="{7D41CE8A-C3E0-42EC-AEAF-42B0973F41D9}" type="sibTrans" cxnId="{C668E4FF-9E3B-4D9D-996D-AD78ABEB71AF}">
      <dgm:prSet/>
      <dgm:spPr/>
      <dgm:t>
        <a:bodyPr/>
        <a:lstStyle/>
        <a:p>
          <a:endParaRPr lang="en-US" sz="1600"/>
        </a:p>
      </dgm:t>
    </dgm:pt>
    <dgm:pt modelId="{0F53EDF4-7113-401F-8DDC-B0CFE9C11AD0}">
      <dgm:prSet custT="1"/>
      <dgm:spPr>
        <a:solidFill>
          <a:srgbClr val="F0F8CA"/>
        </a:solidFill>
        <a:ln>
          <a:solidFill>
            <a:srgbClr val="F0F8CA"/>
          </a:solidFill>
        </a:ln>
      </dgm:spPr>
      <dgm:t>
        <a:bodyPr/>
        <a:lstStyle/>
        <a:p>
          <a:pPr algn="l" rtl="0">
            <a:lnSpc>
              <a:spcPct val="90000"/>
            </a:lnSpc>
          </a:pPr>
          <a:r>
            <a:rPr lang="nl-BE" sz="4000" noProof="0">
              <a:solidFill>
                <a:srgbClr val="1E699D"/>
              </a:solidFill>
              <a:latin typeface="Aptos Display" panose="020F0302020204030204"/>
              <a:ea typeface="+mn-ea"/>
              <a:cs typeface="+mn-cs"/>
            </a:rPr>
            <a:t> Streven naar </a:t>
          </a:r>
          <a:r>
            <a:rPr lang="nl-BE" sz="4000" noProof="0">
              <a:solidFill>
                <a:srgbClr val="1E699D"/>
              </a:solidFill>
              <a:latin typeface="Calibri"/>
              <a:ea typeface="+mn-ea"/>
              <a:cs typeface="+mn-cs"/>
            </a:rPr>
            <a:t>primaire preventie</a:t>
          </a:r>
        </a:p>
      </dgm:t>
    </dgm:pt>
    <dgm:pt modelId="{E9C329BA-2302-4961-B828-395FB66F4AFE}" type="parTrans" cxnId="{0A75799E-B7B1-4AC3-ADF5-E55645645A93}">
      <dgm:prSet/>
      <dgm:spPr/>
      <dgm:t>
        <a:bodyPr/>
        <a:lstStyle/>
        <a:p>
          <a:endParaRPr lang="en-US" sz="1600"/>
        </a:p>
      </dgm:t>
    </dgm:pt>
    <dgm:pt modelId="{EAF96CF6-DD6E-4110-9641-6501A9C10138}" type="sibTrans" cxnId="{0A75799E-B7B1-4AC3-ADF5-E55645645A93}">
      <dgm:prSet/>
      <dgm:spPr/>
      <dgm:t>
        <a:bodyPr/>
        <a:lstStyle/>
        <a:p>
          <a:endParaRPr lang="en-US" sz="1600"/>
        </a:p>
      </dgm:t>
    </dgm:pt>
    <dgm:pt modelId="{0B350A6A-EF20-4BA0-B832-5859B1D2B474}" type="pres">
      <dgm:prSet presAssocID="{A8F99107-D684-466D-9B88-9EA1EB0BF0C6}" presName="linear" presStyleCnt="0">
        <dgm:presLayoutVars>
          <dgm:animLvl val="lvl"/>
          <dgm:resizeHandles val="exact"/>
        </dgm:presLayoutVars>
      </dgm:prSet>
      <dgm:spPr/>
    </dgm:pt>
    <dgm:pt modelId="{4311247C-1327-4270-B109-F12E5A271E73}" type="pres">
      <dgm:prSet presAssocID="{BFE1C13F-A29B-4052-90D0-DC63906863F3}" presName="parentText" presStyleLbl="node1" presStyleIdx="0" presStyleCnt="3" custLinFactNeighborX="16884" custLinFactNeighborY="30785">
        <dgm:presLayoutVars>
          <dgm:chMax val="0"/>
          <dgm:bulletEnabled val="1"/>
        </dgm:presLayoutVars>
      </dgm:prSet>
      <dgm:spPr/>
    </dgm:pt>
    <dgm:pt modelId="{24D969A8-9278-4128-84D5-F67341651136}" type="pres">
      <dgm:prSet presAssocID="{7D3B0980-A942-4CBE-BC24-0DBC18695FD6}" presName="spacer" presStyleCnt="0"/>
      <dgm:spPr/>
    </dgm:pt>
    <dgm:pt modelId="{D07C5729-AE13-4A31-B000-81C3B14F32CE}" type="pres">
      <dgm:prSet presAssocID="{9139B82B-9736-49B4-BFCF-051A0AA3D755}" presName="parentText" presStyleLbl="node1" presStyleIdx="1" presStyleCnt="3">
        <dgm:presLayoutVars>
          <dgm:chMax val="0"/>
          <dgm:bulletEnabled val="1"/>
        </dgm:presLayoutVars>
      </dgm:prSet>
      <dgm:spPr/>
    </dgm:pt>
    <dgm:pt modelId="{8D5AD9A7-4A5D-4294-B3E0-434E1EC4E296}" type="pres">
      <dgm:prSet presAssocID="{7D41CE8A-C3E0-42EC-AEAF-42B0973F41D9}" presName="spacer" presStyleCnt="0"/>
      <dgm:spPr/>
    </dgm:pt>
    <dgm:pt modelId="{3AAC393A-1703-47BD-8549-15449C2C7352}" type="pres">
      <dgm:prSet presAssocID="{0F53EDF4-7113-401F-8DDC-B0CFE9C11AD0}" presName="parentText" presStyleLbl="node1" presStyleIdx="2" presStyleCnt="3">
        <dgm:presLayoutVars>
          <dgm:chMax val="0"/>
          <dgm:bulletEnabled val="1"/>
        </dgm:presLayoutVars>
      </dgm:prSet>
      <dgm:spPr/>
    </dgm:pt>
  </dgm:ptLst>
  <dgm:cxnLst>
    <dgm:cxn modelId="{15BABA83-D895-4BB7-B64F-BE70E0BD3170}" type="presOf" srcId="{A8F99107-D684-466D-9B88-9EA1EB0BF0C6}" destId="{0B350A6A-EF20-4BA0-B832-5859B1D2B474}" srcOrd="0" destOrd="0" presId="urn:microsoft.com/office/officeart/2005/8/layout/vList2"/>
    <dgm:cxn modelId="{9E94F78B-84DA-4C3C-A649-590B7CB821DA}" type="presOf" srcId="{BFE1C13F-A29B-4052-90D0-DC63906863F3}" destId="{4311247C-1327-4270-B109-F12E5A271E73}" srcOrd="0" destOrd="0" presId="urn:microsoft.com/office/officeart/2005/8/layout/vList2"/>
    <dgm:cxn modelId="{4EB53991-AFD5-4ACE-9277-F67A31D3848F}" type="presOf" srcId="{9139B82B-9736-49B4-BFCF-051A0AA3D755}" destId="{D07C5729-AE13-4A31-B000-81C3B14F32CE}" srcOrd="0" destOrd="0" presId="urn:microsoft.com/office/officeart/2005/8/layout/vList2"/>
    <dgm:cxn modelId="{0A75799E-B7B1-4AC3-ADF5-E55645645A93}" srcId="{A8F99107-D684-466D-9B88-9EA1EB0BF0C6}" destId="{0F53EDF4-7113-401F-8DDC-B0CFE9C11AD0}" srcOrd="2" destOrd="0" parTransId="{E9C329BA-2302-4961-B828-395FB66F4AFE}" sibTransId="{EAF96CF6-DD6E-4110-9641-6501A9C10138}"/>
    <dgm:cxn modelId="{D5D1FCDA-D9DE-47A7-BC7B-4E18571EDCCA}" type="presOf" srcId="{0F53EDF4-7113-401F-8DDC-B0CFE9C11AD0}" destId="{3AAC393A-1703-47BD-8549-15449C2C7352}" srcOrd="0" destOrd="0" presId="urn:microsoft.com/office/officeart/2005/8/layout/vList2"/>
    <dgm:cxn modelId="{1EF151FA-976A-4089-983E-2BDB9AF7550D}" srcId="{A8F99107-D684-466D-9B88-9EA1EB0BF0C6}" destId="{BFE1C13F-A29B-4052-90D0-DC63906863F3}" srcOrd="0" destOrd="0" parTransId="{94FD1088-04B5-485A-9CF0-FD1E5F79FEB9}" sibTransId="{7D3B0980-A942-4CBE-BC24-0DBC18695FD6}"/>
    <dgm:cxn modelId="{C668E4FF-9E3B-4D9D-996D-AD78ABEB71AF}" srcId="{A8F99107-D684-466D-9B88-9EA1EB0BF0C6}" destId="{9139B82B-9736-49B4-BFCF-051A0AA3D755}" srcOrd="1" destOrd="0" parTransId="{52821890-5AEB-4515-8C0A-FE25B6E8E75B}" sibTransId="{7D41CE8A-C3E0-42EC-AEAF-42B0973F41D9}"/>
    <dgm:cxn modelId="{D8878300-7894-425D-A34F-A09C119EC706}" type="presParOf" srcId="{0B350A6A-EF20-4BA0-B832-5859B1D2B474}" destId="{4311247C-1327-4270-B109-F12E5A271E73}" srcOrd="0" destOrd="0" presId="urn:microsoft.com/office/officeart/2005/8/layout/vList2"/>
    <dgm:cxn modelId="{0AC09929-CAFC-4E97-879E-4756397BF67D}" type="presParOf" srcId="{0B350A6A-EF20-4BA0-B832-5859B1D2B474}" destId="{24D969A8-9278-4128-84D5-F67341651136}" srcOrd="1" destOrd="0" presId="urn:microsoft.com/office/officeart/2005/8/layout/vList2"/>
    <dgm:cxn modelId="{4C60FD24-0228-4BE5-B81A-5549DC2FB2C7}" type="presParOf" srcId="{0B350A6A-EF20-4BA0-B832-5859B1D2B474}" destId="{D07C5729-AE13-4A31-B000-81C3B14F32CE}" srcOrd="2" destOrd="0" presId="urn:microsoft.com/office/officeart/2005/8/layout/vList2"/>
    <dgm:cxn modelId="{647FE49C-584B-4D88-BE01-3C19809E65FB}" type="presParOf" srcId="{0B350A6A-EF20-4BA0-B832-5859B1D2B474}" destId="{8D5AD9A7-4A5D-4294-B3E0-434E1EC4E296}" srcOrd="3" destOrd="0" presId="urn:microsoft.com/office/officeart/2005/8/layout/vList2"/>
    <dgm:cxn modelId="{E2E34083-5CF3-4405-95D4-F0FD237D02FD}" type="presParOf" srcId="{0B350A6A-EF20-4BA0-B832-5859B1D2B474}" destId="{3AAC393A-1703-47BD-8549-15449C2C7352}"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5EE5166F-CEE3-490C-B638-314979A67215}"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D6A3F99B-3D32-4A21-841E-C0534B3500C3}">
      <dgm:prSet/>
      <dgm:spPr>
        <a:solidFill>
          <a:srgbClr val="9BD5EF"/>
        </a:solidFill>
        <a:ln>
          <a:solidFill>
            <a:schemeClr val="accent4">
              <a:lumMod val="40000"/>
              <a:lumOff val="60000"/>
            </a:schemeClr>
          </a:solidFill>
        </a:ln>
      </dgm:spPr>
      <dgm:t>
        <a:bodyPr/>
        <a:lstStyle/>
        <a:p>
          <a:r>
            <a:rPr lang="nl-BE" noProof="0">
              <a:solidFill>
                <a:srgbClr val="1E699D"/>
              </a:solidFill>
            </a:rPr>
            <a:t>1. Je hebt de persoon van tevoren ingelicht.</a:t>
          </a:r>
        </a:p>
      </dgm:t>
    </dgm:pt>
    <dgm:pt modelId="{1E407E1A-81E8-42E8-80F3-CE9D254BC9D3}" type="parTrans" cxnId="{72E02EB4-616F-4664-AD6F-FA41F2930A62}">
      <dgm:prSet/>
      <dgm:spPr/>
      <dgm:t>
        <a:bodyPr/>
        <a:lstStyle/>
        <a:p>
          <a:endParaRPr lang="en-US">
            <a:solidFill>
              <a:srgbClr val="1E699D"/>
            </a:solidFill>
          </a:endParaRPr>
        </a:p>
      </dgm:t>
    </dgm:pt>
    <dgm:pt modelId="{9B97F55E-9E19-4EC4-AF60-B43B82398B87}" type="sibTrans" cxnId="{72E02EB4-616F-4664-AD6F-FA41F2930A62}">
      <dgm:prSet/>
      <dgm:spPr/>
      <dgm:t>
        <a:bodyPr/>
        <a:lstStyle/>
        <a:p>
          <a:endParaRPr lang="en-US">
            <a:solidFill>
              <a:srgbClr val="1E699D"/>
            </a:solidFill>
          </a:endParaRPr>
        </a:p>
      </dgm:t>
    </dgm:pt>
    <dgm:pt modelId="{CAE147C5-A1A3-4ECB-BE1D-93C9202369FA}">
      <dgm:prSet/>
      <dgm:spPr>
        <a:solidFill>
          <a:srgbClr val="9BD5EF"/>
        </a:solidFill>
        <a:ln>
          <a:solidFill>
            <a:schemeClr val="accent4">
              <a:lumMod val="40000"/>
              <a:lumOff val="60000"/>
            </a:schemeClr>
          </a:solidFill>
        </a:ln>
      </dgm:spPr>
      <dgm:t>
        <a:bodyPr/>
        <a:lstStyle/>
        <a:p>
          <a:r>
            <a:rPr lang="nl-BE" noProof="0">
              <a:solidFill>
                <a:srgbClr val="1E699D"/>
              </a:solidFill>
            </a:rPr>
            <a:t>2. De persoon stemt in met de uitwisseling van informatie.</a:t>
          </a:r>
        </a:p>
      </dgm:t>
    </dgm:pt>
    <dgm:pt modelId="{D98937BD-5A0B-4985-8182-BCC2076D435C}" type="parTrans" cxnId="{5D0EB413-007B-4ABA-85FB-5630587D07BC}">
      <dgm:prSet/>
      <dgm:spPr/>
      <dgm:t>
        <a:bodyPr/>
        <a:lstStyle/>
        <a:p>
          <a:endParaRPr lang="en-US">
            <a:solidFill>
              <a:srgbClr val="1E699D"/>
            </a:solidFill>
          </a:endParaRPr>
        </a:p>
      </dgm:t>
    </dgm:pt>
    <dgm:pt modelId="{3FDEEE45-998A-431B-A373-30E68E9A5434}" type="sibTrans" cxnId="{5D0EB413-007B-4ABA-85FB-5630587D07BC}">
      <dgm:prSet/>
      <dgm:spPr/>
      <dgm:t>
        <a:bodyPr/>
        <a:lstStyle/>
        <a:p>
          <a:endParaRPr lang="en-US">
            <a:solidFill>
              <a:srgbClr val="1E699D"/>
            </a:solidFill>
          </a:endParaRPr>
        </a:p>
      </dgm:t>
    </dgm:pt>
    <dgm:pt modelId="{575223EE-1908-47A5-A607-37C3F68ABC63}">
      <dgm:prSet/>
      <dgm:spPr>
        <a:solidFill>
          <a:srgbClr val="9BD5EF"/>
        </a:solidFill>
        <a:ln>
          <a:solidFill>
            <a:schemeClr val="accent4">
              <a:lumMod val="40000"/>
              <a:lumOff val="60000"/>
            </a:schemeClr>
          </a:solidFill>
        </a:ln>
      </dgm:spPr>
      <dgm:t>
        <a:bodyPr/>
        <a:lstStyle/>
        <a:p>
          <a:r>
            <a:rPr lang="nl-BE" noProof="0">
              <a:solidFill>
                <a:srgbClr val="1E699D"/>
              </a:solidFill>
            </a:rPr>
            <a:t>3. Je deelt alleen informatie in het belang van de persoon (strikt noodzakelijke informatie).</a:t>
          </a:r>
        </a:p>
      </dgm:t>
    </dgm:pt>
    <dgm:pt modelId="{7131CC7D-9D36-4369-A335-B7C4468C461F}" type="parTrans" cxnId="{51AB6232-1456-411C-92D8-808B8A74BADC}">
      <dgm:prSet/>
      <dgm:spPr/>
      <dgm:t>
        <a:bodyPr/>
        <a:lstStyle/>
        <a:p>
          <a:endParaRPr lang="en-US">
            <a:solidFill>
              <a:srgbClr val="1E699D"/>
            </a:solidFill>
          </a:endParaRPr>
        </a:p>
      </dgm:t>
    </dgm:pt>
    <dgm:pt modelId="{A37B32EA-EBC7-41BE-887D-4FA2956C91E4}" type="sibTrans" cxnId="{51AB6232-1456-411C-92D8-808B8A74BADC}">
      <dgm:prSet/>
      <dgm:spPr/>
      <dgm:t>
        <a:bodyPr/>
        <a:lstStyle/>
        <a:p>
          <a:endParaRPr lang="en-US">
            <a:solidFill>
              <a:srgbClr val="1E699D"/>
            </a:solidFill>
          </a:endParaRPr>
        </a:p>
      </dgm:t>
    </dgm:pt>
    <dgm:pt modelId="{F36AFBB1-9365-45D8-964A-AE36079001F3}">
      <dgm:prSet/>
      <dgm:spPr>
        <a:solidFill>
          <a:srgbClr val="9BD5EF"/>
        </a:solidFill>
        <a:ln>
          <a:solidFill>
            <a:schemeClr val="accent4">
              <a:lumMod val="40000"/>
              <a:lumOff val="60000"/>
            </a:schemeClr>
          </a:solidFill>
        </a:ln>
      </dgm:spPr>
      <dgm:t>
        <a:bodyPr/>
        <a:lstStyle/>
        <a:p>
          <a:r>
            <a:rPr lang="nl-BE" noProof="0">
              <a:solidFill>
                <a:srgbClr val="1E699D"/>
              </a:solidFill>
            </a:rPr>
            <a:t>4. De persoon met wie je informatie uitwisselt, is ook gebonden aan het beroepsgeheim.</a:t>
          </a:r>
        </a:p>
      </dgm:t>
    </dgm:pt>
    <dgm:pt modelId="{74FD311F-A444-4AE6-B9B9-49F657BCE828}" type="parTrans" cxnId="{BF295AC0-E3D1-4F9A-A839-0D949E8E1319}">
      <dgm:prSet/>
      <dgm:spPr/>
      <dgm:t>
        <a:bodyPr/>
        <a:lstStyle/>
        <a:p>
          <a:endParaRPr lang="en-US">
            <a:solidFill>
              <a:srgbClr val="1E699D"/>
            </a:solidFill>
          </a:endParaRPr>
        </a:p>
      </dgm:t>
    </dgm:pt>
    <dgm:pt modelId="{66C4A6B9-6360-4D5B-95A5-F9347EDBE904}" type="sibTrans" cxnId="{BF295AC0-E3D1-4F9A-A839-0D949E8E1319}">
      <dgm:prSet/>
      <dgm:spPr/>
      <dgm:t>
        <a:bodyPr/>
        <a:lstStyle/>
        <a:p>
          <a:endParaRPr lang="en-US">
            <a:solidFill>
              <a:srgbClr val="1E699D"/>
            </a:solidFill>
          </a:endParaRPr>
        </a:p>
      </dgm:t>
    </dgm:pt>
    <dgm:pt modelId="{66EF09F4-6FC7-4DEE-BDF4-E2B93C1DD018}">
      <dgm:prSet/>
      <dgm:spPr>
        <a:solidFill>
          <a:srgbClr val="9BD5EF"/>
        </a:solidFill>
        <a:ln>
          <a:solidFill>
            <a:schemeClr val="accent4">
              <a:lumMod val="40000"/>
              <a:lumOff val="60000"/>
            </a:schemeClr>
          </a:solidFill>
        </a:ln>
      </dgm:spPr>
      <dgm:t>
        <a:bodyPr/>
        <a:lstStyle/>
        <a:p>
          <a:r>
            <a:rPr lang="nl-BE" noProof="0">
              <a:solidFill>
                <a:srgbClr val="1E699D"/>
              </a:solidFill>
            </a:rPr>
            <a:t>5. De persoon met wie je informatie uitwisselt, handelt in het kader van dezelfde opdracht.</a:t>
          </a:r>
        </a:p>
      </dgm:t>
    </dgm:pt>
    <dgm:pt modelId="{AF8B455C-2061-4242-A066-CB8E696A1B90}" type="parTrans" cxnId="{4A7A79C1-1417-45B8-803D-F78690402882}">
      <dgm:prSet/>
      <dgm:spPr/>
      <dgm:t>
        <a:bodyPr/>
        <a:lstStyle/>
        <a:p>
          <a:endParaRPr lang="en-US">
            <a:solidFill>
              <a:srgbClr val="1E699D"/>
            </a:solidFill>
          </a:endParaRPr>
        </a:p>
      </dgm:t>
    </dgm:pt>
    <dgm:pt modelId="{56E02FD9-2693-4B3A-AE6A-99A56ECE906A}" type="sibTrans" cxnId="{4A7A79C1-1417-45B8-803D-F78690402882}">
      <dgm:prSet/>
      <dgm:spPr/>
      <dgm:t>
        <a:bodyPr/>
        <a:lstStyle/>
        <a:p>
          <a:endParaRPr lang="en-US">
            <a:solidFill>
              <a:srgbClr val="1E699D"/>
            </a:solidFill>
          </a:endParaRPr>
        </a:p>
      </dgm:t>
    </dgm:pt>
    <dgm:pt modelId="{405F46CB-1761-41A3-908B-83F2D667059D}">
      <dgm:prSet custT="1"/>
      <dgm:spPr>
        <a:solidFill>
          <a:schemeClr val="accent3">
            <a:lumMod val="20000"/>
            <a:lumOff val="80000"/>
          </a:schemeClr>
        </a:solidFill>
        <a:ln>
          <a:solidFill>
            <a:schemeClr val="accent3">
              <a:lumMod val="20000"/>
              <a:lumOff val="80000"/>
            </a:schemeClr>
          </a:solidFill>
        </a:ln>
      </dgm:spPr>
      <dgm:t>
        <a:bodyPr/>
        <a:lstStyle/>
        <a:p>
          <a:r>
            <a:rPr lang="nl-BE" sz="1400" noProof="0">
              <a:solidFill>
                <a:srgbClr val="1E699D"/>
              </a:solidFill>
            </a:rPr>
            <a:t>&gt;  </a:t>
          </a:r>
          <a:r>
            <a:rPr lang="nl-BE" sz="2000" noProof="0">
              <a:solidFill>
                <a:srgbClr val="1E699D"/>
              </a:solidFill>
              <a:latin typeface="Calibri" panose="020F0502020204030204" pitchFamily="34" charset="0"/>
              <a:cs typeface="Calibri" panose="020F0502020204030204" pitchFamily="34" charset="0"/>
            </a:rPr>
            <a:t>De flexibiliteit van een informeel contact (een telefoontje)! </a:t>
          </a:r>
        </a:p>
      </dgm:t>
    </dgm:pt>
    <dgm:pt modelId="{B12F670F-6983-4772-95D7-BF8FA1656FEA}" type="parTrans" cxnId="{F53E523B-3DBB-40BB-AE16-DF6808BF91DA}">
      <dgm:prSet/>
      <dgm:spPr/>
      <dgm:t>
        <a:bodyPr/>
        <a:lstStyle/>
        <a:p>
          <a:endParaRPr lang="en-US">
            <a:solidFill>
              <a:srgbClr val="1E699D"/>
            </a:solidFill>
          </a:endParaRPr>
        </a:p>
      </dgm:t>
    </dgm:pt>
    <dgm:pt modelId="{65D1529F-CC27-4606-82CF-C596FBEAA8CA}" type="sibTrans" cxnId="{F53E523B-3DBB-40BB-AE16-DF6808BF91DA}">
      <dgm:prSet/>
      <dgm:spPr/>
      <dgm:t>
        <a:bodyPr/>
        <a:lstStyle/>
        <a:p>
          <a:endParaRPr lang="en-US">
            <a:solidFill>
              <a:srgbClr val="1E699D"/>
            </a:solidFill>
          </a:endParaRPr>
        </a:p>
      </dgm:t>
    </dgm:pt>
    <dgm:pt modelId="{92478EE6-12CE-9944-AC07-548AB8C52CB9}" type="pres">
      <dgm:prSet presAssocID="{5EE5166F-CEE3-490C-B638-314979A67215}" presName="linear" presStyleCnt="0">
        <dgm:presLayoutVars>
          <dgm:animLvl val="lvl"/>
          <dgm:resizeHandles val="exact"/>
        </dgm:presLayoutVars>
      </dgm:prSet>
      <dgm:spPr/>
    </dgm:pt>
    <dgm:pt modelId="{23041878-9176-D84E-818E-B2EB289A9375}" type="pres">
      <dgm:prSet presAssocID="{D6A3F99B-3D32-4A21-841E-C0534B3500C3}" presName="parentText" presStyleLbl="node1" presStyleIdx="0" presStyleCnt="6" custLinFactY="-18909" custLinFactNeighborY="-100000">
        <dgm:presLayoutVars>
          <dgm:chMax val="0"/>
          <dgm:bulletEnabled val="1"/>
        </dgm:presLayoutVars>
      </dgm:prSet>
      <dgm:spPr/>
    </dgm:pt>
    <dgm:pt modelId="{FD3C7E25-5A47-6547-804F-FFE05906D88C}" type="pres">
      <dgm:prSet presAssocID="{9B97F55E-9E19-4EC4-AF60-B43B82398B87}" presName="spacer" presStyleCnt="0"/>
      <dgm:spPr/>
    </dgm:pt>
    <dgm:pt modelId="{D4EC7641-25D1-E04E-AA3C-0A1B90D85D3C}" type="pres">
      <dgm:prSet presAssocID="{CAE147C5-A1A3-4ECB-BE1D-93C9202369FA}" presName="parentText" presStyleLbl="node1" presStyleIdx="1" presStyleCnt="6" custScaleY="90909" custLinFactY="-24234" custLinFactNeighborY="-100000">
        <dgm:presLayoutVars>
          <dgm:chMax val="0"/>
          <dgm:bulletEnabled val="1"/>
        </dgm:presLayoutVars>
      </dgm:prSet>
      <dgm:spPr/>
    </dgm:pt>
    <dgm:pt modelId="{6E805B35-42B3-584D-A30F-B5DBA12803FB}" type="pres">
      <dgm:prSet presAssocID="{3FDEEE45-998A-431B-A373-30E68E9A5434}" presName="spacer" presStyleCnt="0"/>
      <dgm:spPr/>
    </dgm:pt>
    <dgm:pt modelId="{8018B1C4-61CD-944B-98E0-B6D59F248FF7}" type="pres">
      <dgm:prSet presAssocID="{575223EE-1908-47A5-A607-37C3F68ABC63}" presName="parentText" presStyleLbl="node1" presStyleIdx="2" presStyleCnt="6" custLinFactY="-35505" custLinFactNeighborX="-374" custLinFactNeighborY="-100000">
        <dgm:presLayoutVars>
          <dgm:chMax val="0"/>
          <dgm:bulletEnabled val="1"/>
        </dgm:presLayoutVars>
      </dgm:prSet>
      <dgm:spPr/>
    </dgm:pt>
    <dgm:pt modelId="{256FF34E-2058-DA49-9E12-18EED096BFCC}" type="pres">
      <dgm:prSet presAssocID="{A37B32EA-EBC7-41BE-887D-4FA2956C91E4}" presName="spacer" presStyleCnt="0"/>
      <dgm:spPr/>
    </dgm:pt>
    <dgm:pt modelId="{E6A899E0-07B3-9F48-B1D9-C81D89D87EAE}" type="pres">
      <dgm:prSet presAssocID="{F36AFBB1-9365-45D8-964A-AE36079001F3}" presName="parentText" presStyleLbl="node1" presStyleIdx="3" presStyleCnt="6" custLinFactY="-45376" custLinFactNeighborX="-249" custLinFactNeighborY="-100000">
        <dgm:presLayoutVars>
          <dgm:chMax val="0"/>
          <dgm:bulletEnabled val="1"/>
        </dgm:presLayoutVars>
      </dgm:prSet>
      <dgm:spPr/>
    </dgm:pt>
    <dgm:pt modelId="{0ABA7C7C-6DB3-F949-A359-3ED43C34C78B}" type="pres">
      <dgm:prSet presAssocID="{66C4A6B9-6360-4D5B-95A5-F9347EDBE904}" presName="spacer" presStyleCnt="0"/>
      <dgm:spPr/>
    </dgm:pt>
    <dgm:pt modelId="{6C70A5FD-7E7C-4C48-BD97-4E1B91F26A38}" type="pres">
      <dgm:prSet presAssocID="{66EF09F4-6FC7-4DEE-BDF4-E2B93C1DD018}" presName="parentText" presStyleLbl="node1" presStyleIdx="4" presStyleCnt="6" custLinFactY="-51068" custLinFactNeighborX="-249" custLinFactNeighborY="-100000">
        <dgm:presLayoutVars>
          <dgm:chMax val="0"/>
          <dgm:bulletEnabled val="1"/>
        </dgm:presLayoutVars>
      </dgm:prSet>
      <dgm:spPr/>
    </dgm:pt>
    <dgm:pt modelId="{9DD43588-8C09-F740-91DA-772146355ACA}" type="pres">
      <dgm:prSet presAssocID="{56E02FD9-2693-4B3A-AE6A-99A56ECE906A}" presName="spacer" presStyleCnt="0"/>
      <dgm:spPr/>
    </dgm:pt>
    <dgm:pt modelId="{E75BCE6F-F2D7-44FD-B885-642E2DBCBA00}" type="pres">
      <dgm:prSet presAssocID="{405F46CB-1761-41A3-908B-83F2D667059D}" presName="parentText" presStyleLbl="node1" presStyleIdx="5" presStyleCnt="6" custLinFactY="-46715" custLinFactNeighborX="249" custLinFactNeighborY="-100000">
        <dgm:presLayoutVars>
          <dgm:chMax val="0"/>
          <dgm:bulletEnabled val="1"/>
        </dgm:presLayoutVars>
      </dgm:prSet>
      <dgm:spPr/>
    </dgm:pt>
  </dgm:ptLst>
  <dgm:cxnLst>
    <dgm:cxn modelId="{5D0EB413-007B-4ABA-85FB-5630587D07BC}" srcId="{5EE5166F-CEE3-490C-B638-314979A67215}" destId="{CAE147C5-A1A3-4ECB-BE1D-93C9202369FA}" srcOrd="1" destOrd="0" parTransId="{D98937BD-5A0B-4985-8182-BCC2076D435C}" sibTransId="{3FDEEE45-998A-431B-A373-30E68E9A5434}"/>
    <dgm:cxn modelId="{56F88F27-06AC-A545-A7BE-7E59F448EAC1}" type="presOf" srcId="{575223EE-1908-47A5-A607-37C3F68ABC63}" destId="{8018B1C4-61CD-944B-98E0-B6D59F248FF7}" srcOrd="0" destOrd="0" presId="urn:microsoft.com/office/officeart/2005/8/layout/vList2"/>
    <dgm:cxn modelId="{20575A2C-B121-9249-8AFC-42581C5225A1}" type="presOf" srcId="{5EE5166F-CEE3-490C-B638-314979A67215}" destId="{92478EE6-12CE-9944-AC07-548AB8C52CB9}" srcOrd="0" destOrd="0" presId="urn:microsoft.com/office/officeart/2005/8/layout/vList2"/>
    <dgm:cxn modelId="{51AB6232-1456-411C-92D8-808B8A74BADC}" srcId="{5EE5166F-CEE3-490C-B638-314979A67215}" destId="{575223EE-1908-47A5-A607-37C3F68ABC63}" srcOrd="2" destOrd="0" parTransId="{7131CC7D-9D36-4369-A335-B7C4468C461F}" sibTransId="{A37B32EA-EBC7-41BE-887D-4FA2956C91E4}"/>
    <dgm:cxn modelId="{F53E523B-3DBB-40BB-AE16-DF6808BF91DA}" srcId="{5EE5166F-CEE3-490C-B638-314979A67215}" destId="{405F46CB-1761-41A3-908B-83F2D667059D}" srcOrd="5" destOrd="0" parTransId="{B12F670F-6983-4772-95D7-BF8FA1656FEA}" sibTransId="{65D1529F-CC27-4606-82CF-C596FBEAA8CA}"/>
    <dgm:cxn modelId="{F9EF315D-2436-DB44-9C4C-691AE5D72C10}" type="presOf" srcId="{F36AFBB1-9365-45D8-964A-AE36079001F3}" destId="{E6A899E0-07B3-9F48-B1D9-C81D89D87EAE}" srcOrd="0" destOrd="0" presId="urn:microsoft.com/office/officeart/2005/8/layout/vList2"/>
    <dgm:cxn modelId="{CF8D867F-94FC-4347-AC42-92B90CBAAF01}" type="presOf" srcId="{CAE147C5-A1A3-4ECB-BE1D-93C9202369FA}" destId="{D4EC7641-25D1-E04E-AA3C-0A1B90D85D3C}" srcOrd="0" destOrd="0" presId="urn:microsoft.com/office/officeart/2005/8/layout/vList2"/>
    <dgm:cxn modelId="{72E02EB4-616F-4664-AD6F-FA41F2930A62}" srcId="{5EE5166F-CEE3-490C-B638-314979A67215}" destId="{D6A3F99B-3D32-4A21-841E-C0534B3500C3}" srcOrd="0" destOrd="0" parTransId="{1E407E1A-81E8-42E8-80F3-CE9D254BC9D3}" sibTransId="{9B97F55E-9E19-4EC4-AF60-B43B82398B87}"/>
    <dgm:cxn modelId="{42D872B5-7119-4361-B117-96F29DC87F39}" type="presOf" srcId="{405F46CB-1761-41A3-908B-83F2D667059D}" destId="{E75BCE6F-F2D7-44FD-B885-642E2DBCBA00}" srcOrd="0" destOrd="0" presId="urn:microsoft.com/office/officeart/2005/8/layout/vList2"/>
    <dgm:cxn modelId="{BF295AC0-E3D1-4F9A-A839-0D949E8E1319}" srcId="{5EE5166F-CEE3-490C-B638-314979A67215}" destId="{F36AFBB1-9365-45D8-964A-AE36079001F3}" srcOrd="3" destOrd="0" parTransId="{74FD311F-A444-4AE6-B9B9-49F657BCE828}" sibTransId="{66C4A6B9-6360-4D5B-95A5-F9347EDBE904}"/>
    <dgm:cxn modelId="{4A7A79C1-1417-45B8-803D-F78690402882}" srcId="{5EE5166F-CEE3-490C-B638-314979A67215}" destId="{66EF09F4-6FC7-4DEE-BDF4-E2B93C1DD018}" srcOrd="4" destOrd="0" parTransId="{AF8B455C-2061-4242-A066-CB8E696A1B90}" sibTransId="{56E02FD9-2693-4B3A-AE6A-99A56ECE906A}"/>
    <dgm:cxn modelId="{F2D47EEB-9FDD-7E4B-AB34-BAAAA8FCEAE6}" type="presOf" srcId="{D6A3F99B-3D32-4A21-841E-C0534B3500C3}" destId="{23041878-9176-D84E-818E-B2EB289A9375}" srcOrd="0" destOrd="0" presId="urn:microsoft.com/office/officeart/2005/8/layout/vList2"/>
    <dgm:cxn modelId="{98B7BCF7-D9BA-4949-85A0-E9B429F1997A}" type="presOf" srcId="{66EF09F4-6FC7-4DEE-BDF4-E2B93C1DD018}" destId="{6C70A5FD-7E7C-4C48-BD97-4E1B91F26A38}" srcOrd="0" destOrd="0" presId="urn:microsoft.com/office/officeart/2005/8/layout/vList2"/>
    <dgm:cxn modelId="{ED6ADF08-EBF2-BA44-9CAB-3EC9FDBDBD22}" type="presParOf" srcId="{92478EE6-12CE-9944-AC07-548AB8C52CB9}" destId="{23041878-9176-D84E-818E-B2EB289A9375}" srcOrd="0" destOrd="0" presId="urn:microsoft.com/office/officeart/2005/8/layout/vList2"/>
    <dgm:cxn modelId="{528E0DEE-3D79-F942-9D70-91FD38DD74B2}" type="presParOf" srcId="{92478EE6-12CE-9944-AC07-548AB8C52CB9}" destId="{FD3C7E25-5A47-6547-804F-FFE05906D88C}" srcOrd="1" destOrd="0" presId="urn:microsoft.com/office/officeart/2005/8/layout/vList2"/>
    <dgm:cxn modelId="{C60C52AC-AFE3-E042-848A-01E09AF0BAD3}" type="presParOf" srcId="{92478EE6-12CE-9944-AC07-548AB8C52CB9}" destId="{D4EC7641-25D1-E04E-AA3C-0A1B90D85D3C}" srcOrd="2" destOrd="0" presId="urn:microsoft.com/office/officeart/2005/8/layout/vList2"/>
    <dgm:cxn modelId="{4F6FF77A-06CA-6941-9D3A-15E38EA9FB03}" type="presParOf" srcId="{92478EE6-12CE-9944-AC07-548AB8C52CB9}" destId="{6E805B35-42B3-584D-A30F-B5DBA12803FB}" srcOrd="3" destOrd="0" presId="urn:microsoft.com/office/officeart/2005/8/layout/vList2"/>
    <dgm:cxn modelId="{F2512BCD-C64E-5749-B3FA-03CF07F2B655}" type="presParOf" srcId="{92478EE6-12CE-9944-AC07-548AB8C52CB9}" destId="{8018B1C4-61CD-944B-98E0-B6D59F248FF7}" srcOrd="4" destOrd="0" presId="urn:microsoft.com/office/officeart/2005/8/layout/vList2"/>
    <dgm:cxn modelId="{0DC2316C-C8E2-9343-806E-5A163E180AA4}" type="presParOf" srcId="{92478EE6-12CE-9944-AC07-548AB8C52CB9}" destId="{256FF34E-2058-DA49-9E12-18EED096BFCC}" srcOrd="5" destOrd="0" presId="urn:microsoft.com/office/officeart/2005/8/layout/vList2"/>
    <dgm:cxn modelId="{1CFA438C-C8ED-8C4F-81E2-499A39E8C9B0}" type="presParOf" srcId="{92478EE6-12CE-9944-AC07-548AB8C52CB9}" destId="{E6A899E0-07B3-9F48-B1D9-C81D89D87EAE}" srcOrd="6" destOrd="0" presId="urn:microsoft.com/office/officeart/2005/8/layout/vList2"/>
    <dgm:cxn modelId="{BB43C523-5F61-144C-8601-471B236BAEA8}" type="presParOf" srcId="{92478EE6-12CE-9944-AC07-548AB8C52CB9}" destId="{0ABA7C7C-6DB3-F949-A359-3ED43C34C78B}" srcOrd="7" destOrd="0" presId="urn:microsoft.com/office/officeart/2005/8/layout/vList2"/>
    <dgm:cxn modelId="{88918AD2-5269-0349-9693-105AAA298105}" type="presParOf" srcId="{92478EE6-12CE-9944-AC07-548AB8C52CB9}" destId="{6C70A5FD-7E7C-4C48-BD97-4E1B91F26A38}" srcOrd="8" destOrd="0" presId="urn:microsoft.com/office/officeart/2005/8/layout/vList2"/>
    <dgm:cxn modelId="{4595D67A-9B06-2D49-B66E-B198C6EE553D}" type="presParOf" srcId="{92478EE6-12CE-9944-AC07-548AB8C52CB9}" destId="{9DD43588-8C09-F740-91DA-772146355ACA}" srcOrd="9" destOrd="0" presId="urn:microsoft.com/office/officeart/2005/8/layout/vList2"/>
    <dgm:cxn modelId="{F4B30E55-A10C-4A68-8A9F-C3CB7DA7287F}" type="presParOf" srcId="{92478EE6-12CE-9944-AC07-548AB8C52CB9}" destId="{E75BCE6F-F2D7-44FD-B885-642E2DBCBA00}" srcOrd="10"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097323B-1CE9-4507-ABAA-9644E091C9D2}">
      <dsp:nvSpPr>
        <dsp:cNvPr id="0" name=""/>
        <dsp:cNvSpPr/>
      </dsp:nvSpPr>
      <dsp:spPr>
        <a:xfrm rot="5400000">
          <a:off x="5242854" y="-2152335"/>
          <a:ext cx="807036" cy="5314233"/>
        </a:xfrm>
        <a:prstGeom prst="round2SameRect">
          <a:avLst/>
        </a:prstGeom>
        <a:solidFill>
          <a:srgbClr val="156082">
            <a:alpha val="90000"/>
            <a:tint val="40000"/>
            <a:hueOff val="0"/>
            <a:satOff val="0"/>
            <a:lumOff val="0"/>
            <a:alphaOff val="0"/>
          </a:srgbClr>
        </a:solidFill>
        <a:ln w="19050" cap="flat" cmpd="sng" algn="ctr">
          <a:solidFill>
            <a:srgbClr val="156082">
              <a:alpha val="90000"/>
              <a:tint val="40000"/>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l" defTabSz="622300">
            <a:lnSpc>
              <a:spcPct val="90000"/>
            </a:lnSpc>
            <a:spcBef>
              <a:spcPct val="0"/>
            </a:spcBef>
            <a:spcAft>
              <a:spcPct val="15000"/>
            </a:spcAft>
            <a:buChar char="•"/>
          </a:pPr>
          <a:r>
            <a:rPr lang="nl-BE" sz="1400" kern="1200" noProof="0">
              <a:solidFill>
                <a:srgbClr val="1E699D"/>
              </a:solidFill>
              <a:latin typeface="Calibri"/>
              <a:ea typeface="Calibri"/>
              <a:cs typeface="Segoe UI"/>
            </a:rPr>
            <a:t>Globalisering, digitalisering, overmatige flexibiliteit.</a:t>
          </a:r>
        </a:p>
      </dsp:txBody>
      <dsp:txXfrm rot="-5400000">
        <a:off x="2989256" y="140659"/>
        <a:ext cx="5274837" cy="728244"/>
      </dsp:txXfrm>
    </dsp:sp>
    <dsp:sp modelId="{FBBB7BD6-E129-4D77-9574-BB9484E6CA06}">
      <dsp:nvSpPr>
        <dsp:cNvPr id="0" name=""/>
        <dsp:cNvSpPr/>
      </dsp:nvSpPr>
      <dsp:spPr>
        <a:xfrm>
          <a:off x="0" y="383"/>
          <a:ext cx="2989256" cy="1008795"/>
        </a:xfrm>
        <a:prstGeom prst="roundRect">
          <a:avLst/>
        </a:prstGeom>
        <a:solidFill>
          <a:srgbClr val="156082">
            <a:hueOff val="0"/>
            <a:satOff val="0"/>
            <a:lumOff val="0"/>
            <a:alphaOff val="0"/>
          </a:srgbClr>
        </a:solidFill>
        <a:ln w="1905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32385" rIns="64770" bIns="32385" numCol="1" spcCol="1270" anchor="ctr" anchorCtr="0">
          <a:noAutofit/>
        </a:bodyPr>
        <a:lstStyle/>
        <a:p>
          <a:pPr marL="0" lvl="0" indent="0" algn="ctr" defTabSz="755650">
            <a:lnSpc>
              <a:spcPct val="90000"/>
            </a:lnSpc>
            <a:spcBef>
              <a:spcPct val="0"/>
            </a:spcBef>
            <a:spcAft>
              <a:spcPct val="35000"/>
            </a:spcAft>
            <a:buNone/>
          </a:pPr>
          <a:r>
            <a:rPr lang="nl-BE" sz="1700" kern="1200" noProof="0">
              <a:solidFill>
                <a:sysClr val="window" lastClr="FFFFFF"/>
              </a:solidFill>
              <a:latin typeface="Aptos" panose="020B0004020202020204"/>
              <a:ea typeface="+mn-ea"/>
              <a:cs typeface="+mn-cs"/>
            </a:rPr>
            <a:t>Economische en organisatorische transformaties :</a:t>
          </a:r>
        </a:p>
      </dsp:txBody>
      <dsp:txXfrm>
        <a:off x="49245" y="49628"/>
        <a:ext cx="2890766" cy="910305"/>
      </dsp:txXfrm>
    </dsp:sp>
    <dsp:sp modelId="{F4ED604F-FE60-4522-B601-7A944F943379}">
      <dsp:nvSpPr>
        <dsp:cNvPr id="0" name=""/>
        <dsp:cNvSpPr/>
      </dsp:nvSpPr>
      <dsp:spPr>
        <a:xfrm rot="5400000">
          <a:off x="5242854" y="-1093099"/>
          <a:ext cx="807036" cy="5314233"/>
        </a:xfrm>
        <a:prstGeom prst="round2SameRect">
          <a:avLst/>
        </a:prstGeom>
        <a:solidFill>
          <a:srgbClr val="156082">
            <a:alpha val="90000"/>
            <a:tint val="40000"/>
            <a:hueOff val="0"/>
            <a:satOff val="0"/>
            <a:lumOff val="0"/>
            <a:alphaOff val="0"/>
          </a:srgbClr>
        </a:solidFill>
        <a:ln w="19050" cap="flat" cmpd="sng" algn="ctr">
          <a:solidFill>
            <a:srgbClr val="156082">
              <a:alpha val="90000"/>
              <a:tint val="40000"/>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l" defTabSz="622300">
            <a:lnSpc>
              <a:spcPct val="90000"/>
            </a:lnSpc>
            <a:spcBef>
              <a:spcPct val="0"/>
            </a:spcBef>
            <a:spcAft>
              <a:spcPct val="15000"/>
            </a:spcAft>
            <a:buChar char="•"/>
          </a:pPr>
          <a:r>
            <a:rPr lang="nl-BE" sz="1400" kern="1200" noProof="0">
              <a:solidFill>
                <a:srgbClr val="1E699D"/>
              </a:solidFill>
              <a:latin typeface="Calibri"/>
              <a:ea typeface="Calibri"/>
              <a:cs typeface="Segoe UI"/>
            </a:rPr>
            <a:t>Prestatiedruk, versterkte concurrentie tussen bedrijven, tussen afdelingen van hetzelfde bedrijf en zelfs binnen afdelingen.</a:t>
          </a:r>
        </a:p>
      </dsp:txBody>
      <dsp:txXfrm rot="-5400000">
        <a:off x="2989256" y="1199895"/>
        <a:ext cx="5274837" cy="728244"/>
      </dsp:txXfrm>
    </dsp:sp>
    <dsp:sp modelId="{5E71DCC0-8842-4CE5-B734-B03367804CD0}">
      <dsp:nvSpPr>
        <dsp:cNvPr id="0" name=""/>
        <dsp:cNvSpPr/>
      </dsp:nvSpPr>
      <dsp:spPr>
        <a:xfrm>
          <a:off x="0" y="1059618"/>
          <a:ext cx="2989256" cy="1008795"/>
        </a:xfrm>
        <a:prstGeom prst="roundRect">
          <a:avLst/>
        </a:prstGeom>
        <a:solidFill>
          <a:srgbClr val="156082">
            <a:hueOff val="0"/>
            <a:satOff val="0"/>
            <a:lumOff val="0"/>
            <a:alphaOff val="0"/>
          </a:srgbClr>
        </a:solidFill>
        <a:ln w="1905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32385" rIns="64770" bIns="32385" numCol="1" spcCol="1270" anchor="ctr" anchorCtr="0">
          <a:noAutofit/>
        </a:bodyPr>
        <a:lstStyle/>
        <a:p>
          <a:pPr marL="0" lvl="0" indent="0" algn="ctr" defTabSz="755650">
            <a:lnSpc>
              <a:spcPct val="90000"/>
            </a:lnSpc>
            <a:spcBef>
              <a:spcPct val="0"/>
            </a:spcBef>
            <a:spcAft>
              <a:spcPct val="35000"/>
            </a:spcAft>
            <a:buNone/>
          </a:pPr>
          <a:r>
            <a:rPr lang="nl-BE" sz="1700" kern="1200" noProof="0">
              <a:solidFill>
                <a:sysClr val="window" lastClr="FFFFFF"/>
              </a:solidFill>
              <a:latin typeface="Aptos" panose="020B0004020202020204"/>
              <a:ea typeface="+mn-ea"/>
              <a:cs typeface="+mn-cs"/>
            </a:rPr>
            <a:t>Verheerlijking van individuele prestaties - management op basis van doelstellingen</a:t>
          </a:r>
        </a:p>
      </dsp:txBody>
      <dsp:txXfrm>
        <a:off x="49245" y="1108863"/>
        <a:ext cx="2890766" cy="910305"/>
      </dsp:txXfrm>
    </dsp:sp>
    <dsp:sp modelId="{7869E40B-0544-40F9-8E60-5DD23C5F0585}">
      <dsp:nvSpPr>
        <dsp:cNvPr id="0" name=""/>
        <dsp:cNvSpPr/>
      </dsp:nvSpPr>
      <dsp:spPr>
        <a:xfrm rot="5400000">
          <a:off x="5242854" y="-33864"/>
          <a:ext cx="807036" cy="5314233"/>
        </a:xfrm>
        <a:prstGeom prst="round2SameRect">
          <a:avLst/>
        </a:prstGeom>
        <a:solidFill>
          <a:srgbClr val="156082">
            <a:alpha val="90000"/>
            <a:tint val="40000"/>
            <a:hueOff val="0"/>
            <a:satOff val="0"/>
            <a:lumOff val="0"/>
            <a:alphaOff val="0"/>
          </a:srgbClr>
        </a:solidFill>
        <a:ln w="19050" cap="flat" cmpd="sng" algn="ctr">
          <a:solidFill>
            <a:srgbClr val="156082">
              <a:alpha val="90000"/>
              <a:tint val="40000"/>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l" defTabSz="622300">
            <a:lnSpc>
              <a:spcPct val="90000"/>
            </a:lnSpc>
            <a:spcBef>
              <a:spcPct val="0"/>
            </a:spcBef>
            <a:spcAft>
              <a:spcPct val="15000"/>
            </a:spcAft>
            <a:buChar char="•"/>
          </a:pPr>
          <a:r>
            <a:rPr lang="nl-BE" sz="1400" kern="1200" noProof="0">
              <a:solidFill>
                <a:srgbClr val="1E699D"/>
              </a:solidFill>
              <a:latin typeface="Calibri"/>
              <a:ea typeface="Calibri"/>
              <a:cs typeface="Segoe UI"/>
            </a:rPr>
            <a:t>Minder mogelijkheden voor informele momenten (verlies solidariteit).</a:t>
          </a:r>
        </a:p>
        <a:p>
          <a:pPr marL="114300" lvl="1" indent="-114300" algn="l" defTabSz="622300">
            <a:lnSpc>
              <a:spcPct val="90000"/>
            </a:lnSpc>
            <a:spcBef>
              <a:spcPct val="0"/>
            </a:spcBef>
            <a:spcAft>
              <a:spcPct val="15000"/>
            </a:spcAft>
            <a:buChar char="•"/>
          </a:pPr>
          <a:r>
            <a:rPr lang="nl-BE" sz="1400" kern="1200" noProof="0">
              <a:solidFill>
                <a:srgbClr val="1E699D"/>
              </a:solidFill>
              <a:latin typeface="Calibri"/>
              <a:ea typeface="Calibri"/>
              <a:cs typeface="Segoe UI"/>
            </a:rPr>
            <a:t>Ontslaggolf, vertrekken uit afkeer.</a:t>
          </a:r>
        </a:p>
      </dsp:txBody>
      <dsp:txXfrm rot="-5400000">
        <a:off x="2989256" y="2259130"/>
        <a:ext cx="5274837" cy="728244"/>
      </dsp:txXfrm>
    </dsp:sp>
    <dsp:sp modelId="{6CDA7F16-7E62-4656-B350-68983164D20D}">
      <dsp:nvSpPr>
        <dsp:cNvPr id="0" name=""/>
        <dsp:cNvSpPr/>
      </dsp:nvSpPr>
      <dsp:spPr>
        <a:xfrm>
          <a:off x="0" y="2135923"/>
          <a:ext cx="2989256" cy="1008795"/>
        </a:xfrm>
        <a:prstGeom prst="roundRect">
          <a:avLst/>
        </a:prstGeom>
        <a:solidFill>
          <a:srgbClr val="156082">
            <a:hueOff val="0"/>
            <a:satOff val="0"/>
            <a:lumOff val="0"/>
            <a:alphaOff val="0"/>
          </a:srgbClr>
        </a:solidFill>
        <a:ln w="1905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32385" rIns="64770" bIns="32385" numCol="1" spcCol="1270" anchor="ctr" anchorCtr="0">
          <a:noAutofit/>
        </a:bodyPr>
        <a:lstStyle/>
        <a:p>
          <a:pPr marL="0" lvl="0" indent="0" algn="ctr" defTabSz="755650">
            <a:lnSpc>
              <a:spcPct val="90000"/>
            </a:lnSpc>
            <a:spcBef>
              <a:spcPct val="0"/>
            </a:spcBef>
            <a:spcAft>
              <a:spcPct val="35000"/>
            </a:spcAft>
            <a:buNone/>
          </a:pPr>
          <a:r>
            <a:rPr lang="nl-BE" sz="1700" kern="1200" noProof="0">
              <a:solidFill>
                <a:sysClr val="window" lastClr="FFFFFF"/>
              </a:solidFill>
              <a:latin typeface="Aptos" panose="020B0004020202020204"/>
              <a:ea typeface="+mn-ea"/>
              <a:cs typeface="+mn-cs"/>
            </a:rPr>
            <a:t>Vermindering van samenwerking</a:t>
          </a:r>
        </a:p>
      </dsp:txBody>
      <dsp:txXfrm>
        <a:off x="49245" y="2185168"/>
        <a:ext cx="2890766" cy="910305"/>
      </dsp:txXfrm>
    </dsp:sp>
    <dsp:sp modelId="{42CAA6E5-D558-4881-91BF-AC8E8EE86A41}">
      <dsp:nvSpPr>
        <dsp:cNvPr id="0" name=""/>
        <dsp:cNvSpPr/>
      </dsp:nvSpPr>
      <dsp:spPr>
        <a:xfrm rot="5400000">
          <a:off x="5242854" y="1025371"/>
          <a:ext cx="807036" cy="5314233"/>
        </a:xfrm>
        <a:prstGeom prst="round2SameRect">
          <a:avLst/>
        </a:prstGeom>
        <a:solidFill>
          <a:srgbClr val="156082">
            <a:alpha val="90000"/>
            <a:tint val="40000"/>
            <a:hueOff val="0"/>
            <a:satOff val="0"/>
            <a:lumOff val="0"/>
            <a:alphaOff val="0"/>
          </a:srgbClr>
        </a:solidFill>
        <a:ln w="19050" cap="flat" cmpd="sng" algn="ctr">
          <a:solidFill>
            <a:srgbClr val="156082">
              <a:alpha val="90000"/>
              <a:tint val="40000"/>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l" defTabSz="622300">
            <a:lnSpc>
              <a:spcPct val="90000"/>
            </a:lnSpc>
            <a:spcBef>
              <a:spcPct val="0"/>
            </a:spcBef>
            <a:spcAft>
              <a:spcPct val="15000"/>
            </a:spcAft>
            <a:buChar char="•"/>
          </a:pPr>
          <a:r>
            <a:rPr lang="nl-BE" sz="1400" kern="1200" noProof="0">
              <a:solidFill>
                <a:srgbClr val="1E699D"/>
              </a:solidFill>
              <a:latin typeface="Calibri"/>
              <a:ea typeface="Calibri"/>
              <a:cs typeface="Segoe UI"/>
            </a:rPr>
            <a:t>Kloof tussen voorgeschreven werk en feitelijk werk.</a:t>
          </a:r>
        </a:p>
        <a:p>
          <a:pPr marL="114300" lvl="1" indent="-114300" algn="l" defTabSz="622300">
            <a:lnSpc>
              <a:spcPct val="90000"/>
            </a:lnSpc>
            <a:spcBef>
              <a:spcPct val="0"/>
            </a:spcBef>
            <a:spcAft>
              <a:spcPct val="15000"/>
            </a:spcAft>
            <a:buChar char="•"/>
          </a:pPr>
          <a:r>
            <a:rPr lang="nl-BE" sz="1400" kern="1200" noProof="0">
              <a:solidFill>
                <a:srgbClr val="1E699D"/>
              </a:solidFill>
              <a:latin typeface="Calibri"/>
              <a:ea typeface="Calibri"/>
              <a:cs typeface="Segoe UI"/>
            </a:rPr>
            <a:t>Voortdurend moeten aanpassen aan incidenten en storingen.</a:t>
          </a:r>
        </a:p>
      </dsp:txBody>
      <dsp:txXfrm rot="-5400000">
        <a:off x="2989256" y="3318365"/>
        <a:ext cx="5274837" cy="728244"/>
      </dsp:txXfrm>
    </dsp:sp>
    <dsp:sp modelId="{654046E9-47B7-4725-8172-68DDCB8A2E81}">
      <dsp:nvSpPr>
        <dsp:cNvPr id="0" name=""/>
        <dsp:cNvSpPr/>
      </dsp:nvSpPr>
      <dsp:spPr>
        <a:xfrm>
          <a:off x="0" y="3178090"/>
          <a:ext cx="2989256" cy="1008795"/>
        </a:xfrm>
        <a:prstGeom prst="roundRect">
          <a:avLst/>
        </a:prstGeom>
        <a:solidFill>
          <a:srgbClr val="156082">
            <a:hueOff val="0"/>
            <a:satOff val="0"/>
            <a:lumOff val="0"/>
            <a:alphaOff val="0"/>
          </a:srgbClr>
        </a:solidFill>
        <a:ln w="1905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32385" rIns="64770" bIns="32385" numCol="1" spcCol="1270" anchor="ctr" anchorCtr="0">
          <a:noAutofit/>
        </a:bodyPr>
        <a:lstStyle/>
        <a:p>
          <a:pPr marL="0" lvl="0" indent="0" algn="ctr" defTabSz="755650">
            <a:lnSpc>
              <a:spcPct val="90000"/>
            </a:lnSpc>
            <a:spcBef>
              <a:spcPct val="0"/>
            </a:spcBef>
            <a:spcAft>
              <a:spcPct val="35000"/>
            </a:spcAft>
            <a:buNone/>
          </a:pPr>
          <a:r>
            <a:rPr lang="nl-BE" sz="1700" kern="1200" noProof="0">
              <a:solidFill>
                <a:sysClr val="window" lastClr="FFFFFF"/>
              </a:solidFill>
              <a:latin typeface="Aptos" panose="020B0004020202020204"/>
              <a:ea typeface="+mn-ea"/>
              <a:cs typeface="+mn-cs"/>
            </a:rPr>
            <a:t>Botsing met de realiteit</a:t>
          </a:r>
        </a:p>
      </dsp:txBody>
      <dsp:txXfrm>
        <a:off x="49245" y="3227335"/>
        <a:ext cx="2890766" cy="910305"/>
      </dsp:txXfrm>
    </dsp:sp>
    <dsp:sp modelId="{4AAEC77E-3A33-41C3-9B36-F3B86B3AEE75}">
      <dsp:nvSpPr>
        <dsp:cNvPr id="0" name=""/>
        <dsp:cNvSpPr/>
      </dsp:nvSpPr>
      <dsp:spPr>
        <a:xfrm rot="5400000">
          <a:off x="4977027" y="2243716"/>
          <a:ext cx="1331061" cy="5318280"/>
        </a:xfrm>
        <a:prstGeom prst="round2SameRect">
          <a:avLst/>
        </a:prstGeom>
        <a:solidFill>
          <a:srgbClr val="156082">
            <a:alpha val="90000"/>
            <a:tint val="40000"/>
            <a:hueOff val="0"/>
            <a:satOff val="0"/>
            <a:lumOff val="0"/>
            <a:alphaOff val="0"/>
          </a:srgbClr>
        </a:solidFill>
        <a:ln w="19050" cap="flat" cmpd="sng" algn="ctr">
          <a:solidFill>
            <a:srgbClr val="156082">
              <a:alpha val="90000"/>
              <a:tint val="40000"/>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l" defTabSz="533400">
            <a:lnSpc>
              <a:spcPct val="90000"/>
            </a:lnSpc>
            <a:spcBef>
              <a:spcPct val="0"/>
            </a:spcBef>
            <a:spcAft>
              <a:spcPct val="15000"/>
            </a:spcAft>
            <a:buChar char="•"/>
          </a:pPr>
          <a:r>
            <a:rPr lang="nl-BE" sz="1200" kern="1200" noProof="0">
              <a:solidFill>
                <a:srgbClr val="1E699D"/>
              </a:solidFill>
              <a:latin typeface="Calibri"/>
              <a:ea typeface="Calibri"/>
              <a:cs typeface="Segoe UI"/>
            </a:rPr>
            <a:t> Procedures en beperkingen: kwaliteitsnormen, traceerbaarheid.</a:t>
          </a:r>
        </a:p>
        <a:p>
          <a:pPr marL="114300" lvl="1" indent="-114300" algn="l" defTabSz="533400">
            <a:lnSpc>
              <a:spcPct val="90000"/>
            </a:lnSpc>
            <a:spcBef>
              <a:spcPct val="0"/>
            </a:spcBef>
            <a:spcAft>
              <a:spcPct val="15000"/>
            </a:spcAft>
            <a:buChar char="•"/>
          </a:pPr>
          <a:r>
            <a:rPr lang="nl-BE" sz="1200" kern="1200" noProof="0">
              <a:solidFill>
                <a:srgbClr val="1E699D"/>
              </a:solidFill>
              <a:latin typeface="Calibri"/>
              <a:ea typeface="Calibri"/>
              <a:cs typeface="Segoe UI"/>
            </a:rPr>
            <a:t> Zoeken naar de schuldige i.p.v. een oprechte zoektocht naar verbetering.</a:t>
          </a:r>
        </a:p>
        <a:p>
          <a:pPr marL="114300" lvl="1" indent="-114300" algn="l" defTabSz="533400">
            <a:lnSpc>
              <a:spcPct val="90000"/>
            </a:lnSpc>
            <a:spcBef>
              <a:spcPct val="0"/>
            </a:spcBef>
            <a:spcAft>
              <a:spcPct val="15000"/>
            </a:spcAft>
            <a:buChar char="•"/>
          </a:pPr>
          <a:r>
            <a:rPr lang="nl-BE" sz="1200" kern="1200" noProof="0">
              <a:solidFill>
                <a:srgbClr val="1E699D"/>
              </a:solidFill>
              <a:latin typeface="Calibri"/>
              <a:ea typeface="Calibri"/>
              <a:cs typeface="Segoe UI"/>
            </a:rPr>
            <a:t> Gebrek aan erkenning door de hiërarchie (cijfers t.o.v. kwaliteit).</a:t>
          </a:r>
        </a:p>
        <a:p>
          <a:pPr marL="114300" lvl="1" indent="-114300" algn="l" defTabSz="533400">
            <a:lnSpc>
              <a:spcPct val="90000"/>
            </a:lnSpc>
            <a:spcBef>
              <a:spcPct val="0"/>
            </a:spcBef>
            <a:spcAft>
              <a:spcPct val="15000"/>
            </a:spcAft>
            <a:buChar char="•"/>
          </a:pPr>
          <a:r>
            <a:rPr lang="nl-BE" sz="1200" kern="1200" noProof="0">
              <a:solidFill>
                <a:srgbClr val="1E699D"/>
              </a:solidFill>
              <a:latin typeface="Calibri"/>
              <a:ea typeface="Calibri"/>
              <a:cs typeface="Segoe UI"/>
            </a:rPr>
            <a:t> Confrontatie met onnatuurlijke en stressvolle taken.</a:t>
          </a:r>
        </a:p>
        <a:p>
          <a:pPr marL="114300" lvl="1" indent="-114300" algn="l" defTabSz="533400">
            <a:lnSpc>
              <a:spcPct val="90000"/>
            </a:lnSpc>
            <a:spcBef>
              <a:spcPct val="0"/>
            </a:spcBef>
            <a:spcAft>
              <a:spcPct val="15000"/>
            </a:spcAft>
            <a:buChar char="•"/>
          </a:pPr>
          <a:r>
            <a:rPr lang="nl-BE" sz="1200" kern="1200" noProof="0">
              <a:solidFill>
                <a:srgbClr val="1E699D"/>
              </a:solidFill>
              <a:latin typeface="Calibri"/>
              <a:ea typeface="Calibri"/>
              <a:cs typeface="Segoe UI"/>
            </a:rPr>
            <a:t> Verlies van zingeving op het werk.</a:t>
          </a:r>
        </a:p>
      </dsp:txBody>
      <dsp:txXfrm rot="-5400000">
        <a:off x="2983418" y="4302303"/>
        <a:ext cx="5253303" cy="1201107"/>
      </dsp:txXfrm>
    </dsp:sp>
    <dsp:sp modelId="{7658E300-D46D-46A3-9713-0CF2E993BF47}">
      <dsp:nvSpPr>
        <dsp:cNvPr id="0" name=""/>
        <dsp:cNvSpPr/>
      </dsp:nvSpPr>
      <dsp:spPr>
        <a:xfrm>
          <a:off x="0" y="4297100"/>
          <a:ext cx="2983418" cy="1211513"/>
        </a:xfrm>
        <a:prstGeom prst="roundRect">
          <a:avLst/>
        </a:prstGeom>
        <a:solidFill>
          <a:srgbClr val="156082">
            <a:hueOff val="0"/>
            <a:satOff val="0"/>
            <a:lumOff val="0"/>
            <a:alphaOff val="0"/>
          </a:srgbClr>
        </a:solidFill>
        <a:ln w="1905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32385" rIns="64770" bIns="32385" numCol="1" spcCol="1270" anchor="ctr" anchorCtr="0">
          <a:noAutofit/>
        </a:bodyPr>
        <a:lstStyle/>
        <a:p>
          <a:pPr marL="0" lvl="0" indent="0" algn="ctr" defTabSz="755650">
            <a:lnSpc>
              <a:spcPct val="90000"/>
            </a:lnSpc>
            <a:spcBef>
              <a:spcPct val="0"/>
            </a:spcBef>
            <a:spcAft>
              <a:spcPct val="35000"/>
            </a:spcAft>
            <a:buNone/>
          </a:pPr>
          <a:r>
            <a:rPr lang="nl-BE" sz="1700" kern="1200" noProof="0">
              <a:solidFill>
                <a:sysClr val="window" lastClr="FFFFFF"/>
              </a:solidFill>
              <a:latin typeface="Aptos" panose="020B0004020202020204"/>
              <a:ea typeface="+mn-ea"/>
              <a:cs typeface="+mn-cs"/>
            </a:rPr>
            <a:t>Organisatorische druk</a:t>
          </a:r>
        </a:p>
      </dsp:txBody>
      <dsp:txXfrm>
        <a:off x="59141" y="4356241"/>
        <a:ext cx="2865136" cy="1093231"/>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AD10938-83D6-4E9D-B364-F580B7A7AC19}">
      <dsp:nvSpPr>
        <dsp:cNvPr id="0" name=""/>
        <dsp:cNvSpPr/>
      </dsp:nvSpPr>
      <dsp:spPr>
        <a:xfrm rot="5400000">
          <a:off x="6589693" y="-2661723"/>
          <a:ext cx="1121829" cy="6729984"/>
        </a:xfrm>
        <a:prstGeom prst="round2SameRect">
          <a:avLst/>
        </a:prstGeom>
        <a:solidFill>
          <a:srgbClr val="F0F8CA">
            <a:alpha val="90000"/>
          </a:srgbClr>
        </a:solidFill>
        <a:ln w="19050" cap="flat" cmpd="sng" algn="ctr">
          <a:solidFill>
            <a:srgbClr val="F0F8CA">
              <a:alpha val="9000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0010" tIns="40005" rIns="80010" bIns="40005" numCol="1" spcCol="1270" anchor="ctr" anchorCtr="0">
          <a:noAutofit/>
        </a:bodyPr>
        <a:lstStyle/>
        <a:p>
          <a:pPr marL="228600" lvl="1" indent="-228600" algn="l" defTabSz="933450">
            <a:lnSpc>
              <a:spcPct val="90000"/>
            </a:lnSpc>
            <a:spcBef>
              <a:spcPct val="0"/>
            </a:spcBef>
            <a:spcAft>
              <a:spcPct val="15000"/>
            </a:spcAft>
            <a:buChar char="•"/>
          </a:pPr>
          <a:r>
            <a:rPr lang="nl-BE" sz="2100" b="0" i="0" kern="1200" noProof="0">
              <a:solidFill>
                <a:srgbClr val="1E699D"/>
              </a:solidFill>
            </a:rPr>
            <a:t>Stroomopwaarts: vraag actief naar werk</a:t>
          </a:r>
          <a:endParaRPr lang="nl-BE" sz="2100" kern="1200" noProof="0">
            <a:solidFill>
              <a:srgbClr val="1E699D"/>
            </a:solidFill>
          </a:endParaRPr>
        </a:p>
        <a:p>
          <a:pPr marL="228600" lvl="1" indent="-228600" algn="l" defTabSz="933450">
            <a:lnSpc>
              <a:spcPct val="90000"/>
            </a:lnSpc>
            <a:spcBef>
              <a:spcPct val="0"/>
            </a:spcBef>
            <a:spcAft>
              <a:spcPct val="15000"/>
            </a:spcAft>
            <a:buChar char="•"/>
          </a:pPr>
          <a:r>
            <a:rPr lang="nl-BE" sz="2100" b="0" i="0" kern="1200" noProof="0" dirty="0">
              <a:solidFill>
                <a:srgbClr val="1E699D"/>
              </a:solidFill>
            </a:rPr>
            <a:t>Doel: het risico op (werkgerelateerde) mentale gezondheidsproblemen voorkomen</a:t>
          </a:r>
          <a:endParaRPr lang="nl-BE" sz="2100" kern="1200" noProof="0" dirty="0">
            <a:solidFill>
              <a:srgbClr val="1E699D"/>
            </a:solidFill>
          </a:endParaRPr>
        </a:p>
      </dsp:txBody>
      <dsp:txXfrm rot="-5400000">
        <a:off x="3785616" y="197117"/>
        <a:ext cx="6675221" cy="1012303"/>
      </dsp:txXfrm>
    </dsp:sp>
    <dsp:sp modelId="{DEA1768F-C24E-4C9C-984B-C471BA99DEEE}">
      <dsp:nvSpPr>
        <dsp:cNvPr id="0" name=""/>
        <dsp:cNvSpPr/>
      </dsp:nvSpPr>
      <dsp:spPr>
        <a:xfrm>
          <a:off x="0" y="2124"/>
          <a:ext cx="3785616" cy="1402286"/>
        </a:xfrm>
        <a:prstGeom prst="roundRect">
          <a:avLst/>
        </a:prstGeom>
        <a:solidFill>
          <a:srgbClr val="F0F8CA"/>
        </a:solidFill>
        <a:ln w="19050" cap="flat" cmpd="sng" algn="ctr">
          <a:solidFill>
            <a:srgbClr val="F0F8CA"/>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8590" tIns="74295" rIns="148590" bIns="74295" numCol="1" spcCol="1270" anchor="ctr" anchorCtr="0">
          <a:noAutofit/>
        </a:bodyPr>
        <a:lstStyle/>
        <a:p>
          <a:pPr marL="0" lvl="0" indent="0" algn="ctr" defTabSz="1733550">
            <a:lnSpc>
              <a:spcPct val="90000"/>
            </a:lnSpc>
            <a:spcBef>
              <a:spcPct val="0"/>
            </a:spcBef>
            <a:spcAft>
              <a:spcPct val="35000"/>
            </a:spcAft>
            <a:buNone/>
          </a:pPr>
          <a:r>
            <a:rPr lang="nl-BE" sz="3900" kern="1200" noProof="0">
              <a:solidFill>
                <a:srgbClr val="1E699D"/>
              </a:solidFill>
            </a:rPr>
            <a:t>Primaire preventie</a:t>
          </a:r>
        </a:p>
      </dsp:txBody>
      <dsp:txXfrm>
        <a:off x="68454" y="70578"/>
        <a:ext cx="3648708" cy="1265378"/>
      </dsp:txXfrm>
    </dsp:sp>
    <dsp:sp modelId="{4F1A70EC-69A2-4C38-8C21-805CB9DBD8E8}">
      <dsp:nvSpPr>
        <dsp:cNvPr id="0" name=""/>
        <dsp:cNvSpPr/>
      </dsp:nvSpPr>
      <dsp:spPr>
        <a:xfrm rot="5400000">
          <a:off x="6589693" y="-1189323"/>
          <a:ext cx="1121829" cy="6729984"/>
        </a:xfrm>
        <a:prstGeom prst="round2SameRect">
          <a:avLst/>
        </a:prstGeom>
        <a:solidFill>
          <a:srgbClr val="9BD5EF"/>
        </a:solidFill>
        <a:ln w="19050" cap="flat" cmpd="sng" algn="ctr">
          <a:solidFill>
            <a:schemeClr val="accent4">
              <a:lumMod val="40000"/>
              <a:lumOff val="60000"/>
              <a:alpha val="9000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0010" tIns="40005" rIns="80010" bIns="40005" numCol="1" spcCol="1270" anchor="ctr" anchorCtr="0">
          <a:noAutofit/>
        </a:bodyPr>
        <a:lstStyle/>
        <a:p>
          <a:pPr marL="228600" lvl="1" indent="-228600" algn="l" defTabSz="933450">
            <a:lnSpc>
              <a:spcPct val="90000"/>
            </a:lnSpc>
            <a:spcBef>
              <a:spcPct val="0"/>
            </a:spcBef>
            <a:spcAft>
              <a:spcPct val="15000"/>
            </a:spcAft>
            <a:buChar char="•"/>
          </a:pPr>
          <a:r>
            <a:rPr lang="nl-BE" sz="2100" kern="1200" noProof="0" dirty="0">
              <a:solidFill>
                <a:srgbClr val="1E699D"/>
              </a:solidFill>
            </a:rPr>
            <a:t>Personen onder stress/risico op (werkgerelateerde) mentale gezondheidsproblemen </a:t>
          </a:r>
        </a:p>
        <a:p>
          <a:pPr marL="228600" lvl="1" indent="-228600" algn="l" defTabSz="933450">
            <a:lnSpc>
              <a:spcPct val="90000"/>
            </a:lnSpc>
            <a:spcBef>
              <a:spcPct val="0"/>
            </a:spcBef>
            <a:spcAft>
              <a:spcPct val="15000"/>
            </a:spcAft>
            <a:buChar char="•"/>
          </a:pPr>
          <a:r>
            <a:rPr lang="nl-BE" sz="2100" kern="1200" noProof="0">
              <a:solidFill>
                <a:srgbClr val="1E699D"/>
              </a:solidFill>
            </a:rPr>
            <a:t>Het probleem aanpakken voordat het erger wordt</a:t>
          </a:r>
        </a:p>
      </dsp:txBody>
      <dsp:txXfrm rot="-5400000">
        <a:off x="3785616" y="1669517"/>
        <a:ext cx="6675221" cy="1012303"/>
      </dsp:txXfrm>
    </dsp:sp>
    <dsp:sp modelId="{A39D6B78-6F2A-438B-B87F-ECFD2940B0E1}">
      <dsp:nvSpPr>
        <dsp:cNvPr id="0" name=""/>
        <dsp:cNvSpPr/>
      </dsp:nvSpPr>
      <dsp:spPr>
        <a:xfrm>
          <a:off x="0" y="1474525"/>
          <a:ext cx="3785616" cy="1402286"/>
        </a:xfrm>
        <a:prstGeom prst="roundRect">
          <a:avLst/>
        </a:prstGeom>
        <a:solidFill>
          <a:srgbClr val="9BD5EF"/>
        </a:solidFill>
        <a:ln w="19050" cap="flat" cmpd="sng" algn="ctr">
          <a:solidFill>
            <a:schemeClr val="accent4">
              <a:lumMod val="40000"/>
              <a:lumOff val="6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8590" tIns="74295" rIns="148590" bIns="74295" numCol="1" spcCol="1270" anchor="ctr" anchorCtr="0">
          <a:noAutofit/>
        </a:bodyPr>
        <a:lstStyle/>
        <a:p>
          <a:pPr marL="0" lvl="0" indent="0" algn="ctr" defTabSz="1733550">
            <a:lnSpc>
              <a:spcPct val="90000"/>
            </a:lnSpc>
            <a:spcBef>
              <a:spcPct val="0"/>
            </a:spcBef>
            <a:spcAft>
              <a:spcPct val="35000"/>
            </a:spcAft>
            <a:buNone/>
          </a:pPr>
          <a:r>
            <a:rPr lang="nl-BE" sz="3900" kern="1200" noProof="0">
              <a:solidFill>
                <a:srgbClr val="1E699D"/>
              </a:solidFill>
            </a:rPr>
            <a:t>Secundaire preventie</a:t>
          </a:r>
        </a:p>
      </dsp:txBody>
      <dsp:txXfrm>
        <a:off x="68454" y="1542979"/>
        <a:ext cx="3648708" cy="1265378"/>
      </dsp:txXfrm>
    </dsp:sp>
    <dsp:sp modelId="{86150D0A-C29E-402F-A9C1-05D425A90FD7}">
      <dsp:nvSpPr>
        <dsp:cNvPr id="0" name=""/>
        <dsp:cNvSpPr/>
      </dsp:nvSpPr>
      <dsp:spPr>
        <a:xfrm rot="5400000">
          <a:off x="6589693" y="283077"/>
          <a:ext cx="1121829" cy="6729984"/>
        </a:xfrm>
        <a:prstGeom prst="round2SameRect">
          <a:avLst/>
        </a:prstGeom>
        <a:solidFill>
          <a:schemeClr val="accent3">
            <a:lumMod val="20000"/>
            <a:lumOff val="80000"/>
            <a:alpha val="90000"/>
          </a:schemeClr>
        </a:solidFill>
        <a:ln w="19050" cap="flat" cmpd="sng" algn="ctr">
          <a:solidFill>
            <a:schemeClr val="accent3">
              <a:lumMod val="20000"/>
              <a:lumOff val="80000"/>
              <a:alpha val="9000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0010" tIns="40005" rIns="80010" bIns="40005" numCol="1" spcCol="1270" anchor="ctr" anchorCtr="0">
          <a:noAutofit/>
        </a:bodyPr>
        <a:lstStyle/>
        <a:p>
          <a:pPr marL="228600" lvl="1" indent="-228600" algn="l" defTabSz="933450">
            <a:lnSpc>
              <a:spcPct val="90000"/>
            </a:lnSpc>
            <a:spcBef>
              <a:spcPct val="0"/>
            </a:spcBef>
            <a:spcAft>
              <a:spcPct val="15000"/>
            </a:spcAft>
            <a:buChar char="•"/>
          </a:pPr>
          <a:r>
            <a:rPr lang="nl-BE" sz="2100" kern="1200" noProof="0">
              <a:solidFill>
                <a:srgbClr val="1E699D"/>
              </a:solidFill>
            </a:rPr>
            <a:t>Persoon in arbeidsongeschiktheid</a:t>
          </a:r>
        </a:p>
        <a:p>
          <a:pPr marL="228600" lvl="1" indent="-228600" algn="l" defTabSz="933450">
            <a:lnSpc>
              <a:spcPct val="90000"/>
            </a:lnSpc>
            <a:spcBef>
              <a:spcPct val="0"/>
            </a:spcBef>
            <a:spcAft>
              <a:spcPct val="15000"/>
            </a:spcAft>
            <a:buChar char="•"/>
          </a:pPr>
          <a:r>
            <a:rPr lang="nl-BE" sz="2100" kern="1200" noProof="0">
              <a:solidFill>
                <a:srgbClr val="1E699D"/>
              </a:solidFill>
            </a:rPr>
            <a:t>Mogelijkheden en middelen voor terugkeer naar werk </a:t>
          </a:r>
        </a:p>
      </dsp:txBody>
      <dsp:txXfrm rot="-5400000">
        <a:off x="3785616" y="3141918"/>
        <a:ext cx="6675221" cy="1012303"/>
      </dsp:txXfrm>
    </dsp:sp>
    <dsp:sp modelId="{D0C3711E-10E0-40BD-B20E-B7B582C80B9E}">
      <dsp:nvSpPr>
        <dsp:cNvPr id="0" name=""/>
        <dsp:cNvSpPr/>
      </dsp:nvSpPr>
      <dsp:spPr>
        <a:xfrm>
          <a:off x="0" y="2946926"/>
          <a:ext cx="3785616" cy="1402286"/>
        </a:xfrm>
        <a:prstGeom prst="roundRect">
          <a:avLst/>
        </a:prstGeom>
        <a:solidFill>
          <a:schemeClr val="accent3">
            <a:lumMod val="20000"/>
            <a:lumOff val="80000"/>
          </a:schemeClr>
        </a:solidFill>
        <a:ln w="19050" cap="flat" cmpd="sng" algn="ctr">
          <a:solidFill>
            <a:schemeClr val="accent3">
              <a:lumMod val="20000"/>
              <a:lumOff val="8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8590" tIns="74295" rIns="148590" bIns="74295" numCol="1" spcCol="1270" anchor="ctr" anchorCtr="0">
          <a:noAutofit/>
        </a:bodyPr>
        <a:lstStyle/>
        <a:p>
          <a:pPr marL="0" lvl="0" indent="0" algn="ctr" defTabSz="1733550">
            <a:lnSpc>
              <a:spcPct val="90000"/>
            </a:lnSpc>
            <a:spcBef>
              <a:spcPct val="0"/>
            </a:spcBef>
            <a:spcAft>
              <a:spcPct val="35000"/>
            </a:spcAft>
            <a:buNone/>
          </a:pPr>
          <a:r>
            <a:rPr lang="nl-BE" sz="3900" kern="1200" noProof="0">
              <a:solidFill>
                <a:srgbClr val="1E699D"/>
              </a:solidFill>
            </a:rPr>
            <a:t>Tertiaire preventie</a:t>
          </a:r>
        </a:p>
      </dsp:txBody>
      <dsp:txXfrm>
        <a:off x="68454" y="3015380"/>
        <a:ext cx="3648708" cy="1265378"/>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C8100DD-0447-4904-9D74-22C92C6D47F4}">
      <dsp:nvSpPr>
        <dsp:cNvPr id="0" name=""/>
        <dsp:cNvSpPr/>
      </dsp:nvSpPr>
      <dsp:spPr>
        <a:xfrm>
          <a:off x="0" y="463"/>
          <a:ext cx="8598698" cy="1085635"/>
        </a:xfrm>
        <a:prstGeom prst="roundRect">
          <a:avLst>
            <a:gd name="adj" fmla="val 10000"/>
          </a:avLst>
        </a:prstGeom>
        <a:solidFill>
          <a:schemeClr val="accent2">
            <a:tint val="40000"/>
            <a:hueOff val="0"/>
            <a:satOff val="0"/>
            <a:lumOff val="0"/>
            <a:alphaOff val="0"/>
          </a:schemeClr>
        </a:solidFill>
        <a:ln>
          <a:noFill/>
        </a:ln>
        <a:effectLst/>
        <a:scene3d>
          <a:camera prst="orthographicFront"/>
          <a:lightRig rig="chilly" dir="t"/>
        </a:scene3d>
        <a:sp3d z="-12700" extrusionH="1700" prstMaterial="translucentPowder">
          <a:bevelT w="25400" h="6350" prst="softRound"/>
          <a:bevelB w="0" h="0" prst="convex"/>
        </a:sp3d>
      </dsp:spPr>
      <dsp:style>
        <a:lnRef idx="0">
          <a:scrgbClr r="0" g="0" b="0"/>
        </a:lnRef>
        <a:fillRef idx="1">
          <a:scrgbClr r="0" g="0" b="0"/>
        </a:fillRef>
        <a:effectRef idx="0">
          <a:scrgbClr r="0" g="0" b="0"/>
        </a:effectRef>
        <a:fontRef idx="minor"/>
      </dsp:style>
    </dsp:sp>
    <dsp:sp modelId="{6F50AA57-55E6-4633-8F91-2739B2C42FC0}">
      <dsp:nvSpPr>
        <dsp:cNvPr id="0" name=""/>
        <dsp:cNvSpPr/>
      </dsp:nvSpPr>
      <dsp:spPr>
        <a:xfrm>
          <a:off x="328404" y="244731"/>
          <a:ext cx="597099" cy="597099"/>
        </a:xfrm>
        <a:prstGeom prst="rect">
          <a:avLst/>
        </a:prstGeom>
        <a:blipFill>
          <a:blip xmlns:r="http://schemas.openxmlformats.org/officeDocument/2006/relationships" r:embed="rId1" cstate="print">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sp>
    <dsp:sp modelId="{6D9972B6-593E-4655-9A2A-CB680A0E4E01}">
      <dsp:nvSpPr>
        <dsp:cNvPr id="0" name=""/>
        <dsp:cNvSpPr/>
      </dsp:nvSpPr>
      <dsp:spPr>
        <a:xfrm>
          <a:off x="1253908" y="463"/>
          <a:ext cx="7344789" cy="10856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896" tIns="114896" rIns="114896" bIns="114896" numCol="1" spcCol="1270" anchor="ctr" anchorCtr="0">
          <a:noAutofit/>
        </a:bodyPr>
        <a:lstStyle/>
        <a:p>
          <a:pPr marL="0" lvl="0" indent="0" algn="l" defTabSz="800100">
            <a:lnSpc>
              <a:spcPct val="100000"/>
            </a:lnSpc>
            <a:spcBef>
              <a:spcPct val="0"/>
            </a:spcBef>
            <a:spcAft>
              <a:spcPct val="35000"/>
            </a:spcAft>
            <a:buNone/>
          </a:pPr>
          <a:r>
            <a:rPr lang="nl-BE" sz="1800" kern="1200" noProof="0"/>
            <a:t>"Alle acties die bedoeld zijn om de prevalentie van een ziekte in een populatie te verminderen, en dus om de tijd waarin de ziekte zich ontwikkelt te verkorten".</a:t>
          </a:r>
        </a:p>
      </dsp:txBody>
      <dsp:txXfrm>
        <a:off x="1253908" y="463"/>
        <a:ext cx="7344789" cy="1085635"/>
      </dsp:txXfrm>
    </dsp:sp>
    <dsp:sp modelId="{9911033B-D91D-4485-BC5A-BD6B20C47354}">
      <dsp:nvSpPr>
        <dsp:cNvPr id="0" name=""/>
        <dsp:cNvSpPr/>
      </dsp:nvSpPr>
      <dsp:spPr>
        <a:xfrm>
          <a:off x="0" y="1357507"/>
          <a:ext cx="8598698" cy="1085635"/>
        </a:xfrm>
        <a:prstGeom prst="roundRect">
          <a:avLst>
            <a:gd name="adj" fmla="val 10000"/>
          </a:avLst>
        </a:prstGeom>
        <a:solidFill>
          <a:schemeClr val="accent2">
            <a:tint val="40000"/>
            <a:hueOff val="0"/>
            <a:satOff val="0"/>
            <a:lumOff val="0"/>
            <a:alphaOff val="0"/>
          </a:schemeClr>
        </a:solidFill>
        <a:ln>
          <a:noFill/>
        </a:ln>
        <a:effectLst/>
        <a:scene3d>
          <a:camera prst="orthographicFront"/>
          <a:lightRig rig="chilly" dir="t"/>
        </a:scene3d>
        <a:sp3d z="-12700" extrusionH="1700" prstMaterial="translucentPowder">
          <a:bevelT w="25400" h="6350" prst="softRound"/>
          <a:bevelB w="0" h="0" prst="convex"/>
        </a:sp3d>
      </dsp:spPr>
      <dsp:style>
        <a:lnRef idx="0">
          <a:scrgbClr r="0" g="0" b="0"/>
        </a:lnRef>
        <a:fillRef idx="1">
          <a:scrgbClr r="0" g="0" b="0"/>
        </a:fillRef>
        <a:effectRef idx="0">
          <a:scrgbClr r="0" g="0" b="0"/>
        </a:effectRef>
        <a:fontRef idx="minor"/>
      </dsp:style>
    </dsp:sp>
    <dsp:sp modelId="{D96E1A9F-5EB8-42FF-A950-47AC868B888D}">
      <dsp:nvSpPr>
        <dsp:cNvPr id="0" name=""/>
        <dsp:cNvSpPr/>
      </dsp:nvSpPr>
      <dsp:spPr>
        <a:xfrm>
          <a:off x="328404" y="1601775"/>
          <a:ext cx="597099" cy="597099"/>
        </a:xfrm>
        <a:prstGeom prst="rect">
          <a:avLst/>
        </a:prstGeom>
        <a:blipFill>
          <a:blip xmlns:r="http://schemas.openxmlformats.org/officeDocument/2006/relationships"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sp>
    <dsp:sp modelId="{A6A842DB-2394-4C1C-9B5A-82F81B5BB555}">
      <dsp:nvSpPr>
        <dsp:cNvPr id="0" name=""/>
        <dsp:cNvSpPr/>
      </dsp:nvSpPr>
      <dsp:spPr>
        <a:xfrm>
          <a:off x="1253908" y="1357507"/>
          <a:ext cx="7344789" cy="10856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896" tIns="114896" rIns="114896" bIns="114896" numCol="1" spcCol="1270" anchor="ctr" anchorCtr="0">
          <a:noAutofit/>
        </a:bodyPr>
        <a:lstStyle/>
        <a:p>
          <a:pPr marL="0" lvl="0" indent="0" algn="l" defTabSz="800100">
            <a:lnSpc>
              <a:spcPct val="100000"/>
            </a:lnSpc>
            <a:spcBef>
              <a:spcPct val="0"/>
            </a:spcBef>
            <a:spcAft>
              <a:spcPct val="35000"/>
            </a:spcAft>
            <a:buNone/>
          </a:pPr>
          <a:r>
            <a:rPr lang="nl-BE" sz="1800" kern="1200" noProof="0"/>
            <a:t>Het omvat vroegtijdige detectie en behandeling van de eerste tekenen van de ziekte. </a:t>
          </a:r>
        </a:p>
      </dsp:txBody>
      <dsp:txXfrm>
        <a:off x="1253908" y="1357507"/>
        <a:ext cx="7344789" cy="1085635"/>
      </dsp:txXfrm>
    </dsp:sp>
    <dsp:sp modelId="{6B9BA36B-EADA-4E93-8E9B-90C4E8D4E737}">
      <dsp:nvSpPr>
        <dsp:cNvPr id="0" name=""/>
        <dsp:cNvSpPr/>
      </dsp:nvSpPr>
      <dsp:spPr>
        <a:xfrm>
          <a:off x="0" y="2714551"/>
          <a:ext cx="8598698" cy="1085635"/>
        </a:xfrm>
        <a:prstGeom prst="roundRect">
          <a:avLst>
            <a:gd name="adj" fmla="val 10000"/>
          </a:avLst>
        </a:prstGeom>
        <a:solidFill>
          <a:schemeClr val="accent2">
            <a:tint val="40000"/>
            <a:hueOff val="0"/>
            <a:satOff val="0"/>
            <a:lumOff val="0"/>
            <a:alphaOff val="0"/>
          </a:schemeClr>
        </a:solidFill>
        <a:ln>
          <a:noFill/>
        </a:ln>
        <a:effectLst/>
        <a:scene3d>
          <a:camera prst="orthographicFront"/>
          <a:lightRig rig="chilly" dir="t"/>
        </a:scene3d>
        <a:sp3d z="-12700" extrusionH="1700" prstMaterial="translucentPowder">
          <a:bevelT w="25400" h="6350" prst="softRound"/>
          <a:bevelB w="0" h="0" prst="convex"/>
        </a:sp3d>
      </dsp:spPr>
      <dsp:style>
        <a:lnRef idx="0">
          <a:scrgbClr r="0" g="0" b="0"/>
        </a:lnRef>
        <a:fillRef idx="1">
          <a:scrgbClr r="0" g="0" b="0"/>
        </a:fillRef>
        <a:effectRef idx="0">
          <a:scrgbClr r="0" g="0" b="0"/>
        </a:effectRef>
        <a:fontRef idx="minor"/>
      </dsp:style>
    </dsp:sp>
    <dsp:sp modelId="{D73CA497-A905-40FA-850A-F76E13DBEC39}">
      <dsp:nvSpPr>
        <dsp:cNvPr id="0" name=""/>
        <dsp:cNvSpPr/>
      </dsp:nvSpPr>
      <dsp:spPr>
        <a:xfrm>
          <a:off x="328404" y="2958819"/>
          <a:ext cx="597099" cy="597099"/>
        </a:xfrm>
        <a:prstGeom prst="rect">
          <a:avLst/>
        </a:prstGeom>
        <a:blipFill>
          <a:blip xmlns:r="http://schemas.openxmlformats.org/officeDocument/2006/relationships"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sp>
    <dsp:sp modelId="{6623956D-0445-4203-98E5-C543F89886D7}">
      <dsp:nvSpPr>
        <dsp:cNvPr id="0" name=""/>
        <dsp:cNvSpPr/>
      </dsp:nvSpPr>
      <dsp:spPr>
        <a:xfrm>
          <a:off x="1253908" y="2714551"/>
          <a:ext cx="7344789" cy="10856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896" tIns="114896" rIns="114896" bIns="114896" numCol="1" spcCol="1270" anchor="ctr" anchorCtr="0">
          <a:noAutofit/>
        </a:bodyPr>
        <a:lstStyle/>
        <a:p>
          <a:pPr marL="0" lvl="0" indent="0" algn="l" defTabSz="800100">
            <a:lnSpc>
              <a:spcPct val="100000"/>
            </a:lnSpc>
            <a:spcBef>
              <a:spcPct val="0"/>
            </a:spcBef>
            <a:spcAft>
              <a:spcPct val="35000"/>
            </a:spcAft>
            <a:buNone/>
          </a:pPr>
          <a:r>
            <a:rPr lang="nl-BE" sz="1800" kern="1200" noProof="0"/>
            <a:t>Verwijs door naar een eerstelijnspsycholoog, arbeidsarts, vertrouwenspersoon, preventieadviseur psychosociale aspecten, personeelsdienst (HR),...</a:t>
          </a:r>
        </a:p>
      </dsp:txBody>
      <dsp:txXfrm>
        <a:off x="1253908" y="2714551"/>
        <a:ext cx="7344789" cy="1085635"/>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0753989-B9F1-054D-9440-E74F015AF23B}">
      <dsp:nvSpPr>
        <dsp:cNvPr id="0" name=""/>
        <dsp:cNvSpPr/>
      </dsp:nvSpPr>
      <dsp:spPr>
        <a:xfrm>
          <a:off x="0" y="0"/>
          <a:ext cx="10515600" cy="1347840"/>
        </a:xfrm>
        <a:prstGeom prst="roundRect">
          <a:avLst/>
        </a:prstGeom>
        <a:solidFill>
          <a:srgbClr val="9BD5EF"/>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nl-BE" sz="2400" kern="1200" noProof="0">
              <a:solidFill>
                <a:srgbClr val="1E699D"/>
              </a:solidFill>
              <a:latin typeface="Calibri" panose="020F0502020204030204" pitchFamily="34" charset="0"/>
              <a:cs typeface="Calibri" panose="020F0502020204030204" pitchFamily="34" charset="0"/>
            </a:rPr>
            <a:t>Alle acties die bedoeld zijn om de prevalentie van chronische beperkingen of herval in een populatie te verminderen, en dus om functionele invaliditeiten als gevolg van de ziekte te minimaliseren.</a:t>
          </a:r>
        </a:p>
      </dsp:txBody>
      <dsp:txXfrm>
        <a:off x="65796" y="65796"/>
        <a:ext cx="10384008" cy="1216248"/>
      </dsp:txXfrm>
    </dsp:sp>
    <dsp:sp modelId="{157BF727-434F-F840-B399-0E91AE3C7562}">
      <dsp:nvSpPr>
        <dsp:cNvPr id="0" name=""/>
        <dsp:cNvSpPr/>
      </dsp:nvSpPr>
      <dsp:spPr>
        <a:xfrm>
          <a:off x="0" y="1493882"/>
          <a:ext cx="10515600" cy="915021"/>
        </a:xfrm>
        <a:prstGeom prst="roundRect">
          <a:avLst/>
        </a:prstGeom>
        <a:solidFill>
          <a:srgbClr val="9BD5EF"/>
        </a:solidFill>
        <a:ln w="19050" cap="flat" cmpd="sng" algn="ctr">
          <a:solidFill>
            <a:srgbClr val="9BD5EF"/>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nl-BE" sz="2400" kern="1200" noProof="0">
              <a:solidFill>
                <a:srgbClr val="1E699D"/>
              </a:solidFill>
              <a:latin typeface="Calibri" panose="020F0502020204030204" pitchFamily="34" charset="0"/>
              <a:cs typeface="Calibri" panose="020F0502020204030204" pitchFamily="34" charset="0"/>
            </a:rPr>
            <a:t>Dit concept breidt preventie uit naar revalidatie; ze streeft ernaar de professionele en sociale re-integratie te bevorderen. </a:t>
          </a:r>
        </a:p>
      </dsp:txBody>
      <dsp:txXfrm>
        <a:off x="44668" y="1538550"/>
        <a:ext cx="10426264" cy="825685"/>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780121B-0A7C-492F-8FE0-69C4D040B8A4}">
      <dsp:nvSpPr>
        <dsp:cNvPr id="0" name=""/>
        <dsp:cNvSpPr/>
      </dsp:nvSpPr>
      <dsp:spPr>
        <a:xfrm>
          <a:off x="0" y="429774"/>
          <a:ext cx="9463314" cy="1314131"/>
        </a:xfrm>
        <a:prstGeom prst="rightArrow">
          <a:avLst>
            <a:gd name="adj1" fmla="val 50000"/>
            <a:gd name="adj2" fmla="val 5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254000" bIns="217531" numCol="1" spcCol="1270" anchor="ctr" anchorCtr="0">
          <a:noAutofit/>
        </a:bodyPr>
        <a:lstStyle/>
        <a:p>
          <a:pPr marL="0" lvl="0" indent="0" algn="ctr" defTabSz="1244600">
            <a:lnSpc>
              <a:spcPct val="90000"/>
            </a:lnSpc>
            <a:spcBef>
              <a:spcPct val="0"/>
            </a:spcBef>
            <a:spcAft>
              <a:spcPct val="35000"/>
            </a:spcAft>
            <a:buNone/>
          </a:pPr>
          <a:r>
            <a:rPr lang="nl-BE" sz="2800" kern="1200" noProof="0">
              <a:latin typeface="Calibri" panose="020F0502020204030204" pitchFamily="34" charset="0"/>
              <a:cs typeface="Calibri" panose="020F0502020204030204" pitchFamily="34" charset="0"/>
            </a:rPr>
            <a:t>Reflectie over het werk</a:t>
          </a:r>
        </a:p>
      </dsp:txBody>
      <dsp:txXfrm>
        <a:off x="0" y="758307"/>
        <a:ext cx="9134781" cy="657065"/>
      </dsp:txXfrm>
    </dsp:sp>
    <dsp:sp modelId="{920B2894-2E20-41AE-A81A-3CB937999923}">
      <dsp:nvSpPr>
        <dsp:cNvPr id="0" name=""/>
        <dsp:cNvSpPr/>
      </dsp:nvSpPr>
      <dsp:spPr>
        <a:xfrm>
          <a:off x="194222" y="1276689"/>
          <a:ext cx="4954933" cy="587691"/>
        </a:xfrm>
        <a:prstGeom prst="rect">
          <a:avLst/>
        </a:prstGeom>
        <a:solidFill>
          <a:schemeClr val="l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nl-BE" sz="1600" kern="1200" noProof="0">
              <a:solidFill>
                <a:srgbClr val="1E699D"/>
              </a:solidFill>
              <a:latin typeface="Calibri" panose="020F0502020204030204" pitchFamily="34" charset="0"/>
              <a:cs typeface="Calibri" panose="020F0502020204030204" pitchFamily="34" charset="0"/>
            </a:rPr>
            <a:t>Voorafgaande reflectie is essentieel en is aanwezig tijdens het hele begeleidingsproces met de persoon</a:t>
          </a:r>
        </a:p>
      </dsp:txBody>
      <dsp:txXfrm>
        <a:off x="194222" y="1276689"/>
        <a:ext cx="4954933" cy="587691"/>
      </dsp:txXfrm>
    </dsp:sp>
    <dsp:sp modelId="{E0DAE084-F72E-4170-A911-36C104926743}">
      <dsp:nvSpPr>
        <dsp:cNvPr id="0" name=""/>
        <dsp:cNvSpPr/>
      </dsp:nvSpPr>
      <dsp:spPr>
        <a:xfrm>
          <a:off x="1695132" y="3162004"/>
          <a:ext cx="7906060" cy="1078198"/>
        </a:xfrm>
        <a:prstGeom prst="rightArrow">
          <a:avLst>
            <a:gd name="adj1" fmla="val 50000"/>
            <a:gd name="adj2" fmla="val 50000"/>
          </a:avLst>
        </a:prstGeom>
        <a:solidFill>
          <a:schemeClr val="accent4">
            <a:lumMod val="40000"/>
            <a:lumOff val="60000"/>
          </a:schemeClr>
        </a:solidFill>
        <a:ln w="19050" cap="flat" cmpd="sng" algn="ctr">
          <a:solidFill>
            <a:schemeClr val="accent4">
              <a:lumMod val="40000"/>
              <a:lumOff val="6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254000" bIns="217531" numCol="1" spcCol="1270" anchor="ctr" anchorCtr="0">
          <a:noAutofit/>
        </a:bodyPr>
        <a:lstStyle/>
        <a:p>
          <a:pPr marL="0" lvl="0" indent="0" algn="l" defTabSz="711200">
            <a:lnSpc>
              <a:spcPct val="90000"/>
            </a:lnSpc>
            <a:spcBef>
              <a:spcPct val="0"/>
            </a:spcBef>
            <a:spcAft>
              <a:spcPct val="35000"/>
            </a:spcAft>
            <a:buNone/>
          </a:pPr>
          <a:r>
            <a:rPr lang="nl-BE" sz="1600" kern="1200" noProof="0">
              <a:solidFill>
                <a:srgbClr val="1E699D"/>
              </a:solidFill>
            </a:rPr>
            <a:t>Psychologische ondersteuning</a:t>
          </a:r>
        </a:p>
      </dsp:txBody>
      <dsp:txXfrm>
        <a:off x="1695132" y="3431554"/>
        <a:ext cx="7636511" cy="539099"/>
      </dsp:txXfrm>
    </dsp:sp>
    <dsp:sp modelId="{7DA3ED8C-1299-4809-80F8-70C159A35F69}">
      <dsp:nvSpPr>
        <dsp:cNvPr id="0" name=""/>
        <dsp:cNvSpPr/>
      </dsp:nvSpPr>
      <dsp:spPr>
        <a:xfrm>
          <a:off x="5821640" y="3573412"/>
          <a:ext cx="2958922" cy="1082730"/>
        </a:xfrm>
        <a:prstGeom prst="rect">
          <a:avLst/>
        </a:prstGeom>
        <a:solidFill>
          <a:schemeClr val="l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9530" tIns="49530" rIns="49530" bIns="49530" numCol="1" spcCol="1270" anchor="t" anchorCtr="0">
          <a:noAutofit/>
        </a:bodyPr>
        <a:lstStyle/>
        <a:p>
          <a:pPr marL="0" lvl="0" indent="0" algn="l" defTabSz="577850">
            <a:lnSpc>
              <a:spcPct val="90000"/>
            </a:lnSpc>
            <a:spcBef>
              <a:spcPct val="0"/>
            </a:spcBef>
            <a:spcAft>
              <a:spcPct val="35000"/>
            </a:spcAft>
            <a:buNone/>
          </a:pPr>
          <a:r>
            <a:rPr lang="nl-BE" sz="1300" kern="1200" noProof="0">
              <a:solidFill>
                <a:srgbClr val="1E699D"/>
              </a:solidFill>
              <a:latin typeface="Calibri" panose="020F0502020204030204" pitchFamily="34" charset="0"/>
              <a:cs typeface="Calibri" panose="020F0502020204030204" pitchFamily="34" charset="0"/>
            </a:rPr>
            <a:t>Parallel hiervan zal een psycholoog ondersteuning bieden: verschillende acties en technieken afhankelijk van de individuele situatie</a:t>
          </a:r>
        </a:p>
        <a:p>
          <a:pPr marL="0" lvl="0" indent="0" algn="l" defTabSz="577850">
            <a:lnSpc>
              <a:spcPct val="90000"/>
            </a:lnSpc>
            <a:spcBef>
              <a:spcPct val="0"/>
            </a:spcBef>
            <a:spcAft>
              <a:spcPct val="35000"/>
            </a:spcAft>
            <a:buNone/>
          </a:pPr>
          <a:endParaRPr lang="nl-BE" sz="1300" kern="1200" noProof="0">
            <a:solidFill>
              <a:srgbClr val="1E699D"/>
            </a:solidFill>
          </a:endParaRPr>
        </a:p>
      </dsp:txBody>
      <dsp:txXfrm>
        <a:off x="5821640" y="3573412"/>
        <a:ext cx="2958922" cy="1082730"/>
      </dsp:txXfrm>
    </dsp:sp>
    <dsp:sp modelId="{12DEA8F6-BEDF-4192-BC68-3AD4CABCC2C3}">
      <dsp:nvSpPr>
        <dsp:cNvPr id="0" name=""/>
        <dsp:cNvSpPr/>
      </dsp:nvSpPr>
      <dsp:spPr>
        <a:xfrm>
          <a:off x="1658795" y="1964610"/>
          <a:ext cx="7799760" cy="1031005"/>
        </a:xfrm>
        <a:prstGeom prst="rightArrow">
          <a:avLst>
            <a:gd name="adj1" fmla="val 50000"/>
            <a:gd name="adj2" fmla="val 50000"/>
          </a:avLst>
        </a:prstGeom>
        <a:solidFill>
          <a:schemeClr val="accent4">
            <a:lumMod val="40000"/>
            <a:lumOff val="60000"/>
          </a:schemeClr>
        </a:solidFill>
        <a:ln w="19050" cap="flat" cmpd="sng" algn="ctr">
          <a:solidFill>
            <a:schemeClr val="accent4">
              <a:lumMod val="40000"/>
              <a:lumOff val="6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254000" bIns="217531" numCol="1" spcCol="1270" anchor="ctr" anchorCtr="0">
          <a:noAutofit/>
        </a:bodyPr>
        <a:lstStyle/>
        <a:p>
          <a:pPr marL="0" lvl="0" indent="0" algn="l" defTabSz="711200">
            <a:lnSpc>
              <a:spcPct val="90000"/>
            </a:lnSpc>
            <a:spcBef>
              <a:spcPct val="0"/>
            </a:spcBef>
            <a:spcAft>
              <a:spcPct val="35000"/>
            </a:spcAft>
            <a:buNone/>
          </a:pPr>
          <a:r>
            <a:rPr lang="nl-BE" sz="1600" kern="1200" noProof="0">
              <a:solidFill>
                <a:srgbClr val="1E699D"/>
              </a:solidFill>
            </a:rPr>
            <a:t>Ondersteuning in de huisartsenpraktijk</a:t>
          </a:r>
        </a:p>
      </dsp:txBody>
      <dsp:txXfrm>
        <a:off x="1658795" y="2222361"/>
        <a:ext cx="7542009" cy="515503"/>
      </dsp:txXfrm>
    </dsp:sp>
    <dsp:sp modelId="{926F1194-DC05-4CA3-8C1B-FDA26EABCD90}">
      <dsp:nvSpPr>
        <dsp:cNvPr id="0" name=""/>
        <dsp:cNvSpPr/>
      </dsp:nvSpPr>
      <dsp:spPr>
        <a:xfrm>
          <a:off x="5814540" y="1997867"/>
          <a:ext cx="2976251" cy="1159116"/>
        </a:xfrm>
        <a:prstGeom prst="rect">
          <a:avLst/>
        </a:prstGeom>
        <a:solidFill>
          <a:schemeClr val="l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9530" tIns="49530" rIns="49530" bIns="49530" numCol="1" spcCol="1270" anchor="t" anchorCtr="0">
          <a:noAutofit/>
        </a:bodyPr>
        <a:lstStyle/>
        <a:p>
          <a:pPr marL="0" lvl="0" indent="0" algn="l" defTabSz="577850">
            <a:lnSpc>
              <a:spcPct val="90000"/>
            </a:lnSpc>
            <a:spcBef>
              <a:spcPct val="0"/>
            </a:spcBef>
            <a:spcAft>
              <a:spcPct val="35000"/>
            </a:spcAft>
            <a:buNone/>
          </a:pPr>
          <a:r>
            <a:rPr lang="nl-BE" sz="1300" kern="1200" noProof="0">
              <a:solidFill>
                <a:srgbClr val="1E699D"/>
              </a:solidFill>
              <a:latin typeface="Calibri" panose="020F0502020204030204" pitchFamily="34" charset="0"/>
              <a:cs typeface="Calibri" panose="020F0502020204030204" pitchFamily="34" charset="0"/>
            </a:rPr>
            <a:t>Zorg door de huisarts, voorstellen om de mentale gezondheid te verbeteren, een dialoog opzetten met een psycholoog</a:t>
          </a:r>
        </a:p>
      </dsp:txBody>
      <dsp:txXfrm>
        <a:off x="5814540" y="1997867"/>
        <a:ext cx="2976251" cy="1159116"/>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CD6A25F-9DBA-4A4F-8DC0-3707F682E30E}">
      <dsp:nvSpPr>
        <dsp:cNvPr id="0" name=""/>
        <dsp:cNvSpPr/>
      </dsp:nvSpPr>
      <dsp:spPr>
        <a:xfrm>
          <a:off x="0" y="885743"/>
          <a:ext cx="10245140" cy="558220"/>
        </a:xfrm>
        <a:prstGeom prst="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7BDEED38-CB01-46B9-B0BC-C0B356F909D3}">
      <dsp:nvSpPr>
        <dsp:cNvPr id="0" name=""/>
        <dsp:cNvSpPr/>
      </dsp:nvSpPr>
      <dsp:spPr>
        <a:xfrm>
          <a:off x="490255" y="72599"/>
          <a:ext cx="9754884" cy="948354"/>
        </a:xfrm>
        <a:prstGeom prst="roundRect">
          <a:avLst/>
        </a:prstGeom>
        <a:solidFill>
          <a:schemeClr val="accent5">
            <a:lumMod val="40000"/>
            <a:lumOff val="60000"/>
          </a:schemeClr>
        </a:solidFill>
        <a:ln>
          <a:solidFill>
            <a:schemeClr val="accent1"/>
          </a:solid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71069" tIns="0" rIns="271069" bIns="0" numCol="1" spcCol="1270" anchor="ctr" anchorCtr="0">
          <a:noAutofit/>
        </a:bodyPr>
        <a:lstStyle/>
        <a:p>
          <a:pPr marL="0" lvl="0" indent="0" algn="l" defTabSz="711200">
            <a:lnSpc>
              <a:spcPct val="90000"/>
            </a:lnSpc>
            <a:spcBef>
              <a:spcPct val="0"/>
            </a:spcBef>
            <a:spcAft>
              <a:spcPct val="35000"/>
            </a:spcAft>
            <a:buNone/>
          </a:pPr>
          <a:r>
            <a:rPr lang="nl-BE" sz="1600" b="1" kern="1200" noProof="0">
              <a:solidFill>
                <a:schemeClr val="bg1"/>
              </a:solidFill>
            </a:rPr>
            <a:t>Adviseren en informeren </a:t>
          </a:r>
          <a:r>
            <a:rPr lang="nl-BE" sz="1600" kern="1200" noProof="0">
              <a:solidFill>
                <a:schemeClr val="bg1"/>
              </a:solidFill>
            </a:rPr>
            <a:t>van 1) verzekerden m.b.t. de meest geschikte zorg en behandeling tegen de beste kosten en 2) zorgverleners </a:t>
          </a:r>
          <a:r>
            <a:rPr lang="nl-BE" sz="1600" kern="1200" noProof="0">
              <a:solidFill>
                <a:schemeClr val="bg1"/>
              </a:solidFill>
              <a:latin typeface="Arial"/>
              <a:ea typeface="DejaVu Sans"/>
              <a:cs typeface="DejaVu Sans"/>
            </a:rPr>
            <a:t>over de correcte toepassing van de reglementering inzake de verzekering voor geneeskundige verzorging</a:t>
          </a:r>
        </a:p>
      </dsp:txBody>
      <dsp:txXfrm>
        <a:off x="536550" y="118894"/>
        <a:ext cx="9662294" cy="855764"/>
      </dsp:txXfrm>
    </dsp:sp>
    <dsp:sp modelId="{063BA66E-7157-4F1E-8C56-433EFA586364}">
      <dsp:nvSpPr>
        <dsp:cNvPr id="0" name=""/>
        <dsp:cNvSpPr/>
      </dsp:nvSpPr>
      <dsp:spPr>
        <a:xfrm>
          <a:off x="0" y="2092462"/>
          <a:ext cx="10245140" cy="509775"/>
        </a:xfrm>
        <a:prstGeom prst="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AC5EF40B-53E1-4C49-B4D9-CF34855190EE}">
      <dsp:nvSpPr>
        <dsp:cNvPr id="0" name=""/>
        <dsp:cNvSpPr/>
      </dsp:nvSpPr>
      <dsp:spPr>
        <a:xfrm>
          <a:off x="490255" y="1483878"/>
          <a:ext cx="9754884" cy="723379"/>
        </a:xfrm>
        <a:prstGeom prst="roundRect">
          <a:avLst/>
        </a:prstGeom>
        <a:solidFill>
          <a:schemeClr val="accent5">
            <a:lumMod val="40000"/>
            <a:lumOff val="60000"/>
          </a:schemeClr>
        </a:solidFill>
        <a:ln>
          <a:solidFill>
            <a:schemeClr val="accent1"/>
          </a:solid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71069" tIns="0" rIns="271069" bIns="0" numCol="1" spcCol="1270" anchor="ctr" anchorCtr="0">
          <a:noAutofit/>
        </a:bodyPr>
        <a:lstStyle/>
        <a:p>
          <a:pPr marL="0" lvl="0" indent="0" algn="l" defTabSz="711200">
            <a:lnSpc>
              <a:spcPct val="90000"/>
            </a:lnSpc>
            <a:spcBef>
              <a:spcPct val="0"/>
            </a:spcBef>
            <a:spcAft>
              <a:spcPct val="35000"/>
            </a:spcAft>
            <a:buNone/>
          </a:pPr>
          <a:r>
            <a:rPr lang="nl-BE" sz="1600" b="1" kern="1200" noProof="0"/>
            <a:t>Controleren</a:t>
          </a:r>
          <a:r>
            <a:rPr lang="nl-BE" sz="1600" kern="1200" noProof="0"/>
            <a:t> van arbeidsongeschiktheid en geneeskundige verstrekkingen volgens de geldende regels.</a:t>
          </a:r>
        </a:p>
      </dsp:txBody>
      <dsp:txXfrm>
        <a:off x="525567" y="1519190"/>
        <a:ext cx="9684260" cy="652755"/>
      </dsp:txXfrm>
    </dsp:sp>
    <dsp:sp modelId="{BFC1BCF7-B8C9-46F0-90F9-FAC1477361B4}">
      <dsp:nvSpPr>
        <dsp:cNvPr id="0" name=""/>
        <dsp:cNvSpPr/>
      </dsp:nvSpPr>
      <dsp:spPr>
        <a:xfrm>
          <a:off x="0" y="3124113"/>
          <a:ext cx="10245140" cy="545434"/>
        </a:xfrm>
        <a:prstGeom prst="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29696FDB-8B85-4029-AF3D-4D22A8C9BA89}">
      <dsp:nvSpPr>
        <dsp:cNvPr id="0" name=""/>
        <dsp:cNvSpPr/>
      </dsp:nvSpPr>
      <dsp:spPr>
        <a:xfrm>
          <a:off x="487744" y="2645438"/>
          <a:ext cx="9754884" cy="596755"/>
        </a:xfrm>
        <a:prstGeom prst="roundRect">
          <a:avLst/>
        </a:prstGeom>
        <a:solidFill>
          <a:schemeClr val="accent5">
            <a:lumMod val="40000"/>
            <a:lumOff val="60000"/>
          </a:schemeClr>
        </a:solidFill>
        <a:ln>
          <a:solidFill>
            <a:schemeClr val="accent1"/>
          </a:solid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71069" tIns="0" rIns="271069" bIns="0" numCol="1" spcCol="1270" anchor="ctr" anchorCtr="0">
          <a:noAutofit/>
        </a:bodyPr>
        <a:lstStyle/>
        <a:p>
          <a:pPr marL="0" lvl="0" indent="0" algn="l" defTabSz="711200">
            <a:lnSpc>
              <a:spcPct val="90000"/>
            </a:lnSpc>
            <a:spcBef>
              <a:spcPct val="0"/>
            </a:spcBef>
            <a:spcAft>
              <a:spcPct val="35000"/>
            </a:spcAft>
            <a:buNone/>
          </a:pPr>
          <a:r>
            <a:rPr lang="nl-BE" sz="1600" b="1" kern="1200" noProof="0"/>
            <a:t>Bevorderen</a:t>
          </a:r>
          <a:r>
            <a:rPr lang="nl-BE" sz="1600" kern="1200" noProof="0"/>
            <a:t> van </a:t>
          </a:r>
          <a:r>
            <a:rPr lang="nl-BE" sz="1600" kern="1200" noProof="0" err="1"/>
            <a:t>socioprofessionele</a:t>
          </a:r>
          <a:r>
            <a:rPr lang="nl-BE" sz="1600" kern="1200" noProof="0"/>
            <a:t> re-integratie van verzekerden in arbeidsongeschiktheid</a:t>
          </a:r>
        </a:p>
      </dsp:txBody>
      <dsp:txXfrm>
        <a:off x="516875" y="2674569"/>
        <a:ext cx="9696622" cy="538493"/>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58D66B3-0949-4EA1-991F-8AB52D5CABFF}">
      <dsp:nvSpPr>
        <dsp:cNvPr id="0" name=""/>
        <dsp:cNvSpPr/>
      </dsp:nvSpPr>
      <dsp:spPr>
        <a:xfrm>
          <a:off x="2558252" y="1338177"/>
          <a:ext cx="381491" cy="91440"/>
        </a:xfrm>
        <a:custGeom>
          <a:avLst/>
          <a:gdLst/>
          <a:ahLst/>
          <a:cxnLst/>
          <a:rect l="0" t="0" r="0" b="0"/>
          <a:pathLst>
            <a:path>
              <a:moveTo>
                <a:pt x="0" y="45720"/>
              </a:moveTo>
              <a:lnTo>
                <a:pt x="381491" y="45720"/>
              </a:lnTo>
            </a:path>
          </a:pathLst>
        </a:custGeom>
        <a:noFill/>
        <a:ln w="9525" cap="flat" cmpd="sng" algn="ctr">
          <a:solidFill>
            <a:schemeClr val="accent5">
              <a:shade val="95000"/>
              <a:satMod val="105000"/>
            </a:schemeClr>
          </a:solidFill>
          <a:prstDash val="solid"/>
          <a:tailEnd type="arrow"/>
        </a:ln>
        <a:effectLst/>
      </dsp:spPr>
      <dsp:style>
        <a:lnRef idx="1">
          <a:schemeClr val="accent5"/>
        </a:lnRef>
        <a:fillRef idx="0">
          <a:schemeClr val="accent5"/>
        </a:fillRef>
        <a:effectRef idx="0">
          <a:schemeClr val="accent5"/>
        </a:effectRef>
        <a:fontRef idx="minor">
          <a:schemeClr val="tx1"/>
        </a:fontRef>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nl-BE" sz="500" kern="1200" noProof="0"/>
        </a:p>
      </dsp:txBody>
      <dsp:txXfrm>
        <a:off x="2738696" y="1381834"/>
        <a:ext cx="20604" cy="4124"/>
      </dsp:txXfrm>
    </dsp:sp>
    <dsp:sp modelId="{391A2671-3033-4C28-9AC5-4EF1B1540FB1}">
      <dsp:nvSpPr>
        <dsp:cNvPr id="0" name=""/>
        <dsp:cNvSpPr/>
      </dsp:nvSpPr>
      <dsp:spPr>
        <a:xfrm>
          <a:off x="10819" y="497977"/>
          <a:ext cx="2549233" cy="1771839"/>
        </a:xfrm>
        <a:prstGeom prst="rect">
          <a:avLst/>
        </a:prstGeom>
        <a:solidFill>
          <a:schemeClr val="accent5">
            <a:lumMod val="40000"/>
            <a:lumOff val="60000"/>
          </a:schemeClr>
        </a:solidFill>
        <a:ln w="25400" cap="flat" cmpd="sng" algn="ctr">
          <a:solidFill>
            <a:schemeClr val="accent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t" anchorCtr="0">
          <a:noAutofit/>
        </a:bodyPr>
        <a:lstStyle/>
        <a:p>
          <a:pPr marL="0" lvl="0" indent="0" algn="ctr" defTabSz="711200">
            <a:lnSpc>
              <a:spcPct val="90000"/>
            </a:lnSpc>
            <a:spcBef>
              <a:spcPct val="0"/>
            </a:spcBef>
            <a:spcAft>
              <a:spcPct val="35000"/>
            </a:spcAft>
            <a:buNone/>
          </a:pPr>
          <a:r>
            <a:rPr lang="nl-BE" sz="1600" kern="1200" noProof="0"/>
            <a:t>Stap 1: </a:t>
          </a:r>
        </a:p>
        <a:p>
          <a:pPr marL="0" lvl="0" indent="0" algn="l" defTabSz="711200">
            <a:lnSpc>
              <a:spcPct val="90000"/>
            </a:lnSpc>
            <a:spcBef>
              <a:spcPct val="0"/>
            </a:spcBef>
            <a:spcAft>
              <a:spcPct val="35000"/>
            </a:spcAft>
            <a:buNone/>
          </a:pPr>
          <a:r>
            <a:rPr lang="nl-BE" sz="1600" kern="1200" noProof="0"/>
            <a:t>Ontvangst attest arbeidsongeschiktheid (AO)</a:t>
          </a:r>
        </a:p>
        <a:p>
          <a:pPr marL="171450" lvl="1" indent="-171450" algn="l" defTabSz="711200">
            <a:lnSpc>
              <a:spcPct val="90000"/>
            </a:lnSpc>
            <a:spcBef>
              <a:spcPct val="0"/>
            </a:spcBef>
            <a:spcAft>
              <a:spcPct val="15000"/>
            </a:spcAft>
            <a:buChar char="•"/>
          </a:pPr>
          <a:r>
            <a:rPr lang="nl-BE" sz="1600" kern="1200" noProof="0"/>
            <a:t>Akkoord adviserend arts?</a:t>
          </a:r>
        </a:p>
      </dsp:txBody>
      <dsp:txXfrm>
        <a:off x="10819" y="497977"/>
        <a:ext cx="2549233" cy="1771839"/>
      </dsp:txXfrm>
    </dsp:sp>
    <dsp:sp modelId="{282FB445-390B-4950-9CA8-862CB5561B1A}">
      <dsp:nvSpPr>
        <dsp:cNvPr id="0" name=""/>
        <dsp:cNvSpPr/>
      </dsp:nvSpPr>
      <dsp:spPr>
        <a:xfrm>
          <a:off x="4997260" y="1338177"/>
          <a:ext cx="381491" cy="91440"/>
        </a:xfrm>
        <a:custGeom>
          <a:avLst/>
          <a:gdLst/>
          <a:ahLst/>
          <a:cxnLst/>
          <a:rect l="0" t="0" r="0" b="0"/>
          <a:pathLst>
            <a:path>
              <a:moveTo>
                <a:pt x="0" y="45720"/>
              </a:moveTo>
              <a:lnTo>
                <a:pt x="381491" y="45720"/>
              </a:lnTo>
            </a:path>
          </a:pathLst>
        </a:custGeom>
        <a:noFill/>
        <a:ln w="9525" cap="flat" cmpd="sng" algn="ctr">
          <a:solidFill>
            <a:schemeClr val="accent5">
              <a:shade val="95000"/>
              <a:satMod val="105000"/>
            </a:schemeClr>
          </a:solidFill>
          <a:prstDash val="solid"/>
          <a:tailEnd type="arrow"/>
        </a:ln>
        <a:effectLst/>
      </dsp:spPr>
      <dsp:style>
        <a:lnRef idx="1">
          <a:schemeClr val="accent5"/>
        </a:lnRef>
        <a:fillRef idx="0">
          <a:schemeClr val="accent5"/>
        </a:fillRef>
        <a:effectRef idx="0">
          <a:schemeClr val="accent5"/>
        </a:effectRef>
        <a:fontRef idx="minor">
          <a:schemeClr val="tx1"/>
        </a:fontRef>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nl-BE" sz="500" kern="1200" noProof="0"/>
        </a:p>
      </dsp:txBody>
      <dsp:txXfrm>
        <a:off x="5177704" y="1381834"/>
        <a:ext cx="20604" cy="4124"/>
      </dsp:txXfrm>
    </dsp:sp>
    <dsp:sp modelId="{7F74F902-B932-49FD-AC0C-36380851C2F5}">
      <dsp:nvSpPr>
        <dsp:cNvPr id="0" name=""/>
        <dsp:cNvSpPr/>
      </dsp:nvSpPr>
      <dsp:spPr>
        <a:xfrm>
          <a:off x="2972144" y="511850"/>
          <a:ext cx="2026916" cy="1744092"/>
        </a:xfrm>
        <a:prstGeom prst="rect">
          <a:avLst/>
        </a:prstGeom>
        <a:solidFill>
          <a:schemeClr val="accent5">
            <a:lumMod val="40000"/>
            <a:lumOff val="60000"/>
          </a:schemeClr>
        </a:solidFill>
        <a:ln w="25400" cap="flat" cmpd="sng" algn="ctr">
          <a:solidFill>
            <a:schemeClr val="accent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t" anchorCtr="0">
          <a:noAutofit/>
        </a:bodyPr>
        <a:lstStyle/>
        <a:p>
          <a:pPr marL="0" lvl="0" indent="0" algn="ctr" defTabSz="711200">
            <a:lnSpc>
              <a:spcPct val="90000"/>
            </a:lnSpc>
            <a:spcBef>
              <a:spcPct val="0"/>
            </a:spcBef>
            <a:spcAft>
              <a:spcPct val="35000"/>
            </a:spcAft>
            <a:buNone/>
          </a:pPr>
          <a:r>
            <a:rPr lang="nl-BE" sz="1600" kern="1200" noProof="0"/>
            <a:t>Stap 2: </a:t>
          </a:r>
        </a:p>
        <a:p>
          <a:pPr marL="0" lvl="0" indent="0" algn="l" defTabSz="711200">
            <a:lnSpc>
              <a:spcPct val="90000"/>
            </a:lnSpc>
            <a:spcBef>
              <a:spcPct val="0"/>
            </a:spcBef>
            <a:spcAft>
              <a:spcPct val="35000"/>
            </a:spcAft>
            <a:buNone/>
          </a:pPr>
          <a:r>
            <a:rPr lang="nl-BE" sz="1600" kern="1200" noProof="0">
              <a:solidFill>
                <a:schemeClr val="bg1"/>
              </a:solidFill>
            </a:rPr>
            <a:t>Na 10 weken AO</a:t>
          </a:r>
        </a:p>
        <a:p>
          <a:pPr marL="171450" lvl="1" indent="-171450" algn="l" defTabSz="711200">
            <a:lnSpc>
              <a:spcPct val="90000"/>
            </a:lnSpc>
            <a:spcBef>
              <a:spcPct val="0"/>
            </a:spcBef>
            <a:spcAft>
              <a:spcPct val="15000"/>
            </a:spcAft>
            <a:buChar char="•"/>
          </a:pPr>
          <a:r>
            <a:rPr lang="nl-BE" sz="1600" kern="1200" noProof="0"/>
            <a:t>Het versturen van een vragenlijst naar de patiënt</a:t>
          </a:r>
        </a:p>
      </dsp:txBody>
      <dsp:txXfrm>
        <a:off x="2972144" y="511850"/>
        <a:ext cx="2026916" cy="1744092"/>
      </dsp:txXfrm>
    </dsp:sp>
    <dsp:sp modelId="{FB0BA1F8-67AB-4ED0-B3AF-76105D4FFE3F}">
      <dsp:nvSpPr>
        <dsp:cNvPr id="0" name=""/>
        <dsp:cNvSpPr/>
      </dsp:nvSpPr>
      <dsp:spPr>
        <a:xfrm>
          <a:off x="7726810" y="1338177"/>
          <a:ext cx="381491" cy="91440"/>
        </a:xfrm>
        <a:custGeom>
          <a:avLst/>
          <a:gdLst/>
          <a:ahLst/>
          <a:cxnLst/>
          <a:rect l="0" t="0" r="0" b="0"/>
          <a:pathLst>
            <a:path>
              <a:moveTo>
                <a:pt x="0" y="45720"/>
              </a:moveTo>
              <a:lnTo>
                <a:pt x="381491" y="45720"/>
              </a:lnTo>
            </a:path>
          </a:pathLst>
        </a:custGeom>
        <a:noFill/>
        <a:ln w="9525" cap="flat" cmpd="sng" algn="ctr">
          <a:solidFill>
            <a:schemeClr val="accent5">
              <a:shade val="95000"/>
              <a:satMod val="105000"/>
            </a:schemeClr>
          </a:solidFill>
          <a:prstDash val="solid"/>
          <a:tailEnd type="arrow"/>
        </a:ln>
        <a:effectLst/>
      </dsp:spPr>
      <dsp:style>
        <a:lnRef idx="1">
          <a:schemeClr val="accent5"/>
        </a:lnRef>
        <a:fillRef idx="0">
          <a:schemeClr val="accent5"/>
        </a:fillRef>
        <a:effectRef idx="0">
          <a:schemeClr val="accent5"/>
        </a:effectRef>
        <a:fontRef idx="minor">
          <a:schemeClr val="tx1"/>
        </a:fontRef>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nl-BE" sz="500" kern="1200" noProof="0"/>
        </a:p>
      </dsp:txBody>
      <dsp:txXfrm>
        <a:off x="7907254" y="1381834"/>
        <a:ext cx="20604" cy="4124"/>
      </dsp:txXfrm>
    </dsp:sp>
    <dsp:sp modelId="{A76DC985-8D9C-496E-BEFE-7422B9069447}">
      <dsp:nvSpPr>
        <dsp:cNvPr id="0" name=""/>
        <dsp:cNvSpPr/>
      </dsp:nvSpPr>
      <dsp:spPr>
        <a:xfrm>
          <a:off x="5411152" y="501955"/>
          <a:ext cx="2317458" cy="1763883"/>
        </a:xfrm>
        <a:prstGeom prst="rect">
          <a:avLst/>
        </a:prstGeom>
        <a:solidFill>
          <a:schemeClr val="accent5">
            <a:lumMod val="40000"/>
            <a:lumOff val="60000"/>
          </a:schemeClr>
        </a:solidFill>
        <a:ln w="25400" cap="flat" cmpd="sng" algn="ctr">
          <a:solidFill>
            <a:schemeClr val="accent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t" anchorCtr="0">
          <a:noAutofit/>
        </a:bodyPr>
        <a:lstStyle/>
        <a:p>
          <a:pPr marL="0" lvl="0" indent="0" algn="ctr" defTabSz="711200">
            <a:lnSpc>
              <a:spcPct val="90000"/>
            </a:lnSpc>
            <a:spcBef>
              <a:spcPct val="0"/>
            </a:spcBef>
            <a:spcAft>
              <a:spcPct val="35000"/>
            </a:spcAft>
            <a:buNone/>
          </a:pPr>
          <a:r>
            <a:rPr lang="nl-BE" sz="1600" kern="1200" noProof="0"/>
            <a:t>Stap 3: </a:t>
          </a:r>
        </a:p>
        <a:p>
          <a:pPr marL="0" lvl="0" indent="0" algn="l" defTabSz="711200" rtl="0">
            <a:lnSpc>
              <a:spcPct val="90000"/>
            </a:lnSpc>
            <a:spcBef>
              <a:spcPct val="0"/>
            </a:spcBef>
            <a:spcAft>
              <a:spcPct val="35000"/>
            </a:spcAft>
            <a:buNone/>
          </a:pPr>
          <a:r>
            <a:rPr lang="nl-BE" sz="1600" kern="1200" noProof="0">
              <a:solidFill>
                <a:schemeClr val="bg1"/>
              </a:solidFill>
            </a:rPr>
            <a:t>11-12</a:t>
          </a:r>
          <a:r>
            <a:rPr lang="nl-BE" sz="1600" strike="noStrike" kern="1200" noProof="0">
              <a:solidFill>
                <a:srgbClr val="00B050"/>
              </a:solidFill>
              <a:latin typeface="Arial"/>
            </a:rPr>
            <a:t> </a:t>
          </a:r>
          <a:r>
            <a:rPr lang="nl-BE" sz="1600" kern="1200" noProof="0"/>
            <a:t>weken AO</a:t>
          </a:r>
        </a:p>
        <a:p>
          <a:pPr marL="171450" lvl="1" indent="-171450" algn="l" defTabSz="711200">
            <a:lnSpc>
              <a:spcPct val="90000"/>
            </a:lnSpc>
            <a:spcBef>
              <a:spcPct val="0"/>
            </a:spcBef>
            <a:spcAft>
              <a:spcPct val="15000"/>
            </a:spcAft>
            <a:buChar char="•"/>
          </a:pPr>
          <a:r>
            <a:rPr lang="nl-BE" sz="1600" kern="1200" noProof="0"/>
            <a:t>Patiënt stuurt de vragenlijst binnen 2 weken terug</a:t>
          </a:r>
        </a:p>
      </dsp:txBody>
      <dsp:txXfrm>
        <a:off x="5411152" y="501955"/>
        <a:ext cx="2317458" cy="1763883"/>
      </dsp:txXfrm>
    </dsp:sp>
    <dsp:sp modelId="{0D18B6FB-CF06-4794-96EB-3B2855729DCC}">
      <dsp:nvSpPr>
        <dsp:cNvPr id="0" name=""/>
        <dsp:cNvSpPr/>
      </dsp:nvSpPr>
      <dsp:spPr>
        <a:xfrm>
          <a:off x="862415" y="2250934"/>
          <a:ext cx="8443009" cy="562734"/>
        </a:xfrm>
        <a:custGeom>
          <a:avLst/>
          <a:gdLst/>
          <a:ahLst/>
          <a:cxnLst/>
          <a:rect l="0" t="0" r="0" b="0"/>
          <a:pathLst>
            <a:path>
              <a:moveTo>
                <a:pt x="8443009" y="0"/>
              </a:moveTo>
              <a:lnTo>
                <a:pt x="8443009" y="298467"/>
              </a:lnTo>
              <a:lnTo>
                <a:pt x="0" y="298467"/>
              </a:lnTo>
              <a:lnTo>
                <a:pt x="0" y="562734"/>
              </a:lnTo>
            </a:path>
          </a:pathLst>
        </a:custGeom>
        <a:noFill/>
        <a:ln w="9525" cap="flat" cmpd="sng" algn="ctr">
          <a:solidFill>
            <a:schemeClr val="accent5">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nl-BE" sz="500" kern="1200" noProof="0"/>
        </a:p>
      </dsp:txBody>
      <dsp:txXfrm>
        <a:off x="4872324" y="2530239"/>
        <a:ext cx="423191" cy="4124"/>
      </dsp:txXfrm>
    </dsp:sp>
    <dsp:sp modelId="{89DABE63-F011-409F-8E09-5BCD3D81C0DC}">
      <dsp:nvSpPr>
        <dsp:cNvPr id="0" name=""/>
        <dsp:cNvSpPr/>
      </dsp:nvSpPr>
      <dsp:spPr>
        <a:xfrm>
          <a:off x="8140702" y="515059"/>
          <a:ext cx="2329445" cy="1737674"/>
        </a:xfrm>
        <a:prstGeom prst="rect">
          <a:avLst/>
        </a:prstGeom>
        <a:solidFill>
          <a:schemeClr val="accent5">
            <a:lumMod val="40000"/>
            <a:lumOff val="60000"/>
          </a:schemeClr>
        </a:solidFill>
        <a:ln w="25400" cap="flat" cmpd="sng" algn="ctr">
          <a:solidFill>
            <a:schemeClr val="accent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nl-BE" sz="1600" kern="1200" noProof="0" dirty="0"/>
            <a:t>Stap 4: </a:t>
          </a:r>
        </a:p>
        <a:p>
          <a:pPr marL="0" lvl="0" indent="0" algn="l" defTabSz="711200">
            <a:lnSpc>
              <a:spcPct val="90000"/>
            </a:lnSpc>
            <a:spcBef>
              <a:spcPct val="0"/>
            </a:spcBef>
            <a:spcAft>
              <a:spcPct val="35000"/>
            </a:spcAft>
            <a:buNone/>
          </a:pPr>
          <a:r>
            <a:rPr lang="nl-BE" sz="1600" kern="1200" noProof="0" dirty="0">
              <a:solidFill>
                <a:schemeClr val="bg1"/>
              </a:solidFill>
            </a:rPr>
            <a:t>Uiterlijk </a:t>
          </a:r>
          <a:r>
            <a:rPr lang="nl-BE" sz="1600" kern="1200" noProof="0" dirty="0"/>
            <a:t>4e maand van AO</a:t>
          </a:r>
        </a:p>
        <a:p>
          <a:pPr marL="0" lvl="0" indent="0" algn="l" defTabSz="711200">
            <a:lnSpc>
              <a:spcPct val="90000"/>
            </a:lnSpc>
            <a:spcBef>
              <a:spcPct val="0"/>
            </a:spcBef>
            <a:spcAft>
              <a:spcPct val="35000"/>
            </a:spcAft>
            <a:buNone/>
          </a:pPr>
          <a:r>
            <a:rPr lang="nl-BE" sz="1600" kern="1200" noProof="0" dirty="0"/>
            <a:t>&gt;</a:t>
          </a:r>
          <a:r>
            <a:rPr lang="nl-BE" sz="1600" kern="1200" noProof="0" dirty="0">
              <a:solidFill>
                <a:schemeClr val="bg1"/>
              </a:solidFill>
            </a:rPr>
            <a:t> </a:t>
          </a:r>
          <a:r>
            <a:rPr lang="nl-BE" sz="1400" kern="1200" noProof="0" dirty="0">
              <a:solidFill>
                <a:schemeClr val="bg1"/>
              </a:solidFill>
            </a:rPr>
            <a:t>Organisatie van fysiek contact (Adva of medewerker van het multidisciplinair team</a:t>
          </a:r>
          <a:r>
            <a:rPr lang="nl-BE" sz="1600" kern="1200" noProof="0" dirty="0"/>
            <a:t>)</a:t>
          </a:r>
        </a:p>
      </dsp:txBody>
      <dsp:txXfrm>
        <a:off x="8140702" y="515059"/>
        <a:ext cx="2329445" cy="1737674"/>
      </dsp:txXfrm>
    </dsp:sp>
    <dsp:sp modelId="{4E3BA7E6-D236-4E1B-9A83-A0848C9AADC2}">
      <dsp:nvSpPr>
        <dsp:cNvPr id="0" name=""/>
        <dsp:cNvSpPr/>
      </dsp:nvSpPr>
      <dsp:spPr>
        <a:xfrm>
          <a:off x="1712211" y="3571005"/>
          <a:ext cx="381491" cy="91440"/>
        </a:xfrm>
        <a:custGeom>
          <a:avLst/>
          <a:gdLst/>
          <a:ahLst/>
          <a:cxnLst/>
          <a:rect l="0" t="0" r="0" b="0"/>
          <a:pathLst>
            <a:path>
              <a:moveTo>
                <a:pt x="0" y="45720"/>
              </a:moveTo>
              <a:lnTo>
                <a:pt x="381491" y="45720"/>
              </a:lnTo>
            </a:path>
          </a:pathLst>
        </a:custGeom>
        <a:noFill/>
        <a:ln w="9525" cap="flat" cmpd="sng" algn="ctr">
          <a:solidFill>
            <a:schemeClr val="accent1">
              <a:shade val="95000"/>
              <a:satMod val="105000"/>
            </a:schemeClr>
          </a:solidFill>
          <a:prstDash val="solid"/>
          <a:tailEnd type="arrow"/>
        </a:ln>
        <a:effectLst/>
      </dsp:spPr>
      <dsp:style>
        <a:lnRef idx="1">
          <a:schemeClr val="accent1"/>
        </a:lnRef>
        <a:fillRef idx="0">
          <a:schemeClr val="accent1"/>
        </a:fillRef>
        <a:effectRef idx="0">
          <a:schemeClr val="accent1"/>
        </a:effectRef>
        <a:fontRef idx="minor">
          <a:schemeClr val="tx1"/>
        </a:fontRef>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nl-BE" sz="500" kern="1200" noProof="0"/>
        </a:p>
      </dsp:txBody>
      <dsp:txXfrm>
        <a:off x="1892654" y="3614662"/>
        <a:ext cx="20604" cy="4124"/>
      </dsp:txXfrm>
    </dsp:sp>
    <dsp:sp modelId="{BBC4F80B-FE35-41E6-86B8-22B16A0948F2}">
      <dsp:nvSpPr>
        <dsp:cNvPr id="0" name=""/>
        <dsp:cNvSpPr/>
      </dsp:nvSpPr>
      <dsp:spPr>
        <a:xfrm>
          <a:off x="10819" y="2846069"/>
          <a:ext cx="1703191" cy="1541311"/>
        </a:xfrm>
        <a:prstGeom prst="rect">
          <a:avLst/>
        </a:prstGeom>
        <a:solidFill>
          <a:schemeClr val="accent5">
            <a:lumMod val="40000"/>
            <a:lumOff val="60000"/>
          </a:schemeClr>
        </a:solidFill>
        <a:ln w="25400" cap="flat" cmpd="sng" algn="ctr">
          <a:solidFill>
            <a:schemeClr val="accent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nl-BE" sz="1600" kern="1200" noProof="0" dirty="0"/>
            <a:t>Stap 5:</a:t>
          </a:r>
        </a:p>
        <a:p>
          <a:pPr marL="0" lvl="0" indent="0" algn="l" defTabSz="711200">
            <a:lnSpc>
              <a:spcPct val="90000"/>
            </a:lnSpc>
            <a:spcBef>
              <a:spcPct val="0"/>
            </a:spcBef>
            <a:spcAft>
              <a:spcPct val="35000"/>
            </a:spcAft>
            <a:buNone/>
          </a:pPr>
          <a:r>
            <a:rPr lang="nl-BE" sz="1800" kern="1200" noProof="0" dirty="0"/>
            <a:t>&gt; </a:t>
          </a:r>
          <a:r>
            <a:rPr lang="nl-BE" sz="1600" kern="1200" noProof="0" dirty="0"/>
            <a:t>Inschatting restcapaciteiten (arbeids-potentieel)</a:t>
          </a:r>
        </a:p>
      </dsp:txBody>
      <dsp:txXfrm>
        <a:off x="10819" y="2846069"/>
        <a:ext cx="1703191" cy="1541311"/>
      </dsp:txXfrm>
    </dsp:sp>
    <dsp:sp modelId="{A5BDFD19-1D48-4E04-8B01-CCA689C38CF4}">
      <dsp:nvSpPr>
        <dsp:cNvPr id="0" name=""/>
        <dsp:cNvSpPr/>
      </dsp:nvSpPr>
      <dsp:spPr>
        <a:xfrm>
          <a:off x="3922884" y="3571005"/>
          <a:ext cx="381491" cy="91440"/>
        </a:xfrm>
        <a:custGeom>
          <a:avLst/>
          <a:gdLst/>
          <a:ahLst/>
          <a:cxnLst/>
          <a:rect l="0" t="0" r="0" b="0"/>
          <a:pathLst>
            <a:path>
              <a:moveTo>
                <a:pt x="0" y="45720"/>
              </a:moveTo>
              <a:lnTo>
                <a:pt x="381491" y="45720"/>
              </a:lnTo>
            </a:path>
          </a:pathLst>
        </a:custGeom>
        <a:noFill/>
        <a:ln w="9525" cap="flat" cmpd="sng" algn="ctr">
          <a:solidFill>
            <a:schemeClr val="accent5">
              <a:shade val="95000"/>
              <a:satMod val="105000"/>
            </a:schemeClr>
          </a:solidFill>
          <a:prstDash val="solid"/>
          <a:tailEnd type="arrow"/>
        </a:ln>
        <a:effectLst/>
      </dsp:spPr>
      <dsp:style>
        <a:lnRef idx="1">
          <a:schemeClr val="accent5"/>
        </a:lnRef>
        <a:fillRef idx="0">
          <a:schemeClr val="accent5"/>
        </a:fillRef>
        <a:effectRef idx="0">
          <a:schemeClr val="accent5"/>
        </a:effectRef>
        <a:fontRef idx="minor">
          <a:schemeClr val="tx1"/>
        </a:fontRef>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nl-BE" sz="500" kern="1200" noProof="0"/>
        </a:p>
      </dsp:txBody>
      <dsp:txXfrm>
        <a:off x="4103327" y="3614662"/>
        <a:ext cx="20604" cy="4124"/>
      </dsp:txXfrm>
    </dsp:sp>
    <dsp:sp modelId="{46C09771-AE20-4247-953B-1125EE62F508}">
      <dsp:nvSpPr>
        <dsp:cNvPr id="0" name=""/>
        <dsp:cNvSpPr/>
      </dsp:nvSpPr>
      <dsp:spPr>
        <a:xfrm>
          <a:off x="2126102" y="2856169"/>
          <a:ext cx="1798582" cy="1521111"/>
        </a:xfrm>
        <a:prstGeom prst="rect">
          <a:avLst/>
        </a:prstGeom>
        <a:solidFill>
          <a:schemeClr val="accent5">
            <a:lumMod val="40000"/>
            <a:lumOff val="60000"/>
          </a:schemeClr>
        </a:solidFill>
        <a:ln w="25400" cap="flat" cmpd="sng" algn="ctr">
          <a:solidFill>
            <a:schemeClr val="accent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nl-BE" sz="1600" kern="1200" noProof="0"/>
            <a:t>Stap 6:</a:t>
          </a:r>
        </a:p>
        <a:p>
          <a:pPr marL="0" lvl="0" indent="0" algn="l" defTabSz="711200">
            <a:lnSpc>
              <a:spcPct val="90000"/>
            </a:lnSpc>
            <a:spcBef>
              <a:spcPct val="0"/>
            </a:spcBef>
            <a:spcAft>
              <a:spcPct val="35000"/>
            </a:spcAft>
            <a:buNone/>
          </a:pPr>
          <a:r>
            <a:rPr lang="nl-BE" sz="1800" kern="1200" noProof="0"/>
            <a:t>&gt; </a:t>
          </a:r>
          <a:r>
            <a:rPr lang="nl-BE" sz="1600" kern="1200" noProof="0"/>
            <a:t>Categorisering van de patiënt (4 mogelijkheden)</a:t>
          </a:r>
        </a:p>
      </dsp:txBody>
      <dsp:txXfrm>
        <a:off x="2126102" y="2856169"/>
        <a:ext cx="1798582" cy="1521111"/>
      </dsp:txXfrm>
    </dsp:sp>
    <dsp:sp modelId="{00D5B9C8-1F84-4478-B2E1-2A4D0F7D3DDD}">
      <dsp:nvSpPr>
        <dsp:cNvPr id="0" name=""/>
        <dsp:cNvSpPr/>
      </dsp:nvSpPr>
      <dsp:spPr>
        <a:xfrm>
          <a:off x="6310775" y="3571005"/>
          <a:ext cx="381491" cy="91440"/>
        </a:xfrm>
        <a:custGeom>
          <a:avLst/>
          <a:gdLst/>
          <a:ahLst/>
          <a:cxnLst/>
          <a:rect l="0" t="0" r="0" b="0"/>
          <a:pathLst>
            <a:path>
              <a:moveTo>
                <a:pt x="0" y="45720"/>
              </a:moveTo>
              <a:lnTo>
                <a:pt x="381491" y="45720"/>
              </a:lnTo>
            </a:path>
          </a:pathLst>
        </a:custGeom>
        <a:noFill/>
        <a:ln w="9525" cap="flat" cmpd="sng" algn="ctr">
          <a:solidFill>
            <a:schemeClr val="accent5">
              <a:shade val="95000"/>
              <a:satMod val="105000"/>
            </a:schemeClr>
          </a:solidFill>
          <a:prstDash val="solid"/>
          <a:tailEnd type="arrow"/>
        </a:ln>
        <a:effectLst/>
      </dsp:spPr>
      <dsp:style>
        <a:lnRef idx="1">
          <a:schemeClr val="accent5"/>
        </a:lnRef>
        <a:fillRef idx="0">
          <a:schemeClr val="accent5"/>
        </a:fillRef>
        <a:effectRef idx="0">
          <a:schemeClr val="accent5"/>
        </a:effectRef>
        <a:fontRef idx="minor">
          <a:schemeClr val="tx1"/>
        </a:fontRef>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nl-BE" sz="500" kern="1200" noProof="0"/>
        </a:p>
      </dsp:txBody>
      <dsp:txXfrm>
        <a:off x="6491218" y="3614662"/>
        <a:ext cx="20604" cy="4124"/>
      </dsp:txXfrm>
    </dsp:sp>
    <dsp:sp modelId="{F3B3AFCA-093E-483B-8EFD-152A9E280B44}">
      <dsp:nvSpPr>
        <dsp:cNvPr id="0" name=""/>
        <dsp:cNvSpPr/>
      </dsp:nvSpPr>
      <dsp:spPr>
        <a:xfrm>
          <a:off x="4336775" y="2815786"/>
          <a:ext cx="1975799" cy="1601878"/>
        </a:xfrm>
        <a:prstGeom prst="rect">
          <a:avLst/>
        </a:prstGeom>
        <a:solidFill>
          <a:schemeClr val="accent5">
            <a:lumMod val="40000"/>
            <a:lumOff val="60000"/>
          </a:schemeClr>
        </a:solidFill>
        <a:ln w="25400" cap="flat" cmpd="sng" algn="ctr">
          <a:solidFill>
            <a:schemeClr val="accent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nl-BE" sz="1600" kern="1200" noProof="0" dirty="0"/>
            <a:t>Stap 7: </a:t>
          </a:r>
          <a:br>
            <a:rPr lang="nl-BE" sz="1600" kern="1200" noProof="0" dirty="0"/>
          </a:br>
          <a:r>
            <a:rPr lang="nl-BE" sz="1600" kern="1200" noProof="0" dirty="0"/>
            <a:t>7</a:t>
          </a:r>
          <a:r>
            <a:rPr lang="nl-BE" sz="1600" kern="1200" baseline="30000" noProof="0" dirty="0"/>
            <a:t>e</a:t>
          </a:r>
          <a:r>
            <a:rPr lang="nl-BE" sz="1600" kern="1200" noProof="0" dirty="0"/>
            <a:t> maand AO</a:t>
          </a:r>
        </a:p>
        <a:p>
          <a:pPr marL="0" lvl="0" indent="0" algn="l" defTabSz="711200">
            <a:lnSpc>
              <a:spcPct val="90000"/>
            </a:lnSpc>
            <a:spcBef>
              <a:spcPct val="0"/>
            </a:spcBef>
            <a:spcAft>
              <a:spcPct val="35000"/>
            </a:spcAft>
            <a:buNone/>
          </a:pPr>
          <a:r>
            <a:rPr lang="nl-BE" sz="1600" kern="1200" noProof="0" dirty="0"/>
            <a:t>&gt; Fysiek contact met adva of medewerker van multidisciplinair team</a:t>
          </a:r>
        </a:p>
      </dsp:txBody>
      <dsp:txXfrm>
        <a:off x="4336775" y="2815786"/>
        <a:ext cx="1975799" cy="1601878"/>
      </dsp:txXfrm>
    </dsp:sp>
    <dsp:sp modelId="{9573DE08-0084-4598-882F-89FE3C3645B9}">
      <dsp:nvSpPr>
        <dsp:cNvPr id="0" name=""/>
        <dsp:cNvSpPr/>
      </dsp:nvSpPr>
      <dsp:spPr>
        <a:xfrm>
          <a:off x="9420184" y="3489529"/>
          <a:ext cx="341106" cy="91440"/>
        </a:xfrm>
        <a:prstGeom prst="rightArrow">
          <a:avLst/>
        </a:prstGeom>
        <a:noFill/>
        <a:ln w="19050" cap="flat" cmpd="sng" algn="ctr">
          <a:solidFill>
            <a:schemeClr val="accent5"/>
          </a:solidFill>
          <a:prstDash val="solid"/>
          <a:round/>
          <a:headEnd type="none" w="med" len="med"/>
          <a:tailEnd type="arrow" w="med" len="med"/>
        </a:ln>
        <a:effectLst/>
      </dsp:spPr>
      <dsp:style>
        <a:lnRef idx="0">
          <a:scrgbClr r="0" g="0" b="0"/>
        </a:lnRef>
        <a:fillRef idx="0">
          <a:scrgbClr r="0" g="0" b="0"/>
        </a:fillRef>
        <a:effectRef idx="0">
          <a:scrgbClr r="0" g="0" b="0"/>
        </a:effectRef>
        <a:fontRef idx="minor">
          <a:schemeClr val="tx1"/>
        </a:fontRef>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nl-BE" sz="500" kern="1200" noProof="0"/>
        </a:p>
      </dsp:txBody>
      <dsp:txXfrm>
        <a:off x="9581224" y="3533186"/>
        <a:ext cx="19026" cy="4124"/>
      </dsp:txXfrm>
    </dsp:sp>
    <dsp:sp modelId="{85A1F0DC-02A7-4681-84E4-CFAEBB1D6D99}">
      <dsp:nvSpPr>
        <dsp:cNvPr id="0" name=""/>
        <dsp:cNvSpPr/>
      </dsp:nvSpPr>
      <dsp:spPr>
        <a:xfrm>
          <a:off x="6724666" y="2681908"/>
          <a:ext cx="2697317" cy="1869633"/>
        </a:xfrm>
        <a:prstGeom prst="rect">
          <a:avLst/>
        </a:prstGeom>
        <a:solidFill>
          <a:schemeClr val="accent5">
            <a:lumMod val="40000"/>
            <a:lumOff val="60000"/>
          </a:schemeClr>
        </a:solidFill>
        <a:ln w="25400" cap="flat" cmpd="sng" algn="ctr">
          <a:solidFill>
            <a:schemeClr val="accent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br>
            <a:rPr lang="nl-BE" sz="2000" kern="1200" noProof="0"/>
          </a:br>
          <a:r>
            <a:rPr lang="nl-BE" sz="1600" kern="1200" noProof="0"/>
            <a:t>Stap 8: </a:t>
          </a:r>
        </a:p>
        <a:p>
          <a:pPr marL="0" lvl="0" indent="0" algn="ctr" defTabSz="889000">
            <a:lnSpc>
              <a:spcPct val="90000"/>
            </a:lnSpc>
            <a:spcBef>
              <a:spcPct val="0"/>
            </a:spcBef>
            <a:spcAft>
              <a:spcPct val="35000"/>
            </a:spcAft>
            <a:buNone/>
          </a:pPr>
          <a:r>
            <a:rPr lang="nl-BE" sz="1600" kern="1200" noProof="0"/>
            <a:t>11e maand van AO</a:t>
          </a:r>
        </a:p>
        <a:p>
          <a:pPr marL="0" lvl="0" indent="0" algn="l" defTabSz="889000">
            <a:lnSpc>
              <a:spcPct val="90000"/>
            </a:lnSpc>
            <a:spcBef>
              <a:spcPct val="0"/>
            </a:spcBef>
            <a:spcAft>
              <a:spcPct val="35000"/>
            </a:spcAft>
            <a:buNone/>
          </a:pPr>
          <a:r>
            <a:rPr lang="nl-BE" sz="1400" kern="1200" noProof="0"/>
            <a:t>&gt; </a:t>
          </a:r>
          <a:r>
            <a:rPr lang="nl-BE" sz="1600" kern="1200" noProof="0"/>
            <a:t>Verplicht fysiek contact</a:t>
          </a:r>
        </a:p>
        <a:p>
          <a:pPr marL="0" lvl="0" indent="0" algn="l" defTabSz="889000">
            <a:lnSpc>
              <a:spcPct val="90000"/>
            </a:lnSpc>
            <a:spcBef>
              <a:spcPct val="0"/>
            </a:spcBef>
            <a:spcAft>
              <a:spcPct val="35000"/>
            </a:spcAft>
            <a:buNone/>
          </a:pPr>
          <a:r>
            <a:rPr lang="nl-BE" sz="1600" kern="1200" noProof="0"/>
            <a:t>&gt; </a:t>
          </a:r>
          <a:r>
            <a:rPr lang="nl-BE" sz="1600" kern="1200" noProof="0">
              <a:solidFill>
                <a:schemeClr val="bg1"/>
              </a:solidFill>
            </a:rPr>
            <a:t>Eventueel opstellen van een </a:t>
          </a:r>
          <a:r>
            <a:rPr lang="nl-BE" sz="1600" strike="noStrike" kern="1200" noProof="0">
              <a:solidFill>
                <a:schemeClr val="bg1"/>
              </a:solidFill>
              <a:latin typeface="Arial"/>
            </a:rPr>
            <a:t>voorstel</a:t>
          </a:r>
          <a:r>
            <a:rPr lang="nl-BE" sz="1600" strike="noStrike" kern="1200" noProof="0">
              <a:solidFill>
                <a:schemeClr val="bg1"/>
              </a:solidFill>
            </a:rPr>
            <a:t> tot intrede in invaliditeit</a:t>
          </a:r>
          <a:endParaRPr lang="nl-BE" sz="1600" strike="sngStrike" kern="1200" noProof="0">
            <a:solidFill>
              <a:schemeClr val="bg1"/>
            </a:solidFill>
          </a:endParaRPr>
        </a:p>
        <a:p>
          <a:pPr marL="0" lvl="0" indent="0" algn="ctr" defTabSz="889000">
            <a:lnSpc>
              <a:spcPct val="90000"/>
            </a:lnSpc>
            <a:spcBef>
              <a:spcPct val="0"/>
            </a:spcBef>
            <a:spcAft>
              <a:spcPct val="35000"/>
            </a:spcAft>
            <a:buNone/>
          </a:pPr>
          <a:endParaRPr lang="nl-BE" sz="1300" kern="1200" noProof="0"/>
        </a:p>
      </dsp:txBody>
      <dsp:txXfrm>
        <a:off x="6724666" y="2681908"/>
        <a:ext cx="2697317" cy="1869633"/>
      </dsp:txXfrm>
    </dsp:sp>
    <dsp:sp modelId="{4BAC1E07-1134-408D-907F-6745C988EB4D}">
      <dsp:nvSpPr>
        <dsp:cNvPr id="0" name=""/>
        <dsp:cNvSpPr/>
      </dsp:nvSpPr>
      <dsp:spPr>
        <a:xfrm>
          <a:off x="9793690" y="2966719"/>
          <a:ext cx="1889905" cy="1137060"/>
        </a:xfrm>
        <a:prstGeom prst="rect">
          <a:avLst/>
        </a:prstGeom>
        <a:solidFill>
          <a:schemeClr val="accent5">
            <a:lumMod val="40000"/>
            <a:lumOff val="60000"/>
          </a:schemeClr>
        </a:solidFill>
        <a:ln w="25400" cap="flat" cmpd="sng" algn="ctr">
          <a:solidFill>
            <a:schemeClr val="accent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nl-BE" sz="1600" kern="1200" noProof="0"/>
            <a:t>Stap 9:</a:t>
          </a:r>
        </a:p>
        <a:p>
          <a:pPr marL="0" lvl="0" indent="0" algn="ctr" defTabSz="711200">
            <a:lnSpc>
              <a:spcPct val="90000"/>
            </a:lnSpc>
            <a:spcBef>
              <a:spcPct val="0"/>
            </a:spcBef>
            <a:spcAft>
              <a:spcPct val="35000"/>
            </a:spcAft>
            <a:buNone/>
          </a:pPr>
          <a:r>
            <a:rPr lang="nl-BE" sz="1600" kern="1200" noProof="0"/>
            <a:t>Verdere opvolging van de AO</a:t>
          </a:r>
        </a:p>
      </dsp:txBody>
      <dsp:txXfrm>
        <a:off x="9793690" y="2966719"/>
        <a:ext cx="1889905" cy="1137060"/>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55B70FF-5783-45C0-9A3E-983793B03A56}">
      <dsp:nvSpPr>
        <dsp:cNvPr id="0" name=""/>
        <dsp:cNvSpPr/>
      </dsp:nvSpPr>
      <dsp:spPr>
        <a:xfrm>
          <a:off x="2440" y="0"/>
          <a:ext cx="2273492" cy="4112888"/>
        </a:xfrm>
        <a:prstGeom prst="roundRect">
          <a:avLst>
            <a:gd name="adj" fmla="val 10000"/>
          </a:avLst>
        </a:prstGeom>
        <a:solidFill>
          <a:schemeClr val="accent5">
            <a:lumMod val="40000"/>
            <a:lumOff val="6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135128" rIns="135128" bIns="135128" numCol="1" spcCol="1270" anchor="ctr" anchorCtr="0">
          <a:noAutofit/>
        </a:bodyPr>
        <a:lstStyle/>
        <a:p>
          <a:pPr marL="0" lvl="0" indent="0" algn="ctr" defTabSz="844550">
            <a:lnSpc>
              <a:spcPct val="90000"/>
            </a:lnSpc>
            <a:spcBef>
              <a:spcPct val="0"/>
            </a:spcBef>
            <a:spcAft>
              <a:spcPct val="35000"/>
            </a:spcAft>
            <a:buNone/>
          </a:pPr>
          <a:r>
            <a:rPr lang="nl-BE" sz="1900" kern="1200" noProof="0"/>
            <a:t>PSYCHOLOOG</a:t>
          </a:r>
        </a:p>
        <a:p>
          <a:pPr marL="0" lvl="0" indent="0" algn="ctr" defTabSz="844550">
            <a:lnSpc>
              <a:spcPct val="90000"/>
            </a:lnSpc>
            <a:spcBef>
              <a:spcPct val="0"/>
            </a:spcBef>
            <a:spcAft>
              <a:spcPct val="35000"/>
            </a:spcAft>
            <a:buNone/>
          </a:pPr>
          <a:r>
            <a:rPr lang="nl-BE" sz="1400" i="1" kern="1200" noProof="0"/>
            <a:t>+ andere gezondheidszorg-professionals</a:t>
          </a:r>
        </a:p>
      </dsp:txBody>
      <dsp:txXfrm>
        <a:off x="2440" y="1645155"/>
        <a:ext cx="2273492" cy="1645155"/>
      </dsp:txXfrm>
    </dsp:sp>
    <dsp:sp modelId="{F7122E37-0741-4344-AE4E-133A22B959C4}">
      <dsp:nvSpPr>
        <dsp:cNvPr id="0" name=""/>
        <dsp:cNvSpPr/>
      </dsp:nvSpPr>
      <dsp:spPr>
        <a:xfrm>
          <a:off x="454390" y="246773"/>
          <a:ext cx="1369591" cy="1369591"/>
        </a:xfrm>
        <a:prstGeom prst="ellipse">
          <a:avLst/>
        </a:prstGeom>
        <a:blipFill rotWithShape="1">
          <a:blip xmlns:r="http://schemas.openxmlformats.org/officeDocument/2006/relationships" r:embed="rId1"/>
          <a:srcRect/>
          <a:stretch>
            <a:fillRect l="-10000" r="-10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2CBD6BA-6BBA-4A0A-8C93-B0D637D25E18}">
      <dsp:nvSpPr>
        <dsp:cNvPr id="0" name=""/>
        <dsp:cNvSpPr/>
      </dsp:nvSpPr>
      <dsp:spPr>
        <a:xfrm>
          <a:off x="2330395" y="0"/>
          <a:ext cx="2502689" cy="4112888"/>
        </a:xfrm>
        <a:prstGeom prst="roundRect">
          <a:avLst>
            <a:gd name="adj" fmla="val 10000"/>
          </a:avLst>
        </a:prstGeom>
        <a:solidFill>
          <a:schemeClr val="accent5">
            <a:lumMod val="40000"/>
            <a:lumOff val="6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464" tIns="156464" rIns="156464" bIns="156464" numCol="1" spcCol="1270" anchor="ctr"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nl-BE" sz="2200" kern="1200" noProof="0"/>
            <a:t>HUISARTS</a:t>
          </a:r>
        </a:p>
      </dsp:txBody>
      <dsp:txXfrm>
        <a:off x="2330395" y="1645155"/>
        <a:ext cx="2502689" cy="1645155"/>
      </dsp:txXfrm>
    </dsp:sp>
    <dsp:sp modelId="{36F2C69E-3CDA-4B52-8749-9283786CA383}">
      <dsp:nvSpPr>
        <dsp:cNvPr id="0" name=""/>
        <dsp:cNvSpPr/>
      </dsp:nvSpPr>
      <dsp:spPr>
        <a:xfrm>
          <a:off x="2896944" y="246773"/>
          <a:ext cx="1369591" cy="1369591"/>
        </a:xfrm>
        <a:prstGeom prst="ellipse">
          <a:avLst/>
        </a:prstGeom>
        <a:blipFill rotWithShape="1">
          <a:blip xmlns:r="http://schemas.openxmlformats.org/officeDocument/2006/relationships" r:embed="rId2"/>
          <a:srcRect/>
          <a:stretch>
            <a:fillRect l="-2000" r="-2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A8ED03B-640D-4A77-9ACB-5E1E6F15F424}">
      <dsp:nvSpPr>
        <dsp:cNvPr id="0" name=""/>
        <dsp:cNvSpPr/>
      </dsp:nvSpPr>
      <dsp:spPr>
        <a:xfrm>
          <a:off x="4887547" y="0"/>
          <a:ext cx="2467561" cy="4112888"/>
        </a:xfrm>
        <a:prstGeom prst="roundRect">
          <a:avLst>
            <a:gd name="adj" fmla="val 10000"/>
          </a:avLst>
        </a:prstGeom>
        <a:solidFill>
          <a:schemeClr val="accent5">
            <a:lumMod val="40000"/>
            <a:lumOff val="6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464" tIns="156464" rIns="156464" bIns="156464" numCol="1" spcCol="1270" anchor="ctr"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nl-BE" sz="2200" kern="1200" noProof="0"/>
            <a:t>ARBEIDSARTS</a:t>
          </a:r>
        </a:p>
        <a:p>
          <a:pPr lvl="0" algn="ctr" defTabSz="755650">
            <a:lnSpc>
              <a:spcPct val="90000"/>
            </a:lnSpc>
            <a:spcBef>
              <a:spcPct val="0"/>
            </a:spcBef>
            <a:spcAft>
              <a:spcPct val="35000"/>
            </a:spcAft>
            <a:buNone/>
          </a:pPr>
          <a:endParaRPr lang="nl-BE" sz="2200" kern="1200" noProof="0"/>
        </a:p>
      </dsp:txBody>
      <dsp:txXfrm>
        <a:off x="4887547" y="1645155"/>
        <a:ext cx="2467561" cy="1645155"/>
      </dsp:txXfrm>
    </dsp:sp>
    <dsp:sp modelId="{C958EF2A-5A7F-4AC4-87E9-77AB4555297B}">
      <dsp:nvSpPr>
        <dsp:cNvPr id="0" name=""/>
        <dsp:cNvSpPr/>
      </dsp:nvSpPr>
      <dsp:spPr>
        <a:xfrm>
          <a:off x="5436532" y="246773"/>
          <a:ext cx="1369591" cy="1369591"/>
        </a:xfrm>
        <a:prstGeom prst="ellipse">
          <a:avLst/>
        </a:prstGeom>
        <a:blipFill rotWithShape="1">
          <a:blip xmlns:r="http://schemas.openxmlformats.org/officeDocument/2006/relationships" r:embed="rId3"/>
          <a:srcRect/>
          <a:stretch>
            <a:fillRect l="-2000" r="-2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29BACEE-365B-4AAA-A038-6246F8862D10}">
      <dsp:nvSpPr>
        <dsp:cNvPr id="0" name=""/>
        <dsp:cNvSpPr/>
      </dsp:nvSpPr>
      <dsp:spPr>
        <a:xfrm>
          <a:off x="7409571" y="0"/>
          <a:ext cx="2295531" cy="4112888"/>
        </a:xfrm>
        <a:prstGeom prst="roundRect">
          <a:avLst>
            <a:gd name="adj" fmla="val 10000"/>
          </a:avLst>
        </a:prstGeom>
        <a:solidFill>
          <a:schemeClr val="accent5">
            <a:lumMod val="40000"/>
            <a:lumOff val="6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nl-BE" sz="2100" kern="1200" noProof="0"/>
            <a:t>ADVISEREND ARTS VAN DE MUTUALITEIT</a:t>
          </a:r>
        </a:p>
      </dsp:txBody>
      <dsp:txXfrm>
        <a:off x="7409571" y="1645155"/>
        <a:ext cx="2295531" cy="1645155"/>
      </dsp:txXfrm>
    </dsp:sp>
    <dsp:sp modelId="{A3119371-820D-4DF1-85C6-A30F46B36DA7}">
      <dsp:nvSpPr>
        <dsp:cNvPr id="0" name=""/>
        <dsp:cNvSpPr/>
      </dsp:nvSpPr>
      <dsp:spPr>
        <a:xfrm>
          <a:off x="7872541" y="246773"/>
          <a:ext cx="1369591" cy="1369591"/>
        </a:xfrm>
        <a:prstGeom prst="ellipse">
          <a:avLst/>
        </a:prstGeom>
        <a:blipFill rotWithShape="1">
          <a:blip xmlns:r="http://schemas.openxmlformats.org/officeDocument/2006/relationships" r:embed="rId4"/>
          <a:srcRect/>
          <a:stretch>
            <a:fillRect l="-7000" r="-7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1B16E3A-833A-40C7-B95B-EC789465E33A}">
      <dsp:nvSpPr>
        <dsp:cNvPr id="0" name=""/>
        <dsp:cNvSpPr/>
      </dsp:nvSpPr>
      <dsp:spPr>
        <a:xfrm>
          <a:off x="388301" y="3290310"/>
          <a:ext cx="8930939" cy="616933"/>
        </a:xfrm>
        <a:prstGeom prst="leftRightArrow">
          <a:avLst/>
        </a:prstGeom>
        <a:solidFill>
          <a:srgbClr val="C00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097323B-1CE9-4507-ABAA-9644E091C9D2}">
      <dsp:nvSpPr>
        <dsp:cNvPr id="0" name=""/>
        <dsp:cNvSpPr/>
      </dsp:nvSpPr>
      <dsp:spPr>
        <a:xfrm rot="5400000">
          <a:off x="4998557" y="-2030546"/>
          <a:ext cx="855981" cy="5107339"/>
        </a:xfrm>
        <a:prstGeom prst="round2SameRect">
          <a:avLst/>
        </a:prstGeom>
        <a:solidFill>
          <a:srgbClr val="156082">
            <a:alpha val="90000"/>
            <a:tint val="40000"/>
            <a:hueOff val="0"/>
            <a:satOff val="0"/>
            <a:lumOff val="0"/>
            <a:alphaOff val="0"/>
          </a:srgbClr>
        </a:solidFill>
        <a:ln w="19050" cap="flat" cmpd="sng" algn="ctr">
          <a:solidFill>
            <a:srgbClr val="156082">
              <a:alpha val="90000"/>
              <a:tint val="40000"/>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l" defTabSz="622300">
            <a:lnSpc>
              <a:spcPct val="90000"/>
            </a:lnSpc>
            <a:spcBef>
              <a:spcPct val="0"/>
            </a:spcBef>
            <a:spcAft>
              <a:spcPct val="15000"/>
            </a:spcAft>
            <a:buChar char="•"/>
          </a:pPr>
          <a:r>
            <a:rPr lang="nl-BE" sz="1400" kern="1200" noProof="0">
              <a:solidFill>
                <a:srgbClr val="1E699D"/>
              </a:solidFill>
              <a:latin typeface="Calibri"/>
              <a:ea typeface="Calibri"/>
              <a:cs typeface="Segoe UI"/>
            </a:rPr>
            <a:t>Gericht op winst op korte termijn (resultaatgerichtheid + constante evaluatie), wat een constante druk op werknemers creëert.</a:t>
          </a:r>
          <a:endParaRPr lang="nl-BE" sz="1400" kern="1200" noProof="0">
            <a:solidFill>
              <a:sysClr val="windowText" lastClr="000000">
                <a:hueOff val="0"/>
                <a:satOff val="0"/>
                <a:lumOff val="0"/>
                <a:alphaOff val="0"/>
              </a:sysClr>
            </a:solidFill>
            <a:latin typeface="Aptos" panose="020B0004020202020204"/>
            <a:ea typeface="+mn-ea"/>
            <a:cs typeface="+mn-cs"/>
          </a:endParaRPr>
        </a:p>
      </dsp:txBody>
      <dsp:txXfrm rot="-5400000">
        <a:off x="2872878" y="136919"/>
        <a:ext cx="5065553" cy="772409"/>
      </dsp:txXfrm>
    </dsp:sp>
    <dsp:sp modelId="{FBBB7BD6-E129-4D77-9574-BB9484E6CA06}">
      <dsp:nvSpPr>
        <dsp:cNvPr id="0" name=""/>
        <dsp:cNvSpPr/>
      </dsp:nvSpPr>
      <dsp:spPr>
        <a:xfrm>
          <a:off x="0" y="2447"/>
          <a:ext cx="2872878" cy="1069976"/>
        </a:xfrm>
        <a:prstGeom prst="roundRect">
          <a:avLst/>
        </a:prstGeom>
        <a:solidFill>
          <a:srgbClr val="156082">
            <a:hueOff val="0"/>
            <a:satOff val="0"/>
            <a:lumOff val="0"/>
            <a:alphaOff val="0"/>
          </a:srgbClr>
        </a:solidFill>
        <a:ln w="1905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40005" rIns="80010" bIns="40005" numCol="1" spcCol="1270" anchor="ctr" anchorCtr="0">
          <a:noAutofit/>
        </a:bodyPr>
        <a:lstStyle/>
        <a:p>
          <a:pPr marL="0" lvl="0" indent="0" algn="ctr" defTabSz="933450">
            <a:lnSpc>
              <a:spcPct val="90000"/>
            </a:lnSpc>
            <a:spcBef>
              <a:spcPct val="0"/>
            </a:spcBef>
            <a:spcAft>
              <a:spcPct val="35000"/>
            </a:spcAft>
            <a:buNone/>
          </a:pPr>
          <a:r>
            <a:rPr lang="nl-BE" sz="2100" b="1" kern="1200" noProof="0">
              <a:solidFill>
                <a:schemeClr val="bg1"/>
              </a:solidFill>
              <a:latin typeface="Calibri"/>
              <a:ea typeface="Calibri"/>
              <a:cs typeface="Segoe UI"/>
            </a:rPr>
            <a:t>Financieel kapitalisme </a:t>
          </a:r>
          <a:endParaRPr lang="nl-BE" sz="2100" kern="1200" noProof="0">
            <a:solidFill>
              <a:schemeClr val="bg1"/>
            </a:solidFill>
            <a:latin typeface="Aptos" panose="020B0004020202020204"/>
            <a:ea typeface="+mn-ea"/>
            <a:cs typeface="+mn-cs"/>
          </a:endParaRPr>
        </a:p>
      </dsp:txBody>
      <dsp:txXfrm>
        <a:off x="52232" y="54679"/>
        <a:ext cx="2768414" cy="965512"/>
      </dsp:txXfrm>
    </dsp:sp>
    <dsp:sp modelId="{F4ED604F-FE60-4522-B601-7A944F943379}">
      <dsp:nvSpPr>
        <dsp:cNvPr id="0" name=""/>
        <dsp:cNvSpPr/>
      </dsp:nvSpPr>
      <dsp:spPr>
        <a:xfrm rot="5400000">
          <a:off x="4998557" y="-892759"/>
          <a:ext cx="855981" cy="5107339"/>
        </a:xfrm>
        <a:prstGeom prst="round2SameRect">
          <a:avLst/>
        </a:prstGeom>
        <a:solidFill>
          <a:srgbClr val="156082">
            <a:alpha val="90000"/>
            <a:tint val="40000"/>
            <a:hueOff val="0"/>
            <a:satOff val="0"/>
            <a:lumOff val="0"/>
            <a:alphaOff val="0"/>
          </a:srgbClr>
        </a:solidFill>
        <a:ln w="19050" cap="flat" cmpd="sng" algn="ctr">
          <a:solidFill>
            <a:srgbClr val="156082">
              <a:alpha val="90000"/>
              <a:tint val="40000"/>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l" defTabSz="622300">
            <a:lnSpc>
              <a:spcPct val="90000"/>
            </a:lnSpc>
            <a:spcBef>
              <a:spcPct val="0"/>
            </a:spcBef>
            <a:spcAft>
              <a:spcPct val="15000"/>
            </a:spcAft>
            <a:buChar char="•"/>
          </a:pPr>
          <a:r>
            <a:rPr lang="nl-BE" sz="1400" kern="1200" noProof="0">
              <a:solidFill>
                <a:srgbClr val="1E699D"/>
              </a:solidFill>
              <a:latin typeface="Calibri"/>
              <a:ea typeface="Calibri"/>
              <a:cs typeface="Segoe UI"/>
            </a:rPr>
            <a:t>Nieuwe managementpraktijken, veranderen werknemers in louter middelen ten dienste van de winstgevendheid (ontmenselijking en vergroten psychologisch lijden).</a:t>
          </a:r>
          <a:endParaRPr lang="nl-BE" sz="1400" kern="1200" noProof="0">
            <a:solidFill>
              <a:sysClr val="windowText" lastClr="000000">
                <a:hueOff val="0"/>
                <a:satOff val="0"/>
                <a:lumOff val="0"/>
                <a:alphaOff val="0"/>
              </a:sysClr>
            </a:solidFill>
            <a:latin typeface="Aptos" panose="020B0004020202020204"/>
            <a:ea typeface="+mn-ea"/>
            <a:cs typeface="+mn-cs"/>
          </a:endParaRPr>
        </a:p>
      </dsp:txBody>
      <dsp:txXfrm rot="-5400000">
        <a:off x="2872878" y="1274706"/>
        <a:ext cx="5065553" cy="772409"/>
      </dsp:txXfrm>
    </dsp:sp>
    <dsp:sp modelId="{5E71DCC0-8842-4CE5-B734-B03367804CD0}">
      <dsp:nvSpPr>
        <dsp:cNvPr id="0" name=""/>
        <dsp:cNvSpPr/>
      </dsp:nvSpPr>
      <dsp:spPr>
        <a:xfrm>
          <a:off x="0" y="1125922"/>
          <a:ext cx="2872878" cy="1069976"/>
        </a:xfrm>
        <a:prstGeom prst="roundRect">
          <a:avLst/>
        </a:prstGeom>
        <a:solidFill>
          <a:srgbClr val="156082">
            <a:hueOff val="0"/>
            <a:satOff val="0"/>
            <a:lumOff val="0"/>
            <a:alphaOff val="0"/>
          </a:srgbClr>
        </a:solidFill>
        <a:ln w="1905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40005" rIns="80010" bIns="40005" numCol="1" spcCol="1270" anchor="ctr" anchorCtr="0">
          <a:noAutofit/>
        </a:bodyPr>
        <a:lstStyle/>
        <a:p>
          <a:pPr marL="0" lvl="0" indent="0" algn="ctr" defTabSz="933450">
            <a:lnSpc>
              <a:spcPct val="90000"/>
            </a:lnSpc>
            <a:spcBef>
              <a:spcPct val="0"/>
            </a:spcBef>
            <a:spcAft>
              <a:spcPct val="35000"/>
            </a:spcAft>
            <a:buNone/>
          </a:pPr>
          <a:r>
            <a:rPr lang="nl-BE" sz="2100" b="1" kern="1200" noProof="0">
              <a:solidFill>
                <a:schemeClr val="bg1"/>
              </a:solidFill>
              <a:latin typeface="Calibri"/>
              <a:ea typeface="Calibri"/>
              <a:cs typeface="Segoe UI"/>
            </a:rPr>
            <a:t>Revolutie van het management</a:t>
          </a:r>
          <a:endParaRPr lang="nl-BE" sz="2100" kern="1200" noProof="0">
            <a:solidFill>
              <a:schemeClr val="bg1"/>
            </a:solidFill>
            <a:latin typeface="Aptos" panose="020B0004020202020204"/>
            <a:ea typeface="+mn-ea"/>
            <a:cs typeface="+mn-cs"/>
          </a:endParaRPr>
        </a:p>
      </dsp:txBody>
      <dsp:txXfrm>
        <a:off x="52232" y="1178154"/>
        <a:ext cx="2768414" cy="965512"/>
      </dsp:txXfrm>
    </dsp:sp>
    <dsp:sp modelId="{7869E40B-0544-40F9-8E60-5DD23C5F0585}">
      <dsp:nvSpPr>
        <dsp:cNvPr id="0" name=""/>
        <dsp:cNvSpPr/>
      </dsp:nvSpPr>
      <dsp:spPr>
        <a:xfrm rot="5400000">
          <a:off x="4998557" y="230715"/>
          <a:ext cx="855981" cy="5107339"/>
        </a:xfrm>
        <a:prstGeom prst="round2SameRect">
          <a:avLst/>
        </a:prstGeom>
        <a:solidFill>
          <a:srgbClr val="156082">
            <a:alpha val="90000"/>
            <a:tint val="40000"/>
            <a:hueOff val="0"/>
            <a:satOff val="0"/>
            <a:lumOff val="0"/>
            <a:alphaOff val="0"/>
          </a:srgbClr>
        </a:solidFill>
        <a:ln w="19050" cap="flat" cmpd="sng" algn="ctr">
          <a:solidFill>
            <a:srgbClr val="156082">
              <a:alpha val="90000"/>
              <a:tint val="40000"/>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l" defTabSz="622300">
            <a:lnSpc>
              <a:spcPct val="90000"/>
            </a:lnSpc>
            <a:spcBef>
              <a:spcPct val="0"/>
            </a:spcBef>
            <a:spcAft>
              <a:spcPct val="15000"/>
            </a:spcAft>
            <a:buChar char="•"/>
          </a:pPr>
          <a:r>
            <a:rPr lang="nl-BE" sz="1400" kern="1200" noProof="0">
              <a:solidFill>
                <a:srgbClr val="1E699D"/>
              </a:solidFill>
              <a:latin typeface="Calibri"/>
              <a:ea typeface="Calibri"/>
              <a:cs typeface="Segoe UI"/>
            </a:rPr>
            <a:t>Frequente herstructureringen en reorganisaties dragen bij aan een gevoel van wanhoop en woede onder werknemers.</a:t>
          </a:r>
          <a:endParaRPr lang="nl-BE" sz="1400" kern="1200" noProof="0">
            <a:solidFill>
              <a:sysClr val="windowText" lastClr="000000">
                <a:hueOff val="0"/>
                <a:satOff val="0"/>
                <a:lumOff val="0"/>
                <a:alphaOff val="0"/>
              </a:sysClr>
            </a:solidFill>
            <a:latin typeface="Aptos" panose="020B0004020202020204"/>
            <a:ea typeface="+mn-ea"/>
            <a:cs typeface="+mn-cs"/>
          </a:endParaRPr>
        </a:p>
      </dsp:txBody>
      <dsp:txXfrm rot="-5400000">
        <a:off x="2872878" y="2398180"/>
        <a:ext cx="5065553" cy="772409"/>
      </dsp:txXfrm>
    </dsp:sp>
    <dsp:sp modelId="{6CDA7F16-7E62-4656-B350-68983164D20D}">
      <dsp:nvSpPr>
        <dsp:cNvPr id="0" name=""/>
        <dsp:cNvSpPr/>
      </dsp:nvSpPr>
      <dsp:spPr>
        <a:xfrm>
          <a:off x="0" y="2249397"/>
          <a:ext cx="2872878" cy="1069976"/>
        </a:xfrm>
        <a:prstGeom prst="roundRect">
          <a:avLst/>
        </a:prstGeom>
        <a:solidFill>
          <a:srgbClr val="156082">
            <a:hueOff val="0"/>
            <a:satOff val="0"/>
            <a:lumOff val="0"/>
            <a:alphaOff val="0"/>
          </a:srgbClr>
        </a:solidFill>
        <a:ln w="1905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40005" rIns="80010" bIns="40005" numCol="1" spcCol="1270" anchor="ctr" anchorCtr="0">
          <a:noAutofit/>
        </a:bodyPr>
        <a:lstStyle/>
        <a:p>
          <a:pPr marL="0" lvl="0" indent="0" algn="ctr" defTabSz="933450">
            <a:lnSpc>
              <a:spcPct val="90000"/>
            </a:lnSpc>
            <a:spcBef>
              <a:spcPct val="0"/>
            </a:spcBef>
            <a:spcAft>
              <a:spcPct val="35000"/>
            </a:spcAft>
            <a:buNone/>
          </a:pPr>
          <a:r>
            <a:rPr lang="nl-BE" sz="2100" b="1" kern="1200" noProof="0">
              <a:solidFill>
                <a:schemeClr val="bg1"/>
              </a:solidFill>
              <a:latin typeface="Calibri"/>
              <a:ea typeface="Calibri"/>
              <a:cs typeface="Segoe UI"/>
            </a:rPr>
            <a:t>Herstructurering en reorganisatie</a:t>
          </a:r>
          <a:endParaRPr lang="nl-BE" sz="2100" kern="1200" noProof="0">
            <a:solidFill>
              <a:schemeClr val="bg1"/>
            </a:solidFill>
            <a:latin typeface="Aptos" panose="020B0004020202020204"/>
            <a:ea typeface="+mn-ea"/>
            <a:cs typeface="+mn-cs"/>
          </a:endParaRPr>
        </a:p>
      </dsp:txBody>
      <dsp:txXfrm>
        <a:off x="52232" y="2301629"/>
        <a:ext cx="2768414" cy="965512"/>
      </dsp:txXfrm>
    </dsp:sp>
    <dsp:sp modelId="{42CAA6E5-D558-4881-91BF-AC8E8EE86A41}">
      <dsp:nvSpPr>
        <dsp:cNvPr id="0" name=""/>
        <dsp:cNvSpPr/>
      </dsp:nvSpPr>
      <dsp:spPr>
        <a:xfrm rot="5400000">
          <a:off x="4998557" y="1354190"/>
          <a:ext cx="855981" cy="5107339"/>
        </a:xfrm>
        <a:prstGeom prst="round2SameRect">
          <a:avLst/>
        </a:prstGeom>
        <a:solidFill>
          <a:srgbClr val="156082">
            <a:alpha val="90000"/>
            <a:tint val="40000"/>
            <a:hueOff val="0"/>
            <a:satOff val="0"/>
            <a:lumOff val="0"/>
            <a:alphaOff val="0"/>
          </a:srgbClr>
        </a:solidFill>
        <a:ln w="19050" cap="flat" cmpd="sng" algn="ctr">
          <a:solidFill>
            <a:srgbClr val="156082">
              <a:alpha val="90000"/>
              <a:tint val="40000"/>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l" defTabSz="622300">
            <a:lnSpc>
              <a:spcPct val="90000"/>
            </a:lnSpc>
            <a:spcBef>
              <a:spcPct val="0"/>
            </a:spcBef>
            <a:spcAft>
              <a:spcPct val="15000"/>
            </a:spcAft>
            <a:buChar char="•"/>
          </a:pPr>
          <a:r>
            <a:rPr lang="nl-BE" sz="1400" kern="1200" noProof="0">
              <a:solidFill>
                <a:srgbClr val="1E699D"/>
              </a:solidFill>
              <a:latin typeface="Calibri"/>
              <a:ea typeface="Calibri"/>
              <a:cs typeface="Segoe UI"/>
            </a:rPr>
            <a:t>Obsessie met resultaten en constante evaluatie waar werknemers zich constant onder druk gezet voelen.</a:t>
          </a:r>
          <a:endParaRPr lang="nl-BE" sz="1400" kern="1200" noProof="0">
            <a:solidFill>
              <a:sysClr val="windowText" lastClr="000000">
                <a:hueOff val="0"/>
                <a:satOff val="0"/>
                <a:lumOff val="0"/>
                <a:alphaOff val="0"/>
              </a:sysClr>
            </a:solidFill>
            <a:latin typeface="Aptos" panose="020B0004020202020204"/>
            <a:ea typeface="+mn-ea"/>
            <a:cs typeface="+mn-cs"/>
          </a:endParaRPr>
        </a:p>
      </dsp:txBody>
      <dsp:txXfrm rot="-5400000">
        <a:off x="2872878" y="3521655"/>
        <a:ext cx="5065553" cy="772409"/>
      </dsp:txXfrm>
    </dsp:sp>
    <dsp:sp modelId="{654046E9-47B7-4725-8172-68DDCB8A2E81}">
      <dsp:nvSpPr>
        <dsp:cNvPr id="0" name=""/>
        <dsp:cNvSpPr/>
      </dsp:nvSpPr>
      <dsp:spPr>
        <a:xfrm>
          <a:off x="0" y="3372872"/>
          <a:ext cx="2872878" cy="1069976"/>
        </a:xfrm>
        <a:prstGeom prst="roundRect">
          <a:avLst/>
        </a:prstGeom>
        <a:solidFill>
          <a:srgbClr val="156082">
            <a:hueOff val="0"/>
            <a:satOff val="0"/>
            <a:lumOff val="0"/>
            <a:alphaOff val="0"/>
          </a:srgbClr>
        </a:solidFill>
        <a:ln w="1905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40005" rIns="80010" bIns="40005" numCol="1" spcCol="1270" anchor="ctr" anchorCtr="0">
          <a:noAutofit/>
        </a:bodyPr>
        <a:lstStyle/>
        <a:p>
          <a:pPr marL="0" lvl="0" indent="0" algn="ctr" defTabSz="933450">
            <a:lnSpc>
              <a:spcPct val="90000"/>
            </a:lnSpc>
            <a:spcBef>
              <a:spcPct val="0"/>
            </a:spcBef>
            <a:spcAft>
              <a:spcPct val="35000"/>
            </a:spcAft>
            <a:buNone/>
          </a:pPr>
          <a:r>
            <a:rPr lang="nl-BE" sz="2100" b="1" kern="1200" noProof="0">
              <a:solidFill>
                <a:schemeClr val="bg1"/>
              </a:solidFill>
              <a:latin typeface="Calibri"/>
              <a:ea typeface="Calibri"/>
              <a:cs typeface="Segoe UI"/>
            </a:rPr>
            <a:t>Een resultaatgerichte cultuur</a:t>
          </a:r>
          <a:endParaRPr lang="nl-BE" sz="2100" kern="1200" noProof="0">
            <a:solidFill>
              <a:schemeClr val="bg1"/>
            </a:solidFill>
            <a:latin typeface="Aptos" panose="020B0004020202020204"/>
            <a:ea typeface="+mn-ea"/>
            <a:cs typeface="+mn-cs"/>
          </a:endParaRPr>
        </a:p>
      </dsp:txBody>
      <dsp:txXfrm>
        <a:off x="52232" y="3425104"/>
        <a:ext cx="2768414" cy="965512"/>
      </dsp:txXfrm>
    </dsp:sp>
    <dsp:sp modelId="{7658E300-D46D-46A3-9713-0CF2E993BF47}">
      <dsp:nvSpPr>
        <dsp:cNvPr id="0" name=""/>
        <dsp:cNvSpPr/>
      </dsp:nvSpPr>
      <dsp:spPr>
        <a:xfrm>
          <a:off x="0" y="4496347"/>
          <a:ext cx="7972431" cy="1069976"/>
        </a:xfrm>
        <a:prstGeom prst="roundRect">
          <a:avLst/>
        </a:prstGeom>
        <a:noFill/>
        <a:ln w="1905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40005" rIns="80010" bIns="40005" numCol="1" spcCol="1270" anchor="ctr" anchorCtr="0">
          <a:noAutofit/>
        </a:bodyPr>
        <a:lstStyle/>
        <a:p>
          <a:pPr marL="0" lvl="0" indent="0" algn="ctr" defTabSz="933450">
            <a:lnSpc>
              <a:spcPct val="90000"/>
            </a:lnSpc>
            <a:spcBef>
              <a:spcPct val="0"/>
            </a:spcBef>
            <a:spcAft>
              <a:spcPct val="35000"/>
            </a:spcAft>
            <a:buNone/>
          </a:pPr>
          <a:r>
            <a:rPr lang="nl-BE" sz="2100" kern="1200" noProof="0">
              <a:solidFill>
                <a:srgbClr val="1E699D"/>
              </a:solidFill>
              <a:highlight>
                <a:srgbClr val="F0F8CA"/>
              </a:highlight>
              <a:latin typeface="Calibri"/>
              <a:ea typeface="Calibri"/>
              <a:cs typeface="Segoe UI"/>
            </a:rPr>
            <a:t>Deze factoren laten zien hoe economie en leiderschap een grote invloed kunnen hebben op de mentale gezondheid van werknemers.</a:t>
          </a:r>
          <a:endParaRPr lang="nl-BE" sz="2100" kern="1200" noProof="0">
            <a:solidFill>
              <a:sysClr val="window" lastClr="FFFFFF"/>
            </a:solidFill>
            <a:highlight>
              <a:srgbClr val="F0F8CA"/>
            </a:highlight>
            <a:latin typeface="Aptos" panose="020B0004020202020204"/>
            <a:ea typeface="+mn-ea"/>
            <a:cs typeface="+mn-cs"/>
          </a:endParaRPr>
        </a:p>
      </dsp:txBody>
      <dsp:txXfrm>
        <a:off x="52232" y="4548579"/>
        <a:ext cx="7867967" cy="96551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47C791C-AF52-4279-95C6-988E88017925}">
      <dsp:nvSpPr>
        <dsp:cNvPr id="0" name=""/>
        <dsp:cNvSpPr/>
      </dsp:nvSpPr>
      <dsp:spPr>
        <a:xfrm>
          <a:off x="0" y="0"/>
          <a:ext cx="10842071" cy="1340519"/>
        </a:xfrm>
        <a:prstGeom prst="roundRect">
          <a:avLst>
            <a:gd name="adj" fmla="val 10000"/>
          </a:avLst>
        </a:prstGeom>
        <a:solidFill>
          <a:schemeClr val="accent1">
            <a:tint val="40000"/>
            <a:hueOff val="0"/>
            <a:satOff val="0"/>
            <a:lumOff val="0"/>
            <a:alphaOff val="0"/>
          </a:schemeClr>
        </a:solidFill>
        <a:ln>
          <a:noFill/>
        </a:ln>
        <a:effectLst/>
        <a:scene3d>
          <a:camera prst="orthographicFront"/>
          <a:lightRig rig="chilly" dir="t"/>
        </a:scene3d>
        <a:sp3d z="-12700" extrusionH="1700" prstMaterial="translucentPowder">
          <a:bevelT w="25400" h="6350" prst="softRound"/>
          <a:bevelB w="0" h="0" prst="convex"/>
        </a:sp3d>
      </dsp:spPr>
      <dsp:style>
        <a:lnRef idx="0">
          <a:scrgbClr r="0" g="0" b="0"/>
        </a:lnRef>
        <a:fillRef idx="1">
          <a:scrgbClr r="0" g="0" b="0"/>
        </a:fillRef>
        <a:effectRef idx="0">
          <a:scrgbClr r="0" g="0" b="0"/>
        </a:effectRef>
        <a:fontRef idx="minor"/>
      </dsp:style>
    </dsp:sp>
    <dsp:sp modelId="{4EA58DFE-EFFA-4EFF-98C6-CFE87669270D}">
      <dsp:nvSpPr>
        <dsp:cNvPr id="0" name=""/>
        <dsp:cNvSpPr/>
      </dsp:nvSpPr>
      <dsp:spPr>
        <a:xfrm>
          <a:off x="216637" y="233671"/>
          <a:ext cx="416434" cy="416434"/>
        </a:xfrm>
        <a:prstGeom prst="rect">
          <a:avLst/>
        </a:prstGeom>
        <a:blipFill>
          <a:blip xmlns:r="http://schemas.openxmlformats.org/officeDocument/2006/relationships" r:embed="rId1" cstate="print">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sp>
    <dsp:sp modelId="{651C40FC-1A50-4631-9B03-DE6A0ECFBCAB}">
      <dsp:nvSpPr>
        <dsp:cNvPr id="0" name=""/>
        <dsp:cNvSpPr/>
      </dsp:nvSpPr>
      <dsp:spPr>
        <a:xfrm>
          <a:off x="915781" y="541367"/>
          <a:ext cx="9487039" cy="712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541" tIns="7541" rIns="7541" bIns="7541" numCol="1" spcCol="1270" anchor="ctr" anchorCtr="0">
          <a:noAutofit/>
        </a:bodyPr>
        <a:lstStyle/>
        <a:p>
          <a:pPr marL="0" lvl="0" indent="0" algn="l" defTabSz="711200">
            <a:lnSpc>
              <a:spcPct val="100000"/>
            </a:lnSpc>
            <a:spcBef>
              <a:spcPct val="0"/>
            </a:spcBef>
            <a:spcAft>
              <a:spcPct val="35000"/>
            </a:spcAft>
            <a:buNone/>
          </a:pPr>
          <a:r>
            <a:rPr lang="nl-BE" sz="1600" b="0" i="0" kern="1200" noProof="0"/>
            <a:t>De psychosociale risico’s op het werk worden gedefinieerd als de </a:t>
          </a:r>
          <a:r>
            <a:rPr lang="nl-BE" sz="1600" b="1" i="0" kern="1200" noProof="0"/>
            <a:t>kans</a:t>
          </a:r>
          <a:r>
            <a:rPr lang="nl-BE" sz="1600" b="0" i="0" kern="1200" noProof="0"/>
            <a:t> dat één of meerdere werknemers psychische </a:t>
          </a:r>
          <a:r>
            <a:rPr lang="nl-BE" sz="1600" b="1" i="0" kern="1200" noProof="0"/>
            <a:t>schade</a:t>
          </a:r>
          <a:r>
            <a:rPr lang="nl-BE" sz="1600" b="0" i="0" kern="1200" noProof="0"/>
            <a:t> ondervinden, die al dan niet kan gepaard gaan met lichamelijke schade, ten gevolge van een </a:t>
          </a:r>
          <a:r>
            <a:rPr lang="nl-BE" sz="1600" b="1" i="0" kern="1200" noProof="0"/>
            <a:t>blootstelling</a:t>
          </a:r>
          <a:r>
            <a:rPr lang="nl-BE" sz="1600" b="0" i="0" kern="1200" noProof="0"/>
            <a:t> aan de elementen van de </a:t>
          </a:r>
          <a:r>
            <a:rPr lang="nl-BE" sz="1600" b="1" i="0" kern="1200" noProof="0"/>
            <a:t>arbeidsorganisatie</a:t>
          </a:r>
          <a:r>
            <a:rPr lang="nl-BE" sz="1600" b="0" i="0" kern="1200" noProof="0"/>
            <a:t>, de </a:t>
          </a:r>
          <a:r>
            <a:rPr lang="nl-BE" sz="1600" b="1" i="0" kern="1200" noProof="0"/>
            <a:t>arbeidsinhoud</a:t>
          </a:r>
          <a:r>
            <a:rPr lang="nl-BE" sz="1600" b="0" i="0" kern="1200" noProof="0"/>
            <a:t>, de </a:t>
          </a:r>
          <a:r>
            <a:rPr lang="nl-BE" sz="1600" b="1" i="0" kern="1200" noProof="0"/>
            <a:t>arbeidsvoorwaarden</a:t>
          </a:r>
          <a:r>
            <a:rPr lang="nl-BE" sz="1600" b="0" i="0" kern="1200" noProof="0"/>
            <a:t>, de </a:t>
          </a:r>
          <a:r>
            <a:rPr lang="nl-BE" sz="1600" b="1" i="0" kern="1200" noProof="0"/>
            <a:t>arbeidsomstandigheden</a:t>
          </a:r>
          <a:r>
            <a:rPr lang="nl-BE" sz="1600" b="0" i="0" kern="1200" noProof="0"/>
            <a:t> en de </a:t>
          </a:r>
          <a:r>
            <a:rPr lang="nl-BE" sz="1600" b="1" i="0" kern="1200" noProof="0"/>
            <a:t>interpersoonlijke</a:t>
          </a:r>
          <a:r>
            <a:rPr lang="nl-BE" sz="1600" b="0" i="0" kern="1200" noProof="0"/>
            <a:t> </a:t>
          </a:r>
          <a:r>
            <a:rPr lang="nl-BE" sz="1600" b="1" i="0" kern="1200" noProof="0"/>
            <a:t>relaties</a:t>
          </a:r>
          <a:r>
            <a:rPr lang="nl-BE" sz="1600" b="0" i="0" kern="1200" noProof="0"/>
            <a:t> op het werk, waarop de </a:t>
          </a:r>
          <a:r>
            <a:rPr lang="nl-BE" sz="1600" b="1" i="0" kern="1200" noProof="0"/>
            <a:t>werkgever</a:t>
          </a:r>
          <a:r>
            <a:rPr lang="nl-BE" sz="1600" b="0" i="0" kern="1200" noProof="0"/>
            <a:t> een impact heeft en die </a:t>
          </a:r>
          <a:r>
            <a:rPr lang="nl-BE" sz="1600" b="1" i="0" kern="1200" noProof="0"/>
            <a:t>objectief</a:t>
          </a:r>
          <a:r>
            <a:rPr lang="nl-BE" sz="1600" b="0" i="0" kern="1200" noProof="0"/>
            <a:t> een </a:t>
          </a:r>
          <a:r>
            <a:rPr lang="nl-BE" sz="1600" b="1" i="0" kern="1200" noProof="0"/>
            <a:t>gevaar</a:t>
          </a:r>
          <a:r>
            <a:rPr lang="nl-BE" sz="1600" b="0" i="0" kern="1200" noProof="0"/>
            <a:t> inhouden.</a:t>
          </a:r>
          <a:endParaRPr lang="nl-BE" sz="1600" kern="1200" noProof="0"/>
        </a:p>
      </dsp:txBody>
      <dsp:txXfrm>
        <a:off x="915781" y="541367"/>
        <a:ext cx="9487039" cy="71249"/>
      </dsp:txXfrm>
    </dsp:sp>
    <dsp:sp modelId="{19EBB3C1-AC9A-4DF9-B76C-C6788E329ACC}">
      <dsp:nvSpPr>
        <dsp:cNvPr id="0" name=""/>
        <dsp:cNvSpPr/>
      </dsp:nvSpPr>
      <dsp:spPr>
        <a:xfrm>
          <a:off x="0" y="1449664"/>
          <a:ext cx="10842071" cy="757893"/>
        </a:xfrm>
        <a:prstGeom prst="roundRect">
          <a:avLst>
            <a:gd name="adj" fmla="val 10000"/>
          </a:avLst>
        </a:prstGeom>
        <a:solidFill>
          <a:schemeClr val="accent1">
            <a:tint val="40000"/>
            <a:hueOff val="0"/>
            <a:satOff val="0"/>
            <a:lumOff val="0"/>
            <a:alphaOff val="0"/>
          </a:schemeClr>
        </a:solidFill>
        <a:ln>
          <a:noFill/>
        </a:ln>
        <a:effectLst/>
        <a:scene3d>
          <a:camera prst="orthographicFront"/>
          <a:lightRig rig="chilly" dir="t"/>
        </a:scene3d>
        <a:sp3d z="-12700" extrusionH="1700" prstMaterial="translucentPowder">
          <a:bevelT w="25400" h="6350" prst="softRound"/>
          <a:bevelB w="0" h="0" prst="convex"/>
        </a:sp3d>
      </dsp:spPr>
      <dsp:style>
        <a:lnRef idx="0">
          <a:scrgbClr r="0" g="0" b="0"/>
        </a:lnRef>
        <a:fillRef idx="1">
          <a:scrgbClr r="0" g="0" b="0"/>
        </a:fillRef>
        <a:effectRef idx="0">
          <a:scrgbClr r="0" g="0" b="0"/>
        </a:effectRef>
        <a:fontRef idx="minor"/>
      </dsp:style>
    </dsp:sp>
    <dsp:sp modelId="{C8641C64-A321-4F7D-9B2C-0C0DA3161508}">
      <dsp:nvSpPr>
        <dsp:cNvPr id="0" name=""/>
        <dsp:cNvSpPr/>
      </dsp:nvSpPr>
      <dsp:spPr>
        <a:xfrm>
          <a:off x="229039" y="1543383"/>
          <a:ext cx="416434" cy="416434"/>
        </a:xfrm>
        <a:prstGeom prst="rect">
          <a:avLst/>
        </a:prstGeom>
        <a:blipFill>
          <a:blip xmlns:r="http://schemas.openxmlformats.org/officeDocument/2006/relationships"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sp>
    <dsp:sp modelId="{D9EB04F6-C739-4D1A-B8AC-679418F1EB6E}">
      <dsp:nvSpPr>
        <dsp:cNvPr id="0" name=""/>
        <dsp:cNvSpPr/>
      </dsp:nvSpPr>
      <dsp:spPr>
        <a:xfrm>
          <a:off x="874512" y="1546813"/>
          <a:ext cx="9487039" cy="3206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541" tIns="7541" rIns="7541" bIns="7541" numCol="1" spcCol="1270" anchor="ctr" anchorCtr="0">
          <a:noAutofit/>
        </a:bodyPr>
        <a:lstStyle/>
        <a:p>
          <a:pPr marL="0" lvl="0" indent="0" algn="l" defTabSz="711200">
            <a:lnSpc>
              <a:spcPct val="100000"/>
            </a:lnSpc>
            <a:spcBef>
              <a:spcPct val="0"/>
            </a:spcBef>
            <a:spcAft>
              <a:spcPct val="35000"/>
            </a:spcAft>
            <a:buNone/>
          </a:pPr>
          <a:endParaRPr lang="nl-BE" sz="1600" kern="1200" noProof="0"/>
        </a:p>
        <a:p>
          <a:pPr marL="0" lvl="0" indent="0" algn="l" defTabSz="711200">
            <a:lnSpc>
              <a:spcPct val="100000"/>
            </a:lnSpc>
            <a:spcBef>
              <a:spcPct val="0"/>
            </a:spcBef>
            <a:spcAft>
              <a:spcPct val="35000"/>
            </a:spcAft>
            <a:buNone/>
          </a:pPr>
          <a:r>
            <a:rPr lang="nl-BE" sz="1600" kern="1200" noProof="0"/>
            <a:t>Psychische schade kan zich uiten in angst, depressie en zelfs zelfmoordgedachten.</a:t>
          </a:r>
        </a:p>
      </dsp:txBody>
      <dsp:txXfrm>
        <a:off x="874512" y="1546813"/>
        <a:ext cx="9487039" cy="32066"/>
      </dsp:txXfrm>
    </dsp:sp>
    <dsp:sp modelId="{B17995F5-DC78-4B11-9532-57882A76B60B}">
      <dsp:nvSpPr>
        <dsp:cNvPr id="0" name=""/>
        <dsp:cNvSpPr/>
      </dsp:nvSpPr>
      <dsp:spPr>
        <a:xfrm>
          <a:off x="0" y="2468009"/>
          <a:ext cx="10842071" cy="756577"/>
        </a:xfrm>
        <a:prstGeom prst="roundRect">
          <a:avLst>
            <a:gd name="adj" fmla="val 10000"/>
          </a:avLst>
        </a:prstGeom>
        <a:solidFill>
          <a:schemeClr val="accent1">
            <a:tint val="40000"/>
            <a:hueOff val="0"/>
            <a:satOff val="0"/>
            <a:lumOff val="0"/>
            <a:alphaOff val="0"/>
          </a:schemeClr>
        </a:solidFill>
        <a:ln>
          <a:noFill/>
        </a:ln>
        <a:effectLst/>
        <a:scene3d>
          <a:camera prst="orthographicFront"/>
          <a:lightRig rig="chilly" dir="t"/>
        </a:scene3d>
        <a:sp3d z="-12700" extrusionH="1700" prstMaterial="translucentPowder">
          <a:bevelT w="25400" h="6350" prst="softRound"/>
          <a:bevelB w="0" h="0" prst="convex"/>
        </a:sp3d>
      </dsp:spPr>
      <dsp:style>
        <a:lnRef idx="0">
          <a:scrgbClr r="0" g="0" b="0"/>
        </a:lnRef>
        <a:fillRef idx="1">
          <a:scrgbClr r="0" g="0" b="0"/>
        </a:fillRef>
        <a:effectRef idx="0">
          <a:scrgbClr r="0" g="0" b="0"/>
        </a:effectRef>
        <a:fontRef idx="minor"/>
      </dsp:style>
    </dsp:sp>
    <dsp:sp modelId="{E170C245-A00E-45C8-9E3B-C530A23E6E3B}">
      <dsp:nvSpPr>
        <dsp:cNvPr id="0" name=""/>
        <dsp:cNvSpPr/>
      </dsp:nvSpPr>
      <dsp:spPr>
        <a:xfrm>
          <a:off x="229039" y="2571297"/>
          <a:ext cx="416434" cy="416434"/>
        </a:xfrm>
        <a:prstGeom prst="rect">
          <a:avLst/>
        </a:prstGeom>
        <a:blipFill>
          <a:blip xmlns:r="http://schemas.openxmlformats.org/officeDocument/2006/relationships"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sp>
    <dsp:sp modelId="{48406288-3763-4ECE-8390-5548694203AA}">
      <dsp:nvSpPr>
        <dsp:cNvPr id="0" name=""/>
        <dsp:cNvSpPr/>
      </dsp:nvSpPr>
      <dsp:spPr>
        <a:xfrm>
          <a:off x="874512" y="2468009"/>
          <a:ext cx="9487039" cy="712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541" tIns="7541" rIns="7541" bIns="7541" numCol="1" spcCol="1270" anchor="ctr" anchorCtr="0">
          <a:noAutofit/>
        </a:bodyPr>
        <a:lstStyle/>
        <a:p>
          <a:pPr marL="0" lvl="0" indent="0" algn="l" defTabSz="711200">
            <a:lnSpc>
              <a:spcPct val="100000"/>
            </a:lnSpc>
            <a:spcBef>
              <a:spcPct val="0"/>
            </a:spcBef>
            <a:spcAft>
              <a:spcPct val="35000"/>
            </a:spcAft>
            <a:buNone/>
          </a:pPr>
          <a:endParaRPr lang="nl-BE" sz="1600" kern="1200" noProof="0"/>
        </a:p>
        <a:p>
          <a:pPr marL="0" lvl="0" indent="0" algn="l" defTabSz="711200">
            <a:lnSpc>
              <a:spcPct val="100000"/>
            </a:lnSpc>
            <a:spcBef>
              <a:spcPct val="0"/>
            </a:spcBef>
            <a:spcAft>
              <a:spcPct val="35000"/>
            </a:spcAft>
            <a:buNone/>
          </a:pPr>
          <a:endParaRPr lang="nl-BE" sz="1600" kern="1200" noProof="0"/>
        </a:p>
        <a:p>
          <a:pPr marL="0" lvl="0" indent="0" algn="l" defTabSz="711200">
            <a:lnSpc>
              <a:spcPct val="100000"/>
            </a:lnSpc>
            <a:spcBef>
              <a:spcPct val="0"/>
            </a:spcBef>
            <a:spcAft>
              <a:spcPct val="35000"/>
            </a:spcAft>
            <a:buNone/>
          </a:pPr>
          <a:r>
            <a:rPr lang="nl-BE" sz="1600" kern="1200" noProof="0"/>
            <a:t>Op lichamelijk vlak kunnen deze risico's leiden tot slaapproblemen, hoge bloeddruk, hartkloppingen, maag- en darmproblemen,...</a:t>
          </a:r>
        </a:p>
      </dsp:txBody>
      <dsp:txXfrm>
        <a:off x="874512" y="2468009"/>
        <a:ext cx="9487039" cy="71249"/>
      </dsp:txXfrm>
    </dsp:sp>
    <dsp:sp modelId="{50106A6C-4A4F-42C5-9B83-DEBCD51C033D}">
      <dsp:nvSpPr>
        <dsp:cNvPr id="0" name=""/>
        <dsp:cNvSpPr/>
      </dsp:nvSpPr>
      <dsp:spPr>
        <a:xfrm>
          <a:off x="0" y="3408716"/>
          <a:ext cx="10842071" cy="756577"/>
        </a:xfrm>
        <a:prstGeom prst="roundRect">
          <a:avLst>
            <a:gd name="adj" fmla="val 10000"/>
          </a:avLst>
        </a:prstGeom>
        <a:solidFill>
          <a:schemeClr val="accent1">
            <a:tint val="40000"/>
            <a:hueOff val="0"/>
            <a:satOff val="0"/>
            <a:lumOff val="0"/>
            <a:alphaOff val="0"/>
          </a:schemeClr>
        </a:solidFill>
        <a:ln>
          <a:noFill/>
        </a:ln>
        <a:effectLst/>
        <a:scene3d>
          <a:camera prst="orthographicFront"/>
          <a:lightRig rig="chilly" dir="t"/>
        </a:scene3d>
        <a:sp3d z="-12700" extrusionH="1700" prstMaterial="translucentPowder">
          <a:bevelT w="25400" h="6350" prst="softRound"/>
          <a:bevelB w="0" h="0" prst="convex"/>
        </a:sp3d>
      </dsp:spPr>
      <dsp:style>
        <a:lnRef idx="0">
          <a:scrgbClr r="0" g="0" b="0"/>
        </a:lnRef>
        <a:fillRef idx="1">
          <a:scrgbClr r="0" g="0" b="0"/>
        </a:fillRef>
        <a:effectRef idx="0">
          <a:scrgbClr r="0" g="0" b="0"/>
        </a:effectRef>
        <a:fontRef idx="minor"/>
      </dsp:style>
    </dsp:sp>
    <dsp:sp modelId="{F6DC8AAB-6CE8-41C0-9574-AA999E12A455}">
      <dsp:nvSpPr>
        <dsp:cNvPr id="0" name=""/>
        <dsp:cNvSpPr/>
      </dsp:nvSpPr>
      <dsp:spPr>
        <a:xfrm>
          <a:off x="218045" y="3468852"/>
          <a:ext cx="416434" cy="416434"/>
        </a:xfrm>
        <a:prstGeom prst="rect">
          <a:avLst/>
        </a:prstGeom>
        <a:blipFill>
          <a:blip xmlns:r="http://schemas.openxmlformats.org/officeDocument/2006/relationships"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sp>
    <dsp:sp modelId="{3908BB5F-A18F-4DED-A2B1-22DDDC9BA7F9}">
      <dsp:nvSpPr>
        <dsp:cNvPr id="0" name=""/>
        <dsp:cNvSpPr/>
      </dsp:nvSpPr>
      <dsp:spPr>
        <a:xfrm>
          <a:off x="874512" y="3408716"/>
          <a:ext cx="9487039" cy="712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541" tIns="7541" rIns="7541" bIns="7541" numCol="1" spcCol="1270" anchor="ctr" anchorCtr="0">
          <a:noAutofit/>
        </a:bodyPr>
        <a:lstStyle/>
        <a:p>
          <a:pPr marL="0" lvl="0" indent="0" algn="l" defTabSz="711200">
            <a:lnSpc>
              <a:spcPct val="100000"/>
            </a:lnSpc>
            <a:spcBef>
              <a:spcPct val="0"/>
            </a:spcBef>
            <a:spcAft>
              <a:spcPct val="35000"/>
            </a:spcAft>
            <a:buNone/>
          </a:pPr>
          <a:endParaRPr lang="nl-BE" sz="1600" kern="1200" noProof="0"/>
        </a:p>
        <a:p>
          <a:pPr marL="0" lvl="0" indent="0" algn="l" defTabSz="711200">
            <a:lnSpc>
              <a:spcPct val="100000"/>
            </a:lnSpc>
            <a:spcBef>
              <a:spcPct val="0"/>
            </a:spcBef>
            <a:spcAft>
              <a:spcPct val="35000"/>
            </a:spcAft>
            <a:buNone/>
          </a:pPr>
          <a:endParaRPr lang="nl-BE" sz="1600" kern="1200" noProof="0"/>
        </a:p>
        <a:p>
          <a:pPr marL="0" lvl="0" indent="0" algn="l" defTabSz="711200">
            <a:lnSpc>
              <a:spcPct val="100000"/>
            </a:lnSpc>
            <a:spcBef>
              <a:spcPct val="0"/>
            </a:spcBef>
            <a:spcAft>
              <a:spcPct val="35000"/>
            </a:spcAft>
            <a:buNone/>
          </a:pPr>
          <a:endParaRPr lang="nl-BE" sz="1600" kern="1200" noProof="0"/>
        </a:p>
        <a:p>
          <a:pPr marL="0" lvl="0" indent="0" algn="l" defTabSz="711200">
            <a:lnSpc>
              <a:spcPct val="100000"/>
            </a:lnSpc>
            <a:spcBef>
              <a:spcPct val="0"/>
            </a:spcBef>
            <a:spcAft>
              <a:spcPct val="35000"/>
            </a:spcAft>
            <a:buNone/>
          </a:pPr>
          <a:r>
            <a:rPr lang="nl-BE" sz="1600" b="0" i="0" kern="1200" noProof="0"/>
            <a:t>Deze risico’s kunnen ook voor de onderneming negatieve gevolgen hebben zoals een slechte arbeidssfeer, conflicten of extra kosten (door arbeidsongevallen, absenteïsme, een daling van kwaliteit en productiviteit van het werk, …).</a:t>
          </a:r>
        </a:p>
        <a:p>
          <a:pPr marL="0" lvl="0" indent="0" algn="l" defTabSz="711200">
            <a:lnSpc>
              <a:spcPct val="100000"/>
            </a:lnSpc>
            <a:spcBef>
              <a:spcPct val="0"/>
            </a:spcBef>
            <a:spcAft>
              <a:spcPct val="35000"/>
            </a:spcAft>
            <a:buNone/>
          </a:pPr>
          <a:endParaRPr lang="nl-BE" sz="1600" kern="1200" noProof="0"/>
        </a:p>
      </dsp:txBody>
      <dsp:txXfrm>
        <a:off x="874512" y="3408716"/>
        <a:ext cx="9487039" cy="71249"/>
      </dsp:txXfrm>
    </dsp:sp>
    <dsp:sp modelId="{E14539DF-1B6B-43F5-A99A-4A06C77935A1}">
      <dsp:nvSpPr>
        <dsp:cNvPr id="0" name=""/>
        <dsp:cNvSpPr/>
      </dsp:nvSpPr>
      <dsp:spPr>
        <a:xfrm>
          <a:off x="0" y="4349422"/>
          <a:ext cx="10842071" cy="756577"/>
        </a:xfrm>
        <a:prstGeom prst="roundRect">
          <a:avLst>
            <a:gd name="adj" fmla="val 10000"/>
          </a:avLst>
        </a:prstGeom>
        <a:solidFill>
          <a:schemeClr val="accent1">
            <a:tint val="40000"/>
            <a:hueOff val="0"/>
            <a:satOff val="0"/>
            <a:lumOff val="0"/>
            <a:alphaOff val="0"/>
          </a:schemeClr>
        </a:solidFill>
        <a:ln>
          <a:noFill/>
        </a:ln>
        <a:effectLst/>
        <a:scene3d>
          <a:camera prst="orthographicFront"/>
          <a:lightRig rig="chilly" dir="t"/>
        </a:scene3d>
        <a:sp3d z="-12700" extrusionH="1700" prstMaterial="translucentPowder">
          <a:bevelT w="25400" h="6350" prst="softRound"/>
          <a:bevelB w="0" h="0" prst="convex"/>
        </a:sp3d>
      </dsp:spPr>
      <dsp:style>
        <a:lnRef idx="0">
          <a:scrgbClr r="0" g="0" b="0"/>
        </a:lnRef>
        <a:fillRef idx="1">
          <a:scrgbClr r="0" g="0" b="0"/>
        </a:fillRef>
        <a:effectRef idx="0">
          <a:scrgbClr r="0" g="0" b="0"/>
        </a:effectRef>
        <a:fontRef idx="minor"/>
      </dsp:style>
    </dsp:sp>
    <dsp:sp modelId="{4603E025-BB7B-44C7-8524-1CA57F0CB969}">
      <dsp:nvSpPr>
        <dsp:cNvPr id="0" name=""/>
        <dsp:cNvSpPr/>
      </dsp:nvSpPr>
      <dsp:spPr>
        <a:xfrm>
          <a:off x="229039" y="4519493"/>
          <a:ext cx="416434" cy="416434"/>
        </a:xfrm>
        <a:prstGeom prst="rect">
          <a:avLst/>
        </a:prstGeom>
        <a:blipFill>
          <a:blip xmlns:r="http://schemas.openxmlformats.org/officeDocument/2006/relationships"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sp>
    <dsp:sp modelId="{1C3D001C-362D-49E8-8DF2-CB140FE72834}">
      <dsp:nvSpPr>
        <dsp:cNvPr id="0" name=""/>
        <dsp:cNvSpPr/>
      </dsp:nvSpPr>
      <dsp:spPr>
        <a:xfrm>
          <a:off x="874512" y="4349422"/>
          <a:ext cx="9487039" cy="712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541" tIns="7541" rIns="7541" bIns="7541" numCol="1" spcCol="1270" anchor="ctr" anchorCtr="0">
          <a:noAutofit/>
        </a:bodyPr>
        <a:lstStyle/>
        <a:p>
          <a:pPr marL="0" lvl="0" indent="0" algn="l" defTabSz="711200">
            <a:lnSpc>
              <a:spcPct val="100000"/>
            </a:lnSpc>
            <a:spcBef>
              <a:spcPct val="0"/>
            </a:spcBef>
            <a:spcAft>
              <a:spcPct val="35000"/>
            </a:spcAft>
            <a:buNone/>
          </a:pPr>
          <a:endParaRPr lang="nl-BE" sz="1600" kern="1200" noProof="0"/>
        </a:p>
        <a:p>
          <a:pPr marL="0" lvl="0" indent="0" algn="l" defTabSz="711200">
            <a:lnSpc>
              <a:spcPct val="100000"/>
            </a:lnSpc>
            <a:spcBef>
              <a:spcPct val="0"/>
            </a:spcBef>
            <a:spcAft>
              <a:spcPct val="35000"/>
            </a:spcAft>
            <a:buNone/>
          </a:pPr>
          <a:endParaRPr lang="nl-BE" sz="1600" kern="1200" noProof="0"/>
        </a:p>
        <a:p>
          <a:pPr marL="0" lvl="0" indent="0" algn="l" defTabSz="711200">
            <a:lnSpc>
              <a:spcPct val="100000"/>
            </a:lnSpc>
            <a:spcBef>
              <a:spcPct val="0"/>
            </a:spcBef>
            <a:spcAft>
              <a:spcPct val="35000"/>
            </a:spcAft>
            <a:buNone/>
          </a:pPr>
          <a:r>
            <a:rPr lang="nl-BE" sz="1600" b="1" kern="1200" noProof="0"/>
            <a:t>De bekendste uitingen van psychosociale risico's op het werk zijn stress, burn-out, conflicten op het werk, </a:t>
          </a:r>
          <a:r>
            <a:rPr lang="nl-BE" sz="1600" b="1" kern="1200" noProof="0">
              <a:solidFill>
                <a:schemeClr val="tx1"/>
              </a:solidFill>
              <a:latin typeface="Calibri"/>
              <a:ea typeface="+mn-ea"/>
              <a:cs typeface="+mn-cs"/>
            </a:rPr>
            <a:t>grensoverschrijdend gedrag zoals pesterijen</a:t>
          </a:r>
          <a:r>
            <a:rPr lang="nl-BE" sz="1600" b="1" kern="1200" noProof="0">
              <a:solidFill>
                <a:schemeClr val="tx1"/>
              </a:solidFill>
            </a:rPr>
            <a:t>.</a:t>
          </a:r>
          <a:endParaRPr lang="nl-BE" sz="1600" b="1" strike="sngStrike" kern="1200" noProof="0">
            <a:solidFill>
              <a:schemeClr val="tx1"/>
            </a:solidFill>
          </a:endParaRPr>
        </a:p>
      </dsp:txBody>
      <dsp:txXfrm>
        <a:off x="874512" y="4349422"/>
        <a:ext cx="9487039" cy="71249"/>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CFD568D-FF1E-4C06-BF82-144D12BC9053}">
      <dsp:nvSpPr>
        <dsp:cNvPr id="0" name=""/>
        <dsp:cNvSpPr/>
      </dsp:nvSpPr>
      <dsp:spPr>
        <a:xfrm>
          <a:off x="1015588" y="1341"/>
          <a:ext cx="2262803" cy="1559071"/>
        </a:xfrm>
        <a:prstGeom prst="roundRect">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4A6A8CC-8A60-4B9E-A47A-FF608870D9C5}">
      <dsp:nvSpPr>
        <dsp:cNvPr id="0" name=""/>
        <dsp:cNvSpPr/>
      </dsp:nvSpPr>
      <dsp:spPr>
        <a:xfrm>
          <a:off x="1117142" y="1512318"/>
          <a:ext cx="2262803" cy="8395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8016" tIns="128016" rIns="128016" bIns="0" numCol="1" spcCol="1270" anchor="t" anchorCtr="0">
          <a:noAutofit/>
        </a:bodyPr>
        <a:lstStyle/>
        <a:p>
          <a:pPr marL="0" lvl="0" indent="0" algn="ctr" defTabSz="800100">
            <a:lnSpc>
              <a:spcPct val="90000"/>
            </a:lnSpc>
            <a:spcBef>
              <a:spcPct val="0"/>
            </a:spcBef>
            <a:spcAft>
              <a:spcPct val="35000"/>
            </a:spcAft>
            <a:buNone/>
          </a:pPr>
          <a:r>
            <a:rPr lang="nl-BE" sz="1800" b="1" kern="1200" noProof="0"/>
            <a:t>Stress :</a:t>
          </a:r>
        </a:p>
        <a:p>
          <a:pPr marL="0" lvl="0" indent="0" algn="ctr" defTabSz="800100">
            <a:lnSpc>
              <a:spcPct val="90000"/>
            </a:lnSpc>
            <a:spcBef>
              <a:spcPct val="0"/>
            </a:spcBef>
            <a:spcAft>
              <a:spcPct val="35000"/>
            </a:spcAft>
            <a:buNone/>
          </a:pPr>
          <a:r>
            <a:rPr lang="nl-BE" sz="1600" kern="1200" noProof="0"/>
            <a:t>Acute / chronische stress</a:t>
          </a:r>
        </a:p>
      </dsp:txBody>
      <dsp:txXfrm>
        <a:off x="1117142" y="1512318"/>
        <a:ext cx="2262803" cy="839500"/>
      </dsp:txXfrm>
    </dsp:sp>
    <dsp:sp modelId="{56E48C80-22D6-4978-A604-E31DA0963680}">
      <dsp:nvSpPr>
        <dsp:cNvPr id="0" name=""/>
        <dsp:cNvSpPr/>
      </dsp:nvSpPr>
      <dsp:spPr>
        <a:xfrm>
          <a:off x="3504767" y="1341"/>
          <a:ext cx="2262803" cy="1559071"/>
        </a:xfrm>
        <a:prstGeom prst="roundRect">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25D4BE0-E485-4AC3-B998-604ABF789B4F}">
      <dsp:nvSpPr>
        <dsp:cNvPr id="0" name=""/>
        <dsp:cNvSpPr/>
      </dsp:nvSpPr>
      <dsp:spPr>
        <a:xfrm>
          <a:off x="3504767" y="1560413"/>
          <a:ext cx="2262803" cy="8395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8016" tIns="128016" rIns="128016" bIns="0" numCol="1" spcCol="1270" anchor="t" anchorCtr="0">
          <a:noAutofit/>
        </a:bodyPr>
        <a:lstStyle/>
        <a:p>
          <a:pPr marL="0" lvl="0" indent="0" algn="ctr" defTabSz="800100">
            <a:lnSpc>
              <a:spcPct val="90000"/>
            </a:lnSpc>
            <a:spcBef>
              <a:spcPct val="0"/>
            </a:spcBef>
            <a:spcAft>
              <a:spcPct val="35000"/>
            </a:spcAft>
            <a:buNone/>
          </a:pPr>
          <a:r>
            <a:rPr lang="nl-BE" sz="1800" b="1" kern="1200" noProof="0"/>
            <a:t>Burn-out</a:t>
          </a:r>
        </a:p>
      </dsp:txBody>
      <dsp:txXfrm>
        <a:off x="3504767" y="1560413"/>
        <a:ext cx="2262803" cy="839500"/>
      </dsp:txXfrm>
    </dsp:sp>
    <dsp:sp modelId="{CE0661E3-8A97-4CE8-80D2-DE3FF1FE4F6E}">
      <dsp:nvSpPr>
        <dsp:cNvPr id="0" name=""/>
        <dsp:cNvSpPr/>
      </dsp:nvSpPr>
      <dsp:spPr>
        <a:xfrm>
          <a:off x="5993946" y="1341"/>
          <a:ext cx="2262803" cy="1559071"/>
        </a:xfrm>
        <a:prstGeom prst="roundRect">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567E8B9-A186-4A74-BC0A-B4005BCABAD6}">
      <dsp:nvSpPr>
        <dsp:cNvPr id="0" name=""/>
        <dsp:cNvSpPr/>
      </dsp:nvSpPr>
      <dsp:spPr>
        <a:xfrm>
          <a:off x="5993946" y="1560413"/>
          <a:ext cx="2262803" cy="8395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8016" tIns="128016" rIns="128016" bIns="0" numCol="1" spcCol="1270" anchor="t" anchorCtr="0">
          <a:noAutofit/>
        </a:bodyPr>
        <a:lstStyle/>
        <a:p>
          <a:pPr marL="0" lvl="0" indent="0" algn="ctr" defTabSz="800100">
            <a:lnSpc>
              <a:spcPct val="90000"/>
            </a:lnSpc>
            <a:spcBef>
              <a:spcPct val="0"/>
            </a:spcBef>
            <a:spcAft>
              <a:spcPct val="35000"/>
            </a:spcAft>
            <a:buNone/>
          </a:pPr>
          <a:r>
            <a:rPr lang="nl-BE" sz="1800" b="1" kern="1200" noProof="0"/>
            <a:t>Bore-out</a:t>
          </a:r>
        </a:p>
      </dsp:txBody>
      <dsp:txXfrm>
        <a:off x="5993946" y="1560413"/>
        <a:ext cx="2262803" cy="839500"/>
      </dsp:txXfrm>
    </dsp:sp>
    <dsp:sp modelId="{62DB2FC8-B7CA-4426-9855-4342EA3E0E07}">
      <dsp:nvSpPr>
        <dsp:cNvPr id="0" name=""/>
        <dsp:cNvSpPr/>
      </dsp:nvSpPr>
      <dsp:spPr>
        <a:xfrm>
          <a:off x="134056" y="2596758"/>
          <a:ext cx="2262803" cy="1559071"/>
        </a:xfrm>
        <a:prstGeom prst="roundRect">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032296D-105F-4566-9C99-109C4841E471}">
      <dsp:nvSpPr>
        <dsp:cNvPr id="0" name=""/>
        <dsp:cNvSpPr/>
      </dsp:nvSpPr>
      <dsp:spPr>
        <a:xfrm>
          <a:off x="6120405" y="4186607"/>
          <a:ext cx="2561154" cy="8395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8016" tIns="128016" rIns="128016" bIns="0" numCol="1" spcCol="1270" anchor="t" anchorCtr="0">
          <a:noAutofit/>
        </a:bodyPr>
        <a:lstStyle/>
        <a:p>
          <a:pPr marL="0" lvl="0" indent="0" algn="ctr" defTabSz="800100">
            <a:lnSpc>
              <a:spcPct val="90000"/>
            </a:lnSpc>
            <a:spcBef>
              <a:spcPct val="0"/>
            </a:spcBef>
            <a:spcAft>
              <a:spcPct val="35000"/>
            </a:spcAft>
            <a:buNone/>
          </a:pPr>
          <a:r>
            <a:rPr lang="nl-BE" sz="1800" b="1" kern="1200" noProof="0"/>
            <a:t>Pesterijen en ongewenst seksueel gedrag</a:t>
          </a:r>
          <a:endParaRPr lang="nl-BE" sz="1600" kern="1200" noProof="0"/>
        </a:p>
      </dsp:txBody>
      <dsp:txXfrm>
        <a:off x="6120405" y="4186607"/>
        <a:ext cx="2561154" cy="839500"/>
      </dsp:txXfrm>
    </dsp:sp>
    <dsp:sp modelId="{8CD2E0E0-C4E1-4564-AA06-F0A334989A90}">
      <dsp:nvSpPr>
        <dsp:cNvPr id="0" name=""/>
        <dsp:cNvSpPr/>
      </dsp:nvSpPr>
      <dsp:spPr>
        <a:xfrm>
          <a:off x="3125114" y="2634114"/>
          <a:ext cx="2262803" cy="1559071"/>
        </a:xfrm>
        <a:prstGeom prst="roundRect">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FA53C78-D345-44FC-BD19-7EF8A85EB015}">
      <dsp:nvSpPr>
        <dsp:cNvPr id="0" name=""/>
        <dsp:cNvSpPr/>
      </dsp:nvSpPr>
      <dsp:spPr>
        <a:xfrm>
          <a:off x="167946" y="4125904"/>
          <a:ext cx="2262803" cy="8395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8016" tIns="128016" rIns="128016" bIns="0" numCol="1" spcCol="1270" anchor="t" anchorCtr="0">
          <a:noAutofit/>
        </a:bodyPr>
        <a:lstStyle/>
        <a:p>
          <a:pPr marL="0" lvl="0" indent="0" algn="ctr" defTabSz="800100">
            <a:lnSpc>
              <a:spcPct val="90000"/>
            </a:lnSpc>
            <a:spcBef>
              <a:spcPct val="0"/>
            </a:spcBef>
            <a:spcAft>
              <a:spcPct val="35000"/>
            </a:spcAft>
            <a:buNone/>
          </a:pPr>
          <a:r>
            <a:rPr lang="nl-BE" sz="1800" b="1" kern="1200" noProof="0"/>
            <a:t>Geweld</a:t>
          </a:r>
        </a:p>
      </dsp:txBody>
      <dsp:txXfrm>
        <a:off x="167946" y="4125904"/>
        <a:ext cx="2262803" cy="839500"/>
      </dsp:txXfrm>
    </dsp:sp>
    <dsp:sp modelId="{72DBA162-102B-433C-AC3A-41F8F3B03068}">
      <dsp:nvSpPr>
        <dsp:cNvPr id="0" name=""/>
        <dsp:cNvSpPr/>
      </dsp:nvSpPr>
      <dsp:spPr>
        <a:xfrm>
          <a:off x="6116409" y="2616761"/>
          <a:ext cx="2422399" cy="1559071"/>
        </a:xfrm>
        <a:prstGeom prst="roundRect">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236707E-9BBA-4840-B28C-AB188C8B8B1E}">
      <dsp:nvSpPr>
        <dsp:cNvPr id="0" name=""/>
        <dsp:cNvSpPr/>
      </dsp:nvSpPr>
      <dsp:spPr>
        <a:xfrm>
          <a:off x="3120966" y="4186607"/>
          <a:ext cx="2262803" cy="8395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8016" tIns="128016" rIns="128016" bIns="0" numCol="1" spcCol="1270" anchor="t" anchorCtr="0">
          <a:noAutofit/>
        </a:bodyPr>
        <a:lstStyle/>
        <a:p>
          <a:pPr marL="0" lvl="0" indent="0" algn="ctr" defTabSz="800100">
            <a:lnSpc>
              <a:spcPct val="90000"/>
            </a:lnSpc>
            <a:spcBef>
              <a:spcPct val="0"/>
            </a:spcBef>
            <a:spcAft>
              <a:spcPct val="35000"/>
            </a:spcAft>
            <a:buNone/>
          </a:pPr>
          <a:r>
            <a:rPr lang="nl-BE" sz="1800" b="1" kern="1200" noProof="0"/>
            <a:t>Conflict</a:t>
          </a:r>
        </a:p>
      </dsp:txBody>
      <dsp:txXfrm>
        <a:off x="3120966" y="4186607"/>
        <a:ext cx="2262803" cy="83950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A6044CA-45A7-4277-B6E6-BBE40C079998}">
      <dsp:nvSpPr>
        <dsp:cNvPr id="0" name=""/>
        <dsp:cNvSpPr/>
      </dsp:nvSpPr>
      <dsp:spPr>
        <a:xfrm>
          <a:off x="0" y="255408"/>
          <a:ext cx="10391912" cy="528412"/>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06528" tIns="229108" rIns="806528" bIns="99568" numCol="1" spcCol="1270" anchor="t" anchorCtr="0">
          <a:noAutofit/>
        </a:bodyPr>
        <a:lstStyle/>
        <a:p>
          <a:pPr marL="114300" lvl="1" indent="-114300" algn="l" defTabSz="622300" rtl="0">
            <a:lnSpc>
              <a:spcPct val="90000"/>
            </a:lnSpc>
            <a:spcBef>
              <a:spcPct val="0"/>
            </a:spcBef>
            <a:spcAft>
              <a:spcPct val="15000"/>
            </a:spcAft>
            <a:buChar char="•"/>
          </a:pPr>
          <a:r>
            <a:rPr lang="nl-BE" sz="1400" kern="1200" noProof="0">
              <a:latin typeface="Calibri Light"/>
            </a:rPr>
            <a:t>Structuur van de organisatie, Samenwerking met andere diensten, Procedures, Algemeen beleid, Communicatie, ...</a:t>
          </a:r>
        </a:p>
      </dsp:txBody>
      <dsp:txXfrm>
        <a:off x="0" y="255408"/>
        <a:ext cx="10391912" cy="528412"/>
      </dsp:txXfrm>
    </dsp:sp>
    <dsp:sp modelId="{1B11FD26-CB5B-4AD6-96A4-FE27848BC3E7}">
      <dsp:nvSpPr>
        <dsp:cNvPr id="0" name=""/>
        <dsp:cNvSpPr/>
      </dsp:nvSpPr>
      <dsp:spPr>
        <a:xfrm>
          <a:off x="519595" y="93048"/>
          <a:ext cx="7274338" cy="324720"/>
        </a:xfrm>
        <a:prstGeom prst="roundRect">
          <a:avLst/>
        </a:prstGeom>
        <a:solidFill>
          <a:schemeClr val="accent1">
            <a:lumMod val="40000"/>
            <a:lumOff val="60000"/>
          </a:schemeClr>
        </a:solidFill>
        <a:ln w="12700" cap="flat" cmpd="sng" algn="ctr">
          <a:solidFill>
            <a:schemeClr val="accent1">
              <a:lumMod val="40000"/>
              <a:lumOff val="6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4953" tIns="0" rIns="274953" bIns="0" numCol="1" spcCol="1270" anchor="ctr" anchorCtr="0">
          <a:noAutofit/>
        </a:bodyPr>
        <a:lstStyle/>
        <a:p>
          <a:pPr marL="0" lvl="0" indent="0" algn="l" defTabSz="711200">
            <a:lnSpc>
              <a:spcPct val="90000"/>
            </a:lnSpc>
            <a:spcBef>
              <a:spcPct val="0"/>
            </a:spcBef>
            <a:spcAft>
              <a:spcPct val="35000"/>
            </a:spcAft>
            <a:buNone/>
          </a:pPr>
          <a:r>
            <a:rPr lang="nl-BE" sz="1600" b="1" kern="1200" noProof="0">
              <a:solidFill>
                <a:schemeClr val="tx1"/>
              </a:solidFill>
              <a:latin typeface="Calibri Light"/>
            </a:rPr>
            <a:t>Arbeidsorganisatie</a:t>
          </a:r>
          <a:endParaRPr lang="nl-BE" sz="1200" b="1" kern="1200" noProof="0">
            <a:solidFill>
              <a:schemeClr val="tx1"/>
            </a:solidFill>
          </a:endParaRPr>
        </a:p>
      </dsp:txBody>
      <dsp:txXfrm>
        <a:off x="535447" y="108900"/>
        <a:ext cx="7242634" cy="293016"/>
      </dsp:txXfrm>
    </dsp:sp>
    <dsp:sp modelId="{EC7AB559-6526-4572-8FD6-6516551CD226}">
      <dsp:nvSpPr>
        <dsp:cNvPr id="0" name=""/>
        <dsp:cNvSpPr/>
      </dsp:nvSpPr>
      <dsp:spPr>
        <a:xfrm>
          <a:off x="0" y="1005580"/>
          <a:ext cx="10391912" cy="528412"/>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06528" tIns="229108" rIns="806528" bIns="99568" numCol="1" spcCol="1270" anchor="t" anchorCtr="0">
          <a:noAutofit/>
        </a:bodyPr>
        <a:lstStyle/>
        <a:p>
          <a:pPr marL="114300" lvl="1" indent="-114300" algn="l" defTabSz="622300" rtl="0">
            <a:lnSpc>
              <a:spcPct val="90000"/>
            </a:lnSpc>
            <a:spcBef>
              <a:spcPct val="0"/>
            </a:spcBef>
            <a:spcAft>
              <a:spcPct val="15000"/>
            </a:spcAft>
            <a:buChar char="•"/>
          </a:pPr>
          <a:r>
            <a:rPr lang="nl-BE" sz="1400" kern="1200" noProof="0">
              <a:latin typeface="Calibri Light"/>
            </a:rPr>
            <a:t>Aard van het werk, Taakduidelijkheid, Complexiteit, Variatie, Belasting (emotioneel, psychisch, fysiek), ...</a:t>
          </a:r>
        </a:p>
      </dsp:txBody>
      <dsp:txXfrm>
        <a:off x="0" y="1005580"/>
        <a:ext cx="10391912" cy="528412"/>
      </dsp:txXfrm>
    </dsp:sp>
    <dsp:sp modelId="{80DDAFA9-0622-4A94-B768-BA78A26789D4}">
      <dsp:nvSpPr>
        <dsp:cNvPr id="0" name=""/>
        <dsp:cNvSpPr/>
      </dsp:nvSpPr>
      <dsp:spPr>
        <a:xfrm>
          <a:off x="519595" y="843220"/>
          <a:ext cx="7274338" cy="324720"/>
        </a:xfrm>
        <a:prstGeom prst="roundRect">
          <a:avLst/>
        </a:prstGeom>
        <a:solidFill>
          <a:schemeClr val="accent1">
            <a:lumMod val="40000"/>
            <a:lumOff val="60000"/>
          </a:schemeClr>
        </a:solidFill>
        <a:ln w="12700" cap="flat" cmpd="sng" algn="ctr">
          <a:solidFill>
            <a:schemeClr val="accent1">
              <a:lumMod val="40000"/>
              <a:lumOff val="6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4953" tIns="0" rIns="274953" bIns="0" numCol="1" spcCol="1270" anchor="ctr" anchorCtr="0">
          <a:noAutofit/>
        </a:bodyPr>
        <a:lstStyle/>
        <a:p>
          <a:pPr marL="0" lvl="0" indent="0" algn="l" defTabSz="711200" rtl="0">
            <a:lnSpc>
              <a:spcPct val="90000"/>
            </a:lnSpc>
            <a:spcBef>
              <a:spcPct val="0"/>
            </a:spcBef>
            <a:spcAft>
              <a:spcPct val="35000"/>
            </a:spcAft>
            <a:buNone/>
          </a:pPr>
          <a:r>
            <a:rPr lang="nl-BE" sz="1600" b="1" kern="1200" noProof="0">
              <a:solidFill>
                <a:schemeClr val="tx1"/>
              </a:solidFill>
              <a:latin typeface="Calibri Light"/>
            </a:rPr>
            <a:t>Arbeidsinhoud</a:t>
          </a:r>
          <a:endParaRPr lang="nl-BE" sz="1200" b="1" kern="1200" noProof="0">
            <a:solidFill>
              <a:schemeClr val="tx1"/>
            </a:solidFill>
            <a:latin typeface="Calibri Light"/>
          </a:endParaRPr>
        </a:p>
      </dsp:txBody>
      <dsp:txXfrm>
        <a:off x="535447" y="859072"/>
        <a:ext cx="7242634" cy="293016"/>
      </dsp:txXfrm>
    </dsp:sp>
    <dsp:sp modelId="{E2065C49-5771-4976-9AE2-9CAF3811E662}">
      <dsp:nvSpPr>
        <dsp:cNvPr id="0" name=""/>
        <dsp:cNvSpPr/>
      </dsp:nvSpPr>
      <dsp:spPr>
        <a:xfrm>
          <a:off x="0" y="1755753"/>
          <a:ext cx="10391912" cy="72765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06528" tIns="229108" rIns="806528" bIns="99568" numCol="1" spcCol="1270" anchor="t" anchorCtr="0">
          <a:noAutofit/>
        </a:bodyPr>
        <a:lstStyle/>
        <a:p>
          <a:pPr marL="114300" lvl="1" indent="-114300" algn="l" defTabSz="622300" rtl="0">
            <a:lnSpc>
              <a:spcPct val="90000"/>
            </a:lnSpc>
            <a:spcBef>
              <a:spcPct val="0"/>
            </a:spcBef>
            <a:spcAft>
              <a:spcPct val="15000"/>
            </a:spcAft>
            <a:buChar char="•"/>
          </a:pPr>
          <a:r>
            <a:rPr lang="nl-BE" sz="1400" kern="1200" noProof="0">
              <a:latin typeface="Calibri Light"/>
            </a:rPr>
            <a:t>Inrichting van de arbeidsplaatsen (verlichting, verluchting, temperatuur…), Arbeidsmiddelen (informatica…), Omgevingsfactoren (impact van file..), Werkhoudingen</a:t>
          </a:r>
        </a:p>
      </dsp:txBody>
      <dsp:txXfrm>
        <a:off x="0" y="1755753"/>
        <a:ext cx="10391912" cy="727650"/>
      </dsp:txXfrm>
    </dsp:sp>
    <dsp:sp modelId="{36A954E6-9CE9-4B3D-8F5A-62FFB4FC0AD7}">
      <dsp:nvSpPr>
        <dsp:cNvPr id="0" name=""/>
        <dsp:cNvSpPr/>
      </dsp:nvSpPr>
      <dsp:spPr>
        <a:xfrm>
          <a:off x="519595" y="1593393"/>
          <a:ext cx="7274338" cy="324720"/>
        </a:xfrm>
        <a:prstGeom prst="roundRect">
          <a:avLst/>
        </a:prstGeom>
        <a:solidFill>
          <a:schemeClr val="accent1">
            <a:lumMod val="40000"/>
            <a:lumOff val="60000"/>
          </a:schemeClr>
        </a:solidFill>
        <a:ln w="12700" cap="flat" cmpd="sng" algn="ctr">
          <a:solidFill>
            <a:schemeClr val="accent1">
              <a:lumMod val="40000"/>
              <a:lumOff val="6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4953" tIns="0" rIns="274953" bIns="0" numCol="1" spcCol="1270" anchor="ctr" anchorCtr="0">
          <a:noAutofit/>
        </a:bodyPr>
        <a:lstStyle/>
        <a:p>
          <a:pPr marL="0" lvl="0" indent="0" algn="l" defTabSz="711200" rtl="0">
            <a:lnSpc>
              <a:spcPct val="90000"/>
            </a:lnSpc>
            <a:spcBef>
              <a:spcPct val="0"/>
            </a:spcBef>
            <a:spcAft>
              <a:spcPct val="35000"/>
            </a:spcAft>
            <a:buNone/>
          </a:pPr>
          <a:r>
            <a:rPr lang="nl-BE" sz="1600" b="1" kern="1200" noProof="0">
              <a:solidFill>
                <a:schemeClr val="tx1"/>
              </a:solidFill>
              <a:latin typeface="Calibri Light"/>
            </a:rPr>
            <a:t>Arbeidsomstandigheden</a:t>
          </a:r>
        </a:p>
      </dsp:txBody>
      <dsp:txXfrm>
        <a:off x="535447" y="1609245"/>
        <a:ext cx="7242634" cy="293016"/>
      </dsp:txXfrm>
    </dsp:sp>
    <dsp:sp modelId="{7B9ECDD3-6872-47B1-87AE-CF748860C8C9}">
      <dsp:nvSpPr>
        <dsp:cNvPr id="0" name=""/>
        <dsp:cNvSpPr/>
      </dsp:nvSpPr>
      <dsp:spPr>
        <a:xfrm>
          <a:off x="0" y="2705163"/>
          <a:ext cx="10391912" cy="528412"/>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06528" tIns="229108" rIns="806528" bIns="99568" numCol="1" spcCol="1270" anchor="t" anchorCtr="0">
          <a:noAutofit/>
        </a:bodyPr>
        <a:lstStyle/>
        <a:p>
          <a:pPr marL="114300" lvl="1" indent="-114300" algn="l" defTabSz="622300" rtl="0">
            <a:lnSpc>
              <a:spcPct val="90000"/>
            </a:lnSpc>
            <a:spcBef>
              <a:spcPct val="0"/>
            </a:spcBef>
            <a:spcAft>
              <a:spcPct val="15000"/>
            </a:spcAft>
            <a:buChar char="•"/>
          </a:pPr>
          <a:r>
            <a:rPr lang="nl-BE" sz="1400" kern="1200" noProof="0">
              <a:latin typeface="Calibri Light"/>
            </a:rPr>
            <a:t> Uurrooster en arbeidsduur, Opleidingsmogelijkheden, Verloning, Loopbaanmogelijkheden, Evaluatie-procedure</a:t>
          </a:r>
        </a:p>
      </dsp:txBody>
      <dsp:txXfrm>
        <a:off x="0" y="2705163"/>
        <a:ext cx="10391912" cy="528412"/>
      </dsp:txXfrm>
    </dsp:sp>
    <dsp:sp modelId="{13DDD297-F5FD-4640-B5B5-0E72586338F3}">
      <dsp:nvSpPr>
        <dsp:cNvPr id="0" name=""/>
        <dsp:cNvSpPr/>
      </dsp:nvSpPr>
      <dsp:spPr>
        <a:xfrm>
          <a:off x="519595" y="2542803"/>
          <a:ext cx="7274338" cy="324720"/>
        </a:xfrm>
        <a:prstGeom prst="roundRect">
          <a:avLst/>
        </a:prstGeom>
        <a:solidFill>
          <a:schemeClr val="accent1">
            <a:lumMod val="40000"/>
            <a:lumOff val="60000"/>
          </a:schemeClr>
        </a:solidFill>
        <a:ln w="12700" cap="flat" cmpd="sng" algn="ctr">
          <a:solidFill>
            <a:schemeClr val="accent1">
              <a:lumMod val="40000"/>
              <a:lumOff val="6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4953" tIns="0" rIns="274953" bIns="0" numCol="1" spcCol="1270" anchor="ctr" anchorCtr="0">
          <a:noAutofit/>
        </a:bodyPr>
        <a:lstStyle/>
        <a:p>
          <a:pPr marL="0" lvl="0" indent="0" algn="l" defTabSz="711200" rtl="0">
            <a:lnSpc>
              <a:spcPct val="90000"/>
            </a:lnSpc>
            <a:spcBef>
              <a:spcPct val="0"/>
            </a:spcBef>
            <a:spcAft>
              <a:spcPct val="35000"/>
            </a:spcAft>
            <a:buNone/>
          </a:pPr>
          <a:r>
            <a:rPr lang="nl-BE" sz="1600" b="1" kern="1200" noProof="0">
              <a:solidFill>
                <a:schemeClr val="tx1"/>
              </a:solidFill>
              <a:latin typeface="Calibri Light"/>
            </a:rPr>
            <a:t>Arbeidsvoorwaarden</a:t>
          </a:r>
          <a:endParaRPr lang="nl-BE" sz="1200" b="1" kern="1200" noProof="0">
            <a:solidFill>
              <a:schemeClr val="tx1"/>
            </a:solidFill>
            <a:latin typeface="Calibri Light"/>
          </a:endParaRPr>
        </a:p>
      </dsp:txBody>
      <dsp:txXfrm>
        <a:off x="535447" y="2558655"/>
        <a:ext cx="7242634" cy="293016"/>
      </dsp:txXfrm>
    </dsp:sp>
    <dsp:sp modelId="{E11534FE-4979-4BB1-AE66-C5FD2AB9C91E}">
      <dsp:nvSpPr>
        <dsp:cNvPr id="0" name=""/>
        <dsp:cNvSpPr/>
      </dsp:nvSpPr>
      <dsp:spPr>
        <a:xfrm>
          <a:off x="0" y="3455335"/>
          <a:ext cx="10391912" cy="72765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06528" tIns="229108" rIns="806528" bIns="99568" numCol="1" spcCol="1270" anchor="t" anchorCtr="0">
          <a:noAutofit/>
        </a:bodyPr>
        <a:lstStyle/>
        <a:p>
          <a:pPr marL="114300" lvl="1" indent="-114300" algn="l" defTabSz="622300" rtl="0">
            <a:lnSpc>
              <a:spcPct val="90000"/>
            </a:lnSpc>
            <a:spcBef>
              <a:spcPct val="0"/>
            </a:spcBef>
            <a:spcAft>
              <a:spcPct val="15000"/>
            </a:spcAft>
            <a:buChar char="•"/>
          </a:pPr>
          <a:r>
            <a:rPr lang="nl-BE" sz="1400" kern="1200" noProof="0"/>
            <a:t>Relaties tussen collega’s en </a:t>
          </a:r>
          <a:r>
            <a:rPr lang="nl-BE" sz="1400" kern="1200" noProof="0">
              <a:latin typeface="Calibri Light"/>
            </a:rPr>
            <a:t>leidinggevenden, Relaties</a:t>
          </a:r>
          <a:r>
            <a:rPr lang="nl-BE" sz="1400" kern="1200" noProof="0"/>
            <a:t> met derden (bv. patiënten, familie, leveranciers</a:t>
          </a:r>
          <a:r>
            <a:rPr lang="nl-BE" sz="1400" kern="1200" noProof="0">
              <a:latin typeface="Calibri Light"/>
            </a:rPr>
            <a:t>…), </a:t>
          </a:r>
          <a:r>
            <a:rPr lang="nl-BE" sz="1400" kern="1200" noProof="0"/>
            <a:t>Relaties tussen groepen</a:t>
          </a:r>
          <a:r>
            <a:rPr lang="nl-BE" sz="1400" kern="1200" noProof="0">
              <a:latin typeface="Calibri Light"/>
            </a:rPr>
            <a:t>, ...</a:t>
          </a:r>
          <a:endParaRPr lang="nl-BE" sz="1400" kern="1200" noProof="0"/>
        </a:p>
      </dsp:txBody>
      <dsp:txXfrm>
        <a:off x="0" y="3455335"/>
        <a:ext cx="10391912" cy="727650"/>
      </dsp:txXfrm>
    </dsp:sp>
    <dsp:sp modelId="{CF3DBD6F-7C33-428E-9D8E-028A25567C58}">
      <dsp:nvSpPr>
        <dsp:cNvPr id="0" name=""/>
        <dsp:cNvSpPr/>
      </dsp:nvSpPr>
      <dsp:spPr>
        <a:xfrm>
          <a:off x="519595" y="3292975"/>
          <a:ext cx="7274338" cy="324720"/>
        </a:xfrm>
        <a:prstGeom prst="roundRect">
          <a:avLst/>
        </a:prstGeom>
        <a:solidFill>
          <a:schemeClr val="accent1">
            <a:lumMod val="40000"/>
            <a:lumOff val="60000"/>
          </a:schemeClr>
        </a:solidFill>
        <a:ln w="12700" cap="flat" cmpd="sng" algn="ctr">
          <a:solidFill>
            <a:schemeClr val="accent1">
              <a:lumMod val="40000"/>
              <a:lumOff val="6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4953" tIns="0" rIns="274953" bIns="0" numCol="1" spcCol="1270" anchor="ctr" anchorCtr="0">
          <a:noAutofit/>
        </a:bodyPr>
        <a:lstStyle/>
        <a:p>
          <a:pPr marL="0" lvl="0" indent="0" algn="l" defTabSz="711200" rtl="0">
            <a:lnSpc>
              <a:spcPct val="90000"/>
            </a:lnSpc>
            <a:spcBef>
              <a:spcPct val="0"/>
            </a:spcBef>
            <a:spcAft>
              <a:spcPct val="35000"/>
            </a:spcAft>
            <a:buNone/>
          </a:pPr>
          <a:r>
            <a:rPr lang="nl-BE" sz="1600" b="1" kern="1200" noProof="0">
              <a:solidFill>
                <a:schemeClr val="tx1"/>
              </a:solidFill>
              <a:latin typeface="Calibri Light"/>
            </a:rPr>
            <a:t>Interpersoonlijke relaties op het werk</a:t>
          </a:r>
        </a:p>
      </dsp:txBody>
      <dsp:txXfrm>
        <a:off x="535447" y="3308827"/>
        <a:ext cx="7242634" cy="293016"/>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8170DBD-32D7-46C9-A0BC-04B9EB551CA0}">
      <dsp:nvSpPr>
        <dsp:cNvPr id="0" name=""/>
        <dsp:cNvSpPr/>
      </dsp:nvSpPr>
      <dsp:spPr>
        <a:xfrm>
          <a:off x="0" y="4532"/>
          <a:ext cx="10591396" cy="1344311"/>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419CF57-5581-4928-9D6D-F65A69291824}">
      <dsp:nvSpPr>
        <dsp:cNvPr id="0" name=""/>
        <dsp:cNvSpPr/>
      </dsp:nvSpPr>
      <dsp:spPr>
        <a:xfrm>
          <a:off x="406654" y="307003"/>
          <a:ext cx="740094" cy="739371"/>
        </a:xfrm>
        <a:prstGeom prst="rect">
          <a:avLst/>
        </a:prstGeom>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DD55459-7AD2-4F3D-8DBB-72B361BB312A}">
      <dsp:nvSpPr>
        <dsp:cNvPr id="0" name=""/>
        <dsp:cNvSpPr/>
      </dsp:nvSpPr>
      <dsp:spPr>
        <a:xfrm>
          <a:off x="1553403" y="4532"/>
          <a:ext cx="8914453" cy="134562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2412" tIns="142412" rIns="142412" bIns="142412" numCol="1" spcCol="1270" anchor="ctr" anchorCtr="0">
          <a:noAutofit/>
        </a:bodyPr>
        <a:lstStyle/>
        <a:p>
          <a:pPr marL="0" lvl="0" indent="0" algn="l" defTabSz="800100">
            <a:lnSpc>
              <a:spcPct val="100000"/>
            </a:lnSpc>
            <a:spcBef>
              <a:spcPct val="0"/>
            </a:spcBef>
            <a:spcAft>
              <a:spcPct val="35000"/>
            </a:spcAft>
            <a:buNone/>
          </a:pPr>
          <a:r>
            <a:rPr lang="nl-BE" sz="1800" b="1" kern="1200" noProof="0"/>
            <a:t>Stress</a:t>
          </a:r>
          <a:r>
            <a:rPr lang="nl-BE" sz="1800" kern="1200" noProof="0"/>
            <a:t> is een </a:t>
          </a:r>
          <a:r>
            <a:rPr lang="nl-BE" sz="1800" b="0" kern="1200" noProof="0"/>
            <a:t>algemeen aanpassingssyndroom </a:t>
          </a:r>
          <a:r>
            <a:rPr lang="nl-BE" sz="1800" kern="1200" noProof="0"/>
            <a:t>ten aanzien van stressvolle factoren. Het is een niet-specifieke reactie van het lichaam op elke eis die eraan wordt gesteld. </a:t>
          </a:r>
        </a:p>
      </dsp:txBody>
      <dsp:txXfrm>
        <a:off x="1553403" y="4532"/>
        <a:ext cx="8914453" cy="1345626"/>
      </dsp:txXfrm>
    </dsp:sp>
    <dsp:sp modelId="{7061014C-957C-48AC-92E1-8F4CFF036885}">
      <dsp:nvSpPr>
        <dsp:cNvPr id="0" name=""/>
        <dsp:cNvSpPr/>
      </dsp:nvSpPr>
      <dsp:spPr>
        <a:xfrm>
          <a:off x="0" y="1649186"/>
          <a:ext cx="10591396" cy="1344311"/>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BA7A25E-382A-4008-AD8D-94D5B35C39CD}">
      <dsp:nvSpPr>
        <dsp:cNvPr id="0" name=""/>
        <dsp:cNvSpPr/>
      </dsp:nvSpPr>
      <dsp:spPr>
        <a:xfrm>
          <a:off x="406654" y="1951657"/>
          <a:ext cx="740094" cy="739371"/>
        </a:xfrm>
        <a:prstGeom prst="rect">
          <a:avLst/>
        </a:prstGeom>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729D1CF-C0BB-4D6A-AC34-6F087E0263DE}">
      <dsp:nvSpPr>
        <dsp:cNvPr id="0" name=""/>
        <dsp:cNvSpPr/>
      </dsp:nvSpPr>
      <dsp:spPr>
        <a:xfrm>
          <a:off x="1553403" y="1649186"/>
          <a:ext cx="8914453" cy="134562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2412" tIns="142412" rIns="142412" bIns="142412" numCol="1" spcCol="1270" anchor="ctr" anchorCtr="0">
          <a:noAutofit/>
        </a:bodyPr>
        <a:lstStyle/>
        <a:p>
          <a:pPr marL="0" lvl="0" indent="0" algn="l" defTabSz="800100">
            <a:lnSpc>
              <a:spcPct val="100000"/>
            </a:lnSpc>
            <a:spcBef>
              <a:spcPct val="0"/>
            </a:spcBef>
            <a:spcAft>
              <a:spcPct val="35000"/>
            </a:spcAft>
            <a:buNone/>
          </a:pPr>
          <a:r>
            <a:rPr lang="nl-BE" sz="1800" b="1" kern="1200" noProof="0"/>
            <a:t>Acute stress </a:t>
          </a:r>
          <a:r>
            <a:rPr lang="nl-BE" sz="1800" kern="1200" noProof="0"/>
            <a:t>is een kortdurende, geïdentificeerde stressrespons (minuten tot uren, meestal &lt; 24 uur) op een specifieke situatie of bedreiging.</a:t>
          </a:r>
        </a:p>
        <a:p>
          <a:pPr marL="0" lvl="0" indent="0" algn="l" defTabSz="800100">
            <a:lnSpc>
              <a:spcPct val="100000"/>
            </a:lnSpc>
            <a:spcBef>
              <a:spcPct val="0"/>
            </a:spcBef>
            <a:spcAft>
              <a:spcPct val="35000"/>
            </a:spcAft>
            <a:buNone/>
          </a:pPr>
          <a:r>
            <a:rPr lang="nl-BE" sz="1800" b="1" kern="1200" noProof="0"/>
            <a:t>Chronische stress </a:t>
          </a:r>
          <a:r>
            <a:rPr lang="nl-BE" sz="1800" kern="1200" noProof="0"/>
            <a:t>is een langdurige of herhaalde blootstelling aan stressoren (dagen, weken tot jaren), vaak zonder adequaat herstel.</a:t>
          </a:r>
        </a:p>
      </dsp:txBody>
      <dsp:txXfrm>
        <a:off x="1553403" y="1649186"/>
        <a:ext cx="8914453" cy="1345626"/>
      </dsp:txXfrm>
    </dsp:sp>
    <dsp:sp modelId="{14D3C1FA-F395-4F28-A991-C3ACB335A382}">
      <dsp:nvSpPr>
        <dsp:cNvPr id="0" name=""/>
        <dsp:cNvSpPr/>
      </dsp:nvSpPr>
      <dsp:spPr>
        <a:xfrm>
          <a:off x="0" y="3293841"/>
          <a:ext cx="10591396" cy="1344311"/>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7E54B10-79B6-43E6-B16E-93FDBBA6A7CE}">
      <dsp:nvSpPr>
        <dsp:cNvPr id="0" name=""/>
        <dsp:cNvSpPr/>
      </dsp:nvSpPr>
      <dsp:spPr>
        <a:xfrm>
          <a:off x="406654" y="3596311"/>
          <a:ext cx="740094" cy="739371"/>
        </a:xfrm>
        <a:prstGeom prst="rect">
          <a:avLst/>
        </a:prstGeom>
        <a:blipFill>
          <a:blip xmlns:r="http://schemas.openxmlformats.org/officeDocument/2006/relationships" r:embed="rId5">
            <a:extLst>
              <a:ext uri="{96DAC541-7B7A-43D3-8B79-37D633B846F1}">
                <asvg:svgBlip xmlns:asvg="http://schemas.microsoft.com/office/drawing/2016/SVG/main" r:embed="rId6"/>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58523A2-1FCB-4F80-883D-DD3B68348281}">
      <dsp:nvSpPr>
        <dsp:cNvPr id="0" name=""/>
        <dsp:cNvSpPr/>
      </dsp:nvSpPr>
      <dsp:spPr>
        <a:xfrm>
          <a:off x="1553403" y="3293841"/>
          <a:ext cx="8914453" cy="134562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2412" tIns="142412" rIns="142412" bIns="142412" numCol="1" spcCol="1270" anchor="ctr" anchorCtr="0">
          <a:noAutofit/>
        </a:bodyPr>
        <a:lstStyle/>
        <a:p>
          <a:pPr marL="0" lvl="0" indent="0" algn="l" defTabSz="800100">
            <a:lnSpc>
              <a:spcPct val="100000"/>
            </a:lnSpc>
            <a:spcBef>
              <a:spcPct val="0"/>
            </a:spcBef>
            <a:spcAft>
              <a:spcPct val="35000"/>
            </a:spcAft>
            <a:buNone/>
          </a:pPr>
          <a:r>
            <a:rPr lang="nl-BE" sz="1800" b="1" kern="1200" noProof="0" dirty="0"/>
            <a:t>Werkgerelateerde stress </a:t>
          </a:r>
          <a:r>
            <a:rPr lang="nl-BE" sz="1800" kern="1200" noProof="0" dirty="0"/>
            <a:t>is een complex fenomeen dat </a:t>
          </a:r>
          <a:r>
            <a:rPr lang="nl-BE" sz="1800" strike="sngStrike" kern="1200" noProof="0" dirty="0"/>
            <a:t>wetenschappelijk</a:t>
          </a:r>
          <a:r>
            <a:rPr lang="nl-BE" sz="1800" kern="1200" noProof="0" dirty="0"/>
            <a:t> gedefinieerd kan worden als een fysiologische en psychologische reactie van het lichaam op werkeisen die de beschikbare hulpbronnen overschrijden.</a:t>
          </a:r>
        </a:p>
      </dsp:txBody>
      <dsp:txXfrm>
        <a:off x="1553403" y="3293841"/>
        <a:ext cx="8914453" cy="1345626"/>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B4EF934-A9FD-4FC9-9716-DD154AD0A9AF}">
      <dsp:nvSpPr>
        <dsp:cNvPr id="0" name=""/>
        <dsp:cNvSpPr/>
      </dsp:nvSpPr>
      <dsp:spPr>
        <a:xfrm>
          <a:off x="0" y="289708"/>
          <a:ext cx="8229599" cy="1198105"/>
        </a:xfrm>
        <a:prstGeom prst="rightArrow">
          <a:avLst>
            <a:gd name="adj1" fmla="val 50000"/>
            <a:gd name="adj2" fmla="val 50000"/>
          </a:avLst>
        </a:prstGeom>
        <a:solidFill>
          <a:srgbClr val="9BD5EF"/>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254000" bIns="190199" numCol="1" spcCol="1270" anchor="ctr" anchorCtr="0">
          <a:noAutofit/>
        </a:bodyPr>
        <a:lstStyle/>
        <a:p>
          <a:pPr marL="0" lvl="0" indent="0" algn="l" defTabSz="1022350">
            <a:lnSpc>
              <a:spcPct val="90000"/>
            </a:lnSpc>
            <a:spcBef>
              <a:spcPct val="0"/>
            </a:spcBef>
            <a:spcAft>
              <a:spcPct val="35000"/>
            </a:spcAft>
            <a:buNone/>
          </a:pPr>
          <a:r>
            <a:rPr lang="nl-BE" sz="2300" kern="1200" noProof="0"/>
            <a:t>Fase 0</a:t>
          </a:r>
        </a:p>
      </dsp:txBody>
      <dsp:txXfrm>
        <a:off x="0" y="589234"/>
        <a:ext cx="7930073" cy="599053"/>
      </dsp:txXfrm>
    </dsp:sp>
    <dsp:sp modelId="{73004430-8F5A-49A0-9E3F-DE0E6DF4FD09}">
      <dsp:nvSpPr>
        <dsp:cNvPr id="0" name=""/>
        <dsp:cNvSpPr/>
      </dsp:nvSpPr>
      <dsp:spPr>
        <a:xfrm>
          <a:off x="0" y="1246966"/>
          <a:ext cx="1896922" cy="2216134"/>
        </a:xfrm>
        <a:prstGeom prst="rect">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3820" tIns="83820" rIns="83820" bIns="83820" numCol="1" spcCol="1270" anchor="t" anchorCtr="0">
          <a:noAutofit/>
        </a:bodyPr>
        <a:lstStyle/>
        <a:p>
          <a:pPr marL="0" lvl="0" indent="0" algn="l" defTabSz="977900">
            <a:lnSpc>
              <a:spcPct val="90000"/>
            </a:lnSpc>
            <a:spcBef>
              <a:spcPct val="0"/>
            </a:spcBef>
            <a:spcAft>
              <a:spcPct val="35000"/>
            </a:spcAft>
            <a:buNone/>
          </a:pPr>
          <a:r>
            <a:rPr lang="nl-BE" sz="2200" kern="1200" noProof="0"/>
            <a:t>Toewijding aan het werk met idealistisch enthousiasme </a:t>
          </a:r>
        </a:p>
      </dsp:txBody>
      <dsp:txXfrm>
        <a:off x="0" y="1246966"/>
        <a:ext cx="1896922" cy="2216134"/>
      </dsp:txXfrm>
    </dsp:sp>
    <dsp:sp modelId="{B3907BCD-8E10-4F18-A5A0-96F42611D02D}">
      <dsp:nvSpPr>
        <dsp:cNvPr id="0" name=""/>
        <dsp:cNvSpPr/>
      </dsp:nvSpPr>
      <dsp:spPr>
        <a:xfrm>
          <a:off x="1896922" y="720326"/>
          <a:ext cx="6332676" cy="1198105"/>
        </a:xfrm>
        <a:prstGeom prst="rightArrow">
          <a:avLst>
            <a:gd name="adj1" fmla="val 50000"/>
            <a:gd name="adj2" fmla="val 50000"/>
          </a:avLst>
        </a:prstGeom>
        <a:solidFill>
          <a:srgbClr val="9BD5EF"/>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254000" bIns="190199" numCol="1" spcCol="1270" anchor="ctr" anchorCtr="0">
          <a:noAutofit/>
        </a:bodyPr>
        <a:lstStyle/>
        <a:p>
          <a:pPr marL="0" lvl="0" indent="0" algn="l" defTabSz="1022350">
            <a:lnSpc>
              <a:spcPct val="90000"/>
            </a:lnSpc>
            <a:spcBef>
              <a:spcPct val="0"/>
            </a:spcBef>
            <a:spcAft>
              <a:spcPct val="35000"/>
            </a:spcAft>
            <a:buNone/>
          </a:pPr>
          <a:r>
            <a:rPr lang="nl-BE" sz="2300" kern="1200" noProof="0"/>
            <a:t>Fase 1</a:t>
          </a:r>
        </a:p>
      </dsp:txBody>
      <dsp:txXfrm>
        <a:off x="1896922" y="1019852"/>
        <a:ext cx="6033150" cy="599053"/>
      </dsp:txXfrm>
    </dsp:sp>
    <dsp:sp modelId="{36A972B7-9298-4AD8-B3B1-35C4CB65D3FD}">
      <dsp:nvSpPr>
        <dsp:cNvPr id="0" name=""/>
        <dsp:cNvSpPr/>
      </dsp:nvSpPr>
      <dsp:spPr>
        <a:xfrm>
          <a:off x="1895310" y="1601553"/>
          <a:ext cx="1896922" cy="2159648"/>
        </a:xfrm>
        <a:prstGeom prst="rect">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3820" tIns="83820" rIns="83820" bIns="83820" numCol="1" spcCol="1270" anchor="t" anchorCtr="0">
          <a:noAutofit/>
        </a:bodyPr>
        <a:lstStyle/>
        <a:p>
          <a:pPr marL="0" lvl="0" indent="0" algn="l" defTabSz="977900">
            <a:lnSpc>
              <a:spcPct val="90000"/>
            </a:lnSpc>
            <a:spcBef>
              <a:spcPct val="0"/>
            </a:spcBef>
            <a:spcAft>
              <a:spcPct val="35000"/>
            </a:spcAft>
            <a:buNone/>
          </a:pPr>
          <a:r>
            <a:rPr lang="nl-BE" sz="2200" kern="1200" noProof="0"/>
            <a:t>Breekbaarheid van het ideaal</a:t>
          </a:r>
        </a:p>
      </dsp:txBody>
      <dsp:txXfrm>
        <a:off x="1895310" y="1601553"/>
        <a:ext cx="1896922" cy="2159648"/>
      </dsp:txXfrm>
    </dsp:sp>
    <dsp:sp modelId="{19F8C5BD-18E8-4532-9FFB-8A75A30BB0A3}">
      <dsp:nvSpPr>
        <dsp:cNvPr id="0" name=""/>
        <dsp:cNvSpPr/>
      </dsp:nvSpPr>
      <dsp:spPr>
        <a:xfrm>
          <a:off x="3793845" y="1119553"/>
          <a:ext cx="4435753" cy="1198105"/>
        </a:xfrm>
        <a:prstGeom prst="rightArrow">
          <a:avLst>
            <a:gd name="adj1" fmla="val 50000"/>
            <a:gd name="adj2" fmla="val 50000"/>
          </a:avLst>
        </a:prstGeom>
        <a:solidFill>
          <a:srgbClr val="9BD5EF"/>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254000" bIns="190199" numCol="1" spcCol="1270" anchor="ctr" anchorCtr="0">
          <a:noAutofit/>
        </a:bodyPr>
        <a:lstStyle/>
        <a:p>
          <a:pPr marL="0" lvl="0" indent="0" algn="l" defTabSz="1022350">
            <a:lnSpc>
              <a:spcPct val="90000"/>
            </a:lnSpc>
            <a:spcBef>
              <a:spcPct val="0"/>
            </a:spcBef>
            <a:spcAft>
              <a:spcPct val="35000"/>
            </a:spcAft>
            <a:buNone/>
          </a:pPr>
          <a:r>
            <a:rPr lang="nl-BE" sz="2300" kern="1200" noProof="0"/>
            <a:t>Fase 2</a:t>
          </a:r>
        </a:p>
      </dsp:txBody>
      <dsp:txXfrm>
        <a:off x="3793845" y="1419079"/>
        <a:ext cx="4136227" cy="599053"/>
      </dsp:txXfrm>
    </dsp:sp>
    <dsp:sp modelId="{ED2C78C3-881C-4FEB-A307-0063D025FDEB}">
      <dsp:nvSpPr>
        <dsp:cNvPr id="0" name=""/>
        <dsp:cNvSpPr/>
      </dsp:nvSpPr>
      <dsp:spPr>
        <a:xfrm>
          <a:off x="3793845" y="2045420"/>
          <a:ext cx="1896922" cy="2174088"/>
        </a:xfrm>
        <a:prstGeom prst="rect">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3820" tIns="83820" rIns="83820" bIns="83820" numCol="1" spcCol="1270" anchor="t" anchorCtr="0">
          <a:noAutofit/>
        </a:bodyPr>
        <a:lstStyle/>
        <a:p>
          <a:pPr marL="0" lvl="0" indent="0" algn="l" defTabSz="977900">
            <a:lnSpc>
              <a:spcPct val="90000"/>
            </a:lnSpc>
            <a:spcBef>
              <a:spcPct val="0"/>
            </a:spcBef>
            <a:spcAft>
              <a:spcPct val="35000"/>
            </a:spcAft>
            <a:buNone/>
          </a:pPr>
          <a:r>
            <a:rPr lang="nl-BE" sz="2200" kern="1200" noProof="0"/>
            <a:t>Beschermende terugtrekking</a:t>
          </a:r>
        </a:p>
      </dsp:txBody>
      <dsp:txXfrm>
        <a:off x="3793845" y="2045420"/>
        <a:ext cx="1896922" cy="2174088"/>
      </dsp:txXfrm>
    </dsp:sp>
    <dsp:sp modelId="{A057C892-19DD-4169-82CC-FEE227984C2C}">
      <dsp:nvSpPr>
        <dsp:cNvPr id="0" name=""/>
        <dsp:cNvSpPr/>
      </dsp:nvSpPr>
      <dsp:spPr>
        <a:xfrm>
          <a:off x="5690767" y="1518780"/>
          <a:ext cx="2538831" cy="1198105"/>
        </a:xfrm>
        <a:prstGeom prst="rightArrow">
          <a:avLst>
            <a:gd name="adj1" fmla="val 50000"/>
            <a:gd name="adj2" fmla="val 50000"/>
          </a:avLst>
        </a:prstGeom>
        <a:solidFill>
          <a:srgbClr val="9BD5EF"/>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254000" bIns="190199" numCol="1" spcCol="1270" anchor="ctr" anchorCtr="0">
          <a:noAutofit/>
        </a:bodyPr>
        <a:lstStyle/>
        <a:p>
          <a:pPr marL="0" lvl="0" indent="0" algn="l" defTabSz="1022350">
            <a:lnSpc>
              <a:spcPct val="90000"/>
            </a:lnSpc>
            <a:spcBef>
              <a:spcPct val="0"/>
            </a:spcBef>
            <a:spcAft>
              <a:spcPct val="35000"/>
            </a:spcAft>
            <a:buNone/>
          </a:pPr>
          <a:endParaRPr lang="nl-BE" sz="2300" kern="1200" noProof="0"/>
        </a:p>
      </dsp:txBody>
      <dsp:txXfrm>
        <a:off x="5690767" y="1818306"/>
        <a:ext cx="2239305" cy="599053"/>
      </dsp:txXfrm>
    </dsp:sp>
    <dsp:sp modelId="{116189A6-B1A1-4692-BA9F-05847D177AA0}">
      <dsp:nvSpPr>
        <dsp:cNvPr id="0" name=""/>
        <dsp:cNvSpPr/>
      </dsp:nvSpPr>
      <dsp:spPr>
        <a:xfrm>
          <a:off x="5690767" y="2444647"/>
          <a:ext cx="1914204" cy="2199571"/>
        </a:xfrm>
        <a:prstGeom prst="rect">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3820" tIns="83820" rIns="83820" bIns="83820" numCol="1" spcCol="1270" anchor="t" anchorCtr="0">
          <a:noAutofit/>
        </a:bodyPr>
        <a:lstStyle/>
        <a:p>
          <a:pPr marL="0" lvl="0" indent="0" algn="l" defTabSz="977900">
            <a:lnSpc>
              <a:spcPct val="90000"/>
            </a:lnSpc>
            <a:spcBef>
              <a:spcPct val="0"/>
            </a:spcBef>
            <a:spcAft>
              <a:spcPct val="35000"/>
            </a:spcAft>
            <a:buNone/>
          </a:pPr>
          <a:r>
            <a:rPr lang="nl-BE" sz="2200" kern="1200" noProof="0"/>
            <a:t>Bewezen burn-out</a:t>
          </a:r>
        </a:p>
      </dsp:txBody>
      <dsp:txXfrm>
        <a:off x="5690767" y="2444647"/>
        <a:ext cx="1914204" cy="2199571"/>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311247C-1327-4270-B109-F12E5A271E73}">
      <dsp:nvSpPr>
        <dsp:cNvPr id="0" name=""/>
        <dsp:cNvSpPr/>
      </dsp:nvSpPr>
      <dsp:spPr>
        <a:xfrm>
          <a:off x="0" y="201814"/>
          <a:ext cx="7855908" cy="1597050"/>
        </a:xfrm>
        <a:prstGeom prst="roundRect">
          <a:avLst/>
        </a:prstGeom>
        <a:solidFill>
          <a:schemeClr val="accent1">
            <a:lumMod val="40000"/>
            <a:lumOff val="60000"/>
          </a:schemeClr>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l" defTabSz="1778000">
            <a:lnSpc>
              <a:spcPct val="90000"/>
            </a:lnSpc>
            <a:spcBef>
              <a:spcPct val="0"/>
            </a:spcBef>
            <a:spcAft>
              <a:spcPct val="35000"/>
            </a:spcAft>
            <a:buNone/>
          </a:pPr>
          <a:r>
            <a:rPr lang="nl-BE" sz="4000" kern="1200" noProof="0">
              <a:solidFill>
                <a:srgbClr val="1E699D"/>
              </a:solidFill>
              <a:latin typeface="Calibri"/>
              <a:ea typeface="+mn-ea"/>
              <a:cs typeface="+mn-cs"/>
            </a:rPr>
            <a:t>Een systemische, psychosociale visie – werk</a:t>
          </a:r>
        </a:p>
      </dsp:txBody>
      <dsp:txXfrm>
        <a:off x="77962" y="279776"/>
        <a:ext cx="7699984" cy="1441126"/>
      </dsp:txXfrm>
    </dsp:sp>
    <dsp:sp modelId="{D07C5729-AE13-4A31-B000-81C3B14F32CE}">
      <dsp:nvSpPr>
        <dsp:cNvPr id="0" name=""/>
        <dsp:cNvSpPr/>
      </dsp:nvSpPr>
      <dsp:spPr>
        <a:xfrm>
          <a:off x="0" y="1928435"/>
          <a:ext cx="7855908" cy="1597050"/>
        </a:xfrm>
        <a:prstGeom prst="roundRect">
          <a:avLst/>
        </a:prstGeom>
        <a:solidFill>
          <a:schemeClr val="accent2">
            <a:lumMod val="40000"/>
            <a:lumOff val="60000"/>
          </a:schemeClr>
        </a:solidFill>
        <a:ln>
          <a:solidFill>
            <a:schemeClr val="accent2">
              <a:lumMod val="40000"/>
              <a:lumOff val="60000"/>
            </a:schemeClr>
          </a:solidFill>
        </a:ln>
        <a:effectLst/>
      </dsp:spPr>
      <dsp:style>
        <a:lnRef idx="0">
          <a:scrgbClr r="0" g="0" b="0"/>
        </a:lnRef>
        <a:fillRef idx="3">
          <a:scrgbClr r="0" g="0" b="0"/>
        </a:fillRef>
        <a:effectRef idx="2">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l" defTabSz="1778000" rtl="0">
            <a:lnSpc>
              <a:spcPct val="90000"/>
            </a:lnSpc>
            <a:spcBef>
              <a:spcPct val="0"/>
            </a:spcBef>
            <a:spcAft>
              <a:spcPct val="35000"/>
            </a:spcAft>
            <a:buNone/>
          </a:pPr>
          <a:r>
            <a:rPr lang="nl-BE" sz="4000" kern="1200" noProof="0">
              <a:solidFill>
                <a:srgbClr val="1E699D"/>
              </a:solidFill>
              <a:latin typeface="Calibri"/>
              <a:ea typeface="+mn-ea"/>
              <a:cs typeface="+mn-cs"/>
            </a:rPr>
            <a:t>Multidisciplinaire aanpak vanuit verschillende invalshoeken</a:t>
          </a:r>
        </a:p>
      </dsp:txBody>
      <dsp:txXfrm>
        <a:off x="77962" y="2006397"/>
        <a:ext cx="7699984" cy="1441126"/>
      </dsp:txXfrm>
    </dsp:sp>
    <dsp:sp modelId="{3AAC393A-1703-47BD-8549-15449C2C7352}">
      <dsp:nvSpPr>
        <dsp:cNvPr id="0" name=""/>
        <dsp:cNvSpPr/>
      </dsp:nvSpPr>
      <dsp:spPr>
        <a:xfrm>
          <a:off x="0" y="3712685"/>
          <a:ext cx="7855908" cy="1597050"/>
        </a:xfrm>
        <a:prstGeom prst="roundRect">
          <a:avLst/>
        </a:prstGeom>
        <a:solidFill>
          <a:srgbClr val="F0F8CA"/>
        </a:solidFill>
        <a:ln>
          <a:solidFill>
            <a:srgbClr val="F0F8CA"/>
          </a:solidFill>
        </a:ln>
        <a:effectLst/>
      </dsp:spPr>
      <dsp:style>
        <a:lnRef idx="0">
          <a:scrgbClr r="0" g="0" b="0"/>
        </a:lnRef>
        <a:fillRef idx="3">
          <a:scrgbClr r="0" g="0" b="0"/>
        </a:fillRef>
        <a:effectRef idx="2">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l" defTabSz="1778000" rtl="0">
            <a:lnSpc>
              <a:spcPct val="90000"/>
            </a:lnSpc>
            <a:spcBef>
              <a:spcPct val="0"/>
            </a:spcBef>
            <a:spcAft>
              <a:spcPct val="35000"/>
            </a:spcAft>
            <a:buNone/>
          </a:pPr>
          <a:r>
            <a:rPr lang="nl-BE" sz="4000" kern="1200" noProof="0">
              <a:solidFill>
                <a:srgbClr val="1E699D"/>
              </a:solidFill>
              <a:latin typeface="Aptos Display" panose="020F0302020204030204"/>
              <a:ea typeface="+mn-ea"/>
              <a:cs typeface="+mn-cs"/>
            </a:rPr>
            <a:t> Streven naar </a:t>
          </a:r>
          <a:r>
            <a:rPr lang="nl-BE" sz="4000" kern="1200" noProof="0">
              <a:solidFill>
                <a:srgbClr val="1E699D"/>
              </a:solidFill>
              <a:latin typeface="Calibri"/>
              <a:ea typeface="+mn-ea"/>
              <a:cs typeface="+mn-cs"/>
            </a:rPr>
            <a:t>primaire preventie</a:t>
          </a:r>
        </a:p>
      </dsp:txBody>
      <dsp:txXfrm>
        <a:off x="77962" y="3790647"/>
        <a:ext cx="7699984" cy="1441126"/>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3041878-9176-D84E-818E-B2EB289A9375}">
      <dsp:nvSpPr>
        <dsp:cNvPr id="0" name=""/>
        <dsp:cNvSpPr/>
      </dsp:nvSpPr>
      <dsp:spPr>
        <a:xfrm>
          <a:off x="0" y="188454"/>
          <a:ext cx="7645008" cy="437653"/>
        </a:xfrm>
        <a:prstGeom prst="roundRect">
          <a:avLst/>
        </a:prstGeom>
        <a:solidFill>
          <a:srgbClr val="9BD5EF"/>
        </a:solidFill>
        <a:ln w="19050" cap="flat" cmpd="sng" algn="ctr">
          <a:solidFill>
            <a:schemeClr val="accent4">
              <a:lumMod val="40000"/>
              <a:lumOff val="6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l" defTabSz="666750">
            <a:lnSpc>
              <a:spcPct val="90000"/>
            </a:lnSpc>
            <a:spcBef>
              <a:spcPct val="0"/>
            </a:spcBef>
            <a:spcAft>
              <a:spcPct val="35000"/>
            </a:spcAft>
            <a:buNone/>
          </a:pPr>
          <a:r>
            <a:rPr lang="nl-BE" sz="1500" kern="1200" noProof="0">
              <a:solidFill>
                <a:srgbClr val="1E699D"/>
              </a:solidFill>
            </a:rPr>
            <a:t>1. Je hebt de persoon van tevoren ingelicht.</a:t>
          </a:r>
        </a:p>
      </dsp:txBody>
      <dsp:txXfrm>
        <a:off x="21364" y="209818"/>
        <a:ext cx="7602280" cy="394925"/>
      </dsp:txXfrm>
    </dsp:sp>
    <dsp:sp modelId="{D4EC7641-25D1-E04E-AA3C-0A1B90D85D3C}">
      <dsp:nvSpPr>
        <dsp:cNvPr id="0" name=""/>
        <dsp:cNvSpPr/>
      </dsp:nvSpPr>
      <dsp:spPr>
        <a:xfrm>
          <a:off x="0" y="646002"/>
          <a:ext cx="7645008" cy="397866"/>
        </a:xfrm>
        <a:prstGeom prst="roundRect">
          <a:avLst/>
        </a:prstGeom>
        <a:solidFill>
          <a:srgbClr val="9BD5EF"/>
        </a:solidFill>
        <a:ln w="19050" cap="flat" cmpd="sng" algn="ctr">
          <a:solidFill>
            <a:schemeClr val="accent4">
              <a:lumMod val="40000"/>
              <a:lumOff val="6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l" defTabSz="666750">
            <a:lnSpc>
              <a:spcPct val="90000"/>
            </a:lnSpc>
            <a:spcBef>
              <a:spcPct val="0"/>
            </a:spcBef>
            <a:spcAft>
              <a:spcPct val="35000"/>
            </a:spcAft>
            <a:buNone/>
          </a:pPr>
          <a:r>
            <a:rPr lang="nl-BE" sz="1500" kern="1200" noProof="0">
              <a:solidFill>
                <a:srgbClr val="1E699D"/>
              </a:solidFill>
            </a:rPr>
            <a:t>2. De persoon stemt in met de uitwisseling van informatie.</a:t>
          </a:r>
        </a:p>
      </dsp:txBody>
      <dsp:txXfrm>
        <a:off x="19422" y="665424"/>
        <a:ext cx="7606164" cy="359022"/>
      </dsp:txXfrm>
    </dsp:sp>
    <dsp:sp modelId="{8018B1C4-61CD-944B-98E0-B6D59F248FF7}">
      <dsp:nvSpPr>
        <dsp:cNvPr id="0" name=""/>
        <dsp:cNvSpPr/>
      </dsp:nvSpPr>
      <dsp:spPr>
        <a:xfrm>
          <a:off x="0" y="1037741"/>
          <a:ext cx="7645008" cy="437653"/>
        </a:xfrm>
        <a:prstGeom prst="roundRect">
          <a:avLst/>
        </a:prstGeom>
        <a:solidFill>
          <a:srgbClr val="9BD5EF"/>
        </a:solidFill>
        <a:ln w="19050" cap="flat" cmpd="sng" algn="ctr">
          <a:solidFill>
            <a:schemeClr val="accent4">
              <a:lumMod val="40000"/>
              <a:lumOff val="6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l" defTabSz="666750">
            <a:lnSpc>
              <a:spcPct val="90000"/>
            </a:lnSpc>
            <a:spcBef>
              <a:spcPct val="0"/>
            </a:spcBef>
            <a:spcAft>
              <a:spcPct val="35000"/>
            </a:spcAft>
            <a:buNone/>
          </a:pPr>
          <a:r>
            <a:rPr lang="nl-BE" sz="1500" kern="1200" noProof="0">
              <a:solidFill>
                <a:srgbClr val="1E699D"/>
              </a:solidFill>
            </a:rPr>
            <a:t>3. Je deelt alleen informatie in het belang van de persoon (strikt noodzakelijke informatie).</a:t>
          </a:r>
        </a:p>
      </dsp:txBody>
      <dsp:txXfrm>
        <a:off x="21364" y="1059105"/>
        <a:ext cx="7602280" cy="394925"/>
      </dsp:txXfrm>
    </dsp:sp>
    <dsp:sp modelId="{E6A899E0-07B3-9F48-B1D9-C81D89D87EAE}">
      <dsp:nvSpPr>
        <dsp:cNvPr id="0" name=""/>
        <dsp:cNvSpPr/>
      </dsp:nvSpPr>
      <dsp:spPr>
        <a:xfrm>
          <a:off x="0" y="1475393"/>
          <a:ext cx="7645008" cy="437653"/>
        </a:xfrm>
        <a:prstGeom prst="roundRect">
          <a:avLst/>
        </a:prstGeom>
        <a:solidFill>
          <a:srgbClr val="9BD5EF"/>
        </a:solidFill>
        <a:ln w="19050" cap="flat" cmpd="sng" algn="ctr">
          <a:solidFill>
            <a:schemeClr val="accent4">
              <a:lumMod val="40000"/>
              <a:lumOff val="6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l" defTabSz="666750">
            <a:lnSpc>
              <a:spcPct val="90000"/>
            </a:lnSpc>
            <a:spcBef>
              <a:spcPct val="0"/>
            </a:spcBef>
            <a:spcAft>
              <a:spcPct val="35000"/>
            </a:spcAft>
            <a:buNone/>
          </a:pPr>
          <a:r>
            <a:rPr lang="nl-BE" sz="1500" kern="1200" noProof="0">
              <a:solidFill>
                <a:srgbClr val="1E699D"/>
              </a:solidFill>
            </a:rPr>
            <a:t>4. De persoon met wie je informatie uitwisselt, is ook gebonden aan het beroepsgeheim.</a:t>
          </a:r>
        </a:p>
      </dsp:txBody>
      <dsp:txXfrm>
        <a:off x="21364" y="1496757"/>
        <a:ext cx="7602280" cy="394925"/>
      </dsp:txXfrm>
    </dsp:sp>
    <dsp:sp modelId="{6C70A5FD-7E7C-4C48-BD97-4E1B91F26A38}">
      <dsp:nvSpPr>
        <dsp:cNvPr id="0" name=""/>
        <dsp:cNvSpPr/>
      </dsp:nvSpPr>
      <dsp:spPr>
        <a:xfrm>
          <a:off x="0" y="1931335"/>
          <a:ext cx="7645008" cy="437653"/>
        </a:xfrm>
        <a:prstGeom prst="roundRect">
          <a:avLst/>
        </a:prstGeom>
        <a:solidFill>
          <a:srgbClr val="9BD5EF"/>
        </a:solidFill>
        <a:ln w="19050" cap="flat" cmpd="sng" algn="ctr">
          <a:solidFill>
            <a:schemeClr val="accent4">
              <a:lumMod val="40000"/>
              <a:lumOff val="6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l" defTabSz="666750">
            <a:lnSpc>
              <a:spcPct val="90000"/>
            </a:lnSpc>
            <a:spcBef>
              <a:spcPct val="0"/>
            </a:spcBef>
            <a:spcAft>
              <a:spcPct val="35000"/>
            </a:spcAft>
            <a:buNone/>
          </a:pPr>
          <a:r>
            <a:rPr lang="nl-BE" sz="1500" kern="1200" noProof="0">
              <a:solidFill>
                <a:srgbClr val="1E699D"/>
              </a:solidFill>
            </a:rPr>
            <a:t>5. De persoon met wie je informatie uitwisselt, handelt in het kader van dezelfde opdracht.</a:t>
          </a:r>
        </a:p>
      </dsp:txBody>
      <dsp:txXfrm>
        <a:off x="21364" y="1952699"/>
        <a:ext cx="7602280" cy="394925"/>
      </dsp:txXfrm>
    </dsp:sp>
    <dsp:sp modelId="{E75BCE6F-F2D7-44FD-B885-642E2DBCBA00}">
      <dsp:nvSpPr>
        <dsp:cNvPr id="0" name=""/>
        <dsp:cNvSpPr/>
      </dsp:nvSpPr>
      <dsp:spPr>
        <a:xfrm>
          <a:off x="0" y="2431239"/>
          <a:ext cx="7645008" cy="437653"/>
        </a:xfrm>
        <a:prstGeom prst="roundRect">
          <a:avLst/>
        </a:prstGeom>
        <a:solidFill>
          <a:schemeClr val="accent3">
            <a:lumMod val="20000"/>
            <a:lumOff val="80000"/>
          </a:schemeClr>
        </a:solidFill>
        <a:ln w="19050" cap="flat" cmpd="sng" algn="ctr">
          <a:solidFill>
            <a:schemeClr val="accent3">
              <a:lumMod val="20000"/>
              <a:lumOff val="8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nl-BE" sz="1400" kern="1200" noProof="0">
              <a:solidFill>
                <a:srgbClr val="1E699D"/>
              </a:solidFill>
            </a:rPr>
            <a:t>&gt;  </a:t>
          </a:r>
          <a:r>
            <a:rPr lang="nl-BE" sz="2000" kern="1200" noProof="0">
              <a:solidFill>
                <a:srgbClr val="1E699D"/>
              </a:solidFill>
              <a:latin typeface="Calibri" panose="020F0502020204030204" pitchFamily="34" charset="0"/>
              <a:cs typeface="Calibri" panose="020F0502020204030204" pitchFamily="34" charset="0"/>
            </a:rPr>
            <a:t>De flexibiliteit van een informeel contact (een telefoontje)! </a:t>
          </a:r>
        </a:p>
      </dsp:txBody>
      <dsp:txXfrm>
        <a:off x="21364" y="2452603"/>
        <a:ext cx="7602280" cy="394925"/>
      </dsp:txXfrm>
    </dsp:sp>
  </dsp:spTree>
</dsp:drawing>
</file>

<file path=ppt/diagrams/layout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1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3.xml><?xml version="1.0" encoding="utf-8"?>
<dgm:layoutDef xmlns:dgm="http://schemas.openxmlformats.org/drawingml/2006/diagram" xmlns:a="http://schemas.openxmlformats.org/drawingml/2006/main" uniqueId="urn:microsoft.com/office/officeart/2009/3/layout/IncreasingArrowsProcess">
  <dgm:title val=""/>
  <dgm:desc val=""/>
  <dgm:catLst>
    <dgm:cat type="process" pri="5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ampData>
  <dgm:styleData>
    <dgm:dataModel>
      <dgm:ptLst>
        <dgm:pt modelId="0" type="doc"/>
        <dgm:pt modelId="10">
          <dgm:prSet phldr="1"/>
        </dgm:pt>
        <dgm:pt modelId="11">
          <dgm:prSet phldr="1"/>
        </dgm:pt>
        <dgm:pt modelId="20">
          <dgm:prSet phldr="1"/>
        </dgm:pt>
        <dgm:pt modelId="21">
          <dgm:prSet phldr="1"/>
        </dgm:pt>
      </dgm:ptLst>
      <dgm:cxnLst>
        <dgm:cxn modelId="40" srcId="0" destId="10" srcOrd="0" destOrd="0"/>
        <dgm:cxn modelId="12" srcId="10" destId="11" srcOrd="0" destOrd="0"/>
        <dgm:cxn modelId="50" srcId="0" destId="20" srcOrd="1" destOrd="0"/>
        <dgm:cxn modelId="22" srcId="20" destId="21" srcOrd="0" destOrd="0"/>
      </dgm:cxnLst>
      <dgm:bg/>
      <dgm:whole/>
    </dgm:dataModel>
  </dgm:styleData>
  <dgm:clr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clrData>
  <dgm:layoutNode name="Name0">
    <dgm:varLst>
      <dgm:chMax val="5"/>
      <dgm:chPref val="5"/>
      <dgm:dir/>
      <dgm:animLvl val="lvl"/>
    </dgm:varLst>
    <dgm:shape xmlns:r="http://schemas.openxmlformats.org/officeDocument/2006/relationships" r:blip="">
      <dgm:adjLst/>
    </dgm:shape>
    <dgm:choose name="Name1">
      <dgm:if name="Name2" axis="ch" ptType="node" func="cnt" op="equ" val="1">
        <dgm:choose name="Name3">
          <dgm:if name="Name4" axis="ch ch" ptType="node node" func="cnt" op="equ" val="0">
            <dgm:alg type="composite">
              <dgm:param type="ar" val="6.8662"/>
            </dgm:alg>
            <dgm:choose name="Name5">
              <dgm:if name="Name6" func="var" arg="dir" op="equ" val="norm">
                <dgm:constrLst>
                  <dgm:constr type="primFontSz" for="des" forName="parentText1" val="65"/>
                  <dgm:constr type="l" for="ch" forName="parentText1" refType="w" fact="0"/>
                  <dgm:constr type="t" for="ch" forName="parentText1" refType="h" fact="0"/>
                  <dgm:constr type="w" for="ch" forName="parentText1" refType="w"/>
                  <dgm:constr type="h" for="ch" forName="parentText1" refType="h"/>
                </dgm:constrLst>
              </dgm:if>
              <dgm:else name="Name7">
                <dgm:constrLst>
                  <dgm:constr type="primFontSz" for="des" forName="parentText1" val="65"/>
                  <dgm:constr type="l" for="ch" forName="parentText1" refType="w" fact="0"/>
                  <dgm:constr type="t" for="ch" forName="parentText1" refType="h" fact="0"/>
                  <dgm:constr type="w" for="ch" forName="parentText1" refType="w"/>
                  <dgm:constr type="h" for="ch" forName="parentText1" refType="h"/>
                </dgm:constrLst>
              </dgm:else>
            </dgm:choose>
          </dgm:if>
          <dgm:else name="Name8">
            <dgm:alg type="composite">
              <dgm:param type="ar" val="1.9864"/>
            </dgm:alg>
            <dgm:choose name="Name9">
              <dgm:if name="Name10" func="var" arg="dir" op="equ" val="norm">
                <dgm:constrLst>
                  <dgm:constr type="primFontSz" for="des" forName="childText1" val="65"/>
                  <dgm:constr type="primFontSz" for="des" forName="parentText1" val="65"/>
                  <dgm:constr type="primFontSz" for="des" forName="childText1" refType="primFontSz" refFor="des" refForName="parentText1" op="lte"/>
                  <dgm:constr type="l" for="ch" forName="parentText1" refType="w" fact="0"/>
                  <dgm:constr type="t" for="ch" forName="parentText1" refType="h" fact="0"/>
                  <dgm:constr type="w" for="ch" forName="parentText1" refType="w"/>
                  <dgm:constr type="h" for="ch" forName="parentText1" refType="h" fact="0.2893"/>
                  <dgm:constr type="l" for="ch" forName="childText1" refType="w" fact="0"/>
                  <dgm:constr type="t" for="ch" forName="childText1" refType="h" fact="0.224"/>
                  <dgm:constr type="w" for="ch" forName="childText1" refType="w" fact="0.9241"/>
                  <dgm:constr type="h" for="ch" forName="childText1" refType="h" fact="0.776"/>
                </dgm:constrLst>
              </dgm:if>
              <dgm:else name="Name11">
                <dgm:constrLst>
                  <dgm:constr type="primFontSz" for="des" forName="childText1" val="65"/>
                  <dgm:constr type="primFontSz" for="des" forName="parentText1" val="65"/>
                  <dgm:constr type="primFontSz" for="des" forName="childText1" refType="primFontSz" refFor="des" refForName="parentText1" op="lte"/>
                  <dgm:constr type="l" for="ch" forName="parentText1" refType="w" fact="0"/>
                  <dgm:constr type="t" for="ch" forName="parentText1" refType="h" fact="0"/>
                  <dgm:constr type="w" for="ch" forName="parentText1" refType="w"/>
                  <dgm:constr type="h" for="ch" forName="parentText1" refType="h" fact="0.2893"/>
                  <dgm:constr type="l" for="ch" forName="childText1" refType="w" fact="0.076"/>
                  <dgm:constr type="t" for="ch" forName="childText1" refType="h" fact="0.224"/>
                  <dgm:constr type="w" for="ch" forName="childText1" refType="w" fact="0.9241"/>
                  <dgm:constr type="h" for="ch" forName="childText1" refType="h" fact="0.776"/>
                </dgm:constrLst>
              </dgm:else>
            </dgm:choose>
          </dgm:else>
        </dgm:choose>
      </dgm:if>
      <dgm:if name="Name12" axis="ch" ptType="node" func="cnt" op="equ" val="2">
        <dgm:choose name="Name13">
          <dgm:if name="Name14" axis="ch ch" ptType="node node" func="cnt" op="equ" val="0">
            <dgm:alg type="composite">
              <dgm:param type="ar" val="5.1498"/>
            </dgm:alg>
            <dgm:choose name="Name15">
              <dgm:if name="Name16" func="var" arg="dir" op="equ" val="norm">
                <dgm:constrLst>
                  <dgm:constr type="primFontSz" for="des" forName="parentText1" val="65"/>
                  <dgm:constr type="primFontSz" for="des" forName="parentText2" refType="primFontSz" refFor="des" refForName="parentText1" op="equ"/>
                  <dgm:constr type="l" for="ch" forName="parentText1" refType="w" fact="0"/>
                  <dgm:constr type="t" for="ch" forName="parentText1" refType="h" fact="0"/>
                  <dgm:constr type="w" for="ch" forName="parentText1" refType="w"/>
                  <dgm:constr type="h" for="ch" forName="parentText1" refType="h" fact="0.7501"/>
                  <dgm:constr type="l" for="ch" forName="parentText2" refType="w" fact="0.462"/>
                  <dgm:constr type="t" for="ch" forName="parentText2" refType="h" fact="0.2499"/>
                  <dgm:constr type="w" for="ch" forName="parentText2" refType="w" fact="0.538"/>
                  <dgm:constr type="h" for="ch" forName="parentText2" refType="h" fact="0.7501"/>
                </dgm:constrLst>
              </dgm:if>
              <dgm:else name="Name17">
                <dgm:constrLst>
                  <dgm:constr type="primFontSz" for="des" forName="parentText1" val="65"/>
                  <dgm:constr type="primFontSz" for="des" forName="parentText2" refType="primFontSz" refFor="des" refForName="parentText1" op="equ"/>
                  <dgm:constr type="l" for="ch" forName="parentText1" refType="w" fact="0"/>
                  <dgm:constr type="t" for="ch" forName="parentText1" refType="h" fact="0"/>
                  <dgm:constr type="w" for="ch" forName="parentText1" refType="w"/>
                  <dgm:constr type="h" for="ch" forName="parentText1" refType="h" fact="0.7501"/>
                  <dgm:constr type="l" for="ch" forName="parentText2" refType="w" fact="0"/>
                  <dgm:constr type="t" for="ch" forName="parentText2" refType="h" fact="0.2499"/>
                  <dgm:constr type="w" for="ch" forName="parentText2" refType="w" fact="0.538"/>
                  <dgm:constr type="h" for="ch" forName="parentText2" refType="h" fact="0.7501"/>
                </dgm:constrLst>
              </dgm:else>
            </dgm:choose>
          </dgm:if>
          <dgm:else name="Name18">
            <dgm:alg type="composite">
              <dgm:param type="ar" val="2.0563"/>
            </dgm:alg>
            <dgm:choose name="Name19">
              <dgm:if name="Name2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parentText2" refType="primFontSz" refFor="des" refForName="parentText1" op="equ"/>
                  <dgm:constr type="primFontSz" for="des" forName="childText2" refType="primFontSz" refFor="des" refForName="childText1" op="equ"/>
                  <dgm:constr type="l" for="ch" forName="parentText1" refType="w" fact="0"/>
                  <dgm:constr type="t" for="ch" forName="parentText1" refType="h" fact="0"/>
                  <dgm:constr type="w" for="ch" forName="parentText1" refType="w"/>
                  <dgm:constr type="h" for="ch" forName="parentText1" refType="h" fact="0.2995"/>
                  <dgm:constr type="l" for="ch" forName="parentText2" refType="w" fact="0.462"/>
                  <dgm:constr type="t" for="ch" forName="parentText2" refType="h" fact="0.0998"/>
                  <dgm:constr type="w" for="ch" forName="parentText2" refType="w" fact="0.538"/>
                  <dgm:constr type="h" for="ch" forName="parentText2" refType="h" fact="0.2995"/>
                  <dgm:constr type="l" for="ch" forName="childText1" refType="w" fact="0"/>
                  <dgm:constr type="t" for="ch" forName="childText1" refType="h" fact="0.2317"/>
                  <dgm:constr type="w" for="ch" forName="childText1" refType="w" fact="0.462"/>
                  <dgm:constr type="h" for="ch" forName="childText1" refType="h" fact="0.6685"/>
                  <dgm:constr type="l" for="ch" forName="childText2" refType="w" fact="0.462"/>
                  <dgm:constr type="t" for="ch" forName="childText2" refType="h" fact="0.3315"/>
                  <dgm:constr type="w" for="ch" forName="childText2" refType="w" fact="0.462"/>
                  <dgm:constr type="h" for="ch" forName="childText2" refType="h" fact="0.6685"/>
                </dgm:constrLst>
              </dgm:if>
              <dgm:else name="Name2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parentText2" refType="primFontSz" refFor="des" refForName="parentText1" op="equ"/>
                  <dgm:constr type="primFontSz" for="des" forName="childText2" refType="primFontSz" refFor="des" refForName="childText1" op="equ"/>
                  <dgm:constr type="l" for="ch" forName="parentText1" refType="w" fact="0"/>
                  <dgm:constr type="t" for="ch" forName="parentText1" refType="h" fact="0"/>
                  <dgm:constr type="w" for="ch" forName="parentText1" refType="w"/>
                  <dgm:constr type="h" for="ch" forName="parentText1" refType="h" fact="0.2995"/>
                  <dgm:constr type="l" for="ch" forName="parentText2" refType="w" fact="0"/>
                  <dgm:constr type="t" for="ch" forName="parentText2" refType="h" fact="0.0998"/>
                  <dgm:constr type="w" for="ch" forName="parentText2" refType="w" fact="0.538"/>
                  <dgm:constr type="h" for="ch" forName="parentText2" refType="h" fact="0.2995"/>
                  <dgm:constr type="l" for="ch" forName="childText1" refType="w" fact="0.538"/>
                  <dgm:constr type="t" for="ch" forName="childText1" refType="h" fact="0.2317"/>
                  <dgm:constr type="w" for="ch" forName="childText1" refType="w" fact="0.462"/>
                  <dgm:constr type="h" for="ch" forName="childText1" refType="h" fact="0.6685"/>
                  <dgm:constr type="l" for="ch" forName="childText2" refType="w" fact="0.076"/>
                  <dgm:constr type="t" for="ch" forName="childText2" refType="h" fact="0.3315"/>
                  <dgm:constr type="w" for="ch" forName="childText2" refType="w" fact="0.462"/>
                  <dgm:constr type="h" for="ch" forName="childText2" refType="h" fact="0.6685"/>
                </dgm:constrLst>
              </dgm:else>
            </dgm:choose>
          </dgm:else>
        </dgm:choose>
      </dgm:if>
      <dgm:if name="Name22" axis="ch" ptType="node" func="cnt" op="equ" val="3">
        <dgm:choose name="Name23">
          <dgm:if name="Name24" axis="ch ch" ptType="node node" func="cnt" op="equ" val="0">
            <dgm:alg type="composite">
              <dgm:param type="ar" val="4.1198"/>
            </dgm:alg>
            <dgm:choose name="Name25">
              <dgm:if name="Name26" func="var" arg="dir" op="equ" val="norm">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l" for="ch" forName="parentText1" refType="w" fact="0"/>
                  <dgm:constr type="t" for="ch" forName="parentText1" refType="h" fact="0"/>
                  <dgm:constr type="w" for="ch" forName="parentText1" refType="w"/>
                  <dgm:constr type="h" for="ch" forName="parentText1" refType="h" fact="0.6"/>
                  <dgm:constr type="l" for="ch" forName="parentText2" refType="w" fact="0.308"/>
                  <dgm:constr type="t" for="ch" forName="parentText2" refType="h" fact="0.2"/>
                  <dgm:constr type="w" for="ch" forName="parentText2" refType="w" fact="0.692"/>
                  <dgm:constr type="h" for="ch" forName="parentText2" refType="h" fact="0.6"/>
                  <dgm:constr type="l" for="ch" forName="parentText3" refType="w" fact="0.616"/>
                  <dgm:constr type="t" for="ch" forName="parentText3" refType="h" fact="0.4"/>
                  <dgm:constr type="w" for="ch" forName="parentText3" refType="w" fact="0.384"/>
                  <dgm:constr type="h" for="ch" forName="parentText3" refType="h" fact="0.6"/>
                </dgm:constrLst>
              </dgm:if>
              <dgm:else name="Name27">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l" for="ch" forName="parentText1" refType="w" fact="0"/>
                  <dgm:constr type="t" for="ch" forName="parentText1" refType="h" fact="0"/>
                  <dgm:constr type="w" for="ch" forName="parentText1" refType="w"/>
                  <dgm:constr type="h" for="ch" forName="parentText1" refType="h" fact="0.6"/>
                  <dgm:constr type="l" for="ch" forName="parentText2" refType="w" fact="0"/>
                  <dgm:constr type="t" for="ch" forName="parentText2" refType="h" fact="0.2"/>
                  <dgm:constr type="w" for="ch" forName="parentText2" refType="w" fact="0.692"/>
                  <dgm:constr type="h" for="ch" forName="parentText2" refType="h" fact="0.6"/>
                  <dgm:constr type="l" for="ch" forName="parentText3" refType="w" fact="0"/>
                  <dgm:constr type="t" for="ch" forName="parentText3" refType="h" fact="0.4"/>
                  <dgm:constr type="w" for="ch" forName="parentText3" refType="w" fact="0.384"/>
                  <dgm:constr type="h" for="ch" forName="parentText3" refType="h" fact="0.6"/>
                </dgm:constrLst>
              </dgm:else>
            </dgm:choose>
          </dgm:if>
          <dgm:else name="Name28">
            <dgm:alg type="composite">
              <dgm:param type="ar" val="2.0702"/>
            </dgm:alg>
            <dgm:choose name="Name29">
              <dgm:if name="Name3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parentText2" refType="primFontSz" refFor="des" refForName="parentText1" op="equ"/>
                  <dgm:constr type="primFontSz" for="des" forName="parentText3"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l" for="ch" forName="childText1" refType="w" fact="0"/>
                  <dgm:constr type="t" for="ch" forName="childText1" refType="h" fact="0.2325"/>
                  <dgm:constr type="w" for="ch" forName="childText1" refType="w" fact="0.308"/>
                  <dgm:constr type="h" for="ch" forName="childText1" refType="h" fact="0.5808"/>
                  <dgm:constr type="l" for="ch" forName="childText2" refType="w" fact="0.308"/>
                  <dgm:constr type="t" for="ch" forName="childText2" refType="h" fact="0.333"/>
                  <dgm:constr type="w" for="ch" forName="childText2" refType="w" fact="0.308"/>
                  <dgm:constr type="h" for="ch" forName="childText2" refType="h" fact="0.5808"/>
                  <dgm:constr type="l" for="ch" forName="childText3" refType="w" fact="0.616"/>
                  <dgm:constr type="t" for="ch" forName="childText3" refType="h" fact="0.4335"/>
                  <dgm:constr type="w" for="ch" forName="childText3" refType="w" fact="0.308"/>
                  <dgm:constr type="h" for="ch" forName="childText3" refType="h" fact="0.5723"/>
                  <dgm:constr type="l" for="ch" forName="parentText1" refType="w" fact="0"/>
                  <dgm:constr type="t" for="ch" forName="parentText1" refType="h" fact="0"/>
                  <dgm:constr type="w" for="ch" forName="parentText1" refType="w"/>
                  <dgm:constr type="h" for="ch" forName="parentText1" refType="h" fact="0.3015"/>
                  <dgm:constr type="l" for="ch" forName="parentText2" refType="w" fact="0.308"/>
                  <dgm:constr type="t" for="ch" forName="parentText2" refType="h" fact="0.1005"/>
                  <dgm:constr type="w" for="ch" forName="parentText2" refType="w" fact="0.692"/>
                  <dgm:constr type="h" for="ch" forName="parentText2" refType="h" fact="0.3015"/>
                  <dgm:constr type="l" for="ch" forName="parentText3" refType="w" fact="0.616"/>
                  <dgm:constr type="t" for="ch" forName="parentText3" refType="h" fact="0.201"/>
                  <dgm:constr type="w" for="ch" forName="parentText3" refType="w" fact="0.384"/>
                  <dgm:constr type="h" for="ch" forName="parentText3" refType="h" fact="0.3015"/>
                </dgm:constrLst>
              </dgm:if>
              <dgm:else name="Name3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parentText2" refType="primFontSz" refFor="des" refForName="parentText1" op="equ"/>
                  <dgm:constr type="primFontSz" for="des" forName="parentText3"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l" for="ch" forName="childText1" refType="w" fact="0.692"/>
                  <dgm:constr type="t" for="ch" forName="childText1" refType="h" fact="0.2325"/>
                  <dgm:constr type="w" for="ch" forName="childText1" refType="w" fact="0.308"/>
                  <dgm:constr type="h" for="ch" forName="childText1" refType="h" fact="0.5808"/>
                  <dgm:constr type="l" for="ch" forName="childText2" refType="w" fact="0.384"/>
                  <dgm:constr type="t" for="ch" forName="childText2" refType="h" fact="0.333"/>
                  <dgm:constr type="w" for="ch" forName="childText2" refType="w" fact="0.308"/>
                  <dgm:constr type="h" for="ch" forName="childText2" refType="h" fact="0.5808"/>
                  <dgm:constr type="l" for="ch" forName="childText3" refType="w" fact="0.076"/>
                  <dgm:constr type="t" for="ch" forName="childText3" refType="h" fact="0.4335"/>
                  <dgm:constr type="w" for="ch" forName="childText3" refType="w" fact="0.308"/>
                  <dgm:constr type="h" for="ch" forName="childText3" refType="h" fact="0.5723"/>
                  <dgm:constr type="l" for="ch" forName="parentText1" refType="w" fact="0"/>
                  <dgm:constr type="t" for="ch" forName="parentText1" refType="h" fact="0"/>
                  <dgm:constr type="w" for="ch" forName="parentText1" refType="w"/>
                  <dgm:constr type="h" for="ch" forName="parentText1" refType="h" fact="0.3015"/>
                  <dgm:constr type="l" for="ch" forName="parentText2" refType="w" fact="0"/>
                  <dgm:constr type="t" for="ch" forName="parentText2" refType="h" fact="0.1005"/>
                  <dgm:constr type="w" for="ch" forName="parentText2" refType="w" fact="0.692"/>
                  <dgm:constr type="h" for="ch" forName="parentText2" refType="h" fact="0.3015"/>
                  <dgm:constr type="l" for="ch" forName="parentText3" refType="w" fact="0"/>
                  <dgm:constr type="t" for="ch" forName="parentText3" refType="h" fact="0.201"/>
                  <dgm:constr type="w" for="ch" forName="parentText3" refType="w" fact="0.384"/>
                  <dgm:constr type="h" for="ch" forName="parentText3" refType="h" fact="0.3015"/>
                </dgm:constrLst>
              </dgm:else>
            </dgm:choose>
          </dgm:else>
        </dgm:choose>
      </dgm:if>
      <dgm:if name="Name32" axis="ch" ptType="node" func="cnt" op="equ" val="4">
        <dgm:choose name="Name33">
          <dgm:if name="Name34" axis="ch ch" ptType="node node" func="cnt" op="equ" val="0">
            <dgm:alg type="composite">
              <dgm:param type="ar" val="3.435"/>
            </dgm:alg>
            <dgm:choose name="Name35">
              <dgm:if name="Name36" func="var" arg="dir" op="equ" val="norm">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l" for="ch" forName="parentText1" refType="w" fact="0"/>
                  <dgm:constr type="t" for="ch" forName="parentText1" refType="h" fact="0"/>
                  <dgm:constr type="w" for="ch" forName="parentText1" refType="w"/>
                  <dgm:constr type="h" for="ch" forName="parentText1" refType="h" fact="0.5001"/>
                  <dgm:constr type="l" for="ch" forName="parentText2" refType="w" fact="0.2305"/>
                  <dgm:constr type="t" for="ch" forName="parentText2" refType="h" fact="0.1666"/>
                  <dgm:constr type="w" for="ch" forName="parentText2" refType="w" fact="0.7695"/>
                  <dgm:constr type="h" for="ch" forName="parentText2" refType="h" fact="0.5001"/>
                  <dgm:constr type="l" for="ch" forName="parentText3" refType="w" fact="0.461"/>
                  <dgm:constr type="t" for="ch" forName="parentText3" refType="h" fact="0.3333"/>
                  <dgm:constr type="w" for="ch" forName="parentText3" refType="w" fact="0.539"/>
                  <dgm:constr type="h" for="ch" forName="parentText3" refType="h" fact="0.5001"/>
                  <dgm:constr type="l" for="ch" forName="parentText4" refType="w" fact="0.6915"/>
                  <dgm:constr type="t" for="ch" forName="parentText4" refType="h" fact="0.4999"/>
                  <dgm:constr type="w" for="ch" forName="parentText4" refType="w" fact="0.3085"/>
                  <dgm:constr type="h" for="ch" forName="parentText4" refType="h" fact="0.5001"/>
                </dgm:constrLst>
              </dgm:if>
              <dgm:else name="Name37">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l" for="ch" forName="parentText1" refType="w" fact="0"/>
                  <dgm:constr type="t" for="ch" forName="parentText1" refType="h" fact="0"/>
                  <dgm:constr type="w" for="ch" forName="parentText1" refType="w"/>
                  <dgm:constr type="h" for="ch" forName="parentText1" refType="h" fact="0.5001"/>
                  <dgm:constr type="l" for="ch" forName="parentText2" refType="w" fact="0"/>
                  <dgm:constr type="t" for="ch" forName="parentText2" refType="h" fact="0.1666"/>
                  <dgm:constr type="w" for="ch" forName="parentText2" refType="w" fact="0.7695"/>
                  <dgm:constr type="h" for="ch" forName="parentText2" refType="h" fact="0.5001"/>
                  <dgm:constr type="l" for="ch" forName="parentText3" refType="w" fact="0"/>
                  <dgm:constr type="t" for="ch" forName="parentText3" refType="h" fact="0.3333"/>
                  <dgm:constr type="w" for="ch" forName="parentText3" refType="w" fact="0.539"/>
                  <dgm:constr type="h" for="ch" forName="parentText3" refType="h" fact="0.5001"/>
                  <dgm:constr type="l" for="ch" forName="parentText4" refType="w" fact="0"/>
                  <dgm:constr type="t" for="ch" forName="parentText4" refType="h" fact="0.4999"/>
                  <dgm:constr type="w" for="ch" forName="parentText4" refType="w" fact="0.3085"/>
                  <dgm:constr type="h" for="ch" forName="parentText4" refType="h" fact="0.5001"/>
                </dgm:constrLst>
              </dgm:else>
            </dgm:choose>
          </dgm:if>
          <dgm:else name="Name38">
            <dgm:alg type="composite">
              <dgm:param type="ar" val="1.9377"/>
            </dgm:alg>
            <dgm:choose name="Name39">
              <dgm:if name="Name4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l" for="ch" forName="childText1" refType="w" fact="0"/>
                  <dgm:constr type="t" for="ch" forName="childText1" refType="h" fact="0.218"/>
                  <dgm:constr type="w" for="ch" forName="childText1" refType="w" fact="0.2305"/>
                  <dgm:constr type="h" for="ch" forName="childText1" refType="h" fact="0.5218"/>
                  <dgm:constr type="l" for="ch" forName="childText2" refType="w" fact="0.2305"/>
                  <dgm:constr type="t" for="ch" forName="childText2" refType="h" fact="0.312"/>
                  <dgm:constr type="w" for="ch" forName="childText2" refType="w" fact="0.2305"/>
                  <dgm:constr type="h" for="ch" forName="childText2" refType="h" fact="0.5085"/>
                  <dgm:constr type="l" for="ch" forName="childText3" refType="w" fact="0.461"/>
                  <dgm:constr type="t" for="ch" forName="childText3" refType="h" fact="0.406"/>
                  <dgm:constr type="w" for="ch" forName="childText3" refType="w" fact="0.2305"/>
                  <dgm:constr type="h" for="ch" forName="childText3" refType="h" fact="0.5119"/>
                  <dgm:constr type="l" for="ch" forName="childText4" refType="w" fact="0.6915"/>
                  <dgm:constr type="t" for="ch" forName="childText4" refType="h" fact="0.5"/>
                  <dgm:constr type="w" for="ch" forName="childText4" refType="w" fact="0.2326"/>
                  <dgm:constr type="h" for="ch" forName="childText4" refType="h" fact="0.5179"/>
                  <dgm:constr type="l" for="ch" forName="parentText1" refType="w" fact="0"/>
                  <dgm:constr type="t" for="ch" forName="parentText1" refType="h" fact="0"/>
                  <dgm:constr type="w" for="ch" forName="parentText1" refType="w"/>
                  <dgm:constr type="h" for="ch" forName="parentText1" refType="h" fact="0.2821"/>
                  <dgm:constr type="l" for="ch" forName="parentText2" refType="w" fact="0.2305"/>
                  <dgm:constr type="t" for="ch" forName="parentText2" refType="h" fact="0.094"/>
                  <dgm:constr type="w" for="ch" forName="parentText2" refType="w" fact="0.7695"/>
                  <dgm:constr type="h" for="ch" forName="parentText2" refType="h" fact="0.2821"/>
                  <dgm:constr type="l" for="ch" forName="parentText3" refType="w" fact="0.461"/>
                  <dgm:constr type="t" for="ch" forName="parentText3" refType="h" fact="0.188"/>
                  <dgm:constr type="w" for="ch" forName="parentText3" refType="w" fact="0.539"/>
                  <dgm:constr type="h" for="ch" forName="parentText3" refType="h" fact="0.2821"/>
                  <dgm:constr type="l" for="ch" forName="parentText4" refType="w" fact="0.6915"/>
                  <dgm:constr type="t" for="ch" forName="parentText4" refType="h" fact="0.282"/>
                  <dgm:constr type="w" for="ch" forName="parentText4" refType="w" fact="0.3085"/>
                  <dgm:constr type="h" for="ch" forName="parentText4" refType="h" fact="0.2821"/>
                </dgm:constrLst>
              </dgm:if>
              <dgm:else name="Name4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l" for="ch" forName="childText1" refType="w" fact="0.7695"/>
                  <dgm:constr type="t" for="ch" forName="childText1" refType="h" fact="0.218"/>
                  <dgm:constr type="w" for="ch" forName="childText1" refType="w" fact="0.2305"/>
                  <dgm:constr type="h" for="ch" forName="childText1" refType="h" fact="0.5218"/>
                  <dgm:constr type="l" for="ch" forName="childText2" refType="w" fact="0.539"/>
                  <dgm:constr type="t" for="ch" forName="childText2" refType="h" fact="0.312"/>
                  <dgm:constr type="w" for="ch" forName="childText2" refType="w" fact="0.2305"/>
                  <dgm:constr type="h" for="ch" forName="childText2" refType="h" fact="0.5085"/>
                  <dgm:constr type="l" for="ch" forName="childText3" refType="w" fact="0.3085"/>
                  <dgm:constr type="t" for="ch" forName="childText3" refType="h" fact="0.406"/>
                  <dgm:constr type="w" for="ch" forName="childText3" refType="w" fact="0.2305"/>
                  <dgm:constr type="h" for="ch" forName="childText3" refType="h" fact="0.5119"/>
                  <dgm:constr type="l" for="ch" forName="childText4" refType="w" fact="0.076"/>
                  <dgm:constr type="t" for="ch" forName="childText4" refType="h" fact="0.5"/>
                  <dgm:constr type="w" for="ch" forName="childText4" refType="w" fact="0.2346"/>
                  <dgm:constr type="h" for="ch" forName="childText4" refType="h" fact="0.5179"/>
                  <dgm:constr type="l" for="ch" forName="parentText1" refType="w" fact="0"/>
                  <dgm:constr type="t" for="ch" forName="parentText1" refType="h" fact="0"/>
                  <dgm:constr type="w" for="ch" forName="parentText1" refType="w"/>
                  <dgm:constr type="h" for="ch" forName="parentText1" refType="h" fact="0.2821"/>
                  <dgm:constr type="l" for="ch" forName="parentText2" refType="w" fact="0"/>
                  <dgm:constr type="t" for="ch" forName="parentText2" refType="h" fact="0.094"/>
                  <dgm:constr type="w" for="ch" forName="parentText2" refType="w" fact="0.7695"/>
                  <dgm:constr type="h" for="ch" forName="parentText2" refType="h" fact="0.2821"/>
                  <dgm:constr type="l" for="ch" forName="parentText3" refType="w" fact="0"/>
                  <dgm:constr type="t" for="ch" forName="parentText3" refType="h" fact="0.188"/>
                  <dgm:constr type="w" for="ch" forName="parentText3" refType="w" fact="0.539"/>
                  <dgm:constr type="h" for="ch" forName="parentText3" refType="h" fact="0.2821"/>
                  <dgm:constr type="l" for="ch" forName="parentText4" refType="w" fact="0"/>
                  <dgm:constr type="t" for="ch" forName="parentText4" refType="h" fact="0.282"/>
                  <dgm:constr type="w" for="ch" forName="parentText4" refType="w" fact="0.3085"/>
                  <dgm:constr type="h" for="ch" forName="parentText4" refType="h" fact="0.2821"/>
                </dgm:constrLst>
              </dgm:else>
            </dgm:choose>
          </dgm:else>
        </dgm:choose>
      </dgm:if>
      <dgm:else name="Name42">
        <dgm:choose name="Name43">
          <dgm:if name="Name44" axis="ch ch" ptType="node node" func="cnt" op="equ" val="0">
            <dgm:alg type="composite">
              <dgm:param type="ar" val="2.9463"/>
            </dgm:alg>
            <dgm:choose name="Name45">
              <dgm:if name="Name46" func="var" arg="dir" op="equ" val="norm">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l" for="ch" forName="parentText1" refType="w" fact="0"/>
                  <dgm:constr type="t" for="ch" forName="parentText1" refType="h" fact="0"/>
                  <dgm:constr type="w" for="ch" forName="parentText1" refType="w"/>
                  <dgm:constr type="h" for="ch" forName="parentText1" refType="h" fact="0.4285"/>
                  <dgm:constr type="l" for="ch" forName="parentText2" refType="w" fact="0.1848"/>
                  <dgm:constr type="t" for="ch" forName="parentText2" refType="h" fact="0.1429"/>
                  <dgm:constr type="w" for="ch" forName="parentText2" refType="w" fact="0.8152"/>
                  <dgm:constr type="h" for="ch" forName="parentText2" refType="h" fact="0.4285"/>
                  <dgm:constr type="l" for="ch" forName="parentText3" refType="w" fact="0.3696"/>
                  <dgm:constr type="t" for="ch" forName="parentText3" refType="h" fact="0.2858"/>
                  <dgm:constr type="w" for="ch" forName="parentText3" refType="w" fact="0.6304"/>
                  <dgm:constr type="h" for="ch" forName="parentText3" refType="h" fact="0.4285"/>
                  <dgm:constr type="l" for="ch" forName="parentText4" refType="w" fact="0.5545"/>
                  <dgm:constr type="t" for="ch" forName="parentText4" refType="h" fact="0.4286"/>
                  <dgm:constr type="w" for="ch" forName="parentText4" refType="w" fact="0.4455"/>
                  <dgm:constr type="h" for="ch" forName="parentText4" refType="h" fact="0.4285"/>
                  <dgm:constr type="l" for="ch" forName="parentText5" refType="w" fact="0.7393"/>
                  <dgm:constr type="t" for="ch" forName="parentText5" refType="h" fact="0.5715"/>
                  <dgm:constr type="w" for="ch" forName="parentText5" refType="w" fact="0.2607"/>
                  <dgm:constr type="h" for="ch" forName="parentText5" refType="h" fact="0.4285"/>
                </dgm:constrLst>
              </dgm:if>
              <dgm:else name="Name47">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l" for="ch" forName="parentText1" refType="w" fact="0"/>
                  <dgm:constr type="t" for="ch" forName="parentText1" refType="h" fact="0"/>
                  <dgm:constr type="w" for="ch" forName="parentText1" refType="w"/>
                  <dgm:constr type="h" for="ch" forName="parentText1" refType="h" fact="0.4285"/>
                  <dgm:constr type="l" for="ch" forName="parentText2" refType="w" fact="0"/>
                  <dgm:constr type="t" for="ch" forName="parentText2" refType="h" fact="0.1429"/>
                  <dgm:constr type="w" for="ch" forName="parentText2" refType="w" fact="0.8152"/>
                  <dgm:constr type="h" for="ch" forName="parentText2" refType="h" fact="0.4285"/>
                  <dgm:constr type="l" for="ch" forName="parentText3" refType="w" fact="0"/>
                  <dgm:constr type="t" for="ch" forName="parentText3" refType="h" fact="0.2858"/>
                  <dgm:constr type="w" for="ch" forName="parentText3" refType="w" fact="0.6304"/>
                  <dgm:constr type="h" for="ch" forName="parentText3" refType="h" fact="0.4285"/>
                  <dgm:constr type="l" for="ch" forName="parentText4" refType="w" fact="0"/>
                  <dgm:constr type="t" for="ch" forName="parentText4" refType="h" fact="0.4286"/>
                  <dgm:constr type="w" for="ch" forName="parentText4" refType="w" fact="0.4455"/>
                  <dgm:constr type="h" for="ch" forName="parentText4" refType="h" fact="0.4285"/>
                  <dgm:constr type="l" for="ch" forName="parentText5" refType="w" fact="0"/>
                  <dgm:constr type="t" for="ch" forName="parentText5" refType="h" fact="0.5715"/>
                  <dgm:constr type="w" for="ch" forName="parentText5" refType="w" fact="0.2607"/>
                  <dgm:constr type="h" for="ch" forName="parentText5" refType="h" fact="0.4285"/>
                </dgm:constrLst>
              </dgm:else>
            </dgm:choose>
          </dgm:if>
          <dgm:else name="Name48">
            <dgm:alg type="composite">
              <dgm:param type="ar" val="1.7837"/>
            </dgm:alg>
            <dgm:choose name="Name49">
              <dgm:if name="Name5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5"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5"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5"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childText5" refType="primFontSz" refFor="des" refForName="parentText4" op="lte"/>
                  <dgm:constr type="primFontSz" for="des" forName="childText1" refType="primFontSz" refFor="des" refForName="parentText5" op="lte"/>
                  <dgm:constr type="primFontSz" for="des" forName="childText2" refType="primFontSz" refFor="des" refForName="parentText5" op="lte"/>
                  <dgm:constr type="primFontSz" for="des" forName="childText3" refType="primFontSz" refFor="des" refForName="parentText5" op="lte"/>
                  <dgm:constr type="primFontSz" for="des" forName="childText4" refType="primFontSz" refFor="des" refForName="parentText5" op="lte"/>
                  <dgm:constr type="primFontSz" for="des" forName="childText5" refType="primFontSz" refFor="des" refForName="parentText5"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primFontSz" for="des" forName="childText5" refType="primFontSz" refFor="des" refForName="childText1" op="equ"/>
                  <dgm:constr type="l" for="ch" forName="childText1" refType="w" fact="0"/>
                  <dgm:constr type="t" for="ch" forName="childText1" refType="h" fact="0.1997"/>
                  <dgm:constr type="w" for="ch" forName="childText1" refType="w" fact="0.18482"/>
                  <dgm:constr type="h" for="ch" forName="childText1" refType="h" fact="0.4763"/>
                  <dgm:constr type="l" for="ch" forName="childText2" refType="w" fact="0.1848"/>
                  <dgm:constr type="t" for="ch" forName="childText2" refType="h" fact="0.2862"/>
                  <dgm:constr type="w" for="ch" forName="childText2" refType="w" fact="0.18482"/>
                  <dgm:constr type="h" for="ch" forName="childText2" refType="h" fact="0.4763"/>
                  <dgm:constr type="l" for="ch" forName="childText3" refType="w" fact="0.3696"/>
                  <dgm:constr type="t" for="ch" forName="childText3" refType="h" fact="0.3727"/>
                  <dgm:constr type="w" for="ch" forName="childText3" refType="w" fact="0.18482"/>
                  <dgm:constr type="h" for="ch" forName="childText3" refType="h" fact="0.4763"/>
                  <dgm:constr type="l" for="ch" forName="childText4" refType="w" fact="0.5545"/>
                  <dgm:constr type="t" for="ch" forName="childText4" refType="h" fact="0.4592"/>
                  <dgm:constr type="w" for="ch" forName="childText4" refType="w" fact="0.18482"/>
                  <dgm:constr type="h" for="ch" forName="childText4" refType="h" fact="0.4763"/>
                  <dgm:constr type="l" for="ch" forName="childText5" refType="w" fact="0.7393"/>
                  <dgm:constr type="t" for="ch" forName="childText5" refType="h" fact="0.5457"/>
                  <dgm:constr type="w" for="ch" forName="childText5" refType="w" fact="0.18482"/>
                  <dgm:constr type="h" for="ch" forName="childText5" refType="h" fact="0.4763"/>
                  <dgm:constr type="l" for="ch" forName="parentText1" refType="w" fact="0"/>
                  <dgm:constr type="t" for="ch" forName="parentText1" refType="h" fact="0"/>
                  <dgm:constr type="w" for="ch" forName="parentText1" refType="w"/>
                  <dgm:constr type="h" for="ch" forName="parentText1" refType="h" fact="0.2594"/>
                  <dgm:constr type="l" for="ch" forName="parentText2" refType="w" fact="0.1848"/>
                  <dgm:constr type="t" for="ch" forName="parentText2" refType="h" fact="0.0865"/>
                  <dgm:constr type="w" for="ch" forName="parentText2" refType="w" fact="0.8152"/>
                  <dgm:constr type="h" for="ch" forName="parentText2" refType="h" fact="0.2594"/>
                  <dgm:constr type="l" for="ch" forName="parentText3" refType="w" fact="0.3696"/>
                  <dgm:constr type="t" for="ch" forName="parentText3" refType="h" fact="0.173"/>
                  <dgm:constr type="w" for="ch" forName="parentText3" refType="w" fact="0.6304"/>
                  <dgm:constr type="h" for="ch" forName="parentText3" refType="h" fact="0.2594"/>
                  <dgm:constr type="l" for="ch" forName="parentText4" refType="w" fact="0.5545"/>
                  <dgm:constr type="t" for="ch" forName="parentText4" refType="h" fact="0.2595"/>
                  <dgm:constr type="w" for="ch" forName="parentText4" refType="w" fact="0.4455"/>
                  <dgm:constr type="h" for="ch" forName="parentText4" refType="h" fact="0.2594"/>
                  <dgm:constr type="l" for="ch" forName="parentText5" refType="w" fact="0.7393"/>
                  <dgm:constr type="t" for="ch" forName="parentText5" refType="h" fact="0.346"/>
                  <dgm:constr type="w" for="ch" forName="parentText5" refType="w" fact="0.2607"/>
                  <dgm:constr type="h" for="ch" forName="parentText5" refType="h" fact="0.2594"/>
                </dgm:constrLst>
              </dgm:if>
              <dgm:else name="Name5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5"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5"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5"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childText5" refType="primFontSz" refFor="des" refForName="parentText4" op="lte"/>
                  <dgm:constr type="primFontSz" for="des" forName="childText1" refType="primFontSz" refFor="des" refForName="parentText5" op="lte"/>
                  <dgm:constr type="primFontSz" for="des" forName="childText2" refType="primFontSz" refFor="des" refForName="parentText5" op="lte"/>
                  <dgm:constr type="primFontSz" for="des" forName="childText3" refType="primFontSz" refFor="des" refForName="parentText5" op="lte"/>
                  <dgm:constr type="primFontSz" for="des" forName="childText4" refType="primFontSz" refFor="des" refForName="parentText5" op="lte"/>
                  <dgm:constr type="primFontSz" for="des" forName="childText5" refType="primFontSz" refFor="des" refForName="parentText5"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primFontSz" for="des" forName="childText5" refType="primFontSz" refFor="des" refForName="childText1" op="equ"/>
                  <dgm:constr type="l" for="ch" forName="childText1" refType="w" fact="0.81518"/>
                  <dgm:constr type="t" for="ch" forName="childText1" refType="h" fact="0.1997"/>
                  <dgm:constr type="w" for="ch" forName="childText1" refType="w" fact="0.18482"/>
                  <dgm:constr type="h" for="ch" forName="childText1" refType="h" fact="0.4763"/>
                  <dgm:constr type="l" for="ch" forName="childText2" refType="w" fact="0.63036"/>
                  <dgm:constr type="t" for="ch" forName="childText2" refType="h" fact="0.2862"/>
                  <dgm:constr type="w" for="ch" forName="childText2" refType="w" fact="0.18482"/>
                  <dgm:constr type="h" for="ch" forName="childText2" refType="h" fact="0.4763"/>
                  <dgm:constr type="l" for="ch" forName="childText3" refType="w" fact="0.44554"/>
                  <dgm:constr type="t" for="ch" forName="childText3" refType="h" fact="0.3727"/>
                  <dgm:constr type="w" for="ch" forName="childText3" refType="w" fact="0.18482"/>
                  <dgm:constr type="h" for="ch" forName="childText3" refType="h" fact="0.4763"/>
                  <dgm:constr type="l" for="ch" forName="childText4" refType="w" fact="0.26072"/>
                  <dgm:constr type="t" for="ch" forName="childText4" refType="h" fact="0.4592"/>
                  <dgm:constr type="w" for="ch" forName="childText4" refType="w" fact="0.18482"/>
                  <dgm:constr type="h" for="ch" forName="childText4" refType="h" fact="0.4763"/>
                  <dgm:constr type="l" for="ch" forName="childText5" refType="w" fact="0.0759"/>
                  <dgm:constr type="t" for="ch" forName="childText5" refType="h" fact="0.5457"/>
                  <dgm:constr type="w" for="ch" forName="childText5" refType="w" fact="0.18482"/>
                  <dgm:constr type="h" for="ch" forName="childText5" refType="h" fact="0.4763"/>
                  <dgm:constr type="l" for="ch" forName="parentText1" refType="w" fact="0"/>
                  <dgm:constr type="t" for="ch" forName="parentText1" refType="h" fact="0"/>
                  <dgm:constr type="w" for="ch" forName="parentText1" refType="w"/>
                  <dgm:constr type="h" for="ch" forName="parentText1" refType="h" fact="0.2594"/>
                  <dgm:constr type="l" for="ch" forName="parentText2" refType="w" fact="0"/>
                  <dgm:constr type="t" for="ch" forName="parentText2" refType="h" fact="0.0865"/>
                  <dgm:constr type="w" for="ch" forName="parentText2" refType="w" fact="0.8152"/>
                  <dgm:constr type="h" for="ch" forName="parentText2" refType="h" fact="0.2594"/>
                  <dgm:constr type="l" for="ch" forName="parentText3" refType="w" fact="0"/>
                  <dgm:constr type="t" for="ch" forName="parentText3" refType="h" fact="0.173"/>
                  <dgm:constr type="w" for="ch" forName="parentText3" refType="w" fact="0.6304"/>
                  <dgm:constr type="h" for="ch" forName="parentText3" refType="h" fact="0.2594"/>
                  <dgm:constr type="l" for="ch" forName="parentText4" refType="w" fact="0"/>
                  <dgm:constr type="t" for="ch" forName="parentText4" refType="h" fact="0.2595"/>
                  <dgm:constr type="w" for="ch" forName="parentText4" refType="w" fact="0.4455"/>
                  <dgm:constr type="h" for="ch" forName="parentText4" refType="h" fact="0.2594"/>
                  <dgm:constr type="l" for="ch" forName="parentText5" refType="w" fact="0"/>
                  <dgm:constr type="t" for="ch" forName="parentText5" refType="h" fact="0.346"/>
                  <dgm:constr type="w" for="ch" forName="parentText5" refType="w" fact="0.2607"/>
                  <dgm:constr type="h" for="ch" forName="parentText5" refType="h" fact="0.2594"/>
                </dgm:constrLst>
              </dgm:else>
            </dgm:choose>
          </dgm:else>
        </dgm:choose>
      </dgm:else>
    </dgm:choose>
    <dgm:forEach name="Name52" axis="ch" ptType="node" cnt="1">
      <dgm:layoutNode name="parentText1" styleLbl="node1">
        <dgm:varLst>
          <dgm:chMax/>
          <dgm:chPref val="3"/>
          <dgm:bulletEnabled val="1"/>
        </dgm:varLst>
        <dgm:choose name="Name53">
          <dgm:if name="Name54"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55">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56">
        <dgm:if name="Name57" axis="ch" ptType="node" func="cnt" op="gte" val="1">
          <dgm:layoutNode name="childText1"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8"/>
      </dgm:choose>
    </dgm:forEach>
    <dgm:forEach name="Name59" axis="ch" ptType="node" st="2" cnt="1">
      <dgm:layoutNode name="parentText2" styleLbl="node1">
        <dgm:varLst>
          <dgm:chMax/>
          <dgm:chPref val="3"/>
          <dgm:bulletEnabled val="1"/>
        </dgm:varLst>
        <dgm:choose name="Name60">
          <dgm:if name="Name61"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62">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63">
        <dgm:if name="Name64" axis="ch" ptType="node" func="cnt" op="gte" val="1">
          <dgm:layoutNode name="childText2"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5"/>
      </dgm:choose>
    </dgm:forEach>
    <dgm:forEach name="Name66" axis="ch" ptType="node" st="3" cnt="1">
      <dgm:layoutNode name="parentText3" styleLbl="node1">
        <dgm:varLst>
          <dgm:chMax/>
          <dgm:chPref val="3"/>
          <dgm:bulletEnabled val="1"/>
        </dgm:varLst>
        <dgm:choose name="Name67">
          <dgm:if name="Name68"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69">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70">
        <dgm:if name="Name71" axis="ch" ptType="node" func="cnt" op="gte" val="1">
          <dgm:layoutNode name="childText3"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2"/>
      </dgm:choose>
    </dgm:forEach>
    <dgm:forEach name="Name73" axis="ch" ptType="node" st="4" cnt="1">
      <dgm:layoutNode name="parentText4" styleLbl="node1">
        <dgm:varLst>
          <dgm:chMax/>
          <dgm:chPref val="3"/>
          <dgm:bulletEnabled val="1"/>
        </dgm:varLst>
        <dgm:choose name="Name74">
          <dgm:if name="Name75"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76">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77">
        <dgm:if name="Name78" axis="ch" ptType="node" func="cnt" op="gte" val="1">
          <dgm:layoutNode name="childText4"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9"/>
      </dgm:choose>
    </dgm:forEach>
    <dgm:forEach name="Name80" axis="ch" ptType="node" st="5" cnt="1">
      <dgm:layoutNode name="parentText5" styleLbl="node1">
        <dgm:varLst>
          <dgm:chMax/>
          <dgm:chPref val="3"/>
          <dgm:bulletEnabled val="1"/>
        </dgm:varLst>
        <dgm:choose name="Name81">
          <dgm:if name="Name82"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83">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84">
        <dgm:if name="Name85" axis="ch" ptType="node" func="cnt" op="gte" val="1">
          <dgm:layoutNode name="childText5"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6"/>
      </dgm:choose>
    </dgm:forEach>
  </dgm:layoutNode>
</dgm:layoutDef>
</file>

<file path=ppt/diagrams/layout14.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5.xml><?xml version="1.0" encoding="utf-8"?>
<dgm:layoutDef xmlns:dgm="http://schemas.openxmlformats.org/drawingml/2006/diagram" xmlns:a="http://schemas.openxmlformats.org/drawingml/2006/main" uniqueId="urn:microsoft.com/office/officeart/2005/8/layout/bProcess3">
  <dgm:title val=""/>
  <dgm:desc val=""/>
  <dgm:catLst>
    <dgm:cat type="process" pri="18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Lst>
        <dgm:ruleLst>
          <dgm:rule type="primFontSz" val="5"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layout16.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4.xml><?xml version="1.0" encoding="utf-8"?>
<dgm:layoutDef xmlns:dgm="http://schemas.openxmlformats.org/drawingml/2006/diagram" xmlns:a="http://schemas.openxmlformats.org/drawingml/2006/main" uniqueId="urn:microsoft.com/office/officeart/2005/8/layout/pList1">
  <dgm:title val=""/>
  <dgm:desc val=""/>
  <dgm:catLst>
    <dgm:cat type="list" pri="2000"/>
    <dgm:cat type="picture" pri="2500"/>
    <dgm:cat type="pictureconvert" pri="2500"/>
  </dgm:catLst>
  <dgm:sampData>
    <dgm:dataModel>
      <dgm:ptLst>
        <dgm:pt modelId="0" type="doc"/>
        <dgm:pt modelId="1">
          <dgm:prSet phldr="1"/>
        </dgm:pt>
        <dgm:pt modelId="2">
          <dgm:prSet phldr="1"/>
        </dgm:pt>
        <dgm:pt modelId="3">
          <dgm:prSet phldr="1"/>
        </dgm:pt>
        <dgm:pt modelId="4">
          <dgm:prSet phldr="1"/>
        </dgm:pt>
      </dgm:ptLst>
      <dgm:cxnLst>
        <dgm:cxn modelId="7" srcId="0" destId="1" srcOrd="0" destOrd="0"/>
        <dgm:cxn modelId="8" srcId="0" destId="2" srcOrd="1" destOrd="0"/>
        <dgm:cxn modelId="9" srcId="0" destId="3" srcOrd="2" destOrd="0"/>
        <dgm:cxn modelId="10"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off" val="ctr"/>
          <dgm:param type="vertAlign" val="mid"/>
          <dgm:param type="horzAlign" val="ctr"/>
        </dgm:alg>
      </dgm:if>
      <dgm:else name="Name3">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1"/>
      <dgm:constr type="sp" refType="w" refFor="ch" refForName="compNode" op="equ" fact="0.1"/>
      <dgm:constr type="primFontSz" for="des" ptType="node" op="equ" val="65"/>
    </dgm:constrLst>
    <dgm:ruleLst/>
    <dgm:forEach name="Name4" axis="ch" ptType="node">
      <dgm:layoutNode name="compNode">
        <dgm:alg type="composite">
          <dgm:param type="ar" val="0.943"/>
        </dgm:alg>
        <dgm:shape xmlns:r="http://schemas.openxmlformats.org/officeDocument/2006/relationships" r:blip="">
          <dgm:adjLst/>
        </dgm:shape>
        <dgm:presOf axis="self"/>
        <dgm:constrLst>
          <dgm:constr type="h" refType="w" fact="1.06"/>
          <dgm:constr type="h" for="ch" forName="pictRect" refType="h" fact="0.65"/>
          <dgm:constr type="w" for="ch" forName="pictRect" refType="w"/>
          <dgm:constr type="l" for="ch" forName="pictRect"/>
          <dgm:constr type="t" for="ch" forName="pictRect"/>
          <dgm:constr type="w" for="ch" forName="textRect" refType="w"/>
          <dgm:constr type="h" for="ch" forName="textRect" refType="h" fact="0.35"/>
          <dgm:constr type="l" for="ch" forName="textRect"/>
          <dgm:constr type="t" for="ch" forName="textRect" refType="b" refFor="ch" refForName="pictRect"/>
        </dgm:constrLst>
        <dgm:ruleLst/>
        <dgm:layoutNode name="pictRect">
          <dgm:alg type="sp"/>
          <dgm:shape xmlns:r="http://schemas.openxmlformats.org/officeDocument/2006/relationships" type="roundRect" r:blip="" blipPhldr="1">
            <dgm:adjLst/>
          </dgm:shape>
          <dgm:presOf/>
          <dgm:constrLst/>
          <dgm:ruleLst/>
        </dgm:layoutNode>
        <dgm:layoutNode name="textRect" styleLbl="revTx">
          <dgm:varLst>
            <dgm:bulletEnabled val="1"/>
          </dgm:varLst>
          <dgm:alg type="tx">
            <dgm:param type="txAnchorVert" val="t"/>
          </dgm:alg>
          <dgm:shape xmlns:r="http://schemas.openxmlformats.org/officeDocument/2006/relationships" type="rect" r:blip="">
            <dgm:adjLst/>
          </dgm:shape>
          <dgm:presOf axis="desOrSelf" ptType="node"/>
          <dgm:constrLst>
            <dgm:constr type="bMarg"/>
          </dgm:constrLst>
          <dgm:ruleLst>
            <dgm:rule type="primFontSz" val="5" fact="NaN" max="NaN"/>
          </dgm:ruleLst>
        </dgm:layoutNode>
      </dgm:layoutNode>
      <dgm:forEach name="Name5"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7.xml><?xml version="1.0" encoding="utf-8"?>
<dgm:layoutDef xmlns:dgm="http://schemas.openxmlformats.org/drawingml/2006/diagram" xmlns:a="http://schemas.openxmlformats.org/drawingml/2006/main" uniqueId="urn:microsoft.com/office/officeart/2009/3/layout/IncreasingArrowsProcess">
  <dgm:title val=""/>
  <dgm:desc val=""/>
  <dgm:catLst>
    <dgm:cat type="process" pri="5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ampData>
  <dgm:styleData>
    <dgm:dataModel>
      <dgm:ptLst>
        <dgm:pt modelId="0" type="doc"/>
        <dgm:pt modelId="10">
          <dgm:prSet phldr="1"/>
        </dgm:pt>
        <dgm:pt modelId="11">
          <dgm:prSet phldr="1"/>
        </dgm:pt>
        <dgm:pt modelId="20">
          <dgm:prSet phldr="1"/>
        </dgm:pt>
        <dgm:pt modelId="21">
          <dgm:prSet phldr="1"/>
        </dgm:pt>
      </dgm:ptLst>
      <dgm:cxnLst>
        <dgm:cxn modelId="40" srcId="0" destId="10" srcOrd="0" destOrd="0"/>
        <dgm:cxn modelId="12" srcId="10" destId="11" srcOrd="0" destOrd="0"/>
        <dgm:cxn modelId="50" srcId="0" destId="20" srcOrd="1" destOrd="0"/>
        <dgm:cxn modelId="22" srcId="20" destId="21" srcOrd="0" destOrd="0"/>
      </dgm:cxnLst>
      <dgm:bg/>
      <dgm:whole/>
    </dgm:dataModel>
  </dgm:styleData>
  <dgm:clr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clrData>
  <dgm:layoutNode name="Name0">
    <dgm:varLst>
      <dgm:chMax val="5"/>
      <dgm:chPref val="5"/>
      <dgm:dir/>
      <dgm:animLvl val="lvl"/>
    </dgm:varLst>
    <dgm:shape xmlns:r="http://schemas.openxmlformats.org/officeDocument/2006/relationships" r:blip="">
      <dgm:adjLst/>
    </dgm:shape>
    <dgm:choose name="Name1">
      <dgm:if name="Name2" axis="ch" ptType="node" func="cnt" op="equ" val="1">
        <dgm:choose name="Name3">
          <dgm:if name="Name4" axis="ch ch" ptType="node node" func="cnt" op="equ" val="0">
            <dgm:alg type="composite">
              <dgm:param type="ar" val="6.8662"/>
            </dgm:alg>
            <dgm:choose name="Name5">
              <dgm:if name="Name6" func="var" arg="dir" op="equ" val="norm">
                <dgm:constrLst>
                  <dgm:constr type="primFontSz" for="des" forName="parentText1" val="65"/>
                  <dgm:constr type="l" for="ch" forName="parentText1" refType="w" fact="0"/>
                  <dgm:constr type="t" for="ch" forName="parentText1" refType="h" fact="0"/>
                  <dgm:constr type="w" for="ch" forName="parentText1" refType="w"/>
                  <dgm:constr type="h" for="ch" forName="parentText1" refType="h"/>
                </dgm:constrLst>
              </dgm:if>
              <dgm:else name="Name7">
                <dgm:constrLst>
                  <dgm:constr type="primFontSz" for="des" forName="parentText1" val="65"/>
                  <dgm:constr type="l" for="ch" forName="parentText1" refType="w" fact="0"/>
                  <dgm:constr type="t" for="ch" forName="parentText1" refType="h" fact="0"/>
                  <dgm:constr type="w" for="ch" forName="parentText1" refType="w"/>
                  <dgm:constr type="h" for="ch" forName="parentText1" refType="h"/>
                </dgm:constrLst>
              </dgm:else>
            </dgm:choose>
          </dgm:if>
          <dgm:else name="Name8">
            <dgm:alg type="composite">
              <dgm:param type="ar" val="1.9864"/>
            </dgm:alg>
            <dgm:choose name="Name9">
              <dgm:if name="Name10" func="var" arg="dir" op="equ" val="norm">
                <dgm:constrLst>
                  <dgm:constr type="primFontSz" for="des" forName="childText1" val="65"/>
                  <dgm:constr type="primFontSz" for="des" forName="parentText1" val="65"/>
                  <dgm:constr type="primFontSz" for="des" forName="childText1" refType="primFontSz" refFor="des" refForName="parentText1" op="lte"/>
                  <dgm:constr type="l" for="ch" forName="parentText1" refType="w" fact="0"/>
                  <dgm:constr type="t" for="ch" forName="parentText1" refType="h" fact="0"/>
                  <dgm:constr type="w" for="ch" forName="parentText1" refType="w"/>
                  <dgm:constr type="h" for="ch" forName="parentText1" refType="h" fact="0.2893"/>
                  <dgm:constr type="l" for="ch" forName="childText1" refType="w" fact="0"/>
                  <dgm:constr type="t" for="ch" forName="childText1" refType="h" fact="0.224"/>
                  <dgm:constr type="w" for="ch" forName="childText1" refType="w" fact="0.9241"/>
                  <dgm:constr type="h" for="ch" forName="childText1" refType="h" fact="0.776"/>
                </dgm:constrLst>
              </dgm:if>
              <dgm:else name="Name11">
                <dgm:constrLst>
                  <dgm:constr type="primFontSz" for="des" forName="childText1" val="65"/>
                  <dgm:constr type="primFontSz" for="des" forName="parentText1" val="65"/>
                  <dgm:constr type="primFontSz" for="des" forName="childText1" refType="primFontSz" refFor="des" refForName="parentText1" op="lte"/>
                  <dgm:constr type="l" for="ch" forName="parentText1" refType="w" fact="0"/>
                  <dgm:constr type="t" for="ch" forName="parentText1" refType="h" fact="0"/>
                  <dgm:constr type="w" for="ch" forName="parentText1" refType="w"/>
                  <dgm:constr type="h" for="ch" forName="parentText1" refType="h" fact="0.2893"/>
                  <dgm:constr type="l" for="ch" forName="childText1" refType="w" fact="0.076"/>
                  <dgm:constr type="t" for="ch" forName="childText1" refType="h" fact="0.224"/>
                  <dgm:constr type="w" for="ch" forName="childText1" refType="w" fact="0.9241"/>
                  <dgm:constr type="h" for="ch" forName="childText1" refType="h" fact="0.776"/>
                </dgm:constrLst>
              </dgm:else>
            </dgm:choose>
          </dgm:else>
        </dgm:choose>
      </dgm:if>
      <dgm:if name="Name12" axis="ch" ptType="node" func="cnt" op="equ" val="2">
        <dgm:choose name="Name13">
          <dgm:if name="Name14" axis="ch ch" ptType="node node" func="cnt" op="equ" val="0">
            <dgm:alg type="composite">
              <dgm:param type="ar" val="5.1498"/>
            </dgm:alg>
            <dgm:choose name="Name15">
              <dgm:if name="Name16" func="var" arg="dir" op="equ" val="norm">
                <dgm:constrLst>
                  <dgm:constr type="primFontSz" for="des" forName="parentText1" val="65"/>
                  <dgm:constr type="primFontSz" for="des" forName="parentText2" refType="primFontSz" refFor="des" refForName="parentText1" op="equ"/>
                  <dgm:constr type="l" for="ch" forName="parentText1" refType="w" fact="0"/>
                  <dgm:constr type="t" for="ch" forName="parentText1" refType="h" fact="0"/>
                  <dgm:constr type="w" for="ch" forName="parentText1" refType="w"/>
                  <dgm:constr type="h" for="ch" forName="parentText1" refType="h" fact="0.7501"/>
                  <dgm:constr type="l" for="ch" forName="parentText2" refType="w" fact="0.462"/>
                  <dgm:constr type="t" for="ch" forName="parentText2" refType="h" fact="0.2499"/>
                  <dgm:constr type="w" for="ch" forName="parentText2" refType="w" fact="0.538"/>
                  <dgm:constr type="h" for="ch" forName="parentText2" refType="h" fact="0.7501"/>
                </dgm:constrLst>
              </dgm:if>
              <dgm:else name="Name17">
                <dgm:constrLst>
                  <dgm:constr type="primFontSz" for="des" forName="parentText1" val="65"/>
                  <dgm:constr type="primFontSz" for="des" forName="parentText2" refType="primFontSz" refFor="des" refForName="parentText1" op="equ"/>
                  <dgm:constr type="l" for="ch" forName="parentText1" refType="w" fact="0"/>
                  <dgm:constr type="t" for="ch" forName="parentText1" refType="h" fact="0"/>
                  <dgm:constr type="w" for="ch" forName="parentText1" refType="w"/>
                  <dgm:constr type="h" for="ch" forName="parentText1" refType="h" fact="0.7501"/>
                  <dgm:constr type="l" for="ch" forName="parentText2" refType="w" fact="0"/>
                  <dgm:constr type="t" for="ch" forName="parentText2" refType="h" fact="0.2499"/>
                  <dgm:constr type="w" for="ch" forName="parentText2" refType="w" fact="0.538"/>
                  <dgm:constr type="h" for="ch" forName="parentText2" refType="h" fact="0.7501"/>
                </dgm:constrLst>
              </dgm:else>
            </dgm:choose>
          </dgm:if>
          <dgm:else name="Name18">
            <dgm:alg type="composite">
              <dgm:param type="ar" val="2.0563"/>
            </dgm:alg>
            <dgm:choose name="Name19">
              <dgm:if name="Name2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parentText2" refType="primFontSz" refFor="des" refForName="parentText1" op="equ"/>
                  <dgm:constr type="primFontSz" for="des" forName="childText2" refType="primFontSz" refFor="des" refForName="childText1" op="equ"/>
                  <dgm:constr type="l" for="ch" forName="parentText1" refType="w" fact="0"/>
                  <dgm:constr type="t" for="ch" forName="parentText1" refType="h" fact="0"/>
                  <dgm:constr type="w" for="ch" forName="parentText1" refType="w"/>
                  <dgm:constr type="h" for="ch" forName="parentText1" refType="h" fact="0.2995"/>
                  <dgm:constr type="l" for="ch" forName="parentText2" refType="w" fact="0.462"/>
                  <dgm:constr type="t" for="ch" forName="parentText2" refType="h" fact="0.0998"/>
                  <dgm:constr type="w" for="ch" forName="parentText2" refType="w" fact="0.538"/>
                  <dgm:constr type="h" for="ch" forName="parentText2" refType="h" fact="0.2995"/>
                  <dgm:constr type="l" for="ch" forName="childText1" refType="w" fact="0"/>
                  <dgm:constr type="t" for="ch" forName="childText1" refType="h" fact="0.2317"/>
                  <dgm:constr type="w" for="ch" forName="childText1" refType="w" fact="0.462"/>
                  <dgm:constr type="h" for="ch" forName="childText1" refType="h" fact="0.6685"/>
                  <dgm:constr type="l" for="ch" forName="childText2" refType="w" fact="0.462"/>
                  <dgm:constr type="t" for="ch" forName="childText2" refType="h" fact="0.3315"/>
                  <dgm:constr type="w" for="ch" forName="childText2" refType="w" fact="0.462"/>
                  <dgm:constr type="h" for="ch" forName="childText2" refType="h" fact="0.6685"/>
                </dgm:constrLst>
              </dgm:if>
              <dgm:else name="Name2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parentText2" refType="primFontSz" refFor="des" refForName="parentText1" op="equ"/>
                  <dgm:constr type="primFontSz" for="des" forName="childText2" refType="primFontSz" refFor="des" refForName="childText1" op="equ"/>
                  <dgm:constr type="l" for="ch" forName="parentText1" refType="w" fact="0"/>
                  <dgm:constr type="t" for="ch" forName="parentText1" refType="h" fact="0"/>
                  <dgm:constr type="w" for="ch" forName="parentText1" refType="w"/>
                  <dgm:constr type="h" for="ch" forName="parentText1" refType="h" fact="0.2995"/>
                  <dgm:constr type="l" for="ch" forName="parentText2" refType="w" fact="0"/>
                  <dgm:constr type="t" for="ch" forName="parentText2" refType="h" fact="0.0998"/>
                  <dgm:constr type="w" for="ch" forName="parentText2" refType="w" fact="0.538"/>
                  <dgm:constr type="h" for="ch" forName="parentText2" refType="h" fact="0.2995"/>
                  <dgm:constr type="l" for="ch" forName="childText1" refType="w" fact="0.538"/>
                  <dgm:constr type="t" for="ch" forName="childText1" refType="h" fact="0.2317"/>
                  <dgm:constr type="w" for="ch" forName="childText1" refType="w" fact="0.462"/>
                  <dgm:constr type="h" for="ch" forName="childText1" refType="h" fact="0.6685"/>
                  <dgm:constr type="l" for="ch" forName="childText2" refType="w" fact="0.076"/>
                  <dgm:constr type="t" for="ch" forName="childText2" refType="h" fact="0.3315"/>
                  <dgm:constr type="w" for="ch" forName="childText2" refType="w" fact="0.462"/>
                  <dgm:constr type="h" for="ch" forName="childText2" refType="h" fact="0.6685"/>
                </dgm:constrLst>
              </dgm:else>
            </dgm:choose>
          </dgm:else>
        </dgm:choose>
      </dgm:if>
      <dgm:if name="Name22" axis="ch" ptType="node" func="cnt" op="equ" val="3">
        <dgm:choose name="Name23">
          <dgm:if name="Name24" axis="ch ch" ptType="node node" func="cnt" op="equ" val="0">
            <dgm:alg type="composite">
              <dgm:param type="ar" val="4.1198"/>
            </dgm:alg>
            <dgm:choose name="Name25">
              <dgm:if name="Name26" func="var" arg="dir" op="equ" val="norm">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l" for="ch" forName="parentText1" refType="w" fact="0"/>
                  <dgm:constr type="t" for="ch" forName="parentText1" refType="h" fact="0"/>
                  <dgm:constr type="w" for="ch" forName="parentText1" refType="w"/>
                  <dgm:constr type="h" for="ch" forName="parentText1" refType="h" fact="0.6"/>
                  <dgm:constr type="l" for="ch" forName="parentText2" refType="w" fact="0.308"/>
                  <dgm:constr type="t" for="ch" forName="parentText2" refType="h" fact="0.2"/>
                  <dgm:constr type="w" for="ch" forName="parentText2" refType="w" fact="0.692"/>
                  <dgm:constr type="h" for="ch" forName="parentText2" refType="h" fact="0.6"/>
                  <dgm:constr type="l" for="ch" forName="parentText3" refType="w" fact="0.616"/>
                  <dgm:constr type="t" for="ch" forName="parentText3" refType="h" fact="0.4"/>
                  <dgm:constr type="w" for="ch" forName="parentText3" refType="w" fact="0.384"/>
                  <dgm:constr type="h" for="ch" forName="parentText3" refType="h" fact="0.6"/>
                </dgm:constrLst>
              </dgm:if>
              <dgm:else name="Name27">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l" for="ch" forName="parentText1" refType="w" fact="0"/>
                  <dgm:constr type="t" for="ch" forName="parentText1" refType="h" fact="0"/>
                  <dgm:constr type="w" for="ch" forName="parentText1" refType="w"/>
                  <dgm:constr type="h" for="ch" forName="parentText1" refType="h" fact="0.6"/>
                  <dgm:constr type="l" for="ch" forName="parentText2" refType="w" fact="0"/>
                  <dgm:constr type="t" for="ch" forName="parentText2" refType="h" fact="0.2"/>
                  <dgm:constr type="w" for="ch" forName="parentText2" refType="w" fact="0.692"/>
                  <dgm:constr type="h" for="ch" forName="parentText2" refType="h" fact="0.6"/>
                  <dgm:constr type="l" for="ch" forName="parentText3" refType="w" fact="0"/>
                  <dgm:constr type="t" for="ch" forName="parentText3" refType="h" fact="0.4"/>
                  <dgm:constr type="w" for="ch" forName="parentText3" refType="w" fact="0.384"/>
                  <dgm:constr type="h" for="ch" forName="parentText3" refType="h" fact="0.6"/>
                </dgm:constrLst>
              </dgm:else>
            </dgm:choose>
          </dgm:if>
          <dgm:else name="Name28">
            <dgm:alg type="composite">
              <dgm:param type="ar" val="2.0702"/>
            </dgm:alg>
            <dgm:choose name="Name29">
              <dgm:if name="Name3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parentText2" refType="primFontSz" refFor="des" refForName="parentText1" op="equ"/>
                  <dgm:constr type="primFontSz" for="des" forName="parentText3"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l" for="ch" forName="childText1" refType="w" fact="0"/>
                  <dgm:constr type="t" for="ch" forName="childText1" refType="h" fact="0.2325"/>
                  <dgm:constr type="w" for="ch" forName="childText1" refType="w" fact="0.308"/>
                  <dgm:constr type="h" for="ch" forName="childText1" refType="h" fact="0.5808"/>
                  <dgm:constr type="l" for="ch" forName="childText2" refType="w" fact="0.308"/>
                  <dgm:constr type="t" for="ch" forName="childText2" refType="h" fact="0.333"/>
                  <dgm:constr type="w" for="ch" forName="childText2" refType="w" fact="0.308"/>
                  <dgm:constr type="h" for="ch" forName="childText2" refType="h" fact="0.5808"/>
                  <dgm:constr type="l" for="ch" forName="childText3" refType="w" fact="0.616"/>
                  <dgm:constr type="t" for="ch" forName="childText3" refType="h" fact="0.4335"/>
                  <dgm:constr type="w" for="ch" forName="childText3" refType="w" fact="0.308"/>
                  <dgm:constr type="h" for="ch" forName="childText3" refType="h" fact="0.5723"/>
                  <dgm:constr type="l" for="ch" forName="parentText1" refType="w" fact="0"/>
                  <dgm:constr type="t" for="ch" forName="parentText1" refType="h" fact="0"/>
                  <dgm:constr type="w" for="ch" forName="parentText1" refType="w"/>
                  <dgm:constr type="h" for="ch" forName="parentText1" refType="h" fact="0.3015"/>
                  <dgm:constr type="l" for="ch" forName="parentText2" refType="w" fact="0.308"/>
                  <dgm:constr type="t" for="ch" forName="parentText2" refType="h" fact="0.1005"/>
                  <dgm:constr type="w" for="ch" forName="parentText2" refType="w" fact="0.692"/>
                  <dgm:constr type="h" for="ch" forName="parentText2" refType="h" fact="0.3015"/>
                  <dgm:constr type="l" for="ch" forName="parentText3" refType="w" fact="0.616"/>
                  <dgm:constr type="t" for="ch" forName="parentText3" refType="h" fact="0.201"/>
                  <dgm:constr type="w" for="ch" forName="parentText3" refType="w" fact="0.384"/>
                  <dgm:constr type="h" for="ch" forName="parentText3" refType="h" fact="0.3015"/>
                </dgm:constrLst>
              </dgm:if>
              <dgm:else name="Name3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parentText2" refType="primFontSz" refFor="des" refForName="parentText1" op="equ"/>
                  <dgm:constr type="primFontSz" for="des" forName="parentText3"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l" for="ch" forName="childText1" refType="w" fact="0.692"/>
                  <dgm:constr type="t" for="ch" forName="childText1" refType="h" fact="0.2325"/>
                  <dgm:constr type="w" for="ch" forName="childText1" refType="w" fact="0.308"/>
                  <dgm:constr type="h" for="ch" forName="childText1" refType="h" fact="0.5808"/>
                  <dgm:constr type="l" for="ch" forName="childText2" refType="w" fact="0.384"/>
                  <dgm:constr type="t" for="ch" forName="childText2" refType="h" fact="0.333"/>
                  <dgm:constr type="w" for="ch" forName="childText2" refType="w" fact="0.308"/>
                  <dgm:constr type="h" for="ch" forName="childText2" refType="h" fact="0.5808"/>
                  <dgm:constr type="l" for="ch" forName="childText3" refType="w" fact="0.076"/>
                  <dgm:constr type="t" for="ch" forName="childText3" refType="h" fact="0.4335"/>
                  <dgm:constr type="w" for="ch" forName="childText3" refType="w" fact="0.308"/>
                  <dgm:constr type="h" for="ch" forName="childText3" refType="h" fact="0.5723"/>
                  <dgm:constr type="l" for="ch" forName="parentText1" refType="w" fact="0"/>
                  <dgm:constr type="t" for="ch" forName="parentText1" refType="h" fact="0"/>
                  <dgm:constr type="w" for="ch" forName="parentText1" refType="w"/>
                  <dgm:constr type="h" for="ch" forName="parentText1" refType="h" fact="0.3015"/>
                  <dgm:constr type="l" for="ch" forName="parentText2" refType="w" fact="0"/>
                  <dgm:constr type="t" for="ch" forName="parentText2" refType="h" fact="0.1005"/>
                  <dgm:constr type="w" for="ch" forName="parentText2" refType="w" fact="0.692"/>
                  <dgm:constr type="h" for="ch" forName="parentText2" refType="h" fact="0.3015"/>
                  <dgm:constr type="l" for="ch" forName="parentText3" refType="w" fact="0"/>
                  <dgm:constr type="t" for="ch" forName="parentText3" refType="h" fact="0.201"/>
                  <dgm:constr type="w" for="ch" forName="parentText3" refType="w" fact="0.384"/>
                  <dgm:constr type="h" for="ch" forName="parentText3" refType="h" fact="0.3015"/>
                </dgm:constrLst>
              </dgm:else>
            </dgm:choose>
          </dgm:else>
        </dgm:choose>
      </dgm:if>
      <dgm:if name="Name32" axis="ch" ptType="node" func="cnt" op="equ" val="4">
        <dgm:choose name="Name33">
          <dgm:if name="Name34" axis="ch ch" ptType="node node" func="cnt" op="equ" val="0">
            <dgm:alg type="composite">
              <dgm:param type="ar" val="3.435"/>
            </dgm:alg>
            <dgm:choose name="Name35">
              <dgm:if name="Name36" func="var" arg="dir" op="equ" val="norm">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l" for="ch" forName="parentText1" refType="w" fact="0"/>
                  <dgm:constr type="t" for="ch" forName="parentText1" refType="h" fact="0"/>
                  <dgm:constr type="w" for="ch" forName="parentText1" refType="w"/>
                  <dgm:constr type="h" for="ch" forName="parentText1" refType="h" fact="0.5001"/>
                  <dgm:constr type="l" for="ch" forName="parentText2" refType="w" fact="0.2305"/>
                  <dgm:constr type="t" for="ch" forName="parentText2" refType="h" fact="0.1666"/>
                  <dgm:constr type="w" for="ch" forName="parentText2" refType="w" fact="0.7695"/>
                  <dgm:constr type="h" for="ch" forName="parentText2" refType="h" fact="0.5001"/>
                  <dgm:constr type="l" for="ch" forName="parentText3" refType="w" fact="0.461"/>
                  <dgm:constr type="t" for="ch" forName="parentText3" refType="h" fact="0.3333"/>
                  <dgm:constr type="w" for="ch" forName="parentText3" refType="w" fact="0.539"/>
                  <dgm:constr type="h" for="ch" forName="parentText3" refType="h" fact="0.5001"/>
                  <dgm:constr type="l" for="ch" forName="parentText4" refType="w" fact="0.6915"/>
                  <dgm:constr type="t" for="ch" forName="parentText4" refType="h" fact="0.4999"/>
                  <dgm:constr type="w" for="ch" forName="parentText4" refType="w" fact="0.3085"/>
                  <dgm:constr type="h" for="ch" forName="parentText4" refType="h" fact="0.5001"/>
                </dgm:constrLst>
              </dgm:if>
              <dgm:else name="Name37">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l" for="ch" forName="parentText1" refType="w" fact="0"/>
                  <dgm:constr type="t" for="ch" forName="parentText1" refType="h" fact="0"/>
                  <dgm:constr type="w" for="ch" forName="parentText1" refType="w"/>
                  <dgm:constr type="h" for="ch" forName="parentText1" refType="h" fact="0.5001"/>
                  <dgm:constr type="l" for="ch" forName="parentText2" refType="w" fact="0"/>
                  <dgm:constr type="t" for="ch" forName="parentText2" refType="h" fact="0.1666"/>
                  <dgm:constr type="w" for="ch" forName="parentText2" refType="w" fact="0.7695"/>
                  <dgm:constr type="h" for="ch" forName="parentText2" refType="h" fact="0.5001"/>
                  <dgm:constr type="l" for="ch" forName="parentText3" refType="w" fact="0"/>
                  <dgm:constr type="t" for="ch" forName="parentText3" refType="h" fact="0.3333"/>
                  <dgm:constr type="w" for="ch" forName="parentText3" refType="w" fact="0.539"/>
                  <dgm:constr type="h" for="ch" forName="parentText3" refType="h" fact="0.5001"/>
                  <dgm:constr type="l" for="ch" forName="parentText4" refType="w" fact="0"/>
                  <dgm:constr type="t" for="ch" forName="parentText4" refType="h" fact="0.4999"/>
                  <dgm:constr type="w" for="ch" forName="parentText4" refType="w" fact="0.3085"/>
                  <dgm:constr type="h" for="ch" forName="parentText4" refType="h" fact="0.5001"/>
                </dgm:constrLst>
              </dgm:else>
            </dgm:choose>
          </dgm:if>
          <dgm:else name="Name38">
            <dgm:alg type="composite">
              <dgm:param type="ar" val="1.9377"/>
            </dgm:alg>
            <dgm:choose name="Name39">
              <dgm:if name="Name4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l" for="ch" forName="childText1" refType="w" fact="0"/>
                  <dgm:constr type="t" for="ch" forName="childText1" refType="h" fact="0.218"/>
                  <dgm:constr type="w" for="ch" forName="childText1" refType="w" fact="0.2305"/>
                  <dgm:constr type="h" for="ch" forName="childText1" refType="h" fact="0.5218"/>
                  <dgm:constr type="l" for="ch" forName="childText2" refType="w" fact="0.2305"/>
                  <dgm:constr type="t" for="ch" forName="childText2" refType="h" fact="0.312"/>
                  <dgm:constr type="w" for="ch" forName="childText2" refType="w" fact="0.2305"/>
                  <dgm:constr type="h" for="ch" forName="childText2" refType="h" fact="0.5085"/>
                  <dgm:constr type="l" for="ch" forName="childText3" refType="w" fact="0.461"/>
                  <dgm:constr type="t" for="ch" forName="childText3" refType="h" fact="0.406"/>
                  <dgm:constr type="w" for="ch" forName="childText3" refType="w" fact="0.2305"/>
                  <dgm:constr type="h" for="ch" forName="childText3" refType="h" fact="0.5119"/>
                  <dgm:constr type="l" for="ch" forName="childText4" refType="w" fact="0.6915"/>
                  <dgm:constr type="t" for="ch" forName="childText4" refType="h" fact="0.5"/>
                  <dgm:constr type="w" for="ch" forName="childText4" refType="w" fact="0.2326"/>
                  <dgm:constr type="h" for="ch" forName="childText4" refType="h" fact="0.5179"/>
                  <dgm:constr type="l" for="ch" forName="parentText1" refType="w" fact="0"/>
                  <dgm:constr type="t" for="ch" forName="parentText1" refType="h" fact="0"/>
                  <dgm:constr type="w" for="ch" forName="parentText1" refType="w"/>
                  <dgm:constr type="h" for="ch" forName="parentText1" refType="h" fact="0.2821"/>
                  <dgm:constr type="l" for="ch" forName="parentText2" refType="w" fact="0.2305"/>
                  <dgm:constr type="t" for="ch" forName="parentText2" refType="h" fact="0.094"/>
                  <dgm:constr type="w" for="ch" forName="parentText2" refType="w" fact="0.7695"/>
                  <dgm:constr type="h" for="ch" forName="parentText2" refType="h" fact="0.2821"/>
                  <dgm:constr type="l" for="ch" forName="parentText3" refType="w" fact="0.461"/>
                  <dgm:constr type="t" for="ch" forName="parentText3" refType="h" fact="0.188"/>
                  <dgm:constr type="w" for="ch" forName="parentText3" refType="w" fact="0.539"/>
                  <dgm:constr type="h" for="ch" forName="parentText3" refType="h" fact="0.2821"/>
                  <dgm:constr type="l" for="ch" forName="parentText4" refType="w" fact="0.6915"/>
                  <dgm:constr type="t" for="ch" forName="parentText4" refType="h" fact="0.282"/>
                  <dgm:constr type="w" for="ch" forName="parentText4" refType="w" fact="0.3085"/>
                  <dgm:constr type="h" for="ch" forName="parentText4" refType="h" fact="0.2821"/>
                </dgm:constrLst>
              </dgm:if>
              <dgm:else name="Name4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l" for="ch" forName="childText1" refType="w" fact="0.7695"/>
                  <dgm:constr type="t" for="ch" forName="childText1" refType="h" fact="0.218"/>
                  <dgm:constr type="w" for="ch" forName="childText1" refType="w" fact="0.2305"/>
                  <dgm:constr type="h" for="ch" forName="childText1" refType="h" fact="0.5218"/>
                  <dgm:constr type="l" for="ch" forName="childText2" refType="w" fact="0.539"/>
                  <dgm:constr type="t" for="ch" forName="childText2" refType="h" fact="0.312"/>
                  <dgm:constr type="w" for="ch" forName="childText2" refType="w" fact="0.2305"/>
                  <dgm:constr type="h" for="ch" forName="childText2" refType="h" fact="0.5085"/>
                  <dgm:constr type="l" for="ch" forName="childText3" refType="w" fact="0.3085"/>
                  <dgm:constr type="t" for="ch" forName="childText3" refType="h" fact="0.406"/>
                  <dgm:constr type="w" for="ch" forName="childText3" refType="w" fact="0.2305"/>
                  <dgm:constr type="h" for="ch" forName="childText3" refType="h" fact="0.5119"/>
                  <dgm:constr type="l" for="ch" forName="childText4" refType="w" fact="0.076"/>
                  <dgm:constr type="t" for="ch" forName="childText4" refType="h" fact="0.5"/>
                  <dgm:constr type="w" for="ch" forName="childText4" refType="w" fact="0.2346"/>
                  <dgm:constr type="h" for="ch" forName="childText4" refType="h" fact="0.5179"/>
                  <dgm:constr type="l" for="ch" forName="parentText1" refType="w" fact="0"/>
                  <dgm:constr type="t" for="ch" forName="parentText1" refType="h" fact="0"/>
                  <dgm:constr type="w" for="ch" forName="parentText1" refType="w"/>
                  <dgm:constr type="h" for="ch" forName="parentText1" refType="h" fact="0.2821"/>
                  <dgm:constr type="l" for="ch" forName="parentText2" refType="w" fact="0"/>
                  <dgm:constr type="t" for="ch" forName="parentText2" refType="h" fact="0.094"/>
                  <dgm:constr type="w" for="ch" forName="parentText2" refType="w" fact="0.7695"/>
                  <dgm:constr type="h" for="ch" forName="parentText2" refType="h" fact="0.2821"/>
                  <dgm:constr type="l" for="ch" forName="parentText3" refType="w" fact="0"/>
                  <dgm:constr type="t" for="ch" forName="parentText3" refType="h" fact="0.188"/>
                  <dgm:constr type="w" for="ch" forName="parentText3" refType="w" fact="0.539"/>
                  <dgm:constr type="h" for="ch" forName="parentText3" refType="h" fact="0.2821"/>
                  <dgm:constr type="l" for="ch" forName="parentText4" refType="w" fact="0"/>
                  <dgm:constr type="t" for="ch" forName="parentText4" refType="h" fact="0.282"/>
                  <dgm:constr type="w" for="ch" forName="parentText4" refType="w" fact="0.3085"/>
                  <dgm:constr type="h" for="ch" forName="parentText4" refType="h" fact="0.2821"/>
                </dgm:constrLst>
              </dgm:else>
            </dgm:choose>
          </dgm:else>
        </dgm:choose>
      </dgm:if>
      <dgm:else name="Name42">
        <dgm:choose name="Name43">
          <dgm:if name="Name44" axis="ch ch" ptType="node node" func="cnt" op="equ" val="0">
            <dgm:alg type="composite">
              <dgm:param type="ar" val="2.9463"/>
            </dgm:alg>
            <dgm:choose name="Name45">
              <dgm:if name="Name46" func="var" arg="dir" op="equ" val="norm">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l" for="ch" forName="parentText1" refType="w" fact="0"/>
                  <dgm:constr type="t" for="ch" forName="parentText1" refType="h" fact="0"/>
                  <dgm:constr type="w" for="ch" forName="parentText1" refType="w"/>
                  <dgm:constr type="h" for="ch" forName="parentText1" refType="h" fact="0.4285"/>
                  <dgm:constr type="l" for="ch" forName="parentText2" refType="w" fact="0.1848"/>
                  <dgm:constr type="t" for="ch" forName="parentText2" refType="h" fact="0.1429"/>
                  <dgm:constr type="w" for="ch" forName="parentText2" refType="w" fact="0.8152"/>
                  <dgm:constr type="h" for="ch" forName="parentText2" refType="h" fact="0.4285"/>
                  <dgm:constr type="l" for="ch" forName="parentText3" refType="w" fact="0.3696"/>
                  <dgm:constr type="t" for="ch" forName="parentText3" refType="h" fact="0.2858"/>
                  <dgm:constr type="w" for="ch" forName="parentText3" refType="w" fact="0.6304"/>
                  <dgm:constr type="h" for="ch" forName="parentText3" refType="h" fact="0.4285"/>
                  <dgm:constr type="l" for="ch" forName="parentText4" refType="w" fact="0.5545"/>
                  <dgm:constr type="t" for="ch" forName="parentText4" refType="h" fact="0.4286"/>
                  <dgm:constr type="w" for="ch" forName="parentText4" refType="w" fact="0.4455"/>
                  <dgm:constr type="h" for="ch" forName="parentText4" refType="h" fact="0.4285"/>
                  <dgm:constr type="l" for="ch" forName="parentText5" refType="w" fact="0.7393"/>
                  <dgm:constr type="t" for="ch" forName="parentText5" refType="h" fact="0.5715"/>
                  <dgm:constr type="w" for="ch" forName="parentText5" refType="w" fact="0.2607"/>
                  <dgm:constr type="h" for="ch" forName="parentText5" refType="h" fact="0.4285"/>
                </dgm:constrLst>
              </dgm:if>
              <dgm:else name="Name47">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l" for="ch" forName="parentText1" refType="w" fact="0"/>
                  <dgm:constr type="t" for="ch" forName="parentText1" refType="h" fact="0"/>
                  <dgm:constr type="w" for="ch" forName="parentText1" refType="w"/>
                  <dgm:constr type="h" for="ch" forName="parentText1" refType="h" fact="0.4285"/>
                  <dgm:constr type="l" for="ch" forName="parentText2" refType="w" fact="0"/>
                  <dgm:constr type="t" for="ch" forName="parentText2" refType="h" fact="0.1429"/>
                  <dgm:constr type="w" for="ch" forName="parentText2" refType="w" fact="0.8152"/>
                  <dgm:constr type="h" for="ch" forName="parentText2" refType="h" fact="0.4285"/>
                  <dgm:constr type="l" for="ch" forName="parentText3" refType="w" fact="0"/>
                  <dgm:constr type="t" for="ch" forName="parentText3" refType="h" fact="0.2858"/>
                  <dgm:constr type="w" for="ch" forName="parentText3" refType="w" fact="0.6304"/>
                  <dgm:constr type="h" for="ch" forName="parentText3" refType="h" fact="0.4285"/>
                  <dgm:constr type="l" for="ch" forName="parentText4" refType="w" fact="0"/>
                  <dgm:constr type="t" for="ch" forName="parentText4" refType="h" fact="0.4286"/>
                  <dgm:constr type="w" for="ch" forName="parentText4" refType="w" fact="0.4455"/>
                  <dgm:constr type="h" for="ch" forName="parentText4" refType="h" fact="0.4285"/>
                  <dgm:constr type="l" for="ch" forName="parentText5" refType="w" fact="0"/>
                  <dgm:constr type="t" for="ch" forName="parentText5" refType="h" fact="0.5715"/>
                  <dgm:constr type="w" for="ch" forName="parentText5" refType="w" fact="0.2607"/>
                  <dgm:constr type="h" for="ch" forName="parentText5" refType="h" fact="0.4285"/>
                </dgm:constrLst>
              </dgm:else>
            </dgm:choose>
          </dgm:if>
          <dgm:else name="Name48">
            <dgm:alg type="composite">
              <dgm:param type="ar" val="1.7837"/>
            </dgm:alg>
            <dgm:choose name="Name49">
              <dgm:if name="Name5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5"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5"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5"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childText5" refType="primFontSz" refFor="des" refForName="parentText4" op="lte"/>
                  <dgm:constr type="primFontSz" for="des" forName="childText1" refType="primFontSz" refFor="des" refForName="parentText5" op="lte"/>
                  <dgm:constr type="primFontSz" for="des" forName="childText2" refType="primFontSz" refFor="des" refForName="parentText5" op="lte"/>
                  <dgm:constr type="primFontSz" for="des" forName="childText3" refType="primFontSz" refFor="des" refForName="parentText5" op="lte"/>
                  <dgm:constr type="primFontSz" for="des" forName="childText4" refType="primFontSz" refFor="des" refForName="parentText5" op="lte"/>
                  <dgm:constr type="primFontSz" for="des" forName="childText5" refType="primFontSz" refFor="des" refForName="parentText5"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primFontSz" for="des" forName="childText5" refType="primFontSz" refFor="des" refForName="childText1" op="equ"/>
                  <dgm:constr type="l" for="ch" forName="childText1" refType="w" fact="0"/>
                  <dgm:constr type="t" for="ch" forName="childText1" refType="h" fact="0.1997"/>
                  <dgm:constr type="w" for="ch" forName="childText1" refType="w" fact="0.18482"/>
                  <dgm:constr type="h" for="ch" forName="childText1" refType="h" fact="0.4763"/>
                  <dgm:constr type="l" for="ch" forName="childText2" refType="w" fact="0.1848"/>
                  <dgm:constr type="t" for="ch" forName="childText2" refType="h" fact="0.2862"/>
                  <dgm:constr type="w" for="ch" forName="childText2" refType="w" fact="0.18482"/>
                  <dgm:constr type="h" for="ch" forName="childText2" refType="h" fact="0.4763"/>
                  <dgm:constr type="l" for="ch" forName="childText3" refType="w" fact="0.3696"/>
                  <dgm:constr type="t" for="ch" forName="childText3" refType="h" fact="0.3727"/>
                  <dgm:constr type="w" for="ch" forName="childText3" refType="w" fact="0.18482"/>
                  <dgm:constr type="h" for="ch" forName="childText3" refType="h" fact="0.4763"/>
                  <dgm:constr type="l" for="ch" forName="childText4" refType="w" fact="0.5545"/>
                  <dgm:constr type="t" for="ch" forName="childText4" refType="h" fact="0.4592"/>
                  <dgm:constr type="w" for="ch" forName="childText4" refType="w" fact="0.18482"/>
                  <dgm:constr type="h" for="ch" forName="childText4" refType="h" fact="0.4763"/>
                  <dgm:constr type="l" for="ch" forName="childText5" refType="w" fact="0.7393"/>
                  <dgm:constr type="t" for="ch" forName="childText5" refType="h" fact="0.5457"/>
                  <dgm:constr type="w" for="ch" forName="childText5" refType="w" fact="0.18482"/>
                  <dgm:constr type="h" for="ch" forName="childText5" refType="h" fact="0.4763"/>
                  <dgm:constr type="l" for="ch" forName="parentText1" refType="w" fact="0"/>
                  <dgm:constr type="t" for="ch" forName="parentText1" refType="h" fact="0"/>
                  <dgm:constr type="w" for="ch" forName="parentText1" refType="w"/>
                  <dgm:constr type="h" for="ch" forName="parentText1" refType="h" fact="0.2594"/>
                  <dgm:constr type="l" for="ch" forName="parentText2" refType="w" fact="0.1848"/>
                  <dgm:constr type="t" for="ch" forName="parentText2" refType="h" fact="0.0865"/>
                  <dgm:constr type="w" for="ch" forName="parentText2" refType="w" fact="0.8152"/>
                  <dgm:constr type="h" for="ch" forName="parentText2" refType="h" fact="0.2594"/>
                  <dgm:constr type="l" for="ch" forName="parentText3" refType="w" fact="0.3696"/>
                  <dgm:constr type="t" for="ch" forName="parentText3" refType="h" fact="0.173"/>
                  <dgm:constr type="w" for="ch" forName="parentText3" refType="w" fact="0.6304"/>
                  <dgm:constr type="h" for="ch" forName="parentText3" refType="h" fact="0.2594"/>
                  <dgm:constr type="l" for="ch" forName="parentText4" refType="w" fact="0.5545"/>
                  <dgm:constr type="t" for="ch" forName="parentText4" refType="h" fact="0.2595"/>
                  <dgm:constr type="w" for="ch" forName="parentText4" refType="w" fact="0.4455"/>
                  <dgm:constr type="h" for="ch" forName="parentText4" refType="h" fact="0.2594"/>
                  <dgm:constr type="l" for="ch" forName="parentText5" refType="w" fact="0.7393"/>
                  <dgm:constr type="t" for="ch" forName="parentText5" refType="h" fact="0.346"/>
                  <dgm:constr type="w" for="ch" forName="parentText5" refType="w" fact="0.2607"/>
                  <dgm:constr type="h" for="ch" forName="parentText5" refType="h" fact="0.2594"/>
                </dgm:constrLst>
              </dgm:if>
              <dgm:else name="Name5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5"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5"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5"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childText5" refType="primFontSz" refFor="des" refForName="parentText4" op="lte"/>
                  <dgm:constr type="primFontSz" for="des" forName="childText1" refType="primFontSz" refFor="des" refForName="parentText5" op="lte"/>
                  <dgm:constr type="primFontSz" for="des" forName="childText2" refType="primFontSz" refFor="des" refForName="parentText5" op="lte"/>
                  <dgm:constr type="primFontSz" for="des" forName="childText3" refType="primFontSz" refFor="des" refForName="parentText5" op="lte"/>
                  <dgm:constr type="primFontSz" for="des" forName="childText4" refType="primFontSz" refFor="des" refForName="parentText5" op="lte"/>
                  <dgm:constr type="primFontSz" for="des" forName="childText5" refType="primFontSz" refFor="des" refForName="parentText5"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primFontSz" for="des" forName="childText5" refType="primFontSz" refFor="des" refForName="childText1" op="equ"/>
                  <dgm:constr type="l" for="ch" forName="childText1" refType="w" fact="0.81518"/>
                  <dgm:constr type="t" for="ch" forName="childText1" refType="h" fact="0.1997"/>
                  <dgm:constr type="w" for="ch" forName="childText1" refType="w" fact="0.18482"/>
                  <dgm:constr type="h" for="ch" forName="childText1" refType="h" fact="0.4763"/>
                  <dgm:constr type="l" for="ch" forName="childText2" refType="w" fact="0.63036"/>
                  <dgm:constr type="t" for="ch" forName="childText2" refType="h" fact="0.2862"/>
                  <dgm:constr type="w" for="ch" forName="childText2" refType="w" fact="0.18482"/>
                  <dgm:constr type="h" for="ch" forName="childText2" refType="h" fact="0.4763"/>
                  <dgm:constr type="l" for="ch" forName="childText3" refType="w" fact="0.44554"/>
                  <dgm:constr type="t" for="ch" forName="childText3" refType="h" fact="0.3727"/>
                  <dgm:constr type="w" for="ch" forName="childText3" refType="w" fact="0.18482"/>
                  <dgm:constr type="h" for="ch" forName="childText3" refType="h" fact="0.4763"/>
                  <dgm:constr type="l" for="ch" forName="childText4" refType="w" fact="0.26072"/>
                  <dgm:constr type="t" for="ch" forName="childText4" refType="h" fact="0.4592"/>
                  <dgm:constr type="w" for="ch" forName="childText4" refType="w" fact="0.18482"/>
                  <dgm:constr type="h" for="ch" forName="childText4" refType="h" fact="0.4763"/>
                  <dgm:constr type="l" for="ch" forName="childText5" refType="w" fact="0.0759"/>
                  <dgm:constr type="t" for="ch" forName="childText5" refType="h" fact="0.5457"/>
                  <dgm:constr type="w" for="ch" forName="childText5" refType="w" fact="0.18482"/>
                  <dgm:constr type="h" for="ch" forName="childText5" refType="h" fact="0.4763"/>
                  <dgm:constr type="l" for="ch" forName="parentText1" refType="w" fact="0"/>
                  <dgm:constr type="t" for="ch" forName="parentText1" refType="h" fact="0"/>
                  <dgm:constr type="w" for="ch" forName="parentText1" refType="w"/>
                  <dgm:constr type="h" for="ch" forName="parentText1" refType="h" fact="0.2594"/>
                  <dgm:constr type="l" for="ch" forName="parentText2" refType="w" fact="0"/>
                  <dgm:constr type="t" for="ch" forName="parentText2" refType="h" fact="0.0865"/>
                  <dgm:constr type="w" for="ch" forName="parentText2" refType="w" fact="0.8152"/>
                  <dgm:constr type="h" for="ch" forName="parentText2" refType="h" fact="0.2594"/>
                  <dgm:constr type="l" for="ch" forName="parentText3" refType="w" fact="0"/>
                  <dgm:constr type="t" for="ch" forName="parentText3" refType="h" fact="0.173"/>
                  <dgm:constr type="w" for="ch" forName="parentText3" refType="w" fact="0.6304"/>
                  <dgm:constr type="h" for="ch" forName="parentText3" refType="h" fact="0.2594"/>
                  <dgm:constr type="l" for="ch" forName="parentText4" refType="w" fact="0"/>
                  <dgm:constr type="t" for="ch" forName="parentText4" refType="h" fact="0.2595"/>
                  <dgm:constr type="w" for="ch" forName="parentText4" refType="w" fact="0.4455"/>
                  <dgm:constr type="h" for="ch" forName="parentText4" refType="h" fact="0.2594"/>
                  <dgm:constr type="l" for="ch" forName="parentText5" refType="w" fact="0"/>
                  <dgm:constr type="t" for="ch" forName="parentText5" refType="h" fact="0.346"/>
                  <dgm:constr type="w" for="ch" forName="parentText5" refType="w" fact="0.2607"/>
                  <dgm:constr type="h" for="ch" forName="parentText5" refType="h" fact="0.2594"/>
                </dgm:constrLst>
              </dgm:else>
            </dgm:choose>
          </dgm:else>
        </dgm:choose>
      </dgm:else>
    </dgm:choose>
    <dgm:forEach name="Name52" axis="ch" ptType="node" cnt="1">
      <dgm:layoutNode name="parentText1" styleLbl="node1">
        <dgm:varLst>
          <dgm:chMax/>
          <dgm:chPref val="3"/>
          <dgm:bulletEnabled val="1"/>
        </dgm:varLst>
        <dgm:choose name="Name53">
          <dgm:if name="Name54"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55">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56">
        <dgm:if name="Name57" axis="ch" ptType="node" func="cnt" op="gte" val="1">
          <dgm:layoutNode name="childText1"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8"/>
      </dgm:choose>
    </dgm:forEach>
    <dgm:forEach name="Name59" axis="ch" ptType="node" st="2" cnt="1">
      <dgm:layoutNode name="parentText2" styleLbl="node1">
        <dgm:varLst>
          <dgm:chMax/>
          <dgm:chPref val="3"/>
          <dgm:bulletEnabled val="1"/>
        </dgm:varLst>
        <dgm:choose name="Name60">
          <dgm:if name="Name61"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62">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63">
        <dgm:if name="Name64" axis="ch" ptType="node" func="cnt" op="gte" val="1">
          <dgm:layoutNode name="childText2"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5"/>
      </dgm:choose>
    </dgm:forEach>
    <dgm:forEach name="Name66" axis="ch" ptType="node" st="3" cnt="1">
      <dgm:layoutNode name="parentText3" styleLbl="node1">
        <dgm:varLst>
          <dgm:chMax/>
          <dgm:chPref val="3"/>
          <dgm:bulletEnabled val="1"/>
        </dgm:varLst>
        <dgm:choose name="Name67">
          <dgm:if name="Name68"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69">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70">
        <dgm:if name="Name71" axis="ch" ptType="node" func="cnt" op="gte" val="1">
          <dgm:layoutNode name="childText3"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2"/>
      </dgm:choose>
    </dgm:forEach>
    <dgm:forEach name="Name73" axis="ch" ptType="node" st="4" cnt="1">
      <dgm:layoutNode name="parentText4" styleLbl="node1">
        <dgm:varLst>
          <dgm:chMax/>
          <dgm:chPref val="3"/>
          <dgm:bulletEnabled val="1"/>
        </dgm:varLst>
        <dgm:choose name="Name74">
          <dgm:if name="Name75"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76">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77">
        <dgm:if name="Name78" axis="ch" ptType="node" func="cnt" op="gte" val="1">
          <dgm:layoutNode name="childText4"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9"/>
      </dgm:choose>
    </dgm:forEach>
    <dgm:forEach name="Name80" axis="ch" ptType="node" st="5" cnt="1">
      <dgm:layoutNode name="parentText5" styleLbl="node1">
        <dgm:varLst>
          <dgm:chMax/>
          <dgm:chPref val="3"/>
          <dgm:bulletEnabled val="1"/>
        </dgm:varLst>
        <dgm:choose name="Name81">
          <dgm:if name="Name82"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83">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84">
        <dgm:if name="Name85" axis="ch" ptType="node" func="cnt" op="gte" val="1">
          <dgm:layoutNode name="childText5"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6"/>
      </dgm:choose>
    </dgm:forEach>
  </dgm:layoutNode>
</dgm:layoutDef>
</file>

<file path=ppt/diagrams/layout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3d4">
  <dgm:title val=""/>
  <dgm:desc val=""/>
  <dgm:catLst>
    <dgm:cat type="3D" pri="11400"/>
  </dgm:catLst>
  <dgm:scene3d>
    <a:camera prst="orthographicFront"/>
    <a:lightRig rig="threePt" dir="t"/>
  </dgm:scene3d>
  <dgm:styleLbl name="node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chilly" dir="t"/>
    </dgm:scene3d>
    <dgm:sp3d prstMaterial="translucentPowder">
      <a:bevelT w="127000" h="25400" prst="softRound"/>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chilly" dir="t"/>
    </dgm:scene3d>
    <dgm:sp3d z="12700" extrusionH="12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alignImgPlac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bgImgPlace1">
    <dgm:scene3d>
      <a:camera prst="orthographicFront"/>
      <a:lightRig rig="chilly" dir="t"/>
    </dgm:scene3d>
    <dgm:sp3d z="-257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chilly" dir="t"/>
    </dgm:scene3d>
    <dgm:sp3d z="-70000" extrusionH="1700" prstMaterial="translucentPowder">
      <a:bevelT w="25400" h="6350" prst="softRound"/>
      <a:bevelB w="0" h="0" prst="convex"/>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bgSibTrans2D1">
    <dgm:scene3d>
      <a:camera prst="orthographicFront"/>
      <a:lightRig rig="chilly" dir="t"/>
    </dgm:scene3d>
    <dgm:sp3d z="-25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sibTrans1D1">
    <dgm:scene3d>
      <a:camera prst="orthographicFront"/>
      <a:lightRig rig="chilly"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chilly"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2">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3">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4">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1D1">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con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1">
    <dgm:scene3d>
      <a:camera prst="orthographicFront"/>
      <a:lightRig rig="chilly" dir="t"/>
    </dgm:scene3d>
    <dgm:sp3d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trAlignAcc1">
    <dgm:scene3d>
      <a:camera prst="orthographicFront"/>
      <a:lightRig rig="chilly" dir="t"/>
    </dgm:scene3d>
    <dgm:sp3d prstMaterial="dkEdge">
      <a:bevelT w="127000" h="25400"/>
    </dgm:sp3d>
    <dgm:txPr/>
    <dgm:style>
      <a:lnRef idx="1">
        <a:scrgbClr r="0" g="0" b="0"/>
      </a:lnRef>
      <a:fillRef idx="1">
        <a:scrgbClr r="0" g="0" b="0"/>
      </a:fillRef>
      <a:effectRef idx="0">
        <a:scrgbClr r="0" g="0" b="0"/>
      </a:effectRef>
      <a:fontRef idx="minor">
        <a:schemeClr val="lt1"/>
      </a:fontRef>
    </dgm:style>
  </dgm:styleLbl>
  <dgm:styleLbl name="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AlignAcc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0">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2">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3">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4">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dkBgShp">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trBgShp">
    <dgm:scene3d>
      <a:camera prst="orthographicFront"/>
      <a:lightRig rig="chilly"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4">
  <dgm:title val=""/>
  <dgm:desc val=""/>
  <dgm:catLst>
    <dgm:cat type="3D" pri="11400"/>
  </dgm:catLst>
  <dgm:scene3d>
    <a:camera prst="orthographicFront"/>
    <a:lightRig rig="threePt" dir="t"/>
  </dgm:scene3d>
  <dgm:styleLbl name="node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chilly" dir="t"/>
    </dgm:scene3d>
    <dgm:sp3d prstMaterial="translucentPowder">
      <a:bevelT w="127000" h="25400" prst="softRound"/>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chilly" dir="t"/>
    </dgm:scene3d>
    <dgm:sp3d z="12700" extrusionH="12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alignImgPlac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bgImgPlace1">
    <dgm:scene3d>
      <a:camera prst="orthographicFront"/>
      <a:lightRig rig="chilly" dir="t"/>
    </dgm:scene3d>
    <dgm:sp3d z="-257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chilly" dir="t"/>
    </dgm:scene3d>
    <dgm:sp3d z="-70000" extrusionH="1700" prstMaterial="translucentPowder">
      <a:bevelT w="25400" h="6350" prst="softRound"/>
      <a:bevelB w="0" h="0" prst="convex"/>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bgSibTrans2D1">
    <dgm:scene3d>
      <a:camera prst="orthographicFront"/>
      <a:lightRig rig="chilly" dir="t"/>
    </dgm:scene3d>
    <dgm:sp3d z="-25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sibTrans1D1">
    <dgm:scene3d>
      <a:camera prst="orthographicFront"/>
      <a:lightRig rig="chilly"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chilly"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2">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3">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4">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1D1">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con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1">
    <dgm:scene3d>
      <a:camera prst="orthographicFront"/>
      <a:lightRig rig="chilly" dir="t"/>
    </dgm:scene3d>
    <dgm:sp3d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trAlignAcc1">
    <dgm:scene3d>
      <a:camera prst="orthographicFront"/>
      <a:lightRig rig="chilly" dir="t"/>
    </dgm:scene3d>
    <dgm:sp3d prstMaterial="dkEdge">
      <a:bevelT w="127000" h="25400"/>
    </dgm:sp3d>
    <dgm:txPr/>
    <dgm:style>
      <a:lnRef idx="1">
        <a:scrgbClr r="0" g="0" b="0"/>
      </a:lnRef>
      <a:fillRef idx="1">
        <a:scrgbClr r="0" g="0" b="0"/>
      </a:fillRef>
      <a:effectRef idx="0">
        <a:scrgbClr r="0" g="0" b="0"/>
      </a:effectRef>
      <a:fontRef idx="minor">
        <a:schemeClr val="lt1"/>
      </a:fontRef>
    </dgm:style>
  </dgm:styleLbl>
  <dgm:styleLbl name="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AlignAcc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0">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2">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3">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4">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dkBgShp">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trBgShp">
    <dgm:scene3d>
      <a:camera prst="orthographicFront"/>
      <a:lightRig rig="chilly"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1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1"/>
            <a:ext cx="2946325" cy="498174"/>
          </a:xfrm>
          <a:prstGeom prst="rect">
            <a:avLst/>
          </a:prstGeom>
        </p:spPr>
        <p:txBody>
          <a:bodyPr vert="horz" lIns="83786" tIns="41893" rIns="83786" bIns="41893" rtlCol="0"/>
          <a:lstStyle>
            <a:lvl1pPr algn="l">
              <a:defRPr sz="1100"/>
            </a:lvl1pPr>
          </a:lstStyle>
          <a:p>
            <a:endParaRPr lang="fr-BE"/>
          </a:p>
        </p:txBody>
      </p:sp>
      <p:sp>
        <p:nvSpPr>
          <p:cNvPr id="3" name="Espace réservé de la date 2"/>
          <p:cNvSpPr>
            <a:spLocks noGrp="1"/>
          </p:cNvSpPr>
          <p:nvPr>
            <p:ph type="dt" sz="quarter" idx="1"/>
          </p:nvPr>
        </p:nvSpPr>
        <p:spPr>
          <a:xfrm>
            <a:off x="3849923" y="1"/>
            <a:ext cx="2946325" cy="498174"/>
          </a:xfrm>
          <a:prstGeom prst="rect">
            <a:avLst/>
          </a:prstGeom>
        </p:spPr>
        <p:txBody>
          <a:bodyPr vert="horz" lIns="83786" tIns="41893" rIns="83786" bIns="41893" rtlCol="0"/>
          <a:lstStyle>
            <a:lvl1pPr algn="r">
              <a:defRPr sz="1100"/>
            </a:lvl1pPr>
          </a:lstStyle>
          <a:p>
            <a:fld id="{C7B6A7C6-52ED-42EE-8221-3A15D56B9C39}" type="datetimeFigureOut">
              <a:rPr lang="fr-BE" smtClean="0"/>
              <a:t>25-03-26</a:t>
            </a:fld>
            <a:endParaRPr lang="fr-BE"/>
          </a:p>
        </p:txBody>
      </p:sp>
      <p:sp>
        <p:nvSpPr>
          <p:cNvPr id="4" name="Espace réservé du pied de page 3"/>
          <p:cNvSpPr>
            <a:spLocks noGrp="1"/>
          </p:cNvSpPr>
          <p:nvPr>
            <p:ph type="ftr" sz="quarter" idx="2"/>
          </p:nvPr>
        </p:nvSpPr>
        <p:spPr>
          <a:xfrm>
            <a:off x="0" y="9428464"/>
            <a:ext cx="2946325" cy="498174"/>
          </a:xfrm>
          <a:prstGeom prst="rect">
            <a:avLst/>
          </a:prstGeom>
        </p:spPr>
        <p:txBody>
          <a:bodyPr vert="horz" lIns="83786" tIns="41893" rIns="83786" bIns="41893" rtlCol="0" anchor="b"/>
          <a:lstStyle>
            <a:lvl1pPr algn="l">
              <a:defRPr sz="1100"/>
            </a:lvl1pPr>
          </a:lstStyle>
          <a:p>
            <a:endParaRPr lang="fr-BE"/>
          </a:p>
        </p:txBody>
      </p:sp>
      <p:sp>
        <p:nvSpPr>
          <p:cNvPr id="5" name="Espace réservé du numéro de diapositive 4"/>
          <p:cNvSpPr>
            <a:spLocks noGrp="1"/>
          </p:cNvSpPr>
          <p:nvPr>
            <p:ph type="sldNum" sz="quarter" idx="3"/>
          </p:nvPr>
        </p:nvSpPr>
        <p:spPr>
          <a:xfrm>
            <a:off x="3849923" y="9428464"/>
            <a:ext cx="2946325" cy="498174"/>
          </a:xfrm>
          <a:prstGeom prst="rect">
            <a:avLst/>
          </a:prstGeom>
        </p:spPr>
        <p:txBody>
          <a:bodyPr vert="horz" lIns="83786" tIns="41893" rIns="83786" bIns="41893" rtlCol="0" anchor="b"/>
          <a:lstStyle>
            <a:lvl1pPr algn="r">
              <a:defRPr sz="1100"/>
            </a:lvl1pPr>
          </a:lstStyle>
          <a:p>
            <a:fld id="{5AC1AA12-B56D-4E35-94AD-65AA6D18A999}" type="slidenum">
              <a:rPr lang="fr-BE" smtClean="0"/>
              <a:t>‹nr.›</a:t>
            </a:fld>
            <a:endParaRPr lang="fr-BE"/>
          </a:p>
        </p:txBody>
      </p:sp>
    </p:spTree>
    <p:extLst>
      <p:ext uri="{BB962C8B-B14F-4D97-AF65-F5344CB8AC3E}">
        <p14:creationId xmlns:p14="http://schemas.microsoft.com/office/powerpoint/2010/main" val="325346470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1.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fr-BE"/>
          </a:p>
        </p:txBody>
      </p:sp>
      <p:sp>
        <p:nvSpPr>
          <p:cNvPr id="3" name="Espace réservé de la date 2"/>
          <p:cNvSpPr>
            <a:spLocks noGrp="1"/>
          </p:cNvSpPr>
          <p:nvPr>
            <p:ph type="dt" idx="1"/>
          </p:nvPr>
        </p:nvSpPr>
        <p:spPr>
          <a:xfrm>
            <a:off x="3849688" y="0"/>
            <a:ext cx="2946400" cy="496888"/>
          </a:xfrm>
          <a:prstGeom prst="rect">
            <a:avLst/>
          </a:prstGeom>
        </p:spPr>
        <p:txBody>
          <a:bodyPr vert="horz" lIns="91440" tIns="45720" rIns="91440" bIns="45720" rtlCol="0"/>
          <a:lstStyle>
            <a:lvl1pPr algn="r">
              <a:defRPr sz="1200"/>
            </a:lvl1pPr>
          </a:lstStyle>
          <a:p>
            <a:fld id="{3858DBD7-CBC7-4A5E-9633-F4260B28050E}" type="datetimeFigureOut">
              <a:rPr lang="fr-BE" smtClean="0"/>
              <a:t>25-03-26</a:t>
            </a:fld>
            <a:endParaRPr lang="fr-BE"/>
          </a:p>
        </p:txBody>
      </p:sp>
      <p:sp>
        <p:nvSpPr>
          <p:cNvPr id="4" name="Espace réservé de l'image des diapositives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fr-BE"/>
          </a:p>
        </p:txBody>
      </p:sp>
      <p:sp>
        <p:nvSpPr>
          <p:cNvPr id="5" name="Espace réservé des commentaires 4"/>
          <p:cNvSpPr>
            <a:spLocks noGrp="1"/>
          </p:cNvSpPr>
          <p:nvPr>
            <p:ph type="body" sz="quarter" idx="3"/>
          </p:nvPr>
        </p:nvSpPr>
        <p:spPr>
          <a:xfrm>
            <a:off x="679450" y="4776788"/>
            <a:ext cx="5438775" cy="3908425"/>
          </a:xfrm>
          <a:prstGeom prst="rect">
            <a:avLst/>
          </a:prstGeom>
        </p:spPr>
        <p:txBody>
          <a:bodyPr vert="horz" lIns="91440" tIns="45720" rIns="91440" bIns="45720" rtlCol="0"/>
          <a:lstStyle/>
          <a:p>
            <a:pPr lvl="0"/>
            <a:r>
              <a:rPr lang="nl"/>
              <a:t>De stijlen van de maskertekst wijzigen</a:t>
            </a:r>
          </a:p>
          <a:p>
            <a:pPr lvl="1"/>
            <a:r>
              <a:rPr lang="nl"/>
              <a:t>Tweede niveau</a:t>
            </a:r>
          </a:p>
          <a:p>
            <a:pPr lvl="2"/>
            <a:r>
              <a:rPr lang="nl"/>
              <a:t>Derde niveau</a:t>
            </a:r>
          </a:p>
          <a:p>
            <a:pPr lvl="3"/>
            <a:r>
              <a:rPr lang="nl"/>
              <a:t>Vierde niveau</a:t>
            </a:r>
          </a:p>
          <a:p>
            <a:pPr lvl="4"/>
            <a:r>
              <a:rPr lang="nl"/>
              <a:t>Vijfde niveau</a:t>
            </a:r>
            <a:endParaRPr lang="fr-BE"/>
          </a:p>
        </p:txBody>
      </p:sp>
      <p:sp>
        <p:nvSpPr>
          <p:cNvPr id="6" name="Espace réservé du pied de page 5"/>
          <p:cNvSpPr>
            <a:spLocks noGrp="1"/>
          </p:cNvSpPr>
          <p:nvPr>
            <p:ph type="ftr" sz="quarter" idx="4"/>
          </p:nvPr>
        </p:nvSpPr>
        <p:spPr>
          <a:xfrm>
            <a:off x="0" y="9429750"/>
            <a:ext cx="2946400" cy="496888"/>
          </a:xfrm>
          <a:prstGeom prst="rect">
            <a:avLst/>
          </a:prstGeom>
        </p:spPr>
        <p:txBody>
          <a:bodyPr vert="horz" lIns="91440" tIns="45720" rIns="91440" bIns="45720" rtlCol="0" anchor="b"/>
          <a:lstStyle>
            <a:lvl1pPr algn="l">
              <a:defRPr sz="1200"/>
            </a:lvl1pPr>
          </a:lstStyle>
          <a:p>
            <a:endParaRPr lang="fr-BE"/>
          </a:p>
        </p:txBody>
      </p:sp>
      <p:sp>
        <p:nvSpPr>
          <p:cNvPr id="7" name="Espace réservé du numéro de diapositive 6"/>
          <p:cNvSpPr>
            <a:spLocks noGrp="1"/>
          </p:cNvSpPr>
          <p:nvPr>
            <p:ph type="sldNum" sz="quarter" idx="5"/>
          </p:nvPr>
        </p:nvSpPr>
        <p:spPr>
          <a:xfrm>
            <a:off x="3849688" y="9429750"/>
            <a:ext cx="2946400" cy="496888"/>
          </a:xfrm>
          <a:prstGeom prst="rect">
            <a:avLst/>
          </a:prstGeom>
        </p:spPr>
        <p:txBody>
          <a:bodyPr vert="horz" lIns="91440" tIns="45720" rIns="91440" bIns="45720" rtlCol="0" anchor="b"/>
          <a:lstStyle>
            <a:lvl1pPr algn="r">
              <a:defRPr sz="1200"/>
            </a:lvl1pPr>
          </a:lstStyle>
          <a:p>
            <a:fld id="{F84E3C22-7C64-4B61-A85C-F3284DE1466A}" type="slidenum">
              <a:rPr lang="fr-BE" smtClean="0"/>
              <a:t>‹nr.›</a:t>
            </a:fld>
            <a:endParaRPr lang="fr-BE"/>
          </a:p>
        </p:txBody>
      </p:sp>
    </p:spTree>
    <p:extLst>
      <p:ext uri="{BB962C8B-B14F-4D97-AF65-F5344CB8AC3E}">
        <p14:creationId xmlns:p14="http://schemas.microsoft.com/office/powerpoint/2010/main" val="9579916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31.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32.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33.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36.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37.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40.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41.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42.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3" Type="http://schemas.openxmlformats.org/officeDocument/2006/relationships/hyperlink" Target="https://www.iriscare.brussels/nl/burgers/personen-met-een-handicap/revalidatiecentra/" TargetMode="External"/><Relationship Id="rId2" Type="http://schemas.openxmlformats.org/officeDocument/2006/relationships/slide" Target="../slides/slide143.xml"/><Relationship Id="rId1" Type="http://schemas.openxmlformats.org/officeDocument/2006/relationships/notesMaster" Target="../notesMasters/notesMaster1.xml"/><Relationship Id="rId6" Type="http://schemas.openxmlformats.org/officeDocument/2006/relationships/hyperlink" Target="https://www.guidesocial.be/le.gue/?page=1" TargetMode="External"/><Relationship Id="rId5" Type="http://schemas.openxmlformats.org/officeDocument/2006/relationships/hyperlink" Target="https://www.lewolvendael.org/" TargetMode="External"/><Relationship Id="rId4" Type="http://schemas.openxmlformats.org/officeDocument/2006/relationships/hyperlink" Target="https://wops-asbl.be/nl/services/centre-psychotherapeutique-de-jour/" TargetMode="Externa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14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iris.who.int/bitstream/handle/10665/363208/9789240058323-fre.pdf" TargetMode="External"/><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2" Type="http://schemas.openxmlformats.org/officeDocument/2006/relationships/slide" Target="../slides/slide145.xml"/><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2" Type="http://schemas.openxmlformats.org/officeDocument/2006/relationships/slide" Target="../slides/slide146.xml"/><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2" Type="http://schemas.openxmlformats.org/officeDocument/2006/relationships/slide" Target="../slides/slide147.xml"/><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2" Type="http://schemas.openxmlformats.org/officeDocument/2006/relationships/slide" Target="../slides/slide149.xml"/><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2" Type="http://schemas.openxmlformats.org/officeDocument/2006/relationships/slide" Target="../slides/slide150.xml"/><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2" Type="http://schemas.openxmlformats.org/officeDocument/2006/relationships/slide" Target="../slides/slide15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3" Type="http://schemas.openxmlformats.org/officeDocument/2006/relationships/hyperlink" Target="https://www.rhythmofregulation.com/polyvagal-theory" TargetMode="External"/><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3" Type="http://schemas.openxmlformats.org/officeDocument/2006/relationships/hyperlink" Target="https://nl.wikipedia.org/wiki/Emotie" TargetMode="External"/><Relationship Id="rId2" Type="http://schemas.openxmlformats.org/officeDocument/2006/relationships/slide" Target="../slides/slide29.xml"/><Relationship Id="rId1" Type="http://schemas.openxmlformats.org/officeDocument/2006/relationships/notesMaster" Target="../notesMasters/notesMaster1.xml"/><Relationship Id="rId6" Type="http://schemas.openxmlformats.org/officeDocument/2006/relationships/hyperlink" Target="https://nl.wikipedia.org/wiki/Geheugen_(mens)" TargetMode="External"/><Relationship Id="rId5" Type="http://schemas.openxmlformats.org/officeDocument/2006/relationships/hyperlink" Target="https://nl.wikipedia.org/wiki/Genot" TargetMode="External"/><Relationship Id="rId4" Type="http://schemas.openxmlformats.org/officeDocument/2006/relationships/hyperlink" Target="https://nl.wikipedia.org/wiki/Motivatie" TargetMode="Externa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3" Type="http://schemas.openxmlformats.org/officeDocument/2006/relationships/hyperlink" Target="https://www.youtube.com/watch?v=OVaR7k3RgCY" TargetMode="External"/><Relationship Id="rId2" Type="http://schemas.openxmlformats.org/officeDocument/2006/relationships/slide" Target="../slides/slide31.xml"/><Relationship Id="rId1" Type="http://schemas.openxmlformats.org/officeDocument/2006/relationships/notesMaster" Target="../notesMasters/notesMaster1.xml"/><Relationship Id="rId4" Type="http://schemas.openxmlformats.org/officeDocument/2006/relationships/hyperlink" Target="https://www.youtube.com/watch?v=K1ovJu2GNVo" TargetMode="Externa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3" Type="http://schemas.openxmlformats.org/officeDocument/2006/relationships/hyperlink" Target="https://www.compsy.be/le-secret-professionnel-partage-des-psychologues" TargetMode="External"/><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www.werkbaarwerk.be/sites/default/files/documenten/SERV_DB_20231004_WBM2023_Werknemers_RAP_StIA.pdf"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3" Type="http://schemas.openxmlformats.org/officeDocument/2006/relationships/hyperlink" Target="https://beswic.be/nl/themas/gezondheid-en-re-integratie-van-de-werknemer" TargetMode="External"/><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3" Type="http://schemas.openxmlformats.org/officeDocument/2006/relationships/hyperlink" Target="http://www.ejustice.just.fgov.be/cgi_loi/loi_a1.pl?DETAIL=1994071438/F&amp;caller=list&amp;row_id=1&amp;numero=5&amp;rech=12&amp;cn=1994071438&amp;table_name=LOI&amp;nm=1994071451&amp;la=F&amp;chercher=t&amp;dt=LOI&amp;language=fr&amp;fr=f&amp;choix1=ET&amp;choix2=ET&amp;fromtab=loi_all&amp;sql=dt+contains++'LOI'+and+dd+=+date'1994-07-14'and+actif+=+'Y'&amp;ddda=1994&amp;tri=dd+AS+RANK+&amp;trier=promulgation&amp;dddj=14&amp;dddm=07&amp;imgcn.x=54&amp;imgcn.y=11#Art.152" TargetMode="External"/><Relationship Id="rId2" Type="http://schemas.openxmlformats.org/officeDocument/2006/relationships/slide" Target="../slides/slide96.xml"/><Relationship Id="rId1" Type="http://schemas.openxmlformats.org/officeDocument/2006/relationships/notesMaster" Target="../notesMasters/notesMaster1.xml"/><Relationship Id="rId4" Type="http://schemas.openxmlformats.org/officeDocument/2006/relationships/hyperlink" Target="http://www.ejustice.just.fgov.be/cgi_loi/loi_a1.pl?DETAIL=1994071438/F&amp;caller=list&amp;row_id=1&amp;numero=5&amp;rech=12&amp;cn=1994071438&amp;table_name=LOI&amp;nm=1994071451&amp;la=F&amp;chercher=t&amp;dt=LOI&amp;language=fr&amp;fr=f&amp;choix1=ET&amp;choix2=ET&amp;fromtab=loi_all&amp;sql=dt+contains++'LOI'+and+dd+=+date'1994-07-14'and+actif+=+'Y'&amp;ddda=1994&amp;tri=dd+AS+RANK+&amp;trier=promulgation&amp;dddj=14&amp;dddm=07&amp;imgcn.x=54&amp;imgcn.y=11#Art.154" TargetMode="Externa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DF8325C-734F-4BD6-9D5D-A0651F9622A6}" type="slidenum">
              <a:rPr kumimoji="0" lang="nl-NL"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nl-NL"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4621896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15D720-248F-E254-3B4D-C7E27B97A05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3DABBA8-C467-C572-CDBE-0D8EA1E830C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7F2C2AD-DA1F-E1DC-042F-03B12143739F}"/>
              </a:ext>
            </a:extLst>
          </p:cNvPr>
          <p:cNvSpPr>
            <a:spLocks noGrp="1"/>
          </p:cNvSpPr>
          <p:nvPr>
            <p:ph type="body" idx="1"/>
          </p:nvPr>
        </p:nvSpPr>
        <p:spPr/>
        <p:txBody>
          <a:bodyPr/>
          <a:lstStyle/>
          <a:p>
            <a:r>
              <a:rPr lang="en-US" dirty="0">
                <a:solidFill>
                  <a:srgbClr val="424242"/>
                </a:solidFill>
              </a:rPr>
              <a:t>“Dit model </a:t>
            </a:r>
            <a:r>
              <a:rPr lang="en-US" dirty="0" err="1">
                <a:solidFill>
                  <a:srgbClr val="424242"/>
                </a:solidFill>
              </a:rPr>
              <a:t>toont</a:t>
            </a:r>
            <a:r>
              <a:rPr lang="en-US" dirty="0">
                <a:solidFill>
                  <a:srgbClr val="424242"/>
                </a:solidFill>
              </a:rPr>
              <a:t> </a:t>
            </a:r>
            <a:r>
              <a:rPr lang="en-US" dirty="0" err="1">
                <a:solidFill>
                  <a:srgbClr val="424242"/>
                </a:solidFill>
              </a:rPr>
              <a:t>dat</a:t>
            </a:r>
            <a:r>
              <a:rPr lang="en-US" dirty="0">
                <a:solidFill>
                  <a:srgbClr val="424242"/>
                </a:solidFill>
              </a:rPr>
              <a:t> mentale gezondheid en </a:t>
            </a:r>
            <a:r>
              <a:rPr lang="en-US" dirty="0" err="1">
                <a:solidFill>
                  <a:srgbClr val="424242"/>
                </a:solidFill>
              </a:rPr>
              <a:t>psychische</a:t>
            </a:r>
            <a:r>
              <a:rPr lang="en-US" dirty="0">
                <a:solidFill>
                  <a:srgbClr val="424242"/>
                </a:solidFill>
              </a:rPr>
              <a:t> </a:t>
            </a:r>
            <a:r>
              <a:rPr lang="en-US" dirty="0" err="1">
                <a:solidFill>
                  <a:srgbClr val="424242"/>
                </a:solidFill>
              </a:rPr>
              <a:t>problemen</a:t>
            </a:r>
            <a:r>
              <a:rPr lang="en-US" dirty="0">
                <a:solidFill>
                  <a:srgbClr val="424242"/>
                </a:solidFill>
              </a:rPr>
              <a:t> </a:t>
            </a:r>
            <a:r>
              <a:rPr lang="en-US" dirty="0" err="1">
                <a:solidFill>
                  <a:srgbClr val="424242"/>
                </a:solidFill>
              </a:rPr>
              <a:t>niet</a:t>
            </a:r>
            <a:r>
              <a:rPr lang="en-US" dirty="0">
                <a:solidFill>
                  <a:srgbClr val="424242"/>
                </a:solidFill>
              </a:rPr>
              <a:t> </a:t>
            </a:r>
            <a:r>
              <a:rPr lang="en-US" dirty="0" err="1">
                <a:solidFill>
                  <a:srgbClr val="424242"/>
                </a:solidFill>
              </a:rPr>
              <a:t>elkaars</a:t>
            </a:r>
            <a:r>
              <a:rPr lang="en-US" dirty="0">
                <a:solidFill>
                  <a:srgbClr val="424242"/>
                </a:solidFill>
              </a:rPr>
              <a:t> </a:t>
            </a:r>
            <a:r>
              <a:rPr lang="en-US" dirty="0" err="1">
                <a:solidFill>
                  <a:srgbClr val="424242"/>
                </a:solidFill>
              </a:rPr>
              <a:t>tegenpolen</a:t>
            </a:r>
            <a:r>
              <a:rPr lang="en-US" dirty="0">
                <a:solidFill>
                  <a:srgbClr val="424242"/>
                </a:solidFill>
              </a:rPr>
              <a:t> </a:t>
            </a:r>
            <a:r>
              <a:rPr lang="en-US" dirty="0" err="1">
                <a:solidFill>
                  <a:srgbClr val="424242"/>
                </a:solidFill>
              </a:rPr>
              <a:t>zijn</a:t>
            </a:r>
            <a:r>
              <a:rPr lang="en-US" dirty="0">
                <a:solidFill>
                  <a:srgbClr val="424242"/>
                </a:solidFill>
              </a:rPr>
              <a:t>. </a:t>
            </a:r>
            <a:r>
              <a:rPr lang="en-US" dirty="0" err="1">
                <a:solidFill>
                  <a:srgbClr val="424242"/>
                </a:solidFill>
              </a:rPr>
              <a:t>Iemand</a:t>
            </a:r>
            <a:r>
              <a:rPr lang="en-US" dirty="0">
                <a:solidFill>
                  <a:srgbClr val="424242"/>
                </a:solidFill>
              </a:rPr>
              <a:t> </a:t>
            </a:r>
            <a:r>
              <a:rPr lang="en-US" dirty="0" err="1">
                <a:solidFill>
                  <a:srgbClr val="424242"/>
                </a:solidFill>
              </a:rPr>
              <a:t>kan</a:t>
            </a:r>
            <a:r>
              <a:rPr lang="en-US" dirty="0">
                <a:solidFill>
                  <a:srgbClr val="424242"/>
                </a:solidFill>
              </a:rPr>
              <a:t> </a:t>
            </a:r>
            <a:r>
              <a:rPr lang="en-US" dirty="0" err="1">
                <a:solidFill>
                  <a:srgbClr val="424242"/>
                </a:solidFill>
              </a:rPr>
              <a:t>psychische</a:t>
            </a:r>
            <a:r>
              <a:rPr lang="en-US" dirty="0">
                <a:solidFill>
                  <a:srgbClr val="424242"/>
                </a:solidFill>
              </a:rPr>
              <a:t> </a:t>
            </a:r>
            <a:r>
              <a:rPr lang="en-US" dirty="0" err="1">
                <a:solidFill>
                  <a:srgbClr val="424242"/>
                </a:solidFill>
              </a:rPr>
              <a:t>klachten</a:t>
            </a:r>
            <a:r>
              <a:rPr lang="en-US" dirty="0">
                <a:solidFill>
                  <a:srgbClr val="424242"/>
                </a:solidFill>
              </a:rPr>
              <a:t> </a:t>
            </a:r>
            <a:r>
              <a:rPr lang="en-US" dirty="0" err="1">
                <a:solidFill>
                  <a:srgbClr val="424242"/>
                </a:solidFill>
              </a:rPr>
              <a:t>hebben</a:t>
            </a:r>
            <a:r>
              <a:rPr lang="en-US" dirty="0">
                <a:solidFill>
                  <a:srgbClr val="424242"/>
                </a:solidFill>
              </a:rPr>
              <a:t> </a:t>
            </a:r>
            <a:r>
              <a:rPr lang="en-US" dirty="0" err="1">
                <a:solidFill>
                  <a:srgbClr val="424242"/>
                </a:solidFill>
              </a:rPr>
              <a:t>én</a:t>
            </a:r>
            <a:r>
              <a:rPr lang="en-US" dirty="0">
                <a:solidFill>
                  <a:srgbClr val="424242"/>
                </a:solidFill>
              </a:rPr>
              <a:t> </a:t>
            </a:r>
            <a:r>
              <a:rPr lang="en-US" dirty="0" err="1">
                <a:solidFill>
                  <a:srgbClr val="424242"/>
                </a:solidFill>
              </a:rPr>
              <a:t>toch</a:t>
            </a:r>
            <a:r>
              <a:rPr lang="en-US" dirty="0">
                <a:solidFill>
                  <a:srgbClr val="424242"/>
                </a:solidFill>
              </a:rPr>
              <a:t> </a:t>
            </a:r>
            <a:r>
              <a:rPr lang="en-US" dirty="0" err="1">
                <a:solidFill>
                  <a:srgbClr val="424242"/>
                </a:solidFill>
              </a:rPr>
              <a:t>een</a:t>
            </a:r>
            <a:r>
              <a:rPr lang="en-US" dirty="0">
                <a:solidFill>
                  <a:srgbClr val="424242"/>
                </a:solidFill>
              </a:rPr>
              <a:t> </a:t>
            </a:r>
            <a:r>
              <a:rPr lang="en-US" dirty="0" err="1">
                <a:solidFill>
                  <a:srgbClr val="424242"/>
                </a:solidFill>
              </a:rPr>
              <a:t>goed</a:t>
            </a:r>
            <a:r>
              <a:rPr lang="en-US" dirty="0">
                <a:solidFill>
                  <a:srgbClr val="424242"/>
                </a:solidFill>
              </a:rPr>
              <a:t> </a:t>
            </a:r>
            <a:r>
              <a:rPr lang="en-US" dirty="0" err="1">
                <a:solidFill>
                  <a:srgbClr val="424242"/>
                </a:solidFill>
              </a:rPr>
              <a:t>mentaal</a:t>
            </a:r>
            <a:r>
              <a:rPr lang="en-US" dirty="0">
                <a:solidFill>
                  <a:srgbClr val="424242"/>
                </a:solidFill>
              </a:rPr>
              <a:t> </a:t>
            </a:r>
            <a:r>
              <a:rPr lang="en-US" dirty="0" err="1">
                <a:solidFill>
                  <a:srgbClr val="424242"/>
                </a:solidFill>
              </a:rPr>
              <a:t>welzijn</a:t>
            </a:r>
            <a:r>
              <a:rPr lang="en-US" dirty="0">
                <a:solidFill>
                  <a:srgbClr val="424242"/>
                </a:solidFill>
              </a:rPr>
              <a:t> </a:t>
            </a:r>
            <a:r>
              <a:rPr lang="en-US" dirty="0" err="1">
                <a:solidFill>
                  <a:srgbClr val="424242"/>
                </a:solidFill>
              </a:rPr>
              <a:t>ervaren</a:t>
            </a:r>
            <a:r>
              <a:rPr lang="en-US" dirty="0">
                <a:solidFill>
                  <a:srgbClr val="424242"/>
                </a:solidFill>
              </a:rPr>
              <a:t> – </a:t>
            </a:r>
            <a:r>
              <a:rPr lang="en-US" dirty="0" err="1">
                <a:solidFill>
                  <a:srgbClr val="424242"/>
                </a:solidFill>
              </a:rPr>
              <a:t>bijvoorbeeld</a:t>
            </a:r>
            <a:r>
              <a:rPr lang="en-US" dirty="0">
                <a:solidFill>
                  <a:srgbClr val="424242"/>
                </a:solidFill>
              </a:rPr>
              <a:t> </a:t>
            </a:r>
            <a:r>
              <a:rPr lang="en-US" dirty="0" err="1">
                <a:solidFill>
                  <a:srgbClr val="424242"/>
                </a:solidFill>
              </a:rPr>
              <a:t>dankzij</a:t>
            </a:r>
            <a:r>
              <a:rPr lang="en-US" dirty="0">
                <a:solidFill>
                  <a:srgbClr val="424242"/>
                </a:solidFill>
              </a:rPr>
              <a:t> </a:t>
            </a:r>
            <a:r>
              <a:rPr lang="en-US" dirty="0" err="1">
                <a:solidFill>
                  <a:srgbClr val="424242"/>
                </a:solidFill>
              </a:rPr>
              <a:t>veerkracht</a:t>
            </a:r>
            <a:r>
              <a:rPr lang="en-US" dirty="0">
                <a:solidFill>
                  <a:srgbClr val="424242"/>
                </a:solidFill>
              </a:rPr>
              <a:t>, </a:t>
            </a:r>
            <a:r>
              <a:rPr lang="en-US" dirty="0" err="1">
                <a:solidFill>
                  <a:srgbClr val="424242"/>
                </a:solidFill>
              </a:rPr>
              <a:t>sociale</a:t>
            </a:r>
            <a:r>
              <a:rPr lang="en-US" dirty="0">
                <a:solidFill>
                  <a:srgbClr val="424242"/>
                </a:solidFill>
              </a:rPr>
              <a:t> </a:t>
            </a:r>
            <a:r>
              <a:rPr lang="en-US" dirty="0" err="1">
                <a:solidFill>
                  <a:srgbClr val="424242"/>
                </a:solidFill>
              </a:rPr>
              <a:t>steun</a:t>
            </a:r>
            <a:r>
              <a:rPr lang="en-US" dirty="0">
                <a:solidFill>
                  <a:srgbClr val="424242"/>
                </a:solidFill>
              </a:rPr>
              <a:t> of </a:t>
            </a:r>
            <a:r>
              <a:rPr lang="en-US" dirty="0" err="1">
                <a:solidFill>
                  <a:srgbClr val="424242"/>
                </a:solidFill>
              </a:rPr>
              <a:t>zingeving</a:t>
            </a:r>
            <a:r>
              <a:rPr lang="en-US" dirty="0">
                <a:solidFill>
                  <a:srgbClr val="424242"/>
                </a:solidFill>
              </a:rPr>
              <a:t>. </a:t>
            </a:r>
            <a:r>
              <a:rPr lang="en-US" dirty="0" err="1">
                <a:solidFill>
                  <a:srgbClr val="424242"/>
                </a:solidFill>
              </a:rPr>
              <a:t>Omgekeerd</a:t>
            </a:r>
            <a:r>
              <a:rPr lang="en-US" dirty="0">
                <a:solidFill>
                  <a:srgbClr val="424242"/>
                </a:solidFill>
              </a:rPr>
              <a:t> </a:t>
            </a:r>
            <a:r>
              <a:rPr lang="en-US" dirty="0" err="1">
                <a:solidFill>
                  <a:srgbClr val="424242"/>
                </a:solidFill>
              </a:rPr>
              <a:t>kan</a:t>
            </a:r>
            <a:r>
              <a:rPr lang="en-US" dirty="0">
                <a:solidFill>
                  <a:srgbClr val="424242"/>
                </a:solidFill>
              </a:rPr>
              <a:t> </a:t>
            </a:r>
            <a:r>
              <a:rPr lang="en-US" dirty="0" err="1">
                <a:solidFill>
                  <a:srgbClr val="424242"/>
                </a:solidFill>
              </a:rPr>
              <a:t>iemand</a:t>
            </a:r>
            <a:r>
              <a:rPr lang="en-US" dirty="0">
                <a:solidFill>
                  <a:srgbClr val="424242"/>
                </a:solidFill>
              </a:rPr>
              <a:t> </a:t>
            </a:r>
            <a:r>
              <a:rPr lang="en-US" dirty="0" err="1">
                <a:solidFill>
                  <a:srgbClr val="424242"/>
                </a:solidFill>
              </a:rPr>
              <a:t>zonder</a:t>
            </a:r>
            <a:r>
              <a:rPr lang="en-US" dirty="0">
                <a:solidFill>
                  <a:srgbClr val="424242"/>
                </a:solidFill>
              </a:rPr>
              <a:t> diagnose </a:t>
            </a:r>
            <a:r>
              <a:rPr lang="en-US" dirty="0" err="1">
                <a:solidFill>
                  <a:srgbClr val="424242"/>
                </a:solidFill>
              </a:rPr>
              <a:t>toch</a:t>
            </a:r>
            <a:r>
              <a:rPr lang="en-US" dirty="0">
                <a:solidFill>
                  <a:srgbClr val="424242"/>
                </a:solidFill>
              </a:rPr>
              <a:t> </a:t>
            </a:r>
            <a:r>
              <a:rPr lang="en-US" dirty="0" err="1">
                <a:solidFill>
                  <a:srgbClr val="424242"/>
                </a:solidFill>
              </a:rPr>
              <a:t>worstelen</a:t>
            </a:r>
            <a:r>
              <a:rPr lang="en-US" dirty="0">
                <a:solidFill>
                  <a:srgbClr val="424242"/>
                </a:solidFill>
              </a:rPr>
              <a:t> met </a:t>
            </a:r>
            <a:r>
              <a:rPr lang="en-US" dirty="0" err="1">
                <a:solidFill>
                  <a:srgbClr val="424242"/>
                </a:solidFill>
              </a:rPr>
              <a:t>leegte</a:t>
            </a:r>
            <a:r>
              <a:rPr lang="en-US" dirty="0">
                <a:solidFill>
                  <a:srgbClr val="424242"/>
                </a:solidFill>
              </a:rPr>
              <a:t> of </a:t>
            </a:r>
            <a:r>
              <a:rPr lang="en-US" dirty="0" err="1">
                <a:solidFill>
                  <a:srgbClr val="424242"/>
                </a:solidFill>
              </a:rPr>
              <a:t>motivatieverlies</a:t>
            </a:r>
            <a:r>
              <a:rPr lang="en-US" dirty="0">
                <a:solidFill>
                  <a:srgbClr val="424242"/>
                </a:solidFill>
              </a:rPr>
              <a:t>.</a:t>
            </a:r>
            <a:endParaRPr lang="en-US" dirty="0"/>
          </a:p>
          <a:p>
            <a:r>
              <a:rPr lang="en-US" dirty="0">
                <a:solidFill>
                  <a:srgbClr val="424242"/>
                </a:solidFill>
              </a:rPr>
              <a:t>Als </a:t>
            </a:r>
            <a:r>
              <a:rPr lang="en-US" dirty="0" err="1">
                <a:solidFill>
                  <a:srgbClr val="424242"/>
                </a:solidFill>
              </a:rPr>
              <a:t>huisarts</a:t>
            </a:r>
            <a:r>
              <a:rPr lang="en-US" dirty="0">
                <a:solidFill>
                  <a:srgbClr val="424242"/>
                </a:solidFill>
              </a:rPr>
              <a:t> of </a:t>
            </a:r>
            <a:r>
              <a:rPr lang="en-US" dirty="0" err="1">
                <a:solidFill>
                  <a:srgbClr val="424242"/>
                </a:solidFill>
              </a:rPr>
              <a:t>eerstelijnspsycholoog</a:t>
            </a:r>
            <a:r>
              <a:rPr lang="en-US" dirty="0">
                <a:solidFill>
                  <a:srgbClr val="424242"/>
                </a:solidFill>
              </a:rPr>
              <a:t> is het </a:t>
            </a:r>
            <a:r>
              <a:rPr lang="en-US" dirty="0" err="1">
                <a:solidFill>
                  <a:srgbClr val="424242"/>
                </a:solidFill>
              </a:rPr>
              <a:t>dus</a:t>
            </a:r>
            <a:r>
              <a:rPr lang="en-US" dirty="0">
                <a:solidFill>
                  <a:srgbClr val="424242"/>
                </a:solidFill>
              </a:rPr>
              <a:t> </a:t>
            </a:r>
            <a:r>
              <a:rPr lang="en-US" dirty="0" err="1">
                <a:solidFill>
                  <a:srgbClr val="424242"/>
                </a:solidFill>
              </a:rPr>
              <a:t>belangrijk</a:t>
            </a:r>
            <a:r>
              <a:rPr lang="en-US" dirty="0">
                <a:solidFill>
                  <a:srgbClr val="424242"/>
                </a:solidFill>
              </a:rPr>
              <a:t> om </a:t>
            </a:r>
            <a:r>
              <a:rPr lang="en-US" dirty="0" err="1">
                <a:solidFill>
                  <a:srgbClr val="424242"/>
                </a:solidFill>
              </a:rPr>
              <a:t>niet</a:t>
            </a:r>
            <a:r>
              <a:rPr lang="en-US" dirty="0">
                <a:solidFill>
                  <a:srgbClr val="424242"/>
                </a:solidFill>
              </a:rPr>
              <a:t> </a:t>
            </a:r>
            <a:r>
              <a:rPr lang="en-US" dirty="0" err="1">
                <a:solidFill>
                  <a:srgbClr val="424242"/>
                </a:solidFill>
              </a:rPr>
              <a:t>enkel</a:t>
            </a:r>
            <a:r>
              <a:rPr lang="en-US" dirty="0">
                <a:solidFill>
                  <a:srgbClr val="424242"/>
                </a:solidFill>
              </a:rPr>
              <a:t> </a:t>
            </a:r>
            <a:r>
              <a:rPr lang="en-US" dirty="0" err="1">
                <a:solidFill>
                  <a:srgbClr val="424242"/>
                </a:solidFill>
              </a:rPr>
              <a:t>te</a:t>
            </a:r>
            <a:r>
              <a:rPr lang="en-US" dirty="0">
                <a:solidFill>
                  <a:srgbClr val="424242"/>
                </a:solidFill>
              </a:rPr>
              <a:t> </a:t>
            </a:r>
            <a:r>
              <a:rPr lang="en-US" dirty="0" err="1">
                <a:solidFill>
                  <a:srgbClr val="424242"/>
                </a:solidFill>
              </a:rPr>
              <a:t>screenen</a:t>
            </a:r>
            <a:r>
              <a:rPr lang="en-US" dirty="0">
                <a:solidFill>
                  <a:srgbClr val="424242"/>
                </a:solidFill>
              </a:rPr>
              <a:t> op </a:t>
            </a:r>
            <a:r>
              <a:rPr lang="en-US" dirty="0" err="1">
                <a:solidFill>
                  <a:srgbClr val="424242"/>
                </a:solidFill>
              </a:rPr>
              <a:t>symptomen</a:t>
            </a:r>
            <a:r>
              <a:rPr lang="en-US" dirty="0">
                <a:solidFill>
                  <a:srgbClr val="424242"/>
                </a:solidFill>
              </a:rPr>
              <a:t>, maar </a:t>
            </a:r>
            <a:r>
              <a:rPr lang="en-US" dirty="0" err="1">
                <a:solidFill>
                  <a:srgbClr val="424242"/>
                </a:solidFill>
              </a:rPr>
              <a:t>ook</a:t>
            </a:r>
            <a:r>
              <a:rPr lang="en-US" dirty="0">
                <a:solidFill>
                  <a:srgbClr val="424242"/>
                </a:solidFill>
              </a:rPr>
              <a:t> </a:t>
            </a:r>
            <a:r>
              <a:rPr lang="en-US" dirty="0" err="1">
                <a:solidFill>
                  <a:srgbClr val="424242"/>
                </a:solidFill>
              </a:rPr>
              <a:t>te</a:t>
            </a:r>
            <a:r>
              <a:rPr lang="en-US" dirty="0">
                <a:solidFill>
                  <a:srgbClr val="424242"/>
                </a:solidFill>
              </a:rPr>
              <a:t> </a:t>
            </a:r>
            <a:r>
              <a:rPr lang="en-US" dirty="0" err="1">
                <a:solidFill>
                  <a:srgbClr val="424242"/>
                </a:solidFill>
              </a:rPr>
              <a:t>peilen</a:t>
            </a:r>
            <a:r>
              <a:rPr lang="en-US" dirty="0">
                <a:solidFill>
                  <a:srgbClr val="424242"/>
                </a:solidFill>
              </a:rPr>
              <a:t> </a:t>
            </a:r>
            <a:r>
              <a:rPr lang="en-US" dirty="0" err="1">
                <a:solidFill>
                  <a:srgbClr val="424242"/>
                </a:solidFill>
              </a:rPr>
              <a:t>naar</a:t>
            </a:r>
            <a:r>
              <a:rPr lang="en-US" dirty="0">
                <a:solidFill>
                  <a:srgbClr val="424242"/>
                </a:solidFill>
              </a:rPr>
              <a:t> het </a:t>
            </a:r>
            <a:r>
              <a:rPr lang="en-US" dirty="0" err="1">
                <a:solidFill>
                  <a:srgbClr val="424242"/>
                </a:solidFill>
              </a:rPr>
              <a:t>algemeen</a:t>
            </a:r>
            <a:r>
              <a:rPr lang="en-US" dirty="0">
                <a:solidFill>
                  <a:srgbClr val="424242"/>
                </a:solidFill>
              </a:rPr>
              <a:t> </a:t>
            </a:r>
            <a:r>
              <a:rPr lang="en-US" dirty="0" err="1">
                <a:solidFill>
                  <a:srgbClr val="424242"/>
                </a:solidFill>
              </a:rPr>
              <a:t>welbevinden</a:t>
            </a:r>
            <a:r>
              <a:rPr lang="en-US" dirty="0">
                <a:solidFill>
                  <a:srgbClr val="424242"/>
                </a:solidFill>
              </a:rPr>
              <a:t>. Dit </a:t>
            </a:r>
            <a:r>
              <a:rPr lang="en-US" dirty="0" err="1">
                <a:solidFill>
                  <a:srgbClr val="424242"/>
                </a:solidFill>
              </a:rPr>
              <a:t>helpt</a:t>
            </a:r>
            <a:r>
              <a:rPr lang="en-US" dirty="0">
                <a:solidFill>
                  <a:srgbClr val="424242"/>
                </a:solidFill>
              </a:rPr>
              <a:t> om </a:t>
            </a:r>
            <a:r>
              <a:rPr lang="en-US" dirty="0" err="1">
                <a:solidFill>
                  <a:srgbClr val="424242"/>
                </a:solidFill>
              </a:rPr>
              <a:t>gerichter</a:t>
            </a:r>
            <a:r>
              <a:rPr lang="en-US" dirty="0">
                <a:solidFill>
                  <a:srgbClr val="424242"/>
                </a:solidFill>
              </a:rPr>
              <a:t> </a:t>
            </a:r>
            <a:r>
              <a:rPr lang="en-US" dirty="0" err="1">
                <a:solidFill>
                  <a:srgbClr val="424242"/>
                </a:solidFill>
              </a:rPr>
              <a:t>te</a:t>
            </a:r>
            <a:r>
              <a:rPr lang="en-US" dirty="0">
                <a:solidFill>
                  <a:srgbClr val="424242"/>
                </a:solidFill>
              </a:rPr>
              <a:t> </a:t>
            </a:r>
            <a:r>
              <a:rPr lang="en-US" dirty="0" err="1">
                <a:solidFill>
                  <a:srgbClr val="424242"/>
                </a:solidFill>
              </a:rPr>
              <a:t>ondersteunen</a:t>
            </a:r>
            <a:r>
              <a:rPr lang="en-US" dirty="0">
                <a:solidFill>
                  <a:srgbClr val="424242"/>
                </a:solidFill>
              </a:rPr>
              <a:t>, </a:t>
            </a:r>
            <a:r>
              <a:rPr lang="en-US" dirty="0" err="1">
                <a:solidFill>
                  <a:srgbClr val="424242"/>
                </a:solidFill>
              </a:rPr>
              <a:t>ook</a:t>
            </a:r>
            <a:r>
              <a:rPr lang="en-US" dirty="0">
                <a:solidFill>
                  <a:srgbClr val="424242"/>
                </a:solidFill>
              </a:rPr>
              <a:t> </a:t>
            </a:r>
            <a:r>
              <a:rPr lang="en-US" dirty="0" err="1">
                <a:solidFill>
                  <a:srgbClr val="424242"/>
                </a:solidFill>
              </a:rPr>
              <a:t>preventief</a:t>
            </a:r>
            <a:r>
              <a:rPr lang="en-US" dirty="0">
                <a:solidFill>
                  <a:srgbClr val="424242"/>
                </a:solidFill>
              </a:rPr>
              <a:t>.</a:t>
            </a:r>
            <a:endParaRPr lang="en-US" dirty="0"/>
          </a:p>
          <a:p>
            <a:r>
              <a:rPr lang="en-US" dirty="0">
                <a:solidFill>
                  <a:srgbClr val="424242"/>
                </a:solidFill>
              </a:rPr>
              <a:t>Het model </a:t>
            </a:r>
            <a:r>
              <a:rPr lang="en-US" dirty="0" err="1">
                <a:solidFill>
                  <a:srgbClr val="424242"/>
                </a:solidFill>
              </a:rPr>
              <a:t>onderscheidt</a:t>
            </a:r>
            <a:r>
              <a:rPr lang="en-US" dirty="0">
                <a:solidFill>
                  <a:srgbClr val="424242"/>
                </a:solidFill>
              </a:rPr>
              <a:t> vier zones:</a:t>
            </a:r>
            <a:endParaRPr lang="en-US" dirty="0"/>
          </a:p>
          <a:p>
            <a:pPr marL="171450" indent="-171450">
              <a:buFont typeface="Arial"/>
              <a:buChar char="•"/>
            </a:pPr>
            <a:r>
              <a:rPr lang="en-US" b="1" dirty="0" err="1">
                <a:solidFill>
                  <a:srgbClr val="424242"/>
                </a:solidFill>
              </a:rPr>
              <a:t>Floreren</a:t>
            </a:r>
            <a:r>
              <a:rPr lang="en-US" dirty="0">
                <a:solidFill>
                  <a:srgbClr val="424242"/>
                </a:solidFill>
              </a:rPr>
              <a:t>: </a:t>
            </a:r>
            <a:r>
              <a:rPr lang="en-US" dirty="0" err="1">
                <a:solidFill>
                  <a:srgbClr val="424242"/>
                </a:solidFill>
              </a:rPr>
              <a:t>hoge</a:t>
            </a:r>
            <a:r>
              <a:rPr lang="en-US" dirty="0">
                <a:solidFill>
                  <a:srgbClr val="424242"/>
                </a:solidFill>
              </a:rPr>
              <a:t> mentale gezondheid, </a:t>
            </a:r>
            <a:r>
              <a:rPr lang="en-US" dirty="0" err="1">
                <a:solidFill>
                  <a:srgbClr val="424242"/>
                </a:solidFill>
              </a:rPr>
              <a:t>geen</a:t>
            </a:r>
            <a:r>
              <a:rPr lang="en-US" dirty="0">
                <a:solidFill>
                  <a:srgbClr val="424242"/>
                </a:solidFill>
              </a:rPr>
              <a:t> </a:t>
            </a:r>
            <a:r>
              <a:rPr lang="en-US" dirty="0" err="1">
                <a:solidFill>
                  <a:srgbClr val="424242"/>
                </a:solidFill>
              </a:rPr>
              <a:t>psychische</a:t>
            </a:r>
            <a:r>
              <a:rPr lang="en-US" dirty="0">
                <a:solidFill>
                  <a:srgbClr val="424242"/>
                </a:solidFill>
              </a:rPr>
              <a:t> </a:t>
            </a:r>
            <a:r>
              <a:rPr lang="en-US" dirty="0" err="1">
                <a:solidFill>
                  <a:srgbClr val="424242"/>
                </a:solidFill>
              </a:rPr>
              <a:t>stoornis</a:t>
            </a:r>
            <a:endParaRPr lang="en-US" dirty="0"/>
          </a:p>
          <a:p>
            <a:pPr marL="171450" indent="-171450">
              <a:buFont typeface="Arial"/>
              <a:buChar char="•"/>
            </a:pPr>
            <a:r>
              <a:rPr lang="en-US" b="1" dirty="0" err="1">
                <a:solidFill>
                  <a:srgbClr val="424242"/>
                </a:solidFill>
              </a:rPr>
              <a:t>Bloeien</a:t>
            </a:r>
            <a:r>
              <a:rPr lang="en-US" dirty="0">
                <a:solidFill>
                  <a:srgbClr val="424242"/>
                </a:solidFill>
              </a:rPr>
              <a:t>: </a:t>
            </a:r>
            <a:r>
              <a:rPr lang="en-US" dirty="0" err="1">
                <a:solidFill>
                  <a:srgbClr val="424242"/>
                </a:solidFill>
              </a:rPr>
              <a:t>hoge</a:t>
            </a:r>
            <a:r>
              <a:rPr lang="en-US" dirty="0">
                <a:solidFill>
                  <a:srgbClr val="424242"/>
                </a:solidFill>
              </a:rPr>
              <a:t> mentale gezondheid, </a:t>
            </a:r>
            <a:r>
              <a:rPr lang="en-US" dirty="0" err="1">
                <a:solidFill>
                  <a:srgbClr val="424242"/>
                </a:solidFill>
              </a:rPr>
              <a:t>mét</a:t>
            </a:r>
            <a:r>
              <a:rPr lang="en-US" dirty="0">
                <a:solidFill>
                  <a:srgbClr val="424242"/>
                </a:solidFill>
              </a:rPr>
              <a:t> </a:t>
            </a:r>
            <a:r>
              <a:rPr lang="en-US" dirty="0" err="1">
                <a:solidFill>
                  <a:srgbClr val="424242"/>
                </a:solidFill>
              </a:rPr>
              <a:t>psychische</a:t>
            </a:r>
            <a:r>
              <a:rPr lang="en-US" dirty="0">
                <a:solidFill>
                  <a:srgbClr val="424242"/>
                </a:solidFill>
              </a:rPr>
              <a:t> </a:t>
            </a:r>
            <a:r>
              <a:rPr lang="en-US" dirty="0" err="1">
                <a:solidFill>
                  <a:srgbClr val="424242"/>
                </a:solidFill>
              </a:rPr>
              <a:t>stoornis</a:t>
            </a:r>
            <a:endParaRPr lang="en-US" dirty="0"/>
          </a:p>
          <a:p>
            <a:pPr marL="171450" indent="-171450">
              <a:buFont typeface="Arial"/>
              <a:buChar char="•"/>
            </a:pPr>
            <a:r>
              <a:rPr lang="en-US" b="1" dirty="0" err="1">
                <a:solidFill>
                  <a:srgbClr val="424242"/>
                </a:solidFill>
              </a:rPr>
              <a:t>Wegkwijnen</a:t>
            </a:r>
            <a:r>
              <a:rPr lang="en-US" dirty="0">
                <a:solidFill>
                  <a:srgbClr val="424242"/>
                </a:solidFill>
              </a:rPr>
              <a:t>: </a:t>
            </a:r>
            <a:r>
              <a:rPr lang="en-US" dirty="0" err="1">
                <a:solidFill>
                  <a:srgbClr val="424242"/>
                </a:solidFill>
              </a:rPr>
              <a:t>lage</a:t>
            </a:r>
            <a:r>
              <a:rPr lang="en-US" dirty="0">
                <a:solidFill>
                  <a:srgbClr val="424242"/>
                </a:solidFill>
              </a:rPr>
              <a:t> mentale gezondheid, </a:t>
            </a:r>
            <a:r>
              <a:rPr lang="en-US" dirty="0" err="1">
                <a:solidFill>
                  <a:srgbClr val="424242"/>
                </a:solidFill>
              </a:rPr>
              <a:t>geen</a:t>
            </a:r>
            <a:r>
              <a:rPr lang="en-US" dirty="0">
                <a:solidFill>
                  <a:srgbClr val="424242"/>
                </a:solidFill>
              </a:rPr>
              <a:t> </a:t>
            </a:r>
            <a:r>
              <a:rPr lang="en-US" dirty="0" err="1">
                <a:solidFill>
                  <a:srgbClr val="424242"/>
                </a:solidFill>
              </a:rPr>
              <a:t>psychische</a:t>
            </a:r>
            <a:r>
              <a:rPr lang="en-US" dirty="0">
                <a:solidFill>
                  <a:srgbClr val="424242"/>
                </a:solidFill>
              </a:rPr>
              <a:t> </a:t>
            </a:r>
            <a:r>
              <a:rPr lang="en-US" dirty="0" err="1">
                <a:solidFill>
                  <a:srgbClr val="424242"/>
                </a:solidFill>
              </a:rPr>
              <a:t>stoornis</a:t>
            </a:r>
            <a:endParaRPr lang="en-US" dirty="0"/>
          </a:p>
          <a:p>
            <a:pPr marL="171450" indent="-171450">
              <a:buFont typeface="Arial"/>
              <a:buChar char="•"/>
            </a:pPr>
            <a:r>
              <a:rPr lang="en-US" b="1" dirty="0">
                <a:solidFill>
                  <a:srgbClr val="424242"/>
                </a:solidFill>
              </a:rPr>
              <a:t>Dubbel </a:t>
            </a:r>
            <a:r>
              <a:rPr lang="en-US" b="1" dirty="0" err="1">
                <a:solidFill>
                  <a:srgbClr val="424242"/>
                </a:solidFill>
              </a:rPr>
              <a:t>lijden</a:t>
            </a:r>
            <a:r>
              <a:rPr lang="en-US" dirty="0">
                <a:solidFill>
                  <a:srgbClr val="424242"/>
                </a:solidFill>
              </a:rPr>
              <a:t>: </a:t>
            </a:r>
            <a:r>
              <a:rPr lang="en-US" dirty="0" err="1">
                <a:solidFill>
                  <a:srgbClr val="424242"/>
                </a:solidFill>
              </a:rPr>
              <a:t>lage</a:t>
            </a:r>
            <a:r>
              <a:rPr lang="en-US" dirty="0">
                <a:solidFill>
                  <a:srgbClr val="424242"/>
                </a:solidFill>
              </a:rPr>
              <a:t> mentale gezondheid, </a:t>
            </a:r>
            <a:r>
              <a:rPr lang="en-US" dirty="0" err="1">
                <a:solidFill>
                  <a:srgbClr val="424242"/>
                </a:solidFill>
              </a:rPr>
              <a:t>mét</a:t>
            </a:r>
            <a:r>
              <a:rPr lang="en-US" dirty="0">
                <a:solidFill>
                  <a:srgbClr val="424242"/>
                </a:solidFill>
              </a:rPr>
              <a:t> </a:t>
            </a:r>
            <a:r>
              <a:rPr lang="en-US" dirty="0" err="1">
                <a:solidFill>
                  <a:srgbClr val="424242"/>
                </a:solidFill>
              </a:rPr>
              <a:t>psychische</a:t>
            </a:r>
            <a:r>
              <a:rPr lang="en-US" dirty="0">
                <a:solidFill>
                  <a:srgbClr val="424242"/>
                </a:solidFill>
              </a:rPr>
              <a:t> </a:t>
            </a:r>
            <a:r>
              <a:rPr lang="en-US" dirty="0" err="1">
                <a:solidFill>
                  <a:srgbClr val="424242"/>
                </a:solidFill>
              </a:rPr>
              <a:t>stoornis</a:t>
            </a:r>
            <a:r>
              <a:rPr lang="en-US" dirty="0">
                <a:solidFill>
                  <a:srgbClr val="424242"/>
                </a:solidFill>
              </a:rPr>
              <a:t>”</a:t>
            </a:r>
            <a:endParaRPr lang="en-US" dirty="0"/>
          </a:p>
          <a:p>
            <a:endParaRPr lang="en-US" dirty="0">
              <a:solidFill>
                <a:srgbClr val="373A3C"/>
              </a:solidFill>
              <a:ea typeface="Calibri" panose="020F0502020204030204"/>
              <a:cs typeface="Calibri" panose="020F0502020204030204"/>
            </a:endParaRPr>
          </a:p>
          <a:p>
            <a:r>
              <a:rPr lang="en-US" dirty="0">
                <a:solidFill>
                  <a:srgbClr val="373A3C"/>
                </a:solidFill>
              </a:rPr>
              <a:t>Het </a:t>
            </a:r>
            <a:r>
              <a:rPr lang="en-US" dirty="0" err="1">
                <a:solidFill>
                  <a:srgbClr val="373A3C"/>
                </a:solidFill>
              </a:rPr>
              <a:t>tweevoudig</a:t>
            </a:r>
            <a:r>
              <a:rPr lang="en-US" dirty="0">
                <a:solidFill>
                  <a:srgbClr val="373A3C"/>
                </a:solidFill>
              </a:rPr>
              <a:t> </a:t>
            </a:r>
            <a:r>
              <a:rPr lang="en-US" dirty="0" err="1">
                <a:solidFill>
                  <a:srgbClr val="373A3C"/>
                </a:solidFill>
              </a:rPr>
              <a:t>continuümmodel</a:t>
            </a:r>
            <a:r>
              <a:rPr lang="en-US" dirty="0">
                <a:solidFill>
                  <a:srgbClr val="373A3C"/>
                </a:solidFill>
              </a:rPr>
              <a:t> </a:t>
            </a:r>
            <a:r>
              <a:rPr lang="en-US" dirty="0" err="1">
                <a:solidFill>
                  <a:srgbClr val="373A3C"/>
                </a:solidFill>
              </a:rPr>
              <a:t>illustreert</a:t>
            </a:r>
            <a:r>
              <a:rPr lang="en-US" dirty="0">
                <a:solidFill>
                  <a:srgbClr val="373A3C"/>
                </a:solidFill>
              </a:rPr>
              <a:t> in de </a:t>
            </a:r>
            <a:r>
              <a:rPr lang="en-US" dirty="0" err="1">
                <a:solidFill>
                  <a:srgbClr val="373A3C"/>
                </a:solidFill>
              </a:rPr>
              <a:t>eerste</a:t>
            </a:r>
            <a:r>
              <a:rPr lang="en-US" dirty="0">
                <a:solidFill>
                  <a:srgbClr val="373A3C"/>
                </a:solidFill>
              </a:rPr>
              <a:t> </a:t>
            </a:r>
            <a:r>
              <a:rPr lang="en-US" dirty="0" err="1">
                <a:solidFill>
                  <a:srgbClr val="373A3C"/>
                </a:solidFill>
              </a:rPr>
              <a:t>plaats</a:t>
            </a:r>
            <a:r>
              <a:rPr lang="en-US" dirty="0">
                <a:solidFill>
                  <a:srgbClr val="373A3C"/>
                </a:solidFill>
              </a:rPr>
              <a:t> </a:t>
            </a:r>
            <a:r>
              <a:rPr lang="en-US" dirty="0" err="1">
                <a:solidFill>
                  <a:srgbClr val="373A3C"/>
                </a:solidFill>
              </a:rPr>
              <a:t>dat</a:t>
            </a:r>
            <a:r>
              <a:rPr lang="en-US" dirty="0">
                <a:solidFill>
                  <a:srgbClr val="373A3C"/>
                </a:solidFill>
              </a:rPr>
              <a:t> de </a:t>
            </a:r>
            <a:r>
              <a:rPr lang="en-US" dirty="0" err="1">
                <a:solidFill>
                  <a:srgbClr val="373A3C"/>
                </a:solidFill>
              </a:rPr>
              <a:t>relatie</a:t>
            </a:r>
            <a:r>
              <a:rPr lang="en-US" dirty="0">
                <a:solidFill>
                  <a:srgbClr val="373A3C"/>
                </a:solidFill>
              </a:rPr>
              <a:t> </a:t>
            </a:r>
            <a:r>
              <a:rPr lang="en-US" dirty="0" err="1">
                <a:solidFill>
                  <a:srgbClr val="373A3C"/>
                </a:solidFill>
              </a:rPr>
              <a:t>tussen</a:t>
            </a:r>
            <a:r>
              <a:rPr lang="en-US" dirty="0">
                <a:solidFill>
                  <a:srgbClr val="373A3C"/>
                </a:solidFill>
              </a:rPr>
              <a:t> </a:t>
            </a:r>
            <a:r>
              <a:rPr lang="en-US" dirty="0" err="1">
                <a:solidFill>
                  <a:srgbClr val="373A3C"/>
                </a:solidFill>
              </a:rPr>
              <a:t>positieve</a:t>
            </a:r>
            <a:r>
              <a:rPr lang="en-US" dirty="0">
                <a:solidFill>
                  <a:srgbClr val="373A3C"/>
                </a:solidFill>
              </a:rPr>
              <a:t> </a:t>
            </a:r>
            <a:r>
              <a:rPr lang="en-US" dirty="0" err="1">
                <a:solidFill>
                  <a:srgbClr val="373A3C"/>
                </a:solidFill>
              </a:rPr>
              <a:t>geestelijke</a:t>
            </a:r>
            <a:r>
              <a:rPr lang="en-US" dirty="0">
                <a:solidFill>
                  <a:srgbClr val="373A3C"/>
                </a:solidFill>
              </a:rPr>
              <a:t> gezondheid en </a:t>
            </a:r>
            <a:r>
              <a:rPr lang="en-US" dirty="0" err="1">
                <a:solidFill>
                  <a:srgbClr val="373A3C"/>
                </a:solidFill>
              </a:rPr>
              <a:t>psychopathologie</a:t>
            </a:r>
            <a:r>
              <a:rPr lang="en-US" dirty="0">
                <a:solidFill>
                  <a:srgbClr val="373A3C"/>
                </a:solidFill>
              </a:rPr>
              <a:t> </a:t>
            </a:r>
            <a:r>
              <a:rPr lang="en-US" dirty="0" err="1">
                <a:solidFill>
                  <a:srgbClr val="373A3C"/>
                </a:solidFill>
              </a:rPr>
              <a:t>niet</a:t>
            </a:r>
            <a:r>
              <a:rPr lang="en-US" dirty="0">
                <a:solidFill>
                  <a:srgbClr val="373A3C"/>
                </a:solidFill>
              </a:rPr>
              <a:t> perfect is: </a:t>
            </a:r>
            <a:r>
              <a:rPr lang="en-US" b="1" dirty="0" err="1">
                <a:solidFill>
                  <a:srgbClr val="373A3C"/>
                </a:solidFill>
              </a:rPr>
              <a:t>een</a:t>
            </a:r>
            <a:r>
              <a:rPr lang="en-US" b="1" dirty="0">
                <a:solidFill>
                  <a:srgbClr val="373A3C"/>
                </a:solidFill>
              </a:rPr>
              <a:t> </a:t>
            </a:r>
            <a:r>
              <a:rPr lang="en-US" b="1" dirty="0" err="1">
                <a:solidFill>
                  <a:srgbClr val="373A3C"/>
                </a:solidFill>
              </a:rPr>
              <a:t>hoge</a:t>
            </a:r>
            <a:r>
              <a:rPr lang="en-US" b="1" dirty="0">
                <a:solidFill>
                  <a:srgbClr val="373A3C"/>
                </a:solidFill>
              </a:rPr>
              <a:t> score op </a:t>
            </a:r>
            <a:r>
              <a:rPr lang="en-US" b="1" dirty="0" err="1">
                <a:solidFill>
                  <a:srgbClr val="373A3C"/>
                </a:solidFill>
              </a:rPr>
              <a:t>positieve</a:t>
            </a:r>
            <a:r>
              <a:rPr lang="en-US" b="1" dirty="0">
                <a:solidFill>
                  <a:srgbClr val="373A3C"/>
                </a:solidFill>
              </a:rPr>
              <a:t> </a:t>
            </a:r>
            <a:r>
              <a:rPr lang="en-US" b="1" dirty="0" err="1">
                <a:solidFill>
                  <a:srgbClr val="373A3C"/>
                </a:solidFill>
              </a:rPr>
              <a:t>geestelijke</a:t>
            </a:r>
            <a:r>
              <a:rPr lang="en-US" b="1" dirty="0">
                <a:solidFill>
                  <a:srgbClr val="373A3C"/>
                </a:solidFill>
              </a:rPr>
              <a:t> gezondheid </a:t>
            </a:r>
            <a:r>
              <a:rPr lang="en-US" b="1" dirty="0" err="1">
                <a:solidFill>
                  <a:srgbClr val="373A3C"/>
                </a:solidFill>
              </a:rPr>
              <a:t>gaat</a:t>
            </a:r>
            <a:r>
              <a:rPr lang="en-US" b="1" dirty="0">
                <a:solidFill>
                  <a:srgbClr val="373A3C"/>
                </a:solidFill>
              </a:rPr>
              <a:t> </a:t>
            </a:r>
            <a:r>
              <a:rPr lang="en-US" b="1" dirty="0" err="1">
                <a:solidFill>
                  <a:srgbClr val="373A3C"/>
                </a:solidFill>
              </a:rPr>
              <a:t>niet</a:t>
            </a:r>
            <a:r>
              <a:rPr lang="en-US" b="1" dirty="0">
                <a:solidFill>
                  <a:srgbClr val="373A3C"/>
                </a:solidFill>
              </a:rPr>
              <a:t> </a:t>
            </a:r>
            <a:r>
              <a:rPr lang="en-US" b="1" dirty="0" err="1">
                <a:solidFill>
                  <a:srgbClr val="373A3C"/>
                </a:solidFill>
              </a:rPr>
              <a:t>noodzakelijk</a:t>
            </a:r>
            <a:r>
              <a:rPr lang="en-US" b="1" dirty="0">
                <a:solidFill>
                  <a:srgbClr val="373A3C"/>
                </a:solidFill>
              </a:rPr>
              <a:t> </a:t>
            </a:r>
            <a:r>
              <a:rPr lang="en-US" b="1" dirty="0" err="1">
                <a:solidFill>
                  <a:srgbClr val="373A3C"/>
                </a:solidFill>
              </a:rPr>
              <a:t>samen</a:t>
            </a:r>
            <a:r>
              <a:rPr lang="en-US" b="1" dirty="0">
                <a:solidFill>
                  <a:srgbClr val="373A3C"/>
                </a:solidFill>
              </a:rPr>
              <a:t> met minder </a:t>
            </a:r>
            <a:r>
              <a:rPr lang="en-US" b="1" dirty="0" err="1">
                <a:solidFill>
                  <a:srgbClr val="373A3C"/>
                </a:solidFill>
              </a:rPr>
              <a:t>psychische</a:t>
            </a:r>
            <a:r>
              <a:rPr lang="en-US" b="1" dirty="0">
                <a:solidFill>
                  <a:srgbClr val="373A3C"/>
                </a:solidFill>
              </a:rPr>
              <a:t> </a:t>
            </a:r>
            <a:r>
              <a:rPr lang="en-US" b="1" dirty="0" err="1">
                <a:solidFill>
                  <a:srgbClr val="373A3C"/>
                </a:solidFill>
              </a:rPr>
              <a:t>symptomen</a:t>
            </a:r>
            <a:r>
              <a:rPr lang="en-US" dirty="0">
                <a:solidFill>
                  <a:srgbClr val="373A3C"/>
                </a:solidFill>
              </a:rPr>
              <a:t>. En </a:t>
            </a:r>
            <a:r>
              <a:rPr lang="en-US" dirty="0" err="1">
                <a:solidFill>
                  <a:srgbClr val="373A3C"/>
                </a:solidFill>
              </a:rPr>
              <a:t>omgekeerd</a:t>
            </a:r>
            <a:r>
              <a:rPr lang="en-US" dirty="0">
                <a:solidFill>
                  <a:srgbClr val="373A3C"/>
                </a:solidFill>
              </a:rPr>
              <a:t>: het is </a:t>
            </a:r>
            <a:r>
              <a:rPr lang="en-US" dirty="0" err="1">
                <a:solidFill>
                  <a:srgbClr val="373A3C"/>
                </a:solidFill>
              </a:rPr>
              <a:t>niet</a:t>
            </a:r>
            <a:r>
              <a:rPr lang="en-US" dirty="0">
                <a:solidFill>
                  <a:srgbClr val="373A3C"/>
                </a:solidFill>
              </a:rPr>
              <a:t> </a:t>
            </a:r>
            <a:r>
              <a:rPr lang="en-US" dirty="0" err="1">
                <a:solidFill>
                  <a:srgbClr val="373A3C"/>
                </a:solidFill>
              </a:rPr>
              <a:t>omdat</a:t>
            </a:r>
            <a:r>
              <a:rPr lang="en-US" dirty="0">
                <a:solidFill>
                  <a:srgbClr val="373A3C"/>
                </a:solidFill>
              </a:rPr>
              <a:t> je </a:t>
            </a:r>
            <a:r>
              <a:rPr lang="en-US" i="1" dirty="0" err="1">
                <a:solidFill>
                  <a:srgbClr val="373A3C"/>
                </a:solidFill>
              </a:rPr>
              <a:t>geen</a:t>
            </a:r>
            <a:r>
              <a:rPr lang="en-US" dirty="0">
                <a:solidFill>
                  <a:srgbClr val="373A3C"/>
                </a:solidFill>
              </a:rPr>
              <a:t> </a:t>
            </a:r>
            <a:r>
              <a:rPr lang="en-US" dirty="0" err="1">
                <a:solidFill>
                  <a:srgbClr val="373A3C"/>
                </a:solidFill>
              </a:rPr>
              <a:t>psychische</a:t>
            </a:r>
            <a:r>
              <a:rPr lang="en-US" dirty="0">
                <a:solidFill>
                  <a:srgbClr val="373A3C"/>
                </a:solidFill>
              </a:rPr>
              <a:t> </a:t>
            </a:r>
            <a:r>
              <a:rPr lang="en-US" dirty="0" err="1">
                <a:solidFill>
                  <a:srgbClr val="373A3C"/>
                </a:solidFill>
              </a:rPr>
              <a:t>symptomen</a:t>
            </a:r>
            <a:r>
              <a:rPr lang="en-US" dirty="0">
                <a:solidFill>
                  <a:srgbClr val="373A3C"/>
                </a:solidFill>
              </a:rPr>
              <a:t> </a:t>
            </a:r>
            <a:r>
              <a:rPr lang="en-US" dirty="0" err="1">
                <a:solidFill>
                  <a:srgbClr val="373A3C"/>
                </a:solidFill>
              </a:rPr>
              <a:t>hebt</a:t>
            </a:r>
            <a:r>
              <a:rPr lang="en-US" dirty="0">
                <a:solidFill>
                  <a:srgbClr val="373A3C"/>
                </a:solidFill>
              </a:rPr>
              <a:t> </a:t>
            </a:r>
            <a:r>
              <a:rPr lang="en-US" dirty="0" err="1">
                <a:solidFill>
                  <a:srgbClr val="373A3C"/>
                </a:solidFill>
              </a:rPr>
              <a:t>dat</a:t>
            </a:r>
            <a:r>
              <a:rPr lang="en-US" dirty="0">
                <a:solidFill>
                  <a:srgbClr val="373A3C"/>
                </a:solidFill>
              </a:rPr>
              <a:t> je </a:t>
            </a:r>
            <a:r>
              <a:rPr lang="en-US" dirty="0" err="1">
                <a:solidFill>
                  <a:srgbClr val="373A3C"/>
                </a:solidFill>
              </a:rPr>
              <a:t>mentaal</a:t>
            </a:r>
            <a:r>
              <a:rPr lang="en-US" dirty="0">
                <a:solidFill>
                  <a:srgbClr val="373A3C"/>
                </a:solidFill>
              </a:rPr>
              <a:t> </a:t>
            </a:r>
            <a:r>
              <a:rPr lang="en-US" dirty="0" err="1">
                <a:solidFill>
                  <a:srgbClr val="373A3C"/>
                </a:solidFill>
              </a:rPr>
              <a:t>welbevinden</a:t>
            </a:r>
            <a:r>
              <a:rPr lang="en-US" dirty="0">
                <a:solidFill>
                  <a:srgbClr val="373A3C"/>
                </a:solidFill>
              </a:rPr>
              <a:t> </a:t>
            </a:r>
            <a:r>
              <a:rPr lang="en-US" dirty="0" err="1">
                <a:solidFill>
                  <a:srgbClr val="373A3C"/>
                </a:solidFill>
              </a:rPr>
              <a:t>hoog</a:t>
            </a:r>
            <a:r>
              <a:rPr lang="en-US" dirty="0">
                <a:solidFill>
                  <a:srgbClr val="373A3C"/>
                </a:solidFill>
              </a:rPr>
              <a:t> is en je </a:t>
            </a:r>
            <a:r>
              <a:rPr lang="en-US" dirty="0" err="1">
                <a:solidFill>
                  <a:srgbClr val="373A3C"/>
                </a:solidFill>
              </a:rPr>
              <a:t>je</a:t>
            </a:r>
            <a:r>
              <a:rPr lang="en-US" dirty="0">
                <a:solidFill>
                  <a:srgbClr val="373A3C"/>
                </a:solidFill>
              </a:rPr>
              <a:t> </a:t>
            </a:r>
            <a:r>
              <a:rPr lang="en-US" dirty="0" err="1">
                <a:solidFill>
                  <a:srgbClr val="373A3C"/>
                </a:solidFill>
              </a:rPr>
              <a:t>gelukkig</a:t>
            </a:r>
            <a:r>
              <a:rPr lang="en-US" dirty="0">
                <a:solidFill>
                  <a:srgbClr val="373A3C"/>
                </a:solidFill>
              </a:rPr>
              <a:t> </a:t>
            </a:r>
            <a:r>
              <a:rPr lang="en-US" dirty="0" err="1">
                <a:solidFill>
                  <a:srgbClr val="373A3C"/>
                </a:solidFill>
              </a:rPr>
              <a:t>voelt</a:t>
            </a:r>
            <a:r>
              <a:rPr lang="en-US" dirty="0">
                <a:solidFill>
                  <a:srgbClr val="373A3C"/>
                </a:solidFill>
              </a:rPr>
              <a:t>. </a:t>
            </a:r>
            <a:r>
              <a:rPr lang="en-US" b="1" dirty="0">
                <a:solidFill>
                  <a:srgbClr val="373A3C"/>
                </a:solidFill>
              </a:rPr>
              <a:t>En </a:t>
            </a:r>
            <a:r>
              <a:rPr lang="en-US" b="1" dirty="0" err="1">
                <a:solidFill>
                  <a:srgbClr val="373A3C"/>
                </a:solidFill>
              </a:rPr>
              <a:t>een</a:t>
            </a:r>
            <a:r>
              <a:rPr lang="en-US" b="1" dirty="0">
                <a:solidFill>
                  <a:srgbClr val="373A3C"/>
                </a:solidFill>
              </a:rPr>
              <a:t> </a:t>
            </a:r>
            <a:r>
              <a:rPr lang="en-US" b="1" dirty="0" err="1">
                <a:solidFill>
                  <a:srgbClr val="373A3C"/>
                </a:solidFill>
              </a:rPr>
              <a:t>goede</a:t>
            </a:r>
            <a:r>
              <a:rPr lang="en-US" b="1" dirty="0">
                <a:solidFill>
                  <a:srgbClr val="373A3C"/>
                </a:solidFill>
              </a:rPr>
              <a:t> </a:t>
            </a:r>
            <a:r>
              <a:rPr lang="en-US" b="1" dirty="0" err="1">
                <a:solidFill>
                  <a:srgbClr val="373A3C"/>
                </a:solidFill>
              </a:rPr>
              <a:t>positieve</a:t>
            </a:r>
            <a:r>
              <a:rPr lang="en-US" b="1" dirty="0">
                <a:solidFill>
                  <a:srgbClr val="373A3C"/>
                </a:solidFill>
              </a:rPr>
              <a:t> </a:t>
            </a:r>
            <a:r>
              <a:rPr lang="en-US" b="1" dirty="0" err="1">
                <a:solidFill>
                  <a:srgbClr val="373A3C"/>
                </a:solidFill>
              </a:rPr>
              <a:t>geestelijke</a:t>
            </a:r>
            <a:r>
              <a:rPr lang="en-US" b="1" dirty="0">
                <a:solidFill>
                  <a:srgbClr val="373A3C"/>
                </a:solidFill>
              </a:rPr>
              <a:t> gezondheid is </a:t>
            </a:r>
            <a:r>
              <a:rPr lang="en-US" b="1" dirty="0" err="1">
                <a:solidFill>
                  <a:srgbClr val="373A3C"/>
                </a:solidFill>
              </a:rPr>
              <a:t>ook</a:t>
            </a:r>
            <a:r>
              <a:rPr lang="en-US" b="1" dirty="0">
                <a:solidFill>
                  <a:srgbClr val="373A3C"/>
                </a:solidFill>
              </a:rPr>
              <a:t> </a:t>
            </a:r>
            <a:r>
              <a:rPr lang="en-US" b="1" dirty="0" err="1">
                <a:solidFill>
                  <a:srgbClr val="373A3C"/>
                </a:solidFill>
              </a:rPr>
              <a:t>mogelijk</a:t>
            </a:r>
            <a:r>
              <a:rPr lang="en-US" b="1" dirty="0">
                <a:solidFill>
                  <a:srgbClr val="373A3C"/>
                </a:solidFill>
              </a:rPr>
              <a:t> </a:t>
            </a:r>
            <a:r>
              <a:rPr lang="en-US" b="1" dirty="0" err="1">
                <a:solidFill>
                  <a:srgbClr val="373A3C"/>
                </a:solidFill>
              </a:rPr>
              <a:t>voor</a:t>
            </a:r>
            <a:r>
              <a:rPr lang="en-US" b="1" dirty="0">
                <a:solidFill>
                  <a:srgbClr val="373A3C"/>
                </a:solidFill>
              </a:rPr>
              <a:t> </a:t>
            </a:r>
            <a:r>
              <a:rPr lang="en-US" b="1" dirty="0" err="1">
                <a:solidFill>
                  <a:srgbClr val="373A3C"/>
                </a:solidFill>
              </a:rPr>
              <a:t>iemand</a:t>
            </a:r>
            <a:r>
              <a:rPr lang="en-US" b="1" dirty="0">
                <a:solidFill>
                  <a:srgbClr val="373A3C"/>
                </a:solidFill>
              </a:rPr>
              <a:t> met </a:t>
            </a:r>
            <a:r>
              <a:rPr lang="en-US" b="1" dirty="0" err="1">
                <a:solidFill>
                  <a:srgbClr val="373A3C"/>
                </a:solidFill>
              </a:rPr>
              <a:t>psychische</a:t>
            </a:r>
            <a:r>
              <a:rPr lang="en-US" b="1" dirty="0">
                <a:solidFill>
                  <a:srgbClr val="373A3C"/>
                </a:solidFill>
              </a:rPr>
              <a:t> </a:t>
            </a:r>
            <a:r>
              <a:rPr lang="en-US" b="1" dirty="0" err="1">
                <a:solidFill>
                  <a:srgbClr val="373A3C"/>
                </a:solidFill>
              </a:rPr>
              <a:t>ongemakken</a:t>
            </a:r>
            <a:r>
              <a:rPr lang="en-US" b="1" dirty="0">
                <a:solidFill>
                  <a:srgbClr val="373A3C"/>
                </a:solidFill>
              </a:rPr>
              <a:t>/</a:t>
            </a:r>
            <a:r>
              <a:rPr lang="en-US" b="1" dirty="0" err="1">
                <a:solidFill>
                  <a:srgbClr val="373A3C"/>
                </a:solidFill>
              </a:rPr>
              <a:t>symptomen</a:t>
            </a:r>
            <a:r>
              <a:rPr lang="en-US" b="1" dirty="0">
                <a:solidFill>
                  <a:srgbClr val="373A3C"/>
                </a:solidFill>
              </a:rPr>
              <a:t>/</a:t>
            </a:r>
            <a:r>
              <a:rPr lang="en-US" b="1" dirty="0" err="1">
                <a:solidFill>
                  <a:srgbClr val="373A3C"/>
                </a:solidFill>
              </a:rPr>
              <a:t>problemen</a:t>
            </a:r>
            <a:r>
              <a:rPr lang="en-US" dirty="0">
                <a:solidFill>
                  <a:srgbClr val="373A3C"/>
                </a:solidFill>
              </a:rPr>
              <a:t>.</a:t>
            </a:r>
            <a:endParaRPr lang="en-US" dirty="0">
              <a:ea typeface="Calibri"/>
              <a:cs typeface="Calibri"/>
            </a:endParaRPr>
          </a:p>
          <a:p>
            <a:endParaRPr lang="en-US" dirty="0">
              <a:solidFill>
                <a:srgbClr val="373A3C"/>
              </a:solidFill>
            </a:endParaRPr>
          </a:p>
          <a:p>
            <a:r>
              <a:rPr lang="en-US" dirty="0">
                <a:solidFill>
                  <a:srgbClr val="373A3C"/>
                </a:solidFill>
              </a:rPr>
              <a:t>De </a:t>
            </a:r>
            <a:r>
              <a:rPr lang="en-US" dirty="0" err="1">
                <a:solidFill>
                  <a:srgbClr val="373A3C"/>
                </a:solidFill>
              </a:rPr>
              <a:t>wisselwerking</a:t>
            </a:r>
            <a:r>
              <a:rPr lang="en-US" dirty="0">
                <a:solidFill>
                  <a:srgbClr val="373A3C"/>
                </a:solidFill>
              </a:rPr>
              <a:t> </a:t>
            </a:r>
            <a:r>
              <a:rPr lang="en-US" dirty="0" err="1">
                <a:solidFill>
                  <a:srgbClr val="373A3C"/>
                </a:solidFill>
              </a:rPr>
              <a:t>tussen</a:t>
            </a:r>
            <a:r>
              <a:rPr lang="en-US" dirty="0">
                <a:solidFill>
                  <a:srgbClr val="373A3C"/>
                </a:solidFill>
              </a:rPr>
              <a:t> </a:t>
            </a:r>
            <a:r>
              <a:rPr lang="en-US" dirty="0" err="1">
                <a:solidFill>
                  <a:srgbClr val="373A3C"/>
                </a:solidFill>
              </a:rPr>
              <a:t>beide</a:t>
            </a:r>
            <a:r>
              <a:rPr lang="en-US" dirty="0">
                <a:solidFill>
                  <a:srgbClr val="373A3C"/>
                </a:solidFill>
              </a:rPr>
              <a:t> continua </a:t>
            </a:r>
            <a:r>
              <a:rPr lang="en-US" dirty="0" err="1">
                <a:solidFill>
                  <a:srgbClr val="373A3C"/>
                </a:solidFill>
              </a:rPr>
              <a:t>definieert</a:t>
            </a:r>
            <a:r>
              <a:rPr lang="en-US" dirty="0">
                <a:solidFill>
                  <a:srgbClr val="373A3C"/>
                </a:solidFill>
              </a:rPr>
              <a:t> </a:t>
            </a:r>
            <a:r>
              <a:rPr lang="en-US" b="1" dirty="0">
                <a:solidFill>
                  <a:srgbClr val="373A3C"/>
                </a:solidFill>
              </a:rPr>
              <a:t>vier clusters van </a:t>
            </a:r>
            <a:r>
              <a:rPr lang="en-US" b="1" dirty="0" err="1">
                <a:solidFill>
                  <a:srgbClr val="373A3C"/>
                </a:solidFill>
              </a:rPr>
              <a:t>functioneren</a:t>
            </a:r>
            <a:r>
              <a:rPr lang="en-US" dirty="0">
                <a:solidFill>
                  <a:srgbClr val="373A3C"/>
                </a:solidFill>
              </a:rPr>
              <a:t>:</a:t>
            </a:r>
            <a:endParaRPr lang="en-US" dirty="0"/>
          </a:p>
          <a:p>
            <a:r>
              <a:rPr lang="en-US" dirty="0">
                <a:solidFill>
                  <a:srgbClr val="373A3C"/>
                </a:solidFill>
              </a:rPr>
              <a:t>In de </a:t>
            </a:r>
            <a:r>
              <a:rPr lang="en-US" dirty="0" err="1">
                <a:solidFill>
                  <a:srgbClr val="373A3C"/>
                </a:solidFill>
              </a:rPr>
              <a:t>eerste</a:t>
            </a:r>
            <a:r>
              <a:rPr lang="en-US" dirty="0">
                <a:solidFill>
                  <a:srgbClr val="373A3C"/>
                </a:solidFill>
              </a:rPr>
              <a:t> </a:t>
            </a:r>
            <a:r>
              <a:rPr lang="en-US" dirty="0" err="1">
                <a:solidFill>
                  <a:srgbClr val="373A3C"/>
                </a:solidFill>
              </a:rPr>
              <a:t>groep</a:t>
            </a:r>
            <a:r>
              <a:rPr lang="en-US" dirty="0">
                <a:solidFill>
                  <a:srgbClr val="373A3C"/>
                </a:solidFill>
              </a:rPr>
              <a:t> </a:t>
            </a:r>
            <a:r>
              <a:rPr lang="en-US" dirty="0" err="1">
                <a:solidFill>
                  <a:srgbClr val="373A3C"/>
                </a:solidFill>
              </a:rPr>
              <a:t>gaat</a:t>
            </a:r>
            <a:r>
              <a:rPr lang="en-US" dirty="0">
                <a:solidFill>
                  <a:srgbClr val="373A3C"/>
                </a:solidFill>
              </a:rPr>
              <a:t> het </a:t>
            </a:r>
            <a:r>
              <a:rPr lang="en-US" dirty="0" err="1">
                <a:solidFill>
                  <a:srgbClr val="373A3C"/>
                </a:solidFill>
              </a:rPr>
              <a:t>ervaren</a:t>
            </a:r>
            <a:r>
              <a:rPr lang="en-US" dirty="0">
                <a:solidFill>
                  <a:srgbClr val="373A3C"/>
                </a:solidFill>
              </a:rPr>
              <a:t> van </a:t>
            </a:r>
            <a:r>
              <a:rPr lang="en-US" b="1" dirty="0" err="1">
                <a:solidFill>
                  <a:srgbClr val="373A3C"/>
                </a:solidFill>
              </a:rPr>
              <a:t>hoog</a:t>
            </a:r>
            <a:r>
              <a:rPr lang="en-US" b="1" dirty="0">
                <a:solidFill>
                  <a:srgbClr val="373A3C"/>
                </a:solidFill>
              </a:rPr>
              <a:t> </a:t>
            </a:r>
            <a:r>
              <a:rPr lang="en-US" b="1" dirty="0" err="1">
                <a:solidFill>
                  <a:srgbClr val="373A3C"/>
                </a:solidFill>
              </a:rPr>
              <a:t>welbevinden</a:t>
            </a:r>
            <a:r>
              <a:rPr lang="en-US" dirty="0">
                <a:solidFill>
                  <a:srgbClr val="373A3C"/>
                </a:solidFill>
              </a:rPr>
              <a:t> </a:t>
            </a:r>
            <a:r>
              <a:rPr lang="en-US" dirty="0" err="1">
                <a:solidFill>
                  <a:srgbClr val="373A3C"/>
                </a:solidFill>
              </a:rPr>
              <a:t>samen</a:t>
            </a:r>
            <a:r>
              <a:rPr lang="en-US" dirty="0">
                <a:solidFill>
                  <a:srgbClr val="373A3C"/>
                </a:solidFill>
              </a:rPr>
              <a:t> met de </a:t>
            </a:r>
            <a:r>
              <a:rPr lang="en-US" b="1" dirty="0" err="1">
                <a:solidFill>
                  <a:srgbClr val="373A3C"/>
                </a:solidFill>
              </a:rPr>
              <a:t>afwezigheid</a:t>
            </a:r>
            <a:r>
              <a:rPr lang="en-US" b="1" dirty="0">
                <a:solidFill>
                  <a:srgbClr val="373A3C"/>
                </a:solidFill>
              </a:rPr>
              <a:t> van mentale </a:t>
            </a:r>
            <a:r>
              <a:rPr lang="en-US" b="1" dirty="0" err="1">
                <a:solidFill>
                  <a:srgbClr val="373A3C"/>
                </a:solidFill>
              </a:rPr>
              <a:t>ongezondheid</a:t>
            </a:r>
            <a:r>
              <a:rPr lang="en-US" dirty="0">
                <a:solidFill>
                  <a:srgbClr val="373A3C"/>
                </a:solidFill>
              </a:rPr>
              <a:t>. We </a:t>
            </a:r>
            <a:r>
              <a:rPr lang="en-US" dirty="0" err="1">
                <a:solidFill>
                  <a:srgbClr val="373A3C"/>
                </a:solidFill>
              </a:rPr>
              <a:t>zouden</a:t>
            </a:r>
            <a:r>
              <a:rPr lang="en-US" dirty="0">
                <a:solidFill>
                  <a:srgbClr val="373A3C"/>
                </a:solidFill>
              </a:rPr>
              <a:t> </a:t>
            </a:r>
            <a:r>
              <a:rPr lang="en-US" dirty="0" err="1">
                <a:solidFill>
                  <a:srgbClr val="373A3C"/>
                </a:solidFill>
              </a:rPr>
              <a:t>hier</a:t>
            </a:r>
            <a:r>
              <a:rPr lang="en-US" dirty="0">
                <a:solidFill>
                  <a:srgbClr val="373A3C"/>
                </a:solidFill>
              </a:rPr>
              <a:t> </a:t>
            </a:r>
            <a:r>
              <a:rPr lang="en-US" dirty="0" err="1">
                <a:solidFill>
                  <a:srgbClr val="373A3C"/>
                </a:solidFill>
              </a:rPr>
              <a:t>kunnen</a:t>
            </a:r>
            <a:r>
              <a:rPr lang="en-US" dirty="0">
                <a:solidFill>
                  <a:srgbClr val="373A3C"/>
                </a:solidFill>
              </a:rPr>
              <a:t> </a:t>
            </a:r>
            <a:r>
              <a:rPr lang="en-US" dirty="0" err="1">
                <a:solidFill>
                  <a:srgbClr val="373A3C"/>
                </a:solidFill>
              </a:rPr>
              <a:t>spreken</a:t>
            </a:r>
            <a:r>
              <a:rPr lang="en-US" dirty="0">
                <a:solidFill>
                  <a:srgbClr val="373A3C"/>
                </a:solidFill>
              </a:rPr>
              <a:t> over ‘</a:t>
            </a:r>
            <a:r>
              <a:rPr lang="en-US" dirty="0" err="1">
                <a:solidFill>
                  <a:srgbClr val="373A3C"/>
                </a:solidFill>
              </a:rPr>
              <a:t>optimale</a:t>
            </a:r>
            <a:r>
              <a:rPr lang="en-US" dirty="0">
                <a:solidFill>
                  <a:srgbClr val="373A3C"/>
                </a:solidFill>
              </a:rPr>
              <a:t> </a:t>
            </a:r>
            <a:r>
              <a:rPr lang="en-US" dirty="0" err="1">
                <a:solidFill>
                  <a:srgbClr val="373A3C"/>
                </a:solidFill>
              </a:rPr>
              <a:t>geestelijke</a:t>
            </a:r>
            <a:r>
              <a:rPr lang="en-US" dirty="0">
                <a:solidFill>
                  <a:srgbClr val="373A3C"/>
                </a:solidFill>
              </a:rPr>
              <a:t> gezondheid’. Het </a:t>
            </a:r>
            <a:r>
              <a:rPr lang="en-US" dirty="0" err="1">
                <a:solidFill>
                  <a:srgbClr val="373A3C"/>
                </a:solidFill>
              </a:rPr>
              <a:t>functioneren</a:t>
            </a:r>
            <a:r>
              <a:rPr lang="en-US" dirty="0">
                <a:solidFill>
                  <a:srgbClr val="373A3C"/>
                </a:solidFill>
              </a:rPr>
              <a:t> van </a:t>
            </a:r>
            <a:r>
              <a:rPr lang="en-US" dirty="0" err="1">
                <a:solidFill>
                  <a:srgbClr val="373A3C"/>
                </a:solidFill>
              </a:rPr>
              <a:t>deze</a:t>
            </a:r>
            <a:r>
              <a:rPr lang="en-US" dirty="0">
                <a:solidFill>
                  <a:srgbClr val="373A3C"/>
                </a:solidFill>
              </a:rPr>
              <a:t> </a:t>
            </a:r>
            <a:r>
              <a:rPr lang="en-US" dirty="0" err="1">
                <a:solidFill>
                  <a:srgbClr val="373A3C"/>
                </a:solidFill>
              </a:rPr>
              <a:t>groep</a:t>
            </a:r>
            <a:r>
              <a:rPr lang="en-US" dirty="0">
                <a:solidFill>
                  <a:srgbClr val="373A3C"/>
                </a:solidFill>
              </a:rPr>
              <a:t> </a:t>
            </a:r>
            <a:r>
              <a:rPr lang="en-US" dirty="0" err="1">
                <a:solidFill>
                  <a:srgbClr val="373A3C"/>
                </a:solidFill>
              </a:rPr>
              <a:t>wordt</a:t>
            </a:r>
            <a:r>
              <a:rPr lang="en-US" dirty="0">
                <a:solidFill>
                  <a:srgbClr val="373A3C"/>
                </a:solidFill>
              </a:rPr>
              <a:t> </a:t>
            </a:r>
            <a:r>
              <a:rPr lang="en-US" dirty="0" err="1">
                <a:solidFill>
                  <a:srgbClr val="373A3C"/>
                </a:solidFill>
              </a:rPr>
              <a:t>omschreven</a:t>
            </a:r>
            <a:r>
              <a:rPr lang="en-US" dirty="0">
                <a:solidFill>
                  <a:srgbClr val="373A3C"/>
                </a:solidFill>
              </a:rPr>
              <a:t> </a:t>
            </a:r>
            <a:r>
              <a:rPr lang="en-US" dirty="0" err="1">
                <a:solidFill>
                  <a:srgbClr val="373A3C"/>
                </a:solidFill>
              </a:rPr>
              <a:t>als</a:t>
            </a:r>
            <a:r>
              <a:rPr lang="en-US" dirty="0">
                <a:solidFill>
                  <a:srgbClr val="373A3C"/>
                </a:solidFill>
              </a:rPr>
              <a:t> </a:t>
            </a:r>
            <a:r>
              <a:rPr lang="en-US" b="1" i="1" dirty="0" err="1">
                <a:solidFill>
                  <a:srgbClr val="373A3C"/>
                </a:solidFill>
              </a:rPr>
              <a:t>floreren</a:t>
            </a:r>
            <a:r>
              <a:rPr lang="en-US" b="1" dirty="0">
                <a:solidFill>
                  <a:srgbClr val="373A3C"/>
                </a:solidFill>
              </a:rPr>
              <a:t> </a:t>
            </a:r>
            <a:r>
              <a:rPr lang="en-US" dirty="0">
                <a:solidFill>
                  <a:srgbClr val="373A3C"/>
                </a:solidFill>
              </a:rPr>
              <a:t>(flourishing).</a:t>
            </a:r>
            <a:br>
              <a:rPr lang="en-US" dirty="0">
                <a:cs typeface="+mn-lt"/>
              </a:rPr>
            </a:br>
            <a:br>
              <a:rPr lang="en-US" dirty="0">
                <a:cs typeface="+mn-lt"/>
              </a:rPr>
            </a:br>
            <a:endParaRPr lang="en-US" dirty="0">
              <a:solidFill>
                <a:srgbClr val="373A3C"/>
              </a:solidFill>
            </a:endParaRPr>
          </a:p>
          <a:p>
            <a:r>
              <a:rPr lang="en-US" dirty="0">
                <a:solidFill>
                  <a:srgbClr val="373A3C"/>
                </a:solidFill>
              </a:rPr>
              <a:t>De </a:t>
            </a:r>
            <a:r>
              <a:rPr lang="en-US" dirty="0" err="1">
                <a:solidFill>
                  <a:srgbClr val="373A3C"/>
                </a:solidFill>
              </a:rPr>
              <a:t>geestelijke</a:t>
            </a:r>
            <a:r>
              <a:rPr lang="en-US" dirty="0">
                <a:solidFill>
                  <a:srgbClr val="373A3C"/>
                </a:solidFill>
              </a:rPr>
              <a:t> gezondheid van de </a:t>
            </a:r>
            <a:r>
              <a:rPr lang="en-US" dirty="0" err="1">
                <a:solidFill>
                  <a:srgbClr val="373A3C"/>
                </a:solidFill>
              </a:rPr>
              <a:t>tweede</a:t>
            </a:r>
            <a:r>
              <a:rPr lang="en-US" dirty="0">
                <a:solidFill>
                  <a:srgbClr val="373A3C"/>
                </a:solidFill>
              </a:rPr>
              <a:t> </a:t>
            </a:r>
            <a:r>
              <a:rPr lang="en-US" dirty="0" err="1">
                <a:solidFill>
                  <a:srgbClr val="373A3C"/>
                </a:solidFill>
              </a:rPr>
              <a:t>groep</a:t>
            </a:r>
            <a:r>
              <a:rPr lang="en-US" dirty="0">
                <a:solidFill>
                  <a:srgbClr val="373A3C"/>
                </a:solidFill>
              </a:rPr>
              <a:t> </a:t>
            </a:r>
            <a:r>
              <a:rPr lang="en-US" dirty="0" err="1">
                <a:solidFill>
                  <a:srgbClr val="373A3C"/>
                </a:solidFill>
              </a:rPr>
              <a:t>wordt</a:t>
            </a:r>
            <a:r>
              <a:rPr lang="en-US" dirty="0">
                <a:solidFill>
                  <a:srgbClr val="373A3C"/>
                </a:solidFill>
              </a:rPr>
              <a:t> </a:t>
            </a:r>
            <a:r>
              <a:rPr lang="en-US" dirty="0" err="1">
                <a:solidFill>
                  <a:srgbClr val="373A3C"/>
                </a:solidFill>
              </a:rPr>
              <a:t>gekenmerkt</a:t>
            </a:r>
            <a:r>
              <a:rPr lang="en-US" dirty="0">
                <a:solidFill>
                  <a:srgbClr val="373A3C"/>
                </a:solidFill>
              </a:rPr>
              <a:t> door </a:t>
            </a:r>
            <a:r>
              <a:rPr lang="en-US" dirty="0" err="1">
                <a:solidFill>
                  <a:srgbClr val="373A3C"/>
                </a:solidFill>
              </a:rPr>
              <a:t>een</a:t>
            </a:r>
            <a:r>
              <a:rPr lang="en-US" dirty="0">
                <a:solidFill>
                  <a:srgbClr val="373A3C"/>
                </a:solidFill>
              </a:rPr>
              <a:t> </a:t>
            </a:r>
            <a:r>
              <a:rPr lang="en-US" dirty="0" err="1">
                <a:solidFill>
                  <a:srgbClr val="373A3C"/>
                </a:solidFill>
              </a:rPr>
              <a:t>combinatie</a:t>
            </a:r>
            <a:r>
              <a:rPr lang="en-US" dirty="0">
                <a:solidFill>
                  <a:srgbClr val="373A3C"/>
                </a:solidFill>
              </a:rPr>
              <a:t> van </a:t>
            </a:r>
            <a:r>
              <a:rPr lang="en-US" b="1" dirty="0" err="1">
                <a:solidFill>
                  <a:srgbClr val="373A3C"/>
                </a:solidFill>
              </a:rPr>
              <a:t>laag</a:t>
            </a:r>
            <a:r>
              <a:rPr lang="en-US" b="1" dirty="0">
                <a:solidFill>
                  <a:srgbClr val="373A3C"/>
                </a:solidFill>
              </a:rPr>
              <a:t> </a:t>
            </a:r>
            <a:r>
              <a:rPr lang="en-US" b="1" dirty="0" err="1">
                <a:solidFill>
                  <a:srgbClr val="373A3C"/>
                </a:solidFill>
              </a:rPr>
              <a:t>welbevinden</a:t>
            </a:r>
            <a:r>
              <a:rPr lang="en-US" dirty="0">
                <a:solidFill>
                  <a:srgbClr val="373A3C"/>
                </a:solidFill>
              </a:rPr>
              <a:t>, </a:t>
            </a:r>
            <a:r>
              <a:rPr lang="en-US" dirty="0" err="1">
                <a:solidFill>
                  <a:srgbClr val="373A3C"/>
                </a:solidFill>
              </a:rPr>
              <a:t>terwijl</a:t>
            </a:r>
            <a:r>
              <a:rPr lang="en-US" dirty="0">
                <a:solidFill>
                  <a:srgbClr val="373A3C"/>
                </a:solidFill>
              </a:rPr>
              <a:t> er </a:t>
            </a:r>
            <a:r>
              <a:rPr lang="en-US" dirty="0" err="1">
                <a:solidFill>
                  <a:srgbClr val="373A3C"/>
                </a:solidFill>
              </a:rPr>
              <a:t>toch</a:t>
            </a:r>
            <a:r>
              <a:rPr lang="en-US" dirty="0">
                <a:solidFill>
                  <a:srgbClr val="373A3C"/>
                </a:solidFill>
              </a:rPr>
              <a:t> </a:t>
            </a:r>
            <a:r>
              <a:rPr lang="en-US" b="1" dirty="0" err="1">
                <a:solidFill>
                  <a:srgbClr val="373A3C"/>
                </a:solidFill>
              </a:rPr>
              <a:t>geen</a:t>
            </a:r>
            <a:r>
              <a:rPr lang="en-US" b="1" dirty="0">
                <a:solidFill>
                  <a:srgbClr val="373A3C"/>
                </a:solidFill>
              </a:rPr>
              <a:t> </a:t>
            </a:r>
            <a:r>
              <a:rPr lang="en-US" b="1" dirty="0" err="1">
                <a:solidFill>
                  <a:srgbClr val="373A3C"/>
                </a:solidFill>
              </a:rPr>
              <a:t>psychische</a:t>
            </a:r>
            <a:r>
              <a:rPr lang="en-US" b="1" dirty="0">
                <a:solidFill>
                  <a:srgbClr val="373A3C"/>
                </a:solidFill>
              </a:rPr>
              <a:t> </a:t>
            </a:r>
            <a:r>
              <a:rPr lang="en-US" b="1" dirty="0" err="1">
                <a:solidFill>
                  <a:srgbClr val="373A3C"/>
                </a:solidFill>
              </a:rPr>
              <a:t>problemen</a:t>
            </a:r>
            <a:r>
              <a:rPr lang="en-US" dirty="0">
                <a:solidFill>
                  <a:srgbClr val="373A3C"/>
                </a:solidFill>
              </a:rPr>
              <a:t> of </a:t>
            </a:r>
            <a:r>
              <a:rPr lang="en-US" dirty="0" err="1">
                <a:solidFill>
                  <a:srgbClr val="373A3C"/>
                </a:solidFill>
              </a:rPr>
              <a:t>psychopathologie</a:t>
            </a:r>
            <a:r>
              <a:rPr lang="en-US" dirty="0">
                <a:solidFill>
                  <a:srgbClr val="373A3C"/>
                </a:solidFill>
              </a:rPr>
              <a:t> </a:t>
            </a:r>
            <a:r>
              <a:rPr lang="en-US" dirty="0" err="1">
                <a:solidFill>
                  <a:srgbClr val="373A3C"/>
                </a:solidFill>
              </a:rPr>
              <a:t>aanwezig</a:t>
            </a:r>
            <a:r>
              <a:rPr lang="en-US" dirty="0">
                <a:solidFill>
                  <a:srgbClr val="373A3C"/>
                </a:solidFill>
              </a:rPr>
              <a:t> </a:t>
            </a:r>
            <a:r>
              <a:rPr lang="en-US" dirty="0" err="1">
                <a:solidFill>
                  <a:srgbClr val="373A3C"/>
                </a:solidFill>
              </a:rPr>
              <a:t>zijn</a:t>
            </a:r>
            <a:r>
              <a:rPr lang="en-US" dirty="0">
                <a:solidFill>
                  <a:srgbClr val="373A3C"/>
                </a:solidFill>
              </a:rPr>
              <a:t>. Het </a:t>
            </a:r>
            <a:r>
              <a:rPr lang="en-US" dirty="0" err="1">
                <a:solidFill>
                  <a:srgbClr val="373A3C"/>
                </a:solidFill>
              </a:rPr>
              <a:t>functioneren</a:t>
            </a:r>
            <a:r>
              <a:rPr lang="en-US" dirty="0">
                <a:solidFill>
                  <a:srgbClr val="373A3C"/>
                </a:solidFill>
              </a:rPr>
              <a:t> van </a:t>
            </a:r>
            <a:r>
              <a:rPr lang="en-US" dirty="0" err="1">
                <a:solidFill>
                  <a:srgbClr val="373A3C"/>
                </a:solidFill>
              </a:rPr>
              <a:t>deze</a:t>
            </a:r>
            <a:r>
              <a:rPr lang="en-US" dirty="0">
                <a:solidFill>
                  <a:srgbClr val="373A3C"/>
                </a:solidFill>
              </a:rPr>
              <a:t> </a:t>
            </a:r>
            <a:r>
              <a:rPr lang="en-US" dirty="0" err="1">
                <a:solidFill>
                  <a:srgbClr val="373A3C"/>
                </a:solidFill>
              </a:rPr>
              <a:t>groep</a:t>
            </a:r>
            <a:r>
              <a:rPr lang="en-US" dirty="0">
                <a:solidFill>
                  <a:srgbClr val="373A3C"/>
                </a:solidFill>
              </a:rPr>
              <a:t> is </a:t>
            </a:r>
            <a:r>
              <a:rPr lang="en-US" dirty="0" err="1">
                <a:solidFill>
                  <a:srgbClr val="373A3C"/>
                </a:solidFill>
              </a:rPr>
              <a:t>aan</a:t>
            </a:r>
            <a:r>
              <a:rPr lang="en-US" dirty="0">
                <a:solidFill>
                  <a:srgbClr val="373A3C"/>
                </a:solidFill>
              </a:rPr>
              <a:t> het </a:t>
            </a:r>
            <a:r>
              <a:rPr lang="en-US" b="1" i="1" dirty="0" err="1">
                <a:solidFill>
                  <a:srgbClr val="373A3C"/>
                </a:solidFill>
              </a:rPr>
              <a:t>afbrokkelen</a:t>
            </a:r>
            <a:r>
              <a:rPr lang="en-US" b="1" dirty="0">
                <a:solidFill>
                  <a:srgbClr val="373A3C"/>
                </a:solidFill>
              </a:rPr>
              <a:t> </a:t>
            </a:r>
            <a:r>
              <a:rPr lang="en-US" dirty="0">
                <a:solidFill>
                  <a:srgbClr val="373A3C"/>
                </a:solidFill>
              </a:rPr>
              <a:t>(languishing), wat </a:t>
            </a:r>
            <a:r>
              <a:rPr lang="en-US" dirty="0" err="1">
                <a:solidFill>
                  <a:srgbClr val="373A3C"/>
                </a:solidFill>
              </a:rPr>
              <a:t>dus</a:t>
            </a:r>
            <a:r>
              <a:rPr lang="en-US" dirty="0">
                <a:solidFill>
                  <a:srgbClr val="373A3C"/>
                </a:solidFill>
              </a:rPr>
              <a:t> </a:t>
            </a:r>
            <a:r>
              <a:rPr lang="en-US" dirty="0" err="1">
                <a:solidFill>
                  <a:srgbClr val="373A3C"/>
                </a:solidFill>
              </a:rPr>
              <a:t>wijst</a:t>
            </a:r>
            <a:r>
              <a:rPr lang="en-US" dirty="0">
                <a:solidFill>
                  <a:srgbClr val="373A3C"/>
                </a:solidFill>
              </a:rPr>
              <a:t> op </a:t>
            </a:r>
            <a:r>
              <a:rPr lang="en-US" dirty="0" err="1">
                <a:solidFill>
                  <a:srgbClr val="373A3C"/>
                </a:solidFill>
              </a:rPr>
              <a:t>een</a:t>
            </a:r>
            <a:r>
              <a:rPr lang="en-US" dirty="0">
                <a:solidFill>
                  <a:srgbClr val="373A3C"/>
                </a:solidFill>
              </a:rPr>
              <a:t> steeds minder </a:t>
            </a:r>
            <a:r>
              <a:rPr lang="en-US" dirty="0" err="1">
                <a:solidFill>
                  <a:srgbClr val="373A3C"/>
                </a:solidFill>
              </a:rPr>
              <a:t>optimale</a:t>
            </a:r>
            <a:r>
              <a:rPr lang="en-US" dirty="0">
                <a:solidFill>
                  <a:srgbClr val="373A3C"/>
                </a:solidFill>
              </a:rPr>
              <a:t> </a:t>
            </a:r>
            <a:r>
              <a:rPr lang="en-US" dirty="0" err="1">
                <a:solidFill>
                  <a:srgbClr val="373A3C"/>
                </a:solidFill>
              </a:rPr>
              <a:t>geestelijke</a:t>
            </a:r>
            <a:r>
              <a:rPr lang="en-US" dirty="0">
                <a:solidFill>
                  <a:srgbClr val="373A3C"/>
                </a:solidFill>
              </a:rPr>
              <a:t> gezondheid.</a:t>
            </a:r>
            <a:br>
              <a:rPr lang="en-US" dirty="0">
                <a:cs typeface="+mn-lt"/>
              </a:rPr>
            </a:br>
            <a:br>
              <a:rPr lang="en-US" dirty="0">
                <a:cs typeface="+mn-lt"/>
              </a:rPr>
            </a:br>
            <a:endParaRPr lang="en-US" dirty="0">
              <a:solidFill>
                <a:srgbClr val="373A3C"/>
              </a:solidFill>
            </a:endParaRPr>
          </a:p>
          <a:p>
            <a:r>
              <a:rPr lang="en-US" dirty="0">
                <a:solidFill>
                  <a:srgbClr val="373A3C"/>
                </a:solidFill>
              </a:rPr>
              <a:t>Het </a:t>
            </a:r>
            <a:r>
              <a:rPr lang="en-US" dirty="0" err="1">
                <a:solidFill>
                  <a:srgbClr val="373A3C"/>
                </a:solidFill>
              </a:rPr>
              <a:t>functioneren</a:t>
            </a:r>
            <a:r>
              <a:rPr lang="en-US" dirty="0">
                <a:solidFill>
                  <a:srgbClr val="373A3C"/>
                </a:solidFill>
              </a:rPr>
              <a:t> van </a:t>
            </a:r>
            <a:r>
              <a:rPr lang="en-US" dirty="0" err="1">
                <a:solidFill>
                  <a:srgbClr val="373A3C"/>
                </a:solidFill>
              </a:rPr>
              <a:t>een</a:t>
            </a:r>
            <a:r>
              <a:rPr lang="en-US" dirty="0">
                <a:solidFill>
                  <a:srgbClr val="373A3C"/>
                </a:solidFill>
              </a:rPr>
              <a:t> </a:t>
            </a:r>
            <a:r>
              <a:rPr lang="en-US" dirty="0" err="1">
                <a:solidFill>
                  <a:srgbClr val="373A3C"/>
                </a:solidFill>
              </a:rPr>
              <a:t>derde</a:t>
            </a:r>
            <a:r>
              <a:rPr lang="en-US" dirty="0">
                <a:solidFill>
                  <a:srgbClr val="373A3C"/>
                </a:solidFill>
              </a:rPr>
              <a:t> </a:t>
            </a:r>
            <a:r>
              <a:rPr lang="en-US" dirty="0" err="1">
                <a:solidFill>
                  <a:srgbClr val="373A3C"/>
                </a:solidFill>
              </a:rPr>
              <a:t>groep</a:t>
            </a:r>
            <a:r>
              <a:rPr lang="en-US" dirty="0">
                <a:solidFill>
                  <a:srgbClr val="373A3C"/>
                </a:solidFill>
              </a:rPr>
              <a:t> </a:t>
            </a:r>
            <a:r>
              <a:rPr lang="en-US" dirty="0" err="1">
                <a:solidFill>
                  <a:srgbClr val="373A3C"/>
                </a:solidFill>
              </a:rPr>
              <a:t>kan</a:t>
            </a:r>
            <a:r>
              <a:rPr lang="en-US" dirty="0">
                <a:solidFill>
                  <a:srgbClr val="373A3C"/>
                </a:solidFill>
              </a:rPr>
              <a:t> </a:t>
            </a:r>
            <a:r>
              <a:rPr lang="en-US" dirty="0" err="1">
                <a:solidFill>
                  <a:srgbClr val="373A3C"/>
                </a:solidFill>
              </a:rPr>
              <a:t>omschreven</a:t>
            </a:r>
            <a:r>
              <a:rPr lang="en-US" dirty="0">
                <a:solidFill>
                  <a:srgbClr val="373A3C"/>
                </a:solidFill>
              </a:rPr>
              <a:t> </a:t>
            </a:r>
            <a:r>
              <a:rPr lang="en-US" dirty="0" err="1">
                <a:solidFill>
                  <a:srgbClr val="373A3C"/>
                </a:solidFill>
              </a:rPr>
              <a:t>worden</a:t>
            </a:r>
            <a:r>
              <a:rPr lang="en-US" dirty="0">
                <a:solidFill>
                  <a:srgbClr val="373A3C"/>
                </a:solidFill>
              </a:rPr>
              <a:t> </a:t>
            </a:r>
            <a:r>
              <a:rPr lang="en-US" dirty="0" err="1">
                <a:solidFill>
                  <a:srgbClr val="373A3C"/>
                </a:solidFill>
              </a:rPr>
              <a:t>worden</a:t>
            </a:r>
            <a:r>
              <a:rPr lang="en-US" dirty="0">
                <a:solidFill>
                  <a:srgbClr val="373A3C"/>
                </a:solidFill>
              </a:rPr>
              <a:t> </a:t>
            </a:r>
            <a:r>
              <a:rPr lang="en-US" dirty="0" err="1">
                <a:solidFill>
                  <a:srgbClr val="373A3C"/>
                </a:solidFill>
              </a:rPr>
              <a:t>als</a:t>
            </a:r>
            <a:r>
              <a:rPr lang="en-US" dirty="0">
                <a:solidFill>
                  <a:srgbClr val="373A3C"/>
                </a:solidFill>
              </a:rPr>
              <a:t> </a:t>
            </a:r>
            <a:r>
              <a:rPr lang="en-US" b="1" i="1" dirty="0" err="1">
                <a:solidFill>
                  <a:srgbClr val="373A3C"/>
                </a:solidFill>
              </a:rPr>
              <a:t>worstelen</a:t>
            </a:r>
            <a:r>
              <a:rPr lang="en-US" b="1" dirty="0">
                <a:solidFill>
                  <a:srgbClr val="373A3C"/>
                </a:solidFill>
              </a:rPr>
              <a:t> of </a:t>
            </a:r>
            <a:r>
              <a:rPr lang="en-US" b="1" i="1" dirty="0" err="1">
                <a:solidFill>
                  <a:srgbClr val="373A3C"/>
                </a:solidFill>
              </a:rPr>
              <a:t>strijden</a:t>
            </a:r>
            <a:r>
              <a:rPr lang="en-US" dirty="0">
                <a:solidFill>
                  <a:srgbClr val="373A3C"/>
                </a:solidFill>
              </a:rPr>
              <a:t> (struggling). Bij </a:t>
            </a:r>
            <a:r>
              <a:rPr lang="en-US" dirty="0" err="1">
                <a:solidFill>
                  <a:srgbClr val="373A3C"/>
                </a:solidFill>
              </a:rPr>
              <a:t>deze</a:t>
            </a:r>
            <a:r>
              <a:rPr lang="en-US" dirty="0">
                <a:solidFill>
                  <a:srgbClr val="373A3C"/>
                </a:solidFill>
              </a:rPr>
              <a:t> </a:t>
            </a:r>
            <a:r>
              <a:rPr lang="en-US" dirty="0" err="1">
                <a:solidFill>
                  <a:srgbClr val="373A3C"/>
                </a:solidFill>
              </a:rPr>
              <a:t>groep</a:t>
            </a:r>
            <a:r>
              <a:rPr lang="en-US" dirty="0">
                <a:solidFill>
                  <a:srgbClr val="373A3C"/>
                </a:solidFill>
              </a:rPr>
              <a:t> is er </a:t>
            </a:r>
            <a:r>
              <a:rPr lang="en-US" dirty="0" err="1">
                <a:solidFill>
                  <a:srgbClr val="373A3C"/>
                </a:solidFill>
              </a:rPr>
              <a:t>sprake</a:t>
            </a:r>
            <a:r>
              <a:rPr lang="en-US" dirty="0">
                <a:solidFill>
                  <a:srgbClr val="373A3C"/>
                </a:solidFill>
              </a:rPr>
              <a:t> van </a:t>
            </a:r>
            <a:r>
              <a:rPr lang="en-US" dirty="0" err="1">
                <a:solidFill>
                  <a:srgbClr val="373A3C"/>
                </a:solidFill>
              </a:rPr>
              <a:t>een</a:t>
            </a:r>
            <a:r>
              <a:rPr lang="en-US" dirty="0">
                <a:solidFill>
                  <a:srgbClr val="373A3C"/>
                </a:solidFill>
              </a:rPr>
              <a:t> </a:t>
            </a:r>
            <a:r>
              <a:rPr lang="en-US" dirty="0" err="1">
                <a:solidFill>
                  <a:srgbClr val="373A3C"/>
                </a:solidFill>
              </a:rPr>
              <a:t>geestelijke</a:t>
            </a:r>
            <a:r>
              <a:rPr lang="en-US" dirty="0">
                <a:solidFill>
                  <a:srgbClr val="373A3C"/>
                </a:solidFill>
              </a:rPr>
              <a:t> gezondheid die </a:t>
            </a:r>
            <a:r>
              <a:rPr lang="en-US" dirty="0" err="1">
                <a:solidFill>
                  <a:srgbClr val="373A3C"/>
                </a:solidFill>
              </a:rPr>
              <a:t>gekarakteriseerd</a:t>
            </a:r>
            <a:r>
              <a:rPr lang="en-US" dirty="0">
                <a:solidFill>
                  <a:srgbClr val="373A3C"/>
                </a:solidFill>
              </a:rPr>
              <a:t> </a:t>
            </a:r>
            <a:r>
              <a:rPr lang="en-US" dirty="0" err="1">
                <a:solidFill>
                  <a:srgbClr val="373A3C"/>
                </a:solidFill>
              </a:rPr>
              <a:t>wordt</a:t>
            </a:r>
            <a:r>
              <a:rPr lang="en-US" dirty="0">
                <a:solidFill>
                  <a:srgbClr val="373A3C"/>
                </a:solidFill>
              </a:rPr>
              <a:t> door </a:t>
            </a:r>
            <a:r>
              <a:rPr lang="en-US" b="1" dirty="0" err="1">
                <a:solidFill>
                  <a:srgbClr val="373A3C"/>
                </a:solidFill>
              </a:rPr>
              <a:t>psychische</a:t>
            </a:r>
            <a:r>
              <a:rPr lang="en-US" b="1" dirty="0">
                <a:solidFill>
                  <a:srgbClr val="373A3C"/>
                </a:solidFill>
              </a:rPr>
              <a:t> </a:t>
            </a:r>
            <a:r>
              <a:rPr lang="en-US" b="1" dirty="0" err="1">
                <a:solidFill>
                  <a:srgbClr val="373A3C"/>
                </a:solidFill>
              </a:rPr>
              <a:t>problemen</a:t>
            </a:r>
            <a:r>
              <a:rPr lang="en-US" dirty="0">
                <a:solidFill>
                  <a:srgbClr val="373A3C"/>
                </a:solidFill>
              </a:rPr>
              <a:t> , in </a:t>
            </a:r>
            <a:r>
              <a:rPr lang="en-US" dirty="0" err="1">
                <a:solidFill>
                  <a:srgbClr val="373A3C"/>
                </a:solidFill>
              </a:rPr>
              <a:t>combinatie</a:t>
            </a:r>
            <a:r>
              <a:rPr lang="en-US" dirty="0">
                <a:solidFill>
                  <a:srgbClr val="373A3C"/>
                </a:solidFill>
              </a:rPr>
              <a:t> met </a:t>
            </a:r>
            <a:r>
              <a:rPr lang="en-US" dirty="0" err="1">
                <a:solidFill>
                  <a:srgbClr val="373A3C"/>
                </a:solidFill>
              </a:rPr>
              <a:t>een</a:t>
            </a:r>
            <a:r>
              <a:rPr lang="en-US" dirty="0">
                <a:solidFill>
                  <a:srgbClr val="373A3C"/>
                </a:solidFill>
              </a:rPr>
              <a:t> </a:t>
            </a:r>
            <a:r>
              <a:rPr lang="en-US" b="1" dirty="0" err="1">
                <a:solidFill>
                  <a:srgbClr val="373A3C"/>
                </a:solidFill>
              </a:rPr>
              <a:t>hoog</a:t>
            </a:r>
            <a:r>
              <a:rPr lang="en-US" b="1" dirty="0">
                <a:solidFill>
                  <a:srgbClr val="373A3C"/>
                </a:solidFill>
              </a:rPr>
              <a:t> </a:t>
            </a:r>
            <a:r>
              <a:rPr lang="en-US" b="1" dirty="0" err="1">
                <a:solidFill>
                  <a:srgbClr val="373A3C"/>
                </a:solidFill>
              </a:rPr>
              <a:t>niveau</a:t>
            </a:r>
            <a:r>
              <a:rPr lang="en-US" b="1" dirty="0">
                <a:solidFill>
                  <a:srgbClr val="373A3C"/>
                </a:solidFill>
              </a:rPr>
              <a:t> van </a:t>
            </a:r>
            <a:r>
              <a:rPr lang="en-US" b="1" dirty="0" err="1">
                <a:solidFill>
                  <a:srgbClr val="373A3C"/>
                </a:solidFill>
              </a:rPr>
              <a:t>welbevinden</a:t>
            </a:r>
            <a:r>
              <a:rPr lang="en-US" dirty="0">
                <a:solidFill>
                  <a:srgbClr val="373A3C"/>
                </a:solidFill>
              </a:rPr>
              <a:t>.</a:t>
            </a:r>
            <a:br>
              <a:rPr lang="en-US" dirty="0">
                <a:cs typeface="+mn-lt"/>
              </a:rPr>
            </a:br>
            <a:br>
              <a:rPr lang="en-US" dirty="0">
                <a:cs typeface="+mn-lt"/>
              </a:rPr>
            </a:br>
            <a:endParaRPr lang="en-US" dirty="0">
              <a:solidFill>
                <a:srgbClr val="373A3C"/>
              </a:solidFill>
            </a:endParaRPr>
          </a:p>
          <a:p>
            <a:r>
              <a:rPr lang="en-US" dirty="0">
                <a:solidFill>
                  <a:srgbClr val="373A3C"/>
                </a:solidFill>
              </a:rPr>
              <a:t>Tot slot is er </a:t>
            </a:r>
            <a:r>
              <a:rPr lang="en-US" dirty="0" err="1">
                <a:solidFill>
                  <a:srgbClr val="373A3C"/>
                </a:solidFill>
              </a:rPr>
              <a:t>ook</a:t>
            </a:r>
            <a:r>
              <a:rPr lang="en-US" dirty="0">
                <a:solidFill>
                  <a:srgbClr val="373A3C"/>
                </a:solidFill>
              </a:rPr>
              <a:t> </a:t>
            </a:r>
            <a:r>
              <a:rPr lang="en-US" dirty="0" err="1">
                <a:solidFill>
                  <a:srgbClr val="373A3C"/>
                </a:solidFill>
              </a:rPr>
              <a:t>een</a:t>
            </a:r>
            <a:r>
              <a:rPr lang="en-US" dirty="0">
                <a:solidFill>
                  <a:srgbClr val="373A3C"/>
                </a:solidFill>
              </a:rPr>
              <a:t> </a:t>
            </a:r>
            <a:r>
              <a:rPr lang="en-US" dirty="0" err="1">
                <a:solidFill>
                  <a:srgbClr val="373A3C"/>
                </a:solidFill>
              </a:rPr>
              <a:t>groep</a:t>
            </a:r>
            <a:r>
              <a:rPr lang="en-US" dirty="0">
                <a:solidFill>
                  <a:srgbClr val="373A3C"/>
                </a:solidFill>
              </a:rPr>
              <a:t> die </a:t>
            </a:r>
            <a:r>
              <a:rPr lang="en-US" b="1" i="1" dirty="0" err="1">
                <a:solidFill>
                  <a:srgbClr val="373A3C"/>
                </a:solidFill>
              </a:rPr>
              <a:t>ploetert</a:t>
            </a:r>
            <a:r>
              <a:rPr lang="en-US" b="1" dirty="0">
                <a:solidFill>
                  <a:srgbClr val="373A3C"/>
                </a:solidFill>
              </a:rPr>
              <a:t> </a:t>
            </a:r>
            <a:r>
              <a:rPr lang="en-US" dirty="0">
                <a:solidFill>
                  <a:srgbClr val="373A3C"/>
                </a:solidFill>
              </a:rPr>
              <a:t>(floundering) en </a:t>
            </a:r>
            <a:r>
              <a:rPr lang="en-US" dirty="0" err="1">
                <a:solidFill>
                  <a:srgbClr val="373A3C"/>
                </a:solidFill>
              </a:rPr>
              <a:t>dat</a:t>
            </a:r>
            <a:r>
              <a:rPr lang="en-US" dirty="0">
                <a:solidFill>
                  <a:srgbClr val="373A3C"/>
                </a:solidFill>
              </a:rPr>
              <a:t> </a:t>
            </a:r>
            <a:r>
              <a:rPr lang="en-US" dirty="0" err="1">
                <a:solidFill>
                  <a:srgbClr val="373A3C"/>
                </a:solidFill>
              </a:rPr>
              <a:t>komt</a:t>
            </a:r>
            <a:r>
              <a:rPr lang="en-US" dirty="0">
                <a:solidFill>
                  <a:srgbClr val="373A3C"/>
                </a:solidFill>
              </a:rPr>
              <a:t> </a:t>
            </a:r>
            <a:r>
              <a:rPr lang="en-US" dirty="0" err="1">
                <a:solidFill>
                  <a:srgbClr val="373A3C"/>
                </a:solidFill>
              </a:rPr>
              <a:t>zowel</a:t>
            </a:r>
            <a:r>
              <a:rPr lang="en-US" dirty="0">
                <a:solidFill>
                  <a:srgbClr val="373A3C"/>
                </a:solidFill>
              </a:rPr>
              <a:t> in </a:t>
            </a:r>
            <a:r>
              <a:rPr lang="en-US" b="1" dirty="0" err="1">
                <a:solidFill>
                  <a:srgbClr val="373A3C"/>
                </a:solidFill>
              </a:rPr>
              <a:t>psychopathologie</a:t>
            </a:r>
            <a:r>
              <a:rPr lang="en-US" b="1" dirty="0">
                <a:solidFill>
                  <a:srgbClr val="373A3C"/>
                </a:solidFill>
              </a:rPr>
              <a:t> </a:t>
            </a:r>
            <a:r>
              <a:rPr lang="en-US" dirty="0" err="1">
                <a:solidFill>
                  <a:srgbClr val="373A3C"/>
                </a:solidFill>
              </a:rPr>
              <a:t>als</a:t>
            </a:r>
            <a:r>
              <a:rPr lang="en-US" dirty="0">
                <a:solidFill>
                  <a:srgbClr val="373A3C"/>
                </a:solidFill>
              </a:rPr>
              <a:t> </a:t>
            </a:r>
            <a:r>
              <a:rPr lang="en-US" b="1" dirty="0" err="1">
                <a:solidFill>
                  <a:srgbClr val="373A3C"/>
                </a:solidFill>
              </a:rPr>
              <a:t>laag</a:t>
            </a:r>
            <a:r>
              <a:rPr lang="en-US" b="1" dirty="0">
                <a:solidFill>
                  <a:srgbClr val="373A3C"/>
                </a:solidFill>
              </a:rPr>
              <a:t> </a:t>
            </a:r>
            <a:r>
              <a:rPr lang="en-US" b="1" dirty="0" err="1">
                <a:solidFill>
                  <a:srgbClr val="373A3C"/>
                </a:solidFill>
              </a:rPr>
              <a:t>welbevinden</a:t>
            </a:r>
            <a:r>
              <a:rPr lang="en-US" dirty="0">
                <a:solidFill>
                  <a:srgbClr val="373A3C"/>
                </a:solidFill>
              </a:rPr>
              <a:t> tot </a:t>
            </a:r>
            <a:r>
              <a:rPr lang="en-US" dirty="0" err="1">
                <a:solidFill>
                  <a:srgbClr val="373A3C"/>
                </a:solidFill>
              </a:rPr>
              <a:t>uiting</a:t>
            </a:r>
            <a:r>
              <a:rPr lang="en-US" dirty="0">
                <a:solidFill>
                  <a:srgbClr val="373A3C"/>
                </a:solidFill>
              </a:rPr>
              <a:t>.</a:t>
            </a:r>
            <a:endParaRPr lang="en-US" dirty="0"/>
          </a:p>
          <a:p>
            <a:endParaRPr lang="en-US" dirty="0">
              <a:solidFill>
                <a:srgbClr val="373A3C"/>
              </a:solidFill>
              <a:ea typeface="Calibri"/>
              <a:cs typeface="Calibri"/>
            </a:endParaRPr>
          </a:p>
        </p:txBody>
      </p:sp>
      <p:sp>
        <p:nvSpPr>
          <p:cNvPr id="4" name="Slide Number Placeholder 3">
            <a:extLst>
              <a:ext uri="{FF2B5EF4-FFF2-40B4-BE49-F238E27FC236}">
                <a16:creationId xmlns:a16="http://schemas.microsoft.com/office/drawing/2014/main" id="{9DE79A3B-CA98-85FB-76C2-DD51E5EE332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DF8325C-734F-4BD6-9D5D-A0651F9622A6}"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26701844"/>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548229-216B-01AD-DC38-BC3D941D251B}"/>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F1EBAD24-CBB2-55D5-FC3A-A1582427AF86}"/>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4320333A-C057-8E0F-C5F0-2208F4341B41}"/>
              </a:ext>
            </a:extLst>
          </p:cNvPr>
          <p:cNvSpPr>
            <a:spLocks noGrp="1"/>
          </p:cNvSpPr>
          <p:nvPr>
            <p:ph type="body" idx="1"/>
          </p:nvPr>
        </p:nvSpPr>
        <p:spPr/>
        <p:txBody>
          <a:bodyPr/>
          <a:lstStyle/>
          <a:p>
            <a:endParaRPr lang="nl-NL" dirty="0"/>
          </a:p>
        </p:txBody>
      </p:sp>
      <p:sp>
        <p:nvSpPr>
          <p:cNvPr id="4" name="Tijdelijke aanduiding voor dianummer 3">
            <a:extLst>
              <a:ext uri="{FF2B5EF4-FFF2-40B4-BE49-F238E27FC236}">
                <a16:creationId xmlns:a16="http://schemas.microsoft.com/office/drawing/2014/main" id="{A840129F-6B7D-0A0A-E5F5-A6A315B3B479}"/>
              </a:ext>
            </a:extLst>
          </p:cNvPr>
          <p:cNvSpPr>
            <a:spLocks noGrp="1"/>
          </p:cNvSpPr>
          <p:nvPr>
            <p:ph type="sldNum" sz="quarter" idx="5"/>
          </p:nvPr>
        </p:nvSpPr>
        <p:spPr/>
        <p:txBody>
          <a:bodyPr/>
          <a:lstStyle/>
          <a:p>
            <a:fld id="{F84E3C22-7C64-4B61-A85C-F3284DE1466A}" type="slidenum">
              <a:rPr lang="fr-BE" smtClean="0"/>
              <a:t>131</a:t>
            </a:fld>
            <a:endParaRPr lang="fr-BE"/>
          </a:p>
        </p:txBody>
      </p:sp>
    </p:spTree>
    <p:extLst>
      <p:ext uri="{BB962C8B-B14F-4D97-AF65-F5344CB8AC3E}">
        <p14:creationId xmlns:p14="http://schemas.microsoft.com/office/powerpoint/2010/main" val="2805711041"/>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7AEF07-422E-34E4-1DE9-F6710063AAAE}"/>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BFD061BA-8401-94B1-5999-929928A349CC}"/>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93B515D7-AF5A-B5F0-9501-1D91EB947E5E}"/>
              </a:ext>
            </a:extLst>
          </p:cNvPr>
          <p:cNvSpPr>
            <a:spLocks noGrp="1"/>
          </p:cNvSpPr>
          <p:nvPr>
            <p:ph type="body" idx="1"/>
          </p:nvPr>
        </p:nvSpPr>
        <p:spPr/>
        <p:txBody>
          <a:bodyPr/>
          <a:lstStyle/>
          <a:p>
            <a:endParaRPr lang="nl-NL" dirty="0"/>
          </a:p>
        </p:txBody>
      </p:sp>
      <p:sp>
        <p:nvSpPr>
          <p:cNvPr id="4" name="Tijdelijke aanduiding voor dianummer 3">
            <a:extLst>
              <a:ext uri="{FF2B5EF4-FFF2-40B4-BE49-F238E27FC236}">
                <a16:creationId xmlns:a16="http://schemas.microsoft.com/office/drawing/2014/main" id="{A729A197-A13C-ED60-940F-DAD3480FB185}"/>
              </a:ext>
            </a:extLst>
          </p:cNvPr>
          <p:cNvSpPr>
            <a:spLocks noGrp="1"/>
          </p:cNvSpPr>
          <p:nvPr>
            <p:ph type="sldNum" sz="quarter" idx="5"/>
          </p:nvPr>
        </p:nvSpPr>
        <p:spPr/>
        <p:txBody>
          <a:bodyPr/>
          <a:lstStyle/>
          <a:p>
            <a:fld id="{F84E3C22-7C64-4B61-A85C-F3284DE1466A}" type="slidenum">
              <a:rPr lang="fr-BE" smtClean="0"/>
              <a:t>132</a:t>
            </a:fld>
            <a:endParaRPr lang="fr-BE"/>
          </a:p>
        </p:txBody>
      </p:sp>
    </p:spTree>
    <p:extLst>
      <p:ext uri="{BB962C8B-B14F-4D97-AF65-F5344CB8AC3E}">
        <p14:creationId xmlns:p14="http://schemas.microsoft.com/office/powerpoint/2010/main" val="4235885045"/>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nl"/>
              <a:t>Het TRIO-platform:</a:t>
            </a:r>
            <a:endParaRPr lang="fr-BE"/>
          </a:p>
        </p:txBody>
      </p:sp>
      <p:sp>
        <p:nvSpPr>
          <p:cNvPr id="4" name="Espace réservé du numéro de diapositive 3"/>
          <p:cNvSpPr>
            <a:spLocks noGrp="1"/>
          </p:cNvSpPr>
          <p:nvPr>
            <p:ph type="sldNum" sz="quarter" idx="10"/>
          </p:nvPr>
        </p:nvSpPr>
        <p:spPr/>
        <p:txBody>
          <a:bodyPr/>
          <a:lstStyle/>
          <a:p>
            <a:fld id="{F84E3C22-7C64-4B61-A85C-F3284DE1466A}" type="slidenum">
              <a:rPr lang="fr-BE" smtClean="0"/>
              <a:t>133</a:t>
            </a:fld>
            <a:endParaRPr lang="fr-BE"/>
          </a:p>
        </p:txBody>
      </p:sp>
    </p:spTree>
    <p:extLst>
      <p:ext uri="{BB962C8B-B14F-4D97-AF65-F5344CB8AC3E}">
        <p14:creationId xmlns:p14="http://schemas.microsoft.com/office/powerpoint/2010/main" val="1835057611"/>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sz="1200" kern="1200" dirty="0">
                <a:solidFill>
                  <a:schemeClr val="tx1"/>
                </a:solidFill>
                <a:effectLst/>
                <a:latin typeface="+mn-lt"/>
                <a:ea typeface="+mn-ea"/>
                <a:cs typeface="+mn-cs"/>
              </a:rPr>
              <a:t>In het kader van deze kennisverzameling kunnen de volgende maatregelen vanaf </a:t>
            </a:r>
            <a:r>
              <a:rPr lang="nl-NL" sz="1200" b="1" u="sng" kern="1200" dirty="0">
                <a:solidFill>
                  <a:schemeClr val="tx1"/>
                </a:solidFill>
                <a:effectLst/>
                <a:latin typeface="+mn-lt"/>
                <a:ea typeface="+mn-ea"/>
                <a:cs typeface="+mn-cs"/>
              </a:rPr>
              <a:t>1 januari 2026</a:t>
            </a:r>
            <a:r>
              <a:rPr lang="nl-NL" sz="1200" kern="1200" dirty="0">
                <a:solidFill>
                  <a:schemeClr val="tx1"/>
                </a:solidFill>
                <a:effectLst/>
                <a:latin typeface="+mn-lt"/>
                <a:ea typeface="+mn-ea"/>
                <a:cs typeface="+mn-cs"/>
              </a:rPr>
              <a:t> worden opgemerkt:</a:t>
            </a:r>
          </a:p>
          <a:p>
            <a:r>
              <a:rPr lang="nl-NL" sz="1200" kern="1200" dirty="0">
                <a:solidFill>
                  <a:schemeClr val="tx1"/>
                </a:solidFill>
                <a:effectLst/>
                <a:latin typeface="+mn-lt"/>
                <a:ea typeface="+mn-ea"/>
                <a:cs typeface="+mn-cs"/>
              </a:rPr>
              <a:t> </a:t>
            </a:r>
          </a:p>
          <a:p>
            <a:pPr lvl="0"/>
            <a:r>
              <a:rPr lang="nl-NL" sz="1200" b="1" kern="1200" dirty="0">
                <a:solidFill>
                  <a:schemeClr val="tx1"/>
                </a:solidFill>
                <a:effectLst/>
                <a:latin typeface="+mn-lt"/>
                <a:ea typeface="+mn-ea"/>
                <a:cs typeface="+mn-cs"/>
              </a:rPr>
              <a:t>de oprichting van een GAOCIT-databank binnen het RIZIV</a:t>
            </a:r>
            <a:r>
              <a:rPr lang="nl-NL" sz="1200" kern="1200" dirty="0">
                <a:solidFill>
                  <a:schemeClr val="tx1"/>
                </a:solidFill>
                <a:effectLst/>
                <a:latin typeface="+mn-lt"/>
                <a:ea typeface="+mn-ea"/>
                <a:cs typeface="+mn-cs"/>
              </a:rPr>
              <a:t> met gegevens over de elektronisch verzonden getuigschriften van arbeidsongeschiktheid van alle sociaal verzekerden die (potentieel) gerechtigd zijn op uitkeringen ten laste van de uitkeringsverzekering voor werknemers of de uitkeringsverzekering voor zelfstandigen.</a:t>
            </a:r>
          </a:p>
          <a:p>
            <a:r>
              <a:rPr lang="nl-NL" sz="1200" b="1" kern="1200" dirty="0">
                <a:solidFill>
                  <a:schemeClr val="tx1"/>
                </a:solidFill>
                <a:effectLst/>
                <a:latin typeface="+mn-lt"/>
                <a:ea typeface="+mn-ea"/>
                <a:cs typeface="+mn-cs"/>
              </a:rPr>
              <a:t> </a:t>
            </a:r>
            <a:endParaRPr lang="nl-NL" sz="1200" kern="1200" dirty="0">
              <a:solidFill>
                <a:schemeClr val="tx1"/>
              </a:solidFill>
              <a:effectLst/>
              <a:latin typeface="+mn-lt"/>
              <a:ea typeface="+mn-ea"/>
              <a:cs typeface="+mn-cs"/>
            </a:endParaRPr>
          </a:p>
          <a:p>
            <a:pPr lvl="0"/>
            <a:r>
              <a:rPr lang="nl-NL" sz="1200" kern="1200" dirty="0">
                <a:solidFill>
                  <a:schemeClr val="tx1"/>
                </a:solidFill>
                <a:effectLst/>
                <a:latin typeface="+mn-lt"/>
                <a:ea typeface="+mn-ea"/>
                <a:cs typeface="+mn-cs"/>
              </a:rPr>
              <a:t>In het kader van deze maatregel</a:t>
            </a:r>
            <a:r>
              <a:rPr lang="nl-NL" sz="1200" b="1" kern="1200" dirty="0">
                <a:solidFill>
                  <a:schemeClr val="tx1"/>
                </a:solidFill>
                <a:effectLst/>
                <a:latin typeface="+mn-lt"/>
                <a:ea typeface="+mn-ea"/>
                <a:cs typeface="+mn-cs"/>
              </a:rPr>
              <a:t> is de verordening op de uitkeringen ook aangepast: </a:t>
            </a:r>
            <a:r>
              <a:rPr lang="nl-NL" sz="1200" kern="1200" dirty="0">
                <a:solidFill>
                  <a:schemeClr val="tx1"/>
                </a:solidFill>
                <a:effectLst/>
                <a:latin typeface="+mn-lt"/>
                <a:ea typeface="+mn-ea"/>
                <a:cs typeface="+mn-cs"/>
              </a:rPr>
              <a:t>vgl. de verordening van 19 november 2025 tot wijziging van de verordening van 16 april 1997 tot uitvoering van artikel 80, § 1, 5°, van de wet betreffende de verplichte verzekering voor geneeskundige verzorging en uitkeringen, gecoördineerd op 14 juli 1994, wat de aangifte van de arbeidsongeschiktheid betreft die is gepubliceerd in het Belgisch Staatsblad van 30 december 2025 (eerste editie).</a:t>
            </a:r>
          </a:p>
          <a:p>
            <a:r>
              <a:rPr lang="nl-NL" sz="1200" kern="1200" dirty="0">
                <a:solidFill>
                  <a:schemeClr val="tx1"/>
                </a:solidFill>
                <a:effectLst/>
                <a:latin typeface="+mn-lt"/>
                <a:ea typeface="+mn-ea"/>
                <a:cs typeface="+mn-cs"/>
              </a:rPr>
              <a:t> </a:t>
            </a:r>
          </a:p>
          <a:p>
            <a:pPr lvl="0"/>
            <a:r>
              <a:rPr lang="nl-NL" sz="1200" b="1" kern="1200" dirty="0">
                <a:solidFill>
                  <a:schemeClr val="tx1"/>
                </a:solidFill>
                <a:effectLst/>
                <a:latin typeface="+mn-lt"/>
                <a:ea typeface="+mn-ea"/>
                <a:cs typeface="+mn-cs"/>
              </a:rPr>
              <a:t>de verplichting voor de huisarts om het elektronisch circuit</a:t>
            </a:r>
            <a:r>
              <a:rPr lang="nl-NL" sz="1200" kern="1200" dirty="0">
                <a:solidFill>
                  <a:schemeClr val="tx1"/>
                </a:solidFill>
                <a:effectLst/>
                <a:latin typeface="+mn-lt"/>
                <a:ea typeface="+mn-ea"/>
                <a:cs typeface="+mn-cs"/>
              </a:rPr>
              <a:t> (</a:t>
            </a:r>
            <a:r>
              <a:rPr lang="nl-NL" sz="1200" kern="1200" dirty="0" err="1">
                <a:solidFill>
                  <a:schemeClr val="tx1"/>
                </a:solidFill>
                <a:effectLst/>
                <a:latin typeface="+mn-lt"/>
                <a:ea typeface="+mn-ea"/>
                <a:cs typeface="+mn-cs"/>
              </a:rPr>
              <a:t>Mult-eMediatt</a:t>
            </a:r>
            <a:r>
              <a:rPr lang="nl-NL" sz="1200" kern="1200" dirty="0">
                <a:solidFill>
                  <a:schemeClr val="tx1"/>
                </a:solidFill>
                <a:effectLst/>
                <a:latin typeface="+mn-lt"/>
                <a:ea typeface="+mn-ea"/>
                <a:cs typeface="+mn-cs"/>
              </a:rPr>
              <a:t>) </a:t>
            </a:r>
            <a:r>
              <a:rPr lang="nl-NL" sz="1200" b="1" kern="1200" dirty="0">
                <a:solidFill>
                  <a:schemeClr val="tx1"/>
                </a:solidFill>
                <a:effectLst/>
                <a:latin typeface="+mn-lt"/>
                <a:ea typeface="+mn-ea"/>
                <a:cs typeface="+mn-cs"/>
              </a:rPr>
              <a:t>te gebruiken</a:t>
            </a:r>
            <a:r>
              <a:rPr lang="nl-NL" sz="1200" kern="1200" dirty="0">
                <a:solidFill>
                  <a:schemeClr val="tx1"/>
                </a:solidFill>
                <a:effectLst/>
                <a:latin typeface="+mn-lt"/>
                <a:ea typeface="+mn-ea"/>
                <a:cs typeface="+mn-cs"/>
              </a:rPr>
              <a:t> wanneer een getuigschrift van arbeidsongeschiktheid voor de adviserend arts wordt opgesteld </a:t>
            </a:r>
            <a:r>
              <a:rPr lang="nl-NL" sz="1200" b="1" kern="1200" dirty="0">
                <a:solidFill>
                  <a:schemeClr val="tx1"/>
                </a:solidFill>
                <a:effectLst/>
                <a:latin typeface="+mn-lt"/>
                <a:ea typeface="+mn-ea"/>
                <a:cs typeface="+mn-cs"/>
              </a:rPr>
              <a:t>in geval van een arbeidsongeschiktheid waarvan de duur veertien dagen overschrijdt of bij een verlenging van de al erkende arbeidsongeschiktheid</a:t>
            </a:r>
            <a:r>
              <a:rPr lang="nl-NL" sz="1200" kern="1200" dirty="0">
                <a:solidFill>
                  <a:schemeClr val="tx1"/>
                </a:solidFill>
                <a:effectLst/>
                <a:latin typeface="+mn-lt"/>
                <a:ea typeface="+mn-ea"/>
                <a:cs typeface="+mn-cs"/>
              </a:rPr>
              <a:t>.</a:t>
            </a:r>
          </a:p>
          <a:p>
            <a:r>
              <a:rPr lang="nl-NL" sz="1200" b="1" u="none" strike="noStrike" kern="1200" dirty="0">
                <a:solidFill>
                  <a:schemeClr val="tx1"/>
                </a:solidFill>
                <a:effectLst/>
                <a:latin typeface="+mn-lt"/>
                <a:ea typeface="+mn-ea"/>
                <a:cs typeface="+mn-cs"/>
              </a:rPr>
              <a:t> </a:t>
            </a:r>
            <a:endParaRPr lang="nl-NL" sz="1200" kern="1200" dirty="0">
              <a:solidFill>
                <a:schemeClr val="tx1"/>
              </a:solidFill>
              <a:effectLst/>
              <a:latin typeface="+mn-lt"/>
              <a:ea typeface="+mn-ea"/>
              <a:cs typeface="+mn-cs"/>
            </a:endParaRPr>
          </a:p>
          <a:p>
            <a:r>
              <a:rPr lang="nl-NL" sz="1200" b="1" kern="1200" dirty="0">
                <a:solidFill>
                  <a:schemeClr val="tx1"/>
                </a:solidFill>
                <a:effectLst/>
                <a:latin typeface="+mn-lt"/>
                <a:ea typeface="+mn-ea"/>
                <a:cs typeface="+mn-cs"/>
              </a:rPr>
              <a:t>de maximale voorgeschreven duur van de arbeidsongeschiktheid op het getuigschrift van arbeidsongeschiktheid bestemd voor de adviserend arts bedraagt drie maanden</a:t>
            </a:r>
            <a:endParaRPr lang="nl-NL" dirty="0"/>
          </a:p>
        </p:txBody>
      </p:sp>
      <p:sp>
        <p:nvSpPr>
          <p:cNvPr id="4" name="Tijdelijke aanduiding voor dianummer 3"/>
          <p:cNvSpPr>
            <a:spLocks noGrp="1"/>
          </p:cNvSpPr>
          <p:nvPr>
            <p:ph type="sldNum" sz="quarter" idx="5"/>
          </p:nvPr>
        </p:nvSpPr>
        <p:spPr/>
        <p:txBody>
          <a:bodyPr/>
          <a:lstStyle/>
          <a:p>
            <a:fld id="{F84E3C22-7C64-4B61-A85C-F3284DE1466A}" type="slidenum">
              <a:rPr lang="fr-BE" smtClean="0"/>
              <a:t>136</a:t>
            </a:fld>
            <a:endParaRPr lang="fr-BE"/>
          </a:p>
        </p:txBody>
      </p:sp>
    </p:spTree>
    <p:extLst>
      <p:ext uri="{BB962C8B-B14F-4D97-AF65-F5344CB8AC3E}">
        <p14:creationId xmlns:p14="http://schemas.microsoft.com/office/powerpoint/2010/main" val="1774415759"/>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sz="1200" kern="1200" dirty="0">
                <a:solidFill>
                  <a:schemeClr val="tx1"/>
                </a:solidFill>
                <a:effectLst/>
                <a:latin typeface="+mn-lt"/>
                <a:ea typeface="+mn-ea"/>
                <a:cs typeface="+mn-cs"/>
              </a:rPr>
              <a:t>In het kader van deze kennisverzameling kunnen de volgende maatregelen vanaf </a:t>
            </a:r>
            <a:r>
              <a:rPr lang="nl-NL" sz="1200" b="1" u="sng" kern="1200" dirty="0">
                <a:solidFill>
                  <a:schemeClr val="tx1"/>
                </a:solidFill>
                <a:effectLst/>
                <a:latin typeface="+mn-lt"/>
                <a:ea typeface="+mn-ea"/>
                <a:cs typeface="+mn-cs"/>
              </a:rPr>
              <a:t>1 januari 2026</a:t>
            </a:r>
            <a:r>
              <a:rPr lang="nl-NL" sz="1200" kern="1200" dirty="0">
                <a:solidFill>
                  <a:schemeClr val="tx1"/>
                </a:solidFill>
                <a:effectLst/>
                <a:latin typeface="+mn-lt"/>
                <a:ea typeface="+mn-ea"/>
                <a:cs typeface="+mn-cs"/>
              </a:rPr>
              <a:t> worden opgemerkt:</a:t>
            </a:r>
          </a:p>
          <a:p>
            <a:r>
              <a:rPr lang="nl-NL" sz="1200" kern="1200" dirty="0">
                <a:solidFill>
                  <a:schemeClr val="tx1"/>
                </a:solidFill>
                <a:effectLst/>
                <a:latin typeface="+mn-lt"/>
                <a:ea typeface="+mn-ea"/>
                <a:cs typeface="+mn-cs"/>
              </a:rPr>
              <a:t> </a:t>
            </a:r>
          </a:p>
          <a:p>
            <a:pPr lvl="0"/>
            <a:r>
              <a:rPr lang="nl-NL" sz="1200" b="1" kern="1200" dirty="0">
                <a:solidFill>
                  <a:schemeClr val="tx1"/>
                </a:solidFill>
                <a:effectLst/>
                <a:latin typeface="+mn-lt"/>
                <a:ea typeface="+mn-ea"/>
                <a:cs typeface="+mn-cs"/>
              </a:rPr>
              <a:t>de oprichting van een GAOCIT-databank binnen het RIZIV</a:t>
            </a:r>
            <a:r>
              <a:rPr lang="nl-NL" sz="1200" kern="1200" dirty="0">
                <a:solidFill>
                  <a:schemeClr val="tx1"/>
                </a:solidFill>
                <a:effectLst/>
                <a:latin typeface="+mn-lt"/>
                <a:ea typeface="+mn-ea"/>
                <a:cs typeface="+mn-cs"/>
              </a:rPr>
              <a:t> met gegevens over de elektronisch verzonden getuigschriften van arbeidsongeschiktheid van alle sociaal verzekerden die (potentieel) gerechtigd zijn op uitkeringen ten laste van de uitkeringsverzekering voor werknemers of de uitkeringsverzekering voor zelfstandigen.</a:t>
            </a:r>
          </a:p>
          <a:p>
            <a:r>
              <a:rPr lang="nl-NL" sz="1200" b="1" kern="1200" dirty="0">
                <a:solidFill>
                  <a:schemeClr val="tx1"/>
                </a:solidFill>
                <a:effectLst/>
                <a:latin typeface="+mn-lt"/>
                <a:ea typeface="+mn-ea"/>
                <a:cs typeface="+mn-cs"/>
              </a:rPr>
              <a:t> </a:t>
            </a:r>
            <a:endParaRPr lang="nl-NL" sz="1200" kern="1200" dirty="0">
              <a:solidFill>
                <a:schemeClr val="tx1"/>
              </a:solidFill>
              <a:effectLst/>
              <a:latin typeface="+mn-lt"/>
              <a:ea typeface="+mn-ea"/>
              <a:cs typeface="+mn-cs"/>
            </a:endParaRPr>
          </a:p>
          <a:p>
            <a:pPr lvl="0"/>
            <a:r>
              <a:rPr lang="nl-NL" sz="1200" kern="1200" dirty="0">
                <a:solidFill>
                  <a:schemeClr val="tx1"/>
                </a:solidFill>
                <a:effectLst/>
                <a:latin typeface="+mn-lt"/>
                <a:ea typeface="+mn-ea"/>
                <a:cs typeface="+mn-cs"/>
              </a:rPr>
              <a:t>In het kader van deze maatregel</a:t>
            </a:r>
            <a:r>
              <a:rPr lang="nl-NL" sz="1200" b="1" kern="1200" dirty="0">
                <a:solidFill>
                  <a:schemeClr val="tx1"/>
                </a:solidFill>
                <a:effectLst/>
                <a:latin typeface="+mn-lt"/>
                <a:ea typeface="+mn-ea"/>
                <a:cs typeface="+mn-cs"/>
              </a:rPr>
              <a:t> is de verordening op de uitkeringen ook aangepast: </a:t>
            </a:r>
            <a:r>
              <a:rPr lang="nl-NL" sz="1200" kern="1200" dirty="0">
                <a:solidFill>
                  <a:schemeClr val="tx1"/>
                </a:solidFill>
                <a:effectLst/>
                <a:latin typeface="+mn-lt"/>
                <a:ea typeface="+mn-ea"/>
                <a:cs typeface="+mn-cs"/>
              </a:rPr>
              <a:t>vgl. de verordening van 19 november 2025 tot wijziging van de verordening van 16 april 1997 tot uitvoering van artikel 80, § 1, 5°, van de wet betreffende de verplichte verzekering voor geneeskundige verzorging en uitkeringen, gecoördineerd op 14 juli 1994, wat de aangifte van de arbeidsongeschiktheid betreft die is gepubliceerd in het Belgisch Staatsblad van 30 december 2025 (eerste editie).</a:t>
            </a:r>
          </a:p>
          <a:p>
            <a:r>
              <a:rPr lang="nl-NL" sz="1200" kern="1200" dirty="0">
                <a:solidFill>
                  <a:schemeClr val="tx1"/>
                </a:solidFill>
                <a:effectLst/>
                <a:latin typeface="+mn-lt"/>
                <a:ea typeface="+mn-ea"/>
                <a:cs typeface="+mn-cs"/>
              </a:rPr>
              <a:t> </a:t>
            </a:r>
          </a:p>
          <a:p>
            <a:pPr lvl="0"/>
            <a:r>
              <a:rPr lang="nl-NL" sz="1200" b="1" kern="1200" dirty="0">
                <a:solidFill>
                  <a:schemeClr val="tx1"/>
                </a:solidFill>
                <a:effectLst/>
                <a:latin typeface="+mn-lt"/>
                <a:ea typeface="+mn-ea"/>
                <a:cs typeface="+mn-cs"/>
              </a:rPr>
              <a:t>de verplichting voor de huisarts om het elektronisch circuit</a:t>
            </a:r>
            <a:r>
              <a:rPr lang="nl-NL" sz="1200" kern="1200" dirty="0">
                <a:solidFill>
                  <a:schemeClr val="tx1"/>
                </a:solidFill>
                <a:effectLst/>
                <a:latin typeface="+mn-lt"/>
                <a:ea typeface="+mn-ea"/>
                <a:cs typeface="+mn-cs"/>
              </a:rPr>
              <a:t> (</a:t>
            </a:r>
            <a:r>
              <a:rPr lang="nl-NL" sz="1200" kern="1200" dirty="0" err="1">
                <a:solidFill>
                  <a:schemeClr val="tx1"/>
                </a:solidFill>
                <a:effectLst/>
                <a:latin typeface="+mn-lt"/>
                <a:ea typeface="+mn-ea"/>
                <a:cs typeface="+mn-cs"/>
              </a:rPr>
              <a:t>Mult-eMediatt</a:t>
            </a:r>
            <a:r>
              <a:rPr lang="nl-NL" sz="1200" kern="1200" dirty="0">
                <a:solidFill>
                  <a:schemeClr val="tx1"/>
                </a:solidFill>
                <a:effectLst/>
                <a:latin typeface="+mn-lt"/>
                <a:ea typeface="+mn-ea"/>
                <a:cs typeface="+mn-cs"/>
              </a:rPr>
              <a:t>) </a:t>
            </a:r>
            <a:r>
              <a:rPr lang="nl-NL" sz="1200" b="1" kern="1200" dirty="0">
                <a:solidFill>
                  <a:schemeClr val="tx1"/>
                </a:solidFill>
                <a:effectLst/>
                <a:latin typeface="+mn-lt"/>
                <a:ea typeface="+mn-ea"/>
                <a:cs typeface="+mn-cs"/>
              </a:rPr>
              <a:t>te gebruiken</a:t>
            </a:r>
            <a:r>
              <a:rPr lang="nl-NL" sz="1200" kern="1200" dirty="0">
                <a:solidFill>
                  <a:schemeClr val="tx1"/>
                </a:solidFill>
                <a:effectLst/>
                <a:latin typeface="+mn-lt"/>
                <a:ea typeface="+mn-ea"/>
                <a:cs typeface="+mn-cs"/>
              </a:rPr>
              <a:t> wanneer een getuigschrift van arbeidsongeschiktheid voor de adviserend arts wordt opgesteld </a:t>
            </a:r>
            <a:r>
              <a:rPr lang="nl-NL" sz="1200" b="1" kern="1200" dirty="0">
                <a:solidFill>
                  <a:schemeClr val="tx1"/>
                </a:solidFill>
                <a:effectLst/>
                <a:latin typeface="+mn-lt"/>
                <a:ea typeface="+mn-ea"/>
                <a:cs typeface="+mn-cs"/>
              </a:rPr>
              <a:t>in geval van een arbeidsongeschiktheid waarvan de duur veertien dagen overschrijdt of bij een verlenging van de al erkende arbeidsongeschiktheid</a:t>
            </a:r>
            <a:r>
              <a:rPr lang="nl-NL" sz="1200" kern="1200" dirty="0">
                <a:solidFill>
                  <a:schemeClr val="tx1"/>
                </a:solidFill>
                <a:effectLst/>
                <a:latin typeface="+mn-lt"/>
                <a:ea typeface="+mn-ea"/>
                <a:cs typeface="+mn-cs"/>
              </a:rPr>
              <a:t>.</a:t>
            </a:r>
          </a:p>
          <a:p>
            <a:r>
              <a:rPr lang="nl-NL" sz="1200" b="1" u="none" strike="noStrike" kern="1200" dirty="0">
                <a:solidFill>
                  <a:schemeClr val="tx1"/>
                </a:solidFill>
                <a:effectLst/>
                <a:latin typeface="+mn-lt"/>
                <a:ea typeface="+mn-ea"/>
                <a:cs typeface="+mn-cs"/>
              </a:rPr>
              <a:t> </a:t>
            </a:r>
            <a:endParaRPr lang="nl-NL" sz="1200" kern="1200" dirty="0">
              <a:solidFill>
                <a:schemeClr val="tx1"/>
              </a:solidFill>
              <a:effectLst/>
              <a:latin typeface="+mn-lt"/>
              <a:ea typeface="+mn-ea"/>
              <a:cs typeface="+mn-cs"/>
            </a:endParaRPr>
          </a:p>
          <a:p>
            <a:r>
              <a:rPr lang="nl-NL" sz="1200" b="1" kern="1200" dirty="0">
                <a:solidFill>
                  <a:schemeClr val="tx1"/>
                </a:solidFill>
                <a:effectLst/>
                <a:latin typeface="+mn-lt"/>
                <a:ea typeface="+mn-ea"/>
                <a:cs typeface="+mn-cs"/>
              </a:rPr>
              <a:t>de maximale voorgeschreven duur van de arbeidsongeschiktheid op het getuigschrift van arbeidsongeschiktheid bestemd voor de adviserend arts bedraagt drie maanden</a:t>
            </a:r>
            <a:endParaRPr lang="nl-NL" dirty="0"/>
          </a:p>
        </p:txBody>
      </p:sp>
      <p:sp>
        <p:nvSpPr>
          <p:cNvPr id="4" name="Tijdelijke aanduiding voor dianummer 3"/>
          <p:cNvSpPr>
            <a:spLocks noGrp="1"/>
          </p:cNvSpPr>
          <p:nvPr>
            <p:ph type="sldNum" sz="quarter" idx="5"/>
          </p:nvPr>
        </p:nvSpPr>
        <p:spPr/>
        <p:txBody>
          <a:bodyPr/>
          <a:lstStyle/>
          <a:p>
            <a:fld id="{F84E3C22-7C64-4B61-A85C-F3284DE1466A}" type="slidenum">
              <a:rPr lang="fr-BE" smtClean="0"/>
              <a:t>137</a:t>
            </a:fld>
            <a:endParaRPr lang="fr-BE"/>
          </a:p>
        </p:txBody>
      </p:sp>
    </p:spTree>
    <p:extLst>
      <p:ext uri="{BB962C8B-B14F-4D97-AF65-F5344CB8AC3E}">
        <p14:creationId xmlns:p14="http://schemas.microsoft.com/office/powerpoint/2010/main" val="3700376314"/>
      </p:ext>
    </p:extLst>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BE"/>
              <a:t>Op eigen initiatief of via mutualiteit</a:t>
            </a:r>
            <a:endParaRPr lang="nl-NL"/>
          </a:p>
        </p:txBody>
      </p:sp>
      <p:sp>
        <p:nvSpPr>
          <p:cNvPr id="4" name="Tijdelijke aanduiding voor dianummer 3"/>
          <p:cNvSpPr>
            <a:spLocks noGrp="1"/>
          </p:cNvSpPr>
          <p:nvPr>
            <p:ph type="sldNum" sz="quarter" idx="5"/>
          </p:nvPr>
        </p:nvSpPr>
        <p:spPr/>
        <p:txBody>
          <a:bodyPr/>
          <a:lstStyle/>
          <a:p>
            <a:fld id="{F84E3C22-7C64-4B61-A85C-F3284DE1466A}" type="slidenum">
              <a:rPr lang="fr-BE" smtClean="0"/>
              <a:t>140</a:t>
            </a:fld>
            <a:endParaRPr lang="fr-BE"/>
          </a:p>
        </p:txBody>
      </p:sp>
    </p:spTree>
    <p:extLst>
      <p:ext uri="{BB962C8B-B14F-4D97-AF65-F5344CB8AC3E}">
        <p14:creationId xmlns:p14="http://schemas.microsoft.com/office/powerpoint/2010/main" val="1000252397"/>
      </p:ext>
    </p:extLst>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5"/>
          </p:nvPr>
        </p:nvSpPr>
        <p:spPr/>
        <p:txBody>
          <a:bodyPr/>
          <a:lstStyle/>
          <a:p>
            <a:fld id="{F84E3C22-7C64-4B61-A85C-F3284DE1466A}" type="slidenum">
              <a:rPr lang="fr-BE" smtClean="0"/>
              <a:t>141</a:t>
            </a:fld>
            <a:endParaRPr lang="fr-BE"/>
          </a:p>
        </p:txBody>
      </p:sp>
    </p:spTree>
    <p:extLst>
      <p:ext uri="{BB962C8B-B14F-4D97-AF65-F5344CB8AC3E}">
        <p14:creationId xmlns:p14="http://schemas.microsoft.com/office/powerpoint/2010/main" val="4019023171"/>
      </p:ext>
    </p:extLst>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en-GB"/>
              <a:t>Als u </a:t>
            </a:r>
            <a:r>
              <a:rPr lang="en-GB" err="1"/>
              <a:t>als</a:t>
            </a:r>
            <a:r>
              <a:rPr lang="en-GB"/>
              <a:t> </a:t>
            </a:r>
            <a:r>
              <a:rPr lang="en-GB" err="1"/>
              <a:t>huisarts</a:t>
            </a:r>
            <a:r>
              <a:rPr lang="en-GB"/>
              <a:t> of </a:t>
            </a:r>
            <a:r>
              <a:rPr lang="en-GB" err="1"/>
              <a:t>eerstelijnspsycholoog</a:t>
            </a:r>
            <a:r>
              <a:rPr lang="en-GB"/>
              <a:t> </a:t>
            </a:r>
            <a:r>
              <a:rPr lang="en-GB" err="1"/>
              <a:t>opmerkt</a:t>
            </a:r>
            <a:r>
              <a:rPr lang="en-GB"/>
              <a:t> </a:t>
            </a:r>
            <a:r>
              <a:rPr lang="en-GB" err="1"/>
              <a:t>dat</a:t>
            </a:r>
            <a:r>
              <a:rPr lang="en-GB"/>
              <a:t> de </a:t>
            </a:r>
            <a:r>
              <a:rPr lang="en-GB" err="1"/>
              <a:t>begeleiding</a:t>
            </a:r>
            <a:r>
              <a:rPr lang="en-GB"/>
              <a:t> </a:t>
            </a:r>
            <a:r>
              <a:rPr lang="en-GB" err="1"/>
              <a:t>onvoldoende</a:t>
            </a:r>
            <a:r>
              <a:rPr lang="en-GB"/>
              <a:t> is </a:t>
            </a:r>
            <a:r>
              <a:rPr lang="en-GB" err="1"/>
              <a:t>én</a:t>
            </a:r>
            <a:r>
              <a:rPr lang="en-GB"/>
              <a:t> </a:t>
            </a:r>
            <a:r>
              <a:rPr lang="en-GB" err="1"/>
              <a:t>dat</a:t>
            </a:r>
            <a:r>
              <a:rPr lang="en-GB"/>
              <a:t> de </a:t>
            </a:r>
            <a:r>
              <a:rPr lang="en-GB" err="1"/>
              <a:t>persoon</a:t>
            </a:r>
            <a:r>
              <a:rPr lang="en-GB"/>
              <a:t> </a:t>
            </a:r>
            <a:r>
              <a:rPr lang="en-GB" err="1"/>
              <a:t>intensievere</a:t>
            </a:r>
            <a:r>
              <a:rPr lang="en-GB"/>
              <a:t> </a:t>
            </a:r>
            <a:r>
              <a:rPr lang="en-GB" err="1"/>
              <a:t>begeleiding</a:t>
            </a:r>
            <a:r>
              <a:rPr lang="en-GB"/>
              <a:t> </a:t>
            </a:r>
            <a:r>
              <a:rPr lang="en-GB" err="1"/>
              <a:t>nodig</a:t>
            </a:r>
            <a:r>
              <a:rPr lang="en-GB"/>
              <a:t> </a:t>
            </a:r>
            <a:r>
              <a:rPr lang="en-GB" err="1"/>
              <a:t>heeft</a:t>
            </a:r>
            <a:r>
              <a:rPr lang="en-GB"/>
              <a:t>, </a:t>
            </a:r>
            <a:r>
              <a:rPr lang="en-GB" err="1"/>
              <a:t>tevens</a:t>
            </a:r>
            <a:r>
              <a:rPr lang="en-GB"/>
              <a:t> </a:t>
            </a:r>
            <a:r>
              <a:rPr lang="en-GB" err="1"/>
              <a:t>rekening</a:t>
            </a:r>
            <a:r>
              <a:rPr lang="en-GB"/>
              <a:t> </a:t>
            </a:r>
            <a:r>
              <a:rPr lang="en-GB" err="1"/>
              <a:t>houdende</a:t>
            </a:r>
            <a:r>
              <a:rPr lang="en-GB"/>
              <a:t> </a:t>
            </a:r>
            <a:r>
              <a:rPr lang="en-GB" err="1"/>
              <a:t>dat</a:t>
            </a:r>
            <a:r>
              <a:rPr lang="en-GB"/>
              <a:t> de </a:t>
            </a:r>
            <a:r>
              <a:rPr lang="en-GB" err="1"/>
              <a:t>problematiek</a:t>
            </a:r>
            <a:r>
              <a:rPr lang="en-GB"/>
              <a:t> </a:t>
            </a:r>
            <a:r>
              <a:rPr lang="en-GB" err="1"/>
              <a:t>ernstiger</a:t>
            </a:r>
            <a:r>
              <a:rPr lang="en-GB"/>
              <a:t> is dan </a:t>
            </a:r>
            <a:r>
              <a:rPr lang="en-GB" err="1"/>
              <a:t>oorspronkelijk</a:t>
            </a:r>
            <a:r>
              <a:rPr lang="en-GB"/>
              <a:t> </a:t>
            </a:r>
            <a:r>
              <a:rPr lang="en-GB" err="1"/>
              <a:t>ingeschat</a:t>
            </a:r>
            <a:r>
              <a:rPr lang="en-GB"/>
              <a:t>, </a:t>
            </a:r>
            <a:r>
              <a:rPr lang="en-GB" err="1"/>
              <a:t>kan</a:t>
            </a:r>
            <a:r>
              <a:rPr lang="en-GB"/>
              <a:t> </a:t>
            </a:r>
            <a:r>
              <a:rPr lang="en-GB" err="1"/>
              <a:t>doorverwezen</a:t>
            </a:r>
            <a:r>
              <a:rPr lang="en-GB"/>
              <a:t> </a:t>
            </a:r>
            <a:r>
              <a:rPr lang="en-GB" err="1"/>
              <a:t>worden</a:t>
            </a:r>
            <a:r>
              <a:rPr lang="en-GB"/>
              <a:t> </a:t>
            </a:r>
            <a:r>
              <a:rPr lang="en-GB" err="1"/>
              <a:t>naar</a:t>
            </a:r>
            <a:r>
              <a:rPr lang="en-GB"/>
              <a:t> IPS (</a:t>
            </a:r>
            <a:r>
              <a:rPr lang="en-GB" err="1"/>
              <a:t>ikv</a:t>
            </a:r>
            <a:r>
              <a:rPr lang="en-GB"/>
              <a:t> </a:t>
            </a:r>
            <a:r>
              <a:rPr lang="en-GB" err="1"/>
              <a:t>terug</a:t>
            </a:r>
            <a:r>
              <a:rPr lang="en-GB"/>
              <a:t> </a:t>
            </a:r>
            <a:r>
              <a:rPr lang="en-GB" err="1"/>
              <a:t>naar</a:t>
            </a:r>
            <a:r>
              <a:rPr lang="en-GB"/>
              <a:t> werk </a:t>
            </a:r>
            <a:r>
              <a:rPr lang="en-GB" err="1"/>
              <a:t>begeleiding</a:t>
            </a:r>
            <a:r>
              <a:rPr lang="en-GB"/>
              <a:t>)</a:t>
            </a:r>
          </a:p>
          <a:p>
            <a:r>
              <a:rPr lang="en-GB" err="1"/>
              <a:t>Dit</a:t>
            </a:r>
            <a:r>
              <a:rPr lang="en-GB"/>
              <a:t> is </a:t>
            </a:r>
            <a:r>
              <a:rPr lang="en-GB" err="1"/>
              <a:t>uiteraard</a:t>
            </a:r>
            <a:r>
              <a:rPr lang="en-GB"/>
              <a:t> </a:t>
            </a:r>
            <a:r>
              <a:rPr lang="en-GB" err="1"/>
              <a:t>niet</a:t>
            </a:r>
            <a:r>
              <a:rPr lang="en-GB"/>
              <a:t> de </a:t>
            </a:r>
            <a:r>
              <a:rPr lang="en-GB" err="1"/>
              <a:t>enige</a:t>
            </a:r>
            <a:r>
              <a:rPr lang="en-GB"/>
              <a:t> </a:t>
            </a:r>
            <a:r>
              <a:rPr lang="en-GB" err="1"/>
              <a:t>oplossing</a:t>
            </a:r>
            <a:r>
              <a:rPr lang="en-GB"/>
              <a:t> wat </a:t>
            </a:r>
            <a:r>
              <a:rPr lang="en-GB" err="1"/>
              <a:t>betreft</a:t>
            </a:r>
            <a:r>
              <a:rPr lang="en-GB"/>
              <a:t> </a:t>
            </a:r>
            <a:r>
              <a:rPr lang="en-GB" err="1"/>
              <a:t>doorverwijzing</a:t>
            </a:r>
            <a:r>
              <a:rPr lang="en-GB"/>
              <a:t>-&gt; cf. </a:t>
            </a:r>
            <a:r>
              <a:rPr lang="en-GB" err="1"/>
              <a:t>psychosociale</a:t>
            </a:r>
            <a:r>
              <a:rPr lang="en-GB"/>
              <a:t> </a:t>
            </a:r>
            <a:r>
              <a:rPr lang="en-GB" err="1"/>
              <a:t>revalidatiecentra</a:t>
            </a:r>
            <a:r>
              <a:rPr lang="en-GB"/>
              <a:t> en de </a:t>
            </a:r>
            <a:r>
              <a:rPr lang="en-GB" err="1"/>
              <a:t>arbeidscoaches</a:t>
            </a:r>
            <a:r>
              <a:rPr lang="en-GB"/>
              <a:t> GGZ, </a:t>
            </a:r>
            <a:r>
              <a:rPr lang="en-GB" err="1"/>
              <a:t>gespecialiseerde</a:t>
            </a:r>
            <a:r>
              <a:rPr lang="en-GB"/>
              <a:t> </a:t>
            </a:r>
            <a:r>
              <a:rPr lang="en-GB" err="1"/>
              <a:t>activeringsteams</a:t>
            </a:r>
            <a:r>
              <a:rPr lang="en-GB"/>
              <a:t> GGZ Vlaams-Brabant, </a:t>
            </a:r>
            <a:r>
              <a:rPr lang="en-GB" err="1"/>
              <a:t>activeringstrajecten</a:t>
            </a:r>
            <a:r>
              <a:rPr lang="en-GB"/>
              <a:t> </a:t>
            </a:r>
            <a:r>
              <a:rPr lang="en-GB" err="1"/>
              <a:t>zorg</a:t>
            </a:r>
            <a:r>
              <a:rPr lang="en-GB"/>
              <a:t> en werk (</a:t>
            </a:r>
            <a:r>
              <a:rPr lang="nl-NL" sz="1200" kern="1200">
                <a:solidFill>
                  <a:schemeClr val="tx1"/>
                </a:solidFill>
                <a:effectLst/>
                <a:latin typeface="+mn-lt"/>
                <a:ea typeface="+mn-ea"/>
                <a:cs typeface="+mn-cs"/>
              </a:rPr>
              <a:t>Z.ORG KU Leuven)</a:t>
            </a:r>
            <a:r>
              <a:rPr lang="en-GB"/>
              <a:t>,…</a:t>
            </a:r>
            <a:endParaRPr lang="nl-NL"/>
          </a:p>
        </p:txBody>
      </p:sp>
      <p:sp>
        <p:nvSpPr>
          <p:cNvPr id="4" name="Tijdelijke aanduiding voor dianummer 3"/>
          <p:cNvSpPr>
            <a:spLocks noGrp="1"/>
          </p:cNvSpPr>
          <p:nvPr>
            <p:ph type="sldNum" sz="quarter" idx="5"/>
          </p:nvPr>
        </p:nvSpPr>
        <p:spPr/>
        <p:txBody>
          <a:bodyPr/>
          <a:lstStyle/>
          <a:p>
            <a:fld id="{F84E3C22-7C64-4B61-A85C-F3284DE1466A}" type="slidenum">
              <a:rPr lang="fr-BE" smtClean="0"/>
              <a:t>142</a:t>
            </a:fld>
            <a:endParaRPr lang="fr-BE"/>
          </a:p>
        </p:txBody>
      </p:sp>
    </p:spTree>
    <p:extLst>
      <p:ext uri="{BB962C8B-B14F-4D97-AF65-F5344CB8AC3E}">
        <p14:creationId xmlns:p14="http://schemas.microsoft.com/office/powerpoint/2010/main" val="2050569498"/>
      </p:ext>
    </p:extLst>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fontAlgn="base"/>
            <a:r>
              <a:rPr lang="nl-NL" sz="1200" b="0" i="0" kern="1200">
                <a:solidFill>
                  <a:schemeClr val="tx1"/>
                </a:solidFill>
                <a:effectLst/>
                <a:latin typeface="+mn-lt"/>
                <a:ea typeface="+mn-ea"/>
                <a:cs typeface="+mn-cs"/>
              </a:rPr>
              <a:t>De Centra voor psychosociale revalidatie volwassenen bieden een residentieel of ambulant revalidatieprogramma van beperkte duur. Het doel is om op korte termijn hun vaardigheden te verbeteren voor persoonlijk en maatschappelijk herstel, zodat ze weer kunnen werken of zelfstandig wonen. </a:t>
            </a:r>
          </a:p>
          <a:p>
            <a:br>
              <a:rPr lang="nl-NL"/>
            </a:br>
            <a:r>
              <a:rPr lang="nl-NL"/>
              <a:t>Doelgroep: ernstige psychische zorgnoden. </a:t>
            </a:r>
            <a:r>
              <a:rPr lang="nl-NL" sz="1200"/>
              <a:t>Het gaat over personen die als gevolg van hun psychische kwetsbaarheid, onvoldoende gebaat zijn bij het bestaande aanbod van de arbeidsmarkt.</a:t>
            </a:r>
            <a:endParaRPr lang="nl-NL"/>
          </a:p>
          <a:p>
            <a:endParaRPr lang="nl-NL"/>
          </a:p>
          <a:p>
            <a:pPr fontAlgn="base"/>
            <a:r>
              <a:rPr lang="nl-NL" sz="1200" b="0" i="0" kern="1200">
                <a:solidFill>
                  <a:schemeClr val="tx1"/>
                </a:solidFill>
                <a:effectLst/>
                <a:latin typeface="+mn-lt"/>
                <a:ea typeface="+mn-ea"/>
                <a:cs typeface="+mn-cs"/>
              </a:rPr>
              <a:t>Doelstelling revalidatie:</a:t>
            </a:r>
          </a:p>
          <a:p>
            <a:pPr fontAlgn="base"/>
            <a:r>
              <a:rPr lang="nl-NL" sz="1200" b="0" i="0" kern="1200">
                <a:solidFill>
                  <a:schemeClr val="tx1"/>
                </a:solidFill>
                <a:effectLst/>
                <a:latin typeface="+mn-lt"/>
                <a:ea typeface="+mn-ea"/>
                <a:cs typeface="+mn-cs"/>
              </a:rPr>
              <a:t>Het doel van de revalidatie is om de vaardigheden van de zorggebruikers te verhogen en hun levenswijze aan te passen met het oog op hun persoonlijk en maatschappelijk herstel in volgende domeinen: </a:t>
            </a:r>
          </a:p>
          <a:p>
            <a:pPr fontAlgn="base"/>
            <a:r>
              <a:rPr lang="nl-NL" sz="1200" b="0" i="0" kern="1200">
                <a:solidFill>
                  <a:schemeClr val="tx1"/>
                </a:solidFill>
                <a:effectLst/>
                <a:latin typeface="+mn-lt"/>
                <a:ea typeface="+mn-ea"/>
                <a:cs typeface="+mn-cs"/>
              </a:rPr>
              <a:t>persoonlijkheid/psychisch welzijn</a:t>
            </a:r>
          </a:p>
          <a:p>
            <a:pPr fontAlgn="base"/>
            <a:r>
              <a:rPr lang="nl-NL" sz="1200" b="0" i="0" kern="1200">
                <a:solidFill>
                  <a:schemeClr val="tx1"/>
                </a:solidFill>
                <a:effectLst/>
                <a:latin typeface="+mn-lt"/>
                <a:ea typeface="+mn-ea"/>
                <a:cs typeface="+mn-cs"/>
              </a:rPr>
              <a:t>lichamelijk welzijn</a:t>
            </a:r>
          </a:p>
          <a:p>
            <a:pPr fontAlgn="base"/>
            <a:r>
              <a:rPr lang="nl-NL" sz="1200" b="0" i="0" kern="1200">
                <a:solidFill>
                  <a:schemeClr val="tx1"/>
                </a:solidFill>
                <a:effectLst/>
                <a:latin typeface="+mn-lt"/>
                <a:ea typeface="+mn-ea"/>
                <a:cs typeface="+mn-cs"/>
              </a:rPr>
              <a:t>werken/leren</a:t>
            </a:r>
          </a:p>
          <a:p>
            <a:pPr fontAlgn="base"/>
            <a:r>
              <a:rPr lang="nl-NL" sz="1200" b="0" i="0" kern="1200">
                <a:solidFill>
                  <a:schemeClr val="tx1"/>
                </a:solidFill>
                <a:effectLst/>
                <a:latin typeface="+mn-lt"/>
                <a:ea typeface="+mn-ea"/>
                <a:cs typeface="+mn-cs"/>
              </a:rPr>
              <a:t>sociale zelfstandigheid</a:t>
            </a:r>
          </a:p>
          <a:p>
            <a:pPr fontAlgn="base"/>
            <a:r>
              <a:rPr lang="nl-NL" sz="1200" b="0" i="0" kern="1200">
                <a:solidFill>
                  <a:schemeClr val="tx1"/>
                </a:solidFill>
                <a:effectLst/>
                <a:latin typeface="+mn-lt"/>
                <a:ea typeface="+mn-ea"/>
                <a:cs typeface="+mn-cs"/>
              </a:rPr>
              <a:t>netwerk en relaties</a:t>
            </a:r>
          </a:p>
          <a:p>
            <a:pPr fontAlgn="base"/>
            <a:r>
              <a:rPr lang="nl-NL" sz="1200" b="0" i="0" kern="1200">
                <a:solidFill>
                  <a:schemeClr val="tx1"/>
                </a:solidFill>
                <a:effectLst/>
                <a:latin typeface="+mn-lt"/>
                <a:ea typeface="+mn-ea"/>
                <a:cs typeface="+mn-cs"/>
              </a:rPr>
              <a:t>huishoudelijke zelfstandigheid</a:t>
            </a:r>
          </a:p>
          <a:p>
            <a:pPr fontAlgn="base"/>
            <a:r>
              <a:rPr lang="nl-NL" sz="1200" b="0" i="0" kern="1200">
                <a:solidFill>
                  <a:schemeClr val="tx1"/>
                </a:solidFill>
                <a:effectLst/>
                <a:latin typeface="+mn-lt"/>
                <a:ea typeface="+mn-ea"/>
                <a:cs typeface="+mn-cs"/>
              </a:rPr>
              <a:t>wonen en vrijetijdsbesteding</a:t>
            </a:r>
          </a:p>
          <a:p>
            <a:pPr fontAlgn="base"/>
            <a:r>
              <a:rPr lang="nl-NL" sz="1200" b="0" i="0" kern="1200">
                <a:solidFill>
                  <a:schemeClr val="tx1"/>
                </a:solidFill>
                <a:effectLst/>
                <a:latin typeface="+mn-lt"/>
                <a:ea typeface="+mn-ea"/>
                <a:cs typeface="+mn-cs"/>
              </a:rPr>
              <a:t>Aanbod:</a:t>
            </a:r>
          </a:p>
          <a:p>
            <a:pPr fontAlgn="base"/>
            <a:r>
              <a:rPr lang="nl-NL" sz="1200" b="0" i="0" kern="1200">
                <a:solidFill>
                  <a:schemeClr val="tx1"/>
                </a:solidFill>
                <a:effectLst/>
                <a:latin typeface="+mn-lt"/>
                <a:ea typeface="+mn-ea"/>
                <a:cs typeface="+mn-cs"/>
              </a:rPr>
              <a:t>De revalidatievoorziening biedt aan zijn zorggebruikers een gestructureerd revalidatieprogramma aan dat de volgende activiteiten kan omvatten:</a:t>
            </a:r>
          </a:p>
          <a:p>
            <a:pPr fontAlgn="base"/>
            <a:r>
              <a:rPr lang="nl-NL" sz="1200" b="0" i="0" kern="1200">
                <a:solidFill>
                  <a:schemeClr val="tx1"/>
                </a:solidFill>
                <a:effectLst/>
                <a:latin typeface="+mn-lt"/>
                <a:ea typeface="+mn-ea"/>
                <a:cs typeface="+mn-cs"/>
              </a:rPr>
              <a:t>individuele begeleiding;</a:t>
            </a:r>
          </a:p>
          <a:p>
            <a:pPr fontAlgn="base"/>
            <a:r>
              <a:rPr lang="nl-NL" sz="1200" b="0" i="0" kern="1200">
                <a:solidFill>
                  <a:schemeClr val="tx1"/>
                </a:solidFill>
                <a:effectLst/>
                <a:latin typeface="+mn-lt"/>
                <a:ea typeface="+mn-ea"/>
                <a:cs typeface="+mn-cs"/>
              </a:rPr>
              <a:t>revalidatieactiviteiten in groep</a:t>
            </a:r>
          </a:p>
          <a:p>
            <a:pPr fontAlgn="base"/>
            <a:r>
              <a:rPr lang="nl-NL" sz="1200" b="0" i="0" kern="1200">
                <a:solidFill>
                  <a:schemeClr val="tx1"/>
                </a:solidFill>
                <a:effectLst/>
                <a:latin typeface="+mn-lt"/>
                <a:ea typeface="+mn-ea"/>
                <a:cs typeface="+mn-cs"/>
              </a:rPr>
              <a:t>contextbegeleiding;</a:t>
            </a:r>
          </a:p>
          <a:p>
            <a:pPr fontAlgn="base"/>
            <a:r>
              <a:rPr lang="nl-NL" sz="1200" b="0" i="0" kern="1200">
                <a:solidFill>
                  <a:schemeClr val="tx1"/>
                </a:solidFill>
                <a:effectLst/>
                <a:latin typeface="+mn-lt"/>
                <a:ea typeface="+mn-ea"/>
                <a:cs typeface="+mn-cs"/>
              </a:rPr>
              <a:t>arbeidstrajecten (voor professionele re-integratie).</a:t>
            </a:r>
          </a:p>
          <a:p>
            <a:pPr fontAlgn="base"/>
            <a:r>
              <a:rPr lang="nl-NL" sz="1200" b="0" i="0" kern="1200">
                <a:solidFill>
                  <a:schemeClr val="tx1"/>
                </a:solidFill>
                <a:effectLst/>
                <a:latin typeface="+mn-lt"/>
                <a:ea typeface="+mn-ea"/>
                <a:cs typeface="+mn-cs"/>
              </a:rPr>
              <a:t>De voortgang van het revalidatieprogramma wordt regelmatig geëvalueerd en de duur van het programma is afhankelijk van de doelstellingen en de aard van de zorg.</a:t>
            </a:r>
            <a:endParaRPr lang="nl-NL"/>
          </a:p>
          <a:p>
            <a:r>
              <a:rPr lang="nl-NL"/>
              <a:t>- Trajectbegeleiding: De arbeidscoach helpt de zorggebruiker met concrete stappen voor (her)integratie op de arbeidsmarkt met als doel een effectieve tewerkstelling. Dit omvat begeleiding op het gebied van werk en geestelijke gezondheid, samenwerking met werk- en zorgpartners, sociaal-administratieve ondersteuning en begeleiding bij werkstages.</a:t>
            </a:r>
          </a:p>
          <a:p>
            <a:r>
              <a:rPr lang="nl-NL"/>
              <a:t>- Loopbaanbegeleidingen: Deze begeleiding ondersteunt de zorggebruiker tijdens het werk om, met GGZ-expertise, het werk vol te houden en langdurige uitval te voorkomen.</a:t>
            </a:r>
          </a:p>
          <a:p>
            <a:endParaRPr lang="nl-NL"/>
          </a:p>
          <a:p>
            <a:r>
              <a:rPr lang="nl-NL"/>
              <a:t>Bron: https://www.departementzorg.be/nl/voorzieningen-geestelijke-gezondheid-met-een-revalidatieovereenkomst </a:t>
            </a:r>
          </a:p>
          <a:p>
            <a:r>
              <a:rPr lang="nl-NL">
                <a:hlinkClick r:id="rId3" tooltip="https://www.iriscare.brussels/nl/burgers/personen-met-een-handicap/revalidatiecentra/"/>
              </a:rPr>
              <a:t>Revalidatiecentra in het Brussels Gewest | </a:t>
            </a:r>
            <a:r>
              <a:rPr lang="nl-NL" err="1">
                <a:hlinkClick r:id="rId3" tooltip="https://www.iriscare.brussels/nl/burgers/personen-met-een-handicap/revalidatiecentra/"/>
              </a:rPr>
              <a:t>Iriscare</a:t>
            </a:r>
            <a:r>
              <a:rPr lang="nl-NL"/>
              <a:t> </a:t>
            </a:r>
          </a:p>
          <a:p>
            <a:r>
              <a:rPr lang="fr-FR" sz="1200">
                <a:hlinkClick r:id="rId4" tooltip="https://wops-asbl.be/nl/services/centre-psychotherapeutique-de-jour/"/>
              </a:rPr>
              <a:t>Centre psychothérapeutique de jour - </a:t>
            </a:r>
            <a:r>
              <a:rPr lang="fr-FR" sz="1200" err="1">
                <a:hlinkClick r:id="rId4" tooltip="https://wops-asbl.be/nl/services/centre-psychotherapeutique-de-jour/"/>
              </a:rPr>
              <a:t>Wops</a:t>
            </a:r>
            <a:endParaRPr lang="fr-FR" sz="1200"/>
          </a:p>
          <a:p>
            <a:r>
              <a:rPr lang="fr-FR" sz="1200">
                <a:hlinkClick r:id="rId5" tooltip="https://www.lewolvendael.org/"/>
              </a:rPr>
              <a:t>Une communauté thérapeutique - Site </a:t>
            </a:r>
            <a:r>
              <a:rPr lang="fr-FR" sz="1200" err="1">
                <a:hlinkClick r:id="rId5" tooltip="https://www.lewolvendael.org/"/>
              </a:rPr>
              <a:t>Jimdo</a:t>
            </a:r>
            <a:r>
              <a:rPr lang="fr-FR" sz="1200">
                <a:hlinkClick r:id="rId5" tooltip="https://www.lewolvendael.org/"/>
              </a:rPr>
              <a:t> de anniversaire20!</a:t>
            </a:r>
            <a:endParaRPr lang="fr-FR" sz="1200"/>
          </a:p>
          <a:p>
            <a:r>
              <a:rPr lang="fr-FR" sz="1200">
                <a:hlinkClick r:id="rId6" tooltip="https://www.guidesocial.be/le.gue/?page=1"/>
              </a:rPr>
              <a:t>Le Gué ASBL</a:t>
            </a:r>
            <a:endParaRPr lang="fr-FR" sz="1200"/>
          </a:p>
          <a:p>
            <a:pPr marL="0" indent="0">
              <a:buFont typeface="Arial" panose="020B0604020202020204" pitchFamily="34" charset="0"/>
              <a:buNone/>
            </a:pPr>
            <a:endParaRPr lang="nl-NL" sz="1200"/>
          </a:p>
          <a:p>
            <a:pPr marL="0" indent="0">
              <a:buFont typeface="Arial" panose="020B0604020202020204" pitchFamily="34" charset="0"/>
              <a:buNone/>
            </a:pPr>
            <a:r>
              <a:rPr lang="nl-NL" sz="1200" b="1"/>
              <a:t>Echo (sonar):</a:t>
            </a:r>
          </a:p>
          <a:p>
            <a:r>
              <a:rPr lang="nl-NL" sz="1200" b="0" i="0" kern="1200">
                <a:solidFill>
                  <a:schemeClr val="tx1"/>
                </a:solidFill>
                <a:effectLst/>
                <a:latin typeface="+mn-lt"/>
                <a:ea typeface="+mn-ea"/>
                <a:cs typeface="+mn-cs"/>
              </a:rPr>
              <a:t>Aarzel dan niet en neem telefonisch contact op via 016 60 21 91. Bij aanmelding krijg je zo snel mogelijk een afspraak voor een kennismakingsgesprek. </a:t>
            </a:r>
            <a:r>
              <a:rPr lang="nl-NL" sz="1200" b="1" i="0" kern="1200">
                <a:solidFill>
                  <a:schemeClr val="tx1"/>
                </a:solidFill>
                <a:effectLst/>
                <a:latin typeface="+mn-lt"/>
                <a:ea typeface="+mn-ea"/>
                <a:cs typeface="+mn-cs"/>
              </a:rPr>
              <a:t>Trajectbegeleiding bij Echo is volledig gratis.</a:t>
            </a:r>
          </a:p>
          <a:p>
            <a:endParaRPr lang="nl-NL"/>
          </a:p>
          <a:p>
            <a:br>
              <a:rPr lang="nl-NL"/>
            </a:br>
            <a:br>
              <a:rPr lang="nl-NL"/>
            </a:br>
            <a:endParaRPr lang="nl-NL" sz="1200"/>
          </a:p>
          <a:p>
            <a:endParaRPr lang="nl-NL"/>
          </a:p>
          <a:p>
            <a:endParaRPr lang="nl-NL"/>
          </a:p>
        </p:txBody>
      </p:sp>
      <p:sp>
        <p:nvSpPr>
          <p:cNvPr id="4" name="Tijdelijke aanduiding voor dianummer 3"/>
          <p:cNvSpPr>
            <a:spLocks noGrp="1"/>
          </p:cNvSpPr>
          <p:nvPr>
            <p:ph type="sldNum" sz="quarter" idx="5"/>
          </p:nvPr>
        </p:nvSpPr>
        <p:spPr/>
        <p:txBody>
          <a:bodyPr/>
          <a:lstStyle/>
          <a:p>
            <a:fld id="{F84E3C22-7C64-4B61-A85C-F3284DE1466A}" type="slidenum">
              <a:rPr lang="fr-BE" smtClean="0"/>
              <a:t>143</a:t>
            </a:fld>
            <a:endParaRPr lang="fr-BE"/>
          </a:p>
        </p:txBody>
      </p:sp>
    </p:spTree>
    <p:extLst>
      <p:ext uri="{BB962C8B-B14F-4D97-AF65-F5344CB8AC3E}">
        <p14:creationId xmlns:p14="http://schemas.microsoft.com/office/powerpoint/2010/main" val="108924868"/>
      </p:ext>
    </p:extLst>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en-GB" err="1"/>
              <a:t>Verenigbaarheid</a:t>
            </a:r>
            <a:r>
              <a:rPr lang="en-GB"/>
              <a:t> van de </a:t>
            </a:r>
            <a:r>
              <a:rPr lang="en-GB" err="1"/>
              <a:t>gewenste</a:t>
            </a:r>
            <a:r>
              <a:rPr lang="en-GB"/>
              <a:t> </a:t>
            </a:r>
            <a:r>
              <a:rPr lang="en-GB" err="1"/>
              <a:t>gespecialiseerde</a:t>
            </a:r>
            <a:r>
              <a:rPr lang="en-GB"/>
              <a:t> </a:t>
            </a:r>
            <a:r>
              <a:rPr lang="en-GB" err="1"/>
              <a:t>dienstverlening</a:t>
            </a:r>
            <a:r>
              <a:rPr lang="en-GB"/>
              <a:t> op </a:t>
            </a:r>
            <a:r>
              <a:rPr lang="en-GB" err="1"/>
              <a:t>maat</a:t>
            </a:r>
            <a:r>
              <a:rPr lang="en-GB"/>
              <a:t> met de </a:t>
            </a:r>
            <a:r>
              <a:rPr lang="en-GB" err="1"/>
              <a:t>algemene</a:t>
            </a:r>
            <a:r>
              <a:rPr lang="en-GB"/>
              <a:t> </a:t>
            </a:r>
            <a:r>
              <a:rPr lang="en-GB" err="1"/>
              <a:t>gezondheidstoestand</a:t>
            </a:r>
            <a:r>
              <a:rPr lang="en-GB"/>
              <a:t> van de </a:t>
            </a:r>
            <a:r>
              <a:rPr lang="en-GB" err="1"/>
              <a:t>gerechtigde</a:t>
            </a:r>
            <a:r>
              <a:rPr lang="en-GB"/>
              <a:t> : in </a:t>
            </a:r>
            <a:r>
              <a:rPr lang="en-GB" err="1"/>
              <a:t>geval</a:t>
            </a:r>
            <a:r>
              <a:rPr lang="en-GB"/>
              <a:t> van ‘</a:t>
            </a:r>
            <a:r>
              <a:rPr lang="en-GB" err="1"/>
              <a:t>spontane</a:t>
            </a:r>
            <a:r>
              <a:rPr lang="en-GB"/>
              <a:t>’ </a:t>
            </a:r>
            <a:r>
              <a:rPr lang="en-GB" err="1"/>
              <a:t>aanvraag</a:t>
            </a:r>
            <a:r>
              <a:rPr lang="en-GB"/>
              <a:t>. Deze </a:t>
            </a:r>
            <a:r>
              <a:rPr lang="en-GB" err="1"/>
              <a:t>beoordeling</a:t>
            </a:r>
            <a:r>
              <a:rPr lang="en-GB"/>
              <a:t> </a:t>
            </a:r>
            <a:r>
              <a:rPr lang="en-GB" err="1"/>
              <a:t>gebeurt</a:t>
            </a:r>
            <a:r>
              <a:rPr lang="en-GB"/>
              <a:t> door </a:t>
            </a:r>
            <a:r>
              <a:rPr lang="en-GB" err="1"/>
              <a:t>een</a:t>
            </a:r>
            <a:r>
              <a:rPr lang="en-GB"/>
              <a:t> arts van de Dienst </a:t>
            </a:r>
            <a:r>
              <a:rPr lang="en-GB" err="1"/>
              <a:t>voor</a:t>
            </a:r>
            <a:r>
              <a:rPr lang="en-GB"/>
              <a:t> </a:t>
            </a:r>
            <a:r>
              <a:rPr lang="en-GB" err="1"/>
              <a:t>uitkeringen</a:t>
            </a:r>
            <a:r>
              <a:rPr lang="en-GB"/>
              <a:t>, lid van de </a:t>
            </a:r>
            <a:r>
              <a:rPr lang="en-GB" err="1"/>
              <a:t>Geneeskundige</a:t>
            </a:r>
            <a:r>
              <a:rPr lang="en-GB"/>
              <a:t> </a:t>
            </a:r>
            <a:r>
              <a:rPr lang="en-GB" err="1"/>
              <a:t>raad</a:t>
            </a:r>
            <a:r>
              <a:rPr lang="en-GB"/>
              <a:t> </a:t>
            </a:r>
            <a:r>
              <a:rPr lang="en-GB" err="1"/>
              <a:t>voor</a:t>
            </a:r>
            <a:r>
              <a:rPr lang="en-GB"/>
              <a:t> </a:t>
            </a:r>
            <a:r>
              <a:rPr lang="en-GB" err="1"/>
              <a:t>Invaliditeit</a:t>
            </a:r>
            <a:r>
              <a:rPr lang="en-GB"/>
              <a:t>.</a:t>
            </a:r>
          </a:p>
          <a:p>
            <a:endParaRPr lang="en-GB"/>
          </a:p>
          <a:p>
            <a:r>
              <a:rPr lang="en-GB"/>
              <a:t>Maar 6 </a:t>
            </a:r>
            <a:r>
              <a:rPr lang="en-GB" err="1"/>
              <a:t>maanden</a:t>
            </a:r>
            <a:r>
              <a:rPr lang="en-GB"/>
              <a:t> </a:t>
            </a:r>
            <a:r>
              <a:rPr lang="en-GB" err="1"/>
              <a:t>geldig</a:t>
            </a:r>
            <a:r>
              <a:rPr lang="en-GB"/>
              <a:t>.</a:t>
            </a:r>
          </a:p>
          <a:p>
            <a:endParaRPr lang="en-GB"/>
          </a:p>
          <a:p>
            <a:r>
              <a:rPr lang="en-GB"/>
              <a:t>Voor </a:t>
            </a:r>
            <a:r>
              <a:rPr lang="en-GB" err="1"/>
              <a:t>werknemers</a:t>
            </a:r>
            <a:r>
              <a:rPr lang="en-GB"/>
              <a:t> en </a:t>
            </a:r>
            <a:r>
              <a:rPr lang="en-GB" err="1"/>
              <a:t>werklozen</a:t>
            </a:r>
            <a:r>
              <a:rPr lang="en-GB"/>
              <a:t> en </a:t>
            </a:r>
            <a:r>
              <a:rPr lang="en-GB" err="1"/>
              <a:t>dus</a:t>
            </a:r>
            <a:r>
              <a:rPr lang="en-GB"/>
              <a:t> </a:t>
            </a:r>
            <a:r>
              <a:rPr lang="en-GB" err="1"/>
              <a:t>niet</a:t>
            </a:r>
            <a:r>
              <a:rPr lang="en-GB"/>
              <a:t> </a:t>
            </a:r>
            <a:r>
              <a:rPr lang="en-GB" err="1"/>
              <a:t>voor</a:t>
            </a:r>
            <a:r>
              <a:rPr lang="en-GB"/>
              <a:t> </a:t>
            </a:r>
            <a:r>
              <a:rPr lang="en-GB" err="1"/>
              <a:t>zelfstandigen</a:t>
            </a:r>
            <a:r>
              <a:rPr lang="en-GB"/>
              <a:t>, </a:t>
            </a:r>
            <a:r>
              <a:rPr lang="en-GB" err="1"/>
              <a:t>statutaire</a:t>
            </a:r>
            <a:r>
              <a:rPr lang="en-GB"/>
              <a:t> </a:t>
            </a:r>
            <a:r>
              <a:rPr lang="en-GB" err="1"/>
              <a:t>ambtenaren</a:t>
            </a:r>
            <a:r>
              <a:rPr lang="en-GB"/>
              <a:t>, …</a:t>
            </a:r>
          </a:p>
          <a:p>
            <a:endParaRPr lang="en-GB"/>
          </a:p>
        </p:txBody>
      </p:sp>
      <p:sp>
        <p:nvSpPr>
          <p:cNvPr id="4" name="Tijdelijke aanduiding voor dianummer 3"/>
          <p:cNvSpPr>
            <a:spLocks noGrp="1"/>
          </p:cNvSpPr>
          <p:nvPr>
            <p:ph type="sldNum" sz="quarter" idx="5"/>
          </p:nvPr>
        </p:nvSpPr>
        <p:spPr/>
        <p:txBody>
          <a:bodyPr/>
          <a:lstStyle/>
          <a:p>
            <a:fld id="{F84E3C22-7C64-4B61-A85C-F3284DE1466A}" type="slidenum">
              <a:rPr lang="fr-BE" smtClean="0"/>
              <a:t>144</a:t>
            </a:fld>
            <a:endParaRPr lang="fr-BE"/>
          </a:p>
        </p:txBody>
      </p:sp>
    </p:spTree>
    <p:extLst>
      <p:ext uri="{BB962C8B-B14F-4D97-AF65-F5344CB8AC3E}">
        <p14:creationId xmlns:p14="http://schemas.microsoft.com/office/powerpoint/2010/main" val="392606268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3200" noProof="0" dirty="0">
                <a:solidFill>
                  <a:srgbClr val="1E699D"/>
                </a:solidFill>
                <a:highlight>
                  <a:srgbClr val="FFFF00"/>
                </a:highlight>
                <a:latin typeface="Calibri" panose="020F0502020204030204" pitchFamily="34" charset="0"/>
                <a:ea typeface="Calibri" panose="020F0502020204030204" pitchFamily="34" charset="0"/>
                <a:cs typeface="Calibri" panose="020F0502020204030204" pitchFamily="34" charset="0"/>
              </a:rPr>
              <a:t>Iedereen heeft het recht op werk – ook mensen met psychische problemen. Zij moeten volwaardig en eerlijk kunnen deelnemen aan het arbeidsproces.</a:t>
            </a:r>
            <a:endParaRPr lang="nl-BE" sz="3200" noProof="0" dirty="0">
              <a:solidFill>
                <a:srgbClr val="1E699D"/>
              </a:solidFill>
              <a:highlight>
                <a:srgbClr val="FFFF00"/>
              </a:highlight>
              <a:latin typeface="Calibri" panose="020F0502020204030204" pitchFamily="34" charset="0"/>
              <a:ea typeface="Calibri" panose="020F0502020204030204" pitchFamily="34" charset="0"/>
              <a:cs typeface="Calibri" panose="020F0502020204030204" pitchFamily="34" charset="0"/>
            </a:endParaRPr>
          </a:p>
          <a:p>
            <a:pPr marL="0" indent="0">
              <a:buNone/>
            </a:pPr>
            <a:endParaRPr lang="fr-FR" sz="2900" dirty="0"/>
          </a:p>
          <a:p>
            <a:pPr marL="0" indent="0">
              <a:buNone/>
            </a:pPr>
            <a:r>
              <a:rPr lang="fr-FR" sz="2900" dirty="0" err="1"/>
              <a:t>Voorbeeld</a:t>
            </a:r>
            <a:r>
              <a:rPr lang="fr-FR" sz="2900" dirty="0"/>
              <a:t> : </a:t>
            </a:r>
          </a:p>
          <a:p>
            <a:pPr marL="0" indent="0">
              <a:buNone/>
            </a:pPr>
            <a:r>
              <a:rPr lang="fr-FR" sz="2900" dirty="0" err="1"/>
              <a:t>Goede</a:t>
            </a:r>
            <a:r>
              <a:rPr lang="fr-FR" sz="2900" dirty="0"/>
              <a:t> </a:t>
            </a:r>
            <a:r>
              <a:rPr lang="fr-FR" sz="2900" dirty="0" err="1"/>
              <a:t>werkomgeving</a:t>
            </a:r>
            <a:r>
              <a:rPr lang="fr-FR" sz="2900" dirty="0"/>
              <a:t>: </a:t>
            </a:r>
            <a:r>
              <a:rPr lang="fr-FR" sz="2900" dirty="0" err="1"/>
              <a:t>bv</a:t>
            </a:r>
            <a:r>
              <a:rPr lang="fr-FR" sz="2900" dirty="0"/>
              <a:t> </a:t>
            </a:r>
            <a:r>
              <a:rPr lang="fr-FR" sz="2900" dirty="0" err="1"/>
              <a:t>steun</a:t>
            </a:r>
            <a:r>
              <a:rPr lang="fr-FR" sz="2900" dirty="0"/>
              <a:t> </a:t>
            </a:r>
            <a:r>
              <a:rPr lang="fr-FR" sz="2900" dirty="0" err="1"/>
              <a:t>door</a:t>
            </a:r>
            <a:r>
              <a:rPr lang="fr-FR" sz="2900" dirty="0"/>
              <a:t> </a:t>
            </a:r>
            <a:r>
              <a:rPr lang="fr-FR" sz="2900" dirty="0" err="1"/>
              <a:t>collega’s</a:t>
            </a:r>
            <a:r>
              <a:rPr lang="fr-FR" sz="2900" dirty="0"/>
              <a:t> en </a:t>
            </a:r>
            <a:r>
              <a:rPr lang="fr-FR" sz="2900" dirty="0" err="1"/>
              <a:t>leidinggevende</a:t>
            </a:r>
            <a:endParaRPr lang="fr-FR" sz="2900" dirty="0"/>
          </a:p>
          <a:p>
            <a:pPr marL="0" indent="0">
              <a:buNone/>
            </a:pPr>
            <a:r>
              <a:rPr lang="fr-FR" sz="2900" dirty="0" err="1"/>
              <a:t>Slechte</a:t>
            </a:r>
            <a:r>
              <a:rPr lang="fr-FR" sz="2900" dirty="0"/>
              <a:t> </a:t>
            </a:r>
            <a:r>
              <a:rPr lang="fr-FR" sz="2900" dirty="0" err="1"/>
              <a:t>werkomgeving</a:t>
            </a:r>
            <a:r>
              <a:rPr lang="fr-FR" sz="2900" dirty="0"/>
              <a:t>: </a:t>
            </a:r>
            <a:r>
              <a:rPr lang="fr-FR" sz="2900" dirty="0" err="1"/>
              <a:t>geen</a:t>
            </a:r>
            <a:r>
              <a:rPr lang="fr-FR" sz="2900" dirty="0"/>
              <a:t> </a:t>
            </a:r>
            <a:r>
              <a:rPr lang="fr-FR" sz="2900" dirty="0" err="1"/>
              <a:t>erkenning</a:t>
            </a:r>
            <a:r>
              <a:rPr lang="fr-FR" sz="2900" dirty="0"/>
              <a:t> en te </a:t>
            </a:r>
            <a:r>
              <a:rPr lang="fr-FR" sz="2900" dirty="0" err="1"/>
              <a:t>hoge</a:t>
            </a:r>
            <a:r>
              <a:rPr lang="fr-FR" sz="2900" dirty="0"/>
              <a:t> </a:t>
            </a:r>
            <a:r>
              <a:rPr lang="fr-FR" sz="2900" dirty="0" err="1"/>
              <a:t>werkdruk</a:t>
            </a:r>
            <a:r>
              <a:rPr lang="fr-FR" sz="2900" dirty="0"/>
              <a:t>/</a:t>
            </a:r>
            <a:r>
              <a:rPr lang="fr-FR" sz="2900" dirty="0" err="1"/>
              <a:t>eisen</a:t>
            </a:r>
            <a:r>
              <a:rPr lang="fr-FR" sz="2900" dirty="0"/>
              <a:t>.</a:t>
            </a:r>
          </a:p>
          <a:p>
            <a:pPr marL="0" indent="0">
              <a:buNone/>
            </a:pPr>
            <a:r>
              <a:rPr lang="fr-FR" sz="2900" dirty="0" err="1"/>
              <a:t>Bovendien</a:t>
            </a:r>
            <a:r>
              <a:rPr lang="fr-FR" sz="2900" dirty="0"/>
              <a:t> </a:t>
            </a:r>
            <a:r>
              <a:rPr lang="fr-FR" sz="2900" dirty="0" err="1"/>
              <a:t>hangt</a:t>
            </a:r>
            <a:r>
              <a:rPr lang="fr-FR" sz="2900" dirty="0"/>
              <a:t> </a:t>
            </a:r>
            <a:r>
              <a:rPr lang="fr-FR" sz="2900" dirty="0" err="1"/>
              <a:t>deze</a:t>
            </a:r>
            <a:r>
              <a:rPr lang="fr-FR" sz="2900" dirty="0"/>
              <a:t> </a:t>
            </a:r>
            <a:r>
              <a:rPr lang="fr-FR" sz="2900" dirty="0" err="1"/>
              <a:t>interactie</a:t>
            </a:r>
            <a:r>
              <a:rPr lang="fr-FR" sz="2900" dirty="0"/>
              <a:t> </a:t>
            </a:r>
            <a:r>
              <a:rPr lang="fr-FR" sz="2900" dirty="0" err="1"/>
              <a:t>ook</a:t>
            </a:r>
            <a:r>
              <a:rPr lang="fr-FR" sz="2900" dirty="0"/>
              <a:t> </a:t>
            </a:r>
            <a:r>
              <a:rPr lang="fr-FR" sz="2900" dirty="0" err="1"/>
              <a:t>af</a:t>
            </a:r>
            <a:r>
              <a:rPr lang="fr-FR" sz="2900" dirty="0"/>
              <a:t> van de </a:t>
            </a:r>
            <a:r>
              <a:rPr lang="fr-FR" sz="2900" dirty="0" err="1"/>
              <a:t>persoonlijkheid</a:t>
            </a:r>
            <a:r>
              <a:rPr lang="fr-FR" sz="2900" dirty="0"/>
              <a:t> (</a:t>
            </a:r>
            <a:r>
              <a:rPr lang="fr-FR" sz="2900" dirty="0" err="1"/>
              <a:t>persoonlijke</a:t>
            </a:r>
            <a:r>
              <a:rPr lang="fr-FR" sz="2900" dirty="0"/>
              <a:t> </a:t>
            </a:r>
            <a:r>
              <a:rPr lang="fr-FR" sz="2900" dirty="0" err="1"/>
              <a:t>hulpbronnen</a:t>
            </a:r>
            <a:r>
              <a:rPr lang="fr-FR" sz="2900" dirty="0"/>
              <a:t>) en </a:t>
            </a:r>
            <a:r>
              <a:rPr lang="fr-FR" sz="2900" dirty="0" err="1"/>
              <a:t>context</a:t>
            </a:r>
            <a:r>
              <a:rPr lang="fr-FR" sz="2900" dirty="0"/>
              <a:t> van de </a:t>
            </a:r>
            <a:r>
              <a:rPr lang="fr-FR" sz="2900" dirty="0" err="1"/>
              <a:t>persoon</a:t>
            </a:r>
            <a:r>
              <a:rPr lang="fr-FR" sz="2900" dirty="0"/>
              <a:t>.</a:t>
            </a:r>
          </a:p>
          <a:p>
            <a:pPr marL="0" indent="0">
              <a:buNone/>
            </a:pPr>
            <a:endParaRPr lang="fr-FR" sz="2900" dirty="0"/>
          </a:p>
          <a:p>
            <a:pPr marL="0" indent="0">
              <a:buNone/>
            </a:pPr>
            <a:r>
              <a:rPr lang="fr-FR" sz="2900" dirty="0" err="1"/>
              <a:t>Bronnen</a:t>
            </a:r>
            <a:r>
              <a:rPr lang="fr-FR" sz="2900" dirty="0"/>
              <a:t> :</a:t>
            </a:r>
            <a:endParaRPr lang="fr-FR" sz="2900" dirty="0">
              <a:solidFill>
                <a:schemeClr val="accent1"/>
              </a:solidFill>
            </a:endParaRPr>
          </a:p>
          <a:p>
            <a:pPr marL="457200" lvl="1" indent="0">
              <a:buNone/>
            </a:pPr>
            <a:r>
              <a:rPr lang="fr-FR" sz="2900" dirty="0">
                <a:hlinkClick r:id="rId3"/>
              </a:rPr>
              <a:t>https://www.who.int/fr/news-room/fact-sheets/detail/mental-health-at-work</a:t>
            </a:r>
          </a:p>
          <a:p>
            <a:pPr marL="457200" lvl="1" indent="0">
              <a:buNone/>
            </a:pPr>
            <a:r>
              <a:rPr lang="fr-FR" dirty="0">
                <a:hlinkClick r:id="rId3"/>
              </a:rPr>
              <a:t>https://iris.who.int/bitstream/handle/10665/363208/9789240058323-fre.pdf</a:t>
            </a:r>
            <a:endParaRPr lang="fr-FR" dirty="0"/>
          </a:p>
          <a:p>
            <a:pPr marL="457200" lvl="1" indent="0">
              <a:buNone/>
            </a:pPr>
            <a:r>
              <a:rPr lang="en-GB" sz="1200" kern="1200" dirty="0">
                <a:solidFill>
                  <a:schemeClr val="tx1"/>
                </a:solidFill>
                <a:effectLst/>
                <a:latin typeface="+mn-lt"/>
                <a:ea typeface="+mn-ea"/>
                <a:cs typeface="+mn-cs"/>
              </a:rPr>
              <a:t>(OMS, Fiche “Mental health at work”, 2022/2024 et OMS &amp; OIT, Policy Brief, 2022)</a:t>
            </a:r>
            <a:endParaRPr lang="fr-FR" dirty="0"/>
          </a:p>
          <a:p>
            <a:endParaRPr lang="fr-BE"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DF8325C-734F-4BD6-9D5D-A0651F9622A6}" type="slidenum">
              <a:rPr kumimoji="0" lang="fr-B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fr-B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0518637"/>
      </p:ext>
    </p:extLst>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F84E3C22-7C64-4B61-A85C-F3284DE1466A}" type="slidenum">
              <a:rPr lang="fr-BE" smtClean="0"/>
              <a:t>145</a:t>
            </a:fld>
            <a:endParaRPr lang="fr-BE"/>
          </a:p>
        </p:txBody>
      </p:sp>
    </p:spTree>
    <p:extLst>
      <p:ext uri="{BB962C8B-B14F-4D97-AF65-F5344CB8AC3E}">
        <p14:creationId xmlns:p14="http://schemas.microsoft.com/office/powerpoint/2010/main" val="1924739094"/>
      </p:ext>
    </p:extLst>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F84E3C22-7C64-4B61-A85C-F3284DE1466A}" type="slidenum">
              <a:rPr lang="fr-BE" smtClean="0"/>
              <a:t>146</a:t>
            </a:fld>
            <a:endParaRPr lang="fr-BE"/>
          </a:p>
        </p:txBody>
      </p:sp>
    </p:spTree>
    <p:extLst>
      <p:ext uri="{BB962C8B-B14F-4D97-AF65-F5344CB8AC3E}">
        <p14:creationId xmlns:p14="http://schemas.microsoft.com/office/powerpoint/2010/main" val="1714498270"/>
      </p:ext>
    </p:extLst>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nl" dirty="0"/>
              <a:t>De verticale as van de grafiek geeft de kans weer dat de werknemer in de laatste positie het werk hervat.</a:t>
            </a:r>
          </a:p>
        </p:txBody>
      </p:sp>
      <p:sp>
        <p:nvSpPr>
          <p:cNvPr id="4" name="Espace réservé du numéro de diapositive 3"/>
          <p:cNvSpPr>
            <a:spLocks noGrp="1"/>
          </p:cNvSpPr>
          <p:nvPr>
            <p:ph type="sldNum" sz="quarter" idx="5"/>
          </p:nvPr>
        </p:nvSpPr>
        <p:spPr/>
        <p:txBody>
          <a:bodyPr/>
          <a:lstStyle/>
          <a:p>
            <a:fld id="{F84E3C22-7C64-4B61-A85C-F3284DE1466A}" type="slidenum">
              <a:rPr lang="fr-BE" smtClean="0"/>
              <a:t>147</a:t>
            </a:fld>
            <a:endParaRPr lang="fr-BE"/>
          </a:p>
        </p:txBody>
      </p:sp>
    </p:spTree>
    <p:extLst>
      <p:ext uri="{BB962C8B-B14F-4D97-AF65-F5344CB8AC3E}">
        <p14:creationId xmlns:p14="http://schemas.microsoft.com/office/powerpoint/2010/main" val="2884641956"/>
      </p:ext>
    </p:extLst>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18F74B-FFA6-71C0-3F07-7A36593A31CB}"/>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DBC2A55E-6221-3456-34F2-563927248669}"/>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7707107F-F41C-33FB-94EF-25DF6F96ADC0}"/>
              </a:ext>
            </a:extLst>
          </p:cNvPr>
          <p:cNvSpPr>
            <a:spLocks noGrp="1"/>
          </p:cNvSpPr>
          <p:nvPr>
            <p:ph type="body" idx="1"/>
          </p:nvPr>
        </p:nvSpPr>
        <p:spPr/>
        <p:txBody>
          <a:bodyPr/>
          <a:lstStyle/>
          <a:p>
            <a:endParaRPr lang="nl-NL"/>
          </a:p>
        </p:txBody>
      </p:sp>
      <p:sp>
        <p:nvSpPr>
          <p:cNvPr id="4" name="Tijdelijke aanduiding voor dianummer 3">
            <a:extLst>
              <a:ext uri="{FF2B5EF4-FFF2-40B4-BE49-F238E27FC236}">
                <a16:creationId xmlns:a16="http://schemas.microsoft.com/office/drawing/2014/main" id="{4F1DBEDD-68D9-D2C3-8210-2CC9FCC1EA3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DF8325C-734F-4BD6-9D5D-A0651F9622A6}" type="slidenum">
              <a:rPr kumimoji="0" lang="nl-NL"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149</a:t>
            </a:fld>
            <a:endParaRPr kumimoji="0" lang="nl-NL"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72929410"/>
      </p:ext>
    </p:extLst>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6FDAC5-8E86-72FC-33D9-3C342CE4135F}"/>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F094BE80-619B-F7A2-F0E8-9E190BF09F65}"/>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DB4045E8-0352-82C0-8421-1B6EFE87E0A8}"/>
              </a:ext>
            </a:extLst>
          </p:cNvPr>
          <p:cNvSpPr>
            <a:spLocks noGrp="1"/>
          </p:cNvSpPr>
          <p:nvPr>
            <p:ph type="body" idx="1"/>
          </p:nvPr>
        </p:nvSpPr>
        <p:spPr/>
        <p:txBody>
          <a:bodyPr/>
          <a:lstStyle/>
          <a:p>
            <a:endParaRPr lang="nl-NL"/>
          </a:p>
        </p:txBody>
      </p:sp>
      <p:sp>
        <p:nvSpPr>
          <p:cNvPr id="4" name="Tijdelijke aanduiding voor dianummer 3">
            <a:extLst>
              <a:ext uri="{FF2B5EF4-FFF2-40B4-BE49-F238E27FC236}">
                <a16:creationId xmlns:a16="http://schemas.microsoft.com/office/drawing/2014/main" id="{21FEF8CA-21DB-9FD9-B88B-7F13744DA39D}"/>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DF8325C-734F-4BD6-9D5D-A0651F9622A6}" type="slidenum">
              <a:rPr kumimoji="0" lang="nl-NL"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150</a:t>
            </a:fld>
            <a:endParaRPr kumimoji="0" lang="nl-NL"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09943170"/>
      </p:ext>
    </p:extLst>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5"/>
          </p:nvPr>
        </p:nvSpPr>
        <p:spPr/>
        <p:txBody>
          <a:bodyPr/>
          <a:lstStyle/>
          <a:p>
            <a:fld id="{F84E3C22-7C64-4B61-A85C-F3284DE1466A}" type="slidenum">
              <a:rPr lang="fr-BE" smtClean="0"/>
              <a:t>151</a:t>
            </a:fld>
            <a:endParaRPr lang="fr-BE"/>
          </a:p>
        </p:txBody>
      </p:sp>
    </p:spTree>
    <p:extLst>
      <p:ext uri="{BB962C8B-B14F-4D97-AF65-F5344CB8AC3E}">
        <p14:creationId xmlns:p14="http://schemas.microsoft.com/office/powerpoint/2010/main" val="327236064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nl-NL" dirty="0">
                <a:ea typeface="Calibri"/>
                <a:cs typeface="Calibri"/>
              </a:rPr>
              <a:t>Toename van alleenstaanden die werk- en zorgtaken alleen moeten opnemen. </a:t>
            </a:r>
            <a:endParaRPr lang="fr-FR" dirty="0">
              <a:ea typeface="Calibri"/>
              <a:cs typeface="Calibri"/>
            </a:endParaRPr>
          </a:p>
          <a:p>
            <a:endParaRPr lang="fr-FR" dirty="0">
              <a:ea typeface="Calibri"/>
              <a:cs typeface="Calibri"/>
            </a:endParaRPr>
          </a:p>
          <a:p>
            <a:r>
              <a:rPr lang="fr-BE" dirty="0" err="1">
                <a:ea typeface="Calibri"/>
                <a:cs typeface="Calibri"/>
              </a:rPr>
              <a:t>Positieve</a:t>
            </a:r>
            <a:r>
              <a:rPr lang="fr-BE" dirty="0">
                <a:ea typeface="Calibri"/>
                <a:cs typeface="Calibri"/>
              </a:rPr>
              <a:t> impact kan </a:t>
            </a:r>
            <a:r>
              <a:rPr lang="fr-BE" dirty="0" err="1">
                <a:ea typeface="Calibri"/>
                <a:cs typeface="Calibri"/>
              </a:rPr>
              <a:t>ook</a:t>
            </a:r>
            <a:r>
              <a:rPr lang="fr-BE" dirty="0">
                <a:ea typeface="Calibri"/>
                <a:cs typeface="Calibri"/>
              </a:rPr>
              <a:t> </a:t>
            </a:r>
            <a:r>
              <a:rPr lang="fr-BE" dirty="0" err="1">
                <a:ea typeface="Calibri"/>
                <a:cs typeface="Calibri"/>
              </a:rPr>
              <a:t>benoemd</a:t>
            </a:r>
            <a:r>
              <a:rPr lang="fr-BE" dirty="0">
                <a:ea typeface="Calibri"/>
                <a:cs typeface="Calibri"/>
              </a:rPr>
              <a:t> </a:t>
            </a:r>
            <a:r>
              <a:rPr lang="fr-BE" dirty="0" err="1">
                <a:ea typeface="Calibri"/>
                <a:cs typeface="Calibri"/>
              </a:rPr>
              <a:t>worden</a:t>
            </a:r>
            <a:r>
              <a:rPr lang="fr-BE" dirty="0">
                <a:ea typeface="Calibri"/>
                <a:cs typeface="Calibri"/>
              </a:rPr>
              <a:t>:</a:t>
            </a:r>
          </a:p>
          <a:p>
            <a:pPr marL="171450" indent="-171450">
              <a:buFont typeface="Arial"/>
              <a:buChar char="•"/>
            </a:pPr>
            <a:r>
              <a:rPr lang="fr-BE" b="1" dirty="0" err="1">
                <a:solidFill>
                  <a:srgbClr val="424242"/>
                </a:solidFill>
              </a:rPr>
              <a:t>Flexibiliteit</a:t>
            </a:r>
            <a:r>
              <a:rPr lang="fr-BE" b="1" dirty="0">
                <a:solidFill>
                  <a:srgbClr val="424242"/>
                </a:solidFill>
              </a:rPr>
              <a:t> en autonomie</a:t>
            </a:r>
            <a:r>
              <a:rPr lang="fr-BE" dirty="0">
                <a:solidFill>
                  <a:srgbClr val="424242"/>
                </a:solidFill>
              </a:rPr>
              <a:t> </a:t>
            </a:r>
            <a:r>
              <a:rPr lang="fr-BE" dirty="0" err="1">
                <a:solidFill>
                  <a:srgbClr val="424242"/>
                </a:solidFill>
              </a:rPr>
              <a:t>kunnen</a:t>
            </a:r>
            <a:r>
              <a:rPr lang="fr-BE" dirty="0">
                <a:solidFill>
                  <a:srgbClr val="424242"/>
                </a:solidFill>
              </a:rPr>
              <a:t> het </a:t>
            </a:r>
            <a:r>
              <a:rPr lang="fr-BE" dirty="0" err="1">
                <a:solidFill>
                  <a:srgbClr val="424242"/>
                </a:solidFill>
              </a:rPr>
              <a:t>welzijn</a:t>
            </a:r>
            <a:r>
              <a:rPr lang="fr-BE" dirty="0">
                <a:solidFill>
                  <a:srgbClr val="424242"/>
                </a:solidFill>
              </a:rPr>
              <a:t> </a:t>
            </a:r>
            <a:r>
              <a:rPr lang="fr-BE" dirty="0" err="1">
                <a:solidFill>
                  <a:srgbClr val="424242"/>
                </a:solidFill>
              </a:rPr>
              <a:t>verbeteren</a:t>
            </a:r>
            <a:r>
              <a:rPr lang="fr-BE" dirty="0">
                <a:solidFill>
                  <a:srgbClr val="424242"/>
                </a:solidFill>
              </a:rPr>
              <a:t>, </a:t>
            </a:r>
            <a:r>
              <a:rPr lang="fr-BE" dirty="0" err="1">
                <a:solidFill>
                  <a:srgbClr val="424242"/>
                </a:solidFill>
              </a:rPr>
              <a:t>mits</a:t>
            </a:r>
            <a:r>
              <a:rPr lang="fr-BE" dirty="0">
                <a:solidFill>
                  <a:srgbClr val="424242"/>
                </a:solidFill>
              </a:rPr>
              <a:t> </a:t>
            </a:r>
            <a:r>
              <a:rPr lang="fr-BE" dirty="0" err="1">
                <a:solidFill>
                  <a:srgbClr val="424242"/>
                </a:solidFill>
              </a:rPr>
              <a:t>goede</a:t>
            </a:r>
            <a:r>
              <a:rPr lang="fr-BE" dirty="0">
                <a:solidFill>
                  <a:srgbClr val="424242"/>
                </a:solidFill>
              </a:rPr>
              <a:t> </a:t>
            </a:r>
            <a:r>
              <a:rPr lang="fr-BE" dirty="0" err="1">
                <a:solidFill>
                  <a:srgbClr val="424242"/>
                </a:solidFill>
              </a:rPr>
              <a:t>ondersteuning</a:t>
            </a:r>
            <a:r>
              <a:rPr lang="fr-BE" dirty="0">
                <a:solidFill>
                  <a:srgbClr val="424242"/>
                </a:solidFill>
              </a:rPr>
              <a:t> en </a:t>
            </a:r>
            <a:r>
              <a:rPr lang="fr-BE" dirty="0" err="1">
                <a:solidFill>
                  <a:srgbClr val="424242"/>
                </a:solidFill>
              </a:rPr>
              <a:t>duidelijke</a:t>
            </a:r>
            <a:r>
              <a:rPr lang="fr-BE" dirty="0">
                <a:solidFill>
                  <a:srgbClr val="424242"/>
                </a:solidFill>
              </a:rPr>
              <a:t> </a:t>
            </a:r>
            <a:r>
              <a:rPr lang="fr-BE" dirty="0" err="1">
                <a:solidFill>
                  <a:srgbClr val="424242"/>
                </a:solidFill>
              </a:rPr>
              <a:t>afspraken</a:t>
            </a:r>
            <a:r>
              <a:rPr lang="fr-BE" dirty="0">
                <a:solidFill>
                  <a:srgbClr val="424242"/>
                </a:solidFill>
              </a:rPr>
              <a:t> </a:t>
            </a:r>
            <a:endParaRPr lang="fr-BE" dirty="0"/>
          </a:p>
          <a:p>
            <a:pPr marL="171450" indent="-171450">
              <a:buFont typeface="Arial"/>
              <a:buChar char="•"/>
            </a:pPr>
            <a:r>
              <a:rPr lang="fr-BE" b="1" dirty="0">
                <a:solidFill>
                  <a:srgbClr val="424242"/>
                </a:solidFill>
              </a:rPr>
              <a:t>Digitale </a:t>
            </a:r>
            <a:r>
              <a:rPr lang="fr-BE" b="1" dirty="0" err="1">
                <a:solidFill>
                  <a:srgbClr val="424242"/>
                </a:solidFill>
              </a:rPr>
              <a:t>tools</a:t>
            </a:r>
            <a:r>
              <a:rPr lang="fr-BE" b="1" dirty="0">
                <a:solidFill>
                  <a:srgbClr val="424242"/>
                </a:solidFill>
              </a:rPr>
              <a:t> </a:t>
            </a:r>
            <a:r>
              <a:rPr lang="fr-BE" dirty="0">
                <a:solidFill>
                  <a:srgbClr val="424242"/>
                </a:solidFill>
              </a:rPr>
              <a:t> </a:t>
            </a:r>
            <a:r>
              <a:rPr lang="fr-BE" dirty="0" err="1">
                <a:solidFill>
                  <a:srgbClr val="424242"/>
                </a:solidFill>
              </a:rPr>
              <a:t>helpen</a:t>
            </a:r>
            <a:r>
              <a:rPr lang="fr-BE" dirty="0">
                <a:solidFill>
                  <a:srgbClr val="424242"/>
                </a:solidFill>
              </a:rPr>
              <a:t> </a:t>
            </a:r>
            <a:r>
              <a:rPr lang="fr-BE" dirty="0" err="1">
                <a:solidFill>
                  <a:srgbClr val="424242"/>
                </a:solidFill>
              </a:rPr>
              <a:t>werknemers</a:t>
            </a:r>
            <a:r>
              <a:rPr lang="fr-BE" dirty="0">
                <a:solidFill>
                  <a:srgbClr val="424242"/>
                </a:solidFill>
              </a:rPr>
              <a:t> </a:t>
            </a:r>
            <a:r>
              <a:rPr lang="fr-BE" dirty="0" err="1">
                <a:solidFill>
                  <a:srgbClr val="424242"/>
                </a:solidFill>
              </a:rPr>
              <a:t>inzicht</a:t>
            </a:r>
            <a:r>
              <a:rPr lang="fr-BE" dirty="0">
                <a:solidFill>
                  <a:srgbClr val="424242"/>
                </a:solidFill>
              </a:rPr>
              <a:t> te </a:t>
            </a:r>
            <a:r>
              <a:rPr lang="fr-BE" dirty="0" err="1">
                <a:solidFill>
                  <a:srgbClr val="424242"/>
                </a:solidFill>
              </a:rPr>
              <a:t>krijgen</a:t>
            </a:r>
            <a:r>
              <a:rPr lang="fr-BE" dirty="0">
                <a:solidFill>
                  <a:srgbClr val="424242"/>
                </a:solidFill>
              </a:rPr>
              <a:t> in hun mentale </a:t>
            </a:r>
            <a:r>
              <a:rPr lang="fr-BE" dirty="0" err="1">
                <a:solidFill>
                  <a:srgbClr val="424242"/>
                </a:solidFill>
              </a:rPr>
              <a:t>toestand</a:t>
            </a:r>
            <a:r>
              <a:rPr lang="fr-BE" dirty="0">
                <a:solidFill>
                  <a:srgbClr val="424242"/>
                </a:solidFill>
              </a:rPr>
              <a:t> en </a:t>
            </a:r>
            <a:r>
              <a:rPr lang="fr-BE" dirty="0" err="1">
                <a:solidFill>
                  <a:srgbClr val="424242"/>
                </a:solidFill>
              </a:rPr>
              <a:t>bieden</a:t>
            </a:r>
            <a:r>
              <a:rPr lang="fr-BE" dirty="0">
                <a:solidFill>
                  <a:srgbClr val="424242"/>
                </a:solidFill>
              </a:rPr>
              <a:t> </a:t>
            </a:r>
            <a:r>
              <a:rPr lang="fr-BE" dirty="0" err="1">
                <a:solidFill>
                  <a:srgbClr val="424242"/>
                </a:solidFill>
              </a:rPr>
              <a:t>laagdrempelige</a:t>
            </a:r>
            <a:r>
              <a:rPr lang="fr-BE" dirty="0">
                <a:solidFill>
                  <a:srgbClr val="424242"/>
                </a:solidFill>
              </a:rPr>
              <a:t> </a:t>
            </a:r>
            <a:r>
              <a:rPr lang="fr-BE" dirty="0" err="1">
                <a:solidFill>
                  <a:srgbClr val="424242"/>
                </a:solidFill>
              </a:rPr>
              <a:t>hulp</a:t>
            </a:r>
            <a:r>
              <a:rPr lang="fr-BE" dirty="0">
                <a:solidFill>
                  <a:srgbClr val="424242"/>
                </a:solidFill>
              </a:rPr>
              <a:t> </a:t>
            </a:r>
            <a:endParaRPr lang="fr-BE" dirty="0"/>
          </a:p>
          <a:p>
            <a:pPr marL="171450" indent="-171450">
              <a:buFont typeface="Arial"/>
              <a:buChar char="•"/>
            </a:pPr>
            <a:r>
              <a:rPr lang="fr-BE" b="1" dirty="0" err="1">
                <a:solidFill>
                  <a:srgbClr val="424242"/>
                </a:solidFill>
              </a:rPr>
              <a:t>Werknemers</a:t>
            </a:r>
            <a:r>
              <a:rPr lang="fr-BE" b="1" dirty="0">
                <a:solidFill>
                  <a:srgbClr val="424242"/>
                </a:solidFill>
              </a:rPr>
              <a:t> </a:t>
            </a:r>
            <a:r>
              <a:rPr lang="fr-BE" b="1" dirty="0" err="1">
                <a:solidFill>
                  <a:srgbClr val="424242"/>
                </a:solidFill>
              </a:rPr>
              <a:t>zijn</a:t>
            </a:r>
            <a:r>
              <a:rPr lang="fr-BE" b="1" dirty="0">
                <a:solidFill>
                  <a:srgbClr val="424242"/>
                </a:solidFill>
              </a:rPr>
              <a:t> </a:t>
            </a:r>
            <a:r>
              <a:rPr lang="fr-BE" b="1" dirty="0" err="1">
                <a:solidFill>
                  <a:srgbClr val="424242"/>
                </a:solidFill>
              </a:rPr>
              <a:t>beter</a:t>
            </a:r>
            <a:r>
              <a:rPr lang="fr-BE" b="1" dirty="0">
                <a:solidFill>
                  <a:srgbClr val="424242"/>
                </a:solidFill>
              </a:rPr>
              <a:t> </a:t>
            </a:r>
            <a:r>
              <a:rPr lang="fr-BE" b="1" dirty="0" err="1">
                <a:solidFill>
                  <a:srgbClr val="424242"/>
                </a:solidFill>
              </a:rPr>
              <a:t>geïnformeerd</a:t>
            </a:r>
            <a:r>
              <a:rPr lang="fr-BE" dirty="0">
                <a:solidFill>
                  <a:srgbClr val="424242"/>
                </a:solidFill>
              </a:rPr>
              <a:t>: 75% </a:t>
            </a:r>
            <a:r>
              <a:rPr lang="fr-BE" dirty="0" err="1">
                <a:solidFill>
                  <a:srgbClr val="424242"/>
                </a:solidFill>
              </a:rPr>
              <a:t>weet</a:t>
            </a:r>
            <a:r>
              <a:rPr lang="fr-BE" dirty="0">
                <a:solidFill>
                  <a:srgbClr val="424242"/>
                </a:solidFill>
              </a:rPr>
              <a:t> </a:t>
            </a:r>
            <a:r>
              <a:rPr lang="fr-BE" dirty="0" err="1">
                <a:solidFill>
                  <a:srgbClr val="424242"/>
                </a:solidFill>
              </a:rPr>
              <a:t>welke</a:t>
            </a:r>
            <a:r>
              <a:rPr lang="fr-BE" dirty="0">
                <a:solidFill>
                  <a:srgbClr val="424242"/>
                </a:solidFill>
              </a:rPr>
              <a:t> </a:t>
            </a:r>
            <a:r>
              <a:rPr lang="fr-BE" dirty="0" err="1">
                <a:solidFill>
                  <a:srgbClr val="424242"/>
                </a:solidFill>
              </a:rPr>
              <a:t>stappen</a:t>
            </a:r>
            <a:r>
              <a:rPr lang="fr-BE" dirty="0">
                <a:solidFill>
                  <a:srgbClr val="424242"/>
                </a:solidFill>
              </a:rPr>
              <a:t> te </a:t>
            </a:r>
            <a:r>
              <a:rPr lang="fr-BE" dirty="0" err="1">
                <a:solidFill>
                  <a:srgbClr val="424242"/>
                </a:solidFill>
              </a:rPr>
              <a:t>ondernemen</a:t>
            </a:r>
            <a:r>
              <a:rPr lang="fr-BE" dirty="0">
                <a:solidFill>
                  <a:srgbClr val="424242"/>
                </a:solidFill>
              </a:rPr>
              <a:t> </a:t>
            </a:r>
            <a:r>
              <a:rPr lang="fr-BE" dirty="0" err="1">
                <a:solidFill>
                  <a:srgbClr val="424242"/>
                </a:solidFill>
              </a:rPr>
              <a:t>bij</a:t>
            </a:r>
            <a:r>
              <a:rPr lang="fr-BE" dirty="0">
                <a:solidFill>
                  <a:srgbClr val="424242"/>
                </a:solidFill>
              </a:rPr>
              <a:t> mentale </a:t>
            </a:r>
            <a:r>
              <a:rPr lang="fr-BE" dirty="0" err="1">
                <a:solidFill>
                  <a:srgbClr val="424242"/>
                </a:solidFill>
              </a:rPr>
              <a:t>klachten</a:t>
            </a:r>
            <a:r>
              <a:rPr lang="fr-BE" dirty="0">
                <a:solidFill>
                  <a:srgbClr val="424242"/>
                </a:solidFill>
              </a:rPr>
              <a:t> </a:t>
            </a:r>
            <a:endParaRPr lang="fr-BE" dirty="0"/>
          </a:p>
          <a:p>
            <a:pPr marL="171450" indent="-171450">
              <a:buFont typeface="Arial"/>
              <a:buChar char="•"/>
            </a:pPr>
            <a:r>
              <a:rPr lang="fr-BE" b="1" dirty="0">
                <a:solidFill>
                  <a:srgbClr val="424242"/>
                </a:solidFill>
              </a:rPr>
              <a:t>72% van de </a:t>
            </a:r>
            <a:r>
              <a:rPr lang="fr-BE" b="1" dirty="0" err="1">
                <a:solidFill>
                  <a:srgbClr val="424242"/>
                </a:solidFill>
              </a:rPr>
              <a:t>actieve</a:t>
            </a:r>
            <a:r>
              <a:rPr lang="fr-BE" b="1" dirty="0">
                <a:solidFill>
                  <a:srgbClr val="424242"/>
                </a:solidFill>
              </a:rPr>
              <a:t> </a:t>
            </a:r>
            <a:r>
              <a:rPr lang="fr-BE" b="1" dirty="0" err="1">
                <a:solidFill>
                  <a:srgbClr val="424242"/>
                </a:solidFill>
              </a:rPr>
              <a:t>Belgen</a:t>
            </a:r>
            <a:r>
              <a:rPr lang="fr-BE" b="1" dirty="0">
                <a:solidFill>
                  <a:srgbClr val="424242"/>
                </a:solidFill>
              </a:rPr>
              <a:t> </a:t>
            </a:r>
            <a:r>
              <a:rPr lang="fr-BE" b="1" dirty="0" err="1">
                <a:solidFill>
                  <a:srgbClr val="424242"/>
                </a:solidFill>
              </a:rPr>
              <a:t>neemt</a:t>
            </a:r>
            <a:r>
              <a:rPr lang="fr-BE" b="1" dirty="0">
                <a:solidFill>
                  <a:srgbClr val="424242"/>
                </a:solidFill>
              </a:rPr>
              <a:t> </a:t>
            </a:r>
            <a:r>
              <a:rPr lang="fr-BE" b="1" dirty="0" err="1">
                <a:solidFill>
                  <a:srgbClr val="424242"/>
                </a:solidFill>
              </a:rPr>
              <a:t>zelf</a:t>
            </a:r>
            <a:r>
              <a:rPr lang="fr-BE" b="1" dirty="0">
                <a:solidFill>
                  <a:srgbClr val="424242"/>
                </a:solidFill>
              </a:rPr>
              <a:t> </a:t>
            </a:r>
            <a:r>
              <a:rPr lang="fr-BE" b="1" dirty="0" err="1">
                <a:solidFill>
                  <a:srgbClr val="424242"/>
                </a:solidFill>
              </a:rPr>
              <a:t>actie</a:t>
            </a:r>
            <a:r>
              <a:rPr lang="fr-BE" dirty="0">
                <a:solidFill>
                  <a:srgbClr val="424242"/>
                </a:solidFill>
              </a:rPr>
              <a:t> </a:t>
            </a:r>
            <a:r>
              <a:rPr lang="fr-BE" dirty="0" err="1">
                <a:solidFill>
                  <a:srgbClr val="424242"/>
                </a:solidFill>
              </a:rPr>
              <a:t>voor</a:t>
            </a:r>
            <a:r>
              <a:rPr lang="fr-BE" dirty="0">
                <a:solidFill>
                  <a:srgbClr val="424242"/>
                </a:solidFill>
              </a:rPr>
              <a:t> hun mentale </a:t>
            </a:r>
            <a:r>
              <a:rPr lang="fr-BE" dirty="0" err="1">
                <a:solidFill>
                  <a:srgbClr val="424242"/>
                </a:solidFill>
              </a:rPr>
              <a:t>welzijn</a:t>
            </a:r>
            <a:r>
              <a:rPr lang="fr-BE" dirty="0">
                <a:solidFill>
                  <a:srgbClr val="424242"/>
                </a:solidFill>
              </a:rPr>
              <a:t>, </a:t>
            </a:r>
            <a:r>
              <a:rPr lang="fr-BE" dirty="0" err="1">
                <a:solidFill>
                  <a:srgbClr val="424242"/>
                </a:solidFill>
              </a:rPr>
              <a:t>zoals</a:t>
            </a:r>
            <a:r>
              <a:rPr lang="fr-BE" dirty="0">
                <a:solidFill>
                  <a:srgbClr val="424242"/>
                </a:solidFill>
              </a:rPr>
              <a:t> </a:t>
            </a:r>
            <a:r>
              <a:rPr lang="fr-BE" dirty="0" err="1">
                <a:solidFill>
                  <a:srgbClr val="424242"/>
                </a:solidFill>
              </a:rPr>
              <a:t>verlof</a:t>
            </a:r>
            <a:r>
              <a:rPr lang="fr-BE" dirty="0">
                <a:solidFill>
                  <a:srgbClr val="424242"/>
                </a:solidFill>
              </a:rPr>
              <a:t> </a:t>
            </a:r>
            <a:r>
              <a:rPr lang="fr-BE" dirty="0" err="1">
                <a:solidFill>
                  <a:srgbClr val="424242"/>
                </a:solidFill>
              </a:rPr>
              <a:t>nemen</a:t>
            </a:r>
            <a:r>
              <a:rPr lang="fr-BE" dirty="0">
                <a:solidFill>
                  <a:srgbClr val="424242"/>
                </a:solidFill>
              </a:rPr>
              <a:t>, </a:t>
            </a:r>
            <a:r>
              <a:rPr lang="fr-BE" dirty="0" err="1">
                <a:solidFill>
                  <a:srgbClr val="424242"/>
                </a:solidFill>
              </a:rPr>
              <a:t>sporten</a:t>
            </a:r>
            <a:r>
              <a:rPr lang="fr-BE" dirty="0">
                <a:solidFill>
                  <a:srgbClr val="424242"/>
                </a:solidFill>
              </a:rPr>
              <a:t> of </a:t>
            </a:r>
            <a:r>
              <a:rPr lang="fr-BE" dirty="0" err="1">
                <a:solidFill>
                  <a:srgbClr val="424242"/>
                </a:solidFill>
              </a:rPr>
              <a:t>mindfulness</a:t>
            </a:r>
            <a:endParaRPr lang="fr-BE" dirty="0">
              <a:solidFill>
                <a:srgbClr val="424242"/>
              </a:solidFill>
              <a:ea typeface="Calibri"/>
              <a:cs typeface="Calibri"/>
            </a:endParaRPr>
          </a:p>
          <a:p>
            <a:pPr marL="171450" indent="-171450">
              <a:buFont typeface="Arial"/>
              <a:buChar char="•"/>
            </a:pPr>
            <a:r>
              <a:rPr lang="nl-NL" b="1" dirty="0"/>
              <a:t>Hybride</a:t>
            </a:r>
            <a:r>
              <a:rPr lang="nl-NL" dirty="0"/>
              <a:t> werken heeft ook voordelen die positief kunnen zijn voor iemand zijn draagkracht gezien dit een betere balans tussen privé en werk kan bieden.</a:t>
            </a:r>
          </a:p>
          <a:p>
            <a:pPr marL="171450" indent="-171450">
              <a:buFont typeface="Arial"/>
              <a:buChar char="•"/>
            </a:pPr>
            <a:endParaRPr lang="nl-NL" dirty="0"/>
          </a:p>
          <a:p>
            <a:pPr marL="0" indent="0">
              <a:buFont typeface="Arial"/>
              <a:buNone/>
            </a:pPr>
            <a:r>
              <a:rPr lang="nl-NL" sz="1200" kern="1200" dirty="0">
                <a:solidFill>
                  <a:schemeClr val="tx1"/>
                </a:solidFill>
                <a:effectLst/>
                <a:latin typeface="+mn-lt"/>
                <a:ea typeface="+mn-ea"/>
                <a:cs typeface="+mn-cs"/>
              </a:rPr>
              <a:t>Loontrekkenden (bedienden + arbeiders), zelfstandigen, ambtenaren,... -&gt; Veel mogelijkheden, maar vaak verschillend vanuit de verschillende stelsels/statuten. Dit zorgt voor uitdagingen. Ze hebben elk hun specificiteit en hun bijhorende moeilijkheden/drempels/uitdagingen (</a:t>
            </a:r>
            <a:r>
              <a:rPr lang="nl-NL" sz="1200" kern="1200" dirty="0" err="1">
                <a:solidFill>
                  <a:schemeClr val="tx1"/>
                </a:solidFill>
                <a:effectLst/>
                <a:latin typeface="+mn-lt"/>
                <a:ea typeface="+mn-ea"/>
                <a:cs typeface="+mn-cs"/>
              </a:rPr>
              <a:t>cf</a:t>
            </a:r>
            <a:r>
              <a:rPr lang="nl-NL" sz="1200" kern="1200" dirty="0">
                <a:solidFill>
                  <a:schemeClr val="tx1"/>
                </a:solidFill>
                <a:effectLst/>
                <a:latin typeface="+mn-lt"/>
                <a:ea typeface="+mn-ea"/>
                <a:cs typeface="+mn-cs"/>
              </a:rPr>
              <a:t> </a:t>
            </a:r>
            <a:r>
              <a:rPr lang="nl-NL" sz="1200" kern="1200" dirty="0" err="1">
                <a:solidFill>
                  <a:schemeClr val="tx1"/>
                </a:solidFill>
                <a:effectLst/>
                <a:latin typeface="+mn-lt"/>
                <a:ea typeface="+mn-ea"/>
                <a:cs typeface="+mn-cs"/>
              </a:rPr>
              <a:t>specficiteit</a:t>
            </a:r>
            <a:r>
              <a:rPr lang="nl-NL" sz="1200" kern="1200" dirty="0">
                <a:solidFill>
                  <a:schemeClr val="tx1"/>
                </a:solidFill>
                <a:effectLst/>
                <a:latin typeface="+mn-lt"/>
                <a:ea typeface="+mn-ea"/>
                <a:cs typeface="+mn-cs"/>
              </a:rPr>
              <a:t> loontrekkende hieronder)! </a:t>
            </a:r>
            <a:endParaRPr lang="nl-NL" dirty="0"/>
          </a:p>
          <a:p>
            <a:pPr marL="171450" indent="-171450">
              <a:buFont typeface="Arial"/>
              <a:buChar char="•"/>
            </a:pPr>
            <a:endParaRPr lang="nl-NL" dirty="0"/>
          </a:p>
          <a:p>
            <a:pPr marL="0" marR="0" lvl="0" indent="0" algn="l" defTabSz="914400" rtl="0" eaLnBrk="1" fontAlgn="auto" latinLnBrk="0" hangingPunct="1">
              <a:lnSpc>
                <a:spcPct val="100000"/>
              </a:lnSpc>
              <a:spcBef>
                <a:spcPts val="0"/>
              </a:spcBef>
              <a:spcAft>
                <a:spcPts val="0"/>
              </a:spcAft>
              <a:buClrTx/>
              <a:buSzTx/>
              <a:buFont typeface="Arial"/>
              <a:buNone/>
              <a:tabLst/>
              <a:defRPr/>
            </a:pPr>
            <a:r>
              <a:rPr lang="nl-NL" i="1" dirty="0"/>
              <a:t>Eventueel voor de syllabus, als historische achtergrondinformatie/in de maatschappelijke context plaatsen</a:t>
            </a:r>
            <a:r>
              <a:rPr lang="nl-NL" dirty="0"/>
              <a:t>: </a:t>
            </a:r>
          </a:p>
          <a:p>
            <a:pPr marL="0" marR="0" lvl="0" indent="0" algn="l" defTabSz="914400" rtl="0" eaLnBrk="1" fontAlgn="auto" latinLnBrk="0" hangingPunct="1">
              <a:lnSpc>
                <a:spcPct val="100000"/>
              </a:lnSpc>
              <a:spcBef>
                <a:spcPts val="0"/>
              </a:spcBef>
              <a:spcAft>
                <a:spcPts val="0"/>
              </a:spcAft>
              <a:buClrTx/>
              <a:buSzTx/>
              <a:buFont typeface="Arial"/>
              <a:buNone/>
              <a:tabLst/>
              <a:defRPr/>
            </a:pPr>
            <a:r>
              <a:rPr lang="nl-NL" dirty="0"/>
              <a:t>Modern werk bepaalt onze relatie met de wereld, maar ook onze sociale relaties. Het is een fysieke activiteit (soms zwaar) en (nu vaak) intellectueel, waarbij vakmanschap wordt ingezet en vaak ook de bemiddeling van hulpmiddelen (fysiek of immaterieel). In oude samenlevingen tot het einde van de middeleeuwen nam het bevredigen van fysieke en natuurlijke behoeften slechts een klein deel van de tijd en aandacht in beslag. De behoeften werden snel en met minimale inspanning bevredigd. Werk heeft niet altijd zo’n grote plaats ingenomen en is niet altijd zo gewaardeerd als in onze tijd. Pas aan het einde van de 18e eeuw, met Adam Smith, krijgt menselijk werk een plaats in de zich ontwikkelende economie. Werk wordt toen gezien als de menselijke kracht (naast de machine) die in staat is waarde en nut te creëren. Modern westers werk is voornamelijk betaald werk. Er zijn ook andere vormen van werk zoals vrijwilligerswerk, informeel werk, gedwongen werk (gevangenis, uitbuiting, mensenhandel), huishoudelijk werk, reproductief werk, enzovoort.</a:t>
            </a:r>
          </a:p>
          <a:p>
            <a:r>
              <a:rPr lang="nl-NL" b="1" dirty="0"/>
              <a:t>De contractuele, loongerelateerde relatie</a:t>
            </a:r>
            <a:r>
              <a:rPr lang="nl-NL" dirty="0"/>
              <a:t> waarbij de werknemer een ondergeschikte positie accepteert (waardoor hij een groot deel van zijn vrijheid verliest) in ruil voor een salaris. Door de economische afhankelijkheid kan de werknemer niet zo gemakkelijk zijn werk opzeggen, zelfs als hij het moeilijk heeft op het werk.</a:t>
            </a:r>
          </a:p>
          <a:p>
            <a:r>
              <a:rPr lang="nl-NL" dirty="0"/>
              <a:t>Meestal vindt het werk plaats binnen een organisatie met een hiërarchische (ongelijke) structuur, regels, procedures, en uiteenlopende, vaak tegenstrijdige verwachtingen. Vaak is er een individuele evaluatie (prestatie-indicatoren, cijfers, doelstellingen, opgelegde criteria, voortdurende rapportage), soms zelfs permanent, terwijl de organisatie zelf weinig tot geen ruimte laat om geëvalueerd of in vraag gesteld te worden. Beslissingen worden door anderen genomen, soms ver van de werkvloer (bijvoorbeeld bij multinationals of door de afdeling organisatie en methoden). Er zijn frequente reorganisaties (herstructureringen, outsourcing, </a:t>
            </a:r>
            <a:r>
              <a:rPr lang="nl-NL" dirty="0" err="1"/>
              <a:t>delokalisatie</a:t>
            </a:r>
            <a:r>
              <a:rPr lang="nl-NL" dirty="0"/>
              <a:t>, gedeeltelijke vervanging door </a:t>
            </a:r>
            <a:r>
              <a:rPr lang="nl-NL" dirty="0" err="1"/>
              <a:t>cobots</a:t>
            </a:r>
            <a:r>
              <a:rPr lang="nl-NL" dirty="0"/>
              <a:t> — collaboratieve robots), veranderingen in methoden, doelstellingen en hulpmiddelen...</a:t>
            </a:r>
          </a:p>
          <a:p>
            <a:r>
              <a:rPr lang="nl-NL" dirty="0"/>
              <a:t>Het collectieve kader is vaker het resultaat van een driedelige interactie tussen werkgevers, vakbonden en staten, bijvoorbeeld: collectieve arbeidsovereenkomsten, het Comité voor Preventie en Bescherming op het Werk, en de Wet op het Welzijn op het Werk.</a:t>
            </a:r>
          </a:p>
          <a:p>
            <a:r>
              <a:rPr lang="nl-NL" dirty="0"/>
              <a:t>Bedrijven en werkgevers opereren op een markt en in een geglobaliseerde samenleving binnen een neoliberaal regime (wat onder andere betekent dat financiële aspecten voorrang krijgen boven goed bedrijfsbeheer). Het bedrijf moet/wil op korte termijn winst opleveren voor de aandeelhouder, hetzij door de prijzen te verhogen (maar veel markten zijn verzadigd), hetzij door de kosten te verlagen, waarvan de grootste personeelskosten zijn.</a:t>
            </a:r>
          </a:p>
          <a:p>
            <a:r>
              <a:rPr lang="nl-NL" dirty="0"/>
              <a:t>Drie doelgroepen lopen een bijzonder risico:</a:t>
            </a:r>
          </a:p>
          <a:p>
            <a:r>
              <a:rPr lang="nl-NL" dirty="0"/>
              <a:t>Vrouwen (hoger risico op discriminatie, intimidatie, ongewilde deeltijdarbeid...)</a:t>
            </a:r>
          </a:p>
          <a:p>
            <a:r>
              <a:rPr lang="nl-NL" dirty="0"/>
              <a:t>Jongeren (moeilijkheden om de arbeidsmarkt te betreden, risico’s op intimidatie, arbeidsongevallen...)</a:t>
            </a:r>
          </a:p>
          <a:p>
            <a:r>
              <a:rPr lang="nl-NL" dirty="0"/>
              <a:t>Immigranten en Belgen van immigrantengezinnen (moeilijkheden om de arbeidsmarkt te betreden, vaak ondanks gelijkwaardige diploma’s, hoger risico op discriminatie, intimidatie, slechter betaald werk met hogere fysieke en psychosociale risico’s).</a:t>
            </a:r>
          </a:p>
          <a:p>
            <a:pPr marL="0" marR="0" lvl="0" indent="0" algn="l" defTabSz="914400" rtl="0" eaLnBrk="1" fontAlgn="auto" latinLnBrk="0" hangingPunct="1">
              <a:lnSpc>
                <a:spcPct val="100000"/>
              </a:lnSpc>
              <a:spcBef>
                <a:spcPts val="0"/>
              </a:spcBef>
              <a:spcAft>
                <a:spcPts val="0"/>
              </a:spcAft>
              <a:buClrTx/>
              <a:buSzTx/>
              <a:buFont typeface="Arial"/>
              <a:buNone/>
              <a:tabLst/>
              <a:defRPr/>
            </a:pPr>
            <a:endParaRPr lang="nl-NL" dirty="0"/>
          </a:p>
          <a:p>
            <a:pPr marL="171450" indent="-171450">
              <a:buFont typeface="Arial"/>
              <a:buChar char="•"/>
            </a:pPr>
            <a:endParaRPr lang="fr-BE"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DF8325C-734F-4BD6-9D5D-A0651F9622A6}" type="slidenum">
              <a:rPr kumimoji="0" lang="fr-B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fr-B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1774959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lvl="0"/>
            <a:r>
              <a:rPr lang="fr-FR" dirty="0" err="1">
                <a:solidFill>
                  <a:sysClr val="window" lastClr="FFFFFF"/>
                </a:solidFill>
                <a:latin typeface="Aptos" panose="020B0004020202020204"/>
                <a:ea typeface="+mn-ea"/>
                <a:cs typeface="+mn-cs"/>
              </a:rPr>
              <a:t>Economische</a:t>
            </a:r>
            <a:r>
              <a:rPr lang="fr-FR" dirty="0">
                <a:solidFill>
                  <a:sysClr val="window" lastClr="FFFFFF"/>
                </a:solidFill>
                <a:latin typeface="Aptos" panose="020B0004020202020204"/>
                <a:ea typeface="+mn-ea"/>
                <a:cs typeface="+mn-cs"/>
              </a:rPr>
              <a:t> en </a:t>
            </a:r>
            <a:r>
              <a:rPr lang="fr-FR" dirty="0" err="1">
                <a:solidFill>
                  <a:sysClr val="window" lastClr="FFFFFF"/>
                </a:solidFill>
                <a:latin typeface="Aptos" panose="020B0004020202020204"/>
                <a:ea typeface="+mn-ea"/>
                <a:cs typeface="+mn-cs"/>
              </a:rPr>
              <a:t>organisatorische</a:t>
            </a:r>
            <a:r>
              <a:rPr lang="fr-FR" dirty="0">
                <a:solidFill>
                  <a:sysClr val="window" lastClr="FFFFFF"/>
                </a:solidFill>
                <a:latin typeface="Aptos" panose="020B0004020202020204"/>
                <a:ea typeface="+mn-ea"/>
                <a:cs typeface="+mn-cs"/>
              </a:rPr>
              <a:t> </a:t>
            </a:r>
            <a:r>
              <a:rPr lang="fr-FR" dirty="0" err="1">
                <a:solidFill>
                  <a:sysClr val="window" lastClr="FFFFFF"/>
                </a:solidFill>
                <a:latin typeface="Aptos" panose="020B0004020202020204"/>
                <a:ea typeface="+mn-ea"/>
                <a:cs typeface="+mn-cs"/>
              </a:rPr>
              <a:t>transformaties</a:t>
            </a:r>
            <a:r>
              <a:rPr lang="fr-FR" dirty="0">
                <a:solidFill>
                  <a:sysClr val="window" lastClr="FFFFFF"/>
                </a:solidFill>
                <a:latin typeface="Aptos" panose="020B0004020202020204"/>
                <a:ea typeface="+mn-ea"/>
                <a:cs typeface="+mn-cs"/>
              </a:rPr>
              <a:t> : </a:t>
            </a:r>
          </a:p>
          <a:p>
            <a:pPr lvl="0"/>
            <a:r>
              <a:rPr lang="fr-FR" sz="1200" noProof="0" dirty="0">
                <a:solidFill>
                  <a:sysClr val="window" lastClr="FFFFFF"/>
                </a:solidFill>
                <a:latin typeface="Aptos" panose="020B0004020202020204"/>
                <a:ea typeface="+mn-ea"/>
                <a:cs typeface="+mn-cs"/>
              </a:rPr>
              <a:t>- </a:t>
            </a:r>
            <a:r>
              <a:rPr lang="nl-NL" sz="1200" noProof="0" dirty="0">
                <a:solidFill>
                  <a:srgbClr val="1E699D"/>
                </a:solidFill>
                <a:latin typeface="Calibri"/>
                <a:ea typeface="Calibri"/>
                <a:cs typeface="Segoe UI"/>
              </a:rPr>
              <a:t>Globalisering: Grotere druk door concurrentie en productiviteit.</a:t>
            </a:r>
          </a:p>
          <a:p>
            <a:pPr lvl="0"/>
            <a:r>
              <a:rPr lang="nl-NL" sz="1200" noProof="0" dirty="0">
                <a:solidFill>
                  <a:srgbClr val="1E699D"/>
                </a:solidFill>
                <a:latin typeface="Calibri"/>
                <a:ea typeface="Calibri"/>
                <a:cs typeface="Segoe UI"/>
              </a:rPr>
              <a:t>- Digitalisering: de grenzen tussen werk en privé vervagen.</a:t>
            </a:r>
          </a:p>
          <a:p>
            <a:pPr marL="171450" lvl="0" indent="-171450">
              <a:buFontTx/>
              <a:buChar char="-"/>
            </a:pPr>
            <a:r>
              <a:rPr lang="nl-NL" sz="1200" noProof="0" dirty="0">
                <a:solidFill>
                  <a:srgbClr val="1E699D"/>
                </a:solidFill>
                <a:latin typeface="Calibri"/>
                <a:ea typeface="Calibri"/>
                <a:cs typeface="Segoe UI"/>
              </a:rPr>
              <a:t>Overmatige flexibiliteit: </a:t>
            </a:r>
            <a:r>
              <a:rPr lang="nl-NL" sz="1200" noProof="0" dirty="0" err="1">
                <a:solidFill>
                  <a:srgbClr val="1E699D"/>
                </a:solidFill>
                <a:latin typeface="Calibri"/>
                <a:ea typeface="Calibri"/>
                <a:cs typeface="Segoe UI"/>
              </a:rPr>
              <a:t>jobonzekerheid</a:t>
            </a:r>
            <a:r>
              <a:rPr lang="nl-NL" sz="1200" noProof="0" dirty="0">
                <a:solidFill>
                  <a:srgbClr val="1E699D"/>
                </a:solidFill>
                <a:latin typeface="Calibri"/>
                <a:ea typeface="Calibri"/>
                <a:cs typeface="Segoe UI"/>
              </a:rPr>
              <a:t> en instabiliteit.</a:t>
            </a:r>
          </a:p>
          <a:p>
            <a:pPr marL="0" lvl="0" indent="0">
              <a:buFontTx/>
              <a:buNone/>
            </a:pPr>
            <a:endParaRPr lang="nl-NL" sz="1200" noProof="0" dirty="0">
              <a:solidFill>
                <a:srgbClr val="1E699D"/>
              </a:solidFill>
              <a:latin typeface="Calibri"/>
              <a:ea typeface="Calibri"/>
              <a:cs typeface="Segoe UI"/>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nl-BE" noProof="0" dirty="0">
                <a:solidFill>
                  <a:sysClr val="window" lastClr="FFFFFF"/>
                </a:solidFill>
                <a:latin typeface="Aptos" panose="020B0004020202020204"/>
                <a:ea typeface="+mn-ea"/>
                <a:cs typeface="+mn-cs"/>
              </a:rPr>
              <a:t>Verheerlijking van individuele prestaties - management op basis van doelstellingen</a:t>
            </a:r>
          </a:p>
          <a:p>
            <a:pPr lvl="0"/>
            <a:r>
              <a:rPr lang="nl-BE" sz="1200" noProof="0" dirty="0">
                <a:solidFill>
                  <a:srgbClr val="1E699D"/>
                </a:solidFill>
                <a:latin typeface="Calibri"/>
                <a:ea typeface="Calibri"/>
                <a:cs typeface="Segoe UI"/>
              </a:rPr>
              <a:t>- Prestatiedruk: individuele gesprekken, bonussen, ....</a:t>
            </a:r>
          </a:p>
          <a:p>
            <a:pPr marL="171450" lvl="0" indent="-171450">
              <a:buFontTx/>
              <a:buChar char="-"/>
            </a:pPr>
            <a:r>
              <a:rPr lang="nl-BE" sz="1200" noProof="0" dirty="0">
                <a:solidFill>
                  <a:srgbClr val="1E699D"/>
                </a:solidFill>
                <a:latin typeface="Calibri"/>
                <a:ea typeface="Calibri"/>
                <a:cs typeface="Segoe UI"/>
              </a:rPr>
              <a:t>Wijdverspreide en versterkte concurrentie tussen bedrijven, tussen afdelingen van hetzelfde bedrijf en zelfs binnen afdelingen.</a:t>
            </a:r>
          </a:p>
          <a:p>
            <a:pPr marL="171450" lvl="0" indent="-171450">
              <a:buFontTx/>
              <a:buChar char="-"/>
            </a:pPr>
            <a:endParaRPr lang="nl-BE" sz="1200" noProof="0" dirty="0">
              <a:solidFill>
                <a:srgbClr val="1E699D"/>
              </a:solidFill>
              <a:latin typeface="Calibri"/>
              <a:ea typeface="Calibri"/>
              <a:cs typeface="Segoe UI"/>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nl-BE" sz="1200" kern="1200" noProof="0" dirty="0">
                <a:solidFill>
                  <a:sysClr val="window" lastClr="FFFFFF"/>
                </a:solidFill>
                <a:latin typeface="Aptos" panose="020B0004020202020204"/>
                <a:ea typeface="+mn-ea"/>
                <a:cs typeface="+mn-cs"/>
              </a:rPr>
              <a:t>Vermindering van samenwerking</a:t>
            </a:r>
          </a:p>
          <a:p>
            <a:pPr lvl="0"/>
            <a:r>
              <a:rPr lang="nl-BE" sz="1200" noProof="0" dirty="0">
                <a:solidFill>
                  <a:srgbClr val="1E699D"/>
                </a:solidFill>
                <a:latin typeface="Calibri"/>
                <a:ea typeface="Calibri"/>
                <a:cs typeface="Segoe UI"/>
              </a:rPr>
              <a:t>- Verlies van solidariteit: minder mogelijkheden voor informele momenten</a:t>
            </a:r>
          </a:p>
          <a:p>
            <a:pPr marL="171450" lvl="0" indent="-171450">
              <a:buFontTx/>
              <a:buChar char="-"/>
            </a:pPr>
            <a:r>
              <a:rPr lang="nl-BE" sz="1200" noProof="0" dirty="0">
                <a:solidFill>
                  <a:srgbClr val="1E699D"/>
                </a:solidFill>
                <a:latin typeface="Calibri"/>
                <a:ea typeface="Calibri"/>
                <a:cs typeface="Segoe UI"/>
              </a:rPr>
              <a:t>Werknemers nemen om de beurt ontslag of vertrekken uit afkeer (grote ontslaggolf)</a:t>
            </a:r>
          </a:p>
          <a:p>
            <a:pPr marL="171450" lvl="0" indent="-171450">
              <a:buFontTx/>
              <a:buChar char="-"/>
            </a:pPr>
            <a:endParaRPr lang="nl-BE" sz="1200" noProof="0" dirty="0">
              <a:solidFill>
                <a:srgbClr val="1E699D"/>
              </a:solidFill>
              <a:latin typeface="Calibri"/>
              <a:ea typeface="Calibri"/>
              <a:cs typeface="Segoe UI"/>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nl-BE" noProof="0" dirty="0">
                <a:solidFill>
                  <a:sysClr val="window" lastClr="FFFFFF"/>
                </a:solidFill>
                <a:latin typeface="Aptos" panose="020B0004020202020204"/>
                <a:ea typeface="+mn-ea"/>
                <a:cs typeface="+mn-cs"/>
              </a:rPr>
              <a:t>Botsing met de realiteit</a:t>
            </a:r>
          </a:p>
          <a:p>
            <a:pPr lvl="0"/>
            <a:r>
              <a:rPr lang="fr-FR" sz="1200" dirty="0">
                <a:solidFill>
                  <a:srgbClr val="1E699D"/>
                </a:solidFill>
                <a:latin typeface="Calibri"/>
                <a:ea typeface="Calibri"/>
                <a:cs typeface="Segoe UI"/>
              </a:rPr>
              <a:t>- </a:t>
            </a:r>
            <a:r>
              <a:rPr lang="fr-FR" sz="1200" dirty="0" err="1">
                <a:solidFill>
                  <a:srgbClr val="1E699D"/>
                </a:solidFill>
                <a:latin typeface="Calibri"/>
                <a:ea typeface="Calibri"/>
                <a:cs typeface="Segoe UI"/>
              </a:rPr>
              <a:t>Kloof</a:t>
            </a:r>
            <a:r>
              <a:rPr lang="fr-FR" sz="1200" dirty="0">
                <a:solidFill>
                  <a:srgbClr val="1E699D"/>
                </a:solidFill>
                <a:latin typeface="Calibri"/>
                <a:ea typeface="Calibri"/>
                <a:cs typeface="Segoe UI"/>
              </a:rPr>
              <a:t> </a:t>
            </a:r>
            <a:r>
              <a:rPr lang="fr-FR" sz="1200" dirty="0" err="1">
                <a:solidFill>
                  <a:srgbClr val="1E699D"/>
                </a:solidFill>
                <a:latin typeface="Calibri"/>
                <a:ea typeface="Calibri"/>
                <a:cs typeface="Segoe UI"/>
              </a:rPr>
              <a:t>tussen</a:t>
            </a:r>
            <a:r>
              <a:rPr lang="fr-FR" sz="1200" dirty="0">
                <a:solidFill>
                  <a:srgbClr val="1E699D"/>
                </a:solidFill>
                <a:latin typeface="Calibri"/>
                <a:ea typeface="Calibri"/>
                <a:cs typeface="Segoe UI"/>
              </a:rPr>
              <a:t> </a:t>
            </a:r>
            <a:r>
              <a:rPr lang="fr-FR" sz="1200" dirty="0" err="1">
                <a:solidFill>
                  <a:srgbClr val="1E699D"/>
                </a:solidFill>
                <a:latin typeface="Calibri"/>
                <a:ea typeface="Calibri"/>
                <a:cs typeface="Segoe UI"/>
              </a:rPr>
              <a:t>voorgeschreven</a:t>
            </a:r>
            <a:r>
              <a:rPr lang="fr-FR" sz="1200" dirty="0">
                <a:solidFill>
                  <a:srgbClr val="1E699D"/>
                </a:solidFill>
                <a:latin typeface="Calibri"/>
                <a:ea typeface="Calibri"/>
                <a:cs typeface="Segoe UI"/>
              </a:rPr>
              <a:t> werk en </a:t>
            </a:r>
            <a:r>
              <a:rPr lang="fr-FR" sz="1200" dirty="0" err="1">
                <a:solidFill>
                  <a:srgbClr val="1E699D"/>
                </a:solidFill>
                <a:latin typeface="Calibri"/>
                <a:ea typeface="Calibri"/>
                <a:cs typeface="Segoe UI"/>
              </a:rPr>
              <a:t>feitelijk</a:t>
            </a:r>
            <a:r>
              <a:rPr lang="fr-FR" sz="1200" dirty="0">
                <a:solidFill>
                  <a:srgbClr val="1E699D"/>
                </a:solidFill>
                <a:latin typeface="Calibri"/>
                <a:ea typeface="Calibri"/>
                <a:cs typeface="Segoe UI"/>
              </a:rPr>
              <a:t> werk (</a:t>
            </a:r>
            <a:r>
              <a:rPr lang="fr-FR" sz="1200" dirty="0" err="1">
                <a:solidFill>
                  <a:srgbClr val="1E699D"/>
                </a:solidFill>
                <a:latin typeface="Calibri"/>
                <a:ea typeface="Calibri"/>
                <a:cs typeface="Segoe UI"/>
              </a:rPr>
              <a:t>onvoorziene</a:t>
            </a:r>
            <a:r>
              <a:rPr lang="fr-FR" sz="1200" dirty="0">
                <a:solidFill>
                  <a:srgbClr val="1E699D"/>
                </a:solidFill>
                <a:latin typeface="Calibri"/>
                <a:ea typeface="Calibri"/>
                <a:cs typeface="Segoe UI"/>
              </a:rPr>
              <a:t> </a:t>
            </a:r>
            <a:r>
              <a:rPr lang="fr-FR" sz="1200" dirty="0" err="1">
                <a:solidFill>
                  <a:srgbClr val="1E699D"/>
                </a:solidFill>
                <a:latin typeface="Calibri"/>
                <a:ea typeface="Calibri"/>
                <a:cs typeface="Segoe UI"/>
              </a:rPr>
              <a:t>gebeurtenissen</a:t>
            </a:r>
            <a:r>
              <a:rPr lang="fr-FR" sz="1200" dirty="0">
                <a:solidFill>
                  <a:srgbClr val="1E699D"/>
                </a:solidFill>
                <a:latin typeface="Calibri"/>
                <a:ea typeface="Calibri"/>
                <a:cs typeface="Segoe UI"/>
              </a:rPr>
              <a:t>, </a:t>
            </a:r>
            <a:r>
              <a:rPr lang="fr-FR" sz="1200" dirty="0" err="1">
                <a:solidFill>
                  <a:srgbClr val="1E699D"/>
                </a:solidFill>
                <a:latin typeface="Calibri"/>
                <a:ea typeface="Calibri"/>
                <a:cs typeface="Segoe UI"/>
              </a:rPr>
              <a:t>weerstand</a:t>
            </a:r>
            <a:r>
              <a:rPr lang="fr-FR" sz="1200" dirty="0">
                <a:solidFill>
                  <a:srgbClr val="1E699D"/>
                </a:solidFill>
                <a:latin typeface="Calibri"/>
                <a:ea typeface="Calibri"/>
                <a:cs typeface="Segoe UI"/>
              </a:rPr>
              <a:t> </a:t>
            </a:r>
            <a:r>
              <a:rPr lang="fr-FR" sz="1200" dirty="0" err="1">
                <a:solidFill>
                  <a:srgbClr val="1E699D"/>
                </a:solidFill>
                <a:latin typeface="Calibri"/>
                <a:ea typeface="Calibri"/>
                <a:cs typeface="Segoe UI"/>
              </a:rPr>
              <a:t>uit</a:t>
            </a:r>
            <a:r>
              <a:rPr lang="fr-FR" sz="1200" dirty="0">
                <a:solidFill>
                  <a:srgbClr val="1E699D"/>
                </a:solidFill>
                <a:latin typeface="Calibri"/>
                <a:ea typeface="Calibri"/>
                <a:cs typeface="Segoe UI"/>
              </a:rPr>
              <a:t> de </a:t>
            </a:r>
            <a:r>
              <a:rPr lang="fr-FR" sz="1200" dirty="0" err="1">
                <a:solidFill>
                  <a:srgbClr val="1E699D"/>
                </a:solidFill>
                <a:latin typeface="Calibri"/>
                <a:ea typeface="Calibri"/>
                <a:cs typeface="Segoe UI"/>
              </a:rPr>
              <a:t>echte</a:t>
            </a:r>
            <a:r>
              <a:rPr lang="fr-FR" sz="1200" dirty="0">
                <a:solidFill>
                  <a:srgbClr val="1E699D"/>
                </a:solidFill>
                <a:latin typeface="Calibri"/>
                <a:ea typeface="Calibri"/>
                <a:cs typeface="Segoe UI"/>
              </a:rPr>
              <a:t> </a:t>
            </a:r>
            <a:r>
              <a:rPr lang="fr-FR" sz="1200" dirty="0" err="1">
                <a:solidFill>
                  <a:srgbClr val="1E699D"/>
                </a:solidFill>
                <a:latin typeface="Calibri"/>
                <a:ea typeface="Calibri"/>
                <a:cs typeface="Segoe UI"/>
              </a:rPr>
              <a:t>wereld</a:t>
            </a:r>
            <a:r>
              <a:rPr lang="fr-FR" sz="1200" dirty="0">
                <a:solidFill>
                  <a:srgbClr val="1E699D"/>
                </a:solidFill>
                <a:latin typeface="Calibri"/>
                <a:ea typeface="Calibri"/>
                <a:cs typeface="Segoe UI"/>
              </a:rPr>
              <a:t>)</a:t>
            </a:r>
            <a:endParaRPr lang="en-US" sz="1200" dirty="0">
              <a:solidFill>
                <a:srgbClr val="1E699D"/>
              </a:solidFill>
              <a:latin typeface="Calibri"/>
              <a:ea typeface="Calibri"/>
              <a:cs typeface="Segoe UI"/>
            </a:endParaRPr>
          </a:p>
          <a:p>
            <a:pPr marL="171450" lvl="0" indent="-171450">
              <a:buFontTx/>
              <a:buChar char="-"/>
            </a:pPr>
            <a:r>
              <a:rPr lang="fr-FR" sz="1200" dirty="0" err="1">
                <a:solidFill>
                  <a:srgbClr val="1E699D"/>
                </a:solidFill>
                <a:latin typeface="Calibri"/>
                <a:ea typeface="Calibri"/>
                <a:cs typeface="Segoe UI"/>
              </a:rPr>
              <a:t>Noodzakelijke</a:t>
            </a:r>
            <a:r>
              <a:rPr lang="fr-FR" sz="1200" dirty="0">
                <a:solidFill>
                  <a:srgbClr val="1E699D"/>
                </a:solidFill>
                <a:latin typeface="Calibri"/>
                <a:ea typeface="Calibri"/>
                <a:cs typeface="Segoe UI"/>
              </a:rPr>
              <a:t> </a:t>
            </a:r>
            <a:r>
              <a:rPr lang="fr-FR" sz="1200" dirty="0" err="1">
                <a:solidFill>
                  <a:srgbClr val="1E699D"/>
                </a:solidFill>
                <a:latin typeface="Calibri"/>
                <a:ea typeface="Calibri"/>
                <a:cs typeface="Segoe UI"/>
              </a:rPr>
              <a:t>aanpassingen</a:t>
            </a:r>
            <a:r>
              <a:rPr lang="fr-FR" sz="1200" dirty="0">
                <a:solidFill>
                  <a:srgbClr val="1E699D"/>
                </a:solidFill>
                <a:latin typeface="Calibri"/>
                <a:ea typeface="Calibri"/>
                <a:cs typeface="Segoe UI"/>
              </a:rPr>
              <a:t>: </a:t>
            </a:r>
            <a:r>
              <a:rPr lang="fr-FR" sz="1200" dirty="0" err="1">
                <a:solidFill>
                  <a:srgbClr val="1E699D"/>
                </a:solidFill>
                <a:latin typeface="Calibri"/>
                <a:ea typeface="Calibri"/>
                <a:cs typeface="Segoe UI"/>
              </a:rPr>
              <a:t>voortdurend</a:t>
            </a:r>
            <a:r>
              <a:rPr lang="fr-FR" sz="1200" dirty="0">
                <a:solidFill>
                  <a:srgbClr val="1E699D"/>
                </a:solidFill>
                <a:latin typeface="Calibri"/>
                <a:ea typeface="Calibri"/>
                <a:cs typeface="Segoe UI"/>
              </a:rPr>
              <a:t> </a:t>
            </a:r>
            <a:r>
              <a:rPr lang="fr-FR" sz="1200" dirty="0" err="1">
                <a:solidFill>
                  <a:srgbClr val="1E699D"/>
                </a:solidFill>
                <a:latin typeface="Calibri"/>
                <a:ea typeface="Calibri"/>
                <a:cs typeface="Segoe UI"/>
              </a:rPr>
              <a:t>moeten</a:t>
            </a:r>
            <a:r>
              <a:rPr lang="fr-FR" sz="1200" dirty="0">
                <a:solidFill>
                  <a:srgbClr val="1E699D"/>
                </a:solidFill>
                <a:latin typeface="Calibri"/>
                <a:ea typeface="Calibri"/>
                <a:cs typeface="Segoe UI"/>
              </a:rPr>
              <a:t> </a:t>
            </a:r>
            <a:r>
              <a:rPr lang="fr-FR" sz="1200" dirty="0" err="1">
                <a:solidFill>
                  <a:srgbClr val="1E699D"/>
                </a:solidFill>
                <a:latin typeface="Calibri"/>
                <a:ea typeface="Calibri"/>
                <a:cs typeface="Segoe UI"/>
              </a:rPr>
              <a:t>aanpassen</a:t>
            </a:r>
            <a:r>
              <a:rPr lang="fr-FR" sz="1200" dirty="0">
                <a:solidFill>
                  <a:srgbClr val="1E699D"/>
                </a:solidFill>
                <a:latin typeface="Calibri"/>
                <a:ea typeface="Calibri"/>
                <a:cs typeface="Segoe UI"/>
              </a:rPr>
              <a:t> </a:t>
            </a:r>
            <a:r>
              <a:rPr lang="fr-FR" sz="1200" dirty="0" err="1">
                <a:solidFill>
                  <a:srgbClr val="1E699D"/>
                </a:solidFill>
                <a:latin typeface="Calibri"/>
                <a:ea typeface="Calibri"/>
                <a:cs typeface="Segoe UI"/>
              </a:rPr>
              <a:t>aan</a:t>
            </a:r>
            <a:r>
              <a:rPr lang="fr-FR" sz="1200" dirty="0">
                <a:solidFill>
                  <a:srgbClr val="1E699D"/>
                </a:solidFill>
                <a:latin typeface="Calibri"/>
                <a:ea typeface="Calibri"/>
                <a:cs typeface="Segoe UI"/>
              </a:rPr>
              <a:t> </a:t>
            </a:r>
            <a:r>
              <a:rPr lang="fr-FR" sz="1200" dirty="0" err="1">
                <a:solidFill>
                  <a:srgbClr val="1E699D"/>
                </a:solidFill>
                <a:latin typeface="Calibri"/>
                <a:ea typeface="Calibri"/>
                <a:cs typeface="Segoe UI"/>
              </a:rPr>
              <a:t>incidenten</a:t>
            </a:r>
            <a:r>
              <a:rPr lang="fr-FR" sz="1200" dirty="0">
                <a:solidFill>
                  <a:srgbClr val="1E699D"/>
                </a:solidFill>
                <a:latin typeface="Calibri"/>
                <a:ea typeface="Calibri"/>
                <a:cs typeface="Segoe UI"/>
              </a:rPr>
              <a:t> en </a:t>
            </a:r>
            <a:r>
              <a:rPr lang="fr-FR" sz="1200" dirty="0" err="1">
                <a:solidFill>
                  <a:srgbClr val="1E699D"/>
                </a:solidFill>
                <a:latin typeface="Calibri"/>
                <a:ea typeface="Calibri"/>
                <a:cs typeface="Segoe UI"/>
              </a:rPr>
              <a:t>storingen</a:t>
            </a:r>
            <a:endParaRPr lang="fr-FR" sz="1200" dirty="0">
              <a:solidFill>
                <a:srgbClr val="1E699D"/>
              </a:solidFill>
              <a:latin typeface="Calibri"/>
              <a:ea typeface="Calibri"/>
              <a:cs typeface="Segoe UI"/>
            </a:endParaRPr>
          </a:p>
          <a:p>
            <a:pPr marL="171450" lvl="0" indent="-171450">
              <a:buFontTx/>
              <a:buChar char="-"/>
            </a:pPr>
            <a:endParaRPr lang="fr-FR" sz="1200" dirty="0">
              <a:solidFill>
                <a:srgbClr val="1E699D"/>
              </a:solidFill>
              <a:latin typeface="Calibri"/>
              <a:ea typeface="Calibri"/>
              <a:cs typeface="Segoe UI"/>
            </a:endParaRPr>
          </a:p>
          <a:p>
            <a:pPr marL="0" lvl="0" indent="0">
              <a:buFontTx/>
              <a:buNone/>
            </a:pPr>
            <a:r>
              <a:rPr lang="fr-FR" sz="1200" dirty="0" err="1">
                <a:solidFill>
                  <a:srgbClr val="1E699D"/>
                </a:solidFill>
                <a:latin typeface="Calibri"/>
                <a:ea typeface="Calibri"/>
                <a:cs typeface="Segoe UI"/>
              </a:rPr>
              <a:t>Organisatorische</a:t>
            </a:r>
            <a:r>
              <a:rPr lang="fr-FR" sz="1200" dirty="0">
                <a:solidFill>
                  <a:srgbClr val="1E699D"/>
                </a:solidFill>
                <a:latin typeface="Calibri"/>
                <a:ea typeface="Calibri"/>
                <a:cs typeface="Segoe UI"/>
              </a:rPr>
              <a:t> </a:t>
            </a:r>
            <a:r>
              <a:rPr lang="fr-FR" sz="1200" dirty="0" err="1">
                <a:solidFill>
                  <a:srgbClr val="1E699D"/>
                </a:solidFill>
                <a:latin typeface="Calibri"/>
                <a:ea typeface="Calibri"/>
                <a:cs typeface="Segoe UI"/>
              </a:rPr>
              <a:t>druk</a:t>
            </a:r>
            <a:r>
              <a:rPr lang="fr-FR" sz="1200" dirty="0">
                <a:solidFill>
                  <a:srgbClr val="1E699D"/>
                </a:solidFill>
                <a:latin typeface="Calibri"/>
                <a:ea typeface="Calibri"/>
                <a:cs typeface="Segoe UI"/>
              </a:rPr>
              <a:t>:</a:t>
            </a:r>
          </a:p>
          <a:p>
            <a:pPr lvl="0"/>
            <a:r>
              <a:rPr lang="fr-FR" sz="1200" dirty="0">
                <a:solidFill>
                  <a:srgbClr val="1E699D"/>
                </a:solidFill>
                <a:latin typeface="Calibri"/>
                <a:ea typeface="Calibri"/>
                <a:cs typeface="Segoe UI"/>
              </a:rPr>
              <a:t>- </a:t>
            </a:r>
            <a:r>
              <a:rPr lang="nl-BE" sz="1200" noProof="0" dirty="0">
                <a:solidFill>
                  <a:srgbClr val="1E699D"/>
                </a:solidFill>
                <a:latin typeface="Calibri"/>
                <a:ea typeface="Calibri"/>
                <a:cs typeface="Segoe UI"/>
              </a:rPr>
              <a:t> Procedures en beperkingen: opleggen van procedures die soms vreemd zijn aan het individu en aan het werk (kwaliteitsnormen, traceerbaarheid).</a:t>
            </a:r>
          </a:p>
          <a:p>
            <a:pPr lvl="0"/>
            <a:r>
              <a:rPr lang="nl-BE" sz="1200" noProof="0" dirty="0">
                <a:solidFill>
                  <a:srgbClr val="1E699D"/>
                </a:solidFill>
                <a:latin typeface="Calibri"/>
                <a:ea typeface="Calibri"/>
                <a:cs typeface="Segoe UI"/>
              </a:rPr>
              <a:t>-  Zoeken naar de schuldige in plaats van een oprechte zoektocht naar verbetering</a:t>
            </a:r>
          </a:p>
          <a:p>
            <a:pPr lvl="0"/>
            <a:r>
              <a:rPr lang="nl-BE" sz="1200" noProof="0" dirty="0">
                <a:solidFill>
                  <a:srgbClr val="1E699D"/>
                </a:solidFill>
                <a:latin typeface="Calibri"/>
                <a:ea typeface="Calibri"/>
                <a:cs typeface="Segoe UI"/>
              </a:rPr>
              <a:t>-  Geen erkenning van het gedane werk door de hiërarchie, die meer gericht is op cijfers dan op de werkelijke kwaliteit van het geleverde werk </a:t>
            </a:r>
          </a:p>
          <a:p>
            <a:pPr lvl="0"/>
            <a:r>
              <a:rPr lang="nl-BE" sz="1200" noProof="0" dirty="0">
                <a:solidFill>
                  <a:srgbClr val="1E699D"/>
                </a:solidFill>
                <a:latin typeface="Calibri"/>
                <a:ea typeface="Calibri"/>
                <a:cs typeface="Segoe UI"/>
              </a:rPr>
              <a:t> - Onnatuurlijke inspanningen: confrontatie met onnatuurlijke en stressvolle taken</a:t>
            </a:r>
          </a:p>
          <a:p>
            <a:pPr lvl="0"/>
            <a:r>
              <a:rPr lang="nl-BE" sz="1200" noProof="0" dirty="0">
                <a:solidFill>
                  <a:srgbClr val="1E699D"/>
                </a:solidFill>
                <a:latin typeface="Calibri"/>
                <a:ea typeface="Calibri"/>
                <a:cs typeface="Segoe UI"/>
              </a:rPr>
              <a:t> - Verlies van zingeving op het werk, werknemers vinden niet langer hun weg....</a:t>
            </a:r>
          </a:p>
          <a:p>
            <a:pPr marL="0" lvl="0" indent="0">
              <a:buFontTx/>
              <a:buNone/>
            </a:pPr>
            <a:endParaRPr lang="en-US" sz="1200" dirty="0">
              <a:solidFill>
                <a:srgbClr val="1E699D"/>
              </a:solidFill>
              <a:latin typeface="Calibri"/>
              <a:ea typeface="Calibri"/>
              <a:cs typeface="Segoe UI"/>
            </a:endParaRPr>
          </a:p>
          <a:p>
            <a:pPr marL="0" lvl="0" indent="0">
              <a:buFontTx/>
              <a:buNone/>
            </a:pPr>
            <a:endParaRPr lang="nl-BE" sz="1200" noProof="0" dirty="0">
              <a:solidFill>
                <a:srgbClr val="1E699D"/>
              </a:solidFill>
              <a:latin typeface="Calibri"/>
              <a:ea typeface="Calibri"/>
              <a:cs typeface="Segoe U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nl-BE" sz="1200" kern="1200" noProof="0" dirty="0">
              <a:solidFill>
                <a:sysClr val="window" lastClr="FFFFFF"/>
              </a:solidFill>
              <a:latin typeface="Aptos" panose="020B0004020202020204"/>
              <a:ea typeface="+mn-ea"/>
              <a:cs typeface="+mn-cs"/>
            </a:endParaRPr>
          </a:p>
          <a:p>
            <a:pPr marL="171450" lvl="0" indent="-171450">
              <a:buFontTx/>
              <a:buChar char="-"/>
            </a:pPr>
            <a:endParaRPr lang="nl-BE" sz="1200" noProof="0" dirty="0">
              <a:solidFill>
                <a:srgbClr val="1E699D"/>
              </a:solidFill>
              <a:latin typeface="Calibri"/>
              <a:ea typeface="Calibri"/>
              <a:cs typeface="Segoe UI"/>
            </a:endParaRPr>
          </a:p>
          <a:p>
            <a:pPr marL="0" lvl="0" indent="0">
              <a:buFontTx/>
              <a:buNone/>
            </a:pPr>
            <a:endParaRPr lang="nl-NL" sz="1200" noProof="0" dirty="0">
              <a:solidFill>
                <a:srgbClr val="1E699D"/>
              </a:solidFill>
              <a:latin typeface="Calibri"/>
              <a:ea typeface="Calibri"/>
              <a:cs typeface="Segoe U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solidFill>
                <a:sysClr val="window" lastClr="FFFFFF"/>
              </a:solidFill>
              <a:latin typeface="Aptos" panose="020B0004020202020204"/>
              <a:ea typeface="+mn-ea"/>
              <a:cs typeface="+mn-cs"/>
            </a:endParaRPr>
          </a:p>
          <a:p>
            <a:endParaRPr lang="fr-BE"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DF8325C-734F-4BD6-9D5D-A0651F9622A6}" type="slidenum">
              <a:rPr kumimoji="0" lang="fr-B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fr-B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868056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BE" sz="1400" err="1"/>
              <a:t>Financieel</a:t>
            </a:r>
            <a:r>
              <a:rPr lang="fr-BE" sz="1400"/>
              <a:t> </a:t>
            </a:r>
            <a:r>
              <a:rPr lang="fr-BE" sz="1400" err="1"/>
              <a:t>kapitalisme</a:t>
            </a:r>
            <a:r>
              <a:rPr lang="fr-BE" sz="1400"/>
              <a:t>: </a:t>
            </a:r>
            <a:r>
              <a:rPr lang="nl-BE" sz="1400" kern="1200" noProof="0">
                <a:solidFill>
                  <a:srgbClr val="1E699D"/>
                </a:solidFill>
                <a:latin typeface="Calibri"/>
                <a:ea typeface="Calibri"/>
                <a:cs typeface="Segoe UI"/>
              </a:rPr>
              <a:t>dat gericht is op winst op korte termijn (resultaatgerichtheid + constante evaluatie), creëert een constante druk op werknemers, wat leidt tot stress en onzekerheid.</a:t>
            </a:r>
            <a:endParaRPr lang="fr-BE" sz="1400"/>
          </a:p>
          <a:p>
            <a:pPr marL="0" marR="0" lvl="0" indent="0" algn="l" defTabSz="914400" rtl="0" eaLnBrk="1" fontAlgn="auto" latinLnBrk="0" hangingPunct="1">
              <a:lnSpc>
                <a:spcPct val="100000"/>
              </a:lnSpc>
              <a:spcBef>
                <a:spcPts val="0"/>
              </a:spcBef>
              <a:spcAft>
                <a:spcPts val="0"/>
              </a:spcAft>
              <a:buClrTx/>
              <a:buSzTx/>
              <a:buFontTx/>
              <a:buNone/>
              <a:tabLst/>
              <a:defRPr/>
            </a:pPr>
            <a:r>
              <a:rPr lang="fr-BE" sz="1400" err="1"/>
              <a:t>Revolutie</a:t>
            </a:r>
            <a:r>
              <a:rPr lang="fr-BE" sz="1400"/>
              <a:t> van het management: </a:t>
            </a:r>
            <a:r>
              <a:rPr lang="nl-BE" sz="1400" noProof="0">
                <a:solidFill>
                  <a:srgbClr val="1E699D"/>
                </a:solidFill>
                <a:latin typeface="Calibri"/>
                <a:ea typeface="Calibri"/>
                <a:cs typeface="Segoe UI"/>
              </a:rPr>
              <a:t>Nieuwe managementpraktijken, die vaak de "revolutie van het management" worden genoemd, veranderen werknemers in louter middelen ten dienste van de winstgevendheid, wat het werk kan ontmenselijken en het psychologisch lijden kan vergroten.</a:t>
            </a:r>
            <a:endParaRPr lang="fr-BE" sz="1400"/>
          </a:p>
          <a:p>
            <a:pPr marL="0" marR="0" lvl="0" indent="0" algn="l" defTabSz="914400" rtl="0" eaLnBrk="1" fontAlgn="auto" latinLnBrk="0" hangingPunct="1">
              <a:lnSpc>
                <a:spcPct val="100000"/>
              </a:lnSpc>
              <a:spcBef>
                <a:spcPts val="0"/>
              </a:spcBef>
              <a:spcAft>
                <a:spcPts val="0"/>
              </a:spcAft>
              <a:buClrTx/>
              <a:buSzTx/>
              <a:buFontTx/>
              <a:buNone/>
              <a:tabLst/>
              <a:defRPr/>
            </a:pPr>
            <a:r>
              <a:rPr lang="fr-BE" sz="1400" err="1"/>
              <a:t>Herstructurering</a:t>
            </a:r>
            <a:r>
              <a:rPr lang="fr-BE" sz="1400"/>
              <a:t> en </a:t>
            </a:r>
            <a:r>
              <a:rPr lang="fr-BE" sz="1400" err="1"/>
              <a:t>reorganisatie</a:t>
            </a:r>
            <a:r>
              <a:rPr lang="fr-BE" sz="1400"/>
              <a:t>: </a:t>
            </a:r>
            <a:r>
              <a:rPr lang="nl-BE" sz="1400" kern="1200" noProof="0">
                <a:solidFill>
                  <a:srgbClr val="1E699D"/>
                </a:solidFill>
                <a:latin typeface="Calibri"/>
                <a:ea typeface="Calibri"/>
                <a:cs typeface="Segoe UI"/>
              </a:rPr>
              <a:t>Frequente herstructureringen en reorganisaties, die als stresserend en onrechtvaardig worden ervaren, dragen bij aan een gevoel van wanhoop en woede onder werknemers.</a:t>
            </a:r>
            <a:endParaRPr lang="fr-BE" sz="1400"/>
          </a:p>
          <a:p>
            <a:pPr marL="0" marR="0" lvl="0" indent="0" algn="l" defTabSz="914400" rtl="0" eaLnBrk="1" fontAlgn="auto" latinLnBrk="0" hangingPunct="1">
              <a:lnSpc>
                <a:spcPct val="100000"/>
              </a:lnSpc>
              <a:spcBef>
                <a:spcPts val="0"/>
              </a:spcBef>
              <a:spcAft>
                <a:spcPts val="0"/>
              </a:spcAft>
              <a:buClrTx/>
              <a:buSzTx/>
              <a:buFontTx/>
              <a:buNone/>
              <a:tabLst/>
              <a:defRPr/>
            </a:pPr>
            <a:r>
              <a:rPr lang="fr-BE" sz="1400" err="1"/>
              <a:t>Een</a:t>
            </a:r>
            <a:r>
              <a:rPr lang="fr-BE" sz="1400"/>
              <a:t> </a:t>
            </a:r>
            <a:r>
              <a:rPr lang="fr-BE" sz="1400" err="1"/>
              <a:t>resultaatgerichte</a:t>
            </a:r>
            <a:r>
              <a:rPr lang="fr-BE" sz="1400"/>
              <a:t> </a:t>
            </a:r>
            <a:r>
              <a:rPr lang="fr-BE" sz="1400" err="1"/>
              <a:t>cultuur</a:t>
            </a:r>
            <a:r>
              <a:rPr lang="fr-BE" sz="1400"/>
              <a:t>: </a:t>
            </a:r>
            <a:r>
              <a:rPr lang="nl-NL" sz="1400" noProof="0">
                <a:solidFill>
                  <a:srgbClr val="1E699D"/>
                </a:solidFill>
                <a:latin typeface="Calibri"/>
                <a:ea typeface="Calibri"/>
                <a:cs typeface="Segoe UI"/>
              </a:rPr>
              <a:t>De obsessie met resultaten en de constante evaluatie creëren een ziekmakende en paradoxale werkomgeving, waar werknemers zich constant onder druk gezet voelen.</a:t>
            </a:r>
            <a:endParaRPr lang="nl-NL" sz="1400" noProof="0">
              <a:solidFill>
                <a:sysClr val="windowText" lastClr="000000">
                  <a:hueOff val="0"/>
                  <a:satOff val="0"/>
                  <a:lumOff val="0"/>
                  <a:alphaOff val="0"/>
                </a:sysClr>
              </a:solidFill>
              <a:latin typeface="Aptos" panose="020B0004020202020204"/>
              <a:ea typeface="+mn-ea"/>
              <a:cs typeface="+mn-cs"/>
            </a:endParaRPr>
          </a:p>
          <a:p>
            <a:endParaRPr lang="fr-BE" sz="140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DF8325C-734F-4BD6-9D5D-A0651F9622A6}" type="slidenum">
              <a:rPr kumimoji="0" lang="fr-B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fr-B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151996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en-GB" dirty="0" err="1"/>
              <a:t>Zowel</a:t>
            </a:r>
            <a:r>
              <a:rPr lang="en-GB" dirty="0"/>
              <a:t> </a:t>
            </a:r>
            <a:r>
              <a:rPr lang="en-GB" dirty="0" err="1"/>
              <a:t>huisarts</a:t>
            </a:r>
            <a:r>
              <a:rPr lang="en-GB" dirty="0"/>
              <a:t> </a:t>
            </a:r>
            <a:r>
              <a:rPr lang="en-GB" dirty="0" err="1"/>
              <a:t>als</a:t>
            </a:r>
            <a:r>
              <a:rPr lang="en-GB" dirty="0"/>
              <a:t> </a:t>
            </a:r>
            <a:r>
              <a:rPr lang="en-GB" dirty="0" err="1"/>
              <a:t>psycholoog</a:t>
            </a:r>
            <a:r>
              <a:rPr lang="en-GB" dirty="0"/>
              <a:t> </a:t>
            </a:r>
            <a:r>
              <a:rPr lang="en-GB" dirty="0" err="1"/>
              <a:t>komen</a:t>
            </a:r>
            <a:r>
              <a:rPr lang="en-GB" dirty="0"/>
              <a:t> met </a:t>
            </a:r>
            <a:r>
              <a:rPr lang="en-GB" dirty="0" err="1"/>
              <a:t>dezelfde</a:t>
            </a:r>
            <a:r>
              <a:rPr lang="en-GB" dirty="0"/>
              <a:t> </a:t>
            </a:r>
            <a:r>
              <a:rPr lang="en-GB" dirty="0" err="1"/>
              <a:t>profielen</a:t>
            </a:r>
            <a:r>
              <a:rPr lang="en-GB" dirty="0"/>
              <a:t> in </a:t>
            </a:r>
            <a:r>
              <a:rPr lang="en-GB" dirty="0" err="1"/>
              <a:t>aanraking</a:t>
            </a:r>
            <a:r>
              <a:rPr lang="en-GB" dirty="0"/>
              <a:t>. </a:t>
            </a:r>
            <a:r>
              <a:rPr lang="en-GB" dirty="0" err="1"/>
              <a:t>Deze</a:t>
            </a:r>
            <a:r>
              <a:rPr lang="en-GB" dirty="0"/>
              <a:t> </a:t>
            </a:r>
            <a:r>
              <a:rPr lang="en-GB" dirty="0" err="1"/>
              <a:t>casussen</a:t>
            </a:r>
            <a:r>
              <a:rPr lang="en-GB" dirty="0"/>
              <a:t>/</a:t>
            </a:r>
            <a:r>
              <a:rPr lang="en-GB" dirty="0" err="1"/>
              <a:t>voorbeelden</a:t>
            </a:r>
            <a:r>
              <a:rPr lang="en-GB" dirty="0"/>
              <a:t> </a:t>
            </a:r>
            <a:r>
              <a:rPr lang="en-GB" dirty="0" err="1"/>
              <a:t>kunnen</a:t>
            </a:r>
            <a:r>
              <a:rPr lang="en-GB" dirty="0"/>
              <a:t> </a:t>
            </a:r>
            <a:r>
              <a:rPr lang="en-GB" dirty="0" err="1"/>
              <a:t>meegenomen</a:t>
            </a:r>
            <a:r>
              <a:rPr lang="en-GB" dirty="0"/>
              <a:t> </a:t>
            </a:r>
            <a:r>
              <a:rPr lang="en-GB" dirty="0" err="1"/>
              <a:t>worden</a:t>
            </a:r>
            <a:r>
              <a:rPr lang="en-GB" dirty="0"/>
              <a:t> </a:t>
            </a:r>
            <a:r>
              <a:rPr lang="en-GB" dirty="0" err="1"/>
              <a:t>naar</a:t>
            </a:r>
            <a:r>
              <a:rPr lang="en-GB" dirty="0"/>
              <a:t> de </a:t>
            </a:r>
            <a:r>
              <a:rPr lang="en-GB" dirty="0" err="1"/>
              <a:t>intervisies</a:t>
            </a:r>
            <a:r>
              <a:rPr lang="en-GB" dirty="0"/>
              <a:t>.  </a:t>
            </a:r>
          </a:p>
          <a:p>
            <a:endParaRPr lang="en-GB" dirty="0">
              <a:ea typeface="Calibri"/>
              <a:cs typeface="Calibri"/>
            </a:endParaRPr>
          </a:p>
          <a:p>
            <a:r>
              <a:rPr lang="en-GB" b="1" dirty="0">
                <a:solidFill>
                  <a:srgbClr val="424242"/>
                </a:solidFill>
              </a:rPr>
              <a:t>1. </a:t>
            </a:r>
            <a:r>
              <a:rPr lang="en-GB" b="1" dirty="0" err="1">
                <a:solidFill>
                  <a:srgbClr val="424242"/>
                </a:solidFill>
              </a:rPr>
              <a:t>Werkdruk</a:t>
            </a:r>
            <a:r>
              <a:rPr lang="en-GB" b="1" dirty="0">
                <a:solidFill>
                  <a:srgbClr val="424242"/>
                </a:solidFill>
              </a:rPr>
              <a:t> en </a:t>
            </a:r>
            <a:r>
              <a:rPr lang="en-GB" b="1" dirty="0" err="1">
                <a:solidFill>
                  <a:srgbClr val="424242"/>
                </a:solidFill>
              </a:rPr>
              <a:t>Organisatorische</a:t>
            </a:r>
            <a:r>
              <a:rPr lang="en-GB" b="1" dirty="0">
                <a:solidFill>
                  <a:srgbClr val="424242"/>
                </a:solidFill>
              </a:rPr>
              <a:t> </a:t>
            </a:r>
            <a:r>
              <a:rPr lang="en-GB" b="1" dirty="0" err="1">
                <a:solidFill>
                  <a:srgbClr val="424242"/>
                </a:solidFill>
              </a:rPr>
              <a:t>Veranderingen</a:t>
            </a:r>
            <a:endParaRPr lang="en-GB" dirty="0"/>
          </a:p>
          <a:p>
            <a:r>
              <a:rPr lang="en-GB" b="1" dirty="0" err="1">
                <a:solidFill>
                  <a:srgbClr val="424242"/>
                </a:solidFill>
              </a:rPr>
              <a:t>Kenmerken</a:t>
            </a:r>
            <a:r>
              <a:rPr lang="en-GB" b="1" dirty="0">
                <a:solidFill>
                  <a:srgbClr val="424242"/>
                </a:solidFill>
              </a:rPr>
              <a:t>:</a:t>
            </a:r>
            <a:endParaRPr lang="en-GB" dirty="0"/>
          </a:p>
          <a:p>
            <a:pPr marL="171450" indent="-171450">
              <a:buFont typeface="Arial"/>
              <a:buChar char="•"/>
            </a:pPr>
            <a:r>
              <a:rPr lang="en-GB" dirty="0" err="1">
                <a:solidFill>
                  <a:srgbClr val="424242"/>
                </a:solidFill>
              </a:rPr>
              <a:t>Chronische</a:t>
            </a:r>
            <a:r>
              <a:rPr lang="en-GB" dirty="0">
                <a:solidFill>
                  <a:srgbClr val="424242"/>
                </a:solidFill>
              </a:rPr>
              <a:t> </a:t>
            </a:r>
            <a:r>
              <a:rPr lang="en-GB" dirty="0" err="1">
                <a:solidFill>
                  <a:srgbClr val="424242"/>
                </a:solidFill>
              </a:rPr>
              <a:t>vermoeidheid</a:t>
            </a:r>
            <a:r>
              <a:rPr lang="en-GB" dirty="0">
                <a:solidFill>
                  <a:srgbClr val="424242"/>
                </a:solidFill>
              </a:rPr>
              <a:t>, </a:t>
            </a:r>
            <a:r>
              <a:rPr lang="en-GB" dirty="0" err="1">
                <a:solidFill>
                  <a:srgbClr val="424242"/>
                </a:solidFill>
              </a:rPr>
              <a:t>slapeloosheid</a:t>
            </a:r>
            <a:r>
              <a:rPr lang="en-GB" dirty="0">
                <a:solidFill>
                  <a:srgbClr val="424242"/>
                </a:solidFill>
              </a:rPr>
              <a:t>, </a:t>
            </a:r>
            <a:r>
              <a:rPr lang="en-GB" dirty="0" err="1">
                <a:solidFill>
                  <a:srgbClr val="424242"/>
                </a:solidFill>
              </a:rPr>
              <a:t>hoofdpijn</a:t>
            </a:r>
            <a:endParaRPr lang="en-GB" dirty="0"/>
          </a:p>
          <a:p>
            <a:pPr marL="171450" indent="-171450">
              <a:buFont typeface="Arial"/>
              <a:buChar char="•"/>
            </a:pPr>
            <a:r>
              <a:rPr lang="en-GB" dirty="0">
                <a:solidFill>
                  <a:srgbClr val="424242"/>
                </a:solidFill>
              </a:rPr>
              <a:t>Angst, </a:t>
            </a:r>
            <a:r>
              <a:rPr lang="en-GB" dirty="0" err="1">
                <a:solidFill>
                  <a:srgbClr val="424242"/>
                </a:solidFill>
              </a:rPr>
              <a:t>depressieve</a:t>
            </a:r>
            <a:r>
              <a:rPr lang="en-GB" dirty="0">
                <a:solidFill>
                  <a:srgbClr val="424242"/>
                </a:solidFill>
              </a:rPr>
              <a:t> </a:t>
            </a:r>
            <a:r>
              <a:rPr lang="en-GB" dirty="0" err="1">
                <a:solidFill>
                  <a:srgbClr val="424242"/>
                </a:solidFill>
              </a:rPr>
              <a:t>gevoelens</a:t>
            </a:r>
            <a:r>
              <a:rPr lang="en-GB" dirty="0">
                <a:solidFill>
                  <a:srgbClr val="424242"/>
                </a:solidFill>
              </a:rPr>
              <a:t>, burn-out</a:t>
            </a:r>
            <a:endParaRPr lang="en-GB" dirty="0"/>
          </a:p>
          <a:p>
            <a:pPr marL="171450" indent="-171450">
              <a:buFont typeface="Arial"/>
              <a:buChar char="•"/>
            </a:pPr>
            <a:r>
              <a:rPr lang="en-GB" dirty="0" err="1">
                <a:solidFill>
                  <a:srgbClr val="424242"/>
                </a:solidFill>
              </a:rPr>
              <a:t>Gevoel</a:t>
            </a:r>
            <a:r>
              <a:rPr lang="en-GB" dirty="0">
                <a:solidFill>
                  <a:srgbClr val="424242"/>
                </a:solidFill>
              </a:rPr>
              <a:t> van </a:t>
            </a:r>
            <a:r>
              <a:rPr lang="en-GB" dirty="0" err="1">
                <a:solidFill>
                  <a:srgbClr val="424242"/>
                </a:solidFill>
              </a:rPr>
              <a:t>overweldiging</a:t>
            </a:r>
            <a:r>
              <a:rPr lang="en-GB" dirty="0">
                <a:solidFill>
                  <a:srgbClr val="424242"/>
                </a:solidFill>
              </a:rPr>
              <a:t> door </a:t>
            </a:r>
            <a:r>
              <a:rPr lang="en-GB" dirty="0" err="1">
                <a:solidFill>
                  <a:srgbClr val="424242"/>
                </a:solidFill>
              </a:rPr>
              <a:t>hoge</a:t>
            </a:r>
            <a:r>
              <a:rPr lang="en-GB" dirty="0">
                <a:solidFill>
                  <a:srgbClr val="424242"/>
                </a:solidFill>
              </a:rPr>
              <a:t> </a:t>
            </a:r>
            <a:r>
              <a:rPr lang="en-GB" dirty="0" err="1">
                <a:solidFill>
                  <a:srgbClr val="424242"/>
                </a:solidFill>
              </a:rPr>
              <a:t>werkdruk</a:t>
            </a:r>
            <a:r>
              <a:rPr lang="en-GB" dirty="0">
                <a:solidFill>
                  <a:srgbClr val="424242"/>
                </a:solidFill>
              </a:rPr>
              <a:t> en </a:t>
            </a:r>
            <a:r>
              <a:rPr lang="en-GB" dirty="0" err="1">
                <a:solidFill>
                  <a:srgbClr val="424242"/>
                </a:solidFill>
              </a:rPr>
              <a:t>constante</a:t>
            </a:r>
            <a:r>
              <a:rPr lang="en-GB" dirty="0">
                <a:solidFill>
                  <a:srgbClr val="424242"/>
                </a:solidFill>
              </a:rPr>
              <a:t> </a:t>
            </a:r>
            <a:r>
              <a:rPr lang="en-GB" dirty="0" err="1">
                <a:solidFill>
                  <a:srgbClr val="424242"/>
                </a:solidFill>
              </a:rPr>
              <a:t>veranderingen</a:t>
            </a:r>
            <a:endParaRPr lang="en-GB" dirty="0"/>
          </a:p>
          <a:p>
            <a:r>
              <a:rPr lang="en-GB" b="1" dirty="0" err="1">
                <a:solidFill>
                  <a:srgbClr val="424242"/>
                </a:solidFill>
              </a:rPr>
              <a:t>Voorbeeldcasus</a:t>
            </a:r>
            <a:r>
              <a:rPr lang="en-GB" b="1" dirty="0">
                <a:solidFill>
                  <a:srgbClr val="424242"/>
                </a:solidFill>
              </a:rPr>
              <a:t>:</a:t>
            </a:r>
            <a:r>
              <a:rPr lang="en-GB" dirty="0">
                <a:solidFill>
                  <a:srgbClr val="424242"/>
                </a:solidFill>
              </a:rPr>
              <a:t> Een </a:t>
            </a:r>
            <a:r>
              <a:rPr lang="en-GB" dirty="0" err="1">
                <a:solidFill>
                  <a:srgbClr val="424242"/>
                </a:solidFill>
              </a:rPr>
              <a:t>werknemer</a:t>
            </a:r>
            <a:r>
              <a:rPr lang="en-GB" dirty="0">
                <a:solidFill>
                  <a:srgbClr val="424242"/>
                </a:solidFill>
              </a:rPr>
              <a:t> in </a:t>
            </a:r>
            <a:r>
              <a:rPr lang="en-GB" dirty="0" err="1">
                <a:solidFill>
                  <a:srgbClr val="424242"/>
                </a:solidFill>
              </a:rPr>
              <a:t>een</a:t>
            </a:r>
            <a:r>
              <a:rPr lang="en-GB" dirty="0">
                <a:solidFill>
                  <a:srgbClr val="424242"/>
                </a:solidFill>
              </a:rPr>
              <a:t> </a:t>
            </a:r>
            <a:r>
              <a:rPr lang="en-GB" dirty="0" err="1">
                <a:solidFill>
                  <a:srgbClr val="424242"/>
                </a:solidFill>
              </a:rPr>
              <a:t>bedrijf</a:t>
            </a:r>
            <a:r>
              <a:rPr lang="en-GB" dirty="0">
                <a:solidFill>
                  <a:srgbClr val="424242"/>
                </a:solidFill>
              </a:rPr>
              <a:t> </a:t>
            </a:r>
            <a:r>
              <a:rPr lang="en-GB" dirty="0" err="1">
                <a:solidFill>
                  <a:srgbClr val="424242"/>
                </a:solidFill>
              </a:rPr>
              <a:t>dat</a:t>
            </a:r>
            <a:r>
              <a:rPr lang="en-GB" dirty="0">
                <a:solidFill>
                  <a:srgbClr val="424242"/>
                </a:solidFill>
              </a:rPr>
              <a:t> recent is </a:t>
            </a:r>
            <a:r>
              <a:rPr lang="en-GB" dirty="0" err="1">
                <a:solidFill>
                  <a:srgbClr val="424242"/>
                </a:solidFill>
              </a:rPr>
              <a:t>geherstructureerd</a:t>
            </a:r>
            <a:r>
              <a:rPr lang="en-GB" dirty="0">
                <a:solidFill>
                  <a:srgbClr val="424242"/>
                </a:solidFill>
              </a:rPr>
              <a:t> </a:t>
            </a:r>
            <a:r>
              <a:rPr lang="en-GB" dirty="0" err="1">
                <a:solidFill>
                  <a:srgbClr val="424242"/>
                </a:solidFill>
              </a:rPr>
              <a:t>ervaart</a:t>
            </a:r>
            <a:r>
              <a:rPr lang="en-GB" dirty="0">
                <a:solidFill>
                  <a:srgbClr val="424242"/>
                </a:solidFill>
              </a:rPr>
              <a:t> </a:t>
            </a:r>
            <a:r>
              <a:rPr lang="en-GB" dirty="0" err="1">
                <a:solidFill>
                  <a:srgbClr val="424242"/>
                </a:solidFill>
              </a:rPr>
              <a:t>fysieke</a:t>
            </a:r>
            <a:r>
              <a:rPr lang="en-GB" dirty="0">
                <a:solidFill>
                  <a:srgbClr val="424242"/>
                </a:solidFill>
              </a:rPr>
              <a:t> </a:t>
            </a:r>
            <a:r>
              <a:rPr lang="en-GB" dirty="0" err="1">
                <a:solidFill>
                  <a:srgbClr val="424242"/>
                </a:solidFill>
              </a:rPr>
              <a:t>klachten</a:t>
            </a:r>
            <a:r>
              <a:rPr lang="en-GB" dirty="0">
                <a:solidFill>
                  <a:srgbClr val="424242"/>
                </a:solidFill>
              </a:rPr>
              <a:t> </a:t>
            </a:r>
            <a:r>
              <a:rPr lang="en-GB" dirty="0" err="1">
                <a:solidFill>
                  <a:srgbClr val="424242"/>
                </a:solidFill>
              </a:rPr>
              <a:t>zoals</a:t>
            </a:r>
            <a:r>
              <a:rPr lang="en-GB" dirty="0">
                <a:solidFill>
                  <a:srgbClr val="424242"/>
                </a:solidFill>
              </a:rPr>
              <a:t> </a:t>
            </a:r>
            <a:r>
              <a:rPr lang="en-GB" dirty="0" err="1">
                <a:solidFill>
                  <a:srgbClr val="424242"/>
                </a:solidFill>
              </a:rPr>
              <a:t>hoofdpijn</a:t>
            </a:r>
            <a:r>
              <a:rPr lang="en-GB" dirty="0">
                <a:solidFill>
                  <a:srgbClr val="424242"/>
                </a:solidFill>
              </a:rPr>
              <a:t> en </a:t>
            </a:r>
            <a:r>
              <a:rPr lang="en-GB" dirty="0" err="1">
                <a:solidFill>
                  <a:srgbClr val="424242"/>
                </a:solidFill>
              </a:rPr>
              <a:t>slapeloosheid</a:t>
            </a:r>
            <a:r>
              <a:rPr lang="en-GB" dirty="0">
                <a:solidFill>
                  <a:srgbClr val="424242"/>
                </a:solidFill>
              </a:rPr>
              <a:t>, en mentale </a:t>
            </a:r>
            <a:r>
              <a:rPr lang="en-GB" dirty="0" err="1">
                <a:solidFill>
                  <a:srgbClr val="424242"/>
                </a:solidFill>
              </a:rPr>
              <a:t>klachten</a:t>
            </a:r>
            <a:r>
              <a:rPr lang="en-GB" dirty="0">
                <a:solidFill>
                  <a:srgbClr val="424242"/>
                </a:solidFill>
              </a:rPr>
              <a:t> </a:t>
            </a:r>
            <a:r>
              <a:rPr lang="en-GB" dirty="0" err="1">
                <a:solidFill>
                  <a:srgbClr val="424242"/>
                </a:solidFill>
              </a:rPr>
              <a:t>zoals</a:t>
            </a:r>
            <a:r>
              <a:rPr lang="en-GB" dirty="0">
                <a:solidFill>
                  <a:srgbClr val="424242"/>
                </a:solidFill>
              </a:rPr>
              <a:t> stress en angst. De </a:t>
            </a:r>
            <a:r>
              <a:rPr lang="en-GB" dirty="0" err="1">
                <a:solidFill>
                  <a:srgbClr val="424242"/>
                </a:solidFill>
              </a:rPr>
              <a:t>verhoogde</a:t>
            </a:r>
            <a:r>
              <a:rPr lang="en-GB" dirty="0">
                <a:solidFill>
                  <a:srgbClr val="424242"/>
                </a:solidFill>
              </a:rPr>
              <a:t> </a:t>
            </a:r>
            <a:r>
              <a:rPr lang="en-GB" dirty="0" err="1">
                <a:solidFill>
                  <a:srgbClr val="424242"/>
                </a:solidFill>
              </a:rPr>
              <a:t>werkdruk</a:t>
            </a:r>
            <a:r>
              <a:rPr lang="en-GB" dirty="0">
                <a:solidFill>
                  <a:srgbClr val="424242"/>
                </a:solidFill>
              </a:rPr>
              <a:t> en het </a:t>
            </a:r>
            <a:r>
              <a:rPr lang="en-GB" dirty="0" err="1">
                <a:solidFill>
                  <a:srgbClr val="424242"/>
                </a:solidFill>
              </a:rPr>
              <a:t>gevoel</a:t>
            </a:r>
            <a:r>
              <a:rPr lang="en-GB" dirty="0">
                <a:solidFill>
                  <a:srgbClr val="424242"/>
                </a:solidFill>
              </a:rPr>
              <a:t> van </a:t>
            </a:r>
            <a:r>
              <a:rPr lang="en-GB" dirty="0" err="1">
                <a:solidFill>
                  <a:srgbClr val="424242"/>
                </a:solidFill>
              </a:rPr>
              <a:t>onvoldoende</a:t>
            </a:r>
            <a:r>
              <a:rPr lang="en-GB" dirty="0">
                <a:solidFill>
                  <a:srgbClr val="424242"/>
                </a:solidFill>
              </a:rPr>
              <a:t> </a:t>
            </a:r>
            <a:r>
              <a:rPr lang="en-GB" dirty="0" err="1">
                <a:solidFill>
                  <a:srgbClr val="424242"/>
                </a:solidFill>
              </a:rPr>
              <a:t>ondersteuning</a:t>
            </a:r>
            <a:r>
              <a:rPr lang="en-GB" dirty="0">
                <a:solidFill>
                  <a:srgbClr val="424242"/>
                </a:solidFill>
              </a:rPr>
              <a:t> </a:t>
            </a:r>
            <a:r>
              <a:rPr lang="en-GB" dirty="0" err="1">
                <a:solidFill>
                  <a:srgbClr val="424242"/>
                </a:solidFill>
              </a:rPr>
              <a:t>leiden</a:t>
            </a:r>
            <a:r>
              <a:rPr lang="en-GB" dirty="0">
                <a:solidFill>
                  <a:srgbClr val="424242"/>
                </a:solidFill>
              </a:rPr>
              <a:t> tot </a:t>
            </a:r>
            <a:r>
              <a:rPr lang="en-GB" dirty="0" err="1">
                <a:solidFill>
                  <a:srgbClr val="424242"/>
                </a:solidFill>
              </a:rPr>
              <a:t>uitputting</a:t>
            </a:r>
            <a:r>
              <a:rPr lang="en-GB" dirty="0">
                <a:solidFill>
                  <a:srgbClr val="424242"/>
                </a:solidFill>
              </a:rPr>
              <a:t> en </a:t>
            </a:r>
            <a:r>
              <a:rPr lang="en-GB" dirty="0" err="1">
                <a:solidFill>
                  <a:srgbClr val="424242"/>
                </a:solidFill>
              </a:rPr>
              <a:t>depressieve</a:t>
            </a:r>
            <a:r>
              <a:rPr lang="en-GB" dirty="0">
                <a:solidFill>
                  <a:srgbClr val="424242"/>
                </a:solidFill>
              </a:rPr>
              <a:t> </a:t>
            </a:r>
            <a:r>
              <a:rPr lang="en-GB" dirty="0" err="1">
                <a:solidFill>
                  <a:srgbClr val="424242"/>
                </a:solidFill>
              </a:rPr>
              <a:t>symptomen</a:t>
            </a:r>
            <a:r>
              <a:rPr lang="en-GB" dirty="0">
                <a:solidFill>
                  <a:srgbClr val="424242"/>
                </a:solidFill>
              </a:rPr>
              <a:t>.</a:t>
            </a:r>
            <a:endParaRPr lang="en-GB" dirty="0"/>
          </a:p>
          <a:p>
            <a:br>
              <a:rPr lang="en-US" dirty="0"/>
            </a:br>
            <a:endParaRPr lang="en-US" dirty="0"/>
          </a:p>
          <a:p>
            <a:r>
              <a:rPr lang="en-GB" b="1" dirty="0">
                <a:solidFill>
                  <a:srgbClr val="424242"/>
                </a:solidFill>
              </a:rPr>
              <a:t>2. </a:t>
            </a:r>
            <a:r>
              <a:rPr lang="en-GB" b="1" dirty="0" err="1">
                <a:solidFill>
                  <a:srgbClr val="424242"/>
                </a:solidFill>
              </a:rPr>
              <a:t>Conflicten</a:t>
            </a:r>
            <a:r>
              <a:rPr lang="en-GB" b="1" dirty="0">
                <a:solidFill>
                  <a:srgbClr val="424242"/>
                </a:solidFill>
              </a:rPr>
              <a:t> en </a:t>
            </a:r>
            <a:r>
              <a:rPr lang="en-GB" b="1" dirty="0" err="1">
                <a:solidFill>
                  <a:srgbClr val="424242"/>
                </a:solidFill>
              </a:rPr>
              <a:t>Sociale</a:t>
            </a:r>
            <a:r>
              <a:rPr lang="en-GB" b="1" dirty="0">
                <a:solidFill>
                  <a:srgbClr val="424242"/>
                </a:solidFill>
              </a:rPr>
              <a:t> </a:t>
            </a:r>
            <a:r>
              <a:rPr lang="en-GB" b="1" dirty="0" err="1">
                <a:solidFill>
                  <a:srgbClr val="424242"/>
                </a:solidFill>
              </a:rPr>
              <a:t>Spanningen</a:t>
            </a:r>
            <a:r>
              <a:rPr lang="en-GB" b="1" dirty="0">
                <a:solidFill>
                  <a:srgbClr val="424242"/>
                </a:solidFill>
              </a:rPr>
              <a:t> op het Werk</a:t>
            </a:r>
            <a:endParaRPr lang="en-GB" dirty="0"/>
          </a:p>
          <a:p>
            <a:r>
              <a:rPr lang="en-GB" b="1" dirty="0" err="1">
                <a:solidFill>
                  <a:srgbClr val="424242"/>
                </a:solidFill>
              </a:rPr>
              <a:t>Kenmerken</a:t>
            </a:r>
            <a:r>
              <a:rPr lang="en-GB" b="1" dirty="0">
                <a:solidFill>
                  <a:srgbClr val="424242"/>
                </a:solidFill>
              </a:rPr>
              <a:t>:</a:t>
            </a:r>
            <a:endParaRPr lang="en-GB" dirty="0"/>
          </a:p>
          <a:p>
            <a:pPr marL="171450" indent="-171450">
              <a:buFont typeface="Arial"/>
              <a:buChar char="•"/>
            </a:pPr>
            <a:r>
              <a:rPr lang="en-GB" dirty="0" err="1">
                <a:solidFill>
                  <a:srgbClr val="424242"/>
                </a:solidFill>
              </a:rPr>
              <a:t>Hartkloppingen</a:t>
            </a:r>
            <a:r>
              <a:rPr lang="en-GB" dirty="0">
                <a:solidFill>
                  <a:srgbClr val="424242"/>
                </a:solidFill>
              </a:rPr>
              <a:t>, </a:t>
            </a:r>
            <a:r>
              <a:rPr lang="en-GB" dirty="0" err="1">
                <a:solidFill>
                  <a:srgbClr val="424242"/>
                </a:solidFill>
              </a:rPr>
              <a:t>verhoogde</a:t>
            </a:r>
            <a:r>
              <a:rPr lang="en-GB" dirty="0">
                <a:solidFill>
                  <a:srgbClr val="424242"/>
                </a:solidFill>
              </a:rPr>
              <a:t> </a:t>
            </a:r>
            <a:r>
              <a:rPr lang="en-GB" dirty="0" err="1">
                <a:solidFill>
                  <a:srgbClr val="424242"/>
                </a:solidFill>
              </a:rPr>
              <a:t>bloeddruk</a:t>
            </a:r>
            <a:r>
              <a:rPr lang="en-GB" dirty="0">
                <a:solidFill>
                  <a:srgbClr val="424242"/>
                </a:solidFill>
              </a:rPr>
              <a:t>, </a:t>
            </a:r>
            <a:r>
              <a:rPr lang="en-GB" dirty="0" err="1">
                <a:solidFill>
                  <a:srgbClr val="424242"/>
                </a:solidFill>
              </a:rPr>
              <a:t>rusteloosheid</a:t>
            </a:r>
            <a:endParaRPr lang="en-GB" dirty="0"/>
          </a:p>
          <a:p>
            <a:pPr marL="171450" indent="-171450">
              <a:buFont typeface="Arial"/>
              <a:buChar char="•"/>
            </a:pPr>
            <a:r>
              <a:rPr lang="en-GB" dirty="0" err="1">
                <a:solidFill>
                  <a:srgbClr val="424242"/>
                </a:solidFill>
              </a:rPr>
              <a:t>Schaamte</a:t>
            </a:r>
            <a:r>
              <a:rPr lang="en-GB" dirty="0">
                <a:solidFill>
                  <a:srgbClr val="424242"/>
                </a:solidFill>
              </a:rPr>
              <a:t>, </a:t>
            </a:r>
            <a:r>
              <a:rPr lang="en-GB" dirty="0" err="1">
                <a:solidFill>
                  <a:srgbClr val="424242"/>
                </a:solidFill>
              </a:rPr>
              <a:t>schuldgevoelens</a:t>
            </a:r>
            <a:r>
              <a:rPr lang="en-GB" dirty="0">
                <a:solidFill>
                  <a:srgbClr val="424242"/>
                </a:solidFill>
              </a:rPr>
              <a:t>, </a:t>
            </a:r>
            <a:r>
              <a:rPr lang="en-GB" dirty="0" err="1">
                <a:solidFill>
                  <a:srgbClr val="424242"/>
                </a:solidFill>
              </a:rPr>
              <a:t>laag</a:t>
            </a:r>
            <a:r>
              <a:rPr lang="en-GB" dirty="0">
                <a:solidFill>
                  <a:srgbClr val="424242"/>
                </a:solidFill>
              </a:rPr>
              <a:t> </a:t>
            </a:r>
            <a:r>
              <a:rPr lang="en-GB" dirty="0" err="1">
                <a:solidFill>
                  <a:srgbClr val="424242"/>
                </a:solidFill>
              </a:rPr>
              <a:t>zelfbeeld</a:t>
            </a:r>
            <a:endParaRPr lang="en-GB" dirty="0"/>
          </a:p>
          <a:p>
            <a:pPr marL="171450" indent="-171450">
              <a:buFont typeface="Arial"/>
              <a:buChar char="•"/>
            </a:pPr>
            <a:r>
              <a:rPr lang="en-GB" dirty="0" err="1">
                <a:solidFill>
                  <a:srgbClr val="424242"/>
                </a:solidFill>
              </a:rPr>
              <a:t>Spanningen</a:t>
            </a:r>
            <a:r>
              <a:rPr lang="en-GB" dirty="0">
                <a:solidFill>
                  <a:srgbClr val="424242"/>
                </a:solidFill>
              </a:rPr>
              <a:t> met </a:t>
            </a:r>
            <a:r>
              <a:rPr lang="en-GB" dirty="0" err="1">
                <a:solidFill>
                  <a:srgbClr val="424242"/>
                </a:solidFill>
              </a:rPr>
              <a:t>collega’s</a:t>
            </a:r>
            <a:r>
              <a:rPr lang="en-GB" dirty="0">
                <a:solidFill>
                  <a:srgbClr val="424242"/>
                </a:solidFill>
              </a:rPr>
              <a:t> of </a:t>
            </a:r>
            <a:r>
              <a:rPr lang="en-GB" dirty="0" err="1">
                <a:solidFill>
                  <a:srgbClr val="424242"/>
                </a:solidFill>
              </a:rPr>
              <a:t>leidinggevenden</a:t>
            </a:r>
            <a:endParaRPr lang="en-GB" dirty="0"/>
          </a:p>
          <a:p>
            <a:r>
              <a:rPr lang="en-GB" b="1" dirty="0" err="1">
                <a:solidFill>
                  <a:srgbClr val="424242"/>
                </a:solidFill>
              </a:rPr>
              <a:t>Voorbeeldcasus</a:t>
            </a:r>
            <a:r>
              <a:rPr lang="en-GB" b="1" dirty="0">
                <a:solidFill>
                  <a:srgbClr val="424242"/>
                </a:solidFill>
              </a:rPr>
              <a:t>:</a:t>
            </a:r>
            <a:r>
              <a:rPr lang="en-GB" dirty="0">
                <a:solidFill>
                  <a:srgbClr val="424242"/>
                </a:solidFill>
              </a:rPr>
              <a:t> Een </a:t>
            </a:r>
            <a:r>
              <a:rPr lang="en-GB" dirty="0" err="1">
                <a:solidFill>
                  <a:srgbClr val="424242"/>
                </a:solidFill>
              </a:rPr>
              <a:t>werknemer</a:t>
            </a:r>
            <a:r>
              <a:rPr lang="en-GB" dirty="0">
                <a:solidFill>
                  <a:srgbClr val="424242"/>
                </a:solidFill>
              </a:rPr>
              <a:t> met </a:t>
            </a:r>
            <a:r>
              <a:rPr lang="en-GB" dirty="0" err="1">
                <a:solidFill>
                  <a:srgbClr val="424242"/>
                </a:solidFill>
              </a:rPr>
              <a:t>conflicten</a:t>
            </a:r>
            <a:r>
              <a:rPr lang="en-GB" dirty="0">
                <a:solidFill>
                  <a:srgbClr val="424242"/>
                </a:solidFill>
              </a:rPr>
              <a:t> op het werk </a:t>
            </a:r>
            <a:r>
              <a:rPr lang="en-GB" dirty="0" err="1">
                <a:solidFill>
                  <a:srgbClr val="424242"/>
                </a:solidFill>
              </a:rPr>
              <a:t>ervaart</a:t>
            </a:r>
            <a:r>
              <a:rPr lang="en-GB" dirty="0">
                <a:solidFill>
                  <a:srgbClr val="424242"/>
                </a:solidFill>
              </a:rPr>
              <a:t> </a:t>
            </a:r>
            <a:r>
              <a:rPr lang="en-GB" dirty="0" err="1">
                <a:solidFill>
                  <a:srgbClr val="424242"/>
                </a:solidFill>
              </a:rPr>
              <a:t>lichamelijke</a:t>
            </a:r>
            <a:r>
              <a:rPr lang="en-GB" dirty="0">
                <a:solidFill>
                  <a:srgbClr val="424242"/>
                </a:solidFill>
              </a:rPr>
              <a:t> </a:t>
            </a:r>
            <a:r>
              <a:rPr lang="en-GB" dirty="0" err="1">
                <a:solidFill>
                  <a:srgbClr val="424242"/>
                </a:solidFill>
              </a:rPr>
              <a:t>klachten</a:t>
            </a:r>
            <a:r>
              <a:rPr lang="en-GB" dirty="0">
                <a:solidFill>
                  <a:srgbClr val="424242"/>
                </a:solidFill>
              </a:rPr>
              <a:t> </a:t>
            </a:r>
            <a:r>
              <a:rPr lang="en-GB" dirty="0" err="1">
                <a:solidFill>
                  <a:srgbClr val="424242"/>
                </a:solidFill>
              </a:rPr>
              <a:t>zoals</a:t>
            </a:r>
            <a:r>
              <a:rPr lang="en-GB" dirty="0">
                <a:solidFill>
                  <a:srgbClr val="424242"/>
                </a:solidFill>
              </a:rPr>
              <a:t> </a:t>
            </a:r>
            <a:r>
              <a:rPr lang="en-GB" dirty="0" err="1">
                <a:solidFill>
                  <a:srgbClr val="424242"/>
                </a:solidFill>
              </a:rPr>
              <a:t>hartkloppingen</a:t>
            </a:r>
            <a:r>
              <a:rPr lang="en-GB" dirty="0">
                <a:solidFill>
                  <a:srgbClr val="424242"/>
                </a:solidFill>
              </a:rPr>
              <a:t> en </a:t>
            </a:r>
            <a:r>
              <a:rPr lang="en-GB" dirty="0" err="1">
                <a:solidFill>
                  <a:srgbClr val="424242"/>
                </a:solidFill>
              </a:rPr>
              <a:t>verhoogde</a:t>
            </a:r>
            <a:r>
              <a:rPr lang="en-GB" dirty="0">
                <a:solidFill>
                  <a:srgbClr val="424242"/>
                </a:solidFill>
              </a:rPr>
              <a:t> </a:t>
            </a:r>
            <a:r>
              <a:rPr lang="en-GB" dirty="0" err="1">
                <a:solidFill>
                  <a:srgbClr val="424242"/>
                </a:solidFill>
              </a:rPr>
              <a:t>bloeddruk</a:t>
            </a:r>
            <a:r>
              <a:rPr lang="en-GB" dirty="0">
                <a:solidFill>
                  <a:srgbClr val="424242"/>
                </a:solidFill>
              </a:rPr>
              <a:t>. </a:t>
            </a:r>
            <a:r>
              <a:rPr lang="en-GB" dirty="0" err="1">
                <a:solidFill>
                  <a:srgbClr val="424242"/>
                </a:solidFill>
              </a:rPr>
              <a:t>Tegelijk</a:t>
            </a:r>
            <a:r>
              <a:rPr lang="en-GB" dirty="0">
                <a:solidFill>
                  <a:srgbClr val="424242"/>
                </a:solidFill>
              </a:rPr>
              <a:t> </a:t>
            </a:r>
            <a:r>
              <a:rPr lang="en-GB" dirty="0" err="1">
                <a:solidFill>
                  <a:srgbClr val="424242"/>
                </a:solidFill>
              </a:rPr>
              <a:t>voelt</a:t>
            </a:r>
            <a:r>
              <a:rPr lang="en-GB" dirty="0">
                <a:solidFill>
                  <a:srgbClr val="424242"/>
                </a:solidFill>
              </a:rPr>
              <a:t> </a:t>
            </a:r>
            <a:r>
              <a:rPr lang="en-GB" dirty="0" err="1">
                <a:solidFill>
                  <a:srgbClr val="424242"/>
                </a:solidFill>
              </a:rPr>
              <a:t>hij</a:t>
            </a:r>
            <a:r>
              <a:rPr lang="en-GB" dirty="0">
                <a:solidFill>
                  <a:srgbClr val="424242"/>
                </a:solidFill>
              </a:rPr>
              <a:t> </a:t>
            </a:r>
            <a:r>
              <a:rPr lang="en-GB" dirty="0" err="1">
                <a:solidFill>
                  <a:srgbClr val="424242"/>
                </a:solidFill>
              </a:rPr>
              <a:t>zich</a:t>
            </a:r>
            <a:r>
              <a:rPr lang="en-GB" dirty="0">
                <a:solidFill>
                  <a:srgbClr val="424242"/>
                </a:solidFill>
              </a:rPr>
              <a:t> </a:t>
            </a:r>
            <a:r>
              <a:rPr lang="en-GB" dirty="0" err="1">
                <a:solidFill>
                  <a:srgbClr val="424242"/>
                </a:solidFill>
              </a:rPr>
              <a:t>psychisch</a:t>
            </a:r>
            <a:r>
              <a:rPr lang="en-GB" dirty="0">
                <a:solidFill>
                  <a:srgbClr val="424242"/>
                </a:solidFill>
              </a:rPr>
              <a:t> </a:t>
            </a:r>
            <a:r>
              <a:rPr lang="en-GB" dirty="0" err="1">
                <a:solidFill>
                  <a:srgbClr val="424242"/>
                </a:solidFill>
              </a:rPr>
              <a:t>belast</a:t>
            </a:r>
            <a:r>
              <a:rPr lang="en-GB" dirty="0">
                <a:solidFill>
                  <a:srgbClr val="424242"/>
                </a:solidFill>
              </a:rPr>
              <a:t> door </a:t>
            </a:r>
            <a:r>
              <a:rPr lang="en-GB" dirty="0" err="1">
                <a:solidFill>
                  <a:srgbClr val="424242"/>
                </a:solidFill>
              </a:rPr>
              <a:t>schaamte</a:t>
            </a:r>
            <a:r>
              <a:rPr lang="en-GB" dirty="0">
                <a:solidFill>
                  <a:srgbClr val="424242"/>
                </a:solidFill>
              </a:rPr>
              <a:t> en </a:t>
            </a:r>
            <a:r>
              <a:rPr lang="en-GB" dirty="0" err="1">
                <a:solidFill>
                  <a:srgbClr val="424242"/>
                </a:solidFill>
              </a:rPr>
              <a:t>schuldgevoelens</a:t>
            </a:r>
            <a:r>
              <a:rPr lang="en-GB" dirty="0">
                <a:solidFill>
                  <a:srgbClr val="424242"/>
                </a:solidFill>
              </a:rPr>
              <a:t>, </a:t>
            </a:r>
            <a:r>
              <a:rPr lang="en-GB" dirty="0" err="1">
                <a:solidFill>
                  <a:srgbClr val="424242"/>
                </a:solidFill>
              </a:rPr>
              <a:t>vooral</a:t>
            </a:r>
            <a:r>
              <a:rPr lang="en-GB" dirty="0">
                <a:solidFill>
                  <a:srgbClr val="424242"/>
                </a:solidFill>
              </a:rPr>
              <a:t> </a:t>
            </a:r>
            <a:r>
              <a:rPr lang="en-GB" dirty="0" err="1">
                <a:solidFill>
                  <a:srgbClr val="424242"/>
                </a:solidFill>
              </a:rPr>
              <a:t>wanneer</a:t>
            </a:r>
            <a:r>
              <a:rPr lang="en-GB" dirty="0">
                <a:solidFill>
                  <a:srgbClr val="424242"/>
                </a:solidFill>
              </a:rPr>
              <a:t> </a:t>
            </a:r>
            <a:r>
              <a:rPr lang="en-GB" dirty="0" err="1">
                <a:solidFill>
                  <a:srgbClr val="424242"/>
                </a:solidFill>
              </a:rPr>
              <a:t>hij</a:t>
            </a:r>
            <a:r>
              <a:rPr lang="en-GB" dirty="0">
                <a:solidFill>
                  <a:srgbClr val="424242"/>
                </a:solidFill>
              </a:rPr>
              <a:t> door burn-out </a:t>
            </a:r>
            <a:r>
              <a:rPr lang="en-GB" dirty="0" err="1">
                <a:solidFill>
                  <a:srgbClr val="424242"/>
                </a:solidFill>
              </a:rPr>
              <a:t>tijdelijk</a:t>
            </a:r>
            <a:r>
              <a:rPr lang="en-GB" dirty="0">
                <a:solidFill>
                  <a:srgbClr val="424242"/>
                </a:solidFill>
              </a:rPr>
              <a:t> </a:t>
            </a:r>
            <a:r>
              <a:rPr lang="en-GB" dirty="0" err="1">
                <a:solidFill>
                  <a:srgbClr val="424242"/>
                </a:solidFill>
              </a:rPr>
              <a:t>arbeidsongeschikt</a:t>
            </a:r>
            <a:r>
              <a:rPr lang="en-GB" dirty="0">
                <a:solidFill>
                  <a:srgbClr val="424242"/>
                </a:solidFill>
              </a:rPr>
              <a:t> is.</a:t>
            </a:r>
            <a:endParaRPr lang="en-GB" dirty="0"/>
          </a:p>
          <a:p>
            <a:br>
              <a:rPr lang="en-US" dirty="0"/>
            </a:br>
            <a:endParaRPr lang="en-US" dirty="0"/>
          </a:p>
          <a:p>
            <a:r>
              <a:rPr lang="en-GB" b="1" dirty="0">
                <a:solidFill>
                  <a:srgbClr val="424242"/>
                </a:solidFill>
              </a:rPr>
              <a:t>3. </a:t>
            </a:r>
            <a:r>
              <a:rPr lang="en-GB" b="1" dirty="0" err="1">
                <a:solidFill>
                  <a:srgbClr val="424242"/>
                </a:solidFill>
              </a:rPr>
              <a:t>Combinatie</a:t>
            </a:r>
            <a:r>
              <a:rPr lang="en-GB" b="1" dirty="0">
                <a:solidFill>
                  <a:srgbClr val="424242"/>
                </a:solidFill>
              </a:rPr>
              <a:t> van Werk en </a:t>
            </a:r>
            <a:r>
              <a:rPr lang="en-GB" b="1" dirty="0" err="1">
                <a:solidFill>
                  <a:srgbClr val="424242"/>
                </a:solidFill>
              </a:rPr>
              <a:t>Privébelasting</a:t>
            </a:r>
            <a:endParaRPr lang="en-GB" dirty="0"/>
          </a:p>
          <a:p>
            <a:r>
              <a:rPr lang="en-GB" b="1" dirty="0" err="1">
                <a:solidFill>
                  <a:srgbClr val="424242"/>
                </a:solidFill>
              </a:rPr>
              <a:t>Kenmerken</a:t>
            </a:r>
            <a:r>
              <a:rPr lang="en-GB" b="1" dirty="0">
                <a:solidFill>
                  <a:srgbClr val="424242"/>
                </a:solidFill>
              </a:rPr>
              <a:t>:</a:t>
            </a:r>
            <a:endParaRPr lang="en-GB" dirty="0"/>
          </a:p>
          <a:p>
            <a:pPr marL="171450" indent="-171450">
              <a:buFont typeface="Arial"/>
              <a:buChar char="•"/>
            </a:pPr>
            <a:r>
              <a:rPr lang="en-GB" dirty="0" err="1">
                <a:solidFill>
                  <a:srgbClr val="424242"/>
                </a:solidFill>
              </a:rPr>
              <a:t>Rugpijn</a:t>
            </a:r>
            <a:r>
              <a:rPr lang="en-GB" dirty="0">
                <a:solidFill>
                  <a:srgbClr val="424242"/>
                </a:solidFill>
              </a:rPr>
              <a:t>, </a:t>
            </a:r>
            <a:r>
              <a:rPr lang="en-GB" dirty="0" err="1">
                <a:solidFill>
                  <a:srgbClr val="424242"/>
                </a:solidFill>
              </a:rPr>
              <a:t>vermoeidheid</a:t>
            </a:r>
            <a:r>
              <a:rPr lang="en-GB" dirty="0">
                <a:solidFill>
                  <a:srgbClr val="424242"/>
                </a:solidFill>
              </a:rPr>
              <a:t>, </a:t>
            </a:r>
            <a:r>
              <a:rPr lang="en-GB" dirty="0" err="1">
                <a:solidFill>
                  <a:srgbClr val="424242"/>
                </a:solidFill>
              </a:rPr>
              <a:t>gestoorde</a:t>
            </a:r>
            <a:r>
              <a:rPr lang="en-GB" dirty="0">
                <a:solidFill>
                  <a:srgbClr val="424242"/>
                </a:solidFill>
              </a:rPr>
              <a:t> </a:t>
            </a:r>
            <a:r>
              <a:rPr lang="en-GB" dirty="0" err="1">
                <a:solidFill>
                  <a:srgbClr val="424242"/>
                </a:solidFill>
              </a:rPr>
              <a:t>leverwaarden</a:t>
            </a:r>
            <a:endParaRPr lang="en-GB" dirty="0"/>
          </a:p>
          <a:p>
            <a:pPr marL="171450" indent="-171450">
              <a:buFont typeface="Arial"/>
              <a:buChar char="•"/>
            </a:pPr>
            <a:r>
              <a:rPr lang="en-GB" dirty="0">
                <a:solidFill>
                  <a:srgbClr val="424242"/>
                </a:solidFill>
              </a:rPr>
              <a:t>Zorg </a:t>
            </a:r>
            <a:r>
              <a:rPr lang="en-GB" dirty="0" err="1">
                <a:solidFill>
                  <a:srgbClr val="424242"/>
                </a:solidFill>
              </a:rPr>
              <a:t>voor</a:t>
            </a:r>
            <a:r>
              <a:rPr lang="en-GB" dirty="0">
                <a:solidFill>
                  <a:srgbClr val="424242"/>
                </a:solidFill>
              </a:rPr>
              <a:t> </a:t>
            </a:r>
            <a:r>
              <a:rPr lang="en-GB" dirty="0" err="1">
                <a:solidFill>
                  <a:srgbClr val="424242"/>
                </a:solidFill>
              </a:rPr>
              <a:t>kinderen</a:t>
            </a:r>
            <a:r>
              <a:rPr lang="en-GB" dirty="0">
                <a:solidFill>
                  <a:srgbClr val="424242"/>
                </a:solidFill>
              </a:rPr>
              <a:t> of </a:t>
            </a:r>
            <a:r>
              <a:rPr lang="en-GB" dirty="0" err="1">
                <a:solidFill>
                  <a:srgbClr val="424242"/>
                </a:solidFill>
              </a:rPr>
              <a:t>ouders</a:t>
            </a:r>
            <a:r>
              <a:rPr lang="en-GB" dirty="0">
                <a:solidFill>
                  <a:srgbClr val="424242"/>
                </a:solidFill>
              </a:rPr>
              <a:t>, </a:t>
            </a:r>
            <a:r>
              <a:rPr lang="en-GB" dirty="0" err="1">
                <a:solidFill>
                  <a:srgbClr val="424242"/>
                </a:solidFill>
              </a:rPr>
              <a:t>alcoholgebruik</a:t>
            </a:r>
            <a:r>
              <a:rPr lang="en-GB" dirty="0">
                <a:solidFill>
                  <a:srgbClr val="424242"/>
                </a:solidFill>
              </a:rPr>
              <a:t> </a:t>
            </a:r>
            <a:r>
              <a:rPr lang="en-GB" dirty="0" err="1">
                <a:solidFill>
                  <a:srgbClr val="424242"/>
                </a:solidFill>
              </a:rPr>
              <a:t>als</a:t>
            </a:r>
            <a:r>
              <a:rPr lang="en-GB" dirty="0">
                <a:solidFill>
                  <a:srgbClr val="424242"/>
                </a:solidFill>
              </a:rPr>
              <a:t> </a:t>
            </a:r>
            <a:r>
              <a:rPr lang="en-GB" dirty="0" err="1">
                <a:solidFill>
                  <a:srgbClr val="424242"/>
                </a:solidFill>
              </a:rPr>
              <a:t>copingmechanisme</a:t>
            </a:r>
            <a:endParaRPr lang="en-GB" dirty="0"/>
          </a:p>
          <a:p>
            <a:pPr marL="171450" indent="-171450">
              <a:buFont typeface="Arial"/>
              <a:buChar char="•"/>
            </a:pPr>
            <a:r>
              <a:rPr lang="en-GB" dirty="0" err="1">
                <a:solidFill>
                  <a:srgbClr val="424242"/>
                </a:solidFill>
              </a:rPr>
              <a:t>Obsessief-compulsieve</a:t>
            </a:r>
            <a:r>
              <a:rPr lang="en-GB" dirty="0">
                <a:solidFill>
                  <a:srgbClr val="424242"/>
                </a:solidFill>
              </a:rPr>
              <a:t> </a:t>
            </a:r>
            <a:r>
              <a:rPr lang="en-GB" dirty="0" err="1">
                <a:solidFill>
                  <a:srgbClr val="424242"/>
                </a:solidFill>
              </a:rPr>
              <a:t>klachten</a:t>
            </a:r>
            <a:r>
              <a:rPr lang="en-GB" dirty="0">
                <a:solidFill>
                  <a:srgbClr val="424242"/>
                </a:solidFill>
              </a:rPr>
              <a:t>, mentale </a:t>
            </a:r>
            <a:r>
              <a:rPr lang="en-GB" dirty="0" err="1">
                <a:solidFill>
                  <a:srgbClr val="424242"/>
                </a:solidFill>
              </a:rPr>
              <a:t>uitputting</a:t>
            </a:r>
            <a:endParaRPr lang="en-GB" dirty="0"/>
          </a:p>
          <a:p>
            <a:r>
              <a:rPr lang="en-GB" b="1" dirty="0" err="1">
                <a:solidFill>
                  <a:srgbClr val="424242"/>
                </a:solidFill>
              </a:rPr>
              <a:t>Voorbeeldcasus</a:t>
            </a:r>
            <a:r>
              <a:rPr lang="en-GB" b="1" dirty="0">
                <a:solidFill>
                  <a:srgbClr val="424242"/>
                </a:solidFill>
              </a:rPr>
              <a:t>:</a:t>
            </a:r>
            <a:r>
              <a:rPr lang="en-GB" dirty="0">
                <a:solidFill>
                  <a:srgbClr val="424242"/>
                </a:solidFill>
              </a:rPr>
              <a:t> Een </a:t>
            </a:r>
            <a:r>
              <a:rPr lang="en-GB" dirty="0" err="1">
                <a:solidFill>
                  <a:srgbClr val="424242"/>
                </a:solidFill>
              </a:rPr>
              <a:t>deeltijdwerkende</a:t>
            </a:r>
            <a:r>
              <a:rPr lang="en-GB" dirty="0">
                <a:solidFill>
                  <a:srgbClr val="424242"/>
                </a:solidFill>
              </a:rPr>
              <a:t> </a:t>
            </a:r>
            <a:r>
              <a:rPr lang="en-GB" dirty="0" err="1">
                <a:solidFill>
                  <a:srgbClr val="424242"/>
                </a:solidFill>
              </a:rPr>
              <a:t>ouder</a:t>
            </a:r>
            <a:r>
              <a:rPr lang="en-GB" dirty="0">
                <a:solidFill>
                  <a:srgbClr val="424242"/>
                </a:solidFill>
              </a:rPr>
              <a:t> of </a:t>
            </a:r>
            <a:r>
              <a:rPr lang="en-GB" dirty="0" err="1">
                <a:solidFill>
                  <a:srgbClr val="424242"/>
                </a:solidFill>
              </a:rPr>
              <a:t>mantelzorger</a:t>
            </a:r>
            <a:r>
              <a:rPr lang="en-GB" dirty="0">
                <a:solidFill>
                  <a:srgbClr val="424242"/>
                </a:solidFill>
              </a:rPr>
              <a:t> </a:t>
            </a:r>
            <a:r>
              <a:rPr lang="en-GB" dirty="0" err="1">
                <a:solidFill>
                  <a:srgbClr val="424242"/>
                </a:solidFill>
              </a:rPr>
              <a:t>ervaart</a:t>
            </a:r>
            <a:r>
              <a:rPr lang="en-GB" dirty="0">
                <a:solidFill>
                  <a:srgbClr val="424242"/>
                </a:solidFill>
              </a:rPr>
              <a:t> </a:t>
            </a:r>
            <a:r>
              <a:rPr lang="en-GB" dirty="0" err="1">
                <a:solidFill>
                  <a:srgbClr val="424242"/>
                </a:solidFill>
              </a:rPr>
              <a:t>fysieke</a:t>
            </a:r>
            <a:r>
              <a:rPr lang="en-GB" dirty="0">
                <a:solidFill>
                  <a:srgbClr val="424242"/>
                </a:solidFill>
              </a:rPr>
              <a:t> </a:t>
            </a:r>
            <a:r>
              <a:rPr lang="en-GB" dirty="0" err="1">
                <a:solidFill>
                  <a:srgbClr val="424242"/>
                </a:solidFill>
              </a:rPr>
              <a:t>klachten</a:t>
            </a:r>
            <a:r>
              <a:rPr lang="en-GB" dirty="0">
                <a:solidFill>
                  <a:srgbClr val="424242"/>
                </a:solidFill>
              </a:rPr>
              <a:t> </a:t>
            </a:r>
            <a:r>
              <a:rPr lang="en-GB" dirty="0" err="1">
                <a:solidFill>
                  <a:srgbClr val="424242"/>
                </a:solidFill>
              </a:rPr>
              <a:t>zoals</a:t>
            </a:r>
            <a:r>
              <a:rPr lang="en-GB" dirty="0">
                <a:solidFill>
                  <a:srgbClr val="424242"/>
                </a:solidFill>
              </a:rPr>
              <a:t> </a:t>
            </a:r>
            <a:r>
              <a:rPr lang="en-GB" dirty="0" err="1">
                <a:solidFill>
                  <a:srgbClr val="424242"/>
                </a:solidFill>
              </a:rPr>
              <a:t>rugpijn</a:t>
            </a:r>
            <a:r>
              <a:rPr lang="en-GB" dirty="0">
                <a:solidFill>
                  <a:srgbClr val="424242"/>
                </a:solidFill>
              </a:rPr>
              <a:t> en </a:t>
            </a:r>
            <a:r>
              <a:rPr lang="en-GB" dirty="0" err="1">
                <a:solidFill>
                  <a:srgbClr val="424242"/>
                </a:solidFill>
              </a:rPr>
              <a:t>vermoeidheid</a:t>
            </a:r>
            <a:r>
              <a:rPr lang="en-GB" dirty="0">
                <a:solidFill>
                  <a:srgbClr val="424242"/>
                </a:solidFill>
              </a:rPr>
              <a:t>. De </a:t>
            </a:r>
            <a:r>
              <a:rPr lang="en-GB" dirty="0" err="1">
                <a:solidFill>
                  <a:srgbClr val="424242"/>
                </a:solidFill>
              </a:rPr>
              <a:t>combinatie</a:t>
            </a:r>
            <a:r>
              <a:rPr lang="en-GB" dirty="0">
                <a:solidFill>
                  <a:srgbClr val="424242"/>
                </a:solidFill>
              </a:rPr>
              <a:t> van werk en </a:t>
            </a:r>
            <a:r>
              <a:rPr lang="en-GB" dirty="0" err="1">
                <a:solidFill>
                  <a:srgbClr val="424242"/>
                </a:solidFill>
              </a:rPr>
              <a:t>zorgtaken</a:t>
            </a:r>
            <a:r>
              <a:rPr lang="en-GB" dirty="0">
                <a:solidFill>
                  <a:srgbClr val="424242"/>
                </a:solidFill>
              </a:rPr>
              <a:t> </a:t>
            </a:r>
            <a:r>
              <a:rPr lang="en-GB" dirty="0" err="1">
                <a:solidFill>
                  <a:srgbClr val="424242"/>
                </a:solidFill>
              </a:rPr>
              <a:t>leidt</a:t>
            </a:r>
            <a:r>
              <a:rPr lang="en-GB" dirty="0">
                <a:solidFill>
                  <a:srgbClr val="424242"/>
                </a:solidFill>
              </a:rPr>
              <a:t> tot mentale </a:t>
            </a:r>
            <a:r>
              <a:rPr lang="en-GB" dirty="0" err="1">
                <a:solidFill>
                  <a:srgbClr val="424242"/>
                </a:solidFill>
              </a:rPr>
              <a:t>overbelasting</a:t>
            </a:r>
            <a:r>
              <a:rPr lang="en-GB" dirty="0">
                <a:solidFill>
                  <a:srgbClr val="424242"/>
                </a:solidFill>
              </a:rPr>
              <a:t>. Soms </a:t>
            </a:r>
            <a:r>
              <a:rPr lang="en-GB" dirty="0" err="1">
                <a:solidFill>
                  <a:srgbClr val="424242"/>
                </a:solidFill>
              </a:rPr>
              <a:t>wordt</a:t>
            </a:r>
            <a:r>
              <a:rPr lang="en-GB" dirty="0">
                <a:solidFill>
                  <a:srgbClr val="424242"/>
                </a:solidFill>
              </a:rPr>
              <a:t> alcohol </a:t>
            </a:r>
            <a:r>
              <a:rPr lang="en-GB" dirty="0" err="1">
                <a:solidFill>
                  <a:srgbClr val="424242"/>
                </a:solidFill>
              </a:rPr>
              <a:t>gebruikt</a:t>
            </a:r>
            <a:r>
              <a:rPr lang="en-GB" dirty="0">
                <a:solidFill>
                  <a:srgbClr val="424242"/>
                </a:solidFill>
              </a:rPr>
              <a:t> </a:t>
            </a:r>
            <a:r>
              <a:rPr lang="en-GB" dirty="0" err="1">
                <a:solidFill>
                  <a:srgbClr val="424242"/>
                </a:solidFill>
              </a:rPr>
              <a:t>als</a:t>
            </a:r>
            <a:r>
              <a:rPr lang="en-GB" dirty="0">
                <a:solidFill>
                  <a:srgbClr val="424242"/>
                </a:solidFill>
              </a:rPr>
              <a:t> </a:t>
            </a:r>
            <a:r>
              <a:rPr lang="en-GB" dirty="0" err="1">
                <a:solidFill>
                  <a:srgbClr val="424242"/>
                </a:solidFill>
              </a:rPr>
              <a:t>copingmechanisme</a:t>
            </a:r>
            <a:r>
              <a:rPr lang="en-GB" dirty="0">
                <a:solidFill>
                  <a:srgbClr val="424242"/>
                </a:solidFill>
              </a:rPr>
              <a:t>, of </a:t>
            </a:r>
            <a:r>
              <a:rPr lang="en-GB" dirty="0" err="1">
                <a:solidFill>
                  <a:srgbClr val="424242"/>
                </a:solidFill>
              </a:rPr>
              <a:t>ontstaan</a:t>
            </a:r>
            <a:r>
              <a:rPr lang="en-GB" dirty="0">
                <a:solidFill>
                  <a:srgbClr val="424242"/>
                </a:solidFill>
              </a:rPr>
              <a:t> er </a:t>
            </a:r>
            <a:r>
              <a:rPr lang="en-GB" dirty="0" err="1">
                <a:solidFill>
                  <a:srgbClr val="424242"/>
                </a:solidFill>
              </a:rPr>
              <a:t>obsessieve</a:t>
            </a:r>
            <a:r>
              <a:rPr lang="en-GB" dirty="0">
                <a:solidFill>
                  <a:srgbClr val="424242"/>
                </a:solidFill>
              </a:rPr>
              <a:t> </a:t>
            </a:r>
            <a:r>
              <a:rPr lang="en-GB" dirty="0" err="1">
                <a:solidFill>
                  <a:srgbClr val="424242"/>
                </a:solidFill>
              </a:rPr>
              <a:t>controlemechanismen</a:t>
            </a:r>
            <a:r>
              <a:rPr lang="en-GB" dirty="0">
                <a:solidFill>
                  <a:srgbClr val="424242"/>
                </a:solidFill>
              </a:rPr>
              <a:t> op het werk.</a:t>
            </a:r>
            <a:endParaRPr lang="en-GB" dirty="0"/>
          </a:p>
          <a:p>
            <a:endParaRPr lang="en-GB" dirty="0">
              <a:solidFill>
                <a:srgbClr val="424242"/>
              </a:solidFill>
              <a:ea typeface="Calibri"/>
              <a:cs typeface="Calibri"/>
            </a:endParaRPr>
          </a:p>
          <a:p>
            <a:endParaRPr lang="en-GB" dirty="0">
              <a:solidFill>
                <a:srgbClr val="424242"/>
              </a:solidFill>
              <a:ea typeface="Calibri"/>
              <a:cs typeface="Calibri"/>
            </a:endParaRPr>
          </a:p>
          <a:p>
            <a:endParaRPr lang="en-GB" dirty="0">
              <a:solidFill>
                <a:srgbClr val="424242"/>
              </a:solidFill>
              <a:ea typeface="Calibri"/>
              <a:cs typeface="Calibri"/>
            </a:endParaRPr>
          </a:p>
          <a:p>
            <a:endParaRPr lang="en-GB" dirty="0">
              <a:solidFill>
                <a:srgbClr val="424242"/>
              </a:solidFill>
              <a:ea typeface="Calibri"/>
              <a:cs typeface="Calibri"/>
            </a:endParaRPr>
          </a:p>
        </p:txBody>
      </p:sp>
      <p:sp>
        <p:nvSpPr>
          <p:cNvPr id="4" name="Tijdelijke aanduiding voor dia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DF8325C-734F-4BD6-9D5D-A0651F9622A6}" type="slidenum">
              <a:rPr kumimoji="0" lang="nl-NL"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nl-NL"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0125769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a:t>Het is belangrijk om een evenwicht in gedachten te houden: ga niet overhaast weer aan het werk, maar verlies de risico's van een langdurige afwezigheid niet uit het oog. Hoe langer je afwezig bent, hoe moeilijker het kan zijn om terug te keren, zowel psychologisch als professioneel.</a:t>
            </a:r>
            <a:br>
              <a:rPr lang="nl-NL"/>
            </a:br>
            <a:r>
              <a:rPr lang="nl-NL"/>
              <a:t>Dit versterkt het belang van vroegtijdige en geleidelijke ondersteuning, die de persoon ondersteunt en tegelijkertijd het vooruitzicht op terugkeer naar het werk behoudt, in hun eigen tempo.</a:t>
            </a:r>
          </a:p>
        </p:txBody>
      </p:sp>
      <p:sp>
        <p:nvSpPr>
          <p:cNvPr id="4" name="Tijdelijke aanduiding voor dia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DF8325C-734F-4BD6-9D5D-A0651F9622A6}" type="slidenum">
              <a:rPr kumimoji="0" lang="nl-NL"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nl-NL"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881162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a:t>Dit inzicht zorgt ervoor dat de persoon zich begrepen en gerespecteerd voelt in zijn lijden, normalisering van symptomen, verlichting van schuldgevoel, duidelijker zicht op wat er met hem/haar gebeurt, beter kunnen zien wat ze kunnen doen om actie te ondernemen.</a:t>
            </a:r>
          </a:p>
          <a:p>
            <a:endParaRPr lang="nl-NL"/>
          </a:p>
          <a:p>
            <a:r>
              <a:rPr lang="nl-NL"/>
              <a:t>Deze benadering stelt ons in staat om een beter inzicht te krijgen in problemen op het werk, om een psychologisch probleem om te zetten in een psychosociaal probleem in de context van werk, en om interventies voor te stellen die beter zijn aangepast aan de behoeften van patiënten die lijden op het werk.</a:t>
            </a:r>
          </a:p>
        </p:txBody>
      </p:sp>
      <p:sp>
        <p:nvSpPr>
          <p:cNvPr id="4" name="Tijdelijke aanduiding voor dia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DF8325C-734F-4BD6-9D5D-A0651F9622A6}" type="slidenum">
              <a:rPr kumimoji="0" lang="nl-NL"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nl-NL"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782435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dirty="0"/>
              <a:t>Risico: waarschijnlijkheid dat een gevaar optreedt en schade veroorzaakt.</a:t>
            </a:r>
            <a:endParaRPr lang="en-US" dirty="0">
              <a:solidFill>
                <a:srgbClr val="333333"/>
              </a:solidFill>
            </a:endParaRPr>
          </a:p>
          <a:p>
            <a:endParaRPr lang="en-US" dirty="0">
              <a:solidFill>
                <a:srgbClr val="333333"/>
              </a:solidFill>
            </a:endParaRPr>
          </a:p>
          <a:p>
            <a:r>
              <a:rPr lang="en-US" dirty="0">
                <a:solidFill>
                  <a:srgbClr val="333333"/>
                </a:solidFill>
              </a:rPr>
              <a:t>'</a:t>
            </a:r>
            <a:r>
              <a:rPr lang="en-US" dirty="0" err="1">
                <a:solidFill>
                  <a:srgbClr val="333333"/>
                </a:solidFill>
              </a:rPr>
              <a:t>geweld</a:t>
            </a:r>
            <a:r>
              <a:rPr lang="en-US" dirty="0">
                <a:solidFill>
                  <a:srgbClr val="333333"/>
                </a:solidFill>
              </a:rPr>
              <a:t> en </a:t>
            </a:r>
            <a:r>
              <a:rPr lang="en-US" dirty="0" err="1">
                <a:solidFill>
                  <a:srgbClr val="333333"/>
                </a:solidFill>
              </a:rPr>
              <a:t>morele</a:t>
            </a:r>
            <a:r>
              <a:rPr lang="en-US" dirty="0">
                <a:solidFill>
                  <a:srgbClr val="333333"/>
                </a:solidFill>
              </a:rPr>
              <a:t> of </a:t>
            </a:r>
            <a:r>
              <a:rPr lang="en-US" dirty="0" err="1">
                <a:solidFill>
                  <a:srgbClr val="333333"/>
                </a:solidFill>
              </a:rPr>
              <a:t>seksuele</a:t>
            </a:r>
            <a:r>
              <a:rPr lang="en-US" dirty="0">
                <a:solidFill>
                  <a:srgbClr val="333333"/>
                </a:solidFill>
              </a:rPr>
              <a:t> </a:t>
            </a:r>
            <a:r>
              <a:rPr lang="en-US" dirty="0" err="1">
                <a:solidFill>
                  <a:srgbClr val="333333"/>
                </a:solidFill>
              </a:rPr>
              <a:t>intimidatie</a:t>
            </a:r>
            <a:r>
              <a:rPr lang="en-US" dirty="0">
                <a:solidFill>
                  <a:srgbClr val="333333"/>
                </a:solidFill>
              </a:rPr>
              <a:t> op het werk' : </a:t>
            </a:r>
            <a:r>
              <a:rPr lang="en-US" dirty="0" err="1">
                <a:solidFill>
                  <a:srgbClr val="333333"/>
                </a:solidFill>
              </a:rPr>
              <a:t>dit</a:t>
            </a:r>
            <a:r>
              <a:rPr lang="en-US" dirty="0">
                <a:solidFill>
                  <a:srgbClr val="333333"/>
                </a:solidFill>
              </a:rPr>
              <a:t> </a:t>
            </a:r>
            <a:r>
              <a:rPr lang="en-US" dirty="0" err="1">
                <a:solidFill>
                  <a:srgbClr val="333333"/>
                </a:solidFill>
              </a:rPr>
              <a:t>zijn</a:t>
            </a:r>
            <a:r>
              <a:rPr lang="en-US" dirty="0">
                <a:solidFill>
                  <a:srgbClr val="333333"/>
                </a:solidFill>
              </a:rPr>
              <a:t> </a:t>
            </a:r>
            <a:r>
              <a:rPr lang="en-US" dirty="0" err="1">
                <a:solidFill>
                  <a:srgbClr val="333333"/>
                </a:solidFill>
              </a:rPr>
              <a:t>vormen</a:t>
            </a:r>
            <a:r>
              <a:rPr lang="en-US" dirty="0">
                <a:solidFill>
                  <a:srgbClr val="333333"/>
                </a:solidFill>
              </a:rPr>
              <a:t> van </a:t>
            </a:r>
            <a:r>
              <a:rPr lang="en-US" dirty="0" err="1">
                <a:solidFill>
                  <a:srgbClr val="333333"/>
                </a:solidFill>
              </a:rPr>
              <a:t>grensoverschrijdend</a:t>
            </a:r>
            <a:r>
              <a:rPr lang="en-US" dirty="0">
                <a:solidFill>
                  <a:srgbClr val="333333"/>
                </a:solidFill>
              </a:rPr>
              <a:t> </a:t>
            </a:r>
            <a:r>
              <a:rPr lang="en-US" dirty="0" err="1">
                <a:solidFill>
                  <a:srgbClr val="333333"/>
                </a:solidFill>
              </a:rPr>
              <a:t>gedrag</a:t>
            </a:r>
            <a:r>
              <a:rPr lang="en-US" dirty="0">
                <a:solidFill>
                  <a:srgbClr val="333333"/>
                </a:solidFill>
              </a:rPr>
              <a:t>. </a:t>
            </a:r>
            <a:r>
              <a:rPr lang="en-US" dirty="0" err="1">
                <a:solidFill>
                  <a:srgbClr val="333333"/>
                </a:solidFill>
              </a:rPr>
              <a:t>Grensoverschrijdend</a:t>
            </a:r>
            <a:r>
              <a:rPr lang="en-US" dirty="0">
                <a:solidFill>
                  <a:srgbClr val="333333"/>
                </a:solidFill>
              </a:rPr>
              <a:t> </a:t>
            </a:r>
            <a:r>
              <a:rPr lang="en-US" dirty="0" err="1">
                <a:solidFill>
                  <a:srgbClr val="333333"/>
                </a:solidFill>
              </a:rPr>
              <a:t>gedrag</a:t>
            </a:r>
            <a:r>
              <a:rPr lang="en-US" dirty="0">
                <a:solidFill>
                  <a:srgbClr val="333333"/>
                </a:solidFill>
              </a:rPr>
              <a:t> is de </a:t>
            </a:r>
            <a:r>
              <a:rPr lang="en-US" dirty="0" err="1">
                <a:solidFill>
                  <a:srgbClr val="333333"/>
                </a:solidFill>
              </a:rPr>
              <a:t>overkoepelende</a:t>
            </a:r>
            <a:r>
              <a:rPr lang="en-US" dirty="0">
                <a:solidFill>
                  <a:srgbClr val="333333"/>
                </a:solidFill>
              </a:rPr>
              <a:t> term </a:t>
            </a:r>
            <a:r>
              <a:rPr lang="en-US" dirty="0" err="1">
                <a:solidFill>
                  <a:srgbClr val="333333"/>
                </a:solidFill>
              </a:rPr>
              <a:t>wanneer</a:t>
            </a:r>
            <a:r>
              <a:rPr lang="en-US" dirty="0">
                <a:solidFill>
                  <a:srgbClr val="333333"/>
                </a:solidFill>
              </a:rPr>
              <a:t> we </a:t>
            </a:r>
            <a:r>
              <a:rPr lang="en-US" dirty="0" err="1">
                <a:solidFill>
                  <a:srgbClr val="333333"/>
                </a:solidFill>
              </a:rPr>
              <a:t>spreken</a:t>
            </a:r>
            <a:r>
              <a:rPr lang="en-US" dirty="0">
                <a:solidFill>
                  <a:srgbClr val="333333"/>
                </a:solidFill>
              </a:rPr>
              <a:t> van </a:t>
            </a:r>
            <a:r>
              <a:rPr lang="en-US" dirty="0" err="1">
                <a:solidFill>
                  <a:srgbClr val="333333"/>
                </a:solidFill>
              </a:rPr>
              <a:t>Pesterijen</a:t>
            </a:r>
            <a:r>
              <a:rPr lang="en-US" dirty="0">
                <a:solidFill>
                  <a:srgbClr val="333333"/>
                </a:solidFill>
              </a:rPr>
              <a:t>, </a:t>
            </a:r>
            <a:r>
              <a:rPr lang="en-US" dirty="0" err="1">
                <a:solidFill>
                  <a:srgbClr val="333333"/>
                </a:solidFill>
              </a:rPr>
              <a:t>geweld</a:t>
            </a:r>
            <a:r>
              <a:rPr lang="en-US" dirty="0">
                <a:solidFill>
                  <a:srgbClr val="333333"/>
                </a:solidFill>
              </a:rPr>
              <a:t> of </a:t>
            </a:r>
            <a:r>
              <a:rPr lang="en-US" dirty="0" err="1">
                <a:solidFill>
                  <a:srgbClr val="333333"/>
                </a:solidFill>
              </a:rPr>
              <a:t>ongewenste</a:t>
            </a:r>
            <a:r>
              <a:rPr lang="en-US" dirty="0">
                <a:solidFill>
                  <a:srgbClr val="333333"/>
                </a:solidFill>
              </a:rPr>
              <a:t> (</a:t>
            </a:r>
            <a:r>
              <a:rPr lang="en-US" dirty="0" err="1">
                <a:solidFill>
                  <a:srgbClr val="333333"/>
                </a:solidFill>
              </a:rPr>
              <a:t>seksuele</a:t>
            </a:r>
            <a:r>
              <a:rPr lang="en-US" dirty="0">
                <a:solidFill>
                  <a:srgbClr val="333333"/>
                </a:solidFill>
              </a:rPr>
              <a:t>) </a:t>
            </a:r>
            <a:r>
              <a:rPr lang="en-US" dirty="0" err="1">
                <a:solidFill>
                  <a:srgbClr val="333333"/>
                </a:solidFill>
              </a:rPr>
              <a:t>intimidatie</a:t>
            </a:r>
            <a:r>
              <a:rPr lang="en-US" dirty="0">
                <a:solidFill>
                  <a:srgbClr val="333333"/>
                </a:solidFill>
              </a:rPr>
              <a:t>. </a:t>
            </a:r>
            <a:r>
              <a:rPr lang="en-US" dirty="0" err="1">
                <a:solidFill>
                  <a:srgbClr val="333333"/>
                </a:solidFill>
              </a:rPr>
              <a:t>Deze</a:t>
            </a:r>
            <a:r>
              <a:rPr lang="en-US" dirty="0">
                <a:solidFill>
                  <a:srgbClr val="333333"/>
                </a:solidFill>
              </a:rPr>
              <a:t> term is </a:t>
            </a:r>
            <a:r>
              <a:rPr lang="en-US" dirty="0" err="1">
                <a:solidFill>
                  <a:srgbClr val="333333"/>
                </a:solidFill>
              </a:rPr>
              <a:t>vollediger</a:t>
            </a:r>
            <a:r>
              <a:rPr lang="en-US" dirty="0">
                <a:solidFill>
                  <a:srgbClr val="333333"/>
                </a:solidFill>
              </a:rPr>
              <a:t> dan </a:t>
            </a:r>
            <a:r>
              <a:rPr lang="en-US" dirty="0" err="1">
                <a:solidFill>
                  <a:srgbClr val="333333"/>
                </a:solidFill>
              </a:rPr>
              <a:t>enkel</a:t>
            </a:r>
            <a:r>
              <a:rPr lang="en-US" dirty="0">
                <a:solidFill>
                  <a:srgbClr val="333333"/>
                </a:solidFill>
              </a:rPr>
              <a:t> </a:t>
            </a:r>
            <a:r>
              <a:rPr lang="en-US" dirty="0" err="1">
                <a:solidFill>
                  <a:srgbClr val="333333"/>
                </a:solidFill>
              </a:rPr>
              <a:t>geweld</a:t>
            </a:r>
            <a:r>
              <a:rPr lang="en-US" dirty="0">
                <a:solidFill>
                  <a:srgbClr val="333333"/>
                </a:solidFill>
              </a:rPr>
              <a:t> en </a:t>
            </a:r>
            <a:r>
              <a:rPr lang="en-US" dirty="0" err="1">
                <a:solidFill>
                  <a:srgbClr val="333333"/>
                </a:solidFill>
              </a:rPr>
              <a:t>intimidatie</a:t>
            </a:r>
            <a:r>
              <a:rPr lang="en-US" dirty="0">
                <a:solidFill>
                  <a:srgbClr val="333333"/>
                </a:solidFill>
              </a:rPr>
              <a:t> </a:t>
            </a:r>
            <a:r>
              <a:rPr lang="en-US" dirty="0" err="1">
                <a:solidFill>
                  <a:srgbClr val="333333"/>
                </a:solidFill>
              </a:rPr>
              <a:t>te</a:t>
            </a:r>
            <a:r>
              <a:rPr lang="en-US" dirty="0">
                <a:solidFill>
                  <a:srgbClr val="333333"/>
                </a:solidFill>
              </a:rPr>
              <a:t> </a:t>
            </a:r>
            <a:r>
              <a:rPr lang="en-US" dirty="0" err="1">
                <a:solidFill>
                  <a:srgbClr val="333333"/>
                </a:solidFill>
              </a:rPr>
              <a:t>benoemen</a:t>
            </a:r>
            <a:r>
              <a:rPr lang="en-US" dirty="0">
                <a:solidFill>
                  <a:srgbClr val="333333"/>
                </a:solidFill>
              </a:rPr>
              <a:t>. </a:t>
            </a:r>
          </a:p>
          <a:p>
            <a:endParaRPr lang="en-US" dirty="0">
              <a:solidFill>
                <a:srgbClr val="333333"/>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nl-NL" sz="1200" b="0" i="0" kern="1200" dirty="0">
                <a:solidFill>
                  <a:schemeClr val="tx1"/>
                </a:solidFill>
                <a:effectLst/>
                <a:latin typeface="+mn-lt"/>
                <a:ea typeface="+mn-ea"/>
                <a:cs typeface="+mn-cs"/>
              </a:rPr>
              <a:t>De bekendste uitingen van psychosociale risico’s op het werk zijn stress, burn-out en conflicten verbonden aan het werk en geweld, pesterijen en ongewenst seksueel gedrag op het werk. </a:t>
            </a:r>
            <a:r>
              <a:rPr lang="nl-NL" sz="1200" kern="1200" dirty="0">
                <a:solidFill>
                  <a:schemeClr val="tx1"/>
                </a:solidFill>
                <a:effectLst/>
                <a:latin typeface="+mn-lt"/>
                <a:ea typeface="+mn-ea"/>
                <a:cs typeface="+mn-cs"/>
              </a:rPr>
              <a:t>De werkgever moet de nodige maatregelen treffen om de psychosociale risico’s op het werk te voorkomen, om de schade ten gevolge van deze risico’s te voorkomen of om deze schade te beperken.</a:t>
            </a:r>
          </a:p>
          <a:p>
            <a:endParaRPr lang="en-US" dirty="0">
              <a:solidFill>
                <a:srgbClr val="333333"/>
              </a:solidFill>
            </a:endParaRPr>
          </a:p>
          <a:p>
            <a:r>
              <a:rPr lang="en-US" dirty="0"/>
              <a:t>https://werk.belgie.be/nl/themas/welzijn-op-het-werk/psychosociale-risicos-op-het-werk/definities-en-toepassingsgebied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DF8325C-734F-4BD6-9D5D-A0651F9622A6}"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4834448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sz="1200" err="1">
                <a:ea typeface="+mn-lt"/>
                <a:cs typeface="+mn-lt"/>
              </a:rPr>
              <a:t>Conflict</a:t>
            </a:r>
            <a:r>
              <a:rPr lang="fr-FR" sz="1200">
                <a:ea typeface="+mn-lt"/>
                <a:cs typeface="+mn-lt"/>
              </a:rPr>
              <a:t> :https://orbi.uliege.be/</a:t>
            </a:r>
            <a:r>
              <a:rPr lang="fr-FR" sz="1200" err="1">
                <a:ea typeface="+mn-lt"/>
                <a:cs typeface="+mn-lt"/>
              </a:rPr>
              <a:t>bitstream</a:t>
            </a:r>
            <a:r>
              <a:rPr lang="fr-FR" sz="1200">
                <a:ea typeface="+mn-lt"/>
                <a:cs typeface="+mn-lt"/>
              </a:rPr>
              <a:t>/2268/245516/1/Que%20nous%20apprennent%20les%20conflits.pdf </a:t>
            </a:r>
          </a:p>
          <a:p>
            <a:pPr marL="0" marR="0" indent="0" algn="l" defTabSz="914400" rtl="0" eaLnBrk="1" fontAlgn="auto" latinLnBrk="0" hangingPunct="1">
              <a:lnSpc>
                <a:spcPct val="100000"/>
              </a:lnSpc>
              <a:spcBef>
                <a:spcPts val="0"/>
              </a:spcBef>
              <a:spcAft>
                <a:spcPts val="0"/>
              </a:spcAft>
              <a:buClrTx/>
              <a:buSzTx/>
              <a:buFontTx/>
              <a:buNone/>
              <a:tabLst/>
              <a:defRPr/>
            </a:pPr>
            <a:r>
              <a:rPr lang="fr-FR" sz="1200">
                <a:solidFill>
                  <a:schemeClr val="tx1"/>
                </a:solidFill>
                <a:ea typeface="+mn-lt"/>
                <a:cs typeface="+mn-lt"/>
              </a:rPr>
              <a:t>Bore-out: Philippe </a:t>
            </a:r>
            <a:r>
              <a:rPr lang="fr-FR" sz="1200" err="1">
                <a:solidFill>
                  <a:schemeClr val="tx1"/>
                </a:solidFill>
                <a:ea typeface="+mn-lt"/>
                <a:cs typeface="+mn-lt"/>
              </a:rPr>
              <a:t>Rothlin</a:t>
            </a:r>
            <a:r>
              <a:rPr lang="fr-FR" sz="1200">
                <a:solidFill>
                  <a:schemeClr val="tx1"/>
                </a:solidFill>
                <a:ea typeface="+mn-lt"/>
                <a:cs typeface="+mn-lt"/>
              </a:rPr>
              <a:t> en Peter R. Werder in hun </a:t>
            </a:r>
            <a:r>
              <a:rPr lang="fr-FR" sz="1200" err="1">
                <a:solidFill>
                  <a:schemeClr val="tx1"/>
                </a:solidFill>
                <a:ea typeface="+mn-lt"/>
                <a:cs typeface="+mn-lt"/>
              </a:rPr>
              <a:t>boek</a:t>
            </a:r>
            <a:r>
              <a:rPr lang="fr-FR" sz="1200">
                <a:solidFill>
                  <a:schemeClr val="tx1"/>
                </a:solidFill>
                <a:ea typeface="+mn-lt"/>
                <a:cs typeface="+mn-lt"/>
              </a:rPr>
              <a:t> "</a:t>
            </a:r>
            <a:r>
              <a:rPr lang="fr-FR" sz="1200" i="1">
                <a:solidFill>
                  <a:schemeClr val="tx1"/>
                </a:solidFill>
                <a:ea typeface="+mn-lt"/>
                <a:cs typeface="+mn-lt"/>
              </a:rPr>
              <a:t>Diagnose Bore-out</a:t>
            </a:r>
            <a:r>
              <a:rPr lang="fr-FR" sz="1200">
                <a:solidFill>
                  <a:schemeClr val="tx1"/>
                </a:solidFill>
                <a:ea typeface="+mn-lt"/>
                <a:cs typeface="+mn-lt"/>
              </a:rPr>
              <a:t>" </a:t>
            </a:r>
            <a:r>
              <a:rPr lang="fr-FR" sz="1200" err="1">
                <a:solidFill>
                  <a:schemeClr val="tx1"/>
                </a:solidFill>
                <a:ea typeface="+mn-lt"/>
                <a:cs typeface="+mn-lt"/>
              </a:rPr>
              <a:t>uit</a:t>
            </a:r>
            <a:r>
              <a:rPr lang="fr-FR" sz="1200">
                <a:solidFill>
                  <a:schemeClr val="tx1"/>
                </a:solidFill>
                <a:ea typeface="+mn-lt"/>
                <a:cs typeface="+mn-lt"/>
              </a:rPr>
              <a:t> 2007</a:t>
            </a:r>
            <a:r>
              <a:rPr lang="fr-FR" sz="1200" i="1">
                <a:solidFill>
                  <a:schemeClr val="tx1"/>
                </a:solidFill>
                <a:ea typeface="+mn-lt"/>
                <a:cs typeface="+mn-lt"/>
              </a:rPr>
              <a:t>. </a:t>
            </a:r>
          </a:p>
          <a:p>
            <a:pPr marL="0" marR="0" indent="0" algn="l" defTabSz="914400" rtl="0" eaLnBrk="1" fontAlgn="auto" latinLnBrk="0" hangingPunct="1">
              <a:lnSpc>
                <a:spcPct val="100000"/>
              </a:lnSpc>
              <a:spcBef>
                <a:spcPts val="0"/>
              </a:spcBef>
              <a:spcAft>
                <a:spcPts val="0"/>
              </a:spcAft>
              <a:buClrTx/>
              <a:buSzTx/>
              <a:buFontTx/>
              <a:buNone/>
              <a:tabLst/>
              <a:defRPr/>
            </a:pPr>
            <a:endParaRPr lang="fr-FR" sz="1200" i="1">
              <a:solidFill>
                <a:schemeClr val="tx1"/>
              </a:solidFill>
              <a:ea typeface="+mn-lt"/>
              <a:cs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nl-BE" sz="1200" noProof="0" err="1">
                <a:solidFill>
                  <a:schemeClr val="tx1"/>
                </a:solidFill>
                <a:ea typeface="+mn-lt"/>
                <a:cs typeface="+mn-lt"/>
              </a:rPr>
              <a:t>Bore</a:t>
            </a:r>
            <a:r>
              <a:rPr lang="nl-BE" sz="1200" noProof="0">
                <a:solidFill>
                  <a:schemeClr val="tx1"/>
                </a:solidFill>
                <a:ea typeface="+mn-lt"/>
                <a:cs typeface="+mn-lt"/>
              </a:rPr>
              <a:t>-out: Een syndroom dat verband houdt met verveling op het werk, als gevolg van een gebrek aan stimulatie, uitdaging of zinvolle taken. Dit kan leiden tot verlies van motivatie, een laag zelfbeeld en negatieve gevolgen voor de geestelijke en lichamelijke gezondheid. </a:t>
            </a:r>
            <a:r>
              <a:rPr lang="nl-NL" sz="1200" noProof="0">
                <a:solidFill>
                  <a:schemeClr val="tx1"/>
                </a:solidFill>
                <a:ea typeface="+mn-lt"/>
                <a:cs typeface="+mn-lt"/>
              </a:rPr>
              <a:t>Verveling als gevolg van een gebrek aan werk en onderbenutting van vaardigheden.</a:t>
            </a:r>
            <a:endParaRPr lang="nl-BE" sz="1200" noProof="0">
              <a:solidFill>
                <a:schemeClr val="tx1"/>
              </a:solidFill>
              <a:ea typeface="+mn-lt"/>
              <a:cs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nl-BE" sz="1200" noProof="0">
                <a:solidFill>
                  <a:schemeClr val="tx1"/>
                </a:solidFill>
                <a:ea typeface="+mn-lt"/>
                <a:cs typeface="+mn-lt"/>
              </a:rPr>
              <a:t>Brown-out: Een vorm van professionele ontkoppeling waarbij mensen de betekenis van hun werk verliezen, vaak door taken die ze als absurd of zinloos beschouwen. OF: </a:t>
            </a:r>
            <a:r>
              <a:rPr lang="nl-NL" sz="1200" noProof="0">
                <a:solidFill>
                  <a:schemeClr val="tx1"/>
                </a:solidFill>
                <a:ea typeface="+mn-lt"/>
                <a:cs typeface="+mn-lt"/>
              </a:rPr>
              <a:t>Psychosociale belasting (cognitief-emotioneel) in verband met tegenstrijdige gedachten (dissonanties) in een context van 'functionele domheid'</a:t>
            </a:r>
            <a:endParaRPr lang="nl-BE" sz="1200" noProof="0">
              <a:solidFill>
                <a:schemeClr val="tx1"/>
              </a:solidFill>
              <a:ea typeface="+mn-lt"/>
              <a:cs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FR" sz="1200" noProof="0" err="1">
                <a:solidFill>
                  <a:schemeClr val="tx1"/>
                </a:solidFill>
                <a:ea typeface="Calibri"/>
                <a:cs typeface="Calibri"/>
              </a:rPr>
              <a:t>Seksueel</a:t>
            </a:r>
            <a:r>
              <a:rPr lang="fr-FR" sz="1200" noProof="0">
                <a:solidFill>
                  <a:schemeClr val="tx1"/>
                </a:solidFill>
                <a:ea typeface="Calibri"/>
                <a:cs typeface="Calibri"/>
              </a:rPr>
              <a:t> </a:t>
            </a:r>
            <a:r>
              <a:rPr lang="fr-FR" sz="1200" noProof="0" err="1">
                <a:solidFill>
                  <a:schemeClr val="tx1"/>
                </a:solidFill>
                <a:ea typeface="Calibri"/>
                <a:cs typeface="Calibri"/>
              </a:rPr>
              <a:t>grensoverschrijdend</a:t>
            </a:r>
            <a:r>
              <a:rPr lang="fr-FR" sz="1200" noProof="0">
                <a:solidFill>
                  <a:schemeClr val="tx1"/>
                </a:solidFill>
                <a:ea typeface="Calibri"/>
                <a:cs typeface="Calibri"/>
              </a:rPr>
              <a:t> </a:t>
            </a:r>
            <a:r>
              <a:rPr lang="fr-FR" sz="1200" noProof="0" err="1">
                <a:solidFill>
                  <a:schemeClr val="tx1"/>
                </a:solidFill>
                <a:ea typeface="Calibri"/>
                <a:cs typeface="Calibri"/>
              </a:rPr>
              <a:t>gedrag</a:t>
            </a:r>
            <a:r>
              <a:rPr lang="fr-FR" sz="1200" noProof="0">
                <a:solidFill>
                  <a:schemeClr val="tx1"/>
                </a:solidFill>
                <a:ea typeface="Calibri"/>
                <a:cs typeface="Calibri"/>
              </a:rPr>
              <a:t>: </a:t>
            </a:r>
            <a:r>
              <a:rPr lang="fr-FR" sz="1200">
                <a:ea typeface="Calibri"/>
                <a:cs typeface="Calibri"/>
              </a:rPr>
              <a:t>Elk </a:t>
            </a:r>
            <a:r>
              <a:rPr lang="fr-FR" sz="1200" err="1">
                <a:ea typeface="Calibri"/>
                <a:cs typeface="Calibri"/>
              </a:rPr>
              <a:t>ongewenst</a:t>
            </a:r>
            <a:r>
              <a:rPr lang="fr-FR" sz="1200">
                <a:ea typeface="Calibri"/>
                <a:cs typeface="Calibri"/>
              </a:rPr>
              <a:t> </a:t>
            </a:r>
            <a:r>
              <a:rPr lang="fr-FR" sz="1200" err="1">
                <a:ea typeface="Calibri"/>
                <a:cs typeface="Calibri"/>
              </a:rPr>
              <a:t>gedrag</a:t>
            </a:r>
            <a:r>
              <a:rPr lang="fr-FR" sz="1200">
                <a:ea typeface="Calibri"/>
                <a:cs typeface="Calibri"/>
              </a:rPr>
              <a:t> met </a:t>
            </a:r>
            <a:r>
              <a:rPr lang="fr-FR" sz="1200" err="1">
                <a:ea typeface="Calibri"/>
                <a:cs typeface="Calibri"/>
              </a:rPr>
              <a:t>een</a:t>
            </a:r>
            <a:r>
              <a:rPr lang="fr-FR" sz="1200">
                <a:ea typeface="Calibri"/>
                <a:cs typeface="Calibri"/>
              </a:rPr>
              <a:t> </a:t>
            </a:r>
            <a:r>
              <a:rPr lang="fr-FR" sz="1200" err="1">
                <a:ea typeface="Calibri"/>
                <a:cs typeface="Calibri"/>
              </a:rPr>
              <a:t>seksuele</a:t>
            </a:r>
            <a:r>
              <a:rPr lang="fr-FR" sz="1200">
                <a:ea typeface="Calibri"/>
                <a:cs typeface="Calibri"/>
              </a:rPr>
              <a:t> </a:t>
            </a:r>
            <a:r>
              <a:rPr lang="fr-FR" sz="1200" err="1">
                <a:ea typeface="Calibri"/>
                <a:cs typeface="Calibri"/>
              </a:rPr>
              <a:t>connotatie</a:t>
            </a:r>
            <a:r>
              <a:rPr lang="fr-FR" sz="1200">
                <a:ea typeface="Calibri"/>
                <a:cs typeface="Calibri"/>
              </a:rPr>
              <a:t> </a:t>
            </a:r>
            <a:r>
              <a:rPr lang="fr-FR" sz="1200" err="1">
                <a:ea typeface="Calibri"/>
                <a:cs typeface="Calibri"/>
              </a:rPr>
              <a:t>dat</a:t>
            </a:r>
            <a:r>
              <a:rPr lang="fr-FR" sz="1200">
                <a:ea typeface="Calibri"/>
                <a:cs typeface="Calibri"/>
              </a:rPr>
              <a:t> </a:t>
            </a:r>
            <a:r>
              <a:rPr lang="fr-FR" sz="1200" err="1">
                <a:ea typeface="Calibri"/>
                <a:cs typeface="Calibri"/>
              </a:rPr>
              <a:t>fysiek</a:t>
            </a:r>
            <a:r>
              <a:rPr lang="fr-FR" sz="1200">
                <a:ea typeface="Calibri"/>
                <a:cs typeface="Calibri"/>
              </a:rPr>
              <a:t>, </a:t>
            </a:r>
            <a:r>
              <a:rPr lang="fr-FR" sz="1200" err="1">
                <a:ea typeface="Calibri"/>
                <a:cs typeface="Calibri"/>
              </a:rPr>
              <a:t>verbaal</a:t>
            </a:r>
            <a:r>
              <a:rPr lang="fr-FR" sz="1200">
                <a:ea typeface="Calibri"/>
                <a:cs typeface="Calibri"/>
              </a:rPr>
              <a:t> of non-</a:t>
            </a:r>
            <a:r>
              <a:rPr lang="fr-FR" sz="1200" err="1">
                <a:ea typeface="Calibri"/>
                <a:cs typeface="Calibri"/>
              </a:rPr>
              <a:t>verbaal</a:t>
            </a:r>
            <a:r>
              <a:rPr lang="fr-FR" sz="1200">
                <a:ea typeface="Calibri"/>
                <a:cs typeface="Calibri"/>
              </a:rPr>
              <a:t> </a:t>
            </a:r>
            <a:r>
              <a:rPr lang="fr-FR" sz="1200" err="1">
                <a:ea typeface="Calibri"/>
                <a:cs typeface="Calibri"/>
              </a:rPr>
              <a:t>tot</a:t>
            </a:r>
            <a:r>
              <a:rPr lang="fr-FR" sz="1200">
                <a:ea typeface="Calibri"/>
                <a:cs typeface="Calibri"/>
              </a:rPr>
              <a:t> </a:t>
            </a:r>
            <a:r>
              <a:rPr lang="fr-FR" sz="1200" err="1">
                <a:ea typeface="Calibri"/>
                <a:cs typeface="Calibri"/>
              </a:rPr>
              <a:t>uiting</a:t>
            </a:r>
            <a:r>
              <a:rPr lang="fr-FR" sz="1200">
                <a:ea typeface="Calibri"/>
                <a:cs typeface="Calibri"/>
              </a:rPr>
              <a:t> </a:t>
            </a:r>
            <a:r>
              <a:rPr lang="fr-FR" sz="1200" err="1">
                <a:ea typeface="Calibri"/>
                <a:cs typeface="Calibri"/>
              </a:rPr>
              <a:t>komt</a:t>
            </a:r>
            <a:r>
              <a:rPr lang="fr-FR" sz="1200">
                <a:ea typeface="Calibri"/>
                <a:cs typeface="Calibri"/>
              </a:rPr>
              <a:t> en </a:t>
            </a:r>
            <a:r>
              <a:rPr lang="fr-FR" sz="1200" err="1">
                <a:ea typeface="Calibri"/>
                <a:cs typeface="Calibri"/>
              </a:rPr>
              <a:t>tot</a:t>
            </a:r>
            <a:r>
              <a:rPr lang="fr-FR" sz="1200">
                <a:ea typeface="Calibri"/>
                <a:cs typeface="Calibri"/>
              </a:rPr>
              <a:t> </a:t>
            </a:r>
            <a:r>
              <a:rPr lang="fr-FR" sz="1200" err="1">
                <a:ea typeface="Calibri"/>
                <a:cs typeface="Calibri"/>
              </a:rPr>
              <a:t>doel</a:t>
            </a:r>
            <a:r>
              <a:rPr lang="fr-FR" sz="1200">
                <a:ea typeface="Calibri"/>
                <a:cs typeface="Calibri"/>
              </a:rPr>
              <a:t> of </a:t>
            </a:r>
            <a:r>
              <a:rPr lang="fr-FR" sz="1200" err="1">
                <a:ea typeface="Calibri"/>
                <a:cs typeface="Calibri"/>
              </a:rPr>
              <a:t>gevolg</a:t>
            </a:r>
            <a:r>
              <a:rPr lang="fr-FR" sz="1200">
                <a:ea typeface="Calibri"/>
                <a:cs typeface="Calibri"/>
              </a:rPr>
              <a:t> </a:t>
            </a:r>
            <a:r>
              <a:rPr lang="fr-FR" sz="1200" err="1">
                <a:ea typeface="Calibri"/>
                <a:cs typeface="Calibri"/>
              </a:rPr>
              <a:t>heeft</a:t>
            </a:r>
            <a:r>
              <a:rPr lang="fr-FR" sz="1200">
                <a:ea typeface="Calibri"/>
                <a:cs typeface="Calibri"/>
              </a:rPr>
              <a:t> </a:t>
            </a:r>
            <a:r>
              <a:rPr lang="fr-FR" sz="1200" err="1">
                <a:ea typeface="Calibri"/>
                <a:cs typeface="Calibri"/>
              </a:rPr>
              <a:t>dat</a:t>
            </a:r>
            <a:r>
              <a:rPr lang="fr-FR" sz="1200">
                <a:ea typeface="Calibri"/>
                <a:cs typeface="Calibri"/>
              </a:rPr>
              <a:t> de </a:t>
            </a:r>
            <a:r>
              <a:rPr lang="fr-FR" sz="1200" err="1">
                <a:ea typeface="Calibri"/>
                <a:cs typeface="Calibri"/>
              </a:rPr>
              <a:t>waardigheid</a:t>
            </a:r>
            <a:r>
              <a:rPr lang="fr-FR" sz="1200">
                <a:ea typeface="Calibri"/>
                <a:cs typeface="Calibri"/>
              </a:rPr>
              <a:t> van </a:t>
            </a:r>
            <a:r>
              <a:rPr lang="fr-FR" sz="1200" err="1">
                <a:ea typeface="Calibri"/>
                <a:cs typeface="Calibri"/>
              </a:rPr>
              <a:t>een</a:t>
            </a:r>
            <a:r>
              <a:rPr lang="fr-FR" sz="1200">
                <a:ea typeface="Calibri"/>
                <a:cs typeface="Calibri"/>
              </a:rPr>
              <a:t> </a:t>
            </a:r>
            <a:r>
              <a:rPr lang="fr-FR" sz="1200" err="1">
                <a:ea typeface="Calibri"/>
                <a:cs typeface="Calibri"/>
              </a:rPr>
              <a:t>persoon</a:t>
            </a:r>
            <a:r>
              <a:rPr lang="fr-FR" sz="1200">
                <a:ea typeface="Calibri"/>
                <a:cs typeface="Calibri"/>
              </a:rPr>
              <a:t> wordt </a:t>
            </a:r>
            <a:r>
              <a:rPr lang="fr-FR" sz="1200" err="1">
                <a:ea typeface="Calibri"/>
                <a:cs typeface="Calibri"/>
              </a:rPr>
              <a:t>aangetast</a:t>
            </a:r>
            <a:r>
              <a:rPr lang="fr-FR" sz="1200">
                <a:ea typeface="Calibri"/>
                <a:cs typeface="Calibri"/>
              </a:rPr>
              <a:t>, en in het </a:t>
            </a:r>
            <a:r>
              <a:rPr lang="fr-FR" sz="1200" err="1">
                <a:ea typeface="Calibri"/>
                <a:cs typeface="Calibri"/>
              </a:rPr>
              <a:t>bijzonder</a:t>
            </a:r>
            <a:r>
              <a:rPr lang="fr-FR" sz="1200">
                <a:ea typeface="Calibri"/>
                <a:cs typeface="Calibri"/>
              </a:rPr>
              <a:t> </a:t>
            </a:r>
            <a:r>
              <a:rPr lang="fr-FR" sz="1200" err="1">
                <a:ea typeface="Calibri"/>
                <a:cs typeface="Calibri"/>
              </a:rPr>
              <a:t>dat</a:t>
            </a:r>
            <a:r>
              <a:rPr lang="fr-FR" sz="1200">
                <a:ea typeface="Calibri"/>
                <a:cs typeface="Calibri"/>
              </a:rPr>
              <a:t> </a:t>
            </a:r>
            <a:r>
              <a:rPr lang="fr-FR" sz="1200" err="1">
                <a:ea typeface="Calibri"/>
                <a:cs typeface="Calibri"/>
              </a:rPr>
              <a:t>een</a:t>
            </a:r>
            <a:r>
              <a:rPr lang="fr-FR" sz="1200">
                <a:ea typeface="Calibri"/>
                <a:cs typeface="Calibri"/>
              </a:rPr>
              <a:t> </a:t>
            </a:r>
            <a:r>
              <a:rPr lang="fr-FR" sz="1200" err="1">
                <a:ea typeface="Calibri"/>
                <a:cs typeface="Calibri"/>
              </a:rPr>
              <a:t>bedreigende</a:t>
            </a:r>
            <a:r>
              <a:rPr lang="fr-FR" sz="1200">
                <a:ea typeface="Calibri"/>
                <a:cs typeface="Calibri"/>
              </a:rPr>
              <a:t>, </a:t>
            </a:r>
            <a:r>
              <a:rPr lang="fr-FR" sz="1200" err="1">
                <a:ea typeface="Calibri"/>
                <a:cs typeface="Calibri"/>
              </a:rPr>
              <a:t>vijandige</a:t>
            </a:r>
            <a:r>
              <a:rPr lang="fr-FR" sz="1200">
                <a:ea typeface="Calibri"/>
                <a:cs typeface="Calibri"/>
              </a:rPr>
              <a:t>, </a:t>
            </a:r>
            <a:r>
              <a:rPr lang="fr-FR" sz="1200" err="1">
                <a:ea typeface="Calibri"/>
                <a:cs typeface="Calibri"/>
              </a:rPr>
              <a:t>beledigende</a:t>
            </a:r>
            <a:r>
              <a:rPr lang="fr-FR" sz="1200">
                <a:ea typeface="Calibri"/>
                <a:cs typeface="Calibri"/>
              </a:rPr>
              <a:t>, </a:t>
            </a:r>
            <a:r>
              <a:rPr lang="fr-FR" sz="1200" err="1">
                <a:ea typeface="Calibri"/>
                <a:cs typeface="Calibri"/>
              </a:rPr>
              <a:t>vernederende</a:t>
            </a:r>
            <a:r>
              <a:rPr lang="fr-FR" sz="1200">
                <a:ea typeface="Calibri"/>
                <a:cs typeface="Calibri"/>
              </a:rPr>
              <a:t> of </a:t>
            </a:r>
            <a:r>
              <a:rPr lang="fr-FR" sz="1200" err="1">
                <a:ea typeface="Calibri"/>
                <a:cs typeface="Calibri"/>
              </a:rPr>
              <a:t>kwetsende</a:t>
            </a:r>
            <a:r>
              <a:rPr lang="fr-FR" sz="1200">
                <a:ea typeface="Calibri"/>
                <a:cs typeface="Calibri"/>
              </a:rPr>
              <a:t> </a:t>
            </a:r>
            <a:r>
              <a:rPr lang="fr-FR" sz="1200" err="1">
                <a:ea typeface="Calibri"/>
                <a:cs typeface="Calibri"/>
              </a:rPr>
              <a:t>omgeving</a:t>
            </a:r>
            <a:r>
              <a:rPr lang="fr-FR" sz="1200">
                <a:ea typeface="Calibri"/>
                <a:cs typeface="Calibri"/>
              </a:rPr>
              <a:t> wordt </a:t>
            </a:r>
            <a:r>
              <a:rPr lang="fr-FR" sz="1200" err="1">
                <a:ea typeface="Calibri"/>
                <a:cs typeface="Calibri"/>
              </a:rPr>
              <a:t>gecreëerd</a:t>
            </a:r>
            <a:r>
              <a:rPr lang="fr-FR" sz="1200">
                <a:ea typeface="Calibri"/>
                <a:cs typeface="Calibri"/>
              </a:rPr>
              <a:t>.</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1200" err="1">
                <a:ea typeface="Calibri"/>
                <a:cs typeface="Calibri"/>
              </a:rPr>
              <a:t>Conflict</a:t>
            </a:r>
            <a:r>
              <a:rPr lang="fr-FR" sz="1200">
                <a:ea typeface="Calibri"/>
                <a:cs typeface="Calibri"/>
              </a:rPr>
              <a:t>: </a:t>
            </a:r>
            <a:r>
              <a:rPr lang="nl-BE" sz="1200" noProof="0">
                <a:solidFill>
                  <a:schemeClr val="tx1"/>
                </a:solidFill>
                <a:ea typeface="+mn-lt"/>
                <a:cs typeface="+mn-lt"/>
              </a:rPr>
              <a:t>Het begrip conflict wordt door deskundigen vaak gedefinieerd als een situatie van antagonisme of spanning tussen partijen met uiteenlopende belangen, waarden of doelstellingen. Volgens sommige specialisten kan een conflict bijvoorbeeld worden gezien als een systemisch proces waarbij onverenigbaarheden of meningsverschillen ontstaan, vaak gepaard gaand met emotionele en cognitieve reacties.</a:t>
            </a:r>
          </a:p>
          <a:p>
            <a:pPr marL="0" marR="0" lvl="0" indent="0" algn="l" defTabSz="914400" rtl="0" eaLnBrk="1" fontAlgn="auto" latinLnBrk="0" hangingPunct="1">
              <a:lnSpc>
                <a:spcPct val="100000"/>
              </a:lnSpc>
              <a:spcBef>
                <a:spcPts val="0"/>
              </a:spcBef>
              <a:spcAft>
                <a:spcPts val="0"/>
              </a:spcAft>
              <a:buClrTx/>
              <a:buSzTx/>
              <a:buFontTx/>
              <a:buNone/>
              <a:tabLst/>
              <a:defRPr/>
            </a:pPr>
            <a:r>
              <a:rPr lang="nl-BE" sz="1200" noProof="0">
                <a:solidFill>
                  <a:schemeClr val="tx1"/>
                </a:solidFill>
                <a:ea typeface="Calibri"/>
                <a:cs typeface="Calibri"/>
              </a:rPr>
              <a:t>Conflict: </a:t>
            </a:r>
            <a:r>
              <a:rPr lang="nl-BE" sz="1200" noProof="0">
                <a:solidFill>
                  <a:schemeClr val="tx1"/>
                </a:solidFill>
                <a:ea typeface="+mn-lt"/>
                <a:cs typeface="+mn-lt"/>
              </a:rPr>
              <a:t>Het begrip conflict wordt door deskundigen vaak gedefinieerd als een situatie van antagonisme of spanning tussen partijen met uiteenlopende belangen, waarden of doelstellingen. Volgens sommige specialisten kan een conflict bijvoorbeeld worden gezien als een systemisch proces waarbij onverenigbaarheden of meningsverschillen ontstaan, vaak gepaard gaand met emotionele en cognitieve reacties.</a:t>
            </a:r>
          </a:p>
          <a:p>
            <a:pPr marL="0" marR="0" lvl="0" indent="0" algn="l" defTabSz="914400" rtl="0" eaLnBrk="1" fontAlgn="auto" latinLnBrk="0" hangingPunct="1">
              <a:lnSpc>
                <a:spcPct val="100000"/>
              </a:lnSpc>
              <a:spcBef>
                <a:spcPts val="0"/>
              </a:spcBef>
              <a:spcAft>
                <a:spcPts val="0"/>
              </a:spcAft>
              <a:buClrTx/>
              <a:buSzTx/>
              <a:buFontTx/>
              <a:buNone/>
              <a:tabLst/>
              <a:defRPr/>
            </a:pPr>
            <a:r>
              <a:rPr lang="nl-BE" sz="1200" noProof="0">
                <a:solidFill>
                  <a:schemeClr val="tx1"/>
                </a:solidFill>
                <a:ea typeface="Calibri"/>
                <a:cs typeface="Calibri"/>
              </a:rPr>
              <a:t>Geweld: Elke situatie waarin een persoon wordt bedreigd of fysiek of psychologisch wordt aangevallen tijdens het werk. Geweld komt tot uiting in onmiddellijk gedrag waarbij wordt gedreigd met fysiek geweld, fysieke agressie (bv. rechtstreekse slagen, enz.), verbale bedreigingen of verbale agressie (bv. beledigingen, vernederende of denigrerende woorden, ongegronde beschuldigingen van ernstige feiten, enz.)</a:t>
            </a:r>
          </a:p>
          <a:p>
            <a:r>
              <a:rPr lang="nl-NL" sz="1200"/>
              <a:t>Pesten / Morele intimidatie is een abusief geheel van meerdere gedragingen;</a:t>
            </a:r>
            <a:br>
              <a:rPr lang="nl-NL" sz="1200"/>
            </a:br>
            <a:r>
              <a:rPr lang="nl-NL" sz="1200"/>
              <a:t>die gelijkend of verschillend kunnen zijn;</a:t>
            </a:r>
            <a:br>
              <a:rPr lang="nl-NL" sz="1200"/>
            </a:br>
            <a:r>
              <a:rPr lang="nl-NL" sz="1200"/>
              <a:t>die van buiten of binnen de onderneming of instelling kunnen komen;</a:t>
            </a:r>
            <a:br>
              <a:rPr lang="nl-NL" sz="1200"/>
            </a:br>
            <a:r>
              <a:rPr lang="nl-NL" sz="1200"/>
              <a:t>die gedurende een bepaalde tijd plaatsvinden;</a:t>
            </a:r>
            <a:br>
              <a:rPr lang="nl-NL" sz="1200"/>
            </a:br>
            <a:r>
              <a:rPr lang="nl-NL" sz="1200"/>
              <a:t>tijdens de uitvoering van het werk;</a:t>
            </a:r>
            <a:br>
              <a:rPr lang="nl-NL" sz="1200"/>
            </a:br>
            <a:r>
              <a:rPr lang="nl-NL" sz="1200"/>
              <a:t>en die als doel of gevolg hebben:</a:t>
            </a:r>
          </a:p>
          <a:p>
            <a:pPr>
              <a:buFont typeface="Arial" panose="020B0604020202020204" pitchFamily="34" charset="0"/>
              <a:buChar char="•"/>
            </a:pPr>
            <a:r>
              <a:rPr lang="nl-NL" sz="1200"/>
              <a:t>Aantasting van de persoonlijkheid, waardigheid of fysieke of psychische integriteit van een persoon;</a:t>
            </a:r>
          </a:p>
          <a:p>
            <a:pPr>
              <a:buFont typeface="Arial" panose="020B0604020202020204" pitchFamily="34" charset="0"/>
              <a:buChar char="•"/>
            </a:pPr>
            <a:r>
              <a:rPr lang="nl-NL" sz="1200"/>
              <a:t>In gevaar brengen van zijn of haar arbeidsplaats;</a:t>
            </a:r>
          </a:p>
          <a:p>
            <a:pPr>
              <a:buFont typeface="Arial" panose="020B0604020202020204" pitchFamily="34" charset="0"/>
              <a:buChar char="•"/>
            </a:pPr>
            <a:r>
              <a:rPr lang="nl-NL" sz="1200"/>
              <a:t>Creëren van een intimiderende, vijandige, vernederende, vernederende of beledigende werkomgeving.</a:t>
            </a:r>
          </a:p>
          <a:p>
            <a:pPr marL="0" marR="0" lvl="0" indent="0" algn="l" defTabSz="914400" rtl="0" eaLnBrk="1" fontAlgn="auto" latinLnBrk="0" hangingPunct="1">
              <a:lnSpc>
                <a:spcPct val="100000"/>
              </a:lnSpc>
              <a:spcBef>
                <a:spcPts val="0"/>
              </a:spcBef>
              <a:spcAft>
                <a:spcPts val="0"/>
              </a:spcAft>
              <a:buClrTx/>
              <a:buSzTx/>
              <a:buFontTx/>
              <a:buNone/>
              <a:tabLst/>
              <a:defRPr/>
            </a:pPr>
            <a:endParaRPr lang="nl-BE" sz="1200" noProof="0">
              <a:solidFill>
                <a:schemeClr val="tx1"/>
              </a:solidFill>
              <a:ea typeface="Calibri"/>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nl-BE" sz="1200" noProof="0">
              <a:solidFill>
                <a:schemeClr val="tx1"/>
              </a:solidFill>
              <a:ea typeface="+mn-lt"/>
              <a:cs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fr-FR" sz="1200">
              <a:ea typeface="Calibri"/>
              <a:cs typeface="Calibri"/>
            </a:endParaRPr>
          </a:p>
        </p:txBody>
      </p:sp>
      <p:sp>
        <p:nvSpPr>
          <p:cNvPr id="4" name="Tijdelijke aanduiding voor dia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DF8325C-734F-4BD6-9D5D-A0651F9622A6}" type="slidenum">
              <a:rPr kumimoji="0" lang="nl-NL"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nl-NL"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7736909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ea typeface="Calibri"/>
              <a:cs typeface="Calibri"/>
            </a:endParaRPr>
          </a:p>
          <a:p>
            <a:pPr marL="171450" indent="-171450">
              <a:buFont typeface="Calibri"/>
              <a:buChar char="-"/>
            </a:pPr>
            <a:r>
              <a:rPr lang="en-US" dirty="0">
                <a:ea typeface="Calibri"/>
                <a:cs typeface="Calibri"/>
              </a:rPr>
              <a:t>Webinar: </a:t>
            </a:r>
            <a:r>
              <a:rPr lang="en-US" dirty="0" err="1">
                <a:ea typeface="Calibri"/>
                <a:cs typeface="Calibri"/>
              </a:rPr>
              <a:t>doel</a:t>
            </a:r>
            <a:r>
              <a:rPr lang="en-US" dirty="0">
                <a:ea typeface="Calibri"/>
                <a:cs typeface="Calibri"/>
              </a:rPr>
              <a:t> is om de </a:t>
            </a:r>
            <a:r>
              <a:rPr lang="en-US" dirty="0" err="1">
                <a:ea typeface="Calibri"/>
                <a:cs typeface="Calibri"/>
              </a:rPr>
              <a:t>informatiemodule</a:t>
            </a:r>
            <a:r>
              <a:rPr lang="en-US" dirty="0">
                <a:ea typeface="Calibri"/>
                <a:cs typeface="Calibri"/>
              </a:rPr>
              <a:t> toe </a:t>
            </a:r>
            <a:r>
              <a:rPr lang="en-US" dirty="0" err="1">
                <a:ea typeface="Calibri"/>
                <a:cs typeface="Calibri"/>
              </a:rPr>
              <a:t>te</a:t>
            </a:r>
            <a:r>
              <a:rPr lang="en-US" dirty="0">
                <a:ea typeface="Calibri"/>
                <a:cs typeface="Calibri"/>
              </a:rPr>
              <a:t> </a:t>
            </a:r>
            <a:r>
              <a:rPr lang="en-US" dirty="0" err="1">
                <a:ea typeface="Calibri"/>
                <a:cs typeface="Calibri"/>
              </a:rPr>
              <a:t>lichten</a:t>
            </a:r>
            <a:r>
              <a:rPr lang="en-US" dirty="0">
                <a:ea typeface="Calibri"/>
                <a:cs typeface="Calibri"/>
              </a:rPr>
              <a:t> en </a:t>
            </a:r>
            <a:r>
              <a:rPr lang="en-US" dirty="0" err="1">
                <a:ea typeface="Calibri"/>
                <a:cs typeface="Calibri"/>
              </a:rPr>
              <a:t>een</a:t>
            </a:r>
            <a:r>
              <a:rPr lang="en-US" dirty="0">
                <a:ea typeface="Calibri"/>
                <a:cs typeface="Calibri"/>
              </a:rPr>
              <a:t> </a:t>
            </a:r>
            <a:r>
              <a:rPr lang="en-US" dirty="0" err="1">
                <a:ea typeface="Calibri"/>
                <a:cs typeface="Calibri"/>
              </a:rPr>
              <a:t>bundeling</a:t>
            </a:r>
            <a:r>
              <a:rPr lang="en-US" dirty="0">
                <a:ea typeface="Calibri"/>
                <a:cs typeface="Calibri"/>
              </a:rPr>
              <a:t> van </a:t>
            </a:r>
            <a:r>
              <a:rPr lang="en-US" dirty="0" err="1">
                <a:ea typeface="Calibri"/>
                <a:cs typeface="Calibri"/>
              </a:rPr>
              <a:t>bestaande</a:t>
            </a:r>
            <a:r>
              <a:rPr lang="en-US" dirty="0">
                <a:ea typeface="Calibri"/>
                <a:cs typeface="Calibri"/>
              </a:rPr>
              <a:t> </a:t>
            </a:r>
            <a:r>
              <a:rPr lang="en-US" dirty="0" err="1">
                <a:ea typeface="Calibri"/>
                <a:cs typeface="Calibri"/>
              </a:rPr>
              <a:t>theorie</a:t>
            </a:r>
            <a:r>
              <a:rPr lang="en-US" dirty="0">
                <a:ea typeface="Calibri"/>
                <a:cs typeface="Calibri"/>
              </a:rPr>
              <a:t> en </a:t>
            </a:r>
            <a:r>
              <a:rPr lang="en-US" dirty="0" err="1">
                <a:ea typeface="Calibri"/>
                <a:cs typeface="Calibri"/>
              </a:rPr>
              <a:t>informatie</a:t>
            </a:r>
            <a:r>
              <a:rPr lang="en-US" dirty="0">
                <a:ea typeface="Calibri"/>
                <a:cs typeface="Calibri"/>
              </a:rPr>
              <a:t> mee </a:t>
            </a:r>
            <a:r>
              <a:rPr lang="en-US" dirty="0" err="1">
                <a:ea typeface="Calibri"/>
                <a:cs typeface="Calibri"/>
              </a:rPr>
              <a:t>te</a:t>
            </a:r>
            <a:r>
              <a:rPr lang="en-US" dirty="0">
                <a:ea typeface="Calibri"/>
                <a:cs typeface="Calibri"/>
              </a:rPr>
              <a:t> </a:t>
            </a:r>
            <a:r>
              <a:rPr lang="en-US" dirty="0" err="1">
                <a:ea typeface="Calibri"/>
                <a:cs typeface="Calibri"/>
              </a:rPr>
              <a:t>geven</a:t>
            </a:r>
            <a:r>
              <a:rPr lang="en-US" dirty="0">
                <a:ea typeface="Calibri"/>
                <a:cs typeface="Calibri"/>
              </a:rPr>
              <a:t> </a:t>
            </a:r>
            <a:r>
              <a:rPr lang="en-US" dirty="0" err="1">
                <a:ea typeface="Calibri"/>
                <a:cs typeface="Calibri"/>
              </a:rPr>
              <a:t>aan</a:t>
            </a:r>
            <a:r>
              <a:rPr lang="en-US" dirty="0">
                <a:ea typeface="Calibri"/>
                <a:cs typeface="Calibri"/>
              </a:rPr>
              <a:t> de </a:t>
            </a:r>
            <a:r>
              <a:rPr lang="en-US" dirty="0" err="1">
                <a:ea typeface="Calibri"/>
                <a:cs typeface="Calibri"/>
              </a:rPr>
              <a:t>deelnemers</a:t>
            </a:r>
            <a:r>
              <a:rPr lang="en-US" dirty="0">
                <a:ea typeface="Calibri"/>
                <a:cs typeface="Calibri"/>
              </a:rPr>
              <a:t>. Het is </a:t>
            </a:r>
            <a:r>
              <a:rPr lang="en-US" dirty="0" err="1">
                <a:ea typeface="Calibri"/>
                <a:cs typeface="Calibri"/>
              </a:rPr>
              <a:t>aan</a:t>
            </a:r>
            <a:r>
              <a:rPr lang="en-US" dirty="0">
                <a:ea typeface="Calibri"/>
                <a:cs typeface="Calibri"/>
              </a:rPr>
              <a:t> de </a:t>
            </a:r>
            <a:r>
              <a:rPr lang="en-US" dirty="0" err="1">
                <a:ea typeface="Calibri"/>
                <a:cs typeface="Calibri"/>
              </a:rPr>
              <a:t>deelnemers</a:t>
            </a:r>
            <a:r>
              <a:rPr lang="en-US" dirty="0">
                <a:ea typeface="Calibri"/>
                <a:cs typeface="Calibri"/>
              </a:rPr>
              <a:t> om de info </a:t>
            </a:r>
            <a:r>
              <a:rPr lang="en-US" dirty="0" err="1">
                <a:ea typeface="Calibri"/>
                <a:cs typeface="Calibri"/>
              </a:rPr>
              <a:t>uit</a:t>
            </a:r>
            <a:r>
              <a:rPr lang="en-US" dirty="0">
                <a:ea typeface="Calibri"/>
                <a:cs typeface="Calibri"/>
              </a:rPr>
              <a:t> </a:t>
            </a:r>
            <a:r>
              <a:rPr lang="en-US" dirty="0" err="1">
                <a:ea typeface="Calibri"/>
                <a:cs typeface="Calibri"/>
              </a:rPr>
              <a:t>deze</a:t>
            </a:r>
            <a:r>
              <a:rPr lang="en-US" dirty="0">
                <a:ea typeface="Calibri"/>
                <a:cs typeface="Calibri"/>
              </a:rPr>
              <a:t> module die </a:t>
            </a:r>
            <a:r>
              <a:rPr lang="en-US" dirty="0" err="1">
                <a:ea typeface="Calibri"/>
                <a:cs typeface="Calibri"/>
              </a:rPr>
              <a:t>voor</a:t>
            </a:r>
            <a:r>
              <a:rPr lang="en-US" dirty="0">
                <a:ea typeface="Calibri"/>
                <a:cs typeface="Calibri"/>
              </a:rPr>
              <a:t> de eigen </a:t>
            </a:r>
            <a:r>
              <a:rPr lang="en-US" dirty="0" err="1">
                <a:ea typeface="Calibri"/>
                <a:cs typeface="Calibri"/>
              </a:rPr>
              <a:t>praktijk</a:t>
            </a:r>
            <a:r>
              <a:rPr lang="en-US" dirty="0">
                <a:ea typeface="Calibri"/>
                <a:cs typeface="Calibri"/>
              </a:rPr>
              <a:t> </a:t>
            </a:r>
            <a:r>
              <a:rPr lang="en-US" dirty="0" err="1">
                <a:ea typeface="Calibri"/>
                <a:cs typeface="Calibri"/>
              </a:rPr>
              <a:t>interessant</a:t>
            </a:r>
            <a:r>
              <a:rPr lang="en-US" dirty="0">
                <a:ea typeface="Calibri"/>
                <a:cs typeface="Calibri"/>
              </a:rPr>
              <a:t> is toe </a:t>
            </a:r>
            <a:r>
              <a:rPr lang="en-US" dirty="0" err="1">
                <a:ea typeface="Calibri"/>
                <a:cs typeface="Calibri"/>
              </a:rPr>
              <a:t>te</a:t>
            </a:r>
            <a:r>
              <a:rPr lang="en-US" dirty="0">
                <a:ea typeface="Calibri"/>
                <a:cs typeface="Calibri"/>
              </a:rPr>
              <a:t> </a:t>
            </a:r>
            <a:r>
              <a:rPr lang="en-US" dirty="0" err="1">
                <a:ea typeface="Calibri"/>
                <a:cs typeface="Calibri"/>
              </a:rPr>
              <a:t>passen</a:t>
            </a:r>
            <a:r>
              <a:rPr lang="en-US" dirty="0">
                <a:ea typeface="Calibri"/>
                <a:cs typeface="Calibri"/>
              </a:rPr>
              <a:t> en </a:t>
            </a:r>
            <a:r>
              <a:rPr lang="en-US" dirty="0" err="1">
                <a:ea typeface="Calibri"/>
                <a:cs typeface="Calibri"/>
              </a:rPr>
              <a:t>bij</a:t>
            </a:r>
            <a:r>
              <a:rPr lang="en-US" dirty="0">
                <a:ea typeface="Calibri"/>
                <a:cs typeface="Calibri"/>
              </a:rPr>
              <a:t> </a:t>
            </a:r>
            <a:r>
              <a:rPr lang="en-US" dirty="0" err="1">
                <a:ea typeface="Calibri"/>
                <a:cs typeface="Calibri"/>
              </a:rPr>
              <a:t>te</a:t>
            </a:r>
            <a:r>
              <a:rPr lang="en-US" dirty="0">
                <a:ea typeface="Calibri"/>
                <a:cs typeface="Calibri"/>
              </a:rPr>
              <a:t> </a:t>
            </a:r>
            <a:r>
              <a:rPr lang="en-US" dirty="0" err="1">
                <a:ea typeface="Calibri"/>
                <a:cs typeface="Calibri"/>
              </a:rPr>
              <a:t>houden</a:t>
            </a:r>
            <a:r>
              <a:rPr lang="en-US" dirty="0">
                <a:ea typeface="Calibri"/>
                <a:cs typeface="Calibri"/>
              </a:rPr>
              <a:t> wat </a:t>
            </a:r>
            <a:r>
              <a:rPr lang="en-US" dirty="0" err="1">
                <a:ea typeface="Calibri"/>
                <a:cs typeface="Calibri"/>
              </a:rPr>
              <a:t>interessant</a:t>
            </a:r>
            <a:r>
              <a:rPr lang="en-US" dirty="0">
                <a:ea typeface="Calibri"/>
                <a:cs typeface="Calibri"/>
              </a:rPr>
              <a:t> is en </a:t>
            </a:r>
            <a:r>
              <a:rPr lang="en-US" dirty="0" err="1">
                <a:ea typeface="Calibri"/>
                <a:cs typeface="Calibri"/>
              </a:rPr>
              <a:t>werkt</a:t>
            </a:r>
            <a:r>
              <a:rPr lang="en-US" dirty="0">
                <a:ea typeface="Calibri"/>
                <a:cs typeface="Calibri"/>
              </a:rPr>
              <a:t> en wat </a:t>
            </a:r>
            <a:r>
              <a:rPr lang="en-US" dirty="0" err="1">
                <a:ea typeface="Calibri"/>
                <a:cs typeface="Calibri"/>
              </a:rPr>
              <a:t>nog</a:t>
            </a:r>
            <a:r>
              <a:rPr lang="en-US" dirty="0">
                <a:ea typeface="Calibri"/>
                <a:cs typeface="Calibri"/>
              </a:rPr>
              <a:t> </a:t>
            </a:r>
            <a:r>
              <a:rPr lang="en-US" dirty="0" err="1">
                <a:ea typeface="Calibri"/>
                <a:cs typeface="Calibri"/>
              </a:rPr>
              <a:t>ontbreekt</a:t>
            </a:r>
            <a:r>
              <a:rPr lang="en-US" dirty="0">
                <a:ea typeface="Calibri"/>
                <a:cs typeface="Calibri"/>
              </a:rPr>
              <a:t> of minder </a:t>
            </a:r>
            <a:r>
              <a:rPr lang="en-US" dirty="0" err="1">
                <a:ea typeface="Calibri"/>
                <a:cs typeface="Calibri"/>
              </a:rPr>
              <a:t>goed</a:t>
            </a:r>
            <a:r>
              <a:rPr lang="en-US" dirty="0">
                <a:ea typeface="Calibri"/>
                <a:cs typeface="Calibri"/>
              </a:rPr>
              <a:t> </a:t>
            </a:r>
            <a:r>
              <a:rPr lang="en-US" dirty="0" err="1">
                <a:ea typeface="Calibri"/>
                <a:cs typeface="Calibri"/>
              </a:rPr>
              <a:t>werkt</a:t>
            </a:r>
            <a:r>
              <a:rPr lang="en-US" dirty="0">
                <a:ea typeface="Calibri"/>
                <a:cs typeface="Calibri"/>
              </a:rPr>
              <a:t>. </a:t>
            </a:r>
            <a:r>
              <a:rPr lang="en-US" dirty="0" err="1">
                <a:ea typeface="Calibri"/>
                <a:cs typeface="Calibri"/>
              </a:rPr>
              <a:t>Sommige</a:t>
            </a:r>
            <a:r>
              <a:rPr lang="en-US" dirty="0">
                <a:ea typeface="Calibri"/>
                <a:cs typeface="Calibri"/>
              </a:rPr>
              <a:t> </a:t>
            </a:r>
            <a:r>
              <a:rPr lang="en-US" dirty="0" err="1">
                <a:ea typeface="Calibri"/>
                <a:cs typeface="Calibri"/>
              </a:rPr>
              <a:t>informatie</a:t>
            </a:r>
            <a:r>
              <a:rPr lang="en-US" dirty="0">
                <a:ea typeface="Calibri"/>
                <a:cs typeface="Calibri"/>
              </a:rPr>
              <a:t> </a:t>
            </a:r>
            <a:r>
              <a:rPr lang="en-US" dirty="0" err="1">
                <a:ea typeface="Calibri"/>
                <a:cs typeface="Calibri"/>
              </a:rPr>
              <a:t>zal</a:t>
            </a:r>
            <a:r>
              <a:rPr lang="en-US" dirty="0">
                <a:ea typeface="Calibri"/>
                <a:cs typeface="Calibri"/>
              </a:rPr>
              <a:t> reeds common knowledge </a:t>
            </a:r>
            <a:r>
              <a:rPr lang="en-US" dirty="0" err="1">
                <a:ea typeface="Calibri"/>
                <a:cs typeface="Calibri"/>
              </a:rPr>
              <a:t>zijn</a:t>
            </a:r>
            <a:r>
              <a:rPr lang="en-US" dirty="0">
                <a:ea typeface="Calibri"/>
                <a:cs typeface="Calibri"/>
              </a:rPr>
              <a:t> </a:t>
            </a:r>
            <a:r>
              <a:rPr lang="en-US" dirty="0" err="1">
                <a:ea typeface="Calibri"/>
                <a:cs typeface="Calibri"/>
              </a:rPr>
              <a:t>voor</a:t>
            </a:r>
            <a:r>
              <a:rPr lang="en-US" dirty="0">
                <a:ea typeface="Calibri"/>
                <a:cs typeface="Calibri"/>
              </a:rPr>
              <a:t> </a:t>
            </a:r>
            <a:r>
              <a:rPr lang="en-US" dirty="0" err="1">
                <a:ea typeface="Calibri"/>
                <a:cs typeface="Calibri"/>
              </a:rPr>
              <a:t>huisartsen</a:t>
            </a:r>
            <a:r>
              <a:rPr lang="en-US" dirty="0">
                <a:ea typeface="Calibri"/>
                <a:cs typeface="Calibri"/>
              </a:rPr>
              <a:t> dan </a:t>
            </a:r>
            <a:r>
              <a:rPr lang="en-US" dirty="0" err="1">
                <a:ea typeface="Calibri"/>
                <a:cs typeface="Calibri"/>
              </a:rPr>
              <a:t>wel</a:t>
            </a:r>
            <a:r>
              <a:rPr lang="en-US" dirty="0">
                <a:ea typeface="Calibri"/>
                <a:cs typeface="Calibri"/>
              </a:rPr>
              <a:t> </a:t>
            </a:r>
            <a:r>
              <a:rPr lang="en-US" dirty="0" err="1">
                <a:ea typeface="Calibri"/>
                <a:cs typeface="Calibri"/>
              </a:rPr>
              <a:t>eerstelijnspsychologen</a:t>
            </a:r>
            <a:r>
              <a:rPr lang="en-US" dirty="0">
                <a:ea typeface="Calibri"/>
                <a:cs typeface="Calibri"/>
              </a:rPr>
              <a:t> maar we </a:t>
            </a:r>
            <a:r>
              <a:rPr lang="en-US" dirty="0" err="1">
                <a:ea typeface="Calibri"/>
                <a:cs typeface="Calibri"/>
              </a:rPr>
              <a:t>wilden</a:t>
            </a:r>
            <a:r>
              <a:rPr lang="en-US" dirty="0">
                <a:ea typeface="Calibri"/>
                <a:cs typeface="Calibri"/>
              </a:rPr>
              <a:t> </a:t>
            </a:r>
            <a:r>
              <a:rPr lang="en-US" dirty="0" err="1">
                <a:ea typeface="Calibri"/>
                <a:cs typeface="Calibri"/>
              </a:rPr>
              <a:t>een</a:t>
            </a:r>
            <a:r>
              <a:rPr lang="en-US" dirty="0">
                <a:ea typeface="Calibri"/>
                <a:cs typeface="Calibri"/>
              </a:rPr>
              <a:t> zo </a:t>
            </a:r>
            <a:r>
              <a:rPr lang="en-US" dirty="0" err="1">
                <a:ea typeface="Calibri"/>
                <a:cs typeface="Calibri"/>
              </a:rPr>
              <a:t>volledig</a:t>
            </a:r>
            <a:r>
              <a:rPr lang="en-US" dirty="0">
                <a:ea typeface="Calibri"/>
                <a:cs typeface="Calibri"/>
              </a:rPr>
              <a:t> </a:t>
            </a:r>
            <a:r>
              <a:rPr lang="en-US" dirty="0" err="1">
                <a:ea typeface="Calibri"/>
                <a:cs typeface="Calibri"/>
              </a:rPr>
              <a:t>mogelijke</a:t>
            </a:r>
            <a:r>
              <a:rPr lang="en-US" dirty="0">
                <a:ea typeface="Calibri"/>
                <a:cs typeface="Calibri"/>
              </a:rPr>
              <a:t> </a:t>
            </a:r>
            <a:r>
              <a:rPr lang="en-US" dirty="0" err="1">
                <a:ea typeface="Calibri"/>
                <a:cs typeface="Calibri"/>
              </a:rPr>
              <a:t>documentatie</a:t>
            </a:r>
            <a:r>
              <a:rPr lang="en-US" dirty="0">
                <a:ea typeface="Calibri"/>
                <a:cs typeface="Calibri"/>
              </a:rPr>
              <a:t> </a:t>
            </a:r>
            <a:r>
              <a:rPr lang="en-US" dirty="0" err="1">
                <a:ea typeface="Calibri"/>
                <a:cs typeface="Calibri"/>
              </a:rPr>
              <a:t>maken</a:t>
            </a:r>
            <a:r>
              <a:rPr lang="en-US" dirty="0">
                <a:ea typeface="Calibri"/>
                <a:cs typeface="Calibri"/>
              </a:rPr>
              <a:t> van alle </a:t>
            </a:r>
            <a:r>
              <a:rPr lang="en-US" dirty="0" err="1">
                <a:ea typeface="Calibri"/>
                <a:cs typeface="Calibri"/>
              </a:rPr>
              <a:t>informatie</a:t>
            </a:r>
            <a:r>
              <a:rPr lang="en-US" dirty="0">
                <a:ea typeface="Calibri"/>
                <a:cs typeface="Calibri"/>
              </a:rPr>
              <a:t> </a:t>
            </a:r>
            <a:r>
              <a:rPr lang="en-US" dirty="0" err="1">
                <a:ea typeface="Calibri"/>
                <a:cs typeface="Calibri"/>
              </a:rPr>
              <a:t>beschikbaar</a:t>
            </a:r>
            <a:r>
              <a:rPr lang="en-US" dirty="0">
                <a:ea typeface="Calibri"/>
                <a:cs typeface="Calibri"/>
              </a:rPr>
              <a:t> </a:t>
            </a:r>
            <a:r>
              <a:rPr lang="en-US" dirty="0" err="1">
                <a:ea typeface="Calibri"/>
                <a:cs typeface="Calibri"/>
              </a:rPr>
              <a:t>binnen</a:t>
            </a:r>
            <a:r>
              <a:rPr lang="en-US" dirty="0">
                <a:ea typeface="Calibri"/>
                <a:cs typeface="Calibri"/>
              </a:rPr>
              <a:t> het brede </a:t>
            </a:r>
            <a:r>
              <a:rPr lang="en-US" dirty="0" err="1">
                <a:ea typeface="Calibri"/>
                <a:cs typeface="Calibri"/>
              </a:rPr>
              <a:t>domein</a:t>
            </a:r>
            <a:r>
              <a:rPr lang="en-US" dirty="0">
                <a:ea typeface="Calibri"/>
                <a:cs typeface="Calibri"/>
              </a:rPr>
              <a:t> van mentale gezondheid en werk.  </a:t>
            </a:r>
          </a:p>
          <a:p>
            <a:pPr marL="171450" indent="-171450">
              <a:buFont typeface="Calibri"/>
              <a:buChar char="-"/>
            </a:pPr>
            <a:r>
              <a:rPr lang="en-US" dirty="0" err="1">
                <a:ea typeface="Calibri"/>
                <a:cs typeface="Calibri"/>
              </a:rPr>
              <a:t>Multidisciplinaire</a:t>
            </a:r>
            <a:r>
              <a:rPr lang="en-US" dirty="0">
                <a:ea typeface="Calibri"/>
                <a:cs typeface="Calibri"/>
              </a:rPr>
              <a:t> </a:t>
            </a:r>
            <a:r>
              <a:rPr lang="en-US" dirty="0" err="1">
                <a:ea typeface="Calibri"/>
                <a:cs typeface="Calibri"/>
              </a:rPr>
              <a:t>intervisies</a:t>
            </a:r>
            <a:r>
              <a:rPr lang="en-US" dirty="0">
                <a:ea typeface="Calibri"/>
                <a:cs typeface="Calibri"/>
              </a:rPr>
              <a:t>: </a:t>
            </a:r>
            <a:r>
              <a:rPr lang="en-US" dirty="0" err="1">
                <a:ea typeface="Calibri"/>
                <a:cs typeface="Calibri"/>
              </a:rPr>
              <a:t>Deze</a:t>
            </a:r>
            <a:r>
              <a:rPr lang="en-US" dirty="0">
                <a:ea typeface="Calibri"/>
                <a:cs typeface="Calibri"/>
              </a:rPr>
              <a:t> </a:t>
            </a:r>
            <a:r>
              <a:rPr lang="en-US" dirty="0" err="1">
                <a:ea typeface="Calibri"/>
                <a:cs typeface="Calibri"/>
              </a:rPr>
              <a:t>intervisies</a:t>
            </a:r>
            <a:r>
              <a:rPr lang="en-US" dirty="0">
                <a:ea typeface="Calibri"/>
                <a:cs typeface="Calibri"/>
              </a:rPr>
              <a:t> </a:t>
            </a:r>
            <a:r>
              <a:rPr lang="en-US" dirty="0" err="1">
                <a:ea typeface="Calibri"/>
                <a:cs typeface="Calibri"/>
              </a:rPr>
              <a:t>bieden</a:t>
            </a:r>
            <a:r>
              <a:rPr lang="en-US" dirty="0">
                <a:ea typeface="Calibri"/>
                <a:cs typeface="Calibri"/>
              </a:rPr>
              <a:t> </a:t>
            </a:r>
            <a:r>
              <a:rPr lang="en-US" dirty="0" err="1">
                <a:ea typeface="Calibri"/>
                <a:cs typeface="Calibri"/>
              </a:rPr>
              <a:t>ruimte</a:t>
            </a:r>
            <a:r>
              <a:rPr lang="en-US" dirty="0">
                <a:ea typeface="Calibri"/>
                <a:cs typeface="Calibri"/>
              </a:rPr>
              <a:t> om de </a:t>
            </a:r>
            <a:r>
              <a:rPr lang="en-US" dirty="0" err="1">
                <a:ea typeface="Calibri"/>
                <a:cs typeface="Calibri"/>
              </a:rPr>
              <a:t>praktijkervaringen</a:t>
            </a:r>
            <a:r>
              <a:rPr lang="en-US" dirty="0">
                <a:ea typeface="Calibri"/>
                <a:cs typeface="Calibri"/>
              </a:rPr>
              <a:t> met </a:t>
            </a:r>
            <a:r>
              <a:rPr lang="en-US" dirty="0" err="1">
                <a:ea typeface="Calibri"/>
                <a:cs typeface="Calibri"/>
              </a:rPr>
              <a:t>elkaar</a:t>
            </a:r>
            <a:r>
              <a:rPr lang="en-US" dirty="0">
                <a:ea typeface="Calibri"/>
                <a:cs typeface="Calibri"/>
              </a:rPr>
              <a:t> </a:t>
            </a:r>
            <a:r>
              <a:rPr lang="en-US" dirty="0" err="1">
                <a:ea typeface="Calibri"/>
                <a:cs typeface="Calibri"/>
              </a:rPr>
              <a:t>te</a:t>
            </a:r>
            <a:r>
              <a:rPr lang="en-US" dirty="0">
                <a:ea typeface="Calibri"/>
                <a:cs typeface="Calibri"/>
              </a:rPr>
              <a:t> </a:t>
            </a:r>
            <a:r>
              <a:rPr lang="en-US" dirty="0" err="1">
                <a:ea typeface="Calibri"/>
                <a:cs typeface="Calibri"/>
              </a:rPr>
              <a:t>delen</a:t>
            </a:r>
            <a:r>
              <a:rPr lang="en-US" dirty="0">
                <a:ea typeface="Calibri"/>
                <a:cs typeface="Calibri"/>
              </a:rPr>
              <a:t> en </a:t>
            </a:r>
            <a:r>
              <a:rPr lang="en-US" dirty="0" err="1">
                <a:ea typeface="Calibri"/>
                <a:cs typeface="Calibri"/>
              </a:rPr>
              <a:t>te</a:t>
            </a:r>
            <a:r>
              <a:rPr lang="en-US" dirty="0">
                <a:ea typeface="Calibri"/>
                <a:cs typeface="Calibri"/>
              </a:rPr>
              <a:t> </a:t>
            </a:r>
            <a:r>
              <a:rPr lang="en-US" dirty="0" err="1">
                <a:ea typeface="Calibri"/>
                <a:cs typeface="Calibri"/>
              </a:rPr>
              <a:t>bespreken</a:t>
            </a:r>
            <a:r>
              <a:rPr lang="en-US" dirty="0">
                <a:ea typeface="Calibri"/>
                <a:cs typeface="Calibri"/>
              </a:rPr>
              <a:t>. Er </a:t>
            </a:r>
            <a:r>
              <a:rPr lang="en-US" dirty="0" err="1">
                <a:ea typeface="Calibri"/>
                <a:cs typeface="Calibri"/>
              </a:rPr>
              <a:t>sluiten</a:t>
            </a:r>
            <a:r>
              <a:rPr lang="en-US" dirty="0">
                <a:ea typeface="Calibri"/>
                <a:cs typeface="Calibri"/>
              </a:rPr>
              <a:t> </a:t>
            </a:r>
            <a:r>
              <a:rPr lang="en-US" dirty="0" err="1">
                <a:ea typeface="Calibri"/>
                <a:cs typeface="Calibri"/>
              </a:rPr>
              <a:t>ook</a:t>
            </a:r>
            <a:r>
              <a:rPr lang="en-US" dirty="0">
                <a:ea typeface="Calibri"/>
                <a:cs typeface="Calibri"/>
              </a:rPr>
              <a:t> </a:t>
            </a:r>
            <a:r>
              <a:rPr lang="en-US" dirty="0" err="1">
                <a:ea typeface="Calibri"/>
                <a:cs typeface="Calibri"/>
              </a:rPr>
              <a:t>interssante</a:t>
            </a:r>
            <a:r>
              <a:rPr lang="en-US" dirty="0">
                <a:ea typeface="Calibri"/>
                <a:cs typeface="Calibri"/>
              </a:rPr>
              <a:t> </a:t>
            </a:r>
            <a:r>
              <a:rPr lang="en-US" dirty="0" err="1">
                <a:ea typeface="Calibri"/>
                <a:cs typeface="Calibri"/>
              </a:rPr>
              <a:t>sprekers</a:t>
            </a:r>
            <a:r>
              <a:rPr lang="en-US" dirty="0">
                <a:ea typeface="Calibri"/>
                <a:cs typeface="Calibri"/>
              </a:rPr>
              <a:t> </a:t>
            </a:r>
            <a:r>
              <a:rPr lang="en-US" dirty="0" err="1">
                <a:ea typeface="Calibri"/>
                <a:cs typeface="Calibri"/>
              </a:rPr>
              <a:t>aan</a:t>
            </a:r>
            <a:r>
              <a:rPr lang="en-US" dirty="0">
                <a:ea typeface="Calibri"/>
                <a:cs typeface="Calibri"/>
              </a:rPr>
              <a:t> </a:t>
            </a:r>
            <a:r>
              <a:rPr lang="en-US" dirty="0" err="1">
                <a:ea typeface="Calibri"/>
                <a:cs typeface="Calibri"/>
              </a:rPr>
              <a:t>opdat</a:t>
            </a:r>
            <a:r>
              <a:rPr lang="en-US" dirty="0">
                <a:ea typeface="Calibri"/>
                <a:cs typeface="Calibri"/>
              </a:rPr>
              <a:t> input van </a:t>
            </a:r>
            <a:r>
              <a:rPr lang="en-US" dirty="0" err="1">
                <a:ea typeface="Calibri"/>
                <a:cs typeface="Calibri"/>
              </a:rPr>
              <a:t>verschillende</a:t>
            </a:r>
            <a:r>
              <a:rPr lang="en-US" dirty="0">
                <a:ea typeface="Calibri"/>
                <a:cs typeface="Calibri"/>
              </a:rPr>
              <a:t> </a:t>
            </a:r>
            <a:r>
              <a:rPr lang="en-US" dirty="0" err="1">
                <a:ea typeface="Calibri"/>
                <a:cs typeface="Calibri"/>
              </a:rPr>
              <a:t>hoeken</a:t>
            </a:r>
            <a:r>
              <a:rPr lang="en-US" dirty="0">
                <a:ea typeface="Calibri"/>
                <a:cs typeface="Calibri"/>
              </a:rPr>
              <a:t> </a:t>
            </a:r>
            <a:r>
              <a:rPr lang="en-US" dirty="0" err="1">
                <a:ea typeface="Calibri"/>
                <a:cs typeface="Calibri"/>
              </a:rPr>
              <a:t>meegenomen</a:t>
            </a:r>
            <a:r>
              <a:rPr lang="en-US" dirty="0">
                <a:ea typeface="Calibri"/>
                <a:cs typeface="Calibri"/>
              </a:rPr>
              <a:t> </a:t>
            </a:r>
            <a:r>
              <a:rPr lang="en-US" dirty="0" err="1">
                <a:ea typeface="Calibri"/>
                <a:cs typeface="Calibri"/>
              </a:rPr>
              <a:t>kan</a:t>
            </a:r>
            <a:r>
              <a:rPr lang="en-US" dirty="0">
                <a:ea typeface="Calibri"/>
                <a:cs typeface="Calibri"/>
              </a:rPr>
              <a:t> </a:t>
            </a:r>
            <a:r>
              <a:rPr lang="en-US" dirty="0" err="1">
                <a:ea typeface="Calibri"/>
                <a:cs typeface="Calibri"/>
              </a:rPr>
              <a:t>worden</a:t>
            </a:r>
            <a:r>
              <a:rPr lang="en-US" dirty="0">
                <a:ea typeface="Calibri"/>
                <a:cs typeface="Calibri"/>
              </a:rPr>
              <a:t>. Doel is om </a:t>
            </a:r>
            <a:r>
              <a:rPr lang="en-US" dirty="0" err="1">
                <a:ea typeface="Calibri"/>
                <a:cs typeface="Calibri"/>
              </a:rPr>
              <a:t>te</a:t>
            </a:r>
            <a:r>
              <a:rPr lang="en-US" dirty="0">
                <a:ea typeface="Calibri"/>
                <a:cs typeface="Calibri"/>
              </a:rPr>
              <a:t> </a:t>
            </a:r>
            <a:r>
              <a:rPr lang="en-US" dirty="0" err="1">
                <a:ea typeface="Calibri"/>
                <a:cs typeface="Calibri"/>
              </a:rPr>
              <a:t>leren</a:t>
            </a:r>
            <a:r>
              <a:rPr lang="en-US" dirty="0">
                <a:ea typeface="Calibri"/>
                <a:cs typeface="Calibri"/>
              </a:rPr>
              <a:t> van </a:t>
            </a:r>
            <a:r>
              <a:rPr lang="en-US" dirty="0" err="1">
                <a:ea typeface="Calibri"/>
                <a:cs typeface="Calibri"/>
              </a:rPr>
              <a:t>elkaar</a:t>
            </a:r>
            <a:r>
              <a:rPr lang="en-US" dirty="0">
                <a:ea typeface="Calibri"/>
                <a:cs typeface="Calibri"/>
              </a:rPr>
              <a:t> en </a:t>
            </a:r>
            <a:r>
              <a:rPr lang="en-US" dirty="0" err="1">
                <a:ea typeface="Calibri"/>
                <a:cs typeface="Calibri"/>
              </a:rPr>
              <a:t>onze</a:t>
            </a:r>
            <a:r>
              <a:rPr lang="en-US" dirty="0">
                <a:ea typeface="Calibri"/>
                <a:cs typeface="Calibri"/>
              </a:rPr>
              <a:t> </a:t>
            </a:r>
            <a:r>
              <a:rPr lang="en-US" dirty="0" err="1">
                <a:ea typeface="Calibri"/>
                <a:cs typeface="Calibri"/>
              </a:rPr>
              <a:t>kennis</a:t>
            </a:r>
            <a:r>
              <a:rPr lang="en-US" dirty="0">
                <a:ea typeface="Calibri"/>
                <a:cs typeface="Calibri"/>
              </a:rPr>
              <a:t> </a:t>
            </a:r>
            <a:r>
              <a:rPr lang="en-US" dirty="0" err="1">
                <a:ea typeface="Calibri"/>
                <a:cs typeface="Calibri"/>
              </a:rPr>
              <a:t>binnen</a:t>
            </a:r>
            <a:r>
              <a:rPr lang="en-US" dirty="0">
                <a:ea typeface="Calibri"/>
                <a:cs typeface="Calibri"/>
              </a:rPr>
              <a:t> het thema </a:t>
            </a:r>
            <a:r>
              <a:rPr lang="en-US" dirty="0" err="1">
                <a:ea typeface="Calibri"/>
                <a:cs typeface="Calibri"/>
              </a:rPr>
              <a:t>aan</a:t>
            </a:r>
            <a:r>
              <a:rPr lang="en-US" dirty="0">
                <a:ea typeface="Calibri"/>
                <a:cs typeface="Calibri"/>
              </a:rPr>
              <a:t> </a:t>
            </a:r>
            <a:r>
              <a:rPr lang="en-US" dirty="0" err="1">
                <a:ea typeface="Calibri"/>
                <a:cs typeface="Calibri"/>
              </a:rPr>
              <a:t>te</a:t>
            </a:r>
            <a:r>
              <a:rPr lang="en-US" dirty="0">
                <a:ea typeface="Calibri"/>
                <a:cs typeface="Calibri"/>
              </a:rPr>
              <a:t> </a:t>
            </a:r>
            <a:r>
              <a:rPr lang="en-US" dirty="0" err="1">
                <a:ea typeface="Calibri"/>
                <a:cs typeface="Calibri"/>
              </a:rPr>
              <a:t>vullen</a:t>
            </a:r>
            <a:r>
              <a:rPr lang="en-US" dirty="0">
                <a:ea typeface="Calibri"/>
                <a:cs typeface="Calibri"/>
              </a:rPr>
              <a:t>. Wat </a:t>
            </a:r>
            <a:r>
              <a:rPr lang="en-US" dirty="0" err="1">
                <a:ea typeface="Calibri"/>
                <a:cs typeface="Calibri"/>
              </a:rPr>
              <a:t>passen</a:t>
            </a:r>
            <a:r>
              <a:rPr lang="en-US" dirty="0">
                <a:ea typeface="Calibri"/>
                <a:cs typeface="Calibri"/>
              </a:rPr>
              <a:t> we reeds toe in de praktijk? </a:t>
            </a:r>
            <a:r>
              <a:rPr lang="en-US" dirty="0" err="1">
                <a:ea typeface="Calibri"/>
                <a:cs typeface="Calibri"/>
              </a:rPr>
              <a:t>Waar</a:t>
            </a:r>
            <a:r>
              <a:rPr lang="en-US" dirty="0">
                <a:ea typeface="Calibri"/>
                <a:cs typeface="Calibri"/>
              </a:rPr>
              <a:t> </a:t>
            </a:r>
            <a:r>
              <a:rPr lang="en-US" dirty="0" err="1">
                <a:ea typeface="Calibri"/>
                <a:cs typeface="Calibri"/>
              </a:rPr>
              <a:t>loopt</a:t>
            </a:r>
            <a:r>
              <a:rPr lang="en-US" dirty="0">
                <a:ea typeface="Calibri"/>
                <a:cs typeface="Calibri"/>
              </a:rPr>
              <a:t> het </a:t>
            </a:r>
            <a:r>
              <a:rPr lang="en-US" dirty="0" err="1">
                <a:ea typeface="Calibri"/>
                <a:cs typeface="Calibri"/>
              </a:rPr>
              <a:t>vaak</a:t>
            </a:r>
            <a:r>
              <a:rPr lang="en-US" dirty="0">
                <a:ea typeface="Calibri"/>
                <a:cs typeface="Calibri"/>
              </a:rPr>
              <a:t> </a:t>
            </a:r>
            <a:r>
              <a:rPr lang="en-US" dirty="0" err="1">
                <a:ea typeface="Calibri"/>
                <a:cs typeface="Calibri"/>
              </a:rPr>
              <a:t>fout</a:t>
            </a:r>
            <a:r>
              <a:rPr lang="en-US" dirty="0">
                <a:ea typeface="Calibri"/>
                <a:cs typeface="Calibri"/>
              </a:rPr>
              <a:t>? Hoe </a:t>
            </a:r>
            <a:r>
              <a:rPr lang="en-US" dirty="0" err="1">
                <a:ea typeface="Calibri"/>
                <a:cs typeface="Calibri"/>
              </a:rPr>
              <a:t>kunnen</a:t>
            </a:r>
            <a:r>
              <a:rPr lang="en-US" dirty="0">
                <a:ea typeface="Calibri"/>
                <a:cs typeface="Calibri"/>
              </a:rPr>
              <a:t> we </a:t>
            </a:r>
            <a:r>
              <a:rPr lang="en-US" dirty="0" err="1">
                <a:ea typeface="Calibri"/>
                <a:cs typeface="Calibri"/>
              </a:rPr>
              <a:t>hiermee</a:t>
            </a:r>
            <a:r>
              <a:rPr lang="en-US" dirty="0">
                <a:ea typeface="Calibri"/>
                <a:cs typeface="Calibri"/>
              </a:rPr>
              <a:t> </a:t>
            </a:r>
            <a:r>
              <a:rPr lang="en-US" dirty="0" err="1">
                <a:ea typeface="Calibri"/>
                <a:cs typeface="Calibri"/>
              </a:rPr>
              <a:t>omgaan</a:t>
            </a:r>
            <a:r>
              <a:rPr lang="en-US" dirty="0">
                <a:ea typeface="Calibri"/>
                <a:cs typeface="Calibri"/>
              </a:rPr>
              <a:t>? </a:t>
            </a:r>
          </a:p>
          <a:p>
            <a:pPr marL="171450" indent="-171450">
              <a:buFont typeface="Calibri"/>
              <a:buChar char="-"/>
            </a:pPr>
            <a:endParaRPr lang="en-US" dirty="0">
              <a:ea typeface="Calibri"/>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DF8325C-734F-4BD6-9D5D-A0651F9622A6}"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4808744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sz="1200" b="0" i="0" kern="1200">
                <a:solidFill>
                  <a:schemeClr val="tx1"/>
                </a:solidFill>
                <a:effectLst/>
                <a:latin typeface="+mn-lt"/>
                <a:ea typeface="+mn-ea"/>
                <a:cs typeface="+mn-cs"/>
              </a:rPr>
              <a:t>Psychosociale risico’s -&gt; blootstelling aan 5A’s. Deze 5A’s kunnen zowel in positieve zin als in negatieve zin een impact hebben.</a:t>
            </a:r>
          </a:p>
          <a:p>
            <a:r>
              <a:rPr lang="nl-NL" sz="1200" b="0" i="0" kern="1200">
                <a:solidFill>
                  <a:schemeClr val="tx1"/>
                </a:solidFill>
                <a:effectLst/>
                <a:latin typeface="+mn-lt"/>
                <a:ea typeface="+mn-ea"/>
                <a:cs typeface="+mn-cs"/>
              </a:rPr>
              <a:t>De psychosociale risico’s op het werk zijn complex omdat de oorzaken ervan meerdere factoren omvatten en de gevaren zich kunnen voordoen op meerdere niveaus. </a:t>
            </a:r>
          </a:p>
          <a:p>
            <a:endParaRPr lang="nl-NL" sz="1200" b="0" i="0" kern="1200">
              <a:solidFill>
                <a:schemeClr val="tx1"/>
              </a:solidFill>
              <a:effectLst/>
              <a:latin typeface="+mn-lt"/>
              <a:ea typeface="+mn-ea"/>
              <a:cs typeface="+mn-cs"/>
            </a:endParaRPr>
          </a:p>
          <a:p>
            <a:r>
              <a:rPr lang="nl-NL" sz="1200" b="0" i="0" kern="1200">
                <a:solidFill>
                  <a:schemeClr val="tx1"/>
                </a:solidFill>
                <a:effectLst/>
                <a:latin typeface="+mn-lt"/>
                <a:ea typeface="+mn-ea"/>
                <a:cs typeface="+mn-cs"/>
              </a:rPr>
              <a:t>Om te kunnen spreken van psychosociale risico’s op het werk moet het gaan om situaties die objectief gezien een gevaar inhouden. Dit betekent dat de subjectieve ervaring door de individuele werknemer niet doorslaggevend is.</a:t>
            </a:r>
          </a:p>
          <a:p>
            <a:r>
              <a:rPr lang="nl-NL" sz="1200" b="0" i="0" kern="1200">
                <a:solidFill>
                  <a:schemeClr val="tx1"/>
                </a:solidFill>
                <a:effectLst/>
                <a:latin typeface="+mn-lt"/>
                <a:ea typeface="+mn-ea"/>
                <a:cs typeface="+mn-cs"/>
              </a:rPr>
              <a:t>Het gevaar is objectief wanneer dit bij de gemiddelde werknemer in dezelfde omstandigheden kan leiden tot psychische schade (eventueel gepaard met lichamelijke schade).</a:t>
            </a:r>
          </a:p>
          <a:p>
            <a:r>
              <a:rPr lang="nl-NL" sz="1200" b="0" i="0" kern="1200">
                <a:solidFill>
                  <a:schemeClr val="tx1"/>
                </a:solidFill>
                <a:effectLst/>
                <a:latin typeface="+mn-lt"/>
                <a:ea typeface="+mn-ea"/>
                <a:cs typeface="+mn-cs"/>
              </a:rPr>
              <a:t>Van zodra de situatie als normaal kan beschouwd worden, kan de werkgever niet verantwoordelijk gesteld worden voor het leed van de werknemer.</a:t>
            </a:r>
          </a:p>
          <a:p>
            <a:endParaRPr lang="nl-NL" sz="1200" b="0" i="0" kern="1200">
              <a:solidFill>
                <a:schemeClr val="tx1"/>
              </a:solidFill>
              <a:effectLst/>
              <a:latin typeface="+mn-lt"/>
              <a:ea typeface="+mn-ea"/>
              <a:cs typeface="+mn-cs"/>
            </a:endParaRPr>
          </a:p>
          <a:p>
            <a:r>
              <a:rPr lang="nl-NL" sz="1200" b="0" i="0" kern="1200">
                <a:solidFill>
                  <a:schemeClr val="tx1"/>
                </a:solidFill>
                <a:effectLst/>
                <a:latin typeface="+mn-lt"/>
                <a:ea typeface="+mn-ea"/>
                <a:cs typeface="+mn-cs"/>
              </a:rPr>
              <a:t>De arts (en vooral de psycholoog) moet in staat zijn om hem te helpen zijn werksituatie in detail te beschrijven, aan de hand van de 5T's (uit de definitie van psychosociale risico's) Werkorganisatie, Werkinhoud, Werkomstandigheden, Arbeidsomstandigheden, Relaties op het werk.</a:t>
            </a:r>
          </a:p>
          <a:p>
            <a:endParaRPr lang="nl-NL" sz="1200" b="0" i="0" kern="1200">
              <a:solidFill>
                <a:schemeClr val="tx1"/>
              </a:solidFill>
              <a:effectLst/>
              <a:latin typeface="+mn-lt"/>
              <a:ea typeface="+mn-ea"/>
              <a:cs typeface="+mn-cs"/>
            </a:endParaRPr>
          </a:p>
          <a:p>
            <a:br>
              <a:rPr lang="nl-NL" sz="1200" b="0" i="0" kern="1200">
                <a:solidFill>
                  <a:schemeClr val="tx1"/>
                </a:solidFill>
                <a:effectLst/>
                <a:latin typeface="+mn-lt"/>
                <a:ea typeface="+mn-ea"/>
                <a:cs typeface="+mn-cs"/>
              </a:rPr>
            </a:br>
            <a:endParaRPr lang="nl-NL"/>
          </a:p>
        </p:txBody>
      </p:sp>
      <p:sp>
        <p:nvSpPr>
          <p:cNvPr id="4" name="Tijdelijke aanduiding voor dia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DF8325C-734F-4BD6-9D5D-A0651F9622A6}" type="slidenum">
              <a:rPr kumimoji="0" lang="nl-NL"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nl-NL"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8514991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nl-NL" sz="1800" dirty="0">
                <a:effectLst/>
                <a:latin typeface="Segoe UI" panose="020B0502040204020203" pitchFamily="34" charset="0"/>
              </a:rPr>
              <a:t>Er zijn (tenminste) 3 manieren om het woord stress te begrijpen: stress als een stressvolle situatie of gebeurtenis (stressor), stress als een normale, tijdelijke reactie (positieve stress) en stress als een toestand die aanhoudt (in duur of door veelvuldige herhaling van de stressor).</a:t>
            </a:r>
          </a:p>
          <a:p>
            <a:endParaRPr lang="nl-NL" sz="1800" dirty="0">
              <a:effectLst/>
              <a:latin typeface="Segoe UI" panose="020B0502040204020203" pitchFamily="34" charset="0"/>
            </a:endParaRPr>
          </a:p>
          <a:p>
            <a:r>
              <a:rPr lang="nl-NL" sz="1800" dirty="0">
                <a:effectLst/>
                <a:latin typeface="Segoe UI" panose="020B0502040204020203" pitchFamily="34" charset="0"/>
              </a:rPr>
              <a:t>Stress activeert de hypothalamus-hypofyse-bijnier-as (HPA-as), wat leidt tot een verhoogde afgifte van </a:t>
            </a:r>
            <a:r>
              <a:rPr lang="nl-NL" sz="1800" dirty="0" err="1">
                <a:effectLst/>
                <a:latin typeface="Segoe UI" panose="020B0502040204020203" pitchFamily="34" charset="0"/>
              </a:rPr>
              <a:t>glucocorticoïden</a:t>
            </a:r>
            <a:r>
              <a:rPr lang="nl-NL" sz="1800" dirty="0">
                <a:effectLst/>
                <a:latin typeface="Segoe UI" panose="020B0502040204020203" pitchFamily="34" charset="0"/>
              </a:rPr>
              <a:t> in de bloedbaan. Wanneer deze hormonale activatie langdurig aanhoudt, kan dit negatieve effecten hebben op cognitieve functies en bijdragen aan het ontstaan van psychopathologische aandoeningen (Marin et al., 2011). Toch moet de relatie tussen stress en psychopathologie begrepen worden in samenhang met individuele kenmerken, zoals genetische aanleg en variaties in stressgevoeligheid, evenals met de bredere sociale en fysieke context waarin iemand leeft (De Kloet et al., 2005). Het diathese-stressmodel (</a:t>
            </a:r>
            <a:r>
              <a:rPr lang="nl-NL" sz="1800" dirty="0" err="1">
                <a:effectLst/>
                <a:latin typeface="Segoe UI" panose="020B0502040204020203" pitchFamily="34" charset="0"/>
              </a:rPr>
              <a:t>Zuckerman</a:t>
            </a:r>
            <a:r>
              <a:rPr lang="nl-NL" sz="1800" dirty="0">
                <a:effectLst/>
                <a:latin typeface="Segoe UI" panose="020B0502040204020203" pitchFamily="34" charset="0"/>
              </a:rPr>
              <a:t>, 1999) ondersteunt deze visie door te stellen dat psychische stoornissen ontstaan uit een samenspel tussen aangeboren kwetsbaarheden en externe stressfactoren. Deze interactie bepaalt in belangrijke mate de gevoeligheid van een persoon voor het ontwikkelen van psychopathologie. Daarbij kunnen ook </a:t>
            </a:r>
            <a:r>
              <a:rPr lang="nl-NL" sz="1800" dirty="0" err="1">
                <a:effectLst/>
                <a:latin typeface="Segoe UI" panose="020B0502040204020203" pitchFamily="34" charset="0"/>
              </a:rPr>
              <a:t>werkgerelateerde</a:t>
            </a:r>
            <a:r>
              <a:rPr lang="nl-NL" sz="1800" dirty="0">
                <a:effectLst/>
                <a:latin typeface="Segoe UI" panose="020B0502040204020203" pitchFamily="34" charset="0"/>
              </a:rPr>
              <a:t> factoren een bron van stress vormen en zo bijdragen aan mentale </a:t>
            </a:r>
            <a:r>
              <a:rPr lang="nl-NL" sz="1800" dirty="0" err="1">
                <a:effectLst/>
                <a:latin typeface="Segoe UI" panose="020B0502040204020203" pitchFamily="34" charset="0"/>
              </a:rPr>
              <a:t>gezondsheidsproblemen</a:t>
            </a:r>
            <a:r>
              <a:rPr lang="nl-NL" sz="1800" dirty="0">
                <a:effectLst/>
                <a:latin typeface="Segoe UI" panose="020B0502040204020203" pitchFamily="34" charset="0"/>
              </a:rPr>
              <a:t>.</a:t>
            </a:r>
          </a:p>
          <a:p>
            <a:endParaRPr lang="nl-NL" sz="1800" dirty="0">
              <a:effectLst/>
              <a:latin typeface="Segoe UI" panose="020B0502040204020203" pitchFamily="34" charset="0"/>
            </a:endParaRPr>
          </a:p>
          <a:p>
            <a:r>
              <a:rPr lang="nl-NL" dirty="0"/>
              <a:t>Het gaat niet zozeer om de aard van de stress als wel om de manier waarop die wordt ervaren, begrepen en beheerd.</a:t>
            </a:r>
            <a:br>
              <a:rPr lang="nl-NL" dirty="0"/>
            </a:br>
            <a:r>
              <a:rPr lang="nl-NL" dirty="0"/>
              <a:t>Intense, eenmalige stress kan mobiliserend zijn (bijvoorbeeld spreken in het openbaar), maar ook uitputtend. Omgekeerd kan lage, maar chronische stress (bijvoorbeeld latente overbelasting op het werk) een veel schadelijker effect hebben op de gezondheid.</a:t>
            </a:r>
          </a:p>
          <a:p>
            <a:r>
              <a:rPr lang="nl-NL" dirty="0"/>
              <a:t>Niet specifieke reactie: </a:t>
            </a:r>
            <a:r>
              <a:rPr lang="nl-NL" b="0" i="0" dirty="0">
                <a:solidFill>
                  <a:srgbClr val="000000"/>
                </a:solidFill>
                <a:effectLst/>
                <a:latin typeface="ABeeZee"/>
              </a:rPr>
              <a:t>Dat kan een dreigend moment van fysiek gevaar zijn of het is bijvoorbeeld het nadenken over een presentatie die je volgende week moet geven. Wat het ook moge zijn de reactie van je lichaam is ongeveer hetzelfde.</a:t>
            </a:r>
          </a:p>
          <a:p>
            <a:endParaRPr lang="nl-NL" dirty="0"/>
          </a:p>
          <a:p>
            <a:r>
              <a:rPr lang="nl-NL" dirty="0"/>
              <a:t>Bron: </a:t>
            </a:r>
            <a:r>
              <a:rPr lang="nl-NL" b="0" i="0" dirty="0">
                <a:solidFill>
                  <a:srgbClr val="2C3E50"/>
                </a:solidFill>
                <a:effectLst/>
                <a:latin typeface="Roboto" panose="02000000000000000000" pitchFamily="2" charset="0"/>
              </a:rPr>
              <a:t> </a:t>
            </a:r>
            <a:r>
              <a:rPr lang="nl-NL" b="0" i="0" dirty="0" err="1">
                <a:solidFill>
                  <a:srgbClr val="2C3E50"/>
                </a:solidFill>
                <a:effectLst/>
                <a:latin typeface="Roboto" panose="02000000000000000000" pitchFamily="2" charset="0"/>
              </a:rPr>
              <a:t>Moisan</a:t>
            </a:r>
            <a:r>
              <a:rPr lang="nl-NL" b="0" i="0" dirty="0">
                <a:solidFill>
                  <a:srgbClr val="2C3E50"/>
                </a:solidFill>
                <a:effectLst/>
                <a:latin typeface="Roboto" panose="02000000000000000000" pitchFamily="2" charset="0"/>
              </a:rPr>
              <a:t> &amp; </a:t>
            </a:r>
            <a:r>
              <a:rPr lang="nl-NL" b="0" i="0" dirty="0" err="1">
                <a:solidFill>
                  <a:srgbClr val="2C3E50"/>
                </a:solidFill>
                <a:effectLst/>
                <a:latin typeface="Roboto" panose="02000000000000000000" pitchFamily="2" charset="0"/>
              </a:rPr>
              <a:t>Moal</a:t>
            </a:r>
            <a:r>
              <a:rPr lang="nl-NL" b="0" i="0" dirty="0">
                <a:solidFill>
                  <a:srgbClr val="2C3E50"/>
                </a:solidFill>
                <a:effectLst/>
                <a:latin typeface="Roboto" panose="02000000000000000000" pitchFamily="2" charset="0"/>
              </a:rPr>
              <a:t> (2012), jobs-</a:t>
            </a:r>
            <a:r>
              <a:rPr lang="nl-NL" b="0" i="0" dirty="0" err="1">
                <a:solidFill>
                  <a:srgbClr val="2C3E50"/>
                </a:solidFill>
                <a:effectLst/>
                <a:latin typeface="Roboto" panose="02000000000000000000" pitchFamily="2" charset="0"/>
              </a:rPr>
              <a:t>demands</a:t>
            </a:r>
            <a:r>
              <a:rPr lang="nl-NL" b="0" i="0" dirty="0">
                <a:solidFill>
                  <a:srgbClr val="2C3E50"/>
                </a:solidFill>
                <a:effectLst/>
                <a:latin typeface="Roboto" panose="02000000000000000000" pitchFamily="2" charset="0"/>
              </a:rPr>
              <a:t> ressources model (</a:t>
            </a:r>
            <a:r>
              <a:rPr lang="nl-NL" b="0" i="0" dirty="0" err="1">
                <a:solidFill>
                  <a:srgbClr val="2C3E50"/>
                </a:solidFill>
                <a:effectLst/>
                <a:latin typeface="Roboto" panose="02000000000000000000" pitchFamily="2" charset="0"/>
              </a:rPr>
              <a:t>Demerouti</a:t>
            </a:r>
            <a:r>
              <a:rPr lang="nl-NL" b="0" i="0" dirty="0">
                <a:solidFill>
                  <a:srgbClr val="2C3E50"/>
                </a:solidFill>
                <a:effectLst/>
                <a:latin typeface="Roboto" panose="02000000000000000000" pitchFamily="2" charset="0"/>
              </a:rPr>
              <a:t> &amp; Bakker), </a:t>
            </a:r>
            <a:r>
              <a:rPr lang="nl-NL" b="0" i="0" dirty="0" err="1">
                <a:solidFill>
                  <a:srgbClr val="2C3E50"/>
                </a:solidFill>
                <a:effectLst/>
                <a:latin typeface="Roboto" panose="02000000000000000000" pitchFamily="2" charset="0"/>
              </a:rPr>
              <a:t>Seyle</a:t>
            </a:r>
            <a:r>
              <a:rPr lang="nl-NL" b="0" i="0" dirty="0">
                <a:solidFill>
                  <a:srgbClr val="2C3E50"/>
                </a:solidFill>
                <a:effectLst/>
                <a:latin typeface="Roboto" panose="02000000000000000000" pitchFamily="2" charset="0"/>
              </a:rPr>
              <a:t>, </a:t>
            </a:r>
            <a:r>
              <a:rPr lang="nl-NL" b="0" i="0" dirty="0" err="1">
                <a:solidFill>
                  <a:srgbClr val="2C3E50"/>
                </a:solidFill>
                <a:effectLst/>
                <a:latin typeface="Roboto" panose="02000000000000000000" pitchFamily="2" charset="0"/>
              </a:rPr>
              <a:t>Rohleder</a:t>
            </a:r>
            <a:r>
              <a:rPr lang="nl-NL" b="0" i="0" dirty="0">
                <a:solidFill>
                  <a:srgbClr val="2C3E50"/>
                </a:solidFill>
                <a:effectLst/>
                <a:latin typeface="Roboto" panose="02000000000000000000" pitchFamily="2" charset="0"/>
              </a:rPr>
              <a:t> (2019),…</a:t>
            </a:r>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DF8325C-734F-4BD6-9D5D-A0651F9622A6}" type="slidenum">
              <a:rPr kumimoji="0" lang="fr-B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fr-B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5918799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a:buNone/>
            </a:pPr>
            <a:r>
              <a:rPr lang="fr-FR" dirty="0">
                <a:solidFill>
                  <a:srgbClr val="444444"/>
                </a:solidFill>
              </a:rPr>
              <a:t>Dit model, </a:t>
            </a:r>
            <a:r>
              <a:rPr lang="nl-NL" dirty="0"/>
              <a:t>GAS-model van Hans </a:t>
            </a:r>
            <a:r>
              <a:rPr lang="nl-NL" dirty="0" err="1"/>
              <a:t>Selye</a:t>
            </a:r>
            <a:r>
              <a:rPr lang="nl-NL" dirty="0"/>
              <a:t> (= bron),</a:t>
            </a:r>
            <a:r>
              <a:rPr lang="fr-FR" dirty="0">
                <a:solidFill>
                  <a:srgbClr val="444444"/>
                </a:solidFill>
              </a:rPr>
              <a:t> </a:t>
            </a:r>
            <a:r>
              <a:rPr lang="fr-FR" dirty="0" err="1">
                <a:solidFill>
                  <a:srgbClr val="444444"/>
                </a:solidFill>
              </a:rPr>
              <a:t>verklaart</a:t>
            </a:r>
            <a:r>
              <a:rPr lang="fr-FR" dirty="0">
                <a:solidFill>
                  <a:srgbClr val="444444"/>
                </a:solidFill>
              </a:rPr>
              <a:t> de </a:t>
            </a:r>
            <a:r>
              <a:rPr lang="fr-FR" dirty="0" err="1">
                <a:solidFill>
                  <a:srgbClr val="444444"/>
                </a:solidFill>
              </a:rPr>
              <a:t>fysiologische</a:t>
            </a:r>
            <a:r>
              <a:rPr lang="fr-FR" dirty="0">
                <a:solidFill>
                  <a:srgbClr val="444444"/>
                </a:solidFill>
              </a:rPr>
              <a:t> </a:t>
            </a:r>
            <a:r>
              <a:rPr lang="fr-FR" dirty="0" err="1">
                <a:solidFill>
                  <a:srgbClr val="444444"/>
                </a:solidFill>
              </a:rPr>
              <a:t>stressrespons</a:t>
            </a:r>
            <a:r>
              <a:rPr lang="fr-FR" dirty="0">
                <a:solidFill>
                  <a:srgbClr val="444444"/>
                </a:solidFill>
              </a:rPr>
              <a:t> (maar </a:t>
            </a:r>
            <a:r>
              <a:rPr lang="fr-FR" dirty="0" err="1">
                <a:solidFill>
                  <a:srgbClr val="444444"/>
                </a:solidFill>
              </a:rPr>
              <a:t>verklaart</a:t>
            </a:r>
            <a:r>
              <a:rPr lang="fr-FR" dirty="0">
                <a:solidFill>
                  <a:srgbClr val="444444"/>
                </a:solidFill>
              </a:rPr>
              <a:t> niet alles van stress! Cf </a:t>
            </a:r>
            <a:r>
              <a:rPr lang="fr-FR" dirty="0" err="1">
                <a:solidFill>
                  <a:srgbClr val="444444"/>
                </a:solidFill>
              </a:rPr>
              <a:t>andere</a:t>
            </a:r>
            <a:r>
              <a:rPr lang="fr-FR" dirty="0">
                <a:solidFill>
                  <a:srgbClr val="444444"/>
                </a:solidFill>
              </a:rPr>
              <a:t> </a:t>
            </a:r>
            <a:r>
              <a:rPr lang="fr-FR" dirty="0" err="1">
                <a:solidFill>
                  <a:srgbClr val="444444"/>
                </a:solidFill>
              </a:rPr>
              <a:t>modellen</a:t>
            </a:r>
            <a:r>
              <a:rPr lang="fr-FR" dirty="0">
                <a:solidFill>
                  <a:srgbClr val="444444"/>
                </a:solidFill>
              </a:rPr>
              <a:t> </a:t>
            </a:r>
            <a:r>
              <a:rPr lang="fr-FR" dirty="0" err="1">
                <a:solidFill>
                  <a:srgbClr val="444444"/>
                </a:solidFill>
              </a:rPr>
              <a:t>zoals</a:t>
            </a:r>
            <a:r>
              <a:rPr lang="fr-FR" dirty="0">
                <a:solidFill>
                  <a:srgbClr val="444444"/>
                </a:solidFill>
              </a:rPr>
              <a:t> Lazarus &amp; Folkman, Bakker &amp; </a:t>
            </a:r>
            <a:r>
              <a:rPr lang="fr-FR" dirty="0" err="1">
                <a:solidFill>
                  <a:srgbClr val="444444"/>
                </a:solidFill>
              </a:rPr>
              <a:t>Demerouti</a:t>
            </a:r>
            <a:r>
              <a:rPr lang="fr-FR" dirty="0">
                <a:solidFill>
                  <a:srgbClr val="444444"/>
                </a:solidFill>
              </a:rPr>
              <a:t>,…). </a:t>
            </a:r>
          </a:p>
          <a:p>
            <a:pPr marL="285750" indent="-285750">
              <a:buFont typeface="Arial"/>
              <a:buChar char="•"/>
            </a:pPr>
            <a:r>
              <a:rPr lang="fr-FR" dirty="0" err="1">
                <a:solidFill>
                  <a:srgbClr val="444444"/>
                </a:solidFill>
              </a:rPr>
              <a:t>Alarmfase</a:t>
            </a:r>
            <a:endParaRPr lang="en-US" dirty="0">
              <a:solidFill>
                <a:srgbClr val="444444"/>
              </a:solidFill>
            </a:endParaRPr>
          </a:p>
          <a:p>
            <a:pPr lvl="1">
              <a:buFont typeface="Arial"/>
              <a:buChar char="•"/>
            </a:pPr>
            <a:r>
              <a:rPr lang="fr-FR" dirty="0" err="1">
                <a:solidFill>
                  <a:srgbClr val="444444"/>
                </a:solidFill>
              </a:rPr>
              <a:t>Wanneer</a:t>
            </a:r>
            <a:r>
              <a:rPr lang="fr-FR" dirty="0">
                <a:solidFill>
                  <a:srgbClr val="444444"/>
                </a:solidFill>
              </a:rPr>
              <a:t> het </a:t>
            </a:r>
            <a:r>
              <a:rPr lang="fr-FR" dirty="0" err="1">
                <a:solidFill>
                  <a:srgbClr val="444444"/>
                </a:solidFill>
              </a:rPr>
              <a:t>lichaam</a:t>
            </a:r>
            <a:r>
              <a:rPr lang="fr-FR" dirty="0">
                <a:solidFill>
                  <a:srgbClr val="444444"/>
                </a:solidFill>
              </a:rPr>
              <a:t> </a:t>
            </a:r>
            <a:r>
              <a:rPr lang="fr-FR" dirty="0" err="1">
                <a:solidFill>
                  <a:srgbClr val="444444"/>
                </a:solidFill>
              </a:rPr>
              <a:t>wordt</a:t>
            </a:r>
            <a:r>
              <a:rPr lang="fr-FR" dirty="0">
                <a:solidFill>
                  <a:srgbClr val="444444"/>
                </a:solidFill>
              </a:rPr>
              <a:t> </a:t>
            </a:r>
            <a:r>
              <a:rPr lang="fr-FR" dirty="0" err="1">
                <a:solidFill>
                  <a:srgbClr val="444444"/>
                </a:solidFill>
              </a:rPr>
              <a:t>geconfronteerd</a:t>
            </a:r>
            <a:r>
              <a:rPr lang="fr-FR" dirty="0">
                <a:solidFill>
                  <a:srgbClr val="444444"/>
                </a:solidFill>
              </a:rPr>
              <a:t> met </a:t>
            </a:r>
            <a:r>
              <a:rPr lang="fr-FR" dirty="0" err="1">
                <a:solidFill>
                  <a:srgbClr val="444444"/>
                </a:solidFill>
              </a:rPr>
              <a:t>een</a:t>
            </a:r>
            <a:r>
              <a:rPr lang="fr-FR" dirty="0">
                <a:solidFill>
                  <a:srgbClr val="444444"/>
                </a:solidFill>
              </a:rPr>
              <a:t> </a:t>
            </a:r>
            <a:r>
              <a:rPr lang="fr-FR" dirty="0" err="1">
                <a:solidFill>
                  <a:srgbClr val="444444"/>
                </a:solidFill>
              </a:rPr>
              <a:t>stressfactor</a:t>
            </a:r>
            <a:r>
              <a:rPr lang="fr-FR" dirty="0">
                <a:solidFill>
                  <a:srgbClr val="444444"/>
                </a:solidFill>
              </a:rPr>
              <a:t>, </a:t>
            </a:r>
            <a:r>
              <a:rPr lang="fr-FR" dirty="0" err="1">
                <a:solidFill>
                  <a:srgbClr val="444444"/>
                </a:solidFill>
              </a:rPr>
              <a:t>mobiliseert</a:t>
            </a:r>
            <a:r>
              <a:rPr lang="fr-FR" dirty="0">
                <a:solidFill>
                  <a:srgbClr val="444444"/>
                </a:solidFill>
              </a:rPr>
              <a:t> het </a:t>
            </a:r>
            <a:r>
              <a:rPr lang="fr-FR" dirty="0" err="1">
                <a:solidFill>
                  <a:srgbClr val="444444"/>
                </a:solidFill>
              </a:rPr>
              <a:t>onmiddellijk</a:t>
            </a:r>
            <a:r>
              <a:rPr lang="fr-FR" dirty="0">
                <a:solidFill>
                  <a:srgbClr val="444444"/>
                </a:solidFill>
              </a:rPr>
              <a:t> </a:t>
            </a:r>
            <a:r>
              <a:rPr lang="fr-FR" dirty="0" err="1">
                <a:solidFill>
                  <a:srgbClr val="444444"/>
                </a:solidFill>
              </a:rPr>
              <a:t>zijn</a:t>
            </a:r>
            <a:r>
              <a:rPr lang="fr-FR" dirty="0">
                <a:solidFill>
                  <a:srgbClr val="444444"/>
                </a:solidFill>
              </a:rPr>
              <a:t> </a:t>
            </a:r>
            <a:r>
              <a:rPr lang="fr-FR" dirty="0" err="1">
                <a:solidFill>
                  <a:srgbClr val="444444"/>
                </a:solidFill>
              </a:rPr>
              <a:t>hulpbronnen</a:t>
            </a:r>
            <a:r>
              <a:rPr lang="fr-FR" dirty="0">
                <a:solidFill>
                  <a:srgbClr val="444444"/>
                </a:solidFill>
              </a:rPr>
              <a:t> om </a:t>
            </a:r>
            <a:r>
              <a:rPr lang="fr-FR" dirty="0" err="1">
                <a:solidFill>
                  <a:srgbClr val="444444"/>
                </a:solidFill>
              </a:rPr>
              <a:t>zich</a:t>
            </a:r>
            <a:r>
              <a:rPr lang="fr-FR" dirty="0">
                <a:solidFill>
                  <a:srgbClr val="444444"/>
                </a:solidFill>
              </a:rPr>
              <a:t> </a:t>
            </a:r>
            <a:r>
              <a:rPr lang="fr-FR" dirty="0" err="1">
                <a:solidFill>
                  <a:srgbClr val="444444"/>
                </a:solidFill>
              </a:rPr>
              <a:t>aan</a:t>
            </a:r>
            <a:r>
              <a:rPr lang="fr-FR" dirty="0">
                <a:solidFill>
                  <a:srgbClr val="444444"/>
                </a:solidFill>
              </a:rPr>
              <a:t> te </a:t>
            </a:r>
            <a:r>
              <a:rPr lang="fr-FR" dirty="0" err="1">
                <a:solidFill>
                  <a:srgbClr val="444444"/>
                </a:solidFill>
              </a:rPr>
              <a:t>passen</a:t>
            </a:r>
            <a:r>
              <a:rPr lang="fr-FR" dirty="0">
                <a:solidFill>
                  <a:srgbClr val="444444"/>
                </a:solidFill>
              </a:rPr>
              <a:t> </a:t>
            </a:r>
            <a:r>
              <a:rPr lang="fr-FR" dirty="0" err="1">
                <a:solidFill>
                  <a:srgbClr val="444444"/>
                </a:solidFill>
              </a:rPr>
              <a:t>aan</a:t>
            </a:r>
            <a:r>
              <a:rPr lang="fr-FR" dirty="0">
                <a:solidFill>
                  <a:srgbClr val="444444"/>
                </a:solidFill>
              </a:rPr>
              <a:t> de </a:t>
            </a:r>
            <a:r>
              <a:rPr lang="fr-FR" dirty="0" err="1">
                <a:solidFill>
                  <a:srgbClr val="444444"/>
                </a:solidFill>
              </a:rPr>
              <a:t>situatie</a:t>
            </a:r>
            <a:r>
              <a:rPr lang="fr-FR" dirty="0">
                <a:solidFill>
                  <a:srgbClr val="444444"/>
                </a:solidFill>
              </a:rPr>
              <a:t>. Het </a:t>
            </a:r>
            <a:r>
              <a:rPr lang="fr-FR" dirty="0" err="1">
                <a:solidFill>
                  <a:srgbClr val="444444"/>
                </a:solidFill>
              </a:rPr>
              <a:t>lichaam</a:t>
            </a:r>
            <a:r>
              <a:rPr lang="fr-FR" dirty="0">
                <a:solidFill>
                  <a:srgbClr val="444444"/>
                </a:solidFill>
              </a:rPr>
              <a:t> </a:t>
            </a:r>
            <a:r>
              <a:rPr lang="fr-FR" dirty="0" err="1">
                <a:solidFill>
                  <a:srgbClr val="444444"/>
                </a:solidFill>
              </a:rPr>
              <a:t>is</a:t>
            </a:r>
            <a:r>
              <a:rPr lang="fr-FR" dirty="0">
                <a:solidFill>
                  <a:srgbClr val="444444"/>
                </a:solidFill>
              </a:rPr>
              <a:t> </a:t>
            </a:r>
            <a:r>
              <a:rPr lang="fr-FR" dirty="0" err="1">
                <a:solidFill>
                  <a:srgbClr val="444444"/>
                </a:solidFill>
              </a:rPr>
              <a:t>klaar</a:t>
            </a:r>
            <a:r>
              <a:rPr lang="fr-FR" dirty="0">
                <a:solidFill>
                  <a:srgbClr val="444444"/>
                </a:solidFill>
              </a:rPr>
              <a:t> </a:t>
            </a:r>
            <a:r>
              <a:rPr lang="fr-FR" dirty="0" err="1">
                <a:solidFill>
                  <a:srgbClr val="444444"/>
                </a:solidFill>
              </a:rPr>
              <a:t>voor</a:t>
            </a:r>
            <a:r>
              <a:rPr lang="fr-FR" dirty="0">
                <a:solidFill>
                  <a:srgbClr val="444444"/>
                </a:solidFill>
              </a:rPr>
              <a:t> </a:t>
            </a:r>
            <a:r>
              <a:rPr lang="fr-FR" dirty="0" err="1">
                <a:solidFill>
                  <a:srgbClr val="444444"/>
                </a:solidFill>
              </a:rPr>
              <a:t>actie</a:t>
            </a:r>
            <a:r>
              <a:rPr lang="fr-FR" dirty="0">
                <a:solidFill>
                  <a:srgbClr val="444444"/>
                </a:solidFill>
              </a:rPr>
              <a:t> (</a:t>
            </a:r>
            <a:r>
              <a:rPr lang="fr-FR" dirty="0" err="1">
                <a:solidFill>
                  <a:srgbClr val="444444"/>
                </a:solidFill>
              </a:rPr>
              <a:t>vechten</a:t>
            </a:r>
            <a:r>
              <a:rPr lang="fr-FR" dirty="0">
                <a:solidFill>
                  <a:srgbClr val="444444"/>
                </a:solidFill>
              </a:rPr>
              <a:t> of </a:t>
            </a:r>
            <a:r>
              <a:rPr lang="fr-FR" dirty="0" err="1">
                <a:solidFill>
                  <a:srgbClr val="444444"/>
                </a:solidFill>
              </a:rPr>
              <a:t>vluchten</a:t>
            </a:r>
            <a:r>
              <a:rPr lang="fr-FR" dirty="0">
                <a:solidFill>
                  <a:srgbClr val="444444"/>
                </a:solidFill>
              </a:rPr>
              <a:t>). </a:t>
            </a:r>
            <a:r>
              <a:rPr lang="fr-FR" dirty="0" err="1">
                <a:solidFill>
                  <a:srgbClr val="444444"/>
                </a:solidFill>
              </a:rPr>
              <a:t>Deze</a:t>
            </a:r>
            <a:r>
              <a:rPr lang="fr-FR" dirty="0">
                <a:solidFill>
                  <a:srgbClr val="444444"/>
                </a:solidFill>
              </a:rPr>
              <a:t> </a:t>
            </a:r>
            <a:r>
              <a:rPr lang="fr-FR" dirty="0" err="1">
                <a:solidFill>
                  <a:srgbClr val="444444"/>
                </a:solidFill>
              </a:rPr>
              <a:t>fase</a:t>
            </a:r>
            <a:r>
              <a:rPr lang="fr-FR" dirty="0">
                <a:solidFill>
                  <a:srgbClr val="444444"/>
                </a:solidFill>
              </a:rPr>
              <a:t> </a:t>
            </a:r>
            <a:r>
              <a:rPr lang="fr-FR" dirty="0" err="1">
                <a:solidFill>
                  <a:srgbClr val="444444"/>
                </a:solidFill>
              </a:rPr>
              <a:t>is</a:t>
            </a:r>
            <a:r>
              <a:rPr lang="fr-FR" dirty="0">
                <a:solidFill>
                  <a:srgbClr val="444444"/>
                </a:solidFill>
              </a:rPr>
              <a:t> </a:t>
            </a:r>
            <a:r>
              <a:rPr lang="fr-FR" dirty="0" err="1">
                <a:solidFill>
                  <a:srgbClr val="444444"/>
                </a:solidFill>
              </a:rPr>
              <a:t>bedoeld</a:t>
            </a:r>
            <a:r>
              <a:rPr lang="fr-FR" dirty="0">
                <a:solidFill>
                  <a:srgbClr val="444444"/>
                </a:solidFill>
              </a:rPr>
              <a:t> om </a:t>
            </a:r>
            <a:r>
              <a:rPr lang="fr-FR" dirty="0" err="1">
                <a:solidFill>
                  <a:srgbClr val="444444"/>
                </a:solidFill>
              </a:rPr>
              <a:t>kort</a:t>
            </a:r>
            <a:r>
              <a:rPr lang="fr-FR" dirty="0">
                <a:solidFill>
                  <a:srgbClr val="444444"/>
                </a:solidFill>
              </a:rPr>
              <a:t> te </a:t>
            </a:r>
            <a:r>
              <a:rPr lang="fr-FR" dirty="0" err="1">
                <a:solidFill>
                  <a:srgbClr val="444444"/>
                </a:solidFill>
              </a:rPr>
              <a:t>zijn</a:t>
            </a:r>
            <a:r>
              <a:rPr lang="fr-FR" dirty="0">
                <a:solidFill>
                  <a:srgbClr val="444444"/>
                </a:solidFill>
              </a:rPr>
              <a:t>. </a:t>
            </a:r>
          </a:p>
          <a:p>
            <a:pPr marL="285750" indent="-285750">
              <a:buFont typeface="Arial"/>
              <a:buChar char="•"/>
            </a:pPr>
            <a:r>
              <a:rPr lang="fr-FR" dirty="0" err="1">
                <a:solidFill>
                  <a:srgbClr val="444444"/>
                </a:solidFill>
              </a:rPr>
              <a:t>Weerstandsfase</a:t>
            </a:r>
            <a:endParaRPr lang="en-US" dirty="0">
              <a:solidFill>
                <a:srgbClr val="444444"/>
              </a:solidFill>
            </a:endParaRPr>
          </a:p>
          <a:p>
            <a:pPr lvl="1">
              <a:buFont typeface="Arial"/>
              <a:buChar char="•"/>
            </a:pPr>
            <a:r>
              <a:rPr lang="fr-FR" dirty="0">
                <a:solidFill>
                  <a:srgbClr val="444444"/>
                </a:solidFill>
              </a:rPr>
              <a:t>Als de stress </a:t>
            </a:r>
            <a:r>
              <a:rPr lang="fr-FR" dirty="0" err="1">
                <a:solidFill>
                  <a:srgbClr val="444444"/>
                </a:solidFill>
              </a:rPr>
              <a:t>aanhoudt</a:t>
            </a:r>
            <a:r>
              <a:rPr lang="fr-FR" dirty="0">
                <a:solidFill>
                  <a:srgbClr val="444444"/>
                </a:solidFill>
              </a:rPr>
              <a:t>, </a:t>
            </a:r>
            <a:r>
              <a:rPr lang="fr-FR" dirty="0" err="1">
                <a:solidFill>
                  <a:srgbClr val="444444"/>
                </a:solidFill>
              </a:rPr>
              <a:t>zal</a:t>
            </a:r>
            <a:r>
              <a:rPr lang="fr-FR" dirty="0">
                <a:solidFill>
                  <a:srgbClr val="444444"/>
                </a:solidFill>
              </a:rPr>
              <a:t> het </a:t>
            </a:r>
            <a:r>
              <a:rPr lang="fr-FR" dirty="0" err="1">
                <a:solidFill>
                  <a:srgbClr val="444444"/>
                </a:solidFill>
              </a:rPr>
              <a:t>lichaam</a:t>
            </a:r>
            <a:r>
              <a:rPr lang="fr-FR" dirty="0">
                <a:solidFill>
                  <a:srgbClr val="444444"/>
                </a:solidFill>
              </a:rPr>
              <a:t> </a:t>
            </a:r>
            <a:r>
              <a:rPr lang="fr-FR" dirty="0" err="1">
                <a:solidFill>
                  <a:srgbClr val="444444"/>
                </a:solidFill>
              </a:rPr>
              <a:t>zijn</a:t>
            </a:r>
            <a:r>
              <a:rPr lang="fr-FR" dirty="0">
                <a:solidFill>
                  <a:srgbClr val="444444"/>
                </a:solidFill>
              </a:rPr>
              <a:t> </a:t>
            </a:r>
            <a:r>
              <a:rPr lang="fr-FR" dirty="0" err="1">
                <a:solidFill>
                  <a:srgbClr val="444444"/>
                </a:solidFill>
              </a:rPr>
              <a:t>middelen</a:t>
            </a:r>
            <a:r>
              <a:rPr lang="fr-FR" dirty="0">
                <a:solidFill>
                  <a:srgbClr val="444444"/>
                </a:solidFill>
              </a:rPr>
              <a:t> </a:t>
            </a:r>
            <a:r>
              <a:rPr lang="fr-FR" dirty="0" err="1">
                <a:solidFill>
                  <a:srgbClr val="444444"/>
                </a:solidFill>
              </a:rPr>
              <a:t>mobiliseren</a:t>
            </a:r>
            <a:r>
              <a:rPr lang="fr-FR" dirty="0">
                <a:solidFill>
                  <a:srgbClr val="444444"/>
                </a:solidFill>
              </a:rPr>
              <a:t> om </a:t>
            </a:r>
            <a:r>
              <a:rPr lang="fr-FR" dirty="0" err="1">
                <a:solidFill>
                  <a:srgbClr val="444444"/>
                </a:solidFill>
              </a:rPr>
              <a:t>zich</a:t>
            </a:r>
            <a:r>
              <a:rPr lang="fr-FR" dirty="0">
                <a:solidFill>
                  <a:srgbClr val="444444"/>
                </a:solidFill>
              </a:rPr>
              <a:t> </a:t>
            </a:r>
            <a:r>
              <a:rPr lang="fr-FR" dirty="0" err="1">
                <a:solidFill>
                  <a:srgbClr val="444444"/>
                </a:solidFill>
              </a:rPr>
              <a:t>aan</a:t>
            </a:r>
            <a:r>
              <a:rPr lang="fr-FR" dirty="0">
                <a:solidFill>
                  <a:srgbClr val="444444"/>
                </a:solidFill>
              </a:rPr>
              <a:t> te </a:t>
            </a:r>
            <a:r>
              <a:rPr lang="fr-FR" dirty="0" err="1">
                <a:solidFill>
                  <a:srgbClr val="444444"/>
                </a:solidFill>
              </a:rPr>
              <a:t>passen</a:t>
            </a:r>
            <a:r>
              <a:rPr lang="fr-FR" dirty="0">
                <a:solidFill>
                  <a:srgbClr val="444444"/>
                </a:solidFill>
              </a:rPr>
              <a:t> en </a:t>
            </a:r>
            <a:r>
              <a:rPr lang="fr-FR" dirty="0" err="1">
                <a:solidFill>
                  <a:srgbClr val="444444"/>
                </a:solidFill>
              </a:rPr>
              <a:t>een</a:t>
            </a:r>
            <a:r>
              <a:rPr lang="fr-FR" dirty="0">
                <a:solidFill>
                  <a:srgbClr val="444444"/>
                </a:solidFill>
              </a:rPr>
              <a:t> </a:t>
            </a:r>
            <a:r>
              <a:rPr lang="fr-FR" dirty="0" err="1">
                <a:solidFill>
                  <a:srgbClr val="444444"/>
                </a:solidFill>
              </a:rPr>
              <a:t>hoog</a:t>
            </a:r>
            <a:r>
              <a:rPr lang="fr-FR" dirty="0">
                <a:solidFill>
                  <a:srgbClr val="444444"/>
                </a:solidFill>
              </a:rPr>
              <a:t> niveau van </a:t>
            </a:r>
            <a:r>
              <a:rPr lang="fr-FR" dirty="0" err="1">
                <a:solidFill>
                  <a:srgbClr val="444444"/>
                </a:solidFill>
              </a:rPr>
              <a:t>alertheid</a:t>
            </a:r>
            <a:r>
              <a:rPr lang="fr-FR" dirty="0">
                <a:solidFill>
                  <a:srgbClr val="444444"/>
                </a:solidFill>
              </a:rPr>
              <a:t> te </a:t>
            </a:r>
            <a:r>
              <a:rPr lang="fr-FR" dirty="0" err="1">
                <a:solidFill>
                  <a:srgbClr val="444444"/>
                </a:solidFill>
              </a:rPr>
              <a:t>behouden</a:t>
            </a:r>
            <a:r>
              <a:rPr lang="fr-FR" dirty="0">
                <a:solidFill>
                  <a:srgbClr val="444444"/>
                </a:solidFill>
              </a:rPr>
              <a:t>. Het </a:t>
            </a:r>
            <a:r>
              <a:rPr lang="fr-FR" dirty="0" err="1">
                <a:solidFill>
                  <a:srgbClr val="444444"/>
                </a:solidFill>
              </a:rPr>
              <a:t>lichaam</a:t>
            </a:r>
            <a:r>
              <a:rPr lang="fr-FR" dirty="0">
                <a:solidFill>
                  <a:srgbClr val="444444"/>
                </a:solidFill>
              </a:rPr>
              <a:t> </a:t>
            </a:r>
            <a:r>
              <a:rPr lang="fr-FR" dirty="0" err="1">
                <a:solidFill>
                  <a:srgbClr val="444444"/>
                </a:solidFill>
              </a:rPr>
              <a:t>functioneert</a:t>
            </a:r>
            <a:r>
              <a:rPr lang="fr-FR" dirty="0">
                <a:solidFill>
                  <a:srgbClr val="444444"/>
                </a:solidFill>
              </a:rPr>
              <a:t> </a:t>
            </a:r>
            <a:r>
              <a:rPr lang="fr-FR" dirty="0" err="1">
                <a:solidFill>
                  <a:srgbClr val="444444"/>
                </a:solidFill>
              </a:rPr>
              <a:t>gespannen</a:t>
            </a:r>
            <a:r>
              <a:rPr lang="fr-FR" dirty="0">
                <a:solidFill>
                  <a:srgbClr val="444444"/>
                </a:solidFill>
              </a:rPr>
              <a:t> maar </a:t>
            </a:r>
            <a:r>
              <a:rPr lang="fr-FR" dirty="0" err="1">
                <a:solidFill>
                  <a:srgbClr val="444444"/>
                </a:solidFill>
              </a:rPr>
              <a:t>relatief</a:t>
            </a:r>
            <a:r>
              <a:rPr lang="fr-FR" dirty="0">
                <a:solidFill>
                  <a:srgbClr val="444444"/>
                </a:solidFill>
              </a:rPr>
              <a:t> </a:t>
            </a:r>
            <a:r>
              <a:rPr lang="fr-FR" dirty="0" err="1">
                <a:solidFill>
                  <a:srgbClr val="444444"/>
                </a:solidFill>
              </a:rPr>
              <a:t>stabiel</a:t>
            </a:r>
            <a:r>
              <a:rPr lang="fr-FR" dirty="0">
                <a:solidFill>
                  <a:srgbClr val="444444"/>
                </a:solidFill>
              </a:rPr>
              <a:t>. </a:t>
            </a:r>
            <a:endParaRPr lang="fr-FR" dirty="0">
              <a:solidFill>
                <a:srgbClr val="444444"/>
              </a:solidFill>
              <a:ea typeface="Calibri"/>
              <a:cs typeface="Calibri"/>
            </a:endParaRPr>
          </a:p>
          <a:p>
            <a:pPr marL="285750" indent="-285750">
              <a:buFont typeface="Arial"/>
              <a:buChar char="•"/>
            </a:pPr>
            <a:r>
              <a:rPr lang="fr-FR" dirty="0" err="1">
                <a:solidFill>
                  <a:srgbClr val="444444"/>
                </a:solidFill>
              </a:rPr>
              <a:t>Uitputtingsfase</a:t>
            </a:r>
            <a:endParaRPr lang="en-US" dirty="0">
              <a:solidFill>
                <a:srgbClr val="444444"/>
              </a:solidFill>
            </a:endParaRPr>
          </a:p>
          <a:p>
            <a:pPr lvl="1">
              <a:buFont typeface="Arial"/>
              <a:buChar char="•"/>
            </a:pPr>
            <a:r>
              <a:rPr lang="fr-FR" dirty="0" err="1">
                <a:solidFill>
                  <a:srgbClr val="444444"/>
                </a:solidFill>
              </a:rPr>
              <a:t>Wanneer</a:t>
            </a:r>
            <a:r>
              <a:rPr lang="fr-FR" dirty="0">
                <a:solidFill>
                  <a:srgbClr val="444444"/>
                </a:solidFill>
              </a:rPr>
              <a:t> </a:t>
            </a:r>
            <a:r>
              <a:rPr lang="fr-FR" dirty="0" err="1">
                <a:solidFill>
                  <a:srgbClr val="444444"/>
                </a:solidFill>
              </a:rPr>
              <a:t>een</a:t>
            </a:r>
            <a:r>
              <a:rPr lang="fr-FR" dirty="0">
                <a:solidFill>
                  <a:srgbClr val="444444"/>
                </a:solidFill>
              </a:rPr>
              <a:t> </a:t>
            </a:r>
            <a:r>
              <a:rPr lang="fr-FR" dirty="0" err="1">
                <a:solidFill>
                  <a:srgbClr val="444444"/>
                </a:solidFill>
              </a:rPr>
              <a:t>stressvolle</a:t>
            </a:r>
            <a:r>
              <a:rPr lang="fr-FR" dirty="0">
                <a:solidFill>
                  <a:srgbClr val="444444"/>
                </a:solidFill>
              </a:rPr>
              <a:t> </a:t>
            </a:r>
            <a:r>
              <a:rPr lang="fr-FR" dirty="0" err="1">
                <a:solidFill>
                  <a:srgbClr val="444444"/>
                </a:solidFill>
              </a:rPr>
              <a:t>situatie</a:t>
            </a:r>
            <a:r>
              <a:rPr lang="fr-FR" dirty="0">
                <a:solidFill>
                  <a:srgbClr val="444444"/>
                </a:solidFill>
              </a:rPr>
              <a:t> te </a:t>
            </a:r>
            <a:r>
              <a:rPr lang="fr-FR" dirty="0" err="1">
                <a:solidFill>
                  <a:srgbClr val="444444"/>
                </a:solidFill>
              </a:rPr>
              <a:t>lang</a:t>
            </a:r>
            <a:r>
              <a:rPr lang="fr-FR" dirty="0">
                <a:solidFill>
                  <a:srgbClr val="444444"/>
                </a:solidFill>
              </a:rPr>
              <a:t> </a:t>
            </a:r>
            <a:r>
              <a:rPr lang="fr-FR" dirty="0" err="1">
                <a:solidFill>
                  <a:srgbClr val="444444"/>
                </a:solidFill>
              </a:rPr>
              <a:t>duurt</a:t>
            </a:r>
            <a:r>
              <a:rPr lang="fr-FR" dirty="0">
                <a:solidFill>
                  <a:srgbClr val="444444"/>
                </a:solidFill>
              </a:rPr>
              <a:t> of te </a:t>
            </a:r>
            <a:r>
              <a:rPr lang="fr-FR" dirty="0" err="1">
                <a:solidFill>
                  <a:srgbClr val="444444"/>
                </a:solidFill>
              </a:rPr>
              <a:t>intens</a:t>
            </a:r>
            <a:r>
              <a:rPr lang="fr-FR" dirty="0">
                <a:solidFill>
                  <a:srgbClr val="444444"/>
                </a:solidFill>
              </a:rPr>
              <a:t> </a:t>
            </a:r>
            <a:r>
              <a:rPr lang="fr-FR" dirty="0" err="1">
                <a:solidFill>
                  <a:srgbClr val="444444"/>
                </a:solidFill>
              </a:rPr>
              <a:t>is</a:t>
            </a:r>
            <a:r>
              <a:rPr lang="fr-FR" dirty="0">
                <a:solidFill>
                  <a:srgbClr val="444444"/>
                </a:solidFill>
              </a:rPr>
              <a:t>, </a:t>
            </a:r>
            <a:r>
              <a:rPr lang="fr-FR" dirty="0" err="1">
                <a:solidFill>
                  <a:srgbClr val="444444"/>
                </a:solidFill>
              </a:rPr>
              <a:t>raken</a:t>
            </a:r>
            <a:r>
              <a:rPr lang="fr-FR" dirty="0">
                <a:solidFill>
                  <a:srgbClr val="444444"/>
                </a:solidFill>
              </a:rPr>
              <a:t> de </a:t>
            </a:r>
            <a:r>
              <a:rPr lang="fr-FR" dirty="0" err="1">
                <a:solidFill>
                  <a:srgbClr val="444444"/>
                </a:solidFill>
              </a:rPr>
              <a:t>hulpbronnen</a:t>
            </a:r>
            <a:r>
              <a:rPr lang="fr-FR" dirty="0">
                <a:solidFill>
                  <a:srgbClr val="444444"/>
                </a:solidFill>
              </a:rPr>
              <a:t> </a:t>
            </a:r>
            <a:r>
              <a:rPr lang="fr-FR" dirty="0" err="1">
                <a:solidFill>
                  <a:srgbClr val="444444"/>
                </a:solidFill>
              </a:rPr>
              <a:t>uitgeput</a:t>
            </a:r>
            <a:r>
              <a:rPr lang="fr-FR" dirty="0">
                <a:solidFill>
                  <a:srgbClr val="444444"/>
                </a:solidFill>
              </a:rPr>
              <a:t> en kan het </a:t>
            </a:r>
            <a:r>
              <a:rPr lang="fr-FR" dirty="0" err="1">
                <a:solidFill>
                  <a:srgbClr val="444444"/>
                </a:solidFill>
              </a:rPr>
              <a:t>lichaam</a:t>
            </a:r>
            <a:r>
              <a:rPr lang="fr-FR" dirty="0">
                <a:solidFill>
                  <a:srgbClr val="444444"/>
                </a:solidFill>
              </a:rPr>
              <a:t> het niet langer </a:t>
            </a:r>
            <a:r>
              <a:rPr lang="fr-FR" dirty="0" err="1">
                <a:solidFill>
                  <a:srgbClr val="444444"/>
                </a:solidFill>
              </a:rPr>
              <a:t>aan</a:t>
            </a:r>
            <a:r>
              <a:rPr lang="fr-FR" dirty="0">
                <a:solidFill>
                  <a:srgbClr val="444444"/>
                </a:solidFill>
              </a:rPr>
              <a:t>. Dit </a:t>
            </a:r>
            <a:r>
              <a:rPr lang="fr-FR" dirty="0" err="1">
                <a:solidFill>
                  <a:srgbClr val="444444"/>
                </a:solidFill>
              </a:rPr>
              <a:t>leidt</a:t>
            </a:r>
            <a:r>
              <a:rPr lang="fr-FR" dirty="0">
                <a:solidFill>
                  <a:srgbClr val="444444"/>
                </a:solidFill>
              </a:rPr>
              <a:t> </a:t>
            </a:r>
            <a:r>
              <a:rPr lang="fr-FR" dirty="0" err="1">
                <a:solidFill>
                  <a:srgbClr val="444444"/>
                </a:solidFill>
              </a:rPr>
              <a:t>tot</a:t>
            </a:r>
            <a:r>
              <a:rPr lang="fr-FR" dirty="0">
                <a:solidFill>
                  <a:srgbClr val="444444"/>
                </a:solidFill>
              </a:rPr>
              <a:t> mentale en </a:t>
            </a:r>
            <a:r>
              <a:rPr lang="fr-FR" dirty="0" err="1">
                <a:solidFill>
                  <a:srgbClr val="444444"/>
                </a:solidFill>
              </a:rPr>
              <a:t>fysieke</a:t>
            </a:r>
            <a:r>
              <a:rPr lang="fr-FR" dirty="0">
                <a:solidFill>
                  <a:srgbClr val="444444"/>
                </a:solidFill>
              </a:rPr>
              <a:t> </a:t>
            </a:r>
            <a:r>
              <a:rPr lang="fr-FR" dirty="0" err="1">
                <a:solidFill>
                  <a:srgbClr val="444444"/>
                </a:solidFill>
              </a:rPr>
              <a:t>problemen</a:t>
            </a:r>
            <a:r>
              <a:rPr lang="fr-FR" dirty="0">
                <a:solidFill>
                  <a:srgbClr val="444444"/>
                </a:solidFill>
              </a:rPr>
              <a:t>.</a:t>
            </a:r>
            <a:endParaRPr lang="fr-FR" dirty="0">
              <a:solidFill>
                <a:srgbClr val="444444"/>
              </a:solidFill>
              <a:ea typeface="Calibri"/>
              <a:cs typeface="Calibri"/>
            </a:endParaRPr>
          </a:p>
          <a:p>
            <a:endParaRPr lang="en-US" dirty="0">
              <a:ea typeface="Calibri"/>
              <a:cs typeface="Calibri"/>
            </a:endParaRPr>
          </a:p>
          <a:p>
            <a:r>
              <a:rPr lang="en-US" dirty="0" err="1">
                <a:ea typeface="Calibri"/>
                <a:cs typeface="Calibri"/>
              </a:rPr>
              <a:t>Voorbeeld</a:t>
            </a:r>
            <a:r>
              <a:rPr lang="en-US" dirty="0">
                <a:ea typeface="Calibri"/>
                <a:cs typeface="Calibri"/>
              </a:rPr>
              <a:t> in de </a:t>
            </a:r>
            <a:r>
              <a:rPr lang="en-US" dirty="0" err="1">
                <a:ea typeface="Calibri"/>
                <a:cs typeface="Calibri"/>
              </a:rPr>
              <a:t>werkcontext</a:t>
            </a:r>
            <a:r>
              <a:rPr lang="en-US" dirty="0">
                <a:ea typeface="Calibri"/>
                <a:cs typeface="Calibri"/>
              </a:rPr>
              <a:t>:</a:t>
            </a:r>
          </a:p>
          <a:p>
            <a:r>
              <a:rPr lang="nl-NL" dirty="0"/>
              <a:t>1; Alarmfase: normale reactie op verhoogde druk of vraag. Overinvestering in werk - meer verantwoordelijkheid - langere werkuren. Verwaarlozing behoeften= - slaap - pauze - sociaal leven. Vaak compensatie. We voelen ons vaak effectiever (stress als positief ervaren) maar onze reserves beginnen op te raken</a:t>
            </a:r>
            <a:br>
              <a:rPr lang="nl-NL" dirty="0"/>
            </a:br>
            <a:r>
              <a:rPr lang="nl-NL" dirty="0"/>
              <a:t>2. Weerstandsfase: als de stress aanhoudt, proberen we ons aan te passen, maar de eerste tekenen van slijtage: vermoeidheid - fysieke spanning - spijsverteringsproblemen, enz. enz. Zie symptomen van chronische stress. Minder concentratie/geheugen. We worden prikkelbaarder, geïsoleerder, onwillig om te delegeren en bang om de controle te verliezen. Spiraal van uitputting: hoe meer je jezelf uitput, hoe meer moeite je doet</a:t>
            </a:r>
            <a:br>
              <a:rPr lang="nl-NL" dirty="0"/>
            </a:br>
            <a:r>
              <a:rPr lang="nl-NL" dirty="0"/>
              <a:t>3. Uitputtingsfase: Lichaam en geest kunnen het niet langer aan. Cognitieve en emotionele capaciteiten storten in. Totaal verlies van motivatie - afhaken, zelfs cynisme</a:t>
            </a:r>
            <a:br>
              <a:rPr lang="nl-NL" dirty="0"/>
            </a:br>
            <a:r>
              <a:rPr lang="nl-NL" dirty="0"/>
              <a:t>Conclusie: Elke fase is omkeerbaar, mits op tijd herkend. En je kunt leren luisteren naar de waarschuwingen in de eerste fase.</a:t>
            </a:r>
          </a:p>
          <a:p>
            <a:endParaRPr lang="nl-NL" dirty="0">
              <a:ea typeface="Calibri"/>
              <a:cs typeface="Calibri"/>
            </a:endParaRPr>
          </a:p>
          <a:p>
            <a:r>
              <a:rPr lang="nl-NL" dirty="0">
                <a:ea typeface="Calibri"/>
                <a:cs typeface="Calibri"/>
              </a:rPr>
              <a:t>Bron: Hans </a:t>
            </a:r>
            <a:r>
              <a:rPr lang="nl-NL" dirty="0" err="1">
                <a:ea typeface="Calibri"/>
                <a:cs typeface="Calibri"/>
              </a:rPr>
              <a:t>Seyle</a:t>
            </a:r>
            <a:endParaRPr lang="en-US" dirty="0">
              <a:ea typeface="Calibri"/>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DF8325C-734F-4BD6-9D5D-A0651F9622A6}"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8000519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AD052C-9BBF-CF5D-403F-3C78428BDEF3}"/>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245DBCBF-F002-1659-0AD1-1E018C56DA37}"/>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F28ED865-7E4A-480D-7EAD-050327240CB7}"/>
              </a:ext>
            </a:extLst>
          </p:cNvPr>
          <p:cNvSpPr>
            <a:spLocks noGrp="1"/>
          </p:cNvSpPr>
          <p:nvPr>
            <p:ph type="body" idx="1"/>
          </p:nvPr>
        </p:nvSpPr>
        <p:spPr/>
        <p:txBody>
          <a:bodyPr/>
          <a:lstStyle/>
          <a:p>
            <a:r>
              <a:rPr lang="nl-NL" b="1" err="1"/>
              <a:t>Biopsychosociaal</a:t>
            </a:r>
            <a:r>
              <a:rPr lang="nl-NL" b="1"/>
              <a:t> model (Engel, 1977)</a:t>
            </a:r>
            <a:r>
              <a:rPr lang="nl-NL"/>
              <a:t>: benadrukt dat ziektes en gezondheidstheorieën niet op één factor mogen focussen, maar de interactie tussen biologisch, psychologisch, en sociaal/omgeving mee moeten nemen. </a:t>
            </a:r>
          </a:p>
          <a:p>
            <a:endParaRPr lang="fr-BE" b="1">
              <a:solidFill>
                <a:srgbClr val="001D35"/>
              </a:solidFill>
              <a:ea typeface="Calibri"/>
              <a:cs typeface="Calibri"/>
            </a:endParaRPr>
          </a:p>
          <a:p>
            <a:r>
              <a:rPr lang="fr-BE" b="1">
                <a:solidFill>
                  <a:srgbClr val="001D35"/>
                </a:solidFill>
                <a:ea typeface="Calibri"/>
                <a:cs typeface="Calibri"/>
              </a:rPr>
              <a:t>Stress </a:t>
            </a:r>
            <a:r>
              <a:rPr lang="fr-BE" b="1" err="1">
                <a:solidFill>
                  <a:srgbClr val="001D35"/>
                </a:solidFill>
                <a:ea typeface="Calibri"/>
                <a:cs typeface="Calibri"/>
              </a:rPr>
              <a:t>is</a:t>
            </a:r>
            <a:r>
              <a:rPr lang="fr-BE" b="1">
                <a:solidFill>
                  <a:srgbClr val="001D35"/>
                </a:solidFill>
                <a:ea typeface="Calibri"/>
                <a:cs typeface="Calibri"/>
              </a:rPr>
              <a:t> </a:t>
            </a:r>
            <a:r>
              <a:rPr lang="fr-BE" b="1" err="1">
                <a:solidFill>
                  <a:srgbClr val="001D35"/>
                </a:solidFill>
                <a:ea typeface="Calibri"/>
                <a:cs typeface="Calibri"/>
              </a:rPr>
              <a:t>een</a:t>
            </a:r>
            <a:r>
              <a:rPr lang="fr-BE" b="1">
                <a:solidFill>
                  <a:srgbClr val="001D35"/>
                </a:solidFill>
                <a:ea typeface="Calibri"/>
                <a:cs typeface="Calibri"/>
              </a:rPr>
              <a:t> </a:t>
            </a:r>
            <a:r>
              <a:rPr lang="fr-BE" b="1" err="1">
                <a:solidFill>
                  <a:srgbClr val="001D35"/>
                </a:solidFill>
                <a:ea typeface="Calibri"/>
                <a:cs typeface="Calibri"/>
              </a:rPr>
              <a:t>multifactorieel</a:t>
            </a:r>
            <a:r>
              <a:rPr lang="fr-BE" b="1">
                <a:solidFill>
                  <a:srgbClr val="001D35"/>
                </a:solidFill>
                <a:ea typeface="Calibri"/>
                <a:cs typeface="Calibri"/>
              </a:rPr>
              <a:t> </a:t>
            </a:r>
            <a:r>
              <a:rPr lang="fr-BE" b="1" err="1">
                <a:solidFill>
                  <a:srgbClr val="001D35"/>
                </a:solidFill>
                <a:ea typeface="Calibri"/>
                <a:cs typeface="Calibri"/>
              </a:rPr>
              <a:t>fenomeen</a:t>
            </a:r>
            <a:r>
              <a:rPr lang="fr-BE" b="1">
                <a:solidFill>
                  <a:srgbClr val="001D35"/>
                </a:solidFill>
                <a:ea typeface="Calibri"/>
                <a:cs typeface="Calibri"/>
              </a:rPr>
              <a:t>!! </a:t>
            </a:r>
            <a:r>
              <a:rPr lang="nl-NL"/>
              <a:t>Stress is niet het gevolg van een prikkel op zich, maar van </a:t>
            </a:r>
            <a:r>
              <a:rPr lang="nl-NL" b="1"/>
              <a:t>hoe iemand die prikkel evalueert</a:t>
            </a:r>
            <a:r>
              <a:rPr lang="nl-NL"/>
              <a:t> én </a:t>
            </a:r>
            <a:r>
              <a:rPr lang="nl-NL" b="1"/>
              <a:t>hoe iemand ermee omgaat</a:t>
            </a:r>
            <a:r>
              <a:rPr lang="nl-NL"/>
              <a:t>. -&gt; cf. </a:t>
            </a:r>
            <a:r>
              <a:rPr lang="nl-NL" b="1" err="1"/>
              <a:t>Transactioneel</a:t>
            </a:r>
            <a:r>
              <a:rPr lang="nl-NL" b="1"/>
              <a:t> stressmodel</a:t>
            </a:r>
            <a:r>
              <a:rPr lang="nl-NL"/>
              <a:t> (Lazarus &amp; </a:t>
            </a:r>
            <a:r>
              <a:rPr lang="nl-NL" err="1"/>
              <a:t>Folkman</a:t>
            </a:r>
            <a:r>
              <a:rPr lang="nl-NL"/>
              <a:t>, 1984). </a:t>
            </a:r>
          </a:p>
          <a:p>
            <a:r>
              <a:rPr lang="nl-NL" b="1"/>
              <a:t>Primaire taxatie</a:t>
            </a:r>
            <a:r>
              <a:rPr lang="nl-NL"/>
              <a:t>: Is deze situatie bedreigend of irrelevant?</a:t>
            </a:r>
          </a:p>
          <a:p>
            <a:r>
              <a:rPr lang="nl-NL" b="1"/>
              <a:t>Secundaire taxatie</a:t>
            </a:r>
            <a:r>
              <a:rPr lang="nl-NL"/>
              <a:t>: Heb ik voldoende middelen (</a:t>
            </a:r>
            <a:r>
              <a:rPr lang="nl-NL" err="1"/>
              <a:t>copingvaardigheden</a:t>
            </a:r>
            <a:r>
              <a:rPr lang="nl-NL"/>
              <a:t>) om ermee om te gaan?</a:t>
            </a:r>
          </a:p>
          <a:p>
            <a:r>
              <a:rPr lang="nl-NL" b="1" err="1"/>
              <a:t>Copingstrategieën</a:t>
            </a:r>
            <a:r>
              <a:rPr lang="nl-NL"/>
              <a:t>:</a:t>
            </a:r>
          </a:p>
          <a:p>
            <a:r>
              <a:rPr lang="nl-NL" i="1"/>
              <a:t>Probleemgericht</a:t>
            </a:r>
            <a:r>
              <a:rPr lang="nl-NL"/>
              <a:t>: iets aan de situatie veranderen</a:t>
            </a:r>
          </a:p>
          <a:p>
            <a:r>
              <a:rPr lang="nl-NL" i="1"/>
              <a:t>Emotiegericht</a:t>
            </a:r>
            <a:r>
              <a:rPr lang="nl-NL"/>
              <a:t>: omgaan met de gevoelens die de situatie oproept</a:t>
            </a:r>
          </a:p>
          <a:p>
            <a:endParaRPr lang="fr-BE" b="1">
              <a:solidFill>
                <a:srgbClr val="001D35"/>
              </a:solidFill>
            </a:endParaRPr>
          </a:p>
          <a:p>
            <a:endParaRPr lang="fr-BE" b="1">
              <a:solidFill>
                <a:srgbClr val="001D35"/>
              </a:solidFill>
            </a:endParaRPr>
          </a:p>
          <a:p>
            <a:endParaRPr lang="fr-BE" b="1">
              <a:solidFill>
                <a:srgbClr val="001D35"/>
              </a:solidFill>
            </a:endParaRPr>
          </a:p>
          <a:p>
            <a:r>
              <a:rPr lang="fr-BE" b="1" err="1">
                <a:solidFill>
                  <a:srgbClr val="001D35"/>
                </a:solidFill>
              </a:rPr>
              <a:t>Biologische</a:t>
            </a:r>
            <a:r>
              <a:rPr lang="fr-BE" b="1">
                <a:solidFill>
                  <a:srgbClr val="001D35"/>
                </a:solidFill>
              </a:rPr>
              <a:t> </a:t>
            </a:r>
            <a:r>
              <a:rPr lang="fr-BE" b="1" err="1">
                <a:solidFill>
                  <a:srgbClr val="001D35"/>
                </a:solidFill>
              </a:rPr>
              <a:t>factoren</a:t>
            </a:r>
            <a:r>
              <a:rPr lang="fr-BE" b="1">
                <a:solidFill>
                  <a:srgbClr val="001D35"/>
                </a:solidFill>
              </a:rPr>
              <a:t>:</a:t>
            </a:r>
            <a:endParaRPr lang="en-US">
              <a:ea typeface="Calibri"/>
              <a:cs typeface="Calibri"/>
            </a:endParaRPr>
          </a:p>
          <a:p>
            <a:r>
              <a:rPr lang="fr-BE" err="1">
                <a:solidFill>
                  <a:srgbClr val="545D7E"/>
                </a:solidFill>
              </a:rPr>
              <a:t>Hieronder</a:t>
            </a:r>
            <a:r>
              <a:rPr lang="fr-BE">
                <a:solidFill>
                  <a:srgbClr val="545D7E"/>
                </a:solidFill>
              </a:rPr>
              <a:t> </a:t>
            </a:r>
            <a:r>
              <a:rPr lang="fr-BE" err="1">
                <a:solidFill>
                  <a:srgbClr val="545D7E"/>
                </a:solidFill>
              </a:rPr>
              <a:t>vallen</a:t>
            </a:r>
            <a:r>
              <a:rPr lang="fr-BE">
                <a:solidFill>
                  <a:srgbClr val="545D7E"/>
                </a:solidFill>
              </a:rPr>
              <a:t> </a:t>
            </a:r>
            <a:r>
              <a:rPr lang="fr-BE" err="1">
                <a:solidFill>
                  <a:srgbClr val="545D7E"/>
                </a:solidFill>
              </a:rPr>
              <a:t>genetische</a:t>
            </a:r>
            <a:r>
              <a:rPr lang="fr-BE">
                <a:solidFill>
                  <a:srgbClr val="545D7E"/>
                </a:solidFill>
              </a:rPr>
              <a:t> </a:t>
            </a:r>
            <a:r>
              <a:rPr lang="fr-BE" err="1">
                <a:solidFill>
                  <a:srgbClr val="545D7E"/>
                </a:solidFill>
              </a:rPr>
              <a:t>aanleg</a:t>
            </a:r>
            <a:r>
              <a:rPr lang="fr-BE">
                <a:solidFill>
                  <a:srgbClr val="545D7E"/>
                </a:solidFill>
              </a:rPr>
              <a:t>, </a:t>
            </a:r>
            <a:r>
              <a:rPr lang="fr-BE" err="1">
                <a:solidFill>
                  <a:srgbClr val="545D7E"/>
                </a:solidFill>
              </a:rPr>
              <a:t>lichamelijke</a:t>
            </a:r>
            <a:r>
              <a:rPr lang="fr-BE">
                <a:solidFill>
                  <a:srgbClr val="545D7E"/>
                </a:solidFill>
              </a:rPr>
              <a:t> gezondheid, hormonale </a:t>
            </a:r>
            <a:r>
              <a:rPr lang="fr-BE" err="1">
                <a:solidFill>
                  <a:srgbClr val="545D7E"/>
                </a:solidFill>
              </a:rPr>
              <a:t>processen</a:t>
            </a:r>
            <a:r>
              <a:rPr lang="fr-BE">
                <a:solidFill>
                  <a:srgbClr val="545D7E"/>
                </a:solidFill>
              </a:rPr>
              <a:t> en </a:t>
            </a:r>
            <a:r>
              <a:rPr lang="fr-BE" err="1">
                <a:solidFill>
                  <a:srgbClr val="545D7E"/>
                </a:solidFill>
              </a:rPr>
              <a:t>neurologische</a:t>
            </a:r>
            <a:r>
              <a:rPr lang="fr-BE">
                <a:solidFill>
                  <a:srgbClr val="545D7E"/>
                </a:solidFill>
              </a:rPr>
              <a:t> </a:t>
            </a:r>
            <a:r>
              <a:rPr lang="fr-BE" err="1">
                <a:solidFill>
                  <a:srgbClr val="545D7E"/>
                </a:solidFill>
              </a:rPr>
              <a:t>factoren</a:t>
            </a:r>
            <a:r>
              <a:rPr lang="fr-BE">
                <a:solidFill>
                  <a:srgbClr val="545D7E"/>
                </a:solidFill>
              </a:rPr>
              <a:t>.</a:t>
            </a:r>
            <a:endParaRPr lang="fr-BE">
              <a:ea typeface="Calibri" panose="020F0502020204030204"/>
              <a:cs typeface="Calibri" panose="020F0502020204030204"/>
            </a:endParaRPr>
          </a:p>
          <a:p>
            <a:r>
              <a:rPr lang="fr-BE" err="1">
                <a:solidFill>
                  <a:srgbClr val="545D7E"/>
                </a:solidFill>
                <a:ea typeface="Calibri"/>
                <a:cs typeface="Calibri"/>
              </a:rPr>
              <a:t>Voorbeeld</a:t>
            </a:r>
            <a:r>
              <a:rPr lang="fr-BE">
                <a:solidFill>
                  <a:srgbClr val="545D7E"/>
                </a:solidFill>
                <a:ea typeface="Calibri"/>
                <a:cs typeface="Calibri"/>
              </a:rPr>
              <a:t>: </a:t>
            </a:r>
            <a:r>
              <a:rPr lang="fr-BE" err="1">
                <a:solidFill>
                  <a:srgbClr val="545D7E"/>
                </a:solidFill>
                <a:ea typeface="Calibri"/>
                <a:cs typeface="Calibri"/>
              </a:rPr>
              <a:t>Iemand</a:t>
            </a:r>
            <a:r>
              <a:rPr lang="fr-BE">
                <a:solidFill>
                  <a:srgbClr val="545D7E"/>
                </a:solidFill>
                <a:ea typeface="Calibri"/>
                <a:cs typeface="Calibri"/>
              </a:rPr>
              <a:t> met </a:t>
            </a:r>
            <a:r>
              <a:rPr lang="fr-BE" err="1">
                <a:solidFill>
                  <a:srgbClr val="545D7E"/>
                </a:solidFill>
                <a:ea typeface="Calibri"/>
                <a:cs typeface="Calibri"/>
              </a:rPr>
              <a:t>een</a:t>
            </a:r>
            <a:r>
              <a:rPr lang="fr-BE">
                <a:solidFill>
                  <a:srgbClr val="545D7E"/>
                </a:solidFill>
                <a:ea typeface="Calibri"/>
                <a:cs typeface="Calibri"/>
              </a:rPr>
              <a:t> </a:t>
            </a:r>
            <a:r>
              <a:rPr lang="fr-BE" err="1">
                <a:solidFill>
                  <a:srgbClr val="545D7E"/>
                </a:solidFill>
                <a:ea typeface="Calibri"/>
                <a:cs typeface="Calibri"/>
              </a:rPr>
              <a:t>familiegeschiedenis</a:t>
            </a:r>
            <a:r>
              <a:rPr lang="fr-BE">
                <a:solidFill>
                  <a:srgbClr val="545D7E"/>
                </a:solidFill>
                <a:ea typeface="Calibri"/>
                <a:cs typeface="Calibri"/>
              </a:rPr>
              <a:t> van </a:t>
            </a:r>
            <a:r>
              <a:rPr lang="fr-BE" err="1">
                <a:solidFill>
                  <a:srgbClr val="545D7E"/>
                </a:solidFill>
                <a:ea typeface="Calibri"/>
                <a:cs typeface="Calibri"/>
              </a:rPr>
              <a:t>angststoornissen</a:t>
            </a:r>
            <a:r>
              <a:rPr lang="fr-BE">
                <a:solidFill>
                  <a:srgbClr val="545D7E"/>
                </a:solidFill>
                <a:ea typeface="Calibri"/>
                <a:cs typeface="Calibri"/>
              </a:rPr>
              <a:t> of </a:t>
            </a:r>
            <a:r>
              <a:rPr lang="fr-BE" err="1">
                <a:solidFill>
                  <a:srgbClr val="545D7E"/>
                </a:solidFill>
                <a:ea typeface="Calibri"/>
                <a:cs typeface="Calibri"/>
              </a:rPr>
              <a:t>depressie</a:t>
            </a:r>
            <a:r>
              <a:rPr lang="fr-BE">
                <a:solidFill>
                  <a:srgbClr val="545D7E"/>
                </a:solidFill>
                <a:ea typeface="Calibri"/>
                <a:cs typeface="Calibri"/>
              </a:rPr>
              <a:t> kan </a:t>
            </a:r>
            <a:r>
              <a:rPr lang="fr-BE" err="1">
                <a:solidFill>
                  <a:srgbClr val="545D7E"/>
                </a:solidFill>
                <a:ea typeface="Calibri"/>
                <a:cs typeface="Calibri"/>
              </a:rPr>
              <a:t>gevoeliger</a:t>
            </a:r>
            <a:r>
              <a:rPr lang="fr-BE">
                <a:solidFill>
                  <a:srgbClr val="545D7E"/>
                </a:solidFill>
                <a:ea typeface="Calibri"/>
                <a:cs typeface="Calibri"/>
              </a:rPr>
              <a:t> </a:t>
            </a:r>
            <a:r>
              <a:rPr lang="fr-BE" err="1">
                <a:solidFill>
                  <a:srgbClr val="545D7E"/>
                </a:solidFill>
                <a:ea typeface="Calibri"/>
                <a:cs typeface="Calibri"/>
              </a:rPr>
              <a:t>zijn</a:t>
            </a:r>
            <a:r>
              <a:rPr lang="fr-BE">
                <a:solidFill>
                  <a:srgbClr val="545D7E"/>
                </a:solidFill>
                <a:ea typeface="Calibri"/>
                <a:cs typeface="Calibri"/>
              </a:rPr>
              <a:t> </a:t>
            </a:r>
            <a:r>
              <a:rPr lang="fr-BE" err="1">
                <a:solidFill>
                  <a:srgbClr val="545D7E"/>
                </a:solidFill>
                <a:ea typeface="Calibri"/>
                <a:cs typeface="Calibri"/>
              </a:rPr>
              <a:t>voor</a:t>
            </a:r>
            <a:r>
              <a:rPr lang="fr-BE">
                <a:solidFill>
                  <a:srgbClr val="545D7E"/>
                </a:solidFill>
                <a:ea typeface="Calibri"/>
                <a:cs typeface="Calibri"/>
              </a:rPr>
              <a:t> stress.</a:t>
            </a:r>
          </a:p>
          <a:p>
            <a:r>
              <a:rPr lang="fr-BE" err="1">
                <a:solidFill>
                  <a:srgbClr val="545D7E"/>
                </a:solidFill>
                <a:ea typeface="Calibri"/>
                <a:cs typeface="Calibri"/>
              </a:rPr>
              <a:t>Voorbeeld</a:t>
            </a:r>
            <a:r>
              <a:rPr lang="fr-BE">
                <a:solidFill>
                  <a:srgbClr val="545D7E"/>
                </a:solidFill>
                <a:ea typeface="Calibri"/>
                <a:cs typeface="Calibri"/>
              </a:rPr>
              <a:t>: </a:t>
            </a:r>
            <a:r>
              <a:rPr lang="fr-BE" err="1">
                <a:solidFill>
                  <a:srgbClr val="545D7E"/>
                </a:solidFill>
                <a:ea typeface="Calibri"/>
                <a:cs typeface="Calibri"/>
              </a:rPr>
              <a:t>Chronische</a:t>
            </a:r>
            <a:r>
              <a:rPr lang="fr-BE">
                <a:solidFill>
                  <a:srgbClr val="545D7E"/>
                </a:solidFill>
                <a:ea typeface="Calibri"/>
                <a:cs typeface="Calibri"/>
              </a:rPr>
              <a:t> </a:t>
            </a:r>
            <a:r>
              <a:rPr lang="fr-BE" err="1">
                <a:solidFill>
                  <a:srgbClr val="545D7E"/>
                </a:solidFill>
                <a:ea typeface="Calibri"/>
                <a:cs typeface="Calibri"/>
              </a:rPr>
              <a:t>ziekten</a:t>
            </a:r>
            <a:r>
              <a:rPr lang="fr-BE">
                <a:solidFill>
                  <a:srgbClr val="545D7E"/>
                </a:solidFill>
                <a:ea typeface="Calibri"/>
                <a:cs typeface="Calibri"/>
              </a:rPr>
              <a:t> </a:t>
            </a:r>
            <a:r>
              <a:rPr lang="fr-BE" err="1">
                <a:solidFill>
                  <a:srgbClr val="545D7E"/>
                </a:solidFill>
                <a:ea typeface="Calibri"/>
                <a:cs typeface="Calibri"/>
              </a:rPr>
              <a:t>zoals</a:t>
            </a:r>
            <a:r>
              <a:rPr lang="fr-BE">
                <a:solidFill>
                  <a:srgbClr val="545D7E"/>
                </a:solidFill>
                <a:ea typeface="Calibri"/>
                <a:cs typeface="Calibri"/>
              </a:rPr>
              <a:t> </a:t>
            </a:r>
            <a:r>
              <a:rPr lang="fr-BE" err="1">
                <a:solidFill>
                  <a:srgbClr val="545D7E"/>
                </a:solidFill>
                <a:ea typeface="Calibri"/>
                <a:cs typeface="Calibri"/>
              </a:rPr>
              <a:t>diabetes</a:t>
            </a:r>
            <a:r>
              <a:rPr lang="fr-BE">
                <a:solidFill>
                  <a:srgbClr val="545D7E"/>
                </a:solidFill>
                <a:ea typeface="Calibri"/>
                <a:cs typeface="Calibri"/>
              </a:rPr>
              <a:t> of </a:t>
            </a:r>
            <a:r>
              <a:rPr lang="fr-BE" err="1">
                <a:solidFill>
                  <a:srgbClr val="545D7E"/>
                </a:solidFill>
                <a:ea typeface="Calibri"/>
                <a:cs typeface="Calibri"/>
              </a:rPr>
              <a:t>hartproblemen</a:t>
            </a:r>
            <a:r>
              <a:rPr lang="fr-BE">
                <a:solidFill>
                  <a:srgbClr val="545D7E"/>
                </a:solidFill>
                <a:ea typeface="Calibri"/>
                <a:cs typeface="Calibri"/>
              </a:rPr>
              <a:t> </a:t>
            </a:r>
            <a:r>
              <a:rPr lang="fr-BE" err="1">
                <a:solidFill>
                  <a:srgbClr val="545D7E"/>
                </a:solidFill>
                <a:ea typeface="Calibri"/>
                <a:cs typeface="Calibri"/>
              </a:rPr>
              <a:t>kunnen</a:t>
            </a:r>
            <a:r>
              <a:rPr lang="fr-BE">
                <a:solidFill>
                  <a:srgbClr val="545D7E"/>
                </a:solidFill>
                <a:ea typeface="Calibri"/>
                <a:cs typeface="Calibri"/>
              </a:rPr>
              <a:t> stress </a:t>
            </a:r>
            <a:r>
              <a:rPr lang="fr-BE" err="1">
                <a:solidFill>
                  <a:srgbClr val="545D7E"/>
                </a:solidFill>
                <a:ea typeface="Calibri"/>
                <a:cs typeface="Calibri"/>
              </a:rPr>
              <a:t>veroorzaken</a:t>
            </a:r>
            <a:r>
              <a:rPr lang="fr-BE">
                <a:solidFill>
                  <a:srgbClr val="545D7E"/>
                </a:solidFill>
                <a:ea typeface="Calibri"/>
                <a:cs typeface="Calibri"/>
              </a:rPr>
              <a:t> </a:t>
            </a:r>
            <a:r>
              <a:rPr lang="fr-BE" err="1">
                <a:solidFill>
                  <a:srgbClr val="545D7E"/>
                </a:solidFill>
                <a:ea typeface="Calibri"/>
                <a:cs typeface="Calibri"/>
              </a:rPr>
              <a:t>door</a:t>
            </a:r>
            <a:r>
              <a:rPr lang="fr-BE">
                <a:solidFill>
                  <a:srgbClr val="545D7E"/>
                </a:solidFill>
                <a:ea typeface="Calibri"/>
                <a:cs typeface="Calibri"/>
              </a:rPr>
              <a:t> </a:t>
            </a:r>
            <a:r>
              <a:rPr lang="fr-BE" err="1">
                <a:solidFill>
                  <a:srgbClr val="545D7E"/>
                </a:solidFill>
                <a:ea typeface="Calibri"/>
                <a:cs typeface="Calibri"/>
              </a:rPr>
              <a:t>voortdurende</a:t>
            </a:r>
            <a:r>
              <a:rPr lang="fr-BE">
                <a:solidFill>
                  <a:srgbClr val="545D7E"/>
                </a:solidFill>
                <a:ea typeface="Calibri"/>
                <a:cs typeface="Calibri"/>
              </a:rPr>
              <a:t> </a:t>
            </a:r>
            <a:r>
              <a:rPr lang="fr-BE" err="1">
                <a:solidFill>
                  <a:srgbClr val="545D7E"/>
                </a:solidFill>
                <a:ea typeface="Calibri"/>
                <a:cs typeface="Calibri"/>
              </a:rPr>
              <a:t>zorgen</a:t>
            </a:r>
            <a:r>
              <a:rPr lang="fr-BE">
                <a:solidFill>
                  <a:srgbClr val="545D7E"/>
                </a:solidFill>
                <a:ea typeface="Calibri"/>
                <a:cs typeface="Calibri"/>
              </a:rPr>
              <a:t> en </a:t>
            </a:r>
            <a:r>
              <a:rPr lang="fr-BE" err="1">
                <a:solidFill>
                  <a:srgbClr val="545D7E"/>
                </a:solidFill>
                <a:ea typeface="Calibri"/>
                <a:cs typeface="Calibri"/>
              </a:rPr>
              <a:t>fysieke</a:t>
            </a:r>
            <a:r>
              <a:rPr lang="fr-BE">
                <a:solidFill>
                  <a:srgbClr val="545D7E"/>
                </a:solidFill>
                <a:ea typeface="Calibri"/>
                <a:cs typeface="Calibri"/>
              </a:rPr>
              <a:t> </a:t>
            </a:r>
            <a:r>
              <a:rPr lang="fr-BE" err="1">
                <a:solidFill>
                  <a:srgbClr val="545D7E"/>
                </a:solidFill>
                <a:ea typeface="Calibri"/>
                <a:cs typeface="Calibri"/>
              </a:rPr>
              <a:t>ongemakken</a:t>
            </a:r>
            <a:r>
              <a:rPr lang="fr-BE">
                <a:solidFill>
                  <a:srgbClr val="545D7E"/>
                </a:solidFill>
                <a:ea typeface="Calibri"/>
                <a:cs typeface="Calibri"/>
              </a:rPr>
              <a:t>.</a:t>
            </a:r>
          </a:p>
          <a:p>
            <a:r>
              <a:rPr lang="fr-BE" err="1">
                <a:solidFill>
                  <a:srgbClr val="545D7E"/>
                </a:solidFill>
                <a:ea typeface="Calibri"/>
                <a:cs typeface="Calibri"/>
              </a:rPr>
              <a:t>Voorbeeld</a:t>
            </a:r>
            <a:r>
              <a:rPr lang="fr-BE">
                <a:solidFill>
                  <a:srgbClr val="545D7E"/>
                </a:solidFill>
                <a:ea typeface="Calibri"/>
                <a:cs typeface="Calibri"/>
              </a:rPr>
              <a:t>: </a:t>
            </a:r>
            <a:r>
              <a:rPr lang="fr-BE" err="1">
                <a:solidFill>
                  <a:srgbClr val="545D7E"/>
                </a:solidFill>
                <a:ea typeface="Calibri"/>
                <a:cs typeface="Calibri"/>
              </a:rPr>
              <a:t>Veranderingen</a:t>
            </a:r>
            <a:r>
              <a:rPr lang="fr-BE">
                <a:solidFill>
                  <a:srgbClr val="545D7E"/>
                </a:solidFill>
                <a:ea typeface="Calibri"/>
                <a:cs typeface="Calibri"/>
              </a:rPr>
              <a:t> in </a:t>
            </a:r>
            <a:r>
              <a:rPr lang="fr-BE" err="1">
                <a:solidFill>
                  <a:srgbClr val="545D7E"/>
                </a:solidFill>
                <a:ea typeface="Calibri"/>
                <a:cs typeface="Calibri"/>
              </a:rPr>
              <a:t>hormonen</a:t>
            </a:r>
            <a:r>
              <a:rPr lang="fr-BE">
                <a:solidFill>
                  <a:srgbClr val="545D7E"/>
                </a:solidFill>
                <a:ea typeface="Calibri"/>
                <a:cs typeface="Calibri"/>
              </a:rPr>
              <a:t>, </a:t>
            </a:r>
            <a:r>
              <a:rPr lang="fr-BE" err="1">
                <a:solidFill>
                  <a:srgbClr val="545D7E"/>
                </a:solidFill>
                <a:ea typeface="Calibri"/>
                <a:cs typeface="Calibri"/>
              </a:rPr>
              <a:t>zoals</a:t>
            </a:r>
            <a:r>
              <a:rPr lang="fr-BE">
                <a:solidFill>
                  <a:srgbClr val="545D7E"/>
                </a:solidFill>
                <a:ea typeface="Calibri"/>
                <a:cs typeface="Calibri"/>
              </a:rPr>
              <a:t> </a:t>
            </a:r>
            <a:r>
              <a:rPr lang="fr-BE" err="1">
                <a:solidFill>
                  <a:srgbClr val="545D7E"/>
                </a:solidFill>
                <a:ea typeface="Calibri"/>
                <a:cs typeface="Calibri"/>
              </a:rPr>
              <a:t>tijdens</a:t>
            </a:r>
            <a:r>
              <a:rPr lang="fr-BE">
                <a:solidFill>
                  <a:srgbClr val="545D7E"/>
                </a:solidFill>
                <a:ea typeface="Calibri"/>
                <a:cs typeface="Calibri"/>
              </a:rPr>
              <a:t> de </a:t>
            </a:r>
            <a:r>
              <a:rPr lang="fr-BE" err="1">
                <a:solidFill>
                  <a:srgbClr val="545D7E"/>
                </a:solidFill>
                <a:ea typeface="Calibri"/>
                <a:cs typeface="Calibri"/>
              </a:rPr>
              <a:t>puberteit</a:t>
            </a:r>
            <a:r>
              <a:rPr lang="fr-BE">
                <a:solidFill>
                  <a:srgbClr val="545D7E"/>
                </a:solidFill>
                <a:ea typeface="Calibri"/>
                <a:cs typeface="Calibri"/>
              </a:rPr>
              <a:t>, </a:t>
            </a:r>
            <a:r>
              <a:rPr lang="fr-BE" err="1">
                <a:solidFill>
                  <a:srgbClr val="545D7E"/>
                </a:solidFill>
                <a:ea typeface="Calibri"/>
                <a:cs typeface="Calibri"/>
              </a:rPr>
              <a:t>zwangerschap</a:t>
            </a:r>
            <a:r>
              <a:rPr lang="fr-BE">
                <a:solidFill>
                  <a:srgbClr val="545D7E"/>
                </a:solidFill>
                <a:ea typeface="Calibri"/>
                <a:cs typeface="Calibri"/>
              </a:rPr>
              <a:t> of </a:t>
            </a:r>
            <a:r>
              <a:rPr lang="fr-BE" err="1">
                <a:solidFill>
                  <a:srgbClr val="545D7E"/>
                </a:solidFill>
                <a:ea typeface="Calibri"/>
                <a:cs typeface="Calibri"/>
              </a:rPr>
              <a:t>menopauze</a:t>
            </a:r>
            <a:r>
              <a:rPr lang="fr-BE">
                <a:solidFill>
                  <a:srgbClr val="545D7E"/>
                </a:solidFill>
                <a:ea typeface="Calibri"/>
                <a:cs typeface="Calibri"/>
              </a:rPr>
              <a:t>, </a:t>
            </a:r>
            <a:r>
              <a:rPr lang="fr-BE" err="1">
                <a:solidFill>
                  <a:srgbClr val="545D7E"/>
                </a:solidFill>
                <a:ea typeface="Calibri"/>
                <a:cs typeface="Calibri"/>
              </a:rPr>
              <a:t>kunnen</a:t>
            </a:r>
            <a:r>
              <a:rPr lang="fr-BE">
                <a:solidFill>
                  <a:srgbClr val="545D7E"/>
                </a:solidFill>
                <a:ea typeface="Calibri"/>
                <a:cs typeface="Calibri"/>
              </a:rPr>
              <a:t> </a:t>
            </a:r>
            <a:r>
              <a:rPr lang="fr-BE" err="1">
                <a:solidFill>
                  <a:srgbClr val="545D7E"/>
                </a:solidFill>
                <a:ea typeface="Calibri"/>
                <a:cs typeface="Calibri"/>
              </a:rPr>
              <a:t>stressreacties</a:t>
            </a:r>
            <a:r>
              <a:rPr lang="fr-BE">
                <a:solidFill>
                  <a:srgbClr val="545D7E"/>
                </a:solidFill>
                <a:ea typeface="Calibri"/>
                <a:cs typeface="Calibri"/>
              </a:rPr>
              <a:t> </a:t>
            </a:r>
            <a:r>
              <a:rPr lang="fr-BE" err="1">
                <a:solidFill>
                  <a:srgbClr val="545D7E"/>
                </a:solidFill>
                <a:ea typeface="Calibri"/>
                <a:cs typeface="Calibri"/>
              </a:rPr>
              <a:t>versterken</a:t>
            </a:r>
            <a:r>
              <a:rPr lang="fr-BE">
                <a:solidFill>
                  <a:srgbClr val="545D7E"/>
                </a:solidFill>
                <a:ea typeface="Calibri"/>
                <a:cs typeface="Calibri"/>
              </a:rPr>
              <a:t>.</a:t>
            </a:r>
          </a:p>
          <a:p>
            <a:r>
              <a:rPr lang="fr-BE" err="1">
                <a:solidFill>
                  <a:srgbClr val="545D7E"/>
                </a:solidFill>
                <a:ea typeface="Calibri"/>
                <a:cs typeface="Calibri"/>
              </a:rPr>
              <a:t>Voorbeeld</a:t>
            </a:r>
            <a:r>
              <a:rPr lang="fr-BE">
                <a:solidFill>
                  <a:srgbClr val="545D7E"/>
                </a:solidFill>
                <a:ea typeface="Calibri"/>
                <a:cs typeface="Calibri"/>
              </a:rPr>
              <a:t>: </a:t>
            </a:r>
            <a:r>
              <a:rPr lang="fr-BE" err="1">
                <a:solidFill>
                  <a:srgbClr val="545D7E"/>
                </a:solidFill>
                <a:ea typeface="Calibri"/>
                <a:cs typeface="Calibri"/>
              </a:rPr>
              <a:t>Een</a:t>
            </a:r>
            <a:r>
              <a:rPr lang="fr-BE">
                <a:solidFill>
                  <a:srgbClr val="545D7E"/>
                </a:solidFill>
                <a:ea typeface="Calibri"/>
                <a:cs typeface="Calibri"/>
              </a:rPr>
              <a:t> </a:t>
            </a:r>
            <a:r>
              <a:rPr lang="fr-BE" err="1">
                <a:solidFill>
                  <a:srgbClr val="545D7E"/>
                </a:solidFill>
                <a:ea typeface="Calibri"/>
                <a:cs typeface="Calibri"/>
              </a:rPr>
              <a:t>disbalans</a:t>
            </a:r>
            <a:r>
              <a:rPr lang="fr-BE">
                <a:solidFill>
                  <a:srgbClr val="545D7E"/>
                </a:solidFill>
                <a:ea typeface="Calibri"/>
                <a:cs typeface="Calibri"/>
              </a:rPr>
              <a:t> in </a:t>
            </a:r>
            <a:r>
              <a:rPr lang="fr-BE" err="1">
                <a:solidFill>
                  <a:srgbClr val="545D7E"/>
                </a:solidFill>
                <a:ea typeface="Calibri"/>
                <a:cs typeface="Calibri"/>
              </a:rPr>
              <a:t>neurotransmitters</a:t>
            </a:r>
            <a:r>
              <a:rPr lang="fr-BE">
                <a:solidFill>
                  <a:srgbClr val="545D7E"/>
                </a:solidFill>
                <a:ea typeface="Calibri"/>
                <a:cs typeface="Calibri"/>
              </a:rPr>
              <a:t> </a:t>
            </a:r>
            <a:r>
              <a:rPr lang="fr-BE" err="1">
                <a:solidFill>
                  <a:srgbClr val="545D7E"/>
                </a:solidFill>
                <a:ea typeface="Calibri"/>
                <a:cs typeface="Calibri"/>
              </a:rPr>
              <a:t>zoals</a:t>
            </a:r>
            <a:r>
              <a:rPr lang="fr-BE">
                <a:solidFill>
                  <a:srgbClr val="545D7E"/>
                </a:solidFill>
                <a:ea typeface="Calibri"/>
                <a:cs typeface="Calibri"/>
              </a:rPr>
              <a:t> </a:t>
            </a:r>
            <a:r>
              <a:rPr lang="fr-BE" err="1">
                <a:solidFill>
                  <a:srgbClr val="545D7E"/>
                </a:solidFill>
                <a:ea typeface="Calibri"/>
                <a:cs typeface="Calibri"/>
              </a:rPr>
              <a:t>serotonine</a:t>
            </a:r>
            <a:r>
              <a:rPr lang="fr-BE">
                <a:solidFill>
                  <a:srgbClr val="545D7E"/>
                </a:solidFill>
                <a:ea typeface="Calibri"/>
                <a:cs typeface="Calibri"/>
              </a:rPr>
              <a:t> of dopamine kan </a:t>
            </a:r>
            <a:r>
              <a:rPr lang="fr-BE" err="1">
                <a:solidFill>
                  <a:srgbClr val="545D7E"/>
                </a:solidFill>
                <a:ea typeface="Calibri"/>
                <a:cs typeface="Calibri"/>
              </a:rPr>
              <a:t>leiden</a:t>
            </a:r>
            <a:r>
              <a:rPr lang="fr-BE">
                <a:solidFill>
                  <a:srgbClr val="545D7E"/>
                </a:solidFill>
                <a:ea typeface="Calibri"/>
                <a:cs typeface="Calibri"/>
              </a:rPr>
              <a:t> </a:t>
            </a:r>
            <a:r>
              <a:rPr lang="fr-BE" err="1">
                <a:solidFill>
                  <a:srgbClr val="545D7E"/>
                </a:solidFill>
                <a:ea typeface="Calibri"/>
                <a:cs typeface="Calibri"/>
              </a:rPr>
              <a:t>tot</a:t>
            </a:r>
            <a:r>
              <a:rPr lang="fr-BE">
                <a:solidFill>
                  <a:srgbClr val="545D7E"/>
                </a:solidFill>
                <a:ea typeface="Calibri"/>
                <a:cs typeface="Calibri"/>
              </a:rPr>
              <a:t> </a:t>
            </a:r>
            <a:r>
              <a:rPr lang="fr-BE" err="1">
                <a:solidFill>
                  <a:srgbClr val="545D7E"/>
                </a:solidFill>
                <a:ea typeface="Calibri"/>
                <a:cs typeface="Calibri"/>
              </a:rPr>
              <a:t>verhoogde</a:t>
            </a:r>
            <a:r>
              <a:rPr lang="fr-BE">
                <a:solidFill>
                  <a:srgbClr val="545D7E"/>
                </a:solidFill>
                <a:ea typeface="Calibri"/>
                <a:cs typeface="Calibri"/>
              </a:rPr>
              <a:t> </a:t>
            </a:r>
            <a:r>
              <a:rPr lang="fr-BE" err="1">
                <a:solidFill>
                  <a:srgbClr val="545D7E"/>
                </a:solidFill>
                <a:ea typeface="Calibri"/>
                <a:cs typeface="Calibri"/>
              </a:rPr>
              <a:t>stressgevoeligheid</a:t>
            </a:r>
            <a:r>
              <a:rPr lang="fr-BE">
                <a:solidFill>
                  <a:srgbClr val="545D7E"/>
                </a:solidFill>
                <a:ea typeface="Calibri"/>
                <a:cs typeface="Calibri"/>
              </a:rPr>
              <a:t>.</a:t>
            </a:r>
          </a:p>
          <a:p>
            <a:endParaRPr lang="fr-BE">
              <a:solidFill>
                <a:srgbClr val="545D7E"/>
              </a:solidFill>
            </a:endParaRPr>
          </a:p>
          <a:p>
            <a:r>
              <a:rPr lang="fr-BE" b="1" err="1">
                <a:solidFill>
                  <a:srgbClr val="001D35"/>
                </a:solidFill>
              </a:rPr>
              <a:t>Psychologische</a:t>
            </a:r>
            <a:r>
              <a:rPr lang="fr-BE" b="1">
                <a:solidFill>
                  <a:srgbClr val="001D35"/>
                </a:solidFill>
              </a:rPr>
              <a:t> </a:t>
            </a:r>
            <a:r>
              <a:rPr lang="fr-BE" b="1" err="1">
                <a:solidFill>
                  <a:srgbClr val="001D35"/>
                </a:solidFill>
              </a:rPr>
              <a:t>factoren</a:t>
            </a:r>
            <a:r>
              <a:rPr lang="fr-BE" b="1">
                <a:solidFill>
                  <a:srgbClr val="001D35"/>
                </a:solidFill>
              </a:rPr>
              <a:t>:</a:t>
            </a:r>
            <a:endParaRPr lang="fr-BE"/>
          </a:p>
          <a:p>
            <a:r>
              <a:rPr lang="fr-BE" err="1">
                <a:solidFill>
                  <a:srgbClr val="545D7E"/>
                </a:solidFill>
              </a:rPr>
              <a:t>Deze</a:t>
            </a:r>
            <a:r>
              <a:rPr lang="fr-BE">
                <a:solidFill>
                  <a:srgbClr val="545D7E"/>
                </a:solidFill>
              </a:rPr>
              <a:t> </a:t>
            </a:r>
            <a:r>
              <a:rPr lang="fr-BE" err="1">
                <a:solidFill>
                  <a:srgbClr val="545D7E"/>
                </a:solidFill>
              </a:rPr>
              <a:t>omvatten</a:t>
            </a:r>
            <a:r>
              <a:rPr lang="fr-BE">
                <a:solidFill>
                  <a:srgbClr val="545D7E"/>
                </a:solidFill>
              </a:rPr>
              <a:t> </a:t>
            </a:r>
            <a:r>
              <a:rPr lang="fr-BE" err="1">
                <a:solidFill>
                  <a:srgbClr val="545D7E"/>
                </a:solidFill>
              </a:rPr>
              <a:t>persoonlijkheidskenmerken</a:t>
            </a:r>
            <a:r>
              <a:rPr lang="fr-BE">
                <a:solidFill>
                  <a:srgbClr val="545D7E"/>
                </a:solidFill>
              </a:rPr>
              <a:t>, </a:t>
            </a:r>
            <a:r>
              <a:rPr lang="fr-BE" err="1">
                <a:solidFill>
                  <a:srgbClr val="545D7E"/>
                </a:solidFill>
              </a:rPr>
              <a:t>denkpatronen</a:t>
            </a:r>
            <a:r>
              <a:rPr lang="fr-BE">
                <a:solidFill>
                  <a:srgbClr val="545D7E"/>
                </a:solidFill>
              </a:rPr>
              <a:t>, </a:t>
            </a:r>
            <a:r>
              <a:rPr lang="fr-BE" err="1">
                <a:solidFill>
                  <a:srgbClr val="545D7E"/>
                </a:solidFill>
              </a:rPr>
              <a:t>emoties</a:t>
            </a:r>
            <a:r>
              <a:rPr lang="fr-BE">
                <a:solidFill>
                  <a:srgbClr val="545D7E"/>
                </a:solidFill>
              </a:rPr>
              <a:t>, </a:t>
            </a:r>
            <a:r>
              <a:rPr lang="fr-BE" err="1">
                <a:solidFill>
                  <a:srgbClr val="545D7E"/>
                </a:solidFill>
              </a:rPr>
              <a:t>copingmechanismen</a:t>
            </a:r>
            <a:r>
              <a:rPr lang="fr-BE">
                <a:solidFill>
                  <a:srgbClr val="545D7E"/>
                </a:solidFill>
              </a:rPr>
              <a:t> en mentale gezondheid.</a:t>
            </a:r>
            <a:endParaRPr lang="fr-BE">
              <a:ea typeface="Calibri" panose="020F0502020204030204"/>
              <a:cs typeface="Calibri" panose="020F0502020204030204"/>
            </a:endParaRPr>
          </a:p>
          <a:p>
            <a:r>
              <a:rPr lang="fr-BE" err="1">
                <a:solidFill>
                  <a:srgbClr val="545D7E"/>
                </a:solidFill>
                <a:ea typeface="Calibri"/>
                <a:cs typeface="Calibri"/>
              </a:rPr>
              <a:t>Voorbeeld</a:t>
            </a:r>
            <a:r>
              <a:rPr lang="fr-BE">
                <a:solidFill>
                  <a:srgbClr val="545D7E"/>
                </a:solidFill>
                <a:ea typeface="Calibri"/>
                <a:cs typeface="Calibri"/>
              </a:rPr>
              <a:t>: </a:t>
            </a:r>
            <a:r>
              <a:rPr lang="fr-BE" err="1">
                <a:solidFill>
                  <a:srgbClr val="545D7E"/>
                </a:solidFill>
                <a:ea typeface="Calibri"/>
                <a:cs typeface="Calibri"/>
              </a:rPr>
              <a:t>Perfectionisten</a:t>
            </a:r>
            <a:r>
              <a:rPr lang="fr-BE">
                <a:solidFill>
                  <a:srgbClr val="545D7E"/>
                </a:solidFill>
                <a:ea typeface="Calibri"/>
                <a:cs typeface="Calibri"/>
              </a:rPr>
              <a:t> of </a:t>
            </a:r>
            <a:r>
              <a:rPr lang="fr-BE" err="1">
                <a:solidFill>
                  <a:srgbClr val="545D7E"/>
                </a:solidFill>
                <a:ea typeface="Calibri"/>
                <a:cs typeface="Calibri"/>
              </a:rPr>
              <a:t>mensen</a:t>
            </a:r>
            <a:r>
              <a:rPr lang="fr-BE">
                <a:solidFill>
                  <a:srgbClr val="545D7E"/>
                </a:solidFill>
                <a:ea typeface="Calibri"/>
                <a:cs typeface="Calibri"/>
              </a:rPr>
              <a:t> met </a:t>
            </a:r>
            <a:r>
              <a:rPr lang="fr-BE" err="1">
                <a:solidFill>
                  <a:srgbClr val="545D7E"/>
                </a:solidFill>
                <a:ea typeface="Calibri"/>
                <a:cs typeface="Calibri"/>
              </a:rPr>
              <a:t>een</a:t>
            </a:r>
            <a:r>
              <a:rPr lang="fr-BE">
                <a:solidFill>
                  <a:srgbClr val="545D7E"/>
                </a:solidFill>
                <a:ea typeface="Calibri"/>
                <a:cs typeface="Calibri"/>
              </a:rPr>
              <a:t> </a:t>
            </a:r>
            <a:r>
              <a:rPr lang="fr-BE" err="1">
                <a:solidFill>
                  <a:srgbClr val="545D7E"/>
                </a:solidFill>
                <a:ea typeface="Calibri"/>
                <a:cs typeface="Calibri"/>
              </a:rPr>
              <a:t>hoge</a:t>
            </a:r>
            <a:r>
              <a:rPr lang="fr-BE">
                <a:solidFill>
                  <a:srgbClr val="545D7E"/>
                </a:solidFill>
                <a:ea typeface="Calibri"/>
                <a:cs typeface="Calibri"/>
              </a:rPr>
              <a:t> mate van neuroticisme </a:t>
            </a:r>
            <a:r>
              <a:rPr lang="fr-BE" err="1">
                <a:solidFill>
                  <a:srgbClr val="545D7E"/>
                </a:solidFill>
                <a:ea typeface="Calibri"/>
                <a:cs typeface="Calibri"/>
              </a:rPr>
              <a:t>ervaren</a:t>
            </a:r>
            <a:r>
              <a:rPr lang="fr-BE">
                <a:solidFill>
                  <a:srgbClr val="545D7E"/>
                </a:solidFill>
                <a:ea typeface="Calibri"/>
                <a:cs typeface="Calibri"/>
              </a:rPr>
              <a:t> </a:t>
            </a:r>
            <a:r>
              <a:rPr lang="fr-BE" err="1">
                <a:solidFill>
                  <a:srgbClr val="545D7E"/>
                </a:solidFill>
                <a:ea typeface="Calibri"/>
                <a:cs typeface="Calibri"/>
              </a:rPr>
              <a:t>vaak</a:t>
            </a:r>
            <a:r>
              <a:rPr lang="fr-BE">
                <a:solidFill>
                  <a:srgbClr val="545D7E"/>
                </a:solidFill>
                <a:ea typeface="Calibri"/>
                <a:cs typeface="Calibri"/>
              </a:rPr>
              <a:t> </a:t>
            </a:r>
            <a:r>
              <a:rPr lang="fr-BE" err="1">
                <a:solidFill>
                  <a:srgbClr val="545D7E"/>
                </a:solidFill>
                <a:ea typeface="Calibri"/>
                <a:cs typeface="Calibri"/>
              </a:rPr>
              <a:t>meer</a:t>
            </a:r>
            <a:r>
              <a:rPr lang="fr-BE">
                <a:solidFill>
                  <a:srgbClr val="545D7E"/>
                </a:solidFill>
                <a:ea typeface="Calibri"/>
                <a:cs typeface="Calibri"/>
              </a:rPr>
              <a:t> stress.</a:t>
            </a:r>
          </a:p>
          <a:p>
            <a:r>
              <a:rPr lang="fr-BE" err="1">
                <a:solidFill>
                  <a:srgbClr val="545D7E"/>
                </a:solidFill>
              </a:rPr>
              <a:t>Voorbeeld</a:t>
            </a:r>
            <a:r>
              <a:rPr lang="fr-BE">
                <a:solidFill>
                  <a:srgbClr val="545D7E"/>
                </a:solidFill>
              </a:rPr>
              <a:t>: </a:t>
            </a:r>
            <a:r>
              <a:rPr lang="fr-BE" err="1">
                <a:solidFill>
                  <a:srgbClr val="545D7E"/>
                </a:solidFill>
              </a:rPr>
              <a:t>Negatief</a:t>
            </a:r>
            <a:r>
              <a:rPr lang="fr-BE">
                <a:solidFill>
                  <a:srgbClr val="545D7E"/>
                </a:solidFill>
              </a:rPr>
              <a:t> </a:t>
            </a:r>
            <a:r>
              <a:rPr lang="fr-BE" err="1">
                <a:solidFill>
                  <a:srgbClr val="545D7E"/>
                </a:solidFill>
              </a:rPr>
              <a:t>denken</a:t>
            </a:r>
            <a:r>
              <a:rPr lang="fr-BE">
                <a:solidFill>
                  <a:srgbClr val="545D7E"/>
                </a:solidFill>
              </a:rPr>
              <a:t> of </a:t>
            </a:r>
            <a:r>
              <a:rPr lang="fr-BE" err="1">
                <a:solidFill>
                  <a:srgbClr val="545D7E"/>
                </a:solidFill>
              </a:rPr>
              <a:t>catastroferen</a:t>
            </a:r>
            <a:r>
              <a:rPr lang="fr-BE">
                <a:solidFill>
                  <a:srgbClr val="545D7E"/>
                </a:solidFill>
              </a:rPr>
              <a:t> (“het </a:t>
            </a:r>
            <a:r>
              <a:rPr lang="fr-BE" err="1">
                <a:solidFill>
                  <a:srgbClr val="545D7E"/>
                </a:solidFill>
              </a:rPr>
              <a:t>ergste</a:t>
            </a:r>
            <a:r>
              <a:rPr lang="fr-BE">
                <a:solidFill>
                  <a:srgbClr val="545D7E"/>
                </a:solidFill>
              </a:rPr>
              <a:t> </a:t>
            </a:r>
            <a:r>
              <a:rPr lang="fr-BE" err="1">
                <a:solidFill>
                  <a:srgbClr val="545D7E"/>
                </a:solidFill>
              </a:rPr>
              <a:t>verwachten</a:t>
            </a:r>
            <a:r>
              <a:rPr lang="fr-BE">
                <a:solidFill>
                  <a:srgbClr val="545D7E"/>
                </a:solidFill>
              </a:rPr>
              <a:t>”) kan stress </a:t>
            </a:r>
            <a:r>
              <a:rPr lang="fr-BE" err="1">
                <a:solidFill>
                  <a:srgbClr val="545D7E"/>
                </a:solidFill>
              </a:rPr>
              <a:t>verergeren</a:t>
            </a:r>
            <a:r>
              <a:rPr lang="fr-BE">
                <a:solidFill>
                  <a:srgbClr val="545D7E"/>
                </a:solidFill>
              </a:rPr>
              <a:t>.</a:t>
            </a:r>
            <a:endParaRPr lang="fr-BE"/>
          </a:p>
          <a:p>
            <a:r>
              <a:rPr lang="fr-BE" err="1">
                <a:solidFill>
                  <a:srgbClr val="545D7E"/>
                </a:solidFill>
              </a:rPr>
              <a:t>Voorbeeld</a:t>
            </a:r>
            <a:r>
              <a:rPr lang="fr-BE">
                <a:solidFill>
                  <a:srgbClr val="545D7E"/>
                </a:solidFill>
              </a:rPr>
              <a:t>: </a:t>
            </a:r>
            <a:r>
              <a:rPr lang="fr-BE" err="1">
                <a:solidFill>
                  <a:srgbClr val="545D7E"/>
                </a:solidFill>
              </a:rPr>
              <a:t>Onverwerkte</a:t>
            </a:r>
            <a:r>
              <a:rPr lang="fr-BE">
                <a:solidFill>
                  <a:srgbClr val="545D7E"/>
                </a:solidFill>
              </a:rPr>
              <a:t> </a:t>
            </a:r>
            <a:r>
              <a:rPr lang="fr-BE" err="1">
                <a:solidFill>
                  <a:srgbClr val="545D7E"/>
                </a:solidFill>
              </a:rPr>
              <a:t>emoties</a:t>
            </a:r>
            <a:r>
              <a:rPr lang="fr-BE">
                <a:solidFill>
                  <a:srgbClr val="545D7E"/>
                </a:solidFill>
              </a:rPr>
              <a:t> </a:t>
            </a:r>
            <a:r>
              <a:rPr lang="fr-BE" err="1">
                <a:solidFill>
                  <a:srgbClr val="545D7E"/>
                </a:solidFill>
              </a:rPr>
              <a:t>zoals</a:t>
            </a:r>
            <a:r>
              <a:rPr lang="fr-BE">
                <a:solidFill>
                  <a:srgbClr val="545D7E"/>
                </a:solidFill>
              </a:rPr>
              <a:t> </a:t>
            </a:r>
            <a:r>
              <a:rPr lang="fr-BE" err="1">
                <a:solidFill>
                  <a:srgbClr val="545D7E"/>
                </a:solidFill>
              </a:rPr>
              <a:t>verdriet</a:t>
            </a:r>
            <a:r>
              <a:rPr lang="fr-BE">
                <a:solidFill>
                  <a:srgbClr val="545D7E"/>
                </a:solidFill>
              </a:rPr>
              <a:t> of </a:t>
            </a:r>
            <a:r>
              <a:rPr lang="fr-BE" err="1">
                <a:solidFill>
                  <a:srgbClr val="545D7E"/>
                </a:solidFill>
              </a:rPr>
              <a:t>woede</a:t>
            </a:r>
            <a:r>
              <a:rPr lang="fr-BE">
                <a:solidFill>
                  <a:srgbClr val="545D7E"/>
                </a:solidFill>
              </a:rPr>
              <a:t> </a:t>
            </a:r>
            <a:r>
              <a:rPr lang="fr-BE" err="1">
                <a:solidFill>
                  <a:srgbClr val="545D7E"/>
                </a:solidFill>
              </a:rPr>
              <a:t>kunnen</a:t>
            </a:r>
            <a:r>
              <a:rPr lang="fr-BE">
                <a:solidFill>
                  <a:srgbClr val="545D7E"/>
                </a:solidFill>
              </a:rPr>
              <a:t> </a:t>
            </a:r>
            <a:r>
              <a:rPr lang="fr-BE" err="1">
                <a:solidFill>
                  <a:srgbClr val="545D7E"/>
                </a:solidFill>
              </a:rPr>
              <a:t>zich</a:t>
            </a:r>
            <a:r>
              <a:rPr lang="fr-BE">
                <a:solidFill>
                  <a:srgbClr val="545D7E"/>
                </a:solidFill>
              </a:rPr>
              <a:t> </a:t>
            </a:r>
            <a:r>
              <a:rPr lang="fr-BE" err="1">
                <a:solidFill>
                  <a:srgbClr val="545D7E"/>
                </a:solidFill>
              </a:rPr>
              <a:t>opstapelen</a:t>
            </a:r>
            <a:r>
              <a:rPr lang="fr-BE">
                <a:solidFill>
                  <a:srgbClr val="545D7E"/>
                </a:solidFill>
              </a:rPr>
              <a:t> en stress </a:t>
            </a:r>
            <a:r>
              <a:rPr lang="fr-BE" err="1">
                <a:solidFill>
                  <a:srgbClr val="545D7E"/>
                </a:solidFill>
              </a:rPr>
              <a:t>veroorzaken</a:t>
            </a:r>
            <a:r>
              <a:rPr lang="fr-BE">
                <a:solidFill>
                  <a:srgbClr val="545D7E"/>
                </a:solidFill>
              </a:rPr>
              <a:t>.</a:t>
            </a:r>
            <a:endParaRPr lang="fr-BE"/>
          </a:p>
          <a:p>
            <a:r>
              <a:rPr lang="fr-BE" err="1">
                <a:solidFill>
                  <a:srgbClr val="545D7E"/>
                </a:solidFill>
              </a:rPr>
              <a:t>Voorbeeld</a:t>
            </a:r>
            <a:r>
              <a:rPr lang="fr-BE">
                <a:solidFill>
                  <a:srgbClr val="545D7E"/>
                </a:solidFill>
              </a:rPr>
              <a:t>: </a:t>
            </a:r>
            <a:r>
              <a:rPr lang="fr-BE" err="1">
                <a:solidFill>
                  <a:srgbClr val="545D7E"/>
                </a:solidFill>
              </a:rPr>
              <a:t>Gebrek</a:t>
            </a:r>
            <a:r>
              <a:rPr lang="fr-BE">
                <a:solidFill>
                  <a:srgbClr val="545D7E"/>
                </a:solidFill>
              </a:rPr>
              <a:t> </a:t>
            </a:r>
            <a:r>
              <a:rPr lang="fr-BE" err="1">
                <a:solidFill>
                  <a:srgbClr val="545D7E"/>
                </a:solidFill>
              </a:rPr>
              <a:t>aan</a:t>
            </a:r>
            <a:r>
              <a:rPr lang="fr-BE">
                <a:solidFill>
                  <a:srgbClr val="545D7E"/>
                </a:solidFill>
              </a:rPr>
              <a:t> </a:t>
            </a:r>
            <a:r>
              <a:rPr lang="fr-BE" err="1">
                <a:solidFill>
                  <a:srgbClr val="545D7E"/>
                </a:solidFill>
              </a:rPr>
              <a:t>effectieve</a:t>
            </a:r>
            <a:r>
              <a:rPr lang="fr-BE">
                <a:solidFill>
                  <a:srgbClr val="545D7E"/>
                </a:solidFill>
              </a:rPr>
              <a:t> </a:t>
            </a:r>
            <a:r>
              <a:rPr lang="fr-BE" err="1">
                <a:solidFill>
                  <a:srgbClr val="545D7E"/>
                </a:solidFill>
              </a:rPr>
              <a:t>strategieën</a:t>
            </a:r>
            <a:r>
              <a:rPr lang="fr-BE">
                <a:solidFill>
                  <a:srgbClr val="545D7E"/>
                </a:solidFill>
              </a:rPr>
              <a:t> om met </a:t>
            </a:r>
            <a:r>
              <a:rPr lang="fr-BE" err="1">
                <a:solidFill>
                  <a:srgbClr val="545D7E"/>
                </a:solidFill>
              </a:rPr>
              <a:t>problemen</a:t>
            </a:r>
            <a:r>
              <a:rPr lang="fr-BE">
                <a:solidFill>
                  <a:srgbClr val="545D7E"/>
                </a:solidFill>
              </a:rPr>
              <a:t> om te </a:t>
            </a:r>
            <a:r>
              <a:rPr lang="fr-BE" err="1">
                <a:solidFill>
                  <a:srgbClr val="545D7E"/>
                </a:solidFill>
              </a:rPr>
              <a:t>gaan</a:t>
            </a:r>
            <a:r>
              <a:rPr lang="fr-BE">
                <a:solidFill>
                  <a:srgbClr val="545D7E"/>
                </a:solidFill>
              </a:rPr>
              <a:t> (</a:t>
            </a:r>
            <a:r>
              <a:rPr lang="fr-BE" err="1">
                <a:solidFill>
                  <a:srgbClr val="545D7E"/>
                </a:solidFill>
              </a:rPr>
              <a:t>zoals</a:t>
            </a:r>
            <a:r>
              <a:rPr lang="fr-BE">
                <a:solidFill>
                  <a:srgbClr val="545D7E"/>
                </a:solidFill>
              </a:rPr>
              <a:t> </a:t>
            </a:r>
            <a:r>
              <a:rPr lang="fr-BE" err="1">
                <a:solidFill>
                  <a:srgbClr val="545D7E"/>
                </a:solidFill>
              </a:rPr>
              <a:t>vermijden</a:t>
            </a:r>
            <a:r>
              <a:rPr lang="fr-BE">
                <a:solidFill>
                  <a:srgbClr val="545D7E"/>
                </a:solidFill>
              </a:rPr>
              <a:t> of </a:t>
            </a:r>
            <a:r>
              <a:rPr lang="fr-BE" err="1">
                <a:solidFill>
                  <a:srgbClr val="545D7E"/>
                </a:solidFill>
              </a:rPr>
              <a:t>piekeren</a:t>
            </a:r>
            <a:r>
              <a:rPr lang="fr-BE">
                <a:solidFill>
                  <a:srgbClr val="545D7E"/>
                </a:solidFill>
              </a:rPr>
              <a:t>) </a:t>
            </a:r>
            <a:r>
              <a:rPr lang="fr-BE" err="1">
                <a:solidFill>
                  <a:srgbClr val="545D7E"/>
                </a:solidFill>
              </a:rPr>
              <a:t>verhoogt</a:t>
            </a:r>
            <a:r>
              <a:rPr lang="fr-BE">
                <a:solidFill>
                  <a:srgbClr val="545D7E"/>
                </a:solidFill>
              </a:rPr>
              <a:t> stress.</a:t>
            </a:r>
            <a:endParaRPr lang="fr-BE"/>
          </a:p>
          <a:p>
            <a:r>
              <a:rPr lang="fr-BE" err="1">
                <a:solidFill>
                  <a:srgbClr val="545D7E"/>
                </a:solidFill>
              </a:rPr>
              <a:t>Voorbeeld</a:t>
            </a:r>
            <a:r>
              <a:rPr lang="fr-BE">
                <a:solidFill>
                  <a:srgbClr val="545D7E"/>
                </a:solidFill>
              </a:rPr>
              <a:t>: </a:t>
            </a:r>
            <a:r>
              <a:rPr lang="fr-BE" err="1">
                <a:solidFill>
                  <a:srgbClr val="545D7E"/>
                </a:solidFill>
              </a:rPr>
              <a:t>Angststoornissen</a:t>
            </a:r>
            <a:r>
              <a:rPr lang="fr-BE">
                <a:solidFill>
                  <a:srgbClr val="545D7E"/>
                </a:solidFill>
              </a:rPr>
              <a:t> of </a:t>
            </a:r>
            <a:r>
              <a:rPr lang="fr-BE" err="1">
                <a:solidFill>
                  <a:srgbClr val="545D7E"/>
                </a:solidFill>
              </a:rPr>
              <a:t>depressie</a:t>
            </a:r>
            <a:r>
              <a:rPr lang="fr-BE">
                <a:solidFill>
                  <a:srgbClr val="545D7E"/>
                </a:solidFill>
              </a:rPr>
              <a:t> </a:t>
            </a:r>
            <a:r>
              <a:rPr lang="fr-BE" err="1">
                <a:solidFill>
                  <a:srgbClr val="545D7E"/>
                </a:solidFill>
              </a:rPr>
              <a:t>maken</a:t>
            </a:r>
            <a:r>
              <a:rPr lang="fr-BE">
                <a:solidFill>
                  <a:srgbClr val="545D7E"/>
                </a:solidFill>
              </a:rPr>
              <a:t> </a:t>
            </a:r>
            <a:r>
              <a:rPr lang="fr-BE" err="1">
                <a:solidFill>
                  <a:srgbClr val="545D7E"/>
                </a:solidFill>
              </a:rPr>
              <a:t>iemand</a:t>
            </a:r>
            <a:r>
              <a:rPr lang="fr-BE">
                <a:solidFill>
                  <a:srgbClr val="545D7E"/>
                </a:solidFill>
              </a:rPr>
              <a:t> </a:t>
            </a:r>
            <a:r>
              <a:rPr lang="fr-BE" err="1">
                <a:solidFill>
                  <a:srgbClr val="545D7E"/>
                </a:solidFill>
              </a:rPr>
              <a:t>vatbaarder</a:t>
            </a:r>
            <a:r>
              <a:rPr lang="fr-BE">
                <a:solidFill>
                  <a:srgbClr val="545D7E"/>
                </a:solidFill>
              </a:rPr>
              <a:t> </a:t>
            </a:r>
            <a:r>
              <a:rPr lang="fr-BE" err="1">
                <a:solidFill>
                  <a:srgbClr val="545D7E"/>
                </a:solidFill>
              </a:rPr>
              <a:t>voor</a:t>
            </a:r>
            <a:r>
              <a:rPr lang="fr-BE">
                <a:solidFill>
                  <a:srgbClr val="545D7E"/>
                </a:solidFill>
              </a:rPr>
              <a:t> </a:t>
            </a:r>
            <a:r>
              <a:rPr lang="fr-BE" err="1">
                <a:solidFill>
                  <a:srgbClr val="545D7E"/>
                </a:solidFill>
              </a:rPr>
              <a:t>stressvolle</a:t>
            </a:r>
            <a:r>
              <a:rPr lang="fr-BE">
                <a:solidFill>
                  <a:srgbClr val="545D7E"/>
                </a:solidFill>
              </a:rPr>
              <a:t> </a:t>
            </a:r>
            <a:r>
              <a:rPr lang="fr-BE" err="1">
                <a:solidFill>
                  <a:srgbClr val="545D7E"/>
                </a:solidFill>
              </a:rPr>
              <a:t>situaties</a:t>
            </a:r>
            <a:r>
              <a:rPr lang="fr-BE">
                <a:solidFill>
                  <a:srgbClr val="545D7E"/>
                </a:solidFill>
              </a:rPr>
              <a:t>.</a:t>
            </a:r>
            <a:endParaRPr lang="fr-BE"/>
          </a:p>
          <a:p>
            <a:endParaRPr lang="fr-BE">
              <a:solidFill>
                <a:srgbClr val="545D7E"/>
              </a:solidFill>
            </a:endParaRPr>
          </a:p>
          <a:p>
            <a:r>
              <a:rPr lang="fr-BE" b="1">
                <a:solidFill>
                  <a:srgbClr val="001D35"/>
                </a:solidFill>
              </a:rPr>
              <a:t>Sociale </a:t>
            </a:r>
            <a:r>
              <a:rPr lang="fr-BE" b="1" err="1">
                <a:solidFill>
                  <a:srgbClr val="001D35"/>
                </a:solidFill>
              </a:rPr>
              <a:t>factoren</a:t>
            </a:r>
            <a:r>
              <a:rPr lang="fr-BE" b="1">
                <a:solidFill>
                  <a:srgbClr val="001D35"/>
                </a:solidFill>
              </a:rPr>
              <a:t>:</a:t>
            </a:r>
            <a:endParaRPr lang="fr-BE"/>
          </a:p>
          <a:p>
            <a:r>
              <a:rPr lang="fr-BE">
                <a:solidFill>
                  <a:srgbClr val="545D7E"/>
                </a:solidFill>
              </a:rPr>
              <a:t>Dit </a:t>
            </a:r>
            <a:r>
              <a:rPr lang="fr-BE" err="1">
                <a:solidFill>
                  <a:srgbClr val="545D7E"/>
                </a:solidFill>
              </a:rPr>
              <a:t>betreft</a:t>
            </a:r>
            <a:r>
              <a:rPr lang="fr-BE">
                <a:solidFill>
                  <a:srgbClr val="545D7E"/>
                </a:solidFill>
              </a:rPr>
              <a:t> sociale </a:t>
            </a:r>
            <a:r>
              <a:rPr lang="fr-BE" err="1">
                <a:solidFill>
                  <a:srgbClr val="545D7E"/>
                </a:solidFill>
              </a:rPr>
              <a:t>relaties</a:t>
            </a:r>
            <a:r>
              <a:rPr lang="fr-BE">
                <a:solidFill>
                  <a:srgbClr val="545D7E"/>
                </a:solidFill>
              </a:rPr>
              <a:t>, sociale </a:t>
            </a:r>
            <a:r>
              <a:rPr lang="fr-BE" err="1">
                <a:solidFill>
                  <a:srgbClr val="545D7E"/>
                </a:solidFill>
              </a:rPr>
              <a:t>steun</a:t>
            </a:r>
            <a:r>
              <a:rPr lang="fr-BE">
                <a:solidFill>
                  <a:srgbClr val="545D7E"/>
                </a:solidFill>
              </a:rPr>
              <a:t>, sociale </a:t>
            </a:r>
            <a:r>
              <a:rPr lang="fr-BE" err="1">
                <a:solidFill>
                  <a:srgbClr val="545D7E"/>
                </a:solidFill>
              </a:rPr>
              <a:t>normen</a:t>
            </a:r>
            <a:r>
              <a:rPr lang="fr-BE">
                <a:solidFill>
                  <a:srgbClr val="545D7E"/>
                </a:solidFill>
              </a:rPr>
              <a:t>, </a:t>
            </a:r>
            <a:r>
              <a:rPr lang="fr-BE" err="1">
                <a:solidFill>
                  <a:srgbClr val="545D7E"/>
                </a:solidFill>
              </a:rPr>
              <a:t>culturele</a:t>
            </a:r>
            <a:r>
              <a:rPr lang="fr-BE">
                <a:solidFill>
                  <a:srgbClr val="545D7E"/>
                </a:solidFill>
              </a:rPr>
              <a:t> </a:t>
            </a:r>
            <a:r>
              <a:rPr lang="fr-BE" err="1">
                <a:solidFill>
                  <a:srgbClr val="545D7E"/>
                </a:solidFill>
              </a:rPr>
              <a:t>achtergrond</a:t>
            </a:r>
            <a:r>
              <a:rPr lang="fr-BE">
                <a:solidFill>
                  <a:srgbClr val="545D7E"/>
                </a:solidFill>
              </a:rPr>
              <a:t> en </a:t>
            </a:r>
            <a:r>
              <a:rPr lang="fr-BE" err="1">
                <a:solidFill>
                  <a:srgbClr val="545D7E"/>
                </a:solidFill>
              </a:rPr>
              <a:t>sociaaleconomische</a:t>
            </a:r>
            <a:r>
              <a:rPr lang="fr-BE">
                <a:solidFill>
                  <a:srgbClr val="545D7E"/>
                </a:solidFill>
              </a:rPr>
              <a:t> </a:t>
            </a:r>
            <a:r>
              <a:rPr lang="fr-BE" err="1">
                <a:solidFill>
                  <a:srgbClr val="545D7E"/>
                </a:solidFill>
              </a:rPr>
              <a:t>status</a:t>
            </a:r>
            <a:r>
              <a:rPr lang="fr-BE">
                <a:solidFill>
                  <a:srgbClr val="545D7E"/>
                </a:solidFill>
              </a:rPr>
              <a:t>.</a:t>
            </a:r>
            <a:endParaRPr lang="fr-BE"/>
          </a:p>
          <a:p>
            <a:r>
              <a:rPr lang="fr-BE" err="1">
                <a:solidFill>
                  <a:srgbClr val="545D7E"/>
                </a:solidFill>
              </a:rPr>
              <a:t>Voorbeeld</a:t>
            </a:r>
            <a:r>
              <a:rPr lang="fr-BE">
                <a:solidFill>
                  <a:srgbClr val="545D7E"/>
                </a:solidFill>
              </a:rPr>
              <a:t>: </a:t>
            </a:r>
            <a:r>
              <a:rPr lang="fr-BE" err="1">
                <a:solidFill>
                  <a:srgbClr val="545D7E"/>
                </a:solidFill>
              </a:rPr>
              <a:t>Conflicten</a:t>
            </a:r>
            <a:r>
              <a:rPr lang="fr-BE">
                <a:solidFill>
                  <a:srgbClr val="545D7E"/>
                </a:solidFill>
              </a:rPr>
              <a:t> met </a:t>
            </a:r>
            <a:r>
              <a:rPr lang="fr-BE" err="1">
                <a:solidFill>
                  <a:srgbClr val="545D7E"/>
                </a:solidFill>
              </a:rPr>
              <a:t>familie</a:t>
            </a:r>
            <a:r>
              <a:rPr lang="fr-BE">
                <a:solidFill>
                  <a:srgbClr val="545D7E"/>
                </a:solidFill>
              </a:rPr>
              <a:t>, </a:t>
            </a:r>
            <a:r>
              <a:rPr lang="fr-BE" err="1">
                <a:solidFill>
                  <a:srgbClr val="545D7E"/>
                </a:solidFill>
              </a:rPr>
              <a:t>vrienden</a:t>
            </a:r>
            <a:r>
              <a:rPr lang="fr-BE">
                <a:solidFill>
                  <a:srgbClr val="545D7E"/>
                </a:solidFill>
              </a:rPr>
              <a:t> of </a:t>
            </a:r>
            <a:r>
              <a:rPr lang="fr-BE" err="1">
                <a:solidFill>
                  <a:srgbClr val="545D7E"/>
                </a:solidFill>
              </a:rPr>
              <a:t>partner</a:t>
            </a:r>
            <a:r>
              <a:rPr lang="fr-BE">
                <a:solidFill>
                  <a:srgbClr val="545D7E"/>
                </a:solidFill>
              </a:rPr>
              <a:t> </a:t>
            </a:r>
            <a:r>
              <a:rPr lang="fr-BE" err="1">
                <a:solidFill>
                  <a:srgbClr val="545D7E"/>
                </a:solidFill>
              </a:rPr>
              <a:t>kunnen</a:t>
            </a:r>
            <a:r>
              <a:rPr lang="fr-BE">
                <a:solidFill>
                  <a:srgbClr val="545D7E"/>
                </a:solidFill>
              </a:rPr>
              <a:t> </a:t>
            </a:r>
            <a:r>
              <a:rPr lang="fr-BE" err="1">
                <a:solidFill>
                  <a:srgbClr val="545D7E"/>
                </a:solidFill>
              </a:rPr>
              <a:t>een</a:t>
            </a:r>
            <a:r>
              <a:rPr lang="fr-BE">
                <a:solidFill>
                  <a:srgbClr val="545D7E"/>
                </a:solidFill>
              </a:rPr>
              <a:t> </a:t>
            </a:r>
            <a:r>
              <a:rPr lang="fr-BE" err="1">
                <a:solidFill>
                  <a:srgbClr val="545D7E"/>
                </a:solidFill>
              </a:rPr>
              <a:t>grote</a:t>
            </a:r>
            <a:r>
              <a:rPr lang="fr-BE">
                <a:solidFill>
                  <a:srgbClr val="545D7E"/>
                </a:solidFill>
              </a:rPr>
              <a:t> </a:t>
            </a:r>
            <a:r>
              <a:rPr lang="fr-BE" err="1">
                <a:solidFill>
                  <a:srgbClr val="545D7E"/>
                </a:solidFill>
              </a:rPr>
              <a:t>bron</a:t>
            </a:r>
            <a:r>
              <a:rPr lang="fr-BE">
                <a:solidFill>
                  <a:srgbClr val="545D7E"/>
                </a:solidFill>
              </a:rPr>
              <a:t> van stress </a:t>
            </a:r>
            <a:r>
              <a:rPr lang="fr-BE" err="1">
                <a:solidFill>
                  <a:srgbClr val="545D7E"/>
                </a:solidFill>
              </a:rPr>
              <a:t>zijn</a:t>
            </a:r>
            <a:r>
              <a:rPr lang="fr-BE">
                <a:solidFill>
                  <a:srgbClr val="545D7E"/>
                </a:solidFill>
              </a:rPr>
              <a:t>.</a:t>
            </a:r>
            <a:endParaRPr lang="fr-BE"/>
          </a:p>
          <a:p>
            <a:r>
              <a:rPr lang="fr-BE" err="1">
                <a:solidFill>
                  <a:srgbClr val="545D7E"/>
                </a:solidFill>
              </a:rPr>
              <a:t>Voorbeeld</a:t>
            </a:r>
            <a:r>
              <a:rPr lang="fr-BE">
                <a:solidFill>
                  <a:srgbClr val="545D7E"/>
                </a:solidFill>
              </a:rPr>
              <a:t>: </a:t>
            </a:r>
            <a:r>
              <a:rPr lang="fr-BE" err="1">
                <a:solidFill>
                  <a:srgbClr val="545D7E"/>
                </a:solidFill>
              </a:rPr>
              <a:t>Gebrek</a:t>
            </a:r>
            <a:r>
              <a:rPr lang="fr-BE">
                <a:solidFill>
                  <a:srgbClr val="545D7E"/>
                </a:solidFill>
              </a:rPr>
              <a:t> </a:t>
            </a:r>
            <a:r>
              <a:rPr lang="fr-BE" err="1">
                <a:solidFill>
                  <a:srgbClr val="545D7E"/>
                </a:solidFill>
              </a:rPr>
              <a:t>aan</a:t>
            </a:r>
            <a:r>
              <a:rPr lang="fr-BE">
                <a:solidFill>
                  <a:srgbClr val="545D7E"/>
                </a:solidFill>
              </a:rPr>
              <a:t> </a:t>
            </a:r>
            <a:r>
              <a:rPr lang="fr-BE" err="1">
                <a:solidFill>
                  <a:srgbClr val="545D7E"/>
                </a:solidFill>
              </a:rPr>
              <a:t>steun</a:t>
            </a:r>
            <a:r>
              <a:rPr lang="fr-BE">
                <a:solidFill>
                  <a:srgbClr val="545D7E"/>
                </a:solidFill>
              </a:rPr>
              <a:t> van </a:t>
            </a:r>
            <a:r>
              <a:rPr lang="fr-BE" err="1">
                <a:solidFill>
                  <a:srgbClr val="545D7E"/>
                </a:solidFill>
              </a:rPr>
              <a:t>anderen</a:t>
            </a:r>
            <a:r>
              <a:rPr lang="fr-BE">
                <a:solidFill>
                  <a:srgbClr val="545D7E"/>
                </a:solidFill>
              </a:rPr>
              <a:t> </a:t>
            </a:r>
            <a:r>
              <a:rPr lang="fr-BE" err="1">
                <a:solidFill>
                  <a:srgbClr val="545D7E"/>
                </a:solidFill>
              </a:rPr>
              <a:t>maakt</a:t>
            </a:r>
            <a:r>
              <a:rPr lang="fr-BE">
                <a:solidFill>
                  <a:srgbClr val="545D7E"/>
                </a:solidFill>
              </a:rPr>
              <a:t> het </a:t>
            </a:r>
            <a:r>
              <a:rPr lang="fr-BE" err="1">
                <a:solidFill>
                  <a:srgbClr val="545D7E"/>
                </a:solidFill>
              </a:rPr>
              <a:t>moeilijker</a:t>
            </a:r>
            <a:r>
              <a:rPr lang="fr-BE">
                <a:solidFill>
                  <a:srgbClr val="545D7E"/>
                </a:solidFill>
              </a:rPr>
              <a:t> om met stress om te </a:t>
            </a:r>
            <a:r>
              <a:rPr lang="fr-BE" err="1">
                <a:solidFill>
                  <a:srgbClr val="545D7E"/>
                </a:solidFill>
              </a:rPr>
              <a:t>gaan</a:t>
            </a:r>
            <a:r>
              <a:rPr lang="fr-BE">
                <a:solidFill>
                  <a:srgbClr val="545D7E"/>
                </a:solidFill>
              </a:rPr>
              <a:t>.</a:t>
            </a:r>
            <a:endParaRPr lang="fr-BE"/>
          </a:p>
          <a:p>
            <a:r>
              <a:rPr lang="fr-BE" err="1">
                <a:solidFill>
                  <a:srgbClr val="545D7E"/>
                </a:solidFill>
              </a:rPr>
              <a:t>Voorbeeld</a:t>
            </a:r>
            <a:r>
              <a:rPr lang="fr-BE">
                <a:solidFill>
                  <a:srgbClr val="545D7E"/>
                </a:solidFill>
              </a:rPr>
              <a:t>: </a:t>
            </a:r>
            <a:r>
              <a:rPr lang="fr-BE" err="1">
                <a:solidFill>
                  <a:srgbClr val="545D7E"/>
                </a:solidFill>
              </a:rPr>
              <a:t>Druk</a:t>
            </a:r>
            <a:r>
              <a:rPr lang="fr-BE">
                <a:solidFill>
                  <a:srgbClr val="545D7E"/>
                </a:solidFill>
              </a:rPr>
              <a:t> om te </a:t>
            </a:r>
            <a:r>
              <a:rPr lang="fr-BE" err="1">
                <a:solidFill>
                  <a:srgbClr val="545D7E"/>
                </a:solidFill>
              </a:rPr>
              <a:t>voldoen</a:t>
            </a:r>
            <a:r>
              <a:rPr lang="fr-BE">
                <a:solidFill>
                  <a:srgbClr val="545D7E"/>
                </a:solidFill>
              </a:rPr>
              <a:t> </a:t>
            </a:r>
            <a:r>
              <a:rPr lang="fr-BE" err="1">
                <a:solidFill>
                  <a:srgbClr val="545D7E"/>
                </a:solidFill>
              </a:rPr>
              <a:t>aan</a:t>
            </a:r>
            <a:r>
              <a:rPr lang="fr-BE">
                <a:solidFill>
                  <a:srgbClr val="545D7E"/>
                </a:solidFill>
              </a:rPr>
              <a:t> </a:t>
            </a:r>
            <a:r>
              <a:rPr lang="fr-BE" err="1">
                <a:solidFill>
                  <a:srgbClr val="545D7E"/>
                </a:solidFill>
              </a:rPr>
              <a:t>maatschappelijke</a:t>
            </a:r>
            <a:r>
              <a:rPr lang="fr-BE">
                <a:solidFill>
                  <a:srgbClr val="545D7E"/>
                </a:solidFill>
              </a:rPr>
              <a:t> </a:t>
            </a:r>
            <a:r>
              <a:rPr lang="fr-BE" err="1">
                <a:solidFill>
                  <a:srgbClr val="545D7E"/>
                </a:solidFill>
              </a:rPr>
              <a:t>verwachtingen</a:t>
            </a:r>
            <a:r>
              <a:rPr lang="fr-BE">
                <a:solidFill>
                  <a:srgbClr val="545D7E"/>
                </a:solidFill>
              </a:rPr>
              <a:t> (</a:t>
            </a:r>
            <a:r>
              <a:rPr lang="fr-BE" err="1">
                <a:solidFill>
                  <a:srgbClr val="545D7E"/>
                </a:solidFill>
              </a:rPr>
              <a:t>zoals</a:t>
            </a:r>
            <a:r>
              <a:rPr lang="fr-BE">
                <a:solidFill>
                  <a:srgbClr val="545D7E"/>
                </a:solidFill>
              </a:rPr>
              <a:t> </a:t>
            </a:r>
            <a:r>
              <a:rPr lang="fr-BE" err="1">
                <a:solidFill>
                  <a:srgbClr val="545D7E"/>
                </a:solidFill>
              </a:rPr>
              <a:t>succes</a:t>
            </a:r>
            <a:r>
              <a:rPr lang="fr-BE">
                <a:solidFill>
                  <a:srgbClr val="545D7E"/>
                </a:solidFill>
              </a:rPr>
              <a:t> of </a:t>
            </a:r>
            <a:r>
              <a:rPr lang="fr-BE" err="1">
                <a:solidFill>
                  <a:srgbClr val="545D7E"/>
                </a:solidFill>
              </a:rPr>
              <a:t>uiterlijk</a:t>
            </a:r>
            <a:r>
              <a:rPr lang="fr-BE">
                <a:solidFill>
                  <a:srgbClr val="545D7E"/>
                </a:solidFill>
              </a:rPr>
              <a:t>) kan stress </a:t>
            </a:r>
            <a:r>
              <a:rPr lang="fr-BE" err="1">
                <a:solidFill>
                  <a:srgbClr val="545D7E"/>
                </a:solidFill>
              </a:rPr>
              <a:t>veroorzaken</a:t>
            </a:r>
            <a:r>
              <a:rPr lang="fr-BE">
                <a:solidFill>
                  <a:srgbClr val="545D7E"/>
                </a:solidFill>
              </a:rPr>
              <a:t>.</a:t>
            </a:r>
            <a:endParaRPr lang="fr-BE"/>
          </a:p>
          <a:p>
            <a:r>
              <a:rPr lang="fr-BE" err="1">
                <a:solidFill>
                  <a:srgbClr val="545D7E"/>
                </a:solidFill>
              </a:rPr>
              <a:t>Voorbeeld</a:t>
            </a:r>
            <a:r>
              <a:rPr lang="fr-BE">
                <a:solidFill>
                  <a:srgbClr val="545D7E"/>
                </a:solidFill>
              </a:rPr>
              <a:t>: </a:t>
            </a:r>
            <a:r>
              <a:rPr lang="fr-BE" err="1">
                <a:solidFill>
                  <a:srgbClr val="545D7E"/>
                </a:solidFill>
              </a:rPr>
              <a:t>Migratie</a:t>
            </a:r>
            <a:r>
              <a:rPr lang="fr-BE">
                <a:solidFill>
                  <a:srgbClr val="545D7E"/>
                </a:solidFill>
              </a:rPr>
              <a:t>, </a:t>
            </a:r>
            <a:r>
              <a:rPr lang="fr-BE" err="1">
                <a:solidFill>
                  <a:srgbClr val="545D7E"/>
                </a:solidFill>
              </a:rPr>
              <a:t>discriminatie</a:t>
            </a:r>
            <a:r>
              <a:rPr lang="fr-BE">
                <a:solidFill>
                  <a:srgbClr val="545D7E"/>
                </a:solidFill>
              </a:rPr>
              <a:t> of </a:t>
            </a:r>
            <a:r>
              <a:rPr lang="fr-BE" err="1">
                <a:solidFill>
                  <a:srgbClr val="545D7E"/>
                </a:solidFill>
              </a:rPr>
              <a:t>culturele</a:t>
            </a:r>
            <a:r>
              <a:rPr lang="fr-BE">
                <a:solidFill>
                  <a:srgbClr val="545D7E"/>
                </a:solidFill>
              </a:rPr>
              <a:t> </a:t>
            </a:r>
            <a:r>
              <a:rPr lang="fr-BE" err="1">
                <a:solidFill>
                  <a:srgbClr val="545D7E"/>
                </a:solidFill>
              </a:rPr>
              <a:t>aanpassingsproblemen</a:t>
            </a:r>
            <a:r>
              <a:rPr lang="fr-BE">
                <a:solidFill>
                  <a:srgbClr val="545D7E"/>
                </a:solidFill>
              </a:rPr>
              <a:t> </a:t>
            </a:r>
            <a:r>
              <a:rPr lang="fr-BE" err="1">
                <a:solidFill>
                  <a:srgbClr val="545D7E"/>
                </a:solidFill>
              </a:rPr>
              <a:t>kunnen</a:t>
            </a:r>
            <a:r>
              <a:rPr lang="fr-BE">
                <a:solidFill>
                  <a:srgbClr val="545D7E"/>
                </a:solidFill>
              </a:rPr>
              <a:t> </a:t>
            </a:r>
            <a:r>
              <a:rPr lang="fr-BE" err="1">
                <a:solidFill>
                  <a:srgbClr val="545D7E"/>
                </a:solidFill>
              </a:rPr>
              <a:t>stressverhogend</a:t>
            </a:r>
            <a:r>
              <a:rPr lang="fr-BE">
                <a:solidFill>
                  <a:srgbClr val="545D7E"/>
                </a:solidFill>
              </a:rPr>
              <a:t> </a:t>
            </a:r>
            <a:r>
              <a:rPr lang="fr-BE" err="1">
                <a:solidFill>
                  <a:srgbClr val="545D7E"/>
                </a:solidFill>
              </a:rPr>
              <a:t>werken</a:t>
            </a:r>
            <a:r>
              <a:rPr lang="fr-BE">
                <a:solidFill>
                  <a:srgbClr val="545D7E"/>
                </a:solidFill>
              </a:rPr>
              <a:t>.</a:t>
            </a:r>
            <a:endParaRPr lang="fr-BE">
              <a:solidFill>
                <a:srgbClr val="545D7E"/>
              </a:solidFill>
              <a:ea typeface="Calibri"/>
              <a:cs typeface="Calibri"/>
            </a:endParaRPr>
          </a:p>
          <a:p>
            <a:r>
              <a:rPr lang="fr-BE" err="1">
                <a:solidFill>
                  <a:srgbClr val="545D7E"/>
                </a:solidFill>
              </a:rPr>
              <a:t>Voorbeeld</a:t>
            </a:r>
            <a:r>
              <a:rPr lang="fr-BE">
                <a:solidFill>
                  <a:srgbClr val="545D7E"/>
                </a:solidFill>
              </a:rPr>
              <a:t>: </a:t>
            </a:r>
            <a:r>
              <a:rPr lang="fr-BE" err="1">
                <a:solidFill>
                  <a:srgbClr val="545D7E"/>
                </a:solidFill>
              </a:rPr>
              <a:t>Financiële</a:t>
            </a:r>
            <a:r>
              <a:rPr lang="fr-BE">
                <a:solidFill>
                  <a:srgbClr val="545D7E"/>
                </a:solidFill>
              </a:rPr>
              <a:t> </a:t>
            </a:r>
            <a:r>
              <a:rPr lang="fr-BE" err="1">
                <a:solidFill>
                  <a:srgbClr val="545D7E"/>
                </a:solidFill>
              </a:rPr>
              <a:t>onzekerheid</a:t>
            </a:r>
            <a:r>
              <a:rPr lang="fr-BE">
                <a:solidFill>
                  <a:srgbClr val="545D7E"/>
                </a:solidFill>
              </a:rPr>
              <a:t> of </a:t>
            </a:r>
            <a:r>
              <a:rPr lang="fr-BE" err="1">
                <a:solidFill>
                  <a:srgbClr val="545D7E"/>
                </a:solidFill>
              </a:rPr>
              <a:t>werkloosheid</a:t>
            </a:r>
            <a:r>
              <a:rPr lang="fr-BE">
                <a:solidFill>
                  <a:srgbClr val="545D7E"/>
                </a:solidFill>
              </a:rPr>
              <a:t> </a:t>
            </a:r>
            <a:r>
              <a:rPr lang="fr-BE" err="1">
                <a:solidFill>
                  <a:srgbClr val="545D7E"/>
                </a:solidFill>
              </a:rPr>
              <a:t>zijn</a:t>
            </a:r>
            <a:r>
              <a:rPr lang="fr-BE">
                <a:solidFill>
                  <a:srgbClr val="545D7E"/>
                </a:solidFill>
              </a:rPr>
              <a:t> </a:t>
            </a:r>
            <a:r>
              <a:rPr lang="fr-BE" err="1">
                <a:solidFill>
                  <a:srgbClr val="545D7E"/>
                </a:solidFill>
              </a:rPr>
              <a:t>belangrijke</a:t>
            </a:r>
            <a:r>
              <a:rPr lang="fr-BE">
                <a:solidFill>
                  <a:srgbClr val="545D7E"/>
                </a:solidFill>
              </a:rPr>
              <a:t> </a:t>
            </a:r>
            <a:r>
              <a:rPr lang="fr-BE" err="1">
                <a:solidFill>
                  <a:srgbClr val="545D7E"/>
                </a:solidFill>
              </a:rPr>
              <a:t>stressoren</a:t>
            </a:r>
            <a:r>
              <a:rPr lang="fr-BE">
                <a:solidFill>
                  <a:srgbClr val="545D7E"/>
                </a:solidFill>
              </a:rPr>
              <a:t>.</a:t>
            </a:r>
            <a:endParaRPr lang="fr-BE"/>
          </a:p>
          <a:p>
            <a:endParaRPr lang="fr-BE">
              <a:solidFill>
                <a:srgbClr val="545D7E"/>
              </a:solidFill>
            </a:endParaRPr>
          </a:p>
          <a:p>
            <a:r>
              <a:rPr lang="fr-BE" b="1" err="1">
                <a:solidFill>
                  <a:srgbClr val="001D35"/>
                </a:solidFill>
              </a:rPr>
              <a:t>Omgevingsfactoren</a:t>
            </a:r>
            <a:r>
              <a:rPr lang="fr-BE" b="1">
                <a:solidFill>
                  <a:srgbClr val="001D35"/>
                </a:solidFill>
              </a:rPr>
              <a:t>:</a:t>
            </a:r>
            <a:endParaRPr lang="fr-BE"/>
          </a:p>
          <a:p>
            <a:r>
              <a:rPr lang="fr-BE" err="1">
                <a:solidFill>
                  <a:srgbClr val="545D7E"/>
                </a:solidFill>
              </a:rPr>
              <a:t>Hieronder</a:t>
            </a:r>
            <a:r>
              <a:rPr lang="fr-BE">
                <a:solidFill>
                  <a:srgbClr val="545D7E"/>
                </a:solidFill>
              </a:rPr>
              <a:t> </a:t>
            </a:r>
            <a:r>
              <a:rPr lang="fr-BE" err="1">
                <a:solidFill>
                  <a:srgbClr val="545D7E"/>
                </a:solidFill>
              </a:rPr>
              <a:t>vallen</a:t>
            </a:r>
            <a:r>
              <a:rPr lang="fr-BE">
                <a:solidFill>
                  <a:srgbClr val="545D7E"/>
                </a:solidFill>
              </a:rPr>
              <a:t> </a:t>
            </a:r>
            <a:r>
              <a:rPr lang="fr-BE" err="1">
                <a:solidFill>
                  <a:srgbClr val="545D7E"/>
                </a:solidFill>
              </a:rPr>
              <a:t>fysieke</a:t>
            </a:r>
            <a:r>
              <a:rPr lang="fr-BE">
                <a:solidFill>
                  <a:srgbClr val="545D7E"/>
                </a:solidFill>
              </a:rPr>
              <a:t> </a:t>
            </a:r>
            <a:r>
              <a:rPr lang="fr-BE" err="1">
                <a:solidFill>
                  <a:srgbClr val="545D7E"/>
                </a:solidFill>
              </a:rPr>
              <a:t>factoren</a:t>
            </a:r>
            <a:r>
              <a:rPr lang="fr-BE">
                <a:solidFill>
                  <a:srgbClr val="545D7E"/>
                </a:solidFill>
              </a:rPr>
              <a:t> </a:t>
            </a:r>
            <a:r>
              <a:rPr lang="fr-BE" err="1">
                <a:solidFill>
                  <a:srgbClr val="545D7E"/>
                </a:solidFill>
              </a:rPr>
              <a:t>zoals</a:t>
            </a:r>
            <a:r>
              <a:rPr lang="fr-BE">
                <a:solidFill>
                  <a:srgbClr val="545D7E"/>
                </a:solidFill>
              </a:rPr>
              <a:t> </a:t>
            </a:r>
            <a:r>
              <a:rPr lang="fr-BE" err="1">
                <a:solidFill>
                  <a:srgbClr val="545D7E"/>
                </a:solidFill>
              </a:rPr>
              <a:t>klimaat</a:t>
            </a:r>
            <a:r>
              <a:rPr lang="fr-BE">
                <a:solidFill>
                  <a:srgbClr val="545D7E"/>
                </a:solidFill>
              </a:rPr>
              <a:t>, </a:t>
            </a:r>
            <a:r>
              <a:rPr lang="fr-BE" err="1">
                <a:solidFill>
                  <a:srgbClr val="545D7E"/>
                </a:solidFill>
              </a:rPr>
              <a:t>huisvesting</a:t>
            </a:r>
            <a:r>
              <a:rPr lang="fr-BE">
                <a:solidFill>
                  <a:srgbClr val="545D7E"/>
                </a:solidFill>
              </a:rPr>
              <a:t>, </a:t>
            </a:r>
            <a:r>
              <a:rPr lang="fr-BE" err="1">
                <a:solidFill>
                  <a:srgbClr val="545D7E"/>
                </a:solidFill>
              </a:rPr>
              <a:t>leefomgeving</a:t>
            </a:r>
            <a:r>
              <a:rPr lang="fr-BE">
                <a:solidFill>
                  <a:srgbClr val="545D7E"/>
                </a:solidFill>
              </a:rPr>
              <a:t>, maar </a:t>
            </a:r>
            <a:r>
              <a:rPr lang="fr-BE" err="1">
                <a:solidFill>
                  <a:srgbClr val="545D7E"/>
                </a:solidFill>
              </a:rPr>
              <a:t>ook</a:t>
            </a:r>
            <a:r>
              <a:rPr lang="fr-BE">
                <a:solidFill>
                  <a:srgbClr val="545D7E"/>
                </a:solidFill>
              </a:rPr>
              <a:t> sociale </a:t>
            </a:r>
            <a:r>
              <a:rPr lang="fr-BE" err="1">
                <a:solidFill>
                  <a:srgbClr val="545D7E"/>
                </a:solidFill>
              </a:rPr>
              <a:t>omgevingen</a:t>
            </a:r>
            <a:r>
              <a:rPr lang="fr-BE">
                <a:solidFill>
                  <a:srgbClr val="545D7E"/>
                </a:solidFill>
              </a:rPr>
              <a:t> </a:t>
            </a:r>
            <a:r>
              <a:rPr lang="fr-BE" err="1">
                <a:solidFill>
                  <a:srgbClr val="545D7E"/>
                </a:solidFill>
              </a:rPr>
              <a:t>zoals</a:t>
            </a:r>
            <a:r>
              <a:rPr lang="fr-BE">
                <a:solidFill>
                  <a:srgbClr val="545D7E"/>
                </a:solidFill>
              </a:rPr>
              <a:t> </a:t>
            </a:r>
            <a:r>
              <a:rPr lang="fr-BE" err="1">
                <a:solidFill>
                  <a:srgbClr val="545D7E"/>
                </a:solidFill>
              </a:rPr>
              <a:t>school</a:t>
            </a:r>
            <a:r>
              <a:rPr lang="fr-BE">
                <a:solidFill>
                  <a:srgbClr val="545D7E"/>
                </a:solidFill>
              </a:rPr>
              <a:t>, werk en </a:t>
            </a:r>
            <a:r>
              <a:rPr lang="fr-BE" err="1">
                <a:solidFill>
                  <a:srgbClr val="545D7E"/>
                </a:solidFill>
              </a:rPr>
              <a:t>gemeenschap</a:t>
            </a:r>
            <a:r>
              <a:rPr lang="fr-BE">
                <a:solidFill>
                  <a:srgbClr val="545D7E"/>
                </a:solidFill>
              </a:rPr>
              <a:t>. </a:t>
            </a:r>
            <a:endParaRPr lang="fr-BE"/>
          </a:p>
          <a:p>
            <a:r>
              <a:rPr lang="fr-BE" err="1">
                <a:solidFill>
                  <a:srgbClr val="545D7E"/>
                </a:solidFill>
              </a:rPr>
              <a:t>Voorbeeld</a:t>
            </a:r>
            <a:r>
              <a:rPr lang="fr-BE">
                <a:solidFill>
                  <a:srgbClr val="545D7E"/>
                </a:solidFill>
              </a:rPr>
              <a:t>: </a:t>
            </a:r>
            <a:r>
              <a:rPr lang="fr-BE" err="1">
                <a:solidFill>
                  <a:srgbClr val="545D7E"/>
                </a:solidFill>
              </a:rPr>
              <a:t>Werken</a:t>
            </a:r>
            <a:r>
              <a:rPr lang="fr-BE">
                <a:solidFill>
                  <a:srgbClr val="545D7E"/>
                </a:solidFill>
              </a:rPr>
              <a:t> in </a:t>
            </a:r>
            <a:r>
              <a:rPr lang="fr-BE" err="1">
                <a:solidFill>
                  <a:srgbClr val="545D7E"/>
                </a:solidFill>
              </a:rPr>
              <a:t>een</a:t>
            </a:r>
            <a:r>
              <a:rPr lang="fr-BE">
                <a:solidFill>
                  <a:srgbClr val="545D7E"/>
                </a:solidFill>
              </a:rPr>
              <a:t> </a:t>
            </a:r>
            <a:r>
              <a:rPr lang="fr-BE" err="1">
                <a:solidFill>
                  <a:srgbClr val="545D7E"/>
                </a:solidFill>
              </a:rPr>
              <a:t>landschapsbureau</a:t>
            </a:r>
            <a:r>
              <a:rPr lang="fr-BE">
                <a:solidFill>
                  <a:srgbClr val="545D7E"/>
                </a:solidFill>
              </a:rPr>
              <a:t> kan </a:t>
            </a:r>
            <a:r>
              <a:rPr lang="fr-BE" err="1">
                <a:solidFill>
                  <a:srgbClr val="545D7E"/>
                </a:solidFill>
              </a:rPr>
              <a:t>chronische</a:t>
            </a:r>
            <a:r>
              <a:rPr lang="fr-BE">
                <a:solidFill>
                  <a:srgbClr val="545D7E"/>
                </a:solidFill>
              </a:rPr>
              <a:t> stress </a:t>
            </a:r>
            <a:r>
              <a:rPr lang="fr-BE" err="1">
                <a:solidFill>
                  <a:srgbClr val="545D7E"/>
                </a:solidFill>
              </a:rPr>
              <a:t>veroorzaken</a:t>
            </a:r>
            <a:r>
              <a:rPr lang="fr-BE">
                <a:solidFill>
                  <a:srgbClr val="545D7E"/>
                </a:solidFill>
              </a:rPr>
              <a:t>.</a:t>
            </a:r>
            <a:endParaRPr lang="fr-BE"/>
          </a:p>
          <a:p>
            <a:r>
              <a:rPr lang="fr-BE" err="1">
                <a:solidFill>
                  <a:srgbClr val="545D7E"/>
                </a:solidFill>
              </a:rPr>
              <a:t>Voorbeeld</a:t>
            </a:r>
            <a:r>
              <a:rPr lang="fr-BE">
                <a:solidFill>
                  <a:srgbClr val="545D7E"/>
                </a:solidFill>
              </a:rPr>
              <a:t>: </a:t>
            </a:r>
            <a:r>
              <a:rPr lang="fr-BE" err="1">
                <a:solidFill>
                  <a:srgbClr val="545D7E"/>
                </a:solidFill>
              </a:rPr>
              <a:t>Extreem</a:t>
            </a:r>
            <a:r>
              <a:rPr lang="fr-BE">
                <a:solidFill>
                  <a:srgbClr val="545D7E"/>
                </a:solidFill>
              </a:rPr>
              <a:t> </a:t>
            </a:r>
            <a:r>
              <a:rPr lang="fr-BE" err="1">
                <a:solidFill>
                  <a:srgbClr val="545D7E"/>
                </a:solidFill>
              </a:rPr>
              <a:t>weer</a:t>
            </a:r>
            <a:r>
              <a:rPr lang="fr-BE">
                <a:solidFill>
                  <a:srgbClr val="545D7E"/>
                </a:solidFill>
              </a:rPr>
              <a:t> of </a:t>
            </a:r>
            <a:r>
              <a:rPr lang="fr-BE" err="1">
                <a:solidFill>
                  <a:srgbClr val="545D7E"/>
                </a:solidFill>
              </a:rPr>
              <a:t>seizoensgebonden</a:t>
            </a:r>
            <a:r>
              <a:rPr lang="fr-BE">
                <a:solidFill>
                  <a:srgbClr val="545D7E"/>
                </a:solidFill>
              </a:rPr>
              <a:t> </a:t>
            </a:r>
            <a:r>
              <a:rPr lang="fr-BE" err="1">
                <a:solidFill>
                  <a:srgbClr val="545D7E"/>
                </a:solidFill>
              </a:rPr>
              <a:t>veranderingen</a:t>
            </a:r>
            <a:r>
              <a:rPr lang="fr-BE">
                <a:solidFill>
                  <a:srgbClr val="545D7E"/>
                </a:solidFill>
              </a:rPr>
              <a:t> (</a:t>
            </a:r>
            <a:r>
              <a:rPr lang="fr-BE" err="1">
                <a:solidFill>
                  <a:srgbClr val="545D7E"/>
                </a:solidFill>
              </a:rPr>
              <a:t>zoals</a:t>
            </a:r>
            <a:r>
              <a:rPr lang="fr-BE">
                <a:solidFill>
                  <a:srgbClr val="545D7E"/>
                </a:solidFill>
              </a:rPr>
              <a:t> </a:t>
            </a:r>
            <a:r>
              <a:rPr lang="fr-BE" err="1">
                <a:solidFill>
                  <a:srgbClr val="545D7E"/>
                </a:solidFill>
              </a:rPr>
              <a:t>winterdepressie</a:t>
            </a:r>
            <a:r>
              <a:rPr lang="fr-BE">
                <a:solidFill>
                  <a:srgbClr val="545D7E"/>
                </a:solidFill>
              </a:rPr>
              <a:t>) </a:t>
            </a:r>
            <a:r>
              <a:rPr lang="fr-BE" err="1">
                <a:solidFill>
                  <a:srgbClr val="545D7E"/>
                </a:solidFill>
              </a:rPr>
              <a:t>kunnen</a:t>
            </a:r>
            <a:r>
              <a:rPr lang="fr-BE">
                <a:solidFill>
                  <a:srgbClr val="545D7E"/>
                </a:solidFill>
              </a:rPr>
              <a:t> </a:t>
            </a:r>
            <a:r>
              <a:rPr lang="fr-BE" err="1">
                <a:solidFill>
                  <a:srgbClr val="545D7E"/>
                </a:solidFill>
              </a:rPr>
              <a:t>invloed</a:t>
            </a:r>
            <a:r>
              <a:rPr lang="fr-BE">
                <a:solidFill>
                  <a:srgbClr val="545D7E"/>
                </a:solidFill>
              </a:rPr>
              <a:t> </a:t>
            </a:r>
            <a:r>
              <a:rPr lang="fr-BE" err="1">
                <a:solidFill>
                  <a:srgbClr val="545D7E"/>
                </a:solidFill>
              </a:rPr>
              <a:t>hebben</a:t>
            </a:r>
            <a:r>
              <a:rPr lang="fr-BE">
                <a:solidFill>
                  <a:srgbClr val="545D7E"/>
                </a:solidFill>
              </a:rPr>
              <a:t> op </a:t>
            </a:r>
            <a:r>
              <a:rPr lang="fr-BE" err="1">
                <a:solidFill>
                  <a:srgbClr val="545D7E"/>
                </a:solidFill>
              </a:rPr>
              <a:t>stressniveaus</a:t>
            </a:r>
            <a:r>
              <a:rPr lang="fr-BE">
                <a:solidFill>
                  <a:srgbClr val="545D7E"/>
                </a:solidFill>
              </a:rPr>
              <a:t>.</a:t>
            </a:r>
            <a:endParaRPr lang="fr-BE"/>
          </a:p>
          <a:p>
            <a:r>
              <a:rPr lang="fr-BE" err="1">
                <a:solidFill>
                  <a:srgbClr val="545D7E"/>
                </a:solidFill>
              </a:rPr>
              <a:t>Voorbeeld</a:t>
            </a:r>
            <a:r>
              <a:rPr lang="fr-BE">
                <a:solidFill>
                  <a:srgbClr val="545D7E"/>
                </a:solidFill>
              </a:rPr>
              <a:t>: </a:t>
            </a:r>
            <a:r>
              <a:rPr lang="fr-BE" err="1">
                <a:solidFill>
                  <a:srgbClr val="545D7E"/>
                </a:solidFill>
              </a:rPr>
              <a:t>Slechte</a:t>
            </a:r>
            <a:r>
              <a:rPr lang="fr-BE">
                <a:solidFill>
                  <a:srgbClr val="545D7E"/>
                </a:solidFill>
              </a:rPr>
              <a:t> </a:t>
            </a:r>
            <a:r>
              <a:rPr lang="fr-BE" err="1">
                <a:solidFill>
                  <a:srgbClr val="545D7E"/>
                </a:solidFill>
              </a:rPr>
              <a:t>woonomstandigheden</a:t>
            </a:r>
            <a:r>
              <a:rPr lang="fr-BE">
                <a:solidFill>
                  <a:srgbClr val="545D7E"/>
                </a:solidFill>
              </a:rPr>
              <a:t> of </a:t>
            </a:r>
            <a:r>
              <a:rPr lang="fr-BE" err="1">
                <a:solidFill>
                  <a:srgbClr val="545D7E"/>
                </a:solidFill>
              </a:rPr>
              <a:t>woningnood</a:t>
            </a:r>
            <a:r>
              <a:rPr lang="fr-BE">
                <a:solidFill>
                  <a:srgbClr val="545D7E"/>
                </a:solidFill>
              </a:rPr>
              <a:t> </a:t>
            </a:r>
            <a:r>
              <a:rPr lang="fr-BE" err="1">
                <a:solidFill>
                  <a:srgbClr val="545D7E"/>
                </a:solidFill>
              </a:rPr>
              <a:t>verhogen</a:t>
            </a:r>
            <a:r>
              <a:rPr lang="fr-BE">
                <a:solidFill>
                  <a:srgbClr val="545D7E"/>
                </a:solidFill>
              </a:rPr>
              <a:t> stress.</a:t>
            </a:r>
            <a:endParaRPr lang="fr-BE">
              <a:solidFill>
                <a:srgbClr val="545D7E"/>
              </a:solidFill>
              <a:ea typeface="Calibri"/>
              <a:cs typeface="Calibri"/>
            </a:endParaRPr>
          </a:p>
          <a:p>
            <a:r>
              <a:rPr lang="fr-BE" err="1">
                <a:solidFill>
                  <a:srgbClr val="545D7E"/>
                </a:solidFill>
              </a:rPr>
              <a:t>Voorbeeld</a:t>
            </a:r>
            <a:r>
              <a:rPr lang="fr-BE">
                <a:solidFill>
                  <a:srgbClr val="545D7E"/>
                </a:solidFill>
              </a:rPr>
              <a:t>: </a:t>
            </a:r>
            <a:r>
              <a:rPr lang="fr-BE" err="1">
                <a:solidFill>
                  <a:srgbClr val="545D7E"/>
                </a:solidFill>
              </a:rPr>
              <a:t>Werkdruk</a:t>
            </a:r>
            <a:r>
              <a:rPr lang="fr-BE">
                <a:solidFill>
                  <a:srgbClr val="545D7E"/>
                </a:solidFill>
              </a:rPr>
              <a:t>, </a:t>
            </a:r>
            <a:r>
              <a:rPr lang="fr-BE" err="1">
                <a:solidFill>
                  <a:srgbClr val="545D7E"/>
                </a:solidFill>
              </a:rPr>
              <a:t>pesten</a:t>
            </a:r>
            <a:r>
              <a:rPr lang="fr-BE">
                <a:solidFill>
                  <a:srgbClr val="545D7E"/>
                </a:solidFill>
              </a:rPr>
              <a:t> of </a:t>
            </a:r>
            <a:r>
              <a:rPr lang="fr-BE" err="1">
                <a:solidFill>
                  <a:srgbClr val="545D7E"/>
                </a:solidFill>
              </a:rPr>
              <a:t>onzekerheid</a:t>
            </a:r>
            <a:r>
              <a:rPr lang="fr-BE">
                <a:solidFill>
                  <a:srgbClr val="545D7E"/>
                </a:solidFill>
              </a:rPr>
              <a:t> op </a:t>
            </a:r>
            <a:r>
              <a:rPr lang="fr-BE" err="1">
                <a:solidFill>
                  <a:srgbClr val="545D7E"/>
                </a:solidFill>
              </a:rPr>
              <a:t>school</a:t>
            </a:r>
            <a:r>
              <a:rPr lang="fr-BE">
                <a:solidFill>
                  <a:srgbClr val="545D7E"/>
                </a:solidFill>
              </a:rPr>
              <a:t> of werk </a:t>
            </a:r>
            <a:r>
              <a:rPr lang="fr-BE" err="1">
                <a:solidFill>
                  <a:srgbClr val="545D7E"/>
                </a:solidFill>
              </a:rPr>
              <a:t>zijn</a:t>
            </a:r>
            <a:r>
              <a:rPr lang="fr-BE">
                <a:solidFill>
                  <a:srgbClr val="545D7E"/>
                </a:solidFill>
              </a:rPr>
              <a:t> </a:t>
            </a:r>
            <a:r>
              <a:rPr lang="fr-BE" err="1">
                <a:solidFill>
                  <a:srgbClr val="545D7E"/>
                </a:solidFill>
              </a:rPr>
              <a:t>veelvoorkomende</a:t>
            </a:r>
            <a:r>
              <a:rPr lang="fr-BE">
                <a:solidFill>
                  <a:srgbClr val="545D7E"/>
                </a:solidFill>
              </a:rPr>
              <a:t> </a:t>
            </a:r>
            <a:r>
              <a:rPr lang="fr-BE" err="1">
                <a:solidFill>
                  <a:srgbClr val="545D7E"/>
                </a:solidFill>
              </a:rPr>
              <a:t>stressbronnen</a:t>
            </a:r>
            <a:r>
              <a:rPr lang="fr-BE">
                <a:solidFill>
                  <a:srgbClr val="545D7E"/>
                </a:solidFill>
              </a:rPr>
              <a:t>.</a:t>
            </a:r>
            <a:endParaRPr lang="fr-BE"/>
          </a:p>
          <a:p>
            <a:r>
              <a:rPr lang="fr-BE" err="1">
                <a:solidFill>
                  <a:srgbClr val="545D7E"/>
                </a:solidFill>
              </a:rPr>
              <a:t>Voorbeeld</a:t>
            </a:r>
            <a:r>
              <a:rPr lang="fr-BE">
                <a:solidFill>
                  <a:srgbClr val="545D7E"/>
                </a:solidFill>
              </a:rPr>
              <a:t>: </a:t>
            </a:r>
            <a:r>
              <a:rPr lang="fr-BE" err="1">
                <a:solidFill>
                  <a:srgbClr val="545D7E"/>
                </a:solidFill>
              </a:rPr>
              <a:t>Gebrek</a:t>
            </a:r>
            <a:r>
              <a:rPr lang="fr-BE">
                <a:solidFill>
                  <a:srgbClr val="545D7E"/>
                </a:solidFill>
              </a:rPr>
              <a:t> </a:t>
            </a:r>
            <a:r>
              <a:rPr lang="fr-BE" err="1">
                <a:solidFill>
                  <a:srgbClr val="545D7E"/>
                </a:solidFill>
              </a:rPr>
              <a:t>aan</a:t>
            </a:r>
            <a:r>
              <a:rPr lang="fr-BE">
                <a:solidFill>
                  <a:srgbClr val="545D7E"/>
                </a:solidFill>
              </a:rPr>
              <a:t> </a:t>
            </a:r>
            <a:r>
              <a:rPr lang="fr-BE" err="1">
                <a:solidFill>
                  <a:srgbClr val="545D7E"/>
                </a:solidFill>
              </a:rPr>
              <a:t>verbondenheid</a:t>
            </a:r>
            <a:r>
              <a:rPr lang="fr-BE">
                <a:solidFill>
                  <a:srgbClr val="545D7E"/>
                </a:solidFill>
              </a:rPr>
              <a:t> of sociale </a:t>
            </a:r>
            <a:r>
              <a:rPr lang="fr-BE" err="1">
                <a:solidFill>
                  <a:srgbClr val="545D7E"/>
                </a:solidFill>
              </a:rPr>
              <a:t>cohesie</a:t>
            </a:r>
            <a:r>
              <a:rPr lang="fr-BE">
                <a:solidFill>
                  <a:srgbClr val="545D7E"/>
                </a:solidFill>
              </a:rPr>
              <a:t> in de </a:t>
            </a:r>
            <a:r>
              <a:rPr lang="fr-BE" err="1">
                <a:solidFill>
                  <a:srgbClr val="545D7E"/>
                </a:solidFill>
              </a:rPr>
              <a:t>buurt</a:t>
            </a:r>
            <a:r>
              <a:rPr lang="fr-BE">
                <a:solidFill>
                  <a:srgbClr val="545D7E"/>
                </a:solidFill>
              </a:rPr>
              <a:t> kan </a:t>
            </a:r>
            <a:r>
              <a:rPr lang="fr-BE" err="1">
                <a:solidFill>
                  <a:srgbClr val="545D7E"/>
                </a:solidFill>
              </a:rPr>
              <a:t>bijdragen</a:t>
            </a:r>
            <a:r>
              <a:rPr lang="fr-BE">
                <a:solidFill>
                  <a:srgbClr val="545D7E"/>
                </a:solidFill>
              </a:rPr>
              <a:t> </a:t>
            </a:r>
            <a:r>
              <a:rPr lang="fr-BE" err="1">
                <a:solidFill>
                  <a:srgbClr val="545D7E"/>
                </a:solidFill>
              </a:rPr>
              <a:t>aan</a:t>
            </a:r>
            <a:r>
              <a:rPr lang="fr-BE">
                <a:solidFill>
                  <a:srgbClr val="545D7E"/>
                </a:solidFill>
              </a:rPr>
              <a:t> </a:t>
            </a:r>
            <a:r>
              <a:rPr lang="fr-BE" err="1">
                <a:solidFill>
                  <a:srgbClr val="545D7E"/>
                </a:solidFill>
              </a:rPr>
              <a:t>gevoelens</a:t>
            </a:r>
            <a:r>
              <a:rPr lang="fr-BE">
                <a:solidFill>
                  <a:srgbClr val="545D7E"/>
                </a:solidFill>
              </a:rPr>
              <a:t> van stress en </a:t>
            </a:r>
            <a:r>
              <a:rPr lang="fr-BE" err="1">
                <a:solidFill>
                  <a:srgbClr val="545D7E"/>
                </a:solidFill>
              </a:rPr>
              <a:t>isolatie</a:t>
            </a:r>
            <a:r>
              <a:rPr lang="fr-BE">
                <a:solidFill>
                  <a:srgbClr val="545D7E"/>
                </a:solidFill>
              </a:rPr>
              <a:t>.</a:t>
            </a:r>
            <a:endParaRPr lang="fr-BE"/>
          </a:p>
        </p:txBody>
      </p:sp>
      <p:sp>
        <p:nvSpPr>
          <p:cNvPr id="4" name="Espace réservé du numéro de diapositive 3">
            <a:extLst>
              <a:ext uri="{FF2B5EF4-FFF2-40B4-BE49-F238E27FC236}">
                <a16:creationId xmlns:a16="http://schemas.microsoft.com/office/drawing/2014/main" id="{08EB030B-1CDC-1B0E-6570-5E573C95D5BC}"/>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DF8325C-734F-4BD6-9D5D-A0651F9622A6}" type="slidenum">
              <a:rPr kumimoji="0" lang="fr-B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fr-B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1362665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l-NL" dirty="0"/>
              <a:t>Stress hangt sterk af van de persoon en de context!</a:t>
            </a:r>
          </a:p>
          <a:p>
            <a:endParaRPr lang="nl-NL" dirty="0"/>
          </a:p>
          <a:p>
            <a:r>
              <a:rPr lang="en-US" dirty="0" err="1"/>
              <a:t>Energiebalans</a:t>
            </a:r>
            <a:r>
              <a:rPr lang="en-US" dirty="0"/>
              <a:t>: we </a:t>
            </a:r>
            <a:r>
              <a:rPr lang="en-US" dirty="0" err="1"/>
              <a:t>kunnen</a:t>
            </a:r>
            <a:r>
              <a:rPr lang="en-US" dirty="0"/>
              <a:t> </a:t>
            </a:r>
            <a:r>
              <a:rPr lang="en-US" dirty="0" err="1"/>
              <a:t>tegen</a:t>
            </a:r>
            <a:r>
              <a:rPr lang="en-US" dirty="0"/>
              <a:t> wat </a:t>
            </a:r>
            <a:r>
              <a:rPr lang="en-US" dirty="0" err="1"/>
              <a:t>onevenwicht</a:t>
            </a:r>
            <a:r>
              <a:rPr lang="en-US" dirty="0"/>
              <a:t> maar </a:t>
            </a:r>
            <a:r>
              <a:rPr lang="en-US" dirty="0" err="1"/>
              <a:t>als</a:t>
            </a:r>
            <a:r>
              <a:rPr lang="en-US" dirty="0"/>
              <a:t> </a:t>
            </a:r>
            <a:r>
              <a:rPr lang="en-US" dirty="0" err="1"/>
              <a:t>dit</a:t>
            </a:r>
            <a:r>
              <a:rPr lang="en-US" dirty="0"/>
              <a:t> </a:t>
            </a:r>
            <a:r>
              <a:rPr lang="en-US" dirty="0" err="1"/>
              <a:t>chronisch</a:t>
            </a:r>
            <a:r>
              <a:rPr lang="en-US" dirty="0"/>
              <a:t> </a:t>
            </a:r>
            <a:r>
              <a:rPr lang="en-US" dirty="0" err="1"/>
              <a:t>meer</a:t>
            </a:r>
            <a:r>
              <a:rPr lang="en-US" dirty="0"/>
              <a:t> </a:t>
            </a:r>
            <a:r>
              <a:rPr lang="en-US" dirty="0" err="1"/>
              <a:t>vreters</a:t>
            </a:r>
            <a:r>
              <a:rPr lang="en-US" dirty="0"/>
              <a:t> </a:t>
            </a:r>
            <a:r>
              <a:rPr lang="en-US" dirty="0" err="1"/>
              <a:t>zijn</a:t>
            </a:r>
            <a:r>
              <a:rPr lang="en-US" dirty="0"/>
              <a:t> dan </a:t>
            </a:r>
            <a:r>
              <a:rPr lang="en-US" dirty="0" err="1"/>
              <a:t>gevers</a:t>
            </a:r>
            <a:r>
              <a:rPr lang="en-US" dirty="0"/>
              <a:t> dan </a:t>
            </a:r>
            <a:r>
              <a:rPr lang="en-US" dirty="0" err="1"/>
              <a:t>kan</a:t>
            </a:r>
            <a:r>
              <a:rPr lang="en-US" dirty="0"/>
              <a:t> je </a:t>
            </a:r>
            <a:r>
              <a:rPr lang="en-US" dirty="0" err="1"/>
              <a:t>terecht</a:t>
            </a:r>
            <a:r>
              <a:rPr lang="en-US" dirty="0"/>
              <a:t> </a:t>
            </a:r>
            <a:r>
              <a:rPr lang="en-US" dirty="0" err="1"/>
              <a:t>komen</a:t>
            </a:r>
            <a:r>
              <a:rPr lang="en-US" dirty="0"/>
              <a:t> in burnout </a:t>
            </a:r>
            <a:r>
              <a:rPr lang="en-US" dirty="0" err="1"/>
              <a:t>als</a:t>
            </a:r>
            <a:r>
              <a:rPr lang="en-US" dirty="0"/>
              <a:t> er </a:t>
            </a:r>
            <a:r>
              <a:rPr lang="en-US" dirty="0" err="1"/>
              <a:t>niet</a:t>
            </a:r>
            <a:r>
              <a:rPr lang="en-US" dirty="0"/>
              <a:t> </a:t>
            </a:r>
            <a:r>
              <a:rPr lang="en-US" dirty="0" err="1"/>
              <a:t>adequaat</a:t>
            </a:r>
            <a:r>
              <a:rPr lang="en-US" dirty="0"/>
              <a:t> </a:t>
            </a:r>
            <a:r>
              <a:rPr lang="en-US" dirty="0" err="1"/>
              <a:t>wordt</a:t>
            </a:r>
            <a:r>
              <a:rPr lang="en-US" dirty="0"/>
              <a:t> </a:t>
            </a:r>
            <a:r>
              <a:rPr lang="en-US" dirty="0" err="1"/>
              <a:t>ingegrepen</a:t>
            </a:r>
            <a:r>
              <a:rPr lang="en-US" dirty="0"/>
              <a:t>. Hoe </a:t>
            </a:r>
            <a:r>
              <a:rPr lang="en-US" dirty="0" err="1"/>
              <a:t>verloopt</a:t>
            </a:r>
            <a:r>
              <a:rPr lang="en-US" dirty="0"/>
              <a:t> zo </a:t>
            </a:r>
            <a:r>
              <a:rPr lang="en-US" dirty="0" err="1"/>
              <a:t>een</a:t>
            </a:r>
            <a:r>
              <a:rPr lang="en-US" dirty="0"/>
              <a:t> </a:t>
            </a:r>
            <a:r>
              <a:rPr lang="en-US" dirty="0" err="1"/>
              <a:t>proces</a:t>
            </a:r>
            <a:r>
              <a:rPr lang="en-US" dirty="0"/>
              <a:t> dan? </a:t>
            </a:r>
            <a:r>
              <a:rPr lang="en-US" dirty="0" err="1"/>
              <a:t>Zie</a:t>
            </a:r>
            <a:r>
              <a:rPr lang="en-US" dirty="0"/>
              <a:t> </a:t>
            </a:r>
            <a:r>
              <a:rPr lang="en-US" dirty="0" err="1"/>
              <a:t>volgende</a:t>
            </a:r>
            <a:r>
              <a:rPr lang="en-US" dirty="0"/>
              <a:t> slide</a:t>
            </a:r>
          </a:p>
          <a:p>
            <a:r>
              <a:rPr lang="nl-NL" dirty="0"/>
              <a:t>Stress is een waarschuwingssignaal, indien mensen dit ook herkennen en erkennen – wat bij mentale moeilijkheden met een (gedeeltelijke) basis op het werk niet altijd het geval is. </a:t>
            </a:r>
            <a:endParaRPr lang="en-US" dirty="0"/>
          </a:p>
          <a:p>
            <a:endParaRPr lang="en-US" dirty="0">
              <a:ea typeface="Calibri"/>
              <a:cs typeface="Calibri"/>
            </a:endParaRPr>
          </a:p>
          <a:p>
            <a:r>
              <a:rPr lang="nl-NL" dirty="0"/>
              <a:t>Groei: Het is de manier waarop de persoon erop reageert, de steun die hij krijgt en het leren dat eruit kan voortvloeien dat persoonlijke of professionele ontwikkeling kan bevorderen.</a:t>
            </a:r>
            <a:br>
              <a:rPr lang="nl-NL" dirty="0"/>
            </a:br>
            <a:r>
              <a:rPr lang="nl-NL" dirty="0"/>
              <a:t>Verhoogde alertheid: Zonder herstel kan zelfs zogenaamde "stimulerende" stress schadelijke gevolgen hebben: vermoeidheid, fouten, gebrek aan motivatie, somatische problemen, enz. </a:t>
            </a:r>
          </a:p>
          <a:p>
            <a:r>
              <a:rPr lang="nl-NL" dirty="0"/>
              <a:t>Disbalans: Eén enkele situatie kan tegenstrijdige effecten hebben, afhankelijk van het moment, de psychologische toestand of de perceptie van de persoon.</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DF8325C-734F-4BD6-9D5D-A0651F9622A6}"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8183550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sz="1200" kern="1200" dirty="0">
                <a:solidFill>
                  <a:schemeClr val="tx1"/>
                </a:solidFill>
                <a:effectLst/>
                <a:latin typeface="+mn-lt"/>
                <a:ea typeface="+mn-ea"/>
                <a:cs typeface="+mn-cs"/>
              </a:rPr>
              <a:t>Uitleg over het autonoom </a:t>
            </a:r>
            <a:r>
              <a:rPr lang="nl-NL" sz="1200" kern="1200" dirty="0" err="1">
                <a:solidFill>
                  <a:schemeClr val="tx1"/>
                </a:solidFill>
                <a:effectLst/>
                <a:latin typeface="+mn-lt"/>
                <a:ea typeface="+mn-ea"/>
                <a:cs typeface="+mn-cs"/>
              </a:rPr>
              <a:t>zs</a:t>
            </a:r>
            <a:r>
              <a:rPr lang="nl-NL" sz="1200" kern="1200" dirty="0">
                <a:solidFill>
                  <a:schemeClr val="tx1"/>
                </a:solidFill>
                <a:effectLst/>
                <a:latin typeface="+mn-lt"/>
                <a:ea typeface="+mn-ea"/>
                <a:cs typeface="+mn-cs"/>
              </a:rPr>
              <a:t> geeft aanknopingspunten om </a:t>
            </a:r>
            <a:r>
              <a:rPr lang="nl-NL" sz="1200" kern="1200" dirty="0" err="1">
                <a:solidFill>
                  <a:schemeClr val="tx1"/>
                </a:solidFill>
                <a:effectLst/>
                <a:latin typeface="+mn-lt"/>
                <a:ea typeface="+mn-ea"/>
                <a:cs typeface="+mn-cs"/>
              </a:rPr>
              <a:t>stressregulerende</a:t>
            </a:r>
            <a:r>
              <a:rPr lang="nl-NL" sz="1200" kern="1200" dirty="0">
                <a:solidFill>
                  <a:schemeClr val="tx1"/>
                </a:solidFill>
                <a:effectLst/>
                <a:latin typeface="+mn-lt"/>
                <a:ea typeface="+mn-ea"/>
                <a:cs typeface="+mn-cs"/>
              </a:rPr>
              <a:t> tools aan te leren, en het werkt </a:t>
            </a:r>
            <a:r>
              <a:rPr lang="nl-NL" sz="1200" kern="1200" dirty="0" err="1">
                <a:solidFill>
                  <a:schemeClr val="tx1"/>
                </a:solidFill>
                <a:effectLst/>
                <a:latin typeface="+mn-lt"/>
                <a:ea typeface="+mn-ea"/>
                <a:cs typeface="+mn-cs"/>
              </a:rPr>
              <a:t>ontschuldigend</a:t>
            </a:r>
            <a:r>
              <a:rPr lang="nl-NL" sz="1200" kern="1200" dirty="0">
                <a:solidFill>
                  <a:schemeClr val="tx1"/>
                </a:solidFill>
                <a:effectLst/>
                <a:latin typeface="+mn-lt"/>
                <a:ea typeface="+mn-ea"/>
                <a:cs typeface="+mn-cs"/>
              </a:rPr>
              <a:t> naar cliënten/patiënten.</a:t>
            </a:r>
          </a:p>
          <a:p>
            <a:endParaRPr lang="nl-NL" sz="1200" kern="1200" dirty="0">
              <a:solidFill>
                <a:schemeClr val="tx1"/>
              </a:solidFill>
              <a:effectLst/>
              <a:latin typeface="+mn-lt"/>
              <a:ea typeface="+mn-ea"/>
              <a:cs typeface="+mn-cs"/>
            </a:endParaRPr>
          </a:p>
          <a:p>
            <a:r>
              <a:rPr lang="en-GB" dirty="0">
                <a:hlinkClick r:id="rId3"/>
              </a:rPr>
              <a:t>Polyvagal Theory — Rhythm of Regulation</a:t>
            </a:r>
            <a:endParaRPr lang="en-GB" dirty="0"/>
          </a:p>
          <a:p>
            <a:endParaRPr lang="en-GB" dirty="0"/>
          </a:p>
          <a:p>
            <a:pPr marL="0" indent="0">
              <a:buNone/>
            </a:pPr>
            <a:r>
              <a:rPr lang="nl-NL" dirty="0"/>
              <a:t>Uitleg over beide takken van het autonoom zenuwstelsel + uitleg hoe de </a:t>
            </a:r>
            <a:r>
              <a:rPr lang="nl-NL" dirty="0" err="1"/>
              <a:t>sympatische</a:t>
            </a:r>
            <a:r>
              <a:rPr lang="nl-NL" dirty="0"/>
              <a:t> en </a:t>
            </a:r>
            <a:r>
              <a:rPr lang="nl-NL" dirty="0" err="1"/>
              <a:t>parasympathische</a:t>
            </a:r>
            <a:r>
              <a:rPr lang="nl-NL" dirty="0"/>
              <a:t> tak samenwerken.</a:t>
            </a:r>
          </a:p>
          <a:p>
            <a:endParaRPr lang="nl-NL" dirty="0"/>
          </a:p>
          <a:p>
            <a:r>
              <a:rPr lang="nl-NL" dirty="0"/>
              <a:t>Sympathisch: </a:t>
            </a:r>
            <a:r>
              <a:rPr lang="nl-NL" dirty="0" err="1"/>
              <a:t>Fight</a:t>
            </a:r>
            <a:r>
              <a:rPr lang="nl-NL" dirty="0"/>
              <a:t> or flight response maar ook pos: uitgaan met vrienden, sporten, seks,… – </a:t>
            </a:r>
            <a:r>
              <a:rPr lang="nl-NL" dirty="0" err="1"/>
              <a:t>parasympathisch</a:t>
            </a:r>
            <a:r>
              <a:rPr lang="nl-NL" dirty="0"/>
              <a:t>: rusten/eten/depressief liggen/... </a:t>
            </a:r>
            <a:r>
              <a:rPr lang="nl-NL" sz="1200" kern="1200" dirty="0">
                <a:solidFill>
                  <a:schemeClr val="tx1"/>
                </a:solidFill>
                <a:effectLst/>
                <a:latin typeface="+mn-lt"/>
                <a:ea typeface="+mn-ea"/>
                <a:cs typeface="+mn-cs"/>
              </a:rPr>
              <a:t>sporten, seks, uitgaan met vrienden vraagt ook veel sympathische activiteit, en depressief in je zetel liggen impliceert ook een gebrek aan sympathische en veel </a:t>
            </a:r>
            <a:r>
              <a:rPr lang="nl-NL" sz="1200" kern="1200" dirty="0" err="1">
                <a:solidFill>
                  <a:schemeClr val="tx1"/>
                </a:solidFill>
                <a:effectLst/>
                <a:latin typeface="+mn-lt"/>
                <a:ea typeface="+mn-ea"/>
                <a:cs typeface="+mn-cs"/>
              </a:rPr>
              <a:t>parasympathische</a:t>
            </a:r>
            <a:r>
              <a:rPr lang="nl-NL" sz="1200" kern="1200" dirty="0">
                <a:solidFill>
                  <a:schemeClr val="tx1"/>
                </a:solidFill>
                <a:effectLst/>
                <a:latin typeface="+mn-lt"/>
                <a:ea typeface="+mn-ea"/>
                <a:cs typeface="+mn-cs"/>
              </a:rPr>
              <a:t> activiteit. Ik denk dat de boodschap vooral moet zijn: een mentaal en fysiek veerkrachtig gezond iemand kent een flexibel samenspel tussen beide takken, afgestemd op de noden van de situatie. Het gaat dus vooral over de flexibiliteit (bv. niet flexibel is: iemand roept op jou en 5u later ben je nog steeds in paniek) en aangepastheid aan wat de situatie vergt van een persoon!</a:t>
            </a:r>
            <a:endParaRPr lang="nl-NL" dirty="0"/>
          </a:p>
          <a:p>
            <a:endParaRPr lang="nl-NL" dirty="0"/>
          </a:p>
          <a:p>
            <a:pPr marL="0" marR="0" lvl="0" indent="0" algn="l" defTabSz="914400" rtl="0" eaLnBrk="1" fontAlgn="auto" latinLnBrk="0" hangingPunct="1">
              <a:lnSpc>
                <a:spcPct val="100000"/>
              </a:lnSpc>
              <a:spcBef>
                <a:spcPts val="0"/>
              </a:spcBef>
              <a:spcAft>
                <a:spcPts val="0"/>
              </a:spcAft>
              <a:buClrTx/>
              <a:buSzTx/>
              <a:buFontTx/>
              <a:buNone/>
              <a:tabLst/>
              <a:defRPr/>
            </a:pPr>
            <a:r>
              <a:rPr lang="nl-NL" sz="1200" kern="1200" dirty="0">
                <a:solidFill>
                  <a:schemeClr val="tx1"/>
                </a:solidFill>
                <a:effectLst/>
                <a:latin typeface="+mn-lt"/>
                <a:ea typeface="+mn-ea"/>
                <a:cs typeface="+mn-cs"/>
              </a:rPr>
              <a:t>Drie breinen: reptielenbrein, emotiebrein (limbisch systeem), mensenbrein. Stress -&gt; neemt het limbisch systeem over en de prefrontale cortex/mensenbrein gaat offline (die instaat voor reguleren, afstemmen, strategisch nadenken, plannen,…) </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è"/>
              <a:tabLst/>
              <a:defRPr/>
            </a:pPr>
            <a:r>
              <a:rPr lang="nl-NL" sz="1200" kern="1200" dirty="0">
                <a:solidFill>
                  <a:schemeClr val="tx1"/>
                </a:solidFill>
                <a:effectLst/>
                <a:latin typeface="+mn-lt"/>
                <a:ea typeface="+mn-ea"/>
                <a:cs typeface="+mn-cs"/>
              </a:rPr>
              <a:t> Gebruik van bottom-up interventies, via het lichaam, bv. ademhaling, vertrouwd persoon opzoeken die je doen kalmeren, in eerste instantie, </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è"/>
              <a:tabLst/>
              <a:defRPr/>
            </a:pPr>
            <a:r>
              <a:rPr lang="nl-NL" sz="1200" kern="1200" dirty="0">
                <a:solidFill>
                  <a:schemeClr val="tx1"/>
                </a:solidFill>
                <a:effectLst/>
                <a:latin typeface="+mn-lt"/>
                <a:ea typeface="+mn-ea"/>
                <a:cs typeface="+mn-cs"/>
              </a:rPr>
              <a:t> En gebruik top-down interventies, via de prefrontale cortex, bv. tegen jezelf praten in stilte, om dat deel weer te activeren, in tweede instantie. </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è"/>
              <a:tabLst/>
              <a:defRPr/>
            </a:pPr>
            <a:r>
              <a:rPr lang="nl-NL" sz="1200" kern="1200" dirty="0">
                <a:solidFill>
                  <a:schemeClr val="tx1"/>
                </a:solidFill>
                <a:effectLst/>
                <a:latin typeface="+mn-lt"/>
                <a:ea typeface="+mn-ea"/>
                <a:cs typeface="+mn-cs"/>
              </a:rPr>
              <a:t>Als hulpverlener geldt ook de </a:t>
            </a:r>
            <a:r>
              <a:rPr lang="nl-NL" sz="1200" kern="1200" dirty="0" err="1">
                <a:solidFill>
                  <a:schemeClr val="tx1"/>
                </a:solidFill>
                <a:effectLst/>
                <a:latin typeface="+mn-lt"/>
                <a:ea typeface="+mn-ea"/>
                <a:cs typeface="+mn-cs"/>
              </a:rPr>
              <a:t>regulate-relate-reason</a:t>
            </a:r>
            <a:r>
              <a:rPr lang="nl-NL" sz="1200" kern="1200" dirty="0">
                <a:solidFill>
                  <a:schemeClr val="tx1"/>
                </a:solidFill>
                <a:effectLst/>
                <a:latin typeface="+mn-lt"/>
                <a:ea typeface="+mn-ea"/>
                <a:cs typeface="+mn-cs"/>
              </a:rPr>
              <a:t> volgorde van afstemmen op je cliënt/patiënt afhankelijk van zijn/haar stressniveau.</a:t>
            </a:r>
          </a:p>
          <a:p>
            <a:endParaRPr lang="nl-NL" dirty="0"/>
          </a:p>
        </p:txBody>
      </p:sp>
      <p:sp>
        <p:nvSpPr>
          <p:cNvPr id="4" name="Tijdelijke aanduiding voor dia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DF8325C-734F-4BD6-9D5D-A0651F9622A6}" type="slidenum">
              <a:rPr kumimoji="0" lang="nl-NL"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nl-NL"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624592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solidFill>
                  <a:srgbClr val="7943A6"/>
                </a:solidFill>
              </a:rPr>
              <a:t>·</a:t>
            </a:r>
            <a:r>
              <a:rPr lang="en-US" u="sng" dirty="0" err="1"/>
              <a:t>Hersenstam</a:t>
            </a:r>
            <a:r>
              <a:rPr lang="en-US" u="sng" dirty="0"/>
              <a:t> </a:t>
            </a:r>
            <a:r>
              <a:rPr lang="en-US" u="sng" dirty="0" err="1"/>
              <a:t>ofwel</a:t>
            </a:r>
            <a:r>
              <a:rPr lang="en-US" u="sng" dirty="0"/>
              <a:t> “</a:t>
            </a:r>
            <a:r>
              <a:rPr lang="en-US" u="sng" dirty="0" err="1"/>
              <a:t>reptielenbrein</a:t>
            </a:r>
            <a:r>
              <a:rPr lang="en-US" dirty="0"/>
              <a:t>”. </a:t>
            </a:r>
            <a:r>
              <a:rPr lang="en-US" dirty="0" err="1"/>
              <a:t>Verantwoordelijk</a:t>
            </a:r>
            <a:r>
              <a:rPr lang="en-US" dirty="0"/>
              <a:t> </a:t>
            </a:r>
            <a:r>
              <a:rPr lang="en-US" dirty="0" err="1"/>
              <a:t>voor</a:t>
            </a:r>
            <a:r>
              <a:rPr lang="en-US" dirty="0"/>
              <a:t> </a:t>
            </a:r>
            <a:r>
              <a:rPr lang="en-US" dirty="0" err="1"/>
              <a:t>onze</a:t>
            </a:r>
            <a:r>
              <a:rPr lang="en-US" dirty="0"/>
              <a:t> </a:t>
            </a:r>
            <a:r>
              <a:rPr lang="en-US" u="sng" dirty="0" err="1"/>
              <a:t>basisfuncties</a:t>
            </a:r>
            <a:r>
              <a:rPr lang="en-US" dirty="0"/>
              <a:t> (</a:t>
            </a:r>
            <a:r>
              <a:rPr lang="en-US" dirty="0" err="1"/>
              <a:t>overleving</a:t>
            </a:r>
            <a:r>
              <a:rPr lang="en-US" dirty="0"/>
              <a:t>) </a:t>
            </a:r>
            <a:r>
              <a:rPr lang="en-US" dirty="0" err="1"/>
              <a:t>zoals</a:t>
            </a:r>
            <a:r>
              <a:rPr lang="en-US" dirty="0"/>
              <a:t> </a:t>
            </a:r>
            <a:r>
              <a:rPr lang="en-US" dirty="0" err="1"/>
              <a:t>lichaamstemperatuur</a:t>
            </a:r>
            <a:r>
              <a:rPr lang="en-US" dirty="0"/>
              <a:t>, </a:t>
            </a:r>
            <a:r>
              <a:rPr lang="en-US" dirty="0" err="1"/>
              <a:t>hartslag</a:t>
            </a:r>
            <a:r>
              <a:rPr lang="en-US" dirty="0"/>
              <a:t>, </a:t>
            </a:r>
            <a:r>
              <a:rPr lang="en-US" dirty="0" err="1"/>
              <a:t>ademhaling</a:t>
            </a:r>
            <a:r>
              <a:rPr lang="en-US" dirty="0"/>
              <a:t>, </a:t>
            </a:r>
            <a:r>
              <a:rPr lang="en-US" dirty="0" err="1"/>
              <a:t>bloeddruk</a:t>
            </a:r>
            <a:r>
              <a:rPr lang="en-US" dirty="0"/>
              <a:t>, </a:t>
            </a:r>
            <a:r>
              <a:rPr lang="en-US" dirty="0" err="1"/>
              <a:t>spijsvertering</a:t>
            </a:r>
            <a:r>
              <a:rPr lang="en-US" dirty="0"/>
              <a:t>, </a:t>
            </a:r>
            <a:r>
              <a:rPr lang="en-US" dirty="0" err="1"/>
              <a:t>oogbewegingen</a:t>
            </a:r>
            <a:r>
              <a:rPr lang="en-US" dirty="0"/>
              <a:t>, </a:t>
            </a:r>
            <a:r>
              <a:rPr lang="en-US" dirty="0" err="1"/>
              <a:t>plassen</a:t>
            </a:r>
            <a:r>
              <a:rPr lang="en-US" dirty="0"/>
              <a:t>, </a:t>
            </a:r>
            <a:r>
              <a:rPr lang="en-US" dirty="0" err="1"/>
              <a:t>horen</a:t>
            </a:r>
            <a:r>
              <a:rPr lang="en-US" dirty="0"/>
              <a:t>, </a:t>
            </a:r>
            <a:r>
              <a:rPr lang="en-US" dirty="0" err="1"/>
              <a:t>proeven</a:t>
            </a:r>
            <a:r>
              <a:rPr lang="en-US" dirty="0"/>
              <a:t>, </a:t>
            </a:r>
            <a:r>
              <a:rPr lang="en-US" dirty="0" err="1"/>
              <a:t>kauwen</a:t>
            </a:r>
            <a:r>
              <a:rPr lang="en-US" dirty="0"/>
              <a:t> en </a:t>
            </a:r>
            <a:r>
              <a:rPr lang="en-US" dirty="0" err="1"/>
              <a:t>slikken</a:t>
            </a:r>
            <a:r>
              <a:rPr lang="en-US" dirty="0"/>
              <a:t>, en het </a:t>
            </a:r>
            <a:r>
              <a:rPr lang="en-US" dirty="0" err="1"/>
              <a:t>voelen</a:t>
            </a:r>
            <a:r>
              <a:rPr lang="en-US" dirty="0"/>
              <a:t> van </a:t>
            </a:r>
            <a:r>
              <a:rPr lang="en-US" dirty="0" err="1"/>
              <a:t>beweging</a:t>
            </a:r>
            <a:r>
              <a:rPr lang="en-US" dirty="0"/>
              <a:t> en </a:t>
            </a:r>
            <a:r>
              <a:rPr lang="en-US" dirty="0" err="1"/>
              <a:t>zwaartekracht</a:t>
            </a:r>
            <a:r>
              <a:rPr lang="en-US" dirty="0"/>
              <a:t>. </a:t>
            </a:r>
            <a:r>
              <a:rPr lang="en-US" u="sng" dirty="0" err="1"/>
              <a:t>Instinctieve</a:t>
            </a:r>
            <a:r>
              <a:rPr lang="en-US" dirty="0"/>
              <a:t> </a:t>
            </a:r>
            <a:r>
              <a:rPr lang="en-US" dirty="0" err="1"/>
              <a:t>reactie</a:t>
            </a:r>
            <a:r>
              <a:rPr lang="en-US" dirty="0"/>
              <a:t> </a:t>
            </a:r>
            <a:r>
              <a:rPr lang="en-US" dirty="0" err="1"/>
              <a:t>bij</a:t>
            </a:r>
            <a:r>
              <a:rPr lang="en-US" dirty="0"/>
              <a:t> </a:t>
            </a:r>
            <a:r>
              <a:rPr lang="en-US" dirty="0" err="1"/>
              <a:t>stresssituatie</a:t>
            </a:r>
            <a:r>
              <a:rPr lang="en-US" dirty="0"/>
              <a:t>: </a:t>
            </a:r>
            <a:r>
              <a:rPr lang="en-US" dirty="0" err="1"/>
              <a:t>spieren</a:t>
            </a:r>
            <a:r>
              <a:rPr lang="en-US" dirty="0"/>
              <a:t> </a:t>
            </a:r>
            <a:r>
              <a:rPr lang="en-US" dirty="0" err="1"/>
              <a:t>spannen</a:t>
            </a:r>
            <a:r>
              <a:rPr lang="en-US" dirty="0"/>
              <a:t> op, </a:t>
            </a:r>
            <a:r>
              <a:rPr lang="en-US" dirty="0" err="1"/>
              <a:t>hartslag</a:t>
            </a:r>
            <a:r>
              <a:rPr lang="en-US" dirty="0"/>
              <a:t> en </a:t>
            </a:r>
            <a:r>
              <a:rPr lang="en-US" dirty="0" err="1"/>
              <a:t>bloeddruk</a:t>
            </a:r>
            <a:r>
              <a:rPr lang="en-US" dirty="0"/>
              <a:t> </a:t>
            </a:r>
            <a:r>
              <a:rPr lang="en-US" dirty="0" err="1"/>
              <a:t>stijgen</a:t>
            </a:r>
            <a:r>
              <a:rPr lang="en-US" dirty="0"/>
              <a:t> en </a:t>
            </a:r>
            <a:r>
              <a:rPr lang="en-US" dirty="0" err="1"/>
              <a:t>bloed</a:t>
            </a:r>
            <a:r>
              <a:rPr lang="en-US" dirty="0"/>
              <a:t> </a:t>
            </a:r>
            <a:r>
              <a:rPr lang="en-US" dirty="0" err="1"/>
              <a:t>naar</a:t>
            </a:r>
            <a:r>
              <a:rPr lang="en-US" dirty="0"/>
              <a:t> </a:t>
            </a:r>
            <a:r>
              <a:rPr lang="en-US" dirty="0" err="1"/>
              <a:t>spieren</a:t>
            </a:r>
            <a:r>
              <a:rPr lang="en-US" dirty="0"/>
              <a:t>.</a:t>
            </a:r>
          </a:p>
          <a:p>
            <a:r>
              <a:rPr lang="en-US" dirty="0"/>
              <a:t> </a:t>
            </a:r>
            <a:endParaRPr lang="en-US" dirty="0">
              <a:ea typeface="Calibri"/>
              <a:cs typeface="Calibri"/>
            </a:endParaRPr>
          </a:p>
          <a:p>
            <a:r>
              <a:rPr lang="en-US" dirty="0">
                <a:solidFill>
                  <a:srgbClr val="7943A6"/>
                </a:solidFill>
              </a:rPr>
              <a:t>·</a:t>
            </a:r>
            <a:r>
              <a:rPr lang="en-US" u="sng" dirty="0" err="1"/>
              <a:t>Limbisch</a:t>
            </a:r>
            <a:r>
              <a:rPr lang="en-US" u="sng" dirty="0"/>
              <a:t> </a:t>
            </a:r>
            <a:r>
              <a:rPr lang="en-US" u="sng" dirty="0" err="1"/>
              <a:t>systeem</a:t>
            </a:r>
            <a:r>
              <a:rPr lang="en-US" u="sng" dirty="0"/>
              <a:t>: </a:t>
            </a:r>
            <a:r>
              <a:rPr lang="en-US" u="sng" dirty="0" err="1"/>
              <a:t>ofwel</a:t>
            </a:r>
            <a:r>
              <a:rPr lang="en-US" u="sng" dirty="0"/>
              <a:t> “</a:t>
            </a:r>
            <a:r>
              <a:rPr lang="en-US" u="sng" dirty="0" err="1"/>
              <a:t>zoogdierenbrein</a:t>
            </a:r>
            <a:r>
              <a:rPr lang="en-US" dirty="0"/>
              <a:t>”. </a:t>
            </a:r>
            <a:r>
              <a:rPr lang="en-US" dirty="0" err="1"/>
              <a:t>Betrokken</a:t>
            </a:r>
            <a:r>
              <a:rPr lang="en-US" dirty="0"/>
              <a:t> </a:t>
            </a:r>
            <a:r>
              <a:rPr lang="en-US" dirty="0" err="1"/>
              <a:t>bij</a:t>
            </a:r>
            <a:r>
              <a:rPr lang="en-US" dirty="0"/>
              <a:t> </a:t>
            </a:r>
            <a:r>
              <a:rPr lang="en-US" dirty="0" err="1">
                <a:hlinkClick r:id="rId3"/>
              </a:rPr>
              <a:t>emotie</a:t>
            </a:r>
            <a:r>
              <a:rPr lang="en-US" dirty="0"/>
              <a:t>, </a:t>
            </a:r>
            <a:r>
              <a:rPr lang="en-US" dirty="0" err="1">
                <a:hlinkClick r:id="rId4"/>
              </a:rPr>
              <a:t>motivatie</a:t>
            </a:r>
            <a:r>
              <a:rPr lang="en-US" dirty="0"/>
              <a:t>, </a:t>
            </a:r>
            <a:r>
              <a:rPr lang="en-US" dirty="0" err="1">
                <a:hlinkClick r:id="rId5"/>
              </a:rPr>
              <a:t>genot</a:t>
            </a:r>
            <a:r>
              <a:rPr lang="en-US" dirty="0"/>
              <a:t> en het </a:t>
            </a:r>
            <a:r>
              <a:rPr lang="en-US" dirty="0" err="1"/>
              <a:t>emotioneel</a:t>
            </a:r>
            <a:r>
              <a:rPr lang="en-US" dirty="0"/>
              <a:t> </a:t>
            </a:r>
            <a:r>
              <a:rPr lang="en-US" dirty="0" err="1">
                <a:hlinkClick r:id="rId6"/>
              </a:rPr>
              <a:t>geheugen</a:t>
            </a:r>
            <a:r>
              <a:rPr lang="en-US" dirty="0"/>
              <a:t>. </a:t>
            </a:r>
            <a:r>
              <a:rPr lang="en-US" dirty="0" err="1"/>
              <a:t>Zorgt</a:t>
            </a:r>
            <a:r>
              <a:rPr lang="en-US" dirty="0"/>
              <a:t> </a:t>
            </a:r>
            <a:r>
              <a:rPr lang="en-US" dirty="0" err="1"/>
              <a:t>voor</a:t>
            </a:r>
            <a:r>
              <a:rPr lang="en-US" dirty="0"/>
              <a:t> </a:t>
            </a:r>
            <a:r>
              <a:rPr lang="en-US" dirty="0" err="1"/>
              <a:t>koppeling</a:t>
            </a:r>
            <a:r>
              <a:rPr lang="en-US" dirty="0"/>
              <a:t> van </a:t>
            </a:r>
            <a:r>
              <a:rPr lang="en-US" dirty="0" err="1"/>
              <a:t>gevoelens</a:t>
            </a:r>
            <a:r>
              <a:rPr lang="en-US" dirty="0"/>
              <a:t> </a:t>
            </a:r>
            <a:r>
              <a:rPr lang="en-US" dirty="0" err="1"/>
              <a:t>aan</a:t>
            </a:r>
            <a:r>
              <a:rPr lang="en-US" dirty="0"/>
              <a:t> </a:t>
            </a:r>
            <a:r>
              <a:rPr lang="en-US" dirty="0" err="1"/>
              <a:t>gebeurtenissen</a:t>
            </a:r>
            <a:r>
              <a:rPr lang="en-US" dirty="0"/>
              <a:t>. </a:t>
            </a:r>
            <a:endParaRPr lang="en-US" dirty="0">
              <a:ea typeface="Calibri"/>
              <a:cs typeface="Calibri"/>
            </a:endParaRPr>
          </a:p>
          <a:p>
            <a:endParaRPr lang="en-US" dirty="0">
              <a:solidFill>
                <a:srgbClr val="000000"/>
              </a:solidFill>
            </a:endParaRPr>
          </a:p>
          <a:p>
            <a:r>
              <a:rPr lang="en-US" dirty="0">
                <a:solidFill>
                  <a:srgbClr val="7943A6"/>
                </a:solidFill>
              </a:rPr>
              <a:t>·</a:t>
            </a:r>
            <a:r>
              <a:rPr lang="en-US" u="sng" dirty="0" err="1">
                <a:solidFill>
                  <a:srgbClr val="FF0000"/>
                </a:solidFill>
              </a:rPr>
              <a:t>Prefrontale</a:t>
            </a:r>
            <a:r>
              <a:rPr lang="en-US" u="sng" dirty="0">
                <a:solidFill>
                  <a:srgbClr val="FF0000"/>
                </a:solidFill>
              </a:rPr>
              <a:t> cortex / neocortex </a:t>
            </a:r>
            <a:r>
              <a:rPr lang="en-US" u="sng" dirty="0" err="1"/>
              <a:t>ofwel</a:t>
            </a:r>
            <a:r>
              <a:rPr lang="en-US" u="sng" dirty="0"/>
              <a:t> “</a:t>
            </a:r>
            <a:r>
              <a:rPr lang="en-US" u="sng" dirty="0" err="1"/>
              <a:t>nadenkende</a:t>
            </a:r>
            <a:r>
              <a:rPr lang="en-US" u="sng" dirty="0"/>
              <a:t> </a:t>
            </a:r>
            <a:r>
              <a:rPr lang="en-US" u="sng" dirty="0" err="1"/>
              <a:t>brein</a:t>
            </a:r>
            <a:r>
              <a:rPr lang="en-US" dirty="0"/>
              <a:t>”: </a:t>
            </a:r>
            <a:r>
              <a:rPr lang="en-US" dirty="0" err="1"/>
              <a:t>betrokken</a:t>
            </a:r>
            <a:r>
              <a:rPr lang="en-US" dirty="0"/>
              <a:t> </a:t>
            </a:r>
            <a:r>
              <a:rPr lang="en-US" dirty="0" err="1"/>
              <a:t>bij</a:t>
            </a:r>
            <a:r>
              <a:rPr lang="en-US" dirty="0"/>
              <a:t> </a:t>
            </a:r>
            <a:r>
              <a:rPr lang="en-US" u="sng" dirty="0" err="1"/>
              <a:t>cognitieve</a:t>
            </a:r>
            <a:r>
              <a:rPr lang="en-US" u="sng" dirty="0"/>
              <a:t> en </a:t>
            </a:r>
            <a:r>
              <a:rPr lang="en-US" u="sng" dirty="0" err="1"/>
              <a:t>emotionele</a:t>
            </a:r>
            <a:r>
              <a:rPr lang="en-US" u="sng" dirty="0"/>
              <a:t> </a:t>
            </a:r>
            <a:r>
              <a:rPr lang="en-US" u="sng" dirty="0" err="1"/>
              <a:t>functies</a:t>
            </a:r>
            <a:r>
              <a:rPr lang="en-US" u="sng" dirty="0"/>
              <a:t> </a:t>
            </a:r>
            <a:r>
              <a:rPr lang="en-US" dirty="0" err="1"/>
              <a:t>als</a:t>
            </a:r>
            <a:r>
              <a:rPr lang="en-US" dirty="0"/>
              <a:t> </a:t>
            </a:r>
            <a:r>
              <a:rPr lang="en-US" dirty="0" err="1"/>
              <a:t>beslissingen</a:t>
            </a:r>
            <a:r>
              <a:rPr lang="en-US" dirty="0"/>
              <a:t> </a:t>
            </a:r>
            <a:r>
              <a:rPr lang="en-US" dirty="0" err="1"/>
              <a:t>nemen</a:t>
            </a:r>
            <a:r>
              <a:rPr lang="en-US" dirty="0"/>
              <a:t>, </a:t>
            </a:r>
            <a:r>
              <a:rPr lang="en-US" dirty="0" err="1"/>
              <a:t>plannen</a:t>
            </a:r>
            <a:r>
              <a:rPr lang="en-US" dirty="0"/>
              <a:t>, </a:t>
            </a:r>
            <a:r>
              <a:rPr lang="en-US" dirty="0" err="1"/>
              <a:t>sociaal</a:t>
            </a:r>
            <a:r>
              <a:rPr lang="en-US" dirty="0"/>
              <a:t> </a:t>
            </a:r>
            <a:r>
              <a:rPr lang="en-US" dirty="0" err="1"/>
              <a:t>gedrag</a:t>
            </a:r>
            <a:r>
              <a:rPr lang="en-US" dirty="0"/>
              <a:t> en </a:t>
            </a:r>
            <a:r>
              <a:rPr lang="en-US" dirty="0" err="1"/>
              <a:t>impulsbeheersing</a:t>
            </a:r>
            <a:r>
              <a:rPr lang="en-US" dirty="0"/>
              <a:t>. </a:t>
            </a:r>
            <a:r>
              <a:rPr lang="nl-NL" dirty="0"/>
              <a:t>Maakt zelfregulatie en complexe besluitvorming mogelijk. </a:t>
            </a:r>
            <a:r>
              <a:rPr lang="en-US" dirty="0"/>
              <a:t>Bij acute stress </a:t>
            </a:r>
            <a:r>
              <a:rPr lang="en-US" dirty="0" err="1"/>
              <a:t>wordt</a:t>
            </a:r>
            <a:r>
              <a:rPr lang="en-US" dirty="0"/>
              <a:t> </a:t>
            </a:r>
            <a:r>
              <a:rPr lang="en-US" dirty="0" err="1"/>
              <a:t>dit</a:t>
            </a:r>
            <a:r>
              <a:rPr lang="en-US" dirty="0"/>
              <a:t> </a:t>
            </a:r>
            <a:r>
              <a:rPr lang="en-US" dirty="0" err="1"/>
              <a:t>hersendeel</a:t>
            </a:r>
            <a:r>
              <a:rPr lang="en-US" dirty="0"/>
              <a:t> “</a:t>
            </a:r>
            <a:r>
              <a:rPr lang="en-US" dirty="0" err="1"/>
              <a:t>uitgeschakeld</a:t>
            </a:r>
            <a:r>
              <a:rPr lang="en-US" dirty="0"/>
              <a:t>”. </a:t>
            </a:r>
            <a:r>
              <a:rPr lang="en-US" dirty="0" err="1"/>
              <a:t>Gevolg</a:t>
            </a:r>
            <a:r>
              <a:rPr lang="en-US" dirty="0"/>
              <a:t>: </a:t>
            </a:r>
            <a:r>
              <a:rPr lang="en-US" dirty="0" err="1"/>
              <a:t>prioriteiten</a:t>
            </a:r>
            <a:r>
              <a:rPr lang="en-US" dirty="0"/>
              <a:t> </a:t>
            </a:r>
            <a:r>
              <a:rPr lang="en-US" dirty="0" err="1"/>
              <a:t>stellen</a:t>
            </a:r>
            <a:r>
              <a:rPr lang="en-US" dirty="0"/>
              <a:t>, </a:t>
            </a:r>
            <a:r>
              <a:rPr lang="en-US" dirty="0" err="1"/>
              <a:t>rationeel</a:t>
            </a:r>
            <a:r>
              <a:rPr lang="en-US" dirty="0"/>
              <a:t> </a:t>
            </a:r>
            <a:r>
              <a:rPr lang="en-US" dirty="0" err="1"/>
              <a:t>denken</a:t>
            </a:r>
            <a:r>
              <a:rPr lang="en-US" dirty="0"/>
              <a:t> … </a:t>
            </a:r>
            <a:r>
              <a:rPr lang="en-US" dirty="0" err="1"/>
              <a:t>lukt</a:t>
            </a:r>
            <a:r>
              <a:rPr lang="en-US" dirty="0"/>
              <a:t> </a:t>
            </a:r>
            <a:r>
              <a:rPr lang="en-US" dirty="0" err="1"/>
              <a:t>niet</a:t>
            </a:r>
            <a:r>
              <a:rPr lang="en-US" dirty="0"/>
              <a:t> </a:t>
            </a:r>
            <a:r>
              <a:rPr lang="en-US" dirty="0" err="1"/>
              <a:t>meer</a:t>
            </a:r>
            <a:r>
              <a:rPr lang="en-US" dirty="0"/>
              <a:t>. </a:t>
            </a:r>
            <a:r>
              <a:rPr lang="en-US" i="1" dirty="0"/>
              <a:t>(</a:t>
            </a:r>
            <a:r>
              <a:rPr lang="en-US" i="1" dirty="0" err="1"/>
              <a:t>vandaar</a:t>
            </a:r>
            <a:r>
              <a:rPr lang="en-US" i="1" dirty="0"/>
              <a:t> </a:t>
            </a:r>
            <a:r>
              <a:rPr lang="en-US" i="1" dirty="0" err="1"/>
              <a:t>dat</a:t>
            </a:r>
            <a:r>
              <a:rPr lang="en-US" i="1" dirty="0"/>
              <a:t> time-management-training of </a:t>
            </a:r>
            <a:r>
              <a:rPr lang="en-US" i="1" dirty="0" err="1"/>
              <a:t>oplossingsgericht</a:t>
            </a:r>
            <a:r>
              <a:rPr lang="en-US" i="1" dirty="0"/>
              <a:t> </a:t>
            </a:r>
            <a:r>
              <a:rPr lang="en-US" i="1" dirty="0" err="1"/>
              <a:t>coachen</a:t>
            </a:r>
            <a:r>
              <a:rPr lang="en-US" i="1" dirty="0"/>
              <a:t> </a:t>
            </a:r>
            <a:r>
              <a:rPr lang="en-US" i="1" dirty="0" err="1"/>
              <a:t>bij</a:t>
            </a:r>
            <a:r>
              <a:rPr lang="en-US" i="1" dirty="0"/>
              <a:t> acute stress </a:t>
            </a:r>
            <a:r>
              <a:rPr lang="en-US" i="1" dirty="0" err="1"/>
              <a:t>zinloos</a:t>
            </a:r>
            <a:r>
              <a:rPr lang="en-US" i="1" dirty="0"/>
              <a:t> is).</a:t>
            </a:r>
          </a:p>
          <a:p>
            <a:endParaRPr lang="en-US" i="1" dirty="0"/>
          </a:p>
          <a:p>
            <a:r>
              <a:rPr lang="nl-NL" dirty="0"/>
              <a:t>Relevante metafoor in </a:t>
            </a:r>
            <a:r>
              <a:rPr lang="nl-NL" dirty="0" err="1"/>
              <a:t>psycho</a:t>
            </a:r>
            <a:r>
              <a:rPr lang="nl-NL" dirty="0"/>
              <a:t>-educatie: Vooral bij stress, burn-out of trauma helpt het om uit te leggen waarom mensen soms 'irrationeel' reageren (bv. onder stress overheerst het reptielen- of limbisch brein). </a:t>
            </a:r>
          </a:p>
          <a:p>
            <a:endParaRPr lang="nl-NL" dirty="0"/>
          </a:p>
          <a:p>
            <a:r>
              <a:rPr lang="nl-NL" dirty="0"/>
              <a:t>Belangrijke nuance van dit model : Veel hersengebieden zijn </a:t>
            </a:r>
            <a:r>
              <a:rPr lang="nl-NL" b="1" dirty="0"/>
              <a:t>onderling verbonden</a:t>
            </a:r>
            <a:r>
              <a:rPr lang="nl-NL" dirty="0"/>
              <a:t> en functioneren in netwerken. Dit model geeft dit onvoldoende weer. Emotie en cognitie zijn dus </a:t>
            </a:r>
            <a:r>
              <a:rPr lang="nl-NL" b="1" dirty="0"/>
              <a:t>niet strikt gescheiden</a:t>
            </a:r>
            <a:r>
              <a:rPr lang="nl-NL" dirty="0"/>
              <a:t>: de prefrontale cortex (PFC) werkt samen met limbische structuren zoals de amygdala. Er is </a:t>
            </a:r>
            <a:r>
              <a:rPr lang="nl-NL" b="1" dirty="0" err="1"/>
              <a:t>bidirectionele</a:t>
            </a:r>
            <a:r>
              <a:rPr lang="nl-NL" b="1" dirty="0"/>
              <a:t> communicatie</a:t>
            </a:r>
            <a:r>
              <a:rPr lang="nl-NL" dirty="0"/>
              <a:t>: de PFC kan de amygdala reguleren, maar onder stress neemt de amygdala vaak de overhand. </a:t>
            </a:r>
          </a:p>
          <a:p>
            <a:r>
              <a:rPr lang="nl-NL" dirty="0"/>
              <a:t>Functies (emotie, cognitie, stressrespons) zijn </a:t>
            </a:r>
            <a:r>
              <a:rPr lang="nl-NL" b="1" dirty="0"/>
              <a:t>verspreid</a:t>
            </a:r>
            <a:r>
              <a:rPr lang="nl-NL" dirty="0"/>
              <a:t> en onderling verbonden. Stress beïnvloedt meerdere systemen tegelijk (emotie, cognitie, fysiologie).</a:t>
            </a:r>
          </a:p>
          <a:p>
            <a:r>
              <a:rPr lang="nl-NL" dirty="0"/>
              <a:t>-&gt; Voor behandeling en preventie: focus op </a:t>
            </a:r>
            <a:r>
              <a:rPr lang="nl-NL" b="1" dirty="0"/>
              <a:t>herstel van balans</a:t>
            </a:r>
            <a:r>
              <a:rPr lang="nl-NL" dirty="0"/>
              <a:t> (slaap, ontspanning, verbinding, zingeving).</a:t>
            </a:r>
          </a:p>
          <a:p>
            <a:r>
              <a:rPr lang="nl-NL" dirty="0"/>
              <a:t>-&gt; Voor een meer neurologisch correctere theorie (model) kan er verwezen worden naar het model “stressnetwerken in het brein” : Amygdala activeert de hypothalamus. Hypothalamus → Hypofyse → Bijnieren (cortisol).  Hippocampus en prefrontale cortex geven regulerende feedback. -&gt; gebaseerd op </a:t>
            </a:r>
            <a:r>
              <a:rPr lang="nl-NL" dirty="0" err="1"/>
              <a:t>McEwen</a:t>
            </a:r>
            <a:r>
              <a:rPr lang="nl-NL" dirty="0"/>
              <a:t> (2007), met amygdala, hippocampus, prefrontale cortex, hypothalamus, hypofyse en bijnieren (HPA-as).</a:t>
            </a:r>
            <a:endParaRPr lang="nl-NL" dirty="0">
              <a:ea typeface="Calibri"/>
              <a:cs typeface="Calibri"/>
            </a:endParaRPr>
          </a:p>
          <a:p>
            <a:endParaRPr lang="nl-NL" dirty="0">
              <a:ea typeface="Calibri"/>
              <a:cs typeface="Calibri"/>
            </a:endParaRPr>
          </a:p>
          <a:p>
            <a:endParaRPr lang="en-US" dirty="0">
              <a:ea typeface="Calibri"/>
              <a:cs typeface="Calibri"/>
            </a:endParaRPr>
          </a:p>
          <a:p>
            <a:endParaRPr lang="en-US" dirty="0">
              <a:ea typeface="Calibri"/>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DF8325C-734F-4BD6-9D5D-A0651F9622A6}"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6719476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9C62FC-EE2A-A9B8-BD75-F9922401672C}"/>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94BEA9FF-991D-7472-B9B0-CA15F7CC13BC}"/>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743EE963-2115-6ADE-31FD-F5FD966EEA26}"/>
              </a:ext>
            </a:extLst>
          </p:cNvPr>
          <p:cNvSpPr>
            <a:spLocks noGrp="1"/>
          </p:cNvSpPr>
          <p:nvPr>
            <p:ph type="body" idx="1"/>
          </p:nvPr>
        </p:nvSpPr>
        <p:spPr/>
        <p:txBody>
          <a:bodyPr/>
          <a:lstStyle/>
          <a:p>
            <a:endParaRPr lang="fr-BE"/>
          </a:p>
        </p:txBody>
      </p:sp>
      <p:sp>
        <p:nvSpPr>
          <p:cNvPr id="4" name="Espace réservé du numéro de diapositive 3">
            <a:extLst>
              <a:ext uri="{FF2B5EF4-FFF2-40B4-BE49-F238E27FC236}">
                <a16:creationId xmlns:a16="http://schemas.microsoft.com/office/drawing/2014/main" id="{8F56950B-AAA1-034E-9FA2-58B5A93B2108}"/>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DF8325C-734F-4BD6-9D5D-A0651F9622A6}" type="slidenum">
              <a:rPr kumimoji="0" lang="fr-B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fr-B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5455166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BE"/>
              <a:t>‘</a:t>
            </a:r>
            <a:r>
              <a:rPr lang="nl-BE" err="1"/>
              <a:t>Window</a:t>
            </a:r>
            <a:r>
              <a:rPr lang="nl-BE"/>
              <a:t> of </a:t>
            </a:r>
            <a:r>
              <a:rPr lang="nl-BE" err="1"/>
              <a:t>tolerance</a:t>
            </a:r>
            <a:r>
              <a:rPr lang="nl-BE"/>
              <a:t>’</a:t>
            </a:r>
          </a:p>
          <a:p>
            <a:endParaRPr lang="nl-BE"/>
          </a:p>
          <a:p>
            <a:pPr marL="0" marR="0" lvl="0" indent="0" algn="l" defTabSz="914400" rtl="0" eaLnBrk="1" fontAlgn="auto" latinLnBrk="0" hangingPunct="1">
              <a:lnSpc>
                <a:spcPct val="100000"/>
              </a:lnSpc>
              <a:spcBef>
                <a:spcPts val="0"/>
              </a:spcBef>
              <a:spcAft>
                <a:spcPts val="0"/>
              </a:spcAft>
              <a:buClrTx/>
              <a:buSzTx/>
              <a:buFontTx/>
              <a:buNone/>
              <a:tabLst/>
              <a:defRPr/>
            </a:pPr>
            <a:r>
              <a:rPr lang="nl-BE" sz="1200">
                <a:solidFill>
                  <a:schemeClr val="accent1"/>
                </a:solidFill>
                <a:latin typeface="+mn-lt"/>
                <a:ea typeface="Calibri"/>
                <a:cs typeface="Calibri"/>
                <a:hlinkClick r:id="rId3">
                  <a:extLst>
                    <a:ext uri="{A12FA001-AC4F-418D-AE19-62706E023703}">
                      <ahyp:hlinkClr xmlns:ahyp="http://schemas.microsoft.com/office/drawing/2018/hyperlinkcolor" val="tx"/>
                    </a:ext>
                  </a:extLst>
                </a:hlinkClick>
              </a:rPr>
              <a:t>https://www.youtube.com/watch?v=OVaR7k3RgCY</a:t>
            </a:r>
            <a:r>
              <a:rPr lang="nl-BE" sz="1200">
                <a:solidFill>
                  <a:schemeClr val="accent1"/>
                </a:solidFill>
                <a:latin typeface="+mn-lt"/>
                <a:ea typeface="Calibri"/>
                <a:cs typeface="Calibri"/>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nl-BE" sz="1200">
                <a:solidFill>
                  <a:schemeClr val="accent1"/>
                </a:solidFill>
                <a:latin typeface="+mn-lt"/>
                <a:ea typeface="Calibri"/>
                <a:cs typeface="Calibri"/>
                <a:hlinkClick r:id="rId4">
                  <a:extLst>
                    <a:ext uri="{A12FA001-AC4F-418D-AE19-62706E023703}">
                      <ahyp:hlinkClr xmlns:ahyp="http://schemas.microsoft.com/office/drawing/2018/hyperlinkcolor" val="tx"/>
                    </a:ext>
                  </a:extLst>
                </a:hlinkClick>
              </a:rPr>
              <a:t>https://www.youtube.com/watch?v=K1ovJu2GNVo</a:t>
            </a:r>
            <a:r>
              <a:rPr lang="nl-BE" sz="1200">
                <a:solidFill>
                  <a:schemeClr val="accent1"/>
                </a:solidFill>
                <a:latin typeface="+mn-lt"/>
                <a:ea typeface="Calibri"/>
                <a:cs typeface="Calibri"/>
              </a:rPr>
              <a:t> </a:t>
            </a:r>
          </a:p>
          <a:p>
            <a:endParaRPr lang="nl-NL"/>
          </a:p>
        </p:txBody>
      </p:sp>
      <p:sp>
        <p:nvSpPr>
          <p:cNvPr id="4" name="Tijdelijke aanduiding voor dia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DF8325C-734F-4BD6-9D5D-A0651F9622A6}" type="slidenum">
              <a:rPr kumimoji="0" lang="nl-NL"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nl-NL"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5709745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a:t>Chronische stress: Samengaan van opeenvolgende acute stressoren, met mogelijk cumulatieve effecten op lichaam en geest.</a:t>
            </a:r>
          </a:p>
          <a:p>
            <a:endParaRPr lang="nl-NL" b="1"/>
          </a:p>
          <a:p>
            <a:r>
              <a:rPr lang="nl-NL" b="1"/>
              <a:t>Acute stress </a:t>
            </a:r>
            <a:r>
              <a:rPr lang="nl-NL"/>
              <a:t>Activeert de </a:t>
            </a:r>
            <a:r>
              <a:rPr lang="nl-NL" err="1"/>
              <a:t>sympatico</a:t>
            </a:r>
            <a:r>
              <a:rPr lang="nl-NL"/>
              <a:t>‑</a:t>
            </a:r>
            <a:r>
              <a:rPr lang="nl-NL" err="1"/>
              <a:t>adrenal</a:t>
            </a:r>
            <a:r>
              <a:rPr lang="nl-NL"/>
              <a:t>‑medullaire as (</a:t>
            </a:r>
            <a:r>
              <a:rPr lang="nl-NL" err="1"/>
              <a:t>SAM-as</a:t>
            </a:r>
            <a:r>
              <a:rPr lang="nl-NL"/>
              <a:t>) en de hypothalamus-hypofyse-bijnier-as (HPA-as), met een piek in adrenaline en cortisol gevolgd door een snelle terugkeer naar rust .</a:t>
            </a:r>
          </a:p>
          <a:p>
            <a:r>
              <a:rPr lang="nl-NL"/>
              <a:t>De fysiologische mechanismen zijn deels gelijk (activatie van HPA-as en sympathisch zenuwstelsel), maar bij </a:t>
            </a:r>
            <a:r>
              <a:rPr lang="nl-NL" b="1"/>
              <a:t>chronische stress is de aanhoudende activatie</a:t>
            </a:r>
            <a:r>
              <a:rPr lang="nl-NL"/>
              <a:t> schadelijk: het leidt tot </a:t>
            </a:r>
            <a:r>
              <a:rPr lang="nl-NL" b="1"/>
              <a:t>allostatische belasting</a:t>
            </a:r>
            <a:r>
              <a:rPr lang="nl-NL"/>
              <a:t>, wat het risico op ziekte verhoogt (</a:t>
            </a:r>
            <a:r>
              <a:rPr lang="nl-NL" err="1"/>
              <a:t>McEwen</a:t>
            </a:r>
            <a:r>
              <a:rPr lang="nl-NL"/>
              <a:t>, 1998).</a:t>
            </a:r>
          </a:p>
          <a:p>
            <a:r>
              <a:rPr lang="nl-NL" b="1"/>
              <a:t>Allostase-model / Allostatische belasting (</a:t>
            </a:r>
            <a:r>
              <a:rPr lang="nl-NL" b="1" err="1"/>
              <a:t>McEwen</a:t>
            </a:r>
            <a:r>
              <a:rPr lang="nl-NL" b="1"/>
              <a:t>, 1998) -&gt; </a:t>
            </a:r>
            <a:r>
              <a:rPr lang="nl-NL"/>
              <a:t>Lichaam probeert zich aan te passen aan stress via </a:t>
            </a:r>
            <a:r>
              <a:rPr lang="nl-NL" b="1"/>
              <a:t>allostase</a:t>
            </a:r>
            <a:r>
              <a:rPr lang="nl-NL"/>
              <a:t> (= flexibel evenwicht), maar langdurige stress zorgt voor </a:t>
            </a:r>
            <a:r>
              <a:rPr lang="nl-NL" b="1"/>
              <a:t>allostatische belasting</a:t>
            </a:r>
            <a:r>
              <a:rPr lang="nl-NL"/>
              <a:t> = schade aan het lichaam (hart, immuunsysteem, brein).</a:t>
            </a:r>
          </a:p>
          <a:p>
            <a:endParaRPr lang="nl-NL"/>
          </a:p>
          <a:p>
            <a:r>
              <a:rPr lang="nl-NL"/>
              <a:t>Verhoogd risico op: immuundeficiënties, </a:t>
            </a:r>
            <a:r>
              <a:rPr lang="nl-NL" err="1"/>
              <a:t>cardiometabole</a:t>
            </a:r>
            <a:r>
              <a:rPr lang="nl-NL"/>
              <a:t> aandoeningen, neurologische veranderingen (bijv. </a:t>
            </a:r>
            <a:r>
              <a:rPr lang="nl-NL" err="1"/>
              <a:t>celatrofie</a:t>
            </a:r>
            <a:r>
              <a:rPr lang="nl-NL"/>
              <a:t> in hippocampus), vroegtijdige veroudering .</a:t>
            </a:r>
          </a:p>
          <a:p>
            <a:endParaRPr lang="nl-NL"/>
          </a:p>
          <a:p>
            <a:endParaRPr lang="nl-NL"/>
          </a:p>
          <a:p>
            <a:r>
              <a:rPr lang="nl-NL"/>
              <a:t>Bron: </a:t>
            </a:r>
            <a:r>
              <a:rPr lang="nl-NL" b="0" i="0" err="1">
                <a:solidFill>
                  <a:srgbClr val="2C3E50"/>
                </a:solidFill>
                <a:effectLst/>
                <a:latin typeface="Roboto" panose="02000000000000000000" pitchFamily="2" charset="0"/>
              </a:rPr>
              <a:t>Guidi</a:t>
            </a:r>
            <a:r>
              <a:rPr lang="nl-NL" b="0" i="0">
                <a:solidFill>
                  <a:srgbClr val="2C3E50"/>
                </a:solidFill>
                <a:effectLst/>
                <a:latin typeface="Roboto" panose="02000000000000000000" pitchFamily="2" charset="0"/>
              </a:rPr>
              <a:t> et al., 2020</a:t>
            </a:r>
            <a:endParaRPr lang="nl-NL"/>
          </a:p>
        </p:txBody>
      </p:sp>
      <p:sp>
        <p:nvSpPr>
          <p:cNvPr id="4" name="Tijdelijke aanduiding voor dia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DF8325C-734F-4BD6-9D5D-A0651F9622A6}" type="slidenum">
              <a:rPr kumimoji="0" lang="nl-NL"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nl-NL"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904308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971550" lvl="1" indent="-514350">
              <a:buFont typeface="+mj-lt"/>
              <a:buAutoNum type="arabicPeriod"/>
            </a:pPr>
            <a:r>
              <a:rPr lang="nl-BE" sz="1800" noProof="0">
                <a:ea typeface="Calibri"/>
              </a:rPr>
              <a:t>Doelstellingen van het project Stress, Werk en Eerste lijn</a:t>
            </a:r>
          </a:p>
          <a:p>
            <a:pPr marL="971550" lvl="1" indent="-514350">
              <a:buFont typeface="+mj-lt"/>
              <a:buAutoNum type="arabicPeriod"/>
            </a:pPr>
            <a:r>
              <a:rPr lang="nl-BE" sz="1800" noProof="0">
                <a:ea typeface="Calibri"/>
              </a:rPr>
              <a:t>Arbeidsongeschiktheid in België </a:t>
            </a:r>
          </a:p>
          <a:p>
            <a:pPr marL="971550" lvl="1" indent="-514350">
              <a:buFont typeface="+mj-lt"/>
              <a:buAutoNum type="arabicPeriod"/>
            </a:pPr>
            <a:r>
              <a:rPr lang="nl-BE" sz="1800" noProof="0">
                <a:ea typeface="Calibri"/>
              </a:rPr>
              <a:t>Mentale gezondheid: definitie en psychische problemen</a:t>
            </a:r>
          </a:p>
          <a:p>
            <a:pPr marL="971550" lvl="1" indent="-514350">
              <a:buFont typeface="+mj-lt"/>
              <a:buAutoNum type="arabicPeriod"/>
            </a:pPr>
            <a:r>
              <a:rPr lang="nl-BE" sz="1800" noProof="0">
                <a:ea typeface="Calibri"/>
              </a:rPr>
              <a:t>Relatie tussen mentale gezondheid en werk</a:t>
            </a:r>
          </a:p>
          <a:p>
            <a:pPr marL="971550" lvl="1" indent="-514350">
              <a:buFont typeface="+mj-lt"/>
              <a:buAutoNum type="arabicPeriod"/>
            </a:pPr>
            <a:r>
              <a:rPr lang="nl-BE" sz="1800" noProof="0">
                <a:ea typeface="Calibri"/>
              </a:rPr>
              <a:t>De arbeidswereld is veranderd</a:t>
            </a:r>
          </a:p>
          <a:p>
            <a:pPr marL="971550" lvl="1" indent="-514350">
              <a:buFont typeface="+mj-lt"/>
              <a:buAutoNum type="arabicPeriod"/>
            </a:pPr>
            <a:r>
              <a:rPr lang="nl-BE" sz="1800">
                <a:ea typeface="Calibri"/>
              </a:rPr>
              <a:t>Voorbeelden: Personen bij de huisarts en ELP</a:t>
            </a:r>
          </a:p>
          <a:p>
            <a:pPr marL="971550" lvl="1" indent="-514350">
              <a:buFont typeface="+mj-lt"/>
              <a:buAutoNum type="arabicPeriod"/>
            </a:pPr>
            <a:r>
              <a:rPr lang="nl-BE" sz="1800">
                <a:ea typeface="Calibri"/>
              </a:rPr>
              <a:t>Dus wat moeten we doen?</a:t>
            </a:r>
          </a:p>
          <a:p>
            <a:pPr marL="971550" lvl="1" indent="-514350">
              <a:buFont typeface="+mj-lt"/>
              <a:buAutoNum type="arabicPeriod"/>
            </a:pPr>
            <a:r>
              <a:rPr lang="nl-BE" sz="1800" noProof="0">
                <a:ea typeface="Calibri"/>
              </a:rPr>
              <a:t>Waarom de werkplek bevragen tijdens de consultatie</a:t>
            </a:r>
            <a:endParaRPr lang="fr-BE"/>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DF8325C-734F-4BD6-9D5D-A0651F9622A6}" type="slidenum">
              <a:rPr kumimoji="0" lang="fr-B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fr-B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5293834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Espace réservé de l'image des diapositives 1">
            <a:extLst>
              <a:ext uri="{FF2B5EF4-FFF2-40B4-BE49-F238E27FC236}">
                <a16:creationId xmlns:a16="http://schemas.microsoft.com/office/drawing/2014/main" id="{F2B7F423-5B5C-716E-DC90-E0AED34ED0E4}"/>
              </a:ext>
            </a:extLst>
          </p:cNvPr>
          <p:cNvSpPr>
            <a:spLocks noGrp="1" noRot="1" noChangeAspect="1" noChangeArrowheads="1" noTextEdit="1"/>
          </p:cNvSpPr>
          <p:nvPr>
            <p:ph type="sldImg"/>
          </p:nvPr>
        </p:nvSpPr>
        <p:spPr>
          <a:xfrm>
            <a:off x="2473325" y="568325"/>
            <a:ext cx="4964113" cy="2792413"/>
          </a:xfrm>
          <a:ln/>
        </p:spPr>
      </p:sp>
      <p:sp>
        <p:nvSpPr>
          <p:cNvPr id="13315" name="Espace réservé des commentaires 2">
            <a:extLst>
              <a:ext uri="{FF2B5EF4-FFF2-40B4-BE49-F238E27FC236}">
                <a16:creationId xmlns:a16="http://schemas.microsoft.com/office/drawing/2014/main" id="{891C5B6C-E5F5-BDEE-24A4-45879E826C29}"/>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fr-BE" altLang="fr-FR" sz="1400">
                <a:latin typeface="Arial" panose="020B0604020202020204" pitchFamily="34" charset="0"/>
              </a:rPr>
              <a:t>Centrale </a:t>
            </a:r>
            <a:r>
              <a:rPr lang="fr-BE" altLang="fr-FR" sz="1400" err="1">
                <a:latin typeface="Arial" panose="020B0604020202020204" pitchFamily="34" charset="0"/>
              </a:rPr>
              <a:t>rol</a:t>
            </a:r>
            <a:r>
              <a:rPr lang="fr-BE" altLang="fr-FR" sz="1400">
                <a:latin typeface="Arial" panose="020B0604020202020204" pitchFamily="34" charset="0"/>
              </a:rPr>
              <a:t> van </a:t>
            </a:r>
            <a:r>
              <a:rPr lang="fr-BE" altLang="fr-FR" sz="1400" err="1">
                <a:latin typeface="Arial" panose="020B0604020202020204" pitchFamily="34" charset="0"/>
              </a:rPr>
              <a:t>langdurige</a:t>
            </a:r>
            <a:r>
              <a:rPr lang="fr-BE" altLang="fr-FR" sz="1400">
                <a:latin typeface="Arial" panose="020B0604020202020204" pitchFamily="34" charset="0"/>
              </a:rPr>
              <a:t> </a:t>
            </a:r>
            <a:r>
              <a:rPr lang="fr-BE" altLang="fr-FR" sz="1400" err="1">
                <a:latin typeface="Arial" panose="020B0604020202020204" pitchFamily="34" charset="0"/>
              </a:rPr>
              <a:t>vermoeidheid</a:t>
            </a:r>
            <a:r>
              <a:rPr lang="fr-BE" altLang="fr-FR" sz="1400">
                <a:latin typeface="Arial" panose="020B0604020202020204" pitchFamily="34"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400" i="1">
                <a:solidFill>
                  <a:srgbClr val="424242"/>
                </a:solidFill>
                <a:ea typeface="+mn-lt"/>
                <a:cs typeface="+mn-lt"/>
              </a:rPr>
              <a:t>*</a:t>
            </a:r>
            <a:r>
              <a:rPr lang="en-US" sz="1400" i="1" err="1">
                <a:solidFill>
                  <a:srgbClr val="424242"/>
                </a:solidFill>
                <a:ea typeface="+mn-lt"/>
                <a:cs typeface="+mn-lt"/>
              </a:rPr>
              <a:t>Volgens</a:t>
            </a:r>
            <a:r>
              <a:rPr lang="en-US" sz="1400" i="1">
                <a:solidFill>
                  <a:srgbClr val="424242"/>
                </a:solidFill>
                <a:ea typeface="+mn-lt"/>
                <a:cs typeface="+mn-lt"/>
              </a:rPr>
              <a:t> </a:t>
            </a:r>
            <a:r>
              <a:rPr lang="en-US" sz="1400" i="1" err="1">
                <a:solidFill>
                  <a:srgbClr val="424242"/>
                </a:solidFill>
                <a:ea typeface="+mn-lt"/>
                <a:cs typeface="+mn-lt"/>
              </a:rPr>
              <a:t>Werkbaar</a:t>
            </a:r>
            <a:r>
              <a:rPr lang="en-US" sz="1400" i="1">
                <a:solidFill>
                  <a:srgbClr val="424242"/>
                </a:solidFill>
                <a:ea typeface="+mn-lt"/>
                <a:cs typeface="+mn-lt"/>
              </a:rPr>
              <a:t> Werk en de SERV is </a:t>
            </a:r>
            <a:r>
              <a:rPr lang="en-US" sz="1400" b="1" i="1">
                <a:solidFill>
                  <a:srgbClr val="424242"/>
                </a:solidFill>
                <a:ea typeface="+mn-lt"/>
                <a:cs typeface="+mn-lt"/>
              </a:rPr>
              <a:t>burn-out</a:t>
            </a:r>
            <a:r>
              <a:rPr lang="en-US" sz="1400" i="1">
                <a:solidFill>
                  <a:srgbClr val="424242"/>
                </a:solidFill>
                <a:ea typeface="+mn-lt"/>
                <a:cs typeface="+mn-lt"/>
              </a:rPr>
              <a:t> </a:t>
            </a:r>
            <a:r>
              <a:rPr lang="en-US" sz="1400" i="1" err="1">
                <a:solidFill>
                  <a:srgbClr val="424242"/>
                </a:solidFill>
                <a:ea typeface="+mn-lt"/>
                <a:cs typeface="+mn-lt"/>
              </a:rPr>
              <a:t>geen</a:t>
            </a:r>
            <a:r>
              <a:rPr lang="en-US" sz="1400" i="1">
                <a:solidFill>
                  <a:srgbClr val="424242"/>
                </a:solidFill>
                <a:ea typeface="+mn-lt"/>
                <a:cs typeface="+mn-lt"/>
              </a:rPr>
              <a:t> </a:t>
            </a:r>
            <a:r>
              <a:rPr lang="en-US" sz="1400" i="1" err="1">
                <a:solidFill>
                  <a:srgbClr val="424242"/>
                </a:solidFill>
                <a:ea typeface="+mn-lt"/>
                <a:cs typeface="+mn-lt"/>
              </a:rPr>
              <a:t>medische</a:t>
            </a:r>
            <a:r>
              <a:rPr lang="en-US" sz="1400" i="1">
                <a:solidFill>
                  <a:srgbClr val="424242"/>
                </a:solidFill>
                <a:ea typeface="+mn-lt"/>
                <a:cs typeface="+mn-lt"/>
              </a:rPr>
              <a:t> diagnose in de DSM-5, maar </a:t>
            </a:r>
            <a:r>
              <a:rPr lang="en-US" sz="1400" i="1" err="1">
                <a:solidFill>
                  <a:srgbClr val="424242"/>
                </a:solidFill>
                <a:ea typeface="+mn-lt"/>
                <a:cs typeface="+mn-lt"/>
              </a:rPr>
              <a:t>wordt</a:t>
            </a:r>
            <a:r>
              <a:rPr lang="en-US" sz="1400" i="1">
                <a:solidFill>
                  <a:srgbClr val="424242"/>
                </a:solidFill>
                <a:ea typeface="+mn-lt"/>
                <a:cs typeface="+mn-lt"/>
              </a:rPr>
              <a:t> het in de </a:t>
            </a:r>
            <a:r>
              <a:rPr lang="en-US" sz="1400" b="1" i="1">
                <a:solidFill>
                  <a:srgbClr val="424242"/>
                </a:solidFill>
                <a:ea typeface="+mn-lt"/>
                <a:cs typeface="+mn-lt"/>
              </a:rPr>
              <a:t>ICD-11</a:t>
            </a:r>
            <a:r>
              <a:rPr lang="en-US" sz="1400" i="1">
                <a:solidFill>
                  <a:srgbClr val="424242"/>
                </a:solidFill>
                <a:ea typeface="+mn-lt"/>
                <a:cs typeface="+mn-lt"/>
              </a:rPr>
              <a:t> </a:t>
            </a:r>
            <a:r>
              <a:rPr lang="en-US" sz="1400" i="1" err="1">
                <a:solidFill>
                  <a:srgbClr val="424242"/>
                </a:solidFill>
                <a:ea typeface="+mn-lt"/>
                <a:cs typeface="+mn-lt"/>
              </a:rPr>
              <a:t>erkend</a:t>
            </a:r>
            <a:r>
              <a:rPr lang="en-US" sz="1400" i="1">
                <a:solidFill>
                  <a:srgbClr val="424242"/>
                </a:solidFill>
                <a:ea typeface="+mn-lt"/>
                <a:cs typeface="+mn-lt"/>
              </a:rPr>
              <a:t> </a:t>
            </a:r>
            <a:r>
              <a:rPr lang="en-US" sz="1400" i="1" err="1">
                <a:solidFill>
                  <a:srgbClr val="424242"/>
                </a:solidFill>
                <a:ea typeface="+mn-lt"/>
                <a:cs typeface="+mn-lt"/>
              </a:rPr>
              <a:t>als</a:t>
            </a:r>
            <a:r>
              <a:rPr lang="en-US" sz="1400" i="1">
                <a:solidFill>
                  <a:srgbClr val="424242"/>
                </a:solidFill>
                <a:ea typeface="+mn-lt"/>
                <a:cs typeface="+mn-lt"/>
              </a:rPr>
              <a:t> </a:t>
            </a:r>
            <a:r>
              <a:rPr lang="en-US" sz="1400" i="1" err="1">
                <a:solidFill>
                  <a:srgbClr val="424242"/>
                </a:solidFill>
                <a:ea typeface="+mn-lt"/>
                <a:cs typeface="+mn-lt"/>
              </a:rPr>
              <a:t>een</a:t>
            </a:r>
            <a:r>
              <a:rPr lang="en-US" sz="1400" i="1">
                <a:solidFill>
                  <a:srgbClr val="424242"/>
                </a:solidFill>
                <a:ea typeface="+mn-lt"/>
                <a:cs typeface="+mn-lt"/>
              </a:rPr>
              <a:t> </a:t>
            </a:r>
            <a:r>
              <a:rPr lang="en-US" sz="1400" b="1" i="1">
                <a:solidFill>
                  <a:srgbClr val="424242"/>
                </a:solidFill>
                <a:ea typeface="+mn-lt"/>
                <a:cs typeface="+mn-lt"/>
              </a:rPr>
              <a:t>“</a:t>
            </a:r>
            <a:r>
              <a:rPr lang="en-US" sz="1400" b="1" i="1" err="1">
                <a:solidFill>
                  <a:srgbClr val="424242"/>
                </a:solidFill>
                <a:ea typeface="+mn-lt"/>
                <a:cs typeface="+mn-lt"/>
              </a:rPr>
              <a:t>beroepsgebonden</a:t>
            </a:r>
            <a:r>
              <a:rPr lang="en-US" sz="1400" b="1" i="1">
                <a:solidFill>
                  <a:srgbClr val="424242"/>
                </a:solidFill>
                <a:ea typeface="+mn-lt"/>
                <a:cs typeface="+mn-lt"/>
              </a:rPr>
              <a:t> </a:t>
            </a:r>
            <a:r>
              <a:rPr lang="en-US" sz="1400" b="1" i="1" err="1">
                <a:solidFill>
                  <a:srgbClr val="424242"/>
                </a:solidFill>
                <a:ea typeface="+mn-lt"/>
                <a:cs typeface="+mn-lt"/>
              </a:rPr>
              <a:t>fenomeen</a:t>
            </a:r>
            <a:r>
              <a:rPr lang="en-US" sz="1400" b="1" i="1">
                <a:solidFill>
                  <a:srgbClr val="424242"/>
                </a:solidFill>
                <a:ea typeface="+mn-lt"/>
                <a:cs typeface="+mn-lt"/>
              </a:rPr>
              <a:t>”</a:t>
            </a:r>
            <a:r>
              <a:rPr lang="en-US" sz="1400" i="1">
                <a:solidFill>
                  <a:srgbClr val="424242"/>
                </a:solidFill>
                <a:ea typeface="+mn-lt"/>
                <a:cs typeface="+mn-lt"/>
              </a:rPr>
              <a:t>.</a:t>
            </a:r>
            <a:endParaRPr lang="en-US" sz="2000" i="1"/>
          </a:p>
          <a:p>
            <a:endParaRPr lang="fr-BE" altLang="fr-FR" sz="1400">
              <a:latin typeface="Arial" panose="020B0604020202020204" pitchFamily="34" charset="0"/>
            </a:endParaRPr>
          </a:p>
        </p:txBody>
      </p:sp>
      <p:sp>
        <p:nvSpPr>
          <p:cNvPr id="13316" name="Espace réservé du numéro de diapositive 3">
            <a:extLst>
              <a:ext uri="{FF2B5EF4-FFF2-40B4-BE49-F238E27FC236}">
                <a16:creationId xmlns:a16="http://schemas.microsoft.com/office/drawing/2014/main" id="{C1A8B8C8-B7CA-5948-0B8E-F85900AFC970}"/>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9163">
              <a:defRPr sz="2000">
                <a:solidFill>
                  <a:schemeClr val="tx1"/>
                </a:solidFill>
                <a:latin typeface="Verdana" panose="020B0604030504040204" pitchFamily="34" charset="0"/>
              </a:defRPr>
            </a:lvl1pPr>
            <a:lvl2pPr marL="723900" indent="-277813" defTabSz="919163">
              <a:defRPr sz="2000">
                <a:solidFill>
                  <a:schemeClr val="tx1"/>
                </a:solidFill>
                <a:latin typeface="Verdana" panose="020B0604030504040204" pitchFamily="34" charset="0"/>
              </a:defRPr>
            </a:lvl2pPr>
            <a:lvl3pPr marL="1114425" indent="-222250" defTabSz="919163">
              <a:defRPr sz="2000">
                <a:solidFill>
                  <a:schemeClr val="tx1"/>
                </a:solidFill>
                <a:latin typeface="Verdana" panose="020B0604030504040204" pitchFamily="34" charset="0"/>
              </a:defRPr>
            </a:lvl3pPr>
            <a:lvl4pPr marL="1560513" indent="-222250" defTabSz="919163">
              <a:defRPr sz="2000">
                <a:solidFill>
                  <a:schemeClr val="tx1"/>
                </a:solidFill>
                <a:latin typeface="Verdana" panose="020B0604030504040204" pitchFamily="34" charset="0"/>
              </a:defRPr>
            </a:lvl4pPr>
            <a:lvl5pPr marL="2006600" indent="-222250" defTabSz="919163">
              <a:defRPr sz="2000">
                <a:solidFill>
                  <a:schemeClr val="tx1"/>
                </a:solidFill>
                <a:latin typeface="Verdana" panose="020B0604030504040204" pitchFamily="34" charset="0"/>
              </a:defRPr>
            </a:lvl5pPr>
            <a:lvl6pPr marL="2463800" indent="-222250" defTabSz="919163" eaLnBrk="0" fontAlgn="base" hangingPunct="0">
              <a:spcBef>
                <a:spcPct val="0"/>
              </a:spcBef>
              <a:spcAft>
                <a:spcPct val="0"/>
              </a:spcAft>
              <a:defRPr sz="2000">
                <a:solidFill>
                  <a:schemeClr val="tx1"/>
                </a:solidFill>
                <a:latin typeface="Verdana" panose="020B0604030504040204" pitchFamily="34" charset="0"/>
              </a:defRPr>
            </a:lvl6pPr>
            <a:lvl7pPr marL="2921000" indent="-222250" defTabSz="919163" eaLnBrk="0" fontAlgn="base" hangingPunct="0">
              <a:spcBef>
                <a:spcPct val="0"/>
              </a:spcBef>
              <a:spcAft>
                <a:spcPct val="0"/>
              </a:spcAft>
              <a:defRPr sz="2000">
                <a:solidFill>
                  <a:schemeClr val="tx1"/>
                </a:solidFill>
                <a:latin typeface="Verdana" panose="020B0604030504040204" pitchFamily="34" charset="0"/>
              </a:defRPr>
            </a:lvl7pPr>
            <a:lvl8pPr marL="3378200" indent="-222250" defTabSz="919163" eaLnBrk="0" fontAlgn="base" hangingPunct="0">
              <a:spcBef>
                <a:spcPct val="0"/>
              </a:spcBef>
              <a:spcAft>
                <a:spcPct val="0"/>
              </a:spcAft>
              <a:defRPr sz="2000">
                <a:solidFill>
                  <a:schemeClr val="tx1"/>
                </a:solidFill>
                <a:latin typeface="Verdana" panose="020B0604030504040204" pitchFamily="34" charset="0"/>
              </a:defRPr>
            </a:lvl8pPr>
            <a:lvl9pPr marL="3835400" indent="-222250" defTabSz="919163" eaLnBrk="0" fontAlgn="base" hangingPunct="0">
              <a:spcBef>
                <a:spcPct val="0"/>
              </a:spcBef>
              <a:spcAft>
                <a:spcPct val="0"/>
              </a:spcAft>
              <a:defRPr sz="2000">
                <a:solidFill>
                  <a:schemeClr val="tx1"/>
                </a:solidFill>
                <a:latin typeface="Verdana" panose="020B0604030504040204" pitchFamily="34" charset="0"/>
              </a:defRPr>
            </a:lvl9pPr>
          </a:lstStyle>
          <a:p>
            <a:pPr marL="0" marR="0" lvl="0" indent="0" algn="r" defTabSz="919163" rtl="0" eaLnBrk="1" fontAlgn="auto" latinLnBrk="0" hangingPunct="1">
              <a:lnSpc>
                <a:spcPct val="100000"/>
              </a:lnSpc>
              <a:spcBef>
                <a:spcPts val="0"/>
              </a:spcBef>
              <a:spcAft>
                <a:spcPts val="0"/>
              </a:spcAft>
              <a:buClrTx/>
              <a:buSzTx/>
              <a:buFontTx/>
              <a:buNone/>
              <a:tabLst/>
              <a:defRPr/>
            </a:pPr>
            <a:fld id="{C18E7CBA-59F3-4F82-9535-232DEDDFCCEF}" type="slidenum">
              <a:rPr kumimoji="0" lang="fr-FR" altLang="fr-FR" sz="1200" b="0" i="0" u="none" strike="noStrike" kern="1200" cap="none" spc="0" normalizeH="0" baseline="0" noProof="0" smtClean="0">
                <a:ln>
                  <a:noFill/>
                </a:ln>
                <a:solidFill>
                  <a:prstClr val="black"/>
                </a:solidFill>
                <a:effectLst/>
                <a:uLnTx/>
                <a:uFillTx/>
                <a:latin typeface="Verdana" panose="020B0604030504040204" pitchFamily="34" charset="0"/>
                <a:ea typeface="+mn-ea"/>
                <a:cs typeface="+mn-cs"/>
              </a:rPr>
              <a:pPr marL="0" marR="0" lvl="0" indent="0" algn="r" defTabSz="919163" rtl="0" eaLnBrk="1" fontAlgn="auto" latinLnBrk="0" hangingPunct="1">
                <a:lnSpc>
                  <a:spcPct val="100000"/>
                </a:lnSpc>
                <a:spcBef>
                  <a:spcPts val="0"/>
                </a:spcBef>
                <a:spcAft>
                  <a:spcPts val="0"/>
                </a:spcAft>
                <a:buClrTx/>
                <a:buSzTx/>
                <a:buFontTx/>
                <a:buNone/>
                <a:tabLst/>
                <a:defRPr/>
              </a:pPr>
              <a:t>33</a:t>
            </a:fld>
            <a:endParaRPr kumimoji="0" lang="fr-FR" altLang="fr-FR" sz="1200" b="0" i="0" u="none" strike="noStrike" kern="1200" cap="none" spc="0" normalizeH="0" baseline="0" noProof="0">
              <a:ln>
                <a:noFill/>
              </a:ln>
              <a:solidFill>
                <a:prstClr val="black"/>
              </a:solidFill>
              <a:effectLst/>
              <a:uLnTx/>
              <a:uFillTx/>
              <a:latin typeface="Verdana" panose="020B0604030504040204" pitchFamily="34" charset="0"/>
              <a:ea typeface="+mn-ea"/>
              <a:cs typeface="+mn-cs"/>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3325B5-22D8-F822-7C53-F9344EA39289}"/>
            </a:ext>
          </a:extLst>
        </p:cNvPr>
        <p:cNvGrpSpPr/>
        <p:nvPr/>
      </p:nvGrpSpPr>
      <p:grpSpPr>
        <a:xfrm>
          <a:off x="0" y="0"/>
          <a:ext cx="0" cy="0"/>
          <a:chOff x="0" y="0"/>
          <a:chExt cx="0" cy="0"/>
        </a:xfrm>
      </p:grpSpPr>
      <p:sp>
        <p:nvSpPr>
          <p:cNvPr id="13314" name="Espace réservé de l'image des diapositives 1">
            <a:extLst>
              <a:ext uri="{FF2B5EF4-FFF2-40B4-BE49-F238E27FC236}">
                <a16:creationId xmlns:a16="http://schemas.microsoft.com/office/drawing/2014/main" id="{F6DA377D-8932-2B64-7590-41B4E40DD7B9}"/>
              </a:ext>
            </a:extLst>
          </p:cNvPr>
          <p:cNvSpPr>
            <a:spLocks noGrp="1" noRot="1" noChangeAspect="1" noChangeArrowheads="1" noTextEdit="1"/>
          </p:cNvSpPr>
          <p:nvPr>
            <p:ph type="sldImg"/>
          </p:nvPr>
        </p:nvSpPr>
        <p:spPr>
          <a:xfrm>
            <a:off x="2473325" y="568325"/>
            <a:ext cx="4964113" cy="2792413"/>
          </a:xfrm>
          <a:ln/>
        </p:spPr>
      </p:sp>
      <p:sp>
        <p:nvSpPr>
          <p:cNvPr id="13315" name="Espace réservé des commentaires 2">
            <a:extLst>
              <a:ext uri="{FF2B5EF4-FFF2-40B4-BE49-F238E27FC236}">
                <a16:creationId xmlns:a16="http://schemas.microsoft.com/office/drawing/2014/main" id="{1231F2F2-42B7-A835-9120-806260D4049C}"/>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nl-NL" sz="1400" dirty="0"/>
              <a:t>Burn-out is een multifactorieel proces </a:t>
            </a:r>
            <a:r>
              <a:rPr lang="nl-NL" sz="1400" b="1" dirty="0"/>
              <a:t>- dat voortvloeit uit een langdurige blootstelling (meer dan 6 maanden) - in een arbeidssituatie - aan voortdurende stress</a:t>
            </a:r>
            <a:r>
              <a:rPr lang="nl-NL" sz="1400" dirty="0"/>
              <a:t>, een gebrek aan reciprociteit tussen de investering (eis) en wat daar tegenover staat (hulpmiddelen) of een gebrek aan evenwicht tussen de verwachtingen en de reële werksituatie, - die professionele uitputting (zowel emotioneel, fysiek als psychisch) veroorzaakt: extreme vermoeidheid waarbij de normale rusttijd niet volstaat om te recupereren en die chronisch wordt, het gevoel zijn hulpmiddelen volledig uitgeput te hebben. Deze uitputting kan ook een impact hebben op de controle van de emoties (prikkelbaarheid, woede, huilbuien enz.) en het cognitieve vermogen (aandacht, geheugen, concentratie), wat dan weer kan leiden tot veranderingen in het gedrag en de attitudes: o Mentaal afstand nemen: de persoon distantieert zich en wordt cynisch. Dit is in feite een (ondoeltreffende) </a:t>
            </a:r>
            <a:r>
              <a:rPr lang="nl-NL" sz="1400" dirty="0" err="1"/>
              <a:t>copingmethode</a:t>
            </a:r>
            <a:r>
              <a:rPr lang="nl-NL" sz="1400" dirty="0"/>
              <a:t> ten opzichte van de eisen waaraan de persoon niet meer kan voldoen: langzaamaan raakt hij minder betrokken bij zijn werk, investeert hij zich minder en houdt zijn omgeving op afstand of krijgt hij een slecht beeld van de personen met wie hij werkt; deze afstand wordt op zich een probleem. o Dat leidt tot een gevoel van professionele onbekwaamheid: verminderde persoonlijke bekwaamheid op het werk, verminderde eigenwaarde, de persoon heeft het gevoel dat hij niet meer efficiënt werkt. Die gemoedstoestand kan voor de werkende bovendien vaak lange tijd onopgemerkt blijven. </a:t>
            </a:r>
          </a:p>
          <a:p>
            <a:endParaRPr lang="nl-NL" sz="1400" dirty="0"/>
          </a:p>
          <a:p>
            <a:r>
              <a:rPr lang="nl-NL" sz="1400" dirty="0"/>
              <a:t>1. Uitputting • Ernstig verlies van energie • Zowel fysiek (‘je lichaam is moe’) als mentaal (‘je op en leeg voelen’) Bv. Geen energie om de werkdag te starten of aan het eind van de werkdag, snel vermoeid zijn, onmogelijkheid om te herstellen/ontspannen </a:t>
            </a:r>
          </a:p>
          <a:p>
            <a:r>
              <a:rPr lang="nl-NL" sz="1400" dirty="0"/>
              <a:t>2. Cognitieve ontregeling • Geheugenproblemen • Concentratie- en aandachtstoornissen • Prestatieproblemen (bijv. trager werken/fouten maken) Bv. Moeilijkheden om helder na te denken/nieuwe dingen te leren, vergeetachtig, mentaal afwezig, besluiteloos, moeite met herinneren Omwille van een verstoring in het cognitief functioneren </a:t>
            </a:r>
          </a:p>
          <a:p>
            <a:r>
              <a:rPr lang="nl-NL" sz="1400" dirty="0"/>
              <a:t>3. Emotionele ontregeling • Heftige emotionele reacties (bijv. woede/huilbuien) • Waarover men geen controle heeft • Gepaard met lage tolerantiegrens (‘geen geduld meer hebben’) Bv. Gefrustreerd, geïrriteerd, sterke emotionele reacties, overstuurd zonder goed te weten waarom </a:t>
            </a:r>
          </a:p>
          <a:p>
            <a:r>
              <a:rPr lang="nl-NL" sz="1400" dirty="0"/>
              <a:t>4. Mentale distantie • (Mentaal) afstand nemen van het werk • Omwille van een sterke weerstand Bv. Onverschillige/cynische attitude, functioneren op automatische piloot, minder enthousiasme/interesse, afkerig ten aanzien van het werk, vermijden persoonlijke contacten</a:t>
            </a:r>
          </a:p>
          <a:p>
            <a:r>
              <a:rPr lang="nl-NL" sz="1400" dirty="0"/>
              <a:t>5. Depressieve klachten (≠ depressie) • Somberdere stemming en/of schuldgevoelens Bv. Voelen zich betekenisloos, hebben schuldgevoelens, twijfelen aan de zin van het leven, moeite om plezier te maken 6. Psychosomatische spanningsklachten • Hart-, ademhalings-, maag-, darm- en/of pijnklachten • Algemeen gevoel van malaise 7. Psychische spanningsklachten • Slaapproblemen, piekeren en/of paniekaanvallen </a:t>
            </a:r>
          </a:p>
          <a:p>
            <a:endParaRPr lang="nl-NL" sz="1400" dirty="0"/>
          </a:p>
          <a:p>
            <a:pPr marL="0" marR="0" lvl="0" indent="0" algn="l" defTabSz="914400" rtl="0" eaLnBrk="1" fontAlgn="auto" latinLnBrk="0" hangingPunct="1">
              <a:lnSpc>
                <a:spcPct val="100000"/>
              </a:lnSpc>
              <a:spcBef>
                <a:spcPts val="0"/>
              </a:spcBef>
              <a:spcAft>
                <a:spcPts val="0"/>
              </a:spcAft>
              <a:buClrTx/>
              <a:buSzTx/>
              <a:buFontTx/>
              <a:buNone/>
              <a:tabLst/>
              <a:defRPr/>
            </a:pPr>
            <a:r>
              <a:rPr lang="nl-NL" sz="2000" dirty="0">
                <a:effectLst/>
                <a:latin typeface="Segoe UI" panose="020B0502040204020203" pitchFamily="34" charset="0"/>
              </a:rPr>
              <a:t>https://www.werkbaarwerk.be/sites/default/files/documenten/SERV_STIA_20230329_WWt_keynote_Hans_De_Witte.pdf / Bron : advies burn-out, hoge gezondheidsraad (2017).</a:t>
            </a:r>
            <a:endParaRPr lang="nl-NL" sz="2000" dirty="0">
              <a:effectLst/>
              <a:latin typeface="Arial" panose="020B0604020202020204" pitchFamily="34" charset="0"/>
            </a:endParaRPr>
          </a:p>
          <a:p>
            <a:endParaRPr lang="fr-BE" altLang="fr-FR" sz="1400" dirty="0">
              <a:latin typeface="Arial" panose="020B0604020202020204" pitchFamily="34" charset="0"/>
            </a:endParaRPr>
          </a:p>
        </p:txBody>
      </p:sp>
      <p:sp>
        <p:nvSpPr>
          <p:cNvPr id="13316" name="Espace réservé du numéro de diapositive 3">
            <a:extLst>
              <a:ext uri="{FF2B5EF4-FFF2-40B4-BE49-F238E27FC236}">
                <a16:creationId xmlns:a16="http://schemas.microsoft.com/office/drawing/2014/main" id="{BAC4C1DB-5CA2-2317-D2F2-7C2B34C64AE3}"/>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9163">
              <a:defRPr sz="2000">
                <a:solidFill>
                  <a:schemeClr val="tx1"/>
                </a:solidFill>
                <a:latin typeface="Verdana" panose="020B0604030504040204" pitchFamily="34" charset="0"/>
              </a:defRPr>
            </a:lvl1pPr>
            <a:lvl2pPr marL="723900" indent="-277813" defTabSz="919163">
              <a:defRPr sz="2000">
                <a:solidFill>
                  <a:schemeClr val="tx1"/>
                </a:solidFill>
                <a:latin typeface="Verdana" panose="020B0604030504040204" pitchFamily="34" charset="0"/>
              </a:defRPr>
            </a:lvl2pPr>
            <a:lvl3pPr marL="1114425" indent="-222250" defTabSz="919163">
              <a:defRPr sz="2000">
                <a:solidFill>
                  <a:schemeClr val="tx1"/>
                </a:solidFill>
                <a:latin typeface="Verdana" panose="020B0604030504040204" pitchFamily="34" charset="0"/>
              </a:defRPr>
            </a:lvl3pPr>
            <a:lvl4pPr marL="1560513" indent="-222250" defTabSz="919163">
              <a:defRPr sz="2000">
                <a:solidFill>
                  <a:schemeClr val="tx1"/>
                </a:solidFill>
                <a:latin typeface="Verdana" panose="020B0604030504040204" pitchFamily="34" charset="0"/>
              </a:defRPr>
            </a:lvl4pPr>
            <a:lvl5pPr marL="2006600" indent="-222250" defTabSz="919163">
              <a:defRPr sz="2000">
                <a:solidFill>
                  <a:schemeClr val="tx1"/>
                </a:solidFill>
                <a:latin typeface="Verdana" panose="020B0604030504040204" pitchFamily="34" charset="0"/>
              </a:defRPr>
            </a:lvl5pPr>
            <a:lvl6pPr marL="2463800" indent="-222250" defTabSz="919163" eaLnBrk="0" fontAlgn="base" hangingPunct="0">
              <a:spcBef>
                <a:spcPct val="0"/>
              </a:spcBef>
              <a:spcAft>
                <a:spcPct val="0"/>
              </a:spcAft>
              <a:defRPr sz="2000">
                <a:solidFill>
                  <a:schemeClr val="tx1"/>
                </a:solidFill>
                <a:latin typeface="Verdana" panose="020B0604030504040204" pitchFamily="34" charset="0"/>
              </a:defRPr>
            </a:lvl6pPr>
            <a:lvl7pPr marL="2921000" indent="-222250" defTabSz="919163" eaLnBrk="0" fontAlgn="base" hangingPunct="0">
              <a:spcBef>
                <a:spcPct val="0"/>
              </a:spcBef>
              <a:spcAft>
                <a:spcPct val="0"/>
              </a:spcAft>
              <a:defRPr sz="2000">
                <a:solidFill>
                  <a:schemeClr val="tx1"/>
                </a:solidFill>
                <a:latin typeface="Verdana" panose="020B0604030504040204" pitchFamily="34" charset="0"/>
              </a:defRPr>
            </a:lvl7pPr>
            <a:lvl8pPr marL="3378200" indent="-222250" defTabSz="919163" eaLnBrk="0" fontAlgn="base" hangingPunct="0">
              <a:spcBef>
                <a:spcPct val="0"/>
              </a:spcBef>
              <a:spcAft>
                <a:spcPct val="0"/>
              </a:spcAft>
              <a:defRPr sz="2000">
                <a:solidFill>
                  <a:schemeClr val="tx1"/>
                </a:solidFill>
                <a:latin typeface="Verdana" panose="020B0604030504040204" pitchFamily="34" charset="0"/>
              </a:defRPr>
            </a:lvl8pPr>
            <a:lvl9pPr marL="3835400" indent="-222250" defTabSz="919163" eaLnBrk="0" fontAlgn="base" hangingPunct="0">
              <a:spcBef>
                <a:spcPct val="0"/>
              </a:spcBef>
              <a:spcAft>
                <a:spcPct val="0"/>
              </a:spcAft>
              <a:defRPr sz="2000">
                <a:solidFill>
                  <a:schemeClr val="tx1"/>
                </a:solidFill>
                <a:latin typeface="Verdana" panose="020B0604030504040204" pitchFamily="34" charset="0"/>
              </a:defRPr>
            </a:lvl9pPr>
          </a:lstStyle>
          <a:p>
            <a:pPr marL="0" marR="0" lvl="0" indent="0" algn="r" defTabSz="919163" rtl="0" eaLnBrk="1" fontAlgn="auto" latinLnBrk="0" hangingPunct="1">
              <a:lnSpc>
                <a:spcPct val="100000"/>
              </a:lnSpc>
              <a:spcBef>
                <a:spcPts val="0"/>
              </a:spcBef>
              <a:spcAft>
                <a:spcPts val="0"/>
              </a:spcAft>
              <a:buClrTx/>
              <a:buSzTx/>
              <a:buFontTx/>
              <a:buNone/>
              <a:tabLst/>
              <a:defRPr/>
            </a:pPr>
            <a:fld id="{C18E7CBA-59F3-4F82-9535-232DEDDFCCEF}" type="slidenum">
              <a:rPr kumimoji="0" lang="fr-FR" altLang="fr-FR" sz="1200" b="0" i="0" u="none" strike="noStrike" kern="1200" cap="none" spc="0" normalizeH="0" baseline="0" noProof="0" smtClean="0">
                <a:ln>
                  <a:noFill/>
                </a:ln>
                <a:solidFill>
                  <a:prstClr val="black"/>
                </a:solidFill>
                <a:effectLst/>
                <a:uLnTx/>
                <a:uFillTx/>
                <a:latin typeface="Verdana" panose="020B0604030504040204" pitchFamily="34" charset="0"/>
                <a:ea typeface="+mn-ea"/>
                <a:cs typeface="+mn-cs"/>
              </a:rPr>
              <a:pPr marL="0" marR="0" lvl="0" indent="0" algn="r" defTabSz="919163" rtl="0" eaLnBrk="1" fontAlgn="auto" latinLnBrk="0" hangingPunct="1">
                <a:lnSpc>
                  <a:spcPct val="100000"/>
                </a:lnSpc>
                <a:spcBef>
                  <a:spcPts val="0"/>
                </a:spcBef>
                <a:spcAft>
                  <a:spcPts val="0"/>
                </a:spcAft>
                <a:buClrTx/>
                <a:buSzTx/>
                <a:buFontTx/>
                <a:buNone/>
                <a:tabLst/>
                <a:defRPr/>
              </a:pPr>
              <a:t>34</a:t>
            </a:fld>
            <a:endParaRPr kumimoji="0" lang="fr-FR" altLang="fr-FR" sz="1200" b="0" i="0" u="none" strike="noStrike" kern="1200" cap="none" spc="0" normalizeH="0" baseline="0" noProof="0">
              <a:ln>
                <a:noFill/>
              </a:ln>
              <a:solidFill>
                <a:prstClr val="black"/>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80201297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Espace réservé de l'image des diapositives 1">
            <a:extLst>
              <a:ext uri="{FF2B5EF4-FFF2-40B4-BE49-F238E27FC236}">
                <a16:creationId xmlns:a16="http://schemas.microsoft.com/office/drawing/2014/main" id="{36EEC517-D2C0-4C09-1C16-3AA165BDA444}"/>
              </a:ext>
            </a:extLst>
          </p:cNvPr>
          <p:cNvSpPr>
            <a:spLocks noGrp="1" noRot="1" noChangeAspect="1" noChangeArrowheads="1" noTextEdit="1"/>
          </p:cNvSpPr>
          <p:nvPr>
            <p:ph type="sldImg"/>
          </p:nvPr>
        </p:nvSpPr>
        <p:spPr>
          <a:xfrm>
            <a:off x="2473325" y="568325"/>
            <a:ext cx="4964113" cy="2792413"/>
          </a:xfrm>
          <a:ln/>
        </p:spPr>
      </p:sp>
      <p:sp>
        <p:nvSpPr>
          <p:cNvPr id="36867" name="Espace réservé des commentaires 2">
            <a:extLst>
              <a:ext uri="{FF2B5EF4-FFF2-40B4-BE49-F238E27FC236}">
                <a16:creationId xmlns:a16="http://schemas.microsoft.com/office/drawing/2014/main" id="{16ADB8D5-7AE2-ADAC-EBA7-A6CE54AECD0E}"/>
              </a:ext>
            </a:extLst>
          </p:cNvPr>
          <p:cNvSpPr>
            <a:spLocks noGrp="1"/>
          </p:cNvSpPr>
          <p:nvPr>
            <p:ph type="body" idx="1"/>
          </p:nvPr>
        </p:nvSpPr>
        <p:spPr>
          <a:ln/>
        </p:spPr>
        <p:txBody>
          <a:bodyPr/>
          <a:lstStyle/>
          <a:p>
            <a:pPr>
              <a:lnSpc>
                <a:spcPct val="106000"/>
              </a:lnSpc>
              <a:spcAft>
                <a:spcPts val="585"/>
              </a:spcAft>
              <a:defRPr/>
            </a:pPr>
            <a:r>
              <a:rPr lang="fr-BE" sz="1400" b="1" dirty="0">
                <a:solidFill>
                  <a:schemeClr val="bg1">
                    <a:lumMod val="49000"/>
                  </a:schemeClr>
                </a:solidFill>
                <a:ea typeface="Calibri"/>
                <a:cs typeface="Calibri"/>
              </a:rPr>
              <a:t>STAP 0: </a:t>
            </a:r>
            <a:r>
              <a:rPr lang="fr-BE" sz="1400" b="1" dirty="0" err="1">
                <a:solidFill>
                  <a:schemeClr val="bg1">
                    <a:lumMod val="49000"/>
                  </a:schemeClr>
                </a:solidFill>
                <a:ea typeface="Calibri"/>
                <a:cs typeface="Calibri"/>
              </a:rPr>
              <a:t>Toewijding</a:t>
            </a:r>
            <a:r>
              <a:rPr lang="fr-BE" sz="1400" b="1" dirty="0">
                <a:solidFill>
                  <a:schemeClr val="bg1">
                    <a:lumMod val="49000"/>
                  </a:schemeClr>
                </a:solidFill>
                <a:ea typeface="Calibri"/>
                <a:cs typeface="Calibri"/>
              </a:rPr>
              <a:t> </a:t>
            </a:r>
            <a:r>
              <a:rPr lang="fr-BE" sz="1400" b="1" dirty="0" err="1">
                <a:solidFill>
                  <a:schemeClr val="bg1">
                    <a:lumMod val="49000"/>
                  </a:schemeClr>
                </a:solidFill>
                <a:ea typeface="Calibri"/>
                <a:cs typeface="Calibri"/>
              </a:rPr>
              <a:t>aan</a:t>
            </a:r>
            <a:r>
              <a:rPr lang="fr-BE" sz="1400" b="1" dirty="0">
                <a:solidFill>
                  <a:schemeClr val="bg1">
                    <a:lumMod val="49000"/>
                  </a:schemeClr>
                </a:solidFill>
                <a:ea typeface="Calibri"/>
                <a:cs typeface="Calibri"/>
              </a:rPr>
              <a:t> het werk met </a:t>
            </a:r>
            <a:r>
              <a:rPr lang="fr-BE" sz="1400" b="1" dirty="0" err="1">
                <a:solidFill>
                  <a:schemeClr val="bg1">
                    <a:lumMod val="49000"/>
                  </a:schemeClr>
                </a:solidFill>
                <a:ea typeface="Calibri"/>
                <a:cs typeface="Calibri"/>
              </a:rPr>
              <a:t>idealistisch</a:t>
            </a:r>
            <a:r>
              <a:rPr lang="fr-BE" sz="1400" b="1" dirty="0">
                <a:solidFill>
                  <a:schemeClr val="bg1">
                    <a:lumMod val="49000"/>
                  </a:schemeClr>
                </a:solidFill>
                <a:ea typeface="Calibri"/>
                <a:cs typeface="Calibri"/>
              </a:rPr>
              <a:t> enthousiasme</a:t>
            </a:r>
          </a:p>
          <a:p>
            <a:pPr marL="250825" indent="-250825" algn="just">
              <a:lnSpc>
                <a:spcPct val="106000"/>
              </a:lnSpc>
              <a:spcAft>
                <a:spcPts val="0"/>
              </a:spcAft>
              <a:buFont typeface="Symbol" panose="05050102010706020507" pitchFamily="18" charset="2"/>
              <a:buChar char=""/>
              <a:defRPr/>
            </a:pPr>
            <a:r>
              <a:rPr lang="fr-BE" sz="1400" dirty="0">
                <a:solidFill>
                  <a:schemeClr val="bg1">
                    <a:lumMod val="49000"/>
                  </a:schemeClr>
                </a:solidFill>
                <a:ea typeface="Calibri"/>
                <a:cs typeface="Calibri"/>
              </a:rPr>
              <a:t>Werk </a:t>
            </a:r>
            <a:r>
              <a:rPr lang="fr-BE" sz="1400" dirty="0" err="1">
                <a:solidFill>
                  <a:schemeClr val="bg1">
                    <a:lumMod val="49000"/>
                  </a:schemeClr>
                </a:solidFill>
                <a:ea typeface="Calibri"/>
                <a:cs typeface="Calibri"/>
              </a:rPr>
              <a:t>wordt</a:t>
            </a:r>
            <a:r>
              <a:rPr lang="fr-BE" sz="1400" dirty="0">
                <a:solidFill>
                  <a:schemeClr val="bg1">
                    <a:lumMod val="49000"/>
                  </a:schemeClr>
                </a:solidFill>
                <a:ea typeface="Calibri"/>
                <a:cs typeface="Calibri"/>
              </a:rPr>
              <a:t> </a:t>
            </a:r>
            <a:r>
              <a:rPr lang="fr-BE" sz="1400" dirty="0" err="1">
                <a:solidFill>
                  <a:schemeClr val="bg1">
                    <a:lumMod val="49000"/>
                  </a:schemeClr>
                </a:solidFill>
                <a:ea typeface="Calibri"/>
                <a:cs typeface="Calibri"/>
              </a:rPr>
              <a:t>geïdealiseerd</a:t>
            </a:r>
            <a:r>
              <a:rPr lang="fr-BE" sz="1400" dirty="0">
                <a:solidFill>
                  <a:schemeClr val="bg1">
                    <a:lumMod val="49000"/>
                  </a:schemeClr>
                </a:solidFill>
                <a:ea typeface="Calibri"/>
                <a:cs typeface="Calibri"/>
              </a:rPr>
              <a:t>, </a:t>
            </a:r>
            <a:r>
              <a:rPr lang="fr-BE" sz="1400" dirty="0" err="1">
                <a:solidFill>
                  <a:schemeClr val="bg1">
                    <a:lumMod val="49000"/>
                  </a:schemeClr>
                </a:solidFill>
                <a:ea typeface="Calibri"/>
                <a:cs typeface="Calibri"/>
              </a:rPr>
              <a:t>waarbij</a:t>
            </a:r>
            <a:r>
              <a:rPr lang="fr-BE" sz="1400" dirty="0">
                <a:solidFill>
                  <a:schemeClr val="bg1">
                    <a:lumMod val="49000"/>
                  </a:schemeClr>
                </a:solidFill>
                <a:ea typeface="Calibri"/>
                <a:cs typeface="Calibri"/>
              </a:rPr>
              <a:t> </a:t>
            </a:r>
            <a:r>
              <a:rPr lang="fr-BE" sz="1400" dirty="0" err="1">
                <a:solidFill>
                  <a:schemeClr val="bg1">
                    <a:lumMod val="49000"/>
                  </a:schemeClr>
                </a:solidFill>
                <a:ea typeface="Calibri"/>
                <a:cs typeface="Calibri"/>
              </a:rPr>
              <a:t>werknemers</a:t>
            </a:r>
            <a:r>
              <a:rPr lang="fr-BE" sz="1400" dirty="0">
                <a:solidFill>
                  <a:schemeClr val="bg1">
                    <a:lumMod val="49000"/>
                  </a:schemeClr>
                </a:solidFill>
                <a:ea typeface="Calibri"/>
                <a:cs typeface="Calibri"/>
              </a:rPr>
              <a:t> </a:t>
            </a:r>
            <a:r>
              <a:rPr lang="fr-BE" sz="1400" dirty="0" err="1">
                <a:solidFill>
                  <a:schemeClr val="bg1">
                    <a:lumMod val="49000"/>
                  </a:schemeClr>
                </a:solidFill>
                <a:ea typeface="Calibri"/>
                <a:cs typeface="Calibri"/>
              </a:rPr>
              <a:t>geloven</a:t>
            </a:r>
            <a:r>
              <a:rPr lang="fr-BE" sz="1400" dirty="0">
                <a:solidFill>
                  <a:schemeClr val="bg1">
                    <a:lumMod val="49000"/>
                  </a:schemeClr>
                </a:solidFill>
                <a:ea typeface="Calibri"/>
                <a:cs typeface="Calibri"/>
              </a:rPr>
              <a:t> </a:t>
            </a:r>
            <a:r>
              <a:rPr lang="fr-BE" sz="1400" dirty="0" err="1">
                <a:solidFill>
                  <a:schemeClr val="bg1">
                    <a:lumMod val="49000"/>
                  </a:schemeClr>
                </a:solidFill>
                <a:ea typeface="Calibri"/>
                <a:cs typeface="Calibri"/>
              </a:rPr>
              <a:t>dat</a:t>
            </a:r>
            <a:r>
              <a:rPr lang="fr-BE" sz="1400" dirty="0">
                <a:solidFill>
                  <a:schemeClr val="bg1">
                    <a:lumMod val="49000"/>
                  </a:schemeClr>
                </a:solidFill>
                <a:ea typeface="Calibri"/>
                <a:cs typeface="Calibri"/>
              </a:rPr>
              <a:t> het werk </a:t>
            </a:r>
            <a:r>
              <a:rPr lang="fr-BE" sz="1400" dirty="0" err="1">
                <a:solidFill>
                  <a:schemeClr val="bg1">
                    <a:lumMod val="49000"/>
                  </a:schemeClr>
                </a:solidFill>
                <a:ea typeface="Calibri"/>
                <a:cs typeface="Calibri"/>
              </a:rPr>
              <a:t>aan</a:t>
            </a:r>
            <a:r>
              <a:rPr lang="fr-BE" sz="1400" dirty="0">
                <a:solidFill>
                  <a:schemeClr val="bg1">
                    <a:lumMod val="49000"/>
                  </a:schemeClr>
                </a:solidFill>
                <a:ea typeface="Calibri"/>
                <a:cs typeface="Calibri"/>
              </a:rPr>
              <a:t> al hun </a:t>
            </a:r>
            <a:r>
              <a:rPr lang="fr-BE" sz="1400" dirty="0" err="1">
                <a:solidFill>
                  <a:schemeClr val="bg1">
                    <a:lumMod val="49000"/>
                  </a:schemeClr>
                </a:solidFill>
                <a:ea typeface="Calibri"/>
                <a:cs typeface="Calibri"/>
              </a:rPr>
              <a:t>verwachtingen</a:t>
            </a:r>
            <a:r>
              <a:rPr lang="fr-BE" sz="1400" dirty="0">
                <a:solidFill>
                  <a:schemeClr val="bg1">
                    <a:lumMod val="49000"/>
                  </a:schemeClr>
                </a:solidFill>
                <a:ea typeface="Calibri"/>
                <a:cs typeface="Calibri"/>
              </a:rPr>
              <a:t> </a:t>
            </a:r>
            <a:r>
              <a:rPr lang="fr-BE" sz="1400" dirty="0" err="1">
                <a:solidFill>
                  <a:schemeClr val="bg1">
                    <a:lumMod val="49000"/>
                  </a:schemeClr>
                </a:solidFill>
                <a:ea typeface="Calibri"/>
                <a:cs typeface="Calibri"/>
              </a:rPr>
              <a:t>voldoet</a:t>
            </a:r>
            <a:r>
              <a:rPr lang="fr-BE" sz="1400" dirty="0">
                <a:solidFill>
                  <a:schemeClr val="bg1">
                    <a:lumMod val="49000"/>
                  </a:schemeClr>
                </a:solidFill>
                <a:ea typeface="Calibri"/>
                <a:cs typeface="Calibri"/>
              </a:rPr>
              <a:t> of kan </a:t>
            </a:r>
            <a:r>
              <a:rPr lang="fr-BE" sz="1400" dirty="0" err="1">
                <a:solidFill>
                  <a:schemeClr val="bg1">
                    <a:lumMod val="49000"/>
                  </a:schemeClr>
                </a:solidFill>
                <a:ea typeface="Calibri"/>
                <a:cs typeface="Calibri"/>
              </a:rPr>
              <a:t>voldoen</a:t>
            </a:r>
            <a:r>
              <a:rPr lang="fr-BE" sz="1400" dirty="0">
                <a:solidFill>
                  <a:schemeClr val="bg1">
                    <a:lumMod val="49000"/>
                  </a:schemeClr>
                </a:solidFill>
                <a:ea typeface="Calibri"/>
                <a:cs typeface="Calibri"/>
              </a:rPr>
              <a:t>.</a:t>
            </a:r>
          </a:p>
          <a:p>
            <a:pPr marL="250825" indent="-250825" algn="just">
              <a:lnSpc>
                <a:spcPct val="106000"/>
              </a:lnSpc>
              <a:spcAft>
                <a:spcPts val="0"/>
              </a:spcAft>
              <a:buFont typeface="Symbol" panose="05050102010706020507" pitchFamily="18" charset="2"/>
              <a:buChar char=""/>
              <a:defRPr/>
            </a:pPr>
            <a:r>
              <a:rPr lang="fr-BE" sz="1400" dirty="0" err="1">
                <a:solidFill>
                  <a:schemeClr val="bg1">
                    <a:lumMod val="49000"/>
                  </a:schemeClr>
                </a:solidFill>
                <a:ea typeface="Calibri"/>
                <a:cs typeface="Calibri"/>
              </a:rPr>
              <a:t>Werknemers</a:t>
            </a:r>
            <a:r>
              <a:rPr lang="fr-BE" sz="1400" dirty="0">
                <a:solidFill>
                  <a:schemeClr val="bg1">
                    <a:lumMod val="49000"/>
                  </a:schemeClr>
                </a:solidFill>
                <a:ea typeface="Calibri"/>
                <a:cs typeface="Calibri"/>
              </a:rPr>
              <a:t> </a:t>
            </a:r>
            <a:r>
              <a:rPr lang="fr-BE" sz="1400" dirty="0" err="1">
                <a:solidFill>
                  <a:schemeClr val="bg1">
                    <a:lumMod val="49000"/>
                  </a:schemeClr>
                </a:solidFill>
                <a:ea typeface="Calibri"/>
                <a:cs typeface="Calibri"/>
              </a:rPr>
              <a:t>zijn</a:t>
            </a:r>
            <a:r>
              <a:rPr lang="fr-BE" sz="1400" dirty="0">
                <a:solidFill>
                  <a:schemeClr val="bg1">
                    <a:lumMod val="49000"/>
                  </a:schemeClr>
                </a:solidFill>
                <a:ea typeface="Calibri"/>
                <a:cs typeface="Calibri"/>
              </a:rPr>
              <a:t> </a:t>
            </a:r>
            <a:r>
              <a:rPr lang="fr-BE" sz="1400" dirty="0" err="1">
                <a:solidFill>
                  <a:schemeClr val="bg1">
                    <a:lumMod val="49000"/>
                  </a:schemeClr>
                </a:solidFill>
                <a:ea typeface="Calibri"/>
                <a:cs typeface="Calibri"/>
              </a:rPr>
              <a:t>ambitieus</a:t>
            </a:r>
            <a:r>
              <a:rPr lang="fr-BE" sz="1400" dirty="0">
                <a:solidFill>
                  <a:schemeClr val="bg1">
                    <a:lumMod val="49000"/>
                  </a:schemeClr>
                </a:solidFill>
                <a:ea typeface="Calibri"/>
                <a:cs typeface="Calibri"/>
              </a:rPr>
              <a:t>, met </a:t>
            </a:r>
            <a:r>
              <a:rPr lang="fr-BE" sz="1400" dirty="0" err="1">
                <a:solidFill>
                  <a:schemeClr val="bg1">
                    <a:lumMod val="49000"/>
                  </a:schemeClr>
                </a:solidFill>
                <a:ea typeface="Calibri"/>
                <a:cs typeface="Calibri"/>
              </a:rPr>
              <a:t>hoge</a:t>
            </a:r>
            <a:r>
              <a:rPr lang="fr-BE" sz="1400" dirty="0">
                <a:solidFill>
                  <a:schemeClr val="bg1">
                    <a:lumMod val="49000"/>
                  </a:schemeClr>
                </a:solidFill>
                <a:ea typeface="Calibri"/>
                <a:cs typeface="Calibri"/>
              </a:rPr>
              <a:t> </a:t>
            </a:r>
            <a:r>
              <a:rPr lang="fr-BE" sz="1400" dirty="0" err="1">
                <a:solidFill>
                  <a:schemeClr val="bg1">
                    <a:lumMod val="49000"/>
                  </a:schemeClr>
                </a:solidFill>
                <a:ea typeface="Calibri"/>
                <a:cs typeface="Calibri"/>
              </a:rPr>
              <a:t>idealen</a:t>
            </a:r>
            <a:r>
              <a:rPr lang="fr-BE" sz="1400" dirty="0">
                <a:solidFill>
                  <a:schemeClr val="bg1">
                    <a:lumMod val="49000"/>
                  </a:schemeClr>
                </a:solidFill>
                <a:ea typeface="Calibri"/>
                <a:cs typeface="Calibri"/>
              </a:rPr>
              <a:t> en </a:t>
            </a:r>
            <a:r>
              <a:rPr lang="fr-BE" sz="1400" dirty="0" err="1">
                <a:solidFill>
                  <a:schemeClr val="bg1">
                    <a:lumMod val="49000"/>
                  </a:schemeClr>
                </a:solidFill>
                <a:ea typeface="Calibri"/>
                <a:cs typeface="Calibri"/>
              </a:rPr>
              <a:t>doelen</a:t>
            </a:r>
            <a:r>
              <a:rPr lang="fr-BE" sz="1400" dirty="0">
                <a:solidFill>
                  <a:schemeClr val="bg1">
                    <a:lumMod val="49000"/>
                  </a:schemeClr>
                </a:solidFill>
                <a:ea typeface="Calibri"/>
                <a:cs typeface="Calibri"/>
              </a:rPr>
              <a:t>.</a:t>
            </a:r>
          </a:p>
          <a:p>
            <a:pPr marL="250825" indent="-250825" algn="just">
              <a:lnSpc>
                <a:spcPct val="106000"/>
              </a:lnSpc>
              <a:spcAft>
                <a:spcPts val="0"/>
              </a:spcAft>
              <a:buFont typeface="Symbol" panose="05050102010706020507" pitchFamily="18" charset="2"/>
              <a:buChar char=""/>
              <a:defRPr/>
            </a:pPr>
            <a:r>
              <a:rPr lang="fr-BE" sz="1400" dirty="0">
                <a:solidFill>
                  <a:schemeClr val="bg1">
                    <a:lumMod val="49000"/>
                  </a:schemeClr>
                </a:solidFill>
                <a:ea typeface="Calibri"/>
                <a:cs typeface="Calibri"/>
              </a:rPr>
              <a:t>De </a:t>
            </a:r>
            <a:r>
              <a:rPr lang="fr-BE" sz="1400" dirty="0" err="1">
                <a:solidFill>
                  <a:schemeClr val="bg1">
                    <a:lumMod val="49000"/>
                  </a:schemeClr>
                </a:solidFill>
                <a:ea typeface="Calibri"/>
                <a:cs typeface="Calibri"/>
              </a:rPr>
              <a:t>werknemer</a:t>
            </a:r>
            <a:r>
              <a:rPr lang="fr-BE" sz="1400" dirty="0">
                <a:solidFill>
                  <a:schemeClr val="bg1">
                    <a:lumMod val="49000"/>
                  </a:schemeClr>
                </a:solidFill>
                <a:ea typeface="Calibri"/>
                <a:cs typeface="Calibri"/>
              </a:rPr>
              <a:t> </a:t>
            </a:r>
            <a:r>
              <a:rPr lang="fr-BE" sz="1400" dirty="0" err="1">
                <a:solidFill>
                  <a:schemeClr val="bg1">
                    <a:lumMod val="49000"/>
                  </a:schemeClr>
                </a:solidFill>
                <a:ea typeface="Calibri"/>
                <a:cs typeface="Calibri"/>
              </a:rPr>
              <a:t>geeft</a:t>
            </a:r>
            <a:r>
              <a:rPr lang="fr-BE" sz="1400" dirty="0">
                <a:solidFill>
                  <a:schemeClr val="bg1">
                    <a:lumMod val="49000"/>
                  </a:schemeClr>
                </a:solidFill>
                <a:ea typeface="Calibri"/>
                <a:cs typeface="Calibri"/>
              </a:rPr>
              <a:t> </a:t>
            </a:r>
            <a:r>
              <a:rPr lang="fr-BE" sz="1400" dirty="0" err="1">
                <a:solidFill>
                  <a:schemeClr val="bg1">
                    <a:lumMod val="49000"/>
                  </a:schemeClr>
                </a:solidFill>
                <a:ea typeface="Calibri"/>
                <a:cs typeface="Calibri"/>
              </a:rPr>
              <a:t>blijk</a:t>
            </a:r>
            <a:r>
              <a:rPr lang="fr-BE" sz="1400" dirty="0">
                <a:solidFill>
                  <a:schemeClr val="bg1">
                    <a:lumMod val="49000"/>
                  </a:schemeClr>
                </a:solidFill>
                <a:ea typeface="Calibri"/>
                <a:cs typeface="Calibri"/>
              </a:rPr>
              <a:t> van </a:t>
            </a:r>
            <a:r>
              <a:rPr lang="fr-BE" sz="1400" dirty="0" err="1">
                <a:solidFill>
                  <a:schemeClr val="bg1">
                    <a:lumMod val="49000"/>
                  </a:schemeClr>
                </a:solidFill>
                <a:ea typeface="Calibri"/>
                <a:cs typeface="Calibri"/>
              </a:rPr>
              <a:t>hoge</a:t>
            </a:r>
            <a:r>
              <a:rPr lang="fr-BE" sz="1400" dirty="0">
                <a:solidFill>
                  <a:schemeClr val="bg1">
                    <a:lumMod val="49000"/>
                  </a:schemeClr>
                </a:solidFill>
                <a:ea typeface="Calibri"/>
                <a:cs typeface="Calibri"/>
              </a:rPr>
              <a:t> </a:t>
            </a:r>
            <a:r>
              <a:rPr lang="fr-BE" sz="1400" dirty="0" err="1">
                <a:solidFill>
                  <a:schemeClr val="bg1">
                    <a:lumMod val="49000"/>
                  </a:schemeClr>
                </a:solidFill>
                <a:ea typeface="Calibri"/>
                <a:cs typeface="Calibri"/>
              </a:rPr>
              <a:t>prestaties</a:t>
            </a:r>
            <a:r>
              <a:rPr lang="fr-BE" sz="1400" dirty="0">
                <a:solidFill>
                  <a:schemeClr val="bg1">
                    <a:lumMod val="49000"/>
                  </a:schemeClr>
                </a:solidFill>
                <a:ea typeface="Calibri"/>
                <a:cs typeface="Calibri"/>
              </a:rPr>
              <a:t>, autonomie en </a:t>
            </a:r>
            <a:r>
              <a:rPr lang="fr-BE" sz="1400" dirty="0" err="1">
                <a:solidFill>
                  <a:schemeClr val="bg1">
                    <a:lumMod val="49000"/>
                  </a:schemeClr>
                </a:solidFill>
                <a:ea typeface="Calibri"/>
                <a:cs typeface="Calibri"/>
              </a:rPr>
              <a:t>goed</a:t>
            </a:r>
            <a:r>
              <a:rPr lang="fr-BE" sz="1400" dirty="0">
                <a:solidFill>
                  <a:schemeClr val="bg1">
                    <a:lumMod val="49000"/>
                  </a:schemeClr>
                </a:solidFill>
                <a:ea typeface="Calibri"/>
                <a:cs typeface="Calibri"/>
              </a:rPr>
              <a:t> contact met </a:t>
            </a:r>
            <a:r>
              <a:rPr lang="fr-BE" sz="1400" dirty="0" err="1">
                <a:solidFill>
                  <a:schemeClr val="bg1">
                    <a:lumMod val="49000"/>
                  </a:schemeClr>
                </a:solidFill>
                <a:ea typeface="Calibri"/>
                <a:cs typeface="Calibri"/>
              </a:rPr>
              <a:t>collega's</a:t>
            </a:r>
            <a:r>
              <a:rPr lang="fr-BE" sz="1400" dirty="0">
                <a:solidFill>
                  <a:schemeClr val="bg1">
                    <a:lumMod val="49000"/>
                  </a:schemeClr>
                </a:solidFill>
                <a:ea typeface="Calibri"/>
                <a:cs typeface="Calibri"/>
              </a:rPr>
              <a:t>.</a:t>
            </a:r>
          </a:p>
          <a:p>
            <a:pPr marL="250825" indent="-250825" algn="just">
              <a:lnSpc>
                <a:spcPct val="106000"/>
              </a:lnSpc>
              <a:spcAft>
                <a:spcPts val="0"/>
              </a:spcAft>
              <a:buFont typeface="Symbol" panose="05050102010706020507" pitchFamily="18" charset="2"/>
              <a:buChar char=""/>
              <a:defRPr/>
            </a:pPr>
            <a:r>
              <a:rPr lang="fr-BE" sz="1400" dirty="0" err="1">
                <a:solidFill>
                  <a:schemeClr val="bg1">
                    <a:lumMod val="49000"/>
                  </a:schemeClr>
                </a:solidFill>
                <a:ea typeface="Calibri"/>
                <a:cs typeface="Calibri"/>
              </a:rPr>
              <a:t>Werknemers</a:t>
            </a:r>
            <a:r>
              <a:rPr lang="fr-BE" sz="1400" dirty="0">
                <a:solidFill>
                  <a:schemeClr val="bg1">
                    <a:lumMod val="49000"/>
                  </a:schemeClr>
                </a:solidFill>
                <a:ea typeface="Calibri"/>
                <a:cs typeface="Calibri"/>
              </a:rPr>
              <a:t> </a:t>
            </a:r>
            <a:r>
              <a:rPr lang="fr-BE" sz="1400" dirty="0" err="1">
                <a:solidFill>
                  <a:schemeClr val="bg1">
                    <a:lumMod val="49000"/>
                  </a:schemeClr>
                </a:solidFill>
                <a:ea typeface="Calibri"/>
                <a:cs typeface="Calibri"/>
              </a:rPr>
              <a:t>identificeren</a:t>
            </a:r>
            <a:r>
              <a:rPr lang="fr-BE" sz="1400" dirty="0">
                <a:solidFill>
                  <a:schemeClr val="bg1">
                    <a:lumMod val="49000"/>
                  </a:schemeClr>
                </a:solidFill>
                <a:ea typeface="Calibri"/>
                <a:cs typeface="Calibri"/>
              </a:rPr>
              <a:t> </a:t>
            </a:r>
            <a:r>
              <a:rPr lang="fr-BE" sz="1400" dirty="0" err="1">
                <a:solidFill>
                  <a:schemeClr val="bg1">
                    <a:lumMod val="49000"/>
                  </a:schemeClr>
                </a:solidFill>
                <a:ea typeface="Calibri"/>
                <a:cs typeface="Calibri"/>
              </a:rPr>
              <a:t>zich</a:t>
            </a:r>
            <a:r>
              <a:rPr lang="fr-BE" sz="1400" dirty="0">
                <a:solidFill>
                  <a:schemeClr val="bg1">
                    <a:lumMod val="49000"/>
                  </a:schemeClr>
                </a:solidFill>
                <a:ea typeface="Calibri"/>
                <a:cs typeface="Calibri"/>
              </a:rPr>
              <a:t> </a:t>
            </a:r>
            <a:r>
              <a:rPr lang="fr-BE" sz="1400" dirty="0" err="1">
                <a:solidFill>
                  <a:schemeClr val="bg1">
                    <a:lumMod val="49000"/>
                  </a:schemeClr>
                </a:solidFill>
                <a:ea typeface="Calibri"/>
                <a:cs typeface="Calibri"/>
              </a:rPr>
              <a:t>sterk</a:t>
            </a:r>
            <a:r>
              <a:rPr lang="fr-BE" sz="1400" dirty="0">
                <a:solidFill>
                  <a:schemeClr val="bg1">
                    <a:lumMod val="49000"/>
                  </a:schemeClr>
                </a:solidFill>
                <a:ea typeface="Calibri"/>
                <a:cs typeface="Calibri"/>
              </a:rPr>
              <a:t> met hun </a:t>
            </a:r>
            <a:r>
              <a:rPr lang="fr-BE" sz="1400" dirty="0" err="1">
                <a:solidFill>
                  <a:schemeClr val="bg1">
                    <a:lumMod val="49000"/>
                  </a:schemeClr>
                </a:solidFill>
                <a:ea typeface="Calibri"/>
                <a:cs typeface="Calibri"/>
              </a:rPr>
              <a:t>organisatie</a:t>
            </a:r>
            <a:r>
              <a:rPr lang="fr-BE" sz="1400" dirty="0">
                <a:solidFill>
                  <a:schemeClr val="bg1">
                    <a:lumMod val="49000"/>
                  </a:schemeClr>
                </a:solidFill>
                <a:ea typeface="Calibri"/>
                <a:cs typeface="Calibri"/>
              </a:rPr>
              <a:t> en </a:t>
            </a:r>
            <a:r>
              <a:rPr lang="fr-BE" sz="1400" dirty="0" err="1">
                <a:solidFill>
                  <a:schemeClr val="bg1">
                    <a:lumMod val="49000"/>
                  </a:schemeClr>
                </a:solidFill>
                <a:ea typeface="Calibri"/>
                <a:cs typeface="Calibri"/>
              </a:rPr>
              <a:t>zijn</a:t>
            </a:r>
            <a:r>
              <a:rPr lang="fr-BE" sz="1400" dirty="0">
                <a:solidFill>
                  <a:schemeClr val="bg1">
                    <a:lumMod val="49000"/>
                  </a:schemeClr>
                </a:solidFill>
                <a:ea typeface="Calibri"/>
                <a:cs typeface="Calibri"/>
              </a:rPr>
              <a:t> </a:t>
            </a:r>
            <a:r>
              <a:rPr lang="fr-BE" sz="1400" dirty="0" err="1">
                <a:solidFill>
                  <a:schemeClr val="bg1">
                    <a:lumMod val="49000"/>
                  </a:schemeClr>
                </a:solidFill>
                <a:ea typeface="Calibri"/>
                <a:cs typeface="Calibri"/>
              </a:rPr>
              <a:t>toegewijd</a:t>
            </a:r>
            <a:r>
              <a:rPr lang="fr-BE" sz="1400" dirty="0">
                <a:solidFill>
                  <a:schemeClr val="bg1">
                    <a:lumMod val="49000"/>
                  </a:schemeClr>
                </a:solidFill>
                <a:ea typeface="Calibri"/>
                <a:cs typeface="Calibri"/>
              </a:rPr>
              <a:t> </a:t>
            </a:r>
            <a:r>
              <a:rPr lang="fr-BE" sz="1400" dirty="0" err="1">
                <a:solidFill>
                  <a:schemeClr val="bg1">
                    <a:lumMod val="49000"/>
                  </a:schemeClr>
                </a:solidFill>
                <a:ea typeface="Calibri"/>
                <a:cs typeface="Calibri"/>
              </a:rPr>
              <a:t>aan</a:t>
            </a:r>
            <a:r>
              <a:rPr lang="fr-BE" sz="1400" dirty="0">
                <a:solidFill>
                  <a:schemeClr val="bg1">
                    <a:lumMod val="49000"/>
                  </a:schemeClr>
                </a:solidFill>
                <a:ea typeface="Calibri"/>
                <a:cs typeface="Calibri"/>
              </a:rPr>
              <a:t> hun werk, </a:t>
            </a:r>
            <a:r>
              <a:rPr lang="fr-BE" sz="1400" dirty="0" err="1">
                <a:solidFill>
                  <a:schemeClr val="bg1">
                    <a:lumMod val="49000"/>
                  </a:schemeClr>
                </a:solidFill>
                <a:ea typeface="Calibri"/>
                <a:cs typeface="Calibri"/>
              </a:rPr>
              <a:t>wat</a:t>
            </a:r>
            <a:r>
              <a:rPr lang="fr-BE" sz="1400" dirty="0">
                <a:solidFill>
                  <a:schemeClr val="bg1">
                    <a:lumMod val="49000"/>
                  </a:schemeClr>
                </a:solidFill>
                <a:ea typeface="Calibri"/>
                <a:cs typeface="Calibri"/>
              </a:rPr>
              <a:t> </a:t>
            </a:r>
            <a:r>
              <a:rPr lang="fr-BE" sz="1400" dirty="0" err="1">
                <a:solidFill>
                  <a:schemeClr val="bg1">
                    <a:lumMod val="49000"/>
                  </a:schemeClr>
                </a:solidFill>
                <a:ea typeface="Calibri"/>
                <a:cs typeface="Calibri"/>
              </a:rPr>
              <a:t>hen</a:t>
            </a:r>
            <a:r>
              <a:rPr lang="fr-BE" sz="1400" dirty="0">
                <a:solidFill>
                  <a:schemeClr val="bg1">
                    <a:lumMod val="49000"/>
                  </a:schemeClr>
                </a:solidFill>
                <a:ea typeface="Calibri"/>
                <a:cs typeface="Calibri"/>
              </a:rPr>
              <a:t> </a:t>
            </a:r>
            <a:r>
              <a:rPr lang="fr-BE" sz="1400" dirty="0" err="1">
                <a:solidFill>
                  <a:schemeClr val="bg1">
                    <a:lumMod val="49000"/>
                  </a:schemeClr>
                </a:solidFill>
                <a:ea typeface="Calibri"/>
                <a:cs typeface="Calibri"/>
              </a:rPr>
              <a:t>veel</a:t>
            </a:r>
            <a:r>
              <a:rPr lang="fr-BE" sz="1400" dirty="0">
                <a:solidFill>
                  <a:schemeClr val="bg1">
                    <a:lumMod val="49000"/>
                  </a:schemeClr>
                </a:solidFill>
                <a:ea typeface="Calibri"/>
                <a:cs typeface="Calibri"/>
              </a:rPr>
              <a:t> </a:t>
            </a:r>
            <a:r>
              <a:rPr lang="fr-BE" sz="1400" dirty="0" err="1">
                <a:solidFill>
                  <a:schemeClr val="bg1">
                    <a:lumMod val="49000"/>
                  </a:schemeClr>
                </a:solidFill>
                <a:ea typeface="Calibri"/>
                <a:cs typeface="Calibri"/>
              </a:rPr>
              <a:t>energie</a:t>
            </a:r>
            <a:r>
              <a:rPr lang="fr-BE" sz="1400" dirty="0">
                <a:solidFill>
                  <a:schemeClr val="bg1">
                    <a:lumMod val="49000"/>
                  </a:schemeClr>
                </a:solidFill>
                <a:ea typeface="Calibri"/>
                <a:cs typeface="Calibri"/>
              </a:rPr>
              <a:t> </a:t>
            </a:r>
            <a:r>
              <a:rPr lang="fr-BE" sz="1400" dirty="0" err="1">
                <a:solidFill>
                  <a:schemeClr val="bg1">
                    <a:lumMod val="49000"/>
                  </a:schemeClr>
                </a:solidFill>
                <a:ea typeface="Calibri"/>
                <a:cs typeface="Calibri"/>
              </a:rPr>
              <a:t>geeft</a:t>
            </a:r>
            <a:r>
              <a:rPr lang="fr-BE" sz="1400" dirty="0">
                <a:solidFill>
                  <a:schemeClr val="bg1">
                    <a:lumMod val="49000"/>
                  </a:schemeClr>
                </a:solidFill>
                <a:ea typeface="Calibri"/>
                <a:cs typeface="Calibri"/>
              </a:rPr>
              <a:t>.</a:t>
            </a:r>
          </a:p>
          <a:p>
            <a:pPr marL="0" indent="0" algn="just">
              <a:lnSpc>
                <a:spcPct val="106000"/>
              </a:lnSpc>
              <a:spcAft>
                <a:spcPts val="0"/>
              </a:spcAft>
              <a:buFont typeface="Symbol" panose="05050102010706020507" pitchFamily="18" charset="2"/>
              <a:buNone/>
              <a:defRPr/>
            </a:pPr>
            <a:r>
              <a:rPr lang="fr-BE" sz="1400" dirty="0">
                <a:solidFill>
                  <a:schemeClr val="bg1">
                    <a:lumMod val="49000"/>
                  </a:schemeClr>
                </a:solidFill>
                <a:ea typeface="Calibri"/>
                <a:cs typeface="Calibri"/>
              </a:rPr>
              <a:t> </a:t>
            </a:r>
          </a:p>
          <a:p>
            <a:pPr algn="just">
              <a:lnSpc>
                <a:spcPct val="106000"/>
              </a:lnSpc>
              <a:spcAft>
                <a:spcPts val="0"/>
              </a:spcAft>
              <a:defRPr/>
            </a:pPr>
            <a:r>
              <a:rPr lang="fr-BE" sz="1400" dirty="0">
                <a:solidFill>
                  <a:schemeClr val="bg1">
                    <a:lumMod val="49000"/>
                  </a:schemeClr>
                </a:solidFill>
                <a:ea typeface="Calibri"/>
                <a:cs typeface="Calibri"/>
              </a:rPr>
              <a:t> </a:t>
            </a:r>
          </a:p>
          <a:p>
            <a:pPr>
              <a:lnSpc>
                <a:spcPct val="106000"/>
              </a:lnSpc>
              <a:spcAft>
                <a:spcPts val="585"/>
              </a:spcAft>
              <a:defRPr/>
            </a:pPr>
            <a:r>
              <a:rPr lang="fr-BE" b="1" dirty="0">
                <a:solidFill>
                  <a:schemeClr val="bg1">
                    <a:lumMod val="49000"/>
                  </a:schemeClr>
                </a:solidFill>
                <a:ea typeface="Calibri"/>
                <a:cs typeface="Calibri"/>
              </a:rPr>
              <a:t>FASE 1: </a:t>
            </a:r>
            <a:r>
              <a:rPr lang="fr-BE" b="1" dirty="0" err="1">
                <a:solidFill>
                  <a:schemeClr val="bg1">
                    <a:lumMod val="49000"/>
                  </a:schemeClr>
                </a:solidFill>
                <a:ea typeface="Calibri"/>
                <a:cs typeface="Calibri"/>
              </a:rPr>
              <a:t>Breekbaarheid</a:t>
            </a:r>
            <a:r>
              <a:rPr lang="fr-BE" b="1" dirty="0">
                <a:solidFill>
                  <a:schemeClr val="bg1">
                    <a:lumMod val="49000"/>
                  </a:schemeClr>
                </a:solidFill>
                <a:ea typeface="Calibri"/>
                <a:cs typeface="Calibri"/>
              </a:rPr>
              <a:t> van het </a:t>
            </a:r>
            <a:r>
              <a:rPr lang="fr-BE" b="1" dirty="0" err="1">
                <a:solidFill>
                  <a:schemeClr val="bg1">
                    <a:lumMod val="49000"/>
                  </a:schemeClr>
                </a:solidFill>
                <a:ea typeface="Calibri"/>
                <a:cs typeface="Calibri"/>
              </a:rPr>
              <a:t>ideaal</a:t>
            </a:r>
            <a:endParaRPr lang="fr-BE" b="1" dirty="0">
              <a:solidFill>
                <a:schemeClr val="bg1">
                  <a:lumMod val="49000"/>
                </a:schemeClr>
              </a:solidFill>
              <a:ea typeface="Calibri"/>
              <a:cs typeface="Calibri"/>
            </a:endParaRPr>
          </a:p>
          <a:p>
            <a:pPr marL="250825" indent="-250825" algn="just">
              <a:lnSpc>
                <a:spcPct val="106000"/>
              </a:lnSpc>
              <a:spcAft>
                <a:spcPts val="0"/>
              </a:spcAft>
              <a:buFont typeface="Symbol" panose="05050102010706020507" pitchFamily="18" charset="2"/>
              <a:buChar char=""/>
              <a:defRPr/>
            </a:pPr>
            <a:r>
              <a:rPr lang="fr-BE" sz="1400" dirty="0" err="1">
                <a:solidFill>
                  <a:schemeClr val="bg1">
                    <a:lumMod val="49000"/>
                  </a:schemeClr>
                </a:solidFill>
                <a:ea typeface="Calibri"/>
                <a:cs typeface="Calibri"/>
              </a:rPr>
              <a:t>Waargenomen</a:t>
            </a:r>
            <a:r>
              <a:rPr lang="fr-BE" sz="1400" dirty="0">
                <a:solidFill>
                  <a:schemeClr val="bg1">
                    <a:lumMod val="49000"/>
                  </a:schemeClr>
                </a:solidFill>
                <a:ea typeface="Calibri"/>
                <a:cs typeface="Calibri"/>
              </a:rPr>
              <a:t> </a:t>
            </a:r>
            <a:r>
              <a:rPr lang="fr-BE" sz="1400" dirty="0" err="1">
                <a:solidFill>
                  <a:schemeClr val="bg1">
                    <a:lumMod val="49000"/>
                  </a:schemeClr>
                </a:solidFill>
                <a:ea typeface="Calibri"/>
                <a:cs typeface="Calibri"/>
              </a:rPr>
              <a:t>tegenstrijdigheden</a:t>
            </a:r>
            <a:r>
              <a:rPr lang="fr-BE" sz="1400" dirty="0">
                <a:solidFill>
                  <a:schemeClr val="bg1">
                    <a:lumMod val="49000"/>
                  </a:schemeClr>
                </a:solidFill>
                <a:ea typeface="Calibri"/>
                <a:cs typeface="Calibri"/>
              </a:rPr>
              <a:t> in de </a:t>
            </a:r>
            <a:r>
              <a:rPr lang="fr-BE" sz="1400" dirty="0" err="1">
                <a:solidFill>
                  <a:schemeClr val="bg1">
                    <a:lumMod val="49000"/>
                  </a:schemeClr>
                </a:solidFill>
                <a:ea typeface="Calibri"/>
                <a:cs typeface="Calibri"/>
              </a:rPr>
              <a:t>professionele</a:t>
            </a:r>
            <a:r>
              <a:rPr lang="fr-BE" sz="1400" dirty="0">
                <a:solidFill>
                  <a:schemeClr val="bg1">
                    <a:lumMod val="49000"/>
                  </a:schemeClr>
                </a:solidFill>
                <a:ea typeface="Calibri"/>
                <a:cs typeface="Calibri"/>
              </a:rPr>
              <a:t> </a:t>
            </a:r>
            <a:r>
              <a:rPr lang="fr-BE" sz="1400" dirty="0" err="1">
                <a:solidFill>
                  <a:schemeClr val="bg1">
                    <a:lumMod val="49000"/>
                  </a:schemeClr>
                </a:solidFill>
                <a:ea typeface="Calibri"/>
                <a:cs typeface="Calibri"/>
              </a:rPr>
              <a:t>omgeving</a:t>
            </a:r>
            <a:r>
              <a:rPr lang="fr-BE" sz="1400" dirty="0">
                <a:solidFill>
                  <a:schemeClr val="bg1">
                    <a:lumMod val="49000"/>
                  </a:schemeClr>
                </a:solidFill>
                <a:ea typeface="Calibri"/>
                <a:cs typeface="Calibri"/>
              </a:rPr>
              <a:t> (</a:t>
            </a:r>
            <a:r>
              <a:rPr lang="fr-BE" sz="1400" dirty="0" err="1">
                <a:solidFill>
                  <a:schemeClr val="bg1">
                    <a:lumMod val="49000"/>
                  </a:schemeClr>
                </a:solidFill>
                <a:ea typeface="Calibri"/>
                <a:cs typeface="Calibri"/>
              </a:rPr>
              <a:t>bijv</a:t>
            </a:r>
            <a:r>
              <a:rPr lang="fr-BE" sz="1400" dirty="0">
                <a:solidFill>
                  <a:schemeClr val="bg1">
                    <a:lumMod val="49000"/>
                  </a:schemeClr>
                </a:solidFill>
                <a:ea typeface="Calibri"/>
                <a:cs typeface="Calibri"/>
              </a:rPr>
              <a:t>. </a:t>
            </a:r>
            <a:r>
              <a:rPr lang="fr-BE" sz="1400" dirty="0" err="1">
                <a:solidFill>
                  <a:schemeClr val="bg1">
                    <a:lumMod val="49000"/>
                  </a:schemeClr>
                </a:solidFill>
                <a:ea typeface="Calibri"/>
                <a:cs typeface="Calibri"/>
              </a:rPr>
              <a:t>waardenconflicten</a:t>
            </a:r>
            <a:r>
              <a:rPr lang="fr-BE" sz="1400" dirty="0">
                <a:solidFill>
                  <a:schemeClr val="bg1">
                    <a:lumMod val="49000"/>
                  </a:schemeClr>
                </a:solidFill>
                <a:ea typeface="Calibri"/>
                <a:cs typeface="Calibri"/>
              </a:rPr>
              <a:t>, </a:t>
            </a:r>
            <a:r>
              <a:rPr lang="fr-BE" sz="1400" dirty="0" err="1">
                <a:solidFill>
                  <a:schemeClr val="bg1">
                    <a:lumMod val="49000"/>
                  </a:schemeClr>
                </a:solidFill>
                <a:ea typeface="Calibri"/>
                <a:cs typeface="Calibri"/>
              </a:rPr>
              <a:t>onbereikbare</a:t>
            </a:r>
            <a:r>
              <a:rPr lang="fr-BE" sz="1400" dirty="0">
                <a:solidFill>
                  <a:schemeClr val="bg1">
                    <a:lumMod val="49000"/>
                  </a:schemeClr>
                </a:solidFill>
                <a:ea typeface="Calibri"/>
                <a:cs typeface="Calibri"/>
              </a:rPr>
              <a:t> </a:t>
            </a:r>
            <a:r>
              <a:rPr lang="fr-BE" sz="1400" dirty="0" err="1">
                <a:solidFill>
                  <a:schemeClr val="bg1">
                    <a:lumMod val="49000"/>
                  </a:schemeClr>
                </a:solidFill>
                <a:ea typeface="Calibri"/>
                <a:cs typeface="Calibri"/>
              </a:rPr>
              <a:t>doelen</a:t>
            </a:r>
            <a:r>
              <a:rPr lang="fr-BE" sz="1400" dirty="0">
                <a:solidFill>
                  <a:schemeClr val="bg1">
                    <a:lumMod val="49000"/>
                  </a:schemeClr>
                </a:solidFill>
                <a:ea typeface="Calibri"/>
                <a:cs typeface="Calibri"/>
              </a:rPr>
              <a:t>)</a:t>
            </a:r>
          </a:p>
          <a:p>
            <a:pPr marL="250825" indent="-250825" algn="just">
              <a:lnSpc>
                <a:spcPct val="106000"/>
              </a:lnSpc>
              <a:spcAft>
                <a:spcPts val="0"/>
              </a:spcAft>
              <a:buFont typeface="Symbol" panose="05050102010706020507" pitchFamily="18" charset="2"/>
              <a:buChar char=""/>
              <a:defRPr/>
            </a:pPr>
            <a:r>
              <a:rPr lang="fr-BE" sz="1400" dirty="0" err="1">
                <a:solidFill>
                  <a:schemeClr val="bg1">
                    <a:lumMod val="49000"/>
                  </a:schemeClr>
                </a:solidFill>
                <a:ea typeface="Calibri"/>
                <a:cs typeface="Calibri"/>
              </a:rPr>
              <a:t>Gevoelens</a:t>
            </a:r>
            <a:r>
              <a:rPr lang="fr-BE" sz="1400" dirty="0">
                <a:solidFill>
                  <a:schemeClr val="bg1">
                    <a:lumMod val="49000"/>
                  </a:schemeClr>
                </a:solidFill>
                <a:ea typeface="Calibri"/>
                <a:cs typeface="Calibri"/>
              </a:rPr>
              <a:t> van </a:t>
            </a:r>
            <a:r>
              <a:rPr lang="fr-BE" sz="1400" dirty="0" err="1">
                <a:solidFill>
                  <a:schemeClr val="bg1">
                    <a:lumMod val="49000"/>
                  </a:schemeClr>
                </a:solidFill>
                <a:ea typeface="Calibri"/>
                <a:cs typeface="Calibri"/>
              </a:rPr>
              <a:t>angst</a:t>
            </a:r>
            <a:r>
              <a:rPr lang="fr-BE" sz="1400" dirty="0">
                <a:solidFill>
                  <a:schemeClr val="bg1">
                    <a:lumMod val="49000"/>
                  </a:schemeClr>
                </a:solidFill>
                <a:ea typeface="Calibri"/>
                <a:cs typeface="Calibri"/>
              </a:rPr>
              <a:t> om je </a:t>
            </a:r>
            <a:r>
              <a:rPr lang="fr-BE" sz="1400" dirty="0" err="1">
                <a:solidFill>
                  <a:schemeClr val="bg1">
                    <a:lumMod val="49000"/>
                  </a:schemeClr>
                </a:solidFill>
                <a:ea typeface="Calibri"/>
                <a:cs typeface="Calibri"/>
              </a:rPr>
              <a:t>werkideaal</a:t>
            </a:r>
            <a:r>
              <a:rPr lang="fr-BE" sz="1400" dirty="0">
                <a:solidFill>
                  <a:schemeClr val="bg1">
                    <a:lumMod val="49000"/>
                  </a:schemeClr>
                </a:solidFill>
                <a:ea typeface="Calibri"/>
                <a:cs typeface="Calibri"/>
              </a:rPr>
              <a:t> te </a:t>
            </a:r>
            <a:r>
              <a:rPr lang="fr-BE" sz="1400" dirty="0" err="1">
                <a:solidFill>
                  <a:schemeClr val="bg1">
                    <a:lumMod val="49000"/>
                  </a:schemeClr>
                </a:solidFill>
                <a:ea typeface="Calibri"/>
                <a:cs typeface="Calibri"/>
              </a:rPr>
              <a:t>verliezen</a:t>
            </a:r>
            <a:r>
              <a:rPr lang="fr-BE" sz="1400" dirty="0">
                <a:solidFill>
                  <a:schemeClr val="bg1">
                    <a:lumMod val="49000"/>
                  </a:schemeClr>
                </a:solidFill>
                <a:ea typeface="Calibri"/>
                <a:cs typeface="Calibri"/>
              </a:rPr>
              <a:t> </a:t>
            </a:r>
          </a:p>
          <a:p>
            <a:pPr marL="250825" indent="-250825" algn="just">
              <a:lnSpc>
                <a:spcPct val="106000"/>
              </a:lnSpc>
              <a:spcAft>
                <a:spcPts val="0"/>
              </a:spcAft>
              <a:buFont typeface="Symbol" panose="05050102010706020507" pitchFamily="18" charset="2"/>
              <a:buChar char=""/>
              <a:defRPr/>
            </a:pPr>
            <a:r>
              <a:rPr lang="fr-BE" sz="1400" dirty="0" err="1">
                <a:solidFill>
                  <a:schemeClr val="bg1">
                    <a:lumMod val="49000"/>
                  </a:schemeClr>
                </a:solidFill>
                <a:ea typeface="Calibri"/>
                <a:cs typeface="Calibri"/>
              </a:rPr>
              <a:t>Angst</a:t>
            </a:r>
            <a:r>
              <a:rPr lang="fr-BE" sz="1400" dirty="0">
                <a:solidFill>
                  <a:schemeClr val="bg1">
                    <a:lumMod val="49000"/>
                  </a:schemeClr>
                </a:solidFill>
                <a:ea typeface="Calibri"/>
                <a:cs typeface="Calibri"/>
              </a:rPr>
              <a:t> om niet langer </a:t>
            </a:r>
            <a:r>
              <a:rPr lang="fr-BE" sz="1400" dirty="0" err="1">
                <a:solidFill>
                  <a:schemeClr val="bg1">
                    <a:lumMod val="49000"/>
                  </a:schemeClr>
                </a:solidFill>
                <a:ea typeface="Calibri"/>
                <a:cs typeface="Calibri"/>
              </a:rPr>
              <a:t>uit</a:t>
            </a:r>
            <a:r>
              <a:rPr lang="fr-BE" sz="1400" dirty="0">
                <a:solidFill>
                  <a:schemeClr val="bg1">
                    <a:lumMod val="49000"/>
                  </a:schemeClr>
                </a:solidFill>
                <a:ea typeface="Calibri"/>
                <a:cs typeface="Calibri"/>
              </a:rPr>
              <a:t> </a:t>
            </a:r>
            <a:r>
              <a:rPr lang="fr-BE" sz="1400" dirty="0" err="1">
                <a:solidFill>
                  <a:schemeClr val="bg1">
                    <a:lumMod val="49000"/>
                  </a:schemeClr>
                </a:solidFill>
                <a:ea typeface="Calibri"/>
                <a:cs typeface="Calibri"/>
              </a:rPr>
              <a:t>interesse</a:t>
            </a:r>
            <a:r>
              <a:rPr lang="fr-BE" sz="1400" dirty="0">
                <a:solidFill>
                  <a:schemeClr val="bg1">
                    <a:lumMod val="49000"/>
                  </a:schemeClr>
                </a:solidFill>
                <a:ea typeface="Calibri"/>
                <a:cs typeface="Calibri"/>
              </a:rPr>
              <a:t> maar </a:t>
            </a:r>
            <a:r>
              <a:rPr lang="fr-BE" sz="1400" dirty="0" err="1">
                <a:solidFill>
                  <a:schemeClr val="bg1">
                    <a:lumMod val="49000"/>
                  </a:schemeClr>
                </a:solidFill>
                <a:ea typeface="Calibri"/>
                <a:cs typeface="Calibri"/>
              </a:rPr>
              <a:t>uit</a:t>
            </a:r>
            <a:r>
              <a:rPr lang="fr-BE" sz="1400" dirty="0">
                <a:solidFill>
                  <a:schemeClr val="bg1">
                    <a:lumMod val="49000"/>
                  </a:schemeClr>
                </a:solidFill>
                <a:ea typeface="Calibri"/>
                <a:cs typeface="Calibri"/>
              </a:rPr>
              <a:t> </a:t>
            </a:r>
            <a:r>
              <a:rPr lang="fr-BE" sz="1400" dirty="0" err="1">
                <a:solidFill>
                  <a:schemeClr val="bg1">
                    <a:lumMod val="49000"/>
                  </a:schemeClr>
                </a:solidFill>
                <a:ea typeface="Calibri"/>
                <a:cs typeface="Calibri"/>
              </a:rPr>
              <a:t>noodzaak</a:t>
            </a:r>
            <a:r>
              <a:rPr lang="fr-BE" sz="1400" dirty="0">
                <a:solidFill>
                  <a:schemeClr val="bg1">
                    <a:lumMod val="49000"/>
                  </a:schemeClr>
                </a:solidFill>
                <a:ea typeface="Calibri"/>
                <a:cs typeface="Calibri"/>
              </a:rPr>
              <a:t> te </a:t>
            </a:r>
            <a:r>
              <a:rPr lang="fr-BE" sz="1400" dirty="0" err="1">
                <a:solidFill>
                  <a:schemeClr val="bg1">
                    <a:lumMod val="49000"/>
                  </a:schemeClr>
                </a:solidFill>
                <a:ea typeface="Calibri"/>
                <a:cs typeface="Calibri"/>
              </a:rPr>
              <a:t>werken</a:t>
            </a:r>
            <a:endParaRPr lang="fr-BE" sz="1400" dirty="0">
              <a:solidFill>
                <a:schemeClr val="bg1">
                  <a:lumMod val="49000"/>
                </a:schemeClr>
              </a:solidFill>
              <a:ea typeface="Calibri"/>
              <a:cs typeface="Calibri"/>
            </a:endParaRPr>
          </a:p>
          <a:p>
            <a:pPr marL="250825" indent="-250825" algn="just">
              <a:lnSpc>
                <a:spcPct val="106000"/>
              </a:lnSpc>
              <a:spcAft>
                <a:spcPts val="0"/>
              </a:spcAft>
              <a:buFont typeface="Symbol" panose="05050102010706020507" pitchFamily="18" charset="2"/>
              <a:buChar char=""/>
              <a:defRPr/>
            </a:pPr>
            <a:r>
              <a:rPr lang="fr-BE" sz="1400" dirty="0" err="1">
                <a:solidFill>
                  <a:schemeClr val="bg1">
                    <a:lumMod val="49000"/>
                  </a:schemeClr>
                </a:solidFill>
                <a:ea typeface="Calibri"/>
                <a:cs typeface="Calibri"/>
              </a:rPr>
              <a:t>Twijfels</a:t>
            </a:r>
            <a:r>
              <a:rPr lang="fr-BE" sz="1400" dirty="0">
                <a:solidFill>
                  <a:schemeClr val="bg1">
                    <a:lumMod val="49000"/>
                  </a:schemeClr>
                </a:solidFill>
                <a:ea typeface="Calibri"/>
                <a:cs typeface="Calibri"/>
              </a:rPr>
              <a:t> over </a:t>
            </a:r>
            <a:r>
              <a:rPr lang="fr-BE" sz="1400" dirty="0" err="1">
                <a:solidFill>
                  <a:schemeClr val="bg1">
                    <a:lumMod val="49000"/>
                  </a:schemeClr>
                </a:solidFill>
                <a:ea typeface="Calibri"/>
                <a:cs typeface="Calibri"/>
              </a:rPr>
              <a:t>effectiviteit</a:t>
            </a:r>
            <a:r>
              <a:rPr lang="fr-BE" sz="1400" dirty="0">
                <a:solidFill>
                  <a:schemeClr val="bg1">
                    <a:lumMod val="49000"/>
                  </a:schemeClr>
                </a:solidFill>
                <a:ea typeface="Calibri"/>
                <a:cs typeface="Calibri"/>
              </a:rPr>
              <a:t> op het werk </a:t>
            </a:r>
          </a:p>
          <a:p>
            <a:pPr marL="250825" indent="-250825" algn="just">
              <a:lnSpc>
                <a:spcPct val="106000"/>
              </a:lnSpc>
              <a:spcAft>
                <a:spcPts val="0"/>
              </a:spcAft>
              <a:buFont typeface="Symbol" panose="05050102010706020507" pitchFamily="18" charset="2"/>
              <a:buChar char=""/>
              <a:defRPr/>
            </a:pPr>
            <a:r>
              <a:rPr lang="fr-BE" sz="1400" dirty="0" err="1">
                <a:solidFill>
                  <a:schemeClr val="bg1">
                    <a:lumMod val="49000"/>
                  </a:schemeClr>
                </a:solidFill>
                <a:ea typeface="Calibri"/>
                <a:cs typeface="Calibri"/>
              </a:rPr>
              <a:t>Twijfels</a:t>
            </a:r>
            <a:r>
              <a:rPr lang="fr-BE" sz="1400" dirty="0">
                <a:solidFill>
                  <a:schemeClr val="bg1">
                    <a:lumMod val="49000"/>
                  </a:schemeClr>
                </a:solidFill>
                <a:ea typeface="Calibri"/>
                <a:cs typeface="Calibri"/>
              </a:rPr>
              <a:t> over de </a:t>
            </a:r>
            <a:r>
              <a:rPr lang="fr-BE" sz="1400" dirty="0" err="1">
                <a:solidFill>
                  <a:schemeClr val="bg1">
                    <a:lumMod val="49000"/>
                  </a:schemeClr>
                </a:solidFill>
                <a:ea typeface="Calibri"/>
                <a:cs typeface="Calibri"/>
              </a:rPr>
              <a:t>relevantie</a:t>
            </a:r>
            <a:r>
              <a:rPr lang="fr-BE" sz="1400" dirty="0">
                <a:solidFill>
                  <a:schemeClr val="bg1">
                    <a:lumMod val="49000"/>
                  </a:schemeClr>
                </a:solidFill>
                <a:ea typeface="Calibri"/>
                <a:cs typeface="Calibri"/>
              </a:rPr>
              <a:t> en </a:t>
            </a:r>
            <a:r>
              <a:rPr lang="fr-BE" sz="1400" dirty="0" err="1">
                <a:solidFill>
                  <a:schemeClr val="bg1">
                    <a:lumMod val="49000"/>
                  </a:schemeClr>
                </a:solidFill>
                <a:ea typeface="Calibri"/>
                <a:cs typeface="Calibri"/>
              </a:rPr>
              <a:t>waarde</a:t>
            </a:r>
            <a:r>
              <a:rPr lang="fr-BE" sz="1400" dirty="0">
                <a:solidFill>
                  <a:schemeClr val="bg1">
                    <a:lumMod val="49000"/>
                  </a:schemeClr>
                </a:solidFill>
                <a:ea typeface="Calibri"/>
                <a:cs typeface="Calibri"/>
              </a:rPr>
              <a:t> van het werk</a:t>
            </a:r>
          </a:p>
          <a:p>
            <a:pPr marL="250825" indent="-250825" algn="just">
              <a:lnSpc>
                <a:spcPct val="106000"/>
              </a:lnSpc>
              <a:spcAft>
                <a:spcPts val="0"/>
              </a:spcAft>
              <a:buFont typeface="Symbol" panose="05050102010706020507" pitchFamily="18" charset="2"/>
              <a:buChar char=""/>
              <a:defRPr/>
            </a:pPr>
            <a:r>
              <a:rPr lang="fr-BE" sz="1400" dirty="0" err="1">
                <a:solidFill>
                  <a:schemeClr val="bg1">
                    <a:lumMod val="49000"/>
                  </a:schemeClr>
                </a:solidFill>
                <a:ea typeface="Calibri"/>
                <a:cs typeface="Calibri"/>
              </a:rPr>
              <a:t>Moeite</a:t>
            </a:r>
            <a:r>
              <a:rPr lang="fr-BE" sz="1400" dirty="0">
                <a:solidFill>
                  <a:schemeClr val="bg1">
                    <a:lumMod val="49000"/>
                  </a:schemeClr>
                </a:solidFill>
                <a:ea typeface="Calibri"/>
                <a:cs typeface="Calibri"/>
              </a:rPr>
              <a:t> om de </a:t>
            </a:r>
            <a:r>
              <a:rPr lang="fr-BE" sz="1400" dirty="0" err="1">
                <a:solidFill>
                  <a:schemeClr val="bg1">
                    <a:lumMod val="49000"/>
                  </a:schemeClr>
                </a:solidFill>
                <a:ea typeface="Calibri"/>
                <a:cs typeface="Calibri"/>
              </a:rPr>
              <a:t>situatie</a:t>
            </a:r>
            <a:r>
              <a:rPr lang="fr-BE" sz="1400" dirty="0">
                <a:solidFill>
                  <a:schemeClr val="bg1">
                    <a:lumMod val="49000"/>
                  </a:schemeClr>
                </a:solidFill>
                <a:ea typeface="Calibri"/>
                <a:cs typeface="Calibri"/>
              </a:rPr>
              <a:t> te </a:t>
            </a:r>
            <a:r>
              <a:rPr lang="fr-BE" sz="1400" dirty="0" err="1">
                <a:solidFill>
                  <a:schemeClr val="bg1">
                    <a:lumMod val="49000"/>
                  </a:schemeClr>
                </a:solidFill>
                <a:ea typeface="Calibri"/>
                <a:cs typeface="Calibri"/>
              </a:rPr>
              <a:t>veranderen</a:t>
            </a:r>
            <a:r>
              <a:rPr lang="fr-BE" sz="1400" dirty="0">
                <a:solidFill>
                  <a:schemeClr val="bg1">
                    <a:lumMod val="49000"/>
                  </a:schemeClr>
                </a:solidFill>
                <a:ea typeface="Calibri"/>
                <a:cs typeface="Calibri"/>
              </a:rPr>
              <a:t>/</a:t>
            </a:r>
            <a:r>
              <a:rPr lang="fr-BE" sz="1400" dirty="0" err="1">
                <a:solidFill>
                  <a:schemeClr val="bg1">
                    <a:lumMod val="49000"/>
                  </a:schemeClr>
                </a:solidFill>
                <a:ea typeface="Calibri"/>
                <a:cs typeface="Calibri"/>
              </a:rPr>
              <a:t>verbeteren</a:t>
            </a:r>
            <a:r>
              <a:rPr lang="fr-BE" sz="1400" dirty="0">
                <a:solidFill>
                  <a:schemeClr val="bg1">
                    <a:lumMod val="49000"/>
                  </a:schemeClr>
                </a:solidFill>
                <a:ea typeface="Calibri"/>
                <a:cs typeface="Calibri"/>
              </a:rPr>
              <a:t> (inertie)</a:t>
            </a:r>
          </a:p>
          <a:p>
            <a:pPr marL="250825" indent="-250825" algn="just">
              <a:lnSpc>
                <a:spcPct val="106000"/>
              </a:lnSpc>
              <a:spcAft>
                <a:spcPts val="0"/>
              </a:spcAft>
              <a:buFont typeface="Symbol" panose="05050102010706020507" pitchFamily="18" charset="2"/>
              <a:buChar char=""/>
              <a:defRPr/>
            </a:pPr>
            <a:r>
              <a:rPr lang="fr-BE" sz="1400" dirty="0" err="1">
                <a:solidFill>
                  <a:schemeClr val="bg1">
                    <a:lumMod val="49000"/>
                  </a:schemeClr>
                </a:solidFill>
                <a:ea typeface="Calibri"/>
                <a:cs typeface="Calibri"/>
              </a:rPr>
              <a:t>Identiteit</a:t>
            </a:r>
            <a:r>
              <a:rPr lang="fr-BE" sz="1400" dirty="0">
                <a:solidFill>
                  <a:schemeClr val="bg1">
                    <a:lumMod val="49000"/>
                  </a:schemeClr>
                </a:solidFill>
                <a:ea typeface="Calibri"/>
                <a:cs typeface="Calibri"/>
              </a:rPr>
              <a:t> </a:t>
            </a:r>
            <a:r>
              <a:rPr lang="fr-BE" sz="1400" dirty="0" err="1">
                <a:solidFill>
                  <a:schemeClr val="bg1">
                    <a:lumMod val="49000"/>
                  </a:schemeClr>
                </a:solidFill>
                <a:ea typeface="Calibri"/>
                <a:cs typeface="Calibri"/>
              </a:rPr>
              <a:t>ondermijnd</a:t>
            </a:r>
            <a:r>
              <a:rPr lang="fr-BE" sz="1400" dirty="0">
                <a:solidFill>
                  <a:schemeClr val="bg1">
                    <a:lumMod val="49000"/>
                  </a:schemeClr>
                </a:solidFill>
                <a:ea typeface="Calibri"/>
                <a:cs typeface="Calibri"/>
              </a:rPr>
              <a:t>; werk </a:t>
            </a:r>
            <a:r>
              <a:rPr lang="fr-BE" sz="1400" dirty="0" err="1">
                <a:solidFill>
                  <a:schemeClr val="bg1">
                    <a:lumMod val="49000"/>
                  </a:schemeClr>
                </a:solidFill>
                <a:ea typeface="Calibri"/>
                <a:cs typeface="Calibri"/>
              </a:rPr>
              <a:t>zonder</a:t>
            </a:r>
            <a:r>
              <a:rPr lang="fr-BE" sz="1400" dirty="0">
                <a:solidFill>
                  <a:schemeClr val="bg1">
                    <a:lumMod val="49000"/>
                  </a:schemeClr>
                </a:solidFill>
                <a:ea typeface="Calibri"/>
                <a:cs typeface="Calibri"/>
              </a:rPr>
              <a:t> </a:t>
            </a:r>
            <a:r>
              <a:rPr lang="fr-BE" sz="1400" dirty="0" err="1">
                <a:solidFill>
                  <a:schemeClr val="bg1">
                    <a:lumMod val="49000"/>
                  </a:schemeClr>
                </a:solidFill>
                <a:ea typeface="Calibri"/>
                <a:cs typeface="Calibri"/>
              </a:rPr>
              <a:t>betekenis</a:t>
            </a:r>
            <a:endParaRPr lang="fr-BE" sz="1400" dirty="0">
              <a:solidFill>
                <a:schemeClr val="bg1">
                  <a:lumMod val="49000"/>
                </a:schemeClr>
              </a:solidFill>
              <a:ea typeface="Calibri"/>
              <a:cs typeface="Calibri"/>
            </a:endParaRPr>
          </a:p>
          <a:p>
            <a:pPr marL="250825" indent="-250825" algn="just">
              <a:lnSpc>
                <a:spcPct val="106000"/>
              </a:lnSpc>
              <a:spcAft>
                <a:spcPts val="0"/>
              </a:spcAft>
              <a:buFont typeface="Symbol" panose="05050102010706020507" pitchFamily="18" charset="2"/>
              <a:buChar char=""/>
              <a:defRPr/>
            </a:pPr>
            <a:r>
              <a:rPr lang="fr-BE" sz="1400" dirty="0" err="1">
                <a:solidFill>
                  <a:schemeClr val="bg1">
                    <a:lumMod val="49000"/>
                  </a:schemeClr>
                </a:solidFill>
                <a:ea typeface="Calibri"/>
                <a:cs typeface="Calibri"/>
              </a:rPr>
              <a:t>Moeite</a:t>
            </a:r>
            <a:r>
              <a:rPr lang="fr-BE" sz="1400" dirty="0">
                <a:solidFill>
                  <a:schemeClr val="bg1">
                    <a:lumMod val="49000"/>
                  </a:schemeClr>
                </a:solidFill>
                <a:ea typeface="Calibri"/>
                <a:cs typeface="Calibri"/>
              </a:rPr>
              <a:t> met </a:t>
            </a:r>
            <a:r>
              <a:rPr lang="fr-BE" sz="1400" dirty="0" err="1">
                <a:solidFill>
                  <a:schemeClr val="bg1">
                    <a:lumMod val="49000"/>
                  </a:schemeClr>
                </a:solidFill>
                <a:ea typeface="Calibri"/>
                <a:cs typeface="Calibri"/>
              </a:rPr>
              <a:t>erkenning</a:t>
            </a:r>
            <a:r>
              <a:rPr lang="fr-BE" sz="1400" dirty="0">
                <a:solidFill>
                  <a:schemeClr val="bg1">
                    <a:lumMod val="49000"/>
                  </a:schemeClr>
                </a:solidFill>
                <a:ea typeface="Calibri"/>
                <a:cs typeface="Calibri"/>
              </a:rPr>
              <a:t>/respect &lt; </a:t>
            </a:r>
            <a:r>
              <a:rPr lang="fr-BE" sz="1400" dirty="0" err="1">
                <a:solidFill>
                  <a:schemeClr val="bg1">
                    <a:lumMod val="49000"/>
                  </a:schemeClr>
                </a:solidFill>
                <a:ea typeface="Calibri"/>
                <a:cs typeface="Calibri"/>
              </a:rPr>
              <a:t>anderen</a:t>
            </a:r>
            <a:endParaRPr lang="fr-BE" sz="1400" dirty="0">
              <a:solidFill>
                <a:schemeClr val="bg1">
                  <a:lumMod val="49000"/>
                </a:schemeClr>
              </a:solidFill>
              <a:ea typeface="Calibri"/>
              <a:cs typeface="Calibri"/>
            </a:endParaRPr>
          </a:p>
          <a:p>
            <a:pPr marL="250825" indent="-250825" algn="just">
              <a:lnSpc>
                <a:spcPct val="106000"/>
              </a:lnSpc>
              <a:spcAft>
                <a:spcPts val="0"/>
              </a:spcAft>
              <a:buFont typeface="Symbol" panose="05050102010706020507" pitchFamily="18" charset="2"/>
              <a:buChar char=""/>
              <a:defRPr/>
            </a:pPr>
            <a:r>
              <a:rPr lang="fr-BE" sz="1400" dirty="0" err="1">
                <a:solidFill>
                  <a:schemeClr val="bg1">
                    <a:lumMod val="49000"/>
                  </a:schemeClr>
                </a:solidFill>
                <a:ea typeface="Calibri"/>
                <a:cs typeface="Calibri"/>
              </a:rPr>
              <a:t>Hyperactiviteit</a:t>
            </a:r>
            <a:r>
              <a:rPr lang="fr-BE" sz="1400" dirty="0">
                <a:solidFill>
                  <a:schemeClr val="bg1">
                    <a:lumMod val="49000"/>
                  </a:schemeClr>
                </a:solidFill>
                <a:ea typeface="Calibri"/>
                <a:cs typeface="Calibri"/>
              </a:rPr>
              <a:t>, </a:t>
            </a:r>
            <a:r>
              <a:rPr lang="fr-BE" sz="1400" dirty="0" err="1">
                <a:solidFill>
                  <a:schemeClr val="bg1">
                    <a:lumMod val="49000"/>
                  </a:schemeClr>
                </a:solidFill>
                <a:ea typeface="Calibri"/>
                <a:cs typeface="Calibri"/>
              </a:rPr>
              <a:t>overinvestering</a:t>
            </a:r>
            <a:r>
              <a:rPr lang="fr-BE" sz="1400" dirty="0">
                <a:solidFill>
                  <a:schemeClr val="bg1">
                    <a:lumMod val="49000"/>
                  </a:schemeClr>
                </a:solidFill>
                <a:ea typeface="Calibri"/>
                <a:cs typeface="Calibri"/>
              </a:rPr>
              <a:t> met </a:t>
            </a:r>
            <a:r>
              <a:rPr lang="fr-BE" sz="1400" dirty="0" err="1">
                <a:solidFill>
                  <a:schemeClr val="bg1">
                    <a:lumMod val="49000"/>
                  </a:schemeClr>
                </a:solidFill>
                <a:ea typeface="Calibri"/>
                <a:cs typeface="Calibri"/>
              </a:rPr>
              <a:t>een</a:t>
            </a:r>
            <a:r>
              <a:rPr lang="fr-BE" sz="1400" dirty="0">
                <a:solidFill>
                  <a:schemeClr val="bg1">
                    <a:lumMod val="49000"/>
                  </a:schemeClr>
                </a:solidFill>
                <a:ea typeface="Calibri"/>
                <a:cs typeface="Calibri"/>
              </a:rPr>
              <a:t> te </a:t>
            </a:r>
            <a:r>
              <a:rPr lang="fr-BE" sz="1400" dirty="0" err="1">
                <a:solidFill>
                  <a:schemeClr val="bg1">
                    <a:lumMod val="49000"/>
                  </a:schemeClr>
                </a:solidFill>
                <a:ea typeface="Calibri"/>
                <a:cs typeface="Calibri"/>
              </a:rPr>
              <a:t>hoog</a:t>
            </a:r>
            <a:r>
              <a:rPr lang="fr-BE" sz="1400" dirty="0">
                <a:solidFill>
                  <a:schemeClr val="bg1">
                    <a:lumMod val="49000"/>
                  </a:schemeClr>
                </a:solidFill>
                <a:ea typeface="Calibri"/>
                <a:cs typeface="Calibri"/>
              </a:rPr>
              <a:t> </a:t>
            </a:r>
            <a:r>
              <a:rPr lang="fr-BE" sz="1400" dirty="0" err="1">
                <a:solidFill>
                  <a:schemeClr val="bg1">
                    <a:lumMod val="49000"/>
                  </a:schemeClr>
                </a:solidFill>
                <a:ea typeface="Calibri"/>
                <a:cs typeface="Calibri"/>
              </a:rPr>
              <a:t>werktempo</a:t>
            </a:r>
            <a:r>
              <a:rPr lang="fr-BE" sz="1400" dirty="0">
                <a:solidFill>
                  <a:schemeClr val="bg1">
                    <a:lumMod val="49000"/>
                  </a:schemeClr>
                </a:solidFill>
                <a:ea typeface="Calibri"/>
                <a:cs typeface="Calibri"/>
              </a:rPr>
              <a:t> </a:t>
            </a:r>
            <a:r>
              <a:rPr lang="fr-BE" sz="1400" dirty="0" err="1">
                <a:solidFill>
                  <a:schemeClr val="bg1">
                    <a:lumMod val="49000"/>
                  </a:schemeClr>
                </a:solidFill>
                <a:ea typeface="Calibri"/>
                <a:cs typeface="Calibri"/>
              </a:rPr>
              <a:t>dat</a:t>
            </a:r>
            <a:r>
              <a:rPr lang="fr-BE" sz="1400" dirty="0">
                <a:solidFill>
                  <a:schemeClr val="bg1">
                    <a:lumMod val="49000"/>
                  </a:schemeClr>
                </a:solidFill>
                <a:ea typeface="Calibri"/>
                <a:cs typeface="Calibri"/>
              </a:rPr>
              <a:t> </a:t>
            </a:r>
            <a:r>
              <a:rPr lang="fr-BE" sz="1400" dirty="0" err="1">
                <a:solidFill>
                  <a:schemeClr val="bg1">
                    <a:lumMod val="49000"/>
                  </a:schemeClr>
                </a:solidFill>
                <a:ea typeface="Calibri"/>
                <a:cs typeface="Calibri"/>
              </a:rPr>
              <a:t>tot</a:t>
            </a:r>
            <a:r>
              <a:rPr lang="fr-BE" sz="1400" dirty="0">
                <a:solidFill>
                  <a:schemeClr val="bg1">
                    <a:lumMod val="49000"/>
                  </a:schemeClr>
                </a:solidFill>
                <a:ea typeface="Calibri"/>
                <a:cs typeface="Calibri"/>
              </a:rPr>
              <a:t> </a:t>
            </a:r>
            <a:r>
              <a:rPr lang="fr-BE" sz="1400" dirty="0" err="1">
                <a:solidFill>
                  <a:schemeClr val="bg1">
                    <a:lumMod val="49000"/>
                  </a:schemeClr>
                </a:solidFill>
                <a:ea typeface="Calibri"/>
                <a:cs typeface="Calibri"/>
              </a:rPr>
              <a:t>uitputting</a:t>
            </a:r>
            <a:r>
              <a:rPr lang="fr-BE" sz="1400" dirty="0">
                <a:solidFill>
                  <a:schemeClr val="bg1">
                    <a:lumMod val="49000"/>
                  </a:schemeClr>
                </a:solidFill>
                <a:ea typeface="Calibri"/>
                <a:cs typeface="Calibri"/>
              </a:rPr>
              <a:t> </a:t>
            </a:r>
            <a:r>
              <a:rPr lang="fr-BE" sz="1400" dirty="0" err="1">
                <a:solidFill>
                  <a:schemeClr val="bg1">
                    <a:lumMod val="49000"/>
                  </a:schemeClr>
                </a:solidFill>
                <a:ea typeface="Calibri"/>
                <a:cs typeface="Calibri"/>
              </a:rPr>
              <a:t>leidt</a:t>
            </a:r>
            <a:endParaRPr lang="fr-BE" sz="1400" dirty="0">
              <a:solidFill>
                <a:schemeClr val="bg1">
                  <a:lumMod val="49000"/>
                </a:schemeClr>
              </a:solidFill>
              <a:ea typeface="Calibri"/>
              <a:cs typeface="Calibri"/>
            </a:endParaRPr>
          </a:p>
          <a:p>
            <a:pPr marL="250825" indent="-250825" algn="just">
              <a:lnSpc>
                <a:spcPct val="106000"/>
              </a:lnSpc>
              <a:spcAft>
                <a:spcPts val="0"/>
              </a:spcAft>
              <a:buFont typeface="Symbol" panose="05050102010706020507" pitchFamily="18" charset="2"/>
              <a:buChar char=""/>
              <a:defRPr/>
            </a:pPr>
            <a:endParaRPr lang="fr-BE" sz="1400" dirty="0">
              <a:solidFill>
                <a:schemeClr val="bg1">
                  <a:lumMod val="49000"/>
                </a:schemeClr>
              </a:solidFill>
              <a:ea typeface="Calibri" panose="020F0502020204030204" pitchFamily="34" charset="0"/>
              <a:cs typeface="Calibri"/>
            </a:endParaRPr>
          </a:p>
          <a:p>
            <a:pPr>
              <a:lnSpc>
                <a:spcPct val="106000"/>
              </a:lnSpc>
              <a:spcAft>
                <a:spcPts val="585"/>
              </a:spcAft>
              <a:defRPr/>
            </a:pPr>
            <a:r>
              <a:rPr lang="fr-BE" sz="1400" b="1" dirty="0">
                <a:solidFill>
                  <a:schemeClr val="bg1">
                    <a:lumMod val="49000"/>
                  </a:schemeClr>
                </a:solidFill>
                <a:ea typeface="Calibri"/>
                <a:cs typeface="Calibri"/>
              </a:rPr>
              <a:t>FASE 2: </a:t>
            </a:r>
            <a:r>
              <a:rPr lang="fr-BE" sz="1400" b="1" dirty="0" err="1">
                <a:solidFill>
                  <a:schemeClr val="bg1">
                    <a:lumMod val="49000"/>
                  </a:schemeClr>
                </a:solidFill>
                <a:ea typeface="Calibri"/>
                <a:cs typeface="Calibri"/>
              </a:rPr>
              <a:t>verschijnen</a:t>
            </a:r>
            <a:r>
              <a:rPr lang="fr-BE" sz="1400" b="1" dirty="0">
                <a:solidFill>
                  <a:schemeClr val="bg1">
                    <a:lumMod val="49000"/>
                  </a:schemeClr>
                </a:solidFill>
                <a:ea typeface="Calibri"/>
                <a:cs typeface="Calibri"/>
              </a:rPr>
              <a:t> van </a:t>
            </a:r>
            <a:r>
              <a:rPr lang="fr-BE" sz="1400" b="1" dirty="0" err="1">
                <a:solidFill>
                  <a:schemeClr val="bg1">
                    <a:lumMod val="49000"/>
                  </a:schemeClr>
                </a:solidFill>
                <a:ea typeface="Calibri"/>
                <a:cs typeface="Calibri"/>
              </a:rPr>
              <a:t>beschermende</a:t>
            </a:r>
            <a:r>
              <a:rPr lang="fr-BE" sz="1400" b="1" dirty="0">
                <a:solidFill>
                  <a:schemeClr val="bg1">
                    <a:lumMod val="49000"/>
                  </a:schemeClr>
                </a:solidFill>
                <a:ea typeface="Calibri"/>
                <a:cs typeface="Calibri"/>
              </a:rPr>
              <a:t> </a:t>
            </a:r>
            <a:r>
              <a:rPr lang="fr-BE" sz="1400" b="1" dirty="0" err="1">
                <a:solidFill>
                  <a:schemeClr val="bg1">
                    <a:lumMod val="49000"/>
                  </a:schemeClr>
                </a:solidFill>
                <a:ea typeface="Calibri"/>
                <a:cs typeface="Calibri"/>
              </a:rPr>
              <a:t>terugtrekking</a:t>
            </a:r>
            <a:endParaRPr lang="fr-BE" sz="1400" b="1" dirty="0">
              <a:solidFill>
                <a:schemeClr val="bg1">
                  <a:lumMod val="49000"/>
                </a:schemeClr>
              </a:solidFill>
              <a:ea typeface="Calibri"/>
              <a:cs typeface="Calibri"/>
            </a:endParaRPr>
          </a:p>
          <a:p>
            <a:pPr marL="285750" indent="-285750">
              <a:lnSpc>
                <a:spcPct val="106000"/>
              </a:lnSpc>
              <a:spcAft>
                <a:spcPts val="585"/>
              </a:spcAft>
              <a:buFont typeface="Arial" panose="020B0604020202020204" pitchFamily="34" charset="0"/>
              <a:buChar char="•"/>
              <a:defRPr/>
            </a:pPr>
            <a:r>
              <a:rPr lang="fr-BE" sz="1400" dirty="0" err="1">
                <a:solidFill>
                  <a:schemeClr val="bg1">
                    <a:lumMod val="49000"/>
                  </a:schemeClr>
                </a:solidFill>
                <a:ea typeface="Calibri"/>
                <a:cs typeface="Calibri"/>
              </a:rPr>
              <a:t>Teleurstelling</a:t>
            </a:r>
            <a:endParaRPr lang="fr-BE" sz="1400" dirty="0">
              <a:solidFill>
                <a:schemeClr val="bg1">
                  <a:lumMod val="49000"/>
                </a:schemeClr>
              </a:solidFill>
              <a:ea typeface="Calibri"/>
              <a:cs typeface="Calibri"/>
            </a:endParaRPr>
          </a:p>
          <a:p>
            <a:pPr marL="250825" indent="-250825" algn="just">
              <a:lnSpc>
                <a:spcPct val="106000"/>
              </a:lnSpc>
              <a:spcAft>
                <a:spcPts val="0"/>
              </a:spcAft>
              <a:buFont typeface="Symbol" panose="05050102010706020507" pitchFamily="18" charset="2"/>
              <a:buChar char=""/>
              <a:defRPr/>
            </a:pPr>
            <a:r>
              <a:rPr lang="fr-BE" sz="1400" dirty="0">
                <a:solidFill>
                  <a:schemeClr val="bg1">
                    <a:lumMod val="49000"/>
                  </a:schemeClr>
                </a:solidFill>
                <a:ea typeface="Calibri"/>
                <a:cs typeface="Calibri"/>
              </a:rPr>
              <a:t>Werk </a:t>
            </a:r>
            <a:r>
              <a:rPr lang="fr-BE" sz="1400" dirty="0" err="1">
                <a:solidFill>
                  <a:schemeClr val="bg1">
                    <a:lumMod val="49000"/>
                  </a:schemeClr>
                </a:solidFill>
                <a:ea typeface="Calibri"/>
                <a:cs typeface="Calibri"/>
              </a:rPr>
              <a:t>als</a:t>
            </a:r>
            <a:r>
              <a:rPr lang="fr-BE" sz="1400" dirty="0">
                <a:solidFill>
                  <a:schemeClr val="bg1">
                    <a:lumMod val="49000"/>
                  </a:schemeClr>
                </a:solidFill>
                <a:ea typeface="Calibri"/>
                <a:cs typeface="Calibri"/>
              </a:rPr>
              <a:t> </a:t>
            </a:r>
            <a:r>
              <a:rPr lang="fr-BE" sz="1400" dirty="0" err="1">
                <a:solidFill>
                  <a:schemeClr val="bg1">
                    <a:lumMod val="49000"/>
                  </a:schemeClr>
                </a:solidFill>
                <a:ea typeface="Calibri"/>
                <a:cs typeface="Calibri"/>
              </a:rPr>
              <a:t>weg</a:t>
            </a:r>
            <a:r>
              <a:rPr lang="fr-BE" sz="1400" dirty="0">
                <a:solidFill>
                  <a:schemeClr val="bg1">
                    <a:lumMod val="49000"/>
                  </a:schemeClr>
                </a:solidFill>
                <a:ea typeface="Calibri"/>
                <a:cs typeface="Calibri"/>
              </a:rPr>
              <a:t> </a:t>
            </a:r>
            <a:r>
              <a:rPr lang="fr-BE" sz="1400" dirty="0" err="1">
                <a:solidFill>
                  <a:schemeClr val="bg1">
                    <a:lumMod val="49000"/>
                  </a:schemeClr>
                </a:solidFill>
                <a:ea typeface="Calibri"/>
                <a:cs typeface="Calibri"/>
              </a:rPr>
              <a:t>naar</a:t>
            </a:r>
            <a:r>
              <a:rPr lang="fr-BE" sz="1400" dirty="0">
                <a:solidFill>
                  <a:schemeClr val="bg1">
                    <a:lumMod val="49000"/>
                  </a:schemeClr>
                </a:solidFill>
                <a:ea typeface="Calibri"/>
                <a:cs typeface="Calibri"/>
              </a:rPr>
              <a:t> </a:t>
            </a:r>
            <a:r>
              <a:rPr lang="fr-BE" sz="1400" dirty="0" err="1">
                <a:solidFill>
                  <a:schemeClr val="bg1">
                    <a:lumMod val="49000"/>
                  </a:schemeClr>
                </a:solidFill>
                <a:ea typeface="Calibri"/>
                <a:cs typeface="Calibri"/>
              </a:rPr>
              <a:t>vervulling</a:t>
            </a:r>
            <a:r>
              <a:rPr lang="fr-BE" sz="1400" dirty="0">
                <a:solidFill>
                  <a:schemeClr val="bg1">
                    <a:lumMod val="49000"/>
                  </a:schemeClr>
                </a:solidFill>
                <a:ea typeface="Calibri"/>
                <a:cs typeface="Calibri"/>
              </a:rPr>
              <a:t> in </a:t>
            </a:r>
            <a:r>
              <a:rPr lang="fr-BE" sz="1400" dirty="0" err="1">
                <a:solidFill>
                  <a:schemeClr val="bg1">
                    <a:lumMod val="49000"/>
                  </a:schemeClr>
                </a:solidFill>
                <a:ea typeface="Calibri"/>
                <a:cs typeface="Calibri"/>
              </a:rPr>
              <a:t>vraag</a:t>
            </a:r>
            <a:r>
              <a:rPr lang="fr-BE" sz="1400" dirty="0">
                <a:solidFill>
                  <a:schemeClr val="bg1">
                    <a:lumMod val="49000"/>
                  </a:schemeClr>
                </a:solidFill>
                <a:ea typeface="Calibri"/>
                <a:cs typeface="Calibri"/>
              </a:rPr>
              <a:t> </a:t>
            </a:r>
            <a:r>
              <a:rPr lang="fr-BE" sz="1400" dirty="0" err="1">
                <a:solidFill>
                  <a:schemeClr val="bg1">
                    <a:lumMod val="49000"/>
                  </a:schemeClr>
                </a:solidFill>
                <a:ea typeface="Calibri"/>
                <a:cs typeface="Calibri"/>
              </a:rPr>
              <a:t>stellen</a:t>
            </a:r>
            <a:endParaRPr lang="fr-BE" sz="1400" dirty="0">
              <a:solidFill>
                <a:schemeClr val="bg1">
                  <a:lumMod val="49000"/>
                </a:schemeClr>
              </a:solidFill>
              <a:ea typeface="Calibri"/>
              <a:cs typeface="Calibri"/>
            </a:endParaRPr>
          </a:p>
          <a:p>
            <a:pPr marL="250825" indent="-250825" algn="just">
              <a:lnSpc>
                <a:spcPct val="106000"/>
              </a:lnSpc>
              <a:spcAft>
                <a:spcPts val="0"/>
              </a:spcAft>
              <a:buFont typeface="Symbol" panose="05050102010706020507" pitchFamily="18" charset="2"/>
              <a:buChar char=""/>
              <a:defRPr/>
            </a:pPr>
            <a:r>
              <a:rPr lang="fr-BE" sz="1400" dirty="0" err="1">
                <a:solidFill>
                  <a:schemeClr val="bg1">
                    <a:lumMod val="49000"/>
                  </a:schemeClr>
                </a:solidFill>
                <a:ea typeface="Calibri"/>
                <a:cs typeface="Calibri"/>
              </a:rPr>
              <a:t>Afwijzing</a:t>
            </a:r>
            <a:r>
              <a:rPr lang="fr-BE" sz="1400" dirty="0">
                <a:solidFill>
                  <a:schemeClr val="bg1">
                    <a:lumMod val="49000"/>
                  </a:schemeClr>
                </a:solidFill>
                <a:ea typeface="Calibri"/>
                <a:cs typeface="Calibri"/>
              </a:rPr>
              <a:t> van </a:t>
            </a:r>
            <a:r>
              <a:rPr lang="fr-BE" sz="1400" dirty="0" err="1">
                <a:solidFill>
                  <a:schemeClr val="bg1">
                    <a:lumMod val="49000"/>
                  </a:schemeClr>
                </a:solidFill>
                <a:ea typeface="Calibri"/>
                <a:cs typeface="Calibri"/>
              </a:rPr>
              <a:t>waarden</a:t>
            </a:r>
            <a:r>
              <a:rPr lang="fr-BE" sz="1400" dirty="0">
                <a:solidFill>
                  <a:schemeClr val="bg1">
                    <a:lumMod val="49000"/>
                  </a:schemeClr>
                </a:solidFill>
                <a:ea typeface="Calibri"/>
                <a:cs typeface="Calibri"/>
              </a:rPr>
              <a:t> in </a:t>
            </a:r>
            <a:r>
              <a:rPr lang="fr-BE" sz="1400" dirty="0" err="1">
                <a:solidFill>
                  <a:schemeClr val="bg1">
                    <a:lumMod val="49000"/>
                  </a:schemeClr>
                </a:solidFill>
                <a:ea typeface="Calibri"/>
                <a:cs typeface="Calibri"/>
              </a:rPr>
              <a:t>verband</a:t>
            </a:r>
            <a:r>
              <a:rPr lang="fr-BE" sz="1400" dirty="0">
                <a:solidFill>
                  <a:schemeClr val="bg1">
                    <a:lumMod val="49000"/>
                  </a:schemeClr>
                </a:solidFill>
                <a:ea typeface="Calibri"/>
                <a:cs typeface="Calibri"/>
              </a:rPr>
              <a:t> met werk</a:t>
            </a:r>
          </a:p>
          <a:p>
            <a:pPr marL="250825" indent="-250825" algn="just">
              <a:lnSpc>
                <a:spcPct val="106000"/>
              </a:lnSpc>
              <a:spcAft>
                <a:spcPts val="0"/>
              </a:spcAft>
              <a:buFont typeface="Symbol" panose="05050102010706020507" pitchFamily="18" charset="2"/>
              <a:buChar char=""/>
              <a:defRPr/>
            </a:pPr>
            <a:r>
              <a:rPr lang="fr-BE" sz="1400" dirty="0">
                <a:solidFill>
                  <a:schemeClr val="bg1">
                    <a:lumMod val="49000"/>
                  </a:schemeClr>
                </a:solidFill>
                <a:ea typeface="Calibri"/>
                <a:cs typeface="Calibri"/>
              </a:rPr>
              <a:t>De </a:t>
            </a:r>
            <a:r>
              <a:rPr lang="fr-BE" sz="1400" dirty="0" err="1">
                <a:solidFill>
                  <a:schemeClr val="bg1">
                    <a:lumMod val="49000"/>
                  </a:schemeClr>
                </a:solidFill>
                <a:ea typeface="Calibri"/>
                <a:cs typeface="Calibri"/>
              </a:rPr>
              <a:t>noodzaak</a:t>
            </a:r>
            <a:r>
              <a:rPr lang="fr-BE" sz="1400" dirty="0">
                <a:solidFill>
                  <a:schemeClr val="bg1">
                    <a:lumMod val="49000"/>
                  </a:schemeClr>
                </a:solidFill>
                <a:ea typeface="Calibri"/>
                <a:cs typeface="Calibri"/>
              </a:rPr>
              <a:t> om te </a:t>
            </a:r>
            <a:r>
              <a:rPr lang="fr-BE" sz="1400" dirty="0" err="1">
                <a:solidFill>
                  <a:schemeClr val="bg1">
                    <a:lumMod val="49000"/>
                  </a:schemeClr>
                </a:solidFill>
                <a:ea typeface="Calibri"/>
                <a:cs typeface="Calibri"/>
              </a:rPr>
              <a:t>beschermen</a:t>
            </a:r>
            <a:r>
              <a:rPr lang="fr-BE" sz="1400" dirty="0">
                <a:solidFill>
                  <a:schemeClr val="bg1">
                    <a:lumMod val="49000"/>
                  </a:schemeClr>
                </a:solidFill>
                <a:ea typeface="Calibri"/>
                <a:cs typeface="Calibri"/>
              </a:rPr>
              <a:t> </a:t>
            </a:r>
            <a:r>
              <a:rPr lang="fr-BE" sz="1400" dirty="0" err="1">
                <a:solidFill>
                  <a:schemeClr val="bg1">
                    <a:lumMod val="49000"/>
                  </a:schemeClr>
                </a:solidFill>
                <a:ea typeface="Calibri"/>
                <a:cs typeface="Calibri"/>
              </a:rPr>
              <a:t>tegen</a:t>
            </a:r>
            <a:r>
              <a:rPr lang="fr-BE" sz="1400" dirty="0">
                <a:solidFill>
                  <a:schemeClr val="bg1">
                    <a:lumMod val="49000"/>
                  </a:schemeClr>
                </a:solidFill>
                <a:ea typeface="Calibri"/>
                <a:cs typeface="Calibri"/>
              </a:rPr>
              <a:t> het </a:t>
            </a:r>
            <a:r>
              <a:rPr lang="fr-BE" sz="1400" dirty="0" err="1">
                <a:solidFill>
                  <a:schemeClr val="bg1">
                    <a:lumMod val="49000"/>
                  </a:schemeClr>
                </a:solidFill>
                <a:ea typeface="Calibri"/>
                <a:cs typeface="Calibri"/>
              </a:rPr>
              <a:t>verlies</a:t>
            </a:r>
            <a:r>
              <a:rPr lang="fr-BE" sz="1400" dirty="0">
                <a:solidFill>
                  <a:schemeClr val="bg1">
                    <a:lumMod val="49000"/>
                  </a:schemeClr>
                </a:solidFill>
                <a:ea typeface="Calibri"/>
                <a:cs typeface="Calibri"/>
              </a:rPr>
              <a:t> van het </a:t>
            </a:r>
            <a:r>
              <a:rPr lang="fr-BE" sz="1400" dirty="0" err="1">
                <a:solidFill>
                  <a:schemeClr val="bg1">
                    <a:lumMod val="49000"/>
                  </a:schemeClr>
                </a:solidFill>
                <a:ea typeface="Calibri"/>
                <a:cs typeface="Calibri"/>
              </a:rPr>
              <a:t>ideaal</a:t>
            </a:r>
            <a:endParaRPr lang="fr-BE" sz="1400" dirty="0">
              <a:solidFill>
                <a:schemeClr val="bg1">
                  <a:lumMod val="49000"/>
                </a:schemeClr>
              </a:solidFill>
              <a:ea typeface="Calibri"/>
              <a:cs typeface="Calibri"/>
            </a:endParaRPr>
          </a:p>
          <a:p>
            <a:pPr marL="250825" indent="-250825" algn="just">
              <a:lnSpc>
                <a:spcPct val="106000"/>
              </a:lnSpc>
              <a:spcAft>
                <a:spcPts val="0"/>
              </a:spcAft>
              <a:buFont typeface="Symbol" panose="05050102010706020507" pitchFamily="18" charset="2"/>
              <a:buChar char=""/>
              <a:defRPr/>
            </a:pPr>
            <a:r>
              <a:rPr lang="fr-BE" sz="1400" dirty="0" err="1">
                <a:solidFill>
                  <a:schemeClr val="bg1">
                    <a:lumMod val="49000"/>
                  </a:schemeClr>
                </a:solidFill>
                <a:ea typeface="Calibri"/>
                <a:cs typeface="Calibri"/>
              </a:rPr>
              <a:t>Opzetten</a:t>
            </a:r>
            <a:r>
              <a:rPr lang="fr-BE" sz="1400" dirty="0">
                <a:solidFill>
                  <a:schemeClr val="bg1">
                    <a:lumMod val="49000"/>
                  </a:schemeClr>
                </a:solidFill>
                <a:ea typeface="Calibri"/>
                <a:cs typeface="Calibri"/>
              </a:rPr>
              <a:t> van </a:t>
            </a:r>
            <a:r>
              <a:rPr lang="fr-BE" sz="1400" dirty="0" err="1">
                <a:solidFill>
                  <a:schemeClr val="bg1">
                    <a:lumMod val="49000"/>
                  </a:schemeClr>
                </a:solidFill>
                <a:ea typeface="Calibri"/>
                <a:cs typeface="Calibri"/>
              </a:rPr>
              <a:t>verdedigingsmechanismen</a:t>
            </a:r>
            <a:endParaRPr lang="fr-BE" sz="1400" dirty="0">
              <a:solidFill>
                <a:schemeClr val="bg1">
                  <a:lumMod val="49000"/>
                </a:schemeClr>
              </a:solidFill>
              <a:ea typeface="Calibri"/>
              <a:cs typeface="Calibri"/>
            </a:endParaRPr>
          </a:p>
          <a:p>
            <a:pPr marL="250825" indent="-250825" algn="just">
              <a:lnSpc>
                <a:spcPct val="106000"/>
              </a:lnSpc>
              <a:spcAft>
                <a:spcPts val="0"/>
              </a:spcAft>
              <a:buFont typeface="Symbol" panose="05050102010706020507" pitchFamily="18" charset="2"/>
              <a:buChar char=""/>
              <a:defRPr/>
            </a:pPr>
            <a:r>
              <a:rPr lang="fr-BE" sz="1400" dirty="0">
                <a:solidFill>
                  <a:schemeClr val="bg1">
                    <a:lumMod val="49000"/>
                  </a:schemeClr>
                </a:solidFill>
                <a:ea typeface="Calibri"/>
                <a:cs typeface="Calibri"/>
              </a:rPr>
              <a:t>1e </a:t>
            </a:r>
            <a:r>
              <a:rPr lang="fr-BE" sz="1400" dirty="0" err="1">
                <a:solidFill>
                  <a:schemeClr val="bg1">
                    <a:lumMod val="49000"/>
                  </a:schemeClr>
                </a:solidFill>
                <a:ea typeface="Calibri"/>
                <a:cs typeface="Calibri"/>
              </a:rPr>
              <a:t>klinische</a:t>
            </a:r>
            <a:r>
              <a:rPr lang="fr-BE" sz="1400" dirty="0">
                <a:solidFill>
                  <a:schemeClr val="bg1">
                    <a:lumMod val="49000"/>
                  </a:schemeClr>
                </a:solidFill>
                <a:ea typeface="Calibri"/>
                <a:cs typeface="Calibri"/>
              </a:rPr>
              <a:t> </a:t>
            </a:r>
            <a:r>
              <a:rPr lang="fr-BE" sz="1400" dirty="0" err="1">
                <a:solidFill>
                  <a:schemeClr val="bg1">
                    <a:lumMod val="49000"/>
                  </a:schemeClr>
                </a:solidFill>
                <a:ea typeface="Calibri"/>
                <a:cs typeface="Calibri"/>
              </a:rPr>
              <a:t>symptomen</a:t>
            </a:r>
            <a:r>
              <a:rPr lang="fr-BE" sz="1400" dirty="0">
                <a:solidFill>
                  <a:schemeClr val="bg1">
                    <a:lumMod val="49000"/>
                  </a:schemeClr>
                </a:solidFill>
                <a:ea typeface="Calibri"/>
                <a:cs typeface="Calibri"/>
              </a:rPr>
              <a:t> (</a:t>
            </a:r>
            <a:r>
              <a:rPr lang="fr-BE" sz="1400" dirty="0" err="1">
                <a:solidFill>
                  <a:schemeClr val="bg1">
                    <a:lumMod val="49000"/>
                  </a:schemeClr>
                </a:solidFill>
                <a:ea typeface="Calibri"/>
                <a:cs typeface="Calibri"/>
              </a:rPr>
              <a:t>ongeduld</a:t>
            </a:r>
            <a:r>
              <a:rPr lang="fr-BE" sz="1400" dirty="0">
                <a:solidFill>
                  <a:schemeClr val="bg1">
                    <a:lumMod val="49000"/>
                  </a:schemeClr>
                </a:solidFill>
                <a:ea typeface="Calibri"/>
                <a:cs typeface="Calibri"/>
              </a:rPr>
              <a:t>, </a:t>
            </a:r>
            <a:r>
              <a:rPr lang="fr-BE" sz="1400" dirty="0" err="1">
                <a:solidFill>
                  <a:schemeClr val="bg1">
                    <a:lumMod val="49000"/>
                  </a:schemeClr>
                </a:solidFill>
                <a:ea typeface="Calibri"/>
                <a:cs typeface="Calibri"/>
              </a:rPr>
              <a:t>prikkelbaarheid</a:t>
            </a:r>
            <a:r>
              <a:rPr lang="fr-BE" sz="1400" dirty="0">
                <a:solidFill>
                  <a:schemeClr val="bg1">
                    <a:lumMod val="49000"/>
                  </a:schemeClr>
                </a:solidFill>
                <a:ea typeface="Calibri"/>
                <a:cs typeface="Calibri"/>
              </a:rPr>
              <a:t>, </a:t>
            </a:r>
            <a:r>
              <a:rPr lang="fr-BE" sz="1400" dirty="0" err="1">
                <a:solidFill>
                  <a:schemeClr val="bg1">
                    <a:lumMod val="49000"/>
                  </a:schemeClr>
                </a:solidFill>
                <a:ea typeface="Calibri"/>
                <a:cs typeface="Calibri"/>
              </a:rPr>
              <a:t>somatische</a:t>
            </a:r>
            <a:r>
              <a:rPr lang="fr-BE" sz="1400" dirty="0">
                <a:solidFill>
                  <a:schemeClr val="bg1">
                    <a:lumMod val="49000"/>
                  </a:schemeClr>
                </a:solidFill>
                <a:ea typeface="Calibri"/>
                <a:cs typeface="Calibri"/>
              </a:rPr>
              <a:t> </a:t>
            </a:r>
            <a:r>
              <a:rPr lang="fr-BE" sz="1400" dirty="0" err="1">
                <a:solidFill>
                  <a:schemeClr val="bg1">
                    <a:lumMod val="49000"/>
                  </a:schemeClr>
                </a:solidFill>
                <a:ea typeface="Calibri"/>
                <a:cs typeface="Calibri"/>
              </a:rPr>
              <a:t>klachten</a:t>
            </a:r>
            <a:r>
              <a:rPr lang="fr-BE" sz="1400" dirty="0">
                <a:solidFill>
                  <a:schemeClr val="bg1">
                    <a:lumMod val="49000"/>
                  </a:schemeClr>
                </a:solidFill>
                <a:ea typeface="Calibri"/>
                <a:cs typeface="Calibri"/>
              </a:rPr>
              <a:t>)</a:t>
            </a:r>
          </a:p>
          <a:p>
            <a:pPr marL="250825" indent="-250825" algn="just">
              <a:lnSpc>
                <a:spcPct val="106000"/>
              </a:lnSpc>
              <a:spcAft>
                <a:spcPts val="0"/>
              </a:spcAft>
              <a:buFont typeface="Symbol" panose="05050102010706020507" pitchFamily="18" charset="2"/>
              <a:buChar char=""/>
              <a:defRPr/>
            </a:pPr>
            <a:r>
              <a:rPr lang="fr-BE" sz="1400" dirty="0" err="1">
                <a:solidFill>
                  <a:schemeClr val="bg1">
                    <a:lumMod val="49000"/>
                  </a:schemeClr>
                </a:solidFill>
                <a:ea typeface="Calibri"/>
                <a:cs typeface="Calibri"/>
              </a:rPr>
              <a:t>Veranderingen</a:t>
            </a:r>
            <a:r>
              <a:rPr lang="fr-BE" sz="1400" dirty="0">
                <a:solidFill>
                  <a:schemeClr val="bg1">
                    <a:lumMod val="49000"/>
                  </a:schemeClr>
                </a:solidFill>
                <a:ea typeface="Calibri"/>
                <a:cs typeface="Calibri"/>
              </a:rPr>
              <a:t> in </a:t>
            </a:r>
            <a:r>
              <a:rPr lang="fr-BE" sz="1400" dirty="0" err="1">
                <a:solidFill>
                  <a:schemeClr val="bg1">
                    <a:lumMod val="49000"/>
                  </a:schemeClr>
                </a:solidFill>
                <a:ea typeface="Calibri"/>
                <a:cs typeface="Calibri"/>
              </a:rPr>
              <a:t>houding</a:t>
            </a:r>
            <a:r>
              <a:rPr lang="fr-BE" sz="1400" dirty="0">
                <a:solidFill>
                  <a:schemeClr val="bg1">
                    <a:lumMod val="49000"/>
                  </a:schemeClr>
                </a:solidFill>
                <a:ea typeface="Calibri"/>
                <a:cs typeface="Calibri"/>
              </a:rPr>
              <a:t> en </a:t>
            </a:r>
            <a:r>
              <a:rPr lang="fr-BE" sz="1400" dirty="0" err="1">
                <a:solidFill>
                  <a:schemeClr val="bg1">
                    <a:lumMod val="49000"/>
                  </a:schemeClr>
                </a:solidFill>
                <a:ea typeface="Calibri"/>
                <a:cs typeface="Calibri"/>
              </a:rPr>
              <a:t>gedrag</a:t>
            </a:r>
            <a:r>
              <a:rPr lang="fr-BE" sz="1400" dirty="0">
                <a:solidFill>
                  <a:schemeClr val="bg1">
                    <a:lumMod val="49000"/>
                  </a:schemeClr>
                </a:solidFill>
                <a:ea typeface="Calibri"/>
                <a:cs typeface="Calibri"/>
              </a:rPr>
              <a:t> (cynisme, </a:t>
            </a:r>
            <a:r>
              <a:rPr lang="fr-BE" sz="1400" dirty="0" err="1">
                <a:solidFill>
                  <a:schemeClr val="bg1">
                    <a:lumMod val="49000"/>
                  </a:schemeClr>
                </a:solidFill>
                <a:ea typeface="Calibri"/>
                <a:cs typeface="Calibri"/>
              </a:rPr>
              <a:t>isolatie</a:t>
            </a:r>
            <a:r>
              <a:rPr lang="fr-BE" sz="1400" dirty="0">
                <a:solidFill>
                  <a:schemeClr val="bg1">
                    <a:lumMod val="49000"/>
                  </a:schemeClr>
                </a:solidFill>
                <a:ea typeface="Calibri"/>
                <a:cs typeface="Calibri"/>
              </a:rPr>
              <a:t>)</a:t>
            </a:r>
          </a:p>
          <a:p>
            <a:pPr marL="250825" indent="-250825" algn="just">
              <a:lnSpc>
                <a:spcPct val="106000"/>
              </a:lnSpc>
              <a:spcAft>
                <a:spcPts val="0"/>
              </a:spcAft>
              <a:buFont typeface="Symbol" panose="05050102010706020507" pitchFamily="18" charset="2"/>
              <a:buChar char=""/>
              <a:defRPr/>
            </a:pPr>
            <a:r>
              <a:rPr lang="fr-BE" sz="1400" dirty="0">
                <a:solidFill>
                  <a:schemeClr val="bg1">
                    <a:lumMod val="49000"/>
                  </a:schemeClr>
                </a:solidFill>
                <a:ea typeface="Calibri"/>
                <a:cs typeface="Calibri"/>
              </a:rPr>
              <a:t>De </a:t>
            </a:r>
            <a:r>
              <a:rPr lang="fr-BE" sz="1400" dirty="0" err="1">
                <a:solidFill>
                  <a:schemeClr val="bg1">
                    <a:lumMod val="49000"/>
                  </a:schemeClr>
                </a:solidFill>
                <a:ea typeface="Calibri"/>
                <a:cs typeface="Calibri"/>
              </a:rPr>
              <a:t>werknemer</a:t>
            </a:r>
            <a:r>
              <a:rPr lang="fr-BE" sz="1400" dirty="0">
                <a:solidFill>
                  <a:schemeClr val="bg1">
                    <a:lumMod val="49000"/>
                  </a:schemeClr>
                </a:solidFill>
                <a:ea typeface="Calibri"/>
                <a:cs typeface="Calibri"/>
              </a:rPr>
              <a:t> </a:t>
            </a:r>
            <a:r>
              <a:rPr lang="fr-BE" sz="1400" dirty="0" err="1">
                <a:solidFill>
                  <a:schemeClr val="bg1">
                    <a:lumMod val="49000"/>
                  </a:schemeClr>
                </a:solidFill>
                <a:ea typeface="Calibri"/>
                <a:cs typeface="Calibri"/>
              </a:rPr>
              <a:t>wordt</a:t>
            </a:r>
            <a:r>
              <a:rPr lang="fr-BE" sz="1400" dirty="0">
                <a:solidFill>
                  <a:schemeClr val="bg1">
                    <a:lumMod val="49000"/>
                  </a:schemeClr>
                </a:solidFill>
                <a:ea typeface="Calibri"/>
                <a:cs typeface="Calibri"/>
              </a:rPr>
              <a:t> </a:t>
            </a:r>
            <a:r>
              <a:rPr lang="fr-BE" sz="1400" dirty="0" err="1">
                <a:solidFill>
                  <a:schemeClr val="bg1">
                    <a:lumMod val="49000"/>
                  </a:schemeClr>
                </a:solidFill>
                <a:ea typeface="Calibri"/>
                <a:cs typeface="Calibri"/>
              </a:rPr>
              <a:t>ongevoelig</a:t>
            </a:r>
            <a:r>
              <a:rPr lang="fr-BE" sz="1400" dirty="0">
                <a:solidFill>
                  <a:schemeClr val="bg1">
                    <a:lumMod val="49000"/>
                  </a:schemeClr>
                </a:solidFill>
                <a:ea typeface="Calibri"/>
                <a:cs typeface="Calibri"/>
              </a:rPr>
              <a:t> en </a:t>
            </a:r>
            <a:r>
              <a:rPr lang="fr-BE" sz="1400" dirty="0" err="1">
                <a:solidFill>
                  <a:schemeClr val="bg1">
                    <a:lumMod val="49000"/>
                  </a:schemeClr>
                </a:solidFill>
                <a:ea typeface="Calibri"/>
                <a:cs typeface="Calibri"/>
              </a:rPr>
              <a:t>voelt</a:t>
            </a:r>
            <a:r>
              <a:rPr lang="fr-BE" sz="1400" dirty="0">
                <a:solidFill>
                  <a:schemeClr val="bg1">
                    <a:lumMod val="49000"/>
                  </a:schemeClr>
                </a:solidFill>
                <a:ea typeface="Calibri"/>
                <a:cs typeface="Calibri"/>
              </a:rPr>
              <a:t> </a:t>
            </a:r>
            <a:r>
              <a:rPr lang="fr-BE" sz="1400" dirty="0" err="1">
                <a:solidFill>
                  <a:schemeClr val="bg1">
                    <a:lumMod val="49000"/>
                  </a:schemeClr>
                </a:solidFill>
                <a:ea typeface="Calibri"/>
                <a:cs typeface="Calibri"/>
              </a:rPr>
              <a:t>geen</a:t>
            </a:r>
            <a:r>
              <a:rPr lang="fr-BE" sz="1400" dirty="0">
                <a:solidFill>
                  <a:schemeClr val="bg1">
                    <a:lumMod val="49000"/>
                  </a:schemeClr>
                </a:solidFill>
                <a:ea typeface="Calibri"/>
                <a:cs typeface="Calibri"/>
              </a:rPr>
              <a:t> </a:t>
            </a:r>
            <a:r>
              <a:rPr lang="fr-BE" sz="1400" dirty="0" err="1">
                <a:solidFill>
                  <a:schemeClr val="bg1">
                    <a:lumMod val="49000"/>
                  </a:schemeClr>
                </a:solidFill>
                <a:ea typeface="Calibri"/>
                <a:cs typeface="Calibri"/>
              </a:rPr>
              <a:t>emoties</a:t>
            </a:r>
            <a:r>
              <a:rPr lang="fr-BE" sz="1400" dirty="0">
                <a:solidFill>
                  <a:schemeClr val="bg1">
                    <a:lumMod val="49000"/>
                  </a:schemeClr>
                </a:solidFill>
                <a:ea typeface="Calibri"/>
                <a:cs typeface="Calibri"/>
              </a:rPr>
              <a:t> </a:t>
            </a:r>
            <a:r>
              <a:rPr lang="fr-BE" sz="1400" dirty="0" err="1">
                <a:solidFill>
                  <a:schemeClr val="bg1">
                    <a:lumMod val="49000"/>
                  </a:schemeClr>
                </a:solidFill>
                <a:ea typeface="Calibri"/>
                <a:cs typeface="Calibri"/>
              </a:rPr>
              <a:t>meer</a:t>
            </a:r>
            <a:endParaRPr lang="fr-BE" sz="1400" dirty="0">
              <a:solidFill>
                <a:schemeClr val="bg1">
                  <a:lumMod val="49000"/>
                </a:schemeClr>
              </a:solidFill>
              <a:ea typeface="Calibri"/>
              <a:cs typeface="Calibri"/>
            </a:endParaRPr>
          </a:p>
          <a:p>
            <a:pPr marL="250825" indent="-250825" algn="just">
              <a:lnSpc>
                <a:spcPct val="106000"/>
              </a:lnSpc>
              <a:spcAft>
                <a:spcPts val="0"/>
              </a:spcAft>
              <a:buFont typeface="Symbol" panose="05050102010706020507" pitchFamily="18" charset="2"/>
              <a:buChar char=""/>
              <a:defRPr/>
            </a:pPr>
            <a:r>
              <a:rPr lang="fr-BE" sz="1400" dirty="0" err="1">
                <a:solidFill>
                  <a:schemeClr val="bg1">
                    <a:lumMod val="49000"/>
                  </a:schemeClr>
                </a:solidFill>
                <a:ea typeface="Calibri"/>
                <a:cs typeface="Calibri"/>
              </a:rPr>
              <a:t>Moeite</a:t>
            </a:r>
            <a:r>
              <a:rPr lang="fr-BE" sz="1400" dirty="0">
                <a:solidFill>
                  <a:schemeClr val="bg1">
                    <a:lumMod val="49000"/>
                  </a:schemeClr>
                </a:solidFill>
                <a:ea typeface="Calibri"/>
                <a:cs typeface="Calibri"/>
              </a:rPr>
              <a:t> met het </a:t>
            </a:r>
            <a:r>
              <a:rPr lang="fr-BE" sz="1400" dirty="0" err="1">
                <a:solidFill>
                  <a:schemeClr val="bg1">
                    <a:lumMod val="49000"/>
                  </a:schemeClr>
                </a:solidFill>
                <a:ea typeface="Calibri"/>
                <a:cs typeface="Calibri"/>
              </a:rPr>
              <a:t>behouden</a:t>
            </a:r>
            <a:r>
              <a:rPr lang="fr-BE" sz="1400" dirty="0">
                <a:solidFill>
                  <a:schemeClr val="bg1">
                    <a:lumMod val="49000"/>
                  </a:schemeClr>
                </a:solidFill>
                <a:ea typeface="Calibri"/>
                <a:cs typeface="Calibri"/>
              </a:rPr>
              <a:t> van </a:t>
            </a:r>
            <a:r>
              <a:rPr lang="fr-BE" sz="1400" dirty="0" err="1">
                <a:solidFill>
                  <a:schemeClr val="bg1">
                    <a:lumMod val="49000"/>
                  </a:schemeClr>
                </a:solidFill>
                <a:ea typeface="Calibri"/>
                <a:cs typeface="Calibri"/>
              </a:rPr>
              <a:t>een</a:t>
            </a:r>
            <a:r>
              <a:rPr lang="fr-BE" sz="1400" dirty="0">
                <a:solidFill>
                  <a:schemeClr val="bg1">
                    <a:lumMod val="49000"/>
                  </a:schemeClr>
                </a:solidFill>
                <a:ea typeface="Calibri"/>
                <a:cs typeface="Calibri"/>
              </a:rPr>
              <a:t> </a:t>
            </a:r>
            <a:r>
              <a:rPr lang="fr-BE" sz="1400" dirty="0" err="1">
                <a:solidFill>
                  <a:schemeClr val="bg1">
                    <a:lumMod val="49000"/>
                  </a:schemeClr>
                </a:solidFill>
                <a:ea typeface="Calibri"/>
                <a:cs typeface="Calibri"/>
              </a:rPr>
              <a:t>positief</a:t>
            </a:r>
            <a:r>
              <a:rPr lang="fr-BE" sz="1400" dirty="0">
                <a:solidFill>
                  <a:schemeClr val="bg1">
                    <a:lumMod val="49000"/>
                  </a:schemeClr>
                </a:solidFill>
                <a:ea typeface="Calibri"/>
                <a:cs typeface="Calibri"/>
              </a:rPr>
              <a:t> </a:t>
            </a:r>
            <a:r>
              <a:rPr lang="fr-BE" sz="1400" dirty="0" err="1">
                <a:solidFill>
                  <a:schemeClr val="bg1">
                    <a:lumMod val="49000"/>
                  </a:schemeClr>
                </a:solidFill>
                <a:ea typeface="Calibri"/>
                <a:cs typeface="Calibri"/>
              </a:rPr>
              <a:t>zelfbeeld</a:t>
            </a:r>
            <a:endParaRPr lang="fr-BE" sz="1400" dirty="0">
              <a:solidFill>
                <a:schemeClr val="bg1">
                  <a:lumMod val="49000"/>
                </a:schemeClr>
              </a:solidFill>
              <a:ea typeface="Calibri"/>
              <a:cs typeface="Calibri"/>
            </a:endParaRPr>
          </a:p>
          <a:p>
            <a:pPr marL="250825" indent="-250825" algn="just">
              <a:lnSpc>
                <a:spcPct val="106000"/>
              </a:lnSpc>
              <a:spcAft>
                <a:spcPts val="0"/>
              </a:spcAft>
              <a:buFont typeface="Symbol" panose="05050102010706020507" pitchFamily="18" charset="2"/>
              <a:buChar char=""/>
              <a:defRPr/>
            </a:pPr>
            <a:r>
              <a:rPr lang="fr-BE" sz="1400" dirty="0" err="1">
                <a:solidFill>
                  <a:schemeClr val="bg1">
                    <a:lumMod val="49000"/>
                  </a:schemeClr>
                </a:solidFill>
                <a:ea typeface="Calibri"/>
                <a:cs typeface="Calibri"/>
              </a:rPr>
              <a:t>Intolerantie</a:t>
            </a:r>
            <a:r>
              <a:rPr lang="fr-BE" sz="1400" dirty="0">
                <a:solidFill>
                  <a:schemeClr val="bg1">
                    <a:lumMod val="49000"/>
                  </a:schemeClr>
                </a:solidFill>
                <a:ea typeface="Calibri"/>
                <a:cs typeface="Calibri"/>
              </a:rPr>
              <a:t> </a:t>
            </a:r>
            <a:r>
              <a:rPr lang="fr-BE" sz="1400" dirty="0" err="1">
                <a:solidFill>
                  <a:schemeClr val="bg1">
                    <a:lumMod val="49000"/>
                  </a:schemeClr>
                </a:solidFill>
                <a:ea typeface="Calibri"/>
                <a:cs typeface="Calibri"/>
              </a:rPr>
              <a:t>voor</a:t>
            </a:r>
            <a:r>
              <a:rPr lang="fr-BE" sz="1400" dirty="0">
                <a:solidFill>
                  <a:schemeClr val="bg1">
                    <a:lumMod val="49000"/>
                  </a:schemeClr>
                </a:solidFill>
                <a:ea typeface="Calibri"/>
                <a:cs typeface="Calibri"/>
              </a:rPr>
              <a:t> </a:t>
            </a:r>
            <a:r>
              <a:rPr lang="fr-BE" sz="1400" dirty="0" err="1">
                <a:solidFill>
                  <a:schemeClr val="bg1">
                    <a:lumMod val="49000"/>
                  </a:schemeClr>
                </a:solidFill>
                <a:ea typeface="Calibri"/>
                <a:cs typeface="Calibri"/>
              </a:rPr>
              <a:t>disfunctioneren</a:t>
            </a:r>
            <a:r>
              <a:rPr lang="fr-BE" sz="1400" dirty="0">
                <a:solidFill>
                  <a:schemeClr val="bg1">
                    <a:lumMod val="49000"/>
                  </a:schemeClr>
                </a:solidFill>
                <a:ea typeface="Calibri"/>
                <a:cs typeface="Calibri"/>
              </a:rPr>
              <a:t> van de </a:t>
            </a:r>
            <a:r>
              <a:rPr lang="fr-BE" sz="1400" dirty="0" err="1">
                <a:solidFill>
                  <a:schemeClr val="bg1">
                    <a:lumMod val="49000"/>
                  </a:schemeClr>
                </a:solidFill>
                <a:ea typeface="Calibri"/>
                <a:cs typeface="Calibri"/>
              </a:rPr>
              <a:t>organisatie</a:t>
            </a:r>
            <a:endParaRPr lang="fr-BE" sz="1400" dirty="0">
              <a:solidFill>
                <a:schemeClr val="bg1">
                  <a:lumMod val="49000"/>
                </a:schemeClr>
              </a:solidFill>
              <a:ea typeface="Calibri"/>
              <a:cs typeface="Calibri"/>
            </a:endParaRPr>
          </a:p>
          <a:p>
            <a:pPr marL="250825" indent="-250825" algn="just">
              <a:lnSpc>
                <a:spcPct val="106000"/>
              </a:lnSpc>
              <a:spcAft>
                <a:spcPts val="0"/>
              </a:spcAft>
              <a:buFont typeface="Symbol" panose="05050102010706020507" pitchFamily="18" charset="2"/>
              <a:buChar char=""/>
              <a:defRPr/>
            </a:pPr>
            <a:r>
              <a:rPr lang="fr-BE" sz="1400" dirty="0" err="1">
                <a:solidFill>
                  <a:schemeClr val="bg1">
                    <a:lumMod val="49000"/>
                  </a:schemeClr>
                </a:solidFill>
                <a:ea typeface="Calibri"/>
                <a:cs typeface="Calibri"/>
              </a:rPr>
              <a:t>Regelmatige</a:t>
            </a:r>
            <a:r>
              <a:rPr lang="fr-BE" sz="1400" dirty="0">
                <a:solidFill>
                  <a:schemeClr val="bg1">
                    <a:lumMod val="49000"/>
                  </a:schemeClr>
                </a:solidFill>
                <a:ea typeface="Calibri"/>
                <a:cs typeface="Calibri"/>
              </a:rPr>
              <a:t> </a:t>
            </a:r>
            <a:r>
              <a:rPr lang="fr-BE" sz="1400" dirty="0" err="1">
                <a:solidFill>
                  <a:schemeClr val="bg1">
                    <a:lumMod val="49000"/>
                  </a:schemeClr>
                </a:solidFill>
                <a:ea typeface="Calibri"/>
                <a:cs typeface="Calibri"/>
              </a:rPr>
              <a:t>afwezigheid</a:t>
            </a:r>
            <a:r>
              <a:rPr lang="fr-BE" sz="1400" dirty="0">
                <a:solidFill>
                  <a:schemeClr val="bg1">
                    <a:lumMod val="49000"/>
                  </a:schemeClr>
                </a:solidFill>
                <a:ea typeface="Calibri"/>
                <a:cs typeface="Calibri"/>
              </a:rPr>
              <a:t> met </a:t>
            </a:r>
            <a:r>
              <a:rPr lang="fr-BE" sz="1400" dirty="0" err="1">
                <a:solidFill>
                  <a:schemeClr val="bg1">
                    <a:lumMod val="49000"/>
                  </a:schemeClr>
                </a:solidFill>
                <a:ea typeface="Calibri"/>
                <a:cs typeface="Calibri"/>
              </a:rPr>
              <a:t>aanpassingsmoeilijkheden</a:t>
            </a:r>
            <a:r>
              <a:rPr lang="fr-BE" sz="1400" dirty="0">
                <a:solidFill>
                  <a:schemeClr val="bg1">
                    <a:lumMod val="49000"/>
                  </a:schemeClr>
                </a:solidFill>
                <a:ea typeface="Calibri"/>
                <a:cs typeface="Calibri"/>
              </a:rPr>
              <a:t> </a:t>
            </a:r>
            <a:r>
              <a:rPr lang="fr-BE" sz="1400" dirty="0" err="1">
                <a:solidFill>
                  <a:schemeClr val="bg1">
                    <a:lumMod val="49000"/>
                  </a:schemeClr>
                </a:solidFill>
                <a:ea typeface="Calibri"/>
                <a:cs typeface="Calibri"/>
              </a:rPr>
              <a:t>bij</a:t>
            </a:r>
            <a:r>
              <a:rPr lang="fr-BE" sz="1400" dirty="0">
                <a:solidFill>
                  <a:schemeClr val="bg1">
                    <a:lumMod val="49000"/>
                  </a:schemeClr>
                </a:solidFill>
                <a:ea typeface="Calibri"/>
                <a:cs typeface="Calibri"/>
              </a:rPr>
              <a:t> </a:t>
            </a:r>
            <a:r>
              <a:rPr lang="fr-BE" sz="1400" dirty="0" err="1">
                <a:solidFill>
                  <a:schemeClr val="bg1">
                    <a:lumMod val="49000"/>
                  </a:schemeClr>
                </a:solidFill>
                <a:ea typeface="Calibri"/>
                <a:cs typeface="Calibri"/>
              </a:rPr>
              <a:t>terugkeer</a:t>
            </a:r>
            <a:endParaRPr lang="fr-BE" sz="1400" dirty="0">
              <a:solidFill>
                <a:schemeClr val="bg1">
                  <a:lumMod val="49000"/>
                </a:schemeClr>
              </a:solidFill>
              <a:ea typeface="Calibri"/>
              <a:cs typeface="Calibri"/>
            </a:endParaRPr>
          </a:p>
          <a:p>
            <a:pPr marL="250825" indent="-250825" algn="just">
              <a:lnSpc>
                <a:spcPct val="106000"/>
              </a:lnSpc>
              <a:spcAft>
                <a:spcPts val="0"/>
              </a:spcAft>
              <a:buFont typeface="Symbol" panose="05050102010706020507" pitchFamily="18" charset="2"/>
              <a:buChar char=""/>
              <a:defRPr/>
            </a:pPr>
            <a:r>
              <a:rPr lang="fr-BE" sz="1400" dirty="0" err="1">
                <a:solidFill>
                  <a:schemeClr val="bg1">
                    <a:lumMod val="49000"/>
                  </a:schemeClr>
                </a:solidFill>
                <a:ea typeface="Calibri"/>
                <a:cs typeface="Calibri"/>
              </a:rPr>
              <a:t>Ontevredenheid</a:t>
            </a:r>
            <a:r>
              <a:rPr lang="fr-BE" sz="1400" dirty="0">
                <a:solidFill>
                  <a:schemeClr val="bg1">
                    <a:lumMod val="49000"/>
                  </a:schemeClr>
                </a:solidFill>
                <a:ea typeface="Calibri"/>
                <a:cs typeface="Calibri"/>
              </a:rPr>
              <a:t> op het werk </a:t>
            </a:r>
            <a:r>
              <a:rPr lang="fr-BE" sz="1400" dirty="0" err="1">
                <a:solidFill>
                  <a:schemeClr val="bg1">
                    <a:lumMod val="49000"/>
                  </a:schemeClr>
                </a:solidFill>
                <a:ea typeface="Calibri"/>
                <a:cs typeface="Calibri"/>
              </a:rPr>
              <a:t>slaat</a:t>
            </a:r>
            <a:r>
              <a:rPr lang="fr-BE" sz="1400" dirty="0">
                <a:solidFill>
                  <a:schemeClr val="bg1">
                    <a:lumMod val="49000"/>
                  </a:schemeClr>
                </a:solidFill>
                <a:ea typeface="Calibri"/>
                <a:cs typeface="Calibri"/>
              </a:rPr>
              <a:t> over </a:t>
            </a:r>
            <a:r>
              <a:rPr lang="fr-BE" sz="1400" dirty="0" err="1">
                <a:solidFill>
                  <a:schemeClr val="bg1">
                    <a:lumMod val="49000"/>
                  </a:schemeClr>
                </a:solidFill>
                <a:ea typeface="Calibri"/>
                <a:cs typeface="Calibri"/>
              </a:rPr>
              <a:t>naar</a:t>
            </a:r>
            <a:r>
              <a:rPr lang="fr-BE" sz="1400" dirty="0">
                <a:solidFill>
                  <a:schemeClr val="bg1">
                    <a:lumMod val="49000"/>
                  </a:schemeClr>
                </a:solidFill>
                <a:ea typeface="Calibri"/>
                <a:cs typeface="Calibri"/>
              </a:rPr>
              <a:t> de </a:t>
            </a:r>
            <a:r>
              <a:rPr lang="fr-BE" sz="1400" dirty="0" err="1">
                <a:solidFill>
                  <a:schemeClr val="bg1">
                    <a:lumMod val="49000"/>
                  </a:schemeClr>
                </a:solidFill>
                <a:ea typeface="Calibri"/>
                <a:cs typeface="Calibri"/>
              </a:rPr>
              <a:t>privésfeer</a:t>
            </a:r>
            <a:endParaRPr lang="fr-BE" sz="1400" dirty="0">
              <a:solidFill>
                <a:schemeClr val="bg1">
                  <a:lumMod val="49000"/>
                </a:schemeClr>
              </a:solidFill>
              <a:ea typeface="Calibri"/>
              <a:cs typeface="Calibri"/>
            </a:endParaRPr>
          </a:p>
          <a:p>
            <a:pPr marL="250825" indent="-250825" algn="just">
              <a:lnSpc>
                <a:spcPct val="106000"/>
              </a:lnSpc>
              <a:spcAft>
                <a:spcPts val="0"/>
              </a:spcAft>
              <a:buFont typeface="Symbol" panose="05050102010706020507" pitchFamily="18" charset="2"/>
              <a:buChar char=""/>
              <a:defRPr/>
            </a:pPr>
            <a:endParaRPr lang="fr-BE" sz="1400" dirty="0">
              <a:solidFill>
                <a:schemeClr val="bg1">
                  <a:lumMod val="49000"/>
                </a:schemeClr>
              </a:solidFill>
              <a:ea typeface="Calibri" panose="020F0502020204030204" pitchFamily="34" charset="0"/>
              <a:cs typeface="Calibri"/>
            </a:endParaRPr>
          </a:p>
          <a:p>
            <a:pPr>
              <a:lnSpc>
                <a:spcPct val="106000"/>
              </a:lnSpc>
              <a:spcAft>
                <a:spcPts val="585"/>
              </a:spcAft>
              <a:defRPr/>
            </a:pPr>
            <a:r>
              <a:rPr lang="fr-BE" sz="1400" b="1" dirty="0">
                <a:solidFill>
                  <a:schemeClr val="bg1">
                    <a:lumMod val="49000"/>
                  </a:schemeClr>
                </a:solidFill>
                <a:ea typeface="Calibri"/>
                <a:cs typeface="Calibri"/>
              </a:rPr>
              <a:t>STAD 3: burn-out</a:t>
            </a:r>
          </a:p>
          <a:p>
            <a:pPr marL="250825" indent="-250825" algn="just">
              <a:lnSpc>
                <a:spcPct val="106000"/>
              </a:lnSpc>
              <a:spcAft>
                <a:spcPts val="0"/>
              </a:spcAft>
              <a:buFont typeface="Symbol" panose="05050102010706020507" pitchFamily="18" charset="2"/>
              <a:buChar char=""/>
              <a:defRPr/>
            </a:pPr>
            <a:r>
              <a:rPr lang="fr-BE" sz="1400" dirty="0" err="1">
                <a:solidFill>
                  <a:schemeClr val="bg1">
                    <a:lumMod val="49000"/>
                  </a:schemeClr>
                </a:solidFill>
                <a:ea typeface="Calibri"/>
                <a:cs typeface="Calibri"/>
              </a:rPr>
              <a:t>Belangrijke</a:t>
            </a:r>
            <a:r>
              <a:rPr lang="fr-BE" sz="1400" dirty="0">
                <a:solidFill>
                  <a:schemeClr val="bg1">
                    <a:lumMod val="49000"/>
                  </a:schemeClr>
                </a:solidFill>
                <a:ea typeface="Calibri"/>
                <a:cs typeface="Calibri"/>
              </a:rPr>
              <a:t>/</a:t>
            </a:r>
            <a:r>
              <a:rPr lang="fr-BE" sz="1400" dirty="0" err="1">
                <a:solidFill>
                  <a:schemeClr val="bg1">
                    <a:lumMod val="49000"/>
                  </a:schemeClr>
                </a:solidFill>
                <a:ea typeface="Calibri"/>
                <a:cs typeface="Calibri"/>
              </a:rPr>
              <a:t>kritieke</a:t>
            </a:r>
            <a:r>
              <a:rPr lang="fr-BE" sz="1400" dirty="0">
                <a:solidFill>
                  <a:schemeClr val="bg1">
                    <a:lumMod val="49000"/>
                  </a:schemeClr>
                </a:solidFill>
                <a:ea typeface="Calibri"/>
                <a:cs typeface="Calibri"/>
              </a:rPr>
              <a:t> </a:t>
            </a:r>
            <a:r>
              <a:rPr lang="fr-BE" sz="1400" dirty="0" err="1">
                <a:solidFill>
                  <a:schemeClr val="bg1">
                    <a:lumMod val="49000"/>
                  </a:schemeClr>
                </a:solidFill>
                <a:ea typeface="Calibri"/>
                <a:cs typeface="Calibri"/>
              </a:rPr>
              <a:t>gebeurtenis</a:t>
            </a:r>
            <a:r>
              <a:rPr lang="fr-BE" sz="1400" dirty="0">
                <a:solidFill>
                  <a:schemeClr val="bg1">
                    <a:lumMod val="49000"/>
                  </a:schemeClr>
                </a:solidFill>
                <a:ea typeface="Calibri"/>
                <a:cs typeface="Calibri"/>
              </a:rPr>
              <a:t> met </a:t>
            </a:r>
            <a:r>
              <a:rPr lang="fr-BE" sz="1400" dirty="0" err="1">
                <a:solidFill>
                  <a:schemeClr val="bg1">
                    <a:lumMod val="49000"/>
                  </a:schemeClr>
                </a:solidFill>
                <a:ea typeface="Calibri"/>
                <a:cs typeface="Calibri"/>
              </a:rPr>
              <a:t>reactivering</a:t>
            </a:r>
            <a:r>
              <a:rPr lang="fr-BE" sz="1400" dirty="0">
                <a:solidFill>
                  <a:schemeClr val="bg1">
                    <a:lumMod val="49000"/>
                  </a:schemeClr>
                </a:solidFill>
                <a:ea typeface="Calibri"/>
                <a:cs typeface="Calibri"/>
              </a:rPr>
              <a:t> van </a:t>
            </a:r>
            <a:r>
              <a:rPr lang="fr-BE" sz="1400" dirty="0" err="1">
                <a:solidFill>
                  <a:schemeClr val="bg1">
                    <a:lumMod val="49000"/>
                  </a:schemeClr>
                </a:solidFill>
                <a:ea typeface="Calibri"/>
                <a:cs typeface="Calibri"/>
              </a:rPr>
              <a:t>invloeden</a:t>
            </a:r>
            <a:endParaRPr lang="fr-BE" sz="1400" dirty="0">
              <a:solidFill>
                <a:schemeClr val="bg1">
                  <a:lumMod val="49000"/>
                </a:schemeClr>
              </a:solidFill>
              <a:ea typeface="Calibri"/>
              <a:cs typeface="Calibri"/>
            </a:endParaRPr>
          </a:p>
          <a:p>
            <a:pPr marL="250825" indent="-250825" algn="just">
              <a:lnSpc>
                <a:spcPct val="106000"/>
              </a:lnSpc>
              <a:spcAft>
                <a:spcPts val="0"/>
              </a:spcAft>
              <a:buFont typeface="Symbol" panose="05050102010706020507" pitchFamily="18" charset="2"/>
              <a:buChar char=""/>
              <a:defRPr/>
            </a:pPr>
            <a:r>
              <a:rPr lang="fr-BE" sz="1400" dirty="0">
                <a:solidFill>
                  <a:schemeClr val="bg1">
                    <a:lumMod val="49000"/>
                  </a:schemeClr>
                </a:solidFill>
                <a:ea typeface="Calibri"/>
                <a:cs typeface="Calibri"/>
              </a:rPr>
              <a:t>Het </a:t>
            </a:r>
            <a:r>
              <a:rPr lang="fr-BE" sz="1400" dirty="0" err="1">
                <a:solidFill>
                  <a:schemeClr val="bg1">
                    <a:lumMod val="49000"/>
                  </a:schemeClr>
                </a:solidFill>
                <a:ea typeface="Calibri"/>
                <a:cs typeface="Calibri"/>
              </a:rPr>
              <a:t>ideaal</a:t>
            </a:r>
            <a:r>
              <a:rPr lang="fr-BE" sz="1400" dirty="0">
                <a:solidFill>
                  <a:schemeClr val="bg1">
                    <a:lumMod val="49000"/>
                  </a:schemeClr>
                </a:solidFill>
                <a:ea typeface="Calibri"/>
                <a:cs typeface="Calibri"/>
              </a:rPr>
              <a:t> van </a:t>
            </a:r>
            <a:r>
              <a:rPr lang="fr-BE" sz="1400" dirty="0" err="1">
                <a:solidFill>
                  <a:schemeClr val="bg1">
                    <a:lumMod val="49000"/>
                  </a:schemeClr>
                </a:solidFill>
                <a:ea typeface="Calibri"/>
                <a:cs typeface="Calibri"/>
              </a:rPr>
              <a:t>bevredigend</a:t>
            </a:r>
            <a:r>
              <a:rPr lang="fr-BE" sz="1400" dirty="0">
                <a:solidFill>
                  <a:schemeClr val="bg1">
                    <a:lumMod val="49000"/>
                  </a:schemeClr>
                </a:solidFill>
                <a:ea typeface="Calibri"/>
                <a:cs typeface="Calibri"/>
              </a:rPr>
              <a:t> werk </a:t>
            </a:r>
            <a:r>
              <a:rPr lang="fr-BE" sz="1400" dirty="0" err="1">
                <a:solidFill>
                  <a:schemeClr val="bg1">
                    <a:lumMod val="49000"/>
                  </a:schemeClr>
                </a:solidFill>
                <a:ea typeface="Calibri"/>
                <a:cs typeface="Calibri"/>
              </a:rPr>
              <a:t>is</a:t>
            </a:r>
            <a:r>
              <a:rPr lang="fr-BE" sz="1400" dirty="0">
                <a:solidFill>
                  <a:schemeClr val="bg1">
                    <a:lumMod val="49000"/>
                  </a:schemeClr>
                </a:solidFill>
                <a:ea typeface="Calibri"/>
                <a:cs typeface="Calibri"/>
              </a:rPr>
              <a:t> </a:t>
            </a:r>
            <a:r>
              <a:rPr lang="fr-BE" sz="1400" dirty="0" err="1">
                <a:solidFill>
                  <a:schemeClr val="bg1">
                    <a:lumMod val="49000"/>
                  </a:schemeClr>
                </a:solidFill>
                <a:ea typeface="Calibri"/>
                <a:cs typeface="Calibri"/>
              </a:rPr>
              <a:t>volledig</a:t>
            </a:r>
            <a:r>
              <a:rPr lang="fr-BE" sz="1400" dirty="0">
                <a:solidFill>
                  <a:schemeClr val="bg1">
                    <a:lumMod val="49000"/>
                  </a:schemeClr>
                </a:solidFill>
                <a:ea typeface="Calibri"/>
                <a:cs typeface="Calibri"/>
              </a:rPr>
              <a:t> </a:t>
            </a:r>
            <a:r>
              <a:rPr lang="fr-BE" sz="1400" dirty="0" err="1">
                <a:solidFill>
                  <a:schemeClr val="bg1">
                    <a:lumMod val="49000"/>
                  </a:schemeClr>
                </a:solidFill>
                <a:ea typeface="Calibri"/>
                <a:cs typeface="Calibri"/>
              </a:rPr>
              <a:t>gedoofd</a:t>
            </a:r>
            <a:endParaRPr lang="fr-BE" sz="1400" dirty="0">
              <a:solidFill>
                <a:schemeClr val="bg1">
                  <a:lumMod val="49000"/>
                </a:schemeClr>
              </a:solidFill>
              <a:ea typeface="Calibri"/>
              <a:cs typeface="Calibri"/>
            </a:endParaRPr>
          </a:p>
          <a:p>
            <a:pPr marL="250825" indent="-250825" algn="just">
              <a:lnSpc>
                <a:spcPct val="106000"/>
              </a:lnSpc>
              <a:spcAft>
                <a:spcPts val="0"/>
              </a:spcAft>
              <a:buFont typeface="Symbol" panose="05050102010706020507" pitchFamily="18" charset="2"/>
              <a:buChar char=""/>
              <a:defRPr/>
            </a:pPr>
            <a:r>
              <a:rPr lang="fr-BE" sz="1400" dirty="0" err="1">
                <a:solidFill>
                  <a:schemeClr val="bg1">
                    <a:lumMod val="49000"/>
                  </a:schemeClr>
                </a:solidFill>
                <a:ea typeface="Calibri"/>
                <a:cs typeface="Calibri"/>
              </a:rPr>
              <a:t>Twijfel</a:t>
            </a:r>
            <a:r>
              <a:rPr lang="fr-BE" sz="1400" dirty="0">
                <a:solidFill>
                  <a:schemeClr val="bg1">
                    <a:lumMod val="49000"/>
                  </a:schemeClr>
                </a:solidFill>
                <a:ea typeface="Calibri"/>
                <a:cs typeface="Calibri"/>
              </a:rPr>
              <a:t> </a:t>
            </a:r>
            <a:r>
              <a:rPr lang="fr-BE" sz="1400" dirty="0" err="1">
                <a:solidFill>
                  <a:schemeClr val="bg1">
                    <a:lumMod val="49000"/>
                  </a:schemeClr>
                </a:solidFill>
                <a:ea typeface="Calibri"/>
                <a:cs typeface="Calibri"/>
              </a:rPr>
              <a:t>sluipt</a:t>
            </a:r>
            <a:r>
              <a:rPr lang="fr-BE" sz="1400" dirty="0">
                <a:solidFill>
                  <a:schemeClr val="bg1">
                    <a:lumMod val="49000"/>
                  </a:schemeClr>
                </a:solidFill>
                <a:ea typeface="Calibri"/>
                <a:cs typeface="Calibri"/>
              </a:rPr>
              <a:t> </a:t>
            </a:r>
            <a:r>
              <a:rPr lang="fr-BE" sz="1400" dirty="0" err="1">
                <a:solidFill>
                  <a:schemeClr val="bg1">
                    <a:lumMod val="49000"/>
                  </a:schemeClr>
                </a:solidFill>
                <a:ea typeface="Calibri"/>
                <a:cs typeface="Calibri"/>
              </a:rPr>
              <a:t>weer</a:t>
            </a:r>
            <a:r>
              <a:rPr lang="fr-BE" sz="1400" dirty="0">
                <a:solidFill>
                  <a:schemeClr val="bg1">
                    <a:lumMod val="49000"/>
                  </a:schemeClr>
                </a:solidFill>
                <a:ea typeface="Calibri"/>
                <a:cs typeface="Calibri"/>
              </a:rPr>
              <a:t> </a:t>
            </a:r>
            <a:r>
              <a:rPr lang="fr-BE" sz="1400" dirty="0" err="1">
                <a:solidFill>
                  <a:schemeClr val="bg1">
                    <a:lumMod val="49000"/>
                  </a:schemeClr>
                </a:solidFill>
                <a:ea typeface="Calibri"/>
                <a:cs typeface="Calibri"/>
              </a:rPr>
              <a:t>binnen</a:t>
            </a:r>
            <a:r>
              <a:rPr lang="fr-BE" sz="1400" dirty="0">
                <a:solidFill>
                  <a:schemeClr val="bg1">
                    <a:lumMod val="49000"/>
                  </a:schemeClr>
                </a:solidFill>
                <a:ea typeface="Calibri"/>
                <a:cs typeface="Calibri"/>
              </a:rPr>
              <a:t> en </a:t>
            </a:r>
            <a:r>
              <a:rPr lang="fr-BE" sz="1400" dirty="0" err="1">
                <a:solidFill>
                  <a:schemeClr val="bg1">
                    <a:lumMod val="49000"/>
                  </a:schemeClr>
                </a:solidFill>
                <a:ea typeface="Calibri"/>
                <a:cs typeface="Calibri"/>
              </a:rPr>
              <a:t>strekt</a:t>
            </a:r>
            <a:r>
              <a:rPr lang="fr-BE" sz="1400" dirty="0">
                <a:solidFill>
                  <a:schemeClr val="bg1">
                    <a:lumMod val="49000"/>
                  </a:schemeClr>
                </a:solidFill>
                <a:ea typeface="Calibri"/>
                <a:cs typeface="Calibri"/>
              </a:rPr>
              <a:t> </a:t>
            </a:r>
            <a:r>
              <a:rPr lang="fr-BE" sz="1400" dirty="0" err="1">
                <a:solidFill>
                  <a:schemeClr val="bg1">
                    <a:lumMod val="49000"/>
                  </a:schemeClr>
                </a:solidFill>
                <a:ea typeface="Calibri"/>
                <a:cs typeface="Calibri"/>
              </a:rPr>
              <a:t>zich</a:t>
            </a:r>
            <a:r>
              <a:rPr lang="fr-BE" sz="1400" dirty="0">
                <a:solidFill>
                  <a:schemeClr val="bg1">
                    <a:lumMod val="49000"/>
                  </a:schemeClr>
                </a:solidFill>
                <a:ea typeface="Calibri"/>
                <a:cs typeface="Calibri"/>
              </a:rPr>
              <a:t> </a:t>
            </a:r>
            <a:r>
              <a:rPr lang="fr-BE" sz="1400" dirty="0" err="1">
                <a:solidFill>
                  <a:schemeClr val="bg1">
                    <a:lumMod val="49000"/>
                  </a:schemeClr>
                </a:solidFill>
                <a:ea typeface="Calibri"/>
                <a:cs typeface="Calibri"/>
              </a:rPr>
              <a:t>uit</a:t>
            </a:r>
            <a:r>
              <a:rPr lang="fr-BE" sz="1400" dirty="0">
                <a:solidFill>
                  <a:schemeClr val="bg1">
                    <a:lumMod val="49000"/>
                  </a:schemeClr>
                </a:solidFill>
                <a:ea typeface="Calibri"/>
                <a:cs typeface="Calibri"/>
              </a:rPr>
              <a:t> </a:t>
            </a:r>
            <a:r>
              <a:rPr lang="fr-BE" sz="1400" dirty="0" err="1">
                <a:solidFill>
                  <a:schemeClr val="bg1">
                    <a:lumMod val="49000"/>
                  </a:schemeClr>
                </a:solidFill>
                <a:ea typeface="Calibri"/>
                <a:cs typeface="Calibri"/>
              </a:rPr>
              <a:t>tot</a:t>
            </a:r>
            <a:r>
              <a:rPr lang="fr-BE" sz="1400" dirty="0">
                <a:solidFill>
                  <a:schemeClr val="bg1">
                    <a:lumMod val="49000"/>
                  </a:schemeClr>
                </a:solidFill>
                <a:ea typeface="Calibri"/>
                <a:cs typeface="Calibri"/>
              </a:rPr>
              <a:t> de </a:t>
            </a:r>
            <a:r>
              <a:rPr lang="fr-BE" sz="1400" dirty="0" err="1">
                <a:solidFill>
                  <a:schemeClr val="bg1">
                    <a:lumMod val="49000"/>
                  </a:schemeClr>
                </a:solidFill>
                <a:ea typeface="Calibri"/>
                <a:cs typeface="Calibri"/>
              </a:rPr>
              <a:t>hele</a:t>
            </a:r>
            <a:r>
              <a:rPr lang="fr-BE" sz="1400" dirty="0">
                <a:solidFill>
                  <a:schemeClr val="bg1">
                    <a:lumMod val="49000"/>
                  </a:schemeClr>
                </a:solidFill>
                <a:ea typeface="Calibri"/>
                <a:cs typeface="Calibri"/>
              </a:rPr>
              <a:t> </a:t>
            </a:r>
            <a:r>
              <a:rPr lang="fr-BE" sz="1400" dirty="0" err="1">
                <a:solidFill>
                  <a:schemeClr val="bg1">
                    <a:lumMod val="49000"/>
                  </a:schemeClr>
                </a:solidFill>
                <a:ea typeface="Calibri"/>
                <a:cs typeface="Calibri"/>
              </a:rPr>
              <a:t>identiteit</a:t>
            </a:r>
            <a:r>
              <a:rPr lang="fr-BE" sz="1400" dirty="0">
                <a:solidFill>
                  <a:schemeClr val="bg1">
                    <a:lumMod val="49000"/>
                  </a:schemeClr>
                </a:solidFill>
                <a:ea typeface="Calibri"/>
                <a:cs typeface="Calibri"/>
              </a:rPr>
              <a:t> van de </a:t>
            </a:r>
            <a:r>
              <a:rPr lang="fr-BE" sz="1400" dirty="0" err="1">
                <a:solidFill>
                  <a:schemeClr val="bg1">
                    <a:lumMod val="49000"/>
                  </a:schemeClr>
                </a:solidFill>
                <a:ea typeface="Calibri"/>
                <a:cs typeface="Calibri"/>
              </a:rPr>
              <a:t>werknemer</a:t>
            </a:r>
            <a:endParaRPr lang="fr-BE" sz="1400" dirty="0">
              <a:solidFill>
                <a:schemeClr val="bg1">
                  <a:lumMod val="49000"/>
                </a:schemeClr>
              </a:solidFill>
              <a:ea typeface="Calibri"/>
              <a:cs typeface="Calibri"/>
            </a:endParaRPr>
          </a:p>
          <a:p>
            <a:pPr marL="250825" indent="-250825" algn="just">
              <a:lnSpc>
                <a:spcPct val="106000"/>
              </a:lnSpc>
              <a:spcAft>
                <a:spcPts val="0"/>
              </a:spcAft>
              <a:buFont typeface="Symbol" panose="05050102010706020507" pitchFamily="18" charset="2"/>
              <a:buChar char=""/>
              <a:defRPr/>
            </a:pPr>
            <a:r>
              <a:rPr lang="fr-BE" sz="1400" dirty="0" err="1">
                <a:solidFill>
                  <a:schemeClr val="bg1">
                    <a:lumMod val="49000"/>
                  </a:schemeClr>
                </a:solidFill>
                <a:ea typeface="Calibri"/>
                <a:cs typeface="Calibri"/>
              </a:rPr>
              <a:t>Langzamer</a:t>
            </a:r>
            <a:r>
              <a:rPr lang="fr-BE" sz="1400" dirty="0">
                <a:solidFill>
                  <a:schemeClr val="bg1">
                    <a:lumMod val="49000"/>
                  </a:schemeClr>
                </a:solidFill>
                <a:ea typeface="Calibri"/>
                <a:cs typeface="Calibri"/>
              </a:rPr>
              <a:t> </a:t>
            </a:r>
            <a:r>
              <a:rPr lang="fr-BE" sz="1400" dirty="0" err="1">
                <a:solidFill>
                  <a:schemeClr val="bg1">
                    <a:lumMod val="49000"/>
                  </a:schemeClr>
                </a:solidFill>
                <a:ea typeface="Calibri"/>
                <a:cs typeface="Calibri"/>
              </a:rPr>
              <a:t>persoonlijk</a:t>
            </a:r>
            <a:r>
              <a:rPr lang="fr-BE" sz="1400" dirty="0">
                <a:solidFill>
                  <a:schemeClr val="bg1">
                    <a:lumMod val="49000"/>
                  </a:schemeClr>
                </a:solidFill>
                <a:ea typeface="Calibri"/>
                <a:cs typeface="Calibri"/>
              </a:rPr>
              <a:t> tempo dan de </a:t>
            </a:r>
            <a:r>
              <a:rPr lang="fr-BE" sz="1400" dirty="0" err="1">
                <a:solidFill>
                  <a:schemeClr val="bg1">
                    <a:lumMod val="49000"/>
                  </a:schemeClr>
                </a:solidFill>
                <a:ea typeface="Calibri"/>
                <a:cs typeface="Calibri"/>
              </a:rPr>
              <a:t>snelheid</a:t>
            </a:r>
            <a:r>
              <a:rPr lang="fr-BE" sz="1400" dirty="0">
                <a:solidFill>
                  <a:schemeClr val="bg1">
                    <a:lumMod val="49000"/>
                  </a:schemeClr>
                </a:solidFill>
                <a:ea typeface="Calibri"/>
                <a:cs typeface="Calibri"/>
              </a:rPr>
              <a:t> die </a:t>
            </a:r>
            <a:r>
              <a:rPr lang="fr-BE" sz="1400" dirty="0" err="1">
                <a:solidFill>
                  <a:schemeClr val="bg1">
                    <a:lumMod val="49000"/>
                  </a:schemeClr>
                </a:solidFill>
                <a:ea typeface="Calibri"/>
                <a:cs typeface="Calibri"/>
              </a:rPr>
              <a:t>nodig</a:t>
            </a:r>
            <a:r>
              <a:rPr lang="fr-BE" sz="1400" dirty="0">
                <a:solidFill>
                  <a:schemeClr val="bg1">
                    <a:lumMod val="49000"/>
                  </a:schemeClr>
                </a:solidFill>
                <a:ea typeface="Calibri"/>
                <a:cs typeface="Calibri"/>
              </a:rPr>
              <a:t> </a:t>
            </a:r>
            <a:r>
              <a:rPr lang="fr-BE" sz="1400" dirty="0" err="1">
                <a:solidFill>
                  <a:schemeClr val="bg1">
                    <a:lumMod val="49000"/>
                  </a:schemeClr>
                </a:solidFill>
                <a:ea typeface="Calibri"/>
                <a:cs typeface="Calibri"/>
              </a:rPr>
              <a:t>is</a:t>
            </a:r>
            <a:r>
              <a:rPr lang="fr-BE" sz="1400" dirty="0">
                <a:solidFill>
                  <a:schemeClr val="bg1">
                    <a:lumMod val="49000"/>
                  </a:schemeClr>
                </a:solidFill>
                <a:ea typeface="Calibri"/>
                <a:cs typeface="Calibri"/>
              </a:rPr>
              <a:t> op het werk</a:t>
            </a:r>
          </a:p>
          <a:p>
            <a:pPr marL="250825" indent="-250825" algn="just">
              <a:lnSpc>
                <a:spcPct val="106000"/>
              </a:lnSpc>
              <a:spcAft>
                <a:spcPts val="0"/>
              </a:spcAft>
              <a:buFont typeface="Symbol" panose="05050102010706020507" pitchFamily="18" charset="2"/>
              <a:buChar char=""/>
              <a:defRPr/>
            </a:pPr>
            <a:r>
              <a:rPr lang="fr-BE" sz="1400" dirty="0">
                <a:solidFill>
                  <a:schemeClr val="bg1">
                    <a:lumMod val="49000"/>
                  </a:schemeClr>
                </a:solidFill>
                <a:ea typeface="Calibri"/>
                <a:cs typeface="Calibri"/>
              </a:rPr>
              <a:t>Niet </a:t>
            </a:r>
            <a:r>
              <a:rPr lang="fr-BE" sz="1400" dirty="0" err="1">
                <a:solidFill>
                  <a:schemeClr val="bg1">
                    <a:lumMod val="49000"/>
                  </a:schemeClr>
                </a:solidFill>
                <a:ea typeface="Calibri"/>
                <a:cs typeface="Calibri"/>
              </a:rPr>
              <a:t>kunnen</a:t>
            </a:r>
            <a:r>
              <a:rPr lang="fr-BE" sz="1400" dirty="0">
                <a:solidFill>
                  <a:schemeClr val="bg1">
                    <a:lumMod val="49000"/>
                  </a:schemeClr>
                </a:solidFill>
                <a:ea typeface="Calibri"/>
                <a:cs typeface="Calibri"/>
              </a:rPr>
              <a:t> </a:t>
            </a:r>
            <a:r>
              <a:rPr lang="fr-BE" sz="1400" dirty="0" err="1">
                <a:solidFill>
                  <a:schemeClr val="bg1">
                    <a:lumMod val="49000"/>
                  </a:schemeClr>
                </a:solidFill>
                <a:ea typeface="Calibri"/>
                <a:cs typeface="Calibri"/>
              </a:rPr>
              <a:t>werken</a:t>
            </a:r>
            <a:r>
              <a:rPr lang="fr-BE" sz="1400" dirty="0">
                <a:solidFill>
                  <a:schemeClr val="bg1">
                    <a:lumMod val="49000"/>
                  </a:schemeClr>
                </a:solidFill>
                <a:ea typeface="Calibri"/>
                <a:cs typeface="Calibri"/>
              </a:rPr>
              <a:t> met </a:t>
            </a:r>
            <a:r>
              <a:rPr lang="fr-BE" sz="1400" dirty="0" err="1">
                <a:solidFill>
                  <a:schemeClr val="bg1">
                    <a:lumMod val="49000"/>
                  </a:schemeClr>
                </a:solidFill>
                <a:ea typeface="Calibri"/>
                <a:cs typeface="Calibri"/>
              </a:rPr>
              <a:t>een</a:t>
            </a:r>
            <a:r>
              <a:rPr lang="fr-BE" sz="1400" dirty="0">
                <a:solidFill>
                  <a:schemeClr val="bg1">
                    <a:lumMod val="49000"/>
                  </a:schemeClr>
                </a:solidFill>
                <a:ea typeface="Calibri"/>
                <a:cs typeface="Calibri"/>
              </a:rPr>
              <a:t> </a:t>
            </a:r>
            <a:r>
              <a:rPr lang="fr-BE" sz="1400" dirty="0" err="1">
                <a:solidFill>
                  <a:schemeClr val="bg1">
                    <a:lumMod val="49000"/>
                  </a:schemeClr>
                </a:solidFill>
                <a:ea typeface="Calibri"/>
                <a:cs typeface="Calibri"/>
              </a:rPr>
              <a:t>gevoel</a:t>
            </a:r>
            <a:r>
              <a:rPr lang="fr-BE" sz="1400" dirty="0">
                <a:solidFill>
                  <a:schemeClr val="bg1">
                    <a:lumMod val="49000"/>
                  </a:schemeClr>
                </a:solidFill>
                <a:ea typeface="Calibri"/>
                <a:cs typeface="Calibri"/>
              </a:rPr>
              <a:t> van </a:t>
            </a:r>
            <a:r>
              <a:rPr lang="fr-BE" sz="1400" dirty="0" err="1">
                <a:solidFill>
                  <a:schemeClr val="bg1">
                    <a:lumMod val="49000"/>
                  </a:schemeClr>
                </a:solidFill>
                <a:ea typeface="Calibri"/>
                <a:cs typeface="Calibri"/>
              </a:rPr>
              <a:t>schaamte</a:t>
            </a:r>
            <a:endParaRPr lang="fr-BE" sz="1400" dirty="0">
              <a:solidFill>
                <a:schemeClr val="bg1">
                  <a:lumMod val="49000"/>
                </a:schemeClr>
              </a:solidFill>
              <a:ea typeface="Calibri"/>
              <a:cs typeface="Calibri"/>
            </a:endParaRPr>
          </a:p>
          <a:p>
            <a:pPr marL="250825" indent="-250825" algn="just">
              <a:lnSpc>
                <a:spcPct val="106000"/>
              </a:lnSpc>
              <a:spcAft>
                <a:spcPts val="0"/>
              </a:spcAft>
              <a:buFont typeface="Symbol" panose="05050102010706020507" pitchFamily="18" charset="2"/>
              <a:buChar char=""/>
              <a:defRPr/>
            </a:pPr>
            <a:r>
              <a:rPr lang="fr-BE" sz="1400" dirty="0" err="1">
                <a:solidFill>
                  <a:schemeClr val="bg1">
                    <a:lumMod val="49000"/>
                  </a:schemeClr>
                </a:solidFill>
                <a:ea typeface="Calibri"/>
                <a:cs typeface="Calibri"/>
              </a:rPr>
              <a:t>Perceptie</a:t>
            </a:r>
            <a:r>
              <a:rPr lang="fr-BE" sz="1400" dirty="0">
                <a:solidFill>
                  <a:schemeClr val="bg1">
                    <a:lumMod val="49000"/>
                  </a:schemeClr>
                </a:solidFill>
                <a:ea typeface="Calibri"/>
                <a:cs typeface="Calibri"/>
              </a:rPr>
              <a:t> van </a:t>
            </a:r>
            <a:r>
              <a:rPr lang="fr-BE" sz="1400" dirty="0" err="1">
                <a:solidFill>
                  <a:schemeClr val="bg1">
                    <a:lumMod val="49000"/>
                  </a:schemeClr>
                </a:solidFill>
                <a:ea typeface="Calibri"/>
                <a:cs typeface="Calibri"/>
              </a:rPr>
              <a:t>onbegrip</a:t>
            </a:r>
            <a:r>
              <a:rPr lang="fr-BE" sz="1400" dirty="0">
                <a:solidFill>
                  <a:schemeClr val="bg1">
                    <a:lumMod val="49000"/>
                  </a:schemeClr>
                </a:solidFill>
                <a:ea typeface="Calibri"/>
                <a:cs typeface="Calibri"/>
              </a:rPr>
              <a:t> </a:t>
            </a:r>
            <a:r>
              <a:rPr lang="fr-BE" sz="1400" dirty="0" err="1">
                <a:solidFill>
                  <a:schemeClr val="bg1">
                    <a:lumMod val="49000"/>
                  </a:schemeClr>
                </a:solidFill>
                <a:ea typeface="Calibri"/>
                <a:cs typeface="Calibri"/>
              </a:rPr>
              <a:t>bij</a:t>
            </a:r>
            <a:r>
              <a:rPr lang="fr-BE" sz="1400" dirty="0">
                <a:solidFill>
                  <a:schemeClr val="bg1">
                    <a:lumMod val="49000"/>
                  </a:schemeClr>
                </a:solidFill>
                <a:ea typeface="Calibri"/>
                <a:cs typeface="Calibri"/>
              </a:rPr>
              <a:t> </a:t>
            </a:r>
            <a:r>
              <a:rPr lang="fr-BE" sz="1400" dirty="0" err="1">
                <a:solidFill>
                  <a:schemeClr val="bg1">
                    <a:lumMod val="49000"/>
                  </a:schemeClr>
                </a:solidFill>
                <a:ea typeface="Calibri"/>
                <a:cs typeface="Calibri"/>
              </a:rPr>
              <a:t>familie</a:t>
            </a:r>
            <a:r>
              <a:rPr lang="fr-BE" sz="1400" dirty="0">
                <a:solidFill>
                  <a:schemeClr val="bg1">
                    <a:lumMod val="49000"/>
                  </a:schemeClr>
                </a:solidFill>
                <a:ea typeface="Calibri"/>
                <a:cs typeface="Calibri"/>
              </a:rPr>
              <a:t> en </a:t>
            </a:r>
            <a:r>
              <a:rPr lang="fr-BE" sz="1400" dirty="0" err="1">
                <a:solidFill>
                  <a:schemeClr val="bg1">
                    <a:lumMod val="49000"/>
                  </a:schemeClr>
                </a:solidFill>
                <a:ea typeface="Calibri"/>
                <a:cs typeface="Calibri"/>
              </a:rPr>
              <a:t>vrienden</a:t>
            </a:r>
            <a:endParaRPr lang="fr-BE" sz="1400" dirty="0">
              <a:solidFill>
                <a:schemeClr val="bg1">
                  <a:lumMod val="49000"/>
                </a:schemeClr>
              </a:solidFill>
              <a:ea typeface="Calibri"/>
              <a:cs typeface="Calibri"/>
            </a:endParaRPr>
          </a:p>
          <a:p>
            <a:pPr marL="250825" indent="-250825" algn="just">
              <a:lnSpc>
                <a:spcPct val="106000"/>
              </a:lnSpc>
              <a:spcAft>
                <a:spcPts val="0"/>
              </a:spcAft>
              <a:buFont typeface="Symbol" panose="05050102010706020507" pitchFamily="18" charset="2"/>
              <a:buChar char=""/>
              <a:defRPr/>
            </a:pPr>
            <a:r>
              <a:rPr lang="fr-BE" sz="1400" dirty="0" err="1">
                <a:solidFill>
                  <a:schemeClr val="bg1">
                    <a:lumMod val="49000"/>
                  </a:schemeClr>
                </a:solidFill>
                <a:ea typeface="Calibri"/>
                <a:cs typeface="Calibri"/>
              </a:rPr>
              <a:t>Risico</a:t>
            </a:r>
            <a:r>
              <a:rPr lang="fr-BE" sz="1400" dirty="0">
                <a:solidFill>
                  <a:schemeClr val="bg1">
                    <a:lumMod val="49000"/>
                  </a:schemeClr>
                </a:solidFill>
                <a:ea typeface="Calibri"/>
                <a:cs typeface="Calibri"/>
              </a:rPr>
              <a:t> op </a:t>
            </a:r>
            <a:r>
              <a:rPr lang="fr-BE" sz="1400" dirty="0" err="1">
                <a:solidFill>
                  <a:schemeClr val="bg1">
                    <a:lumMod val="49000"/>
                  </a:schemeClr>
                </a:solidFill>
                <a:ea typeface="Calibri"/>
                <a:cs typeface="Calibri"/>
              </a:rPr>
              <a:t>depressie</a:t>
            </a:r>
            <a:endParaRPr lang="fr-BE" sz="1400" dirty="0">
              <a:solidFill>
                <a:schemeClr val="bg1">
                  <a:lumMod val="49000"/>
                </a:schemeClr>
              </a:solidFill>
              <a:ea typeface="Calibri"/>
              <a:cs typeface="Calibri"/>
            </a:endParaRPr>
          </a:p>
          <a:p>
            <a:pPr marL="250825" indent="-250825" algn="just">
              <a:lnSpc>
                <a:spcPct val="106000"/>
              </a:lnSpc>
              <a:spcAft>
                <a:spcPts val="0"/>
              </a:spcAft>
              <a:buFont typeface="Symbol" panose="05050102010706020507" pitchFamily="18" charset="2"/>
              <a:buChar char=""/>
              <a:defRPr/>
            </a:pPr>
            <a:r>
              <a:rPr lang="fr-BE" sz="1400" dirty="0" err="1">
                <a:solidFill>
                  <a:schemeClr val="bg1">
                    <a:lumMod val="49000"/>
                  </a:schemeClr>
                </a:solidFill>
                <a:ea typeface="Calibri"/>
                <a:cs typeface="Calibri"/>
              </a:rPr>
              <a:t>Projecten</a:t>
            </a:r>
            <a:r>
              <a:rPr lang="fr-BE" sz="1400" dirty="0">
                <a:solidFill>
                  <a:schemeClr val="bg1">
                    <a:lumMod val="49000"/>
                  </a:schemeClr>
                </a:solidFill>
                <a:ea typeface="Calibri"/>
                <a:cs typeface="Calibri"/>
              </a:rPr>
              <a:t> </a:t>
            </a:r>
            <a:r>
              <a:rPr lang="fr-BE" sz="1400" dirty="0" err="1">
                <a:solidFill>
                  <a:schemeClr val="bg1">
                    <a:lumMod val="49000"/>
                  </a:schemeClr>
                </a:solidFill>
                <a:ea typeface="Calibri"/>
                <a:cs typeface="Calibri"/>
              </a:rPr>
              <a:t>buiten</a:t>
            </a:r>
            <a:r>
              <a:rPr lang="fr-BE" sz="1400" dirty="0">
                <a:solidFill>
                  <a:schemeClr val="bg1">
                    <a:lumMod val="49000"/>
                  </a:schemeClr>
                </a:solidFill>
                <a:ea typeface="Calibri"/>
                <a:cs typeface="Calibri"/>
              </a:rPr>
              <a:t> het werk </a:t>
            </a:r>
            <a:r>
              <a:rPr lang="fr-BE" sz="1400" dirty="0" err="1">
                <a:solidFill>
                  <a:schemeClr val="bg1">
                    <a:lumMod val="49000"/>
                  </a:schemeClr>
                </a:solidFill>
                <a:ea typeface="Calibri"/>
                <a:cs typeface="Calibri"/>
              </a:rPr>
              <a:t>nog</a:t>
            </a:r>
            <a:r>
              <a:rPr lang="fr-BE" sz="1400" dirty="0">
                <a:solidFill>
                  <a:schemeClr val="bg1">
                    <a:lumMod val="49000"/>
                  </a:schemeClr>
                </a:solidFill>
                <a:ea typeface="Calibri"/>
                <a:cs typeface="Calibri"/>
              </a:rPr>
              <a:t> </a:t>
            </a:r>
            <a:r>
              <a:rPr lang="fr-BE" sz="1400" dirty="0" err="1">
                <a:solidFill>
                  <a:schemeClr val="bg1">
                    <a:lumMod val="49000"/>
                  </a:schemeClr>
                </a:solidFill>
                <a:ea typeface="Calibri"/>
                <a:cs typeface="Calibri"/>
              </a:rPr>
              <a:t>steeds</a:t>
            </a:r>
            <a:r>
              <a:rPr lang="fr-BE" sz="1400" dirty="0">
                <a:solidFill>
                  <a:schemeClr val="bg1">
                    <a:lumMod val="49000"/>
                  </a:schemeClr>
                </a:solidFill>
                <a:ea typeface="Calibri"/>
                <a:cs typeface="Calibri"/>
              </a:rPr>
              <a:t> </a:t>
            </a:r>
            <a:r>
              <a:rPr lang="fr-BE" sz="1400" dirty="0" err="1">
                <a:solidFill>
                  <a:schemeClr val="bg1">
                    <a:lumMod val="49000"/>
                  </a:schemeClr>
                </a:solidFill>
                <a:ea typeface="Calibri"/>
                <a:cs typeface="Calibri"/>
              </a:rPr>
              <a:t>denkbaar</a:t>
            </a:r>
            <a:endParaRPr lang="fr-BE" sz="1400" dirty="0">
              <a:solidFill>
                <a:schemeClr val="bg1">
                  <a:lumMod val="49000"/>
                </a:schemeClr>
              </a:solidFill>
              <a:ea typeface="Calibri"/>
              <a:cs typeface="Calibri"/>
            </a:endParaRPr>
          </a:p>
          <a:p>
            <a:pPr marL="250825" indent="-250825" algn="just">
              <a:lnSpc>
                <a:spcPct val="106000"/>
              </a:lnSpc>
              <a:spcAft>
                <a:spcPts val="0"/>
              </a:spcAft>
              <a:buFont typeface="Symbol" panose="05050102010706020507" pitchFamily="18" charset="2"/>
              <a:buChar char=""/>
              <a:defRPr/>
            </a:pPr>
            <a:r>
              <a:rPr lang="fr-BE" sz="1400" dirty="0" err="1">
                <a:solidFill>
                  <a:schemeClr val="bg1">
                    <a:lumMod val="49000"/>
                  </a:schemeClr>
                </a:solidFill>
                <a:ea typeface="Calibri"/>
                <a:cs typeface="Calibri"/>
              </a:rPr>
              <a:t>Tijd</a:t>
            </a:r>
            <a:r>
              <a:rPr lang="fr-BE" sz="1400" dirty="0">
                <a:solidFill>
                  <a:schemeClr val="bg1">
                    <a:lumMod val="49000"/>
                  </a:schemeClr>
                </a:solidFill>
                <a:ea typeface="Calibri"/>
                <a:cs typeface="Calibri"/>
              </a:rPr>
              <a:t> </a:t>
            </a:r>
            <a:r>
              <a:rPr lang="fr-BE" sz="1400" dirty="0" err="1">
                <a:solidFill>
                  <a:schemeClr val="bg1">
                    <a:lumMod val="49000"/>
                  </a:schemeClr>
                </a:solidFill>
                <a:ea typeface="Calibri"/>
                <a:cs typeface="Calibri"/>
              </a:rPr>
              <a:t>nodig</a:t>
            </a:r>
            <a:r>
              <a:rPr lang="fr-BE" sz="1400" dirty="0">
                <a:solidFill>
                  <a:schemeClr val="bg1">
                    <a:lumMod val="49000"/>
                  </a:schemeClr>
                </a:solidFill>
                <a:ea typeface="Calibri"/>
                <a:cs typeface="Calibri"/>
              </a:rPr>
              <a:t> </a:t>
            </a:r>
            <a:r>
              <a:rPr lang="fr-BE" sz="1400" dirty="0" err="1">
                <a:solidFill>
                  <a:schemeClr val="bg1">
                    <a:lumMod val="49000"/>
                  </a:schemeClr>
                </a:solidFill>
                <a:ea typeface="Calibri"/>
                <a:cs typeface="Calibri"/>
              </a:rPr>
              <a:t>hebben</a:t>
            </a:r>
            <a:r>
              <a:rPr lang="fr-BE" sz="1400" dirty="0">
                <a:solidFill>
                  <a:schemeClr val="bg1">
                    <a:lumMod val="49000"/>
                  </a:schemeClr>
                </a:solidFill>
                <a:ea typeface="Calibri"/>
                <a:cs typeface="Calibri"/>
              </a:rPr>
              <a:t> om te </a:t>
            </a:r>
            <a:r>
              <a:rPr lang="fr-BE" sz="1400" dirty="0" err="1">
                <a:solidFill>
                  <a:schemeClr val="bg1">
                    <a:lumMod val="49000"/>
                  </a:schemeClr>
                </a:solidFill>
                <a:ea typeface="Calibri"/>
                <a:cs typeface="Calibri"/>
              </a:rPr>
              <a:t>accepteren</a:t>
            </a:r>
            <a:r>
              <a:rPr lang="fr-BE" sz="1400" dirty="0">
                <a:solidFill>
                  <a:schemeClr val="bg1">
                    <a:lumMod val="49000"/>
                  </a:schemeClr>
                </a:solidFill>
                <a:ea typeface="Calibri"/>
                <a:cs typeface="Calibri"/>
              </a:rPr>
              <a:t> </a:t>
            </a:r>
            <a:r>
              <a:rPr lang="fr-BE" sz="1400" dirty="0" err="1">
                <a:solidFill>
                  <a:schemeClr val="bg1">
                    <a:lumMod val="49000"/>
                  </a:schemeClr>
                </a:solidFill>
                <a:ea typeface="Calibri"/>
                <a:cs typeface="Calibri"/>
              </a:rPr>
              <a:t>wat</a:t>
            </a:r>
            <a:r>
              <a:rPr lang="fr-BE" sz="1400" dirty="0">
                <a:solidFill>
                  <a:schemeClr val="bg1">
                    <a:lumMod val="49000"/>
                  </a:schemeClr>
                </a:solidFill>
                <a:ea typeface="Calibri"/>
                <a:cs typeface="Calibri"/>
              </a:rPr>
              <a:t> er </a:t>
            </a:r>
            <a:r>
              <a:rPr lang="fr-BE" sz="1400" dirty="0" err="1">
                <a:solidFill>
                  <a:schemeClr val="bg1">
                    <a:lumMod val="49000"/>
                  </a:schemeClr>
                </a:solidFill>
                <a:ea typeface="Calibri"/>
                <a:cs typeface="Calibri"/>
              </a:rPr>
              <a:t>gebeurt</a:t>
            </a:r>
            <a:r>
              <a:rPr lang="fr-BE" sz="1400" dirty="0">
                <a:solidFill>
                  <a:schemeClr val="bg1">
                    <a:lumMod val="49000"/>
                  </a:schemeClr>
                </a:solidFill>
                <a:ea typeface="Calibri"/>
                <a:cs typeface="Calibri"/>
              </a:rPr>
              <a:t> en </a:t>
            </a:r>
            <a:r>
              <a:rPr lang="fr-BE" sz="1400" dirty="0" err="1">
                <a:solidFill>
                  <a:schemeClr val="bg1">
                    <a:lumMod val="49000"/>
                  </a:schemeClr>
                </a:solidFill>
                <a:ea typeface="Calibri"/>
                <a:cs typeface="Calibri"/>
              </a:rPr>
              <a:t>zich</a:t>
            </a:r>
            <a:r>
              <a:rPr lang="fr-BE" sz="1400" dirty="0">
                <a:solidFill>
                  <a:schemeClr val="bg1">
                    <a:lumMod val="49000"/>
                  </a:schemeClr>
                </a:solidFill>
                <a:ea typeface="Calibri"/>
                <a:cs typeface="Calibri"/>
              </a:rPr>
              <a:t> </a:t>
            </a:r>
            <a:r>
              <a:rPr lang="fr-BE" sz="1400" dirty="0" err="1">
                <a:solidFill>
                  <a:schemeClr val="bg1">
                    <a:lumMod val="49000"/>
                  </a:schemeClr>
                </a:solidFill>
                <a:ea typeface="Calibri"/>
                <a:cs typeface="Calibri"/>
              </a:rPr>
              <a:t>bewust</a:t>
            </a:r>
            <a:r>
              <a:rPr lang="fr-BE" sz="1400" dirty="0">
                <a:solidFill>
                  <a:schemeClr val="bg1">
                    <a:lumMod val="49000"/>
                  </a:schemeClr>
                </a:solidFill>
                <a:ea typeface="Calibri"/>
                <a:cs typeface="Calibri"/>
              </a:rPr>
              <a:t> </a:t>
            </a:r>
            <a:r>
              <a:rPr lang="fr-BE" sz="1400" dirty="0" err="1">
                <a:solidFill>
                  <a:schemeClr val="bg1">
                    <a:lumMod val="49000"/>
                  </a:schemeClr>
                </a:solidFill>
                <a:ea typeface="Calibri"/>
                <a:cs typeface="Calibri"/>
              </a:rPr>
              <a:t>worden</a:t>
            </a:r>
            <a:r>
              <a:rPr lang="fr-BE" sz="1400" dirty="0">
                <a:solidFill>
                  <a:schemeClr val="bg1">
                    <a:lumMod val="49000"/>
                  </a:schemeClr>
                </a:solidFill>
                <a:ea typeface="Calibri"/>
                <a:cs typeface="Calibri"/>
              </a:rPr>
              <a:t> van de diagnose burn-out.</a:t>
            </a:r>
          </a:p>
          <a:p>
            <a:pPr>
              <a:defRPr/>
            </a:pPr>
            <a:endParaRPr lang="fr-BE" altLang="fr-FR" sz="1400" dirty="0">
              <a:solidFill>
                <a:schemeClr val="bg1">
                  <a:lumMod val="49000"/>
                </a:schemeClr>
              </a:solidFill>
              <a:latin typeface="Arial" panose="020B0604020202020204" pitchFamily="34" charset="0"/>
              <a:cs typeface="Arial"/>
            </a:endParaRPr>
          </a:p>
        </p:txBody>
      </p:sp>
      <p:sp>
        <p:nvSpPr>
          <p:cNvPr id="26628" name="Espace réservé du numéro de diapositive 3">
            <a:extLst>
              <a:ext uri="{FF2B5EF4-FFF2-40B4-BE49-F238E27FC236}">
                <a16:creationId xmlns:a16="http://schemas.microsoft.com/office/drawing/2014/main" id="{1D472A80-377E-CEB3-2B1C-4937AD8C84B1}"/>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9163">
              <a:defRPr sz="2000">
                <a:solidFill>
                  <a:schemeClr val="tx1"/>
                </a:solidFill>
                <a:latin typeface="Verdana" panose="020B0604030504040204" pitchFamily="34" charset="0"/>
              </a:defRPr>
            </a:lvl1pPr>
            <a:lvl2pPr marL="723900" indent="-277813" defTabSz="919163">
              <a:defRPr sz="2000">
                <a:solidFill>
                  <a:schemeClr val="tx1"/>
                </a:solidFill>
                <a:latin typeface="Verdana" panose="020B0604030504040204" pitchFamily="34" charset="0"/>
              </a:defRPr>
            </a:lvl2pPr>
            <a:lvl3pPr marL="1114425" indent="-222250" defTabSz="919163">
              <a:defRPr sz="2000">
                <a:solidFill>
                  <a:schemeClr val="tx1"/>
                </a:solidFill>
                <a:latin typeface="Verdana" panose="020B0604030504040204" pitchFamily="34" charset="0"/>
              </a:defRPr>
            </a:lvl3pPr>
            <a:lvl4pPr marL="1560513" indent="-222250" defTabSz="919163">
              <a:defRPr sz="2000">
                <a:solidFill>
                  <a:schemeClr val="tx1"/>
                </a:solidFill>
                <a:latin typeface="Verdana" panose="020B0604030504040204" pitchFamily="34" charset="0"/>
              </a:defRPr>
            </a:lvl4pPr>
            <a:lvl5pPr marL="2006600" indent="-222250" defTabSz="919163">
              <a:defRPr sz="2000">
                <a:solidFill>
                  <a:schemeClr val="tx1"/>
                </a:solidFill>
                <a:latin typeface="Verdana" panose="020B0604030504040204" pitchFamily="34" charset="0"/>
              </a:defRPr>
            </a:lvl5pPr>
            <a:lvl6pPr marL="2463800" indent="-222250" defTabSz="919163" eaLnBrk="0" fontAlgn="base" hangingPunct="0">
              <a:spcBef>
                <a:spcPct val="0"/>
              </a:spcBef>
              <a:spcAft>
                <a:spcPct val="0"/>
              </a:spcAft>
              <a:defRPr sz="2000">
                <a:solidFill>
                  <a:schemeClr val="tx1"/>
                </a:solidFill>
                <a:latin typeface="Verdana" panose="020B0604030504040204" pitchFamily="34" charset="0"/>
              </a:defRPr>
            </a:lvl6pPr>
            <a:lvl7pPr marL="2921000" indent="-222250" defTabSz="919163" eaLnBrk="0" fontAlgn="base" hangingPunct="0">
              <a:spcBef>
                <a:spcPct val="0"/>
              </a:spcBef>
              <a:spcAft>
                <a:spcPct val="0"/>
              </a:spcAft>
              <a:defRPr sz="2000">
                <a:solidFill>
                  <a:schemeClr val="tx1"/>
                </a:solidFill>
                <a:latin typeface="Verdana" panose="020B0604030504040204" pitchFamily="34" charset="0"/>
              </a:defRPr>
            </a:lvl7pPr>
            <a:lvl8pPr marL="3378200" indent="-222250" defTabSz="919163" eaLnBrk="0" fontAlgn="base" hangingPunct="0">
              <a:spcBef>
                <a:spcPct val="0"/>
              </a:spcBef>
              <a:spcAft>
                <a:spcPct val="0"/>
              </a:spcAft>
              <a:defRPr sz="2000">
                <a:solidFill>
                  <a:schemeClr val="tx1"/>
                </a:solidFill>
                <a:latin typeface="Verdana" panose="020B0604030504040204" pitchFamily="34" charset="0"/>
              </a:defRPr>
            </a:lvl8pPr>
            <a:lvl9pPr marL="3835400" indent="-222250" defTabSz="919163" eaLnBrk="0" fontAlgn="base" hangingPunct="0">
              <a:spcBef>
                <a:spcPct val="0"/>
              </a:spcBef>
              <a:spcAft>
                <a:spcPct val="0"/>
              </a:spcAft>
              <a:defRPr sz="2000">
                <a:solidFill>
                  <a:schemeClr val="tx1"/>
                </a:solidFill>
                <a:latin typeface="Verdana" panose="020B0604030504040204" pitchFamily="34" charset="0"/>
              </a:defRPr>
            </a:lvl9pPr>
          </a:lstStyle>
          <a:p>
            <a:pPr marL="0" marR="0" lvl="0" indent="0" algn="r" defTabSz="919163" rtl="0" eaLnBrk="1" fontAlgn="auto" latinLnBrk="0" hangingPunct="1">
              <a:lnSpc>
                <a:spcPct val="100000"/>
              </a:lnSpc>
              <a:spcBef>
                <a:spcPts val="0"/>
              </a:spcBef>
              <a:spcAft>
                <a:spcPts val="0"/>
              </a:spcAft>
              <a:buClrTx/>
              <a:buSzTx/>
              <a:buFontTx/>
              <a:buNone/>
              <a:tabLst/>
              <a:defRPr/>
            </a:pPr>
            <a:fld id="{BDFBBC2C-AC5E-4287-AC33-2618600407AA}" type="slidenum">
              <a:rPr kumimoji="0" lang="fr-FR" altLang="fr-FR" sz="1200" b="0" i="0" u="none" strike="noStrike" kern="1200" cap="none" spc="0" normalizeH="0" baseline="0" noProof="0" smtClean="0">
                <a:ln>
                  <a:noFill/>
                </a:ln>
                <a:solidFill>
                  <a:prstClr val="black"/>
                </a:solidFill>
                <a:effectLst/>
                <a:uLnTx/>
                <a:uFillTx/>
                <a:latin typeface="Verdana" panose="020B0604030504040204" pitchFamily="34" charset="0"/>
                <a:ea typeface="+mn-ea"/>
                <a:cs typeface="+mn-cs"/>
              </a:rPr>
              <a:pPr marL="0" marR="0" lvl="0" indent="0" algn="r" defTabSz="919163" rtl="0" eaLnBrk="1" fontAlgn="auto" latinLnBrk="0" hangingPunct="1">
                <a:lnSpc>
                  <a:spcPct val="100000"/>
                </a:lnSpc>
                <a:spcBef>
                  <a:spcPts val="0"/>
                </a:spcBef>
                <a:spcAft>
                  <a:spcPts val="0"/>
                </a:spcAft>
                <a:buClrTx/>
                <a:buSzTx/>
                <a:buFontTx/>
                <a:buNone/>
                <a:tabLst/>
                <a:defRPr/>
              </a:pPr>
              <a:t>35</a:t>
            </a:fld>
            <a:endParaRPr kumimoji="0" lang="fr-FR" altLang="fr-FR" sz="1200" b="0" i="0" u="none" strike="noStrike" kern="1200" cap="none" spc="0" normalizeH="0" baseline="0" noProof="0">
              <a:ln>
                <a:noFill/>
              </a:ln>
              <a:solidFill>
                <a:prstClr val="black"/>
              </a:solidFill>
              <a:effectLst/>
              <a:uLnTx/>
              <a:uFillTx/>
              <a:latin typeface="Verdana" panose="020B0604030504040204" pitchFamily="34" charset="0"/>
              <a:ea typeface="+mn-ea"/>
              <a:cs typeface="+mn-cs"/>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BE"/>
              <a:t>Belangrijke algemene opmerking: </a:t>
            </a:r>
            <a:r>
              <a:rPr lang="nl-NL"/>
              <a:t>naast voordelen is er ook het risico dat mensen </a:t>
            </a:r>
            <a:r>
              <a:rPr lang="nl-NL" err="1"/>
              <a:t>overpresteren</a:t>
            </a:r>
            <a:r>
              <a:rPr lang="nl-NL"/>
              <a:t> en hierdoor ook (onbedoeld) een baseline van functioneren creëren die in feite op lange termijn niet te realiseren valt maar door werkgever en werknemer vaak wel als dusdanig gesteld wordt. </a:t>
            </a:r>
          </a:p>
        </p:txBody>
      </p:sp>
      <p:sp>
        <p:nvSpPr>
          <p:cNvPr id="4" name="Tijdelijke aanduiding voor dia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DF8325C-734F-4BD6-9D5D-A0651F9622A6}" type="slidenum">
              <a:rPr kumimoji="0" lang="nl-NL"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nl-NL"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4178140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en-GB" err="1"/>
              <a:t>Gelijkgesteld</a:t>
            </a:r>
            <a:r>
              <a:rPr lang="en-GB"/>
              <a:t> aan de </a:t>
            </a:r>
            <a:r>
              <a:rPr lang="en-GB" err="1"/>
              <a:t>periode</a:t>
            </a:r>
            <a:r>
              <a:rPr lang="en-GB"/>
              <a:t> van </a:t>
            </a:r>
            <a:r>
              <a:rPr lang="en-GB" err="1"/>
              <a:t>verzet</a:t>
            </a:r>
            <a:r>
              <a:rPr lang="en-GB"/>
              <a:t>.</a:t>
            </a:r>
            <a:endParaRPr lang="nl-NL"/>
          </a:p>
        </p:txBody>
      </p:sp>
      <p:sp>
        <p:nvSpPr>
          <p:cNvPr id="4" name="Tijdelijke aanduiding voor dia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DF8325C-734F-4BD6-9D5D-A0651F9622A6}" type="slidenum">
              <a:rPr kumimoji="0" lang="nl-NL"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nl-NL"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064032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en-GB" err="1"/>
              <a:t>Gelijkgesteld</a:t>
            </a:r>
            <a:r>
              <a:rPr lang="en-GB"/>
              <a:t> aan de </a:t>
            </a:r>
            <a:r>
              <a:rPr lang="en-GB" err="1"/>
              <a:t>periode</a:t>
            </a:r>
            <a:r>
              <a:rPr lang="en-GB"/>
              <a:t> van </a:t>
            </a:r>
            <a:r>
              <a:rPr lang="en-GB" err="1"/>
              <a:t>uitputting</a:t>
            </a:r>
            <a:r>
              <a:rPr lang="en-GB"/>
              <a:t> </a:t>
            </a:r>
            <a:endParaRPr lang="nl-NL"/>
          </a:p>
        </p:txBody>
      </p:sp>
      <p:sp>
        <p:nvSpPr>
          <p:cNvPr id="4" name="Tijdelijke aanduiding voor dia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DF8325C-734F-4BD6-9D5D-A0651F9622A6}" type="slidenum">
              <a:rPr kumimoji="0" lang="nl-NL"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nl-NL"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8311147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a:p>
            <a:endParaRPr lang="fr-FR"/>
          </a:p>
          <a:p>
            <a:r>
              <a:rPr lang="fr-FR"/>
              <a:t>Bron: </a:t>
            </a:r>
            <a:r>
              <a:rPr lang="fr-FR" baseline="0"/>
              <a:t>FEDRIS burn-out </a:t>
            </a:r>
            <a:r>
              <a:rPr lang="fr-FR"/>
              <a:t>programma</a:t>
            </a:r>
            <a:endParaRPr lang="fr-BE"/>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DF8325C-734F-4BD6-9D5D-A0651F9622A6}" type="slidenum">
              <a:rPr kumimoji="0" lang="fr-B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fr-B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5741459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a:t>Belang van exclusie met fysische </a:t>
            </a:r>
            <a:r>
              <a:rPr lang="nl-NL" err="1"/>
              <a:t>pathologieën</a:t>
            </a:r>
            <a:r>
              <a:rPr lang="nl-NL"/>
              <a:t> zoals endocriene, neurologische, oncologische, infectieuze, slaap- en hartaandoeningen voordat de diagnose burn-out wordt gesteld.</a:t>
            </a:r>
          </a:p>
          <a:p>
            <a:endParaRPr lang="nl-NL"/>
          </a:p>
          <a:p>
            <a:r>
              <a:rPr lang="nl-NL"/>
              <a:t>De subjectieve ervaring van falen komt vaak voor bij burn-out; dit vraagt om een empathische benadering, zonder oordeel of het reduceren van de ervaring tot een diagnose</a:t>
            </a:r>
          </a:p>
          <a:p>
            <a:endParaRPr lang="nl-NL"/>
          </a:p>
          <a:p>
            <a:r>
              <a:rPr lang="nl-NL"/>
              <a:t>Burn-out -&gt; niet verergeren tot maar verbreden/ samengaan/overlappen met depressie</a:t>
            </a:r>
          </a:p>
        </p:txBody>
      </p:sp>
      <p:sp>
        <p:nvSpPr>
          <p:cNvPr id="4" name="Tijdelijke aanduiding voor dia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DF8325C-734F-4BD6-9D5D-A0651F9622A6}" type="slidenum">
              <a:rPr kumimoji="0" lang="nl-NL"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40</a:t>
            </a:fld>
            <a:endParaRPr kumimoji="0" lang="nl-NL"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8401386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l-NL" sz="1800" dirty="0">
                <a:effectLst/>
                <a:latin typeface="Segoe UI" panose="020B0502040204020203" pitchFamily="34" charset="0"/>
              </a:rPr>
              <a:t>Terugtrekking uit de stressbron (bv. werk), maar vaak nog sociaal actief in andere contexten. Dit is vaak het geval omdat dat de enige factor is waar je je van kan terugtrekken. Van je rol als mantelzorger, van je gezin of financiële problemen kan dit niet.</a:t>
            </a:r>
          </a:p>
          <a:p>
            <a:endParaRPr lang="nl-NL" sz="1800" dirty="0">
              <a:solidFill>
                <a:srgbClr val="1E699D"/>
              </a:solidFill>
              <a:effectLst/>
              <a:latin typeface="Segoe UI" panose="020B0502040204020203" pitchFamily="34" charset="0"/>
              <a:ea typeface="Calibri"/>
              <a:cs typeface="Calibri"/>
            </a:endParaRPr>
          </a:p>
          <a:p>
            <a:r>
              <a:rPr lang="en-US" dirty="0">
                <a:solidFill>
                  <a:srgbClr val="1E699D"/>
                </a:solidFill>
                <a:ea typeface="Calibri"/>
                <a:cs typeface="Calibri"/>
              </a:rPr>
              <a:t>DSM – </a:t>
            </a:r>
            <a:r>
              <a:rPr lang="en-US" dirty="0" err="1">
                <a:solidFill>
                  <a:srgbClr val="1E699D"/>
                </a:solidFill>
                <a:ea typeface="Calibri"/>
                <a:cs typeface="Calibri"/>
              </a:rPr>
              <a:t>depressie</a:t>
            </a:r>
            <a:r>
              <a:rPr lang="en-US" dirty="0">
                <a:solidFill>
                  <a:srgbClr val="1E699D"/>
                </a:solidFill>
                <a:ea typeface="Calibri"/>
                <a:cs typeface="Calibri"/>
              </a:rPr>
              <a:t>: 5 of </a:t>
            </a:r>
            <a:r>
              <a:rPr lang="en-US" dirty="0" err="1">
                <a:solidFill>
                  <a:srgbClr val="1E699D"/>
                </a:solidFill>
                <a:ea typeface="Calibri"/>
                <a:cs typeface="Calibri"/>
              </a:rPr>
              <a:t>meer</a:t>
            </a:r>
            <a:r>
              <a:rPr lang="en-US" dirty="0">
                <a:solidFill>
                  <a:srgbClr val="1E699D"/>
                </a:solidFill>
                <a:ea typeface="Calibri"/>
                <a:cs typeface="Calibri"/>
              </a:rPr>
              <a:t> van de </a:t>
            </a:r>
            <a:r>
              <a:rPr lang="en-US" dirty="0" err="1">
                <a:solidFill>
                  <a:srgbClr val="1E699D"/>
                </a:solidFill>
                <a:ea typeface="Calibri"/>
                <a:cs typeface="Calibri"/>
              </a:rPr>
              <a:t>volgende</a:t>
            </a:r>
            <a:r>
              <a:rPr lang="en-US" dirty="0">
                <a:solidFill>
                  <a:srgbClr val="1E699D"/>
                </a:solidFill>
                <a:ea typeface="Calibri"/>
                <a:cs typeface="Calibri"/>
              </a:rPr>
              <a:t> </a:t>
            </a:r>
            <a:r>
              <a:rPr lang="en-US" dirty="0" err="1">
                <a:solidFill>
                  <a:srgbClr val="1E699D"/>
                </a:solidFill>
                <a:ea typeface="Calibri"/>
                <a:cs typeface="Calibri"/>
              </a:rPr>
              <a:t>symptomen</a:t>
            </a:r>
            <a:r>
              <a:rPr lang="en-US" dirty="0">
                <a:solidFill>
                  <a:srgbClr val="1E699D"/>
                </a:solidFill>
                <a:ea typeface="Calibri"/>
                <a:cs typeface="Calibri"/>
              </a:rPr>
              <a:t>: </a:t>
            </a:r>
            <a:r>
              <a:rPr lang="en-US" dirty="0" err="1">
                <a:solidFill>
                  <a:srgbClr val="1E699D"/>
                </a:solidFill>
                <a:ea typeface="Calibri"/>
                <a:cs typeface="Calibri"/>
              </a:rPr>
              <a:t>depressieve</a:t>
            </a:r>
            <a:r>
              <a:rPr lang="en-US" dirty="0">
                <a:solidFill>
                  <a:srgbClr val="1E699D"/>
                </a:solidFill>
                <a:ea typeface="Calibri"/>
                <a:cs typeface="Calibri"/>
              </a:rPr>
              <a:t> stemming, </a:t>
            </a:r>
            <a:r>
              <a:rPr lang="en-US" dirty="0" err="1">
                <a:solidFill>
                  <a:srgbClr val="1E699D"/>
                </a:solidFill>
                <a:ea typeface="Calibri"/>
                <a:cs typeface="Calibri"/>
              </a:rPr>
              <a:t>verminderd</a:t>
            </a:r>
            <a:r>
              <a:rPr lang="en-US" dirty="0">
                <a:solidFill>
                  <a:srgbClr val="1E699D"/>
                </a:solidFill>
                <a:ea typeface="Calibri"/>
                <a:cs typeface="Calibri"/>
              </a:rPr>
              <a:t> </a:t>
            </a:r>
            <a:r>
              <a:rPr lang="en-US" dirty="0" err="1">
                <a:solidFill>
                  <a:srgbClr val="1E699D"/>
                </a:solidFill>
                <a:ea typeface="Calibri"/>
                <a:cs typeface="Calibri"/>
              </a:rPr>
              <a:t>vermogen</a:t>
            </a:r>
            <a:r>
              <a:rPr lang="en-US" dirty="0">
                <a:solidFill>
                  <a:srgbClr val="1E699D"/>
                </a:solidFill>
                <a:ea typeface="Calibri"/>
                <a:cs typeface="Calibri"/>
              </a:rPr>
              <a:t> tot </a:t>
            </a:r>
            <a:r>
              <a:rPr lang="en-US" dirty="0" err="1">
                <a:solidFill>
                  <a:srgbClr val="1E699D"/>
                </a:solidFill>
                <a:ea typeface="Calibri"/>
                <a:cs typeface="Calibri"/>
              </a:rPr>
              <a:t>genieten</a:t>
            </a:r>
            <a:r>
              <a:rPr lang="en-US" dirty="0">
                <a:solidFill>
                  <a:srgbClr val="1E699D"/>
                </a:solidFill>
                <a:ea typeface="Calibri"/>
                <a:cs typeface="Calibri"/>
              </a:rPr>
              <a:t> (</a:t>
            </a:r>
            <a:r>
              <a:rPr lang="en-US" dirty="0" err="1">
                <a:solidFill>
                  <a:srgbClr val="1E699D"/>
                </a:solidFill>
                <a:ea typeface="Calibri"/>
                <a:cs typeface="Calibri"/>
              </a:rPr>
              <a:t>één</a:t>
            </a:r>
            <a:r>
              <a:rPr lang="en-US" dirty="0">
                <a:solidFill>
                  <a:srgbClr val="1E699D"/>
                </a:solidFill>
                <a:ea typeface="Calibri"/>
                <a:cs typeface="Calibri"/>
              </a:rPr>
              <a:t> van </a:t>
            </a:r>
            <a:r>
              <a:rPr lang="en-US" dirty="0" err="1">
                <a:solidFill>
                  <a:srgbClr val="1E699D"/>
                </a:solidFill>
                <a:ea typeface="Calibri"/>
                <a:cs typeface="Calibri"/>
              </a:rPr>
              <a:t>deze</a:t>
            </a:r>
            <a:r>
              <a:rPr lang="en-US" dirty="0">
                <a:solidFill>
                  <a:srgbClr val="1E699D"/>
                </a:solidFill>
                <a:ea typeface="Calibri"/>
                <a:cs typeface="Calibri"/>
              </a:rPr>
              <a:t> 2 </a:t>
            </a:r>
            <a:r>
              <a:rPr lang="en-US" dirty="0" err="1">
                <a:solidFill>
                  <a:srgbClr val="1E699D"/>
                </a:solidFill>
                <a:ea typeface="Calibri"/>
                <a:cs typeface="Calibri"/>
              </a:rPr>
              <a:t>moet</a:t>
            </a:r>
            <a:r>
              <a:rPr lang="en-US" dirty="0">
                <a:solidFill>
                  <a:srgbClr val="1E699D"/>
                </a:solidFill>
                <a:ea typeface="Calibri"/>
                <a:cs typeface="Calibri"/>
              </a:rPr>
              <a:t> </a:t>
            </a:r>
            <a:r>
              <a:rPr lang="en-US" dirty="0" err="1">
                <a:solidFill>
                  <a:srgbClr val="1E699D"/>
                </a:solidFill>
                <a:ea typeface="Calibri"/>
                <a:cs typeface="Calibri"/>
              </a:rPr>
              <a:t>aanwezig</a:t>
            </a:r>
            <a:r>
              <a:rPr lang="en-US" dirty="0">
                <a:solidFill>
                  <a:srgbClr val="1E699D"/>
                </a:solidFill>
                <a:ea typeface="Calibri"/>
                <a:cs typeface="Calibri"/>
              </a:rPr>
              <a:t> </a:t>
            </a:r>
            <a:r>
              <a:rPr lang="en-US" dirty="0" err="1">
                <a:solidFill>
                  <a:srgbClr val="1E699D"/>
                </a:solidFill>
                <a:ea typeface="Calibri"/>
                <a:cs typeface="Calibri"/>
              </a:rPr>
              <a:t>zijn</a:t>
            </a:r>
            <a:r>
              <a:rPr lang="en-US" dirty="0">
                <a:solidFill>
                  <a:srgbClr val="1E699D"/>
                </a:solidFill>
                <a:ea typeface="Calibri"/>
                <a:cs typeface="Calibri"/>
              </a:rPr>
              <a:t> -&gt; </a:t>
            </a:r>
            <a:r>
              <a:rPr lang="en-US" dirty="0" err="1">
                <a:solidFill>
                  <a:srgbClr val="1E699D"/>
                </a:solidFill>
                <a:ea typeface="Calibri"/>
                <a:cs typeface="Calibri"/>
              </a:rPr>
              <a:t>hoofdsymptoom</a:t>
            </a:r>
            <a:r>
              <a:rPr lang="en-US" dirty="0">
                <a:solidFill>
                  <a:srgbClr val="1E699D"/>
                </a:solidFill>
                <a:ea typeface="Calibri"/>
                <a:cs typeface="Calibri"/>
              </a:rPr>
              <a:t>), </a:t>
            </a:r>
            <a:r>
              <a:rPr lang="en-US" dirty="0" err="1">
                <a:solidFill>
                  <a:srgbClr val="1E699D"/>
                </a:solidFill>
                <a:ea typeface="Calibri"/>
                <a:cs typeface="Calibri"/>
              </a:rPr>
              <a:t>gewichtsverlies</a:t>
            </a:r>
            <a:r>
              <a:rPr lang="en-US" dirty="0">
                <a:solidFill>
                  <a:srgbClr val="1E699D"/>
                </a:solidFill>
                <a:ea typeface="Calibri"/>
                <a:cs typeface="Calibri"/>
              </a:rPr>
              <a:t> of </a:t>
            </a:r>
            <a:r>
              <a:rPr lang="en-US" dirty="0" err="1">
                <a:solidFill>
                  <a:srgbClr val="1E699D"/>
                </a:solidFill>
                <a:ea typeface="Calibri"/>
                <a:cs typeface="Calibri"/>
              </a:rPr>
              <a:t>gewichtstoename</a:t>
            </a:r>
            <a:r>
              <a:rPr lang="en-US" dirty="0">
                <a:solidFill>
                  <a:srgbClr val="1E699D"/>
                </a:solidFill>
                <a:ea typeface="Calibri"/>
                <a:cs typeface="Calibri"/>
              </a:rPr>
              <a:t>, insomnia of hypersomnia, </a:t>
            </a:r>
            <a:r>
              <a:rPr lang="en-US" dirty="0" err="1">
                <a:solidFill>
                  <a:srgbClr val="1E699D"/>
                </a:solidFill>
                <a:ea typeface="Calibri"/>
                <a:cs typeface="Calibri"/>
              </a:rPr>
              <a:t>psychomotore</a:t>
            </a:r>
            <a:r>
              <a:rPr lang="en-US" dirty="0">
                <a:solidFill>
                  <a:srgbClr val="1E699D"/>
                </a:solidFill>
                <a:ea typeface="Calibri"/>
                <a:cs typeface="Calibri"/>
              </a:rPr>
              <a:t> </a:t>
            </a:r>
            <a:r>
              <a:rPr lang="en-US" dirty="0" err="1">
                <a:solidFill>
                  <a:srgbClr val="1E699D"/>
                </a:solidFill>
                <a:ea typeface="Calibri"/>
                <a:cs typeface="Calibri"/>
              </a:rPr>
              <a:t>agitatie</a:t>
            </a:r>
            <a:r>
              <a:rPr lang="en-US" dirty="0">
                <a:solidFill>
                  <a:srgbClr val="1E699D"/>
                </a:solidFill>
                <a:ea typeface="Calibri"/>
                <a:cs typeface="Calibri"/>
              </a:rPr>
              <a:t> of </a:t>
            </a:r>
            <a:r>
              <a:rPr lang="en-US" dirty="0" err="1">
                <a:solidFill>
                  <a:srgbClr val="1E699D"/>
                </a:solidFill>
                <a:ea typeface="Calibri"/>
                <a:cs typeface="Calibri"/>
              </a:rPr>
              <a:t>retardatie</a:t>
            </a:r>
            <a:r>
              <a:rPr lang="en-US" dirty="0">
                <a:solidFill>
                  <a:srgbClr val="1E699D"/>
                </a:solidFill>
                <a:ea typeface="Calibri"/>
                <a:cs typeface="Calibri"/>
              </a:rPr>
              <a:t>, </a:t>
            </a:r>
            <a:r>
              <a:rPr lang="en-US" dirty="0" err="1">
                <a:solidFill>
                  <a:srgbClr val="1E699D"/>
                </a:solidFill>
                <a:ea typeface="Calibri"/>
                <a:cs typeface="Calibri"/>
              </a:rPr>
              <a:t>energieverlies</a:t>
            </a:r>
            <a:r>
              <a:rPr lang="en-US" dirty="0">
                <a:solidFill>
                  <a:srgbClr val="1E699D"/>
                </a:solidFill>
                <a:ea typeface="Calibri"/>
                <a:cs typeface="Calibri"/>
              </a:rPr>
              <a:t>/</a:t>
            </a:r>
            <a:r>
              <a:rPr lang="en-US" dirty="0" err="1">
                <a:solidFill>
                  <a:srgbClr val="1E699D"/>
                </a:solidFill>
                <a:ea typeface="Calibri"/>
                <a:cs typeface="Calibri"/>
              </a:rPr>
              <a:t>vermoeidheid</a:t>
            </a:r>
            <a:r>
              <a:rPr lang="en-US" dirty="0">
                <a:solidFill>
                  <a:srgbClr val="1E699D"/>
                </a:solidFill>
                <a:ea typeface="Calibri"/>
                <a:cs typeface="Calibri"/>
              </a:rPr>
              <a:t>, </a:t>
            </a:r>
            <a:r>
              <a:rPr lang="en-US" dirty="0" err="1">
                <a:solidFill>
                  <a:srgbClr val="1E699D"/>
                </a:solidFill>
                <a:ea typeface="Calibri"/>
                <a:cs typeface="Calibri"/>
              </a:rPr>
              <a:t>gevoelens</a:t>
            </a:r>
            <a:r>
              <a:rPr lang="en-US" dirty="0">
                <a:solidFill>
                  <a:srgbClr val="1E699D"/>
                </a:solidFill>
                <a:ea typeface="Calibri"/>
                <a:cs typeface="Calibri"/>
              </a:rPr>
              <a:t> van </a:t>
            </a:r>
            <a:r>
              <a:rPr lang="en-US" dirty="0" err="1">
                <a:solidFill>
                  <a:srgbClr val="1E699D"/>
                </a:solidFill>
                <a:ea typeface="Calibri"/>
                <a:cs typeface="Calibri"/>
              </a:rPr>
              <a:t>waardeloosheid</a:t>
            </a:r>
            <a:r>
              <a:rPr lang="en-US" dirty="0">
                <a:solidFill>
                  <a:srgbClr val="1E699D"/>
                </a:solidFill>
                <a:ea typeface="Calibri"/>
                <a:cs typeface="Calibri"/>
              </a:rPr>
              <a:t>/</a:t>
            </a:r>
            <a:r>
              <a:rPr lang="en-US" dirty="0" err="1">
                <a:solidFill>
                  <a:srgbClr val="1E699D"/>
                </a:solidFill>
                <a:ea typeface="Calibri"/>
                <a:cs typeface="Calibri"/>
              </a:rPr>
              <a:t>schuldgevoelens</a:t>
            </a:r>
            <a:r>
              <a:rPr lang="en-US" dirty="0">
                <a:solidFill>
                  <a:srgbClr val="1E699D"/>
                </a:solidFill>
                <a:ea typeface="Calibri"/>
                <a:cs typeface="Calibri"/>
              </a:rPr>
              <a:t>, </a:t>
            </a:r>
            <a:r>
              <a:rPr lang="en-US" dirty="0" err="1">
                <a:solidFill>
                  <a:srgbClr val="1E699D"/>
                </a:solidFill>
                <a:ea typeface="Calibri"/>
                <a:cs typeface="Calibri"/>
              </a:rPr>
              <a:t>geheugen</a:t>
            </a:r>
            <a:r>
              <a:rPr lang="en-US" dirty="0">
                <a:solidFill>
                  <a:srgbClr val="1E699D"/>
                </a:solidFill>
                <a:ea typeface="Calibri"/>
                <a:cs typeface="Calibri"/>
              </a:rPr>
              <a:t>- of </a:t>
            </a:r>
            <a:r>
              <a:rPr lang="en-US" dirty="0" err="1">
                <a:solidFill>
                  <a:srgbClr val="1E699D"/>
                </a:solidFill>
                <a:ea typeface="Calibri"/>
                <a:cs typeface="Calibri"/>
              </a:rPr>
              <a:t>concentratieproblemen</a:t>
            </a:r>
            <a:r>
              <a:rPr lang="en-US" dirty="0">
                <a:solidFill>
                  <a:srgbClr val="1E699D"/>
                </a:solidFill>
                <a:ea typeface="Calibri"/>
                <a:cs typeface="Calibri"/>
              </a:rPr>
              <a:t>, </a:t>
            </a:r>
            <a:r>
              <a:rPr lang="en-US" dirty="0" err="1">
                <a:solidFill>
                  <a:srgbClr val="1E699D"/>
                </a:solidFill>
                <a:ea typeface="Calibri"/>
                <a:cs typeface="Calibri"/>
              </a:rPr>
              <a:t>terugkerende</a:t>
            </a:r>
            <a:r>
              <a:rPr lang="en-US" dirty="0">
                <a:solidFill>
                  <a:srgbClr val="1E699D"/>
                </a:solidFill>
                <a:ea typeface="Calibri"/>
                <a:cs typeface="Calibri"/>
              </a:rPr>
              <a:t> </a:t>
            </a:r>
            <a:r>
              <a:rPr lang="en-US" dirty="0" err="1">
                <a:solidFill>
                  <a:srgbClr val="1E699D"/>
                </a:solidFill>
                <a:ea typeface="Calibri"/>
                <a:cs typeface="Calibri"/>
              </a:rPr>
              <a:t>gedachten</a:t>
            </a:r>
            <a:r>
              <a:rPr lang="en-US" dirty="0">
                <a:solidFill>
                  <a:srgbClr val="1E699D"/>
                </a:solidFill>
                <a:ea typeface="Calibri"/>
                <a:cs typeface="Calibri"/>
              </a:rPr>
              <a:t> </a:t>
            </a:r>
            <a:r>
              <a:rPr lang="en-US" dirty="0" err="1">
                <a:solidFill>
                  <a:srgbClr val="1E699D"/>
                </a:solidFill>
                <a:ea typeface="Calibri"/>
                <a:cs typeface="Calibri"/>
              </a:rPr>
              <a:t>aan</a:t>
            </a:r>
            <a:r>
              <a:rPr lang="en-US" dirty="0">
                <a:solidFill>
                  <a:srgbClr val="1E699D"/>
                </a:solidFill>
                <a:ea typeface="Calibri"/>
                <a:cs typeface="Calibri"/>
              </a:rPr>
              <a:t> </a:t>
            </a:r>
            <a:r>
              <a:rPr lang="en-US" dirty="0" err="1">
                <a:solidFill>
                  <a:srgbClr val="1E699D"/>
                </a:solidFill>
                <a:ea typeface="Calibri"/>
                <a:cs typeface="Calibri"/>
              </a:rPr>
              <a:t>dood</a:t>
            </a:r>
            <a:r>
              <a:rPr lang="en-US" dirty="0">
                <a:solidFill>
                  <a:srgbClr val="1E699D"/>
                </a:solidFill>
                <a:ea typeface="Calibri"/>
                <a:cs typeface="Calibri"/>
              </a:rPr>
              <a:t>/suicide.</a:t>
            </a:r>
          </a:p>
          <a:p>
            <a:endParaRPr lang="en-US" dirty="0">
              <a:solidFill>
                <a:srgbClr val="1E699D"/>
              </a:solidFill>
              <a:ea typeface="Calibri"/>
              <a:cs typeface="Calibri"/>
            </a:endParaRPr>
          </a:p>
          <a:p>
            <a:pPr eaLnBrk="1" hangingPunct="1"/>
            <a:r>
              <a:rPr lang="en-GB" altLang="fr-FR" dirty="0" err="1">
                <a:latin typeface="Arial" panose="020B0604020202020204" pitchFamily="34" charset="0"/>
              </a:rPr>
              <a:t>Depressie</a:t>
            </a:r>
            <a:r>
              <a:rPr lang="en-GB" altLang="fr-FR" dirty="0">
                <a:latin typeface="Arial" panose="020B0604020202020204" pitchFamily="34" charset="0"/>
              </a:rPr>
              <a:t> -&gt; </a:t>
            </a:r>
            <a:r>
              <a:rPr lang="en-GB" altLang="fr-FR" dirty="0" err="1">
                <a:latin typeface="Arial" panose="020B0604020202020204" pitchFamily="34" charset="0"/>
              </a:rPr>
              <a:t>stemmingstoornis</a:t>
            </a:r>
            <a:r>
              <a:rPr lang="en-GB" altLang="fr-FR" dirty="0">
                <a:latin typeface="Arial" panose="020B0604020202020204" pitchFamily="34" charset="0"/>
              </a:rPr>
              <a:t>, heft </a:t>
            </a:r>
            <a:r>
              <a:rPr lang="en-GB" altLang="fr-FR" dirty="0" err="1">
                <a:latin typeface="Arial" panose="020B0604020202020204" pitchFamily="34" charset="0"/>
              </a:rPr>
              <a:t>een</a:t>
            </a:r>
            <a:r>
              <a:rPr lang="en-GB" altLang="fr-FR" dirty="0">
                <a:latin typeface="Arial" panose="020B0604020202020204" pitchFamily="34" charset="0"/>
              </a:rPr>
              <a:t> </a:t>
            </a:r>
            <a:r>
              <a:rPr lang="en-GB" altLang="fr-FR" dirty="0" err="1">
                <a:latin typeface="Arial" panose="020B0604020202020204" pitchFamily="34" charset="0"/>
              </a:rPr>
              <a:t>bredere</a:t>
            </a:r>
            <a:r>
              <a:rPr lang="en-GB" altLang="fr-FR" dirty="0">
                <a:latin typeface="Arial" panose="020B0604020202020204" pitchFamily="34" charset="0"/>
              </a:rPr>
              <a:t> context en </a:t>
            </a:r>
            <a:r>
              <a:rPr lang="en-GB" altLang="fr-FR" dirty="0" err="1">
                <a:latin typeface="Arial" panose="020B0604020202020204" pitchFamily="34" charset="0"/>
              </a:rPr>
              <a:t>zwaarwegender</a:t>
            </a:r>
            <a:r>
              <a:rPr lang="en-GB" altLang="fr-FR" dirty="0">
                <a:latin typeface="Arial" panose="020B0604020202020204" pitchFamily="34" charset="0"/>
              </a:rPr>
              <a:t> </a:t>
            </a:r>
            <a:r>
              <a:rPr lang="en-GB" altLang="fr-FR" dirty="0" err="1">
                <a:latin typeface="Arial" panose="020B0604020202020204" pitchFamily="34" charset="0"/>
              </a:rPr>
              <a:t>cognitieve</a:t>
            </a:r>
            <a:r>
              <a:rPr lang="en-GB" altLang="fr-FR" dirty="0">
                <a:latin typeface="Arial" panose="020B0604020202020204" pitchFamily="34" charset="0"/>
              </a:rPr>
              <a:t>/</a:t>
            </a:r>
            <a:r>
              <a:rPr lang="en-GB" altLang="fr-FR" dirty="0" err="1">
                <a:latin typeface="Arial" panose="020B0604020202020204" pitchFamily="34" charset="0"/>
              </a:rPr>
              <a:t>emotionele</a:t>
            </a:r>
            <a:r>
              <a:rPr lang="en-GB" altLang="fr-FR" dirty="0">
                <a:latin typeface="Arial" panose="020B0604020202020204" pitchFamily="34" charset="0"/>
              </a:rPr>
              <a:t> </a:t>
            </a:r>
            <a:r>
              <a:rPr lang="en-GB" altLang="fr-FR" dirty="0" err="1">
                <a:latin typeface="Arial" panose="020B0604020202020204" pitchFamily="34" charset="0"/>
              </a:rPr>
              <a:t>symptomen</a:t>
            </a:r>
            <a:r>
              <a:rPr lang="en-GB" altLang="fr-FR" dirty="0">
                <a:latin typeface="Arial" panose="020B0604020202020204" pitchFamily="34" charset="0"/>
              </a:rPr>
              <a:t>. Burn-out -&gt; </a:t>
            </a:r>
            <a:r>
              <a:rPr lang="en-GB" altLang="fr-FR" dirty="0" err="1">
                <a:latin typeface="Arial" panose="020B0604020202020204" pitchFamily="34" charset="0"/>
              </a:rPr>
              <a:t>energiestoornis</a:t>
            </a:r>
            <a:r>
              <a:rPr lang="en-GB" altLang="fr-FR" dirty="0">
                <a:latin typeface="Arial" panose="020B0604020202020204" pitchFamily="34" charset="0"/>
              </a:rPr>
              <a:t>.</a:t>
            </a:r>
            <a:endParaRPr lang="en-GB" dirty="0">
              <a:latin typeface="Arial" panose="020B0604020202020204" pitchFamily="34" charset="0"/>
            </a:endParaRPr>
          </a:p>
          <a:p>
            <a:pPr eaLnBrk="1" hangingPunct="1"/>
            <a:r>
              <a:rPr lang="nl-NL" dirty="0"/>
              <a:t>Burn‑out richt zich op werkcontext en vermoeidheid, terwijl depressie breder is – met kernsymptomen in stemming (algemeen stemmingsprobleem) en interesseverlies/</a:t>
            </a:r>
            <a:r>
              <a:rPr lang="nl-NL" dirty="0" err="1"/>
              <a:t>anhedonie</a:t>
            </a:r>
            <a:r>
              <a:rPr lang="nl-NL" dirty="0"/>
              <a:t> (specifiek symptoom voor depressie!), vaak uitgebreid met eet- en slaapveranderingen. Burn-out kenmerkt zich niet of minder door suïcidale gedachten. Desondanks overlappen de twee veel, en burn‑out kan soms onderdeel zijn van of overgaan in een klinische depressie. </a:t>
            </a:r>
          </a:p>
          <a:p>
            <a:pPr eaLnBrk="1" hangingPunct="1"/>
            <a:endParaRPr lang="en-US" dirty="0">
              <a:solidFill>
                <a:srgbClr val="1E699D"/>
              </a:solidFill>
              <a:ea typeface="Calibri"/>
              <a:cs typeface="Calibri"/>
            </a:endParaRPr>
          </a:p>
          <a:p>
            <a:r>
              <a:rPr lang="en-US" dirty="0" err="1">
                <a:solidFill>
                  <a:srgbClr val="1E699D"/>
                </a:solidFill>
                <a:ea typeface="Calibri"/>
                <a:cs typeface="Calibri"/>
              </a:rPr>
              <a:t>Persoonlijkheid</a:t>
            </a:r>
            <a:r>
              <a:rPr lang="en-US" dirty="0">
                <a:solidFill>
                  <a:srgbClr val="1E699D"/>
                </a:solidFill>
                <a:ea typeface="Calibri"/>
                <a:cs typeface="Calibri"/>
              </a:rPr>
              <a:t>: </a:t>
            </a:r>
            <a:r>
              <a:rPr lang="en-US" dirty="0" err="1">
                <a:solidFill>
                  <a:srgbClr val="1E699D"/>
                </a:solidFill>
                <a:ea typeface="Calibri"/>
                <a:cs typeface="Calibri"/>
              </a:rPr>
              <a:t>neuroticisme</a:t>
            </a:r>
            <a:r>
              <a:rPr lang="en-US" dirty="0">
                <a:solidFill>
                  <a:srgbClr val="1E699D"/>
                </a:solidFill>
                <a:ea typeface="Calibri"/>
                <a:cs typeface="Calibri"/>
              </a:rPr>
              <a:t> + </a:t>
            </a:r>
            <a:r>
              <a:rPr lang="en-US" dirty="0" err="1">
                <a:solidFill>
                  <a:srgbClr val="1E699D"/>
                </a:solidFill>
                <a:ea typeface="Calibri"/>
                <a:cs typeface="Calibri"/>
              </a:rPr>
              <a:t>zelfkritisch</a:t>
            </a:r>
            <a:r>
              <a:rPr lang="en-US" dirty="0">
                <a:solidFill>
                  <a:srgbClr val="1E699D"/>
                </a:solidFill>
                <a:ea typeface="Calibri"/>
                <a:cs typeface="Calibri"/>
              </a:rPr>
              <a:t> </a:t>
            </a:r>
            <a:r>
              <a:rPr lang="en-US" dirty="0" err="1">
                <a:solidFill>
                  <a:srgbClr val="1E699D"/>
                </a:solidFill>
                <a:ea typeface="Calibri"/>
                <a:cs typeface="Calibri"/>
              </a:rPr>
              <a:t>perfectionisme</a:t>
            </a:r>
            <a:r>
              <a:rPr lang="en-US" dirty="0">
                <a:solidFill>
                  <a:srgbClr val="1E699D"/>
                </a:solidFill>
                <a:ea typeface="Calibri"/>
                <a:cs typeface="Calibri"/>
              </a:rPr>
              <a:t> (</a:t>
            </a:r>
            <a:r>
              <a:rPr lang="en-US" dirty="0" err="1">
                <a:solidFill>
                  <a:srgbClr val="1E699D"/>
                </a:solidFill>
                <a:ea typeface="Calibri"/>
                <a:cs typeface="Calibri"/>
              </a:rPr>
              <a:t>kan</a:t>
            </a:r>
            <a:r>
              <a:rPr lang="en-US" dirty="0">
                <a:solidFill>
                  <a:srgbClr val="1E699D"/>
                </a:solidFill>
                <a:ea typeface="Calibri"/>
                <a:cs typeface="Calibri"/>
              </a:rPr>
              <a:t> </a:t>
            </a:r>
            <a:r>
              <a:rPr lang="en-US" dirty="0" err="1">
                <a:solidFill>
                  <a:srgbClr val="1E699D"/>
                </a:solidFill>
                <a:ea typeface="Calibri"/>
                <a:cs typeface="Calibri"/>
              </a:rPr>
              <a:t>ook</a:t>
            </a:r>
            <a:r>
              <a:rPr lang="en-US" dirty="0">
                <a:solidFill>
                  <a:srgbClr val="1E699D"/>
                </a:solidFill>
                <a:ea typeface="Calibri"/>
                <a:cs typeface="Calibri"/>
              </a:rPr>
              <a:t> </a:t>
            </a:r>
            <a:r>
              <a:rPr lang="en-US" dirty="0" err="1">
                <a:solidFill>
                  <a:srgbClr val="1E699D"/>
                </a:solidFill>
                <a:ea typeface="Calibri"/>
                <a:cs typeface="Calibri"/>
              </a:rPr>
              <a:t>bij</a:t>
            </a:r>
            <a:r>
              <a:rPr lang="en-US" dirty="0">
                <a:solidFill>
                  <a:srgbClr val="1E699D"/>
                </a:solidFill>
                <a:ea typeface="Calibri"/>
                <a:cs typeface="Calibri"/>
              </a:rPr>
              <a:t> burn-out </a:t>
            </a:r>
            <a:r>
              <a:rPr lang="en-US" dirty="0" err="1">
                <a:solidFill>
                  <a:srgbClr val="1E699D"/>
                </a:solidFill>
                <a:ea typeface="Calibri"/>
                <a:cs typeface="Calibri"/>
              </a:rPr>
              <a:t>een</a:t>
            </a:r>
            <a:r>
              <a:rPr lang="en-US" dirty="0">
                <a:solidFill>
                  <a:srgbClr val="1E699D"/>
                </a:solidFill>
                <a:ea typeface="Calibri"/>
                <a:cs typeface="Calibri"/>
              </a:rPr>
              <a:t> </a:t>
            </a:r>
            <a:r>
              <a:rPr lang="en-US" dirty="0" err="1">
                <a:solidFill>
                  <a:srgbClr val="1E699D"/>
                </a:solidFill>
                <a:ea typeface="Calibri"/>
                <a:cs typeface="Calibri"/>
              </a:rPr>
              <a:t>rol</a:t>
            </a:r>
            <a:r>
              <a:rPr lang="en-US" dirty="0">
                <a:solidFill>
                  <a:srgbClr val="1E699D"/>
                </a:solidFill>
                <a:ea typeface="Calibri"/>
                <a:cs typeface="Calibri"/>
              </a:rPr>
              <a:t> </a:t>
            </a:r>
            <a:r>
              <a:rPr lang="en-US" dirty="0" err="1">
                <a:solidFill>
                  <a:srgbClr val="1E699D"/>
                </a:solidFill>
                <a:ea typeface="Calibri"/>
                <a:cs typeface="Calibri"/>
              </a:rPr>
              <a:t>spelen</a:t>
            </a:r>
            <a:r>
              <a:rPr lang="en-US" dirty="0">
                <a:solidFill>
                  <a:srgbClr val="1E699D"/>
                </a:solidFill>
                <a:ea typeface="Calibri"/>
                <a:cs typeface="Calibri"/>
              </a:rPr>
              <a:t>!).</a:t>
            </a:r>
          </a:p>
          <a:p>
            <a:endParaRPr lang="en-US" dirty="0">
              <a:solidFill>
                <a:srgbClr val="1E699D"/>
              </a:solidFill>
              <a:ea typeface="Calibri"/>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nl-NL" sz="1800" dirty="0">
                <a:effectLst/>
                <a:latin typeface="Segoe UI" panose="020B0502040204020203" pitchFamily="34" charset="0"/>
              </a:rPr>
              <a:t>Depressie </a:t>
            </a:r>
            <a:r>
              <a:rPr lang="nl-NL" sz="1800" dirty="0" err="1">
                <a:effectLst/>
                <a:latin typeface="Segoe UI" panose="020B0502040204020203" pitchFamily="34" charset="0"/>
              </a:rPr>
              <a:t>tov</a:t>
            </a:r>
            <a:r>
              <a:rPr lang="nl-NL" sz="1800" dirty="0">
                <a:effectLst/>
                <a:latin typeface="Segoe UI" panose="020B0502040204020203" pitchFamily="34" charset="0"/>
              </a:rPr>
              <a:t> verdriet/aanpassing: uitlokkende factor in overeenstemming, nog gevoelig voor omstandigheden, nog reactief, kan/mag worden getroost, minder laag </a:t>
            </a:r>
            <a:r>
              <a:rPr lang="nl-NL" sz="1800" dirty="0" err="1">
                <a:effectLst/>
                <a:latin typeface="Segoe UI" panose="020B0502040204020203" pitchFamily="34" charset="0"/>
              </a:rPr>
              <a:t>zelfwaardegevoel</a:t>
            </a:r>
            <a:r>
              <a:rPr lang="nl-NL" sz="1800" dirty="0">
                <a:effectLst/>
                <a:latin typeface="Segoe UI" panose="020B0502040204020203" pitchFamily="34" charset="0"/>
              </a:rPr>
              <a:t>/schuldgevoel, minder hopeloosheid + men ziet evolutie in fases --&gt; deze zaken lijken me interessant in het kader van differentiaaldiagnostiek ook </a:t>
            </a:r>
            <a:r>
              <a:rPr lang="nl-NL" sz="1800" dirty="0" err="1">
                <a:effectLst/>
                <a:latin typeface="Segoe UI" panose="020B0502040204020203" pitchFamily="34" charset="0"/>
              </a:rPr>
              <a:t>tov</a:t>
            </a:r>
            <a:r>
              <a:rPr lang="nl-NL" sz="1800" dirty="0">
                <a:effectLst/>
                <a:latin typeface="Segoe UI" panose="020B0502040204020203" pitchFamily="34" charset="0"/>
              </a:rPr>
              <a:t> burn-out. Een eerste depressie wordt meestal voorafgegaan door een acute stressor, een volgende depressie minder (</a:t>
            </a:r>
            <a:r>
              <a:rPr lang="nl-NL" sz="1800" dirty="0" err="1">
                <a:effectLst/>
                <a:latin typeface="Segoe UI" panose="020B0502040204020203" pitchFamily="34" charset="0"/>
              </a:rPr>
              <a:t>kindling</a:t>
            </a:r>
            <a:r>
              <a:rPr lang="nl-NL" sz="1800" dirty="0">
                <a:effectLst/>
                <a:latin typeface="Segoe UI" panose="020B0502040204020203" pitchFamily="34" charset="0"/>
              </a:rPr>
              <a:t>). </a:t>
            </a:r>
          </a:p>
          <a:p>
            <a:r>
              <a:rPr lang="nl-NL" sz="1800" dirty="0">
                <a:effectLst/>
                <a:latin typeface="Segoe UI" panose="020B0502040204020203" pitchFamily="34" charset="0"/>
              </a:rPr>
              <a:t>Burn-out wordt vooral gekenmerkt door vermoeidheid en uitputting. Dit wordt onvoldoende gedekt door de aanpassingsstoornis (advies burn-out, HGR, 2017). Bovendien scoorden personen met een burn-out significant hoger op de WHODAS 2.0 (wat wijst op een grotere beperking) dan personen met de diagnose aanpassingsstoornis. -&gt; bron: </a:t>
            </a:r>
            <a:r>
              <a:rPr lang="nl-NL" sz="1200" b="0" i="0" kern="1200" dirty="0" err="1">
                <a:solidFill>
                  <a:schemeClr val="tx1"/>
                </a:solidFill>
                <a:effectLst/>
                <a:latin typeface="+mn-lt"/>
                <a:ea typeface="+mn-ea"/>
                <a:cs typeface="+mn-cs"/>
              </a:rPr>
              <a:t>Whodas</a:t>
            </a:r>
            <a:r>
              <a:rPr lang="nl-NL" sz="1200" b="0" i="0" kern="1200" dirty="0">
                <a:solidFill>
                  <a:schemeClr val="tx1"/>
                </a:solidFill>
                <a:effectLst/>
                <a:latin typeface="+mn-lt"/>
                <a:ea typeface="+mn-ea"/>
                <a:cs typeface="+mn-cs"/>
              </a:rPr>
              <a:t> 2.0 WHO </a:t>
            </a:r>
            <a:r>
              <a:rPr lang="nl-NL" sz="1200" b="0" i="0" kern="1200" dirty="0" err="1">
                <a:solidFill>
                  <a:schemeClr val="tx1"/>
                </a:solidFill>
                <a:effectLst/>
                <a:latin typeface="+mn-lt"/>
                <a:ea typeface="+mn-ea"/>
                <a:cs typeface="+mn-cs"/>
              </a:rPr>
              <a:t>Disability</a:t>
            </a:r>
            <a:r>
              <a:rPr lang="nl-NL" sz="1200" b="0" i="0" kern="1200" dirty="0">
                <a:solidFill>
                  <a:schemeClr val="tx1"/>
                </a:solidFill>
                <a:effectLst/>
                <a:latin typeface="+mn-lt"/>
                <a:ea typeface="+mn-ea"/>
                <a:cs typeface="+mn-cs"/>
              </a:rPr>
              <a:t> Assessment Schedule (</a:t>
            </a:r>
            <a:r>
              <a:rPr lang="nl-NL" sz="1200" b="0" i="0" kern="1200" dirty="0" err="1">
                <a:solidFill>
                  <a:schemeClr val="tx1"/>
                </a:solidFill>
                <a:effectLst/>
                <a:latin typeface="+mn-lt"/>
                <a:ea typeface="+mn-ea"/>
                <a:cs typeface="+mn-cs"/>
              </a:rPr>
              <a:t>version</a:t>
            </a:r>
            <a:r>
              <a:rPr lang="nl-NL" sz="1200" b="0" i="0" kern="1200" dirty="0">
                <a:solidFill>
                  <a:schemeClr val="tx1"/>
                </a:solidFill>
                <a:effectLst/>
                <a:latin typeface="+mn-lt"/>
                <a:ea typeface="+mn-ea"/>
                <a:cs typeface="+mn-cs"/>
              </a:rPr>
              <a:t> </a:t>
            </a:r>
            <a:r>
              <a:rPr lang="nl-NL" sz="1200" b="0" i="0" kern="1200" dirty="0" err="1">
                <a:solidFill>
                  <a:schemeClr val="tx1"/>
                </a:solidFill>
                <a:effectLst/>
                <a:latin typeface="+mn-lt"/>
                <a:ea typeface="+mn-ea"/>
                <a:cs typeface="+mn-cs"/>
              </a:rPr>
              <a:t>courte</a:t>
            </a:r>
            <a:r>
              <a:rPr lang="nl-NL" sz="1200" b="0" i="0" kern="1200" dirty="0">
                <a:solidFill>
                  <a:schemeClr val="tx1"/>
                </a:solidFill>
                <a:effectLst/>
                <a:latin typeface="+mn-lt"/>
                <a:ea typeface="+mn-ea"/>
                <a:cs typeface="+mn-cs"/>
              </a:rPr>
              <a:t> en 12 items)</a:t>
            </a:r>
          </a:p>
          <a:p>
            <a:r>
              <a:rPr lang="nl-NL" sz="1200" b="0" i="0" kern="1200" dirty="0" err="1">
                <a:solidFill>
                  <a:schemeClr val="tx1"/>
                </a:solidFill>
                <a:effectLst/>
                <a:latin typeface="+mn-lt"/>
                <a:ea typeface="+mn-ea"/>
                <a:cs typeface="+mn-cs"/>
              </a:rPr>
              <a:t>Lindsäter</a:t>
            </a:r>
            <a:r>
              <a:rPr lang="nl-NL" sz="1200" b="0" i="0" kern="1200" dirty="0">
                <a:solidFill>
                  <a:schemeClr val="tx1"/>
                </a:solidFill>
                <a:effectLst/>
                <a:latin typeface="+mn-lt"/>
                <a:ea typeface="+mn-ea"/>
                <a:cs typeface="+mn-cs"/>
              </a:rPr>
              <a:t>, E., </a:t>
            </a:r>
            <a:r>
              <a:rPr lang="nl-NL" sz="1200" b="0" i="0" kern="1200" dirty="0" err="1">
                <a:solidFill>
                  <a:schemeClr val="tx1"/>
                </a:solidFill>
                <a:effectLst/>
                <a:latin typeface="+mn-lt"/>
                <a:ea typeface="+mn-ea"/>
                <a:cs typeface="+mn-cs"/>
              </a:rPr>
              <a:t>Svärdman</a:t>
            </a:r>
            <a:r>
              <a:rPr lang="nl-NL" sz="1200" b="0" i="0" kern="1200" dirty="0">
                <a:solidFill>
                  <a:schemeClr val="tx1"/>
                </a:solidFill>
                <a:effectLst/>
                <a:latin typeface="+mn-lt"/>
                <a:ea typeface="+mn-ea"/>
                <a:cs typeface="+mn-cs"/>
              </a:rPr>
              <a:t>, F., </a:t>
            </a:r>
            <a:r>
              <a:rPr lang="nl-NL" sz="1200" b="0" i="0" kern="1200" dirty="0" err="1">
                <a:solidFill>
                  <a:schemeClr val="tx1"/>
                </a:solidFill>
                <a:effectLst/>
                <a:latin typeface="+mn-lt"/>
                <a:ea typeface="+mn-ea"/>
                <a:cs typeface="+mn-cs"/>
              </a:rPr>
              <a:t>Wallert</a:t>
            </a:r>
            <a:r>
              <a:rPr lang="nl-NL" sz="1200" b="0" i="0" kern="1200" dirty="0">
                <a:solidFill>
                  <a:schemeClr val="tx1"/>
                </a:solidFill>
                <a:effectLst/>
                <a:latin typeface="+mn-lt"/>
                <a:ea typeface="+mn-ea"/>
                <a:cs typeface="+mn-cs"/>
              </a:rPr>
              <a:t>, J., </a:t>
            </a:r>
            <a:r>
              <a:rPr lang="nl-NL" sz="1200" b="0" i="0" kern="1200" dirty="0" err="1">
                <a:solidFill>
                  <a:schemeClr val="tx1"/>
                </a:solidFill>
                <a:effectLst/>
                <a:latin typeface="+mn-lt"/>
                <a:ea typeface="+mn-ea"/>
                <a:cs typeface="+mn-cs"/>
              </a:rPr>
              <a:t>Ivanova</a:t>
            </a:r>
            <a:r>
              <a:rPr lang="nl-NL" sz="1200" b="0" i="0" kern="1200" dirty="0">
                <a:solidFill>
                  <a:schemeClr val="tx1"/>
                </a:solidFill>
                <a:effectLst/>
                <a:latin typeface="+mn-lt"/>
                <a:ea typeface="+mn-ea"/>
                <a:cs typeface="+mn-cs"/>
              </a:rPr>
              <a:t>, E., </a:t>
            </a:r>
            <a:r>
              <a:rPr lang="nl-NL" sz="1200" b="0" i="0" kern="1200" dirty="0" err="1">
                <a:solidFill>
                  <a:schemeClr val="tx1"/>
                </a:solidFill>
                <a:effectLst/>
                <a:latin typeface="+mn-lt"/>
                <a:ea typeface="+mn-ea"/>
                <a:cs typeface="+mn-cs"/>
              </a:rPr>
              <a:t>Söderholm</a:t>
            </a:r>
            <a:r>
              <a:rPr lang="nl-NL" sz="1200" b="0" i="0" kern="1200" dirty="0">
                <a:solidFill>
                  <a:schemeClr val="tx1"/>
                </a:solidFill>
                <a:effectLst/>
                <a:latin typeface="+mn-lt"/>
                <a:ea typeface="+mn-ea"/>
                <a:cs typeface="+mn-cs"/>
              </a:rPr>
              <a:t>, A., </a:t>
            </a:r>
            <a:r>
              <a:rPr lang="nl-NL" sz="1200" b="0" i="0" kern="1200" dirty="0" err="1">
                <a:solidFill>
                  <a:schemeClr val="tx1"/>
                </a:solidFill>
                <a:effectLst/>
                <a:latin typeface="+mn-lt"/>
                <a:ea typeface="+mn-ea"/>
                <a:cs typeface="+mn-cs"/>
              </a:rPr>
              <a:t>Fondberg</a:t>
            </a:r>
            <a:r>
              <a:rPr lang="nl-NL" sz="1200" b="0" i="0" kern="1200" dirty="0">
                <a:solidFill>
                  <a:schemeClr val="tx1"/>
                </a:solidFill>
                <a:effectLst/>
                <a:latin typeface="+mn-lt"/>
                <a:ea typeface="+mn-ea"/>
                <a:cs typeface="+mn-cs"/>
              </a:rPr>
              <a:t>, R., </a:t>
            </a:r>
            <a:r>
              <a:rPr lang="nl-NL" sz="1200" b="0" i="0" kern="1200" dirty="0" err="1">
                <a:solidFill>
                  <a:schemeClr val="tx1"/>
                </a:solidFill>
                <a:effectLst/>
                <a:latin typeface="+mn-lt"/>
                <a:ea typeface="+mn-ea"/>
                <a:cs typeface="+mn-cs"/>
              </a:rPr>
              <a:t>Nilsonne</a:t>
            </a:r>
            <a:r>
              <a:rPr lang="nl-NL" sz="1200" b="0" i="0" kern="1200" dirty="0">
                <a:solidFill>
                  <a:schemeClr val="tx1"/>
                </a:solidFill>
                <a:effectLst/>
                <a:latin typeface="+mn-lt"/>
                <a:ea typeface="+mn-ea"/>
                <a:cs typeface="+mn-cs"/>
              </a:rPr>
              <a:t>, G., </a:t>
            </a:r>
            <a:r>
              <a:rPr lang="nl-NL" sz="1200" b="0" i="0" kern="1200" dirty="0" err="1">
                <a:solidFill>
                  <a:schemeClr val="tx1"/>
                </a:solidFill>
                <a:effectLst/>
                <a:latin typeface="+mn-lt"/>
                <a:ea typeface="+mn-ea"/>
                <a:cs typeface="+mn-cs"/>
              </a:rPr>
              <a:t>Cervenka</a:t>
            </a:r>
            <a:r>
              <a:rPr lang="nl-NL" sz="1200" b="0" i="0" kern="1200" dirty="0">
                <a:solidFill>
                  <a:schemeClr val="tx1"/>
                </a:solidFill>
                <a:effectLst/>
                <a:latin typeface="+mn-lt"/>
                <a:ea typeface="+mn-ea"/>
                <a:cs typeface="+mn-cs"/>
              </a:rPr>
              <a:t>, S., Lekander, M., &amp; </a:t>
            </a:r>
            <a:r>
              <a:rPr lang="nl-NL" sz="1200" b="0" i="0" kern="1200" dirty="0" err="1">
                <a:solidFill>
                  <a:schemeClr val="tx1"/>
                </a:solidFill>
                <a:effectLst/>
                <a:latin typeface="+mn-lt"/>
                <a:ea typeface="+mn-ea"/>
                <a:cs typeface="+mn-cs"/>
              </a:rPr>
              <a:t>Rück</a:t>
            </a:r>
            <a:r>
              <a:rPr lang="nl-NL" sz="1200" b="0" i="0" kern="1200" dirty="0">
                <a:solidFill>
                  <a:schemeClr val="tx1"/>
                </a:solidFill>
                <a:effectLst/>
                <a:latin typeface="+mn-lt"/>
                <a:ea typeface="+mn-ea"/>
                <a:cs typeface="+mn-cs"/>
              </a:rPr>
              <a:t>, C. (2022). </a:t>
            </a:r>
            <a:r>
              <a:rPr lang="nl-NL" sz="1200" b="0" i="1" kern="1200" dirty="0" err="1">
                <a:solidFill>
                  <a:schemeClr val="tx1"/>
                </a:solidFill>
                <a:effectLst/>
                <a:latin typeface="+mn-lt"/>
                <a:ea typeface="+mn-ea"/>
                <a:cs typeface="+mn-cs"/>
              </a:rPr>
              <a:t>Exhaustion</a:t>
            </a:r>
            <a:r>
              <a:rPr lang="nl-NL" sz="1200" b="0" i="1" kern="1200" dirty="0">
                <a:solidFill>
                  <a:schemeClr val="tx1"/>
                </a:solidFill>
                <a:effectLst/>
                <a:latin typeface="+mn-lt"/>
                <a:ea typeface="+mn-ea"/>
                <a:cs typeface="+mn-cs"/>
              </a:rPr>
              <a:t> disorder: </a:t>
            </a:r>
            <a:r>
              <a:rPr lang="nl-NL" sz="1200" b="0" i="1" kern="1200" dirty="0" err="1">
                <a:solidFill>
                  <a:schemeClr val="tx1"/>
                </a:solidFill>
                <a:effectLst/>
                <a:latin typeface="+mn-lt"/>
                <a:ea typeface="+mn-ea"/>
                <a:cs typeface="+mn-cs"/>
              </a:rPr>
              <a:t>Scoping</a:t>
            </a:r>
            <a:r>
              <a:rPr lang="nl-NL" sz="1200" b="0" i="1" kern="1200" dirty="0">
                <a:solidFill>
                  <a:schemeClr val="tx1"/>
                </a:solidFill>
                <a:effectLst/>
                <a:latin typeface="+mn-lt"/>
                <a:ea typeface="+mn-ea"/>
                <a:cs typeface="+mn-cs"/>
              </a:rPr>
              <a:t> review of research on a </a:t>
            </a:r>
            <a:r>
              <a:rPr lang="nl-NL" sz="1200" b="0" i="1" kern="1200" dirty="0" err="1">
                <a:solidFill>
                  <a:schemeClr val="tx1"/>
                </a:solidFill>
                <a:effectLst/>
                <a:latin typeface="+mn-lt"/>
                <a:ea typeface="+mn-ea"/>
                <a:cs typeface="+mn-cs"/>
              </a:rPr>
              <a:t>recently</a:t>
            </a:r>
            <a:r>
              <a:rPr lang="nl-NL" sz="1200" b="0" i="1" kern="1200" dirty="0">
                <a:solidFill>
                  <a:schemeClr val="tx1"/>
                </a:solidFill>
                <a:effectLst/>
                <a:latin typeface="+mn-lt"/>
                <a:ea typeface="+mn-ea"/>
                <a:cs typeface="+mn-cs"/>
              </a:rPr>
              <a:t> </a:t>
            </a:r>
            <a:r>
              <a:rPr lang="nl-NL" sz="1200" b="0" i="1" kern="1200" dirty="0" err="1">
                <a:solidFill>
                  <a:schemeClr val="tx1"/>
                </a:solidFill>
                <a:effectLst/>
                <a:latin typeface="+mn-lt"/>
                <a:ea typeface="+mn-ea"/>
                <a:cs typeface="+mn-cs"/>
              </a:rPr>
              <a:t>introduced</a:t>
            </a:r>
            <a:r>
              <a:rPr lang="nl-NL" sz="1200" b="0" i="1" kern="1200" dirty="0">
                <a:solidFill>
                  <a:schemeClr val="tx1"/>
                </a:solidFill>
                <a:effectLst/>
                <a:latin typeface="+mn-lt"/>
                <a:ea typeface="+mn-ea"/>
                <a:cs typeface="+mn-cs"/>
              </a:rPr>
              <a:t> stress-</a:t>
            </a:r>
            <a:r>
              <a:rPr lang="nl-NL" sz="1200" b="0" i="1" kern="1200" dirty="0" err="1">
                <a:solidFill>
                  <a:schemeClr val="tx1"/>
                </a:solidFill>
                <a:effectLst/>
                <a:latin typeface="+mn-lt"/>
                <a:ea typeface="+mn-ea"/>
                <a:cs typeface="+mn-cs"/>
              </a:rPr>
              <a:t>related</a:t>
            </a:r>
            <a:r>
              <a:rPr lang="nl-NL" sz="1200" b="0" i="1" kern="1200" dirty="0">
                <a:solidFill>
                  <a:schemeClr val="tx1"/>
                </a:solidFill>
                <a:effectLst/>
                <a:latin typeface="+mn-lt"/>
                <a:ea typeface="+mn-ea"/>
                <a:cs typeface="+mn-cs"/>
              </a:rPr>
              <a:t> diagnosis</a:t>
            </a:r>
            <a:r>
              <a:rPr lang="nl-NL" sz="1200" b="0" i="0" kern="1200" dirty="0">
                <a:solidFill>
                  <a:schemeClr val="tx1"/>
                </a:solidFill>
                <a:effectLst/>
                <a:latin typeface="+mn-lt"/>
                <a:ea typeface="+mn-ea"/>
                <a:cs typeface="+mn-cs"/>
              </a:rPr>
              <a:t>. </a:t>
            </a:r>
            <a:r>
              <a:rPr lang="nl-NL" sz="1200" b="0" i="0" kern="1200" dirty="0" err="1">
                <a:solidFill>
                  <a:schemeClr val="tx1"/>
                </a:solidFill>
                <a:effectLst/>
                <a:latin typeface="+mn-lt"/>
                <a:ea typeface="+mn-ea"/>
                <a:cs typeface="+mn-cs"/>
              </a:rPr>
              <a:t>BJPsych</a:t>
            </a:r>
            <a:r>
              <a:rPr lang="nl-NL" sz="1200" b="0" i="0" kern="1200" dirty="0">
                <a:solidFill>
                  <a:schemeClr val="tx1"/>
                </a:solidFill>
                <a:effectLst/>
                <a:latin typeface="+mn-lt"/>
                <a:ea typeface="+mn-ea"/>
                <a:cs typeface="+mn-cs"/>
              </a:rPr>
              <a:t> Open, 8(6), e167.</a:t>
            </a:r>
            <a:r>
              <a:rPr lang="nl-NL" sz="1800" dirty="0"/>
              <a:t> </a:t>
            </a:r>
            <a:br>
              <a:rPr lang="nl-NL" sz="1800" dirty="0"/>
            </a:br>
            <a:endParaRPr lang="nl-NL" sz="1800" dirty="0">
              <a:effectLst/>
              <a:latin typeface="Segoe UI" panose="020B0502040204020203"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nl-NL" sz="1800" dirty="0">
                <a:effectLst/>
                <a:latin typeface="Segoe UI" panose="020B0502040204020203" pitchFamily="34" charset="0"/>
              </a:rPr>
              <a:t>Parameters psychofarmaca: psychofarmaca aangewezen bij (matig tot) ernstige MDD, met of uitgesproken lichamelijke symptomen, of uitgesproken </a:t>
            </a:r>
            <a:r>
              <a:rPr lang="nl-NL" sz="1800" dirty="0" err="1">
                <a:effectLst/>
                <a:latin typeface="Segoe UI" panose="020B0502040204020203" pitchFamily="34" charset="0"/>
              </a:rPr>
              <a:t>suicide</a:t>
            </a:r>
            <a:r>
              <a:rPr lang="nl-NL" sz="1800" dirty="0">
                <a:effectLst/>
                <a:latin typeface="Segoe UI" panose="020B0502040204020203" pitchFamily="34" charset="0"/>
              </a:rPr>
              <a:t> gedachten, of uitgesproken cognitieve </a:t>
            </a:r>
            <a:r>
              <a:rPr lang="nl-NL" sz="1800" dirty="0" err="1">
                <a:effectLst/>
                <a:latin typeface="Segoe UI" panose="020B0502040204020203" pitchFamily="34" charset="0"/>
              </a:rPr>
              <a:t>distorties</a:t>
            </a:r>
            <a:r>
              <a:rPr lang="nl-NL" sz="1800" dirty="0">
                <a:effectLst/>
                <a:latin typeface="Segoe UI" panose="020B0502040204020203" pitchFamily="34" charset="0"/>
              </a:rPr>
              <a:t>, of </a:t>
            </a:r>
            <a:r>
              <a:rPr lang="nl-NL" sz="1800" dirty="0" err="1">
                <a:effectLst/>
                <a:latin typeface="Segoe UI" panose="020B0502040204020203" pitchFamily="34" charset="0"/>
              </a:rPr>
              <a:t>outigesproken</a:t>
            </a:r>
            <a:r>
              <a:rPr lang="nl-NL" sz="1800" dirty="0">
                <a:effectLst/>
                <a:latin typeface="Segoe UI" panose="020B0502040204020203" pitchFamily="34" charset="0"/>
              </a:rPr>
              <a:t> angst/agitatie, of voorgeschiedenis van MDD die verbeterde met psychofarmaca, of ernstige familiale </a:t>
            </a:r>
            <a:r>
              <a:rPr lang="nl-NL" sz="1800" dirty="0" err="1">
                <a:effectLst/>
                <a:latin typeface="Segoe UI" panose="020B0502040204020203" pitchFamily="34" charset="0"/>
              </a:rPr>
              <a:t>belastig</a:t>
            </a:r>
            <a:r>
              <a:rPr lang="nl-NL" sz="1800" dirty="0">
                <a:effectLst/>
                <a:latin typeface="Segoe UI" panose="020B0502040204020203" pitchFamily="34" charset="0"/>
              </a:rPr>
              <a:t> of onvoldoende respons op therapie alleen.</a:t>
            </a:r>
          </a:p>
          <a:p>
            <a:pPr marL="0" marR="0" lvl="0" indent="0" algn="l" defTabSz="914400" rtl="0" eaLnBrk="1" fontAlgn="auto" latinLnBrk="0" hangingPunct="1">
              <a:lnSpc>
                <a:spcPct val="100000"/>
              </a:lnSpc>
              <a:spcBef>
                <a:spcPts val="0"/>
              </a:spcBef>
              <a:spcAft>
                <a:spcPts val="0"/>
              </a:spcAft>
              <a:buClrTx/>
              <a:buSzTx/>
              <a:buFontTx/>
              <a:buNone/>
              <a:tabLst/>
              <a:defRPr/>
            </a:pPr>
            <a:endParaRPr lang="nl-NL" sz="1800" dirty="0">
              <a:effectLst/>
              <a:latin typeface="Segoe UI" panose="020B0502040204020203"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nl-NL" sz="1800" dirty="0">
                <a:effectLst/>
                <a:latin typeface="Segoe UI" panose="020B0502040204020203" pitchFamily="34" charset="0"/>
              </a:rPr>
              <a:t>Ik zou zeker ook benoemen dat het belangrijk is om de omgeving te betrekken. + terug bewust worden van het lichaam (</a:t>
            </a:r>
            <a:r>
              <a:rPr lang="nl-NL" sz="1800" dirty="0" err="1">
                <a:effectLst/>
                <a:latin typeface="Segoe UI" panose="020B0502040204020203" pitchFamily="34" charset="0"/>
              </a:rPr>
              <a:t>oa</a:t>
            </a:r>
            <a:r>
              <a:rPr lang="nl-NL" sz="1800" dirty="0">
                <a:effectLst/>
                <a:latin typeface="Segoe UI" panose="020B0502040204020203" pitchFamily="34" charset="0"/>
              </a:rPr>
              <a:t> via lichaamstherapieën!)</a:t>
            </a:r>
            <a:endParaRPr lang="nl-NL" sz="1800" dirty="0">
              <a:effectLst/>
              <a:latin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nl-NL" sz="1800" dirty="0">
              <a:effectLst/>
              <a:latin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nl-NL" sz="1200" kern="1200" dirty="0">
                <a:solidFill>
                  <a:schemeClr val="tx1"/>
                </a:solidFill>
                <a:effectLst/>
                <a:latin typeface="+mn-lt"/>
                <a:ea typeface="+mn-ea"/>
                <a:cs typeface="+mn-cs"/>
              </a:rPr>
              <a:t>https://www.youtube.com/watch?v=vn7tvKgKmEM&amp;list=PLFXGfxajz57JEfmOlukqxZtohNjgNvaLn&amp;index=3 en</a:t>
            </a:r>
            <a:br>
              <a:rPr lang="nl-NL" sz="1200" kern="1200" dirty="0">
                <a:solidFill>
                  <a:schemeClr val="tx1"/>
                </a:solidFill>
                <a:effectLst/>
                <a:latin typeface="+mn-lt"/>
                <a:ea typeface="+mn-ea"/>
                <a:cs typeface="+mn-cs"/>
              </a:rPr>
            </a:br>
            <a:r>
              <a:rPr lang="nl-NL" sz="1200" kern="1200" dirty="0">
                <a:solidFill>
                  <a:schemeClr val="tx1"/>
                </a:solidFill>
                <a:effectLst/>
                <a:latin typeface="+mn-lt"/>
                <a:ea typeface="+mn-ea"/>
                <a:cs typeface="+mn-cs"/>
              </a:rPr>
              <a:t>https://www.youtube.com/watch?v=w8GbMIJkUqc&amp;list=PLFXGfxajz57JEfmOlukqxZtohNjgNvaLn&amp;index=5</a:t>
            </a:r>
          </a:p>
          <a:p>
            <a:pPr marL="0" marR="0" lvl="0" indent="0" algn="l" defTabSz="914400" rtl="0" eaLnBrk="1" fontAlgn="auto" latinLnBrk="0" hangingPunct="1">
              <a:lnSpc>
                <a:spcPct val="100000"/>
              </a:lnSpc>
              <a:spcBef>
                <a:spcPts val="0"/>
              </a:spcBef>
              <a:spcAft>
                <a:spcPts val="0"/>
              </a:spcAft>
              <a:buClrTx/>
              <a:buSzTx/>
              <a:buFontTx/>
              <a:buNone/>
              <a:tabLst/>
              <a:defRPr/>
            </a:pPr>
            <a:endParaRPr lang="nl-NL"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nl-NL" sz="1800" dirty="0">
                <a:effectLst/>
                <a:latin typeface="Arial" panose="020B0604020202020204" pitchFamily="34" charset="0"/>
              </a:rPr>
              <a:t>file:///D:/Data/LV5436/Downloads/20180209%20WHODAS2.0%20handleiding%20PARNASSIA%20-%20RIVM%20-%20WHO.pdf</a:t>
            </a:r>
          </a:p>
          <a:p>
            <a:endParaRPr lang="en-US" dirty="0">
              <a:solidFill>
                <a:srgbClr val="1E699D"/>
              </a:solidFill>
              <a:ea typeface="Calibri"/>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DF8325C-734F-4BD6-9D5D-A0651F9622A6}"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1152295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De psychosociale risico's van het werk verklaren alles: er is een psychosociale (dus systemische) kijk nodig op een realiteit die werk is.   -&gt;  Zie “Burn-out: een psychosociaal risico? Het standpunt van een intern preventieadviseur.” In Steve Gilson et al. "Le </a:t>
            </a:r>
            <a:r>
              <a:rPr lang="nl-NL" dirty="0" err="1"/>
              <a:t>Souffrance</a:t>
            </a:r>
            <a:r>
              <a:rPr lang="nl-NL" dirty="0"/>
              <a:t> au </a:t>
            </a:r>
            <a:r>
              <a:rPr lang="nl-NL" dirty="0" err="1"/>
              <a:t>Travail</a:t>
            </a:r>
            <a:r>
              <a:rPr lang="nl-NL" dirty="0"/>
              <a:t>, </a:t>
            </a:r>
            <a:r>
              <a:rPr lang="nl-NL" dirty="0" err="1"/>
              <a:t>Dialogue</a:t>
            </a:r>
            <a:r>
              <a:rPr lang="nl-NL" dirty="0"/>
              <a:t> interdisciplinaire </a:t>
            </a:r>
            <a:r>
              <a:rPr lang="nl-NL" dirty="0" err="1"/>
              <a:t>autour</a:t>
            </a:r>
            <a:r>
              <a:rPr lang="nl-NL" dirty="0"/>
              <a:t> du burn-out. </a:t>
            </a:r>
            <a:r>
              <a:rPr lang="nl-NL" dirty="0" err="1"/>
              <a:t>Perspectives</a:t>
            </a:r>
            <a:r>
              <a:rPr lang="nl-NL" dirty="0"/>
              <a:t> de </a:t>
            </a:r>
            <a:r>
              <a:rPr lang="nl-NL" dirty="0" err="1"/>
              <a:t>Droit</a:t>
            </a:r>
            <a:r>
              <a:rPr lang="nl-NL" dirty="0"/>
              <a:t> </a:t>
            </a:r>
            <a:r>
              <a:rPr lang="nl-NL" dirty="0" err="1"/>
              <a:t>Social</a:t>
            </a:r>
            <a:r>
              <a:rPr lang="nl-NL" dirty="0"/>
              <a:t>. </a:t>
            </a:r>
            <a:r>
              <a:rPr lang="nl-NL" dirty="0" err="1"/>
              <a:t>Anthemis</a:t>
            </a:r>
            <a:r>
              <a:rPr lang="nl-NL" dirty="0"/>
              <a:t> 2019</a:t>
            </a:r>
          </a:p>
          <a:p>
            <a:pPr marL="0" marR="0" lvl="0" indent="0" algn="l" defTabSz="914400" rtl="0" eaLnBrk="1" fontAlgn="auto" latinLnBrk="0" hangingPunct="1">
              <a:lnSpc>
                <a:spcPct val="100000"/>
              </a:lnSpc>
              <a:spcBef>
                <a:spcPts val="0"/>
              </a:spcBef>
              <a:spcAft>
                <a:spcPts val="0"/>
              </a:spcAft>
              <a:buClrTx/>
              <a:buSzTx/>
              <a:buFontTx/>
              <a:buNone/>
              <a:tabLst/>
              <a:defRPr/>
            </a:pPr>
            <a:endParaRPr lang="nl-NL"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nl-NL" sz="1200" kern="1200" dirty="0">
                <a:solidFill>
                  <a:schemeClr val="tx1"/>
                </a:solidFill>
                <a:effectLst/>
                <a:latin typeface="+mn-lt"/>
                <a:ea typeface="+mn-ea"/>
                <a:cs typeface="+mn-cs"/>
              </a:rPr>
              <a:t>Het herstellen van iemand in zijn maatschappelijke rol is een opdracht van elke hulp- en zorgverlener in de geestelijke gezondheidszorg. In de eerste plaats moet er gezorgd worden dat mensen geen maatschappelijke rollen verliezen wanneer ze door een kwetsbare periode gaan. Vanaf het begin van een behandeling of opname moet er belang gehecht worden aan de rollen die men vervult en moet de focus reeds op arbeidsre-integratie liggen. Rollen die niet verloren gaan moeten niet hersteld worden.</a:t>
            </a:r>
          </a:p>
          <a:p>
            <a:endParaRPr lang="en-GB" dirty="0"/>
          </a:p>
          <a:p>
            <a:r>
              <a:rPr lang="en-GB" dirty="0"/>
              <a:t>Ook </a:t>
            </a:r>
            <a:r>
              <a:rPr lang="en-GB" dirty="0" err="1"/>
              <a:t>werkgevers</a:t>
            </a:r>
            <a:r>
              <a:rPr lang="en-GB" dirty="0"/>
              <a:t>, </a:t>
            </a:r>
            <a:r>
              <a:rPr lang="en-GB" dirty="0" err="1"/>
              <a:t>zeker</a:t>
            </a:r>
            <a:r>
              <a:rPr lang="en-GB" dirty="0"/>
              <a:t> </a:t>
            </a:r>
            <a:r>
              <a:rPr lang="en-GB" dirty="0" err="1"/>
              <a:t>binnen</a:t>
            </a:r>
            <a:r>
              <a:rPr lang="en-GB" dirty="0"/>
              <a:t> </a:t>
            </a:r>
            <a:r>
              <a:rPr lang="en-GB" dirty="0" err="1"/>
              <a:t>primaire</a:t>
            </a:r>
            <a:r>
              <a:rPr lang="en-GB" dirty="0"/>
              <a:t> preventive, </a:t>
            </a:r>
            <a:r>
              <a:rPr lang="en-GB" dirty="0" err="1"/>
              <a:t>hebben</a:t>
            </a:r>
            <a:r>
              <a:rPr lang="en-GB" dirty="0"/>
              <a:t> </a:t>
            </a:r>
            <a:r>
              <a:rPr lang="en-GB" dirty="0" err="1"/>
              <a:t>een</a:t>
            </a:r>
            <a:r>
              <a:rPr lang="en-GB" dirty="0"/>
              <a:t> </a:t>
            </a:r>
            <a:r>
              <a:rPr lang="en-GB" dirty="0" err="1"/>
              <a:t>zeer</a:t>
            </a:r>
            <a:r>
              <a:rPr lang="en-GB" dirty="0"/>
              <a:t> </a:t>
            </a:r>
            <a:r>
              <a:rPr lang="en-GB" dirty="0" err="1"/>
              <a:t>belangrijke</a:t>
            </a:r>
            <a:r>
              <a:rPr lang="en-GB" dirty="0"/>
              <a:t> </a:t>
            </a:r>
            <a:r>
              <a:rPr lang="en-GB" dirty="0" err="1"/>
              <a:t>rol</a:t>
            </a:r>
            <a:r>
              <a:rPr lang="en-GB" dirty="0"/>
              <a:t> </a:t>
            </a:r>
            <a:r>
              <a:rPr lang="en-GB" dirty="0" err="1"/>
              <a:t>te</a:t>
            </a:r>
            <a:r>
              <a:rPr lang="en-GB" dirty="0"/>
              <a:t> spleen. </a:t>
            </a:r>
            <a:r>
              <a:rPr lang="fr-BE" sz="1200" b="0" i="0" u="none" strike="noStrike" kern="1200" dirty="0">
                <a:solidFill>
                  <a:schemeClr val="tx1"/>
                </a:solidFill>
                <a:effectLst/>
                <a:latin typeface="+mn-lt"/>
                <a:ea typeface="+mn-ea"/>
                <a:cs typeface="+mn-cs"/>
              </a:rPr>
              <a:t>De </a:t>
            </a:r>
            <a:r>
              <a:rPr lang="nl-BE" sz="1200" b="0" i="0" u="none" strike="noStrike" kern="1200" dirty="0">
                <a:solidFill>
                  <a:schemeClr val="tx1"/>
                </a:solidFill>
                <a:effectLst/>
                <a:latin typeface="+mn-lt"/>
                <a:ea typeface="+mn-ea"/>
                <a:cs typeface="+mn-cs"/>
              </a:rPr>
              <a:t>Werkgever dient de nodige </a:t>
            </a:r>
            <a:r>
              <a:rPr lang="nl-BE" sz="1200" b="1" i="0" u="none" strike="noStrike" kern="1200" dirty="0">
                <a:solidFill>
                  <a:schemeClr val="tx1"/>
                </a:solidFill>
                <a:effectLst/>
                <a:latin typeface="+mn-lt"/>
                <a:ea typeface="+mn-ea"/>
                <a:cs typeface="+mn-cs"/>
              </a:rPr>
              <a:t>preventieve maatregelen </a:t>
            </a:r>
            <a:r>
              <a:rPr lang="nl-BE" sz="1200" b="0" i="0" u="none" strike="noStrike" kern="1200" dirty="0">
                <a:solidFill>
                  <a:schemeClr val="tx1"/>
                </a:solidFill>
                <a:effectLst/>
                <a:latin typeface="+mn-lt"/>
                <a:ea typeface="+mn-ea"/>
                <a:cs typeface="+mn-cs"/>
              </a:rPr>
              <a:t>te nemen</a:t>
            </a:r>
            <a:r>
              <a:rPr lang="nl-BE" sz="1200" b="1" i="0" u="none" strike="noStrike" kern="1200" dirty="0">
                <a:solidFill>
                  <a:schemeClr val="tx1"/>
                </a:solidFill>
                <a:effectLst/>
                <a:latin typeface="+mn-lt"/>
                <a:ea typeface="+mn-ea"/>
                <a:cs typeface="+mn-cs"/>
              </a:rPr>
              <a:t> </a:t>
            </a:r>
            <a:r>
              <a:rPr lang="nl-BE" sz="1200" b="0" i="0" u="none" strike="noStrike" kern="1200" dirty="0">
                <a:solidFill>
                  <a:schemeClr val="tx1"/>
                </a:solidFill>
                <a:effectLst/>
                <a:latin typeface="+mn-lt"/>
                <a:ea typeface="+mn-ea"/>
                <a:cs typeface="+mn-cs"/>
              </a:rPr>
              <a:t>om het welzijn van de werknemers tijdens de uitvoering van hun werk te bevorderen.</a:t>
            </a:r>
            <a:endParaRPr lang="en-GB" dirty="0"/>
          </a:p>
        </p:txBody>
      </p:sp>
      <p:sp>
        <p:nvSpPr>
          <p:cNvPr id="4" name="Tijdelijke aanduiding voor dia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DF8325C-734F-4BD6-9D5D-A0651F9622A6}" type="slidenum">
              <a:rPr kumimoji="0" lang="nl-NL"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43</a:t>
            </a:fld>
            <a:endParaRPr kumimoji="0" lang="nl-NL"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066747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A71177-649F-302B-C8F8-EC0FCFCF7B94}"/>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5C5E7D8E-EA80-28A3-2D94-E1218C7EC260}"/>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743A1373-F306-AC65-0E67-DCA2C18B5575}"/>
              </a:ext>
            </a:extLst>
          </p:cNvPr>
          <p:cNvSpPr>
            <a:spLocks noGrp="1"/>
          </p:cNvSpPr>
          <p:nvPr>
            <p:ph type="body" idx="1"/>
          </p:nvPr>
        </p:nvSpPr>
        <p:spPr/>
        <p:txBody>
          <a:bodyPr/>
          <a:lstStyle/>
          <a:p>
            <a:endParaRPr lang="fr-BE"/>
          </a:p>
        </p:txBody>
      </p:sp>
      <p:sp>
        <p:nvSpPr>
          <p:cNvPr id="4" name="Espace réservé du numéro de diapositive 3">
            <a:extLst>
              <a:ext uri="{FF2B5EF4-FFF2-40B4-BE49-F238E27FC236}">
                <a16:creationId xmlns:a16="http://schemas.microsoft.com/office/drawing/2014/main" id="{D0A6FB01-0477-892A-059E-E5A48DA16FBD}"/>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84E3C22-7C64-4B61-A85C-F3284DE1466A}" type="slidenum">
              <a:rPr kumimoji="0" lang="fr-B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fr-B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44982153"/>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Problemen ontstaan tussen mensen of tussen mensen en systemen/organisaties (vs. het probleem zit in je cliënt/patiënt). Er is altijd een wisselwerking van wat de persoon meebrengt en hoe de omgeving reageert en </a:t>
            </a:r>
            <a:r>
              <a:rPr lang="nl-NL" dirty="0" err="1"/>
              <a:t>vice</a:t>
            </a:r>
            <a:r>
              <a:rPr lang="nl-NL" dirty="0"/>
              <a:t> versa. </a:t>
            </a:r>
          </a:p>
          <a:p>
            <a:endParaRPr lang="nl-NL" dirty="0"/>
          </a:p>
          <a:p>
            <a:r>
              <a:rPr lang="nl-NL" dirty="0"/>
              <a:t>Naast de arbeidswereld ook kijken naar hoe de bredere maatschappelijke veranderingen op wereldniveau meespelen. Combinatie van privé - werk - maatschappij …  Onzekerheid die de wereld van vandaag kenmerkt. Zeer complexe angsten, bezorgdheden,… die bijdragen tot een stapel waaronder ze dan bezwijken. </a:t>
            </a:r>
          </a:p>
          <a:p>
            <a:endParaRPr lang="nl-NL" dirty="0"/>
          </a:p>
          <a:p>
            <a:r>
              <a:rPr lang="nl-NL" dirty="0"/>
              <a:t>Risicofactoren + beschermende factoren -&gt; zowel omgeving/systeem als patiënt</a:t>
            </a:r>
          </a:p>
          <a:p>
            <a:r>
              <a:rPr lang="nl-NL" dirty="0"/>
              <a:t>Andere mensen/omgeving : risicofactoren (grote werkdruk), beschermende factoren (steun van collega’s)</a:t>
            </a:r>
          </a:p>
          <a:p>
            <a:r>
              <a:rPr lang="nl-NL" dirty="0"/>
              <a:t>Cliënt/patiënt: risicofactoren (het zéér goed willen doen (zelfkritisch perfectionisme), moeilijk grenzen kunnen stellen, uit conflictvermijding zelden moeilijkheden aankaarten, ...).</a:t>
            </a:r>
          </a:p>
          <a:p>
            <a:r>
              <a:rPr lang="nl-NL" dirty="0"/>
              <a:t>Beschermende factoren (goede </a:t>
            </a:r>
            <a:r>
              <a:rPr lang="nl-NL" dirty="0" err="1"/>
              <a:t>copingstrategieën</a:t>
            </a:r>
            <a:r>
              <a:rPr lang="nl-NL" dirty="0"/>
              <a:t>) vormen wel beschermende factoren voor burn-out en chronische stress. </a:t>
            </a:r>
          </a:p>
        </p:txBody>
      </p:sp>
      <p:sp>
        <p:nvSpPr>
          <p:cNvPr id="4" name="Tijdelijke aanduiding voor dia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DF8325C-734F-4BD6-9D5D-A0651F9622A6}" type="slidenum">
              <a:rPr kumimoji="0" lang="nl-NL"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44</a:t>
            </a:fld>
            <a:endParaRPr kumimoji="0" lang="nl-NL"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8751392"/>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en-GB" dirty="0" err="1"/>
              <a:t>Belang</a:t>
            </a:r>
            <a:r>
              <a:rPr lang="en-GB" dirty="0"/>
              <a:t> van </a:t>
            </a:r>
            <a:r>
              <a:rPr lang="en-GB" dirty="0" err="1"/>
              <a:t>nuancering</a:t>
            </a:r>
            <a:r>
              <a:rPr lang="en-GB" dirty="0"/>
              <a:t> -&gt; </a:t>
            </a:r>
            <a:r>
              <a:rPr lang="en-GB" dirty="0" err="1"/>
              <a:t>eersstelijnspsychologen</a:t>
            </a:r>
            <a:r>
              <a:rPr lang="en-GB" dirty="0"/>
              <a:t> -&gt; </a:t>
            </a:r>
            <a:r>
              <a:rPr lang="en-GB" dirty="0" err="1"/>
              <a:t>indien</a:t>
            </a:r>
            <a:r>
              <a:rPr lang="en-GB" dirty="0"/>
              <a:t> </a:t>
            </a:r>
            <a:r>
              <a:rPr lang="en-GB" dirty="0" err="1"/>
              <a:t>wachtlijst</a:t>
            </a:r>
            <a:r>
              <a:rPr lang="en-GB" dirty="0"/>
              <a:t> -&gt; </a:t>
            </a:r>
            <a:r>
              <a:rPr lang="en-GB" dirty="0" err="1"/>
              <a:t>andere</a:t>
            </a:r>
            <a:r>
              <a:rPr lang="en-GB" dirty="0"/>
              <a:t> </a:t>
            </a:r>
            <a:r>
              <a:rPr lang="en-GB" dirty="0" err="1"/>
              <a:t>opties</a:t>
            </a:r>
            <a:r>
              <a:rPr lang="en-GB" dirty="0"/>
              <a:t>: </a:t>
            </a:r>
            <a:r>
              <a:rPr lang="en-GB" dirty="0" err="1"/>
              <a:t>groepssessies</a:t>
            </a:r>
            <a:r>
              <a:rPr lang="en-GB" dirty="0"/>
              <a:t> </a:t>
            </a:r>
            <a:r>
              <a:rPr lang="en-GB" dirty="0" err="1"/>
              <a:t>binnen</a:t>
            </a:r>
            <a:r>
              <a:rPr lang="en-GB" dirty="0"/>
              <a:t> ELP (in de </a:t>
            </a:r>
            <a:r>
              <a:rPr lang="en-GB" dirty="0" err="1"/>
              <a:t>tussentijd</a:t>
            </a:r>
            <a:r>
              <a:rPr lang="en-GB" dirty="0"/>
              <a:t> </a:t>
            </a:r>
            <a:r>
              <a:rPr lang="en-GB" dirty="0" err="1"/>
              <a:t>bv</a:t>
            </a:r>
            <a:r>
              <a:rPr lang="en-GB" dirty="0"/>
              <a:t>), online </a:t>
            </a:r>
            <a:r>
              <a:rPr lang="en-GB" dirty="0" err="1"/>
              <a:t>hulp</a:t>
            </a:r>
            <a:r>
              <a:rPr lang="en-GB" dirty="0"/>
              <a:t> (</a:t>
            </a:r>
            <a:r>
              <a:rPr lang="en-GB" dirty="0" err="1"/>
              <a:t>cf</a:t>
            </a:r>
            <a:r>
              <a:rPr lang="en-GB" dirty="0"/>
              <a:t> slides 67-69), </a:t>
            </a:r>
            <a:r>
              <a:rPr lang="en-GB" dirty="0" err="1"/>
              <a:t>klinisch</a:t>
            </a:r>
            <a:r>
              <a:rPr lang="en-GB" dirty="0"/>
              <a:t> </a:t>
            </a:r>
            <a:r>
              <a:rPr lang="en-GB" dirty="0" err="1"/>
              <a:t>psychologen</a:t>
            </a:r>
            <a:r>
              <a:rPr lang="en-GB" dirty="0"/>
              <a:t> </a:t>
            </a:r>
            <a:r>
              <a:rPr lang="en-GB" dirty="0" err="1"/>
              <a:t>buiten</a:t>
            </a:r>
            <a:r>
              <a:rPr lang="en-GB" dirty="0"/>
              <a:t> de ELP-</a:t>
            </a:r>
            <a:r>
              <a:rPr lang="en-GB" dirty="0" err="1"/>
              <a:t>conventie</a:t>
            </a:r>
            <a:r>
              <a:rPr lang="en-GB" dirty="0"/>
              <a:t>, </a:t>
            </a:r>
            <a:r>
              <a:rPr lang="en-GB" dirty="0" err="1"/>
              <a:t>relaxatietherapie</a:t>
            </a:r>
            <a:r>
              <a:rPr lang="en-GB" dirty="0"/>
              <a:t> </a:t>
            </a:r>
            <a:r>
              <a:rPr lang="en-GB" dirty="0" err="1"/>
              <a:t>bij</a:t>
            </a:r>
            <a:r>
              <a:rPr lang="en-GB" dirty="0"/>
              <a:t> </a:t>
            </a:r>
            <a:r>
              <a:rPr lang="en-GB" dirty="0" err="1"/>
              <a:t>kinesist</a:t>
            </a:r>
            <a:r>
              <a:rPr lang="en-GB" dirty="0"/>
              <a:t> (</a:t>
            </a:r>
            <a:r>
              <a:rPr lang="en-GB" dirty="0" err="1"/>
              <a:t>lichaamstherapieën</a:t>
            </a:r>
            <a:r>
              <a:rPr lang="en-GB" dirty="0"/>
              <a:t>), </a:t>
            </a:r>
            <a:r>
              <a:rPr lang="en-GB" dirty="0" err="1"/>
              <a:t>bestaande</a:t>
            </a:r>
            <a:r>
              <a:rPr lang="en-GB" dirty="0"/>
              <a:t> coach </a:t>
            </a:r>
            <a:r>
              <a:rPr lang="en-GB" dirty="0" err="1"/>
              <a:t>waar</a:t>
            </a:r>
            <a:r>
              <a:rPr lang="en-GB" dirty="0"/>
              <a:t> </a:t>
            </a:r>
            <a:r>
              <a:rPr lang="en-GB" dirty="0" err="1"/>
              <a:t>zorgverleners</a:t>
            </a:r>
            <a:r>
              <a:rPr lang="en-GB" dirty="0"/>
              <a:t> </a:t>
            </a:r>
            <a:r>
              <a:rPr lang="en-GB" dirty="0" err="1"/>
              <a:t>tevreden</a:t>
            </a:r>
            <a:r>
              <a:rPr lang="en-GB" dirty="0"/>
              <a:t> van </a:t>
            </a:r>
            <a:r>
              <a:rPr lang="en-GB" dirty="0" err="1"/>
              <a:t>zijn</a:t>
            </a:r>
            <a:r>
              <a:rPr lang="en-GB" dirty="0"/>
              <a:t> en reeds mee </a:t>
            </a:r>
            <a:r>
              <a:rPr lang="en-GB" dirty="0" err="1"/>
              <a:t>samenwerken</a:t>
            </a:r>
            <a:r>
              <a:rPr lang="en-GB" dirty="0"/>
              <a:t> (</a:t>
            </a:r>
            <a:r>
              <a:rPr lang="en-GB" dirty="0" err="1"/>
              <a:t>dit</a:t>
            </a:r>
            <a:r>
              <a:rPr lang="en-GB" dirty="0"/>
              <a:t> </a:t>
            </a:r>
            <a:r>
              <a:rPr lang="en-GB" dirty="0" err="1"/>
              <a:t>kan</a:t>
            </a:r>
            <a:r>
              <a:rPr lang="en-GB" dirty="0"/>
              <a:t> in de </a:t>
            </a:r>
            <a:r>
              <a:rPr lang="en-GB" dirty="0" err="1"/>
              <a:t>tussentijd</a:t>
            </a:r>
            <a:r>
              <a:rPr lang="en-GB" dirty="0"/>
              <a:t> </a:t>
            </a:r>
            <a:r>
              <a:rPr lang="en-GB" dirty="0" err="1"/>
              <a:t>ook</a:t>
            </a:r>
            <a:r>
              <a:rPr lang="en-GB" dirty="0"/>
              <a:t> </a:t>
            </a:r>
            <a:r>
              <a:rPr lang="en-GB" dirty="0" err="1"/>
              <a:t>een</a:t>
            </a:r>
            <a:r>
              <a:rPr lang="en-GB" dirty="0"/>
              <a:t> </a:t>
            </a:r>
            <a:r>
              <a:rPr lang="en-GB" dirty="0" err="1"/>
              <a:t>oplossing</a:t>
            </a:r>
            <a:r>
              <a:rPr lang="en-GB" dirty="0"/>
              <a:t> </a:t>
            </a:r>
            <a:r>
              <a:rPr lang="en-GB" dirty="0" err="1"/>
              <a:t>bieden</a:t>
            </a:r>
            <a:r>
              <a:rPr lang="en-GB" dirty="0"/>
              <a:t>).,…</a:t>
            </a:r>
            <a:endParaRPr lang="nl-NL" dirty="0"/>
          </a:p>
        </p:txBody>
      </p:sp>
      <p:sp>
        <p:nvSpPr>
          <p:cNvPr id="4" name="Tijdelijke aanduiding voor dia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DF8325C-734F-4BD6-9D5D-A0651F9622A6}" type="slidenum">
              <a:rPr kumimoji="0" lang="nl-NL"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45</a:t>
            </a:fld>
            <a:endParaRPr kumimoji="0" lang="nl-NL"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26257012"/>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dirty="0"/>
              <a:t>Bron: </a:t>
            </a:r>
            <a:r>
              <a:rPr lang="fr-FR" dirty="0">
                <a:ea typeface="+mn-lt"/>
                <a:cs typeface="+mn-lt"/>
                <a:hlinkClick r:id="rId3"/>
              </a:rPr>
              <a:t>Het </a:t>
            </a:r>
            <a:r>
              <a:rPr lang="fr-FR" dirty="0" err="1">
                <a:ea typeface="+mn-lt"/>
                <a:cs typeface="+mn-lt"/>
                <a:hlinkClick r:id="rId3"/>
              </a:rPr>
              <a:t>gedeelde</a:t>
            </a:r>
            <a:r>
              <a:rPr lang="fr-FR" dirty="0">
                <a:ea typeface="+mn-lt"/>
                <a:cs typeface="+mn-lt"/>
                <a:hlinkClick r:id="rId3"/>
              </a:rPr>
              <a:t> </a:t>
            </a:r>
            <a:r>
              <a:rPr lang="fr-FR" dirty="0" err="1">
                <a:ea typeface="+mn-lt"/>
                <a:cs typeface="+mn-lt"/>
                <a:hlinkClick r:id="rId3"/>
              </a:rPr>
              <a:t>beroepsgeheim</a:t>
            </a:r>
            <a:r>
              <a:rPr lang="fr-FR" dirty="0">
                <a:ea typeface="+mn-lt"/>
                <a:cs typeface="+mn-lt"/>
                <a:hlinkClick r:id="rId3"/>
              </a:rPr>
              <a:t> van </a:t>
            </a:r>
            <a:r>
              <a:rPr lang="fr-FR" dirty="0" err="1">
                <a:ea typeface="+mn-lt"/>
                <a:cs typeface="+mn-lt"/>
                <a:hlinkClick r:id="rId3"/>
              </a:rPr>
              <a:t>psychologen</a:t>
            </a:r>
            <a:r>
              <a:rPr lang="fr-FR" dirty="0">
                <a:ea typeface="+mn-lt"/>
                <a:cs typeface="+mn-lt"/>
                <a:hlinkClick r:id="rId3"/>
              </a:rPr>
              <a:t> | Commission des Psychologues</a:t>
            </a:r>
            <a:endParaRPr lang="fr-FR" dirty="0">
              <a:ea typeface="+mn-lt"/>
              <a:cs typeface="+mn-lt"/>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fr-BE" dirty="0"/>
          </a:p>
          <a:p>
            <a:r>
              <a:rPr lang="nl-NL" sz="1800" dirty="0">
                <a:effectLst/>
                <a:latin typeface="Segoe UI" panose="020B0502040204020203" pitchFamily="34" charset="0"/>
              </a:rPr>
              <a:t>Co-consultatie in het kader van de RIZIV-conventie </a:t>
            </a:r>
            <a:r>
              <a:rPr lang="nl-NL" sz="1800" dirty="0">
                <a:effectLst/>
                <a:latin typeface="Segoe UI" panose="020B0502040204020203" pitchFamily="34" charset="0"/>
                <a:sym typeface="Wingdings" panose="05000000000000000000" pitchFamily="2" charset="2"/>
              </a:rPr>
              <a:t></a:t>
            </a:r>
            <a:r>
              <a:rPr lang="nl-NL" sz="1800" dirty="0">
                <a:effectLst/>
                <a:latin typeface="Segoe UI" panose="020B0502040204020203" pitchFamily="34" charset="0"/>
              </a:rPr>
              <a:t> Deze regeling ondersteunt de samenwerking tussen psychologen en huisartsen door occasionele klinische uitwisselingen mogelijk te maken, die vergoed worden, met respect voor het kader van gedeelde vertrouwelijkheid.</a:t>
            </a:r>
          </a:p>
          <a:p>
            <a:endParaRPr lang="nl-NL" sz="1800" dirty="0">
              <a:effectLst/>
              <a:latin typeface="Segoe UI" panose="020B0502040204020203" pitchFamily="34" charset="0"/>
            </a:endParaRPr>
          </a:p>
          <a:p>
            <a:r>
              <a:rPr lang="nl-NL" sz="1200" b="0" i="0" kern="1200" dirty="0">
                <a:solidFill>
                  <a:schemeClr val="tx1"/>
                </a:solidFill>
                <a:effectLst/>
                <a:latin typeface="+mn-lt"/>
                <a:ea typeface="+mn-ea"/>
                <a:cs typeface="+mn-cs"/>
              </a:rPr>
              <a:t>Om informatie die onder het beroepsgeheim valt te delen binnen het kader van een gedeeld beroepsgeheim, moeten vooraf drie voorwaarden worden vervuld:</a:t>
            </a:r>
          </a:p>
          <a:p>
            <a:r>
              <a:rPr lang="nl-NL" sz="1200" b="0" i="0" kern="1200" dirty="0">
                <a:solidFill>
                  <a:schemeClr val="tx1"/>
                </a:solidFill>
                <a:effectLst/>
                <a:latin typeface="+mn-lt"/>
                <a:ea typeface="+mn-ea"/>
                <a:cs typeface="+mn-cs"/>
              </a:rPr>
              <a:t>1. </a:t>
            </a:r>
            <a:r>
              <a:rPr lang="nl-NL" sz="1200" b="1" i="0" kern="1200" dirty="0">
                <a:solidFill>
                  <a:schemeClr val="tx1"/>
                </a:solidFill>
                <a:effectLst/>
                <a:latin typeface="+mn-lt"/>
                <a:ea typeface="+mn-ea"/>
                <a:cs typeface="+mn-cs"/>
              </a:rPr>
              <a:t>U hebt de cliënt/patiënt voorafgaand ingelicht en de cliënt/patiënt gaat akkoord met het uitwisselen van informatie</a:t>
            </a:r>
            <a:r>
              <a:rPr lang="nl-NL" sz="1200" b="0" i="0" kern="1200" dirty="0">
                <a:solidFill>
                  <a:schemeClr val="tx1"/>
                </a:solidFill>
                <a:effectLst/>
                <a:latin typeface="+mn-lt"/>
                <a:ea typeface="+mn-ea"/>
                <a:cs typeface="+mn-cs"/>
              </a:rPr>
              <a:t>,</a:t>
            </a:r>
          </a:p>
          <a:p>
            <a:r>
              <a:rPr lang="nl-NL" sz="1200" b="0" i="0" kern="1200" dirty="0">
                <a:solidFill>
                  <a:schemeClr val="tx1"/>
                </a:solidFill>
                <a:effectLst/>
                <a:latin typeface="+mn-lt"/>
                <a:ea typeface="+mn-ea"/>
                <a:cs typeface="+mn-cs"/>
              </a:rPr>
              <a:t>2. </a:t>
            </a:r>
            <a:r>
              <a:rPr lang="nl-NL" sz="1200" b="1" i="0" kern="1200" dirty="0">
                <a:solidFill>
                  <a:schemeClr val="tx1"/>
                </a:solidFill>
                <a:effectLst/>
                <a:latin typeface="+mn-lt"/>
                <a:ea typeface="+mn-ea"/>
                <a:cs typeface="+mn-cs"/>
              </a:rPr>
              <a:t>De gegevensuitwisseling is in het belang van de cliënt/patiënt en beperkt zich top wat strikt noodzakelijk is</a:t>
            </a:r>
            <a:r>
              <a:rPr lang="nl-NL" sz="1200" b="0" i="0" kern="1200" dirty="0">
                <a:solidFill>
                  <a:schemeClr val="tx1"/>
                </a:solidFill>
                <a:effectLst/>
                <a:latin typeface="+mn-lt"/>
                <a:ea typeface="+mn-ea"/>
                <a:cs typeface="+mn-cs"/>
              </a:rPr>
              <a:t>.</a:t>
            </a:r>
          </a:p>
          <a:p>
            <a:r>
              <a:rPr lang="nl-NL" sz="1200" b="0" i="0" kern="1200" dirty="0">
                <a:solidFill>
                  <a:schemeClr val="tx1"/>
                </a:solidFill>
                <a:effectLst/>
                <a:latin typeface="+mn-lt"/>
                <a:ea typeface="+mn-ea"/>
                <a:cs typeface="+mn-cs"/>
              </a:rPr>
              <a:t>3. </a:t>
            </a:r>
            <a:r>
              <a:rPr lang="nl-NL" sz="1200" b="1" i="0" kern="1200" dirty="0">
                <a:solidFill>
                  <a:schemeClr val="tx1"/>
                </a:solidFill>
                <a:effectLst/>
                <a:latin typeface="+mn-lt"/>
                <a:ea typeface="+mn-ea"/>
                <a:cs typeface="+mn-cs"/>
              </a:rPr>
              <a:t>U deelt de informatie alleen met personen die ook aan het beroepsgeheim gebonden zijn en die handelen in het kader van dezelfde opdracht</a:t>
            </a:r>
            <a:r>
              <a:rPr lang="nl-NL" sz="1200" b="0" i="0" kern="1200" dirty="0">
                <a:solidFill>
                  <a:schemeClr val="tx1"/>
                </a:solidFill>
                <a:effectLst/>
                <a:latin typeface="+mn-lt"/>
                <a:ea typeface="+mn-ea"/>
                <a:cs typeface="+mn-cs"/>
              </a:rPr>
              <a:t>. </a:t>
            </a:r>
          </a:p>
          <a:p>
            <a:r>
              <a:rPr lang="nl-NL" sz="1200" b="0" i="0" kern="1200" dirty="0">
                <a:solidFill>
                  <a:schemeClr val="tx1"/>
                </a:solidFill>
                <a:effectLst/>
                <a:latin typeface="+mn-lt"/>
                <a:ea typeface="+mn-ea"/>
                <a:cs typeface="+mn-cs"/>
              </a:rPr>
              <a:t>De instemming van de cliënt/patiënt is dus essentieel vooraleer bepaalde informatie gedeeld kan worden. Verder is het ook zeer belangrijk op te merken dat de betrokken actoren andere betrekkingen invullen en niet allemaal aan het beroepsgeheim onderworpen zijn, bijvoorbeeld wanneer ze niet handelen in het kader van eenzelfde opdracht (de advocaat en de expert-psycholoog hebben een andere opdracht dan de behandelende psycholoog).</a:t>
            </a:r>
          </a:p>
          <a:p>
            <a:endParaRPr lang="fr-BE"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DF8325C-734F-4BD6-9D5D-A0651F9622A6}" type="slidenum">
              <a:rPr kumimoji="0" lang="fr-B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46</a:t>
            </a:fld>
            <a:endParaRPr kumimoji="0" lang="fr-B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37358716"/>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1800">
                <a:effectLst/>
                <a:latin typeface="Segoe UI" panose="020B0502040204020203" pitchFamily="34" charset="0"/>
              </a:rPr>
              <a:t>Definities vanuit Welzijnswet kunnen hier ook relevant zijn: https://www.vlaanderen.be/intern/welzijn-en-gezondheid/je-goed-voelen-op-het-werk/de-rol-als-vertrouwenspersoon/wettelijk-kader-psychosociaal-welzijn</a:t>
            </a:r>
            <a:endParaRPr lang="nl-NL"/>
          </a:p>
          <a:p>
            <a:endParaRPr lang="nl-NL"/>
          </a:p>
          <a:p>
            <a:pPr marL="0" marR="0" lvl="0" indent="0" algn="l" defTabSz="914400" rtl="0" eaLnBrk="1" fontAlgn="auto" latinLnBrk="0" hangingPunct="1">
              <a:lnSpc>
                <a:spcPct val="100000"/>
              </a:lnSpc>
              <a:spcBef>
                <a:spcPts val="0"/>
              </a:spcBef>
              <a:spcAft>
                <a:spcPts val="0"/>
              </a:spcAft>
              <a:buClrTx/>
              <a:buSzTx/>
              <a:buFontTx/>
              <a:buNone/>
              <a:tabLst/>
              <a:defRPr/>
            </a:pPr>
            <a:r>
              <a:rPr lang="nl-NL" sz="1200" kern="1200">
                <a:solidFill>
                  <a:schemeClr val="tx1"/>
                </a:solidFill>
                <a:effectLst/>
                <a:latin typeface="+mn-lt"/>
                <a:ea typeface="+mn-ea"/>
                <a:cs typeface="+mn-cs"/>
              </a:rPr>
              <a:t>Werkgever moet een beleid rond stress hebben -&gt; welzijn op het werk. Dit is een verplichting. De werkgevers hebben hierbinnen een zeer grote verantwoordelijkheid, met name het implementeren van een collectief preventiebeleid op de werkvloer (wet welzijn op het werk) -&gt; cf. belang binnen primaire preventie!</a:t>
            </a:r>
          </a:p>
          <a:p>
            <a:pPr marL="0" marR="0" lvl="0" indent="0" algn="l" defTabSz="914400" rtl="0" eaLnBrk="1" fontAlgn="auto" latinLnBrk="0" hangingPunct="1">
              <a:lnSpc>
                <a:spcPct val="100000"/>
              </a:lnSpc>
              <a:spcBef>
                <a:spcPts val="0"/>
              </a:spcBef>
              <a:spcAft>
                <a:spcPts val="0"/>
              </a:spcAft>
              <a:buClrTx/>
              <a:buSzTx/>
              <a:buFontTx/>
              <a:buNone/>
              <a:tabLst/>
              <a:defRPr/>
            </a:pPr>
            <a:r>
              <a:rPr lang="nl-NL" sz="1200" kern="1200">
                <a:solidFill>
                  <a:schemeClr val="tx1"/>
                </a:solidFill>
                <a:effectLst/>
                <a:latin typeface="+mn-lt"/>
                <a:ea typeface="+mn-ea"/>
                <a:cs typeface="+mn-cs"/>
              </a:rPr>
              <a:t>Huisarts en psy -&gt; belang van het streven naar primaire preventie. BV: Informatie over risicovolle werksituaties doorgeven aan het bedrijf of de organisatie via de arbeidsarts.</a:t>
            </a:r>
          </a:p>
          <a:p>
            <a:pPr marL="0" marR="0" lvl="0" indent="0" algn="l" defTabSz="914400" rtl="0" eaLnBrk="1" fontAlgn="auto" latinLnBrk="0" hangingPunct="1">
              <a:lnSpc>
                <a:spcPct val="100000"/>
              </a:lnSpc>
              <a:spcBef>
                <a:spcPts val="0"/>
              </a:spcBef>
              <a:spcAft>
                <a:spcPts val="0"/>
              </a:spcAft>
              <a:buClrTx/>
              <a:buSzTx/>
              <a:buFontTx/>
              <a:buNone/>
              <a:tabLst/>
              <a:defRPr/>
            </a:pPr>
            <a:endParaRPr lang="nl-NL" sz="1200" kern="120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nl-NL" sz="1200" kern="1200">
                <a:solidFill>
                  <a:schemeClr val="tx1"/>
                </a:solidFill>
                <a:effectLst/>
                <a:latin typeface="+mn-lt"/>
                <a:ea typeface="+mn-ea"/>
                <a:cs typeface="+mn-cs"/>
              </a:rPr>
              <a:t>Primaire preventie: vermijden van de risico’s</a:t>
            </a:r>
            <a:br>
              <a:rPr lang="nl-NL" sz="1200" kern="1200">
                <a:solidFill>
                  <a:schemeClr val="tx1"/>
                </a:solidFill>
                <a:effectLst/>
                <a:latin typeface="+mn-lt"/>
                <a:ea typeface="+mn-ea"/>
                <a:cs typeface="+mn-cs"/>
              </a:rPr>
            </a:br>
            <a:r>
              <a:rPr lang="nl-NL" sz="1200" kern="1200">
                <a:solidFill>
                  <a:schemeClr val="tx1"/>
                </a:solidFill>
                <a:effectLst/>
                <a:latin typeface="+mn-lt"/>
                <a:ea typeface="+mn-ea"/>
                <a:cs typeface="+mn-cs"/>
              </a:rPr>
              <a:t>Secundaire preventie: beperken van de risico’s, vermijden van schade</a:t>
            </a:r>
            <a:br>
              <a:rPr lang="nl-NL" sz="1200" kern="1200">
                <a:solidFill>
                  <a:schemeClr val="tx1"/>
                </a:solidFill>
                <a:effectLst/>
                <a:latin typeface="+mn-lt"/>
                <a:ea typeface="+mn-ea"/>
                <a:cs typeface="+mn-cs"/>
              </a:rPr>
            </a:br>
            <a:r>
              <a:rPr lang="nl-NL" sz="1200" kern="1200">
                <a:solidFill>
                  <a:schemeClr val="tx1"/>
                </a:solidFill>
                <a:effectLst/>
                <a:latin typeface="+mn-lt"/>
                <a:ea typeface="+mn-ea"/>
                <a:cs typeface="+mn-cs"/>
              </a:rPr>
              <a:t>Tertiaire preventie: behandelen van schade</a:t>
            </a:r>
          </a:p>
          <a:p>
            <a:endParaRPr lang="nl-NL"/>
          </a:p>
        </p:txBody>
      </p:sp>
      <p:sp>
        <p:nvSpPr>
          <p:cNvPr id="4" name="Tijdelijke aanduiding voor dia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DF8325C-734F-4BD6-9D5D-A0651F9622A6}" type="slidenum">
              <a:rPr kumimoji="0" lang="nl-NL"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47</a:t>
            </a:fld>
            <a:endParaRPr kumimoji="0" lang="nl-NL"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23729119"/>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noProof="0"/>
              <a:t>De patiënt informeren over het bestaan van de wet op het welzijn op het werk, arbeidsarts, preventieadviseur psychosociale aspecten, vertrouwenspersonen, maatschappelijk werkers, personeelsvertegenwoordigers, HR-dienst binnen een grote onderneming, enz. </a:t>
            </a:r>
            <a:endParaRPr lang="nl-NL"/>
          </a:p>
          <a:p>
            <a:endParaRPr lang="nl-NL"/>
          </a:p>
          <a:p>
            <a:r>
              <a:rPr lang="nl-NL"/>
              <a:t>Detectie -&gt; evaluatie -&gt; begeleiding.</a:t>
            </a:r>
          </a:p>
          <a:p>
            <a:pPr rtl="0" fontAlgn="base"/>
            <a:r>
              <a:rPr lang="fr-BE" sz="1200" b="0" i="0" u="none" strike="noStrike" kern="1200" err="1">
                <a:solidFill>
                  <a:schemeClr val="tx1"/>
                </a:solidFill>
                <a:effectLst/>
                <a:latin typeface="+mn-lt"/>
                <a:ea typeface="+mn-ea"/>
                <a:cs typeface="+mn-cs"/>
              </a:rPr>
              <a:t>Zo</a:t>
            </a:r>
            <a:r>
              <a:rPr lang="fr-BE" sz="1200" b="0" i="0" u="none" strike="noStrike" kern="1200">
                <a:solidFill>
                  <a:schemeClr val="tx1"/>
                </a:solidFill>
                <a:effectLst/>
                <a:latin typeface="+mn-lt"/>
                <a:ea typeface="+mn-ea"/>
                <a:cs typeface="+mn-cs"/>
              </a:rPr>
              <a:t> </a:t>
            </a:r>
            <a:r>
              <a:rPr lang="fr-BE" sz="1200" b="0" i="0" u="none" strike="noStrike" kern="1200" err="1">
                <a:solidFill>
                  <a:schemeClr val="tx1"/>
                </a:solidFill>
                <a:effectLst/>
                <a:latin typeface="+mn-lt"/>
                <a:ea typeface="+mn-ea"/>
                <a:cs typeface="+mn-cs"/>
              </a:rPr>
              <a:t>snel</a:t>
            </a:r>
            <a:r>
              <a:rPr lang="fr-BE" sz="1200" b="0" i="0" u="none" strike="noStrike" kern="1200">
                <a:solidFill>
                  <a:schemeClr val="tx1"/>
                </a:solidFill>
                <a:effectLst/>
                <a:latin typeface="+mn-lt"/>
                <a:ea typeface="+mn-ea"/>
                <a:cs typeface="+mn-cs"/>
              </a:rPr>
              <a:t> </a:t>
            </a:r>
            <a:r>
              <a:rPr lang="fr-BE" sz="1200" b="0" i="0" u="none" strike="noStrike" kern="1200" err="1">
                <a:solidFill>
                  <a:schemeClr val="tx1"/>
                </a:solidFill>
                <a:effectLst/>
                <a:latin typeface="+mn-lt"/>
                <a:ea typeface="+mn-ea"/>
                <a:cs typeface="+mn-cs"/>
              </a:rPr>
              <a:t>als</a:t>
            </a:r>
            <a:r>
              <a:rPr lang="fr-BE" sz="1200" b="0" i="0" u="none" strike="noStrike" kern="1200">
                <a:solidFill>
                  <a:schemeClr val="tx1"/>
                </a:solidFill>
                <a:effectLst/>
                <a:latin typeface="+mn-lt"/>
                <a:ea typeface="+mn-ea"/>
                <a:cs typeface="+mn-cs"/>
              </a:rPr>
              <a:t> </a:t>
            </a:r>
            <a:r>
              <a:rPr lang="fr-BE" sz="1200" b="0" i="0" u="none" strike="noStrike" kern="1200" err="1">
                <a:solidFill>
                  <a:schemeClr val="tx1"/>
                </a:solidFill>
                <a:effectLst/>
                <a:latin typeface="+mn-lt"/>
                <a:ea typeface="+mn-ea"/>
                <a:cs typeface="+mn-cs"/>
              </a:rPr>
              <a:t>mogelijk</a:t>
            </a:r>
            <a:r>
              <a:rPr lang="fr-BE" sz="1200" b="0" i="0" u="none" strike="noStrike" kern="1200">
                <a:solidFill>
                  <a:schemeClr val="tx1"/>
                </a:solidFill>
                <a:effectLst/>
                <a:latin typeface="+mn-lt"/>
                <a:ea typeface="+mn-ea"/>
                <a:cs typeface="+mn-cs"/>
              </a:rPr>
              <a:t> </a:t>
            </a:r>
            <a:r>
              <a:rPr lang="fr-BE" sz="1200" b="0" i="0" u="none" strike="noStrike" kern="1200" err="1">
                <a:solidFill>
                  <a:schemeClr val="tx1"/>
                </a:solidFill>
                <a:effectLst/>
                <a:latin typeface="+mn-lt"/>
                <a:ea typeface="+mn-ea"/>
                <a:cs typeface="+mn-cs"/>
              </a:rPr>
              <a:t>begeleiden</a:t>
            </a:r>
            <a:r>
              <a:rPr lang="fr-BE" sz="1200" b="0" i="0" u="none" strike="noStrike" kern="1200">
                <a:solidFill>
                  <a:schemeClr val="tx1"/>
                </a:solidFill>
                <a:effectLst/>
                <a:latin typeface="+mn-lt"/>
                <a:ea typeface="+mn-ea"/>
                <a:cs typeface="+mn-cs"/>
              </a:rPr>
              <a:t> </a:t>
            </a:r>
            <a:r>
              <a:rPr lang="fr-BE" sz="1200" b="0" i="0" u="none" strike="noStrike" kern="1200" err="1">
                <a:solidFill>
                  <a:schemeClr val="tx1"/>
                </a:solidFill>
                <a:effectLst/>
                <a:latin typeface="+mn-lt"/>
                <a:ea typeface="+mn-ea"/>
                <a:cs typeface="+mn-cs"/>
              </a:rPr>
              <a:t>opdat</a:t>
            </a:r>
            <a:r>
              <a:rPr lang="fr-BE" sz="1200" b="0" i="0" u="none" strike="noStrike" kern="1200">
                <a:solidFill>
                  <a:schemeClr val="tx1"/>
                </a:solidFill>
                <a:effectLst/>
                <a:latin typeface="+mn-lt"/>
                <a:ea typeface="+mn-ea"/>
                <a:cs typeface="+mn-cs"/>
              </a:rPr>
              <a:t> de impact op </a:t>
            </a:r>
            <a:r>
              <a:rPr lang="fr-BE" sz="1200" b="0" i="0" u="none" strike="noStrike" kern="1200" err="1">
                <a:solidFill>
                  <a:schemeClr val="tx1"/>
                </a:solidFill>
                <a:effectLst/>
                <a:latin typeface="+mn-lt"/>
                <a:ea typeface="+mn-ea"/>
                <a:cs typeface="+mn-cs"/>
              </a:rPr>
              <a:t>sociaal</a:t>
            </a:r>
            <a:r>
              <a:rPr lang="fr-BE" sz="1200" b="0" i="0" u="none" strike="noStrike" kern="1200">
                <a:solidFill>
                  <a:schemeClr val="tx1"/>
                </a:solidFill>
                <a:effectLst/>
                <a:latin typeface="+mn-lt"/>
                <a:ea typeface="+mn-ea"/>
                <a:cs typeface="+mn-cs"/>
              </a:rPr>
              <a:t>, </a:t>
            </a:r>
            <a:r>
              <a:rPr lang="fr-BE" sz="1200" b="0" i="0" u="none" strike="noStrike" kern="1200" err="1">
                <a:solidFill>
                  <a:schemeClr val="tx1"/>
                </a:solidFill>
                <a:effectLst/>
                <a:latin typeface="+mn-lt"/>
                <a:ea typeface="+mn-ea"/>
                <a:cs typeface="+mn-cs"/>
              </a:rPr>
              <a:t>fysiek</a:t>
            </a:r>
            <a:r>
              <a:rPr lang="fr-BE" sz="1200" b="0" i="0" u="none" strike="noStrike" kern="1200">
                <a:solidFill>
                  <a:schemeClr val="tx1"/>
                </a:solidFill>
                <a:effectLst/>
                <a:latin typeface="+mn-lt"/>
                <a:ea typeface="+mn-ea"/>
                <a:cs typeface="+mn-cs"/>
              </a:rPr>
              <a:t>, </a:t>
            </a:r>
            <a:r>
              <a:rPr lang="fr-BE" sz="1200" b="0" i="0" u="none" strike="noStrike" kern="1200" err="1">
                <a:solidFill>
                  <a:schemeClr val="tx1"/>
                </a:solidFill>
                <a:effectLst/>
                <a:latin typeface="+mn-lt"/>
                <a:ea typeface="+mn-ea"/>
                <a:cs typeface="+mn-cs"/>
              </a:rPr>
              <a:t>professioneel</a:t>
            </a:r>
            <a:r>
              <a:rPr lang="fr-BE" sz="1200" b="0" i="0" u="none" strike="noStrike" kern="1200">
                <a:solidFill>
                  <a:schemeClr val="tx1"/>
                </a:solidFill>
                <a:effectLst/>
                <a:latin typeface="+mn-lt"/>
                <a:ea typeface="+mn-ea"/>
                <a:cs typeface="+mn-cs"/>
              </a:rPr>
              <a:t>, </a:t>
            </a:r>
            <a:r>
              <a:rPr lang="fr-BE" sz="1200" b="0" i="0" u="none" strike="noStrike" kern="1200" err="1">
                <a:solidFill>
                  <a:schemeClr val="tx1"/>
                </a:solidFill>
                <a:effectLst/>
                <a:latin typeface="+mn-lt"/>
                <a:ea typeface="+mn-ea"/>
                <a:cs typeface="+mn-cs"/>
              </a:rPr>
              <a:t>familiaal</a:t>
            </a:r>
            <a:r>
              <a:rPr lang="fr-BE" sz="1200" b="0" i="0" u="none" strike="noStrike" kern="1200">
                <a:solidFill>
                  <a:schemeClr val="tx1"/>
                </a:solidFill>
                <a:effectLst/>
                <a:latin typeface="+mn-lt"/>
                <a:ea typeface="+mn-ea"/>
                <a:cs typeface="+mn-cs"/>
              </a:rPr>
              <a:t>, … </a:t>
            </a:r>
            <a:r>
              <a:rPr lang="fr-BE" sz="1200" b="0" i="0" u="none" strike="noStrike" kern="1200" err="1">
                <a:solidFill>
                  <a:schemeClr val="tx1"/>
                </a:solidFill>
                <a:effectLst/>
                <a:latin typeface="+mn-lt"/>
                <a:ea typeface="+mn-ea"/>
                <a:cs typeface="+mn-cs"/>
              </a:rPr>
              <a:t>vlak</a:t>
            </a:r>
            <a:r>
              <a:rPr lang="fr-BE" sz="1200" b="0" i="0" u="none" strike="noStrike" kern="1200">
                <a:solidFill>
                  <a:schemeClr val="tx1"/>
                </a:solidFill>
                <a:effectLst/>
                <a:latin typeface="+mn-lt"/>
                <a:ea typeface="+mn-ea"/>
                <a:cs typeface="+mn-cs"/>
              </a:rPr>
              <a:t> </a:t>
            </a:r>
            <a:r>
              <a:rPr lang="fr-BE" sz="1200" b="0" i="0" u="none" strike="noStrike" kern="1200" err="1">
                <a:solidFill>
                  <a:schemeClr val="tx1"/>
                </a:solidFill>
                <a:effectLst/>
                <a:latin typeface="+mn-lt"/>
                <a:ea typeface="+mn-ea"/>
                <a:cs typeface="+mn-cs"/>
              </a:rPr>
              <a:t>voorkomen</a:t>
            </a:r>
            <a:r>
              <a:rPr lang="fr-BE" sz="1200" b="0" i="0" u="none" strike="noStrike" kern="1200">
                <a:solidFill>
                  <a:schemeClr val="tx1"/>
                </a:solidFill>
                <a:effectLst/>
                <a:latin typeface="+mn-lt"/>
                <a:ea typeface="+mn-ea"/>
                <a:cs typeface="+mn-cs"/>
              </a:rPr>
              <a:t> of </a:t>
            </a:r>
            <a:r>
              <a:rPr lang="fr-BE" sz="1200" b="0" i="0" u="none" strike="noStrike" kern="1200" err="1">
                <a:solidFill>
                  <a:schemeClr val="tx1"/>
                </a:solidFill>
                <a:effectLst/>
                <a:latin typeface="+mn-lt"/>
                <a:ea typeface="+mn-ea"/>
                <a:cs typeface="+mn-cs"/>
              </a:rPr>
              <a:t>beperkt</a:t>
            </a:r>
            <a:r>
              <a:rPr lang="fr-BE" sz="1200" b="0" i="0" u="none" strike="noStrike" kern="1200">
                <a:solidFill>
                  <a:schemeClr val="tx1"/>
                </a:solidFill>
                <a:effectLst/>
                <a:latin typeface="+mn-lt"/>
                <a:ea typeface="+mn-ea"/>
                <a:cs typeface="+mn-cs"/>
              </a:rPr>
              <a:t> </a:t>
            </a:r>
            <a:r>
              <a:rPr lang="fr-BE" sz="1200" b="0" i="0" u="none" strike="noStrike" kern="1200" err="1">
                <a:solidFill>
                  <a:schemeClr val="tx1"/>
                </a:solidFill>
                <a:effectLst/>
                <a:latin typeface="+mn-lt"/>
                <a:ea typeface="+mn-ea"/>
                <a:cs typeface="+mn-cs"/>
              </a:rPr>
              <a:t>wordt</a:t>
            </a:r>
            <a:r>
              <a:rPr lang="fr-BE" sz="1200" b="0" i="0" u="none" strike="noStrike" kern="1200">
                <a:solidFill>
                  <a:schemeClr val="tx1"/>
                </a:solidFill>
                <a:effectLst/>
                <a:latin typeface="+mn-lt"/>
                <a:ea typeface="+mn-ea"/>
                <a:cs typeface="+mn-cs"/>
              </a:rPr>
              <a:t>. </a:t>
            </a:r>
            <a:r>
              <a:rPr lang="en-US" sz="1200" b="0" i="0" kern="1200">
                <a:solidFill>
                  <a:schemeClr val="tx1"/>
                </a:solidFill>
                <a:effectLst/>
                <a:latin typeface="+mn-lt"/>
                <a:ea typeface="+mn-ea"/>
                <a:cs typeface="+mn-cs"/>
              </a:rPr>
              <a:t>​</a:t>
            </a:r>
            <a:r>
              <a:rPr lang="fr-BE" sz="1200" b="0" i="0" u="none" strike="noStrike" kern="1200">
                <a:solidFill>
                  <a:schemeClr val="tx1"/>
                </a:solidFill>
                <a:effectLst/>
                <a:latin typeface="+mn-lt"/>
                <a:ea typeface="+mn-ea"/>
                <a:cs typeface="+mn-cs"/>
              </a:rPr>
              <a:t>Op </a:t>
            </a:r>
            <a:r>
              <a:rPr lang="fr-BE" sz="1200" b="0" i="0" u="none" strike="noStrike" kern="1200" err="1">
                <a:solidFill>
                  <a:schemeClr val="tx1"/>
                </a:solidFill>
                <a:effectLst/>
                <a:latin typeface="+mn-lt"/>
                <a:ea typeface="+mn-ea"/>
                <a:cs typeface="+mn-cs"/>
              </a:rPr>
              <a:t>deze</a:t>
            </a:r>
            <a:r>
              <a:rPr lang="fr-BE" sz="1200" b="0" i="0" u="none" strike="noStrike" kern="1200">
                <a:solidFill>
                  <a:schemeClr val="tx1"/>
                </a:solidFill>
                <a:effectLst/>
                <a:latin typeface="+mn-lt"/>
                <a:ea typeface="+mn-ea"/>
                <a:cs typeface="+mn-cs"/>
              </a:rPr>
              <a:t> </a:t>
            </a:r>
            <a:r>
              <a:rPr lang="fr-BE" sz="1200" b="0" i="0" u="none" strike="noStrike" kern="1200" err="1">
                <a:solidFill>
                  <a:schemeClr val="tx1"/>
                </a:solidFill>
                <a:effectLst/>
                <a:latin typeface="+mn-lt"/>
                <a:ea typeface="+mn-ea"/>
                <a:cs typeface="+mn-cs"/>
              </a:rPr>
              <a:t>wijze</a:t>
            </a:r>
            <a:r>
              <a:rPr lang="fr-BE" sz="1200" b="0" i="0" u="none" strike="noStrike" kern="1200">
                <a:solidFill>
                  <a:schemeClr val="tx1"/>
                </a:solidFill>
                <a:effectLst/>
                <a:latin typeface="+mn-lt"/>
                <a:ea typeface="+mn-ea"/>
                <a:cs typeface="+mn-cs"/>
              </a:rPr>
              <a:t> </a:t>
            </a:r>
            <a:r>
              <a:rPr lang="fr-BE" sz="1200" b="0" i="0" u="none" strike="noStrike" kern="1200" err="1">
                <a:solidFill>
                  <a:schemeClr val="tx1"/>
                </a:solidFill>
                <a:effectLst/>
                <a:latin typeface="+mn-lt"/>
                <a:ea typeface="+mn-ea"/>
                <a:cs typeface="+mn-cs"/>
              </a:rPr>
              <a:t>worden</a:t>
            </a:r>
            <a:r>
              <a:rPr lang="fr-BE" sz="1200" b="0" i="0" u="none" strike="noStrike" kern="1200">
                <a:solidFill>
                  <a:schemeClr val="tx1"/>
                </a:solidFill>
                <a:effectLst/>
                <a:latin typeface="+mn-lt"/>
                <a:ea typeface="+mn-ea"/>
                <a:cs typeface="+mn-cs"/>
              </a:rPr>
              <a:t> comorbide </a:t>
            </a:r>
            <a:r>
              <a:rPr lang="fr-BE" sz="1200" b="0" i="0" u="none" strike="noStrike" kern="1200" err="1">
                <a:solidFill>
                  <a:schemeClr val="tx1"/>
                </a:solidFill>
                <a:effectLst/>
                <a:latin typeface="+mn-lt"/>
                <a:ea typeface="+mn-ea"/>
                <a:cs typeface="+mn-cs"/>
              </a:rPr>
              <a:t>problematieken</a:t>
            </a:r>
            <a:r>
              <a:rPr lang="fr-BE" sz="1200" b="0" i="0" u="none" strike="noStrike" kern="1200">
                <a:solidFill>
                  <a:schemeClr val="tx1"/>
                </a:solidFill>
                <a:effectLst/>
                <a:latin typeface="+mn-lt"/>
                <a:ea typeface="+mn-ea"/>
                <a:cs typeface="+mn-cs"/>
              </a:rPr>
              <a:t> </a:t>
            </a:r>
            <a:r>
              <a:rPr lang="fr-BE" sz="1200" b="0" i="0" u="none" strike="noStrike" kern="1200" err="1">
                <a:solidFill>
                  <a:schemeClr val="tx1"/>
                </a:solidFill>
                <a:effectLst/>
                <a:latin typeface="+mn-lt"/>
                <a:ea typeface="+mn-ea"/>
                <a:cs typeface="+mn-cs"/>
              </a:rPr>
              <a:t>voorkomen</a:t>
            </a:r>
            <a:r>
              <a:rPr lang="fr-BE" sz="1200" b="0" i="0" u="none" strike="noStrike" kern="1200">
                <a:solidFill>
                  <a:schemeClr val="tx1"/>
                </a:solidFill>
                <a:effectLst/>
                <a:latin typeface="+mn-lt"/>
                <a:ea typeface="+mn-ea"/>
                <a:cs typeface="+mn-cs"/>
              </a:rPr>
              <a:t> </a:t>
            </a:r>
            <a:r>
              <a:rPr lang="fr-BE" sz="1200" b="0" i="0" u="none" strike="noStrike" kern="1200" err="1">
                <a:solidFill>
                  <a:schemeClr val="tx1"/>
                </a:solidFill>
                <a:effectLst/>
                <a:latin typeface="+mn-lt"/>
                <a:ea typeface="+mn-ea"/>
                <a:cs typeface="+mn-cs"/>
              </a:rPr>
              <a:t>alsook</a:t>
            </a:r>
            <a:r>
              <a:rPr lang="fr-BE" sz="1200" b="0" i="0" u="none" strike="noStrike" kern="1200">
                <a:solidFill>
                  <a:schemeClr val="tx1"/>
                </a:solidFill>
                <a:effectLst/>
                <a:latin typeface="+mn-lt"/>
                <a:ea typeface="+mn-ea"/>
                <a:cs typeface="+mn-cs"/>
              </a:rPr>
              <a:t> </a:t>
            </a:r>
            <a:r>
              <a:rPr lang="fr-BE" sz="1200" b="0" i="0" u="none" strike="noStrike" kern="1200" err="1">
                <a:solidFill>
                  <a:schemeClr val="tx1"/>
                </a:solidFill>
                <a:effectLst/>
                <a:latin typeface="+mn-lt"/>
                <a:ea typeface="+mn-ea"/>
                <a:cs typeface="+mn-cs"/>
              </a:rPr>
              <a:t>meer</a:t>
            </a:r>
            <a:r>
              <a:rPr lang="fr-BE" sz="1200" b="0" i="0" u="none" strike="noStrike" kern="1200">
                <a:solidFill>
                  <a:schemeClr val="tx1"/>
                </a:solidFill>
                <a:effectLst/>
                <a:latin typeface="+mn-lt"/>
                <a:ea typeface="+mn-ea"/>
                <a:cs typeface="+mn-cs"/>
              </a:rPr>
              <a:t> </a:t>
            </a:r>
            <a:r>
              <a:rPr lang="fr-BE" sz="1200" b="0" i="0" u="none" strike="noStrike" kern="1200" err="1">
                <a:solidFill>
                  <a:schemeClr val="tx1"/>
                </a:solidFill>
                <a:effectLst/>
                <a:latin typeface="+mn-lt"/>
                <a:ea typeface="+mn-ea"/>
                <a:cs typeface="+mn-cs"/>
              </a:rPr>
              <a:t>gespecialiseerde</a:t>
            </a:r>
            <a:r>
              <a:rPr lang="fr-BE" sz="1200" b="0" i="0" u="none" strike="noStrike" kern="1200">
                <a:solidFill>
                  <a:schemeClr val="tx1"/>
                </a:solidFill>
                <a:effectLst/>
                <a:latin typeface="+mn-lt"/>
                <a:ea typeface="+mn-ea"/>
                <a:cs typeface="+mn-cs"/>
              </a:rPr>
              <a:t> </a:t>
            </a:r>
            <a:r>
              <a:rPr lang="fr-BE" sz="1200" b="0" i="0" u="none" strike="noStrike" kern="1200" err="1">
                <a:solidFill>
                  <a:schemeClr val="tx1"/>
                </a:solidFill>
                <a:effectLst/>
                <a:latin typeface="+mn-lt"/>
                <a:ea typeface="+mn-ea"/>
                <a:cs typeface="+mn-cs"/>
              </a:rPr>
              <a:t>hulpverlening</a:t>
            </a:r>
            <a:r>
              <a:rPr lang="fr-BE" sz="1200" b="0" i="0" u="none" strike="noStrike" kern="1200">
                <a:solidFill>
                  <a:schemeClr val="tx1"/>
                </a:solidFill>
                <a:effectLst/>
                <a:latin typeface="+mn-lt"/>
                <a:ea typeface="+mn-ea"/>
                <a:cs typeface="+mn-cs"/>
              </a:rPr>
              <a:t> en </a:t>
            </a:r>
            <a:r>
              <a:rPr lang="fr-BE" sz="1200" b="0" i="0" u="none" strike="noStrike" kern="1200" err="1">
                <a:solidFill>
                  <a:schemeClr val="tx1"/>
                </a:solidFill>
                <a:effectLst/>
                <a:latin typeface="+mn-lt"/>
                <a:ea typeface="+mn-ea"/>
                <a:cs typeface="+mn-cs"/>
              </a:rPr>
              <a:t>eventuele</a:t>
            </a:r>
            <a:r>
              <a:rPr lang="fr-BE" sz="1200" b="0" i="0" u="none" strike="noStrike" kern="1200">
                <a:solidFill>
                  <a:schemeClr val="tx1"/>
                </a:solidFill>
                <a:effectLst/>
                <a:latin typeface="+mn-lt"/>
                <a:ea typeface="+mn-ea"/>
                <a:cs typeface="+mn-cs"/>
              </a:rPr>
              <a:t> </a:t>
            </a:r>
            <a:r>
              <a:rPr lang="fr-BE" sz="1200" b="0" i="0" u="none" strike="noStrike" kern="1200" err="1">
                <a:solidFill>
                  <a:schemeClr val="tx1"/>
                </a:solidFill>
                <a:effectLst/>
                <a:latin typeface="+mn-lt"/>
                <a:ea typeface="+mn-ea"/>
                <a:cs typeface="+mn-cs"/>
              </a:rPr>
              <a:t>langdurige</a:t>
            </a:r>
            <a:r>
              <a:rPr lang="fr-BE" sz="1200" b="0" i="0" u="none" strike="noStrike" kern="1200">
                <a:solidFill>
                  <a:schemeClr val="tx1"/>
                </a:solidFill>
                <a:effectLst/>
                <a:latin typeface="+mn-lt"/>
                <a:ea typeface="+mn-ea"/>
                <a:cs typeface="+mn-cs"/>
              </a:rPr>
              <a:t> </a:t>
            </a:r>
            <a:r>
              <a:rPr lang="fr-BE" sz="1200" b="0" i="0" u="none" strike="noStrike" kern="1200" err="1">
                <a:solidFill>
                  <a:schemeClr val="tx1"/>
                </a:solidFill>
                <a:effectLst/>
                <a:latin typeface="+mn-lt"/>
                <a:ea typeface="+mn-ea"/>
                <a:cs typeface="+mn-cs"/>
              </a:rPr>
              <a:t>ziekte</a:t>
            </a:r>
            <a:r>
              <a:rPr lang="fr-BE" sz="1200" b="0" i="0" u="none" strike="noStrike" kern="1200">
                <a:solidFill>
                  <a:schemeClr val="tx1"/>
                </a:solidFill>
                <a:effectLst/>
                <a:latin typeface="+mn-lt"/>
                <a:ea typeface="+mn-ea"/>
                <a:cs typeface="+mn-cs"/>
              </a:rPr>
              <a:t>.</a:t>
            </a:r>
            <a:r>
              <a:rPr lang="en-US" sz="1200" b="0" i="0" kern="1200">
                <a:solidFill>
                  <a:schemeClr val="tx1"/>
                </a:solidFill>
                <a:effectLst/>
                <a:latin typeface="+mn-lt"/>
                <a:ea typeface="+mn-ea"/>
                <a:cs typeface="+mn-cs"/>
              </a:rPr>
              <a:t>​</a:t>
            </a:r>
            <a:endParaRPr lang="nl-NL"/>
          </a:p>
          <a:p>
            <a:pPr rtl="0" fontAlgn="base"/>
            <a:r>
              <a:rPr lang="fr-BE" sz="1200" b="0" i="0" u="none" strike="noStrike" kern="1200">
                <a:solidFill>
                  <a:schemeClr val="tx1"/>
                </a:solidFill>
                <a:effectLst/>
                <a:latin typeface="+mn-lt"/>
                <a:ea typeface="+mn-ea"/>
                <a:cs typeface="+mn-cs"/>
              </a:rPr>
              <a:t>- Met </a:t>
            </a:r>
            <a:r>
              <a:rPr lang="fr-BE" sz="1200" b="0" i="0" u="none" strike="noStrike" kern="1200" err="1">
                <a:solidFill>
                  <a:schemeClr val="tx1"/>
                </a:solidFill>
                <a:effectLst/>
                <a:latin typeface="+mn-lt"/>
                <a:ea typeface="+mn-ea"/>
                <a:cs typeface="+mn-cs"/>
              </a:rPr>
              <a:t>welk</a:t>
            </a:r>
            <a:r>
              <a:rPr lang="fr-BE" sz="1200" b="0" i="0" u="none" strike="noStrike" kern="1200">
                <a:solidFill>
                  <a:schemeClr val="tx1"/>
                </a:solidFill>
                <a:effectLst/>
                <a:latin typeface="+mn-lt"/>
                <a:ea typeface="+mn-ea"/>
                <a:cs typeface="+mn-cs"/>
              </a:rPr>
              <a:t> type van </a:t>
            </a:r>
            <a:r>
              <a:rPr lang="fr-BE" sz="1200" b="0" i="0" u="none" strike="noStrike" kern="1200" err="1">
                <a:solidFill>
                  <a:schemeClr val="tx1"/>
                </a:solidFill>
                <a:effectLst/>
                <a:latin typeface="+mn-lt"/>
                <a:ea typeface="+mn-ea"/>
                <a:cs typeface="+mn-cs"/>
              </a:rPr>
              <a:t>lijden</a:t>
            </a:r>
            <a:r>
              <a:rPr lang="fr-BE" sz="1200" b="0" i="0" u="none" strike="noStrike" kern="1200">
                <a:solidFill>
                  <a:schemeClr val="tx1"/>
                </a:solidFill>
                <a:effectLst/>
                <a:latin typeface="+mn-lt"/>
                <a:ea typeface="+mn-ea"/>
                <a:cs typeface="+mn-cs"/>
              </a:rPr>
              <a:t> </a:t>
            </a:r>
            <a:r>
              <a:rPr lang="fr-BE" sz="1200" b="0" i="0" u="none" strike="noStrike" kern="1200" err="1">
                <a:solidFill>
                  <a:schemeClr val="tx1"/>
                </a:solidFill>
                <a:effectLst/>
                <a:latin typeface="+mn-lt"/>
                <a:ea typeface="+mn-ea"/>
                <a:cs typeface="+mn-cs"/>
              </a:rPr>
              <a:t>wordt</a:t>
            </a:r>
            <a:r>
              <a:rPr lang="fr-BE" sz="1200" b="0" i="0" u="none" strike="noStrike" kern="1200">
                <a:solidFill>
                  <a:schemeClr val="tx1"/>
                </a:solidFill>
                <a:effectLst/>
                <a:latin typeface="+mn-lt"/>
                <a:ea typeface="+mn-ea"/>
                <a:cs typeface="+mn-cs"/>
              </a:rPr>
              <a:t> </a:t>
            </a:r>
            <a:r>
              <a:rPr lang="fr-BE" sz="1200" b="0" i="0" u="none" strike="noStrike" kern="1200" err="1">
                <a:solidFill>
                  <a:schemeClr val="tx1"/>
                </a:solidFill>
                <a:effectLst/>
                <a:latin typeface="+mn-lt"/>
                <a:ea typeface="+mn-ea"/>
                <a:cs typeface="+mn-cs"/>
              </a:rPr>
              <a:t>iemand</a:t>
            </a:r>
            <a:r>
              <a:rPr lang="fr-BE" sz="1200" b="0" i="0" u="none" strike="noStrike" kern="1200">
                <a:solidFill>
                  <a:schemeClr val="tx1"/>
                </a:solidFill>
                <a:effectLst/>
                <a:latin typeface="+mn-lt"/>
                <a:ea typeface="+mn-ea"/>
                <a:cs typeface="+mn-cs"/>
              </a:rPr>
              <a:t> </a:t>
            </a:r>
            <a:r>
              <a:rPr lang="fr-BE" sz="1200" b="0" i="0" u="none" strike="noStrike" kern="1200" err="1">
                <a:solidFill>
                  <a:schemeClr val="tx1"/>
                </a:solidFill>
                <a:effectLst/>
                <a:latin typeface="+mn-lt"/>
                <a:ea typeface="+mn-ea"/>
                <a:cs typeface="+mn-cs"/>
              </a:rPr>
              <a:t>geconfronteerd</a:t>
            </a:r>
            <a:r>
              <a:rPr lang="fr-BE" sz="1200" b="0" i="0" u="none" strike="noStrike" kern="1200">
                <a:solidFill>
                  <a:schemeClr val="tx1"/>
                </a:solidFill>
                <a:effectLst/>
                <a:latin typeface="+mn-lt"/>
                <a:ea typeface="+mn-ea"/>
                <a:cs typeface="+mn-cs"/>
              </a:rPr>
              <a:t>?</a:t>
            </a:r>
            <a:r>
              <a:rPr lang="fr-BE" sz="1200" b="0" i="0" kern="1200">
                <a:solidFill>
                  <a:schemeClr val="tx1"/>
                </a:solidFill>
                <a:effectLst/>
                <a:latin typeface="+mn-lt"/>
                <a:ea typeface="+mn-ea"/>
                <a:cs typeface="+mn-cs"/>
              </a:rPr>
              <a:t>​</a:t>
            </a:r>
          </a:p>
          <a:p>
            <a:pPr rtl="0" fontAlgn="base"/>
            <a:r>
              <a:rPr lang="fr-BE" sz="1200" b="0" i="0" u="none" strike="noStrike" kern="1200">
                <a:solidFill>
                  <a:schemeClr val="tx1"/>
                </a:solidFill>
                <a:effectLst/>
                <a:latin typeface="+mn-lt"/>
                <a:ea typeface="+mn-ea"/>
                <a:cs typeface="+mn-cs"/>
              </a:rPr>
              <a:t>- Wat </a:t>
            </a:r>
            <a:r>
              <a:rPr lang="fr-BE" sz="1200" b="0" i="0" u="none" strike="noStrike" kern="1200" err="1">
                <a:solidFill>
                  <a:schemeClr val="tx1"/>
                </a:solidFill>
                <a:effectLst/>
                <a:latin typeface="+mn-lt"/>
                <a:ea typeface="+mn-ea"/>
                <a:cs typeface="+mn-cs"/>
              </a:rPr>
              <a:t>zijn</a:t>
            </a:r>
            <a:r>
              <a:rPr lang="fr-BE" sz="1200" b="0" i="0" u="none" strike="noStrike" kern="1200">
                <a:solidFill>
                  <a:schemeClr val="tx1"/>
                </a:solidFill>
                <a:effectLst/>
                <a:latin typeface="+mn-lt"/>
                <a:ea typeface="+mn-ea"/>
                <a:cs typeface="+mn-cs"/>
              </a:rPr>
              <a:t> de </a:t>
            </a:r>
            <a:r>
              <a:rPr lang="fr-BE" sz="1200" b="0" i="0" u="none" strike="noStrike" kern="1200" err="1">
                <a:solidFill>
                  <a:schemeClr val="tx1"/>
                </a:solidFill>
                <a:effectLst/>
                <a:latin typeface="+mn-lt"/>
                <a:ea typeface="+mn-ea"/>
                <a:cs typeface="+mn-cs"/>
              </a:rPr>
              <a:t>gepresenteerde</a:t>
            </a:r>
            <a:r>
              <a:rPr lang="fr-BE" sz="1200" b="0" i="0" u="none" strike="noStrike" kern="1200">
                <a:solidFill>
                  <a:schemeClr val="tx1"/>
                </a:solidFill>
                <a:effectLst/>
                <a:latin typeface="+mn-lt"/>
                <a:ea typeface="+mn-ea"/>
                <a:cs typeface="+mn-cs"/>
              </a:rPr>
              <a:t> </a:t>
            </a:r>
            <a:r>
              <a:rPr lang="fr-BE" sz="1200" b="0" i="0" u="none" strike="noStrike" kern="1200" err="1">
                <a:solidFill>
                  <a:schemeClr val="tx1"/>
                </a:solidFill>
                <a:effectLst/>
                <a:latin typeface="+mn-lt"/>
                <a:ea typeface="+mn-ea"/>
                <a:cs typeface="+mn-cs"/>
              </a:rPr>
              <a:t>klachten</a:t>
            </a:r>
            <a:r>
              <a:rPr lang="fr-BE" sz="1200" b="0" i="0" u="none" strike="noStrike" kern="1200">
                <a:solidFill>
                  <a:schemeClr val="tx1"/>
                </a:solidFill>
                <a:effectLst/>
                <a:latin typeface="+mn-lt"/>
                <a:ea typeface="+mn-ea"/>
                <a:cs typeface="+mn-cs"/>
              </a:rPr>
              <a:t> en </a:t>
            </a:r>
            <a:r>
              <a:rPr lang="fr-BE" sz="1200" b="0" i="0" u="none" strike="noStrike" kern="1200" err="1">
                <a:solidFill>
                  <a:schemeClr val="tx1"/>
                </a:solidFill>
                <a:effectLst/>
                <a:latin typeface="+mn-lt"/>
                <a:ea typeface="+mn-ea"/>
                <a:cs typeface="+mn-cs"/>
              </a:rPr>
              <a:t>problemen</a:t>
            </a:r>
            <a:r>
              <a:rPr lang="fr-BE" sz="1200" b="0" i="0" u="none" strike="noStrike" kern="1200">
                <a:solidFill>
                  <a:schemeClr val="tx1"/>
                </a:solidFill>
                <a:effectLst/>
                <a:latin typeface="+mn-lt"/>
                <a:ea typeface="+mn-ea"/>
                <a:cs typeface="+mn-cs"/>
              </a:rPr>
              <a:t>?</a:t>
            </a:r>
            <a:r>
              <a:rPr lang="en-US" sz="1200" b="0" i="0" kern="1200">
                <a:solidFill>
                  <a:schemeClr val="tx1"/>
                </a:solidFill>
                <a:effectLst/>
                <a:latin typeface="+mn-lt"/>
                <a:ea typeface="+mn-ea"/>
                <a:cs typeface="+mn-cs"/>
              </a:rPr>
              <a:t>​</a:t>
            </a:r>
          </a:p>
          <a:p>
            <a:pPr rtl="0" fontAlgn="base"/>
            <a:r>
              <a:rPr lang="fr-BE" sz="1200" b="0" i="0" u="none" strike="noStrike" kern="1200">
                <a:solidFill>
                  <a:schemeClr val="tx1"/>
                </a:solidFill>
                <a:effectLst/>
                <a:latin typeface="+mn-lt"/>
                <a:ea typeface="+mn-ea"/>
                <a:cs typeface="+mn-cs"/>
              </a:rPr>
              <a:t>- </a:t>
            </a:r>
            <a:r>
              <a:rPr lang="fr-BE" sz="1200" b="0" i="0" u="none" strike="noStrike" kern="1200" err="1">
                <a:solidFill>
                  <a:schemeClr val="tx1"/>
                </a:solidFill>
                <a:effectLst/>
                <a:latin typeface="+mn-lt"/>
                <a:ea typeface="+mn-ea"/>
                <a:cs typeface="+mn-cs"/>
              </a:rPr>
              <a:t>Welke</a:t>
            </a:r>
            <a:r>
              <a:rPr lang="fr-BE" sz="1200" b="0" i="0" u="none" strike="noStrike" kern="1200">
                <a:solidFill>
                  <a:schemeClr val="tx1"/>
                </a:solidFill>
                <a:effectLst/>
                <a:latin typeface="+mn-lt"/>
                <a:ea typeface="+mn-ea"/>
                <a:cs typeface="+mn-cs"/>
              </a:rPr>
              <a:t> </a:t>
            </a:r>
            <a:r>
              <a:rPr lang="fr-BE" sz="1200" b="0" i="0" u="none" strike="noStrike" kern="1200" err="1">
                <a:solidFill>
                  <a:schemeClr val="tx1"/>
                </a:solidFill>
                <a:effectLst/>
                <a:latin typeface="+mn-lt"/>
                <a:ea typeface="+mn-ea"/>
                <a:cs typeface="+mn-cs"/>
              </a:rPr>
              <a:t>bronnen</a:t>
            </a:r>
            <a:r>
              <a:rPr lang="fr-BE" sz="1200" b="0" i="0" u="none" strike="noStrike" kern="1200">
                <a:solidFill>
                  <a:schemeClr val="tx1"/>
                </a:solidFill>
                <a:effectLst/>
                <a:latin typeface="+mn-lt"/>
                <a:ea typeface="+mn-ea"/>
                <a:cs typeface="+mn-cs"/>
              </a:rPr>
              <a:t> (</a:t>
            </a:r>
            <a:r>
              <a:rPr lang="fr-BE" sz="1200" b="0" i="0" u="none" strike="noStrike" kern="1200" err="1">
                <a:solidFill>
                  <a:schemeClr val="tx1"/>
                </a:solidFill>
                <a:effectLst/>
                <a:latin typeface="+mn-lt"/>
                <a:ea typeface="+mn-ea"/>
                <a:cs typeface="+mn-cs"/>
              </a:rPr>
              <a:t>intern</a:t>
            </a:r>
            <a:r>
              <a:rPr lang="fr-BE" sz="1200" b="0" i="0" u="none" strike="noStrike" kern="1200">
                <a:solidFill>
                  <a:schemeClr val="tx1"/>
                </a:solidFill>
                <a:effectLst/>
                <a:latin typeface="+mn-lt"/>
                <a:ea typeface="+mn-ea"/>
                <a:cs typeface="+mn-cs"/>
              </a:rPr>
              <a:t> en </a:t>
            </a:r>
            <a:r>
              <a:rPr lang="fr-BE" sz="1200" b="0" i="0" u="none" strike="noStrike" kern="1200" err="1">
                <a:solidFill>
                  <a:schemeClr val="tx1"/>
                </a:solidFill>
                <a:effectLst/>
                <a:latin typeface="+mn-lt"/>
                <a:ea typeface="+mn-ea"/>
                <a:cs typeface="+mn-cs"/>
              </a:rPr>
              <a:t>extern</a:t>
            </a:r>
            <a:r>
              <a:rPr lang="fr-BE" sz="1200" b="0" i="0" u="none" strike="noStrike" kern="1200">
                <a:solidFill>
                  <a:schemeClr val="tx1"/>
                </a:solidFill>
                <a:effectLst/>
                <a:latin typeface="+mn-lt"/>
                <a:ea typeface="+mn-ea"/>
                <a:cs typeface="+mn-cs"/>
              </a:rPr>
              <a:t>) </a:t>
            </a:r>
            <a:r>
              <a:rPr lang="fr-BE" sz="1200" b="0" i="0" u="none" strike="noStrike" kern="1200" err="1">
                <a:solidFill>
                  <a:schemeClr val="tx1"/>
                </a:solidFill>
                <a:effectLst/>
                <a:latin typeface="+mn-lt"/>
                <a:ea typeface="+mn-ea"/>
                <a:cs typeface="+mn-cs"/>
              </a:rPr>
              <a:t>zijn</a:t>
            </a:r>
            <a:r>
              <a:rPr lang="fr-BE" sz="1200" b="0" i="0" u="none" strike="noStrike" kern="1200">
                <a:solidFill>
                  <a:schemeClr val="tx1"/>
                </a:solidFill>
                <a:effectLst/>
                <a:latin typeface="+mn-lt"/>
                <a:ea typeface="+mn-ea"/>
                <a:cs typeface="+mn-cs"/>
              </a:rPr>
              <a:t> </a:t>
            </a:r>
            <a:r>
              <a:rPr lang="fr-BE" sz="1200" b="0" i="0" u="none" strike="noStrike" kern="1200" err="1">
                <a:solidFill>
                  <a:schemeClr val="tx1"/>
                </a:solidFill>
                <a:effectLst/>
                <a:latin typeface="+mn-lt"/>
                <a:ea typeface="+mn-ea"/>
                <a:cs typeface="+mn-cs"/>
              </a:rPr>
              <a:t>beschikbaar</a:t>
            </a:r>
            <a:r>
              <a:rPr lang="fr-BE" sz="1200" b="0" i="0" u="none" strike="noStrike" kern="1200">
                <a:solidFill>
                  <a:schemeClr val="tx1"/>
                </a:solidFill>
                <a:effectLst/>
                <a:latin typeface="+mn-lt"/>
                <a:ea typeface="+mn-ea"/>
                <a:cs typeface="+mn-cs"/>
              </a:rPr>
              <a:t>?</a:t>
            </a:r>
            <a:r>
              <a:rPr lang="en-US" sz="1200" b="0" i="0" kern="1200">
                <a:solidFill>
                  <a:schemeClr val="tx1"/>
                </a:solidFill>
                <a:effectLst/>
                <a:latin typeface="+mn-lt"/>
                <a:ea typeface="+mn-ea"/>
                <a:cs typeface="+mn-cs"/>
              </a:rPr>
              <a:t>​</a:t>
            </a:r>
          </a:p>
          <a:p>
            <a:pPr rtl="0" fontAlgn="base"/>
            <a:r>
              <a:rPr lang="fr-BE" sz="1200" b="0" i="0" u="none" strike="noStrike" kern="1200">
                <a:solidFill>
                  <a:schemeClr val="tx1"/>
                </a:solidFill>
                <a:effectLst/>
                <a:latin typeface="+mn-lt"/>
                <a:ea typeface="+mn-ea"/>
                <a:cs typeface="+mn-cs"/>
              </a:rPr>
              <a:t>- </a:t>
            </a:r>
            <a:r>
              <a:rPr lang="fr-BE" sz="1200" b="0" i="0" u="none" strike="noStrike" kern="1200" err="1">
                <a:solidFill>
                  <a:schemeClr val="tx1"/>
                </a:solidFill>
                <a:effectLst/>
                <a:latin typeface="+mn-lt"/>
                <a:ea typeface="+mn-ea"/>
                <a:cs typeface="+mn-cs"/>
              </a:rPr>
              <a:t>Welke</a:t>
            </a:r>
            <a:r>
              <a:rPr lang="fr-BE" sz="1200" b="0" i="0" u="none" strike="noStrike" kern="1200">
                <a:solidFill>
                  <a:schemeClr val="tx1"/>
                </a:solidFill>
                <a:effectLst/>
                <a:latin typeface="+mn-lt"/>
                <a:ea typeface="+mn-ea"/>
                <a:cs typeface="+mn-cs"/>
              </a:rPr>
              <a:t> type </a:t>
            </a:r>
            <a:r>
              <a:rPr lang="fr-BE" sz="1200" b="0" i="0" u="none" strike="noStrike" kern="1200" err="1">
                <a:solidFill>
                  <a:schemeClr val="tx1"/>
                </a:solidFill>
                <a:effectLst/>
                <a:latin typeface="+mn-lt"/>
                <a:ea typeface="+mn-ea"/>
                <a:cs typeface="+mn-cs"/>
              </a:rPr>
              <a:t>hulp</a:t>
            </a:r>
            <a:r>
              <a:rPr lang="fr-BE" sz="1200" b="0" i="0" u="none" strike="noStrike" kern="1200">
                <a:solidFill>
                  <a:schemeClr val="tx1"/>
                </a:solidFill>
                <a:effectLst/>
                <a:latin typeface="+mn-lt"/>
                <a:ea typeface="+mn-ea"/>
                <a:cs typeface="+mn-cs"/>
              </a:rPr>
              <a:t> </a:t>
            </a:r>
            <a:r>
              <a:rPr lang="fr-BE" sz="1200" b="0" i="0" u="none" strike="noStrike" kern="1200" err="1">
                <a:solidFill>
                  <a:schemeClr val="tx1"/>
                </a:solidFill>
                <a:effectLst/>
                <a:latin typeface="+mn-lt"/>
                <a:ea typeface="+mn-ea"/>
                <a:cs typeface="+mn-cs"/>
              </a:rPr>
              <a:t>is</a:t>
            </a:r>
            <a:r>
              <a:rPr lang="fr-BE" sz="1200" b="0" i="0" u="none" strike="noStrike" kern="1200">
                <a:solidFill>
                  <a:schemeClr val="tx1"/>
                </a:solidFill>
                <a:effectLst/>
                <a:latin typeface="+mn-lt"/>
                <a:ea typeface="+mn-ea"/>
                <a:cs typeface="+mn-cs"/>
              </a:rPr>
              <a:t> </a:t>
            </a:r>
            <a:r>
              <a:rPr lang="fr-BE" sz="1200" b="0" i="0" u="none" strike="noStrike" kern="1200" err="1">
                <a:solidFill>
                  <a:schemeClr val="tx1"/>
                </a:solidFill>
                <a:effectLst/>
                <a:latin typeface="+mn-lt"/>
                <a:ea typeface="+mn-ea"/>
                <a:cs typeface="+mn-cs"/>
              </a:rPr>
              <a:t>gewenst</a:t>
            </a:r>
            <a:r>
              <a:rPr lang="fr-BE" sz="1200" b="0" i="0" u="none" strike="noStrike" kern="1200">
                <a:solidFill>
                  <a:schemeClr val="tx1"/>
                </a:solidFill>
                <a:effectLst/>
                <a:latin typeface="+mn-lt"/>
                <a:ea typeface="+mn-ea"/>
                <a:cs typeface="+mn-cs"/>
              </a:rPr>
              <a:t>?</a:t>
            </a:r>
            <a:r>
              <a:rPr lang="en-US" sz="1200" b="0" i="0" kern="1200">
                <a:solidFill>
                  <a:schemeClr val="tx1"/>
                </a:solidFill>
                <a:effectLst/>
                <a:latin typeface="+mn-lt"/>
                <a:ea typeface="+mn-ea"/>
                <a:cs typeface="+mn-cs"/>
              </a:rPr>
              <a:t>​</a:t>
            </a:r>
          </a:p>
          <a:p>
            <a:pPr rtl="0" fontAlgn="base"/>
            <a:r>
              <a:rPr lang="fr-BE" sz="1200" b="0" i="0" kern="1200">
                <a:solidFill>
                  <a:schemeClr val="tx1"/>
                </a:solidFill>
                <a:effectLst/>
                <a:latin typeface="+mn-lt"/>
                <a:ea typeface="+mn-ea"/>
                <a:cs typeface="+mn-cs"/>
              </a:rPr>
              <a:t>​</a:t>
            </a:r>
          </a:p>
          <a:p>
            <a:pPr rtl="0" fontAlgn="base"/>
            <a:r>
              <a:rPr lang="fr-BE" sz="1200" b="0" i="0" u="none" strike="noStrike" kern="1200" err="1">
                <a:solidFill>
                  <a:schemeClr val="tx1"/>
                </a:solidFill>
                <a:effectLst/>
                <a:latin typeface="+mn-lt"/>
                <a:ea typeface="+mn-ea"/>
                <a:cs typeface="+mn-cs"/>
              </a:rPr>
              <a:t>Klinische</a:t>
            </a:r>
            <a:r>
              <a:rPr lang="fr-BE" sz="1200" b="0" i="0" u="none" strike="noStrike" kern="1200">
                <a:solidFill>
                  <a:schemeClr val="tx1"/>
                </a:solidFill>
                <a:effectLst/>
                <a:latin typeface="+mn-lt"/>
                <a:ea typeface="+mn-ea"/>
                <a:cs typeface="+mn-cs"/>
              </a:rPr>
              <a:t> </a:t>
            </a:r>
            <a:r>
              <a:rPr lang="fr-BE" sz="1200" b="0" i="0" u="none" strike="noStrike" kern="1200" err="1">
                <a:solidFill>
                  <a:schemeClr val="tx1"/>
                </a:solidFill>
                <a:effectLst/>
                <a:latin typeface="+mn-lt"/>
                <a:ea typeface="+mn-ea"/>
                <a:cs typeface="+mn-cs"/>
              </a:rPr>
              <a:t>evaluatie</a:t>
            </a:r>
            <a:r>
              <a:rPr lang="fr-BE" sz="1200" b="0" i="0" u="none" strike="noStrike" kern="1200">
                <a:solidFill>
                  <a:schemeClr val="tx1"/>
                </a:solidFill>
                <a:effectLst/>
                <a:latin typeface="+mn-lt"/>
                <a:ea typeface="+mn-ea"/>
                <a:cs typeface="+mn-cs"/>
              </a:rPr>
              <a:t> van de </a:t>
            </a:r>
            <a:r>
              <a:rPr lang="fr-BE" sz="1200" b="0" i="0" u="none" strike="noStrike" kern="1200" err="1">
                <a:solidFill>
                  <a:schemeClr val="tx1"/>
                </a:solidFill>
                <a:effectLst/>
                <a:latin typeface="+mn-lt"/>
                <a:ea typeface="+mn-ea"/>
                <a:cs typeface="+mn-cs"/>
              </a:rPr>
              <a:t>ernst</a:t>
            </a:r>
            <a:r>
              <a:rPr lang="fr-BE" sz="1200" b="0" i="0" u="none" strike="noStrike" kern="1200">
                <a:solidFill>
                  <a:schemeClr val="tx1"/>
                </a:solidFill>
                <a:effectLst/>
                <a:latin typeface="+mn-lt"/>
                <a:ea typeface="+mn-ea"/>
                <a:cs typeface="+mn-cs"/>
              </a:rPr>
              <a:t>, </a:t>
            </a:r>
            <a:r>
              <a:rPr lang="fr-BE" sz="1200" b="0" i="0" u="none" strike="noStrike" kern="1200" err="1">
                <a:solidFill>
                  <a:schemeClr val="tx1"/>
                </a:solidFill>
                <a:effectLst/>
                <a:latin typeface="+mn-lt"/>
                <a:ea typeface="+mn-ea"/>
                <a:cs typeface="+mn-cs"/>
              </a:rPr>
              <a:t>oorzaken</a:t>
            </a:r>
            <a:r>
              <a:rPr lang="fr-BE" sz="1200" b="0" i="0" u="none" strike="noStrike" kern="1200">
                <a:solidFill>
                  <a:schemeClr val="tx1"/>
                </a:solidFill>
                <a:effectLst/>
                <a:latin typeface="+mn-lt"/>
                <a:ea typeface="+mn-ea"/>
                <a:cs typeface="+mn-cs"/>
              </a:rPr>
              <a:t>, ... </a:t>
            </a:r>
            <a:r>
              <a:rPr lang="fr-BE" sz="1200" b="0" i="0" u="none" strike="noStrike" kern="1200" err="1">
                <a:solidFill>
                  <a:schemeClr val="tx1"/>
                </a:solidFill>
                <a:effectLst/>
                <a:latin typeface="+mn-lt"/>
                <a:ea typeface="+mn-ea"/>
                <a:cs typeface="+mn-cs"/>
              </a:rPr>
              <a:t>identificatie</a:t>
            </a:r>
            <a:r>
              <a:rPr lang="fr-BE" sz="1200" b="0" i="0" u="none" strike="noStrike" kern="1200">
                <a:solidFill>
                  <a:schemeClr val="tx1"/>
                </a:solidFill>
                <a:effectLst/>
                <a:latin typeface="+mn-lt"/>
                <a:ea typeface="+mn-ea"/>
                <a:cs typeface="+mn-cs"/>
              </a:rPr>
              <a:t> </a:t>
            </a:r>
            <a:r>
              <a:rPr lang="fr-BE" sz="1200" b="0" i="0" u="none" strike="noStrike" kern="1200" err="1">
                <a:solidFill>
                  <a:schemeClr val="tx1"/>
                </a:solidFill>
                <a:effectLst/>
                <a:latin typeface="+mn-lt"/>
                <a:ea typeface="+mn-ea"/>
                <a:cs typeface="+mn-cs"/>
              </a:rPr>
              <a:t>hefbomen</a:t>
            </a:r>
            <a:r>
              <a:rPr lang="fr-BE" sz="1200" b="0" i="0" u="none" strike="noStrike" kern="1200">
                <a:solidFill>
                  <a:schemeClr val="tx1"/>
                </a:solidFill>
                <a:effectLst/>
                <a:latin typeface="+mn-lt"/>
                <a:ea typeface="+mn-ea"/>
                <a:cs typeface="+mn-cs"/>
              </a:rPr>
              <a:t>. </a:t>
            </a:r>
            <a:r>
              <a:rPr lang="nl-NL" sz="1200" b="0" i="0" u="none" strike="noStrike" kern="1200">
                <a:solidFill>
                  <a:schemeClr val="tx1"/>
                </a:solidFill>
                <a:effectLst/>
                <a:latin typeface="+mn-lt"/>
                <a:ea typeface="+mn-ea"/>
                <a:cs typeface="+mn-cs"/>
              </a:rPr>
              <a:t>Overleg tussen actoren met verschillende competenties is cruciaal</a:t>
            </a:r>
            <a:r>
              <a:rPr lang="nl-NL" sz="1200" b="0" i="0" kern="1200">
                <a:solidFill>
                  <a:schemeClr val="tx1"/>
                </a:solidFill>
                <a:effectLst/>
                <a:latin typeface="+mn-lt"/>
                <a:ea typeface="+mn-ea"/>
                <a:cs typeface="+mn-cs"/>
              </a:rPr>
              <a:t>​. Belang van het kennen van aanspreekpunten en bijhorende doorverwijsmogelijkheden! Cf. ook programma burn-out van </a:t>
            </a:r>
            <a:r>
              <a:rPr lang="nl-NL" sz="1200" b="0" i="0" kern="1200" err="1">
                <a:solidFill>
                  <a:schemeClr val="tx1"/>
                </a:solidFill>
                <a:effectLst/>
                <a:latin typeface="+mn-lt"/>
                <a:ea typeface="+mn-ea"/>
                <a:cs typeface="+mn-cs"/>
              </a:rPr>
              <a:t>Fedris</a:t>
            </a:r>
            <a:r>
              <a:rPr lang="nl-NL" sz="1200" b="0" i="0" kern="1200">
                <a:solidFill>
                  <a:schemeClr val="tx1"/>
                </a:solidFill>
                <a:effectLst/>
                <a:latin typeface="+mn-lt"/>
                <a:ea typeface="+mn-ea"/>
                <a:cs typeface="+mn-cs"/>
              </a:rPr>
              <a:t>.</a:t>
            </a:r>
            <a:endParaRPr lang="fr-BE" sz="1200" b="0" i="0" kern="1200">
              <a:solidFill>
                <a:schemeClr val="tx1"/>
              </a:solidFill>
              <a:effectLst/>
              <a:latin typeface="+mn-lt"/>
              <a:ea typeface="+mn-ea"/>
              <a:cs typeface="+mn-cs"/>
            </a:endParaRPr>
          </a:p>
          <a:p>
            <a:endParaRPr lang="nl-NL"/>
          </a:p>
        </p:txBody>
      </p:sp>
      <p:sp>
        <p:nvSpPr>
          <p:cNvPr id="4" name="Tijdelijke aanduiding voor dia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DF8325C-734F-4BD6-9D5D-A0651F9622A6}" type="slidenum">
              <a:rPr kumimoji="0" lang="nl-NL"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48</a:t>
            </a:fld>
            <a:endParaRPr kumimoji="0" lang="nl-NL"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50410520"/>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DF8325C-734F-4BD6-9D5D-A0651F9622A6}" type="slidenum">
              <a:rPr kumimoji="0" lang="nl-NL"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49</a:t>
            </a:fld>
            <a:endParaRPr kumimoji="0" lang="nl-NL"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50633402"/>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BE" dirty="0" err="1"/>
              <a:t>Normaliseren</a:t>
            </a:r>
            <a:r>
              <a:rPr lang="fr-BE" dirty="0"/>
              <a:t> van de </a:t>
            </a:r>
            <a:r>
              <a:rPr lang="fr-BE" dirty="0" err="1"/>
              <a:t>symptomen</a:t>
            </a:r>
            <a:r>
              <a:rPr lang="fr-BE" dirty="0"/>
              <a:t>! </a:t>
            </a:r>
            <a:r>
              <a:rPr lang="nl-NL" sz="1200" b="1" dirty="0">
                <a:solidFill>
                  <a:schemeClr val="accent1"/>
                </a:solidFill>
                <a:latin typeface="Calibri" panose="020F0502020204030204" pitchFamily="34" charset="0"/>
                <a:ea typeface="Calibri"/>
                <a:cs typeface="Calibri" panose="020F0502020204030204" pitchFamily="34" charset="0"/>
              </a:rPr>
              <a:t>Essentieel: inzicht in eigen ervaringen én werksituatie.</a:t>
            </a:r>
            <a:endParaRPr lang="nl-BE" sz="1200" b="1" dirty="0">
              <a:solidFill>
                <a:schemeClr val="accent1"/>
              </a:solidFill>
              <a:latin typeface="Calibri" panose="020F0502020204030204" pitchFamily="34" charset="0"/>
              <a:ea typeface="Calibri"/>
              <a:cs typeface="Calibri" panose="020F0502020204030204" pitchFamily="34" charset="0"/>
            </a:endParaRPr>
          </a:p>
          <a:p>
            <a:endParaRPr lang="fr-BE" dirty="0"/>
          </a:p>
          <a:p>
            <a:pPr marL="0" marR="0" lvl="0" indent="0" algn="l" defTabSz="914400" rtl="0" eaLnBrk="1" fontAlgn="auto" latinLnBrk="0" hangingPunct="1">
              <a:lnSpc>
                <a:spcPct val="100000"/>
              </a:lnSpc>
              <a:spcBef>
                <a:spcPts val="0"/>
              </a:spcBef>
              <a:spcAft>
                <a:spcPts val="0"/>
              </a:spcAft>
              <a:buClrTx/>
              <a:buSzTx/>
              <a:buFontTx/>
              <a:buNone/>
              <a:tabLst/>
              <a:defRPr/>
            </a:pPr>
            <a:r>
              <a:rPr lang="nl-NL" sz="1200" kern="1200" dirty="0">
                <a:solidFill>
                  <a:schemeClr val="tx1"/>
                </a:solidFill>
                <a:effectLst/>
                <a:latin typeface="+mn-lt"/>
                <a:ea typeface="+mn-ea"/>
                <a:cs typeface="+mn-cs"/>
              </a:rPr>
              <a:t>Er moet op het werk worden ingegrepen door middel van maatregelen die de persoon zelf neemt:</a:t>
            </a:r>
            <a:br>
              <a:rPr lang="nl-NL" sz="1200" kern="1200" dirty="0">
                <a:solidFill>
                  <a:schemeClr val="tx1"/>
                </a:solidFill>
                <a:effectLst/>
                <a:latin typeface="+mn-lt"/>
                <a:ea typeface="+mn-ea"/>
                <a:cs typeface="+mn-cs"/>
              </a:rPr>
            </a:br>
            <a:r>
              <a:rPr lang="nl-NL" sz="1200" kern="1200" dirty="0">
                <a:solidFill>
                  <a:schemeClr val="tx1"/>
                </a:solidFill>
                <a:effectLst/>
                <a:latin typeface="+mn-lt"/>
                <a:ea typeface="+mn-ea"/>
                <a:cs typeface="+mn-cs"/>
              </a:rPr>
              <a:t>1) met hulp van ondersteunende instanties binnen zijn bedrijf of instelling (arbeidsarts, preventieadviseur psychosociale aspecten, vertrouwenspersoon, HR, arbeidsinspectie) </a:t>
            </a:r>
            <a:br>
              <a:rPr lang="nl-NL" sz="1200" kern="1200" dirty="0">
                <a:solidFill>
                  <a:schemeClr val="tx1"/>
                </a:solidFill>
                <a:effectLst/>
                <a:latin typeface="+mn-lt"/>
                <a:ea typeface="+mn-ea"/>
                <a:cs typeface="+mn-cs"/>
              </a:rPr>
            </a:br>
            <a:r>
              <a:rPr lang="nl-NL" sz="1200" kern="1200" dirty="0">
                <a:solidFill>
                  <a:schemeClr val="tx1"/>
                </a:solidFill>
                <a:effectLst/>
                <a:latin typeface="+mn-lt"/>
                <a:ea typeface="+mn-ea"/>
                <a:cs typeface="+mn-cs"/>
              </a:rPr>
              <a:t>2) voor een aanpassing van de werksituatie, een interventie van de werkgever na een analyse van de psychosociale risico's, een verandering van afdeling of werkgever, toegelaten activiteit (deeltijds werken),... om bovendien een eventuele terugval te voorkomen.</a:t>
            </a:r>
          </a:p>
          <a:p>
            <a:endParaRPr lang="fr-BE"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DF8325C-734F-4BD6-9D5D-A0651F9622A6}" type="slidenum">
              <a:rPr kumimoji="0" lang="fr-B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50</a:t>
            </a:fld>
            <a:endParaRPr kumimoji="0" lang="fr-B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72015634"/>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DF8325C-734F-4BD6-9D5D-A0651F9622A6}" type="slidenum">
              <a:rPr kumimoji="0" lang="nl-NL"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51</a:t>
            </a:fld>
            <a:endParaRPr kumimoji="0" lang="nl-NL"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73421785"/>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lvl="0" algn="just">
              <a:lnSpc>
                <a:spcPct val="115000"/>
              </a:lnSpc>
              <a:spcAft>
                <a:spcPts val="0"/>
              </a:spcAft>
            </a:pPr>
            <a:r>
              <a:rPr lang="nl-BE" dirty="0">
                <a:solidFill>
                  <a:srgbClr val="1E699D"/>
                </a:solidFill>
                <a:latin typeface="Calibri" panose="020F0502020204030204" pitchFamily="34" charset="0"/>
                <a:cs typeface="Calibri" panose="020F0502020204030204" pitchFamily="34" charset="0"/>
                <a:sym typeface="Wingdings" panose="05000000000000000000" pitchFamily="2" charset="2"/>
              </a:rPr>
              <a:t>D</a:t>
            </a:r>
            <a:r>
              <a:rPr lang="nl-BE" dirty="0">
                <a:solidFill>
                  <a:srgbClr val="1E699D"/>
                </a:solidFill>
                <a:latin typeface="Calibri" panose="020F0502020204030204" pitchFamily="34" charset="0"/>
                <a:cs typeface="Calibri" panose="020F0502020204030204" pitchFamily="34" charset="0"/>
              </a:rPr>
              <a:t>e oorzaken van stress zijn multifactorieel en dus moet er ook rekening worden gehouden met de werkomgeving. Balans tussen energiebronnen en risicofactoren: stel specifieke vragen met betrekking tot het domein werk. </a:t>
            </a:r>
          </a:p>
          <a:p>
            <a:pPr marL="0" marR="0" lvl="0" indent="0" algn="l" defTabSz="914400" rtl="0" eaLnBrk="1" fontAlgn="auto" latinLnBrk="0" hangingPunct="1">
              <a:lnSpc>
                <a:spcPct val="100000"/>
              </a:lnSpc>
              <a:spcBef>
                <a:spcPts val="0"/>
              </a:spcBef>
              <a:spcAft>
                <a:spcPts val="0"/>
              </a:spcAft>
              <a:buClrTx/>
              <a:buSzTx/>
              <a:buFontTx/>
              <a:buNone/>
              <a:tabLst/>
              <a:defRPr/>
            </a:pPr>
            <a:endParaRPr lang="nl-NL" dirty="0"/>
          </a:p>
          <a:p>
            <a:pPr marL="0" marR="0" lvl="0" indent="0" algn="l" defTabSz="914400" rtl="0" eaLnBrk="1" fontAlgn="auto" latinLnBrk="0" hangingPunct="1">
              <a:lnSpc>
                <a:spcPct val="100000"/>
              </a:lnSpc>
              <a:spcBef>
                <a:spcPts val="0"/>
              </a:spcBef>
              <a:spcAft>
                <a:spcPts val="0"/>
              </a:spcAft>
              <a:buClrTx/>
              <a:buSzTx/>
              <a:buFontTx/>
              <a:buNone/>
              <a:tabLst/>
              <a:defRPr/>
            </a:pPr>
            <a:r>
              <a:rPr lang="nl-NL" dirty="0"/>
              <a:t>Het is belangrijk om van bij het begin van een begeleiding/behandeling aandacht te geven aan het domein ‘werk’ en het in kleine stappen te bevragen rekening houdend met hoe de cliënt er op dat moment tegenover staat. Nadien dit verder laten evolueren tijdens volgende consultaties om zo door te groeien naar betere en gerichtere doorverwijzingen naar eventueel gespecialiseerde diensten en samenwerkingen.</a:t>
            </a:r>
          </a:p>
          <a:p>
            <a:endParaRPr lang="nl-NL" dirty="0"/>
          </a:p>
        </p:txBody>
      </p:sp>
      <p:sp>
        <p:nvSpPr>
          <p:cNvPr id="4" name="Tijdelijke aanduiding voor dia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DF8325C-734F-4BD6-9D5D-A0651F9622A6}" type="slidenum">
              <a:rPr kumimoji="0" lang="nl-NL"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52</a:t>
            </a:fld>
            <a:endParaRPr kumimoji="0" lang="nl-NL"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07107210"/>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en-GB" dirty="0" err="1"/>
              <a:t>Gespreksleidraad</a:t>
            </a:r>
            <a:r>
              <a:rPr lang="en-GB" dirty="0"/>
              <a:t> is </a:t>
            </a:r>
            <a:r>
              <a:rPr lang="en-GB" dirty="0" err="1"/>
              <a:t>nuttig</a:t>
            </a:r>
            <a:r>
              <a:rPr lang="en-GB" dirty="0"/>
              <a:t> over alle </a:t>
            </a:r>
            <a:r>
              <a:rPr lang="en-GB" dirty="0" err="1"/>
              <a:t>preventieniveaus</a:t>
            </a:r>
            <a:r>
              <a:rPr lang="en-GB" dirty="0"/>
              <a:t> </a:t>
            </a:r>
            <a:r>
              <a:rPr lang="en-GB" dirty="0" err="1"/>
              <a:t>heen</a:t>
            </a:r>
            <a:r>
              <a:rPr lang="en-GB" dirty="0"/>
              <a:t>. -&gt; </a:t>
            </a:r>
            <a:r>
              <a:rPr lang="en-GB" dirty="0" err="1"/>
              <a:t>ook</a:t>
            </a:r>
            <a:r>
              <a:rPr lang="en-GB" dirty="0"/>
              <a:t> </a:t>
            </a:r>
            <a:r>
              <a:rPr lang="en-GB" dirty="0" err="1"/>
              <a:t>beschikbaar</a:t>
            </a:r>
            <a:r>
              <a:rPr lang="en-GB" dirty="0"/>
              <a:t> </a:t>
            </a:r>
            <a:r>
              <a:rPr lang="en-GB" dirty="0" err="1"/>
              <a:t>als</a:t>
            </a:r>
            <a:r>
              <a:rPr lang="en-GB" dirty="0"/>
              <a:t> fiche in Word. </a:t>
            </a:r>
          </a:p>
          <a:p>
            <a:r>
              <a:rPr lang="nl-NL" dirty="0"/>
              <a:t>Doel: ‘werksituatie’ onder de loep nemen aan de hand van de 5A’s.</a:t>
            </a:r>
            <a:endParaRPr lang="en-GB" dirty="0"/>
          </a:p>
          <a:p>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fr-BE" dirty="0"/>
              <a:t>https://emploi.belgique.be/sites/default/files/content/publications/Guide_Analysedesrisques_Questionnaire.pdf</a:t>
            </a:r>
          </a:p>
          <a:p>
            <a:endParaRPr lang="nl-NL" dirty="0"/>
          </a:p>
        </p:txBody>
      </p:sp>
      <p:sp>
        <p:nvSpPr>
          <p:cNvPr id="4" name="Tijdelijke aanduiding voor dia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DF8325C-734F-4BD6-9D5D-A0651F9622A6}" type="slidenum">
              <a:rPr kumimoji="0" lang="nl-NL"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54</a:t>
            </a:fld>
            <a:endParaRPr kumimoji="0" lang="nl-NL"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7550630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BE" err="1"/>
              <a:t>Voor</a:t>
            </a:r>
            <a:r>
              <a:rPr lang="fr-BE"/>
              <a:t> </a:t>
            </a:r>
            <a:r>
              <a:rPr lang="fr-BE" err="1"/>
              <a:t>meer</a:t>
            </a:r>
            <a:r>
              <a:rPr lang="fr-BE"/>
              <a:t> </a:t>
            </a:r>
            <a:r>
              <a:rPr lang="fr-BE" err="1"/>
              <a:t>informatie</a:t>
            </a:r>
            <a:r>
              <a:rPr lang="fr-BE"/>
              <a:t>: https://www.inami.fgov.be/fr/professionnels/professionnels-de-la-sante/psychologues-cliniciens/dispenser-des-soins-psychologiques-de-premiere-ligne-via-un-reseau-de-sante-mentale</a:t>
            </a:r>
          </a:p>
          <a:p>
            <a:endParaRPr lang="fr-BE"/>
          </a:p>
          <a:p>
            <a:pPr algn="l"/>
            <a:r>
              <a:rPr lang="nl-NL" b="0" i="0">
                <a:solidFill>
                  <a:srgbClr val="2D3235"/>
                </a:solidFill>
                <a:effectLst/>
                <a:latin typeface="Open Sans" panose="020B0606030504020204" pitchFamily="34" charset="0"/>
              </a:rPr>
              <a:t>Voor volwassenen vanaf 24 jaar neemt de ziekteverzekering het grootste deel van de prijs per sessie op zich, onmiddellijk via het derdebetalerssyteem. De patiënt betaalt zelf: </a:t>
            </a:r>
          </a:p>
          <a:p>
            <a:pPr algn="l">
              <a:buFont typeface="Arial" panose="020B0604020202020204" pitchFamily="34" charset="0"/>
              <a:buChar char="•"/>
            </a:pPr>
            <a:r>
              <a:rPr lang="nl-NL" b="0" i="0">
                <a:solidFill>
                  <a:srgbClr val="2D3235"/>
                </a:solidFill>
                <a:effectLst/>
                <a:latin typeface="Open Sans" panose="020B0606030504020204" pitchFamily="34" charset="0"/>
              </a:rPr>
              <a:t>Voor individuele sessies: </a:t>
            </a:r>
            <a:r>
              <a:rPr lang="nl-NL" b="1" i="0">
                <a:solidFill>
                  <a:srgbClr val="2D3235"/>
                </a:solidFill>
                <a:effectLst/>
                <a:latin typeface="Open Sans" panose="020B0606030504020204" pitchFamily="34" charset="0"/>
              </a:rPr>
              <a:t>11 euro per sessie</a:t>
            </a:r>
            <a:r>
              <a:rPr lang="nl-NL" b="0" i="0">
                <a:solidFill>
                  <a:srgbClr val="2D3235"/>
                </a:solidFill>
                <a:effectLst/>
                <a:latin typeface="Open Sans" panose="020B0606030504020204" pitchFamily="34" charset="0"/>
              </a:rPr>
              <a:t>. Als de patiënt recht heeft op een verhoogde tegemoetkoming, betaalt deze 4 euro.</a:t>
            </a:r>
          </a:p>
          <a:p>
            <a:pPr algn="l">
              <a:buFont typeface="Arial" panose="020B0604020202020204" pitchFamily="34" charset="0"/>
              <a:buChar char="•"/>
            </a:pPr>
            <a:r>
              <a:rPr lang="nl-NL" b="0" i="0">
                <a:solidFill>
                  <a:srgbClr val="2D3235"/>
                </a:solidFill>
                <a:effectLst/>
                <a:latin typeface="Open Sans" panose="020B0606030504020204" pitchFamily="34" charset="0"/>
              </a:rPr>
              <a:t>Voor groepssessies: </a:t>
            </a:r>
            <a:r>
              <a:rPr lang="nl-NL" b="1" i="0">
                <a:solidFill>
                  <a:srgbClr val="2D3235"/>
                </a:solidFill>
                <a:effectLst/>
                <a:latin typeface="Open Sans" panose="020B0606030504020204" pitchFamily="34" charset="0"/>
              </a:rPr>
              <a:t>2,5 euro per sessie</a:t>
            </a:r>
            <a:r>
              <a:rPr lang="nl-NL" b="0" i="0">
                <a:solidFill>
                  <a:srgbClr val="2D3235"/>
                </a:solidFill>
                <a:effectLst/>
                <a:latin typeface="Open Sans" panose="020B0606030504020204" pitchFamily="34" charset="0"/>
              </a:rPr>
              <a:t>.</a:t>
            </a:r>
          </a:p>
          <a:p>
            <a:pPr algn="l"/>
            <a:r>
              <a:rPr lang="nl-NL" b="0" i="0">
                <a:solidFill>
                  <a:srgbClr val="2D3235"/>
                </a:solidFill>
                <a:effectLst/>
                <a:latin typeface="Open Sans" panose="020B0606030504020204" pitchFamily="34" charset="0"/>
              </a:rPr>
              <a:t>De eerste individuele sessie is altijd gratis.</a:t>
            </a:r>
          </a:p>
          <a:p>
            <a:pPr algn="l"/>
            <a:r>
              <a:rPr lang="nl-NL" b="0" i="0">
                <a:solidFill>
                  <a:srgbClr val="2D3235"/>
                </a:solidFill>
                <a:effectLst/>
                <a:latin typeface="Open Sans" panose="020B0606030504020204" pitchFamily="34" charset="0"/>
              </a:rPr>
              <a:t>De gemeenschapsgerichte interventies (groepssessies) zijn altijd gratis.</a:t>
            </a:r>
          </a:p>
          <a:p>
            <a:endParaRPr lang="fr-BE"/>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DF8325C-734F-4BD6-9D5D-A0651F9622A6}" type="slidenum">
              <a:rPr kumimoji="0" lang="fr-B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fr-B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69228521"/>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Bij hulpvraag en verwachtingen: Misschien meer voorbeelden weergeven zoals terug naar de huidige werkgever, niet meer terug naar de huidige werkgever, maar wel de wens om terug te gaan werken, aangepast werk, toegelaten activiteit (deeltijds werken), angst om stappen naar werk te zetten maar dit op eigen tempo/op maat in een veilige context willen exploreren,…</a:t>
            </a:r>
          </a:p>
          <a:p>
            <a:endParaRPr lang="nl-NL" dirty="0"/>
          </a:p>
        </p:txBody>
      </p:sp>
      <p:sp>
        <p:nvSpPr>
          <p:cNvPr id="4" name="Tijdelijke aanduiding voor dia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DF8325C-734F-4BD6-9D5D-A0651F9622A6}" type="slidenum">
              <a:rPr kumimoji="0" lang="nl-NL"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55</a:t>
            </a:fld>
            <a:endParaRPr kumimoji="0" lang="nl-NL"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05892733"/>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en-GB" err="1"/>
              <a:t>Huisarts</a:t>
            </a:r>
            <a:r>
              <a:rPr lang="en-GB"/>
              <a:t> </a:t>
            </a:r>
            <a:r>
              <a:rPr lang="en-GB" err="1"/>
              <a:t>zou</a:t>
            </a:r>
            <a:r>
              <a:rPr lang="en-GB"/>
              <a:t> </a:t>
            </a:r>
            <a:r>
              <a:rPr lang="en-GB" err="1"/>
              <a:t>kunnen</a:t>
            </a:r>
            <a:r>
              <a:rPr lang="en-GB"/>
              <a:t> </a:t>
            </a:r>
            <a:r>
              <a:rPr lang="en-GB" err="1"/>
              <a:t>helpen</a:t>
            </a:r>
            <a:r>
              <a:rPr lang="en-GB"/>
              <a:t> bij het </a:t>
            </a:r>
            <a:r>
              <a:rPr lang="en-GB" err="1"/>
              <a:t>maken</a:t>
            </a:r>
            <a:r>
              <a:rPr lang="en-GB"/>
              <a:t> van een </a:t>
            </a:r>
            <a:r>
              <a:rPr lang="en-GB" err="1"/>
              <a:t>afspraak</a:t>
            </a:r>
            <a:r>
              <a:rPr lang="en-GB"/>
              <a:t> bij een </a:t>
            </a:r>
            <a:r>
              <a:rPr lang="en-GB" err="1"/>
              <a:t>psycholoog</a:t>
            </a:r>
            <a:r>
              <a:rPr lang="en-GB"/>
              <a:t> (</a:t>
            </a:r>
            <a:r>
              <a:rPr lang="en-GB" err="1"/>
              <a:t>werkt</a:t>
            </a:r>
            <a:r>
              <a:rPr lang="en-GB"/>
              <a:t> </a:t>
            </a:r>
            <a:r>
              <a:rPr lang="en-GB" err="1"/>
              <a:t>drempelverlagend</a:t>
            </a:r>
            <a:r>
              <a:rPr lang="en-GB"/>
              <a:t> </a:t>
            </a:r>
            <a:r>
              <a:rPr lang="en-GB" err="1"/>
              <a:t>voor</a:t>
            </a:r>
            <a:r>
              <a:rPr lang="en-GB"/>
              <a:t> patient)</a:t>
            </a:r>
            <a:endParaRPr lang="nl-NL"/>
          </a:p>
        </p:txBody>
      </p:sp>
      <p:sp>
        <p:nvSpPr>
          <p:cNvPr id="4" name="Tijdelijke aanduiding voor dia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DF8325C-734F-4BD6-9D5D-A0651F9622A6}" type="slidenum">
              <a:rPr kumimoji="0" lang="nl-NL"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56</a:t>
            </a:fld>
            <a:endParaRPr kumimoji="0" lang="nl-NL"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57310351"/>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en-GB" dirty="0" err="1"/>
              <a:t>Ontwikkeld</a:t>
            </a:r>
            <a:r>
              <a:rPr lang="en-GB" dirty="0"/>
              <a:t> door </a:t>
            </a:r>
            <a:r>
              <a:rPr lang="en-GB" dirty="0" err="1"/>
              <a:t>referentiecel</a:t>
            </a:r>
            <a:r>
              <a:rPr lang="en-GB" dirty="0"/>
              <a:t> Vlaams-Brabant Oost</a:t>
            </a:r>
            <a:endParaRPr lang="nl-NL" dirty="0"/>
          </a:p>
        </p:txBody>
      </p:sp>
      <p:sp>
        <p:nvSpPr>
          <p:cNvPr id="4" name="Tijdelijke aanduiding voor dianummer 3"/>
          <p:cNvSpPr>
            <a:spLocks noGrp="1"/>
          </p:cNvSpPr>
          <p:nvPr>
            <p:ph type="sldNum" sz="quarter" idx="5"/>
          </p:nvPr>
        </p:nvSpPr>
        <p:spPr/>
        <p:txBody>
          <a:bodyPr/>
          <a:lstStyle/>
          <a:p>
            <a:fld id="{F84E3C22-7C64-4B61-A85C-F3284DE1466A}" type="slidenum">
              <a:rPr lang="fr-BE" smtClean="0"/>
              <a:t>57</a:t>
            </a:fld>
            <a:endParaRPr lang="fr-BE"/>
          </a:p>
        </p:txBody>
      </p:sp>
    </p:spTree>
    <p:extLst>
      <p:ext uri="{BB962C8B-B14F-4D97-AF65-F5344CB8AC3E}">
        <p14:creationId xmlns:p14="http://schemas.microsoft.com/office/powerpoint/2010/main" val="1071583872"/>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en-GB" dirty="0"/>
              <a:t>Wat </a:t>
            </a:r>
            <a:r>
              <a:rPr lang="en-GB" dirty="0" err="1"/>
              <a:t>kan</a:t>
            </a:r>
            <a:r>
              <a:rPr lang="en-GB" dirty="0"/>
              <a:t> </a:t>
            </a:r>
            <a:r>
              <a:rPr lang="en-GB" dirty="0" err="1"/>
              <a:t>huisarts</a:t>
            </a:r>
            <a:r>
              <a:rPr lang="en-GB" dirty="0"/>
              <a:t> </a:t>
            </a:r>
            <a:r>
              <a:rPr lang="en-GB" dirty="0" err="1"/>
              <a:t>doen</a:t>
            </a:r>
            <a:r>
              <a:rPr lang="en-GB" dirty="0"/>
              <a:t> in de </a:t>
            </a:r>
            <a:r>
              <a:rPr lang="en-GB" dirty="0" err="1"/>
              <a:t>tussentijd</a:t>
            </a:r>
            <a:r>
              <a:rPr lang="en-GB" dirty="0"/>
              <a:t> (</a:t>
            </a:r>
            <a:r>
              <a:rPr lang="en-GB" dirty="0" err="1"/>
              <a:t>bij</a:t>
            </a:r>
            <a:r>
              <a:rPr lang="en-GB" dirty="0"/>
              <a:t> </a:t>
            </a:r>
            <a:r>
              <a:rPr lang="en-GB" dirty="0" err="1"/>
              <a:t>wachtlijst</a:t>
            </a:r>
            <a:r>
              <a:rPr lang="en-GB" dirty="0"/>
              <a:t> </a:t>
            </a:r>
            <a:r>
              <a:rPr lang="en-GB" dirty="0" err="1"/>
              <a:t>individuele</a:t>
            </a:r>
            <a:r>
              <a:rPr lang="en-GB" dirty="0"/>
              <a:t> </a:t>
            </a:r>
            <a:r>
              <a:rPr lang="en-GB" dirty="0" err="1"/>
              <a:t>sessies</a:t>
            </a:r>
            <a:r>
              <a:rPr lang="en-GB" dirty="0"/>
              <a:t> ELP) </a:t>
            </a:r>
            <a:r>
              <a:rPr lang="en-GB" dirty="0" err="1"/>
              <a:t>naast</a:t>
            </a:r>
            <a:r>
              <a:rPr lang="en-GB" dirty="0"/>
              <a:t> het </a:t>
            </a:r>
            <a:r>
              <a:rPr lang="en-GB" dirty="0" err="1"/>
              <a:t>voorschrijven</a:t>
            </a:r>
            <a:r>
              <a:rPr lang="en-GB" dirty="0"/>
              <a:t> van </a:t>
            </a:r>
            <a:r>
              <a:rPr lang="en-GB" dirty="0" err="1"/>
              <a:t>arbeidsongeschiktheid</a:t>
            </a:r>
            <a:r>
              <a:rPr lang="en-GB" dirty="0"/>
              <a:t>?</a:t>
            </a:r>
          </a:p>
          <a:p>
            <a:pPr marL="228600" indent="-228600">
              <a:buAutoNum type="arabicParenR"/>
            </a:pPr>
            <a:r>
              <a:rPr lang="en-GB" dirty="0" err="1"/>
              <a:t>Preventieadviseur</a:t>
            </a:r>
            <a:r>
              <a:rPr lang="en-GB" dirty="0"/>
              <a:t> </a:t>
            </a:r>
            <a:r>
              <a:rPr lang="en-GB" dirty="0" err="1"/>
              <a:t>psychosociale</a:t>
            </a:r>
            <a:r>
              <a:rPr lang="en-GB" dirty="0"/>
              <a:t> </a:t>
            </a:r>
            <a:r>
              <a:rPr lang="en-GB" dirty="0" err="1"/>
              <a:t>aspecten</a:t>
            </a:r>
            <a:r>
              <a:rPr lang="en-GB" dirty="0"/>
              <a:t> -&gt; </a:t>
            </a:r>
            <a:r>
              <a:rPr lang="en-GB" dirty="0" err="1"/>
              <a:t>bij</a:t>
            </a:r>
            <a:r>
              <a:rPr lang="en-GB" dirty="0"/>
              <a:t> </a:t>
            </a:r>
            <a:r>
              <a:rPr lang="en-GB" dirty="0" err="1"/>
              <a:t>aanvraag</a:t>
            </a:r>
            <a:r>
              <a:rPr lang="en-GB" dirty="0"/>
              <a:t> </a:t>
            </a:r>
            <a:r>
              <a:rPr lang="en-GB" dirty="0" err="1"/>
              <a:t>moet</a:t>
            </a:r>
            <a:r>
              <a:rPr lang="en-GB" dirty="0"/>
              <a:t> de </a:t>
            </a:r>
            <a:r>
              <a:rPr lang="en-GB" dirty="0" err="1"/>
              <a:t>persoon</a:t>
            </a:r>
            <a:r>
              <a:rPr lang="en-GB" dirty="0"/>
              <a:t> </a:t>
            </a:r>
            <a:r>
              <a:rPr lang="en-GB" dirty="0" err="1"/>
              <a:t>gezien</a:t>
            </a:r>
            <a:r>
              <a:rPr lang="en-GB" dirty="0"/>
              <a:t> </a:t>
            </a:r>
            <a:r>
              <a:rPr lang="en-GB" dirty="0" err="1"/>
              <a:t>worden</a:t>
            </a:r>
            <a:r>
              <a:rPr lang="en-GB" dirty="0"/>
              <a:t> </a:t>
            </a:r>
            <a:r>
              <a:rPr lang="en-GB" dirty="0" err="1"/>
              <a:t>binnen</a:t>
            </a:r>
            <a:r>
              <a:rPr lang="en-GB" dirty="0"/>
              <a:t> de 10 </a:t>
            </a:r>
            <a:r>
              <a:rPr lang="en-GB" dirty="0" err="1"/>
              <a:t>dagen</a:t>
            </a:r>
            <a:r>
              <a:rPr lang="en-GB" dirty="0"/>
              <a:t> (</a:t>
            </a:r>
            <a:r>
              <a:rPr lang="en-GB" dirty="0" err="1"/>
              <a:t>wettelijk</a:t>
            </a:r>
            <a:r>
              <a:rPr lang="en-GB" dirty="0"/>
              <a:t>) – </a:t>
            </a:r>
            <a:r>
              <a:rPr lang="en-GB" dirty="0" err="1"/>
              <a:t>geen</a:t>
            </a:r>
            <a:r>
              <a:rPr lang="en-GB" dirty="0"/>
              <a:t> </a:t>
            </a:r>
            <a:r>
              <a:rPr lang="en-GB" dirty="0" err="1"/>
              <a:t>langdurige</a:t>
            </a:r>
            <a:r>
              <a:rPr lang="en-GB" dirty="0"/>
              <a:t> </a:t>
            </a:r>
            <a:r>
              <a:rPr lang="en-GB" dirty="0" err="1"/>
              <a:t>begeleiding</a:t>
            </a:r>
            <a:r>
              <a:rPr lang="en-GB" dirty="0"/>
              <a:t> maar </a:t>
            </a:r>
            <a:r>
              <a:rPr lang="en-GB" dirty="0" err="1"/>
              <a:t>kan</a:t>
            </a:r>
            <a:r>
              <a:rPr lang="en-GB" dirty="0"/>
              <a:t> </a:t>
            </a:r>
            <a:r>
              <a:rPr lang="en-GB" dirty="0" err="1"/>
              <a:t>helpen</a:t>
            </a:r>
            <a:r>
              <a:rPr lang="en-GB" dirty="0"/>
              <a:t> </a:t>
            </a:r>
            <a:r>
              <a:rPr lang="en-GB" dirty="0" err="1"/>
              <a:t>bij</a:t>
            </a:r>
            <a:r>
              <a:rPr lang="en-GB" dirty="0"/>
              <a:t> </a:t>
            </a:r>
            <a:r>
              <a:rPr lang="en-GB" dirty="0" err="1"/>
              <a:t>stressmanagement</a:t>
            </a:r>
            <a:r>
              <a:rPr lang="en-GB" dirty="0"/>
              <a:t> in de </a:t>
            </a:r>
            <a:r>
              <a:rPr lang="en-GB" dirty="0" err="1"/>
              <a:t>tussentijd</a:t>
            </a:r>
            <a:r>
              <a:rPr lang="en-GB" dirty="0"/>
              <a:t>.</a:t>
            </a:r>
          </a:p>
          <a:p>
            <a:pPr marL="228600" indent="-228600">
              <a:buAutoNum type="arabicParenR"/>
            </a:pPr>
            <a:r>
              <a:rPr lang="en-GB" dirty="0" err="1"/>
              <a:t>Groepssessies</a:t>
            </a:r>
            <a:r>
              <a:rPr lang="en-GB" dirty="0"/>
              <a:t> </a:t>
            </a:r>
            <a:r>
              <a:rPr lang="en-GB" dirty="0" err="1"/>
              <a:t>binnen</a:t>
            </a:r>
            <a:r>
              <a:rPr lang="en-GB" dirty="0"/>
              <a:t> de ELP-</a:t>
            </a:r>
            <a:r>
              <a:rPr lang="en-GB" dirty="0" err="1"/>
              <a:t>conventie</a:t>
            </a:r>
            <a:r>
              <a:rPr lang="en-GB" dirty="0"/>
              <a:t>! </a:t>
            </a:r>
          </a:p>
          <a:p>
            <a:pPr marL="228600" indent="-228600">
              <a:buAutoNum type="arabicParenR"/>
            </a:pPr>
            <a:r>
              <a:rPr lang="en-GB" dirty="0"/>
              <a:t>Online </a:t>
            </a:r>
            <a:r>
              <a:rPr lang="en-GB" dirty="0" err="1"/>
              <a:t>hulp</a:t>
            </a:r>
            <a:r>
              <a:rPr lang="en-GB" dirty="0"/>
              <a:t> en/of </a:t>
            </a:r>
            <a:r>
              <a:rPr lang="en-GB" dirty="0" err="1"/>
              <a:t>zelfapps</a:t>
            </a:r>
            <a:r>
              <a:rPr lang="en-GB" dirty="0"/>
              <a:t> (</a:t>
            </a:r>
            <a:r>
              <a:rPr lang="en-GB" dirty="0" err="1"/>
              <a:t>cf</a:t>
            </a:r>
            <a:r>
              <a:rPr lang="en-GB" dirty="0"/>
              <a:t> </a:t>
            </a:r>
            <a:r>
              <a:rPr lang="en-GB" dirty="0" err="1"/>
              <a:t>lijst</a:t>
            </a:r>
            <a:r>
              <a:rPr lang="en-GB" dirty="0"/>
              <a:t> met online </a:t>
            </a:r>
            <a:r>
              <a:rPr lang="en-GB" dirty="0" err="1"/>
              <a:t>hulpbronnen</a:t>
            </a:r>
            <a:r>
              <a:rPr lang="en-GB" dirty="0"/>
              <a:t>) </a:t>
            </a:r>
          </a:p>
          <a:p>
            <a:pPr marL="228600" indent="-228600">
              <a:buAutoNum type="arabicParenR"/>
            </a:pPr>
            <a:r>
              <a:rPr lang="en-GB" dirty="0" err="1"/>
              <a:t>Lichaamstherapie</a:t>
            </a:r>
            <a:r>
              <a:rPr lang="en-GB" dirty="0"/>
              <a:t> </a:t>
            </a:r>
            <a:r>
              <a:rPr lang="en-GB" dirty="0" err="1"/>
              <a:t>bij</a:t>
            </a:r>
            <a:r>
              <a:rPr lang="en-GB" dirty="0"/>
              <a:t> </a:t>
            </a:r>
            <a:r>
              <a:rPr lang="en-GB" dirty="0" err="1"/>
              <a:t>kinesist</a:t>
            </a:r>
            <a:endParaRPr lang="nl-NL" dirty="0"/>
          </a:p>
          <a:p>
            <a:pPr marL="228600" indent="-228600">
              <a:buAutoNum type="arabicParenR"/>
            </a:pPr>
            <a:r>
              <a:rPr lang="en-GB" dirty="0"/>
              <a:t>(job)coach </a:t>
            </a:r>
            <a:r>
              <a:rPr lang="en-GB" dirty="0" err="1"/>
              <a:t>waar</a:t>
            </a:r>
            <a:r>
              <a:rPr lang="en-GB" dirty="0"/>
              <a:t> de </a:t>
            </a:r>
            <a:r>
              <a:rPr lang="en-GB" dirty="0" err="1"/>
              <a:t>huisarts</a:t>
            </a:r>
            <a:r>
              <a:rPr lang="en-GB" dirty="0"/>
              <a:t> </a:t>
            </a:r>
            <a:r>
              <a:rPr lang="en-GB" dirty="0" err="1"/>
              <a:t>een</a:t>
            </a:r>
            <a:r>
              <a:rPr lang="en-GB" dirty="0"/>
              <a:t> </a:t>
            </a:r>
            <a:r>
              <a:rPr lang="en-GB" dirty="0" err="1"/>
              <a:t>goede</a:t>
            </a:r>
            <a:r>
              <a:rPr lang="en-GB" dirty="0"/>
              <a:t> </a:t>
            </a:r>
            <a:r>
              <a:rPr lang="en-GB" dirty="0" err="1"/>
              <a:t>samenwerking</a:t>
            </a:r>
            <a:r>
              <a:rPr lang="en-GB" dirty="0"/>
              <a:t> mee </a:t>
            </a:r>
            <a:r>
              <a:rPr lang="en-GB" dirty="0" err="1"/>
              <a:t>heeft</a:t>
            </a:r>
            <a:r>
              <a:rPr lang="en-GB" dirty="0"/>
              <a:t> </a:t>
            </a:r>
            <a:r>
              <a:rPr lang="en-GB" dirty="0" err="1"/>
              <a:t>én</a:t>
            </a:r>
            <a:r>
              <a:rPr lang="en-GB" dirty="0"/>
              <a:t> die </a:t>
            </a:r>
            <a:r>
              <a:rPr lang="en-GB" dirty="0" err="1"/>
              <a:t>voldoende</a:t>
            </a:r>
            <a:r>
              <a:rPr lang="en-GB" dirty="0"/>
              <a:t> </a:t>
            </a:r>
            <a:r>
              <a:rPr lang="en-GB" dirty="0" err="1"/>
              <a:t>ervaring</a:t>
            </a:r>
            <a:r>
              <a:rPr lang="en-GB" dirty="0"/>
              <a:t> </a:t>
            </a:r>
            <a:r>
              <a:rPr lang="en-GB" dirty="0" err="1"/>
              <a:t>heeft</a:t>
            </a:r>
            <a:r>
              <a:rPr lang="en-GB" dirty="0"/>
              <a:t> en </a:t>
            </a:r>
            <a:r>
              <a:rPr lang="en-GB" dirty="0" err="1"/>
              <a:t>kwaliteit</a:t>
            </a:r>
            <a:r>
              <a:rPr lang="en-GB" dirty="0"/>
              <a:t> </a:t>
            </a:r>
            <a:r>
              <a:rPr lang="en-GB" dirty="0" err="1"/>
              <a:t>kan</a:t>
            </a:r>
            <a:r>
              <a:rPr lang="en-GB" dirty="0"/>
              <a:t> </a:t>
            </a:r>
            <a:r>
              <a:rPr lang="en-GB" dirty="0" err="1"/>
              <a:t>waarborgen</a:t>
            </a:r>
            <a:r>
              <a:rPr lang="en-GB" dirty="0"/>
              <a:t> (</a:t>
            </a:r>
            <a:r>
              <a:rPr lang="en-GB" dirty="0" err="1"/>
              <a:t>belangrijk</a:t>
            </a:r>
            <a:r>
              <a:rPr lang="en-GB" dirty="0"/>
              <a:t>: </a:t>
            </a:r>
            <a:r>
              <a:rPr lang="en-GB" dirty="0" err="1"/>
              <a:t>iedereen</a:t>
            </a:r>
            <a:r>
              <a:rPr lang="en-GB" dirty="0"/>
              <a:t> </a:t>
            </a:r>
            <a:r>
              <a:rPr lang="en-GB" dirty="0" err="1"/>
              <a:t>kan</a:t>
            </a:r>
            <a:r>
              <a:rPr lang="en-GB" dirty="0"/>
              <a:t> </a:t>
            </a:r>
            <a:r>
              <a:rPr lang="en-GB" dirty="0" err="1"/>
              <a:t>zich</a:t>
            </a:r>
            <a:r>
              <a:rPr lang="en-GB" dirty="0"/>
              <a:t> (job)coach </a:t>
            </a:r>
            <a:r>
              <a:rPr lang="en-GB" dirty="0" err="1"/>
              <a:t>noemen</a:t>
            </a:r>
            <a:r>
              <a:rPr lang="en-GB" dirty="0"/>
              <a:t>, </a:t>
            </a:r>
            <a:r>
              <a:rPr lang="en-GB" dirty="0" err="1"/>
              <a:t>zelfs</a:t>
            </a:r>
            <a:r>
              <a:rPr lang="en-GB" dirty="0"/>
              <a:t> </a:t>
            </a:r>
            <a:r>
              <a:rPr lang="en-GB" dirty="0" err="1"/>
              <a:t>na</a:t>
            </a:r>
            <a:r>
              <a:rPr lang="en-GB" dirty="0"/>
              <a:t> het </a:t>
            </a:r>
            <a:r>
              <a:rPr lang="en-GB" dirty="0" err="1"/>
              <a:t>volgen</a:t>
            </a:r>
            <a:r>
              <a:rPr lang="en-GB" dirty="0"/>
              <a:t> van </a:t>
            </a:r>
            <a:r>
              <a:rPr lang="en-GB" dirty="0" err="1"/>
              <a:t>een</a:t>
            </a:r>
            <a:r>
              <a:rPr lang="en-GB" dirty="0"/>
              <a:t> </a:t>
            </a:r>
            <a:r>
              <a:rPr lang="en-GB" dirty="0" err="1"/>
              <a:t>zeer</a:t>
            </a:r>
            <a:r>
              <a:rPr lang="en-GB" dirty="0"/>
              <a:t> </a:t>
            </a:r>
            <a:r>
              <a:rPr lang="en-GB" dirty="0" err="1"/>
              <a:t>korte</a:t>
            </a:r>
            <a:r>
              <a:rPr lang="en-GB" dirty="0"/>
              <a:t> </a:t>
            </a:r>
            <a:r>
              <a:rPr lang="en-GB" dirty="0" err="1"/>
              <a:t>opleiding</a:t>
            </a:r>
            <a:r>
              <a:rPr lang="en-GB" dirty="0"/>
              <a:t>)</a:t>
            </a:r>
          </a:p>
          <a:p>
            <a:pPr marL="228600" indent="-228600">
              <a:buAutoNum type="arabicParenR"/>
            </a:pPr>
            <a:r>
              <a:rPr lang="en-GB" dirty="0"/>
              <a:t>…?</a:t>
            </a:r>
          </a:p>
          <a:p>
            <a:endParaRPr lang="nl-NL" b="1" dirty="0"/>
          </a:p>
          <a:p>
            <a:r>
              <a:rPr lang="nl-NL" b="1" dirty="0"/>
              <a:t>Wanneer verwijzen naar tweede lijn (psychiater)?</a:t>
            </a:r>
            <a:endParaRPr lang="nl-NL" dirty="0"/>
          </a:p>
          <a:p>
            <a:pPr>
              <a:buFont typeface="Arial" panose="020B0604020202020204" pitchFamily="34" charset="0"/>
              <a:buChar char="•"/>
            </a:pPr>
            <a:r>
              <a:rPr lang="nl-NL" dirty="0"/>
              <a:t>Meestal behandelbaar in de eerste lijn</a:t>
            </a:r>
          </a:p>
          <a:p>
            <a:pPr>
              <a:buFont typeface="Arial" panose="020B0604020202020204" pitchFamily="34" charset="0"/>
              <a:buChar char="•"/>
            </a:pPr>
            <a:r>
              <a:rPr lang="nl-NL" b="1" dirty="0"/>
              <a:t>Verwijzen bij volgende alarmsignalen</a:t>
            </a:r>
            <a:r>
              <a:rPr lang="nl-NL" dirty="0"/>
              <a:t>:</a:t>
            </a:r>
          </a:p>
          <a:p>
            <a:pPr marL="742950" lvl="1" indent="-285750">
              <a:buFont typeface="Arial" panose="020B0604020202020204" pitchFamily="34" charset="0"/>
              <a:buChar char="•"/>
            </a:pPr>
            <a:r>
              <a:rPr lang="nl-NL" dirty="0"/>
              <a:t>Suïcidaliteit of zelfdestructief gedrag</a:t>
            </a:r>
          </a:p>
          <a:p>
            <a:pPr marL="742950" lvl="1" indent="-285750">
              <a:buFont typeface="Arial" panose="020B0604020202020204" pitchFamily="34" charset="0"/>
              <a:buChar char="•"/>
            </a:pPr>
            <a:r>
              <a:rPr lang="nl-NL" dirty="0"/>
              <a:t>Ernstige depressieve symptomen</a:t>
            </a:r>
          </a:p>
          <a:p>
            <a:pPr marL="742950" lvl="1" indent="-285750">
              <a:buFont typeface="Arial" panose="020B0604020202020204" pitchFamily="34" charset="0"/>
              <a:buChar char="•"/>
            </a:pPr>
            <a:r>
              <a:rPr lang="nl-NL" dirty="0"/>
              <a:t>Psychotische kenmerken (of manie)</a:t>
            </a:r>
          </a:p>
          <a:p>
            <a:pPr marL="742950" lvl="1" indent="-285750">
              <a:buFont typeface="Arial" panose="020B0604020202020204" pitchFamily="34" charset="0"/>
              <a:buChar char="•"/>
            </a:pPr>
            <a:r>
              <a:rPr lang="nl-NL" dirty="0"/>
              <a:t>Functionele uitval ondanks eerstelijnszorg</a:t>
            </a:r>
          </a:p>
          <a:p>
            <a:pPr marL="742950" lvl="1" indent="-285750">
              <a:buFont typeface="Arial" panose="020B0604020202020204" pitchFamily="34" charset="0"/>
              <a:buChar char="•"/>
            </a:pPr>
            <a:r>
              <a:rPr lang="nl-NL" dirty="0"/>
              <a:t>Ernstiger dan initieel verwacht</a:t>
            </a:r>
          </a:p>
          <a:p>
            <a:pPr marL="742950" lvl="1" indent="-285750">
              <a:buFont typeface="Arial" panose="020B0604020202020204" pitchFamily="34" charset="0"/>
              <a:buChar char="•"/>
            </a:pPr>
            <a:r>
              <a:rPr lang="nl-NL" dirty="0"/>
              <a:t>…</a:t>
            </a:r>
          </a:p>
          <a:p>
            <a:endParaRPr lang="nl-NL" dirty="0"/>
          </a:p>
        </p:txBody>
      </p:sp>
      <p:sp>
        <p:nvSpPr>
          <p:cNvPr id="4" name="Tijdelijke aanduiding voor dia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DF8325C-734F-4BD6-9D5D-A0651F9622A6}" type="slidenum">
              <a:rPr kumimoji="0" lang="nl-NL"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58</a:t>
            </a:fld>
            <a:endParaRPr kumimoji="0" lang="nl-NL"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16247450"/>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rtl="0"/>
            <a:r>
              <a:rPr lang="nl-NL" sz="1200" b="1" dirty="0">
                <a:latin typeface="+mn-lt"/>
                <a:ea typeface="Calibri"/>
                <a:cs typeface="Calibri"/>
              </a:rPr>
              <a:t>Dit zijn voorbeelden van zaken die een psycholoog kan doen tijdens de sessie, maar stap 1 is dat de hulpvraag moet worden geanalyseerd, vervolgens de werksituatie die aan (gedeeltelijk) de vraag ten grondslag ligt, en op basis van die analyse moeten de te volgen actielijnen worden bepaald.</a:t>
            </a:r>
            <a:endParaRPr lang="nl-NL" dirty="0"/>
          </a:p>
          <a:p>
            <a:pPr rtl="0"/>
            <a:r>
              <a:rPr lang="nl-NL" dirty="0"/>
              <a:t>•</a:t>
            </a:r>
            <a:r>
              <a:rPr lang="nl-NL" dirty="0" err="1"/>
              <a:t>Psychoeducatie</a:t>
            </a:r>
            <a:r>
              <a:rPr lang="nl-NL" dirty="0"/>
              <a:t> + overzicht stressklachten</a:t>
            </a:r>
          </a:p>
          <a:p>
            <a:pPr rtl="0"/>
            <a:r>
              <a:rPr lang="nl-NL" dirty="0"/>
              <a:t>•</a:t>
            </a:r>
            <a:r>
              <a:rPr lang="nl-NL" b="1" dirty="0" err="1"/>
              <a:t>Identitificatie</a:t>
            </a:r>
            <a:r>
              <a:rPr lang="nl-NL" b="1" dirty="0"/>
              <a:t> oorzakelijke factoren in de persoon, de omgeving en het werk</a:t>
            </a:r>
            <a:endParaRPr lang="nl-NL" dirty="0"/>
          </a:p>
          <a:p>
            <a:pPr rtl="0"/>
            <a:r>
              <a:rPr lang="nl-NL" dirty="0"/>
              <a:t>•</a:t>
            </a:r>
            <a:r>
              <a:rPr lang="nl-NL" b="1" dirty="0"/>
              <a:t>Opmaak balans energiegevers-energievreters</a:t>
            </a:r>
            <a:endParaRPr lang="nl-NL" dirty="0"/>
          </a:p>
          <a:p>
            <a:pPr rtl="0"/>
            <a:r>
              <a:rPr lang="nl-NL" dirty="0"/>
              <a:t>•</a:t>
            </a:r>
            <a:r>
              <a:rPr lang="nl-NL" b="1" dirty="0"/>
              <a:t>Leren  over eigen stresscoping</a:t>
            </a:r>
            <a:endParaRPr lang="nl-NL" dirty="0"/>
          </a:p>
          <a:p>
            <a:pPr rtl="0"/>
            <a:r>
              <a:rPr lang="nl-NL" dirty="0"/>
              <a:t>•</a:t>
            </a:r>
            <a:r>
              <a:rPr lang="nl-NL" b="1" dirty="0"/>
              <a:t>Identificatie denkfouten</a:t>
            </a:r>
            <a:endParaRPr lang="nl-NL" dirty="0"/>
          </a:p>
          <a:p>
            <a:pPr rtl="0"/>
            <a:r>
              <a:rPr lang="nl-NL" dirty="0"/>
              <a:t>•</a:t>
            </a:r>
            <a:r>
              <a:rPr lang="nl-NL" b="1" dirty="0"/>
              <a:t>Informeren over zelfzorg</a:t>
            </a:r>
            <a:endParaRPr lang="nl-NL" dirty="0"/>
          </a:p>
          <a:p>
            <a:pPr rtl="0"/>
            <a:r>
              <a:rPr lang="nl-NL" dirty="0"/>
              <a:t>•</a:t>
            </a:r>
            <a:r>
              <a:rPr lang="nl-NL" b="1" dirty="0"/>
              <a:t>Opmaak persoonlijk actieplan: wat kan ik zelf doen, wat kan er in mijn omgeving helpen, wat kan het werk doen, wat kunnen overige betrokken hulpverleners doen</a:t>
            </a:r>
            <a:endParaRPr lang="nl-NL" dirty="0"/>
          </a:p>
          <a:p>
            <a:pPr rtl="0"/>
            <a:r>
              <a:rPr lang="nl-NL" dirty="0"/>
              <a:t>•</a:t>
            </a:r>
            <a:r>
              <a:rPr lang="nl-NL" b="1" dirty="0"/>
              <a:t>Opvolging: terugval voorkomen door systematisch follow-up moment</a:t>
            </a:r>
          </a:p>
          <a:p>
            <a:pPr rtl="0"/>
            <a:endParaRPr lang="nl-NL" b="1" dirty="0"/>
          </a:p>
          <a:p>
            <a:r>
              <a:rPr lang="en-GB" sz="1200" kern="1200" dirty="0">
                <a:solidFill>
                  <a:schemeClr val="tx1"/>
                </a:solidFill>
                <a:effectLst/>
                <a:latin typeface="+mn-lt"/>
                <a:ea typeface="+mn-ea"/>
                <a:cs typeface="+mn-cs"/>
              </a:rPr>
              <a:t>V.J: </a:t>
            </a:r>
            <a:r>
              <a:rPr lang="en-GB" sz="1200" kern="1200" dirty="0" err="1">
                <a:solidFill>
                  <a:schemeClr val="tx1"/>
                </a:solidFill>
                <a:effectLst/>
                <a:latin typeface="+mn-lt"/>
                <a:ea typeface="+mn-ea"/>
                <a:cs typeface="+mn-cs"/>
              </a:rPr>
              <a:t>Psychologisch</a:t>
            </a:r>
            <a:r>
              <a:rPr lang="en-GB" sz="1200" kern="1200" dirty="0">
                <a:solidFill>
                  <a:schemeClr val="tx1"/>
                </a:solidFill>
                <a:effectLst/>
                <a:latin typeface="+mn-lt"/>
                <a:ea typeface="+mn-ea"/>
                <a:cs typeface="+mn-cs"/>
              </a:rPr>
              <a:t> werk is </a:t>
            </a:r>
            <a:r>
              <a:rPr lang="en-GB" sz="1200" kern="1200" dirty="0" err="1">
                <a:solidFill>
                  <a:schemeClr val="tx1"/>
                </a:solidFill>
                <a:effectLst/>
                <a:latin typeface="+mn-lt"/>
                <a:ea typeface="+mn-ea"/>
                <a:cs typeface="+mn-cs"/>
              </a:rPr>
              <a:t>essentieel</a:t>
            </a:r>
            <a:r>
              <a:rPr lang="en-GB" sz="1200" kern="1200" dirty="0">
                <a:solidFill>
                  <a:schemeClr val="tx1"/>
                </a:solidFill>
                <a:effectLst/>
                <a:latin typeface="+mn-lt"/>
                <a:ea typeface="+mn-ea"/>
                <a:cs typeface="+mn-cs"/>
              </a:rPr>
              <a:t>:</a:t>
            </a:r>
          </a:p>
          <a:p>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begrijpen</a:t>
            </a:r>
            <a:r>
              <a:rPr lang="en-GB" sz="1200" kern="1200" dirty="0">
                <a:solidFill>
                  <a:schemeClr val="tx1"/>
                </a:solidFill>
                <a:effectLst/>
                <a:latin typeface="+mn-lt"/>
                <a:ea typeface="+mn-ea"/>
                <a:cs typeface="+mn-cs"/>
              </a:rPr>
              <a:t> wat er is </a:t>
            </a:r>
            <a:r>
              <a:rPr lang="en-GB" sz="1200" kern="1200" dirty="0" err="1">
                <a:solidFill>
                  <a:schemeClr val="tx1"/>
                </a:solidFill>
                <a:effectLst/>
                <a:latin typeface="+mn-lt"/>
                <a:ea typeface="+mn-ea"/>
                <a:cs typeface="+mn-cs"/>
              </a:rPr>
              <a:t>gebeurd</a:t>
            </a:r>
            <a:r>
              <a:rPr lang="en-GB" sz="1200" kern="1200" dirty="0">
                <a:solidFill>
                  <a:schemeClr val="tx1"/>
                </a:solidFill>
                <a:effectLst/>
                <a:latin typeface="+mn-lt"/>
                <a:ea typeface="+mn-ea"/>
                <a:cs typeface="+mn-cs"/>
              </a:rPr>
              <a:t>,</a:t>
            </a:r>
          </a:p>
          <a:p>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grenzen</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stellen</a:t>
            </a:r>
            <a:r>
              <a:rPr lang="en-GB" sz="1200" kern="1200" dirty="0">
                <a:solidFill>
                  <a:schemeClr val="tx1"/>
                </a:solidFill>
                <a:effectLst/>
                <a:latin typeface="+mn-lt"/>
                <a:ea typeface="+mn-ea"/>
                <a:cs typeface="+mn-cs"/>
              </a:rPr>
              <a:t>,</a:t>
            </a:r>
          </a:p>
          <a:p>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naar</a:t>
            </a:r>
            <a:r>
              <a:rPr lang="en-GB" sz="1200" kern="1200" dirty="0">
                <a:solidFill>
                  <a:schemeClr val="tx1"/>
                </a:solidFill>
                <a:effectLst/>
                <a:latin typeface="+mn-lt"/>
                <a:ea typeface="+mn-ea"/>
                <a:cs typeface="+mn-cs"/>
              </a:rPr>
              <a:t> je </a:t>
            </a:r>
            <a:r>
              <a:rPr lang="en-GB" sz="1200" kern="1200" dirty="0" err="1">
                <a:solidFill>
                  <a:schemeClr val="tx1"/>
                </a:solidFill>
                <a:effectLst/>
                <a:latin typeface="+mn-lt"/>
                <a:ea typeface="+mn-ea"/>
                <a:cs typeface="+mn-cs"/>
              </a:rPr>
              <a:t>lichaam</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luisteren</a:t>
            </a:r>
            <a:r>
              <a:rPr lang="en-GB" sz="1200" kern="1200" dirty="0">
                <a:solidFill>
                  <a:schemeClr val="tx1"/>
                </a:solidFill>
                <a:effectLst/>
                <a:latin typeface="+mn-lt"/>
                <a:ea typeface="+mn-ea"/>
                <a:cs typeface="+mn-cs"/>
              </a:rPr>
              <a:t>,</a:t>
            </a:r>
          </a:p>
          <a:p>
            <a:r>
              <a:rPr lang="en-GB" sz="1200" kern="1200" dirty="0">
                <a:solidFill>
                  <a:schemeClr val="tx1"/>
                </a:solidFill>
                <a:effectLst/>
                <a:latin typeface="+mn-lt"/>
                <a:ea typeface="+mn-ea"/>
                <a:cs typeface="+mn-cs"/>
              </a:rPr>
              <a:t>• je </a:t>
            </a:r>
            <a:r>
              <a:rPr lang="en-GB" sz="1200" kern="1200" dirty="0" err="1">
                <a:solidFill>
                  <a:schemeClr val="tx1"/>
                </a:solidFill>
                <a:effectLst/>
                <a:latin typeface="+mn-lt"/>
                <a:ea typeface="+mn-ea"/>
                <a:cs typeface="+mn-cs"/>
              </a:rPr>
              <a:t>ideale</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visie</a:t>
            </a:r>
            <a:r>
              <a:rPr lang="en-GB" sz="1200" kern="1200" dirty="0">
                <a:solidFill>
                  <a:schemeClr val="tx1"/>
                </a:solidFill>
                <a:effectLst/>
                <a:latin typeface="+mn-lt"/>
                <a:ea typeface="+mn-ea"/>
                <a:cs typeface="+mn-cs"/>
              </a:rPr>
              <a:t> op de </a:t>
            </a:r>
            <a:r>
              <a:rPr lang="en-GB" sz="1200" kern="1200" dirty="0" err="1">
                <a:solidFill>
                  <a:schemeClr val="tx1"/>
                </a:solidFill>
                <a:effectLst/>
                <a:latin typeface="+mn-lt"/>
                <a:ea typeface="+mn-ea"/>
                <a:cs typeface="+mn-cs"/>
              </a:rPr>
              <a:t>arbeidswereld</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relativeren</a:t>
            </a:r>
            <a:r>
              <a:rPr lang="en-GB" sz="1200" kern="1200" dirty="0">
                <a:solidFill>
                  <a:schemeClr val="tx1"/>
                </a:solidFill>
                <a:effectLst/>
                <a:latin typeface="+mn-lt"/>
                <a:ea typeface="+mn-ea"/>
                <a:cs typeface="+mn-cs"/>
              </a:rPr>
              <a:t>,</a:t>
            </a:r>
          </a:p>
          <a:p>
            <a:r>
              <a:rPr lang="en-GB" sz="1200" kern="1200" dirty="0">
                <a:solidFill>
                  <a:schemeClr val="tx1"/>
                </a:solidFill>
                <a:effectLst/>
                <a:latin typeface="+mn-lt"/>
                <a:ea typeface="+mn-ea"/>
                <a:cs typeface="+mn-cs"/>
              </a:rPr>
              <a:t>• op </a:t>
            </a:r>
            <a:r>
              <a:rPr lang="en-GB" sz="1200" kern="1200" dirty="0" err="1">
                <a:solidFill>
                  <a:schemeClr val="tx1"/>
                </a:solidFill>
                <a:effectLst/>
                <a:latin typeface="+mn-lt"/>
                <a:ea typeface="+mn-ea"/>
                <a:cs typeface="+mn-cs"/>
              </a:rPr>
              <a:t>tijd</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hulp</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zoeken</a:t>
            </a:r>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 en </a:t>
            </a:r>
            <a:r>
              <a:rPr lang="en-GB" sz="1200" kern="1200" dirty="0" err="1">
                <a:solidFill>
                  <a:schemeClr val="tx1"/>
                </a:solidFill>
                <a:effectLst/>
                <a:latin typeface="+mn-lt"/>
                <a:ea typeface="+mn-ea"/>
                <a:cs typeface="+mn-cs"/>
              </a:rPr>
              <a:t>deze</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keer</a:t>
            </a:r>
            <a:r>
              <a:rPr lang="en-GB" sz="1200" kern="1200" dirty="0">
                <a:solidFill>
                  <a:schemeClr val="tx1"/>
                </a:solidFill>
                <a:effectLst/>
                <a:latin typeface="+mn-lt"/>
                <a:ea typeface="+mn-ea"/>
                <a:cs typeface="+mn-cs"/>
              </a:rPr>
              <a:t> op </a:t>
            </a:r>
            <a:r>
              <a:rPr lang="en-GB" sz="1200" kern="1200" dirty="0" err="1">
                <a:solidFill>
                  <a:schemeClr val="tx1"/>
                </a:solidFill>
                <a:effectLst/>
                <a:latin typeface="+mn-lt"/>
                <a:ea typeface="+mn-ea"/>
                <a:cs typeface="+mn-cs"/>
              </a:rPr>
              <a:t>tijd</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stoppen</a:t>
            </a:r>
            <a:r>
              <a:rPr lang="en-GB" sz="1200" kern="1200" dirty="0">
                <a:solidFill>
                  <a:schemeClr val="tx1"/>
                </a:solidFill>
                <a:effectLst/>
                <a:latin typeface="+mn-lt"/>
                <a:ea typeface="+mn-ea"/>
                <a:cs typeface="+mn-cs"/>
              </a:rPr>
              <a:t>.</a:t>
            </a:r>
          </a:p>
          <a:p>
            <a:pPr rtl="0"/>
            <a:endParaRPr lang="nl-NL" b="1" dirty="0"/>
          </a:p>
          <a:p>
            <a:pPr marL="0" marR="0" lvl="0" indent="0" algn="l" defTabSz="914400" rtl="0" eaLnBrk="1" fontAlgn="auto" latinLnBrk="0" hangingPunct="1">
              <a:lnSpc>
                <a:spcPct val="100000"/>
              </a:lnSpc>
              <a:spcBef>
                <a:spcPts val="0"/>
              </a:spcBef>
              <a:spcAft>
                <a:spcPts val="0"/>
              </a:spcAft>
              <a:buClrTx/>
              <a:buSzTx/>
              <a:buFontTx/>
              <a:buNone/>
              <a:tabLst/>
              <a:defRPr/>
            </a:pPr>
            <a:r>
              <a:rPr lang="fr-FR" sz="1200" b="1" dirty="0" err="1">
                <a:latin typeface="Calibri"/>
                <a:ea typeface="Calibri"/>
                <a:cs typeface="Calibri"/>
              </a:rPr>
              <a:t>Psychotherapie</a:t>
            </a:r>
            <a:r>
              <a:rPr lang="fr-FR" sz="1200" b="1" dirty="0">
                <a:latin typeface="Calibri"/>
                <a:ea typeface="Calibri"/>
                <a:cs typeface="Calibri"/>
              </a:rPr>
              <a:t>, </a:t>
            </a:r>
            <a:r>
              <a:rPr lang="fr-FR" sz="1200" b="1" dirty="0" err="1">
                <a:latin typeface="Calibri"/>
                <a:ea typeface="Calibri"/>
                <a:cs typeface="Calibri"/>
              </a:rPr>
              <a:t>Cognitieve</a:t>
            </a:r>
            <a:r>
              <a:rPr lang="fr-FR" sz="1200" b="1" dirty="0">
                <a:latin typeface="Calibri"/>
                <a:ea typeface="Calibri"/>
                <a:cs typeface="Calibri"/>
              </a:rPr>
              <a:t> </a:t>
            </a:r>
            <a:r>
              <a:rPr lang="fr-FR" sz="1200" b="1" dirty="0" err="1">
                <a:latin typeface="Calibri"/>
                <a:ea typeface="Calibri"/>
                <a:cs typeface="Calibri"/>
              </a:rPr>
              <a:t>gedragstherapie</a:t>
            </a:r>
            <a:r>
              <a:rPr lang="fr-FR" sz="1200" b="1" dirty="0">
                <a:latin typeface="Calibri"/>
                <a:ea typeface="Calibri"/>
                <a:cs typeface="Calibri"/>
              </a:rPr>
              <a:t> (CGT)</a:t>
            </a:r>
            <a:r>
              <a:rPr lang="fr-FR" sz="1200" dirty="0">
                <a:latin typeface="Calibri"/>
                <a:ea typeface="Calibri"/>
                <a:cs typeface="Calibri"/>
              </a:rPr>
              <a:t>; </a:t>
            </a:r>
            <a:r>
              <a:rPr lang="fr-FR" sz="1200" b="1" dirty="0" err="1">
                <a:latin typeface="Calibri"/>
                <a:ea typeface="Calibri"/>
                <a:cs typeface="Calibri"/>
              </a:rPr>
              <a:t>Acceptatie</a:t>
            </a:r>
            <a:r>
              <a:rPr lang="fr-FR" sz="1200" b="1" dirty="0">
                <a:latin typeface="Calibri"/>
                <a:ea typeface="Calibri"/>
                <a:cs typeface="Calibri"/>
              </a:rPr>
              <a:t>- en </a:t>
            </a:r>
            <a:r>
              <a:rPr lang="fr-FR" sz="1200" b="1" dirty="0" err="1">
                <a:latin typeface="Calibri"/>
                <a:ea typeface="Calibri"/>
                <a:cs typeface="Calibri"/>
              </a:rPr>
              <a:t>commitmenttherapie</a:t>
            </a:r>
            <a:r>
              <a:rPr lang="fr-FR" sz="1200" b="1" dirty="0">
                <a:latin typeface="Calibri"/>
                <a:ea typeface="Calibri"/>
                <a:cs typeface="Calibri"/>
              </a:rPr>
              <a:t> (ACT); </a:t>
            </a:r>
            <a:r>
              <a:rPr lang="fr-FR" sz="1200" dirty="0" err="1">
                <a:latin typeface="Calibri"/>
                <a:ea typeface="Calibri"/>
                <a:cs typeface="Calibri"/>
              </a:rPr>
              <a:t>voorbeelden</a:t>
            </a:r>
            <a:r>
              <a:rPr lang="fr-FR" sz="1200" dirty="0">
                <a:latin typeface="Calibri"/>
                <a:ea typeface="Calibri"/>
                <a:cs typeface="Calibri"/>
              </a:rPr>
              <a:t> van follow-up </a:t>
            </a:r>
            <a:r>
              <a:rPr lang="fr-FR" sz="1200" dirty="0" err="1">
                <a:latin typeface="Calibri"/>
                <a:ea typeface="Calibri"/>
                <a:cs typeface="Calibri"/>
              </a:rPr>
              <a:t>door</a:t>
            </a:r>
            <a:r>
              <a:rPr lang="fr-FR" sz="1200" dirty="0">
                <a:latin typeface="Calibri"/>
                <a:ea typeface="Calibri"/>
                <a:cs typeface="Calibri"/>
              </a:rPr>
              <a:t> </a:t>
            </a:r>
            <a:r>
              <a:rPr lang="fr-FR" sz="1200" dirty="0" err="1">
                <a:latin typeface="Calibri"/>
                <a:ea typeface="Calibri"/>
                <a:cs typeface="Calibri"/>
              </a:rPr>
              <a:t>een</a:t>
            </a:r>
            <a:r>
              <a:rPr lang="fr-FR" sz="1200" dirty="0">
                <a:latin typeface="Calibri"/>
                <a:ea typeface="Calibri"/>
                <a:cs typeface="Calibri"/>
              </a:rPr>
              <a:t> </a:t>
            </a:r>
            <a:r>
              <a:rPr lang="fr-FR" sz="1200" dirty="0" err="1">
                <a:latin typeface="Calibri"/>
                <a:ea typeface="Calibri"/>
                <a:cs typeface="Calibri"/>
              </a:rPr>
              <a:t>psycholoog</a:t>
            </a:r>
            <a:r>
              <a:rPr lang="fr-FR" sz="1200" dirty="0">
                <a:latin typeface="Calibri"/>
                <a:ea typeface="Calibri"/>
                <a:cs typeface="Calibri"/>
              </a:rPr>
              <a:t> </a:t>
            </a:r>
            <a:r>
              <a:rPr lang="fr-FR" sz="1200" dirty="0">
                <a:latin typeface="Calibri"/>
                <a:ea typeface="Calibri"/>
                <a:cs typeface="Calibri"/>
                <a:sym typeface="Wingdings" panose="05000000000000000000" pitchFamily="2" charset="2"/>
              </a:rPr>
              <a:t> </a:t>
            </a:r>
            <a:r>
              <a:rPr lang="fr-FR" sz="1200" dirty="0" err="1">
                <a:latin typeface="Calibri"/>
                <a:ea typeface="Calibri"/>
                <a:cs typeface="Calibri"/>
                <a:sym typeface="Wingdings" panose="05000000000000000000" pitchFamily="2" charset="2"/>
              </a:rPr>
              <a:t>psycho-educatie</a:t>
            </a:r>
            <a:r>
              <a:rPr lang="fr-FR" sz="1200" dirty="0">
                <a:latin typeface="Calibri"/>
                <a:ea typeface="Calibri"/>
                <a:cs typeface="Calibri"/>
                <a:sym typeface="Wingdings" panose="05000000000000000000" pitchFamily="2" charset="2"/>
              </a:rPr>
              <a:t>, balans </a:t>
            </a:r>
            <a:r>
              <a:rPr lang="fr-FR" sz="1200" dirty="0" err="1">
                <a:latin typeface="Calibri"/>
                <a:ea typeface="Calibri"/>
                <a:cs typeface="Calibri"/>
                <a:sym typeface="Wingdings" panose="05000000000000000000" pitchFamily="2" charset="2"/>
              </a:rPr>
              <a:t>draagkracht-draaglast</a:t>
            </a:r>
            <a:r>
              <a:rPr lang="fr-FR" sz="1200" dirty="0">
                <a:latin typeface="Calibri"/>
                <a:ea typeface="Calibri"/>
                <a:cs typeface="Calibri"/>
                <a:sym typeface="Wingdings" panose="05000000000000000000" pitchFamily="2" charset="2"/>
              </a:rPr>
              <a:t> (</a:t>
            </a:r>
            <a:r>
              <a:rPr lang="fr-FR" sz="1200" dirty="0" err="1">
                <a:latin typeface="Calibri"/>
                <a:ea typeface="Calibri"/>
                <a:cs typeface="Calibri"/>
                <a:sym typeface="Wingdings" panose="05000000000000000000" pitchFamily="2" charset="2"/>
              </a:rPr>
              <a:t>batterij</a:t>
            </a:r>
            <a:r>
              <a:rPr lang="fr-FR" sz="1200" dirty="0">
                <a:latin typeface="Calibri"/>
                <a:ea typeface="Calibri"/>
                <a:cs typeface="Calibri"/>
                <a:sym typeface="Wingdings" panose="05000000000000000000" pitchFamily="2" charset="2"/>
              </a:rPr>
              <a:t>), 5G, </a:t>
            </a:r>
            <a:r>
              <a:rPr lang="fr-FR" sz="1200" dirty="0" err="1">
                <a:latin typeface="Calibri"/>
                <a:ea typeface="Calibri"/>
                <a:cs typeface="Calibri"/>
                <a:sym typeface="Wingdings" panose="05000000000000000000" pitchFamily="2" charset="2"/>
              </a:rPr>
              <a:t>copingstrategieën</a:t>
            </a:r>
            <a:r>
              <a:rPr lang="fr-FR" sz="1200" dirty="0">
                <a:latin typeface="Calibri"/>
                <a:ea typeface="Calibri"/>
                <a:cs typeface="Calibri"/>
                <a:sym typeface="Wingdings" panose="05000000000000000000" pitchFamily="2" charset="2"/>
              </a:rPr>
              <a:t>, </a:t>
            </a:r>
            <a:r>
              <a:rPr lang="fr-FR" sz="1200" dirty="0" err="1">
                <a:latin typeface="Calibri"/>
                <a:ea typeface="Calibri"/>
                <a:cs typeface="Calibri"/>
                <a:sym typeface="Wingdings" panose="05000000000000000000" pitchFamily="2" charset="2"/>
              </a:rPr>
              <a:t>lichaamsgerichte</a:t>
            </a:r>
            <a:r>
              <a:rPr lang="fr-FR" sz="1200" dirty="0">
                <a:latin typeface="Calibri"/>
                <a:ea typeface="Calibri"/>
                <a:cs typeface="Calibri"/>
                <a:sym typeface="Wingdings" panose="05000000000000000000" pitchFamily="2" charset="2"/>
              </a:rPr>
              <a:t> </a:t>
            </a:r>
            <a:r>
              <a:rPr lang="fr-FR" sz="1200" dirty="0" err="1">
                <a:latin typeface="Calibri"/>
                <a:ea typeface="Calibri"/>
                <a:cs typeface="Calibri"/>
                <a:sym typeface="Wingdings" panose="05000000000000000000" pitchFamily="2" charset="2"/>
              </a:rPr>
              <a:t>technieken</a:t>
            </a:r>
            <a:r>
              <a:rPr lang="fr-FR" sz="1200" dirty="0">
                <a:latin typeface="Calibri"/>
                <a:ea typeface="Calibri"/>
                <a:cs typeface="Calibri"/>
                <a:sym typeface="Wingdings" panose="05000000000000000000" pitchFamily="2" charset="2"/>
              </a:rPr>
              <a:t>, stress management, </a:t>
            </a:r>
            <a:r>
              <a:rPr lang="fr-FR" sz="1200" dirty="0" err="1">
                <a:latin typeface="Calibri"/>
                <a:ea typeface="Calibri"/>
                <a:cs typeface="Calibri"/>
                <a:sym typeface="Wingdings" panose="05000000000000000000" pitchFamily="2" charset="2"/>
              </a:rPr>
              <a:t>hartcoherentie</a:t>
            </a:r>
            <a:r>
              <a:rPr lang="fr-FR" sz="1200" dirty="0">
                <a:latin typeface="Calibri"/>
                <a:ea typeface="Calibri"/>
                <a:cs typeface="Calibri"/>
                <a:sym typeface="Wingdings" panose="05000000000000000000" pitchFamily="2" charset="2"/>
              </a:rPr>
              <a:t> + </a:t>
            </a:r>
            <a:r>
              <a:rPr lang="fr-FR" sz="1200" dirty="0" err="1">
                <a:latin typeface="Calibri"/>
                <a:ea typeface="Calibri"/>
                <a:cs typeface="Calibri"/>
                <a:sym typeface="Wingdings" panose="05000000000000000000" pitchFamily="2" charset="2"/>
              </a:rPr>
              <a:t>relaxatietherapie</a:t>
            </a:r>
            <a:r>
              <a:rPr lang="fr-FR" sz="1200" dirty="0">
                <a:latin typeface="Calibri"/>
                <a:ea typeface="Calibri"/>
                <a:cs typeface="Calibri"/>
                <a:sym typeface="Wingdings" panose="05000000000000000000" pitchFamily="2" charset="2"/>
              </a:rPr>
              <a:t>,…</a:t>
            </a:r>
            <a:endParaRPr lang="fr-FR" sz="1200" dirty="0">
              <a:latin typeface="Calibri"/>
              <a:ea typeface="Calibri"/>
              <a:cs typeface="Calibri"/>
            </a:endParaRPr>
          </a:p>
          <a:p>
            <a:pPr rtl="0"/>
            <a:endParaRPr lang="nl-NL" dirty="0"/>
          </a:p>
          <a:p>
            <a:pPr marL="0" marR="0" lvl="0" indent="0" algn="l" defTabSz="914400" rtl="0" eaLnBrk="1" fontAlgn="auto" latinLnBrk="0" hangingPunct="1">
              <a:lnSpc>
                <a:spcPct val="100000"/>
              </a:lnSpc>
              <a:spcBef>
                <a:spcPts val="0"/>
              </a:spcBef>
              <a:spcAft>
                <a:spcPts val="0"/>
              </a:spcAft>
              <a:buClrTx/>
              <a:buSzTx/>
              <a:buFontTx/>
              <a:buNone/>
              <a:tabLst/>
              <a:defRPr/>
            </a:pPr>
            <a:r>
              <a:rPr lang="fr-FR" sz="1200" dirty="0" err="1">
                <a:latin typeface="Calibri"/>
                <a:ea typeface="Calibri"/>
                <a:cs typeface="Calibri"/>
              </a:rPr>
              <a:t>Aanbevelingen</a:t>
            </a:r>
            <a:r>
              <a:rPr lang="fr-FR" sz="1200" dirty="0">
                <a:latin typeface="Calibri"/>
                <a:ea typeface="Calibri"/>
                <a:cs typeface="Calibri"/>
              </a:rPr>
              <a:t> </a:t>
            </a:r>
            <a:r>
              <a:rPr lang="fr-FR" sz="1200" b="1" dirty="0">
                <a:latin typeface="Calibri"/>
                <a:ea typeface="Calibri"/>
                <a:cs typeface="Calibri"/>
              </a:rPr>
              <a:t>op </a:t>
            </a:r>
            <a:r>
              <a:rPr lang="fr-FR" sz="1200" b="1" dirty="0" err="1">
                <a:latin typeface="Calibri"/>
                <a:ea typeface="Calibri"/>
                <a:cs typeface="Calibri"/>
              </a:rPr>
              <a:t>maat</a:t>
            </a:r>
            <a:r>
              <a:rPr lang="fr-FR" sz="1200" b="1" dirty="0">
                <a:latin typeface="Calibri"/>
                <a:ea typeface="Calibri"/>
                <a:cs typeface="Calibri"/>
              </a:rPr>
              <a:t> van de </a:t>
            </a:r>
            <a:r>
              <a:rPr lang="fr-FR" sz="1200" b="1" dirty="0" err="1">
                <a:latin typeface="Calibri"/>
                <a:ea typeface="Calibri"/>
                <a:cs typeface="Calibri"/>
              </a:rPr>
              <a:t>behoeften</a:t>
            </a:r>
            <a:r>
              <a:rPr lang="fr-FR" sz="1200" b="1" dirty="0">
                <a:latin typeface="Calibri"/>
                <a:ea typeface="Calibri"/>
                <a:cs typeface="Calibri"/>
              </a:rPr>
              <a:t>/</a:t>
            </a:r>
            <a:r>
              <a:rPr lang="fr-FR" sz="1200" b="1" dirty="0" err="1">
                <a:latin typeface="Calibri"/>
                <a:ea typeface="Calibri"/>
                <a:cs typeface="Calibri"/>
              </a:rPr>
              <a:t>middelen</a:t>
            </a:r>
            <a:r>
              <a:rPr lang="fr-FR" sz="1200" b="1" dirty="0">
                <a:latin typeface="Calibri"/>
                <a:ea typeface="Calibri"/>
                <a:cs typeface="Calibri"/>
              </a:rPr>
              <a:t> van de </a:t>
            </a:r>
            <a:r>
              <a:rPr lang="fr-FR" sz="1200" b="1" dirty="0" err="1">
                <a:latin typeface="Calibri"/>
                <a:ea typeface="Calibri"/>
                <a:cs typeface="Calibri"/>
              </a:rPr>
              <a:t>patiënt</a:t>
            </a:r>
            <a:r>
              <a:rPr lang="nl-NL" sz="1200" b="1" dirty="0">
                <a:latin typeface="Calibri"/>
                <a:ea typeface="Calibri"/>
                <a:cs typeface="Calibri"/>
              </a:rPr>
              <a:t> ! -&gt; belang van een </a:t>
            </a:r>
            <a:r>
              <a:rPr lang="nl-NL" sz="1200" b="1" dirty="0" err="1">
                <a:latin typeface="Calibri"/>
                <a:ea typeface="Calibri"/>
                <a:cs typeface="Calibri"/>
              </a:rPr>
              <a:t>multidimensionele</a:t>
            </a:r>
            <a:r>
              <a:rPr lang="nl-NL" sz="1200" b="1" dirty="0">
                <a:latin typeface="Calibri"/>
                <a:ea typeface="Calibri"/>
                <a:cs typeface="Calibri"/>
              </a:rPr>
              <a:t> + individuele </a:t>
            </a:r>
            <a:r>
              <a:rPr lang="nl-NL" sz="1200" b="1" dirty="0">
                <a:latin typeface="+mn-lt"/>
                <a:ea typeface="Calibri"/>
                <a:cs typeface="Calibri"/>
              </a:rPr>
              <a:t>aanpak. </a:t>
            </a:r>
            <a:endParaRPr lang="nl-NL" sz="1200" b="1" dirty="0">
              <a:latin typeface="Calibri"/>
              <a:ea typeface="Calibri"/>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nl-NL" sz="1200" b="1" dirty="0">
              <a:latin typeface="Calibri"/>
              <a:ea typeface="Calibri"/>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nl-NL" sz="1200" b="1" dirty="0">
                <a:latin typeface="Calibri"/>
                <a:ea typeface="Calibri"/>
                <a:cs typeface="Calibri"/>
              </a:rPr>
              <a:t>Dit is slechts een voorbeeld van mogelijkheden! Ook lichaamstherapieën, CGT, ACT,… zijn interessant in dit kader, afhankelijk van de specifieke situatie van de patiënt.</a:t>
            </a:r>
          </a:p>
          <a:p>
            <a:pPr marL="0" marR="0" lvl="0" indent="0" algn="l" defTabSz="914400" rtl="0" eaLnBrk="1" fontAlgn="auto" latinLnBrk="0" hangingPunct="1">
              <a:lnSpc>
                <a:spcPct val="100000"/>
              </a:lnSpc>
              <a:spcBef>
                <a:spcPts val="0"/>
              </a:spcBef>
              <a:spcAft>
                <a:spcPts val="0"/>
              </a:spcAft>
              <a:buClrTx/>
              <a:buSzTx/>
              <a:buFontTx/>
              <a:buNone/>
              <a:tabLst/>
              <a:defRPr/>
            </a:pPr>
            <a:endParaRPr lang="nl-NL" sz="1200" b="1" dirty="0">
              <a:latin typeface="Calibri"/>
              <a:ea typeface="Calibri"/>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nl-NL" sz="1200" b="1" dirty="0">
                <a:latin typeface="Calibri"/>
                <a:ea typeface="Calibri"/>
                <a:cs typeface="Calibri"/>
              </a:rPr>
              <a:t>Belang van doorverwijzing, eventueel naar actoren binnen het domein werk!</a:t>
            </a:r>
          </a:p>
          <a:p>
            <a:pPr marL="0" marR="0" lvl="0" indent="0" algn="l" defTabSz="914400" rtl="0" eaLnBrk="1" fontAlgn="auto" latinLnBrk="0" hangingPunct="1">
              <a:lnSpc>
                <a:spcPct val="100000"/>
              </a:lnSpc>
              <a:spcBef>
                <a:spcPts val="0"/>
              </a:spcBef>
              <a:spcAft>
                <a:spcPts val="0"/>
              </a:spcAft>
              <a:buClrTx/>
              <a:buSzTx/>
              <a:buFontTx/>
              <a:buNone/>
              <a:tabLst/>
              <a:defRPr/>
            </a:pPr>
            <a:endParaRPr lang="nl-NL" sz="1200" b="1" dirty="0">
              <a:latin typeface="Calibri"/>
              <a:ea typeface="Calibri"/>
              <a:cs typeface="Calibri"/>
            </a:endParaRPr>
          </a:p>
          <a:p>
            <a:r>
              <a:rPr lang="en-GB" sz="1800" dirty="0">
                <a:effectLst/>
                <a:latin typeface="Segoe UI" panose="020B0502040204020203" pitchFamily="34" charset="0"/>
              </a:rPr>
              <a:t>Glise (2024), for instance, highlights that clinical burnout differs from depressive disorder in the quality of the symptoms, the course of illness, and the remaining symptoms. Additionally, she emphasises that clinical burnout needs a different treatment than depression, with a stronger emphasis on recovery. This contrasts with the treatment of depression, which next to antidepressants and psychotherapy requires activating therapy. Consequently, treating patients with burnout as depressed patients can aggravate their burnout symptoms, and is thus unwarranted.</a:t>
            </a:r>
            <a:endParaRPr lang="en-GB" sz="1800" dirty="0">
              <a:effectLst/>
              <a:latin typeface="Arial" panose="020B0604020202020204" pitchFamily="34" charset="0"/>
            </a:endParaRPr>
          </a:p>
          <a:p>
            <a:endParaRPr lang="nl-NL" dirty="0"/>
          </a:p>
        </p:txBody>
      </p:sp>
      <p:sp>
        <p:nvSpPr>
          <p:cNvPr id="4" name="Tijdelijke aanduiding voor dia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DF8325C-734F-4BD6-9D5D-A0651F9622A6}" type="slidenum">
              <a:rPr kumimoji="0" lang="nl-NL"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59</a:t>
            </a:fld>
            <a:endParaRPr kumimoji="0" lang="nl-NL"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07763978"/>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171450" indent="-171450">
              <a:buFontTx/>
              <a:buChar char="-"/>
            </a:pPr>
            <a:r>
              <a:rPr lang="nl-NL"/>
              <a:t>Aandachtspunt naar doorverwijzing en samenwerking met andere diensten: andere partners zoals VDAB, GTB, Jobcoach hebben geen beroepsgeheim, activeringsteams GGZ </a:t>
            </a:r>
            <a:r>
              <a:rPr lang="nl-NL" err="1"/>
              <a:t>Diletti</a:t>
            </a:r>
            <a:r>
              <a:rPr lang="nl-NL"/>
              <a:t> wel.</a:t>
            </a:r>
          </a:p>
          <a:p>
            <a:pPr marL="171450" indent="-171450">
              <a:buFontTx/>
              <a:buChar char="-"/>
            </a:pPr>
            <a:endParaRPr lang="nl-NL"/>
          </a:p>
          <a:p>
            <a:pPr marL="171450" indent="-171450">
              <a:buFontTx/>
              <a:buChar char="-"/>
            </a:pPr>
            <a:r>
              <a:rPr lang="nl-NL"/>
              <a:t>In alle organisaties zijn er normaal PAPS (intern dan wel extern)!</a:t>
            </a:r>
          </a:p>
        </p:txBody>
      </p:sp>
      <p:sp>
        <p:nvSpPr>
          <p:cNvPr id="4" name="Tijdelijke aanduiding voor dia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DF8325C-734F-4BD6-9D5D-A0651F9622A6}" type="slidenum">
              <a:rPr kumimoji="0" lang="nl-NL"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60</a:t>
            </a:fld>
            <a:endParaRPr kumimoji="0" lang="nl-NL"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7544562"/>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en-GB" dirty="0"/>
              <a:t>Bij al </a:t>
            </a:r>
            <a:r>
              <a:rPr lang="en-GB" dirty="0" err="1"/>
              <a:t>deze</a:t>
            </a:r>
            <a:r>
              <a:rPr lang="en-GB" dirty="0"/>
              <a:t> </a:t>
            </a:r>
            <a:r>
              <a:rPr lang="en-GB" dirty="0" err="1"/>
              <a:t>sleutels</a:t>
            </a:r>
            <a:r>
              <a:rPr lang="en-GB" dirty="0"/>
              <a:t> is het </a:t>
            </a:r>
            <a:r>
              <a:rPr lang="en-GB" dirty="0" err="1"/>
              <a:t>belangrijk</a:t>
            </a:r>
            <a:r>
              <a:rPr lang="en-GB" dirty="0"/>
              <a:t> om </a:t>
            </a:r>
            <a:r>
              <a:rPr lang="en-GB" dirty="0" err="1"/>
              <a:t>rekening</a:t>
            </a:r>
            <a:r>
              <a:rPr lang="en-GB" dirty="0"/>
              <a:t> </a:t>
            </a:r>
            <a:r>
              <a:rPr lang="en-GB" dirty="0" err="1"/>
              <a:t>te</a:t>
            </a:r>
            <a:r>
              <a:rPr lang="en-GB" dirty="0"/>
              <a:t> </a:t>
            </a:r>
            <a:r>
              <a:rPr lang="en-GB" dirty="0" err="1"/>
              <a:t>houden</a:t>
            </a:r>
            <a:r>
              <a:rPr lang="en-GB" dirty="0"/>
              <a:t> met de </a:t>
            </a:r>
            <a:r>
              <a:rPr lang="en-GB" dirty="0" err="1"/>
              <a:t>individuele</a:t>
            </a:r>
            <a:r>
              <a:rPr lang="en-GB" dirty="0"/>
              <a:t> </a:t>
            </a:r>
            <a:r>
              <a:rPr lang="en-GB" dirty="0" err="1"/>
              <a:t>patiënt</a:t>
            </a:r>
            <a:r>
              <a:rPr lang="en-GB" dirty="0"/>
              <a:t> die </a:t>
            </a:r>
            <a:r>
              <a:rPr lang="en-GB" dirty="0" err="1"/>
              <a:t>voor</a:t>
            </a:r>
            <a:r>
              <a:rPr lang="en-GB" dirty="0"/>
              <a:t> u zit (</a:t>
            </a:r>
            <a:r>
              <a:rPr lang="en-GB" dirty="0" err="1"/>
              <a:t>belang</a:t>
            </a:r>
            <a:r>
              <a:rPr lang="en-GB" dirty="0"/>
              <a:t> van het </a:t>
            </a:r>
            <a:r>
              <a:rPr lang="en-GB" dirty="0" err="1"/>
              <a:t>ritme</a:t>
            </a:r>
            <a:r>
              <a:rPr lang="en-GB" dirty="0"/>
              <a:t> van de patient). </a:t>
            </a:r>
          </a:p>
        </p:txBody>
      </p:sp>
      <p:sp>
        <p:nvSpPr>
          <p:cNvPr id="4" name="Tijdelijke aanduiding voor dia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DF8325C-734F-4BD6-9D5D-A0651F9622A6}" type="slidenum">
              <a:rPr kumimoji="0" lang="nl-NL"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62</a:t>
            </a:fld>
            <a:endParaRPr kumimoji="0" lang="nl-NL"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72464310"/>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Het is essentieel om rekening te houden met de voorwaarden en omstandigheden die nodig zijn om weer aan het werk te gaan en te kijken hoe zij hier eventueel invloed op kan uitoefenen door hulp te zoeken. En verbetering hiervan is vaak de belangrijkste voorwaarde, naast het leren van de persoon zelf, om deze keer niet meer in de val te lopen.</a:t>
            </a:r>
          </a:p>
          <a:p>
            <a:endParaRPr lang="nl-NL" sz="1200" kern="1200" dirty="0">
              <a:solidFill>
                <a:schemeClr val="tx1"/>
              </a:solidFill>
              <a:effectLst/>
              <a:latin typeface="+mn-lt"/>
              <a:ea typeface="+mn-ea"/>
              <a:cs typeface="+mn-cs"/>
            </a:endParaRPr>
          </a:p>
          <a:p>
            <a:r>
              <a:rPr lang="nl-NL" sz="1200" kern="1200" dirty="0">
                <a:solidFill>
                  <a:schemeClr val="tx1"/>
                </a:solidFill>
                <a:effectLst/>
                <a:latin typeface="+mn-lt"/>
                <a:ea typeface="+mn-ea"/>
                <a:cs typeface="+mn-cs"/>
              </a:rPr>
              <a:t>BV naar gerelateerde casus: We hadden iemand waarbij arbeidsarts had beslist dat hij niet terug mocht naar zijn afdeling, er moest een andere afdeling gezocht worden. Hij is ondertussen aan het solliciteren, maar eigenlijk heeft het bedrijf 6 maanden tijd om hem te verplaatsen. In tussentijd dienen wij patiënt ziek te schrijven. Dat vind ik ook wel een aandachtspunt: overleg met de arbeidsarts en welke gevolgen dit kan meedragen op arbeidsongeschiktheid</a:t>
            </a:r>
            <a:endParaRPr lang="nl-NL" dirty="0"/>
          </a:p>
        </p:txBody>
      </p:sp>
      <p:sp>
        <p:nvSpPr>
          <p:cNvPr id="4" name="Tijdelijke aanduiding voor dia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DF8325C-734F-4BD6-9D5D-A0651F9622A6}" type="slidenum">
              <a:rPr kumimoji="0" lang="nl-NL"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64</a:t>
            </a:fld>
            <a:endParaRPr kumimoji="0" lang="nl-NL"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01444945"/>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buNone/>
            </a:pPr>
            <a:r>
              <a:rPr lang="fr-BE" sz="2400" dirty="0">
                <a:latin typeface="Arial Nova"/>
                <a:ea typeface="+mj-ea"/>
                <a:cs typeface="Kigelia Arabic"/>
              </a:rPr>
              <a:t>GRI = </a:t>
            </a:r>
            <a:r>
              <a:rPr lang="fr-BE" sz="2400" dirty="0" err="1">
                <a:latin typeface="Arial Nova"/>
                <a:ea typeface="+mj-ea"/>
                <a:cs typeface="Kigelia Arabic"/>
              </a:rPr>
              <a:t>geneeskundige</a:t>
            </a:r>
            <a:r>
              <a:rPr lang="fr-BE" sz="2400" dirty="0">
                <a:latin typeface="Arial Nova"/>
                <a:ea typeface="+mj-ea"/>
                <a:cs typeface="Kigelia Arabic"/>
              </a:rPr>
              <a:t> </a:t>
            </a:r>
            <a:r>
              <a:rPr lang="fr-BE" sz="2400" dirty="0" err="1">
                <a:latin typeface="Arial Nova"/>
                <a:ea typeface="+mj-ea"/>
                <a:cs typeface="Kigelia Arabic"/>
              </a:rPr>
              <a:t>raad</a:t>
            </a:r>
            <a:r>
              <a:rPr lang="fr-BE" sz="2400" dirty="0">
                <a:latin typeface="Arial Nova"/>
                <a:ea typeface="+mj-ea"/>
                <a:cs typeface="Kigelia Arabic"/>
              </a:rPr>
              <a:t> </a:t>
            </a:r>
            <a:r>
              <a:rPr lang="fr-BE" sz="2400" dirty="0" err="1">
                <a:latin typeface="Arial Nova"/>
                <a:ea typeface="+mj-ea"/>
                <a:cs typeface="Kigelia Arabic"/>
              </a:rPr>
              <a:t>voor</a:t>
            </a:r>
            <a:r>
              <a:rPr lang="fr-BE" sz="2400" dirty="0">
                <a:latin typeface="Arial Nova"/>
                <a:ea typeface="+mj-ea"/>
                <a:cs typeface="Kigelia Arabic"/>
              </a:rPr>
              <a:t> </a:t>
            </a:r>
            <a:r>
              <a:rPr lang="fr-BE" sz="2400" dirty="0" err="1">
                <a:latin typeface="Arial Nova"/>
                <a:ea typeface="+mj-ea"/>
                <a:cs typeface="Kigelia Arabic"/>
              </a:rPr>
              <a:t>invaliditeit</a:t>
            </a:r>
            <a:r>
              <a:rPr lang="fr-BE" sz="2400" dirty="0">
                <a:latin typeface="Arial Nova"/>
                <a:ea typeface="+mj-ea"/>
                <a:cs typeface="Kigelia Arabic"/>
              </a:rPr>
              <a:t> https://www.riziv.fgov.be/nl/riziv/onze-organen/de-geneeskundige-raad-voor-invaliditeit </a:t>
            </a:r>
          </a:p>
          <a:p>
            <a:pPr>
              <a:buNone/>
            </a:pPr>
            <a:endParaRPr lang="fr-BE" sz="2400" dirty="0">
              <a:latin typeface="Arial Nova"/>
              <a:ea typeface="+mj-ea"/>
              <a:cs typeface="Kigelia Arabic"/>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nl-NL" sz="2400" dirty="0"/>
              <a:t>Psychosociale revalidatiecentra + activeringsteams GGZ: </a:t>
            </a:r>
            <a:r>
              <a:rPr lang="nl-NL" sz="2400" kern="1200" dirty="0">
                <a:solidFill>
                  <a:schemeClr val="tx1"/>
                </a:solidFill>
                <a:effectLst/>
                <a:latin typeface="+mn-lt"/>
                <a:ea typeface="+mn-ea"/>
                <a:cs typeface="+mn-cs"/>
              </a:rPr>
              <a:t>belangrijke nuance -&gt; vooral voor personen met een psychische kwetsbaarheid / die extra, intensievere ondersteuning nodig hebben.</a:t>
            </a:r>
          </a:p>
          <a:p>
            <a:pPr>
              <a:buNone/>
            </a:pPr>
            <a:endParaRPr lang="fr-BE" sz="2400" dirty="0">
              <a:latin typeface="Arial Nova"/>
              <a:ea typeface="+mj-ea"/>
              <a:cs typeface="Kigelia Arabic"/>
            </a:endParaRPr>
          </a:p>
          <a:p>
            <a:endParaRPr lang="fr-BE" dirty="0"/>
          </a:p>
          <a:p>
            <a:endParaRPr lang="fr-BE" dirty="0"/>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E5E8623-888F-4902-9F23-4E6410123248}" type="slidenum">
              <a:rPr kumimoji="0" lang="fr-B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66</a:t>
            </a:fld>
            <a:endParaRPr kumimoji="0" lang="fr-B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1830507"/>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1800" dirty="0">
                <a:effectLst/>
                <a:latin typeface="Segoe UI" panose="020B0502040204020203" pitchFamily="34" charset="0"/>
              </a:rPr>
              <a:t>Finaliteit: Begeleiden van de patiënt via een systemische en multidisciplinaire aanpak, gericht op het voorkomen van langdurige arbeidsongeschiktheid en het actief zoeken naar oplossingen om zijn of haar terugkeer naar het werk te bevorderen.</a:t>
            </a:r>
            <a:endParaRPr lang="nl-NL" sz="1800" dirty="0">
              <a:effectLst/>
              <a:latin typeface="Arial" panose="020B0604020202020204" pitchFamily="34" charset="0"/>
            </a:endParaRPr>
          </a:p>
          <a:p>
            <a:endParaRPr lang="nl-BE" dirty="0"/>
          </a:p>
        </p:txBody>
      </p:sp>
      <p:sp>
        <p:nvSpPr>
          <p:cNvPr id="4" name="Tijdelijke aanduiding voor dia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DF8325C-734F-4BD6-9D5D-A0651F9622A6}" type="slidenum">
              <a:rPr kumimoji="0" lang="nl-B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67</a:t>
            </a:fld>
            <a:endParaRPr kumimoji="0" lang="nl-B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816971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BE"/>
              <a:t>Ter </a:t>
            </a:r>
            <a:r>
              <a:rPr lang="fr-BE" err="1"/>
              <a:t>attentie</a:t>
            </a:r>
            <a:r>
              <a:rPr lang="fr-BE"/>
              <a:t>: </a:t>
            </a:r>
            <a:r>
              <a:rPr lang="fr-BE" err="1"/>
              <a:t>cijfers</a:t>
            </a:r>
            <a:r>
              <a:rPr lang="fr-BE"/>
              <a:t> RIZIV </a:t>
            </a:r>
            <a:r>
              <a:rPr lang="fr-BE" err="1"/>
              <a:t>is</a:t>
            </a:r>
            <a:r>
              <a:rPr lang="fr-BE"/>
              <a:t> </a:t>
            </a:r>
            <a:r>
              <a:rPr lang="fr-BE" err="1"/>
              <a:t>enkel</a:t>
            </a:r>
            <a:r>
              <a:rPr lang="fr-BE"/>
              <a:t> </a:t>
            </a:r>
            <a:r>
              <a:rPr lang="fr-BE" err="1"/>
              <a:t>werklozen</a:t>
            </a:r>
            <a:r>
              <a:rPr lang="fr-BE"/>
              <a:t>, </a:t>
            </a:r>
            <a:r>
              <a:rPr lang="fr-BE" err="1"/>
              <a:t>werknemers</a:t>
            </a:r>
            <a:r>
              <a:rPr lang="fr-BE"/>
              <a:t> en </a:t>
            </a:r>
            <a:r>
              <a:rPr lang="fr-BE" err="1"/>
              <a:t>zelfstandigheden</a:t>
            </a:r>
            <a:r>
              <a:rPr lang="fr-BE"/>
              <a:t>, en dit </a:t>
            </a:r>
            <a:r>
              <a:rPr lang="fr-BE" err="1"/>
              <a:t>omvat</a:t>
            </a:r>
            <a:r>
              <a:rPr lang="fr-BE"/>
              <a:t> dus niet OCMW (</a:t>
            </a:r>
            <a:r>
              <a:rPr lang="fr-BE" err="1"/>
              <a:t>leefloon</a:t>
            </a:r>
            <a:r>
              <a:rPr lang="fr-BE"/>
              <a:t>), </a:t>
            </a:r>
            <a:r>
              <a:rPr lang="fr-BE" err="1"/>
              <a:t>statutair</a:t>
            </a:r>
            <a:r>
              <a:rPr lang="fr-BE"/>
              <a:t> </a:t>
            </a:r>
            <a:r>
              <a:rPr lang="fr-BE" err="1"/>
              <a:t>ambtenaren</a:t>
            </a:r>
            <a:r>
              <a:rPr lang="fr-BE"/>
              <a:t>, FOD handicap…</a:t>
            </a:r>
          </a:p>
          <a:p>
            <a:endParaRPr lang="fr-BE"/>
          </a:p>
          <a:p>
            <a:r>
              <a:rPr lang="fr-BE"/>
              <a:t>Bron :</a:t>
            </a:r>
          </a:p>
          <a:p>
            <a:r>
              <a:rPr lang="fr-BE"/>
              <a:t>INAMI: https://www.inami.fgov.be/fr/statistiques/statistiques-indemnites/incapacite-de-travail-combien-de-burnouts-et-de-depressions-de-plus-d-un-an-quel-cout-pour-l-assurance-indemnites</a:t>
            </a:r>
            <a:endParaRPr lang="fr-BE">
              <a:ea typeface="Calibri"/>
              <a:cs typeface="Calibri"/>
            </a:endParaRPr>
          </a:p>
          <a:p>
            <a:r>
              <a:rPr lang="fr-BE"/>
              <a:t>https://www.inami.fgov.be/SiteCollectionDocuments/PSYA_etude_avril_2024.pdf</a:t>
            </a:r>
            <a:endParaRPr lang="fr-BE">
              <a:ea typeface="Calibri"/>
              <a:cs typeface="Calibri"/>
            </a:endParaRPr>
          </a:p>
          <a:p>
            <a:r>
              <a:rPr lang="en-US" sz="1200" b="0" i="1" u="none" strike="noStrike" kern="1200" baseline="0" err="1">
                <a:solidFill>
                  <a:schemeClr val="tx1"/>
                </a:solidFill>
                <a:latin typeface="+mn-lt"/>
                <a:ea typeface="+mn-ea"/>
                <a:cs typeface="+mn-cs"/>
              </a:rPr>
              <a:t>Sciensano</a:t>
            </a:r>
            <a:r>
              <a:rPr lang="en-US" sz="1200" b="0" i="1" u="none" strike="noStrike" kern="1200" baseline="0">
                <a:solidFill>
                  <a:schemeClr val="tx1"/>
                </a:solidFill>
                <a:latin typeface="+mn-lt"/>
                <a:ea typeface="+mn-ea"/>
                <a:cs typeface="+mn-cs"/>
              </a:rPr>
              <a:t>, </a:t>
            </a:r>
            <a:r>
              <a:rPr lang="en-US" sz="1200" b="0" i="1" u="none" strike="noStrike" kern="1200" baseline="0" err="1">
                <a:solidFill>
                  <a:schemeClr val="tx1"/>
                </a:solidFill>
                <a:latin typeface="+mn-lt"/>
                <a:ea typeface="+mn-ea"/>
                <a:cs typeface="+mn-cs"/>
              </a:rPr>
              <a:t>Samenvatting</a:t>
            </a:r>
            <a:r>
              <a:rPr lang="en-US" sz="1200" b="0" i="1" u="none" strike="noStrike" kern="1200" baseline="0">
                <a:solidFill>
                  <a:schemeClr val="tx1"/>
                </a:solidFill>
                <a:latin typeface="+mn-lt"/>
                <a:ea typeface="+mn-ea"/>
                <a:cs typeface="+mn-cs"/>
              </a:rPr>
              <a:t> van de BELHEALTH-</a:t>
            </a:r>
            <a:r>
              <a:rPr lang="en-US" sz="1200" b="0" i="1" u="none" strike="noStrike" kern="1200" baseline="0" err="1">
                <a:solidFill>
                  <a:schemeClr val="tx1"/>
                </a:solidFill>
                <a:latin typeface="+mn-lt"/>
                <a:ea typeface="+mn-ea"/>
                <a:cs typeface="+mn-cs"/>
              </a:rPr>
              <a:t>resultaten</a:t>
            </a:r>
            <a:r>
              <a:rPr lang="en-US" sz="1200" b="0" i="1" u="none" strike="noStrike" kern="1200" baseline="0">
                <a:solidFill>
                  <a:schemeClr val="tx1"/>
                </a:solidFill>
                <a:latin typeface="+mn-lt"/>
                <a:ea typeface="+mn-ea"/>
                <a:cs typeface="+mn-cs"/>
              </a:rPr>
              <a:t> - Reeks 1 tot 6: </a:t>
            </a:r>
            <a:r>
              <a:rPr lang="en-US" sz="1200" b="0" i="1" u="none" strike="noStrike" kern="1200" baseline="0" err="1">
                <a:solidFill>
                  <a:schemeClr val="tx1"/>
                </a:solidFill>
                <a:latin typeface="+mn-lt"/>
                <a:ea typeface="+mn-ea"/>
                <a:cs typeface="+mn-cs"/>
              </a:rPr>
              <a:t>Gegevens</a:t>
            </a:r>
            <a:r>
              <a:rPr lang="en-US" sz="1200" b="0" i="1" u="none" strike="noStrike" kern="1200" baseline="0">
                <a:solidFill>
                  <a:schemeClr val="tx1"/>
                </a:solidFill>
                <a:latin typeface="+mn-lt"/>
                <a:ea typeface="+mn-ea"/>
                <a:cs typeface="+mn-cs"/>
              </a:rPr>
              <a:t> over de </a:t>
            </a:r>
            <a:r>
              <a:rPr lang="en-US" sz="1200" b="0" i="1" u="none" strike="noStrike" kern="1200" baseline="0" err="1">
                <a:solidFill>
                  <a:schemeClr val="tx1"/>
                </a:solidFill>
                <a:latin typeface="+mn-lt"/>
                <a:ea typeface="+mn-ea"/>
                <a:cs typeface="+mn-cs"/>
              </a:rPr>
              <a:t>geestelijke</a:t>
            </a:r>
            <a:r>
              <a:rPr lang="en-US" sz="1200" b="0" i="1" u="none" strike="noStrike" kern="1200" baseline="0">
                <a:solidFill>
                  <a:schemeClr val="tx1"/>
                </a:solidFill>
                <a:latin typeface="+mn-lt"/>
                <a:ea typeface="+mn-ea"/>
                <a:cs typeface="+mn-cs"/>
              </a:rPr>
              <a:t> gezondheid van </a:t>
            </a:r>
            <a:r>
              <a:rPr lang="en-US" sz="1200" b="0" i="1" u="none" strike="noStrike" kern="1200" baseline="0" err="1">
                <a:solidFill>
                  <a:schemeClr val="tx1"/>
                </a:solidFill>
                <a:latin typeface="+mn-lt"/>
                <a:ea typeface="+mn-ea"/>
                <a:cs typeface="+mn-cs"/>
              </a:rPr>
              <a:t>Belgische</a:t>
            </a:r>
            <a:r>
              <a:rPr lang="en-US" sz="1200" b="0" i="1" u="none" strike="noStrike" kern="1200" baseline="0">
                <a:solidFill>
                  <a:schemeClr val="tx1"/>
                </a:solidFill>
                <a:latin typeface="+mn-lt"/>
                <a:ea typeface="+mn-ea"/>
                <a:cs typeface="+mn-cs"/>
              </a:rPr>
              <a:t> </a:t>
            </a:r>
            <a:r>
              <a:rPr lang="en-US" sz="1200" b="0" i="1" u="none" strike="noStrike" kern="1200" baseline="0" err="1">
                <a:solidFill>
                  <a:schemeClr val="tx1"/>
                </a:solidFill>
                <a:latin typeface="+mn-lt"/>
                <a:ea typeface="+mn-ea"/>
                <a:cs typeface="+mn-cs"/>
              </a:rPr>
              <a:t>volwassenen</a:t>
            </a:r>
            <a:r>
              <a:rPr lang="en-US" sz="1200" b="0" i="1" u="none" strike="noStrike" kern="1200" baseline="0">
                <a:solidFill>
                  <a:schemeClr val="tx1"/>
                </a:solidFill>
                <a:latin typeface="+mn-lt"/>
                <a:ea typeface="+mn-ea"/>
                <a:cs typeface="+mn-cs"/>
              </a:rPr>
              <a:t> in het </a:t>
            </a:r>
            <a:r>
              <a:rPr lang="en-US" sz="1200" b="0" i="1" u="none" strike="noStrike" kern="1200" baseline="0" err="1">
                <a:solidFill>
                  <a:schemeClr val="tx1"/>
                </a:solidFill>
                <a:latin typeface="+mn-lt"/>
                <a:ea typeface="+mn-ea"/>
                <a:cs typeface="+mn-cs"/>
              </a:rPr>
              <a:t>kielzog</a:t>
            </a:r>
            <a:r>
              <a:rPr lang="en-US" sz="1200" b="0" i="1" u="none" strike="noStrike" kern="1200" baseline="0">
                <a:solidFill>
                  <a:schemeClr val="tx1"/>
                </a:solidFill>
                <a:latin typeface="+mn-lt"/>
                <a:ea typeface="+mn-ea"/>
                <a:cs typeface="+mn-cs"/>
              </a:rPr>
              <a:t> van COVID-19 (</a:t>
            </a:r>
            <a:r>
              <a:rPr lang="en-US" sz="1200" b="0" i="1" u="none" strike="noStrike" kern="1200" baseline="0" err="1">
                <a:solidFill>
                  <a:schemeClr val="tx1"/>
                </a:solidFill>
                <a:latin typeface="+mn-lt"/>
                <a:ea typeface="+mn-ea"/>
                <a:cs typeface="+mn-cs"/>
              </a:rPr>
              <a:t>september</a:t>
            </a:r>
            <a:r>
              <a:rPr lang="en-US" sz="1200" b="0" i="1" u="none" strike="noStrike" kern="1200" baseline="0">
                <a:solidFill>
                  <a:schemeClr val="tx1"/>
                </a:solidFill>
                <a:latin typeface="+mn-lt"/>
                <a:ea typeface="+mn-ea"/>
                <a:cs typeface="+mn-cs"/>
              </a:rPr>
              <a:t> 2022-juni 2024) </a:t>
            </a:r>
          </a:p>
          <a:p>
            <a:endParaRPr lang="en-US" i="1">
              <a:ea typeface="Calibri"/>
              <a:cs typeface="Calibri"/>
            </a:endParaRPr>
          </a:p>
          <a:p>
            <a:endParaRPr lang="en-US" i="1">
              <a:ea typeface="Calibri"/>
              <a:cs typeface="Calibri"/>
            </a:endParaRPr>
          </a:p>
          <a:p>
            <a:r>
              <a:rPr lang="fr-BE">
                <a:ea typeface="Calibri"/>
                <a:cs typeface="Calibri"/>
              </a:rPr>
              <a:t>Bron: </a:t>
            </a:r>
            <a:r>
              <a:rPr lang="fr-BE">
                <a:hlinkClick r:id="rId3"/>
              </a:rPr>
              <a:t>SERV_DB_20231004_WBM2023_Werknemers_RAP_StIA.pdf</a:t>
            </a:r>
            <a:r>
              <a:rPr lang="en-US" i="1"/>
              <a:t> --&gt; </a:t>
            </a:r>
            <a:r>
              <a:rPr lang="en-US">
                <a:solidFill>
                  <a:srgbClr val="424242"/>
                </a:solidFill>
              </a:rPr>
              <a:t>SERV. (2023). </a:t>
            </a:r>
            <a:r>
              <a:rPr lang="en-US" i="1" err="1">
                <a:solidFill>
                  <a:srgbClr val="424242"/>
                </a:solidFill>
              </a:rPr>
              <a:t>Werkbaar</a:t>
            </a:r>
            <a:r>
              <a:rPr lang="en-US" i="1">
                <a:solidFill>
                  <a:srgbClr val="424242"/>
                </a:solidFill>
              </a:rPr>
              <a:t> </a:t>
            </a:r>
            <a:r>
              <a:rPr lang="en-US" i="1" err="1">
                <a:solidFill>
                  <a:srgbClr val="424242"/>
                </a:solidFill>
              </a:rPr>
              <a:t>werk</a:t>
            </a:r>
            <a:r>
              <a:rPr lang="en-US" i="1">
                <a:solidFill>
                  <a:srgbClr val="424242"/>
                </a:solidFill>
              </a:rPr>
              <a:t>: </a:t>
            </a:r>
            <a:r>
              <a:rPr lang="en-US" i="1" err="1">
                <a:solidFill>
                  <a:srgbClr val="424242"/>
                </a:solidFill>
              </a:rPr>
              <a:t>Werknemersrapport</a:t>
            </a:r>
            <a:r>
              <a:rPr lang="en-US">
                <a:solidFill>
                  <a:srgbClr val="424242"/>
                </a:solidFill>
              </a:rPr>
              <a:t>. </a:t>
            </a:r>
            <a:r>
              <a:rPr lang="en-US" err="1">
                <a:solidFill>
                  <a:srgbClr val="424242"/>
                </a:solidFill>
              </a:rPr>
              <a:t>Geraadpleegd</a:t>
            </a:r>
            <a:r>
              <a:rPr lang="en-US">
                <a:solidFill>
                  <a:srgbClr val="424242"/>
                </a:solidFill>
              </a:rPr>
              <a:t> op 7 </a:t>
            </a:r>
            <a:r>
              <a:rPr lang="en-US" err="1">
                <a:solidFill>
                  <a:srgbClr val="424242"/>
                </a:solidFill>
              </a:rPr>
              <a:t>juli</a:t>
            </a:r>
            <a:r>
              <a:rPr lang="en-US">
                <a:solidFill>
                  <a:srgbClr val="424242"/>
                </a:solidFill>
              </a:rPr>
              <a:t> 2025, van https://www.werkbaarwerk.be/sites/default/files/documenten/SERV_DB_20231004_WBM2023_Werknemers_RAP_StIA.pdf</a:t>
            </a:r>
            <a:endParaRPr lang="en-US" i="1">
              <a:ea typeface="Calibri"/>
              <a:cs typeface="Calibri"/>
            </a:endParaRPr>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DF8325C-734F-4BD6-9D5D-A0651F9622A6}" type="slidenum">
              <a:rPr kumimoji="0" lang="fr-B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fr-B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07979883"/>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DF8325C-734F-4BD6-9D5D-A0651F9622A6}" type="slidenum">
              <a:rPr kumimoji="0" lang="nl-NL"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69</a:t>
            </a:fld>
            <a:endParaRPr kumimoji="0" lang="nl-NL"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21513935"/>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BE"/>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84E3C22-7C64-4B61-A85C-F3284DE1466A}" type="slidenum">
              <a:rPr kumimoji="0" lang="fr-B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70</a:t>
            </a:fld>
            <a:endParaRPr kumimoji="0" lang="fr-B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05298117"/>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err="1"/>
              <a:t>Praktische</a:t>
            </a:r>
            <a:r>
              <a:rPr lang="en-GB" dirty="0"/>
              <a:t> info: </a:t>
            </a:r>
            <a:r>
              <a:rPr lang="nl-NL" dirty="0">
                <a:hlinkClick r:id="rId3"/>
              </a:rPr>
              <a:t>https://beswic.be/nl/themas/gezondheid-en-re-integratie-van-de-werknemer</a:t>
            </a:r>
            <a:r>
              <a:rPr lang="nl-NL" dirty="0"/>
              <a:t> </a:t>
            </a:r>
          </a:p>
          <a:p>
            <a:endParaRPr lang="nl-NL" dirty="0"/>
          </a:p>
        </p:txBody>
      </p:sp>
      <p:sp>
        <p:nvSpPr>
          <p:cNvPr id="4" name="Tijdelijke aanduiding voor dianummer 3"/>
          <p:cNvSpPr>
            <a:spLocks noGrp="1"/>
          </p:cNvSpPr>
          <p:nvPr>
            <p:ph type="sldNum" sz="quarter" idx="5"/>
          </p:nvPr>
        </p:nvSpPr>
        <p:spPr/>
        <p:txBody>
          <a:bodyPr/>
          <a:lstStyle/>
          <a:p>
            <a:fld id="{F84E3C22-7C64-4B61-A85C-F3284DE1466A}" type="slidenum">
              <a:rPr lang="fr-BE" smtClean="0"/>
              <a:t>72</a:t>
            </a:fld>
            <a:endParaRPr lang="fr-BE"/>
          </a:p>
        </p:txBody>
      </p:sp>
    </p:spTree>
    <p:extLst>
      <p:ext uri="{BB962C8B-B14F-4D97-AF65-F5344CB8AC3E}">
        <p14:creationId xmlns:p14="http://schemas.microsoft.com/office/powerpoint/2010/main" val="363144413"/>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a:t>http://cppt-conseildentreprise.be/fr/accueil/comite-pour-la-prevention-et-la-protection-au-travail </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FR"/>
          </a:p>
          <a:p>
            <a:pPr marL="0" marR="0" lvl="0" indent="0" algn="l" defTabSz="914400" rtl="0" eaLnBrk="1" fontAlgn="auto" latinLnBrk="0" hangingPunct="1">
              <a:lnSpc>
                <a:spcPct val="100000"/>
              </a:lnSpc>
              <a:spcBef>
                <a:spcPts val="0"/>
              </a:spcBef>
              <a:spcAft>
                <a:spcPts val="0"/>
              </a:spcAft>
              <a:buClrTx/>
              <a:buSzTx/>
              <a:buFontTx/>
              <a:buNone/>
              <a:tabLst/>
              <a:defRPr/>
            </a:pPr>
            <a:r>
              <a:rPr lang="nl-NL"/>
              <a:t>DPW = Dienst preventie en bescherming op het werk</a:t>
            </a:r>
          </a:p>
          <a:p>
            <a:pPr marL="0" marR="0" lvl="0" indent="0" algn="l" defTabSz="914400" rtl="0" eaLnBrk="1" fontAlgn="auto" latinLnBrk="0" hangingPunct="1">
              <a:lnSpc>
                <a:spcPct val="100000"/>
              </a:lnSpc>
              <a:spcBef>
                <a:spcPts val="0"/>
              </a:spcBef>
              <a:spcAft>
                <a:spcPts val="0"/>
              </a:spcAft>
              <a:buClrTx/>
              <a:buSzTx/>
              <a:buFontTx/>
              <a:buNone/>
              <a:tabLst/>
              <a:defRPr/>
            </a:pPr>
            <a:r>
              <a:rPr lang="fr-FR" err="1"/>
              <a:t>Arbeidsarts</a:t>
            </a:r>
            <a:r>
              <a:rPr lang="fr-FR"/>
              <a:t> -&gt; </a:t>
            </a:r>
            <a:r>
              <a:rPr lang="fr-FR" err="1"/>
              <a:t>werkhervattingsonderzoek</a:t>
            </a:r>
            <a:r>
              <a:rPr lang="fr-FR"/>
              <a:t>: Dit </a:t>
            </a:r>
            <a:r>
              <a:rPr lang="fr-FR" err="1"/>
              <a:t>is</a:t>
            </a:r>
            <a:r>
              <a:rPr lang="fr-FR"/>
              <a:t> </a:t>
            </a:r>
            <a:r>
              <a:rPr lang="fr-FR" err="1"/>
              <a:t>enkel</a:t>
            </a:r>
            <a:r>
              <a:rPr lang="fr-FR"/>
              <a:t> </a:t>
            </a:r>
            <a:r>
              <a:rPr lang="fr-FR" err="1"/>
              <a:t>voor</a:t>
            </a:r>
            <a:r>
              <a:rPr lang="fr-FR"/>
              <a:t> </a:t>
            </a:r>
            <a:r>
              <a:rPr lang="fr-FR" err="1"/>
              <a:t>werknemers</a:t>
            </a:r>
            <a:r>
              <a:rPr lang="fr-FR"/>
              <a:t> die </a:t>
            </a:r>
            <a:r>
              <a:rPr lang="fr-FR" err="1"/>
              <a:t>onderworpen</a:t>
            </a:r>
            <a:r>
              <a:rPr lang="fr-FR"/>
              <a:t> </a:t>
            </a:r>
            <a:r>
              <a:rPr lang="fr-FR" err="1"/>
              <a:t>zijn</a:t>
            </a:r>
            <a:r>
              <a:rPr lang="fr-FR"/>
              <a:t> </a:t>
            </a:r>
            <a:r>
              <a:rPr lang="fr-FR" err="1"/>
              <a:t>aan</a:t>
            </a:r>
            <a:r>
              <a:rPr lang="fr-FR"/>
              <a:t> </a:t>
            </a:r>
            <a:r>
              <a:rPr lang="fr-FR" err="1"/>
              <a:t>gezondheidstoezicht</a:t>
            </a:r>
            <a:r>
              <a:rPr lang="fr-FR"/>
              <a:t> </a:t>
            </a:r>
            <a:r>
              <a:rPr lang="fr-FR" err="1"/>
              <a:t>én</a:t>
            </a:r>
            <a:r>
              <a:rPr lang="fr-FR"/>
              <a:t> langer dan 4 </a:t>
            </a:r>
            <a:r>
              <a:rPr lang="fr-FR" err="1"/>
              <a:t>weken</a:t>
            </a:r>
            <a:r>
              <a:rPr lang="fr-FR"/>
              <a:t> </a:t>
            </a:r>
            <a:r>
              <a:rPr lang="fr-FR" err="1"/>
              <a:t>ononderbroken</a:t>
            </a:r>
            <a:r>
              <a:rPr lang="fr-FR"/>
              <a:t> </a:t>
            </a:r>
            <a:r>
              <a:rPr lang="fr-FR" err="1"/>
              <a:t>afwezig</a:t>
            </a:r>
            <a:r>
              <a:rPr lang="fr-FR"/>
              <a:t> </a:t>
            </a:r>
            <a:r>
              <a:rPr lang="fr-FR" err="1"/>
              <a:t>zijn</a:t>
            </a:r>
            <a:r>
              <a:rPr lang="fr-FR"/>
              <a:t> </a:t>
            </a:r>
            <a:r>
              <a:rPr lang="fr-FR" err="1"/>
              <a:t>geweest</a:t>
            </a:r>
            <a:r>
              <a:rPr lang="fr-FR"/>
              <a:t>.</a:t>
            </a:r>
          </a:p>
          <a:p>
            <a:r>
              <a:rPr lang="nl-NL"/>
              <a:t> </a:t>
            </a:r>
          </a:p>
        </p:txBody>
      </p:sp>
      <p:sp>
        <p:nvSpPr>
          <p:cNvPr id="4" name="Tijdelijke aanduiding voor dianummer 3"/>
          <p:cNvSpPr>
            <a:spLocks noGrp="1"/>
          </p:cNvSpPr>
          <p:nvPr>
            <p:ph type="sldNum" sz="quarter" idx="5"/>
          </p:nvPr>
        </p:nvSpPr>
        <p:spPr/>
        <p:txBody>
          <a:bodyPr/>
          <a:lstStyle/>
          <a:p>
            <a:fld id="{F84E3C22-7C64-4B61-A85C-F3284DE1466A}" type="slidenum">
              <a:rPr lang="fr-BE" smtClean="0"/>
              <a:t>73</a:t>
            </a:fld>
            <a:endParaRPr lang="fr-BE"/>
          </a:p>
        </p:txBody>
      </p:sp>
    </p:spTree>
    <p:extLst>
      <p:ext uri="{BB962C8B-B14F-4D97-AF65-F5344CB8AC3E}">
        <p14:creationId xmlns:p14="http://schemas.microsoft.com/office/powerpoint/2010/main" val="2974139880"/>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en-GB"/>
              <a:t>PAAA = </a:t>
            </a:r>
            <a:r>
              <a:rPr lang="en-GB" err="1"/>
              <a:t>preventieadviseur</a:t>
            </a:r>
            <a:r>
              <a:rPr lang="en-GB"/>
              <a:t> arbeidsarts</a:t>
            </a:r>
          </a:p>
          <a:p>
            <a:r>
              <a:rPr lang="en-GB"/>
              <a:t>Adva = </a:t>
            </a:r>
            <a:r>
              <a:rPr lang="en-GB" err="1"/>
              <a:t>Adviserend</a:t>
            </a:r>
            <a:r>
              <a:rPr lang="en-GB"/>
              <a:t> arts</a:t>
            </a:r>
          </a:p>
          <a:p>
            <a:endParaRPr lang="en-GB"/>
          </a:p>
          <a:p>
            <a:r>
              <a:rPr lang="nl-NL" sz="1200" kern="1200">
                <a:solidFill>
                  <a:schemeClr val="tx1"/>
                </a:solidFill>
                <a:effectLst/>
                <a:latin typeface="+mn-lt"/>
                <a:ea typeface="+mn-ea"/>
                <a:cs typeface="+mn-cs"/>
              </a:rPr>
              <a:t>Mits toestemming van de werknemer kan de arbeidsarts ook met andere zorgprofessionals / psychologen of psychiaters overleggen. Dit moet niet per se telkens via de behandelende arts gaan.</a:t>
            </a:r>
            <a:endParaRPr lang="nl-NL"/>
          </a:p>
        </p:txBody>
      </p:sp>
      <p:sp>
        <p:nvSpPr>
          <p:cNvPr id="4" name="Tijdelijke aanduiding voor dianummer 3"/>
          <p:cNvSpPr>
            <a:spLocks noGrp="1"/>
          </p:cNvSpPr>
          <p:nvPr>
            <p:ph type="sldNum" sz="quarter" idx="5"/>
          </p:nvPr>
        </p:nvSpPr>
        <p:spPr/>
        <p:txBody>
          <a:bodyPr/>
          <a:lstStyle/>
          <a:p>
            <a:fld id="{F84E3C22-7C64-4B61-A85C-F3284DE1466A}" type="slidenum">
              <a:rPr lang="fr-BE" smtClean="0"/>
              <a:t>74</a:t>
            </a:fld>
            <a:endParaRPr lang="fr-BE"/>
          </a:p>
        </p:txBody>
      </p:sp>
    </p:spTree>
    <p:extLst>
      <p:ext uri="{BB962C8B-B14F-4D97-AF65-F5344CB8AC3E}">
        <p14:creationId xmlns:p14="http://schemas.microsoft.com/office/powerpoint/2010/main" val="3642982445"/>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en-GB"/>
              <a:t>Arbeidsarts: </a:t>
            </a:r>
            <a:r>
              <a:rPr lang="nl-NL" sz="1200" kern="1200">
                <a:solidFill>
                  <a:schemeClr val="tx1"/>
                </a:solidFill>
                <a:effectLst/>
                <a:latin typeface="+mn-lt"/>
                <a:ea typeface="+mn-ea"/>
                <a:cs typeface="+mn-cs"/>
              </a:rPr>
              <a:t>Let op bij een bezoek voorafgaand aan de werkhervatting, wat ook een consultatie is in het kader van de terugkeer naar het werk, beoordeelt de arbeidsarts de geschiktheid van de werknemer om het overeengekomen werk uit te voeren niet. Hij gaat hier enkel na welke aanpassingen (aan het werk of </a:t>
            </a:r>
          </a:p>
          <a:p>
            <a:r>
              <a:rPr lang="nl-NL" sz="1200" kern="1200" err="1">
                <a:solidFill>
                  <a:schemeClr val="tx1"/>
                </a:solidFill>
                <a:effectLst/>
                <a:latin typeface="+mn-lt"/>
                <a:ea typeface="+mn-ea"/>
                <a:cs typeface="+mn-cs"/>
              </a:rPr>
              <a:t>i.k.v</a:t>
            </a:r>
            <a:r>
              <a:rPr lang="nl-NL" sz="1200" kern="1200">
                <a:solidFill>
                  <a:schemeClr val="tx1"/>
                </a:solidFill>
                <a:effectLst/>
                <a:latin typeface="+mn-lt"/>
                <a:ea typeface="+mn-ea"/>
                <a:cs typeface="+mn-cs"/>
              </a:rPr>
              <a:t>. bezoek voorafgaand aan de werkhervatting: Nagaan welke aanpassingen nodig zijn opdat de werknemer het werk zou kunnen hernemen de werkpost) nodig zijn opdat de werknemer het werk zou kunnen hernemen.</a:t>
            </a:r>
          </a:p>
          <a:p>
            <a:r>
              <a:rPr lang="nl-NL" sz="1200" kern="1200">
                <a:solidFill>
                  <a:schemeClr val="tx1"/>
                </a:solidFill>
                <a:effectLst/>
                <a:latin typeface="+mn-lt"/>
                <a:ea typeface="+mn-ea"/>
                <a:cs typeface="+mn-cs"/>
              </a:rPr>
              <a:t>Er zijn verschillende types medische onderzoeken mogelijk, bezoek voorafgaand aan de werkhervatting, re-integratietraject, herzieningsonderzoek</a:t>
            </a:r>
            <a:endParaRPr lang="nl-NL"/>
          </a:p>
        </p:txBody>
      </p:sp>
      <p:sp>
        <p:nvSpPr>
          <p:cNvPr id="4" name="Tijdelijke aanduiding voor dianummer 3"/>
          <p:cNvSpPr>
            <a:spLocks noGrp="1"/>
          </p:cNvSpPr>
          <p:nvPr>
            <p:ph type="sldNum" sz="quarter" idx="5"/>
          </p:nvPr>
        </p:nvSpPr>
        <p:spPr/>
        <p:txBody>
          <a:bodyPr/>
          <a:lstStyle/>
          <a:p>
            <a:fld id="{F84E3C22-7C64-4B61-A85C-F3284DE1466A}" type="slidenum">
              <a:rPr lang="fr-BE" smtClean="0"/>
              <a:t>75</a:t>
            </a:fld>
            <a:endParaRPr lang="fr-BE"/>
          </a:p>
        </p:txBody>
      </p:sp>
    </p:spTree>
    <p:extLst>
      <p:ext uri="{BB962C8B-B14F-4D97-AF65-F5344CB8AC3E}">
        <p14:creationId xmlns:p14="http://schemas.microsoft.com/office/powerpoint/2010/main" val="997943765"/>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BE"/>
              <a:t>https://www.riziv.fgov.be/nl/professionals/individuele-zorgverleners/artsen/trio-het-platform-voor-eenvoudige-communicatie-met-betrokken-artsen-wanneer-u-een-arbeidsongeschikte-persoon-begeleidt</a:t>
            </a:r>
          </a:p>
        </p:txBody>
      </p:sp>
      <p:sp>
        <p:nvSpPr>
          <p:cNvPr id="4" name="Espace réservé du numéro de diapositive 3"/>
          <p:cNvSpPr>
            <a:spLocks noGrp="1"/>
          </p:cNvSpPr>
          <p:nvPr>
            <p:ph type="sldNum" sz="quarter" idx="10"/>
          </p:nvPr>
        </p:nvSpPr>
        <p:spPr/>
        <p:txBody>
          <a:bodyPr/>
          <a:lstStyle/>
          <a:p>
            <a:fld id="{F84E3C22-7C64-4B61-A85C-F3284DE1466A}" type="slidenum">
              <a:rPr lang="fr-BE" smtClean="0"/>
              <a:t>76</a:t>
            </a:fld>
            <a:endParaRPr lang="fr-BE"/>
          </a:p>
        </p:txBody>
      </p:sp>
    </p:spTree>
    <p:extLst>
      <p:ext uri="{BB962C8B-B14F-4D97-AF65-F5344CB8AC3E}">
        <p14:creationId xmlns:p14="http://schemas.microsoft.com/office/powerpoint/2010/main" val="487221773"/>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285750" indent="-285750">
              <a:buFont typeface="Arial" panose="020B0604020202020204" pitchFamily="34" charset="0"/>
              <a:buChar char="•"/>
            </a:pPr>
            <a:r>
              <a:rPr lang="nl-NL" dirty="0"/>
              <a:t>Opmerking: De belangrijkste taak van de arbeidsarts is om te controleren of de gezondheidstoestand van de werknemer voldoet aan de vereisten van zijn functie.</a:t>
            </a:r>
          </a:p>
          <a:p>
            <a:pPr marL="285750" indent="-285750">
              <a:buFont typeface="Arial" panose="020B0604020202020204" pitchFamily="34" charset="0"/>
              <a:buChar char="•"/>
            </a:pPr>
            <a:endParaRPr lang="nl-NL" sz="1200" dirty="0">
              <a:solidFill>
                <a:srgbClr val="1E699D"/>
              </a:solidFill>
              <a:latin typeface="Calibri" panose="020F0502020204030204" pitchFamily="34" charset="0"/>
              <a:cs typeface="Calibri" panose="020F0502020204030204" pitchFamily="34" charset="0"/>
            </a:endParaRPr>
          </a:p>
        </p:txBody>
      </p:sp>
      <p:sp>
        <p:nvSpPr>
          <p:cNvPr id="4" name="Espace réservé du numéro de diapositive 3"/>
          <p:cNvSpPr>
            <a:spLocks noGrp="1"/>
          </p:cNvSpPr>
          <p:nvPr>
            <p:ph type="sldNum" sz="quarter" idx="10"/>
          </p:nvPr>
        </p:nvSpPr>
        <p:spPr/>
        <p:txBody>
          <a:bodyPr/>
          <a:lstStyle/>
          <a:p>
            <a:fld id="{F84E3C22-7C64-4B61-A85C-F3284DE1466A}" type="slidenum">
              <a:rPr lang="fr-BE" smtClean="0"/>
              <a:t>77</a:t>
            </a:fld>
            <a:endParaRPr lang="fr-BE"/>
          </a:p>
        </p:txBody>
      </p:sp>
    </p:spTree>
    <p:extLst>
      <p:ext uri="{BB962C8B-B14F-4D97-AF65-F5344CB8AC3E}">
        <p14:creationId xmlns:p14="http://schemas.microsoft.com/office/powerpoint/2010/main" val="2282915619"/>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285750" indent="-285750">
              <a:buFont typeface="Arial" panose="020B0604020202020204" pitchFamily="34" charset="0"/>
              <a:buChar char="•"/>
            </a:pPr>
            <a:r>
              <a:rPr lang="nl"/>
              <a:t>Opmerking: </a:t>
            </a:r>
            <a:r>
              <a:rPr lang="nl" sz="1200">
                <a:solidFill>
                  <a:srgbClr val="1E699D"/>
                </a:solidFill>
                <a:latin typeface="Calibri" panose="020F0502020204030204" pitchFamily="34" charset="0"/>
                <a:cs typeface="Calibri" panose="020F0502020204030204" pitchFamily="34" charset="0"/>
              </a:rPr>
              <a:t>De belangrijkste taak van de arbeidsarts is om na te gaan of de gezondheidstoestand van de werknemer </a:t>
            </a:r>
            <a:r>
              <a:rPr lang="nl" sz="1200" b="1" u="sng">
                <a:solidFill>
                  <a:srgbClr val="1E699D"/>
                </a:solidFill>
                <a:latin typeface="Calibri" panose="020F0502020204030204" pitchFamily="34" charset="0"/>
                <a:cs typeface="Calibri" panose="020F0502020204030204" pitchFamily="34" charset="0"/>
              </a:rPr>
              <a:t>in overeenstemming </a:t>
            </a:r>
            <a:r>
              <a:rPr lang="nl" sz="1200">
                <a:solidFill>
                  <a:srgbClr val="1E699D"/>
                </a:solidFill>
                <a:latin typeface="Calibri" panose="020F0502020204030204" pitchFamily="34" charset="0"/>
                <a:cs typeface="Calibri" panose="020F0502020204030204" pitchFamily="34" charset="0"/>
              </a:rPr>
              <a:t> is met de vereisten van zijn of haar functie.</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l-NL" sz="1200" kern="1200">
                <a:solidFill>
                  <a:schemeClr val="tx1"/>
                </a:solidFill>
                <a:effectLst/>
                <a:latin typeface="+mn-lt"/>
                <a:ea typeface="+mn-ea"/>
                <a:cs typeface="+mn-cs"/>
              </a:rPr>
              <a:t>Elke werknemer moet bij een arbeidsarts terecht kunnen, maar ook gelijkgestelde werknemers zonder arbeidsovereenkomst (bv statutaire ambtenaren) kunnen bij de arbeidsarts terecht (wanneer zij arbeid verrichten onder gezag)</a:t>
            </a:r>
          </a:p>
          <a:p>
            <a:pPr marL="285750" indent="-285750">
              <a:buFont typeface="Arial" panose="020B0604020202020204" pitchFamily="34" charset="0"/>
              <a:buChar char="•"/>
            </a:pPr>
            <a:endParaRPr lang="nl" sz="1200">
              <a:solidFill>
                <a:srgbClr val="1E699D"/>
              </a:solidFill>
              <a:latin typeface="Calibri" panose="020F0502020204030204" pitchFamily="34" charset="0"/>
              <a:cs typeface="Calibri" panose="020F0502020204030204" pitchFamily="34" charset="0"/>
            </a:endParaRPr>
          </a:p>
        </p:txBody>
      </p:sp>
      <p:sp>
        <p:nvSpPr>
          <p:cNvPr id="4" name="Espace réservé du numéro de diapositive 3"/>
          <p:cNvSpPr>
            <a:spLocks noGrp="1"/>
          </p:cNvSpPr>
          <p:nvPr>
            <p:ph type="sldNum" sz="quarter" idx="10"/>
          </p:nvPr>
        </p:nvSpPr>
        <p:spPr/>
        <p:txBody>
          <a:bodyPr/>
          <a:lstStyle/>
          <a:p>
            <a:fld id="{F84E3C22-7C64-4B61-A85C-F3284DE1466A}" type="slidenum">
              <a:rPr lang="fr-BE" smtClean="0"/>
              <a:t>78</a:t>
            </a:fld>
            <a:endParaRPr lang="fr-BE"/>
          </a:p>
        </p:txBody>
      </p:sp>
    </p:spTree>
    <p:extLst>
      <p:ext uri="{BB962C8B-B14F-4D97-AF65-F5344CB8AC3E}">
        <p14:creationId xmlns:p14="http://schemas.microsoft.com/office/powerpoint/2010/main" val="2282915619"/>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l"/>
              <a:t>De arbeidsarts neemt nota van de situatie en kan de persoon indien nodig doorverwijzen naar de Preventieadviseur Psychosociale Aspecten (PAPS).</a:t>
            </a:r>
          </a:p>
          <a:p>
            <a:endParaRPr lang="nl"/>
          </a:p>
          <a:p>
            <a:r>
              <a:rPr lang="nl"/>
              <a:t>Enkel voor werknemers, niet voor zelfstandigen.</a:t>
            </a:r>
          </a:p>
          <a:p>
            <a:endParaRPr lang="nl"/>
          </a:p>
          <a:p>
            <a:pPr marL="0" marR="0" lvl="0" indent="0" algn="l" defTabSz="914400" rtl="0" eaLnBrk="1" fontAlgn="auto" latinLnBrk="0" hangingPunct="1">
              <a:lnSpc>
                <a:spcPct val="100000"/>
              </a:lnSpc>
              <a:spcBef>
                <a:spcPts val="0"/>
              </a:spcBef>
              <a:spcAft>
                <a:spcPts val="0"/>
              </a:spcAft>
              <a:buClrTx/>
              <a:buSzTx/>
              <a:buFontTx/>
              <a:buNone/>
              <a:tabLst/>
              <a:defRPr/>
            </a:pPr>
            <a:r>
              <a:rPr lang="nl-NL" sz="1200" kern="1200">
                <a:solidFill>
                  <a:schemeClr val="tx1"/>
                </a:solidFill>
                <a:effectLst/>
                <a:latin typeface="+mn-lt"/>
                <a:ea typeface="+mn-ea"/>
                <a:cs typeface="+mn-cs"/>
              </a:rPr>
              <a:t>Psychosociale risico's zijn een realiteit. Moedig patiënten aan om de eerste stap te zetten door er binnen het bedrijf over te praten. Neem indien nodig, met toestemming van de patiënt, contact op met of verwijs de patiënt door naar de arbeidsarts of PAPS.</a:t>
            </a:r>
          </a:p>
          <a:p>
            <a:pPr marL="0" marR="0" lvl="0" indent="0" algn="l" defTabSz="914400" rtl="0" eaLnBrk="1" fontAlgn="auto" latinLnBrk="0" hangingPunct="1">
              <a:lnSpc>
                <a:spcPct val="100000"/>
              </a:lnSpc>
              <a:spcBef>
                <a:spcPts val="0"/>
              </a:spcBef>
              <a:spcAft>
                <a:spcPts val="0"/>
              </a:spcAft>
              <a:buClrTx/>
              <a:buSzTx/>
              <a:buFontTx/>
              <a:buNone/>
              <a:tabLst/>
              <a:defRPr/>
            </a:pPr>
            <a:r>
              <a:rPr lang="nl-NL" sz="1200" kern="1200">
                <a:solidFill>
                  <a:schemeClr val="tx1"/>
                </a:solidFill>
                <a:effectLst/>
                <a:latin typeface="+mn-lt"/>
                <a:ea typeface="+mn-ea"/>
                <a:cs typeface="+mn-cs"/>
              </a:rPr>
              <a:t>Begeleid de patiënt/werknemer bij het actief zoeken naar oplossingen om zijn terugkeer naar het werk te bevorderen. </a:t>
            </a:r>
          </a:p>
          <a:p>
            <a:endParaRPr lang="nl"/>
          </a:p>
        </p:txBody>
      </p:sp>
      <p:sp>
        <p:nvSpPr>
          <p:cNvPr id="4" name="Slide Number Placeholder 3"/>
          <p:cNvSpPr>
            <a:spLocks noGrp="1"/>
          </p:cNvSpPr>
          <p:nvPr>
            <p:ph type="sldNum" sz="quarter" idx="5"/>
          </p:nvPr>
        </p:nvSpPr>
        <p:spPr/>
        <p:txBody>
          <a:bodyPr/>
          <a:lstStyle/>
          <a:p>
            <a:pPr defTabSz="453817">
              <a:defRPr/>
            </a:pPr>
            <a:fld id="{96E7D330-2453-8F4E-8874-B343193405B6}" type="slidenum">
              <a:rPr lang="nl-NL">
                <a:solidFill>
                  <a:prstClr val="black"/>
                </a:solidFill>
                <a:latin typeface="Calibri"/>
              </a:rPr>
              <a:pPr defTabSz="453817">
                <a:defRPr/>
              </a:pPr>
              <a:t>79</a:t>
            </a:fld>
            <a:endParaRPr lang="nl-NL">
              <a:solidFill>
                <a:prstClr val="black"/>
              </a:solidFill>
              <a:latin typeface="Calibri"/>
            </a:endParaRPr>
          </a:p>
        </p:txBody>
      </p:sp>
    </p:spTree>
    <p:extLst>
      <p:ext uri="{BB962C8B-B14F-4D97-AF65-F5344CB8AC3E}">
        <p14:creationId xmlns:p14="http://schemas.microsoft.com/office/powerpoint/2010/main" val="168270238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BE"/>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DF8325C-734F-4BD6-9D5D-A0651F9622A6}" type="slidenum">
              <a:rPr kumimoji="0" lang="fr-B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fr-B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32451034"/>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nl" sz="1800"/>
              <a:t>PSR: psychosociale risico's</a:t>
            </a:r>
            <a:endParaRPr lang="nl-BE" sz="1800" b="1" i="0" u="none" strike="noStrike" kern="1200">
              <a:solidFill>
                <a:srgbClr val="000000"/>
              </a:solidFill>
              <a:effectLst/>
              <a:latin typeface="Arial" panose="020B0604020202020204" pitchFamily="34" charset="0"/>
              <a:ea typeface="DejaVu Sans"/>
              <a:cs typeface="DejaVu Sans"/>
            </a:endParaRPr>
          </a:p>
          <a:p>
            <a:pPr marL="0" algn="l" rtl="0" eaLnBrk="1" fontAlgn="ctr" latinLnBrk="0" hangingPunct="1">
              <a:spcBef>
                <a:spcPts val="0"/>
              </a:spcBef>
              <a:spcAft>
                <a:spcPts val="0"/>
              </a:spcAft>
            </a:pPr>
            <a:r>
              <a:rPr lang="nl-BE" sz="1800" b="1" i="0" u="none" strike="noStrike" kern="1200">
                <a:solidFill>
                  <a:srgbClr val="000000"/>
                </a:solidFill>
                <a:effectLst/>
                <a:latin typeface="Arial" panose="020B0604020202020204" pitchFamily="34" charset="0"/>
                <a:ea typeface="DejaVu Sans"/>
                <a:cs typeface="DejaVu Sans"/>
              </a:rPr>
              <a:t>Informele interventie: </a:t>
            </a:r>
            <a:r>
              <a:rPr lang="nl-NL" sz="1800" b="1" i="0" u="none" strike="noStrike" kern="1200">
                <a:solidFill>
                  <a:srgbClr val="000000"/>
                </a:solidFill>
                <a:effectLst/>
                <a:latin typeface="Arial" panose="020B0604020202020204" pitchFamily="34" charset="0"/>
                <a:ea typeface="DejaVu Sans"/>
                <a:cs typeface="DejaVu Sans"/>
              </a:rPr>
              <a:t>Gesprekken, Bemiddeling met de betrokkene, Interventie bij een andere persoon</a:t>
            </a:r>
          </a:p>
          <a:p>
            <a:pPr marL="0" algn="l" rtl="0" eaLnBrk="1" fontAlgn="ctr" latinLnBrk="0" hangingPunct="1">
              <a:spcBef>
                <a:spcPts val="0"/>
              </a:spcBef>
              <a:spcAft>
                <a:spcPts val="0"/>
              </a:spcAft>
            </a:pPr>
            <a:r>
              <a:rPr lang="nl-NL" sz="1800" b="1" i="0" u="none" strike="noStrike" kern="1200">
                <a:solidFill>
                  <a:srgbClr val="000000"/>
                </a:solidFill>
                <a:effectLst/>
                <a:latin typeface="Arial" panose="020B0604020202020204" pitchFamily="34" charset="0"/>
              </a:rPr>
              <a:t>Formele interventie: </a:t>
            </a:r>
            <a:r>
              <a:rPr lang="nl-NL" sz="1800" b="1" i="0" u="none" strike="noStrike" kern="1200">
                <a:solidFill>
                  <a:srgbClr val="000000"/>
                </a:solidFill>
                <a:effectLst/>
                <a:latin typeface="Arial" panose="020B0604020202020204" pitchFamily="34" charset="0"/>
                <a:ea typeface="DejaVu Sans"/>
                <a:cs typeface="DejaVu Sans"/>
              </a:rPr>
              <a:t>PSR van collectieve aard, Individuele PSR (buiten geweld, pesterijen of ongewenst seksueel gedrag), </a:t>
            </a:r>
            <a:r>
              <a:rPr lang="nl-NL" sz="1800" b="1" i="0" u="none" strike="noStrike" kern="1200">
                <a:solidFill>
                  <a:srgbClr val="FF0000"/>
                </a:solidFill>
                <a:effectLst/>
                <a:latin typeface="Arial" panose="020B0604020202020204" pitchFamily="34" charset="0"/>
                <a:ea typeface="DejaVu Sans"/>
                <a:cs typeface="DejaVu Sans"/>
              </a:rPr>
              <a:t>Geweld, pesterijen of ongewenst seksueel gedrag</a:t>
            </a:r>
          </a:p>
          <a:p>
            <a:pPr marL="0" algn="l" rtl="0" eaLnBrk="1" fontAlgn="ctr" latinLnBrk="0" hangingPunct="1">
              <a:spcBef>
                <a:spcPts val="0"/>
              </a:spcBef>
              <a:spcAft>
                <a:spcPts val="0"/>
              </a:spcAft>
            </a:pPr>
            <a:endParaRPr lang="nl-NL" sz="1800" b="0" i="0" u="none" strike="noStrike">
              <a:solidFill>
                <a:srgbClr val="FF0000"/>
              </a:solidFill>
              <a:effectLst/>
              <a:latin typeface="Arial" panose="020B060402020202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lang="nl-NL" sz="1800" kern="1200">
                <a:solidFill>
                  <a:schemeClr val="tx1"/>
                </a:solidFill>
                <a:effectLst/>
                <a:latin typeface="+mn-lt"/>
                <a:ea typeface="+mn-ea"/>
                <a:cs typeface="+mn-cs"/>
              </a:rPr>
              <a:t>Anonimiteit verzoek bij vertrouwenspersoon of PAPS: Dit hangt af van het type interventie: </a:t>
            </a:r>
          </a:p>
          <a:p>
            <a:pPr marL="171450" marR="0" lvl="0" indent="-171450" algn="just" defTabSz="914400" rtl="0" eaLnBrk="1" fontAlgn="auto" latinLnBrk="0" hangingPunct="1">
              <a:lnSpc>
                <a:spcPct val="100000"/>
              </a:lnSpc>
              <a:spcBef>
                <a:spcPts val="0"/>
              </a:spcBef>
              <a:spcAft>
                <a:spcPts val="0"/>
              </a:spcAft>
              <a:buClrTx/>
              <a:buSzTx/>
              <a:buFontTx/>
              <a:buChar char="-"/>
              <a:tabLst/>
              <a:defRPr/>
            </a:pPr>
            <a:r>
              <a:rPr lang="nl-NL" sz="1800" kern="1200">
                <a:solidFill>
                  <a:schemeClr val="tx1"/>
                </a:solidFill>
                <a:effectLst/>
                <a:latin typeface="+mn-lt"/>
                <a:ea typeface="+mn-ea"/>
                <a:cs typeface="+mn-cs"/>
              </a:rPr>
              <a:t>de informele psychosociale interventie kan volledig anoniem gebeuren (tenzij er een interventie gebeurt bij de werkgever of de tussenkomst van de werkgever nodig is voor de uitvoering van het akkoord dat voortvloeit uit de verzoening) </a:t>
            </a:r>
          </a:p>
          <a:p>
            <a:pPr marL="171450" marR="0" lvl="0" indent="-171450" algn="just" defTabSz="914400" rtl="0" eaLnBrk="1" fontAlgn="auto" latinLnBrk="0" hangingPunct="1">
              <a:lnSpc>
                <a:spcPct val="100000"/>
              </a:lnSpc>
              <a:spcBef>
                <a:spcPts val="0"/>
              </a:spcBef>
              <a:spcAft>
                <a:spcPts val="0"/>
              </a:spcAft>
              <a:buClrTx/>
              <a:buSzTx/>
              <a:buFontTx/>
              <a:buChar char="-"/>
              <a:tabLst/>
              <a:defRPr/>
            </a:pPr>
            <a:r>
              <a:rPr lang="nl-NL" sz="1800" kern="1200">
                <a:solidFill>
                  <a:schemeClr val="tx1"/>
                </a:solidFill>
                <a:effectLst/>
                <a:latin typeface="+mn-lt"/>
                <a:ea typeface="+mn-ea"/>
                <a:cs typeface="+mn-cs"/>
              </a:rPr>
              <a:t>de formele psychosociale interventie met een hoofdzakelijk collectief karakter gebeurt anoniem (tenzij er maatregelen moeten genomen worden ten aanzien van de individuele situatie van de werknemer) </a:t>
            </a:r>
          </a:p>
          <a:p>
            <a:pPr marL="171450" marR="0" lvl="0" indent="-171450" algn="just" defTabSz="914400" rtl="0" eaLnBrk="1" fontAlgn="auto" latinLnBrk="0" hangingPunct="1">
              <a:lnSpc>
                <a:spcPct val="100000"/>
              </a:lnSpc>
              <a:spcBef>
                <a:spcPts val="0"/>
              </a:spcBef>
              <a:spcAft>
                <a:spcPts val="0"/>
              </a:spcAft>
              <a:buClrTx/>
              <a:buSzTx/>
              <a:buFontTx/>
              <a:buChar char="-"/>
              <a:tabLst/>
              <a:defRPr/>
            </a:pPr>
            <a:r>
              <a:rPr lang="nl-NL" sz="1800" kern="1200">
                <a:solidFill>
                  <a:schemeClr val="tx1"/>
                </a:solidFill>
                <a:effectLst/>
                <a:latin typeface="+mn-lt"/>
                <a:ea typeface="+mn-ea"/>
                <a:cs typeface="+mn-cs"/>
              </a:rPr>
              <a:t>de formele psychosociale interventie met een hoofdzakelijk individueel karakter gebeurt niet anoniem</a:t>
            </a:r>
          </a:p>
          <a:p>
            <a:pPr marL="171450" marR="0" lvl="0" indent="-171450" algn="just" defTabSz="914400" rtl="0" eaLnBrk="1" fontAlgn="auto" latinLnBrk="0" hangingPunct="1">
              <a:lnSpc>
                <a:spcPct val="100000"/>
              </a:lnSpc>
              <a:spcBef>
                <a:spcPts val="0"/>
              </a:spcBef>
              <a:spcAft>
                <a:spcPts val="0"/>
              </a:spcAft>
              <a:buClrTx/>
              <a:buSzTx/>
              <a:buFontTx/>
              <a:buChar char="-"/>
              <a:tabLst/>
              <a:defRPr/>
            </a:pPr>
            <a:endParaRPr lang="nl-NL" sz="1800" kern="1200">
              <a:solidFill>
                <a:schemeClr val="tx1"/>
              </a:solidFill>
              <a:effectLst/>
              <a:latin typeface="+mn-lt"/>
              <a:ea typeface="+mn-ea"/>
              <a:cs typeface="+mn-cs"/>
            </a:endParaRPr>
          </a:p>
          <a:p>
            <a:pPr marL="0" algn="l" rtl="0" eaLnBrk="1" fontAlgn="ctr" latinLnBrk="0" hangingPunct="1">
              <a:spcBef>
                <a:spcPts val="0"/>
              </a:spcBef>
              <a:spcAft>
                <a:spcPts val="0"/>
              </a:spcAft>
            </a:pPr>
            <a:endParaRPr lang="nl-NL" sz="1800" b="0" i="0" u="none" strike="noStrike">
              <a:effectLst/>
              <a:latin typeface="Arial" panose="020B0604020202020204" pitchFamily="34" charset="0"/>
            </a:endParaRPr>
          </a:p>
          <a:p>
            <a:pPr algn="just"/>
            <a:endParaRPr lang="fr-BE"/>
          </a:p>
        </p:txBody>
      </p:sp>
      <p:sp>
        <p:nvSpPr>
          <p:cNvPr id="4" name="Espace réservé du numéro de diapositive 3"/>
          <p:cNvSpPr>
            <a:spLocks noGrp="1"/>
          </p:cNvSpPr>
          <p:nvPr>
            <p:ph type="sldNum" sz="quarter" idx="5"/>
          </p:nvPr>
        </p:nvSpPr>
        <p:spPr/>
        <p:txBody>
          <a:bodyPr/>
          <a:lstStyle/>
          <a:p>
            <a:fld id="{F84E3C22-7C64-4B61-A85C-F3284DE1466A}" type="slidenum">
              <a:rPr lang="fr-BE" smtClean="0"/>
              <a:t>80</a:t>
            </a:fld>
            <a:endParaRPr lang="fr-BE"/>
          </a:p>
        </p:txBody>
      </p:sp>
    </p:spTree>
    <p:extLst>
      <p:ext uri="{BB962C8B-B14F-4D97-AF65-F5344CB8AC3E}">
        <p14:creationId xmlns:p14="http://schemas.microsoft.com/office/powerpoint/2010/main" val="3297439144"/>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nl" dirty="0"/>
              <a:t>Het Johari-venster is een methode om de communicatie tussen twee mensen weer te geven. U kunt dit sjabloon gebruiken om weer te geven hoe uw patiënt zich aan u presenteert en welke informatie hij of zij met u deelt.</a:t>
            </a:r>
          </a:p>
          <a:p>
            <a:pPr algn="just"/>
            <a:endParaRPr lang="fr-BE" dirty="0"/>
          </a:p>
          <a:p>
            <a:pPr algn="just"/>
            <a:r>
              <a:rPr lang="nl" b="0" dirty="0"/>
              <a:t>Hoe gebruik ik het Johari venster als huisarts of psycholoog?</a:t>
            </a:r>
          </a:p>
          <a:p>
            <a:pPr algn="just"/>
            <a:endParaRPr lang="fr-BE" b="0" dirty="0"/>
          </a:p>
          <a:p>
            <a:pPr algn="just"/>
            <a:r>
              <a:rPr lang="nl" b="0" dirty="0"/>
              <a:t>Als huisarts of psycholoog heb je dan vooral toegang tot de open zone. Dit is de informatie die uw patiënt vrijwillig met u zal delen. Je kunt dit gebied natuurlijk vergroten door bijvoorbeeld vragen te stellen. </a:t>
            </a:r>
          </a:p>
          <a:p>
            <a:pPr algn="just"/>
            <a:endParaRPr lang="fr-BE" b="0" dirty="0"/>
          </a:p>
          <a:p>
            <a:pPr algn="just"/>
            <a:r>
              <a:rPr lang="nl" b="0" dirty="0"/>
              <a:t>Dit betekent dus dat er 3 andere gebieden zijn waar u weinig of geen toegang toe zult hebben, maar die belangrijke informatie kunnen bevatten om een vollediger en objectiever beeld te krijgen van de situatie van uw patiënt.  Dit betekent dat, als een patiënt u vertelt over een bepaald lijden in relatie tot zijn of haar werksituatie, het mogelijk en zelfs zeer waarschijnlijk is dat hij of zij u niet alles vertelt of dat hij of zij niet alles weet over deze werksituatie.</a:t>
            </a:r>
          </a:p>
          <a:p>
            <a:pPr algn="just"/>
            <a:endParaRPr lang="fr-BE" b="0" dirty="0"/>
          </a:p>
          <a:p>
            <a:pPr algn="just"/>
            <a:r>
              <a:rPr lang="nl" b="0" dirty="0"/>
              <a:t>Daarom, als u zich bijvoorbeeld positioneert ten opzichte van deze werksituatie uitsluitend op basis van wat de werknemer u vertelt, dan neemt u een positie in ten opzichte van de oorzaak van de symptomatologie die u waarneemt. </a:t>
            </a:r>
          </a:p>
          <a:p>
            <a:pPr algn="just"/>
            <a:endParaRPr lang="fr-BE" b="0" dirty="0"/>
          </a:p>
          <a:p>
            <a:pPr marL="0" marR="0" lvl="0" indent="0" algn="just" defTabSz="914400" rtl="0" eaLnBrk="1" fontAlgn="auto" latinLnBrk="0" hangingPunct="1">
              <a:lnSpc>
                <a:spcPct val="100000"/>
              </a:lnSpc>
              <a:spcBef>
                <a:spcPts val="0"/>
              </a:spcBef>
              <a:spcAft>
                <a:spcPts val="0"/>
              </a:spcAft>
              <a:buClrTx/>
              <a:buSzTx/>
              <a:buFontTx/>
              <a:buNone/>
              <a:tabLst/>
              <a:defRPr/>
            </a:pPr>
            <a:r>
              <a:rPr lang="nl" b="0" i="0" dirty="0">
                <a:solidFill>
                  <a:srgbClr val="000000"/>
                </a:solidFill>
                <a:effectLst/>
                <a:latin typeface="Martel Sans"/>
              </a:rPr>
              <a:t>Houd er rekening mee dat, als er een interne procedure is, de bevindingen van de PAPS mogelijk niet in dezelfde richting gaan als die van u, wat leidt tot onbegrip en frustratie (of zelfs woede) van de kant van de werknemer.  </a:t>
            </a:r>
          </a:p>
          <a:p>
            <a:pPr algn="just"/>
            <a:endParaRPr lang="fr-BE" b="0" dirty="0"/>
          </a:p>
          <a:p>
            <a:pPr algn="just"/>
            <a:r>
              <a:rPr lang="nl" b="0" dirty="0"/>
              <a:t>Houd er ook rekening mee dat, zelfs als u denkt dat u uw patiënt helpt door een medisch attest op te schrijven, dit het tegenovergestelde effect kan hebben op de werkgever! </a:t>
            </a:r>
          </a:p>
          <a:p>
            <a:pPr algn="just"/>
            <a:endParaRPr lang="fr-BE" b="0" dirty="0"/>
          </a:p>
          <a:p>
            <a:pPr algn="just"/>
            <a:r>
              <a:rPr lang="nl" b="0" dirty="0"/>
              <a:t>Uit ervaring kan ik u vertellen dat maar weinig van de door de PAPS geanalyseerde gevallen (ongeveer 10%) concluderen dat er sprake is van intimidatie op de werkplek.</a:t>
            </a:r>
          </a:p>
          <a:p>
            <a:pPr algn="just"/>
            <a:endParaRPr lang="fr-BE" b="0" dirty="0"/>
          </a:p>
          <a:p>
            <a:pPr algn="just"/>
            <a:r>
              <a:rPr lang="fr-BE" b="0" dirty="0"/>
              <a:t>https://www.toolshero.nl/communicatie-modellen/johari-venster/ </a:t>
            </a:r>
          </a:p>
          <a:p>
            <a:pPr marL="171450" indent="-171450" algn="just">
              <a:buFont typeface="Arial" panose="020B0604020202020204" pitchFamily="34" charset="0"/>
              <a:buChar char="•"/>
            </a:pPr>
            <a:endParaRPr lang="fr-BE" dirty="0"/>
          </a:p>
        </p:txBody>
      </p:sp>
      <p:sp>
        <p:nvSpPr>
          <p:cNvPr id="4" name="Espace réservé du numéro de diapositive 3"/>
          <p:cNvSpPr>
            <a:spLocks noGrp="1"/>
          </p:cNvSpPr>
          <p:nvPr>
            <p:ph type="sldNum" sz="quarter" idx="5"/>
          </p:nvPr>
        </p:nvSpPr>
        <p:spPr/>
        <p:txBody>
          <a:bodyPr/>
          <a:lstStyle/>
          <a:p>
            <a:fld id="{F84E3C22-7C64-4B61-A85C-F3284DE1466A}" type="slidenum">
              <a:rPr lang="fr-BE" smtClean="0"/>
              <a:t>81</a:t>
            </a:fld>
            <a:endParaRPr lang="fr-BE"/>
          </a:p>
        </p:txBody>
      </p:sp>
    </p:spTree>
    <p:extLst>
      <p:ext uri="{BB962C8B-B14F-4D97-AF65-F5344CB8AC3E}">
        <p14:creationId xmlns:p14="http://schemas.microsoft.com/office/powerpoint/2010/main" val="1741476019"/>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lgn="just"/>
            <a:r>
              <a:rPr lang="nl" b="1" i="0">
                <a:solidFill>
                  <a:srgbClr val="000000"/>
                </a:solidFill>
                <a:effectLst/>
                <a:latin typeface="Martel Sans"/>
              </a:rPr>
              <a:t>In de elfde herziening van de International Classification of Diseases (ICD-11) wordt burn-out beschouwd als een werkgerelateerd fenomeen. Het is niet geclassificeerd als een ziekte.</a:t>
            </a:r>
            <a:endParaRPr lang="fr-FR" b="0" i="0">
              <a:solidFill>
                <a:srgbClr val="000000"/>
              </a:solidFill>
              <a:effectLst/>
              <a:latin typeface="Martel Sans"/>
            </a:endParaRPr>
          </a:p>
          <a:p>
            <a:pPr algn="just"/>
            <a:r>
              <a:rPr lang="nl" b="0" i="0">
                <a:solidFill>
                  <a:srgbClr val="000000"/>
                </a:solidFill>
                <a:effectLst/>
                <a:latin typeface="Martel Sans"/>
              </a:rPr>
              <a:t>Het wordt beschreven in het hoofdstuk </a:t>
            </a:r>
            <a:r>
              <a:rPr lang="nl" b="0" i="1">
                <a:solidFill>
                  <a:srgbClr val="000000"/>
                </a:solidFill>
                <a:effectLst/>
                <a:latin typeface="Martel Sans"/>
              </a:rPr>
              <a:t>"Factoren die van invloed zijn op de gezondheidstoestand of redenen voor het gebruik van gezondheidsdiensten",</a:t>
            </a:r>
            <a:r>
              <a:rPr lang="nl" b="0" i="0">
                <a:solidFill>
                  <a:srgbClr val="000000"/>
                </a:solidFill>
                <a:effectLst/>
                <a:latin typeface="Martel Sans"/>
              </a:rPr>
              <a:t> dat redenen omvat die niet als ziekten zijn geclassificeerd, maar waarvoor mensen gezondheidsdiensten zoeken.</a:t>
            </a:r>
          </a:p>
          <a:p>
            <a:pPr algn="just"/>
            <a:endParaRPr lang="fr-FR" b="0" i="0">
              <a:solidFill>
                <a:srgbClr val="000000"/>
              </a:solidFill>
              <a:effectLst/>
              <a:latin typeface="Martel Sans"/>
            </a:endParaRPr>
          </a:p>
          <a:p>
            <a:endParaRPr lang="en-GB"/>
          </a:p>
        </p:txBody>
      </p:sp>
      <p:sp>
        <p:nvSpPr>
          <p:cNvPr id="4" name="Espace réservé du numéro de diapositive 3"/>
          <p:cNvSpPr>
            <a:spLocks noGrp="1"/>
          </p:cNvSpPr>
          <p:nvPr>
            <p:ph type="sldNum" sz="quarter" idx="5"/>
          </p:nvPr>
        </p:nvSpPr>
        <p:spPr/>
        <p:txBody>
          <a:bodyPr/>
          <a:lstStyle/>
          <a:p>
            <a:fld id="{F84E3C22-7C64-4B61-A85C-F3284DE1466A}" type="slidenum">
              <a:rPr lang="fr-BE" smtClean="0"/>
              <a:t>82</a:t>
            </a:fld>
            <a:endParaRPr lang="fr-BE"/>
          </a:p>
        </p:txBody>
      </p:sp>
    </p:spTree>
    <p:extLst>
      <p:ext uri="{BB962C8B-B14F-4D97-AF65-F5344CB8AC3E}">
        <p14:creationId xmlns:p14="http://schemas.microsoft.com/office/powerpoint/2010/main" val="2970680239"/>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en-GB" dirty="0" err="1"/>
              <a:t>Begeleidingstraject</a:t>
            </a:r>
            <a:r>
              <a:rPr lang="en-GB" dirty="0"/>
              <a:t> van max 2 </a:t>
            </a:r>
            <a:r>
              <a:rPr lang="en-GB" dirty="0" err="1"/>
              <a:t>jaar</a:t>
            </a:r>
            <a:endParaRPr lang="nl-NL" dirty="0"/>
          </a:p>
        </p:txBody>
      </p:sp>
      <p:sp>
        <p:nvSpPr>
          <p:cNvPr id="4" name="Tijdelijke aanduiding voor dianummer 3"/>
          <p:cNvSpPr>
            <a:spLocks noGrp="1"/>
          </p:cNvSpPr>
          <p:nvPr>
            <p:ph type="sldNum" sz="quarter" idx="5"/>
          </p:nvPr>
        </p:nvSpPr>
        <p:spPr/>
        <p:txBody>
          <a:bodyPr/>
          <a:lstStyle/>
          <a:p>
            <a:fld id="{F84E3C22-7C64-4B61-A85C-F3284DE1466A}" type="slidenum">
              <a:rPr lang="fr-BE" smtClean="0"/>
              <a:t>83</a:t>
            </a:fld>
            <a:endParaRPr lang="fr-BE"/>
          </a:p>
        </p:txBody>
      </p:sp>
    </p:spTree>
    <p:extLst>
      <p:ext uri="{BB962C8B-B14F-4D97-AF65-F5344CB8AC3E}">
        <p14:creationId xmlns:p14="http://schemas.microsoft.com/office/powerpoint/2010/main" val="2026381566"/>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a:t>https://socialsecurity.belgium.be/nl/sociaal-beleid-mee-vorm-geven/zelfstandigen/lijst-van-sociale-verzekeringsfondsen</a:t>
            </a:r>
          </a:p>
        </p:txBody>
      </p:sp>
      <p:sp>
        <p:nvSpPr>
          <p:cNvPr id="4" name="Tijdelijke aanduiding voor dianummer 3"/>
          <p:cNvSpPr>
            <a:spLocks noGrp="1"/>
          </p:cNvSpPr>
          <p:nvPr>
            <p:ph type="sldNum" sz="quarter" idx="5"/>
          </p:nvPr>
        </p:nvSpPr>
        <p:spPr/>
        <p:txBody>
          <a:bodyPr/>
          <a:lstStyle/>
          <a:p>
            <a:fld id="{F84E3C22-7C64-4B61-A85C-F3284DE1466A}" type="slidenum">
              <a:rPr lang="fr-BE" smtClean="0"/>
              <a:t>84</a:t>
            </a:fld>
            <a:endParaRPr lang="fr-BE"/>
          </a:p>
        </p:txBody>
      </p:sp>
    </p:spTree>
    <p:extLst>
      <p:ext uri="{BB962C8B-B14F-4D97-AF65-F5344CB8AC3E}">
        <p14:creationId xmlns:p14="http://schemas.microsoft.com/office/powerpoint/2010/main" val="231223821"/>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sz="1200" kern="1200">
                <a:solidFill>
                  <a:schemeClr val="tx1"/>
                </a:solidFill>
                <a:effectLst/>
                <a:latin typeface="+mn-lt"/>
                <a:ea typeface="+mn-ea"/>
                <a:cs typeface="+mn-cs"/>
              </a:rPr>
              <a:t>Let op: de spontane raapleging is in hoofdzaak bedoeld voor werknemers die nog niet arbeidsongeschikt zijn maar gezondheidsklachten ervaren die zij wijten aan het uitgeoefende werk</a:t>
            </a:r>
            <a:endParaRPr lang="nl-NL"/>
          </a:p>
        </p:txBody>
      </p:sp>
      <p:sp>
        <p:nvSpPr>
          <p:cNvPr id="4" name="Tijdelijke aanduiding voor dianummer 3"/>
          <p:cNvSpPr>
            <a:spLocks noGrp="1"/>
          </p:cNvSpPr>
          <p:nvPr>
            <p:ph type="sldNum" sz="quarter" idx="5"/>
          </p:nvPr>
        </p:nvSpPr>
        <p:spPr/>
        <p:txBody>
          <a:bodyPr/>
          <a:lstStyle/>
          <a:p>
            <a:fld id="{F84E3C22-7C64-4B61-A85C-F3284DE1466A}" type="slidenum">
              <a:rPr lang="fr-BE" smtClean="0"/>
              <a:t>85</a:t>
            </a:fld>
            <a:endParaRPr lang="fr-BE"/>
          </a:p>
        </p:txBody>
      </p:sp>
    </p:spTree>
    <p:extLst>
      <p:ext uri="{BB962C8B-B14F-4D97-AF65-F5344CB8AC3E}">
        <p14:creationId xmlns:p14="http://schemas.microsoft.com/office/powerpoint/2010/main" val="1055478515"/>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rtl="0" fontAlgn="base"/>
            <a:r>
              <a:rPr lang="nl-NL" dirty="0"/>
              <a:t>Gedurende arbeidsongeschiktheid (ongeacht duur) Aanvraag bezoek voorafgaand aan werkhervatting of RIT door WN of WG mits toestemming WN</a:t>
            </a:r>
            <a:r>
              <a:rPr lang="fr-BE" sz="1200" b="0" i="0" kern="1200" dirty="0">
                <a:solidFill>
                  <a:schemeClr val="tx1"/>
                </a:solidFill>
                <a:effectLst/>
                <a:latin typeface="+mn-lt"/>
                <a:ea typeface="+mn-ea"/>
                <a:cs typeface="+mn-cs"/>
              </a:rPr>
              <a:t>​.</a:t>
            </a:r>
          </a:p>
          <a:p>
            <a:pPr rtl="0" fontAlgn="base"/>
            <a:endParaRPr lang="fr-BE" sz="1200" b="0" i="0" kern="1200" dirty="0">
              <a:solidFill>
                <a:schemeClr val="tx1"/>
              </a:solidFill>
              <a:effectLst/>
              <a:latin typeface="+mn-lt"/>
              <a:ea typeface="+mn-ea"/>
              <a:cs typeface="+mn-cs"/>
            </a:endParaRPr>
          </a:p>
          <a:p>
            <a:pPr rtl="0" fontAlgn="base"/>
            <a:r>
              <a:rPr lang="nl-NL" sz="1200" b="0" i="1" u="none" strike="noStrike" kern="1200" dirty="0">
                <a:solidFill>
                  <a:schemeClr val="tx1"/>
                </a:solidFill>
                <a:effectLst/>
                <a:latin typeface="+mn-lt"/>
                <a:ea typeface="+mn-ea"/>
                <a:cs typeface="+mn-cs"/>
              </a:rPr>
              <a:t>3.1.1. </a:t>
            </a:r>
            <a:r>
              <a:rPr lang="en-GB" sz="1200" b="0" i="1" u="none" strike="noStrike" kern="1200" dirty="0">
                <a:solidFill>
                  <a:schemeClr val="tx1"/>
                </a:solidFill>
                <a:effectLst/>
                <a:latin typeface="+mn-lt"/>
                <a:ea typeface="+mn-ea"/>
                <a:cs typeface="+mn-cs"/>
              </a:rPr>
              <a:t>Onderzoek </a:t>
            </a:r>
            <a:r>
              <a:rPr lang="en-GB" sz="1200" b="0" i="1" u="none" strike="noStrike" kern="1200" dirty="0" err="1">
                <a:solidFill>
                  <a:schemeClr val="tx1"/>
                </a:solidFill>
                <a:effectLst/>
                <a:latin typeface="+mn-lt"/>
                <a:ea typeface="+mn-ea"/>
                <a:cs typeface="+mn-cs"/>
              </a:rPr>
              <a:t>werkhervatting</a:t>
            </a:r>
            <a:endParaRPr lang="fr-BE" sz="1200" b="0" i="0" kern="1200" dirty="0">
              <a:solidFill>
                <a:schemeClr val="tx1"/>
              </a:solidFill>
              <a:effectLst/>
              <a:latin typeface="+mn-lt"/>
              <a:ea typeface="+mn-ea"/>
              <a:cs typeface="+mn-cs"/>
            </a:endParaRPr>
          </a:p>
          <a:p>
            <a:pPr rtl="0" fontAlgn="base"/>
            <a:r>
              <a:rPr lang="nl-NL" sz="1200" b="1" i="0" kern="1200" dirty="0">
                <a:solidFill>
                  <a:schemeClr val="tx1"/>
                </a:solidFill>
                <a:effectLst/>
                <a:latin typeface="+mn-lt"/>
                <a:ea typeface="+mn-ea"/>
                <a:cs typeface="+mn-cs"/>
              </a:rPr>
              <a:t>Enkel werknemers onder gezondheidstoezicht </a:t>
            </a:r>
            <a:r>
              <a:rPr lang="nl-NL" sz="1200" b="0" i="0" u="none" strike="noStrike" kern="1200" dirty="0">
                <a:solidFill>
                  <a:schemeClr val="tx1"/>
                </a:solidFill>
                <a:effectLst/>
                <a:latin typeface="+mn-lt"/>
                <a:ea typeface="+mn-ea"/>
                <a:cs typeface="+mn-cs"/>
              </a:rPr>
              <a:t>(= die een medisch onderzoek ondergaan door de arbeidsarts) moeten een vervolgonderzoek ondergaan door de arbeidsarts wanneer ze 4 weken of langer niet kunnen werken.</a:t>
            </a:r>
            <a:r>
              <a:rPr lang="en-US" sz="1200" b="0" i="0" kern="1200" dirty="0">
                <a:solidFill>
                  <a:schemeClr val="tx1"/>
                </a:solidFill>
                <a:effectLst/>
                <a:latin typeface="+mn-lt"/>
                <a:ea typeface="+mn-ea"/>
                <a:cs typeface="+mn-cs"/>
              </a:rPr>
              <a:t>​</a:t>
            </a:r>
            <a:endParaRPr lang="fr-BE" sz="1200" b="0" i="0" kern="1200" dirty="0">
              <a:solidFill>
                <a:schemeClr val="tx1"/>
              </a:solidFill>
              <a:effectLst/>
              <a:latin typeface="+mn-lt"/>
              <a:ea typeface="+mn-ea"/>
              <a:cs typeface="+mn-cs"/>
            </a:endParaRPr>
          </a:p>
          <a:p>
            <a:pPr rtl="0" fontAlgn="base"/>
            <a:r>
              <a:rPr lang="nl-NL" sz="1200" b="1" i="0" kern="1200" dirty="0">
                <a:solidFill>
                  <a:schemeClr val="tx1"/>
                </a:solidFill>
                <a:effectLst/>
                <a:latin typeface="+mn-lt"/>
                <a:ea typeface="+mn-ea"/>
                <a:cs typeface="+mn-cs"/>
              </a:rPr>
              <a:t>De werkgever neemt het initiatief </a:t>
            </a:r>
            <a:r>
              <a:rPr lang="nl-NL" sz="1200" b="0" i="0" u="none" strike="noStrike" kern="1200" dirty="0">
                <a:solidFill>
                  <a:schemeClr val="tx1"/>
                </a:solidFill>
                <a:effectLst/>
                <a:latin typeface="+mn-lt"/>
                <a:ea typeface="+mn-ea"/>
                <a:cs typeface="+mn-cs"/>
              </a:rPr>
              <a:t>door een schriftelijk verzoek te sturen naar het SEPP</a:t>
            </a:r>
            <a:r>
              <a:rPr lang="en-US" sz="1200" b="0" i="0" kern="1200" dirty="0">
                <a:solidFill>
                  <a:schemeClr val="tx1"/>
                </a:solidFill>
                <a:effectLst/>
                <a:latin typeface="+mn-lt"/>
                <a:ea typeface="+mn-ea"/>
                <a:cs typeface="+mn-cs"/>
              </a:rPr>
              <a:t>​</a:t>
            </a:r>
          </a:p>
          <a:p>
            <a:pPr rtl="0" fontAlgn="base"/>
            <a:r>
              <a:rPr lang="fr-BE" sz="1200" b="0" i="0" kern="1200" dirty="0">
                <a:solidFill>
                  <a:schemeClr val="tx1"/>
                </a:solidFill>
                <a:effectLst/>
                <a:latin typeface="+mn-lt"/>
                <a:ea typeface="+mn-ea"/>
                <a:cs typeface="+mn-cs"/>
              </a:rPr>
              <a:t>​</a:t>
            </a:r>
            <a:r>
              <a:rPr lang="nl-NL" sz="1200" b="0" i="0" u="none" strike="noStrike" kern="1200" dirty="0">
                <a:solidFill>
                  <a:schemeClr val="tx1"/>
                </a:solidFill>
                <a:effectLst/>
                <a:latin typeface="+mn-lt"/>
                <a:ea typeface="+mn-ea"/>
                <a:cs typeface="+mn-cs"/>
              </a:rPr>
              <a:t>Het doel is om na te </a:t>
            </a:r>
            <a:r>
              <a:rPr lang="nl-NL" sz="1200" b="1" i="0" kern="1200" dirty="0">
                <a:solidFill>
                  <a:schemeClr val="tx1"/>
                </a:solidFill>
                <a:effectLst/>
                <a:latin typeface="+mn-lt"/>
                <a:ea typeface="+mn-ea"/>
                <a:cs typeface="+mn-cs"/>
              </a:rPr>
              <a:t>gaan of de werkplek en de arbeidsomstandigheden overeenkomen met de gezondheidstoestand die </a:t>
            </a:r>
            <a:r>
              <a:rPr lang="nl-NL" sz="1200" b="0" i="0" u="none" strike="noStrike" kern="1200" dirty="0">
                <a:solidFill>
                  <a:schemeClr val="tx1"/>
                </a:solidFill>
                <a:effectLst/>
                <a:latin typeface="+mn-lt"/>
                <a:ea typeface="+mn-ea"/>
                <a:cs typeface="+mn-cs"/>
              </a:rPr>
              <a:t>tijdens het hervattingsonderzoek</a:t>
            </a:r>
            <a:r>
              <a:rPr lang="nl-NL" sz="1200" b="1" i="0" kern="1200" dirty="0">
                <a:solidFill>
                  <a:schemeClr val="tx1"/>
                </a:solidFill>
                <a:effectLst/>
                <a:latin typeface="+mn-lt"/>
                <a:ea typeface="+mn-ea"/>
                <a:cs typeface="+mn-cs"/>
              </a:rPr>
              <a:t> is waargenomen</a:t>
            </a:r>
            <a:r>
              <a:rPr lang="en-US" sz="1200" b="0" i="0" kern="1200" dirty="0">
                <a:solidFill>
                  <a:schemeClr val="tx1"/>
                </a:solidFill>
                <a:effectLst/>
                <a:latin typeface="+mn-lt"/>
                <a:ea typeface="+mn-ea"/>
                <a:cs typeface="+mn-cs"/>
              </a:rPr>
              <a:t>​</a:t>
            </a:r>
          </a:p>
          <a:p>
            <a:pPr rtl="0" fontAlgn="base"/>
            <a:r>
              <a:rPr lang="fr-BE" sz="1200" b="0" i="0" kern="1200" dirty="0">
                <a:solidFill>
                  <a:schemeClr val="tx1"/>
                </a:solidFill>
                <a:effectLst/>
                <a:latin typeface="+mn-lt"/>
                <a:ea typeface="+mn-ea"/>
                <a:cs typeface="+mn-cs"/>
              </a:rPr>
              <a:t>​</a:t>
            </a:r>
          </a:p>
          <a:p>
            <a:pPr rtl="0" fontAlgn="base"/>
            <a:r>
              <a:rPr lang="nl-NL" sz="1200" b="0" i="1" u="none" strike="noStrike" kern="1200" dirty="0">
                <a:solidFill>
                  <a:schemeClr val="tx1"/>
                </a:solidFill>
                <a:effectLst/>
                <a:latin typeface="+mn-lt"/>
                <a:ea typeface="+mn-ea"/>
                <a:cs typeface="+mn-cs"/>
              </a:rPr>
              <a:t>3.1.2. Spontane raadpleging</a:t>
            </a:r>
            <a:r>
              <a:rPr lang="en-US" sz="1200" b="0" i="0" kern="1200" dirty="0">
                <a:solidFill>
                  <a:schemeClr val="tx1"/>
                </a:solidFill>
                <a:effectLst/>
                <a:latin typeface="+mn-lt"/>
                <a:ea typeface="+mn-ea"/>
                <a:cs typeface="+mn-cs"/>
              </a:rPr>
              <a:t>​</a:t>
            </a:r>
          </a:p>
          <a:p>
            <a:pPr rtl="0" fontAlgn="base"/>
            <a:r>
              <a:rPr lang="fr-BE" sz="1200" b="0" i="0" kern="1200" dirty="0">
                <a:solidFill>
                  <a:schemeClr val="tx1"/>
                </a:solidFill>
                <a:effectLst/>
                <a:latin typeface="+mn-lt"/>
                <a:ea typeface="+mn-ea"/>
                <a:cs typeface="+mn-cs"/>
              </a:rPr>
              <a:t>​</a:t>
            </a:r>
            <a:r>
              <a:rPr lang="nl-NL" sz="1200" b="1" i="0" kern="1200" dirty="0">
                <a:solidFill>
                  <a:schemeClr val="tx1"/>
                </a:solidFill>
                <a:effectLst/>
                <a:latin typeface="+mn-lt"/>
                <a:ea typeface="+mn-ea"/>
                <a:cs typeface="+mn-cs"/>
              </a:rPr>
              <a:t>Elke werknemer </a:t>
            </a:r>
            <a:r>
              <a:rPr lang="nl-NL" sz="1200" b="0" i="0" u="none" strike="noStrike" kern="1200" dirty="0">
                <a:solidFill>
                  <a:schemeClr val="tx1"/>
                </a:solidFill>
                <a:effectLst/>
                <a:latin typeface="+mn-lt"/>
                <a:ea typeface="+mn-ea"/>
                <a:cs typeface="+mn-cs"/>
              </a:rPr>
              <a:t>(met/zonder het advies van zijn huisarts) kan op elk moment vragen om de arbeidsarts te zien.</a:t>
            </a:r>
            <a:r>
              <a:rPr lang="en-US" sz="1200" b="0" i="0" kern="1200" dirty="0">
                <a:solidFill>
                  <a:schemeClr val="tx1"/>
                </a:solidFill>
                <a:effectLst/>
                <a:latin typeface="+mn-lt"/>
                <a:ea typeface="+mn-ea"/>
                <a:cs typeface="+mn-cs"/>
              </a:rPr>
              <a:t>​</a:t>
            </a:r>
            <a:r>
              <a:rPr lang="fr-BE" sz="1200" b="0" i="0" kern="1200" dirty="0">
                <a:solidFill>
                  <a:schemeClr val="tx1"/>
                </a:solidFill>
                <a:effectLst/>
                <a:latin typeface="+mn-lt"/>
                <a:ea typeface="+mn-ea"/>
                <a:cs typeface="+mn-cs"/>
              </a:rPr>
              <a:t>​</a:t>
            </a:r>
          </a:p>
          <a:p>
            <a:pPr rtl="0" fontAlgn="base"/>
            <a:r>
              <a:rPr lang="nl-NL" sz="1200" b="0" i="0" u="none" strike="noStrike" kern="1200" dirty="0">
                <a:solidFill>
                  <a:schemeClr val="tx1"/>
                </a:solidFill>
                <a:effectLst/>
                <a:latin typeface="+mn-lt"/>
                <a:ea typeface="+mn-ea"/>
                <a:cs typeface="+mn-cs"/>
              </a:rPr>
              <a:t>Elke werknemer kan dit </a:t>
            </a:r>
            <a:r>
              <a:rPr lang="nl-NL" sz="1200" b="1" i="0" kern="1200" dirty="0">
                <a:solidFill>
                  <a:schemeClr val="tx1"/>
                </a:solidFill>
                <a:effectLst/>
                <a:latin typeface="+mn-lt"/>
                <a:ea typeface="+mn-ea"/>
                <a:cs typeface="+mn-cs"/>
              </a:rPr>
              <a:t>vertrouwelijk doen </a:t>
            </a:r>
            <a:r>
              <a:rPr lang="nl-NL" sz="1200" b="0" i="0" u="none" strike="noStrike" kern="1200" dirty="0">
                <a:solidFill>
                  <a:schemeClr val="tx1"/>
                </a:solidFill>
                <a:effectLst/>
                <a:latin typeface="+mn-lt"/>
                <a:ea typeface="+mn-ea"/>
                <a:cs typeface="+mn-cs"/>
              </a:rPr>
              <a:t>(zonder dat de werkgever hiervan op de hoogte wordt gesteld) als hij of zij dat wenst.</a:t>
            </a:r>
            <a:r>
              <a:rPr lang="en-US" sz="1200" b="0" i="0" kern="1200" dirty="0">
                <a:solidFill>
                  <a:schemeClr val="tx1"/>
                </a:solidFill>
                <a:effectLst/>
                <a:latin typeface="+mn-lt"/>
                <a:ea typeface="+mn-ea"/>
                <a:cs typeface="+mn-cs"/>
              </a:rPr>
              <a:t>​</a:t>
            </a:r>
            <a:r>
              <a:rPr lang="fr-BE" sz="1200" b="0" i="0" kern="1200" dirty="0">
                <a:solidFill>
                  <a:schemeClr val="tx1"/>
                </a:solidFill>
                <a:effectLst/>
                <a:latin typeface="+mn-lt"/>
                <a:ea typeface="+mn-ea"/>
                <a:cs typeface="+mn-cs"/>
              </a:rPr>
              <a:t>​</a:t>
            </a:r>
          </a:p>
          <a:p>
            <a:pPr rtl="0" fontAlgn="base"/>
            <a:r>
              <a:rPr lang="nl-NL" sz="1200" b="0" i="0" u="none" strike="noStrike" kern="1200" dirty="0">
                <a:solidFill>
                  <a:schemeClr val="tx1"/>
                </a:solidFill>
                <a:effectLst/>
                <a:latin typeface="+mn-lt"/>
                <a:ea typeface="+mn-ea"/>
                <a:cs typeface="+mn-cs"/>
              </a:rPr>
              <a:t>Dit onderzoek kan ook gebeuren </a:t>
            </a:r>
            <a:r>
              <a:rPr lang="nl-NL" sz="1200" b="1" i="0" kern="1200" dirty="0">
                <a:solidFill>
                  <a:schemeClr val="tx1"/>
                </a:solidFill>
                <a:effectLst/>
                <a:latin typeface="+mn-lt"/>
                <a:ea typeface="+mn-ea"/>
                <a:cs typeface="+mn-cs"/>
              </a:rPr>
              <a:t>op initiatief van de arbeidsarts </a:t>
            </a:r>
            <a:endParaRPr lang="en-US" sz="1200" b="0" i="0" kern="1200" dirty="0">
              <a:solidFill>
                <a:schemeClr val="tx1"/>
              </a:solidFill>
              <a:effectLst/>
              <a:latin typeface="+mn-lt"/>
              <a:ea typeface="+mn-ea"/>
              <a:cs typeface="+mn-cs"/>
            </a:endParaRPr>
          </a:p>
          <a:p>
            <a:endParaRPr lang="nl-NL" dirty="0"/>
          </a:p>
        </p:txBody>
      </p:sp>
      <p:sp>
        <p:nvSpPr>
          <p:cNvPr id="4" name="Tijdelijke aanduiding voor dianummer 3"/>
          <p:cNvSpPr>
            <a:spLocks noGrp="1"/>
          </p:cNvSpPr>
          <p:nvPr>
            <p:ph type="sldNum" sz="quarter" idx="5"/>
          </p:nvPr>
        </p:nvSpPr>
        <p:spPr/>
        <p:txBody>
          <a:bodyPr/>
          <a:lstStyle/>
          <a:p>
            <a:fld id="{F84E3C22-7C64-4B61-A85C-F3284DE1466A}" type="slidenum">
              <a:rPr lang="fr-BE" smtClean="0"/>
              <a:t>86</a:t>
            </a:fld>
            <a:endParaRPr lang="fr-BE"/>
          </a:p>
        </p:txBody>
      </p:sp>
    </p:spTree>
    <p:extLst>
      <p:ext uri="{BB962C8B-B14F-4D97-AF65-F5344CB8AC3E}">
        <p14:creationId xmlns:p14="http://schemas.microsoft.com/office/powerpoint/2010/main" val="1505829725"/>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&gt; 4 weken arbeidsongeschiktheid CONTACT &amp; INFORMATIE WN door ARBEIDSARTS • Contactinformatie, informatie over bezoek voorafgaand aan werkhervatting of RIT, gesprek,…</a:t>
            </a:r>
          </a:p>
        </p:txBody>
      </p:sp>
      <p:sp>
        <p:nvSpPr>
          <p:cNvPr id="4" name="Tijdelijke aanduiding voor dianummer 3"/>
          <p:cNvSpPr>
            <a:spLocks noGrp="1"/>
          </p:cNvSpPr>
          <p:nvPr>
            <p:ph type="sldNum" sz="quarter" idx="5"/>
          </p:nvPr>
        </p:nvSpPr>
        <p:spPr/>
        <p:txBody>
          <a:bodyPr/>
          <a:lstStyle/>
          <a:p>
            <a:fld id="{F84E3C22-7C64-4B61-A85C-F3284DE1466A}" type="slidenum">
              <a:rPr lang="fr-BE" smtClean="0"/>
              <a:t>87</a:t>
            </a:fld>
            <a:endParaRPr lang="fr-BE"/>
          </a:p>
        </p:txBody>
      </p:sp>
    </p:spTree>
    <p:extLst>
      <p:ext uri="{BB962C8B-B14F-4D97-AF65-F5344CB8AC3E}">
        <p14:creationId xmlns:p14="http://schemas.microsoft.com/office/powerpoint/2010/main" val="3706658339"/>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en-GB" dirty="0"/>
              <a:t>Doel </a:t>
            </a:r>
            <a:r>
              <a:rPr lang="en-GB" dirty="0" err="1"/>
              <a:t>bezoek</a:t>
            </a:r>
            <a:r>
              <a:rPr lang="en-GB" dirty="0"/>
              <a:t> </a:t>
            </a:r>
            <a:r>
              <a:rPr lang="en-GB" dirty="0" err="1"/>
              <a:t>voorafgaand</a:t>
            </a:r>
            <a:r>
              <a:rPr lang="en-GB" dirty="0"/>
              <a:t> </a:t>
            </a:r>
            <a:r>
              <a:rPr lang="en-GB" dirty="0" err="1"/>
              <a:t>aan</a:t>
            </a:r>
            <a:r>
              <a:rPr lang="en-GB" dirty="0"/>
              <a:t> </a:t>
            </a:r>
            <a:r>
              <a:rPr lang="en-GB" dirty="0" err="1"/>
              <a:t>werkhervatting</a:t>
            </a:r>
            <a:r>
              <a:rPr lang="en-GB" dirty="0"/>
              <a:t>: </a:t>
            </a:r>
            <a:r>
              <a:rPr lang="en-GB" dirty="0" err="1"/>
              <a:t>faciliteren</a:t>
            </a:r>
            <a:r>
              <a:rPr lang="en-GB" dirty="0"/>
              <a:t> </a:t>
            </a:r>
            <a:r>
              <a:rPr lang="en-GB" dirty="0" err="1"/>
              <a:t>werkhervatting</a:t>
            </a:r>
            <a:r>
              <a:rPr lang="en-GB" dirty="0"/>
              <a:t> </a:t>
            </a:r>
            <a:r>
              <a:rPr lang="en-GB" dirty="0" err="1"/>
              <a:t>bij</a:t>
            </a:r>
            <a:r>
              <a:rPr lang="en-GB" dirty="0"/>
              <a:t> AO.</a:t>
            </a:r>
            <a:endParaRPr lang="nl-NL" dirty="0"/>
          </a:p>
        </p:txBody>
      </p:sp>
      <p:sp>
        <p:nvSpPr>
          <p:cNvPr id="4" name="Tijdelijke aanduiding voor dianummer 3"/>
          <p:cNvSpPr>
            <a:spLocks noGrp="1"/>
          </p:cNvSpPr>
          <p:nvPr>
            <p:ph type="sldNum" sz="quarter" idx="5"/>
          </p:nvPr>
        </p:nvSpPr>
        <p:spPr/>
        <p:txBody>
          <a:bodyPr/>
          <a:lstStyle/>
          <a:p>
            <a:fld id="{F84E3C22-7C64-4B61-A85C-F3284DE1466A}" type="slidenum">
              <a:rPr lang="fr-BE" smtClean="0"/>
              <a:t>88</a:t>
            </a:fld>
            <a:endParaRPr lang="fr-BE"/>
          </a:p>
        </p:txBody>
      </p:sp>
    </p:spTree>
    <p:extLst>
      <p:ext uri="{BB962C8B-B14F-4D97-AF65-F5344CB8AC3E}">
        <p14:creationId xmlns:p14="http://schemas.microsoft.com/office/powerpoint/2010/main" val="1265101913"/>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sz="1200" kern="1200">
                <a:solidFill>
                  <a:schemeClr val="tx1"/>
                </a:solidFill>
                <a:effectLst/>
                <a:latin typeface="+mn-lt"/>
                <a:ea typeface="+mn-ea"/>
                <a:cs typeface="+mn-cs"/>
              </a:rPr>
              <a:t>Zowel in het kader van de terugkeer (op termijn) naar het overeengekomen werk, als voor het (tijdelijk of definitief) aangepast of ander werk, is het mogelijk dat de werkpost – of ruimer: de werkomgeving – moet worden aangepast. Het is bv. mogelijk dat de toegankelijkheid moet worden aangepast (bv. voor een rolstoel of iemand die slecht ter been is), dat de werknemer een eigen bureau moet hebben (concentratieproblemen, te veel lawaai), dat er aangepast IT-materiaal moet worden voorzien (bv. brailleklavier, aangepaste beeldschermbril), dat machines, arbeidsmiddelen of andere uitrusting moeten worden aangepast, enz.</a:t>
            </a:r>
            <a:endParaRPr lang="nl-NL"/>
          </a:p>
        </p:txBody>
      </p:sp>
      <p:sp>
        <p:nvSpPr>
          <p:cNvPr id="4" name="Tijdelijke aanduiding voor dianummer 3"/>
          <p:cNvSpPr>
            <a:spLocks noGrp="1"/>
          </p:cNvSpPr>
          <p:nvPr>
            <p:ph type="sldNum" sz="quarter" idx="5"/>
          </p:nvPr>
        </p:nvSpPr>
        <p:spPr/>
        <p:txBody>
          <a:bodyPr/>
          <a:lstStyle/>
          <a:p>
            <a:fld id="{F84E3C22-7C64-4B61-A85C-F3284DE1466A}" type="slidenum">
              <a:rPr lang="fr-BE" smtClean="0"/>
              <a:t>89</a:t>
            </a:fld>
            <a:endParaRPr lang="fr-BE"/>
          </a:p>
        </p:txBody>
      </p:sp>
    </p:spTree>
    <p:extLst>
      <p:ext uri="{BB962C8B-B14F-4D97-AF65-F5344CB8AC3E}">
        <p14:creationId xmlns:p14="http://schemas.microsoft.com/office/powerpoint/2010/main" val="23282472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4CF676-6B1B-2E5D-370A-9B04FC5F74F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92F3FEA-734C-7A59-5284-8A6A3228B5A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D1AAD87-7C27-E573-348D-B4766FEE66B5}"/>
              </a:ext>
            </a:extLst>
          </p:cNvPr>
          <p:cNvSpPr>
            <a:spLocks noGrp="1"/>
          </p:cNvSpPr>
          <p:nvPr>
            <p:ph type="body" idx="1"/>
          </p:nvPr>
        </p:nvSpPr>
        <p:spPr/>
        <p:txBody>
          <a:bodyPr/>
          <a:lstStyle/>
          <a:p>
            <a:r>
              <a:rPr lang="nl-NL" sz="1800" dirty="0">
                <a:effectLst/>
                <a:latin typeface="Segoe UI" panose="020B0502040204020203" pitchFamily="34" charset="0"/>
              </a:rPr>
              <a:t>Personen met </a:t>
            </a:r>
            <a:r>
              <a:rPr lang="nl-NL" sz="1800" dirty="0" err="1">
                <a:effectLst/>
                <a:latin typeface="Segoe UI" panose="020B0502040204020203" pitchFamily="34" charset="0"/>
              </a:rPr>
              <a:t>uitputtingsyndromen</a:t>
            </a:r>
            <a:r>
              <a:rPr lang="nl-NL" sz="1800" dirty="0">
                <a:effectLst/>
                <a:latin typeface="Segoe UI" panose="020B0502040204020203" pitchFamily="34" charset="0"/>
              </a:rPr>
              <a:t>, o.a. burn-out, gebruiken vaak verdovingsmiddelen gebruiken om hun lichaam te dempen (echter wil het lichaam eigenlijk iets zeggen), enerzijds pijnstillers, maar ook alcohol en benzodiazepines (vermijdende coping).</a:t>
            </a:r>
            <a:endParaRPr lang="en-US" dirty="0">
              <a:ea typeface="Calibri"/>
              <a:cs typeface="Calibri"/>
            </a:endParaRPr>
          </a:p>
          <a:p>
            <a:endParaRPr lang="en-US" dirty="0">
              <a:ea typeface="Calibri"/>
              <a:cs typeface="Calibri"/>
            </a:endParaRPr>
          </a:p>
          <a:p>
            <a:r>
              <a:rPr lang="en-US" dirty="0">
                <a:ea typeface="Calibri"/>
                <a:cs typeface="Calibri"/>
              </a:rPr>
              <a:t>Mentale gezondheid </a:t>
            </a:r>
            <a:r>
              <a:rPr lang="en-US" dirty="0" err="1">
                <a:ea typeface="Calibri"/>
                <a:cs typeface="Calibri"/>
              </a:rPr>
              <a:t>kan</a:t>
            </a:r>
            <a:r>
              <a:rPr lang="en-US" dirty="0">
                <a:ea typeface="Calibri"/>
                <a:cs typeface="Calibri"/>
              </a:rPr>
              <a:t> </a:t>
            </a:r>
            <a:r>
              <a:rPr lang="en-US" dirty="0" err="1">
                <a:ea typeface="Calibri"/>
                <a:cs typeface="Calibri"/>
              </a:rPr>
              <a:t>beïnvloed</a:t>
            </a:r>
            <a:r>
              <a:rPr lang="en-US" dirty="0">
                <a:ea typeface="Calibri"/>
                <a:cs typeface="Calibri"/>
              </a:rPr>
              <a:t> </a:t>
            </a:r>
            <a:r>
              <a:rPr lang="en-US" dirty="0" err="1">
                <a:ea typeface="Calibri"/>
                <a:cs typeface="Calibri"/>
              </a:rPr>
              <a:t>worden</a:t>
            </a:r>
            <a:r>
              <a:rPr lang="en-US" dirty="0">
                <a:ea typeface="Calibri"/>
                <a:cs typeface="Calibri"/>
              </a:rPr>
              <a:t> door </a:t>
            </a:r>
            <a:r>
              <a:rPr lang="en-US" dirty="0" err="1">
                <a:ea typeface="Calibri"/>
                <a:cs typeface="Calibri"/>
              </a:rPr>
              <a:t>psychische</a:t>
            </a:r>
            <a:r>
              <a:rPr lang="en-US" dirty="0">
                <a:ea typeface="Calibri"/>
                <a:cs typeface="Calibri"/>
              </a:rPr>
              <a:t> </a:t>
            </a:r>
            <a:r>
              <a:rPr lang="en-US" dirty="0" err="1">
                <a:ea typeface="Calibri"/>
                <a:cs typeface="Calibri"/>
              </a:rPr>
              <a:t>stoornissen</a:t>
            </a:r>
            <a:r>
              <a:rPr lang="en-US" dirty="0">
                <a:ea typeface="Calibri"/>
                <a:cs typeface="Calibri"/>
              </a:rPr>
              <a:t>. Er is dan </a:t>
            </a:r>
            <a:r>
              <a:rPr lang="en-US" dirty="0" err="1">
                <a:ea typeface="Calibri"/>
                <a:cs typeface="Calibri"/>
              </a:rPr>
              <a:t>een</a:t>
            </a:r>
            <a:r>
              <a:rPr lang="en-US" dirty="0">
                <a:ea typeface="Calibri"/>
                <a:cs typeface="Calibri"/>
              </a:rPr>
              <a:t> </a:t>
            </a:r>
            <a:r>
              <a:rPr lang="en-US" dirty="0" err="1">
                <a:ea typeface="Calibri"/>
                <a:cs typeface="Calibri"/>
              </a:rPr>
              <a:t>invloed</a:t>
            </a:r>
            <a:r>
              <a:rPr lang="en-US" dirty="0">
                <a:ea typeface="Calibri"/>
                <a:cs typeface="Calibri"/>
              </a:rPr>
              <a:t> op de stemming en </a:t>
            </a:r>
            <a:r>
              <a:rPr lang="en-US" dirty="0" err="1">
                <a:ea typeface="Calibri"/>
                <a:cs typeface="Calibri"/>
              </a:rPr>
              <a:t>angstbeleving</a:t>
            </a:r>
            <a:r>
              <a:rPr lang="en-US" dirty="0">
                <a:ea typeface="Calibri"/>
                <a:cs typeface="Calibri"/>
              </a:rPr>
              <a:t> van het </a:t>
            </a:r>
            <a:r>
              <a:rPr lang="en-US" dirty="0" err="1">
                <a:ea typeface="Calibri"/>
                <a:cs typeface="Calibri"/>
              </a:rPr>
              <a:t>individu</a:t>
            </a:r>
            <a:r>
              <a:rPr lang="en-US" dirty="0">
                <a:ea typeface="Calibri"/>
                <a:cs typeface="Calibri"/>
              </a:rPr>
              <a:t>. </a:t>
            </a:r>
          </a:p>
          <a:p>
            <a:endParaRPr lang="en-US" dirty="0">
              <a:ea typeface="Calibri"/>
              <a:cs typeface="Calibri"/>
            </a:endParaRPr>
          </a:p>
          <a:p>
            <a:endParaRPr lang="en-US" dirty="0">
              <a:ea typeface="Calibri"/>
              <a:cs typeface="Calibri"/>
            </a:endParaRPr>
          </a:p>
        </p:txBody>
      </p:sp>
      <p:sp>
        <p:nvSpPr>
          <p:cNvPr id="4" name="Slide Number Placeholder 3">
            <a:extLst>
              <a:ext uri="{FF2B5EF4-FFF2-40B4-BE49-F238E27FC236}">
                <a16:creationId xmlns:a16="http://schemas.microsoft.com/office/drawing/2014/main" id="{BA366E3D-C0B8-74BF-E46C-39AFAB46F11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DF8325C-734F-4BD6-9D5D-A0651F9622A6}"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07642786"/>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nl" dirty="0"/>
              <a:t>Stap 1: de aanvraag komt van de patiënt of zijn werkgever</a:t>
            </a:r>
          </a:p>
          <a:p>
            <a:r>
              <a:rPr lang="nl" baseline="0" dirty="0"/>
              <a:t>Stap 2: de aanvraag wordt door de arbeidsarts in behandeling genomen &gt; 3 beslissingen (A, B of C)</a:t>
            </a:r>
          </a:p>
          <a:p>
            <a:r>
              <a:rPr lang="nl" baseline="0" dirty="0"/>
              <a:t>Stap 3: Uitvoering van een re-integratieplan via overleg tussen arbeidsarts, patiënt en werkgever</a:t>
            </a:r>
          </a:p>
          <a:p>
            <a:endParaRPr lang="fr-FR" sz="1200" b="1" dirty="0">
              <a:solidFill>
                <a:srgbClr val="1E699D"/>
              </a:solidFill>
              <a:latin typeface="Calibri" panose="020F0502020204030204" pitchFamily="34" charset="0"/>
              <a:cs typeface="Calibri" panose="020F0502020204030204" pitchFamily="34" charset="0"/>
            </a:endParaRPr>
          </a:p>
          <a:p>
            <a:r>
              <a:rPr lang="nl" sz="1200" b="1" dirty="0">
                <a:solidFill>
                  <a:srgbClr val="1E699D"/>
                </a:solidFill>
                <a:latin typeface="Calibri" panose="020F0502020204030204" pitchFamily="34" charset="0"/>
                <a:cs typeface="Calibri" panose="020F0502020204030204" pitchFamily="34" charset="0"/>
              </a:rPr>
              <a:t>Sinds 1/10/2022 </a:t>
            </a:r>
            <a:r>
              <a:rPr lang="nl" sz="1200" dirty="0">
                <a:solidFill>
                  <a:srgbClr val="1E699D"/>
                </a:solidFill>
                <a:latin typeface="Calibri" panose="020F0502020204030204" pitchFamily="34" charset="0"/>
                <a:cs typeface="Calibri" panose="020F0502020204030204" pitchFamily="34" charset="0"/>
              </a:rPr>
              <a:t>is de re-integratieprocedure opgedeeld in 2 afzonderlijke procedures: het re-integratietraject en de bijzondere procedure medische overmacht.</a:t>
            </a:r>
          </a:p>
          <a:p>
            <a:endParaRPr lang="nl" sz="1200" dirty="0">
              <a:solidFill>
                <a:srgbClr val="1E699D"/>
              </a:solidFill>
              <a:latin typeface="Calibri" panose="020F0502020204030204" pitchFamily="34" charset="0"/>
              <a:cs typeface="Calibri" panose="020F0502020204030204" pitchFamily="34" charset="0"/>
            </a:endParaRPr>
          </a:p>
          <a:p>
            <a:r>
              <a:rPr lang="nl" sz="1200" b="1" dirty="0">
                <a:solidFill>
                  <a:srgbClr val="1E699D"/>
                </a:solidFill>
                <a:latin typeface="Calibri" panose="020F0502020204030204" pitchFamily="34" charset="0"/>
                <a:cs typeface="Calibri" panose="020F0502020204030204" pitchFamily="34" charset="0"/>
              </a:rPr>
              <a:t>Twee mogelijkheden aanvragen formeel traject:</a:t>
            </a:r>
            <a:endParaRPr lang="nl" sz="1200" dirty="0">
              <a:solidFill>
                <a:srgbClr val="1E699D"/>
              </a:solidFill>
              <a:latin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nl" sz="1200" dirty="0">
                <a:solidFill>
                  <a:srgbClr val="1E699D"/>
                </a:solidFill>
                <a:latin typeface="Calibri" panose="020F0502020204030204" pitchFamily="34" charset="0"/>
                <a:cs typeface="Calibri" panose="020F0502020204030204" pitchFamily="34" charset="0"/>
              </a:rPr>
              <a:t>Werknemer (met de hulp van zijn behandelend arts als hij of zij daarmee instemt), op elk moment tijdens zijn of haar arbeidsongeschiktheid (reeds vanaf begin AO).</a:t>
            </a:r>
          </a:p>
          <a:p>
            <a:pPr marL="285750" indent="-285750">
              <a:buFont typeface="Arial" panose="020B0604020202020204" pitchFamily="34" charset="0"/>
              <a:buChar char="•"/>
            </a:pPr>
            <a:r>
              <a:rPr lang="nl" sz="1200" dirty="0">
                <a:solidFill>
                  <a:srgbClr val="1E699D"/>
                </a:solidFill>
                <a:latin typeface="Calibri" panose="020F0502020204030204" pitchFamily="34" charset="0"/>
                <a:cs typeface="Calibri" panose="020F0502020204030204" pitchFamily="34" charset="0"/>
              </a:rPr>
              <a:t>Werkgever: </a:t>
            </a:r>
          </a:p>
          <a:p>
            <a:pPr marL="742950" lvl="1" indent="-285750">
              <a:buFont typeface="Arial" panose="020B0604020202020204" pitchFamily="34" charset="0"/>
              <a:buChar char="•"/>
            </a:pPr>
            <a:r>
              <a:rPr lang="nl" sz="1200" dirty="0">
                <a:solidFill>
                  <a:srgbClr val="1E699D"/>
                </a:solidFill>
                <a:latin typeface="Calibri" panose="020F0502020204030204" pitchFamily="34" charset="0"/>
                <a:cs typeface="Calibri" panose="020F0502020204030204" pitchFamily="34" charset="0"/>
              </a:rPr>
              <a:t>Vanaf het begin van arbeidsongeschiktheid, mits toestemming van de werknemer. </a:t>
            </a:r>
          </a:p>
          <a:p>
            <a:pPr marL="742950" lvl="1" indent="-285750">
              <a:buFont typeface="Arial" panose="020B0604020202020204" pitchFamily="34" charset="0"/>
              <a:buChar char="•"/>
            </a:pPr>
            <a:r>
              <a:rPr lang="nl" sz="1200" dirty="0">
                <a:solidFill>
                  <a:srgbClr val="1E699D"/>
                </a:solidFill>
                <a:latin typeface="Calibri" panose="020F0502020204030204" pitchFamily="34" charset="0"/>
                <a:cs typeface="Calibri" panose="020F0502020204030204" pitchFamily="34" charset="0"/>
              </a:rPr>
              <a:t>Ongeacht duur arbeidsongeschiktheid, als werknemer arbeidspotentieel heeft. MAAR aanzetten tot vroege actie: WG moet vragen om arbeidspotentieel te onderzoeken voor WN&gt; 8 weken arbeidsongeschiktheid!</a:t>
            </a:r>
          </a:p>
          <a:p>
            <a:pPr marL="457200" lvl="1" indent="0">
              <a:buFont typeface="Arial" panose="020B0604020202020204" pitchFamily="34" charset="0"/>
              <a:buNone/>
            </a:pPr>
            <a:endParaRPr lang="nl" sz="1200" dirty="0">
              <a:solidFill>
                <a:srgbClr val="1E699D"/>
              </a:solidFill>
              <a:latin typeface="Calibri" panose="020F0502020204030204" pitchFamily="34" charset="0"/>
              <a:cs typeface="Calibri" panose="020F0502020204030204" pitchFamily="34" charset="0"/>
            </a:endParaRPr>
          </a:p>
          <a:p>
            <a:pPr marL="457200" lvl="1" indent="0">
              <a:buFont typeface="Arial" panose="020B0604020202020204" pitchFamily="34" charset="0"/>
              <a:buNone/>
            </a:pPr>
            <a:r>
              <a:rPr lang="nl-NL" dirty="0"/>
              <a:t>&lt; 6 maanden arbeidsongeschiktheid VERPLICHTE OPSTART RIT VOOR WN MET ARBEIDSPOTENTIEEL • voor WG die 20 of meer WN tewerkstelt (sanctie mogelijk) </a:t>
            </a:r>
            <a:endParaRPr lang="nl" sz="1200" dirty="0">
              <a:solidFill>
                <a:srgbClr val="1E699D"/>
              </a:solidFill>
              <a:latin typeface="Calibri" panose="020F0502020204030204" pitchFamily="34" charset="0"/>
              <a:cs typeface="Calibri" panose="020F0502020204030204" pitchFamily="34" charset="0"/>
            </a:endParaRPr>
          </a:p>
          <a:p>
            <a:pPr algn="l"/>
            <a:endParaRPr lang="fr-BE" sz="1200" b="0" dirty="0">
              <a:solidFill>
                <a:schemeClr val="tx1"/>
              </a:solidFill>
              <a:latin typeface="+mn-lt"/>
              <a:cs typeface="+mn-cs"/>
            </a:endParaRPr>
          </a:p>
          <a:p>
            <a:pPr algn="l"/>
            <a:r>
              <a:rPr lang="fr-BE" sz="1200" b="1" dirty="0" err="1">
                <a:solidFill>
                  <a:schemeClr val="tx1"/>
                </a:solidFill>
                <a:latin typeface="+mn-lt"/>
                <a:cs typeface="+mn-cs"/>
              </a:rPr>
              <a:t>Arbeidspotentieel</a:t>
            </a:r>
            <a:r>
              <a:rPr lang="fr-BE" sz="1200" b="0" dirty="0">
                <a:solidFill>
                  <a:schemeClr val="tx1"/>
                </a:solidFill>
                <a:latin typeface="+mn-lt"/>
                <a:cs typeface="+mn-cs"/>
              </a:rPr>
              <a:t>: h</a:t>
            </a:r>
            <a:r>
              <a:rPr lang="nl-NL" dirty="0"/>
              <a:t>et veronderstelde vermogen van een arbeidsongeschikte WN om aangepast of ander werk te verrichten, beoordeeld op basis van informatie over de gezondheidstoestand en de mogelijkheden van de werknemer, met het oog op het eventueel opstarten van een RIT door de WG.</a:t>
            </a:r>
          </a:p>
          <a:p>
            <a:pPr algn="l"/>
            <a:endParaRPr lang="nl-NL" sz="1200" b="0" dirty="0">
              <a:solidFill>
                <a:srgbClr val="1E699D"/>
              </a:solidFill>
              <a:latin typeface="Calibri" panose="020F0502020204030204" pitchFamily="34" charset="0"/>
              <a:cs typeface="Calibri" panose="020F0502020204030204" pitchFamily="34" charset="0"/>
            </a:endParaRPr>
          </a:p>
          <a:p>
            <a:pPr algn="l"/>
            <a:r>
              <a:rPr lang="nl-NL" dirty="0"/>
              <a:t>ALS WN ARBEIDSPOTENTIEEL HEEFT: 1. WG kan bezoek voorafgaand aan werkhervatting of opstart RIT vragen 2. WG met 20+ WN is verplicht RIT op te starten uiterlijk 6 maanden na het begin van de arbeidsongeschiktheid (sanctie).</a:t>
            </a:r>
          </a:p>
          <a:p>
            <a:pPr algn="l"/>
            <a:endParaRPr lang="nl-NL" sz="1200" b="0" dirty="0">
              <a:solidFill>
                <a:srgbClr val="1E699D"/>
              </a:solidFill>
              <a:latin typeface="Calibri" panose="020F0502020204030204" pitchFamily="34" charset="0"/>
              <a:cs typeface="Calibri" panose="020F0502020204030204" pitchFamily="34" charset="0"/>
            </a:endParaRPr>
          </a:p>
          <a:p>
            <a:pPr algn="l"/>
            <a:r>
              <a:rPr lang="nl-NL" dirty="0"/>
              <a:t>Arbeidsarts verwijst door naar regionale tewerkstellingsdienst indien beslissing B en geen plan.</a:t>
            </a:r>
            <a:endParaRPr lang="fr-BE" sz="1200" b="0" dirty="0">
              <a:solidFill>
                <a:srgbClr val="1E699D"/>
              </a:solidFill>
              <a:latin typeface="Calibri" panose="020F0502020204030204" pitchFamily="34" charset="0"/>
              <a:cs typeface="Calibri" panose="020F0502020204030204" pitchFamily="34" charset="0"/>
            </a:endParaRPr>
          </a:p>
        </p:txBody>
      </p:sp>
      <p:sp>
        <p:nvSpPr>
          <p:cNvPr id="4" name="Espace réservé du numéro de diapositive 3"/>
          <p:cNvSpPr>
            <a:spLocks noGrp="1"/>
          </p:cNvSpPr>
          <p:nvPr>
            <p:ph type="sldNum" sz="quarter" idx="10"/>
          </p:nvPr>
        </p:nvSpPr>
        <p:spPr/>
        <p:txBody>
          <a:bodyPr/>
          <a:lstStyle/>
          <a:p>
            <a:fld id="{F84E3C22-7C64-4B61-A85C-F3284DE1466A}" type="slidenum">
              <a:rPr lang="fr-BE" smtClean="0"/>
              <a:t>90</a:t>
            </a:fld>
            <a:endParaRPr lang="fr-BE"/>
          </a:p>
        </p:txBody>
      </p:sp>
    </p:spTree>
    <p:extLst>
      <p:ext uri="{BB962C8B-B14F-4D97-AF65-F5344CB8AC3E}">
        <p14:creationId xmlns:p14="http://schemas.microsoft.com/office/powerpoint/2010/main" val="3596017972"/>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sz="1200" kern="1200" dirty="0">
                <a:solidFill>
                  <a:schemeClr val="tx1"/>
                </a:solidFill>
                <a:effectLst/>
                <a:latin typeface="+mn-lt"/>
                <a:ea typeface="+mn-ea"/>
                <a:cs typeface="+mn-cs"/>
              </a:rPr>
              <a:t>De wetgeving voorziet, anders dan bij het RIT, niet in de mogelijkheid voor de behandelende arts om een bijzondere procedure op te starten op vraag van de werknemer. De werknemer moet dit zelf doen.</a:t>
            </a:r>
          </a:p>
          <a:p>
            <a:endParaRPr lang="nl-NL" sz="1200" kern="1200" dirty="0">
              <a:solidFill>
                <a:schemeClr val="tx1"/>
              </a:solidFill>
              <a:effectLst/>
              <a:latin typeface="+mn-lt"/>
              <a:ea typeface="+mn-ea"/>
              <a:cs typeface="+mn-cs"/>
            </a:endParaRPr>
          </a:p>
          <a:p>
            <a:r>
              <a:rPr lang="nl-NL" sz="1200" kern="1200" dirty="0">
                <a:solidFill>
                  <a:schemeClr val="tx1"/>
                </a:solidFill>
                <a:effectLst/>
                <a:latin typeface="+mn-lt"/>
                <a:ea typeface="+mn-ea"/>
                <a:cs typeface="+mn-cs"/>
              </a:rPr>
              <a:t>Voorwaarden: </a:t>
            </a:r>
            <a:r>
              <a:rPr lang="nl-NL" dirty="0"/>
              <a:t>1. WN &gt; 6 maanden ononderbroken arbeidsongeschikt 2. Geen re-integratietraject lopende 3. WN = definitief ongeschikt voor het overeengekomen werk</a:t>
            </a:r>
          </a:p>
          <a:p>
            <a:endParaRPr lang="nl-NL" dirty="0"/>
          </a:p>
          <a:p>
            <a:r>
              <a:rPr lang="nl-NL" dirty="0"/>
              <a:t>Start procedure WG/WN : intentie definitieve ongeschiktheid voor overeengekomen werk vast te stellen WG: informeert WN over mogelijkheid om aangepast werk te vragen + zich te laten bijstaan: indien WN dit vraagt, moet WG dit onderzoeken </a:t>
            </a:r>
            <a:r>
              <a:rPr lang="nl-NL" dirty="0" err="1"/>
              <a:t>cfr</a:t>
            </a:r>
            <a:r>
              <a:rPr lang="nl-NL" dirty="0"/>
              <a:t>. RIT </a:t>
            </a:r>
          </a:p>
        </p:txBody>
      </p:sp>
      <p:sp>
        <p:nvSpPr>
          <p:cNvPr id="4" name="Tijdelijke aanduiding voor dianummer 3"/>
          <p:cNvSpPr>
            <a:spLocks noGrp="1"/>
          </p:cNvSpPr>
          <p:nvPr>
            <p:ph type="sldNum" sz="quarter" idx="5"/>
          </p:nvPr>
        </p:nvSpPr>
        <p:spPr/>
        <p:txBody>
          <a:bodyPr/>
          <a:lstStyle/>
          <a:p>
            <a:fld id="{F84E3C22-7C64-4B61-A85C-F3284DE1466A}" type="slidenum">
              <a:rPr lang="fr-BE" smtClean="0"/>
              <a:t>91</a:t>
            </a:fld>
            <a:endParaRPr lang="fr-BE"/>
          </a:p>
        </p:txBody>
      </p:sp>
    </p:spTree>
    <p:extLst>
      <p:ext uri="{BB962C8B-B14F-4D97-AF65-F5344CB8AC3E}">
        <p14:creationId xmlns:p14="http://schemas.microsoft.com/office/powerpoint/2010/main" val="3945590630"/>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en-GB" dirty="0"/>
              <a:t>Via extra modules </a:t>
            </a:r>
            <a:r>
              <a:rPr lang="en-GB" dirty="0" err="1"/>
              <a:t>zullen</a:t>
            </a:r>
            <a:r>
              <a:rPr lang="en-GB" dirty="0"/>
              <a:t> </a:t>
            </a:r>
            <a:r>
              <a:rPr lang="en-GB" dirty="0" err="1"/>
              <a:t>nieuwe</a:t>
            </a:r>
            <a:r>
              <a:rPr lang="en-GB" dirty="0"/>
              <a:t> </a:t>
            </a:r>
            <a:r>
              <a:rPr lang="en-GB" dirty="0" err="1"/>
              <a:t>maatregelen</a:t>
            </a:r>
            <a:r>
              <a:rPr lang="en-GB" dirty="0"/>
              <a:t> van de </a:t>
            </a:r>
            <a:r>
              <a:rPr lang="en-GB" dirty="0" err="1"/>
              <a:t>regering</a:t>
            </a:r>
            <a:r>
              <a:rPr lang="en-GB" dirty="0"/>
              <a:t> </a:t>
            </a:r>
            <a:r>
              <a:rPr lang="en-GB" dirty="0" err="1"/>
              <a:t>verduidelijkt</a:t>
            </a:r>
            <a:r>
              <a:rPr lang="en-GB" dirty="0"/>
              <a:t> </a:t>
            </a:r>
            <a:r>
              <a:rPr lang="en-GB" dirty="0" err="1"/>
              <a:t>worden</a:t>
            </a:r>
            <a:r>
              <a:rPr lang="en-GB" dirty="0"/>
              <a:t>.</a:t>
            </a:r>
            <a:endParaRPr lang="nl-NL" dirty="0"/>
          </a:p>
        </p:txBody>
      </p:sp>
      <p:sp>
        <p:nvSpPr>
          <p:cNvPr id="4" name="Tijdelijke aanduiding voor dianummer 3"/>
          <p:cNvSpPr>
            <a:spLocks noGrp="1"/>
          </p:cNvSpPr>
          <p:nvPr>
            <p:ph type="sldNum" sz="quarter" idx="5"/>
          </p:nvPr>
        </p:nvSpPr>
        <p:spPr/>
        <p:txBody>
          <a:bodyPr/>
          <a:lstStyle/>
          <a:p>
            <a:fld id="{F84E3C22-7C64-4B61-A85C-F3284DE1466A}" type="slidenum">
              <a:rPr lang="fr-BE" smtClean="0"/>
              <a:t>92</a:t>
            </a:fld>
            <a:endParaRPr lang="fr-BE"/>
          </a:p>
        </p:txBody>
      </p:sp>
    </p:spTree>
    <p:extLst>
      <p:ext uri="{BB962C8B-B14F-4D97-AF65-F5344CB8AC3E}">
        <p14:creationId xmlns:p14="http://schemas.microsoft.com/office/powerpoint/2010/main" val="89307744"/>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indent="0">
              <a:buNone/>
              <a:defRPr/>
            </a:pPr>
            <a:r>
              <a:rPr lang="nl" sz="1600" dirty="0">
                <a:solidFill>
                  <a:srgbClr val="1E699D"/>
                </a:solidFill>
                <a:latin typeface="+mn-lt"/>
                <a:cs typeface="Calibri"/>
              </a:rPr>
              <a:t>AMI-wet van 14/07/1994:</a:t>
            </a:r>
          </a:p>
          <a:p>
            <a:pPr marL="0" indent="0">
              <a:buNone/>
              <a:defRPr/>
            </a:pPr>
            <a:r>
              <a:rPr lang="nl" sz="1600" dirty="0">
                <a:solidFill>
                  <a:srgbClr val="1E699D"/>
                </a:solidFill>
                <a:latin typeface="+mn-lt"/>
                <a:cs typeface="Calibri"/>
                <a:hlinkClick r:id="rId3"/>
              </a:rPr>
              <a:t>Art.</a:t>
            </a:r>
            <a:r>
              <a:rPr lang="nl" sz="1600" dirty="0">
                <a:solidFill>
                  <a:srgbClr val="1E699D"/>
                </a:solidFill>
                <a:latin typeface="+mn-lt"/>
                <a:cs typeface="Calibri"/>
              </a:rPr>
              <a:t> </a:t>
            </a:r>
            <a:r>
              <a:rPr lang="nl" sz="1600" dirty="0">
                <a:solidFill>
                  <a:srgbClr val="1E699D"/>
                </a:solidFill>
                <a:latin typeface="+mn-lt"/>
                <a:cs typeface="Calibri"/>
                <a:hlinkClick r:id="rId4"/>
              </a:rPr>
              <a:t>153</a:t>
            </a:r>
            <a:r>
              <a:rPr lang="nl" sz="1600" dirty="0">
                <a:solidFill>
                  <a:srgbClr val="1E699D"/>
                </a:solidFill>
                <a:latin typeface="+mn-lt"/>
                <a:cs typeface="Calibri"/>
              </a:rPr>
              <a:t>. § 1. De opdrachten van de </a:t>
            </a:r>
            <a:r>
              <a:rPr lang="nl-NL" sz="1600" dirty="0">
                <a:solidFill>
                  <a:srgbClr val="1E699D"/>
                </a:solidFill>
                <a:latin typeface="+mn-lt"/>
                <a:cs typeface="Calibri"/>
              </a:rPr>
              <a:t>adviserend arts</a:t>
            </a:r>
            <a:r>
              <a:rPr lang="nl" sz="1600" dirty="0">
                <a:solidFill>
                  <a:srgbClr val="1E699D"/>
                </a:solidFill>
                <a:latin typeface="+mn-lt"/>
                <a:cs typeface="Calibri"/>
              </a:rPr>
              <a:t> zijn:</a:t>
            </a:r>
          </a:p>
          <a:p>
            <a:pPr algn="just">
              <a:spcAft>
                <a:spcPts val="800"/>
              </a:spcAft>
              <a:buClr>
                <a:srgbClr val="92B007"/>
              </a:buClr>
              <a:buFont typeface="Wingdings" panose="05000000000000000000" pitchFamily="2" charset="2"/>
              <a:buChar char="Ø"/>
              <a:defRPr/>
            </a:pPr>
            <a:r>
              <a:rPr lang="nl" sz="1200" dirty="0">
                <a:solidFill>
                  <a:srgbClr val="1E699D"/>
                </a:solidFill>
                <a:latin typeface="+mn-lt"/>
                <a:cs typeface="Calibri"/>
              </a:rPr>
              <a:t> het adviseren</a:t>
            </a:r>
            <a:r>
              <a:rPr lang="nl" sz="1200" b="1" dirty="0">
                <a:solidFill>
                  <a:srgbClr val="1E699D"/>
                </a:solidFill>
                <a:latin typeface="+mn-lt"/>
                <a:cs typeface="Calibri"/>
              </a:rPr>
              <a:t>, informeren en begeleiden van de verzekerden </a:t>
            </a:r>
            <a:r>
              <a:rPr lang="nl" sz="1200" dirty="0">
                <a:solidFill>
                  <a:srgbClr val="1E699D"/>
                </a:solidFill>
                <a:latin typeface="+mn-lt"/>
                <a:cs typeface="Calibri"/>
              </a:rPr>
              <a:t>om ervoor te zorgen dat de meest geschikte zorg en behandeling aan hen worden verleend tegen de beste prijs, rekening houdend met de totaal beschikbare middelen van de </a:t>
            </a:r>
            <a:r>
              <a:rPr lang="nl-NL" sz="1200" dirty="0">
                <a:solidFill>
                  <a:srgbClr val="1E699D"/>
                </a:solidFill>
                <a:latin typeface="+mn-lt"/>
                <a:cs typeface="Calibri"/>
              </a:rPr>
              <a:t>verzekering voor geneeskundige verzorging en uitkeringen</a:t>
            </a:r>
            <a:r>
              <a:rPr lang="nl" sz="1200" dirty="0">
                <a:solidFill>
                  <a:srgbClr val="1E699D"/>
                </a:solidFill>
                <a:latin typeface="+mn-lt"/>
                <a:cs typeface="Calibri"/>
              </a:rPr>
              <a:t>;</a:t>
            </a:r>
          </a:p>
          <a:p>
            <a:pPr eaLnBrk="1" hangingPunct="1">
              <a:buClr>
                <a:srgbClr val="92B007"/>
              </a:buClr>
              <a:buFont typeface="Wingdings" panose="05000000000000000000" pitchFamily="2" charset="2"/>
              <a:buChar char="Ø"/>
              <a:defRPr/>
            </a:pPr>
            <a:r>
              <a:rPr lang="nl" sz="1200" b="1" dirty="0">
                <a:solidFill>
                  <a:srgbClr val="1E699D"/>
                </a:solidFill>
                <a:latin typeface="+mn-lt"/>
                <a:cs typeface="Calibri"/>
              </a:rPr>
              <a:t> het informeren van zorgverleners over de correcte toepassing van de reglementering inzake de verzekering voor geneeskundige verzorging</a:t>
            </a:r>
            <a:r>
              <a:rPr lang="nl" sz="1200" dirty="0">
                <a:solidFill>
                  <a:srgbClr val="1E699D"/>
                </a:solidFill>
                <a:latin typeface="+mn-lt"/>
                <a:cs typeface="Calibri"/>
              </a:rPr>
              <a:t>, waarbij wordt toegezien op het optimale gebruik van de middelen van deze verzekering</a:t>
            </a:r>
            <a:r>
              <a:rPr lang="nl" sz="1200" dirty="0">
                <a:solidFill>
                  <a:srgbClr val="1E699D"/>
                </a:solidFill>
              </a:rPr>
              <a:t>;</a:t>
            </a:r>
            <a:endParaRPr lang="nl" sz="1200" dirty="0">
              <a:solidFill>
                <a:srgbClr val="1E699D"/>
              </a:solidFill>
              <a:latin typeface="Calibri" panose="020F0502020204030204" pitchFamily="34" charset="0"/>
              <a:cs typeface="Calibri" panose="020F0502020204030204" pitchFamily="34" charset="0"/>
            </a:endParaRPr>
          </a:p>
          <a:p>
            <a:pPr algn="just" eaLnBrk="1" hangingPunct="1">
              <a:buClr>
                <a:srgbClr val="92B007"/>
              </a:buClr>
              <a:buFont typeface="Wingdings" panose="05000000000000000000" pitchFamily="2" charset="2"/>
              <a:buChar char="Ø"/>
              <a:defRPr/>
            </a:pPr>
            <a:r>
              <a:rPr lang="nl" sz="1200" dirty="0">
                <a:solidFill>
                  <a:srgbClr val="1E699D"/>
                </a:solidFill>
                <a:latin typeface="Calibri" panose="020F0502020204030204" pitchFamily="34" charset="0"/>
                <a:cs typeface="Calibri" panose="020F0502020204030204" pitchFamily="34" charset="0"/>
              </a:rPr>
              <a:t> </a:t>
            </a:r>
            <a:r>
              <a:rPr lang="nl" sz="1200" b="1" dirty="0">
                <a:solidFill>
                  <a:srgbClr val="92D050"/>
                </a:solidFill>
                <a:latin typeface="Calibri" panose="020F0502020204030204" pitchFamily="34" charset="0"/>
                <a:cs typeface="Calibri" panose="020F0502020204030204" pitchFamily="34" charset="0"/>
              </a:rPr>
              <a:t>de arbeidsongeschiktheid te controleren, </a:t>
            </a:r>
            <a:r>
              <a:rPr lang="nl" sz="1200" dirty="0">
                <a:solidFill>
                  <a:srgbClr val="1E699D"/>
                </a:solidFill>
                <a:latin typeface="Calibri" panose="020F0502020204030204" pitchFamily="34" charset="0"/>
                <a:cs typeface="Calibri" panose="020F0502020204030204" pitchFamily="34" charset="0"/>
              </a:rPr>
              <a:t>overeenkomstig de bepalingen van titel IV, hoofdstuk III, afdelingen I en II en de ter uitvoering van artikel 86, § 3, van deze wet vastgestelde regels;</a:t>
            </a:r>
          </a:p>
          <a:p>
            <a:pPr eaLnBrk="1" hangingPunct="1">
              <a:lnSpc>
                <a:spcPct val="110000"/>
              </a:lnSpc>
              <a:buClr>
                <a:srgbClr val="92B007"/>
              </a:buClr>
              <a:buFont typeface="Wingdings" panose="05000000000000000000" pitchFamily="2" charset="2"/>
              <a:buChar char="Ø"/>
              <a:defRPr/>
            </a:pPr>
            <a:r>
              <a:rPr lang="nl" sz="1200" dirty="0">
                <a:solidFill>
                  <a:srgbClr val="1E699D"/>
                </a:solidFill>
                <a:latin typeface="Calibri" panose="020F0502020204030204" pitchFamily="34" charset="0"/>
                <a:cs typeface="Calibri" panose="020F0502020204030204" pitchFamily="34" charset="0"/>
              </a:rPr>
              <a:t> het</a:t>
            </a:r>
            <a:r>
              <a:rPr lang="nl" sz="1200" b="1" dirty="0">
                <a:solidFill>
                  <a:srgbClr val="92D050"/>
                </a:solidFill>
                <a:latin typeface="Calibri" panose="020F0502020204030204" pitchFamily="34" charset="0"/>
                <a:cs typeface="Calibri" panose="020F0502020204030204" pitchFamily="34" charset="0"/>
              </a:rPr>
              <a:t> controleren van de geneeskundige verstrekkingen</a:t>
            </a:r>
            <a:r>
              <a:rPr lang="nl" sz="1200" dirty="0">
                <a:solidFill>
                  <a:srgbClr val="1E699D"/>
                </a:solidFill>
                <a:latin typeface="Calibri" panose="020F0502020204030204" pitchFamily="34" charset="0"/>
                <a:cs typeface="Calibri" panose="020F0502020204030204" pitchFamily="34" charset="0"/>
              </a:rPr>
              <a:t>, in overeenstemming met de bepalingen van deze wet en de uitvoeringsbesluiten en -reglementering. </a:t>
            </a:r>
          </a:p>
          <a:p>
            <a:pPr eaLnBrk="1" hangingPunct="1">
              <a:lnSpc>
                <a:spcPct val="110000"/>
              </a:lnSpc>
              <a:buClr>
                <a:srgbClr val="92B007"/>
              </a:buClr>
              <a:buFont typeface="Wingdings" panose="05000000000000000000" pitchFamily="2" charset="2"/>
              <a:buChar char="Ø"/>
              <a:defRPr/>
            </a:pPr>
            <a:r>
              <a:rPr lang="nl" sz="1200" b="1" dirty="0">
                <a:solidFill>
                  <a:srgbClr val="1E699D"/>
                </a:solidFill>
                <a:latin typeface="Calibri" panose="020F0502020204030204" pitchFamily="34" charset="0"/>
                <a:cs typeface="Calibri" panose="020F0502020204030204" pitchFamily="34" charset="0"/>
              </a:rPr>
              <a:t>Art. 153§2</a:t>
            </a:r>
            <a:r>
              <a:rPr lang="nl" sz="1200" dirty="0">
                <a:solidFill>
                  <a:srgbClr val="1E699D"/>
                </a:solidFill>
                <a:latin typeface="Calibri" panose="020F0502020204030204" pitchFamily="34" charset="0"/>
                <a:cs typeface="Calibri" panose="020F0502020204030204" pitchFamily="34" charset="0"/>
              </a:rPr>
              <a:t>:  </a:t>
            </a:r>
            <a:r>
              <a:rPr lang="nl-NL" sz="1200" dirty="0">
                <a:solidFill>
                  <a:srgbClr val="00B050"/>
                </a:solidFill>
                <a:latin typeface="Calibri" panose="020F0502020204030204" pitchFamily="34" charset="0"/>
                <a:cs typeface="Calibri" panose="020F0502020204030204" pitchFamily="34" charset="0"/>
              </a:rPr>
              <a:t>De adviserend artsen zien eveneens toe op </a:t>
            </a:r>
            <a:r>
              <a:rPr lang="nl-NL" sz="1200" b="1" dirty="0">
                <a:solidFill>
                  <a:srgbClr val="00B050"/>
                </a:solidFill>
                <a:latin typeface="Calibri" panose="020F0502020204030204" pitchFamily="34" charset="0"/>
                <a:cs typeface="Calibri" panose="020F0502020204030204" pitchFamily="34" charset="0"/>
              </a:rPr>
              <a:t>de sociaalprofessionele re-integratie </a:t>
            </a:r>
            <a:r>
              <a:rPr lang="nl-NL" sz="1200" dirty="0">
                <a:solidFill>
                  <a:srgbClr val="00B050"/>
                </a:solidFill>
                <a:latin typeface="Calibri" panose="020F0502020204030204" pitchFamily="34" charset="0"/>
                <a:cs typeface="Calibri" panose="020F0502020204030204" pitchFamily="34" charset="0"/>
              </a:rPr>
              <a:t>van de arbeidsongeschikte gerechtigden en maken in dit kader een inschatting van hun restcapaciteiten. In voorkomend geval verwijzen zij de gerechtigden met het oog op de opstart van een "Terug Naar Werk-traject" door naar de "Terug Naar Werk-coördinator" of gaan zij de verenigbaarheid van de uitvoering van een dergelijk traject met de algemene gezondheidstoestand van de arbeidsongeschikte gerechtigden na als die laatsten zelf de "Terug Naar Werk-coördinator" met het oog op de opstart van dit traject hebben gecontacteerd. Met het akkoord van deze gerechtigden kunnen zij elke natuurlijke persoon of rechtspersoon contacteren die kan bijdragen tot hun sociaalprofessionele re-integratie. De adviserend artsen nemen ook deel aan het in artikel 109bis bedoelde traject van beroepsherscholing, onder de door de Koning bepaalde voorwaarden.</a:t>
            </a:r>
            <a:r>
              <a:rPr lang="nl" sz="1200" strike="sngStrike" dirty="0">
                <a:solidFill>
                  <a:srgbClr val="1E699D"/>
                </a:solidFill>
                <a:latin typeface="Calibri" panose="020F0502020204030204" pitchFamily="34" charset="0"/>
                <a:cs typeface="Calibri" panose="020F0502020204030204" pitchFamily="34" charset="0"/>
              </a:rPr>
              <a:t>       </a:t>
            </a:r>
            <a:endParaRPr lang="fr-BE" sz="1800" dirty="0"/>
          </a:p>
          <a:p>
            <a:endParaRPr lang="nl-NL" dirty="0"/>
          </a:p>
        </p:txBody>
      </p:sp>
      <p:sp>
        <p:nvSpPr>
          <p:cNvPr id="4" name="Tijdelijke aanduiding voor dianummer 3"/>
          <p:cNvSpPr>
            <a:spLocks noGrp="1"/>
          </p:cNvSpPr>
          <p:nvPr>
            <p:ph type="sldNum" sz="quarter" idx="5"/>
          </p:nvPr>
        </p:nvSpPr>
        <p:spPr/>
        <p:txBody>
          <a:bodyPr/>
          <a:lstStyle/>
          <a:p>
            <a:fld id="{F84E3C22-7C64-4B61-A85C-F3284DE1466A}" type="slidenum">
              <a:rPr lang="fr-BE" smtClean="0"/>
              <a:t>96</a:t>
            </a:fld>
            <a:endParaRPr lang="fr-BE"/>
          </a:p>
        </p:txBody>
      </p:sp>
    </p:spTree>
    <p:extLst>
      <p:ext uri="{BB962C8B-B14F-4D97-AF65-F5344CB8AC3E}">
        <p14:creationId xmlns:p14="http://schemas.microsoft.com/office/powerpoint/2010/main" val="1271807331"/>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BE"/>
          </a:p>
        </p:txBody>
      </p:sp>
      <p:sp>
        <p:nvSpPr>
          <p:cNvPr id="4" name="Espace réservé du numéro de diapositive 3"/>
          <p:cNvSpPr>
            <a:spLocks noGrp="1"/>
          </p:cNvSpPr>
          <p:nvPr>
            <p:ph type="sldNum" sz="quarter" idx="10"/>
          </p:nvPr>
        </p:nvSpPr>
        <p:spPr/>
        <p:txBody>
          <a:bodyPr/>
          <a:lstStyle/>
          <a:p>
            <a:fld id="{F84E3C22-7C64-4B61-A85C-F3284DE1466A}" type="slidenum">
              <a:rPr lang="fr-BE" smtClean="0"/>
              <a:t>98</a:t>
            </a:fld>
            <a:endParaRPr lang="fr-BE"/>
          </a:p>
        </p:txBody>
      </p:sp>
    </p:spTree>
    <p:extLst>
      <p:ext uri="{BB962C8B-B14F-4D97-AF65-F5344CB8AC3E}">
        <p14:creationId xmlns:p14="http://schemas.microsoft.com/office/powerpoint/2010/main" val="2791190909"/>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BE"/>
          </a:p>
        </p:txBody>
      </p:sp>
      <p:sp>
        <p:nvSpPr>
          <p:cNvPr id="4" name="Espace réservé du numéro de diapositive 3"/>
          <p:cNvSpPr>
            <a:spLocks noGrp="1"/>
          </p:cNvSpPr>
          <p:nvPr>
            <p:ph type="sldNum" sz="quarter" idx="10"/>
          </p:nvPr>
        </p:nvSpPr>
        <p:spPr/>
        <p:txBody>
          <a:bodyPr/>
          <a:lstStyle/>
          <a:p>
            <a:fld id="{F84E3C22-7C64-4B61-A85C-F3284DE1466A}" type="slidenum">
              <a:rPr lang="fr-BE" smtClean="0"/>
              <a:t>100</a:t>
            </a:fld>
            <a:endParaRPr lang="fr-BE"/>
          </a:p>
        </p:txBody>
      </p:sp>
    </p:spTree>
    <p:extLst>
      <p:ext uri="{BB962C8B-B14F-4D97-AF65-F5344CB8AC3E}">
        <p14:creationId xmlns:p14="http://schemas.microsoft.com/office/powerpoint/2010/main" val="3712888991"/>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BE"/>
          </a:p>
        </p:txBody>
      </p:sp>
      <p:sp>
        <p:nvSpPr>
          <p:cNvPr id="4" name="Espace réservé du numéro de diapositive 3"/>
          <p:cNvSpPr>
            <a:spLocks noGrp="1"/>
          </p:cNvSpPr>
          <p:nvPr>
            <p:ph type="sldNum" sz="quarter" idx="10"/>
          </p:nvPr>
        </p:nvSpPr>
        <p:spPr/>
        <p:txBody>
          <a:bodyPr/>
          <a:lstStyle/>
          <a:p>
            <a:fld id="{F84E3C22-7C64-4B61-A85C-F3284DE1466A}" type="slidenum">
              <a:rPr lang="fr-BE" smtClean="0"/>
              <a:t>101</a:t>
            </a:fld>
            <a:endParaRPr lang="fr-BE"/>
          </a:p>
        </p:txBody>
      </p:sp>
    </p:spTree>
    <p:extLst>
      <p:ext uri="{BB962C8B-B14F-4D97-AF65-F5344CB8AC3E}">
        <p14:creationId xmlns:p14="http://schemas.microsoft.com/office/powerpoint/2010/main" val="1328327684"/>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nl" dirty="0"/>
              <a:t>Stappen die betrekking hebben op de OA/</a:t>
            </a:r>
            <a:r>
              <a:rPr lang="nl-NL" dirty="0"/>
              <a:t>adviserend arts</a:t>
            </a:r>
            <a:endParaRPr lang="nl" dirty="0"/>
          </a:p>
          <a:p>
            <a:r>
              <a:rPr lang="nl" dirty="0"/>
              <a:t>AO  = arbeidsongeschiktheid</a:t>
            </a:r>
          </a:p>
          <a:p>
            <a:r>
              <a:rPr lang="nl" dirty="0"/>
              <a:t>Adva = Adviserend arts</a:t>
            </a:r>
          </a:p>
        </p:txBody>
      </p:sp>
      <p:sp>
        <p:nvSpPr>
          <p:cNvPr id="4" name="Espace réservé du numéro de diapositive 3"/>
          <p:cNvSpPr>
            <a:spLocks noGrp="1"/>
          </p:cNvSpPr>
          <p:nvPr>
            <p:ph type="sldNum" sz="quarter" idx="10"/>
          </p:nvPr>
        </p:nvSpPr>
        <p:spPr/>
        <p:txBody>
          <a:bodyPr/>
          <a:lstStyle/>
          <a:p>
            <a:fld id="{F84E3C22-7C64-4B61-A85C-F3284DE1466A}" type="slidenum">
              <a:rPr lang="fr-BE" smtClean="0"/>
              <a:t>104</a:t>
            </a:fld>
            <a:endParaRPr lang="fr-BE"/>
          </a:p>
        </p:txBody>
      </p:sp>
    </p:spTree>
    <p:extLst>
      <p:ext uri="{BB962C8B-B14F-4D97-AF65-F5344CB8AC3E}">
        <p14:creationId xmlns:p14="http://schemas.microsoft.com/office/powerpoint/2010/main" val="543196597"/>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BE" sz="1200" kern="1200">
                <a:solidFill>
                  <a:schemeClr val="tx1"/>
                </a:solidFill>
                <a:effectLst/>
                <a:highlight>
                  <a:srgbClr val="FFFF00"/>
                </a:highlight>
                <a:latin typeface="+mn-lt"/>
                <a:ea typeface="+mn-ea"/>
                <a:cs typeface="+mn-cs"/>
              </a:rPr>
              <a:t>Voor een goede verwerking van het dossier is het invullen van diagnose zeer belangrijk (correcte diagnose). </a:t>
            </a:r>
            <a:endParaRPr lang="nl-NL">
              <a:highlight>
                <a:srgbClr val="FFFF00"/>
              </a:highlight>
            </a:endParaRPr>
          </a:p>
        </p:txBody>
      </p:sp>
      <p:sp>
        <p:nvSpPr>
          <p:cNvPr id="4" name="Tijdelijke aanduiding voor dianummer 3"/>
          <p:cNvSpPr>
            <a:spLocks noGrp="1"/>
          </p:cNvSpPr>
          <p:nvPr>
            <p:ph type="sldNum" sz="quarter" idx="5"/>
          </p:nvPr>
        </p:nvSpPr>
        <p:spPr/>
        <p:txBody>
          <a:bodyPr/>
          <a:lstStyle/>
          <a:p>
            <a:fld id="{F84E3C22-7C64-4B61-A85C-F3284DE1466A}" type="slidenum">
              <a:rPr lang="fr-BE" smtClean="0"/>
              <a:t>105</a:t>
            </a:fld>
            <a:endParaRPr lang="fr-BE"/>
          </a:p>
        </p:txBody>
      </p:sp>
    </p:spTree>
    <p:extLst>
      <p:ext uri="{BB962C8B-B14F-4D97-AF65-F5344CB8AC3E}">
        <p14:creationId xmlns:p14="http://schemas.microsoft.com/office/powerpoint/2010/main" val="949991915"/>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sz="1200" b="0" i="0" dirty="0">
                <a:solidFill>
                  <a:srgbClr val="000000"/>
                </a:solidFill>
                <a:effectLst/>
                <a:latin typeface="ArialMT"/>
              </a:rPr>
              <a:t>Wordt als arbeidsongeschikt erkend als bedoeld in artikel 100 van de ZIV-wetgeving de werknemer die:</a:t>
            </a:r>
          </a:p>
          <a:p>
            <a:r>
              <a:rPr lang="nl-NL" sz="1200" b="0" i="0" dirty="0">
                <a:solidFill>
                  <a:srgbClr val="9BBB59"/>
                </a:solidFill>
                <a:effectLst/>
                <a:latin typeface="ArialMT"/>
              </a:rPr>
              <a:t>– </a:t>
            </a:r>
            <a:r>
              <a:rPr lang="nl-NL" sz="1200" b="0" i="0" dirty="0">
                <a:solidFill>
                  <a:srgbClr val="000000"/>
                </a:solidFill>
                <a:effectLst/>
                <a:latin typeface="ArialMT"/>
              </a:rPr>
              <a:t>Alle werkzaamheid heeft onderbroken. </a:t>
            </a:r>
            <a:r>
              <a:rPr lang="nl-NL" sz="1200" b="0" i="0" dirty="0">
                <a:solidFill>
                  <a:srgbClr val="9BBB59"/>
                </a:solidFill>
                <a:effectLst/>
                <a:latin typeface="ArialMT"/>
              </a:rPr>
              <a:t>– </a:t>
            </a:r>
            <a:r>
              <a:rPr lang="nl-NL" sz="1200" b="0" i="0" dirty="0">
                <a:solidFill>
                  <a:srgbClr val="000000"/>
                </a:solidFill>
                <a:effectLst/>
                <a:latin typeface="ArialMT"/>
              </a:rPr>
              <a:t>Als rechtstreeks gevolg van het intreden of het verergeren van letsels of functionele stoornissen. </a:t>
            </a:r>
            <a:r>
              <a:rPr lang="nl-NL" sz="1200" b="0" i="0" dirty="0">
                <a:solidFill>
                  <a:srgbClr val="9BBB59"/>
                </a:solidFill>
                <a:effectLst/>
                <a:latin typeface="ArialMT"/>
              </a:rPr>
              <a:t>– </a:t>
            </a:r>
            <a:r>
              <a:rPr lang="nl-NL" sz="1200" b="0" i="0" dirty="0">
                <a:solidFill>
                  <a:srgbClr val="000000"/>
                </a:solidFill>
                <a:effectLst/>
                <a:latin typeface="ArialMT"/>
              </a:rPr>
              <a:t>Waarvan erkend wordt dat ze zijn vermogen tot verdienen verminderen tot een derde of minder dan een derde.</a:t>
            </a:r>
            <a:r>
              <a:rPr lang="nl-NL" dirty="0"/>
              <a:t> </a:t>
            </a:r>
          </a:p>
        </p:txBody>
      </p:sp>
      <p:sp>
        <p:nvSpPr>
          <p:cNvPr id="4" name="Tijdelijke aanduiding voor dianummer 3"/>
          <p:cNvSpPr>
            <a:spLocks noGrp="1"/>
          </p:cNvSpPr>
          <p:nvPr>
            <p:ph type="sldNum" sz="quarter" idx="5"/>
          </p:nvPr>
        </p:nvSpPr>
        <p:spPr/>
        <p:txBody>
          <a:bodyPr/>
          <a:lstStyle/>
          <a:p>
            <a:fld id="{F84E3C22-7C64-4B61-A85C-F3284DE1466A}" type="slidenum">
              <a:rPr lang="fr-BE" smtClean="0"/>
              <a:t>107</a:t>
            </a:fld>
            <a:endParaRPr lang="fr-BE"/>
          </a:p>
        </p:txBody>
      </p:sp>
    </p:spTree>
    <p:extLst>
      <p:ext uri="{BB962C8B-B14F-4D97-AF65-F5344CB8AC3E}">
        <p14:creationId xmlns:p14="http://schemas.microsoft.com/office/powerpoint/2010/main" val="206029235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ea typeface="Calibri"/>
                <a:cs typeface="Calibri"/>
              </a:rPr>
              <a:t>DSM-5-TR: </a:t>
            </a:r>
          </a:p>
          <a:p>
            <a:pPr marL="171450" indent="-171450">
              <a:buFont typeface="Arial"/>
              <a:buChar char="•"/>
            </a:pPr>
            <a:r>
              <a:rPr lang="en-US" b="1" dirty="0" err="1">
                <a:solidFill>
                  <a:srgbClr val="424242"/>
                </a:solidFill>
              </a:rPr>
              <a:t>Neuroontwikkelingsstoornissen</a:t>
            </a:r>
            <a:r>
              <a:rPr lang="en-US" dirty="0">
                <a:solidFill>
                  <a:srgbClr val="424242"/>
                </a:solidFill>
              </a:rPr>
              <a:t>: </a:t>
            </a:r>
            <a:r>
              <a:rPr lang="en-US" dirty="0" err="1">
                <a:solidFill>
                  <a:srgbClr val="424242"/>
                </a:solidFill>
              </a:rPr>
              <a:t>Bijvoorbeeld</a:t>
            </a:r>
            <a:r>
              <a:rPr lang="en-US" dirty="0">
                <a:solidFill>
                  <a:srgbClr val="424242"/>
                </a:solidFill>
              </a:rPr>
              <a:t> </a:t>
            </a:r>
            <a:r>
              <a:rPr lang="en-US" dirty="0" err="1">
                <a:solidFill>
                  <a:srgbClr val="424242"/>
                </a:solidFill>
              </a:rPr>
              <a:t>autismespectrumstoornis</a:t>
            </a:r>
            <a:r>
              <a:rPr lang="en-US" dirty="0">
                <a:solidFill>
                  <a:srgbClr val="424242"/>
                </a:solidFill>
              </a:rPr>
              <a:t> en ADHD.</a:t>
            </a:r>
            <a:endParaRPr lang="en-US" dirty="0"/>
          </a:p>
          <a:p>
            <a:pPr marL="171450" indent="-171450">
              <a:buFont typeface="Arial"/>
              <a:buChar char="•"/>
            </a:pPr>
            <a:r>
              <a:rPr lang="en-US" b="1" dirty="0" err="1">
                <a:solidFill>
                  <a:srgbClr val="424242"/>
                </a:solidFill>
              </a:rPr>
              <a:t>Schizofreniespectrum</a:t>
            </a:r>
            <a:r>
              <a:rPr lang="en-US" b="1" dirty="0">
                <a:solidFill>
                  <a:srgbClr val="424242"/>
                </a:solidFill>
              </a:rPr>
              <a:t> en </a:t>
            </a:r>
            <a:r>
              <a:rPr lang="en-US" b="1" dirty="0" err="1">
                <a:solidFill>
                  <a:srgbClr val="424242"/>
                </a:solidFill>
              </a:rPr>
              <a:t>andere</a:t>
            </a:r>
            <a:r>
              <a:rPr lang="en-US" b="1" dirty="0">
                <a:solidFill>
                  <a:srgbClr val="424242"/>
                </a:solidFill>
              </a:rPr>
              <a:t> </a:t>
            </a:r>
            <a:r>
              <a:rPr lang="en-US" b="1" dirty="0" err="1">
                <a:solidFill>
                  <a:srgbClr val="424242"/>
                </a:solidFill>
              </a:rPr>
              <a:t>psychotische</a:t>
            </a:r>
            <a:r>
              <a:rPr lang="en-US" b="1" dirty="0">
                <a:solidFill>
                  <a:srgbClr val="424242"/>
                </a:solidFill>
              </a:rPr>
              <a:t> </a:t>
            </a:r>
            <a:r>
              <a:rPr lang="en-US" b="1" dirty="0" err="1">
                <a:solidFill>
                  <a:srgbClr val="424242"/>
                </a:solidFill>
              </a:rPr>
              <a:t>stoornissen</a:t>
            </a:r>
            <a:r>
              <a:rPr lang="en-US" dirty="0">
                <a:solidFill>
                  <a:srgbClr val="424242"/>
                </a:solidFill>
              </a:rPr>
              <a:t>: </a:t>
            </a:r>
            <a:r>
              <a:rPr lang="en-US" dirty="0" err="1">
                <a:solidFill>
                  <a:srgbClr val="424242"/>
                </a:solidFill>
              </a:rPr>
              <a:t>Bijvoorbeeld</a:t>
            </a:r>
            <a:r>
              <a:rPr lang="en-US" dirty="0">
                <a:solidFill>
                  <a:srgbClr val="424242"/>
                </a:solidFill>
              </a:rPr>
              <a:t> </a:t>
            </a:r>
            <a:r>
              <a:rPr lang="en-US" dirty="0" err="1">
                <a:solidFill>
                  <a:srgbClr val="424242"/>
                </a:solidFill>
              </a:rPr>
              <a:t>schizofrenie</a:t>
            </a:r>
            <a:r>
              <a:rPr lang="en-US" dirty="0">
                <a:solidFill>
                  <a:srgbClr val="424242"/>
                </a:solidFill>
              </a:rPr>
              <a:t> en </a:t>
            </a:r>
            <a:r>
              <a:rPr lang="en-US" dirty="0" err="1">
                <a:solidFill>
                  <a:srgbClr val="424242"/>
                </a:solidFill>
              </a:rPr>
              <a:t>schizoaffectieve</a:t>
            </a:r>
            <a:r>
              <a:rPr lang="en-US" dirty="0">
                <a:solidFill>
                  <a:srgbClr val="424242"/>
                </a:solidFill>
              </a:rPr>
              <a:t> </a:t>
            </a:r>
            <a:r>
              <a:rPr lang="en-US" dirty="0" err="1">
                <a:solidFill>
                  <a:srgbClr val="424242"/>
                </a:solidFill>
              </a:rPr>
              <a:t>stoornis</a:t>
            </a:r>
            <a:r>
              <a:rPr lang="en-US" dirty="0">
                <a:solidFill>
                  <a:srgbClr val="424242"/>
                </a:solidFill>
              </a:rPr>
              <a:t>.</a:t>
            </a:r>
            <a:endParaRPr lang="en-US" dirty="0"/>
          </a:p>
          <a:p>
            <a:pPr marL="171450" indent="-171450">
              <a:buFont typeface="Arial"/>
              <a:buChar char="•"/>
            </a:pPr>
            <a:r>
              <a:rPr lang="en-US" b="1" dirty="0" err="1">
                <a:solidFill>
                  <a:srgbClr val="424242"/>
                </a:solidFill>
              </a:rPr>
              <a:t>Bipolaire</a:t>
            </a:r>
            <a:r>
              <a:rPr lang="en-US" b="1" dirty="0">
                <a:solidFill>
                  <a:srgbClr val="424242"/>
                </a:solidFill>
              </a:rPr>
              <a:t> en </a:t>
            </a:r>
            <a:r>
              <a:rPr lang="en-US" b="1" dirty="0" err="1">
                <a:solidFill>
                  <a:srgbClr val="424242"/>
                </a:solidFill>
              </a:rPr>
              <a:t>gerelateerde</a:t>
            </a:r>
            <a:r>
              <a:rPr lang="en-US" b="1" dirty="0">
                <a:solidFill>
                  <a:srgbClr val="424242"/>
                </a:solidFill>
              </a:rPr>
              <a:t> </a:t>
            </a:r>
            <a:r>
              <a:rPr lang="en-US" b="1" dirty="0" err="1">
                <a:solidFill>
                  <a:srgbClr val="424242"/>
                </a:solidFill>
              </a:rPr>
              <a:t>stoornissen</a:t>
            </a:r>
            <a:r>
              <a:rPr lang="en-US" dirty="0">
                <a:solidFill>
                  <a:srgbClr val="424242"/>
                </a:solidFill>
              </a:rPr>
              <a:t>: </a:t>
            </a:r>
            <a:r>
              <a:rPr lang="en-US" dirty="0" err="1">
                <a:solidFill>
                  <a:srgbClr val="424242"/>
                </a:solidFill>
              </a:rPr>
              <a:t>Bijvoorbeeld</a:t>
            </a:r>
            <a:r>
              <a:rPr lang="en-US" dirty="0">
                <a:solidFill>
                  <a:srgbClr val="424242"/>
                </a:solidFill>
              </a:rPr>
              <a:t> </a:t>
            </a:r>
            <a:r>
              <a:rPr lang="en-US" dirty="0" err="1">
                <a:solidFill>
                  <a:srgbClr val="424242"/>
                </a:solidFill>
              </a:rPr>
              <a:t>bipolaire</a:t>
            </a:r>
            <a:r>
              <a:rPr lang="en-US" dirty="0">
                <a:solidFill>
                  <a:srgbClr val="424242"/>
                </a:solidFill>
              </a:rPr>
              <a:t> I </a:t>
            </a:r>
            <a:r>
              <a:rPr lang="en-US" dirty="0" err="1">
                <a:solidFill>
                  <a:srgbClr val="424242"/>
                </a:solidFill>
              </a:rPr>
              <a:t>stoornis</a:t>
            </a:r>
            <a:r>
              <a:rPr lang="en-US" dirty="0">
                <a:solidFill>
                  <a:srgbClr val="424242"/>
                </a:solidFill>
              </a:rPr>
              <a:t> en </a:t>
            </a:r>
            <a:r>
              <a:rPr lang="en-US" dirty="0" err="1">
                <a:solidFill>
                  <a:srgbClr val="424242"/>
                </a:solidFill>
              </a:rPr>
              <a:t>cyclothyme</a:t>
            </a:r>
            <a:r>
              <a:rPr lang="en-US" dirty="0">
                <a:solidFill>
                  <a:srgbClr val="424242"/>
                </a:solidFill>
              </a:rPr>
              <a:t> </a:t>
            </a:r>
            <a:r>
              <a:rPr lang="en-US" dirty="0" err="1">
                <a:solidFill>
                  <a:srgbClr val="424242"/>
                </a:solidFill>
              </a:rPr>
              <a:t>stoornis</a:t>
            </a:r>
            <a:r>
              <a:rPr lang="en-US" dirty="0">
                <a:solidFill>
                  <a:srgbClr val="424242"/>
                </a:solidFill>
              </a:rPr>
              <a:t>.</a:t>
            </a:r>
            <a:endParaRPr lang="en-US" dirty="0"/>
          </a:p>
          <a:p>
            <a:pPr marL="171450" indent="-171450">
              <a:buFont typeface="Arial"/>
              <a:buChar char="•"/>
            </a:pPr>
            <a:r>
              <a:rPr lang="en-US" b="1" dirty="0" err="1">
                <a:solidFill>
                  <a:srgbClr val="424242"/>
                </a:solidFill>
              </a:rPr>
              <a:t>Depressieve</a:t>
            </a:r>
            <a:r>
              <a:rPr lang="en-US" b="1" dirty="0">
                <a:solidFill>
                  <a:srgbClr val="424242"/>
                </a:solidFill>
              </a:rPr>
              <a:t> </a:t>
            </a:r>
            <a:r>
              <a:rPr lang="en-US" b="1" dirty="0" err="1">
                <a:solidFill>
                  <a:srgbClr val="424242"/>
                </a:solidFill>
              </a:rPr>
              <a:t>stoornissen</a:t>
            </a:r>
            <a:r>
              <a:rPr lang="en-US" dirty="0">
                <a:solidFill>
                  <a:srgbClr val="424242"/>
                </a:solidFill>
              </a:rPr>
              <a:t>: </a:t>
            </a:r>
            <a:r>
              <a:rPr lang="en-US" dirty="0" err="1">
                <a:solidFill>
                  <a:srgbClr val="424242"/>
                </a:solidFill>
              </a:rPr>
              <a:t>Bijvoorbeeld</a:t>
            </a:r>
            <a:r>
              <a:rPr lang="en-US" dirty="0">
                <a:solidFill>
                  <a:srgbClr val="424242"/>
                </a:solidFill>
              </a:rPr>
              <a:t> major depressive disorder en </a:t>
            </a:r>
            <a:r>
              <a:rPr lang="en-US" dirty="0" err="1">
                <a:solidFill>
                  <a:srgbClr val="424242"/>
                </a:solidFill>
              </a:rPr>
              <a:t>dysthymie</a:t>
            </a:r>
            <a:r>
              <a:rPr lang="en-US" dirty="0">
                <a:solidFill>
                  <a:srgbClr val="424242"/>
                </a:solidFill>
              </a:rPr>
              <a:t>.</a:t>
            </a:r>
            <a:endParaRPr lang="en-US" dirty="0"/>
          </a:p>
          <a:p>
            <a:pPr marL="171450" indent="-171450">
              <a:buFont typeface="Arial"/>
              <a:buChar char="•"/>
            </a:pPr>
            <a:r>
              <a:rPr lang="en-US" b="1" dirty="0" err="1">
                <a:solidFill>
                  <a:srgbClr val="424242"/>
                </a:solidFill>
              </a:rPr>
              <a:t>Angststoornissen</a:t>
            </a:r>
            <a:r>
              <a:rPr lang="en-US" dirty="0">
                <a:solidFill>
                  <a:srgbClr val="424242"/>
                </a:solidFill>
              </a:rPr>
              <a:t>: </a:t>
            </a:r>
            <a:r>
              <a:rPr lang="en-US" dirty="0" err="1">
                <a:solidFill>
                  <a:srgbClr val="424242"/>
                </a:solidFill>
              </a:rPr>
              <a:t>Bijvoorbeeld</a:t>
            </a:r>
            <a:r>
              <a:rPr lang="en-US" dirty="0">
                <a:solidFill>
                  <a:srgbClr val="424242"/>
                </a:solidFill>
              </a:rPr>
              <a:t> </a:t>
            </a:r>
            <a:r>
              <a:rPr lang="en-US" dirty="0" err="1">
                <a:solidFill>
                  <a:srgbClr val="424242"/>
                </a:solidFill>
              </a:rPr>
              <a:t>gegeneraliseerde</a:t>
            </a:r>
            <a:r>
              <a:rPr lang="en-US" dirty="0">
                <a:solidFill>
                  <a:srgbClr val="424242"/>
                </a:solidFill>
              </a:rPr>
              <a:t> </a:t>
            </a:r>
            <a:r>
              <a:rPr lang="en-US" dirty="0" err="1">
                <a:solidFill>
                  <a:srgbClr val="424242"/>
                </a:solidFill>
              </a:rPr>
              <a:t>angststoornis</a:t>
            </a:r>
            <a:r>
              <a:rPr lang="en-US" dirty="0">
                <a:solidFill>
                  <a:srgbClr val="424242"/>
                </a:solidFill>
              </a:rPr>
              <a:t> en </a:t>
            </a:r>
            <a:r>
              <a:rPr lang="en-US" dirty="0" err="1">
                <a:solidFill>
                  <a:srgbClr val="424242"/>
                </a:solidFill>
              </a:rPr>
              <a:t>paniekstoornis</a:t>
            </a:r>
            <a:r>
              <a:rPr lang="en-US" dirty="0">
                <a:solidFill>
                  <a:srgbClr val="424242"/>
                </a:solidFill>
              </a:rPr>
              <a:t>.</a:t>
            </a:r>
            <a:endParaRPr lang="en-US" dirty="0"/>
          </a:p>
          <a:p>
            <a:pPr marL="171450" indent="-171450">
              <a:buFont typeface="Arial"/>
              <a:buChar char="•"/>
            </a:pPr>
            <a:r>
              <a:rPr lang="en-US" b="1" dirty="0" err="1">
                <a:solidFill>
                  <a:srgbClr val="424242"/>
                </a:solidFill>
              </a:rPr>
              <a:t>Obsessieve-compulsieve</a:t>
            </a:r>
            <a:r>
              <a:rPr lang="en-US" b="1" dirty="0">
                <a:solidFill>
                  <a:srgbClr val="424242"/>
                </a:solidFill>
              </a:rPr>
              <a:t> en </a:t>
            </a:r>
            <a:r>
              <a:rPr lang="en-US" b="1" dirty="0" err="1">
                <a:solidFill>
                  <a:srgbClr val="424242"/>
                </a:solidFill>
              </a:rPr>
              <a:t>gerelateerde</a:t>
            </a:r>
            <a:r>
              <a:rPr lang="en-US" b="1" dirty="0">
                <a:solidFill>
                  <a:srgbClr val="424242"/>
                </a:solidFill>
              </a:rPr>
              <a:t> </a:t>
            </a:r>
            <a:r>
              <a:rPr lang="en-US" b="1" dirty="0" err="1">
                <a:solidFill>
                  <a:srgbClr val="424242"/>
                </a:solidFill>
              </a:rPr>
              <a:t>stoornissen</a:t>
            </a:r>
            <a:r>
              <a:rPr lang="en-US" dirty="0">
                <a:solidFill>
                  <a:srgbClr val="424242"/>
                </a:solidFill>
              </a:rPr>
              <a:t>: </a:t>
            </a:r>
            <a:r>
              <a:rPr lang="en-US" dirty="0" err="1">
                <a:solidFill>
                  <a:srgbClr val="424242"/>
                </a:solidFill>
              </a:rPr>
              <a:t>Bijvoorbeeld</a:t>
            </a:r>
            <a:r>
              <a:rPr lang="en-US" dirty="0">
                <a:solidFill>
                  <a:srgbClr val="424242"/>
                </a:solidFill>
              </a:rPr>
              <a:t> </a:t>
            </a:r>
            <a:r>
              <a:rPr lang="en-US" dirty="0" err="1">
                <a:solidFill>
                  <a:srgbClr val="424242"/>
                </a:solidFill>
              </a:rPr>
              <a:t>obsessieve-compulsieve</a:t>
            </a:r>
            <a:r>
              <a:rPr lang="en-US" dirty="0">
                <a:solidFill>
                  <a:srgbClr val="424242"/>
                </a:solidFill>
              </a:rPr>
              <a:t> </a:t>
            </a:r>
            <a:r>
              <a:rPr lang="en-US" dirty="0" err="1">
                <a:solidFill>
                  <a:srgbClr val="424242"/>
                </a:solidFill>
              </a:rPr>
              <a:t>stoornis</a:t>
            </a:r>
            <a:r>
              <a:rPr lang="en-US" dirty="0">
                <a:solidFill>
                  <a:srgbClr val="424242"/>
                </a:solidFill>
              </a:rPr>
              <a:t> en hoarding disorder.</a:t>
            </a:r>
            <a:endParaRPr lang="en-US" dirty="0"/>
          </a:p>
          <a:p>
            <a:pPr marL="171450" indent="-171450">
              <a:buFont typeface="Arial"/>
              <a:buChar char="•"/>
            </a:pPr>
            <a:r>
              <a:rPr lang="en-US" b="1" dirty="0">
                <a:solidFill>
                  <a:srgbClr val="424242"/>
                </a:solidFill>
              </a:rPr>
              <a:t>Trauma- en stressor-</a:t>
            </a:r>
            <a:r>
              <a:rPr lang="en-US" b="1" dirty="0" err="1">
                <a:solidFill>
                  <a:srgbClr val="424242"/>
                </a:solidFill>
              </a:rPr>
              <a:t>gerelateerde</a:t>
            </a:r>
            <a:r>
              <a:rPr lang="en-US" b="1" dirty="0">
                <a:solidFill>
                  <a:srgbClr val="424242"/>
                </a:solidFill>
              </a:rPr>
              <a:t> </a:t>
            </a:r>
            <a:r>
              <a:rPr lang="en-US" b="1" dirty="0" err="1">
                <a:solidFill>
                  <a:srgbClr val="424242"/>
                </a:solidFill>
              </a:rPr>
              <a:t>stoornissen</a:t>
            </a:r>
            <a:r>
              <a:rPr lang="en-US" dirty="0">
                <a:solidFill>
                  <a:srgbClr val="424242"/>
                </a:solidFill>
              </a:rPr>
              <a:t>: </a:t>
            </a:r>
            <a:r>
              <a:rPr lang="en-US" dirty="0" err="1">
                <a:solidFill>
                  <a:srgbClr val="424242"/>
                </a:solidFill>
              </a:rPr>
              <a:t>Bijvoorbeeld</a:t>
            </a:r>
            <a:r>
              <a:rPr lang="en-US" dirty="0">
                <a:solidFill>
                  <a:srgbClr val="424242"/>
                </a:solidFill>
              </a:rPr>
              <a:t> </a:t>
            </a:r>
            <a:r>
              <a:rPr lang="en-US" dirty="0" err="1">
                <a:solidFill>
                  <a:srgbClr val="424242"/>
                </a:solidFill>
              </a:rPr>
              <a:t>posttraumatische</a:t>
            </a:r>
            <a:r>
              <a:rPr lang="en-US" dirty="0">
                <a:solidFill>
                  <a:srgbClr val="424242"/>
                </a:solidFill>
              </a:rPr>
              <a:t> </a:t>
            </a:r>
            <a:r>
              <a:rPr lang="en-US" dirty="0" err="1">
                <a:solidFill>
                  <a:srgbClr val="424242"/>
                </a:solidFill>
              </a:rPr>
              <a:t>stressstoornis</a:t>
            </a:r>
            <a:r>
              <a:rPr lang="en-US" dirty="0">
                <a:solidFill>
                  <a:srgbClr val="424242"/>
                </a:solidFill>
              </a:rPr>
              <a:t> (PTSS) en acute </a:t>
            </a:r>
            <a:r>
              <a:rPr lang="en-US" dirty="0" err="1">
                <a:solidFill>
                  <a:srgbClr val="424242"/>
                </a:solidFill>
              </a:rPr>
              <a:t>stressstoornis</a:t>
            </a:r>
            <a:r>
              <a:rPr lang="en-US" dirty="0">
                <a:solidFill>
                  <a:srgbClr val="424242"/>
                </a:solidFill>
              </a:rPr>
              <a:t>.</a:t>
            </a:r>
            <a:endParaRPr lang="en-US" dirty="0"/>
          </a:p>
          <a:p>
            <a:pPr marL="171450" indent="-171450">
              <a:buFont typeface="Arial"/>
              <a:buChar char="•"/>
            </a:pPr>
            <a:r>
              <a:rPr lang="en-US" b="1" dirty="0" err="1">
                <a:solidFill>
                  <a:srgbClr val="424242"/>
                </a:solidFill>
              </a:rPr>
              <a:t>Dissociatieve</a:t>
            </a:r>
            <a:r>
              <a:rPr lang="en-US" b="1" dirty="0">
                <a:solidFill>
                  <a:srgbClr val="424242"/>
                </a:solidFill>
              </a:rPr>
              <a:t> </a:t>
            </a:r>
            <a:r>
              <a:rPr lang="en-US" b="1" dirty="0" err="1">
                <a:solidFill>
                  <a:srgbClr val="424242"/>
                </a:solidFill>
              </a:rPr>
              <a:t>stoornissen</a:t>
            </a:r>
            <a:r>
              <a:rPr lang="en-US" dirty="0">
                <a:solidFill>
                  <a:srgbClr val="424242"/>
                </a:solidFill>
              </a:rPr>
              <a:t>: </a:t>
            </a:r>
            <a:r>
              <a:rPr lang="en-US" dirty="0" err="1">
                <a:solidFill>
                  <a:srgbClr val="424242"/>
                </a:solidFill>
              </a:rPr>
              <a:t>Bijvoorbeeld</a:t>
            </a:r>
            <a:r>
              <a:rPr lang="en-US" dirty="0">
                <a:solidFill>
                  <a:srgbClr val="424242"/>
                </a:solidFill>
              </a:rPr>
              <a:t> </a:t>
            </a:r>
            <a:r>
              <a:rPr lang="en-US" dirty="0" err="1">
                <a:solidFill>
                  <a:srgbClr val="424242"/>
                </a:solidFill>
              </a:rPr>
              <a:t>dissociatieve</a:t>
            </a:r>
            <a:r>
              <a:rPr lang="en-US" dirty="0">
                <a:solidFill>
                  <a:srgbClr val="424242"/>
                </a:solidFill>
              </a:rPr>
              <a:t> </a:t>
            </a:r>
            <a:r>
              <a:rPr lang="en-US" dirty="0" err="1">
                <a:solidFill>
                  <a:srgbClr val="424242"/>
                </a:solidFill>
              </a:rPr>
              <a:t>identiteitsstoornis</a:t>
            </a:r>
            <a:r>
              <a:rPr lang="en-US" dirty="0">
                <a:solidFill>
                  <a:srgbClr val="424242"/>
                </a:solidFill>
              </a:rPr>
              <a:t> en </a:t>
            </a:r>
            <a:r>
              <a:rPr lang="en-US" dirty="0" err="1">
                <a:solidFill>
                  <a:srgbClr val="424242"/>
                </a:solidFill>
              </a:rPr>
              <a:t>depersonalisatie</a:t>
            </a:r>
            <a:r>
              <a:rPr lang="en-US" dirty="0">
                <a:solidFill>
                  <a:srgbClr val="424242"/>
                </a:solidFill>
              </a:rPr>
              <a:t>/</a:t>
            </a:r>
            <a:r>
              <a:rPr lang="en-US" dirty="0" err="1">
                <a:solidFill>
                  <a:srgbClr val="424242"/>
                </a:solidFill>
              </a:rPr>
              <a:t>derealisatie</a:t>
            </a:r>
            <a:r>
              <a:rPr lang="en-US" dirty="0">
                <a:solidFill>
                  <a:srgbClr val="424242"/>
                </a:solidFill>
              </a:rPr>
              <a:t> </a:t>
            </a:r>
            <a:r>
              <a:rPr lang="en-US" dirty="0" err="1">
                <a:solidFill>
                  <a:srgbClr val="424242"/>
                </a:solidFill>
              </a:rPr>
              <a:t>stoornis</a:t>
            </a:r>
            <a:r>
              <a:rPr lang="en-US" dirty="0">
                <a:solidFill>
                  <a:srgbClr val="424242"/>
                </a:solidFill>
              </a:rPr>
              <a:t>.</a:t>
            </a:r>
            <a:endParaRPr lang="en-US" dirty="0"/>
          </a:p>
          <a:p>
            <a:pPr marL="171450" indent="-171450">
              <a:buFont typeface="Arial"/>
              <a:buChar char="•"/>
            </a:pPr>
            <a:r>
              <a:rPr lang="en-US" b="1" dirty="0" err="1">
                <a:solidFill>
                  <a:srgbClr val="424242"/>
                </a:solidFill>
              </a:rPr>
              <a:t>Somatische</a:t>
            </a:r>
            <a:r>
              <a:rPr lang="en-US" b="1" dirty="0">
                <a:solidFill>
                  <a:srgbClr val="424242"/>
                </a:solidFill>
              </a:rPr>
              <a:t> </a:t>
            </a:r>
            <a:r>
              <a:rPr lang="en-US" b="1" dirty="0" err="1">
                <a:solidFill>
                  <a:srgbClr val="424242"/>
                </a:solidFill>
              </a:rPr>
              <a:t>symptoom</a:t>
            </a:r>
            <a:r>
              <a:rPr lang="en-US" b="1" dirty="0">
                <a:solidFill>
                  <a:srgbClr val="424242"/>
                </a:solidFill>
              </a:rPr>
              <a:t>- en </a:t>
            </a:r>
            <a:r>
              <a:rPr lang="en-US" b="1" dirty="0" err="1">
                <a:solidFill>
                  <a:srgbClr val="424242"/>
                </a:solidFill>
              </a:rPr>
              <a:t>gerelateerde</a:t>
            </a:r>
            <a:r>
              <a:rPr lang="en-US" b="1" dirty="0">
                <a:solidFill>
                  <a:srgbClr val="424242"/>
                </a:solidFill>
              </a:rPr>
              <a:t> </a:t>
            </a:r>
            <a:r>
              <a:rPr lang="en-US" b="1" dirty="0" err="1">
                <a:solidFill>
                  <a:srgbClr val="424242"/>
                </a:solidFill>
              </a:rPr>
              <a:t>stoornissen</a:t>
            </a:r>
            <a:r>
              <a:rPr lang="en-US" dirty="0">
                <a:solidFill>
                  <a:srgbClr val="424242"/>
                </a:solidFill>
              </a:rPr>
              <a:t>: </a:t>
            </a:r>
            <a:r>
              <a:rPr lang="en-US" dirty="0" err="1">
                <a:solidFill>
                  <a:srgbClr val="424242"/>
                </a:solidFill>
              </a:rPr>
              <a:t>Bijvoorbeeld</a:t>
            </a:r>
            <a:r>
              <a:rPr lang="en-US" dirty="0">
                <a:solidFill>
                  <a:srgbClr val="424242"/>
                </a:solidFill>
              </a:rPr>
              <a:t> </a:t>
            </a:r>
            <a:r>
              <a:rPr lang="en-US" dirty="0" err="1">
                <a:solidFill>
                  <a:srgbClr val="424242"/>
                </a:solidFill>
              </a:rPr>
              <a:t>somatische</a:t>
            </a:r>
            <a:r>
              <a:rPr lang="en-US" dirty="0">
                <a:solidFill>
                  <a:srgbClr val="424242"/>
                </a:solidFill>
              </a:rPr>
              <a:t> </a:t>
            </a:r>
            <a:r>
              <a:rPr lang="en-US" dirty="0" err="1">
                <a:solidFill>
                  <a:srgbClr val="424242"/>
                </a:solidFill>
              </a:rPr>
              <a:t>symptoomstoornis</a:t>
            </a:r>
            <a:r>
              <a:rPr lang="en-US" dirty="0">
                <a:solidFill>
                  <a:srgbClr val="424242"/>
                </a:solidFill>
              </a:rPr>
              <a:t> en </a:t>
            </a:r>
            <a:r>
              <a:rPr lang="en-US" dirty="0" err="1">
                <a:solidFill>
                  <a:srgbClr val="424242"/>
                </a:solidFill>
              </a:rPr>
              <a:t>ziekteangststoornis</a:t>
            </a:r>
            <a:r>
              <a:rPr lang="en-US" dirty="0">
                <a:solidFill>
                  <a:srgbClr val="424242"/>
                </a:solidFill>
              </a:rPr>
              <a:t>.</a:t>
            </a:r>
            <a:endParaRPr lang="en-US" dirty="0"/>
          </a:p>
          <a:p>
            <a:pPr marL="171450" indent="-171450">
              <a:buFont typeface="Arial"/>
              <a:buChar char="•"/>
            </a:pPr>
            <a:r>
              <a:rPr lang="en-US" b="1" dirty="0" err="1">
                <a:solidFill>
                  <a:srgbClr val="424242"/>
                </a:solidFill>
              </a:rPr>
              <a:t>Voedings</a:t>
            </a:r>
            <a:r>
              <a:rPr lang="en-US" b="1" dirty="0">
                <a:solidFill>
                  <a:srgbClr val="424242"/>
                </a:solidFill>
              </a:rPr>
              <a:t>- en </a:t>
            </a:r>
            <a:r>
              <a:rPr lang="en-US" b="1" dirty="0" err="1">
                <a:solidFill>
                  <a:srgbClr val="424242"/>
                </a:solidFill>
              </a:rPr>
              <a:t>eetstoornissen</a:t>
            </a:r>
            <a:r>
              <a:rPr lang="en-US" dirty="0">
                <a:solidFill>
                  <a:srgbClr val="424242"/>
                </a:solidFill>
              </a:rPr>
              <a:t>: </a:t>
            </a:r>
            <a:r>
              <a:rPr lang="en-US" dirty="0" err="1">
                <a:solidFill>
                  <a:srgbClr val="424242"/>
                </a:solidFill>
              </a:rPr>
              <a:t>Bijvoorbeeld</a:t>
            </a:r>
            <a:r>
              <a:rPr lang="en-US" dirty="0">
                <a:solidFill>
                  <a:srgbClr val="424242"/>
                </a:solidFill>
              </a:rPr>
              <a:t> anorexia nervosa en </a:t>
            </a:r>
            <a:r>
              <a:rPr lang="en-US" dirty="0" err="1">
                <a:solidFill>
                  <a:srgbClr val="424242"/>
                </a:solidFill>
              </a:rPr>
              <a:t>boulimia</a:t>
            </a:r>
            <a:r>
              <a:rPr lang="en-US" dirty="0">
                <a:solidFill>
                  <a:srgbClr val="424242"/>
                </a:solidFill>
              </a:rPr>
              <a:t> nervosa.</a:t>
            </a:r>
            <a:endParaRPr lang="en-US" dirty="0"/>
          </a:p>
          <a:p>
            <a:pPr marL="171450" indent="-171450">
              <a:buFont typeface="Arial"/>
              <a:buChar char="•"/>
            </a:pPr>
            <a:r>
              <a:rPr lang="en-US" b="1" dirty="0" err="1">
                <a:solidFill>
                  <a:srgbClr val="424242"/>
                </a:solidFill>
              </a:rPr>
              <a:t>Eliminatiestoornissen</a:t>
            </a:r>
            <a:r>
              <a:rPr lang="en-US" dirty="0">
                <a:solidFill>
                  <a:srgbClr val="424242"/>
                </a:solidFill>
              </a:rPr>
              <a:t>: </a:t>
            </a:r>
            <a:r>
              <a:rPr lang="en-US" dirty="0" err="1">
                <a:solidFill>
                  <a:srgbClr val="424242"/>
                </a:solidFill>
              </a:rPr>
              <a:t>Bijvoorbeeld</a:t>
            </a:r>
            <a:r>
              <a:rPr lang="en-US" dirty="0">
                <a:solidFill>
                  <a:srgbClr val="424242"/>
                </a:solidFill>
              </a:rPr>
              <a:t> enuresis en encopresis.</a:t>
            </a:r>
            <a:endParaRPr lang="en-US" dirty="0"/>
          </a:p>
          <a:p>
            <a:pPr marL="171450" indent="-171450">
              <a:buFont typeface="Arial"/>
              <a:buChar char="•"/>
            </a:pPr>
            <a:r>
              <a:rPr lang="en-US" b="1" dirty="0" err="1">
                <a:solidFill>
                  <a:srgbClr val="424242"/>
                </a:solidFill>
              </a:rPr>
              <a:t>Slaap-waakstoornissen</a:t>
            </a:r>
            <a:r>
              <a:rPr lang="en-US" dirty="0">
                <a:solidFill>
                  <a:srgbClr val="424242"/>
                </a:solidFill>
              </a:rPr>
              <a:t>: </a:t>
            </a:r>
            <a:r>
              <a:rPr lang="en-US" dirty="0" err="1">
                <a:solidFill>
                  <a:srgbClr val="424242"/>
                </a:solidFill>
              </a:rPr>
              <a:t>Bijvoorbeeld</a:t>
            </a:r>
            <a:r>
              <a:rPr lang="en-US" dirty="0">
                <a:solidFill>
                  <a:srgbClr val="424242"/>
                </a:solidFill>
              </a:rPr>
              <a:t> insomnia en </a:t>
            </a:r>
            <a:r>
              <a:rPr lang="en-US" dirty="0" err="1">
                <a:solidFill>
                  <a:srgbClr val="424242"/>
                </a:solidFill>
              </a:rPr>
              <a:t>narcolepsie</a:t>
            </a:r>
            <a:r>
              <a:rPr lang="en-US" dirty="0">
                <a:solidFill>
                  <a:srgbClr val="424242"/>
                </a:solidFill>
              </a:rPr>
              <a:t>.</a:t>
            </a:r>
            <a:endParaRPr lang="en-US" dirty="0"/>
          </a:p>
          <a:p>
            <a:pPr marL="171450" indent="-171450">
              <a:buFont typeface="Arial"/>
              <a:buChar char="•"/>
            </a:pPr>
            <a:r>
              <a:rPr lang="en-US" b="1" dirty="0" err="1">
                <a:solidFill>
                  <a:srgbClr val="424242"/>
                </a:solidFill>
              </a:rPr>
              <a:t>Seksuele</a:t>
            </a:r>
            <a:r>
              <a:rPr lang="en-US" b="1" dirty="0">
                <a:solidFill>
                  <a:srgbClr val="424242"/>
                </a:solidFill>
              </a:rPr>
              <a:t> </a:t>
            </a:r>
            <a:r>
              <a:rPr lang="en-US" b="1" dirty="0" err="1">
                <a:solidFill>
                  <a:srgbClr val="424242"/>
                </a:solidFill>
              </a:rPr>
              <a:t>disfuncties</a:t>
            </a:r>
            <a:r>
              <a:rPr lang="en-US" dirty="0">
                <a:solidFill>
                  <a:srgbClr val="424242"/>
                </a:solidFill>
              </a:rPr>
              <a:t>: </a:t>
            </a:r>
            <a:r>
              <a:rPr lang="en-US" dirty="0" err="1">
                <a:solidFill>
                  <a:srgbClr val="424242"/>
                </a:solidFill>
              </a:rPr>
              <a:t>Bijvoorbeeld</a:t>
            </a:r>
            <a:r>
              <a:rPr lang="en-US" dirty="0">
                <a:solidFill>
                  <a:srgbClr val="424242"/>
                </a:solidFill>
              </a:rPr>
              <a:t> </a:t>
            </a:r>
            <a:r>
              <a:rPr lang="en-US" dirty="0" err="1">
                <a:solidFill>
                  <a:srgbClr val="424242"/>
                </a:solidFill>
              </a:rPr>
              <a:t>erectiestoornis</a:t>
            </a:r>
            <a:r>
              <a:rPr lang="en-US" dirty="0">
                <a:solidFill>
                  <a:srgbClr val="424242"/>
                </a:solidFill>
              </a:rPr>
              <a:t> en </a:t>
            </a:r>
            <a:r>
              <a:rPr lang="en-US" dirty="0" err="1">
                <a:solidFill>
                  <a:srgbClr val="424242"/>
                </a:solidFill>
              </a:rPr>
              <a:t>vaginisme</a:t>
            </a:r>
            <a:r>
              <a:rPr lang="en-US" dirty="0">
                <a:solidFill>
                  <a:srgbClr val="424242"/>
                </a:solidFill>
              </a:rPr>
              <a:t>.</a:t>
            </a:r>
            <a:endParaRPr lang="en-US" dirty="0"/>
          </a:p>
          <a:p>
            <a:pPr marL="171450" indent="-171450">
              <a:buFont typeface="Arial"/>
              <a:buChar char="•"/>
            </a:pPr>
            <a:r>
              <a:rPr lang="en-US" b="1" dirty="0" err="1">
                <a:solidFill>
                  <a:srgbClr val="424242"/>
                </a:solidFill>
              </a:rPr>
              <a:t>Genderdysforie</a:t>
            </a:r>
            <a:r>
              <a:rPr lang="en-US" dirty="0">
                <a:solidFill>
                  <a:srgbClr val="424242"/>
                </a:solidFill>
              </a:rPr>
              <a:t>: </a:t>
            </a:r>
            <a:r>
              <a:rPr lang="en-US" dirty="0" err="1">
                <a:solidFill>
                  <a:srgbClr val="424242"/>
                </a:solidFill>
              </a:rPr>
              <a:t>Bijvoorbeeld</a:t>
            </a:r>
            <a:r>
              <a:rPr lang="en-US" dirty="0">
                <a:solidFill>
                  <a:srgbClr val="424242"/>
                </a:solidFill>
              </a:rPr>
              <a:t> </a:t>
            </a:r>
            <a:r>
              <a:rPr lang="en-US" dirty="0" err="1">
                <a:solidFill>
                  <a:srgbClr val="424242"/>
                </a:solidFill>
              </a:rPr>
              <a:t>genderdysforie</a:t>
            </a:r>
            <a:r>
              <a:rPr lang="en-US" dirty="0">
                <a:solidFill>
                  <a:srgbClr val="424242"/>
                </a:solidFill>
              </a:rPr>
              <a:t> </a:t>
            </a:r>
            <a:r>
              <a:rPr lang="en-US" dirty="0" err="1">
                <a:solidFill>
                  <a:srgbClr val="424242"/>
                </a:solidFill>
              </a:rPr>
              <a:t>bij</a:t>
            </a:r>
            <a:r>
              <a:rPr lang="en-US" dirty="0">
                <a:solidFill>
                  <a:srgbClr val="424242"/>
                </a:solidFill>
              </a:rPr>
              <a:t> </a:t>
            </a:r>
            <a:r>
              <a:rPr lang="en-US" dirty="0" err="1">
                <a:solidFill>
                  <a:srgbClr val="424242"/>
                </a:solidFill>
              </a:rPr>
              <a:t>adolescenten</a:t>
            </a:r>
            <a:r>
              <a:rPr lang="en-US" dirty="0">
                <a:solidFill>
                  <a:srgbClr val="424242"/>
                </a:solidFill>
              </a:rPr>
              <a:t> en </a:t>
            </a:r>
            <a:r>
              <a:rPr lang="en-US" dirty="0" err="1">
                <a:solidFill>
                  <a:srgbClr val="424242"/>
                </a:solidFill>
              </a:rPr>
              <a:t>volwassenen</a:t>
            </a:r>
            <a:r>
              <a:rPr lang="en-US" dirty="0">
                <a:solidFill>
                  <a:srgbClr val="424242"/>
                </a:solidFill>
              </a:rPr>
              <a:t>.</a:t>
            </a:r>
            <a:endParaRPr lang="en-US" dirty="0"/>
          </a:p>
          <a:p>
            <a:pPr marL="171450" indent="-171450">
              <a:buFont typeface="Arial"/>
              <a:buChar char="•"/>
            </a:pPr>
            <a:r>
              <a:rPr lang="en-US" b="1" dirty="0" err="1">
                <a:solidFill>
                  <a:srgbClr val="424242"/>
                </a:solidFill>
              </a:rPr>
              <a:t>Disruptieve</a:t>
            </a:r>
            <a:r>
              <a:rPr lang="en-US" b="1" dirty="0">
                <a:solidFill>
                  <a:srgbClr val="424242"/>
                </a:solidFill>
              </a:rPr>
              <a:t>, </a:t>
            </a:r>
            <a:r>
              <a:rPr lang="en-US" b="1" dirty="0" err="1">
                <a:solidFill>
                  <a:srgbClr val="424242"/>
                </a:solidFill>
              </a:rPr>
              <a:t>impulscontrole</a:t>
            </a:r>
            <a:r>
              <a:rPr lang="en-US" b="1" dirty="0">
                <a:solidFill>
                  <a:srgbClr val="424242"/>
                </a:solidFill>
              </a:rPr>
              <a:t>- en </a:t>
            </a:r>
            <a:r>
              <a:rPr lang="en-US" b="1" dirty="0" err="1">
                <a:solidFill>
                  <a:srgbClr val="424242"/>
                </a:solidFill>
              </a:rPr>
              <a:t>gedragsstoornissen</a:t>
            </a:r>
            <a:r>
              <a:rPr lang="en-US" dirty="0">
                <a:solidFill>
                  <a:srgbClr val="424242"/>
                </a:solidFill>
              </a:rPr>
              <a:t>: </a:t>
            </a:r>
            <a:r>
              <a:rPr lang="en-US" dirty="0" err="1">
                <a:solidFill>
                  <a:srgbClr val="424242"/>
                </a:solidFill>
              </a:rPr>
              <a:t>Bijvoorbeeld</a:t>
            </a:r>
            <a:r>
              <a:rPr lang="en-US" dirty="0">
                <a:solidFill>
                  <a:srgbClr val="424242"/>
                </a:solidFill>
              </a:rPr>
              <a:t> oppositional defiant disorder en conduct disorder.</a:t>
            </a:r>
            <a:endParaRPr lang="en-US" dirty="0"/>
          </a:p>
          <a:p>
            <a:pPr marL="171450" indent="-171450">
              <a:buFont typeface="Arial"/>
              <a:buChar char="•"/>
            </a:pPr>
            <a:r>
              <a:rPr lang="en-US" b="1" dirty="0">
                <a:solidFill>
                  <a:srgbClr val="424242"/>
                </a:solidFill>
              </a:rPr>
              <a:t>Stoornissen </a:t>
            </a:r>
            <a:r>
              <a:rPr lang="en-US" b="1" dirty="0" err="1">
                <a:solidFill>
                  <a:srgbClr val="424242"/>
                </a:solidFill>
              </a:rPr>
              <a:t>gerelateerd</a:t>
            </a:r>
            <a:r>
              <a:rPr lang="en-US" b="1" dirty="0">
                <a:solidFill>
                  <a:srgbClr val="424242"/>
                </a:solidFill>
              </a:rPr>
              <a:t> </a:t>
            </a:r>
            <a:r>
              <a:rPr lang="en-US" b="1" dirty="0" err="1">
                <a:solidFill>
                  <a:srgbClr val="424242"/>
                </a:solidFill>
              </a:rPr>
              <a:t>aan</a:t>
            </a:r>
            <a:r>
              <a:rPr lang="en-US" b="1" dirty="0">
                <a:solidFill>
                  <a:srgbClr val="424242"/>
                </a:solidFill>
              </a:rPr>
              <a:t> </a:t>
            </a:r>
            <a:r>
              <a:rPr lang="en-US" b="1" dirty="0" err="1">
                <a:solidFill>
                  <a:srgbClr val="424242"/>
                </a:solidFill>
              </a:rPr>
              <a:t>middelengebruik</a:t>
            </a:r>
            <a:r>
              <a:rPr lang="en-US" b="1" dirty="0">
                <a:solidFill>
                  <a:srgbClr val="424242"/>
                </a:solidFill>
              </a:rPr>
              <a:t> en </a:t>
            </a:r>
            <a:r>
              <a:rPr lang="en-US" b="1" dirty="0" err="1">
                <a:solidFill>
                  <a:srgbClr val="424242"/>
                </a:solidFill>
              </a:rPr>
              <a:t>verslavingen</a:t>
            </a:r>
            <a:r>
              <a:rPr lang="en-US" dirty="0">
                <a:solidFill>
                  <a:srgbClr val="424242"/>
                </a:solidFill>
              </a:rPr>
              <a:t>: </a:t>
            </a:r>
            <a:r>
              <a:rPr lang="en-US" dirty="0" err="1">
                <a:solidFill>
                  <a:srgbClr val="424242"/>
                </a:solidFill>
              </a:rPr>
              <a:t>Bijvoorbeeld</a:t>
            </a:r>
            <a:r>
              <a:rPr lang="en-US" dirty="0">
                <a:solidFill>
                  <a:srgbClr val="424242"/>
                </a:solidFill>
              </a:rPr>
              <a:t> </a:t>
            </a:r>
            <a:r>
              <a:rPr lang="en-US" dirty="0" err="1">
                <a:solidFill>
                  <a:srgbClr val="424242"/>
                </a:solidFill>
              </a:rPr>
              <a:t>alcoholgebruikstoornis</a:t>
            </a:r>
            <a:r>
              <a:rPr lang="en-US" dirty="0">
                <a:solidFill>
                  <a:srgbClr val="424242"/>
                </a:solidFill>
              </a:rPr>
              <a:t> en </a:t>
            </a:r>
            <a:r>
              <a:rPr lang="en-US" dirty="0" err="1">
                <a:solidFill>
                  <a:srgbClr val="424242"/>
                </a:solidFill>
              </a:rPr>
              <a:t>gokstoornis</a:t>
            </a:r>
            <a:r>
              <a:rPr lang="en-US" dirty="0">
                <a:solidFill>
                  <a:srgbClr val="424242"/>
                </a:solidFill>
              </a:rPr>
              <a:t>.</a:t>
            </a:r>
            <a:endParaRPr lang="en-US" dirty="0"/>
          </a:p>
          <a:p>
            <a:pPr marL="171450" indent="-171450">
              <a:buFont typeface="Arial"/>
              <a:buChar char="•"/>
            </a:pPr>
            <a:r>
              <a:rPr lang="en-US" b="1" dirty="0" err="1">
                <a:solidFill>
                  <a:srgbClr val="424242"/>
                </a:solidFill>
              </a:rPr>
              <a:t>Neurocognitieve</a:t>
            </a:r>
            <a:r>
              <a:rPr lang="en-US" b="1" dirty="0">
                <a:solidFill>
                  <a:srgbClr val="424242"/>
                </a:solidFill>
              </a:rPr>
              <a:t> </a:t>
            </a:r>
            <a:r>
              <a:rPr lang="en-US" b="1" dirty="0" err="1">
                <a:solidFill>
                  <a:srgbClr val="424242"/>
                </a:solidFill>
              </a:rPr>
              <a:t>stoornissen</a:t>
            </a:r>
            <a:r>
              <a:rPr lang="en-US" dirty="0">
                <a:solidFill>
                  <a:srgbClr val="424242"/>
                </a:solidFill>
              </a:rPr>
              <a:t>: </a:t>
            </a:r>
            <a:r>
              <a:rPr lang="en-US" dirty="0" err="1">
                <a:solidFill>
                  <a:srgbClr val="424242"/>
                </a:solidFill>
              </a:rPr>
              <a:t>Bijvoorbeeld</a:t>
            </a:r>
            <a:r>
              <a:rPr lang="en-US" dirty="0">
                <a:solidFill>
                  <a:srgbClr val="424242"/>
                </a:solidFill>
              </a:rPr>
              <a:t> delirium en Alzheimer’s </a:t>
            </a:r>
            <a:r>
              <a:rPr lang="en-US" dirty="0" err="1">
                <a:solidFill>
                  <a:srgbClr val="424242"/>
                </a:solidFill>
              </a:rPr>
              <a:t>ziekte</a:t>
            </a:r>
            <a:r>
              <a:rPr lang="en-US" dirty="0">
                <a:solidFill>
                  <a:srgbClr val="424242"/>
                </a:solidFill>
              </a:rPr>
              <a:t>.</a:t>
            </a:r>
            <a:endParaRPr lang="en-US" dirty="0"/>
          </a:p>
          <a:p>
            <a:pPr marL="171450" indent="-171450">
              <a:buFont typeface="Arial"/>
              <a:buChar char="•"/>
            </a:pPr>
            <a:r>
              <a:rPr lang="en-US" b="1" dirty="0" err="1">
                <a:solidFill>
                  <a:srgbClr val="424242"/>
                </a:solidFill>
              </a:rPr>
              <a:t>Persoonlijkheidsstoornissen</a:t>
            </a:r>
            <a:r>
              <a:rPr lang="en-US" dirty="0">
                <a:solidFill>
                  <a:srgbClr val="424242"/>
                </a:solidFill>
              </a:rPr>
              <a:t>: </a:t>
            </a:r>
            <a:r>
              <a:rPr lang="en-US" dirty="0" err="1">
                <a:solidFill>
                  <a:srgbClr val="424242"/>
                </a:solidFill>
              </a:rPr>
              <a:t>Bijvoorbeeld</a:t>
            </a:r>
            <a:r>
              <a:rPr lang="en-US" dirty="0">
                <a:solidFill>
                  <a:srgbClr val="424242"/>
                </a:solidFill>
              </a:rPr>
              <a:t> borderline </a:t>
            </a:r>
            <a:r>
              <a:rPr lang="en-US" dirty="0" err="1">
                <a:solidFill>
                  <a:srgbClr val="424242"/>
                </a:solidFill>
              </a:rPr>
              <a:t>persoonlijkheidsstoornis</a:t>
            </a:r>
            <a:r>
              <a:rPr lang="en-US" dirty="0">
                <a:solidFill>
                  <a:srgbClr val="424242"/>
                </a:solidFill>
              </a:rPr>
              <a:t> en </a:t>
            </a:r>
            <a:r>
              <a:rPr lang="en-US" dirty="0" err="1">
                <a:solidFill>
                  <a:srgbClr val="424242"/>
                </a:solidFill>
              </a:rPr>
              <a:t>antisociale</a:t>
            </a:r>
            <a:r>
              <a:rPr lang="en-US" dirty="0">
                <a:solidFill>
                  <a:srgbClr val="424242"/>
                </a:solidFill>
              </a:rPr>
              <a:t> </a:t>
            </a:r>
            <a:r>
              <a:rPr lang="en-US" dirty="0" err="1">
                <a:solidFill>
                  <a:srgbClr val="424242"/>
                </a:solidFill>
              </a:rPr>
              <a:t>persoonlijkheidsstoornis</a:t>
            </a:r>
            <a:r>
              <a:rPr lang="en-US" dirty="0">
                <a:solidFill>
                  <a:srgbClr val="424242"/>
                </a:solidFill>
              </a:rPr>
              <a:t>.</a:t>
            </a:r>
            <a:endParaRPr lang="en-US" dirty="0"/>
          </a:p>
          <a:p>
            <a:pPr marL="171450" indent="-171450">
              <a:buFont typeface="Arial"/>
              <a:buChar char="•"/>
            </a:pPr>
            <a:r>
              <a:rPr lang="en-US" b="1" dirty="0" err="1">
                <a:solidFill>
                  <a:srgbClr val="424242"/>
                </a:solidFill>
              </a:rPr>
              <a:t>Parafiele</a:t>
            </a:r>
            <a:r>
              <a:rPr lang="en-US" b="1" dirty="0">
                <a:solidFill>
                  <a:srgbClr val="424242"/>
                </a:solidFill>
              </a:rPr>
              <a:t> </a:t>
            </a:r>
            <a:r>
              <a:rPr lang="en-US" b="1" dirty="0" err="1">
                <a:solidFill>
                  <a:srgbClr val="424242"/>
                </a:solidFill>
              </a:rPr>
              <a:t>stoornissen</a:t>
            </a:r>
            <a:r>
              <a:rPr lang="en-US" dirty="0">
                <a:solidFill>
                  <a:srgbClr val="424242"/>
                </a:solidFill>
              </a:rPr>
              <a:t>: </a:t>
            </a:r>
            <a:r>
              <a:rPr lang="en-US" dirty="0" err="1">
                <a:solidFill>
                  <a:srgbClr val="424242"/>
                </a:solidFill>
              </a:rPr>
              <a:t>Bijvoorbeeld</a:t>
            </a:r>
            <a:r>
              <a:rPr lang="en-US" dirty="0">
                <a:solidFill>
                  <a:srgbClr val="424242"/>
                </a:solidFill>
              </a:rPr>
              <a:t> </a:t>
            </a:r>
            <a:r>
              <a:rPr lang="en-US" dirty="0" err="1">
                <a:solidFill>
                  <a:srgbClr val="424242"/>
                </a:solidFill>
              </a:rPr>
              <a:t>voyeuristische</a:t>
            </a:r>
            <a:r>
              <a:rPr lang="en-US" dirty="0">
                <a:solidFill>
                  <a:srgbClr val="424242"/>
                </a:solidFill>
              </a:rPr>
              <a:t> </a:t>
            </a:r>
            <a:r>
              <a:rPr lang="en-US" dirty="0" err="1">
                <a:solidFill>
                  <a:srgbClr val="424242"/>
                </a:solidFill>
              </a:rPr>
              <a:t>stoornis</a:t>
            </a:r>
            <a:r>
              <a:rPr lang="en-US" dirty="0">
                <a:solidFill>
                  <a:srgbClr val="424242"/>
                </a:solidFill>
              </a:rPr>
              <a:t> en </a:t>
            </a:r>
            <a:r>
              <a:rPr lang="en-US" dirty="0" err="1">
                <a:solidFill>
                  <a:srgbClr val="424242"/>
                </a:solidFill>
              </a:rPr>
              <a:t>pedofiele</a:t>
            </a:r>
            <a:r>
              <a:rPr lang="en-US" dirty="0">
                <a:solidFill>
                  <a:srgbClr val="424242"/>
                </a:solidFill>
              </a:rPr>
              <a:t> </a:t>
            </a:r>
            <a:r>
              <a:rPr lang="en-US" dirty="0" err="1">
                <a:solidFill>
                  <a:srgbClr val="424242"/>
                </a:solidFill>
              </a:rPr>
              <a:t>stoornis</a:t>
            </a:r>
            <a:r>
              <a:rPr lang="en-US" dirty="0">
                <a:solidFill>
                  <a:srgbClr val="424242"/>
                </a:solidFill>
              </a:rPr>
              <a:t>.</a:t>
            </a:r>
            <a:endParaRPr lang="en-US" dirty="0"/>
          </a:p>
          <a:p>
            <a:pPr marL="171450" indent="-171450">
              <a:buFont typeface="Arial"/>
              <a:buChar char="•"/>
            </a:pPr>
            <a:r>
              <a:rPr lang="en-US" b="1" dirty="0">
                <a:solidFill>
                  <a:srgbClr val="424242"/>
                </a:solidFill>
              </a:rPr>
              <a:t>Andere mentale </a:t>
            </a:r>
            <a:r>
              <a:rPr lang="en-US" b="1" dirty="0" err="1">
                <a:solidFill>
                  <a:srgbClr val="424242"/>
                </a:solidFill>
              </a:rPr>
              <a:t>stoornissen</a:t>
            </a:r>
            <a:r>
              <a:rPr lang="en-US" dirty="0">
                <a:solidFill>
                  <a:srgbClr val="424242"/>
                </a:solidFill>
              </a:rPr>
              <a:t>: </a:t>
            </a:r>
            <a:r>
              <a:rPr lang="en-US" dirty="0" err="1">
                <a:solidFill>
                  <a:srgbClr val="424242"/>
                </a:solidFill>
              </a:rPr>
              <a:t>Bijvoorbeeld</a:t>
            </a:r>
            <a:r>
              <a:rPr lang="en-US" dirty="0">
                <a:solidFill>
                  <a:srgbClr val="424242"/>
                </a:solidFill>
              </a:rPr>
              <a:t> </a:t>
            </a:r>
            <a:r>
              <a:rPr lang="en-US" dirty="0" err="1">
                <a:solidFill>
                  <a:srgbClr val="424242"/>
                </a:solidFill>
              </a:rPr>
              <a:t>andere</a:t>
            </a:r>
            <a:r>
              <a:rPr lang="en-US" dirty="0">
                <a:solidFill>
                  <a:srgbClr val="424242"/>
                </a:solidFill>
              </a:rPr>
              <a:t> </a:t>
            </a:r>
            <a:r>
              <a:rPr lang="en-US" dirty="0" err="1">
                <a:solidFill>
                  <a:srgbClr val="424242"/>
                </a:solidFill>
              </a:rPr>
              <a:t>gespecificeerde</a:t>
            </a:r>
            <a:r>
              <a:rPr lang="en-US" dirty="0">
                <a:solidFill>
                  <a:srgbClr val="424242"/>
                </a:solidFill>
              </a:rPr>
              <a:t> en </a:t>
            </a:r>
            <a:r>
              <a:rPr lang="en-US" dirty="0" err="1">
                <a:solidFill>
                  <a:srgbClr val="424242"/>
                </a:solidFill>
              </a:rPr>
              <a:t>ongespecificeerde</a:t>
            </a:r>
            <a:r>
              <a:rPr lang="en-US" dirty="0">
                <a:solidFill>
                  <a:srgbClr val="424242"/>
                </a:solidFill>
              </a:rPr>
              <a:t> mentale </a:t>
            </a:r>
            <a:r>
              <a:rPr lang="en-US" dirty="0" err="1">
                <a:solidFill>
                  <a:srgbClr val="424242"/>
                </a:solidFill>
              </a:rPr>
              <a:t>aandoeningen</a:t>
            </a:r>
            <a:r>
              <a:rPr lang="en-US" dirty="0">
                <a:solidFill>
                  <a:srgbClr val="424242"/>
                </a:solidFill>
              </a:rPr>
              <a:t>.</a:t>
            </a:r>
            <a:endParaRPr lang="en-US" dirty="0"/>
          </a:p>
          <a:p>
            <a:endParaRPr lang="en-US" dirty="0">
              <a:ea typeface="Calibri"/>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DF8325C-734F-4BD6-9D5D-A0651F9622A6}"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83491469"/>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sz="1800">
                <a:effectLst/>
                <a:latin typeface="Segoe UI" panose="020B0502040204020203" pitchFamily="34" charset="0"/>
              </a:rPr>
              <a:t>Wordt als arbeidsongeschikt erkend als bedoeld in artikel 19/20 KB van 20 juli 1971 houdende instelling van een uitkeringsverzekering en een moederschapsverzekering ten voordele van de zelfstandigen en van de meewerkende echtgenoten, de zelfstandige die:</a:t>
            </a:r>
            <a:endParaRPr lang="nl-NL" sz="1800">
              <a:effectLst/>
              <a:latin typeface="Arial" panose="020B0604020202020204" pitchFamily="34" charset="0"/>
            </a:endParaRPr>
          </a:p>
          <a:p>
            <a:r>
              <a:rPr lang="nl-NL" sz="1800">
                <a:effectLst/>
                <a:latin typeface="Segoe UI" panose="020B0502040204020203" pitchFamily="34" charset="0"/>
              </a:rPr>
              <a:t>– wegens letsels of functionele stoornissen, </a:t>
            </a:r>
            <a:endParaRPr lang="nl-NL" sz="1800">
              <a:effectLst/>
              <a:latin typeface="Arial" panose="020B0604020202020204" pitchFamily="34" charset="0"/>
            </a:endParaRPr>
          </a:p>
          <a:p>
            <a:r>
              <a:rPr lang="nl-NL" sz="1800">
                <a:effectLst/>
                <a:latin typeface="Segoe UI" panose="020B0502040204020203" pitchFamily="34" charset="0"/>
              </a:rPr>
              <a:t>– een einde heeft moeten stellen aan het volbrengen aan zijn/haar beroepsbezigheid als zelfstandige gerechtigde.</a:t>
            </a:r>
            <a:endParaRPr lang="nl-NL" sz="1800">
              <a:effectLst/>
              <a:latin typeface="Arial" panose="020B0604020202020204" pitchFamily="34" charset="0"/>
            </a:endParaRPr>
          </a:p>
          <a:p>
            <a:r>
              <a:rPr lang="nl-NL" sz="1800">
                <a:effectLst/>
                <a:latin typeface="Segoe UI" panose="020B0502040204020203" pitchFamily="34" charset="0"/>
              </a:rPr>
              <a:t>➔ Voor zelfstandigen geldt dus geen percentage, maar de effectieve mogelijkheid om de eigen activiteit verder te zetten tijdens het eerste jaar, en nadien de mogelijkheid om gelijk welke professionele activiteit uit te voeren die men zou kunnen uitvoeren rekening houdend met zijn/haar conditie, gezondheidstoestand en opleiding</a:t>
            </a:r>
            <a:endParaRPr lang="nl-NL" sz="1800">
              <a:effectLst/>
              <a:latin typeface="Arial" panose="020B0604020202020204" pitchFamily="34" charset="0"/>
            </a:endParaRPr>
          </a:p>
          <a:p>
            <a:endParaRPr lang="nl-NL"/>
          </a:p>
        </p:txBody>
      </p:sp>
      <p:sp>
        <p:nvSpPr>
          <p:cNvPr id="4" name="Tijdelijke aanduiding voor dianummer 3"/>
          <p:cNvSpPr>
            <a:spLocks noGrp="1"/>
          </p:cNvSpPr>
          <p:nvPr>
            <p:ph type="sldNum" sz="quarter" idx="5"/>
          </p:nvPr>
        </p:nvSpPr>
        <p:spPr/>
        <p:txBody>
          <a:bodyPr/>
          <a:lstStyle/>
          <a:p>
            <a:fld id="{F84E3C22-7C64-4B61-A85C-F3284DE1466A}" type="slidenum">
              <a:rPr lang="fr-BE" smtClean="0"/>
              <a:t>108</a:t>
            </a:fld>
            <a:endParaRPr lang="fr-BE"/>
          </a:p>
        </p:txBody>
      </p:sp>
    </p:spTree>
    <p:extLst>
      <p:ext uri="{BB962C8B-B14F-4D97-AF65-F5344CB8AC3E}">
        <p14:creationId xmlns:p14="http://schemas.microsoft.com/office/powerpoint/2010/main" val="1876753960"/>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10"/>
          </p:nvPr>
        </p:nvSpPr>
        <p:spPr/>
        <p:txBody>
          <a:bodyPr/>
          <a:lstStyle/>
          <a:p>
            <a:fld id="{F84E3C22-7C64-4B61-A85C-F3284DE1466A}" type="slidenum">
              <a:rPr lang="fr-BE" smtClean="0"/>
              <a:t>115</a:t>
            </a:fld>
            <a:endParaRPr lang="fr-BE"/>
          </a:p>
        </p:txBody>
      </p:sp>
    </p:spTree>
    <p:extLst>
      <p:ext uri="{BB962C8B-B14F-4D97-AF65-F5344CB8AC3E}">
        <p14:creationId xmlns:p14="http://schemas.microsoft.com/office/powerpoint/2010/main" val="2913083262"/>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en-GB"/>
              <a:t>Geen attest </a:t>
            </a:r>
            <a:r>
              <a:rPr lang="en-GB" err="1"/>
              <a:t>meer</a:t>
            </a:r>
            <a:r>
              <a:rPr lang="en-GB"/>
              <a:t> </a:t>
            </a:r>
            <a:r>
              <a:rPr lang="en-GB" err="1"/>
              <a:t>bezorgen</a:t>
            </a:r>
            <a:r>
              <a:rPr lang="en-GB"/>
              <a:t> -&gt; maar </a:t>
            </a:r>
            <a:r>
              <a:rPr lang="en-GB" err="1"/>
              <a:t>andere</a:t>
            </a:r>
            <a:r>
              <a:rPr lang="en-GB"/>
              <a:t> </a:t>
            </a:r>
            <a:r>
              <a:rPr lang="en-GB" err="1"/>
              <a:t>evaluaties</a:t>
            </a:r>
            <a:r>
              <a:rPr lang="en-GB"/>
              <a:t> die </a:t>
            </a:r>
            <a:r>
              <a:rPr lang="en-GB" err="1"/>
              <a:t>gebeuren</a:t>
            </a:r>
            <a:r>
              <a:rPr lang="en-GB"/>
              <a:t>.</a:t>
            </a:r>
            <a:endParaRPr lang="nl-NL"/>
          </a:p>
        </p:txBody>
      </p:sp>
      <p:sp>
        <p:nvSpPr>
          <p:cNvPr id="4" name="Tijdelijke aanduiding voor dianummer 3"/>
          <p:cNvSpPr>
            <a:spLocks noGrp="1"/>
          </p:cNvSpPr>
          <p:nvPr>
            <p:ph type="sldNum" sz="quarter" idx="5"/>
          </p:nvPr>
        </p:nvSpPr>
        <p:spPr/>
        <p:txBody>
          <a:bodyPr/>
          <a:lstStyle/>
          <a:p>
            <a:fld id="{F84E3C22-7C64-4B61-A85C-F3284DE1466A}" type="slidenum">
              <a:rPr lang="fr-BE" smtClean="0"/>
              <a:t>116</a:t>
            </a:fld>
            <a:endParaRPr lang="fr-BE"/>
          </a:p>
        </p:txBody>
      </p:sp>
    </p:spTree>
    <p:extLst>
      <p:ext uri="{BB962C8B-B14F-4D97-AF65-F5344CB8AC3E}">
        <p14:creationId xmlns:p14="http://schemas.microsoft.com/office/powerpoint/2010/main" val="2454264243"/>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1200" kern="1200">
                <a:solidFill>
                  <a:schemeClr val="tx1"/>
                </a:solidFill>
                <a:effectLst/>
                <a:latin typeface="+mn-lt"/>
                <a:ea typeface="+mn-ea"/>
                <a:cs typeface="+mn-cs"/>
              </a:rPr>
              <a:t>rol voor huisarts en psycholoog -&gt; dossier verlengen met medische informatie. Belang van verslagen</a:t>
            </a:r>
          </a:p>
          <a:p>
            <a:endParaRPr lang="nl-NL"/>
          </a:p>
        </p:txBody>
      </p:sp>
      <p:sp>
        <p:nvSpPr>
          <p:cNvPr id="4" name="Tijdelijke aanduiding voor dianummer 3"/>
          <p:cNvSpPr>
            <a:spLocks noGrp="1"/>
          </p:cNvSpPr>
          <p:nvPr>
            <p:ph type="sldNum" sz="quarter" idx="5"/>
          </p:nvPr>
        </p:nvSpPr>
        <p:spPr/>
        <p:txBody>
          <a:bodyPr/>
          <a:lstStyle/>
          <a:p>
            <a:fld id="{F84E3C22-7C64-4B61-A85C-F3284DE1466A}" type="slidenum">
              <a:rPr lang="fr-BE" smtClean="0"/>
              <a:t>117</a:t>
            </a:fld>
            <a:endParaRPr lang="fr-BE"/>
          </a:p>
        </p:txBody>
      </p:sp>
    </p:spTree>
    <p:extLst>
      <p:ext uri="{BB962C8B-B14F-4D97-AF65-F5344CB8AC3E}">
        <p14:creationId xmlns:p14="http://schemas.microsoft.com/office/powerpoint/2010/main" val="526827095"/>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BE" dirty="0"/>
              <a:t>Indien het om </a:t>
            </a:r>
            <a:r>
              <a:rPr lang="fr-BE" dirty="0" err="1"/>
              <a:t>een</a:t>
            </a:r>
            <a:r>
              <a:rPr lang="fr-BE" dirty="0"/>
              <a:t> </a:t>
            </a:r>
            <a:r>
              <a:rPr lang="fr-BE" dirty="0" err="1"/>
              <a:t>opleiding</a:t>
            </a:r>
            <a:r>
              <a:rPr lang="fr-BE" dirty="0"/>
              <a:t> </a:t>
            </a:r>
            <a:r>
              <a:rPr lang="fr-BE" dirty="0" err="1"/>
              <a:t>gaat</a:t>
            </a:r>
            <a:r>
              <a:rPr lang="fr-BE" dirty="0"/>
              <a:t> -&gt; </a:t>
            </a:r>
            <a:r>
              <a:rPr lang="fr-BE" dirty="0" err="1"/>
              <a:t>verschillende</a:t>
            </a:r>
            <a:r>
              <a:rPr lang="fr-BE" dirty="0"/>
              <a:t> </a:t>
            </a:r>
            <a:r>
              <a:rPr lang="fr-BE" dirty="0" err="1"/>
              <a:t>mogelijkheden</a:t>
            </a:r>
            <a:r>
              <a:rPr lang="fr-BE" dirty="0"/>
              <a:t>. </a:t>
            </a:r>
            <a:r>
              <a:rPr lang="fr-BE" dirty="0" err="1"/>
              <a:t>Zowel</a:t>
            </a:r>
            <a:r>
              <a:rPr lang="fr-BE" dirty="0"/>
              <a:t> </a:t>
            </a:r>
            <a:r>
              <a:rPr lang="fr-BE" dirty="0" err="1"/>
              <a:t>door</a:t>
            </a:r>
            <a:r>
              <a:rPr lang="fr-BE" dirty="0"/>
              <a:t> contact met </a:t>
            </a:r>
            <a:r>
              <a:rPr lang="fr-BE" dirty="0" err="1"/>
              <a:t>adviserend</a:t>
            </a:r>
            <a:r>
              <a:rPr lang="fr-BE" dirty="0"/>
              <a:t> arts, TNWC, VDAB kan </a:t>
            </a:r>
            <a:r>
              <a:rPr lang="fr-BE" dirty="0" err="1"/>
              <a:t>een</a:t>
            </a:r>
            <a:r>
              <a:rPr lang="fr-BE" dirty="0"/>
              <a:t> </a:t>
            </a:r>
            <a:r>
              <a:rPr lang="fr-BE" dirty="0" err="1"/>
              <a:t>opleiding</a:t>
            </a:r>
            <a:r>
              <a:rPr lang="fr-BE" dirty="0"/>
              <a:t> </a:t>
            </a:r>
            <a:r>
              <a:rPr lang="fr-BE" dirty="0" err="1"/>
              <a:t>gevolgd</a:t>
            </a:r>
            <a:r>
              <a:rPr lang="fr-BE" dirty="0"/>
              <a:t> </a:t>
            </a:r>
            <a:r>
              <a:rPr lang="fr-BE" dirty="0" err="1"/>
              <a:t>worden</a:t>
            </a:r>
            <a:r>
              <a:rPr lang="fr-BE" dirty="0"/>
              <a:t>. </a:t>
            </a:r>
            <a:r>
              <a:rPr lang="nl-NL" sz="1200" kern="1200" dirty="0">
                <a:solidFill>
                  <a:schemeClr val="tx1"/>
                </a:solidFill>
                <a:effectLst/>
                <a:latin typeface="+mn-lt"/>
                <a:ea typeface="+mn-ea"/>
                <a:cs typeface="+mn-cs"/>
              </a:rPr>
              <a:t>Indien goedgekeurd door Hoge Commissie worden bepaalde kosten terugbetaald. Patiënt kan hiervoor contact opnemen met het ziekenfonds.</a:t>
            </a:r>
          </a:p>
          <a:p>
            <a:endParaRPr lang="fr-BE" dirty="0"/>
          </a:p>
        </p:txBody>
      </p:sp>
      <p:sp>
        <p:nvSpPr>
          <p:cNvPr id="4" name="Espace réservé du numéro de diapositive 3"/>
          <p:cNvSpPr>
            <a:spLocks noGrp="1"/>
          </p:cNvSpPr>
          <p:nvPr>
            <p:ph type="sldNum" sz="quarter" idx="10"/>
          </p:nvPr>
        </p:nvSpPr>
        <p:spPr/>
        <p:txBody>
          <a:bodyPr/>
          <a:lstStyle/>
          <a:p>
            <a:fld id="{F84E3C22-7C64-4B61-A85C-F3284DE1466A}" type="slidenum">
              <a:rPr lang="fr-BE" smtClean="0"/>
              <a:t>118</a:t>
            </a:fld>
            <a:endParaRPr lang="fr-BE"/>
          </a:p>
        </p:txBody>
      </p:sp>
    </p:spTree>
    <p:extLst>
      <p:ext uri="{BB962C8B-B14F-4D97-AF65-F5344CB8AC3E}">
        <p14:creationId xmlns:p14="http://schemas.microsoft.com/office/powerpoint/2010/main" val="2250971398"/>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de toestemming van de </a:t>
            </a:r>
            <a:r>
              <a:rPr lang="nl-NL" dirty="0" err="1"/>
              <a:t>adva</a:t>
            </a:r>
            <a:r>
              <a:rPr lang="nl-NL" dirty="0"/>
              <a:t> hoeft niet meer vooraf te worden gegeven. Deze toestemming kan worden gegeven nadat de werknemer alweer aan het werk is gegaan. De regering heeft deze maatregel genomen om het voor arbeidsongeschikte werknemers gemakkelijker te maken om weer aan het werk te gaan.</a:t>
            </a:r>
          </a:p>
          <a:p>
            <a:endParaRPr lang="nl-NL" dirty="0"/>
          </a:p>
          <a:p>
            <a:pPr marL="0" marR="0" lvl="0" indent="0" algn="l" defTabSz="914400" rtl="0" eaLnBrk="1" fontAlgn="auto" latinLnBrk="0" hangingPunct="1">
              <a:lnSpc>
                <a:spcPct val="100000"/>
              </a:lnSpc>
              <a:spcBef>
                <a:spcPts val="0"/>
              </a:spcBef>
              <a:spcAft>
                <a:spcPts val="0"/>
              </a:spcAft>
              <a:buClrTx/>
              <a:buSzTx/>
              <a:buFontTx/>
              <a:buNone/>
              <a:tabLst/>
              <a:defRPr/>
            </a:pPr>
            <a:r>
              <a:rPr lang="nl-NL" sz="1200" dirty="0"/>
              <a:t>Werkgever moet toestemming geven. Deze kan dit weigeren. Dit hoeft niet de huidige werkgever te zijn.</a:t>
            </a:r>
          </a:p>
          <a:p>
            <a:pPr marL="0" marR="0" lvl="0" indent="0" algn="l" defTabSz="914400" rtl="0" eaLnBrk="1" fontAlgn="auto" latinLnBrk="0" hangingPunct="1">
              <a:lnSpc>
                <a:spcPct val="100000"/>
              </a:lnSpc>
              <a:spcBef>
                <a:spcPts val="0"/>
              </a:spcBef>
              <a:spcAft>
                <a:spcPts val="0"/>
              </a:spcAft>
              <a:buClrTx/>
              <a:buSzTx/>
              <a:buFontTx/>
              <a:buNone/>
              <a:tabLst/>
              <a:defRPr/>
            </a:pPr>
            <a:endParaRPr lang="nl-NL" sz="1200" dirty="0"/>
          </a:p>
          <a:p>
            <a:r>
              <a:rPr lang="nl-NL" sz="1200" i="1" kern="1200" dirty="0">
                <a:solidFill>
                  <a:schemeClr val="tx1"/>
                </a:solidFill>
                <a:effectLst/>
                <a:latin typeface="+mn-lt"/>
                <a:ea typeface="+mn-ea"/>
                <a:cs typeface="+mn-cs"/>
              </a:rPr>
              <a:t>“Bij een tewerkstelling aan 80% is er een vermindering van 60% (er is steeds een vrijstelling voor 20%). De verzekerde moet wel voldoen aan voorwaarde dat hij minstens 50% ongeschikt is op medisch vlak om de toelating te krijgen (maar dat heeft op zich geen link met het arbeidsvolume).</a:t>
            </a:r>
            <a:endParaRPr lang="nl-NL" sz="1200" kern="1200" dirty="0">
              <a:solidFill>
                <a:schemeClr val="tx1"/>
              </a:solidFill>
              <a:effectLst/>
              <a:latin typeface="+mn-lt"/>
              <a:ea typeface="+mn-ea"/>
              <a:cs typeface="+mn-cs"/>
            </a:endParaRPr>
          </a:p>
          <a:p>
            <a:r>
              <a:rPr lang="nl-NL" sz="1200" i="1" kern="1200" dirty="0">
                <a:solidFill>
                  <a:schemeClr val="tx1"/>
                </a:solidFill>
                <a:effectLst/>
                <a:latin typeface="+mn-lt"/>
                <a:ea typeface="+mn-ea"/>
                <a:cs typeface="+mn-cs"/>
              </a:rPr>
              <a:t>Velen denken dat die voorwaarde van 50% ongeschiktheid gekoppeld is aan het arbeidsregime, maar dat is niet zo. Natuurlijk zal het aantal gevallen waarin er een tewerkstelling van 80% nog mogelijk is met het behoud van de vereiste vermindering van het vermogen met 50% op medisch vlak, niet zo vaak voorkomen (tenzij in tewerkstelling buiten het normale arbeidscircuit).”</a:t>
            </a:r>
            <a:endParaRPr lang="nl-NL"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nl-NL" sz="1200" dirty="0"/>
              <a:t>Concreet: </a:t>
            </a:r>
            <a:r>
              <a:rPr lang="nl-NL" sz="1200" i="1" kern="1200" dirty="0">
                <a:solidFill>
                  <a:schemeClr val="tx1"/>
                </a:solidFill>
                <a:effectLst/>
                <a:latin typeface="+mn-lt"/>
                <a:ea typeface="+mn-ea"/>
                <a:cs typeface="+mn-cs"/>
              </a:rPr>
              <a:t>80% werken is nog 40% uitkering; 100% werken is nog 20% over.”</a:t>
            </a:r>
            <a:endParaRPr lang="nl-NL" sz="1200" dirty="0"/>
          </a:p>
          <a:p>
            <a:endParaRPr lang="nl-NL" dirty="0"/>
          </a:p>
          <a:p>
            <a:r>
              <a:rPr lang="nl-NL" dirty="0"/>
              <a:t>GAO = getuigschrift arbeidsongeschiktheid</a:t>
            </a:r>
          </a:p>
        </p:txBody>
      </p:sp>
      <p:sp>
        <p:nvSpPr>
          <p:cNvPr id="4" name="Tijdelijke aanduiding voor dianummer 3"/>
          <p:cNvSpPr>
            <a:spLocks noGrp="1"/>
          </p:cNvSpPr>
          <p:nvPr>
            <p:ph type="sldNum" sz="quarter" idx="5"/>
          </p:nvPr>
        </p:nvSpPr>
        <p:spPr/>
        <p:txBody>
          <a:bodyPr/>
          <a:lstStyle/>
          <a:p>
            <a:fld id="{F84E3C22-7C64-4B61-A85C-F3284DE1466A}" type="slidenum">
              <a:rPr lang="fr-BE" smtClean="0"/>
              <a:t>120</a:t>
            </a:fld>
            <a:endParaRPr lang="fr-BE"/>
          </a:p>
        </p:txBody>
      </p:sp>
    </p:spTree>
    <p:extLst>
      <p:ext uri="{BB962C8B-B14F-4D97-AF65-F5344CB8AC3E}">
        <p14:creationId xmlns:p14="http://schemas.microsoft.com/office/powerpoint/2010/main" val="690367613"/>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sz="1800" b="0" i="0">
                <a:solidFill>
                  <a:srgbClr val="000000"/>
                </a:solidFill>
                <a:effectLst/>
                <a:latin typeface="ArialMT"/>
              </a:rPr>
              <a:t>De adviserend geneesheer van het ziekenfonds kan de toestemming geven om</a:t>
            </a:r>
          </a:p>
          <a:p>
            <a:r>
              <a:rPr lang="nl-NL" sz="1800" b="0" i="0">
                <a:solidFill>
                  <a:srgbClr val="000000"/>
                </a:solidFill>
                <a:effectLst/>
                <a:latin typeface="ArialMT"/>
              </a:rPr>
              <a:t>aangepast werk te doen als de arbeidsongeschikte beantwoordt aan volgende</a:t>
            </a:r>
          </a:p>
          <a:p>
            <a:r>
              <a:rPr lang="nl-NL" sz="1800" b="0" i="0">
                <a:solidFill>
                  <a:srgbClr val="000000"/>
                </a:solidFill>
                <a:effectLst/>
                <a:latin typeface="ArialMT"/>
              </a:rPr>
              <a:t>voorwaarden:</a:t>
            </a:r>
          </a:p>
          <a:p>
            <a:r>
              <a:rPr lang="nl-NL" sz="1800" b="0" i="0">
                <a:solidFill>
                  <a:srgbClr val="9BBB59"/>
                </a:solidFill>
                <a:effectLst/>
                <a:latin typeface="ArialMT"/>
              </a:rPr>
              <a:t>– </a:t>
            </a:r>
            <a:r>
              <a:rPr lang="nl-NL" sz="1800" b="0" i="0">
                <a:solidFill>
                  <a:srgbClr val="000000"/>
                </a:solidFill>
                <a:effectLst/>
                <a:latin typeface="ArialMT"/>
              </a:rPr>
              <a:t>de persoon gaat werk uitvoeren dat is aangepast aan de ziekte die hij/zij heeft;</a:t>
            </a:r>
          </a:p>
          <a:p>
            <a:r>
              <a:rPr lang="nl-NL" sz="1800" b="0" i="0">
                <a:solidFill>
                  <a:srgbClr val="9BBB59"/>
                </a:solidFill>
                <a:effectLst/>
                <a:latin typeface="ArialMT"/>
              </a:rPr>
              <a:t>– </a:t>
            </a:r>
            <a:r>
              <a:rPr lang="nl-NL" sz="1800" b="0" i="0">
                <a:solidFill>
                  <a:srgbClr val="000000"/>
                </a:solidFill>
                <a:effectLst/>
                <a:latin typeface="ArialMT"/>
              </a:rPr>
              <a:t>de persoon behoudt een </a:t>
            </a:r>
            <a:r>
              <a:rPr lang="nl-NL" sz="1800" b="0" i="1">
                <a:solidFill>
                  <a:srgbClr val="000000"/>
                </a:solidFill>
                <a:effectLst/>
                <a:latin typeface="Arial-ItalicMT"/>
              </a:rPr>
              <a:t>vermindering van geschiktheid van minstens 50 % op medisch vlak</a:t>
            </a:r>
            <a:r>
              <a:rPr lang="nl-NL" sz="1800" b="0" i="0">
                <a:solidFill>
                  <a:srgbClr val="000000"/>
                </a:solidFill>
                <a:effectLst/>
                <a:latin typeface="ArialMT"/>
              </a:rPr>
              <a:t>.</a:t>
            </a:r>
          </a:p>
          <a:p>
            <a:r>
              <a:rPr lang="nl-NL" sz="1800" b="0" i="0">
                <a:solidFill>
                  <a:srgbClr val="000000"/>
                </a:solidFill>
                <a:effectLst/>
                <a:latin typeface="ArialMT"/>
              </a:rPr>
              <a:t>Maar dit betekent niet dat arbeidsvolumes van meer dan 50% niet kunnen worden</a:t>
            </a:r>
          </a:p>
          <a:p>
            <a:r>
              <a:rPr lang="nl-NL" sz="1800" b="0" i="0">
                <a:solidFill>
                  <a:srgbClr val="000000"/>
                </a:solidFill>
                <a:effectLst/>
                <a:latin typeface="ArialMT"/>
              </a:rPr>
              <a:t>toegekend!</a:t>
            </a:r>
            <a:r>
              <a:rPr lang="nl-NL"/>
              <a:t> </a:t>
            </a:r>
            <a:br>
              <a:rPr lang="nl-NL"/>
            </a:br>
            <a:endParaRPr lang="nl-NL"/>
          </a:p>
        </p:txBody>
      </p:sp>
      <p:sp>
        <p:nvSpPr>
          <p:cNvPr id="4" name="Tijdelijke aanduiding voor dianummer 3"/>
          <p:cNvSpPr>
            <a:spLocks noGrp="1"/>
          </p:cNvSpPr>
          <p:nvPr>
            <p:ph type="sldNum" sz="quarter" idx="5"/>
          </p:nvPr>
        </p:nvSpPr>
        <p:spPr/>
        <p:txBody>
          <a:bodyPr/>
          <a:lstStyle/>
          <a:p>
            <a:fld id="{F84E3C22-7C64-4B61-A85C-F3284DE1466A}" type="slidenum">
              <a:rPr lang="fr-BE" smtClean="0"/>
              <a:t>121</a:t>
            </a:fld>
            <a:endParaRPr lang="fr-BE"/>
          </a:p>
        </p:txBody>
      </p:sp>
    </p:spTree>
    <p:extLst>
      <p:ext uri="{BB962C8B-B14F-4D97-AF65-F5344CB8AC3E}">
        <p14:creationId xmlns:p14="http://schemas.microsoft.com/office/powerpoint/2010/main" val="581177113"/>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5"/>
          </p:nvPr>
        </p:nvSpPr>
        <p:spPr/>
        <p:txBody>
          <a:bodyPr/>
          <a:lstStyle/>
          <a:p>
            <a:fld id="{F84E3C22-7C64-4B61-A85C-F3284DE1466A}" type="slidenum">
              <a:rPr lang="fr-BE" smtClean="0"/>
              <a:t>122</a:t>
            </a:fld>
            <a:endParaRPr lang="fr-BE"/>
          </a:p>
        </p:txBody>
      </p:sp>
    </p:spTree>
    <p:extLst>
      <p:ext uri="{BB962C8B-B14F-4D97-AF65-F5344CB8AC3E}">
        <p14:creationId xmlns:p14="http://schemas.microsoft.com/office/powerpoint/2010/main" val="1091282427"/>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BE" dirty="0"/>
              <a:t>Route C -&gt; route die door de zorg gebruikt wordt -&gt; inschrijven via VDAB.</a:t>
            </a:r>
          </a:p>
          <a:p>
            <a:endParaRPr lang="nl-BE" dirty="0"/>
          </a:p>
          <a:p>
            <a:r>
              <a:rPr lang="nl-BE" b="1" dirty="0"/>
              <a:t>Betrokken partijen</a:t>
            </a:r>
          </a:p>
          <a:p>
            <a:r>
              <a:rPr lang="nl-BE" altLang="nl-BE" dirty="0"/>
              <a:t>RIZIV – Dienst Uitkeringen:</a:t>
            </a:r>
          </a:p>
          <a:p>
            <a:pPr lvl="1"/>
            <a:r>
              <a:rPr lang="nl-BE" altLang="nl-BE" dirty="0"/>
              <a:t>Sociaal experten – Directie Arbeidsre-integratie</a:t>
            </a:r>
          </a:p>
          <a:p>
            <a:pPr lvl="1"/>
            <a:r>
              <a:rPr lang="nl-BE" altLang="nl-BE" dirty="0"/>
              <a:t>Artsen – Directie evaluatie van de arbeidsongeschiktheid</a:t>
            </a:r>
          </a:p>
          <a:p>
            <a:r>
              <a:rPr lang="nl-BE" altLang="nl-BE" dirty="0"/>
              <a:t>Verzekeringsinstellingen:</a:t>
            </a:r>
          </a:p>
          <a:p>
            <a:pPr lvl="1"/>
            <a:r>
              <a:rPr lang="nl-BE" altLang="nl-BE" dirty="0"/>
              <a:t>Adviserend artsen</a:t>
            </a:r>
          </a:p>
          <a:p>
            <a:pPr lvl="1"/>
            <a:r>
              <a:rPr lang="nl-BE" altLang="nl-BE" dirty="0"/>
              <a:t>Terug Naar Werk-coördinatoren</a:t>
            </a:r>
          </a:p>
          <a:p>
            <a:r>
              <a:rPr lang="nl-BE" altLang="nl-BE" dirty="0"/>
              <a:t>Regionale arbeidsbemiddelingsdiensten – VDAB en partners:</a:t>
            </a:r>
          </a:p>
          <a:p>
            <a:pPr lvl="1"/>
            <a:r>
              <a:rPr lang="nl-BE" altLang="nl-BE" dirty="0"/>
              <a:t>Bemiddelaars</a:t>
            </a:r>
          </a:p>
          <a:p>
            <a:pPr lvl="1"/>
            <a:r>
              <a:rPr lang="nl-BE" altLang="nl-BE" dirty="0"/>
              <a:t>Opleidingscentra</a:t>
            </a:r>
          </a:p>
          <a:p>
            <a:r>
              <a:rPr lang="nl-NL" dirty="0"/>
              <a:t>HCGRI</a:t>
            </a:r>
          </a:p>
        </p:txBody>
      </p:sp>
      <p:sp>
        <p:nvSpPr>
          <p:cNvPr id="4" name="Tijdelijke aanduiding voor dianummer 3"/>
          <p:cNvSpPr>
            <a:spLocks noGrp="1"/>
          </p:cNvSpPr>
          <p:nvPr>
            <p:ph type="sldNum" sz="quarter" idx="5"/>
          </p:nvPr>
        </p:nvSpPr>
        <p:spPr/>
        <p:txBody>
          <a:bodyPr/>
          <a:lstStyle/>
          <a:p>
            <a:fld id="{F84E3C22-7C64-4B61-A85C-F3284DE1466A}" type="slidenum">
              <a:rPr lang="fr-BE" smtClean="0"/>
              <a:t>125</a:t>
            </a:fld>
            <a:endParaRPr lang="fr-BE"/>
          </a:p>
        </p:txBody>
      </p:sp>
    </p:spTree>
    <p:extLst>
      <p:ext uri="{BB962C8B-B14F-4D97-AF65-F5344CB8AC3E}">
        <p14:creationId xmlns:p14="http://schemas.microsoft.com/office/powerpoint/2010/main" val="2579222221"/>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B37069-19D0-B1EF-8255-43EA40DA188E}"/>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4DA2E24D-3D35-9BB9-80B9-5FEB200BA825}"/>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FCB5774A-F9FD-0FB0-0CF0-91719F0AF8C9}"/>
              </a:ext>
            </a:extLst>
          </p:cNvPr>
          <p:cNvSpPr>
            <a:spLocks noGrp="1"/>
          </p:cNvSpPr>
          <p:nvPr>
            <p:ph type="body" idx="1"/>
          </p:nvPr>
        </p:nvSpPr>
        <p:spPr/>
        <p:txBody>
          <a:bodyPr/>
          <a:lstStyle/>
          <a:p>
            <a:pPr marL="0" indent="0">
              <a:spcBef>
                <a:spcPct val="0"/>
              </a:spcBef>
              <a:buFont typeface="Arial" panose="020B0604020202020204" pitchFamily="34" charset="0"/>
              <a:buNone/>
            </a:pPr>
            <a:r>
              <a:rPr lang="nl-BE" sz="2400" b="1" dirty="0">
                <a:solidFill>
                  <a:srgbClr val="000000"/>
                </a:solidFill>
                <a:cs typeface="Arial" charset="0"/>
              </a:rPr>
              <a:t>Doelgroep</a:t>
            </a:r>
            <a:r>
              <a:rPr lang="nl-BE" sz="2400" dirty="0">
                <a:solidFill>
                  <a:srgbClr val="000000"/>
                </a:solidFill>
                <a:cs typeface="Arial" charset="0"/>
              </a:rPr>
              <a:t>:</a:t>
            </a:r>
          </a:p>
          <a:p>
            <a:pPr marL="285750" indent="-285750">
              <a:spcBef>
                <a:spcPct val="0"/>
              </a:spcBef>
              <a:buFont typeface="Arial" panose="020B0604020202020204" pitchFamily="34" charset="0"/>
              <a:buChar char="•"/>
            </a:pPr>
            <a:r>
              <a:rPr lang="nl-BE" sz="2400" dirty="0">
                <a:solidFill>
                  <a:srgbClr val="000000"/>
                </a:solidFill>
                <a:cs typeface="Arial" charset="0"/>
              </a:rPr>
              <a:t>Uitkeringsgerechtigden van de ziekte- en invaliditeitsverzekering</a:t>
            </a:r>
          </a:p>
          <a:p>
            <a:pPr lvl="1"/>
            <a:r>
              <a:rPr lang="nl-BE" sz="2000" dirty="0">
                <a:solidFill>
                  <a:prstClr val="black"/>
                </a:solidFill>
                <a:cs typeface="Arial" charset="0"/>
              </a:rPr>
              <a:t>Primaire arbeidsongeschiktheid: &lt; 1 jaar</a:t>
            </a:r>
          </a:p>
          <a:p>
            <a:pPr lvl="1"/>
            <a:r>
              <a:rPr lang="nl-BE" sz="2000" dirty="0">
                <a:solidFill>
                  <a:prstClr val="black"/>
                </a:solidFill>
                <a:cs typeface="Arial" charset="0"/>
              </a:rPr>
              <a:t>Invaliden:  ≥ 1 jaar</a:t>
            </a:r>
          </a:p>
          <a:p>
            <a:pPr marL="285750" indent="-285750">
              <a:spcBef>
                <a:spcPct val="0"/>
              </a:spcBef>
              <a:buFont typeface="Arial" panose="020B0604020202020204" pitchFamily="34" charset="0"/>
              <a:buChar char="•"/>
            </a:pPr>
            <a:r>
              <a:rPr lang="nl-BE" sz="2400" dirty="0">
                <a:solidFill>
                  <a:srgbClr val="000000"/>
                </a:solidFill>
                <a:cs typeface="Arial" charset="0"/>
              </a:rPr>
              <a:t>Vrijwillig stappen naar werk willen zetten</a:t>
            </a:r>
          </a:p>
          <a:p>
            <a:pPr marL="285750" indent="-285750">
              <a:spcBef>
                <a:spcPct val="0"/>
              </a:spcBef>
              <a:buFont typeface="Arial" panose="020B0604020202020204" pitchFamily="34" charset="0"/>
              <a:buChar char="•"/>
            </a:pPr>
            <a:r>
              <a:rPr lang="nl-BE" sz="2400" dirty="0">
                <a:solidFill>
                  <a:srgbClr val="000000"/>
                </a:solidFill>
                <a:cs typeface="Arial" charset="0"/>
              </a:rPr>
              <a:t>Arbeidscontract of niet?</a:t>
            </a:r>
          </a:p>
          <a:p>
            <a:pPr marL="285750" indent="-285750">
              <a:spcBef>
                <a:spcPct val="0"/>
              </a:spcBef>
              <a:buFont typeface="Arial" panose="020B0604020202020204" pitchFamily="34" charset="0"/>
              <a:buChar char="•"/>
            </a:pPr>
            <a:r>
              <a:rPr lang="nl-BE" sz="2400" dirty="0">
                <a:solidFill>
                  <a:srgbClr val="000000"/>
                </a:solidFill>
                <a:cs typeface="Arial" charset="0"/>
              </a:rPr>
              <a:t>Geen referentieberoep meer mogelijk (beslissing Adviserend arts)</a:t>
            </a:r>
          </a:p>
          <a:p>
            <a:pPr marL="285750" indent="-285750">
              <a:spcBef>
                <a:spcPct val="0"/>
              </a:spcBef>
              <a:buFont typeface="Arial" panose="020B0604020202020204" pitchFamily="34" charset="0"/>
              <a:buChar char="•"/>
            </a:pPr>
            <a:r>
              <a:rPr lang="nl-BE" sz="2400" dirty="0">
                <a:solidFill>
                  <a:srgbClr val="000000"/>
                </a:solidFill>
                <a:cs typeface="Arial" charset="0"/>
              </a:rPr>
              <a:t>Wie niet?</a:t>
            </a:r>
          </a:p>
          <a:p>
            <a:pPr lvl="1"/>
            <a:r>
              <a:rPr lang="nl-BE" sz="2000" dirty="0">
                <a:solidFill>
                  <a:prstClr val="black"/>
                </a:solidFill>
                <a:cs typeface="Arial" charset="0"/>
              </a:rPr>
              <a:t>Slachtoffers van een arbeidsongeval </a:t>
            </a:r>
          </a:p>
          <a:p>
            <a:pPr lvl="1"/>
            <a:r>
              <a:rPr lang="nl-BE" sz="2000" dirty="0">
                <a:solidFill>
                  <a:prstClr val="black"/>
                </a:solidFill>
                <a:cs typeface="Arial" charset="0"/>
              </a:rPr>
              <a:t>Slachtoffers van beroepsziekten</a:t>
            </a:r>
          </a:p>
          <a:p>
            <a:pPr lvl="1"/>
            <a:r>
              <a:rPr lang="nl-BE" sz="2000" dirty="0">
                <a:solidFill>
                  <a:prstClr val="black"/>
                </a:solidFill>
                <a:cs typeface="Arial" charset="0"/>
              </a:rPr>
              <a:t>Statutaire ambtenaren </a:t>
            </a:r>
          </a:p>
          <a:p>
            <a:endParaRPr lang="nl-NL" dirty="0"/>
          </a:p>
        </p:txBody>
      </p:sp>
      <p:sp>
        <p:nvSpPr>
          <p:cNvPr id="4" name="Tijdelijke aanduiding voor dianummer 3">
            <a:extLst>
              <a:ext uri="{FF2B5EF4-FFF2-40B4-BE49-F238E27FC236}">
                <a16:creationId xmlns:a16="http://schemas.microsoft.com/office/drawing/2014/main" id="{2D57A6BF-D155-6BE3-16F3-7A66E098A3A3}"/>
              </a:ext>
            </a:extLst>
          </p:cNvPr>
          <p:cNvSpPr>
            <a:spLocks noGrp="1"/>
          </p:cNvSpPr>
          <p:nvPr>
            <p:ph type="sldNum" sz="quarter" idx="5"/>
          </p:nvPr>
        </p:nvSpPr>
        <p:spPr/>
        <p:txBody>
          <a:bodyPr/>
          <a:lstStyle/>
          <a:p>
            <a:fld id="{F84E3C22-7C64-4B61-A85C-F3284DE1466A}" type="slidenum">
              <a:rPr lang="fr-BE" smtClean="0"/>
              <a:t>126</a:t>
            </a:fld>
            <a:endParaRPr lang="fr-BE"/>
          </a:p>
        </p:txBody>
      </p:sp>
    </p:spTree>
    <p:extLst>
      <p:ext uri="{BB962C8B-B14F-4D97-AF65-F5344CB8AC3E}">
        <p14:creationId xmlns:p14="http://schemas.microsoft.com/office/powerpoint/2010/main" val="21296900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8.xml"/><Relationship Id="rId5" Type="http://schemas.openxmlformats.org/officeDocument/2006/relationships/image" Target="../media/image2.png"/><Relationship Id="rId4" Type="http://schemas.openxmlformats.org/officeDocument/2006/relationships/image" Target="../media/image52.pdf"/></Relationships>
</file>

<file path=ppt/slideLayouts/_rels/slideLayout10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9.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Master" Target="../slideMasters/slideMaster9.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0.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0.xml"/></Relationships>
</file>

<file path=ppt/slideLayouts/_rels/slideLayout12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0.xml"/></Relationships>
</file>

<file path=ppt/slideLayouts/_rels/slideLayout122.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0.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0.xml"/></Relationships>
</file>

<file path=ppt/slideLayouts/_rels/slideLayout1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2.png"/><Relationship Id="rId4" Type="http://schemas.openxmlformats.org/officeDocument/2006/relationships/image" Target="NUL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3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0.xml"/></Relationships>
</file>

<file path=ppt/slideLayouts/_rels/slideLayout139.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10.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10.xml"/></Relationships>
</file>

<file path=ppt/slideLayouts/_rels/slideLayout14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0.xml"/></Relationships>
</file>

<file path=ppt/slideLayouts/_rels/slideLayout14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0.xml"/></Relationships>
</file>

<file path=ppt/slideLayouts/_rels/slideLayout143.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10.xml"/></Relationships>
</file>

<file path=ppt/slideLayouts/_rels/slideLayout14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0.xml"/></Relationships>
</file>

<file path=ppt/slideLayouts/_rels/slideLayout14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0.xml"/></Relationships>
</file>

<file path=ppt/slideLayouts/_rels/slideLayout14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0.xml"/></Relationships>
</file>

<file path=ppt/slideLayouts/_rels/slideLayout147.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10.xml"/></Relationships>
</file>

<file path=ppt/slideLayouts/_rels/slideLayout148.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10.xml"/></Relationships>
</file>

<file path=ppt/slideLayouts/_rels/slideLayout149.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0.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0.xml"/></Relationships>
</file>

<file path=ppt/slideLayouts/_rels/slideLayout151.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Master" Target="../slideMasters/slideMaster10.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6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0.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Master" Target="../slideMasters/slideMaster2.xml"/><Relationship Id="rId5" Type="http://schemas.openxmlformats.org/officeDocument/2006/relationships/image" Target="../media/image2.png"/><Relationship Id="rId4" Type="http://schemas.openxmlformats.org/officeDocument/2006/relationships/image" Target="../media/image5.pdf"/></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 Id="rId5" Type="http://schemas.openxmlformats.org/officeDocument/2006/relationships/image" Target="../media/image2.png"/><Relationship Id="rId4" Type="http://schemas.openxmlformats.org/officeDocument/2006/relationships/image" Target="../media/image50.pdf"/></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Master" Target="../slideMasters/slideMaster6.xml"/><Relationship Id="rId5" Type="http://schemas.openxmlformats.org/officeDocument/2006/relationships/image" Target="../media/image2.png"/><Relationship Id="rId4" Type="http://schemas.openxmlformats.org/officeDocument/2006/relationships/image" Target="../media/image53.pdf"/></Relationships>
</file>

<file path=ppt/slideLayouts/_rels/slideLayout8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7.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7.xml"/><Relationship Id="rId5" Type="http://schemas.openxmlformats.org/officeDocument/2006/relationships/image" Target="../media/image2.png"/><Relationship Id="rId4" Type="http://schemas.openxmlformats.org/officeDocument/2006/relationships/image" Target="../media/image500.pdf"/></Relationships>
</file>

<file path=ppt/slideLayouts/_rels/slideLayout9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8.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p:spPr>
        <p:txBody>
          <a:bodyPr lIns="0" tIns="0" rIns="0" bIns="0" anchor="ctr"/>
          <a:lstStyle/>
          <a:p>
            <a:pPr algn="ctr"/>
            <a:endParaRPr lang="fr-FR" sz="4400" b="0" strike="noStrike" spc="-1">
              <a:latin typeface="Arial"/>
            </a:endParaRPr>
          </a:p>
        </p:txBody>
      </p:sp>
      <p:sp>
        <p:nvSpPr>
          <p:cNvPr id="67" name="PlaceHolder 2"/>
          <p:cNvSpPr>
            <a:spLocks noGrp="1"/>
          </p:cNvSpPr>
          <p:nvPr>
            <p:ph type="body"/>
          </p:nvPr>
        </p:nvSpPr>
        <p:spPr>
          <a:xfrm>
            <a:off x="609480" y="1604520"/>
            <a:ext cx="10972440" cy="1896840"/>
          </a:xfrm>
          <a:prstGeom prst="rect">
            <a:avLst/>
          </a:prstGeom>
        </p:spPr>
        <p:txBody>
          <a:bodyPr lIns="0" tIns="0" rIns="0" bIns="0">
            <a:normAutofit/>
          </a:bodyPr>
          <a:lstStyle/>
          <a:p>
            <a:endParaRPr lang="fr-FR" sz="3200" b="0" strike="noStrike" spc="-1">
              <a:latin typeface="Arial"/>
            </a:endParaRPr>
          </a:p>
        </p:txBody>
      </p:sp>
      <p:sp>
        <p:nvSpPr>
          <p:cNvPr id="68" name="PlaceHolder 3"/>
          <p:cNvSpPr>
            <a:spLocks noGrp="1"/>
          </p:cNvSpPr>
          <p:nvPr>
            <p:ph type="body"/>
          </p:nvPr>
        </p:nvSpPr>
        <p:spPr>
          <a:xfrm>
            <a:off x="609480" y="3682080"/>
            <a:ext cx="10972440" cy="1896840"/>
          </a:xfrm>
          <a:prstGeom prst="rect">
            <a:avLst/>
          </a:prstGeom>
        </p:spPr>
        <p:txBody>
          <a:bodyPr lIns="0" tIns="0" rIns="0" bIns="0">
            <a:normAutofit/>
          </a:bodyPr>
          <a:lstStyle/>
          <a:p>
            <a:endParaRPr lang="fr-FR" sz="3200" b="0" strike="noStrike" spc="-1">
              <a:latin typeface="Arial"/>
            </a:endParaRPr>
          </a:p>
        </p:txBody>
      </p:sp>
    </p:spTree>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4 images avec texte">
    <p:spTree>
      <p:nvGrpSpPr>
        <p:cNvPr id="1" name=""/>
        <p:cNvGrpSpPr/>
        <p:nvPr/>
      </p:nvGrpSpPr>
      <p:grpSpPr>
        <a:xfrm>
          <a:off x="0" y="0"/>
          <a:ext cx="0" cy="0"/>
          <a:chOff x="0" y="0"/>
          <a:chExt cx="0" cy="0"/>
        </a:xfrm>
      </p:grpSpPr>
      <p:sp>
        <p:nvSpPr>
          <p:cNvPr id="5" name="Espace réservé pour une image  4"/>
          <p:cNvSpPr>
            <a:spLocks noGrp="1"/>
          </p:cNvSpPr>
          <p:nvPr>
            <p:ph type="pic" sz="quarter" idx="11" hasCustomPrompt="1"/>
          </p:nvPr>
        </p:nvSpPr>
        <p:spPr>
          <a:xfrm>
            <a:off x="552001" y="1456557"/>
            <a:ext cx="2400000" cy="1800000"/>
          </a:xfrm>
          <a:prstGeom prst="rect">
            <a:avLst/>
          </a:prstGeom>
        </p:spPr>
        <p:txBody>
          <a:bodyPr/>
          <a:lstStyle>
            <a:lvl1pPr marL="0" indent="0">
              <a:buNone/>
              <a:defRPr>
                <a:solidFill>
                  <a:srgbClr val="71FC1C"/>
                </a:solidFill>
              </a:defRPr>
            </a:lvl1pPr>
          </a:lstStyle>
          <a:p>
            <a:r>
              <a:rPr lang="fr-FR"/>
              <a:t>Image 1</a:t>
            </a:r>
          </a:p>
        </p:txBody>
      </p:sp>
      <p:sp>
        <p:nvSpPr>
          <p:cNvPr id="8" name="Espace réservé pour une image  4"/>
          <p:cNvSpPr>
            <a:spLocks noGrp="1"/>
          </p:cNvSpPr>
          <p:nvPr>
            <p:ph type="pic" sz="quarter" idx="12" hasCustomPrompt="1"/>
          </p:nvPr>
        </p:nvSpPr>
        <p:spPr>
          <a:xfrm>
            <a:off x="552001" y="3706988"/>
            <a:ext cx="2400000" cy="1800000"/>
          </a:xfrm>
          <a:prstGeom prst="rect">
            <a:avLst/>
          </a:prstGeom>
        </p:spPr>
        <p:txBody>
          <a:bodyPr/>
          <a:lstStyle>
            <a:lvl1pPr marL="0" indent="0">
              <a:buNone/>
              <a:defRPr>
                <a:solidFill>
                  <a:srgbClr val="71FC1C"/>
                </a:solidFill>
              </a:defRPr>
            </a:lvl1pPr>
          </a:lstStyle>
          <a:p>
            <a:r>
              <a:rPr lang="fr-FR"/>
              <a:t>Image 3</a:t>
            </a:r>
          </a:p>
        </p:txBody>
      </p:sp>
      <p:sp>
        <p:nvSpPr>
          <p:cNvPr id="9" name="Espace réservé pour une image  4"/>
          <p:cNvSpPr>
            <a:spLocks noGrp="1"/>
          </p:cNvSpPr>
          <p:nvPr>
            <p:ph type="pic" sz="quarter" idx="13" hasCustomPrompt="1"/>
          </p:nvPr>
        </p:nvSpPr>
        <p:spPr>
          <a:xfrm>
            <a:off x="6261697" y="1460967"/>
            <a:ext cx="2400000" cy="1800000"/>
          </a:xfrm>
          <a:prstGeom prst="rect">
            <a:avLst/>
          </a:prstGeom>
        </p:spPr>
        <p:txBody>
          <a:bodyPr/>
          <a:lstStyle>
            <a:lvl1pPr marL="0" indent="0">
              <a:buNone/>
              <a:defRPr>
                <a:solidFill>
                  <a:srgbClr val="71FC1C"/>
                </a:solidFill>
              </a:defRPr>
            </a:lvl1pPr>
          </a:lstStyle>
          <a:p>
            <a:r>
              <a:rPr lang="fr-FR"/>
              <a:t>Image 2</a:t>
            </a:r>
          </a:p>
        </p:txBody>
      </p:sp>
      <p:sp>
        <p:nvSpPr>
          <p:cNvPr id="10" name="Espace réservé pour une image  4"/>
          <p:cNvSpPr>
            <a:spLocks noGrp="1"/>
          </p:cNvSpPr>
          <p:nvPr>
            <p:ph type="pic" sz="quarter" idx="14" hasCustomPrompt="1"/>
          </p:nvPr>
        </p:nvSpPr>
        <p:spPr>
          <a:xfrm>
            <a:off x="6261697" y="3711398"/>
            <a:ext cx="2400000" cy="1800000"/>
          </a:xfrm>
          <a:prstGeom prst="rect">
            <a:avLst/>
          </a:prstGeom>
        </p:spPr>
        <p:txBody>
          <a:bodyPr/>
          <a:lstStyle>
            <a:lvl1pPr marL="0" indent="0">
              <a:buNone/>
              <a:defRPr>
                <a:solidFill>
                  <a:srgbClr val="71FC1C"/>
                </a:solidFill>
              </a:defRPr>
            </a:lvl1pPr>
          </a:lstStyle>
          <a:p>
            <a:r>
              <a:rPr lang="fr-FR"/>
              <a:t>Image 4</a:t>
            </a:r>
          </a:p>
        </p:txBody>
      </p:sp>
      <p:sp>
        <p:nvSpPr>
          <p:cNvPr id="15" name="Espace réservé du texte 11"/>
          <p:cNvSpPr>
            <a:spLocks noGrp="1"/>
          </p:cNvSpPr>
          <p:nvPr>
            <p:ph type="body" sz="quarter" idx="17" hasCustomPrompt="1"/>
          </p:nvPr>
        </p:nvSpPr>
        <p:spPr>
          <a:xfrm>
            <a:off x="2952001" y="1456558"/>
            <a:ext cx="2880000" cy="944999"/>
          </a:xfrm>
          <a:prstGeom prst="rect">
            <a:avLst/>
          </a:prstGeom>
          <a:noFill/>
        </p:spPr>
        <p:txBody>
          <a:bodyPr anchor="b"/>
          <a:lstStyle>
            <a:lvl1pPr marL="0" indent="0">
              <a:buNone/>
              <a:defRPr sz="2000">
                <a:solidFill>
                  <a:srgbClr val="00B0F0"/>
                </a:solidFill>
                <a:latin typeface="Futura Medium" charset="0"/>
                <a:ea typeface="Futura Medium" charset="0"/>
                <a:cs typeface="Futura Medium"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fr-FR"/>
              <a:t>Titre 1</a:t>
            </a:r>
          </a:p>
        </p:txBody>
      </p:sp>
      <p:sp>
        <p:nvSpPr>
          <p:cNvPr id="17" name="Espace réservé du texte 11"/>
          <p:cNvSpPr>
            <a:spLocks noGrp="1"/>
          </p:cNvSpPr>
          <p:nvPr>
            <p:ph type="body" sz="quarter" idx="18" hasCustomPrompt="1"/>
          </p:nvPr>
        </p:nvSpPr>
        <p:spPr>
          <a:xfrm>
            <a:off x="2952001" y="2401556"/>
            <a:ext cx="2880000" cy="849363"/>
          </a:xfrm>
          <a:prstGeom prst="rect">
            <a:avLst/>
          </a:prstGeom>
          <a:noFill/>
        </p:spPr>
        <p:txBody>
          <a:bodyPr anchor="t"/>
          <a:lstStyle>
            <a:lvl1pPr marL="0" indent="0">
              <a:buNone/>
              <a:defRPr sz="1800">
                <a:solidFill>
                  <a:srgbClr val="1E699D"/>
                </a:solidFill>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fr-FR" err="1"/>
              <a:t>Detail</a:t>
            </a:r>
            <a:r>
              <a:rPr lang="fr-FR"/>
              <a:t> 1</a:t>
            </a:r>
          </a:p>
        </p:txBody>
      </p:sp>
      <p:sp>
        <p:nvSpPr>
          <p:cNvPr id="18" name="Espace réservé du texte 11"/>
          <p:cNvSpPr>
            <a:spLocks noGrp="1"/>
          </p:cNvSpPr>
          <p:nvPr>
            <p:ph type="body" sz="quarter" idx="19" hasCustomPrompt="1"/>
          </p:nvPr>
        </p:nvSpPr>
        <p:spPr>
          <a:xfrm>
            <a:off x="2952001" y="3717038"/>
            <a:ext cx="2880000" cy="944999"/>
          </a:xfrm>
          <a:prstGeom prst="rect">
            <a:avLst/>
          </a:prstGeom>
          <a:noFill/>
        </p:spPr>
        <p:txBody>
          <a:bodyPr anchor="b"/>
          <a:lstStyle>
            <a:lvl1pPr marL="0" indent="0">
              <a:buNone/>
              <a:defRPr sz="2000">
                <a:solidFill>
                  <a:srgbClr val="00B0F0"/>
                </a:solidFill>
                <a:latin typeface="Futura Medium" charset="0"/>
                <a:ea typeface="Futura Medium" charset="0"/>
                <a:cs typeface="Futura Medium"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fr-FR"/>
              <a:t>Titre 3</a:t>
            </a:r>
          </a:p>
        </p:txBody>
      </p:sp>
      <p:sp>
        <p:nvSpPr>
          <p:cNvPr id="19" name="Espace réservé du texte 11"/>
          <p:cNvSpPr>
            <a:spLocks noGrp="1"/>
          </p:cNvSpPr>
          <p:nvPr>
            <p:ph type="body" sz="quarter" idx="20" hasCustomPrompt="1"/>
          </p:nvPr>
        </p:nvSpPr>
        <p:spPr>
          <a:xfrm>
            <a:off x="2952001" y="4662036"/>
            <a:ext cx="2880000" cy="849363"/>
          </a:xfrm>
          <a:prstGeom prst="rect">
            <a:avLst/>
          </a:prstGeom>
          <a:noFill/>
        </p:spPr>
        <p:txBody>
          <a:bodyPr anchor="t"/>
          <a:lstStyle>
            <a:lvl1pPr marL="0" indent="0">
              <a:buNone/>
              <a:defRPr sz="1800">
                <a:solidFill>
                  <a:srgbClr val="1E699D"/>
                </a:solidFill>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fr-FR" err="1"/>
              <a:t>Detail</a:t>
            </a:r>
            <a:r>
              <a:rPr lang="fr-FR"/>
              <a:t> 3</a:t>
            </a:r>
          </a:p>
        </p:txBody>
      </p:sp>
      <p:sp>
        <p:nvSpPr>
          <p:cNvPr id="20" name="Espace réservé du texte 11"/>
          <p:cNvSpPr>
            <a:spLocks noGrp="1"/>
          </p:cNvSpPr>
          <p:nvPr>
            <p:ph type="body" sz="quarter" idx="21" hasCustomPrompt="1"/>
          </p:nvPr>
        </p:nvSpPr>
        <p:spPr>
          <a:xfrm>
            <a:off x="8661697" y="1460968"/>
            <a:ext cx="2880000" cy="944999"/>
          </a:xfrm>
          <a:prstGeom prst="rect">
            <a:avLst/>
          </a:prstGeom>
          <a:noFill/>
        </p:spPr>
        <p:txBody>
          <a:bodyPr anchor="b"/>
          <a:lstStyle>
            <a:lvl1pPr marL="0" indent="0">
              <a:buNone/>
              <a:defRPr sz="2000">
                <a:solidFill>
                  <a:srgbClr val="00B0F0"/>
                </a:solidFill>
                <a:latin typeface="Futura Medium" charset="0"/>
                <a:ea typeface="Futura Medium" charset="0"/>
                <a:cs typeface="Futura Medium"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fr-FR"/>
              <a:t>Titre 2</a:t>
            </a:r>
          </a:p>
        </p:txBody>
      </p:sp>
      <p:sp>
        <p:nvSpPr>
          <p:cNvPr id="21" name="Espace réservé du texte 11"/>
          <p:cNvSpPr>
            <a:spLocks noGrp="1"/>
          </p:cNvSpPr>
          <p:nvPr>
            <p:ph type="body" sz="quarter" idx="22" hasCustomPrompt="1"/>
          </p:nvPr>
        </p:nvSpPr>
        <p:spPr>
          <a:xfrm>
            <a:off x="8661697" y="2405966"/>
            <a:ext cx="2880000" cy="849363"/>
          </a:xfrm>
          <a:prstGeom prst="rect">
            <a:avLst/>
          </a:prstGeom>
          <a:noFill/>
        </p:spPr>
        <p:txBody>
          <a:bodyPr anchor="t"/>
          <a:lstStyle>
            <a:lvl1pPr marL="0" indent="0">
              <a:buNone/>
              <a:defRPr sz="1800">
                <a:solidFill>
                  <a:srgbClr val="1E699D"/>
                </a:solidFill>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fr-FR" err="1"/>
              <a:t>Detail</a:t>
            </a:r>
            <a:r>
              <a:rPr lang="fr-FR"/>
              <a:t> 2</a:t>
            </a:r>
          </a:p>
        </p:txBody>
      </p:sp>
      <p:sp>
        <p:nvSpPr>
          <p:cNvPr id="22" name="Espace réservé du texte 11"/>
          <p:cNvSpPr>
            <a:spLocks noGrp="1"/>
          </p:cNvSpPr>
          <p:nvPr>
            <p:ph type="body" sz="quarter" idx="23" hasCustomPrompt="1"/>
          </p:nvPr>
        </p:nvSpPr>
        <p:spPr>
          <a:xfrm>
            <a:off x="8661697" y="3717038"/>
            <a:ext cx="2880000" cy="944999"/>
          </a:xfrm>
          <a:prstGeom prst="rect">
            <a:avLst/>
          </a:prstGeom>
          <a:noFill/>
        </p:spPr>
        <p:txBody>
          <a:bodyPr anchor="b"/>
          <a:lstStyle>
            <a:lvl1pPr marL="0" indent="0">
              <a:buNone/>
              <a:defRPr sz="2000">
                <a:solidFill>
                  <a:srgbClr val="00B0F0"/>
                </a:solidFill>
                <a:latin typeface="Futura Medium" charset="0"/>
                <a:ea typeface="Futura Medium" charset="0"/>
                <a:cs typeface="Futura Medium"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fr-FR"/>
              <a:t>Titre 4</a:t>
            </a:r>
          </a:p>
        </p:txBody>
      </p:sp>
      <p:sp>
        <p:nvSpPr>
          <p:cNvPr id="23" name="Espace réservé du texte 11"/>
          <p:cNvSpPr>
            <a:spLocks noGrp="1"/>
          </p:cNvSpPr>
          <p:nvPr>
            <p:ph type="body" sz="quarter" idx="24" hasCustomPrompt="1"/>
          </p:nvPr>
        </p:nvSpPr>
        <p:spPr>
          <a:xfrm>
            <a:off x="8661697" y="4662036"/>
            <a:ext cx="2880000" cy="849363"/>
          </a:xfrm>
          <a:prstGeom prst="rect">
            <a:avLst/>
          </a:prstGeom>
          <a:noFill/>
        </p:spPr>
        <p:txBody>
          <a:bodyPr anchor="t"/>
          <a:lstStyle>
            <a:lvl1pPr marL="0" indent="0">
              <a:buNone/>
              <a:defRPr sz="1800">
                <a:solidFill>
                  <a:srgbClr val="1E699D"/>
                </a:solidFill>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fr-FR" err="1"/>
              <a:t>Detail</a:t>
            </a:r>
            <a:r>
              <a:rPr lang="fr-FR"/>
              <a:t> 4</a:t>
            </a:r>
          </a:p>
        </p:txBody>
      </p:sp>
      <p:sp>
        <p:nvSpPr>
          <p:cNvPr id="27" name="Title 1">
            <a:extLst>
              <a:ext uri="{FF2B5EF4-FFF2-40B4-BE49-F238E27FC236}">
                <a16:creationId xmlns:a16="http://schemas.microsoft.com/office/drawing/2014/main" id="{15A84BB1-C098-4C18-AA57-BA4A44B4F053}"/>
              </a:ext>
            </a:extLst>
          </p:cNvPr>
          <p:cNvSpPr>
            <a:spLocks noGrp="1"/>
          </p:cNvSpPr>
          <p:nvPr>
            <p:ph type="title" hasCustomPrompt="1"/>
          </p:nvPr>
        </p:nvSpPr>
        <p:spPr>
          <a:xfrm>
            <a:off x="586503" y="365127"/>
            <a:ext cx="9570884" cy="614684"/>
          </a:xfrm>
          <a:prstGeom prst="rect">
            <a:avLst/>
          </a:prstGeom>
        </p:spPr>
        <p:txBody>
          <a:bodyPr>
            <a:normAutofit/>
          </a:bodyPr>
          <a:lstStyle>
            <a:lvl1pPr>
              <a:defRPr sz="3200">
                <a:solidFill>
                  <a:srgbClr val="1E699D"/>
                </a:solidFill>
                <a:latin typeface="Futura Medium" charset="0"/>
                <a:ea typeface="Futura Medium" charset="0"/>
                <a:cs typeface="Futura Medium" charset="0"/>
              </a:defRPr>
            </a:lvl1pPr>
          </a:lstStyle>
          <a:p>
            <a:r>
              <a:rPr lang="fr-FR"/>
              <a:t>Cliquez pour modifier le titre</a:t>
            </a:r>
            <a:endParaRPr lang="en-US"/>
          </a:p>
        </p:txBody>
      </p:sp>
      <p:sp>
        <p:nvSpPr>
          <p:cNvPr id="28" name="Espace réservé du numéro de diapositive 2">
            <a:extLst>
              <a:ext uri="{FF2B5EF4-FFF2-40B4-BE49-F238E27FC236}">
                <a16:creationId xmlns:a16="http://schemas.microsoft.com/office/drawing/2014/main" id="{CDEF9A32-6724-4F22-AAF1-9C6F7C426324}"/>
              </a:ext>
            </a:extLst>
          </p:cNvPr>
          <p:cNvSpPr>
            <a:spLocks noGrp="1"/>
          </p:cNvSpPr>
          <p:nvPr>
            <p:ph type="sldNum" sz="quarter" idx="10"/>
          </p:nvPr>
        </p:nvSpPr>
        <p:spPr>
          <a:xfrm>
            <a:off x="11120926" y="6388815"/>
            <a:ext cx="844039" cy="365125"/>
          </a:xfrm>
        </p:spPr>
        <p:txBody>
          <a:bodyPr/>
          <a:lstStyle/>
          <a:p>
            <a:fld id="{9FCF0D27-783A-4A41-A067-B898C8DC56C7}" type="slidenum">
              <a:rPr lang="fr-FR" smtClean="0">
                <a:solidFill>
                  <a:srgbClr val="1E699D">
                    <a:lumMod val="50000"/>
                    <a:lumOff val="50000"/>
                  </a:srgbClr>
                </a:solidFill>
              </a:rPr>
              <a:pPr/>
              <a:t>‹nr.›</a:t>
            </a:fld>
            <a:endParaRPr lang="fr-FR">
              <a:solidFill>
                <a:srgbClr val="1E699D">
                  <a:lumMod val="50000"/>
                  <a:lumOff val="50000"/>
                </a:srgbClr>
              </a:solidFill>
            </a:endParaRPr>
          </a:p>
        </p:txBody>
      </p:sp>
    </p:spTree>
    <p:extLst>
      <p:ext uri="{BB962C8B-B14F-4D97-AF65-F5344CB8AC3E}">
        <p14:creationId xmlns:p14="http://schemas.microsoft.com/office/powerpoint/2010/main" val="142654086"/>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4 textes">
    <p:spTree>
      <p:nvGrpSpPr>
        <p:cNvPr id="1" name=""/>
        <p:cNvGrpSpPr/>
        <p:nvPr/>
      </p:nvGrpSpPr>
      <p:grpSpPr>
        <a:xfrm>
          <a:off x="0" y="0"/>
          <a:ext cx="0" cy="0"/>
          <a:chOff x="0" y="0"/>
          <a:chExt cx="0" cy="0"/>
        </a:xfrm>
      </p:grpSpPr>
      <p:sp>
        <p:nvSpPr>
          <p:cNvPr id="28" name="Rectangle 27"/>
          <p:cNvSpPr/>
          <p:nvPr userDrawn="1"/>
        </p:nvSpPr>
        <p:spPr>
          <a:xfrm>
            <a:off x="1767672" y="1957173"/>
            <a:ext cx="4800000" cy="1793875"/>
          </a:xfrm>
          <a:prstGeom prst="rect">
            <a:avLst/>
          </a:prstGeom>
          <a:solidFill>
            <a:srgbClr val="1E69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FFFFFF"/>
              </a:solidFill>
              <a:effectLst/>
              <a:uLnTx/>
              <a:uFillTx/>
              <a:latin typeface="Calibri"/>
              <a:ea typeface="+mn-ea"/>
              <a:cs typeface="+mn-cs"/>
            </a:endParaRPr>
          </a:p>
        </p:txBody>
      </p:sp>
      <p:sp>
        <p:nvSpPr>
          <p:cNvPr id="9" name="Rectangle 8"/>
          <p:cNvSpPr/>
          <p:nvPr userDrawn="1"/>
        </p:nvSpPr>
        <p:spPr>
          <a:xfrm>
            <a:off x="6654635" y="1957173"/>
            <a:ext cx="4800000" cy="1793875"/>
          </a:xfrm>
          <a:prstGeom prst="rect">
            <a:avLst/>
          </a:prstGeom>
          <a:solidFill>
            <a:srgbClr val="1E69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FFFFFF"/>
              </a:solidFill>
              <a:effectLst/>
              <a:uLnTx/>
              <a:uFillTx/>
              <a:latin typeface="Calibri"/>
              <a:ea typeface="+mn-ea"/>
              <a:cs typeface="+mn-cs"/>
            </a:endParaRPr>
          </a:p>
        </p:txBody>
      </p:sp>
      <p:sp>
        <p:nvSpPr>
          <p:cNvPr id="10" name="Rectangle 9"/>
          <p:cNvSpPr/>
          <p:nvPr userDrawn="1"/>
        </p:nvSpPr>
        <p:spPr>
          <a:xfrm>
            <a:off x="1782915" y="3804838"/>
            <a:ext cx="4800000" cy="1793875"/>
          </a:xfrm>
          <a:prstGeom prst="rect">
            <a:avLst/>
          </a:prstGeom>
          <a:solidFill>
            <a:srgbClr val="1E69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FFFFFF"/>
              </a:solidFill>
              <a:effectLst/>
              <a:uLnTx/>
              <a:uFillTx/>
              <a:latin typeface="Calibri"/>
              <a:ea typeface="+mn-ea"/>
              <a:cs typeface="+mn-cs"/>
            </a:endParaRPr>
          </a:p>
        </p:txBody>
      </p:sp>
      <p:sp>
        <p:nvSpPr>
          <p:cNvPr id="11" name="Rectangle 10"/>
          <p:cNvSpPr/>
          <p:nvPr userDrawn="1"/>
        </p:nvSpPr>
        <p:spPr>
          <a:xfrm>
            <a:off x="6654635" y="3804839"/>
            <a:ext cx="4800000" cy="1793875"/>
          </a:xfrm>
          <a:prstGeom prst="rect">
            <a:avLst/>
          </a:prstGeom>
          <a:solidFill>
            <a:srgbClr val="1E69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FFFFFF"/>
              </a:solidFill>
              <a:effectLst/>
              <a:uLnTx/>
              <a:uFillTx/>
              <a:latin typeface="Calibri"/>
              <a:ea typeface="+mn-ea"/>
              <a:cs typeface="+mn-cs"/>
            </a:endParaRPr>
          </a:p>
        </p:txBody>
      </p:sp>
      <p:sp>
        <p:nvSpPr>
          <p:cNvPr id="6" name="Espace réservé du texte 5"/>
          <p:cNvSpPr>
            <a:spLocks noGrp="1"/>
          </p:cNvSpPr>
          <p:nvPr>
            <p:ph type="body" sz="quarter" idx="11" hasCustomPrompt="1"/>
          </p:nvPr>
        </p:nvSpPr>
        <p:spPr>
          <a:xfrm>
            <a:off x="1782572" y="1979101"/>
            <a:ext cx="4785784" cy="612775"/>
          </a:xfrm>
          <a:prstGeom prst="rect">
            <a:avLst/>
          </a:prstGeom>
        </p:spPr>
        <p:txBody>
          <a:bodyPr anchor="b"/>
          <a:lstStyle>
            <a:lvl1pPr marL="0" indent="0">
              <a:buNone/>
              <a:defRPr sz="2000">
                <a:solidFill>
                  <a:schemeClr val="bg1"/>
                </a:solidFill>
                <a:latin typeface="Futura Medium" charset="0"/>
                <a:ea typeface="Futura Medium" charset="0"/>
                <a:cs typeface="Futura Medium"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fr-FR"/>
              <a:t>Titre 1</a:t>
            </a:r>
          </a:p>
        </p:txBody>
      </p:sp>
      <p:sp>
        <p:nvSpPr>
          <p:cNvPr id="22" name="Espace réservé du texte 5"/>
          <p:cNvSpPr>
            <a:spLocks noGrp="1"/>
          </p:cNvSpPr>
          <p:nvPr>
            <p:ph type="body" sz="quarter" idx="12" hasCustomPrompt="1"/>
          </p:nvPr>
        </p:nvSpPr>
        <p:spPr>
          <a:xfrm>
            <a:off x="6669192" y="1979101"/>
            <a:ext cx="4785784" cy="612775"/>
          </a:xfrm>
          <a:prstGeom prst="rect">
            <a:avLst/>
          </a:prstGeom>
        </p:spPr>
        <p:txBody>
          <a:bodyPr anchor="b"/>
          <a:lstStyle>
            <a:lvl1pPr marL="0" indent="0">
              <a:buNone/>
              <a:defRPr sz="2000">
                <a:solidFill>
                  <a:schemeClr val="bg1"/>
                </a:solidFill>
                <a:latin typeface="Futura Medium" charset="0"/>
                <a:ea typeface="Futura Medium" charset="0"/>
                <a:cs typeface="Futura Medium"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fr-FR"/>
              <a:t>Titre 2</a:t>
            </a:r>
          </a:p>
        </p:txBody>
      </p:sp>
      <p:sp>
        <p:nvSpPr>
          <p:cNvPr id="23" name="Espace réservé du texte 5"/>
          <p:cNvSpPr>
            <a:spLocks noGrp="1"/>
          </p:cNvSpPr>
          <p:nvPr>
            <p:ph type="body" sz="quarter" idx="13" hasCustomPrompt="1"/>
          </p:nvPr>
        </p:nvSpPr>
        <p:spPr>
          <a:xfrm>
            <a:off x="1781888" y="2597538"/>
            <a:ext cx="4785784" cy="1165914"/>
          </a:xfrm>
          <a:prstGeom prst="rect">
            <a:avLst/>
          </a:prstGeom>
        </p:spPr>
        <p:txBody>
          <a:bodyPr/>
          <a:lstStyle>
            <a:lvl1pPr marL="0" indent="0">
              <a:buNone/>
              <a:defRPr sz="1400">
                <a:solidFill>
                  <a:schemeClr val="bg1"/>
                </a:solidFill>
                <a:latin typeface="+mn-lt"/>
                <a:ea typeface="Futura Medium" charset="0"/>
                <a:cs typeface="Futura Medium"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fr-FR"/>
              <a:t>Contenu 1</a:t>
            </a:r>
          </a:p>
        </p:txBody>
      </p:sp>
      <p:sp>
        <p:nvSpPr>
          <p:cNvPr id="24" name="Espace réservé du texte 5"/>
          <p:cNvSpPr>
            <a:spLocks noGrp="1"/>
          </p:cNvSpPr>
          <p:nvPr>
            <p:ph type="body" sz="quarter" idx="14" hasCustomPrompt="1"/>
          </p:nvPr>
        </p:nvSpPr>
        <p:spPr>
          <a:xfrm>
            <a:off x="6661743" y="2597538"/>
            <a:ext cx="4785784" cy="1165914"/>
          </a:xfrm>
          <a:prstGeom prst="rect">
            <a:avLst/>
          </a:prstGeom>
        </p:spPr>
        <p:txBody>
          <a:bodyPr/>
          <a:lstStyle>
            <a:lvl1pPr marL="0" indent="0">
              <a:buNone/>
              <a:defRPr sz="1400">
                <a:solidFill>
                  <a:schemeClr val="bg1"/>
                </a:solidFill>
                <a:latin typeface="+mn-lt"/>
                <a:ea typeface="Futura Medium" charset="0"/>
                <a:cs typeface="Futura Medium"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fr-FR"/>
              <a:t>Contenu 2</a:t>
            </a:r>
          </a:p>
        </p:txBody>
      </p:sp>
      <p:sp>
        <p:nvSpPr>
          <p:cNvPr id="25" name="Espace réservé du texte 5"/>
          <p:cNvSpPr>
            <a:spLocks noGrp="1"/>
          </p:cNvSpPr>
          <p:nvPr>
            <p:ph type="body" sz="quarter" idx="15" hasCustomPrompt="1"/>
          </p:nvPr>
        </p:nvSpPr>
        <p:spPr>
          <a:xfrm>
            <a:off x="1797131" y="3825766"/>
            <a:ext cx="4785784" cy="612775"/>
          </a:xfrm>
          <a:prstGeom prst="rect">
            <a:avLst/>
          </a:prstGeom>
        </p:spPr>
        <p:txBody>
          <a:bodyPr anchor="b"/>
          <a:lstStyle>
            <a:lvl1pPr marL="0" indent="0">
              <a:buNone/>
              <a:defRPr sz="2000">
                <a:solidFill>
                  <a:schemeClr val="bg1"/>
                </a:solidFill>
                <a:latin typeface="Futura Medium" charset="0"/>
                <a:ea typeface="Futura Medium" charset="0"/>
                <a:cs typeface="Futura Medium"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fr-FR"/>
              <a:t>Titre 3</a:t>
            </a:r>
          </a:p>
        </p:txBody>
      </p:sp>
      <p:sp>
        <p:nvSpPr>
          <p:cNvPr id="26" name="Espace réservé du texte 5"/>
          <p:cNvSpPr>
            <a:spLocks noGrp="1"/>
          </p:cNvSpPr>
          <p:nvPr>
            <p:ph type="body" sz="quarter" idx="16" hasCustomPrompt="1"/>
          </p:nvPr>
        </p:nvSpPr>
        <p:spPr>
          <a:xfrm>
            <a:off x="1796447" y="4444203"/>
            <a:ext cx="4785784" cy="1165914"/>
          </a:xfrm>
          <a:prstGeom prst="rect">
            <a:avLst/>
          </a:prstGeom>
        </p:spPr>
        <p:txBody>
          <a:bodyPr/>
          <a:lstStyle>
            <a:lvl1pPr marL="0" indent="0">
              <a:buNone/>
              <a:defRPr sz="1400">
                <a:solidFill>
                  <a:schemeClr val="bg1"/>
                </a:solidFill>
                <a:latin typeface="+mn-lt"/>
                <a:ea typeface="Futura Medium" charset="0"/>
                <a:cs typeface="Futura Medium"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fr-FR"/>
              <a:t>Contenu 3</a:t>
            </a:r>
          </a:p>
        </p:txBody>
      </p:sp>
      <p:sp>
        <p:nvSpPr>
          <p:cNvPr id="27" name="Espace réservé du texte 5"/>
          <p:cNvSpPr>
            <a:spLocks noGrp="1"/>
          </p:cNvSpPr>
          <p:nvPr>
            <p:ph type="body" sz="quarter" idx="17" hasCustomPrompt="1"/>
          </p:nvPr>
        </p:nvSpPr>
        <p:spPr>
          <a:xfrm>
            <a:off x="6669876" y="3820103"/>
            <a:ext cx="4785784" cy="612775"/>
          </a:xfrm>
          <a:prstGeom prst="rect">
            <a:avLst/>
          </a:prstGeom>
        </p:spPr>
        <p:txBody>
          <a:bodyPr anchor="b"/>
          <a:lstStyle>
            <a:lvl1pPr marL="0" indent="0">
              <a:buNone/>
              <a:defRPr sz="2000">
                <a:solidFill>
                  <a:schemeClr val="bg1"/>
                </a:solidFill>
                <a:latin typeface="Futura Medium" charset="0"/>
                <a:ea typeface="Futura Medium" charset="0"/>
                <a:cs typeface="Futura Medium"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fr-FR"/>
              <a:t>Titre 4</a:t>
            </a:r>
          </a:p>
        </p:txBody>
      </p:sp>
      <p:sp>
        <p:nvSpPr>
          <p:cNvPr id="32" name="Espace réservé du texte 5"/>
          <p:cNvSpPr>
            <a:spLocks noGrp="1"/>
          </p:cNvSpPr>
          <p:nvPr>
            <p:ph type="body" sz="quarter" idx="18" hasCustomPrompt="1"/>
          </p:nvPr>
        </p:nvSpPr>
        <p:spPr>
          <a:xfrm>
            <a:off x="6669192" y="4438540"/>
            <a:ext cx="4785784" cy="1165914"/>
          </a:xfrm>
          <a:prstGeom prst="rect">
            <a:avLst/>
          </a:prstGeom>
        </p:spPr>
        <p:txBody>
          <a:bodyPr/>
          <a:lstStyle>
            <a:lvl1pPr marL="0" indent="0">
              <a:buNone/>
              <a:defRPr sz="1400">
                <a:solidFill>
                  <a:schemeClr val="bg1"/>
                </a:solidFill>
                <a:latin typeface="+mn-lt"/>
                <a:ea typeface="Futura Medium" charset="0"/>
                <a:cs typeface="Futura Medium"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fr-FR"/>
              <a:t>Contenu 4</a:t>
            </a:r>
          </a:p>
        </p:txBody>
      </p:sp>
      <p:sp>
        <p:nvSpPr>
          <p:cNvPr id="29" name="Title 1">
            <a:extLst>
              <a:ext uri="{FF2B5EF4-FFF2-40B4-BE49-F238E27FC236}">
                <a16:creationId xmlns:a16="http://schemas.microsoft.com/office/drawing/2014/main" id="{874952A8-CEDE-4786-84D3-F2BEDB65EA88}"/>
              </a:ext>
            </a:extLst>
          </p:cNvPr>
          <p:cNvSpPr>
            <a:spLocks noGrp="1"/>
          </p:cNvSpPr>
          <p:nvPr>
            <p:ph type="title" hasCustomPrompt="1"/>
          </p:nvPr>
        </p:nvSpPr>
        <p:spPr>
          <a:xfrm>
            <a:off x="586503" y="365127"/>
            <a:ext cx="9570884" cy="614684"/>
          </a:xfrm>
          <a:prstGeom prst="rect">
            <a:avLst/>
          </a:prstGeom>
        </p:spPr>
        <p:txBody>
          <a:bodyPr>
            <a:normAutofit/>
          </a:bodyPr>
          <a:lstStyle>
            <a:lvl1pPr>
              <a:defRPr sz="3200">
                <a:solidFill>
                  <a:srgbClr val="1E699D"/>
                </a:solidFill>
                <a:latin typeface="Futura Medium" charset="0"/>
                <a:ea typeface="Futura Medium" charset="0"/>
                <a:cs typeface="Futura Medium" charset="0"/>
              </a:defRPr>
            </a:lvl1pPr>
          </a:lstStyle>
          <a:p>
            <a:r>
              <a:rPr lang="fr-FR"/>
              <a:t>Cliquez pour modifier le titre</a:t>
            </a:r>
            <a:endParaRPr lang="en-US"/>
          </a:p>
        </p:txBody>
      </p:sp>
      <p:sp>
        <p:nvSpPr>
          <p:cNvPr id="30" name="Espace réservé du numéro de diapositive 2">
            <a:extLst>
              <a:ext uri="{FF2B5EF4-FFF2-40B4-BE49-F238E27FC236}">
                <a16:creationId xmlns:a16="http://schemas.microsoft.com/office/drawing/2014/main" id="{8535011E-5405-404E-A399-6EDF9102DCA5}"/>
              </a:ext>
            </a:extLst>
          </p:cNvPr>
          <p:cNvSpPr>
            <a:spLocks noGrp="1"/>
          </p:cNvSpPr>
          <p:nvPr>
            <p:ph type="sldNum" sz="quarter" idx="10"/>
          </p:nvPr>
        </p:nvSpPr>
        <p:spPr>
          <a:xfrm>
            <a:off x="11120926" y="6388815"/>
            <a:ext cx="844039" cy="365125"/>
          </a:xfrm>
        </p:spPr>
        <p:txBody>
          <a:bodyPr/>
          <a:lstStyle/>
          <a:p>
            <a:fld id="{9FCF0D27-783A-4A41-A067-B898C8DC56C7}" type="slidenum">
              <a:rPr lang="fr-FR" smtClean="0">
                <a:solidFill>
                  <a:srgbClr val="1E699D">
                    <a:lumMod val="50000"/>
                    <a:lumOff val="50000"/>
                  </a:srgbClr>
                </a:solidFill>
              </a:rPr>
              <a:pPr/>
              <a:t>‹nr.›</a:t>
            </a:fld>
            <a:endParaRPr lang="fr-FR">
              <a:solidFill>
                <a:srgbClr val="1E699D">
                  <a:lumMod val="50000"/>
                  <a:lumOff val="50000"/>
                </a:srgbClr>
              </a:solidFill>
            </a:endParaRPr>
          </a:p>
        </p:txBody>
      </p:sp>
    </p:spTree>
    <p:extLst>
      <p:ext uri="{BB962C8B-B14F-4D97-AF65-F5344CB8AC3E}">
        <p14:creationId xmlns:p14="http://schemas.microsoft.com/office/powerpoint/2010/main" val="3684244598"/>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1_Disposition personnalisée">
    <p:spTree>
      <p:nvGrpSpPr>
        <p:cNvPr id="1" name=""/>
        <p:cNvGrpSpPr/>
        <p:nvPr/>
      </p:nvGrpSpPr>
      <p:grpSpPr>
        <a:xfrm>
          <a:off x="0" y="0"/>
          <a:ext cx="0" cy="0"/>
          <a:chOff x="0" y="0"/>
          <a:chExt cx="0" cy="0"/>
        </a:xfrm>
      </p:grpSpPr>
      <p:sp>
        <p:nvSpPr>
          <p:cNvPr id="3" name="Espace réservé du numéro de diapositive 2"/>
          <p:cNvSpPr>
            <a:spLocks noGrp="1"/>
          </p:cNvSpPr>
          <p:nvPr>
            <p:ph type="sldNum" sz="quarter" idx="10"/>
          </p:nvPr>
        </p:nvSpPr>
        <p:spPr>
          <a:xfrm>
            <a:off x="11120926" y="6388815"/>
            <a:ext cx="844039" cy="365125"/>
          </a:xfrm>
        </p:spPr>
        <p:txBody>
          <a:bodyPr/>
          <a:lstStyle/>
          <a:p>
            <a:fld id="{9FCF0D27-783A-4A41-A067-B898C8DC56C7}" type="slidenum">
              <a:rPr lang="fr-FR" smtClean="0">
                <a:solidFill>
                  <a:srgbClr val="1E699D">
                    <a:lumMod val="50000"/>
                    <a:lumOff val="50000"/>
                  </a:srgbClr>
                </a:solidFill>
              </a:rPr>
              <a:pPr/>
              <a:t>‹nr.›</a:t>
            </a:fld>
            <a:endParaRPr lang="fr-FR">
              <a:solidFill>
                <a:srgbClr val="1E699D">
                  <a:lumMod val="50000"/>
                  <a:lumOff val="50000"/>
                </a:srgbClr>
              </a:solidFill>
            </a:endParaRPr>
          </a:p>
        </p:txBody>
      </p:sp>
      <p:sp>
        <p:nvSpPr>
          <p:cNvPr id="4" name="Title 1"/>
          <p:cNvSpPr>
            <a:spLocks noGrp="1"/>
          </p:cNvSpPr>
          <p:nvPr>
            <p:ph type="title" hasCustomPrompt="1"/>
          </p:nvPr>
        </p:nvSpPr>
        <p:spPr>
          <a:xfrm>
            <a:off x="586503" y="365127"/>
            <a:ext cx="9570884" cy="614684"/>
          </a:xfrm>
          <a:prstGeom prst="rect">
            <a:avLst/>
          </a:prstGeom>
        </p:spPr>
        <p:txBody>
          <a:bodyPr>
            <a:normAutofit/>
          </a:bodyPr>
          <a:lstStyle>
            <a:lvl1pPr>
              <a:defRPr sz="3200">
                <a:solidFill>
                  <a:srgbClr val="1E699D"/>
                </a:solidFill>
                <a:latin typeface="Futura Medium" charset="0"/>
                <a:ea typeface="Futura Medium" charset="0"/>
                <a:cs typeface="Futura Medium" charset="0"/>
              </a:defRPr>
            </a:lvl1pPr>
          </a:lstStyle>
          <a:p>
            <a:r>
              <a:rPr lang="fr-FR"/>
              <a:t>Cliquez pour modifier le titre</a:t>
            </a:r>
            <a:endParaRPr lang="en-US"/>
          </a:p>
        </p:txBody>
      </p:sp>
      <p:sp>
        <p:nvSpPr>
          <p:cNvPr id="7" name="Espace réservé pour une image  6"/>
          <p:cNvSpPr>
            <a:spLocks noGrp="1"/>
          </p:cNvSpPr>
          <p:nvPr>
            <p:ph type="pic" sz="quarter" idx="11" hasCustomPrompt="1"/>
          </p:nvPr>
        </p:nvSpPr>
        <p:spPr>
          <a:xfrm>
            <a:off x="1782915" y="1926029"/>
            <a:ext cx="2880000" cy="2160000"/>
          </a:xfrm>
          <a:prstGeom prst="ellipse">
            <a:avLst/>
          </a:prstGeom>
        </p:spPr>
        <p:txBody>
          <a:bodyPr/>
          <a:lstStyle>
            <a:lvl1pPr>
              <a:defRPr>
                <a:solidFill>
                  <a:srgbClr val="71FC1C"/>
                </a:solidFill>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fr-FR"/>
              <a:t>Image</a:t>
            </a:r>
          </a:p>
        </p:txBody>
      </p:sp>
      <p:sp>
        <p:nvSpPr>
          <p:cNvPr id="15" name="Espace réservé pour une image  6"/>
          <p:cNvSpPr>
            <a:spLocks noGrp="1"/>
          </p:cNvSpPr>
          <p:nvPr>
            <p:ph type="pic" sz="quarter" idx="17" hasCustomPrompt="1"/>
          </p:nvPr>
        </p:nvSpPr>
        <p:spPr>
          <a:xfrm>
            <a:off x="4869164" y="1926029"/>
            <a:ext cx="2880000" cy="2160000"/>
          </a:xfrm>
          <a:prstGeom prst="ellipse">
            <a:avLst/>
          </a:prstGeom>
        </p:spPr>
        <p:txBody>
          <a:bodyPr/>
          <a:lstStyle>
            <a:lvl1pPr>
              <a:defRPr>
                <a:solidFill>
                  <a:srgbClr val="71FC1C"/>
                </a:solidFill>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fr-FR"/>
              <a:t>Image</a:t>
            </a:r>
          </a:p>
        </p:txBody>
      </p:sp>
      <p:sp>
        <p:nvSpPr>
          <p:cNvPr id="16" name="Espace réservé pour une image  6"/>
          <p:cNvSpPr>
            <a:spLocks noGrp="1"/>
          </p:cNvSpPr>
          <p:nvPr>
            <p:ph type="pic" sz="quarter" idx="18" hasCustomPrompt="1"/>
          </p:nvPr>
        </p:nvSpPr>
        <p:spPr>
          <a:xfrm>
            <a:off x="7955413" y="1926029"/>
            <a:ext cx="2880000" cy="2160000"/>
          </a:xfrm>
          <a:prstGeom prst="ellipse">
            <a:avLst/>
          </a:prstGeom>
        </p:spPr>
        <p:txBody>
          <a:bodyPr/>
          <a:lstStyle>
            <a:lvl1pPr algn="ctr">
              <a:defRPr>
                <a:solidFill>
                  <a:srgbClr val="71FC1C"/>
                </a:solidFill>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fr-FR"/>
              <a:t>Image</a:t>
            </a:r>
          </a:p>
        </p:txBody>
      </p:sp>
      <p:sp>
        <p:nvSpPr>
          <p:cNvPr id="11" name="Espace réservé du texte 9"/>
          <p:cNvSpPr>
            <a:spLocks noGrp="1"/>
          </p:cNvSpPr>
          <p:nvPr>
            <p:ph type="body" sz="quarter" idx="12" hasCustomPrompt="1"/>
          </p:nvPr>
        </p:nvSpPr>
        <p:spPr>
          <a:xfrm>
            <a:off x="1782915" y="4226363"/>
            <a:ext cx="2880000" cy="371008"/>
          </a:xfrm>
          <a:prstGeom prst="rect">
            <a:avLst/>
          </a:prstGeom>
        </p:spPr>
        <p:txBody>
          <a:bodyPr anchor="t"/>
          <a:lstStyle>
            <a:lvl1pPr algn="ctr">
              <a:defRPr sz="1800" b="0">
                <a:solidFill>
                  <a:srgbClr val="00B0F0"/>
                </a:solidFill>
                <a:latin typeface="Futura Medium" charset="0"/>
                <a:ea typeface="Futura Medium" charset="0"/>
                <a:cs typeface="Futura Medium"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fr-FR"/>
              <a:t>Titre</a:t>
            </a:r>
          </a:p>
        </p:txBody>
      </p:sp>
      <p:sp>
        <p:nvSpPr>
          <p:cNvPr id="13" name="Espace réservé du texte 9"/>
          <p:cNvSpPr>
            <a:spLocks noGrp="1"/>
          </p:cNvSpPr>
          <p:nvPr>
            <p:ph type="body" sz="quarter" idx="19" hasCustomPrompt="1"/>
          </p:nvPr>
        </p:nvSpPr>
        <p:spPr>
          <a:xfrm>
            <a:off x="1782915" y="4608612"/>
            <a:ext cx="2880000" cy="801520"/>
          </a:xfrm>
          <a:prstGeom prst="rect">
            <a:avLst/>
          </a:prstGeom>
        </p:spPr>
        <p:txBody>
          <a:bodyPr anchor="t"/>
          <a:lstStyle>
            <a:lvl1pPr algn="ctr">
              <a:defRPr sz="1400" b="0">
                <a:solidFill>
                  <a:srgbClr val="1E699D"/>
                </a:solidFill>
                <a:latin typeface="+mn-lt"/>
                <a:ea typeface="Futura Medium" charset="0"/>
                <a:cs typeface="Futura Medium"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fr-FR"/>
              <a:t>Description</a:t>
            </a:r>
          </a:p>
        </p:txBody>
      </p:sp>
      <p:sp>
        <p:nvSpPr>
          <p:cNvPr id="17" name="Espace réservé du texte 9"/>
          <p:cNvSpPr>
            <a:spLocks noGrp="1"/>
          </p:cNvSpPr>
          <p:nvPr>
            <p:ph type="body" sz="quarter" idx="20" hasCustomPrompt="1"/>
          </p:nvPr>
        </p:nvSpPr>
        <p:spPr>
          <a:xfrm>
            <a:off x="4869164" y="4226363"/>
            <a:ext cx="2880000" cy="371008"/>
          </a:xfrm>
          <a:prstGeom prst="rect">
            <a:avLst/>
          </a:prstGeom>
        </p:spPr>
        <p:txBody>
          <a:bodyPr anchor="t"/>
          <a:lstStyle>
            <a:lvl1pPr algn="ctr">
              <a:defRPr sz="1800" b="0">
                <a:solidFill>
                  <a:srgbClr val="00B0F0"/>
                </a:solidFill>
                <a:latin typeface="Futura Medium" charset="0"/>
                <a:ea typeface="Futura Medium" charset="0"/>
                <a:cs typeface="Futura Medium"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fr-FR"/>
              <a:t>Titre</a:t>
            </a:r>
          </a:p>
        </p:txBody>
      </p:sp>
      <p:sp>
        <p:nvSpPr>
          <p:cNvPr id="18" name="Espace réservé du texte 9"/>
          <p:cNvSpPr>
            <a:spLocks noGrp="1"/>
          </p:cNvSpPr>
          <p:nvPr>
            <p:ph type="body" sz="quarter" idx="21" hasCustomPrompt="1"/>
          </p:nvPr>
        </p:nvSpPr>
        <p:spPr>
          <a:xfrm>
            <a:off x="4869164" y="4608612"/>
            <a:ext cx="2880000" cy="801520"/>
          </a:xfrm>
          <a:prstGeom prst="rect">
            <a:avLst/>
          </a:prstGeom>
        </p:spPr>
        <p:txBody>
          <a:bodyPr anchor="t"/>
          <a:lstStyle>
            <a:lvl1pPr algn="ctr">
              <a:defRPr sz="1400" b="0">
                <a:solidFill>
                  <a:srgbClr val="1E699D"/>
                </a:solidFill>
                <a:latin typeface="+mn-lt"/>
                <a:ea typeface="Futura Medium" charset="0"/>
                <a:cs typeface="Futura Medium"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fr-FR"/>
              <a:t>Description</a:t>
            </a:r>
          </a:p>
        </p:txBody>
      </p:sp>
      <p:sp>
        <p:nvSpPr>
          <p:cNvPr id="19" name="Espace réservé du texte 9"/>
          <p:cNvSpPr>
            <a:spLocks noGrp="1"/>
          </p:cNvSpPr>
          <p:nvPr>
            <p:ph type="body" sz="quarter" idx="22" hasCustomPrompt="1"/>
          </p:nvPr>
        </p:nvSpPr>
        <p:spPr>
          <a:xfrm>
            <a:off x="7955413" y="4226363"/>
            <a:ext cx="2880000" cy="371008"/>
          </a:xfrm>
          <a:prstGeom prst="rect">
            <a:avLst/>
          </a:prstGeom>
        </p:spPr>
        <p:txBody>
          <a:bodyPr anchor="t"/>
          <a:lstStyle>
            <a:lvl1pPr algn="ctr">
              <a:defRPr sz="1800" b="0">
                <a:solidFill>
                  <a:srgbClr val="00B0F0"/>
                </a:solidFill>
                <a:latin typeface="Futura Medium" charset="0"/>
                <a:ea typeface="Futura Medium" charset="0"/>
                <a:cs typeface="Futura Medium"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fr-FR"/>
              <a:t>Titre</a:t>
            </a:r>
          </a:p>
        </p:txBody>
      </p:sp>
      <p:sp>
        <p:nvSpPr>
          <p:cNvPr id="20" name="Espace réservé du texte 9"/>
          <p:cNvSpPr>
            <a:spLocks noGrp="1"/>
          </p:cNvSpPr>
          <p:nvPr>
            <p:ph type="body" sz="quarter" idx="23" hasCustomPrompt="1"/>
          </p:nvPr>
        </p:nvSpPr>
        <p:spPr>
          <a:xfrm>
            <a:off x="7955413" y="4608612"/>
            <a:ext cx="2880000" cy="801520"/>
          </a:xfrm>
          <a:prstGeom prst="rect">
            <a:avLst/>
          </a:prstGeom>
        </p:spPr>
        <p:txBody>
          <a:bodyPr anchor="t"/>
          <a:lstStyle>
            <a:lvl1pPr algn="ctr">
              <a:defRPr sz="1400" b="0">
                <a:solidFill>
                  <a:srgbClr val="1E699D"/>
                </a:solidFill>
                <a:latin typeface="+mn-lt"/>
                <a:ea typeface="Futura Medium" charset="0"/>
                <a:cs typeface="Futura Medium"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fr-FR"/>
              <a:t>Description</a:t>
            </a:r>
          </a:p>
        </p:txBody>
      </p:sp>
    </p:spTree>
    <p:extLst>
      <p:ext uri="{BB962C8B-B14F-4D97-AF65-F5344CB8AC3E}">
        <p14:creationId xmlns:p14="http://schemas.microsoft.com/office/powerpoint/2010/main" val="1276954467"/>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Disposition personnalisée">
    <p:spTree>
      <p:nvGrpSpPr>
        <p:cNvPr id="1" name=""/>
        <p:cNvGrpSpPr/>
        <p:nvPr/>
      </p:nvGrpSpPr>
      <p:grpSpPr>
        <a:xfrm>
          <a:off x="0" y="0"/>
          <a:ext cx="0" cy="0"/>
          <a:chOff x="0" y="0"/>
          <a:chExt cx="0" cy="0"/>
        </a:xfrm>
      </p:grpSpPr>
      <p:sp>
        <p:nvSpPr>
          <p:cNvPr id="7" name="Espace réservé pour une image  6"/>
          <p:cNvSpPr>
            <a:spLocks noGrp="1"/>
          </p:cNvSpPr>
          <p:nvPr>
            <p:ph type="pic" sz="quarter" idx="11" hasCustomPrompt="1"/>
          </p:nvPr>
        </p:nvSpPr>
        <p:spPr>
          <a:xfrm>
            <a:off x="1782915" y="2035891"/>
            <a:ext cx="2880000" cy="2160000"/>
          </a:xfrm>
          <a:prstGeom prst="rect">
            <a:avLst/>
          </a:prstGeom>
        </p:spPr>
        <p:txBody>
          <a:bodyPr/>
          <a:lstStyle>
            <a:lvl1pPr>
              <a:defRPr>
                <a:solidFill>
                  <a:srgbClr val="71FC1C"/>
                </a:solidFill>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fr-FR"/>
              <a:t>Image</a:t>
            </a:r>
          </a:p>
        </p:txBody>
      </p:sp>
      <p:sp>
        <p:nvSpPr>
          <p:cNvPr id="10" name="Espace réservé du texte 9"/>
          <p:cNvSpPr>
            <a:spLocks noGrp="1"/>
          </p:cNvSpPr>
          <p:nvPr>
            <p:ph type="body" sz="quarter" idx="12" hasCustomPrompt="1"/>
          </p:nvPr>
        </p:nvSpPr>
        <p:spPr>
          <a:xfrm>
            <a:off x="1782915" y="4336225"/>
            <a:ext cx="2880000" cy="371008"/>
          </a:xfrm>
          <a:prstGeom prst="rect">
            <a:avLst/>
          </a:prstGeom>
        </p:spPr>
        <p:txBody>
          <a:bodyPr anchor="t"/>
          <a:lstStyle>
            <a:lvl1pPr algn="ctr">
              <a:defRPr sz="1800" b="0">
                <a:solidFill>
                  <a:srgbClr val="00B0F0"/>
                </a:solidFill>
                <a:latin typeface="Futura Medium" charset="0"/>
                <a:ea typeface="Futura Medium" charset="0"/>
                <a:cs typeface="Futura Medium"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fr-FR"/>
              <a:t>Titre</a:t>
            </a:r>
          </a:p>
        </p:txBody>
      </p:sp>
      <p:sp>
        <p:nvSpPr>
          <p:cNvPr id="15" name="Espace réservé pour une image  6"/>
          <p:cNvSpPr>
            <a:spLocks noGrp="1"/>
          </p:cNvSpPr>
          <p:nvPr>
            <p:ph type="pic" sz="quarter" idx="17" hasCustomPrompt="1"/>
          </p:nvPr>
        </p:nvSpPr>
        <p:spPr>
          <a:xfrm>
            <a:off x="4869164" y="2035891"/>
            <a:ext cx="2880000" cy="2160000"/>
          </a:xfrm>
          <a:prstGeom prst="rect">
            <a:avLst/>
          </a:prstGeom>
        </p:spPr>
        <p:txBody>
          <a:bodyPr/>
          <a:lstStyle>
            <a:lvl1pPr>
              <a:defRPr>
                <a:solidFill>
                  <a:srgbClr val="71FC1C"/>
                </a:solidFill>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fr-FR"/>
              <a:t>Image</a:t>
            </a:r>
          </a:p>
        </p:txBody>
      </p:sp>
      <p:sp>
        <p:nvSpPr>
          <p:cNvPr id="16" name="Espace réservé pour une image  6"/>
          <p:cNvSpPr>
            <a:spLocks noGrp="1"/>
          </p:cNvSpPr>
          <p:nvPr>
            <p:ph type="pic" sz="quarter" idx="18" hasCustomPrompt="1"/>
          </p:nvPr>
        </p:nvSpPr>
        <p:spPr>
          <a:xfrm>
            <a:off x="7955413" y="2035891"/>
            <a:ext cx="2880000" cy="2160000"/>
          </a:xfrm>
          <a:prstGeom prst="rect">
            <a:avLst/>
          </a:prstGeom>
        </p:spPr>
        <p:txBody>
          <a:bodyPr/>
          <a:lstStyle>
            <a:lvl1pPr algn="ctr">
              <a:defRPr>
                <a:solidFill>
                  <a:srgbClr val="71FC1C"/>
                </a:solidFill>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fr-FR"/>
              <a:t>Image</a:t>
            </a:r>
          </a:p>
        </p:txBody>
      </p:sp>
      <p:sp>
        <p:nvSpPr>
          <p:cNvPr id="17" name="Espace réservé du texte 9"/>
          <p:cNvSpPr>
            <a:spLocks noGrp="1"/>
          </p:cNvSpPr>
          <p:nvPr>
            <p:ph type="body" sz="quarter" idx="19" hasCustomPrompt="1"/>
          </p:nvPr>
        </p:nvSpPr>
        <p:spPr>
          <a:xfrm>
            <a:off x="1782915" y="4718474"/>
            <a:ext cx="2880000" cy="801520"/>
          </a:xfrm>
          <a:prstGeom prst="rect">
            <a:avLst/>
          </a:prstGeom>
        </p:spPr>
        <p:txBody>
          <a:bodyPr anchor="t"/>
          <a:lstStyle>
            <a:lvl1pPr algn="ctr">
              <a:defRPr sz="1400" b="0">
                <a:solidFill>
                  <a:srgbClr val="1E699D"/>
                </a:solidFill>
                <a:latin typeface="+mn-lt"/>
                <a:ea typeface="Futura Medium" charset="0"/>
                <a:cs typeface="Futura Medium"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fr-FR"/>
              <a:t>Description</a:t>
            </a:r>
          </a:p>
        </p:txBody>
      </p:sp>
      <p:sp>
        <p:nvSpPr>
          <p:cNvPr id="18" name="Espace réservé du texte 9"/>
          <p:cNvSpPr>
            <a:spLocks noGrp="1"/>
          </p:cNvSpPr>
          <p:nvPr>
            <p:ph type="body" sz="quarter" idx="20" hasCustomPrompt="1"/>
          </p:nvPr>
        </p:nvSpPr>
        <p:spPr>
          <a:xfrm>
            <a:off x="4869164" y="4336225"/>
            <a:ext cx="2880000" cy="371008"/>
          </a:xfrm>
          <a:prstGeom prst="rect">
            <a:avLst/>
          </a:prstGeom>
        </p:spPr>
        <p:txBody>
          <a:bodyPr anchor="t"/>
          <a:lstStyle>
            <a:lvl1pPr algn="ctr">
              <a:defRPr sz="1800" b="0">
                <a:solidFill>
                  <a:srgbClr val="00B0F0"/>
                </a:solidFill>
                <a:latin typeface="Futura Medium" charset="0"/>
                <a:ea typeface="Futura Medium" charset="0"/>
                <a:cs typeface="Futura Medium"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fr-FR"/>
              <a:t>Titre</a:t>
            </a:r>
          </a:p>
        </p:txBody>
      </p:sp>
      <p:sp>
        <p:nvSpPr>
          <p:cNvPr id="19" name="Espace réservé du texte 9"/>
          <p:cNvSpPr>
            <a:spLocks noGrp="1"/>
          </p:cNvSpPr>
          <p:nvPr>
            <p:ph type="body" sz="quarter" idx="21" hasCustomPrompt="1"/>
          </p:nvPr>
        </p:nvSpPr>
        <p:spPr>
          <a:xfrm>
            <a:off x="4869164" y="4718474"/>
            <a:ext cx="2880000" cy="801520"/>
          </a:xfrm>
          <a:prstGeom prst="rect">
            <a:avLst/>
          </a:prstGeom>
        </p:spPr>
        <p:txBody>
          <a:bodyPr anchor="t"/>
          <a:lstStyle>
            <a:lvl1pPr algn="ctr">
              <a:defRPr sz="1400" b="0">
                <a:solidFill>
                  <a:srgbClr val="1E699D"/>
                </a:solidFill>
                <a:latin typeface="+mn-lt"/>
                <a:ea typeface="Futura Medium" charset="0"/>
                <a:cs typeface="Futura Medium"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fr-FR"/>
              <a:t>Description</a:t>
            </a:r>
          </a:p>
        </p:txBody>
      </p:sp>
      <p:sp>
        <p:nvSpPr>
          <p:cNvPr id="20" name="Espace réservé du texte 9"/>
          <p:cNvSpPr>
            <a:spLocks noGrp="1"/>
          </p:cNvSpPr>
          <p:nvPr>
            <p:ph type="body" sz="quarter" idx="22" hasCustomPrompt="1"/>
          </p:nvPr>
        </p:nvSpPr>
        <p:spPr>
          <a:xfrm>
            <a:off x="7955413" y="4336225"/>
            <a:ext cx="2880000" cy="371008"/>
          </a:xfrm>
          <a:prstGeom prst="rect">
            <a:avLst/>
          </a:prstGeom>
        </p:spPr>
        <p:txBody>
          <a:bodyPr anchor="t"/>
          <a:lstStyle>
            <a:lvl1pPr algn="ctr">
              <a:defRPr sz="1800" b="0">
                <a:solidFill>
                  <a:srgbClr val="00B0F0"/>
                </a:solidFill>
                <a:latin typeface="Futura Medium" charset="0"/>
                <a:ea typeface="Futura Medium" charset="0"/>
                <a:cs typeface="Futura Medium"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fr-FR"/>
              <a:t>Titre</a:t>
            </a:r>
          </a:p>
        </p:txBody>
      </p:sp>
      <p:sp>
        <p:nvSpPr>
          <p:cNvPr id="21" name="Espace réservé du texte 9"/>
          <p:cNvSpPr>
            <a:spLocks noGrp="1"/>
          </p:cNvSpPr>
          <p:nvPr>
            <p:ph type="body" sz="quarter" idx="23" hasCustomPrompt="1"/>
          </p:nvPr>
        </p:nvSpPr>
        <p:spPr>
          <a:xfrm>
            <a:off x="7955413" y="4718474"/>
            <a:ext cx="2880000" cy="801520"/>
          </a:xfrm>
          <a:prstGeom prst="rect">
            <a:avLst/>
          </a:prstGeom>
        </p:spPr>
        <p:txBody>
          <a:bodyPr anchor="t"/>
          <a:lstStyle>
            <a:lvl1pPr algn="ctr">
              <a:defRPr sz="1400" b="0">
                <a:solidFill>
                  <a:srgbClr val="1E699D"/>
                </a:solidFill>
                <a:latin typeface="+mn-lt"/>
                <a:ea typeface="Futura Medium" charset="0"/>
                <a:cs typeface="Futura Medium"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fr-FR"/>
              <a:t>Description</a:t>
            </a:r>
          </a:p>
        </p:txBody>
      </p:sp>
      <p:sp>
        <p:nvSpPr>
          <p:cNvPr id="23" name="Title 1">
            <a:extLst>
              <a:ext uri="{FF2B5EF4-FFF2-40B4-BE49-F238E27FC236}">
                <a16:creationId xmlns:a16="http://schemas.microsoft.com/office/drawing/2014/main" id="{0743AD47-AD98-4138-A7E5-81829C4859FF}"/>
              </a:ext>
            </a:extLst>
          </p:cNvPr>
          <p:cNvSpPr>
            <a:spLocks noGrp="1"/>
          </p:cNvSpPr>
          <p:nvPr>
            <p:ph type="title"/>
          </p:nvPr>
        </p:nvSpPr>
        <p:spPr>
          <a:xfrm>
            <a:off x="586503" y="365127"/>
            <a:ext cx="9570884" cy="614684"/>
          </a:xfrm>
          <a:prstGeom prst="rect">
            <a:avLst/>
          </a:prstGeom>
        </p:spPr>
        <p:txBody>
          <a:bodyPr>
            <a:normAutofit/>
          </a:bodyPr>
          <a:lstStyle>
            <a:lvl1pPr>
              <a:defRPr sz="3200">
                <a:solidFill>
                  <a:srgbClr val="1E699D"/>
                </a:solidFill>
                <a:latin typeface="Futura Medium" charset="0"/>
                <a:ea typeface="Futura Medium" charset="0"/>
                <a:cs typeface="Futura Medium" charset="0"/>
              </a:defRPr>
            </a:lvl1pPr>
          </a:lstStyle>
          <a:p>
            <a:r>
              <a:rPr lang="fr-FR"/>
              <a:t>Modifiez le style du titre</a:t>
            </a:r>
            <a:endParaRPr lang="en-US"/>
          </a:p>
        </p:txBody>
      </p:sp>
      <p:sp>
        <p:nvSpPr>
          <p:cNvPr id="26" name="Espace réservé du numéro de diapositive 2">
            <a:extLst>
              <a:ext uri="{FF2B5EF4-FFF2-40B4-BE49-F238E27FC236}">
                <a16:creationId xmlns:a16="http://schemas.microsoft.com/office/drawing/2014/main" id="{7643BC46-734D-4C75-AD72-07D544D2F65B}"/>
              </a:ext>
            </a:extLst>
          </p:cNvPr>
          <p:cNvSpPr>
            <a:spLocks noGrp="1"/>
          </p:cNvSpPr>
          <p:nvPr>
            <p:ph type="sldNum" sz="quarter" idx="10"/>
          </p:nvPr>
        </p:nvSpPr>
        <p:spPr>
          <a:xfrm>
            <a:off x="11120926" y="6388815"/>
            <a:ext cx="844039" cy="365125"/>
          </a:xfrm>
        </p:spPr>
        <p:txBody>
          <a:bodyPr/>
          <a:lstStyle/>
          <a:p>
            <a:fld id="{9FCF0D27-783A-4A41-A067-B898C8DC56C7}" type="slidenum">
              <a:rPr lang="fr-FR" smtClean="0">
                <a:solidFill>
                  <a:srgbClr val="1E699D">
                    <a:lumMod val="50000"/>
                    <a:lumOff val="50000"/>
                  </a:srgbClr>
                </a:solidFill>
              </a:rPr>
              <a:pPr/>
              <a:t>‹nr.›</a:t>
            </a:fld>
            <a:endParaRPr lang="fr-FR">
              <a:solidFill>
                <a:srgbClr val="1E699D">
                  <a:lumMod val="50000"/>
                  <a:lumOff val="50000"/>
                </a:srgbClr>
              </a:solidFill>
            </a:endParaRPr>
          </a:p>
        </p:txBody>
      </p:sp>
    </p:spTree>
    <p:extLst>
      <p:ext uri="{BB962C8B-B14F-4D97-AF65-F5344CB8AC3E}">
        <p14:creationId xmlns:p14="http://schemas.microsoft.com/office/powerpoint/2010/main" val="1155578093"/>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userDrawn="1">
  <p:cSld name="1_Citation (clair)">
    <p:bg>
      <p:bgPr>
        <a:solidFill>
          <a:srgbClr val="1E699D"/>
        </a:solidFill>
        <a:effectLst/>
      </p:bgPr>
    </p:bg>
    <p:spTree>
      <p:nvGrpSpPr>
        <p:cNvPr id="1" name=""/>
        <p:cNvGrpSpPr/>
        <p:nvPr/>
      </p:nvGrpSpPr>
      <p:grpSpPr>
        <a:xfrm>
          <a:off x="0" y="0"/>
          <a:ext cx="0" cy="0"/>
          <a:chOff x="0" y="0"/>
          <a:chExt cx="0" cy="0"/>
        </a:xfrm>
      </p:grpSpPr>
      <p:pic>
        <p:nvPicPr>
          <p:cNvPr id="7" name="Image 6"/>
          <p:cNvPicPr>
            <a:picLocks noChangeAspect="1"/>
          </p:cNvPicPr>
          <p:nvPr userDrawn="1"/>
        </p:nvPicPr>
        <p:blipFill>
          <a:blip r:embed="rId2">
            <a:alphaModFix amt="20000"/>
            <a:extLst>
              <a:ext uri="{28A0092B-C50C-407E-A947-70E740481C1C}">
                <a14:useLocalDpi xmlns:a14="http://schemas.microsoft.com/office/drawing/2010/main" val="0"/>
              </a:ext>
            </a:extLst>
          </a:blip>
          <a:stretch>
            <a:fillRect/>
          </a:stretch>
        </p:blipFill>
        <p:spPr>
          <a:xfrm>
            <a:off x="-748804" y="-57663"/>
            <a:ext cx="12192000" cy="4543602"/>
          </a:xfrm>
          <a:prstGeom prst="rect">
            <a:avLst/>
          </a:prstGeom>
        </p:spPr>
      </p:pic>
      <p:sp>
        <p:nvSpPr>
          <p:cNvPr id="6" name="Title 1"/>
          <p:cNvSpPr>
            <a:spLocks noGrp="1"/>
          </p:cNvSpPr>
          <p:nvPr>
            <p:ph type="title" hasCustomPrompt="1"/>
          </p:nvPr>
        </p:nvSpPr>
        <p:spPr>
          <a:xfrm>
            <a:off x="731520" y="1795893"/>
            <a:ext cx="10728960" cy="2690046"/>
          </a:xfrm>
          <a:prstGeom prst="rect">
            <a:avLst/>
          </a:prstGeom>
        </p:spPr>
        <p:txBody>
          <a:bodyPr>
            <a:normAutofit/>
          </a:bodyPr>
          <a:lstStyle>
            <a:lvl1pPr algn="ctr">
              <a:defRPr sz="3600" i="1">
                <a:solidFill>
                  <a:schemeClr val="bg1"/>
                </a:solidFill>
                <a:latin typeface="Futura Medium" charset="0"/>
                <a:ea typeface="Futura Medium" charset="0"/>
                <a:cs typeface="Futura Medium" charset="0"/>
              </a:defRPr>
            </a:lvl1pPr>
          </a:lstStyle>
          <a:p>
            <a:r>
              <a:rPr lang="fr-FR"/>
              <a:t>Cliquez et modifiez la citation</a:t>
            </a:r>
            <a:endParaRPr lang="en-US"/>
          </a:p>
        </p:txBody>
      </p:sp>
      <p:sp>
        <p:nvSpPr>
          <p:cNvPr id="3" name="Rectangle 2">
            <a:extLst>
              <a:ext uri="{FF2B5EF4-FFF2-40B4-BE49-F238E27FC236}">
                <a16:creationId xmlns:a16="http://schemas.microsoft.com/office/drawing/2014/main" id="{FA214722-A2EE-4E39-B073-D4F4C8E59799}"/>
              </a:ext>
            </a:extLst>
          </p:cNvPr>
          <p:cNvSpPr/>
          <p:nvPr userDrawn="1"/>
        </p:nvSpPr>
        <p:spPr>
          <a:xfrm>
            <a:off x="917057" y="6141201"/>
            <a:ext cx="10526140" cy="523220"/>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BE" sz="1400" b="0" i="0" u="none" strike="noStrike" kern="1200" cap="none" spc="0" normalizeH="0" baseline="0" noProof="0">
                <a:ln>
                  <a:noFill/>
                </a:ln>
                <a:solidFill>
                  <a:srgbClr val="FFFFFF"/>
                </a:solidFill>
                <a:effectLst/>
                <a:uLnTx/>
                <a:uFillTx/>
                <a:latin typeface="Calibri"/>
                <a:ea typeface="+mn-ea"/>
                <a:cs typeface="+mn-cs"/>
              </a:rPr>
              <a:t>Société Scientifique de Médecine Générale Asbl</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BE" sz="1400" b="0" i="0" u="none" strike="noStrike" kern="1200" cap="none" spc="0" normalizeH="0" baseline="0" noProof="0">
                <a:ln>
                  <a:noFill/>
                </a:ln>
                <a:solidFill>
                  <a:srgbClr val="FFFFFF"/>
                </a:solidFill>
                <a:effectLst/>
                <a:uLnTx/>
                <a:uFillTx/>
                <a:latin typeface="Calibri"/>
                <a:ea typeface="+mn-ea"/>
                <a:cs typeface="+mn-cs"/>
              </a:rPr>
              <a:t>Rue de Suisse 8 à 1060 Bruxelles │ +32 2 533 09 80 │ www.ssmg.be </a:t>
            </a:r>
          </a:p>
        </p:txBody>
      </p:sp>
      <p:pic>
        <p:nvPicPr>
          <p:cNvPr id="8" name="Espace réservé du contenu 5" descr="SSMG_SR(Red)_Q_white.eps"/>
          <p:cNvPicPr>
            <a:picLocks noChangeAspect="1"/>
          </p:cNvPicPr>
          <p:nvPr userDrawn="1"/>
        </p:nvPicPr>
        <mc:AlternateContent xmlns:mc="http://schemas.openxmlformats.org/markup-compatibility/2006">
          <mc:Choice xmlns:ma="http://schemas.microsoft.com/office/mac/drawingml/2008/main" xmlns:mv="urn:schemas-microsoft-com:mac:vml" xmlns="" Requires="ma">
            <p:blipFill>
              <a:blip r:embed="rId4"/>
              <a:stretch>
                <a:fillRect/>
              </a:stretch>
            </p:blipFill>
          </mc:Choice>
          <mc:Fallback>
            <p:blipFill>
              <a:blip r:embed="rId5"/>
              <a:stretch>
                <a:fillRect/>
              </a:stretch>
            </p:blipFill>
          </mc:Fallback>
        </mc:AlternateContent>
        <p:spPr>
          <a:xfrm>
            <a:off x="4943817" y="4955209"/>
            <a:ext cx="2347993" cy="892175"/>
          </a:xfrm>
          <a:prstGeom prst="rect">
            <a:avLst/>
          </a:prstGeom>
        </p:spPr>
      </p:pic>
    </p:spTree>
    <p:extLst>
      <p:ext uri="{BB962C8B-B14F-4D97-AF65-F5344CB8AC3E}">
        <p14:creationId xmlns:p14="http://schemas.microsoft.com/office/powerpoint/2010/main" val="3979312861"/>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897924" y="3183137"/>
            <a:ext cx="10359736" cy="1817482"/>
          </a:xfrm>
          <a:prstGeom prst="rect">
            <a:avLst/>
          </a:prstGeom>
        </p:spPr>
        <p:txBody>
          <a:bodyPr anchor="b">
            <a:normAutofit/>
          </a:bodyPr>
          <a:lstStyle>
            <a:lvl1pPr algn="l">
              <a:defRPr sz="4000">
                <a:solidFill>
                  <a:srgbClr val="1E699D"/>
                </a:solidFill>
                <a:latin typeface="Futura Medium" charset="0"/>
                <a:ea typeface="Futura Medium" charset="0"/>
                <a:cs typeface="Futura Medium" charset="0"/>
              </a:defRPr>
            </a:lvl1pPr>
          </a:lstStyle>
          <a:p>
            <a:r>
              <a:rPr lang="fr-FR"/>
              <a:t>Cliquez pour ajouter un titre</a:t>
            </a:r>
            <a:endParaRPr lang="en-US"/>
          </a:p>
        </p:txBody>
      </p:sp>
      <p:sp>
        <p:nvSpPr>
          <p:cNvPr id="3" name="Subtitle 2"/>
          <p:cNvSpPr>
            <a:spLocks noGrp="1"/>
          </p:cNvSpPr>
          <p:nvPr>
            <p:ph type="subTitle" idx="1" hasCustomPrompt="1"/>
          </p:nvPr>
        </p:nvSpPr>
        <p:spPr>
          <a:xfrm>
            <a:off x="897921" y="5206582"/>
            <a:ext cx="10359736" cy="482158"/>
          </a:xfrm>
          <a:prstGeom prst="rect">
            <a:avLst/>
          </a:prstGeom>
        </p:spPr>
        <p:txBody>
          <a:bodyPr>
            <a:normAutofit/>
          </a:bodyPr>
          <a:lstStyle>
            <a:lvl1pPr marL="0" indent="0" algn="l">
              <a:buNone/>
              <a:defRPr sz="2400">
                <a:solidFill>
                  <a:srgbClr val="1E699D"/>
                </a:solidFill>
                <a:latin typeface="Futura Medium" charset="0"/>
                <a:ea typeface="Futura Medium" charset="0"/>
                <a:cs typeface="Futura Medium"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Cliquez pour ajouter un sous-titre		</a:t>
            </a:r>
            <a:endParaRPr lang="en-US"/>
          </a:p>
        </p:txBody>
      </p:sp>
      <p:pic>
        <p:nvPicPr>
          <p:cNvPr id="6" name="Image 5">
            <a:extLst>
              <a:ext uri="{FF2B5EF4-FFF2-40B4-BE49-F238E27FC236}">
                <a16:creationId xmlns:a16="http://schemas.microsoft.com/office/drawing/2014/main" id="{08E52A7B-E7D4-4963-A293-C313352A300A}"/>
              </a:ext>
            </a:extLst>
          </p:cNvPr>
          <p:cNvPicPr>
            <a:picLocks noChangeAspect="1"/>
          </p:cNvPicPr>
          <p:nvPr userDrawn="1"/>
        </p:nvPicPr>
        <p:blipFill>
          <a:blip r:embed="rId2"/>
          <a:stretch>
            <a:fillRect/>
          </a:stretch>
        </p:blipFill>
        <p:spPr>
          <a:xfrm>
            <a:off x="897923" y="536656"/>
            <a:ext cx="4494197" cy="1698288"/>
          </a:xfrm>
          <a:prstGeom prst="rect">
            <a:avLst/>
          </a:prstGeom>
        </p:spPr>
      </p:pic>
      <p:pic>
        <p:nvPicPr>
          <p:cNvPr id="13" name="Image 12"/>
          <p:cNvPicPr>
            <a:picLocks noChangeAspect="1"/>
          </p:cNvPicPr>
          <p:nvPr userDrawn="1"/>
        </p:nvPicPr>
        <p:blipFill>
          <a:blip r:embed="rId3">
            <a:alphaModFix amt="20000"/>
            <a:extLst>
              <a:ext uri="{28A0092B-C50C-407E-A947-70E740481C1C}">
                <a14:useLocalDpi xmlns:a14="http://schemas.microsoft.com/office/drawing/2010/main" val="0"/>
              </a:ext>
            </a:extLst>
          </a:blip>
          <a:stretch>
            <a:fillRect/>
          </a:stretch>
        </p:blipFill>
        <p:spPr>
          <a:xfrm>
            <a:off x="2025831" y="422057"/>
            <a:ext cx="8642625" cy="3220854"/>
          </a:xfrm>
          <a:prstGeom prst="rect">
            <a:avLst/>
          </a:prstGeom>
        </p:spPr>
      </p:pic>
      <p:sp>
        <p:nvSpPr>
          <p:cNvPr id="9" name="ZoneTexte 8">
            <a:extLst>
              <a:ext uri="{FF2B5EF4-FFF2-40B4-BE49-F238E27FC236}">
                <a16:creationId xmlns:a16="http://schemas.microsoft.com/office/drawing/2014/main" id="{4B57EF61-FBA6-48DE-A0F8-17B0C58C453F}"/>
              </a:ext>
            </a:extLst>
          </p:cNvPr>
          <p:cNvSpPr txBox="1"/>
          <p:nvPr userDrawn="1"/>
        </p:nvSpPr>
        <p:spPr>
          <a:xfrm>
            <a:off x="897921" y="6143555"/>
            <a:ext cx="10359737" cy="523220"/>
          </a:xfrm>
          <a:prstGeom prst="rect">
            <a:avLst/>
          </a:prstGeom>
          <a:noFill/>
        </p:spPr>
        <p:txBody>
          <a:bodyPr wrap="square" rtlCol="0">
            <a:spAutoFit/>
          </a:bodyPr>
          <a:lstStyle/>
          <a:p>
            <a:pPr algn="ctr"/>
            <a:r>
              <a:rPr lang="fr-BE" sz="1400">
                <a:solidFill>
                  <a:schemeClr val="bg1">
                    <a:lumMod val="65000"/>
                  </a:schemeClr>
                </a:solidFill>
              </a:rPr>
              <a:t>Société Scientifique de Médecine Générale Asbl</a:t>
            </a:r>
          </a:p>
          <a:p>
            <a:pPr algn="ctr"/>
            <a:r>
              <a:rPr lang="fr-BE" sz="1400">
                <a:solidFill>
                  <a:schemeClr val="bg1">
                    <a:lumMod val="65000"/>
                  </a:schemeClr>
                </a:solidFill>
              </a:rPr>
              <a:t>Rue de Suisse 8 à 1060 Bruxelles │ +32 2 533 09 80 │ www.ssmg.be </a:t>
            </a:r>
          </a:p>
        </p:txBody>
      </p:sp>
      <p:cxnSp>
        <p:nvCxnSpPr>
          <p:cNvPr id="5" name="Connecteur droit 4">
            <a:extLst>
              <a:ext uri="{FF2B5EF4-FFF2-40B4-BE49-F238E27FC236}">
                <a16:creationId xmlns:a16="http://schemas.microsoft.com/office/drawing/2014/main" id="{81B7A26A-7F5E-4019-A271-E7CA70A03735}"/>
              </a:ext>
            </a:extLst>
          </p:cNvPr>
          <p:cNvCxnSpPr/>
          <p:nvPr userDrawn="1"/>
        </p:nvCxnSpPr>
        <p:spPr>
          <a:xfrm>
            <a:off x="1048285" y="5110385"/>
            <a:ext cx="3190431" cy="0"/>
          </a:xfrm>
          <a:prstGeom prst="line">
            <a:avLst/>
          </a:prstGeom>
          <a:ln>
            <a:solidFill>
              <a:srgbClr val="E84C06"/>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82836937"/>
      </p:ext>
    </p:extLst>
  </p:cSld>
  <p:clrMapOvr>
    <a:overrideClrMapping bg1="lt1" tx1="dk1" bg2="lt2" tx2="dk2" accent1="accent1" accent2="accent2" accent3="accent3" accent4="accent4" accent5="accent5" accent6="accent6" hlink="hlink" folHlink="folHlink"/>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obj" preserve="1">
  <p:cSld name="1_Titre et contenu">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75110" y="347364"/>
            <a:ext cx="9570884" cy="834409"/>
          </a:xfrm>
          <a:prstGeom prst="rect">
            <a:avLst/>
          </a:prstGeom>
        </p:spPr>
        <p:txBody>
          <a:bodyPr>
            <a:normAutofit/>
          </a:bodyPr>
          <a:lstStyle>
            <a:lvl1pPr>
              <a:defRPr sz="3600">
                <a:solidFill>
                  <a:schemeClr val="bg1"/>
                </a:solidFill>
                <a:latin typeface="Futura Medium" charset="0"/>
                <a:ea typeface="Futura Medium" charset="0"/>
                <a:cs typeface="Futura Medium" charset="0"/>
              </a:defRPr>
            </a:lvl1pPr>
          </a:lstStyle>
          <a:p>
            <a:r>
              <a:rPr lang="fr-FR"/>
              <a:t>Table des matières</a:t>
            </a:r>
            <a:endParaRPr lang="en-US"/>
          </a:p>
        </p:txBody>
      </p:sp>
      <p:sp>
        <p:nvSpPr>
          <p:cNvPr id="3" name="Content Placeholder 2"/>
          <p:cNvSpPr>
            <a:spLocks noGrp="1"/>
          </p:cNvSpPr>
          <p:nvPr>
            <p:ph idx="1"/>
          </p:nvPr>
        </p:nvSpPr>
        <p:spPr>
          <a:xfrm>
            <a:off x="871363" y="1563881"/>
            <a:ext cx="9570885" cy="4613083"/>
          </a:xfrm>
          <a:prstGeom prst="rect">
            <a:avLst/>
          </a:prstGeom>
        </p:spPr>
        <p:txBody>
          <a:bodyPr/>
          <a:lstStyle>
            <a:lvl1pPr marL="514350" indent="-514350">
              <a:buSzPct val="80000"/>
              <a:buFont typeface="Arial" panose="020B0604020202020204" pitchFamily="34" charset="0"/>
              <a:buChar cha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a:t>
            </a:r>
          </a:p>
          <a:p>
            <a:pPr lvl="0"/>
            <a:endParaRPr lang="fr-FR"/>
          </a:p>
          <a:p>
            <a:pPr lvl="2"/>
            <a:endParaRPr lang="en-US"/>
          </a:p>
        </p:txBody>
      </p:sp>
      <p:sp>
        <p:nvSpPr>
          <p:cNvPr id="9" name="Rectangle 8"/>
          <p:cNvSpPr/>
          <p:nvPr userDrawn="1"/>
        </p:nvSpPr>
        <p:spPr>
          <a:xfrm>
            <a:off x="1907687" y="1019854"/>
            <a:ext cx="2352340" cy="36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800" baseline="0"/>
          </a:p>
        </p:txBody>
      </p:sp>
    </p:spTree>
    <p:extLst>
      <p:ext uri="{BB962C8B-B14F-4D97-AF65-F5344CB8AC3E}">
        <p14:creationId xmlns:p14="http://schemas.microsoft.com/office/powerpoint/2010/main" val="383788921"/>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userDrawn="1">
  <p:cSld name="Titre et contenu">
    <p:spTree>
      <p:nvGrpSpPr>
        <p:cNvPr id="1" name=""/>
        <p:cNvGrpSpPr/>
        <p:nvPr/>
      </p:nvGrpSpPr>
      <p:grpSpPr>
        <a:xfrm>
          <a:off x="0" y="0"/>
          <a:ext cx="0" cy="0"/>
          <a:chOff x="0" y="0"/>
          <a:chExt cx="0" cy="0"/>
        </a:xfrm>
      </p:grpSpPr>
      <p:sp>
        <p:nvSpPr>
          <p:cNvPr id="3" name="Content Placeholder 2"/>
          <p:cNvSpPr>
            <a:spLocks noGrp="1"/>
          </p:cNvSpPr>
          <p:nvPr>
            <p:ph idx="1"/>
          </p:nvPr>
        </p:nvSpPr>
        <p:spPr>
          <a:xfrm>
            <a:off x="837179" y="1307691"/>
            <a:ext cx="10591396" cy="4869273"/>
          </a:xfrm>
          <a:prstGeom prst="rect">
            <a:avLst/>
          </a:prstGeom>
        </p:spPr>
        <p:txBody>
          <a:bodyPr/>
          <a:lstStyle>
            <a:lvl1pPr marL="358775" indent="-358775">
              <a:lnSpc>
                <a:spcPct val="100000"/>
              </a:lnSpc>
              <a:spcBef>
                <a:spcPts val="0"/>
              </a:spcBef>
              <a:spcAft>
                <a:spcPts val="600"/>
              </a:spcAft>
              <a:defRPr>
                <a:solidFill>
                  <a:srgbClr val="00B0F0"/>
                </a:solidFill>
              </a:defRPr>
            </a:lvl1pPr>
            <a:lvl2pPr marL="896938" marR="0" indent="-439738" algn="l" defTabSz="914400" rtl="0" eaLnBrk="1" fontAlgn="auto" latinLnBrk="0" hangingPunct="1">
              <a:lnSpc>
                <a:spcPct val="100000"/>
              </a:lnSpc>
              <a:spcBef>
                <a:spcPts val="500"/>
              </a:spcBef>
              <a:spcAft>
                <a:spcPts val="0"/>
              </a:spcAft>
              <a:buClr>
                <a:srgbClr val="71FC1C"/>
              </a:buClr>
              <a:buSzTx/>
              <a:buFont typeface="Wingdings" panose="05000000000000000000" pitchFamily="2" charset="2"/>
              <a:buChar char="ü"/>
              <a:tabLst/>
              <a:defRPr>
                <a:solidFill>
                  <a:srgbClr val="1E699D"/>
                </a:solidFill>
              </a:defRPr>
            </a:lvl2pPr>
            <a:lvl3pPr>
              <a:defRPr>
                <a:solidFill>
                  <a:srgbClr val="1E699D"/>
                </a:solidFill>
              </a:defRPr>
            </a:lvl3pPr>
            <a:lvl4pPr>
              <a:defRPr>
                <a:solidFill>
                  <a:srgbClr val="1E699D"/>
                </a:solidFill>
              </a:defRPr>
            </a:lvl4pPr>
            <a:lvl5pPr>
              <a:defRPr>
                <a:solidFill>
                  <a:srgbClr val="1E699D"/>
                </a:solidFill>
              </a:defRPr>
            </a:lvl5pPr>
          </a:lstStyle>
          <a:p>
            <a:pPr lvl="0"/>
            <a:r>
              <a:rPr lang="fr-FR"/>
              <a:t>Cliquez pour modifier</a:t>
            </a:r>
          </a:p>
          <a:p>
            <a:pPr lvl="1"/>
            <a:r>
              <a:rPr lang="fr-FR"/>
              <a:t>Cliquez pour modifier</a:t>
            </a:r>
          </a:p>
          <a:p>
            <a:pPr lvl="1"/>
            <a:endParaRPr lang="fr-FR"/>
          </a:p>
        </p:txBody>
      </p:sp>
      <p:sp>
        <p:nvSpPr>
          <p:cNvPr id="10" name="Title 1">
            <a:extLst>
              <a:ext uri="{FF2B5EF4-FFF2-40B4-BE49-F238E27FC236}">
                <a16:creationId xmlns:a16="http://schemas.microsoft.com/office/drawing/2014/main" id="{F184F793-4829-4F88-BE8A-7684593A5789}"/>
              </a:ext>
            </a:extLst>
          </p:cNvPr>
          <p:cNvSpPr>
            <a:spLocks noGrp="1"/>
          </p:cNvSpPr>
          <p:nvPr>
            <p:ph type="title"/>
          </p:nvPr>
        </p:nvSpPr>
        <p:spPr>
          <a:xfrm>
            <a:off x="586503" y="365127"/>
            <a:ext cx="10842072" cy="614684"/>
          </a:xfrm>
          <a:prstGeom prst="rect">
            <a:avLst/>
          </a:prstGeom>
        </p:spPr>
        <p:txBody>
          <a:bodyPr>
            <a:normAutofit/>
          </a:bodyPr>
          <a:lstStyle>
            <a:lvl1pPr>
              <a:defRPr sz="3200">
                <a:solidFill>
                  <a:srgbClr val="1E699D"/>
                </a:solidFill>
                <a:latin typeface="Futura Medium" charset="0"/>
                <a:ea typeface="Futura Medium" charset="0"/>
                <a:cs typeface="Futura Medium" charset="0"/>
              </a:defRPr>
            </a:lvl1pPr>
          </a:lstStyle>
          <a:p>
            <a:r>
              <a:rPr lang="fr-FR"/>
              <a:t>Modifiez le style du titre</a:t>
            </a:r>
            <a:endParaRPr lang="en-US"/>
          </a:p>
        </p:txBody>
      </p:sp>
      <p:sp>
        <p:nvSpPr>
          <p:cNvPr id="12" name="Espace réservé du numéro de diapositive 2">
            <a:extLst>
              <a:ext uri="{FF2B5EF4-FFF2-40B4-BE49-F238E27FC236}">
                <a16:creationId xmlns:a16="http://schemas.microsoft.com/office/drawing/2014/main" id="{0BCAEF97-7B65-4848-8AE8-7E84BE5F5898}"/>
              </a:ext>
            </a:extLst>
          </p:cNvPr>
          <p:cNvSpPr>
            <a:spLocks noGrp="1"/>
          </p:cNvSpPr>
          <p:nvPr>
            <p:ph type="sldNum" sz="quarter" idx="10"/>
          </p:nvPr>
        </p:nvSpPr>
        <p:spPr>
          <a:xfrm>
            <a:off x="11120926" y="6388815"/>
            <a:ext cx="844039" cy="365125"/>
          </a:xfrm>
        </p:spPr>
        <p:txBody>
          <a:bodyPr/>
          <a:lstStyle/>
          <a:p>
            <a:fld id="{9FCF0D27-783A-4A41-A067-B898C8DC56C7}" type="slidenum">
              <a:rPr lang="fr-FR" smtClean="0"/>
              <a:pPr/>
              <a:t>‹nr.›</a:t>
            </a:fld>
            <a:endParaRPr lang="fr-FR"/>
          </a:p>
        </p:txBody>
      </p:sp>
    </p:spTree>
    <p:extLst>
      <p:ext uri="{BB962C8B-B14F-4D97-AF65-F5344CB8AC3E}">
        <p14:creationId xmlns:p14="http://schemas.microsoft.com/office/powerpoint/2010/main" val="752400208"/>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userDrawn="1">
  <p:cSld name="Deux contenus">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38200" y="1506329"/>
            <a:ext cx="5181600" cy="4351338"/>
          </a:xfrm>
          <a:prstGeom prst="rect">
            <a:avLst/>
          </a:prstGeom>
        </p:spPr>
        <p:txBody>
          <a:bodyPr/>
          <a:lstStyle>
            <a:lvl1pPr marL="358775" indent="-358775" algn="just">
              <a:defRPr>
                <a:solidFill>
                  <a:srgbClr val="00B0F0"/>
                </a:solidFill>
              </a:defRPr>
            </a:lvl1pPr>
            <a:lvl2pPr>
              <a:buClr>
                <a:srgbClr val="71FC1C"/>
              </a:buClr>
              <a:defRPr>
                <a:solidFill>
                  <a:srgbClr val="1E699D"/>
                </a:solidFill>
              </a:defRPr>
            </a:lvl2pPr>
            <a:lvl3pPr>
              <a:buClr>
                <a:srgbClr val="71FC1C"/>
              </a:buClr>
              <a:defRPr>
                <a:solidFill>
                  <a:srgbClr val="1E699D"/>
                </a:solidFill>
              </a:defRPr>
            </a:lvl3pPr>
            <a:lvl4pPr>
              <a:buClr>
                <a:srgbClr val="71FC1C"/>
              </a:buClr>
              <a:defRPr>
                <a:solidFill>
                  <a:srgbClr val="1E699D"/>
                </a:solidFill>
              </a:defRPr>
            </a:lvl4pPr>
            <a:lvl5pPr>
              <a:buClr>
                <a:srgbClr val="71FC1C"/>
              </a:buClr>
              <a:defRPr>
                <a:solidFill>
                  <a:srgbClr val="1E699D"/>
                </a:solidFill>
              </a:defRPr>
            </a:lvl5pPr>
          </a:lstStyle>
          <a:p>
            <a:pPr lvl="0"/>
            <a:r>
              <a:rPr lang="fr-FR"/>
              <a:t>Cliquez pour modifier</a:t>
            </a:r>
          </a:p>
          <a:p>
            <a:pPr lvl="1"/>
            <a:r>
              <a:rPr lang="fr-FR"/>
              <a:t>Deuxième niveau</a:t>
            </a:r>
          </a:p>
          <a:p>
            <a:pPr lvl="2"/>
            <a:r>
              <a:rPr lang="fr-FR"/>
              <a:t>Troisième niveau</a:t>
            </a:r>
          </a:p>
        </p:txBody>
      </p:sp>
      <p:sp>
        <p:nvSpPr>
          <p:cNvPr id="4" name="Content Placeholder 3"/>
          <p:cNvSpPr>
            <a:spLocks noGrp="1"/>
          </p:cNvSpPr>
          <p:nvPr>
            <p:ph sz="half" idx="2"/>
          </p:nvPr>
        </p:nvSpPr>
        <p:spPr>
          <a:xfrm>
            <a:off x="6172203" y="1506329"/>
            <a:ext cx="5181600" cy="4351338"/>
          </a:xfrm>
          <a:prstGeom prst="rect">
            <a:avLst/>
          </a:prstGeom>
        </p:spPr>
        <p:txBody>
          <a:bodyPr/>
          <a:lstStyle>
            <a:lvl1pPr marL="358775" indent="-358775" algn="just">
              <a:defRPr>
                <a:solidFill>
                  <a:srgbClr val="00B0F0"/>
                </a:solidFill>
              </a:defRPr>
            </a:lvl1pPr>
            <a:lvl2pPr>
              <a:buClr>
                <a:srgbClr val="71FC1C"/>
              </a:buClr>
              <a:defRPr>
                <a:solidFill>
                  <a:srgbClr val="1E699D"/>
                </a:solidFill>
              </a:defRPr>
            </a:lvl2pPr>
            <a:lvl3pPr>
              <a:buClr>
                <a:srgbClr val="71FC1C"/>
              </a:buClr>
              <a:defRPr>
                <a:solidFill>
                  <a:srgbClr val="1E699D"/>
                </a:solidFill>
              </a:defRPr>
            </a:lvl3pPr>
            <a:lvl4pPr>
              <a:buClr>
                <a:srgbClr val="71FC1C"/>
              </a:buClr>
              <a:defRPr>
                <a:solidFill>
                  <a:srgbClr val="1E699D"/>
                </a:solidFill>
              </a:defRPr>
            </a:lvl4pPr>
            <a:lvl5pPr>
              <a:buClr>
                <a:srgbClr val="71FC1C"/>
              </a:buClr>
              <a:defRPr>
                <a:solidFill>
                  <a:srgbClr val="1E699D"/>
                </a:solidFill>
              </a:defRPr>
            </a:lvl5pPr>
          </a:lstStyle>
          <a:p>
            <a:pPr lvl="0"/>
            <a:r>
              <a:rPr lang="fr-FR"/>
              <a:t>Cliquez pour modifier</a:t>
            </a:r>
          </a:p>
          <a:p>
            <a:pPr lvl="1"/>
            <a:r>
              <a:rPr lang="fr-FR"/>
              <a:t>Deuxième niveau</a:t>
            </a:r>
          </a:p>
          <a:p>
            <a:pPr lvl="2"/>
            <a:r>
              <a:rPr lang="fr-FR"/>
              <a:t>Troisième niveau</a:t>
            </a:r>
          </a:p>
        </p:txBody>
      </p:sp>
      <p:sp>
        <p:nvSpPr>
          <p:cNvPr id="12" name="Title 1">
            <a:extLst>
              <a:ext uri="{FF2B5EF4-FFF2-40B4-BE49-F238E27FC236}">
                <a16:creationId xmlns:a16="http://schemas.microsoft.com/office/drawing/2014/main" id="{220A913A-1893-4F44-B347-CE7F748A1B2E}"/>
              </a:ext>
            </a:extLst>
          </p:cNvPr>
          <p:cNvSpPr>
            <a:spLocks noGrp="1"/>
          </p:cNvSpPr>
          <p:nvPr>
            <p:ph type="title" hasCustomPrompt="1"/>
          </p:nvPr>
        </p:nvSpPr>
        <p:spPr>
          <a:xfrm>
            <a:off x="586503" y="365127"/>
            <a:ext cx="9570884" cy="614684"/>
          </a:xfrm>
          <a:prstGeom prst="rect">
            <a:avLst/>
          </a:prstGeom>
        </p:spPr>
        <p:txBody>
          <a:bodyPr>
            <a:normAutofit/>
          </a:bodyPr>
          <a:lstStyle>
            <a:lvl1pPr>
              <a:defRPr sz="3200">
                <a:solidFill>
                  <a:srgbClr val="1E699D"/>
                </a:solidFill>
                <a:latin typeface="Futura Medium" charset="0"/>
                <a:ea typeface="Futura Medium" charset="0"/>
                <a:cs typeface="Futura Medium" charset="0"/>
              </a:defRPr>
            </a:lvl1pPr>
          </a:lstStyle>
          <a:p>
            <a:r>
              <a:rPr lang="fr-FR"/>
              <a:t>Cliquez pour modifier le titre</a:t>
            </a:r>
            <a:endParaRPr lang="en-US"/>
          </a:p>
        </p:txBody>
      </p:sp>
      <p:sp>
        <p:nvSpPr>
          <p:cNvPr id="14" name="Espace réservé du numéro de diapositive 2">
            <a:extLst>
              <a:ext uri="{FF2B5EF4-FFF2-40B4-BE49-F238E27FC236}">
                <a16:creationId xmlns:a16="http://schemas.microsoft.com/office/drawing/2014/main" id="{66007452-C68C-487F-83C1-637F3D720D1E}"/>
              </a:ext>
            </a:extLst>
          </p:cNvPr>
          <p:cNvSpPr>
            <a:spLocks noGrp="1"/>
          </p:cNvSpPr>
          <p:nvPr>
            <p:ph type="sldNum" sz="quarter" idx="10"/>
          </p:nvPr>
        </p:nvSpPr>
        <p:spPr>
          <a:xfrm>
            <a:off x="11120926" y="6388815"/>
            <a:ext cx="844039" cy="365125"/>
          </a:xfrm>
        </p:spPr>
        <p:txBody>
          <a:bodyPr/>
          <a:lstStyle/>
          <a:p>
            <a:fld id="{9FCF0D27-783A-4A41-A067-B898C8DC56C7}" type="slidenum">
              <a:rPr lang="fr-FR" smtClean="0"/>
              <a:pPr/>
              <a:t>‹nr.›</a:t>
            </a:fld>
            <a:endParaRPr lang="fr-FR"/>
          </a:p>
        </p:txBody>
      </p:sp>
    </p:spTree>
    <p:extLst>
      <p:ext uri="{BB962C8B-B14F-4D97-AF65-F5344CB8AC3E}">
        <p14:creationId xmlns:p14="http://schemas.microsoft.com/office/powerpoint/2010/main" val="4009092203"/>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userDrawn="1">
  <p:cSld name="Titre seul">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59BE6678-5723-479F-9F60-F37F79D98E47}"/>
              </a:ext>
            </a:extLst>
          </p:cNvPr>
          <p:cNvSpPr>
            <a:spLocks noGrp="1"/>
          </p:cNvSpPr>
          <p:nvPr>
            <p:ph type="title" hasCustomPrompt="1"/>
          </p:nvPr>
        </p:nvSpPr>
        <p:spPr>
          <a:xfrm>
            <a:off x="586503" y="365127"/>
            <a:ext cx="9570884" cy="614684"/>
          </a:xfrm>
          <a:prstGeom prst="rect">
            <a:avLst/>
          </a:prstGeom>
        </p:spPr>
        <p:txBody>
          <a:bodyPr>
            <a:normAutofit/>
          </a:bodyPr>
          <a:lstStyle>
            <a:lvl1pPr>
              <a:defRPr sz="3200">
                <a:solidFill>
                  <a:srgbClr val="1E699D"/>
                </a:solidFill>
                <a:latin typeface="Futura Medium" charset="0"/>
                <a:ea typeface="Futura Medium" charset="0"/>
                <a:cs typeface="Futura Medium" charset="0"/>
              </a:defRPr>
            </a:lvl1pPr>
          </a:lstStyle>
          <a:p>
            <a:r>
              <a:rPr lang="fr-FR"/>
              <a:t>Cliquez pour modifier le titre</a:t>
            </a:r>
            <a:endParaRPr lang="en-US"/>
          </a:p>
        </p:txBody>
      </p:sp>
      <p:sp>
        <p:nvSpPr>
          <p:cNvPr id="12" name="Espace réservé du numéro de diapositive 2">
            <a:extLst>
              <a:ext uri="{FF2B5EF4-FFF2-40B4-BE49-F238E27FC236}">
                <a16:creationId xmlns:a16="http://schemas.microsoft.com/office/drawing/2014/main" id="{AB004553-05E8-487D-A419-086617D0B5E2}"/>
              </a:ext>
            </a:extLst>
          </p:cNvPr>
          <p:cNvSpPr>
            <a:spLocks noGrp="1"/>
          </p:cNvSpPr>
          <p:nvPr>
            <p:ph type="sldNum" sz="quarter" idx="10"/>
          </p:nvPr>
        </p:nvSpPr>
        <p:spPr>
          <a:xfrm>
            <a:off x="11120926" y="6388815"/>
            <a:ext cx="844039" cy="365125"/>
          </a:xfrm>
        </p:spPr>
        <p:txBody>
          <a:bodyPr/>
          <a:lstStyle/>
          <a:p>
            <a:fld id="{9FCF0D27-783A-4A41-A067-B898C8DC56C7}" type="slidenum">
              <a:rPr lang="fr-FR" smtClean="0"/>
              <a:pPr/>
              <a:t>‹nr.›</a:t>
            </a:fld>
            <a:endParaRPr lang="fr-FR"/>
          </a:p>
        </p:txBody>
      </p:sp>
    </p:spTree>
    <p:extLst>
      <p:ext uri="{BB962C8B-B14F-4D97-AF65-F5344CB8AC3E}">
        <p14:creationId xmlns:p14="http://schemas.microsoft.com/office/powerpoint/2010/main" val="22170049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69" name="PlaceHolder 1"/>
          <p:cNvSpPr>
            <a:spLocks noGrp="1"/>
          </p:cNvSpPr>
          <p:nvPr>
            <p:ph type="title"/>
          </p:nvPr>
        </p:nvSpPr>
        <p:spPr>
          <a:xfrm>
            <a:off x="609480" y="273600"/>
            <a:ext cx="10972440" cy="1144800"/>
          </a:xfrm>
          <a:prstGeom prst="rect">
            <a:avLst/>
          </a:prstGeom>
        </p:spPr>
        <p:txBody>
          <a:bodyPr lIns="0" tIns="0" rIns="0" bIns="0" anchor="ctr"/>
          <a:lstStyle/>
          <a:p>
            <a:pPr algn="ctr"/>
            <a:endParaRPr lang="fr-FR" sz="4400" b="0" strike="noStrike" spc="-1">
              <a:latin typeface="Arial"/>
            </a:endParaRPr>
          </a:p>
        </p:txBody>
      </p:sp>
      <p:sp>
        <p:nvSpPr>
          <p:cNvPr id="70"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fr-FR" sz="3200" b="0" strike="noStrike" spc="-1">
              <a:latin typeface="Arial"/>
            </a:endParaRPr>
          </a:p>
        </p:txBody>
      </p:sp>
      <p:sp>
        <p:nvSpPr>
          <p:cNvPr id="71"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fr-FR" sz="3200" b="0" strike="noStrike" spc="-1">
              <a:latin typeface="Arial"/>
            </a:endParaRPr>
          </a:p>
        </p:txBody>
      </p:sp>
      <p:sp>
        <p:nvSpPr>
          <p:cNvPr id="72" name="PlaceHolder 4"/>
          <p:cNvSpPr>
            <a:spLocks noGrp="1"/>
          </p:cNvSpPr>
          <p:nvPr>
            <p:ph type="body"/>
          </p:nvPr>
        </p:nvSpPr>
        <p:spPr>
          <a:xfrm>
            <a:off x="609480" y="3682080"/>
            <a:ext cx="5354280" cy="1896840"/>
          </a:xfrm>
          <a:prstGeom prst="rect">
            <a:avLst/>
          </a:prstGeom>
        </p:spPr>
        <p:txBody>
          <a:bodyPr lIns="0" tIns="0" rIns="0" bIns="0">
            <a:normAutofit/>
          </a:bodyPr>
          <a:lstStyle/>
          <a:p>
            <a:endParaRPr lang="fr-FR" sz="3200" b="0" strike="noStrike" spc="-1">
              <a:latin typeface="Arial"/>
            </a:endParaRPr>
          </a:p>
        </p:txBody>
      </p:sp>
      <p:sp>
        <p:nvSpPr>
          <p:cNvPr id="73" name="PlaceHolder 5"/>
          <p:cNvSpPr>
            <a:spLocks noGrp="1"/>
          </p:cNvSpPr>
          <p:nvPr>
            <p:ph type="body"/>
          </p:nvPr>
        </p:nvSpPr>
        <p:spPr>
          <a:xfrm>
            <a:off x="6231960" y="3682080"/>
            <a:ext cx="5354280" cy="1896840"/>
          </a:xfrm>
          <a:prstGeom prst="rect">
            <a:avLst/>
          </a:prstGeom>
        </p:spPr>
        <p:txBody>
          <a:bodyPr lIns="0" tIns="0" rIns="0" bIns="0">
            <a:normAutofit/>
          </a:bodyPr>
          <a:lstStyle/>
          <a:p>
            <a:endParaRPr lang="fr-FR" sz="3200" b="0" strike="noStrike" spc="-1">
              <a:latin typeface="Arial"/>
            </a:endParaRPr>
          </a:p>
        </p:txBody>
      </p:sp>
    </p:spTree>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6" name="Espace réservé du numéro de diapositive 2">
            <a:extLst>
              <a:ext uri="{FF2B5EF4-FFF2-40B4-BE49-F238E27FC236}">
                <a16:creationId xmlns:a16="http://schemas.microsoft.com/office/drawing/2014/main" id="{86C5B906-53C9-4435-9375-23E342610276}"/>
              </a:ext>
            </a:extLst>
          </p:cNvPr>
          <p:cNvSpPr>
            <a:spLocks noGrp="1"/>
          </p:cNvSpPr>
          <p:nvPr>
            <p:ph type="sldNum" sz="quarter" idx="10"/>
          </p:nvPr>
        </p:nvSpPr>
        <p:spPr>
          <a:xfrm>
            <a:off x="11120926" y="6388815"/>
            <a:ext cx="844039" cy="365125"/>
          </a:xfrm>
        </p:spPr>
        <p:txBody>
          <a:bodyPr/>
          <a:lstStyle/>
          <a:p>
            <a:fld id="{9FCF0D27-783A-4A41-A067-B898C8DC56C7}" type="slidenum">
              <a:rPr lang="fr-FR" smtClean="0"/>
              <a:pPr/>
              <a:t>‹nr.›</a:t>
            </a:fld>
            <a:endParaRPr lang="fr-FR"/>
          </a:p>
        </p:txBody>
      </p:sp>
    </p:spTree>
    <p:extLst>
      <p:ext uri="{BB962C8B-B14F-4D97-AF65-F5344CB8AC3E}">
        <p14:creationId xmlns:p14="http://schemas.microsoft.com/office/powerpoint/2010/main" val="28082545"/>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userDrawn="1">
  <p:cSld name="Image 50%">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77493" y="272300"/>
            <a:ext cx="5278419" cy="900743"/>
          </a:xfrm>
          <a:prstGeom prst="rect">
            <a:avLst/>
          </a:prstGeom>
        </p:spPr>
        <p:txBody>
          <a:bodyPr anchor="b">
            <a:normAutofit/>
          </a:bodyPr>
          <a:lstStyle>
            <a:lvl1pPr algn="just">
              <a:defRPr sz="2800">
                <a:solidFill>
                  <a:srgbClr val="1E699D"/>
                </a:solidFill>
                <a:latin typeface="Futura Medium" charset="0"/>
                <a:ea typeface="Futura Medium" charset="0"/>
                <a:cs typeface="Futura Medium" charset="0"/>
              </a:defRPr>
            </a:lvl1pPr>
          </a:lstStyle>
          <a:p>
            <a:r>
              <a:rPr lang="fr-FR"/>
              <a:t>Cliquez pour modifier le titre</a:t>
            </a:r>
            <a:endParaRPr lang="en-US"/>
          </a:p>
        </p:txBody>
      </p:sp>
      <p:sp>
        <p:nvSpPr>
          <p:cNvPr id="3" name="Picture Placeholder 2"/>
          <p:cNvSpPr>
            <a:spLocks noGrp="1" noChangeAspect="1"/>
          </p:cNvSpPr>
          <p:nvPr>
            <p:ph type="pic" idx="1"/>
          </p:nvPr>
        </p:nvSpPr>
        <p:spPr>
          <a:xfrm>
            <a:off x="6122221" y="0"/>
            <a:ext cx="6069780" cy="6858000"/>
          </a:xfrm>
          <a:prstGeom prst="rect">
            <a:avLst/>
          </a:prstGeom>
        </p:spPr>
        <p:txBody>
          <a:bodyPr anchor="t"/>
          <a:lstStyle>
            <a:lvl1pPr marL="0" indent="0" algn="ctr">
              <a:buNone/>
              <a:defRPr sz="3200">
                <a:solidFill>
                  <a:srgbClr val="71FC1C"/>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a:p>
            <a:endParaRPr lang="fr-FR"/>
          </a:p>
          <a:p>
            <a:endParaRPr lang="fr-FR"/>
          </a:p>
          <a:p>
            <a:endParaRPr lang="fr-FR"/>
          </a:p>
          <a:p>
            <a:r>
              <a:rPr lang="fr-FR"/>
              <a:t>Cliquez sur l'icône pour ajouter une image</a:t>
            </a:r>
            <a:endParaRPr lang="en-US"/>
          </a:p>
        </p:txBody>
      </p:sp>
      <p:sp>
        <p:nvSpPr>
          <p:cNvPr id="4" name="Text Placeholder 3"/>
          <p:cNvSpPr>
            <a:spLocks noGrp="1"/>
          </p:cNvSpPr>
          <p:nvPr>
            <p:ph type="body" sz="half" idx="2"/>
          </p:nvPr>
        </p:nvSpPr>
        <p:spPr>
          <a:xfrm>
            <a:off x="659805" y="1589519"/>
            <a:ext cx="5278417" cy="4545811"/>
          </a:xfrm>
          <a:prstGeom prst="rect">
            <a:avLst/>
          </a:prstGeom>
        </p:spPr>
        <p:txBody>
          <a:bodyPr/>
          <a:lstStyle>
            <a:lvl1pPr marL="0" indent="0" algn="just">
              <a:buNone/>
              <a:defRPr sz="2000">
                <a:solidFill>
                  <a:srgbClr val="00B0F0"/>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sp>
        <p:nvSpPr>
          <p:cNvPr id="9" name="Slide Number Placeholder 6"/>
          <p:cNvSpPr>
            <a:spLocks noGrp="1"/>
          </p:cNvSpPr>
          <p:nvPr>
            <p:ph type="sldNum" sz="quarter" idx="12"/>
          </p:nvPr>
        </p:nvSpPr>
        <p:spPr>
          <a:xfrm>
            <a:off x="5197586" y="6408508"/>
            <a:ext cx="740636" cy="365125"/>
          </a:xfrm>
          <a:prstGeom prst="rect">
            <a:avLst/>
          </a:prstGeom>
        </p:spPr>
        <p:txBody>
          <a:bodyPr/>
          <a:lstStyle>
            <a:lvl1pPr algn="l">
              <a:defRPr sz="1200">
                <a:solidFill>
                  <a:schemeClr val="tx1">
                    <a:lumMod val="50000"/>
                    <a:lumOff val="50000"/>
                  </a:schemeClr>
                </a:solidFill>
              </a:defRPr>
            </a:lvl1pPr>
          </a:lstStyle>
          <a:p>
            <a:fld id="{9FCF0D27-783A-4A41-A067-B898C8DC56C7}" type="slidenum">
              <a:rPr lang="fr-FR" smtClean="0"/>
              <a:pPr/>
              <a:t>‹nr.›</a:t>
            </a:fld>
            <a:endParaRPr lang="fr-FR"/>
          </a:p>
        </p:txBody>
      </p:sp>
    </p:spTree>
    <p:extLst>
      <p:ext uri="{BB962C8B-B14F-4D97-AF65-F5344CB8AC3E}">
        <p14:creationId xmlns:p14="http://schemas.microsoft.com/office/powerpoint/2010/main" val="3852033916"/>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userDrawn="1">
  <p:cSld name="4 images avec texte">
    <p:spTree>
      <p:nvGrpSpPr>
        <p:cNvPr id="1" name=""/>
        <p:cNvGrpSpPr/>
        <p:nvPr/>
      </p:nvGrpSpPr>
      <p:grpSpPr>
        <a:xfrm>
          <a:off x="0" y="0"/>
          <a:ext cx="0" cy="0"/>
          <a:chOff x="0" y="0"/>
          <a:chExt cx="0" cy="0"/>
        </a:xfrm>
      </p:grpSpPr>
      <p:sp>
        <p:nvSpPr>
          <p:cNvPr id="5" name="Espace réservé pour une image  4"/>
          <p:cNvSpPr>
            <a:spLocks noGrp="1"/>
          </p:cNvSpPr>
          <p:nvPr>
            <p:ph type="pic" sz="quarter" idx="11" hasCustomPrompt="1"/>
          </p:nvPr>
        </p:nvSpPr>
        <p:spPr>
          <a:xfrm>
            <a:off x="552001" y="1456557"/>
            <a:ext cx="2400000" cy="1800000"/>
          </a:xfrm>
          <a:prstGeom prst="rect">
            <a:avLst/>
          </a:prstGeom>
        </p:spPr>
        <p:txBody>
          <a:bodyPr/>
          <a:lstStyle>
            <a:lvl1pPr marL="0" indent="0">
              <a:buNone/>
              <a:defRPr>
                <a:solidFill>
                  <a:srgbClr val="71FC1C"/>
                </a:solidFill>
              </a:defRPr>
            </a:lvl1pPr>
          </a:lstStyle>
          <a:p>
            <a:r>
              <a:rPr lang="fr-FR"/>
              <a:t>Image 1</a:t>
            </a:r>
          </a:p>
        </p:txBody>
      </p:sp>
      <p:sp>
        <p:nvSpPr>
          <p:cNvPr id="8" name="Espace réservé pour une image  4"/>
          <p:cNvSpPr>
            <a:spLocks noGrp="1"/>
          </p:cNvSpPr>
          <p:nvPr>
            <p:ph type="pic" sz="quarter" idx="12" hasCustomPrompt="1"/>
          </p:nvPr>
        </p:nvSpPr>
        <p:spPr>
          <a:xfrm>
            <a:off x="552001" y="3706988"/>
            <a:ext cx="2400000" cy="1800000"/>
          </a:xfrm>
          <a:prstGeom prst="rect">
            <a:avLst/>
          </a:prstGeom>
        </p:spPr>
        <p:txBody>
          <a:bodyPr/>
          <a:lstStyle>
            <a:lvl1pPr marL="0" indent="0">
              <a:buNone/>
              <a:defRPr>
                <a:solidFill>
                  <a:srgbClr val="71FC1C"/>
                </a:solidFill>
              </a:defRPr>
            </a:lvl1pPr>
          </a:lstStyle>
          <a:p>
            <a:r>
              <a:rPr lang="fr-FR"/>
              <a:t>Image 3</a:t>
            </a:r>
          </a:p>
        </p:txBody>
      </p:sp>
      <p:sp>
        <p:nvSpPr>
          <p:cNvPr id="9" name="Espace réservé pour une image  4"/>
          <p:cNvSpPr>
            <a:spLocks noGrp="1"/>
          </p:cNvSpPr>
          <p:nvPr>
            <p:ph type="pic" sz="quarter" idx="13" hasCustomPrompt="1"/>
          </p:nvPr>
        </p:nvSpPr>
        <p:spPr>
          <a:xfrm>
            <a:off x="6261697" y="1460967"/>
            <a:ext cx="2400000" cy="1800000"/>
          </a:xfrm>
          <a:prstGeom prst="rect">
            <a:avLst/>
          </a:prstGeom>
        </p:spPr>
        <p:txBody>
          <a:bodyPr/>
          <a:lstStyle>
            <a:lvl1pPr marL="0" indent="0">
              <a:buNone/>
              <a:defRPr>
                <a:solidFill>
                  <a:srgbClr val="71FC1C"/>
                </a:solidFill>
              </a:defRPr>
            </a:lvl1pPr>
          </a:lstStyle>
          <a:p>
            <a:r>
              <a:rPr lang="fr-FR"/>
              <a:t>Image 2</a:t>
            </a:r>
          </a:p>
        </p:txBody>
      </p:sp>
      <p:sp>
        <p:nvSpPr>
          <p:cNvPr id="10" name="Espace réservé pour une image  4"/>
          <p:cNvSpPr>
            <a:spLocks noGrp="1"/>
          </p:cNvSpPr>
          <p:nvPr>
            <p:ph type="pic" sz="quarter" idx="14" hasCustomPrompt="1"/>
          </p:nvPr>
        </p:nvSpPr>
        <p:spPr>
          <a:xfrm>
            <a:off x="6261697" y="3711398"/>
            <a:ext cx="2400000" cy="1800000"/>
          </a:xfrm>
          <a:prstGeom prst="rect">
            <a:avLst/>
          </a:prstGeom>
        </p:spPr>
        <p:txBody>
          <a:bodyPr/>
          <a:lstStyle>
            <a:lvl1pPr marL="0" indent="0">
              <a:buNone/>
              <a:defRPr>
                <a:solidFill>
                  <a:srgbClr val="71FC1C"/>
                </a:solidFill>
              </a:defRPr>
            </a:lvl1pPr>
          </a:lstStyle>
          <a:p>
            <a:r>
              <a:rPr lang="fr-FR"/>
              <a:t>Image 4</a:t>
            </a:r>
          </a:p>
        </p:txBody>
      </p:sp>
      <p:sp>
        <p:nvSpPr>
          <p:cNvPr id="15" name="Espace réservé du texte 11"/>
          <p:cNvSpPr>
            <a:spLocks noGrp="1"/>
          </p:cNvSpPr>
          <p:nvPr>
            <p:ph type="body" sz="quarter" idx="17" hasCustomPrompt="1"/>
          </p:nvPr>
        </p:nvSpPr>
        <p:spPr>
          <a:xfrm>
            <a:off x="2952001" y="1456558"/>
            <a:ext cx="2880000" cy="944999"/>
          </a:xfrm>
          <a:prstGeom prst="rect">
            <a:avLst/>
          </a:prstGeom>
          <a:noFill/>
        </p:spPr>
        <p:txBody>
          <a:bodyPr anchor="b"/>
          <a:lstStyle>
            <a:lvl1pPr marL="0" indent="0">
              <a:buNone/>
              <a:defRPr sz="2000">
                <a:solidFill>
                  <a:srgbClr val="00B0F0"/>
                </a:solidFill>
                <a:latin typeface="Futura Medium" charset="0"/>
                <a:ea typeface="Futura Medium" charset="0"/>
                <a:cs typeface="Futura Medium"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fr-FR"/>
              <a:t>Titre 1</a:t>
            </a:r>
          </a:p>
        </p:txBody>
      </p:sp>
      <p:sp>
        <p:nvSpPr>
          <p:cNvPr id="17" name="Espace réservé du texte 11"/>
          <p:cNvSpPr>
            <a:spLocks noGrp="1"/>
          </p:cNvSpPr>
          <p:nvPr>
            <p:ph type="body" sz="quarter" idx="18" hasCustomPrompt="1"/>
          </p:nvPr>
        </p:nvSpPr>
        <p:spPr>
          <a:xfrm>
            <a:off x="2952001" y="2401556"/>
            <a:ext cx="2880000" cy="849363"/>
          </a:xfrm>
          <a:prstGeom prst="rect">
            <a:avLst/>
          </a:prstGeom>
          <a:noFill/>
        </p:spPr>
        <p:txBody>
          <a:bodyPr anchor="t"/>
          <a:lstStyle>
            <a:lvl1pPr marL="0" indent="0">
              <a:buNone/>
              <a:defRPr sz="1800">
                <a:solidFill>
                  <a:srgbClr val="1E699D"/>
                </a:solidFill>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fr-FR" err="1"/>
              <a:t>Detail</a:t>
            </a:r>
            <a:r>
              <a:rPr lang="fr-FR"/>
              <a:t> 1</a:t>
            </a:r>
          </a:p>
        </p:txBody>
      </p:sp>
      <p:sp>
        <p:nvSpPr>
          <p:cNvPr id="18" name="Espace réservé du texte 11"/>
          <p:cNvSpPr>
            <a:spLocks noGrp="1"/>
          </p:cNvSpPr>
          <p:nvPr>
            <p:ph type="body" sz="quarter" idx="19" hasCustomPrompt="1"/>
          </p:nvPr>
        </p:nvSpPr>
        <p:spPr>
          <a:xfrm>
            <a:off x="2952001" y="3717038"/>
            <a:ext cx="2880000" cy="944999"/>
          </a:xfrm>
          <a:prstGeom prst="rect">
            <a:avLst/>
          </a:prstGeom>
          <a:noFill/>
        </p:spPr>
        <p:txBody>
          <a:bodyPr anchor="b"/>
          <a:lstStyle>
            <a:lvl1pPr marL="0" indent="0">
              <a:buNone/>
              <a:defRPr sz="2000">
                <a:solidFill>
                  <a:srgbClr val="00B0F0"/>
                </a:solidFill>
                <a:latin typeface="Futura Medium" charset="0"/>
                <a:ea typeface="Futura Medium" charset="0"/>
                <a:cs typeface="Futura Medium"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fr-FR"/>
              <a:t>Titre 3</a:t>
            </a:r>
          </a:p>
        </p:txBody>
      </p:sp>
      <p:sp>
        <p:nvSpPr>
          <p:cNvPr id="19" name="Espace réservé du texte 11"/>
          <p:cNvSpPr>
            <a:spLocks noGrp="1"/>
          </p:cNvSpPr>
          <p:nvPr>
            <p:ph type="body" sz="quarter" idx="20" hasCustomPrompt="1"/>
          </p:nvPr>
        </p:nvSpPr>
        <p:spPr>
          <a:xfrm>
            <a:off x="2952001" y="4662036"/>
            <a:ext cx="2880000" cy="849363"/>
          </a:xfrm>
          <a:prstGeom prst="rect">
            <a:avLst/>
          </a:prstGeom>
          <a:noFill/>
        </p:spPr>
        <p:txBody>
          <a:bodyPr anchor="t"/>
          <a:lstStyle>
            <a:lvl1pPr marL="0" indent="0">
              <a:buNone/>
              <a:defRPr sz="1800">
                <a:solidFill>
                  <a:srgbClr val="1E699D"/>
                </a:solidFill>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fr-FR" err="1"/>
              <a:t>Detail</a:t>
            </a:r>
            <a:r>
              <a:rPr lang="fr-FR"/>
              <a:t> 3</a:t>
            </a:r>
          </a:p>
        </p:txBody>
      </p:sp>
      <p:sp>
        <p:nvSpPr>
          <p:cNvPr id="20" name="Espace réservé du texte 11"/>
          <p:cNvSpPr>
            <a:spLocks noGrp="1"/>
          </p:cNvSpPr>
          <p:nvPr>
            <p:ph type="body" sz="quarter" idx="21" hasCustomPrompt="1"/>
          </p:nvPr>
        </p:nvSpPr>
        <p:spPr>
          <a:xfrm>
            <a:off x="8661697" y="1460968"/>
            <a:ext cx="2880000" cy="944999"/>
          </a:xfrm>
          <a:prstGeom prst="rect">
            <a:avLst/>
          </a:prstGeom>
          <a:noFill/>
        </p:spPr>
        <p:txBody>
          <a:bodyPr anchor="b"/>
          <a:lstStyle>
            <a:lvl1pPr marL="0" indent="0">
              <a:buNone/>
              <a:defRPr sz="2000">
                <a:solidFill>
                  <a:srgbClr val="00B0F0"/>
                </a:solidFill>
                <a:latin typeface="Futura Medium" charset="0"/>
                <a:ea typeface="Futura Medium" charset="0"/>
                <a:cs typeface="Futura Medium"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fr-FR"/>
              <a:t>Titre 2</a:t>
            </a:r>
          </a:p>
        </p:txBody>
      </p:sp>
      <p:sp>
        <p:nvSpPr>
          <p:cNvPr id="21" name="Espace réservé du texte 11"/>
          <p:cNvSpPr>
            <a:spLocks noGrp="1"/>
          </p:cNvSpPr>
          <p:nvPr>
            <p:ph type="body" sz="quarter" idx="22" hasCustomPrompt="1"/>
          </p:nvPr>
        </p:nvSpPr>
        <p:spPr>
          <a:xfrm>
            <a:off x="8661697" y="2405966"/>
            <a:ext cx="2880000" cy="849363"/>
          </a:xfrm>
          <a:prstGeom prst="rect">
            <a:avLst/>
          </a:prstGeom>
          <a:noFill/>
        </p:spPr>
        <p:txBody>
          <a:bodyPr anchor="t"/>
          <a:lstStyle>
            <a:lvl1pPr marL="0" indent="0">
              <a:buNone/>
              <a:defRPr sz="1800">
                <a:solidFill>
                  <a:srgbClr val="1E699D"/>
                </a:solidFill>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fr-FR" err="1"/>
              <a:t>Detail</a:t>
            </a:r>
            <a:r>
              <a:rPr lang="fr-FR"/>
              <a:t> 2</a:t>
            </a:r>
          </a:p>
        </p:txBody>
      </p:sp>
      <p:sp>
        <p:nvSpPr>
          <p:cNvPr id="22" name="Espace réservé du texte 11"/>
          <p:cNvSpPr>
            <a:spLocks noGrp="1"/>
          </p:cNvSpPr>
          <p:nvPr>
            <p:ph type="body" sz="quarter" idx="23" hasCustomPrompt="1"/>
          </p:nvPr>
        </p:nvSpPr>
        <p:spPr>
          <a:xfrm>
            <a:off x="8661697" y="3717038"/>
            <a:ext cx="2880000" cy="944999"/>
          </a:xfrm>
          <a:prstGeom prst="rect">
            <a:avLst/>
          </a:prstGeom>
          <a:noFill/>
        </p:spPr>
        <p:txBody>
          <a:bodyPr anchor="b"/>
          <a:lstStyle>
            <a:lvl1pPr marL="0" indent="0">
              <a:buNone/>
              <a:defRPr sz="2000">
                <a:solidFill>
                  <a:srgbClr val="00B0F0"/>
                </a:solidFill>
                <a:latin typeface="Futura Medium" charset="0"/>
                <a:ea typeface="Futura Medium" charset="0"/>
                <a:cs typeface="Futura Medium"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fr-FR"/>
              <a:t>Titre 4</a:t>
            </a:r>
          </a:p>
        </p:txBody>
      </p:sp>
      <p:sp>
        <p:nvSpPr>
          <p:cNvPr id="23" name="Espace réservé du texte 11"/>
          <p:cNvSpPr>
            <a:spLocks noGrp="1"/>
          </p:cNvSpPr>
          <p:nvPr>
            <p:ph type="body" sz="quarter" idx="24" hasCustomPrompt="1"/>
          </p:nvPr>
        </p:nvSpPr>
        <p:spPr>
          <a:xfrm>
            <a:off x="8661697" y="4662036"/>
            <a:ext cx="2880000" cy="849363"/>
          </a:xfrm>
          <a:prstGeom prst="rect">
            <a:avLst/>
          </a:prstGeom>
          <a:noFill/>
        </p:spPr>
        <p:txBody>
          <a:bodyPr anchor="t"/>
          <a:lstStyle>
            <a:lvl1pPr marL="0" indent="0">
              <a:buNone/>
              <a:defRPr sz="1800">
                <a:solidFill>
                  <a:srgbClr val="1E699D"/>
                </a:solidFill>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fr-FR" err="1"/>
              <a:t>Detail</a:t>
            </a:r>
            <a:r>
              <a:rPr lang="fr-FR"/>
              <a:t> 4</a:t>
            </a:r>
          </a:p>
        </p:txBody>
      </p:sp>
      <p:sp>
        <p:nvSpPr>
          <p:cNvPr id="27" name="Title 1">
            <a:extLst>
              <a:ext uri="{FF2B5EF4-FFF2-40B4-BE49-F238E27FC236}">
                <a16:creationId xmlns:a16="http://schemas.microsoft.com/office/drawing/2014/main" id="{15A84BB1-C098-4C18-AA57-BA4A44B4F053}"/>
              </a:ext>
            </a:extLst>
          </p:cNvPr>
          <p:cNvSpPr>
            <a:spLocks noGrp="1"/>
          </p:cNvSpPr>
          <p:nvPr>
            <p:ph type="title" hasCustomPrompt="1"/>
          </p:nvPr>
        </p:nvSpPr>
        <p:spPr>
          <a:xfrm>
            <a:off x="586503" y="365127"/>
            <a:ext cx="9570884" cy="614684"/>
          </a:xfrm>
          <a:prstGeom prst="rect">
            <a:avLst/>
          </a:prstGeom>
        </p:spPr>
        <p:txBody>
          <a:bodyPr>
            <a:normAutofit/>
          </a:bodyPr>
          <a:lstStyle>
            <a:lvl1pPr>
              <a:defRPr sz="3200">
                <a:solidFill>
                  <a:srgbClr val="1E699D"/>
                </a:solidFill>
                <a:latin typeface="Futura Medium" charset="0"/>
                <a:ea typeface="Futura Medium" charset="0"/>
                <a:cs typeface="Futura Medium" charset="0"/>
              </a:defRPr>
            </a:lvl1pPr>
          </a:lstStyle>
          <a:p>
            <a:r>
              <a:rPr lang="fr-FR"/>
              <a:t>Cliquez pour modifier le titre</a:t>
            </a:r>
            <a:endParaRPr lang="en-US"/>
          </a:p>
        </p:txBody>
      </p:sp>
      <p:sp>
        <p:nvSpPr>
          <p:cNvPr id="28" name="Espace réservé du numéro de diapositive 2">
            <a:extLst>
              <a:ext uri="{FF2B5EF4-FFF2-40B4-BE49-F238E27FC236}">
                <a16:creationId xmlns:a16="http://schemas.microsoft.com/office/drawing/2014/main" id="{CDEF9A32-6724-4F22-AAF1-9C6F7C426324}"/>
              </a:ext>
            </a:extLst>
          </p:cNvPr>
          <p:cNvSpPr>
            <a:spLocks noGrp="1"/>
          </p:cNvSpPr>
          <p:nvPr>
            <p:ph type="sldNum" sz="quarter" idx="10"/>
          </p:nvPr>
        </p:nvSpPr>
        <p:spPr>
          <a:xfrm>
            <a:off x="11120926" y="6388815"/>
            <a:ext cx="844039" cy="365125"/>
          </a:xfrm>
        </p:spPr>
        <p:txBody>
          <a:bodyPr/>
          <a:lstStyle/>
          <a:p>
            <a:fld id="{9FCF0D27-783A-4A41-A067-B898C8DC56C7}" type="slidenum">
              <a:rPr lang="fr-FR" smtClean="0"/>
              <a:pPr/>
              <a:t>‹nr.›</a:t>
            </a:fld>
            <a:endParaRPr lang="fr-FR"/>
          </a:p>
        </p:txBody>
      </p:sp>
    </p:spTree>
    <p:extLst>
      <p:ext uri="{BB962C8B-B14F-4D97-AF65-F5344CB8AC3E}">
        <p14:creationId xmlns:p14="http://schemas.microsoft.com/office/powerpoint/2010/main" val="2768561032"/>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userDrawn="1">
  <p:cSld name="4 textes">
    <p:spTree>
      <p:nvGrpSpPr>
        <p:cNvPr id="1" name=""/>
        <p:cNvGrpSpPr/>
        <p:nvPr/>
      </p:nvGrpSpPr>
      <p:grpSpPr>
        <a:xfrm>
          <a:off x="0" y="0"/>
          <a:ext cx="0" cy="0"/>
          <a:chOff x="0" y="0"/>
          <a:chExt cx="0" cy="0"/>
        </a:xfrm>
      </p:grpSpPr>
      <p:sp>
        <p:nvSpPr>
          <p:cNvPr id="28" name="Rectangle 27"/>
          <p:cNvSpPr/>
          <p:nvPr userDrawn="1"/>
        </p:nvSpPr>
        <p:spPr>
          <a:xfrm>
            <a:off x="1767672" y="1957173"/>
            <a:ext cx="4800000" cy="1793875"/>
          </a:xfrm>
          <a:prstGeom prst="rect">
            <a:avLst/>
          </a:prstGeom>
          <a:solidFill>
            <a:srgbClr val="1E69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800"/>
          </a:p>
        </p:txBody>
      </p:sp>
      <p:sp>
        <p:nvSpPr>
          <p:cNvPr id="9" name="Rectangle 8"/>
          <p:cNvSpPr/>
          <p:nvPr userDrawn="1"/>
        </p:nvSpPr>
        <p:spPr>
          <a:xfrm>
            <a:off x="6654635" y="1957173"/>
            <a:ext cx="4800000" cy="1793875"/>
          </a:xfrm>
          <a:prstGeom prst="rect">
            <a:avLst/>
          </a:prstGeom>
          <a:solidFill>
            <a:srgbClr val="1E69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800"/>
          </a:p>
        </p:txBody>
      </p:sp>
      <p:sp>
        <p:nvSpPr>
          <p:cNvPr id="10" name="Rectangle 9"/>
          <p:cNvSpPr/>
          <p:nvPr userDrawn="1"/>
        </p:nvSpPr>
        <p:spPr>
          <a:xfrm>
            <a:off x="1782915" y="3804838"/>
            <a:ext cx="4800000" cy="1793875"/>
          </a:xfrm>
          <a:prstGeom prst="rect">
            <a:avLst/>
          </a:prstGeom>
          <a:solidFill>
            <a:srgbClr val="1E69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800"/>
          </a:p>
        </p:txBody>
      </p:sp>
      <p:sp>
        <p:nvSpPr>
          <p:cNvPr id="11" name="Rectangle 10"/>
          <p:cNvSpPr/>
          <p:nvPr userDrawn="1"/>
        </p:nvSpPr>
        <p:spPr>
          <a:xfrm>
            <a:off x="6654635" y="3804839"/>
            <a:ext cx="4800000" cy="1793875"/>
          </a:xfrm>
          <a:prstGeom prst="rect">
            <a:avLst/>
          </a:prstGeom>
          <a:solidFill>
            <a:srgbClr val="1E69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800"/>
          </a:p>
        </p:txBody>
      </p:sp>
      <p:sp>
        <p:nvSpPr>
          <p:cNvPr id="6" name="Espace réservé du texte 5"/>
          <p:cNvSpPr>
            <a:spLocks noGrp="1"/>
          </p:cNvSpPr>
          <p:nvPr>
            <p:ph type="body" sz="quarter" idx="11" hasCustomPrompt="1"/>
          </p:nvPr>
        </p:nvSpPr>
        <p:spPr>
          <a:xfrm>
            <a:off x="1782572" y="1979101"/>
            <a:ext cx="4785784" cy="612775"/>
          </a:xfrm>
          <a:prstGeom prst="rect">
            <a:avLst/>
          </a:prstGeom>
        </p:spPr>
        <p:txBody>
          <a:bodyPr anchor="b"/>
          <a:lstStyle>
            <a:lvl1pPr marL="0" indent="0">
              <a:buNone/>
              <a:defRPr sz="2000">
                <a:solidFill>
                  <a:schemeClr val="bg1"/>
                </a:solidFill>
                <a:latin typeface="Futura Medium" charset="0"/>
                <a:ea typeface="Futura Medium" charset="0"/>
                <a:cs typeface="Futura Medium"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fr-FR"/>
              <a:t>Titre 1</a:t>
            </a:r>
          </a:p>
        </p:txBody>
      </p:sp>
      <p:sp>
        <p:nvSpPr>
          <p:cNvPr id="22" name="Espace réservé du texte 5"/>
          <p:cNvSpPr>
            <a:spLocks noGrp="1"/>
          </p:cNvSpPr>
          <p:nvPr>
            <p:ph type="body" sz="quarter" idx="12" hasCustomPrompt="1"/>
          </p:nvPr>
        </p:nvSpPr>
        <p:spPr>
          <a:xfrm>
            <a:off x="6669192" y="1979101"/>
            <a:ext cx="4785784" cy="612775"/>
          </a:xfrm>
          <a:prstGeom prst="rect">
            <a:avLst/>
          </a:prstGeom>
        </p:spPr>
        <p:txBody>
          <a:bodyPr anchor="b"/>
          <a:lstStyle>
            <a:lvl1pPr marL="0" indent="0">
              <a:buNone/>
              <a:defRPr sz="2000">
                <a:solidFill>
                  <a:schemeClr val="bg1"/>
                </a:solidFill>
                <a:latin typeface="Futura Medium" charset="0"/>
                <a:ea typeface="Futura Medium" charset="0"/>
                <a:cs typeface="Futura Medium"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fr-FR"/>
              <a:t>Titre 2</a:t>
            </a:r>
          </a:p>
        </p:txBody>
      </p:sp>
      <p:sp>
        <p:nvSpPr>
          <p:cNvPr id="23" name="Espace réservé du texte 5"/>
          <p:cNvSpPr>
            <a:spLocks noGrp="1"/>
          </p:cNvSpPr>
          <p:nvPr>
            <p:ph type="body" sz="quarter" idx="13" hasCustomPrompt="1"/>
          </p:nvPr>
        </p:nvSpPr>
        <p:spPr>
          <a:xfrm>
            <a:off x="1781888" y="2597538"/>
            <a:ext cx="4785784" cy="1165914"/>
          </a:xfrm>
          <a:prstGeom prst="rect">
            <a:avLst/>
          </a:prstGeom>
        </p:spPr>
        <p:txBody>
          <a:bodyPr/>
          <a:lstStyle>
            <a:lvl1pPr marL="0" indent="0">
              <a:buNone/>
              <a:defRPr sz="1400">
                <a:solidFill>
                  <a:schemeClr val="bg1"/>
                </a:solidFill>
                <a:latin typeface="+mn-lt"/>
                <a:ea typeface="Futura Medium" charset="0"/>
                <a:cs typeface="Futura Medium"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fr-FR"/>
              <a:t>Contenu 1</a:t>
            </a:r>
          </a:p>
        </p:txBody>
      </p:sp>
      <p:sp>
        <p:nvSpPr>
          <p:cNvPr id="24" name="Espace réservé du texte 5"/>
          <p:cNvSpPr>
            <a:spLocks noGrp="1"/>
          </p:cNvSpPr>
          <p:nvPr>
            <p:ph type="body" sz="quarter" idx="14" hasCustomPrompt="1"/>
          </p:nvPr>
        </p:nvSpPr>
        <p:spPr>
          <a:xfrm>
            <a:off x="6661743" y="2597538"/>
            <a:ext cx="4785784" cy="1165914"/>
          </a:xfrm>
          <a:prstGeom prst="rect">
            <a:avLst/>
          </a:prstGeom>
        </p:spPr>
        <p:txBody>
          <a:bodyPr/>
          <a:lstStyle>
            <a:lvl1pPr marL="0" indent="0">
              <a:buNone/>
              <a:defRPr sz="1400">
                <a:solidFill>
                  <a:schemeClr val="bg1"/>
                </a:solidFill>
                <a:latin typeface="+mn-lt"/>
                <a:ea typeface="Futura Medium" charset="0"/>
                <a:cs typeface="Futura Medium"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fr-FR"/>
              <a:t>Contenu 2</a:t>
            </a:r>
          </a:p>
        </p:txBody>
      </p:sp>
      <p:sp>
        <p:nvSpPr>
          <p:cNvPr id="25" name="Espace réservé du texte 5"/>
          <p:cNvSpPr>
            <a:spLocks noGrp="1"/>
          </p:cNvSpPr>
          <p:nvPr>
            <p:ph type="body" sz="quarter" idx="15" hasCustomPrompt="1"/>
          </p:nvPr>
        </p:nvSpPr>
        <p:spPr>
          <a:xfrm>
            <a:off x="1797131" y="3825766"/>
            <a:ext cx="4785784" cy="612775"/>
          </a:xfrm>
          <a:prstGeom prst="rect">
            <a:avLst/>
          </a:prstGeom>
        </p:spPr>
        <p:txBody>
          <a:bodyPr anchor="b"/>
          <a:lstStyle>
            <a:lvl1pPr marL="0" indent="0">
              <a:buNone/>
              <a:defRPr sz="2000">
                <a:solidFill>
                  <a:schemeClr val="bg1"/>
                </a:solidFill>
                <a:latin typeface="Futura Medium" charset="0"/>
                <a:ea typeface="Futura Medium" charset="0"/>
                <a:cs typeface="Futura Medium"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fr-FR"/>
              <a:t>Titre 3</a:t>
            </a:r>
          </a:p>
        </p:txBody>
      </p:sp>
      <p:sp>
        <p:nvSpPr>
          <p:cNvPr id="26" name="Espace réservé du texte 5"/>
          <p:cNvSpPr>
            <a:spLocks noGrp="1"/>
          </p:cNvSpPr>
          <p:nvPr>
            <p:ph type="body" sz="quarter" idx="16" hasCustomPrompt="1"/>
          </p:nvPr>
        </p:nvSpPr>
        <p:spPr>
          <a:xfrm>
            <a:off x="1796447" y="4444203"/>
            <a:ext cx="4785784" cy="1165914"/>
          </a:xfrm>
          <a:prstGeom prst="rect">
            <a:avLst/>
          </a:prstGeom>
        </p:spPr>
        <p:txBody>
          <a:bodyPr/>
          <a:lstStyle>
            <a:lvl1pPr marL="0" indent="0">
              <a:buNone/>
              <a:defRPr sz="1400">
                <a:solidFill>
                  <a:schemeClr val="bg1"/>
                </a:solidFill>
                <a:latin typeface="+mn-lt"/>
                <a:ea typeface="Futura Medium" charset="0"/>
                <a:cs typeface="Futura Medium"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fr-FR"/>
              <a:t>Contenu 3</a:t>
            </a:r>
          </a:p>
        </p:txBody>
      </p:sp>
      <p:sp>
        <p:nvSpPr>
          <p:cNvPr id="27" name="Espace réservé du texte 5"/>
          <p:cNvSpPr>
            <a:spLocks noGrp="1"/>
          </p:cNvSpPr>
          <p:nvPr>
            <p:ph type="body" sz="quarter" idx="17" hasCustomPrompt="1"/>
          </p:nvPr>
        </p:nvSpPr>
        <p:spPr>
          <a:xfrm>
            <a:off x="6669876" y="3820103"/>
            <a:ext cx="4785784" cy="612775"/>
          </a:xfrm>
          <a:prstGeom prst="rect">
            <a:avLst/>
          </a:prstGeom>
        </p:spPr>
        <p:txBody>
          <a:bodyPr anchor="b"/>
          <a:lstStyle>
            <a:lvl1pPr marL="0" indent="0">
              <a:buNone/>
              <a:defRPr sz="2000">
                <a:solidFill>
                  <a:schemeClr val="bg1"/>
                </a:solidFill>
                <a:latin typeface="Futura Medium" charset="0"/>
                <a:ea typeface="Futura Medium" charset="0"/>
                <a:cs typeface="Futura Medium"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fr-FR"/>
              <a:t>Titre 4</a:t>
            </a:r>
          </a:p>
        </p:txBody>
      </p:sp>
      <p:sp>
        <p:nvSpPr>
          <p:cNvPr id="32" name="Espace réservé du texte 5"/>
          <p:cNvSpPr>
            <a:spLocks noGrp="1"/>
          </p:cNvSpPr>
          <p:nvPr>
            <p:ph type="body" sz="quarter" idx="18" hasCustomPrompt="1"/>
          </p:nvPr>
        </p:nvSpPr>
        <p:spPr>
          <a:xfrm>
            <a:off x="6669192" y="4438540"/>
            <a:ext cx="4785784" cy="1165914"/>
          </a:xfrm>
          <a:prstGeom prst="rect">
            <a:avLst/>
          </a:prstGeom>
        </p:spPr>
        <p:txBody>
          <a:bodyPr/>
          <a:lstStyle>
            <a:lvl1pPr marL="0" indent="0">
              <a:buNone/>
              <a:defRPr sz="1400">
                <a:solidFill>
                  <a:schemeClr val="bg1"/>
                </a:solidFill>
                <a:latin typeface="+mn-lt"/>
                <a:ea typeface="Futura Medium" charset="0"/>
                <a:cs typeface="Futura Medium"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fr-FR"/>
              <a:t>Contenu 4</a:t>
            </a:r>
          </a:p>
        </p:txBody>
      </p:sp>
      <p:sp>
        <p:nvSpPr>
          <p:cNvPr id="29" name="Title 1">
            <a:extLst>
              <a:ext uri="{FF2B5EF4-FFF2-40B4-BE49-F238E27FC236}">
                <a16:creationId xmlns:a16="http://schemas.microsoft.com/office/drawing/2014/main" id="{874952A8-CEDE-4786-84D3-F2BEDB65EA88}"/>
              </a:ext>
            </a:extLst>
          </p:cNvPr>
          <p:cNvSpPr>
            <a:spLocks noGrp="1"/>
          </p:cNvSpPr>
          <p:nvPr>
            <p:ph type="title" hasCustomPrompt="1"/>
          </p:nvPr>
        </p:nvSpPr>
        <p:spPr>
          <a:xfrm>
            <a:off x="586503" y="365127"/>
            <a:ext cx="9570884" cy="614684"/>
          </a:xfrm>
          <a:prstGeom prst="rect">
            <a:avLst/>
          </a:prstGeom>
        </p:spPr>
        <p:txBody>
          <a:bodyPr>
            <a:normAutofit/>
          </a:bodyPr>
          <a:lstStyle>
            <a:lvl1pPr>
              <a:defRPr sz="3200">
                <a:solidFill>
                  <a:srgbClr val="1E699D"/>
                </a:solidFill>
                <a:latin typeface="Futura Medium" charset="0"/>
                <a:ea typeface="Futura Medium" charset="0"/>
                <a:cs typeface="Futura Medium" charset="0"/>
              </a:defRPr>
            </a:lvl1pPr>
          </a:lstStyle>
          <a:p>
            <a:r>
              <a:rPr lang="fr-FR"/>
              <a:t>Cliquez pour modifier le titre</a:t>
            </a:r>
            <a:endParaRPr lang="en-US"/>
          </a:p>
        </p:txBody>
      </p:sp>
      <p:sp>
        <p:nvSpPr>
          <p:cNvPr id="30" name="Espace réservé du numéro de diapositive 2">
            <a:extLst>
              <a:ext uri="{FF2B5EF4-FFF2-40B4-BE49-F238E27FC236}">
                <a16:creationId xmlns:a16="http://schemas.microsoft.com/office/drawing/2014/main" id="{8535011E-5405-404E-A399-6EDF9102DCA5}"/>
              </a:ext>
            </a:extLst>
          </p:cNvPr>
          <p:cNvSpPr>
            <a:spLocks noGrp="1"/>
          </p:cNvSpPr>
          <p:nvPr>
            <p:ph type="sldNum" sz="quarter" idx="10"/>
          </p:nvPr>
        </p:nvSpPr>
        <p:spPr>
          <a:xfrm>
            <a:off x="11120926" y="6388815"/>
            <a:ext cx="844039" cy="365125"/>
          </a:xfrm>
        </p:spPr>
        <p:txBody>
          <a:bodyPr/>
          <a:lstStyle/>
          <a:p>
            <a:fld id="{9FCF0D27-783A-4A41-A067-B898C8DC56C7}" type="slidenum">
              <a:rPr lang="fr-FR" smtClean="0"/>
              <a:pPr/>
              <a:t>‹nr.›</a:t>
            </a:fld>
            <a:endParaRPr lang="fr-FR"/>
          </a:p>
        </p:txBody>
      </p:sp>
    </p:spTree>
    <p:extLst>
      <p:ext uri="{BB962C8B-B14F-4D97-AF65-F5344CB8AC3E}">
        <p14:creationId xmlns:p14="http://schemas.microsoft.com/office/powerpoint/2010/main" val="3350027370"/>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userDrawn="1">
  <p:cSld name="1_Disposition personnalisée">
    <p:spTree>
      <p:nvGrpSpPr>
        <p:cNvPr id="1" name=""/>
        <p:cNvGrpSpPr/>
        <p:nvPr/>
      </p:nvGrpSpPr>
      <p:grpSpPr>
        <a:xfrm>
          <a:off x="0" y="0"/>
          <a:ext cx="0" cy="0"/>
          <a:chOff x="0" y="0"/>
          <a:chExt cx="0" cy="0"/>
        </a:xfrm>
      </p:grpSpPr>
      <p:sp>
        <p:nvSpPr>
          <p:cNvPr id="3" name="Espace réservé du numéro de diapositive 2"/>
          <p:cNvSpPr>
            <a:spLocks noGrp="1"/>
          </p:cNvSpPr>
          <p:nvPr>
            <p:ph type="sldNum" sz="quarter" idx="10"/>
          </p:nvPr>
        </p:nvSpPr>
        <p:spPr>
          <a:xfrm>
            <a:off x="11120926" y="6388815"/>
            <a:ext cx="844039" cy="365125"/>
          </a:xfrm>
        </p:spPr>
        <p:txBody>
          <a:bodyPr/>
          <a:lstStyle/>
          <a:p>
            <a:fld id="{9FCF0D27-783A-4A41-A067-B898C8DC56C7}" type="slidenum">
              <a:rPr lang="fr-FR" smtClean="0"/>
              <a:pPr/>
              <a:t>‹nr.›</a:t>
            </a:fld>
            <a:endParaRPr lang="fr-FR"/>
          </a:p>
        </p:txBody>
      </p:sp>
      <p:sp>
        <p:nvSpPr>
          <p:cNvPr id="4" name="Title 1"/>
          <p:cNvSpPr>
            <a:spLocks noGrp="1"/>
          </p:cNvSpPr>
          <p:nvPr>
            <p:ph type="title" hasCustomPrompt="1"/>
          </p:nvPr>
        </p:nvSpPr>
        <p:spPr>
          <a:xfrm>
            <a:off x="586503" y="365127"/>
            <a:ext cx="9570884" cy="614684"/>
          </a:xfrm>
          <a:prstGeom prst="rect">
            <a:avLst/>
          </a:prstGeom>
        </p:spPr>
        <p:txBody>
          <a:bodyPr>
            <a:normAutofit/>
          </a:bodyPr>
          <a:lstStyle>
            <a:lvl1pPr>
              <a:defRPr sz="3200">
                <a:solidFill>
                  <a:srgbClr val="1E699D"/>
                </a:solidFill>
                <a:latin typeface="Futura Medium" charset="0"/>
                <a:ea typeface="Futura Medium" charset="0"/>
                <a:cs typeface="Futura Medium" charset="0"/>
              </a:defRPr>
            </a:lvl1pPr>
          </a:lstStyle>
          <a:p>
            <a:r>
              <a:rPr lang="fr-FR"/>
              <a:t>Cliquez pour modifier le titre</a:t>
            </a:r>
            <a:endParaRPr lang="en-US"/>
          </a:p>
        </p:txBody>
      </p:sp>
      <p:sp>
        <p:nvSpPr>
          <p:cNvPr id="7" name="Espace réservé pour une image  6"/>
          <p:cNvSpPr>
            <a:spLocks noGrp="1"/>
          </p:cNvSpPr>
          <p:nvPr>
            <p:ph type="pic" sz="quarter" idx="11" hasCustomPrompt="1"/>
          </p:nvPr>
        </p:nvSpPr>
        <p:spPr>
          <a:xfrm>
            <a:off x="1782915" y="1926029"/>
            <a:ext cx="2880000" cy="2160000"/>
          </a:xfrm>
          <a:prstGeom prst="ellipse">
            <a:avLst/>
          </a:prstGeom>
        </p:spPr>
        <p:txBody>
          <a:bodyPr/>
          <a:lstStyle>
            <a:lvl1pPr>
              <a:defRPr>
                <a:solidFill>
                  <a:srgbClr val="71FC1C"/>
                </a:solidFill>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fr-FR"/>
              <a:t>Image</a:t>
            </a:r>
          </a:p>
        </p:txBody>
      </p:sp>
      <p:sp>
        <p:nvSpPr>
          <p:cNvPr id="15" name="Espace réservé pour une image  6"/>
          <p:cNvSpPr>
            <a:spLocks noGrp="1"/>
          </p:cNvSpPr>
          <p:nvPr>
            <p:ph type="pic" sz="quarter" idx="17" hasCustomPrompt="1"/>
          </p:nvPr>
        </p:nvSpPr>
        <p:spPr>
          <a:xfrm>
            <a:off x="4869164" y="1926029"/>
            <a:ext cx="2880000" cy="2160000"/>
          </a:xfrm>
          <a:prstGeom prst="ellipse">
            <a:avLst/>
          </a:prstGeom>
        </p:spPr>
        <p:txBody>
          <a:bodyPr/>
          <a:lstStyle>
            <a:lvl1pPr>
              <a:defRPr>
                <a:solidFill>
                  <a:srgbClr val="71FC1C"/>
                </a:solidFill>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fr-FR"/>
              <a:t>Image</a:t>
            </a:r>
          </a:p>
        </p:txBody>
      </p:sp>
      <p:sp>
        <p:nvSpPr>
          <p:cNvPr id="16" name="Espace réservé pour une image  6"/>
          <p:cNvSpPr>
            <a:spLocks noGrp="1"/>
          </p:cNvSpPr>
          <p:nvPr>
            <p:ph type="pic" sz="quarter" idx="18" hasCustomPrompt="1"/>
          </p:nvPr>
        </p:nvSpPr>
        <p:spPr>
          <a:xfrm>
            <a:off x="7955413" y="1926029"/>
            <a:ext cx="2880000" cy="2160000"/>
          </a:xfrm>
          <a:prstGeom prst="ellipse">
            <a:avLst/>
          </a:prstGeom>
        </p:spPr>
        <p:txBody>
          <a:bodyPr/>
          <a:lstStyle>
            <a:lvl1pPr algn="ctr">
              <a:defRPr>
                <a:solidFill>
                  <a:srgbClr val="71FC1C"/>
                </a:solidFill>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fr-FR"/>
              <a:t>Image</a:t>
            </a:r>
          </a:p>
        </p:txBody>
      </p:sp>
      <p:sp>
        <p:nvSpPr>
          <p:cNvPr id="11" name="Espace réservé du texte 9"/>
          <p:cNvSpPr>
            <a:spLocks noGrp="1"/>
          </p:cNvSpPr>
          <p:nvPr>
            <p:ph type="body" sz="quarter" idx="12" hasCustomPrompt="1"/>
          </p:nvPr>
        </p:nvSpPr>
        <p:spPr>
          <a:xfrm>
            <a:off x="1782915" y="4226363"/>
            <a:ext cx="2880000" cy="371008"/>
          </a:xfrm>
          <a:prstGeom prst="rect">
            <a:avLst/>
          </a:prstGeom>
        </p:spPr>
        <p:txBody>
          <a:bodyPr anchor="t"/>
          <a:lstStyle>
            <a:lvl1pPr algn="ctr">
              <a:defRPr sz="1800" b="0">
                <a:solidFill>
                  <a:srgbClr val="00B0F0"/>
                </a:solidFill>
                <a:latin typeface="Futura Medium" charset="0"/>
                <a:ea typeface="Futura Medium" charset="0"/>
                <a:cs typeface="Futura Medium"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fr-FR"/>
              <a:t>Titre</a:t>
            </a:r>
          </a:p>
        </p:txBody>
      </p:sp>
      <p:sp>
        <p:nvSpPr>
          <p:cNvPr id="13" name="Espace réservé du texte 9"/>
          <p:cNvSpPr>
            <a:spLocks noGrp="1"/>
          </p:cNvSpPr>
          <p:nvPr>
            <p:ph type="body" sz="quarter" idx="19" hasCustomPrompt="1"/>
          </p:nvPr>
        </p:nvSpPr>
        <p:spPr>
          <a:xfrm>
            <a:off x="1782915" y="4608612"/>
            <a:ext cx="2880000" cy="801520"/>
          </a:xfrm>
          <a:prstGeom prst="rect">
            <a:avLst/>
          </a:prstGeom>
        </p:spPr>
        <p:txBody>
          <a:bodyPr anchor="t"/>
          <a:lstStyle>
            <a:lvl1pPr algn="ctr">
              <a:defRPr sz="1400" b="0">
                <a:solidFill>
                  <a:srgbClr val="1E699D"/>
                </a:solidFill>
                <a:latin typeface="+mn-lt"/>
                <a:ea typeface="Futura Medium" charset="0"/>
                <a:cs typeface="Futura Medium"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fr-FR"/>
              <a:t>Description</a:t>
            </a:r>
          </a:p>
        </p:txBody>
      </p:sp>
      <p:sp>
        <p:nvSpPr>
          <p:cNvPr id="17" name="Espace réservé du texte 9"/>
          <p:cNvSpPr>
            <a:spLocks noGrp="1"/>
          </p:cNvSpPr>
          <p:nvPr>
            <p:ph type="body" sz="quarter" idx="20" hasCustomPrompt="1"/>
          </p:nvPr>
        </p:nvSpPr>
        <p:spPr>
          <a:xfrm>
            <a:off x="4869164" y="4226363"/>
            <a:ext cx="2880000" cy="371008"/>
          </a:xfrm>
          <a:prstGeom prst="rect">
            <a:avLst/>
          </a:prstGeom>
        </p:spPr>
        <p:txBody>
          <a:bodyPr anchor="t"/>
          <a:lstStyle>
            <a:lvl1pPr algn="ctr">
              <a:defRPr sz="1800" b="0">
                <a:solidFill>
                  <a:srgbClr val="00B0F0"/>
                </a:solidFill>
                <a:latin typeface="Futura Medium" charset="0"/>
                <a:ea typeface="Futura Medium" charset="0"/>
                <a:cs typeface="Futura Medium"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fr-FR"/>
              <a:t>Titre</a:t>
            </a:r>
          </a:p>
        </p:txBody>
      </p:sp>
      <p:sp>
        <p:nvSpPr>
          <p:cNvPr id="18" name="Espace réservé du texte 9"/>
          <p:cNvSpPr>
            <a:spLocks noGrp="1"/>
          </p:cNvSpPr>
          <p:nvPr>
            <p:ph type="body" sz="quarter" idx="21" hasCustomPrompt="1"/>
          </p:nvPr>
        </p:nvSpPr>
        <p:spPr>
          <a:xfrm>
            <a:off x="4869164" y="4608612"/>
            <a:ext cx="2880000" cy="801520"/>
          </a:xfrm>
          <a:prstGeom prst="rect">
            <a:avLst/>
          </a:prstGeom>
        </p:spPr>
        <p:txBody>
          <a:bodyPr anchor="t"/>
          <a:lstStyle>
            <a:lvl1pPr algn="ctr">
              <a:defRPr sz="1400" b="0">
                <a:solidFill>
                  <a:srgbClr val="1E699D"/>
                </a:solidFill>
                <a:latin typeface="+mn-lt"/>
                <a:ea typeface="Futura Medium" charset="0"/>
                <a:cs typeface="Futura Medium"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fr-FR"/>
              <a:t>Description</a:t>
            </a:r>
          </a:p>
        </p:txBody>
      </p:sp>
      <p:sp>
        <p:nvSpPr>
          <p:cNvPr id="19" name="Espace réservé du texte 9"/>
          <p:cNvSpPr>
            <a:spLocks noGrp="1"/>
          </p:cNvSpPr>
          <p:nvPr>
            <p:ph type="body" sz="quarter" idx="22" hasCustomPrompt="1"/>
          </p:nvPr>
        </p:nvSpPr>
        <p:spPr>
          <a:xfrm>
            <a:off x="7955413" y="4226363"/>
            <a:ext cx="2880000" cy="371008"/>
          </a:xfrm>
          <a:prstGeom prst="rect">
            <a:avLst/>
          </a:prstGeom>
        </p:spPr>
        <p:txBody>
          <a:bodyPr anchor="t"/>
          <a:lstStyle>
            <a:lvl1pPr algn="ctr">
              <a:defRPr sz="1800" b="0">
                <a:solidFill>
                  <a:srgbClr val="00B0F0"/>
                </a:solidFill>
                <a:latin typeface="Futura Medium" charset="0"/>
                <a:ea typeface="Futura Medium" charset="0"/>
                <a:cs typeface="Futura Medium"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fr-FR"/>
              <a:t>Titre</a:t>
            </a:r>
          </a:p>
        </p:txBody>
      </p:sp>
      <p:sp>
        <p:nvSpPr>
          <p:cNvPr id="20" name="Espace réservé du texte 9"/>
          <p:cNvSpPr>
            <a:spLocks noGrp="1"/>
          </p:cNvSpPr>
          <p:nvPr>
            <p:ph type="body" sz="quarter" idx="23" hasCustomPrompt="1"/>
          </p:nvPr>
        </p:nvSpPr>
        <p:spPr>
          <a:xfrm>
            <a:off x="7955413" y="4608612"/>
            <a:ext cx="2880000" cy="801520"/>
          </a:xfrm>
          <a:prstGeom prst="rect">
            <a:avLst/>
          </a:prstGeom>
        </p:spPr>
        <p:txBody>
          <a:bodyPr anchor="t"/>
          <a:lstStyle>
            <a:lvl1pPr algn="ctr">
              <a:defRPr sz="1400" b="0">
                <a:solidFill>
                  <a:srgbClr val="1E699D"/>
                </a:solidFill>
                <a:latin typeface="+mn-lt"/>
                <a:ea typeface="Futura Medium" charset="0"/>
                <a:cs typeface="Futura Medium"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fr-FR"/>
              <a:t>Description</a:t>
            </a:r>
          </a:p>
        </p:txBody>
      </p:sp>
    </p:spTree>
    <p:extLst>
      <p:ext uri="{BB962C8B-B14F-4D97-AF65-F5344CB8AC3E}">
        <p14:creationId xmlns:p14="http://schemas.microsoft.com/office/powerpoint/2010/main" val="3681153314"/>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userDrawn="1">
  <p:cSld name="Disposition personnalisée">
    <p:spTree>
      <p:nvGrpSpPr>
        <p:cNvPr id="1" name=""/>
        <p:cNvGrpSpPr/>
        <p:nvPr/>
      </p:nvGrpSpPr>
      <p:grpSpPr>
        <a:xfrm>
          <a:off x="0" y="0"/>
          <a:ext cx="0" cy="0"/>
          <a:chOff x="0" y="0"/>
          <a:chExt cx="0" cy="0"/>
        </a:xfrm>
      </p:grpSpPr>
      <p:sp>
        <p:nvSpPr>
          <p:cNvPr id="7" name="Espace réservé pour une image  6"/>
          <p:cNvSpPr>
            <a:spLocks noGrp="1"/>
          </p:cNvSpPr>
          <p:nvPr>
            <p:ph type="pic" sz="quarter" idx="11" hasCustomPrompt="1"/>
          </p:nvPr>
        </p:nvSpPr>
        <p:spPr>
          <a:xfrm>
            <a:off x="1782915" y="2035891"/>
            <a:ext cx="2880000" cy="2160000"/>
          </a:xfrm>
          <a:prstGeom prst="rect">
            <a:avLst/>
          </a:prstGeom>
        </p:spPr>
        <p:txBody>
          <a:bodyPr/>
          <a:lstStyle>
            <a:lvl1pPr>
              <a:defRPr>
                <a:solidFill>
                  <a:srgbClr val="71FC1C"/>
                </a:solidFill>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fr-FR"/>
              <a:t>Image</a:t>
            </a:r>
          </a:p>
        </p:txBody>
      </p:sp>
      <p:sp>
        <p:nvSpPr>
          <p:cNvPr id="10" name="Espace réservé du texte 9"/>
          <p:cNvSpPr>
            <a:spLocks noGrp="1"/>
          </p:cNvSpPr>
          <p:nvPr>
            <p:ph type="body" sz="quarter" idx="12" hasCustomPrompt="1"/>
          </p:nvPr>
        </p:nvSpPr>
        <p:spPr>
          <a:xfrm>
            <a:off x="1782915" y="4336225"/>
            <a:ext cx="2880000" cy="371008"/>
          </a:xfrm>
          <a:prstGeom prst="rect">
            <a:avLst/>
          </a:prstGeom>
        </p:spPr>
        <p:txBody>
          <a:bodyPr anchor="t"/>
          <a:lstStyle>
            <a:lvl1pPr algn="ctr">
              <a:defRPr sz="1800" b="0">
                <a:solidFill>
                  <a:srgbClr val="00B0F0"/>
                </a:solidFill>
                <a:latin typeface="Futura Medium" charset="0"/>
                <a:ea typeface="Futura Medium" charset="0"/>
                <a:cs typeface="Futura Medium"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fr-FR"/>
              <a:t>Titre</a:t>
            </a:r>
          </a:p>
        </p:txBody>
      </p:sp>
      <p:sp>
        <p:nvSpPr>
          <p:cNvPr id="15" name="Espace réservé pour une image  6"/>
          <p:cNvSpPr>
            <a:spLocks noGrp="1"/>
          </p:cNvSpPr>
          <p:nvPr>
            <p:ph type="pic" sz="quarter" idx="17" hasCustomPrompt="1"/>
          </p:nvPr>
        </p:nvSpPr>
        <p:spPr>
          <a:xfrm>
            <a:off x="4869164" y="2035891"/>
            <a:ext cx="2880000" cy="2160000"/>
          </a:xfrm>
          <a:prstGeom prst="rect">
            <a:avLst/>
          </a:prstGeom>
        </p:spPr>
        <p:txBody>
          <a:bodyPr/>
          <a:lstStyle>
            <a:lvl1pPr>
              <a:defRPr>
                <a:solidFill>
                  <a:srgbClr val="71FC1C"/>
                </a:solidFill>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fr-FR"/>
              <a:t>Image</a:t>
            </a:r>
          </a:p>
        </p:txBody>
      </p:sp>
      <p:sp>
        <p:nvSpPr>
          <p:cNvPr id="16" name="Espace réservé pour une image  6"/>
          <p:cNvSpPr>
            <a:spLocks noGrp="1"/>
          </p:cNvSpPr>
          <p:nvPr>
            <p:ph type="pic" sz="quarter" idx="18" hasCustomPrompt="1"/>
          </p:nvPr>
        </p:nvSpPr>
        <p:spPr>
          <a:xfrm>
            <a:off x="7955413" y="2035891"/>
            <a:ext cx="2880000" cy="2160000"/>
          </a:xfrm>
          <a:prstGeom prst="rect">
            <a:avLst/>
          </a:prstGeom>
        </p:spPr>
        <p:txBody>
          <a:bodyPr/>
          <a:lstStyle>
            <a:lvl1pPr algn="ctr">
              <a:defRPr>
                <a:solidFill>
                  <a:srgbClr val="71FC1C"/>
                </a:solidFill>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fr-FR"/>
              <a:t>Image</a:t>
            </a:r>
          </a:p>
        </p:txBody>
      </p:sp>
      <p:sp>
        <p:nvSpPr>
          <p:cNvPr id="17" name="Espace réservé du texte 9"/>
          <p:cNvSpPr>
            <a:spLocks noGrp="1"/>
          </p:cNvSpPr>
          <p:nvPr>
            <p:ph type="body" sz="quarter" idx="19" hasCustomPrompt="1"/>
          </p:nvPr>
        </p:nvSpPr>
        <p:spPr>
          <a:xfrm>
            <a:off x="1782915" y="4718474"/>
            <a:ext cx="2880000" cy="801520"/>
          </a:xfrm>
          <a:prstGeom prst="rect">
            <a:avLst/>
          </a:prstGeom>
        </p:spPr>
        <p:txBody>
          <a:bodyPr anchor="t"/>
          <a:lstStyle>
            <a:lvl1pPr algn="ctr">
              <a:defRPr sz="1400" b="0">
                <a:solidFill>
                  <a:srgbClr val="1E699D"/>
                </a:solidFill>
                <a:latin typeface="+mn-lt"/>
                <a:ea typeface="Futura Medium" charset="0"/>
                <a:cs typeface="Futura Medium"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fr-FR"/>
              <a:t>Description</a:t>
            </a:r>
          </a:p>
        </p:txBody>
      </p:sp>
      <p:sp>
        <p:nvSpPr>
          <p:cNvPr id="18" name="Espace réservé du texte 9"/>
          <p:cNvSpPr>
            <a:spLocks noGrp="1"/>
          </p:cNvSpPr>
          <p:nvPr>
            <p:ph type="body" sz="quarter" idx="20" hasCustomPrompt="1"/>
          </p:nvPr>
        </p:nvSpPr>
        <p:spPr>
          <a:xfrm>
            <a:off x="4869164" y="4336225"/>
            <a:ext cx="2880000" cy="371008"/>
          </a:xfrm>
          <a:prstGeom prst="rect">
            <a:avLst/>
          </a:prstGeom>
        </p:spPr>
        <p:txBody>
          <a:bodyPr anchor="t"/>
          <a:lstStyle>
            <a:lvl1pPr algn="ctr">
              <a:defRPr sz="1800" b="0">
                <a:solidFill>
                  <a:srgbClr val="00B0F0"/>
                </a:solidFill>
                <a:latin typeface="Futura Medium" charset="0"/>
                <a:ea typeface="Futura Medium" charset="0"/>
                <a:cs typeface="Futura Medium"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fr-FR"/>
              <a:t>Titre</a:t>
            </a:r>
          </a:p>
        </p:txBody>
      </p:sp>
      <p:sp>
        <p:nvSpPr>
          <p:cNvPr id="19" name="Espace réservé du texte 9"/>
          <p:cNvSpPr>
            <a:spLocks noGrp="1"/>
          </p:cNvSpPr>
          <p:nvPr>
            <p:ph type="body" sz="quarter" idx="21" hasCustomPrompt="1"/>
          </p:nvPr>
        </p:nvSpPr>
        <p:spPr>
          <a:xfrm>
            <a:off x="4869164" y="4718474"/>
            <a:ext cx="2880000" cy="801520"/>
          </a:xfrm>
          <a:prstGeom prst="rect">
            <a:avLst/>
          </a:prstGeom>
        </p:spPr>
        <p:txBody>
          <a:bodyPr anchor="t"/>
          <a:lstStyle>
            <a:lvl1pPr algn="ctr">
              <a:defRPr sz="1400" b="0">
                <a:solidFill>
                  <a:srgbClr val="1E699D"/>
                </a:solidFill>
                <a:latin typeface="+mn-lt"/>
                <a:ea typeface="Futura Medium" charset="0"/>
                <a:cs typeface="Futura Medium"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fr-FR"/>
              <a:t>Description</a:t>
            </a:r>
          </a:p>
        </p:txBody>
      </p:sp>
      <p:sp>
        <p:nvSpPr>
          <p:cNvPr id="20" name="Espace réservé du texte 9"/>
          <p:cNvSpPr>
            <a:spLocks noGrp="1"/>
          </p:cNvSpPr>
          <p:nvPr>
            <p:ph type="body" sz="quarter" idx="22" hasCustomPrompt="1"/>
          </p:nvPr>
        </p:nvSpPr>
        <p:spPr>
          <a:xfrm>
            <a:off x="7955413" y="4336225"/>
            <a:ext cx="2880000" cy="371008"/>
          </a:xfrm>
          <a:prstGeom prst="rect">
            <a:avLst/>
          </a:prstGeom>
        </p:spPr>
        <p:txBody>
          <a:bodyPr anchor="t"/>
          <a:lstStyle>
            <a:lvl1pPr algn="ctr">
              <a:defRPr sz="1800" b="0">
                <a:solidFill>
                  <a:srgbClr val="00B0F0"/>
                </a:solidFill>
                <a:latin typeface="Futura Medium" charset="0"/>
                <a:ea typeface="Futura Medium" charset="0"/>
                <a:cs typeface="Futura Medium"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fr-FR"/>
              <a:t>Titre</a:t>
            </a:r>
          </a:p>
        </p:txBody>
      </p:sp>
      <p:sp>
        <p:nvSpPr>
          <p:cNvPr id="21" name="Espace réservé du texte 9"/>
          <p:cNvSpPr>
            <a:spLocks noGrp="1"/>
          </p:cNvSpPr>
          <p:nvPr>
            <p:ph type="body" sz="quarter" idx="23" hasCustomPrompt="1"/>
          </p:nvPr>
        </p:nvSpPr>
        <p:spPr>
          <a:xfrm>
            <a:off x="7955413" y="4718474"/>
            <a:ext cx="2880000" cy="801520"/>
          </a:xfrm>
          <a:prstGeom prst="rect">
            <a:avLst/>
          </a:prstGeom>
        </p:spPr>
        <p:txBody>
          <a:bodyPr anchor="t"/>
          <a:lstStyle>
            <a:lvl1pPr algn="ctr">
              <a:defRPr sz="1400" b="0">
                <a:solidFill>
                  <a:srgbClr val="1E699D"/>
                </a:solidFill>
                <a:latin typeface="+mn-lt"/>
                <a:ea typeface="Futura Medium" charset="0"/>
                <a:cs typeface="Futura Medium"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fr-FR"/>
              <a:t>Description</a:t>
            </a:r>
          </a:p>
        </p:txBody>
      </p:sp>
      <p:sp>
        <p:nvSpPr>
          <p:cNvPr id="23" name="Title 1">
            <a:extLst>
              <a:ext uri="{FF2B5EF4-FFF2-40B4-BE49-F238E27FC236}">
                <a16:creationId xmlns:a16="http://schemas.microsoft.com/office/drawing/2014/main" id="{0743AD47-AD98-4138-A7E5-81829C4859FF}"/>
              </a:ext>
            </a:extLst>
          </p:cNvPr>
          <p:cNvSpPr>
            <a:spLocks noGrp="1"/>
          </p:cNvSpPr>
          <p:nvPr>
            <p:ph type="title"/>
          </p:nvPr>
        </p:nvSpPr>
        <p:spPr>
          <a:xfrm>
            <a:off x="586503" y="365127"/>
            <a:ext cx="9570884" cy="614684"/>
          </a:xfrm>
          <a:prstGeom prst="rect">
            <a:avLst/>
          </a:prstGeom>
        </p:spPr>
        <p:txBody>
          <a:bodyPr>
            <a:normAutofit/>
          </a:bodyPr>
          <a:lstStyle>
            <a:lvl1pPr>
              <a:defRPr sz="3200">
                <a:solidFill>
                  <a:srgbClr val="1E699D"/>
                </a:solidFill>
                <a:latin typeface="Futura Medium" charset="0"/>
                <a:ea typeface="Futura Medium" charset="0"/>
                <a:cs typeface="Futura Medium" charset="0"/>
              </a:defRPr>
            </a:lvl1pPr>
          </a:lstStyle>
          <a:p>
            <a:r>
              <a:rPr lang="fr-FR"/>
              <a:t>Modifiez le style du titre</a:t>
            </a:r>
            <a:endParaRPr lang="en-US"/>
          </a:p>
        </p:txBody>
      </p:sp>
      <p:sp>
        <p:nvSpPr>
          <p:cNvPr id="26" name="Espace réservé du numéro de diapositive 2">
            <a:extLst>
              <a:ext uri="{FF2B5EF4-FFF2-40B4-BE49-F238E27FC236}">
                <a16:creationId xmlns:a16="http://schemas.microsoft.com/office/drawing/2014/main" id="{7643BC46-734D-4C75-AD72-07D544D2F65B}"/>
              </a:ext>
            </a:extLst>
          </p:cNvPr>
          <p:cNvSpPr>
            <a:spLocks noGrp="1"/>
          </p:cNvSpPr>
          <p:nvPr>
            <p:ph type="sldNum" sz="quarter" idx="10"/>
          </p:nvPr>
        </p:nvSpPr>
        <p:spPr>
          <a:xfrm>
            <a:off x="11120926" y="6388815"/>
            <a:ext cx="844039" cy="365125"/>
          </a:xfrm>
        </p:spPr>
        <p:txBody>
          <a:bodyPr/>
          <a:lstStyle/>
          <a:p>
            <a:fld id="{9FCF0D27-783A-4A41-A067-B898C8DC56C7}" type="slidenum">
              <a:rPr lang="fr-FR" smtClean="0"/>
              <a:pPr/>
              <a:t>‹nr.›</a:t>
            </a:fld>
            <a:endParaRPr lang="fr-FR"/>
          </a:p>
        </p:txBody>
      </p:sp>
    </p:spTree>
    <p:extLst>
      <p:ext uri="{BB962C8B-B14F-4D97-AF65-F5344CB8AC3E}">
        <p14:creationId xmlns:p14="http://schemas.microsoft.com/office/powerpoint/2010/main" val="812740673"/>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userDrawn="1">
  <p:cSld name="1_Citation (clair)">
    <p:spTree>
      <p:nvGrpSpPr>
        <p:cNvPr id="1" name=""/>
        <p:cNvGrpSpPr/>
        <p:nvPr/>
      </p:nvGrpSpPr>
      <p:grpSpPr>
        <a:xfrm>
          <a:off x="0" y="0"/>
          <a:ext cx="0" cy="0"/>
          <a:chOff x="0" y="0"/>
          <a:chExt cx="0" cy="0"/>
        </a:xfrm>
      </p:grpSpPr>
      <p:pic>
        <p:nvPicPr>
          <p:cNvPr id="7" name="Image 6"/>
          <p:cNvPicPr>
            <a:picLocks noChangeAspect="1"/>
          </p:cNvPicPr>
          <p:nvPr userDrawn="1"/>
        </p:nvPicPr>
        <p:blipFill>
          <a:blip r:embed="rId2">
            <a:alphaModFix amt="20000"/>
            <a:extLst>
              <a:ext uri="{BEBA8EAE-BF5A-486C-A8C5-ECC9F3942E4B}">
                <a14:imgProps xmlns:a14="http://schemas.microsoft.com/office/drawing/2010/main">
                  <a14:imgLayer r:embed="rId3">
                    <a14:imgEffect>
                      <a14:saturation sat="33000"/>
                    </a14:imgEffect>
                  </a14:imgLayer>
                </a14:imgProps>
              </a:ext>
              <a:ext uri="{28A0092B-C50C-407E-A947-70E740481C1C}">
                <a14:useLocalDpi xmlns:a14="http://schemas.microsoft.com/office/drawing/2010/main" val="0"/>
              </a:ext>
            </a:extLst>
          </a:blip>
          <a:stretch>
            <a:fillRect/>
          </a:stretch>
        </p:blipFill>
        <p:spPr>
          <a:xfrm>
            <a:off x="-748804" y="-57663"/>
            <a:ext cx="12192000" cy="4543602"/>
          </a:xfrm>
          <a:prstGeom prst="rect">
            <a:avLst/>
          </a:prstGeom>
        </p:spPr>
      </p:pic>
      <p:sp>
        <p:nvSpPr>
          <p:cNvPr id="6" name="Title 1"/>
          <p:cNvSpPr>
            <a:spLocks noGrp="1"/>
          </p:cNvSpPr>
          <p:nvPr>
            <p:ph type="title" hasCustomPrompt="1"/>
          </p:nvPr>
        </p:nvSpPr>
        <p:spPr>
          <a:xfrm>
            <a:off x="731520" y="1795893"/>
            <a:ext cx="10728960" cy="2690046"/>
          </a:xfrm>
          <a:prstGeom prst="rect">
            <a:avLst/>
          </a:prstGeom>
        </p:spPr>
        <p:txBody>
          <a:bodyPr>
            <a:normAutofit/>
          </a:bodyPr>
          <a:lstStyle>
            <a:lvl1pPr algn="ctr">
              <a:defRPr sz="3600" i="1">
                <a:solidFill>
                  <a:schemeClr val="bg1"/>
                </a:solidFill>
                <a:latin typeface="Futura Medium" charset="0"/>
                <a:ea typeface="Futura Medium" charset="0"/>
                <a:cs typeface="Futura Medium" charset="0"/>
              </a:defRPr>
            </a:lvl1pPr>
          </a:lstStyle>
          <a:p>
            <a:r>
              <a:rPr lang="fr-FR"/>
              <a:t>Cliquez et modifiez la citation</a:t>
            </a:r>
            <a:endParaRPr lang="en-US"/>
          </a:p>
        </p:txBody>
      </p:sp>
      <p:sp>
        <p:nvSpPr>
          <p:cNvPr id="3" name="Rectangle 2">
            <a:extLst>
              <a:ext uri="{FF2B5EF4-FFF2-40B4-BE49-F238E27FC236}">
                <a16:creationId xmlns:a16="http://schemas.microsoft.com/office/drawing/2014/main" id="{FA214722-A2EE-4E39-B073-D4F4C8E59799}"/>
              </a:ext>
            </a:extLst>
          </p:cNvPr>
          <p:cNvSpPr/>
          <p:nvPr userDrawn="1"/>
        </p:nvSpPr>
        <p:spPr>
          <a:xfrm>
            <a:off x="917057" y="6141201"/>
            <a:ext cx="10526140" cy="523220"/>
          </a:xfrm>
          <a:prstGeom prst="rect">
            <a:avLst/>
          </a:prstGeom>
        </p:spPr>
        <p:txBody>
          <a:bodyPr wrap="square">
            <a:spAutoFit/>
          </a:bodyPr>
          <a:lstStyle/>
          <a:p>
            <a:pPr algn="ctr"/>
            <a:r>
              <a:rPr lang="fr-BE" sz="1400">
                <a:solidFill>
                  <a:schemeClr val="bg1"/>
                </a:solidFill>
              </a:rPr>
              <a:t>Société Scientifique de Médecine Générale Asbl</a:t>
            </a:r>
          </a:p>
          <a:p>
            <a:pPr algn="ctr"/>
            <a:r>
              <a:rPr lang="fr-BE" sz="1400">
                <a:solidFill>
                  <a:schemeClr val="bg1"/>
                </a:solidFill>
              </a:rPr>
              <a:t>Rue de Suisse 8 à 1060 Bruxelles │ +32 2 533 09 80 │ www.ssmg.be </a:t>
            </a:r>
          </a:p>
        </p:txBody>
      </p:sp>
    </p:spTree>
    <p:extLst>
      <p:ext uri="{BB962C8B-B14F-4D97-AF65-F5344CB8AC3E}">
        <p14:creationId xmlns:p14="http://schemas.microsoft.com/office/powerpoint/2010/main" val="1762643302"/>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fr-FR"/>
              <a:t>Modifiez les styles du texte du masque</a:t>
            </a:r>
          </a:p>
        </p:txBody>
      </p:sp>
      <p:sp>
        <p:nvSpPr>
          <p:cNvPr id="4" name="Espace réservé de la date 3"/>
          <p:cNvSpPr>
            <a:spLocks noGrp="1"/>
          </p:cNvSpPr>
          <p:nvPr>
            <p:ph type="dt" sz="half" idx="10"/>
          </p:nvPr>
        </p:nvSpPr>
        <p:spPr/>
        <p:txBody>
          <a:bodyPr/>
          <a:lstStyle/>
          <a:p>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27C6CCC6-2BE5-4E42-96A4-D1E8E81A3D8E}" type="slidenum">
              <a:rPr lang="fr-FR" smtClean="0"/>
              <a:t>‹nr.›</a:t>
            </a:fld>
            <a:endParaRPr lang="fr-FR"/>
          </a:p>
        </p:txBody>
      </p:sp>
    </p:spTree>
    <p:extLst>
      <p:ext uri="{BB962C8B-B14F-4D97-AF65-F5344CB8AC3E}">
        <p14:creationId xmlns:p14="http://schemas.microsoft.com/office/powerpoint/2010/main" val="4293218019"/>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p:cSld name="Title, Photo 1">
    <p:bg>
      <p:bgRef idx="1001">
        <a:schemeClr val="bg1"/>
      </p:bgRef>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CA9A80D3-2272-ED0F-EBF4-34428557569F}"/>
              </a:ext>
            </a:extLst>
          </p:cNvPr>
          <p:cNvSpPr/>
          <p:nvPr/>
        </p:nvSpPr>
        <p:spPr>
          <a:xfrm>
            <a:off x="-1" y="0"/>
            <a:ext cx="12192001" cy="6858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91F71E75-F7A2-7C1F-EF86-C5186E904883}"/>
              </a:ext>
            </a:extLst>
          </p:cNvPr>
          <p:cNvSpPr/>
          <p:nvPr/>
        </p:nvSpPr>
        <p:spPr>
          <a:xfrm>
            <a:off x="-4262" y="0"/>
            <a:ext cx="7547339" cy="6858002"/>
          </a:xfrm>
          <a:prstGeom prst="rect">
            <a:avLst/>
          </a:prstGeom>
          <a:gradFill>
            <a:gsLst>
              <a:gs pos="6000">
                <a:schemeClr val="accent5"/>
              </a:gs>
              <a:gs pos="100000">
                <a:schemeClr val="accent2"/>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5AB4E0A7-C9D3-8408-2EE0-E46AF38E815F}"/>
              </a:ext>
            </a:extLst>
          </p:cNvPr>
          <p:cNvSpPr/>
          <p:nvPr/>
        </p:nvSpPr>
        <p:spPr>
          <a:xfrm rot="10800000">
            <a:off x="-4285" y="-3"/>
            <a:ext cx="7547361" cy="6857999"/>
          </a:xfrm>
          <a:prstGeom prst="rect">
            <a:avLst/>
          </a:prstGeom>
          <a:gradFill>
            <a:gsLst>
              <a:gs pos="43000">
                <a:schemeClr val="accent2">
                  <a:alpha val="0"/>
                </a:schemeClr>
              </a:gs>
              <a:gs pos="100000">
                <a:schemeClr val="accent2">
                  <a:lumMod val="7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E373CB42-010B-9ABE-75EF-F502B4A9F42C}"/>
              </a:ext>
            </a:extLst>
          </p:cNvPr>
          <p:cNvSpPr/>
          <p:nvPr/>
        </p:nvSpPr>
        <p:spPr>
          <a:xfrm rot="16200000">
            <a:off x="1156173" y="-1160457"/>
            <a:ext cx="5226425" cy="7547338"/>
          </a:xfrm>
          <a:prstGeom prst="rect">
            <a:avLst/>
          </a:prstGeom>
          <a:gradFill>
            <a:gsLst>
              <a:gs pos="50000">
                <a:schemeClr val="accent5">
                  <a:alpha val="0"/>
                </a:schemeClr>
              </a:gs>
              <a:gs pos="100000">
                <a:schemeClr val="accent5">
                  <a:lumMod val="60000"/>
                  <a:lumOff val="40000"/>
                </a:schemeClr>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612648" y="502920"/>
            <a:ext cx="5852160" cy="2953512"/>
          </a:xfrm>
        </p:spPr>
        <p:txBody>
          <a:bodyPr vert="horz" lIns="91440" tIns="45720" rIns="91440" bIns="45720" rtlCol="0" anchor="t">
            <a:normAutofit/>
          </a:bodyPr>
          <a:lstStyle>
            <a:lvl1pPr>
              <a:defRPr lang="en-US" sz="5400" dirty="0">
                <a:solidFill>
                  <a:schemeClr val="bg1"/>
                </a:solidFill>
              </a:defRPr>
            </a:lvl1pPr>
          </a:lstStyle>
          <a:p>
            <a:pPr lvl="0"/>
            <a:r>
              <a:rPr lang="en-US" dirty="0"/>
              <a:t>Click to edit Master title style</a:t>
            </a:r>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612648" y="4544568"/>
            <a:ext cx="4681728" cy="1591056"/>
          </a:xfrm>
        </p:spPr>
        <p:txBody>
          <a:bodyPr vert="horz" lIns="91440" tIns="45720" rIns="91440" bIns="45720" rtlCol="0" anchor="ctr">
            <a:normAutofit/>
          </a:bodyPr>
          <a:lstStyle>
            <a:lvl1pPr marL="0" indent="0">
              <a:buNone/>
              <a:defRPr lang="en-US" sz="2000" dirty="0">
                <a:solidFill>
                  <a:schemeClr val="bg1"/>
                </a:solidFill>
              </a:defRPr>
            </a:lvl1pPr>
          </a:lstStyle>
          <a:p>
            <a:pPr lvl="0"/>
            <a:r>
              <a:rPr lang="en-US" dirty="0"/>
              <a:t>Click to edit Master subtitle style</a:t>
            </a:r>
          </a:p>
        </p:txBody>
      </p:sp>
      <p:sp>
        <p:nvSpPr>
          <p:cNvPr id="11" name="Footer Placeholder 10">
            <a:extLst>
              <a:ext uri="{FF2B5EF4-FFF2-40B4-BE49-F238E27FC236}">
                <a16:creationId xmlns:a16="http://schemas.microsoft.com/office/drawing/2014/main" id="{F98245A6-7E39-43E3-BB93-77F622756065}"/>
              </a:ext>
            </a:extLst>
          </p:cNvPr>
          <p:cNvSpPr>
            <a:spLocks noGrp="1"/>
          </p:cNvSpPr>
          <p:nvPr>
            <p:ph type="ftr" sz="quarter" idx="15"/>
          </p:nvPr>
        </p:nvSpPr>
        <p:spPr/>
        <p:txBody>
          <a:bodyPr/>
          <a:lstStyle>
            <a:lvl1pPr>
              <a:defRPr>
                <a:solidFill>
                  <a:schemeClr val="bg1"/>
                </a:solidFill>
              </a:defRPr>
            </a:lvl1pPr>
          </a:lstStyle>
          <a:p>
            <a:r>
              <a:rPr lang="en-US"/>
              <a:t>Sample Footer Text</a:t>
            </a:r>
            <a:endParaRPr lang="en-US" dirty="0"/>
          </a:p>
        </p:txBody>
      </p:sp>
      <p:sp>
        <p:nvSpPr>
          <p:cNvPr id="10" name="Date Placeholder 9">
            <a:extLst>
              <a:ext uri="{FF2B5EF4-FFF2-40B4-BE49-F238E27FC236}">
                <a16:creationId xmlns:a16="http://schemas.microsoft.com/office/drawing/2014/main" id="{00431E1F-9861-6E9A-6FDA-9450A0A9109C}"/>
              </a:ext>
            </a:extLst>
          </p:cNvPr>
          <p:cNvSpPr>
            <a:spLocks noGrp="1"/>
          </p:cNvSpPr>
          <p:nvPr>
            <p:ph type="dt" sz="half" idx="14"/>
          </p:nvPr>
        </p:nvSpPr>
        <p:spPr>
          <a:xfrm>
            <a:off x="4617720" y="6318504"/>
            <a:ext cx="2153412" cy="365760"/>
          </a:xfrm>
        </p:spPr>
        <p:txBody>
          <a:bodyPr/>
          <a:lstStyle>
            <a:lvl1pPr>
              <a:defRPr>
                <a:solidFill>
                  <a:schemeClr val="bg1"/>
                </a:solidFill>
              </a:defRPr>
            </a:lvl1pPr>
          </a:lstStyle>
          <a:p>
            <a:fld id="{D29CF56E-D922-4450-9794-8B0E1451F6EB}" type="datetime1">
              <a:rPr lang="en-US" smtClean="0"/>
              <a:t>3/25/2026</a:t>
            </a:fld>
            <a:endParaRPr lang="en-US" dirty="0"/>
          </a:p>
        </p:txBody>
      </p:sp>
      <p:sp>
        <p:nvSpPr>
          <p:cNvPr id="12" name="Slide Number Placeholder 11">
            <a:extLst>
              <a:ext uri="{FF2B5EF4-FFF2-40B4-BE49-F238E27FC236}">
                <a16:creationId xmlns:a16="http://schemas.microsoft.com/office/drawing/2014/main" id="{43C4D8A9-0078-62DC-A293-9B6083ED649D}"/>
              </a:ext>
            </a:extLst>
          </p:cNvPr>
          <p:cNvSpPr>
            <a:spLocks noGrp="1"/>
          </p:cNvSpPr>
          <p:nvPr>
            <p:ph type="sldNum" sz="quarter" idx="16"/>
          </p:nvPr>
        </p:nvSpPr>
        <p:spPr>
          <a:xfrm>
            <a:off x="6688836" y="6318504"/>
            <a:ext cx="493776" cy="365760"/>
          </a:xfrm>
        </p:spPr>
        <p:txBody>
          <a:bodyPr/>
          <a:lstStyle>
            <a:lvl1pPr>
              <a:defRPr>
                <a:solidFill>
                  <a:schemeClr val="bg1"/>
                </a:solidFill>
              </a:defRPr>
            </a:lvl1pPr>
          </a:lstStyle>
          <a:p>
            <a:fld id="{CC057153-B650-4DEB-B370-79DDCFDCE934}" type="slidenum">
              <a:rPr lang="en-US" smtClean="0"/>
              <a:pPr/>
              <a:t>‹nr.›</a:t>
            </a:fld>
            <a:endParaRPr lang="en-US" dirty="0"/>
          </a:p>
        </p:txBody>
      </p:sp>
      <p:sp>
        <p:nvSpPr>
          <p:cNvPr id="9" name="Picture Placeholder 8">
            <a:extLst>
              <a:ext uri="{FF2B5EF4-FFF2-40B4-BE49-F238E27FC236}">
                <a16:creationId xmlns:a16="http://schemas.microsoft.com/office/drawing/2014/main" id="{37C87932-7DAB-7F93-5E51-7AEEA5AC7FEA}"/>
              </a:ext>
            </a:extLst>
          </p:cNvPr>
          <p:cNvSpPr>
            <a:spLocks noGrp="1"/>
          </p:cNvSpPr>
          <p:nvPr>
            <p:ph type="pic" sz="quarter" idx="13" hasCustomPrompt="1"/>
          </p:nvPr>
        </p:nvSpPr>
        <p:spPr>
          <a:xfrm>
            <a:off x="7534656" y="0"/>
            <a:ext cx="4654296" cy="6858000"/>
          </a:xfrm>
          <a:blipFill dpi="0" rotWithShape="1">
            <a:blip r:embed="rId2">
              <a:alphaModFix amt="70000"/>
            </a:blip>
            <a:srcRect/>
            <a:stretch>
              <a:fillRect/>
            </a:stretch>
          </a:blipFill>
        </p:spPr>
        <p:txBody>
          <a:bodyPr/>
          <a:lstStyle>
            <a:lvl1pPr marL="0" indent="0">
              <a:buNone/>
              <a:defRPr/>
            </a:lvl1pPr>
          </a:lstStyle>
          <a:p>
            <a:r>
              <a:rPr lang="en-US" dirty="0"/>
              <a:t>.</a:t>
            </a:r>
          </a:p>
        </p:txBody>
      </p:sp>
    </p:spTree>
    <p:extLst>
      <p:ext uri="{BB962C8B-B14F-4D97-AF65-F5344CB8AC3E}">
        <p14:creationId xmlns:p14="http://schemas.microsoft.com/office/powerpoint/2010/main" val="1147663018"/>
      </p:ext>
    </p:extLst>
  </p:cSld>
  <p:clrMapOvr>
    <a:overrideClrMapping bg1="lt1" tx1="dk1" bg2="lt2" tx2="dk2" accent1="accent1" accent2="accent2" accent3="accent3" accent4="accent4" accent5="accent5" accent6="accent6" hlink="hlink" folHlink="folHlink"/>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type="obj" preserve="1">
  <p:cSld name="Title, Content 1">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3EACE7F8-A7D9-2E2C-2B0B-0DB8D7168AAC}"/>
              </a:ext>
              <a:ext uri="{C183D7F6-B498-43B3-948B-1728B52AA6E4}">
                <adec:decorative xmlns:adec="http://schemas.microsoft.com/office/drawing/2017/decorative" val="1"/>
              </a:ext>
            </a:extLst>
          </p:cNvPr>
          <p:cNvGrpSpPr/>
          <p:nvPr/>
        </p:nvGrpSpPr>
        <p:grpSpPr>
          <a:xfrm rot="10800000">
            <a:off x="0" y="6743026"/>
            <a:ext cx="12207200" cy="123363"/>
            <a:chOff x="-5025" y="6737718"/>
            <a:chExt cx="12207200" cy="123363"/>
          </a:xfrm>
        </p:grpSpPr>
        <p:sp>
          <p:nvSpPr>
            <p:cNvPr id="11" name="Rectangle 10">
              <a:extLst>
                <a:ext uri="{FF2B5EF4-FFF2-40B4-BE49-F238E27FC236}">
                  <a16:creationId xmlns:a16="http://schemas.microsoft.com/office/drawing/2014/main" id="{DB768309-21D1-59BA-F479-9F846B9A0FB2}"/>
                </a:ext>
              </a:extLst>
            </p:cNvPr>
            <p:cNvSpPr/>
            <p:nvPr/>
          </p:nvSpPr>
          <p:spPr>
            <a:xfrm rot="5400000" flipH="1">
              <a:off x="6036894" y="695800"/>
              <a:ext cx="123362" cy="12207199"/>
            </a:xfrm>
            <a:prstGeom prst="rect">
              <a:avLst/>
            </a:prstGeom>
            <a:gradFill>
              <a:gsLst>
                <a:gs pos="0">
                  <a:schemeClr val="accent5"/>
                </a:gs>
                <a:gs pos="100000">
                  <a:schemeClr val="accent2"/>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E3D94F90-5391-9976-036B-C34C2C30448C}"/>
                </a:ext>
              </a:extLst>
            </p:cNvPr>
            <p:cNvSpPr/>
            <p:nvPr/>
          </p:nvSpPr>
          <p:spPr>
            <a:xfrm rot="16200000">
              <a:off x="9176406" y="3835311"/>
              <a:ext cx="123362" cy="5928176"/>
            </a:xfrm>
            <a:prstGeom prst="rect">
              <a:avLst/>
            </a:prstGeom>
            <a:gradFill>
              <a:gsLst>
                <a:gs pos="19000">
                  <a:schemeClr val="accent5">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612648" y="457200"/>
            <a:ext cx="10954512" cy="795528"/>
          </a:xfrm>
        </p:spPr>
        <p:txBody>
          <a:bodyPr/>
          <a:lstStyle>
            <a:lvl1pPr>
              <a:defRPr>
                <a:gradFill>
                  <a:gsLst>
                    <a:gs pos="0">
                      <a:schemeClr val="accent5"/>
                    </a:gs>
                    <a:gs pos="100000">
                      <a:schemeClr val="accent2"/>
                    </a:gs>
                  </a:gsLst>
                  <a:lin ang="13800000" scaled="0"/>
                </a:gra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6C2DD052-3E45-E789-01F8-33250024ECBD}"/>
              </a:ext>
            </a:extLst>
          </p:cNvPr>
          <p:cNvSpPr>
            <a:spLocks noGrp="1"/>
          </p:cNvSpPr>
          <p:nvPr>
            <p:ph idx="1"/>
          </p:nvPr>
        </p:nvSpPr>
        <p:spPr>
          <a:xfrm>
            <a:off x="612648" y="1362455"/>
            <a:ext cx="10954512" cy="4956047"/>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Footer Placeholder 7">
            <a:extLst>
              <a:ext uri="{FF2B5EF4-FFF2-40B4-BE49-F238E27FC236}">
                <a16:creationId xmlns:a16="http://schemas.microsoft.com/office/drawing/2014/main" id="{9BEDC843-90AD-36D3-6615-3505603F8E22}"/>
              </a:ext>
            </a:extLst>
          </p:cNvPr>
          <p:cNvSpPr>
            <a:spLocks noGrp="1"/>
          </p:cNvSpPr>
          <p:nvPr>
            <p:ph type="ftr" sz="quarter" idx="11"/>
          </p:nvPr>
        </p:nvSpPr>
        <p:spPr/>
        <p:txBody>
          <a:bodyPr/>
          <a:lstStyle/>
          <a:p>
            <a:pPr algn="l"/>
            <a:r>
              <a:rPr lang="en-US"/>
              <a:t>Sample Footer Text</a:t>
            </a:r>
            <a:endParaRPr lang="en-US" dirty="0"/>
          </a:p>
        </p:txBody>
      </p:sp>
      <p:sp>
        <p:nvSpPr>
          <p:cNvPr id="7" name="Date Placeholder 6">
            <a:extLst>
              <a:ext uri="{FF2B5EF4-FFF2-40B4-BE49-F238E27FC236}">
                <a16:creationId xmlns:a16="http://schemas.microsoft.com/office/drawing/2014/main" id="{852C5F7B-97CA-C06C-A155-E4BC307DB0FB}"/>
              </a:ext>
            </a:extLst>
          </p:cNvPr>
          <p:cNvSpPr>
            <a:spLocks noGrp="1"/>
          </p:cNvSpPr>
          <p:nvPr>
            <p:ph type="dt" sz="half" idx="10"/>
          </p:nvPr>
        </p:nvSpPr>
        <p:spPr/>
        <p:txBody>
          <a:bodyPr/>
          <a:lstStyle/>
          <a:p>
            <a:fld id="{CBE1C96F-46D7-47BB-8945-9667BCB4F5BB}" type="datetime1">
              <a:rPr lang="en-US" smtClean="0"/>
              <a:t>3/25/2026</a:t>
            </a:fld>
            <a:endParaRPr lang="en-US" dirty="0"/>
          </a:p>
        </p:txBody>
      </p:sp>
      <p:sp>
        <p:nvSpPr>
          <p:cNvPr id="9" name="Slide Number Placeholder 8">
            <a:extLst>
              <a:ext uri="{FF2B5EF4-FFF2-40B4-BE49-F238E27FC236}">
                <a16:creationId xmlns:a16="http://schemas.microsoft.com/office/drawing/2014/main" id="{DB324737-C1DF-CE60-245E-385E02AC2FB0}"/>
              </a:ext>
            </a:extLst>
          </p:cNvPr>
          <p:cNvSpPr>
            <a:spLocks noGrp="1"/>
          </p:cNvSpPr>
          <p:nvPr>
            <p:ph type="sldNum" sz="quarter" idx="12"/>
          </p:nvPr>
        </p:nvSpPr>
        <p:spPr/>
        <p:txBody>
          <a:bodyPr/>
          <a:lstStyle/>
          <a:p>
            <a:fld id="{CC057153-B650-4DEB-B370-79DDCFDCE934}" type="slidenum">
              <a:rPr lang="en-US" smtClean="0"/>
              <a:pPr/>
              <a:t>‹nr.›</a:t>
            </a:fld>
            <a:endParaRPr lang="en-US" dirty="0"/>
          </a:p>
        </p:txBody>
      </p:sp>
    </p:spTree>
    <p:extLst>
      <p:ext uri="{BB962C8B-B14F-4D97-AF65-F5344CB8AC3E}">
        <p14:creationId xmlns:p14="http://schemas.microsoft.com/office/powerpoint/2010/main" val="365930837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74" name="PlaceHolder 1"/>
          <p:cNvSpPr>
            <a:spLocks noGrp="1"/>
          </p:cNvSpPr>
          <p:nvPr>
            <p:ph type="title"/>
          </p:nvPr>
        </p:nvSpPr>
        <p:spPr>
          <a:xfrm>
            <a:off x="609480" y="273600"/>
            <a:ext cx="10972440" cy="1144800"/>
          </a:xfrm>
          <a:prstGeom prst="rect">
            <a:avLst/>
          </a:prstGeom>
        </p:spPr>
        <p:txBody>
          <a:bodyPr lIns="0" tIns="0" rIns="0" bIns="0" anchor="ctr"/>
          <a:lstStyle/>
          <a:p>
            <a:pPr algn="ctr"/>
            <a:endParaRPr lang="fr-FR" sz="4400" b="0" strike="noStrike" spc="-1">
              <a:latin typeface="Arial"/>
            </a:endParaRPr>
          </a:p>
        </p:txBody>
      </p:sp>
      <p:sp>
        <p:nvSpPr>
          <p:cNvPr id="75" name="PlaceHolder 2"/>
          <p:cNvSpPr>
            <a:spLocks noGrp="1"/>
          </p:cNvSpPr>
          <p:nvPr>
            <p:ph type="body"/>
          </p:nvPr>
        </p:nvSpPr>
        <p:spPr>
          <a:xfrm>
            <a:off x="609480" y="1604520"/>
            <a:ext cx="3533040" cy="1896840"/>
          </a:xfrm>
          <a:prstGeom prst="rect">
            <a:avLst/>
          </a:prstGeom>
        </p:spPr>
        <p:txBody>
          <a:bodyPr lIns="0" tIns="0" rIns="0" bIns="0">
            <a:normAutofit/>
          </a:bodyPr>
          <a:lstStyle/>
          <a:p>
            <a:endParaRPr lang="fr-FR" sz="3200" b="0" strike="noStrike" spc="-1">
              <a:latin typeface="Arial"/>
            </a:endParaRPr>
          </a:p>
        </p:txBody>
      </p:sp>
      <p:sp>
        <p:nvSpPr>
          <p:cNvPr id="76" name="PlaceHolder 3"/>
          <p:cNvSpPr>
            <a:spLocks noGrp="1"/>
          </p:cNvSpPr>
          <p:nvPr>
            <p:ph type="body"/>
          </p:nvPr>
        </p:nvSpPr>
        <p:spPr>
          <a:xfrm>
            <a:off x="4319640" y="1604520"/>
            <a:ext cx="3533040" cy="1896840"/>
          </a:xfrm>
          <a:prstGeom prst="rect">
            <a:avLst/>
          </a:prstGeom>
        </p:spPr>
        <p:txBody>
          <a:bodyPr lIns="0" tIns="0" rIns="0" bIns="0">
            <a:normAutofit/>
          </a:bodyPr>
          <a:lstStyle/>
          <a:p>
            <a:endParaRPr lang="fr-FR" sz="3200" b="0" strike="noStrike" spc="-1">
              <a:latin typeface="Arial"/>
            </a:endParaRPr>
          </a:p>
        </p:txBody>
      </p:sp>
      <p:sp>
        <p:nvSpPr>
          <p:cNvPr id="77" name="PlaceHolder 4"/>
          <p:cNvSpPr>
            <a:spLocks noGrp="1"/>
          </p:cNvSpPr>
          <p:nvPr>
            <p:ph type="body"/>
          </p:nvPr>
        </p:nvSpPr>
        <p:spPr>
          <a:xfrm>
            <a:off x="8029800" y="1604520"/>
            <a:ext cx="3533040" cy="1896840"/>
          </a:xfrm>
          <a:prstGeom prst="rect">
            <a:avLst/>
          </a:prstGeom>
        </p:spPr>
        <p:txBody>
          <a:bodyPr lIns="0" tIns="0" rIns="0" bIns="0">
            <a:normAutofit/>
          </a:bodyPr>
          <a:lstStyle/>
          <a:p>
            <a:endParaRPr lang="fr-FR" sz="3200" b="0" strike="noStrike" spc="-1">
              <a:latin typeface="Arial"/>
            </a:endParaRPr>
          </a:p>
        </p:txBody>
      </p:sp>
      <p:sp>
        <p:nvSpPr>
          <p:cNvPr id="78" name="PlaceHolder 5"/>
          <p:cNvSpPr>
            <a:spLocks noGrp="1"/>
          </p:cNvSpPr>
          <p:nvPr>
            <p:ph type="body"/>
          </p:nvPr>
        </p:nvSpPr>
        <p:spPr>
          <a:xfrm>
            <a:off x="609480" y="3682080"/>
            <a:ext cx="3533040" cy="1896840"/>
          </a:xfrm>
          <a:prstGeom prst="rect">
            <a:avLst/>
          </a:prstGeom>
        </p:spPr>
        <p:txBody>
          <a:bodyPr lIns="0" tIns="0" rIns="0" bIns="0">
            <a:normAutofit/>
          </a:bodyPr>
          <a:lstStyle/>
          <a:p>
            <a:endParaRPr lang="fr-FR" sz="3200" b="0" strike="noStrike" spc="-1">
              <a:latin typeface="Arial"/>
            </a:endParaRPr>
          </a:p>
        </p:txBody>
      </p:sp>
      <p:sp>
        <p:nvSpPr>
          <p:cNvPr id="79" name="PlaceHolder 6"/>
          <p:cNvSpPr>
            <a:spLocks noGrp="1"/>
          </p:cNvSpPr>
          <p:nvPr>
            <p:ph type="body"/>
          </p:nvPr>
        </p:nvSpPr>
        <p:spPr>
          <a:xfrm>
            <a:off x="4319640" y="3682080"/>
            <a:ext cx="3533040" cy="1896840"/>
          </a:xfrm>
          <a:prstGeom prst="rect">
            <a:avLst/>
          </a:prstGeom>
        </p:spPr>
        <p:txBody>
          <a:bodyPr lIns="0" tIns="0" rIns="0" bIns="0">
            <a:normAutofit/>
          </a:bodyPr>
          <a:lstStyle/>
          <a:p>
            <a:endParaRPr lang="fr-FR" sz="3200" b="0" strike="noStrike" spc="-1">
              <a:latin typeface="Arial"/>
            </a:endParaRPr>
          </a:p>
        </p:txBody>
      </p:sp>
      <p:sp>
        <p:nvSpPr>
          <p:cNvPr id="80" name="PlaceHolder 7"/>
          <p:cNvSpPr>
            <a:spLocks noGrp="1"/>
          </p:cNvSpPr>
          <p:nvPr>
            <p:ph type="body"/>
          </p:nvPr>
        </p:nvSpPr>
        <p:spPr>
          <a:xfrm>
            <a:off x="8029800" y="3682080"/>
            <a:ext cx="3533040" cy="1896840"/>
          </a:xfrm>
          <a:prstGeom prst="rect">
            <a:avLst/>
          </a:prstGeom>
        </p:spPr>
        <p:txBody>
          <a:bodyPr lIns="0" tIns="0" rIns="0" bIns="0">
            <a:normAutofit/>
          </a:bodyPr>
          <a:lstStyle/>
          <a:p>
            <a:endParaRPr lang="fr-FR" sz="3200" b="0" strike="noStrike" spc="-1">
              <a:latin typeface="Arial"/>
            </a:endParaRPr>
          </a:p>
        </p:txBody>
      </p:sp>
    </p:spTree>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preserve="1">
  <p:cSld name="Title, Photo 2">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8247888" y="713232"/>
            <a:ext cx="3364992" cy="3227832"/>
          </a:xfrm>
        </p:spPr>
        <p:txBody>
          <a:bodyPr vert="horz" lIns="91440" tIns="45720" rIns="91440" bIns="45720" rtlCol="0" anchor="t">
            <a:normAutofit/>
          </a:bodyPr>
          <a:lstStyle>
            <a:lvl1pPr>
              <a:defRPr lang="en-US" sz="4000" dirty="0">
                <a:gradFill>
                  <a:gsLst>
                    <a:gs pos="0">
                      <a:schemeClr val="accent2"/>
                    </a:gs>
                    <a:gs pos="100000">
                      <a:schemeClr val="accent5"/>
                    </a:gs>
                  </a:gsLst>
                  <a:lin ang="15600000" scaled="0"/>
                </a:gradFill>
              </a:defRPr>
            </a:lvl1pPr>
          </a:lstStyle>
          <a:p>
            <a:pPr lvl="0"/>
            <a:r>
              <a:rPr lang="en-US" dirty="0"/>
              <a:t>Click to edit Master title style</a:t>
            </a:r>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8247888" y="5138927"/>
            <a:ext cx="3200400" cy="1197864"/>
          </a:xfrm>
        </p:spPr>
        <p:txBody>
          <a:bodyPr vert="horz" lIns="91440" tIns="45720" rIns="91440" bIns="45720" rtlCol="0">
            <a:normAutofit/>
          </a:bodyPr>
          <a:lstStyle>
            <a:lvl1pPr marL="0" indent="0">
              <a:buNone/>
              <a:defRPr lang="en-US" sz="2000" dirty="0"/>
            </a:lvl1pPr>
          </a:lstStyle>
          <a:p>
            <a:pPr lvl="0"/>
            <a:r>
              <a:rPr lang="en-US" dirty="0"/>
              <a:t>Click to edit Master subtitle style</a:t>
            </a:r>
          </a:p>
        </p:txBody>
      </p:sp>
      <p:sp>
        <p:nvSpPr>
          <p:cNvPr id="9" name="Picture Placeholder 8">
            <a:extLst>
              <a:ext uri="{FF2B5EF4-FFF2-40B4-BE49-F238E27FC236}">
                <a16:creationId xmlns:a16="http://schemas.microsoft.com/office/drawing/2014/main" id="{37C87932-7DAB-7F93-5E51-7AEEA5AC7FEA}"/>
              </a:ext>
            </a:extLst>
          </p:cNvPr>
          <p:cNvSpPr>
            <a:spLocks noGrp="1"/>
          </p:cNvSpPr>
          <p:nvPr>
            <p:ph type="pic" sz="quarter" idx="13" hasCustomPrompt="1"/>
          </p:nvPr>
        </p:nvSpPr>
        <p:spPr>
          <a:xfrm>
            <a:off x="0" y="0"/>
            <a:ext cx="7548451" cy="6858000"/>
          </a:xfrm>
          <a:blipFill>
            <a:blip r:embed="rId2">
              <a:alphaModFix amt="70000"/>
            </a:blip>
            <a:stretch>
              <a:fillRect/>
            </a:stretch>
          </a:blipFill>
        </p:spPr>
        <p:txBody>
          <a:bodyPr/>
          <a:lstStyle>
            <a:lvl1pPr marL="0" indent="0">
              <a:buNone/>
              <a:defRPr/>
            </a:lvl1pPr>
          </a:lstStyle>
          <a:p>
            <a:r>
              <a:rPr lang="en-US" dirty="0"/>
              <a:t>.</a:t>
            </a:r>
          </a:p>
        </p:txBody>
      </p:sp>
      <p:grpSp>
        <p:nvGrpSpPr>
          <p:cNvPr id="7" name="Group 6">
            <a:extLst>
              <a:ext uri="{FF2B5EF4-FFF2-40B4-BE49-F238E27FC236}">
                <a16:creationId xmlns:a16="http://schemas.microsoft.com/office/drawing/2014/main" id="{9BCBE317-7590-8646-B2DB-5BED6EE8A19B}"/>
              </a:ext>
              <a:ext uri="{C183D7F6-B498-43B3-948B-1728B52AA6E4}">
                <adec:decorative xmlns:adec="http://schemas.microsoft.com/office/drawing/2017/decorative" val="1"/>
              </a:ext>
            </a:extLst>
          </p:cNvPr>
          <p:cNvGrpSpPr/>
          <p:nvPr/>
        </p:nvGrpSpPr>
        <p:grpSpPr>
          <a:xfrm rot="5400000">
            <a:off x="4181134" y="3367319"/>
            <a:ext cx="6858000" cy="123363"/>
            <a:chOff x="-5025" y="6737718"/>
            <a:chExt cx="12207200" cy="123363"/>
          </a:xfrm>
        </p:grpSpPr>
        <p:sp>
          <p:nvSpPr>
            <p:cNvPr id="8" name="Rectangle 7">
              <a:extLst>
                <a:ext uri="{FF2B5EF4-FFF2-40B4-BE49-F238E27FC236}">
                  <a16:creationId xmlns:a16="http://schemas.microsoft.com/office/drawing/2014/main" id="{55B255D3-4FB2-87A8-E502-9CDE10990A39}"/>
                </a:ext>
              </a:extLst>
            </p:cNvPr>
            <p:cNvSpPr/>
            <p:nvPr/>
          </p:nvSpPr>
          <p:spPr>
            <a:xfrm rot="5400000" flipH="1">
              <a:off x="6036894" y="695800"/>
              <a:ext cx="123362" cy="12207199"/>
            </a:xfrm>
            <a:prstGeom prst="rect">
              <a:avLst/>
            </a:prstGeom>
            <a:gradFill>
              <a:gsLst>
                <a:gs pos="0">
                  <a:schemeClr val="accent5"/>
                </a:gs>
                <a:gs pos="100000">
                  <a:schemeClr val="accent2"/>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FD15F704-CD21-A249-03F6-4F036D21400B}"/>
                </a:ext>
              </a:extLst>
            </p:cNvPr>
            <p:cNvSpPr/>
            <p:nvPr/>
          </p:nvSpPr>
          <p:spPr>
            <a:xfrm rot="16200000">
              <a:off x="9176406" y="3835311"/>
              <a:ext cx="123362" cy="5928176"/>
            </a:xfrm>
            <a:prstGeom prst="rect">
              <a:avLst/>
            </a:prstGeom>
            <a:gradFill>
              <a:gsLst>
                <a:gs pos="19000">
                  <a:schemeClr val="accent5">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 name="Footer Placeholder 4">
            <a:extLst>
              <a:ext uri="{FF2B5EF4-FFF2-40B4-BE49-F238E27FC236}">
                <a16:creationId xmlns:a16="http://schemas.microsoft.com/office/drawing/2014/main" id="{6B30B7E9-D8D3-BC56-A758-6C86B58C0AC5}"/>
              </a:ext>
            </a:extLst>
          </p:cNvPr>
          <p:cNvSpPr>
            <a:spLocks noGrp="1"/>
          </p:cNvSpPr>
          <p:nvPr>
            <p:ph type="ftr" sz="quarter" idx="15"/>
          </p:nvPr>
        </p:nvSpPr>
        <p:spPr>
          <a:xfrm>
            <a:off x="8247888" y="6318504"/>
            <a:ext cx="2459736" cy="365760"/>
          </a:xfrm>
        </p:spPr>
        <p:txBody>
          <a:bodyPr/>
          <a:lstStyle/>
          <a:p>
            <a:r>
              <a:rPr lang="en-US" dirty="0"/>
              <a:t>Sample Footer Text</a:t>
            </a:r>
          </a:p>
        </p:txBody>
      </p:sp>
      <p:sp>
        <p:nvSpPr>
          <p:cNvPr id="4" name="Date Placeholder 3">
            <a:extLst>
              <a:ext uri="{FF2B5EF4-FFF2-40B4-BE49-F238E27FC236}">
                <a16:creationId xmlns:a16="http://schemas.microsoft.com/office/drawing/2014/main" id="{3D4FF974-138E-88CF-9001-1A07C67D1DFD}"/>
              </a:ext>
            </a:extLst>
          </p:cNvPr>
          <p:cNvSpPr>
            <a:spLocks noGrp="1"/>
          </p:cNvSpPr>
          <p:nvPr>
            <p:ph type="dt" sz="half" idx="14"/>
          </p:nvPr>
        </p:nvSpPr>
        <p:spPr>
          <a:xfrm>
            <a:off x="10707624" y="6318504"/>
            <a:ext cx="859536" cy="365760"/>
          </a:xfrm>
        </p:spPr>
        <p:txBody>
          <a:bodyPr/>
          <a:lstStyle/>
          <a:p>
            <a:fld id="{A6379DD5-AE65-4D02-9BCE-257CC17A63B7}" type="datetime1">
              <a:rPr lang="en-US" smtClean="0"/>
              <a:t>3/25/2026</a:t>
            </a:fld>
            <a:endParaRPr lang="en-US" dirty="0"/>
          </a:p>
        </p:txBody>
      </p:sp>
      <p:sp>
        <p:nvSpPr>
          <p:cNvPr id="6" name="Slide Number Placeholder 5">
            <a:extLst>
              <a:ext uri="{FF2B5EF4-FFF2-40B4-BE49-F238E27FC236}">
                <a16:creationId xmlns:a16="http://schemas.microsoft.com/office/drawing/2014/main" id="{E1DA7CD4-7B92-1CD1-A9F0-94B053972CA3}"/>
              </a:ext>
            </a:extLst>
          </p:cNvPr>
          <p:cNvSpPr>
            <a:spLocks noGrp="1"/>
          </p:cNvSpPr>
          <p:nvPr>
            <p:ph type="sldNum" sz="quarter" idx="16"/>
          </p:nvPr>
        </p:nvSpPr>
        <p:spPr/>
        <p:txBody>
          <a:bodyPr/>
          <a:lstStyle/>
          <a:p>
            <a:fld id="{CC057153-B650-4DEB-B370-79DDCFDCE934}" type="slidenum">
              <a:rPr lang="en-US" smtClean="0"/>
              <a:pPr/>
              <a:t>‹nr.›</a:t>
            </a:fld>
            <a:endParaRPr lang="en-US" dirty="0"/>
          </a:p>
        </p:txBody>
      </p:sp>
    </p:spTree>
    <p:extLst>
      <p:ext uri="{BB962C8B-B14F-4D97-AF65-F5344CB8AC3E}">
        <p14:creationId xmlns:p14="http://schemas.microsoft.com/office/powerpoint/2010/main" val="710803324"/>
      </p:ext>
    </p:extLst>
  </p:cSld>
  <p:clrMapOvr>
    <a:overrideClrMapping bg1="lt1" tx1="dk1" bg2="lt2" tx2="dk2" accent1="accent1" accent2="accent2" accent3="accent3" accent4="accent4" accent5="accent5" accent6="accent6" hlink="hlink" folHlink="folHlink"/>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preserve="1">
  <p:cSld name="Title, Photo 3">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612648" y="502920"/>
            <a:ext cx="5852160" cy="2953512"/>
          </a:xfrm>
        </p:spPr>
        <p:txBody>
          <a:bodyPr vert="horz" lIns="91440" tIns="45720" rIns="91440" bIns="45720" rtlCol="0" anchor="t">
            <a:normAutofit/>
          </a:bodyPr>
          <a:lstStyle>
            <a:lvl1pPr>
              <a:defRPr lang="en-US" sz="5400" dirty="0">
                <a:gradFill>
                  <a:gsLst>
                    <a:gs pos="0">
                      <a:schemeClr val="accent2"/>
                    </a:gs>
                    <a:gs pos="100000">
                      <a:schemeClr val="accent5"/>
                    </a:gs>
                  </a:gsLst>
                  <a:lin ang="15600000" scaled="0"/>
                </a:gradFill>
              </a:defRPr>
            </a:lvl1pPr>
          </a:lstStyle>
          <a:p>
            <a:pPr lvl="0"/>
            <a:r>
              <a:rPr lang="en-US" dirty="0"/>
              <a:t>Click to edit Master title style</a:t>
            </a:r>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612648" y="4544568"/>
            <a:ext cx="4681728" cy="1591056"/>
          </a:xfrm>
        </p:spPr>
        <p:txBody>
          <a:bodyPr vert="horz" lIns="91440" tIns="45720" rIns="91440" bIns="45720" rtlCol="0" anchor="ctr">
            <a:normAutofit/>
          </a:bodyPr>
          <a:lstStyle>
            <a:lvl1pPr marL="0" indent="0">
              <a:buNone/>
              <a:defRPr lang="en-US" sz="2000" dirty="0"/>
            </a:lvl1pPr>
          </a:lstStyle>
          <a:p>
            <a:pPr lvl="0"/>
            <a:r>
              <a:rPr lang="en-US" dirty="0"/>
              <a:t>Click to edit Master subtitle style</a:t>
            </a:r>
          </a:p>
        </p:txBody>
      </p:sp>
      <p:sp>
        <p:nvSpPr>
          <p:cNvPr id="11" name="Footer Placeholder 10">
            <a:extLst>
              <a:ext uri="{FF2B5EF4-FFF2-40B4-BE49-F238E27FC236}">
                <a16:creationId xmlns:a16="http://schemas.microsoft.com/office/drawing/2014/main" id="{F98245A6-7E39-43E3-BB93-77F622756065}"/>
              </a:ext>
            </a:extLst>
          </p:cNvPr>
          <p:cNvSpPr>
            <a:spLocks noGrp="1"/>
          </p:cNvSpPr>
          <p:nvPr>
            <p:ph type="ftr" sz="quarter" idx="15"/>
          </p:nvPr>
        </p:nvSpPr>
        <p:spPr/>
        <p:txBody>
          <a:bodyPr/>
          <a:lstStyle/>
          <a:p>
            <a:pPr algn="l"/>
            <a:r>
              <a:rPr lang="en-US" dirty="0"/>
              <a:t>Sample Footer Text</a:t>
            </a:r>
          </a:p>
        </p:txBody>
      </p:sp>
      <p:sp>
        <p:nvSpPr>
          <p:cNvPr id="10" name="Date Placeholder 9">
            <a:extLst>
              <a:ext uri="{FF2B5EF4-FFF2-40B4-BE49-F238E27FC236}">
                <a16:creationId xmlns:a16="http://schemas.microsoft.com/office/drawing/2014/main" id="{00431E1F-9861-6E9A-6FDA-9450A0A9109C}"/>
              </a:ext>
            </a:extLst>
          </p:cNvPr>
          <p:cNvSpPr>
            <a:spLocks noGrp="1"/>
          </p:cNvSpPr>
          <p:nvPr>
            <p:ph type="dt" sz="half" idx="14"/>
          </p:nvPr>
        </p:nvSpPr>
        <p:spPr>
          <a:xfrm>
            <a:off x="4617720" y="6318504"/>
            <a:ext cx="2153412" cy="365760"/>
          </a:xfrm>
        </p:spPr>
        <p:txBody>
          <a:bodyPr/>
          <a:lstStyle/>
          <a:p>
            <a:fld id="{9DFFF819-4E26-4576-8A6D-DA055CFF682A}" type="datetime1">
              <a:rPr lang="en-US" smtClean="0"/>
              <a:t>3/25/2026</a:t>
            </a:fld>
            <a:endParaRPr lang="en-US" dirty="0"/>
          </a:p>
        </p:txBody>
      </p:sp>
      <p:sp>
        <p:nvSpPr>
          <p:cNvPr id="12" name="Slide Number Placeholder 11">
            <a:extLst>
              <a:ext uri="{FF2B5EF4-FFF2-40B4-BE49-F238E27FC236}">
                <a16:creationId xmlns:a16="http://schemas.microsoft.com/office/drawing/2014/main" id="{43C4D8A9-0078-62DC-A293-9B6083ED649D}"/>
              </a:ext>
            </a:extLst>
          </p:cNvPr>
          <p:cNvSpPr>
            <a:spLocks noGrp="1"/>
          </p:cNvSpPr>
          <p:nvPr>
            <p:ph type="sldNum" sz="quarter" idx="16"/>
          </p:nvPr>
        </p:nvSpPr>
        <p:spPr>
          <a:xfrm>
            <a:off x="6688836" y="6318504"/>
            <a:ext cx="493776" cy="365760"/>
          </a:xfrm>
        </p:spPr>
        <p:txBody>
          <a:bodyPr/>
          <a:lstStyle/>
          <a:p>
            <a:fld id="{CC057153-B650-4DEB-B370-79DDCFDCE934}" type="slidenum">
              <a:rPr lang="en-US" smtClean="0"/>
              <a:pPr/>
              <a:t>‹nr.›</a:t>
            </a:fld>
            <a:endParaRPr lang="en-US" dirty="0"/>
          </a:p>
        </p:txBody>
      </p:sp>
      <p:sp>
        <p:nvSpPr>
          <p:cNvPr id="9" name="Picture Placeholder 8">
            <a:extLst>
              <a:ext uri="{FF2B5EF4-FFF2-40B4-BE49-F238E27FC236}">
                <a16:creationId xmlns:a16="http://schemas.microsoft.com/office/drawing/2014/main" id="{37C87932-7DAB-7F93-5E51-7AEEA5AC7FEA}"/>
              </a:ext>
            </a:extLst>
          </p:cNvPr>
          <p:cNvSpPr>
            <a:spLocks noGrp="1"/>
          </p:cNvSpPr>
          <p:nvPr>
            <p:ph type="pic" sz="quarter" idx="13" hasCustomPrompt="1"/>
          </p:nvPr>
        </p:nvSpPr>
        <p:spPr>
          <a:xfrm>
            <a:off x="7534656" y="0"/>
            <a:ext cx="4654296" cy="6858000"/>
          </a:xfrm>
          <a:blipFill>
            <a:blip r:embed="rId2">
              <a:alphaModFix amt="70000"/>
            </a:blip>
            <a:stretch>
              <a:fillRect/>
            </a:stretch>
          </a:blipFill>
        </p:spPr>
        <p:txBody>
          <a:bodyPr/>
          <a:lstStyle>
            <a:lvl1pPr marL="0" indent="0">
              <a:buNone/>
              <a:defRPr/>
            </a:lvl1pPr>
          </a:lstStyle>
          <a:p>
            <a:r>
              <a:rPr lang="en-US" dirty="0"/>
              <a:t>.</a:t>
            </a:r>
          </a:p>
        </p:txBody>
      </p:sp>
    </p:spTree>
    <p:extLst>
      <p:ext uri="{BB962C8B-B14F-4D97-AF65-F5344CB8AC3E}">
        <p14:creationId xmlns:p14="http://schemas.microsoft.com/office/powerpoint/2010/main" val="2828680084"/>
      </p:ext>
    </p:extLst>
  </p:cSld>
  <p:clrMapOvr>
    <a:overrideClrMapping bg1="lt1" tx1="dk1" bg2="lt2" tx2="dk2" accent1="accent1" accent2="accent2" accent3="accent3" accent4="accent4" accent5="accent5" accent6="accent6" hlink="hlink" folHlink="folHlink"/>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preserve="1">
  <p:cSld name="Title, Photo 4">
    <p:bg>
      <p:bgRef idx="1001">
        <a:schemeClr val="bg1"/>
      </p:bgRef>
    </p:bg>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CEAB82C7-4740-BEAB-85E9-C816E1CDC453}"/>
              </a:ext>
              <a:ext uri="{C183D7F6-B498-43B3-948B-1728B52AA6E4}">
                <adec:decorative xmlns:adec="http://schemas.microsoft.com/office/drawing/2017/decorative" val="1"/>
              </a:ext>
            </a:extLst>
          </p:cNvPr>
          <p:cNvGrpSpPr/>
          <p:nvPr/>
        </p:nvGrpSpPr>
        <p:grpSpPr>
          <a:xfrm rot="10800000">
            <a:off x="0" y="4492680"/>
            <a:ext cx="12207200" cy="123363"/>
            <a:chOff x="-5025" y="6737718"/>
            <a:chExt cx="12207200" cy="123363"/>
          </a:xfrm>
        </p:grpSpPr>
        <p:sp>
          <p:nvSpPr>
            <p:cNvPr id="5" name="Rectangle 4">
              <a:extLst>
                <a:ext uri="{FF2B5EF4-FFF2-40B4-BE49-F238E27FC236}">
                  <a16:creationId xmlns:a16="http://schemas.microsoft.com/office/drawing/2014/main" id="{0B7E10D0-EE9E-6432-2C4D-0324DE19518E}"/>
                </a:ext>
              </a:extLst>
            </p:cNvPr>
            <p:cNvSpPr/>
            <p:nvPr/>
          </p:nvSpPr>
          <p:spPr>
            <a:xfrm rot="5400000" flipH="1">
              <a:off x="6036894" y="695800"/>
              <a:ext cx="123362" cy="12207199"/>
            </a:xfrm>
            <a:prstGeom prst="rect">
              <a:avLst/>
            </a:prstGeom>
            <a:gradFill>
              <a:gsLst>
                <a:gs pos="0">
                  <a:schemeClr val="accent5"/>
                </a:gs>
                <a:gs pos="100000">
                  <a:schemeClr val="accent2"/>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663B4BE8-5DA5-6F2B-0DB6-7901D4547F64}"/>
                </a:ext>
              </a:extLst>
            </p:cNvPr>
            <p:cNvSpPr/>
            <p:nvPr/>
          </p:nvSpPr>
          <p:spPr>
            <a:xfrm rot="16200000">
              <a:off x="9176406" y="3835311"/>
              <a:ext cx="123362" cy="5928176"/>
            </a:xfrm>
            <a:prstGeom prst="rect">
              <a:avLst/>
            </a:prstGeom>
            <a:gradFill>
              <a:gsLst>
                <a:gs pos="19000">
                  <a:schemeClr val="accent5">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522732" y="4965192"/>
            <a:ext cx="11146536" cy="786384"/>
          </a:xfrm>
        </p:spPr>
        <p:txBody>
          <a:bodyPr anchor="b">
            <a:normAutofit/>
          </a:bodyPr>
          <a:lstStyle>
            <a:lvl1pPr algn="ctr">
              <a:defRPr sz="3600">
                <a:solidFill>
                  <a:schemeClr val="tx1"/>
                </a:solidFill>
              </a:defRPr>
            </a:lvl1pPr>
          </a:lstStyle>
          <a:p>
            <a:r>
              <a:rPr lang="en-US" dirty="0"/>
              <a:t>Click to edit Master title style</a:t>
            </a:r>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1143000" y="5806440"/>
            <a:ext cx="9902952" cy="576072"/>
          </a:xfrm>
        </p:spPr>
        <p:txBody>
          <a:bodyPr anchor="t">
            <a:normAutofit/>
          </a:bodyPr>
          <a:lstStyle>
            <a:lvl1pPr marL="0" indent="0" algn="ctr">
              <a:buNone/>
              <a:defRPr sz="18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9" name="Picture Placeholder 8">
            <a:extLst>
              <a:ext uri="{FF2B5EF4-FFF2-40B4-BE49-F238E27FC236}">
                <a16:creationId xmlns:a16="http://schemas.microsoft.com/office/drawing/2014/main" id="{37C87932-7DAB-7F93-5E51-7AEEA5AC7FEA}"/>
              </a:ext>
            </a:extLst>
          </p:cNvPr>
          <p:cNvSpPr>
            <a:spLocks noGrp="1"/>
          </p:cNvSpPr>
          <p:nvPr>
            <p:ph type="pic" sz="quarter" idx="13" hasCustomPrompt="1"/>
          </p:nvPr>
        </p:nvSpPr>
        <p:spPr>
          <a:xfrm>
            <a:off x="0" y="0"/>
            <a:ext cx="12188952" cy="4492679"/>
          </a:xfrm>
          <a:blipFill>
            <a:blip r:embed="rId2">
              <a:alphaModFix amt="70000"/>
            </a:blip>
            <a:stretch>
              <a:fillRect/>
            </a:stretch>
          </a:blipFill>
        </p:spPr>
        <p:txBody>
          <a:bodyPr/>
          <a:lstStyle>
            <a:lvl1pPr marL="0" indent="0">
              <a:buNone/>
              <a:defRPr/>
            </a:lvl1pPr>
          </a:lstStyle>
          <a:p>
            <a:r>
              <a:rPr lang="en-US" dirty="0"/>
              <a:t>.</a:t>
            </a:r>
          </a:p>
        </p:txBody>
      </p:sp>
      <p:sp>
        <p:nvSpPr>
          <p:cNvPr id="8" name="Footer Placeholder 7">
            <a:extLst>
              <a:ext uri="{FF2B5EF4-FFF2-40B4-BE49-F238E27FC236}">
                <a16:creationId xmlns:a16="http://schemas.microsoft.com/office/drawing/2014/main" id="{E972D5EE-6935-237E-C4A2-C61261249F33}"/>
              </a:ext>
            </a:extLst>
          </p:cNvPr>
          <p:cNvSpPr>
            <a:spLocks noGrp="1"/>
          </p:cNvSpPr>
          <p:nvPr>
            <p:ph type="ftr" sz="quarter" idx="15"/>
          </p:nvPr>
        </p:nvSpPr>
        <p:spPr/>
        <p:txBody>
          <a:bodyPr/>
          <a:lstStyle/>
          <a:p>
            <a:r>
              <a:rPr lang="en-US"/>
              <a:t>Sample Footer Text</a:t>
            </a:r>
            <a:endParaRPr lang="en-US" dirty="0"/>
          </a:p>
        </p:txBody>
      </p:sp>
      <p:sp>
        <p:nvSpPr>
          <p:cNvPr id="7" name="Date Placeholder 6">
            <a:extLst>
              <a:ext uri="{FF2B5EF4-FFF2-40B4-BE49-F238E27FC236}">
                <a16:creationId xmlns:a16="http://schemas.microsoft.com/office/drawing/2014/main" id="{0F001462-21CF-5988-0554-7DB1C494B04E}"/>
              </a:ext>
            </a:extLst>
          </p:cNvPr>
          <p:cNvSpPr>
            <a:spLocks noGrp="1"/>
          </p:cNvSpPr>
          <p:nvPr>
            <p:ph type="dt" sz="half" idx="14"/>
          </p:nvPr>
        </p:nvSpPr>
        <p:spPr/>
        <p:txBody>
          <a:bodyPr/>
          <a:lstStyle/>
          <a:p>
            <a:fld id="{2602ACF4-9E47-4D03-8EA6-1CE7E20F9165}" type="datetime1">
              <a:rPr lang="en-US" smtClean="0"/>
              <a:t>3/25/2026</a:t>
            </a:fld>
            <a:endParaRPr lang="en-US" dirty="0"/>
          </a:p>
        </p:txBody>
      </p:sp>
      <p:sp>
        <p:nvSpPr>
          <p:cNvPr id="13" name="Slide Number Placeholder 12">
            <a:extLst>
              <a:ext uri="{FF2B5EF4-FFF2-40B4-BE49-F238E27FC236}">
                <a16:creationId xmlns:a16="http://schemas.microsoft.com/office/drawing/2014/main" id="{C81CEA4D-A8A1-D4D2-8F28-C83469372446}"/>
              </a:ext>
            </a:extLst>
          </p:cNvPr>
          <p:cNvSpPr>
            <a:spLocks noGrp="1"/>
          </p:cNvSpPr>
          <p:nvPr>
            <p:ph type="sldNum" sz="quarter" idx="16"/>
          </p:nvPr>
        </p:nvSpPr>
        <p:spPr/>
        <p:txBody>
          <a:bodyPr/>
          <a:lstStyle/>
          <a:p>
            <a:fld id="{CC057153-B650-4DEB-B370-79DDCFDCE934}" type="slidenum">
              <a:rPr lang="en-US" smtClean="0"/>
              <a:pPr/>
              <a:t>‹nr.›</a:t>
            </a:fld>
            <a:endParaRPr lang="en-US" dirty="0"/>
          </a:p>
        </p:txBody>
      </p:sp>
    </p:spTree>
    <p:extLst>
      <p:ext uri="{BB962C8B-B14F-4D97-AF65-F5344CB8AC3E}">
        <p14:creationId xmlns:p14="http://schemas.microsoft.com/office/powerpoint/2010/main" val="381233594"/>
      </p:ext>
    </p:extLst>
  </p:cSld>
  <p:clrMapOvr>
    <a:overrideClrMapping bg1="lt1" tx1="dk1" bg2="lt2" tx2="dk2" accent1="accent1" accent2="accent2" accent3="accent3" accent4="accent4" accent5="accent5" accent6="accent6" hlink="hlink" folHlink="folHlink"/>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type="title" preserve="1">
  <p:cSld name="Title 1">
    <p:bg>
      <p:bgRef idx="1001">
        <a:schemeClr val="bg1"/>
      </p:bgRef>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C0FABB9A-1B5B-9306-B7B9-58E4E5E4EE0D}"/>
              </a:ext>
            </a:extLst>
          </p:cNvPr>
          <p:cNvSpPr/>
          <p:nvPr/>
        </p:nvSpPr>
        <p:spPr>
          <a:xfrm>
            <a:off x="0" y="0"/>
            <a:ext cx="12192000" cy="6858000"/>
          </a:xfrm>
          <a:prstGeom prst="rect">
            <a:avLst/>
          </a:prstGeom>
          <a:solidFill>
            <a:schemeClr val="bg2"/>
          </a:solidFill>
          <a:ln w="19050" cap="flat" cmpd="sng" algn="ctr">
            <a:no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6">
            <a:extLst>
              <a:ext uri="{FF2B5EF4-FFF2-40B4-BE49-F238E27FC236}">
                <a16:creationId xmlns:a16="http://schemas.microsoft.com/office/drawing/2014/main" id="{1F155489-796B-CDF9-06C2-583941E589F7}"/>
              </a:ext>
            </a:extLst>
          </p:cNvPr>
          <p:cNvGrpSpPr/>
          <p:nvPr/>
        </p:nvGrpSpPr>
        <p:grpSpPr>
          <a:xfrm>
            <a:off x="0" y="0"/>
            <a:ext cx="12192000" cy="6867144"/>
            <a:chOff x="0" y="-7622"/>
            <a:chExt cx="12192000" cy="6894986"/>
          </a:xfrm>
        </p:grpSpPr>
        <p:sp>
          <p:nvSpPr>
            <p:cNvPr id="8" name="Rectangle 7">
              <a:extLst>
                <a:ext uri="{FF2B5EF4-FFF2-40B4-BE49-F238E27FC236}">
                  <a16:creationId xmlns:a16="http://schemas.microsoft.com/office/drawing/2014/main" id="{4F31A197-F740-DCA2-902E-29B890C31486}"/>
                </a:ext>
                <a:ext uri="{C183D7F6-B498-43B3-948B-1728B52AA6E4}">
                  <adec:decorative xmlns:adec="http://schemas.microsoft.com/office/drawing/2017/decorative" val="1"/>
                </a:ext>
              </a:extLst>
            </p:cNvPr>
            <p:cNvSpPr/>
            <p:nvPr/>
          </p:nvSpPr>
          <p:spPr>
            <a:xfrm rot="10800000">
              <a:off x="0" y="-7621"/>
              <a:ext cx="12192000" cy="6887364"/>
            </a:xfrm>
            <a:prstGeom prst="rect">
              <a:avLst/>
            </a:prstGeom>
            <a:gradFill>
              <a:gsLst>
                <a:gs pos="8000">
                  <a:schemeClr val="accent5"/>
                </a:gs>
                <a:gs pos="100000">
                  <a:schemeClr val="accent2"/>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9" name="Rectangle 8">
              <a:extLst>
                <a:ext uri="{FF2B5EF4-FFF2-40B4-BE49-F238E27FC236}">
                  <a16:creationId xmlns:a16="http://schemas.microsoft.com/office/drawing/2014/main" id="{35C02513-E6E5-DFFD-29B1-02BE448BAD59}"/>
                </a:ext>
                <a:ext uri="{C183D7F6-B498-43B3-948B-1728B52AA6E4}">
                  <adec:decorative xmlns:adec="http://schemas.microsoft.com/office/drawing/2017/decorative" val="1"/>
                </a:ext>
              </a:extLst>
            </p:cNvPr>
            <p:cNvSpPr/>
            <p:nvPr/>
          </p:nvSpPr>
          <p:spPr>
            <a:xfrm>
              <a:off x="399" y="0"/>
              <a:ext cx="8216919" cy="6887364"/>
            </a:xfrm>
            <a:prstGeom prst="rect">
              <a:avLst/>
            </a:prstGeom>
            <a:gradFill flip="none" rotWithShape="1">
              <a:gsLst>
                <a:gs pos="0">
                  <a:schemeClr val="accent5">
                    <a:lumMod val="75000"/>
                    <a:alpha val="79000"/>
                  </a:schemeClr>
                </a:gs>
                <a:gs pos="40000">
                  <a:schemeClr val="accent5">
                    <a:lumMod val="60000"/>
                    <a:lumOff val="40000"/>
                    <a:alpha val="0"/>
                  </a:schemeClr>
                </a:gs>
              </a:gsLst>
              <a:lin ang="19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10" name="Rectangle 9">
              <a:extLst>
                <a:ext uri="{FF2B5EF4-FFF2-40B4-BE49-F238E27FC236}">
                  <a16:creationId xmlns:a16="http://schemas.microsoft.com/office/drawing/2014/main" id="{6FE184C5-789F-C980-F425-AF26045C8F03}"/>
                </a:ext>
                <a:ext uri="{C183D7F6-B498-43B3-948B-1728B52AA6E4}">
                  <adec:decorative xmlns:adec="http://schemas.microsoft.com/office/drawing/2017/decorative" val="1"/>
                </a:ext>
              </a:extLst>
            </p:cNvPr>
            <p:cNvSpPr/>
            <p:nvPr/>
          </p:nvSpPr>
          <p:spPr>
            <a:xfrm>
              <a:off x="3739978" y="-7622"/>
              <a:ext cx="8451623" cy="6887367"/>
            </a:xfrm>
            <a:prstGeom prst="rect">
              <a:avLst/>
            </a:prstGeom>
            <a:gradFill>
              <a:gsLst>
                <a:gs pos="0">
                  <a:schemeClr val="accent5">
                    <a:lumMod val="75000"/>
                    <a:alpha val="67000"/>
                  </a:schemeClr>
                </a:gs>
                <a:gs pos="60000">
                  <a:schemeClr val="accent5">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11" name="Rectangle 10">
              <a:extLst>
                <a:ext uri="{FF2B5EF4-FFF2-40B4-BE49-F238E27FC236}">
                  <a16:creationId xmlns:a16="http://schemas.microsoft.com/office/drawing/2014/main" id="{BE6801FB-115C-F074-E428-F4A4A588BCE7}"/>
                </a:ext>
                <a:ext uri="{C183D7F6-B498-43B3-948B-1728B52AA6E4}">
                  <adec:decorative xmlns:adec="http://schemas.microsoft.com/office/drawing/2017/decorative" val="1"/>
                </a:ext>
              </a:extLst>
            </p:cNvPr>
            <p:cNvSpPr/>
            <p:nvPr/>
          </p:nvSpPr>
          <p:spPr>
            <a:xfrm rot="10800000">
              <a:off x="9127281" y="7060"/>
              <a:ext cx="3064320" cy="6872683"/>
            </a:xfrm>
            <a:prstGeom prst="rect">
              <a:avLst/>
            </a:prstGeom>
            <a:gradFill flip="none" rotWithShape="1">
              <a:gsLst>
                <a:gs pos="0">
                  <a:schemeClr val="accent2">
                    <a:alpha val="88000"/>
                  </a:schemeClr>
                </a:gs>
                <a:gs pos="56000">
                  <a:schemeClr val="accent2">
                    <a:alpha val="0"/>
                  </a:schemeClr>
                </a:gs>
              </a:gsLst>
              <a:lin ang="1200000" scaled="0"/>
              <a:tileRect/>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solidFill>
                  <a:srgbClr val="FFFFFF"/>
                </a:solidFill>
              </a:endParaRPr>
            </a:p>
          </p:txBody>
        </p:sp>
      </p:grpSp>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2386584" y="1371600"/>
            <a:ext cx="7498080" cy="2386584"/>
          </a:xfrm>
        </p:spPr>
        <p:txBody>
          <a:bodyPr anchor="b" anchorCtr="0">
            <a:normAutofit/>
          </a:bodyPr>
          <a:lstStyle>
            <a:lvl1pPr algn="ctr">
              <a:defRPr sz="4000">
                <a:solidFill>
                  <a:schemeClr val="bg1"/>
                </a:solidFill>
              </a:defRPr>
            </a:lvl1pPr>
          </a:lstStyle>
          <a:p>
            <a:r>
              <a:rPr lang="en-US" dirty="0"/>
              <a:t>Click to edit Master title style</a:t>
            </a:r>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2386584" y="3877056"/>
            <a:ext cx="7498080" cy="1655064"/>
          </a:xfrm>
        </p:spPr>
        <p:txBody>
          <a:bodyPr anchor="t">
            <a:normAutofit/>
          </a:bodyPr>
          <a:lstStyle>
            <a:lvl1pPr marL="0" indent="0" algn="ctr">
              <a:buNone/>
              <a:defRPr sz="18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5" name="Footer Placeholder 4">
            <a:extLst>
              <a:ext uri="{FF2B5EF4-FFF2-40B4-BE49-F238E27FC236}">
                <a16:creationId xmlns:a16="http://schemas.microsoft.com/office/drawing/2014/main" id="{B2B0F5B7-78E6-2702-0F8C-122F4D21C908}"/>
              </a:ext>
            </a:extLst>
          </p:cNvPr>
          <p:cNvSpPr>
            <a:spLocks noGrp="1"/>
          </p:cNvSpPr>
          <p:nvPr>
            <p:ph type="ftr" sz="quarter" idx="11"/>
          </p:nvPr>
        </p:nvSpPr>
        <p:spPr/>
        <p:txBody>
          <a:bodyPr/>
          <a:lstStyle>
            <a:lvl1pPr>
              <a:defRPr>
                <a:solidFill>
                  <a:schemeClr val="bg1"/>
                </a:solidFill>
              </a:defRPr>
            </a:lvl1pPr>
          </a:lstStyle>
          <a:p>
            <a:r>
              <a:rPr lang="en-US"/>
              <a:t>Sample Footer Text</a:t>
            </a:r>
            <a:endParaRPr lang="en-US" dirty="0"/>
          </a:p>
        </p:txBody>
      </p:sp>
      <p:sp>
        <p:nvSpPr>
          <p:cNvPr id="4" name="Date Placeholder 3">
            <a:extLst>
              <a:ext uri="{FF2B5EF4-FFF2-40B4-BE49-F238E27FC236}">
                <a16:creationId xmlns:a16="http://schemas.microsoft.com/office/drawing/2014/main" id="{1F96BEF7-236A-87FA-F0D9-F4515D8135D3}"/>
              </a:ext>
            </a:extLst>
          </p:cNvPr>
          <p:cNvSpPr>
            <a:spLocks noGrp="1"/>
          </p:cNvSpPr>
          <p:nvPr>
            <p:ph type="dt" sz="half" idx="10"/>
          </p:nvPr>
        </p:nvSpPr>
        <p:spPr/>
        <p:txBody>
          <a:bodyPr/>
          <a:lstStyle>
            <a:lvl1pPr>
              <a:defRPr>
                <a:solidFill>
                  <a:schemeClr val="bg1"/>
                </a:solidFill>
              </a:defRPr>
            </a:lvl1pPr>
          </a:lstStyle>
          <a:p>
            <a:fld id="{3A82B809-8BB3-463C-8B5E-28962B4654D8}" type="datetime1">
              <a:rPr lang="en-US" smtClean="0"/>
              <a:t>3/25/2026</a:t>
            </a:fld>
            <a:endParaRPr lang="en-US" dirty="0"/>
          </a:p>
        </p:txBody>
      </p:sp>
      <p:sp>
        <p:nvSpPr>
          <p:cNvPr id="6" name="Slide Number Placeholder 5">
            <a:extLst>
              <a:ext uri="{FF2B5EF4-FFF2-40B4-BE49-F238E27FC236}">
                <a16:creationId xmlns:a16="http://schemas.microsoft.com/office/drawing/2014/main" id="{4929C8F0-DE20-1DBB-6A42-CBFFAE15D7E6}"/>
              </a:ext>
            </a:extLst>
          </p:cNvPr>
          <p:cNvSpPr>
            <a:spLocks noGrp="1"/>
          </p:cNvSpPr>
          <p:nvPr>
            <p:ph type="sldNum" sz="quarter" idx="12"/>
          </p:nvPr>
        </p:nvSpPr>
        <p:spPr/>
        <p:txBody>
          <a:bodyPr/>
          <a:lstStyle>
            <a:lvl1pPr>
              <a:defRPr>
                <a:solidFill>
                  <a:schemeClr val="bg1"/>
                </a:solidFill>
              </a:defRPr>
            </a:lvl1pPr>
          </a:lstStyle>
          <a:p>
            <a:fld id="{CC057153-B650-4DEB-B370-79DDCFDCE934}" type="slidenum">
              <a:rPr lang="en-US" smtClean="0"/>
              <a:pPr/>
              <a:t>‹nr.›</a:t>
            </a:fld>
            <a:endParaRPr lang="en-US" dirty="0"/>
          </a:p>
        </p:txBody>
      </p:sp>
    </p:spTree>
    <p:extLst>
      <p:ext uri="{BB962C8B-B14F-4D97-AF65-F5344CB8AC3E}">
        <p14:creationId xmlns:p14="http://schemas.microsoft.com/office/powerpoint/2010/main" val="3512676181"/>
      </p:ext>
    </p:extLst>
  </p:cSld>
  <p:clrMapOvr>
    <a:overrideClrMapping bg1="lt1" tx1="dk1" bg2="lt2" tx2="dk2" accent1="accent1" accent2="accent2" accent3="accent3" accent4="accent4" accent5="accent5" accent6="accent6" hlink="hlink" folHlink="folHlink"/>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type="title" preserve="1">
  <p:cSld name="Title 2">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612648" y="429768"/>
            <a:ext cx="9336024" cy="3776472"/>
          </a:xfrm>
        </p:spPr>
        <p:txBody>
          <a:bodyPr vert="horz" lIns="91440" tIns="45720" rIns="91440" bIns="45720" rtlCol="0" anchor="t">
            <a:normAutofit/>
          </a:bodyPr>
          <a:lstStyle>
            <a:lvl1pPr>
              <a:defRPr lang="en-US" sz="8000" dirty="0">
                <a:gradFill>
                  <a:gsLst>
                    <a:gs pos="0">
                      <a:schemeClr val="accent5"/>
                    </a:gs>
                    <a:gs pos="100000">
                      <a:schemeClr val="accent2"/>
                    </a:gs>
                  </a:gsLst>
                  <a:lin ang="6000000" scaled="0"/>
                </a:gradFill>
              </a:defRPr>
            </a:lvl1pPr>
          </a:lstStyle>
          <a:p>
            <a:pPr lvl="0"/>
            <a:r>
              <a:rPr lang="en-US" dirty="0"/>
              <a:t>Click to edit Master title style</a:t>
            </a:r>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612648" y="4663440"/>
            <a:ext cx="6903720" cy="1344168"/>
          </a:xfrm>
        </p:spPr>
        <p:txBody>
          <a:bodyPr vert="horz" lIns="91440" tIns="45720" rIns="91440" bIns="45720" rtlCol="0" anchor="ctr">
            <a:normAutofit/>
          </a:bodyPr>
          <a:lstStyle>
            <a:lvl1pPr marL="0" indent="0">
              <a:buNone/>
              <a:defRPr lang="en-US" sz="2000" dirty="0"/>
            </a:lvl1pPr>
          </a:lstStyle>
          <a:p>
            <a:pPr lvl="0"/>
            <a:r>
              <a:rPr lang="en-US" dirty="0"/>
              <a:t>Click to edit Master subtitle style</a:t>
            </a:r>
          </a:p>
        </p:txBody>
      </p:sp>
      <p:sp>
        <p:nvSpPr>
          <p:cNvPr id="5" name="Footer Placeholder 4">
            <a:extLst>
              <a:ext uri="{FF2B5EF4-FFF2-40B4-BE49-F238E27FC236}">
                <a16:creationId xmlns:a16="http://schemas.microsoft.com/office/drawing/2014/main" id="{50AAE0C5-AA7D-C4A0-BB09-3D328C8523AC}"/>
              </a:ext>
            </a:extLst>
          </p:cNvPr>
          <p:cNvSpPr>
            <a:spLocks noGrp="1"/>
          </p:cNvSpPr>
          <p:nvPr>
            <p:ph type="ftr" sz="quarter" idx="11"/>
          </p:nvPr>
        </p:nvSpPr>
        <p:spPr/>
        <p:txBody>
          <a:bodyPr/>
          <a:lstStyle/>
          <a:p>
            <a:r>
              <a:rPr lang="en-US" dirty="0"/>
              <a:t>Sample Footer Text</a:t>
            </a:r>
          </a:p>
        </p:txBody>
      </p:sp>
      <p:sp>
        <p:nvSpPr>
          <p:cNvPr id="4" name="Date Placeholder 3">
            <a:extLst>
              <a:ext uri="{FF2B5EF4-FFF2-40B4-BE49-F238E27FC236}">
                <a16:creationId xmlns:a16="http://schemas.microsoft.com/office/drawing/2014/main" id="{F8454691-E40E-1B02-C9B2-FD70013E0175}"/>
              </a:ext>
            </a:extLst>
          </p:cNvPr>
          <p:cNvSpPr>
            <a:spLocks noGrp="1"/>
          </p:cNvSpPr>
          <p:nvPr>
            <p:ph type="dt" sz="half" idx="10"/>
          </p:nvPr>
        </p:nvSpPr>
        <p:spPr/>
        <p:txBody>
          <a:bodyPr/>
          <a:lstStyle/>
          <a:p>
            <a:fld id="{2DB8F537-5E0E-4697-8198-FDF0E53F372F}" type="datetime1">
              <a:rPr lang="en-US" smtClean="0"/>
              <a:t>3/25/2026</a:t>
            </a:fld>
            <a:endParaRPr lang="en-US" dirty="0"/>
          </a:p>
        </p:txBody>
      </p:sp>
      <p:sp>
        <p:nvSpPr>
          <p:cNvPr id="6" name="Slide Number Placeholder 5">
            <a:extLst>
              <a:ext uri="{FF2B5EF4-FFF2-40B4-BE49-F238E27FC236}">
                <a16:creationId xmlns:a16="http://schemas.microsoft.com/office/drawing/2014/main" id="{8D766BF4-6BB2-066C-5243-2D5CF17BA496}"/>
              </a:ext>
            </a:extLst>
          </p:cNvPr>
          <p:cNvSpPr>
            <a:spLocks noGrp="1"/>
          </p:cNvSpPr>
          <p:nvPr>
            <p:ph type="sldNum" sz="quarter" idx="12"/>
          </p:nvPr>
        </p:nvSpPr>
        <p:spPr/>
        <p:txBody>
          <a:bodyPr/>
          <a:lstStyle/>
          <a:p>
            <a:fld id="{CC057153-B650-4DEB-B370-79DDCFDCE934}" type="slidenum">
              <a:rPr lang="en-US" smtClean="0"/>
              <a:pPr/>
              <a:t>‹nr.›</a:t>
            </a:fld>
            <a:endParaRPr lang="en-US" dirty="0"/>
          </a:p>
        </p:txBody>
      </p:sp>
    </p:spTree>
    <p:extLst>
      <p:ext uri="{BB962C8B-B14F-4D97-AF65-F5344CB8AC3E}">
        <p14:creationId xmlns:p14="http://schemas.microsoft.com/office/powerpoint/2010/main" val="368153321"/>
      </p:ext>
    </p:extLst>
  </p:cSld>
  <p:clrMapOvr>
    <a:overrideClrMapping bg1="lt1" tx1="dk1" bg2="lt2" tx2="dk2" accent1="accent1" accent2="accent2" accent3="accent3" accent4="accent4" accent5="accent5" accent6="accent6" hlink="hlink" folHlink="folHlink"/>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type="title" preserve="1">
  <p:cSld name="Title 3">
    <p:bg>
      <p:bgRef idx="1001">
        <a:schemeClr val="bg1"/>
      </p:bgRef>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E9FFFB07-15C3-5030-73A7-6D0EBC2FB180}"/>
              </a:ext>
            </a:extLst>
          </p:cNvPr>
          <p:cNvSpPr/>
          <p:nvPr/>
        </p:nvSpPr>
        <p:spPr>
          <a:xfrm>
            <a:off x="0" y="0"/>
            <a:ext cx="12192000" cy="6858000"/>
          </a:xfrm>
          <a:prstGeom prst="rect">
            <a:avLst/>
          </a:prstGeom>
          <a:solidFill>
            <a:schemeClr val="bg2"/>
          </a:solidFill>
          <a:ln w="19050" cap="flat" cmpd="sng" algn="ctr">
            <a:no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1FFC67F9-A48C-BB0E-03C5-9C32A6BB8C5D}"/>
              </a:ext>
            </a:extLst>
          </p:cNvPr>
          <p:cNvSpPr/>
          <p:nvPr/>
        </p:nvSpPr>
        <p:spPr>
          <a:xfrm rot="16200000" flipH="1">
            <a:off x="2666999" y="-2667000"/>
            <a:ext cx="6857999" cy="12192002"/>
          </a:xfrm>
          <a:prstGeom prst="rect">
            <a:avLst/>
          </a:prstGeom>
          <a:gradFill>
            <a:gsLst>
              <a:gs pos="0">
                <a:schemeClr val="accent2"/>
              </a:gs>
              <a:gs pos="94000">
                <a:schemeClr val="accent5"/>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9" name="Rectangle 8">
            <a:extLst>
              <a:ext uri="{FF2B5EF4-FFF2-40B4-BE49-F238E27FC236}">
                <a16:creationId xmlns:a16="http://schemas.microsoft.com/office/drawing/2014/main" id="{8A2436E8-8599-9171-B0E5-3A3CED0AE2C4}"/>
              </a:ext>
            </a:extLst>
          </p:cNvPr>
          <p:cNvSpPr/>
          <p:nvPr/>
        </p:nvSpPr>
        <p:spPr>
          <a:xfrm rot="5400000" flipH="1">
            <a:off x="2719785" y="-1537266"/>
            <a:ext cx="5669226" cy="11108800"/>
          </a:xfrm>
          <a:prstGeom prst="rect">
            <a:avLst/>
          </a:prstGeom>
          <a:gradFill flip="none" rotWithShape="1">
            <a:gsLst>
              <a:gs pos="0">
                <a:schemeClr val="accent5">
                  <a:lumMod val="75000"/>
                  <a:alpha val="90000"/>
                </a:schemeClr>
              </a:gs>
              <a:gs pos="39000">
                <a:schemeClr val="accent5">
                  <a:lumMod val="60000"/>
                  <a:lumOff val="40000"/>
                  <a:alpha val="0"/>
                </a:schemeClr>
              </a:gs>
            </a:gsLst>
            <a:lin ang="21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10" name="Rectangle 9">
            <a:extLst>
              <a:ext uri="{FF2B5EF4-FFF2-40B4-BE49-F238E27FC236}">
                <a16:creationId xmlns:a16="http://schemas.microsoft.com/office/drawing/2014/main" id="{9D052CAB-57CB-D9A8-5BBE-F7898C5ECEE0}"/>
              </a:ext>
              <a:ext uri="{C183D7F6-B498-43B3-948B-1728B52AA6E4}">
                <adec:decorative xmlns:adec="http://schemas.microsoft.com/office/drawing/2017/decorative" val="1"/>
              </a:ext>
            </a:extLst>
          </p:cNvPr>
          <p:cNvSpPr/>
          <p:nvPr/>
        </p:nvSpPr>
        <p:spPr>
          <a:xfrm rot="16200000" flipH="1">
            <a:off x="-648303" y="636301"/>
            <a:ext cx="6870003" cy="5573396"/>
          </a:xfrm>
          <a:prstGeom prst="rect">
            <a:avLst/>
          </a:prstGeom>
          <a:gradFill flip="none" rotWithShape="1">
            <a:gsLst>
              <a:gs pos="2000">
                <a:schemeClr val="accent2">
                  <a:lumMod val="75000"/>
                </a:schemeClr>
              </a:gs>
              <a:gs pos="37000">
                <a:schemeClr val="accent2">
                  <a:alpha val="0"/>
                </a:schemeClr>
              </a:gs>
            </a:gsLst>
            <a:lin ang="3600000" scaled="0"/>
            <a:tileRect/>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solidFill>
                <a:srgbClr val="FFFFFF"/>
              </a:solidFill>
            </a:endParaRPr>
          </a:p>
        </p:txBody>
      </p:sp>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612648" y="429768"/>
            <a:ext cx="9336024" cy="3776472"/>
          </a:xfrm>
        </p:spPr>
        <p:txBody>
          <a:bodyPr vert="horz" lIns="91440" tIns="45720" rIns="91440" bIns="45720" rtlCol="0" anchor="t">
            <a:normAutofit/>
          </a:bodyPr>
          <a:lstStyle>
            <a:lvl1pPr>
              <a:defRPr lang="en-US" sz="8000" dirty="0">
                <a:solidFill>
                  <a:schemeClr val="bg1"/>
                </a:solidFill>
              </a:defRPr>
            </a:lvl1pPr>
          </a:lstStyle>
          <a:p>
            <a:pPr lvl="0"/>
            <a:r>
              <a:rPr lang="en-US" dirty="0"/>
              <a:t>Click to edit Master title style</a:t>
            </a:r>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612648" y="4663440"/>
            <a:ext cx="6903720" cy="1344168"/>
          </a:xfrm>
        </p:spPr>
        <p:txBody>
          <a:bodyPr vert="horz" lIns="91440" tIns="45720" rIns="91440" bIns="45720" rtlCol="0" anchor="ctr">
            <a:normAutofit/>
          </a:bodyPr>
          <a:lstStyle>
            <a:lvl1pPr marL="0" indent="0">
              <a:buNone/>
              <a:defRPr lang="en-US" sz="2000" dirty="0">
                <a:solidFill>
                  <a:schemeClr val="bg1"/>
                </a:solidFill>
              </a:defRPr>
            </a:lvl1pPr>
          </a:lstStyle>
          <a:p>
            <a:pPr lvl="0"/>
            <a:r>
              <a:rPr lang="en-US" dirty="0"/>
              <a:t>Click to edit Master subtitle style</a:t>
            </a:r>
          </a:p>
        </p:txBody>
      </p:sp>
      <p:sp>
        <p:nvSpPr>
          <p:cNvPr id="12" name="Footer Placeholder 11">
            <a:extLst>
              <a:ext uri="{FF2B5EF4-FFF2-40B4-BE49-F238E27FC236}">
                <a16:creationId xmlns:a16="http://schemas.microsoft.com/office/drawing/2014/main" id="{1EF90BDF-2A3B-8AD7-6EE4-11ED28664F7A}"/>
              </a:ext>
            </a:extLst>
          </p:cNvPr>
          <p:cNvSpPr>
            <a:spLocks noGrp="1"/>
          </p:cNvSpPr>
          <p:nvPr>
            <p:ph type="ftr" sz="quarter" idx="11"/>
          </p:nvPr>
        </p:nvSpPr>
        <p:spPr/>
        <p:txBody>
          <a:bodyPr/>
          <a:lstStyle>
            <a:lvl1pPr>
              <a:defRPr>
                <a:solidFill>
                  <a:schemeClr val="bg1"/>
                </a:solidFill>
              </a:defRPr>
            </a:lvl1pPr>
          </a:lstStyle>
          <a:p>
            <a:r>
              <a:rPr lang="en-US"/>
              <a:t>Sample Footer Text</a:t>
            </a:r>
            <a:endParaRPr lang="en-US" dirty="0"/>
          </a:p>
        </p:txBody>
      </p:sp>
      <p:sp>
        <p:nvSpPr>
          <p:cNvPr id="11" name="Date Placeholder 10">
            <a:extLst>
              <a:ext uri="{FF2B5EF4-FFF2-40B4-BE49-F238E27FC236}">
                <a16:creationId xmlns:a16="http://schemas.microsoft.com/office/drawing/2014/main" id="{81B66C1B-A1AD-A2BC-11D8-9AEA5E834AAC}"/>
              </a:ext>
            </a:extLst>
          </p:cNvPr>
          <p:cNvSpPr>
            <a:spLocks noGrp="1"/>
          </p:cNvSpPr>
          <p:nvPr>
            <p:ph type="dt" sz="half" idx="10"/>
          </p:nvPr>
        </p:nvSpPr>
        <p:spPr/>
        <p:txBody>
          <a:bodyPr/>
          <a:lstStyle>
            <a:lvl1pPr>
              <a:defRPr>
                <a:solidFill>
                  <a:schemeClr val="bg1"/>
                </a:solidFill>
              </a:defRPr>
            </a:lvl1pPr>
          </a:lstStyle>
          <a:p>
            <a:fld id="{1D4E7D34-A495-4E23-B1D1-F5D651D22AFE}" type="datetime1">
              <a:rPr lang="en-US" smtClean="0"/>
              <a:t>3/25/2026</a:t>
            </a:fld>
            <a:endParaRPr lang="en-US" dirty="0"/>
          </a:p>
        </p:txBody>
      </p:sp>
      <p:sp>
        <p:nvSpPr>
          <p:cNvPr id="13" name="Slide Number Placeholder 12">
            <a:extLst>
              <a:ext uri="{FF2B5EF4-FFF2-40B4-BE49-F238E27FC236}">
                <a16:creationId xmlns:a16="http://schemas.microsoft.com/office/drawing/2014/main" id="{9A384A4A-7C42-E7AC-02FD-B65B61D21490}"/>
              </a:ext>
            </a:extLst>
          </p:cNvPr>
          <p:cNvSpPr>
            <a:spLocks noGrp="1"/>
          </p:cNvSpPr>
          <p:nvPr>
            <p:ph type="sldNum" sz="quarter" idx="12"/>
          </p:nvPr>
        </p:nvSpPr>
        <p:spPr/>
        <p:txBody>
          <a:bodyPr/>
          <a:lstStyle>
            <a:lvl1pPr>
              <a:defRPr>
                <a:solidFill>
                  <a:schemeClr val="bg1"/>
                </a:solidFill>
              </a:defRPr>
            </a:lvl1pPr>
          </a:lstStyle>
          <a:p>
            <a:fld id="{CC057153-B650-4DEB-B370-79DDCFDCE934}" type="slidenum">
              <a:rPr lang="en-US" smtClean="0"/>
              <a:pPr/>
              <a:t>‹nr.›</a:t>
            </a:fld>
            <a:endParaRPr lang="en-US" dirty="0"/>
          </a:p>
        </p:txBody>
      </p:sp>
    </p:spTree>
    <p:extLst>
      <p:ext uri="{BB962C8B-B14F-4D97-AF65-F5344CB8AC3E}">
        <p14:creationId xmlns:p14="http://schemas.microsoft.com/office/powerpoint/2010/main" val="1450382835"/>
      </p:ext>
    </p:extLst>
  </p:cSld>
  <p:clrMapOvr>
    <a:overrideClrMapping bg1="lt1" tx1="dk1" bg2="lt2" tx2="dk2" accent1="accent1" accent2="accent2" accent3="accent3" accent4="accent4" accent5="accent5" accent6="accent6" hlink="hlink" folHlink="folHlink"/>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preserve="1">
  <p:cSld name="Section Header">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92EA34-13CC-54C1-DE3D-4F1D5D55C9A7}"/>
              </a:ext>
            </a:extLst>
          </p:cNvPr>
          <p:cNvSpPr>
            <a:spLocks noGrp="1"/>
          </p:cNvSpPr>
          <p:nvPr>
            <p:ph type="title"/>
          </p:nvPr>
        </p:nvSpPr>
        <p:spPr>
          <a:xfrm>
            <a:off x="612647" y="2093976"/>
            <a:ext cx="7271895" cy="4178808"/>
          </a:xfrm>
        </p:spPr>
        <p:txBody>
          <a:bodyPr vert="horz" lIns="91440" tIns="45720" rIns="91440" bIns="45720" rtlCol="0" anchor="b">
            <a:normAutofit/>
          </a:bodyPr>
          <a:lstStyle>
            <a:lvl1pPr>
              <a:defRPr lang="en-US" sz="7200" dirty="0">
                <a:gradFill>
                  <a:gsLst>
                    <a:gs pos="0">
                      <a:schemeClr val="accent5"/>
                    </a:gs>
                    <a:gs pos="100000">
                      <a:schemeClr val="accent2"/>
                    </a:gs>
                  </a:gsLst>
                  <a:lin ang="6000000" scaled="0"/>
                </a:gradFill>
              </a:defRPr>
            </a:lvl1pPr>
          </a:lstStyle>
          <a:p>
            <a:pPr lvl="0"/>
            <a:r>
              <a:rPr lang="en-US" dirty="0"/>
              <a:t>Click to edit Master title style</a:t>
            </a:r>
          </a:p>
        </p:txBody>
      </p:sp>
      <p:sp>
        <p:nvSpPr>
          <p:cNvPr id="5" name="Footer Placeholder 4">
            <a:extLst>
              <a:ext uri="{FF2B5EF4-FFF2-40B4-BE49-F238E27FC236}">
                <a16:creationId xmlns:a16="http://schemas.microsoft.com/office/drawing/2014/main" id="{028F8ECD-BC5C-69B8-45CB-D6C697E807BB}"/>
              </a:ext>
            </a:extLst>
          </p:cNvPr>
          <p:cNvSpPr>
            <a:spLocks noGrp="1"/>
          </p:cNvSpPr>
          <p:nvPr>
            <p:ph type="ftr" sz="quarter" idx="11"/>
          </p:nvPr>
        </p:nvSpPr>
        <p:spPr/>
        <p:txBody>
          <a:bodyPr/>
          <a:lstStyle/>
          <a:p>
            <a:pPr algn="l"/>
            <a:r>
              <a:rPr lang="en-US" dirty="0"/>
              <a:t>Sample Footer Text</a:t>
            </a:r>
          </a:p>
        </p:txBody>
      </p:sp>
      <p:sp>
        <p:nvSpPr>
          <p:cNvPr id="4" name="Date Placeholder 3">
            <a:extLst>
              <a:ext uri="{FF2B5EF4-FFF2-40B4-BE49-F238E27FC236}">
                <a16:creationId xmlns:a16="http://schemas.microsoft.com/office/drawing/2014/main" id="{57F97286-C615-453F-E284-B5C22987E2C1}"/>
              </a:ext>
            </a:extLst>
          </p:cNvPr>
          <p:cNvSpPr>
            <a:spLocks noGrp="1"/>
          </p:cNvSpPr>
          <p:nvPr>
            <p:ph type="dt" sz="half" idx="10"/>
          </p:nvPr>
        </p:nvSpPr>
        <p:spPr/>
        <p:txBody>
          <a:bodyPr/>
          <a:lstStyle/>
          <a:p>
            <a:fld id="{85976A96-D1F6-4A74-B023-FDE16753EDD7}" type="datetime1">
              <a:rPr lang="en-US" smtClean="0"/>
              <a:t>3/25/2026</a:t>
            </a:fld>
            <a:endParaRPr lang="en-US" dirty="0"/>
          </a:p>
        </p:txBody>
      </p:sp>
      <p:sp>
        <p:nvSpPr>
          <p:cNvPr id="6" name="Slide Number Placeholder 5">
            <a:extLst>
              <a:ext uri="{FF2B5EF4-FFF2-40B4-BE49-F238E27FC236}">
                <a16:creationId xmlns:a16="http://schemas.microsoft.com/office/drawing/2014/main" id="{96A721B8-1357-D164-0082-D2B50441B990}"/>
              </a:ext>
            </a:extLst>
          </p:cNvPr>
          <p:cNvSpPr>
            <a:spLocks noGrp="1"/>
          </p:cNvSpPr>
          <p:nvPr>
            <p:ph type="sldNum" sz="quarter" idx="12"/>
          </p:nvPr>
        </p:nvSpPr>
        <p:spPr/>
        <p:txBody>
          <a:bodyPr/>
          <a:lstStyle/>
          <a:p>
            <a:fld id="{CC057153-B650-4DEB-B370-79DDCFDCE934}" type="slidenum">
              <a:rPr lang="en-US" smtClean="0"/>
              <a:pPr/>
              <a:t>‹nr.›</a:t>
            </a:fld>
            <a:endParaRPr lang="en-US" dirty="0"/>
          </a:p>
        </p:txBody>
      </p:sp>
    </p:spTree>
    <p:extLst>
      <p:ext uri="{BB962C8B-B14F-4D97-AF65-F5344CB8AC3E}">
        <p14:creationId xmlns:p14="http://schemas.microsoft.com/office/powerpoint/2010/main" val="2143581743"/>
      </p:ext>
    </p:extLst>
  </p:cSld>
  <p:clrMapOvr>
    <a:overrideClrMapping bg1="lt1" tx1="dk1" bg2="lt2" tx2="dk2" accent1="accent1" accent2="accent2" accent3="accent3" accent4="accent4" accent5="accent5" accent6="accent6" hlink="hlink" folHlink="folHlink"/>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preserve="1">
  <p:cSld name="Section Header 2">
    <p:bg>
      <p:bgRef idx="1001">
        <a:schemeClr val="bg1"/>
      </p:bgRef>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54F65FF0-EE88-E48A-1552-AF2B228EADC6}"/>
              </a:ext>
            </a:extLst>
          </p:cNvPr>
          <p:cNvSpPr/>
          <p:nvPr/>
        </p:nvSpPr>
        <p:spPr>
          <a:xfrm>
            <a:off x="0" y="0"/>
            <a:ext cx="12192000" cy="6858000"/>
          </a:xfrm>
          <a:prstGeom prst="rect">
            <a:avLst/>
          </a:prstGeom>
          <a:solidFill>
            <a:schemeClr val="bg2"/>
          </a:solidFill>
          <a:ln w="19050" cap="flat" cmpd="sng" algn="ctr">
            <a:no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43D93006-CD9A-ACB8-4DFF-755585BD51C6}"/>
              </a:ext>
            </a:extLst>
          </p:cNvPr>
          <p:cNvSpPr/>
          <p:nvPr/>
        </p:nvSpPr>
        <p:spPr>
          <a:xfrm rot="5400000" flipH="1" flipV="1">
            <a:off x="2662822" y="-2671180"/>
            <a:ext cx="6866356" cy="12192001"/>
          </a:xfrm>
          <a:prstGeom prst="rect">
            <a:avLst/>
          </a:prstGeom>
          <a:gradFill>
            <a:gsLst>
              <a:gs pos="13000">
                <a:schemeClr val="accent2"/>
              </a:gs>
              <a:gs pos="100000">
                <a:schemeClr val="accent5"/>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6" name="Rectangle 5">
            <a:extLst>
              <a:ext uri="{FF2B5EF4-FFF2-40B4-BE49-F238E27FC236}">
                <a16:creationId xmlns:a16="http://schemas.microsoft.com/office/drawing/2014/main" id="{3B71B6E1-2B98-87C0-C97D-DC19E754324D}"/>
              </a:ext>
            </a:extLst>
          </p:cNvPr>
          <p:cNvSpPr/>
          <p:nvPr/>
        </p:nvSpPr>
        <p:spPr>
          <a:xfrm rot="16200000" flipH="1" flipV="1">
            <a:off x="2144989" y="-2153344"/>
            <a:ext cx="5473326" cy="9763303"/>
          </a:xfrm>
          <a:prstGeom prst="rect">
            <a:avLst/>
          </a:prstGeom>
          <a:gradFill flip="none" rotWithShape="1">
            <a:gsLst>
              <a:gs pos="0">
                <a:schemeClr val="accent5">
                  <a:lumMod val="75000"/>
                  <a:alpha val="68000"/>
                </a:schemeClr>
              </a:gs>
              <a:gs pos="45000">
                <a:schemeClr val="accent5">
                  <a:lumMod val="60000"/>
                  <a:lumOff val="40000"/>
                  <a:alpha val="0"/>
                </a:schemeClr>
              </a:gs>
            </a:gsLst>
            <a:lin ang="198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7" name="Rectangle 6">
            <a:extLst>
              <a:ext uri="{FF2B5EF4-FFF2-40B4-BE49-F238E27FC236}">
                <a16:creationId xmlns:a16="http://schemas.microsoft.com/office/drawing/2014/main" id="{A35B8330-0A40-6340-3205-86A38459537F}"/>
              </a:ext>
            </a:extLst>
          </p:cNvPr>
          <p:cNvSpPr/>
          <p:nvPr/>
        </p:nvSpPr>
        <p:spPr>
          <a:xfrm flipV="1">
            <a:off x="1031672" y="2962966"/>
            <a:ext cx="11160328" cy="3895034"/>
          </a:xfrm>
          <a:prstGeom prst="rect">
            <a:avLst/>
          </a:prstGeom>
          <a:gradFill>
            <a:gsLst>
              <a:gs pos="0">
                <a:schemeClr val="accent5">
                  <a:lumMod val="75000"/>
                </a:schemeClr>
              </a:gs>
              <a:gs pos="42000">
                <a:schemeClr val="accent5">
                  <a:alpha val="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13" name="Rectangle 12">
            <a:extLst>
              <a:ext uri="{FF2B5EF4-FFF2-40B4-BE49-F238E27FC236}">
                <a16:creationId xmlns:a16="http://schemas.microsoft.com/office/drawing/2014/main" id="{DA413373-13C5-71D9-C45A-699B0F451355}"/>
              </a:ext>
              <a:ext uri="{C183D7F6-B498-43B3-948B-1728B52AA6E4}">
                <adec:decorative xmlns:adec="http://schemas.microsoft.com/office/drawing/2017/decorative" val="1"/>
              </a:ext>
            </a:extLst>
          </p:cNvPr>
          <p:cNvSpPr/>
          <p:nvPr/>
        </p:nvSpPr>
        <p:spPr>
          <a:xfrm rot="5400000" flipH="1" flipV="1">
            <a:off x="1233479" y="361145"/>
            <a:ext cx="5263375" cy="7730333"/>
          </a:xfrm>
          <a:prstGeom prst="rect">
            <a:avLst/>
          </a:prstGeom>
          <a:gradFill flip="none" rotWithShape="1">
            <a:gsLst>
              <a:gs pos="8000">
                <a:schemeClr val="accent2">
                  <a:lumMod val="75000"/>
                </a:schemeClr>
              </a:gs>
              <a:gs pos="50000">
                <a:schemeClr val="accent2">
                  <a:alpha val="0"/>
                </a:schemeClr>
              </a:gs>
            </a:gsLst>
            <a:lin ang="1800000" scaled="0"/>
            <a:tileRect/>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solidFill>
                <a:srgbClr val="FFFFFF"/>
              </a:solidFill>
            </a:endParaRPr>
          </a:p>
        </p:txBody>
      </p:sp>
      <p:sp>
        <p:nvSpPr>
          <p:cNvPr id="2" name="Title 1">
            <a:extLst>
              <a:ext uri="{FF2B5EF4-FFF2-40B4-BE49-F238E27FC236}">
                <a16:creationId xmlns:a16="http://schemas.microsoft.com/office/drawing/2014/main" id="{8892EA34-13CC-54C1-DE3D-4F1D5D55C9A7}"/>
              </a:ext>
            </a:extLst>
          </p:cNvPr>
          <p:cNvSpPr>
            <a:spLocks noGrp="1"/>
          </p:cNvSpPr>
          <p:nvPr>
            <p:ph type="title"/>
          </p:nvPr>
        </p:nvSpPr>
        <p:spPr>
          <a:xfrm>
            <a:off x="612648" y="2093976"/>
            <a:ext cx="6528816" cy="4178808"/>
          </a:xfrm>
        </p:spPr>
        <p:txBody>
          <a:bodyPr vert="horz" lIns="91440" tIns="45720" rIns="91440" bIns="45720" rtlCol="0" anchor="b">
            <a:normAutofit/>
          </a:bodyPr>
          <a:lstStyle>
            <a:lvl1pPr>
              <a:defRPr lang="en-US" sz="6600" dirty="0">
                <a:solidFill>
                  <a:schemeClr val="bg1"/>
                </a:solidFill>
              </a:defRPr>
            </a:lvl1pPr>
          </a:lstStyle>
          <a:p>
            <a:pPr lvl="0"/>
            <a:r>
              <a:rPr lang="en-US" dirty="0"/>
              <a:t>Click to edit Master title style</a:t>
            </a:r>
          </a:p>
        </p:txBody>
      </p:sp>
      <p:sp>
        <p:nvSpPr>
          <p:cNvPr id="15" name="Footer Placeholder 14">
            <a:extLst>
              <a:ext uri="{FF2B5EF4-FFF2-40B4-BE49-F238E27FC236}">
                <a16:creationId xmlns:a16="http://schemas.microsoft.com/office/drawing/2014/main" id="{C3B3753E-6E60-F731-58BF-7C4D0497E939}"/>
              </a:ext>
            </a:extLst>
          </p:cNvPr>
          <p:cNvSpPr>
            <a:spLocks noGrp="1"/>
          </p:cNvSpPr>
          <p:nvPr>
            <p:ph type="ftr" sz="quarter" idx="11"/>
          </p:nvPr>
        </p:nvSpPr>
        <p:spPr/>
        <p:txBody>
          <a:bodyPr/>
          <a:lstStyle>
            <a:lvl1pPr>
              <a:defRPr>
                <a:solidFill>
                  <a:schemeClr val="bg1"/>
                </a:solidFill>
              </a:defRPr>
            </a:lvl1pPr>
          </a:lstStyle>
          <a:p>
            <a:r>
              <a:rPr lang="en-US"/>
              <a:t>Sample Footer Text</a:t>
            </a:r>
            <a:endParaRPr lang="en-US" dirty="0"/>
          </a:p>
        </p:txBody>
      </p:sp>
      <p:sp>
        <p:nvSpPr>
          <p:cNvPr id="14" name="Date Placeholder 13">
            <a:extLst>
              <a:ext uri="{FF2B5EF4-FFF2-40B4-BE49-F238E27FC236}">
                <a16:creationId xmlns:a16="http://schemas.microsoft.com/office/drawing/2014/main" id="{08CEB89B-6066-557A-EBEC-18307AC240FE}"/>
              </a:ext>
            </a:extLst>
          </p:cNvPr>
          <p:cNvSpPr>
            <a:spLocks noGrp="1"/>
          </p:cNvSpPr>
          <p:nvPr>
            <p:ph type="dt" sz="half" idx="10"/>
          </p:nvPr>
        </p:nvSpPr>
        <p:spPr/>
        <p:txBody>
          <a:bodyPr/>
          <a:lstStyle>
            <a:lvl1pPr>
              <a:defRPr>
                <a:solidFill>
                  <a:schemeClr val="bg1"/>
                </a:solidFill>
              </a:defRPr>
            </a:lvl1pPr>
          </a:lstStyle>
          <a:p>
            <a:fld id="{9C5C1F80-0989-4135-BEC0-53996BCA1D73}" type="datetime1">
              <a:rPr lang="en-US" smtClean="0"/>
              <a:t>3/25/2026</a:t>
            </a:fld>
            <a:endParaRPr lang="en-US" dirty="0"/>
          </a:p>
        </p:txBody>
      </p:sp>
      <p:sp>
        <p:nvSpPr>
          <p:cNvPr id="16" name="Slide Number Placeholder 15">
            <a:extLst>
              <a:ext uri="{FF2B5EF4-FFF2-40B4-BE49-F238E27FC236}">
                <a16:creationId xmlns:a16="http://schemas.microsoft.com/office/drawing/2014/main" id="{C2114D5C-BE8D-24C7-4A79-C0C28376AA5F}"/>
              </a:ext>
            </a:extLst>
          </p:cNvPr>
          <p:cNvSpPr>
            <a:spLocks noGrp="1"/>
          </p:cNvSpPr>
          <p:nvPr>
            <p:ph type="sldNum" sz="quarter" idx="12"/>
          </p:nvPr>
        </p:nvSpPr>
        <p:spPr/>
        <p:txBody>
          <a:bodyPr/>
          <a:lstStyle>
            <a:lvl1pPr>
              <a:defRPr>
                <a:solidFill>
                  <a:schemeClr val="bg1"/>
                </a:solidFill>
              </a:defRPr>
            </a:lvl1pPr>
          </a:lstStyle>
          <a:p>
            <a:fld id="{CC057153-B650-4DEB-B370-79DDCFDCE934}" type="slidenum">
              <a:rPr lang="en-US" smtClean="0"/>
              <a:pPr/>
              <a:t>‹nr.›</a:t>
            </a:fld>
            <a:endParaRPr lang="en-US" dirty="0"/>
          </a:p>
        </p:txBody>
      </p:sp>
    </p:spTree>
    <p:extLst>
      <p:ext uri="{BB962C8B-B14F-4D97-AF65-F5344CB8AC3E}">
        <p14:creationId xmlns:p14="http://schemas.microsoft.com/office/powerpoint/2010/main" val="4136168086"/>
      </p:ext>
    </p:extLst>
  </p:cSld>
  <p:clrMapOvr>
    <a:overrideClrMapping bg1="lt1" tx1="dk1" bg2="lt2" tx2="dk2" accent1="accent1" accent2="accent2" accent3="accent3" accent4="accent4" accent5="accent5" accent6="accent6" hlink="hlink" folHlink="folHlink"/>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preserve="1">
  <p:cSld name="Agenda">
    <p:bg>
      <p:bgRef idx="1001">
        <a:schemeClr val="bg1"/>
      </p:bgRef>
    </p:bg>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3DF4C684-CDD4-5CA8-12DC-BB0C4BFE21EA}"/>
              </a:ext>
              <a:ext uri="{C183D7F6-B498-43B3-948B-1728B52AA6E4}">
                <adec:decorative xmlns:adec="http://schemas.microsoft.com/office/drawing/2017/decorative" val="1"/>
              </a:ext>
            </a:extLst>
          </p:cNvPr>
          <p:cNvGrpSpPr/>
          <p:nvPr/>
        </p:nvGrpSpPr>
        <p:grpSpPr>
          <a:xfrm>
            <a:off x="0" y="-4329"/>
            <a:ext cx="5056093" cy="6869586"/>
            <a:chOff x="5171844" y="-11586"/>
            <a:chExt cx="7020159" cy="6869586"/>
          </a:xfrm>
        </p:grpSpPr>
        <p:sp>
          <p:nvSpPr>
            <p:cNvPr id="4" name="Rectangle 3">
              <a:extLst>
                <a:ext uri="{FF2B5EF4-FFF2-40B4-BE49-F238E27FC236}">
                  <a16:creationId xmlns:a16="http://schemas.microsoft.com/office/drawing/2014/main" id="{F6ECDBF0-A1F0-37B6-C87A-8687287F7950}"/>
                </a:ext>
              </a:extLst>
            </p:cNvPr>
            <p:cNvSpPr/>
            <p:nvPr/>
          </p:nvSpPr>
          <p:spPr>
            <a:xfrm>
              <a:off x="5171848" y="-11580"/>
              <a:ext cx="7020152" cy="6869579"/>
            </a:xfrm>
            <a:prstGeom prst="rect">
              <a:avLst/>
            </a:prstGeom>
            <a:gradFill>
              <a:gsLst>
                <a:gs pos="7000">
                  <a:schemeClr val="accent2"/>
                </a:gs>
                <a:gs pos="100000">
                  <a:schemeClr val="accent5"/>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360F90E0-14F7-6838-2C0A-149459C1D143}"/>
                </a:ext>
              </a:extLst>
            </p:cNvPr>
            <p:cNvSpPr/>
            <p:nvPr/>
          </p:nvSpPr>
          <p:spPr>
            <a:xfrm rot="10800000">
              <a:off x="6351336" y="876304"/>
              <a:ext cx="5840664" cy="5981696"/>
            </a:xfrm>
            <a:prstGeom prst="rect">
              <a:avLst/>
            </a:prstGeom>
            <a:gradFill flip="none" rotWithShape="1">
              <a:gsLst>
                <a:gs pos="0">
                  <a:schemeClr val="accent5">
                    <a:lumMod val="75000"/>
                  </a:schemeClr>
                </a:gs>
                <a:gs pos="60000">
                  <a:schemeClr val="accent5">
                    <a:lumMod val="60000"/>
                    <a:lumOff val="40000"/>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sp>
          <p:nvSpPr>
            <p:cNvPr id="10" name="Rectangle 9">
              <a:extLst>
                <a:ext uri="{FF2B5EF4-FFF2-40B4-BE49-F238E27FC236}">
                  <a16:creationId xmlns:a16="http://schemas.microsoft.com/office/drawing/2014/main" id="{7578B55F-B3C4-0B70-7EAE-5FBFD3308543}"/>
                </a:ext>
              </a:extLst>
            </p:cNvPr>
            <p:cNvSpPr/>
            <p:nvPr/>
          </p:nvSpPr>
          <p:spPr>
            <a:xfrm>
              <a:off x="5171844" y="-11586"/>
              <a:ext cx="5171848" cy="6869586"/>
            </a:xfrm>
            <a:prstGeom prst="rect">
              <a:avLst/>
            </a:prstGeom>
            <a:gradFill flip="none" rotWithShape="1">
              <a:gsLst>
                <a:gs pos="3000">
                  <a:schemeClr val="accent2">
                    <a:alpha val="70000"/>
                  </a:schemeClr>
                </a:gs>
                <a:gs pos="42000">
                  <a:schemeClr val="accent2">
                    <a:alpha val="0"/>
                  </a:schemeClr>
                </a:gs>
              </a:gsLst>
              <a:lin ang="3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BFFBDE35-AEB9-6AFE-BC7A-79FEFBB51D0A}"/>
                </a:ext>
              </a:extLst>
            </p:cNvPr>
            <p:cNvSpPr/>
            <p:nvPr/>
          </p:nvSpPr>
          <p:spPr>
            <a:xfrm rot="16200000">
              <a:off x="6042356" y="708353"/>
              <a:ext cx="6869583" cy="5429710"/>
            </a:xfrm>
            <a:prstGeom prst="rect">
              <a:avLst/>
            </a:prstGeom>
            <a:gradFill>
              <a:gsLst>
                <a:gs pos="0">
                  <a:schemeClr val="accent5">
                    <a:alpha val="86000"/>
                  </a:schemeClr>
                </a:gs>
                <a:gs pos="57000">
                  <a:schemeClr val="accent2">
                    <a:alpha val="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a:extLst>
              <a:ext uri="{FF2B5EF4-FFF2-40B4-BE49-F238E27FC236}">
                <a16:creationId xmlns:a16="http://schemas.microsoft.com/office/drawing/2014/main" id="{4E4019F8-742E-9EEF-F591-C9666AC32AF1}"/>
              </a:ext>
            </a:extLst>
          </p:cNvPr>
          <p:cNvSpPr>
            <a:spLocks noGrp="1"/>
          </p:cNvSpPr>
          <p:nvPr>
            <p:ph type="title"/>
          </p:nvPr>
        </p:nvSpPr>
        <p:spPr>
          <a:xfrm>
            <a:off x="658368" y="2103120"/>
            <a:ext cx="3666744" cy="2624328"/>
          </a:xfrm>
          <a:noFill/>
        </p:spPr>
        <p:txBody>
          <a:bodyPr anchor="ctr">
            <a:normAutofit/>
          </a:bodyPr>
          <a:lstStyle>
            <a:lvl1pPr algn="ctr">
              <a:defRPr sz="4800">
                <a:solidFill>
                  <a:schemeClr val="bg1"/>
                </a:solidFill>
              </a:defRPr>
            </a:lvl1pPr>
          </a:lstStyle>
          <a:p>
            <a:r>
              <a:rPr lang="en-US" dirty="0"/>
              <a:t>Click to edit Master title style</a:t>
            </a:r>
          </a:p>
        </p:txBody>
      </p:sp>
      <p:sp>
        <p:nvSpPr>
          <p:cNvPr id="8" name="Footer Placeholder 7">
            <a:extLst>
              <a:ext uri="{FF2B5EF4-FFF2-40B4-BE49-F238E27FC236}">
                <a16:creationId xmlns:a16="http://schemas.microsoft.com/office/drawing/2014/main" id="{19E554EC-D104-642A-5E42-E4CFB243523F}"/>
              </a:ext>
            </a:extLst>
          </p:cNvPr>
          <p:cNvSpPr>
            <a:spLocks noGrp="1"/>
          </p:cNvSpPr>
          <p:nvPr>
            <p:ph type="ftr" sz="quarter" idx="15"/>
          </p:nvPr>
        </p:nvSpPr>
        <p:spPr/>
        <p:txBody>
          <a:bodyPr/>
          <a:lstStyle>
            <a:lvl1pPr>
              <a:defRPr>
                <a:solidFill>
                  <a:schemeClr val="bg1"/>
                </a:solidFill>
              </a:defRPr>
            </a:lvl1pPr>
          </a:lstStyle>
          <a:p>
            <a:pPr algn="l"/>
            <a:r>
              <a:rPr lang="en-US" dirty="0"/>
              <a:t>Sample Footer Text</a:t>
            </a:r>
          </a:p>
        </p:txBody>
      </p:sp>
      <p:sp>
        <p:nvSpPr>
          <p:cNvPr id="7" name="Content Placeholder 6">
            <a:extLst>
              <a:ext uri="{FF2B5EF4-FFF2-40B4-BE49-F238E27FC236}">
                <a16:creationId xmlns:a16="http://schemas.microsoft.com/office/drawing/2014/main" id="{28C8B19A-6FC1-2B71-0BFB-9274CBF396B9}"/>
              </a:ext>
            </a:extLst>
          </p:cNvPr>
          <p:cNvSpPr>
            <a:spLocks noGrp="1"/>
          </p:cNvSpPr>
          <p:nvPr>
            <p:ph sz="quarter" idx="13"/>
          </p:nvPr>
        </p:nvSpPr>
        <p:spPr>
          <a:xfrm>
            <a:off x="6057702" y="877824"/>
            <a:ext cx="5509458" cy="5102352"/>
          </a:xfrm>
        </p:spPr>
        <p:txBody>
          <a:bodyPr vert="horz" lIns="91440" tIns="45720" rIns="91440" bIns="45720" rtlCol="0" anchor="ctr">
            <a:normAutofit/>
          </a:bodyPr>
          <a:lstStyle>
            <a:lvl1pPr marL="457200" indent="-457200">
              <a:buFont typeface="+mj-lt"/>
              <a:buAutoNum type="arabicPeriod"/>
              <a:defRPr lang="en-US" sz="2000" dirty="0"/>
            </a:lvl1pPr>
            <a:lvl2pPr marL="571500" indent="-342900">
              <a:buFont typeface="+mj-lt"/>
              <a:buAutoNum type="arabicPeriod"/>
              <a:defRPr lang="en-US" sz="1800" dirty="0"/>
            </a:lvl2pPr>
            <a:lvl3pPr marL="800100" indent="-342900">
              <a:buFont typeface="+mj-lt"/>
              <a:buAutoNum type="arabicPeriod"/>
              <a:defRPr lang="en-US" sz="1600" dirty="0"/>
            </a:lvl3pPr>
            <a:lvl4pPr>
              <a:buFont typeface="+mj-lt"/>
              <a:buAutoNum type="arabicPeriod"/>
              <a:defRPr lang="en-US" sz="1400" dirty="0"/>
            </a:lvl4pPr>
            <a:lvl5pPr>
              <a:buFont typeface="+mj-lt"/>
              <a:buAutoNum type="arabicPeriod"/>
              <a:defRPr lang="en-US" sz="1400" dirty="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Date Placeholder 5">
            <a:extLst>
              <a:ext uri="{FF2B5EF4-FFF2-40B4-BE49-F238E27FC236}">
                <a16:creationId xmlns:a16="http://schemas.microsoft.com/office/drawing/2014/main" id="{C3B19A28-AC79-CF20-C703-D6B27C01698A}"/>
              </a:ext>
            </a:extLst>
          </p:cNvPr>
          <p:cNvSpPr>
            <a:spLocks noGrp="1"/>
          </p:cNvSpPr>
          <p:nvPr>
            <p:ph type="dt" sz="half" idx="14"/>
          </p:nvPr>
        </p:nvSpPr>
        <p:spPr/>
        <p:txBody>
          <a:bodyPr/>
          <a:lstStyle/>
          <a:p>
            <a:fld id="{2B346B3B-D23C-46FC-82B4-EC936862EBB6}" type="datetime1">
              <a:rPr lang="en-US" smtClean="0"/>
              <a:t>3/25/2026</a:t>
            </a:fld>
            <a:endParaRPr lang="en-US" dirty="0"/>
          </a:p>
        </p:txBody>
      </p:sp>
      <p:sp>
        <p:nvSpPr>
          <p:cNvPr id="9" name="Slide Number Placeholder 8">
            <a:extLst>
              <a:ext uri="{FF2B5EF4-FFF2-40B4-BE49-F238E27FC236}">
                <a16:creationId xmlns:a16="http://schemas.microsoft.com/office/drawing/2014/main" id="{47E23A16-5291-F71A-D460-81EE611EA8B8}"/>
              </a:ext>
            </a:extLst>
          </p:cNvPr>
          <p:cNvSpPr>
            <a:spLocks noGrp="1"/>
          </p:cNvSpPr>
          <p:nvPr>
            <p:ph type="sldNum" sz="quarter" idx="16"/>
          </p:nvPr>
        </p:nvSpPr>
        <p:spPr/>
        <p:txBody>
          <a:bodyPr/>
          <a:lstStyle/>
          <a:p>
            <a:fld id="{CC057153-B650-4DEB-B370-79DDCFDCE934}" type="slidenum">
              <a:rPr lang="en-US" smtClean="0"/>
              <a:pPr/>
              <a:t>‹nr.›</a:t>
            </a:fld>
            <a:endParaRPr lang="en-US" dirty="0"/>
          </a:p>
        </p:txBody>
      </p:sp>
    </p:spTree>
    <p:extLst>
      <p:ext uri="{BB962C8B-B14F-4D97-AF65-F5344CB8AC3E}">
        <p14:creationId xmlns:p14="http://schemas.microsoft.com/office/powerpoint/2010/main" val="3038965244"/>
      </p:ext>
    </p:extLst>
  </p:cSld>
  <p:clrMapOvr>
    <a:overrideClrMapping bg1="lt1" tx1="dk1" bg2="lt2" tx2="dk2" accent1="accent1" accent2="accent2" accent3="accent3" accent4="accent4" accent5="accent5" accent6="accent6" hlink="hlink" folHlink="folHlink"/>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preserve="1">
  <p:cSld name="Agenda Photo">
    <p:bg>
      <p:bgRef idx="1001">
        <a:schemeClr val="bg1"/>
      </p:bgRef>
    </p:bg>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89BA5514-C4EC-5772-F451-90A91C385D21}"/>
              </a:ext>
              <a:ext uri="{C183D7F6-B498-43B3-948B-1728B52AA6E4}">
                <adec:decorative xmlns:adec="http://schemas.microsoft.com/office/drawing/2017/decorative" val="1"/>
              </a:ext>
            </a:extLst>
          </p:cNvPr>
          <p:cNvGrpSpPr/>
          <p:nvPr/>
        </p:nvGrpSpPr>
        <p:grpSpPr>
          <a:xfrm>
            <a:off x="0" y="0"/>
            <a:ext cx="123362" cy="6858000"/>
            <a:chOff x="12068638" y="0"/>
            <a:chExt cx="123362" cy="6858000"/>
          </a:xfrm>
        </p:grpSpPr>
        <p:sp>
          <p:nvSpPr>
            <p:cNvPr id="4" name="Rectangle 3">
              <a:extLst>
                <a:ext uri="{FF2B5EF4-FFF2-40B4-BE49-F238E27FC236}">
                  <a16:creationId xmlns:a16="http://schemas.microsoft.com/office/drawing/2014/main" id="{1C95E155-D254-47EB-52CD-C66E0A29E9AB}"/>
                </a:ext>
              </a:extLst>
            </p:cNvPr>
            <p:cNvSpPr/>
            <p:nvPr/>
          </p:nvSpPr>
          <p:spPr>
            <a:xfrm>
              <a:off x="12068638" y="0"/>
              <a:ext cx="123362" cy="6858000"/>
            </a:xfrm>
            <a:prstGeom prst="rect">
              <a:avLst/>
            </a:prstGeom>
            <a:gradFill>
              <a:gsLst>
                <a:gs pos="0">
                  <a:schemeClr val="accent2"/>
                </a:gs>
                <a:gs pos="100000">
                  <a:schemeClr val="accent5"/>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Light"/>
                <a:ea typeface="+mn-ea"/>
                <a:cs typeface="+mn-cs"/>
              </a:endParaRPr>
            </a:p>
          </p:txBody>
        </p:sp>
        <p:sp>
          <p:nvSpPr>
            <p:cNvPr id="5" name="Rectangle 4">
              <a:extLst>
                <a:ext uri="{FF2B5EF4-FFF2-40B4-BE49-F238E27FC236}">
                  <a16:creationId xmlns:a16="http://schemas.microsoft.com/office/drawing/2014/main" id="{B947EE6D-F09F-E804-C40C-AB228BDE8E64}"/>
                </a:ext>
              </a:extLst>
            </p:cNvPr>
            <p:cNvSpPr/>
            <p:nvPr/>
          </p:nvSpPr>
          <p:spPr>
            <a:xfrm>
              <a:off x="12068638" y="3527553"/>
              <a:ext cx="123362" cy="3330447"/>
            </a:xfrm>
            <a:prstGeom prst="rect">
              <a:avLst/>
            </a:prstGeom>
            <a:gradFill>
              <a:gsLst>
                <a:gs pos="19000">
                  <a:schemeClr val="accent5">
                    <a:lumMod val="60000"/>
                    <a:lumOff val="40000"/>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Light"/>
                <a:ea typeface="+mn-ea"/>
                <a:cs typeface="+mn-cs"/>
              </a:endParaRPr>
            </a:p>
          </p:txBody>
        </p:sp>
      </p:grpSp>
      <p:sp>
        <p:nvSpPr>
          <p:cNvPr id="2" name="Title 1">
            <a:extLst>
              <a:ext uri="{FF2B5EF4-FFF2-40B4-BE49-F238E27FC236}">
                <a16:creationId xmlns:a16="http://schemas.microsoft.com/office/drawing/2014/main" id="{4E4019F8-742E-9EEF-F591-C9666AC32AF1}"/>
              </a:ext>
            </a:extLst>
          </p:cNvPr>
          <p:cNvSpPr>
            <a:spLocks noGrp="1"/>
          </p:cNvSpPr>
          <p:nvPr>
            <p:ph type="title"/>
          </p:nvPr>
        </p:nvSpPr>
        <p:spPr>
          <a:xfrm>
            <a:off x="6272783" y="722376"/>
            <a:ext cx="5138927" cy="1581912"/>
          </a:xfrm>
        </p:spPr>
        <p:txBody>
          <a:bodyPr vert="horz" lIns="91440" tIns="45720" rIns="91440" bIns="45720" rtlCol="0" anchor="b">
            <a:normAutofit/>
          </a:bodyPr>
          <a:lstStyle>
            <a:lvl1pPr>
              <a:defRPr lang="en-US" sz="6000" dirty="0">
                <a:gradFill>
                  <a:gsLst>
                    <a:gs pos="0">
                      <a:schemeClr val="accent2"/>
                    </a:gs>
                    <a:gs pos="100000">
                      <a:schemeClr val="accent5"/>
                    </a:gs>
                  </a:gsLst>
                  <a:lin ang="12000000" scaled="0"/>
                </a:gradFill>
              </a:defRPr>
            </a:lvl1pPr>
          </a:lstStyle>
          <a:p>
            <a:pPr lvl="0"/>
            <a:r>
              <a:rPr lang="en-US" dirty="0"/>
              <a:t>Click to edit Master title style</a:t>
            </a:r>
          </a:p>
        </p:txBody>
      </p:sp>
      <p:sp>
        <p:nvSpPr>
          <p:cNvPr id="11" name="Picture Placeholder 10">
            <a:extLst>
              <a:ext uri="{FF2B5EF4-FFF2-40B4-BE49-F238E27FC236}">
                <a16:creationId xmlns:a16="http://schemas.microsoft.com/office/drawing/2014/main" id="{630EF3B0-9D02-EBD8-2D14-79BF34534AA1}"/>
              </a:ext>
            </a:extLst>
          </p:cNvPr>
          <p:cNvSpPr>
            <a:spLocks noGrp="1"/>
          </p:cNvSpPr>
          <p:nvPr>
            <p:ph type="pic" sz="quarter" idx="17" hasCustomPrompt="1"/>
          </p:nvPr>
        </p:nvSpPr>
        <p:spPr>
          <a:xfrm>
            <a:off x="119307" y="0"/>
            <a:ext cx="5413248" cy="6858000"/>
          </a:xfrm>
          <a:blipFill>
            <a:blip r:embed="rId2">
              <a:alphaModFix amt="70000"/>
            </a:blip>
            <a:stretch>
              <a:fillRect/>
            </a:stretch>
          </a:blipFill>
        </p:spPr>
        <p:txBody>
          <a:bodyPr/>
          <a:lstStyle>
            <a:lvl1pPr marL="0" indent="0">
              <a:buNone/>
              <a:defRPr/>
            </a:lvl1pPr>
          </a:lstStyle>
          <a:p>
            <a:r>
              <a:rPr lang="en-US" dirty="0"/>
              <a:t>.</a:t>
            </a:r>
          </a:p>
        </p:txBody>
      </p:sp>
      <p:sp>
        <p:nvSpPr>
          <p:cNvPr id="7" name="Content Placeholder 6">
            <a:extLst>
              <a:ext uri="{FF2B5EF4-FFF2-40B4-BE49-F238E27FC236}">
                <a16:creationId xmlns:a16="http://schemas.microsoft.com/office/drawing/2014/main" id="{28C8B19A-6FC1-2B71-0BFB-9274CBF396B9}"/>
              </a:ext>
            </a:extLst>
          </p:cNvPr>
          <p:cNvSpPr>
            <a:spLocks noGrp="1"/>
          </p:cNvSpPr>
          <p:nvPr>
            <p:ph sz="quarter" idx="13"/>
          </p:nvPr>
        </p:nvSpPr>
        <p:spPr>
          <a:xfrm>
            <a:off x="6272784" y="2834640"/>
            <a:ext cx="5138928" cy="2999232"/>
          </a:xfrm>
        </p:spPr>
        <p:txBody>
          <a:bodyPr vert="horz" lIns="91440" tIns="45720" rIns="91440" bIns="45720" rtlCol="0" anchor="b">
            <a:normAutofit/>
          </a:bodyPr>
          <a:lstStyle>
            <a:lvl1pPr marL="457200" indent="-457200">
              <a:buFont typeface="+mj-lt"/>
              <a:buAutoNum type="arabicPeriod"/>
              <a:defRPr lang="en-US" sz="2000" dirty="0"/>
            </a:lvl1pPr>
            <a:lvl2pPr marL="571500" indent="-342900">
              <a:buFont typeface="+mj-lt"/>
              <a:buAutoNum type="arabicPeriod"/>
              <a:defRPr lang="en-US" sz="1800" dirty="0"/>
            </a:lvl2pPr>
            <a:lvl3pPr marL="800100" indent="-342900">
              <a:buFont typeface="+mj-lt"/>
              <a:buAutoNum type="arabicPeriod"/>
              <a:defRPr lang="en-US" sz="1600" dirty="0"/>
            </a:lvl3pPr>
            <a:lvl4pPr>
              <a:buFont typeface="+mj-lt"/>
              <a:buAutoNum type="arabicPeriod"/>
              <a:defRPr lang="en-US" sz="1400" dirty="0"/>
            </a:lvl4pPr>
            <a:lvl5pPr>
              <a:buFont typeface="+mj-lt"/>
              <a:buAutoNum type="arabicPeriod"/>
              <a:defRPr lang="en-US" sz="1400" dirty="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Footer Placeholder 7">
            <a:extLst>
              <a:ext uri="{FF2B5EF4-FFF2-40B4-BE49-F238E27FC236}">
                <a16:creationId xmlns:a16="http://schemas.microsoft.com/office/drawing/2014/main" id="{19E554EC-D104-642A-5E42-E4CFB243523F}"/>
              </a:ext>
            </a:extLst>
          </p:cNvPr>
          <p:cNvSpPr>
            <a:spLocks noGrp="1"/>
          </p:cNvSpPr>
          <p:nvPr>
            <p:ph type="ftr" sz="quarter" idx="15"/>
          </p:nvPr>
        </p:nvSpPr>
        <p:spPr>
          <a:xfrm>
            <a:off x="6272784" y="6318504"/>
            <a:ext cx="3569956" cy="365760"/>
          </a:xfrm>
        </p:spPr>
        <p:txBody>
          <a:bodyPr/>
          <a:lstStyle/>
          <a:p>
            <a:pPr algn="l"/>
            <a:r>
              <a:rPr lang="en-US" dirty="0"/>
              <a:t>Sample Footer Text</a:t>
            </a:r>
          </a:p>
        </p:txBody>
      </p:sp>
      <p:sp>
        <p:nvSpPr>
          <p:cNvPr id="6" name="Date Placeholder 5">
            <a:extLst>
              <a:ext uri="{FF2B5EF4-FFF2-40B4-BE49-F238E27FC236}">
                <a16:creationId xmlns:a16="http://schemas.microsoft.com/office/drawing/2014/main" id="{C3B19A28-AC79-CF20-C703-D6B27C01698A}"/>
              </a:ext>
            </a:extLst>
          </p:cNvPr>
          <p:cNvSpPr>
            <a:spLocks noGrp="1"/>
          </p:cNvSpPr>
          <p:nvPr>
            <p:ph type="dt" sz="half" idx="14"/>
          </p:nvPr>
        </p:nvSpPr>
        <p:spPr>
          <a:xfrm>
            <a:off x="10075652" y="6318504"/>
            <a:ext cx="1491507" cy="365760"/>
          </a:xfrm>
        </p:spPr>
        <p:txBody>
          <a:bodyPr/>
          <a:lstStyle/>
          <a:p>
            <a:fld id="{11039C6F-01AE-405F-93D2-431591D79461}" type="datetime1">
              <a:rPr lang="en-US" smtClean="0"/>
              <a:t>3/25/2026</a:t>
            </a:fld>
            <a:endParaRPr lang="en-US" dirty="0"/>
          </a:p>
        </p:txBody>
      </p:sp>
      <p:sp>
        <p:nvSpPr>
          <p:cNvPr id="9" name="Slide Number Placeholder 8">
            <a:extLst>
              <a:ext uri="{FF2B5EF4-FFF2-40B4-BE49-F238E27FC236}">
                <a16:creationId xmlns:a16="http://schemas.microsoft.com/office/drawing/2014/main" id="{47E23A16-5291-F71A-D460-81EE611EA8B8}"/>
              </a:ext>
            </a:extLst>
          </p:cNvPr>
          <p:cNvSpPr>
            <a:spLocks noGrp="1"/>
          </p:cNvSpPr>
          <p:nvPr>
            <p:ph type="sldNum" sz="quarter" idx="16"/>
          </p:nvPr>
        </p:nvSpPr>
        <p:spPr/>
        <p:txBody>
          <a:bodyPr/>
          <a:lstStyle/>
          <a:p>
            <a:fld id="{CC057153-B650-4DEB-B370-79DDCFDCE934}" type="slidenum">
              <a:rPr lang="en-US" smtClean="0"/>
              <a:pPr/>
              <a:t>‹nr.›</a:t>
            </a:fld>
            <a:endParaRPr lang="en-US" dirty="0"/>
          </a:p>
        </p:txBody>
      </p:sp>
    </p:spTree>
    <p:extLst>
      <p:ext uri="{BB962C8B-B14F-4D97-AF65-F5344CB8AC3E}">
        <p14:creationId xmlns:p14="http://schemas.microsoft.com/office/powerpoint/2010/main" val="239194297"/>
      </p:ext>
    </p:extLst>
  </p:cSld>
  <p:clrMapOvr>
    <a:overrideClrMapping bg1="lt1" tx1="dk1" bg2="lt2" tx2="dk2" accent1="accent1" accent2="accent2" accent3="accent3" accent4="accent4" accent5="accent5" accent6="accent6" hlink="hlink" folHlink="folHlink"/>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Citation (clair)">
    <p:bg>
      <p:bgPr>
        <a:solidFill>
          <a:srgbClr val="1E699D"/>
        </a:solidFill>
        <a:effectLst/>
      </p:bgPr>
    </p:bg>
    <p:spTree>
      <p:nvGrpSpPr>
        <p:cNvPr id="1" name=""/>
        <p:cNvGrpSpPr/>
        <p:nvPr/>
      </p:nvGrpSpPr>
      <p:grpSpPr>
        <a:xfrm>
          <a:off x="0" y="0"/>
          <a:ext cx="0" cy="0"/>
          <a:chOff x="0" y="0"/>
          <a:chExt cx="0" cy="0"/>
        </a:xfrm>
      </p:grpSpPr>
      <p:pic>
        <p:nvPicPr>
          <p:cNvPr id="7" name="Image 6"/>
          <p:cNvPicPr>
            <a:picLocks noChangeAspect="1"/>
          </p:cNvPicPr>
          <p:nvPr userDrawn="1"/>
        </p:nvPicPr>
        <p:blipFill>
          <a:blip r:embed="rId2">
            <a:alphaModFix amt="20000"/>
            <a:extLst>
              <a:ext uri="{BEBA8EAE-BF5A-486C-A8C5-ECC9F3942E4B}">
                <a14:imgProps xmlns:a14="http://schemas.microsoft.com/office/drawing/2010/main">
                  <a14:imgLayer r:embed="rId3">
                    <a14:imgEffect>
                      <a14:saturation sat="33000"/>
                    </a14:imgEffect>
                  </a14:imgLayer>
                </a14:imgProps>
              </a:ext>
              <a:ext uri="{28A0092B-C50C-407E-A947-70E740481C1C}">
                <a14:useLocalDpi xmlns:a14="http://schemas.microsoft.com/office/drawing/2010/main" val="0"/>
              </a:ext>
            </a:extLst>
          </a:blip>
          <a:stretch>
            <a:fillRect/>
          </a:stretch>
        </p:blipFill>
        <p:spPr>
          <a:xfrm>
            <a:off x="-748804" y="-57663"/>
            <a:ext cx="12192000" cy="4543602"/>
          </a:xfrm>
          <a:prstGeom prst="rect">
            <a:avLst/>
          </a:prstGeom>
        </p:spPr>
      </p:pic>
      <p:sp>
        <p:nvSpPr>
          <p:cNvPr id="6" name="Title 1"/>
          <p:cNvSpPr>
            <a:spLocks noGrp="1"/>
          </p:cNvSpPr>
          <p:nvPr>
            <p:ph type="title" hasCustomPrompt="1"/>
          </p:nvPr>
        </p:nvSpPr>
        <p:spPr>
          <a:xfrm>
            <a:off x="731520" y="1795893"/>
            <a:ext cx="10728960" cy="2690046"/>
          </a:xfrm>
          <a:prstGeom prst="rect">
            <a:avLst/>
          </a:prstGeom>
        </p:spPr>
        <p:txBody>
          <a:bodyPr>
            <a:normAutofit/>
          </a:bodyPr>
          <a:lstStyle>
            <a:lvl1pPr algn="ctr">
              <a:defRPr sz="3600" i="1">
                <a:solidFill>
                  <a:schemeClr val="bg1"/>
                </a:solidFill>
                <a:latin typeface="Futura Medium" charset="0"/>
                <a:ea typeface="Futura Medium" charset="0"/>
                <a:cs typeface="Futura Medium" charset="0"/>
              </a:defRPr>
            </a:lvl1pPr>
          </a:lstStyle>
          <a:p>
            <a:r>
              <a:rPr lang="nl"/>
              <a:t>Klik op de offerte en bewerk deze</a:t>
            </a:r>
            <a:endParaRPr lang="en-US"/>
          </a:p>
        </p:txBody>
      </p:sp>
      <p:sp>
        <p:nvSpPr>
          <p:cNvPr id="3" name="Rectangle 2">
            <a:extLst>
              <a:ext uri="{FF2B5EF4-FFF2-40B4-BE49-F238E27FC236}">
                <a16:creationId xmlns:a16="http://schemas.microsoft.com/office/drawing/2014/main" id="{FA214722-A2EE-4E39-B073-D4F4C8E59799}"/>
              </a:ext>
            </a:extLst>
          </p:cNvPr>
          <p:cNvSpPr/>
          <p:nvPr userDrawn="1"/>
        </p:nvSpPr>
        <p:spPr>
          <a:xfrm>
            <a:off x="917057" y="6141201"/>
            <a:ext cx="10526140" cy="523220"/>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 sz="1400" b="0" i="0" u="none" strike="noStrike" kern="1200" cap="none" spc="0" normalizeH="0" baseline="0" noProof="0">
                <a:ln>
                  <a:noFill/>
                </a:ln>
                <a:solidFill>
                  <a:srgbClr val="FFFFFF"/>
                </a:solidFill>
                <a:effectLst/>
                <a:uLnTx/>
                <a:uFillTx/>
                <a:latin typeface="Calibri"/>
                <a:ea typeface="+mn-ea"/>
                <a:cs typeface="+mn-cs"/>
              </a:rPr>
              <a:t>Wetenschappelijke Vereniging voor Algemene Geneeskunde vzw</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 sz="1400" b="0" i="0" u="none" strike="noStrike" kern="1200" cap="none" spc="0" normalizeH="0" baseline="0" noProof="0">
                <a:ln>
                  <a:noFill/>
                </a:ln>
                <a:solidFill>
                  <a:srgbClr val="FFFFFF"/>
                </a:solidFill>
                <a:effectLst/>
                <a:uLnTx/>
                <a:uFillTx/>
                <a:latin typeface="Calibri"/>
                <a:ea typeface="+mn-ea"/>
                <a:cs typeface="+mn-cs"/>
              </a:rPr>
              <a:t>Suissestraat 8, 1060 Brussel │ +32 2 533 09 80 │ www.ssmg.be </a:t>
            </a:r>
          </a:p>
        </p:txBody>
      </p:sp>
      <p:pic>
        <p:nvPicPr>
          <p:cNvPr id="8" name="Espace réservé du contenu 5" descr="SSMG_SR(Rood)_Q_white.eps"/>
          <p:cNvPicPr>
            <a:picLocks noChangeAspect="1"/>
          </p:cNvPicPr>
          <p:nvPr userDrawn="1"/>
        </p:nvPicPr>
        <mc:AlternateContent xmlns:mc="http://schemas.openxmlformats.org/markup-compatibility/2006">
          <mc:Choice xmlns:mv="urn:schemas-microsoft-com:mac:vml" xmlns:ma="http://schemas.microsoft.com/office/mac/drawingml/2008/main" xmlns:p14="http://schemas.microsoft.com/office/powerpoint/2010/main" xmlns:a16="http://schemas.microsoft.com/office/drawing/2014/main" xmlns:a14="http://schemas.microsoft.com/office/drawing/2010/main" xmlns="" Requires="ma">
            <p:blipFill>
              <a:blip r:embed="rId4"/>
              <a:stretch>
                <a:fillRect/>
              </a:stretch>
            </p:blipFill>
          </mc:Choice>
          <mc:Fallback>
            <p:blipFill>
              <a:blip r:embed="rId5"/>
              <a:stretch>
                <a:fillRect/>
              </a:stretch>
            </p:blipFill>
          </mc:Fallback>
        </mc:AlternateContent>
        <p:spPr>
          <a:xfrm>
            <a:off x="4943817" y="4955209"/>
            <a:ext cx="2347993" cy="892175"/>
          </a:xfrm>
          <a:prstGeom prst="rect">
            <a:avLst/>
          </a:prstGeom>
        </p:spPr>
      </p:pic>
    </p:spTree>
    <p:extLst>
      <p:ext uri="{BB962C8B-B14F-4D97-AF65-F5344CB8AC3E}">
        <p14:creationId xmlns:p14="http://schemas.microsoft.com/office/powerpoint/2010/main" val="484958223"/>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preserve="1">
  <p:cSld name="Title, Content 2">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8CE855AC-5F95-123D-E0A1-CBD75D8FD00A}"/>
              </a:ext>
              <a:ext uri="{C183D7F6-B498-43B3-948B-1728B52AA6E4}">
                <adec:decorative xmlns:adec="http://schemas.microsoft.com/office/drawing/2017/decorative" val="1"/>
              </a:ext>
            </a:extLst>
          </p:cNvPr>
          <p:cNvGrpSpPr/>
          <p:nvPr/>
        </p:nvGrpSpPr>
        <p:grpSpPr>
          <a:xfrm rot="10800000">
            <a:off x="0" y="6743026"/>
            <a:ext cx="12207200" cy="123363"/>
            <a:chOff x="-5025" y="6737718"/>
            <a:chExt cx="12207200" cy="123363"/>
          </a:xfrm>
        </p:grpSpPr>
        <p:sp>
          <p:nvSpPr>
            <p:cNvPr id="11" name="Rectangle 10">
              <a:extLst>
                <a:ext uri="{FF2B5EF4-FFF2-40B4-BE49-F238E27FC236}">
                  <a16:creationId xmlns:a16="http://schemas.microsoft.com/office/drawing/2014/main" id="{F3A6A854-7BA6-35FC-898F-37F3BC10E5DB}"/>
                </a:ext>
              </a:extLst>
            </p:cNvPr>
            <p:cNvSpPr/>
            <p:nvPr/>
          </p:nvSpPr>
          <p:spPr>
            <a:xfrm rot="5400000" flipH="1">
              <a:off x="6036894" y="695800"/>
              <a:ext cx="123362" cy="12207199"/>
            </a:xfrm>
            <a:prstGeom prst="rect">
              <a:avLst/>
            </a:prstGeom>
            <a:gradFill>
              <a:gsLst>
                <a:gs pos="0">
                  <a:schemeClr val="accent5"/>
                </a:gs>
                <a:gs pos="100000">
                  <a:schemeClr val="accent2"/>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6455EF75-521C-7F12-2397-68B6128751E8}"/>
                </a:ext>
              </a:extLst>
            </p:cNvPr>
            <p:cNvSpPr/>
            <p:nvPr/>
          </p:nvSpPr>
          <p:spPr>
            <a:xfrm rot="16200000">
              <a:off x="9176406" y="3835311"/>
              <a:ext cx="123362" cy="5928176"/>
            </a:xfrm>
            <a:prstGeom prst="rect">
              <a:avLst/>
            </a:prstGeom>
            <a:gradFill>
              <a:gsLst>
                <a:gs pos="19000">
                  <a:schemeClr val="accent5">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1682496" y="2222436"/>
            <a:ext cx="4160520" cy="2825496"/>
          </a:xfrm>
        </p:spPr>
        <p:txBody>
          <a:bodyPr anchor="t">
            <a:normAutofit/>
          </a:bodyPr>
          <a:lstStyle>
            <a:lvl1pPr>
              <a:defRPr sz="4000">
                <a:gradFill>
                  <a:gsLst>
                    <a:gs pos="0">
                      <a:schemeClr val="accent5"/>
                    </a:gs>
                    <a:gs pos="100000">
                      <a:schemeClr val="accent2"/>
                    </a:gs>
                  </a:gsLst>
                  <a:lin ang="13800000" scaled="0"/>
                </a:gradFill>
              </a:defRPr>
            </a:lvl1pPr>
          </a:lstStyle>
          <a:p>
            <a:r>
              <a:rPr lang="en-US" dirty="0"/>
              <a:t>Click to edit Master title style</a:t>
            </a:r>
          </a:p>
        </p:txBody>
      </p:sp>
      <p:sp>
        <p:nvSpPr>
          <p:cNvPr id="8" name="Content Placeholder 7">
            <a:extLst>
              <a:ext uri="{FF2B5EF4-FFF2-40B4-BE49-F238E27FC236}">
                <a16:creationId xmlns:a16="http://schemas.microsoft.com/office/drawing/2014/main" id="{7D633F00-464B-3088-812A-40496FD1021A}"/>
              </a:ext>
            </a:extLst>
          </p:cNvPr>
          <p:cNvSpPr>
            <a:spLocks noGrp="1"/>
          </p:cNvSpPr>
          <p:nvPr>
            <p:ph sz="quarter" idx="13"/>
          </p:nvPr>
        </p:nvSpPr>
        <p:spPr>
          <a:xfrm>
            <a:off x="6437376" y="2222436"/>
            <a:ext cx="3959352" cy="2697480"/>
          </a:xfrm>
        </p:spPr>
        <p:txBody>
          <a:bodyPr vert="horz" lIns="91440" tIns="45720" rIns="91440" bIns="45720" rtlCol="0">
            <a:normAutofit/>
          </a:bodyPr>
          <a:lstStyle>
            <a:lvl1pPr marL="0" indent="0">
              <a:buNone/>
              <a:defRPr lang="en-US" dirty="0"/>
            </a:lvl1pPr>
            <a:lvl2pPr marL="228600" indent="0">
              <a:buNone/>
              <a:defRPr lang="en-US" dirty="0"/>
            </a:lvl2pPr>
            <a:lvl3pPr marL="457200" indent="0">
              <a:buNone/>
              <a:defRPr lang="en-US" dirty="0"/>
            </a:lvl3pPr>
            <a:lvl4pPr marL="685800" indent="0">
              <a:buNone/>
              <a:defRPr lang="en-US" dirty="0"/>
            </a:lvl4pPr>
            <a:lvl5pPr marL="914400" indent="0">
              <a:buNone/>
              <a:defRPr lang="en-US" dirty="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Footer Placeholder 13">
            <a:extLst>
              <a:ext uri="{FF2B5EF4-FFF2-40B4-BE49-F238E27FC236}">
                <a16:creationId xmlns:a16="http://schemas.microsoft.com/office/drawing/2014/main" id="{F09CF825-511F-35F8-E0EC-636033ED43EE}"/>
              </a:ext>
            </a:extLst>
          </p:cNvPr>
          <p:cNvSpPr>
            <a:spLocks noGrp="1"/>
          </p:cNvSpPr>
          <p:nvPr>
            <p:ph type="ftr" sz="quarter" idx="15"/>
          </p:nvPr>
        </p:nvSpPr>
        <p:spPr/>
        <p:txBody>
          <a:bodyPr/>
          <a:lstStyle/>
          <a:p>
            <a:pPr algn="l"/>
            <a:r>
              <a:rPr lang="en-US" dirty="0"/>
              <a:t>Sample Footer Text</a:t>
            </a:r>
          </a:p>
        </p:txBody>
      </p:sp>
      <p:sp>
        <p:nvSpPr>
          <p:cNvPr id="13" name="Date Placeholder 12">
            <a:extLst>
              <a:ext uri="{FF2B5EF4-FFF2-40B4-BE49-F238E27FC236}">
                <a16:creationId xmlns:a16="http://schemas.microsoft.com/office/drawing/2014/main" id="{36A82C16-EB1A-4294-103B-715F071E5A35}"/>
              </a:ext>
            </a:extLst>
          </p:cNvPr>
          <p:cNvSpPr>
            <a:spLocks noGrp="1"/>
          </p:cNvSpPr>
          <p:nvPr>
            <p:ph type="dt" sz="half" idx="14"/>
          </p:nvPr>
        </p:nvSpPr>
        <p:spPr/>
        <p:txBody>
          <a:bodyPr/>
          <a:lstStyle/>
          <a:p>
            <a:fld id="{6AE82713-2685-4CB9-BD26-DD329F3C67A6}" type="datetime1">
              <a:rPr lang="en-US" smtClean="0"/>
              <a:t>3/25/2026</a:t>
            </a:fld>
            <a:endParaRPr lang="en-US" dirty="0"/>
          </a:p>
        </p:txBody>
      </p:sp>
      <p:sp>
        <p:nvSpPr>
          <p:cNvPr id="15" name="Slide Number Placeholder 14">
            <a:extLst>
              <a:ext uri="{FF2B5EF4-FFF2-40B4-BE49-F238E27FC236}">
                <a16:creationId xmlns:a16="http://schemas.microsoft.com/office/drawing/2014/main" id="{727EA83B-52EA-A0B8-E2E8-C9D1FE273B22}"/>
              </a:ext>
            </a:extLst>
          </p:cNvPr>
          <p:cNvSpPr>
            <a:spLocks noGrp="1"/>
          </p:cNvSpPr>
          <p:nvPr>
            <p:ph type="sldNum" sz="quarter" idx="16"/>
          </p:nvPr>
        </p:nvSpPr>
        <p:spPr/>
        <p:txBody>
          <a:bodyPr/>
          <a:lstStyle/>
          <a:p>
            <a:fld id="{CC057153-B650-4DEB-B370-79DDCFDCE934}" type="slidenum">
              <a:rPr lang="en-US" smtClean="0"/>
              <a:pPr/>
              <a:t>‹nr.›</a:t>
            </a:fld>
            <a:endParaRPr lang="en-US" dirty="0"/>
          </a:p>
        </p:txBody>
      </p:sp>
    </p:spTree>
    <p:extLst>
      <p:ext uri="{BB962C8B-B14F-4D97-AF65-F5344CB8AC3E}">
        <p14:creationId xmlns:p14="http://schemas.microsoft.com/office/powerpoint/2010/main" val="4139911797"/>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preserve="1">
  <p:cSld name="Title, Content 3">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474537F0-59D7-5CF5-65CE-33DFA62B3767}"/>
              </a:ext>
              <a:ext uri="{C183D7F6-B498-43B3-948B-1728B52AA6E4}">
                <adec:decorative xmlns:adec="http://schemas.microsoft.com/office/drawing/2017/decorative" val="1"/>
              </a:ext>
            </a:extLst>
          </p:cNvPr>
          <p:cNvGrpSpPr/>
          <p:nvPr/>
        </p:nvGrpSpPr>
        <p:grpSpPr>
          <a:xfrm rot="10800000">
            <a:off x="0" y="6743026"/>
            <a:ext cx="12207200" cy="123363"/>
            <a:chOff x="-5025" y="6737718"/>
            <a:chExt cx="12207200" cy="123363"/>
          </a:xfrm>
        </p:grpSpPr>
        <p:sp>
          <p:nvSpPr>
            <p:cNvPr id="11" name="Rectangle 10">
              <a:extLst>
                <a:ext uri="{FF2B5EF4-FFF2-40B4-BE49-F238E27FC236}">
                  <a16:creationId xmlns:a16="http://schemas.microsoft.com/office/drawing/2014/main" id="{C7EFD035-FCE9-275A-5EEF-94FC6583E39A}"/>
                </a:ext>
              </a:extLst>
            </p:cNvPr>
            <p:cNvSpPr/>
            <p:nvPr/>
          </p:nvSpPr>
          <p:spPr>
            <a:xfrm rot="5400000" flipH="1">
              <a:off x="6036894" y="695800"/>
              <a:ext cx="123362" cy="12207199"/>
            </a:xfrm>
            <a:prstGeom prst="rect">
              <a:avLst/>
            </a:prstGeom>
            <a:gradFill>
              <a:gsLst>
                <a:gs pos="0">
                  <a:schemeClr val="accent5"/>
                </a:gs>
                <a:gs pos="100000">
                  <a:schemeClr val="accent2"/>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1DFF3E46-4915-D511-DDA5-9451667C3C81}"/>
                </a:ext>
              </a:extLst>
            </p:cNvPr>
            <p:cNvSpPr/>
            <p:nvPr/>
          </p:nvSpPr>
          <p:spPr>
            <a:xfrm rot="16200000">
              <a:off x="9176406" y="3835311"/>
              <a:ext cx="123362" cy="5928176"/>
            </a:xfrm>
            <a:prstGeom prst="rect">
              <a:avLst/>
            </a:prstGeom>
            <a:gradFill>
              <a:gsLst>
                <a:gs pos="19000">
                  <a:schemeClr val="accent5">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1368552" y="2048256"/>
            <a:ext cx="3813048" cy="3538728"/>
          </a:xfrm>
        </p:spPr>
        <p:txBody>
          <a:bodyPr anchor="t">
            <a:normAutofit/>
          </a:bodyPr>
          <a:lstStyle>
            <a:lvl1pPr>
              <a:defRPr sz="3200">
                <a:gradFill>
                  <a:gsLst>
                    <a:gs pos="0">
                      <a:schemeClr val="accent5"/>
                    </a:gs>
                    <a:gs pos="100000">
                      <a:schemeClr val="accent2"/>
                    </a:gs>
                  </a:gsLst>
                  <a:lin ang="13800000" scaled="0"/>
                </a:gradFill>
              </a:defRPr>
            </a:lvl1pPr>
          </a:lstStyle>
          <a:p>
            <a:r>
              <a:rPr lang="en-US" dirty="0"/>
              <a:t>Click to edit Master title style</a:t>
            </a:r>
          </a:p>
        </p:txBody>
      </p:sp>
      <p:sp>
        <p:nvSpPr>
          <p:cNvPr id="8" name="Content Placeholder 7">
            <a:extLst>
              <a:ext uri="{FF2B5EF4-FFF2-40B4-BE49-F238E27FC236}">
                <a16:creationId xmlns:a16="http://schemas.microsoft.com/office/drawing/2014/main" id="{D42D62A0-8127-CE86-0633-0D65E1E136F7}"/>
              </a:ext>
            </a:extLst>
          </p:cNvPr>
          <p:cNvSpPr>
            <a:spLocks noGrp="1"/>
          </p:cNvSpPr>
          <p:nvPr>
            <p:ph sz="quarter" idx="13"/>
          </p:nvPr>
        </p:nvSpPr>
        <p:spPr>
          <a:xfrm>
            <a:off x="5775960" y="2048256"/>
            <a:ext cx="5047488" cy="3538728"/>
          </a:xfrm>
        </p:spPr>
        <p:txBody>
          <a:bodyPr vert="horz" lIns="91440" tIns="45720" rIns="91440" bIns="45720" rtlCol="0">
            <a:normAutofit/>
          </a:bodyPr>
          <a:lstStyle>
            <a:lvl1pPr>
              <a:defRPr lang="en-US"/>
            </a:lvl1pPr>
            <a:lvl2pPr>
              <a:defRPr lang="en-US"/>
            </a:lvl2pPr>
            <a:lvl3pPr>
              <a:defRPr lang="en-US"/>
            </a:lvl3pPr>
            <a:lvl4pPr>
              <a:defRPr lang="en-US"/>
            </a:lvl4pPr>
            <a:lvl5pPr>
              <a:defRPr lang="en-US"/>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Footer Placeholder 6">
            <a:extLst>
              <a:ext uri="{FF2B5EF4-FFF2-40B4-BE49-F238E27FC236}">
                <a16:creationId xmlns:a16="http://schemas.microsoft.com/office/drawing/2014/main" id="{57CB2298-A12A-D380-ED4F-AD870434F233}"/>
              </a:ext>
            </a:extLst>
          </p:cNvPr>
          <p:cNvSpPr>
            <a:spLocks noGrp="1"/>
          </p:cNvSpPr>
          <p:nvPr>
            <p:ph type="ftr" sz="quarter" idx="15"/>
          </p:nvPr>
        </p:nvSpPr>
        <p:spPr/>
        <p:txBody>
          <a:bodyPr/>
          <a:lstStyle/>
          <a:p>
            <a:pPr algn="l"/>
            <a:r>
              <a:rPr lang="en-US"/>
              <a:t>Sample Footer Text</a:t>
            </a:r>
            <a:endParaRPr lang="en-US" dirty="0"/>
          </a:p>
        </p:txBody>
      </p:sp>
      <p:sp>
        <p:nvSpPr>
          <p:cNvPr id="3" name="Date Placeholder 2">
            <a:extLst>
              <a:ext uri="{FF2B5EF4-FFF2-40B4-BE49-F238E27FC236}">
                <a16:creationId xmlns:a16="http://schemas.microsoft.com/office/drawing/2014/main" id="{9D1F2EAD-3327-FA60-8B7F-6CBBD02C3F07}"/>
              </a:ext>
            </a:extLst>
          </p:cNvPr>
          <p:cNvSpPr>
            <a:spLocks noGrp="1"/>
          </p:cNvSpPr>
          <p:nvPr>
            <p:ph type="dt" sz="half" idx="14"/>
          </p:nvPr>
        </p:nvSpPr>
        <p:spPr/>
        <p:txBody>
          <a:bodyPr/>
          <a:lstStyle/>
          <a:p>
            <a:fld id="{957926B3-CA5D-44FB-BC2D-6B05FBB97B04}" type="datetime1">
              <a:rPr lang="en-US" smtClean="0"/>
              <a:t>3/25/2026</a:t>
            </a:fld>
            <a:endParaRPr lang="en-US" dirty="0"/>
          </a:p>
        </p:txBody>
      </p:sp>
      <p:sp>
        <p:nvSpPr>
          <p:cNvPr id="9" name="Slide Number Placeholder 8">
            <a:extLst>
              <a:ext uri="{FF2B5EF4-FFF2-40B4-BE49-F238E27FC236}">
                <a16:creationId xmlns:a16="http://schemas.microsoft.com/office/drawing/2014/main" id="{A63D4A7C-9E9E-96BC-68B8-3F92C9B3B40E}"/>
              </a:ext>
            </a:extLst>
          </p:cNvPr>
          <p:cNvSpPr>
            <a:spLocks noGrp="1"/>
          </p:cNvSpPr>
          <p:nvPr>
            <p:ph type="sldNum" sz="quarter" idx="16"/>
          </p:nvPr>
        </p:nvSpPr>
        <p:spPr/>
        <p:txBody>
          <a:bodyPr/>
          <a:lstStyle/>
          <a:p>
            <a:fld id="{CC057153-B650-4DEB-B370-79DDCFDCE934}" type="slidenum">
              <a:rPr lang="en-US" smtClean="0"/>
              <a:pPr/>
              <a:t>‹nr.›</a:t>
            </a:fld>
            <a:endParaRPr lang="en-US" dirty="0"/>
          </a:p>
        </p:txBody>
      </p:sp>
    </p:spTree>
    <p:extLst>
      <p:ext uri="{BB962C8B-B14F-4D97-AF65-F5344CB8AC3E}">
        <p14:creationId xmlns:p14="http://schemas.microsoft.com/office/powerpoint/2010/main" val="2745465828"/>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preserve="1">
  <p:cSld name="Title, Content 4">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50675FE4-1839-CB8F-7574-8FBCED9706D1}"/>
              </a:ext>
              <a:ext uri="{C183D7F6-B498-43B3-948B-1728B52AA6E4}">
                <adec:decorative xmlns:adec="http://schemas.microsoft.com/office/drawing/2017/decorative" val="1"/>
              </a:ext>
            </a:extLst>
          </p:cNvPr>
          <p:cNvGrpSpPr/>
          <p:nvPr/>
        </p:nvGrpSpPr>
        <p:grpSpPr>
          <a:xfrm rot="10800000">
            <a:off x="0" y="6743026"/>
            <a:ext cx="12207200" cy="123363"/>
            <a:chOff x="-5025" y="6737718"/>
            <a:chExt cx="12207200" cy="123363"/>
          </a:xfrm>
        </p:grpSpPr>
        <p:sp>
          <p:nvSpPr>
            <p:cNvPr id="9" name="Rectangle 8">
              <a:extLst>
                <a:ext uri="{FF2B5EF4-FFF2-40B4-BE49-F238E27FC236}">
                  <a16:creationId xmlns:a16="http://schemas.microsoft.com/office/drawing/2014/main" id="{1C309010-BB96-4CE9-3A39-43FA59198DD0}"/>
                </a:ext>
              </a:extLst>
            </p:cNvPr>
            <p:cNvSpPr/>
            <p:nvPr/>
          </p:nvSpPr>
          <p:spPr>
            <a:xfrm rot="5400000" flipH="1">
              <a:off x="6036894" y="695800"/>
              <a:ext cx="123362" cy="12207199"/>
            </a:xfrm>
            <a:prstGeom prst="rect">
              <a:avLst/>
            </a:prstGeom>
            <a:gradFill>
              <a:gsLst>
                <a:gs pos="0">
                  <a:schemeClr val="accent5"/>
                </a:gs>
                <a:gs pos="100000">
                  <a:schemeClr val="accent2"/>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2D5C3E8-4075-EEED-D3DC-B1B0DCD9F940}"/>
                </a:ext>
              </a:extLst>
            </p:cNvPr>
            <p:cNvSpPr/>
            <p:nvPr/>
          </p:nvSpPr>
          <p:spPr>
            <a:xfrm rot="16200000">
              <a:off x="9176406" y="3835311"/>
              <a:ext cx="123362" cy="5928176"/>
            </a:xfrm>
            <a:prstGeom prst="rect">
              <a:avLst/>
            </a:prstGeom>
            <a:gradFill>
              <a:gsLst>
                <a:gs pos="19000">
                  <a:schemeClr val="accent5">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612648" y="722376"/>
            <a:ext cx="7214616" cy="1280160"/>
          </a:xfrm>
        </p:spPr>
        <p:txBody>
          <a:bodyPr anchor="t">
            <a:normAutofit/>
          </a:bodyPr>
          <a:lstStyle>
            <a:lvl1pPr>
              <a:defRPr sz="4000">
                <a:gradFill>
                  <a:gsLst>
                    <a:gs pos="0">
                      <a:schemeClr val="accent5"/>
                    </a:gs>
                    <a:gs pos="100000">
                      <a:schemeClr val="accent2"/>
                    </a:gs>
                  </a:gsLst>
                  <a:lin ang="13800000" scaled="0"/>
                </a:gradFill>
              </a:defRPr>
            </a:lvl1pPr>
          </a:lstStyle>
          <a:p>
            <a:r>
              <a:rPr lang="en-US" dirty="0"/>
              <a:t>Click to edit Master title style</a:t>
            </a:r>
          </a:p>
        </p:txBody>
      </p:sp>
      <p:sp>
        <p:nvSpPr>
          <p:cNvPr id="8" name="Content Placeholder 7">
            <a:extLst>
              <a:ext uri="{FF2B5EF4-FFF2-40B4-BE49-F238E27FC236}">
                <a16:creationId xmlns:a16="http://schemas.microsoft.com/office/drawing/2014/main" id="{FFB4667A-FE47-8556-FD3A-55FDBA801D76}"/>
              </a:ext>
            </a:extLst>
          </p:cNvPr>
          <p:cNvSpPr>
            <a:spLocks noGrp="1"/>
          </p:cNvSpPr>
          <p:nvPr>
            <p:ph sz="quarter" idx="13"/>
          </p:nvPr>
        </p:nvSpPr>
        <p:spPr>
          <a:xfrm>
            <a:off x="3922776" y="2240280"/>
            <a:ext cx="7349947" cy="3721608"/>
          </a:xfrm>
        </p:spPr>
        <p:txBody>
          <a:bodyPr vert="horz" lIns="91440" tIns="45720" rIns="91440" bIns="45720" rtlCol="0">
            <a:normAutofit/>
          </a:bodyPr>
          <a:lstStyle>
            <a:lvl1pPr>
              <a:defRPr lang="en-US" dirty="0"/>
            </a:lvl1pPr>
            <a:lvl2pPr>
              <a:defRPr lang="en-US" dirty="0"/>
            </a:lvl2pPr>
            <a:lvl3pPr>
              <a:defRPr lang="en-US" dirty="0"/>
            </a:lvl3pPr>
            <a:lvl4pPr>
              <a:defRPr lang="en-US" dirty="0"/>
            </a:lvl4pPr>
            <a:lvl5pPr>
              <a:defRPr lang="en-US" dirty="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Footer Placeholder 11">
            <a:extLst>
              <a:ext uri="{FF2B5EF4-FFF2-40B4-BE49-F238E27FC236}">
                <a16:creationId xmlns:a16="http://schemas.microsoft.com/office/drawing/2014/main" id="{4A089F15-F7A9-6130-79CF-D853C6B4B742}"/>
              </a:ext>
            </a:extLst>
          </p:cNvPr>
          <p:cNvSpPr>
            <a:spLocks noGrp="1"/>
          </p:cNvSpPr>
          <p:nvPr>
            <p:ph type="ftr" sz="quarter" idx="15"/>
          </p:nvPr>
        </p:nvSpPr>
        <p:spPr/>
        <p:txBody>
          <a:bodyPr/>
          <a:lstStyle/>
          <a:p>
            <a:pPr algn="l"/>
            <a:r>
              <a:rPr lang="en-US" dirty="0"/>
              <a:t>Sample Footer Text</a:t>
            </a:r>
          </a:p>
        </p:txBody>
      </p:sp>
      <p:sp>
        <p:nvSpPr>
          <p:cNvPr id="11" name="Date Placeholder 10">
            <a:extLst>
              <a:ext uri="{FF2B5EF4-FFF2-40B4-BE49-F238E27FC236}">
                <a16:creationId xmlns:a16="http://schemas.microsoft.com/office/drawing/2014/main" id="{65C79459-C978-FF61-F7FC-DC5D1F170174}"/>
              </a:ext>
            </a:extLst>
          </p:cNvPr>
          <p:cNvSpPr>
            <a:spLocks noGrp="1"/>
          </p:cNvSpPr>
          <p:nvPr>
            <p:ph type="dt" sz="half" idx="14"/>
          </p:nvPr>
        </p:nvSpPr>
        <p:spPr/>
        <p:txBody>
          <a:bodyPr/>
          <a:lstStyle/>
          <a:p>
            <a:fld id="{7E009212-C305-41EC-8687-C39B36C09AF0}" type="datetime1">
              <a:rPr lang="en-US" smtClean="0"/>
              <a:t>3/25/2026</a:t>
            </a:fld>
            <a:endParaRPr lang="en-US" dirty="0"/>
          </a:p>
        </p:txBody>
      </p:sp>
      <p:sp>
        <p:nvSpPr>
          <p:cNvPr id="13" name="Slide Number Placeholder 12">
            <a:extLst>
              <a:ext uri="{FF2B5EF4-FFF2-40B4-BE49-F238E27FC236}">
                <a16:creationId xmlns:a16="http://schemas.microsoft.com/office/drawing/2014/main" id="{BFFBCCE1-48C7-7734-891D-F4664CC97B6C}"/>
              </a:ext>
            </a:extLst>
          </p:cNvPr>
          <p:cNvSpPr>
            <a:spLocks noGrp="1"/>
          </p:cNvSpPr>
          <p:nvPr>
            <p:ph type="sldNum" sz="quarter" idx="16"/>
          </p:nvPr>
        </p:nvSpPr>
        <p:spPr/>
        <p:txBody>
          <a:bodyPr/>
          <a:lstStyle/>
          <a:p>
            <a:fld id="{CC057153-B650-4DEB-B370-79DDCFDCE934}" type="slidenum">
              <a:rPr lang="en-US" smtClean="0"/>
              <a:pPr/>
              <a:t>‹nr.›</a:t>
            </a:fld>
            <a:endParaRPr lang="en-US" dirty="0"/>
          </a:p>
        </p:txBody>
      </p:sp>
    </p:spTree>
    <p:extLst>
      <p:ext uri="{BB962C8B-B14F-4D97-AF65-F5344CB8AC3E}">
        <p14:creationId xmlns:p14="http://schemas.microsoft.com/office/powerpoint/2010/main" val="1349347830"/>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preserve="1">
  <p:cSld name="Title, Content 5">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43A83600-30C4-2F21-93C5-D07537A39648}"/>
              </a:ext>
              <a:ext uri="{C183D7F6-B498-43B3-948B-1728B52AA6E4}">
                <adec:decorative xmlns:adec="http://schemas.microsoft.com/office/drawing/2017/decorative" val="1"/>
              </a:ext>
            </a:extLst>
          </p:cNvPr>
          <p:cNvGrpSpPr/>
          <p:nvPr/>
        </p:nvGrpSpPr>
        <p:grpSpPr>
          <a:xfrm rot="10800000">
            <a:off x="0" y="6743026"/>
            <a:ext cx="12207200" cy="123363"/>
            <a:chOff x="-5025" y="6737718"/>
            <a:chExt cx="12207200" cy="123363"/>
          </a:xfrm>
        </p:grpSpPr>
        <p:sp>
          <p:nvSpPr>
            <p:cNvPr id="11" name="Rectangle 10">
              <a:extLst>
                <a:ext uri="{FF2B5EF4-FFF2-40B4-BE49-F238E27FC236}">
                  <a16:creationId xmlns:a16="http://schemas.microsoft.com/office/drawing/2014/main" id="{BA1F9F49-F979-53D6-3ED8-352816078D4C}"/>
                </a:ext>
              </a:extLst>
            </p:cNvPr>
            <p:cNvSpPr/>
            <p:nvPr/>
          </p:nvSpPr>
          <p:spPr>
            <a:xfrm rot="5400000" flipH="1">
              <a:off x="6036894" y="695800"/>
              <a:ext cx="123362" cy="12207199"/>
            </a:xfrm>
            <a:prstGeom prst="rect">
              <a:avLst/>
            </a:prstGeom>
            <a:gradFill>
              <a:gsLst>
                <a:gs pos="0">
                  <a:schemeClr val="accent5"/>
                </a:gs>
                <a:gs pos="100000">
                  <a:schemeClr val="accent2"/>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A4745F95-9BA3-B7A5-F004-E2BB1CFFE2F8}"/>
                </a:ext>
              </a:extLst>
            </p:cNvPr>
            <p:cNvSpPr/>
            <p:nvPr/>
          </p:nvSpPr>
          <p:spPr>
            <a:xfrm rot="16200000">
              <a:off x="9176406" y="3835311"/>
              <a:ext cx="123362" cy="5928176"/>
            </a:xfrm>
            <a:prstGeom prst="rect">
              <a:avLst/>
            </a:prstGeom>
            <a:gradFill>
              <a:gsLst>
                <a:gs pos="19000">
                  <a:schemeClr val="accent5">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612648" y="640080"/>
            <a:ext cx="4215384" cy="3136392"/>
          </a:xfrm>
        </p:spPr>
        <p:txBody>
          <a:bodyPr anchor="t">
            <a:normAutofit/>
          </a:bodyPr>
          <a:lstStyle>
            <a:lvl1pPr>
              <a:defRPr sz="3200">
                <a:gradFill>
                  <a:gsLst>
                    <a:gs pos="0">
                      <a:schemeClr val="accent5"/>
                    </a:gs>
                    <a:gs pos="100000">
                      <a:schemeClr val="accent2"/>
                    </a:gs>
                  </a:gsLst>
                  <a:lin ang="13800000" scaled="0"/>
                </a:gradFill>
              </a:defRPr>
            </a:lvl1pPr>
          </a:lstStyle>
          <a:p>
            <a:r>
              <a:rPr lang="en-US" dirty="0"/>
              <a:t>Click to edit Master title style</a:t>
            </a:r>
          </a:p>
        </p:txBody>
      </p:sp>
      <p:sp>
        <p:nvSpPr>
          <p:cNvPr id="8" name="Content Placeholder 7">
            <a:extLst>
              <a:ext uri="{FF2B5EF4-FFF2-40B4-BE49-F238E27FC236}">
                <a16:creationId xmlns:a16="http://schemas.microsoft.com/office/drawing/2014/main" id="{C6F072A2-EBC7-B7EA-DA98-BAC0AA46E7A4}"/>
              </a:ext>
            </a:extLst>
          </p:cNvPr>
          <p:cNvSpPr>
            <a:spLocks noGrp="1"/>
          </p:cNvSpPr>
          <p:nvPr>
            <p:ph sz="quarter" idx="13"/>
          </p:nvPr>
        </p:nvSpPr>
        <p:spPr>
          <a:xfrm>
            <a:off x="5568696" y="640080"/>
            <a:ext cx="5998464" cy="5696712"/>
          </a:xfrm>
        </p:spPr>
        <p:txBody>
          <a:bodyPr vert="horz" lIns="91440" tIns="45720" rIns="91440" bIns="45720" rtlCol="0">
            <a:normAutofit/>
          </a:bodyPr>
          <a:lstStyle>
            <a:lvl1pPr>
              <a:defRPr lang="en-US" dirty="0"/>
            </a:lvl1pPr>
            <a:lvl2pPr>
              <a:defRPr lang="en-US" dirty="0"/>
            </a:lvl2pPr>
            <a:lvl3pPr>
              <a:defRPr lang="en-US" dirty="0"/>
            </a:lvl3pPr>
            <a:lvl4pPr>
              <a:defRPr lang="en-US" dirty="0"/>
            </a:lvl4pPr>
            <a:lvl5pPr>
              <a:defRPr lang="en-US" dirty="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Footer Placeholder 6">
            <a:extLst>
              <a:ext uri="{FF2B5EF4-FFF2-40B4-BE49-F238E27FC236}">
                <a16:creationId xmlns:a16="http://schemas.microsoft.com/office/drawing/2014/main" id="{CA8E192A-D6F1-1585-7133-0041C85402EF}"/>
              </a:ext>
            </a:extLst>
          </p:cNvPr>
          <p:cNvSpPr>
            <a:spLocks noGrp="1"/>
          </p:cNvSpPr>
          <p:nvPr>
            <p:ph type="ftr" sz="quarter" idx="15"/>
          </p:nvPr>
        </p:nvSpPr>
        <p:spPr/>
        <p:txBody>
          <a:bodyPr/>
          <a:lstStyle/>
          <a:p>
            <a:pPr algn="l"/>
            <a:r>
              <a:rPr lang="en-US"/>
              <a:t>Sample Footer Text</a:t>
            </a:r>
            <a:endParaRPr lang="en-US" dirty="0"/>
          </a:p>
        </p:txBody>
      </p:sp>
      <p:sp>
        <p:nvSpPr>
          <p:cNvPr id="3" name="Date Placeholder 2">
            <a:extLst>
              <a:ext uri="{FF2B5EF4-FFF2-40B4-BE49-F238E27FC236}">
                <a16:creationId xmlns:a16="http://schemas.microsoft.com/office/drawing/2014/main" id="{45602332-ECCE-37C9-0CA1-1743D107C8E3}"/>
              </a:ext>
            </a:extLst>
          </p:cNvPr>
          <p:cNvSpPr>
            <a:spLocks noGrp="1"/>
          </p:cNvSpPr>
          <p:nvPr>
            <p:ph type="dt" sz="half" idx="14"/>
          </p:nvPr>
        </p:nvSpPr>
        <p:spPr/>
        <p:txBody>
          <a:bodyPr/>
          <a:lstStyle/>
          <a:p>
            <a:fld id="{7CD886C8-FB0E-44DB-9413-26C9933623BA}" type="datetime1">
              <a:rPr lang="en-US" smtClean="0"/>
              <a:t>3/25/2026</a:t>
            </a:fld>
            <a:endParaRPr lang="en-US" dirty="0"/>
          </a:p>
        </p:txBody>
      </p:sp>
      <p:sp>
        <p:nvSpPr>
          <p:cNvPr id="9" name="Slide Number Placeholder 8">
            <a:extLst>
              <a:ext uri="{FF2B5EF4-FFF2-40B4-BE49-F238E27FC236}">
                <a16:creationId xmlns:a16="http://schemas.microsoft.com/office/drawing/2014/main" id="{8437B541-595D-1700-6A76-9AF7590B1866}"/>
              </a:ext>
            </a:extLst>
          </p:cNvPr>
          <p:cNvSpPr>
            <a:spLocks noGrp="1"/>
          </p:cNvSpPr>
          <p:nvPr>
            <p:ph type="sldNum" sz="quarter" idx="16"/>
          </p:nvPr>
        </p:nvSpPr>
        <p:spPr/>
        <p:txBody>
          <a:bodyPr/>
          <a:lstStyle/>
          <a:p>
            <a:fld id="{CC057153-B650-4DEB-B370-79DDCFDCE934}" type="slidenum">
              <a:rPr lang="en-US" smtClean="0"/>
              <a:pPr/>
              <a:t>‹nr.›</a:t>
            </a:fld>
            <a:endParaRPr lang="en-US" dirty="0"/>
          </a:p>
        </p:txBody>
      </p:sp>
    </p:spTree>
    <p:extLst>
      <p:ext uri="{BB962C8B-B14F-4D97-AF65-F5344CB8AC3E}">
        <p14:creationId xmlns:p14="http://schemas.microsoft.com/office/powerpoint/2010/main" val="281011506"/>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preserve="1">
  <p:cSld name="Title, Content 6">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F604B371-347D-80EC-2C2C-C69CD2EF7B9D}"/>
              </a:ext>
              <a:ext uri="{C183D7F6-B498-43B3-948B-1728B52AA6E4}">
                <adec:decorative xmlns:adec="http://schemas.microsoft.com/office/drawing/2017/decorative" val="1"/>
              </a:ext>
            </a:extLst>
          </p:cNvPr>
          <p:cNvGrpSpPr/>
          <p:nvPr/>
        </p:nvGrpSpPr>
        <p:grpSpPr>
          <a:xfrm flipV="1">
            <a:off x="12068340" y="0"/>
            <a:ext cx="123362" cy="6858000"/>
            <a:chOff x="12068638" y="0"/>
            <a:chExt cx="123362" cy="6858000"/>
          </a:xfrm>
        </p:grpSpPr>
        <p:sp>
          <p:nvSpPr>
            <p:cNvPr id="5" name="Rectangle 4">
              <a:extLst>
                <a:ext uri="{FF2B5EF4-FFF2-40B4-BE49-F238E27FC236}">
                  <a16:creationId xmlns:a16="http://schemas.microsoft.com/office/drawing/2014/main" id="{3F227FEA-4B4B-3484-7267-B7BD65A4E9BF}"/>
                </a:ext>
              </a:extLst>
            </p:cNvPr>
            <p:cNvSpPr/>
            <p:nvPr/>
          </p:nvSpPr>
          <p:spPr>
            <a:xfrm>
              <a:off x="12068638" y="0"/>
              <a:ext cx="123362" cy="6858000"/>
            </a:xfrm>
            <a:prstGeom prst="rect">
              <a:avLst/>
            </a:prstGeom>
            <a:gradFill>
              <a:gsLst>
                <a:gs pos="0">
                  <a:schemeClr val="accent2"/>
                </a:gs>
                <a:gs pos="100000">
                  <a:schemeClr val="accent5"/>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753530AA-F724-4235-0FDF-84595FCBFBC1}"/>
                </a:ext>
              </a:extLst>
            </p:cNvPr>
            <p:cNvSpPr/>
            <p:nvPr/>
          </p:nvSpPr>
          <p:spPr>
            <a:xfrm>
              <a:off x="12068638" y="3527553"/>
              <a:ext cx="123362" cy="3330447"/>
            </a:xfrm>
            <a:prstGeom prst="rect">
              <a:avLst/>
            </a:prstGeom>
            <a:gradFill>
              <a:gsLst>
                <a:gs pos="19000">
                  <a:schemeClr val="accent5">
                    <a:lumMod val="60000"/>
                    <a:lumOff val="40000"/>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612648" y="621792"/>
            <a:ext cx="10872216" cy="749808"/>
          </a:xfrm>
        </p:spPr>
        <p:txBody>
          <a:bodyPr anchor="ctr">
            <a:normAutofit/>
          </a:bodyPr>
          <a:lstStyle>
            <a:lvl1pPr>
              <a:defRPr sz="3200">
                <a:gradFill>
                  <a:gsLst>
                    <a:gs pos="0">
                      <a:schemeClr val="accent5"/>
                    </a:gs>
                    <a:gs pos="100000">
                      <a:schemeClr val="accent2"/>
                    </a:gs>
                  </a:gsLst>
                  <a:lin ang="13800000" scaled="0"/>
                </a:gradFill>
              </a:defRPr>
            </a:lvl1pPr>
          </a:lstStyle>
          <a:p>
            <a:r>
              <a:rPr lang="en-US" dirty="0"/>
              <a:t>Click to edit Master title style</a:t>
            </a:r>
          </a:p>
        </p:txBody>
      </p:sp>
      <p:sp>
        <p:nvSpPr>
          <p:cNvPr id="8" name="Content Placeholder 7">
            <a:extLst>
              <a:ext uri="{FF2B5EF4-FFF2-40B4-BE49-F238E27FC236}">
                <a16:creationId xmlns:a16="http://schemas.microsoft.com/office/drawing/2014/main" id="{C6F072A2-EBC7-B7EA-DA98-BAC0AA46E7A4}"/>
              </a:ext>
            </a:extLst>
          </p:cNvPr>
          <p:cNvSpPr>
            <a:spLocks noGrp="1"/>
          </p:cNvSpPr>
          <p:nvPr>
            <p:ph sz="quarter" idx="13"/>
          </p:nvPr>
        </p:nvSpPr>
        <p:spPr>
          <a:xfrm>
            <a:off x="2249424" y="1591056"/>
            <a:ext cx="7772400" cy="4389120"/>
          </a:xfrm>
        </p:spPr>
        <p:txBody>
          <a:bodyPr vert="horz" lIns="91440" tIns="45720" rIns="91440" bIns="45720" rtlCol="0">
            <a:normAutofit/>
          </a:bodyPr>
          <a:lstStyle>
            <a:lvl1pPr>
              <a:defRPr lang="en-US" dirty="0"/>
            </a:lvl1pPr>
            <a:lvl2pPr>
              <a:defRPr lang="en-US" dirty="0"/>
            </a:lvl2pPr>
            <a:lvl3pPr>
              <a:defRPr lang="en-US" dirty="0"/>
            </a:lvl3pPr>
            <a:lvl4pPr>
              <a:defRPr lang="en-US" dirty="0"/>
            </a:lvl4pPr>
            <a:lvl5pPr>
              <a:defRPr lang="en-US" dirty="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Footer Placeholder 6">
            <a:extLst>
              <a:ext uri="{FF2B5EF4-FFF2-40B4-BE49-F238E27FC236}">
                <a16:creationId xmlns:a16="http://schemas.microsoft.com/office/drawing/2014/main" id="{CA8E192A-D6F1-1585-7133-0041C85402EF}"/>
              </a:ext>
            </a:extLst>
          </p:cNvPr>
          <p:cNvSpPr>
            <a:spLocks noGrp="1"/>
          </p:cNvSpPr>
          <p:nvPr>
            <p:ph type="ftr" sz="quarter" idx="15"/>
          </p:nvPr>
        </p:nvSpPr>
        <p:spPr/>
        <p:txBody>
          <a:bodyPr/>
          <a:lstStyle/>
          <a:p>
            <a:pPr algn="l"/>
            <a:r>
              <a:rPr lang="en-US" dirty="0"/>
              <a:t>Sample Footer Text</a:t>
            </a:r>
          </a:p>
        </p:txBody>
      </p:sp>
      <p:sp>
        <p:nvSpPr>
          <p:cNvPr id="3" name="Date Placeholder 2">
            <a:extLst>
              <a:ext uri="{FF2B5EF4-FFF2-40B4-BE49-F238E27FC236}">
                <a16:creationId xmlns:a16="http://schemas.microsoft.com/office/drawing/2014/main" id="{45602332-ECCE-37C9-0CA1-1743D107C8E3}"/>
              </a:ext>
            </a:extLst>
          </p:cNvPr>
          <p:cNvSpPr>
            <a:spLocks noGrp="1"/>
          </p:cNvSpPr>
          <p:nvPr>
            <p:ph type="dt" sz="half" idx="14"/>
          </p:nvPr>
        </p:nvSpPr>
        <p:spPr/>
        <p:txBody>
          <a:bodyPr/>
          <a:lstStyle/>
          <a:p>
            <a:fld id="{278A6864-E7E2-494F-A90A-ECC53613C6EC}" type="datetime1">
              <a:rPr lang="en-US" smtClean="0"/>
              <a:t>3/25/2026</a:t>
            </a:fld>
            <a:endParaRPr lang="en-US" dirty="0"/>
          </a:p>
        </p:txBody>
      </p:sp>
      <p:sp>
        <p:nvSpPr>
          <p:cNvPr id="9" name="Slide Number Placeholder 8">
            <a:extLst>
              <a:ext uri="{FF2B5EF4-FFF2-40B4-BE49-F238E27FC236}">
                <a16:creationId xmlns:a16="http://schemas.microsoft.com/office/drawing/2014/main" id="{8437B541-595D-1700-6A76-9AF7590B1866}"/>
              </a:ext>
            </a:extLst>
          </p:cNvPr>
          <p:cNvSpPr>
            <a:spLocks noGrp="1"/>
          </p:cNvSpPr>
          <p:nvPr>
            <p:ph type="sldNum" sz="quarter" idx="16"/>
          </p:nvPr>
        </p:nvSpPr>
        <p:spPr/>
        <p:txBody>
          <a:bodyPr/>
          <a:lstStyle/>
          <a:p>
            <a:fld id="{CC057153-B650-4DEB-B370-79DDCFDCE934}" type="slidenum">
              <a:rPr lang="en-US" smtClean="0"/>
              <a:pPr/>
              <a:t>‹nr.›</a:t>
            </a:fld>
            <a:endParaRPr lang="en-US" dirty="0"/>
          </a:p>
        </p:txBody>
      </p:sp>
    </p:spTree>
    <p:extLst>
      <p:ext uri="{BB962C8B-B14F-4D97-AF65-F5344CB8AC3E}">
        <p14:creationId xmlns:p14="http://schemas.microsoft.com/office/powerpoint/2010/main" val="272660249"/>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preserve="1">
  <p:cSld name="Title, Content 7">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FC1155E4-5659-692F-6CDC-095E555AF698}"/>
              </a:ext>
            </a:extLst>
          </p:cNvPr>
          <p:cNvSpPr/>
          <p:nvPr/>
        </p:nvSpPr>
        <p:spPr>
          <a:xfrm rot="5400000" flipH="1">
            <a:off x="5175902" y="-5175894"/>
            <a:ext cx="1855397" cy="12207199"/>
          </a:xfrm>
          <a:prstGeom prst="rect">
            <a:avLst/>
          </a:prstGeom>
          <a:gradFill>
            <a:gsLst>
              <a:gs pos="0">
                <a:schemeClr val="accent5"/>
              </a:gs>
              <a:gs pos="90000">
                <a:schemeClr val="accent2"/>
              </a:gs>
            </a:gsLst>
            <a:lin ang="9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488AFD6F-0EAD-ADCF-CB9A-AB74C59048E1}"/>
              </a:ext>
            </a:extLst>
          </p:cNvPr>
          <p:cNvSpPr/>
          <p:nvPr/>
        </p:nvSpPr>
        <p:spPr>
          <a:xfrm rot="16200000">
            <a:off x="6635246" y="-3716556"/>
            <a:ext cx="1855397" cy="9288510"/>
          </a:xfrm>
          <a:prstGeom prst="rect">
            <a:avLst/>
          </a:prstGeom>
          <a:gradFill>
            <a:gsLst>
              <a:gs pos="45000">
                <a:schemeClr val="accent5">
                  <a:alpha val="0"/>
                </a:schemeClr>
              </a:gs>
              <a:gs pos="100000">
                <a:schemeClr val="accent5">
                  <a:lumMod val="60000"/>
                  <a:lumOff val="40000"/>
                </a:schemeClr>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612648" y="310896"/>
            <a:ext cx="10872216" cy="1225296"/>
          </a:xfrm>
        </p:spPr>
        <p:txBody>
          <a:bodyPr anchor="ctr">
            <a:normAutofit/>
          </a:bodyPr>
          <a:lstStyle>
            <a:lvl1pPr>
              <a:defRPr sz="3200">
                <a:solidFill>
                  <a:schemeClr val="bg1"/>
                </a:solidFill>
              </a:defRPr>
            </a:lvl1pPr>
          </a:lstStyle>
          <a:p>
            <a:r>
              <a:rPr lang="en-US" dirty="0"/>
              <a:t>Click to edit Master title style</a:t>
            </a:r>
          </a:p>
        </p:txBody>
      </p:sp>
      <p:sp>
        <p:nvSpPr>
          <p:cNvPr id="8" name="Content Placeholder 7">
            <a:extLst>
              <a:ext uri="{FF2B5EF4-FFF2-40B4-BE49-F238E27FC236}">
                <a16:creationId xmlns:a16="http://schemas.microsoft.com/office/drawing/2014/main" id="{C6F072A2-EBC7-B7EA-DA98-BAC0AA46E7A4}"/>
              </a:ext>
            </a:extLst>
          </p:cNvPr>
          <p:cNvSpPr>
            <a:spLocks noGrp="1"/>
          </p:cNvSpPr>
          <p:nvPr>
            <p:ph sz="quarter" idx="13"/>
          </p:nvPr>
        </p:nvSpPr>
        <p:spPr>
          <a:xfrm>
            <a:off x="2249424" y="2313432"/>
            <a:ext cx="8732520" cy="3895344"/>
          </a:xfrm>
        </p:spPr>
        <p:txBody>
          <a:bodyPr vert="horz" lIns="91440" tIns="45720" rIns="91440" bIns="45720" rtlCol="0" anchor="ctr">
            <a:normAutofit/>
          </a:bodyPr>
          <a:lstStyle>
            <a:lvl1pPr>
              <a:defRPr lang="en-US" dirty="0"/>
            </a:lvl1pPr>
            <a:lvl2pPr>
              <a:defRPr lang="en-US" dirty="0"/>
            </a:lvl2pPr>
            <a:lvl3pPr>
              <a:defRPr lang="en-US" dirty="0"/>
            </a:lvl3pPr>
            <a:lvl4pPr>
              <a:defRPr lang="en-US" dirty="0"/>
            </a:lvl4pPr>
            <a:lvl5pPr>
              <a:defRPr lang="en-US" dirty="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Footer Placeholder 6">
            <a:extLst>
              <a:ext uri="{FF2B5EF4-FFF2-40B4-BE49-F238E27FC236}">
                <a16:creationId xmlns:a16="http://schemas.microsoft.com/office/drawing/2014/main" id="{CA8E192A-D6F1-1585-7133-0041C85402EF}"/>
              </a:ext>
            </a:extLst>
          </p:cNvPr>
          <p:cNvSpPr>
            <a:spLocks noGrp="1"/>
          </p:cNvSpPr>
          <p:nvPr>
            <p:ph type="ftr" sz="quarter" idx="15"/>
          </p:nvPr>
        </p:nvSpPr>
        <p:spPr/>
        <p:txBody>
          <a:bodyPr/>
          <a:lstStyle/>
          <a:p>
            <a:pPr algn="l"/>
            <a:r>
              <a:rPr lang="en-US"/>
              <a:t>Sample Footer Text</a:t>
            </a:r>
            <a:endParaRPr lang="en-US" dirty="0"/>
          </a:p>
        </p:txBody>
      </p:sp>
      <p:sp>
        <p:nvSpPr>
          <p:cNvPr id="3" name="Date Placeholder 2">
            <a:extLst>
              <a:ext uri="{FF2B5EF4-FFF2-40B4-BE49-F238E27FC236}">
                <a16:creationId xmlns:a16="http://schemas.microsoft.com/office/drawing/2014/main" id="{45602332-ECCE-37C9-0CA1-1743D107C8E3}"/>
              </a:ext>
            </a:extLst>
          </p:cNvPr>
          <p:cNvSpPr>
            <a:spLocks noGrp="1"/>
          </p:cNvSpPr>
          <p:nvPr>
            <p:ph type="dt" sz="half" idx="14"/>
          </p:nvPr>
        </p:nvSpPr>
        <p:spPr/>
        <p:txBody>
          <a:bodyPr/>
          <a:lstStyle/>
          <a:p>
            <a:fld id="{2F4ED686-7864-484B-8047-F06E855FD995}" type="datetime1">
              <a:rPr lang="en-US" smtClean="0"/>
              <a:t>3/25/2026</a:t>
            </a:fld>
            <a:endParaRPr lang="en-US" dirty="0"/>
          </a:p>
        </p:txBody>
      </p:sp>
      <p:sp>
        <p:nvSpPr>
          <p:cNvPr id="9" name="Slide Number Placeholder 8">
            <a:extLst>
              <a:ext uri="{FF2B5EF4-FFF2-40B4-BE49-F238E27FC236}">
                <a16:creationId xmlns:a16="http://schemas.microsoft.com/office/drawing/2014/main" id="{8437B541-595D-1700-6A76-9AF7590B1866}"/>
              </a:ext>
            </a:extLst>
          </p:cNvPr>
          <p:cNvSpPr>
            <a:spLocks noGrp="1"/>
          </p:cNvSpPr>
          <p:nvPr>
            <p:ph type="sldNum" sz="quarter" idx="16"/>
          </p:nvPr>
        </p:nvSpPr>
        <p:spPr/>
        <p:txBody>
          <a:bodyPr/>
          <a:lstStyle/>
          <a:p>
            <a:fld id="{CC057153-B650-4DEB-B370-79DDCFDCE934}" type="slidenum">
              <a:rPr lang="en-US" smtClean="0"/>
              <a:pPr/>
              <a:t>‹nr.›</a:t>
            </a:fld>
            <a:endParaRPr lang="en-US" dirty="0"/>
          </a:p>
        </p:txBody>
      </p:sp>
    </p:spTree>
    <p:extLst>
      <p:ext uri="{BB962C8B-B14F-4D97-AF65-F5344CB8AC3E}">
        <p14:creationId xmlns:p14="http://schemas.microsoft.com/office/powerpoint/2010/main" val="1635064252"/>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preserve="1">
  <p:cSld name="Title, Content 8">
    <p:spTree>
      <p:nvGrpSpPr>
        <p:cNvPr id="1" name=""/>
        <p:cNvGrpSpPr/>
        <p:nvPr/>
      </p:nvGrpSpPr>
      <p:grpSpPr>
        <a:xfrm>
          <a:off x="0" y="0"/>
          <a:ext cx="0" cy="0"/>
          <a:chOff x="0" y="0"/>
          <a:chExt cx="0" cy="0"/>
        </a:xfrm>
      </p:grpSpPr>
      <p:grpSp>
        <p:nvGrpSpPr>
          <p:cNvPr id="12" name="Group 11">
            <a:extLst>
              <a:ext uri="{FF2B5EF4-FFF2-40B4-BE49-F238E27FC236}">
                <a16:creationId xmlns:a16="http://schemas.microsoft.com/office/drawing/2014/main" id="{1394E45B-1239-5927-7239-231AB33A23C5}"/>
              </a:ext>
              <a:ext uri="{C183D7F6-B498-43B3-948B-1728B52AA6E4}">
                <adec:decorative xmlns:adec="http://schemas.microsoft.com/office/drawing/2017/decorative" val="1"/>
              </a:ext>
            </a:extLst>
          </p:cNvPr>
          <p:cNvGrpSpPr/>
          <p:nvPr/>
        </p:nvGrpSpPr>
        <p:grpSpPr>
          <a:xfrm rot="10800000">
            <a:off x="0" y="6743026"/>
            <a:ext cx="12207200" cy="123363"/>
            <a:chOff x="-5025" y="6737718"/>
            <a:chExt cx="12207200" cy="123363"/>
          </a:xfrm>
        </p:grpSpPr>
        <p:sp>
          <p:nvSpPr>
            <p:cNvPr id="13" name="Rectangle 12">
              <a:extLst>
                <a:ext uri="{FF2B5EF4-FFF2-40B4-BE49-F238E27FC236}">
                  <a16:creationId xmlns:a16="http://schemas.microsoft.com/office/drawing/2014/main" id="{C82CCE1C-1D53-2F67-CA11-693E1CA40CC5}"/>
                </a:ext>
              </a:extLst>
            </p:cNvPr>
            <p:cNvSpPr/>
            <p:nvPr/>
          </p:nvSpPr>
          <p:spPr>
            <a:xfrm rot="5400000" flipH="1">
              <a:off x="6036894" y="695800"/>
              <a:ext cx="123362" cy="12207199"/>
            </a:xfrm>
            <a:prstGeom prst="rect">
              <a:avLst/>
            </a:prstGeom>
            <a:gradFill>
              <a:gsLst>
                <a:gs pos="0">
                  <a:schemeClr val="accent5"/>
                </a:gs>
                <a:gs pos="100000">
                  <a:schemeClr val="accent2"/>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1C77A3C2-9949-B8A0-8486-8228C60D0C3F}"/>
                </a:ext>
              </a:extLst>
            </p:cNvPr>
            <p:cNvSpPr/>
            <p:nvPr/>
          </p:nvSpPr>
          <p:spPr>
            <a:xfrm rot="16200000">
              <a:off x="9176406" y="3835311"/>
              <a:ext cx="123362" cy="5928176"/>
            </a:xfrm>
            <a:prstGeom prst="rect">
              <a:avLst/>
            </a:prstGeom>
            <a:gradFill>
              <a:gsLst>
                <a:gs pos="19000">
                  <a:schemeClr val="accent5">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612648" y="640080"/>
            <a:ext cx="3493008" cy="3621024"/>
          </a:xfrm>
        </p:spPr>
        <p:txBody>
          <a:bodyPr vert="horz" lIns="91440" tIns="45720" rIns="91440" bIns="45720" rtlCol="0" anchor="t">
            <a:normAutofit/>
          </a:bodyPr>
          <a:lstStyle>
            <a:lvl1pPr>
              <a:defRPr lang="en-US" dirty="0">
                <a:gradFill>
                  <a:gsLst>
                    <a:gs pos="0">
                      <a:schemeClr val="accent5"/>
                    </a:gs>
                    <a:gs pos="100000">
                      <a:schemeClr val="accent2"/>
                    </a:gs>
                  </a:gsLst>
                  <a:lin ang="13800000" scaled="0"/>
                </a:gradFill>
              </a:defRPr>
            </a:lvl1pPr>
          </a:lstStyle>
          <a:p>
            <a:pPr lvl="0"/>
            <a:r>
              <a:rPr lang="en-US" dirty="0"/>
              <a:t>Click to edit Master title style</a:t>
            </a:r>
          </a:p>
        </p:txBody>
      </p:sp>
      <p:sp>
        <p:nvSpPr>
          <p:cNvPr id="8" name="Content Placeholder 7">
            <a:extLst>
              <a:ext uri="{FF2B5EF4-FFF2-40B4-BE49-F238E27FC236}">
                <a16:creationId xmlns:a16="http://schemas.microsoft.com/office/drawing/2014/main" id="{8C71126E-AEFA-B45A-CD39-AC1315E03339}"/>
              </a:ext>
            </a:extLst>
          </p:cNvPr>
          <p:cNvSpPr>
            <a:spLocks noGrp="1"/>
          </p:cNvSpPr>
          <p:nvPr>
            <p:ph sz="quarter" idx="13"/>
          </p:nvPr>
        </p:nvSpPr>
        <p:spPr>
          <a:xfrm>
            <a:off x="4892040" y="640081"/>
            <a:ext cx="6675120" cy="557784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Footer Placeholder 6">
            <a:extLst>
              <a:ext uri="{FF2B5EF4-FFF2-40B4-BE49-F238E27FC236}">
                <a16:creationId xmlns:a16="http://schemas.microsoft.com/office/drawing/2014/main" id="{F3B715D2-E75C-A2E6-CE7A-70CE2EFA5E82}"/>
              </a:ext>
            </a:extLst>
          </p:cNvPr>
          <p:cNvSpPr>
            <a:spLocks noGrp="1"/>
          </p:cNvSpPr>
          <p:nvPr>
            <p:ph type="ftr" sz="quarter" idx="15"/>
          </p:nvPr>
        </p:nvSpPr>
        <p:spPr/>
        <p:txBody>
          <a:bodyPr/>
          <a:lstStyle/>
          <a:p>
            <a:pPr algn="l"/>
            <a:r>
              <a:rPr lang="en-US" dirty="0"/>
              <a:t>Sample Footer Text</a:t>
            </a:r>
          </a:p>
        </p:txBody>
      </p:sp>
      <p:sp>
        <p:nvSpPr>
          <p:cNvPr id="3" name="Date Placeholder 2">
            <a:extLst>
              <a:ext uri="{FF2B5EF4-FFF2-40B4-BE49-F238E27FC236}">
                <a16:creationId xmlns:a16="http://schemas.microsoft.com/office/drawing/2014/main" id="{11C4CAAF-9048-5116-D3C8-15E595C3BC25}"/>
              </a:ext>
            </a:extLst>
          </p:cNvPr>
          <p:cNvSpPr>
            <a:spLocks noGrp="1"/>
          </p:cNvSpPr>
          <p:nvPr>
            <p:ph type="dt" sz="half" idx="14"/>
          </p:nvPr>
        </p:nvSpPr>
        <p:spPr/>
        <p:txBody>
          <a:bodyPr/>
          <a:lstStyle/>
          <a:p>
            <a:fld id="{CB8F8C76-8E31-4D47-BC79-85F35E81929B}" type="datetime1">
              <a:rPr lang="en-US" smtClean="0"/>
              <a:t>3/25/2026</a:t>
            </a:fld>
            <a:endParaRPr lang="en-US" dirty="0"/>
          </a:p>
        </p:txBody>
      </p:sp>
      <p:sp>
        <p:nvSpPr>
          <p:cNvPr id="9" name="Slide Number Placeholder 8">
            <a:extLst>
              <a:ext uri="{FF2B5EF4-FFF2-40B4-BE49-F238E27FC236}">
                <a16:creationId xmlns:a16="http://schemas.microsoft.com/office/drawing/2014/main" id="{CBF8E49B-DD4C-66AF-8D2C-52110DB227F6}"/>
              </a:ext>
            </a:extLst>
          </p:cNvPr>
          <p:cNvSpPr>
            <a:spLocks noGrp="1"/>
          </p:cNvSpPr>
          <p:nvPr>
            <p:ph type="sldNum" sz="quarter" idx="16"/>
          </p:nvPr>
        </p:nvSpPr>
        <p:spPr/>
        <p:txBody>
          <a:bodyPr/>
          <a:lstStyle/>
          <a:p>
            <a:fld id="{CC057153-B650-4DEB-B370-79DDCFDCE934}" type="slidenum">
              <a:rPr lang="en-US" smtClean="0"/>
              <a:pPr/>
              <a:t>‹nr.›</a:t>
            </a:fld>
            <a:endParaRPr lang="en-US" dirty="0"/>
          </a:p>
        </p:txBody>
      </p:sp>
    </p:spTree>
    <p:extLst>
      <p:ext uri="{BB962C8B-B14F-4D97-AF65-F5344CB8AC3E}">
        <p14:creationId xmlns:p14="http://schemas.microsoft.com/office/powerpoint/2010/main" val="3674573098"/>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preserve="1">
  <p:cSld name="Title, Content 9">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F2293C7-9DD5-C84B-6A44-F0D117C4C94B}"/>
              </a:ext>
            </a:extLst>
          </p:cNvPr>
          <p:cNvSpPr/>
          <p:nvPr/>
        </p:nvSpPr>
        <p:spPr>
          <a:xfrm>
            <a:off x="3" y="-4323"/>
            <a:ext cx="4059076" cy="6869579"/>
          </a:xfrm>
          <a:prstGeom prst="rect">
            <a:avLst/>
          </a:prstGeom>
          <a:gradFill>
            <a:gsLst>
              <a:gs pos="7000">
                <a:schemeClr val="accent2"/>
              </a:gs>
              <a:gs pos="100000">
                <a:schemeClr val="accent5"/>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1C088F0D-A4DE-CAA0-43A6-84E52AD904F3}"/>
              </a:ext>
            </a:extLst>
          </p:cNvPr>
          <p:cNvSpPr/>
          <p:nvPr/>
        </p:nvSpPr>
        <p:spPr>
          <a:xfrm rot="10800000">
            <a:off x="-1" y="1061883"/>
            <a:ext cx="4059079" cy="5803372"/>
          </a:xfrm>
          <a:prstGeom prst="rect">
            <a:avLst/>
          </a:prstGeom>
          <a:gradFill flip="none" rotWithShape="1">
            <a:gsLst>
              <a:gs pos="0">
                <a:schemeClr val="accent5">
                  <a:lumMod val="75000"/>
                </a:schemeClr>
              </a:gs>
              <a:gs pos="60000">
                <a:schemeClr val="accent5">
                  <a:lumMod val="60000"/>
                  <a:lumOff val="40000"/>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sp>
        <p:nvSpPr>
          <p:cNvPr id="6" name="Rectangle 5">
            <a:extLst>
              <a:ext uri="{FF2B5EF4-FFF2-40B4-BE49-F238E27FC236}">
                <a16:creationId xmlns:a16="http://schemas.microsoft.com/office/drawing/2014/main" id="{25CD67E0-1350-1985-A4E1-5215AF902BF2}"/>
              </a:ext>
            </a:extLst>
          </p:cNvPr>
          <p:cNvSpPr/>
          <p:nvPr/>
        </p:nvSpPr>
        <p:spPr>
          <a:xfrm rot="16200000">
            <a:off x="-524095" y="1129367"/>
            <a:ext cx="5716870" cy="3449479"/>
          </a:xfrm>
          <a:prstGeom prst="rect">
            <a:avLst/>
          </a:prstGeom>
          <a:gradFill>
            <a:gsLst>
              <a:gs pos="0">
                <a:schemeClr val="accent5">
                  <a:alpha val="86000"/>
                </a:schemeClr>
              </a:gs>
              <a:gs pos="57000">
                <a:schemeClr val="accent2">
                  <a:alpha val="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612648" y="640080"/>
            <a:ext cx="3081528" cy="4014216"/>
          </a:xfrm>
        </p:spPr>
        <p:txBody>
          <a:bodyPr vert="horz" lIns="91440" tIns="45720" rIns="91440" bIns="45720" rtlCol="0" anchor="t">
            <a:normAutofit/>
          </a:bodyPr>
          <a:lstStyle>
            <a:lvl1pPr>
              <a:defRPr lang="en-US" dirty="0">
                <a:solidFill>
                  <a:schemeClr val="bg1"/>
                </a:solidFill>
              </a:defRPr>
            </a:lvl1pPr>
          </a:lstStyle>
          <a:p>
            <a:pPr lvl="0"/>
            <a:r>
              <a:rPr lang="en-US" dirty="0"/>
              <a:t>Click to edit Master title style</a:t>
            </a:r>
          </a:p>
        </p:txBody>
      </p:sp>
      <p:sp>
        <p:nvSpPr>
          <p:cNvPr id="8" name="Content Placeholder 7">
            <a:extLst>
              <a:ext uri="{FF2B5EF4-FFF2-40B4-BE49-F238E27FC236}">
                <a16:creationId xmlns:a16="http://schemas.microsoft.com/office/drawing/2014/main" id="{8C71126E-AEFA-B45A-CD39-AC1315E03339}"/>
              </a:ext>
            </a:extLst>
          </p:cNvPr>
          <p:cNvSpPr>
            <a:spLocks noGrp="1"/>
          </p:cNvSpPr>
          <p:nvPr>
            <p:ph sz="quarter" idx="13"/>
          </p:nvPr>
        </p:nvSpPr>
        <p:spPr>
          <a:xfrm>
            <a:off x="4892040" y="640081"/>
            <a:ext cx="6675120" cy="557784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Footer Placeholder 10">
            <a:extLst>
              <a:ext uri="{FF2B5EF4-FFF2-40B4-BE49-F238E27FC236}">
                <a16:creationId xmlns:a16="http://schemas.microsoft.com/office/drawing/2014/main" id="{2B6B8768-08ED-B8FE-AB87-3961B13E76EC}"/>
              </a:ext>
            </a:extLst>
          </p:cNvPr>
          <p:cNvSpPr>
            <a:spLocks noGrp="1"/>
          </p:cNvSpPr>
          <p:nvPr>
            <p:ph type="ftr" sz="quarter" idx="15"/>
          </p:nvPr>
        </p:nvSpPr>
        <p:spPr>
          <a:xfrm>
            <a:off x="612648" y="6318504"/>
            <a:ext cx="3446431" cy="365760"/>
          </a:xfrm>
        </p:spPr>
        <p:txBody>
          <a:bodyPr/>
          <a:lstStyle>
            <a:lvl1pPr>
              <a:defRPr>
                <a:solidFill>
                  <a:schemeClr val="bg1"/>
                </a:solidFill>
              </a:defRPr>
            </a:lvl1pPr>
          </a:lstStyle>
          <a:p>
            <a:r>
              <a:rPr lang="en-US"/>
              <a:t>Sample Footer Text</a:t>
            </a:r>
            <a:endParaRPr lang="en-US" dirty="0"/>
          </a:p>
        </p:txBody>
      </p:sp>
      <p:sp>
        <p:nvSpPr>
          <p:cNvPr id="10" name="Date Placeholder 9">
            <a:extLst>
              <a:ext uri="{FF2B5EF4-FFF2-40B4-BE49-F238E27FC236}">
                <a16:creationId xmlns:a16="http://schemas.microsoft.com/office/drawing/2014/main" id="{0790CD73-4635-8D46-A7E8-EDF5E35D34ED}"/>
              </a:ext>
            </a:extLst>
          </p:cNvPr>
          <p:cNvSpPr>
            <a:spLocks noGrp="1"/>
          </p:cNvSpPr>
          <p:nvPr>
            <p:ph type="dt" sz="half" idx="14"/>
          </p:nvPr>
        </p:nvSpPr>
        <p:spPr/>
        <p:txBody>
          <a:bodyPr/>
          <a:lstStyle/>
          <a:p>
            <a:fld id="{85640267-1344-46BE-B105-162E68855468}" type="datetime1">
              <a:rPr lang="en-US" smtClean="0"/>
              <a:t>3/25/2026</a:t>
            </a:fld>
            <a:endParaRPr lang="en-US" dirty="0"/>
          </a:p>
        </p:txBody>
      </p:sp>
      <p:sp>
        <p:nvSpPr>
          <p:cNvPr id="12" name="Slide Number Placeholder 11">
            <a:extLst>
              <a:ext uri="{FF2B5EF4-FFF2-40B4-BE49-F238E27FC236}">
                <a16:creationId xmlns:a16="http://schemas.microsoft.com/office/drawing/2014/main" id="{CE7E57EE-CAE7-24C5-9F1D-159F32ADDDD0}"/>
              </a:ext>
            </a:extLst>
          </p:cNvPr>
          <p:cNvSpPr>
            <a:spLocks noGrp="1"/>
          </p:cNvSpPr>
          <p:nvPr>
            <p:ph type="sldNum" sz="quarter" idx="16"/>
          </p:nvPr>
        </p:nvSpPr>
        <p:spPr/>
        <p:txBody>
          <a:bodyPr/>
          <a:lstStyle/>
          <a:p>
            <a:fld id="{CC057153-B650-4DEB-B370-79DDCFDCE934}" type="slidenum">
              <a:rPr lang="en-US" smtClean="0"/>
              <a:pPr/>
              <a:t>‹nr.›</a:t>
            </a:fld>
            <a:endParaRPr lang="en-US" dirty="0"/>
          </a:p>
        </p:txBody>
      </p:sp>
    </p:spTree>
    <p:extLst>
      <p:ext uri="{BB962C8B-B14F-4D97-AF65-F5344CB8AC3E}">
        <p14:creationId xmlns:p14="http://schemas.microsoft.com/office/powerpoint/2010/main" val="3373745927"/>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preserve="1">
  <p:cSld name="Title, Content Photo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5605272" y="502920"/>
            <a:ext cx="5961888" cy="1197864"/>
          </a:xfrm>
        </p:spPr>
        <p:txBody>
          <a:bodyPr anchor="b"/>
          <a:lstStyle/>
          <a:p>
            <a:r>
              <a:rPr lang="en-US" dirty="0"/>
              <a:t>Click to edit Master title style</a:t>
            </a:r>
          </a:p>
        </p:txBody>
      </p:sp>
      <p:grpSp>
        <p:nvGrpSpPr>
          <p:cNvPr id="3" name="Group 2">
            <a:extLst>
              <a:ext uri="{FF2B5EF4-FFF2-40B4-BE49-F238E27FC236}">
                <a16:creationId xmlns:a16="http://schemas.microsoft.com/office/drawing/2014/main" id="{125E9B8B-7499-A48C-F314-3620CFFB8E0B}"/>
              </a:ext>
              <a:ext uri="{C183D7F6-B498-43B3-948B-1728B52AA6E4}">
                <adec:decorative xmlns:adec="http://schemas.microsoft.com/office/drawing/2017/decorative" val="1"/>
              </a:ext>
            </a:extLst>
          </p:cNvPr>
          <p:cNvGrpSpPr/>
          <p:nvPr/>
        </p:nvGrpSpPr>
        <p:grpSpPr>
          <a:xfrm>
            <a:off x="0" y="0"/>
            <a:ext cx="123362" cy="6858000"/>
            <a:chOff x="12068638" y="0"/>
            <a:chExt cx="123362" cy="6858000"/>
          </a:xfrm>
        </p:grpSpPr>
        <p:sp>
          <p:nvSpPr>
            <p:cNvPr id="9" name="Rectangle 8">
              <a:extLst>
                <a:ext uri="{FF2B5EF4-FFF2-40B4-BE49-F238E27FC236}">
                  <a16:creationId xmlns:a16="http://schemas.microsoft.com/office/drawing/2014/main" id="{139B506F-0FAC-8905-0F05-E889644A7B96}"/>
                </a:ext>
              </a:extLst>
            </p:cNvPr>
            <p:cNvSpPr/>
            <p:nvPr/>
          </p:nvSpPr>
          <p:spPr>
            <a:xfrm>
              <a:off x="12068638" y="0"/>
              <a:ext cx="123362" cy="6858000"/>
            </a:xfrm>
            <a:prstGeom prst="rect">
              <a:avLst/>
            </a:prstGeom>
            <a:gradFill>
              <a:gsLst>
                <a:gs pos="0">
                  <a:schemeClr val="accent2"/>
                </a:gs>
                <a:gs pos="100000">
                  <a:schemeClr val="accent5"/>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EDAC1EBA-955D-23C1-CCE1-CF2C6CBFD05B}"/>
                </a:ext>
              </a:extLst>
            </p:cNvPr>
            <p:cNvSpPr/>
            <p:nvPr/>
          </p:nvSpPr>
          <p:spPr>
            <a:xfrm>
              <a:off x="12068638" y="3527553"/>
              <a:ext cx="123362" cy="3330447"/>
            </a:xfrm>
            <a:prstGeom prst="rect">
              <a:avLst/>
            </a:prstGeom>
            <a:gradFill>
              <a:gsLst>
                <a:gs pos="19000">
                  <a:schemeClr val="accent5">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1" name="Picture Placeholder 10">
            <a:extLst>
              <a:ext uri="{FF2B5EF4-FFF2-40B4-BE49-F238E27FC236}">
                <a16:creationId xmlns:a16="http://schemas.microsoft.com/office/drawing/2014/main" id="{F96EE962-E57A-8EDB-7169-6EB04FA7539A}"/>
              </a:ext>
            </a:extLst>
          </p:cNvPr>
          <p:cNvSpPr>
            <a:spLocks noGrp="1"/>
          </p:cNvSpPr>
          <p:nvPr>
            <p:ph type="pic" sz="quarter" idx="15" hasCustomPrompt="1"/>
          </p:nvPr>
        </p:nvSpPr>
        <p:spPr>
          <a:xfrm>
            <a:off x="115866" y="0"/>
            <a:ext cx="4837176" cy="6858000"/>
          </a:xfrm>
          <a:blipFill>
            <a:blip r:embed="rId2">
              <a:alphaModFix amt="60000"/>
            </a:blip>
            <a:stretch>
              <a:fillRect/>
            </a:stretch>
          </a:blipFill>
        </p:spPr>
        <p:txBody>
          <a:bodyPr/>
          <a:lstStyle>
            <a:lvl1pPr marL="0" indent="0">
              <a:buNone/>
              <a:defRPr/>
            </a:lvl1pPr>
          </a:lstStyle>
          <a:p>
            <a:r>
              <a:rPr lang="en-US" dirty="0"/>
              <a:t>.</a:t>
            </a:r>
          </a:p>
        </p:txBody>
      </p:sp>
      <p:sp>
        <p:nvSpPr>
          <p:cNvPr id="8" name="Content Placeholder 7">
            <a:extLst>
              <a:ext uri="{FF2B5EF4-FFF2-40B4-BE49-F238E27FC236}">
                <a16:creationId xmlns:a16="http://schemas.microsoft.com/office/drawing/2014/main" id="{818B74D6-CD72-B859-C229-60DB988B25E3}"/>
              </a:ext>
            </a:extLst>
          </p:cNvPr>
          <p:cNvSpPr>
            <a:spLocks noGrp="1"/>
          </p:cNvSpPr>
          <p:nvPr>
            <p:ph sz="quarter" idx="14"/>
          </p:nvPr>
        </p:nvSpPr>
        <p:spPr>
          <a:xfrm>
            <a:off x="5605272" y="1801367"/>
            <a:ext cx="5961888" cy="445312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a:extLst>
              <a:ext uri="{FF2B5EF4-FFF2-40B4-BE49-F238E27FC236}">
                <a16:creationId xmlns:a16="http://schemas.microsoft.com/office/drawing/2014/main" id="{D851225D-49EF-5752-ACF2-F43EB2B36332}"/>
              </a:ext>
            </a:extLst>
          </p:cNvPr>
          <p:cNvSpPr>
            <a:spLocks noGrp="1"/>
          </p:cNvSpPr>
          <p:nvPr>
            <p:ph type="ftr" sz="quarter" idx="17"/>
          </p:nvPr>
        </p:nvSpPr>
        <p:spPr>
          <a:xfrm>
            <a:off x="5605272" y="6318504"/>
            <a:ext cx="4096512" cy="365760"/>
          </a:xfrm>
        </p:spPr>
        <p:txBody>
          <a:bodyPr/>
          <a:lstStyle/>
          <a:p>
            <a:r>
              <a:rPr lang="en-US" dirty="0"/>
              <a:t>Sample Footer Text</a:t>
            </a:r>
          </a:p>
        </p:txBody>
      </p:sp>
      <p:sp>
        <p:nvSpPr>
          <p:cNvPr id="4" name="Date Placeholder 3">
            <a:extLst>
              <a:ext uri="{FF2B5EF4-FFF2-40B4-BE49-F238E27FC236}">
                <a16:creationId xmlns:a16="http://schemas.microsoft.com/office/drawing/2014/main" id="{93A362DD-3333-1184-E97C-2FDF9D599F49}"/>
              </a:ext>
            </a:extLst>
          </p:cNvPr>
          <p:cNvSpPr>
            <a:spLocks noGrp="1"/>
          </p:cNvSpPr>
          <p:nvPr>
            <p:ph type="dt" sz="half" idx="16"/>
          </p:nvPr>
        </p:nvSpPr>
        <p:spPr>
          <a:xfrm>
            <a:off x="9701784" y="6318504"/>
            <a:ext cx="1865376" cy="365760"/>
          </a:xfrm>
        </p:spPr>
        <p:txBody>
          <a:bodyPr/>
          <a:lstStyle/>
          <a:p>
            <a:fld id="{1C45E567-307A-4358-87B7-AFD16C4C07D5}" type="datetime1">
              <a:rPr lang="en-US" smtClean="0"/>
              <a:t>3/25/2026</a:t>
            </a:fld>
            <a:endParaRPr lang="en-US" dirty="0"/>
          </a:p>
        </p:txBody>
      </p:sp>
      <p:sp>
        <p:nvSpPr>
          <p:cNvPr id="6" name="Slide Number Placeholder 5">
            <a:extLst>
              <a:ext uri="{FF2B5EF4-FFF2-40B4-BE49-F238E27FC236}">
                <a16:creationId xmlns:a16="http://schemas.microsoft.com/office/drawing/2014/main" id="{7C21012C-B1FA-A889-A45D-1DA431A41443}"/>
              </a:ext>
            </a:extLst>
          </p:cNvPr>
          <p:cNvSpPr>
            <a:spLocks noGrp="1"/>
          </p:cNvSpPr>
          <p:nvPr>
            <p:ph type="sldNum" sz="quarter" idx="18"/>
          </p:nvPr>
        </p:nvSpPr>
        <p:spPr/>
        <p:txBody>
          <a:bodyPr/>
          <a:lstStyle/>
          <a:p>
            <a:fld id="{CC057153-B650-4DEB-B370-79DDCFDCE934}" type="slidenum">
              <a:rPr lang="en-US" smtClean="0"/>
              <a:pPr/>
              <a:t>‹nr.›</a:t>
            </a:fld>
            <a:endParaRPr lang="en-US" dirty="0"/>
          </a:p>
        </p:txBody>
      </p:sp>
    </p:spTree>
    <p:extLst>
      <p:ext uri="{BB962C8B-B14F-4D97-AF65-F5344CB8AC3E}">
        <p14:creationId xmlns:p14="http://schemas.microsoft.com/office/powerpoint/2010/main" val="271959095"/>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preserve="1">
  <p:cSld name="Title, Content Photo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2648" y="502920"/>
            <a:ext cx="6858000" cy="841248"/>
          </a:xfrm>
        </p:spPr>
        <p:txBody>
          <a:bodyPr anchor="b"/>
          <a:lstStyle/>
          <a:p>
            <a:r>
              <a:rPr lang="en-US" dirty="0"/>
              <a:t>Click to edit Master title style</a:t>
            </a:r>
          </a:p>
        </p:txBody>
      </p:sp>
      <p:sp>
        <p:nvSpPr>
          <p:cNvPr id="8" name="Content Placeholder 7">
            <a:extLst>
              <a:ext uri="{FF2B5EF4-FFF2-40B4-BE49-F238E27FC236}">
                <a16:creationId xmlns:a16="http://schemas.microsoft.com/office/drawing/2014/main" id="{07755DB3-9272-8E5E-039F-AC14A2C07898}"/>
              </a:ext>
            </a:extLst>
          </p:cNvPr>
          <p:cNvSpPr>
            <a:spLocks noGrp="1"/>
          </p:cNvSpPr>
          <p:nvPr>
            <p:ph sz="quarter" idx="14"/>
          </p:nvPr>
        </p:nvSpPr>
        <p:spPr>
          <a:xfrm>
            <a:off x="612648" y="1472184"/>
            <a:ext cx="6858000" cy="4782312"/>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Footer Placeholder 3">
            <a:extLst>
              <a:ext uri="{FF2B5EF4-FFF2-40B4-BE49-F238E27FC236}">
                <a16:creationId xmlns:a16="http://schemas.microsoft.com/office/drawing/2014/main" id="{655B44AF-FB05-4BBA-5AC9-C89D1BB5BE69}"/>
              </a:ext>
            </a:extLst>
          </p:cNvPr>
          <p:cNvSpPr>
            <a:spLocks noGrp="1"/>
          </p:cNvSpPr>
          <p:nvPr>
            <p:ph type="ftr" sz="quarter" idx="17"/>
          </p:nvPr>
        </p:nvSpPr>
        <p:spPr/>
        <p:txBody>
          <a:bodyPr/>
          <a:lstStyle/>
          <a:p>
            <a:r>
              <a:rPr lang="en-US"/>
              <a:t>Sample Footer Text</a:t>
            </a:r>
            <a:endParaRPr lang="en-US" dirty="0"/>
          </a:p>
        </p:txBody>
      </p:sp>
      <p:sp>
        <p:nvSpPr>
          <p:cNvPr id="3" name="Date Placeholder 2">
            <a:extLst>
              <a:ext uri="{FF2B5EF4-FFF2-40B4-BE49-F238E27FC236}">
                <a16:creationId xmlns:a16="http://schemas.microsoft.com/office/drawing/2014/main" id="{2632EABA-2011-B91D-C867-6B03C4743305}"/>
              </a:ext>
            </a:extLst>
          </p:cNvPr>
          <p:cNvSpPr>
            <a:spLocks noGrp="1"/>
          </p:cNvSpPr>
          <p:nvPr>
            <p:ph type="dt" sz="half" idx="16"/>
          </p:nvPr>
        </p:nvSpPr>
        <p:spPr>
          <a:xfrm>
            <a:off x="4709160" y="6318504"/>
            <a:ext cx="2350008" cy="365760"/>
          </a:xfrm>
        </p:spPr>
        <p:txBody>
          <a:bodyPr/>
          <a:lstStyle/>
          <a:p>
            <a:fld id="{E016730A-3443-4D7F-BC47-3A3CDB3837FC}" type="datetime1">
              <a:rPr lang="en-US" smtClean="0"/>
              <a:t>3/25/2026</a:t>
            </a:fld>
            <a:endParaRPr lang="en-US" dirty="0"/>
          </a:p>
        </p:txBody>
      </p:sp>
      <p:sp>
        <p:nvSpPr>
          <p:cNvPr id="13" name="Slide Number Placeholder 12">
            <a:extLst>
              <a:ext uri="{FF2B5EF4-FFF2-40B4-BE49-F238E27FC236}">
                <a16:creationId xmlns:a16="http://schemas.microsoft.com/office/drawing/2014/main" id="{437E37F5-E579-D12C-536E-A9118707E1C6}"/>
              </a:ext>
            </a:extLst>
          </p:cNvPr>
          <p:cNvSpPr>
            <a:spLocks noGrp="1"/>
          </p:cNvSpPr>
          <p:nvPr>
            <p:ph type="sldNum" sz="quarter" idx="18"/>
          </p:nvPr>
        </p:nvSpPr>
        <p:spPr>
          <a:xfrm>
            <a:off x="6976872" y="6318504"/>
            <a:ext cx="493776" cy="365760"/>
          </a:xfrm>
        </p:spPr>
        <p:txBody>
          <a:bodyPr/>
          <a:lstStyle/>
          <a:p>
            <a:fld id="{CC057153-B650-4DEB-B370-79DDCFDCE934}" type="slidenum">
              <a:rPr lang="en-US" smtClean="0"/>
              <a:pPr/>
              <a:t>‹nr.›</a:t>
            </a:fld>
            <a:endParaRPr lang="en-US" dirty="0"/>
          </a:p>
        </p:txBody>
      </p:sp>
      <p:sp>
        <p:nvSpPr>
          <p:cNvPr id="9" name="Picture Placeholder 8">
            <a:extLst>
              <a:ext uri="{FF2B5EF4-FFF2-40B4-BE49-F238E27FC236}">
                <a16:creationId xmlns:a16="http://schemas.microsoft.com/office/drawing/2014/main" id="{19D3616B-B0C6-AB9E-48FA-05090671826A}"/>
              </a:ext>
            </a:extLst>
          </p:cNvPr>
          <p:cNvSpPr>
            <a:spLocks noGrp="1"/>
          </p:cNvSpPr>
          <p:nvPr>
            <p:ph type="pic" sz="quarter" idx="15" hasCustomPrompt="1"/>
          </p:nvPr>
        </p:nvSpPr>
        <p:spPr>
          <a:xfrm>
            <a:off x="8129142" y="0"/>
            <a:ext cx="3939493" cy="6858000"/>
          </a:xfrm>
          <a:blipFill>
            <a:blip r:embed="rId2">
              <a:alphaModFix amt="60000"/>
            </a:blip>
            <a:stretch>
              <a:fillRect/>
            </a:stretch>
          </a:blipFill>
        </p:spPr>
        <p:txBody>
          <a:bodyPr/>
          <a:lstStyle>
            <a:lvl1pPr marL="0" indent="0">
              <a:buNone/>
              <a:defRPr/>
            </a:lvl1pPr>
          </a:lstStyle>
          <a:p>
            <a:r>
              <a:rPr lang="en-US" dirty="0"/>
              <a:t>.</a:t>
            </a:r>
          </a:p>
        </p:txBody>
      </p:sp>
      <p:grpSp>
        <p:nvGrpSpPr>
          <p:cNvPr id="10" name="Group 9">
            <a:extLst>
              <a:ext uri="{FF2B5EF4-FFF2-40B4-BE49-F238E27FC236}">
                <a16:creationId xmlns:a16="http://schemas.microsoft.com/office/drawing/2014/main" id="{D5BBFBAF-5922-A442-5D1A-BC28ADE0D2B7}"/>
              </a:ext>
              <a:ext uri="{C183D7F6-B498-43B3-948B-1728B52AA6E4}">
                <adec:decorative xmlns:adec="http://schemas.microsoft.com/office/drawing/2017/decorative" val="1"/>
              </a:ext>
            </a:extLst>
          </p:cNvPr>
          <p:cNvGrpSpPr/>
          <p:nvPr/>
        </p:nvGrpSpPr>
        <p:grpSpPr>
          <a:xfrm>
            <a:off x="12068638" y="0"/>
            <a:ext cx="123362" cy="6858000"/>
            <a:chOff x="12068638" y="0"/>
            <a:chExt cx="123362" cy="6858000"/>
          </a:xfrm>
        </p:grpSpPr>
        <p:sp>
          <p:nvSpPr>
            <p:cNvPr id="11" name="Rectangle 10">
              <a:extLst>
                <a:ext uri="{FF2B5EF4-FFF2-40B4-BE49-F238E27FC236}">
                  <a16:creationId xmlns:a16="http://schemas.microsoft.com/office/drawing/2014/main" id="{E9DBF79C-336C-A5FC-F9A7-F678FEB5C351}"/>
                </a:ext>
              </a:extLst>
            </p:cNvPr>
            <p:cNvSpPr/>
            <p:nvPr/>
          </p:nvSpPr>
          <p:spPr>
            <a:xfrm>
              <a:off x="12068638" y="0"/>
              <a:ext cx="123362" cy="6858000"/>
            </a:xfrm>
            <a:prstGeom prst="rect">
              <a:avLst/>
            </a:prstGeom>
            <a:gradFill>
              <a:gsLst>
                <a:gs pos="0">
                  <a:schemeClr val="accent2"/>
                </a:gs>
                <a:gs pos="100000">
                  <a:schemeClr val="accent5"/>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2B3E95C8-0894-01F3-97E4-60803AAA24AF}"/>
                </a:ext>
              </a:extLst>
            </p:cNvPr>
            <p:cNvSpPr/>
            <p:nvPr/>
          </p:nvSpPr>
          <p:spPr>
            <a:xfrm>
              <a:off x="12068638" y="3527553"/>
              <a:ext cx="123362" cy="3330447"/>
            </a:xfrm>
            <a:prstGeom prst="rect">
              <a:avLst/>
            </a:prstGeom>
            <a:gradFill>
              <a:gsLst>
                <a:gs pos="19000">
                  <a:schemeClr val="accent5">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33531526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C199B626-B856-464E-A5E3-487988D7D9F4}" type="slidenum">
              <a:rPr lang="en-US"/>
              <a:pPr/>
              <a:t>‹nr.›</a:t>
            </a:fld>
            <a:endParaRPr lang="en-US"/>
          </a:p>
        </p:txBody>
      </p:sp>
    </p:spTree>
    <p:extLst>
      <p:ext uri="{BB962C8B-B14F-4D97-AF65-F5344CB8AC3E}">
        <p14:creationId xmlns:p14="http://schemas.microsoft.com/office/powerpoint/2010/main" val="925105649"/>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preserve="1">
  <p:cSld name="Title, Content Photo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4706516" y="502920"/>
            <a:ext cx="6858000" cy="841248"/>
          </a:xfrm>
        </p:spPr>
        <p:txBody>
          <a:bodyPr anchor="b"/>
          <a:lstStyle/>
          <a:p>
            <a:r>
              <a:rPr lang="en-US" dirty="0"/>
              <a:t>Click to edit Master title style</a:t>
            </a:r>
          </a:p>
        </p:txBody>
      </p:sp>
      <p:sp>
        <p:nvSpPr>
          <p:cNvPr id="10" name="Picture Placeholder 9">
            <a:extLst>
              <a:ext uri="{FF2B5EF4-FFF2-40B4-BE49-F238E27FC236}">
                <a16:creationId xmlns:a16="http://schemas.microsoft.com/office/drawing/2014/main" id="{8AF4E90B-EF6F-24B4-C4FE-7FBC72B7E9EE}"/>
              </a:ext>
            </a:extLst>
          </p:cNvPr>
          <p:cNvSpPr>
            <a:spLocks noGrp="1"/>
          </p:cNvSpPr>
          <p:nvPr>
            <p:ph type="pic" sz="quarter" idx="15" hasCustomPrompt="1"/>
          </p:nvPr>
        </p:nvSpPr>
        <p:spPr>
          <a:xfrm>
            <a:off x="115867" y="0"/>
            <a:ext cx="3968496" cy="6858000"/>
          </a:xfrm>
          <a:blipFill>
            <a:blip r:embed="rId2">
              <a:alphaModFix amt="60000"/>
            </a:blip>
            <a:stretch>
              <a:fillRect/>
            </a:stretch>
          </a:blipFill>
        </p:spPr>
        <p:txBody>
          <a:bodyPr/>
          <a:lstStyle>
            <a:lvl1pPr marL="0" indent="0">
              <a:buNone/>
              <a:defRPr/>
            </a:lvl1pPr>
          </a:lstStyle>
          <a:p>
            <a:r>
              <a:rPr lang="en-US" dirty="0"/>
              <a:t>.</a:t>
            </a:r>
          </a:p>
        </p:txBody>
      </p:sp>
      <p:grpSp>
        <p:nvGrpSpPr>
          <p:cNvPr id="11" name="Group 10">
            <a:extLst>
              <a:ext uri="{FF2B5EF4-FFF2-40B4-BE49-F238E27FC236}">
                <a16:creationId xmlns:a16="http://schemas.microsoft.com/office/drawing/2014/main" id="{3F50B082-E806-677A-B150-164003C5BF2E}"/>
              </a:ext>
              <a:ext uri="{C183D7F6-B498-43B3-948B-1728B52AA6E4}">
                <adec:decorative xmlns:adec="http://schemas.microsoft.com/office/drawing/2017/decorative" val="1"/>
              </a:ext>
            </a:extLst>
          </p:cNvPr>
          <p:cNvGrpSpPr/>
          <p:nvPr/>
        </p:nvGrpSpPr>
        <p:grpSpPr>
          <a:xfrm>
            <a:off x="0" y="0"/>
            <a:ext cx="123362" cy="6858000"/>
            <a:chOff x="12068638" y="0"/>
            <a:chExt cx="123362" cy="6858000"/>
          </a:xfrm>
        </p:grpSpPr>
        <p:sp>
          <p:nvSpPr>
            <p:cNvPr id="12" name="Rectangle 11">
              <a:extLst>
                <a:ext uri="{FF2B5EF4-FFF2-40B4-BE49-F238E27FC236}">
                  <a16:creationId xmlns:a16="http://schemas.microsoft.com/office/drawing/2014/main" id="{CEBF228F-ECC6-8326-8C59-4539BE646E46}"/>
                </a:ext>
              </a:extLst>
            </p:cNvPr>
            <p:cNvSpPr/>
            <p:nvPr/>
          </p:nvSpPr>
          <p:spPr>
            <a:xfrm>
              <a:off x="12068638" y="0"/>
              <a:ext cx="123362" cy="6858000"/>
            </a:xfrm>
            <a:prstGeom prst="rect">
              <a:avLst/>
            </a:prstGeom>
            <a:gradFill>
              <a:gsLst>
                <a:gs pos="0">
                  <a:schemeClr val="accent2"/>
                </a:gs>
                <a:gs pos="100000">
                  <a:schemeClr val="accent5"/>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29E235C-963A-D79C-5145-5233B1FD5A89}"/>
                </a:ext>
              </a:extLst>
            </p:cNvPr>
            <p:cNvSpPr/>
            <p:nvPr/>
          </p:nvSpPr>
          <p:spPr>
            <a:xfrm>
              <a:off x="12068638" y="3527553"/>
              <a:ext cx="123362" cy="3330447"/>
            </a:xfrm>
            <a:prstGeom prst="rect">
              <a:avLst/>
            </a:prstGeom>
            <a:gradFill>
              <a:gsLst>
                <a:gs pos="19000">
                  <a:schemeClr val="accent5">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8" name="Content Placeholder 7">
            <a:extLst>
              <a:ext uri="{FF2B5EF4-FFF2-40B4-BE49-F238E27FC236}">
                <a16:creationId xmlns:a16="http://schemas.microsoft.com/office/drawing/2014/main" id="{818B74D6-CD72-B859-C229-60DB988B25E3}"/>
              </a:ext>
            </a:extLst>
          </p:cNvPr>
          <p:cNvSpPr>
            <a:spLocks noGrp="1"/>
          </p:cNvSpPr>
          <p:nvPr>
            <p:ph sz="quarter" idx="14"/>
          </p:nvPr>
        </p:nvSpPr>
        <p:spPr>
          <a:xfrm>
            <a:off x="4706516" y="1472183"/>
            <a:ext cx="6858000" cy="4782312"/>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Footer Placeholder 3">
            <a:extLst>
              <a:ext uri="{FF2B5EF4-FFF2-40B4-BE49-F238E27FC236}">
                <a16:creationId xmlns:a16="http://schemas.microsoft.com/office/drawing/2014/main" id="{046FDC5C-46E3-4585-C089-E091BE6E5D36}"/>
              </a:ext>
            </a:extLst>
          </p:cNvPr>
          <p:cNvSpPr>
            <a:spLocks noGrp="1"/>
          </p:cNvSpPr>
          <p:nvPr>
            <p:ph type="ftr" sz="quarter" idx="17"/>
          </p:nvPr>
        </p:nvSpPr>
        <p:spPr>
          <a:xfrm>
            <a:off x="4706516" y="6318504"/>
            <a:ext cx="4096512" cy="365760"/>
          </a:xfrm>
        </p:spPr>
        <p:txBody>
          <a:bodyPr/>
          <a:lstStyle/>
          <a:p>
            <a:r>
              <a:rPr lang="en-US" dirty="0"/>
              <a:t>Sample Footer Text</a:t>
            </a:r>
          </a:p>
        </p:txBody>
      </p:sp>
      <p:sp>
        <p:nvSpPr>
          <p:cNvPr id="3" name="Date Placeholder 2">
            <a:extLst>
              <a:ext uri="{FF2B5EF4-FFF2-40B4-BE49-F238E27FC236}">
                <a16:creationId xmlns:a16="http://schemas.microsoft.com/office/drawing/2014/main" id="{5721447D-8AA6-9863-0212-376200A916F4}"/>
              </a:ext>
            </a:extLst>
          </p:cNvPr>
          <p:cNvSpPr>
            <a:spLocks noGrp="1"/>
          </p:cNvSpPr>
          <p:nvPr>
            <p:ph type="dt" sz="half" idx="16"/>
          </p:nvPr>
        </p:nvSpPr>
        <p:spPr>
          <a:xfrm>
            <a:off x="8729070" y="6318504"/>
            <a:ext cx="2838090" cy="365760"/>
          </a:xfrm>
        </p:spPr>
        <p:txBody>
          <a:bodyPr/>
          <a:lstStyle/>
          <a:p>
            <a:fld id="{D9193AC5-F257-4C01-8A7B-A4CD87F22F04}" type="datetime1">
              <a:rPr lang="en-US" smtClean="0"/>
              <a:t>3/25/2026</a:t>
            </a:fld>
            <a:endParaRPr lang="en-US" dirty="0"/>
          </a:p>
        </p:txBody>
      </p:sp>
      <p:sp>
        <p:nvSpPr>
          <p:cNvPr id="9" name="Slide Number Placeholder 8">
            <a:extLst>
              <a:ext uri="{FF2B5EF4-FFF2-40B4-BE49-F238E27FC236}">
                <a16:creationId xmlns:a16="http://schemas.microsoft.com/office/drawing/2014/main" id="{86395A93-90A0-8500-32A5-2011DF9658FA}"/>
              </a:ext>
            </a:extLst>
          </p:cNvPr>
          <p:cNvSpPr>
            <a:spLocks noGrp="1"/>
          </p:cNvSpPr>
          <p:nvPr>
            <p:ph type="sldNum" sz="quarter" idx="18"/>
          </p:nvPr>
        </p:nvSpPr>
        <p:spPr/>
        <p:txBody>
          <a:bodyPr/>
          <a:lstStyle/>
          <a:p>
            <a:fld id="{CC057153-B650-4DEB-B370-79DDCFDCE934}" type="slidenum">
              <a:rPr lang="en-US" smtClean="0"/>
              <a:pPr/>
              <a:t>‹nr.›</a:t>
            </a:fld>
            <a:endParaRPr lang="en-US" dirty="0"/>
          </a:p>
        </p:txBody>
      </p:sp>
    </p:spTree>
    <p:extLst>
      <p:ext uri="{BB962C8B-B14F-4D97-AF65-F5344CB8AC3E}">
        <p14:creationId xmlns:p14="http://schemas.microsoft.com/office/powerpoint/2010/main" val="4121387958"/>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preserve="1">
  <p:cSld name="Title, Content Photo 4">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87AE7BB9-8F3B-888B-7C5F-C693E4B78B3D}"/>
              </a:ext>
              <a:ext uri="{C183D7F6-B498-43B3-948B-1728B52AA6E4}">
                <adec:decorative xmlns:adec="http://schemas.microsoft.com/office/drawing/2017/decorative" val="1"/>
              </a:ext>
            </a:extLst>
          </p:cNvPr>
          <p:cNvGrpSpPr/>
          <p:nvPr/>
        </p:nvGrpSpPr>
        <p:grpSpPr>
          <a:xfrm>
            <a:off x="12068638" y="0"/>
            <a:ext cx="123362" cy="6858000"/>
            <a:chOff x="12068638" y="0"/>
            <a:chExt cx="123362" cy="6858000"/>
          </a:xfrm>
        </p:grpSpPr>
        <p:sp>
          <p:nvSpPr>
            <p:cNvPr id="9" name="Rectangle 8">
              <a:extLst>
                <a:ext uri="{FF2B5EF4-FFF2-40B4-BE49-F238E27FC236}">
                  <a16:creationId xmlns:a16="http://schemas.microsoft.com/office/drawing/2014/main" id="{7CA2AA3A-CAA5-475A-C3CD-9ABFCE2B0092}"/>
                </a:ext>
              </a:extLst>
            </p:cNvPr>
            <p:cNvSpPr/>
            <p:nvPr/>
          </p:nvSpPr>
          <p:spPr>
            <a:xfrm>
              <a:off x="12068638" y="0"/>
              <a:ext cx="123362" cy="6858000"/>
            </a:xfrm>
            <a:prstGeom prst="rect">
              <a:avLst/>
            </a:prstGeom>
            <a:gradFill>
              <a:gsLst>
                <a:gs pos="0">
                  <a:schemeClr val="accent2"/>
                </a:gs>
                <a:gs pos="100000">
                  <a:schemeClr val="accent5"/>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B43ED07E-CBE3-22B8-BCE0-4F98BB64C4C6}"/>
                </a:ext>
              </a:extLst>
            </p:cNvPr>
            <p:cNvSpPr/>
            <p:nvPr/>
          </p:nvSpPr>
          <p:spPr>
            <a:xfrm>
              <a:off x="12068638" y="3527553"/>
              <a:ext cx="123362" cy="3330447"/>
            </a:xfrm>
            <a:prstGeom prst="rect">
              <a:avLst/>
            </a:prstGeom>
            <a:gradFill>
              <a:gsLst>
                <a:gs pos="19000">
                  <a:schemeClr val="accent5">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2648" y="502920"/>
            <a:ext cx="4573413" cy="841248"/>
          </a:xfrm>
        </p:spPr>
        <p:txBody>
          <a:bodyPr anchor="b"/>
          <a:lstStyle/>
          <a:p>
            <a:r>
              <a:rPr lang="en-US" dirty="0"/>
              <a:t>Click to edit Master title style</a:t>
            </a:r>
          </a:p>
        </p:txBody>
      </p:sp>
      <p:sp>
        <p:nvSpPr>
          <p:cNvPr id="8" name="Content Placeholder 7">
            <a:extLst>
              <a:ext uri="{FF2B5EF4-FFF2-40B4-BE49-F238E27FC236}">
                <a16:creationId xmlns:a16="http://schemas.microsoft.com/office/drawing/2014/main" id="{747AED59-1A26-9C13-8482-7857E7DEFE52}"/>
              </a:ext>
            </a:extLst>
          </p:cNvPr>
          <p:cNvSpPr>
            <a:spLocks noGrp="1"/>
          </p:cNvSpPr>
          <p:nvPr>
            <p:ph sz="quarter" idx="14"/>
          </p:nvPr>
        </p:nvSpPr>
        <p:spPr>
          <a:xfrm>
            <a:off x="612648" y="1472184"/>
            <a:ext cx="4573413" cy="4782312"/>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Footer Placeholder 10">
            <a:extLst>
              <a:ext uri="{FF2B5EF4-FFF2-40B4-BE49-F238E27FC236}">
                <a16:creationId xmlns:a16="http://schemas.microsoft.com/office/drawing/2014/main" id="{42B6E2F6-1C60-7678-922C-01C4DB211D7A}"/>
              </a:ext>
            </a:extLst>
          </p:cNvPr>
          <p:cNvSpPr>
            <a:spLocks noGrp="1"/>
          </p:cNvSpPr>
          <p:nvPr>
            <p:ph type="ftr" sz="quarter" idx="17"/>
          </p:nvPr>
        </p:nvSpPr>
        <p:spPr>
          <a:xfrm>
            <a:off x="612648" y="6318504"/>
            <a:ext cx="2743200" cy="365760"/>
          </a:xfrm>
        </p:spPr>
        <p:txBody>
          <a:bodyPr/>
          <a:lstStyle/>
          <a:p>
            <a:r>
              <a:rPr lang="en-US" dirty="0"/>
              <a:t>Sample Footer Text</a:t>
            </a:r>
          </a:p>
        </p:txBody>
      </p:sp>
      <p:sp>
        <p:nvSpPr>
          <p:cNvPr id="4" name="Date Placeholder 3">
            <a:extLst>
              <a:ext uri="{FF2B5EF4-FFF2-40B4-BE49-F238E27FC236}">
                <a16:creationId xmlns:a16="http://schemas.microsoft.com/office/drawing/2014/main" id="{0D5BA7FF-A77E-82D8-382F-C60F9EB7D403}"/>
              </a:ext>
            </a:extLst>
          </p:cNvPr>
          <p:cNvSpPr>
            <a:spLocks noGrp="1"/>
          </p:cNvSpPr>
          <p:nvPr>
            <p:ph type="dt" sz="half" idx="16"/>
          </p:nvPr>
        </p:nvSpPr>
        <p:spPr>
          <a:xfrm>
            <a:off x="3355847" y="6318504"/>
            <a:ext cx="1418733" cy="365760"/>
          </a:xfrm>
        </p:spPr>
        <p:txBody>
          <a:bodyPr/>
          <a:lstStyle/>
          <a:p>
            <a:fld id="{A64EBB10-E93E-4729-97C4-FAB8DF4548E2}" type="datetime1">
              <a:rPr lang="en-US" smtClean="0"/>
              <a:t>3/25/2026</a:t>
            </a:fld>
            <a:endParaRPr lang="en-US" dirty="0"/>
          </a:p>
        </p:txBody>
      </p:sp>
      <p:sp>
        <p:nvSpPr>
          <p:cNvPr id="13" name="Slide Number Placeholder 12">
            <a:extLst>
              <a:ext uri="{FF2B5EF4-FFF2-40B4-BE49-F238E27FC236}">
                <a16:creationId xmlns:a16="http://schemas.microsoft.com/office/drawing/2014/main" id="{277AED5A-2B3B-6F43-CA78-5BF85217FD6E}"/>
              </a:ext>
            </a:extLst>
          </p:cNvPr>
          <p:cNvSpPr>
            <a:spLocks noGrp="1"/>
          </p:cNvSpPr>
          <p:nvPr>
            <p:ph type="sldNum" sz="quarter" idx="18"/>
          </p:nvPr>
        </p:nvSpPr>
        <p:spPr>
          <a:xfrm>
            <a:off x="4692285" y="6318504"/>
            <a:ext cx="493776" cy="365760"/>
          </a:xfrm>
        </p:spPr>
        <p:txBody>
          <a:bodyPr/>
          <a:lstStyle/>
          <a:p>
            <a:fld id="{CC057153-B650-4DEB-B370-79DDCFDCE934}" type="slidenum">
              <a:rPr lang="en-US" smtClean="0"/>
              <a:pPr/>
              <a:t>‹nr.›</a:t>
            </a:fld>
            <a:endParaRPr lang="en-US" dirty="0"/>
          </a:p>
        </p:txBody>
      </p:sp>
      <p:sp>
        <p:nvSpPr>
          <p:cNvPr id="12" name="Picture Placeholder 11">
            <a:extLst>
              <a:ext uri="{FF2B5EF4-FFF2-40B4-BE49-F238E27FC236}">
                <a16:creationId xmlns:a16="http://schemas.microsoft.com/office/drawing/2014/main" id="{EC59C038-AFE7-F1BB-D482-33E170892572}"/>
              </a:ext>
            </a:extLst>
          </p:cNvPr>
          <p:cNvSpPr>
            <a:spLocks noGrp="1"/>
          </p:cNvSpPr>
          <p:nvPr>
            <p:ph type="pic" sz="quarter" idx="15" hasCustomPrompt="1"/>
          </p:nvPr>
        </p:nvSpPr>
        <p:spPr>
          <a:xfrm>
            <a:off x="5844556" y="0"/>
            <a:ext cx="6224082" cy="6858000"/>
          </a:xfrm>
          <a:blipFill>
            <a:blip r:embed="rId2">
              <a:alphaModFix amt="60000"/>
            </a:blip>
            <a:stretch>
              <a:fillRect/>
            </a:stretch>
          </a:blipFill>
        </p:spPr>
        <p:txBody>
          <a:bodyPr/>
          <a:lstStyle>
            <a:lvl1pPr marL="0" indent="0">
              <a:buNone/>
              <a:defRPr/>
            </a:lvl1pPr>
          </a:lstStyle>
          <a:p>
            <a:r>
              <a:rPr lang="en-US" dirty="0"/>
              <a:t>.</a:t>
            </a:r>
          </a:p>
        </p:txBody>
      </p:sp>
    </p:spTree>
    <p:extLst>
      <p:ext uri="{BB962C8B-B14F-4D97-AF65-F5344CB8AC3E}">
        <p14:creationId xmlns:p14="http://schemas.microsoft.com/office/powerpoint/2010/main" val="2261304335"/>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preserve="1">
  <p:cSld name="Title, Content Photo 5">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2648" y="502920"/>
            <a:ext cx="4389120" cy="1444752"/>
          </a:xfrm>
        </p:spPr>
        <p:txBody>
          <a:bodyPr anchor="b"/>
          <a:lstStyle/>
          <a:p>
            <a:r>
              <a:rPr lang="en-US" dirty="0"/>
              <a:t>Click to edit Master title style</a:t>
            </a:r>
          </a:p>
        </p:txBody>
      </p:sp>
      <p:sp>
        <p:nvSpPr>
          <p:cNvPr id="8" name="Content Placeholder 7">
            <a:extLst>
              <a:ext uri="{FF2B5EF4-FFF2-40B4-BE49-F238E27FC236}">
                <a16:creationId xmlns:a16="http://schemas.microsoft.com/office/drawing/2014/main" id="{747AED59-1A26-9C13-8482-7857E7DEFE52}"/>
              </a:ext>
            </a:extLst>
          </p:cNvPr>
          <p:cNvSpPr>
            <a:spLocks noGrp="1"/>
          </p:cNvSpPr>
          <p:nvPr>
            <p:ph sz="quarter" idx="14"/>
          </p:nvPr>
        </p:nvSpPr>
        <p:spPr>
          <a:xfrm>
            <a:off x="612648" y="2084832"/>
            <a:ext cx="4389120" cy="4169664"/>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Footer Placeholder 3">
            <a:extLst>
              <a:ext uri="{FF2B5EF4-FFF2-40B4-BE49-F238E27FC236}">
                <a16:creationId xmlns:a16="http://schemas.microsoft.com/office/drawing/2014/main" id="{37497486-A221-C6D1-050D-0B3DB326465B}"/>
              </a:ext>
            </a:extLst>
          </p:cNvPr>
          <p:cNvSpPr>
            <a:spLocks noGrp="1"/>
          </p:cNvSpPr>
          <p:nvPr>
            <p:ph type="ftr" sz="quarter" idx="17"/>
          </p:nvPr>
        </p:nvSpPr>
        <p:spPr>
          <a:xfrm>
            <a:off x="612648" y="6318504"/>
            <a:ext cx="2651760" cy="365760"/>
          </a:xfrm>
        </p:spPr>
        <p:txBody>
          <a:bodyPr/>
          <a:lstStyle/>
          <a:p>
            <a:r>
              <a:rPr lang="en-US" dirty="0"/>
              <a:t>Sample Footer Text</a:t>
            </a:r>
          </a:p>
        </p:txBody>
      </p:sp>
      <p:sp>
        <p:nvSpPr>
          <p:cNvPr id="3" name="Date Placeholder 2">
            <a:extLst>
              <a:ext uri="{FF2B5EF4-FFF2-40B4-BE49-F238E27FC236}">
                <a16:creationId xmlns:a16="http://schemas.microsoft.com/office/drawing/2014/main" id="{3907AE70-2FE3-1872-0811-BC089F612855}"/>
              </a:ext>
            </a:extLst>
          </p:cNvPr>
          <p:cNvSpPr>
            <a:spLocks noGrp="1"/>
          </p:cNvSpPr>
          <p:nvPr>
            <p:ph type="dt" sz="half" idx="16"/>
          </p:nvPr>
        </p:nvSpPr>
        <p:spPr>
          <a:xfrm>
            <a:off x="3264408" y="6318504"/>
            <a:ext cx="1325880" cy="365760"/>
          </a:xfrm>
        </p:spPr>
        <p:txBody>
          <a:bodyPr/>
          <a:lstStyle/>
          <a:p>
            <a:fld id="{7040DD2C-7FC6-41A9-87A2-29E4EDD4A815}" type="datetime1">
              <a:rPr lang="en-US" smtClean="0"/>
              <a:t>3/25/2026</a:t>
            </a:fld>
            <a:endParaRPr lang="en-US" dirty="0"/>
          </a:p>
        </p:txBody>
      </p:sp>
      <p:sp>
        <p:nvSpPr>
          <p:cNvPr id="9" name="Slide Number Placeholder 8">
            <a:extLst>
              <a:ext uri="{FF2B5EF4-FFF2-40B4-BE49-F238E27FC236}">
                <a16:creationId xmlns:a16="http://schemas.microsoft.com/office/drawing/2014/main" id="{193EE6EB-FF56-B8A3-1408-5C43C49B256E}"/>
              </a:ext>
            </a:extLst>
          </p:cNvPr>
          <p:cNvSpPr>
            <a:spLocks noGrp="1"/>
          </p:cNvSpPr>
          <p:nvPr>
            <p:ph type="sldNum" sz="quarter" idx="18"/>
          </p:nvPr>
        </p:nvSpPr>
        <p:spPr>
          <a:xfrm>
            <a:off x="4507992" y="6318504"/>
            <a:ext cx="493776" cy="365760"/>
          </a:xfrm>
        </p:spPr>
        <p:txBody>
          <a:bodyPr/>
          <a:lstStyle/>
          <a:p>
            <a:fld id="{CC057153-B650-4DEB-B370-79DDCFDCE934}" type="slidenum">
              <a:rPr lang="en-US" smtClean="0"/>
              <a:pPr/>
              <a:t>‹nr.›</a:t>
            </a:fld>
            <a:endParaRPr lang="en-US" dirty="0"/>
          </a:p>
        </p:txBody>
      </p:sp>
      <p:sp>
        <p:nvSpPr>
          <p:cNvPr id="10" name="Picture Placeholder 9">
            <a:extLst>
              <a:ext uri="{FF2B5EF4-FFF2-40B4-BE49-F238E27FC236}">
                <a16:creationId xmlns:a16="http://schemas.microsoft.com/office/drawing/2014/main" id="{EE2866F3-0262-FC88-23E2-359D75EA8A79}"/>
              </a:ext>
            </a:extLst>
          </p:cNvPr>
          <p:cNvSpPr>
            <a:spLocks noGrp="1"/>
          </p:cNvSpPr>
          <p:nvPr>
            <p:ph type="pic" sz="quarter" idx="15" hasCustomPrompt="1"/>
          </p:nvPr>
        </p:nvSpPr>
        <p:spPr>
          <a:xfrm>
            <a:off x="5660263" y="0"/>
            <a:ext cx="6408375" cy="6858000"/>
          </a:xfrm>
          <a:blipFill>
            <a:blip r:embed="rId2">
              <a:alphaModFix amt="60000"/>
            </a:blip>
            <a:stretch>
              <a:fillRect/>
            </a:stretch>
          </a:blipFill>
        </p:spPr>
        <p:txBody>
          <a:bodyPr/>
          <a:lstStyle>
            <a:lvl1pPr marL="0" indent="0">
              <a:buNone/>
              <a:defRPr/>
            </a:lvl1pPr>
          </a:lstStyle>
          <a:p>
            <a:r>
              <a:rPr lang="en-US" dirty="0"/>
              <a:t>.</a:t>
            </a:r>
          </a:p>
        </p:txBody>
      </p:sp>
      <p:grpSp>
        <p:nvGrpSpPr>
          <p:cNvPr id="11" name="Group 10">
            <a:extLst>
              <a:ext uri="{FF2B5EF4-FFF2-40B4-BE49-F238E27FC236}">
                <a16:creationId xmlns:a16="http://schemas.microsoft.com/office/drawing/2014/main" id="{5D76C82F-0CA8-713E-E19A-65D51910A5DC}"/>
              </a:ext>
              <a:ext uri="{C183D7F6-B498-43B3-948B-1728B52AA6E4}">
                <adec:decorative xmlns:adec="http://schemas.microsoft.com/office/drawing/2017/decorative" val="1"/>
              </a:ext>
            </a:extLst>
          </p:cNvPr>
          <p:cNvGrpSpPr/>
          <p:nvPr/>
        </p:nvGrpSpPr>
        <p:grpSpPr>
          <a:xfrm>
            <a:off x="12068638" y="0"/>
            <a:ext cx="123362" cy="6858000"/>
            <a:chOff x="12068638" y="0"/>
            <a:chExt cx="123362" cy="6858000"/>
          </a:xfrm>
        </p:grpSpPr>
        <p:sp>
          <p:nvSpPr>
            <p:cNvPr id="12" name="Rectangle 11">
              <a:extLst>
                <a:ext uri="{FF2B5EF4-FFF2-40B4-BE49-F238E27FC236}">
                  <a16:creationId xmlns:a16="http://schemas.microsoft.com/office/drawing/2014/main" id="{C3A0EB22-0640-E9D6-5C90-504668EDC47C}"/>
                </a:ext>
              </a:extLst>
            </p:cNvPr>
            <p:cNvSpPr/>
            <p:nvPr/>
          </p:nvSpPr>
          <p:spPr>
            <a:xfrm>
              <a:off x="12068638" y="0"/>
              <a:ext cx="123362" cy="6858000"/>
            </a:xfrm>
            <a:prstGeom prst="rect">
              <a:avLst/>
            </a:prstGeom>
            <a:gradFill>
              <a:gsLst>
                <a:gs pos="0">
                  <a:schemeClr val="accent2"/>
                </a:gs>
                <a:gs pos="100000">
                  <a:schemeClr val="accent5"/>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B995F219-6751-8C9C-0F4E-1048F537CB61}"/>
                </a:ext>
              </a:extLst>
            </p:cNvPr>
            <p:cNvSpPr/>
            <p:nvPr/>
          </p:nvSpPr>
          <p:spPr>
            <a:xfrm>
              <a:off x="12068638" y="3527553"/>
              <a:ext cx="123362" cy="3330447"/>
            </a:xfrm>
            <a:prstGeom prst="rect">
              <a:avLst/>
            </a:prstGeom>
            <a:gradFill>
              <a:gsLst>
                <a:gs pos="19000">
                  <a:schemeClr val="accent5">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184703571"/>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preserve="1">
  <p:cSld name="Title, Content Photo 6">
    <p:spTree>
      <p:nvGrpSpPr>
        <p:cNvPr id="1" name=""/>
        <p:cNvGrpSpPr/>
        <p:nvPr/>
      </p:nvGrpSpPr>
      <p:grpSpPr>
        <a:xfrm>
          <a:off x="0" y="0"/>
          <a:ext cx="0" cy="0"/>
          <a:chOff x="0" y="0"/>
          <a:chExt cx="0" cy="0"/>
        </a:xfrm>
      </p:grpSpPr>
      <p:grpSp>
        <p:nvGrpSpPr>
          <p:cNvPr id="16" name="Group 15">
            <a:extLst>
              <a:ext uri="{FF2B5EF4-FFF2-40B4-BE49-F238E27FC236}">
                <a16:creationId xmlns:a16="http://schemas.microsoft.com/office/drawing/2014/main" id="{5C494689-2DF4-F719-B5A3-0E33B5AB963F}"/>
              </a:ext>
              <a:ext uri="{C183D7F6-B498-43B3-948B-1728B52AA6E4}">
                <adec:decorative xmlns:adec="http://schemas.microsoft.com/office/drawing/2017/decorative" val="1"/>
              </a:ext>
            </a:extLst>
          </p:cNvPr>
          <p:cNvGrpSpPr/>
          <p:nvPr/>
        </p:nvGrpSpPr>
        <p:grpSpPr>
          <a:xfrm rot="10800000">
            <a:off x="0" y="6743026"/>
            <a:ext cx="12207200" cy="123363"/>
            <a:chOff x="-5025" y="6737718"/>
            <a:chExt cx="12207200" cy="123363"/>
          </a:xfrm>
        </p:grpSpPr>
        <p:sp>
          <p:nvSpPr>
            <p:cNvPr id="17" name="Rectangle 16">
              <a:extLst>
                <a:ext uri="{FF2B5EF4-FFF2-40B4-BE49-F238E27FC236}">
                  <a16:creationId xmlns:a16="http://schemas.microsoft.com/office/drawing/2014/main" id="{258C88C8-2ADC-03E1-DA79-C09C9FFCB400}"/>
                </a:ext>
              </a:extLst>
            </p:cNvPr>
            <p:cNvSpPr/>
            <p:nvPr/>
          </p:nvSpPr>
          <p:spPr>
            <a:xfrm rot="5400000" flipH="1">
              <a:off x="6036894" y="695800"/>
              <a:ext cx="123362" cy="12207199"/>
            </a:xfrm>
            <a:prstGeom prst="rect">
              <a:avLst/>
            </a:prstGeom>
            <a:gradFill>
              <a:gsLst>
                <a:gs pos="0">
                  <a:schemeClr val="accent5"/>
                </a:gs>
                <a:gs pos="100000">
                  <a:schemeClr val="accent2"/>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6EE9281E-3F01-B630-B5DF-17CEE295D67F}"/>
                </a:ext>
              </a:extLst>
            </p:cNvPr>
            <p:cNvSpPr/>
            <p:nvPr/>
          </p:nvSpPr>
          <p:spPr>
            <a:xfrm rot="16200000">
              <a:off x="9176406" y="3835311"/>
              <a:ext cx="123362" cy="5928176"/>
            </a:xfrm>
            <a:prstGeom prst="rect">
              <a:avLst/>
            </a:prstGeom>
            <a:gradFill>
              <a:gsLst>
                <a:gs pos="19000">
                  <a:schemeClr val="accent5">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2648" y="722376"/>
            <a:ext cx="3017520" cy="3364992"/>
          </a:xfrm>
        </p:spPr>
        <p:txBody>
          <a:bodyPr anchor="t"/>
          <a:lstStyle/>
          <a:p>
            <a:r>
              <a:rPr lang="en-US" dirty="0"/>
              <a:t>Click to edit Master title style</a:t>
            </a:r>
          </a:p>
        </p:txBody>
      </p:sp>
      <p:sp>
        <p:nvSpPr>
          <p:cNvPr id="10" name="Picture Placeholder 9">
            <a:extLst>
              <a:ext uri="{FF2B5EF4-FFF2-40B4-BE49-F238E27FC236}">
                <a16:creationId xmlns:a16="http://schemas.microsoft.com/office/drawing/2014/main" id="{85A6D87B-55DF-483B-0AF7-E6F2B6041C80}"/>
              </a:ext>
            </a:extLst>
          </p:cNvPr>
          <p:cNvSpPr>
            <a:spLocks noGrp="1"/>
          </p:cNvSpPr>
          <p:nvPr>
            <p:ph type="pic" sz="quarter" idx="15" hasCustomPrompt="1"/>
          </p:nvPr>
        </p:nvSpPr>
        <p:spPr>
          <a:xfrm>
            <a:off x="4105656" y="722376"/>
            <a:ext cx="3417212" cy="5440680"/>
          </a:xfrm>
          <a:blipFill>
            <a:blip r:embed="rId2">
              <a:alphaModFix amt="60000"/>
            </a:blip>
            <a:stretch>
              <a:fillRect/>
            </a:stretch>
          </a:blipFill>
        </p:spPr>
        <p:txBody>
          <a:bodyPr/>
          <a:lstStyle>
            <a:lvl1pPr marL="0" indent="0">
              <a:buNone/>
              <a:defRPr/>
            </a:lvl1pPr>
          </a:lstStyle>
          <a:p>
            <a:r>
              <a:rPr lang="en-US" dirty="0"/>
              <a:t>.</a:t>
            </a:r>
          </a:p>
        </p:txBody>
      </p:sp>
      <p:sp>
        <p:nvSpPr>
          <p:cNvPr id="8" name="Content Placeholder 7">
            <a:extLst>
              <a:ext uri="{FF2B5EF4-FFF2-40B4-BE49-F238E27FC236}">
                <a16:creationId xmlns:a16="http://schemas.microsoft.com/office/drawing/2014/main" id="{6E0D00CE-C191-6DE5-9D82-7EFB59BC3739}"/>
              </a:ext>
            </a:extLst>
          </p:cNvPr>
          <p:cNvSpPr>
            <a:spLocks noGrp="1"/>
          </p:cNvSpPr>
          <p:nvPr>
            <p:ph sz="quarter" idx="14"/>
          </p:nvPr>
        </p:nvSpPr>
        <p:spPr>
          <a:xfrm>
            <a:off x="7998356" y="722376"/>
            <a:ext cx="3566160" cy="5440680"/>
          </a:xfrm>
        </p:spPr>
        <p:txBody>
          <a:bodyPr vert="horz" lIns="91440" tIns="45720" rIns="91440" bIns="45720" rtlCol="0">
            <a:normAutofit/>
          </a:bodyPr>
          <a:lstStyle>
            <a:lvl1pPr>
              <a:defRPr lang="en-US" dirty="0"/>
            </a:lvl1pPr>
            <a:lvl2pPr>
              <a:defRPr lang="en-US" dirty="0"/>
            </a:lvl2pPr>
            <a:lvl3pPr>
              <a:defRPr lang="en-US" dirty="0"/>
            </a:lvl3pPr>
            <a:lvl4pPr>
              <a:defRPr lang="en-US" dirty="0"/>
            </a:lvl4pPr>
            <a:lvl5pPr>
              <a:defRPr lang="en-US" dirty="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Footer Placeholder 13">
            <a:extLst>
              <a:ext uri="{FF2B5EF4-FFF2-40B4-BE49-F238E27FC236}">
                <a16:creationId xmlns:a16="http://schemas.microsoft.com/office/drawing/2014/main" id="{B46F9121-A740-6137-350B-F287FC3F65ED}"/>
              </a:ext>
            </a:extLst>
          </p:cNvPr>
          <p:cNvSpPr>
            <a:spLocks noGrp="1"/>
          </p:cNvSpPr>
          <p:nvPr>
            <p:ph type="ftr" sz="quarter" idx="17"/>
          </p:nvPr>
        </p:nvSpPr>
        <p:spPr/>
        <p:txBody>
          <a:bodyPr/>
          <a:lstStyle/>
          <a:p>
            <a:r>
              <a:rPr lang="en-US" dirty="0"/>
              <a:t>Sample Footer Text</a:t>
            </a:r>
          </a:p>
        </p:txBody>
      </p:sp>
      <p:sp>
        <p:nvSpPr>
          <p:cNvPr id="9" name="Date Placeholder 8">
            <a:extLst>
              <a:ext uri="{FF2B5EF4-FFF2-40B4-BE49-F238E27FC236}">
                <a16:creationId xmlns:a16="http://schemas.microsoft.com/office/drawing/2014/main" id="{71DDF62D-265F-648C-DEAF-A6B63AFE9A88}"/>
              </a:ext>
            </a:extLst>
          </p:cNvPr>
          <p:cNvSpPr>
            <a:spLocks noGrp="1"/>
          </p:cNvSpPr>
          <p:nvPr>
            <p:ph type="dt" sz="half" idx="16"/>
          </p:nvPr>
        </p:nvSpPr>
        <p:spPr/>
        <p:txBody>
          <a:bodyPr/>
          <a:lstStyle/>
          <a:p>
            <a:fld id="{C8E3A8ED-7C53-48B7-8E07-F767A8357B67}" type="datetime1">
              <a:rPr lang="en-US" smtClean="0"/>
              <a:t>3/25/2026</a:t>
            </a:fld>
            <a:endParaRPr lang="en-US" dirty="0"/>
          </a:p>
        </p:txBody>
      </p:sp>
      <p:sp>
        <p:nvSpPr>
          <p:cNvPr id="15" name="Slide Number Placeholder 14">
            <a:extLst>
              <a:ext uri="{FF2B5EF4-FFF2-40B4-BE49-F238E27FC236}">
                <a16:creationId xmlns:a16="http://schemas.microsoft.com/office/drawing/2014/main" id="{4B1E5F69-8168-1838-71D3-E395524793E7}"/>
              </a:ext>
            </a:extLst>
          </p:cNvPr>
          <p:cNvSpPr>
            <a:spLocks noGrp="1"/>
          </p:cNvSpPr>
          <p:nvPr>
            <p:ph type="sldNum" sz="quarter" idx="18"/>
          </p:nvPr>
        </p:nvSpPr>
        <p:spPr/>
        <p:txBody>
          <a:bodyPr/>
          <a:lstStyle/>
          <a:p>
            <a:fld id="{CC057153-B650-4DEB-B370-79DDCFDCE934}" type="slidenum">
              <a:rPr lang="en-US" smtClean="0"/>
              <a:pPr/>
              <a:t>‹nr.›</a:t>
            </a:fld>
            <a:endParaRPr lang="en-US" dirty="0"/>
          </a:p>
        </p:txBody>
      </p:sp>
    </p:spTree>
    <p:extLst>
      <p:ext uri="{BB962C8B-B14F-4D97-AF65-F5344CB8AC3E}">
        <p14:creationId xmlns:p14="http://schemas.microsoft.com/office/powerpoint/2010/main" val="3322972462"/>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preserve="1">
  <p:cSld name="Title, Content Photo 7">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6DB5D765-4DB1-83CD-C254-A90B6611CFB6}"/>
              </a:ext>
              <a:ext uri="{C183D7F6-B498-43B3-948B-1728B52AA6E4}">
                <adec:decorative xmlns:adec="http://schemas.microsoft.com/office/drawing/2017/decorative" val="1"/>
              </a:ext>
            </a:extLst>
          </p:cNvPr>
          <p:cNvGrpSpPr/>
          <p:nvPr/>
        </p:nvGrpSpPr>
        <p:grpSpPr>
          <a:xfrm>
            <a:off x="0" y="0"/>
            <a:ext cx="123362" cy="6858000"/>
            <a:chOff x="12068638" y="0"/>
            <a:chExt cx="123362" cy="6858000"/>
          </a:xfrm>
        </p:grpSpPr>
        <p:sp>
          <p:nvSpPr>
            <p:cNvPr id="9" name="Rectangle 8">
              <a:extLst>
                <a:ext uri="{FF2B5EF4-FFF2-40B4-BE49-F238E27FC236}">
                  <a16:creationId xmlns:a16="http://schemas.microsoft.com/office/drawing/2014/main" id="{C69A84EF-6D24-A163-8B58-B5389FD4DDD7}"/>
                </a:ext>
              </a:extLst>
            </p:cNvPr>
            <p:cNvSpPr/>
            <p:nvPr/>
          </p:nvSpPr>
          <p:spPr>
            <a:xfrm>
              <a:off x="12068638" y="0"/>
              <a:ext cx="123362" cy="6858000"/>
            </a:xfrm>
            <a:prstGeom prst="rect">
              <a:avLst/>
            </a:prstGeom>
            <a:gradFill>
              <a:gsLst>
                <a:gs pos="0">
                  <a:schemeClr val="accent2"/>
                </a:gs>
                <a:gs pos="100000">
                  <a:schemeClr val="accent5"/>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0E9A50A9-013C-611D-B106-1ED459519F51}"/>
                </a:ext>
              </a:extLst>
            </p:cNvPr>
            <p:cNvSpPr/>
            <p:nvPr/>
          </p:nvSpPr>
          <p:spPr>
            <a:xfrm>
              <a:off x="12068638" y="3527553"/>
              <a:ext cx="123362" cy="3330447"/>
            </a:xfrm>
            <a:prstGeom prst="rect">
              <a:avLst/>
            </a:prstGeom>
            <a:gradFill>
              <a:gsLst>
                <a:gs pos="19000">
                  <a:schemeClr val="accent5">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8165592" y="502920"/>
            <a:ext cx="3401568" cy="1444752"/>
          </a:xfrm>
        </p:spPr>
        <p:txBody>
          <a:bodyPr anchor="b"/>
          <a:lstStyle/>
          <a:p>
            <a:r>
              <a:rPr lang="en-US" dirty="0"/>
              <a:t>Click to edit Master title style</a:t>
            </a:r>
          </a:p>
        </p:txBody>
      </p:sp>
      <p:sp>
        <p:nvSpPr>
          <p:cNvPr id="12" name="Picture Placeholder 11">
            <a:extLst>
              <a:ext uri="{FF2B5EF4-FFF2-40B4-BE49-F238E27FC236}">
                <a16:creationId xmlns:a16="http://schemas.microsoft.com/office/drawing/2014/main" id="{F8A45037-DD9A-9287-B37A-49CD4CC3CAFB}"/>
              </a:ext>
            </a:extLst>
          </p:cNvPr>
          <p:cNvSpPr>
            <a:spLocks noGrp="1"/>
          </p:cNvSpPr>
          <p:nvPr>
            <p:ph type="pic" sz="quarter" idx="15" hasCustomPrompt="1"/>
          </p:nvPr>
        </p:nvSpPr>
        <p:spPr>
          <a:xfrm>
            <a:off x="115866" y="-1"/>
            <a:ext cx="7397496" cy="6857999"/>
          </a:xfrm>
          <a:blipFill>
            <a:blip r:embed="rId2">
              <a:alphaModFix amt="60000"/>
            </a:blip>
            <a:stretch>
              <a:fillRect/>
            </a:stretch>
          </a:blipFill>
        </p:spPr>
        <p:txBody>
          <a:bodyPr/>
          <a:lstStyle>
            <a:lvl1pPr marL="0" indent="0">
              <a:buNone/>
              <a:defRPr/>
            </a:lvl1pPr>
          </a:lstStyle>
          <a:p>
            <a:r>
              <a:rPr lang="en-US" dirty="0"/>
              <a:t>.</a:t>
            </a:r>
          </a:p>
        </p:txBody>
      </p:sp>
      <p:sp>
        <p:nvSpPr>
          <p:cNvPr id="8" name="Content Placeholder 7">
            <a:extLst>
              <a:ext uri="{FF2B5EF4-FFF2-40B4-BE49-F238E27FC236}">
                <a16:creationId xmlns:a16="http://schemas.microsoft.com/office/drawing/2014/main" id="{6E0D00CE-C191-6DE5-9D82-7EFB59BC3739}"/>
              </a:ext>
            </a:extLst>
          </p:cNvPr>
          <p:cNvSpPr>
            <a:spLocks noGrp="1"/>
          </p:cNvSpPr>
          <p:nvPr>
            <p:ph sz="quarter" idx="14"/>
          </p:nvPr>
        </p:nvSpPr>
        <p:spPr>
          <a:xfrm>
            <a:off x="8165592" y="2084832"/>
            <a:ext cx="3401568" cy="4169664"/>
          </a:xfrm>
        </p:spPr>
        <p:txBody>
          <a:bodyPr vert="horz" lIns="91440" tIns="45720" rIns="91440" bIns="45720" rtlCol="0">
            <a:normAutofit/>
          </a:bodyPr>
          <a:lstStyle>
            <a:lvl1pPr>
              <a:defRPr lang="en-US" dirty="0"/>
            </a:lvl1pPr>
            <a:lvl2pPr>
              <a:defRPr lang="en-US" dirty="0"/>
            </a:lvl2pPr>
            <a:lvl3pPr>
              <a:defRPr lang="en-US" dirty="0"/>
            </a:lvl3pPr>
            <a:lvl4pPr>
              <a:defRPr lang="en-US" dirty="0"/>
            </a:lvl4pPr>
            <a:lvl5pPr>
              <a:defRPr lang="en-US" dirty="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Footer Placeholder 10">
            <a:extLst>
              <a:ext uri="{FF2B5EF4-FFF2-40B4-BE49-F238E27FC236}">
                <a16:creationId xmlns:a16="http://schemas.microsoft.com/office/drawing/2014/main" id="{6F5CC625-CD4F-F9C5-5E5D-05B78AE7CEE1}"/>
              </a:ext>
            </a:extLst>
          </p:cNvPr>
          <p:cNvSpPr>
            <a:spLocks noGrp="1"/>
          </p:cNvSpPr>
          <p:nvPr>
            <p:ph type="ftr" sz="quarter" idx="17"/>
          </p:nvPr>
        </p:nvSpPr>
        <p:spPr>
          <a:xfrm>
            <a:off x="8165592" y="6318504"/>
            <a:ext cx="2333520" cy="365760"/>
          </a:xfrm>
        </p:spPr>
        <p:txBody>
          <a:bodyPr/>
          <a:lstStyle/>
          <a:p>
            <a:r>
              <a:rPr lang="en-US" dirty="0"/>
              <a:t>Sample Footer Text</a:t>
            </a:r>
          </a:p>
        </p:txBody>
      </p:sp>
      <p:sp>
        <p:nvSpPr>
          <p:cNvPr id="4" name="Date Placeholder 3">
            <a:extLst>
              <a:ext uri="{FF2B5EF4-FFF2-40B4-BE49-F238E27FC236}">
                <a16:creationId xmlns:a16="http://schemas.microsoft.com/office/drawing/2014/main" id="{1762B38A-33A6-F8AC-C9B9-FA400D29071B}"/>
              </a:ext>
            </a:extLst>
          </p:cNvPr>
          <p:cNvSpPr>
            <a:spLocks noGrp="1"/>
          </p:cNvSpPr>
          <p:nvPr>
            <p:ph type="dt" sz="half" idx="16"/>
          </p:nvPr>
        </p:nvSpPr>
        <p:spPr>
          <a:xfrm>
            <a:off x="10504406" y="6318504"/>
            <a:ext cx="1062754" cy="365760"/>
          </a:xfrm>
        </p:spPr>
        <p:txBody>
          <a:bodyPr/>
          <a:lstStyle/>
          <a:p>
            <a:fld id="{81AC3B39-0D1D-4C0E-BE8E-C570B18D6B3B}" type="datetime1">
              <a:rPr lang="en-US" smtClean="0"/>
              <a:t>3/25/2026</a:t>
            </a:fld>
            <a:endParaRPr lang="en-US" dirty="0"/>
          </a:p>
        </p:txBody>
      </p:sp>
      <p:sp>
        <p:nvSpPr>
          <p:cNvPr id="13" name="Slide Number Placeholder 12">
            <a:extLst>
              <a:ext uri="{FF2B5EF4-FFF2-40B4-BE49-F238E27FC236}">
                <a16:creationId xmlns:a16="http://schemas.microsoft.com/office/drawing/2014/main" id="{E5B1B358-15B5-2BEF-0B1B-0BC9F05FFA1A}"/>
              </a:ext>
            </a:extLst>
          </p:cNvPr>
          <p:cNvSpPr>
            <a:spLocks noGrp="1"/>
          </p:cNvSpPr>
          <p:nvPr>
            <p:ph type="sldNum" sz="quarter" idx="18"/>
          </p:nvPr>
        </p:nvSpPr>
        <p:spPr/>
        <p:txBody>
          <a:bodyPr/>
          <a:lstStyle/>
          <a:p>
            <a:fld id="{CC057153-B650-4DEB-B370-79DDCFDCE934}" type="slidenum">
              <a:rPr lang="en-US" smtClean="0"/>
              <a:pPr/>
              <a:t>‹nr.›</a:t>
            </a:fld>
            <a:endParaRPr lang="en-US" dirty="0"/>
          </a:p>
        </p:txBody>
      </p:sp>
    </p:spTree>
    <p:extLst>
      <p:ext uri="{BB962C8B-B14F-4D97-AF65-F5344CB8AC3E}">
        <p14:creationId xmlns:p14="http://schemas.microsoft.com/office/powerpoint/2010/main" val="2450966145"/>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preserve="1">
  <p:cSld name="Title, Content Photo 8">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2648" y="502920"/>
            <a:ext cx="3401568" cy="1444752"/>
          </a:xfrm>
        </p:spPr>
        <p:txBody>
          <a:bodyPr anchor="b"/>
          <a:lstStyle/>
          <a:p>
            <a:r>
              <a:rPr lang="en-US" dirty="0"/>
              <a:t>Click to edit Master title style</a:t>
            </a:r>
          </a:p>
        </p:txBody>
      </p:sp>
      <p:sp>
        <p:nvSpPr>
          <p:cNvPr id="8" name="Content Placeholder 7">
            <a:extLst>
              <a:ext uri="{FF2B5EF4-FFF2-40B4-BE49-F238E27FC236}">
                <a16:creationId xmlns:a16="http://schemas.microsoft.com/office/drawing/2014/main" id="{6E0D00CE-C191-6DE5-9D82-7EFB59BC3739}"/>
              </a:ext>
            </a:extLst>
          </p:cNvPr>
          <p:cNvSpPr>
            <a:spLocks noGrp="1"/>
          </p:cNvSpPr>
          <p:nvPr>
            <p:ph sz="quarter" idx="14"/>
          </p:nvPr>
        </p:nvSpPr>
        <p:spPr>
          <a:xfrm>
            <a:off x="612648" y="2084832"/>
            <a:ext cx="3401568" cy="4169664"/>
          </a:xfrm>
        </p:spPr>
        <p:txBody>
          <a:bodyPr vert="horz" lIns="91440" tIns="45720" rIns="91440" bIns="45720" rtlCol="0">
            <a:normAutofit/>
          </a:bodyPr>
          <a:lstStyle>
            <a:lvl1pPr>
              <a:defRPr lang="en-US" dirty="0"/>
            </a:lvl1pPr>
            <a:lvl2pPr>
              <a:defRPr lang="en-US" dirty="0"/>
            </a:lvl2pPr>
            <a:lvl3pPr>
              <a:defRPr lang="en-US" dirty="0"/>
            </a:lvl3pPr>
            <a:lvl4pPr>
              <a:defRPr lang="en-US" dirty="0"/>
            </a:lvl4pPr>
            <a:lvl5pPr>
              <a:defRPr lang="en-US" dirty="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612648" y="6318504"/>
            <a:ext cx="1975502" cy="365760"/>
          </a:xfrm>
        </p:spPr>
        <p:txBody>
          <a:bodyPr/>
          <a:lstStyle/>
          <a:p>
            <a:r>
              <a:rPr lang="en-US" dirty="0"/>
              <a:t>Sample Footer Text</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2588150" y="6318504"/>
            <a:ext cx="1014586" cy="365760"/>
          </a:xfrm>
        </p:spPr>
        <p:txBody>
          <a:bodyPr/>
          <a:lstStyle>
            <a:lvl1pPr>
              <a:defRPr>
                <a:solidFill>
                  <a:schemeClr val="tx1"/>
                </a:solidFill>
                <a:effectLst/>
              </a:defRPr>
            </a:lvl1pPr>
          </a:lstStyle>
          <a:p>
            <a:fld id="{0780F3AB-C899-4854-A4A4-B2E20F203358}" type="datetime1">
              <a:rPr lang="en-US" smtClean="0"/>
              <a:t>3/25/2026</a:t>
            </a:fld>
            <a:endParaRPr lang="en-US" dirty="0"/>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a:xfrm>
            <a:off x="3520440" y="6318504"/>
            <a:ext cx="493776" cy="365760"/>
          </a:xfrm>
        </p:spPr>
        <p:txBody>
          <a:bodyPr/>
          <a:lstStyle/>
          <a:p>
            <a:fld id="{CC057153-B650-4DEB-B370-79DDCFDCE934}" type="slidenum">
              <a:rPr lang="en-US" smtClean="0"/>
              <a:t>‹nr.›</a:t>
            </a:fld>
            <a:endParaRPr lang="en-US"/>
          </a:p>
        </p:txBody>
      </p:sp>
      <p:sp>
        <p:nvSpPr>
          <p:cNvPr id="10" name="Picture Placeholder 9">
            <a:extLst>
              <a:ext uri="{FF2B5EF4-FFF2-40B4-BE49-F238E27FC236}">
                <a16:creationId xmlns:a16="http://schemas.microsoft.com/office/drawing/2014/main" id="{85A6D87B-55DF-483B-0AF7-E6F2B6041C80}"/>
              </a:ext>
            </a:extLst>
          </p:cNvPr>
          <p:cNvSpPr>
            <a:spLocks noGrp="1"/>
          </p:cNvSpPr>
          <p:nvPr>
            <p:ph type="pic" sz="quarter" idx="15" hasCustomPrompt="1"/>
          </p:nvPr>
        </p:nvSpPr>
        <p:spPr>
          <a:xfrm>
            <a:off x="4802819" y="0"/>
            <a:ext cx="7265819" cy="6858000"/>
          </a:xfrm>
          <a:blipFill>
            <a:blip r:embed="rId2">
              <a:alphaModFix amt="60000"/>
            </a:blip>
            <a:stretch>
              <a:fillRect/>
            </a:stretch>
          </a:blipFill>
        </p:spPr>
        <p:txBody>
          <a:bodyPr/>
          <a:lstStyle>
            <a:lvl1pPr marL="0" indent="0">
              <a:buNone/>
              <a:defRPr/>
            </a:lvl1pPr>
          </a:lstStyle>
          <a:p>
            <a:r>
              <a:rPr lang="en-US" dirty="0"/>
              <a:t>.</a:t>
            </a:r>
          </a:p>
        </p:txBody>
      </p:sp>
      <p:grpSp>
        <p:nvGrpSpPr>
          <p:cNvPr id="11" name="Group 10">
            <a:extLst>
              <a:ext uri="{FF2B5EF4-FFF2-40B4-BE49-F238E27FC236}">
                <a16:creationId xmlns:a16="http://schemas.microsoft.com/office/drawing/2014/main" id="{DCFD1FA7-C4E8-DE5C-3B9D-DCD115B6C327}"/>
              </a:ext>
              <a:ext uri="{C183D7F6-B498-43B3-948B-1728B52AA6E4}">
                <adec:decorative xmlns:adec="http://schemas.microsoft.com/office/drawing/2017/decorative" val="1"/>
              </a:ext>
            </a:extLst>
          </p:cNvPr>
          <p:cNvGrpSpPr/>
          <p:nvPr/>
        </p:nvGrpSpPr>
        <p:grpSpPr>
          <a:xfrm>
            <a:off x="12068638" y="0"/>
            <a:ext cx="123362" cy="6858000"/>
            <a:chOff x="12068638" y="0"/>
            <a:chExt cx="123362" cy="6858000"/>
          </a:xfrm>
        </p:grpSpPr>
        <p:sp>
          <p:nvSpPr>
            <p:cNvPr id="12" name="Rectangle 11">
              <a:extLst>
                <a:ext uri="{FF2B5EF4-FFF2-40B4-BE49-F238E27FC236}">
                  <a16:creationId xmlns:a16="http://schemas.microsoft.com/office/drawing/2014/main" id="{4C133272-DC27-4D54-F532-D2039EAA5D95}"/>
                </a:ext>
              </a:extLst>
            </p:cNvPr>
            <p:cNvSpPr/>
            <p:nvPr/>
          </p:nvSpPr>
          <p:spPr>
            <a:xfrm>
              <a:off x="12068638" y="0"/>
              <a:ext cx="123362" cy="6858000"/>
            </a:xfrm>
            <a:prstGeom prst="rect">
              <a:avLst/>
            </a:prstGeom>
            <a:gradFill>
              <a:gsLst>
                <a:gs pos="0">
                  <a:schemeClr val="accent2"/>
                </a:gs>
                <a:gs pos="100000">
                  <a:schemeClr val="accent5"/>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79C8420D-B6AB-D6E7-38A4-FFF30B404590}"/>
                </a:ext>
              </a:extLst>
            </p:cNvPr>
            <p:cNvSpPr/>
            <p:nvPr/>
          </p:nvSpPr>
          <p:spPr>
            <a:xfrm>
              <a:off x="12068638" y="3527553"/>
              <a:ext cx="123362" cy="3330447"/>
            </a:xfrm>
            <a:prstGeom prst="rect">
              <a:avLst/>
            </a:prstGeom>
            <a:gradFill>
              <a:gsLst>
                <a:gs pos="19000">
                  <a:schemeClr val="accent5">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916781109"/>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preserve="1">
  <p:cSld name="Title, Content Photo 9">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8165592" y="1008126"/>
            <a:ext cx="3401567" cy="1947672"/>
          </a:xfrm>
        </p:spPr>
        <p:txBody>
          <a:bodyPr anchor="b"/>
          <a:lstStyle/>
          <a:p>
            <a:r>
              <a:rPr lang="en-US" dirty="0"/>
              <a:t>Click to edit Master title style</a:t>
            </a:r>
          </a:p>
        </p:txBody>
      </p:sp>
      <p:sp>
        <p:nvSpPr>
          <p:cNvPr id="10" name="Picture Placeholder 9">
            <a:extLst>
              <a:ext uri="{FF2B5EF4-FFF2-40B4-BE49-F238E27FC236}">
                <a16:creationId xmlns:a16="http://schemas.microsoft.com/office/drawing/2014/main" id="{F93A3E8A-C3F5-3D0B-FDE4-68B52DFE7196}"/>
              </a:ext>
            </a:extLst>
          </p:cNvPr>
          <p:cNvSpPr>
            <a:spLocks noGrp="1"/>
          </p:cNvSpPr>
          <p:nvPr>
            <p:ph type="pic" sz="quarter" idx="15" hasCustomPrompt="1"/>
          </p:nvPr>
        </p:nvSpPr>
        <p:spPr>
          <a:xfrm>
            <a:off x="115866" y="0"/>
            <a:ext cx="7397496" cy="6858000"/>
          </a:xfrm>
          <a:blipFill dpi="0" rotWithShape="1">
            <a:blip r:embed="rId2">
              <a:alphaModFix amt="60000"/>
            </a:blip>
            <a:srcRect/>
            <a:stretch>
              <a:fillRect/>
            </a:stretch>
          </a:blipFill>
        </p:spPr>
        <p:txBody>
          <a:bodyPr/>
          <a:lstStyle>
            <a:lvl1pPr marL="0" indent="0">
              <a:buNone/>
              <a:defRPr/>
            </a:lvl1pPr>
          </a:lstStyle>
          <a:p>
            <a:r>
              <a:rPr lang="en-US" dirty="0"/>
              <a:t>.</a:t>
            </a:r>
          </a:p>
        </p:txBody>
      </p:sp>
      <p:grpSp>
        <p:nvGrpSpPr>
          <p:cNvPr id="11" name="Group 10">
            <a:extLst>
              <a:ext uri="{FF2B5EF4-FFF2-40B4-BE49-F238E27FC236}">
                <a16:creationId xmlns:a16="http://schemas.microsoft.com/office/drawing/2014/main" id="{E02754B6-EAB4-945C-FC4E-F8F7D453BCCD}"/>
              </a:ext>
              <a:ext uri="{C183D7F6-B498-43B3-948B-1728B52AA6E4}">
                <adec:decorative xmlns:adec="http://schemas.microsoft.com/office/drawing/2017/decorative" val="1"/>
              </a:ext>
            </a:extLst>
          </p:cNvPr>
          <p:cNvGrpSpPr/>
          <p:nvPr/>
        </p:nvGrpSpPr>
        <p:grpSpPr>
          <a:xfrm>
            <a:off x="0" y="0"/>
            <a:ext cx="123362" cy="6858000"/>
            <a:chOff x="12068638" y="0"/>
            <a:chExt cx="123362" cy="6858000"/>
          </a:xfrm>
        </p:grpSpPr>
        <p:sp>
          <p:nvSpPr>
            <p:cNvPr id="12" name="Rectangle 11">
              <a:extLst>
                <a:ext uri="{FF2B5EF4-FFF2-40B4-BE49-F238E27FC236}">
                  <a16:creationId xmlns:a16="http://schemas.microsoft.com/office/drawing/2014/main" id="{A699CF6F-40DA-4FCF-FBCF-9907CB96FB76}"/>
                </a:ext>
              </a:extLst>
            </p:cNvPr>
            <p:cNvSpPr/>
            <p:nvPr/>
          </p:nvSpPr>
          <p:spPr>
            <a:xfrm>
              <a:off x="12068638" y="0"/>
              <a:ext cx="123362" cy="6858000"/>
            </a:xfrm>
            <a:prstGeom prst="rect">
              <a:avLst/>
            </a:prstGeom>
            <a:gradFill>
              <a:gsLst>
                <a:gs pos="0">
                  <a:schemeClr val="accent2"/>
                </a:gs>
                <a:gs pos="100000">
                  <a:schemeClr val="accent5"/>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47C8A1CA-3094-3344-5C05-30F5E18CD021}"/>
                </a:ext>
              </a:extLst>
            </p:cNvPr>
            <p:cNvSpPr/>
            <p:nvPr/>
          </p:nvSpPr>
          <p:spPr>
            <a:xfrm>
              <a:off x="12068638" y="3527553"/>
              <a:ext cx="123362" cy="3330447"/>
            </a:xfrm>
            <a:prstGeom prst="rect">
              <a:avLst/>
            </a:prstGeom>
            <a:gradFill>
              <a:gsLst>
                <a:gs pos="19000">
                  <a:schemeClr val="accent5">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8" name="Content Placeholder 7">
            <a:extLst>
              <a:ext uri="{FF2B5EF4-FFF2-40B4-BE49-F238E27FC236}">
                <a16:creationId xmlns:a16="http://schemas.microsoft.com/office/drawing/2014/main" id="{6E0D00CE-C191-6DE5-9D82-7EFB59BC3739}"/>
              </a:ext>
            </a:extLst>
          </p:cNvPr>
          <p:cNvSpPr>
            <a:spLocks noGrp="1"/>
          </p:cNvSpPr>
          <p:nvPr>
            <p:ph sz="quarter" idx="14"/>
          </p:nvPr>
        </p:nvSpPr>
        <p:spPr>
          <a:xfrm>
            <a:off x="8165592" y="3099816"/>
            <a:ext cx="3401567" cy="3054096"/>
          </a:xfrm>
        </p:spPr>
        <p:txBody>
          <a:bodyPr>
            <a:normAutofit/>
          </a:bodyPr>
          <a:lstStyle>
            <a:lvl1pPr marL="0" indent="0">
              <a:buNone/>
              <a:defRPr sz="1600"/>
            </a:lvl1pPr>
            <a:lvl2pPr marL="228600" indent="0">
              <a:buNone/>
              <a:defRPr sz="1400"/>
            </a:lvl2pPr>
            <a:lvl3pPr marL="457200" indent="0">
              <a:buNone/>
              <a:defRPr sz="1400"/>
            </a:lvl3pPr>
            <a:lvl4pPr marL="685800" indent="0">
              <a:buNone/>
              <a:defRPr sz="1400"/>
            </a:lvl4pPr>
            <a:lvl5pPr marL="914400" indent="0">
              <a:buNone/>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Footer Placeholder 3">
            <a:extLst>
              <a:ext uri="{FF2B5EF4-FFF2-40B4-BE49-F238E27FC236}">
                <a16:creationId xmlns:a16="http://schemas.microsoft.com/office/drawing/2014/main" id="{8D8C8E1E-13A9-668C-1F5C-BC271E6A05CF}"/>
              </a:ext>
            </a:extLst>
          </p:cNvPr>
          <p:cNvSpPr>
            <a:spLocks noGrp="1"/>
          </p:cNvSpPr>
          <p:nvPr>
            <p:ph type="ftr" sz="quarter" idx="17"/>
          </p:nvPr>
        </p:nvSpPr>
        <p:spPr>
          <a:xfrm>
            <a:off x="8165592" y="6318504"/>
            <a:ext cx="2331720" cy="365760"/>
          </a:xfrm>
        </p:spPr>
        <p:txBody>
          <a:bodyPr/>
          <a:lstStyle/>
          <a:p>
            <a:r>
              <a:rPr lang="en-US" dirty="0"/>
              <a:t>Sample Footer Text</a:t>
            </a:r>
          </a:p>
        </p:txBody>
      </p:sp>
      <p:sp>
        <p:nvSpPr>
          <p:cNvPr id="3" name="Date Placeholder 2">
            <a:extLst>
              <a:ext uri="{FF2B5EF4-FFF2-40B4-BE49-F238E27FC236}">
                <a16:creationId xmlns:a16="http://schemas.microsoft.com/office/drawing/2014/main" id="{99BE2343-B677-7565-070B-CEED0B0D5463}"/>
              </a:ext>
            </a:extLst>
          </p:cNvPr>
          <p:cNvSpPr>
            <a:spLocks noGrp="1"/>
          </p:cNvSpPr>
          <p:nvPr>
            <p:ph type="dt" sz="half" idx="16"/>
          </p:nvPr>
        </p:nvSpPr>
        <p:spPr>
          <a:xfrm>
            <a:off x="10497312" y="6318504"/>
            <a:ext cx="1069847" cy="365760"/>
          </a:xfrm>
        </p:spPr>
        <p:txBody>
          <a:bodyPr/>
          <a:lstStyle/>
          <a:p>
            <a:fld id="{1095A040-388D-41D5-A09F-3EC1A1D097A8}" type="datetime1">
              <a:rPr lang="en-US" smtClean="0"/>
              <a:t>3/25/2026</a:t>
            </a:fld>
            <a:endParaRPr lang="en-US" dirty="0"/>
          </a:p>
        </p:txBody>
      </p:sp>
      <p:sp>
        <p:nvSpPr>
          <p:cNvPr id="9" name="Slide Number Placeholder 8">
            <a:extLst>
              <a:ext uri="{FF2B5EF4-FFF2-40B4-BE49-F238E27FC236}">
                <a16:creationId xmlns:a16="http://schemas.microsoft.com/office/drawing/2014/main" id="{394BC881-6669-50F2-64F2-57BD81A93BCE}"/>
              </a:ext>
            </a:extLst>
          </p:cNvPr>
          <p:cNvSpPr>
            <a:spLocks noGrp="1"/>
          </p:cNvSpPr>
          <p:nvPr>
            <p:ph type="sldNum" sz="quarter" idx="18"/>
          </p:nvPr>
        </p:nvSpPr>
        <p:spPr/>
        <p:txBody>
          <a:bodyPr/>
          <a:lstStyle/>
          <a:p>
            <a:fld id="{CC057153-B650-4DEB-B370-79DDCFDCE934}" type="slidenum">
              <a:rPr lang="en-US" smtClean="0"/>
              <a:pPr/>
              <a:t>‹nr.›</a:t>
            </a:fld>
            <a:endParaRPr lang="en-US" dirty="0"/>
          </a:p>
        </p:txBody>
      </p:sp>
    </p:spTree>
    <p:extLst>
      <p:ext uri="{BB962C8B-B14F-4D97-AF65-F5344CB8AC3E}">
        <p14:creationId xmlns:p14="http://schemas.microsoft.com/office/powerpoint/2010/main" val="2991276416"/>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preserve="1">
  <p:cSld name="Title, Content Photo 10">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2648" y="4956312"/>
            <a:ext cx="3647839" cy="1420235"/>
          </a:xfrm>
        </p:spPr>
        <p:txBody>
          <a:bodyPr anchor="t">
            <a:normAutofit/>
          </a:bodyPr>
          <a:lstStyle>
            <a:lvl1pPr>
              <a:defRPr sz="3200"/>
            </a:lvl1pPr>
          </a:lstStyle>
          <a:p>
            <a:r>
              <a:rPr lang="en-US" dirty="0"/>
              <a:t>Click to edit Master title style</a:t>
            </a:r>
          </a:p>
        </p:txBody>
      </p:sp>
      <p:sp>
        <p:nvSpPr>
          <p:cNvPr id="4" name="Picture Placeholder 3">
            <a:extLst>
              <a:ext uri="{FF2B5EF4-FFF2-40B4-BE49-F238E27FC236}">
                <a16:creationId xmlns:a16="http://schemas.microsoft.com/office/drawing/2014/main" id="{1C17E7B2-E2F9-D41D-D140-E89E0C3F5B96}"/>
              </a:ext>
            </a:extLst>
          </p:cNvPr>
          <p:cNvSpPr>
            <a:spLocks noGrp="1"/>
          </p:cNvSpPr>
          <p:nvPr>
            <p:ph type="pic" sz="quarter" idx="16" hasCustomPrompt="1"/>
          </p:nvPr>
        </p:nvSpPr>
        <p:spPr>
          <a:xfrm>
            <a:off x="0" y="1"/>
            <a:ext cx="12192000" cy="4591025"/>
          </a:xfrm>
          <a:blipFill dpi="0" rotWithShape="1">
            <a:blip r:embed="rId2">
              <a:alphaModFix amt="60000"/>
            </a:blip>
            <a:srcRect/>
            <a:stretch>
              <a:fillRect/>
            </a:stretch>
          </a:blipFill>
        </p:spPr>
        <p:txBody>
          <a:bodyPr/>
          <a:lstStyle>
            <a:lvl1pPr marL="0" indent="0">
              <a:buNone/>
              <a:defRPr/>
            </a:lvl1pPr>
          </a:lstStyle>
          <a:p>
            <a:r>
              <a:rPr lang="en-US" dirty="0"/>
              <a:t>.</a:t>
            </a:r>
          </a:p>
        </p:txBody>
      </p:sp>
      <p:grpSp>
        <p:nvGrpSpPr>
          <p:cNvPr id="9" name="Group 8">
            <a:extLst>
              <a:ext uri="{FF2B5EF4-FFF2-40B4-BE49-F238E27FC236}">
                <a16:creationId xmlns:a16="http://schemas.microsoft.com/office/drawing/2014/main" id="{7A6CD91D-B3A8-3626-F189-B9F77A315DD9}"/>
              </a:ext>
              <a:ext uri="{C183D7F6-B498-43B3-948B-1728B52AA6E4}">
                <adec:decorative xmlns:adec="http://schemas.microsoft.com/office/drawing/2017/decorative" val="1"/>
              </a:ext>
            </a:extLst>
          </p:cNvPr>
          <p:cNvGrpSpPr/>
          <p:nvPr/>
        </p:nvGrpSpPr>
        <p:grpSpPr>
          <a:xfrm rot="10800000">
            <a:off x="0" y="4591027"/>
            <a:ext cx="12198096" cy="123363"/>
            <a:chOff x="-5025" y="6737718"/>
            <a:chExt cx="12207200" cy="123363"/>
          </a:xfrm>
        </p:grpSpPr>
        <p:sp>
          <p:nvSpPr>
            <p:cNvPr id="10" name="Rectangle 9">
              <a:extLst>
                <a:ext uri="{FF2B5EF4-FFF2-40B4-BE49-F238E27FC236}">
                  <a16:creationId xmlns:a16="http://schemas.microsoft.com/office/drawing/2014/main" id="{6869147E-E51A-3B94-6CD8-EE629F879704}"/>
                </a:ext>
              </a:extLst>
            </p:cNvPr>
            <p:cNvSpPr/>
            <p:nvPr/>
          </p:nvSpPr>
          <p:spPr>
            <a:xfrm rot="5400000" flipH="1">
              <a:off x="6036894" y="695800"/>
              <a:ext cx="123362" cy="12207199"/>
            </a:xfrm>
            <a:prstGeom prst="rect">
              <a:avLst/>
            </a:prstGeom>
            <a:gradFill>
              <a:gsLst>
                <a:gs pos="0">
                  <a:schemeClr val="accent5"/>
                </a:gs>
                <a:gs pos="100000">
                  <a:schemeClr val="accent2"/>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7DCD771F-7FFC-BCEC-B388-8883BD9CBC61}"/>
                </a:ext>
              </a:extLst>
            </p:cNvPr>
            <p:cNvSpPr/>
            <p:nvPr/>
          </p:nvSpPr>
          <p:spPr>
            <a:xfrm rot="16200000">
              <a:off x="9176406" y="3835311"/>
              <a:ext cx="123362" cy="5928176"/>
            </a:xfrm>
            <a:prstGeom prst="rect">
              <a:avLst/>
            </a:prstGeom>
            <a:gradFill>
              <a:gsLst>
                <a:gs pos="19000">
                  <a:schemeClr val="accent5">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8" name="Content Placeholder 7">
            <a:extLst>
              <a:ext uri="{FF2B5EF4-FFF2-40B4-BE49-F238E27FC236}">
                <a16:creationId xmlns:a16="http://schemas.microsoft.com/office/drawing/2014/main" id="{C3D15418-1E32-0501-0E66-54FC2DD08E39}"/>
              </a:ext>
            </a:extLst>
          </p:cNvPr>
          <p:cNvSpPr>
            <a:spLocks noGrp="1"/>
          </p:cNvSpPr>
          <p:nvPr>
            <p:ph sz="quarter" idx="14"/>
          </p:nvPr>
        </p:nvSpPr>
        <p:spPr>
          <a:xfrm>
            <a:off x="5257800" y="4956312"/>
            <a:ext cx="6309360" cy="1420235"/>
          </a:xfrm>
        </p:spPr>
        <p:txBody>
          <a:bodyPr>
            <a:normAutofit/>
          </a:bodyPr>
          <a:lstStyle>
            <a:lvl1pPr marL="0" indent="0">
              <a:buFont typeface="Arial" panose="020B0604020202020204" pitchFamily="34" charset="0"/>
              <a:buNone/>
              <a:defRPr sz="1600"/>
            </a:lvl1pPr>
            <a:lvl2pPr marL="228600" indent="0">
              <a:buFont typeface="Arial" panose="020B0604020202020204" pitchFamily="34" charset="0"/>
              <a:buNone/>
              <a:defRPr sz="1400"/>
            </a:lvl2pPr>
            <a:lvl3pPr marL="457200" indent="0">
              <a:buFont typeface="Arial" panose="020B0604020202020204" pitchFamily="34" charset="0"/>
              <a:buNone/>
              <a:defRPr sz="1400"/>
            </a:lvl3pPr>
            <a:lvl4pPr marL="685800" indent="0">
              <a:buFont typeface="Arial" panose="020B0604020202020204" pitchFamily="34" charset="0"/>
              <a:buNone/>
              <a:defRPr sz="1400"/>
            </a:lvl4pPr>
            <a:lvl5pPr marL="914400" indent="0">
              <a:buFont typeface="Arial" panose="020B0604020202020204" pitchFamily="34" charset="0"/>
              <a:buNone/>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r>
              <a:rPr lang="en-US"/>
              <a:t>Sample Footer Text</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p>
            <a:fld id="{5ECB542C-378A-4AAF-83EE-A3767FF83605}" type="datetime1">
              <a:rPr lang="en-US" smtClean="0"/>
              <a:t>3/25/2026</a:t>
            </a:fld>
            <a:endParaRPr lang="en-US"/>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CC057153-B650-4DEB-B370-79DDCFDCE934}" type="slidenum">
              <a:rPr lang="en-US" smtClean="0"/>
              <a:t>‹nr.›</a:t>
            </a:fld>
            <a:endParaRPr lang="en-US"/>
          </a:p>
        </p:txBody>
      </p:sp>
    </p:spTree>
    <p:extLst>
      <p:ext uri="{BB962C8B-B14F-4D97-AF65-F5344CB8AC3E}">
        <p14:creationId xmlns:p14="http://schemas.microsoft.com/office/powerpoint/2010/main" val="1170299913"/>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preserve="1">
  <p:cSld name="Title, Content Photo 1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2648" y="4093596"/>
            <a:ext cx="2953618" cy="2007912"/>
          </a:xfrm>
        </p:spPr>
        <p:txBody>
          <a:bodyPr anchor="t">
            <a:normAutofit/>
          </a:bodyPr>
          <a:lstStyle>
            <a:lvl1pPr>
              <a:defRPr sz="3200"/>
            </a:lvl1pPr>
          </a:lstStyle>
          <a:p>
            <a:r>
              <a:rPr lang="en-US" dirty="0"/>
              <a:t>Click to edit Master title style</a:t>
            </a:r>
          </a:p>
        </p:txBody>
      </p:sp>
      <p:sp>
        <p:nvSpPr>
          <p:cNvPr id="12" name="Picture Placeholder 11">
            <a:extLst>
              <a:ext uri="{FF2B5EF4-FFF2-40B4-BE49-F238E27FC236}">
                <a16:creationId xmlns:a16="http://schemas.microsoft.com/office/drawing/2014/main" id="{B8FB154D-4A60-735B-FA5C-F17F96D0F7DD}"/>
              </a:ext>
            </a:extLst>
          </p:cNvPr>
          <p:cNvSpPr>
            <a:spLocks noGrp="1"/>
          </p:cNvSpPr>
          <p:nvPr>
            <p:ph type="pic" sz="quarter" idx="15" hasCustomPrompt="1"/>
          </p:nvPr>
        </p:nvSpPr>
        <p:spPr>
          <a:xfrm>
            <a:off x="0" y="0"/>
            <a:ext cx="12192000" cy="3700807"/>
          </a:xfrm>
          <a:blipFill>
            <a:blip r:embed="rId2">
              <a:alphaModFix amt="60000"/>
            </a:blip>
            <a:stretch>
              <a:fillRect/>
            </a:stretch>
          </a:blipFill>
        </p:spPr>
        <p:txBody>
          <a:bodyPr/>
          <a:lstStyle>
            <a:lvl1pPr marL="0" indent="0">
              <a:buNone/>
              <a:defRPr/>
            </a:lvl1pPr>
          </a:lstStyle>
          <a:p>
            <a:r>
              <a:rPr lang="en-US" dirty="0"/>
              <a:t>.</a:t>
            </a:r>
          </a:p>
        </p:txBody>
      </p:sp>
      <p:sp>
        <p:nvSpPr>
          <p:cNvPr id="8" name="Content Placeholder 7">
            <a:extLst>
              <a:ext uri="{FF2B5EF4-FFF2-40B4-BE49-F238E27FC236}">
                <a16:creationId xmlns:a16="http://schemas.microsoft.com/office/drawing/2014/main" id="{C3D15418-1E32-0501-0E66-54FC2DD08E39}"/>
              </a:ext>
            </a:extLst>
          </p:cNvPr>
          <p:cNvSpPr>
            <a:spLocks noGrp="1"/>
          </p:cNvSpPr>
          <p:nvPr>
            <p:ph sz="quarter" idx="14"/>
          </p:nvPr>
        </p:nvSpPr>
        <p:spPr>
          <a:xfrm>
            <a:off x="4268555" y="4093596"/>
            <a:ext cx="7298605" cy="2289578"/>
          </a:xfrm>
        </p:spPr>
        <p:txBody>
          <a:bodyPr>
            <a:normAutofit/>
          </a:bodyPr>
          <a:lstStyle>
            <a:lvl1pPr marL="285750" indent="-285750">
              <a:buFont typeface="Arial" panose="020B0604020202020204" pitchFamily="34" charset="0"/>
              <a:buChar char="•"/>
              <a:defRPr sz="1800"/>
            </a:lvl1pPr>
            <a:lvl2pPr marL="514350" indent="-285750">
              <a:buFont typeface="Arial" panose="020B0604020202020204" pitchFamily="34" charset="0"/>
              <a:buChar char="•"/>
              <a:defRPr sz="1600"/>
            </a:lvl2pPr>
            <a:lvl3pPr marL="742950" indent="-285750">
              <a:buFont typeface="Arial" panose="020B0604020202020204" pitchFamily="34" charset="0"/>
              <a:buChar char="•"/>
              <a:defRPr sz="1400"/>
            </a:lvl3pPr>
            <a:lvl4pPr marL="857250" indent="-171450">
              <a:buFont typeface="Arial" panose="020B0604020202020204" pitchFamily="34" charset="0"/>
              <a:buChar char="•"/>
              <a:defRPr sz="1400"/>
            </a:lvl4pPr>
            <a:lvl5pPr marL="1085850" indent="-171450">
              <a:buFont typeface="Arial" panose="020B0604020202020204" pitchFamily="34" charset="0"/>
              <a:buChar char="•"/>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Footer Placeholder 13">
            <a:extLst>
              <a:ext uri="{FF2B5EF4-FFF2-40B4-BE49-F238E27FC236}">
                <a16:creationId xmlns:a16="http://schemas.microsoft.com/office/drawing/2014/main" id="{3BD91724-58CE-FA68-1E24-9CD57621C129}"/>
              </a:ext>
            </a:extLst>
          </p:cNvPr>
          <p:cNvSpPr>
            <a:spLocks noGrp="1"/>
          </p:cNvSpPr>
          <p:nvPr>
            <p:ph type="ftr" sz="quarter" idx="17"/>
          </p:nvPr>
        </p:nvSpPr>
        <p:spPr/>
        <p:txBody>
          <a:bodyPr/>
          <a:lstStyle/>
          <a:p>
            <a:r>
              <a:rPr lang="en-US"/>
              <a:t>Sample Footer Text</a:t>
            </a:r>
            <a:endParaRPr lang="en-US" dirty="0"/>
          </a:p>
        </p:txBody>
      </p:sp>
      <p:sp>
        <p:nvSpPr>
          <p:cNvPr id="13" name="Date Placeholder 12">
            <a:extLst>
              <a:ext uri="{FF2B5EF4-FFF2-40B4-BE49-F238E27FC236}">
                <a16:creationId xmlns:a16="http://schemas.microsoft.com/office/drawing/2014/main" id="{9AA293A1-7F80-90D9-D8FF-27238ADD7956}"/>
              </a:ext>
            </a:extLst>
          </p:cNvPr>
          <p:cNvSpPr>
            <a:spLocks noGrp="1"/>
          </p:cNvSpPr>
          <p:nvPr>
            <p:ph type="dt" sz="half" idx="16"/>
          </p:nvPr>
        </p:nvSpPr>
        <p:spPr/>
        <p:txBody>
          <a:bodyPr/>
          <a:lstStyle/>
          <a:p>
            <a:fld id="{16C6F251-EB74-4ADA-AD63-D85EC3A9D616}" type="datetime1">
              <a:rPr lang="en-US" smtClean="0"/>
              <a:t>3/25/2026</a:t>
            </a:fld>
            <a:endParaRPr lang="en-US" dirty="0"/>
          </a:p>
        </p:txBody>
      </p:sp>
      <p:sp>
        <p:nvSpPr>
          <p:cNvPr id="15" name="Slide Number Placeholder 14">
            <a:extLst>
              <a:ext uri="{FF2B5EF4-FFF2-40B4-BE49-F238E27FC236}">
                <a16:creationId xmlns:a16="http://schemas.microsoft.com/office/drawing/2014/main" id="{3B9AC797-2D9B-C7AC-550D-157FEDA3800D}"/>
              </a:ext>
            </a:extLst>
          </p:cNvPr>
          <p:cNvSpPr>
            <a:spLocks noGrp="1"/>
          </p:cNvSpPr>
          <p:nvPr>
            <p:ph type="sldNum" sz="quarter" idx="18"/>
          </p:nvPr>
        </p:nvSpPr>
        <p:spPr/>
        <p:txBody>
          <a:bodyPr/>
          <a:lstStyle/>
          <a:p>
            <a:fld id="{CC057153-B650-4DEB-B370-79DDCFDCE934}" type="slidenum">
              <a:rPr lang="en-US" smtClean="0"/>
              <a:pPr/>
              <a:t>‹nr.›</a:t>
            </a:fld>
            <a:endParaRPr lang="en-US" dirty="0"/>
          </a:p>
        </p:txBody>
      </p:sp>
    </p:spTree>
    <p:extLst>
      <p:ext uri="{BB962C8B-B14F-4D97-AF65-F5344CB8AC3E}">
        <p14:creationId xmlns:p14="http://schemas.microsoft.com/office/powerpoint/2010/main" val="2711287775"/>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preserve="1">
  <p:cSld name="Title, Content Photo 12">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0333CDCF-1D03-5851-5ADE-6C229D9C93F1}"/>
              </a:ext>
              <a:ext uri="{C183D7F6-B498-43B3-948B-1728B52AA6E4}">
                <adec:decorative xmlns:adec="http://schemas.microsoft.com/office/drawing/2017/decorative" val="1"/>
              </a:ext>
            </a:extLst>
          </p:cNvPr>
          <p:cNvGrpSpPr/>
          <p:nvPr/>
        </p:nvGrpSpPr>
        <p:grpSpPr>
          <a:xfrm>
            <a:off x="12068638" y="0"/>
            <a:ext cx="123362" cy="6858000"/>
            <a:chOff x="12068638" y="0"/>
            <a:chExt cx="123362" cy="6858000"/>
          </a:xfrm>
        </p:grpSpPr>
        <p:sp>
          <p:nvSpPr>
            <p:cNvPr id="12" name="Rectangle 11">
              <a:extLst>
                <a:ext uri="{FF2B5EF4-FFF2-40B4-BE49-F238E27FC236}">
                  <a16:creationId xmlns:a16="http://schemas.microsoft.com/office/drawing/2014/main" id="{436CADBC-4985-70E0-56BE-1C8385BBCBD0}"/>
                </a:ext>
              </a:extLst>
            </p:cNvPr>
            <p:cNvSpPr/>
            <p:nvPr/>
          </p:nvSpPr>
          <p:spPr>
            <a:xfrm>
              <a:off x="12068638" y="0"/>
              <a:ext cx="123362" cy="6858000"/>
            </a:xfrm>
            <a:prstGeom prst="rect">
              <a:avLst/>
            </a:prstGeom>
            <a:gradFill>
              <a:gsLst>
                <a:gs pos="0">
                  <a:schemeClr val="accent2"/>
                </a:gs>
                <a:gs pos="100000">
                  <a:schemeClr val="accent5"/>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431B3299-F1D4-88B7-5B22-7D623606691F}"/>
                </a:ext>
              </a:extLst>
            </p:cNvPr>
            <p:cNvSpPr/>
            <p:nvPr/>
          </p:nvSpPr>
          <p:spPr>
            <a:xfrm>
              <a:off x="12068638" y="3527553"/>
              <a:ext cx="123362" cy="3330447"/>
            </a:xfrm>
            <a:prstGeom prst="rect">
              <a:avLst/>
            </a:prstGeom>
            <a:gradFill>
              <a:gsLst>
                <a:gs pos="19000">
                  <a:schemeClr val="accent5">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2648" y="587978"/>
            <a:ext cx="10954512" cy="969264"/>
          </a:xfrm>
        </p:spPr>
        <p:txBody>
          <a:bodyPr anchor="ctr"/>
          <a:lstStyle/>
          <a:p>
            <a:r>
              <a:rPr lang="en-US" dirty="0"/>
              <a:t>Click to edit Master title style</a:t>
            </a:r>
          </a:p>
        </p:txBody>
      </p:sp>
      <p:sp>
        <p:nvSpPr>
          <p:cNvPr id="9" name="Picture Placeholder 8">
            <a:extLst>
              <a:ext uri="{FF2B5EF4-FFF2-40B4-BE49-F238E27FC236}">
                <a16:creationId xmlns:a16="http://schemas.microsoft.com/office/drawing/2014/main" id="{65C3B04B-96C8-DA90-9593-3508CE34B4EE}"/>
              </a:ext>
            </a:extLst>
          </p:cNvPr>
          <p:cNvSpPr>
            <a:spLocks noGrp="1"/>
          </p:cNvSpPr>
          <p:nvPr>
            <p:ph type="pic" sz="quarter" idx="15" hasCustomPrompt="1"/>
          </p:nvPr>
        </p:nvSpPr>
        <p:spPr>
          <a:xfrm>
            <a:off x="612648" y="1801367"/>
            <a:ext cx="7015248" cy="4489704"/>
          </a:xfrm>
          <a:blipFill>
            <a:blip r:embed="rId2">
              <a:alphaModFix amt="60000"/>
            </a:blip>
            <a:stretch>
              <a:fillRect/>
            </a:stretch>
          </a:blipFill>
        </p:spPr>
        <p:txBody>
          <a:bodyPr/>
          <a:lstStyle>
            <a:lvl1pPr marL="0" indent="0">
              <a:buNone/>
              <a:defRPr/>
            </a:lvl1pPr>
          </a:lstStyle>
          <a:p>
            <a:r>
              <a:rPr lang="en-US" dirty="0"/>
              <a:t>.</a:t>
            </a:r>
          </a:p>
        </p:txBody>
      </p:sp>
      <p:sp>
        <p:nvSpPr>
          <p:cNvPr id="8" name="Content Placeholder 7">
            <a:extLst>
              <a:ext uri="{FF2B5EF4-FFF2-40B4-BE49-F238E27FC236}">
                <a16:creationId xmlns:a16="http://schemas.microsoft.com/office/drawing/2014/main" id="{C1897688-419F-6EB2-5CC1-DC14924E5FC3}"/>
              </a:ext>
            </a:extLst>
          </p:cNvPr>
          <p:cNvSpPr>
            <a:spLocks noGrp="1"/>
          </p:cNvSpPr>
          <p:nvPr>
            <p:ph sz="quarter" idx="14"/>
          </p:nvPr>
        </p:nvSpPr>
        <p:spPr>
          <a:xfrm>
            <a:off x="8252735" y="1801367"/>
            <a:ext cx="3314425" cy="4489704"/>
          </a:xfrm>
        </p:spPr>
        <p:txBody>
          <a:bodyPr anchor="ct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Footer Placeholder 3">
            <a:extLst>
              <a:ext uri="{FF2B5EF4-FFF2-40B4-BE49-F238E27FC236}">
                <a16:creationId xmlns:a16="http://schemas.microsoft.com/office/drawing/2014/main" id="{2E02B3BF-7794-675C-7382-345519B43BE3}"/>
              </a:ext>
            </a:extLst>
          </p:cNvPr>
          <p:cNvSpPr>
            <a:spLocks noGrp="1"/>
          </p:cNvSpPr>
          <p:nvPr>
            <p:ph type="ftr" sz="quarter" idx="17"/>
          </p:nvPr>
        </p:nvSpPr>
        <p:spPr/>
        <p:txBody>
          <a:bodyPr/>
          <a:lstStyle/>
          <a:p>
            <a:r>
              <a:rPr lang="en-US"/>
              <a:t>Sample Footer Text</a:t>
            </a:r>
            <a:endParaRPr lang="en-US" dirty="0"/>
          </a:p>
        </p:txBody>
      </p:sp>
      <p:sp>
        <p:nvSpPr>
          <p:cNvPr id="3" name="Date Placeholder 2">
            <a:extLst>
              <a:ext uri="{FF2B5EF4-FFF2-40B4-BE49-F238E27FC236}">
                <a16:creationId xmlns:a16="http://schemas.microsoft.com/office/drawing/2014/main" id="{08303468-1991-7CCF-2C67-0B5A3850BAD1}"/>
              </a:ext>
            </a:extLst>
          </p:cNvPr>
          <p:cNvSpPr>
            <a:spLocks noGrp="1"/>
          </p:cNvSpPr>
          <p:nvPr>
            <p:ph type="dt" sz="half" idx="16"/>
          </p:nvPr>
        </p:nvSpPr>
        <p:spPr/>
        <p:txBody>
          <a:bodyPr/>
          <a:lstStyle/>
          <a:p>
            <a:fld id="{7305F46D-792E-48B7-9047-8A1672515077}" type="datetime1">
              <a:rPr lang="en-US" smtClean="0"/>
              <a:t>3/25/2026</a:t>
            </a:fld>
            <a:endParaRPr lang="en-US" dirty="0"/>
          </a:p>
        </p:txBody>
      </p:sp>
      <p:sp>
        <p:nvSpPr>
          <p:cNvPr id="10" name="Slide Number Placeholder 9">
            <a:extLst>
              <a:ext uri="{FF2B5EF4-FFF2-40B4-BE49-F238E27FC236}">
                <a16:creationId xmlns:a16="http://schemas.microsoft.com/office/drawing/2014/main" id="{5AF75D71-C32E-4EF6-2C8E-B5F29DBF4D14}"/>
              </a:ext>
            </a:extLst>
          </p:cNvPr>
          <p:cNvSpPr>
            <a:spLocks noGrp="1"/>
          </p:cNvSpPr>
          <p:nvPr>
            <p:ph type="sldNum" sz="quarter" idx="18"/>
          </p:nvPr>
        </p:nvSpPr>
        <p:spPr/>
        <p:txBody>
          <a:bodyPr/>
          <a:lstStyle/>
          <a:p>
            <a:fld id="{CC057153-B650-4DEB-B370-79DDCFDCE934}" type="slidenum">
              <a:rPr lang="en-US" smtClean="0"/>
              <a:pPr/>
              <a:t>‹nr.›</a:t>
            </a:fld>
            <a:endParaRPr lang="en-US" dirty="0"/>
          </a:p>
        </p:txBody>
      </p:sp>
    </p:spTree>
    <p:extLst>
      <p:ext uri="{BB962C8B-B14F-4D97-AF65-F5344CB8AC3E}">
        <p14:creationId xmlns:p14="http://schemas.microsoft.com/office/powerpoint/2010/main" val="236326061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Titel en tekst">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938668" y="526476"/>
            <a:ext cx="8990400" cy="733096"/>
          </a:xfrm>
          <a:prstGeom prst="rect">
            <a:avLst/>
          </a:prstGeom>
        </p:spPr>
        <p:txBody>
          <a:bodyPr/>
          <a:lstStyle>
            <a:lvl1pPr>
              <a:defRPr sz="4263" baseline="0"/>
            </a:lvl1pPr>
          </a:lstStyle>
          <a:p>
            <a:r>
              <a:rPr lang="nl"/>
              <a:t>Titelstijl bewerken</a:t>
            </a:r>
            <a:endParaRPr lang="nl-NL"/>
          </a:p>
        </p:txBody>
      </p:sp>
      <p:pic>
        <p:nvPicPr>
          <p:cNvPr id="3" name="Picture 2"/>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10254816" y="5983196"/>
            <a:ext cx="1568217" cy="665272"/>
          </a:xfrm>
          <a:prstGeom prst="rect">
            <a:avLst/>
          </a:prstGeom>
        </p:spPr>
      </p:pic>
      <p:sp>
        <p:nvSpPr>
          <p:cNvPr id="9" name="Tijdelijke aanduiding voor tekst 8"/>
          <p:cNvSpPr>
            <a:spLocks noGrp="1" noChangeAspect="1"/>
          </p:cNvSpPr>
          <p:nvPr>
            <p:ph type="body" sz="quarter" idx="10" hasCustomPrompt="1"/>
          </p:nvPr>
        </p:nvSpPr>
        <p:spPr>
          <a:xfrm>
            <a:off x="938668" y="1664795"/>
            <a:ext cx="8990400" cy="3913176"/>
          </a:xfrm>
          <a:prstGeom prst="rect">
            <a:avLst/>
          </a:prstGeom>
        </p:spPr>
        <p:txBody>
          <a:bodyPr lIns="0" tIns="0" rIns="0" bIns="0">
            <a:noAutofit/>
          </a:bodyPr>
          <a:lstStyle>
            <a:lvl1pPr marL="456777" marR="0" indent="-456777" algn="l" defTabSz="609037" rtl="0" eaLnBrk="1" fontAlgn="auto" latinLnBrk="0" hangingPunct="1">
              <a:lnSpc>
                <a:spcPct val="100000"/>
              </a:lnSpc>
              <a:spcBef>
                <a:spcPct val="20000"/>
              </a:spcBef>
              <a:spcAft>
                <a:spcPts val="0"/>
              </a:spcAft>
              <a:buClr>
                <a:schemeClr val="accent1"/>
              </a:buClr>
              <a:buSzTx/>
              <a:buFont typeface="LucidaGrande" charset="0"/>
              <a:buChar char="•"/>
              <a:tabLst/>
              <a:defRPr sz="1865" kern="0" baseline="0">
                <a:solidFill>
                  <a:schemeClr val="tx2"/>
                </a:solidFill>
              </a:defRPr>
            </a:lvl1pPr>
            <a:lvl2pPr marL="989683" indent="-380648">
              <a:lnSpc>
                <a:spcPct val="150000"/>
              </a:lnSpc>
              <a:buClr>
                <a:schemeClr val="tx1"/>
              </a:buClr>
              <a:buFont typeface="Wingdings" charset="2"/>
              <a:buChar char="§"/>
              <a:defRPr sz="1732">
                <a:solidFill>
                  <a:schemeClr val="tx2"/>
                </a:solidFill>
              </a:defRPr>
            </a:lvl2pPr>
            <a:lvl3pPr marL="1522590" indent="-304518">
              <a:lnSpc>
                <a:spcPct val="150000"/>
              </a:lnSpc>
              <a:buClr>
                <a:schemeClr val="accent4"/>
              </a:buClr>
              <a:buFont typeface=".AppleSystemUIFont" charset="-120"/>
              <a:buChar char="•"/>
              <a:defRPr sz="1599" baseline="0">
                <a:solidFill>
                  <a:schemeClr val="tx2"/>
                </a:solidFill>
              </a:defRPr>
            </a:lvl3pPr>
            <a:lvl4pPr marL="2131627" indent="-304518">
              <a:buClr>
                <a:schemeClr val="accent3"/>
              </a:buClr>
              <a:buFont typeface=".LucidaGrandeUI" charset="0"/>
              <a:buChar char="‣"/>
              <a:tabLst>
                <a:tab pos="704198" algn="l"/>
              </a:tabLst>
              <a:defRPr sz="1465" baseline="0">
                <a:solidFill>
                  <a:schemeClr val="tx2"/>
                </a:solidFill>
              </a:defRPr>
            </a:lvl4pPr>
            <a:lvl5pPr marL="2740662" indent="-304518">
              <a:buClr>
                <a:schemeClr val="tx2"/>
              </a:buClr>
              <a:buFont typeface="ArialMT" charset="0"/>
              <a:buChar char="›"/>
              <a:defRPr sz="1332">
                <a:solidFill>
                  <a:schemeClr val="tx2"/>
                </a:solidFill>
              </a:defRPr>
            </a:lvl5pPr>
          </a:lstStyle>
          <a:p>
            <a:pPr lvl="0"/>
            <a:r>
              <a:rPr lang="nl"/>
              <a:t>Tekststijl van het model bewerken</a:t>
            </a:r>
          </a:p>
          <a:p>
            <a:pPr lvl="1"/>
            <a:r>
              <a:rPr lang="nl"/>
              <a:t>Tweede niveau</a:t>
            </a:r>
          </a:p>
          <a:p>
            <a:pPr lvl="2"/>
            <a:r>
              <a:rPr lang="nl"/>
              <a:t>Derde niveau</a:t>
            </a:r>
          </a:p>
          <a:p>
            <a:pPr lvl="3"/>
            <a:r>
              <a:rPr lang="nl"/>
              <a:t>Vierde niveau</a:t>
            </a:r>
          </a:p>
          <a:p>
            <a:pPr lvl="4"/>
            <a:r>
              <a:rPr lang="nl"/>
              <a:t>Vijfde niveau</a:t>
            </a:r>
          </a:p>
          <a:p>
            <a:pPr marL="456777" marR="0" lvl="0" indent="-456777" algn="l" defTabSz="609037" rtl="0" eaLnBrk="1" fontAlgn="auto" latinLnBrk="0" hangingPunct="1">
              <a:lnSpc>
                <a:spcPct val="100000"/>
              </a:lnSpc>
              <a:spcBef>
                <a:spcPct val="20000"/>
              </a:spcBef>
              <a:spcAft>
                <a:spcPts val="0"/>
              </a:spcAft>
              <a:buClr>
                <a:schemeClr val="accent1"/>
              </a:buClr>
              <a:buSzTx/>
              <a:buFont typeface="LucidaGrande" charset="0"/>
              <a:buChar char="●"/>
              <a:tabLst/>
              <a:defRPr/>
            </a:pPr>
            <a:endParaRPr lang="nl-BE"/>
          </a:p>
          <a:p>
            <a:pPr lvl="0"/>
            <a:endParaRPr lang="nl-BE"/>
          </a:p>
          <a:p>
            <a:pPr lvl="0"/>
            <a:endParaRPr lang="nl-BE"/>
          </a:p>
        </p:txBody>
      </p:sp>
      <p:sp>
        <p:nvSpPr>
          <p:cNvPr id="8" name="TextBox 7"/>
          <p:cNvSpPr txBox="1"/>
          <p:nvPr userDrawn="1"/>
        </p:nvSpPr>
        <p:spPr>
          <a:xfrm>
            <a:off x="112389" y="6201088"/>
            <a:ext cx="826281" cy="338426"/>
          </a:xfrm>
          <a:prstGeom prst="rect">
            <a:avLst/>
          </a:prstGeom>
          <a:noFill/>
        </p:spPr>
        <p:txBody>
          <a:bodyPr wrap="square" rtlCol="0">
            <a:spAutoFit/>
          </a:bodyPr>
          <a:lstStyle/>
          <a:p>
            <a:pPr algn="ctr"/>
            <a:fld id="{DF892E59-3358-9240-BA61-61F51D98566F}" type="slidenum">
              <a:rPr lang="uk-UA" sz="1599" smtClean="0">
                <a:solidFill>
                  <a:schemeClr val="accent1"/>
                </a:solidFill>
              </a:rPr>
              <a:t>‹nr.›</a:t>
            </a:fld>
            <a:endParaRPr sz="1599">
              <a:solidFill>
                <a:schemeClr val="accent1"/>
              </a:solidFill>
            </a:endParaRPr>
          </a:p>
        </p:txBody>
      </p:sp>
    </p:spTree>
    <p:extLst>
      <p:ext uri="{BB962C8B-B14F-4D97-AF65-F5344CB8AC3E}">
        <p14:creationId xmlns:p14="http://schemas.microsoft.com/office/powerpoint/2010/main" val="36443659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Layout>
</file>

<file path=ppt/slideLayouts/slideLayout150.xml><?xml version="1.0" encoding="utf-8"?>
<p:sldLayout xmlns:a="http://schemas.openxmlformats.org/drawingml/2006/main" xmlns:r="http://schemas.openxmlformats.org/officeDocument/2006/relationships" xmlns:p="http://schemas.openxmlformats.org/presentationml/2006/main" preserve="1">
  <p:cSld name="Title, Content Photo 13">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F6287667-A4F8-6B7A-7C1E-415768F3B3AA}"/>
              </a:ext>
              <a:ext uri="{C183D7F6-B498-43B3-948B-1728B52AA6E4}">
                <adec:decorative xmlns:adec="http://schemas.microsoft.com/office/drawing/2017/decorative" val="1"/>
              </a:ext>
            </a:extLst>
          </p:cNvPr>
          <p:cNvGrpSpPr/>
          <p:nvPr/>
        </p:nvGrpSpPr>
        <p:grpSpPr>
          <a:xfrm>
            <a:off x="12068638" y="0"/>
            <a:ext cx="123362" cy="6858000"/>
            <a:chOff x="12068638" y="0"/>
            <a:chExt cx="123362" cy="6858000"/>
          </a:xfrm>
        </p:grpSpPr>
        <p:sp>
          <p:nvSpPr>
            <p:cNvPr id="9" name="Rectangle 8">
              <a:extLst>
                <a:ext uri="{FF2B5EF4-FFF2-40B4-BE49-F238E27FC236}">
                  <a16:creationId xmlns:a16="http://schemas.microsoft.com/office/drawing/2014/main" id="{860F260A-40A1-ED4C-F5A8-F915D3BDB7F5}"/>
                </a:ext>
              </a:extLst>
            </p:cNvPr>
            <p:cNvSpPr/>
            <p:nvPr/>
          </p:nvSpPr>
          <p:spPr>
            <a:xfrm>
              <a:off x="12068638" y="0"/>
              <a:ext cx="123362" cy="6858000"/>
            </a:xfrm>
            <a:prstGeom prst="rect">
              <a:avLst/>
            </a:prstGeom>
            <a:gradFill>
              <a:gsLst>
                <a:gs pos="0">
                  <a:schemeClr val="accent2"/>
                </a:gs>
                <a:gs pos="100000">
                  <a:schemeClr val="accent5"/>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879CD2C2-2541-1223-03B1-97955C134718}"/>
                </a:ext>
              </a:extLst>
            </p:cNvPr>
            <p:cNvSpPr/>
            <p:nvPr/>
          </p:nvSpPr>
          <p:spPr>
            <a:xfrm>
              <a:off x="12068638" y="3527553"/>
              <a:ext cx="123362" cy="3330447"/>
            </a:xfrm>
            <a:prstGeom prst="rect">
              <a:avLst/>
            </a:prstGeom>
            <a:gradFill>
              <a:gsLst>
                <a:gs pos="19000">
                  <a:schemeClr val="accent5">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2648" y="502920"/>
            <a:ext cx="4669536" cy="1453896"/>
          </a:xfrm>
        </p:spPr>
        <p:txBody>
          <a:bodyPr anchor="t"/>
          <a:lstStyle/>
          <a:p>
            <a:r>
              <a:rPr lang="en-US" dirty="0"/>
              <a:t>Click to edit Master title style</a:t>
            </a:r>
          </a:p>
        </p:txBody>
      </p:sp>
      <p:sp>
        <p:nvSpPr>
          <p:cNvPr id="4" name="Picture Placeholder 3">
            <a:extLst>
              <a:ext uri="{FF2B5EF4-FFF2-40B4-BE49-F238E27FC236}">
                <a16:creationId xmlns:a16="http://schemas.microsoft.com/office/drawing/2014/main" id="{15A7BF66-FFF1-E318-9AFE-331E011D59C1}"/>
              </a:ext>
            </a:extLst>
          </p:cNvPr>
          <p:cNvSpPr>
            <a:spLocks noGrp="1"/>
          </p:cNvSpPr>
          <p:nvPr>
            <p:ph type="pic" sz="quarter" idx="15" hasCustomPrompt="1"/>
          </p:nvPr>
        </p:nvSpPr>
        <p:spPr>
          <a:xfrm>
            <a:off x="612648" y="2293938"/>
            <a:ext cx="4669536" cy="4024566"/>
          </a:xfrm>
          <a:blipFill>
            <a:blip r:embed="rId2">
              <a:alphaModFix amt="60000"/>
            </a:blip>
            <a:stretch>
              <a:fillRect/>
            </a:stretch>
          </a:blipFill>
        </p:spPr>
        <p:txBody>
          <a:bodyPr/>
          <a:lstStyle>
            <a:lvl1pPr marL="0" indent="0">
              <a:buNone/>
              <a:defRPr/>
            </a:lvl1pPr>
          </a:lstStyle>
          <a:p>
            <a:r>
              <a:rPr lang="en-US" dirty="0"/>
              <a:t>.</a:t>
            </a:r>
          </a:p>
        </p:txBody>
      </p:sp>
      <p:sp>
        <p:nvSpPr>
          <p:cNvPr id="8" name="Content Placeholder 7">
            <a:extLst>
              <a:ext uri="{FF2B5EF4-FFF2-40B4-BE49-F238E27FC236}">
                <a16:creationId xmlns:a16="http://schemas.microsoft.com/office/drawing/2014/main" id="{8BAC3300-BF12-B200-9F06-8D5AC45CB7EF}"/>
              </a:ext>
            </a:extLst>
          </p:cNvPr>
          <p:cNvSpPr>
            <a:spLocks noGrp="1"/>
          </p:cNvSpPr>
          <p:nvPr>
            <p:ph sz="quarter" idx="14"/>
          </p:nvPr>
        </p:nvSpPr>
        <p:spPr>
          <a:xfrm>
            <a:off x="6096000" y="502919"/>
            <a:ext cx="5471160" cy="5815585"/>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Footer Placeholder 10">
            <a:extLst>
              <a:ext uri="{FF2B5EF4-FFF2-40B4-BE49-F238E27FC236}">
                <a16:creationId xmlns:a16="http://schemas.microsoft.com/office/drawing/2014/main" id="{F3134235-8D6E-735A-EBA0-BA533F60F020}"/>
              </a:ext>
            </a:extLst>
          </p:cNvPr>
          <p:cNvSpPr>
            <a:spLocks noGrp="1"/>
          </p:cNvSpPr>
          <p:nvPr>
            <p:ph type="ftr" sz="quarter" idx="17"/>
          </p:nvPr>
        </p:nvSpPr>
        <p:spPr/>
        <p:txBody>
          <a:bodyPr/>
          <a:lstStyle/>
          <a:p>
            <a:r>
              <a:rPr lang="en-US"/>
              <a:t>Sample Footer Text</a:t>
            </a:r>
            <a:endParaRPr lang="en-US" dirty="0"/>
          </a:p>
        </p:txBody>
      </p:sp>
      <p:sp>
        <p:nvSpPr>
          <p:cNvPr id="10" name="Date Placeholder 9">
            <a:extLst>
              <a:ext uri="{FF2B5EF4-FFF2-40B4-BE49-F238E27FC236}">
                <a16:creationId xmlns:a16="http://schemas.microsoft.com/office/drawing/2014/main" id="{9D2F68ED-5552-E109-B7F4-671217CABF2D}"/>
              </a:ext>
            </a:extLst>
          </p:cNvPr>
          <p:cNvSpPr>
            <a:spLocks noGrp="1"/>
          </p:cNvSpPr>
          <p:nvPr>
            <p:ph type="dt" sz="half" idx="16"/>
          </p:nvPr>
        </p:nvSpPr>
        <p:spPr/>
        <p:txBody>
          <a:bodyPr/>
          <a:lstStyle/>
          <a:p>
            <a:fld id="{8B53D3FE-D727-4B50-874D-41D5E635B20A}" type="datetime1">
              <a:rPr lang="en-US" smtClean="0"/>
              <a:t>3/25/2026</a:t>
            </a:fld>
            <a:endParaRPr lang="en-US" dirty="0"/>
          </a:p>
        </p:txBody>
      </p:sp>
      <p:sp>
        <p:nvSpPr>
          <p:cNvPr id="12" name="Slide Number Placeholder 11">
            <a:extLst>
              <a:ext uri="{FF2B5EF4-FFF2-40B4-BE49-F238E27FC236}">
                <a16:creationId xmlns:a16="http://schemas.microsoft.com/office/drawing/2014/main" id="{573B9B49-4584-CFEF-738F-BE68D009CEA3}"/>
              </a:ext>
            </a:extLst>
          </p:cNvPr>
          <p:cNvSpPr>
            <a:spLocks noGrp="1"/>
          </p:cNvSpPr>
          <p:nvPr>
            <p:ph type="sldNum" sz="quarter" idx="18"/>
          </p:nvPr>
        </p:nvSpPr>
        <p:spPr/>
        <p:txBody>
          <a:bodyPr/>
          <a:lstStyle/>
          <a:p>
            <a:fld id="{CC057153-B650-4DEB-B370-79DDCFDCE934}" type="slidenum">
              <a:rPr lang="en-US" smtClean="0"/>
              <a:pPr/>
              <a:t>‹nr.›</a:t>
            </a:fld>
            <a:endParaRPr lang="en-US" dirty="0"/>
          </a:p>
        </p:txBody>
      </p:sp>
    </p:spTree>
    <p:extLst>
      <p:ext uri="{BB962C8B-B14F-4D97-AF65-F5344CB8AC3E}">
        <p14:creationId xmlns:p14="http://schemas.microsoft.com/office/powerpoint/2010/main" val="2852673825"/>
      </p:ext>
    </p:extLst>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preserve="1">
  <p:cSld name="Title, Content Photo 14">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B53C02DA-0C9D-12C9-42BB-CC4820B41CF2}"/>
              </a:ext>
              <a:ext uri="{C183D7F6-B498-43B3-948B-1728B52AA6E4}">
                <adec:decorative xmlns:adec="http://schemas.microsoft.com/office/drawing/2017/decorative" val="1"/>
              </a:ext>
            </a:extLst>
          </p:cNvPr>
          <p:cNvGrpSpPr/>
          <p:nvPr/>
        </p:nvGrpSpPr>
        <p:grpSpPr>
          <a:xfrm rot="10800000">
            <a:off x="0" y="6743026"/>
            <a:ext cx="12207200" cy="123363"/>
            <a:chOff x="-5025" y="6737718"/>
            <a:chExt cx="12207200" cy="123363"/>
          </a:xfrm>
        </p:grpSpPr>
        <p:sp>
          <p:nvSpPr>
            <p:cNvPr id="10" name="Rectangle 9">
              <a:extLst>
                <a:ext uri="{FF2B5EF4-FFF2-40B4-BE49-F238E27FC236}">
                  <a16:creationId xmlns:a16="http://schemas.microsoft.com/office/drawing/2014/main" id="{43680A20-A590-D755-5AA0-BAF1B1402907}"/>
                </a:ext>
              </a:extLst>
            </p:cNvPr>
            <p:cNvSpPr/>
            <p:nvPr/>
          </p:nvSpPr>
          <p:spPr>
            <a:xfrm rot="5400000" flipH="1">
              <a:off x="6036894" y="695800"/>
              <a:ext cx="123362" cy="12207199"/>
            </a:xfrm>
            <a:prstGeom prst="rect">
              <a:avLst/>
            </a:prstGeom>
            <a:gradFill>
              <a:gsLst>
                <a:gs pos="0">
                  <a:schemeClr val="accent5"/>
                </a:gs>
                <a:gs pos="100000">
                  <a:schemeClr val="accent2"/>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B6CA06CF-7B14-32D2-2412-3434710512EF}"/>
                </a:ext>
              </a:extLst>
            </p:cNvPr>
            <p:cNvSpPr/>
            <p:nvPr/>
          </p:nvSpPr>
          <p:spPr>
            <a:xfrm rot="16200000">
              <a:off x="9176406" y="3835311"/>
              <a:ext cx="123362" cy="5928176"/>
            </a:xfrm>
            <a:prstGeom prst="rect">
              <a:avLst/>
            </a:prstGeom>
            <a:gradFill>
              <a:gsLst>
                <a:gs pos="19000">
                  <a:schemeClr val="accent5">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2648" y="502920"/>
            <a:ext cx="3645980" cy="1453896"/>
          </a:xfrm>
        </p:spPr>
        <p:txBody>
          <a:bodyPr anchor="t"/>
          <a:lstStyle/>
          <a:p>
            <a:r>
              <a:rPr lang="en-US" dirty="0"/>
              <a:t>Click to edit Master title style</a:t>
            </a:r>
          </a:p>
        </p:txBody>
      </p:sp>
      <p:sp>
        <p:nvSpPr>
          <p:cNvPr id="4" name="Picture Placeholder 3">
            <a:extLst>
              <a:ext uri="{FF2B5EF4-FFF2-40B4-BE49-F238E27FC236}">
                <a16:creationId xmlns:a16="http://schemas.microsoft.com/office/drawing/2014/main" id="{15A7BF66-FFF1-E318-9AFE-331E011D59C1}"/>
              </a:ext>
            </a:extLst>
          </p:cNvPr>
          <p:cNvSpPr>
            <a:spLocks noGrp="1"/>
          </p:cNvSpPr>
          <p:nvPr>
            <p:ph type="pic" sz="quarter" idx="15" hasCustomPrompt="1"/>
          </p:nvPr>
        </p:nvSpPr>
        <p:spPr>
          <a:xfrm>
            <a:off x="612648" y="2293938"/>
            <a:ext cx="3645980" cy="4024565"/>
          </a:xfrm>
          <a:blipFill>
            <a:blip r:embed="rId2">
              <a:alphaModFix amt="60000"/>
            </a:blip>
            <a:stretch>
              <a:fillRect/>
            </a:stretch>
          </a:blipFill>
        </p:spPr>
        <p:txBody>
          <a:bodyPr/>
          <a:lstStyle>
            <a:lvl1pPr marL="0" indent="0">
              <a:buNone/>
              <a:defRPr/>
            </a:lvl1pPr>
          </a:lstStyle>
          <a:p>
            <a:r>
              <a:rPr lang="en-US" dirty="0"/>
              <a:t>.</a:t>
            </a:r>
          </a:p>
        </p:txBody>
      </p:sp>
      <p:sp>
        <p:nvSpPr>
          <p:cNvPr id="8" name="Content Placeholder 7">
            <a:extLst>
              <a:ext uri="{FF2B5EF4-FFF2-40B4-BE49-F238E27FC236}">
                <a16:creationId xmlns:a16="http://schemas.microsoft.com/office/drawing/2014/main" id="{8BAC3300-BF12-B200-9F06-8D5AC45CB7EF}"/>
              </a:ext>
            </a:extLst>
          </p:cNvPr>
          <p:cNvSpPr>
            <a:spLocks noGrp="1"/>
          </p:cNvSpPr>
          <p:nvPr>
            <p:ph sz="quarter" idx="14"/>
          </p:nvPr>
        </p:nvSpPr>
        <p:spPr>
          <a:xfrm>
            <a:off x="5212227" y="502919"/>
            <a:ext cx="6354933" cy="5815584"/>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Footer Placeholder 11">
            <a:extLst>
              <a:ext uri="{FF2B5EF4-FFF2-40B4-BE49-F238E27FC236}">
                <a16:creationId xmlns:a16="http://schemas.microsoft.com/office/drawing/2014/main" id="{0BFB2EA8-AADE-E8CD-890F-EA9F9968B253}"/>
              </a:ext>
            </a:extLst>
          </p:cNvPr>
          <p:cNvSpPr>
            <a:spLocks noGrp="1"/>
          </p:cNvSpPr>
          <p:nvPr>
            <p:ph type="ftr" sz="quarter" idx="17"/>
          </p:nvPr>
        </p:nvSpPr>
        <p:spPr/>
        <p:txBody>
          <a:bodyPr/>
          <a:lstStyle/>
          <a:p>
            <a:r>
              <a:rPr lang="en-US"/>
              <a:t>Sample Footer Text</a:t>
            </a:r>
            <a:endParaRPr lang="en-US" dirty="0"/>
          </a:p>
        </p:txBody>
      </p:sp>
      <p:sp>
        <p:nvSpPr>
          <p:cNvPr id="3" name="Date Placeholder 2">
            <a:extLst>
              <a:ext uri="{FF2B5EF4-FFF2-40B4-BE49-F238E27FC236}">
                <a16:creationId xmlns:a16="http://schemas.microsoft.com/office/drawing/2014/main" id="{FB8772B0-B493-B608-E389-35329DEF2016}"/>
              </a:ext>
            </a:extLst>
          </p:cNvPr>
          <p:cNvSpPr>
            <a:spLocks noGrp="1"/>
          </p:cNvSpPr>
          <p:nvPr>
            <p:ph type="dt" sz="half" idx="16"/>
          </p:nvPr>
        </p:nvSpPr>
        <p:spPr/>
        <p:txBody>
          <a:bodyPr/>
          <a:lstStyle/>
          <a:p>
            <a:fld id="{FE942071-3A2D-4B86-82F9-428DB212BAF8}" type="datetime1">
              <a:rPr lang="en-US" smtClean="0"/>
              <a:t>3/25/2026</a:t>
            </a:fld>
            <a:endParaRPr lang="en-US" dirty="0"/>
          </a:p>
        </p:txBody>
      </p:sp>
      <p:sp>
        <p:nvSpPr>
          <p:cNvPr id="13" name="Slide Number Placeholder 12">
            <a:extLst>
              <a:ext uri="{FF2B5EF4-FFF2-40B4-BE49-F238E27FC236}">
                <a16:creationId xmlns:a16="http://schemas.microsoft.com/office/drawing/2014/main" id="{D854D38F-A697-A216-CCCB-0C1A9DCBD2FC}"/>
              </a:ext>
            </a:extLst>
          </p:cNvPr>
          <p:cNvSpPr>
            <a:spLocks noGrp="1"/>
          </p:cNvSpPr>
          <p:nvPr>
            <p:ph type="sldNum" sz="quarter" idx="18"/>
          </p:nvPr>
        </p:nvSpPr>
        <p:spPr/>
        <p:txBody>
          <a:bodyPr/>
          <a:lstStyle/>
          <a:p>
            <a:fld id="{CC057153-B650-4DEB-B370-79DDCFDCE934}" type="slidenum">
              <a:rPr lang="en-US" smtClean="0"/>
              <a:pPr/>
              <a:t>‹nr.›</a:t>
            </a:fld>
            <a:endParaRPr lang="en-US" dirty="0"/>
          </a:p>
        </p:txBody>
      </p:sp>
    </p:spTree>
    <p:extLst>
      <p:ext uri="{BB962C8B-B14F-4D97-AF65-F5344CB8AC3E}">
        <p14:creationId xmlns:p14="http://schemas.microsoft.com/office/powerpoint/2010/main" val="2328737529"/>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preserve="1">
  <p:cSld name="Big Number">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0B93BC13-F3D8-0BDA-D1BF-7B8E455AC066}"/>
              </a:ext>
            </a:extLst>
          </p:cNvPr>
          <p:cNvSpPr/>
          <p:nvPr/>
        </p:nvSpPr>
        <p:spPr>
          <a:xfrm>
            <a:off x="0" y="0"/>
            <a:ext cx="12192000" cy="685800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7">
            <a:extLst>
              <a:ext uri="{FF2B5EF4-FFF2-40B4-BE49-F238E27FC236}">
                <a16:creationId xmlns:a16="http://schemas.microsoft.com/office/drawing/2014/main" id="{27362B5B-CACD-7203-74DE-7B0BBF7D69CE}"/>
              </a:ext>
            </a:extLst>
          </p:cNvPr>
          <p:cNvGrpSpPr/>
          <p:nvPr/>
        </p:nvGrpSpPr>
        <p:grpSpPr>
          <a:xfrm>
            <a:off x="-22276" y="-6922"/>
            <a:ext cx="12214276" cy="6869101"/>
            <a:chOff x="-22276" y="-6922"/>
            <a:chExt cx="12214276" cy="6869101"/>
          </a:xfrm>
        </p:grpSpPr>
        <p:sp>
          <p:nvSpPr>
            <p:cNvPr id="9" name="Rectangle 8">
              <a:extLst>
                <a:ext uri="{FF2B5EF4-FFF2-40B4-BE49-F238E27FC236}">
                  <a16:creationId xmlns:a16="http://schemas.microsoft.com/office/drawing/2014/main" id="{7D6A753B-AD01-7A7A-4F2D-C75592EC67B9}"/>
                </a:ext>
              </a:extLst>
            </p:cNvPr>
            <p:cNvSpPr/>
            <p:nvPr/>
          </p:nvSpPr>
          <p:spPr>
            <a:xfrm rot="5400000">
              <a:off x="2655863" y="-2678137"/>
              <a:ext cx="6857999" cy="12214275"/>
            </a:xfrm>
            <a:prstGeom prst="rect">
              <a:avLst/>
            </a:prstGeom>
            <a:gradFill>
              <a:gsLst>
                <a:gs pos="0">
                  <a:schemeClr val="accent2"/>
                </a:gs>
                <a:gs pos="93000">
                  <a:schemeClr val="accent5"/>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Light"/>
                <a:ea typeface="+mn-ea"/>
                <a:cs typeface="+mn-cs"/>
              </a:endParaRPr>
            </a:p>
          </p:txBody>
        </p:sp>
        <p:sp>
          <p:nvSpPr>
            <p:cNvPr id="10" name="Rectangle 9">
              <a:extLst>
                <a:ext uri="{FF2B5EF4-FFF2-40B4-BE49-F238E27FC236}">
                  <a16:creationId xmlns:a16="http://schemas.microsoft.com/office/drawing/2014/main" id="{33E82525-BA9A-AA08-8DF0-B77178C6BC45}"/>
                </a:ext>
              </a:extLst>
            </p:cNvPr>
            <p:cNvSpPr/>
            <p:nvPr/>
          </p:nvSpPr>
          <p:spPr>
            <a:xfrm rot="16200000">
              <a:off x="3197276" y="-2132545"/>
              <a:ext cx="6850175" cy="11139273"/>
            </a:xfrm>
            <a:prstGeom prst="rect">
              <a:avLst/>
            </a:prstGeom>
            <a:gradFill flip="none" rotWithShape="1">
              <a:gsLst>
                <a:gs pos="0">
                  <a:schemeClr val="accent5">
                    <a:lumMod val="75000"/>
                  </a:schemeClr>
                </a:gs>
                <a:gs pos="32000">
                  <a:schemeClr val="accent5">
                    <a:alpha val="0"/>
                  </a:schemeClr>
                </a:gs>
              </a:gsLst>
              <a:lin ang="198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Light"/>
                <a:ea typeface="+mn-ea"/>
                <a:cs typeface="+mn-cs"/>
              </a:endParaRPr>
            </a:p>
          </p:txBody>
        </p:sp>
        <p:sp>
          <p:nvSpPr>
            <p:cNvPr id="11" name="Rectangle 10">
              <a:extLst>
                <a:ext uri="{FF2B5EF4-FFF2-40B4-BE49-F238E27FC236}">
                  <a16:creationId xmlns:a16="http://schemas.microsoft.com/office/drawing/2014/main" id="{0A4B5202-8712-82B4-1B42-E7E4336E8698}"/>
                </a:ext>
              </a:extLst>
            </p:cNvPr>
            <p:cNvSpPr/>
            <p:nvPr/>
          </p:nvSpPr>
          <p:spPr>
            <a:xfrm flipH="1">
              <a:off x="-22276" y="-6922"/>
              <a:ext cx="3849318" cy="6852919"/>
            </a:xfrm>
            <a:prstGeom prst="rect">
              <a:avLst/>
            </a:prstGeom>
            <a:gradFill>
              <a:gsLst>
                <a:gs pos="0">
                  <a:schemeClr val="accent5">
                    <a:lumMod val="75000"/>
                  </a:schemeClr>
                </a:gs>
                <a:gs pos="48000">
                  <a:schemeClr val="accent5">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Light"/>
                <a:ea typeface="+mn-ea"/>
                <a:cs typeface="+mn-cs"/>
              </a:endParaRPr>
            </a:p>
          </p:txBody>
        </p:sp>
        <p:sp>
          <p:nvSpPr>
            <p:cNvPr id="12" name="Rectangle 11">
              <a:extLst>
                <a:ext uri="{FF2B5EF4-FFF2-40B4-BE49-F238E27FC236}">
                  <a16:creationId xmlns:a16="http://schemas.microsoft.com/office/drawing/2014/main" id="{D95172D8-9117-7FB7-2347-567B5663C510}"/>
                </a:ext>
                <a:ext uri="{C183D7F6-B498-43B3-948B-1728B52AA6E4}">
                  <adec:decorative xmlns:adec="http://schemas.microsoft.com/office/drawing/2017/decorative" val="1"/>
                </a:ext>
              </a:extLst>
            </p:cNvPr>
            <p:cNvSpPr/>
            <p:nvPr/>
          </p:nvSpPr>
          <p:spPr>
            <a:xfrm rot="5400000">
              <a:off x="6189691" y="-743112"/>
              <a:ext cx="5263375" cy="6741243"/>
            </a:xfrm>
            <a:prstGeom prst="rect">
              <a:avLst/>
            </a:prstGeom>
            <a:gradFill flip="none" rotWithShape="1">
              <a:gsLst>
                <a:gs pos="2000">
                  <a:schemeClr val="accent5">
                    <a:lumMod val="60000"/>
                    <a:lumOff val="40000"/>
                    <a:alpha val="68000"/>
                  </a:schemeClr>
                </a:gs>
                <a:gs pos="48000">
                  <a:schemeClr val="accent5">
                    <a:lumMod val="60000"/>
                    <a:lumOff val="40000"/>
                    <a:alpha val="0"/>
                  </a:schemeClr>
                </a:gs>
              </a:gsLst>
              <a:lin ang="1800000" scaled="0"/>
              <a:tileRect/>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Light"/>
                <a:ea typeface="+mn-ea"/>
                <a:cs typeface="+mn-cs"/>
              </a:endParaRPr>
            </a:p>
          </p:txBody>
        </p:sp>
      </p:grpSp>
      <p:sp>
        <p:nvSpPr>
          <p:cNvPr id="2" name="Title 1">
            <a:extLst>
              <a:ext uri="{FF2B5EF4-FFF2-40B4-BE49-F238E27FC236}">
                <a16:creationId xmlns:a16="http://schemas.microsoft.com/office/drawing/2014/main" id="{A13BB35F-4BB0-2BB5-FD14-127AFB001957}"/>
              </a:ext>
            </a:extLst>
          </p:cNvPr>
          <p:cNvSpPr>
            <a:spLocks noGrp="1"/>
          </p:cNvSpPr>
          <p:nvPr>
            <p:ph type="title"/>
          </p:nvPr>
        </p:nvSpPr>
        <p:spPr>
          <a:xfrm>
            <a:off x="1143000" y="4928616"/>
            <a:ext cx="9912096" cy="1545336"/>
          </a:xfrm>
        </p:spPr>
        <p:txBody>
          <a:bodyPr anchor="t">
            <a:normAutofit/>
          </a:bodyPr>
          <a:lstStyle>
            <a:lvl1pPr algn="ctr">
              <a:lnSpc>
                <a:spcPct val="120000"/>
              </a:lnSpc>
              <a:defRPr sz="2800">
                <a:solidFill>
                  <a:schemeClr val="bg1"/>
                </a:solidFill>
              </a:defRPr>
            </a:lvl1pPr>
          </a:lstStyle>
          <a:p>
            <a:r>
              <a:rPr lang="en-US" dirty="0"/>
              <a:t>Click to edit Master title style</a:t>
            </a:r>
          </a:p>
        </p:txBody>
      </p:sp>
      <p:sp>
        <p:nvSpPr>
          <p:cNvPr id="7" name="Content Placeholder 6">
            <a:extLst>
              <a:ext uri="{FF2B5EF4-FFF2-40B4-BE49-F238E27FC236}">
                <a16:creationId xmlns:a16="http://schemas.microsoft.com/office/drawing/2014/main" id="{887C9CAD-F25A-225B-E7BA-4503FD713A44}"/>
              </a:ext>
            </a:extLst>
          </p:cNvPr>
          <p:cNvSpPr>
            <a:spLocks noGrp="1"/>
          </p:cNvSpPr>
          <p:nvPr>
            <p:ph sz="quarter" idx="13" hasCustomPrompt="1"/>
          </p:nvPr>
        </p:nvSpPr>
        <p:spPr>
          <a:xfrm>
            <a:off x="530352" y="978408"/>
            <a:ext cx="11137392" cy="4114800"/>
          </a:xfrm>
        </p:spPr>
        <p:txBody>
          <a:bodyPr anchor="b">
            <a:normAutofit/>
          </a:bodyPr>
          <a:lstStyle>
            <a:lvl1pPr marL="0" indent="0" algn="ctr">
              <a:lnSpc>
                <a:spcPct val="90000"/>
              </a:lnSpc>
              <a:buNone/>
              <a:defRPr sz="27800" b="1">
                <a:solidFill>
                  <a:schemeClr val="bg1"/>
                </a:solidFill>
              </a:defRPr>
            </a:lvl1pPr>
          </a:lstStyle>
          <a:p>
            <a:pPr lvl="0"/>
            <a:r>
              <a:rPr lang="en-US" dirty="0"/>
              <a:t>##%</a:t>
            </a:r>
          </a:p>
        </p:txBody>
      </p:sp>
      <p:sp>
        <p:nvSpPr>
          <p:cNvPr id="3" name="Footer Placeholder 2">
            <a:extLst>
              <a:ext uri="{FF2B5EF4-FFF2-40B4-BE49-F238E27FC236}">
                <a16:creationId xmlns:a16="http://schemas.microsoft.com/office/drawing/2014/main" id="{31932224-E515-4E44-2832-0D5E94847CF7}"/>
              </a:ext>
            </a:extLst>
          </p:cNvPr>
          <p:cNvSpPr>
            <a:spLocks noGrp="1"/>
          </p:cNvSpPr>
          <p:nvPr>
            <p:ph type="ftr" sz="quarter" idx="10"/>
          </p:nvPr>
        </p:nvSpPr>
        <p:spPr/>
        <p:txBody>
          <a:bodyPr/>
          <a:lstStyle>
            <a:lvl1pPr>
              <a:defRPr>
                <a:solidFill>
                  <a:schemeClr val="bg1"/>
                </a:solidFill>
              </a:defRPr>
            </a:lvl1pPr>
          </a:lstStyle>
          <a:p>
            <a:r>
              <a:rPr lang="en-US"/>
              <a:t>Sample Footer Text</a:t>
            </a:r>
            <a:endParaRPr lang="en-US" dirty="0"/>
          </a:p>
        </p:txBody>
      </p:sp>
      <p:sp>
        <p:nvSpPr>
          <p:cNvPr id="4" name="Date Placeholder 3">
            <a:extLst>
              <a:ext uri="{FF2B5EF4-FFF2-40B4-BE49-F238E27FC236}">
                <a16:creationId xmlns:a16="http://schemas.microsoft.com/office/drawing/2014/main" id="{9E371D16-7052-CB51-10DB-659F8F77B25F}"/>
              </a:ext>
            </a:extLst>
          </p:cNvPr>
          <p:cNvSpPr>
            <a:spLocks noGrp="1"/>
          </p:cNvSpPr>
          <p:nvPr>
            <p:ph type="dt" sz="half" idx="11"/>
          </p:nvPr>
        </p:nvSpPr>
        <p:spPr/>
        <p:txBody>
          <a:bodyPr/>
          <a:lstStyle>
            <a:lvl1pPr>
              <a:defRPr>
                <a:solidFill>
                  <a:schemeClr val="bg1"/>
                </a:solidFill>
              </a:defRPr>
            </a:lvl1pPr>
          </a:lstStyle>
          <a:p>
            <a:fld id="{040D1012-6B36-4753-8153-E5F982239567}" type="datetime1">
              <a:rPr lang="en-US" smtClean="0"/>
              <a:t>3/25/2026</a:t>
            </a:fld>
            <a:endParaRPr lang="en-US" dirty="0"/>
          </a:p>
        </p:txBody>
      </p:sp>
      <p:sp>
        <p:nvSpPr>
          <p:cNvPr id="5" name="Slide Number Placeholder 4">
            <a:extLst>
              <a:ext uri="{FF2B5EF4-FFF2-40B4-BE49-F238E27FC236}">
                <a16:creationId xmlns:a16="http://schemas.microsoft.com/office/drawing/2014/main" id="{85B132CC-C4B7-E2AF-5520-00C69FF37620}"/>
              </a:ext>
            </a:extLst>
          </p:cNvPr>
          <p:cNvSpPr>
            <a:spLocks noGrp="1"/>
          </p:cNvSpPr>
          <p:nvPr>
            <p:ph type="sldNum" sz="quarter" idx="12"/>
          </p:nvPr>
        </p:nvSpPr>
        <p:spPr/>
        <p:txBody>
          <a:bodyPr/>
          <a:lstStyle>
            <a:lvl1pPr>
              <a:defRPr>
                <a:solidFill>
                  <a:schemeClr val="bg1"/>
                </a:solidFill>
              </a:defRPr>
            </a:lvl1pPr>
          </a:lstStyle>
          <a:p>
            <a:fld id="{CC057153-B650-4DEB-B370-79DDCFDCE934}" type="slidenum">
              <a:rPr lang="en-US" smtClean="0"/>
              <a:pPr/>
              <a:t>‹nr.›</a:t>
            </a:fld>
            <a:endParaRPr lang="en-US" dirty="0"/>
          </a:p>
        </p:txBody>
      </p:sp>
    </p:spTree>
    <p:extLst>
      <p:ext uri="{BB962C8B-B14F-4D97-AF65-F5344CB8AC3E}">
        <p14:creationId xmlns:p14="http://schemas.microsoft.com/office/powerpoint/2010/main" val="3729860746"/>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preserve="1">
  <p:cSld name="Big Number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3BB35F-4BB0-2BB5-FD14-127AFB001957}"/>
              </a:ext>
            </a:extLst>
          </p:cNvPr>
          <p:cNvSpPr>
            <a:spLocks noGrp="1"/>
          </p:cNvSpPr>
          <p:nvPr>
            <p:ph type="title"/>
          </p:nvPr>
        </p:nvSpPr>
        <p:spPr>
          <a:xfrm>
            <a:off x="612648" y="4718304"/>
            <a:ext cx="6281928" cy="1353312"/>
          </a:xfrm>
        </p:spPr>
        <p:txBody>
          <a:bodyPr vert="horz" lIns="91440" tIns="45720" rIns="91440" bIns="45720" rtlCol="0" anchor="t">
            <a:normAutofit/>
          </a:bodyPr>
          <a:lstStyle>
            <a:lvl1pPr>
              <a:lnSpc>
                <a:spcPct val="120000"/>
              </a:lnSpc>
              <a:defRPr lang="en-US" sz="2800" dirty="0"/>
            </a:lvl1pPr>
          </a:lstStyle>
          <a:p>
            <a:pPr lvl="0"/>
            <a:r>
              <a:rPr lang="en-US" dirty="0"/>
              <a:t>Click to edit Master title style</a:t>
            </a:r>
          </a:p>
        </p:txBody>
      </p:sp>
      <p:sp>
        <p:nvSpPr>
          <p:cNvPr id="7" name="Content Placeholder 6">
            <a:extLst>
              <a:ext uri="{FF2B5EF4-FFF2-40B4-BE49-F238E27FC236}">
                <a16:creationId xmlns:a16="http://schemas.microsoft.com/office/drawing/2014/main" id="{887C9CAD-F25A-225B-E7BA-4503FD713A44}"/>
              </a:ext>
            </a:extLst>
          </p:cNvPr>
          <p:cNvSpPr>
            <a:spLocks noGrp="1"/>
          </p:cNvSpPr>
          <p:nvPr>
            <p:ph sz="quarter" idx="13" hasCustomPrompt="1"/>
          </p:nvPr>
        </p:nvSpPr>
        <p:spPr>
          <a:xfrm>
            <a:off x="521208" y="786384"/>
            <a:ext cx="11155680" cy="4334256"/>
          </a:xfrm>
        </p:spPr>
        <p:txBody>
          <a:bodyPr vert="horz" lIns="91440" tIns="45720" rIns="91440" bIns="45720" rtlCol="0" anchor="b">
            <a:normAutofit/>
          </a:bodyPr>
          <a:lstStyle>
            <a:lvl1pPr marL="0" indent="0">
              <a:buNone/>
              <a:defRPr lang="en-US" sz="27800" b="1" dirty="0">
                <a:gradFill>
                  <a:gsLst>
                    <a:gs pos="0">
                      <a:schemeClr val="accent2"/>
                    </a:gs>
                    <a:gs pos="100000">
                      <a:schemeClr val="accent5"/>
                    </a:gs>
                  </a:gsLst>
                  <a:lin ang="4200000" scaled="0"/>
                </a:gradFill>
              </a:defRPr>
            </a:lvl1pPr>
          </a:lstStyle>
          <a:p>
            <a:pPr lvl="0"/>
            <a:r>
              <a:rPr lang="en-US" dirty="0"/>
              <a:t>##%</a:t>
            </a:r>
          </a:p>
        </p:txBody>
      </p:sp>
      <p:sp>
        <p:nvSpPr>
          <p:cNvPr id="6" name="Date Placeholder 5">
            <a:extLst>
              <a:ext uri="{FF2B5EF4-FFF2-40B4-BE49-F238E27FC236}">
                <a16:creationId xmlns:a16="http://schemas.microsoft.com/office/drawing/2014/main" id="{418D0173-56FC-C02C-32BA-73DB1BA380C4}"/>
              </a:ext>
            </a:extLst>
          </p:cNvPr>
          <p:cNvSpPr>
            <a:spLocks noGrp="1"/>
          </p:cNvSpPr>
          <p:nvPr>
            <p:ph type="dt" sz="half" idx="14"/>
          </p:nvPr>
        </p:nvSpPr>
        <p:spPr/>
        <p:txBody>
          <a:bodyPr/>
          <a:lstStyle/>
          <a:p>
            <a:fld id="{02E2BBBB-FE25-456C-89E4-A0303F0273E5}" type="datetime1">
              <a:rPr lang="en-US" smtClean="0"/>
              <a:t>3/25/2026</a:t>
            </a:fld>
            <a:endParaRPr lang="en-US" dirty="0"/>
          </a:p>
        </p:txBody>
      </p:sp>
      <p:sp>
        <p:nvSpPr>
          <p:cNvPr id="14" name="Footer Placeholder 13">
            <a:extLst>
              <a:ext uri="{FF2B5EF4-FFF2-40B4-BE49-F238E27FC236}">
                <a16:creationId xmlns:a16="http://schemas.microsoft.com/office/drawing/2014/main" id="{06AFD340-D045-A82B-779A-CCE82B04A257}"/>
              </a:ext>
            </a:extLst>
          </p:cNvPr>
          <p:cNvSpPr>
            <a:spLocks noGrp="1"/>
          </p:cNvSpPr>
          <p:nvPr>
            <p:ph type="ftr" sz="quarter" idx="15"/>
          </p:nvPr>
        </p:nvSpPr>
        <p:spPr/>
        <p:txBody>
          <a:bodyPr/>
          <a:lstStyle/>
          <a:p>
            <a:r>
              <a:rPr lang="en-US"/>
              <a:t>Sample Footer Text</a:t>
            </a:r>
            <a:endParaRPr lang="en-US" dirty="0"/>
          </a:p>
        </p:txBody>
      </p:sp>
      <p:sp>
        <p:nvSpPr>
          <p:cNvPr id="15" name="Slide Number Placeholder 14">
            <a:extLst>
              <a:ext uri="{FF2B5EF4-FFF2-40B4-BE49-F238E27FC236}">
                <a16:creationId xmlns:a16="http://schemas.microsoft.com/office/drawing/2014/main" id="{1B246833-56EB-2252-BAD6-8D369F554831}"/>
              </a:ext>
            </a:extLst>
          </p:cNvPr>
          <p:cNvSpPr>
            <a:spLocks noGrp="1"/>
          </p:cNvSpPr>
          <p:nvPr>
            <p:ph type="sldNum" sz="quarter" idx="16"/>
          </p:nvPr>
        </p:nvSpPr>
        <p:spPr/>
        <p:txBody>
          <a:bodyPr/>
          <a:lstStyle/>
          <a:p>
            <a:fld id="{CC057153-B650-4DEB-B370-79DDCFDCE934}" type="slidenum">
              <a:rPr lang="en-US" smtClean="0"/>
              <a:pPr/>
              <a:t>‹nr.›</a:t>
            </a:fld>
            <a:endParaRPr lang="en-US" dirty="0"/>
          </a:p>
        </p:txBody>
      </p:sp>
    </p:spTree>
    <p:extLst>
      <p:ext uri="{BB962C8B-B14F-4D97-AF65-F5344CB8AC3E}">
        <p14:creationId xmlns:p14="http://schemas.microsoft.com/office/powerpoint/2010/main" val="3783161361"/>
      </p:ext>
    </p:extLst>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preserve="1">
  <p:cSld name="Big Number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3BB35F-4BB0-2BB5-FD14-127AFB001957}"/>
              </a:ext>
            </a:extLst>
          </p:cNvPr>
          <p:cNvSpPr>
            <a:spLocks noGrp="1"/>
          </p:cNvSpPr>
          <p:nvPr>
            <p:ph type="title"/>
          </p:nvPr>
        </p:nvSpPr>
        <p:spPr>
          <a:xfrm>
            <a:off x="612648" y="4983480"/>
            <a:ext cx="6281928" cy="1353312"/>
          </a:xfrm>
        </p:spPr>
        <p:txBody>
          <a:bodyPr vert="horz" lIns="91440" tIns="45720" rIns="91440" bIns="45720" rtlCol="0" anchor="b">
            <a:normAutofit/>
          </a:bodyPr>
          <a:lstStyle>
            <a:lvl1pPr>
              <a:lnSpc>
                <a:spcPct val="120000"/>
              </a:lnSpc>
              <a:defRPr lang="en-US" sz="2800" dirty="0"/>
            </a:lvl1pPr>
          </a:lstStyle>
          <a:p>
            <a:pPr lvl="0"/>
            <a:r>
              <a:rPr lang="en-US" dirty="0"/>
              <a:t>Click to edit Master title style</a:t>
            </a:r>
          </a:p>
        </p:txBody>
      </p:sp>
      <p:sp>
        <p:nvSpPr>
          <p:cNvPr id="7" name="Content Placeholder 6">
            <a:extLst>
              <a:ext uri="{FF2B5EF4-FFF2-40B4-BE49-F238E27FC236}">
                <a16:creationId xmlns:a16="http://schemas.microsoft.com/office/drawing/2014/main" id="{887C9CAD-F25A-225B-E7BA-4503FD713A44}"/>
              </a:ext>
            </a:extLst>
          </p:cNvPr>
          <p:cNvSpPr>
            <a:spLocks noGrp="1"/>
          </p:cNvSpPr>
          <p:nvPr>
            <p:ph sz="quarter" idx="13" hasCustomPrompt="1"/>
          </p:nvPr>
        </p:nvSpPr>
        <p:spPr>
          <a:xfrm>
            <a:off x="457200" y="182880"/>
            <a:ext cx="11247120" cy="4974336"/>
          </a:xfrm>
        </p:spPr>
        <p:txBody>
          <a:bodyPr vert="horz" lIns="91440" tIns="45720" rIns="91440" bIns="45720" rtlCol="0">
            <a:normAutofit/>
          </a:bodyPr>
          <a:lstStyle>
            <a:lvl1pPr marL="0" indent="0">
              <a:lnSpc>
                <a:spcPct val="90000"/>
              </a:lnSpc>
              <a:buNone/>
              <a:defRPr lang="en-US" sz="32500" b="1" dirty="0">
                <a:gradFill>
                  <a:gsLst>
                    <a:gs pos="0">
                      <a:schemeClr val="accent2"/>
                    </a:gs>
                    <a:gs pos="100000">
                      <a:schemeClr val="accent5"/>
                    </a:gs>
                  </a:gsLst>
                  <a:lin ang="4200000" scaled="0"/>
                </a:gradFill>
              </a:defRPr>
            </a:lvl1pPr>
          </a:lstStyle>
          <a:p>
            <a:pPr lvl="0"/>
            <a:r>
              <a:rPr lang="en-US" dirty="0"/>
              <a:t>##%</a:t>
            </a:r>
          </a:p>
        </p:txBody>
      </p:sp>
      <p:sp>
        <p:nvSpPr>
          <p:cNvPr id="6" name="Date Placeholder 5">
            <a:extLst>
              <a:ext uri="{FF2B5EF4-FFF2-40B4-BE49-F238E27FC236}">
                <a16:creationId xmlns:a16="http://schemas.microsoft.com/office/drawing/2014/main" id="{418D0173-56FC-C02C-32BA-73DB1BA380C4}"/>
              </a:ext>
            </a:extLst>
          </p:cNvPr>
          <p:cNvSpPr>
            <a:spLocks noGrp="1"/>
          </p:cNvSpPr>
          <p:nvPr>
            <p:ph type="dt" sz="half" idx="14"/>
          </p:nvPr>
        </p:nvSpPr>
        <p:spPr/>
        <p:txBody>
          <a:bodyPr/>
          <a:lstStyle/>
          <a:p>
            <a:fld id="{1315EE4B-219D-4799-AB8D-57B100451C5D}" type="datetime1">
              <a:rPr lang="en-US" smtClean="0"/>
              <a:t>3/25/2026</a:t>
            </a:fld>
            <a:endParaRPr lang="en-US" dirty="0"/>
          </a:p>
        </p:txBody>
      </p:sp>
      <p:sp>
        <p:nvSpPr>
          <p:cNvPr id="14" name="Footer Placeholder 13">
            <a:extLst>
              <a:ext uri="{FF2B5EF4-FFF2-40B4-BE49-F238E27FC236}">
                <a16:creationId xmlns:a16="http://schemas.microsoft.com/office/drawing/2014/main" id="{06AFD340-D045-A82B-779A-CCE82B04A257}"/>
              </a:ext>
            </a:extLst>
          </p:cNvPr>
          <p:cNvSpPr>
            <a:spLocks noGrp="1"/>
          </p:cNvSpPr>
          <p:nvPr>
            <p:ph type="ftr" sz="quarter" idx="15"/>
          </p:nvPr>
        </p:nvSpPr>
        <p:spPr/>
        <p:txBody>
          <a:bodyPr/>
          <a:lstStyle/>
          <a:p>
            <a:r>
              <a:rPr lang="en-US"/>
              <a:t>Sample Footer Text</a:t>
            </a:r>
            <a:endParaRPr lang="en-US" dirty="0"/>
          </a:p>
        </p:txBody>
      </p:sp>
      <p:sp>
        <p:nvSpPr>
          <p:cNvPr id="15" name="Slide Number Placeholder 14">
            <a:extLst>
              <a:ext uri="{FF2B5EF4-FFF2-40B4-BE49-F238E27FC236}">
                <a16:creationId xmlns:a16="http://schemas.microsoft.com/office/drawing/2014/main" id="{1B246833-56EB-2252-BAD6-8D369F554831}"/>
              </a:ext>
            </a:extLst>
          </p:cNvPr>
          <p:cNvSpPr>
            <a:spLocks noGrp="1"/>
          </p:cNvSpPr>
          <p:nvPr>
            <p:ph type="sldNum" sz="quarter" idx="16"/>
          </p:nvPr>
        </p:nvSpPr>
        <p:spPr/>
        <p:txBody>
          <a:bodyPr/>
          <a:lstStyle/>
          <a:p>
            <a:fld id="{CC057153-B650-4DEB-B370-79DDCFDCE934}" type="slidenum">
              <a:rPr lang="en-US" smtClean="0"/>
              <a:pPr/>
              <a:t>‹nr.›</a:t>
            </a:fld>
            <a:endParaRPr lang="en-US" dirty="0"/>
          </a:p>
        </p:txBody>
      </p:sp>
    </p:spTree>
    <p:extLst>
      <p:ext uri="{BB962C8B-B14F-4D97-AF65-F5344CB8AC3E}">
        <p14:creationId xmlns:p14="http://schemas.microsoft.com/office/powerpoint/2010/main" val="3630652248"/>
      </p:ext>
    </p:extLst>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p:cSld name="Statem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221EB5-8556-FBD7-00D5-D69AC8E7E73A}"/>
              </a:ext>
            </a:extLst>
          </p:cNvPr>
          <p:cNvSpPr>
            <a:spLocks noGrp="1"/>
          </p:cNvSpPr>
          <p:nvPr>
            <p:ph type="title"/>
          </p:nvPr>
        </p:nvSpPr>
        <p:spPr>
          <a:xfrm>
            <a:off x="612648" y="-1133856"/>
            <a:ext cx="10652760" cy="914400"/>
          </a:xfrm>
        </p:spPr>
        <p:txBody>
          <a:bodyPr/>
          <a:lstStyle/>
          <a:p>
            <a:r>
              <a:rPr lang="en-US" dirty="0"/>
              <a:t>Click to edit Master title style</a:t>
            </a:r>
          </a:p>
        </p:txBody>
      </p:sp>
      <p:sp>
        <p:nvSpPr>
          <p:cNvPr id="7" name="Content Placeholder 6">
            <a:extLst>
              <a:ext uri="{FF2B5EF4-FFF2-40B4-BE49-F238E27FC236}">
                <a16:creationId xmlns:a16="http://schemas.microsoft.com/office/drawing/2014/main" id="{3E4E45FF-53F3-89B1-B969-C440DC819EF4}"/>
              </a:ext>
            </a:extLst>
          </p:cNvPr>
          <p:cNvSpPr>
            <a:spLocks noGrp="1"/>
          </p:cNvSpPr>
          <p:nvPr>
            <p:ph sz="quarter" idx="13" hasCustomPrompt="1"/>
          </p:nvPr>
        </p:nvSpPr>
        <p:spPr>
          <a:xfrm>
            <a:off x="612648" y="630936"/>
            <a:ext cx="8266176" cy="5605272"/>
          </a:xfrm>
        </p:spPr>
        <p:txBody>
          <a:bodyPr anchor="ctr">
            <a:normAutofit/>
          </a:bodyPr>
          <a:lstStyle>
            <a:lvl1pPr marL="0" indent="0">
              <a:lnSpc>
                <a:spcPct val="100000"/>
              </a:lnSpc>
              <a:buNone/>
              <a:defRPr sz="5400" b="1">
                <a:gradFill>
                  <a:gsLst>
                    <a:gs pos="0">
                      <a:schemeClr val="accent2"/>
                    </a:gs>
                    <a:gs pos="100000">
                      <a:schemeClr val="accent5"/>
                    </a:gs>
                  </a:gsLst>
                  <a:lin ang="0" scaled="0"/>
                </a:gradFill>
              </a:defRPr>
            </a:lvl1pPr>
            <a:lvl2pPr marL="228600" indent="0">
              <a:lnSpc>
                <a:spcPct val="100000"/>
              </a:lnSpc>
              <a:buNone/>
              <a:defRPr sz="4800" b="1">
                <a:gradFill>
                  <a:gsLst>
                    <a:gs pos="0">
                      <a:schemeClr val="accent2"/>
                    </a:gs>
                    <a:gs pos="100000">
                      <a:schemeClr val="accent5"/>
                    </a:gs>
                  </a:gsLst>
                  <a:lin ang="0" scaled="0"/>
                </a:gradFill>
              </a:defRPr>
            </a:lvl2pPr>
            <a:lvl3pPr marL="457200" indent="0">
              <a:lnSpc>
                <a:spcPct val="100000"/>
              </a:lnSpc>
              <a:buNone/>
              <a:defRPr sz="4400" b="1">
                <a:gradFill>
                  <a:gsLst>
                    <a:gs pos="0">
                      <a:schemeClr val="accent2"/>
                    </a:gs>
                    <a:gs pos="100000">
                      <a:schemeClr val="accent5"/>
                    </a:gs>
                  </a:gsLst>
                  <a:lin ang="0" scaled="0"/>
                </a:gradFill>
              </a:defRPr>
            </a:lvl3pPr>
            <a:lvl4pPr marL="685800" indent="0">
              <a:lnSpc>
                <a:spcPct val="100000"/>
              </a:lnSpc>
              <a:buNone/>
              <a:defRPr sz="4000" b="1">
                <a:gradFill>
                  <a:gsLst>
                    <a:gs pos="0">
                      <a:schemeClr val="accent2"/>
                    </a:gs>
                    <a:gs pos="100000">
                      <a:schemeClr val="accent5"/>
                    </a:gs>
                  </a:gsLst>
                  <a:lin ang="0" scaled="0"/>
                </a:gradFill>
              </a:defRPr>
            </a:lvl4pPr>
            <a:lvl5pPr marL="914400" indent="0">
              <a:lnSpc>
                <a:spcPct val="100000"/>
              </a:lnSpc>
              <a:buNone/>
              <a:defRPr sz="3600" b="1">
                <a:gradFill>
                  <a:gsLst>
                    <a:gs pos="0">
                      <a:schemeClr val="accent2"/>
                    </a:gs>
                    <a:gs pos="100000">
                      <a:schemeClr val="accent5"/>
                    </a:gs>
                  </a:gsLst>
                  <a:lin ang="0" scaled="0"/>
                </a:gradFill>
              </a:defRPr>
            </a:lvl5pPr>
          </a:lstStyle>
          <a:p>
            <a:pPr lvl="0"/>
            <a:r>
              <a:rPr lang="en-US" dirty="0"/>
              <a:t>Click to edit Statement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Footer Placeholder 7">
            <a:extLst>
              <a:ext uri="{FF2B5EF4-FFF2-40B4-BE49-F238E27FC236}">
                <a16:creationId xmlns:a16="http://schemas.microsoft.com/office/drawing/2014/main" id="{E0E9E314-CB58-F3CE-7C32-D6103621A2D5}"/>
              </a:ext>
            </a:extLst>
          </p:cNvPr>
          <p:cNvSpPr>
            <a:spLocks noGrp="1"/>
          </p:cNvSpPr>
          <p:nvPr>
            <p:ph type="ftr" sz="quarter" idx="15"/>
          </p:nvPr>
        </p:nvSpPr>
        <p:spPr/>
        <p:txBody>
          <a:bodyPr/>
          <a:lstStyle/>
          <a:p>
            <a:r>
              <a:rPr lang="en-US"/>
              <a:t>Sample Footer Text</a:t>
            </a:r>
            <a:endParaRPr lang="en-US" dirty="0"/>
          </a:p>
        </p:txBody>
      </p:sp>
      <p:sp>
        <p:nvSpPr>
          <p:cNvPr id="6" name="Date Placeholder 5">
            <a:extLst>
              <a:ext uri="{FF2B5EF4-FFF2-40B4-BE49-F238E27FC236}">
                <a16:creationId xmlns:a16="http://schemas.microsoft.com/office/drawing/2014/main" id="{E9E12D21-0607-5120-F81C-6E1DA0652CFB}"/>
              </a:ext>
            </a:extLst>
          </p:cNvPr>
          <p:cNvSpPr>
            <a:spLocks noGrp="1"/>
          </p:cNvSpPr>
          <p:nvPr>
            <p:ph type="dt" sz="half" idx="14"/>
          </p:nvPr>
        </p:nvSpPr>
        <p:spPr/>
        <p:txBody>
          <a:bodyPr/>
          <a:lstStyle/>
          <a:p>
            <a:fld id="{6499AFF4-C109-45E7-87CB-3A41EC6C3342}" type="datetime1">
              <a:rPr lang="en-US" smtClean="0"/>
              <a:t>3/25/2026</a:t>
            </a:fld>
            <a:endParaRPr lang="en-US" dirty="0"/>
          </a:p>
        </p:txBody>
      </p:sp>
      <p:sp>
        <p:nvSpPr>
          <p:cNvPr id="9" name="Slide Number Placeholder 8">
            <a:extLst>
              <a:ext uri="{FF2B5EF4-FFF2-40B4-BE49-F238E27FC236}">
                <a16:creationId xmlns:a16="http://schemas.microsoft.com/office/drawing/2014/main" id="{20A1B35F-4D88-6EA9-8D55-4133CD961AF1}"/>
              </a:ext>
            </a:extLst>
          </p:cNvPr>
          <p:cNvSpPr>
            <a:spLocks noGrp="1"/>
          </p:cNvSpPr>
          <p:nvPr>
            <p:ph type="sldNum" sz="quarter" idx="16"/>
          </p:nvPr>
        </p:nvSpPr>
        <p:spPr/>
        <p:txBody>
          <a:bodyPr/>
          <a:lstStyle/>
          <a:p>
            <a:fld id="{CC057153-B650-4DEB-B370-79DDCFDCE934}" type="slidenum">
              <a:rPr lang="en-US" smtClean="0"/>
              <a:pPr/>
              <a:t>‹nr.›</a:t>
            </a:fld>
            <a:endParaRPr lang="en-US" dirty="0"/>
          </a:p>
        </p:txBody>
      </p:sp>
    </p:spTree>
    <p:extLst>
      <p:ext uri="{BB962C8B-B14F-4D97-AF65-F5344CB8AC3E}">
        <p14:creationId xmlns:p14="http://schemas.microsoft.com/office/powerpoint/2010/main" val="711852406"/>
      </p:ext>
    </p:extLst>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p:cSld name="Statement 2">
    <p:bg>
      <p:bgRef idx="1001">
        <a:schemeClr val="bg1"/>
      </p:bgRef>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791C0A04-3BC7-B88E-3974-2A73D0A107E7}"/>
              </a:ext>
            </a:extLst>
          </p:cNvPr>
          <p:cNvSpPr/>
          <p:nvPr/>
        </p:nvSpPr>
        <p:spPr>
          <a:xfrm>
            <a:off x="0" y="0"/>
            <a:ext cx="12188952" cy="6858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a:extLst>
              <a:ext uri="{FF2B5EF4-FFF2-40B4-BE49-F238E27FC236}">
                <a16:creationId xmlns:a16="http://schemas.microsoft.com/office/drawing/2014/main" id="{B07991EE-474F-899B-8FEF-F82B3E5BDF10}"/>
              </a:ext>
            </a:extLst>
          </p:cNvPr>
          <p:cNvGrpSpPr/>
          <p:nvPr/>
        </p:nvGrpSpPr>
        <p:grpSpPr>
          <a:xfrm>
            <a:off x="-7285" y="-6922"/>
            <a:ext cx="12199285" cy="6869101"/>
            <a:chOff x="-22275" y="-6922"/>
            <a:chExt cx="12214275" cy="6869101"/>
          </a:xfrm>
        </p:grpSpPr>
        <p:sp>
          <p:nvSpPr>
            <p:cNvPr id="8" name="Rectangle 7">
              <a:extLst>
                <a:ext uri="{FF2B5EF4-FFF2-40B4-BE49-F238E27FC236}">
                  <a16:creationId xmlns:a16="http://schemas.microsoft.com/office/drawing/2014/main" id="{19D5B255-8277-F118-03CD-8BAE19E8D68B}"/>
                </a:ext>
              </a:extLst>
            </p:cNvPr>
            <p:cNvSpPr/>
            <p:nvPr/>
          </p:nvSpPr>
          <p:spPr>
            <a:xfrm rot="5400000">
              <a:off x="2655863" y="-2678137"/>
              <a:ext cx="6857999" cy="12214275"/>
            </a:xfrm>
            <a:prstGeom prst="rect">
              <a:avLst/>
            </a:prstGeom>
            <a:gradFill>
              <a:gsLst>
                <a:gs pos="0">
                  <a:schemeClr val="accent2"/>
                </a:gs>
                <a:gs pos="93000">
                  <a:schemeClr val="accent5"/>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Light"/>
                <a:ea typeface="+mn-ea"/>
                <a:cs typeface="+mn-cs"/>
              </a:endParaRPr>
            </a:p>
          </p:txBody>
        </p:sp>
        <p:sp>
          <p:nvSpPr>
            <p:cNvPr id="9" name="Rectangle 8">
              <a:extLst>
                <a:ext uri="{FF2B5EF4-FFF2-40B4-BE49-F238E27FC236}">
                  <a16:creationId xmlns:a16="http://schemas.microsoft.com/office/drawing/2014/main" id="{2E8FF695-246F-077D-F2C8-36B38501750D}"/>
                </a:ext>
              </a:extLst>
            </p:cNvPr>
            <p:cNvSpPr/>
            <p:nvPr/>
          </p:nvSpPr>
          <p:spPr>
            <a:xfrm rot="16200000">
              <a:off x="3197276" y="-2132545"/>
              <a:ext cx="6850175" cy="11139273"/>
            </a:xfrm>
            <a:prstGeom prst="rect">
              <a:avLst/>
            </a:prstGeom>
            <a:gradFill flip="none" rotWithShape="1">
              <a:gsLst>
                <a:gs pos="0">
                  <a:schemeClr val="accent5">
                    <a:lumMod val="75000"/>
                  </a:schemeClr>
                </a:gs>
                <a:gs pos="32000">
                  <a:schemeClr val="accent5">
                    <a:alpha val="0"/>
                  </a:schemeClr>
                </a:gs>
              </a:gsLst>
              <a:lin ang="198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Light"/>
                <a:ea typeface="+mn-ea"/>
                <a:cs typeface="+mn-cs"/>
              </a:endParaRPr>
            </a:p>
          </p:txBody>
        </p:sp>
        <p:sp>
          <p:nvSpPr>
            <p:cNvPr id="10" name="Rectangle 9">
              <a:extLst>
                <a:ext uri="{FF2B5EF4-FFF2-40B4-BE49-F238E27FC236}">
                  <a16:creationId xmlns:a16="http://schemas.microsoft.com/office/drawing/2014/main" id="{1DB72F2E-896E-2C27-7B7B-07C3BA02B78E}"/>
                </a:ext>
              </a:extLst>
            </p:cNvPr>
            <p:cNvSpPr/>
            <p:nvPr/>
          </p:nvSpPr>
          <p:spPr>
            <a:xfrm flipH="1">
              <a:off x="-14981" y="-6922"/>
              <a:ext cx="3836566" cy="6852919"/>
            </a:xfrm>
            <a:prstGeom prst="rect">
              <a:avLst/>
            </a:prstGeom>
            <a:gradFill>
              <a:gsLst>
                <a:gs pos="0">
                  <a:schemeClr val="accent5">
                    <a:lumMod val="75000"/>
                  </a:schemeClr>
                </a:gs>
                <a:gs pos="48000">
                  <a:schemeClr val="accent5">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Light"/>
                <a:ea typeface="+mn-ea"/>
                <a:cs typeface="+mn-cs"/>
              </a:endParaRPr>
            </a:p>
          </p:txBody>
        </p:sp>
        <p:sp>
          <p:nvSpPr>
            <p:cNvPr id="11" name="Rectangle 10">
              <a:extLst>
                <a:ext uri="{FF2B5EF4-FFF2-40B4-BE49-F238E27FC236}">
                  <a16:creationId xmlns:a16="http://schemas.microsoft.com/office/drawing/2014/main" id="{9522BC71-28C2-81D8-FB44-31BC493BBF50}"/>
                </a:ext>
                <a:ext uri="{C183D7F6-B498-43B3-948B-1728B52AA6E4}">
                  <adec:decorative xmlns:adec="http://schemas.microsoft.com/office/drawing/2017/decorative" val="1"/>
                </a:ext>
              </a:extLst>
            </p:cNvPr>
            <p:cNvSpPr/>
            <p:nvPr/>
          </p:nvSpPr>
          <p:spPr>
            <a:xfrm rot="5400000">
              <a:off x="6189691" y="-743112"/>
              <a:ext cx="5263375" cy="6741243"/>
            </a:xfrm>
            <a:prstGeom prst="rect">
              <a:avLst/>
            </a:prstGeom>
            <a:gradFill flip="none" rotWithShape="1">
              <a:gsLst>
                <a:gs pos="2000">
                  <a:schemeClr val="accent5">
                    <a:lumMod val="60000"/>
                    <a:lumOff val="40000"/>
                    <a:alpha val="68000"/>
                  </a:schemeClr>
                </a:gs>
                <a:gs pos="48000">
                  <a:schemeClr val="accent5">
                    <a:lumMod val="60000"/>
                    <a:lumOff val="40000"/>
                    <a:alpha val="0"/>
                  </a:schemeClr>
                </a:gs>
              </a:gsLst>
              <a:lin ang="1800000" scaled="0"/>
              <a:tileRect/>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Light"/>
                <a:ea typeface="+mn-ea"/>
                <a:cs typeface="+mn-cs"/>
              </a:endParaRPr>
            </a:p>
          </p:txBody>
        </p:sp>
      </p:grpSp>
      <p:grpSp>
        <p:nvGrpSpPr>
          <p:cNvPr id="16" name="Group 15">
            <a:extLst>
              <a:ext uri="{FF2B5EF4-FFF2-40B4-BE49-F238E27FC236}">
                <a16:creationId xmlns:a16="http://schemas.microsoft.com/office/drawing/2014/main" id="{83681088-8C72-D3AA-E951-F32AA4318F60}"/>
              </a:ext>
              <a:ext uri="{C183D7F6-B498-43B3-948B-1728B52AA6E4}">
                <adec:decorative xmlns:adec="http://schemas.microsoft.com/office/drawing/2017/decorative" val="1"/>
              </a:ext>
            </a:extLst>
          </p:cNvPr>
          <p:cNvGrpSpPr/>
          <p:nvPr/>
        </p:nvGrpSpPr>
        <p:grpSpPr>
          <a:xfrm rot="10800000">
            <a:off x="-8784" y="6739061"/>
            <a:ext cx="12207240" cy="137160"/>
            <a:chOff x="-5025" y="6737718"/>
            <a:chExt cx="12207200" cy="123363"/>
          </a:xfrm>
          <a:solidFill>
            <a:schemeClr val="tx1"/>
          </a:solidFill>
        </p:grpSpPr>
        <p:sp>
          <p:nvSpPr>
            <p:cNvPr id="17" name="Rectangle 16">
              <a:extLst>
                <a:ext uri="{FF2B5EF4-FFF2-40B4-BE49-F238E27FC236}">
                  <a16:creationId xmlns:a16="http://schemas.microsoft.com/office/drawing/2014/main" id="{923FCCF6-A9CE-8C06-A018-3526E4B210A6}"/>
                </a:ext>
              </a:extLst>
            </p:cNvPr>
            <p:cNvSpPr/>
            <p:nvPr/>
          </p:nvSpPr>
          <p:spPr>
            <a:xfrm rot="5400000" flipH="1">
              <a:off x="6036894" y="695800"/>
              <a:ext cx="123362" cy="1220719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4641A033-DCF1-2B2E-7479-E074B140FA8C}"/>
                </a:ext>
              </a:extLst>
            </p:cNvPr>
            <p:cNvSpPr/>
            <p:nvPr/>
          </p:nvSpPr>
          <p:spPr>
            <a:xfrm rot="16200000">
              <a:off x="9176406" y="3835311"/>
              <a:ext cx="123362" cy="592817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9" name="Group 18">
            <a:extLst>
              <a:ext uri="{FF2B5EF4-FFF2-40B4-BE49-F238E27FC236}">
                <a16:creationId xmlns:a16="http://schemas.microsoft.com/office/drawing/2014/main" id="{83F83B6E-95ED-1D70-2F6E-8299525C04B0}"/>
              </a:ext>
              <a:ext uri="{C183D7F6-B498-43B3-948B-1728B52AA6E4}">
                <adec:decorative xmlns:adec="http://schemas.microsoft.com/office/drawing/2017/decorative" val="1"/>
              </a:ext>
            </a:extLst>
          </p:cNvPr>
          <p:cNvGrpSpPr/>
          <p:nvPr/>
        </p:nvGrpSpPr>
        <p:grpSpPr>
          <a:xfrm>
            <a:off x="12068636" y="0"/>
            <a:ext cx="137160" cy="6858000"/>
            <a:chOff x="12068638" y="0"/>
            <a:chExt cx="123362" cy="6858000"/>
          </a:xfrm>
          <a:solidFill>
            <a:schemeClr val="tx1"/>
          </a:solidFill>
        </p:grpSpPr>
        <p:sp>
          <p:nvSpPr>
            <p:cNvPr id="20" name="Rectangle 19">
              <a:extLst>
                <a:ext uri="{FF2B5EF4-FFF2-40B4-BE49-F238E27FC236}">
                  <a16:creationId xmlns:a16="http://schemas.microsoft.com/office/drawing/2014/main" id="{A1F59BE4-AC2E-2AB9-FE80-40CAF77CA798}"/>
                </a:ext>
              </a:extLst>
            </p:cNvPr>
            <p:cNvSpPr/>
            <p:nvPr/>
          </p:nvSpPr>
          <p:spPr>
            <a:xfrm>
              <a:off x="12068638" y="0"/>
              <a:ext cx="123362"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701C2DAC-E593-02EE-C7E4-01B9BAA443C6}"/>
                </a:ext>
              </a:extLst>
            </p:cNvPr>
            <p:cNvSpPr/>
            <p:nvPr/>
          </p:nvSpPr>
          <p:spPr>
            <a:xfrm>
              <a:off x="12068638" y="3527553"/>
              <a:ext cx="123362" cy="333044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a:extLst>
              <a:ext uri="{FF2B5EF4-FFF2-40B4-BE49-F238E27FC236}">
                <a16:creationId xmlns:a16="http://schemas.microsoft.com/office/drawing/2014/main" id="{A7221EB5-8556-FBD7-00D5-D69AC8E7E73A}"/>
              </a:ext>
            </a:extLst>
          </p:cNvPr>
          <p:cNvSpPr>
            <a:spLocks noGrp="1"/>
          </p:cNvSpPr>
          <p:nvPr>
            <p:ph type="title"/>
          </p:nvPr>
        </p:nvSpPr>
        <p:spPr>
          <a:xfrm>
            <a:off x="612648" y="-1133856"/>
            <a:ext cx="10652760" cy="914400"/>
          </a:xfrm>
        </p:spPr>
        <p:txBody>
          <a:bodyPr/>
          <a:lstStyle>
            <a:lvl1pPr>
              <a:defRPr>
                <a:solidFill>
                  <a:schemeClr val="tx1"/>
                </a:solidFill>
              </a:defRPr>
            </a:lvl1pPr>
          </a:lstStyle>
          <a:p>
            <a:r>
              <a:rPr lang="en-US" dirty="0"/>
              <a:t>Click to edit Master title style</a:t>
            </a:r>
          </a:p>
        </p:txBody>
      </p:sp>
      <p:sp>
        <p:nvSpPr>
          <p:cNvPr id="7" name="Content Placeholder 6">
            <a:extLst>
              <a:ext uri="{FF2B5EF4-FFF2-40B4-BE49-F238E27FC236}">
                <a16:creationId xmlns:a16="http://schemas.microsoft.com/office/drawing/2014/main" id="{3E4E45FF-53F3-89B1-B969-C440DC819EF4}"/>
              </a:ext>
            </a:extLst>
          </p:cNvPr>
          <p:cNvSpPr>
            <a:spLocks noGrp="1"/>
          </p:cNvSpPr>
          <p:nvPr>
            <p:ph sz="quarter" idx="13" hasCustomPrompt="1"/>
          </p:nvPr>
        </p:nvSpPr>
        <p:spPr>
          <a:xfrm>
            <a:off x="612648" y="548640"/>
            <a:ext cx="7680960" cy="5605272"/>
          </a:xfrm>
        </p:spPr>
        <p:txBody>
          <a:bodyPr anchor="t">
            <a:normAutofit/>
          </a:bodyPr>
          <a:lstStyle>
            <a:lvl1pPr marL="0" indent="0">
              <a:lnSpc>
                <a:spcPct val="100000"/>
              </a:lnSpc>
              <a:buNone/>
              <a:defRPr sz="5600" b="1">
                <a:solidFill>
                  <a:schemeClr val="bg1"/>
                </a:solidFill>
              </a:defRPr>
            </a:lvl1pPr>
            <a:lvl2pPr marL="228600" indent="0">
              <a:lnSpc>
                <a:spcPct val="100000"/>
              </a:lnSpc>
              <a:buNone/>
              <a:defRPr sz="5600" b="1">
                <a:solidFill>
                  <a:schemeClr val="bg1"/>
                </a:solidFill>
              </a:defRPr>
            </a:lvl2pPr>
            <a:lvl3pPr marL="457200" indent="0">
              <a:lnSpc>
                <a:spcPct val="100000"/>
              </a:lnSpc>
              <a:buNone/>
              <a:defRPr sz="5600" b="1">
                <a:solidFill>
                  <a:schemeClr val="bg1"/>
                </a:solidFill>
              </a:defRPr>
            </a:lvl3pPr>
            <a:lvl4pPr marL="685800" indent="0">
              <a:lnSpc>
                <a:spcPct val="100000"/>
              </a:lnSpc>
              <a:buNone/>
              <a:defRPr sz="5600" b="1">
                <a:solidFill>
                  <a:schemeClr val="bg1"/>
                </a:solidFill>
              </a:defRPr>
            </a:lvl4pPr>
            <a:lvl5pPr marL="914400" indent="0">
              <a:lnSpc>
                <a:spcPct val="100000"/>
              </a:lnSpc>
              <a:buNone/>
              <a:defRPr sz="5600" b="1">
                <a:solidFill>
                  <a:schemeClr val="bg1"/>
                </a:solidFill>
              </a:defRPr>
            </a:lvl5pPr>
          </a:lstStyle>
          <a:p>
            <a:pPr lvl="0"/>
            <a:r>
              <a:rPr lang="en-US" dirty="0"/>
              <a:t>Click to edit Statement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Footer Placeholder 13">
            <a:extLst>
              <a:ext uri="{FF2B5EF4-FFF2-40B4-BE49-F238E27FC236}">
                <a16:creationId xmlns:a16="http://schemas.microsoft.com/office/drawing/2014/main" id="{132871A2-A450-61EB-7368-98B251F15495}"/>
              </a:ext>
            </a:extLst>
          </p:cNvPr>
          <p:cNvSpPr>
            <a:spLocks noGrp="1"/>
          </p:cNvSpPr>
          <p:nvPr>
            <p:ph type="ftr" sz="quarter" idx="15"/>
          </p:nvPr>
        </p:nvSpPr>
        <p:spPr/>
        <p:txBody>
          <a:bodyPr/>
          <a:lstStyle>
            <a:lvl1pPr>
              <a:defRPr>
                <a:solidFill>
                  <a:schemeClr val="bg1"/>
                </a:solidFill>
              </a:defRPr>
            </a:lvl1pPr>
          </a:lstStyle>
          <a:p>
            <a:r>
              <a:rPr lang="en-US"/>
              <a:t>Sample Footer Text</a:t>
            </a:r>
            <a:endParaRPr lang="en-US" dirty="0"/>
          </a:p>
        </p:txBody>
      </p:sp>
      <p:sp>
        <p:nvSpPr>
          <p:cNvPr id="13" name="Date Placeholder 12">
            <a:extLst>
              <a:ext uri="{FF2B5EF4-FFF2-40B4-BE49-F238E27FC236}">
                <a16:creationId xmlns:a16="http://schemas.microsoft.com/office/drawing/2014/main" id="{7CA33720-A04E-18B6-251B-16C80085F295}"/>
              </a:ext>
            </a:extLst>
          </p:cNvPr>
          <p:cNvSpPr>
            <a:spLocks noGrp="1"/>
          </p:cNvSpPr>
          <p:nvPr>
            <p:ph type="dt" sz="half" idx="14"/>
          </p:nvPr>
        </p:nvSpPr>
        <p:spPr/>
        <p:txBody>
          <a:bodyPr/>
          <a:lstStyle>
            <a:lvl1pPr>
              <a:defRPr>
                <a:solidFill>
                  <a:schemeClr val="bg1"/>
                </a:solidFill>
              </a:defRPr>
            </a:lvl1pPr>
          </a:lstStyle>
          <a:p>
            <a:fld id="{50AFEFF9-BDF1-4CFA-B535-0413D62BE29A}" type="datetime1">
              <a:rPr lang="en-US" smtClean="0"/>
              <a:t>3/25/2026</a:t>
            </a:fld>
            <a:endParaRPr lang="en-US" dirty="0"/>
          </a:p>
        </p:txBody>
      </p:sp>
      <p:sp>
        <p:nvSpPr>
          <p:cNvPr id="15" name="Slide Number Placeholder 14">
            <a:extLst>
              <a:ext uri="{FF2B5EF4-FFF2-40B4-BE49-F238E27FC236}">
                <a16:creationId xmlns:a16="http://schemas.microsoft.com/office/drawing/2014/main" id="{AC245A2E-4B49-CED7-ADDF-6624BCC88DDE}"/>
              </a:ext>
            </a:extLst>
          </p:cNvPr>
          <p:cNvSpPr>
            <a:spLocks noGrp="1"/>
          </p:cNvSpPr>
          <p:nvPr>
            <p:ph type="sldNum" sz="quarter" idx="16"/>
          </p:nvPr>
        </p:nvSpPr>
        <p:spPr/>
        <p:txBody>
          <a:bodyPr/>
          <a:lstStyle>
            <a:lvl1pPr>
              <a:defRPr>
                <a:solidFill>
                  <a:schemeClr val="bg1"/>
                </a:solidFill>
              </a:defRPr>
            </a:lvl1pPr>
          </a:lstStyle>
          <a:p>
            <a:fld id="{CC057153-B650-4DEB-B370-79DDCFDCE934}" type="slidenum">
              <a:rPr lang="en-US" smtClean="0"/>
              <a:pPr/>
              <a:t>‹nr.›</a:t>
            </a:fld>
            <a:endParaRPr lang="en-US" dirty="0"/>
          </a:p>
        </p:txBody>
      </p:sp>
    </p:spTree>
    <p:extLst>
      <p:ext uri="{BB962C8B-B14F-4D97-AF65-F5344CB8AC3E}">
        <p14:creationId xmlns:p14="http://schemas.microsoft.com/office/powerpoint/2010/main" val="926749897"/>
      </p:ext>
    </p:extLst>
  </p:cSld>
  <p:clrMapOvr>
    <a:overrideClrMapping bg1="lt1" tx1="dk1" bg2="lt2" tx2="dk2" accent1="accent1" accent2="accent2" accent3="accent3" accent4="accent4" accent5="accent5" accent6="accent6" hlink="hlink" folHlink="folHlink"/>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preserve="1">
  <p:cSld name="Statement 3">
    <p:bg>
      <p:bgRef idx="1001">
        <a:schemeClr val="bg1"/>
      </p:bgRef>
    </p:bg>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6323AF82-B640-17D0-AC4B-55F4EDF5C4D1}"/>
              </a:ext>
              <a:ext uri="{C183D7F6-B498-43B3-948B-1728B52AA6E4}">
                <adec:decorative xmlns:adec="http://schemas.microsoft.com/office/drawing/2017/decorative" val="1"/>
              </a:ext>
            </a:extLst>
          </p:cNvPr>
          <p:cNvGrpSpPr/>
          <p:nvPr/>
        </p:nvGrpSpPr>
        <p:grpSpPr>
          <a:xfrm>
            <a:off x="0" y="0"/>
            <a:ext cx="123362" cy="6858000"/>
            <a:chOff x="12068638" y="0"/>
            <a:chExt cx="123362" cy="6858000"/>
          </a:xfrm>
        </p:grpSpPr>
        <p:sp>
          <p:nvSpPr>
            <p:cNvPr id="4" name="Rectangle 3">
              <a:extLst>
                <a:ext uri="{FF2B5EF4-FFF2-40B4-BE49-F238E27FC236}">
                  <a16:creationId xmlns:a16="http://schemas.microsoft.com/office/drawing/2014/main" id="{2DA5C8EA-7A6C-8AC0-78D1-F538329B41B8}"/>
                </a:ext>
              </a:extLst>
            </p:cNvPr>
            <p:cNvSpPr/>
            <p:nvPr/>
          </p:nvSpPr>
          <p:spPr>
            <a:xfrm>
              <a:off x="12068638" y="0"/>
              <a:ext cx="123362" cy="6858000"/>
            </a:xfrm>
            <a:prstGeom prst="rect">
              <a:avLst/>
            </a:prstGeom>
            <a:gradFill>
              <a:gsLst>
                <a:gs pos="0">
                  <a:schemeClr val="accent2"/>
                </a:gs>
                <a:gs pos="100000">
                  <a:schemeClr val="accent5"/>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FF2FAD3C-DB75-D855-489D-B09F992EA0E9}"/>
                </a:ext>
              </a:extLst>
            </p:cNvPr>
            <p:cNvSpPr/>
            <p:nvPr/>
          </p:nvSpPr>
          <p:spPr>
            <a:xfrm>
              <a:off x="12068638" y="3527553"/>
              <a:ext cx="123362" cy="3330447"/>
            </a:xfrm>
            <a:prstGeom prst="rect">
              <a:avLst/>
            </a:prstGeom>
            <a:gradFill>
              <a:gsLst>
                <a:gs pos="19000">
                  <a:schemeClr val="accent5">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2" name="Group 21">
            <a:extLst>
              <a:ext uri="{FF2B5EF4-FFF2-40B4-BE49-F238E27FC236}">
                <a16:creationId xmlns:a16="http://schemas.microsoft.com/office/drawing/2014/main" id="{FB287CE5-00A5-FA1D-EB2D-E5CFD27420D3}"/>
              </a:ext>
              <a:ext uri="{C183D7F6-B498-43B3-948B-1728B52AA6E4}">
                <adec:decorative xmlns:adec="http://schemas.microsoft.com/office/drawing/2017/decorative" val="1"/>
              </a:ext>
            </a:extLst>
          </p:cNvPr>
          <p:cNvGrpSpPr/>
          <p:nvPr/>
        </p:nvGrpSpPr>
        <p:grpSpPr>
          <a:xfrm rot="10800000">
            <a:off x="12357" y="6746828"/>
            <a:ext cx="12188952" cy="123363"/>
            <a:chOff x="-5025" y="6737718"/>
            <a:chExt cx="12207200" cy="123363"/>
          </a:xfrm>
        </p:grpSpPr>
        <p:sp>
          <p:nvSpPr>
            <p:cNvPr id="23" name="Rectangle 22">
              <a:extLst>
                <a:ext uri="{FF2B5EF4-FFF2-40B4-BE49-F238E27FC236}">
                  <a16:creationId xmlns:a16="http://schemas.microsoft.com/office/drawing/2014/main" id="{12C43EBD-E088-A3CD-FCDE-E6ED8F87D148}"/>
                </a:ext>
              </a:extLst>
            </p:cNvPr>
            <p:cNvSpPr/>
            <p:nvPr/>
          </p:nvSpPr>
          <p:spPr>
            <a:xfrm rot="5400000" flipH="1">
              <a:off x="6036894" y="695800"/>
              <a:ext cx="123362" cy="12207199"/>
            </a:xfrm>
            <a:prstGeom prst="rect">
              <a:avLst/>
            </a:prstGeom>
            <a:gradFill>
              <a:gsLst>
                <a:gs pos="0">
                  <a:schemeClr val="accent5"/>
                </a:gs>
                <a:gs pos="100000">
                  <a:schemeClr val="accent2"/>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AD88F00F-9D01-378E-377E-26B543D2FA77}"/>
                </a:ext>
              </a:extLst>
            </p:cNvPr>
            <p:cNvSpPr/>
            <p:nvPr/>
          </p:nvSpPr>
          <p:spPr>
            <a:xfrm rot="16200000">
              <a:off x="9176406" y="3835311"/>
              <a:ext cx="123362" cy="5928176"/>
            </a:xfrm>
            <a:prstGeom prst="rect">
              <a:avLst/>
            </a:prstGeom>
            <a:gradFill>
              <a:gsLst>
                <a:gs pos="19000">
                  <a:schemeClr val="accent5">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a:extLst>
              <a:ext uri="{FF2B5EF4-FFF2-40B4-BE49-F238E27FC236}">
                <a16:creationId xmlns:a16="http://schemas.microsoft.com/office/drawing/2014/main" id="{A7221EB5-8556-FBD7-00D5-D69AC8E7E73A}"/>
              </a:ext>
            </a:extLst>
          </p:cNvPr>
          <p:cNvSpPr>
            <a:spLocks noGrp="1"/>
          </p:cNvSpPr>
          <p:nvPr>
            <p:ph type="title"/>
          </p:nvPr>
        </p:nvSpPr>
        <p:spPr>
          <a:xfrm>
            <a:off x="612648" y="-1133856"/>
            <a:ext cx="10652760" cy="914400"/>
          </a:xfrm>
        </p:spPr>
        <p:txBody>
          <a:bodyPr/>
          <a:lstStyle/>
          <a:p>
            <a:r>
              <a:rPr lang="en-US" dirty="0"/>
              <a:t>Click to edit Master title style</a:t>
            </a:r>
          </a:p>
        </p:txBody>
      </p:sp>
      <p:sp>
        <p:nvSpPr>
          <p:cNvPr id="7" name="Content Placeholder 6">
            <a:extLst>
              <a:ext uri="{FF2B5EF4-FFF2-40B4-BE49-F238E27FC236}">
                <a16:creationId xmlns:a16="http://schemas.microsoft.com/office/drawing/2014/main" id="{3E4E45FF-53F3-89B1-B969-C440DC819EF4}"/>
              </a:ext>
            </a:extLst>
          </p:cNvPr>
          <p:cNvSpPr>
            <a:spLocks noGrp="1"/>
          </p:cNvSpPr>
          <p:nvPr>
            <p:ph sz="quarter" idx="13" hasCustomPrompt="1"/>
          </p:nvPr>
        </p:nvSpPr>
        <p:spPr>
          <a:xfrm>
            <a:off x="1882175" y="751366"/>
            <a:ext cx="8353433" cy="5402545"/>
          </a:xfrm>
        </p:spPr>
        <p:txBody>
          <a:bodyPr anchor="ctr">
            <a:normAutofit/>
          </a:bodyPr>
          <a:lstStyle>
            <a:lvl1pPr marL="0" indent="0">
              <a:lnSpc>
                <a:spcPct val="100000"/>
              </a:lnSpc>
              <a:buNone/>
              <a:defRPr sz="4800" b="1">
                <a:gradFill>
                  <a:gsLst>
                    <a:gs pos="0">
                      <a:schemeClr val="accent5"/>
                    </a:gs>
                    <a:gs pos="90000">
                      <a:schemeClr val="accent2"/>
                    </a:gs>
                  </a:gsLst>
                  <a:lin ang="9600000" scaled="0"/>
                </a:gradFill>
              </a:defRPr>
            </a:lvl1pPr>
            <a:lvl2pPr marL="228600" indent="0">
              <a:lnSpc>
                <a:spcPct val="100000"/>
              </a:lnSpc>
              <a:buNone/>
              <a:defRPr sz="4800" b="1">
                <a:gradFill>
                  <a:gsLst>
                    <a:gs pos="0">
                      <a:schemeClr val="accent5"/>
                    </a:gs>
                    <a:gs pos="90000">
                      <a:schemeClr val="accent2"/>
                    </a:gs>
                  </a:gsLst>
                  <a:lin ang="9600000" scaled="0"/>
                </a:gradFill>
              </a:defRPr>
            </a:lvl2pPr>
            <a:lvl3pPr marL="457200" indent="0">
              <a:lnSpc>
                <a:spcPct val="100000"/>
              </a:lnSpc>
              <a:buNone/>
              <a:defRPr sz="4800" b="1">
                <a:gradFill>
                  <a:gsLst>
                    <a:gs pos="0">
                      <a:schemeClr val="accent5"/>
                    </a:gs>
                    <a:gs pos="90000">
                      <a:schemeClr val="accent2"/>
                    </a:gs>
                  </a:gsLst>
                  <a:lin ang="9600000" scaled="0"/>
                </a:gradFill>
              </a:defRPr>
            </a:lvl3pPr>
            <a:lvl4pPr marL="685800" indent="0">
              <a:lnSpc>
                <a:spcPct val="100000"/>
              </a:lnSpc>
              <a:buNone/>
              <a:defRPr sz="4800" b="1">
                <a:gradFill>
                  <a:gsLst>
                    <a:gs pos="0">
                      <a:schemeClr val="accent5"/>
                    </a:gs>
                    <a:gs pos="90000">
                      <a:schemeClr val="accent2"/>
                    </a:gs>
                  </a:gsLst>
                  <a:lin ang="9600000" scaled="0"/>
                </a:gradFill>
              </a:defRPr>
            </a:lvl4pPr>
            <a:lvl5pPr marL="914400" indent="0">
              <a:lnSpc>
                <a:spcPct val="100000"/>
              </a:lnSpc>
              <a:buNone/>
              <a:defRPr sz="4800" b="1">
                <a:gradFill>
                  <a:gsLst>
                    <a:gs pos="0">
                      <a:schemeClr val="accent5"/>
                    </a:gs>
                    <a:gs pos="90000">
                      <a:schemeClr val="accent2"/>
                    </a:gs>
                  </a:gsLst>
                  <a:lin ang="9600000" scaled="0"/>
                </a:gradFill>
              </a:defRPr>
            </a:lvl5pPr>
          </a:lstStyle>
          <a:p>
            <a:pPr lvl="0"/>
            <a:r>
              <a:rPr lang="en-US" dirty="0"/>
              <a:t>Click to edit Statement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Footer Placeholder 13">
            <a:extLst>
              <a:ext uri="{FF2B5EF4-FFF2-40B4-BE49-F238E27FC236}">
                <a16:creationId xmlns:a16="http://schemas.microsoft.com/office/drawing/2014/main" id="{132871A2-A450-61EB-7368-98B251F15495}"/>
              </a:ext>
            </a:extLst>
          </p:cNvPr>
          <p:cNvSpPr>
            <a:spLocks noGrp="1"/>
          </p:cNvSpPr>
          <p:nvPr>
            <p:ph type="ftr" sz="quarter" idx="15"/>
          </p:nvPr>
        </p:nvSpPr>
        <p:spPr/>
        <p:txBody>
          <a:bodyPr/>
          <a:lstStyle/>
          <a:p>
            <a:r>
              <a:rPr lang="en-US" dirty="0"/>
              <a:t>Sample Footer Text</a:t>
            </a:r>
          </a:p>
        </p:txBody>
      </p:sp>
      <p:sp>
        <p:nvSpPr>
          <p:cNvPr id="13" name="Date Placeholder 12">
            <a:extLst>
              <a:ext uri="{FF2B5EF4-FFF2-40B4-BE49-F238E27FC236}">
                <a16:creationId xmlns:a16="http://schemas.microsoft.com/office/drawing/2014/main" id="{7CA33720-A04E-18B6-251B-16C80085F295}"/>
              </a:ext>
            </a:extLst>
          </p:cNvPr>
          <p:cNvSpPr>
            <a:spLocks noGrp="1"/>
          </p:cNvSpPr>
          <p:nvPr>
            <p:ph type="dt" sz="half" idx="14"/>
          </p:nvPr>
        </p:nvSpPr>
        <p:spPr/>
        <p:txBody>
          <a:bodyPr/>
          <a:lstStyle/>
          <a:p>
            <a:fld id="{6E761A50-B070-4EAD-9EB9-92E4929324E7}" type="datetime1">
              <a:rPr lang="en-US" smtClean="0"/>
              <a:t>3/25/2026</a:t>
            </a:fld>
            <a:endParaRPr lang="en-US" dirty="0"/>
          </a:p>
        </p:txBody>
      </p:sp>
      <p:sp>
        <p:nvSpPr>
          <p:cNvPr id="15" name="Slide Number Placeholder 14">
            <a:extLst>
              <a:ext uri="{FF2B5EF4-FFF2-40B4-BE49-F238E27FC236}">
                <a16:creationId xmlns:a16="http://schemas.microsoft.com/office/drawing/2014/main" id="{AC245A2E-4B49-CED7-ADDF-6624BCC88DDE}"/>
              </a:ext>
            </a:extLst>
          </p:cNvPr>
          <p:cNvSpPr>
            <a:spLocks noGrp="1"/>
          </p:cNvSpPr>
          <p:nvPr>
            <p:ph type="sldNum" sz="quarter" idx="16"/>
          </p:nvPr>
        </p:nvSpPr>
        <p:spPr/>
        <p:txBody>
          <a:bodyPr/>
          <a:lstStyle/>
          <a:p>
            <a:fld id="{CC057153-B650-4DEB-B370-79DDCFDCE934}" type="slidenum">
              <a:rPr lang="en-US" smtClean="0"/>
              <a:pPr/>
              <a:t>‹nr.›</a:t>
            </a:fld>
            <a:endParaRPr lang="en-US" dirty="0"/>
          </a:p>
        </p:txBody>
      </p:sp>
    </p:spTree>
    <p:extLst>
      <p:ext uri="{BB962C8B-B14F-4D97-AF65-F5344CB8AC3E}">
        <p14:creationId xmlns:p14="http://schemas.microsoft.com/office/powerpoint/2010/main" val="2630063600"/>
      </p:ext>
    </p:extLst>
  </p:cSld>
  <p:clrMapOvr>
    <a:overrideClrMapping bg1="lt1" tx1="dk1" bg2="lt2" tx2="dk2" accent1="accent1" accent2="accent2" accent3="accent3" accent4="accent4" accent5="accent5" accent6="accent6" hlink="hlink" folHlink="folHlink"/>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preserve="1">
  <p:cSld name="Quot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DF72D5-B6AC-3F01-D0B7-E4B24906CCFA}"/>
              </a:ext>
            </a:extLst>
          </p:cNvPr>
          <p:cNvSpPr>
            <a:spLocks noGrp="1"/>
          </p:cNvSpPr>
          <p:nvPr>
            <p:ph type="title" hasCustomPrompt="1"/>
          </p:nvPr>
        </p:nvSpPr>
        <p:spPr>
          <a:xfrm>
            <a:off x="1645920" y="5203004"/>
            <a:ext cx="9052560" cy="557784"/>
          </a:xfrm>
        </p:spPr>
        <p:txBody>
          <a:bodyPr anchor="ctr">
            <a:normAutofit/>
          </a:bodyPr>
          <a:lstStyle>
            <a:lvl1pPr>
              <a:lnSpc>
                <a:spcPct val="120000"/>
              </a:lnSpc>
              <a:defRPr sz="2400" b="1">
                <a:gradFill>
                  <a:gsLst>
                    <a:gs pos="0">
                      <a:schemeClr val="accent5"/>
                    </a:gs>
                    <a:gs pos="90000">
                      <a:schemeClr val="accent2"/>
                    </a:gs>
                  </a:gsLst>
                  <a:lin ang="9600000" scaled="0"/>
                </a:gradFill>
              </a:defRPr>
            </a:lvl1pPr>
          </a:lstStyle>
          <a:p>
            <a:r>
              <a:rPr lang="en-US" dirty="0"/>
              <a:t>Quote Author</a:t>
            </a:r>
          </a:p>
        </p:txBody>
      </p:sp>
      <p:sp>
        <p:nvSpPr>
          <p:cNvPr id="7" name="Content Placeholder 6">
            <a:extLst>
              <a:ext uri="{FF2B5EF4-FFF2-40B4-BE49-F238E27FC236}">
                <a16:creationId xmlns:a16="http://schemas.microsoft.com/office/drawing/2014/main" id="{20A93000-1238-849C-EADD-03910EE27D69}"/>
              </a:ext>
            </a:extLst>
          </p:cNvPr>
          <p:cNvSpPr>
            <a:spLocks noGrp="1"/>
          </p:cNvSpPr>
          <p:nvPr>
            <p:ph sz="quarter" idx="13" hasCustomPrompt="1"/>
          </p:nvPr>
        </p:nvSpPr>
        <p:spPr>
          <a:xfrm>
            <a:off x="1499616" y="1795462"/>
            <a:ext cx="9198864" cy="2871216"/>
          </a:xfrm>
        </p:spPr>
        <p:txBody>
          <a:bodyPr anchor="ctr">
            <a:normAutofit/>
          </a:bodyPr>
          <a:lstStyle>
            <a:lvl1pPr marL="137160" indent="-137160">
              <a:lnSpc>
                <a:spcPct val="100000"/>
              </a:lnSpc>
              <a:buNone/>
              <a:defRPr sz="4400"/>
            </a:lvl1pPr>
          </a:lstStyle>
          <a:p>
            <a:pPr lvl="0"/>
            <a:r>
              <a:rPr lang="en-US" dirty="0"/>
              <a:t>Click to edit Quote</a:t>
            </a:r>
          </a:p>
        </p:txBody>
      </p:sp>
      <p:sp>
        <p:nvSpPr>
          <p:cNvPr id="3" name="Footer Placeholder 2">
            <a:extLst>
              <a:ext uri="{FF2B5EF4-FFF2-40B4-BE49-F238E27FC236}">
                <a16:creationId xmlns:a16="http://schemas.microsoft.com/office/drawing/2014/main" id="{B26C0B63-D720-7E4B-EF47-C094EDA300AC}"/>
              </a:ext>
            </a:extLst>
          </p:cNvPr>
          <p:cNvSpPr>
            <a:spLocks noGrp="1"/>
          </p:cNvSpPr>
          <p:nvPr>
            <p:ph type="ftr" sz="quarter" idx="10"/>
          </p:nvPr>
        </p:nvSpPr>
        <p:spPr/>
        <p:txBody>
          <a:bodyPr/>
          <a:lstStyle/>
          <a:p>
            <a:r>
              <a:rPr lang="en-US"/>
              <a:t>Sample Footer Text</a:t>
            </a:r>
            <a:endParaRPr lang="en-US" dirty="0"/>
          </a:p>
        </p:txBody>
      </p:sp>
      <p:sp>
        <p:nvSpPr>
          <p:cNvPr id="4" name="Date Placeholder 3">
            <a:extLst>
              <a:ext uri="{FF2B5EF4-FFF2-40B4-BE49-F238E27FC236}">
                <a16:creationId xmlns:a16="http://schemas.microsoft.com/office/drawing/2014/main" id="{B3091BBB-CF16-BAC6-4881-2B122B945B8A}"/>
              </a:ext>
            </a:extLst>
          </p:cNvPr>
          <p:cNvSpPr>
            <a:spLocks noGrp="1"/>
          </p:cNvSpPr>
          <p:nvPr>
            <p:ph type="dt" sz="half" idx="11"/>
          </p:nvPr>
        </p:nvSpPr>
        <p:spPr/>
        <p:txBody>
          <a:bodyPr/>
          <a:lstStyle/>
          <a:p>
            <a:fld id="{9A1CBA35-F376-4C5F-B8C5-4C103617FD91}" type="datetime1">
              <a:rPr lang="en-US" smtClean="0"/>
              <a:t>3/25/2026</a:t>
            </a:fld>
            <a:endParaRPr lang="en-US" dirty="0"/>
          </a:p>
        </p:txBody>
      </p:sp>
      <p:sp>
        <p:nvSpPr>
          <p:cNvPr id="5" name="Slide Number Placeholder 4">
            <a:extLst>
              <a:ext uri="{FF2B5EF4-FFF2-40B4-BE49-F238E27FC236}">
                <a16:creationId xmlns:a16="http://schemas.microsoft.com/office/drawing/2014/main" id="{318C42D5-A475-3C08-9471-C59B3A49C848}"/>
              </a:ext>
            </a:extLst>
          </p:cNvPr>
          <p:cNvSpPr>
            <a:spLocks noGrp="1"/>
          </p:cNvSpPr>
          <p:nvPr>
            <p:ph type="sldNum" sz="quarter" idx="12"/>
          </p:nvPr>
        </p:nvSpPr>
        <p:spPr/>
        <p:txBody>
          <a:bodyPr/>
          <a:lstStyle/>
          <a:p>
            <a:fld id="{CC057153-B650-4DEB-B370-79DDCFDCE934}" type="slidenum">
              <a:rPr lang="en-US" smtClean="0"/>
              <a:pPr/>
              <a:t>‹nr.›</a:t>
            </a:fld>
            <a:endParaRPr lang="en-US" dirty="0"/>
          </a:p>
        </p:txBody>
      </p:sp>
    </p:spTree>
    <p:extLst>
      <p:ext uri="{BB962C8B-B14F-4D97-AF65-F5344CB8AC3E}">
        <p14:creationId xmlns:p14="http://schemas.microsoft.com/office/powerpoint/2010/main" val="868255458"/>
      </p:ext>
    </p:extLst>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preserve="1">
  <p:cSld name="Quote 2">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FD93FB6C-5982-EAFA-94FA-F06EABA0EC3A}"/>
              </a:ext>
            </a:extLst>
          </p:cNvPr>
          <p:cNvSpPr/>
          <p:nvPr/>
        </p:nvSpPr>
        <p:spPr>
          <a:xfrm>
            <a:off x="0" y="0"/>
            <a:ext cx="12192000" cy="6858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7">
            <a:extLst>
              <a:ext uri="{FF2B5EF4-FFF2-40B4-BE49-F238E27FC236}">
                <a16:creationId xmlns:a16="http://schemas.microsoft.com/office/drawing/2014/main" id="{948F732B-25DE-1819-DB0A-266B26703011}"/>
              </a:ext>
            </a:extLst>
          </p:cNvPr>
          <p:cNvGrpSpPr/>
          <p:nvPr/>
        </p:nvGrpSpPr>
        <p:grpSpPr>
          <a:xfrm>
            <a:off x="807326" y="778051"/>
            <a:ext cx="10577346" cy="5314435"/>
            <a:chOff x="807326" y="778051"/>
            <a:chExt cx="10577346" cy="5314435"/>
          </a:xfrm>
        </p:grpSpPr>
        <p:sp>
          <p:nvSpPr>
            <p:cNvPr id="9" name="Rectangle 8">
              <a:extLst>
                <a:ext uri="{FF2B5EF4-FFF2-40B4-BE49-F238E27FC236}">
                  <a16:creationId xmlns:a16="http://schemas.microsoft.com/office/drawing/2014/main" id="{70BBD41E-DAB9-A564-3A2B-295B7AE87C42}"/>
                </a:ext>
              </a:extLst>
            </p:cNvPr>
            <p:cNvSpPr/>
            <p:nvPr/>
          </p:nvSpPr>
          <p:spPr>
            <a:xfrm rot="5400000" flipH="1">
              <a:off x="3438786" y="-1853401"/>
              <a:ext cx="5314432" cy="10577340"/>
            </a:xfrm>
            <a:prstGeom prst="rect">
              <a:avLst/>
            </a:prstGeom>
            <a:gradFill>
              <a:gsLst>
                <a:gs pos="0">
                  <a:schemeClr val="accent2">
                    <a:alpha val="78000"/>
                  </a:schemeClr>
                </a:gs>
                <a:gs pos="93000">
                  <a:schemeClr val="accent5">
                    <a:alpha val="8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0" name="Rectangle 9">
              <a:extLst>
                <a:ext uri="{FF2B5EF4-FFF2-40B4-BE49-F238E27FC236}">
                  <a16:creationId xmlns:a16="http://schemas.microsoft.com/office/drawing/2014/main" id="{B54A4391-9FDD-C033-0A4D-647A73420405}"/>
                </a:ext>
              </a:extLst>
            </p:cNvPr>
            <p:cNvSpPr/>
            <p:nvPr/>
          </p:nvSpPr>
          <p:spPr>
            <a:xfrm rot="16200000" flipH="1">
              <a:off x="3445177" y="-1846407"/>
              <a:ext cx="5314435" cy="10563352"/>
            </a:xfrm>
            <a:prstGeom prst="rect">
              <a:avLst/>
            </a:prstGeom>
            <a:gradFill flip="none" rotWithShape="1">
              <a:gsLst>
                <a:gs pos="0">
                  <a:schemeClr val="accent5">
                    <a:alpha val="79000"/>
                  </a:schemeClr>
                </a:gs>
                <a:gs pos="32000">
                  <a:schemeClr val="accent5">
                    <a:alpha val="0"/>
                  </a:schemeClr>
                </a:gs>
              </a:gsLst>
              <a:lin ang="21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1" name="Rectangle 10">
              <a:extLst>
                <a:ext uri="{FF2B5EF4-FFF2-40B4-BE49-F238E27FC236}">
                  <a16:creationId xmlns:a16="http://schemas.microsoft.com/office/drawing/2014/main" id="{0290101F-E74A-5C0F-8CC5-E0B5E3DC0E24}"/>
                </a:ext>
              </a:extLst>
            </p:cNvPr>
            <p:cNvSpPr/>
            <p:nvPr/>
          </p:nvSpPr>
          <p:spPr>
            <a:xfrm rot="10800000">
              <a:off x="807326" y="778051"/>
              <a:ext cx="3333441" cy="5308369"/>
            </a:xfrm>
            <a:prstGeom prst="rect">
              <a:avLst/>
            </a:prstGeom>
            <a:gradFill>
              <a:gsLst>
                <a:gs pos="0">
                  <a:schemeClr val="accent5">
                    <a:lumMod val="75000"/>
                  </a:schemeClr>
                </a:gs>
                <a:gs pos="48000">
                  <a:schemeClr val="accent5">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2" name="Rectangle 11">
              <a:extLst>
                <a:ext uri="{FF2B5EF4-FFF2-40B4-BE49-F238E27FC236}">
                  <a16:creationId xmlns:a16="http://schemas.microsoft.com/office/drawing/2014/main" id="{338E2756-2591-1046-1B67-C9DEEDDCB82E}"/>
                </a:ext>
                <a:ext uri="{C183D7F6-B498-43B3-948B-1728B52AA6E4}">
                  <adec:decorative xmlns:adec="http://schemas.microsoft.com/office/drawing/2017/decorative" val="1"/>
                </a:ext>
              </a:extLst>
            </p:cNvPr>
            <p:cNvSpPr/>
            <p:nvPr/>
          </p:nvSpPr>
          <p:spPr>
            <a:xfrm rot="5400000" flipH="1">
              <a:off x="4205050" y="-1083744"/>
              <a:ext cx="4078718" cy="10273742"/>
            </a:xfrm>
            <a:prstGeom prst="rect">
              <a:avLst/>
            </a:prstGeom>
            <a:gradFill flip="none" rotWithShape="1">
              <a:gsLst>
                <a:gs pos="2000">
                  <a:schemeClr val="accent5">
                    <a:lumMod val="60000"/>
                    <a:lumOff val="40000"/>
                    <a:alpha val="68000"/>
                  </a:schemeClr>
                </a:gs>
                <a:gs pos="26000">
                  <a:schemeClr val="accent5">
                    <a:lumMod val="60000"/>
                    <a:lumOff val="40000"/>
                    <a:alpha val="0"/>
                  </a:schemeClr>
                </a:gs>
              </a:gsLst>
              <a:lin ang="1800000" scaled="0"/>
              <a:tileRect/>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grpSp>
      <p:sp>
        <p:nvSpPr>
          <p:cNvPr id="2" name="Title 1">
            <a:extLst>
              <a:ext uri="{FF2B5EF4-FFF2-40B4-BE49-F238E27FC236}">
                <a16:creationId xmlns:a16="http://schemas.microsoft.com/office/drawing/2014/main" id="{0DDF72D5-B6AC-3F01-D0B7-E4B24906CCFA}"/>
              </a:ext>
            </a:extLst>
          </p:cNvPr>
          <p:cNvSpPr>
            <a:spLocks noGrp="1"/>
          </p:cNvSpPr>
          <p:nvPr>
            <p:ph type="title" hasCustomPrompt="1"/>
          </p:nvPr>
        </p:nvSpPr>
        <p:spPr>
          <a:xfrm>
            <a:off x="1801368" y="5120640"/>
            <a:ext cx="8549640" cy="621792"/>
          </a:xfrm>
        </p:spPr>
        <p:txBody>
          <a:bodyPr anchor="ctr">
            <a:normAutofit/>
          </a:bodyPr>
          <a:lstStyle>
            <a:lvl1pPr>
              <a:lnSpc>
                <a:spcPct val="120000"/>
              </a:lnSpc>
              <a:defRPr sz="1800" b="1">
                <a:solidFill>
                  <a:schemeClr val="bg1"/>
                </a:solidFill>
              </a:defRPr>
            </a:lvl1pPr>
          </a:lstStyle>
          <a:p>
            <a:r>
              <a:rPr lang="en-US" dirty="0"/>
              <a:t>Quote Author</a:t>
            </a:r>
          </a:p>
        </p:txBody>
      </p:sp>
      <p:sp>
        <p:nvSpPr>
          <p:cNvPr id="7" name="Content Placeholder 6">
            <a:extLst>
              <a:ext uri="{FF2B5EF4-FFF2-40B4-BE49-F238E27FC236}">
                <a16:creationId xmlns:a16="http://schemas.microsoft.com/office/drawing/2014/main" id="{20A93000-1238-849C-EADD-03910EE27D69}"/>
              </a:ext>
            </a:extLst>
          </p:cNvPr>
          <p:cNvSpPr>
            <a:spLocks noGrp="1"/>
          </p:cNvSpPr>
          <p:nvPr>
            <p:ph sz="quarter" idx="13" hasCustomPrompt="1"/>
          </p:nvPr>
        </p:nvSpPr>
        <p:spPr>
          <a:xfrm>
            <a:off x="1655064" y="1965960"/>
            <a:ext cx="8695944" cy="2331720"/>
          </a:xfrm>
        </p:spPr>
        <p:txBody>
          <a:bodyPr anchor="ctr">
            <a:normAutofit/>
          </a:bodyPr>
          <a:lstStyle>
            <a:lvl1pPr marL="137160" indent="-137160">
              <a:lnSpc>
                <a:spcPct val="100000"/>
              </a:lnSpc>
              <a:buNone/>
              <a:defRPr sz="3800">
                <a:solidFill>
                  <a:schemeClr val="bg1"/>
                </a:solidFill>
                <a:latin typeface="+mn-lt"/>
              </a:defRPr>
            </a:lvl1pPr>
          </a:lstStyle>
          <a:p>
            <a:pPr lvl="0"/>
            <a:r>
              <a:rPr lang="en-US" dirty="0"/>
              <a:t>Click to edit Quote</a:t>
            </a:r>
          </a:p>
        </p:txBody>
      </p:sp>
      <p:sp>
        <p:nvSpPr>
          <p:cNvPr id="3" name="Footer Placeholder 2">
            <a:extLst>
              <a:ext uri="{FF2B5EF4-FFF2-40B4-BE49-F238E27FC236}">
                <a16:creationId xmlns:a16="http://schemas.microsoft.com/office/drawing/2014/main" id="{B26C0B63-D720-7E4B-EF47-C094EDA300AC}"/>
              </a:ext>
            </a:extLst>
          </p:cNvPr>
          <p:cNvSpPr>
            <a:spLocks noGrp="1"/>
          </p:cNvSpPr>
          <p:nvPr>
            <p:ph type="ftr" sz="quarter" idx="10"/>
          </p:nvPr>
        </p:nvSpPr>
        <p:spPr/>
        <p:txBody>
          <a:bodyPr/>
          <a:lstStyle/>
          <a:p>
            <a:r>
              <a:rPr lang="en-US"/>
              <a:t>Sample Footer Text</a:t>
            </a:r>
            <a:endParaRPr lang="en-US" dirty="0"/>
          </a:p>
        </p:txBody>
      </p:sp>
      <p:sp>
        <p:nvSpPr>
          <p:cNvPr id="4" name="Date Placeholder 3">
            <a:extLst>
              <a:ext uri="{FF2B5EF4-FFF2-40B4-BE49-F238E27FC236}">
                <a16:creationId xmlns:a16="http://schemas.microsoft.com/office/drawing/2014/main" id="{B3091BBB-CF16-BAC6-4881-2B122B945B8A}"/>
              </a:ext>
            </a:extLst>
          </p:cNvPr>
          <p:cNvSpPr>
            <a:spLocks noGrp="1"/>
          </p:cNvSpPr>
          <p:nvPr>
            <p:ph type="dt" sz="half" idx="11"/>
          </p:nvPr>
        </p:nvSpPr>
        <p:spPr/>
        <p:txBody>
          <a:bodyPr/>
          <a:lstStyle/>
          <a:p>
            <a:fld id="{BA89D600-DCDC-4EC3-BDD3-052C2836DAF2}" type="datetime1">
              <a:rPr lang="en-US" smtClean="0"/>
              <a:t>3/25/2026</a:t>
            </a:fld>
            <a:endParaRPr lang="en-US" dirty="0"/>
          </a:p>
        </p:txBody>
      </p:sp>
      <p:sp>
        <p:nvSpPr>
          <p:cNvPr id="5" name="Slide Number Placeholder 4">
            <a:extLst>
              <a:ext uri="{FF2B5EF4-FFF2-40B4-BE49-F238E27FC236}">
                <a16:creationId xmlns:a16="http://schemas.microsoft.com/office/drawing/2014/main" id="{318C42D5-A475-3C08-9471-C59B3A49C848}"/>
              </a:ext>
            </a:extLst>
          </p:cNvPr>
          <p:cNvSpPr>
            <a:spLocks noGrp="1"/>
          </p:cNvSpPr>
          <p:nvPr>
            <p:ph type="sldNum" sz="quarter" idx="12"/>
          </p:nvPr>
        </p:nvSpPr>
        <p:spPr/>
        <p:txBody>
          <a:bodyPr/>
          <a:lstStyle/>
          <a:p>
            <a:fld id="{CC057153-B650-4DEB-B370-79DDCFDCE934}" type="slidenum">
              <a:rPr lang="en-US" smtClean="0"/>
              <a:pPr/>
              <a:t>‹nr.›</a:t>
            </a:fld>
            <a:endParaRPr lang="en-US" dirty="0"/>
          </a:p>
        </p:txBody>
      </p:sp>
    </p:spTree>
    <p:extLst>
      <p:ext uri="{BB962C8B-B14F-4D97-AF65-F5344CB8AC3E}">
        <p14:creationId xmlns:p14="http://schemas.microsoft.com/office/powerpoint/2010/main" val="190195865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Titre et contenu">
    <p:spTree>
      <p:nvGrpSpPr>
        <p:cNvPr id="1" name=""/>
        <p:cNvGrpSpPr/>
        <p:nvPr/>
      </p:nvGrpSpPr>
      <p:grpSpPr>
        <a:xfrm>
          <a:off x="0" y="0"/>
          <a:ext cx="0" cy="0"/>
          <a:chOff x="0" y="0"/>
          <a:chExt cx="0" cy="0"/>
        </a:xfrm>
      </p:grpSpPr>
      <p:sp>
        <p:nvSpPr>
          <p:cNvPr id="3" name="Content Placeholder 2"/>
          <p:cNvSpPr>
            <a:spLocks noGrp="1"/>
          </p:cNvSpPr>
          <p:nvPr>
            <p:ph idx="1"/>
          </p:nvPr>
        </p:nvSpPr>
        <p:spPr>
          <a:xfrm>
            <a:off x="837179" y="1307691"/>
            <a:ext cx="10591396" cy="4869273"/>
          </a:xfrm>
          <a:prstGeom prst="rect">
            <a:avLst/>
          </a:prstGeom>
        </p:spPr>
        <p:txBody>
          <a:bodyPr/>
          <a:lstStyle>
            <a:lvl1pPr marL="358775" indent="-358775">
              <a:lnSpc>
                <a:spcPct val="100000"/>
              </a:lnSpc>
              <a:spcBef>
                <a:spcPts val="0"/>
              </a:spcBef>
              <a:spcAft>
                <a:spcPts val="600"/>
              </a:spcAft>
              <a:defRPr>
                <a:solidFill>
                  <a:srgbClr val="00B0F0"/>
                </a:solidFill>
              </a:defRPr>
            </a:lvl1pPr>
            <a:lvl2pPr marL="896938" marR="0" indent="-439738" algn="l" defTabSz="914400" rtl="0" eaLnBrk="1" fontAlgn="auto" latinLnBrk="0" hangingPunct="1">
              <a:lnSpc>
                <a:spcPct val="100000"/>
              </a:lnSpc>
              <a:spcBef>
                <a:spcPts val="500"/>
              </a:spcBef>
              <a:spcAft>
                <a:spcPts val="0"/>
              </a:spcAft>
              <a:buClr>
                <a:srgbClr val="71FC1C"/>
              </a:buClr>
              <a:buSzTx/>
              <a:buFont typeface="Wingdings" panose="05000000000000000000" pitchFamily="2" charset="2"/>
              <a:buChar char="ü"/>
              <a:tabLst/>
              <a:defRPr>
                <a:solidFill>
                  <a:srgbClr val="1E699D"/>
                </a:solidFill>
              </a:defRPr>
            </a:lvl2pPr>
            <a:lvl3pPr>
              <a:defRPr>
                <a:solidFill>
                  <a:srgbClr val="1E699D"/>
                </a:solidFill>
              </a:defRPr>
            </a:lvl3pPr>
            <a:lvl4pPr>
              <a:defRPr>
                <a:solidFill>
                  <a:srgbClr val="1E699D"/>
                </a:solidFill>
              </a:defRPr>
            </a:lvl4pPr>
            <a:lvl5pPr>
              <a:defRPr>
                <a:solidFill>
                  <a:srgbClr val="1E699D"/>
                </a:solidFill>
              </a:defRPr>
            </a:lvl5pPr>
          </a:lstStyle>
          <a:p>
            <a:pPr lvl="0"/>
            <a:r>
              <a:rPr lang="nl"/>
              <a:t>Klik om te bewerken</a:t>
            </a:r>
          </a:p>
          <a:p>
            <a:pPr lvl="1"/>
            <a:r>
              <a:rPr lang="nl"/>
              <a:t>Klik om te bewerken</a:t>
            </a:r>
          </a:p>
          <a:p>
            <a:pPr lvl="1"/>
            <a:endParaRPr lang="fr-FR"/>
          </a:p>
        </p:txBody>
      </p:sp>
      <p:sp>
        <p:nvSpPr>
          <p:cNvPr id="10" name="Title 1">
            <a:extLst>
              <a:ext uri="{FF2B5EF4-FFF2-40B4-BE49-F238E27FC236}">
                <a16:creationId xmlns:a16="http://schemas.microsoft.com/office/drawing/2014/main" id="{F184F793-4829-4F88-BE8A-7684593A5789}"/>
              </a:ext>
            </a:extLst>
          </p:cNvPr>
          <p:cNvSpPr>
            <a:spLocks noGrp="1"/>
          </p:cNvSpPr>
          <p:nvPr>
            <p:ph type="title"/>
          </p:nvPr>
        </p:nvSpPr>
        <p:spPr>
          <a:xfrm>
            <a:off x="586503" y="365127"/>
            <a:ext cx="10842072" cy="614684"/>
          </a:xfrm>
          <a:prstGeom prst="rect">
            <a:avLst/>
          </a:prstGeom>
        </p:spPr>
        <p:txBody>
          <a:bodyPr>
            <a:normAutofit/>
          </a:bodyPr>
          <a:lstStyle>
            <a:lvl1pPr>
              <a:defRPr sz="3200">
                <a:solidFill>
                  <a:srgbClr val="1E699D"/>
                </a:solidFill>
                <a:latin typeface="Futura Medium" charset="0"/>
                <a:ea typeface="Futura Medium" charset="0"/>
                <a:cs typeface="Futura Medium" charset="0"/>
              </a:defRPr>
            </a:lvl1pPr>
          </a:lstStyle>
          <a:p>
            <a:r>
              <a:rPr lang="nl"/>
              <a:t>De stijl van de titel wijzigen</a:t>
            </a:r>
            <a:endParaRPr lang="en-US"/>
          </a:p>
        </p:txBody>
      </p:sp>
      <p:sp>
        <p:nvSpPr>
          <p:cNvPr id="12" name="Espace réservé du numéro de diapositive 2">
            <a:extLst>
              <a:ext uri="{FF2B5EF4-FFF2-40B4-BE49-F238E27FC236}">
                <a16:creationId xmlns:a16="http://schemas.microsoft.com/office/drawing/2014/main" id="{0BCAEF97-7B65-4848-8AE8-7E84BE5F5898}"/>
              </a:ext>
            </a:extLst>
          </p:cNvPr>
          <p:cNvSpPr>
            <a:spLocks noGrp="1"/>
          </p:cNvSpPr>
          <p:nvPr>
            <p:ph type="sldNum" sz="quarter" idx="10"/>
          </p:nvPr>
        </p:nvSpPr>
        <p:spPr>
          <a:xfrm>
            <a:off x="11120926" y="6388815"/>
            <a:ext cx="844039" cy="36512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FCF0D27-783A-4A41-A067-B898C8DC56C7}" type="slidenum">
              <a:rPr kumimoji="0" lang="fr-FR" sz="1200" b="0" i="0" u="none" strike="noStrike" kern="1200" cap="none" spc="0" normalizeH="0" baseline="0" noProof="0" smtClean="0">
                <a:ln>
                  <a:noFill/>
                </a:ln>
                <a:solidFill>
                  <a:srgbClr val="1E699D">
                    <a:lumMod val="50000"/>
                    <a:lumOff val="50000"/>
                  </a:srgb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‹nr.›</a:t>
            </a:fld>
            <a:endParaRPr kumimoji="0" lang="fr-FR" sz="1200" b="0" i="0" u="none" strike="noStrike" kern="1200" cap="none" spc="0" normalizeH="0" baseline="0" noProof="0">
              <a:ln>
                <a:noFill/>
              </a:ln>
              <a:solidFill>
                <a:srgbClr val="1E699D">
                  <a:lumMod val="50000"/>
                  <a:lumOff val="50000"/>
                </a:srgbClr>
              </a:solidFill>
              <a:effectLst/>
              <a:uLnTx/>
              <a:uFillTx/>
              <a:latin typeface="Calibri"/>
              <a:ea typeface="+mn-ea"/>
              <a:cs typeface="+mn-cs"/>
            </a:endParaRPr>
          </a:p>
        </p:txBody>
      </p:sp>
    </p:spTree>
    <p:extLst>
      <p:ext uri="{BB962C8B-B14F-4D97-AF65-F5344CB8AC3E}">
        <p14:creationId xmlns:p14="http://schemas.microsoft.com/office/powerpoint/2010/main" val="1705176505"/>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preserve="1">
  <p:cSld name="Quote 3">
    <p:spTree>
      <p:nvGrpSpPr>
        <p:cNvPr id="1" name=""/>
        <p:cNvGrpSpPr/>
        <p:nvPr/>
      </p:nvGrpSpPr>
      <p:grpSpPr>
        <a:xfrm>
          <a:off x="0" y="0"/>
          <a:ext cx="0" cy="0"/>
          <a:chOff x="0" y="0"/>
          <a:chExt cx="0" cy="0"/>
        </a:xfrm>
      </p:grpSpPr>
      <p:grpSp>
        <p:nvGrpSpPr>
          <p:cNvPr id="13" name="Group 12">
            <a:extLst>
              <a:ext uri="{FF2B5EF4-FFF2-40B4-BE49-F238E27FC236}">
                <a16:creationId xmlns:a16="http://schemas.microsoft.com/office/drawing/2014/main" id="{93D49479-B594-DDBA-C16A-3A98635C8A4A}"/>
              </a:ext>
              <a:ext uri="{C183D7F6-B498-43B3-948B-1728B52AA6E4}">
                <adec:decorative xmlns:adec="http://schemas.microsoft.com/office/drawing/2017/decorative" val="1"/>
              </a:ext>
            </a:extLst>
          </p:cNvPr>
          <p:cNvGrpSpPr/>
          <p:nvPr/>
        </p:nvGrpSpPr>
        <p:grpSpPr>
          <a:xfrm>
            <a:off x="12068638" y="0"/>
            <a:ext cx="123362" cy="6858000"/>
            <a:chOff x="12068638" y="0"/>
            <a:chExt cx="123362" cy="6858000"/>
          </a:xfrm>
        </p:grpSpPr>
        <p:sp>
          <p:nvSpPr>
            <p:cNvPr id="14" name="Rectangle 13">
              <a:extLst>
                <a:ext uri="{FF2B5EF4-FFF2-40B4-BE49-F238E27FC236}">
                  <a16:creationId xmlns:a16="http://schemas.microsoft.com/office/drawing/2014/main" id="{0E065CA7-C91C-8C4F-CD30-E6DB950A620B}"/>
                </a:ext>
              </a:extLst>
            </p:cNvPr>
            <p:cNvSpPr/>
            <p:nvPr/>
          </p:nvSpPr>
          <p:spPr>
            <a:xfrm>
              <a:off x="12068638" y="0"/>
              <a:ext cx="123362" cy="6858000"/>
            </a:xfrm>
            <a:prstGeom prst="rect">
              <a:avLst/>
            </a:prstGeom>
            <a:gradFill>
              <a:gsLst>
                <a:gs pos="0">
                  <a:schemeClr val="accent2"/>
                </a:gs>
                <a:gs pos="100000">
                  <a:schemeClr val="accent5"/>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ADCDB482-1274-EA4E-11EA-FDB308F1540E}"/>
                </a:ext>
              </a:extLst>
            </p:cNvPr>
            <p:cNvSpPr/>
            <p:nvPr/>
          </p:nvSpPr>
          <p:spPr>
            <a:xfrm>
              <a:off x="12068638" y="3527553"/>
              <a:ext cx="123362" cy="3330447"/>
            </a:xfrm>
            <a:prstGeom prst="rect">
              <a:avLst/>
            </a:prstGeom>
            <a:gradFill>
              <a:gsLst>
                <a:gs pos="19000">
                  <a:schemeClr val="accent5">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6" name="Group 15">
            <a:extLst>
              <a:ext uri="{FF2B5EF4-FFF2-40B4-BE49-F238E27FC236}">
                <a16:creationId xmlns:a16="http://schemas.microsoft.com/office/drawing/2014/main" id="{8FAEF3D1-EB50-234E-F0C0-5C4E6FB69937}"/>
              </a:ext>
              <a:ext uri="{C183D7F6-B498-43B3-948B-1728B52AA6E4}">
                <adec:decorative xmlns:adec="http://schemas.microsoft.com/office/drawing/2017/decorative" val="1"/>
              </a:ext>
            </a:extLst>
          </p:cNvPr>
          <p:cNvGrpSpPr/>
          <p:nvPr/>
        </p:nvGrpSpPr>
        <p:grpSpPr>
          <a:xfrm rot="10800000">
            <a:off x="-1091" y="0"/>
            <a:ext cx="12188952" cy="123363"/>
            <a:chOff x="-5025" y="6737718"/>
            <a:chExt cx="12207200" cy="123363"/>
          </a:xfrm>
        </p:grpSpPr>
        <p:sp>
          <p:nvSpPr>
            <p:cNvPr id="17" name="Rectangle 16">
              <a:extLst>
                <a:ext uri="{FF2B5EF4-FFF2-40B4-BE49-F238E27FC236}">
                  <a16:creationId xmlns:a16="http://schemas.microsoft.com/office/drawing/2014/main" id="{5B35CE4F-16F9-575C-78CA-4F076F0C3D1F}"/>
                </a:ext>
              </a:extLst>
            </p:cNvPr>
            <p:cNvSpPr/>
            <p:nvPr/>
          </p:nvSpPr>
          <p:spPr>
            <a:xfrm rot="5400000" flipH="1">
              <a:off x="6036894" y="695800"/>
              <a:ext cx="123362" cy="12207199"/>
            </a:xfrm>
            <a:prstGeom prst="rect">
              <a:avLst/>
            </a:prstGeom>
            <a:gradFill>
              <a:gsLst>
                <a:gs pos="0">
                  <a:schemeClr val="accent5"/>
                </a:gs>
                <a:gs pos="100000">
                  <a:schemeClr val="accent2"/>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FD59711A-5559-82B6-B156-35D79618FF56}"/>
                </a:ext>
              </a:extLst>
            </p:cNvPr>
            <p:cNvSpPr/>
            <p:nvPr/>
          </p:nvSpPr>
          <p:spPr>
            <a:xfrm rot="16200000">
              <a:off x="9176406" y="3835311"/>
              <a:ext cx="123362" cy="5928176"/>
            </a:xfrm>
            <a:prstGeom prst="rect">
              <a:avLst/>
            </a:prstGeom>
            <a:gradFill>
              <a:gsLst>
                <a:gs pos="19000">
                  <a:schemeClr val="accent5">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a:extLst>
              <a:ext uri="{FF2B5EF4-FFF2-40B4-BE49-F238E27FC236}">
                <a16:creationId xmlns:a16="http://schemas.microsoft.com/office/drawing/2014/main" id="{0DDF72D5-B6AC-3F01-D0B7-E4B24906CCFA}"/>
              </a:ext>
            </a:extLst>
          </p:cNvPr>
          <p:cNvSpPr>
            <a:spLocks noGrp="1"/>
          </p:cNvSpPr>
          <p:nvPr>
            <p:ph type="title" hasCustomPrompt="1"/>
          </p:nvPr>
        </p:nvSpPr>
        <p:spPr>
          <a:xfrm>
            <a:off x="1379836" y="5192776"/>
            <a:ext cx="8494776" cy="621792"/>
          </a:xfrm>
        </p:spPr>
        <p:txBody>
          <a:bodyPr anchor="ctr">
            <a:normAutofit/>
          </a:bodyPr>
          <a:lstStyle>
            <a:lvl1pPr>
              <a:lnSpc>
                <a:spcPct val="120000"/>
              </a:lnSpc>
              <a:defRPr sz="1800" b="1">
                <a:gradFill>
                  <a:gsLst>
                    <a:gs pos="0">
                      <a:schemeClr val="accent2"/>
                    </a:gs>
                    <a:gs pos="90000">
                      <a:schemeClr val="accent5"/>
                    </a:gs>
                  </a:gsLst>
                  <a:lin ang="9600000" scaled="0"/>
                </a:gradFill>
              </a:defRPr>
            </a:lvl1pPr>
          </a:lstStyle>
          <a:p>
            <a:r>
              <a:rPr lang="en-US" dirty="0"/>
              <a:t>Quote Author</a:t>
            </a:r>
          </a:p>
        </p:txBody>
      </p:sp>
      <p:sp>
        <p:nvSpPr>
          <p:cNvPr id="7" name="Content Placeholder 6">
            <a:extLst>
              <a:ext uri="{FF2B5EF4-FFF2-40B4-BE49-F238E27FC236}">
                <a16:creationId xmlns:a16="http://schemas.microsoft.com/office/drawing/2014/main" id="{20A93000-1238-849C-EADD-03910EE27D69}"/>
              </a:ext>
            </a:extLst>
          </p:cNvPr>
          <p:cNvSpPr>
            <a:spLocks noGrp="1"/>
          </p:cNvSpPr>
          <p:nvPr>
            <p:ph sz="quarter" idx="13" hasCustomPrompt="1"/>
          </p:nvPr>
        </p:nvSpPr>
        <p:spPr>
          <a:xfrm>
            <a:off x="1233532" y="1792224"/>
            <a:ext cx="8641080" cy="2871216"/>
          </a:xfrm>
        </p:spPr>
        <p:txBody>
          <a:bodyPr anchor="ctr">
            <a:normAutofit/>
          </a:bodyPr>
          <a:lstStyle>
            <a:lvl1pPr marL="137160" indent="-137160">
              <a:lnSpc>
                <a:spcPct val="100000"/>
              </a:lnSpc>
              <a:buNone/>
              <a:defRPr sz="3600">
                <a:gradFill>
                  <a:gsLst>
                    <a:gs pos="0">
                      <a:schemeClr val="accent2"/>
                    </a:gs>
                    <a:gs pos="90000">
                      <a:schemeClr val="accent5"/>
                    </a:gs>
                  </a:gsLst>
                  <a:lin ang="9600000" scaled="0"/>
                </a:gradFill>
              </a:defRPr>
            </a:lvl1pPr>
          </a:lstStyle>
          <a:p>
            <a:pPr lvl="0"/>
            <a:r>
              <a:rPr lang="en-US" dirty="0"/>
              <a:t>Click to edit Quote</a:t>
            </a:r>
          </a:p>
        </p:txBody>
      </p:sp>
      <p:sp>
        <p:nvSpPr>
          <p:cNvPr id="3" name="Footer Placeholder 2">
            <a:extLst>
              <a:ext uri="{FF2B5EF4-FFF2-40B4-BE49-F238E27FC236}">
                <a16:creationId xmlns:a16="http://schemas.microsoft.com/office/drawing/2014/main" id="{B26C0B63-D720-7E4B-EF47-C094EDA300AC}"/>
              </a:ext>
            </a:extLst>
          </p:cNvPr>
          <p:cNvSpPr>
            <a:spLocks noGrp="1"/>
          </p:cNvSpPr>
          <p:nvPr>
            <p:ph type="ftr" sz="quarter" idx="10"/>
          </p:nvPr>
        </p:nvSpPr>
        <p:spPr/>
        <p:txBody>
          <a:bodyPr/>
          <a:lstStyle/>
          <a:p>
            <a:r>
              <a:rPr lang="en-US"/>
              <a:t>Sample Footer Text</a:t>
            </a:r>
            <a:endParaRPr lang="en-US" dirty="0"/>
          </a:p>
        </p:txBody>
      </p:sp>
      <p:sp>
        <p:nvSpPr>
          <p:cNvPr id="4" name="Date Placeholder 3">
            <a:extLst>
              <a:ext uri="{FF2B5EF4-FFF2-40B4-BE49-F238E27FC236}">
                <a16:creationId xmlns:a16="http://schemas.microsoft.com/office/drawing/2014/main" id="{B3091BBB-CF16-BAC6-4881-2B122B945B8A}"/>
              </a:ext>
            </a:extLst>
          </p:cNvPr>
          <p:cNvSpPr>
            <a:spLocks noGrp="1"/>
          </p:cNvSpPr>
          <p:nvPr>
            <p:ph type="dt" sz="half" idx="11"/>
          </p:nvPr>
        </p:nvSpPr>
        <p:spPr/>
        <p:txBody>
          <a:bodyPr/>
          <a:lstStyle/>
          <a:p>
            <a:fld id="{3ADB2DB3-0A08-4E5B-8BB6-A488CF1C042F}" type="datetime1">
              <a:rPr lang="en-US" smtClean="0"/>
              <a:t>3/25/2026</a:t>
            </a:fld>
            <a:endParaRPr lang="en-US" dirty="0"/>
          </a:p>
        </p:txBody>
      </p:sp>
      <p:sp>
        <p:nvSpPr>
          <p:cNvPr id="5" name="Slide Number Placeholder 4">
            <a:extLst>
              <a:ext uri="{FF2B5EF4-FFF2-40B4-BE49-F238E27FC236}">
                <a16:creationId xmlns:a16="http://schemas.microsoft.com/office/drawing/2014/main" id="{318C42D5-A475-3C08-9471-C59B3A49C848}"/>
              </a:ext>
            </a:extLst>
          </p:cNvPr>
          <p:cNvSpPr>
            <a:spLocks noGrp="1"/>
          </p:cNvSpPr>
          <p:nvPr>
            <p:ph type="sldNum" sz="quarter" idx="12"/>
          </p:nvPr>
        </p:nvSpPr>
        <p:spPr/>
        <p:txBody>
          <a:bodyPr/>
          <a:lstStyle/>
          <a:p>
            <a:fld id="{CC057153-B650-4DEB-B370-79DDCFDCE934}" type="slidenum">
              <a:rPr lang="en-US" smtClean="0"/>
              <a:pPr/>
              <a:t>‹nr.›</a:t>
            </a:fld>
            <a:endParaRPr lang="en-US" dirty="0"/>
          </a:p>
        </p:txBody>
      </p:sp>
    </p:spTree>
    <p:extLst>
      <p:ext uri="{BB962C8B-B14F-4D97-AF65-F5344CB8AC3E}">
        <p14:creationId xmlns:p14="http://schemas.microsoft.com/office/powerpoint/2010/main" val="4208502043"/>
      </p:ext>
    </p:extLst>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preserve="1">
  <p:cSld name="Two Content">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D0B646A9-91B4-D2CF-8B72-68E668219C00}"/>
              </a:ext>
            </a:extLst>
          </p:cNvPr>
          <p:cNvSpPr/>
          <p:nvPr/>
        </p:nvSpPr>
        <p:spPr>
          <a:xfrm rot="5400000" flipH="1">
            <a:off x="5175902" y="-5175894"/>
            <a:ext cx="1855397" cy="12207199"/>
          </a:xfrm>
          <a:prstGeom prst="rect">
            <a:avLst/>
          </a:prstGeom>
          <a:gradFill>
            <a:gsLst>
              <a:gs pos="0">
                <a:schemeClr val="accent5"/>
              </a:gs>
              <a:gs pos="90000">
                <a:schemeClr val="accent2"/>
              </a:gs>
            </a:gsLst>
            <a:lin ang="9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2648" y="502920"/>
            <a:ext cx="10954512" cy="1197864"/>
          </a:xfrm>
        </p:spPr>
        <p:txBody>
          <a:bodyPr/>
          <a:lstStyle>
            <a:lvl1pPr>
              <a:defRPr>
                <a:solidFill>
                  <a:schemeClr val="bg1"/>
                </a:solidFill>
              </a:defRPr>
            </a:lvl1pPr>
          </a:lstStyle>
          <a:p>
            <a:r>
              <a:rPr lang="en-US" dirty="0"/>
              <a:t>Click to edit Master title style</a:t>
            </a:r>
          </a:p>
        </p:txBody>
      </p:sp>
      <p:sp>
        <p:nvSpPr>
          <p:cNvPr id="9" name="Text Placeholder 8">
            <a:extLst>
              <a:ext uri="{FF2B5EF4-FFF2-40B4-BE49-F238E27FC236}">
                <a16:creationId xmlns:a16="http://schemas.microsoft.com/office/drawing/2014/main" id="{DA7BFCD9-16A4-5745-7BB3-7836095FF16B}"/>
              </a:ext>
            </a:extLst>
          </p:cNvPr>
          <p:cNvSpPr>
            <a:spLocks noGrp="1"/>
          </p:cNvSpPr>
          <p:nvPr>
            <p:ph type="body" sz="quarter" idx="13"/>
          </p:nvPr>
        </p:nvSpPr>
        <p:spPr>
          <a:xfrm>
            <a:off x="612648" y="2133600"/>
            <a:ext cx="5166360" cy="4184904"/>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10">
            <a:extLst>
              <a:ext uri="{FF2B5EF4-FFF2-40B4-BE49-F238E27FC236}">
                <a16:creationId xmlns:a16="http://schemas.microsoft.com/office/drawing/2014/main" id="{F30EDC57-7D17-D4C8-5C60-A44A480EA997}"/>
              </a:ext>
            </a:extLst>
          </p:cNvPr>
          <p:cNvSpPr>
            <a:spLocks noGrp="1"/>
          </p:cNvSpPr>
          <p:nvPr>
            <p:ph type="body" sz="quarter" idx="14"/>
          </p:nvPr>
        </p:nvSpPr>
        <p:spPr>
          <a:xfrm>
            <a:off x="6400800" y="2128115"/>
            <a:ext cx="5166360" cy="4190389"/>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Footer Placeholder 3">
            <a:extLst>
              <a:ext uri="{FF2B5EF4-FFF2-40B4-BE49-F238E27FC236}">
                <a16:creationId xmlns:a16="http://schemas.microsoft.com/office/drawing/2014/main" id="{392A082C-5D4A-4A20-87E3-9906B5F3BAF4}"/>
              </a:ext>
            </a:extLst>
          </p:cNvPr>
          <p:cNvSpPr>
            <a:spLocks noGrp="1"/>
          </p:cNvSpPr>
          <p:nvPr>
            <p:ph type="ftr" sz="quarter" idx="16"/>
          </p:nvPr>
        </p:nvSpPr>
        <p:spPr/>
        <p:txBody>
          <a:bodyPr/>
          <a:lstStyle/>
          <a:p>
            <a:pPr algn="l"/>
            <a:r>
              <a:rPr lang="en-US"/>
              <a:t>Sample Footer Text</a:t>
            </a:r>
            <a:endParaRPr lang="en-US" dirty="0"/>
          </a:p>
        </p:txBody>
      </p:sp>
      <p:sp>
        <p:nvSpPr>
          <p:cNvPr id="3" name="Date Placeholder 2">
            <a:extLst>
              <a:ext uri="{FF2B5EF4-FFF2-40B4-BE49-F238E27FC236}">
                <a16:creationId xmlns:a16="http://schemas.microsoft.com/office/drawing/2014/main" id="{EC2184DE-1D38-B3AE-D560-557B3726B547}"/>
              </a:ext>
            </a:extLst>
          </p:cNvPr>
          <p:cNvSpPr>
            <a:spLocks noGrp="1"/>
          </p:cNvSpPr>
          <p:nvPr>
            <p:ph type="dt" sz="half" idx="15"/>
          </p:nvPr>
        </p:nvSpPr>
        <p:spPr/>
        <p:txBody>
          <a:bodyPr/>
          <a:lstStyle/>
          <a:p>
            <a:fld id="{7A329DD1-6F17-4170-B2B1-1A76C32D62A1}" type="datetime1">
              <a:rPr lang="en-US" smtClean="0"/>
              <a:t>3/25/2026</a:t>
            </a:fld>
            <a:endParaRPr lang="en-US" dirty="0"/>
          </a:p>
        </p:txBody>
      </p:sp>
      <p:sp>
        <p:nvSpPr>
          <p:cNvPr id="8" name="Slide Number Placeholder 7">
            <a:extLst>
              <a:ext uri="{FF2B5EF4-FFF2-40B4-BE49-F238E27FC236}">
                <a16:creationId xmlns:a16="http://schemas.microsoft.com/office/drawing/2014/main" id="{AD66BE47-AC20-1061-07AD-89A41D02F482}"/>
              </a:ext>
            </a:extLst>
          </p:cNvPr>
          <p:cNvSpPr>
            <a:spLocks noGrp="1"/>
          </p:cNvSpPr>
          <p:nvPr>
            <p:ph type="sldNum" sz="quarter" idx="17"/>
          </p:nvPr>
        </p:nvSpPr>
        <p:spPr/>
        <p:txBody>
          <a:bodyPr/>
          <a:lstStyle/>
          <a:p>
            <a:fld id="{CC057153-B650-4DEB-B370-79DDCFDCE934}" type="slidenum">
              <a:rPr lang="en-US" smtClean="0"/>
              <a:pPr/>
              <a:t>‹nr.›</a:t>
            </a:fld>
            <a:endParaRPr lang="en-US" dirty="0"/>
          </a:p>
        </p:txBody>
      </p:sp>
    </p:spTree>
    <p:extLst>
      <p:ext uri="{BB962C8B-B14F-4D97-AF65-F5344CB8AC3E}">
        <p14:creationId xmlns:p14="http://schemas.microsoft.com/office/powerpoint/2010/main" val="1430810999"/>
      </p:ext>
    </p:extLst>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C704A21-3725-4536-B210-EAED58DE1544}"/>
              </a:ext>
            </a:extLst>
          </p:cNvPr>
          <p:cNvSpPr/>
          <p:nvPr/>
        </p:nvSpPr>
        <p:spPr>
          <a:xfrm rot="5400000" flipH="1">
            <a:off x="5175902" y="-5175894"/>
            <a:ext cx="1855397" cy="12207199"/>
          </a:xfrm>
          <a:prstGeom prst="rect">
            <a:avLst/>
          </a:prstGeom>
          <a:gradFill>
            <a:gsLst>
              <a:gs pos="0">
                <a:schemeClr val="accent5"/>
              </a:gs>
              <a:gs pos="90000">
                <a:schemeClr val="accent2"/>
              </a:gs>
            </a:gsLst>
            <a:lin ang="9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1FEE969-634D-6E32-D227-18E9282C6F9E}"/>
              </a:ext>
            </a:extLst>
          </p:cNvPr>
          <p:cNvSpPr>
            <a:spLocks noGrp="1"/>
          </p:cNvSpPr>
          <p:nvPr>
            <p:ph type="title"/>
          </p:nvPr>
        </p:nvSpPr>
        <p:spPr>
          <a:xfrm>
            <a:off x="612648" y="502920"/>
            <a:ext cx="10953750" cy="1197864"/>
          </a:xfrm>
        </p:spPr>
        <p:txBody>
          <a:bodyPr/>
          <a:lstStyle>
            <a:lvl1pPr>
              <a:defRPr>
                <a:solidFill>
                  <a:schemeClr val="bg1"/>
                </a:solidFill>
              </a:defRPr>
            </a:lvl1pPr>
          </a:lstStyle>
          <a:p>
            <a:r>
              <a:rPr lang="en-US" dirty="0"/>
              <a:t>Click to edit Master title style</a:t>
            </a:r>
          </a:p>
        </p:txBody>
      </p:sp>
      <p:sp>
        <p:nvSpPr>
          <p:cNvPr id="3" name="Text Placeholder 2">
            <a:extLst>
              <a:ext uri="{FF2B5EF4-FFF2-40B4-BE49-F238E27FC236}">
                <a16:creationId xmlns:a16="http://schemas.microsoft.com/office/drawing/2014/main" id="{61CD26D4-290A-F0ED-7D62-41EDA6FEC2B9}"/>
              </a:ext>
            </a:extLst>
          </p:cNvPr>
          <p:cNvSpPr>
            <a:spLocks noGrp="1"/>
          </p:cNvSpPr>
          <p:nvPr>
            <p:ph type="body" idx="1"/>
          </p:nvPr>
        </p:nvSpPr>
        <p:spPr>
          <a:xfrm>
            <a:off x="612648" y="2128111"/>
            <a:ext cx="5166360" cy="484632"/>
          </a:xfrm>
        </p:spPr>
        <p:txBody>
          <a:bodyPr anchor="b">
            <a:normAutofit/>
          </a:bodyPr>
          <a:lstStyle>
            <a:lvl1pPr marL="0" indent="0">
              <a:lnSpc>
                <a:spcPct val="90000"/>
              </a:lnSpc>
              <a:buNone/>
              <a:defRPr sz="2400" b="0" cap="none"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11" name="Text Placeholder 10">
            <a:extLst>
              <a:ext uri="{FF2B5EF4-FFF2-40B4-BE49-F238E27FC236}">
                <a16:creationId xmlns:a16="http://schemas.microsoft.com/office/drawing/2014/main" id="{7B5BB1DC-4DAA-D220-25A9-5752C158FDD3}"/>
              </a:ext>
            </a:extLst>
          </p:cNvPr>
          <p:cNvSpPr>
            <a:spLocks noGrp="1"/>
          </p:cNvSpPr>
          <p:nvPr>
            <p:ph type="body" sz="quarter" idx="13"/>
          </p:nvPr>
        </p:nvSpPr>
        <p:spPr>
          <a:xfrm>
            <a:off x="612648" y="2722893"/>
            <a:ext cx="5166360" cy="3595611"/>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a:extLst>
              <a:ext uri="{FF2B5EF4-FFF2-40B4-BE49-F238E27FC236}">
                <a16:creationId xmlns:a16="http://schemas.microsoft.com/office/drawing/2014/main" id="{06536620-C4F3-EEC3-DBF1-05196B1CBB55}"/>
              </a:ext>
            </a:extLst>
          </p:cNvPr>
          <p:cNvSpPr>
            <a:spLocks noGrp="1"/>
          </p:cNvSpPr>
          <p:nvPr>
            <p:ph type="body" sz="quarter" idx="3"/>
          </p:nvPr>
        </p:nvSpPr>
        <p:spPr>
          <a:xfrm>
            <a:off x="6400800" y="2128109"/>
            <a:ext cx="5166360" cy="484633"/>
          </a:xfrm>
        </p:spPr>
        <p:txBody>
          <a:bodyPr anchor="b">
            <a:normAutofit/>
          </a:bodyPr>
          <a:lstStyle>
            <a:lvl1pPr marL="0" indent="0">
              <a:lnSpc>
                <a:spcPct val="90000"/>
              </a:lnSpc>
              <a:buNone/>
              <a:defRPr sz="2400" b="0" cap="none"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13" name="Text Placeholder 12">
            <a:extLst>
              <a:ext uri="{FF2B5EF4-FFF2-40B4-BE49-F238E27FC236}">
                <a16:creationId xmlns:a16="http://schemas.microsoft.com/office/drawing/2014/main" id="{BAB67A04-5E8D-18C5-D47A-A5B5CFE568A1}"/>
              </a:ext>
            </a:extLst>
          </p:cNvPr>
          <p:cNvSpPr>
            <a:spLocks noGrp="1"/>
          </p:cNvSpPr>
          <p:nvPr>
            <p:ph type="body" sz="quarter" idx="14"/>
          </p:nvPr>
        </p:nvSpPr>
        <p:spPr>
          <a:xfrm>
            <a:off x="6400038" y="2722893"/>
            <a:ext cx="5166360" cy="3595611"/>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a:extLst>
              <a:ext uri="{FF2B5EF4-FFF2-40B4-BE49-F238E27FC236}">
                <a16:creationId xmlns:a16="http://schemas.microsoft.com/office/drawing/2014/main" id="{80669AB3-1083-59C6-B9F8-A35C0D406617}"/>
              </a:ext>
            </a:extLst>
          </p:cNvPr>
          <p:cNvSpPr>
            <a:spLocks noGrp="1"/>
          </p:cNvSpPr>
          <p:nvPr>
            <p:ph type="ftr" sz="quarter" idx="16"/>
          </p:nvPr>
        </p:nvSpPr>
        <p:spPr/>
        <p:txBody>
          <a:bodyPr/>
          <a:lstStyle/>
          <a:p>
            <a:pPr algn="l"/>
            <a:r>
              <a:rPr lang="en-US"/>
              <a:t>Sample Footer Text</a:t>
            </a:r>
            <a:endParaRPr lang="en-US" dirty="0"/>
          </a:p>
        </p:txBody>
      </p:sp>
      <p:sp>
        <p:nvSpPr>
          <p:cNvPr id="4" name="Date Placeholder 3">
            <a:extLst>
              <a:ext uri="{FF2B5EF4-FFF2-40B4-BE49-F238E27FC236}">
                <a16:creationId xmlns:a16="http://schemas.microsoft.com/office/drawing/2014/main" id="{88D0645D-C128-9FF0-2E8B-D2E3E34687DA}"/>
              </a:ext>
            </a:extLst>
          </p:cNvPr>
          <p:cNvSpPr>
            <a:spLocks noGrp="1"/>
          </p:cNvSpPr>
          <p:nvPr>
            <p:ph type="dt" sz="half" idx="15"/>
          </p:nvPr>
        </p:nvSpPr>
        <p:spPr/>
        <p:txBody>
          <a:bodyPr/>
          <a:lstStyle/>
          <a:p>
            <a:fld id="{BA7E6053-DA33-4DC9-86BB-0E52E5EB5B56}" type="datetime1">
              <a:rPr lang="en-US" smtClean="0"/>
              <a:t>3/25/2026</a:t>
            </a:fld>
            <a:endParaRPr lang="en-US" dirty="0"/>
          </a:p>
        </p:txBody>
      </p:sp>
      <p:sp>
        <p:nvSpPr>
          <p:cNvPr id="10" name="Slide Number Placeholder 9">
            <a:extLst>
              <a:ext uri="{FF2B5EF4-FFF2-40B4-BE49-F238E27FC236}">
                <a16:creationId xmlns:a16="http://schemas.microsoft.com/office/drawing/2014/main" id="{CC6DDA88-C058-DDD5-F19B-8B5E7B86C681}"/>
              </a:ext>
            </a:extLst>
          </p:cNvPr>
          <p:cNvSpPr>
            <a:spLocks noGrp="1"/>
          </p:cNvSpPr>
          <p:nvPr>
            <p:ph type="sldNum" sz="quarter" idx="17"/>
          </p:nvPr>
        </p:nvSpPr>
        <p:spPr/>
        <p:txBody>
          <a:bodyPr/>
          <a:lstStyle/>
          <a:p>
            <a:fld id="{CC057153-B650-4DEB-B370-79DDCFDCE934}" type="slidenum">
              <a:rPr lang="en-US" smtClean="0"/>
              <a:pPr/>
              <a:t>‹nr.›</a:t>
            </a:fld>
            <a:endParaRPr lang="en-US" dirty="0"/>
          </a:p>
        </p:txBody>
      </p:sp>
    </p:spTree>
    <p:extLst>
      <p:ext uri="{BB962C8B-B14F-4D97-AF65-F5344CB8AC3E}">
        <p14:creationId xmlns:p14="http://schemas.microsoft.com/office/powerpoint/2010/main" val="29825329"/>
      </p:ext>
    </p:extLst>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6A9F42-7FF7-F803-C075-BC4968D35E34}"/>
              </a:ext>
            </a:extLst>
          </p:cNvPr>
          <p:cNvSpPr>
            <a:spLocks noGrp="1"/>
          </p:cNvSpPr>
          <p:nvPr>
            <p:ph type="title"/>
          </p:nvPr>
        </p:nvSpPr>
        <p:spPr/>
        <p:txBody>
          <a:bodyPr anchor="t"/>
          <a:lstStyle/>
          <a:p>
            <a:r>
              <a:rPr lang="en-US" dirty="0"/>
              <a:t>Click to edit Master title style</a:t>
            </a:r>
          </a:p>
        </p:txBody>
      </p:sp>
      <p:sp>
        <p:nvSpPr>
          <p:cNvPr id="4" name="Footer Placeholder 3">
            <a:extLst>
              <a:ext uri="{FF2B5EF4-FFF2-40B4-BE49-F238E27FC236}">
                <a16:creationId xmlns:a16="http://schemas.microsoft.com/office/drawing/2014/main" id="{6B968DDD-323F-89A1-84E3-DDBA626D9386}"/>
              </a:ext>
            </a:extLst>
          </p:cNvPr>
          <p:cNvSpPr>
            <a:spLocks noGrp="1"/>
          </p:cNvSpPr>
          <p:nvPr>
            <p:ph type="ftr" sz="quarter" idx="11"/>
          </p:nvPr>
        </p:nvSpPr>
        <p:spPr/>
        <p:txBody>
          <a:bodyPr/>
          <a:lstStyle/>
          <a:p>
            <a:r>
              <a:rPr lang="en-US"/>
              <a:t>Sample Footer Text</a:t>
            </a:r>
          </a:p>
        </p:txBody>
      </p:sp>
      <p:sp>
        <p:nvSpPr>
          <p:cNvPr id="3" name="Date Placeholder 2">
            <a:extLst>
              <a:ext uri="{FF2B5EF4-FFF2-40B4-BE49-F238E27FC236}">
                <a16:creationId xmlns:a16="http://schemas.microsoft.com/office/drawing/2014/main" id="{E89E8268-7232-2944-F1BD-399F9419B563}"/>
              </a:ext>
            </a:extLst>
          </p:cNvPr>
          <p:cNvSpPr>
            <a:spLocks noGrp="1"/>
          </p:cNvSpPr>
          <p:nvPr>
            <p:ph type="dt" sz="half" idx="10"/>
          </p:nvPr>
        </p:nvSpPr>
        <p:spPr/>
        <p:txBody>
          <a:bodyPr/>
          <a:lstStyle/>
          <a:p>
            <a:fld id="{7C72CE4D-D83F-44D4-ACB0-A88A6B9DB4F7}" type="datetime1">
              <a:rPr lang="en-US" smtClean="0"/>
              <a:t>3/25/2026</a:t>
            </a:fld>
            <a:endParaRPr lang="en-US"/>
          </a:p>
        </p:txBody>
      </p:sp>
      <p:sp>
        <p:nvSpPr>
          <p:cNvPr id="5" name="Slide Number Placeholder 4">
            <a:extLst>
              <a:ext uri="{FF2B5EF4-FFF2-40B4-BE49-F238E27FC236}">
                <a16:creationId xmlns:a16="http://schemas.microsoft.com/office/drawing/2014/main" id="{98FBDC76-671D-1671-DCE2-D5658BD40E29}"/>
              </a:ext>
            </a:extLst>
          </p:cNvPr>
          <p:cNvSpPr>
            <a:spLocks noGrp="1"/>
          </p:cNvSpPr>
          <p:nvPr>
            <p:ph type="sldNum" sz="quarter" idx="12"/>
          </p:nvPr>
        </p:nvSpPr>
        <p:spPr/>
        <p:txBody>
          <a:bodyPr/>
          <a:lstStyle/>
          <a:p>
            <a:fld id="{CC057153-B650-4DEB-B370-79DDCFDCE934}" type="slidenum">
              <a:rPr lang="en-US" smtClean="0"/>
              <a:t>‹nr.›</a:t>
            </a:fld>
            <a:endParaRPr lang="en-US"/>
          </a:p>
        </p:txBody>
      </p:sp>
    </p:spTree>
    <p:extLst>
      <p:ext uri="{BB962C8B-B14F-4D97-AF65-F5344CB8AC3E}">
        <p14:creationId xmlns:p14="http://schemas.microsoft.com/office/powerpoint/2010/main" val="404778067"/>
      </p:ext>
    </p:extLst>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10EAA6C9-A7F3-19F1-D17C-A1D83FAF553F}"/>
              </a:ext>
            </a:extLst>
          </p:cNvPr>
          <p:cNvSpPr>
            <a:spLocks noGrp="1"/>
          </p:cNvSpPr>
          <p:nvPr>
            <p:ph type="ftr" sz="quarter" idx="11"/>
          </p:nvPr>
        </p:nvSpPr>
        <p:spPr/>
        <p:txBody>
          <a:bodyPr/>
          <a:lstStyle/>
          <a:p>
            <a:r>
              <a:rPr lang="en-US"/>
              <a:t>Sample Footer Text</a:t>
            </a:r>
          </a:p>
        </p:txBody>
      </p:sp>
      <p:sp>
        <p:nvSpPr>
          <p:cNvPr id="2" name="Date Placeholder 1">
            <a:extLst>
              <a:ext uri="{FF2B5EF4-FFF2-40B4-BE49-F238E27FC236}">
                <a16:creationId xmlns:a16="http://schemas.microsoft.com/office/drawing/2014/main" id="{49BC4D82-0182-501C-9231-46767680476E}"/>
              </a:ext>
            </a:extLst>
          </p:cNvPr>
          <p:cNvSpPr>
            <a:spLocks noGrp="1"/>
          </p:cNvSpPr>
          <p:nvPr>
            <p:ph type="dt" sz="half" idx="10"/>
          </p:nvPr>
        </p:nvSpPr>
        <p:spPr/>
        <p:txBody>
          <a:bodyPr/>
          <a:lstStyle/>
          <a:p>
            <a:fld id="{9A62F981-1EE1-49F5-B605-4EA23F0307AC}" type="datetime1">
              <a:rPr lang="en-US" smtClean="0"/>
              <a:t>3/25/2026</a:t>
            </a:fld>
            <a:endParaRPr lang="en-US"/>
          </a:p>
        </p:txBody>
      </p:sp>
      <p:sp>
        <p:nvSpPr>
          <p:cNvPr id="4" name="Slide Number Placeholder 3">
            <a:extLst>
              <a:ext uri="{FF2B5EF4-FFF2-40B4-BE49-F238E27FC236}">
                <a16:creationId xmlns:a16="http://schemas.microsoft.com/office/drawing/2014/main" id="{34EBB816-1B94-116F-92D4-6043AE9E0C6B}"/>
              </a:ext>
            </a:extLst>
          </p:cNvPr>
          <p:cNvSpPr>
            <a:spLocks noGrp="1"/>
          </p:cNvSpPr>
          <p:nvPr>
            <p:ph type="sldNum" sz="quarter" idx="12"/>
          </p:nvPr>
        </p:nvSpPr>
        <p:spPr/>
        <p:txBody>
          <a:bodyPr/>
          <a:lstStyle/>
          <a:p>
            <a:fld id="{CC057153-B650-4DEB-B370-79DDCFDCE934}" type="slidenum">
              <a:rPr lang="en-US" smtClean="0"/>
              <a:t>‹nr.›</a:t>
            </a:fld>
            <a:endParaRPr lang="en-US"/>
          </a:p>
        </p:txBody>
      </p:sp>
    </p:spTree>
    <p:extLst>
      <p:ext uri="{BB962C8B-B14F-4D97-AF65-F5344CB8AC3E}">
        <p14:creationId xmlns:p14="http://schemas.microsoft.com/office/powerpoint/2010/main" val="229329545"/>
      </p:ext>
    </p:extLst>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36BE0305-2234-39DE-EC35-B6881018EC31}"/>
              </a:ext>
              <a:ext uri="{C183D7F6-B498-43B3-948B-1728B52AA6E4}">
                <adec:decorative xmlns:adec="http://schemas.microsoft.com/office/drawing/2017/decorative" val="1"/>
              </a:ext>
            </a:extLst>
          </p:cNvPr>
          <p:cNvGrpSpPr/>
          <p:nvPr/>
        </p:nvGrpSpPr>
        <p:grpSpPr>
          <a:xfrm rot="10800000">
            <a:off x="0" y="6743026"/>
            <a:ext cx="12207200" cy="123363"/>
            <a:chOff x="-5025" y="6737718"/>
            <a:chExt cx="12207200" cy="123363"/>
          </a:xfrm>
        </p:grpSpPr>
        <p:sp>
          <p:nvSpPr>
            <p:cNvPr id="12" name="Rectangle 11">
              <a:extLst>
                <a:ext uri="{FF2B5EF4-FFF2-40B4-BE49-F238E27FC236}">
                  <a16:creationId xmlns:a16="http://schemas.microsoft.com/office/drawing/2014/main" id="{BEBF17BE-BA15-771A-79F4-91B4C5C752FB}"/>
                </a:ext>
              </a:extLst>
            </p:cNvPr>
            <p:cNvSpPr/>
            <p:nvPr/>
          </p:nvSpPr>
          <p:spPr>
            <a:xfrm rot="5400000" flipH="1">
              <a:off x="6036894" y="695800"/>
              <a:ext cx="123362" cy="12207199"/>
            </a:xfrm>
            <a:prstGeom prst="rect">
              <a:avLst/>
            </a:prstGeom>
            <a:gradFill>
              <a:gsLst>
                <a:gs pos="0">
                  <a:schemeClr val="accent5"/>
                </a:gs>
                <a:gs pos="100000">
                  <a:schemeClr val="accent2"/>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679ADE0D-3A86-F364-6B2A-F373A75E29AE}"/>
                </a:ext>
              </a:extLst>
            </p:cNvPr>
            <p:cNvSpPr/>
            <p:nvPr/>
          </p:nvSpPr>
          <p:spPr>
            <a:xfrm rot="16200000">
              <a:off x="9176406" y="3835311"/>
              <a:ext cx="123362" cy="5928176"/>
            </a:xfrm>
            <a:prstGeom prst="rect">
              <a:avLst/>
            </a:prstGeom>
            <a:gradFill>
              <a:gsLst>
                <a:gs pos="19000">
                  <a:schemeClr val="accent5">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a:extLst>
              <a:ext uri="{FF2B5EF4-FFF2-40B4-BE49-F238E27FC236}">
                <a16:creationId xmlns:a16="http://schemas.microsoft.com/office/drawing/2014/main" id="{C350C37F-77BE-E128-4248-D001C39E79C6}"/>
              </a:ext>
            </a:extLst>
          </p:cNvPr>
          <p:cNvSpPr>
            <a:spLocks noGrp="1"/>
          </p:cNvSpPr>
          <p:nvPr>
            <p:ph type="title"/>
          </p:nvPr>
        </p:nvSpPr>
        <p:spPr>
          <a:xfrm>
            <a:off x="612648" y="502920"/>
            <a:ext cx="3595634" cy="1808201"/>
          </a:xfrm>
        </p:spPr>
        <p:txBody>
          <a:bodyPr anchor="t">
            <a:normAutofit/>
          </a:bodyPr>
          <a:lstStyle>
            <a:lvl1pPr>
              <a:defRPr sz="3200"/>
            </a:lvl1pPr>
          </a:lstStyle>
          <a:p>
            <a:r>
              <a:rPr lang="en-US" dirty="0"/>
              <a:t>Click to edit Master title style</a:t>
            </a:r>
          </a:p>
        </p:txBody>
      </p:sp>
      <p:sp>
        <p:nvSpPr>
          <p:cNvPr id="4" name="Text Placeholder 3">
            <a:extLst>
              <a:ext uri="{FF2B5EF4-FFF2-40B4-BE49-F238E27FC236}">
                <a16:creationId xmlns:a16="http://schemas.microsoft.com/office/drawing/2014/main" id="{EC0EEBFB-2026-6A35-33ED-F008376B67A0}"/>
              </a:ext>
            </a:extLst>
          </p:cNvPr>
          <p:cNvSpPr>
            <a:spLocks noGrp="1"/>
          </p:cNvSpPr>
          <p:nvPr>
            <p:ph type="body" sz="half" idx="2"/>
          </p:nvPr>
        </p:nvSpPr>
        <p:spPr>
          <a:xfrm>
            <a:off x="612648" y="2311121"/>
            <a:ext cx="3309608" cy="3993263"/>
          </a:xfrm>
        </p:spPr>
        <p:txBody>
          <a:bodyPr anchor="t">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3" name="Content Placeholder 2">
            <a:extLst>
              <a:ext uri="{FF2B5EF4-FFF2-40B4-BE49-F238E27FC236}">
                <a16:creationId xmlns:a16="http://schemas.microsoft.com/office/drawing/2014/main" id="{2F3B20A8-A604-C977-02C0-083BA8663484}"/>
              </a:ext>
            </a:extLst>
          </p:cNvPr>
          <p:cNvSpPr>
            <a:spLocks noGrp="1"/>
          </p:cNvSpPr>
          <p:nvPr>
            <p:ph idx="1"/>
          </p:nvPr>
        </p:nvSpPr>
        <p:spPr>
          <a:xfrm>
            <a:off x="5283299" y="502920"/>
            <a:ext cx="6283861" cy="5803262"/>
          </a:xfrm>
        </p:spPr>
        <p:txBody>
          <a:bodyPr vert="horz" lIns="91440" tIns="45720" rIns="91440" bIns="45720" rtlCol="0">
            <a:normAutofit/>
          </a:bodyPr>
          <a:lstStyle>
            <a:lvl1pPr>
              <a:defRPr lang="en-US" dirty="0"/>
            </a:lvl1pPr>
            <a:lvl2pPr>
              <a:defRPr lang="en-US" dirty="0"/>
            </a:lvl2pPr>
            <a:lvl3pPr>
              <a:defRPr lang="en-US" dirty="0"/>
            </a:lvl3pPr>
            <a:lvl4pPr>
              <a:defRPr lang="en-US" dirty="0"/>
            </a:lvl4pPr>
            <a:lvl5pPr>
              <a:defRPr lang="en-US" dirty="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a:extLst>
              <a:ext uri="{FF2B5EF4-FFF2-40B4-BE49-F238E27FC236}">
                <a16:creationId xmlns:a16="http://schemas.microsoft.com/office/drawing/2014/main" id="{9C85A215-184B-2105-0279-ED02F6445831}"/>
              </a:ext>
            </a:extLst>
          </p:cNvPr>
          <p:cNvSpPr>
            <a:spLocks noGrp="1"/>
          </p:cNvSpPr>
          <p:nvPr>
            <p:ph type="ftr" sz="quarter" idx="11"/>
          </p:nvPr>
        </p:nvSpPr>
        <p:spPr/>
        <p:txBody>
          <a:bodyPr/>
          <a:lstStyle/>
          <a:p>
            <a:r>
              <a:rPr lang="en-US"/>
              <a:t>Sample Footer Text</a:t>
            </a:r>
          </a:p>
        </p:txBody>
      </p:sp>
      <p:sp>
        <p:nvSpPr>
          <p:cNvPr id="5" name="Date Placeholder 4">
            <a:extLst>
              <a:ext uri="{FF2B5EF4-FFF2-40B4-BE49-F238E27FC236}">
                <a16:creationId xmlns:a16="http://schemas.microsoft.com/office/drawing/2014/main" id="{93F05638-7A56-469A-825A-1DFA600254C8}"/>
              </a:ext>
            </a:extLst>
          </p:cNvPr>
          <p:cNvSpPr>
            <a:spLocks noGrp="1"/>
          </p:cNvSpPr>
          <p:nvPr>
            <p:ph type="dt" sz="half" idx="10"/>
          </p:nvPr>
        </p:nvSpPr>
        <p:spPr/>
        <p:txBody>
          <a:bodyPr/>
          <a:lstStyle/>
          <a:p>
            <a:fld id="{B0B6493B-A447-4205-AC2D-AE2DEDAE4E3B}" type="datetime1">
              <a:rPr lang="en-US" smtClean="0"/>
              <a:t>3/25/2026</a:t>
            </a:fld>
            <a:endParaRPr lang="en-US"/>
          </a:p>
        </p:txBody>
      </p:sp>
      <p:sp>
        <p:nvSpPr>
          <p:cNvPr id="7" name="Slide Number Placeholder 6">
            <a:extLst>
              <a:ext uri="{FF2B5EF4-FFF2-40B4-BE49-F238E27FC236}">
                <a16:creationId xmlns:a16="http://schemas.microsoft.com/office/drawing/2014/main" id="{32C7CA46-892B-253A-3A28-7414E17B837B}"/>
              </a:ext>
            </a:extLst>
          </p:cNvPr>
          <p:cNvSpPr>
            <a:spLocks noGrp="1"/>
          </p:cNvSpPr>
          <p:nvPr>
            <p:ph type="sldNum" sz="quarter" idx="12"/>
          </p:nvPr>
        </p:nvSpPr>
        <p:spPr/>
        <p:txBody>
          <a:bodyPr/>
          <a:lstStyle/>
          <a:p>
            <a:fld id="{CC057153-B650-4DEB-B370-79DDCFDCE934}" type="slidenum">
              <a:rPr lang="en-US" smtClean="0"/>
              <a:t>‹nr.›</a:t>
            </a:fld>
            <a:endParaRPr lang="en-US"/>
          </a:p>
        </p:txBody>
      </p:sp>
    </p:spTree>
    <p:extLst>
      <p:ext uri="{BB962C8B-B14F-4D97-AF65-F5344CB8AC3E}">
        <p14:creationId xmlns:p14="http://schemas.microsoft.com/office/powerpoint/2010/main" val="1666132918"/>
      </p:ext>
    </p:extLst>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grpSp>
        <p:nvGrpSpPr>
          <p:cNvPr id="20" name="Group 19">
            <a:extLst>
              <a:ext uri="{FF2B5EF4-FFF2-40B4-BE49-F238E27FC236}">
                <a16:creationId xmlns:a16="http://schemas.microsoft.com/office/drawing/2014/main" id="{D02923E9-478C-95DE-C678-A683A36F5388}"/>
              </a:ext>
              <a:ext uri="{C183D7F6-B498-43B3-948B-1728B52AA6E4}">
                <adec:decorative xmlns:adec="http://schemas.microsoft.com/office/drawing/2017/decorative" val="1"/>
              </a:ext>
            </a:extLst>
          </p:cNvPr>
          <p:cNvGrpSpPr/>
          <p:nvPr/>
        </p:nvGrpSpPr>
        <p:grpSpPr>
          <a:xfrm rot="10800000">
            <a:off x="0" y="6743026"/>
            <a:ext cx="12207200" cy="123363"/>
            <a:chOff x="-5025" y="6737718"/>
            <a:chExt cx="12207200" cy="123363"/>
          </a:xfrm>
        </p:grpSpPr>
        <p:sp>
          <p:nvSpPr>
            <p:cNvPr id="21" name="Rectangle 20">
              <a:extLst>
                <a:ext uri="{FF2B5EF4-FFF2-40B4-BE49-F238E27FC236}">
                  <a16:creationId xmlns:a16="http://schemas.microsoft.com/office/drawing/2014/main" id="{43DD8A0F-EB40-1201-2A23-685958AC5DF6}"/>
                </a:ext>
              </a:extLst>
            </p:cNvPr>
            <p:cNvSpPr/>
            <p:nvPr/>
          </p:nvSpPr>
          <p:spPr>
            <a:xfrm rot="5400000" flipH="1">
              <a:off x="6036894" y="695800"/>
              <a:ext cx="123362" cy="12207199"/>
            </a:xfrm>
            <a:prstGeom prst="rect">
              <a:avLst/>
            </a:prstGeom>
            <a:gradFill>
              <a:gsLst>
                <a:gs pos="0">
                  <a:schemeClr val="accent5"/>
                </a:gs>
                <a:gs pos="100000">
                  <a:schemeClr val="accent2"/>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9B912E4F-3FBB-39E4-2EA2-BA0D8858A74D}"/>
                </a:ext>
              </a:extLst>
            </p:cNvPr>
            <p:cNvSpPr/>
            <p:nvPr/>
          </p:nvSpPr>
          <p:spPr>
            <a:xfrm rot="16200000">
              <a:off x="9176406" y="3835311"/>
              <a:ext cx="123362" cy="5928176"/>
            </a:xfrm>
            <a:prstGeom prst="rect">
              <a:avLst/>
            </a:prstGeom>
            <a:gradFill>
              <a:gsLst>
                <a:gs pos="19000">
                  <a:schemeClr val="accent5">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a:extLst>
              <a:ext uri="{FF2B5EF4-FFF2-40B4-BE49-F238E27FC236}">
                <a16:creationId xmlns:a16="http://schemas.microsoft.com/office/drawing/2014/main" id="{EFB06A09-98CF-FAC2-3708-AECC4360C651}"/>
              </a:ext>
            </a:extLst>
          </p:cNvPr>
          <p:cNvSpPr>
            <a:spLocks noGrp="1"/>
          </p:cNvSpPr>
          <p:nvPr>
            <p:ph type="title"/>
          </p:nvPr>
        </p:nvSpPr>
        <p:spPr>
          <a:xfrm>
            <a:off x="612648" y="502920"/>
            <a:ext cx="3713996" cy="2247200"/>
          </a:xfrm>
        </p:spPr>
        <p:txBody>
          <a:bodyPr anchor="t">
            <a:normAutofit/>
          </a:bodyPr>
          <a:lstStyle>
            <a:lvl1pPr>
              <a:defRPr sz="3200"/>
            </a:lvl1pPr>
          </a:lstStyle>
          <a:p>
            <a:r>
              <a:rPr lang="en-US" dirty="0"/>
              <a:t>Click to edit Master title style</a:t>
            </a:r>
          </a:p>
        </p:txBody>
      </p:sp>
      <p:sp>
        <p:nvSpPr>
          <p:cNvPr id="4" name="Text Placeholder 3">
            <a:extLst>
              <a:ext uri="{FF2B5EF4-FFF2-40B4-BE49-F238E27FC236}">
                <a16:creationId xmlns:a16="http://schemas.microsoft.com/office/drawing/2014/main" id="{F32C4A61-EF2A-C5A5-B150-4448600B3937}"/>
              </a:ext>
            </a:extLst>
          </p:cNvPr>
          <p:cNvSpPr>
            <a:spLocks noGrp="1"/>
          </p:cNvSpPr>
          <p:nvPr>
            <p:ph type="body" sz="half" idx="2"/>
          </p:nvPr>
        </p:nvSpPr>
        <p:spPr>
          <a:xfrm>
            <a:off x="612648" y="2826137"/>
            <a:ext cx="3310128" cy="3434638"/>
          </a:xfrm>
        </p:spPr>
        <p:txBody>
          <a:bodyPr anchor="b"/>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24" name="Footer Placeholder 23">
            <a:extLst>
              <a:ext uri="{FF2B5EF4-FFF2-40B4-BE49-F238E27FC236}">
                <a16:creationId xmlns:a16="http://schemas.microsoft.com/office/drawing/2014/main" id="{861F92C4-9651-789C-0B22-E6343EE25C7A}"/>
              </a:ext>
            </a:extLst>
          </p:cNvPr>
          <p:cNvSpPr>
            <a:spLocks noGrp="1"/>
          </p:cNvSpPr>
          <p:nvPr>
            <p:ph type="ftr" sz="quarter" idx="15"/>
          </p:nvPr>
        </p:nvSpPr>
        <p:spPr/>
        <p:txBody>
          <a:bodyPr/>
          <a:lstStyle/>
          <a:p>
            <a:r>
              <a:rPr lang="en-US"/>
              <a:t>Sample Footer Text</a:t>
            </a:r>
            <a:endParaRPr lang="en-US" dirty="0"/>
          </a:p>
        </p:txBody>
      </p:sp>
      <p:sp>
        <p:nvSpPr>
          <p:cNvPr id="8" name="Picture Placeholder 7">
            <a:extLst>
              <a:ext uri="{FF2B5EF4-FFF2-40B4-BE49-F238E27FC236}">
                <a16:creationId xmlns:a16="http://schemas.microsoft.com/office/drawing/2014/main" id="{6CCD178F-4127-FE67-2F5D-0F1CE7884398}"/>
              </a:ext>
            </a:extLst>
          </p:cNvPr>
          <p:cNvSpPr>
            <a:spLocks noGrp="1"/>
          </p:cNvSpPr>
          <p:nvPr>
            <p:ph type="pic" sz="quarter" idx="13" hasCustomPrompt="1"/>
          </p:nvPr>
        </p:nvSpPr>
        <p:spPr>
          <a:xfrm>
            <a:off x="5153978" y="342016"/>
            <a:ext cx="6413182" cy="5976487"/>
          </a:xfrm>
          <a:blipFill>
            <a:blip r:embed="rId2">
              <a:alphaModFix amt="60000"/>
            </a:blip>
            <a:stretch>
              <a:fillRect/>
            </a:stretch>
          </a:blipFill>
        </p:spPr>
        <p:txBody>
          <a:bodyPr/>
          <a:lstStyle>
            <a:lvl1pPr marL="0" indent="0">
              <a:buNone/>
              <a:defRPr/>
            </a:lvl1pPr>
          </a:lstStyle>
          <a:p>
            <a:r>
              <a:rPr lang="en-US" dirty="0"/>
              <a:t>.</a:t>
            </a:r>
          </a:p>
        </p:txBody>
      </p:sp>
      <p:sp>
        <p:nvSpPr>
          <p:cNvPr id="23" name="Date Placeholder 22">
            <a:extLst>
              <a:ext uri="{FF2B5EF4-FFF2-40B4-BE49-F238E27FC236}">
                <a16:creationId xmlns:a16="http://schemas.microsoft.com/office/drawing/2014/main" id="{8ACB14E1-4D3B-B55C-4791-64F774AC361F}"/>
              </a:ext>
            </a:extLst>
          </p:cNvPr>
          <p:cNvSpPr>
            <a:spLocks noGrp="1"/>
          </p:cNvSpPr>
          <p:nvPr>
            <p:ph type="dt" sz="half" idx="14"/>
          </p:nvPr>
        </p:nvSpPr>
        <p:spPr/>
        <p:txBody>
          <a:bodyPr/>
          <a:lstStyle/>
          <a:p>
            <a:fld id="{1F9A354F-9C13-4261-9BA4-DD76051C2429}" type="datetime1">
              <a:rPr lang="en-US" smtClean="0"/>
              <a:t>3/25/2026</a:t>
            </a:fld>
            <a:endParaRPr lang="en-US" dirty="0"/>
          </a:p>
        </p:txBody>
      </p:sp>
      <p:sp>
        <p:nvSpPr>
          <p:cNvPr id="25" name="Slide Number Placeholder 24">
            <a:extLst>
              <a:ext uri="{FF2B5EF4-FFF2-40B4-BE49-F238E27FC236}">
                <a16:creationId xmlns:a16="http://schemas.microsoft.com/office/drawing/2014/main" id="{E55DAD34-8521-F119-F985-ABFBDD340032}"/>
              </a:ext>
            </a:extLst>
          </p:cNvPr>
          <p:cNvSpPr>
            <a:spLocks noGrp="1"/>
          </p:cNvSpPr>
          <p:nvPr>
            <p:ph type="sldNum" sz="quarter" idx="16"/>
          </p:nvPr>
        </p:nvSpPr>
        <p:spPr/>
        <p:txBody>
          <a:bodyPr/>
          <a:lstStyle/>
          <a:p>
            <a:fld id="{CC057153-B650-4DEB-B370-79DDCFDCE934}" type="slidenum">
              <a:rPr lang="en-US" smtClean="0"/>
              <a:pPr/>
              <a:t>‹nr.›</a:t>
            </a:fld>
            <a:endParaRPr lang="en-US" dirty="0"/>
          </a:p>
        </p:txBody>
      </p:sp>
    </p:spTree>
    <p:extLst>
      <p:ext uri="{BB962C8B-B14F-4D97-AF65-F5344CB8AC3E}">
        <p14:creationId xmlns:p14="http://schemas.microsoft.com/office/powerpoint/2010/main" val="701838970"/>
      </p:ext>
    </p:extLst>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preserve="1">
  <p:cSld name="Conclusion">
    <p:bg>
      <p:bgRef idx="1001">
        <a:schemeClr val="bg1"/>
      </p:bgRef>
    </p:bg>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F0AE463B-60C7-F01E-97F6-1486FB41D222}"/>
              </a:ext>
              <a:ext uri="{C183D7F6-B498-43B3-948B-1728B52AA6E4}">
                <adec:decorative xmlns:adec="http://schemas.microsoft.com/office/drawing/2017/decorative" val="1"/>
              </a:ext>
            </a:extLst>
          </p:cNvPr>
          <p:cNvGrpSpPr/>
          <p:nvPr/>
        </p:nvGrpSpPr>
        <p:grpSpPr>
          <a:xfrm rot="10800000">
            <a:off x="0" y="6743026"/>
            <a:ext cx="12207200" cy="123363"/>
            <a:chOff x="-5025" y="6737718"/>
            <a:chExt cx="12207200" cy="123363"/>
          </a:xfrm>
        </p:grpSpPr>
        <p:sp>
          <p:nvSpPr>
            <p:cNvPr id="7" name="Rectangle 6">
              <a:extLst>
                <a:ext uri="{FF2B5EF4-FFF2-40B4-BE49-F238E27FC236}">
                  <a16:creationId xmlns:a16="http://schemas.microsoft.com/office/drawing/2014/main" id="{EF94E48A-D751-8593-5D71-0683866A2404}"/>
                </a:ext>
              </a:extLst>
            </p:cNvPr>
            <p:cNvSpPr/>
            <p:nvPr/>
          </p:nvSpPr>
          <p:spPr>
            <a:xfrm rot="5400000" flipH="1">
              <a:off x="6036894" y="695800"/>
              <a:ext cx="123362" cy="12207199"/>
            </a:xfrm>
            <a:prstGeom prst="rect">
              <a:avLst/>
            </a:prstGeom>
            <a:gradFill>
              <a:gsLst>
                <a:gs pos="0">
                  <a:schemeClr val="accent5"/>
                </a:gs>
                <a:gs pos="100000">
                  <a:schemeClr val="accent2"/>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355092F9-8C9B-4865-CB0E-EFD550A28ED3}"/>
                </a:ext>
              </a:extLst>
            </p:cNvPr>
            <p:cNvSpPr/>
            <p:nvPr/>
          </p:nvSpPr>
          <p:spPr>
            <a:xfrm rot="16200000">
              <a:off x="9176406" y="3835311"/>
              <a:ext cx="123362" cy="5928176"/>
            </a:xfrm>
            <a:prstGeom prst="rect">
              <a:avLst/>
            </a:prstGeom>
            <a:gradFill>
              <a:gsLst>
                <a:gs pos="19000">
                  <a:schemeClr val="accent5">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612648" y="640080"/>
            <a:ext cx="10890373" cy="1463040"/>
          </a:xfrm>
        </p:spPr>
        <p:txBody>
          <a:bodyPr anchor="t">
            <a:normAutofit/>
          </a:bodyPr>
          <a:lstStyle>
            <a:lvl1pPr>
              <a:defRPr sz="6000">
                <a:gradFill>
                  <a:gsLst>
                    <a:gs pos="0">
                      <a:schemeClr val="accent2"/>
                    </a:gs>
                    <a:gs pos="100000">
                      <a:schemeClr val="accent5"/>
                    </a:gs>
                  </a:gsLst>
                  <a:lin ang="4200000" scaled="0"/>
                </a:gradFill>
              </a:defRPr>
            </a:lvl1pPr>
          </a:lstStyle>
          <a:p>
            <a:r>
              <a:rPr lang="en-US" dirty="0"/>
              <a:t>Click to edit Master title style</a:t>
            </a:r>
          </a:p>
        </p:txBody>
      </p:sp>
      <p:sp>
        <p:nvSpPr>
          <p:cNvPr id="8" name="Content Placeholder 7">
            <a:extLst>
              <a:ext uri="{FF2B5EF4-FFF2-40B4-BE49-F238E27FC236}">
                <a16:creationId xmlns:a16="http://schemas.microsoft.com/office/drawing/2014/main" id="{C7E1FCC9-2D1D-9C6B-8C9A-E3D0A77DBEF0}"/>
              </a:ext>
            </a:extLst>
          </p:cNvPr>
          <p:cNvSpPr>
            <a:spLocks noGrp="1"/>
          </p:cNvSpPr>
          <p:nvPr>
            <p:ph sz="quarter" idx="13"/>
          </p:nvPr>
        </p:nvSpPr>
        <p:spPr>
          <a:xfrm>
            <a:off x="612648" y="3483864"/>
            <a:ext cx="10890374" cy="2834640"/>
          </a:xfrm>
        </p:spPr>
        <p:txBody>
          <a:bodyPr vert="horz" lIns="91440" tIns="45720" rIns="91440" bIns="45720" rtlCol="0">
            <a:normAutofit/>
          </a:bodyPr>
          <a:lstStyle>
            <a:lvl1pPr>
              <a:defRPr lang="en-US" dirty="0"/>
            </a:lvl1pPr>
            <a:lvl2pPr>
              <a:defRPr lang="en-US" dirty="0"/>
            </a:lvl2pPr>
            <a:lvl3pPr>
              <a:defRPr lang="en-US" dirty="0"/>
            </a:lvl3pPr>
            <a:lvl4pPr>
              <a:defRPr lang="en-US" dirty="0"/>
            </a:lvl4pPr>
            <a:lvl5pPr>
              <a:defRPr lang="en-US" dirty="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a:extLst>
              <a:ext uri="{FF2B5EF4-FFF2-40B4-BE49-F238E27FC236}">
                <a16:creationId xmlns:a16="http://schemas.microsoft.com/office/drawing/2014/main" id="{A67F5585-231E-4B46-143C-086AE5C56D2F}"/>
              </a:ext>
            </a:extLst>
          </p:cNvPr>
          <p:cNvSpPr>
            <a:spLocks noGrp="1"/>
          </p:cNvSpPr>
          <p:nvPr>
            <p:ph type="ftr" sz="quarter" idx="15"/>
          </p:nvPr>
        </p:nvSpPr>
        <p:spPr/>
        <p:txBody>
          <a:bodyPr/>
          <a:lstStyle/>
          <a:p>
            <a:r>
              <a:rPr lang="en-US"/>
              <a:t>Sample Footer Text</a:t>
            </a:r>
            <a:endParaRPr lang="en-US" dirty="0"/>
          </a:p>
        </p:txBody>
      </p:sp>
      <p:sp>
        <p:nvSpPr>
          <p:cNvPr id="4" name="Date Placeholder 3">
            <a:extLst>
              <a:ext uri="{FF2B5EF4-FFF2-40B4-BE49-F238E27FC236}">
                <a16:creationId xmlns:a16="http://schemas.microsoft.com/office/drawing/2014/main" id="{5C52CF0D-DCF6-2401-8AD6-ED12BCF0D0F7}"/>
              </a:ext>
            </a:extLst>
          </p:cNvPr>
          <p:cNvSpPr>
            <a:spLocks noGrp="1"/>
          </p:cNvSpPr>
          <p:nvPr>
            <p:ph type="dt" sz="half" idx="14"/>
          </p:nvPr>
        </p:nvSpPr>
        <p:spPr/>
        <p:txBody>
          <a:bodyPr/>
          <a:lstStyle/>
          <a:p>
            <a:fld id="{D3A9CD26-23FE-488A-AF3B-5DDE99301C10}" type="datetime1">
              <a:rPr lang="en-US" smtClean="0"/>
              <a:t>3/25/2026</a:t>
            </a:fld>
            <a:endParaRPr lang="en-US" dirty="0"/>
          </a:p>
        </p:txBody>
      </p:sp>
      <p:sp>
        <p:nvSpPr>
          <p:cNvPr id="6" name="Slide Number Placeholder 5">
            <a:extLst>
              <a:ext uri="{FF2B5EF4-FFF2-40B4-BE49-F238E27FC236}">
                <a16:creationId xmlns:a16="http://schemas.microsoft.com/office/drawing/2014/main" id="{90CE8D9E-59BD-DBC5-F43C-8A6A21AE2F10}"/>
              </a:ext>
            </a:extLst>
          </p:cNvPr>
          <p:cNvSpPr>
            <a:spLocks noGrp="1"/>
          </p:cNvSpPr>
          <p:nvPr>
            <p:ph type="sldNum" sz="quarter" idx="16"/>
          </p:nvPr>
        </p:nvSpPr>
        <p:spPr/>
        <p:txBody>
          <a:bodyPr/>
          <a:lstStyle/>
          <a:p>
            <a:fld id="{CC057153-B650-4DEB-B370-79DDCFDCE934}" type="slidenum">
              <a:rPr lang="en-US" smtClean="0"/>
              <a:pPr/>
              <a:t>‹nr.›</a:t>
            </a:fld>
            <a:endParaRPr lang="en-US" dirty="0"/>
          </a:p>
        </p:txBody>
      </p:sp>
    </p:spTree>
    <p:extLst>
      <p:ext uri="{BB962C8B-B14F-4D97-AF65-F5344CB8AC3E}">
        <p14:creationId xmlns:p14="http://schemas.microsoft.com/office/powerpoint/2010/main" val="1806284563"/>
      </p:ext>
    </p:extLst>
  </p:cSld>
  <p:clrMapOvr>
    <a:overrideClrMapping bg1="lt1" tx1="dk1" bg2="lt2" tx2="dk2" accent1="accent1" accent2="accent2" accent3="accent3" accent4="accent4" accent5="accent5" accent6="accent6" hlink="hlink" folHlink="folHlink"/>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preserve="1">
  <p:cSld name="Conclusion 2">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612648" y="1627318"/>
            <a:ext cx="8430768" cy="1842020"/>
          </a:xfrm>
        </p:spPr>
        <p:txBody>
          <a:bodyPr anchor="b">
            <a:normAutofit/>
          </a:bodyPr>
          <a:lstStyle>
            <a:lvl1pPr>
              <a:defRPr sz="6000">
                <a:gradFill>
                  <a:gsLst>
                    <a:gs pos="0">
                      <a:schemeClr val="accent2"/>
                    </a:gs>
                    <a:gs pos="100000">
                      <a:schemeClr val="accent5"/>
                    </a:gs>
                  </a:gsLst>
                  <a:lin ang="4200000" scaled="0"/>
                </a:gradFill>
              </a:defRPr>
            </a:lvl1pPr>
          </a:lstStyle>
          <a:p>
            <a:r>
              <a:rPr lang="en-US" dirty="0"/>
              <a:t>Click to edit Master title style</a:t>
            </a:r>
          </a:p>
        </p:txBody>
      </p:sp>
      <p:sp>
        <p:nvSpPr>
          <p:cNvPr id="7" name="Content Placeholder 6">
            <a:extLst>
              <a:ext uri="{FF2B5EF4-FFF2-40B4-BE49-F238E27FC236}">
                <a16:creationId xmlns:a16="http://schemas.microsoft.com/office/drawing/2014/main" id="{053FFEDA-E57B-DF13-2394-A1514E15F85A}"/>
              </a:ext>
            </a:extLst>
          </p:cNvPr>
          <p:cNvSpPr>
            <a:spLocks noGrp="1"/>
          </p:cNvSpPr>
          <p:nvPr>
            <p:ph sz="quarter" idx="14"/>
          </p:nvPr>
        </p:nvSpPr>
        <p:spPr>
          <a:xfrm>
            <a:off x="612648" y="3622673"/>
            <a:ext cx="8430768" cy="1609344"/>
          </a:xfrm>
        </p:spPr>
        <p:txBody>
          <a:bodyPr vert="horz" lIns="91440" tIns="45720" rIns="91440" bIns="45720" rtlCol="0">
            <a:normAutofit/>
          </a:bodyPr>
          <a:lstStyle>
            <a:lvl1pPr marL="0" indent="0">
              <a:buNone/>
              <a:defRPr lang="en-US" sz="2200" dirty="0"/>
            </a:lvl1pPr>
            <a:lvl2pPr marL="228600" indent="0">
              <a:buNone/>
              <a:defRPr lang="en-US" sz="1800" dirty="0"/>
            </a:lvl2pPr>
            <a:lvl3pPr marL="457200" indent="0">
              <a:buNone/>
              <a:defRPr lang="en-US" sz="1600" dirty="0"/>
            </a:lvl3pPr>
            <a:lvl4pPr marL="685800" indent="0">
              <a:buNone/>
              <a:defRPr lang="en-US" sz="1400" dirty="0"/>
            </a:lvl4pPr>
            <a:lvl5pPr marL="914400" indent="0">
              <a:buNone/>
              <a:defRPr lang="en-US" sz="1400" dirty="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Footer Placeholder 7">
            <a:extLst>
              <a:ext uri="{FF2B5EF4-FFF2-40B4-BE49-F238E27FC236}">
                <a16:creationId xmlns:a16="http://schemas.microsoft.com/office/drawing/2014/main" id="{F664FAF8-D2CD-617D-EEE4-AFE7E979984A}"/>
              </a:ext>
            </a:extLst>
          </p:cNvPr>
          <p:cNvSpPr>
            <a:spLocks noGrp="1"/>
          </p:cNvSpPr>
          <p:nvPr>
            <p:ph type="ftr" sz="quarter" idx="16"/>
          </p:nvPr>
        </p:nvSpPr>
        <p:spPr/>
        <p:txBody>
          <a:bodyPr/>
          <a:lstStyle/>
          <a:p>
            <a:pPr algn="l"/>
            <a:r>
              <a:rPr lang="en-US" dirty="0"/>
              <a:t>Sample Footer Text</a:t>
            </a:r>
          </a:p>
        </p:txBody>
      </p:sp>
      <p:sp>
        <p:nvSpPr>
          <p:cNvPr id="3" name="Date Placeholder 2">
            <a:extLst>
              <a:ext uri="{FF2B5EF4-FFF2-40B4-BE49-F238E27FC236}">
                <a16:creationId xmlns:a16="http://schemas.microsoft.com/office/drawing/2014/main" id="{7CAECC89-C65D-CAD6-3F7F-24F67D81DCF1}"/>
              </a:ext>
            </a:extLst>
          </p:cNvPr>
          <p:cNvSpPr>
            <a:spLocks noGrp="1"/>
          </p:cNvSpPr>
          <p:nvPr>
            <p:ph type="dt" sz="half" idx="15"/>
          </p:nvPr>
        </p:nvSpPr>
        <p:spPr/>
        <p:txBody>
          <a:bodyPr/>
          <a:lstStyle/>
          <a:p>
            <a:fld id="{CC67263D-2536-4E2E-A4D6-BA89E45F00B0}" type="datetime1">
              <a:rPr lang="en-US" smtClean="0"/>
              <a:t>3/25/2026</a:t>
            </a:fld>
            <a:endParaRPr lang="en-US" dirty="0"/>
          </a:p>
        </p:txBody>
      </p:sp>
      <p:sp>
        <p:nvSpPr>
          <p:cNvPr id="9" name="Slide Number Placeholder 8">
            <a:extLst>
              <a:ext uri="{FF2B5EF4-FFF2-40B4-BE49-F238E27FC236}">
                <a16:creationId xmlns:a16="http://schemas.microsoft.com/office/drawing/2014/main" id="{B0DB779D-8A81-935C-F850-6C0DCAD5E6D1}"/>
              </a:ext>
            </a:extLst>
          </p:cNvPr>
          <p:cNvSpPr>
            <a:spLocks noGrp="1"/>
          </p:cNvSpPr>
          <p:nvPr>
            <p:ph type="sldNum" sz="quarter" idx="17"/>
          </p:nvPr>
        </p:nvSpPr>
        <p:spPr/>
        <p:txBody>
          <a:bodyPr/>
          <a:lstStyle/>
          <a:p>
            <a:fld id="{CC057153-B650-4DEB-B370-79DDCFDCE934}" type="slidenum">
              <a:rPr lang="en-US" smtClean="0"/>
              <a:pPr/>
              <a:t>‹nr.›</a:t>
            </a:fld>
            <a:endParaRPr lang="en-US" dirty="0"/>
          </a:p>
        </p:txBody>
      </p:sp>
    </p:spTree>
    <p:extLst>
      <p:ext uri="{BB962C8B-B14F-4D97-AF65-F5344CB8AC3E}">
        <p14:creationId xmlns:p14="http://schemas.microsoft.com/office/powerpoint/2010/main" val="2245236785"/>
      </p:ext>
    </p:extLst>
  </p:cSld>
  <p:clrMapOvr>
    <a:overrideClrMapping bg1="lt1" tx1="dk1" bg2="lt2" tx2="dk2" accent1="accent1" accent2="accent2" accent3="accent3" accent4="accent4" accent5="accent5" accent6="accent6" hlink="hlink" folHlink="folHlink"/>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 preserve="1">
  <p:cSld name="Diapositive de titre">
    <p:bg>
      <p:bgRef idx="1001">
        <a:schemeClr val="bg1"/>
      </p:bgRef>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897924" y="3183137"/>
            <a:ext cx="10359736" cy="1817482"/>
          </a:xfrm>
          <a:prstGeom prst="rect">
            <a:avLst/>
          </a:prstGeom>
        </p:spPr>
        <p:txBody>
          <a:bodyPr anchor="b">
            <a:normAutofit/>
          </a:bodyPr>
          <a:lstStyle>
            <a:lvl1pPr algn="l">
              <a:defRPr sz="4000">
                <a:solidFill>
                  <a:srgbClr val="1E699D"/>
                </a:solidFill>
                <a:latin typeface="Futura Medium" charset="0"/>
                <a:ea typeface="Futura Medium" charset="0"/>
                <a:cs typeface="Futura Medium" charset="0"/>
              </a:defRPr>
            </a:lvl1pPr>
          </a:lstStyle>
          <a:p>
            <a:r>
              <a:rPr lang="nl"/>
              <a:t>Klik om een titel toe te voegen</a:t>
            </a:r>
            <a:endParaRPr lang="en-US"/>
          </a:p>
        </p:txBody>
      </p:sp>
      <p:sp>
        <p:nvSpPr>
          <p:cNvPr id="3" name="Subtitle 2"/>
          <p:cNvSpPr>
            <a:spLocks noGrp="1"/>
          </p:cNvSpPr>
          <p:nvPr>
            <p:ph type="subTitle" idx="1" hasCustomPrompt="1"/>
          </p:nvPr>
        </p:nvSpPr>
        <p:spPr>
          <a:xfrm>
            <a:off x="897921" y="5206582"/>
            <a:ext cx="10359736" cy="482158"/>
          </a:xfrm>
          <a:prstGeom prst="rect">
            <a:avLst/>
          </a:prstGeom>
        </p:spPr>
        <p:txBody>
          <a:bodyPr>
            <a:normAutofit/>
          </a:bodyPr>
          <a:lstStyle>
            <a:lvl1pPr marL="0" indent="0" algn="l">
              <a:buNone/>
              <a:defRPr sz="2400">
                <a:solidFill>
                  <a:srgbClr val="1E699D"/>
                </a:solidFill>
                <a:latin typeface="Futura Medium" charset="0"/>
                <a:ea typeface="Futura Medium" charset="0"/>
                <a:cs typeface="Futura Medium"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
              <a:t>Klik om een ondertiteling toe te voegen</a:t>
            </a:r>
            <a:endParaRPr lang="en-US"/>
          </a:p>
        </p:txBody>
      </p:sp>
      <p:pic>
        <p:nvPicPr>
          <p:cNvPr id="6" name="Image 5">
            <a:extLst>
              <a:ext uri="{FF2B5EF4-FFF2-40B4-BE49-F238E27FC236}">
                <a16:creationId xmlns:a16="http://schemas.microsoft.com/office/drawing/2014/main" id="{08E52A7B-E7D4-4963-A293-C313352A300A}"/>
              </a:ext>
            </a:extLst>
          </p:cNvPr>
          <p:cNvPicPr>
            <a:picLocks noChangeAspect="1"/>
          </p:cNvPicPr>
          <p:nvPr userDrawn="1"/>
        </p:nvPicPr>
        <p:blipFill>
          <a:blip r:embed="rId2"/>
          <a:stretch>
            <a:fillRect/>
          </a:stretch>
        </p:blipFill>
        <p:spPr>
          <a:xfrm>
            <a:off x="897923" y="536656"/>
            <a:ext cx="4494197" cy="1698288"/>
          </a:xfrm>
          <a:prstGeom prst="rect">
            <a:avLst/>
          </a:prstGeom>
        </p:spPr>
      </p:pic>
      <p:pic>
        <p:nvPicPr>
          <p:cNvPr id="13" name="Image 12"/>
          <p:cNvPicPr>
            <a:picLocks noChangeAspect="1"/>
          </p:cNvPicPr>
          <p:nvPr userDrawn="1"/>
        </p:nvPicPr>
        <p:blipFill>
          <a:blip r:embed="rId3">
            <a:alphaModFix amt="20000"/>
            <a:extLst>
              <a:ext uri="{28A0092B-C50C-407E-A947-70E740481C1C}">
                <a14:useLocalDpi xmlns:a14="http://schemas.microsoft.com/office/drawing/2010/main" val="0"/>
              </a:ext>
            </a:extLst>
          </a:blip>
          <a:stretch>
            <a:fillRect/>
          </a:stretch>
        </p:blipFill>
        <p:spPr>
          <a:xfrm>
            <a:off x="2025831" y="422057"/>
            <a:ext cx="8642625" cy="3220854"/>
          </a:xfrm>
          <a:prstGeom prst="rect">
            <a:avLst/>
          </a:prstGeom>
        </p:spPr>
      </p:pic>
      <p:sp>
        <p:nvSpPr>
          <p:cNvPr id="9" name="ZoneTexte 8">
            <a:extLst>
              <a:ext uri="{FF2B5EF4-FFF2-40B4-BE49-F238E27FC236}">
                <a16:creationId xmlns:a16="http://schemas.microsoft.com/office/drawing/2014/main" id="{4B57EF61-FBA6-48DE-A0F8-17B0C58C453F}"/>
              </a:ext>
            </a:extLst>
          </p:cNvPr>
          <p:cNvSpPr txBox="1"/>
          <p:nvPr userDrawn="1"/>
        </p:nvSpPr>
        <p:spPr>
          <a:xfrm>
            <a:off x="897921" y="6143555"/>
            <a:ext cx="10359737"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 sz="1400" b="0" i="0" u="none" strike="noStrike" kern="1200" cap="none" spc="0" normalizeH="0" baseline="0" noProof="0">
                <a:ln>
                  <a:noFill/>
                </a:ln>
                <a:solidFill>
                  <a:srgbClr val="FFFFFF">
                    <a:lumMod val="65000"/>
                  </a:srgbClr>
                </a:solidFill>
                <a:effectLst/>
                <a:uLnTx/>
                <a:uFillTx/>
                <a:latin typeface="Calibri"/>
                <a:ea typeface="+mn-ea"/>
                <a:cs typeface="+mn-cs"/>
              </a:rPr>
              <a:t>Wetenschappelijke Vereniging voor Algemene Geneeskunde vzw</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 sz="1400" b="0" i="0" u="none" strike="noStrike" kern="1200" cap="none" spc="0" normalizeH="0" baseline="0" noProof="0">
                <a:ln>
                  <a:noFill/>
                </a:ln>
                <a:solidFill>
                  <a:srgbClr val="FFFFFF">
                    <a:lumMod val="65000"/>
                  </a:srgbClr>
                </a:solidFill>
                <a:effectLst/>
                <a:uLnTx/>
                <a:uFillTx/>
                <a:latin typeface="Calibri"/>
                <a:ea typeface="+mn-ea"/>
                <a:cs typeface="+mn-cs"/>
              </a:rPr>
              <a:t>Suissestraat 8, 1060 Brussel │ +32 2 533 09 80 │ www.ssmg.be </a:t>
            </a:r>
          </a:p>
        </p:txBody>
      </p:sp>
      <p:cxnSp>
        <p:nvCxnSpPr>
          <p:cNvPr id="5" name="Connecteur droit 4">
            <a:extLst>
              <a:ext uri="{FF2B5EF4-FFF2-40B4-BE49-F238E27FC236}">
                <a16:creationId xmlns:a16="http://schemas.microsoft.com/office/drawing/2014/main" id="{81B7A26A-7F5E-4019-A271-E7CA70A03735}"/>
              </a:ext>
            </a:extLst>
          </p:cNvPr>
          <p:cNvCxnSpPr/>
          <p:nvPr userDrawn="1"/>
        </p:nvCxnSpPr>
        <p:spPr>
          <a:xfrm>
            <a:off x="1048285" y="5110385"/>
            <a:ext cx="3190431" cy="0"/>
          </a:xfrm>
          <a:prstGeom prst="line">
            <a:avLst/>
          </a:prstGeom>
          <a:ln>
            <a:solidFill>
              <a:srgbClr val="E84C06"/>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09199366"/>
      </p:ext>
    </p:extLst>
  </p:cSld>
  <p:clrMapOvr>
    <a:overrideClrMapping bg1="lt1" tx1="dk1" bg2="lt2" tx2="dk2" accent1="accent1" accent2="accent2" accent3="accent3" accent4="accent4" accent5="accent5" accent6="accent6" hlink="hlink" folHlink="folHlink"/>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1_Titre et contenu">
    <p:bg>
      <p:bgPr>
        <a:solidFill>
          <a:srgbClr val="1E699D"/>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75110" y="347364"/>
            <a:ext cx="9570884" cy="834409"/>
          </a:xfrm>
          <a:prstGeom prst="rect">
            <a:avLst/>
          </a:prstGeom>
        </p:spPr>
        <p:txBody>
          <a:bodyPr>
            <a:normAutofit/>
          </a:bodyPr>
          <a:lstStyle>
            <a:lvl1pPr>
              <a:defRPr sz="3600">
                <a:solidFill>
                  <a:schemeClr val="bg1"/>
                </a:solidFill>
                <a:latin typeface="Futura Medium" charset="0"/>
                <a:ea typeface="Futura Medium" charset="0"/>
                <a:cs typeface="Futura Medium" charset="0"/>
              </a:defRPr>
            </a:lvl1pPr>
          </a:lstStyle>
          <a:p>
            <a:r>
              <a:rPr lang="nl"/>
              <a:t>Inhoudsopgave</a:t>
            </a:r>
            <a:endParaRPr lang="en-US"/>
          </a:p>
        </p:txBody>
      </p:sp>
      <p:sp>
        <p:nvSpPr>
          <p:cNvPr id="3" name="Content Placeholder 2"/>
          <p:cNvSpPr>
            <a:spLocks noGrp="1"/>
          </p:cNvSpPr>
          <p:nvPr>
            <p:ph idx="1"/>
          </p:nvPr>
        </p:nvSpPr>
        <p:spPr>
          <a:xfrm>
            <a:off x="871363" y="1563881"/>
            <a:ext cx="9570885" cy="4613083"/>
          </a:xfrm>
          <a:prstGeom prst="rect">
            <a:avLst/>
          </a:prstGeom>
        </p:spPr>
        <p:txBody>
          <a:bodyPr/>
          <a:lstStyle>
            <a:lvl1pPr marL="514350" indent="-514350">
              <a:buSzPct val="80000"/>
              <a:buFont typeface="Arial" panose="020B0604020202020204" pitchFamily="34" charset="0"/>
              <a:buChar cha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nl"/>
              <a:t>Klik om te bewerken</a:t>
            </a:r>
          </a:p>
          <a:p>
            <a:pPr lvl="0"/>
            <a:endParaRPr lang="fr-FR"/>
          </a:p>
          <a:p>
            <a:pPr lvl="2"/>
            <a:endParaRPr lang="en-US"/>
          </a:p>
        </p:txBody>
      </p:sp>
      <p:sp>
        <p:nvSpPr>
          <p:cNvPr id="9" name="Rectangle 8"/>
          <p:cNvSpPr/>
          <p:nvPr userDrawn="1"/>
        </p:nvSpPr>
        <p:spPr>
          <a:xfrm>
            <a:off x="1907687" y="1019854"/>
            <a:ext cx="2352340" cy="36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FFFFFF"/>
              </a:solidFill>
              <a:effectLst/>
              <a:uLnTx/>
              <a:uFillTx/>
              <a:latin typeface="Calibri"/>
              <a:ea typeface="+mn-ea"/>
              <a:cs typeface="+mn-cs"/>
            </a:endParaRPr>
          </a:p>
        </p:txBody>
      </p:sp>
    </p:spTree>
    <p:extLst>
      <p:ext uri="{BB962C8B-B14F-4D97-AF65-F5344CB8AC3E}">
        <p14:creationId xmlns:p14="http://schemas.microsoft.com/office/powerpoint/2010/main" val="377989106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re et contenu">
    <p:spTree>
      <p:nvGrpSpPr>
        <p:cNvPr id="1" name=""/>
        <p:cNvGrpSpPr/>
        <p:nvPr/>
      </p:nvGrpSpPr>
      <p:grpSpPr>
        <a:xfrm>
          <a:off x="0" y="0"/>
          <a:ext cx="0" cy="0"/>
          <a:chOff x="0" y="0"/>
          <a:chExt cx="0" cy="0"/>
        </a:xfrm>
      </p:grpSpPr>
      <p:sp>
        <p:nvSpPr>
          <p:cNvPr id="3" name="Content Placeholder 2"/>
          <p:cNvSpPr>
            <a:spLocks noGrp="1"/>
          </p:cNvSpPr>
          <p:nvPr>
            <p:ph idx="1"/>
          </p:nvPr>
        </p:nvSpPr>
        <p:spPr>
          <a:xfrm>
            <a:off x="837179" y="1307691"/>
            <a:ext cx="10591396" cy="4869273"/>
          </a:xfrm>
          <a:prstGeom prst="rect">
            <a:avLst/>
          </a:prstGeom>
        </p:spPr>
        <p:txBody>
          <a:bodyPr/>
          <a:lstStyle>
            <a:lvl1pPr marL="358775" indent="-358775">
              <a:lnSpc>
                <a:spcPct val="100000"/>
              </a:lnSpc>
              <a:spcBef>
                <a:spcPts val="0"/>
              </a:spcBef>
              <a:spcAft>
                <a:spcPts val="600"/>
              </a:spcAft>
              <a:defRPr>
                <a:solidFill>
                  <a:srgbClr val="00B0F0"/>
                </a:solidFill>
              </a:defRPr>
            </a:lvl1pPr>
            <a:lvl2pPr marL="896938" marR="0" indent="-439738" algn="l" defTabSz="914400" rtl="0" eaLnBrk="1" fontAlgn="auto" latinLnBrk="0" hangingPunct="1">
              <a:lnSpc>
                <a:spcPct val="100000"/>
              </a:lnSpc>
              <a:spcBef>
                <a:spcPts val="500"/>
              </a:spcBef>
              <a:spcAft>
                <a:spcPts val="0"/>
              </a:spcAft>
              <a:buClr>
                <a:srgbClr val="71FC1C"/>
              </a:buClr>
              <a:buSzTx/>
              <a:buFont typeface="Wingdings" panose="05000000000000000000" pitchFamily="2" charset="2"/>
              <a:buChar char="ü"/>
              <a:tabLst/>
              <a:defRPr>
                <a:solidFill>
                  <a:srgbClr val="1E699D"/>
                </a:solidFill>
              </a:defRPr>
            </a:lvl2pPr>
            <a:lvl3pPr>
              <a:defRPr>
                <a:solidFill>
                  <a:srgbClr val="1E699D"/>
                </a:solidFill>
              </a:defRPr>
            </a:lvl3pPr>
            <a:lvl4pPr>
              <a:defRPr>
                <a:solidFill>
                  <a:srgbClr val="1E699D"/>
                </a:solidFill>
              </a:defRPr>
            </a:lvl4pPr>
            <a:lvl5pPr>
              <a:defRPr>
                <a:solidFill>
                  <a:srgbClr val="1E699D"/>
                </a:solidFill>
              </a:defRPr>
            </a:lvl5pPr>
          </a:lstStyle>
          <a:p>
            <a:pPr lvl="0"/>
            <a:r>
              <a:rPr lang="nl"/>
              <a:t>Klik om te bewerken</a:t>
            </a:r>
          </a:p>
          <a:p>
            <a:pPr lvl="1"/>
            <a:r>
              <a:rPr lang="nl"/>
              <a:t>Klik om te bewerken</a:t>
            </a:r>
          </a:p>
          <a:p>
            <a:pPr lvl="1"/>
            <a:endParaRPr lang="fr-FR"/>
          </a:p>
        </p:txBody>
      </p:sp>
      <p:sp>
        <p:nvSpPr>
          <p:cNvPr id="10" name="Title 1">
            <a:extLst>
              <a:ext uri="{FF2B5EF4-FFF2-40B4-BE49-F238E27FC236}">
                <a16:creationId xmlns:a16="http://schemas.microsoft.com/office/drawing/2014/main" id="{F184F793-4829-4F88-BE8A-7684593A5789}"/>
              </a:ext>
            </a:extLst>
          </p:cNvPr>
          <p:cNvSpPr>
            <a:spLocks noGrp="1"/>
          </p:cNvSpPr>
          <p:nvPr>
            <p:ph type="title"/>
          </p:nvPr>
        </p:nvSpPr>
        <p:spPr>
          <a:xfrm>
            <a:off x="586503" y="365127"/>
            <a:ext cx="10842072" cy="614684"/>
          </a:xfrm>
          <a:prstGeom prst="rect">
            <a:avLst/>
          </a:prstGeom>
        </p:spPr>
        <p:txBody>
          <a:bodyPr>
            <a:normAutofit/>
          </a:bodyPr>
          <a:lstStyle>
            <a:lvl1pPr>
              <a:defRPr sz="3200">
                <a:solidFill>
                  <a:srgbClr val="1E699D"/>
                </a:solidFill>
                <a:latin typeface="Futura Medium" charset="0"/>
                <a:ea typeface="Futura Medium" charset="0"/>
                <a:cs typeface="Futura Medium" charset="0"/>
              </a:defRPr>
            </a:lvl1pPr>
          </a:lstStyle>
          <a:p>
            <a:r>
              <a:rPr lang="nl"/>
              <a:t>De stijl van de titel wijzigen</a:t>
            </a:r>
            <a:endParaRPr lang="en-US"/>
          </a:p>
        </p:txBody>
      </p:sp>
      <p:sp>
        <p:nvSpPr>
          <p:cNvPr id="12" name="Espace réservé du numéro de diapositive 2">
            <a:extLst>
              <a:ext uri="{FF2B5EF4-FFF2-40B4-BE49-F238E27FC236}">
                <a16:creationId xmlns:a16="http://schemas.microsoft.com/office/drawing/2014/main" id="{0BCAEF97-7B65-4848-8AE8-7E84BE5F5898}"/>
              </a:ext>
            </a:extLst>
          </p:cNvPr>
          <p:cNvSpPr>
            <a:spLocks noGrp="1"/>
          </p:cNvSpPr>
          <p:nvPr>
            <p:ph type="sldNum" sz="quarter" idx="10"/>
          </p:nvPr>
        </p:nvSpPr>
        <p:spPr>
          <a:xfrm>
            <a:off x="11120926" y="6388815"/>
            <a:ext cx="844039" cy="36512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FCF0D27-783A-4A41-A067-B898C8DC56C7}" type="slidenum">
              <a:rPr kumimoji="0" lang="fr-FR" sz="1200" b="0" i="0" u="none" strike="noStrike" kern="1200" cap="none" spc="0" normalizeH="0" baseline="0" noProof="0" smtClean="0">
                <a:ln>
                  <a:noFill/>
                </a:ln>
                <a:solidFill>
                  <a:srgbClr val="1E699D">
                    <a:lumMod val="50000"/>
                    <a:lumOff val="50000"/>
                  </a:srgb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‹nr.›</a:t>
            </a:fld>
            <a:endParaRPr kumimoji="0" lang="fr-FR" sz="1200" b="0" i="0" u="none" strike="noStrike" kern="1200" cap="none" spc="0" normalizeH="0" baseline="0" noProof="0">
              <a:ln>
                <a:noFill/>
              </a:ln>
              <a:solidFill>
                <a:srgbClr val="1E699D">
                  <a:lumMod val="50000"/>
                  <a:lumOff val="50000"/>
                </a:srgbClr>
              </a:solidFill>
              <a:effectLst/>
              <a:uLnTx/>
              <a:uFillTx/>
              <a:latin typeface="Calibri"/>
              <a:ea typeface="+mn-ea"/>
              <a:cs typeface="+mn-cs"/>
            </a:endParaRPr>
          </a:p>
        </p:txBody>
      </p:sp>
    </p:spTree>
    <p:extLst>
      <p:ext uri="{BB962C8B-B14F-4D97-AF65-F5344CB8AC3E}">
        <p14:creationId xmlns:p14="http://schemas.microsoft.com/office/powerpoint/2010/main" val="8359143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45" name="PlaceHolder 1"/>
          <p:cNvSpPr>
            <a:spLocks noGrp="1"/>
          </p:cNvSpPr>
          <p:nvPr>
            <p:ph type="title"/>
          </p:nvPr>
        </p:nvSpPr>
        <p:spPr>
          <a:xfrm>
            <a:off x="609480" y="273600"/>
            <a:ext cx="10972440" cy="1144800"/>
          </a:xfrm>
          <a:prstGeom prst="rect">
            <a:avLst/>
          </a:prstGeom>
        </p:spPr>
        <p:txBody>
          <a:bodyPr lIns="0" tIns="0" rIns="0" bIns="0" anchor="ctr"/>
          <a:lstStyle/>
          <a:p>
            <a:pPr algn="ctr"/>
            <a:endParaRPr lang="fr-FR" sz="4400" b="0" strike="noStrike" spc="-1">
              <a:latin typeface="Arial"/>
            </a:endParaRPr>
          </a:p>
        </p:txBody>
      </p:sp>
      <p:sp>
        <p:nvSpPr>
          <p:cNvPr id="46" name="PlaceHolder 2"/>
          <p:cNvSpPr>
            <a:spLocks noGrp="1"/>
          </p:cNvSpPr>
          <p:nvPr>
            <p:ph type="subTitle"/>
          </p:nvPr>
        </p:nvSpPr>
        <p:spPr>
          <a:xfrm>
            <a:off x="609480" y="1604520"/>
            <a:ext cx="10972440" cy="3977280"/>
          </a:xfrm>
          <a:prstGeom prst="rect">
            <a:avLst/>
          </a:prstGeom>
        </p:spPr>
        <p:txBody>
          <a:bodyPr lIns="0" tIns="0" rIns="0" bIns="0" anchor="ctr"/>
          <a:lstStyle/>
          <a:p>
            <a:pPr algn="ctr"/>
            <a:endParaRPr lang="fr-FR" sz="3200" b="0" strike="noStrike" spc="-1">
              <a:latin typeface="Arial"/>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Deux contenus">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38200" y="1506329"/>
            <a:ext cx="5181600" cy="4351338"/>
          </a:xfrm>
          <a:prstGeom prst="rect">
            <a:avLst/>
          </a:prstGeom>
        </p:spPr>
        <p:txBody>
          <a:bodyPr/>
          <a:lstStyle>
            <a:lvl1pPr marL="358775" indent="-358775" algn="just">
              <a:defRPr>
                <a:solidFill>
                  <a:srgbClr val="00B0F0"/>
                </a:solidFill>
              </a:defRPr>
            </a:lvl1pPr>
            <a:lvl2pPr>
              <a:buClr>
                <a:srgbClr val="71FC1C"/>
              </a:buClr>
              <a:defRPr>
                <a:solidFill>
                  <a:srgbClr val="1E699D"/>
                </a:solidFill>
              </a:defRPr>
            </a:lvl2pPr>
            <a:lvl3pPr>
              <a:buClr>
                <a:srgbClr val="71FC1C"/>
              </a:buClr>
              <a:defRPr>
                <a:solidFill>
                  <a:srgbClr val="1E699D"/>
                </a:solidFill>
              </a:defRPr>
            </a:lvl3pPr>
            <a:lvl4pPr>
              <a:buClr>
                <a:srgbClr val="71FC1C"/>
              </a:buClr>
              <a:defRPr>
                <a:solidFill>
                  <a:srgbClr val="1E699D"/>
                </a:solidFill>
              </a:defRPr>
            </a:lvl4pPr>
            <a:lvl5pPr>
              <a:buClr>
                <a:srgbClr val="71FC1C"/>
              </a:buClr>
              <a:defRPr>
                <a:solidFill>
                  <a:srgbClr val="1E699D"/>
                </a:solidFill>
              </a:defRPr>
            </a:lvl5pPr>
          </a:lstStyle>
          <a:p>
            <a:pPr lvl="0"/>
            <a:r>
              <a:rPr lang="nl"/>
              <a:t>Klik om te bewerken</a:t>
            </a:r>
          </a:p>
          <a:p>
            <a:pPr lvl="1"/>
            <a:r>
              <a:rPr lang="nl"/>
              <a:t>Tweede niveau</a:t>
            </a:r>
          </a:p>
          <a:p>
            <a:pPr lvl="2"/>
            <a:r>
              <a:rPr lang="nl"/>
              <a:t>Derde niveau</a:t>
            </a:r>
          </a:p>
        </p:txBody>
      </p:sp>
      <p:sp>
        <p:nvSpPr>
          <p:cNvPr id="4" name="Content Placeholder 3"/>
          <p:cNvSpPr>
            <a:spLocks noGrp="1"/>
          </p:cNvSpPr>
          <p:nvPr>
            <p:ph sz="half" idx="2"/>
          </p:nvPr>
        </p:nvSpPr>
        <p:spPr>
          <a:xfrm>
            <a:off x="6172203" y="1506329"/>
            <a:ext cx="5181600" cy="4351338"/>
          </a:xfrm>
          <a:prstGeom prst="rect">
            <a:avLst/>
          </a:prstGeom>
        </p:spPr>
        <p:txBody>
          <a:bodyPr/>
          <a:lstStyle>
            <a:lvl1pPr marL="358775" indent="-358775" algn="just">
              <a:defRPr>
                <a:solidFill>
                  <a:srgbClr val="00B0F0"/>
                </a:solidFill>
              </a:defRPr>
            </a:lvl1pPr>
            <a:lvl2pPr>
              <a:buClr>
                <a:srgbClr val="71FC1C"/>
              </a:buClr>
              <a:defRPr>
                <a:solidFill>
                  <a:srgbClr val="1E699D"/>
                </a:solidFill>
              </a:defRPr>
            </a:lvl2pPr>
            <a:lvl3pPr>
              <a:buClr>
                <a:srgbClr val="71FC1C"/>
              </a:buClr>
              <a:defRPr>
                <a:solidFill>
                  <a:srgbClr val="1E699D"/>
                </a:solidFill>
              </a:defRPr>
            </a:lvl3pPr>
            <a:lvl4pPr>
              <a:buClr>
                <a:srgbClr val="71FC1C"/>
              </a:buClr>
              <a:defRPr>
                <a:solidFill>
                  <a:srgbClr val="1E699D"/>
                </a:solidFill>
              </a:defRPr>
            </a:lvl4pPr>
            <a:lvl5pPr>
              <a:buClr>
                <a:srgbClr val="71FC1C"/>
              </a:buClr>
              <a:defRPr>
                <a:solidFill>
                  <a:srgbClr val="1E699D"/>
                </a:solidFill>
              </a:defRPr>
            </a:lvl5pPr>
          </a:lstStyle>
          <a:p>
            <a:pPr lvl="0"/>
            <a:r>
              <a:rPr lang="nl"/>
              <a:t>Klik om te bewerken</a:t>
            </a:r>
          </a:p>
          <a:p>
            <a:pPr lvl="1"/>
            <a:r>
              <a:rPr lang="nl"/>
              <a:t>Tweede niveau</a:t>
            </a:r>
          </a:p>
          <a:p>
            <a:pPr lvl="2"/>
            <a:r>
              <a:rPr lang="nl"/>
              <a:t>Derde niveau</a:t>
            </a:r>
          </a:p>
        </p:txBody>
      </p:sp>
      <p:sp>
        <p:nvSpPr>
          <p:cNvPr id="12" name="Title 1">
            <a:extLst>
              <a:ext uri="{FF2B5EF4-FFF2-40B4-BE49-F238E27FC236}">
                <a16:creationId xmlns:a16="http://schemas.microsoft.com/office/drawing/2014/main" id="{220A913A-1893-4F44-B347-CE7F748A1B2E}"/>
              </a:ext>
            </a:extLst>
          </p:cNvPr>
          <p:cNvSpPr>
            <a:spLocks noGrp="1"/>
          </p:cNvSpPr>
          <p:nvPr>
            <p:ph type="title" hasCustomPrompt="1"/>
          </p:nvPr>
        </p:nvSpPr>
        <p:spPr>
          <a:xfrm>
            <a:off x="586503" y="365127"/>
            <a:ext cx="9570884" cy="614684"/>
          </a:xfrm>
          <a:prstGeom prst="rect">
            <a:avLst/>
          </a:prstGeom>
        </p:spPr>
        <p:txBody>
          <a:bodyPr>
            <a:normAutofit/>
          </a:bodyPr>
          <a:lstStyle>
            <a:lvl1pPr>
              <a:defRPr sz="3200">
                <a:solidFill>
                  <a:srgbClr val="1E699D"/>
                </a:solidFill>
                <a:latin typeface="Futura Medium" charset="0"/>
                <a:ea typeface="Futura Medium" charset="0"/>
                <a:cs typeface="Futura Medium" charset="0"/>
              </a:defRPr>
            </a:lvl1pPr>
          </a:lstStyle>
          <a:p>
            <a:r>
              <a:rPr lang="nl"/>
              <a:t>Klik om de titel te bewerken</a:t>
            </a:r>
            <a:endParaRPr lang="en-US"/>
          </a:p>
        </p:txBody>
      </p:sp>
      <p:sp>
        <p:nvSpPr>
          <p:cNvPr id="14" name="Espace réservé du numéro de diapositive 2">
            <a:extLst>
              <a:ext uri="{FF2B5EF4-FFF2-40B4-BE49-F238E27FC236}">
                <a16:creationId xmlns:a16="http://schemas.microsoft.com/office/drawing/2014/main" id="{66007452-C68C-487F-83C1-637F3D720D1E}"/>
              </a:ext>
            </a:extLst>
          </p:cNvPr>
          <p:cNvSpPr>
            <a:spLocks noGrp="1"/>
          </p:cNvSpPr>
          <p:nvPr>
            <p:ph type="sldNum" sz="quarter" idx="10"/>
          </p:nvPr>
        </p:nvSpPr>
        <p:spPr>
          <a:xfrm>
            <a:off x="11120926" y="6388815"/>
            <a:ext cx="844039" cy="36512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FCF0D27-783A-4A41-A067-B898C8DC56C7}" type="slidenum">
              <a:rPr kumimoji="0" lang="fr-FR" sz="1200" b="0" i="0" u="none" strike="noStrike" kern="1200" cap="none" spc="0" normalizeH="0" baseline="0" noProof="0" smtClean="0">
                <a:ln>
                  <a:noFill/>
                </a:ln>
                <a:solidFill>
                  <a:srgbClr val="1E699D">
                    <a:lumMod val="50000"/>
                    <a:lumOff val="50000"/>
                  </a:srgb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‹nr.›</a:t>
            </a:fld>
            <a:endParaRPr kumimoji="0" lang="fr-FR" sz="1200" b="0" i="0" u="none" strike="noStrike" kern="1200" cap="none" spc="0" normalizeH="0" baseline="0" noProof="0">
              <a:ln>
                <a:noFill/>
              </a:ln>
              <a:solidFill>
                <a:srgbClr val="1E699D">
                  <a:lumMod val="50000"/>
                  <a:lumOff val="50000"/>
                </a:srgbClr>
              </a:solidFill>
              <a:effectLst/>
              <a:uLnTx/>
              <a:uFillTx/>
              <a:latin typeface="Calibri"/>
              <a:ea typeface="+mn-ea"/>
              <a:cs typeface="+mn-cs"/>
            </a:endParaRPr>
          </a:p>
        </p:txBody>
      </p:sp>
    </p:spTree>
    <p:extLst>
      <p:ext uri="{BB962C8B-B14F-4D97-AF65-F5344CB8AC3E}">
        <p14:creationId xmlns:p14="http://schemas.microsoft.com/office/powerpoint/2010/main" val="61118260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re seul">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59BE6678-5723-479F-9F60-F37F79D98E47}"/>
              </a:ext>
            </a:extLst>
          </p:cNvPr>
          <p:cNvSpPr>
            <a:spLocks noGrp="1"/>
          </p:cNvSpPr>
          <p:nvPr>
            <p:ph type="title" hasCustomPrompt="1"/>
          </p:nvPr>
        </p:nvSpPr>
        <p:spPr>
          <a:xfrm>
            <a:off x="586503" y="365127"/>
            <a:ext cx="9570884" cy="614684"/>
          </a:xfrm>
          <a:prstGeom prst="rect">
            <a:avLst/>
          </a:prstGeom>
        </p:spPr>
        <p:txBody>
          <a:bodyPr>
            <a:normAutofit/>
          </a:bodyPr>
          <a:lstStyle>
            <a:lvl1pPr>
              <a:defRPr sz="3200">
                <a:solidFill>
                  <a:srgbClr val="1E699D"/>
                </a:solidFill>
                <a:latin typeface="Futura Medium" charset="0"/>
                <a:ea typeface="Futura Medium" charset="0"/>
                <a:cs typeface="Futura Medium" charset="0"/>
              </a:defRPr>
            </a:lvl1pPr>
          </a:lstStyle>
          <a:p>
            <a:r>
              <a:rPr lang="nl"/>
              <a:t>Klik om de titel te bewerken</a:t>
            </a:r>
            <a:endParaRPr lang="en-US"/>
          </a:p>
        </p:txBody>
      </p:sp>
      <p:sp>
        <p:nvSpPr>
          <p:cNvPr id="12" name="Espace réservé du numéro de diapositive 2">
            <a:extLst>
              <a:ext uri="{FF2B5EF4-FFF2-40B4-BE49-F238E27FC236}">
                <a16:creationId xmlns:a16="http://schemas.microsoft.com/office/drawing/2014/main" id="{AB004553-05E8-487D-A419-086617D0B5E2}"/>
              </a:ext>
            </a:extLst>
          </p:cNvPr>
          <p:cNvSpPr>
            <a:spLocks noGrp="1"/>
          </p:cNvSpPr>
          <p:nvPr>
            <p:ph type="sldNum" sz="quarter" idx="10"/>
          </p:nvPr>
        </p:nvSpPr>
        <p:spPr>
          <a:xfrm>
            <a:off x="11120926" y="6388815"/>
            <a:ext cx="844039" cy="36512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FCF0D27-783A-4A41-A067-B898C8DC56C7}" type="slidenum">
              <a:rPr kumimoji="0" lang="fr-FR" sz="1200" b="0" i="0" u="none" strike="noStrike" kern="1200" cap="none" spc="0" normalizeH="0" baseline="0" noProof="0" smtClean="0">
                <a:ln>
                  <a:noFill/>
                </a:ln>
                <a:solidFill>
                  <a:srgbClr val="1E699D">
                    <a:lumMod val="50000"/>
                    <a:lumOff val="50000"/>
                  </a:srgb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‹nr.›</a:t>
            </a:fld>
            <a:endParaRPr kumimoji="0" lang="fr-FR" sz="1200" b="0" i="0" u="none" strike="noStrike" kern="1200" cap="none" spc="0" normalizeH="0" baseline="0" noProof="0">
              <a:ln>
                <a:noFill/>
              </a:ln>
              <a:solidFill>
                <a:srgbClr val="1E699D">
                  <a:lumMod val="50000"/>
                  <a:lumOff val="50000"/>
                </a:srgbClr>
              </a:solidFill>
              <a:effectLst/>
              <a:uLnTx/>
              <a:uFillTx/>
              <a:latin typeface="Calibri"/>
              <a:ea typeface="+mn-ea"/>
              <a:cs typeface="+mn-cs"/>
            </a:endParaRPr>
          </a:p>
        </p:txBody>
      </p:sp>
    </p:spTree>
    <p:extLst>
      <p:ext uri="{BB962C8B-B14F-4D97-AF65-F5344CB8AC3E}">
        <p14:creationId xmlns:p14="http://schemas.microsoft.com/office/powerpoint/2010/main" val="255406135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6" name="Espace réservé du numéro de diapositive 2">
            <a:extLst>
              <a:ext uri="{FF2B5EF4-FFF2-40B4-BE49-F238E27FC236}">
                <a16:creationId xmlns:a16="http://schemas.microsoft.com/office/drawing/2014/main" id="{86C5B906-53C9-4435-9375-23E342610276}"/>
              </a:ext>
            </a:extLst>
          </p:cNvPr>
          <p:cNvSpPr>
            <a:spLocks noGrp="1"/>
          </p:cNvSpPr>
          <p:nvPr>
            <p:ph type="sldNum" sz="quarter" idx="10"/>
          </p:nvPr>
        </p:nvSpPr>
        <p:spPr>
          <a:xfrm>
            <a:off x="11120926" y="6388815"/>
            <a:ext cx="844039" cy="36512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FCF0D27-783A-4A41-A067-B898C8DC56C7}" type="slidenum">
              <a:rPr kumimoji="0" lang="fr-FR" sz="1200" b="0" i="0" u="none" strike="noStrike" kern="1200" cap="none" spc="0" normalizeH="0" baseline="0" noProof="0" smtClean="0">
                <a:ln>
                  <a:noFill/>
                </a:ln>
                <a:solidFill>
                  <a:srgbClr val="1E699D">
                    <a:lumMod val="50000"/>
                    <a:lumOff val="50000"/>
                  </a:srgb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‹nr.›</a:t>
            </a:fld>
            <a:endParaRPr kumimoji="0" lang="fr-FR" sz="1200" b="0" i="0" u="none" strike="noStrike" kern="1200" cap="none" spc="0" normalizeH="0" baseline="0" noProof="0">
              <a:ln>
                <a:noFill/>
              </a:ln>
              <a:solidFill>
                <a:srgbClr val="1E699D">
                  <a:lumMod val="50000"/>
                  <a:lumOff val="50000"/>
                </a:srgbClr>
              </a:solidFill>
              <a:effectLst/>
              <a:uLnTx/>
              <a:uFillTx/>
              <a:latin typeface="Calibri"/>
              <a:ea typeface="+mn-ea"/>
              <a:cs typeface="+mn-cs"/>
            </a:endParaRPr>
          </a:p>
        </p:txBody>
      </p:sp>
    </p:spTree>
    <p:extLst>
      <p:ext uri="{BB962C8B-B14F-4D97-AF65-F5344CB8AC3E}">
        <p14:creationId xmlns:p14="http://schemas.microsoft.com/office/powerpoint/2010/main" val="46090983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Image 50%">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77493" y="272300"/>
            <a:ext cx="5278419" cy="900743"/>
          </a:xfrm>
          <a:prstGeom prst="rect">
            <a:avLst/>
          </a:prstGeom>
        </p:spPr>
        <p:txBody>
          <a:bodyPr anchor="b">
            <a:normAutofit/>
          </a:bodyPr>
          <a:lstStyle>
            <a:lvl1pPr algn="just">
              <a:defRPr sz="2800">
                <a:solidFill>
                  <a:srgbClr val="1E699D"/>
                </a:solidFill>
                <a:latin typeface="Futura Medium" charset="0"/>
                <a:ea typeface="Futura Medium" charset="0"/>
                <a:cs typeface="Futura Medium" charset="0"/>
              </a:defRPr>
            </a:lvl1pPr>
          </a:lstStyle>
          <a:p>
            <a:r>
              <a:rPr lang="nl"/>
              <a:t>Klik om de titel te bewerken</a:t>
            </a:r>
            <a:endParaRPr lang="en-US"/>
          </a:p>
        </p:txBody>
      </p:sp>
      <p:sp>
        <p:nvSpPr>
          <p:cNvPr id="3" name="Picture Placeholder 2"/>
          <p:cNvSpPr>
            <a:spLocks noGrp="1" noChangeAspect="1"/>
          </p:cNvSpPr>
          <p:nvPr>
            <p:ph type="pic" idx="1"/>
          </p:nvPr>
        </p:nvSpPr>
        <p:spPr>
          <a:xfrm>
            <a:off x="6122221" y="0"/>
            <a:ext cx="6069780" cy="6858000"/>
          </a:xfrm>
          <a:prstGeom prst="rect">
            <a:avLst/>
          </a:prstGeom>
        </p:spPr>
        <p:txBody>
          <a:bodyPr anchor="t"/>
          <a:lstStyle>
            <a:lvl1pPr marL="0" indent="0" algn="ctr">
              <a:buNone/>
              <a:defRPr sz="3200">
                <a:solidFill>
                  <a:srgbClr val="71FC1C"/>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a:p>
            <a:endParaRPr lang="fr-FR"/>
          </a:p>
          <a:p>
            <a:endParaRPr lang="fr-FR"/>
          </a:p>
          <a:p>
            <a:endParaRPr lang="fr-FR"/>
          </a:p>
          <a:p>
            <a:r>
              <a:rPr lang="nl"/>
              <a:t>Klik op het icoontje om een afbeelding toe te voegen</a:t>
            </a:r>
            <a:endParaRPr lang="en-US"/>
          </a:p>
        </p:txBody>
      </p:sp>
      <p:sp>
        <p:nvSpPr>
          <p:cNvPr id="4" name="Text Placeholder 3"/>
          <p:cNvSpPr>
            <a:spLocks noGrp="1"/>
          </p:cNvSpPr>
          <p:nvPr>
            <p:ph type="body" sz="half" idx="2"/>
          </p:nvPr>
        </p:nvSpPr>
        <p:spPr>
          <a:xfrm>
            <a:off x="659805" y="1589519"/>
            <a:ext cx="5278417" cy="4545811"/>
          </a:xfrm>
          <a:prstGeom prst="rect">
            <a:avLst/>
          </a:prstGeom>
        </p:spPr>
        <p:txBody>
          <a:bodyPr/>
          <a:lstStyle>
            <a:lvl1pPr marL="0" indent="0" algn="just">
              <a:buNone/>
              <a:defRPr sz="2000">
                <a:solidFill>
                  <a:srgbClr val="00B0F0"/>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
              <a:t>De stijlen van de maskertekst wijzigen</a:t>
            </a:r>
          </a:p>
        </p:txBody>
      </p:sp>
      <p:sp>
        <p:nvSpPr>
          <p:cNvPr id="9" name="Slide Number Placeholder 6"/>
          <p:cNvSpPr>
            <a:spLocks noGrp="1"/>
          </p:cNvSpPr>
          <p:nvPr>
            <p:ph type="sldNum" sz="quarter" idx="12"/>
          </p:nvPr>
        </p:nvSpPr>
        <p:spPr>
          <a:xfrm>
            <a:off x="5197586" y="6408508"/>
            <a:ext cx="740636" cy="365125"/>
          </a:xfrm>
          <a:prstGeom prst="rect">
            <a:avLst/>
          </a:prstGeom>
        </p:spPr>
        <p:txBody>
          <a:bodyPr/>
          <a:lstStyle>
            <a:lvl1pPr algn="l">
              <a:defRPr sz="1200">
                <a:solidFill>
                  <a:schemeClr val="tx1">
                    <a:lumMod val="50000"/>
                    <a:lumOff val="50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9FCF0D27-783A-4A41-A067-B898C8DC56C7}" type="slidenum">
              <a:rPr kumimoji="0" lang="fr-FR" sz="1200" b="0" i="0" u="none" strike="noStrike" kern="1200" cap="none" spc="0" normalizeH="0" baseline="0" noProof="0" smtClean="0">
                <a:ln>
                  <a:noFill/>
                </a:ln>
                <a:solidFill>
                  <a:srgbClr val="1E699D">
                    <a:lumMod val="50000"/>
                    <a:lumOff val="50000"/>
                  </a:srgb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‹nr.›</a:t>
            </a:fld>
            <a:endParaRPr kumimoji="0" lang="fr-FR" sz="1200" b="0" i="0" u="none" strike="noStrike" kern="1200" cap="none" spc="0" normalizeH="0" baseline="0" noProof="0">
              <a:ln>
                <a:noFill/>
              </a:ln>
              <a:solidFill>
                <a:srgbClr val="1E699D">
                  <a:lumMod val="50000"/>
                  <a:lumOff val="50000"/>
                </a:srgbClr>
              </a:solidFill>
              <a:effectLst/>
              <a:uLnTx/>
              <a:uFillTx/>
              <a:latin typeface="Calibri"/>
              <a:ea typeface="+mn-ea"/>
              <a:cs typeface="+mn-cs"/>
            </a:endParaRPr>
          </a:p>
        </p:txBody>
      </p:sp>
    </p:spTree>
    <p:extLst>
      <p:ext uri="{BB962C8B-B14F-4D97-AF65-F5344CB8AC3E}">
        <p14:creationId xmlns:p14="http://schemas.microsoft.com/office/powerpoint/2010/main" val="320841426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4 images avec texte">
    <p:spTree>
      <p:nvGrpSpPr>
        <p:cNvPr id="1" name=""/>
        <p:cNvGrpSpPr/>
        <p:nvPr/>
      </p:nvGrpSpPr>
      <p:grpSpPr>
        <a:xfrm>
          <a:off x="0" y="0"/>
          <a:ext cx="0" cy="0"/>
          <a:chOff x="0" y="0"/>
          <a:chExt cx="0" cy="0"/>
        </a:xfrm>
      </p:grpSpPr>
      <p:sp>
        <p:nvSpPr>
          <p:cNvPr id="5" name="Espace réservé pour une image  4"/>
          <p:cNvSpPr>
            <a:spLocks noGrp="1"/>
          </p:cNvSpPr>
          <p:nvPr>
            <p:ph type="pic" sz="quarter" idx="11" hasCustomPrompt="1"/>
          </p:nvPr>
        </p:nvSpPr>
        <p:spPr>
          <a:xfrm>
            <a:off x="552001" y="1456557"/>
            <a:ext cx="2400000" cy="1800000"/>
          </a:xfrm>
          <a:prstGeom prst="rect">
            <a:avLst/>
          </a:prstGeom>
        </p:spPr>
        <p:txBody>
          <a:bodyPr/>
          <a:lstStyle>
            <a:lvl1pPr marL="0" indent="0">
              <a:buNone/>
              <a:defRPr>
                <a:solidFill>
                  <a:srgbClr val="71FC1C"/>
                </a:solidFill>
              </a:defRPr>
            </a:lvl1pPr>
          </a:lstStyle>
          <a:p>
            <a:r>
              <a:rPr lang="nl"/>
              <a:t>Afbeelding 1</a:t>
            </a:r>
          </a:p>
        </p:txBody>
      </p:sp>
      <p:sp>
        <p:nvSpPr>
          <p:cNvPr id="8" name="Espace réservé pour une image  4"/>
          <p:cNvSpPr>
            <a:spLocks noGrp="1"/>
          </p:cNvSpPr>
          <p:nvPr>
            <p:ph type="pic" sz="quarter" idx="12" hasCustomPrompt="1"/>
          </p:nvPr>
        </p:nvSpPr>
        <p:spPr>
          <a:xfrm>
            <a:off x="552001" y="3706988"/>
            <a:ext cx="2400000" cy="1800000"/>
          </a:xfrm>
          <a:prstGeom prst="rect">
            <a:avLst/>
          </a:prstGeom>
        </p:spPr>
        <p:txBody>
          <a:bodyPr/>
          <a:lstStyle>
            <a:lvl1pPr marL="0" indent="0">
              <a:buNone/>
              <a:defRPr>
                <a:solidFill>
                  <a:srgbClr val="71FC1C"/>
                </a:solidFill>
              </a:defRPr>
            </a:lvl1pPr>
          </a:lstStyle>
          <a:p>
            <a:r>
              <a:rPr lang="nl"/>
              <a:t>Afbeelding 3</a:t>
            </a:r>
          </a:p>
        </p:txBody>
      </p:sp>
      <p:sp>
        <p:nvSpPr>
          <p:cNvPr id="9" name="Espace réservé pour une image  4"/>
          <p:cNvSpPr>
            <a:spLocks noGrp="1"/>
          </p:cNvSpPr>
          <p:nvPr>
            <p:ph type="pic" sz="quarter" idx="13" hasCustomPrompt="1"/>
          </p:nvPr>
        </p:nvSpPr>
        <p:spPr>
          <a:xfrm>
            <a:off x="6261697" y="1460967"/>
            <a:ext cx="2400000" cy="1800000"/>
          </a:xfrm>
          <a:prstGeom prst="rect">
            <a:avLst/>
          </a:prstGeom>
        </p:spPr>
        <p:txBody>
          <a:bodyPr/>
          <a:lstStyle>
            <a:lvl1pPr marL="0" indent="0">
              <a:buNone/>
              <a:defRPr>
                <a:solidFill>
                  <a:srgbClr val="71FC1C"/>
                </a:solidFill>
              </a:defRPr>
            </a:lvl1pPr>
          </a:lstStyle>
          <a:p>
            <a:r>
              <a:rPr lang="nl"/>
              <a:t>Afbeelding 2</a:t>
            </a:r>
          </a:p>
        </p:txBody>
      </p:sp>
      <p:sp>
        <p:nvSpPr>
          <p:cNvPr id="10" name="Espace réservé pour une image  4"/>
          <p:cNvSpPr>
            <a:spLocks noGrp="1"/>
          </p:cNvSpPr>
          <p:nvPr>
            <p:ph type="pic" sz="quarter" idx="14" hasCustomPrompt="1"/>
          </p:nvPr>
        </p:nvSpPr>
        <p:spPr>
          <a:xfrm>
            <a:off x="6261697" y="3711398"/>
            <a:ext cx="2400000" cy="1800000"/>
          </a:xfrm>
          <a:prstGeom prst="rect">
            <a:avLst/>
          </a:prstGeom>
        </p:spPr>
        <p:txBody>
          <a:bodyPr/>
          <a:lstStyle>
            <a:lvl1pPr marL="0" indent="0">
              <a:buNone/>
              <a:defRPr>
                <a:solidFill>
                  <a:srgbClr val="71FC1C"/>
                </a:solidFill>
              </a:defRPr>
            </a:lvl1pPr>
          </a:lstStyle>
          <a:p>
            <a:r>
              <a:rPr lang="nl"/>
              <a:t>Afbeelding 4</a:t>
            </a:r>
          </a:p>
        </p:txBody>
      </p:sp>
      <p:sp>
        <p:nvSpPr>
          <p:cNvPr id="15" name="Espace réservé du texte 11"/>
          <p:cNvSpPr>
            <a:spLocks noGrp="1"/>
          </p:cNvSpPr>
          <p:nvPr>
            <p:ph type="body" sz="quarter" idx="17" hasCustomPrompt="1"/>
          </p:nvPr>
        </p:nvSpPr>
        <p:spPr>
          <a:xfrm>
            <a:off x="2952001" y="1456558"/>
            <a:ext cx="2880000" cy="944999"/>
          </a:xfrm>
          <a:prstGeom prst="rect">
            <a:avLst/>
          </a:prstGeom>
          <a:noFill/>
        </p:spPr>
        <p:txBody>
          <a:bodyPr anchor="b"/>
          <a:lstStyle>
            <a:lvl1pPr marL="0" indent="0">
              <a:buNone/>
              <a:defRPr sz="2000">
                <a:solidFill>
                  <a:srgbClr val="00B0F0"/>
                </a:solidFill>
                <a:latin typeface="Futura Medium" charset="0"/>
                <a:ea typeface="Futura Medium" charset="0"/>
                <a:cs typeface="Futura Medium"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nl"/>
              <a:t>Titel 1</a:t>
            </a:r>
          </a:p>
        </p:txBody>
      </p:sp>
      <p:sp>
        <p:nvSpPr>
          <p:cNvPr id="17" name="Espace réservé du texte 11"/>
          <p:cNvSpPr>
            <a:spLocks noGrp="1"/>
          </p:cNvSpPr>
          <p:nvPr>
            <p:ph type="body" sz="quarter" idx="18" hasCustomPrompt="1"/>
          </p:nvPr>
        </p:nvSpPr>
        <p:spPr>
          <a:xfrm>
            <a:off x="2952001" y="2401556"/>
            <a:ext cx="2880000" cy="849363"/>
          </a:xfrm>
          <a:prstGeom prst="rect">
            <a:avLst/>
          </a:prstGeom>
          <a:noFill/>
        </p:spPr>
        <p:txBody>
          <a:bodyPr anchor="t"/>
          <a:lstStyle>
            <a:lvl1pPr marL="0" indent="0">
              <a:buNone/>
              <a:defRPr sz="1800">
                <a:solidFill>
                  <a:srgbClr val="1E699D"/>
                </a:solidFill>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nl" err="1"/>
              <a:t>Detail 1</a:t>
            </a:r>
          </a:p>
        </p:txBody>
      </p:sp>
      <p:sp>
        <p:nvSpPr>
          <p:cNvPr id="18" name="Espace réservé du texte 11"/>
          <p:cNvSpPr>
            <a:spLocks noGrp="1"/>
          </p:cNvSpPr>
          <p:nvPr>
            <p:ph type="body" sz="quarter" idx="19" hasCustomPrompt="1"/>
          </p:nvPr>
        </p:nvSpPr>
        <p:spPr>
          <a:xfrm>
            <a:off x="2952001" y="3717038"/>
            <a:ext cx="2880000" cy="944999"/>
          </a:xfrm>
          <a:prstGeom prst="rect">
            <a:avLst/>
          </a:prstGeom>
          <a:noFill/>
        </p:spPr>
        <p:txBody>
          <a:bodyPr anchor="b"/>
          <a:lstStyle>
            <a:lvl1pPr marL="0" indent="0">
              <a:buNone/>
              <a:defRPr sz="2000">
                <a:solidFill>
                  <a:srgbClr val="00B0F0"/>
                </a:solidFill>
                <a:latin typeface="Futura Medium" charset="0"/>
                <a:ea typeface="Futura Medium" charset="0"/>
                <a:cs typeface="Futura Medium"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nl"/>
              <a:t>Titel 3</a:t>
            </a:r>
          </a:p>
        </p:txBody>
      </p:sp>
      <p:sp>
        <p:nvSpPr>
          <p:cNvPr id="19" name="Espace réservé du texte 11"/>
          <p:cNvSpPr>
            <a:spLocks noGrp="1"/>
          </p:cNvSpPr>
          <p:nvPr>
            <p:ph type="body" sz="quarter" idx="20" hasCustomPrompt="1"/>
          </p:nvPr>
        </p:nvSpPr>
        <p:spPr>
          <a:xfrm>
            <a:off x="2952001" y="4662036"/>
            <a:ext cx="2880000" cy="849363"/>
          </a:xfrm>
          <a:prstGeom prst="rect">
            <a:avLst/>
          </a:prstGeom>
          <a:noFill/>
        </p:spPr>
        <p:txBody>
          <a:bodyPr anchor="t"/>
          <a:lstStyle>
            <a:lvl1pPr marL="0" indent="0">
              <a:buNone/>
              <a:defRPr sz="1800">
                <a:solidFill>
                  <a:srgbClr val="1E699D"/>
                </a:solidFill>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nl" err="1"/>
              <a:t>Detail 3</a:t>
            </a:r>
          </a:p>
        </p:txBody>
      </p:sp>
      <p:sp>
        <p:nvSpPr>
          <p:cNvPr id="20" name="Espace réservé du texte 11"/>
          <p:cNvSpPr>
            <a:spLocks noGrp="1"/>
          </p:cNvSpPr>
          <p:nvPr>
            <p:ph type="body" sz="quarter" idx="21" hasCustomPrompt="1"/>
          </p:nvPr>
        </p:nvSpPr>
        <p:spPr>
          <a:xfrm>
            <a:off x="8661697" y="1460968"/>
            <a:ext cx="2880000" cy="944999"/>
          </a:xfrm>
          <a:prstGeom prst="rect">
            <a:avLst/>
          </a:prstGeom>
          <a:noFill/>
        </p:spPr>
        <p:txBody>
          <a:bodyPr anchor="b"/>
          <a:lstStyle>
            <a:lvl1pPr marL="0" indent="0">
              <a:buNone/>
              <a:defRPr sz="2000">
                <a:solidFill>
                  <a:srgbClr val="00B0F0"/>
                </a:solidFill>
                <a:latin typeface="Futura Medium" charset="0"/>
                <a:ea typeface="Futura Medium" charset="0"/>
                <a:cs typeface="Futura Medium"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nl"/>
              <a:t>Titel 2</a:t>
            </a:r>
          </a:p>
        </p:txBody>
      </p:sp>
      <p:sp>
        <p:nvSpPr>
          <p:cNvPr id="21" name="Espace réservé du texte 11"/>
          <p:cNvSpPr>
            <a:spLocks noGrp="1"/>
          </p:cNvSpPr>
          <p:nvPr>
            <p:ph type="body" sz="quarter" idx="22" hasCustomPrompt="1"/>
          </p:nvPr>
        </p:nvSpPr>
        <p:spPr>
          <a:xfrm>
            <a:off x="8661697" y="2405966"/>
            <a:ext cx="2880000" cy="849363"/>
          </a:xfrm>
          <a:prstGeom prst="rect">
            <a:avLst/>
          </a:prstGeom>
          <a:noFill/>
        </p:spPr>
        <p:txBody>
          <a:bodyPr anchor="t"/>
          <a:lstStyle>
            <a:lvl1pPr marL="0" indent="0">
              <a:buNone/>
              <a:defRPr sz="1800">
                <a:solidFill>
                  <a:srgbClr val="1E699D"/>
                </a:solidFill>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nl" err="1"/>
              <a:t>Detail 2</a:t>
            </a:r>
          </a:p>
        </p:txBody>
      </p:sp>
      <p:sp>
        <p:nvSpPr>
          <p:cNvPr id="22" name="Espace réservé du texte 11"/>
          <p:cNvSpPr>
            <a:spLocks noGrp="1"/>
          </p:cNvSpPr>
          <p:nvPr>
            <p:ph type="body" sz="quarter" idx="23" hasCustomPrompt="1"/>
          </p:nvPr>
        </p:nvSpPr>
        <p:spPr>
          <a:xfrm>
            <a:off x="8661697" y="3717038"/>
            <a:ext cx="2880000" cy="944999"/>
          </a:xfrm>
          <a:prstGeom prst="rect">
            <a:avLst/>
          </a:prstGeom>
          <a:noFill/>
        </p:spPr>
        <p:txBody>
          <a:bodyPr anchor="b"/>
          <a:lstStyle>
            <a:lvl1pPr marL="0" indent="0">
              <a:buNone/>
              <a:defRPr sz="2000">
                <a:solidFill>
                  <a:srgbClr val="00B0F0"/>
                </a:solidFill>
                <a:latin typeface="Futura Medium" charset="0"/>
                <a:ea typeface="Futura Medium" charset="0"/>
                <a:cs typeface="Futura Medium"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nl"/>
              <a:t>Titel 4</a:t>
            </a:r>
          </a:p>
        </p:txBody>
      </p:sp>
      <p:sp>
        <p:nvSpPr>
          <p:cNvPr id="23" name="Espace réservé du texte 11"/>
          <p:cNvSpPr>
            <a:spLocks noGrp="1"/>
          </p:cNvSpPr>
          <p:nvPr>
            <p:ph type="body" sz="quarter" idx="24" hasCustomPrompt="1"/>
          </p:nvPr>
        </p:nvSpPr>
        <p:spPr>
          <a:xfrm>
            <a:off x="8661697" y="4662036"/>
            <a:ext cx="2880000" cy="849363"/>
          </a:xfrm>
          <a:prstGeom prst="rect">
            <a:avLst/>
          </a:prstGeom>
          <a:noFill/>
        </p:spPr>
        <p:txBody>
          <a:bodyPr anchor="t"/>
          <a:lstStyle>
            <a:lvl1pPr marL="0" indent="0">
              <a:buNone/>
              <a:defRPr sz="1800">
                <a:solidFill>
                  <a:srgbClr val="1E699D"/>
                </a:solidFill>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nl" err="1"/>
              <a:t>Detail 4</a:t>
            </a:r>
          </a:p>
        </p:txBody>
      </p:sp>
      <p:sp>
        <p:nvSpPr>
          <p:cNvPr id="27" name="Title 1">
            <a:extLst>
              <a:ext uri="{FF2B5EF4-FFF2-40B4-BE49-F238E27FC236}">
                <a16:creationId xmlns:a16="http://schemas.microsoft.com/office/drawing/2014/main" id="{15A84BB1-C098-4C18-AA57-BA4A44B4F053}"/>
              </a:ext>
            </a:extLst>
          </p:cNvPr>
          <p:cNvSpPr>
            <a:spLocks noGrp="1"/>
          </p:cNvSpPr>
          <p:nvPr>
            <p:ph type="title" hasCustomPrompt="1"/>
          </p:nvPr>
        </p:nvSpPr>
        <p:spPr>
          <a:xfrm>
            <a:off x="586503" y="365127"/>
            <a:ext cx="9570884" cy="614684"/>
          </a:xfrm>
          <a:prstGeom prst="rect">
            <a:avLst/>
          </a:prstGeom>
        </p:spPr>
        <p:txBody>
          <a:bodyPr>
            <a:normAutofit/>
          </a:bodyPr>
          <a:lstStyle>
            <a:lvl1pPr>
              <a:defRPr sz="3200">
                <a:solidFill>
                  <a:srgbClr val="1E699D"/>
                </a:solidFill>
                <a:latin typeface="Futura Medium" charset="0"/>
                <a:ea typeface="Futura Medium" charset="0"/>
                <a:cs typeface="Futura Medium" charset="0"/>
              </a:defRPr>
            </a:lvl1pPr>
          </a:lstStyle>
          <a:p>
            <a:r>
              <a:rPr lang="nl"/>
              <a:t>Klik om de titel te bewerken</a:t>
            </a:r>
            <a:endParaRPr lang="en-US"/>
          </a:p>
        </p:txBody>
      </p:sp>
      <p:sp>
        <p:nvSpPr>
          <p:cNvPr id="28" name="Espace réservé du numéro de diapositive 2">
            <a:extLst>
              <a:ext uri="{FF2B5EF4-FFF2-40B4-BE49-F238E27FC236}">
                <a16:creationId xmlns:a16="http://schemas.microsoft.com/office/drawing/2014/main" id="{CDEF9A32-6724-4F22-AAF1-9C6F7C426324}"/>
              </a:ext>
            </a:extLst>
          </p:cNvPr>
          <p:cNvSpPr>
            <a:spLocks noGrp="1"/>
          </p:cNvSpPr>
          <p:nvPr>
            <p:ph type="sldNum" sz="quarter" idx="10"/>
          </p:nvPr>
        </p:nvSpPr>
        <p:spPr>
          <a:xfrm>
            <a:off x="11120926" y="6388815"/>
            <a:ext cx="844039" cy="36512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FCF0D27-783A-4A41-A067-B898C8DC56C7}" type="slidenum">
              <a:rPr kumimoji="0" lang="fr-FR" sz="1200" b="0" i="0" u="none" strike="noStrike" kern="1200" cap="none" spc="0" normalizeH="0" baseline="0" noProof="0" smtClean="0">
                <a:ln>
                  <a:noFill/>
                </a:ln>
                <a:solidFill>
                  <a:srgbClr val="1E699D">
                    <a:lumMod val="50000"/>
                    <a:lumOff val="50000"/>
                  </a:srgb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‹nr.›</a:t>
            </a:fld>
            <a:endParaRPr kumimoji="0" lang="fr-FR" sz="1200" b="0" i="0" u="none" strike="noStrike" kern="1200" cap="none" spc="0" normalizeH="0" baseline="0" noProof="0">
              <a:ln>
                <a:noFill/>
              </a:ln>
              <a:solidFill>
                <a:srgbClr val="1E699D">
                  <a:lumMod val="50000"/>
                  <a:lumOff val="50000"/>
                </a:srgbClr>
              </a:solidFill>
              <a:effectLst/>
              <a:uLnTx/>
              <a:uFillTx/>
              <a:latin typeface="Calibri"/>
              <a:ea typeface="+mn-ea"/>
              <a:cs typeface="+mn-cs"/>
            </a:endParaRPr>
          </a:p>
        </p:txBody>
      </p:sp>
    </p:spTree>
    <p:extLst>
      <p:ext uri="{BB962C8B-B14F-4D97-AF65-F5344CB8AC3E}">
        <p14:creationId xmlns:p14="http://schemas.microsoft.com/office/powerpoint/2010/main" val="10083312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4 textes">
    <p:spTree>
      <p:nvGrpSpPr>
        <p:cNvPr id="1" name=""/>
        <p:cNvGrpSpPr/>
        <p:nvPr/>
      </p:nvGrpSpPr>
      <p:grpSpPr>
        <a:xfrm>
          <a:off x="0" y="0"/>
          <a:ext cx="0" cy="0"/>
          <a:chOff x="0" y="0"/>
          <a:chExt cx="0" cy="0"/>
        </a:xfrm>
      </p:grpSpPr>
      <p:sp>
        <p:nvSpPr>
          <p:cNvPr id="28" name="Rectangle 27"/>
          <p:cNvSpPr/>
          <p:nvPr userDrawn="1"/>
        </p:nvSpPr>
        <p:spPr>
          <a:xfrm>
            <a:off x="1767672" y="1957173"/>
            <a:ext cx="4800000" cy="1793875"/>
          </a:xfrm>
          <a:prstGeom prst="rect">
            <a:avLst/>
          </a:prstGeom>
          <a:solidFill>
            <a:srgbClr val="1E69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FFFFFF"/>
              </a:solidFill>
              <a:effectLst/>
              <a:uLnTx/>
              <a:uFillTx/>
              <a:latin typeface="Calibri"/>
              <a:ea typeface="+mn-ea"/>
              <a:cs typeface="+mn-cs"/>
            </a:endParaRPr>
          </a:p>
        </p:txBody>
      </p:sp>
      <p:sp>
        <p:nvSpPr>
          <p:cNvPr id="9" name="Rectangle 8"/>
          <p:cNvSpPr/>
          <p:nvPr userDrawn="1"/>
        </p:nvSpPr>
        <p:spPr>
          <a:xfrm>
            <a:off x="6654635" y="1957173"/>
            <a:ext cx="4800000" cy="1793875"/>
          </a:xfrm>
          <a:prstGeom prst="rect">
            <a:avLst/>
          </a:prstGeom>
          <a:solidFill>
            <a:srgbClr val="1E69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FFFFFF"/>
              </a:solidFill>
              <a:effectLst/>
              <a:uLnTx/>
              <a:uFillTx/>
              <a:latin typeface="Calibri"/>
              <a:ea typeface="+mn-ea"/>
              <a:cs typeface="+mn-cs"/>
            </a:endParaRPr>
          </a:p>
        </p:txBody>
      </p:sp>
      <p:sp>
        <p:nvSpPr>
          <p:cNvPr id="10" name="Rectangle 9"/>
          <p:cNvSpPr/>
          <p:nvPr userDrawn="1"/>
        </p:nvSpPr>
        <p:spPr>
          <a:xfrm>
            <a:off x="1782915" y="3804838"/>
            <a:ext cx="4800000" cy="1793875"/>
          </a:xfrm>
          <a:prstGeom prst="rect">
            <a:avLst/>
          </a:prstGeom>
          <a:solidFill>
            <a:srgbClr val="1E69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FFFFFF"/>
              </a:solidFill>
              <a:effectLst/>
              <a:uLnTx/>
              <a:uFillTx/>
              <a:latin typeface="Calibri"/>
              <a:ea typeface="+mn-ea"/>
              <a:cs typeface="+mn-cs"/>
            </a:endParaRPr>
          </a:p>
        </p:txBody>
      </p:sp>
      <p:sp>
        <p:nvSpPr>
          <p:cNvPr id="11" name="Rectangle 10"/>
          <p:cNvSpPr/>
          <p:nvPr userDrawn="1"/>
        </p:nvSpPr>
        <p:spPr>
          <a:xfrm>
            <a:off x="6654635" y="3804839"/>
            <a:ext cx="4800000" cy="1793875"/>
          </a:xfrm>
          <a:prstGeom prst="rect">
            <a:avLst/>
          </a:prstGeom>
          <a:solidFill>
            <a:srgbClr val="1E69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FFFFFF"/>
              </a:solidFill>
              <a:effectLst/>
              <a:uLnTx/>
              <a:uFillTx/>
              <a:latin typeface="Calibri"/>
              <a:ea typeface="+mn-ea"/>
              <a:cs typeface="+mn-cs"/>
            </a:endParaRPr>
          </a:p>
        </p:txBody>
      </p:sp>
      <p:sp>
        <p:nvSpPr>
          <p:cNvPr id="6" name="Espace réservé du texte 5"/>
          <p:cNvSpPr>
            <a:spLocks noGrp="1"/>
          </p:cNvSpPr>
          <p:nvPr>
            <p:ph type="body" sz="quarter" idx="11" hasCustomPrompt="1"/>
          </p:nvPr>
        </p:nvSpPr>
        <p:spPr>
          <a:xfrm>
            <a:off x="1782572" y="1979101"/>
            <a:ext cx="4785784" cy="612775"/>
          </a:xfrm>
          <a:prstGeom prst="rect">
            <a:avLst/>
          </a:prstGeom>
        </p:spPr>
        <p:txBody>
          <a:bodyPr anchor="b"/>
          <a:lstStyle>
            <a:lvl1pPr marL="0" indent="0">
              <a:buNone/>
              <a:defRPr sz="2000">
                <a:solidFill>
                  <a:schemeClr val="bg1"/>
                </a:solidFill>
                <a:latin typeface="Futura Medium" charset="0"/>
                <a:ea typeface="Futura Medium" charset="0"/>
                <a:cs typeface="Futura Medium"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nl"/>
              <a:t>Titel 1</a:t>
            </a:r>
          </a:p>
        </p:txBody>
      </p:sp>
      <p:sp>
        <p:nvSpPr>
          <p:cNvPr id="22" name="Espace réservé du texte 5"/>
          <p:cNvSpPr>
            <a:spLocks noGrp="1"/>
          </p:cNvSpPr>
          <p:nvPr>
            <p:ph type="body" sz="quarter" idx="12" hasCustomPrompt="1"/>
          </p:nvPr>
        </p:nvSpPr>
        <p:spPr>
          <a:xfrm>
            <a:off x="6669192" y="1979101"/>
            <a:ext cx="4785784" cy="612775"/>
          </a:xfrm>
          <a:prstGeom prst="rect">
            <a:avLst/>
          </a:prstGeom>
        </p:spPr>
        <p:txBody>
          <a:bodyPr anchor="b"/>
          <a:lstStyle>
            <a:lvl1pPr marL="0" indent="0">
              <a:buNone/>
              <a:defRPr sz="2000">
                <a:solidFill>
                  <a:schemeClr val="bg1"/>
                </a:solidFill>
                <a:latin typeface="Futura Medium" charset="0"/>
                <a:ea typeface="Futura Medium" charset="0"/>
                <a:cs typeface="Futura Medium"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nl"/>
              <a:t>Titel 2</a:t>
            </a:r>
          </a:p>
        </p:txBody>
      </p:sp>
      <p:sp>
        <p:nvSpPr>
          <p:cNvPr id="23" name="Espace réservé du texte 5"/>
          <p:cNvSpPr>
            <a:spLocks noGrp="1"/>
          </p:cNvSpPr>
          <p:nvPr>
            <p:ph type="body" sz="quarter" idx="13" hasCustomPrompt="1"/>
          </p:nvPr>
        </p:nvSpPr>
        <p:spPr>
          <a:xfrm>
            <a:off x="1781888" y="2597538"/>
            <a:ext cx="4785784" cy="1165914"/>
          </a:xfrm>
          <a:prstGeom prst="rect">
            <a:avLst/>
          </a:prstGeom>
        </p:spPr>
        <p:txBody>
          <a:bodyPr/>
          <a:lstStyle>
            <a:lvl1pPr marL="0" indent="0">
              <a:buNone/>
              <a:defRPr sz="1400">
                <a:solidFill>
                  <a:schemeClr val="bg1"/>
                </a:solidFill>
                <a:latin typeface="+mn-lt"/>
                <a:ea typeface="Futura Medium" charset="0"/>
                <a:cs typeface="Futura Medium"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nl"/>
              <a:t>Inhoud 1</a:t>
            </a:r>
          </a:p>
        </p:txBody>
      </p:sp>
      <p:sp>
        <p:nvSpPr>
          <p:cNvPr id="24" name="Espace réservé du texte 5"/>
          <p:cNvSpPr>
            <a:spLocks noGrp="1"/>
          </p:cNvSpPr>
          <p:nvPr>
            <p:ph type="body" sz="quarter" idx="14" hasCustomPrompt="1"/>
          </p:nvPr>
        </p:nvSpPr>
        <p:spPr>
          <a:xfrm>
            <a:off x="6661743" y="2597538"/>
            <a:ext cx="4785784" cy="1165914"/>
          </a:xfrm>
          <a:prstGeom prst="rect">
            <a:avLst/>
          </a:prstGeom>
        </p:spPr>
        <p:txBody>
          <a:bodyPr/>
          <a:lstStyle>
            <a:lvl1pPr marL="0" indent="0">
              <a:buNone/>
              <a:defRPr sz="1400">
                <a:solidFill>
                  <a:schemeClr val="bg1"/>
                </a:solidFill>
                <a:latin typeface="+mn-lt"/>
                <a:ea typeface="Futura Medium" charset="0"/>
                <a:cs typeface="Futura Medium"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nl"/>
              <a:t>Inhoud 2</a:t>
            </a:r>
          </a:p>
        </p:txBody>
      </p:sp>
      <p:sp>
        <p:nvSpPr>
          <p:cNvPr id="25" name="Espace réservé du texte 5"/>
          <p:cNvSpPr>
            <a:spLocks noGrp="1"/>
          </p:cNvSpPr>
          <p:nvPr>
            <p:ph type="body" sz="quarter" idx="15" hasCustomPrompt="1"/>
          </p:nvPr>
        </p:nvSpPr>
        <p:spPr>
          <a:xfrm>
            <a:off x="1797131" y="3825766"/>
            <a:ext cx="4785784" cy="612775"/>
          </a:xfrm>
          <a:prstGeom prst="rect">
            <a:avLst/>
          </a:prstGeom>
        </p:spPr>
        <p:txBody>
          <a:bodyPr anchor="b"/>
          <a:lstStyle>
            <a:lvl1pPr marL="0" indent="0">
              <a:buNone/>
              <a:defRPr sz="2000">
                <a:solidFill>
                  <a:schemeClr val="bg1"/>
                </a:solidFill>
                <a:latin typeface="Futura Medium" charset="0"/>
                <a:ea typeface="Futura Medium" charset="0"/>
                <a:cs typeface="Futura Medium"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nl"/>
              <a:t>Titel 3</a:t>
            </a:r>
          </a:p>
        </p:txBody>
      </p:sp>
      <p:sp>
        <p:nvSpPr>
          <p:cNvPr id="26" name="Espace réservé du texte 5"/>
          <p:cNvSpPr>
            <a:spLocks noGrp="1"/>
          </p:cNvSpPr>
          <p:nvPr>
            <p:ph type="body" sz="quarter" idx="16" hasCustomPrompt="1"/>
          </p:nvPr>
        </p:nvSpPr>
        <p:spPr>
          <a:xfrm>
            <a:off x="1796447" y="4444203"/>
            <a:ext cx="4785784" cy="1165914"/>
          </a:xfrm>
          <a:prstGeom prst="rect">
            <a:avLst/>
          </a:prstGeom>
        </p:spPr>
        <p:txBody>
          <a:bodyPr/>
          <a:lstStyle>
            <a:lvl1pPr marL="0" indent="0">
              <a:buNone/>
              <a:defRPr sz="1400">
                <a:solidFill>
                  <a:schemeClr val="bg1"/>
                </a:solidFill>
                <a:latin typeface="+mn-lt"/>
                <a:ea typeface="Futura Medium" charset="0"/>
                <a:cs typeface="Futura Medium"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nl"/>
              <a:t>Inhoud 3</a:t>
            </a:r>
          </a:p>
        </p:txBody>
      </p:sp>
      <p:sp>
        <p:nvSpPr>
          <p:cNvPr id="27" name="Espace réservé du texte 5"/>
          <p:cNvSpPr>
            <a:spLocks noGrp="1"/>
          </p:cNvSpPr>
          <p:nvPr>
            <p:ph type="body" sz="quarter" idx="17" hasCustomPrompt="1"/>
          </p:nvPr>
        </p:nvSpPr>
        <p:spPr>
          <a:xfrm>
            <a:off x="6669876" y="3820103"/>
            <a:ext cx="4785784" cy="612775"/>
          </a:xfrm>
          <a:prstGeom prst="rect">
            <a:avLst/>
          </a:prstGeom>
        </p:spPr>
        <p:txBody>
          <a:bodyPr anchor="b"/>
          <a:lstStyle>
            <a:lvl1pPr marL="0" indent="0">
              <a:buNone/>
              <a:defRPr sz="2000">
                <a:solidFill>
                  <a:schemeClr val="bg1"/>
                </a:solidFill>
                <a:latin typeface="Futura Medium" charset="0"/>
                <a:ea typeface="Futura Medium" charset="0"/>
                <a:cs typeface="Futura Medium"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nl"/>
              <a:t>Titel 4</a:t>
            </a:r>
          </a:p>
        </p:txBody>
      </p:sp>
      <p:sp>
        <p:nvSpPr>
          <p:cNvPr id="32" name="Espace réservé du texte 5"/>
          <p:cNvSpPr>
            <a:spLocks noGrp="1"/>
          </p:cNvSpPr>
          <p:nvPr>
            <p:ph type="body" sz="quarter" idx="18" hasCustomPrompt="1"/>
          </p:nvPr>
        </p:nvSpPr>
        <p:spPr>
          <a:xfrm>
            <a:off x="6669192" y="4438540"/>
            <a:ext cx="4785784" cy="1165914"/>
          </a:xfrm>
          <a:prstGeom prst="rect">
            <a:avLst/>
          </a:prstGeom>
        </p:spPr>
        <p:txBody>
          <a:bodyPr/>
          <a:lstStyle>
            <a:lvl1pPr marL="0" indent="0">
              <a:buNone/>
              <a:defRPr sz="1400">
                <a:solidFill>
                  <a:schemeClr val="bg1"/>
                </a:solidFill>
                <a:latin typeface="+mn-lt"/>
                <a:ea typeface="Futura Medium" charset="0"/>
                <a:cs typeface="Futura Medium"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nl"/>
              <a:t>Inhoud 4</a:t>
            </a:r>
          </a:p>
        </p:txBody>
      </p:sp>
      <p:sp>
        <p:nvSpPr>
          <p:cNvPr id="29" name="Title 1">
            <a:extLst>
              <a:ext uri="{FF2B5EF4-FFF2-40B4-BE49-F238E27FC236}">
                <a16:creationId xmlns:a16="http://schemas.microsoft.com/office/drawing/2014/main" id="{874952A8-CEDE-4786-84D3-F2BEDB65EA88}"/>
              </a:ext>
            </a:extLst>
          </p:cNvPr>
          <p:cNvSpPr>
            <a:spLocks noGrp="1"/>
          </p:cNvSpPr>
          <p:nvPr>
            <p:ph type="title" hasCustomPrompt="1"/>
          </p:nvPr>
        </p:nvSpPr>
        <p:spPr>
          <a:xfrm>
            <a:off x="586503" y="365127"/>
            <a:ext cx="9570884" cy="614684"/>
          </a:xfrm>
          <a:prstGeom prst="rect">
            <a:avLst/>
          </a:prstGeom>
        </p:spPr>
        <p:txBody>
          <a:bodyPr>
            <a:normAutofit/>
          </a:bodyPr>
          <a:lstStyle>
            <a:lvl1pPr>
              <a:defRPr sz="3200">
                <a:solidFill>
                  <a:srgbClr val="1E699D"/>
                </a:solidFill>
                <a:latin typeface="Futura Medium" charset="0"/>
                <a:ea typeface="Futura Medium" charset="0"/>
                <a:cs typeface="Futura Medium" charset="0"/>
              </a:defRPr>
            </a:lvl1pPr>
          </a:lstStyle>
          <a:p>
            <a:r>
              <a:rPr lang="nl"/>
              <a:t>Klik om de titel te bewerken</a:t>
            </a:r>
            <a:endParaRPr lang="en-US"/>
          </a:p>
        </p:txBody>
      </p:sp>
      <p:sp>
        <p:nvSpPr>
          <p:cNvPr id="30" name="Espace réservé du numéro de diapositive 2">
            <a:extLst>
              <a:ext uri="{FF2B5EF4-FFF2-40B4-BE49-F238E27FC236}">
                <a16:creationId xmlns:a16="http://schemas.microsoft.com/office/drawing/2014/main" id="{8535011E-5405-404E-A399-6EDF9102DCA5}"/>
              </a:ext>
            </a:extLst>
          </p:cNvPr>
          <p:cNvSpPr>
            <a:spLocks noGrp="1"/>
          </p:cNvSpPr>
          <p:nvPr>
            <p:ph type="sldNum" sz="quarter" idx="10"/>
          </p:nvPr>
        </p:nvSpPr>
        <p:spPr>
          <a:xfrm>
            <a:off x="11120926" y="6388815"/>
            <a:ext cx="844039" cy="36512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FCF0D27-783A-4A41-A067-B898C8DC56C7}" type="slidenum">
              <a:rPr kumimoji="0" lang="fr-FR" sz="1200" b="0" i="0" u="none" strike="noStrike" kern="1200" cap="none" spc="0" normalizeH="0" baseline="0" noProof="0" smtClean="0">
                <a:ln>
                  <a:noFill/>
                </a:ln>
                <a:solidFill>
                  <a:srgbClr val="1E699D">
                    <a:lumMod val="50000"/>
                    <a:lumOff val="50000"/>
                  </a:srgb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‹nr.›</a:t>
            </a:fld>
            <a:endParaRPr kumimoji="0" lang="fr-FR" sz="1200" b="0" i="0" u="none" strike="noStrike" kern="1200" cap="none" spc="0" normalizeH="0" baseline="0" noProof="0">
              <a:ln>
                <a:noFill/>
              </a:ln>
              <a:solidFill>
                <a:srgbClr val="1E699D">
                  <a:lumMod val="50000"/>
                  <a:lumOff val="50000"/>
                </a:srgbClr>
              </a:solidFill>
              <a:effectLst/>
              <a:uLnTx/>
              <a:uFillTx/>
              <a:latin typeface="Calibri"/>
              <a:ea typeface="+mn-ea"/>
              <a:cs typeface="+mn-cs"/>
            </a:endParaRPr>
          </a:p>
        </p:txBody>
      </p:sp>
    </p:spTree>
    <p:extLst>
      <p:ext uri="{BB962C8B-B14F-4D97-AF65-F5344CB8AC3E}">
        <p14:creationId xmlns:p14="http://schemas.microsoft.com/office/powerpoint/2010/main" val="77743175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_Disposition personnalisée">
    <p:spTree>
      <p:nvGrpSpPr>
        <p:cNvPr id="1" name=""/>
        <p:cNvGrpSpPr/>
        <p:nvPr/>
      </p:nvGrpSpPr>
      <p:grpSpPr>
        <a:xfrm>
          <a:off x="0" y="0"/>
          <a:ext cx="0" cy="0"/>
          <a:chOff x="0" y="0"/>
          <a:chExt cx="0" cy="0"/>
        </a:xfrm>
      </p:grpSpPr>
      <p:sp>
        <p:nvSpPr>
          <p:cNvPr id="3" name="Espace réservé du numéro de diapositive 2"/>
          <p:cNvSpPr>
            <a:spLocks noGrp="1"/>
          </p:cNvSpPr>
          <p:nvPr>
            <p:ph type="sldNum" sz="quarter" idx="10"/>
          </p:nvPr>
        </p:nvSpPr>
        <p:spPr>
          <a:xfrm>
            <a:off x="11120926" y="6388815"/>
            <a:ext cx="844039" cy="36512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FCF0D27-783A-4A41-A067-B898C8DC56C7}" type="slidenum">
              <a:rPr kumimoji="0" lang="fr-FR" sz="1200" b="0" i="0" u="none" strike="noStrike" kern="1200" cap="none" spc="0" normalizeH="0" baseline="0" noProof="0" smtClean="0">
                <a:ln>
                  <a:noFill/>
                </a:ln>
                <a:solidFill>
                  <a:srgbClr val="1E699D">
                    <a:lumMod val="50000"/>
                    <a:lumOff val="50000"/>
                  </a:srgb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‹nr.›</a:t>
            </a:fld>
            <a:endParaRPr kumimoji="0" lang="fr-FR" sz="1200" b="0" i="0" u="none" strike="noStrike" kern="1200" cap="none" spc="0" normalizeH="0" baseline="0" noProof="0">
              <a:ln>
                <a:noFill/>
              </a:ln>
              <a:solidFill>
                <a:srgbClr val="1E699D">
                  <a:lumMod val="50000"/>
                  <a:lumOff val="50000"/>
                </a:srgbClr>
              </a:solidFill>
              <a:effectLst/>
              <a:uLnTx/>
              <a:uFillTx/>
              <a:latin typeface="Calibri"/>
              <a:ea typeface="+mn-ea"/>
              <a:cs typeface="+mn-cs"/>
            </a:endParaRPr>
          </a:p>
        </p:txBody>
      </p:sp>
      <p:sp>
        <p:nvSpPr>
          <p:cNvPr id="4" name="Title 1"/>
          <p:cNvSpPr>
            <a:spLocks noGrp="1"/>
          </p:cNvSpPr>
          <p:nvPr>
            <p:ph type="title" hasCustomPrompt="1"/>
          </p:nvPr>
        </p:nvSpPr>
        <p:spPr>
          <a:xfrm>
            <a:off x="586503" y="365127"/>
            <a:ext cx="9570884" cy="614684"/>
          </a:xfrm>
          <a:prstGeom prst="rect">
            <a:avLst/>
          </a:prstGeom>
        </p:spPr>
        <p:txBody>
          <a:bodyPr>
            <a:normAutofit/>
          </a:bodyPr>
          <a:lstStyle>
            <a:lvl1pPr>
              <a:defRPr sz="3200">
                <a:solidFill>
                  <a:srgbClr val="1E699D"/>
                </a:solidFill>
                <a:latin typeface="Futura Medium" charset="0"/>
                <a:ea typeface="Futura Medium" charset="0"/>
                <a:cs typeface="Futura Medium" charset="0"/>
              </a:defRPr>
            </a:lvl1pPr>
          </a:lstStyle>
          <a:p>
            <a:r>
              <a:rPr lang="nl"/>
              <a:t>Klik om de titel te bewerken</a:t>
            </a:r>
            <a:endParaRPr lang="en-US"/>
          </a:p>
        </p:txBody>
      </p:sp>
      <p:sp>
        <p:nvSpPr>
          <p:cNvPr id="7" name="Espace réservé pour une image  6"/>
          <p:cNvSpPr>
            <a:spLocks noGrp="1"/>
          </p:cNvSpPr>
          <p:nvPr>
            <p:ph type="pic" sz="quarter" idx="11" hasCustomPrompt="1"/>
          </p:nvPr>
        </p:nvSpPr>
        <p:spPr>
          <a:xfrm>
            <a:off x="1782915" y="1926029"/>
            <a:ext cx="2880000" cy="2160000"/>
          </a:xfrm>
          <a:prstGeom prst="ellipse">
            <a:avLst/>
          </a:prstGeom>
        </p:spPr>
        <p:txBody>
          <a:bodyPr/>
          <a:lstStyle>
            <a:lvl1pPr>
              <a:defRPr>
                <a:solidFill>
                  <a:srgbClr val="71FC1C"/>
                </a:solidFill>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nl"/>
              <a:t>Beeld</a:t>
            </a:r>
          </a:p>
        </p:txBody>
      </p:sp>
      <p:sp>
        <p:nvSpPr>
          <p:cNvPr id="15" name="Espace réservé pour une image  6"/>
          <p:cNvSpPr>
            <a:spLocks noGrp="1"/>
          </p:cNvSpPr>
          <p:nvPr>
            <p:ph type="pic" sz="quarter" idx="17" hasCustomPrompt="1"/>
          </p:nvPr>
        </p:nvSpPr>
        <p:spPr>
          <a:xfrm>
            <a:off x="4869164" y="1926029"/>
            <a:ext cx="2880000" cy="2160000"/>
          </a:xfrm>
          <a:prstGeom prst="ellipse">
            <a:avLst/>
          </a:prstGeom>
        </p:spPr>
        <p:txBody>
          <a:bodyPr/>
          <a:lstStyle>
            <a:lvl1pPr>
              <a:defRPr>
                <a:solidFill>
                  <a:srgbClr val="71FC1C"/>
                </a:solidFill>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nl"/>
              <a:t>Beeld</a:t>
            </a:r>
          </a:p>
        </p:txBody>
      </p:sp>
      <p:sp>
        <p:nvSpPr>
          <p:cNvPr id="16" name="Espace réservé pour une image  6"/>
          <p:cNvSpPr>
            <a:spLocks noGrp="1"/>
          </p:cNvSpPr>
          <p:nvPr>
            <p:ph type="pic" sz="quarter" idx="18" hasCustomPrompt="1"/>
          </p:nvPr>
        </p:nvSpPr>
        <p:spPr>
          <a:xfrm>
            <a:off x="7955413" y="1926029"/>
            <a:ext cx="2880000" cy="2160000"/>
          </a:xfrm>
          <a:prstGeom prst="ellipse">
            <a:avLst/>
          </a:prstGeom>
        </p:spPr>
        <p:txBody>
          <a:bodyPr/>
          <a:lstStyle>
            <a:lvl1pPr algn="ctr">
              <a:defRPr>
                <a:solidFill>
                  <a:srgbClr val="71FC1C"/>
                </a:solidFill>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nl"/>
              <a:t>Beeld</a:t>
            </a:r>
          </a:p>
        </p:txBody>
      </p:sp>
      <p:sp>
        <p:nvSpPr>
          <p:cNvPr id="11" name="Espace réservé du texte 9"/>
          <p:cNvSpPr>
            <a:spLocks noGrp="1"/>
          </p:cNvSpPr>
          <p:nvPr>
            <p:ph type="body" sz="quarter" idx="12" hasCustomPrompt="1"/>
          </p:nvPr>
        </p:nvSpPr>
        <p:spPr>
          <a:xfrm>
            <a:off x="1782915" y="4226363"/>
            <a:ext cx="2880000" cy="371008"/>
          </a:xfrm>
          <a:prstGeom prst="rect">
            <a:avLst/>
          </a:prstGeom>
        </p:spPr>
        <p:txBody>
          <a:bodyPr anchor="t"/>
          <a:lstStyle>
            <a:lvl1pPr algn="ctr">
              <a:defRPr sz="1800" b="0">
                <a:solidFill>
                  <a:srgbClr val="00B0F0"/>
                </a:solidFill>
                <a:latin typeface="Futura Medium" charset="0"/>
                <a:ea typeface="Futura Medium" charset="0"/>
                <a:cs typeface="Futura Medium"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nl"/>
              <a:t>Titel</a:t>
            </a:r>
          </a:p>
        </p:txBody>
      </p:sp>
      <p:sp>
        <p:nvSpPr>
          <p:cNvPr id="13" name="Espace réservé du texte 9"/>
          <p:cNvSpPr>
            <a:spLocks noGrp="1"/>
          </p:cNvSpPr>
          <p:nvPr>
            <p:ph type="body" sz="quarter" idx="19" hasCustomPrompt="1"/>
          </p:nvPr>
        </p:nvSpPr>
        <p:spPr>
          <a:xfrm>
            <a:off x="1782915" y="4608612"/>
            <a:ext cx="2880000" cy="801520"/>
          </a:xfrm>
          <a:prstGeom prst="rect">
            <a:avLst/>
          </a:prstGeom>
        </p:spPr>
        <p:txBody>
          <a:bodyPr anchor="t"/>
          <a:lstStyle>
            <a:lvl1pPr algn="ctr">
              <a:defRPr sz="1400" b="0">
                <a:solidFill>
                  <a:srgbClr val="1E699D"/>
                </a:solidFill>
                <a:latin typeface="+mn-lt"/>
                <a:ea typeface="Futura Medium" charset="0"/>
                <a:cs typeface="Futura Medium"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nl"/>
              <a:t>Beschrijving</a:t>
            </a:r>
          </a:p>
        </p:txBody>
      </p:sp>
      <p:sp>
        <p:nvSpPr>
          <p:cNvPr id="17" name="Espace réservé du texte 9"/>
          <p:cNvSpPr>
            <a:spLocks noGrp="1"/>
          </p:cNvSpPr>
          <p:nvPr>
            <p:ph type="body" sz="quarter" idx="20" hasCustomPrompt="1"/>
          </p:nvPr>
        </p:nvSpPr>
        <p:spPr>
          <a:xfrm>
            <a:off x="4869164" y="4226363"/>
            <a:ext cx="2880000" cy="371008"/>
          </a:xfrm>
          <a:prstGeom prst="rect">
            <a:avLst/>
          </a:prstGeom>
        </p:spPr>
        <p:txBody>
          <a:bodyPr anchor="t"/>
          <a:lstStyle>
            <a:lvl1pPr algn="ctr">
              <a:defRPr sz="1800" b="0">
                <a:solidFill>
                  <a:srgbClr val="00B0F0"/>
                </a:solidFill>
                <a:latin typeface="Futura Medium" charset="0"/>
                <a:ea typeface="Futura Medium" charset="0"/>
                <a:cs typeface="Futura Medium"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nl"/>
              <a:t>Titel</a:t>
            </a:r>
          </a:p>
        </p:txBody>
      </p:sp>
      <p:sp>
        <p:nvSpPr>
          <p:cNvPr id="18" name="Espace réservé du texte 9"/>
          <p:cNvSpPr>
            <a:spLocks noGrp="1"/>
          </p:cNvSpPr>
          <p:nvPr>
            <p:ph type="body" sz="quarter" idx="21" hasCustomPrompt="1"/>
          </p:nvPr>
        </p:nvSpPr>
        <p:spPr>
          <a:xfrm>
            <a:off x="4869164" y="4608612"/>
            <a:ext cx="2880000" cy="801520"/>
          </a:xfrm>
          <a:prstGeom prst="rect">
            <a:avLst/>
          </a:prstGeom>
        </p:spPr>
        <p:txBody>
          <a:bodyPr anchor="t"/>
          <a:lstStyle>
            <a:lvl1pPr algn="ctr">
              <a:defRPr sz="1400" b="0">
                <a:solidFill>
                  <a:srgbClr val="1E699D"/>
                </a:solidFill>
                <a:latin typeface="+mn-lt"/>
                <a:ea typeface="Futura Medium" charset="0"/>
                <a:cs typeface="Futura Medium"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nl"/>
              <a:t>Beschrijving</a:t>
            </a:r>
          </a:p>
        </p:txBody>
      </p:sp>
      <p:sp>
        <p:nvSpPr>
          <p:cNvPr id="19" name="Espace réservé du texte 9"/>
          <p:cNvSpPr>
            <a:spLocks noGrp="1"/>
          </p:cNvSpPr>
          <p:nvPr>
            <p:ph type="body" sz="quarter" idx="22" hasCustomPrompt="1"/>
          </p:nvPr>
        </p:nvSpPr>
        <p:spPr>
          <a:xfrm>
            <a:off x="7955413" y="4226363"/>
            <a:ext cx="2880000" cy="371008"/>
          </a:xfrm>
          <a:prstGeom prst="rect">
            <a:avLst/>
          </a:prstGeom>
        </p:spPr>
        <p:txBody>
          <a:bodyPr anchor="t"/>
          <a:lstStyle>
            <a:lvl1pPr algn="ctr">
              <a:defRPr sz="1800" b="0">
                <a:solidFill>
                  <a:srgbClr val="00B0F0"/>
                </a:solidFill>
                <a:latin typeface="Futura Medium" charset="0"/>
                <a:ea typeface="Futura Medium" charset="0"/>
                <a:cs typeface="Futura Medium"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nl"/>
              <a:t>Titel</a:t>
            </a:r>
          </a:p>
        </p:txBody>
      </p:sp>
      <p:sp>
        <p:nvSpPr>
          <p:cNvPr id="20" name="Espace réservé du texte 9"/>
          <p:cNvSpPr>
            <a:spLocks noGrp="1"/>
          </p:cNvSpPr>
          <p:nvPr>
            <p:ph type="body" sz="quarter" idx="23" hasCustomPrompt="1"/>
          </p:nvPr>
        </p:nvSpPr>
        <p:spPr>
          <a:xfrm>
            <a:off x="7955413" y="4608612"/>
            <a:ext cx="2880000" cy="801520"/>
          </a:xfrm>
          <a:prstGeom prst="rect">
            <a:avLst/>
          </a:prstGeom>
        </p:spPr>
        <p:txBody>
          <a:bodyPr anchor="t"/>
          <a:lstStyle>
            <a:lvl1pPr algn="ctr">
              <a:defRPr sz="1400" b="0">
                <a:solidFill>
                  <a:srgbClr val="1E699D"/>
                </a:solidFill>
                <a:latin typeface="+mn-lt"/>
                <a:ea typeface="Futura Medium" charset="0"/>
                <a:cs typeface="Futura Medium"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nl"/>
              <a:t>Beschrijving</a:t>
            </a:r>
          </a:p>
        </p:txBody>
      </p:sp>
    </p:spTree>
    <p:extLst>
      <p:ext uri="{BB962C8B-B14F-4D97-AF65-F5344CB8AC3E}">
        <p14:creationId xmlns:p14="http://schemas.microsoft.com/office/powerpoint/2010/main" val="145767669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Disposition personnalisée">
    <p:spTree>
      <p:nvGrpSpPr>
        <p:cNvPr id="1" name=""/>
        <p:cNvGrpSpPr/>
        <p:nvPr/>
      </p:nvGrpSpPr>
      <p:grpSpPr>
        <a:xfrm>
          <a:off x="0" y="0"/>
          <a:ext cx="0" cy="0"/>
          <a:chOff x="0" y="0"/>
          <a:chExt cx="0" cy="0"/>
        </a:xfrm>
      </p:grpSpPr>
      <p:sp>
        <p:nvSpPr>
          <p:cNvPr id="7" name="Espace réservé pour une image  6"/>
          <p:cNvSpPr>
            <a:spLocks noGrp="1"/>
          </p:cNvSpPr>
          <p:nvPr>
            <p:ph type="pic" sz="quarter" idx="11" hasCustomPrompt="1"/>
          </p:nvPr>
        </p:nvSpPr>
        <p:spPr>
          <a:xfrm>
            <a:off x="1782915" y="2035891"/>
            <a:ext cx="2880000" cy="2160000"/>
          </a:xfrm>
          <a:prstGeom prst="rect">
            <a:avLst/>
          </a:prstGeom>
        </p:spPr>
        <p:txBody>
          <a:bodyPr/>
          <a:lstStyle>
            <a:lvl1pPr>
              <a:defRPr>
                <a:solidFill>
                  <a:srgbClr val="71FC1C"/>
                </a:solidFill>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nl"/>
              <a:t>Beeld</a:t>
            </a:r>
          </a:p>
        </p:txBody>
      </p:sp>
      <p:sp>
        <p:nvSpPr>
          <p:cNvPr id="10" name="Espace réservé du texte 9"/>
          <p:cNvSpPr>
            <a:spLocks noGrp="1"/>
          </p:cNvSpPr>
          <p:nvPr>
            <p:ph type="body" sz="quarter" idx="12" hasCustomPrompt="1"/>
          </p:nvPr>
        </p:nvSpPr>
        <p:spPr>
          <a:xfrm>
            <a:off x="1782915" y="4336225"/>
            <a:ext cx="2880000" cy="371008"/>
          </a:xfrm>
          <a:prstGeom prst="rect">
            <a:avLst/>
          </a:prstGeom>
        </p:spPr>
        <p:txBody>
          <a:bodyPr anchor="t"/>
          <a:lstStyle>
            <a:lvl1pPr algn="ctr">
              <a:defRPr sz="1800" b="0">
                <a:solidFill>
                  <a:srgbClr val="00B0F0"/>
                </a:solidFill>
                <a:latin typeface="Futura Medium" charset="0"/>
                <a:ea typeface="Futura Medium" charset="0"/>
                <a:cs typeface="Futura Medium"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nl"/>
              <a:t>Titel</a:t>
            </a:r>
          </a:p>
        </p:txBody>
      </p:sp>
      <p:sp>
        <p:nvSpPr>
          <p:cNvPr id="15" name="Espace réservé pour une image  6"/>
          <p:cNvSpPr>
            <a:spLocks noGrp="1"/>
          </p:cNvSpPr>
          <p:nvPr>
            <p:ph type="pic" sz="quarter" idx="17" hasCustomPrompt="1"/>
          </p:nvPr>
        </p:nvSpPr>
        <p:spPr>
          <a:xfrm>
            <a:off x="4869164" y="2035891"/>
            <a:ext cx="2880000" cy="2160000"/>
          </a:xfrm>
          <a:prstGeom prst="rect">
            <a:avLst/>
          </a:prstGeom>
        </p:spPr>
        <p:txBody>
          <a:bodyPr/>
          <a:lstStyle>
            <a:lvl1pPr>
              <a:defRPr>
                <a:solidFill>
                  <a:srgbClr val="71FC1C"/>
                </a:solidFill>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nl"/>
              <a:t>Beeld</a:t>
            </a:r>
          </a:p>
        </p:txBody>
      </p:sp>
      <p:sp>
        <p:nvSpPr>
          <p:cNvPr id="16" name="Espace réservé pour une image  6"/>
          <p:cNvSpPr>
            <a:spLocks noGrp="1"/>
          </p:cNvSpPr>
          <p:nvPr>
            <p:ph type="pic" sz="quarter" idx="18" hasCustomPrompt="1"/>
          </p:nvPr>
        </p:nvSpPr>
        <p:spPr>
          <a:xfrm>
            <a:off x="7955413" y="2035891"/>
            <a:ext cx="2880000" cy="2160000"/>
          </a:xfrm>
          <a:prstGeom prst="rect">
            <a:avLst/>
          </a:prstGeom>
        </p:spPr>
        <p:txBody>
          <a:bodyPr/>
          <a:lstStyle>
            <a:lvl1pPr algn="ctr">
              <a:defRPr>
                <a:solidFill>
                  <a:srgbClr val="71FC1C"/>
                </a:solidFill>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nl"/>
              <a:t>Beeld</a:t>
            </a:r>
          </a:p>
        </p:txBody>
      </p:sp>
      <p:sp>
        <p:nvSpPr>
          <p:cNvPr id="17" name="Espace réservé du texte 9"/>
          <p:cNvSpPr>
            <a:spLocks noGrp="1"/>
          </p:cNvSpPr>
          <p:nvPr>
            <p:ph type="body" sz="quarter" idx="19" hasCustomPrompt="1"/>
          </p:nvPr>
        </p:nvSpPr>
        <p:spPr>
          <a:xfrm>
            <a:off x="1782915" y="4718474"/>
            <a:ext cx="2880000" cy="801520"/>
          </a:xfrm>
          <a:prstGeom prst="rect">
            <a:avLst/>
          </a:prstGeom>
        </p:spPr>
        <p:txBody>
          <a:bodyPr anchor="t"/>
          <a:lstStyle>
            <a:lvl1pPr algn="ctr">
              <a:defRPr sz="1400" b="0">
                <a:solidFill>
                  <a:srgbClr val="1E699D"/>
                </a:solidFill>
                <a:latin typeface="+mn-lt"/>
                <a:ea typeface="Futura Medium" charset="0"/>
                <a:cs typeface="Futura Medium"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nl"/>
              <a:t>Beschrijving</a:t>
            </a:r>
          </a:p>
        </p:txBody>
      </p:sp>
      <p:sp>
        <p:nvSpPr>
          <p:cNvPr id="18" name="Espace réservé du texte 9"/>
          <p:cNvSpPr>
            <a:spLocks noGrp="1"/>
          </p:cNvSpPr>
          <p:nvPr>
            <p:ph type="body" sz="quarter" idx="20" hasCustomPrompt="1"/>
          </p:nvPr>
        </p:nvSpPr>
        <p:spPr>
          <a:xfrm>
            <a:off x="4869164" y="4336225"/>
            <a:ext cx="2880000" cy="371008"/>
          </a:xfrm>
          <a:prstGeom prst="rect">
            <a:avLst/>
          </a:prstGeom>
        </p:spPr>
        <p:txBody>
          <a:bodyPr anchor="t"/>
          <a:lstStyle>
            <a:lvl1pPr algn="ctr">
              <a:defRPr sz="1800" b="0">
                <a:solidFill>
                  <a:srgbClr val="00B0F0"/>
                </a:solidFill>
                <a:latin typeface="Futura Medium" charset="0"/>
                <a:ea typeface="Futura Medium" charset="0"/>
                <a:cs typeface="Futura Medium"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nl"/>
              <a:t>Titel</a:t>
            </a:r>
          </a:p>
        </p:txBody>
      </p:sp>
      <p:sp>
        <p:nvSpPr>
          <p:cNvPr id="19" name="Espace réservé du texte 9"/>
          <p:cNvSpPr>
            <a:spLocks noGrp="1"/>
          </p:cNvSpPr>
          <p:nvPr>
            <p:ph type="body" sz="quarter" idx="21" hasCustomPrompt="1"/>
          </p:nvPr>
        </p:nvSpPr>
        <p:spPr>
          <a:xfrm>
            <a:off x="4869164" y="4718474"/>
            <a:ext cx="2880000" cy="801520"/>
          </a:xfrm>
          <a:prstGeom prst="rect">
            <a:avLst/>
          </a:prstGeom>
        </p:spPr>
        <p:txBody>
          <a:bodyPr anchor="t"/>
          <a:lstStyle>
            <a:lvl1pPr algn="ctr">
              <a:defRPr sz="1400" b="0">
                <a:solidFill>
                  <a:srgbClr val="1E699D"/>
                </a:solidFill>
                <a:latin typeface="+mn-lt"/>
                <a:ea typeface="Futura Medium" charset="0"/>
                <a:cs typeface="Futura Medium"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nl"/>
              <a:t>Beschrijving</a:t>
            </a:r>
          </a:p>
        </p:txBody>
      </p:sp>
      <p:sp>
        <p:nvSpPr>
          <p:cNvPr id="20" name="Espace réservé du texte 9"/>
          <p:cNvSpPr>
            <a:spLocks noGrp="1"/>
          </p:cNvSpPr>
          <p:nvPr>
            <p:ph type="body" sz="quarter" idx="22" hasCustomPrompt="1"/>
          </p:nvPr>
        </p:nvSpPr>
        <p:spPr>
          <a:xfrm>
            <a:off x="7955413" y="4336225"/>
            <a:ext cx="2880000" cy="371008"/>
          </a:xfrm>
          <a:prstGeom prst="rect">
            <a:avLst/>
          </a:prstGeom>
        </p:spPr>
        <p:txBody>
          <a:bodyPr anchor="t"/>
          <a:lstStyle>
            <a:lvl1pPr algn="ctr">
              <a:defRPr sz="1800" b="0">
                <a:solidFill>
                  <a:srgbClr val="00B0F0"/>
                </a:solidFill>
                <a:latin typeface="Futura Medium" charset="0"/>
                <a:ea typeface="Futura Medium" charset="0"/>
                <a:cs typeface="Futura Medium"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nl"/>
              <a:t>Titel</a:t>
            </a:r>
          </a:p>
        </p:txBody>
      </p:sp>
      <p:sp>
        <p:nvSpPr>
          <p:cNvPr id="21" name="Espace réservé du texte 9"/>
          <p:cNvSpPr>
            <a:spLocks noGrp="1"/>
          </p:cNvSpPr>
          <p:nvPr>
            <p:ph type="body" sz="quarter" idx="23" hasCustomPrompt="1"/>
          </p:nvPr>
        </p:nvSpPr>
        <p:spPr>
          <a:xfrm>
            <a:off x="7955413" y="4718474"/>
            <a:ext cx="2880000" cy="801520"/>
          </a:xfrm>
          <a:prstGeom prst="rect">
            <a:avLst/>
          </a:prstGeom>
        </p:spPr>
        <p:txBody>
          <a:bodyPr anchor="t"/>
          <a:lstStyle>
            <a:lvl1pPr algn="ctr">
              <a:defRPr sz="1400" b="0">
                <a:solidFill>
                  <a:srgbClr val="1E699D"/>
                </a:solidFill>
                <a:latin typeface="+mn-lt"/>
                <a:ea typeface="Futura Medium" charset="0"/>
                <a:cs typeface="Futura Medium"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nl"/>
              <a:t>Beschrijving</a:t>
            </a:r>
          </a:p>
        </p:txBody>
      </p:sp>
      <p:sp>
        <p:nvSpPr>
          <p:cNvPr id="23" name="Title 1">
            <a:extLst>
              <a:ext uri="{FF2B5EF4-FFF2-40B4-BE49-F238E27FC236}">
                <a16:creationId xmlns:a16="http://schemas.microsoft.com/office/drawing/2014/main" id="{0743AD47-AD98-4138-A7E5-81829C4859FF}"/>
              </a:ext>
            </a:extLst>
          </p:cNvPr>
          <p:cNvSpPr>
            <a:spLocks noGrp="1"/>
          </p:cNvSpPr>
          <p:nvPr>
            <p:ph type="title"/>
          </p:nvPr>
        </p:nvSpPr>
        <p:spPr>
          <a:xfrm>
            <a:off x="586503" y="365127"/>
            <a:ext cx="9570884" cy="614684"/>
          </a:xfrm>
          <a:prstGeom prst="rect">
            <a:avLst/>
          </a:prstGeom>
        </p:spPr>
        <p:txBody>
          <a:bodyPr>
            <a:normAutofit/>
          </a:bodyPr>
          <a:lstStyle>
            <a:lvl1pPr>
              <a:defRPr sz="3200">
                <a:solidFill>
                  <a:srgbClr val="1E699D"/>
                </a:solidFill>
                <a:latin typeface="Futura Medium" charset="0"/>
                <a:ea typeface="Futura Medium" charset="0"/>
                <a:cs typeface="Futura Medium" charset="0"/>
              </a:defRPr>
            </a:lvl1pPr>
          </a:lstStyle>
          <a:p>
            <a:r>
              <a:rPr lang="nl"/>
              <a:t>De stijl van de titel wijzigen</a:t>
            </a:r>
            <a:endParaRPr lang="en-US"/>
          </a:p>
        </p:txBody>
      </p:sp>
      <p:sp>
        <p:nvSpPr>
          <p:cNvPr id="26" name="Espace réservé du numéro de diapositive 2">
            <a:extLst>
              <a:ext uri="{FF2B5EF4-FFF2-40B4-BE49-F238E27FC236}">
                <a16:creationId xmlns:a16="http://schemas.microsoft.com/office/drawing/2014/main" id="{7643BC46-734D-4C75-AD72-07D544D2F65B}"/>
              </a:ext>
            </a:extLst>
          </p:cNvPr>
          <p:cNvSpPr>
            <a:spLocks noGrp="1"/>
          </p:cNvSpPr>
          <p:nvPr>
            <p:ph type="sldNum" sz="quarter" idx="10"/>
          </p:nvPr>
        </p:nvSpPr>
        <p:spPr>
          <a:xfrm>
            <a:off x="11120926" y="6388815"/>
            <a:ext cx="844039" cy="36512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FCF0D27-783A-4A41-A067-B898C8DC56C7}" type="slidenum">
              <a:rPr kumimoji="0" lang="fr-FR" sz="1200" b="0" i="0" u="none" strike="noStrike" kern="1200" cap="none" spc="0" normalizeH="0" baseline="0" noProof="0" smtClean="0">
                <a:ln>
                  <a:noFill/>
                </a:ln>
                <a:solidFill>
                  <a:srgbClr val="1E699D">
                    <a:lumMod val="50000"/>
                    <a:lumOff val="50000"/>
                  </a:srgb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‹nr.›</a:t>
            </a:fld>
            <a:endParaRPr kumimoji="0" lang="fr-FR" sz="1200" b="0" i="0" u="none" strike="noStrike" kern="1200" cap="none" spc="0" normalizeH="0" baseline="0" noProof="0">
              <a:ln>
                <a:noFill/>
              </a:ln>
              <a:solidFill>
                <a:srgbClr val="1E699D">
                  <a:lumMod val="50000"/>
                  <a:lumOff val="50000"/>
                </a:srgbClr>
              </a:solidFill>
              <a:effectLst/>
              <a:uLnTx/>
              <a:uFillTx/>
              <a:latin typeface="Calibri"/>
              <a:ea typeface="+mn-ea"/>
              <a:cs typeface="+mn-cs"/>
            </a:endParaRPr>
          </a:p>
        </p:txBody>
      </p:sp>
    </p:spTree>
    <p:extLst>
      <p:ext uri="{BB962C8B-B14F-4D97-AF65-F5344CB8AC3E}">
        <p14:creationId xmlns:p14="http://schemas.microsoft.com/office/powerpoint/2010/main" val="270670769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_Citation (clair)">
    <p:bg>
      <p:bgPr>
        <a:solidFill>
          <a:srgbClr val="1E699D"/>
        </a:solidFill>
        <a:effectLst/>
      </p:bgPr>
    </p:bg>
    <p:spTree>
      <p:nvGrpSpPr>
        <p:cNvPr id="1" name=""/>
        <p:cNvGrpSpPr/>
        <p:nvPr/>
      </p:nvGrpSpPr>
      <p:grpSpPr>
        <a:xfrm>
          <a:off x="0" y="0"/>
          <a:ext cx="0" cy="0"/>
          <a:chOff x="0" y="0"/>
          <a:chExt cx="0" cy="0"/>
        </a:xfrm>
      </p:grpSpPr>
      <p:pic>
        <p:nvPicPr>
          <p:cNvPr id="7" name="Image 6"/>
          <p:cNvPicPr>
            <a:picLocks noChangeAspect="1"/>
          </p:cNvPicPr>
          <p:nvPr userDrawn="1"/>
        </p:nvPicPr>
        <p:blipFill>
          <a:blip r:embed="rId2">
            <a:alphaModFix amt="20000"/>
            <a:extLst>
              <a:ext uri="{BEBA8EAE-BF5A-486C-A8C5-ECC9F3942E4B}">
                <a14:imgProps xmlns:a14="http://schemas.microsoft.com/office/drawing/2010/main">
                  <a14:imgLayer r:embed="rId3">
                    <a14:imgEffect>
                      <a14:saturation sat="33000"/>
                    </a14:imgEffect>
                  </a14:imgLayer>
                </a14:imgProps>
              </a:ext>
              <a:ext uri="{28A0092B-C50C-407E-A947-70E740481C1C}">
                <a14:useLocalDpi xmlns:a14="http://schemas.microsoft.com/office/drawing/2010/main" val="0"/>
              </a:ext>
            </a:extLst>
          </a:blip>
          <a:stretch>
            <a:fillRect/>
          </a:stretch>
        </p:blipFill>
        <p:spPr>
          <a:xfrm>
            <a:off x="-748804" y="-57663"/>
            <a:ext cx="12192000" cy="4543602"/>
          </a:xfrm>
          <a:prstGeom prst="rect">
            <a:avLst/>
          </a:prstGeom>
        </p:spPr>
      </p:pic>
      <p:sp>
        <p:nvSpPr>
          <p:cNvPr id="6" name="Title 1"/>
          <p:cNvSpPr>
            <a:spLocks noGrp="1"/>
          </p:cNvSpPr>
          <p:nvPr>
            <p:ph type="title" hasCustomPrompt="1"/>
          </p:nvPr>
        </p:nvSpPr>
        <p:spPr>
          <a:xfrm>
            <a:off x="731520" y="1795893"/>
            <a:ext cx="10728960" cy="2690046"/>
          </a:xfrm>
          <a:prstGeom prst="rect">
            <a:avLst/>
          </a:prstGeom>
        </p:spPr>
        <p:txBody>
          <a:bodyPr>
            <a:normAutofit/>
          </a:bodyPr>
          <a:lstStyle>
            <a:lvl1pPr algn="ctr">
              <a:defRPr sz="3600" i="1">
                <a:solidFill>
                  <a:schemeClr val="bg1"/>
                </a:solidFill>
                <a:latin typeface="Futura Medium" charset="0"/>
                <a:ea typeface="Futura Medium" charset="0"/>
                <a:cs typeface="Futura Medium" charset="0"/>
              </a:defRPr>
            </a:lvl1pPr>
          </a:lstStyle>
          <a:p>
            <a:r>
              <a:rPr lang="nl"/>
              <a:t>Klik op de offerte en bewerk deze</a:t>
            </a:r>
            <a:endParaRPr lang="en-US"/>
          </a:p>
        </p:txBody>
      </p:sp>
      <p:sp>
        <p:nvSpPr>
          <p:cNvPr id="3" name="Rectangle 2">
            <a:extLst>
              <a:ext uri="{FF2B5EF4-FFF2-40B4-BE49-F238E27FC236}">
                <a16:creationId xmlns:a16="http://schemas.microsoft.com/office/drawing/2014/main" id="{FA214722-A2EE-4E39-B073-D4F4C8E59799}"/>
              </a:ext>
            </a:extLst>
          </p:cNvPr>
          <p:cNvSpPr/>
          <p:nvPr userDrawn="1"/>
        </p:nvSpPr>
        <p:spPr>
          <a:xfrm>
            <a:off x="917057" y="6141201"/>
            <a:ext cx="10526140" cy="523220"/>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 sz="1400" b="0" i="0" u="none" strike="noStrike" kern="1200" cap="none" spc="0" normalizeH="0" baseline="0" noProof="0">
                <a:ln>
                  <a:noFill/>
                </a:ln>
                <a:solidFill>
                  <a:srgbClr val="FFFFFF"/>
                </a:solidFill>
                <a:effectLst/>
                <a:uLnTx/>
                <a:uFillTx/>
                <a:latin typeface="Calibri"/>
                <a:ea typeface="+mn-ea"/>
                <a:cs typeface="+mn-cs"/>
              </a:rPr>
              <a:t>Wetenschappelijke Vereniging voor Algemene Geneeskunde vzw</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 sz="1400" b="0" i="0" u="none" strike="noStrike" kern="1200" cap="none" spc="0" normalizeH="0" baseline="0" noProof="0">
                <a:ln>
                  <a:noFill/>
                </a:ln>
                <a:solidFill>
                  <a:srgbClr val="FFFFFF"/>
                </a:solidFill>
                <a:effectLst/>
                <a:uLnTx/>
                <a:uFillTx/>
                <a:latin typeface="Calibri"/>
                <a:ea typeface="+mn-ea"/>
                <a:cs typeface="+mn-cs"/>
              </a:rPr>
              <a:t>Suissestraat 8, 1060 Brussel │ +32 2 533 09 80 │ www.ssmg.be </a:t>
            </a:r>
          </a:p>
        </p:txBody>
      </p:sp>
      <p:pic>
        <p:nvPicPr>
          <p:cNvPr id="8" name="Espace réservé du contenu 5" descr="SSMG_SR(Rood)_Q_white.eps"/>
          <p:cNvPicPr>
            <a:picLocks noChangeAspect="1"/>
          </p:cNvPicPr>
          <p:nvPr userDrawn="1"/>
        </p:nvPicPr>
        <mc:AlternateContent xmlns:mc="http://schemas.openxmlformats.org/markup-compatibility/2006">
          <mc:Choice xmlns:mv="urn:schemas-microsoft-com:mac:vml" xmlns:ma="http://schemas.microsoft.com/office/mac/drawingml/2008/main" xmlns:p14="http://schemas.microsoft.com/office/powerpoint/2010/main" xmlns:a16="http://schemas.microsoft.com/office/drawing/2014/main" xmlns:a14="http://schemas.microsoft.com/office/drawing/2010/main" xmlns="" Requires="ma">
            <p:blipFill>
              <a:blip r:embed="rId4"/>
              <a:stretch>
                <a:fillRect/>
              </a:stretch>
            </p:blipFill>
          </mc:Choice>
          <mc:Fallback>
            <p:blipFill>
              <a:blip r:embed="rId5"/>
              <a:stretch>
                <a:fillRect/>
              </a:stretch>
            </p:blipFill>
          </mc:Fallback>
        </mc:AlternateContent>
        <p:spPr>
          <a:xfrm>
            <a:off x="4943817" y="4955209"/>
            <a:ext cx="2347993" cy="892175"/>
          </a:xfrm>
          <a:prstGeom prst="rect">
            <a:avLst/>
          </a:prstGeom>
        </p:spPr>
      </p:pic>
    </p:spTree>
    <p:extLst>
      <p:ext uri="{BB962C8B-B14F-4D97-AF65-F5344CB8AC3E}">
        <p14:creationId xmlns:p14="http://schemas.microsoft.com/office/powerpoint/2010/main" val="379524059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897924" y="3183137"/>
            <a:ext cx="10359736" cy="1817482"/>
          </a:xfrm>
          <a:prstGeom prst="rect">
            <a:avLst/>
          </a:prstGeom>
        </p:spPr>
        <p:txBody>
          <a:bodyPr anchor="b">
            <a:normAutofit/>
          </a:bodyPr>
          <a:lstStyle>
            <a:lvl1pPr algn="l">
              <a:defRPr sz="4000">
                <a:solidFill>
                  <a:srgbClr val="1E699D"/>
                </a:solidFill>
                <a:latin typeface="Futura Medium" charset="0"/>
                <a:ea typeface="Futura Medium" charset="0"/>
                <a:cs typeface="Futura Medium" charset="0"/>
              </a:defRPr>
            </a:lvl1pPr>
          </a:lstStyle>
          <a:p>
            <a:r>
              <a:rPr lang="nl"/>
              <a:t>Klik om een titel toe te voegen</a:t>
            </a:r>
            <a:endParaRPr lang="en-US"/>
          </a:p>
        </p:txBody>
      </p:sp>
      <p:sp>
        <p:nvSpPr>
          <p:cNvPr id="3" name="Subtitle 2"/>
          <p:cNvSpPr>
            <a:spLocks noGrp="1"/>
          </p:cNvSpPr>
          <p:nvPr>
            <p:ph type="subTitle" idx="1" hasCustomPrompt="1"/>
          </p:nvPr>
        </p:nvSpPr>
        <p:spPr>
          <a:xfrm>
            <a:off x="897921" y="5206582"/>
            <a:ext cx="10359736" cy="482158"/>
          </a:xfrm>
          <a:prstGeom prst="rect">
            <a:avLst/>
          </a:prstGeom>
        </p:spPr>
        <p:txBody>
          <a:bodyPr>
            <a:normAutofit/>
          </a:bodyPr>
          <a:lstStyle>
            <a:lvl1pPr marL="0" indent="0" algn="l">
              <a:buNone/>
              <a:defRPr sz="2400">
                <a:solidFill>
                  <a:srgbClr val="1E699D"/>
                </a:solidFill>
                <a:latin typeface="Futura Medium" charset="0"/>
                <a:ea typeface="Futura Medium" charset="0"/>
                <a:cs typeface="Futura Medium"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
              <a:t>Klik om een ondertiteling toe te voegen</a:t>
            </a:r>
            <a:endParaRPr lang="en-US"/>
          </a:p>
        </p:txBody>
      </p:sp>
      <p:pic>
        <p:nvPicPr>
          <p:cNvPr id="6" name="Image 5">
            <a:extLst>
              <a:ext uri="{FF2B5EF4-FFF2-40B4-BE49-F238E27FC236}">
                <a16:creationId xmlns:a16="http://schemas.microsoft.com/office/drawing/2014/main" id="{08E52A7B-E7D4-4963-A293-C313352A300A}"/>
              </a:ext>
            </a:extLst>
          </p:cNvPr>
          <p:cNvPicPr>
            <a:picLocks noChangeAspect="1"/>
          </p:cNvPicPr>
          <p:nvPr userDrawn="1"/>
        </p:nvPicPr>
        <p:blipFill>
          <a:blip r:embed="rId2"/>
          <a:stretch>
            <a:fillRect/>
          </a:stretch>
        </p:blipFill>
        <p:spPr>
          <a:xfrm>
            <a:off x="897923" y="536656"/>
            <a:ext cx="4494197" cy="1698288"/>
          </a:xfrm>
          <a:prstGeom prst="rect">
            <a:avLst/>
          </a:prstGeom>
        </p:spPr>
      </p:pic>
      <p:pic>
        <p:nvPicPr>
          <p:cNvPr id="13" name="Image 12"/>
          <p:cNvPicPr>
            <a:picLocks noChangeAspect="1"/>
          </p:cNvPicPr>
          <p:nvPr userDrawn="1"/>
        </p:nvPicPr>
        <p:blipFill>
          <a:blip r:embed="rId3">
            <a:alphaModFix amt="20000"/>
            <a:extLst>
              <a:ext uri="{28A0092B-C50C-407E-A947-70E740481C1C}">
                <a14:useLocalDpi xmlns:a14="http://schemas.microsoft.com/office/drawing/2010/main" val="0"/>
              </a:ext>
            </a:extLst>
          </a:blip>
          <a:stretch>
            <a:fillRect/>
          </a:stretch>
        </p:blipFill>
        <p:spPr>
          <a:xfrm>
            <a:off x="2025831" y="422057"/>
            <a:ext cx="8642625" cy="3220854"/>
          </a:xfrm>
          <a:prstGeom prst="rect">
            <a:avLst/>
          </a:prstGeom>
        </p:spPr>
      </p:pic>
      <p:sp>
        <p:nvSpPr>
          <p:cNvPr id="9" name="ZoneTexte 8">
            <a:extLst>
              <a:ext uri="{FF2B5EF4-FFF2-40B4-BE49-F238E27FC236}">
                <a16:creationId xmlns:a16="http://schemas.microsoft.com/office/drawing/2014/main" id="{4B57EF61-FBA6-48DE-A0F8-17B0C58C453F}"/>
              </a:ext>
            </a:extLst>
          </p:cNvPr>
          <p:cNvSpPr txBox="1"/>
          <p:nvPr userDrawn="1"/>
        </p:nvSpPr>
        <p:spPr>
          <a:xfrm>
            <a:off x="897921" y="6143555"/>
            <a:ext cx="10359737"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 sz="1400" b="0" i="0" u="none" strike="noStrike" kern="1200" cap="none" spc="0" normalizeH="0" baseline="0" noProof="0">
                <a:ln>
                  <a:noFill/>
                </a:ln>
                <a:solidFill>
                  <a:srgbClr val="FFFFFF">
                    <a:lumMod val="65000"/>
                  </a:srgbClr>
                </a:solidFill>
                <a:effectLst/>
                <a:uLnTx/>
                <a:uFillTx/>
                <a:latin typeface="Calibri"/>
                <a:ea typeface="+mn-ea"/>
                <a:cs typeface="+mn-cs"/>
              </a:rPr>
              <a:t>Wetenschappelijke Vereniging voor Algemene Geneeskunde vzw</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 sz="1400" b="0" i="0" u="none" strike="noStrike" kern="1200" cap="none" spc="0" normalizeH="0" baseline="0" noProof="0">
                <a:ln>
                  <a:noFill/>
                </a:ln>
                <a:solidFill>
                  <a:srgbClr val="FFFFFF">
                    <a:lumMod val="65000"/>
                  </a:srgbClr>
                </a:solidFill>
                <a:effectLst/>
                <a:uLnTx/>
                <a:uFillTx/>
                <a:latin typeface="Calibri"/>
                <a:ea typeface="+mn-ea"/>
                <a:cs typeface="+mn-cs"/>
              </a:rPr>
              <a:t>Suissestraat 8, 1060 Brussel │ +32 2 533 09 80 │ www.ssmg.be </a:t>
            </a:r>
          </a:p>
        </p:txBody>
      </p:sp>
      <p:cxnSp>
        <p:nvCxnSpPr>
          <p:cNvPr id="5" name="Connecteur droit 4">
            <a:extLst>
              <a:ext uri="{FF2B5EF4-FFF2-40B4-BE49-F238E27FC236}">
                <a16:creationId xmlns:a16="http://schemas.microsoft.com/office/drawing/2014/main" id="{81B7A26A-7F5E-4019-A271-E7CA70A03735}"/>
              </a:ext>
            </a:extLst>
          </p:cNvPr>
          <p:cNvCxnSpPr/>
          <p:nvPr userDrawn="1"/>
        </p:nvCxnSpPr>
        <p:spPr>
          <a:xfrm>
            <a:off x="1048285" y="5110385"/>
            <a:ext cx="3190431" cy="0"/>
          </a:xfrm>
          <a:prstGeom prst="line">
            <a:avLst/>
          </a:prstGeom>
          <a:ln>
            <a:solidFill>
              <a:srgbClr val="E84C06"/>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7011236"/>
      </p:ext>
    </p:extLst>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47" name="PlaceHolder 1"/>
          <p:cNvSpPr>
            <a:spLocks noGrp="1"/>
          </p:cNvSpPr>
          <p:nvPr>
            <p:ph type="title"/>
          </p:nvPr>
        </p:nvSpPr>
        <p:spPr>
          <a:xfrm>
            <a:off x="609480" y="273600"/>
            <a:ext cx="10972440" cy="1144800"/>
          </a:xfrm>
          <a:prstGeom prst="rect">
            <a:avLst/>
          </a:prstGeom>
        </p:spPr>
        <p:txBody>
          <a:bodyPr lIns="0" tIns="0" rIns="0" bIns="0" anchor="ctr"/>
          <a:lstStyle/>
          <a:p>
            <a:pPr algn="ctr"/>
            <a:endParaRPr lang="fr-FR" sz="4400" b="0" strike="noStrike" spc="-1">
              <a:latin typeface="Arial"/>
            </a:endParaRPr>
          </a:p>
        </p:txBody>
      </p:sp>
      <p:sp>
        <p:nvSpPr>
          <p:cNvPr id="48" name="PlaceHolder 2"/>
          <p:cNvSpPr>
            <a:spLocks noGrp="1"/>
          </p:cNvSpPr>
          <p:nvPr>
            <p:ph type="body"/>
          </p:nvPr>
        </p:nvSpPr>
        <p:spPr>
          <a:xfrm>
            <a:off x="609480" y="1604520"/>
            <a:ext cx="10972440" cy="3977280"/>
          </a:xfrm>
          <a:prstGeom prst="rect">
            <a:avLst/>
          </a:prstGeom>
        </p:spPr>
        <p:txBody>
          <a:bodyPr lIns="0" tIns="0" rIns="0" bIns="0">
            <a:normAutofit/>
          </a:bodyPr>
          <a:lstStyle/>
          <a:p>
            <a:endParaRPr lang="fr-FR" sz="3200" b="0" strike="noStrike" spc="-1">
              <a:latin typeface="Arial"/>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reserve="1">
  <p:cSld name="1_Titre et contenu">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75110" y="347364"/>
            <a:ext cx="9570884" cy="834409"/>
          </a:xfrm>
          <a:prstGeom prst="rect">
            <a:avLst/>
          </a:prstGeom>
        </p:spPr>
        <p:txBody>
          <a:bodyPr>
            <a:normAutofit/>
          </a:bodyPr>
          <a:lstStyle>
            <a:lvl1pPr>
              <a:defRPr sz="3600">
                <a:solidFill>
                  <a:schemeClr val="bg1"/>
                </a:solidFill>
                <a:latin typeface="Futura Medium" charset="0"/>
                <a:ea typeface="Futura Medium" charset="0"/>
                <a:cs typeface="Futura Medium" charset="0"/>
              </a:defRPr>
            </a:lvl1pPr>
          </a:lstStyle>
          <a:p>
            <a:r>
              <a:rPr lang="nl"/>
              <a:t>Inhoudsopgave</a:t>
            </a:r>
            <a:endParaRPr lang="en-US"/>
          </a:p>
        </p:txBody>
      </p:sp>
      <p:sp>
        <p:nvSpPr>
          <p:cNvPr id="3" name="Content Placeholder 2"/>
          <p:cNvSpPr>
            <a:spLocks noGrp="1"/>
          </p:cNvSpPr>
          <p:nvPr>
            <p:ph idx="1"/>
          </p:nvPr>
        </p:nvSpPr>
        <p:spPr>
          <a:xfrm>
            <a:off x="871363" y="1563881"/>
            <a:ext cx="9570885" cy="4613083"/>
          </a:xfrm>
          <a:prstGeom prst="rect">
            <a:avLst/>
          </a:prstGeom>
        </p:spPr>
        <p:txBody>
          <a:bodyPr/>
          <a:lstStyle>
            <a:lvl1pPr marL="514350" indent="-514350">
              <a:buSzPct val="80000"/>
              <a:buFont typeface="Arial" panose="020B0604020202020204" pitchFamily="34" charset="0"/>
              <a:buChar cha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nl"/>
              <a:t>Klik om te bewerken</a:t>
            </a:r>
          </a:p>
          <a:p>
            <a:pPr lvl="0"/>
            <a:endParaRPr lang="fr-FR"/>
          </a:p>
          <a:p>
            <a:pPr lvl="2"/>
            <a:endParaRPr lang="en-US"/>
          </a:p>
        </p:txBody>
      </p:sp>
      <p:sp>
        <p:nvSpPr>
          <p:cNvPr id="9" name="Rectangle 8"/>
          <p:cNvSpPr/>
          <p:nvPr userDrawn="1"/>
        </p:nvSpPr>
        <p:spPr>
          <a:xfrm>
            <a:off x="1907687" y="1019854"/>
            <a:ext cx="2352340" cy="36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FFFFFF"/>
              </a:solidFill>
              <a:effectLst/>
              <a:uLnTx/>
              <a:uFillTx/>
              <a:latin typeface="Calibri"/>
              <a:ea typeface="+mn-ea"/>
              <a:cs typeface="+mn-cs"/>
            </a:endParaRPr>
          </a:p>
        </p:txBody>
      </p:sp>
    </p:spTree>
    <p:extLst>
      <p:ext uri="{BB962C8B-B14F-4D97-AF65-F5344CB8AC3E}">
        <p14:creationId xmlns:p14="http://schemas.microsoft.com/office/powerpoint/2010/main" val="231709590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itre et contenu">
    <p:spTree>
      <p:nvGrpSpPr>
        <p:cNvPr id="1" name=""/>
        <p:cNvGrpSpPr/>
        <p:nvPr/>
      </p:nvGrpSpPr>
      <p:grpSpPr>
        <a:xfrm>
          <a:off x="0" y="0"/>
          <a:ext cx="0" cy="0"/>
          <a:chOff x="0" y="0"/>
          <a:chExt cx="0" cy="0"/>
        </a:xfrm>
      </p:grpSpPr>
      <p:sp>
        <p:nvSpPr>
          <p:cNvPr id="3" name="Content Placeholder 2"/>
          <p:cNvSpPr>
            <a:spLocks noGrp="1"/>
          </p:cNvSpPr>
          <p:nvPr>
            <p:ph idx="1"/>
          </p:nvPr>
        </p:nvSpPr>
        <p:spPr>
          <a:xfrm>
            <a:off x="837179" y="1307691"/>
            <a:ext cx="10591396" cy="4869273"/>
          </a:xfrm>
          <a:prstGeom prst="rect">
            <a:avLst/>
          </a:prstGeom>
        </p:spPr>
        <p:txBody>
          <a:bodyPr/>
          <a:lstStyle>
            <a:lvl1pPr marL="358775" indent="-358775">
              <a:lnSpc>
                <a:spcPct val="100000"/>
              </a:lnSpc>
              <a:spcBef>
                <a:spcPts val="0"/>
              </a:spcBef>
              <a:spcAft>
                <a:spcPts val="600"/>
              </a:spcAft>
              <a:defRPr>
                <a:solidFill>
                  <a:srgbClr val="00B0F0"/>
                </a:solidFill>
              </a:defRPr>
            </a:lvl1pPr>
            <a:lvl2pPr marL="896938" marR="0" indent="-439738" algn="l" defTabSz="914400" rtl="0" eaLnBrk="1" fontAlgn="auto" latinLnBrk="0" hangingPunct="1">
              <a:lnSpc>
                <a:spcPct val="100000"/>
              </a:lnSpc>
              <a:spcBef>
                <a:spcPts val="500"/>
              </a:spcBef>
              <a:spcAft>
                <a:spcPts val="0"/>
              </a:spcAft>
              <a:buClr>
                <a:srgbClr val="71FC1C"/>
              </a:buClr>
              <a:buSzTx/>
              <a:buFont typeface="Wingdings" panose="05000000000000000000" pitchFamily="2" charset="2"/>
              <a:buChar char="ü"/>
              <a:tabLst/>
              <a:defRPr>
                <a:solidFill>
                  <a:srgbClr val="1E699D"/>
                </a:solidFill>
              </a:defRPr>
            </a:lvl2pPr>
            <a:lvl3pPr>
              <a:defRPr>
                <a:solidFill>
                  <a:srgbClr val="1E699D"/>
                </a:solidFill>
              </a:defRPr>
            </a:lvl3pPr>
            <a:lvl4pPr>
              <a:defRPr>
                <a:solidFill>
                  <a:srgbClr val="1E699D"/>
                </a:solidFill>
              </a:defRPr>
            </a:lvl4pPr>
            <a:lvl5pPr>
              <a:defRPr>
                <a:solidFill>
                  <a:srgbClr val="1E699D"/>
                </a:solidFill>
              </a:defRPr>
            </a:lvl5pPr>
          </a:lstStyle>
          <a:p>
            <a:pPr lvl="0"/>
            <a:r>
              <a:rPr lang="nl"/>
              <a:t>Klik om te bewerken</a:t>
            </a:r>
          </a:p>
          <a:p>
            <a:pPr lvl="1"/>
            <a:r>
              <a:rPr lang="nl"/>
              <a:t>Klik om te bewerken</a:t>
            </a:r>
          </a:p>
          <a:p>
            <a:pPr lvl="1"/>
            <a:endParaRPr lang="fr-FR"/>
          </a:p>
        </p:txBody>
      </p:sp>
      <p:sp>
        <p:nvSpPr>
          <p:cNvPr id="10" name="Title 1">
            <a:extLst>
              <a:ext uri="{FF2B5EF4-FFF2-40B4-BE49-F238E27FC236}">
                <a16:creationId xmlns:a16="http://schemas.microsoft.com/office/drawing/2014/main" id="{F184F793-4829-4F88-BE8A-7684593A5789}"/>
              </a:ext>
            </a:extLst>
          </p:cNvPr>
          <p:cNvSpPr>
            <a:spLocks noGrp="1"/>
          </p:cNvSpPr>
          <p:nvPr>
            <p:ph type="title"/>
          </p:nvPr>
        </p:nvSpPr>
        <p:spPr>
          <a:xfrm>
            <a:off x="586503" y="365127"/>
            <a:ext cx="10842072" cy="614684"/>
          </a:xfrm>
          <a:prstGeom prst="rect">
            <a:avLst/>
          </a:prstGeom>
        </p:spPr>
        <p:txBody>
          <a:bodyPr>
            <a:normAutofit/>
          </a:bodyPr>
          <a:lstStyle>
            <a:lvl1pPr>
              <a:defRPr sz="3200">
                <a:solidFill>
                  <a:srgbClr val="1E699D"/>
                </a:solidFill>
                <a:latin typeface="Futura Medium" charset="0"/>
                <a:ea typeface="Futura Medium" charset="0"/>
                <a:cs typeface="Futura Medium" charset="0"/>
              </a:defRPr>
            </a:lvl1pPr>
          </a:lstStyle>
          <a:p>
            <a:r>
              <a:rPr lang="nl"/>
              <a:t>De stijl van de titel wijzigen</a:t>
            </a:r>
            <a:endParaRPr lang="en-US"/>
          </a:p>
        </p:txBody>
      </p:sp>
      <p:sp>
        <p:nvSpPr>
          <p:cNvPr id="12" name="Espace réservé du numéro de diapositive 2">
            <a:extLst>
              <a:ext uri="{FF2B5EF4-FFF2-40B4-BE49-F238E27FC236}">
                <a16:creationId xmlns:a16="http://schemas.microsoft.com/office/drawing/2014/main" id="{0BCAEF97-7B65-4848-8AE8-7E84BE5F5898}"/>
              </a:ext>
            </a:extLst>
          </p:cNvPr>
          <p:cNvSpPr>
            <a:spLocks noGrp="1"/>
          </p:cNvSpPr>
          <p:nvPr>
            <p:ph type="sldNum" sz="quarter" idx="10"/>
          </p:nvPr>
        </p:nvSpPr>
        <p:spPr>
          <a:xfrm>
            <a:off x="11120926" y="6388815"/>
            <a:ext cx="844039" cy="36512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FCF0D27-783A-4A41-A067-B898C8DC56C7}" type="slidenum">
              <a:rPr kumimoji="0" lang="fr-FR" sz="1200" b="0" i="0" u="none" strike="noStrike" kern="1200" cap="none" spc="0" normalizeH="0" baseline="0" noProof="0" smtClean="0">
                <a:ln>
                  <a:noFill/>
                </a:ln>
                <a:solidFill>
                  <a:srgbClr val="1E699D">
                    <a:lumMod val="50000"/>
                    <a:lumOff val="50000"/>
                  </a:srgb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‹nr.›</a:t>
            </a:fld>
            <a:endParaRPr kumimoji="0" lang="fr-FR" sz="1200" b="0" i="0" u="none" strike="noStrike" kern="1200" cap="none" spc="0" normalizeH="0" baseline="0" noProof="0">
              <a:ln>
                <a:noFill/>
              </a:ln>
              <a:solidFill>
                <a:srgbClr val="1E699D">
                  <a:lumMod val="50000"/>
                  <a:lumOff val="50000"/>
                </a:srgbClr>
              </a:solidFill>
              <a:effectLst/>
              <a:uLnTx/>
              <a:uFillTx/>
              <a:latin typeface="Calibri"/>
              <a:ea typeface="+mn-ea"/>
              <a:cs typeface="+mn-cs"/>
            </a:endParaRPr>
          </a:p>
        </p:txBody>
      </p:sp>
    </p:spTree>
    <p:extLst>
      <p:ext uri="{BB962C8B-B14F-4D97-AF65-F5344CB8AC3E}">
        <p14:creationId xmlns:p14="http://schemas.microsoft.com/office/powerpoint/2010/main" val="101331986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Deux contenus">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38200" y="1506329"/>
            <a:ext cx="5181600" cy="4351338"/>
          </a:xfrm>
          <a:prstGeom prst="rect">
            <a:avLst/>
          </a:prstGeom>
        </p:spPr>
        <p:txBody>
          <a:bodyPr/>
          <a:lstStyle>
            <a:lvl1pPr marL="358775" indent="-358775" algn="just">
              <a:defRPr>
                <a:solidFill>
                  <a:srgbClr val="00B0F0"/>
                </a:solidFill>
              </a:defRPr>
            </a:lvl1pPr>
            <a:lvl2pPr>
              <a:buClr>
                <a:srgbClr val="71FC1C"/>
              </a:buClr>
              <a:defRPr>
                <a:solidFill>
                  <a:srgbClr val="1E699D"/>
                </a:solidFill>
              </a:defRPr>
            </a:lvl2pPr>
            <a:lvl3pPr>
              <a:buClr>
                <a:srgbClr val="71FC1C"/>
              </a:buClr>
              <a:defRPr>
                <a:solidFill>
                  <a:srgbClr val="1E699D"/>
                </a:solidFill>
              </a:defRPr>
            </a:lvl3pPr>
            <a:lvl4pPr>
              <a:buClr>
                <a:srgbClr val="71FC1C"/>
              </a:buClr>
              <a:defRPr>
                <a:solidFill>
                  <a:srgbClr val="1E699D"/>
                </a:solidFill>
              </a:defRPr>
            </a:lvl4pPr>
            <a:lvl5pPr>
              <a:buClr>
                <a:srgbClr val="71FC1C"/>
              </a:buClr>
              <a:defRPr>
                <a:solidFill>
                  <a:srgbClr val="1E699D"/>
                </a:solidFill>
              </a:defRPr>
            </a:lvl5pPr>
          </a:lstStyle>
          <a:p>
            <a:pPr lvl="0"/>
            <a:r>
              <a:rPr lang="nl"/>
              <a:t>Klik om te bewerken</a:t>
            </a:r>
          </a:p>
          <a:p>
            <a:pPr lvl="1"/>
            <a:r>
              <a:rPr lang="nl"/>
              <a:t>Tweede niveau</a:t>
            </a:r>
          </a:p>
          <a:p>
            <a:pPr lvl="2"/>
            <a:r>
              <a:rPr lang="nl"/>
              <a:t>Derde niveau</a:t>
            </a:r>
          </a:p>
        </p:txBody>
      </p:sp>
      <p:sp>
        <p:nvSpPr>
          <p:cNvPr id="4" name="Content Placeholder 3"/>
          <p:cNvSpPr>
            <a:spLocks noGrp="1"/>
          </p:cNvSpPr>
          <p:nvPr>
            <p:ph sz="half" idx="2"/>
          </p:nvPr>
        </p:nvSpPr>
        <p:spPr>
          <a:xfrm>
            <a:off x="6172203" y="1506329"/>
            <a:ext cx="5181600" cy="4351338"/>
          </a:xfrm>
          <a:prstGeom prst="rect">
            <a:avLst/>
          </a:prstGeom>
        </p:spPr>
        <p:txBody>
          <a:bodyPr/>
          <a:lstStyle>
            <a:lvl1pPr marL="358775" indent="-358775" algn="just">
              <a:defRPr>
                <a:solidFill>
                  <a:srgbClr val="00B0F0"/>
                </a:solidFill>
              </a:defRPr>
            </a:lvl1pPr>
            <a:lvl2pPr>
              <a:buClr>
                <a:srgbClr val="71FC1C"/>
              </a:buClr>
              <a:defRPr>
                <a:solidFill>
                  <a:srgbClr val="1E699D"/>
                </a:solidFill>
              </a:defRPr>
            </a:lvl2pPr>
            <a:lvl3pPr>
              <a:buClr>
                <a:srgbClr val="71FC1C"/>
              </a:buClr>
              <a:defRPr>
                <a:solidFill>
                  <a:srgbClr val="1E699D"/>
                </a:solidFill>
              </a:defRPr>
            </a:lvl3pPr>
            <a:lvl4pPr>
              <a:buClr>
                <a:srgbClr val="71FC1C"/>
              </a:buClr>
              <a:defRPr>
                <a:solidFill>
                  <a:srgbClr val="1E699D"/>
                </a:solidFill>
              </a:defRPr>
            </a:lvl4pPr>
            <a:lvl5pPr>
              <a:buClr>
                <a:srgbClr val="71FC1C"/>
              </a:buClr>
              <a:defRPr>
                <a:solidFill>
                  <a:srgbClr val="1E699D"/>
                </a:solidFill>
              </a:defRPr>
            </a:lvl5pPr>
          </a:lstStyle>
          <a:p>
            <a:pPr lvl="0"/>
            <a:r>
              <a:rPr lang="nl"/>
              <a:t>Klik om te bewerken</a:t>
            </a:r>
          </a:p>
          <a:p>
            <a:pPr lvl="1"/>
            <a:r>
              <a:rPr lang="nl"/>
              <a:t>Tweede niveau</a:t>
            </a:r>
          </a:p>
          <a:p>
            <a:pPr lvl="2"/>
            <a:r>
              <a:rPr lang="nl"/>
              <a:t>Derde niveau</a:t>
            </a:r>
          </a:p>
        </p:txBody>
      </p:sp>
      <p:sp>
        <p:nvSpPr>
          <p:cNvPr id="12" name="Title 1">
            <a:extLst>
              <a:ext uri="{FF2B5EF4-FFF2-40B4-BE49-F238E27FC236}">
                <a16:creationId xmlns:a16="http://schemas.microsoft.com/office/drawing/2014/main" id="{220A913A-1893-4F44-B347-CE7F748A1B2E}"/>
              </a:ext>
            </a:extLst>
          </p:cNvPr>
          <p:cNvSpPr>
            <a:spLocks noGrp="1"/>
          </p:cNvSpPr>
          <p:nvPr>
            <p:ph type="title" hasCustomPrompt="1"/>
          </p:nvPr>
        </p:nvSpPr>
        <p:spPr>
          <a:xfrm>
            <a:off x="586503" y="365127"/>
            <a:ext cx="9570884" cy="614684"/>
          </a:xfrm>
          <a:prstGeom prst="rect">
            <a:avLst/>
          </a:prstGeom>
        </p:spPr>
        <p:txBody>
          <a:bodyPr>
            <a:normAutofit/>
          </a:bodyPr>
          <a:lstStyle>
            <a:lvl1pPr>
              <a:defRPr sz="3200">
                <a:solidFill>
                  <a:srgbClr val="1E699D"/>
                </a:solidFill>
                <a:latin typeface="Futura Medium" charset="0"/>
                <a:ea typeface="Futura Medium" charset="0"/>
                <a:cs typeface="Futura Medium" charset="0"/>
              </a:defRPr>
            </a:lvl1pPr>
          </a:lstStyle>
          <a:p>
            <a:r>
              <a:rPr lang="nl"/>
              <a:t>Klik om de titel te bewerken</a:t>
            </a:r>
            <a:endParaRPr lang="en-US"/>
          </a:p>
        </p:txBody>
      </p:sp>
      <p:sp>
        <p:nvSpPr>
          <p:cNvPr id="14" name="Espace réservé du numéro de diapositive 2">
            <a:extLst>
              <a:ext uri="{FF2B5EF4-FFF2-40B4-BE49-F238E27FC236}">
                <a16:creationId xmlns:a16="http://schemas.microsoft.com/office/drawing/2014/main" id="{66007452-C68C-487F-83C1-637F3D720D1E}"/>
              </a:ext>
            </a:extLst>
          </p:cNvPr>
          <p:cNvSpPr>
            <a:spLocks noGrp="1"/>
          </p:cNvSpPr>
          <p:nvPr>
            <p:ph type="sldNum" sz="quarter" idx="10"/>
          </p:nvPr>
        </p:nvSpPr>
        <p:spPr>
          <a:xfrm>
            <a:off x="11120926" y="6388815"/>
            <a:ext cx="844039" cy="36512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FCF0D27-783A-4A41-A067-B898C8DC56C7}" type="slidenum">
              <a:rPr kumimoji="0" lang="fr-FR" sz="1200" b="0" i="0" u="none" strike="noStrike" kern="1200" cap="none" spc="0" normalizeH="0" baseline="0" noProof="0" smtClean="0">
                <a:ln>
                  <a:noFill/>
                </a:ln>
                <a:solidFill>
                  <a:srgbClr val="1E699D">
                    <a:lumMod val="50000"/>
                    <a:lumOff val="50000"/>
                  </a:srgb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‹nr.›</a:t>
            </a:fld>
            <a:endParaRPr kumimoji="0" lang="fr-FR" sz="1200" b="0" i="0" u="none" strike="noStrike" kern="1200" cap="none" spc="0" normalizeH="0" baseline="0" noProof="0">
              <a:ln>
                <a:noFill/>
              </a:ln>
              <a:solidFill>
                <a:srgbClr val="1E699D">
                  <a:lumMod val="50000"/>
                  <a:lumOff val="50000"/>
                </a:srgbClr>
              </a:solidFill>
              <a:effectLst/>
              <a:uLnTx/>
              <a:uFillTx/>
              <a:latin typeface="Calibri"/>
              <a:ea typeface="+mn-ea"/>
              <a:cs typeface="+mn-cs"/>
            </a:endParaRPr>
          </a:p>
        </p:txBody>
      </p:sp>
    </p:spTree>
    <p:extLst>
      <p:ext uri="{BB962C8B-B14F-4D97-AF65-F5344CB8AC3E}">
        <p14:creationId xmlns:p14="http://schemas.microsoft.com/office/powerpoint/2010/main" val="340649103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itre seul">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59BE6678-5723-479F-9F60-F37F79D98E47}"/>
              </a:ext>
            </a:extLst>
          </p:cNvPr>
          <p:cNvSpPr>
            <a:spLocks noGrp="1"/>
          </p:cNvSpPr>
          <p:nvPr>
            <p:ph type="title" hasCustomPrompt="1"/>
          </p:nvPr>
        </p:nvSpPr>
        <p:spPr>
          <a:xfrm>
            <a:off x="586503" y="365127"/>
            <a:ext cx="9570884" cy="614684"/>
          </a:xfrm>
          <a:prstGeom prst="rect">
            <a:avLst/>
          </a:prstGeom>
        </p:spPr>
        <p:txBody>
          <a:bodyPr>
            <a:normAutofit/>
          </a:bodyPr>
          <a:lstStyle>
            <a:lvl1pPr>
              <a:defRPr sz="3200">
                <a:solidFill>
                  <a:srgbClr val="1E699D"/>
                </a:solidFill>
                <a:latin typeface="Futura Medium" charset="0"/>
                <a:ea typeface="Futura Medium" charset="0"/>
                <a:cs typeface="Futura Medium" charset="0"/>
              </a:defRPr>
            </a:lvl1pPr>
          </a:lstStyle>
          <a:p>
            <a:r>
              <a:rPr lang="nl"/>
              <a:t>Klik om de titel te bewerken</a:t>
            </a:r>
            <a:endParaRPr lang="en-US"/>
          </a:p>
        </p:txBody>
      </p:sp>
      <p:sp>
        <p:nvSpPr>
          <p:cNvPr id="12" name="Espace réservé du numéro de diapositive 2">
            <a:extLst>
              <a:ext uri="{FF2B5EF4-FFF2-40B4-BE49-F238E27FC236}">
                <a16:creationId xmlns:a16="http://schemas.microsoft.com/office/drawing/2014/main" id="{AB004553-05E8-487D-A419-086617D0B5E2}"/>
              </a:ext>
            </a:extLst>
          </p:cNvPr>
          <p:cNvSpPr>
            <a:spLocks noGrp="1"/>
          </p:cNvSpPr>
          <p:nvPr>
            <p:ph type="sldNum" sz="quarter" idx="10"/>
          </p:nvPr>
        </p:nvSpPr>
        <p:spPr>
          <a:xfrm>
            <a:off x="11120926" y="6388815"/>
            <a:ext cx="844039" cy="36512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FCF0D27-783A-4A41-A067-B898C8DC56C7}" type="slidenum">
              <a:rPr kumimoji="0" lang="fr-FR" sz="1200" b="0" i="0" u="none" strike="noStrike" kern="1200" cap="none" spc="0" normalizeH="0" baseline="0" noProof="0" smtClean="0">
                <a:ln>
                  <a:noFill/>
                </a:ln>
                <a:solidFill>
                  <a:srgbClr val="1E699D">
                    <a:lumMod val="50000"/>
                    <a:lumOff val="50000"/>
                  </a:srgb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‹nr.›</a:t>
            </a:fld>
            <a:endParaRPr kumimoji="0" lang="fr-FR" sz="1200" b="0" i="0" u="none" strike="noStrike" kern="1200" cap="none" spc="0" normalizeH="0" baseline="0" noProof="0">
              <a:ln>
                <a:noFill/>
              </a:ln>
              <a:solidFill>
                <a:srgbClr val="1E699D">
                  <a:lumMod val="50000"/>
                  <a:lumOff val="50000"/>
                </a:srgbClr>
              </a:solidFill>
              <a:effectLst/>
              <a:uLnTx/>
              <a:uFillTx/>
              <a:latin typeface="Calibri"/>
              <a:ea typeface="+mn-ea"/>
              <a:cs typeface="+mn-cs"/>
            </a:endParaRPr>
          </a:p>
        </p:txBody>
      </p:sp>
    </p:spTree>
    <p:extLst>
      <p:ext uri="{BB962C8B-B14F-4D97-AF65-F5344CB8AC3E}">
        <p14:creationId xmlns:p14="http://schemas.microsoft.com/office/powerpoint/2010/main" val="11758557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6" name="Espace réservé du numéro de diapositive 2">
            <a:extLst>
              <a:ext uri="{FF2B5EF4-FFF2-40B4-BE49-F238E27FC236}">
                <a16:creationId xmlns:a16="http://schemas.microsoft.com/office/drawing/2014/main" id="{86C5B906-53C9-4435-9375-23E342610276}"/>
              </a:ext>
            </a:extLst>
          </p:cNvPr>
          <p:cNvSpPr>
            <a:spLocks noGrp="1"/>
          </p:cNvSpPr>
          <p:nvPr>
            <p:ph type="sldNum" sz="quarter" idx="10"/>
          </p:nvPr>
        </p:nvSpPr>
        <p:spPr>
          <a:xfrm>
            <a:off x="11120926" y="6388815"/>
            <a:ext cx="844039" cy="36512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FCF0D27-783A-4A41-A067-B898C8DC56C7}" type="slidenum">
              <a:rPr kumimoji="0" lang="fr-FR" sz="1200" b="0" i="0" u="none" strike="noStrike" kern="1200" cap="none" spc="0" normalizeH="0" baseline="0" noProof="0" smtClean="0">
                <a:ln>
                  <a:noFill/>
                </a:ln>
                <a:solidFill>
                  <a:srgbClr val="1E699D">
                    <a:lumMod val="50000"/>
                    <a:lumOff val="50000"/>
                  </a:srgb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‹nr.›</a:t>
            </a:fld>
            <a:endParaRPr kumimoji="0" lang="fr-FR" sz="1200" b="0" i="0" u="none" strike="noStrike" kern="1200" cap="none" spc="0" normalizeH="0" baseline="0" noProof="0">
              <a:ln>
                <a:noFill/>
              </a:ln>
              <a:solidFill>
                <a:srgbClr val="1E699D">
                  <a:lumMod val="50000"/>
                  <a:lumOff val="50000"/>
                </a:srgbClr>
              </a:solidFill>
              <a:effectLst/>
              <a:uLnTx/>
              <a:uFillTx/>
              <a:latin typeface="Calibri"/>
              <a:ea typeface="+mn-ea"/>
              <a:cs typeface="+mn-cs"/>
            </a:endParaRPr>
          </a:p>
        </p:txBody>
      </p:sp>
    </p:spTree>
    <p:extLst>
      <p:ext uri="{BB962C8B-B14F-4D97-AF65-F5344CB8AC3E}">
        <p14:creationId xmlns:p14="http://schemas.microsoft.com/office/powerpoint/2010/main" val="247700417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Image 50%">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77493" y="272300"/>
            <a:ext cx="5278419" cy="900743"/>
          </a:xfrm>
          <a:prstGeom prst="rect">
            <a:avLst/>
          </a:prstGeom>
        </p:spPr>
        <p:txBody>
          <a:bodyPr anchor="b">
            <a:normAutofit/>
          </a:bodyPr>
          <a:lstStyle>
            <a:lvl1pPr algn="just">
              <a:defRPr sz="2800">
                <a:solidFill>
                  <a:srgbClr val="1E699D"/>
                </a:solidFill>
                <a:latin typeface="Futura Medium" charset="0"/>
                <a:ea typeface="Futura Medium" charset="0"/>
                <a:cs typeface="Futura Medium" charset="0"/>
              </a:defRPr>
            </a:lvl1pPr>
          </a:lstStyle>
          <a:p>
            <a:r>
              <a:rPr lang="nl"/>
              <a:t>Klik om de titel te bewerken</a:t>
            </a:r>
            <a:endParaRPr lang="en-US"/>
          </a:p>
        </p:txBody>
      </p:sp>
      <p:sp>
        <p:nvSpPr>
          <p:cNvPr id="3" name="Picture Placeholder 2"/>
          <p:cNvSpPr>
            <a:spLocks noGrp="1" noChangeAspect="1"/>
          </p:cNvSpPr>
          <p:nvPr>
            <p:ph type="pic" idx="1"/>
          </p:nvPr>
        </p:nvSpPr>
        <p:spPr>
          <a:xfrm>
            <a:off x="6122221" y="0"/>
            <a:ext cx="6069780" cy="6858000"/>
          </a:xfrm>
          <a:prstGeom prst="rect">
            <a:avLst/>
          </a:prstGeom>
        </p:spPr>
        <p:txBody>
          <a:bodyPr anchor="t"/>
          <a:lstStyle>
            <a:lvl1pPr marL="0" indent="0" algn="ctr">
              <a:buNone/>
              <a:defRPr sz="3200">
                <a:solidFill>
                  <a:srgbClr val="71FC1C"/>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a:p>
            <a:endParaRPr lang="fr-FR"/>
          </a:p>
          <a:p>
            <a:endParaRPr lang="fr-FR"/>
          </a:p>
          <a:p>
            <a:endParaRPr lang="fr-FR"/>
          </a:p>
          <a:p>
            <a:r>
              <a:rPr lang="nl"/>
              <a:t>Klik op het icoontje om een afbeelding toe te voegen</a:t>
            </a:r>
            <a:endParaRPr lang="en-US"/>
          </a:p>
        </p:txBody>
      </p:sp>
      <p:sp>
        <p:nvSpPr>
          <p:cNvPr id="4" name="Text Placeholder 3"/>
          <p:cNvSpPr>
            <a:spLocks noGrp="1"/>
          </p:cNvSpPr>
          <p:nvPr>
            <p:ph type="body" sz="half" idx="2"/>
          </p:nvPr>
        </p:nvSpPr>
        <p:spPr>
          <a:xfrm>
            <a:off x="659805" y="1589519"/>
            <a:ext cx="5278417" cy="4545811"/>
          </a:xfrm>
          <a:prstGeom prst="rect">
            <a:avLst/>
          </a:prstGeom>
        </p:spPr>
        <p:txBody>
          <a:bodyPr/>
          <a:lstStyle>
            <a:lvl1pPr marL="0" indent="0" algn="just">
              <a:buNone/>
              <a:defRPr sz="2000">
                <a:solidFill>
                  <a:srgbClr val="00B0F0"/>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
              <a:t>De stijlen van de maskertekst wijzigen</a:t>
            </a:r>
          </a:p>
        </p:txBody>
      </p:sp>
      <p:sp>
        <p:nvSpPr>
          <p:cNvPr id="9" name="Slide Number Placeholder 6"/>
          <p:cNvSpPr>
            <a:spLocks noGrp="1"/>
          </p:cNvSpPr>
          <p:nvPr>
            <p:ph type="sldNum" sz="quarter" idx="12"/>
          </p:nvPr>
        </p:nvSpPr>
        <p:spPr>
          <a:xfrm>
            <a:off x="5197586" y="6408508"/>
            <a:ext cx="740636" cy="365125"/>
          </a:xfrm>
          <a:prstGeom prst="rect">
            <a:avLst/>
          </a:prstGeom>
        </p:spPr>
        <p:txBody>
          <a:bodyPr/>
          <a:lstStyle>
            <a:lvl1pPr algn="l">
              <a:defRPr sz="1200">
                <a:solidFill>
                  <a:schemeClr val="tx1">
                    <a:lumMod val="50000"/>
                    <a:lumOff val="50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9FCF0D27-783A-4A41-A067-B898C8DC56C7}" type="slidenum">
              <a:rPr kumimoji="0" lang="fr-FR" sz="1200" b="0" i="0" u="none" strike="noStrike" kern="1200" cap="none" spc="0" normalizeH="0" baseline="0" noProof="0" smtClean="0">
                <a:ln>
                  <a:noFill/>
                </a:ln>
                <a:solidFill>
                  <a:srgbClr val="1E699D">
                    <a:lumMod val="50000"/>
                    <a:lumOff val="50000"/>
                  </a:srgb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‹nr.›</a:t>
            </a:fld>
            <a:endParaRPr kumimoji="0" lang="fr-FR" sz="1200" b="0" i="0" u="none" strike="noStrike" kern="1200" cap="none" spc="0" normalizeH="0" baseline="0" noProof="0">
              <a:ln>
                <a:noFill/>
              </a:ln>
              <a:solidFill>
                <a:srgbClr val="1E699D">
                  <a:lumMod val="50000"/>
                  <a:lumOff val="50000"/>
                </a:srgbClr>
              </a:solidFill>
              <a:effectLst/>
              <a:uLnTx/>
              <a:uFillTx/>
              <a:latin typeface="Calibri"/>
              <a:ea typeface="+mn-ea"/>
              <a:cs typeface="+mn-cs"/>
            </a:endParaRPr>
          </a:p>
        </p:txBody>
      </p:sp>
    </p:spTree>
    <p:extLst>
      <p:ext uri="{BB962C8B-B14F-4D97-AF65-F5344CB8AC3E}">
        <p14:creationId xmlns:p14="http://schemas.microsoft.com/office/powerpoint/2010/main" val="107070347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4 images avec texte">
    <p:spTree>
      <p:nvGrpSpPr>
        <p:cNvPr id="1" name=""/>
        <p:cNvGrpSpPr/>
        <p:nvPr/>
      </p:nvGrpSpPr>
      <p:grpSpPr>
        <a:xfrm>
          <a:off x="0" y="0"/>
          <a:ext cx="0" cy="0"/>
          <a:chOff x="0" y="0"/>
          <a:chExt cx="0" cy="0"/>
        </a:xfrm>
      </p:grpSpPr>
      <p:sp>
        <p:nvSpPr>
          <p:cNvPr id="5" name="Espace réservé pour une image  4"/>
          <p:cNvSpPr>
            <a:spLocks noGrp="1"/>
          </p:cNvSpPr>
          <p:nvPr>
            <p:ph type="pic" sz="quarter" idx="11" hasCustomPrompt="1"/>
          </p:nvPr>
        </p:nvSpPr>
        <p:spPr>
          <a:xfrm>
            <a:off x="552001" y="1456557"/>
            <a:ext cx="2400000" cy="1800000"/>
          </a:xfrm>
          <a:prstGeom prst="rect">
            <a:avLst/>
          </a:prstGeom>
        </p:spPr>
        <p:txBody>
          <a:bodyPr/>
          <a:lstStyle>
            <a:lvl1pPr marL="0" indent="0">
              <a:buNone/>
              <a:defRPr>
                <a:solidFill>
                  <a:srgbClr val="71FC1C"/>
                </a:solidFill>
              </a:defRPr>
            </a:lvl1pPr>
          </a:lstStyle>
          <a:p>
            <a:r>
              <a:rPr lang="nl"/>
              <a:t>Afbeelding 1</a:t>
            </a:r>
          </a:p>
        </p:txBody>
      </p:sp>
      <p:sp>
        <p:nvSpPr>
          <p:cNvPr id="8" name="Espace réservé pour une image  4"/>
          <p:cNvSpPr>
            <a:spLocks noGrp="1"/>
          </p:cNvSpPr>
          <p:nvPr>
            <p:ph type="pic" sz="quarter" idx="12" hasCustomPrompt="1"/>
          </p:nvPr>
        </p:nvSpPr>
        <p:spPr>
          <a:xfrm>
            <a:off x="552001" y="3706988"/>
            <a:ext cx="2400000" cy="1800000"/>
          </a:xfrm>
          <a:prstGeom prst="rect">
            <a:avLst/>
          </a:prstGeom>
        </p:spPr>
        <p:txBody>
          <a:bodyPr/>
          <a:lstStyle>
            <a:lvl1pPr marL="0" indent="0">
              <a:buNone/>
              <a:defRPr>
                <a:solidFill>
                  <a:srgbClr val="71FC1C"/>
                </a:solidFill>
              </a:defRPr>
            </a:lvl1pPr>
          </a:lstStyle>
          <a:p>
            <a:r>
              <a:rPr lang="nl"/>
              <a:t>Afbeelding 3</a:t>
            </a:r>
          </a:p>
        </p:txBody>
      </p:sp>
      <p:sp>
        <p:nvSpPr>
          <p:cNvPr id="9" name="Espace réservé pour une image  4"/>
          <p:cNvSpPr>
            <a:spLocks noGrp="1"/>
          </p:cNvSpPr>
          <p:nvPr>
            <p:ph type="pic" sz="quarter" idx="13" hasCustomPrompt="1"/>
          </p:nvPr>
        </p:nvSpPr>
        <p:spPr>
          <a:xfrm>
            <a:off x="6261697" y="1460967"/>
            <a:ext cx="2400000" cy="1800000"/>
          </a:xfrm>
          <a:prstGeom prst="rect">
            <a:avLst/>
          </a:prstGeom>
        </p:spPr>
        <p:txBody>
          <a:bodyPr/>
          <a:lstStyle>
            <a:lvl1pPr marL="0" indent="0">
              <a:buNone/>
              <a:defRPr>
                <a:solidFill>
                  <a:srgbClr val="71FC1C"/>
                </a:solidFill>
              </a:defRPr>
            </a:lvl1pPr>
          </a:lstStyle>
          <a:p>
            <a:r>
              <a:rPr lang="nl"/>
              <a:t>Afbeelding 2</a:t>
            </a:r>
          </a:p>
        </p:txBody>
      </p:sp>
      <p:sp>
        <p:nvSpPr>
          <p:cNvPr id="10" name="Espace réservé pour une image  4"/>
          <p:cNvSpPr>
            <a:spLocks noGrp="1"/>
          </p:cNvSpPr>
          <p:nvPr>
            <p:ph type="pic" sz="quarter" idx="14" hasCustomPrompt="1"/>
          </p:nvPr>
        </p:nvSpPr>
        <p:spPr>
          <a:xfrm>
            <a:off x="6261697" y="3711398"/>
            <a:ext cx="2400000" cy="1800000"/>
          </a:xfrm>
          <a:prstGeom prst="rect">
            <a:avLst/>
          </a:prstGeom>
        </p:spPr>
        <p:txBody>
          <a:bodyPr/>
          <a:lstStyle>
            <a:lvl1pPr marL="0" indent="0">
              <a:buNone/>
              <a:defRPr>
                <a:solidFill>
                  <a:srgbClr val="71FC1C"/>
                </a:solidFill>
              </a:defRPr>
            </a:lvl1pPr>
          </a:lstStyle>
          <a:p>
            <a:r>
              <a:rPr lang="nl"/>
              <a:t>Afbeelding 4</a:t>
            </a:r>
          </a:p>
        </p:txBody>
      </p:sp>
      <p:sp>
        <p:nvSpPr>
          <p:cNvPr id="15" name="Espace réservé du texte 11"/>
          <p:cNvSpPr>
            <a:spLocks noGrp="1"/>
          </p:cNvSpPr>
          <p:nvPr>
            <p:ph type="body" sz="quarter" idx="17" hasCustomPrompt="1"/>
          </p:nvPr>
        </p:nvSpPr>
        <p:spPr>
          <a:xfrm>
            <a:off x="2952001" y="1456558"/>
            <a:ext cx="2880000" cy="944999"/>
          </a:xfrm>
          <a:prstGeom prst="rect">
            <a:avLst/>
          </a:prstGeom>
          <a:noFill/>
        </p:spPr>
        <p:txBody>
          <a:bodyPr anchor="b"/>
          <a:lstStyle>
            <a:lvl1pPr marL="0" indent="0">
              <a:buNone/>
              <a:defRPr sz="2000">
                <a:solidFill>
                  <a:srgbClr val="00B0F0"/>
                </a:solidFill>
                <a:latin typeface="Futura Medium" charset="0"/>
                <a:ea typeface="Futura Medium" charset="0"/>
                <a:cs typeface="Futura Medium"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nl"/>
              <a:t>Titel 1</a:t>
            </a:r>
          </a:p>
        </p:txBody>
      </p:sp>
      <p:sp>
        <p:nvSpPr>
          <p:cNvPr id="17" name="Espace réservé du texte 11"/>
          <p:cNvSpPr>
            <a:spLocks noGrp="1"/>
          </p:cNvSpPr>
          <p:nvPr>
            <p:ph type="body" sz="quarter" idx="18" hasCustomPrompt="1"/>
          </p:nvPr>
        </p:nvSpPr>
        <p:spPr>
          <a:xfrm>
            <a:off x="2952001" y="2401556"/>
            <a:ext cx="2880000" cy="849363"/>
          </a:xfrm>
          <a:prstGeom prst="rect">
            <a:avLst/>
          </a:prstGeom>
          <a:noFill/>
        </p:spPr>
        <p:txBody>
          <a:bodyPr anchor="t"/>
          <a:lstStyle>
            <a:lvl1pPr marL="0" indent="0">
              <a:buNone/>
              <a:defRPr sz="1800">
                <a:solidFill>
                  <a:srgbClr val="1E699D"/>
                </a:solidFill>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nl" err="1"/>
              <a:t>Detail 1</a:t>
            </a:r>
          </a:p>
        </p:txBody>
      </p:sp>
      <p:sp>
        <p:nvSpPr>
          <p:cNvPr id="18" name="Espace réservé du texte 11"/>
          <p:cNvSpPr>
            <a:spLocks noGrp="1"/>
          </p:cNvSpPr>
          <p:nvPr>
            <p:ph type="body" sz="quarter" idx="19" hasCustomPrompt="1"/>
          </p:nvPr>
        </p:nvSpPr>
        <p:spPr>
          <a:xfrm>
            <a:off x="2952001" y="3717038"/>
            <a:ext cx="2880000" cy="944999"/>
          </a:xfrm>
          <a:prstGeom prst="rect">
            <a:avLst/>
          </a:prstGeom>
          <a:noFill/>
        </p:spPr>
        <p:txBody>
          <a:bodyPr anchor="b"/>
          <a:lstStyle>
            <a:lvl1pPr marL="0" indent="0">
              <a:buNone/>
              <a:defRPr sz="2000">
                <a:solidFill>
                  <a:srgbClr val="00B0F0"/>
                </a:solidFill>
                <a:latin typeface="Futura Medium" charset="0"/>
                <a:ea typeface="Futura Medium" charset="0"/>
                <a:cs typeface="Futura Medium"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nl"/>
              <a:t>Titel 3</a:t>
            </a:r>
          </a:p>
        </p:txBody>
      </p:sp>
      <p:sp>
        <p:nvSpPr>
          <p:cNvPr id="19" name="Espace réservé du texte 11"/>
          <p:cNvSpPr>
            <a:spLocks noGrp="1"/>
          </p:cNvSpPr>
          <p:nvPr>
            <p:ph type="body" sz="quarter" idx="20" hasCustomPrompt="1"/>
          </p:nvPr>
        </p:nvSpPr>
        <p:spPr>
          <a:xfrm>
            <a:off x="2952001" y="4662036"/>
            <a:ext cx="2880000" cy="849363"/>
          </a:xfrm>
          <a:prstGeom prst="rect">
            <a:avLst/>
          </a:prstGeom>
          <a:noFill/>
        </p:spPr>
        <p:txBody>
          <a:bodyPr anchor="t"/>
          <a:lstStyle>
            <a:lvl1pPr marL="0" indent="0">
              <a:buNone/>
              <a:defRPr sz="1800">
                <a:solidFill>
                  <a:srgbClr val="1E699D"/>
                </a:solidFill>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nl" err="1"/>
              <a:t>Detail 3</a:t>
            </a:r>
          </a:p>
        </p:txBody>
      </p:sp>
      <p:sp>
        <p:nvSpPr>
          <p:cNvPr id="20" name="Espace réservé du texte 11"/>
          <p:cNvSpPr>
            <a:spLocks noGrp="1"/>
          </p:cNvSpPr>
          <p:nvPr>
            <p:ph type="body" sz="quarter" idx="21" hasCustomPrompt="1"/>
          </p:nvPr>
        </p:nvSpPr>
        <p:spPr>
          <a:xfrm>
            <a:off x="8661697" y="1460968"/>
            <a:ext cx="2880000" cy="944999"/>
          </a:xfrm>
          <a:prstGeom prst="rect">
            <a:avLst/>
          </a:prstGeom>
          <a:noFill/>
        </p:spPr>
        <p:txBody>
          <a:bodyPr anchor="b"/>
          <a:lstStyle>
            <a:lvl1pPr marL="0" indent="0">
              <a:buNone/>
              <a:defRPr sz="2000">
                <a:solidFill>
                  <a:srgbClr val="00B0F0"/>
                </a:solidFill>
                <a:latin typeface="Futura Medium" charset="0"/>
                <a:ea typeface="Futura Medium" charset="0"/>
                <a:cs typeface="Futura Medium"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nl"/>
              <a:t>Titel 2</a:t>
            </a:r>
          </a:p>
        </p:txBody>
      </p:sp>
      <p:sp>
        <p:nvSpPr>
          <p:cNvPr id="21" name="Espace réservé du texte 11"/>
          <p:cNvSpPr>
            <a:spLocks noGrp="1"/>
          </p:cNvSpPr>
          <p:nvPr>
            <p:ph type="body" sz="quarter" idx="22" hasCustomPrompt="1"/>
          </p:nvPr>
        </p:nvSpPr>
        <p:spPr>
          <a:xfrm>
            <a:off x="8661697" y="2405966"/>
            <a:ext cx="2880000" cy="849363"/>
          </a:xfrm>
          <a:prstGeom prst="rect">
            <a:avLst/>
          </a:prstGeom>
          <a:noFill/>
        </p:spPr>
        <p:txBody>
          <a:bodyPr anchor="t"/>
          <a:lstStyle>
            <a:lvl1pPr marL="0" indent="0">
              <a:buNone/>
              <a:defRPr sz="1800">
                <a:solidFill>
                  <a:srgbClr val="1E699D"/>
                </a:solidFill>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nl" err="1"/>
              <a:t>Detail 2</a:t>
            </a:r>
          </a:p>
        </p:txBody>
      </p:sp>
      <p:sp>
        <p:nvSpPr>
          <p:cNvPr id="22" name="Espace réservé du texte 11"/>
          <p:cNvSpPr>
            <a:spLocks noGrp="1"/>
          </p:cNvSpPr>
          <p:nvPr>
            <p:ph type="body" sz="quarter" idx="23" hasCustomPrompt="1"/>
          </p:nvPr>
        </p:nvSpPr>
        <p:spPr>
          <a:xfrm>
            <a:off x="8661697" y="3717038"/>
            <a:ext cx="2880000" cy="944999"/>
          </a:xfrm>
          <a:prstGeom prst="rect">
            <a:avLst/>
          </a:prstGeom>
          <a:noFill/>
        </p:spPr>
        <p:txBody>
          <a:bodyPr anchor="b"/>
          <a:lstStyle>
            <a:lvl1pPr marL="0" indent="0">
              <a:buNone/>
              <a:defRPr sz="2000">
                <a:solidFill>
                  <a:srgbClr val="00B0F0"/>
                </a:solidFill>
                <a:latin typeface="Futura Medium" charset="0"/>
                <a:ea typeface="Futura Medium" charset="0"/>
                <a:cs typeface="Futura Medium"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nl"/>
              <a:t>Titel 4</a:t>
            </a:r>
          </a:p>
        </p:txBody>
      </p:sp>
      <p:sp>
        <p:nvSpPr>
          <p:cNvPr id="23" name="Espace réservé du texte 11"/>
          <p:cNvSpPr>
            <a:spLocks noGrp="1"/>
          </p:cNvSpPr>
          <p:nvPr>
            <p:ph type="body" sz="quarter" idx="24" hasCustomPrompt="1"/>
          </p:nvPr>
        </p:nvSpPr>
        <p:spPr>
          <a:xfrm>
            <a:off x="8661697" y="4662036"/>
            <a:ext cx="2880000" cy="849363"/>
          </a:xfrm>
          <a:prstGeom prst="rect">
            <a:avLst/>
          </a:prstGeom>
          <a:noFill/>
        </p:spPr>
        <p:txBody>
          <a:bodyPr anchor="t"/>
          <a:lstStyle>
            <a:lvl1pPr marL="0" indent="0">
              <a:buNone/>
              <a:defRPr sz="1800">
                <a:solidFill>
                  <a:srgbClr val="1E699D"/>
                </a:solidFill>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nl" err="1"/>
              <a:t>Detail 4</a:t>
            </a:r>
          </a:p>
        </p:txBody>
      </p:sp>
      <p:sp>
        <p:nvSpPr>
          <p:cNvPr id="27" name="Title 1">
            <a:extLst>
              <a:ext uri="{FF2B5EF4-FFF2-40B4-BE49-F238E27FC236}">
                <a16:creationId xmlns:a16="http://schemas.microsoft.com/office/drawing/2014/main" id="{15A84BB1-C098-4C18-AA57-BA4A44B4F053}"/>
              </a:ext>
            </a:extLst>
          </p:cNvPr>
          <p:cNvSpPr>
            <a:spLocks noGrp="1"/>
          </p:cNvSpPr>
          <p:nvPr>
            <p:ph type="title" hasCustomPrompt="1"/>
          </p:nvPr>
        </p:nvSpPr>
        <p:spPr>
          <a:xfrm>
            <a:off x="586503" y="365127"/>
            <a:ext cx="9570884" cy="614684"/>
          </a:xfrm>
          <a:prstGeom prst="rect">
            <a:avLst/>
          </a:prstGeom>
        </p:spPr>
        <p:txBody>
          <a:bodyPr>
            <a:normAutofit/>
          </a:bodyPr>
          <a:lstStyle>
            <a:lvl1pPr>
              <a:defRPr sz="3200">
                <a:solidFill>
                  <a:srgbClr val="1E699D"/>
                </a:solidFill>
                <a:latin typeface="Futura Medium" charset="0"/>
                <a:ea typeface="Futura Medium" charset="0"/>
                <a:cs typeface="Futura Medium" charset="0"/>
              </a:defRPr>
            </a:lvl1pPr>
          </a:lstStyle>
          <a:p>
            <a:r>
              <a:rPr lang="nl"/>
              <a:t>Klik om de titel te bewerken</a:t>
            </a:r>
            <a:endParaRPr lang="en-US"/>
          </a:p>
        </p:txBody>
      </p:sp>
      <p:sp>
        <p:nvSpPr>
          <p:cNvPr id="28" name="Espace réservé du numéro de diapositive 2">
            <a:extLst>
              <a:ext uri="{FF2B5EF4-FFF2-40B4-BE49-F238E27FC236}">
                <a16:creationId xmlns:a16="http://schemas.microsoft.com/office/drawing/2014/main" id="{CDEF9A32-6724-4F22-AAF1-9C6F7C426324}"/>
              </a:ext>
            </a:extLst>
          </p:cNvPr>
          <p:cNvSpPr>
            <a:spLocks noGrp="1"/>
          </p:cNvSpPr>
          <p:nvPr>
            <p:ph type="sldNum" sz="quarter" idx="10"/>
          </p:nvPr>
        </p:nvSpPr>
        <p:spPr>
          <a:xfrm>
            <a:off x="11120926" y="6388815"/>
            <a:ext cx="844039" cy="36512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FCF0D27-783A-4A41-A067-B898C8DC56C7}" type="slidenum">
              <a:rPr kumimoji="0" lang="fr-FR" sz="1200" b="0" i="0" u="none" strike="noStrike" kern="1200" cap="none" spc="0" normalizeH="0" baseline="0" noProof="0" smtClean="0">
                <a:ln>
                  <a:noFill/>
                </a:ln>
                <a:solidFill>
                  <a:srgbClr val="1E699D">
                    <a:lumMod val="50000"/>
                    <a:lumOff val="50000"/>
                  </a:srgb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‹nr.›</a:t>
            </a:fld>
            <a:endParaRPr kumimoji="0" lang="fr-FR" sz="1200" b="0" i="0" u="none" strike="noStrike" kern="1200" cap="none" spc="0" normalizeH="0" baseline="0" noProof="0">
              <a:ln>
                <a:noFill/>
              </a:ln>
              <a:solidFill>
                <a:srgbClr val="1E699D">
                  <a:lumMod val="50000"/>
                  <a:lumOff val="50000"/>
                </a:srgbClr>
              </a:solidFill>
              <a:effectLst/>
              <a:uLnTx/>
              <a:uFillTx/>
              <a:latin typeface="Calibri"/>
              <a:ea typeface="+mn-ea"/>
              <a:cs typeface="+mn-cs"/>
            </a:endParaRPr>
          </a:p>
        </p:txBody>
      </p:sp>
    </p:spTree>
    <p:extLst>
      <p:ext uri="{BB962C8B-B14F-4D97-AF65-F5344CB8AC3E}">
        <p14:creationId xmlns:p14="http://schemas.microsoft.com/office/powerpoint/2010/main" val="68334240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4 textes">
    <p:spTree>
      <p:nvGrpSpPr>
        <p:cNvPr id="1" name=""/>
        <p:cNvGrpSpPr/>
        <p:nvPr/>
      </p:nvGrpSpPr>
      <p:grpSpPr>
        <a:xfrm>
          <a:off x="0" y="0"/>
          <a:ext cx="0" cy="0"/>
          <a:chOff x="0" y="0"/>
          <a:chExt cx="0" cy="0"/>
        </a:xfrm>
      </p:grpSpPr>
      <p:sp>
        <p:nvSpPr>
          <p:cNvPr id="28" name="Rectangle 27"/>
          <p:cNvSpPr/>
          <p:nvPr userDrawn="1"/>
        </p:nvSpPr>
        <p:spPr>
          <a:xfrm>
            <a:off x="1767672" y="1957173"/>
            <a:ext cx="4800000" cy="1793875"/>
          </a:xfrm>
          <a:prstGeom prst="rect">
            <a:avLst/>
          </a:prstGeom>
          <a:solidFill>
            <a:srgbClr val="1E69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FFFFFF"/>
              </a:solidFill>
              <a:effectLst/>
              <a:uLnTx/>
              <a:uFillTx/>
              <a:latin typeface="Calibri"/>
              <a:ea typeface="+mn-ea"/>
              <a:cs typeface="+mn-cs"/>
            </a:endParaRPr>
          </a:p>
        </p:txBody>
      </p:sp>
      <p:sp>
        <p:nvSpPr>
          <p:cNvPr id="9" name="Rectangle 8"/>
          <p:cNvSpPr/>
          <p:nvPr userDrawn="1"/>
        </p:nvSpPr>
        <p:spPr>
          <a:xfrm>
            <a:off x="6654635" y="1957173"/>
            <a:ext cx="4800000" cy="1793875"/>
          </a:xfrm>
          <a:prstGeom prst="rect">
            <a:avLst/>
          </a:prstGeom>
          <a:solidFill>
            <a:srgbClr val="1E69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FFFFFF"/>
              </a:solidFill>
              <a:effectLst/>
              <a:uLnTx/>
              <a:uFillTx/>
              <a:latin typeface="Calibri"/>
              <a:ea typeface="+mn-ea"/>
              <a:cs typeface="+mn-cs"/>
            </a:endParaRPr>
          </a:p>
        </p:txBody>
      </p:sp>
      <p:sp>
        <p:nvSpPr>
          <p:cNvPr id="10" name="Rectangle 9"/>
          <p:cNvSpPr/>
          <p:nvPr userDrawn="1"/>
        </p:nvSpPr>
        <p:spPr>
          <a:xfrm>
            <a:off x="1782915" y="3804838"/>
            <a:ext cx="4800000" cy="1793875"/>
          </a:xfrm>
          <a:prstGeom prst="rect">
            <a:avLst/>
          </a:prstGeom>
          <a:solidFill>
            <a:srgbClr val="1E69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FFFFFF"/>
              </a:solidFill>
              <a:effectLst/>
              <a:uLnTx/>
              <a:uFillTx/>
              <a:latin typeface="Calibri"/>
              <a:ea typeface="+mn-ea"/>
              <a:cs typeface="+mn-cs"/>
            </a:endParaRPr>
          </a:p>
        </p:txBody>
      </p:sp>
      <p:sp>
        <p:nvSpPr>
          <p:cNvPr id="11" name="Rectangle 10"/>
          <p:cNvSpPr/>
          <p:nvPr userDrawn="1"/>
        </p:nvSpPr>
        <p:spPr>
          <a:xfrm>
            <a:off x="6654635" y="3804839"/>
            <a:ext cx="4800000" cy="1793875"/>
          </a:xfrm>
          <a:prstGeom prst="rect">
            <a:avLst/>
          </a:prstGeom>
          <a:solidFill>
            <a:srgbClr val="1E69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FFFFFF"/>
              </a:solidFill>
              <a:effectLst/>
              <a:uLnTx/>
              <a:uFillTx/>
              <a:latin typeface="Calibri"/>
              <a:ea typeface="+mn-ea"/>
              <a:cs typeface="+mn-cs"/>
            </a:endParaRPr>
          </a:p>
        </p:txBody>
      </p:sp>
      <p:sp>
        <p:nvSpPr>
          <p:cNvPr id="6" name="Espace réservé du texte 5"/>
          <p:cNvSpPr>
            <a:spLocks noGrp="1"/>
          </p:cNvSpPr>
          <p:nvPr>
            <p:ph type="body" sz="quarter" idx="11" hasCustomPrompt="1"/>
          </p:nvPr>
        </p:nvSpPr>
        <p:spPr>
          <a:xfrm>
            <a:off x="1782572" y="1979101"/>
            <a:ext cx="4785784" cy="612775"/>
          </a:xfrm>
          <a:prstGeom prst="rect">
            <a:avLst/>
          </a:prstGeom>
        </p:spPr>
        <p:txBody>
          <a:bodyPr anchor="b"/>
          <a:lstStyle>
            <a:lvl1pPr marL="0" indent="0">
              <a:buNone/>
              <a:defRPr sz="2000">
                <a:solidFill>
                  <a:schemeClr val="bg1"/>
                </a:solidFill>
                <a:latin typeface="Futura Medium" charset="0"/>
                <a:ea typeface="Futura Medium" charset="0"/>
                <a:cs typeface="Futura Medium"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nl"/>
              <a:t>Titel 1</a:t>
            </a:r>
          </a:p>
        </p:txBody>
      </p:sp>
      <p:sp>
        <p:nvSpPr>
          <p:cNvPr id="22" name="Espace réservé du texte 5"/>
          <p:cNvSpPr>
            <a:spLocks noGrp="1"/>
          </p:cNvSpPr>
          <p:nvPr>
            <p:ph type="body" sz="quarter" idx="12" hasCustomPrompt="1"/>
          </p:nvPr>
        </p:nvSpPr>
        <p:spPr>
          <a:xfrm>
            <a:off x="6669192" y="1979101"/>
            <a:ext cx="4785784" cy="612775"/>
          </a:xfrm>
          <a:prstGeom prst="rect">
            <a:avLst/>
          </a:prstGeom>
        </p:spPr>
        <p:txBody>
          <a:bodyPr anchor="b"/>
          <a:lstStyle>
            <a:lvl1pPr marL="0" indent="0">
              <a:buNone/>
              <a:defRPr sz="2000">
                <a:solidFill>
                  <a:schemeClr val="bg1"/>
                </a:solidFill>
                <a:latin typeface="Futura Medium" charset="0"/>
                <a:ea typeface="Futura Medium" charset="0"/>
                <a:cs typeface="Futura Medium"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nl"/>
              <a:t>Titel 2</a:t>
            </a:r>
          </a:p>
        </p:txBody>
      </p:sp>
      <p:sp>
        <p:nvSpPr>
          <p:cNvPr id="23" name="Espace réservé du texte 5"/>
          <p:cNvSpPr>
            <a:spLocks noGrp="1"/>
          </p:cNvSpPr>
          <p:nvPr>
            <p:ph type="body" sz="quarter" idx="13" hasCustomPrompt="1"/>
          </p:nvPr>
        </p:nvSpPr>
        <p:spPr>
          <a:xfrm>
            <a:off x="1781888" y="2597538"/>
            <a:ext cx="4785784" cy="1165914"/>
          </a:xfrm>
          <a:prstGeom prst="rect">
            <a:avLst/>
          </a:prstGeom>
        </p:spPr>
        <p:txBody>
          <a:bodyPr/>
          <a:lstStyle>
            <a:lvl1pPr marL="0" indent="0">
              <a:buNone/>
              <a:defRPr sz="1400">
                <a:solidFill>
                  <a:schemeClr val="bg1"/>
                </a:solidFill>
                <a:latin typeface="+mn-lt"/>
                <a:ea typeface="Futura Medium" charset="0"/>
                <a:cs typeface="Futura Medium"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nl"/>
              <a:t>Inhoud 1</a:t>
            </a:r>
          </a:p>
        </p:txBody>
      </p:sp>
      <p:sp>
        <p:nvSpPr>
          <p:cNvPr id="24" name="Espace réservé du texte 5"/>
          <p:cNvSpPr>
            <a:spLocks noGrp="1"/>
          </p:cNvSpPr>
          <p:nvPr>
            <p:ph type="body" sz="quarter" idx="14" hasCustomPrompt="1"/>
          </p:nvPr>
        </p:nvSpPr>
        <p:spPr>
          <a:xfrm>
            <a:off x="6661743" y="2597538"/>
            <a:ext cx="4785784" cy="1165914"/>
          </a:xfrm>
          <a:prstGeom prst="rect">
            <a:avLst/>
          </a:prstGeom>
        </p:spPr>
        <p:txBody>
          <a:bodyPr/>
          <a:lstStyle>
            <a:lvl1pPr marL="0" indent="0">
              <a:buNone/>
              <a:defRPr sz="1400">
                <a:solidFill>
                  <a:schemeClr val="bg1"/>
                </a:solidFill>
                <a:latin typeface="+mn-lt"/>
                <a:ea typeface="Futura Medium" charset="0"/>
                <a:cs typeface="Futura Medium"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nl"/>
              <a:t>Inhoud 2</a:t>
            </a:r>
          </a:p>
        </p:txBody>
      </p:sp>
      <p:sp>
        <p:nvSpPr>
          <p:cNvPr id="25" name="Espace réservé du texte 5"/>
          <p:cNvSpPr>
            <a:spLocks noGrp="1"/>
          </p:cNvSpPr>
          <p:nvPr>
            <p:ph type="body" sz="quarter" idx="15" hasCustomPrompt="1"/>
          </p:nvPr>
        </p:nvSpPr>
        <p:spPr>
          <a:xfrm>
            <a:off x="1797131" y="3825766"/>
            <a:ext cx="4785784" cy="612775"/>
          </a:xfrm>
          <a:prstGeom prst="rect">
            <a:avLst/>
          </a:prstGeom>
        </p:spPr>
        <p:txBody>
          <a:bodyPr anchor="b"/>
          <a:lstStyle>
            <a:lvl1pPr marL="0" indent="0">
              <a:buNone/>
              <a:defRPr sz="2000">
                <a:solidFill>
                  <a:schemeClr val="bg1"/>
                </a:solidFill>
                <a:latin typeface="Futura Medium" charset="0"/>
                <a:ea typeface="Futura Medium" charset="0"/>
                <a:cs typeface="Futura Medium"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nl"/>
              <a:t>Titel 3</a:t>
            </a:r>
          </a:p>
        </p:txBody>
      </p:sp>
      <p:sp>
        <p:nvSpPr>
          <p:cNvPr id="26" name="Espace réservé du texte 5"/>
          <p:cNvSpPr>
            <a:spLocks noGrp="1"/>
          </p:cNvSpPr>
          <p:nvPr>
            <p:ph type="body" sz="quarter" idx="16" hasCustomPrompt="1"/>
          </p:nvPr>
        </p:nvSpPr>
        <p:spPr>
          <a:xfrm>
            <a:off x="1796447" y="4444203"/>
            <a:ext cx="4785784" cy="1165914"/>
          </a:xfrm>
          <a:prstGeom prst="rect">
            <a:avLst/>
          </a:prstGeom>
        </p:spPr>
        <p:txBody>
          <a:bodyPr/>
          <a:lstStyle>
            <a:lvl1pPr marL="0" indent="0">
              <a:buNone/>
              <a:defRPr sz="1400">
                <a:solidFill>
                  <a:schemeClr val="bg1"/>
                </a:solidFill>
                <a:latin typeface="+mn-lt"/>
                <a:ea typeface="Futura Medium" charset="0"/>
                <a:cs typeface="Futura Medium"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nl"/>
              <a:t>Inhoud 3</a:t>
            </a:r>
          </a:p>
        </p:txBody>
      </p:sp>
      <p:sp>
        <p:nvSpPr>
          <p:cNvPr id="27" name="Espace réservé du texte 5"/>
          <p:cNvSpPr>
            <a:spLocks noGrp="1"/>
          </p:cNvSpPr>
          <p:nvPr>
            <p:ph type="body" sz="quarter" idx="17" hasCustomPrompt="1"/>
          </p:nvPr>
        </p:nvSpPr>
        <p:spPr>
          <a:xfrm>
            <a:off x="6669876" y="3820103"/>
            <a:ext cx="4785784" cy="612775"/>
          </a:xfrm>
          <a:prstGeom prst="rect">
            <a:avLst/>
          </a:prstGeom>
        </p:spPr>
        <p:txBody>
          <a:bodyPr anchor="b"/>
          <a:lstStyle>
            <a:lvl1pPr marL="0" indent="0">
              <a:buNone/>
              <a:defRPr sz="2000">
                <a:solidFill>
                  <a:schemeClr val="bg1"/>
                </a:solidFill>
                <a:latin typeface="Futura Medium" charset="0"/>
                <a:ea typeface="Futura Medium" charset="0"/>
                <a:cs typeface="Futura Medium"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nl"/>
              <a:t>Titel 4</a:t>
            </a:r>
          </a:p>
        </p:txBody>
      </p:sp>
      <p:sp>
        <p:nvSpPr>
          <p:cNvPr id="32" name="Espace réservé du texte 5"/>
          <p:cNvSpPr>
            <a:spLocks noGrp="1"/>
          </p:cNvSpPr>
          <p:nvPr>
            <p:ph type="body" sz="quarter" idx="18" hasCustomPrompt="1"/>
          </p:nvPr>
        </p:nvSpPr>
        <p:spPr>
          <a:xfrm>
            <a:off x="6669192" y="4438540"/>
            <a:ext cx="4785784" cy="1165914"/>
          </a:xfrm>
          <a:prstGeom prst="rect">
            <a:avLst/>
          </a:prstGeom>
        </p:spPr>
        <p:txBody>
          <a:bodyPr/>
          <a:lstStyle>
            <a:lvl1pPr marL="0" indent="0">
              <a:buNone/>
              <a:defRPr sz="1400">
                <a:solidFill>
                  <a:schemeClr val="bg1"/>
                </a:solidFill>
                <a:latin typeface="+mn-lt"/>
                <a:ea typeface="Futura Medium" charset="0"/>
                <a:cs typeface="Futura Medium"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nl"/>
              <a:t>Inhoud 4</a:t>
            </a:r>
          </a:p>
        </p:txBody>
      </p:sp>
      <p:sp>
        <p:nvSpPr>
          <p:cNvPr id="29" name="Title 1">
            <a:extLst>
              <a:ext uri="{FF2B5EF4-FFF2-40B4-BE49-F238E27FC236}">
                <a16:creationId xmlns:a16="http://schemas.microsoft.com/office/drawing/2014/main" id="{874952A8-CEDE-4786-84D3-F2BEDB65EA88}"/>
              </a:ext>
            </a:extLst>
          </p:cNvPr>
          <p:cNvSpPr>
            <a:spLocks noGrp="1"/>
          </p:cNvSpPr>
          <p:nvPr>
            <p:ph type="title" hasCustomPrompt="1"/>
          </p:nvPr>
        </p:nvSpPr>
        <p:spPr>
          <a:xfrm>
            <a:off x="586503" y="365127"/>
            <a:ext cx="9570884" cy="614684"/>
          </a:xfrm>
          <a:prstGeom prst="rect">
            <a:avLst/>
          </a:prstGeom>
        </p:spPr>
        <p:txBody>
          <a:bodyPr>
            <a:normAutofit/>
          </a:bodyPr>
          <a:lstStyle>
            <a:lvl1pPr>
              <a:defRPr sz="3200">
                <a:solidFill>
                  <a:srgbClr val="1E699D"/>
                </a:solidFill>
                <a:latin typeface="Futura Medium" charset="0"/>
                <a:ea typeface="Futura Medium" charset="0"/>
                <a:cs typeface="Futura Medium" charset="0"/>
              </a:defRPr>
            </a:lvl1pPr>
          </a:lstStyle>
          <a:p>
            <a:r>
              <a:rPr lang="nl"/>
              <a:t>Klik om de titel te bewerken</a:t>
            </a:r>
            <a:endParaRPr lang="en-US"/>
          </a:p>
        </p:txBody>
      </p:sp>
      <p:sp>
        <p:nvSpPr>
          <p:cNvPr id="30" name="Espace réservé du numéro de diapositive 2">
            <a:extLst>
              <a:ext uri="{FF2B5EF4-FFF2-40B4-BE49-F238E27FC236}">
                <a16:creationId xmlns:a16="http://schemas.microsoft.com/office/drawing/2014/main" id="{8535011E-5405-404E-A399-6EDF9102DCA5}"/>
              </a:ext>
            </a:extLst>
          </p:cNvPr>
          <p:cNvSpPr>
            <a:spLocks noGrp="1"/>
          </p:cNvSpPr>
          <p:nvPr>
            <p:ph type="sldNum" sz="quarter" idx="10"/>
          </p:nvPr>
        </p:nvSpPr>
        <p:spPr>
          <a:xfrm>
            <a:off x="11120926" y="6388815"/>
            <a:ext cx="844039" cy="36512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FCF0D27-783A-4A41-A067-B898C8DC56C7}" type="slidenum">
              <a:rPr kumimoji="0" lang="fr-FR" sz="1200" b="0" i="0" u="none" strike="noStrike" kern="1200" cap="none" spc="0" normalizeH="0" baseline="0" noProof="0" smtClean="0">
                <a:ln>
                  <a:noFill/>
                </a:ln>
                <a:solidFill>
                  <a:srgbClr val="1E699D">
                    <a:lumMod val="50000"/>
                    <a:lumOff val="50000"/>
                  </a:srgb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‹nr.›</a:t>
            </a:fld>
            <a:endParaRPr kumimoji="0" lang="fr-FR" sz="1200" b="0" i="0" u="none" strike="noStrike" kern="1200" cap="none" spc="0" normalizeH="0" baseline="0" noProof="0">
              <a:ln>
                <a:noFill/>
              </a:ln>
              <a:solidFill>
                <a:srgbClr val="1E699D">
                  <a:lumMod val="50000"/>
                  <a:lumOff val="50000"/>
                </a:srgbClr>
              </a:solidFill>
              <a:effectLst/>
              <a:uLnTx/>
              <a:uFillTx/>
              <a:latin typeface="Calibri"/>
              <a:ea typeface="+mn-ea"/>
              <a:cs typeface="+mn-cs"/>
            </a:endParaRPr>
          </a:p>
        </p:txBody>
      </p:sp>
    </p:spTree>
    <p:extLst>
      <p:ext uri="{BB962C8B-B14F-4D97-AF65-F5344CB8AC3E}">
        <p14:creationId xmlns:p14="http://schemas.microsoft.com/office/powerpoint/2010/main" val="174293515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1_Disposition personnalisée">
    <p:spTree>
      <p:nvGrpSpPr>
        <p:cNvPr id="1" name=""/>
        <p:cNvGrpSpPr/>
        <p:nvPr/>
      </p:nvGrpSpPr>
      <p:grpSpPr>
        <a:xfrm>
          <a:off x="0" y="0"/>
          <a:ext cx="0" cy="0"/>
          <a:chOff x="0" y="0"/>
          <a:chExt cx="0" cy="0"/>
        </a:xfrm>
      </p:grpSpPr>
      <p:sp>
        <p:nvSpPr>
          <p:cNvPr id="3" name="Espace réservé du numéro de diapositive 2"/>
          <p:cNvSpPr>
            <a:spLocks noGrp="1"/>
          </p:cNvSpPr>
          <p:nvPr>
            <p:ph type="sldNum" sz="quarter" idx="10"/>
          </p:nvPr>
        </p:nvSpPr>
        <p:spPr>
          <a:xfrm>
            <a:off x="11120926" y="6388815"/>
            <a:ext cx="844039" cy="36512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FCF0D27-783A-4A41-A067-B898C8DC56C7}" type="slidenum">
              <a:rPr kumimoji="0" lang="fr-FR" sz="1200" b="0" i="0" u="none" strike="noStrike" kern="1200" cap="none" spc="0" normalizeH="0" baseline="0" noProof="0" smtClean="0">
                <a:ln>
                  <a:noFill/>
                </a:ln>
                <a:solidFill>
                  <a:srgbClr val="1E699D">
                    <a:lumMod val="50000"/>
                    <a:lumOff val="50000"/>
                  </a:srgb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‹nr.›</a:t>
            </a:fld>
            <a:endParaRPr kumimoji="0" lang="fr-FR" sz="1200" b="0" i="0" u="none" strike="noStrike" kern="1200" cap="none" spc="0" normalizeH="0" baseline="0" noProof="0">
              <a:ln>
                <a:noFill/>
              </a:ln>
              <a:solidFill>
                <a:srgbClr val="1E699D">
                  <a:lumMod val="50000"/>
                  <a:lumOff val="50000"/>
                </a:srgbClr>
              </a:solidFill>
              <a:effectLst/>
              <a:uLnTx/>
              <a:uFillTx/>
              <a:latin typeface="Calibri"/>
              <a:ea typeface="+mn-ea"/>
              <a:cs typeface="+mn-cs"/>
            </a:endParaRPr>
          </a:p>
        </p:txBody>
      </p:sp>
      <p:sp>
        <p:nvSpPr>
          <p:cNvPr id="4" name="Title 1"/>
          <p:cNvSpPr>
            <a:spLocks noGrp="1"/>
          </p:cNvSpPr>
          <p:nvPr>
            <p:ph type="title" hasCustomPrompt="1"/>
          </p:nvPr>
        </p:nvSpPr>
        <p:spPr>
          <a:xfrm>
            <a:off x="586503" y="365127"/>
            <a:ext cx="9570884" cy="614684"/>
          </a:xfrm>
          <a:prstGeom prst="rect">
            <a:avLst/>
          </a:prstGeom>
        </p:spPr>
        <p:txBody>
          <a:bodyPr>
            <a:normAutofit/>
          </a:bodyPr>
          <a:lstStyle>
            <a:lvl1pPr>
              <a:defRPr sz="3200">
                <a:solidFill>
                  <a:srgbClr val="1E699D"/>
                </a:solidFill>
                <a:latin typeface="Futura Medium" charset="0"/>
                <a:ea typeface="Futura Medium" charset="0"/>
                <a:cs typeface="Futura Medium" charset="0"/>
              </a:defRPr>
            </a:lvl1pPr>
          </a:lstStyle>
          <a:p>
            <a:r>
              <a:rPr lang="nl"/>
              <a:t>Klik om de titel te bewerken</a:t>
            </a:r>
            <a:endParaRPr lang="en-US"/>
          </a:p>
        </p:txBody>
      </p:sp>
      <p:sp>
        <p:nvSpPr>
          <p:cNvPr id="7" name="Espace réservé pour une image  6"/>
          <p:cNvSpPr>
            <a:spLocks noGrp="1"/>
          </p:cNvSpPr>
          <p:nvPr>
            <p:ph type="pic" sz="quarter" idx="11" hasCustomPrompt="1"/>
          </p:nvPr>
        </p:nvSpPr>
        <p:spPr>
          <a:xfrm>
            <a:off x="1782915" y="1926029"/>
            <a:ext cx="2880000" cy="2160000"/>
          </a:xfrm>
          <a:prstGeom prst="ellipse">
            <a:avLst/>
          </a:prstGeom>
        </p:spPr>
        <p:txBody>
          <a:bodyPr/>
          <a:lstStyle>
            <a:lvl1pPr>
              <a:defRPr>
                <a:solidFill>
                  <a:srgbClr val="71FC1C"/>
                </a:solidFill>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nl"/>
              <a:t>Beeld</a:t>
            </a:r>
          </a:p>
        </p:txBody>
      </p:sp>
      <p:sp>
        <p:nvSpPr>
          <p:cNvPr id="15" name="Espace réservé pour une image  6"/>
          <p:cNvSpPr>
            <a:spLocks noGrp="1"/>
          </p:cNvSpPr>
          <p:nvPr>
            <p:ph type="pic" sz="quarter" idx="17" hasCustomPrompt="1"/>
          </p:nvPr>
        </p:nvSpPr>
        <p:spPr>
          <a:xfrm>
            <a:off x="4869164" y="1926029"/>
            <a:ext cx="2880000" cy="2160000"/>
          </a:xfrm>
          <a:prstGeom prst="ellipse">
            <a:avLst/>
          </a:prstGeom>
        </p:spPr>
        <p:txBody>
          <a:bodyPr/>
          <a:lstStyle>
            <a:lvl1pPr>
              <a:defRPr>
                <a:solidFill>
                  <a:srgbClr val="71FC1C"/>
                </a:solidFill>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nl"/>
              <a:t>Beeld</a:t>
            </a:r>
          </a:p>
        </p:txBody>
      </p:sp>
      <p:sp>
        <p:nvSpPr>
          <p:cNvPr id="16" name="Espace réservé pour une image  6"/>
          <p:cNvSpPr>
            <a:spLocks noGrp="1"/>
          </p:cNvSpPr>
          <p:nvPr>
            <p:ph type="pic" sz="quarter" idx="18" hasCustomPrompt="1"/>
          </p:nvPr>
        </p:nvSpPr>
        <p:spPr>
          <a:xfrm>
            <a:off x="7955413" y="1926029"/>
            <a:ext cx="2880000" cy="2160000"/>
          </a:xfrm>
          <a:prstGeom prst="ellipse">
            <a:avLst/>
          </a:prstGeom>
        </p:spPr>
        <p:txBody>
          <a:bodyPr/>
          <a:lstStyle>
            <a:lvl1pPr algn="ctr">
              <a:defRPr>
                <a:solidFill>
                  <a:srgbClr val="71FC1C"/>
                </a:solidFill>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nl"/>
              <a:t>Beeld</a:t>
            </a:r>
          </a:p>
        </p:txBody>
      </p:sp>
      <p:sp>
        <p:nvSpPr>
          <p:cNvPr id="11" name="Espace réservé du texte 9"/>
          <p:cNvSpPr>
            <a:spLocks noGrp="1"/>
          </p:cNvSpPr>
          <p:nvPr>
            <p:ph type="body" sz="quarter" idx="12" hasCustomPrompt="1"/>
          </p:nvPr>
        </p:nvSpPr>
        <p:spPr>
          <a:xfrm>
            <a:off x="1782915" y="4226363"/>
            <a:ext cx="2880000" cy="371008"/>
          </a:xfrm>
          <a:prstGeom prst="rect">
            <a:avLst/>
          </a:prstGeom>
        </p:spPr>
        <p:txBody>
          <a:bodyPr anchor="t"/>
          <a:lstStyle>
            <a:lvl1pPr algn="ctr">
              <a:defRPr sz="1800" b="0">
                <a:solidFill>
                  <a:srgbClr val="00B0F0"/>
                </a:solidFill>
                <a:latin typeface="Futura Medium" charset="0"/>
                <a:ea typeface="Futura Medium" charset="0"/>
                <a:cs typeface="Futura Medium"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nl"/>
              <a:t>Titel</a:t>
            </a:r>
          </a:p>
        </p:txBody>
      </p:sp>
      <p:sp>
        <p:nvSpPr>
          <p:cNvPr id="13" name="Espace réservé du texte 9"/>
          <p:cNvSpPr>
            <a:spLocks noGrp="1"/>
          </p:cNvSpPr>
          <p:nvPr>
            <p:ph type="body" sz="quarter" idx="19" hasCustomPrompt="1"/>
          </p:nvPr>
        </p:nvSpPr>
        <p:spPr>
          <a:xfrm>
            <a:off x="1782915" y="4608612"/>
            <a:ext cx="2880000" cy="801520"/>
          </a:xfrm>
          <a:prstGeom prst="rect">
            <a:avLst/>
          </a:prstGeom>
        </p:spPr>
        <p:txBody>
          <a:bodyPr anchor="t"/>
          <a:lstStyle>
            <a:lvl1pPr algn="ctr">
              <a:defRPr sz="1400" b="0">
                <a:solidFill>
                  <a:srgbClr val="1E699D"/>
                </a:solidFill>
                <a:latin typeface="+mn-lt"/>
                <a:ea typeface="Futura Medium" charset="0"/>
                <a:cs typeface="Futura Medium"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nl"/>
              <a:t>Beschrijving</a:t>
            </a:r>
          </a:p>
        </p:txBody>
      </p:sp>
      <p:sp>
        <p:nvSpPr>
          <p:cNvPr id="17" name="Espace réservé du texte 9"/>
          <p:cNvSpPr>
            <a:spLocks noGrp="1"/>
          </p:cNvSpPr>
          <p:nvPr>
            <p:ph type="body" sz="quarter" idx="20" hasCustomPrompt="1"/>
          </p:nvPr>
        </p:nvSpPr>
        <p:spPr>
          <a:xfrm>
            <a:off x="4869164" y="4226363"/>
            <a:ext cx="2880000" cy="371008"/>
          </a:xfrm>
          <a:prstGeom prst="rect">
            <a:avLst/>
          </a:prstGeom>
        </p:spPr>
        <p:txBody>
          <a:bodyPr anchor="t"/>
          <a:lstStyle>
            <a:lvl1pPr algn="ctr">
              <a:defRPr sz="1800" b="0">
                <a:solidFill>
                  <a:srgbClr val="00B0F0"/>
                </a:solidFill>
                <a:latin typeface="Futura Medium" charset="0"/>
                <a:ea typeface="Futura Medium" charset="0"/>
                <a:cs typeface="Futura Medium"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nl"/>
              <a:t>Titel</a:t>
            </a:r>
          </a:p>
        </p:txBody>
      </p:sp>
      <p:sp>
        <p:nvSpPr>
          <p:cNvPr id="18" name="Espace réservé du texte 9"/>
          <p:cNvSpPr>
            <a:spLocks noGrp="1"/>
          </p:cNvSpPr>
          <p:nvPr>
            <p:ph type="body" sz="quarter" idx="21" hasCustomPrompt="1"/>
          </p:nvPr>
        </p:nvSpPr>
        <p:spPr>
          <a:xfrm>
            <a:off x="4869164" y="4608612"/>
            <a:ext cx="2880000" cy="801520"/>
          </a:xfrm>
          <a:prstGeom prst="rect">
            <a:avLst/>
          </a:prstGeom>
        </p:spPr>
        <p:txBody>
          <a:bodyPr anchor="t"/>
          <a:lstStyle>
            <a:lvl1pPr algn="ctr">
              <a:defRPr sz="1400" b="0">
                <a:solidFill>
                  <a:srgbClr val="1E699D"/>
                </a:solidFill>
                <a:latin typeface="+mn-lt"/>
                <a:ea typeface="Futura Medium" charset="0"/>
                <a:cs typeface="Futura Medium"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nl"/>
              <a:t>Beschrijving</a:t>
            </a:r>
          </a:p>
        </p:txBody>
      </p:sp>
      <p:sp>
        <p:nvSpPr>
          <p:cNvPr id="19" name="Espace réservé du texte 9"/>
          <p:cNvSpPr>
            <a:spLocks noGrp="1"/>
          </p:cNvSpPr>
          <p:nvPr>
            <p:ph type="body" sz="quarter" idx="22" hasCustomPrompt="1"/>
          </p:nvPr>
        </p:nvSpPr>
        <p:spPr>
          <a:xfrm>
            <a:off x="7955413" y="4226363"/>
            <a:ext cx="2880000" cy="371008"/>
          </a:xfrm>
          <a:prstGeom prst="rect">
            <a:avLst/>
          </a:prstGeom>
        </p:spPr>
        <p:txBody>
          <a:bodyPr anchor="t"/>
          <a:lstStyle>
            <a:lvl1pPr algn="ctr">
              <a:defRPr sz="1800" b="0">
                <a:solidFill>
                  <a:srgbClr val="00B0F0"/>
                </a:solidFill>
                <a:latin typeface="Futura Medium" charset="0"/>
                <a:ea typeface="Futura Medium" charset="0"/>
                <a:cs typeface="Futura Medium"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nl"/>
              <a:t>Titel</a:t>
            </a:r>
          </a:p>
        </p:txBody>
      </p:sp>
      <p:sp>
        <p:nvSpPr>
          <p:cNvPr id="20" name="Espace réservé du texte 9"/>
          <p:cNvSpPr>
            <a:spLocks noGrp="1"/>
          </p:cNvSpPr>
          <p:nvPr>
            <p:ph type="body" sz="quarter" idx="23" hasCustomPrompt="1"/>
          </p:nvPr>
        </p:nvSpPr>
        <p:spPr>
          <a:xfrm>
            <a:off x="7955413" y="4608612"/>
            <a:ext cx="2880000" cy="801520"/>
          </a:xfrm>
          <a:prstGeom prst="rect">
            <a:avLst/>
          </a:prstGeom>
        </p:spPr>
        <p:txBody>
          <a:bodyPr anchor="t"/>
          <a:lstStyle>
            <a:lvl1pPr algn="ctr">
              <a:defRPr sz="1400" b="0">
                <a:solidFill>
                  <a:srgbClr val="1E699D"/>
                </a:solidFill>
                <a:latin typeface="+mn-lt"/>
                <a:ea typeface="Futura Medium" charset="0"/>
                <a:cs typeface="Futura Medium"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nl"/>
              <a:t>Beschrijving</a:t>
            </a:r>
          </a:p>
        </p:txBody>
      </p:sp>
    </p:spTree>
    <p:extLst>
      <p:ext uri="{BB962C8B-B14F-4D97-AF65-F5344CB8AC3E}">
        <p14:creationId xmlns:p14="http://schemas.microsoft.com/office/powerpoint/2010/main" val="54918848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Disposition personnalisée">
    <p:spTree>
      <p:nvGrpSpPr>
        <p:cNvPr id="1" name=""/>
        <p:cNvGrpSpPr/>
        <p:nvPr/>
      </p:nvGrpSpPr>
      <p:grpSpPr>
        <a:xfrm>
          <a:off x="0" y="0"/>
          <a:ext cx="0" cy="0"/>
          <a:chOff x="0" y="0"/>
          <a:chExt cx="0" cy="0"/>
        </a:xfrm>
      </p:grpSpPr>
      <p:sp>
        <p:nvSpPr>
          <p:cNvPr id="7" name="Espace réservé pour une image  6"/>
          <p:cNvSpPr>
            <a:spLocks noGrp="1"/>
          </p:cNvSpPr>
          <p:nvPr>
            <p:ph type="pic" sz="quarter" idx="11" hasCustomPrompt="1"/>
          </p:nvPr>
        </p:nvSpPr>
        <p:spPr>
          <a:xfrm>
            <a:off x="1782915" y="2035891"/>
            <a:ext cx="2880000" cy="2160000"/>
          </a:xfrm>
          <a:prstGeom prst="rect">
            <a:avLst/>
          </a:prstGeom>
        </p:spPr>
        <p:txBody>
          <a:bodyPr/>
          <a:lstStyle>
            <a:lvl1pPr>
              <a:defRPr>
                <a:solidFill>
                  <a:srgbClr val="71FC1C"/>
                </a:solidFill>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nl"/>
              <a:t>Beeld</a:t>
            </a:r>
          </a:p>
        </p:txBody>
      </p:sp>
      <p:sp>
        <p:nvSpPr>
          <p:cNvPr id="10" name="Espace réservé du texte 9"/>
          <p:cNvSpPr>
            <a:spLocks noGrp="1"/>
          </p:cNvSpPr>
          <p:nvPr>
            <p:ph type="body" sz="quarter" idx="12" hasCustomPrompt="1"/>
          </p:nvPr>
        </p:nvSpPr>
        <p:spPr>
          <a:xfrm>
            <a:off x="1782915" y="4336225"/>
            <a:ext cx="2880000" cy="371008"/>
          </a:xfrm>
          <a:prstGeom prst="rect">
            <a:avLst/>
          </a:prstGeom>
        </p:spPr>
        <p:txBody>
          <a:bodyPr anchor="t"/>
          <a:lstStyle>
            <a:lvl1pPr algn="ctr">
              <a:defRPr sz="1800" b="0">
                <a:solidFill>
                  <a:srgbClr val="00B0F0"/>
                </a:solidFill>
                <a:latin typeface="Futura Medium" charset="0"/>
                <a:ea typeface="Futura Medium" charset="0"/>
                <a:cs typeface="Futura Medium"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nl"/>
              <a:t>Titel</a:t>
            </a:r>
          </a:p>
        </p:txBody>
      </p:sp>
      <p:sp>
        <p:nvSpPr>
          <p:cNvPr id="15" name="Espace réservé pour une image  6"/>
          <p:cNvSpPr>
            <a:spLocks noGrp="1"/>
          </p:cNvSpPr>
          <p:nvPr>
            <p:ph type="pic" sz="quarter" idx="17" hasCustomPrompt="1"/>
          </p:nvPr>
        </p:nvSpPr>
        <p:spPr>
          <a:xfrm>
            <a:off x="4869164" y="2035891"/>
            <a:ext cx="2880000" cy="2160000"/>
          </a:xfrm>
          <a:prstGeom prst="rect">
            <a:avLst/>
          </a:prstGeom>
        </p:spPr>
        <p:txBody>
          <a:bodyPr/>
          <a:lstStyle>
            <a:lvl1pPr>
              <a:defRPr>
                <a:solidFill>
                  <a:srgbClr val="71FC1C"/>
                </a:solidFill>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nl"/>
              <a:t>Beeld</a:t>
            </a:r>
          </a:p>
        </p:txBody>
      </p:sp>
      <p:sp>
        <p:nvSpPr>
          <p:cNvPr id="16" name="Espace réservé pour une image  6"/>
          <p:cNvSpPr>
            <a:spLocks noGrp="1"/>
          </p:cNvSpPr>
          <p:nvPr>
            <p:ph type="pic" sz="quarter" idx="18" hasCustomPrompt="1"/>
          </p:nvPr>
        </p:nvSpPr>
        <p:spPr>
          <a:xfrm>
            <a:off x="7955413" y="2035891"/>
            <a:ext cx="2880000" cy="2160000"/>
          </a:xfrm>
          <a:prstGeom prst="rect">
            <a:avLst/>
          </a:prstGeom>
        </p:spPr>
        <p:txBody>
          <a:bodyPr/>
          <a:lstStyle>
            <a:lvl1pPr algn="ctr">
              <a:defRPr>
                <a:solidFill>
                  <a:srgbClr val="71FC1C"/>
                </a:solidFill>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nl"/>
              <a:t>Beeld</a:t>
            </a:r>
          </a:p>
        </p:txBody>
      </p:sp>
      <p:sp>
        <p:nvSpPr>
          <p:cNvPr id="17" name="Espace réservé du texte 9"/>
          <p:cNvSpPr>
            <a:spLocks noGrp="1"/>
          </p:cNvSpPr>
          <p:nvPr>
            <p:ph type="body" sz="quarter" idx="19" hasCustomPrompt="1"/>
          </p:nvPr>
        </p:nvSpPr>
        <p:spPr>
          <a:xfrm>
            <a:off x="1782915" y="4718474"/>
            <a:ext cx="2880000" cy="801520"/>
          </a:xfrm>
          <a:prstGeom prst="rect">
            <a:avLst/>
          </a:prstGeom>
        </p:spPr>
        <p:txBody>
          <a:bodyPr anchor="t"/>
          <a:lstStyle>
            <a:lvl1pPr algn="ctr">
              <a:defRPr sz="1400" b="0">
                <a:solidFill>
                  <a:srgbClr val="1E699D"/>
                </a:solidFill>
                <a:latin typeface="+mn-lt"/>
                <a:ea typeface="Futura Medium" charset="0"/>
                <a:cs typeface="Futura Medium"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nl"/>
              <a:t>Beschrijving</a:t>
            </a:r>
          </a:p>
        </p:txBody>
      </p:sp>
      <p:sp>
        <p:nvSpPr>
          <p:cNvPr id="18" name="Espace réservé du texte 9"/>
          <p:cNvSpPr>
            <a:spLocks noGrp="1"/>
          </p:cNvSpPr>
          <p:nvPr>
            <p:ph type="body" sz="quarter" idx="20" hasCustomPrompt="1"/>
          </p:nvPr>
        </p:nvSpPr>
        <p:spPr>
          <a:xfrm>
            <a:off x="4869164" y="4336225"/>
            <a:ext cx="2880000" cy="371008"/>
          </a:xfrm>
          <a:prstGeom prst="rect">
            <a:avLst/>
          </a:prstGeom>
        </p:spPr>
        <p:txBody>
          <a:bodyPr anchor="t"/>
          <a:lstStyle>
            <a:lvl1pPr algn="ctr">
              <a:defRPr sz="1800" b="0">
                <a:solidFill>
                  <a:srgbClr val="00B0F0"/>
                </a:solidFill>
                <a:latin typeface="Futura Medium" charset="0"/>
                <a:ea typeface="Futura Medium" charset="0"/>
                <a:cs typeface="Futura Medium"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nl"/>
              <a:t>Titel</a:t>
            </a:r>
          </a:p>
        </p:txBody>
      </p:sp>
      <p:sp>
        <p:nvSpPr>
          <p:cNvPr id="19" name="Espace réservé du texte 9"/>
          <p:cNvSpPr>
            <a:spLocks noGrp="1"/>
          </p:cNvSpPr>
          <p:nvPr>
            <p:ph type="body" sz="quarter" idx="21" hasCustomPrompt="1"/>
          </p:nvPr>
        </p:nvSpPr>
        <p:spPr>
          <a:xfrm>
            <a:off x="4869164" y="4718474"/>
            <a:ext cx="2880000" cy="801520"/>
          </a:xfrm>
          <a:prstGeom prst="rect">
            <a:avLst/>
          </a:prstGeom>
        </p:spPr>
        <p:txBody>
          <a:bodyPr anchor="t"/>
          <a:lstStyle>
            <a:lvl1pPr algn="ctr">
              <a:defRPr sz="1400" b="0">
                <a:solidFill>
                  <a:srgbClr val="1E699D"/>
                </a:solidFill>
                <a:latin typeface="+mn-lt"/>
                <a:ea typeface="Futura Medium" charset="0"/>
                <a:cs typeface="Futura Medium"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nl"/>
              <a:t>Beschrijving</a:t>
            </a:r>
          </a:p>
        </p:txBody>
      </p:sp>
      <p:sp>
        <p:nvSpPr>
          <p:cNvPr id="20" name="Espace réservé du texte 9"/>
          <p:cNvSpPr>
            <a:spLocks noGrp="1"/>
          </p:cNvSpPr>
          <p:nvPr>
            <p:ph type="body" sz="quarter" idx="22" hasCustomPrompt="1"/>
          </p:nvPr>
        </p:nvSpPr>
        <p:spPr>
          <a:xfrm>
            <a:off x="7955413" y="4336225"/>
            <a:ext cx="2880000" cy="371008"/>
          </a:xfrm>
          <a:prstGeom prst="rect">
            <a:avLst/>
          </a:prstGeom>
        </p:spPr>
        <p:txBody>
          <a:bodyPr anchor="t"/>
          <a:lstStyle>
            <a:lvl1pPr algn="ctr">
              <a:defRPr sz="1800" b="0">
                <a:solidFill>
                  <a:srgbClr val="00B0F0"/>
                </a:solidFill>
                <a:latin typeface="Futura Medium" charset="0"/>
                <a:ea typeface="Futura Medium" charset="0"/>
                <a:cs typeface="Futura Medium"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nl"/>
              <a:t>Titel</a:t>
            </a:r>
          </a:p>
        </p:txBody>
      </p:sp>
      <p:sp>
        <p:nvSpPr>
          <p:cNvPr id="21" name="Espace réservé du texte 9"/>
          <p:cNvSpPr>
            <a:spLocks noGrp="1"/>
          </p:cNvSpPr>
          <p:nvPr>
            <p:ph type="body" sz="quarter" idx="23" hasCustomPrompt="1"/>
          </p:nvPr>
        </p:nvSpPr>
        <p:spPr>
          <a:xfrm>
            <a:off x="7955413" y="4718474"/>
            <a:ext cx="2880000" cy="801520"/>
          </a:xfrm>
          <a:prstGeom prst="rect">
            <a:avLst/>
          </a:prstGeom>
        </p:spPr>
        <p:txBody>
          <a:bodyPr anchor="t"/>
          <a:lstStyle>
            <a:lvl1pPr algn="ctr">
              <a:defRPr sz="1400" b="0">
                <a:solidFill>
                  <a:srgbClr val="1E699D"/>
                </a:solidFill>
                <a:latin typeface="+mn-lt"/>
                <a:ea typeface="Futura Medium" charset="0"/>
                <a:cs typeface="Futura Medium"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nl"/>
              <a:t>Beschrijving</a:t>
            </a:r>
          </a:p>
        </p:txBody>
      </p:sp>
      <p:sp>
        <p:nvSpPr>
          <p:cNvPr id="23" name="Title 1">
            <a:extLst>
              <a:ext uri="{FF2B5EF4-FFF2-40B4-BE49-F238E27FC236}">
                <a16:creationId xmlns:a16="http://schemas.microsoft.com/office/drawing/2014/main" id="{0743AD47-AD98-4138-A7E5-81829C4859FF}"/>
              </a:ext>
            </a:extLst>
          </p:cNvPr>
          <p:cNvSpPr>
            <a:spLocks noGrp="1"/>
          </p:cNvSpPr>
          <p:nvPr>
            <p:ph type="title"/>
          </p:nvPr>
        </p:nvSpPr>
        <p:spPr>
          <a:xfrm>
            <a:off x="586503" y="365127"/>
            <a:ext cx="9570884" cy="614684"/>
          </a:xfrm>
          <a:prstGeom prst="rect">
            <a:avLst/>
          </a:prstGeom>
        </p:spPr>
        <p:txBody>
          <a:bodyPr>
            <a:normAutofit/>
          </a:bodyPr>
          <a:lstStyle>
            <a:lvl1pPr>
              <a:defRPr sz="3200">
                <a:solidFill>
                  <a:srgbClr val="1E699D"/>
                </a:solidFill>
                <a:latin typeface="Futura Medium" charset="0"/>
                <a:ea typeface="Futura Medium" charset="0"/>
                <a:cs typeface="Futura Medium" charset="0"/>
              </a:defRPr>
            </a:lvl1pPr>
          </a:lstStyle>
          <a:p>
            <a:r>
              <a:rPr lang="nl"/>
              <a:t>De stijl van de titel wijzigen</a:t>
            </a:r>
            <a:endParaRPr lang="en-US"/>
          </a:p>
        </p:txBody>
      </p:sp>
      <p:sp>
        <p:nvSpPr>
          <p:cNvPr id="26" name="Espace réservé du numéro de diapositive 2">
            <a:extLst>
              <a:ext uri="{FF2B5EF4-FFF2-40B4-BE49-F238E27FC236}">
                <a16:creationId xmlns:a16="http://schemas.microsoft.com/office/drawing/2014/main" id="{7643BC46-734D-4C75-AD72-07D544D2F65B}"/>
              </a:ext>
            </a:extLst>
          </p:cNvPr>
          <p:cNvSpPr>
            <a:spLocks noGrp="1"/>
          </p:cNvSpPr>
          <p:nvPr>
            <p:ph type="sldNum" sz="quarter" idx="10"/>
          </p:nvPr>
        </p:nvSpPr>
        <p:spPr>
          <a:xfrm>
            <a:off x="11120926" y="6388815"/>
            <a:ext cx="844039" cy="36512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FCF0D27-783A-4A41-A067-B898C8DC56C7}" type="slidenum">
              <a:rPr kumimoji="0" lang="fr-FR" sz="1200" b="0" i="0" u="none" strike="noStrike" kern="1200" cap="none" spc="0" normalizeH="0" baseline="0" noProof="0" smtClean="0">
                <a:ln>
                  <a:noFill/>
                </a:ln>
                <a:solidFill>
                  <a:srgbClr val="1E699D">
                    <a:lumMod val="50000"/>
                    <a:lumOff val="50000"/>
                  </a:srgb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‹nr.›</a:t>
            </a:fld>
            <a:endParaRPr kumimoji="0" lang="fr-FR" sz="1200" b="0" i="0" u="none" strike="noStrike" kern="1200" cap="none" spc="0" normalizeH="0" baseline="0" noProof="0">
              <a:ln>
                <a:noFill/>
              </a:ln>
              <a:solidFill>
                <a:srgbClr val="1E699D">
                  <a:lumMod val="50000"/>
                  <a:lumOff val="50000"/>
                </a:srgbClr>
              </a:solidFill>
              <a:effectLst/>
              <a:uLnTx/>
              <a:uFillTx/>
              <a:latin typeface="Calibri"/>
              <a:ea typeface="+mn-ea"/>
              <a:cs typeface="+mn-cs"/>
            </a:endParaRPr>
          </a:p>
        </p:txBody>
      </p:sp>
    </p:spTree>
    <p:extLst>
      <p:ext uri="{BB962C8B-B14F-4D97-AF65-F5344CB8AC3E}">
        <p14:creationId xmlns:p14="http://schemas.microsoft.com/office/powerpoint/2010/main" val="6227484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p:spPr>
        <p:txBody>
          <a:bodyPr lIns="0" tIns="0" rIns="0" bIns="0" anchor="ctr"/>
          <a:lstStyle/>
          <a:p>
            <a:pPr algn="ctr"/>
            <a:endParaRPr lang="fr-FR" sz="4400" b="0" strike="noStrike" spc="-1">
              <a:latin typeface="Arial"/>
            </a:endParaRPr>
          </a:p>
        </p:txBody>
      </p:sp>
      <p:sp>
        <p:nvSpPr>
          <p:cNvPr id="50"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fr-FR" sz="3200" b="0" strike="noStrike" spc="-1">
              <a:latin typeface="Arial"/>
            </a:endParaRPr>
          </a:p>
        </p:txBody>
      </p:sp>
      <p:sp>
        <p:nvSpPr>
          <p:cNvPr id="51" name="PlaceHolder 3"/>
          <p:cNvSpPr>
            <a:spLocks noGrp="1"/>
          </p:cNvSpPr>
          <p:nvPr>
            <p:ph type="body"/>
          </p:nvPr>
        </p:nvSpPr>
        <p:spPr>
          <a:xfrm>
            <a:off x="6231960" y="1604520"/>
            <a:ext cx="5354280" cy="3977280"/>
          </a:xfrm>
          <a:prstGeom prst="rect">
            <a:avLst/>
          </a:prstGeom>
        </p:spPr>
        <p:txBody>
          <a:bodyPr lIns="0" tIns="0" rIns="0" bIns="0">
            <a:normAutofit/>
          </a:bodyPr>
          <a:lstStyle/>
          <a:p>
            <a:endParaRPr lang="fr-FR" sz="3200" b="0" strike="noStrike" spc="-1">
              <a:latin typeface="Arial"/>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1_Citation (clair)">
    <p:spTree>
      <p:nvGrpSpPr>
        <p:cNvPr id="1" name=""/>
        <p:cNvGrpSpPr/>
        <p:nvPr/>
      </p:nvGrpSpPr>
      <p:grpSpPr>
        <a:xfrm>
          <a:off x="0" y="0"/>
          <a:ext cx="0" cy="0"/>
          <a:chOff x="0" y="0"/>
          <a:chExt cx="0" cy="0"/>
        </a:xfrm>
      </p:grpSpPr>
      <p:pic>
        <p:nvPicPr>
          <p:cNvPr id="7" name="Image 6"/>
          <p:cNvPicPr>
            <a:picLocks noChangeAspect="1"/>
          </p:cNvPicPr>
          <p:nvPr userDrawn="1"/>
        </p:nvPicPr>
        <p:blipFill>
          <a:blip r:embed="rId2">
            <a:alphaModFix amt="20000"/>
            <a:extLst>
              <a:ext uri="{BEBA8EAE-BF5A-486C-A8C5-ECC9F3942E4B}">
                <a14:imgProps xmlns:a14="http://schemas.microsoft.com/office/drawing/2010/main">
                  <a14:imgLayer r:embed="rId3">
                    <a14:imgEffect>
                      <a14:saturation sat="33000"/>
                    </a14:imgEffect>
                  </a14:imgLayer>
                </a14:imgProps>
              </a:ext>
              <a:ext uri="{28A0092B-C50C-407E-A947-70E740481C1C}">
                <a14:useLocalDpi xmlns:a14="http://schemas.microsoft.com/office/drawing/2010/main" val="0"/>
              </a:ext>
            </a:extLst>
          </a:blip>
          <a:stretch>
            <a:fillRect/>
          </a:stretch>
        </p:blipFill>
        <p:spPr>
          <a:xfrm>
            <a:off x="-748804" y="-57663"/>
            <a:ext cx="12192000" cy="4543602"/>
          </a:xfrm>
          <a:prstGeom prst="rect">
            <a:avLst/>
          </a:prstGeom>
        </p:spPr>
      </p:pic>
      <p:sp>
        <p:nvSpPr>
          <p:cNvPr id="6" name="Title 1"/>
          <p:cNvSpPr>
            <a:spLocks noGrp="1"/>
          </p:cNvSpPr>
          <p:nvPr>
            <p:ph type="title" hasCustomPrompt="1"/>
          </p:nvPr>
        </p:nvSpPr>
        <p:spPr>
          <a:xfrm>
            <a:off x="731520" y="1795893"/>
            <a:ext cx="10728960" cy="2690046"/>
          </a:xfrm>
          <a:prstGeom prst="rect">
            <a:avLst/>
          </a:prstGeom>
        </p:spPr>
        <p:txBody>
          <a:bodyPr>
            <a:normAutofit/>
          </a:bodyPr>
          <a:lstStyle>
            <a:lvl1pPr algn="ctr">
              <a:defRPr sz="3600" i="1">
                <a:solidFill>
                  <a:schemeClr val="bg1"/>
                </a:solidFill>
                <a:latin typeface="Futura Medium" charset="0"/>
                <a:ea typeface="Futura Medium" charset="0"/>
                <a:cs typeface="Futura Medium" charset="0"/>
              </a:defRPr>
            </a:lvl1pPr>
          </a:lstStyle>
          <a:p>
            <a:r>
              <a:rPr lang="nl"/>
              <a:t>Klik op de offerte en bewerk deze</a:t>
            </a:r>
            <a:endParaRPr lang="en-US"/>
          </a:p>
        </p:txBody>
      </p:sp>
      <p:sp>
        <p:nvSpPr>
          <p:cNvPr id="3" name="Rectangle 2">
            <a:extLst>
              <a:ext uri="{FF2B5EF4-FFF2-40B4-BE49-F238E27FC236}">
                <a16:creationId xmlns:a16="http://schemas.microsoft.com/office/drawing/2014/main" id="{FA214722-A2EE-4E39-B073-D4F4C8E59799}"/>
              </a:ext>
            </a:extLst>
          </p:cNvPr>
          <p:cNvSpPr/>
          <p:nvPr userDrawn="1"/>
        </p:nvSpPr>
        <p:spPr>
          <a:xfrm>
            <a:off x="917057" y="6141201"/>
            <a:ext cx="10526140" cy="523220"/>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 sz="1400" b="0" i="0" u="none" strike="noStrike" kern="1200" cap="none" spc="0" normalizeH="0" baseline="0" noProof="0">
                <a:ln>
                  <a:noFill/>
                </a:ln>
                <a:solidFill>
                  <a:srgbClr val="FFFFFF"/>
                </a:solidFill>
                <a:effectLst/>
                <a:uLnTx/>
                <a:uFillTx/>
                <a:latin typeface="Calibri"/>
                <a:ea typeface="+mn-ea"/>
                <a:cs typeface="+mn-cs"/>
              </a:rPr>
              <a:t>Wetenschappelijke Vereniging voor Algemene Geneeskunde vzw</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 sz="1400" b="0" i="0" u="none" strike="noStrike" kern="1200" cap="none" spc="0" normalizeH="0" baseline="0" noProof="0">
                <a:ln>
                  <a:noFill/>
                </a:ln>
                <a:solidFill>
                  <a:srgbClr val="FFFFFF"/>
                </a:solidFill>
                <a:effectLst/>
                <a:uLnTx/>
                <a:uFillTx/>
                <a:latin typeface="Calibri"/>
                <a:ea typeface="+mn-ea"/>
                <a:cs typeface="+mn-cs"/>
              </a:rPr>
              <a:t>Suissestraat 8, 1060 Brussel │ +32 2 533 09 80 │ www.ssmg.be </a:t>
            </a:r>
          </a:p>
        </p:txBody>
      </p:sp>
    </p:spTree>
    <p:extLst>
      <p:ext uri="{BB962C8B-B14F-4D97-AF65-F5344CB8AC3E}">
        <p14:creationId xmlns:p14="http://schemas.microsoft.com/office/powerpoint/2010/main" val="102689523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831850" y="1709738"/>
            <a:ext cx="10515600" cy="2852737"/>
          </a:xfrm>
        </p:spPr>
        <p:txBody>
          <a:bodyPr anchor="b"/>
          <a:lstStyle>
            <a:lvl1pPr>
              <a:defRPr sz="6000"/>
            </a:lvl1pPr>
          </a:lstStyle>
          <a:p>
            <a:r>
              <a:rPr lang="nl"/>
              <a:t>De stijl van de titel wijzigen</a:t>
            </a:r>
          </a:p>
        </p:txBody>
      </p:sp>
      <p:sp>
        <p:nvSpPr>
          <p:cNvPr id="3" name="Espace réservé du texte 2"/>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nl"/>
              <a:t>De stijlen van de maskertekst wijzigen</a:t>
            </a:r>
          </a:p>
        </p:txBody>
      </p:sp>
      <p:sp>
        <p:nvSpPr>
          <p:cNvPr id="4" name="Espace réservé de la date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1E699D"/>
              </a:solidFill>
              <a:effectLst/>
              <a:uLnTx/>
              <a:uFillTx/>
              <a:latin typeface="Calibri"/>
              <a:ea typeface="+mn-ea"/>
              <a:cs typeface="+mn-cs"/>
            </a:endParaRPr>
          </a:p>
        </p:txBody>
      </p:sp>
      <p:sp>
        <p:nvSpPr>
          <p:cNvPr id="5" name="Espace réservé du pied de page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1E699D"/>
              </a:solidFill>
              <a:effectLst/>
              <a:uLnTx/>
              <a:uFillTx/>
              <a:latin typeface="Calibri"/>
              <a:ea typeface="+mn-ea"/>
              <a:cs typeface="+mn-cs"/>
            </a:endParaRPr>
          </a:p>
        </p:txBody>
      </p:sp>
      <p:sp>
        <p:nvSpPr>
          <p:cNvPr id="6" name="Espace réservé du numéro de diapositive 5"/>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7C6CCC6-2BE5-4E42-96A4-D1E8E81A3D8E}" type="slidenum">
              <a:rPr kumimoji="0" lang="fr-FR" sz="1200" b="0" i="0" u="none" strike="noStrike" kern="1200" cap="none" spc="0" normalizeH="0" baseline="0" noProof="0" smtClean="0">
                <a:ln>
                  <a:noFill/>
                </a:ln>
                <a:solidFill>
                  <a:srgbClr val="1E699D">
                    <a:lumMod val="50000"/>
                    <a:lumOff val="50000"/>
                  </a:srgb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‹nr.›</a:t>
            </a:fld>
            <a:endParaRPr kumimoji="0" lang="fr-FR" sz="1200" b="0" i="0" u="none" strike="noStrike" kern="1200" cap="none" spc="0" normalizeH="0" baseline="0" noProof="0">
              <a:ln>
                <a:noFill/>
              </a:ln>
              <a:solidFill>
                <a:srgbClr val="1E699D">
                  <a:lumMod val="50000"/>
                  <a:lumOff val="50000"/>
                </a:srgbClr>
              </a:solidFill>
              <a:effectLst/>
              <a:uLnTx/>
              <a:uFillTx/>
              <a:latin typeface="Calibri"/>
              <a:ea typeface="+mn-ea"/>
              <a:cs typeface="+mn-cs"/>
            </a:endParaRPr>
          </a:p>
        </p:txBody>
      </p:sp>
    </p:spTree>
    <p:extLst>
      <p:ext uri="{BB962C8B-B14F-4D97-AF65-F5344CB8AC3E}">
        <p14:creationId xmlns:p14="http://schemas.microsoft.com/office/powerpoint/2010/main" val="41220535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
  <p:cSld name="Title, Content">
    <p:spTree>
      <p:nvGrpSpPr>
        <p:cNvPr id="1" name=""/>
        <p:cNvGrpSpPr/>
        <p:nvPr/>
      </p:nvGrpSpPr>
      <p:grpSpPr>
        <a:xfrm>
          <a:off x="0" y="0"/>
          <a:ext cx="0" cy="0"/>
          <a:chOff x="0" y="0"/>
          <a:chExt cx="0" cy="0"/>
        </a:xfrm>
      </p:grpSpPr>
      <p:sp>
        <p:nvSpPr>
          <p:cNvPr id="47" name="PlaceHolder 1"/>
          <p:cNvSpPr>
            <a:spLocks noGrp="1"/>
          </p:cNvSpPr>
          <p:nvPr>
            <p:ph type="title"/>
          </p:nvPr>
        </p:nvSpPr>
        <p:spPr>
          <a:xfrm>
            <a:off x="609480" y="273600"/>
            <a:ext cx="10972440" cy="1144800"/>
          </a:xfrm>
          <a:prstGeom prst="rect">
            <a:avLst/>
          </a:prstGeom>
        </p:spPr>
        <p:txBody>
          <a:bodyPr lIns="0" tIns="0" rIns="0" bIns="0" anchor="ctr"/>
          <a:lstStyle/>
          <a:p>
            <a:pPr algn="ctr"/>
            <a:endParaRPr lang="fr-FR" sz="4400" b="0" strike="noStrike" spc="-1">
              <a:latin typeface="Arial"/>
            </a:endParaRPr>
          </a:p>
        </p:txBody>
      </p:sp>
      <p:sp>
        <p:nvSpPr>
          <p:cNvPr id="48" name="PlaceHolder 2"/>
          <p:cNvSpPr>
            <a:spLocks noGrp="1"/>
          </p:cNvSpPr>
          <p:nvPr>
            <p:ph type="body"/>
          </p:nvPr>
        </p:nvSpPr>
        <p:spPr>
          <a:xfrm>
            <a:off x="609480" y="1604520"/>
            <a:ext cx="10972440" cy="3977280"/>
          </a:xfrm>
          <a:prstGeom prst="rect">
            <a:avLst/>
          </a:prstGeom>
        </p:spPr>
        <p:txBody>
          <a:bodyPr lIns="0" tIns="0" rIns="0" bIns="0">
            <a:normAutofit/>
          </a:bodyPr>
          <a:lstStyle/>
          <a:p>
            <a:endParaRPr lang="fr-FR" sz="3200" b="0" strike="noStrike" spc="-1">
              <a:latin typeface="Arial"/>
            </a:endParaRPr>
          </a:p>
        </p:txBody>
      </p:sp>
    </p:spTree>
    <p:extLst>
      <p:ext uri="{BB962C8B-B14F-4D97-AF65-F5344CB8AC3E}">
        <p14:creationId xmlns:p14="http://schemas.microsoft.com/office/powerpoint/2010/main" val="2519844740"/>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x">
  <p:cSld name="Title Slide">
    <p:spTree>
      <p:nvGrpSpPr>
        <p:cNvPr id="1" name=""/>
        <p:cNvGrpSpPr/>
        <p:nvPr/>
      </p:nvGrpSpPr>
      <p:grpSpPr>
        <a:xfrm>
          <a:off x="0" y="0"/>
          <a:ext cx="0" cy="0"/>
          <a:chOff x="0" y="0"/>
          <a:chExt cx="0" cy="0"/>
        </a:xfrm>
      </p:grpSpPr>
      <p:sp>
        <p:nvSpPr>
          <p:cNvPr id="45" name="PlaceHolder 1"/>
          <p:cNvSpPr>
            <a:spLocks noGrp="1"/>
          </p:cNvSpPr>
          <p:nvPr>
            <p:ph type="title"/>
          </p:nvPr>
        </p:nvSpPr>
        <p:spPr>
          <a:xfrm>
            <a:off x="609480" y="273600"/>
            <a:ext cx="10972440" cy="1144800"/>
          </a:xfrm>
          <a:prstGeom prst="rect">
            <a:avLst/>
          </a:prstGeom>
        </p:spPr>
        <p:txBody>
          <a:bodyPr lIns="0" tIns="0" rIns="0" bIns="0" anchor="ctr"/>
          <a:lstStyle/>
          <a:p>
            <a:pPr algn="ctr"/>
            <a:endParaRPr lang="fr-FR" sz="4400" b="0" strike="noStrike" spc="-1">
              <a:latin typeface="Arial"/>
            </a:endParaRPr>
          </a:p>
        </p:txBody>
      </p:sp>
      <p:sp>
        <p:nvSpPr>
          <p:cNvPr id="46" name="PlaceHolder 2"/>
          <p:cNvSpPr>
            <a:spLocks noGrp="1"/>
          </p:cNvSpPr>
          <p:nvPr>
            <p:ph type="subTitle"/>
          </p:nvPr>
        </p:nvSpPr>
        <p:spPr>
          <a:xfrm>
            <a:off x="609480" y="1604520"/>
            <a:ext cx="10972440" cy="3977280"/>
          </a:xfrm>
          <a:prstGeom prst="rect">
            <a:avLst/>
          </a:prstGeom>
        </p:spPr>
        <p:txBody>
          <a:bodyPr lIns="0" tIns="0" rIns="0" bIns="0" anchor="ctr"/>
          <a:lstStyle/>
          <a:p>
            <a:pPr algn="ctr"/>
            <a:endParaRPr lang="fr-FR" sz="3200" b="0" strike="noStrike" spc="-1">
              <a:latin typeface="Arial"/>
            </a:endParaRPr>
          </a:p>
        </p:txBody>
      </p:sp>
    </p:spTree>
    <p:extLst>
      <p:ext uri="{BB962C8B-B14F-4D97-AF65-F5344CB8AC3E}">
        <p14:creationId xmlns:p14="http://schemas.microsoft.com/office/powerpoint/2010/main" val="122394508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itle" preserve="1">
  <p:cSld name="Diapositive de titre">
    <p:bg>
      <p:bgRef idx="1001">
        <a:schemeClr val="bg1"/>
      </p:bgRef>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897924" y="3183137"/>
            <a:ext cx="10359736" cy="1817482"/>
          </a:xfrm>
          <a:prstGeom prst="rect">
            <a:avLst/>
          </a:prstGeom>
        </p:spPr>
        <p:txBody>
          <a:bodyPr anchor="b">
            <a:normAutofit/>
          </a:bodyPr>
          <a:lstStyle>
            <a:lvl1pPr algn="l">
              <a:defRPr sz="4000">
                <a:solidFill>
                  <a:srgbClr val="1E699D"/>
                </a:solidFill>
                <a:latin typeface="Futura Medium" charset="0"/>
                <a:ea typeface="Futura Medium" charset="0"/>
                <a:cs typeface="Futura Medium" charset="0"/>
              </a:defRPr>
            </a:lvl1pPr>
          </a:lstStyle>
          <a:p>
            <a:r>
              <a:rPr lang="nl"/>
              <a:t>Klik om een titel toe te voegen</a:t>
            </a:r>
            <a:endParaRPr lang="en-US"/>
          </a:p>
        </p:txBody>
      </p:sp>
      <p:sp>
        <p:nvSpPr>
          <p:cNvPr id="3" name="Subtitle 2"/>
          <p:cNvSpPr>
            <a:spLocks noGrp="1"/>
          </p:cNvSpPr>
          <p:nvPr>
            <p:ph type="subTitle" idx="1" hasCustomPrompt="1"/>
          </p:nvPr>
        </p:nvSpPr>
        <p:spPr>
          <a:xfrm>
            <a:off x="897921" y="5206582"/>
            <a:ext cx="10359736" cy="482158"/>
          </a:xfrm>
          <a:prstGeom prst="rect">
            <a:avLst/>
          </a:prstGeom>
        </p:spPr>
        <p:txBody>
          <a:bodyPr>
            <a:normAutofit/>
          </a:bodyPr>
          <a:lstStyle>
            <a:lvl1pPr marL="0" indent="0" algn="l">
              <a:buNone/>
              <a:defRPr sz="2400">
                <a:solidFill>
                  <a:srgbClr val="1E699D"/>
                </a:solidFill>
                <a:latin typeface="Futura Medium" charset="0"/>
                <a:ea typeface="Futura Medium" charset="0"/>
                <a:cs typeface="Futura Medium"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
              <a:t>Klik om een ondertiteling toe te voegen</a:t>
            </a:r>
            <a:endParaRPr lang="en-US"/>
          </a:p>
        </p:txBody>
      </p:sp>
      <p:pic>
        <p:nvPicPr>
          <p:cNvPr id="6" name="Image 5">
            <a:extLst>
              <a:ext uri="{FF2B5EF4-FFF2-40B4-BE49-F238E27FC236}">
                <a16:creationId xmlns:a16="http://schemas.microsoft.com/office/drawing/2014/main" id="{08E52A7B-E7D4-4963-A293-C313352A300A}"/>
              </a:ext>
            </a:extLst>
          </p:cNvPr>
          <p:cNvPicPr>
            <a:picLocks noChangeAspect="1"/>
          </p:cNvPicPr>
          <p:nvPr userDrawn="1"/>
        </p:nvPicPr>
        <p:blipFill>
          <a:blip r:embed="rId2"/>
          <a:stretch>
            <a:fillRect/>
          </a:stretch>
        </p:blipFill>
        <p:spPr>
          <a:xfrm>
            <a:off x="897923" y="536656"/>
            <a:ext cx="4494197" cy="1698288"/>
          </a:xfrm>
          <a:prstGeom prst="rect">
            <a:avLst/>
          </a:prstGeom>
        </p:spPr>
      </p:pic>
      <p:pic>
        <p:nvPicPr>
          <p:cNvPr id="13" name="Image 12"/>
          <p:cNvPicPr>
            <a:picLocks noChangeAspect="1"/>
          </p:cNvPicPr>
          <p:nvPr userDrawn="1"/>
        </p:nvPicPr>
        <p:blipFill>
          <a:blip r:embed="rId3">
            <a:alphaModFix amt="20000"/>
            <a:extLst>
              <a:ext uri="{28A0092B-C50C-407E-A947-70E740481C1C}">
                <a14:useLocalDpi xmlns:a14="http://schemas.microsoft.com/office/drawing/2010/main" val="0"/>
              </a:ext>
            </a:extLst>
          </a:blip>
          <a:stretch>
            <a:fillRect/>
          </a:stretch>
        </p:blipFill>
        <p:spPr>
          <a:xfrm>
            <a:off x="2025831" y="422057"/>
            <a:ext cx="8642625" cy="3220854"/>
          </a:xfrm>
          <a:prstGeom prst="rect">
            <a:avLst/>
          </a:prstGeom>
        </p:spPr>
      </p:pic>
      <p:sp>
        <p:nvSpPr>
          <p:cNvPr id="9" name="ZoneTexte 8">
            <a:extLst>
              <a:ext uri="{FF2B5EF4-FFF2-40B4-BE49-F238E27FC236}">
                <a16:creationId xmlns:a16="http://schemas.microsoft.com/office/drawing/2014/main" id="{4B57EF61-FBA6-48DE-A0F8-17B0C58C453F}"/>
              </a:ext>
            </a:extLst>
          </p:cNvPr>
          <p:cNvSpPr txBox="1"/>
          <p:nvPr userDrawn="1"/>
        </p:nvSpPr>
        <p:spPr>
          <a:xfrm>
            <a:off x="897921" y="6143555"/>
            <a:ext cx="10359737"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 sz="1400" b="0" i="0" u="none" strike="noStrike" kern="1200" cap="none" spc="0" normalizeH="0" baseline="0" noProof="0">
                <a:ln>
                  <a:noFill/>
                </a:ln>
                <a:solidFill>
                  <a:srgbClr val="FFFFFF">
                    <a:lumMod val="65000"/>
                  </a:srgbClr>
                </a:solidFill>
                <a:effectLst/>
                <a:uLnTx/>
                <a:uFillTx/>
                <a:latin typeface="Calibri"/>
                <a:ea typeface="+mn-ea"/>
                <a:cs typeface="+mn-cs"/>
              </a:rPr>
              <a:t>Wetenschappelijke Vereniging voor Algemene Geneeskunde vzw</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 sz="1400" b="0" i="0" u="none" strike="noStrike" kern="1200" cap="none" spc="0" normalizeH="0" baseline="0" noProof="0">
                <a:ln>
                  <a:noFill/>
                </a:ln>
                <a:solidFill>
                  <a:srgbClr val="FFFFFF">
                    <a:lumMod val="65000"/>
                  </a:srgbClr>
                </a:solidFill>
                <a:effectLst/>
                <a:uLnTx/>
                <a:uFillTx/>
                <a:latin typeface="Calibri"/>
                <a:ea typeface="+mn-ea"/>
                <a:cs typeface="+mn-cs"/>
              </a:rPr>
              <a:t>Suissestraat 8, 1060 Brussel │ +32 2 533 09 80 │ www.ssmg.be </a:t>
            </a:r>
          </a:p>
        </p:txBody>
      </p:sp>
      <p:cxnSp>
        <p:nvCxnSpPr>
          <p:cNvPr id="5" name="Connecteur droit 4">
            <a:extLst>
              <a:ext uri="{FF2B5EF4-FFF2-40B4-BE49-F238E27FC236}">
                <a16:creationId xmlns:a16="http://schemas.microsoft.com/office/drawing/2014/main" id="{81B7A26A-7F5E-4019-A271-E7CA70A03735}"/>
              </a:ext>
            </a:extLst>
          </p:cNvPr>
          <p:cNvCxnSpPr/>
          <p:nvPr userDrawn="1"/>
        </p:nvCxnSpPr>
        <p:spPr>
          <a:xfrm>
            <a:off x="1048285" y="5110385"/>
            <a:ext cx="3190431" cy="0"/>
          </a:xfrm>
          <a:prstGeom prst="line">
            <a:avLst/>
          </a:prstGeom>
          <a:ln>
            <a:solidFill>
              <a:srgbClr val="E84C06"/>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30647109"/>
      </p:ext>
    </p:extLst>
  </p:cSld>
  <p:clrMapOvr>
    <a:overrideClrMapping bg1="lt1" tx1="dk1" bg2="lt2" tx2="dk2" accent1="accent1" accent2="accent2" accent3="accent3" accent4="accent4" accent5="accent5" accent6="accent6" hlink="hlink" folHlink="folHlink"/>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obj" preserve="1">
  <p:cSld name="1_Titre et contenu">
    <p:bg>
      <p:bgPr>
        <a:solidFill>
          <a:srgbClr val="1E699D"/>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75110" y="347364"/>
            <a:ext cx="9570884" cy="834409"/>
          </a:xfrm>
          <a:prstGeom prst="rect">
            <a:avLst/>
          </a:prstGeom>
        </p:spPr>
        <p:txBody>
          <a:bodyPr>
            <a:normAutofit/>
          </a:bodyPr>
          <a:lstStyle>
            <a:lvl1pPr>
              <a:defRPr sz="3600">
                <a:solidFill>
                  <a:schemeClr val="bg1"/>
                </a:solidFill>
                <a:latin typeface="Futura Medium" charset="0"/>
                <a:ea typeface="Futura Medium" charset="0"/>
                <a:cs typeface="Futura Medium" charset="0"/>
              </a:defRPr>
            </a:lvl1pPr>
          </a:lstStyle>
          <a:p>
            <a:r>
              <a:rPr lang="nl"/>
              <a:t>Inhoudsopgave</a:t>
            </a:r>
            <a:endParaRPr lang="en-US"/>
          </a:p>
        </p:txBody>
      </p:sp>
      <p:sp>
        <p:nvSpPr>
          <p:cNvPr id="3" name="Content Placeholder 2"/>
          <p:cNvSpPr>
            <a:spLocks noGrp="1"/>
          </p:cNvSpPr>
          <p:nvPr>
            <p:ph idx="1"/>
          </p:nvPr>
        </p:nvSpPr>
        <p:spPr>
          <a:xfrm>
            <a:off x="871363" y="1563881"/>
            <a:ext cx="9570885" cy="4613083"/>
          </a:xfrm>
          <a:prstGeom prst="rect">
            <a:avLst/>
          </a:prstGeom>
        </p:spPr>
        <p:txBody>
          <a:bodyPr/>
          <a:lstStyle>
            <a:lvl1pPr marL="514350" indent="-514350">
              <a:buSzPct val="80000"/>
              <a:buFont typeface="Arial" panose="020B0604020202020204" pitchFamily="34" charset="0"/>
              <a:buChar cha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nl"/>
              <a:t>Klik om te bewerken</a:t>
            </a:r>
          </a:p>
          <a:p>
            <a:pPr lvl="0"/>
            <a:endParaRPr lang="fr-FR"/>
          </a:p>
          <a:p>
            <a:pPr lvl="2"/>
            <a:endParaRPr lang="en-US"/>
          </a:p>
        </p:txBody>
      </p:sp>
      <p:sp>
        <p:nvSpPr>
          <p:cNvPr id="9" name="Rectangle 8"/>
          <p:cNvSpPr/>
          <p:nvPr userDrawn="1"/>
        </p:nvSpPr>
        <p:spPr>
          <a:xfrm>
            <a:off x="1907687" y="1019854"/>
            <a:ext cx="2352340" cy="36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FFFFFF"/>
              </a:solidFill>
              <a:effectLst/>
              <a:uLnTx/>
              <a:uFillTx/>
              <a:latin typeface="Calibri"/>
              <a:ea typeface="+mn-ea"/>
              <a:cs typeface="+mn-cs"/>
            </a:endParaRPr>
          </a:p>
        </p:txBody>
      </p:sp>
    </p:spTree>
    <p:extLst>
      <p:ext uri="{BB962C8B-B14F-4D97-AF65-F5344CB8AC3E}">
        <p14:creationId xmlns:p14="http://schemas.microsoft.com/office/powerpoint/2010/main" val="315232703"/>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Titre et contenu">
    <p:spTree>
      <p:nvGrpSpPr>
        <p:cNvPr id="1" name=""/>
        <p:cNvGrpSpPr/>
        <p:nvPr/>
      </p:nvGrpSpPr>
      <p:grpSpPr>
        <a:xfrm>
          <a:off x="0" y="0"/>
          <a:ext cx="0" cy="0"/>
          <a:chOff x="0" y="0"/>
          <a:chExt cx="0" cy="0"/>
        </a:xfrm>
      </p:grpSpPr>
      <p:sp>
        <p:nvSpPr>
          <p:cNvPr id="3" name="Content Placeholder 2"/>
          <p:cNvSpPr>
            <a:spLocks noGrp="1"/>
          </p:cNvSpPr>
          <p:nvPr>
            <p:ph idx="1"/>
          </p:nvPr>
        </p:nvSpPr>
        <p:spPr>
          <a:xfrm>
            <a:off x="837179" y="1307691"/>
            <a:ext cx="10591396" cy="4869273"/>
          </a:xfrm>
          <a:prstGeom prst="rect">
            <a:avLst/>
          </a:prstGeom>
        </p:spPr>
        <p:txBody>
          <a:bodyPr/>
          <a:lstStyle>
            <a:lvl1pPr marL="358775" indent="-358775">
              <a:lnSpc>
                <a:spcPct val="100000"/>
              </a:lnSpc>
              <a:spcBef>
                <a:spcPts val="0"/>
              </a:spcBef>
              <a:spcAft>
                <a:spcPts val="600"/>
              </a:spcAft>
              <a:defRPr>
                <a:solidFill>
                  <a:srgbClr val="00B0F0"/>
                </a:solidFill>
              </a:defRPr>
            </a:lvl1pPr>
            <a:lvl2pPr marL="896938" marR="0" indent="-439738" algn="l" defTabSz="914400" rtl="0" eaLnBrk="1" fontAlgn="auto" latinLnBrk="0" hangingPunct="1">
              <a:lnSpc>
                <a:spcPct val="100000"/>
              </a:lnSpc>
              <a:spcBef>
                <a:spcPts val="500"/>
              </a:spcBef>
              <a:spcAft>
                <a:spcPts val="0"/>
              </a:spcAft>
              <a:buClr>
                <a:srgbClr val="71FC1C"/>
              </a:buClr>
              <a:buSzTx/>
              <a:buFont typeface="Wingdings" panose="05000000000000000000" pitchFamily="2" charset="2"/>
              <a:buChar char="ü"/>
              <a:tabLst/>
              <a:defRPr>
                <a:solidFill>
                  <a:srgbClr val="1E699D"/>
                </a:solidFill>
              </a:defRPr>
            </a:lvl2pPr>
            <a:lvl3pPr>
              <a:defRPr>
                <a:solidFill>
                  <a:srgbClr val="1E699D"/>
                </a:solidFill>
              </a:defRPr>
            </a:lvl3pPr>
            <a:lvl4pPr>
              <a:defRPr>
                <a:solidFill>
                  <a:srgbClr val="1E699D"/>
                </a:solidFill>
              </a:defRPr>
            </a:lvl4pPr>
            <a:lvl5pPr>
              <a:defRPr>
                <a:solidFill>
                  <a:srgbClr val="1E699D"/>
                </a:solidFill>
              </a:defRPr>
            </a:lvl5pPr>
          </a:lstStyle>
          <a:p>
            <a:pPr lvl="0"/>
            <a:r>
              <a:rPr lang="nl"/>
              <a:t>Klik om te bewerken</a:t>
            </a:r>
          </a:p>
          <a:p>
            <a:pPr lvl="1"/>
            <a:r>
              <a:rPr lang="nl"/>
              <a:t>Klik om te bewerken</a:t>
            </a:r>
          </a:p>
          <a:p>
            <a:pPr lvl="1"/>
            <a:endParaRPr lang="fr-FR"/>
          </a:p>
        </p:txBody>
      </p:sp>
      <p:sp>
        <p:nvSpPr>
          <p:cNvPr id="10" name="Title 1">
            <a:extLst>
              <a:ext uri="{FF2B5EF4-FFF2-40B4-BE49-F238E27FC236}">
                <a16:creationId xmlns:a16="http://schemas.microsoft.com/office/drawing/2014/main" id="{F184F793-4829-4F88-BE8A-7684593A5789}"/>
              </a:ext>
            </a:extLst>
          </p:cNvPr>
          <p:cNvSpPr>
            <a:spLocks noGrp="1"/>
          </p:cNvSpPr>
          <p:nvPr>
            <p:ph type="title"/>
          </p:nvPr>
        </p:nvSpPr>
        <p:spPr>
          <a:xfrm>
            <a:off x="586503" y="365127"/>
            <a:ext cx="10842072" cy="614684"/>
          </a:xfrm>
          <a:prstGeom prst="rect">
            <a:avLst/>
          </a:prstGeom>
        </p:spPr>
        <p:txBody>
          <a:bodyPr>
            <a:normAutofit/>
          </a:bodyPr>
          <a:lstStyle>
            <a:lvl1pPr>
              <a:defRPr sz="3200">
                <a:solidFill>
                  <a:srgbClr val="1E699D"/>
                </a:solidFill>
                <a:latin typeface="Futura Medium" charset="0"/>
                <a:ea typeface="Futura Medium" charset="0"/>
                <a:cs typeface="Futura Medium" charset="0"/>
              </a:defRPr>
            </a:lvl1pPr>
          </a:lstStyle>
          <a:p>
            <a:r>
              <a:rPr lang="nl"/>
              <a:t>De stijl van de titel wijzigen</a:t>
            </a:r>
            <a:endParaRPr lang="en-US"/>
          </a:p>
        </p:txBody>
      </p:sp>
      <p:sp>
        <p:nvSpPr>
          <p:cNvPr id="12" name="Espace réservé du numéro de diapositive 2">
            <a:extLst>
              <a:ext uri="{FF2B5EF4-FFF2-40B4-BE49-F238E27FC236}">
                <a16:creationId xmlns:a16="http://schemas.microsoft.com/office/drawing/2014/main" id="{0BCAEF97-7B65-4848-8AE8-7E84BE5F5898}"/>
              </a:ext>
            </a:extLst>
          </p:cNvPr>
          <p:cNvSpPr>
            <a:spLocks noGrp="1"/>
          </p:cNvSpPr>
          <p:nvPr>
            <p:ph type="sldNum" sz="quarter" idx="10"/>
          </p:nvPr>
        </p:nvSpPr>
        <p:spPr>
          <a:xfrm>
            <a:off x="11120926" y="6388815"/>
            <a:ext cx="844039" cy="36512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FCF0D27-783A-4A41-A067-B898C8DC56C7}" type="slidenum">
              <a:rPr kumimoji="0" lang="fr-FR" sz="1200" b="0" i="0" u="none" strike="noStrike" kern="1200" cap="none" spc="0" normalizeH="0" baseline="0" noProof="0" smtClean="0">
                <a:ln>
                  <a:noFill/>
                </a:ln>
                <a:solidFill>
                  <a:srgbClr val="1E699D">
                    <a:lumMod val="50000"/>
                    <a:lumOff val="50000"/>
                  </a:srgb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‹nr.›</a:t>
            </a:fld>
            <a:endParaRPr kumimoji="0" lang="fr-FR" sz="1200" b="0" i="0" u="none" strike="noStrike" kern="1200" cap="none" spc="0" normalizeH="0" baseline="0" noProof="0">
              <a:ln>
                <a:noFill/>
              </a:ln>
              <a:solidFill>
                <a:srgbClr val="1E699D">
                  <a:lumMod val="50000"/>
                  <a:lumOff val="50000"/>
                </a:srgbClr>
              </a:solidFill>
              <a:effectLst/>
              <a:uLnTx/>
              <a:uFillTx/>
              <a:latin typeface="Calibri"/>
              <a:ea typeface="+mn-ea"/>
              <a:cs typeface="+mn-cs"/>
            </a:endParaRPr>
          </a:p>
        </p:txBody>
      </p:sp>
    </p:spTree>
    <p:extLst>
      <p:ext uri="{BB962C8B-B14F-4D97-AF65-F5344CB8AC3E}">
        <p14:creationId xmlns:p14="http://schemas.microsoft.com/office/powerpoint/2010/main" val="3725229642"/>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Deux contenus">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38200" y="1506329"/>
            <a:ext cx="5181600" cy="4351338"/>
          </a:xfrm>
          <a:prstGeom prst="rect">
            <a:avLst/>
          </a:prstGeom>
        </p:spPr>
        <p:txBody>
          <a:bodyPr/>
          <a:lstStyle>
            <a:lvl1pPr marL="358775" indent="-358775" algn="just">
              <a:defRPr>
                <a:solidFill>
                  <a:srgbClr val="00B0F0"/>
                </a:solidFill>
              </a:defRPr>
            </a:lvl1pPr>
            <a:lvl2pPr>
              <a:buClr>
                <a:srgbClr val="71FC1C"/>
              </a:buClr>
              <a:defRPr>
                <a:solidFill>
                  <a:srgbClr val="1E699D"/>
                </a:solidFill>
              </a:defRPr>
            </a:lvl2pPr>
            <a:lvl3pPr>
              <a:buClr>
                <a:srgbClr val="71FC1C"/>
              </a:buClr>
              <a:defRPr>
                <a:solidFill>
                  <a:srgbClr val="1E699D"/>
                </a:solidFill>
              </a:defRPr>
            </a:lvl3pPr>
            <a:lvl4pPr>
              <a:buClr>
                <a:srgbClr val="71FC1C"/>
              </a:buClr>
              <a:defRPr>
                <a:solidFill>
                  <a:srgbClr val="1E699D"/>
                </a:solidFill>
              </a:defRPr>
            </a:lvl4pPr>
            <a:lvl5pPr>
              <a:buClr>
                <a:srgbClr val="71FC1C"/>
              </a:buClr>
              <a:defRPr>
                <a:solidFill>
                  <a:srgbClr val="1E699D"/>
                </a:solidFill>
              </a:defRPr>
            </a:lvl5pPr>
          </a:lstStyle>
          <a:p>
            <a:pPr lvl="0"/>
            <a:r>
              <a:rPr lang="nl"/>
              <a:t>Klik om te bewerken</a:t>
            </a:r>
          </a:p>
          <a:p>
            <a:pPr lvl="1"/>
            <a:r>
              <a:rPr lang="nl"/>
              <a:t>Tweede niveau</a:t>
            </a:r>
          </a:p>
          <a:p>
            <a:pPr lvl="2"/>
            <a:r>
              <a:rPr lang="nl"/>
              <a:t>Derde niveau</a:t>
            </a:r>
          </a:p>
        </p:txBody>
      </p:sp>
      <p:sp>
        <p:nvSpPr>
          <p:cNvPr id="4" name="Content Placeholder 3"/>
          <p:cNvSpPr>
            <a:spLocks noGrp="1"/>
          </p:cNvSpPr>
          <p:nvPr>
            <p:ph sz="half" idx="2"/>
          </p:nvPr>
        </p:nvSpPr>
        <p:spPr>
          <a:xfrm>
            <a:off x="6172203" y="1506329"/>
            <a:ext cx="5181600" cy="4351338"/>
          </a:xfrm>
          <a:prstGeom prst="rect">
            <a:avLst/>
          </a:prstGeom>
        </p:spPr>
        <p:txBody>
          <a:bodyPr/>
          <a:lstStyle>
            <a:lvl1pPr marL="358775" indent="-358775" algn="just">
              <a:defRPr>
                <a:solidFill>
                  <a:srgbClr val="00B0F0"/>
                </a:solidFill>
              </a:defRPr>
            </a:lvl1pPr>
            <a:lvl2pPr>
              <a:buClr>
                <a:srgbClr val="71FC1C"/>
              </a:buClr>
              <a:defRPr>
                <a:solidFill>
                  <a:srgbClr val="1E699D"/>
                </a:solidFill>
              </a:defRPr>
            </a:lvl2pPr>
            <a:lvl3pPr>
              <a:buClr>
                <a:srgbClr val="71FC1C"/>
              </a:buClr>
              <a:defRPr>
                <a:solidFill>
                  <a:srgbClr val="1E699D"/>
                </a:solidFill>
              </a:defRPr>
            </a:lvl3pPr>
            <a:lvl4pPr>
              <a:buClr>
                <a:srgbClr val="71FC1C"/>
              </a:buClr>
              <a:defRPr>
                <a:solidFill>
                  <a:srgbClr val="1E699D"/>
                </a:solidFill>
              </a:defRPr>
            </a:lvl4pPr>
            <a:lvl5pPr>
              <a:buClr>
                <a:srgbClr val="71FC1C"/>
              </a:buClr>
              <a:defRPr>
                <a:solidFill>
                  <a:srgbClr val="1E699D"/>
                </a:solidFill>
              </a:defRPr>
            </a:lvl5pPr>
          </a:lstStyle>
          <a:p>
            <a:pPr lvl="0"/>
            <a:r>
              <a:rPr lang="nl"/>
              <a:t>Klik om te bewerken</a:t>
            </a:r>
          </a:p>
          <a:p>
            <a:pPr lvl="1"/>
            <a:r>
              <a:rPr lang="nl"/>
              <a:t>Tweede niveau</a:t>
            </a:r>
          </a:p>
          <a:p>
            <a:pPr lvl="2"/>
            <a:r>
              <a:rPr lang="nl"/>
              <a:t>Derde niveau</a:t>
            </a:r>
          </a:p>
        </p:txBody>
      </p:sp>
      <p:sp>
        <p:nvSpPr>
          <p:cNvPr id="12" name="Title 1">
            <a:extLst>
              <a:ext uri="{FF2B5EF4-FFF2-40B4-BE49-F238E27FC236}">
                <a16:creationId xmlns:a16="http://schemas.microsoft.com/office/drawing/2014/main" id="{220A913A-1893-4F44-B347-CE7F748A1B2E}"/>
              </a:ext>
            </a:extLst>
          </p:cNvPr>
          <p:cNvSpPr>
            <a:spLocks noGrp="1"/>
          </p:cNvSpPr>
          <p:nvPr>
            <p:ph type="title" hasCustomPrompt="1"/>
          </p:nvPr>
        </p:nvSpPr>
        <p:spPr>
          <a:xfrm>
            <a:off x="586503" y="365127"/>
            <a:ext cx="9570884" cy="614684"/>
          </a:xfrm>
          <a:prstGeom prst="rect">
            <a:avLst/>
          </a:prstGeom>
        </p:spPr>
        <p:txBody>
          <a:bodyPr>
            <a:normAutofit/>
          </a:bodyPr>
          <a:lstStyle>
            <a:lvl1pPr>
              <a:defRPr sz="3200">
                <a:solidFill>
                  <a:srgbClr val="1E699D"/>
                </a:solidFill>
                <a:latin typeface="Futura Medium" charset="0"/>
                <a:ea typeface="Futura Medium" charset="0"/>
                <a:cs typeface="Futura Medium" charset="0"/>
              </a:defRPr>
            </a:lvl1pPr>
          </a:lstStyle>
          <a:p>
            <a:r>
              <a:rPr lang="nl"/>
              <a:t>Klik om de titel te bewerken</a:t>
            </a:r>
            <a:endParaRPr lang="en-US"/>
          </a:p>
        </p:txBody>
      </p:sp>
      <p:sp>
        <p:nvSpPr>
          <p:cNvPr id="14" name="Espace réservé du numéro de diapositive 2">
            <a:extLst>
              <a:ext uri="{FF2B5EF4-FFF2-40B4-BE49-F238E27FC236}">
                <a16:creationId xmlns:a16="http://schemas.microsoft.com/office/drawing/2014/main" id="{66007452-C68C-487F-83C1-637F3D720D1E}"/>
              </a:ext>
            </a:extLst>
          </p:cNvPr>
          <p:cNvSpPr>
            <a:spLocks noGrp="1"/>
          </p:cNvSpPr>
          <p:nvPr>
            <p:ph type="sldNum" sz="quarter" idx="10"/>
          </p:nvPr>
        </p:nvSpPr>
        <p:spPr>
          <a:xfrm>
            <a:off x="11120926" y="6388815"/>
            <a:ext cx="844039" cy="36512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FCF0D27-783A-4A41-A067-B898C8DC56C7}" type="slidenum">
              <a:rPr kumimoji="0" lang="fr-FR" sz="1200" b="0" i="0" u="none" strike="noStrike" kern="1200" cap="none" spc="0" normalizeH="0" baseline="0" noProof="0" smtClean="0">
                <a:ln>
                  <a:noFill/>
                </a:ln>
                <a:solidFill>
                  <a:srgbClr val="1E699D">
                    <a:lumMod val="50000"/>
                    <a:lumOff val="50000"/>
                  </a:srgb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‹nr.›</a:t>
            </a:fld>
            <a:endParaRPr kumimoji="0" lang="fr-FR" sz="1200" b="0" i="0" u="none" strike="noStrike" kern="1200" cap="none" spc="0" normalizeH="0" baseline="0" noProof="0">
              <a:ln>
                <a:noFill/>
              </a:ln>
              <a:solidFill>
                <a:srgbClr val="1E699D">
                  <a:lumMod val="50000"/>
                  <a:lumOff val="50000"/>
                </a:srgbClr>
              </a:solidFill>
              <a:effectLst/>
              <a:uLnTx/>
              <a:uFillTx/>
              <a:latin typeface="Calibri"/>
              <a:ea typeface="+mn-ea"/>
              <a:cs typeface="+mn-cs"/>
            </a:endParaRPr>
          </a:p>
        </p:txBody>
      </p:sp>
    </p:spTree>
    <p:extLst>
      <p:ext uri="{BB962C8B-B14F-4D97-AF65-F5344CB8AC3E}">
        <p14:creationId xmlns:p14="http://schemas.microsoft.com/office/powerpoint/2010/main" val="3221830099"/>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Titre seul">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59BE6678-5723-479F-9F60-F37F79D98E47}"/>
              </a:ext>
            </a:extLst>
          </p:cNvPr>
          <p:cNvSpPr>
            <a:spLocks noGrp="1"/>
          </p:cNvSpPr>
          <p:nvPr>
            <p:ph type="title" hasCustomPrompt="1"/>
          </p:nvPr>
        </p:nvSpPr>
        <p:spPr>
          <a:xfrm>
            <a:off x="586503" y="365127"/>
            <a:ext cx="9570884" cy="614684"/>
          </a:xfrm>
          <a:prstGeom prst="rect">
            <a:avLst/>
          </a:prstGeom>
        </p:spPr>
        <p:txBody>
          <a:bodyPr>
            <a:normAutofit/>
          </a:bodyPr>
          <a:lstStyle>
            <a:lvl1pPr>
              <a:defRPr sz="3200">
                <a:solidFill>
                  <a:srgbClr val="1E699D"/>
                </a:solidFill>
                <a:latin typeface="Futura Medium" charset="0"/>
                <a:ea typeface="Futura Medium" charset="0"/>
                <a:cs typeface="Futura Medium" charset="0"/>
              </a:defRPr>
            </a:lvl1pPr>
          </a:lstStyle>
          <a:p>
            <a:r>
              <a:rPr lang="nl"/>
              <a:t>Klik om de titel te bewerken</a:t>
            </a:r>
            <a:endParaRPr lang="en-US"/>
          </a:p>
        </p:txBody>
      </p:sp>
      <p:sp>
        <p:nvSpPr>
          <p:cNvPr id="12" name="Espace réservé du numéro de diapositive 2">
            <a:extLst>
              <a:ext uri="{FF2B5EF4-FFF2-40B4-BE49-F238E27FC236}">
                <a16:creationId xmlns:a16="http://schemas.microsoft.com/office/drawing/2014/main" id="{AB004553-05E8-487D-A419-086617D0B5E2}"/>
              </a:ext>
            </a:extLst>
          </p:cNvPr>
          <p:cNvSpPr>
            <a:spLocks noGrp="1"/>
          </p:cNvSpPr>
          <p:nvPr>
            <p:ph type="sldNum" sz="quarter" idx="10"/>
          </p:nvPr>
        </p:nvSpPr>
        <p:spPr>
          <a:xfrm>
            <a:off x="11120926" y="6388815"/>
            <a:ext cx="844039" cy="36512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FCF0D27-783A-4A41-A067-B898C8DC56C7}" type="slidenum">
              <a:rPr kumimoji="0" lang="fr-FR" sz="1200" b="0" i="0" u="none" strike="noStrike" kern="1200" cap="none" spc="0" normalizeH="0" baseline="0" noProof="0" smtClean="0">
                <a:ln>
                  <a:noFill/>
                </a:ln>
                <a:solidFill>
                  <a:srgbClr val="1E699D">
                    <a:lumMod val="50000"/>
                    <a:lumOff val="50000"/>
                  </a:srgb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‹nr.›</a:t>
            </a:fld>
            <a:endParaRPr kumimoji="0" lang="fr-FR" sz="1200" b="0" i="0" u="none" strike="noStrike" kern="1200" cap="none" spc="0" normalizeH="0" baseline="0" noProof="0">
              <a:ln>
                <a:noFill/>
              </a:ln>
              <a:solidFill>
                <a:srgbClr val="1E699D">
                  <a:lumMod val="50000"/>
                  <a:lumOff val="50000"/>
                </a:srgbClr>
              </a:solidFill>
              <a:effectLst/>
              <a:uLnTx/>
              <a:uFillTx/>
              <a:latin typeface="Calibri"/>
              <a:ea typeface="+mn-ea"/>
              <a:cs typeface="+mn-cs"/>
            </a:endParaRPr>
          </a:p>
        </p:txBody>
      </p:sp>
    </p:spTree>
    <p:extLst>
      <p:ext uri="{BB962C8B-B14F-4D97-AF65-F5344CB8AC3E}">
        <p14:creationId xmlns:p14="http://schemas.microsoft.com/office/powerpoint/2010/main" val="4294520128"/>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6" name="Espace réservé du numéro de diapositive 2">
            <a:extLst>
              <a:ext uri="{FF2B5EF4-FFF2-40B4-BE49-F238E27FC236}">
                <a16:creationId xmlns:a16="http://schemas.microsoft.com/office/drawing/2014/main" id="{86C5B906-53C9-4435-9375-23E342610276}"/>
              </a:ext>
            </a:extLst>
          </p:cNvPr>
          <p:cNvSpPr>
            <a:spLocks noGrp="1"/>
          </p:cNvSpPr>
          <p:nvPr>
            <p:ph type="sldNum" sz="quarter" idx="10"/>
          </p:nvPr>
        </p:nvSpPr>
        <p:spPr>
          <a:xfrm>
            <a:off x="11120926" y="6388815"/>
            <a:ext cx="844039" cy="36512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FCF0D27-783A-4A41-A067-B898C8DC56C7}" type="slidenum">
              <a:rPr kumimoji="0" lang="fr-FR" sz="1200" b="0" i="0" u="none" strike="noStrike" kern="1200" cap="none" spc="0" normalizeH="0" baseline="0" noProof="0" smtClean="0">
                <a:ln>
                  <a:noFill/>
                </a:ln>
                <a:solidFill>
                  <a:srgbClr val="1E699D">
                    <a:lumMod val="50000"/>
                    <a:lumOff val="50000"/>
                  </a:srgb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‹nr.›</a:t>
            </a:fld>
            <a:endParaRPr kumimoji="0" lang="fr-FR" sz="1200" b="0" i="0" u="none" strike="noStrike" kern="1200" cap="none" spc="0" normalizeH="0" baseline="0" noProof="0">
              <a:ln>
                <a:noFill/>
              </a:ln>
              <a:solidFill>
                <a:srgbClr val="1E699D">
                  <a:lumMod val="50000"/>
                  <a:lumOff val="50000"/>
                </a:srgbClr>
              </a:solidFill>
              <a:effectLst/>
              <a:uLnTx/>
              <a:uFillTx/>
              <a:latin typeface="Calibri"/>
              <a:ea typeface="+mn-ea"/>
              <a:cs typeface="+mn-cs"/>
            </a:endParaRPr>
          </a:p>
        </p:txBody>
      </p:sp>
    </p:spTree>
    <p:extLst>
      <p:ext uri="{BB962C8B-B14F-4D97-AF65-F5344CB8AC3E}">
        <p14:creationId xmlns:p14="http://schemas.microsoft.com/office/powerpoint/2010/main" val="41762387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52" name="PlaceHolder 1"/>
          <p:cNvSpPr>
            <a:spLocks noGrp="1"/>
          </p:cNvSpPr>
          <p:nvPr>
            <p:ph type="title"/>
          </p:nvPr>
        </p:nvSpPr>
        <p:spPr>
          <a:xfrm>
            <a:off x="609480" y="273600"/>
            <a:ext cx="10972440" cy="1144800"/>
          </a:xfrm>
          <a:prstGeom prst="rect">
            <a:avLst/>
          </a:prstGeom>
        </p:spPr>
        <p:txBody>
          <a:bodyPr lIns="0" tIns="0" rIns="0" bIns="0" anchor="ctr"/>
          <a:lstStyle/>
          <a:p>
            <a:pPr algn="ctr"/>
            <a:endParaRPr lang="fr-FR" sz="4400" b="0" strike="noStrike" spc="-1">
              <a:latin typeface="Arial"/>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Image 50%">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77493" y="272300"/>
            <a:ext cx="5278419" cy="900743"/>
          </a:xfrm>
          <a:prstGeom prst="rect">
            <a:avLst/>
          </a:prstGeom>
        </p:spPr>
        <p:txBody>
          <a:bodyPr anchor="b">
            <a:normAutofit/>
          </a:bodyPr>
          <a:lstStyle>
            <a:lvl1pPr algn="just">
              <a:defRPr sz="2800">
                <a:solidFill>
                  <a:srgbClr val="1E699D"/>
                </a:solidFill>
                <a:latin typeface="Futura Medium" charset="0"/>
                <a:ea typeface="Futura Medium" charset="0"/>
                <a:cs typeface="Futura Medium" charset="0"/>
              </a:defRPr>
            </a:lvl1pPr>
          </a:lstStyle>
          <a:p>
            <a:r>
              <a:rPr lang="nl"/>
              <a:t>Klik om de titel te bewerken</a:t>
            </a:r>
            <a:endParaRPr lang="en-US"/>
          </a:p>
        </p:txBody>
      </p:sp>
      <p:sp>
        <p:nvSpPr>
          <p:cNvPr id="3" name="Picture Placeholder 2"/>
          <p:cNvSpPr>
            <a:spLocks noGrp="1" noChangeAspect="1"/>
          </p:cNvSpPr>
          <p:nvPr>
            <p:ph type="pic" idx="1"/>
          </p:nvPr>
        </p:nvSpPr>
        <p:spPr>
          <a:xfrm>
            <a:off x="6122221" y="0"/>
            <a:ext cx="6069780" cy="6858000"/>
          </a:xfrm>
          <a:prstGeom prst="rect">
            <a:avLst/>
          </a:prstGeom>
        </p:spPr>
        <p:txBody>
          <a:bodyPr anchor="t"/>
          <a:lstStyle>
            <a:lvl1pPr marL="0" indent="0" algn="ctr">
              <a:buNone/>
              <a:defRPr sz="3200">
                <a:solidFill>
                  <a:srgbClr val="71FC1C"/>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a:p>
            <a:endParaRPr lang="fr-FR"/>
          </a:p>
          <a:p>
            <a:endParaRPr lang="fr-FR"/>
          </a:p>
          <a:p>
            <a:endParaRPr lang="fr-FR"/>
          </a:p>
          <a:p>
            <a:r>
              <a:rPr lang="nl"/>
              <a:t>Klik op het icoontje om een afbeelding toe te voegen</a:t>
            </a:r>
            <a:endParaRPr lang="en-US"/>
          </a:p>
        </p:txBody>
      </p:sp>
      <p:sp>
        <p:nvSpPr>
          <p:cNvPr id="4" name="Text Placeholder 3"/>
          <p:cNvSpPr>
            <a:spLocks noGrp="1"/>
          </p:cNvSpPr>
          <p:nvPr>
            <p:ph type="body" sz="half" idx="2"/>
          </p:nvPr>
        </p:nvSpPr>
        <p:spPr>
          <a:xfrm>
            <a:off x="659805" y="1589519"/>
            <a:ext cx="5278417" cy="4545811"/>
          </a:xfrm>
          <a:prstGeom prst="rect">
            <a:avLst/>
          </a:prstGeom>
        </p:spPr>
        <p:txBody>
          <a:bodyPr/>
          <a:lstStyle>
            <a:lvl1pPr marL="0" indent="0" algn="just">
              <a:buNone/>
              <a:defRPr sz="2000">
                <a:solidFill>
                  <a:srgbClr val="00B0F0"/>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
              <a:t>De stijlen van de maskertekst wijzigen</a:t>
            </a:r>
          </a:p>
        </p:txBody>
      </p:sp>
      <p:sp>
        <p:nvSpPr>
          <p:cNvPr id="9" name="Slide Number Placeholder 6"/>
          <p:cNvSpPr>
            <a:spLocks noGrp="1"/>
          </p:cNvSpPr>
          <p:nvPr>
            <p:ph type="sldNum" sz="quarter" idx="12"/>
          </p:nvPr>
        </p:nvSpPr>
        <p:spPr>
          <a:xfrm>
            <a:off x="5197586" y="6408508"/>
            <a:ext cx="740636" cy="365125"/>
          </a:xfrm>
          <a:prstGeom prst="rect">
            <a:avLst/>
          </a:prstGeom>
        </p:spPr>
        <p:txBody>
          <a:bodyPr/>
          <a:lstStyle>
            <a:lvl1pPr algn="l">
              <a:defRPr sz="1200">
                <a:solidFill>
                  <a:schemeClr val="tx1">
                    <a:lumMod val="50000"/>
                    <a:lumOff val="50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9FCF0D27-783A-4A41-A067-B898C8DC56C7}" type="slidenum">
              <a:rPr kumimoji="0" lang="fr-FR" sz="1200" b="0" i="0" u="none" strike="noStrike" kern="1200" cap="none" spc="0" normalizeH="0" baseline="0" noProof="0" smtClean="0">
                <a:ln>
                  <a:noFill/>
                </a:ln>
                <a:solidFill>
                  <a:srgbClr val="1E699D">
                    <a:lumMod val="50000"/>
                    <a:lumOff val="50000"/>
                  </a:srgb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‹nr.›</a:t>
            </a:fld>
            <a:endParaRPr kumimoji="0" lang="fr-FR" sz="1200" b="0" i="0" u="none" strike="noStrike" kern="1200" cap="none" spc="0" normalizeH="0" baseline="0" noProof="0">
              <a:ln>
                <a:noFill/>
              </a:ln>
              <a:solidFill>
                <a:srgbClr val="1E699D">
                  <a:lumMod val="50000"/>
                  <a:lumOff val="50000"/>
                </a:srgbClr>
              </a:solidFill>
              <a:effectLst/>
              <a:uLnTx/>
              <a:uFillTx/>
              <a:latin typeface="Calibri"/>
              <a:ea typeface="+mn-ea"/>
              <a:cs typeface="+mn-cs"/>
            </a:endParaRPr>
          </a:p>
        </p:txBody>
      </p:sp>
    </p:spTree>
    <p:extLst>
      <p:ext uri="{BB962C8B-B14F-4D97-AF65-F5344CB8AC3E}">
        <p14:creationId xmlns:p14="http://schemas.microsoft.com/office/powerpoint/2010/main" val="2734772972"/>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4 images avec texte">
    <p:spTree>
      <p:nvGrpSpPr>
        <p:cNvPr id="1" name=""/>
        <p:cNvGrpSpPr/>
        <p:nvPr/>
      </p:nvGrpSpPr>
      <p:grpSpPr>
        <a:xfrm>
          <a:off x="0" y="0"/>
          <a:ext cx="0" cy="0"/>
          <a:chOff x="0" y="0"/>
          <a:chExt cx="0" cy="0"/>
        </a:xfrm>
      </p:grpSpPr>
      <p:sp>
        <p:nvSpPr>
          <p:cNvPr id="5" name="Espace réservé pour une image  4"/>
          <p:cNvSpPr>
            <a:spLocks noGrp="1"/>
          </p:cNvSpPr>
          <p:nvPr>
            <p:ph type="pic" sz="quarter" idx="11" hasCustomPrompt="1"/>
          </p:nvPr>
        </p:nvSpPr>
        <p:spPr>
          <a:xfrm>
            <a:off x="552001" y="1456557"/>
            <a:ext cx="2400000" cy="1800000"/>
          </a:xfrm>
          <a:prstGeom prst="rect">
            <a:avLst/>
          </a:prstGeom>
        </p:spPr>
        <p:txBody>
          <a:bodyPr/>
          <a:lstStyle>
            <a:lvl1pPr marL="0" indent="0">
              <a:buNone/>
              <a:defRPr>
                <a:solidFill>
                  <a:srgbClr val="71FC1C"/>
                </a:solidFill>
              </a:defRPr>
            </a:lvl1pPr>
          </a:lstStyle>
          <a:p>
            <a:r>
              <a:rPr lang="nl"/>
              <a:t>Afbeelding 1</a:t>
            </a:r>
          </a:p>
        </p:txBody>
      </p:sp>
      <p:sp>
        <p:nvSpPr>
          <p:cNvPr id="8" name="Espace réservé pour une image  4"/>
          <p:cNvSpPr>
            <a:spLocks noGrp="1"/>
          </p:cNvSpPr>
          <p:nvPr>
            <p:ph type="pic" sz="quarter" idx="12" hasCustomPrompt="1"/>
          </p:nvPr>
        </p:nvSpPr>
        <p:spPr>
          <a:xfrm>
            <a:off x="552001" y="3706988"/>
            <a:ext cx="2400000" cy="1800000"/>
          </a:xfrm>
          <a:prstGeom prst="rect">
            <a:avLst/>
          </a:prstGeom>
        </p:spPr>
        <p:txBody>
          <a:bodyPr/>
          <a:lstStyle>
            <a:lvl1pPr marL="0" indent="0">
              <a:buNone/>
              <a:defRPr>
                <a:solidFill>
                  <a:srgbClr val="71FC1C"/>
                </a:solidFill>
              </a:defRPr>
            </a:lvl1pPr>
          </a:lstStyle>
          <a:p>
            <a:r>
              <a:rPr lang="nl"/>
              <a:t>Afbeelding 3</a:t>
            </a:r>
          </a:p>
        </p:txBody>
      </p:sp>
      <p:sp>
        <p:nvSpPr>
          <p:cNvPr id="9" name="Espace réservé pour une image  4"/>
          <p:cNvSpPr>
            <a:spLocks noGrp="1"/>
          </p:cNvSpPr>
          <p:nvPr>
            <p:ph type="pic" sz="quarter" idx="13" hasCustomPrompt="1"/>
          </p:nvPr>
        </p:nvSpPr>
        <p:spPr>
          <a:xfrm>
            <a:off x="6261697" y="1460967"/>
            <a:ext cx="2400000" cy="1800000"/>
          </a:xfrm>
          <a:prstGeom prst="rect">
            <a:avLst/>
          </a:prstGeom>
        </p:spPr>
        <p:txBody>
          <a:bodyPr/>
          <a:lstStyle>
            <a:lvl1pPr marL="0" indent="0">
              <a:buNone/>
              <a:defRPr>
                <a:solidFill>
                  <a:srgbClr val="71FC1C"/>
                </a:solidFill>
              </a:defRPr>
            </a:lvl1pPr>
          </a:lstStyle>
          <a:p>
            <a:r>
              <a:rPr lang="nl"/>
              <a:t>Afbeelding 2</a:t>
            </a:r>
          </a:p>
        </p:txBody>
      </p:sp>
      <p:sp>
        <p:nvSpPr>
          <p:cNvPr id="10" name="Espace réservé pour une image  4"/>
          <p:cNvSpPr>
            <a:spLocks noGrp="1"/>
          </p:cNvSpPr>
          <p:nvPr>
            <p:ph type="pic" sz="quarter" idx="14" hasCustomPrompt="1"/>
          </p:nvPr>
        </p:nvSpPr>
        <p:spPr>
          <a:xfrm>
            <a:off x="6261697" y="3711398"/>
            <a:ext cx="2400000" cy="1800000"/>
          </a:xfrm>
          <a:prstGeom prst="rect">
            <a:avLst/>
          </a:prstGeom>
        </p:spPr>
        <p:txBody>
          <a:bodyPr/>
          <a:lstStyle>
            <a:lvl1pPr marL="0" indent="0">
              <a:buNone/>
              <a:defRPr>
                <a:solidFill>
                  <a:srgbClr val="71FC1C"/>
                </a:solidFill>
              </a:defRPr>
            </a:lvl1pPr>
          </a:lstStyle>
          <a:p>
            <a:r>
              <a:rPr lang="nl"/>
              <a:t>Afbeelding 4</a:t>
            </a:r>
          </a:p>
        </p:txBody>
      </p:sp>
      <p:sp>
        <p:nvSpPr>
          <p:cNvPr id="15" name="Espace réservé du texte 11"/>
          <p:cNvSpPr>
            <a:spLocks noGrp="1"/>
          </p:cNvSpPr>
          <p:nvPr>
            <p:ph type="body" sz="quarter" idx="17" hasCustomPrompt="1"/>
          </p:nvPr>
        </p:nvSpPr>
        <p:spPr>
          <a:xfrm>
            <a:off x="2952001" y="1456558"/>
            <a:ext cx="2880000" cy="944999"/>
          </a:xfrm>
          <a:prstGeom prst="rect">
            <a:avLst/>
          </a:prstGeom>
          <a:noFill/>
        </p:spPr>
        <p:txBody>
          <a:bodyPr anchor="b"/>
          <a:lstStyle>
            <a:lvl1pPr marL="0" indent="0">
              <a:buNone/>
              <a:defRPr sz="2000">
                <a:solidFill>
                  <a:srgbClr val="00B0F0"/>
                </a:solidFill>
                <a:latin typeface="Futura Medium" charset="0"/>
                <a:ea typeface="Futura Medium" charset="0"/>
                <a:cs typeface="Futura Medium"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nl"/>
              <a:t>Titel 1</a:t>
            </a:r>
          </a:p>
        </p:txBody>
      </p:sp>
      <p:sp>
        <p:nvSpPr>
          <p:cNvPr id="17" name="Espace réservé du texte 11"/>
          <p:cNvSpPr>
            <a:spLocks noGrp="1"/>
          </p:cNvSpPr>
          <p:nvPr>
            <p:ph type="body" sz="quarter" idx="18" hasCustomPrompt="1"/>
          </p:nvPr>
        </p:nvSpPr>
        <p:spPr>
          <a:xfrm>
            <a:off x="2952001" y="2401556"/>
            <a:ext cx="2880000" cy="849363"/>
          </a:xfrm>
          <a:prstGeom prst="rect">
            <a:avLst/>
          </a:prstGeom>
          <a:noFill/>
        </p:spPr>
        <p:txBody>
          <a:bodyPr anchor="t"/>
          <a:lstStyle>
            <a:lvl1pPr marL="0" indent="0">
              <a:buNone/>
              <a:defRPr sz="1800">
                <a:solidFill>
                  <a:srgbClr val="1E699D"/>
                </a:solidFill>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nl" err="1"/>
              <a:t>Detail 1</a:t>
            </a:r>
          </a:p>
        </p:txBody>
      </p:sp>
      <p:sp>
        <p:nvSpPr>
          <p:cNvPr id="18" name="Espace réservé du texte 11"/>
          <p:cNvSpPr>
            <a:spLocks noGrp="1"/>
          </p:cNvSpPr>
          <p:nvPr>
            <p:ph type="body" sz="quarter" idx="19" hasCustomPrompt="1"/>
          </p:nvPr>
        </p:nvSpPr>
        <p:spPr>
          <a:xfrm>
            <a:off x="2952001" y="3717038"/>
            <a:ext cx="2880000" cy="944999"/>
          </a:xfrm>
          <a:prstGeom prst="rect">
            <a:avLst/>
          </a:prstGeom>
          <a:noFill/>
        </p:spPr>
        <p:txBody>
          <a:bodyPr anchor="b"/>
          <a:lstStyle>
            <a:lvl1pPr marL="0" indent="0">
              <a:buNone/>
              <a:defRPr sz="2000">
                <a:solidFill>
                  <a:srgbClr val="00B0F0"/>
                </a:solidFill>
                <a:latin typeface="Futura Medium" charset="0"/>
                <a:ea typeface="Futura Medium" charset="0"/>
                <a:cs typeface="Futura Medium"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nl"/>
              <a:t>Titel 3</a:t>
            </a:r>
          </a:p>
        </p:txBody>
      </p:sp>
      <p:sp>
        <p:nvSpPr>
          <p:cNvPr id="19" name="Espace réservé du texte 11"/>
          <p:cNvSpPr>
            <a:spLocks noGrp="1"/>
          </p:cNvSpPr>
          <p:nvPr>
            <p:ph type="body" sz="quarter" idx="20" hasCustomPrompt="1"/>
          </p:nvPr>
        </p:nvSpPr>
        <p:spPr>
          <a:xfrm>
            <a:off x="2952001" y="4662036"/>
            <a:ext cx="2880000" cy="849363"/>
          </a:xfrm>
          <a:prstGeom prst="rect">
            <a:avLst/>
          </a:prstGeom>
          <a:noFill/>
        </p:spPr>
        <p:txBody>
          <a:bodyPr anchor="t"/>
          <a:lstStyle>
            <a:lvl1pPr marL="0" indent="0">
              <a:buNone/>
              <a:defRPr sz="1800">
                <a:solidFill>
                  <a:srgbClr val="1E699D"/>
                </a:solidFill>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nl" err="1"/>
              <a:t>Detail 3</a:t>
            </a:r>
          </a:p>
        </p:txBody>
      </p:sp>
      <p:sp>
        <p:nvSpPr>
          <p:cNvPr id="20" name="Espace réservé du texte 11"/>
          <p:cNvSpPr>
            <a:spLocks noGrp="1"/>
          </p:cNvSpPr>
          <p:nvPr>
            <p:ph type="body" sz="quarter" idx="21" hasCustomPrompt="1"/>
          </p:nvPr>
        </p:nvSpPr>
        <p:spPr>
          <a:xfrm>
            <a:off x="8661697" y="1460968"/>
            <a:ext cx="2880000" cy="944999"/>
          </a:xfrm>
          <a:prstGeom prst="rect">
            <a:avLst/>
          </a:prstGeom>
          <a:noFill/>
        </p:spPr>
        <p:txBody>
          <a:bodyPr anchor="b"/>
          <a:lstStyle>
            <a:lvl1pPr marL="0" indent="0">
              <a:buNone/>
              <a:defRPr sz="2000">
                <a:solidFill>
                  <a:srgbClr val="00B0F0"/>
                </a:solidFill>
                <a:latin typeface="Futura Medium" charset="0"/>
                <a:ea typeface="Futura Medium" charset="0"/>
                <a:cs typeface="Futura Medium"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nl"/>
              <a:t>Titel 2</a:t>
            </a:r>
          </a:p>
        </p:txBody>
      </p:sp>
      <p:sp>
        <p:nvSpPr>
          <p:cNvPr id="21" name="Espace réservé du texte 11"/>
          <p:cNvSpPr>
            <a:spLocks noGrp="1"/>
          </p:cNvSpPr>
          <p:nvPr>
            <p:ph type="body" sz="quarter" idx="22" hasCustomPrompt="1"/>
          </p:nvPr>
        </p:nvSpPr>
        <p:spPr>
          <a:xfrm>
            <a:off x="8661697" y="2405966"/>
            <a:ext cx="2880000" cy="849363"/>
          </a:xfrm>
          <a:prstGeom prst="rect">
            <a:avLst/>
          </a:prstGeom>
          <a:noFill/>
        </p:spPr>
        <p:txBody>
          <a:bodyPr anchor="t"/>
          <a:lstStyle>
            <a:lvl1pPr marL="0" indent="0">
              <a:buNone/>
              <a:defRPr sz="1800">
                <a:solidFill>
                  <a:srgbClr val="1E699D"/>
                </a:solidFill>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nl" err="1"/>
              <a:t>Detail 2</a:t>
            </a:r>
          </a:p>
        </p:txBody>
      </p:sp>
      <p:sp>
        <p:nvSpPr>
          <p:cNvPr id="22" name="Espace réservé du texte 11"/>
          <p:cNvSpPr>
            <a:spLocks noGrp="1"/>
          </p:cNvSpPr>
          <p:nvPr>
            <p:ph type="body" sz="quarter" idx="23" hasCustomPrompt="1"/>
          </p:nvPr>
        </p:nvSpPr>
        <p:spPr>
          <a:xfrm>
            <a:off x="8661697" y="3717038"/>
            <a:ext cx="2880000" cy="944999"/>
          </a:xfrm>
          <a:prstGeom prst="rect">
            <a:avLst/>
          </a:prstGeom>
          <a:noFill/>
        </p:spPr>
        <p:txBody>
          <a:bodyPr anchor="b"/>
          <a:lstStyle>
            <a:lvl1pPr marL="0" indent="0">
              <a:buNone/>
              <a:defRPr sz="2000">
                <a:solidFill>
                  <a:srgbClr val="00B0F0"/>
                </a:solidFill>
                <a:latin typeface="Futura Medium" charset="0"/>
                <a:ea typeface="Futura Medium" charset="0"/>
                <a:cs typeface="Futura Medium"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nl"/>
              <a:t>Titel 4</a:t>
            </a:r>
          </a:p>
        </p:txBody>
      </p:sp>
      <p:sp>
        <p:nvSpPr>
          <p:cNvPr id="23" name="Espace réservé du texte 11"/>
          <p:cNvSpPr>
            <a:spLocks noGrp="1"/>
          </p:cNvSpPr>
          <p:nvPr>
            <p:ph type="body" sz="quarter" idx="24" hasCustomPrompt="1"/>
          </p:nvPr>
        </p:nvSpPr>
        <p:spPr>
          <a:xfrm>
            <a:off x="8661697" y="4662036"/>
            <a:ext cx="2880000" cy="849363"/>
          </a:xfrm>
          <a:prstGeom prst="rect">
            <a:avLst/>
          </a:prstGeom>
          <a:noFill/>
        </p:spPr>
        <p:txBody>
          <a:bodyPr anchor="t"/>
          <a:lstStyle>
            <a:lvl1pPr marL="0" indent="0">
              <a:buNone/>
              <a:defRPr sz="1800">
                <a:solidFill>
                  <a:srgbClr val="1E699D"/>
                </a:solidFill>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nl" err="1"/>
              <a:t>Detail 4</a:t>
            </a:r>
          </a:p>
        </p:txBody>
      </p:sp>
      <p:sp>
        <p:nvSpPr>
          <p:cNvPr id="27" name="Title 1">
            <a:extLst>
              <a:ext uri="{FF2B5EF4-FFF2-40B4-BE49-F238E27FC236}">
                <a16:creationId xmlns:a16="http://schemas.microsoft.com/office/drawing/2014/main" id="{15A84BB1-C098-4C18-AA57-BA4A44B4F053}"/>
              </a:ext>
            </a:extLst>
          </p:cNvPr>
          <p:cNvSpPr>
            <a:spLocks noGrp="1"/>
          </p:cNvSpPr>
          <p:nvPr>
            <p:ph type="title" hasCustomPrompt="1"/>
          </p:nvPr>
        </p:nvSpPr>
        <p:spPr>
          <a:xfrm>
            <a:off x="586503" y="365127"/>
            <a:ext cx="9570884" cy="614684"/>
          </a:xfrm>
          <a:prstGeom prst="rect">
            <a:avLst/>
          </a:prstGeom>
        </p:spPr>
        <p:txBody>
          <a:bodyPr>
            <a:normAutofit/>
          </a:bodyPr>
          <a:lstStyle>
            <a:lvl1pPr>
              <a:defRPr sz="3200">
                <a:solidFill>
                  <a:srgbClr val="1E699D"/>
                </a:solidFill>
                <a:latin typeface="Futura Medium" charset="0"/>
                <a:ea typeface="Futura Medium" charset="0"/>
                <a:cs typeface="Futura Medium" charset="0"/>
              </a:defRPr>
            </a:lvl1pPr>
          </a:lstStyle>
          <a:p>
            <a:r>
              <a:rPr lang="nl"/>
              <a:t>Klik om de titel te bewerken</a:t>
            </a:r>
            <a:endParaRPr lang="en-US"/>
          </a:p>
        </p:txBody>
      </p:sp>
      <p:sp>
        <p:nvSpPr>
          <p:cNvPr id="28" name="Espace réservé du numéro de diapositive 2">
            <a:extLst>
              <a:ext uri="{FF2B5EF4-FFF2-40B4-BE49-F238E27FC236}">
                <a16:creationId xmlns:a16="http://schemas.microsoft.com/office/drawing/2014/main" id="{CDEF9A32-6724-4F22-AAF1-9C6F7C426324}"/>
              </a:ext>
            </a:extLst>
          </p:cNvPr>
          <p:cNvSpPr>
            <a:spLocks noGrp="1"/>
          </p:cNvSpPr>
          <p:nvPr>
            <p:ph type="sldNum" sz="quarter" idx="10"/>
          </p:nvPr>
        </p:nvSpPr>
        <p:spPr>
          <a:xfrm>
            <a:off x="11120926" y="6388815"/>
            <a:ext cx="844039" cy="36512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FCF0D27-783A-4A41-A067-B898C8DC56C7}" type="slidenum">
              <a:rPr kumimoji="0" lang="fr-FR" sz="1200" b="0" i="0" u="none" strike="noStrike" kern="1200" cap="none" spc="0" normalizeH="0" baseline="0" noProof="0" smtClean="0">
                <a:ln>
                  <a:noFill/>
                </a:ln>
                <a:solidFill>
                  <a:srgbClr val="1E699D">
                    <a:lumMod val="50000"/>
                    <a:lumOff val="50000"/>
                  </a:srgb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‹nr.›</a:t>
            </a:fld>
            <a:endParaRPr kumimoji="0" lang="fr-FR" sz="1200" b="0" i="0" u="none" strike="noStrike" kern="1200" cap="none" spc="0" normalizeH="0" baseline="0" noProof="0">
              <a:ln>
                <a:noFill/>
              </a:ln>
              <a:solidFill>
                <a:srgbClr val="1E699D">
                  <a:lumMod val="50000"/>
                  <a:lumOff val="50000"/>
                </a:srgbClr>
              </a:solidFill>
              <a:effectLst/>
              <a:uLnTx/>
              <a:uFillTx/>
              <a:latin typeface="Calibri"/>
              <a:ea typeface="+mn-ea"/>
              <a:cs typeface="+mn-cs"/>
            </a:endParaRPr>
          </a:p>
        </p:txBody>
      </p:sp>
    </p:spTree>
    <p:extLst>
      <p:ext uri="{BB962C8B-B14F-4D97-AF65-F5344CB8AC3E}">
        <p14:creationId xmlns:p14="http://schemas.microsoft.com/office/powerpoint/2010/main" val="919549406"/>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4 textes">
    <p:spTree>
      <p:nvGrpSpPr>
        <p:cNvPr id="1" name=""/>
        <p:cNvGrpSpPr/>
        <p:nvPr/>
      </p:nvGrpSpPr>
      <p:grpSpPr>
        <a:xfrm>
          <a:off x="0" y="0"/>
          <a:ext cx="0" cy="0"/>
          <a:chOff x="0" y="0"/>
          <a:chExt cx="0" cy="0"/>
        </a:xfrm>
      </p:grpSpPr>
      <p:sp>
        <p:nvSpPr>
          <p:cNvPr id="28" name="Rectangle 27"/>
          <p:cNvSpPr/>
          <p:nvPr userDrawn="1"/>
        </p:nvSpPr>
        <p:spPr>
          <a:xfrm>
            <a:off x="1767672" y="1957173"/>
            <a:ext cx="4800000" cy="1793875"/>
          </a:xfrm>
          <a:prstGeom prst="rect">
            <a:avLst/>
          </a:prstGeom>
          <a:solidFill>
            <a:srgbClr val="1E69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FFFFFF"/>
              </a:solidFill>
              <a:effectLst/>
              <a:uLnTx/>
              <a:uFillTx/>
              <a:latin typeface="Calibri"/>
              <a:ea typeface="+mn-ea"/>
              <a:cs typeface="+mn-cs"/>
            </a:endParaRPr>
          </a:p>
        </p:txBody>
      </p:sp>
      <p:sp>
        <p:nvSpPr>
          <p:cNvPr id="9" name="Rectangle 8"/>
          <p:cNvSpPr/>
          <p:nvPr userDrawn="1"/>
        </p:nvSpPr>
        <p:spPr>
          <a:xfrm>
            <a:off x="6654635" y="1957173"/>
            <a:ext cx="4800000" cy="1793875"/>
          </a:xfrm>
          <a:prstGeom prst="rect">
            <a:avLst/>
          </a:prstGeom>
          <a:solidFill>
            <a:srgbClr val="1E69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FFFFFF"/>
              </a:solidFill>
              <a:effectLst/>
              <a:uLnTx/>
              <a:uFillTx/>
              <a:latin typeface="Calibri"/>
              <a:ea typeface="+mn-ea"/>
              <a:cs typeface="+mn-cs"/>
            </a:endParaRPr>
          </a:p>
        </p:txBody>
      </p:sp>
      <p:sp>
        <p:nvSpPr>
          <p:cNvPr id="10" name="Rectangle 9"/>
          <p:cNvSpPr/>
          <p:nvPr userDrawn="1"/>
        </p:nvSpPr>
        <p:spPr>
          <a:xfrm>
            <a:off x="1782915" y="3804838"/>
            <a:ext cx="4800000" cy="1793875"/>
          </a:xfrm>
          <a:prstGeom prst="rect">
            <a:avLst/>
          </a:prstGeom>
          <a:solidFill>
            <a:srgbClr val="1E69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FFFFFF"/>
              </a:solidFill>
              <a:effectLst/>
              <a:uLnTx/>
              <a:uFillTx/>
              <a:latin typeface="Calibri"/>
              <a:ea typeface="+mn-ea"/>
              <a:cs typeface="+mn-cs"/>
            </a:endParaRPr>
          </a:p>
        </p:txBody>
      </p:sp>
      <p:sp>
        <p:nvSpPr>
          <p:cNvPr id="11" name="Rectangle 10"/>
          <p:cNvSpPr/>
          <p:nvPr userDrawn="1"/>
        </p:nvSpPr>
        <p:spPr>
          <a:xfrm>
            <a:off x="6654635" y="3804839"/>
            <a:ext cx="4800000" cy="1793875"/>
          </a:xfrm>
          <a:prstGeom prst="rect">
            <a:avLst/>
          </a:prstGeom>
          <a:solidFill>
            <a:srgbClr val="1E69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FFFFFF"/>
              </a:solidFill>
              <a:effectLst/>
              <a:uLnTx/>
              <a:uFillTx/>
              <a:latin typeface="Calibri"/>
              <a:ea typeface="+mn-ea"/>
              <a:cs typeface="+mn-cs"/>
            </a:endParaRPr>
          </a:p>
        </p:txBody>
      </p:sp>
      <p:sp>
        <p:nvSpPr>
          <p:cNvPr id="6" name="Espace réservé du texte 5"/>
          <p:cNvSpPr>
            <a:spLocks noGrp="1"/>
          </p:cNvSpPr>
          <p:nvPr>
            <p:ph type="body" sz="quarter" idx="11" hasCustomPrompt="1"/>
          </p:nvPr>
        </p:nvSpPr>
        <p:spPr>
          <a:xfrm>
            <a:off x="1782572" y="1979101"/>
            <a:ext cx="4785784" cy="612775"/>
          </a:xfrm>
          <a:prstGeom prst="rect">
            <a:avLst/>
          </a:prstGeom>
        </p:spPr>
        <p:txBody>
          <a:bodyPr anchor="b"/>
          <a:lstStyle>
            <a:lvl1pPr marL="0" indent="0">
              <a:buNone/>
              <a:defRPr sz="2000">
                <a:solidFill>
                  <a:schemeClr val="bg1"/>
                </a:solidFill>
                <a:latin typeface="Futura Medium" charset="0"/>
                <a:ea typeface="Futura Medium" charset="0"/>
                <a:cs typeface="Futura Medium"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nl"/>
              <a:t>Titel 1</a:t>
            </a:r>
          </a:p>
        </p:txBody>
      </p:sp>
      <p:sp>
        <p:nvSpPr>
          <p:cNvPr id="22" name="Espace réservé du texte 5"/>
          <p:cNvSpPr>
            <a:spLocks noGrp="1"/>
          </p:cNvSpPr>
          <p:nvPr>
            <p:ph type="body" sz="quarter" idx="12" hasCustomPrompt="1"/>
          </p:nvPr>
        </p:nvSpPr>
        <p:spPr>
          <a:xfrm>
            <a:off x="6669192" y="1979101"/>
            <a:ext cx="4785784" cy="612775"/>
          </a:xfrm>
          <a:prstGeom prst="rect">
            <a:avLst/>
          </a:prstGeom>
        </p:spPr>
        <p:txBody>
          <a:bodyPr anchor="b"/>
          <a:lstStyle>
            <a:lvl1pPr marL="0" indent="0">
              <a:buNone/>
              <a:defRPr sz="2000">
                <a:solidFill>
                  <a:schemeClr val="bg1"/>
                </a:solidFill>
                <a:latin typeface="Futura Medium" charset="0"/>
                <a:ea typeface="Futura Medium" charset="0"/>
                <a:cs typeface="Futura Medium"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nl"/>
              <a:t>Titel 2</a:t>
            </a:r>
          </a:p>
        </p:txBody>
      </p:sp>
      <p:sp>
        <p:nvSpPr>
          <p:cNvPr id="23" name="Espace réservé du texte 5"/>
          <p:cNvSpPr>
            <a:spLocks noGrp="1"/>
          </p:cNvSpPr>
          <p:nvPr>
            <p:ph type="body" sz="quarter" idx="13" hasCustomPrompt="1"/>
          </p:nvPr>
        </p:nvSpPr>
        <p:spPr>
          <a:xfrm>
            <a:off x="1781888" y="2597538"/>
            <a:ext cx="4785784" cy="1165914"/>
          </a:xfrm>
          <a:prstGeom prst="rect">
            <a:avLst/>
          </a:prstGeom>
        </p:spPr>
        <p:txBody>
          <a:bodyPr/>
          <a:lstStyle>
            <a:lvl1pPr marL="0" indent="0">
              <a:buNone/>
              <a:defRPr sz="1400">
                <a:solidFill>
                  <a:schemeClr val="bg1"/>
                </a:solidFill>
                <a:latin typeface="+mn-lt"/>
                <a:ea typeface="Futura Medium" charset="0"/>
                <a:cs typeface="Futura Medium"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nl"/>
              <a:t>Inhoud 1</a:t>
            </a:r>
          </a:p>
        </p:txBody>
      </p:sp>
      <p:sp>
        <p:nvSpPr>
          <p:cNvPr id="24" name="Espace réservé du texte 5"/>
          <p:cNvSpPr>
            <a:spLocks noGrp="1"/>
          </p:cNvSpPr>
          <p:nvPr>
            <p:ph type="body" sz="quarter" idx="14" hasCustomPrompt="1"/>
          </p:nvPr>
        </p:nvSpPr>
        <p:spPr>
          <a:xfrm>
            <a:off x="6661743" y="2597538"/>
            <a:ext cx="4785784" cy="1165914"/>
          </a:xfrm>
          <a:prstGeom prst="rect">
            <a:avLst/>
          </a:prstGeom>
        </p:spPr>
        <p:txBody>
          <a:bodyPr/>
          <a:lstStyle>
            <a:lvl1pPr marL="0" indent="0">
              <a:buNone/>
              <a:defRPr sz="1400">
                <a:solidFill>
                  <a:schemeClr val="bg1"/>
                </a:solidFill>
                <a:latin typeface="+mn-lt"/>
                <a:ea typeface="Futura Medium" charset="0"/>
                <a:cs typeface="Futura Medium"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nl"/>
              <a:t>Inhoud 2</a:t>
            </a:r>
          </a:p>
        </p:txBody>
      </p:sp>
      <p:sp>
        <p:nvSpPr>
          <p:cNvPr id="25" name="Espace réservé du texte 5"/>
          <p:cNvSpPr>
            <a:spLocks noGrp="1"/>
          </p:cNvSpPr>
          <p:nvPr>
            <p:ph type="body" sz="quarter" idx="15" hasCustomPrompt="1"/>
          </p:nvPr>
        </p:nvSpPr>
        <p:spPr>
          <a:xfrm>
            <a:off x="1797131" y="3825766"/>
            <a:ext cx="4785784" cy="612775"/>
          </a:xfrm>
          <a:prstGeom prst="rect">
            <a:avLst/>
          </a:prstGeom>
        </p:spPr>
        <p:txBody>
          <a:bodyPr anchor="b"/>
          <a:lstStyle>
            <a:lvl1pPr marL="0" indent="0">
              <a:buNone/>
              <a:defRPr sz="2000">
                <a:solidFill>
                  <a:schemeClr val="bg1"/>
                </a:solidFill>
                <a:latin typeface="Futura Medium" charset="0"/>
                <a:ea typeface="Futura Medium" charset="0"/>
                <a:cs typeface="Futura Medium"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nl"/>
              <a:t>Titel 3</a:t>
            </a:r>
          </a:p>
        </p:txBody>
      </p:sp>
      <p:sp>
        <p:nvSpPr>
          <p:cNvPr id="26" name="Espace réservé du texte 5"/>
          <p:cNvSpPr>
            <a:spLocks noGrp="1"/>
          </p:cNvSpPr>
          <p:nvPr>
            <p:ph type="body" sz="quarter" idx="16" hasCustomPrompt="1"/>
          </p:nvPr>
        </p:nvSpPr>
        <p:spPr>
          <a:xfrm>
            <a:off x="1796447" y="4444203"/>
            <a:ext cx="4785784" cy="1165914"/>
          </a:xfrm>
          <a:prstGeom prst="rect">
            <a:avLst/>
          </a:prstGeom>
        </p:spPr>
        <p:txBody>
          <a:bodyPr/>
          <a:lstStyle>
            <a:lvl1pPr marL="0" indent="0">
              <a:buNone/>
              <a:defRPr sz="1400">
                <a:solidFill>
                  <a:schemeClr val="bg1"/>
                </a:solidFill>
                <a:latin typeface="+mn-lt"/>
                <a:ea typeface="Futura Medium" charset="0"/>
                <a:cs typeface="Futura Medium"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nl"/>
              <a:t>Inhoud 3</a:t>
            </a:r>
          </a:p>
        </p:txBody>
      </p:sp>
      <p:sp>
        <p:nvSpPr>
          <p:cNvPr id="27" name="Espace réservé du texte 5"/>
          <p:cNvSpPr>
            <a:spLocks noGrp="1"/>
          </p:cNvSpPr>
          <p:nvPr>
            <p:ph type="body" sz="quarter" idx="17" hasCustomPrompt="1"/>
          </p:nvPr>
        </p:nvSpPr>
        <p:spPr>
          <a:xfrm>
            <a:off x="6669876" y="3820103"/>
            <a:ext cx="4785784" cy="612775"/>
          </a:xfrm>
          <a:prstGeom prst="rect">
            <a:avLst/>
          </a:prstGeom>
        </p:spPr>
        <p:txBody>
          <a:bodyPr anchor="b"/>
          <a:lstStyle>
            <a:lvl1pPr marL="0" indent="0">
              <a:buNone/>
              <a:defRPr sz="2000">
                <a:solidFill>
                  <a:schemeClr val="bg1"/>
                </a:solidFill>
                <a:latin typeface="Futura Medium" charset="0"/>
                <a:ea typeface="Futura Medium" charset="0"/>
                <a:cs typeface="Futura Medium"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nl"/>
              <a:t>Titel 4</a:t>
            </a:r>
          </a:p>
        </p:txBody>
      </p:sp>
      <p:sp>
        <p:nvSpPr>
          <p:cNvPr id="32" name="Espace réservé du texte 5"/>
          <p:cNvSpPr>
            <a:spLocks noGrp="1"/>
          </p:cNvSpPr>
          <p:nvPr>
            <p:ph type="body" sz="quarter" idx="18" hasCustomPrompt="1"/>
          </p:nvPr>
        </p:nvSpPr>
        <p:spPr>
          <a:xfrm>
            <a:off x="6669192" y="4438540"/>
            <a:ext cx="4785784" cy="1165914"/>
          </a:xfrm>
          <a:prstGeom prst="rect">
            <a:avLst/>
          </a:prstGeom>
        </p:spPr>
        <p:txBody>
          <a:bodyPr/>
          <a:lstStyle>
            <a:lvl1pPr marL="0" indent="0">
              <a:buNone/>
              <a:defRPr sz="1400">
                <a:solidFill>
                  <a:schemeClr val="bg1"/>
                </a:solidFill>
                <a:latin typeface="+mn-lt"/>
                <a:ea typeface="Futura Medium" charset="0"/>
                <a:cs typeface="Futura Medium"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nl"/>
              <a:t>Inhoud 4</a:t>
            </a:r>
          </a:p>
        </p:txBody>
      </p:sp>
      <p:sp>
        <p:nvSpPr>
          <p:cNvPr id="29" name="Title 1">
            <a:extLst>
              <a:ext uri="{FF2B5EF4-FFF2-40B4-BE49-F238E27FC236}">
                <a16:creationId xmlns:a16="http://schemas.microsoft.com/office/drawing/2014/main" id="{874952A8-CEDE-4786-84D3-F2BEDB65EA88}"/>
              </a:ext>
            </a:extLst>
          </p:cNvPr>
          <p:cNvSpPr>
            <a:spLocks noGrp="1"/>
          </p:cNvSpPr>
          <p:nvPr>
            <p:ph type="title" hasCustomPrompt="1"/>
          </p:nvPr>
        </p:nvSpPr>
        <p:spPr>
          <a:xfrm>
            <a:off x="586503" y="365127"/>
            <a:ext cx="9570884" cy="614684"/>
          </a:xfrm>
          <a:prstGeom prst="rect">
            <a:avLst/>
          </a:prstGeom>
        </p:spPr>
        <p:txBody>
          <a:bodyPr>
            <a:normAutofit/>
          </a:bodyPr>
          <a:lstStyle>
            <a:lvl1pPr>
              <a:defRPr sz="3200">
                <a:solidFill>
                  <a:srgbClr val="1E699D"/>
                </a:solidFill>
                <a:latin typeface="Futura Medium" charset="0"/>
                <a:ea typeface="Futura Medium" charset="0"/>
                <a:cs typeface="Futura Medium" charset="0"/>
              </a:defRPr>
            </a:lvl1pPr>
          </a:lstStyle>
          <a:p>
            <a:r>
              <a:rPr lang="nl"/>
              <a:t>Klik om de titel te bewerken</a:t>
            </a:r>
            <a:endParaRPr lang="en-US"/>
          </a:p>
        </p:txBody>
      </p:sp>
      <p:sp>
        <p:nvSpPr>
          <p:cNvPr id="30" name="Espace réservé du numéro de diapositive 2">
            <a:extLst>
              <a:ext uri="{FF2B5EF4-FFF2-40B4-BE49-F238E27FC236}">
                <a16:creationId xmlns:a16="http://schemas.microsoft.com/office/drawing/2014/main" id="{8535011E-5405-404E-A399-6EDF9102DCA5}"/>
              </a:ext>
            </a:extLst>
          </p:cNvPr>
          <p:cNvSpPr>
            <a:spLocks noGrp="1"/>
          </p:cNvSpPr>
          <p:nvPr>
            <p:ph type="sldNum" sz="quarter" idx="10"/>
          </p:nvPr>
        </p:nvSpPr>
        <p:spPr>
          <a:xfrm>
            <a:off x="11120926" y="6388815"/>
            <a:ext cx="844039" cy="36512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FCF0D27-783A-4A41-A067-B898C8DC56C7}" type="slidenum">
              <a:rPr kumimoji="0" lang="fr-FR" sz="1200" b="0" i="0" u="none" strike="noStrike" kern="1200" cap="none" spc="0" normalizeH="0" baseline="0" noProof="0" smtClean="0">
                <a:ln>
                  <a:noFill/>
                </a:ln>
                <a:solidFill>
                  <a:srgbClr val="1E699D">
                    <a:lumMod val="50000"/>
                    <a:lumOff val="50000"/>
                  </a:srgb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‹nr.›</a:t>
            </a:fld>
            <a:endParaRPr kumimoji="0" lang="fr-FR" sz="1200" b="0" i="0" u="none" strike="noStrike" kern="1200" cap="none" spc="0" normalizeH="0" baseline="0" noProof="0">
              <a:ln>
                <a:noFill/>
              </a:ln>
              <a:solidFill>
                <a:srgbClr val="1E699D">
                  <a:lumMod val="50000"/>
                  <a:lumOff val="50000"/>
                </a:srgbClr>
              </a:solidFill>
              <a:effectLst/>
              <a:uLnTx/>
              <a:uFillTx/>
              <a:latin typeface="Calibri"/>
              <a:ea typeface="+mn-ea"/>
              <a:cs typeface="+mn-cs"/>
            </a:endParaRPr>
          </a:p>
        </p:txBody>
      </p:sp>
    </p:spTree>
    <p:extLst>
      <p:ext uri="{BB962C8B-B14F-4D97-AF65-F5344CB8AC3E}">
        <p14:creationId xmlns:p14="http://schemas.microsoft.com/office/powerpoint/2010/main" val="1050982691"/>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1_Disposition personnalisée">
    <p:spTree>
      <p:nvGrpSpPr>
        <p:cNvPr id="1" name=""/>
        <p:cNvGrpSpPr/>
        <p:nvPr/>
      </p:nvGrpSpPr>
      <p:grpSpPr>
        <a:xfrm>
          <a:off x="0" y="0"/>
          <a:ext cx="0" cy="0"/>
          <a:chOff x="0" y="0"/>
          <a:chExt cx="0" cy="0"/>
        </a:xfrm>
      </p:grpSpPr>
      <p:sp>
        <p:nvSpPr>
          <p:cNvPr id="3" name="Espace réservé du numéro de diapositive 2"/>
          <p:cNvSpPr>
            <a:spLocks noGrp="1"/>
          </p:cNvSpPr>
          <p:nvPr>
            <p:ph type="sldNum" sz="quarter" idx="10"/>
          </p:nvPr>
        </p:nvSpPr>
        <p:spPr>
          <a:xfrm>
            <a:off x="11120926" y="6388815"/>
            <a:ext cx="844039" cy="36512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FCF0D27-783A-4A41-A067-B898C8DC56C7}" type="slidenum">
              <a:rPr kumimoji="0" lang="fr-FR" sz="1200" b="0" i="0" u="none" strike="noStrike" kern="1200" cap="none" spc="0" normalizeH="0" baseline="0" noProof="0" smtClean="0">
                <a:ln>
                  <a:noFill/>
                </a:ln>
                <a:solidFill>
                  <a:srgbClr val="1E699D">
                    <a:lumMod val="50000"/>
                    <a:lumOff val="50000"/>
                  </a:srgb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‹nr.›</a:t>
            </a:fld>
            <a:endParaRPr kumimoji="0" lang="fr-FR" sz="1200" b="0" i="0" u="none" strike="noStrike" kern="1200" cap="none" spc="0" normalizeH="0" baseline="0" noProof="0">
              <a:ln>
                <a:noFill/>
              </a:ln>
              <a:solidFill>
                <a:srgbClr val="1E699D">
                  <a:lumMod val="50000"/>
                  <a:lumOff val="50000"/>
                </a:srgbClr>
              </a:solidFill>
              <a:effectLst/>
              <a:uLnTx/>
              <a:uFillTx/>
              <a:latin typeface="Calibri"/>
              <a:ea typeface="+mn-ea"/>
              <a:cs typeface="+mn-cs"/>
            </a:endParaRPr>
          </a:p>
        </p:txBody>
      </p:sp>
      <p:sp>
        <p:nvSpPr>
          <p:cNvPr id="4" name="Title 1"/>
          <p:cNvSpPr>
            <a:spLocks noGrp="1"/>
          </p:cNvSpPr>
          <p:nvPr>
            <p:ph type="title" hasCustomPrompt="1"/>
          </p:nvPr>
        </p:nvSpPr>
        <p:spPr>
          <a:xfrm>
            <a:off x="586503" y="365127"/>
            <a:ext cx="9570884" cy="614684"/>
          </a:xfrm>
          <a:prstGeom prst="rect">
            <a:avLst/>
          </a:prstGeom>
        </p:spPr>
        <p:txBody>
          <a:bodyPr>
            <a:normAutofit/>
          </a:bodyPr>
          <a:lstStyle>
            <a:lvl1pPr>
              <a:defRPr sz="3200">
                <a:solidFill>
                  <a:srgbClr val="1E699D"/>
                </a:solidFill>
                <a:latin typeface="Futura Medium" charset="0"/>
                <a:ea typeface="Futura Medium" charset="0"/>
                <a:cs typeface="Futura Medium" charset="0"/>
              </a:defRPr>
            </a:lvl1pPr>
          </a:lstStyle>
          <a:p>
            <a:r>
              <a:rPr lang="nl"/>
              <a:t>Klik om de titel te bewerken</a:t>
            </a:r>
            <a:endParaRPr lang="en-US"/>
          </a:p>
        </p:txBody>
      </p:sp>
      <p:sp>
        <p:nvSpPr>
          <p:cNvPr id="7" name="Espace réservé pour une image  6"/>
          <p:cNvSpPr>
            <a:spLocks noGrp="1"/>
          </p:cNvSpPr>
          <p:nvPr>
            <p:ph type="pic" sz="quarter" idx="11" hasCustomPrompt="1"/>
          </p:nvPr>
        </p:nvSpPr>
        <p:spPr>
          <a:xfrm>
            <a:off x="1782915" y="1926029"/>
            <a:ext cx="2880000" cy="2160000"/>
          </a:xfrm>
          <a:prstGeom prst="ellipse">
            <a:avLst/>
          </a:prstGeom>
        </p:spPr>
        <p:txBody>
          <a:bodyPr/>
          <a:lstStyle>
            <a:lvl1pPr>
              <a:defRPr>
                <a:solidFill>
                  <a:srgbClr val="71FC1C"/>
                </a:solidFill>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nl"/>
              <a:t>Beeld</a:t>
            </a:r>
          </a:p>
        </p:txBody>
      </p:sp>
      <p:sp>
        <p:nvSpPr>
          <p:cNvPr id="15" name="Espace réservé pour une image  6"/>
          <p:cNvSpPr>
            <a:spLocks noGrp="1"/>
          </p:cNvSpPr>
          <p:nvPr>
            <p:ph type="pic" sz="quarter" idx="17" hasCustomPrompt="1"/>
          </p:nvPr>
        </p:nvSpPr>
        <p:spPr>
          <a:xfrm>
            <a:off x="4869164" y="1926029"/>
            <a:ext cx="2880000" cy="2160000"/>
          </a:xfrm>
          <a:prstGeom prst="ellipse">
            <a:avLst/>
          </a:prstGeom>
        </p:spPr>
        <p:txBody>
          <a:bodyPr/>
          <a:lstStyle>
            <a:lvl1pPr>
              <a:defRPr>
                <a:solidFill>
                  <a:srgbClr val="71FC1C"/>
                </a:solidFill>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nl"/>
              <a:t>Beeld</a:t>
            </a:r>
          </a:p>
        </p:txBody>
      </p:sp>
      <p:sp>
        <p:nvSpPr>
          <p:cNvPr id="16" name="Espace réservé pour une image  6"/>
          <p:cNvSpPr>
            <a:spLocks noGrp="1"/>
          </p:cNvSpPr>
          <p:nvPr>
            <p:ph type="pic" sz="quarter" idx="18" hasCustomPrompt="1"/>
          </p:nvPr>
        </p:nvSpPr>
        <p:spPr>
          <a:xfrm>
            <a:off x="7955413" y="1926029"/>
            <a:ext cx="2880000" cy="2160000"/>
          </a:xfrm>
          <a:prstGeom prst="ellipse">
            <a:avLst/>
          </a:prstGeom>
        </p:spPr>
        <p:txBody>
          <a:bodyPr/>
          <a:lstStyle>
            <a:lvl1pPr algn="ctr">
              <a:defRPr>
                <a:solidFill>
                  <a:srgbClr val="71FC1C"/>
                </a:solidFill>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nl"/>
              <a:t>Beeld</a:t>
            </a:r>
          </a:p>
        </p:txBody>
      </p:sp>
      <p:sp>
        <p:nvSpPr>
          <p:cNvPr id="11" name="Espace réservé du texte 9"/>
          <p:cNvSpPr>
            <a:spLocks noGrp="1"/>
          </p:cNvSpPr>
          <p:nvPr>
            <p:ph type="body" sz="quarter" idx="12" hasCustomPrompt="1"/>
          </p:nvPr>
        </p:nvSpPr>
        <p:spPr>
          <a:xfrm>
            <a:off x="1782915" y="4226363"/>
            <a:ext cx="2880000" cy="371008"/>
          </a:xfrm>
          <a:prstGeom prst="rect">
            <a:avLst/>
          </a:prstGeom>
        </p:spPr>
        <p:txBody>
          <a:bodyPr anchor="t"/>
          <a:lstStyle>
            <a:lvl1pPr algn="ctr">
              <a:defRPr sz="1800" b="0">
                <a:solidFill>
                  <a:srgbClr val="00B0F0"/>
                </a:solidFill>
                <a:latin typeface="Futura Medium" charset="0"/>
                <a:ea typeface="Futura Medium" charset="0"/>
                <a:cs typeface="Futura Medium"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nl"/>
              <a:t>Titel</a:t>
            </a:r>
          </a:p>
        </p:txBody>
      </p:sp>
      <p:sp>
        <p:nvSpPr>
          <p:cNvPr id="13" name="Espace réservé du texte 9"/>
          <p:cNvSpPr>
            <a:spLocks noGrp="1"/>
          </p:cNvSpPr>
          <p:nvPr>
            <p:ph type="body" sz="quarter" idx="19" hasCustomPrompt="1"/>
          </p:nvPr>
        </p:nvSpPr>
        <p:spPr>
          <a:xfrm>
            <a:off x="1782915" y="4608612"/>
            <a:ext cx="2880000" cy="801520"/>
          </a:xfrm>
          <a:prstGeom prst="rect">
            <a:avLst/>
          </a:prstGeom>
        </p:spPr>
        <p:txBody>
          <a:bodyPr anchor="t"/>
          <a:lstStyle>
            <a:lvl1pPr algn="ctr">
              <a:defRPr sz="1400" b="0">
                <a:solidFill>
                  <a:srgbClr val="1E699D"/>
                </a:solidFill>
                <a:latin typeface="+mn-lt"/>
                <a:ea typeface="Futura Medium" charset="0"/>
                <a:cs typeface="Futura Medium"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nl"/>
              <a:t>Beschrijving</a:t>
            </a:r>
          </a:p>
        </p:txBody>
      </p:sp>
      <p:sp>
        <p:nvSpPr>
          <p:cNvPr id="17" name="Espace réservé du texte 9"/>
          <p:cNvSpPr>
            <a:spLocks noGrp="1"/>
          </p:cNvSpPr>
          <p:nvPr>
            <p:ph type="body" sz="quarter" idx="20" hasCustomPrompt="1"/>
          </p:nvPr>
        </p:nvSpPr>
        <p:spPr>
          <a:xfrm>
            <a:off x="4869164" y="4226363"/>
            <a:ext cx="2880000" cy="371008"/>
          </a:xfrm>
          <a:prstGeom prst="rect">
            <a:avLst/>
          </a:prstGeom>
        </p:spPr>
        <p:txBody>
          <a:bodyPr anchor="t"/>
          <a:lstStyle>
            <a:lvl1pPr algn="ctr">
              <a:defRPr sz="1800" b="0">
                <a:solidFill>
                  <a:srgbClr val="00B0F0"/>
                </a:solidFill>
                <a:latin typeface="Futura Medium" charset="0"/>
                <a:ea typeface="Futura Medium" charset="0"/>
                <a:cs typeface="Futura Medium"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nl"/>
              <a:t>Titel</a:t>
            </a:r>
          </a:p>
        </p:txBody>
      </p:sp>
      <p:sp>
        <p:nvSpPr>
          <p:cNvPr id="18" name="Espace réservé du texte 9"/>
          <p:cNvSpPr>
            <a:spLocks noGrp="1"/>
          </p:cNvSpPr>
          <p:nvPr>
            <p:ph type="body" sz="quarter" idx="21" hasCustomPrompt="1"/>
          </p:nvPr>
        </p:nvSpPr>
        <p:spPr>
          <a:xfrm>
            <a:off x="4869164" y="4608612"/>
            <a:ext cx="2880000" cy="801520"/>
          </a:xfrm>
          <a:prstGeom prst="rect">
            <a:avLst/>
          </a:prstGeom>
        </p:spPr>
        <p:txBody>
          <a:bodyPr anchor="t"/>
          <a:lstStyle>
            <a:lvl1pPr algn="ctr">
              <a:defRPr sz="1400" b="0">
                <a:solidFill>
                  <a:srgbClr val="1E699D"/>
                </a:solidFill>
                <a:latin typeface="+mn-lt"/>
                <a:ea typeface="Futura Medium" charset="0"/>
                <a:cs typeface="Futura Medium"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nl"/>
              <a:t>Beschrijving</a:t>
            </a:r>
          </a:p>
        </p:txBody>
      </p:sp>
      <p:sp>
        <p:nvSpPr>
          <p:cNvPr id="19" name="Espace réservé du texte 9"/>
          <p:cNvSpPr>
            <a:spLocks noGrp="1"/>
          </p:cNvSpPr>
          <p:nvPr>
            <p:ph type="body" sz="quarter" idx="22" hasCustomPrompt="1"/>
          </p:nvPr>
        </p:nvSpPr>
        <p:spPr>
          <a:xfrm>
            <a:off x="7955413" y="4226363"/>
            <a:ext cx="2880000" cy="371008"/>
          </a:xfrm>
          <a:prstGeom prst="rect">
            <a:avLst/>
          </a:prstGeom>
        </p:spPr>
        <p:txBody>
          <a:bodyPr anchor="t"/>
          <a:lstStyle>
            <a:lvl1pPr algn="ctr">
              <a:defRPr sz="1800" b="0">
                <a:solidFill>
                  <a:srgbClr val="00B0F0"/>
                </a:solidFill>
                <a:latin typeface="Futura Medium" charset="0"/>
                <a:ea typeface="Futura Medium" charset="0"/>
                <a:cs typeface="Futura Medium"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nl"/>
              <a:t>Titel</a:t>
            </a:r>
          </a:p>
        </p:txBody>
      </p:sp>
      <p:sp>
        <p:nvSpPr>
          <p:cNvPr id="20" name="Espace réservé du texte 9"/>
          <p:cNvSpPr>
            <a:spLocks noGrp="1"/>
          </p:cNvSpPr>
          <p:nvPr>
            <p:ph type="body" sz="quarter" idx="23" hasCustomPrompt="1"/>
          </p:nvPr>
        </p:nvSpPr>
        <p:spPr>
          <a:xfrm>
            <a:off x="7955413" y="4608612"/>
            <a:ext cx="2880000" cy="801520"/>
          </a:xfrm>
          <a:prstGeom prst="rect">
            <a:avLst/>
          </a:prstGeom>
        </p:spPr>
        <p:txBody>
          <a:bodyPr anchor="t"/>
          <a:lstStyle>
            <a:lvl1pPr algn="ctr">
              <a:defRPr sz="1400" b="0">
                <a:solidFill>
                  <a:srgbClr val="1E699D"/>
                </a:solidFill>
                <a:latin typeface="+mn-lt"/>
                <a:ea typeface="Futura Medium" charset="0"/>
                <a:cs typeface="Futura Medium"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nl"/>
              <a:t>Beschrijving</a:t>
            </a:r>
          </a:p>
        </p:txBody>
      </p:sp>
    </p:spTree>
    <p:extLst>
      <p:ext uri="{BB962C8B-B14F-4D97-AF65-F5344CB8AC3E}">
        <p14:creationId xmlns:p14="http://schemas.microsoft.com/office/powerpoint/2010/main" val="4186745597"/>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Disposition personnalisée">
    <p:spTree>
      <p:nvGrpSpPr>
        <p:cNvPr id="1" name=""/>
        <p:cNvGrpSpPr/>
        <p:nvPr/>
      </p:nvGrpSpPr>
      <p:grpSpPr>
        <a:xfrm>
          <a:off x="0" y="0"/>
          <a:ext cx="0" cy="0"/>
          <a:chOff x="0" y="0"/>
          <a:chExt cx="0" cy="0"/>
        </a:xfrm>
      </p:grpSpPr>
      <p:sp>
        <p:nvSpPr>
          <p:cNvPr id="7" name="Espace réservé pour une image  6"/>
          <p:cNvSpPr>
            <a:spLocks noGrp="1"/>
          </p:cNvSpPr>
          <p:nvPr>
            <p:ph type="pic" sz="quarter" idx="11" hasCustomPrompt="1"/>
          </p:nvPr>
        </p:nvSpPr>
        <p:spPr>
          <a:xfrm>
            <a:off x="1782915" y="2035891"/>
            <a:ext cx="2880000" cy="2160000"/>
          </a:xfrm>
          <a:prstGeom prst="rect">
            <a:avLst/>
          </a:prstGeom>
        </p:spPr>
        <p:txBody>
          <a:bodyPr/>
          <a:lstStyle>
            <a:lvl1pPr>
              <a:defRPr>
                <a:solidFill>
                  <a:srgbClr val="71FC1C"/>
                </a:solidFill>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nl"/>
              <a:t>Beeld</a:t>
            </a:r>
          </a:p>
        </p:txBody>
      </p:sp>
      <p:sp>
        <p:nvSpPr>
          <p:cNvPr id="10" name="Espace réservé du texte 9"/>
          <p:cNvSpPr>
            <a:spLocks noGrp="1"/>
          </p:cNvSpPr>
          <p:nvPr>
            <p:ph type="body" sz="quarter" idx="12" hasCustomPrompt="1"/>
          </p:nvPr>
        </p:nvSpPr>
        <p:spPr>
          <a:xfrm>
            <a:off x="1782915" y="4336225"/>
            <a:ext cx="2880000" cy="371008"/>
          </a:xfrm>
          <a:prstGeom prst="rect">
            <a:avLst/>
          </a:prstGeom>
        </p:spPr>
        <p:txBody>
          <a:bodyPr anchor="t"/>
          <a:lstStyle>
            <a:lvl1pPr algn="ctr">
              <a:defRPr sz="1800" b="0">
                <a:solidFill>
                  <a:srgbClr val="00B0F0"/>
                </a:solidFill>
                <a:latin typeface="Futura Medium" charset="0"/>
                <a:ea typeface="Futura Medium" charset="0"/>
                <a:cs typeface="Futura Medium"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nl"/>
              <a:t>Titel</a:t>
            </a:r>
          </a:p>
        </p:txBody>
      </p:sp>
      <p:sp>
        <p:nvSpPr>
          <p:cNvPr id="15" name="Espace réservé pour une image  6"/>
          <p:cNvSpPr>
            <a:spLocks noGrp="1"/>
          </p:cNvSpPr>
          <p:nvPr>
            <p:ph type="pic" sz="quarter" idx="17" hasCustomPrompt="1"/>
          </p:nvPr>
        </p:nvSpPr>
        <p:spPr>
          <a:xfrm>
            <a:off x="4869164" y="2035891"/>
            <a:ext cx="2880000" cy="2160000"/>
          </a:xfrm>
          <a:prstGeom prst="rect">
            <a:avLst/>
          </a:prstGeom>
        </p:spPr>
        <p:txBody>
          <a:bodyPr/>
          <a:lstStyle>
            <a:lvl1pPr>
              <a:defRPr>
                <a:solidFill>
                  <a:srgbClr val="71FC1C"/>
                </a:solidFill>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nl"/>
              <a:t>Beeld</a:t>
            </a:r>
          </a:p>
        </p:txBody>
      </p:sp>
      <p:sp>
        <p:nvSpPr>
          <p:cNvPr id="16" name="Espace réservé pour une image  6"/>
          <p:cNvSpPr>
            <a:spLocks noGrp="1"/>
          </p:cNvSpPr>
          <p:nvPr>
            <p:ph type="pic" sz="quarter" idx="18" hasCustomPrompt="1"/>
          </p:nvPr>
        </p:nvSpPr>
        <p:spPr>
          <a:xfrm>
            <a:off x="7955413" y="2035891"/>
            <a:ext cx="2880000" cy="2160000"/>
          </a:xfrm>
          <a:prstGeom prst="rect">
            <a:avLst/>
          </a:prstGeom>
        </p:spPr>
        <p:txBody>
          <a:bodyPr/>
          <a:lstStyle>
            <a:lvl1pPr algn="ctr">
              <a:defRPr>
                <a:solidFill>
                  <a:srgbClr val="71FC1C"/>
                </a:solidFill>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nl"/>
              <a:t>Beeld</a:t>
            </a:r>
          </a:p>
        </p:txBody>
      </p:sp>
      <p:sp>
        <p:nvSpPr>
          <p:cNvPr id="17" name="Espace réservé du texte 9"/>
          <p:cNvSpPr>
            <a:spLocks noGrp="1"/>
          </p:cNvSpPr>
          <p:nvPr>
            <p:ph type="body" sz="quarter" idx="19" hasCustomPrompt="1"/>
          </p:nvPr>
        </p:nvSpPr>
        <p:spPr>
          <a:xfrm>
            <a:off x="1782915" y="4718474"/>
            <a:ext cx="2880000" cy="801520"/>
          </a:xfrm>
          <a:prstGeom prst="rect">
            <a:avLst/>
          </a:prstGeom>
        </p:spPr>
        <p:txBody>
          <a:bodyPr anchor="t"/>
          <a:lstStyle>
            <a:lvl1pPr algn="ctr">
              <a:defRPr sz="1400" b="0">
                <a:solidFill>
                  <a:srgbClr val="1E699D"/>
                </a:solidFill>
                <a:latin typeface="+mn-lt"/>
                <a:ea typeface="Futura Medium" charset="0"/>
                <a:cs typeface="Futura Medium"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nl"/>
              <a:t>Beschrijving</a:t>
            </a:r>
          </a:p>
        </p:txBody>
      </p:sp>
      <p:sp>
        <p:nvSpPr>
          <p:cNvPr id="18" name="Espace réservé du texte 9"/>
          <p:cNvSpPr>
            <a:spLocks noGrp="1"/>
          </p:cNvSpPr>
          <p:nvPr>
            <p:ph type="body" sz="quarter" idx="20" hasCustomPrompt="1"/>
          </p:nvPr>
        </p:nvSpPr>
        <p:spPr>
          <a:xfrm>
            <a:off x="4869164" y="4336225"/>
            <a:ext cx="2880000" cy="371008"/>
          </a:xfrm>
          <a:prstGeom prst="rect">
            <a:avLst/>
          </a:prstGeom>
        </p:spPr>
        <p:txBody>
          <a:bodyPr anchor="t"/>
          <a:lstStyle>
            <a:lvl1pPr algn="ctr">
              <a:defRPr sz="1800" b="0">
                <a:solidFill>
                  <a:srgbClr val="00B0F0"/>
                </a:solidFill>
                <a:latin typeface="Futura Medium" charset="0"/>
                <a:ea typeface="Futura Medium" charset="0"/>
                <a:cs typeface="Futura Medium"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nl"/>
              <a:t>Titel</a:t>
            </a:r>
          </a:p>
        </p:txBody>
      </p:sp>
      <p:sp>
        <p:nvSpPr>
          <p:cNvPr id="19" name="Espace réservé du texte 9"/>
          <p:cNvSpPr>
            <a:spLocks noGrp="1"/>
          </p:cNvSpPr>
          <p:nvPr>
            <p:ph type="body" sz="quarter" idx="21" hasCustomPrompt="1"/>
          </p:nvPr>
        </p:nvSpPr>
        <p:spPr>
          <a:xfrm>
            <a:off x="4869164" y="4718474"/>
            <a:ext cx="2880000" cy="801520"/>
          </a:xfrm>
          <a:prstGeom prst="rect">
            <a:avLst/>
          </a:prstGeom>
        </p:spPr>
        <p:txBody>
          <a:bodyPr anchor="t"/>
          <a:lstStyle>
            <a:lvl1pPr algn="ctr">
              <a:defRPr sz="1400" b="0">
                <a:solidFill>
                  <a:srgbClr val="1E699D"/>
                </a:solidFill>
                <a:latin typeface="+mn-lt"/>
                <a:ea typeface="Futura Medium" charset="0"/>
                <a:cs typeface="Futura Medium"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nl"/>
              <a:t>Beschrijving</a:t>
            </a:r>
          </a:p>
        </p:txBody>
      </p:sp>
      <p:sp>
        <p:nvSpPr>
          <p:cNvPr id="20" name="Espace réservé du texte 9"/>
          <p:cNvSpPr>
            <a:spLocks noGrp="1"/>
          </p:cNvSpPr>
          <p:nvPr>
            <p:ph type="body" sz="quarter" idx="22" hasCustomPrompt="1"/>
          </p:nvPr>
        </p:nvSpPr>
        <p:spPr>
          <a:xfrm>
            <a:off x="7955413" y="4336225"/>
            <a:ext cx="2880000" cy="371008"/>
          </a:xfrm>
          <a:prstGeom prst="rect">
            <a:avLst/>
          </a:prstGeom>
        </p:spPr>
        <p:txBody>
          <a:bodyPr anchor="t"/>
          <a:lstStyle>
            <a:lvl1pPr algn="ctr">
              <a:defRPr sz="1800" b="0">
                <a:solidFill>
                  <a:srgbClr val="00B0F0"/>
                </a:solidFill>
                <a:latin typeface="Futura Medium" charset="0"/>
                <a:ea typeface="Futura Medium" charset="0"/>
                <a:cs typeface="Futura Medium"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nl"/>
              <a:t>Titel</a:t>
            </a:r>
          </a:p>
        </p:txBody>
      </p:sp>
      <p:sp>
        <p:nvSpPr>
          <p:cNvPr id="21" name="Espace réservé du texte 9"/>
          <p:cNvSpPr>
            <a:spLocks noGrp="1"/>
          </p:cNvSpPr>
          <p:nvPr>
            <p:ph type="body" sz="quarter" idx="23" hasCustomPrompt="1"/>
          </p:nvPr>
        </p:nvSpPr>
        <p:spPr>
          <a:xfrm>
            <a:off x="7955413" y="4718474"/>
            <a:ext cx="2880000" cy="801520"/>
          </a:xfrm>
          <a:prstGeom prst="rect">
            <a:avLst/>
          </a:prstGeom>
        </p:spPr>
        <p:txBody>
          <a:bodyPr anchor="t"/>
          <a:lstStyle>
            <a:lvl1pPr algn="ctr">
              <a:defRPr sz="1400" b="0">
                <a:solidFill>
                  <a:srgbClr val="1E699D"/>
                </a:solidFill>
                <a:latin typeface="+mn-lt"/>
                <a:ea typeface="Futura Medium" charset="0"/>
                <a:cs typeface="Futura Medium"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nl"/>
              <a:t>Beschrijving</a:t>
            </a:r>
          </a:p>
        </p:txBody>
      </p:sp>
      <p:sp>
        <p:nvSpPr>
          <p:cNvPr id="23" name="Title 1">
            <a:extLst>
              <a:ext uri="{FF2B5EF4-FFF2-40B4-BE49-F238E27FC236}">
                <a16:creationId xmlns:a16="http://schemas.microsoft.com/office/drawing/2014/main" id="{0743AD47-AD98-4138-A7E5-81829C4859FF}"/>
              </a:ext>
            </a:extLst>
          </p:cNvPr>
          <p:cNvSpPr>
            <a:spLocks noGrp="1"/>
          </p:cNvSpPr>
          <p:nvPr>
            <p:ph type="title"/>
          </p:nvPr>
        </p:nvSpPr>
        <p:spPr>
          <a:xfrm>
            <a:off x="586503" y="365127"/>
            <a:ext cx="9570884" cy="614684"/>
          </a:xfrm>
          <a:prstGeom prst="rect">
            <a:avLst/>
          </a:prstGeom>
        </p:spPr>
        <p:txBody>
          <a:bodyPr>
            <a:normAutofit/>
          </a:bodyPr>
          <a:lstStyle>
            <a:lvl1pPr>
              <a:defRPr sz="3200">
                <a:solidFill>
                  <a:srgbClr val="1E699D"/>
                </a:solidFill>
                <a:latin typeface="Futura Medium" charset="0"/>
                <a:ea typeface="Futura Medium" charset="0"/>
                <a:cs typeface="Futura Medium" charset="0"/>
              </a:defRPr>
            </a:lvl1pPr>
          </a:lstStyle>
          <a:p>
            <a:r>
              <a:rPr lang="nl"/>
              <a:t>De stijl van de titel wijzigen</a:t>
            </a:r>
            <a:endParaRPr lang="en-US"/>
          </a:p>
        </p:txBody>
      </p:sp>
      <p:sp>
        <p:nvSpPr>
          <p:cNvPr id="26" name="Espace réservé du numéro de diapositive 2">
            <a:extLst>
              <a:ext uri="{FF2B5EF4-FFF2-40B4-BE49-F238E27FC236}">
                <a16:creationId xmlns:a16="http://schemas.microsoft.com/office/drawing/2014/main" id="{7643BC46-734D-4C75-AD72-07D544D2F65B}"/>
              </a:ext>
            </a:extLst>
          </p:cNvPr>
          <p:cNvSpPr>
            <a:spLocks noGrp="1"/>
          </p:cNvSpPr>
          <p:nvPr>
            <p:ph type="sldNum" sz="quarter" idx="10"/>
          </p:nvPr>
        </p:nvSpPr>
        <p:spPr>
          <a:xfrm>
            <a:off x="11120926" y="6388815"/>
            <a:ext cx="844039" cy="36512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FCF0D27-783A-4A41-A067-B898C8DC56C7}" type="slidenum">
              <a:rPr kumimoji="0" lang="fr-FR" sz="1200" b="0" i="0" u="none" strike="noStrike" kern="1200" cap="none" spc="0" normalizeH="0" baseline="0" noProof="0" smtClean="0">
                <a:ln>
                  <a:noFill/>
                </a:ln>
                <a:solidFill>
                  <a:srgbClr val="1E699D">
                    <a:lumMod val="50000"/>
                    <a:lumOff val="50000"/>
                  </a:srgb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‹nr.›</a:t>
            </a:fld>
            <a:endParaRPr kumimoji="0" lang="fr-FR" sz="1200" b="0" i="0" u="none" strike="noStrike" kern="1200" cap="none" spc="0" normalizeH="0" baseline="0" noProof="0">
              <a:ln>
                <a:noFill/>
              </a:ln>
              <a:solidFill>
                <a:srgbClr val="1E699D">
                  <a:lumMod val="50000"/>
                  <a:lumOff val="50000"/>
                </a:srgbClr>
              </a:solidFill>
              <a:effectLst/>
              <a:uLnTx/>
              <a:uFillTx/>
              <a:latin typeface="Calibri"/>
              <a:ea typeface="+mn-ea"/>
              <a:cs typeface="+mn-cs"/>
            </a:endParaRPr>
          </a:p>
        </p:txBody>
      </p:sp>
    </p:spTree>
    <p:extLst>
      <p:ext uri="{BB962C8B-B14F-4D97-AF65-F5344CB8AC3E}">
        <p14:creationId xmlns:p14="http://schemas.microsoft.com/office/powerpoint/2010/main" val="989984406"/>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1_Citation (clair)">
    <p:bg>
      <p:bgPr>
        <a:solidFill>
          <a:srgbClr val="1E699D"/>
        </a:solidFill>
        <a:effectLst/>
      </p:bgPr>
    </p:bg>
    <p:spTree>
      <p:nvGrpSpPr>
        <p:cNvPr id="1" name=""/>
        <p:cNvGrpSpPr/>
        <p:nvPr/>
      </p:nvGrpSpPr>
      <p:grpSpPr>
        <a:xfrm>
          <a:off x="0" y="0"/>
          <a:ext cx="0" cy="0"/>
          <a:chOff x="0" y="0"/>
          <a:chExt cx="0" cy="0"/>
        </a:xfrm>
      </p:grpSpPr>
      <p:pic>
        <p:nvPicPr>
          <p:cNvPr id="7" name="Image 6"/>
          <p:cNvPicPr>
            <a:picLocks noChangeAspect="1"/>
          </p:cNvPicPr>
          <p:nvPr userDrawn="1"/>
        </p:nvPicPr>
        <p:blipFill>
          <a:blip r:embed="rId2">
            <a:alphaModFix amt="20000"/>
            <a:extLst>
              <a:ext uri="{28A0092B-C50C-407E-A947-70E740481C1C}">
                <a14:useLocalDpi xmlns:a14="http://schemas.microsoft.com/office/drawing/2010/main" val="0"/>
              </a:ext>
            </a:extLst>
          </a:blip>
          <a:stretch>
            <a:fillRect/>
          </a:stretch>
        </p:blipFill>
        <p:spPr>
          <a:xfrm>
            <a:off x="-748804" y="-57663"/>
            <a:ext cx="12192000" cy="4543602"/>
          </a:xfrm>
          <a:prstGeom prst="rect">
            <a:avLst/>
          </a:prstGeom>
        </p:spPr>
      </p:pic>
      <p:sp>
        <p:nvSpPr>
          <p:cNvPr id="6" name="Title 1"/>
          <p:cNvSpPr>
            <a:spLocks noGrp="1"/>
          </p:cNvSpPr>
          <p:nvPr>
            <p:ph type="title" hasCustomPrompt="1"/>
          </p:nvPr>
        </p:nvSpPr>
        <p:spPr>
          <a:xfrm>
            <a:off x="731520" y="1795893"/>
            <a:ext cx="10728960" cy="2690046"/>
          </a:xfrm>
          <a:prstGeom prst="rect">
            <a:avLst/>
          </a:prstGeom>
        </p:spPr>
        <p:txBody>
          <a:bodyPr>
            <a:normAutofit/>
          </a:bodyPr>
          <a:lstStyle>
            <a:lvl1pPr algn="ctr">
              <a:defRPr sz="3600" i="1">
                <a:solidFill>
                  <a:schemeClr val="bg1"/>
                </a:solidFill>
                <a:latin typeface="Futura Medium" charset="0"/>
                <a:ea typeface="Futura Medium" charset="0"/>
                <a:cs typeface="Futura Medium" charset="0"/>
              </a:defRPr>
            </a:lvl1pPr>
          </a:lstStyle>
          <a:p>
            <a:r>
              <a:rPr lang="nl"/>
              <a:t>Klik op de offerte en bewerk deze</a:t>
            </a:r>
            <a:endParaRPr lang="en-US"/>
          </a:p>
        </p:txBody>
      </p:sp>
      <p:sp>
        <p:nvSpPr>
          <p:cNvPr id="3" name="Rectangle 2">
            <a:extLst>
              <a:ext uri="{FF2B5EF4-FFF2-40B4-BE49-F238E27FC236}">
                <a16:creationId xmlns:a16="http://schemas.microsoft.com/office/drawing/2014/main" id="{FA214722-A2EE-4E39-B073-D4F4C8E59799}"/>
              </a:ext>
            </a:extLst>
          </p:cNvPr>
          <p:cNvSpPr/>
          <p:nvPr userDrawn="1"/>
        </p:nvSpPr>
        <p:spPr>
          <a:xfrm>
            <a:off x="917057" y="6141201"/>
            <a:ext cx="10526140" cy="523220"/>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 sz="1400" b="0" i="0" u="none" strike="noStrike" kern="1200" cap="none" spc="0" normalizeH="0" baseline="0" noProof="0">
                <a:ln>
                  <a:noFill/>
                </a:ln>
                <a:solidFill>
                  <a:srgbClr val="FFFFFF"/>
                </a:solidFill>
                <a:effectLst/>
                <a:uLnTx/>
                <a:uFillTx/>
                <a:latin typeface="Calibri"/>
                <a:ea typeface="+mn-ea"/>
                <a:cs typeface="+mn-cs"/>
              </a:rPr>
              <a:t>Wetenschappelijke Vereniging voor Algemene Geneeskunde vzw</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 sz="1400" b="0" i="0" u="none" strike="noStrike" kern="1200" cap="none" spc="0" normalizeH="0" baseline="0" noProof="0">
                <a:ln>
                  <a:noFill/>
                </a:ln>
                <a:solidFill>
                  <a:srgbClr val="FFFFFF"/>
                </a:solidFill>
                <a:effectLst/>
                <a:uLnTx/>
                <a:uFillTx/>
                <a:latin typeface="Calibri"/>
                <a:ea typeface="+mn-ea"/>
                <a:cs typeface="+mn-cs"/>
              </a:rPr>
              <a:t>Suissestraat 8, 1060 Brussel │ +32 2 533 09 80 │ www.ssmg.be </a:t>
            </a:r>
          </a:p>
        </p:txBody>
      </p:sp>
      <p:pic>
        <p:nvPicPr>
          <p:cNvPr id="8" name="Espace réservé du contenu 5" descr="SSMG_SR(Rood)_Q_white.eps"/>
          <p:cNvPicPr>
            <a:picLocks noChangeAspect="1"/>
          </p:cNvPicPr>
          <p:nvPr userDrawn="1"/>
        </p:nvPicPr>
        <mc:AlternateContent xmlns:mc="http://schemas.openxmlformats.org/markup-compatibility/2006">
          <mc:Choice xmlns:ma="http://schemas.microsoft.com/office/mac/drawingml/2008/main" xmlns:mv="urn:schemas-microsoft-com:mac:vml" xmlns:p14="http://schemas.microsoft.com/office/powerpoint/2010/main" xmlns:a16="http://schemas.microsoft.com/office/drawing/2014/main" xmlns:a14="http://schemas.microsoft.com/office/drawing/2010/main" xmlns="" Requires="ma">
            <p:blipFill>
              <a:blip r:embed="rId4"/>
              <a:stretch>
                <a:fillRect/>
              </a:stretch>
            </p:blipFill>
          </mc:Choice>
          <mc:Fallback>
            <p:blipFill>
              <a:blip r:embed="rId5"/>
              <a:stretch>
                <a:fillRect/>
              </a:stretch>
            </p:blipFill>
          </mc:Fallback>
        </mc:AlternateContent>
        <p:spPr>
          <a:xfrm>
            <a:off x="4943817" y="4955209"/>
            <a:ext cx="2347993" cy="892175"/>
          </a:xfrm>
          <a:prstGeom prst="rect">
            <a:avLst/>
          </a:prstGeom>
        </p:spPr>
      </p:pic>
    </p:spTree>
    <p:extLst>
      <p:ext uri="{BB962C8B-B14F-4D97-AF65-F5344CB8AC3E}">
        <p14:creationId xmlns:p14="http://schemas.microsoft.com/office/powerpoint/2010/main" val="4221571922"/>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secHead">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831850" y="1709738"/>
            <a:ext cx="10515600" cy="2852737"/>
          </a:xfrm>
        </p:spPr>
        <p:txBody>
          <a:bodyPr anchor="b"/>
          <a:lstStyle>
            <a:lvl1pPr>
              <a:defRPr sz="6000"/>
            </a:lvl1pPr>
          </a:lstStyle>
          <a:p>
            <a:r>
              <a:rPr lang="nl"/>
              <a:t>De stijl van de titel wijzigen</a:t>
            </a:r>
          </a:p>
        </p:txBody>
      </p:sp>
      <p:sp>
        <p:nvSpPr>
          <p:cNvPr id="3" name="Espace réservé du texte 2"/>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nl"/>
              <a:t>De stijlen van de maskertekst wijzigen</a:t>
            </a:r>
          </a:p>
        </p:txBody>
      </p:sp>
      <p:sp>
        <p:nvSpPr>
          <p:cNvPr id="4" name="Espace réservé de la date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1E699D"/>
              </a:solidFill>
              <a:effectLst/>
              <a:uLnTx/>
              <a:uFillTx/>
              <a:latin typeface="Calibri"/>
              <a:ea typeface="+mn-ea"/>
              <a:cs typeface="+mn-cs"/>
            </a:endParaRPr>
          </a:p>
        </p:txBody>
      </p:sp>
      <p:sp>
        <p:nvSpPr>
          <p:cNvPr id="5" name="Espace réservé du pied de page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1E699D"/>
              </a:solidFill>
              <a:effectLst/>
              <a:uLnTx/>
              <a:uFillTx/>
              <a:latin typeface="Calibri"/>
              <a:ea typeface="+mn-ea"/>
              <a:cs typeface="+mn-cs"/>
            </a:endParaRPr>
          </a:p>
        </p:txBody>
      </p:sp>
      <p:sp>
        <p:nvSpPr>
          <p:cNvPr id="6" name="Espace réservé du numéro de diapositive 5"/>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7C6CCC6-2BE5-4E42-96A4-D1E8E81A3D8E}" type="slidenum">
              <a:rPr kumimoji="0" lang="fr-FR" sz="1200" b="0" i="0" u="none" strike="noStrike" kern="1200" cap="none" spc="0" normalizeH="0" baseline="0" noProof="0" smtClean="0">
                <a:ln>
                  <a:noFill/>
                </a:ln>
                <a:solidFill>
                  <a:srgbClr val="1E699D">
                    <a:lumMod val="50000"/>
                    <a:lumOff val="50000"/>
                  </a:srgb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‹nr.›</a:t>
            </a:fld>
            <a:endParaRPr kumimoji="0" lang="fr-FR" sz="1200" b="0" i="0" u="none" strike="noStrike" kern="1200" cap="none" spc="0" normalizeH="0" baseline="0" noProof="0">
              <a:ln>
                <a:noFill/>
              </a:ln>
              <a:solidFill>
                <a:srgbClr val="1E699D">
                  <a:lumMod val="50000"/>
                  <a:lumOff val="50000"/>
                </a:srgbClr>
              </a:solidFill>
              <a:effectLst/>
              <a:uLnTx/>
              <a:uFillTx/>
              <a:latin typeface="Calibri"/>
              <a:ea typeface="+mn-ea"/>
              <a:cs typeface="+mn-cs"/>
            </a:endParaRPr>
          </a:p>
        </p:txBody>
      </p:sp>
    </p:spTree>
    <p:extLst>
      <p:ext uri="{BB962C8B-B14F-4D97-AF65-F5344CB8AC3E}">
        <p14:creationId xmlns:p14="http://schemas.microsoft.com/office/powerpoint/2010/main" val="3547356529"/>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5BCAD085-E8A6-8845-BD4E-CB4CCA059FC4}" type="datetimeFigureOut">
              <a:rPr lang="en-US" smtClean="0"/>
              <a:t>3/25/2026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‹nr.›</a:t>
            </a:fld>
            <a:endParaRPr lang="en-US"/>
          </a:p>
        </p:txBody>
      </p:sp>
    </p:spTree>
    <p:extLst>
      <p:ext uri="{BB962C8B-B14F-4D97-AF65-F5344CB8AC3E}">
        <p14:creationId xmlns:p14="http://schemas.microsoft.com/office/powerpoint/2010/main" val="1029566379"/>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3/25/2026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‹nr.›</a:t>
            </a:fld>
            <a:endParaRPr lang="en-US"/>
          </a:p>
        </p:txBody>
      </p:sp>
    </p:spTree>
    <p:extLst>
      <p:ext uri="{BB962C8B-B14F-4D97-AF65-F5344CB8AC3E}">
        <p14:creationId xmlns:p14="http://schemas.microsoft.com/office/powerpoint/2010/main" val="4264098477"/>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3/25/2026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‹nr.›</a:t>
            </a:fld>
            <a:endParaRPr lang="en-US"/>
          </a:p>
        </p:txBody>
      </p:sp>
    </p:spTree>
    <p:extLst>
      <p:ext uri="{BB962C8B-B14F-4D97-AF65-F5344CB8AC3E}">
        <p14:creationId xmlns:p14="http://schemas.microsoft.com/office/powerpoint/2010/main" val="16276876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53" name="PlaceHolder 1"/>
          <p:cNvSpPr>
            <a:spLocks noGrp="1"/>
          </p:cNvSpPr>
          <p:nvPr>
            <p:ph type="subTitle"/>
          </p:nvPr>
        </p:nvSpPr>
        <p:spPr>
          <a:xfrm>
            <a:off x="609480" y="273600"/>
            <a:ext cx="10972440" cy="5307840"/>
          </a:xfrm>
          <a:prstGeom prst="rect">
            <a:avLst/>
          </a:prstGeom>
        </p:spPr>
        <p:txBody>
          <a:bodyPr lIns="0" tIns="0" rIns="0" bIns="0" anchor="ctr"/>
          <a:lstStyle/>
          <a:p>
            <a:pPr algn="ctr"/>
            <a:endParaRPr lang="fr-FR" sz="3200" b="0" strike="noStrike" spc="-1">
              <a:latin typeface="Arial"/>
            </a:endParaRP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BCAD085-E8A6-8845-BD4E-CB4CCA059FC4}" type="datetimeFigureOut">
              <a:rPr lang="en-US" smtClean="0"/>
              <a:t>3/25/2026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‹nr.›</a:t>
            </a:fld>
            <a:endParaRPr lang="en-US"/>
          </a:p>
        </p:txBody>
      </p:sp>
    </p:spTree>
    <p:extLst>
      <p:ext uri="{BB962C8B-B14F-4D97-AF65-F5344CB8AC3E}">
        <p14:creationId xmlns:p14="http://schemas.microsoft.com/office/powerpoint/2010/main" val="3258807831"/>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BCAD085-E8A6-8845-BD4E-CB4CCA059FC4}" type="datetimeFigureOut">
              <a:rPr lang="en-US" smtClean="0"/>
              <a:t>3/25/2026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‹nr.›</a:t>
            </a:fld>
            <a:endParaRPr lang="en-US"/>
          </a:p>
        </p:txBody>
      </p:sp>
    </p:spTree>
    <p:extLst>
      <p:ext uri="{BB962C8B-B14F-4D97-AF65-F5344CB8AC3E}">
        <p14:creationId xmlns:p14="http://schemas.microsoft.com/office/powerpoint/2010/main" val="326194180"/>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BCAD085-E8A6-8845-BD4E-CB4CCA059FC4}" type="datetimeFigureOut">
              <a:rPr lang="en-US" smtClean="0"/>
              <a:t>3/25/2026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‹nr.›</a:t>
            </a:fld>
            <a:endParaRPr lang="en-US"/>
          </a:p>
        </p:txBody>
      </p:sp>
    </p:spTree>
    <p:extLst>
      <p:ext uri="{BB962C8B-B14F-4D97-AF65-F5344CB8AC3E}">
        <p14:creationId xmlns:p14="http://schemas.microsoft.com/office/powerpoint/2010/main" val="1610533123"/>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3/25/2026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‹nr.›</a:t>
            </a:fld>
            <a:endParaRPr lang="en-US"/>
          </a:p>
        </p:txBody>
      </p:sp>
    </p:spTree>
    <p:extLst>
      <p:ext uri="{BB962C8B-B14F-4D97-AF65-F5344CB8AC3E}">
        <p14:creationId xmlns:p14="http://schemas.microsoft.com/office/powerpoint/2010/main" val="3369230472"/>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3/25/2026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‹nr.›</a:t>
            </a:fld>
            <a:endParaRPr lang="en-US"/>
          </a:p>
        </p:txBody>
      </p:sp>
    </p:spTree>
    <p:extLst>
      <p:ext uri="{BB962C8B-B14F-4D97-AF65-F5344CB8AC3E}">
        <p14:creationId xmlns:p14="http://schemas.microsoft.com/office/powerpoint/2010/main" val="3347999337"/>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3/25/2026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‹nr.›</a:t>
            </a:fld>
            <a:endParaRPr lang="en-US"/>
          </a:p>
        </p:txBody>
      </p:sp>
    </p:spTree>
    <p:extLst>
      <p:ext uri="{BB962C8B-B14F-4D97-AF65-F5344CB8AC3E}">
        <p14:creationId xmlns:p14="http://schemas.microsoft.com/office/powerpoint/2010/main" val="3392818291"/>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3/25/2026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‹nr.›</a:t>
            </a:fld>
            <a:endParaRPr lang="en-US"/>
          </a:p>
        </p:txBody>
      </p:sp>
    </p:spTree>
    <p:extLst>
      <p:ext uri="{BB962C8B-B14F-4D97-AF65-F5344CB8AC3E}">
        <p14:creationId xmlns:p14="http://schemas.microsoft.com/office/powerpoint/2010/main" val="1436615255"/>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3/25/2026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‹nr.›</a:t>
            </a:fld>
            <a:endParaRPr lang="en-US"/>
          </a:p>
        </p:txBody>
      </p:sp>
    </p:spTree>
    <p:extLst>
      <p:ext uri="{BB962C8B-B14F-4D97-AF65-F5344CB8AC3E}">
        <p14:creationId xmlns:p14="http://schemas.microsoft.com/office/powerpoint/2010/main" val="3912101825"/>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p:cNvSpPr>
            <a:spLocks noGrp="1"/>
          </p:cNvSpPr>
          <p:nvPr>
            <p:ph type="dt" sz="half" idx="10"/>
          </p:nvPr>
        </p:nvSpPr>
        <p:spPr/>
        <p:txBody>
          <a:bodyPr/>
          <a:lstStyle/>
          <a:p>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27C6CCC6-2BE5-4E42-96A4-D1E8E81A3D8E}" type="slidenum">
              <a:rPr lang="fr-FR" smtClean="0"/>
              <a:t>‹nr.›</a:t>
            </a:fld>
            <a:endParaRPr lang="fr-FR"/>
          </a:p>
        </p:txBody>
      </p:sp>
    </p:spTree>
    <p:extLst>
      <p:ext uri="{BB962C8B-B14F-4D97-AF65-F5344CB8AC3E}">
        <p14:creationId xmlns:p14="http://schemas.microsoft.com/office/powerpoint/2010/main" val="437225030"/>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solidFill>
                  <a:schemeClr val="accent1"/>
                </a:solidFill>
                <a:latin typeface="Calibri" panose="020F0502020204030204" pitchFamily="34" charset="0"/>
                <a:cs typeface="Calibri" panose="020F0502020204030204" pitchFamily="34" charset="0"/>
              </a:defRPr>
            </a:lvl1pPr>
          </a:lstStyle>
          <a:p>
            <a:r>
              <a:rPr lang="fr-FR"/>
              <a:t>Modifiez le style du titre</a:t>
            </a:r>
          </a:p>
        </p:txBody>
      </p:sp>
      <p:sp>
        <p:nvSpPr>
          <p:cNvPr id="3" name="Espace réservé du contenu 2"/>
          <p:cNvSpPr>
            <a:spLocks noGrp="1"/>
          </p:cNvSpPr>
          <p:nvPr>
            <p:ph idx="1"/>
          </p:nvPr>
        </p:nvSpPr>
        <p:spPr/>
        <p:txBody>
          <a:bodyPr/>
          <a:lstStyle>
            <a:lvl1pPr>
              <a:defRPr sz="2400">
                <a:solidFill>
                  <a:schemeClr val="accent1"/>
                </a:solidFill>
                <a:latin typeface="Calibri" panose="020F0502020204030204" pitchFamily="34" charset="0"/>
                <a:cs typeface="Calibri" panose="020F0502020204030204" pitchFamily="34" charset="0"/>
              </a:defRPr>
            </a:lvl1pPr>
            <a:lvl2pPr>
              <a:defRPr sz="2000">
                <a:solidFill>
                  <a:schemeClr val="accent1"/>
                </a:solidFill>
                <a:latin typeface="Calibri" panose="020F0502020204030204" pitchFamily="34" charset="0"/>
                <a:cs typeface="Calibri" panose="020F0502020204030204" pitchFamily="34" charset="0"/>
              </a:defRPr>
            </a:lvl2pPr>
            <a:lvl3pPr>
              <a:defRPr sz="2000">
                <a:solidFill>
                  <a:schemeClr val="accent1"/>
                </a:solidFill>
                <a:latin typeface="Calibri" panose="020F0502020204030204" pitchFamily="34" charset="0"/>
                <a:cs typeface="Calibri" panose="020F0502020204030204" pitchFamily="34" charset="0"/>
              </a:defRPr>
            </a:lvl3pPr>
            <a:lvl4pPr>
              <a:defRPr sz="2000">
                <a:solidFill>
                  <a:schemeClr val="accent1"/>
                </a:solidFill>
                <a:latin typeface="Calibri" panose="020F0502020204030204" pitchFamily="34" charset="0"/>
                <a:cs typeface="Calibri" panose="020F0502020204030204" pitchFamily="34" charset="0"/>
              </a:defRPr>
            </a:lvl4pPr>
            <a:lvl5pPr>
              <a:defRPr sz="2000">
                <a:solidFill>
                  <a:schemeClr val="accent1"/>
                </a:solidFill>
                <a:latin typeface="Calibri" panose="020F0502020204030204" pitchFamily="34" charset="0"/>
                <a:cs typeface="Calibri" panose="020F0502020204030204" pitchFamily="34" charset="0"/>
              </a:defRPr>
            </a:lvl5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27C6CCC6-2BE5-4E42-96A4-D1E8E81A3D8E}" type="slidenum">
              <a:rPr lang="fr-FR" smtClean="0"/>
              <a:t>‹nr.›</a:t>
            </a:fld>
            <a:endParaRPr lang="fr-FR"/>
          </a:p>
        </p:txBody>
      </p:sp>
    </p:spTree>
    <p:extLst>
      <p:ext uri="{BB962C8B-B14F-4D97-AF65-F5344CB8AC3E}">
        <p14:creationId xmlns:p14="http://schemas.microsoft.com/office/powerpoint/2010/main" val="27293011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54" name="PlaceHolder 1"/>
          <p:cNvSpPr>
            <a:spLocks noGrp="1"/>
          </p:cNvSpPr>
          <p:nvPr>
            <p:ph type="title"/>
          </p:nvPr>
        </p:nvSpPr>
        <p:spPr>
          <a:xfrm>
            <a:off x="609480" y="273600"/>
            <a:ext cx="10972440" cy="1144800"/>
          </a:xfrm>
          <a:prstGeom prst="rect">
            <a:avLst/>
          </a:prstGeom>
        </p:spPr>
        <p:txBody>
          <a:bodyPr lIns="0" tIns="0" rIns="0" bIns="0" anchor="ctr"/>
          <a:lstStyle/>
          <a:p>
            <a:pPr algn="ctr"/>
            <a:endParaRPr lang="fr-FR" sz="4400" b="0" strike="noStrike" spc="-1">
              <a:latin typeface="Arial"/>
            </a:endParaRPr>
          </a:p>
        </p:txBody>
      </p:sp>
      <p:sp>
        <p:nvSpPr>
          <p:cNvPr id="55"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fr-FR" sz="3200" b="0" strike="noStrike" spc="-1">
              <a:latin typeface="Arial"/>
            </a:endParaRPr>
          </a:p>
        </p:txBody>
      </p:sp>
      <p:sp>
        <p:nvSpPr>
          <p:cNvPr id="56" name="PlaceHolder 3"/>
          <p:cNvSpPr>
            <a:spLocks noGrp="1"/>
          </p:cNvSpPr>
          <p:nvPr>
            <p:ph type="body"/>
          </p:nvPr>
        </p:nvSpPr>
        <p:spPr>
          <a:xfrm>
            <a:off x="6231960" y="1604520"/>
            <a:ext cx="5354280" cy="3977280"/>
          </a:xfrm>
          <a:prstGeom prst="rect">
            <a:avLst/>
          </a:prstGeom>
        </p:spPr>
        <p:txBody>
          <a:bodyPr lIns="0" tIns="0" rIns="0" bIns="0">
            <a:normAutofit/>
          </a:bodyPr>
          <a:lstStyle/>
          <a:p>
            <a:endParaRPr lang="fr-FR" sz="3200" b="0" strike="noStrike" spc="-1">
              <a:latin typeface="Arial"/>
            </a:endParaRPr>
          </a:p>
        </p:txBody>
      </p:sp>
      <p:sp>
        <p:nvSpPr>
          <p:cNvPr id="57" name="PlaceHolder 4"/>
          <p:cNvSpPr>
            <a:spLocks noGrp="1"/>
          </p:cNvSpPr>
          <p:nvPr>
            <p:ph type="body"/>
          </p:nvPr>
        </p:nvSpPr>
        <p:spPr>
          <a:xfrm>
            <a:off x="609480" y="3682080"/>
            <a:ext cx="5354280" cy="1896840"/>
          </a:xfrm>
          <a:prstGeom prst="rect">
            <a:avLst/>
          </a:prstGeom>
        </p:spPr>
        <p:txBody>
          <a:bodyPr lIns="0" tIns="0" rIns="0" bIns="0">
            <a:normAutofit/>
          </a:bodyPr>
          <a:lstStyle/>
          <a:p>
            <a:endParaRPr lang="fr-FR" sz="3200" b="0" strike="noStrike" spc="-1">
              <a:latin typeface="Arial"/>
            </a:endParaRPr>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fr-FR"/>
              <a:t>Modifiez les styles du texte du masque</a:t>
            </a:r>
          </a:p>
        </p:txBody>
      </p:sp>
      <p:sp>
        <p:nvSpPr>
          <p:cNvPr id="4" name="Espace réservé de la date 3"/>
          <p:cNvSpPr>
            <a:spLocks noGrp="1"/>
          </p:cNvSpPr>
          <p:nvPr>
            <p:ph type="dt" sz="half" idx="10"/>
          </p:nvPr>
        </p:nvSpPr>
        <p:spPr/>
        <p:txBody>
          <a:bodyPr/>
          <a:lstStyle/>
          <a:p>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27C6CCC6-2BE5-4E42-96A4-D1E8E81A3D8E}" type="slidenum">
              <a:rPr lang="fr-FR" smtClean="0"/>
              <a:t>‹nr.›</a:t>
            </a:fld>
            <a:endParaRPr lang="fr-FR"/>
          </a:p>
        </p:txBody>
      </p:sp>
    </p:spTree>
    <p:extLst>
      <p:ext uri="{BB962C8B-B14F-4D97-AF65-F5344CB8AC3E}">
        <p14:creationId xmlns:p14="http://schemas.microsoft.com/office/powerpoint/2010/main" val="3189642713"/>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sz="half" idx="1"/>
          </p:nvPr>
        </p:nvSpPr>
        <p:spPr>
          <a:xfrm>
            <a:off x="838200" y="1825625"/>
            <a:ext cx="5181600" cy="4351338"/>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6172200" y="1825625"/>
            <a:ext cx="5181600" cy="4351338"/>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p:cNvSpPr>
            <a:spLocks noGrp="1"/>
          </p:cNvSpPr>
          <p:nvPr>
            <p:ph type="dt" sz="half" idx="10"/>
          </p:nvPr>
        </p:nvSpPr>
        <p:spPr/>
        <p:txBody>
          <a:bodyPr/>
          <a:lstStyle/>
          <a:p>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27C6CCC6-2BE5-4E42-96A4-D1E8E81A3D8E}" type="slidenum">
              <a:rPr lang="fr-FR" smtClean="0"/>
              <a:t>‹nr.›</a:t>
            </a:fld>
            <a:endParaRPr lang="fr-FR"/>
          </a:p>
        </p:txBody>
      </p:sp>
    </p:spTree>
    <p:extLst>
      <p:ext uri="{BB962C8B-B14F-4D97-AF65-F5344CB8AC3E}">
        <p14:creationId xmlns:p14="http://schemas.microsoft.com/office/powerpoint/2010/main" val="1952069557"/>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4" name="Espace réservé du contenu 3"/>
          <p:cNvSpPr>
            <a:spLocks noGrp="1"/>
          </p:cNvSpPr>
          <p:nvPr>
            <p:ph sz="half" idx="2"/>
          </p:nvPr>
        </p:nvSpPr>
        <p:spPr>
          <a:xfrm>
            <a:off x="839788" y="2505075"/>
            <a:ext cx="5157787" cy="3684588"/>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6" name="Espace réservé du contenu 5"/>
          <p:cNvSpPr>
            <a:spLocks noGrp="1"/>
          </p:cNvSpPr>
          <p:nvPr>
            <p:ph sz="quarter" idx="4"/>
          </p:nvPr>
        </p:nvSpPr>
        <p:spPr>
          <a:xfrm>
            <a:off x="6172200" y="2505075"/>
            <a:ext cx="5183188" cy="3684588"/>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p:cNvSpPr>
            <a:spLocks noGrp="1"/>
          </p:cNvSpPr>
          <p:nvPr>
            <p:ph type="dt" sz="half" idx="10"/>
          </p:nvPr>
        </p:nvSpPr>
        <p:spPr/>
        <p:txBody>
          <a:bodyPr/>
          <a:lstStyle/>
          <a:p>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27C6CCC6-2BE5-4E42-96A4-D1E8E81A3D8E}" type="slidenum">
              <a:rPr lang="fr-FR" smtClean="0"/>
              <a:t>‹nr.›</a:t>
            </a:fld>
            <a:endParaRPr lang="fr-FR"/>
          </a:p>
        </p:txBody>
      </p:sp>
    </p:spTree>
    <p:extLst>
      <p:ext uri="{BB962C8B-B14F-4D97-AF65-F5344CB8AC3E}">
        <p14:creationId xmlns:p14="http://schemas.microsoft.com/office/powerpoint/2010/main" val="1830223644"/>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e la date 2"/>
          <p:cNvSpPr>
            <a:spLocks noGrp="1"/>
          </p:cNvSpPr>
          <p:nvPr>
            <p:ph type="dt" sz="half" idx="10"/>
          </p:nvPr>
        </p:nvSpPr>
        <p:spPr/>
        <p:txBody>
          <a:bodyPr/>
          <a:lstStyle/>
          <a:p>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27C6CCC6-2BE5-4E42-96A4-D1E8E81A3D8E}" type="slidenum">
              <a:rPr lang="fr-FR" smtClean="0"/>
              <a:t>‹nr.›</a:t>
            </a:fld>
            <a:endParaRPr lang="fr-FR"/>
          </a:p>
        </p:txBody>
      </p:sp>
    </p:spTree>
    <p:extLst>
      <p:ext uri="{BB962C8B-B14F-4D97-AF65-F5344CB8AC3E}">
        <p14:creationId xmlns:p14="http://schemas.microsoft.com/office/powerpoint/2010/main" val="3892577951"/>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27C6CCC6-2BE5-4E42-96A4-D1E8E81A3D8E}" type="slidenum">
              <a:rPr lang="fr-FR" smtClean="0"/>
              <a:t>‹nr.›</a:t>
            </a:fld>
            <a:endParaRPr lang="fr-FR"/>
          </a:p>
        </p:txBody>
      </p:sp>
    </p:spTree>
    <p:extLst>
      <p:ext uri="{BB962C8B-B14F-4D97-AF65-F5344CB8AC3E}">
        <p14:creationId xmlns:p14="http://schemas.microsoft.com/office/powerpoint/2010/main" val="2527308693"/>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Modifiez les styles du texte du masque</a:t>
            </a:r>
          </a:p>
        </p:txBody>
      </p:sp>
      <p:sp>
        <p:nvSpPr>
          <p:cNvPr id="5" name="Espace réservé de la date 4"/>
          <p:cNvSpPr>
            <a:spLocks noGrp="1"/>
          </p:cNvSpPr>
          <p:nvPr>
            <p:ph type="dt" sz="half" idx="10"/>
          </p:nvPr>
        </p:nvSpPr>
        <p:spPr/>
        <p:txBody>
          <a:bodyPr/>
          <a:lstStyle/>
          <a:p>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27C6CCC6-2BE5-4E42-96A4-D1E8E81A3D8E}" type="slidenum">
              <a:rPr lang="fr-FR" smtClean="0"/>
              <a:t>‹nr.›</a:t>
            </a:fld>
            <a:endParaRPr lang="fr-FR"/>
          </a:p>
        </p:txBody>
      </p:sp>
    </p:spTree>
    <p:extLst>
      <p:ext uri="{BB962C8B-B14F-4D97-AF65-F5344CB8AC3E}">
        <p14:creationId xmlns:p14="http://schemas.microsoft.com/office/powerpoint/2010/main" val="4036013414"/>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Modifiez les styles du texte du masque</a:t>
            </a:r>
          </a:p>
        </p:txBody>
      </p:sp>
      <p:sp>
        <p:nvSpPr>
          <p:cNvPr id="5" name="Espace réservé de la date 4"/>
          <p:cNvSpPr>
            <a:spLocks noGrp="1"/>
          </p:cNvSpPr>
          <p:nvPr>
            <p:ph type="dt" sz="half" idx="10"/>
          </p:nvPr>
        </p:nvSpPr>
        <p:spPr/>
        <p:txBody>
          <a:bodyPr/>
          <a:lstStyle/>
          <a:p>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27C6CCC6-2BE5-4E42-96A4-D1E8E81A3D8E}" type="slidenum">
              <a:rPr lang="fr-FR" smtClean="0"/>
              <a:t>‹nr.›</a:t>
            </a:fld>
            <a:endParaRPr lang="fr-FR"/>
          </a:p>
        </p:txBody>
      </p:sp>
    </p:spTree>
    <p:extLst>
      <p:ext uri="{BB962C8B-B14F-4D97-AF65-F5344CB8AC3E}">
        <p14:creationId xmlns:p14="http://schemas.microsoft.com/office/powerpoint/2010/main" val="3559770526"/>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texte vertical 2"/>
          <p:cNvSpPr>
            <a:spLocks noGrp="1"/>
          </p:cNvSpPr>
          <p:nvPr>
            <p:ph type="body" orient="vert" idx="1"/>
          </p:nvPr>
        </p:nvSpPr>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27C6CCC6-2BE5-4E42-96A4-D1E8E81A3D8E}" type="slidenum">
              <a:rPr lang="fr-FR" smtClean="0"/>
              <a:t>‹nr.›</a:t>
            </a:fld>
            <a:endParaRPr lang="fr-FR"/>
          </a:p>
        </p:txBody>
      </p:sp>
    </p:spTree>
    <p:extLst>
      <p:ext uri="{BB962C8B-B14F-4D97-AF65-F5344CB8AC3E}">
        <p14:creationId xmlns:p14="http://schemas.microsoft.com/office/powerpoint/2010/main" val="1162420409"/>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p:cNvSpPr>
            <a:spLocks noGrp="1"/>
          </p:cNvSpPr>
          <p:nvPr>
            <p:ph type="body" orient="vert" idx="1"/>
          </p:nvPr>
        </p:nvSpPr>
        <p:spPr>
          <a:xfrm>
            <a:off x="838200" y="365125"/>
            <a:ext cx="7734300" cy="5811838"/>
          </a:xfrm>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27C6CCC6-2BE5-4E42-96A4-D1E8E81A3D8E}" type="slidenum">
              <a:rPr lang="fr-FR" smtClean="0"/>
              <a:t>‹nr.›</a:t>
            </a:fld>
            <a:endParaRPr lang="fr-FR"/>
          </a:p>
        </p:txBody>
      </p:sp>
    </p:spTree>
    <p:extLst>
      <p:ext uri="{BB962C8B-B14F-4D97-AF65-F5344CB8AC3E}">
        <p14:creationId xmlns:p14="http://schemas.microsoft.com/office/powerpoint/2010/main" val="4107281518"/>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userDrawn="1">
  <p:cSld name="Titel en object">
    <p:spTree>
      <p:nvGrpSpPr>
        <p:cNvPr id="1" name=""/>
        <p:cNvGrpSpPr/>
        <p:nvPr/>
      </p:nvGrpSpPr>
      <p:grpSpPr>
        <a:xfrm>
          <a:off x="0" y="0"/>
          <a:ext cx="0" cy="0"/>
          <a:chOff x="0" y="0"/>
          <a:chExt cx="0" cy="0"/>
        </a:xfrm>
      </p:grpSpPr>
      <p:sp>
        <p:nvSpPr>
          <p:cNvPr id="3" name="Tijdelijke aanduiding voor inhoud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2" name="Titel 1"/>
          <p:cNvSpPr>
            <a:spLocks noGrp="1"/>
          </p:cNvSpPr>
          <p:nvPr>
            <p:ph type="title"/>
          </p:nvPr>
        </p:nvSpPr>
        <p:spPr/>
        <p:txBody>
          <a:bodyPr/>
          <a:lstStyle/>
          <a:p>
            <a:r>
              <a:rPr lang="nl-NL"/>
              <a:t>Klik om de stijl te bewerken</a:t>
            </a:r>
          </a:p>
        </p:txBody>
      </p:sp>
      <p:sp>
        <p:nvSpPr>
          <p:cNvPr id="4" name="Tijdelijke aanduiding voor datum 3">
            <a:extLst>
              <a:ext uri="{FF2B5EF4-FFF2-40B4-BE49-F238E27FC236}">
                <a16:creationId xmlns:a16="http://schemas.microsoft.com/office/drawing/2014/main" id="{B3BE74EB-EA03-8673-E4FE-25C10F36124E}"/>
              </a:ext>
            </a:extLst>
          </p:cNvPr>
          <p:cNvSpPr>
            <a:spLocks noGrp="1"/>
          </p:cNvSpPr>
          <p:nvPr>
            <p:ph type="dt" sz="half" idx="10"/>
          </p:nvPr>
        </p:nvSpPr>
        <p:spPr/>
        <p:txBody>
          <a:bodyPr/>
          <a:lstStyle>
            <a:lvl1pPr>
              <a:defRPr/>
            </a:lvl1pPr>
          </a:lstStyle>
          <a:p>
            <a:pPr>
              <a:defRPr/>
            </a:pPr>
            <a:endParaRPr lang="nl-NL"/>
          </a:p>
        </p:txBody>
      </p:sp>
      <p:sp>
        <p:nvSpPr>
          <p:cNvPr id="5" name="Tijdelijke aanduiding voor voettekst 4">
            <a:extLst>
              <a:ext uri="{FF2B5EF4-FFF2-40B4-BE49-F238E27FC236}">
                <a16:creationId xmlns:a16="http://schemas.microsoft.com/office/drawing/2014/main" id="{2799C734-D9DC-F4EA-4D2A-9997BCBF5163}"/>
              </a:ext>
            </a:extLst>
          </p:cNvPr>
          <p:cNvSpPr>
            <a:spLocks noGrp="1"/>
          </p:cNvSpPr>
          <p:nvPr>
            <p:ph type="ftr" sz="quarter" idx="11"/>
          </p:nvPr>
        </p:nvSpPr>
        <p:spPr/>
        <p:txBody>
          <a:bodyPr/>
          <a:lstStyle>
            <a:lvl1pPr>
              <a:defRPr/>
            </a:lvl1pPr>
          </a:lstStyle>
          <a:p>
            <a:pPr>
              <a:defRPr/>
            </a:pPr>
            <a:endParaRPr lang="nl-NL"/>
          </a:p>
        </p:txBody>
      </p:sp>
      <p:sp>
        <p:nvSpPr>
          <p:cNvPr id="6" name="Tijdelijke aanduiding voor dianummer 5">
            <a:extLst>
              <a:ext uri="{FF2B5EF4-FFF2-40B4-BE49-F238E27FC236}">
                <a16:creationId xmlns:a16="http://schemas.microsoft.com/office/drawing/2014/main" id="{ED787008-000B-BC6F-0B2F-80D13593FFC7}"/>
              </a:ext>
            </a:extLst>
          </p:cNvPr>
          <p:cNvSpPr>
            <a:spLocks noGrp="1"/>
          </p:cNvSpPr>
          <p:nvPr>
            <p:ph type="sldNum" sz="quarter" idx="12"/>
          </p:nvPr>
        </p:nvSpPr>
        <p:spPr/>
        <p:txBody>
          <a:bodyPr/>
          <a:lstStyle>
            <a:lvl1pPr>
              <a:defRPr/>
            </a:lvl1pPr>
          </a:lstStyle>
          <a:p>
            <a:pPr>
              <a:defRPr/>
            </a:pPr>
            <a:fld id="{35ADA2A4-34DD-4011-8A7A-E6E141BE95AF}" type="slidenum">
              <a:rPr lang="nl-NL" altLang="fr-FR"/>
              <a:pPr>
                <a:defRPr/>
              </a:pPr>
              <a:t>‹nr.›</a:t>
            </a:fld>
            <a:endParaRPr lang="nl-NL" altLang="fr-FR"/>
          </a:p>
        </p:txBody>
      </p:sp>
    </p:spTree>
    <p:extLst>
      <p:ext uri="{BB962C8B-B14F-4D97-AF65-F5344CB8AC3E}">
        <p14:creationId xmlns:p14="http://schemas.microsoft.com/office/powerpoint/2010/main" val="20644092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p:spPr>
        <p:txBody>
          <a:bodyPr lIns="0" tIns="0" rIns="0" bIns="0" anchor="ctr"/>
          <a:lstStyle/>
          <a:p>
            <a:pPr algn="ctr"/>
            <a:endParaRPr lang="fr-FR" sz="4400" b="0" strike="noStrike" spc="-1">
              <a:latin typeface="Arial"/>
            </a:endParaRPr>
          </a:p>
        </p:txBody>
      </p:sp>
      <p:sp>
        <p:nvSpPr>
          <p:cNvPr id="59"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fr-FR" sz="3200" b="0" strike="noStrike" spc="-1">
              <a:latin typeface="Arial"/>
            </a:endParaRPr>
          </a:p>
        </p:txBody>
      </p:sp>
      <p:sp>
        <p:nvSpPr>
          <p:cNvPr id="60"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fr-FR" sz="3200" b="0" strike="noStrike" spc="-1">
              <a:latin typeface="Arial"/>
            </a:endParaRPr>
          </a:p>
        </p:txBody>
      </p:sp>
      <p:sp>
        <p:nvSpPr>
          <p:cNvPr id="61" name="PlaceHolder 4"/>
          <p:cNvSpPr>
            <a:spLocks noGrp="1"/>
          </p:cNvSpPr>
          <p:nvPr>
            <p:ph type="body"/>
          </p:nvPr>
        </p:nvSpPr>
        <p:spPr>
          <a:xfrm>
            <a:off x="6231960" y="3682080"/>
            <a:ext cx="5354280" cy="1896840"/>
          </a:xfrm>
          <a:prstGeom prst="rect">
            <a:avLst/>
          </a:prstGeom>
        </p:spPr>
        <p:txBody>
          <a:bodyPr lIns="0" tIns="0" rIns="0" bIns="0">
            <a:normAutofit/>
          </a:bodyPr>
          <a:lstStyle/>
          <a:p>
            <a:endParaRPr lang="fr-FR" sz="3200" b="0" strike="noStrike" spc="-1">
              <a:latin typeface="Arial"/>
            </a:endParaRPr>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1_Citation (clair)">
    <p:spTree>
      <p:nvGrpSpPr>
        <p:cNvPr id="1" name=""/>
        <p:cNvGrpSpPr/>
        <p:nvPr/>
      </p:nvGrpSpPr>
      <p:grpSpPr>
        <a:xfrm>
          <a:off x="0" y="0"/>
          <a:ext cx="0" cy="0"/>
          <a:chOff x="0" y="0"/>
          <a:chExt cx="0" cy="0"/>
        </a:xfrm>
      </p:grpSpPr>
      <p:pic>
        <p:nvPicPr>
          <p:cNvPr id="7" name="Image 6"/>
          <p:cNvPicPr>
            <a:picLocks noChangeAspect="1"/>
          </p:cNvPicPr>
          <p:nvPr userDrawn="1"/>
        </p:nvPicPr>
        <p:blipFill>
          <a:blip r:embed="rId2">
            <a:alphaModFix amt="20000"/>
            <a:extLst>
              <a:ext uri="{BEBA8EAE-BF5A-486C-A8C5-ECC9F3942E4B}">
                <a14:imgProps xmlns:a14="http://schemas.microsoft.com/office/drawing/2010/main">
                  <a14:imgLayer r:embed="rId3">
                    <a14:imgEffect>
                      <a14:saturation sat="33000"/>
                    </a14:imgEffect>
                  </a14:imgLayer>
                </a14:imgProps>
              </a:ext>
              <a:ext uri="{28A0092B-C50C-407E-A947-70E740481C1C}">
                <a14:useLocalDpi xmlns:a14="http://schemas.microsoft.com/office/drawing/2010/main" val="0"/>
              </a:ext>
            </a:extLst>
          </a:blip>
          <a:stretch>
            <a:fillRect/>
          </a:stretch>
        </p:blipFill>
        <p:spPr>
          <a:xfrm>
            <a:off x="-748804" y="-57663"/>
            <a:ext cx="12192000" cy="4543602"/>
          </a:xfrm>
          <a:prstGeom prst="rect">
            <a:avLst/>
          </a:prstGeom>
        </p:spPr>
      </p:pic>
      <p:sp>
        <p:nvSpPr>
          <p:cNvPr id="6" name="Title 1"/>
          <p:cNvSpPr>
            <a:spLocks noGrp="1"/>
          </p:cNvSpPr>
          <p:nvPr>
            <p:ph type="title" hasCustomPrompt="1"/>
          </p:nvPr>
        </p:nvSpPr>
        <p:spPr>
          <a:xfrm>
            <a:off x="731520" y="1795893"/>
            <a:ext cx="10728960" cy="2690046"/>
          </a:xfrm>
          <a:prstGeom prst="rect">
            <a:avLst/>
          </a:prstGeom>
        </p:spPr>
        <p:txBody>
          <a:bodyPr>
            <a:normAutofit/>
          </a:bodyPr>
          <a:lstStyle>
            <a:lvl1pPr algn="ctr">
              <a:defRPr sz="3600" i="1">
                <a:solidFill>
                  <a:schemeClr val="bg1"/>
                </a:solidFill>
                <a:latin typeface="Futura Medium" charset="0"/>
                <a:ea typeface="Futura Medium" charset="0"/>
                <a:cs typeface="Futura Medium" charset="0"/>
              </a:defRPr>
            </a:lvl1pPr>
          </a:lstStyle>
          <a:p>
            <a:r>
              <a:rPr lang="fr-FR"/>
              <a:t>Cliquez et modifiez la citation</a:t>
            </a:r>
            <a:endParaRPr lang="en-US"/>
          </a:p>
        </p:txBody>
      </p:sp>
      <p:sp>
        <p:nvSpPr>
          <p:cNvPr id="3" name="Rectangle 2">
            <a:extLst>
              <a:ext uri="{FF2B5EF4-FFF2-40B4-BE49-F238E27FC236}">
                <a16:creationId xmlns:a16="http://schemas.microsoft.com/office/drawing/2014/main" id="{FA214722-A2EE-4E39-B073-D4F4C8E59799}"/>
              </a:ext>
            </a:extLst>
          </p:cNvPr>
          <p:cNvSpPr/>
          <p:nvPr userDrawn="1"/>
        </p:nvSpPr>
        <p:spPr>
          <a:xfrm>
            <a:off x="917057" y="6141201"/>
            <a:ext cx="10526140" cy="523220"/>
          </a:xfrm>
          <a:prstGeom prst="rect">
            <a:avLst/>
          </a:prstGeom>
        </p:spPr>
        <p:txBody>
          <a:bodyPr wrap="square">
            <a:spAutoFit/>
          </a:bodyPr>
          <a:lstStyle/>
          <a:p>
            <a:pPr algn="ctr"/>
            <a:r>
              <a:rPr lang="fr-BE" sz="1400">
                <a:solidFill>
                  <a:schemeClr val="bg1"/>
                </a:solidFill>
              </a:rPr>
              <a:t>Société Scientifique de Médecine Générale Asbl</a:t>
            </a:r>
          </a:p>
          <a:p>
            <a:pPr algn="ctr"/>
            <a:r>
              <a:rPr lang="fr-BE" sz="1400">
                <a:solidFill>
                  <a:schemeClr val="bg1"/>
                </a:solidFill>
              </a:rPr>
              <a:t>Rue de Suisse 8 à 1060 Bruxelles │ +32 2 533 09 80 │ www.ssmg.be </a:t>
            </a:r>
          </a:p>
        </p:txBody>
      </p:sp>
      <p:pic>
        <p:nvPicPr>
          <p:cNvPr id="8" name="Espace réservé du contenu 5" descr="SSMG_SR(Red)_Q_white.eps"/>
          <p:cNvPicPr>
            <a:picLocks noChangeAspect="1"/>
          </p:cNvPicPr>
          <p:nvPr userDrawn="1"/>
        </p:nvPicPr>
        <mc:AlternateContent xmlns:mc="http://schemas.openxmlformats.org/markup-compatibility/2006">
          <mc:Choice xmlns:ma="http://schemas.microsoft.com/office/mac/drawingml/2008/main" xmlns:mv="urn:schemas-microsoft-com:mac:vml" xmlns="" Requires="ma">
            <p:blipFill>
              <a:blip r:embed="rId4"/>
              <a:stretch>
                <a:fillRect/>
              </a:stretch>
            </p:blipFill>
          </mc:Choice>
          <mc:Fallback>
            <p:blipFill>
              <a:blip r:embed="rId5"/>
              <a:stretch>
                <a:fillRect/>
              </a:stretch>
            </p:blipFill>
          </mc:Fallback>
        </mc:AlternateContent>
        <p:spPr>
          <a:xfrm>
            <a:off x="4943817" y="4955209"/>
            <a:ext cx="2347993" cy="892175"/>
          </a:xfrm>
          <a:prstGeom prst="rect">
            <a:avLst/>
          </a:prstGeom>
        </p:spPr>
      </p:pic>
    </p:spTree>
    <p:extLst>
      <p:ext uri="{BB962C8B-B14F-4D97-AF65-F5344CB8AC3E}">
        <p14:creationId xmlns:p14="http://schemas.microsoft.com/office/powerpoint/2010/main" val="767951507"/>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title" preserve="1">
  <p:cSld name="Diapositive de titre">
    <p:bg>
      <p:bgRef idx="1001">
        <a:schemeClr val="bg1"/>
      </p:bgRef>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897924" y="3183137"/>
            <a:ext cx="10359736" cy="1817482"/>
          </a:xfrm>
          <a:prstGeom prst="rect">
            <a:avLst/>
          </a:prstGeom>
        </p:spPr>
        <p:txBody>
          <a:bodyPr anchor="b">
            <a:normAutofit/>
          </a:bodyPr>
          <a:lstStyle>
            <a:lvl1pPr algn="l">
              <a:defRPr sz="4000">
                <a:solidFill>
                  <a:srgbClr val="1E699D"/>
                </a:solidFill>
                <a:latin typeface="Futura Medium" charset="0"/>
                <a:ea typeface="Futura Medium" charset="0"/>
                <a:cs typeface="Futura Medium" charset="0"/>
              </a:defRPr>
            </a:lvl1pPr>
          </a:lstStyle>
          <a:p>
            <a:r>
              <a:rPr lang="fr-FR"/>
              <a:t>Cliquez pour ajouter un titre</a:t>
            </a:r>
            <a:endParaRPr lang="en-US"/>
          </a:p>
        </p:txBody>
      </p:sp>
      <p:sp>
        <p:nvSpPr>
          <p:cNvPr id="3" name="Subtitle 2"/>
          <p:cNvSpPr>
            <a:spLocks noGrp="1"/>
          </p:cNvSpPr>
          <p:nvPr>
            <p:ph type="subTitle" idx="1" hasCustomPrompt="1"/>
          </p:nvPr>
        </p:nvSpPr>
        <p:spPr>
          <a:xfrm>
            <a:off x="897921" y="5206582"/>
            <a:ext cx="10359736" cy="482158"/>
          </a:xfrm>
          <a:prstGeom prst="rect">
            <a:avLst/>
          </a:prstGeom>
        </p:spPr>
        <p:txBody>
          <a:bodyPr>
            <a:normAutofit/>
          </a:bodyPr>
          <a:lstStyle>
            <a:lvl1pPr marL="0" indent="0" algn="l">
              <a:buNone/>
              <a:defRPr sz="2400">
                <a:solidFill>
                  <a:srgbClr val="1E699D"/>
                </a:solidFill>
                <a:latin typeface="Futura Medium" charset="0"/>
                <a:ea typeface="Futura Medium" charset="0"/>
                <a:cs typeface="Futura Medium"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Cliquez pour ajouter un sous-titre		</a:t>
            </a:r>
            <a:endParaRPr lang="en-US"/>
          </a:p>
        </p:txBody>
      </p:sp>
      <p:pic>
        <p:nvPicPr>
          <p:cNvPr id="6" name="Image 5">
            <a:extLst>
              <a:ext uri="{FF2B5EF4-FFF2-40B4-BE49-F238E27FC236}">
                <a16:creationId xmlns:a16="http://schemas.microsoft.com/office/drawing/2014/main" id="{08E52A7B-E7D4-4963-A293-C313352A300A}"/>
              </a:ext>
            </a:extLst>
          </p:cNvPr>
          <p:cNvPicPr>
            <a:picLocks noChangeAspect="1"/>
          </p:cNvPicPr>
          <p:nvPr userDrawn="1"/>
        </p:nvPicPr>
        <p:blipFill>
          <a:blip r:embed="rId2"/>
          <a:stretch>
            <a:fillRect/>
          </a:stretch>
        </p:blipFill>
        <p:spPr>
          <a:xfrm>
            <a:off x="897923" y="536656"/>
            <a:ext cx="4494197" cy="1698288"/>
          </a:xfrm>
          <a:prstGeom prst="rect">
            <a:avLst/>
          </a:prstGeom>
        </p:spPr>
      </p:pic>
      <p:pic>
        <p:nvPicPr>
          <p:cNvPr id="13" name="Image 12"/>
          <p:cNvPicPr>
            <a:picLocks noChangeAspect="1"/>
          </p:cNvPicPr>
          <p:nvPr userDrawn="1"/>
        </p:nvPicPr>
        <p:blipFill>
          <a:blip r:embed="rId3">
            <a:alphaModFix amt="20000"/>
            <a:extLst>
              <a:ext uri="{28A0092B-C50C-407E-A947-70E740481C1C}">
                <a14:useLocalDpi xmlns:a14="http://schemas.microsoft.com/office/drawing/2010/main" val="0"/>
              </a:ext>
            </a:extLst>
          </a:blip>
          <a:stretch>
            <a:fillRect/>
          </a:stretch>
        </p:blipFill>
        <p:spPr>
          <a:xfrm>
            <a:off x="2025831" y="422057"/>
            <a:ext cx="8642625" cy="3220854"/>
          </a:xfrm>
          <a:prstGeom prst="rect">
            <a:avLst/>
          </a:prstGeom>
        </p:spPr>
      </p:pic>
      <p:sp>
        <p:nvSpPr>
          <p:cNvPr id="9" name="ZoneTexte 8">
            <a:extLst>
              <a:ext uri="{FF2B5EF4-FFF2-40B4-BE49-F238E27FC236}">
                <a16:creationId xmlns:a16="http://schemas.microsoft.com/office/drawing/2014/main" id="{4B57EF61-FBA6-48DE-A0F8-17B0C58C453F}"/>
              </a:ext>
            </a:extLst>
          </p:cNvPr>
          <p:cNvSpPr txBox="1"/>
          <p:nvPr userDrawn="1"/>
        </p:nvSpPr>
        <p:spPr>
          <a:xfrm>
            <a:off x="897921" y="6143555"/>
            <a:ext cx="10359737"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BE" sz="1400" b="0" i="0" u="none" strike="noStrike" kern="1200" cap="none" spc="0" normalizeH="0" baseline="0" noProof="0">
                <a:ln>
                  <a:noFill/>
                </a:ln>
                <a:solidFill>
                  <a:srgbClr val="FFFFFF">
                    <a:lumMod val="65000"/>
                  </a:srgbClr>
                </a:solidFill>
                <a:effectLst/>
                <a:uLnTx/>
                <a:uFillTx/>
                <a:latin typeface="Calibri"/>
                <a:ea typeface="+mn-ea"/>
                <a:cs typeface="+mn-cs"/>
              </a:rPr>
              <a:t>Société Scientifique de Médecine Générale Asbl</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BE" sz="1400" b="0" i="0" u="none" strike="noStrike" kern="1200" cap="none" spc="0" normalizeH="0" baseline="0" noProof="0">
                <a:ln>
                  <a:noFill/>
                </a:ln>
                <a:solidFill>
                  <a:srgbClr val="FFFFFF">
                    <a:lumMod val="65000"/>
                  </a:srgbClr>
                </a:solidFill>
                <a:effectLst/>
                <a:uLnTx/>
                <a:uFillTx/>
                <a:latin typeface="Calibri"/>
                <a:ea typeface="+mn-ea"/>
                <a:cs typeface="+mn-cs"/>
              </a:rPr>
              <a:t>Rue de Suisse 8 à 1060 Bruxelles │ +32 2 533 09 80 │ www.ssmg.be </a:t>
            </a:r>
          </a:p>
        </p:txBody>
      </p:sp>
      <p:cxnSp>
        <p:nvCxnSpPr>
          <p:cNvPr id="5" name="Connecteur droit 4">
            <a:extLst>
              <a:ext uri="{FF2B5EF4-FFF2-40B4-BE49-F238E27FC236}">
                <a16:creationId xmlns:a16="http://schemas.microsoft.com/office/drawing/2014/main" id="{81B7A26A-7F5E-4019-A271-E7CA70A03735}"/>
              </a:ext>
            </a:extLst>
          </p:cNvPr>
          <p:cNvCxnSpPr/>
          <p:nvPr userDrawn="1"/>
        </p:nvCxnSpPr>
        <p:spPr>
          <a:xfrm>
            <a:off x="1048285" y="5110385"/>
            <a:ext cx="3190431" cy="0"/>
          </a:xfrm>
          <a:prstGeom prst="line">
            <a:avLst/>
          </a:prstGeom>
          <a:ln>
            <a:solidFill>
              <a:srgbClr val="E84C06"/>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86579002"/>
      </p:ext>
    </p:extLst>
  </p:cSld>
  <p:clrMapOvr>
    <a:overrideClrMapping bg1="lt1" tx1="dk1" bg2="lt2" tx2="dk2" accent1="accent1" accent2="accent2" accent3="accent3" accent4="accent4" accent5="accent5" accent6="accent6" hlink="hlink" folHlink="folHlink"/>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obj" preserve="1">
  <p:cSld name="1_Titre et contenu">
    <p:bg>
      <p:bgPr>
        <a:solidFill>
          <a:srgbClr val="1E699D"/>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75110" y="347364"/>
            <a:ext cx="9570884" cy="834409"/>
          </a:xfrm>
          <a:prstGeom prst="rect">
            <a:avLst/>
          </a:prstGeom>
        </p:spPr>
        <p:txBody>
          <a:bodyPr>
            <a:normAutofit/>
          </a:bodyPr>
          <a:lstStyle>
            <a:lvl1pPr>
              <a:defRPr sz="3600">
                <a:solidFill>
                  <a:schemeClr val="bg1"/>
                </a:solidFill>
                <a:latin typeface="Futura Medium" charset="0"/>
                <a:ea typeface="Futura Medium" charset="0"/>
                <a:cs typeface="Futura Medium" charset="0"/>
              </a:defRPr>
            </a:lvl1pPr>
          </a:lstStyle>
          <a:p>
            <a:r>
              <a:rPr lang="fr-FR"/>
              <a:t>Table des matières</a:t>
            </a:r>
            <a:endParaRPr lang="en-US"/>
          </a:p>
        </p:txBody>
      </p:sp>
      <p:sp>
        <p:nvSpPr>
          <p:cNvPr id="3" name="Content Placeholder 2"/>
          <p:cNvSpPr>
            <a:spLocks noGrp="1"/>
          </p:cNvSpPr>
          <p:nvPr>
            <p:ph idx="1"/>
          </p:nvPr>
        </p:nvSpPr>
        <p:spPr>
          <a:xfrm>
            <a:off x="871363" y="1563881"/>
            <a:ext cx="9570885" cy="4613083"/>
          </a:xfrm>
          <a:prstGeom prst="rect">
            <a:avLst/>
          </a:prstGeom>
        </p:spPr>
        <p:txBody>
          <a:bodyPr/>
          <a:lstStyle>
            <a:lvl1pPr marL="514350" indent="-514350">
              <a:buSzPct val="80000"/>
              <a:buFont typeface="Arial" panose="020B0604020202020204" pitchFamily="34" charset="0"/>
              <a:buChar cha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a:t>
            </a:r>
          </a:p>
          <a:p>
            <a:pPr lvl="0"/>
            <a:endParaRPr lang="fr-FR"/>
          </a:p>
          <a:p>
            <a:pPr lvl="2"/>
            <a:endParaRPr lang="en-US"/>
          </a:p>
        </p:txBody>
      </p:sp>
      <p:sp>
        <p:nvSpPr>
          <p:cNvPr id="9" name="Rectangle 8"/>
          <p:cNvSpPr/>
          <p:nvPr userDrawn="1"/>
        </p:nvSpPr>
        <p:spPr>
          <a:xfrm>
            <a:off x="1907687" y="1019854"/>
            <a:ext cx="2352340" cy="36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FFFFFF"/>
              </a:solidFill>
              <a:effectLst/>
              <a:uLnTx/>
              <a:uFillTx/>
              <a:latin typeface="Calibri"/>
              <a:ea typeface="+mn-ea"/>
              <a:cs typeface="+mn-cs"/>
            </a:endParaRPr>
          </a:p>
        </p:txBody>
      </p:sp>
    </p:spTree>
    <p:extLst>
      <p:ext uri="{BB962C8B-B14F-4D97-AF65-F5344CB8AC3E}">
        <p14:creationId xmlns:p14="http://schemas.microsoft.com/office/powerpoint/2010/main" val="218429515"/>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Titre et contenu">
    <p:spTree>
      <p:nvGrpSpPr>
        <p:cNvPr id="1" name=""/>
        <p:cNvGrpSpPr/>
        <p:nvPr/>
      </p:nvGrpSpPr>
      <p:grpSpPr>
        <a:xfrm>
          <a:off x="0" y="0"/>
          <a:ext cx="0" cy="0"/>
          <a:chOff x="0" y="0"/>
          <a:chExt cx="0" cy="0"/>
        </a:xfrm>
      </p:grpSpPr>
      <p:sp>
        <p:nvSpPr>
          <p:cNvPr id="3" name="Content Placeholder 2"/>
          <p:cNvSpPr>
            <a:spLocks noGrp="1"/>
          </p:cNvSpPr>
          <p:nvPr>
            <p:ph idx="1"/>
          </p:nvPr>
        </p:nvSpPr>
        <p:spPr>
          <a:xfrm>
            <a:off x="837179" y="1307691"/>
            <a:ext cx="10591396" cy="4869273"/>
          </a:xfrm>
          <a:prstGeom prst="rect">
            <a:avLst/>
          </a:prstGeom>
        </p:spPr>
        <p:txBody>
          <a:bodyPr/>
          <a:lstStyle>
            <a:lvl1pPr marL="358775" indent="-358775">
              <a:lnSpc>
                <a:spcPct val="100000"/>
              </a:lnSpc>
              <a:spcBef>
                <a:spcPts val="0"/>
              </a:spcBef>
              <a:spcAft>
                <a:spcPts val="600"/>
              </a:spcAft>
              <a:defRPr>
                <a:solidFill>
                  <a:srgbClr val="00B0F0"/>
                </a:solidFill>
              </a:defRPr>
            </a:lvl1pPr>
            <a:lvl2pPr marL="896938" marR="0" indent="-439738" algn="l" defTabSz="914400" rtl="0" eaLnBrk="1" fontAlgn="auto" latinLnBrk="0" hangingPunct="1">
              <a:lnSpc>
                <a:spcPct val="100000"/>
              </a:lnSpc>
              <a:spcBef>
                <a:spcPts val="500"/>
              </a:spcBef>
              <a:spcAft>
                <a:spcPts val="0"/>
              </a:spcAft>
              <a:buClr>
                <a:srgbClr val="71FC1C"/>
              </a:buClr>
              <a:buSzTx/>
              <a:buFont typeface="Wingdings" panose="05000000000000000000" pitchFamily="2" charset="2"/>
              <a:buChar char="ü"/>
              <a:tabLst/>
              <a:defRPr>
                <a:solidFill>
                  <a:srgbClr val="1E699D"/>
                </a:solidFill>
              </a:defRPr>
            </a:lvl2pPr>
            <a:lvl3pPr>
              <a:defRPr>
                <a:solidFill>
                  <a:srgbClr val="1E699D"/>
                </a:solidFill>
              </a:defRPr>
            </a:lvl3pPr>
            <a:lvl4pPr>
              <a:defRPr>
                <a:solidFill>
                  <a:srgbClr val="1E699D"/>
                </a:solidFill>
              </a:defRPr>
            </a:lvl4pPr>
            <a:lvl5pPr>
              <a:defRPr>
                <a:solidFill>
                  <a:srgbClr val="1E699D"/>
                </a:solidFill>
              </a:defRPr>
            </a:lvl5pPr>
          </a:lstStyle>
          <a:p>
            <a:pPr lvl="0"/>
            <a:r>
              <a:rPr lang="fr-FR"/>
              <a:t>Cliquez pour modifier</a:t>
            </a:r>
          </a:p>
          <a:p>
            <a:pPr lvl="1"/>
            <a:r>
              <a:rPr lang="fr-FR"/>
              <a:t>Cliquez pour modifier</a:t>
            </a:r>
          </a:p>
          <a:p>
            <a:pPr lvl="1"/>
            <a:endParaRPr lang="fr-FR"/>
          </a:p>
        </p:txBody>
      </p:sp>
      <p:sp>
        <p:nvSpPr>
          <p:cNvPr id="10" name="Title 1">
            <a:extLst>
              <a:ext uri="{FF2B5EF4-FFF2-40B4-BE49-F238E27FC236}">
                <a16:creationId xmlns:a16="http://schemas.microsoft.com/office/drawing/2014/main" id="{F184F793-4829-4F88-BE8A-7684593A5789}"/>
              </a:ext>
            </a:extLst>
          </p:cNvPr>
          <p:cNvSpPr>
            <a:spLocks noGrp="1"/>
          </p:cNvSpPr>
          <p:nvPr>
            <p:ph type="title"/>
          </p:nvPr>
        </p:nvSpPr>
        <p:spPr>
          <a:xfrm>
            <a:off x="586503" y="365127"/>
            <a:ext cx="10842072" cy="614684"/>
          </a:xfrm>
          <a:prstGeom prst="rect">
            <a:avLst/>
          </a:prstGeom>
        </p:spPr>
        <p:txBody>
          <a:bodyPr>
            <a:normAutofit/>
          </a:bodyPr>
          <a:lstStyle>
            <a:lvl1pPr>
              <a:defRPr sz="3200">
                <a:solidFill>
                  <a:srgbClr val="1E699D"/>
                </a:solidFill>
                <a:latin typeface="Futura Medium" charset="0"/>
                <a:ea typeface="Futura Medium" charset="0"/>
                <a:cs typeface="Futura Medium" charset="0"/>
              </a:defRPr>
            </a:lvl1pPr>
          </a:lstStyle>
          <a:p>
            <a:r>
              <a:rPr lang="fr-FR"/>
              <a:t>Modifiez le style du titre</a:t>
            </a:r>
            <a:endParaRPr lang="en-US"/>
          </a:p>
        </p:txBody>
      </p:sp>
      <p:sp>
        <p:nvSpPr>
          <p:cNvPr id="12" name="Espace réservé du numéro de diapositive 2">
            <a:extLst>
              <a:ext uri="{FF2B5EF4-FFF2-40B4-BE49-F238E27FC236}">
                <a16:creationId xmlns:a16="http://schemas.microsoft.com/office/drawing/2014/main" id="{0BCAEF97-7B65-4848-8AE8-7E84BE5F5898}"/>
              </a:ext>
            </a:extLst>
          </p:cNvPr>
          <p:cNvSpPr>
            <a:spLocks noGrp="1"/>
          </p:cNvSpPr>
          <p:nvPr>
            <p:ph type="sldNum" sz="quarter" idx="10"/>
          </p:nvPr>
        </p:nvSpPr>
        <p:spPr>
          <a:xfrm>
            <a:off x="11120926" y="6388815"/>
            <a:ext cx="844039" cy="36512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FCF0D27-783A-4A41-A067-B898C8DC56C7}" type="slidenum">
              <a:rPr kumimoji="0" lang="fr-FR" sz="1200" b="0" i="0" u="none" strike="noStrike" kern="1200" cap="none" spc="0" normalizeH="0" baseline="0" noProof="0" smtClean="0">
                <a:ln>
                  <a:noFill/>
                </a:ln>
                <a:solidFill>
                  <a:srgbClr val="1E699D">
                    <a:lumMod val="50000"/>
                    <a:lumOff val="50000"/>
                  </a:srgb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‹nr.›</a:t>
            </a:fld>
            <a:endParaRPr kumimoji="0" lang="fr-FR" sz="1200" b="0" i="0" u="none" strike="noStrike" kern="1200" cap="none" spc="0" normalizeH="0" baseline="0" noProof="0">
              <a:ln>
                <a:noFill/>
              </a:ln>
              <a:solidFill>
                <a:srgbClr val="1E699D">
                  <a:lumMod val="50000"/>
                  <a:lumOff val="50000"/>
                </a:srgbClr>
              </a:solidFill>
              <a:effectLst/>
              <a:uLnTx/>
              <a:uFillTx/>
              <a:latin typeface="Calibri"/>
              <a:ea typeface="+mn-ea"/>
              <a:cs typeface="+mn-cs"/>
            </a:endParaRPr>
          </a:p>
        </p:txBody>
      </p:sp>
    </p:spTree>
    <p:extLst>
      <p:ext uri="{BB962C8B-B14F-4D97-AF65-F5344CB8AC3E}">
        <p14:creationId xmlns:p14="http://schemas.microsoft.com/office/powerpoint/2010/main" val="330164370"/>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Deux contenus">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38200" y="1506329"/>
            <a:ext cx="5181600" cy="4351338"/>
          </a:xfrm>
          <a:prstGeom prst="rect">
            <a:avLst/>
          </a:prstGeom>
        </p:spPr>
        <p:txBody>
          <a:bodyPr/>
          <a:lstStyle>
            <a:lvl1pPr marL="358775" indent="-358775" algn="just">
              <a:defRPr>
                <a:solidFill>
                  <a:srgbClr val="00B0F0"/>
                </a:solidFill>
              </a:defRPr>
            </a:lvl1pPr>
            <a:lvl2pPr>
              <a:buClr>
                <a:srgbClr val="71FC1C"/>
              </a:buClr>
              <a:defRPr>
                <a:solidFill>
                  <a:srgbClr val="1E699D"/>
                </a:solidFill>
              </a:defRPr>
            </a:lvl2pPr>
            <a:lvl3pPr>
              <a:buClr>
                <a:srgbClr val="71FC1C"/>
              </a:buClr>
              <a:defRPr>
                <a:solidFill>
                  <a:srgbClr val="1E699D"/>
                </a:solidFill>
              </a:defRPr>
            </a:lvl3pPr>
            <a:lvl4pPr>
              <a:buClr>
                <a:srgbClr val="71FC1C"/>
              </a:buClr>
              <a:defRPr>
                <a:solidFill>
                  <a:srgbClr val="1E699D"/>
                </a:solidFill>
              </a:defRPr>
            </a:lvl4pPr>
            <a:lvl5pPr>
              <a:buClr>
                <a:srgbClr val="71FC1C"/>
              </a:buClr>
              <a:defRPr>
                <a:solidFill>
                  <a:srgbClr val="1E699D"/>
                </a:solidFill>
              </a:defRPr>
            </a:lvl5pPr>
          </a:lstStyle>
          <a:p>
            <a:pPr lvl="0"/>
            <a:r>
              <a:rPr lang="fr-FR"/>
              <a:t>Cliquez pour modifier</a:t>
            </a:r>
          </a:p>
          <a:p>
            <a:pPr lvl="1"/>
            <a:r>
              <a:rPr lang="fr-FR"/>
              <a:t>Deuxième niveau</a:t>
            </a:r>
          </a:p>
          <a:p>
            <a:pPr lvl="2"/>
            <a:r>
              <a:rPr lang="fr-FR"/>
              <a:t>Troisième niveau</a:t>
            </a:r>
          </a:p>
        </p:txBody>
      </p:sp>
      <p:sp>
        <p:nvSpPr>
          <p:cNvPr id="4" name="Content Placeholder 3"/>
          <p:cNvSpPr>
            <a:spLocks noGrp="1"/>
          </p:cNvSpPr>
          <p:nvPr>
            <p:ph sz="half" idx="2"/>
          </p:nvPr>
        </p:nvSpPr>
        <p:spPr>
          <a:xfrm>
            <a:off x="6172203" y="1506329"/>
            <a:ext cx="5181600" cy="4351338"/>
          </a:xfrm>
          <a:prstGeom prst="rect">
            <a:avLst/>
          </a:prstGeom>
        </p:spPr>
        <p:txBody>
          <a:bodyPr/>
          <a:lstStyle>
            <a:lvl1pPr marL="358775" indent="-358775" algn="just">
              <a:defRPr>
                <a:solidFill>
                  <a:srgbClr val="00B0F0"/>
                </a:solidFill>
              </a:defRPr>
            </a:lvl1pPr>
            <a:lvl2pPr>
              <a:buClr>
                <a:srgbClr val="71FC1C"/>
              </a:buClr>
              <a:defRPr>
                <a:solidFill>
                  <a:srgbClr val="1E699D"/>
                </a:solidFill>
              </a:defRPr>
            </a:lvl2pPr>
            <a:lvl3pPr>
              <a:buClr>
                <a:srgbClr val="71FC1C"/>
              </a:buClr>
              <a:defRPr>
                <a:solidFill>
                  <a:srgbClr val="1E699D"/>
                </a:solidFill>
              </a:defRPr>
            </a:lvl3pPr>
            <a:lvl4pPr>
              <a:buClr>
                <a:srgbClr val="71FC1C"/>
              </a:buClr>
              <a:defRPr>
                <a:solidFill>
                  <a:srgbClr val="1E699D"/>
                </a:solidFill>
              </a:defRPr>
            </a:lvl4pPr>
            <a:lvl5pPr>
              <a:buClr>
                <a:srgbClr val="71FC1C"/>
              </a:buClr>
              <a:defRPr>
                <a:solidFill>
                  <a:srgbClr val="1E699D"/>
                </a:solidFill>
              </a:defRPr>
            </a:lvl5pPr>
          </a:lstStyle>
          <a:p>
            <a:pPr lvl="0"/>
            <a:r>
              <a:rPr lang="fr-FR"/>
              <a:t>Cliquez pour modifier</a:t>
            </a:r>
          </a:p>
          <a:p>
            <a:pPr lvl="1"/>
            <a:r>
              <a:rPr lang="fr-FR"/>
              <a:t>Deuxième niveau</a:t>
            </a:r>
          </a:p>
          <a:p>
            <a:pPr lvl="2"/>
            <a:r>
              <a:rPr lang="fr-FR"/>
              <a:t>Troisième niveau</a:t>
            </a:r>
          </a:p>
        </p:txBody>
      </p:sp>
      <p:sp>
        <p:nvSpPr>
          <p:cNvPr id="12" name="Title 1">
            <a:extLst>
              <a:ext uri="{FF2B5EF4-FFF2-40B4-BE49-F238E27FC236}">
                <a16:creationId xmlns:a16="http://schemas.microsoft.com/office/drawing/2014/main" id="{220A913A-1893-4F44-B347-CE7F748A1B2E}"/>
              </a:ext>
            </a:extLst>
          </p:cNvPr>
          <p:cNvSpPr>
            <a:spLocks noGrp="1"/>
          </p:cNvSpPr>
          <p:nvPr>
            <p:ph type="title" hasCustomPrompt="1"/>
          </p:nvPr>
        </p:nvSpPr>
        <p:spPr>
          <a:xfrm>
            <a:off x="586503" y="365127"/>
            <a:ext cx="9570884" cy="614684"/>
          </a:xfrm>
          <a:prstGeom prst="rect">
            <a:avLst/>
          </a:prstGeom>
        </p:spPr>
        <p:txBody>
          <a:bodyPr>
            <a:normAutofit/>
          </a:bodyPr>
          <a:lstStyle>
            <a:lvl1pPr>
              <a:defRPr sz="3200">
                <a:solidFill>
                  <a:srgbClr val="1E699D"/>
                </a:solidFill>
                <a:latin typeface="Futura Medium" charset="0"/>
                <a:ea typeface="Futura Medium" charset="0"/>
                <a:cs typeface="Futura Medium" charset="0"/>
              </a:defRPr>
            </a:lvl1pPr>
          </a:lstStyle>
          <a:p>
            <a:r>
              <a:rPr lang="fr-FR"/>
              <a:t>Cliquez pour modifier le titre</a:t>
            </a:r>
            <a:endParaRPr lang="en-US"/>
          </a:p>
        </p:txBody>
      </p:sp>
      <p:sp>
        <p:nvSpPr>
          <p:cNvPr id="14" name="Espace réservé du numéro de diapositive 2">
            <a:extLst>
              <a:ext uri="{FF2B5EF4-FFF2-40B4-BE49-F238E27FC236}">
                <a16:creationId xmlns:a16="http://schemas.microsoft.com/office/drawing/2014/main" id="{66007452-C68C-487F-83C1-637F3D720D1E}"/>
              </a:ext>
            </a:extLst>
          </p:cNvPr>
          <p:cNvSpPr>
            <a:spLocks noGrp="1"/>
          </p:cNvSpPr>
          <p:nvPr>
            <p:ph type="sldNum" sz="quarter" idx="10"/>
          </p:nvPr>
        </p:nvSpPr>
        <p:spPr>
          <a:xfrm>
            <a:off x="11120926" y="6388815"/>
            <a:ext cx="844039" cy="36512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FCF0D27-783A-4A41-A067-B898C8DC56C7}" type="slidenum">
              <a:rPr kumimoji="0" lang="fr-FR" sz="1200" b="0" i="0" u="none" strike="noStrike" kern="1200" cap="none" spc="0" normalizeH="0" baseline="0" noProof="0" smtClean="0">
                <a:ln>
                  <a:noFill/>
                </a:ln>
                <a:solidFill>
                  <a:srgbClr val="1E699D">
                    <a:lumMod val="50000"/>
                    <a:lumOff val="50000"/>
                  </a:srgb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‹nr.›</a:t>
            </a:fld>
            <a:endParaRPr kumimoji="0" lang="fr-FR" sz="1200" b="0" i="0" u="none" strike="noStrike" kern="1200" cap="none" spc="0" normalizeH="0" baseline="0" noProof="0">
              <a:ln>
                <a:noFill/>
              </a:ln>
              <a:solidFill>
                <a:srgbClr val="1E699D">
                  <a:lumMod val="50000"/>
                  <a:lumOff val="50000"/>
                </a:srgbClr>
              </a:solidFill>
              <a:effectLst/>
              <a:uLnTx/>
              <a:uFillTx/>
              <a:latin typeface="Calibri"/>
              <a:ea typeface="+mn-ea"/>
              <a:cs typeface="+mn-cs"/>
            </a:endParaRPr>
          </a:p>
        </p:txBody>
      </p:sp>
    </p:spTree>
    <p:extLst>
      <p:ext uri="{BB962C8B-B14F-4D97-AF65-F5344CB8AC3E}">
        <p14:creationId xmlns:p14="http://schemas.microsoft.com/office/powerpoint/2010/main" val="378473827"/>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Titre seul">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59BE6678-5723-479F-9F60-F37F79D98E47}"/>
              </a:ext>
            </a:extLst>
          </p:cNvPr>
          <p:cNvSpPr>
            <a:spLocks noGrp="1"/>
          </p:cNvSpPr>
          <p:nvPr>
            <p:ph type="title" hasCustomPrompt="1"/>
          </p:nvPr>
        </p:nvSpPr>
        <p:spPr>
          <a:xfrm>
            <a:off x="586503" y="365127"/>
            <a:ext cx="9570884" cy="614684"/>
          </a:xfrm>
          <a:prstGeom prst="rect">
            <a:avLst/>
          </a:prstGeom>
        </p:spPr>
        <p:txBody>
          <a:bodyPr>
            <a:normAutofit/>
          </a:bodyPr>
          <a:lstStyle>
            <a:lvl1pPr>
              <a:defRPr sz="3200">
                <a:solidFill>
                  <a:srgbClr val="1E699D"/>
                </a:solidFill>
                <a:latin typeface="Futura Medium" charset="0"/>
                <a:ea typeface="Futura Medium" charset="0"/>
                <a:cs typeface="Futura Medium" charset="0"/>
              </a:defRPr>
            </a:lvl1pPr>
          </a:lstStyle>
          <a:p>
            <a:r>
              <a:rPr lang="fr-FR"/>
              <a:t>Cliquez pour modifier le titre</a:t>
            </a:r>
            <a:endParaRPr lang="en-US"/>
          </a:p>
        </p:txBody>
      </p:sp>
      <p:sp>
        <p:nvSpPr>
          <p:cNvPr id="12" name="Espace réservé du numéro de diapositive 2">
            <a:extLst>
              <a:ext uri="{FF2B5EF4-FFF2-40B4-BE49-F238E27FC236}">
                <a16:creationId xmlns:a16="http://schemas.microsoft.com/office/drawing/2014/main" id="{AB004553-05E8-487D-A419-086617D0B5E2}"/>
              </a:ext>
            </a:extLst>
          </p:cNvPr>
          <p:cNvSpPr>
            <a:spLocks noGrp="1"/>
          </p:cNvSpPr>
          <p:nvPr>
            <p:ph type="sldNum" sz="quarter" idx="10"/>
          </p:nvPr>
        </p:nvSpPr>
        <p:spPr>
          <a:xfrm>
            <a:off x="11120926" y="6388815"/>
            <a:ext cx="844039" cy="36512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FCF0D27-783A-4A41-A067-B898C8DC56C7}" type="slidenum">
              <a:rPr kumimoji="0" lang="fr-FR" sz="1200" b="0" i="0" u="none" strike="noStrike" kern="1200" cap="none" spc="0" normalizeH="0" baseline="0" noProof="0" smtClean="0">
                <a:ln>
                  <a:noFill/>
                </a:ln>
                <a:solidFill>
                  <a:srgbClr val="1E699D">
                    <a:lumMod val="50000"/>
                    <a:lumOff val="50000"/>
                  </a:srgb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‹nr.›</a:t>
            </a:fld>
            <a:endParaRPr kumimoji="0" lang="fr-FR" sz="1200" b="0" i="0" u="none" strike="noStrike" kern="1200" cap="none" spc="0" normalizeH="0" baseline="0" noProof="0">
              <a:ln>
                <a:noFill/>
              </a:ln>
              <a:solidFill>
                <a:srgbClr val="1E699D">
                  <a:lumMod val="50000"/>
                  <a:lumOff val="50000"/>
                </a:srgbClr>
              </a:solidFill>
              <a:effectLst/>
              <a:uLnTx/>
              <a:uFillTx/>
              <a:latin typeface="Calibri"/>
              <a:ea typeface="+mn-ea"/>
              <a:cs typeface="+mn-cs"/>
            </a:endParaRPr>
          </a:p>
        </p:txBody>
      </p:sp>
    </p:spTree>
    <p:extLst>
      <p:ext uri="{BB962C8B-B14F-4D97-AF65-F5344CB8AC3E}">
        <p14:creationId xmlns:p14="http://schemas.microsoft.com/office/powerpoint/2010/main" val="2838883990"/>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6" name="Espace réservé du numéro de diapositive 2">
            <a:extLst>
              <a:ext uri="{FF2B5EF4-FFF2-40B4-BE49-F238E27FC236}">
                <a16:creationId xmlns:a16="http://schemas.microsoft.com/office/drawing/2014/main" id="{86C5B906-53C9-4435-9375-23E342610276}"/>
              </a:ext>
            </a:extLst>
          </p:cNvPr>
          <p:cNvSpPr>
            <a:spLocks noGrp="1"/>
          </p:cNvSpPr>
          <p:nvPr>
            <p:ph type="sldNum" sz="quarter" idx="10"/>
          </p:nvPr>
        </p:nvSpPr>
        <p:spPr>
          <a:xfrm>
            <a:off x="11120926" y="6388815"/>
            <a:ext cx="844039" cy="36512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FCF0D27-783A-4A41-A067-B898C8DC56C7}" type="slidenum">
              <a:rPr kumimoji="0" lang="fr-FR" sz="1200" b="0" i="0" u="none" strike="noStrike" kern="1200" cap="none" spc="0" normalizeH="0" baseline="0" noProof="0" smtClean="0">
                <a:ln>
                  <a:noFill/>
                </a:ln>
                <a:solidFill>
                  <a:srgbClr val="1E699D">
                    <a:lumMod val="50000"/>
                    <a:lumOff val="50000"/>
                  </a:srgb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‹nr.›</a:t>
            </a:fld>
            <a:endParaRPr kumimoji="0" lang="fr-FR" sz="1200" b="0" i="0" u="none" strike="noStrike" kern="1200" cap="none" spc="0" normalizeH="0" baseline="0" noProof="0">
              <a:ln>
                <a:noFill/>
              </a:ln>
              <a:solidFill>
                <a:srgbClr val="1E699D">
                  <a:lumMod val="50000"/>
                  <a:lumOff val="50000"/>
                </a:srgbClr>
              </a:solidFill>
              <a:effectLst/>
              <a:uLnTx/>
              <a:uFillTx/>
              <a:latin typeface="Calibri"/>
              <a:ea typeface="+mn-ea"/>
              <a:cs typeface="+mn-cs"/>
            </a:endParaRPr>
          </a:p>
        </p:txBody>
      </p:sp>
    </p:spTree>
    <p:extLst>
      <p:ext uri="{BB962C8B-B14F-4D97-AF65-F5344CB8AC3E}">
        <p14:creationId xmlns:p14="http://schemas.microsoft.com/office/powerpoint/2010/main" val="3661402968"/>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Image 50%">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77493" y="272300"/>
            <a:ext cx="5278419" cy="900743"/>
          </a:xfrm>
          <a:prstGeom prst="rect">
            <a:avLst/>
          </a:prstGeom>
        </p:spPr>
        <p:txBody>
          <a:bodyPr anchor="b">
            <a:normAutofit/>
          </a:bodyPr>
          <a:lstStyle>
            <a:lvl1pPr algn="just">
              <a:defRPr sz="2800">
                <a:solidFill>
                  <a:srgbClr val="1E699D"/>
                </a:solidFill>
                <a:latin typeface="Futura Medium" charset="0"/>
                <a:ea typeface="Futura Medium" charset="0"/>
                <a:cs typeface="Futura Medium" charset="0"/>
              </a:defRPr>
            </a:lvl1pPr>
          </a:lstStyle>
          <a:p>
            <a:r>
              <a:rPr lang="fr-FR"/>
              <a:t>Cliquez pour modifier le titre</a:t>
            </a:r>
            <a:endParaRPr lang="en-US"/>
          </a:p>
        </p:txBody>
      </p:sp>
      <p:sp>
        <p:nvSpPr>
          <p:cNvPr id="3" name="Picture Placeholder 2"/>
          <p:cNvSpPr>
            <a:spLocks noGrp="1" noChangeAspect="1"/>
          </p:cNvSpPr>
          <p:nvPr>
            <p:ph type="pic" idx="1"/>
          </p:nvPr>
        </p:nvSpPr>
        <p:spPr>
          <a:xfrm>
            <a:off x="6122221" y="0"/>
            <a:ext cx="6069780" cy="6858000"/>
          </a:xfrm>
          <a:prstGeom prst="rect">
            <a:avLst/>
          </a:prstGeom>
        </p:spPr>
        <p:txBody>
          <a:bodyPr anchor="t"/>
          <a:lstStyle>
            <a:lvl1pPr marL="0" indent="0" algn="ctr">
              <a:buNone/>
              <a:defRPr sz="3200">
                <a:solidFill>
                  <a:srgbClr val="71FC1C"/>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a:p>
            <a:endParaRPr lang="fr-FR"/>
          </a:p>
          <a:p>
            <a:endParaRPr lang="fr-FR"/>
          </a:p>
          <a:p>
            <a:endParaRPr lang="fr-FR"/>
          </a:p>
          <a:p>
            <a:r>
              <a:rPr lang="fr-FR"/>
              <a:t>Cliquez sur l'icône pour ajouter une image</a:t>
            </a:r>
            <a:endParaRPr lang="en-US"/>
          </a:p>
        </p:txBody>
      </p:sp>
      <p:sp>
        <p:nvSpPr>
          <p:cNvPr id="4" name="Text Placeholder 3"/>
          <p:cNvSpPr>
            <a:spLocks noGrp="1"/>
          </p:cNvSpPr>
          <p:nvPr>
            <p:ph type="body" sz="half" idx="2"/>
          </p:nvPr>
        </p:nvSpPr>
        <p:spPr>
          <a:xfrm>
            <a:off x="659805" y="1589519"/>
            <a:ext cx="5278417" cy="4545811"/>
          </a:xfrm>
          <a:prstGeom prst="rect">
            <a:avLst/>
          </a:prstGeom>
        </p:spPr>
        <p:txBody>
          <a:bodyPr/>
          <a:lstStyle>
            <a:lvl1pPr marL="0" indent="0" algn="just">
              <a:buNone/>
              <a:defRPr sz="2000">
                <a:solidFill>
                  <a:srgbClr val="00B0F0"/>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sp>
        <p:nvSpPr>
          <p:cNvPr id="9" name="Slide Number Placeholder 6"/>
          <p:cNvSpPr>
            <a:spLocks noGrp="1"/>
          </p:cNvSpPr>
          <p:nvPr>
            <p:ph type="sldNum" sz="quarter" idx="12"/>
          </p:nvPr>
        </p:nvSpPr>
        <p:spPr>
          <a:xfrm>
            <a:off x="5197586" y="6408508"/>
            <a:ext cx="740636" cy="365125"/>
          </a:xfrm>
          <a:prstGeom prst="rect">
            <a:avLst/>
          </a:prstGeom>
        </p:spPr>
        <p:txBody>
          <a:bodyPr/>
          <a:lstStyle>
            <a:lvl1pPr algn="l">
              <a:defRPr sz="1200">
                <a:solidFill>
                  <a:schemeClr val="tx1">
                    <a:lumMod val="50000"/>
                    <a:lumOff val="50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9FCF0D27-783A-4A41-A067-B898C8DC56C7}" type="slidenum">
              <a:rPr kumimoji="0" lang="fr-FR" sz="1200" b="0" i="0" u="none" strike="noStrike" kern="1200" cap="none" spc="0" normalizeH="0" baseline="0" noProof="0" smtClean="0">
                <a:ln>
                  <a:noFill/>
                </a:ln>
                <a:solidFill>
                  <a:srgbClr val="1E699D">
                    <a:lumMod val="50000"/>
                    <a:lumOff val="50000"/>
                  </a:srgb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‹nr.›</a:t>
            </a:fld>
            <a:endParaRPr kumimoji="0" lang="fr-FR" sz="1200" b="0" i="0" u="none" strike="noStrike" kern="1200" cap="none" spc="0" normalizeH="0" baseline="0" noProof="0">
              <a:ln>
                <a:noFill/>
              </a:ln>
              <a:solidFill>
                <a:srgbClr val="1E699D">
                  <a:lumMod val="50000"/>
                  <a:lumOff val="50000"/>
                </a:srgbClr>
              </a:solidFill>
              <a:effectLst/>
              <a:uLnTx/>
              <a:uFillTx/>
              <a:latin typeface="Calibri"/>
              <a:ea typeface="+mn-ea"/>
              <a:cs typeface="+mn-cs"/>
            </a:endParaRPr>
          </a:p>
        </p:txBody>
      </p:sp>
    </p:spTree>
    <p:extLst>
      <p:ext uri="{BB962C8B-B14F-4D97-AF65-F5344CB8AC3E}">
        <p14:creationId xmlns:p14="http://schemas.microsoft.com/office/powerpoint/2010/main" val="879984286"/>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4 images avec texte">
    <p:spTree>
      <p:nvGrpSpPr>
        <p:cNvPr id="1" name=""/>
        <p:cNvGrpSpPr/>
        <p:nvPr/>
      </p:nvGrpSpPr>
      <p:grpSpPr>
        <a:xfrm>
          <a:off x="0" y="0"/>
          <a:ext cx="0" cy="0"/>
          <a:chOff x="0" y="0"/>
          <a:chExt cx="0" cy="0"/>
        </a:xfrm>
      </p:grpSpPr>
      <p:sp>
        <p:nvSpPr>
          <p:cNvPr id="5" name="Espace réservé pour une image  4"/>
          <p:cNvSpPr>
            <a:spLocks noGrp="1"/>
          </p:cNvSpPr>
          <p:nvPr>
            <p:ph type="pic" sz="quarter" idx="11" hasCustomPrompt="1"/>
          </p:nvPr>
        </p:nvSpPr>
        <p:spPr>
          <a:xfrm>
            <a:off x="552001" y="1456557"/>
            <a:ext cx="2400000" cy="1800000"/>
          </a:xfrm>
          <a:prstGeom prst="rect">
            <a:avLst/>
          </a:prstGeom>
        </p:spPr>
        <p:txBody>
          <a:bodyPr/>
          <a:lstStyle>
            <a:lvl1pPr marL="0" indent="0">
              <a:buNone/>
              <a:defRPr>
                <a:solidFill>
                  <a:srgbClr val="71FC1C"/>
                </a:solidFill>
              </a:defRPr>
            </a:lvl1pPr>
          </a:lstStyle>
          <a:p>
            <a:r>
              <a:rPr lang="fr-FR"/>
              <a:t>Image 1</a:t>
            </a:r>
          </a:p>
        </p:txBody>
      </p:sp>
      <p:sp>
        <p:nvSpPr>
          <p:cNvPr id="8" name="Espace réservé pour une image  4"/>
          <p:cNvSpPr>
            <a:spLocks noGrp="1"/>
          </p:cNvSpPr>
          <p:nvPr>
            <p:ph type="pic" sz="quarter" idx="12" hasCustomPrompt="1"/>
          </p:nvPr>
        </p:nvSpPr>
        <p:spPr>
          <a:xfrm>
            <a:off x="552001" y="3706988"/>
            <a:ext cx="2400000" cy="1800000"/>
          </a:xfrm>
          <a:prstGeom prst="rect">
            <a:avLst/>
          </a:prstGeom>
        </p:spPr>
        <p:txBody>
          <a:bodyPr/>
          <a:lstStyle>
            <a:lvl1pPr marL="0" indent="0">
              <a:buNone/>
              <a:defRPr>
                <a:solidFill>
                  <a:srgbClr val="71FC1C"/>
                </a:solidFill>
              </a:defRPr>
            </a:lvl1pPr>
          </a:lstStyle>
          <a:p>
            <a:r>
              <a:rPr lang="fr-FR"/>
              <a:t>Image 3</a:t>
            </a:r>
          </a:p>
        </p:txBody>
      </p:sp>
      <p:sp>
        <p:nvSpPr>
          <p:cNvPr id="9" name="Espace réservé pour une image  4"/>
          <p:cNvSpPr>
            <a:spLocks noGrp="1"/>
          </p:cNvSpPr>
          <p:nvPr>
            <p:ph type="pic" sz="quarter" idx="13" hasCustomPrompt="1"/>
          </p:nvPr>
        </p:nvSpPr>
        <p:spPr>
          <a:xfrm>
            <a:off x="6261697" y="1460967"/>
            <a:ext cx="2400000" cy="1800000"/>
          </a:xfrm>
          <a:prstGeom prst="rect">
            <a:avLst/>
          </a:prstGeom>
        </p:spPr>
        <p:txBody>
          <a:bodyPr/>
          <a:lstStyle>
            <a:lvl1pPr marL="0" indent="0">
              <a:buNone/>
              <a:defRPr>
                <a:solidFill>
                  <a:srgbClr val="71FC1C"/>
                </a:solidFill>
              </a:defRPr>
            </a:lvl1pPr>
          </a:lstStyle>
          <a:p>
            <a:r>
              <a:rPr lang="fr-FR"/>
              <a:t>Image 2</a:t>
            </a:r>
          </a:p>
        </p:txBody>
      </p:sp>
      <p:sp>
        <p:nvSpPr>
          <p:cNvPr id="10" name="Espace réservé pour une image  4"/>
          <p:cNvSpPr>
            <a:spLocks noGrp="1"/>
          </p:cNvSpPr>
          <p:nvPr>
            <p:ph type="pic" sz="quarter" idx="14" hasCustomPrompt="1"/>
          </p:nvPr>
        </p:nvSpPr>
        <p:spPr>
          <a:xfrm>
            <a:off x="6261697" y="3711398"/>
            <a:ext cx="2400000" cy="1800000"/>
          </a:xfrm>
          <a:prstGeom prst="rect">
            <a:avLst/>
          </a:prstGeom>
        </p:spPr>
        <p:txBody>
          <a:bodyPr/>
          <a:lstStyle>
            <a:lvl1pPr marL="0" indent="0">
              <a:buNone/>
              <a:defRPr>
                <a:solidFill>
                  <a:srgbClr val="71FC1C"/>
                </a:solidFill>
              </a:defRPr>
            </a:lvl1pPr>
          </a:lstStyle>
          <a:p>
            <a:r>
              <a:rPr lang="fr-FR"/>
              <a:t>Image 4</a:t>
            </a:r>
          </a:p>
        </p:txBody>
      </p:sp>
      <p:sp>
        <p:nvSpPr>
          <p:cNvPr id="15" name="Espace réservé du texte 11"/>
          <p:cNvSpPr>
            <a:spLocks noGrp="1"/>
          </p:cNvSpPr>
          <p:nvPr>
            <p:ph type="body" sz="quarter" idx="17" hasCustomPrompt="1"/>
          </p:nvPr>
        </p:nvSpPr>
        <p:spPr>
          <a:xfrm>
            <a:off x="2952001" y="1456558"/>
            <a:ext cx="2880000" cy="944999"/>
          </a:xfrm>
          <a:prstGeom prst="rect">
            <a:avLst/>
          </a:prstGeom>
          <a:noFill/>
        </p:spPr>
        <p:txBody>
          <a:bodyPr anchor="b"/>
          <a:lstStyle>
            <a:lvl1pPr marL="0" indent="0">
              <a:buNone/>
              <a:defRPr sz="2000">
                <a:solidFill>
                  <a:srgbClr val="00B0F0"/>
                </a:solidFill>
                <a:latin typeface="Futura Medium" charset="0"/>
                <a:ea typeface="Futura Medium" charset="0"/>
                <a:cs typeface="Futura Medium"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fr-FR"/>
              <a:t>Titre 1</a:t>
            </a:r>
          </a:p>
        </p:txBody>
      </p:sp>
      <p:sp>
        <p:nvSpPr>
          <p:cNvPr id="17" name="Espace réservé du texte 11"/>
          <p:cNvSpPr>
            <a:spLocks noGrp="1"/>
          </p:cNvSpPr>
          <p:nvPr>
            <p:ph type="body" sz="quarter" idx="18" hasCustomPrompt="1"/>
          </p:nvPr>
        </p:nvSpPr>
        <p:spPr>
          <a:xfrm>
            <a:off x="2952001" y="2401556"/>
            <a:ext cx="2880000" cy="849363"/>
          </a:xfrm>
          <a:prstGeom prst="rect">
            <a:avLst/>
          </a:prstGeom>
          <a:noFill/>
        </p:spPr>
        <p:txBody>
          <a:bodyPr anchor="t"/>
          <a:lstStyle>
            <a:lvl1pPr marL="0" indent="0">
              <a:buNone/>
              <a:defRPr sz="1800">
                <a:solidFill>
                  <a:srgbClr val="1E699D"/>
                </a:solidFill>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fr-FR" err="1"/>
              <a:t>Detail</a:t>
            </a:r>
            <a:r>
              <a:rPr lang="fr-FR"/>
              <a:t> 1</a:t>
            </a:r>
          </a:p>
        </p:txBody>
      </p:sp>
      <p:sp>
        <p:nvSpPr>
          <p:cNvPr id="18" name="Espace réservé du texte 11"/>
          <p:cNvSpPr>
            <a:spLocks noGrp="1"/>
          </p:cNvSpPr>
          <p:nvPr>
            <p:ph type="body" sz="quarter" idx="19" hasCustomPrompt="1"/>
          </p:nvPr>
        </p:nvSpPr>
        <p:spPr>
          <a:xfrm>
            <a:off x="2952001" y="3717038"/>
            <a:ext cx="2880000" cy="944999"/>
          </a:xfrm>
          <a:prstGeom prst="rect">
            <a:avLst/>
          </a:prstGeom>
          <a:noFill/>
        </p:spPr>
        <p:txBody>
          <a:bodyPr anchor="b"/>
          <a:lstStyle>
            <a:lvl1pPr marL="0" indent="0">
              <a:buNone/>
              <a:defRPr sz="2000">
                <a:solidFill>
                  <a:srgbClr val="00B0F0"/>
                </a:solidFill>
                <a:latin typeface="Futura Medium" charset="0"/>
                <a:ea typeface="Futura Medium" charset="0"/>
                <a:cs typeface="Futura Medium"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fr-FR"/>
              <a:t>Titre 3</a:t>
            </a:r>
          </a:p>
        </p:txBody>
      </p:sp>
      <p:sp>
        <p:nvSpPr>
          <p:cNvPr id="19" name="Espace réservé du texte 11"/>
          <p:cNvSpPr>
            <a:spLocks noGrp="1"/>
          </p:cNvSpPr>
          <p:nvPr>
            <p:ph type="body" sz="quarter" idx="20" hasCustomPrompt="1"/>
          </p:nvPr>
        </p:nvSpPr>
        <p:spPr>
          <a:xfrm>
            <a:off x="2952001" y="4662036"/>
            <a:ext cx="2880000" cy="849363"/>
          </a:xfrm>
          <a:prstGeom prst="rect">
            <a:avLst/>
          </a:prstGeom>
          <a:noFill/>
        </p:spPr>
        <p:txBody>
          <a:bodyPr anchor="t"/>
          <a:lstStyle>
            <a:lvl1pPr marL="0" indent="0">
              <a:buNone/>
              <a:defRPr sz="1800">
                <a:solidFill>
                  <a:srgbClr val="1E699D"/>
                </a:solidFill>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fr-FR" err="1"/>
              <a:t>Detail</a:t>
            </a:r>
            <a:r>
              <a:rPr lang="fr-FR"/>
              <a:t> 3</a:t>
            </a:r>
          </a:p>
        </p:txBody>
      </p:sp>
      <p:sp>
        <p:nvSpPr>
          <p:cNvPr id="20" name="Espace réservé du texte 11"/>
          <p:cNvSpPr>
            <a:spLocks noGrp="1"/>
          </p:cNvSpPr>
          <p:nvPr>
            <p:ph type="body" sz="quarter" idx="21" hasCustomPrompt="1"/>
          </p:nvPr>
        </p:nvSpPr>
        <p:spPr>
          <a:xfrm>
            <a:off x="8661697" y="1460968"/>
            <a:ext cx="2880000" cy="944999"/>
          </a:xfrm>
          <a:prstGeom prst="rect">
            <a:avLst/>
          </a:prstGeom>
          <a:noFill/>
        </p:spPr>
        <p:txBody>
          <a:bodyPr anchor="b"/>
          <a:lstStyle>
            <a:lvl1pPr marL="0" indent="0">
              <a:buNone/>
              <a:defRPr sz="2000">
                <a:solidFill>
                  <a:srgbClr val="00B0F0"/>
                </a:solidFill>
                <a:latin typeface="Futura Medium" charset="0"/>
                <a:ea typeface="Futura Medium" charset="0"/>
                <a:cs typeface="Futura Medium"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fr-FR"/>
              <a:t>Titre 2</a:t>
            </a:r>
          </a:p>
        </p:txBody>
      </p:sp>
      <p:sp>
        <p:nvSpPr>
          <p:cNvPr id="21" name="Espace réservé du texte 11"/>
          <p:cNvSpPr>
            <a:spLocks noGrp="1"/>
          </p:cNvSpPr>
          <p:nvPr>
            <p:ph type="body" sz="quarter" idx="22" hasCustomPrompt="1"/>
          </p:nvPr>
        </p:nvSpPr>
        <p:spPr>
          <a:xfrm>
            <a:off x="8661697" y="2405966"/>
            <a:ext cx="2880000" cy="849363"/>
          </a:xfrm>
          <a:prstGeom prst="rect">
            <a:avLst/>
          </a:prstGeom>
          <a:noFill/>
        </p:spPr>
        <p:txBody>
          <a:bodyPr anchor="t"/>
          <a:lstStyle>
            <a:lvl1pPr marL="0" indent="0">
              <a:buNone/>
              <a:defRPr sz="1800">
                <a:solidFill>
                  <a:srgbClr val="1E699D"/>
                </a:solidFill>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fr-FR" err="1"/>
              <a:t>Detail</a:t>
            </a:r>
            <a:r>
              <a:rPr lang="fr-FR"/>
              <a:t> 2</a:t>
            </a:r>
          </a:p>
        </p:txBody>
      </p:sp>
      <p:sp>
        <p:nvSpPr>
          <p:cNvPr id="22" name="Espace réservé du texte 11"/>
          <p:cNvSpPr>
            <a:spLocks noGrp="1"/>
          </p:cNvSpPr>
          <p:nvPr>
            <p:ph type="body" sz="quarter" idx="23" hasCustomPrompt="1"/>
          </p:nvPr>
        </p:nvSpPr>
        <p:spPr>
          <a:xfrm>
            <a:off x="8661697" y="3717038"/>
            <a:ext cx="2880000" cy="944999"/>
          </a:xfrm>
          <a:prstGeom prst="rect">
            <a:avLst/>
          </a:prstGeom>
          <a:noFill/>
        </p:spPr>
        <p:txBody>
          <a:bodyPr anchor="b"/>
          <a:lstStyle>
            <a:lvl1pPr marL="0" indent="0">
              <a:buNone/>
              <a:defRPr sz="2000">
                <a:solidFill>
                  <a:srgbClr val="00B0F0"/>
                </a:solidFill>
                <a:latin typeface="Futura Medium" charset="0"/>
                <a:ea typeface="Futura Medium" charset="0"/>
                <a:cs typeface="Futura Medium"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fr-FR"/>
              <a:t>Titre 4</a:t>
            </a:r>
          </a:p>
        </p:txBody>
      </p:sp>
      <p:sp>
        <p:nvSpPr>
          <p:cNvPr id="23" name="Espace réservé du texte 11"/>
          <p:cNvSpPr>
            <a:spLocks noGrp="1"/>
          </p:cNvSpPr>
          <p:nvPr>
            <p:ph type="body" sz="quarter" idx="24" hasCustomPrompt="1"/>
          </p:nvPr>
        </p:nvSpPr>
        <p:spPr>
          <a:xfrm>
            <a:off x="8661697" y="4662036"/>
            <a:ext cx="2880000" cy="849363"/>
          </a:xfrm>
          <a:prstGeom prst="rect">
            <a:avLst/>
          </a:prstGeom>
          <a:noFill/>
        </p:spPr>
        <p:txBody>
          <a:bodyPr anchor="t"/>
          <a:lstStyle>
            <a:lvl1pPr marL="0" indent="0">
              <a:buNone/>
              <a:defRPr sz="1800">
                <a:solidFill>
                  <a:srgbClr val="1E699D"/>
                </a:solidFill>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fr-FR" err="1"/>
              <a:t>Detail</a:t>
            </a:r>
            <a:r>
              <a:rPr lang="fr-FR"/>
              <a:t> 4</a:t>
            </a:r>
          </a:p>
        </p:txBody>
      </p:sp>
      <p:sp>
        <p:nvSpPr>
          <p:cNvPr id="27" name="Title 1">
            <a:extLst>
              <a:ext uri="{FF2B5EF4-FFF2-40B4-BE49-F238E27FC236}">
                <a16:creationId xmlns:a16="http://schemas.microsoft.com/office/drawing/2014/main" id="{15A84BB1-C098-4C18-AA57-BA4A44B4F053}"/>
              </a:ext>
            </a:extLst>
          </p:cNvPr>
          <p:cNvSpPr>
            <a:spLocks noGrp="1"/>
          </p:cNvSpPr>
          <p:nvPr>
            <p:ph type="title" hasCustomPrompt="1"/>
          </p:nvPr>
        </p:nvSpPr>
        <p:spPr>
          <a:xfrm>
            <a:off x="586503" y="365127"/>
            <a:ext cx="9570884" cy="614684"/>
          </a:xfrm>
          <a:prstGeom prst="rect">
            <a:avLst/>
          </a:prstGeom>
        </p:spPr>
        <p:txBody>
          <a:bodyPr>
            <a:normAutofit/>
          </a:bodyPr>
          <a:lstStyle>
            <a:lvl1pPr>
              <a:defRPr sz="3200">
                <a:solidFill>
                  <a:srgbClr val="1E699D"/>
                </a:solidFill>
                <a:latin typeface="Futura Medium" charset="0"/>
                <a:ea typeface="Futura Medium" charset="0"/>
                <a:cs typeface="Futura Medium" charset="0"/>
              </a:defRPr>
            </a:lvl1pPr>
          </a:lstStyle>
          <a:p>
            <a:r>
              <a:rPr lang="fr-FR"/>
              <a:t>Cliquez pour modifier le titre</a:t>
            </a:r>
            <a:endParaRPr lang="en-US"/>
          </a:p>
        </p:txBody>
      </p:sp>
      <p:sp>
        <p:nvSpPr>
          <p:cNvPr id="28" name="Espace réservé du numéro de diapositive 2">
            <a:extLst>
              <a:ext uri="{FF2B5EF4-FFF2-40B4-BE49-F238E27FC236}">
                <a16:creationId xmlns:a16="http://schemas.microsoft.com/office/drawing/2014/main" id="{CDEF9A32-6724-4F22-AAF1-9C6F7C426324}"/>
              </a:ext>
            </a:extLst>
          </p:cNvPr>
          <p:cNvSpPr>
            <a:spLocks noGrp="1"/>
          </p:cNvSpPr>
          <p:nvPr>
            <p:ph type="sldNum" sz="quarter" idx="10"/>
          </p:nvPr>
        </p:nvSpPr>
        <p:spPr>
          <a:xfrm>
            <a:off x="11120926" y="6388815"/>
            <a:ext cx="844039" cy="36512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FCF0D27-783A-4A41-A067-B898C8DC56C7}" type="slidenum">
              <a:rPr kumimoji="0" lang="fr-FR" sz="1200" b="0" i="0" u="none" strike="noStrike" kern="1200" cap="none" spc="0" normalizeH="0" baseline="0" noProof="0" smtClean="0">
                <a:ln>
                  <a:noFill/>
                </a:ln>
                <a:solidFill>
                  <a:srgbClr val="1E699D">
                    <a:lumMod val="50000"/>
                    <a:lumOff val="50000"/>
                  </a:srgb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‹nr.›</a:t>
            </a:fld>
            <a:endParaRPr kumimoji="0" lang="fr-FR" sz="1200" b="0" i="0" u="none" strike="noStrike" kern="1200" cap="none" spc="0" normalizeH="0" baseline="0" noProof="0">
              <a:ln>
                <a:noFill/>
              </a:ln>
              <a:solidFill>
                <a:srgbClr val="1E699D">
                  <a:lumMod val="50000"/>
                  <a:lumOff val="50000"/>
                </a:srgbClr>
              </a:solidFill>
              <a:effectLst/>
              <a:uLnTx/>
              <a:uFillTx/>
              <a:latin typeface="Calibri"/>
              <a:ea typeface="+mn-ea"/>
              <a:cs typeface="+mn-cs"/>
            </a:endParaRPr>
          </a:p>
        </p:txBody>
      </p:sp>
    </p:spTree>
    <p:extLst>
      <p:ext uri="{BB962C8B-B14F-4D97-AF65-F5344CB8AC3E}">
        <p14:creationId xmlns:p14="http://schemas.microsoft.com/office/powerpoint/2010/main" val="1258303078"/>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4 textes">
    <p:spTree>
      <p:nvGrpSpPr>
        <p:cNvPr id="1" name=""/>
        <p:cNvGrpSpPr/>
        <p:nvPr/>
      </p:nvGrpSpPr>
      <p:grpSpPr>
        <a:xfrm>
          <a:off x="0" y="0"/>
          <a:ext cx="0" cy="0"/>
          <a:chOff x="0" y="0"/>
          <a:chExt cx="0" cy="0"/>
        </a:xfrm>
      </p:grpSpPr>
      <p:sp>
        <p:nvSpPr>
          <p:cNvPr id="28" name="Rectangle 27"/>
          <p:cNvSpPr/>
          <p:nvPr userDrawn="1"/>
        </p:nvSpPr>
        <p:spPr>
          <a:xfrm>
            <a:off x="1767672" y="1957173"/>
            <a:ext cx="4800000" cy="1793875"/>
          </a:xfrm>
          <a:prstGeom prst="rect">
            <a:avLst/>
          </a:prstGeom>
          <a:solidFill>
            <a:srgbClr val="1E69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FFFFFF"/>
              </a:solidFill>
              <a:effectLst/>
              <a:uLnTx/>
              <a:uFillTx/>
              <a:latin typeface="Calibri"/>
              <a:ea typeface="+mn-ea"/>
              <a:cs typeface="+mn-cs"/>
            </a:endParaRPr>
          </a:p>
        </p:txBody>
      </p:sp>
      <p:sp>
        <p:nvSpPr>
          <p:cNvPr id="9" name="Rectangle 8"/>
          <p:cNvSpPr/>
          <p:nvPr userDrawn="1"/>
        </p:nvSpPr>
        <p:spPr>
          <a:xfrm>
            <a:off x="6654635" y="1957173"/>
            <a:ext cx="4800000" cy="1793875"/>
          </a:xfrm>
          <a:prstGeom prst="rect">
            <a:avLst/>
          </a:prstGeom>
          <a:solidFill>
            <a:srgbClr val="1E69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FFFFFF"/>
              </a:solidFill>
              <a:effectLst/>
              <a:uLnTx/>
              <a:uFillTx/>
              <a:latin typeface="Calibri"/>
              <a:ea typeface="+mn-ea"/>
              <a:cs typeface="+mn-cs"/>
            </a:endParaRPr>
          </a:p>
        </p:txBody>
      </p:sp>
      <p:sp>
        <p:nvSpPr>
          <p:cNvPr id="10" name="Rectangle 9"/>
          <p:cNvSpPr/>
          <p:nvPr userDrawn="1"/>
        </p:nvSpPr>
        <p:spPr>
          <a:xfrm>
            <a:off x="1782915" y="3804838"/>
            <a:ext cx="4800000" cy="1793875"/>
          </a:xfrm>
          <a:prstGeom prst="rect">
            <a:avLst/>
          </a:prstGeom>
          <a:solidFill>
            <a:srgbClr val="1E69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FFFFFF"/>
              </a:solidFill>
              <a:effectLst/>
              <a:uLnTx/>
              <a:uFillTx/>
              <a:latin typeface="Calibri"/>
              <a:ea typeface="+mn-ea"/>
              <a:cs typeface="+mn-cs"/>
            </a:endParaRPr>
          </a:p>
        </p:txBody>
      </p:sp>
      <p:sp>
        <p:nvSpPr>
          <p:cNvPr id="11" name="Rectangle 10"/>
          <p:cNvSpPr/>
          <p:nvPr userDrawn="1"/>
        </p:nvSpPr>
        <p:spPr>
          <a:xfrm>
            <a:off x="6654635" y="3804839"/>
            <a:ext cx="4800000" cy="1793875"/>
          </a:xfrm>
          <a:prstGeom prst="rect">
            <a:avLst/>
          </a:prstGeom>
          <a:solidFill>
            <a:srgbClr val="1E69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FFFFFF"/>
              </a:solidFill>
              <a:effectLst/>
              <a:uLnTx/>
              <a:uFillTx/>
              <a:latin typeface="Calibri"/>
              <a:ea typeface="+mn-ea"/>
              <a:cs typeface="+mn-cs"/>
            </a:endParaRPr>
          </a:p>
        </p:txBody>
      </p:sp>
      <p:sp>
        <p:nvSpPr>
          <p:cNvPr id="6" name="Espace réservé du texte 5"/>
          <p:cNvSpPr>
            <a:spLocks noGrp="1"/>
          </p:cNvSpPr>
          <p:nvPr>
            <p:ph type="body" sz="quarter" idx="11" hasCustomPrompt="1"/>
          </p:nvPr>
        </p:nvSpPr>
        <p:spPr>
          <a:xfrm>
            <a:off x="1782572" y="1979101"/>
            <a:ext cx="4785784" cy="612775"/>
          </a:xfrm>
          <a:prstGeom prst="rect">
            <a:avLst/>
          </a:prstGeom>
        </p:spPr>
        <p:txBody>
          <a:bodyPr anchor="b"/>
          <a:lstStyle>
            <a:lvl1pPr marL="0" indent="0">
              <a:buNone/>
              <a:defRPr sz="2000">
                <a:solidFill>
                  <a:schemeClr val="bg1"/>
                </a:solidFill>
                <a:latin typeface="Futura Medium" charset="0"/>
                <a:ea typeface="Futura Medium" charset="0"/>
                <a:cs typeface="Futura Medium"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fr-FR"/>
              <a:t>Titre 1</a:t>
            </a:r>
          </a:p>
        </p:txBody>
      </p:sp>
      <p:sp>
        <p:nvSpPr>
          <p:cNvPr id="22" name="Espace réservé du texte 5"/>
          <p:cNvSpPr>
            <a:spLocks noGrp="1"/>
          </p:cNvSpPr>
          <p:nvPr>
            <p:ph type="body" sz="quarter" idx="12" hasCustomPrompt="1"/>
          </p:nvPr>
        </p:nvSpPr>
        <p:spPr>
          <a:xfrm>
            <a:off x="6669192" y="1979101"/>
            <a:ext cx="4785784" cy="612775"/>
          </a:xfrm>
          <a:prstGeom prst="rect">
            <a:avLst/>
          </a:prstGeom>
        </p:spPr>
        <p:txBody>
          <a:bodyPr anchor="b"/>
          <a:lstStyle>
            <a:lvl1pPr marL="0" indent="0">
              <a:buNone/>
              <a:defRPr sz="2000">
                <a:solidFill>
                  <a:schemeClr val="bg1"/>
                </a:solidFill>
                <a:latin typeface="Futura Medium" charset="0"/>
                <a:ea typeface="Futura Medium" charset="0"/>
                <a:cs typeface="Futura Medium"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fr-FR"/>
              <a:t>Titre 2</a:t>
            </a:r>
          </a:p>
        </p:txBody>
      </p:sp>
      <p:sp>
        <p:nvSpPr>
          <p:cNvPr id="23" name="Espace réservé du texte 5"/>
          <p:cNvSpPr>
            <a:spLocks noGrp="1"/>
          </p:cNvSpPr>
          <p:nvPr>
            <p:ph type="body" sz="quarter" idx="13" hasCustomPrompt="1"/>
          </p:nvPr>
        </p:nvSpPr>
        <p:spPr>
          <a:xfrm>
            <a:off x="1781888" y="2597538"/>
            <a:ext cx="4785784" cy="1165914"/>
          </a:xfrm>
          <a:prstGeom prst="rect">
            <a:avLst/>
          </a:prstGeom>
        </p:spPr>
        <p:txBody>
          <a:bodyPr/>
          <a:lstStyle>
            <a:lvl1pPr marL="0" indent="0">
              <a:buNone/>
              <a:defRPr sz="1400">
                <a:solidFill>
                  <a:schemeClr val="bg1"/>
                </a:solidFill>
                <a:latin typeface="+mn-lt"/>
                <a:ea typeface="Futura Medium" charset="0"/>
                <a:cs typeface="Futura Medium"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fr-FR"/>
              <a:t>Contenu 1</a:t>
            </a:r>
          </a:p>
        </p:txBody>
      </p:sp>
      <p:sp>
        <p:nvSpPr>
          <p:cNvPr id="24" name="Espace réservé du texte 5"/>
          <p:cNvSpPr>
            <a:spLocks noGrp="1"/>
          </p:cNvSpPr>
          <p:nvPr>
            <p:ph type="body" sz="quarter" idx="14" hasCustomPrompt="1"/>
          </p:nvPr>
        </p:nvSpPr>
        <p:spPr>
          <a:xfrm>
            <a:off x="6661743" y="2597538"/>
            <a:ext cx="4785784" cy="1165914"/>
          </a:xfrm>
          <a:prstGeom prst="rect">
            <a:avLst/>
          </a:prstGeom>
        </p:spPr>
        <p:txBody>
          <a:bodyPr/>
          <a:lstStyle>
            <a:lvl1pPr marL="0" indent="0">
              <a:buNone/>
              <a:defRPr sz="1400">
                <a:solidFill>
                  <a:schemeClr val="bg1"/>
                </a:solidFill>
                <a:latin typeface="+mn-lt"/>
                <a:ea typeface="Futura Medium" charset="0"/>
                <a:cs typeface="Futura Medium"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fr-FR"/>
              <a:t>Contenu 2</a:t>
            </a:r>
          </a:p>
        </p:txBody>
      </p:sp>
      <p:sp>
        <p:nvSpPr>
          <p:cNvPr id="25" name="Espace réservé du texte 5"/>
          <p:cNvSpPr>
            <a:spLocks noGrp="1"/>
          </p:cNvSpPr>
          <p:nvPr>
            <p:ph type="body" sz="quarter" idx="15" hasCustomPrompt="1"/>
          </p:nvPr>
        </p:nvSpPr>
        <p:spPr>
          <a:xfrm>
            <a:off x="1797131" y="3825766"/>
            <a:ext cx="4785784" cy="612775"/>
          </a:xfrm>
          <a:prstGeom prst="rect">
            <a:avLst/>
          </a:prstGeom>
        </p:spPr>
        <p:txBody>
          <a:bodyPr anchor="b"/>
          <a:lstStyle>
            <a:lvl1pPr marL="0" indent="0">
              <a:buNone/>
              <a:defRPr sz="2000">
                <a:solidFill>
                  <a:schemeClr val="bg1"/>
                </a:solidFill>
                <a:latin typeface="Futura Medium" charset="0"/>
                <a:ea typeface="Futura Medium" charset="0"/>
                <a:cs typeface="Futura Medium"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fr-FR"/>
              <a:t>Titre 3</a:t>
            </a:r>
          </a:p>
        </p:txBody>
      </p:sp>
      <p:sp>
        <p:nvSpPr>
          <p:cNvPr id="26" name="Espace réservé du texte 5"/>
          <p:cNvSpPr>
            <a:spLocks noGrp="1"/>
          </p:cNvSpPr>
          <p:nvPr>
            <p:ph type="body" sz="quarter" idx="16" hasCustomPrompt="1"/>
          </p:nvPr>
        </p:nvSpPr>
        <p:spPr>
          <a:xfrm>
            <a:off x="1796447" y="4444203"/>
            <a:ext cx="4785784" cy="1165914"/>
          </a:xfrm>
          <a:prstGeom prst="rect">
            <a:avLst/>
          </a:prstGeom>
        </p:spPr>
        <p:txBody>
          <a:bodyPr/>
          <a:lstStyle>
            <a:lvl1pPr marL="0" indent="0">
              <a:buNone/>
              <a:defRPr sz="1400">
                <a:solidFill>
                  <a:schemeClr val="bg1"/>
                </a:solidFill>
                <a:latin typeface="+mn-lt"/>
                <a:ea typeface="Futura Medium" charset="0"/>
                <a:cs typeface="Futura Medium"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fr-FR"/>
              <a:t>Contenu 3</a:t>
            </a:r>
          </a:p>
        </p:txBody>
      </p:sp>
      <p:sp>
        <p:nvSpPr>
          <p:cNvPr id="27" name="Espace réservé du texte 5"/>
          <p:cNvSpPr>
            <a:spLocks noGrp="1"/>
          </p:cNvSpPr>
          <p:nvPr>
            <p:ph type="body" sz="quarter" idx="17" hasCustomPrompt="1"/>
          </p:nvPr>
        </p:nvSpPr>
        <p:spPr>
          <a:xfrm>
            <a:off x="6669876" y="3820103"/>
            <a:ext cx="4785784" cy="612775"/>
          </a:xfrm>
          <a:prstGeom prst="rect">
            <a:avLst/>
          </a:prstGeom>
        </p:spPr>
        <p:txBody>
          <a:bodyPr anchor="b"/>
          <a:lstStyle>
            <a:lvl1pPr marL="0" indent="0">
              <a:buNone/>
              <a:defRPr sz="2000">
                <a:solidFill>
                  <a:schemeClr val="bg1"/>
                </a:solidFill>
                <a:latin typeface="Futura Medium" charset="0"/>
                <a:ea typeface="Futura Medium" charset="0"/>
                <a:cs typeface="Futura Medium"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fr-FR"/>
              <a:t>Titre 4</a:t>
            </a:r>
          </a:p>
        </p:txBody>
      </p:sp>
      <p:sp>
        <p:nvSpPr>
          <p:cNvPr id="32" name="Espace réservé du texte 5"/>
          <p:cNvSpPr>
            <a:spLocks noGrp="1"/>
          </p:cNvSpPr>
          <p:nvPr>
            <p:ph type="body" sz="quarter" idx="18" hasCustomPrompt="1"/>
          </p:nvPr>
        </p:nvSpPr>
        <p:spPr>
          <a:xfrm>
            <a:off x="6669192" y="4438540"/>
            <a:ext cx="4785784" cy="1165914"/>
          </a:xfrm>
          <a:prstGeom prst="rect">
            <a:avLst/>
          </a:prstGeom>
        </p:spPr>
        <p:txBody>
          <a:bodyPr/>
          <a:lstStyle>
            <a:lvl1pPr marL="0" indent="0">
              <a:buNone/>
              <a:defRPr sz="1400">
                <a:solidFill>
                  <a:schemeClr val="bg1"/>
                </a:solidFill>
                <a:latin typeface="+mn-lt"/>
                <a:ea typeface="Futura Medium" charset="0"/>
                <a:cs typeface="Futura Medium"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fr-FR"/>
              <a:t>Contenu 4</a:t>
            </a:r>
          </a:p>
        </p:txBody>
      </p:sp>
      <p:sp>
        <p:nvSpPr>
          <p:cNvPr id="29" name="Title 1">
            <a:extLst>
              <a:ext uri="{FF2B5EF4-FFF2-40B4-BE49-F238E27FC236}">
                <a16:creationId xmlns:a16="http://schemas.microsoft.com/office/drawing/2014/main" id="{874952A8-CEDE-4786-84D3-F2BEDB65EA88}"/>
              </a:ext>
            </a:extLst>
          </p:cNvPr>
          <p:cNvSpPr>
            <a:spLocks noGrp="1"/>
          </p:cNvSpPr>
          <p:nvPr>
            <p:ph type="title" hasCustomPrompt="1"/>
          </p:nvPr>
        </p:nvSpPr>
        <p:spPr>
          <a:xfrm>
            <a:off x="586503" y="365127"/>
            <a:ext cx="9570884" cy="614684"/>
          </a:xfrm>
          <a:prstGeom prst="rect">
            <a:avLst/>
          </a:prstGeom>
        </p:spPr>
        <p:txBody>
          <a:bodyPr>
            <a:normAutofit/>
          </a:bodyPr>
          <a:lstStyle>
            <a:lvl1pPr>
              <a:defRPr sz="3200">
                <a:solidFill>
                  <a:srgbClr val="1E699D"/>
                </a:solidFill>
                <a:latin typeface="Futura Medium" charset="0"/>
                <a:ea typeface="Futura Medium" charset="0"/>
                <a:cs typeface="Futura Medium" charset="0"/>
              </a:defRPr>
            </a:lvl1pPr>
          </a:lstStyle>
          <a:p>
            <a:r>
              <a:rPr lang="fr-FR"/>
              <a:t>Cliquez pour modifier le titre</a:t>
            </a:r>
            <a:endParaRPr lang="en-US"/>
          </a:p>
        </p:txBody>
      </p:sp>
      <p:sp>
        <p:nvSpPr>
          <p:cNvPr id="30" name="Espace réservé du numéro de diapositive 2">
            <a:extLst>
              <a:ext uri="{FF2B5EF4-FFF2-40B4-BE49-F238E27FC236}">
                <a16:creationId xmlns:a16="http://schemas.microsoft.com/office/drawing/2014/main" id="{8535011E-5405-404E-A399-6EDF9102DCA5}"/>
              </a:ext>
            </a:extLst>
          </p:cNvPr>
          <p:cNvSpPr>
            <a:spLocks noGrp="1"/>
          </p:cNvSpPr>
          <p:nvPr>
            <p:ph type="sldNum" sz="quarter" idx="10"/>
          </p:nvPr>
        </p:nvSpPr>
        <p:spPr>
          <a:xfrm>
            <a:off x="11120926" y="6388815"/>
            <a:ext cx="844039" cy="36512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FCF0D27-783A-4A41-A067-B898C8DC56C7}" type="slidenum">
              <a:rPr kumimoji="0" lang="fr-FR" sz="1200" b="0" i="0" u="none" strike="noStrike" kern="1200" cap="none" spc="0" normalizeH="0" baseline="0" noProof="0" smtClean="0">
                <a:ln>
                  <a:noFill/>
                </a:ln>
                <a:solidFill>
                  <a:srgbClr val="1E699D">
                    <a:lumMod val="50000"/>
                    <a:lumOff val="50000"/>
                  </a:srgb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‹nr.›</a:t>
            </a:fld>
            <a:endParaRPr kumimoji="0" lang="fr-FR" sz="1200" b="0" i="0" u="none" strike="noStrike" kern="1200" cap="none" spc="0" normalizeH="0" baseline="0" noProof="0">
              <a:ln>
                <a:noFill/>
              </a:ln>
              <a:solidFill>
                <a:srgbClr val="1E699D">
                  <a:lumMod val="50000"/>
                  <a:lumOff val="50000"/>
                </a:srgbClr>
              </a:solidFill>
              <a:effectLst/>
              <a:uLnTx/>
              <a:uFillTx/>
              <a:latin typeface="Calibri"/>
              <a:ea typeface="+mn-ea"/>
              <a:cs typeface="+mn-cs"/>
            </a:endParaRPr>
          </a:p>
        </p:txBody>
      </p:sp>
    </p:spTree>
    <p:extLst>
      <p:ext uri="{BB962C8B-B14F-4D97-AF65-F5344CB8AC3E}">
        <p14:creationId xmlns:p14="http://schemas.microsoft.com/office/powerpoint/2010/main" val="16464234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p:spPr>
        <p:txBody>
          <a:bodyPr lIns="0" tIns="0" rIns="0" bIns="0" anchor="ctr"/>
          <a:lstStyle/>
          <a:p>
            <a:pPr algn="ctr"/>
            <a:endParaRPr lang="fr-FR" sz="4400" b="0" strike="noStrike" spc="-1">
              <a:latin typeface="Arial"/>
            </a:endParaRPr>
          </a:p>
        </p:txBody>
      </p:sp>
      <p:sp>
        <p:nvSpPr>
          <p:cNvPr id="63"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fr-FR" sz="3200" b="0" strike="noStrike" spc="-1">
              <a:latin typeface="Arial"/>
            </a:endParaRPr>
          </a:p>
        </p:txBody>
      </p:sp>
      <p:sp>
        <p:nvSpPr>
          <p:cNvPr id="64"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fr-FR" sz="3200" b="0" strike="noStrike" spc="-1">
              <a:latin typeface="Arial"/>
            </a:endParaRPr>
          </a:p>
        </p:txBody>
      </p:sp>
      <p:sp>
        <p:nvSpPr>
          <p:cNvPr id="65" name="PlaceHolder 4"/>
          <p:cNvSpPr>
            <a:spLocks noGrp="1"/>
          </p:cNvSpPr>
          <p:nvPr>
            <p:ph type="body"/>
          </p:nvPr>
        </p:nvSpPr>
        <p:spPr>
          <a:xfrm>
            <a:off x="609480" y="3682080"/>
            <a:ext cx="10972440" cy="1896840"/>
          </a:xfrm>
          <a:prstGeom prst="rect">
            <a:avLst/>
          </a:prstGeom>
        </p:spPr>
        <p:txBody>
          <a:bodyPr lIns="0" tIns="0" rIns="0" bIns="0">
            <a:normAutofit/>
          </a:bodyPr>
          <a:lstStyle/>
          <a:p>
            <a:endParaRPr lang="fr-FR" sz="3200" b="0" strike="noStrike" spc="-1">
              <a:latin typeface="Arial"/>
            </a:endParaRPr>
          </a:p>
        </p:txBody>
      </p:sp>
    </p:spTree>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1_Disposition personnalisée">
    <p:spTree>
      <p:nvGrpSpPr>
        <p:cNvPr id="1" name=""/>
        <p:cNvGrpSpPr/>
        <p:nvPr/>
      </p:nvGrpSpPr>
      <p:grpSpPr>
        <a:xfrm>
          <a:off x="0" y="0"/>
          <a:ext cx="0" cy="0"/>
          <a:chOff x="0" y="0"/>
          <a:chExt cx="0" cy="0"/>
        </a:xfrm>
      </p:grpSpPr>
      <p:sp>
        <p:nvSpPr>
          <p:cNvPr id="3" name="Espace réservé du numéro de diapositive 2"/>
          <p:cNvSpPr>
            <a:spLocks noGrp="1"/>
          </p:cNvSpPr>
          <p:nvPr>
            <p:ph type="sldNum" sz="quarter" idx="10"/>
          </p:nvPr>
        </p:nvSpPr>
        <p:spPr>
          <a:xfrm>
            <a:off x="11120926" y="6388815"/>
            <a:ext cx="844039" cy="36512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FCF0D27-783A-4A41-A067-B898C8DC56C7}" type="slidenum">
              <a:rPr kumimoji="0" lang="fr-FR" sz="1200" b="0" i="0" u="none" strike="noStrike" kern="1200" cap="none" spc="0" normalizeH="0" baseline="0" noProof="0" smtClean="0">
                <a:ln>
                  <a:noFill/>
                </a:ln>
                <a:solidFill>
                  <a:srgbClr val="1E699D">
                    <a:lumMod val="50000"/>
                    <a:lumOff val="50000"/>
                  </a:srgb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‹nr.›</a:t>
            </a:fld>
            <a:endParaRPr kumimoji="0" lang="fr-FR" sz="1200" b="0" i="0" u="none" strike="noStrike" kern="1200" cap="none" spc="0" normalizeH="0" baseline="0" noProof="0">
              <a:ln>
                <a:noFill/>
              </a:ln>
              <a:solidFill>
                <a:srgbClr val="1E699D">
                  <a:lumMod val="50000"/>
                  <a:lumOff val="50000"/>
                </a:srgbClr>
              </a:solidFill>
              <a:effectLst/>
              <a:uLnTx/>
              <a:uFillTx/>
              <a:latin typeface="Calibri"/>
              <a:ea typeface="+mn-ea"/>
              <a:cs typeface="+mn-cs"/>
            </a:endParaRPr>
          </a:p>
        </p:txBody>
      </p:sp>
      <p:sp>
        <p:nvSpPr>
          <p:cNvPr id="4" name="Title 1"/>
          <p:cNvSpPr>
            <a:spLocks noGrp="1"/>
          </p:cNvSpPr>
          <p:nvPr>
            <p:ph type="title" hasCustomPrompt="1"/>
          </p:nvPr>
        </p:nvSpPr>
        <p:spPr>
          <a:xfrm>
            <a:off x="586503" y="365127"/>
            <a:ext cx="9570884" cy="614684"/>
          </a:xfrm>
          <a:prstGeom prst="rect">
            <a:avLst/>
          </a:prstGeom>
        </p:spPr>
        <p:txBody>
          <a:bodyPr>
            <a:normAutofit/>
          </a:bodyPr>
          <a:lstStyle>
            <a:lvl1pPr>
              <a:defRPr sz="3200">
                <a:solidFill>
                  <a:srgbClr val="1E699D"/>
                </a:solidFill>
                <a:latin typeface="Futura Medium" charset="0"/>
                <a:ea typeface="Futura Medium" charset="0"/>
                <a:cs typeface="Futura Medium" charset="0"/>
              </a:defRPr>
            </a:lvl1pPr>
          </a:lstStyle>
          <a:p>
            <a:r>
              <a:rPr lang="fr-FR"/>
              <a:t>Cliquez pour modifier le titre</a:t>
            </a:r>
            <a:endParaRPr lang="en-US"/>
          </a:p>
        </p:txBody>
      </p:sp>
      <p:sp>
        <p:nvSpPr>
          <p:cNvPr id="7" name="Espace réservé pour une image  6"/>
          <p:cNvSpPr>
            <a:spLocks noGrp="1"/>
          </p:cNvSpPr>
          <p:nvPr>
            <p:ph type="pic" sz="quarter" idx="11" hasCustomPrompt="1"/>
          </p:nvPr>
        </p:nvSpPr>
        <p:spPr>
          <a:xfrm>
            <a:off x="1782915" y="1926029"/>
            <a:ext cx="2880000" cy="2160000"/>
          </a:xfrm>
          <a:prstGeom prst="ellipse">
            <a:avLst/>
          </a:prstGeom>
        </p:spPr>
        <p:txBody>
          <a:bodyPr/>
          <a:lstStyle>
            <a:lvl1pPr>
              <a:defRPr>
                <a:solidFill>
                  <a:srgbClr val="71FC1C"/>
                </a:solidFill>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fr-FR"/>
              <a:t>Image</a:t>
            </a:r>
          </a:p>
        </p:txBody>
      </p:sp>
      <p:sp>
        <p:nvSpPr>
          <p:cNvPr id="15" name="Espace réservé pour une image  6"/>
          <p:cNvSpPr>
            <a:spLocks noGrp="1"/>
          </p:cNvSpPr>
          <p:nvPr>
            <p:ph type="pic" sz="quarter" idx="17" hasCustomPrompt="1"/>
          </p:nvPr>
        </p:nvSpPr>
        <p:spPr>
          <a:xfrm>
            <a:off x="4869164" y="1926029"/>
            <a:ext cx="2880000" cy="2160000"/>
          </a:xfrm>
          <a:prstGeom prst="ellipse">
            <a:avLst/>
          </a:prstGeom>
        </p:spPr>
        <p:txBody>
          <a:bodyPr/>
          <a:lstStyle>
            <a:lvl1pPr>
              <a:defRPr>
                <a:solidFill>
                  <a:srgbClr val="71FC1C"/>
                </a:solidFill>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fr-FR"/>
              <a:t>Image</a:t>
            </a:r>
          </a:p>
        </p:txBody>
      </p:sp>
      <p:sp>
        <p:nvSpPr>
          <p:cNvPr id="16" name="Espace réservé pour une image  6"/>
          <p:cNvSpPr>
            <a:spLocks noGrp="1"/>
          </p:cNvSpPr>
          <p:nvPr>
            <p:ph type="pic" sz="quarter" idx="18" hasCustomPrompt="1"/>
          </p:nvPr>
        </p:nvSpPr>
        <p:spPr>
          <a:xfrm>
            <a:off x="7955413" y="1926029"/>
            <a:ext cx="2880000" cy="2160000"/>
          </a:xfrm>
          <a:prstGeom prst="ellipse">
            <a:avLst/>
          </a:prstGeom>
        </p:spPr>
        <p:txBody>
          <a:bodyPr/>
          <a:lstStyle>
            <a:lvl1pPr algn="ctr">
              <a:defRPr>
                <a:solidFill>
                  <a:srgbClr val="71FC1C"/>
                </a:solidFill>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fr-FR"/>
              <a:t>Image</a:t>
            </a:r>
          </a:p>
        </p:txBody>
      </p:sp>
      <p:sp>
        <p:nvSpPr>
          <p:cNvPr id="11" name="Espace réservé du texte 9"/>
          <p:cNvSpPr>
            <a:spLocks noGrp="1"/>
          </p:cNvSpPr>
          <p:nvPr>
            <p:ph type="body" sz="quarter" idx="12" hasCustomPrompt="1"/>
          </p:nvPr>
        </p:nvSpPr>
        <p:spPr>
          <a:xfrm>
            <a:off x="1782915" y="4226363"/>
            <a:ext cx="2880000" cy="371008"/>
          </a:xfrm>
          <a:prstGeom prst="rect">
            <a:avLst/>
          </a:prstGeom>
        </p:spPr>
        <p:txBody>
          <a:bodyPr anchor="t"/>
          <a:lstStyle>
            <a:lvl1pPr algn="ctr">
              <a:defRPr sz="1800" b="0">
                <a:solidFill>
                  <a:srgbClr val="00B0F0"/>
                </a:solidFill>
                <a:latin typeface="Futura Medium" charset="0"/>
                <a:ea typeface="Futura Medium" charset="0"/>
                <a:cs typeface="Futura Medium"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fr-FR"/>
              <a:t>Titre</a:t>
            </a:r>
          </a:p>
        </p:txBody>
      </p:sp>
      <p:sp>
        <p:nvSpPr>
          <p:cNvPr id="13" name="Espace réservé du texte 9"/>
          <p:cNvSpPr>
            <a:spLocks noGrp="1"/>
          </p:cNvSpPr>
          <p:nvPr>
            <p:ph type="body" sz="quarter" idx="19" hasCustomPrompt="1"/>
          </p:nvPr>
        </p:nvSpPr>
        <p:spPr>
          <a:xfrm>
            <a:off x="1782915" y="4608612"/>
            <a:ext cx="2880000" cy="801520"/>
          </a:xfrm>
          <a:prstGeom prst="rect">
            <a:avLst/>
          </a:prstGeom>
        </p:spPr>
        <p:txBody>
          <a:bodyPr anchor="t"/>
          <a:lstStyle>
            <a:lvl1pPr algn="ctr">
              <a:defRPr sz="1400" b="0">
                <a:solidFill>
                  <a:srgbClr val="1E699D"/>
                </a:solidFill>
                <a:latin typeface="+mn-lt"/>
                <a:ea typeface="Futura Medium" charset="0"/>
                <a:cs typeface="Futura Medium"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fr-FR"/>
              <a:t>Description</a:t>
            </a:r>
          </a:p>
        </p:txBody>
      </p:sp>
      <p:sp>
        <p:nvSpPr>
          <p:cNvPr id="17" name="Espace réservé du texte 9"/>
          <p:cNvSpPr>
            <a:spLocks noGrp="1"/>
          </p:cNvSpPr>
          <p:nvPr>
            <p:ph type="body" sz="quarter" idx="20" hasCustomPrompt="1"/>
          </p:nvPr>
        </p:nvSpPr>
        <p:spPr>
          <a:xfrm>
            <a:off x="4869164" y="4226363"/>
            <a:ext cx="2880000" cy="371008"/>
          </a:xfrm>
          <a:prstGeom prst="rect">
            <a:avLst/>
          </a:prstGeom>
        </p:spPr>
        <p:txBody>
          <a:bodyPr anchor="t"/>
          <a:lstStyle>
            <a:lvl1pPr algn="ctr">
              <a:defRPr sz="1800" b="0">
                <a:solidFill>
                  <a:srgbClr val="00B0F0"/>
                </a:solidFill>
                <a:latin typeface="Futura Medium" charset="0"/>
                <a:ea typeface="Futura Medium" charset="0"/>
                <a:cs typeface="Futura Medium"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fr-FR"/>
              <a:t>Titre</a:t>
            </a:r>
          </a:p>
        </p:txBody>
      </p:sp>
      <p:sp>
        <p:nvSpPr>
          <p:cNvPr id="18" name="Espace réservé du texte 9"/>
          <p:cNvSpPr>
            <a:spLocks noGrp="1"/>
          </p:cNvSpPr>
          <p:nvPr>
            <p:ph type="body" sz="quarter" idx="21" hasCustomPrompt="1"/>
          </p:nvPr>
        </p:nvSpPr>
        <p:spPr>
          <a:xfrm>
            <a:off x="4869164" y="4608612"/>
            <a:ext cx="2880000" cy="801520"/>
          </a:xfrm>
          <a:prstGeom prst="rect">
            <a:avLst/>
          </a:prstGeom>
        </p:spPr>
        <p:txBody>
          <a:bodyPr anchor="t"/>
          <a:lstStyle>
            <a:lvl1pPr algn="ctr">
              <a:defRPr sz="1400" b="0">
                <a:solidFill>
                  <a:srgbClr val="1E699D"/>
                </a:solidFill>
                <a:latin typeface="+mn-lt"/>
                <a:ea typeface="Futura Medium" charset="0"/>
                <a:cs typeface="Futura Medium"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fr-FR"/>
              <a:t>Description</a:t>
            </a:r>
          </a:p>
        </p:txBody>
      </p:sp>
      <p:sp>
        <p:nvSpPr>
          <p:cNvPr id="19" name="Espace réservé du texte 9"/>
          <p:cNvSpPr>
            <a:spLocks noGrp="1"/>
          </p:cNvSpPr>
          <p:nvPr>
            <p:ph type="body" sz="quarter" idx="22" hasCustomPrompt="1"/>
          </p:nvPr>
        </p:nvSpPr>
        <p:spPr>
          <a:xfrm>
            <a:off x="7955413" y="4226363"/>
            <a:ext cx="2880000" cy="371008"/>
          </a:xfrm>
          <a:prstGeom prst="rect">
            <a:avLst/>
          </a:prstGeom>
        </p:spPr>
        <p:txBody>
          <a:bodyPr anchor="t"/>
          <a:lstStyle>
            <a:lvl1pPr algn="ctr">
              <a:defRPr sz="1800" b="0">
                <a:solidFill>
                  <a:srgbClr val="00B0F0"/>
                </a:solidFill>
                <a:latin typeface="Futura Medium" charset="0"/>
                <a:ea typeface="Futura Medium" charset="0"/>
                <a:cs typeface="Futura Medium"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fr-FR"/>
              <a:t>Titre</a:t>
            </a:r>
          </a:p>
        </p:txBody>
      </p:sp>
      <p:sp>
        <p:nvSpPr>
          <p:cNvPr id="20" name="Espace réservé du texte 9"/>
          <p:cNvSpPr>
            <a:spLocks noGrp="1"/>
          </p:cNvSpPr>
          <p:nvPr>
            <p:ph type="body" sz="quarter" idx="23" hasCustomPrompt="1"/>
          </p:nvPr>
        </p:nvSpPr>
        <p:spPr>
          <a:xfrm>
            <a:off x="7955413" y="4608612"/>
            <a:ext cx="2880000" cy="801520"/>
          </a:xfrm>
          <a:prstGeom prst="rect">
            <a:avLst/>
          </a:prstGeom>
        </p:spPr>
        <p:txBody>
          <a:bodyPr anchor="t"/>
          <a:lstStyle>
            <a:lvl1pPr algn="ctr">
              <a:defRPr sz="1400" b="0">
                <a:solidFill>
                  <a:srgbClr val="1E699D"/>
                </a:solidFill>
                <a:latin typeface="+mn-lt"/>
                <a:ea typeface="Futura Medium" charset="0"/>
                <a:cs typeface="Futura Medium"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fr-FR"/>
              <a:t>Description</a:t>
            </a:r>
          </a:p>
        </p:txBody>
      </p:sp>
    </p:spTree>
    <p:extLst>
      <p:ext uri="{BB962C8B-B14F-4D97-AF65-F5344CB8AC3E}">
        <p14:creationId xmlns:p14="http://schemas.microsoft.com/office/powerpoint/2010/main" val="1699200411"/>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Disposition personnalisée">
    <p:spTree>
      <p:nvGrpSpPr>
        <p:cNvPr id="1" name=""/>
        <p:cNvGrpSpPr/>
        <p:nvPr/>
      </p:nvGrpSpPr>
      <p:grpSpPr>
        <a:xfrm>
          <a:off x="0" y="0"/>
          <a:ext cx="0" cy="0"/>
          <a:chOff x="0" y="0"/>
          <a:chExt cx="0" cy="0"/>
        </a:xfrm>
      </p:grpSpPr>
      <p:sp>
        <p:nvSpPr>
          <p:cNvPr id="7" name="Espace réservé pour une image  6"/>
          <p:cNvSpPr>
            <a:spLocks noGrp="1"/>
          </p:cNvSpPr>
          <p:nvPr>
            <p:ph type="pic" sz="quarter" idx="11" hasCustomPrompt="1"/>
          </p:nvPr>
        </p:nvSpPr>
        <p:spPr>
          <a:xfrm>
            <a:off x="1782915" y="2035891"/>
            <a:ext cx="2880000" cy="2160000"/>
          </a:xfrm>
          <a:prstGeom prst="rect">
            <a:avLst/>
          </a:prstGeom>
        </p:spPr>
        <p:txBody>
          <a:bodyPr/>
          <a:lstStyle>
            <a:lvl1pPr>
              <a:defRPr>
                <a:solidFill>
                  <a:srgbClr val="71FC1C"/>
                </a:solidFill>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fr-FR"/>
              <a:t>Image</a:t>
            </a:r>
          </a:p>
        </p:txBody>
      </p:sp>
      <p:sp>
        <p:nvSpPr>
          <p:cNvPr id="10" name="Espace réservé du texte 9"/>
          <p:cNvSpPr>
            <a:spLocks noGrp="1"/>
          </p:cNvSpPr>
          <p:nvPr>
            <p:ph type="body" sz="quarter" idx="12" hasCustomPrompt="1"/>
          </p:nvPr>
        </p:nvSpPr>
        <p:spPr>
          <a:xfrm>
            <a:off x="1782915" y="4336225"/>
            <a:ext cx="2880000" cy="371008"/>
          </a:xfrm>
          <a:prstGeom prst="rect">
            <a:avLst/>
          </a:prstGeom>
        </p:spPr>
        <p:txBody>
          <a:bodyPr anchor="t"/>
          <a:lstStyle>
            <a:lvl1pPr algn="ctr">
              <a:defRPr sz="1800" b="0">
                <a:solidFill>
                  <a:srgbClr val="00B0F0"/>
                </a:solidFill>
                <a:latin typeface="Futura Medium" charset="0"/>
                <a:ea typeface="Futura Medium" charset="0"/>
                <a:cs typeface="Futura Medium"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fr-FR"/>
              <a:t>Titre</a:t>
            </a:r>
          </a:p>
        </p:txBody>
      </p:sp>
      <p:sp>
        <p:nvSpPr>
          <p:cNvPr id="15" name="Espace réservé pour une image  6"/>
          <p:cNvSpPr>
            <a:spLocks noGrp="1"/>
          </p:cNvSpPr>
          <p:nvPr>
            <p:ph type="pic" sz="quarter" idx="17" hasCustomPrompt="1"/>
          </p:nvPr>
        </p:nvSpPr>
        <p:spPr>
          <a:xfrm>
            <a:off x="4869164" y="2035891"/>
            <a:ext cx="2880000" cy="2160000"/>
          </a:xfrm>
          <a:prstGeom prst="rect">
            <a:avLst/>
          </a:prstGeom>
        </p:spPr>
        <p:txBody>
          <a:bodyPr/>
          <a:lstStyle>
            <a:lvl1pPr>
              <a:defRPr>
                <a:solidFill>
                  <a:srgbClr val="71FC1C"/>
                </a:solidFill>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fr-FR"/>
              <a:t>Image</a:t>
            </a:r>
          </a:p>
        </p:txBody>
      </p:sp>
      <p:sp>
        <p:nvSpPr>
          <p:cNvPr id="16" name="Espace réservé pour une image  6"/>
          <p:cNvSpPr>
            <a:spLocks noGrp="1"/>
          </p:cNvSpPr>
          <p:nvPr>
            <p:ph type="pic" sz="quarter" idx="18" hasCustomPrompt="1"/>
          </p:nvPr>
        </p:nvSpPr>
        <p:spPr>
          <a:xfrm>
            <a:off x="7955413" y="2035891"/>
            <a:ext cx="2880000" cy="2160000"/>
          </a:xfrm>
          <a:prstGeom prst="rect">
            <a:avLst/>
          </a:prstGeom>
        </p:spPr>
        <p:txBody>
          <a:bodyPr/>
          <a:lstStyle>
            <a:lvl1pPr algn="ctr">
              <a:defRPr>
                <a:solidFill>
                  <a:srgbClr val="71FC1C"/>
                </a:solidFill>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fr-FR"/>
              <a:t>Image</a:t>
            </a:r>
          </a:p>
        </p:txBody>
      </p:sp>
      <p:sp>
        <p:nvSpPr>
          <p:cNvPr id="17" name="Espace réservé du texte 9"/>
          <p:cNvSpPr>
            <a:spLocks noGrp="1"/>
          </p:cNvSpPr>
          <p:nvPr>
            <p:ph type="body" sz="quarter" idx="19" hasCustomPrompt="1"/>
          </p:nvPr>
        </p:nvSpPr>
        <p:spPr>
          <a:xfrm>
            <a:off x="1782915" y="4718474"/>
            <a:ext cx="2880000" cy="801520"/>
          </a:xfrm>
          <a:prstGeom prst="rect">
            <a:avLst/>
          </a:prstGeom>
        </p:spPr>
        <p:txBody>
          <a:bodyPr anchor="t"/>
          <a:lstStyle>
            <a:lvl1pPr algn="ctr">
              <a:defRPr sz="1400" b="0">
                <a:solidFill>
                  <a:srgbClr val="1E699D"/>
                </a:solidFill>
                <a:latin typeface="+mn-lt"/>
                <a:ea typeface="Futura Medium" charset="0"/>
                <a:cs typeface="Futura Medium"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fr-FR"/>
              <a:t>Description</a:t>
            </a:r>
          </a:p>
        </p:txBody>
      </p:sp>
      <p:sp>
        <p:nvSpPr>
          <p:cNvPr id="18" name="Espace réservé du texte 9"/>
          <p:cNvSpPr>
            <a:spLocks noGrp="1"/>
          </p:cNvSpPr>
          <p:nvPr>
            <p:ph type="body" sz="quarter" idx="20" hasCustomPrompt="1"/>
          </p:nvPr>
        </p:nvSpPr>
        <p:spPr>
          <a:xfrm>
            <a:off x="4869164" y="4336225"/>
            <a:ext cx="2880000" cy="371008"/>
          </a:xfrm>
          <a:prstGeom prst="rect">
            <a:avLst/>
          </a:prstGeom>
        </p:spPr>
        <p:txBody>
          <a:bodyPr anchor="t"/>
          <a:lstStyle>
            <a:lvl1pPr algn="ctr">
              <a:defRPr sz="1800" b="0">
                <a:solidFill>
                  <a:srgbClr val="00B0F0"/>
                </a:solidFill>
                <a:latin typeface="Futura Medium" charset="0"/>
                <a:ea typeface="Futura Medium" charset="0"/>
                <a:cs typeface="Futura Medium"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fr-FR"/>
              <a:t>Titre</a:t>
            </a:r>
          </a:p>
        </p:txBody>
      </p:sp>
      <p:sp>
        <p:nvSpPr>
          <p:cNvPr id="19" name="Espace réservé du texte 9"/>
          <p:cNvSpPr>
            <a:spLocks noGrp="1"/>
          </p:cNvSpPr>
          <p:nvPr>
            <p:ph type="body" sz="quarter" idx="21" hasCustomPrompt="1"/>
          </p:nvPr>
        </p:nvSpPr>
        <p:spPr>
          <a:xfrm>
            <a:off x="4869164" y="4718474"/>
            <a:ext cx="2880000" cy="801520"/>
          </a:xfrm>
          <a:prstGeom prst="rect">
            <a:avLst/>
          </a:prstGeom>
        </p:spPr>
        <p:txBody>
          <a:bodyPr anchor="t"/>
          <a:lstStyle>
            <a:lvl1pPr algn="ctr">
              <a:defRPr sz="1400" b="0">
                <a:solidFill>
                  <a:srgbClr val="1E699D"/>
                </a:solidFill>
                <a:latin typeface="+mn-lt"/>
                <a:ea typeface="Futura Medium" charset="0"/>
                <a:cs typeface="Futura Medium"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fr-FR"/>
              <a:t>Description</a:t>
            </a:r>
          </a:p>
        </p:txBody>
      </p:sp>
      <p:sp>
        <p:nvSpPr>
          <p:cNvPr id="20" name="Espace réservé du texte 9"/>
          <p:cNvSpPr>
            <a:spLocks noGrp="1"/>
          </p:cNvSpPr>
          <p:nvPr>
            <p:ph type="body" sz="quarter" idx="22" hasCustomPrompt="1"/>
          </p:nvPr>
        </p:nvSpPr>
        <p:spPr>
          <a:xfrm>
            <a:off x="7955413" y="4336225"/>
            <a:ext cx="2880000" cy="371008"/>
          </a:xfrm>
          <a:prstGeom prst="rect">
            <a:avLst/>
          </a:prstGeom>
        </p:spPr>
        <p:txBody>
          <a:bodyPr anchor="t"/>
          <a:lstStyle>
            <a:lvl1pPr algn="ctr">
              <a:defRPr sz="1800" b="0">
                <a:solidFill>
                  <a:srgbClr val="00B0F0"/>
                </a:solidFill>
                <a:latin typeface="Futura Medium" charset="0"/>
                <a:ea typeface="Futura Medium" charset="0"/>
                <a:cs typeface="Futura Medium"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fr-FR"/>
              <a:t>Titre</a:t>
            </a:r>
          </a:p>
        </p:txBody>
      </p:sp>
      <p:sp>
        <p:nvSpPr>
          <p:cNvPr id="21" name="Espace réservé du texte 9"/>
          <p:cNvSpPr>
            <a:spLocks noGrp="1"/>
          </p:cNvSpPr>
          <p:nvPr>
            <p:ph type="body" sz="quarter" idx="23" hasCustomPrompt="1"/>
          </p:nvPr>
        </p:nvSpPr>
        <p:spPr>
          <a:xfrm>
            <a:off x="7955413" y="4718474"/>
            <a:ext cx="2880000" cy="801520"/>
          </a:xfrm>
          <a:prstGeom prst="rect">
            <a:avLst/>
          </a:prstGeom>
        </p:spPr>
        <p:txBody>
          <a:bodyPr anchor="t"/>
          <a:lstStyle>
            <a:lvl1pPr algn="ctr">
              <a:defRPr sz="1400" b="0">
                <a:solidFill>
                  <a:srgbClr val="1E699D"/>
                </a:solidFill>
                <a:latin typeface="+mn-lt"/>
                <a:ea typeface="Futura Medium" charset="0"/>
                <a:cs typeface="Futura Medium"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fr-FR"/>
              <a:t>Description</a:t>
            </a:r>
          </a:p>
        </p:txBody>
      </p:sp>
      <p:sp>
        <p:nvSpPr>
          <p:cNvPr id="23" name="Title 1">
            <a:extLst>
              <a:ext uri="{FF2B5EF4-FFF2-40B4-BE49-F238E27FC236}">
                <a16:creationId xmlns:a16="http://schemas.microsoft.com/office/drawing/2014/main" id="{0743AD47-AD98-4138-A7E5-81829C4859FF}"/>
              </a:ext>
            </a:extLst>
          </p:cNvPr>
          <p:cNvSpPr>
            <a:spLocks noGrp="1"/>
          </p:cNvSpPr>
          <p:nvPr>
            <p:ph type="title"/>
          </p:nvPr>
        </p:nvSpPr>
        <p:spPr>
          <a:xfrm>
            <a:off x="586503" y="365127"/>
            <a:ext cx="9570884" cy="614684"/>
          </a:xfrm>
          <a:prstGeom prst="rect">
            <a:avLst/>
          </a:prstGeom>
        </p:spPr>
        <p:txBody>
          <a:bodyPr>
            <a:normAutofit/>
          </a:bodyPr>
          <a:lstStyle>
            <a:lvl1pPr>
              <a:defRPr sz="3200">
                <a:solidFill>
                  <a:srgbClr val="1E699D"/>
                </a:solidFill>
                <a:latin typeface="Futura Medium" charset="0"/>
                <a:ea typeface="Futura Medium" charset="0"/>
                <a:cs typeface="Futura Medium" charset="0"/>
              </a:defRPr>
            </a:lvl1pPr>
          </a:lstStyle>
          <a:p>
            <a:r>
              <a:rPr lang="fr-FR"/>
              <a:t>Modifiez le style du titre</a:t>
            </a:r>
            <a:endParaRPr lang="en-US"/>
          </a:p>
        </p:txBody>
      </p:sp>
      <p:sp>
        <p:nvSpPr>
          <p:cNvPr id="26" name="Espace réservé du numéro de diapositive 2">
            <a:extLst>
              <a:ext uri="{FF2B5EF4-FFF2-40B4-BE49-F238E27FC236}">
                <a16:creationId xmlns:a16="http://schemas.microsoft.com/office/drawing/2014/main" id="{7643BC46-734D-4C75-AD72-07D544D2F65B}"/>
              </a:ext>
            </a:extLst>
          </p:cNvPr>
          <p:cNvSpPr>
            <a:spLocks noGrp="1"/>
          </p:cNvSpPr>
          <p:nvPr>
            <p:ph type="sldNum" sz="quarter" idx="10"/>
          </p:nvPr>
        </p:nvSpPr>
        <p:spPr>
          <a:xfrm>
            <a:off x="11120926" y="6388815"/>
            <a:ext cx="844039" cy="36512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FCF0D27-783A-4A41-A067-B898C8DC56C7}" type="slidenum">
              <a:rPr kumimoji="0" lang="fr-FR" sz="1200" b="0" i="0" u="none" strike="noStrike" kern="1200" cap="none" spc="0" normalizeH="0" baseline="0" noProof="0" smtClean="0">
                <a:ln>
                  <a:noFill/>
                </a:ln>
                <a:solidFill>
                  <a:srgbClr val="1E699D">
                    <a:lumMod val="50000"/>
                    <a:lumOff val="50000"/>
                  </a:srgb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‹nr.›</a:t>
            </a:fld>
            <a:endParaRPr kumimoji="0" lang="fr-FR" sz="1200" b="0" i="0" u="none" strike="noStrike" kern="1200" cap="none" spc="0" normalizeH="0" baseline="0" noProof="0">
              <a:ln>
                <a:noFill/>
              </a:ln>
              <a:solidFill>
                <a:srgbClr val="1E699D">
                  <a:lumMod val="50000"/>
                  <a:lumOff val="50000"/>
                </a:srgbClr>
              </a:solidFill>
              <a:effectLst/>
              <a:uLnTx/>
              <a:uFillTx/>
              <a:latin typeface="Calibri"/>
              <a:ea typeface="+mn-ea"/>
              <a:cs typeface="+mn-cs"/>
            </a:endParaRPr>
          </a:p>
        </p:txBody>
      </p:sp>
    </p:spTree>
    <p:extLst>
      <p:ext uri="{BB962C8B-B14F-4D97-AF65-F5344CB8AC3E}">
        <p14:creationId xmlns:p14="http://schemas.microsoft.com/office/powerpoint/2010/main" val="2581760042"/>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1_Citation (clair)">
    <p:bg>
      <p:bgPr>
        <a:solidFill>
          <a:srgbClr val="1E699D"/>
        </a:solidFill>
        <a:effectLst/>
      </p:bgPr>
    </p:bg>
    <p:spTree>
      <p:nvGrpSpPr>
        <p:cNvPr id="1" name=""/>
        <p:cNvGrpSpPr/>
        <p:nvPr/>
      </p:nvGrpSpPr>
      <p:grpSpPr>
        <a:xfrm>
          <a:off x="0" y="0"/>
          <a:ext cx="0" cy="0"/>
          <a:chOff x="0" y="0"/>
          <a:chExt cx="0" cy="0"/>
        </a:xfrm>
      </p:grpSpPr>
      <p:pic>
        <p:nvPicPr>
          <p:cNvPr id="7" name="Image 6"/>
          <p:cNvPicPr>
            <a:picLocks noChangeAspect="1"/>
          </p:cNvPicPr>
          <p:nvPr userDrawn="1"/>
        </p:nvPicPr>
        <p:blipFill>
          <a:blip r:embed="rId2">
            <a:alphaModFix amt="20000"/>
            <a:extLst>
              <a:ext uri="{28A0092B-C50C-407E-A947-70E740481C1C}">
                <a14:useLocalDpi xmlns:a14="http://schemas.microsoft.com/office/drawing/2010/main" val="0"/>
              </a:ext>
            </a:extLst>
          </a:blip>
          <a:stretch>
            <a:fillRect/>
          </a:stretch>
        </p:blipFill>
        <p:spPr>
          <a:xfrm>
            <a:off x="-748804" y="-57663"/>
            <a:ext cx="12192000" cy="4543602"/>
          </a:xfrm>
          <a:prstGeom prst="rect">
            <a:avLst/>
          </a:prstGeom>
        </p:spPr>
      </p:pic>
      <p:sp>
        <p:nvSpPr>
          <p:cNvPr id="6" name="Title 1"/>
          <p:cNvSpPr>
            <a:spLocks noGrp="1"/>
          </p:cNvSpPr>
          <p:nvPr>
            <p:ph type="title" hasCustomPrompt="1"/>
          </p:nvPr>
        </p:nvSpPr>
        <p:spPr>
          <a:xfrm>
            <a:off x="731520" y="1795893"/>
            <a:ext cx="10728960" cy="2690046"/>
          </a:xfrm>
          <a:prstGeom prst="rect">
            <a:avLst/>
          </a:prstGeom>
        </p:spPr>
        <p:txBody>
          <a:bodyPr>
            <a:normAutofit/>
          </a:bodyPr>
          <a:lstStyle>
            <a:lvl1pPr algn="ctr">
              <a:defRPr sz="3600" i="1">
                <a:solidFill>
                  <a:schemeClr val="bg1"/>
                </a:solidFill>
                <a:latin typeface="Futura Medium" charset="0"/>
                <a:ea typeface="Futura Medium" charset="0"/>
                <a:cs typeface="Futura Medium" charset="0"/>
              </a:defRPr>
            </a:lvl1pPr>
          </a:lstStyle>
          <a:p>
            <a:r>
              <a:rPr lang="fr-FR"/>
              <a:t>Cliquez et modifiez la citation</a:t>
            </a:r>
            <a:endParaRPr lang="en-US"/>
          </a:p>
        </p:txBody>
      </p:sp>
      <p:sp>
        <p:nvSpPr>
          <p:cNvPr id="3" name="Rectangle 2">
            <a:extLst>
              <a:ext uri="{FF2B5EF4-FFF2-40B4-BE49-F238E27FC236}">
                <a16:creationId xmlns:a16="http://schemas.microsoft.com/office/drawing/2014/main" id="{FA214722-A2EE-4E39-B073-D4F4C8E59799}"/>
              </a:ext>
            </a:extLst>
          </p:cNvPr>
          <p:cNvSpPr/>
          <p:nvPr userDrawn="1"/>
        </p:nvSpPr>
        <p:spPr>
          <a:xfrm>
            <a:off x="917057" y="6141201"/>
            <a:ext cx="10526140" cy="523220"/>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BE" sz="1400" b="0" i="0" u="none" strike="noStrike" kern="1200" cap="none" spc="0" normalizeH="0" baseline="0" noProof="0">
                <a:ln>
                  <a:noFill/>
                </a:ln>
                <a:solidFill>
                  <a:srgbClr val="FFFFFF"/>
                </a:solidFill>
                <a:effectLst/>
                <a:uLnTx/>
                <a:uFillTx/>
                <a:latin typeface="Calibri"/>
                <a:ea typeface="+mn-ea"/>
                <a:cs typeface="+mn-cs"/>
              </a:rPr>
              <a:t>Société Scientifique de Médecine Générale Asbl</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BE" sz="1400" b="0" i="0" u="none" strike="noStrike" kern="1200" cap="none" spc="0" normalizeH="0" baseline="0" noProof="0">
                <a:ln>
                  <a:noFill/>
                </a:ln>
                <a:solidFill>
                  <a:srgbClr val="FFFFFF"/>
                </a:solidFill>
                <a:effectLst/>
                <a:uLnTx/>
                <a:uFillTx/>
                <a:latin typeface="Calibri"/>
                <a:ea typeface="+mn-ea"/>
                <a:cs typeface="+mn-cs"/>
              </a:rPr>
              <a:t>Rue de Suisse 8 à 1060 Bruxelles │ +32 2 533 09 80 │ www.ssmg.be </a:t>
            </a:r>
          </a:p>
        </p:txBody>
      </p:sp>
      <p:pic>
        <p:nvPicPr>
          <p:cNvPr id="8" name="Espace réservé du contenu 5" descr="SSMG_SR(Red)_Q_white.eps"/>
          <p:cNvPicPr>
            <a:picLocks noChangeAspect="1"/>
          </p:cNvPicPr>
          <p:nvPr userDrawn="1"/>
        </p:nvPicPr>
        <mc:AlternateContent xmlns:mc="http://schemas.openxmlformats.org/markup-compatibility/2006">
          <mc:Choice xmlns:ma="http://schemas.microsoft.com/office/mac/drawingml/2008/main" xmlns:mv="urn:schemas-microsoft-com:mac:vml" xmlns="" Requires="ma">
            <p:blipFill>
              <a:blip r:embed="rId4"/>
              <a:stretch>
                <a:fillRect/>
              </a:stretch>
            </p:blipFill>
          </mc:Choice>
          <mc:Fallback>
            <p:blipFill>
              <a:blip r:embed="rId5"/>
              <a:stretch>
                <a:fillRect/>
              </a:stretch>
            </p:blipFill>
          </mc:Fallback>
        </mc:AlternateContent>
        <p:spPr>
          <a:xfrm>
            <a:off x="4943817" y="4955209"/>
            <a:ext cx="2347993" cy="892175"/>
          </a:xfrm>
          <a:prstGeom prst="rect">
            <a:avLst/>
          </a:prstGeom>
        </p:spPr>
      </p:pic>
    </p:spTree>
    <p:extLst>
      <p:ext uri="{BB962C8B-B14F-4D97-AF65-F5344CB8AC3E}">
        <p14:creationId xmlns:p14="http://schemas.microsoft.com/office/powerpoint/2010/main" val="27864692"/>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title" preserve="1">
  <p:cSld name="Diapositive de titre">
    <p:bg>
      <p:bgRef idx="1001">
        <a:schemeClr val="bg1"/>
      </p:bgRef>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897924" y="3183137"/>
            <a:ext cx="10359736" cy="1817482"/>
          </a:xfrm>
          <a:prstGeom prst="rect">
            <a:avLst/>
          </a:prstGeom>
        </p:spPr>
        <p:txBody>
          <a:bodyPr anchor="b">
            <a:normAutofit/>
          </a:bodyPr>
          <a:lstStyle>
            <a:lvl1pPr algn="l">
              <a:defRPr sz="4000">
                <a:solidFill>
                  <a:srgbClr val="1E699D"/>
                </a:solidFill>
                <a:latin typeface="Futura Medium" charset="0"/>
                <a:ea typeface="Futura Medium" charset="0"/>
                <a:cs typeface="Futura Medium" charset="0"/>
              </a:defRPr>
            </a:lvl1pPr>
          </a:lstStyle>
          <a:p>
            <a:r>
              <a:rPr lang="fr-FR"/>
              <a:t>Cliquez pour ajouter un titre</a:t>
            </a:r>
            <a:endParaRPr lang="en-US"/>
          </a:p>
        </p:txBody>
      </p:sp>
      <p:sp>
        <p:nvSpPr>
          <p:cNvPr id="3" name="Subtitle 2"/>
          <p:cNvSpPr>
            <a:spLocks noGrp="1"/>
          </p:cNvSpPr>
          <p:nvPr>
            <p:ph type="subTitle" idx="1" hasCustomPrompt="1"/>
          </p:nvPr>
        </p:nvSpPr>
        <p:spPr>
          <a:xfrm>
            <a:off x="897921" y="5206582"/>
            <a:ext cx="10359736" cy="482158"/>
          </a:xfrm>
          <a:prstGeom prst="rect">
            <a:avLst/>
          </a:prstGeom>
        </p:spPr>
        <p:txBody>
          <a:bodyPr>
            <a:normAutofit/>
          </a:bodyPr>
          <a:lstStyle>
            <a:lvl1pPr marL="0" indent="0" algn="l">
              <a:buNone/>
              <a:defRPr sz="2400">
                <a:solidFill>
                  <a:srgbClr val="1E699D"/>
                </a:solidFill>
                <a:latin typeface="Futura Medium" charset="0"/>
                <a:ea typeface="Futura Medium" charset="0"/>
                <a:cs typeface="Futura Medium"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Cliquez pour ajouter un sous-titre		</a:t>
            </a:r>
            <a:endParaRPr lang="en-US"/>
          </a:p>
        </p:txBody>
      </p:sp>
      <p:pic>
        <p:nvPicPr>
          <p:cNvPr id="6" name="Image 5">
            <a:extLst>
              <a:ext uri="{FF2B5EF4-FFF2-40B4-BE49-F238E27FC236}">
                <a16:creationId xmlns:a16="http://schemas.microsoft.com/office/drawing/2014/main" id="{08E52A7B-E7D4-4963-A293-C313352A300A}"/>
              </a:ext>
            </a:extLst>
          </p:cNvPr>
          <p:cNvPicPr>
            <a:picLocks noChangeAspect="1"/>
          </p:cNvPicPr>
          <p:nvPr userDrawn="1"/>
        </p:nvPicPr>
        <p:blipFill>
          <a:blip r:embed="rId2"/>
          <a:stretch>
            <a:fillRect/>
          </a:stretch>
        </p:blipFill>
        <p:spPr>
          <a:xfrm>
            <a:off x="897923" y="536656"/>
            <a:ext cx="4494197" cy="1698288"/>
          </a:xfrm>
          <a:prstGeom prst="rect">
            <a:avLst/>
          </a:prstGeom>
        </p:spPr>
      </p:pic>
      <p:pic>
        <p:nvPicPr>
          <p:cNvPr id="13" name="Image 12"/>
          <p:cNvPicPr>
            <a:picLocks noChangeAspect="1"/>
          </p:cNvPicPr>
          <p:nvPr userDrawn="1"/>
        </p:nvPicPr>
        <p:blipFill>
          <a:blip r:embed="rId3">
            <a:alphaModFix amt="20000"/>
            <a:extLst>
              <a:ext uri="{28A0092B-C50C-407E-A947-70E740481C1C}">
                <a14:useLocalDpi xmlns:a14="http://schemas.microsoft.com/office/drawing/2010/main" val="0"/>
              </a:ext>
            </a:extLst>
          </a:blip>
          <a:stretch>
            <a:fillRect/>
          </a:stretch>
        </p:blipFill>
        <p:spPr>
          <a:xfrm>
            <a:off x="2025831" y="422057"/>
            <a:ext cx="8642625" cy="3220854"/>
          </a:xfrm>
          <a:prstGeom prst="rect">
            <a:avLst/>
          </a:prstGeom>
        </p:spPr>
      </p:pic>
      <p:sp>
        <p:nvSpPr>
          <p:cNvPr id="9" name="ZoneTexte 8">
            <a:extLst>
              <a:ext uri="{FF2B5EF4-FFF2-40B4-BE49-F238E27FC236}">
                <a16:creationId xmlns:a16="http://schemas.microsoft.com/office/drawing/2014/main" id="{4B57EF61-FBA6-48DE-A0F8-17B0C58C453F}"/>
              </a:ext>
            </a:extLst>
          </p:cNvPr>
          <p:cNvSpPr txBox="1"/>
          <p:nvPr userDrawn="1"/>
        </p:nvSpPr>
        <p:spPr>
          <a:xfrm>
            <a:off x="897921" y="6143555"/>
            <a:ext cx="10359737"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BE" sz="1400" b="0" i="0" u="none" strike="noStrike" kern="1200" cap="none" spc="0" normalizeH="0" baseline="0" noProof="0">
                <a:ln>
                  <a:noFill/>
                </a:ln>
                <a:solidFill>
                  <a:srgbClr val="FFFFFF">
                    <a:lumMod val="65000"/>
                  </a:srgbClr>
                </a:solidFill>
                <a:effectLst/>
                <a:uLnTx/>
                <a:uFillTx/>
                <a:latin typeface="Calibri"/>
                <a:ea typeface="+mn-ea"/>
                <a:cs typeface="+mn-cs"/>
              </a:rPr>
              <a:t>Société Scientifique de Médecine Générale Asbl</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BE" sz="1400" b="0" i="0" u="none" strike="noStrike" kern="1200" cap="none" spc="0" normalizeH="0" baseline="0" noProof="0">
                <a:ln>
                  <a:noFill/>
                </a:ln>
                <a:solidFill>
                  <a:srgbClr val="FFFFFF">
                    <a:lumMod val="65000"/>
                  </a:srgbClr>
                </a:solidFill>
                <a:effectLst/>
                <a:uLnTx/>
                <a:uFillTx/>
                <a:latin typeface="Calibri"/>
                <a:ea typeface="+mn-ea"/>
                <a:cs typeface="+mn-cs"/>
              </a:rPr>
              <a:t>Rue de Suisse 8 à 1060 Bruxelles │ +32 2 533 09 80 │ www.ssmg.be </a:t>
            </a:r>
          </a:p>
        </p:txBody>
      </p:sp>
      <p:cxnSp>
        <p:nvCxnSpPr>
          <p:cNvPr id="5" name="Connecteur droit 4">
            <a:extLst>
              <a:ext uri="{FF2B5EF4-FFF2-40B4-BE49-F238E27FC236}">
                <a16:creationId xmlns:a16="http://schemas.microsoft.com/office/drawing/2014/main" id="{81B7A26A-7F5E-4019-A271-E7CA70A03735}"/>
              </a:ext>
            </a:extLst>
          </p:cNvPr>
          <p:cNvCxnSpPr/>
          <p:nvPr userDrawn="1"/>
        </p:nvCxnSpPr>
        <p:spPr>
          <a:xfrm>
            <a:off x="1048285" y="5110385"/>
            <a:ext cx="3190431" cy="0"/>
          </a:xfrm>
          <a:prstGeom prst="line">
            <a:avLst/>
          </a:prstGeom>
          <a:ln>
            <a:solidFill>
              <a:srgbClr val="E84C06"/>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27573070"/>
      </p:ext>
    </p:extLst>
  </p:cSld>
  <p:clrMapOvr>
    <a:overrideClrMapping bg1="lt1" tx1="dk1" bg2="lt2" tx2="dk2" accent1="accent1" accent2="accent2" accent3="accent3" accent4="accent4" accent5="accent5" accent6="accent6" hlink="hlink" folHlink="folHlink"/>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obj" preserve="1">
  <p:cSld name="1_Titre et contenu">
    <p:bg>
      <p:bgPr>
        <a:solidFill>
          <a:srgbClr val="1E699D"/>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75110" y="347364"/>
            <a:ext cx="9570884" cy="834409"/>
          </a:xfrm>
          <a:prstGeom prst="rect">
            <a:avLst/>
          </a:prstGeom>
        </p:spPr>
        <p:txBody>
          <a:bodyPr>
            <a:normAutofit/>
          </a:bodyPr>
          <a:lstStyle>
            <a:lvl1pPr>
              <a:defRPr sz="3600">
                <a:solidFill>
                  <a:schemeClr val="bg1"/>
                </a:solidFill>
                <a:latin typeface="Futura Medium" charset="0"/>
                <a:ea typeface="Futura Medium" charset="0"/>
                <a:cs typeface="Futura Medium" charset="0"/>
              </a:defRPr>
            </a:lvl1pPr>
          </a:lstStyle>
          <a:p>
            <a:r>
              <a:rPr lang="fr-FR"/>
              <a:t>Table des matières</a:t>
            </a:r>
            <a:endParaRPr lang="en-US"/>
          </a:p>
        </p:txBody>
      </p:sp>
      <p:sp>
        <p:nvSpPr>
          <p:cNvPr id="3" name="Content Placeholder 2"/>
          <p:cNvSpPr>
            <a:spLocks noGrp="1"/>
          </p:cNvSpPr>
          <p:nvPr>
            <p:ph idx="1"/>
          </p:nvPr>
        </p:nvSpPr>
        <p:spPr>
          <a:xfrm>
            <a:off x="871363" y="1563881"/>
            <a:ext cx="9570885" cy="4613083"/>
          </a:xfrm>
          <a:prstGeom prst="rect">
            <a:avLst/>
          </a:prstGeom>
        </p:spPr>
        <p:txBody>
          <a:bodyPr/>
          <a:lstStyle>
            <a:lvl1pPr marL="514350" indent="-514350">
              <a:buSzPct val="80000"/>
              <a:buFont typeface="Arial" panose="020B0604020202020204" pitchFamily="34" charset="0"/>
              <a:buChar cha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a:t>
            </a:r>
          </a:p>
          <a:p>
            <a:pPr lvl="0"/>
            <a:endParaRPr lang="fr-FR"/>
          </a:p>
          <a:p>
            <a:pPr lvl="2"/>
            <a:endParaRPr lang="en-US"/>
          </a:p>
        </p:txBody>
      </p:sp>
      <p:sp>
        <p:nvSpPr>
          <p:cNvPr id="9" name="Rectangle 8"/>
          <p:cNvSpPr/>
          <p:nvPr userDrawn="1"/>
        </p:nvSpPr>
        <p:spPr>
          <a:xfrm>
            <a:off x="1907687" y="1019854"/>
            <a:ext cx="2352340" cy="36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FFFFFF"/>
              </a:solidFill>
              <a:effectLst/>
              <a:uLnTx/>
              <a:uFillTx/>
              <a:latin typeface="Calibri"/>
              <a:ea typeface="+mn-ea"/>
              <a:cs typeface="+mn-cs"/>
            </a:endParaRPr>
          </a:p>
        </p:txBody>
      </p:sp>
    </p:spTree>
    <p:extLst>
      <p:ext uri="{BB962C8B-B14F-4D97-AF65-F5344CB8AC3E}">
        <p14:creationId xmlns:p14="http://schemas.microsoft.com/office/powerpoint/2010/main" val="1853455672"/>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Titre et contenu">
    <p:spTree>
      <p:nvGrpSpPr>
        <p:cNvPr id="1" name=""/>
        <p:cNvGrpSpPr/>
        <p:nvPr/>
      </p:nvGrpSpPr>
      <p:grpSpPr>
        <a:xfrm>
          <a:off x="0" y="0"/>
          <a:ext cx="0" cy="0"/>
          <a:chOff x="0" y="0"/>
          <a:chExt cx="0" cy="0"/>
        </a:xfrm>
      </p:grpSpPr>
      <p:sp>
        <p:nvSpPr>
          <p:cNvPr id="3" name="Content Placeholder 2"/>
          <p:cNvSpPr>
            <a:spLocks noGrp="1"/>
          </p:cNvSpPr>
          <p:nvPr>
            <p:ph idx="1"/>
          </p:nvPr>
        </p:nvSpPr>
        <p:spPr>
          <a:xfrm>
            <a:off x="837179" y="1307691"/>
            <a:ext cx="10591396" cy="4869273"/>
          </a:xfrm>
          <a:prstGeom prst="rect">
            <a:avLst/>
          </a:prstGeom>
        </p:spPr>
        <p:txBody>
          <a:bodyPr/>
          <a:lstStyle>
            <a:lvl1pPr marL="358775" indent="-358775">
              <a:lnSpc>
                <a:spcPct val="100000"/>
              </a:lnSpc>
              <a:spcBef>
                <a:spcPts val="0"/>
              </a:spcBef>
              <a:spcAft>
                <a:spcPts val="600"/>
              </a:spcAft>
              <a:defRPr>
                <a:solidFill>
                  <a:srgbClr val="00B0F0"/>
                </a:solidFill>
              </a:defRPr>
            </a:lvl1pPr>
            <a:lvl2pPr marL="896938" marR="0" indent="-439738" algn="l" defTabSz="914400" rtl="0" eaLnBrk="1" fontAlgn="auto" latinLnBrk="0" hangingPunct="1">
              <a:lnSpc>
                <a:spcPct val="100000"/>
              </a:lnSpc>
              <a:spcBef>
                <a:spcPts val="500"/>
              </a:spcBef>
              <a:spcAft>
                <a:spcPts val="0"/>
              </a:spcAft>
              <a:buClr>
                <a:srgbClr val="71FC1C"/>
              </a:buClr>
              <a:buSzTx/>
              <a:buFont typeface="Wingdings" panose="05000000000000000000" pitchFamily="2" charset="2"/>
              <a:buChar char="ü"/>
              <a:tabLst/>
              <a:defRPr>
                <a:solidFill>
                  <a:srgbClr val="1E699D"/>
                </a:solidFill>
              </a:defRPr>
            </a:lvl2pPr>
            <a:lvl3pPr>
              <a:defRPr>
                <a:solidFill>
                  <a:srgbClr val="1E699D"/>
                </a:solidFill>
              </a:defRPr>
            </a:lvl3pPr>
            <a:lvl4pPr>
              <a:defRPr>
                <a:solidFill>
                  <a:srgbClr val="1E699D"/>
                </a:solidFill>
              </a:defRPr>
            </a:lvl4pPr>
            <a:lvl5pPr>
              <a:defRPr>
                <a:solidFill>
                  <a:srgbClr val="1E699D"/>
                </a:solidFill>
              </a:defRPr>
            </a:lvl5pPr>
          </a:lstStyle>
          <a:p>
            <a:pPr lvl="0"/>
            <a:r>
              <a:rPr lang="fr-FR"/>
              <a:t>Cliquez pour modifier</a:t>
            </a:r>
          </a:p>
          <a:p>
            <a:pPr lvl="1"/>
            <a:r>
              <a:rPr lang="fr-FR"/>
              <a:t>Cliquez pour modifier</a:t>
            </a:r>
          </a:p>
          <a:p>
            <a:pPr lvl="1"/>
            <a:endParaRPr lang="fr-FR"/>
          </a:p>
        </p:txBody>
      </p:sp>
      <p:sp>
        <p:nvSpPr>
          <p:cNvPr id="10" name="Title 1">
            <a:extLst>
              <a:ext uri="{FF2B5EF4-FFF2-40B4-BE49-F238E27FC236}">
                <a16:creationId xmlns:a16="http://schemas.microsoft.com/office/drawing/2014/main" id="{F184F793-4829-4F88-BE8A-7684593A5789}"/>
              </a:ext>
            </a:extLst>
          </p:cNvPr>
          <p:cNvSpPr>
            <a:spLocks noGrp="1"/>
          </p:cNvSpPr>
          <p:nvPr>
            <p:ph type="title"/>
          </p:nvPr>
        </p:nvSpPr>
        <p:spPr>
          <a:xfrm>
            <a:off x="586503" y="365127"/>
            <a:ext cx="10842072" cy="614684"/>
          </a:xfrm>
          <a:prstGeom prst="rect">
            <a:avLst/>
          </a:prstGeom>
        </p:spPr>
        <p:txBody>
          <a:bodyPr>
            <a:normAutofit/>
          </a:bodyPr>
          <a:lstStyle>
            <a:lvl1pPr>
              <a:defRPr sz="3200">
                <a:solidFill>
                  <a:srgbClr val="1E699D"/>
                </a:solidFill>
                <a:latin typeface="Futura Medium" charset="0"/>
                <a:ea typeface="Futura Medium" charset="0"/>
                <a:cs typeface="Futura Medium" charset="0"/>
              </a:defRPr>
            </a:lvl1pPr>
          </a:lstStyle>
          <a:p>
            <a:r>
              <a:rPr lang="fr-FR"/>
              <a:t>Modifiez le style du titre</a:t>
            </a:r>
            <a:endParaRPr lang="en-US"/>
          </a:p>
        </p:txBody>
      </p:sp>
      <p:sp>
        <p:nvSpPr>
          <p:cNvPr id="12" name="Espace réservé du numéro de diapositive 2">
            <a:extLst>
              <a:ext uri="{FF2B5EF4-FFF2-40B4-BE49-F238E27FC236}">
                <a16:creationId xmlns:a16="http://schemas.microsoft.com/office/drawing/2014/main" id="{0BCAEF97-7B65-4848-8AE8-7E84BE5F5898}"/>
              </a:ext>
            </a:extLst>
          </p:cNvPr>
          <p:cNvSpPr>
            <a:spLocks noGrp="1"/>
          </p:cNvSpPr>
          <p:nvPr>
            <p:ph type="sldNum" sz="quarter" idx="10"/>
          </p:nvPr>
        </p:nvSpPr>
        <p:spPr>
          <a:xfrm>
            <a:off x="11120926" y="6388815"/>
            <a:ext cx="844039" cy="365125"/>
          </a:xfrm>
        </p:spPr>
        <p:txBody>
          <a:bodyPr/>
          <a:lstStyle/>
          <a:p>
            <a:fld id="{9FCF0D27-783A-4A41-A067-B898C8DC56C7}" type="slidenum">
              <a:rPr lang="fr-FR" smtClean="0">
                <a:solidFill>
                  <a:srgbClr val="1E699D">
                    <a:lumMod val="50000"/>
                    <a:lumOff val="50000"/>
                  </a:srgbClr>
                </a:solidFill>
              </a:rPr>
              <a:pPr/>
              <a:t>‹nr.›</a:t>
            </a:fld>
            <a:endParaRPr lang="fr-FR">
              <a:solidFill>
                <a:srgbClr val="1E699D">
                  <a:lumMod val="50000"/>
                  <a:lumOff val="50000"/>
                </a:srgbClr>
              </a:solidFill>
            </a:endParaRPr>
          </a:p>
        </p:txBody>
      </p:sp>
    </p:spTree>
    <p:extLst>
      <p:ext uri="{BB962C8B-B14F-4D97-AF65-F5344CB8AC3E}">
        <p14:creationId xmlns:p14="http://schemas.microsoft.com/office/powerpoint/2010/main" val="3932616059"/>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Deux contenus">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38200" y="1506329"/>
            <a:ext cx="5181600" cy="4351338"/>
          </a:xfrm>
          <a:prstGeom prst="rect">
            <a:avLst/>
          </a:prstGeom>
        </p:spPr>
        <p:txBody>
          <a:bodyPr/>
          <a:lstStyle>
            <a:lvl1pPr marL="358775" indent="-358775" algn="just">
              <a:defRPr>
                <a:solidFill>
                  <a:srgbClr val="00B0F0"/>
                </a:solidFill>
              </a:defRPr>
            </a:lvl1pPr>
            <a:lvl2pPr>
              <a:buClr>
                <a:srgbClr val="71FC1C"/>
              </a:buClr>
              <a:defRPr>
                <a:solidFill>
                  <a:srgbClr val="1E699D"/>
                </a:solidFill>
              </a:defRPr>
            </a:lvl2pPr>
            <a:lvl3pPr>
              <a:buClr>
                <a:srgbClr val="71FC1C"/>
              </a:buClr>
              <a:defRPr>
                <a:solidFill>
                  <a:srgbClr val="1E699D"/>
                </a:solidFill>
              </a:defRPr>
            </a:lvl3pPr>
            <a:lvl4pPr>
              <a:buClr>
                <a:srgbClr val="71FC1C"/>
              </a:buClr>
              <a:defRPr>
                <a:solidFill>
                  <a:srgbClr val="1E699D"/>
                </a:solidFill>
              </a:defRPr>
            </a:lvl4pPr>
            <a:lvl5pPr>
              <a:buClr>
                <a:srgbClr val="71FC1C"/>
              </a:buClr>
              <a:defRPr>
                <a:solidFill>
                  <a:srgbClr val="1E699D"/>
                </a:solidFill>
              </a:defRPr>
            </a:lvl5pPr>
          </a:lstStyle>
          <a:p>
            <a:pPr lvl="0"/>
            <a:r>
              <a:rPr lang="fr-FR"/>
              <a:t>Cliquez pour modifier</a:t>
            </a:r>
          </a:p>
          <a:p>
            <a:pPr lvl="1"/>
            <a:r>
              <a:rPr lang="fr-FR"/>
              <a:t>Deuxième niveau</a:t>
            </a:r>
          </a:p>
          <a:p>
            <a:pPr lvl="2"/>
            <a:r>
              <a:rPr lang="fr-FR"/>
              <a:t>Troisième niveau</a:t>
            </a:r>
          </a:p>
        </p:txBody>
      </p:sp>
      <p:sp>
        <p:nvSpPr>
          <p:cNvPr id="4" name="Content Placeholder 3"/>
          <p:cNvSpPr>
            <a:spLocks noGrp="1"/>
          </p:cNvSpPr>
          <p:nvPr>
            <p:ph sz="half" idx="2"/>
          </p:nvPr>
        </p:nvSpPr>
        <p:spPr>
          <a:xfrm>
            <a:off x="6172203" y="1506329"/>
            <a:ext cx="5181600" cy="4351338"/>
          </a:xfrm>
          <a:prstGeom prst="rect">
            <a:avLst/>
          </a:prstGeom>
        </p:spPr>
        <p:txBody>
          <a:bodyPr/>
          <a:lstStyle>
            <a:lvl1pPr marL="358775" indent="-358775" algn="just">
              <a:defRPr>
                <a:solidFill>
                  <a:srgbClr val="00B0F0"/>
                </a:solidFill>
              </a:defRPr>
            </a:lvl1pPr>
            <a:lvl2pPr>
              <a:buClr>
                <a:srgbClr val="71FC1C"/>
              </a:buClr>
              <a:defRPr>
                <a:solidFill>
                  <a:srgbClr val="1E699D"/>
                </a:solidFill>
              </a:defRPr>
            </a:lvl2pPr>
            <a:lvl3pPr>
              <a:buClr>
                <a:srgbClr val="71FC1C"/>
              </a:buClr>
              <a:defRPr>
                <a:solidFill>
                  <a:srgbClr val="1E699D"/>
                </a:solidFill>
              </a:defRPr>
            </a:lvl3pPr>
            <a:lvl4pPr>
              <a:buClr>
                <a:srgbClr val="71FC1C"/>
              </a:buClr>
              <a:defRPr>
                <a:solidFill>
                  <a:srgbClr val="1E699D"/>
                </a:solidFill>
              </a:defRPr>
            </a:lvl4pPr>
            <a:lvl5pPr>
              <a:buClr>
                <a:srgbClr val="71FC1C"/>
              </a:buClr>
              <a:defRPr>
                <a:solidFill>
                  <a:srgbClr val="1E699D"/>
                </a:solidFill>
              </a:defRPr>
            </a:lvl5pPr>
          </a:lstStyle>
          <a:p>
            <a:pPr lvl="0"/>
            <a:r>
              <a:rPr lang="fr-FR"/>
              <a:t>Cliquez pour modifier</a:t>
            </a:r>
          </a:p>
          <a:p>
            <a:pPr lvl="1"/>
            <a:r>
              <a:rPr lang="fr-FR"/>
              <a:t>Deuxième niveau</a:t>
            </a:r>
          </a:p>
          <a:p>
            <a:pPr lvl="2"/>
            <a:r>
              <a:rPr lang="fr-FR"/>
              <a:t>Troisième niveau</a:t>
            </a:r>
          </a:p>
        </p:txBody>
      </p:sp>
      <p:sp>
        <p:nvSpPr>
          <p:cNvPr id="12" name="Title 1">
            <a:extLst>
              <a:ext uri="{FF2B5EF4-FFF2-40B4-BE49-F238E27FC236}">
                <a16:creationId xmlns:a16="http://schemas.microsoft.com/office/drawing/2014/main" id="{220A913A-1893-4F44-B347-CE7F748A1B2E}"/>
              </a:ext>
            </a:extLst>
          </p:cNvPr>
          <p:cNvSpPr>
            <a:spLocks noGrp="1"/>
          </p:cNvSpPr>
          <p:nvPr>
            <p:ph type="title" hasCustomPrompt="1"/>
          </p:nvPr>
        </p:nvSpPr>
        <p:spPr>
          <a:xfrm>
            <a:off x="586503" y="365127"/>
            <a:ext cx="9570884" cy="614684"/>
          </a:xfrm>
          <a:prstGeom prst="rect">
            <a:avLst/>
          </a:prstGeom>
        </p:spPr>
        <p:txBody>
          <a:bodyPr>
            <a:normAutofit/>
          </a:bodyPr>
          <a:lstStyle>
            <a:lvl1pPr>
              <a:defRPr sz="3200">
                <a:solidFill>
                  <a:srgbClr val="1E699D"/>
                </a:solidFill>
                <a:latin typeface="Futura Medium" charset="0"/>
                <a:ea typeface="Futura Medium" charset="0"/>
                <a:cs typeface="Futura Medium" charset="0"/>
              </a:defRPr>
            </a:lvl1pPr>
          </a:lstStyle>
          <a:p>
            <a:r>
              <a:rPr lang="fr-FR"/>
              <a:t>Cliquez pour modifier le titre</a:t>
            </a:r>
            <a:endParaRPr lang="en-US"/>
          </a:p>
        </p:txBody>
      </p:sp>
      <p:sp>
        <p:nvSpPr>
          <p:cNvPr id="14" name="Espace réservé du numéro de diapositive 2">
            <a:extLst>
              <a:ext uri="{FF2B5EF4-FFF2-40B4-BE49-F238E27FC236}">
                <a16:creationId xmlns:a16="http://schemas.microsoft.com/office/drawing/2014/main" id="{66007452-C68C-487F-83C1-637F3D720D1E}"/>
              </a:ext>
            </a:extLst>
          </p:cNvPr>
          <p:cNvSpPr>
            <a:spLocks noGrp="1"/>
          </p:cNvSpPr>
          <p:nvPr>
            <p:ph type="sldNum" sz="quarter" idx="10"/>
          </p:nvPr>
        </p:nvSpPr>
        <p:spPr>
          <a:xfrm>
            <a:off x="11120926" y="6388815"/>
            <a:ext cx="844039" cy="365125"/>
          </a:xfrm>
        </p:spPr>
        <p:txBody>
          <a:bodyPr/>
          <a:lstStyle/>
          <a:p>
            <a:fld id="{9FCF0D27-783A-4A41-A067-B898C8DC56C7}" type="slidenum">
              <a:rPr lang="fr-FR" smtClean="0">
                <a:solidFill>
                  <a:srgbClr val="1E699D">
                    <a:lumMod val="50000"/>
                    <a:lumOff val="50000"/>
                  </a:srgbClr>
                </a:solidFill>
              </a:rPr>
              <a:pPr/>
              <a:t>‹nr.›</a:t>
            </a:fld>
            <a:endParaRPr lang="fr-FR">
              <a:solidFill>
                <a:srgbClr val="1E699D">
                  <a:lumMod val="50000"/>
                  <a:lumOff val="50000"/>
                </a:srgbClr>
              </a:solidFill>
            </a:endParaRPr>
          </a:p>
        </p:txBody>
      </p:sp>
    </p:spTree>
    <p:extLst>
      <p:ext uri="{BB962C8B-B14F-4D97-AF65-F5344CB8AC3E}">
        <p14:creationId xmlns:p14="http://schemas.microsoft.com/office/powerpoint/2010/main" val="2913426903"/>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Titre seul">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59BE6678-5723-479F-9F60-F37F79D98E47}"/>
              </a:ext>
            </a:extLst>
          </p:cNvPr>
          <p:cNvSpPr>
            <a:spLocks noGrp="1"/>
          </p:cNvSpPr>
          <p:nvPr>
            <p:ph type="title" hasCustomPrompt="1"/>
          </p:nvPr>
        </p:nvSpPr>
        <p:spPr>
          <a:xfrm>
            <a:off x="586503" y="365127"/>
            <a:ext cx="9570884" cy="614684"/>
          </a:xfrm>
          <a:prstGeom prst="rect">
            <a:avLst/>
          </a:prstGeom>
        </p:spPr>
        <p:txBody>
          <a:bodyPr>
            <a:normAutofit/>
          </a:bodyPr>
          <a:lstStyle>
            <a:lvl1pPr>
              <a:defRPr sz="3200">
                <a:solidFill>
                  <a:srgbClr val="1E699D"/>
                </a:solidFill>
                <a:latin typeface="Futura Medium" charset="0"/>
                <a:ea typeface="Futura Medium" charset="0"/>
                <a:cs typeface="Futura Medium" charset="0"/>
              </a:defRPr>
            </a:lvl1pPr>
          </a:lstStyle>
          <a:p>
            <a:r>
              <a:rPr lang="fr-FR"/>
              <a:t>Cliquez pour modifier le titre</a:t>
            </a:r>
            <a:endParaRPr lang="en-US"/>
          </a:p>
        </p:txBody>
      </p:sp>
      <p:sp>
        <p:nvSpPr>
          <p:cNvPr id="12" name="Espace réservé du numéro de diapositive 2">
            <a:extLst>
              <a:ext uri="{FF2B5EF4-FFF2-40B4-BE49-F238E27FC236}">
                <a16:creationId xmlns:a16="http://schemas.microsoft.com/office/drawing/2014/main" id="{AB004553-05E8-487D-A419-086617D0B5E2}"/>
              </a:ext>
            </a:extLst>
          </p:cNvPr>
          <p:cNvSpPr>
            <a:spLocks noGrp="1"/>
          </p:cNvSpPr>
          <p:nvPr>
            <p:ph type="sldNum" sz="quarter" idx="10"/>
          </p:nvPr>
        </p:nvSpPr>
        <p:spPr>
          <a:xfrm>
            <a:off x="11120926" y="6388815"/>
            <a:ext cx="844039" cy="365125"/>
          </a:xfrm>
        </p:spPr>
        <p:txBody>
          <a:bodyPr/>
          <a:lstStyle/>
          <a:p>
            <a:fld id="{9FCF0D27-783A-4A41-A067-B898C8DC56C7}" type="slidenum">
              <a:rPr lang="fr-FR" smtClean="0">
                <a:solidFill>
                  <a:srgbClr val="1E699D">
                    <a:lumMod val="50000"/>
                    <a:lumOff val="50000"/>
                  </a:srgbClr>
                </a:solidFill>
              </a:rPr>
              <a:pPr/>
              <a:t>‹nr.›</a:t>
            </a:fld>
            <a:endParaRPr lang="fr-FR">
              <a:solidFill>
                <a:srgbClr val="1E699D">
                  <a:lumMod val="50000"/>
                  <a:lumOff val="50000"/>
                </a:srgbClr>
              </a:solidFill>
            </a:endParaRPr>
          </a:p>
        </p:txBody>
      </p:sp>
    </p:spTree>
    <p:extLst>
      <p:ext uri="{BB962C8B-B14F-4D97-AF65-F5344CB8AC3E}">
        <p14:creationId xmlns:p14="http://schemas.microsoft.com/office/powerpoint/2010/main" val="1003198889"/>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6" name="Espace réservé du numéro de diapositive 2">
            <a:extLst>
              <a:ext uri="{FF2B5EF4-FFF2-40B4-BE49-F238E27FC236}">
                <a16:creationId xmlns:a16="http://schemas.microsoft.com/office/drawing/2014/main" id="{86C5B906-53C9-4435-9375-23E342610276}"/>
              </a:ext>
            </a:extLst>
          </p:cNvPr>
          <p:cNvSpPr>
            <a:spLocks noGrp="1"/>
          </p:cNvSpPr>
          <p:nvPr>
            <p:ph type="sldNum" sz="quarter" idx="10"/>
          </p:nvPr>
        </p:nvSpPr>
        <p:spPr>
          <a:xfrm>
            <a:off x="11120926" y="6388815"/>
            <a:ext cx="844039" cy="365125"/>
          </a:xfrm>
        </p:spPr>
        <p:txBody>
          <a:bodyPr/>
          <a:lstStyle/>
          <a:p>
            <a:fld id="{9FCF0D27-783A-4A41-A067-B898C8DC56C7}" type="slidenum">
              <a:rPr lang="fr-FR" smtClean="0">
                <a:solidFill>
                  <a:srgbClr val="1E699D">
                    <a:lumMod val="50000"/>
                    <a:lumOff val="50000"/>
                  </a:srgbClr>
                </a:solidFill>
              </a:rPr>
              <a:pPr/>
              <a:t>‹nr.›</a:t>
            </a:fld>
            <a:endParaRPr lang="fr-FR">
              <a:solidFill>
                <a:srgbClr val="1E699D">
                  <a:lumMod val="50000"/>
                  <a:lumOff val="50000"/>
                </a:srgbClr>
              </a:solidFill>
            </a:endParaRPr>
          </a:p>
        </p:txBody>
      </p:sp>
    </p:spTree>
    <p:extLst>
      <p:ext uri="{BB962C8B-B14F-4D97-AF65-F5344CB8AC3E}">
        <p14:creationId xmlns:p14="http://schemas.microsoft.com/office/powerpoint/2010/main" val="2398130570"/>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Image 50%">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77493" y="272300"/>
            <a:ext cx="5278419" cy="900743"/>
          </a:xfrm>
          <a:prstGeom prst="rect">
            <a:avLst/>
          </a:prstGeom>
        </p:spPr>
        <p:txBody>
          <a:bodyPr anchor="b">
            <a:normAutofit/>
          </a:bodyPr>
          <a:lstStyle>
            <a:lvl1pPr algn="just">
              <a:defRPr sz="2800">
                <a:solidFill>
                  <a:srgbClr val="1E699D"/>
                </a:solidFill>
                <a:latin typeface="Futura Medium" charset="0"/>
                <a:ea typeface="Futura Medium" charset="0"/>
                <a:cs typeface="Futura Medium" charset="0"/>
              </a:defRPr>
            </a:lvl1pPr>
          </a:lstStyle>
          <a:p>
            <a:r>
              <a:rPr lang="fr-FR"/>
              <a:t>Cliquez pour modifier le titre</a:t>
            </a:r>
            <a:endParaRPr lang="en-US"/>
          </a:p>
        </p:txBody>
      </p:sp>
      <p:sp>
        <p:nvSpPr>
          <p:cNvPr id="3" name="Picture Placeholder 2"/>
          <p:cNvSpPr>
            <a:spLocks noGrp="1" noChangeAspect="1"/>
          </p:cNvSpPr>
          <p:nvPr>
            <p:ph type="pic" idx="1"/>
          </p:nvPr>
        </p:nvSpPr>
        <p:spPr>
          <a:xfrm>
            <a:off x="6122221" y="0"/>
            <a:ext cx="6069780" cy="6858000"/>
          </a:xfrm>
          <a:prstGeom prst="rect">
            <a:avLst/>
          </a:prstGeom>
        </p:spPr>
        <p:txBody>
          <a:bodyPr anchor="t"/>
          <a:lstStyle>
            <a:lvl1pPr marL="0" indent="0" algn="ctr">
              <a:buNone/>
              <a:defRPr sz="3200">
                <a:solidFill>
                  <a:srgbClr val="71FC1C"/>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a:p>
            <a:endParaRPr lang="fr-FR"/>
          </a:p>
          <a:p>
            <a:endParaRPr lang="fr-FR"/>
          </a:p>
          <a:p>
            <a:endParaRPr lang="fr-FR"/>
          </a:p>
          <a:p>
            <a:r>
              <a:rPr lang="fr-FR"/>
              <a:t>Cliquez sur l'icône pour ajouter une image</a:t>
            </a:r>
            <a:endParaRPr lang="en-US"/>
          </a:p>
        </p:txBody>
      </p:sp>
      <p:sp>
        <p:nvSpPr>
          <p:cNvPr id="4" name="Text Placeholder 3"/>
          <p:cNvSpPr>
            <a:spLocks noGrp="1"/>
          </p:cNvSpPr>
          <p:nvPr>
            <p:ph type="body" sz="half" idx="2"/>
          </p:nvPr>
        </p:nvSpPr>
        <p:spPr>
          <a:xfrm>
            <a:off x="659805" y="1589519"/>
            <a:ext cx="5278417" cy="4545811"/>
          </a:xfrm>
          <a:prstGeom prst="rect">
            <a:avLst/>
          </a:prstGeom>
        </p:spPr>
        <p:txBody>
          <a:bodyPr/>
          <a:lstStyle>
            <a:lvl1pPr marL="0" indent="0" algn="just">
              <a:buNone/>
              <a:defRPr sz="2000">
                <a:solidFill>
                  <a:srgbClr val="00B0F0"/>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sp>
        <p:nvSpPr>
          <p:cNvPr id="9" name="Slide Number Placeholder 6"/>
          <p:cNvSpPr>
            <a:spLocks noGrp="1"/>
          </p:cNvSpPr>
          <p:nvPr>
            <p:ph type="sldNum" sz="quarter" idx="12"/>
          </p:nvPr>
        </p:nvSpPr>
        <p:spPr>
          <a:xfrm>
            <a:off x="5197586" y="6408508"/>
            <a:ext cx="740636" cy="365125"/>
          </a:xfrm>
          <a:prstGeom prst="rect">
            <a:avLst/>
          </a:prstGeom>
        </p:spPr>
        <p:txBody>
          <a:bodyPr/>
          <a:lstStyle>
            <a:lvl1pPr algn="l">
              <a:defRPr sz="1200">
                <a:solidFill>
                  <a:schemeClr val="tx1">
                    <a:lumMod val="50000"/>
                    <a:lumOff val="50000"/>
                  </a:schemeClr>
                </a:solidFill>
              </a:defRPr>
            </a:lvl1pPr>
          </a:lstStyle>
          <a:p>
            <a:fld id="{9FCF0D27-783A-4A41-A067-B898C8DC56C7}" type="slidenum">
              <a:rPr lang="fr-FR" smtClean="0">
                <a:solidFill>
                  <a:srgbClr val="1E699D">
                    <a:lumMod val="50000"/>
                    <a:lumOff val="50000"/>
                  </a:srgbClr>
                </a:solidFill>
              </a:rPr>
              <a:pPr/>
              <a:t>‹nr.›</a:t>
            </a:fld>
            <a:endParaRPr lang="fr-FR">
              <a:solidFill>
                <a:srgbClr val="1E699D">
                  <a:lumMod val="50000"/>
                  <a:lumOff val="50000"/>
                </a:srgbClr>
              </a:solidFill>
            </a:endParaRPr>
          </a:p>
        </p:txBody>
      </p:sp>
    </p:spTree>
    <p:extLst>
      <p:ext uri="{BB962C8B-B14F-4D97-AF65-F5344CB8AC3E}">
        <p14:creationId xmlns:p14="http://schemas.microsoft.com/office/powerpoint/2010/main" val="1687197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10.xml.rels><?xml version="1.0" encoding="UTF-8" standalone="yes"?>
<Relationships xmlns="http://schemas.openxmlformats.org/package/2006/relationships"><Relationship Id="rId13" Type="http://schemas.openxmlformats.org/officeDocument/2006/relationships/slideLayout" Target="../slideLayouts/slideLayout130.xml"/><Relationship Id="rId18" Type="http://schemas.openxmlformats.org/officeDocument/2006/relationships/slideLayout" Target="../slideLayouts/slideLayout135.xml"/><Relationship Id="rId26" Type="http://schemas.openxmlformats.org/officeDocument/2006/relationships/slideLayout" Target="../slideLayouts/slideLayout143.xml"/><Relationship Id="rId39" Type="http://schemas.openxmlformats.org/officeDocument/2006/relationships/slideLayout" Target="../slideLayouts/slideLayout156.xml"/><Relationship Id="rId21" Type="http://schemas.openxmlformats.org/officeDocument/2006/relationships/slideLayout" Target="../slideLayouts/slideLayout138.xml"/><Relationship Id="rId34" Type="http://schemas.openxmlformats.org/officeDocument/2006/relationships/slideLayout" Target="../slideLayouts/slideLayout151.xml"/><Relationship Id="rId42" Type="http://schemas.openxmlformats.org/officeDocument/2006/relationships/slideLayout" Target="../slideLayouts/slideLayout159.xml"/><Relationship Id="rId47" Type="http://schemas.openxmlformats.org/officeDocument/2006/relationships/slideLayout" Target="../slideLayouts/slideLayout164.xml"/><Relationship Id="rId50" Type="http://schemas.openxmlformats.org/officeDocument/2006/relationships/slideLayout" Target="../slideLayouts/slideLayout167.xml"/><Relationship Id="rId7" Type="http://schemas.openxmlformats.org/officeDocument/2006/relationships/slideLayout" Target="../slideLayouts/slideLayout124.xml"/><Relationship Id="rId2" Type="http://schemas.openxmlformats.org/officeDocument/2006/relationships/slideLayout" Target="../slideLayouts/slideLayout119.xml"/><Relationship Id="rId16" Type="http://schemas.openxmlformats.org/officeDocument/2006/relationships/slideLayout" Target="../slideLayouts/slideLayout133.xml"/><Relationship Id="rId29" Type="http://schemas.openxmlformats.org/officeDocument/2006/relationships/slideLayout" Target="../slideLayouts/slideLayout146.xml"/><Relationship Id="rId11" Type="http://schemas.openxmlformats.org/officeDocument/2006/relationships/slideLayout" Target="../slideLayouts/slideLayout128.xml"/><Relationship Id="rId24" Type="http://schemas.openxmlformats.org/officeDocument/2006/relationships/slideLayout" Target="../slideLayouts/slideLayout141.xml"/><Relationship Id="rId32" Type="http://schemas.openxmlformats.org/officeDocument/2006/relationships/slideLayout" Target="../slideLayouts/slideLayout149.xml"/><Relationship Id="rId37" Type="http://schemas.openxmlformats.org/officeDocument/2006/relationships/slideLayout" Target="../slideLayouts/slideLayout154.xml"/><Relationship Id="rId40" Type="http://schemas.openxmlformats.org/officeDocument/2006/relationships/slideLayout" Target="../slideLayouts/slideLayout157.xml"/><Relationship Id="rId45" Type="http://schemas.openxmlformats.org/officeDocument/2006/relationships/slideLayout" Target="../slideLayouts/slideLayout162.xml"/><Relationship Id="rId5" Type="http://schemas.openxmlformats.org/officeDocument/2006/relationships/slideLayout" Target="../slideLayouts/slideLayout122.xml"/><Relationship Id="rId15" Type="http://schemas.openxmlformats.org/officeDocument/2006/relationships/slideLayout" Target="../slideLayouts/slideLayout132.xml"/><Relationship Id="rId23" Type="http://schemas.openxmlformats.org/officeDocument/2006/relationships/slideLayout" Target="../slideLayouts/slideLayout140.xml"/><Relationship Id="rId28" Type="http://schemas.openxmlformats.org/officeDocument/2006/relationships/slideLayout" Target="../slideLayouts/slideLayout145.xml"/><Relationship Id="rId36" Type="http://schemas.openxmlformats.org/officeDocument/2006/relationships/slideLayout" Target="../slideLayouts/slideLayout153.xml"/><Relationship Id="rId49" Type="http://schemas.openxmlformats.org/officeDocument/2006/relationships/slideLayout" Target="../slideLayouts/slideLayout166.xml"/><Relationship Id="rId10" Type="http://schemas.openxmlformats.org/officeDocument/2006/relationships/slideLayout" Target="../slideLayouts/slideLayout127.xml"/><Relationship Id="rId19" Type="http://schemas.openxmlformats.org/officeDocument/2006/relationships/slideLayout" Target="../slideLayouts/slideLayout136.xml"/><Relationship Id="rId31" Type="http://schemas.openxmlformats.org/officeDocument/2006/relationships/slideLayout" Target="../slideLayouts/slideLayout148.xml"/><Relationship Id="rId44" Type="http://schemas.openxmlformats.org/officeDocument/2006/relationships/slideLayout" Target="../slideLayouts/slideLayout161.xml"/><Relationship Id="rId52" Type="http://schemas.openxmlformats.org/officeDocument/2006/relationships/theme" Target="../theme/theme10.xml"/><Relationship Id="rId4" Type="http://schemas.openxmlformats.org/officeDocument/2006/relationships/slideLayout" Target="../slideLayouts/slideLayout121.xml"/><Relationship Id="rId9" Type="http://schemas.openxmlformats.org/officeDocument/2006/relationships/slideLayout" Target="../slideLayouts/slideLayout126.xml"/><Relationship Id="rId14" Type="http://schemas.openxmlformats.org/officeDocument/2006/relationships/slideLayout" Target="../slideLayouts/slideLayout131.xml"/><Relationship Id="rId22" Type="http://schemas.openxmlformats.org/officeDocument/2006/relationships/slideLayout" Target="../slideLayouts/slideLayout139.xml"/><Relationship Id="rId27" Type="http://schemas.openxmlformats.org/officeDocument/2006/relationships/slideLayout" Target="../slideLayouts/slideLayout144.xml"/><Relationship Id="rId30" Type="http://schemas.openxmlformats.org/officeDocument/2006/relationships/slideLayout" Target="../slideLayouts/slideLayout147.xml"/><Relationship Id="rId35" Type="http://schemas.openxmlformats.org/officeDocument/2006/relationships/slideLayout" Target="../slideLayouts/slideLayout152.xml"/><Relationship Id="rId43" Type="http://schemas.openxmlformats.org/officeDocument/2006/relationships/slideLayout" Target="../slideLayouts/slideLayout160.xml"/><Relationship Id="rId48" Type="http://schemas.openxmlformats.org/officeDocument/2006/relationships/slideLayout" Target="../slideLayouts/slideLayout165.xml"/><Relationship Id="rId8" Type="http://schemas.openxmlformats.org/officeDocument/2006/relationships/slideLayout" Target="../slideLayouts/slideLayout125.xml"/><Relationship Id="rId51" Type="http://schemas.openxmlformats.org/officeDocument/2006/relationships/slideLayout" Target="../slideLayouts/slideLayout168.xml"/><Relationship Id="rId3" Type="http://schemas.openxmlformats.org/officeDocument/2006/relationships/slideLayout" Target="../slideLayouts/slideLayout120.xml"/><Relationship Id="rId12" Type="http://schemas.openxmlformats.org/officeDocument/2006/relationships/slideLayout" Target="../slideLayouts/slideLayout129.xml"/><Relationship Id="rId17" Type="http://schemas.openxmlformats.org/officeDocument/2006/relationships/slideLayout" Target="../slideLayouts/slideLayout134.xml"/><Relationship Id="rId25" Type="http://schemas.openxmlformats.org/officeDocument/2006/relationships/slideLayout" Target="../slideLayouts/slideLayout142.xml"/><Relationship Id="rId33" Type="http://schemas.openxmlformats.org/officeDocument/2006/relationships/slideLayout" Target="../slideLayouts/slideLayout150.xml"/><Relationship Id="rId38" Type="http://schemas.openxmlformats.org/officeDocument/2006/relationships/slideLayout" Target="../slideLayouts/slideLayout155.xml"/><Relationship Id="rId46" Type="http://schemas.openxmlformats.org/officeDocument/2006/relationships/slideLayout" Target="../slideLayouts/slideLayout163.xml"/><Relationship Id="rId20" Type="http://schemas.openxmlformats.org/officeDocument/2006/relationships/slideLayout" Target="../slideLayouts/slideLayout137.xml"/><Relationship Id="rId41" Type="http://schemas.openxmlformats.org/officeDocument/2006/relationships/slideLayout" Target="../slideLayouts/slideLayout158.xml"/><Relationship Id="rId1" Type="http://schemas.openxmlformats.org/officeDocument/2006/relationships/slideLayout" Target="../slideLayouts/slideLayout118.xml"/><Relationship Id="rId6" Type="http://schemas.openxmlformats.org/officeDocument/2006/relationships/slideLayout" Target="../slideLayouts/slideLayout123.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4.xml"/><Relationship Id="rId13" Type="http://schemas.openxmlformats.org/officeDocument/2006/relationships/theme" Target="../theme/theme2.xml"/><Relationship Id="rId3" Type="http://schemas.openxmlformats.org/officeDocument/2006/relationships/slideLayout" Target="../slideLayouts/slideLayout19.xml"/><Relationship Id="rId7" Type="http://schemas.openxmlformats.org/officeDocument/2006/relationships/slideLayout" Target="../slideLayouts/slideLayout23.xml"/><Relationship Id="rId12" Type="http://schemas.openxmlformats.org/officeDocument/2006/relationships/slideLayout" Target="../slideLayouts/slideLayout28.xml"/><Relationship Id="rId2" Type="http://schemas.openxmlformats.org/officeDocument/2006/relationships/slideLayout" Target="../slideLayouts/slideLayout18.xml"/><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slideLayout" Target="../slideLayouts/slideLayout27.xml"/><Relationship Id="rId5" Type="http://schemas.openxmlformats.org/officeDocument/2006/relationships/slideLayout" Target="../slideLayouts/slideLayout21.xml"/><Relationship Id="rId10" Type="http://schemas.openxmlformats.org/officeDocument/2006/relationships/slideLayout" Target="../slideLayouts/slideLayout26.xml"/><Relationship Id="rId4" Type="http://schemas.openxmlformats.org/officeDocument/2006/relationships/slideLayout" Target="../slideLayouts/slideLayout20.xml"/><Relationship Id="rId9" Type="http://schemas.openxmlformats.org/officeDocument/2006/relationships/slideLayout" Target="../slideLayouts/slideLayout25.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6.xml"/><Relationship Id="rId13" Type="http://schemas.openxmlformats.org/officeDocument/2006/relationships/slideLayout" Target="../slideLayouts/slideLayout41.xml"/><Relationship Id="rId3" Type="http://schemas.openxmlformats.org/officeDocument/2006/relationships/slideLayout" Target="../slideLayouts/slideLayout31.xml"/><Relationship Id="rId7" Type="http://schemas.openxmlformats.org/officeDocument/2006/relationships/slideLayout" Target="../slideLayouts/slideLayout35.xml"/><Relationship Id="rId12" Type="http://schemas.openxmlformats.org/officeDocument/2006/relationships/slideLayout" Target="../slideLayouts/slideLayout40.xml"/><Relationship Id="rId2" Type="http://schemas.openxmlformats.org/officeDocument/2006/relationships/slideLayout" Target="../slideLayouts/slideLayout30.xml"/><Relationship Id="rId16" Type="http://schemas.openxmlformats.org/officeDocument/2006/relationships/theme" Target="../theme/theme3.xml"/><Relationship Id="rId1" Type="http://schemas.openxmlformats.org/officeDocument/2006/relationships/slideLayout" Target="../slideLayouts/slideLayout29.xml"/><Relationship Id="rId6" Type="http://schemas.openxmlformats.org/officeDocument/2006/relationships/slideLayout" Target="../slideLayouts/slideLayout34.xml"/><Relationship Id="rId11" Type="http://schemas.openxmlformats.org/officeDocument/2006/relationships/slideLayout" Target="../slideLayouts/slideLayout39.xml"/><Relationship Id="rId5" Type="http://schemas.openxmlformats.org/officeDocument/2006/relationships/slideLayout" Target="../slideLayouts/slideLayout33.xml"/><Relationship Id="rId15" Type="http://schemas.openxmlformats.org/officeDocument/2006/relationships/slideLayout" Target="../slideLayouts/slideLayout43.xml"/><Relationship Id="rId10" Type="http://schemas.openxmlformats.org/officeDocument/2006/relationships/slideLayout" Target="../slideLayouts/slideLayout38.xml"/><Relationship Id="rId4" Type="http://schemas.openxmlformats.org/officeDocument/2006/relationships/slideLayout" Target="../slideLayouts/slideLayout32.xml"/><Relationship Id="rId9" Type="http://schemas.openxmlformats.org/officeDocument/2006/relationships/slideLayout" Target="../slideLayouts/slideLayout37.xml"/><Relationship Id="rId14" Type="http://schemas.openxmlformats.org/officeDocument/2006/relationships/slideLayout" Target="../slideLayouts/slideLayout4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1.xml"/><Relationship Id="rId13" Type="http://schemas.openxmlformats.org/officeDocument/2006/relationships/slideLayout" Target="../slideLayouts/slideLayout56.xml"/><Relationship Id="rId3" Type="http://schemas.openxmlformats.org/officeDocument/2006/relationships/slideLayout" Target="../slideLayouts/slideLayout46.xml"/><Relationship Id="rId7" Type="http://schemas.openxmlformats.org/officeDocument/2006/relationships/slideLayout" Target="../slideLayouts/slideLayout50.xml"/><Relationship Id="rId12" Type="http://schemas.openxmlformats.org/officeDocument/2006/relationships/slideLayout" Target="../slideLayouts/slideLayout55.xml"/><Relationship Id="rId2" Type="http://schemas.openxmlformats.org/officeDocument/2006/relationships/slideLayout" Target="../slideLayouts/slideLayout45.xml"/><Relationship Id="rId1" Type="http://schemas.openxmlformats.org/officeDocument/2006/relationships/slideLayout" Target="../slideLayouts/slideLayout44.xml"/><Relationship Id="rId6" Type="http://schemas.openxmlformats.org/officeDocument/2006/relationships/slideLayout" Target="../slideLayouts/slideLayout49.xml"/><Relationship Id="rId11" Type="http://schemas.openxmlformats.org/officeDocument/2006/relationships/slideLayout" Target="../slideLayouts/slideLayout54.xml"/><Relationship Id="rId5" Type="http://schemas.openxmlformats.org/officeDocument/2006/relationships/slideLayout" Target="../slideLayouts/slideLayout48.xml"/><Relationship Id="rId10" Type="http://schemas.openxmlformats.org/officeDocument/2006/relationships/slideLayout" Target="../slideLayouts/slideLayout53.xml"/><Relationship Id="rId4" Type="http://schemas.openxmlformats.org/officeDocument/2006/relationships/slideLayout" Target="../slideLayouts/slideLayout47.xml"/><Relationship Id="rId9" Type="http://schemas.openxmlformats.org/officeDocument/2006/relationships/slideLayout" Target="../slideLayouts/slideLayout52.xml"/><Relationship Id="rId14"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64.xml"/><Relationship Id="rId3" Type="http://schemas.openxmlformats.org/officeDocument/2006/relationships/slideLayout" Target="../slideLayouts/slideLayout59.xml"/><Relationship Id="rId7" Type="http://schemas.openxmlformats.org/officeDocument/2006/relationships/slideLayout" Target="../slideLayouts/slideLayout63.xml"/><Relationship Id="rId12" Type="http://schemas.openxmlformats.org/officeDocument/2006/relationships/theme" Target="../theme/theme5.xml"/><Relationship Id="rId2" Type="http://schemas.openxmlformats.org/officeDocument/2006/relationships/slideLayout" Target="../slideLayouts/slideLayout58.xml"/><Relationship Id="rId1" Type="http://schemas.openxmlformats.org/officeDocument/2006/relationships/slideLayout" Target="../slideLayouts/slideLayout57.xml"/><Relationship Id="rId6" Type="http://schemas.openxmlformats.org/officeDocument/2006/relationships/slideLayout" Target="../slideLayouts/slideLayout62.xml"/><Relationship Id="rId11" Type="http://schemas.openxmlformats.org/officeDocument/2006/relationships/slideLayout" Target="../slideLayouts/slideLayout67.xml"/><Relationship Id="rId5" Type="http://schemas.openxmlformats.org/officeDocument/2006/relationships/slideLayout" Target="../slideLayouts/slideLayout61.xml"/><Relationship Id="rId10" Type="http://schemas.openxmlformats.org/officeDocument/2006/relationships/slideLayout" Target="../slideLayouts/slideLayout66.xml"/><Relationship Id="rId4" Type="http://schemas.openxmlformats.org/officeDocument/2006/relationships/slideLayout" Target="../slideLayouts/slideLayout60.xml"/><Relationship Id="rId9" Type="http://schemas.openxmlformats.org/officeDocument/2006/relationships/slideLayout" Target="../slideLayouts/slideLayout65.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75.xml"/><Relationship Id="rId13" Type="http://schemas.openxmlformats.org/officeDocument/2006/relationships/slideLayout" Target="../slideLayouts/slideLayout80.xml"/><Relationship Id="rId3" Type="http://schemas.openxmlformats.org/officeDocument/2006/relationships/slideLayout" Target="../slideLayouts/slideLayout70.xml"/><Relationship Id="rId7" Type="http://schemas.openxmlformats.org/officeDocument/2006/relationships/slideLayout" Target="../slideLayouts/slideLayout74.xml"/><Relationship Id="rId12" Type="http://schemas.openxmlformats.org/officeDocument/2006/relationships/slideLayout" Target="../slideLayouts/slideLayout79.xml"/><Relationship Id="rId2" Type="http://schemas.openxmlformats.org/officeDocument/2006/relationships/slideLayout" Target="../slideLayouts/slideLayout69.xml"/><Relationship Id="rId1" Type="http://schemas.openxmlformats.org/officeDocument/2006/relationships/slideLayout" Target="../slideLayouts/slideLayout68.xml"/><Relationship Id="rId6" Type="http://schemas.openxmlformats.org/officeDocument/2006/relationships/slideLayout" Target="../slideLayouts/slideLayout73.xml"/><Relationship Id="rId11" Type="http://schemas.openxmlformats.org/officeDocument/2006/relationships/slideLayout" Target="../slideLayouts/slideLayout78.xml"/><Relationship Id="rId5" Type="http://schemas.openxmlformats.org/officeDocument/2006/relationships/slideLayout" Target="../slideLayouts/slideLayout72.xml"/><Relationship Id="rId10" Type="http://schemas.openxmlformats.org/officeDocument/2006/relationships/slideLayout" Target="../slideLayouts/slideLayout77.xml"/><Relationship Id="rId4" Type="http://schemas.openxmlformats.org/officeDocument/2006/relationships/slideLayout" Target="../slideLayouts/slideLayout71.xml"/><Relationship Id="rId9" Type="http://schemas.openxmlformats.org/officeDocument/2006/relationships/slideLayout" Target="../slideLayouts/slideLayout76.xml"/><Relationship Id="rId14" Type="http://schemas.openxmlformats.org/officeDocument/2006/relationships/theme" Target="../theme/theme6.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88.xml"/><Relationship Id="rId13" Type="http://schemas.openxmlformats.org/officeDocument/2006/relationships/theme" Target="../theme/theme7.xml"/><Relationship Id="rId3" Type="http://schemas.openxmlformats.org/officeDocument/2006/relationships/slideLayout" Target="../slideLayouts/slideLayout83.xml"/><Relationship Id="rId7" Type="http://schemas.openxmlformats.org/officeDocument/2006/relationships/slideLayout" Target="../slideLayouts/slideLayout87.xml"/><Relationship Id="rId12" Type="http://schemas.openxmlformats.org/officeDocument/2006/relationships/slideLayout" Target="../slideLayouts/slideLayout92.xml"/><Relationship Id="rId2" Type="http://schemas.openxmlformats.org/officeDocument/2006/relationships/slideLayout" Target="../slideLayouts/slideLayout82.xml"/><Relationship Id="rId1" Type="http://schemas.openxmlformats.org/officeDocument/2006/relationships/slideLayout" Target="../slideLayouts/slideLayout81.xml"/><Relationship Id="rId6" Type="http://schemas.openxmlformats.org/officeDocument/2006/relationships/slideLayout" Target="../slideLayouts/slideLayout86.xml"/><Relationship Id="rId11" Type="http://schemas.openxmlformats.org/officeDocument/2006/relationships/slideLayout" Target="../slideLayouts/slideLayout91.xml"/><Relationship Id="rId5" Type="http://schemas.openxmlformats.org/officeDocument/2006/relationships/slideLayout" Target="../slideLayouts/slideLayout85.xml"/><Relationship Id="rId10" Type="http://schemas.openxmlformats.org/officeDocument/2006/relationships/slideLayout" Target="../slideLayouts/slideLayout90.xml"/><Relationship Id="rId4" Type="http://schemas.openxmlformats.org/officeDocument/2006/relationships/slideLayout" Target="../slideLayouts/slideLayout84.xml"/><Relationship Id="rId9" Type="http://schemas.openxmlformats.org/officeDocument/2006/relationships/slideLayout" Target="../slideLayouts/slideLayout89.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100.xml"/><Relationship Id="rId13" Type="http://schemas.openxmlformats.org/officeDocument/2006/relationships/theme" Target="../theme/theme8.xml"/><Relationship Id="rId3" Type="http://schemas.openxmlformats.org/officeDocument/2006/relationships/slideLayout" Target="../slideLayouts/slideLayout95.xml"/><Relationship Id="rId7" Type="http://schemas.openxmlformats.org/officeDocument/2006/relationships/slideLayout" Target="../slideLayouts/slideLayout99.xml"/><Relationship Id="rId12" Type="http://schemas.openxmlformats.org/officeDocument/2006/relationships/slideLayout" Target="../slideLayouts/slideLayout104.xml"/><Relationship Id="rId2" Type="http://schemas.openxmlformats.org/officeDocument/2006/relationships/slideLayout" Target="../slideLayouts/slideLayout94.xml"/><Relationship Id="rId1" Type="http://schemas.openxmlformats.org/officeDocument/2006/relationships/slideLayout" Target="../slideLayouts/slideLayout93.xml"/><Relationship Id="rId6" Type="http://schemas.openxmlformats.org/officeDocument/2006/relationships/slideLayout" Target="../slideLayouts/slideLayout98.xml"/><Relationship Id="rId11" Type="http://schemas.openxmlformats.org/officeDocument/2006/relationships/slideLayout" Target="../slideLayouts/slideLayout103.xml"/><Relationship Id="rId5" Type="http://schemas.openxmlformats.org/officeDocument/2006/relationships/slideLayout" Target="../slideLayouts/slideLayout97.xml"/><Relationship Id="rId10" Type="http://schemas.openxmlformats.org/officeDocument/2006/relationships/slideLayout" Target="../slideLayouts/slideLayout102.xml"/><Relationship Id="rId4" Type="http://schemas.openxmlformats.org/officeDocument/2006/relationships/slideLayout" Target="../slideLayouts/slideLayout96.xml"/><Relationship Id="rId9" Type="http://schemas.openxmlformats.org/officeDocument/2006/relationships/slideLayout" Target="../slideLayouts/slideLayout101.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112.xml"/><Relationship Id="rId13" Type="http://schemas.openxmlformats.org/officeDocument/2006/relationships/slideLayout" Target="../slideLayouts/slideLayout117.xml"/><Relationship Id="rId3" Type="http://schemas.openxmlformats.org/officeDocument/2006/relationships/slideLayout" Target="../slideLayouts/slideLayout107.xml"/><Relationship Id="rId7" Type="http://schemas.openxmlformats.org/officeDocument/2006/relationships/slideLayout" Target="../slideLayouts/slideLayout111.xml"/><Relationship Id="rId12" Type="http://schemas.openxmlformats.org/officeDocument/2006/relationships/slideLayout" Target="../slideLayouts/slideLayout116.xml"/><Relationship Id="rId2" Type="http://schemas.openxmlformats.org/officeDocument/2006/relationships/slideLayout" Target="../slideLayouts/slideLayout106.xml"/><Relationship Id="rId1" Type="http://schemas.openxmlformats.org/officeDocument/2006/relationships/slideLayout" Target="../slideLayouts/slideLayout105.xml"/><Relationship Id="rId6" Type="http://schemas.openxmlformats.org/officeDocument/2006/relationships/slideLayout" Target="../slideLayouts/slideLayout110.xml"/><Relationship Id="rId11" Type="http://schemas.openxmlformats.org/officeDocument/2006/relationships/slideLayout" Target="../slideLayouts/slideLayout115.xml"/><Relationship Id="rId5" Type="http://schemas.openxmlformats.org/officeDocument/2006/relationships/slideLayout" Target="../slideLayouts/slideLayout109.xml"/><Relationship Id="rId10" Type="http://schemas.openxmlformats.org/officeDocument/2006/relationships/slideLayout" Target="../slideLayouts/slideLayout114.xml"/><Relationship Id="rId4" Type="http://schemas.openxmlformats.org/officeDocument/2006/relationships/slideLayout" Target="../slideLayouts/slideLayout108.xml"/><Relationship Id="rId9" Type="http://schemas.openxmlformats.org/officeDocument/2006/relationships/slideLayout" Target="../slideLayouts/slideLayout113.xml"/><Relationship Id="rId14" Type="http://schemas.openxmlformats.org/officeDocument/2006/relationships/theme" Target="../theme/theme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3" name="PlaceHolder 1"/>
          <p:cNvSpPr>
            <a:spLocks noGrp="1"/>
          </p:cNvSpPr>
          <p:nvPr>
            <p:ph type="title"/>
          </p:nvPr>
        </p:nvSpPr>
        <p:spPr>
          <a:xfrm>
            <a:off x="609480" y="273600"/>
            <a:ext cx="10972440" cy="1144800"/>
          </a:xfrm>
          <a:prstGeom prst="rect">
            <a:avLst/>
          </a:prstGeom>
        </p:spPr>
        <p:txBody>
          <a:bodyPr lIns="0" tIns="0" rIns="0" bIns="0" anchor="ctr"/>
          <a:lstStyle/>
          <a:p>
            <a:pPr algn="ctr"/>
            <a:r>
              <a:rPr lang="nl" sz="4400" b="0" strike="noStrike" spc="-1">
                <a:latin typeface="Arial"/>
              </a:rPr>
              <a:t>Klik om de opmaak van de titeltekst te bewerken</a:t>
            </a:r>
          </a:p>
        </p:txBody>
      </p:sp>
      <p:sp>
        <p:nvSpPr>
          <p:cNvPr id="44" name="PlaceHolder 2"/>
          <p:cNvSpPr>
            <a:spLocks noGrp="1"/>
          </p:cNvSpPr>
          <p:nvPr>
            <p:ph type="body"/>
          </p:nvPr>
        </p:nvSpPr>
        <p:spPr>
          <a:xfrm>
            <a:off x="609480" y="1604520"/>
            <a:ext cx="10972440" cy="3977280"/>
          </a:xfrm>
          <a:prstGeom prst="rect">
            <a:avLst/>
          </a:prstGeom>
        </p:spPr>
        <p:txBody>
          <a:bodyPr lIns="0" tIns="0" rIns="0" bIns="0">
            <a:normAutofit/>
          </a:bodyPr>
          <a:lstStyle/>
          <a:p>
            <a:pPr marL="432000" indent="-324000">
              <a:spcBef>
                <a:spcPts val="1417"/>
              </a:spcBef>
              <a:buClr>
                <a:srgbClr val="000000"/>
              </a:buClr>
              <a:buSzPct val="45000"/>
              <a:buFont typeface="Wingdings" charset="2"/>
              <a:buChar char=""/>
            </a:pPr>
            <a:r>
              <a:rPr lang="nl" sz="3200" b="0" strike="noStrike" spc="-1">
                <a:latin typeface="Arial"/>
              </a:rPr>
              <a:t>Klik om de opmaak van de tekstomtrek te bewerken</a:t>
            </a:r>
          </a:p>
          <a:p>
            <a:pPr marL="864000" lvl="1" indent="-324000">
              <a:spcBef>
                <a:spcPts val="1134"/>
              </a:spcBef>
              <a:buClr>
                <a:srgbClr val="000000"/>
              </a:buClr>
              <a:buSzPct val="75000"/>
              <a:buFont typeface="Symbol" charset="2"/>
              <a:buChar char=""/>
            </a:pPr>
            <a:r>
              <a:rPr lang="nl" sz="2800" b="0" strike="noStrike" spc="-1">
                <a:latin typeface="Arial"/>
              </a:rPr>
              <a:t>Tweede niveau van het plan</a:t>
            </a:r>
          </a:p>
          <a:p>
            <a:pPr marL="1296000" lvl="2" indent="-288000">
              <a:spcBef>
                <a:spcPts val="850"/>
              </a:spcBef>
              <a:buClr>
                <a:srgbClr val="000000"/>
              </a:buClr>
              <a:buSzPct val="45000"/>
              <a:buFont typeface="Wingdings" charset="2"/>
              <a:buChar char=""/>
            </a:pPr>
            <a:r>
              <a:rPr lang="nl" sz="2400" b="0" strike="noStrike" spc="-1">
                <a:latin typeface="Arial"/>
              </a:rPr>
              <a:t>Derde niveau van het plan</a:t>
            </a:r>
          </a:p>
          <a:p>
            <a:pPr marL="1728000" lvl="3" indent="-216000">
              <a:spcBef>
                <a:spcPts val="567"/>
              </a:spcBef>
              <a:buClr>
                <a:srgbClr val="000000"/>
              </a:buClr>
              <a:buSzPct val="75000"/>
              <a:buFont typeface="Symbol" charset="2"/>
              <a:buChar char=""/>
            </a:pPr>
            <a:r>
              <a:rPr lang="nl" sz="2000" b="0" strike="noStrike" spc="-1">
                <a:latin typeface="Arial"/>
              </a:rPr>
              <a:t>Vierde vliegtuigniveau</a:t>
            </a:r>
          </a:p>
          <a:p>
            <a:pPr marL="2160000" lvl="4" indent="-216000">
              <a:spcBef>
                <a:spcPts val="283"/>
              </a:spcBef>
              <a:buClr>
                <a:srgbClr val="000000"/>
              </a:buClr>
              <a:buSzPct val="45000"/>
              <a:buFont typeface="Wingdings" charset="2"/>
              <a:buChar char=""/>
            </a:pPr>
            <a:r>
              <a:rPr lang="nl" sz="2000" b="0" strike="noStrike" spc="-1">
                <a:latin typeface="Arial"/>
              </a:rPr>
              <a:t>Vijfde planniveau</a:t>
            </a:r>
          </a:p>
          <a:p>
            <a:pPr marL="2592000" lvl="5" indent="-216000">
              <a:spcBef>
                <a:spcPts val="283"/>
              </a:spcBef>
              <a:buClr>
                <a:srgbClr val="000000"/>
              </a:buClr>
              <a:buSzPct val="45000"/>
              <a:buFont typeface="Wingdings" charset="2"/>
              <a:buChar char=""/>
            </a:pPr>
            <a:r>
              <a:rPr lang="nl" sz="2000" b="0" strike="noStrike" spc="-1">
                <a:latin typeface="Arial"/>
              </a:rPr>
              <a:t>Zesde vliegtuigniveau</a:t>
            </a:r>
          </a:p>
          <a:p>
            <a:pPr marL="3024000" lvl="6" indent="-216000">
              <a:spcBef>
                <a:spcPts val="283"/>
              </a:spcBef>
              <a:buClr>
                <a:srgbClr val="000000"/>
              </a:buClr>
              <a:buSzPct val="45000"/>
              <a:buFont typeface="Wingdings" charset="2"/>
              <a:buChar char=""/>
            </a:pPr>
            <a:r>
              <a:rPr lang="nl" sz="2000" b="0" strike="noStrike" spc="-1">
                <a:latin typeface="Arial"/>
              </a:rPr>
              <a:t>Zevende planniveau</a:t>
            </a:r>
          </a:p>
        </p:txBody>
      </p:sp>
    </p:spTree>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 id="2147483706" r:id="rId13"/>
    <p:sldLayoutId id="2147483720" r:id="rId14"/>
    <p:sldLayoutId id="2147483722" r:id="rId15"/>
    <p:sldLayoutId id="2147483723" r:id="rId1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75BFB69-9245-EC58-F1DE-FEB625BD336A}"/>
              </a:ext>
            </a:extLst>
          </p:cNvPr>
          <p:cNvSpPr>
            <a:spLocks noGrp="1"/>
          </p:cNvSpPr>
          <p:nvPr>
            <p:ph type="title"/>
          </p:nvPr>
        </p:nvSpPr>
        <p:spPr>
          <a:xfrm>
            <a:off x="612648" y="502920"/>
            <a:ext cx="10954512" cy="1197864"/>
          </a:xfrm>
          <a:prstGeom prst="rect">
            <a:avLst/>
          </a:prstGeom>
        </p:spPr>
        <p:txBody>
          <a:bodyPr vert="horz" lIns="91440" tIns="45720" rIns="91440" bIns="45720" rtlCol="0" anchor="b">
            <a:normAutofit/>
          </a:bodyPr>
          <a:lstStyle/>
          <a:p>
            <a:r>
              <a:rPr lang="en-US" dirty="0"/>
              <a:t>Click to edit Master title style</a:t>
            </a:r>
          </a:p>
        </p:txBody>
      </p:sp>
      <p:sp>
        <p:nvSpPr>
          <p:cNvPr id="3" name="Text Placeholder 2">
            <a:extLst>
              <a:ext uri="{FF2B5EF4-FFF2-40B4-BE49-F238E27FC236}">
                <a16:creationId xmlns:a16="http://schemas.microsoft.com/office/drawing/2014/main" id="{5516AFD5-5144-C460-0CA4-644BC4A93C02}"/>
              </a:ext>
            </a:extLst>
          </p:cNvPr>
          <p:cNvSpPr>
            <a:spLocks noGrp="1"/>
          </p:cNvSpPr>
          <p:nvPr>
            <p:ph type="body" idx="1"/>
          </p:nvPr>
        </p:nvSpPr>
        <p:spPr>
          <a:xfrm>
            <a:off x="612648" y="1801368"/>
            <a:ext cx="10954512" cy="4480560"/>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a:extLst>
              <a:ext uri="{FF2B5EF4-FFF2-40B4-BE49-F238E27FC236}">
                <a16:creationId xmlns:a16="http://schemas.microsoft.com/office/drawing/2014/main" id="{D4E1B7C8-DA74-800B-EE14-A39E9DB32DE4}"/>
              </a:ext>
            </a:extLst>
          </p:cNvPr>
          <p:cNvSpPr>
            <a:spLocks noGrp="1"/>
          </p:cNvSpPr>
          <p:nvPr>
            <p:ph type="ftr" sz="quarter" idx="3"/>
          </p:nvPr>
        </p:nvSpPr>
        <p:spPr>
          <a:xfrm>
            <a:off x="612648" y="6318504"/>
            <a:ext cx="4096512" cy="365760"/>
          </a:xfrm>
          <a:prstGeom prst="rect">
            <a:avLst/>
          </a:prstGeom>
        </p:spPr>
        <p:txBody>
          <a:bodyPr vert="horz" lIns="91440" tIns="45720" rIns="91440" bIns="45720" rtlCol="0" anchor="ctr"/>
          <a:lstStyle>
            <a:lvl1pPr algn="l">
              <a:defRPr sz="850">
                <a:solidFill>
                  <a:schemeClr val="tx1"/>
                </a:solidFill>
              </a:defRPr>
            </a:lvl1pPr>
          </a:lstStyle>
          <a:p>
            <a:r>
              <a:rPr lang="en-US" dirty="0"/>
              <a:t>Sample Footer Text</a:t>
            </a:r>
          </a:p>
        </p:txBody>
      </p:sp>
      <p:sp>
        <p:nvSpPr>
          <p:cNvPr id="4" name="Date Placeholder 3">
            <a:extLst>
              <a:ext uri="{FF2B5EF4-FFF2-40B4-BE49-F238E27FC236}">
                <a16:creationId xmlns:a16="http://schemas.microsoft.com/office/drawing/2014/main" id="{3995753E-AF8A-7E04-8A1A-205B755A0215}"/>
              </a:ext>
            </a:extLst>
          </p:cNvPr>
          <p:cNvSpPr>
            <a:spLocks noGrp="1"/>
          </p:cNvSpPr>
          <p:nvPr>
            <p:ph type="dt" sz="half" idx="2"/>
          </p:nvPr>
        </p:nvSpPr>
        <p:spPr>
          <a:xfrm>
            <a:off x="8430768" y="6318504"/>
            <a:ext cx="3136392" cy="365760"/>
          </a:xfrm>
          <a:prstGeom prst="rect">
            <a:avLst/>
          </a:prstGeom>
        </p:spPr>
        <p:txBody>
          <a:bodyPr vert="horz" lIns="91440" tIns="45720" rIns="91440" bIns="45720" rtlCol="0" anchor="ctr"/>
          <a:lstStyle>
            <a:lvl1pPr algn="r">
              <a:defRPr sz="850">
                <a:solidFill>
                  <a:schemeClr val="tx1"/>
                </a:solidFill>
              </a:defRPr>
            </a:lvl1pPr>
          </a:lstStyle>
          <a:p>
            <a:fld id="{FD1C4689-B28D-4D3C-8B05-9ABB967E2A3E}" type="datetime1">
              <a:rPr lang="en-US" smtClean="0"/>
              <a:t>3/25/2026</a:t>
            </a:fld>
            <a:endParaRPr lang="en-US" dirty="0"/>
          </a:p>
        </p:txBody>
      </p:sp>
      <p:sp>
        <p:nvSpPr>
          <p:cNvPr id="6" name="Slide Number Placeholder 5">
            <a:extLst>
              <a:ext uri="{FF2B5EF4-FFF2-40B4-BE49-F238E27FC236}">
                <a16:creationId xmlns:a16="http://schemas.microsoft.com/office/drawing/2014/main" id="{7AC1647D-0DF0-CA1B-F723-EF7B8F508DB7}"/>
              </a:ext>
            </a:extLst>
          </p:cNvPr>
          <p:cNvSpPr>
            <a:spLocks noGrp="1"/>
          </p:cNvSpPr>
          <p:nvPr>
            <p:ph type="sldNum" sz="quarter" idx="4"/>
          </p:nvPr>
        </p:nvSpPr>
        <p:spPr>
          <a:xfrm>
            <a:off x="11484864" y="6318504"/>
            <a:ext cx="493776" cy="365760"/>
          </a:xfrm>
          <a:prstGeom prst="rect">
            <a:avLst/>
          </a:prstGeom>
        </p:spPr>
        <p:txBody>
          <a:bodyPr vert="horz" lIns="91440" tIns="45720" rIns="91440" bIns="45720" rtlCol="0" anchor="ctr"/>
          <a:lstStyle>
            <a:lvl1pPr algn="r">
              <a:defRPr sz="850">
                <a:solidFill>
                  <a:schemeClr val="tx1"/>
                </a:solidFill>
              </a:defRPr>
            </a:lvl1pPr>
          </a:lstStyle>
          <a:p>
            <a:fld id="{CC057153-B650-4DEB-B370-79DDCFDCE934}" type="slidenum">
              <a:rPr lang="en-US" smtClean="0"/>
              <a:pPr/>
              <a:t>‹nr.›</a:t>
            </a:fld>
            <a:endParaRPr lang="en-US" dirty="0"/>
          </a:p>
        </p:txBody>
      </p:sp>
    </p:spTree>
    <p:extLst>
      <p:ext uri="{BB962C8B-B14F-4D97-AF65-F5344CB8AC3E}">
        <p14:creationId xmlns:p14="http://schemas.microsoft.com/office/powerpoint/2010/main" val="677306045"/>
      </p:ext>
    </p:extLst>
  </p:cSld>
  <p:clrMap bg1="lt1" tx1="dk1" bg2="lt2" tx2="dk2" accent1="accent1" accent2="accent2" accent3="accent3" accent4="accent4" accent5="accent5" accent6="accent6" hlink="hlink" folHlink="folHlink"/>
  <p:sldLayoutIdLst>
    <p:sldLayoutId id="2147483792" r:id="rId1"/>
    <p:sldLayoutId id="2147483793" r:id="rId2"/>
    <p:sldLayoutId id="2147483794" r:id="rId3"/>
    <p:sldLayoutId id="2147483795" r:id="rId4"/>
    <p:sldLayoutId id="2147483796" r:id="rId5"/>
    <p:sldLayoutId id="2147483797" r:id="rId6"/>
    <p:sldLayoutId id="2147483798" r:id="rId7"/>
    <p:sldLayoutId id="2147483799" r:id="rId8"/>
    <p:sldLayoutId id="2147483800" r:id="rId9"/>
    <p:sldLayoutId id="2147483801" r:id="rId10"/>
    <p:sldLayoutId id="2147483802" r:id="rId11"/>
    <p:sldLayoutId id="2147483803" r:id="rId12"/>
    <p:sldLayoutId id="2147483804" r:id="rId13"/>
    <p:sldLayoutId id="2147483805" r:id="rId14"/>
    <p:sldLayoutId id="2147483806" r:id="rId15"/>
    <p:sldLayoutId id="2147483807" r:id="rId16"/>
    <p:sldLayoutId id="2147483808" r:id="rId17"/>
    <p:sldLayoutId id="2147483809" r:id="rId18"/>
    <p:sldLayoutId id="2147483810" r:id="rId19"/>
    <p:sldLayoutId id="2147483811" r:id="rId20"/>
    <p:sldLayoutId id="2147483812" r:id="rId21"/>
    <p:sldLayoutId id="2147483813" r:id="rId22"/>
    <p:sldLayoutId id="2147483814" r:id="rId23"/>
    <p:sldLayoutId id="2147483815" r:id="rId24"/>
    <p:sldLayoutId id="2147483816" r:id="rId25"/>
    <p:sldLayoutId id="2147483817" r:id="rId26"/>
    <p:sldLayoutId id="2147483818" r:id="rId27"/>
    <p:sldLayoutId id="2147483819" r:id="rId28"/>
    <p:sldLayoutId id="2147483820" r:id="rId29"/>
    <p:sldLayoutId id="2147483821" r:id="rId30"/>
    <p:sldLayoutId id="2147483822" r:id="rId31"/>
    <p:sldLayoutId id="2147483823" r:id="rId32"/>
    <p:sldLayoutId id="2147483824" r:id="rId33"/>
    <p:sldLayoutId id="2147483825" r:id="rId34"/>
    <p:sldLayoutId id="2147483826" r:id="rId35"/>
    <p:sldLayoutId id="2147483827" r:id="rId36"/>
    <p:sldLayoutId id="2147483828" r:id="rId37"/>
    <p:sldLayoutId id="2147483829" r:id="rId38"/>
    <p:sldLayoutId id="2147483830" r:id="rId39"/>
    <p:sldLayoutId id="2147483831" r:id="rId40"/>
    <p:sldLayoutId id="2147483832" r:id="rId41"/>
    <p:sldLayoutId id="2147483833" r:id="rId42"/>
    <p:sldLayoutId id="2147483834" r:id="rId43"/>
    <p:sldLayoutId id="2147483835" r:id="rId44"/>
    <p:sldLayoutId id="2147483836" r:id="rId45"/>
    <p:sldLayoutId id="2147483837" r:id="rId46"/>
    <p:sldLayoutId id="2147483838" r:id="rId47"/>
    <p:sldLayoutId id="2147483839" r:id="rId48"/>
    <p:sldLayoutId id="2147483840" r:id="rId49"/>
    <p:sldLayoutId id="2147483841" r:id="rId50"/>
    <p:sldLayoutId id="2147483842" r:id="rId51"/>
  </p:sldLayoutIdLst>
  <p:hf sldNum="0" hdr="0" ftr="0" dt="0"/>
  <p:txStyles>
    <p:titleStyle>
      <a:lvl1pPr algn="l" defTabSz="914400" rtl="0" eaLnBrk="1" latinLnBrk="0" hangingPunct="1">
        <a:lnSpc>
          <a:spcPct val="90000"/>
        </a:lnSpc>
        <a:spcBef>
          <a:spcPct val="0"/>
        </a:spcBef>
        <a:buNone/>
        <a:defRPr sz="3200" b="0" kern="120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Font typeface="Arial" panose="020B0604020202020204" pitchFamily="34" charset="0"/>
        <a:buChar char="•"/>
        <a:defRPr sz="1800" kern="1200">
          <a:solidFill>
            <a:schemeClr val="tx1"/>
          </a:solidFill>
          <a:latin typeface="+mn-lt"/>
          <a:ea typeface="+mn-ea"/>
          <a:cs typeface="+mn-cs"/>
        </a:defRPr>
      </a:lvl1pPr>
      <a:lvl2pPr marL="457200" indent="-228600" algn="l" defTabSz="914400" rtl="0" eaLnBrk="1" latinLnBrk="0" hangingPunct="1">
        <a:lnSpc>
          <a:spcPct val="120000"/>
        </a:lnSpc>
        <a:spcBef>
          <a:spcPts val="500"/>
        </a:spcBef>
        <a:buFont typeface="Arial" panose="020B0604020202020204" pitchFamily="34" charset="0"/>
        <a:buChar char="•"/>
        <a:defRPr sz="1600" kern="1200">
          <a:solidFill>
            <a:schemeClr val="tx1"/>
          </a:solidFill>
          <a:latin typeface="+mn-lt"/>
          <a:ea typeface="+mn-ea"/>
          <a:cs typeface="+mn-cs"/>
        </a:defRPr>
      </a:lvl2pPr>
      <a:lvl3pPr marL="6858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3pPr>
      <a:lvl4pPr marL="9144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4pPr>
      <a:lvl5pPr marL="11430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1" name="Slide Number Placeholder 6"/>
          <p:cNvSpPr>
            <a:spLocks noGrp="1"/>
          </p:cNvSpPr>
          <p:nvPr>
            <p:ph type="sldNum" sz="quarter" idx="4"/>
          </p:nvPr>
        </p:nvSpPr>
        <p:spPr>
          <a:xfrm>
            <a:off x="208801" y="6356352"/>
            <a:ext cx="2743200" cy="365125"/>
          </a:xfrm>
          <a:prstGeom prst="rect">
            <a:avLst/>
          </a:prstGeom>
        </p:spPr>
        <p:txBody>
          <a:bodyPr anchor="b"/>
          <a:lstStyle>
            <a:lvl1pPr algn="l">
              <a:defRPr sz="1200">
                <a:solidFill>
                  <a:schemeClr val="tx1">
                    <a:lumMod val="50000"/>
                    <a:lumOff val="50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9FCF0D27-783A-4A41-A067-B898C8DC56C7}" type="slidenum">
              <a:rPr kumimoji="0" lang="fr-FR" sz="1200" b="0" i="0" u="none" strike="noStrike" kern="1200" cap="none" spc="0" normalizeH="0" baseline="0" noProof="0" smtClean="0">
                <a:ln>
                  <a:noFill/>
                </a:ln>
                <a:solidFill>
                  <a:srgbClr val="1E699D">
                    <a:lumMod val="50000"/>
                    <a:lumOff val="50000"/>
                  </a:srgb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‹nr.›</a:t>
            </a:fld>
            <a:endParaRPr kumimoji="0" lang="fr-FR" sz="1200" b="0" i="0" u="none" strike="noStrike" kern="1200" cap="none" spc="0" normalizeH="0" baseline="0" noProof="0">
              <a:ln>
                <a:noFill/>
              </a:ln>
              <a:solidFill>
                <a:srgbClr val="1E699D">
                  <a:lumMod val="50000"/>
                  <a:lumOff val="50000"/>
                </a:srgbClr>
              </a:solidFill>
              <a:effectLst/>
              <a:uLnTx/>
              <a:uFillTx/>
              <a:latin typeface="Calibri"/>
              <a:ea typeface="+mn-ea"/>
              <a:cs typeface="+mn-cs"/>
            </a:endParaRPr>
          </a:p>
        </p:txBody>
      </p:sp>
    </p:spTree>
    <p:extLst>
      <p:ext uri="{BB962C8B-B14F-4D97-AF65-F5344CB8AC3E}">
        <p14:creationId xmlns:p14="http://schemas.microsoft.com/office/powerpoint/2010/main" val="2558447483"/>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 id="2147483689" r:id="rId12"/>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Slide Number Placeholder 6"/>
          <p:cNvSpPr>
            <a:spLocks noGrp="1"/>
          </p:cNvSpPr>
          <p:nvPr>
            <p:ph type="sldNum" sz="quarter" idx="4"/>
          </p:nvPr>
        </p:nvSpPr>
        <p:spPr>
          <a:xfrm>
            <a:off x="208801" y="6356352"/>
            <a:ext cx="2743200" cy="365125"/>
          </a:xfrm>
          <a:prstGeom prst="rect">
            <a:avLst/>
          </a:prstGeom>
        </p:spPr>
        <p:txBody>
          <a:bodyPr anchor="b"/>
          <a:lstStyle>
            <a:lvl1pPr algn="l">
              <a:defRPr sz="1200">
                <a:solidFill>
                  <a:schemeClr val="tx1">
                    <a:lumMod val="50000"/>
                    <a:lumOff val="50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9FCF0D27-783A-4A41-A067-B898C8DC56C7}" type="slidenum">
              <a:rPr kumimoji="0" lang="fr-FR" sz="1200" b="0" i="0" u="none" strike="noStrike" kern="1200" cap="none" spc="0" normalizeH="0" baseline="0" noProof="0" smtClean="0">
                <a:ln>
                  <a:noFill/>
                </a:ln>
                <a:solidFill>
                  <a:srgbClr val="1E699D">
                    <a:lumMod val="50000"/>
                    <a:lumOff val="50000"/>
                  </a:srgb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‹nr.›</a:t>
            </a:fld>
            <a:endParaRPr kumimoji="0" lang="fr-FR" sz="1200" b="0" i="0" u="none" strike="noStrike" kern="1200" cap="none" spc="0" normalizeH="0" baseline="0" noProof="0">
              <a:ln>
                <a:noFill/>
              </a:ln>
              <a:solidFill>
                <a:srgbClr val="1E699D">
                  <a:lumMod val="50000"/>
                  <a:lumOff val="50000"/>
                </a:srgbClr>
              </a:solidFill>
              <a:effectLst/>
              <a:uLnTx/>
              <a:uFillTx/>
              <a:latin typeface="Calibri"/>
              <a:ea typeface="+mn-ea"/>
              <a:cs typeface="+mn-cs"/>
            </a:endParaRPr>
          </a:p>
        </p:txBody>
      </p:sp>
    </p:spTree>
    <p:extLst>
      <p:ext uri="{BB962C8B-B14F-4D97-AF65-F5344CB8AC3E}">
        <p14:creationId xmlns:p14="http://schemas.microsoft.com/office/powerpoint/2010/main" val="3943033239"/>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 id="2147483702" r:id="rId12"/>
    <p:sldLayoutId id="2147483703" r:id="rId13"/>
    <p:sldLayoutId id="2147483721" r:id="rId14"/>
    <p:sldLayoutId id="2147483843" r:id="rId15"/>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1" name="Slide Number Placeholder 6"/>
          <p:cNvSpPr>
            <a:spLocks noGrp="1"/>
          </p:cNvSpPr>
          <p:nvPr>
            <p:ph type="sldNum" sz="quarter" idx="4"/>
          </p:nvPr>
        </p:nvSpPr>
        <p:spPr>
          <a:xfrm>
            <a:off x="208801" y="6356352"/>
            <a:ext cx="2743200" cy="365125"/>
          </a:xfrm>
          <a:prstGeom prst="rect">
            <a:avLst/>
          </a:prstGeom>
        </p:spPr>
        <p:txBody>
          <a:bodyPr anchor="b"/>
          <a:lstStyle>
            <a:lvl1pPr algn="l">
              <a:defRPr sz="1200">
                <a:solidFill>
                  <a:schemeClr val="tx1">
                    <a:lumMod val="50000"/>
                    <a:lumOff val="50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9FCF0D27-783A-4A41-A067-B898C8DC56C7}" type="slidenum">
              <a:rPr kumimoji="0" lang="fr-FR" sz="1200" b="0" i="0" u="none" strike="noStrike" kern="1200" cap="none" spc="0" normalizeH="0" baseline="0" noProof="0" smtClean="0">
                <a:ln>
                  <a:noFill/>
                </a:ln>
                <a:solidFill>
                  <a:srgbClr val="1E699D">
                    <a:lumMod val="50000"/>
                    <a:lumOff val="50000"/>
                  </a:srgb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‹nr.›</a:t>
            </a:fld>
            <a:endParaRPr kumimoji="0" lang="fr-FR" sz="1200" b="0" i="0" u="none" strike="noStrike" kern="1200" cap="none" spc="0" normalizeH="0" baseline="0" noProof="0">
              <a:ln>
                <a:noFill/>
              </a:ln>
              <a:solidFill>
                <a:srgbClr val="1E699D">
                  <a:lumMod val="50000"/>
                  <a:lumOff val="50000"/>
                </a:srgbClr>
              </a:solidFill>
              <a:effectLst/>
              <a:uLnTx/>
              <a:uFillTx/>
              <a:latin typeface="Calibri"/>
              <a:ea typeface="+mn-ea"/>
              <a:cs typeface="+mn-cs"/>
            </a:endParaRPr>
          </a:p>
        </p:txBody>
      </p:sp>
    </p:spTree>
    <p:extLst>
      <p:ext uri="{BB962C8B-B14F-4D97-AF65-F5344CB8AC3E}">
        <p14:creationId xmlns:p14="http://schemas.microsoft.com/office/powerpoint/2010/main" val="3605221864"/>
      </p:ext>
    </p:extLst>
  </p:cSld>
  <p:clrMap bg1="lt1" tx1="dk1" bg2="lt2" tx2="dk2" accent1="accent1" accent2="accent2" accent3="accent3" accent4="accent4" accent5="accent5" accent6="accent6" hlink="hlink" folHlink="folHlink"/>
  <p:sldLayoutIdLst>
    <p:sldLayoutId id="2147483708" r:id="rId1"/>
    <p:sldLayoutId id="2147483709" r:id="rId2"/>
    <p:sldLayoutId id="2147483710" r:id="rId3"/>
    <p:sldLayoutId id="2147483711" r:id="rId4"/>
    <p:sldLayoutId id="2147483712" r:id="rId5"/>
    <p:sldLayoutId id="2147483713" r:id="rId6"/>
    <p:sldLayoutId id="2147483714" r:id="rId7"/>
    <p:sldLayoutId id="2147483715" r:id="rId8"/>
    <p:sldLayoutId id="2147483716" r:id="rId9"/>
    <p:sldLayoutId id="2147483717" r:id="rId10"/>
    <p:sldLayoutId id="2147483718" r:id="rId11"/>
    <p:sldLayoutId id="2147483719" r:id="rId12"/>
    <p:sldLayoutId id="2147483736" r:id="rId13"/>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3/25/2026</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‹nr.›</a:t>
            </a:fld>
            <a:endParaRPr lang="en-US"/>
          </a:p>
        </p:txBody>
      </p:sp>
    </p:spTree>
    <p:extLst>
      <p:ext uri="{BB962C8B-B14F-4D97-AF65-F5344CB8AC3E}">
        <p14:creationId xmlns:p14="http://schemas.microsoft.com/office/powerpoint/2010/main" val="1798331328"/>
      </p:ext>
    </p:extLst>
  </p:cSld>
  <p:clrMap bg1="lt1" tx1="dk1" bg2="lt2" tx2="dk2" accent1="accent1" accent2="accent2" accent3="accent3" accent4="accent4" accent5="accent5" accent6="accent6" hlink="hlink" folHlink="folHlink"/>
  <p:sldLayoutIdLst>
    <p:sldLayoutId id="2147483725" r:id="rId1"/>
    <p:sldLayoutId id="2147483726" r:id="rId2"/>
    <p:sldLayoutId id="2147483727" r:id="rId3"/>
    <p:sldLayoutId id="2147483728" r:id="rId4"/>
    <p:sldLayoutId id="2147483729" r:id="rId5"/>
    <p:sldLayoutId id="2147483730" r:id="rId6"/>
    <p:sldLayoutId id="2147483731" r:id="rId7"/>
    <p:sldLayoutId id="2147483732" r:id="rId8"/>
    <p:sldLayoutId id="2147483733" r:id="rId9"/>
    <p:sldLayoutId id="2147483734" r:id="rId10"/>
    <p:sldLayoutId id="2147483735"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De stijl van de titel wijzigen</a:t>
            </a:r>
          </a:p>
        </p:txBody>
      </p:sp>
      <p:sp>
        <p:nvSpPr>
          <p:cNvPr id="3" name="Espace réservé du texte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De maskertekststijlen aanpassen</a:t>
            </a:r>
          </a:p>
          <a:p>
            <a:pPr lvl="1"/>
            <a:r>
              <a:rPr lang="fr-FR"/>
              <a:t>Tweede niveau</a:t>
            </a:r>
          </a:p>
          <a:p>
            <a:pPr lvl="2"/>
            <a:r>
              <a:rPr lang="fr-FR"/>
              <a:t>Derde niveau</a:t>
            </a:r>
          </a:p>
          <a:p>
            <a:pPr lvl="3"/>
            <a:r>
              <a:rPr lang="fr-FR"/>
              <a:t>Vierde niveau</a:t>
            </a:r>
          </a:p>
          <a:p>
            <a:pPr lvl="4"/>
            <a:r>
              <a:rPr lang="fr-FR"/>
              <a:t>Vijfde niveau</a:t>
            </a:r>
          </a:p>
        </p:txBody>
      </p:sp>
      <p:sp>
        <p:nvSpPr>
          <p:cNvPr id="4" name="Espace réservé de la date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endParaRPr lang="fr-FR"/>
          </a:p>
        </p:txBody>
      </p:sp>
      <p:sp>
        <p:nvSpPr>
          <p:cNvPr id="5" name="Espace réservé du pied de page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fr-FR"/>
          </a:p>
        </p:txBody>
      </p:sp>
      <p:sp>
        <p:nvSpPr>
          <p:cNvPr id="6" name="Espace réservé du numéro de diapositive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27C6CCC6-2BE5-4E42-96A4-D1E8E81A3D8E}" type="slidenum">
              <a:rPr lang="fr-FR" smtClean="0"/>
              <a:t>‹nr.›</a:t>
            </a:fld>
            <a:endParaRPr lang="fr-FR"/>
          </a:p>
        </p:txBody>
      </p:sp>
    </p:spTree>
    <p:extLst>
      <p:ext uri="{BB962C8B-B14F-4D97-AF65-F5344CB8AC3E}">
        <p14:creationId xmlns:p14="http://schemas.microsoft.com/office/powerpoint/2010/main" val="3632630299"/>
      </p:ext>
    </p:extLst>
  </p:cSld>
  <p:clrMap bg1="lt1" tx1="dk1" bg2="lt2" tx2="dk2" accent1="accent1" accent2="accent2" accent3="accent3" accent4="accent4" accent5="accent5" accent6="accent6" hlink="hlink" folHlink="folHlink"/>
  <p:sldLayoutIdLst>
    <p:sldLayoutId id="2147483738" r:id="rId1"/>
    <p:sldLayoutId id="2147483739" r:id="rId2"/>
    <p:sldLayoutId id="2147483740" r:id="rId3"/>
    <p:sldLayoutId id="2147483741" r:id="rId4"/>
    <p:sldLayoutId id="2147483742" r:id="rId5"/>
    <p:sldLayoutId id="2147483743" r:id="rId6"/>
    <p:sldLayoutId id="2147483744" r:id="rId7"/>
    <p:sldLayoutId id="2147483745" r:id="rId8"/>
    <p:sldLayoutId id="2147483746" r:id="rId9"/>
    <p:sldLayoutId id="2147483747" r:id="rId10"/>
    <p:sldLayoutId id="2147483748" r:id="rId11"/>
    <p:sldLayoutId id="2147483749" r:id="rId12"/>
    <p:sldLayoutId id="2147483750" r:id="rId13"/>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1" name="Slide Number Placeholder 6"/>
          <p:cNvSpPr>
            <a:spLocks noGrp="1"/>
          </p:cNvSpPr>
          <p:nvPr>
            <p:ph type="sldNum" sz="quarter" idx="4"/>
          </p:nvPr>
        </p:nvSpPr>
        <p:spPr>
          <a:xfrm>
            <a:off x="208801" y="6356352"/>
            <a:ext cx="2743200" cy="365125"/>
          </a:xfrm>
          <a:prstGeom prst="rect">
            <a:avLst/>
          </a:prstGeom>
        </p:spPr>
        <p:txBody>
          <a:bodyPr anchor="b"/>
          <a:lstStyle>
            <a:lvl1pPr algn="l">
              <a:defRPr sz="1200">
                <a:solidFill>
                  <a:schemeClr val="tx1">
                    <a:lumMod val="50000"/>
                    <a:lumOff val="50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9FCF0D27-783A-4A41-A067-B898C8DC56C7}" type="slidenum">
              <a:rPr kumimoji="0" lang="fr-FR" sz="1200" b="0" i="0" u="none" strike="noStrike" kern="1200" cap="none" spc="0" normalizeH="0" baseline="0" noProof="0" smtClean="0">
                <a:ln>
                  <a:noFill/>
                </a:ln>
                <a:solidFill>
                  <a:srgbClr val="1E699D">
                    <a:lumMod val="50000"/>
                    <a:lumOff val="50000"/>
                  </a:srgbClr>
                </a:solidFill>
                <a:effectLst/>
                <a:uLnTx/>
                <a:uFillTx/>
                <a:latin typeface="Calibri"/>
                <a:ea typeface="+mn-ea"/>
                <a:cs typeface="+mn-cs"/>
              </a:rPr>
              <a:t>‹nr.›</a:t>
            </a:fld>
            <a:endParaRPr kumimoji="0" lang="fr-FR" sz="1200" b="0" i="0" u="none" strike="noStrike" kern="1200" cap="none" spc="0" normalizeH="0" baseline="0" noProof="0">
              <a:ln>
                <a:noFill/>
              </a:ln>
              <a:solidFill>
                <a:srgbClr val="1E699D">
                  <a:lumMod val="50000"/>
                  <a:lumOff val="50000"/>
                </a:srgbClr>
              </a:solidFill>
              <a:effectLst/>
              <a:uLnTx/>
              <a:uFillTx/>
              <a:latin typeface="Calibri"/>
              <a:ea typeface="+mn-ea"/>
              <a:cs typeface="+mn-cs"/>
            </a:endParaRPr>
          </a:p>
        </p:txBody>
      </p:sp>
    </p:spTree>
    <p:extLst>
      <p:ext uri="{BB962C8B-B14F-4D97-AF65-F5344CB8AC3E}">
        <p14:creationId xmlns:p14="http://schemas.microsoft.com/office/powerpoint/2010/main" val="2653865309"/>
      </p:ext>
    </p:extLst>
  </p:cSld>
  <p:clrMap bg1="lt1" tx1="dk1" bg2="lt2" tx2="dk2" accent1="accent1" accent2="accent2" accent3="accent3" accent4="accent4" accent5="accent5" accent6="accent6" hlink="hlink" folHlink="folHlink"/>
  <p:sldLayoutIdLst>
    <p:sldLayoutId id="2147483752" r:id="rId1"/>
    <p:sldLayoutId id="2147483753" r:id="rId2"/>
    <p:sldLayoutId id="2147483754" r:id="rId3"/>
    <p:sldLayoutId id="2147483755" r:id="rId4"/>
    <p:sldLayoutId id="2147483756" r:id="rId5"/>
    <p:sldLayoutId id="2147483757" r:id="rId6"/>
    <p:sldLayoutId id="2147483758" r:id="rId7"/>
    <p:sldLayoutId id="2147483759" r:id="rId8"/>
    <p:sldLayoutId id="2147483760" r:id="rId9"/>
    <p:sldLayoutId id="2147483761" r:id="rId10"/>
    <p:sldLayoutId id="2147483762" r:id="rId11"/>
    <p:sldLayoutId id="2147483763" r:id="rId12"/>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1" name="Slide Number Placeholder 6"/>
          <p:cNvSpPr>
            <a:spLocks noGrp="1"/>
          </p:cNvSpPr>
          <p:nvPr>
            <p:ph type="sldNum" sz="quarter" idx="4"/>
          </p:nvPr>
        </p:nvSpPr>
        <p:spPr>
          <a:xfrm>
            <a:off x="208801" y="6356352"/>
            <a:ext cx="2743200" cy="365125"/>
          </a:xfrm>
          <a:prstGeom prst="rect">
            <a:avLst/>
          </a:prstGeom>
        </p:spPr>
        <p:txBody>
          <a:bodyPr anchor="b"/>
          <a:lstStyle>
            <a:lvl1pPr algn="l">
              <a:defRPr sz="1200">
                <a:solidFill>
                  <a:schemeClr val="tx1">
                    <a:lumMod val="50000"/>
                    <a:lumOff val="50000"/>
                  </a:schemeClr>
                </a:solidFill>
              </a:defRPr>
            </a:lvl1pPr>
          </a:lstStyle>
          <a:p>
            <a:fld id="{9FCF0D27-783A-4A41-A067-B898C8DC56C7}" type="slidenum">
              <a:rPr lang="fr-FR" smtClean="0">
                <a:solidFill>
                  <a:srgbClr val="1E699D">
                    <a:lumMod val="50000"/>
                    <a:lumOff val="50000"/>
                  </a:srgbClr>
                </a:solidFill>
              </a:rPr>
              <a:t>‹nr.›</a:t>
            </a:fld>
            <a:endParaRPr lang="fr-FR">
              <a:solidFill>
                <a:srgbClr val="1E699D">
                  <a:lumMod val="50000"/>
                  <a:lumOff val="50000"/>
                </a:srgbClr>
              </a:solidFill>
            </a:endParaRPr>
          </a:p>
        </p:txBody>
      </p:sp>
    </p:spTree>
    <p:extLst>
      <p:ext uri="{BB962C8B-B14F-4D97-AF65-F5344CB8AC3E}">
        <p14:creationId xmlns:p14="http://schemas.microsoft.com/office/powerpoint/2010/main" val="4124512268"/>
      </p:ext>
    </p:extLst>
  </p:cSld>
  <p:clrMap bg1="lt1" tx1="dk1" bg2="lt2" tx2="dk2" accent1="accent1" accent2="accent2" accent3="accent3" accent4="accent4" accent5="accent5" accent6="accent6" hlink="hlink" folHlink="folHlink"/>
  <p:sldLayoutIdLst>
    <p:sldLayoutId id="2147483765" r:id="rId1"/>
    <p:sldLayoutId id="2147483766" r:id="rId2"/>
    <p:sldLayoutId id="2147483767" r:id="rId3"/>
    <p:sldLayoutId id="2147483768" r:id="rId4"/>
    <p:sldLayoutId id="2147483769" r:id="rId5"/>
    <p:sldLayoutId id="2147483770" r:id="rId6"/>
    <p:sldLayoutId id="2147483771" r:id="rId7"/>
    <p:sldLayoutId id="2147483772" r:id="rId8"/>
    <p:sldLayoutId id="2147483773" r:id="rId9"/>
    <p:sldLayoutId id="2147483774" r:id="rId10"/>
    <p:sldLayoutId id="2147483775" r:id="rId11"/>
    <p:sldLayoutId id="2147483776" r:id="rId12"/>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Slide Number Placeholder 6"/>
          <p:cNvSpPr>
            <a:spLocks noGrp="1"/>
          </p:cNvSpPr>
          <p:nvPr>
            <p:ph type="sldNum" sz="quarter" idx="4"/>
          </p:nvPr>
        </p:nvSpPr>
        <p:spPr>
          <a:xfrm>
            <a:off x="208801" y="6356352"/>
            <a:ext cx="2743200" cy="365125"/>
          </a:xfrm>
          <a:prstGeom prst="rect">
            <a:avLst/>
          </a:prstGeom>
        </p:spPr>
        <p:txBody>
          <a:bodyPr anchor="b"/>
          <a:lstStyle>
            <a:lvl1pPr algn="l">
              <a:defRPr sz="1200">
                <a:solidFill>
                  <a:schemeClr val="tx1">
                    <a:lumMod val="50000"/>
                    <a:lumOff val="50000"/>
                  </a:schemeClr>
                </a:solidFill>
              </a:defRPr>
            </a:lvl1pPr>
          </a:lstStyle>
          <a:p>
            <a:fld id="{9FCF0D27-783A-4A41-A067-B898C8DC56C7}" type="slidenum">
              <a:rPr lang="fr-FR" smtClean="0"/>
              <a:t>‹nr.›</a:t>
            </a:fld>
            <a:endParaRPr lang="fr-FR"/>
          </a:p>
        </p:txBody>
      </p:sp>
    </p:spTree>
    <p:extLst>
      <p:ext uri="{BB962C8B-B14F-4D97-AF65-F5344CB8AC3E}">
        <p14:creationId xmlns:p14="http://schemas.microsoft.com/office/powerpoint/2010/main" val="825172621"/>
      </p:ext>
    </p:extLst>
  </p:cSld>
  <p:clrMap bg1="lt1" tx1="dk1" bg2="lt2" tx2="dk2" accent1="accent1" accent2="accent2" accent3="accent3" accent4="accent4" accent5="accent5" accent6="accent6" hlink="hlink" folHlink="folHlink"/>
  <p:sldLayoutIdLst>
    <p:sldLayoutId id="2147483778" r:id="rId1"/>
    <p:sldLayoutId id="2147483779" r:id="rId2"/>
    <p:sldLayoutId id="2147483780" r:id="rId3"/>
    <p:sldLayoutId id="2147483781" r:id="rId4"/>
    <p:sldLayoutId id="2147483782" r:id="rId5"/>
    <p:sldLayoutId id="2147483783" r:id="rId6"/>
    <p:sldLayoutId id="2147483784" r:id="rId7"/>
    <p:sldLayoutId id="2147483785" r:id="rId8"/>
    <p:sldLayoutId id="2147483786" r:id="rId9"/>
    <p:sldLayoutId id="2147483787" r:id="rId10"/>
    <p:sldLayoutId id="2147483788" r:id="rId11"/>
    <p:sldLayoutId id="2147483789" r:id="rId12"/>
    <p:sldLayoutId id="2147483790" r:id="rId13"/>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xml"/><Relationship Id="rId1" Type="http://schemas.openxmlformats.org/officeDocument/2006/relationships/slideLayout" Target="../slideLayouts/slideLayout68.xml"/><Relationship Id="rId4" Type="http://schemas.openxmlformats.org/officeDocument/2006/relationships/image" Target="../media/image17.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9.xml"/></Relationships>
</file>

<file path=ppt/slides/_rels/slide100.xml.rels><?xml version="1.0" encoding="UTF-8" standalone="yes"?>
<Relationships xmlns="http://schemas.openxmlformats.org/package/2006/relationships"><Relationship Id="rId2" Type="http://schemas.openxmlformats.org/officeDocument/2006/relationships/notesSlide" Target="../notesSlides/notesSlide85.xml"/><Relationship Id="rId1" Type="http://schemas.openxmlformats.org/officeDocument/2006/relationships/slideLayout" Target="../slideLayouts/slideLayout1.xml"/></Relationships>
</file>

<file path=ppt/slides/_rels/slide101.xml.rels><?xml version="1.0" encoding="UTF-8" standalone="yes"?>
<Relationships xmlns="http://schemas.openxmlformats.org/package/2006/relationships"><Relationship Id="rId2" Type="http://schemas.openxmlformats.org/officeDocument/2006/relationships/notesSlide" Target="../notesSlides/notesSlide86.xml"/><Relationship Id="rId1" Type="http://schemas.openxmlformats.org/officeDocument/2006/relationships/slideLayout" Target="../slideLayouts/slideLayout1.xml"/></Relationships>
</file>

<file path=ppt/slides/_rels/slide102.xml.rels><?xml version="1.0" encoding="UTF-8" standalone="yes"?>
<Relationships xmlns="http://schemas.openxmlformats.org/package/2006/relationships"><Relationship Id="rId2" Type="http://schemas.openxmlformats.org/officeDocument/2006/relationships/image" Target="../media/image116.png"/><Relationship Id="rId1" Type="http://schemas.openxmlformats.org/officeDocument/2006/relationships/slideLayout" Target="../slideLayouts/slideLayout3.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4.xml.rels><?xml version="1.0" encoding="UTF-8" standalone="yes"?>
<Relationships xmlns="http://schemas.openxmlformats.org/package/2006/relationships"><Relationship Id="rId3" Type="http://schemas.openxmlformats.org/officeDocument/2006/relationships/diagramData" Target="../diagrams/data15.xml"/><Relationship Id="rId7" Type="http://schemas.microsoft.com/office/2007/relationships/diagramDrawing" Target="../diagrams/drawing15.xml"/><Relationship Id="rId2" Type="http://schemas.openxmlformats.org/officeDocument/2006/relationships/notesSlide" Target="../notesSlides/notesSlide87.xml"/><Relationship Id="rId1" Type="http://schemas.openxmlformats.org/officeDocument/2006/relationships/slideLayout" Target="../slideLayouts/slideLayout2.xml"/><Relationship Id="rId6" Type="http://schemas.openxmlformats.org/officeDocument/2006/relationships/diagramColors" Target="../diagrams/colors15.xml"/><Relationship Id="rId5" Type="http://schemas.openxmlformats.org/officeDocument/2006/relationships/diagramQuickStyle" Target="../diagrams/quickStyle15.xml"/><Relationship Id="rId4" Type="http://schemas.openxmlformats.org/officeDocument/2006/relationships/diagramLayout" Target="../diagrams/layout15.xml"/></Relationships>
</file>

<file path=ppt/slides/_rels/slide105.xml.rels><?xml version="1.0" encoding="UTF-8" standalone="yes"?>
<Relationships xmlns="http://schemas.openxmlformats.org/package/2006/relationships"><Relationship Id="rId2" Type="http://schemas.openxmlformats.org/officeDocument/2006/relationships/notesSlide" Target="../notesSlides/notesSlide88.xml"/><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2" Type="http://schemas.openxmlformats.org/officeDocument/2006/relationships/notesSlide" Target="../notesSlides/notesSlide89.xml"/><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2" Type="http://schemas.openxmlformats.org/officeDocument/2006/relationships/notesSlide" Target="../notesSlides/notesSlide90.xml"/><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07.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2" Type="http://schemas.openxmlformats.org/officeDocument/2006/relationships/notesSlide" Target="../notesSlides/notesSlide91.xml"/><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2" Type="http://schemas.openxmlformats.org/officeDocument/2006/relationships/notesSlide" Target="../notesSlides/notesSlide92.xml"/><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2" Type="http://schemas.openxmlformats.org/officeDocument/2006/relationships/notesSlide" Target="../notesSlides/notesSlide93.xml"/><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2" Type="http://schemas.openxmlformats.org/officeDocument/2006/relationships/notesSlide" Target="../notesSlides/notesSlide94.xml"/><Relationship Id="rId1" Type="http://schemas.openxmlformats.org/officeDocument/2006/relationships/slideLayout" Target="../slideLayouts/slideLayout3.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9.xml"/></Relationships>
</file>

<file path=ppt/slides/_rels/slide120.xml.rels><?xml version="1.0" encoding="UTF-8" standalone="yes"?>
<Relationships xmlns="http://schemas.openxmlformats.org/package/2006/relationships"><Relationship Id="rId2" Type="http://schemas.openxmlformats.org/officeDocument/2006/relationships/notesSlide" Target="../notesSlides/notesSlide95.xml"/><Relationship Id="rId1" Type="http://schemas.openxmlformats.org/officeDocument/2006/relationships/slideLayout" Target="../slideLayouts/slideLayout62.xml"/></Relationships>
</file>

<file path=ppt/slides/_rels/slide121.xml.rels><?xml version="1.0" encoding="UTF-8" standalone="yes"?>
<Relationships xmlns="http://schemas.openxmlformats.org/package/2006/relationships"><Relationship Id="rId2" Type="http://schemas.openxmlformats.org/officeDocument/2006/relationships/notesSlide" Target="../notesSlides/notesSlide96.xml"/><Relationship Id="rId1" Type="http://schemas.openxmlformats.org/officeDocument/2006/relationships/slideLayout" Target="../slideLayouts/slideLayout3.xml"/></Relationships>
</file>

<file path=ppt/slides/_rels/slide122.xml.rels><?xml version="1.0" encoding="UTF-8" standalone="yes"?>
<Relationships xmlns="http://schemas.openxmlformats.org/package/2006/relationships"><Relationship Id="rId2" Type="http://schemas.openxmlformats.org/officeDocument/2006/relationships/notesSlide" Target="../notesSlides/notesSlide97.xml"/><Relationship Id="rId1" Type="http://schemas.openxmlformats.org/officeDocument/2006/relationships/slideLayout" Target="../slideLayouts/slideLayout3.xml"/></Relationships>
</file>

<file path=ppt/slides/_rels/slide123.xml.rels><?xml version="1.0" encoding="UTF-8" standalone="yes"?>
<Relationships xmlns="http://schemas.openxmlformats.org/package/2006/relationships"><Relationship Id="rId2" Type="http://schemas.openxmlformats.org/officeDocument/2006/relationships/image" Target="../media/image117.png"/><Relationship Id="rId1" Type="http://schemas.openxmlformats.org/officeDocument/2006/relationships/slideLayout" Target="../slideLayouts/slideLayout136.xml"/></Relationships>
</file>

<file path=ppt/slides/_rels/slide124.xml.rels><?xml version="1.0" encoding="UTF-8" standalone="yes"?>
<Relationships xmlns="http://schemas.openxmlformats.org/package/2006/relationships"><Relationship Id="rId2" Type="http://schemas.openxmlformats.org/officeDocument/2006/relationships/image" Target="../media/image117.png"/><Relationship Id="rId1" Type="http://schemas.openxmlformats.org/officeDocument/2006/relationships/slideLayout" Target="../slideLayouts/slideLayout136.xml"/></Relationships>
</file>

<file path=ppt/slides/_rels/slide125.xml.rels><?xml version="1.0" encoding="UTF-8" standalone="yes"?>
<Relationships xmlns="http://schemas.openxmlformats.org/package/2006/relationships"><Relationship Id="rId3" Type="http://schemas.openxmlformats.org/officeDocument/2006/relationships/image" Target="../media/image118.png"/><Relationship Id="rId2" Type="http://schemas.openxmlformats.org/officeDocument/2006/relationships/notesSlide" Target="../notesSlides/notesSlide98.xml"/><Relationship Id="rId1" Type="http://schemas.openxmlformats.org/officeDocument/2006/relationships/slideLayout" Target="../slideLayouts/slideLayout41.xml"/></Relationships>
</file>

<file path=ppt/slides/_rels/slide126.xml.rels><?xml version="1.0" encoding="UTF-8" standalone="yes"?>
<Relationships xmlns="http://schemas.openxmlformats.org/package/2006/relationships"><Relationship Id="rId2" Type="http://schemas.openxmlformats.org/officeDocument/2006/relationships/notesSlide" Target="../notesSlides/notesSlide99.xml"/><Relationship Id="rId1" Type="http://schemas.openxmlformats.org/officeDocument/2006/relationships/slideLayout" Target="../slideLayouts/slideLayout43.xml"/></Relationships>
</file>

<file path=ppt/slides/_rels/slide127.xml.rels><?xml version="1.0" encoding="UTF-8" standalone="yes"?>
<Relationships xmlns="http://schemas.openxmlformats.org/package/2006/relationships"><Relationship Id="rId2" Type="http://schemas.openxmlformats.org/officeDocument/2006/relationships/image" Target="../media/image119.png"/><Relationship Id="rId1" Type="http://schemas.openxmlformats.org/officeDocument/2006/relationships/slideLayout" Target="../slideLayouts/slideLayout43.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1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2.xml"/><Relationship Id="rId1" Type="http://schemas.openxmlformats.org/officeDocument/2006/relationships/slideLayout" Target="../slideLayouts/slideLayout79.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31.xml.rels><?xml version="1.0" encoding="UTF-8" standalone="yes"?>
<Relationships xmlns="http://schemas.openxmlformats.org/package/2006/relationships"><Relationship Id="rId2" Type="http://schemas.openxmlformats.org/officeDocument/2006/relationships/notesSlide" Target="../notesSlides/notesSlide100.xml"/><Relationship Id="rId1" Type="http://schemas.openxmlformats.org/officeDocument/2006/relationships/slideLayout" Target="../slideLayouts/slideLayout43.xml"/></Relationships>
</file>

<file path=ppt/slides/_rels/slide132.xml.rels><?xml version="1.0" encoding="UTF-8" standalone="yes"?>
<Relationships xmlns="http://schemas.openxmlformats.org/package/2006/relationships"><Relationship Id="rId2" Type="http://schemas.openxmlformats.org/officeDocument/2006/relationships/notesSlide" Target="../notesSlides/notesSlide101.xml"/><Relationship Id="rId1" Type="http://schemas.openxmlformats.org/officeDocument/2006/relationships/slideLayout" Target="../slideLayouts/slideLayout43.xml"/></Relationships>
</file>

<file path=ppt/slides/_rels/slide133.xml.rels><?xml version="1.0" encoding="UTF-8" standalone="yes"?>
<Relationships xmlns="http://schemas.openxmlformats.org/package/2006/relationships"><Relationship Id="rId2" Type="http://schemas.openxmlformats.org/officeDocument/2006/relationships/notesSlide" Target="../notesSlides/notesSlide102.xml"/><Relationship Id="rId1" Type="http://schemas.openxmlformats.org/officeDocument/2006/relationships/slideLayout" Target="../slideLayouts/slideLayout3.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5.xml.rels><?xml version="1.0" encoding="UTF-8" standalone="yes"?>
<Relationships xmlns="http://schemas.openxmlformats.org/package/2006/relationships"><Relationship Id="rId2" Type="http://schemas.openxmlformats.org/officeDocument/2006/relationships/image" Target="../media/image117.png"/><Relationship Id="rId1" Type="http://schemas.openxmlformats.org/officeDocument/2006/relationships/slideLayout" Target="../slideLayouts/slideLayout136.xml"/></Relationships>
</file>

<file path=ppt/slides/_rels/slide136.xml.rels><?xml version="1.0" encoding="UTF-8" standalone="yes"?>
<Relationships xmlns="http://schemas.openxmlformats.org/package/2006/relationships"><Relationship Id="rId3" Type="http://schemas.openxmlformats.org/officeDocument/2006/relationships/image" Target="../media/image117.png"/><Relationship Id="rId2" Type="http://schemas.openxmlformats.org/officeDocument/2006/relationships/notesSlide" Target="../notesSlides/notesSlide103.xml"/><Relationship Id="rId1" Type="http://schemas.openxmlformats.org/officeDocument/2006/relationships/slideLayout" Target="../slideLayouts/slideLayout136.xml"/></Relationships>
</file>

<file path=ppt/slides/_rels/slide137.xml.rels><?xml version="1.0" encoding="UTF-8" standalone="yes"?>
<Relationships xmlns="http://schemas.openxmlformats.org/package/2006/relationships"><Relationship Id="rId3" Type="http://schemas.openxmlformats.org/officeDocument/2006/relationships/image" Target="../media/image117.png"/><Relationship Id="rId2" Type="http://schemas.openxmlformats.org/officeDocument/2006/relationships/notesSlide" Target="../notesSlides/notesSlide104.xml"/><Relationship Id="rId1" Type="http://schemas.openxmlformats.org/officeDocument/2006/relationships/slideLayout" Target="../slideLayouts/slideLayout136.xml"/></Relationships>
</file>

<file path=ppt/slides/_rels/slide138.xml.rels><?xml version="1.0" encoding="UTF-8" standalone="yes"?>
<Relationships xmlns="http://schemas.openxmlformats.org/package/2006/relationships"><Relationship Id="rId2" Type="http://schemas.openxmlformats.org/officeDocument/2006/relationships/image" Target="../media/image120.png"/><Relationship Id="rId1" Type="http://schemas.openxmlformats.org/officeDocument/2006/relationships/slideLayout" Target="../slideLayouts/slideLayout41.xml"/></Relationships>
</file>

<file path=ppt/slides/_rels/slide139.xml.rels><?xml version="1.0" encoding="UTF-8" standalone="yes"?>
<Relationships xmlns="http://schemas.openxmlformats.org/package/2006/relationships"><Relationship Id="rId2" Type="http://schemas.openxmlformats.org/officeDocument/2006/relationships/image" Target="../media/image117.png"/><Relationship Id="rId1" Type="http://schemas.openxmlformats.org/officeDocument/2006/relationships/slideLayout" Target="../slideLayouts/slideLayout136.xml"/></Relationships>
</file>

<file path=ppt/slides/_rels/slide14.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25.jpeg"/><Relationship Id="rId7" Type="http://schemas.openxmlformats.org/officeDocument/2006/relationships/diagramColors" Target="../diagrams/colors1.xml"/><Relationship Id="rId2" Type="http://schemas.openxmlformats.org/officeDocument/2006/relationships/notesSlide" Target="../notesSlides/notesSlide13.xml"/><Relationship Id="rId1" Type="http://schemas.openxmlformats.org/officeDocument/2006/relationships/slideLayout" Target="../slideLayouts/slideLayout115.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 Id="rId9" Type="http://schemas.openxmlformats.org/officeDocument/2006/relationships/image" Target="../media/image26.jpeg"/></Relationships>
</file>

<file path=ppt/slides/_rels/slide140.xml.rels><?xml version="1.0" encoding="UTF-8" standalone="yes"?>
<Relationships xmlns="http://schemas.openxmlformats.org/package/2006/relationships"><Relationship Id="rId3" Type="http://schemas.openxmlformats.org/officeDocument/2006/relationships/hyperlink" Target="http://www.vdab.be/" TargetMode="External"/><Relationship Id="rId2" Type="http://schemas.openxmlformats.org/officeDocument/2006/relationships/notesSlide" Target="../notesSlides/notesSlide105.xml"/><Relationship Id="rId1" Type="http://schemas.openxmlformats.org/officeDocument/2006/relationships/slideLayout" Target="../slideLayouts/slideLayout19.xml"/><Relationship Id="rId4" Type="http://schemas.openxmlformats.org/officeDocument/2006/relationships/image" Target="../media/image121.png"/></Relationships>
</file>

<file path=ppt/slides/_rels/slide141.xml.rels><?xml version="1.0" encoding="UTF-8" standalone="yes"?>
<Relationships xmlns="http://schemas.openxmlformats.org/package/2006/relationships"><Relationship Id="rId3" Type="http://schemas.openxmlformats.org/officeDocument/2006/relationships/hyperlink" Target="https://www.actiris.brussels/nl/burgers/hoe-opnieuw-inschrijven/" TargetMode="External"/><Relationship Id="rId2" Type="http://schemas.openxmlformats.org/officeDocument/2006/relationships/notesSlide" Target="../notesSlides/notesSlide106.xml"/><Relationship Id="rId1" Type="http://schemas.openxmlformats.org/officeDocument/2006/relationships/slideLayout" Target="../slideLayouts/slideLayout19.xml"/><Relationship Id="rId4" Type="http://schemas.openxmlformats.org/officeDocument/2006/relationships/hyperlink" Target="https://my.actiris.brussels/citizen/registration-selection?language=nl" TargetMode="External"/></Relationships>
</file>

<file path=ppt/slides/_rels/slide142.xml.rels><?xml version="1.0" encoding="UTF-8" standalone="yes"?>
<Relationships xmlns="http://schemas.openxmlformats.org/package/2006/relationships"><Relationship Id="rId2" Type="http://schemas.openxmlformats.org/officeDocument/2006/relationships/notesSlide" Target="../notesSlides/notesSlide107.xml"/><Relationship Id="rId1" Type="http://schemas.openxmlformats.org/officeDocument/2006/relationships/slideLayout" Target="../slideLayouts/slideLayout14.xml"/></Relationships>
</file>

<file path=ppt/slides/_rels/slide143.xml.rels><?xml version="1.0" encoding="UTF-8" standalone="yes"?>
<Relationships xmlns="http://schemas.openxmlformats.org/package/2006/relationships"><Relationship Id="rId2" Type="http://schemas.openxmlformats.org/officeDocument/2006/relationships/notesSlide" Target="../notesSlides/notesSlide108.xml"/><Relationship Id="rId1" Type="http://schemas.openxmlformats.org/officeDocument/2006/relationships/slideLayout" Target="../slideLayouts/slideLayout42.xml"/></Relationships>
</file>

<file path=ppt/slides/_rels/slide144.xml.rels><?xml version="1.0" encoding="UTF-8" standalone="yes"?>
<Relationships xmlns="http://schemas.openxmlformats.org/package/2006/relationships"><Relationship Id="rId3" Type="http://schemas.openxmlformats.org/officeDocument/2006/relationships/hyperlink" Target="https://www.riziv.fgov.be/nl/thema-s/socio-professionele-re-integratie/het-terug-naar-werk-fonds" TargetMode="External"/><Relationship Id="rId2" Type="http://schemas.openxmlformats.org/officeDocument/2006/relationships/notesSlide" Target="../notesSlides/notesSlide109.xml"/><Relationship Id="rId1" Type="http://schemas.openxmlformats.org/officeDocument/2006/relationships/slideLayout" Target="../slideLayouts/slideLayout3.xml"/><Relationship Id="rId4" Type="http://schemas.openxmlformats.org/officeDocument/2006/relationships/hyperlink" Target="https://webappsa.riziv-inami.fgov.be/silverpages/ServiceProvider" TargetMode="External"/></Relationships>
</file>

<file path=ppt/slides/_rels/slide145.xml.rels><?xml version="1.0" encoding="UTF-8" standalone="yes"?>
<Relationships xmlns="http://schemas.openxmlformats.org/package/2006/relationships"><Relationship Id="rId3" Type="http://schemas.openxmlformats.org/officeDocument/2006/relationships/diagramData" Target="../diagrams/data16.xml"/><Relationship Id="rId7" Type="http://schemas.microsoft.com/office/2007/relationships/diagramDrawing" Target="../diagrams/drawing16.xml"/><Relationship Id="rId2" Type="http://schemas.openxmlformats.org/officeDocument/2006/relationships/notesSlide" Target="../notesSlides/notesSlide110.xml"/><Relationship Id="rId1" Type="http://schemas.openxmlformats.org/officeDocument/2006/relationships/slideLayout" Target="../slideLayouts/slideLayout3.xml"/><Relationship Id="rId6" Type="http://schemas.openxmlformats.org/officeDocument/2006/relationships/diagramColors" Target="../diagrams/colors16.xml"/><Relationship Id="rId5" Type="http://schemas.openxmlformats.org/officeDocument/2006/relationships/diagramQuickStyle" Target="../diagrams/quickStyle16.xml"/><Relationship Id="rId4" Type="http://schemas.openxmlformats.org/officeDocument/2006/relationships/diagramLayout" Target="../diagrams/layout16.xml"/></Relationships>
</file>

<file path=ppt/slides/_rels/slide146.xml.rels><?xml version="1.0" encoding="UTF-8" standalone="yes"?>
<Relationships xmlns="http://schemas.openxmlformats.org/package/2006/relationships"><Relationship Id="rId3" Type="http://schemas.openxmlformats.org/officeDocument/2006/relationships/image" Target="../media/image126.png"/><Relationship Id="rId2" Type="http://schemas.openxmlformats.org/officeDocument/2006/relationships/notesSlide" Target="../notesSlides/notesSlide111.xml"/><Relationship Id="rId1" Type="http://schemas.openxmlformats.org/officeDocument/2006/relationships/slideLayout" Target="../slideLayouts/slideLayout3.xml"/></Relationships>
</file>

<file path=ppt/slides/_rels/slide147.xml.rels><?xml version="1.0" encoding="UTF-8" standalone="yes"?>
<Relationships xmlns="http://schemas.openxmlformats.org/package/2006/relationships"><Relationship Id="rId3" Type="http://schemas.openxmlformats.org/officeDocument/2006/relationships/image" Target="../media/image127.png"/><Relationship Id="rId2" Type="http://schemas.openxmlformats.org/officeDocument/2006/relationships/notesSlide" Target="../notesSlides/notesSlide112.xml"/><Relationship Id="rId1" Type="http://schemas.openxmlformats.org/officeDocument/2006/relationships/slideLayout" Target="../slideLayouts/slideLayout3.xml"/></Relationships>
</file>

<file path=ppt/slides/_rels/slide148.xml.rels><?xml version="1.0" encoding="UTF-8" standalone="yes"?>
<Relationships xmlns="http://schemas.openxmlformats.org/package/2006/relationships"><Relationship Id="rId8" Type="http://schemas.openxmlformats.org/officeDocument/2006/relationships/hyperlink" Target="https://doi.org/10.1111/j.1749-6632.1978.tb22070.x" TargetMode="External"/><Relationship Id="rId3" Type="http://schemas.openxmlformats.org/officeDocument/2006/relationships/hyperlink" Target="https://www.riziv.fgov.be/nl/thema-s/arbeidsongeschiktheid/zelfstandigen" TargetMode="External"/><Relationship Id="rId7" Type="http://schemas.openxmlformats.org/officeDocument/2006/relationships/hyperlink" Target="https://www.riziv.fgov.be/nl/professionals/individuele-zorgverleners/klinisch-psychologen/eerstelijns-psychologische-zorg-verlenen-via-netwerken-voor-geestelijke-gezondheid" TargetMode="External"/><Relationship Id="rId2" Type="http://schemas.openxmlformats.org/officeDocument/2006/relationships/hyperlink" Target="https://www.riziv.fgov.be/nl/thema-s/arbeidsongeschiktheid/werknemers-en-werklozen" TargetMode="External"/><Relationship Id="rId1" Type="http://schemas.openxmlformats.org/officeDocument/2006/relationships/slideLayout" Target="../slideLayouts/slideLayout79.xml"/><Relationship Id="rId6" Type="http://schemas.openxmlformats.org/officeDocument/2006/relationships/hyperlink" Target="https://doi.org/10.1016/j.advms.2017.11.004" TargetMode="External"/><Relationship Id="rId5" Type="http://schemas.openxmlformats.org/officeDocument/2006/relationships/hyperlink" Target="https://www.hgr-css.be/nl/advies/9339/burn-out-en-werk" TargetMode="External"/><Relationship Id="rId4" Type="http://schemas.openxmlformats.org/officeDocument/2006/relationships/hyperlink" Target="https://www.serv.be/stichting/project/vlaamse-werkbaarheidsmonitor-werknemers-meting-2023" TargetMode="External"/></Relationships>
</file>

<file path=ppt/slides/_rels/slide149.xml.rels><?xml version="1.0" encoding="UTF-8" standalone="yes"?>
<Relationships xmlns="http://schemas.openxmlformats.org/package/2006/relationships"><Relationship Id="rId8" Type="http://schemas.openxmlformats.org/officeDocument/2006/relationships/hyperlink" Target="https://emploi.belgique.be/sites/default/files/fr/modules_pages/publicaties/document/stress-f.pdf?id=4216" TargetMode="External"/><Relationship Id="rId13" Type="http://schemas.openxmlformats.org/officeDocument/2006/relationships/hyperlink" Target="https://werk.belgie.be/nl/themas/welzijn-op-het-werk/het-gezondheidstoezicht-op-de-werknemers/re-integratie-van" TargetMode="External"/><Relationship Id="rId3" Type="http://schemas.openxmlformats.org/officeDocument/2006/relationships/notesSlide" Target="../notesSlides/notesSlide113.xml"/><Relationship Id="rId7" Type="http://schemas.openxmlformats.org/officeDocument/2006/relationships/hyperlink" Target="https://doi.org/10.3390/ijerph21121617" TargetMode="External"/><Relationship Id="rId12" Type="http://schemas.openxmlformats.org/officeDocument/2006/relationships/hyperlink" Target="https://www.fedris.be/nl/programma-burn-out.html" TargetMode="External"/><Relationship Id="rId2" Type="http://schemas.openxmlformats.org/officeDocument/2006/relationships/slideLayout" Target="../slideLayouts/slideLayout79.xml"/><Relationship Id="rId1" Type="http://schemas.openxmlformats.org/officeDocument/2006/relationships/themeOverride" Target="../theme/themeOverride1.xml"/><Relationship Id="rId6" Type="http://schemas.openxmlformats.org/officeDocument/2006/relationships/hyperlink" Target="https://www.who.int/fr/news-room/fact-sheets/detail/mental-health-at-work" TargetMode="External"/><Relationship Id="rId11" Type="http://schemas.openxmlformats.org/officeDocument/2006/relationships/hyperlink" Target="https://beswic.be/nl/themas/psychosociale-risicos-psr" TargetMode="External"/><Relationship Id="rId5" Type="http://schemas.openxmlformats.org/officeDocument/2006/relationships/hyperlink" Target="https://doi.org/10.1037/0022-006x.73.3.539" TargetMode="External"/><Relationship Id="rId10" Type="http://schemas.openxmlformats.org/officeDocument/2006/relationships/hyperlink" Target="https://doi.org/10.1016/j.tins.2017.07.002" TargetMode="External"/><Relationship Id="rId4" Type="http://schemas.openxmlformats.org/officeDocument/2006/relationships/hyperlink" Target="https://doi.org/10.1159/000510696" TargetMode="External"/><Relationship Id="rId9" Type="http://schemas.openxmlformats.org/officeDocument/2006/relationships/hyperlink" Target="https://doi.org/10.1051/medsci/2012286014" TargetMode="External"/></Relationships>
</file>

<file path=ppt/slides/_rels/slide15.xml.rels><?xml version="1.0" encoding="UTF-8" standalone="yes"?>
<Relationships xmlns="http://schemas.openxmlformats.org/package/2006/relationships"><Relationship Id="rId8" Type="http://schemas.openxmlformats.org/officeDocument/2006/relationships/image" Target="../media/image26.jpe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4.xml"/><Relationship Id="rId1" Type="http://schemas.openxmlformats.org/officeDocument/2006/relationships/slideLayout" Target="../slideLayouts/slideLayout115.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 Id="rId9" Type="http://schemas.openxmlformats.org/officeDocument/2006/relationships/image" Target="../media/image27.png"/></Relationships>
</file>

<file path=ppt/slides/_rels/slide150.xml.rels><?xml version="1.0" encoding="UTF-8" standalone="yes"?>
<Relationships xmlns="http://schemas.openxmlformats.org/package/2006/relationships"><Relationship Id="rId8" Type="http://schemas.openxmlformats.org/officeDocument/2006/relationships/hyperlink" Target="https://doi.org/10.5117/go2024.4.003.vant" TargetMode="External"/><Relationship Id="rId3" Type="http://schemas.openxmlformats.org/officeDocument/2006/relationships/hyperlink" Target="https://doi.org/10.1016/j.psyneuen.2019.02.021" TargetMode="External"/><Relationship Id="rId7" Type="http://schemas.openxmlformats.org/officeDocument/2006/relationships/hyperlink" Target="https://drdansiegel.com/book/the-developing-mind/" TargetMode="External"/><Relationship Id="rId12" Type="http://schemas.openxmlformats.org/officeDocument/2006/relationships/hyperlink" Target="https://iris.who.int/bitstream/handle/10665/363208/9789240058323-fre.pdf" TargetMode="External"/><Relationship Id="rId2" Type="http://schemas.openxmlformats.org/officeDocument/2006/relationships/notesSlide" Target="../notesSlides/notesSlide114.xml"/><Relationship Id="rId1" Type="http://schemas.openxmlformats.org/officeDocument/2006/relationships/slideLayout" Target="../slideLayouts/slideLayout79.xml"/><Relationship Id="rId6" Type="http://schemas.openxmlformats.org/officeDocument/2006/relationships/hyperlink" Target="https://www.riziv.fgov.be/nl/thema-s/socio-professionele-re-integratie" TargetMode="External"/><Relationship Id="rId11" Type="http://schemas.openxmlformats.org/officeDocument/2006/relationships/hyperlink" Target="https://www.who.int/news/item/28-05-2019-burn-out-an-occupational-phenomenon-international-classification-of-diseases" TargetMode="External"/><Relationship Id="rId5" Type="http://schemas.openxmlformats.org/officeDocument/2006/relationships/hyperlink" Target="https://doi.org/10.1146/annurev.clinpsy.1.102803.144141" TargetMode="External"/><Relationship Id="rId10" Type="http://schemas.openxmlformats.org/officeDocument/2006/relationships/hyperlink" Target="https://beswic.be/nl/themas/gezondheid-en-re-integratie-van-de-werknemer/informatie-voor-de-behandelende-artsen/tijdelijke-arbeidsongeschiktheid-en-werkhervatting/werkhervatting-na-langdurige-afwezigheid" TargetMode="External"/><Relationship Id="rId4" Type="http://schemas.openxmlformats.org/officeDocument/2006/relationships/hyperlink" Target="https://www.sciensano.be/en/biblio/samenvatting-van-de-belhealth-resultaten-waves-1-tot-6-gegevens-over-geestelijke-gezondheid-bij" TargetMode="External"/><Relationship Id="rId9" Type="http://schemas.openxmlformats.org/officeDocument/2006/relationships/hyperlink" Target="https://werk.belgie.be/nl/themas/welzijn-op-het-werk" TargetMode="External"/></Relationships>
</file>

<file path=ppt/slides/_rels/slide151.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15.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10.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10.xml"/></Relationships>
</file>

<file path=ppt/slides/_rels/slide1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6.xml"/><Relationship Id="rId1" Type="http://schemas.openxmlformats.org/officeDocument/2006/relationships/slideLayout" Target="../slideLayouts/slideLayout79.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9.xml"/></Relationships>
</file>

<file path=ppt/slides/_rels/slide2.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2.xml"/><Relationship Id="rId1" Type="http://schemas.openxmlformats.org/officeDocument/2006/relationships/slideLayout" Target="../slideLayouts/slideLayout7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94.xml"/></Relationships>
</file>

<file path=ppt/slides/_rels/slide21.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8.xml"/><Relationship Id="rId1" Type="http://schemas.openxmlformats.org/officeDocument/2006/relationships/slideLayout" Target="../slideLayouts/slideLayout107.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22.xml.rels><?xml version="1.0" encoding="UTF-8" standalone="yes"?>
<Relationships xmlns="http://schemas.openxmlformats.org/package/2006/relationships"><Relationship Id="rId8" Type="http://schemas.openxmlformats.org/officeDocument/2006/relationships/image" Target="../media/image39.jpeg"/><Relationship Id="rId13" Type="http://schemas.openxmlformats.org/officeDocument/2006/relationships/image" Target="../media/image44.jpeg"/><Relationship Id="rId3" Type="http://schemas.openxmlformats.org/officeDocument/2006/relationships/diagramData" Target="../diagrams/data4.xml"/><Relationship Id="rId7" Type="http://schemas.microsoft.com/office/2007/relationships/diagramDrawing" Target="../diagrams/drawing4.xml"/><Relationship Id="rId12" Type="http://schemas.openxmlformats.org/officeDocument/2006/relationships/image" Target="../media/image43.jpeg"/><Relationship Id="rId2" Type="http://schemas.openxmlformats.org/officeDocument/2006/relationships/notesSlide" Target="../notesSlides/notesSlide19.xml"/><Relationship Id="rId1" Type="http://schemas.openxmlformats.org/officeDocument/2006/relationships/slideLayout" Target="../slideLayouts/slideLayout107.xml"/><Relationship Id="rId6" Type="http://schemas.openxmlformats.org/officeDocument/2006/relationships/diagramColors" Target="../diagrams/colors4.xml"/><Relationship Id="rId11" Type="http://schemas.openxmlformats.org/officeDocument/2006/relationships/image" Target="../media/image42.jpeg"/><Relationship Id="rId5" Type="http://schemas.openxmlformats.org/officeDocument/2006/relationships/diagramQuickStyle" Target="../diagrams/quickStyle4.xml"/><Relationship Id="rId10" Type="http://schemas.openxmlformats.org/officeDocument/2006/relationships/image" Target="../media/image41.jpeg"/><Relationship Id="rId4" Type="http://schemas.openxmlformats.org/officeDocument/2006/relationships/diagramLayout" Target="../diagrams/layout4.xml"/><Relationship Id="rId9" Type="http://schemas.openxmlformats.org/officeDocument/2006/relationships/image" Target="../media/image40.jpeg"/></Relationships>
</file>

<file path=ppt/slides/_rels/slide23.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20.xml"/><Relationship Id="rId1" Type="http://schemas.openxmlformats.org/officeDocument/2006/relationships/slideLayout" Target="../slideLayouts/slideLayout109.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24.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21.xml"/><Relationship Id="rId1" Type="http://schemas.openxmlformats.org/officeDocument/2006/relationships/slideLayout" Target="../slideLayouts/slideLayout110.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25.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22.xml"/><Relationship Id="rId1" Type="http://schemas.openxmlformats.org/officeDocument/2006/relationships/slideLayout" Target="../slideLayouts/slideLayout79.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10.xml"/></Relationships>
</file>

<file path=ppt/slides/_rels/slide27.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24.xml"/><Relationship Id="rId1" Type="http://schemas.openxmlformats.org/officeDocument/2006/relationships/slideLayout" Target="../slideLayouts/slideLayout79.xml"/></Relationships>
</file>

<file path=ppt/slides/_rels/slide28.xml.rels><?xml version="1.0" encoding="UTF-8" standalone="yes"?>
<Relationships xmlns="http://schemas.openxmlformats.org/package/2006/relationships"><Relationship Id="rId8" Type="http://schemas.openxmlformats.org/officeDocument/2006/relationships/image" Target="../media/image58.png"/><Relationship Id="rId3" Type="http://schemas.openxmlformats.org/officeDocument/2006/relationships/image" Target="../media/image53.png"/><Relationship Id="rId7" Type="http://schemas.openxmlformats.org/officeDocument/2006/relationships/image" Target="../media/image57.png"/><Relationship Id="rId12" Type="http://schemas.openxmlformats.org/officeDocument/2006/relationships/image" Target="../media/image61.png"/><Relationship Id="rId2" Type="http://schemas.openxmlformats.org/officeDocument/2006/relationships/notesSlide" Target="../notesSlides/notesSlide25.xml"/><Relationship Id="rId1" Type="http://schemas.openxmlformats.org/officeDocument/2006/relationships/slideLayout" Target="../slideLayouts/slideLayout74.xml"/><Relationship Id="rId6" Type="http://schemas.openxmlformats.org/officeDocument/2006/relationships/image" Target="../media/image56.png"/><Relationship Id="rId11" Type="http://schemas.openxmlformats.org/officeDocument/2006/relationships/image" Target="../media/image60.png"/><Relationship Id="rId5" Type="http://schemas.openxmlformats.org/officeDocument/2006/relationships/image" Target="../media/image55.png"/><Relationship Id="rId10" Type="http://schemas.openxmlformats.org/officeDocument/2006/relationships/image" Target="../media/image59.png"/><Relationship Id="rId4" Type="http://schemas.openxmlformats.org/officeDocument/2006/relationships/image" Target="../media/image54.jpeg"/><Relationship Id="rId9" Type="http://schemas.openxmlformats.org/officeDocument/2006/relationships/hyperlink" Target="https://www.youtube.com/watch?v=0zrlKLgnov4" TargetMode="External"/></Relationships>
</file>

<file path=ppt/slides/_rels/slide29.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26.xml"/><Relationship Id="rId1" Type="http://schemas.openxmlformats.org/officeDocument/2006/relationships/slideLayout" Target="../slideLayouts/slideLayout69.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8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79.xml"/></Relationships>
</file>

<file path=ppt/slides/_rels/slide31.xml.rels><?xml version="1.0" encoding="UTF-8" standalone="yes"?>
<Relationships xmlns="http://schemas.openxmlformats.org/package/2006/relationships"><Relationship Id="rId3" Type="http://schemas.openxmlformats.org/officeDocument/2006/relationships/hyperlink" Target="https://www.youtube.com/watch?v=K1ovJu2GNVo" TargetMode="External"/><Relationship Id="rId2" Type="http://schemas.openxmlformats.org/officeDocument/2006/relationships/notesSlide" Target="../notesSlides/notesSlide28.xml"/><Relationship Id="rId1" Type="http://schemas.openxmlformats.org/officeDocument/2006/relationships/slideLayout" Target="../slideLayouts/slideLayout79.xml"/><Relationship Id="rId4" Type="http://schemas.openxmlformats.org/officeDocument/2006/relationships/image" Target="../media/image63.png"/></Relationships>
</file>

<file path=ppt/slides/_rels/slide32.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29.xml"/><Relationship Id="rId1" Type="http://schemas.openxmlformats.org/officeDocument/2006/relationships/slideLayout" Target="../slideLayouts/slideLayout110.xml"/></Relationships>
</file>

<file path=ppt/slides/_rels/slide33.xml.rels><?xml version="1.0" encoding="UTF-8" standalone="yes"?>
<Relationships xmlns="http://schemas.openxmlformats.org/package/2006/relationships"><Relationship Id="rId3" Type="http://schemas.openxmlformats.org/officeDocument/2006/relationships/hyperlink" Target="https://www.futura-sciences.com/sante/definitions/medecine-syndrome-2854/" TargetMode="External"/><Relationship Id="rId2" Type="http://schemas.openxmlformats.org/officeDocument/2006/relationships/notesSlide" Target="../notesSlides/notesSlide30.xml"/><Relationship Id="rId1" Type="http://schemas.openxmlformats.org/officeDocument/2006/relationships/slideLayout" Target="../slideLayouts/slideLayout79.xml"/><Relationship Id="rId4" Type="http://schemas.openxmlformats.org/officeDocument/2006/relationships/hyperlink" Target="https://www.futura-sciences.com/sante/actualites/psychologie-stress-reduire-anxiete-agissant-microbiote-76156/" TargetMode="External"/></Relationships>
</file>

<file path=ppt/slides/_rels/slide34.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31.xml"/><Relationship Id="rId1" Type="http://schemas.openxmlformats.org/officeDocument/2006/relationships/slideLayout" Target="../slideLayouts/slideLayout79.xml"/></Relationships>
</file>

<file path=ppt/slides/_rels/slide35.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32.xml"/><Relationship Id="rId1" Type="http://schemas.openxmlformats.org/officeDocument/2006/relationships/slideLayout" Target="../slideLayouts/slideLayout107.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07.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07.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07.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0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82.xml"/></Relationships>
</file>

<file path=ppt/slides/_rels/slide40.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notesSlide" Target="../notesSlides/notesSlide37.xml"/><Relationship Id="rId1" Type="http://schemas.openxmlformats.org/officeDocument/2006/relationships/slideLayout" Target="../slideLayouts/slideLayout79.xml"/><Relationship Id="rId5" Type="http://schemas.openxmlformats.org/officeDocument/2006/relationships/hyperlink" Target="https://www.youtube.com/playlist?list=PLFXGfxajz57JEfmOlukqxZtohNjgNvaLn" TargetMode="External"/><Relationship Id="rId4" Type="http://schemas.openxmlformats.org/officeDocument/2006/relationships/hyperlink" Target="https://werk.belgie.be/nl/publicaties/vroegtijdige-opsporing-van-burn-out-tool-voor-de-huisarts" TargetMode="Externa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0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94.xml"/></Relationships>
</file>

<file path=ppt/slides/_rels/slide43.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39.xml"/><Relationship Id="rId1" Type="http://schemas.openxmlformats.org/officeDocument/2006/relationships/slideLayout" Target="../slideLayouts/slideLayout95.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79.xml"/></Relationships>
</file>

<file path=ppt/slides/_rels/slide45.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41.xml"/><Relationship Id="rId1" Type="http://schemas.openxmlformats.org/officeDocument/2006/relationships/slideLayout" Target="../slideLayouts/slideLayout115.xml"/></Relationships>
</file>

<file path=ppt/slides/_rels/slide46.xml.rels><?xml version="1.0" encoding="UTF-8" standalone="yes"?>
<Relationships xmlns="http://schemas.openxmlformats.org/package/2006/relationships"><Relationship Id="rId8" Type="http://schemas.microsoft.com/office/2007/relationships/diagramDrawing" Target="../diagrams/drawing9.xml"/><Relationship Id="rId3" Type="http://schemas.openxmlformats.org/officeDocument/2006/relationships/hyperlink" Target="https://www.riziv.fgov.be/nl/professionals/individuele-zorgverleners/artsen/verstrekkingen-door-artsen/ondersteuning-voor-huisartsen-om-betere-zorg-te-bieden-aan-personen-met-psychologische-problemen" TargetMode="External"/><Relationship Id="rId7" Type="http://schemas.openxmlformats.org/officeDocument/2006/relationships/diagramColors" Target="../diagrams/colors9.xml"/><Relationship Id="rId2" Type="http://schemas.openxmlformats.org/officeDocument/2006/relationships/notesSlide" Target="../notesSlides/notesSlide42.xml"/><Relationship Id="rId1" Type="http://schemas.openxmlformats.org/officeDocument/2006/relationships/slideLayout" Target="../slideLayouts/slideLayout69.xml"/><Relationship Id="rId6" Type="http://schemas.openxmlformats.org/officeDocument/2006/relationships/diagramQuickStyle" Target="../diagrams/quickStyle9.xml"/><Relationship Id="rId5" Type="http://schemas.openxmlformats.org/officeDocument/2006/relationships/diagramLayout" Target="../diagrams/layout9.xml"/><Relationship Id="rId4" Type="http://schemas.openxmlformats.org/officeDocument/2006/relationships/diagramData" Target="../diagrams/data9.xml"/></Relationships>
</file>

<file path=ppt/slides/_rels/slide47.xml.rels><?xml version="1.0" encoding="UTF-8" standalone="yes"?>
<Relationships xmlns="http://schemas.openxmlformats.org/package/2006/relationships"><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notesSlide" Target="../notesSlides/notesSlide43.xml"/><Relationship Id="rId1" Type="http://schemas.openxmlformats.org/officeDocument/2006/relationships/slideLayout" Target="../slideLayouts/slideLayout69.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48.xml.rels><?xml version="1.0" encoding="UTF-8" standalone="yes"?>
<Relationships xmlns="http://schemas.openxmlformats.org/package/2006/relationships"><Relationship Id="rId8" Type="http://schemas.microsoft.com/office/2007/relationships/diagramDrawing" Target="../diagrams/drawing11.xml"/><Relationship Id="rId3" Type="http://schemas.openxmlformats.org/officeDocument/2006/relationships/image" Target="../media/image68.png"/><Relationship Id="rId7" Type="http://schemas.openxmlformats.org/officeDocument/2006/relationships/diagramColors" Target="../diagrams/colors11.xml"/><Relationship Id="rId2" Type="http://schemas.openxmlformats.org/officeDocument/2006/relationships/notesSlide" Target="../notesSlides/notesSlide44.xml"/><Relationship Id="rId1" Type="http://schemas.openxmlformats.org/officeDocument/2006/relationships/slideLayout" Target="../slideLayouts/slideLayout107.xml"/><Relationship Id="rId6" Type="http://schemas.openxmlformats.org/officeDocument/2006/relationships/diagramQuickStyle" Target="../diagrams/quickStyle11.xml"/><Relationship Id="rId5" Type="http://schemas.openxmlformats.org/officeDocument/2006/relationships/diagramLayout" Target="../diagrams/layout11.xml"/><Relationship Id="rId4" Type="http://schemas.openxmlformats.org/officeDocument/2006/relationships/diagramData" Target="../diagrams/data11.xml"/></Relationships>
</file>

<file path=ppt/slides/_rels/slide49.xml.rels><?xml version="1.0" encoding="UTF-8" standalone="yes"?>
<Relationships xmlns="http://schemas.openxmlformats.org/package/2006/relationships"><Relationship Id="rId3" Type="http://schemas.openxmlformats.org/officeDocument/2006/relationships/diagramData" Target="../diagrams/data12.xml"/><Relationship Id="rId7" Type="http://schemas.microsoft.com/office/2007/relationships/diagramDrawing" Target="../diagrams/drawing12.xml"/><Relationship Id="rId2" Type="http://schemas.openxmlformats.org/officeDocument/2006/relationships/notesSlide" Target="../notesSlides/notesSlide45.xml"/><Relationship Id="rId1" Type="http://schemas.openxmlformats.org/officeDocument/2006/relationships/slideLayout" Target="../slideLayouts/slideLayout69.xml"/><Relationship Id="rId6" Type="http://schemas.openxmlformats.org/officeDocument/2006/relationships/diagramColors" Target="../diagrams/colors12.xml"/><Relationship Id="rId5" Type="http://schemas.openxmlformats.org/officeDocument/2006/relationships/diagramQuickStyle" Target="../diagrams/quickStyle12.xml"/><Relationship Id="rId4" Type="http://schemas.openxmlformats.org/officeDocument/2006/relationships/diagramLayout" Target="../diagrams/layout1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94.xml"/></Relationships>
</file>

<file path=ppt/slides/_rels/slide50.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notesSlide" Target="../notesSlides/notesSlide46.xml"/><Relationship Id="rId1" Type="http://schemas.openxmlformats.org/officeDocument/2006/relationships/slideLayout" Target="../slideLayouts/slideLayout69.xml"/></Relationships>
</file>

<file path=ppt/slides/_rels/slide51.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47.xml"/><Relationship Id="rId1" Type="http://schemas.openxmlformats.org/officeDocument/2006/relationships/slideLayout" Target="../slideLayouts/slideLayout69.xml"/></Relationships>
</file>

<file path=ppt/slides/_rels/slide52.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48.xml"/><Relationship Id="rId1" Type="http://schemas.openxmlformats.org/officeDocument/2006/relationships/slideLayout" Target="../slideLayouts/slideLayout107.xml"/></Relationships>
</file>

<file path=ppt/slides/_rels/slide53.xml.rels><?xml version="1.0" encoding="UTF-8" standalone="yes"?>
<Relationships xmlns="http://schemas.openxmlformats.org/package/2006/relationships"><Relationship Id="rId2" Type="http://schemas.openxmlformats.org/officeDocument/2006/relationships/image" Target="../media/image78.png"/><Relationship Id="rId1" Type="http://schemas.openxmlformats.org/officeDocument/2006/relationships/slideLayout" Target="../slideLayouts/slideLayout79.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69.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69.xml"/></Relationships>
</file>

<file path=ppt/slides/_rels/slide56.xml.rels><?xml version="1.0" encoding="UTF-8" standalone="yes"?>
<Relationships xmlns="http://schemas.openxmlformats.org/package/2006/relationships"><Relationship Id="rId3" Type="http://schemas.openxmlformats.org/officeDocument/2006/relationships/diagramData" Target="../diagrams/data13.xml"/><Relationship Id="rId7" Type="http://schemas.microsoft.com/office/2007/relationships/diagramDrawing" Target="../diagrams/drawing13.xml"/><Relationship Id="rId2" Type="http://schemas.openxmlformats.org/officeDocument/2006/relationships/notesSlide" Target="../notesSlides/notesSlide51.xml"/><Relationship Id="rId1" Type="http://schemas.openxmlformats.org/officeDocument/2006/relationships/slideLayout" Target="../slideLayouts/slideLayout69.xml"/><Relationship Id="rId6" Type="http://schemas.openxmlformats.org/officeDocument/2006/relationships/diagramColors" Target="../diagrams/colors13.xml"/><Relationship Id="rId5" Type="http://schemas.openxmlformats.org/officeDocument/2006/relationships/diagramQuickStyle" Target="../diagrams/quickStyle13.xml"/><Relationship Id="rId4" Type="http://schemas.openxmlformats.org/officeDocument/2006/relationships/diagramLayout" Target="../diagrams/layout13.xml"/></Relationships>
</file>

<file path=ppt/slides/_rels/slide57.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notesSlide" Target="../notesSlides/notesSlide52.xml"/><Relationship Id="rId1" Type="http://schemas.openxmlformats.org/officeDocument/2006/relationships/slideLayout" Target="../slideLayouts/slideLayout69.xml"/></Relationships>
</file>

<file path=ppt/slides/_rels/slide58.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notesSlide" Target="../notesSlides/notesSlide53.xml"/><Relationship Id="rId1" Type="http://schemas.openxmlformats.org/officeDocument/2006/relationships/slideLayout" Target="../slideLayouts/slideLayout79.xml"/></Relationships>
</file>

<file path=ppt/slides/_rels/slide59.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notesSlide" Target="../notesSlides/notesSlide54.xml"/><Relationship Id="rId1" Type="http://schemas.openxmlformats.org/officeDocument/2006/relationships/slideLayout" Target="../slideLayouts/slideLayout115.xml"/></Relationships>
</file>

<file path=ppt/slides/_rels/slide6.xml.rels><?xml version="1.0" encoding="UTF-8" standalone="yes"?>
<Relationships xmlns="http://schemas.openxmlformats.org/package/2006/relationships"><Relationship Id="rId3" Type="http://schemas.openxmlformats.org/officeDocument/2006/relationships/hyperlink" Target="https://www.riziv.fgov.be/nl/professionals/individuele-zorgverleners/klinisch-psychologen/eerstelijns-psychologische-zorg-verlenen-via-netwerken-voor-geestelijke-gezondheid" TargetMode="External"/><Relationship Id="rId2" Type="http://schemas.openxmlformats.org/officeDocument/2006/relationships/notesSlide" Target="../notesSlides/notesSlide5.xml"/><Relationship Id="rId1" Type="http://schemas.openxmlformats.org/officeDocument/2006/relationships/slideLayout" Target="../slideLayouts/slideLayout79.xml"/><Relationship Id="rId4" Type="http://schemas.openxmlformats.org/officeDocument/2006/relationships/image" Target="../media/image19.png"/></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79.xml"/></Relationships>
</file>

<file path=ppt/slides/_rels/slide61.xml.rels><?xml version="1.0" encoding="UTF-8" standalone="yes"?>
<Relationships xmlns="http://schemas.openxmlformats.org/package/2006/relationships"><Relationship Id="rId2" Type="http://schemas.openxmlformats.org/officeDocument/2006/relationships/image" Target="../media/image82.png"/><Relationship Id="rId1" Type="http://schemas.openxmlformats.org/officeDocument/2006/relationships/slideLayout" Target="../slideLayouts/slideLayout74.xml"/></Relationships>
</file>

<file path=ppt/slides/_rels/slide62.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notesSlide" Target="../notesSlides/notesSlide56.xml"/><Relationship Id="rId1" Type="http://schemas.openxmlformats.org/officeDocument/2006/relationships/slideLayout" Target="../slideLayouts/slideLayout84.xml"/></Relationships>
</file>

<file path=ppt/slides/_rels/slide63.xml.rels><?xml version="1.0" encoding="UTF-8" standalone="yes"?>
<Relationships xmlns="http://schemas.openxmlformats.org/package/2006/relationships"><Relationship Id="rId2" Type="http://schemas.openxmlformats.org/officeDocument/2006/relationships/image" Target="../media/image84.png"/><Relationship Id="rId1" Type="http://schemas.openxmlformats.org/officeDocument/2006/relationships/slideLayout" Target="../slideLayouts/slideLayout106.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79.xml"/></Relationships>
</file>

<file path=ppt/slides/_rels/slide65.xml.rels><?xml version="1.0" encoding="UTF-8" standalone="yes"?>
<Relationships xmlns="http://schemas.openxmlformats.org/package/2006/relationships"><Relationship Id="rId3" Type="http://schemas.openxmlformats.org/officeDocument/2006/relationships/image" Target="../media/image86.svg"/><Relationship Id="rId2" Type="http://schemas.openxmlformats.org/officeDocument/2006/relationships/image" Target="../media/image85.png"/><Relationship Id="rId1" Type="http://schemas.openxmlformats.org/officeDocument/2006/relationships/slideLayout" Target="../slideLayouts/slideLayout73.xml"/><Relationship Id="rId5" Type="http://schemas.openxmlformats.org/officeDocument/2006/relationships/image" Target="../media/image17.png"/><Relationship Id="rId4" Type="http://schemas.openxmlformats.org/officeDocument/2006/relationships/image" Target="../media/image16.jpeg"/></Relationships>
</file>

<file path=ppt/slides/_rels/slide66.xml.rels><?xml version="1.0" encoding="UTF-8" standalone="yes"?>
<Relationships xmlns="http://schemas.openxmlformats.org/package/2006/relationships"><Relationship Id="rId8" Type="http://schemas.openxmlformats.org/officeDocument/2006/relationships/hyperlink" Target="https://werk.belgie.be/nl/themas/welzijn-op-het-werk/organisatorische-structuren/interne-dienst-voor-preventie-en-bescherming#:~:text=Elke%20onderneming%20of%20instelling%20moet%20een%20eigen%20interne,de%20regelgeving%20inzake%20het%20welzijn%20van%20de%20werknemers." TargetMode="External"/><Relationship Id="rId13" Type="http://schemas.openxmlformats.org/officeDocument/2006/relationships/image" Target="../media/image93.png"/><Relationship Id="rId18" Type="http://schemas.openxmlformats.org/officeDocument/2006/relationships/hyperlink" Target="https://www.riziv.fgov.be/nl/thema-s/socio-professionele-re-integratie/het-terug-naar-werk-fonds" TargetMode="External"/><Relationship Id="rId3" Type="http://schemas.openxmlformats.org/officeDocument/2006/relationships/image" Target="../media/image87.png"/><Relationship Id="rId21" Type="http://schemas.openxmlformats.org/officeDocument/2006/relationships/image" Target="../media/image98.png"/><Relationship Id="rId7" Type="http://schemas.openxmlformats.org/officeDocument/2006/relationships/image" Target="../media/image90.png"/><Relationship Id="rId12" Type="http://schemas.openxmlformats.org/officeDocument/2006/relationships/image" Target="../media/image92.png"/><Relationship Id="rId17" Type="http://schemas.openxmlformats.org/officeDocument/2006/relationships/hyperlink" Target="https://www.riziv.fgov.be/nl/professionals/andere-professionals/ziekenfondsen/contacteer-de-ziekenfondsen" TargetMode="External"/><Relationship Id="rId25" Type="http://schemas.openxmlformats.org/officeDocument/2006/relationships/hyperlink" Target="https://www.departementzorg.be/nl/voorzieningen-geestelijke-gezondheid-met-een-revalidatieovereenkomst" TargetMode="External"/><Relationship Id="rId2" Type="http://schemas.openxmlformats.org/officeDocument/2006/relationships/notesSlide" Target="../notesSlides/notesSlide58.xml"/><Relationship Id="rId16" Type="http://schemas.openxmlformats.org/officeDocument/2006/relationships/hyperlink" Target="https://www.riziv.fgov.be/nl/thema-s/socio-professionele-re-integratie/het-terug-naar-werktraject-met-de-steun-van-een-coordinator" TargetMode="External"/><Relationship Id="rId20" Type="http://schemas.openxmlformats.org/officeDocument/2006/relationships/image" Target="../media/image97.svg"/><Relationship Id="rId1" Type="http://schemas.openxmlformats.org/officeDocument/2006/relationships/slideLayout" Target="../slideLayouts/slideLayout79.xml"/><Relationship Id="rId6" Type="http://schemas.openxmlformats.org/officeDocument/2006/relationships/hyperlink" Target="https://werk.belgie.be/nl/themas/welzijn-op-het-werk/psychosociale-risicos-op-het-werk/rol-en-statuut-van-de-actoren-4" TargetMode="External"/><Relationship Id="rId11" Type="http://schemas.openxmlformats.org/officeDocument/2006/relationships/hyperlink" Target="https://werk.belgie.be/nl/themas/welzijn-op-het-werk/psychosociale-risicos-op-het-werk/rol-en-statuut-van-de-actoren-5" TargetMode="External"/><Relationship Id="rId24" Type="http://schemas.openxmlformats.org/officeDocument/2006/relationships/image" Target="../media/image99.png"/><Relationship Id="rId5" Type="http://schemas.openxmlformats.org/officeDocument/2006/relationships/image" Target="../media/image89.png"/><Relationship Id="rId15" Type="http://schemas.openxmlformats.org/officeDocument/2006/relationships/image" Target="../media/image95.png"/><Relationship Id="rId23" Type="http://schemas.openxmlformats.org/officeDocument/2006/relationships/hyperlink" Target="https://www.riziv.fgov.be/nl/riziv/onze-organen/de-geneeskundige-raad-voor-invaliditeit" TargetMode="External"/><Relationship Id="rId10" Type="http://schemas.openxmlformats.org/officeDocument/2006/relationships/image" Target="../media/image91.png"/><Relationship Id="rId19" Type="http://schemas.openxmlformats.org/officeDocument/2006/relationships/image" Target="../media/image96.png"/><Relationship Id="rId4" Type="http://schemas.openxmlformats.org/officeDocument/2006/relationships/image" Target="../media/image88.png"/><Relationship Id="rId9" Type="http://schemas.openxmlformats.org/officeDocument/2006/relationships/hyperlink" Target="https://werk.belgie.be/nl/themas/welzijn-op-het-werk/organisatorische-structuren/externe-dienst-voor-preventie-en-bescherming" TargetMode="External"/><Relationship Id="rId14" Type="http://schemas.openxmlformats.org/officeDocument/2006/relationships/image" Target="../media/image94.png"/><Relationship Id="rId22" Type="http://schemas.openxmlformats.org/officeDocument/2006/relationships/hyperlink" Target="https://www.riziv.fgov.be/nl/thema-s/socio-professionele-re-integratie/op-eigen-initiatief-het-werk-hervatten-tijdens-een-arbeidsongeschiktheid-van-meer-dan-een-jaar-met-begeleiding-van-vdab-actiris-of-forem" TargetMode="Externa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79.xml"/></Relationships>
</file>

<file path=ppt/slides/_rels/slide68.xml.rels><?xml version="1.0" encoding="UTF-8" standalone="yes"?>
<Relationships xmlns="http://schemas.openxmlformats.org/package/2006/relationships"><Relationship Id="rId8" Type="http://schemas.openxmlformats.org/officeDocument/2006/relationships/hyperlink" Target="https://psychewijzer.be/" TargetMode="External"/><Relationship Id="rId13" Type="http://schemas.openxmlformats.org/officeDocument/2006/relationships/hyperlink" Target="https://www.health.belgium.be/nl/e-services/e-learning" TargetMode="External"/><Relationship Id="rId3" Type="http://schemas.openxmlformats.org/officeDocument/2006/relationships/hyperlink" Target="https://www.vlaanderen.be/hulp-zoeken-bij-psychische-problemen" TargetMode="External"/><Relationship Id="rId7" Type="http://schemas.openxmlformats.org/officeDocument/2006/relationships/hyperlink" Target="https://www.balkmetafoor.be/nl" TargetMode="External"/><Relationship Id="rId12" Type="http://schemas.openxmlformats.org/officeDocument/2006/relationships/hyperlink" Target="https://eur03.safelinks.protection.outlook.com/?url=https%3A%2F%2Fwww.alcoholhulp.be%2F&amp;data=05%7C02%7Clanah.verbraeken%40riziv-inami.fgov.be%7Cc2c7de1116424779300f08ddb4d863a3%7C66c008a4b56549a993c9c1e64cad2e11%7C0%7C0%7C638865563656353583%7CUnknown%7CTWFpbGZsb3d8eyJFbXB0eU1hcGkiOnRydWUsIlYiOiIwLjAuMDAwMCIsIlAiOiJXaW4zMiIsIkFOIjoiTWFpbCIsIldUIjoyfQ%3D%3D%7C0%7C%7C%7C&amp;sdata=NII6%2FqvruMYH6FBwHiCL%2BtkOUpeMadyULHsGKFigXjw%3D&amp;reserved=0" TargetMode="External"/><Relationship Id="rId2" Type="http://schemas.openxmlformats.org/officeDocument/2006/relationships/hyperlink" Target="https://webappsa.riziv-inami.fgov.be/silverpages/Psychologist/" TargetMode="External"/><Relationship Id="rId1" Type="http://schemas.openxmlformats.org/officeDocument/2006/relationships/slideLayout" Target="../slideLayouts/slideLayout79.xml"/><Relationship Id="rId6" Type="http://schemas.openxmlformats.org/officeDocument/2006/relationships/hyperlink" Target="https://www.departementzorg.be/nl/preventiewijzer" TargetMode="External"/><Relationship Id="rId11" Type="http://schemas.openxmlformats.org/officeDocument/2006/relationships/hyperlink" Target="https://eur03.safelinks.protection.outlook.com/?url=https%3A%2F%2Fdepressiehulp.be%2F&amp;data=05%7C02%7Clanah.verbraeken%40riziv-inami.fgov.be%7C334469c859044503801c08ddb4e52a0e%7C66c008a4b56549a993c9c1e64cad2e11%7C0%7C0%7C638865618532592515%7CUnknown%7CTWFpbGZsb3d8eyJFbXB0eU1hcGkiOnRydWUsIlYiOiIwLjAuMDAwMCIsIlAiOiJXaW4zMiIsIkFOIjoiTWFpbCIsIldUIjoyfQ%3D%3D%7C0%7C%7C%7C&amp;sdata=ao0xeR%2BEfnPLNRjcPKZJI16RKMWh06ZuwRCJKj41JSA%3D&amp;reserved=0" TargetMode="External"/><Relationship Id="rId5" Type="http://schemas.openxmlformats.org/officeDocument/2006/relationships/hyperlink" Target="https://www.riziv.fgov.be/nl/professionals/individuele-zorgverleners/artsen/verstrekkingen-door-artsen/ondersteuning-voor-huisartsen-om-betere-zorg-te-bieden-aan-personen-met-psychologische-problemen" TargetMode="External"/><Relationship Id="rId10" Type="http://schemas.openxmlformats.org/officeDocument/2006/relationships/hyperlink" Target="https://angsthulp.be/" TargetMode="External"/><Relationship Id="rId4" Type="http://schemas.openxmlformats.org/officeDocument/2006/relationships/hyperlink" Target="https://spreekerover.be/" TargetMode="External"/><Relationship Id="rId9" Type="http://schemas.openxmlformats.org/officeDocument/2006/relationships/hyperlink" Target="https://gcloudbelgium.sharepoint.com/:b:/r/sites/GRP-NIHDI-2StressWerkenEersteLijn-NLReferentiecel-RIZIV/Shared%20Documents/NL%20Referentiecel%20-%20RIZIV/Interessant_Materiaal/Overzicht%20digitale%20apps%20geestelijke%20gezondheid.pdf?csf=1&amp;web=1&amp;e=q9oFbH" TargetMode="External"/></Relationships>
</file>

<file path=ppt/slides/_rels/slide69.xml.rels><?xml version="1.0" encoding="UTF-8" standalone="yes"?>
<Relationships xmlns="http://schemas.openxmlformats.org/package/2006/relationships"><Relationship Id="rId8" Type="http://schemas.openxmlformats.org/officeDocument/2006/relationships/hyperlink" Target="https://www.riziv.fgov.be/nl/thema-s/arbeidsongeschiktheid/werknemers-en-werklozen" TargetMode="External"/><Relationship Id="rId13" Type="http://schemas.openxmlformats.org/officeDocument/2006/relationships/hyperlink" Target="https://www.hgr-css.be/file/download/980967b6-07eb-424c-9e40-ff59d9665e82/o1i1T7pT9FTCGIiPMhORuYVTgKYTDRRV68X3hHHAE3d.pdf" TargetMode="External"/><Relationship Id="rId3" Type="http://schemas.openxmlformats.org/officeDocument/2006/relationships/hyperlink" Target="https://www.fedris.be/nl/programma-burn-out.html" TargetMode="External"/><Relationship Id="rId7" Type="http://schemas.openxmlformats.org/officeDocument/2006/relationships/hyperlink" Target="https://terugnaarwerkwijzer.be/" TargetMode="External"/><Relationship Id="rId12" Type="http://schemas.openxmlformats.org/officeDocument/2006/relationships/hyperlink" Target="https://beswic.be/nl/themas/gezondheid-en-re-integratie-van-de-werknemer" TargetMode="External"/><Relationship Id="rId2" Type="http://schemas.openxmlformats.org/officeDocument/2006/relationships/notesSlide" Target="../notesSlides/notesSlide60.xml"/><Relationship Id="rId1" Type="http://schemas.openxmlformats.org/officeDocument/2006/relationships/slideLayout" Target="../slideLayouts/slideLayout79.xml"/><Relationship Id="rId6" Type="http://schemas.openxmlformats.org/officeDocument/2006/relationships/hyperlink" Target="https://www.wgcdekaai.be/sites/default/files/download/DeKaai_Wegwijzer-Bij-Ziekte_Digitaal_Dubbel.pdf" TargetMode="External"/><Relationship Id="rId11" Type="http://schemas.openxmlformats.org/officeDocument/2006/relationships/hyperlink" Target="https://werk.belgie.be/nl/themas/welzijn-op-het-werk/het-gezondheidstoezicht-op-de-werknemers/re-integratie-van" TargetMode="External"/><Relationship Id="rId5" Type="http://schemas.openxmlformats.org/officeDocument/2006/relationships/hyperlink" Target="https://werk.belgie.be/nl/publicaties/vroegtijdige-opsporing-van-burn-out-tool-voor-de-huisarts" TargetMode="External"/><Relationship Id="rId15" Type="http://schemas.openxmlformats.org/officeDocument/2006/relationships/hyperlink" Target="https://www.socialsecurity.be/citizen/nl/static/applics/jobcalc/index.htm" TargetMode="External"/><Relationship Id="rId10" Type="http://schemas.openxmlformats.org/officeDocument/2006/relationships/hyperlink" Target="https://www.riziv.fgov.be/nl/thema-s/socio-professionele-re-integratie" TargetMode="External"/><Relationship Id="rId4" Type="http://schemas.openxmlformats.org/officeDocument/2006/relationships/hyperlink" Target="https://werk.belgie.be/sites/default/files/content/publications/NL/BurnOut_Huisarts_COMPLET.pdf" TargetMode="External"/><Relationship Id="rId9" Type="http://schemas.openxmlformats.org/officeDocument/2006/relationships/hyperlink" Target="https://www.riziv.fgov.be/nl/thema-s/arbeidsongeschiktheid/zelfstandigen" TargetMode="External"/><Relationship Id="rId14" Type="http://schemas.openxmlformats.org/officeDocument/2006/relationships/hyperlink" Target="https://www.youtube.com/playlist?list=PLFXGfxajz57JEfmOlukqxZtohNjgNvaLn" TargetMode="Externa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9.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45.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45.xml"/></Relationships>
</file>

<file path=ppt/slides/_rels/slide72.xml.rels><?xml version="1.0" encoding="UTF-8" standalone="yes"?>
<Relationships xmlns="http://schemas.openxmlformats.org/package/2006/relationships"><Relationship Id="rId3" Type="http://schemas.openxmlformats.org/officeDocument/2006/relationships/hyperlink" Target="https://beswic.be/nl/themas/gezondheid-en-re-integratie-van-de-werknemer" TargetMode="External"/><Relationship Id="rId2" Type="http://schemas.openxmlformats.org/officeDocument/2006/relationships/notesSlide" Target="../notesSlides/notesSlide62.xml"/><Relationship Id="rId1" Type="http://schemas.openxmlformats.org/officeDocument/2006/relationships/slideLayout" Target="../slideLayouts/slideLayout56.xml"/><Relationship Id="rId4" Type="http://schemas.openxmlformats.org/officeDocument/2006/relationships/hyperlink" Target="https://werk.belgie.be/nl/themas/welzijn-op-het-werk/re-integratie-van-arbeidsongeschikte-werknemers-en-preventie-van" TargetMode="External"/></Relationships>
</file>

<file path=ppt/slides/_rels/slide73.xml.rels><?xml version="1.0" encoding="UTF-8" standalone="yes"?>
<Relationships xmlns="http://schemas.openxmlformats.org/package/2006/relationships"><Relationship Id="rId3" Type="http://schemas.openxmlformats.org/officeDocument/2006/relationships/image" Target="../media/image100.png"/><Relationship Id="rId7" Type="http://schemas.openxmlformats.org/officeDocument/2006/relationships/image" Target="../media/image104.png"/><Relationship Id="rId2" Type="http://schemas.openxmlformats.org/officeDocument/2006/relationships/notesSlide" Target="../notesSlides/notesSlide63.xml"/><Relationship Id="rId1" Type="http://schemas.openxmlformats.org/officeDocument/2006/relationships/slideLayout" Target="../slideLayouts/slideLayout3.xml"/><Relationship Id="rId6" Type="http://schemas.openxmlformats.org/officeDocument/2006/relationships/image" Target="../media/image103.png"/><Relationship Id="rId5" Type="http://schemas.openxmlformats.org/officeDocument/2006/relationships/image" Target="../media/image102.png"/><Relationship Id="rId4" Type="http://schemas.openxmlformats.org/officeDocument/2006/relationships/image" Target="../media/image101.png"/></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3.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3.xml"/></Relationships>
</file>

<file path=ppt/slides/_rels/slide76.xml.rels><?xml version="1.0" encoding="UTF-8" standalone="yes"?>
<Relationships xmlns="http://schemas.openxmlformats.org/package/2006/relationships"><Relationship Id="rId3" Type="http://schemas.openxmlformats.org/officeDocument/2006/relationships/hyperlink" Target="https://www.youtube.com/watch?v=Su_sysyzZmw" TargetMode="External"/><Relationship Id="rId2" Type="http://schemas.openxmlformats.org/officeDocument/2006/relationships/notesSlide" Target="../notesSlides/notesSlide66.xml"/><Relationship Id="rId1" Type="http://schemas.openxmlformats.org/officeDocument/2006/relationships/slideLayout" Target="../slideLayouts/slideLayout3.xml"/><Relationship Id="rId6" Type="http://schemas.openxmlformats.org/officeDocument/2006/relationships/hyperlink" Target="https://www.riziv.fgov.be/nl/thema-s/socio-professionele-re-integratie/het-trio-platform-verbetert-uw-begeleiding-tijdens-uw-arbeidsongeschiktheid-door-de-communicatie-tussen-uw-artsen-te-vergemakkelijken" TargetMode="External"/><Relationship Id="rId5" Type="http://schemas.openxmlformats.org/officeDocument/2006/relationships/hyperlink" Target="http://www.trio.fgov.be/" TargetMode="External"/><Relationship Id="rId4" Type="http://schemas.openxmlformats.org/officeDocument/2006/relationships/hyperlink" Target="https://www.trio.fgov.be/" TargetMode="Externa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3.xml"/></Relationships>
</file>

<file path=ppt/slides/_rels/slide78.xml.rels><?xml version="1.0" encoding="UTF-8" standalone="yes"?>
<Relationships xmlns="http://schemas.openxmlformats.org/package/2006/relationships"><Relationship Id="rId3" Type="http://schemas.openxmlformats.org/officeDocument/2006/relationships/hyperlink" Target="https://www.mijngezondheid.belgie.be/" TargetMode="External"/><Relationship Id="rId2" Type="http://schemas.openxmlformats.org/officeDocument/2006/relationships/notesSlide" Target="../notesSlides/notesSlide68.xml"/><Relationship Id="rId1" Type="http://schemas.openxmlformats.org/officeDocument/2006/relationships/slideLayout" Target="../slideLayouts/slideLayout3.xml"/><Relationship Id="rId4" Type="http://schemas.openxmlformats.org/officeDocument/2006/relationships/hyperlink" Target="https://www.seed-connect.be/" TargetMode="Externa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15.xml"/></Relationships>
</file>

<file path=ppt/slides/_rels/slide8.xml.rels><?xml version="1.0" encoding="UTF-8" standalone="yes"?>
<Relationships xmlns="http://schemas.openxmlformats.org/package/2006/relationships"><Relationship Id="rId3" Type="http://schemas.openxmlformats.org/officeDocument/2006/relationships/image" Target="../media/image20.png"/><Relationship Id="rId7" Type="http://schemas.openxmlformats.org/officeDocument/2006/relationships/image" Target="../media/image23.svg"/><Relationship Id="rId2" Type="http://schemas.openxmlformats.org/officeDocument/2006/relationships/notesSlide" Target="../notesSlides/notesSlide7.xml"/><Relationship Id="rId1" Type="http://schemas.openxmlformats.org/officeDocument/2006/relationships/slideLayout" Target="../slideLayouts/slideLayout79.xml"/><Relationship Id="rId6" Type="http://schemas.openxmlformats.org/officeDocument/2006/relationships/image" Target="../media/image22.png"/><Relationship Id="rId5" Type="http://schemas.openxmlformats.org/officeDocument/2006/relationships/image" Target="../media/image21.png"/><Relationship Id="rId4" Type="http://schemas.microsoft.com/office/2007/relationships/hdphoto" Target="../media/hdphoto2.wdp"/></Relationships>
</file>

<file path=ppt/slides/_rels/slide80.xml.rels><?xml version="1.0" encoding="UTF-8" standalone="yes"?>
<Relationships xmlns="http://schemas.openxmlformats.org/package/2006/relationships"><Relationship Id="rId3" Type="http://schemas.openxmlformats.org/officeDocument/2006/relationships/image" Target="../media/image105.png"/><Relationship Id="rId2" Type="http://schemas.openxmlformats.org/officeDocument/2006/relationships/notesSlide" Target="../notesSlides/notesSlide70.xml"/><Relationship Id="rId1" Type="http://schemas.openxmlformats.org/officeDocument/2006/relationships/slideLayout" Target="../slideLayouts/slideLayout3.xml"/></Relationships>
</file>

<file path=ppt/slides/_rels/slide81.xml.rels><?xml version="1.0" encoding="UTF-8" standalone="yes"?>
<Relationships xmlns="http://schemas.openxmlformats.org/package/2006/relationships"><Relationship Id="rId3" Type="http://schemas.openxmlformats.org/officeDocument/2006/relationships/image" Target="../media/image106.png"/><Relationship Id="rId2" Type="http://schemas.openxmlformats.org/officeDocument/2006/relationships/notesSlide" Target="../notesSlides/notesSlide71.xml"/><Relationship Id="rId1" Type="http://schemas.openxmlformats.org/officeDocument/2006/relationships/slideLayout" Target="../slideLayouts/slideLayout3.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3.xml"/></Relationships>
</file>

<file path=ppt/slides/_rels/slide83.xml.rels><?xml version="1.0" encoding="UTF-8" standalone="yes"?>
<Relationships xmlns="http://schemas.openxmlformats.org/package/2006/relationships"><Relationship Id="rId3" Type="http://schemas.openxmlformats.org/officeDocument/2006/relationships/hyperlink" Target="https://www.fedris.be/nl/programma-burn-out.html" TargetMode="External"/><Relationship Id="rId2" Type="http://schemas.openxmlformats.org/officeDocument/2006/relationships/notesSlide" Target="../notesSlides/notesSlide73.xml"/><Relationship Id="rId1" Type="http://schemas.openxmlformats.org/officeDocument/2006/relationships/slideLayout" Target="../slideLayouts/slideLayout3.xml"/></Relationships>
</file>

<file path=ppt/slides/_rels/slide84.xml.rels><?xml version="1.0" encoding="UTF-8" standalone="yes"?>
<Relationships xmlns="http://schemas.openxmlformats.org/package/2006/relationships"><Relationship Id="rId3" Type="http://schemas.openxmlformats.org/officeDocument/2006/relationships/hyperlink" Target="https://socialsecurity.belgium.be/nl/sociaal-beleid-mee-vorm-geven/zelfstandigen/lijst-van-sociale-verzekeringsfondsen" TargetMode="External"/><Relationship Id="rId2" Type="http://schemas.openxmlformats.org/officeDocument/2006/relationships/notesSlide" Target="../notesSlides/notesSlide74.xml"/><Relationship Id="rId1" Type="http://schemas.openxmlformats.org/officeDocument/2006/relationships/slideLayout" Target="../slideLayouts/slideLayout16.xml"/><Relationship Id="rId4" Type="http://schemas.openxmlformats.org/officeDocument/2006/relationships/hyperlink" Target="https://dyzo.be/en" TargetMode="External"/></Relationships>
</file>

<file path=ppt/slides/_rels/slide85.xml.rels><?xml version="1.0" encoding="UTF-8" standalone="yes"?>
<Relationships xmlns="http://schemas.openxmlformats.org/package/2006/relationships"><Relationship Id="rId3" Type="http://schemas.openxmlformats.org/officeDocument/2006/relationships/hyperlink" Target="https://eur03.safelinks.protection.outlook.com/?url=https%3A%2F%2Fwww.evenementen.werk.belgie.be%2Fnl%2Fevenementen-van-de-fod%2Fwebinar-over-re-integratie-30&amp;data=05%7C02%7Clanah.verbraeken%40riziv-inami.fgov.be%7Ca399f163c5474d22bbae08de4f97703a%7C66c008a4b56549a993c9c1e64cad2e11%7C0%7C0%7C639035709006372748%7CUnknown%7CTWFpbGZsb3d8eyJFbXB0eU1hcGkiOnRydWUsIlYiOiIwLjAuMDAwMCIsIlAiOiJXaW4zMiIsIkFOIjoiTWFpbCIsIldUIjoyfQ%3D%3D%7C0%7C%7C%7C&amp;sdata=fapxqLd5KDDWLCDjUR6Kmy1yNs%2BuVNX4ujMIW1YafjE%3D&amp;reserved=0" TargetMode="External"/><Relationship Id="rId2" Type="http://schemas.openxmlformats.org/officeDocument/2006/relationships/notesSlide" Target="../notesSlides/notesSlide75.xml"/><Relationship Id="rId1" Type="http://schemas.openxmlformats.org/officeDocument/2006/relationships/slideLayout" Target="../slideLayouts/slideLayout3.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3.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3.xml"/></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3.xml"/></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79.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9.xml"/></Relationships>
</file>

<file path=ppt/slides/_rels/slide90.xml.rels><?xml version="1.0" encoding="UTF-8" standalone="yes"?>
<Relationships xmlns="http://schemas.openxmlformats.org/package/2006/relationships"><Relationship Id="rId3" Type="http://schemas.openxmlformats.org/officeDocument/2006/relationships/hyperlink" Target="https://werk.belgie.be/sites/default/files/content/documents/Welzijn%20op%20het%20werk/Regelgeving/SCHEMA_RIT_2_0.pdf" TargetMode="External"/><Relationship Id="rId2" Type="http://schemas.openxmlformats.org/officeDocument/2006/relationships/notesSlide" Target="../notesSlides/notesSlide80.xml"/><Relationship Id="rId1" Type="http://schemas.openxmlformats.org/officeDocument/2006/relationships/slideLayout" Target="../slideLayouts/slideLayout3.xml"/></Relationships>
</file>

<file path=ppt/slides/_rels/slide91.xml.rels><?xml version="1.0" encoding="UTF-8" standalone="yes"?>
<Relationships xmlns="http://schemas.openxmlformats.org/package/2006/relationships"><Relationship Id="rId2" Type="http://schemas.openxmlformats.org/officeDocument/2006/relationships/notesSlide" Target="../notesSlides/notesSlide81.xml"/><Relationship Id="rId1" Type="http://schemas.openxmlformats.org/officeDocument/2006/relationships/slideLayout" Target="../slideLayouts/slideLayout3.xml"/></Relationships>
</file>

<file path=ppt/slides/_rels/slide92.xml.rels><?xml version="1.0" encoding="UTF-8" standalone="yes"?>
<Relationships xmlns="http://schemas.openxmlformats.org/package/2006/relationships"><Relationship Id="rId2" Type="http://schemas.openxmlformats.org/officeDocument/2006/relationships/notesSlide" Target="../notesSlides/notesSlide82.xml"/><Relationship Id="rId1" Type="http://schemas.openxmlformats.org/officeDocument/2006/relationships/slideLayout" Target="../slideLayouts/slideLayout41.xml"/></Relationships>
</file>

<file path=ppt/slides/_rels/slide93.xml.rels><?xml version="1.0" encoding="UTF-8" standalone="yes"?>
<Relationships xmlns="http://schemas.openxmlformats.org/package/2006/relationships"><Relationship Id="rId8" Type="http://schemas.openxmlformats.org/officeDocument/2006/relationships/image" Target="../media/image113.jpeg"/><Relationship Id="rId3" Type="http://schemas.openxmlformats.org/officeDocument/2006/relationships/image" Target="../media/image108.jpeg"/><Relationship Id="rId7" Type="http://schemas.openxmlformats.org/officeDocument/2006/relationships/image" Target="../media/image112.jpeg"/><Relationship Id="rId2" Type="http://schemas.openxmlformats.org/officeDocument/2006/relationships/image" Target="../media/image107.png"/><Relationship Id="rId1" Type="http://schemas.openxmlformats.org/officeDocument/2006/relationships/slideLayout" Target="../slideLayouts/slideLayout3.xml"/><Relationship Id="rId6" Type="http://schemas.openxmlformats.org/officeDocument/2006/relationships/image" Target="../media/image111.png"/><Relationship Id="rId5" Type="http://schemas.openxmlformats.org/officeDocument/2006/relationships/image" Target="../media/image110.png"/><Relationship Id="rId4" Type="http://schemas.openxmlformats.org/officeDocument/2006/relationships/image" Target="../media/image109.png"/></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6.xml.rels><?xml version="1.0" encoding="UTF-8" standalone="yes"?>
<Relationships xmlns="http://schemas.openxmlformats.org/package/2006/relationships"><Relationship Id="rId8" Type="http://schemas.microsoft.com/office/2007/relationships/diagramDrawing" Target="../diagrams/drawing14.xml"/><Relationship Id="rId3" Type="http://schemas.openxmlformats.org/officeDocument/2006/relationships/image" Target="../media/image114.png"/><Relationship Id="rId7" Type="http://schemas.openxmlformats.org/officeDocument/2006/relationships/diagramColors" Target="../diagrams/colors14.xml"/><Relationship Id="rId2" Type="http://schemas.openxmlformats.org/officeDocument/2006/relationships/notesSlide" Target="../notesSlides/notesSlide83.xml"/><Relationship Id="rId1" Type="http://schemas.openxmlformats.org/officeDocument/2006/relationships/slideLayout" Target="../slideLayouts/slideLayout3.xml"/><Relationship Id="rId6" Type="http://schemas.openxmlformats.org/officeDocument/2006/relationships/diagramQuickStyle" Target="../diagrams/quickStyle14.xml"/><Relationship Id="rId5" Type="http://schemas.openxmlformats.org/officeDocument/2006/relationships/diagramLayout" Target="../diagrams/layout14.xml"/><Relationship Id="rId4" Type="http://schemas.openxmlformats.org/officeDocument/2006/relationships/diagramData" Target="../diagrams/data14.xml"/></Relationships>
</file>

<file path=ppt/slides/_rels/slide97.xml.rels><?xml version="1.0" encoding="UTF-8" standalone="yes"?>
<Relationships xmlns="http://schemas.openxmlformats.org/package/2006/relationships"><Relationship Id="rId2" Type="http://schemas.openxmlformats.org/officeDocument/2006/relationships/image" Target="../media/image115.png"/><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2" Type="http://schemas.openxmlformats.org/officeDocument/2006/relationships/notesSlide" Target="../notesSlides/notesSlide84.xml"/><Relationship Id="rId1" Type="http://schemas.openxmlformats.org/officeDocument/2006/relationships/slideLayout" Target="../slideLayouts/slideLayout1.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1B8BA9C-FBD1-405C-9F26-4ADED1D2D1CD}"/>
              </a:ext>
            </a:extLst>
          </p:cNvPr>
          <p:cNvSpPr>
            <a:spLocks noGrp="1"/>
          </p:cNvSpPr>
          <p:nvPr>
            <p:ph type="ctrTitle"/>
          </p:nvPr>
        </p:nvSpPr>
        <p:spPr>
          <a:xfrm>
            <a:off x="1524000" y="1399334"/>
            <a:ext cx="9144000" cy="2387600"/>
          </a:xfrm>
        </p:spPr>
        <p:txBody>
          <a:bodyPr lIns="91440" tIns="45720" rIns="91440" bIns="45720" anchor="b">
            <a:normAutofit/>
          </a:bodyPr>
          <a:lstStyle/>
          <a:p>
            <a:pPr algn="ctr"/>
            <a:r>
              <a:rPr lang="nl-BE" sz="4400" b="1" noProof="0">
                <a:solidFill>
                  <a:schemeClr val="accent1"/>
                </a:solidFill>
                <a:latin typeface="Futura Medium"/>
              </a:rPr>
              <a:t>Pilootproject :</a:t>
            </a:r>
            <a:br>
              <a:rPr lang="nl-BE" sz="4400" b="1" noProof="0">
                <a:solidFill>
                  <a:schemeClr val="accent1"/>
                </a:solidFill>
                <a:latin typeface="Futura Medium"/>
              </a:rPr>
            </a:br>
            <a:r>
              <a:rPr lang="nl-BE" sz="4400" b="1" noProof="0">
                <a:solidFill>
                  <a:schemeClr val="accent1"/>
                </a:solidFill>
                <a:latin typeface="Futura Medium"/>
              </a:rPr>
              <a:t>Stress, Werk &amp; Eerste Lijn</a:t>
            </a:r>
          </a:p>
        </p:txBody>
      </p:sp>
      <p:sp>
        <p:nvSpPr>
          <p:cNvPr id="3" name="Sous-titre 2">
            <a:extLst>
              <a:ext uri="{FF2B5EF4-FFF2-40B4-BE49-F238E27FC236}">
                <a16:creationId xmlns:a16="http://schemas.microsoft.com/office/drawing/2014/main" id="{085EBA0D-50C3-431D-8AAD-DE3A23291CE5}"/>
              </a:ext>
            </a:extLst>
          </p:cNvPr>
          <p:cNvSpPr>
            <a:spLocks noGrp="1"/>
          </p:cNvSpPr>
          <p:nvPr>
            <p:ph type="subTitle" idx="1"/>
          </p:nvPr>
        </p:nvSpPr>
        <p:spPr>
          <a:xfrm>
            <a:off x="1524000" y="4063510"/>
            <a:ext cx="9144000" cy="1655762"/>
          </a:xfrm>
        </p:spPr>
        <p:txBody>
          <a:bodyPr/>
          <a:lstStyle/>
          <a:p>
            <a:r>
              <a:rPr lang="nl-BE" noProof="0">
                <a:solidFill>
                  <a:schemeClr val="accent1"/>
                </a:solidFill>
              </a:rPr>
              <a:t>Informatiemodule - Webinar</a:t>
            </a:r>
          </a:p>
        </p:txBody>
      </p:sp>
      <p:pic>
        <p:nvPicPr>
          <p:cNvPr id="6" name="Afbeelding 5" descr="Afbeelding met logo, Graphics, Lettertype, clipart&#10;&#10;Door AI gegenereerde inhoud is mogelijk onjuist.">
            <a:extLst>
              <a:ext uri="{FF2B5EF4-FFF2-40B4-BE49-F238E27FC236}">
                <a16:creationId xmlns:a16="http://schemas.microsoft.com/office/drawing/2014/main" id="{D6235F68-9C78-3B51-5F44-75CFB75186EC}"/>
              </a:ext>
            </a:extLst>
          </p:cNvPr>
          <p:cNvPicPr>
            <a:picLocks noChangeAspect="1"/>
          </p:cNvPicPr>
          <p:nvPr/>
        </p:nvPicPr>
        <p:blipFill>
          <a:blip r:embed="rId3">
            <a:extLst>
              <a:ext uri="{28A0092B-C50C-407E-A947-70E740481C1C}">
                <a14:useLocalDpi xmlns:a14="http://schemas.microsoft.com/office/drawing/2010/main" val="0"/>
              </a:ext>
            </a:extLst>
          </a:blip>
          <a:srcRect r="5412"/>
          <a:stretch/>
        </p:blipFill>
        <p:spPr>
          <a:xfrm>
            <a:off x="8836206" y="5497060"/>
            <a:ext cx="1374317" cy="1288473"/>
          </a:xfrm>
          <a:prstGeom prst="rect">
            <a:avLst/>
          </a:prstGeom>
        </p:spPr>
      </p:pic>
      <p:pic>
        <p:nvPicPr>
          <p:cNvPr id="8" name="Afbeelding 7">
            <a:extLst>
              <a:ext uri="{FF2B5EF4-FFF2-40B4-BE49-F238E27FC236}">
                <a16:creationId xmlns:a16="http://schemas.microsoft.com/office/drawing/2014/main" id="{E3EBD456-B85C-889B-563A-D9DC6EE5E555}"/>
              </a:ext>
            </a:extLst>
          </p:cNvPr>
          <p:cNvPicPr>
            <a:picLocks noChangeAspect="1"/>
          </p:cNvPicPr>
          <p:nvPr/>
        </p:nvPicPr>
        <p:blipFill>
          <a:blip r:embed="rId4"/>
          <a:stretch>
            <a:fillRect/>
          </a:stretch>
        </p:blipFill>
        <p:spPr>
          <a:xfrm>
            <a:off x="10210523" y="5829594"/>
            <a:ext cx="1981477" cy="781159"/>
          </a:xfrm>
          <a:prstGeom prst="rect">
            <a:avLst/>
          </a:prstGeom>
        </p:spPr>
      </p:pic>
      <p:cxnSp>
        <p:nvCxnSpPr>
          <p:cNvPr id="11" name="Rechte verbindingslijn 10">
            <a:extLst>
              <a:ext uri="{FF2B5EF4-FFF2-40B4-BE49-F238E27FC236}">
                <a16:creationId xmlns:a16="http://schemas.microsoft.com/office/drawing/2014/main" id="{7B911907-7B28-EEE4-284F-3525F4CBC188}"/>
              </a:ext>
            </a:extLst>
          </p:cNvPr>
          <p:cNvCxnSpPr>
            <a:cxnSpLocks/>
          </p:cNvCxnSpPr>
          <p:nvPr/>
        </p:nvCxnSpPr>
        <p:spPr>
          <a:xfrm>
            <a:off x="2698172" y="3953187"/>
            <a:ext cx="6954983" cy="0"/>
          </a:xfrm>
          <a:prstGeom prst="line">
            <a:avLst/>
          </a:prstGeom>
          <a:ln>
            <a:solidFill>
              <a:srgbClr val="F0F8CA"/>
            </a:solidFill>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07416458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353C0EE0-C506-C582-36EB-EF8DBC8BCF16}"/>
              </a:ext>
            </a:extLst>
          </p:cNvPr>
          <p:cNvSpPr>
            <a:spLocks noGrp="1"/>
          </p:cNvSpPr>
          <p:nvPr>
            <p:ph idx="1"/>
          </p:nvPr>
        </p:nvSpPr>
        <p:spPr>
          <a:xfrm>
            <a:off x="838200" y="1378022"/>
            <a:ext cx="10515600" cy="4351338"/>
          </a:xfrm>
        </p:spPr>
        <p:txBody>
          <a:bodyPr lIns="91440" tIns="45720" rIns="91440" bIns="45720" anchor="t"/>
          <a:lstStyle/>
          <a:p>
            <a:r>
              <a:rPr lang="nl-BE" sz="2000" noProof="0">
                <a:solidFill>
                  <a:srgbClr val="1E699D"/>
                </a:solidFill>
                <a:latin typeface="Calibri" panose="020F0502020204030204" pitchFamily="34" charset="0"/>
                <a:cs typeface="Calibri" panose="020F0502020204030204" pitchFamily="34" charset="0"/>
              </a:rPr>
              <a:t>Geen eenduidig, allesomvattend onderzoek beschikbaar over de mentale gezondheid van de bevolking</a:t>
            </a:r>
          </a:p>
          <a:p>
            <a:pPr marL="896620" lvl="1" indent="-439420">
              <a:buClr>
                <a:srgbClr val="1E699D"/>
              </a:buClr>
              <a:buFont typeface="Courier New" panose="020B0604020202020204" pitchFamily="34" charset="0"/>
              <a:buChar char="o"/>
            </a:pPr>
            <a:r>
              <a:rPr lang="nl-BE" sz="2000" noProof="0">
                <a:solidFill>
                  <a:srgbClr val="1E699D"/>
                </a:solidFill>
                <a:latin typeface="Calibri" panose="020F0502020204030204" pitchFamily="34" charset="0"/>
                <a:cs typeface="Calibri" panose="020F0502020204030204" pitchFamily="34" charset="0"/>
              </a:rPr>
              <a:t>Hele bevolking vs. Vlaanderen/België/Internationaal vs. Jongeren</a:t>
            </a:r>
          </a:p>
          <a:p>
            <a:pPr marL="896620" lvl="1" indent="-439420">
              <a:buClr>
                <a:srgbClr val="1E699D"/>
              </a:buClr>
              <a:buFont typeface="Courier New" panose="020B0604020202020204" pitchFamily="34" charset="0"/>
              <a:buChar char="o"/>
            </a:pPr>
            <a:r>
              <a:rPr lang="nl-BE" sz="2000" noProof="0">
                <a:solidFill>
                  <a:srgbClr val="1E699D"/>
                </a:solidFill>
                <a:latin typeface="Calibri" panose="020F0502020204030204" pitchFamily="34" charset="0"/>
                <a:cs typeface="Calibri" panose="020F0502020204030204" pitchFamily="34" charset="0"/>
              </a:rPr>
              <a:t>Focus op aanwezigheid psychische problemen vs. Subjectief mentaal welbevinden</a:t>
            </a:r>
          </a:p>
          <a:p>
            <a:pPr marL="896620" lvl="1" indent="-439420">
              <a:buFont typeface="Courier New" panose="020B0604020202020204" pitchFamily="34" charset="0"/>
              <a:buChar char="o"/>
            </a:pPr>
            <a:endParaRPr lang="nl-BE" sz="2000" noProof="0">
              <a:solidFill>
                <a:srgbClr val="1E699D"/>
              </a:solidFill>
              <a:latin typeface="Calibri" panose="020F0502020204030204" pitchFamily="34" charset="0"/>
              <a:cs typeface="Calibri" panose="020F0502020204030204" pitchFamily="34" charset="0"/>
            </a:endParaRPr>
          </a:p>
          <a:p>
            <a:pPr marL="457200" lvl="1" indent="0">
              <a:buNone/>
            </a:pPr>
            <a:r>
              <a:rPr lang="nl-BE" sz="2000" noProof="0">
                <a:solidFill>
                  <a:srgbClr val="1E699D"/>
                </a:solidFill>
                <a:latin typeface="Calibri" panose="020F0502020204030204" pitchFamily="34" charset="0"/>
                <a:cs typeface="Calibri" panose="020F0502020204030204" pitchFamily="34" charset="0"/>
              </a:rPr>
              <a:t>=&gt; Conclusie: mentale gezondheid is meer dan de afwezigheid van symptomen of problematieken</a:t>
            </a:r>
          </a:p>
          <a:p>
            <a:pPr marL="457200" lvl="1" indent="0">
              <a:buNone/>
            </a:pPr>
            <a:endParaRPr lang="nl-BE" noProof="0">
              <a:solidFill>
                <a:srgbClr val="1E699D"/>
              </a:solidFill>
              <a:ea typeface="Calibri"/>
              <a:cs typeface="Calibri"/>
            </a:endParaRPr>
          </a:p>
          <a:p>
            <a:pPr marL="457200" lvl="1" indent="0">
              <a:buNone/>
            </a:pPr>
            <a:endParaRPr lang="nl-BE" noProof="0">
              <a:solidFill>
                <a:srgbClr val="1E699D"/>
              </a:solidFill>
              <a:ea typeface="Calibri"/>
              <a:cs typeface="Calibri"/>
            </a:endParaRPr>
          </a:p>
          <a:p>
            <a:pPr marL="457200" lvl="1" indent="0">
              <a:buNone/>
            </a:pPr>
            <a:endParaRPr lang="nl-BE" sz="1100" noProof="0">
              <a:solidFill>
                <a:srgbClr val="1E699D"/>
              </a:solidFill>
              <a:ea typeface="Calibri"/>
              <a:cs typeface="Calibri"/>
            </a:endParaRPr>
          </a:p>
          <a:p>
            <a:pPr marL="896620" lvl="1" indent="-439420">
              <a:buFont typeface="Courier New" panose="020B0604020202020204" pitchFamily="34" charset="0"/>
              <a:buChar char="o"/>
            </a:pPr>
            <a:endParaRPr lang="nl-BE" noProof="0">
              <a:solidFill>
                <a:srgbClr val="1E699D"/>
              </a:solidFill>
              <a:ea typeface="Calibri"/>
              <a:cs typeface="Calibri"/>
            </a:endParaRPr>
          </a:p>
        </p:txBody>
      </p:sp>
      <p:sp>
        <p:nvSpPr>
          <p:cNvPr id="3" name="Title 2">
            <a:extLst>
              <a:ext uri="{FF2B5EF4-FFF2-40B4-BE49-F238E27FC236}">
                <a16:creationId xmlns:a16="http://schemas.microsoft.com/office/drawing/2014/main" id="{0AA988F9-0B77-7418-A5FC-27E947BAA7CC}"/>
              </a:ext>
            </a:extLst>
          </p:cNvPr>
          <p:cNvSpPr>
            <a:spLocks noGrp="1"/>
          </p:cNvSpPr>
          <p:nvPr>
            <p:ph type="title"/>
          </p:nvPr>
        </p:nvSpPr>
        <p:spPr/>
        <p:txBody>
          <a:bodyPr lIns="91440" tIns="45720" rIns="91440" bIns="45720" anchor="t">
            <a:normAutofit/>
          </a:bodyPr>
          <a:lstStyle/>
          <a:p>
            <a:r>
              <a:rPr lang="nl-BE" sz="2800" noProof="0">
                <a:solidFill>
                  <a:srgbClr val="1E699D"/>
                </a:solidFill>
                <a:latin typeface="Futura Medium"/>
              </a:rPr>
              <a:t>3.</a:t>
            </a:r>
            <a:r>
              <a:rPr lang="nl-BE" sz="2800">
                <a:solidFill>
                  <a:srgbClr val="1E699D"/>
                </a:solidFill>
                <a:latin typeface="Futura Medium"/>
              </a:rPr>
              <a:t>3</a:t>
            </a:r>
            <a:r>
              <a:rPr lang="nl-BE" sz="2800" noProof="0">
                <a:solidFill>
                  <a:srgbClr val="1E699D"/>
                </a:solidFill>
                <a:latin typeface="Futura Medium"/>
              </a:rPr>
              <a:t>.a. Mentale gezondheid: uitdagingen </a:t>
            </a:r>
          </a:p>
        </p:txBody>
      </p:sp>
      <p:sp>
        <p:nvSpPr>
          <p:cNvPr id="4" name="Slide Number Placeholder 3">
            <a:extLst>
              <a:ext uri="{FF2B5EF4-FFF2-40B4-BE49-F238E27FC236}">
                <a16:creationId xmlns:a16="http://schemas.microsoft.com/office/drawing/2014/main" id="{725B9F2B-DF00-61F5-A016-E6B92EB558E4}"/>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FCF0D27-783A-4A41-A067-B898C8DC56C7}" type="slidenum">
              <a:rPr kumimoji="0" lang="nl-BE" sz="1200" b="0" i="0" u="none" strike="noStrike" kern="1200" cap="none" spc="0" normalizeH="0" baseline="0" noProof="0" smtClean="0">
                <a:ln>
                  <a:noFill/>
                </a:ln>
                <a:solidFill>
                  <a:prstClr val="black">
                    <a:tint val="82000"/>
                  </a:prstClr>
                </a:solidFill>
                <a:effectLst/>
                <a:uLnTx/>
                <a:uFillTx/>
                <a:latin typeface="Aptos" panose="020B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nl-BE" sz="1200" b="0" i="0" u="none" strike="noStrike" kern="1200" cap="none" spc="0" normalizeH="0" baseline="0" noProof="0">
              <a:ln>
                <a:noFill/>
              </a:ln>
              <a:solidFill>
                <a:prstClr val="black">
                  <a:tint val="82000"/>
                </a:prstClr>
              </a:solidFill>
              <a:effectLst/>
              <a:uLnTx/>
              <a:uFillTx/>
              <a:latin typeface="Aptos" panose="020B0004020202020204"/>
              <a:ea typeface="+mn-ea"/>
              <a:cs typeface="+mn-cs"/>
            </a:endParaRPr>
          </a:p>
        </p:txBody>
      </p:sp>
    </p:spTree>
    <p:extLst>
      <p:ext uri="{BB962C8B-B14F-4D97-AF65-F5344CB8AC3E}">
        <p14:creationId xmlns:p14="http://schemas.microsoft.com/office/powerpoint/2010/main" val="1640935306"/>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hthoek 6">
            <a:extLst>
              <a:ext uri="{FF2B5EF4-FFF2-40B4-BE49-F238E27FC236}">
                <a16:creationId xmlns:a16="http://schemas.microsoft.com/office/drawing/2014/main" id="{EA705238-3D21-2BFB-A2EB-B57D1B275281}"/>
              </a:ext>
            </a:extLst>
          </p:cNvPr>
          <p:cNvSpPr>
            <a:spLocks noGrp="1" noRot="1" noMove="1" noResize="1" noEditPoints="1" noAdjustHandles="1" noChangeArrowheads="1" noChangeShapeType="1"/>
          </p:cNvSpPr>
          <p:nvPr/>
        </p:nvSpPr>
        <p:spPr>
          <a:xfrm>
            <a:off x="72736" y="5770740"/>
            <a:ext cx="2192482" cy="987136"/>
          </a:xfrm>
          <a:prstGeom prst="rect">
            <a:avLst/>
          </a:prstGeom>
          <a:solidFill>
            <a:schemeClr val="bg1"/>
          </a:solidFill>
          <a:ln>
            <a:solidFill>
              <a:schemeClr val="bg1"/>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nl-BE" noProof="0"/>
          </a:p>
        </p:txBody>
      </p:sp>
      <p:graphicFrame>
        <p:nvGraphicFramePr>
          <p:cNvPr id="2" name="Tableau 1">
            <a:extLst>
              <a:ext uri="{FF2B5EF4-FFF2-40B4-BE49-F238E27FC236}">
                <a16:creationId xmlns:a16="http://schemas.microsoft.com/office/drawing/2014/main" id="{019B2B03-FBE7-ECFB-3490-E0AE94D50190}"/>
              </a:ext>
            </a:extLst>
          </p:cNvPr>
          <p:cNvGraphicFramePr>
            <a:graphicFrameLocks noGrp="1"/>
          </p:cNvGraphicFramePr>
          <p:nvPr>
            <p:extLst>
              <p:ext uri="{D42A27DB-BD31-4B8C-83A1-F6EECF244321}">
                <p14:modId xmlns:p14="http://schemas.microsoft.com/office/powerpoint/2010/main" val="1423186094"/>
              </p:ext>
            </p:extLst>
          </p:nvPr>
        </p:nvGraphicFramePr>
        <p:xfrm>
          <a:off x="3446780" y="2607119"/>
          <a:ext cx="5298439" cy="2504440"/>
        </p:xfrm>
        <a:graphic>
          <a:graphicData uri="http://schemas.openxmlformats.org/drawingml/2006/table">
            <a:tbl>
              <a:tblPr firstRow="1" firstCol="1" bandRow="1">
                <a:tableStyleId>{5C22544A-7EE6-4342-B048-85BDC9FD1C3A}</a:tableStyleId>
              </a:tblPr>
              <a:tblGrid>
                <a:gridCol w="2240646">
                  <a:extLst>
                    <a:ext uri="{9D8B030D-6E8A-4147-A177-3AD203B41FA5}">
                      <a16:colId xmlns:a16="http://schemas.microsoft.com/office/drawing/2014/main" val="2156503392"/>
                    </a:ext>
                  </a:extLst>
                </a:gridCol>
                <a:gridCol w="1350483">
                  <a:extLst>
                    <a:ext uri="{9D8B030D-6E8A-4147-A177-3AD203B41FA5}">
                      <a16:colId xmlns:a16="http://schemas.microsoft.com/office/drawing/2014/main" val="2352740831"/>
                    </a:ext>
                  </a:extLst>
                </a:gridCol>
                <a:gridCol w="1707310">
                  <a:extLst>
                    <a:ext uri="{9D8B030D-6E8A-4147-A177-3AD203B41FA5}">
                      <a16:colId xmlns:a16="http://schemas.microsoft.com/office/drawing/2014/main" val="3219204743"/>
                    </a:ext>
                  </a:extLst>
                </a:gridCol>
              </a:tblGrid>
              <a:tr h="1882775">
                <a:tc>
                  <a:txBody>
                    <a:bodyPr/>
                    <a:lstStyle/>
                    <a:p>
                      <a:pPr marL="1270" indent="-6350" algn="l">
                        <a:lnSpc>
                          <a:spcPct val="107000"/>
                        </a:lnSpc>
                        <a:spcAft>
                          <a:spcPts val="40"/>
                        </a:spcAft>
                      </a:pPr>
                      <a:r>
                        <a:rPr lang="nl-BE" sz="1100" kern="100" noProof="0">
                          <a:effectLst/>
                        </a:rPr>
                        <a:t>Voorstel voor een eerste uitbreiding van de handicap  </a:t>
                      </a:r>
                      <a:endParaRPr lang="nl-BE" sz="1100" kern="100" noProof="0">
                        <a:solidFill>
                          <a:srgbClr val="000000"/>
                        </a:solidFill>
                        <a:effectLst/>
                        <a:latin typeface="Calibri" panose="020F0502020204030204" pitchFamily="34" charset="0"/>
                        <a:ea typeface="Calibri" panose="020F0502020204030204" pitchFamily="34" charset="0"/>
                      </a:endParaRPr>
                    </a:p>
                  </a:txBody>
                  <a:tcPr marL="68580" marR="60960" marT="30480" marB="0"/>
                </a:tc>
                <a:tc>
                  <a:txBody>
                    <a:bodyPr/>
                    <a:lstStyle/>
                    <a:p>
                      <a:pPr marL="6350" indent="-6350" algn="l">
                        <a:lnSpc>
                          <a:spcPct val="107000"/>
                        </a:lnSpc>
                        <a:spcAft>
                          <a:spcPts val="40"/>
                        </a:spcAft>
                      </a:pPr>
                      <a:r>
                        <a:rPr lang="nl-BE" sz="1100" kern="100" noProof="0">
                          <a:effectLst/>
                        </a:rPr>
                        <a:t> </a:t>
                      </a:r>
                      <a:endParaRPr lang="nl-BE" sz="1100" kern="100" noProof="0">
                        <a:solidFill>
                          <a:srgbClr val="000000"/>
                        </a:solidFill>
                        <a:effectLst/>
                        <a:latin typeface="Calibri" panose="020F0502020204030204" pitchFamily="34" charset="0"/>
                        <a:ea typeface="Calibri" panose="020F0502020204030204" pitchFamily="34" charset="0"/>
                      </a:endParaRPr>
                    </a:p>
                  </a:txBody>
                  <a:tcPr marL="68580" marR="60960" marT="30480" marB="0"/>
                </a:tc>
                <a:tc>
                  <a:txBody>
                    <a:bodyPr/>
                    <a:lstStyle/>
                    <a:p>
                      <a:pPr marL="6350" marR="8255" indent="-6350" algn="ctr">
                        <a:lnSpc>
                          <a:spcPct val="107000"/>
                        </a:lnSpc>
                        <a:spcAft>
                          <a:spcPts val="40"/>
                        </a:spcAft>
                      </a:pPr>
                      <a:r>
                        <a:rPr lang="nl-BE" sz="1100" kern="100" noProof="0">
                          <a:effectLst/>
                        </a:rPr>
                        <a:t>X  </a:t>
                      </a:r>
                    </a:p>
                    <a:p>
                      <a:pPr marL="23495" indent="-6350" algn="ctr">
                        <a:lnSpc>
                          <a:spcPct val="107000"/>
                        </a:lnSpc>
                        <a:spcAft>
                          <a:spcPts val="40"/>
                        </a:spcAft>
                      </a:pPr>
                      <a:r>
                        <a:rPr lang="nl-BE" sz="1100" kern="100" noProof="0">
                          <a:effectLst/>
                        </a:rPr>
                        <a:t> </a:t>
                      </a:r>
                    </a:p>
                    <a:p>
                      <a:pPr marL="6350" indent="-6350" algn="ctr">
                        <a:lnSpc>
                          <a:spcPct val="112000"/>
                        </a:lnSpc>
                        <a:spcAft>
                          <a:spcPts val="40"/>
                        </a:spcAft>
                      </a:pPr>
                      <a:r>
                        <a:rPr lang="nl-BE" sz="1100" kern="100" noProof="0">
                          <a:effectLst/>
                        </a:rPr>
                        <a:t>Voorwaarde: het contact op het moment van de eerste </a:t>
                      </a:r>
                    </a:p>
                    <a:p>
                      <a:pPr marL="14605" indent="-14605" algn="ctr">
                        <a:lnSpc>
                          <a:spcPct val="99000"/>
                        </a:lnSpc>
                        <a:spcAft>
                          <a:spcPts val="40"/>
                        </a:spcAft>
                      </a:pPr>
                      <a:r>
                        <a:rPr lang="nl-BE" sz="1100" kern="100" noProof="0">
                          <a:effectLst/>
                        </a:rPr>
                        <a:t>Invaliditeitsverlenging moet plaatsvinden met de adviserend arts als de </a:t>
                      </a:r>
                    </a:p>
                    <a:p>
                      <a:pPr marL="6350" marR="9525" indent="-6350" algn="ctr">
                        <a:lnSpc>
                          <a:spcPct val="107000"/>
                        </a:lnSpc>
                        <a:spcAft>
                          <a:spcPts val="40"/>
                        </a:spcAft>
                      </a:pPr>
                      <a:r>
                        <a:rPr lang="nl-BE" sz="1100" kern="100" noProof="0">
                          <a:effectLst/>
                        </a:rPr>
                        <a:t>Voer contact in </a:t>
                      </a:r>
                    </a:p>
                    <a:p>
                      <a:pPr marL="6350" marR="6985" indent="-6350" algn="ctr">
                        <a:lnSpc>
                          <a:spcPct val="107000"/>
                        </a:lnSpc>
                        <a:spcAft>
                          <a:spcPts val="40"/>
                        </a:spcAft>
                      </a:pPr>
                      <a:r>
                        <a:rPr lang="nl-BE" sz="1100" kern="100" noProof="0">
                          <a:effectLst/>
                        </a:rPr>
                        <a:t>arbeidsongeschiktheid is opgetreden bij de </a:t>
                      </a:r>
                    </a:p>
                    <a:p>
                      <a:pPr marL="6350" indent="-6350" algn="ctr">
                        <a:lnSpc>
                          <a:spcPct val="107000"/>
                        </a:lnSpc>
                        <a:spcAft>
                          <a:spcPts val="40"/>
                        </a:spcAft>
                      </a:pPr>
                      <a:r>
                        <a:rPr lang="nl-BE" sz="1100" kern="100" noProof="0">
                          <a:effectLst/>
                        </a:rPr>
                        <a:t>Medewerker van het multidisciplinaire team  </a:t>
                      </a:r>
                      <a:endParaRPr lang="nl-BE" sz="1100" kern="100" noProof="0">
                        <a:solidFill>
                          <a:srgbClr val="000000"/>
                        </a:solidFill>
                        <a:effectLst/>
                        <a:latin typeface="Calibri" panose="020F0502020204030204" pitchFamily="34" charset="0"/>
                        <a:ea typeface="Calibri" panose="020F0502020204030204" pitchFamily="34" charset="0"/>
                      </a:endParaRPr>
                    </a:p>
                  </a:txBody>
                  <a:tcPr marL="68580" marR="60960" marT="30480" marB="0"/>
                </a:tc>
                <a:extLst>
                  <a:ext uri="{0D108BD9-81ED-4DB2-BD59-A6C34878D82A}">
                    <a16:rowId xmlns:a16="http://schemas.microsoft.com/office/drawing/2014/main" val="1742623209"/>
                  </a:ext>
                </a:extLst>
              </a:tr>
            </a:tbl>
          </a:graphicData>
        </a:graphic>
      </p:graphicFrame>
      <p:graphicFrame>
        <p:nvGraphicFramePr>
          <p:cNvPr id="3" name="Tableau 2">
            <a:extLst>
              <a:ext uri="{FF2B5EF4-FFF2-40B4-BE49-F238E27FC236}">
                <a16:creationId xmlns:a16="http://schemas.microsoft.com/office/drawing/2014/main" id="{9DBC835C-6FF2-EFF4-D1C9-A490189DFDAD}"/>
              </a:ext>
            </a:extLst>
          </p:cNvPr>
          <p:cNvGraphicFramePr>
            <a:graphicFrameLocks noGrp="1"/>
          </p:cNvGraphicFramePr>
          <p:nvPr>
            <p:extLst>
              <p:ext uri="{D42A27DB-BD31-4B8C-83A1-F6EECF244321}">
                <p14:modId xmlns:p14="http://schemas.microsoft.com/office/powerpoint/2010/main" val="1985226525"/>
              </p:ext>
            </p:extLst>
          </p:nvPr>
        </p:nvGraphicFramePr>
        <p:xfrm>
          <a:off x="696685" y="1511682"/>
          <a:ext cx="11125199" cy="4895358"/>
        </p:xfrm>
        <a:graphic>
          <a:graphicData uri="http://schemas.openxmlformats.org/drawingml/2006/table">
            <a:tbl>
              <a:tblPr firstRow="1" firstCol="1" bandRow="1">
                <a:tableStyleId>{5C22544A-7EE6-4342-B048-85BDC9FD1C3A}</a:tableStyleId>
              </a:tblPr>
              <a:tblGrid>
                <a:gridCol w="4957881">
                  <a:extLst>
                    <a:ext uri="{9D8B030D-6E8A-4147-A177-3AD203B41FA5}">
                      <a16:colId xmlns:a16="http://schemas.microsoft.com/office/drawing/2014/main" val="871478512"/>
                    </a:ext>
                  </a:extLst>
                </a:gridCol>
                <a:gridCol w="3312087">
                  <a:extLst>
                    <a:ext uri="{9D8B030D-6E8A-4147-A177-3AD203B41FA5}">
                      <a16:colId xmlns:a16="http://schemas.microsoft.com/office/drawing/2014/main" val="4132747555"/>
                    </a:ext>
                  </a:extLst>
                </a:gridCol>
                <a:gridCol w="2855231">
                  <a:extLst>
                    <a:ext uri="{9D8B030D-6E8A-4147-A177-3AD203B41FA5}">
                      <a16:colId xmlns:a16="http://schemas.microsoft.com/office/drawing/2014/main" val="1038722297"/>
                    </a:ext>
                  </a:extLst>
                </a:gridCol>
              </a:tblGrid>
              <a:tr h="426612">
                <a:tc>
                  <a:txBody>
                    <a:bodyPr/>
                    <a:lstStyle/>
                    <a:p>
                      <a:pPr marL="0" algn="l" defTabSz="914400" rtl="0" eaLnBrk="1" latinLnBrk="0" hangingPunct="1"/>
                      <a:r>
                        <a:rPr lang="nl-BE" sz="1300" b="1" kern="100" noProof="0">
                          <a:solidFill>
                            <a:schemeClr val="lt1"/>
                          </a:solidFill>
                          <a:effectLst/>
                          <a:latin typeface="Calibri" panose="020F0502020204030204" pitchFamily="34" charset="0"/>
                          <a:ea typeface="+mn-ea"/>
                          <a:cs typeface="Calibri" panose="020F0502020204030204" pitchFamily="34" charset="0"/>
                        </a:rPr>
                        <a:t>Voorstel van tweede en volgende verlengingen invaliditeit</a:t>
                      </a:r>
                    </a:p>
                  </a:txBody>
                  <a:tcPr anchor="ctr"/>
                </a:tc>
                <a:tc>
                  <a:txBody>
                    <a:bodyPr/>
                    <a:lstStyle/>
                    <a:p>
                      <a:pPr marL="6350" indent="-6350" algn="l">
                        <a:lnSpc>
                          <a:spcPct val="107000"/>
                        </a:lnSpc>
                        <a:spcAft>
                          <a:spcPts val="40"/>
                        </a:spcAft>
                      </a:pPr>
                      <a:r>
                        <a:rPr lang="nl-BE" sz="1000" kern="100" noProof="0">
                          <a:effectLst/>
                        </a:rPr>
                        <a:t> </a:t>
                      </a:r>
                      <a:endParaRPr lang="nl-BE" sz="1000" kern="100" noProof="0">
                        <a:solidFill>
                          <a:srgbClr val="000000"/>
                        </a:solidFill>
                        <a:effectLst/>
                        <a:latin typeface="Calibri" panose="020F0502020204030204" pitchFamily="34" charset="0"/>
                        <a:ea typeface="Calibri" panose="020F0502020204030204" pitchFamily="34" charset="0"/>
                      </a:endParaRPr>
                    </a:p>
                  </a:txBody>
                  <a:tcPr marL="45573" marR="23631" marT="19833" marB="0"/>
                </a:tc>
                <a:tc>
                  <a:txBody>
                    <a:bodyPr/>
                    <a:lstStyle/>
                    <a:p>
                      <a:pPr marL="6350" marR="34290" indent="-6350" algn="ctr">
                        <a:lnSpc>
                          <a:spcPct val="107000"/>
                        </a:lnSpc>
                        <a:spcAft>
                          <a:spcPts val="40"/>
                        </a:spcAft>
                      </a:pPr>
                      <a:r>
                        <a:rPr lang="nl-BE" sz="1000" kern="100" noProof="0">
                          <a:effectLst/>
                        </a:rPr>
                        <a:t>X  </a:t>
                      </a:r>
                      <a:endParaRPr lang="nl-BE" sz="1000" kern="100" noProof="0">
                        <a:solidFill>
                          <a:srgbClr val="000000"/>
                        </a:solidFill>
                        <a:effectLst/>
                        <a:latin typeface="Calibri" panose="020F0502020204030204" pitchFamily="34" charset="0"/>
                        <a:ea typeface="Calibri" panose="020F0502020204030204" pitchFamily="34" charset="0"/>
                      </a:endParaRPr>
                    </a:p>
                  </a:txBody>
                  <a:tcPr marL="45573" marR="23631" marT="19833" marB="0"/>
                </a:tc>
                <a:extLst>
                  <a:ext uri="{0D108BD9-81ED-4DB2-BD59-A6C34878D82A}">
                    <a16:rowId xmlns:a16="http://schemas.microsoft.com/office/drawing/2014/main" val="2794193871"/>
                  </a:ext>
                </a:extLst>
              </a:tr>
              <a:tr h="2161262">
                <a:tc>
                  <a:txBody>
                    <a:bodyPr/>
                    <a:lstStyle/>
                    <a:p>
                      <a:r>
                        <a:rPr lang="nl-BE" sz="1300" b="1" kern="100" noProof="0">
                          <a:solidFill>
                            <a:schemeClr val="lt1"/>
                          </a:solidFill>
                          <a:effectLst/>
                          <a:latin typeface="Calibri" panose="020F0502020204030204" pitchFamily="34" charset="0"/>
                          <a:ea typeface="+mn-ea"/>
                          <a:cs typeface="Calibri" panose="020F0502020204030204" pitchFamily="34" charset="0"/>
                        </a:rPr>
                        <a:t>Gedurende contacten tot intrede en verlengingen invaliditeit</a:t>
                      </a:r>
                    </a:p>
                  </a:txBody>
                  <a:tcPr anchor="ctr"/>
                </a:tc>
                <a:tc>
                  <a:txBody>
                    <a:bodyPr/>
                    <a:lstStyle/>
                    <a:p>
                      <a:pPr marL="6350" indent="-6350" algn="l">
                        <a:lnSpc>
                          <a:spcPct val="107000"/>
                        </a:lnSpc>
                        <a:spcAft>
                          <a:spcPts val="40"/>
                        </a:spcAft>
                      </a:pPr>
                      <a:r>
                        <a:rPr lang="nl-BE" sz="1000" kern="100" noProof="0">
                          <a:solidFill>
                            <a:schemeClr val="tx1">
                              <a:lumMod val="65000"/>
                              <a:lumOff val="35000"/>
                            </a:schemeClr>
                          </a:solidFill>
                          <a:effectLst/>
                        </a:rPr>
                        <a:t> </a:t>
                      </a:r>
                      <a:endParaRPr lang="nl-BE" sz="1000" kern="100" noProof="0">
                        <a:solidFill>
                          <a:schemeClr val="tx1">
                            <a:lumMod val="65000"/>
                            <a:lumOff val="35000"/>
                          </a:schemeClr>
                        </a:solidFill>
                        <a:effectLst/>
                        <a:latin typeface="Calibri" panose="020F0502020204030204" pitchFamily="34" charset="0"/>
                        <a:ea typeface="Calibri" panose="020F0502020204030204" pitchFamily="34" charset="0"/>
                      </a:endParaRPr>
                    </a:p>
                  </a:txBody>
                  <a:tcPr marL="45573" marR="23631" marT="19833" marB="0"/>
                </a:tc>
                <a:tc>
                  <a:txBody>
                    <a:bodyPr/>
                    <a:lstStyle/>
                    <a:p>
                      <a:pPr algn="ctr"/>
                      <a:r>
                        <a:rPr lang="nl-BE" sz="1100" b="0" i="0" noProof="0">
                          <a:solidFill>
                            <a:srgbClr val="000000"/>
                          </a:solidFill>
                          <a:effectLst/>
                          <a:latin typeface="Calibri" panose="020F0502020204030204" pitchFamily="34" charset="0"/>
                        </a:rPr>
                        <a:t>X</a:t>
                      </a:r>
                    </a:p>
                    <a:p>
                      <a:endParaRPr lang="nl-BE" sz="1100" b="0" i="0" noProof="0">
                        <a:solidFill>
                          <a:srgbClr val="000000"/>
                        </a:solidFill>
                        <a:effectLst/>
                        <a:latin typeface="Calibri" panose="020F0502020204030204" pitchFamily="34" charset="0"/>
                      </a:endParaRPr>
                    </a:p>
                    <a:p>
                      <a:r>
                        <a:rPr lang="nl-BE" sz="1100" b="0" i="0" noProof="0">
                          <a:solidFill>
                            <a:srgbClr val="000000"/>
                          </a:solidFill>
                          <a:effectLst/>
                          <a:latin typeface="Calibri" panose="020F0502020204030204" pitchFamily="34" charset="0"/>
                        </a:rPr>
                        <a:t>Gedurende deze contacten kan enkel de adviserend arts beslissen tot een einde arbeidsongeschiktheid</a:t>
                      </a:r>
                    </a:p>
                    <a:p>
                      <a:r>
                        <a:rPr lang="nl-BE" sz="1100" b="0" i="0" noProof="0">
                          <a:solidFill>
                            <a:srgbClr val="000000"/>
                          </a:solidFill>
                          <a:effectLst/>
                          <a:latin typeface="Calibri" panose="020F0502020204030204" pitchFamily="34" charset="0"/>
                        </a:rPr>
                        <a:t>-</a:t>
                      </a:r>
                    </a:p>
                    <a:p>
                      <a:r>
                        <a:rPr lang="nl-BE" sz="1100" b="0" i="0" noProof="0">
                          <a:solidFill>
                            <a:srgbClr val="000000"/>
                          </a:solidFill>
                          <a:effectLst/>
                          <a:latin typeface="Calibri" panose="020F0502020204030204" pitchFamily="34" charset="0"/>
                        </a:rPr>
                        <a:t>Een medewerker van het multidisciplinair team kan een voorstel tot einde arbeidsongeschiktheid aan de adviserend arts formuleren</a:t>
                      </a:r>
                      <a:endParaRPr lang="nl-BE" noProof="0">
                        <a:effectLst/>
                      </a:endParaRPr>
                    </a:p>
                  </a:txBody>
                  <a:tcPr anchor="ctr"/>
                </a:tc>
                <a:extLst>
                  <a:ext uri="{0D108BD9-81ED-4DB2-BD59-A6C34878D82A}">
                    <a16:rowId xmlns:a16="http://schemas.microsoft.com/office/drawing/2014/main" val="1255165415"/>
                  </a:ext>
                </a:extLst>
              </a:tr>
              <a:tr h="426612">
                <a:tc>
                  <a:txBody>
                    <a:bodyPr/>
                    <a:lstStyle/>
                    <a:p>
                      <a:pPr marL="1270" indent="-6350" algn="l">
                        <a:lnSpc>
                          <a:spcPct val="107000"/>
                        </a:lnSpc>
                        <a:spcAft>
                          <a:spcPts val="40"/>
                        </a:spcAft>
                      </a:pPr>
                      <a:r>
                        <a:rPr lang="nl-BE" sz="1300" kern="100" noProof="0">
                          <a:effectLst/>
                          <a:latin typeface="Calibri" panose="020F0502020204030204" pitchFamily="34" charset="0"/>
                          <a:cs typeface="Calibri" panose="020F0502020204030204" pitchFamily="34" charset="0"/>
                        </a:rPr>
                        <a:t>Contacten met de Geneeskundige Raad voor Invaliditeit naar aanleiding van het voorstel tot toetreding of verlenging van de invaliditeit (afdelingen) </a:t>
                      </a:r>
                      <a:endParaRPr lang="nl-BE" sz="1300" kern="100" noProof="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45573" marR="23631" marT="19833" marB="0"/>
                </a:tc>
                <a:tc>
                  <a:txBody>
                    <a:bodyPr/>
                    <a:lstStyle/>
                    <a:p>
                      <a:pPr marL="6350" indent="-6350" algn="l">
                        <a:lnSpc>
                          <a:spcPct val="107000"/>
                        </a:lnSpc>
                        <a:spcAft>
                          <a:spcPts val="40"/>
                        </a:spcAft>
                      </a:pPr>
                      <a:r>
                        <a:rPr lang="nl-BE" sz="1000" kern="100" noProof="0">
                          <a:solidFill>
                            <a:schemeClr val="tx1">
                              <a:lumMod val="65000"/>
                              <a:lumOff val="35000"/>
                            </a:schemeClr>
                          </a:solidFill>
                          <a:effectLst/>
                        </a:rPr>
                        <a:t> </a:t>
                      </a:r>
                      <a:endParaRPr lang="nl-BE" sz="1000" kern="100" noProof="0">
                        <a:solidFill>
                          <a:schemeClr val="tx1">
                            <a:lumMod val="65000"/>
                            <a:lumOff val="35000"/>
                          </a:schemeClr>
                        </a:solidFill>
                        <a:effectLst/>
                        <a:latin typeface="Calibri" panose="020F0502020204030204" pitchFamily="34" charset="0"/>
                        <a:ea typeface="Calibri" panose="020F0502020204030204" pitchFamily="34" charset="0"/>
                      </a:endParaRPr>
                    </a:p>
                  </a:txBody>
                  <a:tcPr marL="45573" marR="23631" marT="19833" marB="0"/>
                </a:tc>
                <a:tc>
                  <a:txBody>
                    <a:bodyPr/>
                    <a:lstStyle/>
                    <a:p>
                      <a:pPr marL="6350" marR="34290" indent="-6350" algn="ctr">
                        <a:lnSpc>
                          <a:spcPct val="107000"/>
                        </a:lnSpc>
                        <a:spcAft>
                          <a:spcPts val="40"/>
                        </a:spcAft>
                      </a:pPr>
                      <a:r>
                        <a:rPr lang="nl-BE" sz="1200" kern="100" noProof="0">
                          <a:solidFill>
                            <a:schemeClr val="tx1">
                              <a:lumMod val="65000"/>
                              <a:lumOff val="35000"/>
                            </a:schemeClr>
                          </a:solidFill>
                          <a:effectLst/>
                          <a:latin typeface="Calibri" panose="020F0502020204030204" pitchFamily="34" charset="0"/>
                          <a:cs typeface="Calibri" panose="020F0502020204030204" pitchFamily="34" charset="0"/>
                        </a:rPr>
                        <a:t>X  </a:t>
                      </a:r>
                      <a:endParaRPr lang="nl-BE" sz="1200" kern="100" noProof="0">
                        <a:solidFill>
                          <a:schemeClr val="tx1">
                            <a:lumMod val="65000"/>
                            <a:lumOff val="35000"/>
                          </a:schemeClr>
                        </a:solidFill>
                        <a:effectLst/>
                        <a:latin typeface="Calibri" panose="020F0502020204030204" pitchFamily="34" charset="0"/>
                        <a:ea typeface="Calibri" panose="020F0502020204030204" pitchFamily="34" charset="0"/>
                        <a:cs typeface="Calibri" panose="020F0502020204030204" pitchFamily="34" charset="0"/>
                      </a:endParaRPr>
                    </a:p>
                  </a:txBody>
                  <a:tcPr marL="45573" marR="23631" marT="19833" marB="0"/>
                </a:tc>
                <a:extLst>
                  <a:ext uri="{0D108BD9-81ED-4DB2-BD59-A6C34878D82A}">
                    <a16:rowId xmlns:a16="http://schemas.microsoft.com/office/drawing/2014/main" val="664222221"/>
                  </a:ext>
                </a:extLst>
              </a:tr>
              <a:tr h="426612">
                <a:tc>
                  <a:txBody>
                    <a:bodyPr/>
                    <a:lstStyle/>
                    <a:p>
                      <a:r>
                        <a:rPr lang="nl-BE" sz="1300" b="1" kern="100" noProof="0">
                          <a:solidFill>
                            <a:schemeClr val="lt1"/>
                          </a:solidFill>
                          <a:effectLst/>
                          <a:latin typeface="Calibri" panose="020F0502020204030204" pitchFamily="34" charset="0"/>
                          <a:ea typeface="+mn-ea"/>
                          <a:cs typeface="Calibri" panose="020F0502020204030204" pitchFamily="34" charset="0"/>
                        </a:rPr>
                        <a:t>Contacten bij onmogelijkheid van de gerechtigde om de vragenlijst in te vullen</a:t>
                      </a:r>
                    </a:p>
                  </a:txBody>
                  <a:tcPr anchor="ctr"/>
                </a:tc>
                <a:tc>
                  <a:txBody>
                    <a:bodyPr/>
                    <a:lstStyle/>
                    <a:p>
                      <a:pPr marL="6350" marR="1270" indent="-6350" algn="ctr">
                        <a:lnSpc>
                          <a:spcPct val="107000"/>
                        </a:lnSpc>
                        <a:spcAft>
                          <a:spcPts val="40"/>
                        </a:spcAft>
                      </a:pPr>
                      <a:r>
                        <a:rPr lang="nl-BE" sz="1000" kern="100" noProof="0">
                          <a:solidFill>
                            <a:schemeClr val="tx1">
                              <a:lumMod val="65000"/>
                              <a:lumOff val="35000"/>
                            </a:schemeClr>
                          </a:solidFill>
                          <a:effectLst/>
                        </a:rPr>
                        <a:t> </a:t>
                      </a:r>
                      <a:endParaRPr lang="nl-BE" sz="1000" kern="100" noProof="0">
                        <a:solidFill>
                          <a:schemeClr val="tx1">
                            <a:lumMod val="65000"/>
                            <a:lumOff val="35000"/>
                          </a:schemeClr>
                        </a:solidFill>
                        <a:effectLst/>
                        <a:latin typeface="Calibri" panose="020F0502020204030204" pitchFamily="34" charset="0"/>
                        <a:ea typeface="Calibri" panose="020F0502020204030204" pitchFamily="34" charset="0"/>
                      </a:endParaRPr>
                    </a:p>
                  </a:txBody>
                  <a:tcPr marL="45573" marR="23631" marT="19833" marB="0"/>
                </a:tc>
                <a:tc>
                  <a:txBody>
                    <a:bodyPr/>
                    <a:lstStyle/>
                    <a:p>
                      <a:pPr marL="6350" marR="34290" indent="-6350" algn="ctr">
                        <a:lnSpc>
                          <a:spcPct val="107000"/>
                        </a:lnSpc>
                        <a:spcAft>
                          <a:spcPts val="40"/>
                        </a:spcAft>
                      </a:pPr>
                      <a:r>
                        <a:rPr lang="nl-BE" sz="1000" kern="100" noProof="0">
                          <a:solidFill>
                            <a:schemeClr val="tx1">
                              <a:lumMod val="65000"/>
                              <a:lumOff val="35000"/>
                            </a:schemeClr>
                          </a:solidFill>
                          <a:effectLst/>
                        </a:rPr>
                        <a:t>X  </a:t>
                      </a:r>
                      <a:endParaRPr lang="nl-BE" sz="1000" kern="100" noProof="0">
                        <a:solidFill>
                          <a:schemeClr val="tx1">
                            <a:lumMod val="65000"/>
                            <a:lumOff val="35000"/>
                          </a:schemeClr>
                        </a:solidFill>
                        <a:effectLst/>
                        <a:latin typeface="Calibri" panose="020F0502020204030204" pitchFamily="34" charset="0"/>
                        <a:ea typeface="Calibri" panose="020F0502020204030204" pitchFamily="34" charset="0"/>
                      </a:endParaRPr>
                    </a:p>
                  </a:txBody>
                  <a:tcPr marL="45573" marR="23631" marT="19833" marB="0"/>
                </a:tc>
                <a:extLst>
                  <a:ext uri="{0D108BD9-81ED-4DB2-BD59-A6C34878D82A}">
                    <a16:rowId xmlns:a16="http://schemas.microsoft.com/office/drawing/2014/main" val="1513406954"/>
                  </a:ext>
                </a:extLst>
              </a:tr>
              <a:tr h="634793">
                <a:tc>
                  <a:txBody>
                    <a:bodyPr/>
                    <a:lstStyle/>
                    <a:p>
                      <a:r>
                        <a:rPr lang="nl-BE" sz="1300" b="1" kern="100" noProof="0">
                          <a:solidFill>
                            <a:schemeClr val="lt1"/>
                          </a:solidFill>
                          <a:effectLst/>
                          <a:latin typeface="Calibri" panose="020F0502020204030204" pitchFamily="34" charset="0"/>
                          <a:ea typeface="+mn-ea"/>
                          <a:cs typeface="Calibri" panose="020F0502020204030204" pitchFamily="34" charset="0"/>
                        </a:rPr>
                        <a:t>Contacten bij herval tijdens primaire arbeidsongeschiktheid en invaliditeit na uitsluiting door de adviserend arts of de Geneeskundige raad voor invaliditeit</a:t>
                      </a:r>
                    </a:p>
                  </a:txBody>
                  <a:tcPr anchor="ctr"/>
                </a:tc>
                <a:tc>
                  <a:txBody>
                    <a:bodyPr/>
                    <a:lstStyle/>
                    <a:p>
                      <a:pPr marL="6350" marR="33655" indent="-6350" algn="ctr">
                        <a:lnSpc>
                          <a:spcPct val="107000"/>
                        </a:lnSpc>
                        <a:spcAft>
                          <a:spcPts val="40"/>
                        </a:spcAft>
                      </a:pPr>
                      <a:r>
                        <a:rPr lang="nl-BE" sz="1000" kern="100" noProof="0">
                          <a:solidFill>
                            <a:schemeClr val="tx1">
                              <a:lumMod val="65000"/>
                              <a:lumOff val="35000"/>
                            </a:schemeClr>
                          </a:solidFill>
                          <a:effectLst/>
                        </a:rPr>
                        <a:t>X  </a:t>
                      </a:r>
                      <a:endParaRPr lang="nl-BE" sz="1000" kern="100" noProof="0">
                        <a:solidFill>
                          <a:schemeClr val="tx1">
                            <a:lumMod val="65000"/>
                            <a:lumOff val="35000"/>
                          </a:schemeClr>
                        </a:solidFill>
                        <a:effectLst/>
                        <a:latin typeface="Calibri" panose="020F0502020204030204" pitchFamily="34" charset="0"/>
                        <a:ea typeface="Calibri" panose="020F0502020204030204" pitchFamily="34" charset="0"/>
                      </a:endParaRPr>
                    </a:p>
                  </a:txBody>
                  <a:tcPr marL="45573" marR="23631" marT="19833" marB="0"/>
                </a:tc>
                <a:tc>
                  <a:txBody>
                    <a:bodyPr/>
                    <a:lstStyle/>
                    <a:p>
                      <a:pPr marL="6350" indent="-6350" algn="l">
                        <a:lnSpc>
                          <a:spcPct val="107000"/>
                        </a:lnSpc>
                        <a:spcAft>
                          <a:spcPts val="40"/>
                        </a:spcAft>
                      </a:pPr>
                      <a:r>
                        <a:rPr lang="nl-BE" sz="1000" kern="100" noProof="0">
                          <a:solidFill>
                            <a:schemeClr val="tx1">
                              <a:lumMod val="65000"/>
                              <a:lumOff val="35000"/>
                            </a:schemeClr>
                          </a:solidFill>
                          <a:effectLst/>
                        </a:rPr>
                        <a:t> </a:t>
                      </a:r>
                      <a:endParaRPr lang="nl-BE" sz="1000" kern="100" noProof="0">
                        <a:solidFill>
                          <a:schemeClr val="tx1">
                            <a:lumMod val="65000"/>
                            <a:lumOff val="35000"/>
                          </a:schemeClr>
                        </a:solidFill>
                        <a:effectLst/>
                        <a:latin typeface="Calibri" panose="020F0502020204030204" pitchFamily="34" charset="0"/>
                        <a:ea typeface="Calibri" panose="020F0502020204030204" pitchFamily="34" charset="0"/>
                      </a:endParaRPr>
                    </a:p>
                  </a:txBody>
                  <a:tcPr marL="45573" marR="23631" marT="19833" marB="0"/>
                </a:tc>
                <a:extLst>
                  <a:ext uri="{0D108BD9-81ED-4DB2-BD59-A6C34878D82A}">
                    <a16:rowId xmlns:a16="http://schemas.microsoft.com/office/drawing/2014/main" val="2558295526"/>
                  </a:ext>
                </a:extLst>
              </a:tr>
              <a:tr h="426612">
                <a:tc>
                  <a:txBody>
                    <a:bodyPr/>
                    <a:lstStyle/>
                    <a:p>
                      <a:r>
                        <a:rPr lang="nl-BE" sz="1300" b="1" kern="100" noProof="0">
                          <a:solidFill>
                            <a:schemeClr val="lt1"/>
                          </a:solidFill>
                          <a:effectLst/>
                          <a:latin typeface="Calibri" panose="020F0502020204030204" pitchFamily="34" charset="0"/>
                          <a:ea typeface="+mn-ea"/>
                          <a:cs typeface="Calibri" panose="020F0502020204030204" pitchFamily="34" charset="0"/>
                        </a:rPr>
                        <a:t>Contacten na vaststelling van een niet-toegelaten activiteit tijdens primaire arbeidsongeschiktheid en invaliditeit</a:t>
                      </a:r>
                    </a:p>
                  </a:txBody>
                  <a:tcPr anchor="ctr"/>
                </a:tc>
                <a:tc>
                  <a:txBody>
                    <a:bodyPr/>
                    <a:lstStyle/>
                    <a:p>
                      <a:pPr marL="6350" marR="33655" indent="-6350" algn="ctr">
                        <a:lnSpc>
                          <a:spcPct val="107000"/>
                        </a:lnSpc>
                        <a:spcAft>
                          <a:spcPts val="40"/>
                        </a:spcAft>
                      </a:pPr>
                      <a:r>
                        <a:rPr lang="nl-BE" sz="1000" kern="100" noProof="0">
                          <a:solidFill>
                            <a:schemeClr val="tx1">
                              <a:lumMod val="65000"/>
                              <a:lumOff val="35000"/>
                            </a:schemeClr>
                          </a:solidFill>
                          <a:effectLst/>
                        </a:rPr>
                        <a:t>X  </a:t>
                      </a:r>
                      <a:endParaRPr lang="nl-BE" sz="1000" kern="100" noProof="0">
                        <a:solidFill>
                          <a:schemeClr val="tx1">
                            <a:lumMod val="65000"/>
                            <a:lumOff val="35000"/>
                          </a:schemeClr>
                        </a:solidFill>
                        <a:effectLst/>
                        <a:latin typeface="Calibri" panose="020F0502020204030204" pitchFamily="34" charset="0"/>
                        <a:ea typeface="Calibri" panose="020F0502020204030204" pitchFamily="34" charset="0"/>
                      </a:endParaRPr>
                    </a:p>
                  </a:txBody>
                  <a:tcPr marL="45573" marR="23631" marT="19833" marB="0"/>
                </a:tc>
                <a:tc>
                  <a:txBody>
                    <a:bodyPr/>
                    <a:lstStyle/>
                    <a:p>
                      <a:pPr marL="6350" indent="-6350" algn="l">
                        <a:lnSpc>
                          <a:spcPct val="107000"/>
                        </a:lnSpc>
                        <a:spcAft>
                          <a:spcPts val="40"/>
                        </a:spcAft>
                      </a:pPr>
                      <a:r>
                        <a:rPr lang="nl-BE" sz="1000" kern="100" noProof="0">
                          <a:solidFill>
                            <a:schemeClr val="tx1">
                              <a:lumMod val="65000"/>
                              <a:lumOff val="35000"/>
                            </a:schemeClr>
                          </a:solidFill>
                          <a:effectLst/>
                        </a:rPr>
                        <a:t> </a:t>
                      </a:r>
                      <a:endParaRPr lang="nl-BE" sz="1000" kern="100" noProof="0">
                        <a:solidFill>
                          <a:schemeClr val="tx1">
                            <a:lumMod val="65000"/>
                            <a:lumOff val="35000"/>
                          </a:schemeClr>
                        </a:solidFill>
                        <a:effectLst/>
                        <a:latin typeface="Calibri" panose="020F0502020204030204" pitchFamily="34" charset="0"/>
                        <a:ea typeface="Calibri" panose="020F0502020204030204" pitchFamily="34" charset="0"/>
                      </a:endParaRPr>
                    </a:p>
                  </a:txBody>
                  <a:tcPr marL="45573" marR="23631" marT="19833" marB="0"/>
                </a:tc>
                <a:extLst>
                  <a:ext uri="{0D108BD9-81ED-4DB2-BD59-A6C34878D82A}">
                    <a16:rowId xmlns:a16="http://schemas.microsoft.com/office/drawing/2014/main" val="1590087771"/>
                  </a:ext>
                </a:extLst>
              </a:tr>
            </a:tbl>
          </a:graphicData>
        </a:graphic>
      </p:graphicFrame>
      <p:sp>
        <p:nvSpPr>
          <p:cNvPr id="4" name="Rectangle 1">
            <a:extLst>
              <a:ext uri="{FF2B5EF4-FFF2-40B4-BE49-F238E27FC236}">
                <a16:creationId xmlns:a16="http://schemas.microsoft.com/office/drawing/2014/main" id="{C1836250-D248-C77E-4BD6-8AEE4428219F}"/>
              </a:ext>
            </a:extLst>
          </p:cNvPr>
          <p:cNvSpPr>
            <a:spLocks noChangeArrowheads="1"/>
          </p:cNvSpPr>
          <p:nvPr/>
        </p:nvSpPr>
        <p:spPr bwMode="auto">
          <a:xfrm>
            <a:off x="4335463" y="1604963"/>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nl-BE" noProof="0"/>
          </a:p>
        </p:txBody>
      </p:sp>
      <p:sp>
        <p:nvSpPr>
          <p:cNvPr id="5" name="Titre 1">
            <a:extLst>
              <a:ext uri="{FF2B5EF4-FFF2-40B4-BE49-F238E27FC236}">
                <a16:creationId xmlns:a16="http://schemas.microsoft.com/office/drawing/2014/main" id="{55A34BA4-2AAE-CAFA-E3CF-B442D58D6422}"/>
              </a:ext>
            </a:extLst>
          </p:cNvPr>
          <p:cNvSpPr txBox="1">
            <a:spLocks/>
          </p:cNvSpPr>
          <p:nvPr/>
        </p:nvSpPr>
        <p:spPr>
          <a:xfrm>
            <a:off x="609480" y="273600"/>
            <a:ext cx="10972440" cy="114480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nl-BE" sz="2800" noProof="0">
                <a:solidFill>
                  <a:srgbClr val="1E699D"/>
                </a:solidFill>
                <a:latin typeface="Futura Medium"/>
              </a:rPr>
              <a:t>6.4.a. Het multidisciplinaire team: wie doet wat? </a:t>
            </a:r>
          </a:p>
        </p:txBody>
      </p:sp>
      <p:graphicFrame>
        <p:nvGraphicFramePr>
          <p:cNvPr id="6" name="Tableau 5"/>
          <p:cNvGraphicFramePr>
            <a:graphicFrameLocks noGrp="1"/>
          </p:cNvGraphicFramePr>
          <p:nvPr>
            <p:extLst>
              <p:ext uri="{D42A27DB-BD31-4B8C-83A1-F6EECF244321}">
                <p14:modId xmlns:p14="http://schemas.microsoft.com/office/powerpoint/2010/main" val="4292232245"/>
              </p:ext>
            </p:extLst>
          </p:nvPr>
        </p:nvGraphicFramePr>
        <p:xfrm>
          <a:off x="696686" y="799466"/>
          <a:ext cx="11125199" cy="534670"/>
        </p:xfrm>
        <a:graphic>
          <a:graphicData uri="http://schemas.openxmlformats.org/drawingml/2006/table">
            <a:tbl>
              <a:tblPr firstRow="1" firstCol="1" bandRow="1">
                <a:tableStyleId>{5C22544A-7EE6-4342-B048-85BDC9FD1C3A}</a:tableStyleId>
              </a:tblPr>
              <a:tblGrid>
                <a:gridCol w="4960415">
                  <a:extLst>
                    <a:ext uri="{9D8B030D-6E8A-4147-A177-3AD203B41FA5}">
                      <a16:colId xmlns:a16="http://schemas.microsoft.com/office/drawing/2014/main" val="579812160"/>
                    </a:ext>
                  </a:extLst>
                </a:gridCol>
                <a:gridCol w="3300580">
                  <a:extLst>
                    <a:ext uri="{9D8B030D-6E8A-4147-A177-3AD203B41FA5}">
                      <a16:colId xmlns:a16="http://schemas.microsoft.com/office/drawing/2014/main" val="826114857"/>
                    </a:ext>
                  </a:extLst>
                </a:gridCol>
                <a:gridCol w="2864204">
                  <a:extLst>
                    <a:ext uri="{9D8B030D-6E8A-4147-A177-3AD203B41FA5}">
                      <a16:colId xmlns:a16="http://schemas.microsoft.com/office/drawing/2014/main" val="3239594135"/>
                    </a:ext>
                  </a:extLst>
                </a:gridCol>
              </a:tblGrid>
              <a:tr h="534670">
                <a:tc>
                  <a:txBody>
                    <a:bodyPr/>
                    <a:lstStyle/>
                    <a:p>
                      <a:pPr marL="1270" indent="-6350" algn="l">
                        <a:lnSpc>
                          <a:spcPct val="107000"/>
                        </a:lnSpc>
                        <a:spcAft>
                          <a:spcPts val="40"/>
                        </a:spcAft>
                      </a:pPr>
                      <a:r>
                        <a:rPr lang="nl-BE" sz="1100" kern="100" noProof="0">
                          <a:effectLst/>
                        </a:rPr>
                        <a:t>Taak  </a:t>
                      </a:r>
                      <a:endParaRPr lang="nl-BE" sz="1100" kern="100" noProof="0">
                        <a:solidFill>
                          <a:srgbClr val="000000"/>
                        </a:solidFill>
                        <a:effectLst/>
                        <a:latin typeface="Calibri" panose="020F0502020204030204" pitchFamily="34" charset="0"/>
                        <a:ea typeface="Calibri" panose="020F0502020204030204" pitchFamily="34" charset="0"/>
                      </a:endParaRPr>
                    </a:p>
                  </a:txBody>
                  <a:tcPr marL="68580" marR="48895" marT="30480" marB="0"/>
                </a:tc>
                <a:tc>
                  <a:txBody>
                    <a:bodyPr/>
                    <a:lstStyle/>
                    <a:p>
                      <a:pPr marL="6350" indent="-6350" algn="ctr">
                        <a:lnSpc>
                          <a:spcPct val="107000"/>
                        </a:lnSpc>
                        <a:spcAft>
                          <a:spcPts val="40"/>
                        </a:spcAft>
                      </a:pPr>
                      <a:r>
                        <a:rPr lang="nl-BE" sz="1100" kern="100" noProof="0">
                          <a:effectLst/>
                        </a:rPr>
                        <a:t>Exclusieve bevoegdheid van de adviserend arts </a:t>
                      </a:r>
                      <a:endParaRPr lang="nl-BE" sz="1100" kern="100" noProof="0">
                        <a:solidFill>
                          <a:srgbClr val="000000"/>
                        </a:solidFill>
                        <a:effectLst/>
                        <a:latin typeface="Calibri" panose="020F0502020204030204" pitchFamily="34" charset="0"/>
                        <a:ea typeface="Calibri" panose="020F0502020204030204" pitchFamily="34" charset="0"/>
                      </a:endParaRPr>
                    </a:p>
                  </a:txBody>
                  <a:tcPr marL="68580" marR="48895" marT="30480" marB="0"/>
                </a:tc>
                <a:tc>
                  <a:txBody>
                    <a:bodyPr/>
                    <a:lstStyle/>
                    <a:p>
                      <a:pPr marL="6350" indent="-6350" algn="ctr">
                        <a:lnSpc>
                          <a:spcPct val="99000"/>
                        </a:lnSpc>
                        <a:spcAft>
                          <a:spcPts val="40"/>
                        </a:spcAft>
                      </a:pPr>
                      <a:r>
                        <a:rPr lang="nl-BE" sz="1100" kern="100" noProof="0">
                          <a:effectLst/>
                        </a:rPr>
                        <a:t>Bevoegdheid van de adviserend arts en de medewerker van het multidisciplinair team </a:t>
                      </a:r>
                      <a:endParaRPr lang="nl-BE" sz="1100" kern="100" noProof="0">
                        <a:solidFill>
                          <a:srgbClr val="000000"/>
                        </a:solidFill>
                        <a:effectLst/>
                        <a:latin typeface="Calibri" panose="020F0502020204030204" pitchFamily="34" charset="0"/>
                        <a:ea typeface="Calibri" panose="020F0502020204030204" pitchFamily="34" charset="0"/>
                      </a:endParaRPr>
                    </a:p>
                  </a:txBody>
                  <a:tcPr marL="68580" marR="48895" marT="30480" marB="0"/>
                </a:tc>
                <a:extLst>
                  <a:ext uri="{0D108BD9-81ED-4DB2-BD59-A6C34878D82A}">
                    <a16:rowId xmlns:a16="http://schemas.microsoft.com/office/drawing/2014/main" val="1452895709"/>
                  </a:ext>
                </a:extLst>
              </a:tr>
            </a:tbl>
          </a:graphicData>
        </a:graphic>
      </p:graphicFrame>
    </p:spTree>
    <p:extLst>
      <p:ext uri="{BB962C8B-B14F-4D97-AF65-F5344CB8AC3E}">
        <p14:creationId xmlns:p14="http://schemas.microsoft.com/office/powerpoint/2010/main" val="1892925332"/>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hthoek 4">
            <a:extLst>
              <a:ext uri="{FF2B5EF4-FFF2-40B4-BE49-F238E27FC236}">
                <a16:creationId xmlns:a16="http://schemas.microsoft.com/office/drawing/2014/main" id="{F3E7542E-4FF6-E5E3-9557-D0596482F987}"/>
              </a:ext>
            </a:extLst>
          </p:cNvPr>
          <p:cNvSpPr>
            <a:spLocks noGrp="1" noRot="1" noMove="1" noResize="1" noEditPoints="1" noAdjustHandles="1" noChangeArrowheads="1" noChangeShapeType="1"/>
          </p:cNvSpPr>
          <p:nvPr/>
        </p:nvSpPr>
        <p:spPr>
          <a:xfrm>
            <a:off x="72736" y="5770740"/>
            <a:ext cx="2192482" cy="987136"/>
          </a:xfrm>
          <a:prstGeom prst="rect">
            <a:avLst/>
          </a:prstGeom>
          <a:solidFill>
            <a:schemeClr val="bg1"/>
          </a:solidFill>
          <a:ln>
            <a:solidFill>
              <a:schemeClr val="bg1"/>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nl-BE" noProof="0"/>
          </a:p>
        </p:txBody>
      </p:sp>
      <p:graphicFrame>
        <p:nvGraphicFramePr>
          <p:cNvPr id="2" name="Tableau 1">
            <a:extLst>
              <a:ext uri="{FF2B5EF4-FFF2-40B4-BE49-F238E27FC236}">
                <a16:creationId xmlns:a16="http://schemas.microsoft.com/office/drawing/2014/main" id="{9D9A1C60-1394-6D64-5D15-B3248EBFA73E}"/>
              </a:ext>
            </a:extLst>
          </p:cNvPr>
          <p:cNvGraphicFramePr>
            <a:graphicFrameLocks noGrp="1"/>
          </p:cNvGraphicFramePr>
          <p:nvPr>
            <p:extLst>
              <p:ext uri="{D42A27DB-BD31-4B8C-83A1-F6EECF244321}">
                <p14:modId xmlns:p14="http://schemas.microsoft.com/office/powerpoint/2010/main" val="427282346"/>
              </p:ext>
            </p:extLst>
          </p:nvPr>
        </p:nvGraphicFramePr>
        <p:xfrm>
          <a:off x="136476" y="1364756"/>
          <a:ext cx="11551923" cy="5206049"/>
        </p:xfrm>
        <a:graphic>
          <a:graphicData uri="http://schemas.openxmlformats.org/drawingml/2006/table">
            <a:tbl>
              <a:tblPr firstRow="1" firstCol="1" bandRow="1">
                <a:tableStyleId>{5C22544A-7EE6-4342-B048-85BDC9FD1C3A}</a:tableStyleId>
              </a:tblPr>
              <a:tblGrid>
                <a:gridCol w="4542776">
                  <a:extLst>
                    <a:ext uri="{9D8B030D-6E8A-4147-A177-3AD203B41FA5}">
                      <a16:colId xmlns:a16="http://schemas.microsoft.com/office/drawing/2014/main" val="1619696598"/>
                    </a:ext>
                  </a:extLst>
                </a:gridCol>
                <a:gridCol w="2287196">
                  <a:extLst>
                    <a:ext uri="{9D8B030D-6E8A-4147-A177-3AD203B41FA5}">
                      <a16:colId xmlns:a16="http://schemas.microsoft.com/office/drawing/2014/main" val="293791672"/>
                    </a:ext>
                  </a:extLst>
                </a:gridCol>
                <a:gridCol w="4721951">
                  <a:extLst>
                    <a:ext uri="{9D8B030D-6E8A-4147-A177-3AD203B41FA5}">
                      <a16:colId xmlns:a16="http://schemas.microsoft.com/office/drawing/2014/main" val="977954921"/>
                    </a:ext>
                  </a:extLst>
                </a:gridCol>
              </a:tblGrid>
              <a:tr h="413170">
                <a:tc>
                  <a:txBody>
                    <a:bodyPr/>
                    <a:lstStyle/>
                    <a:p>
                      <a:r>
                        <a:rPr lang="nl-BE" sz="1200" b="1" kern="100" noProof="0">
                          <a:solidFill>
                            <a:schemeClr val="lt1"/>
                          </a:solidFill>
                          <a:effectLst/>
                          <a:latin typeface="Calibri"/>
                          <a:ea typeface="+mn-ea"/>
                          <a:cs typeface="Calibri"/>
                        </a:rPr>
                        <a:t>Contacten na beëindiging van de </a:t>
                      </a:r>
                      <a:r>
                        <a:rPr lang="nl-BE" sz="1200" b="1" kern="100" noProof="0" err="1">
                          <a:solidFill>
                            <a:schemeClr val="lt1"/>
                          </a:solidFill>
                          <a:effectLst/>
                          <a:latin typeface="Calibri"/>
                          <a:ea typeface="+mn-ea"/>
                          <a:cs typeface="Calibri"/>
                        </a:rPr>
                        <a:t>reintegratiefase</a:t>
                      </a:r>
                      <a:r>
                        <a:rPr lang="nl-BE" sz="1200" b="1" kern="100" noProof="0">
                          <a:solidFill>
                            <a:schemeClr val="lt1"/>
                          </a:solidFill>
                          <a:effectLst/>
                          <a:latin typeface="Calibri"/>
                          <a:ea typeface="+mn-ea"/>
                          <a:cs typeface="Calibri"/>
                        </a:rPr>
                        <a:t> in het kader van een beroepsherscholing</a:t>
                      </a:r>
                    </a:p>
                  </a:txBody>
                  <a:tcPr anchor="ctr"/>
                </a:tc>
                <a:tc>
                  <a:txBody>
                    <a:bodyPr/>
                    <a:lstStyle/>
                    <a:p>
                      <a:pPr marL="6350" marR="33655" indent="-6350" algn="ctr">
                        <a:lnSpc>
                          <a:spcPct val="107000"/>
                        </a:lnSpc>
                        <a:spcAft>
                          <a:spcPts val="40"/>
                        </a:spcAft>
                      </a:pPr>
                      <a:r>
                        <a:rPr lang="nl-BE" sz="1050" kern="100" noProof="0">
                          <a:effectLst/>
                        </a:rPr>
                        <a:t>X  </a:t>
                      </a:r>
                      <a:endParaRPr lang="nl-BE" sz="1050" kern="100" noProof="0">
                        <a:solidFill>
                          <a:srgbClr val="000000"/>
                        </a:solidFill>
                        <a:effectLst/>
                        <a:latin typeface="Calibri" panose="020F0502020204030204" pitchFamily="34" charset="0"/>
                        <a:ea typeface="Calibri" panose="020F0502020204030204" pitchFamily="34" charset="0"/>
                      </a:endParaRPr>
                    </a:p>
                  </a:txBody>
                  <a:tcPr marL="36998" marR="19184" marT="16101" marB="0"/>
                </a:tc>
                <a:tc>
                  <a:txBody>
                    <a:bodyPr/>
                    <a:lstStyle/>
                    <a:p>
                      <a:pPr marL="6350" indent="-6350" algn="l">
                        <a:lnSpc>
                          <a:spcPct val="107000"/>
                        </a:lnSpc>
                        <a:spcAft>
                          <a:spcPts val="40"/>
                        </a:spcAft>
                      </a:pPr>
                      <a:r>
                        <a:rPr lang="nl-BE" sz="1050" kern="100" noProof="0">
                          <a:effectLst/>
                        </a:rPr>
                        <a:t> </a:t>
                      </a:r>
                      <a:endParaRPr lang="nl-BE" sz="1050" kern="100" noProof="0">
                        <a:solidFill>
                          <a:srgbClr val="000000"/>
                        </a:solidFill>
                        <a:effectLst/>
                        <a:latin typeface="Calibri" panose="020F0502020204030204" pitchFamily="34" charset="0"/>
                        <a:ea typeface="Calibri" panose="020F0502020204030204" pitchFamily="34" charset="0"/>
                      </a:endParaRPr>
                    </a:p>
                  </a:txBody>
                  <a:tcPr marL="36998" marR="19184" marT="16101" marB="0"/>
                </a:tc>
                <a:extLst>
                  <a:ext uri="{0D108BD9-81ED-4DB2-BD59-A6C34878D82A}">
                    <a16:rowId xmlns:a16="http://schemas.microsoft.com/office/drawing/2014/main" val="1377230270"/>
                  </a:ext>
                </a:extLst>
              </a:tr>
              <a:tr h="1421039">
                <a:tc>
                  <a:txBody>
                    <a:bodyPr/>
                    <a:lstStyle/>
                    <a:p>
                      <a:r>
                        <a:rPr lang="nl-BE" sz="1200" b="1" kern="100" noProof="0">
                          <a:solidFill>
                            <a:schemeClr val="lt1"/>
                          </a:solidFill>
                          <a:effectLst/>
                          <a:latin typeface="Calibri"/>
                          <a:ea typeface="+mn-ea"/>
                          <a:cs typeface="Calibri"/>
                        </a:rPr>
                        <a:t>Toelating geven bij aanvragen gedeeltelijke werkhervatting</a:t>
                      </a:r>
                    </a:p>
                  </a:txBody>
                  <a:tcPr anchor="ctr"/>
                </a:tc>
                <a:tc>
                  <a:txBody>
                    <a:bodyPr/>
                    <a:lstStyle/>
                    <a:p>
                      <a:pPr marL="6350" marR="33655" indent="-6350" algn="ctr">
                        <a:lnSpc>
                          <a:spcPct val="107000"/>
                        </a:lnSpc>
                        <a:spcAft>
                          <a:spcPts val="40"/>
                        </a:spcAft>
                      </a:pPr>
                      <a:r>
                        <a:rPr lang="nl-BE" sz="1200" kern="100" noProof="0">
                          <a:solidFill>
                            <a:schemeClr val="tx1">
                              <a:lumMod val="65000"/>
                              <a:lumOff val="35000"/>
                            </a:schemeClr>
                          </a:solidFill>
                          <a:effectLst/>
                          <a:latin typeface="Calibri"/>
                          <a:cs typeface="Calibri"/>
                        </a:rPr>
                        <a:t>X  </a:t>
                      </a:r>
                    </a:p>
                    <a:p>
                      <a:pPr marL="6350" marR="1270" indent="-6350" algn="ctr">
                        <a:lnSpc>
                          <a:spcPct val="107000"/>
                        </a:lnSpc>
                        <a:spcAft>
                          <a:spcPts val="40"/>
                        </a:spcAft>
                      </a:pPr>
                      <a:r>
                        <a:rPr lang="nl-BE" sz="1200" kern="100" noProof="0">
                          <a:solidFill>
                            <a:schemeClr val="tx1">
                              <a:lumMod val="65000"/>
                              <a:lumOff val="35000"/>
                            </a:schemeClr>
                          </a:solidFill>
                          <a:effectLst/>
                          <a:latin typeface="Calibri"/>
                          <a:cs typeface="Calibri"/>
                        </a:rPr>
                        <a:t> </a:t>
                      </a:r>
                    </a:p>
                    <a:p>
                      <a:pPr marL="6350" marR="34925" indent="-6350" algn="l">
                        <a:lnSpc>
                          <a:spcPct val="107000"/>
                        </a:lnSpc>
                        <a:spcAft>
                          <a:spcPts val="40"/>
                        </a:spcAft>
                      </a:pPr>
                      <a:r>
                        <a:rPr lang="nl-BE" sz="1200" kern="100" noProof="0">
                          <a:solidFill>
                            <a:schemeClr val="tx1">
                              <a:lumMod val="65000"/>
                              <a:lumOff val="35000"/>
                            </a:schemeClr>
                          </a:solidFill>
                          <a:effectLst/>
                          <a:latin typeface="Calibri"/>
                          <a:cs typeface="Calibri"/>
                        </a:rPr>
                        <a:t>Als dit een eerste aanvraag is </a:t>
                      </a:r>
                      <a:endParaRPr lang="nl-BE" sz="1200" kern="100" noProof="0">
                        <a:solidFill>
                          <a:schemeClr val="tx1">
                            <a:lumMod val="65000"/>
                            <a:lumOff val="35000"/>
                          </a:schemeClr>
                        </a:solidFill>
                        <a:effectLst/>
                        <a:latin typeface="Calibri"/>
                        <a:ea typeface="Calibri" panose="020F0502020204030204" pitchFamily="34" charset="0"/>
                        <a:cs typeface="Calibri"/>
                      </a:endParaRPr>
                    </a:p>
                  </a:txBody>
                  <a:tcPr marL="36998" marR="19184" marT="16101" marB="0"/>
                </a:tc>
                <a:tc>
                  <a:txBody>
                    <a:bodyPr/>
                    <a:lstStyle/>
                    <a:p>
                      <a:pPr marL="6350" marR="34290" indent="-6350" algn="ctr">
                        <a:lnSpc>
                          <a:spcPct val="107000"/>
                        </a:lnSpc>
                        <a:spcAft>
                          <a:spcPts val="40"/>
                        </a:spcAft>
                      </a:pPr>
                      <a:r>
                        <a:rPr lang="nl-BE" sz="1200" kern="100" noProof="0">
                          <a:solidFill>
                            <a:schemeClr val="tx1">
                              <a:lumMod val="65000"/>
                              <a:lumOff val="35000"/>
                            </a:schemeClr>
                          </a:solidFill>
                          <a:effectLst/>
                          <a:latin typeface="Calibri"/>
                          <a:cs typeface="Calibri"/>
                        </a:rPr>
                        <a:t>X  </a:t>
                      </a:r>
                    </a:p>
                    <a:p>
                      <a:pPr marL="7620" marR="11430" indent="-6350" algn="ctr">
                        <a:lnSpc>
                          <a:spcPct val="99000"/>
                        </a:lnSpc>
                        <a:spcAft>
                          <a:spcPts val="40"/>
                        </a:spcAft>
                      </a:pPr>
                      <a:r>
                        <a:rPr lang="nl-BE" sz="1200" kern="100" noProof="0">
                          <a:solidFill>
                            <a:schemeClr val="tx1">
                              <a:lumMod val="65000"/>
                              <a:lumOff val="35000"/>
                            </a:schemeClr>
                          </a:solidFill>
                          <a:effectLst/>
                          <a:latin typeface="Calibri"/>
                          <a:cs typeface="Calibri"/>
                        </a:rPr>
                        <a:t>Als het gaat om een verzoek tot verlenging</a:t>
                      </a:r>
                    </a:p>
                    <a:p>
                      <a:pPr marL="6350" marR="33655" indent="-6350" algn="ctr">
                        <a:lnSpc>
                          <a:spcPct val="107000"/>
                        </a:lnSpc>
                        <a:spcAft>
                          <a:spcPts val="40"/>
                        </a:spcAft>
                      </a:pPr>
                      <a:r>
                        <a:rPr lang="nl-BE" sz="1200" kern="100" noProof="0">
                          <a:solidFill>
                            <a:schemeClr val="tx1">
                              <a:lumMod val="65000"/>
                              <a:lumOff val="35000"/>
                            </a:schemeClr>
                          </a:solidFill>
                          <a:effectLst/>
                          <a:latin typeface="Calibri"/>
                          <a:cs typeface="Calibri"/>
                        </a:rPr>
                        <a:t>-  </a:t>
                      </a:r>
                    </a:p>
                    <a:p>
                      <a:pPr marL="6350" indent="-6350" algn="ctr">
                        <a:lnSpc>
                          <a:spcPct val="112000"/>
                        </a:lnSpc>
                        <a:spcAft>
                          <a:spcPts val="40"/>
                        </a:spcAft>
                      </a:pPr>
                      <a:r>
                        <a:rPr lang="nl-BE" sz="1200" kern="100" noProof="0">
                          <a:solidFill>
                            <a:schemeClr val="tx1">
                              <a:lumMod val="65000"/>
                              <a:lumOff val="35000"/>
                            </a:schemeClr>
                          </a:solidFill>
                          <a:effectLst/>
                          <a:latin typeface="Calibri"/>
                          <a:cs typeface="Calibri"/>
                        </a:rPr>
                        <a:t>Een lid van het multidisciplinaire team kan een </a:t>
                      </a:r>
                    </a:p>
                    <a:p>
                      <a:pPr marL="6350" marR="33020" indent="-6350" algn="ctr">
                        <a:lnSpc>
                          <a:spcPct val="107000"/>
                        </a:lnSpc>
                        <a:spcAft>
                          <a:spcPts val="40"/>
                        </a:spcAft>
                      </a:pPr>
                      <a:r>
                        <a:rPr lang="nl-BE" sz="1200" kern="100" noProof="0">
                          <a:solidFill>
                            <a:schemeClr val="tx1">
                              <a:lumMod val="65000"/>
                              <a:lumOff val="35000"/>
                            </a:schemeClr>
                          </a:solidFill>
                          <a:effectLst/>
                          <a:latin typeface="Calibri"/>
                          <a:cs typeface="Calibri"/>
                        </a:rPr>
                        <a:t>voorstel tot weigering van de verlenging aan de adviserend arts formuleren</a:t>
                      </a:r>
                      <a:r>
                        <a:rPr lang="nl-BE" sz="1200" kern="100" noProof="0">
                          <a:solidFill>
                            <a:schemeClr val="bg2">
                              <a:lumMod val="76000"/>
                            </a:schemeClr>
                          </a:solidFill>
                          <a:effectLst/>
                          <a:latin typeface="Calibri"/>
                          <a:cs typeface="Calibri"/>
                        </a:rPr>
                        <a:t> </a:t>
                      </a:r>
                      <a:endParaRPr lang="nl-BE" sz="1200" strike="sngStrike" kern="100" noProof="0">
                        <a:solidFill>
                          <a:schemeClr val="bg2">
                            <a:lumMod val="76000"/>
                          </a:schemeClr>
                        </a:solidFill>
                        <a:effectLst/>
                        <a:latin typeface="Calibri"/>
                        <a:cs typeface="Calibri"/>
                      </a:endParaRPr>
                    </a:p>
                  </a:txBody>
                  <a:tcPr marL="36998" marR="19184" marT="16101" marB="0"/>
                </a:tc>
                <a:extLst>
                  <a:ext uri="{0D108BD9-81ED-4DB2-BD59-A6C34878D82A}">
                    <a16:rowId xmlns:a16="http://schemas.microsoft.com/office/drawing/2014/main" val="2670169823"/>
                  </a:ext>
                </a:extLst>
              </a:tr>
              <a:tr h="210451">
                <a:tc>
                  <a:txBody>
                    <a:bodyPr/>
                    <a:lstStyle/>
                    <a:p>
                      <a:pPr marL="1270" indent="-6350" algn="l">
                        <a:lnSpc>
                          <a:spcPct val="107000"/>
                        </a:lnSpc>
                        <a:spcAft>
                          <a:spcPts val="40"/>
                        </a:spcAft>
                      </a:pPr>
                      <a:r>
                        <a:rPr lang="nl-BE" sz="1200" kern="100" noProof="0">
                          <a:effectLst/>
                          <a:latin typeface="Calibri"/>
                          <a:cs typeface="Calibri"/>
                        </a:rPr>
                        <a:t>Behandeling van geschillendossiers</a:t>
                      </a:r>
                      <a:endParaRPr lang="nl-BE" sz="1200" kern="100" noProof="0">
                        <a:solidFill>
                          <a:srgbClr val="000000"/>
                        </a:solidFill>
                        <a:effectLst/>
                        <a:latin typeface="Calibri"/>
                        <a:ea typeface="Calibri" panose="020F0502020204030204" pitchFamily="34" charset="0"/>
                        <a:cs typeface="Calibri"/>
                      </a:endParaRPr>
                    </a:p>
                  </a:txBody>
                  <a:tcPr marL="36998" marR="19184" marT="16101" marB="0"/>
                </a:tc>
                <a:tc>
                  <a:txBody>
                    <a:bodyPr/>
                    <a:lstStyle/>
                    <a:p>
                      <a:pPr marL="6350" marR="33655" indent="-6350" algn="ctr">
                        <a:lnSpc>
                          <a:spcPct val="107000"/>
                        </a:lnSpc>
                        <a:spcAft>
                          <a:spcPts val="40"/>
                        </a:spcAft>
                      </a:pPr>
                      <a:r>
                        <a:rPr lang="nl-BE" sz="1200" kern="100" noProof="0">
                          <a:solidFill>
                            <a:schemeClr val="tx1">
                              <a:lumMod val="65000"/>
                              <a:lumOff val="35000"/>
                            </a:schemeClr>
                          </a:solidFill>
                          <a:effectLst/>
                          <a:latin typeface="Calibri"/>
                          <a:cs typeface="Calibri"/>
                        </a:rPr>
                        <a:t>X  </a:t>
                      </a:r>
                      <a:endParaRPr lang="nl-BE" sz="1200" kern="100" noProof="0">
                        <a:solidFill>
                          <a:schemeClr val="tx1">
                            <a:lumMod val="65000"/>
                            <a:lumOff val="35000"/>
                          </a:schemeClr>
                        </a:solidFill>
                        <a:effectLst/>
                        <a:latin typeface="Calibri"/>
                        <a:ea typeface="Calibri" panose="020F0502020204030204" pitchFamily="34" charset="0"/>
                        <a:cs typeface="Calibri"/>
                      </a:endParaRPr>
                    </a:p>
                  </a:txBody>
                  <a:tcPr marL="36998" marR="19184" marT="16101" marB="0"/>
                </a:tc>
                <a:tc>
                  <a:txBody>
                    <a:bodyPr/>
                    <a:lstStyle/>
                    <a:p>
                      <a:pPr marL="6350" indent="-6350" algn="l">
                        <a:lnSpc>
                          <a:spcPct val="107000"/>
                        </a:lnSpc>
                        <a:spcAft>
                          <a:spcPts val="40"/>
                        </a:spcAft>
                      </a:pPr>
                      <a:r>
                        <a:rPr lang="nl-BE" sz="1200" kern="100" noProof="0">
                          <a:solidFill>
                            <a:schemeClr val="tx1">
                              <a:lumMod val="65000"/>
                              <a:lumOff val="35000"/>
                            </a:schemeClr>
                          </a:solidFill>
                          <a:effectLst/>
                          <a:latin typeface="Calibri"/>
                          <a:cs typeface="Calibri"/>
                        </a:rPr>
                        <a:t> </a:t>
                      </a:r>
                      <a:endParaRPr lang="nl-BE" sz="1200" kern="100" noProof="0">
                        <a:solidFill>
                          <a:schemeClr val="tx1">
                            <a:lumMod val="65000"/>
                            <a:lumOff val="35000"/>
                          </a:schemeClr>
                        </a:solidFill>
                        <a:effectLst/>
                        <a:latin typeface="Calibri"/>
                        <a:ea typeface="Calibri" panose="020F0502020204030204" pitchFamily="34" charset="0"/>
                        <a:cs typeface="Calibri"/>
                      </a:endParaRPr>
                    </a:p>
                  </a:txBody>
                  <a:tcPr marL="36998" marR="19184" marT="16101" marB="0"/>
                </a:tc>
                <a:extLst>
                  <a:ext uri="{0D108BD9-81ED-4DB2-BD59-A6C34878D82A}">
                    <a16:rowId xmlns:a16="http://schemas.microsoft.com/office/drawing/2014/main" val="1740377531"/>
                  </a:ext>
                </a:extLst>
              </a:tr>
              <a:tr h="413170">
                <a:tc>
                  <a:txBody>
                    <a:bodyPr/>
                    <a:lstStyle/>
                    <a:p>
                      <a:pPr marL="1270" indent="-6350" algn="l">
                        <a:lnSpc>
                          <a:spcPct val="99000"/>
                        </a:lnSpc>
                        <a:spcAft>
                          <a:spcPts val="40"/>
                        </a:spcAft>
                      </a:pPr>
                      <a:r>
                        <a:rPr lang="nl-BE" sz="1200" kern="100" noProof="0">
                          <a:effectLst/>
                          <a:latin typeface="Calibri"/>
                          <a:cs typeface="Calibri"/>
                        </a:rPr>
                        <a:t>Erkenning van de behoefte aan hulp van derde </a:t>
                      </a:r>
                    </a:p>
                    <a:p>
                      <a:pPr marL="1270" indent="-6350" algn="l">
                        <a:lnSpc>
                          <a:spcPct val="107000"/>
                        </a:lnSpc>
                        <a:spcAft>
                          <a:spcPts val="40"/>
                        </a:spcAft>
                      </a:pPr>
                      <a:r>
                        <a:rPr lang="nl-BE" sz="1200" kern="100" noProof="0">
                          <a:effectLst/>
                          <a:latin typeface="Calibri"/>
                          <a:cs typeface="Calibri"/>
                        </a:rPr>
                        <a:t> </a:t>
                      </a:r>
                      <a:endParaRPr lang="nl-BE" sz="1200" kern="100" noProof="0">
                        <a:solidFill>
                          <a:srgbClr val="000000"/>
                        </a:solidFill>
                        <a:effectLst/>
                        <a:latin typeface="Calibri"/>
                        <a:ea typeface="Calibri" panose="020F0502020204030204" pitchFamily="34" charset="0"/>
                        <a:cs typeface="Calibri"/>
                      </a:endParaRPr>
                    </a:p>
                  </a:txBody>
                  <a:tcPr marL="36998" marR="19184" marT="16101" marB="0"/>
                </a:tc>
                <a:tc>
                  <a:txBody>
                    <a:bodyPr/>
                    <a:lstStyle/>
                    <a:p>
                      <a:pPr marL="6350" marR="1270" indent="-6350" algn="ctr">
                        <a:lnSpc>
                          <a:spcPct val="107000"/>
                        </a:lnSpc>
                        <a:spcAft>
                          <a:spcPts val="40"/>
                        </a:spcAft>
                      </a:pPr>
                      <a:r>
                        <a:rPr lang="nl-BE" sz="1200" kern="100" noProof="0">
                          <a:solidFill>
                            <a:schemeClr val="tx1">
                              <a:lumMod val="65000"/>
                              <a:lumOff val="35000"/>
                            </a:schemeClr>
                          </a:solidFill>
                          <a:effectLst/>
                          <a:latin typeface="Calibri"/>
                          <a:cs typeface="Calibri"/>
                        </a:rPr>
                        <a:t> </a:t>
                      </a:r>
                      <a:endParaRPr lang="nl-BE" sz="1200" kern="100" noProof="0">
                        <a:solidFill>
                          <a:schemeClr val="tx1">
                            <a:lumMod val="65000"/>
                            <a:lumOff val="35000"/>
                          </a:schemeClr>
                        </a:solidFill>
                        <a:effectLst/>
                        <a:latin typeface="Calibri"/>
                        <a:ea typeface="Calibri" panose="020F0502020204030204" pitchFamily="34" charset="0"/>
                        <a:cs typeface="Calibri"/>
                      </a:endParaRPr>
                    </a:p>
                  </a:txBody>
                  <a:tcPr marL="36998" marR="19184" marT="16101" marB="0"/>
                </a:tc>
                <a:tc>
                  <a:txBody>
                    <a:bodyPr/>
                    <a:lstStyle/>
                    <a:p>
                      <a:pPr marL="6350" marR="34290" indent="-6350" algn="ctr">
                        <a:lnSpc>
                          <a:spcPct val="107000"/>
                        </a:lnSpc>
                        <a:spcAft>
                          <a:spcPts val="40"/>
                        </a:spcAft>
                      </a:pPr>
                      <a:r>
                        <a:rPr lang="nl-BE" sz="1200" kern="100" noProof="0">
                          <a:solidFill>
                            <a:schemeClr val="tx1">
                              <a:lumMod val="65000"/>
                              <a:lumOff val="35000"/>
                            </a:schemeClr>
                          </a:solidFill>
                          <a:effectLst/>
                          <a:latin typeface="Calibri"/>
                          <a:cs typeface="Calibri"/>
                        </a:rPr>
                        <a:t>X  </a:t>
                      </a:r>
                    </a:p>
                    <a:p>
                      <a:pPr marL="6350" marR="34290" lvl="0" indent="-6350" algn="ctr" defTabSz="914400" rtl="0" eaLnBrk="1" fontAlgn="auto" latinLnBrk="0" hangingPunct="1">
                        <a:lnSpc>
                          <a:spcPct val="107000"/>
                        </a:lnSpc>
                        <a:spcBef>
                          <a:spcPts val="0"/>
                        </a:spcBef>
                        <a:spcAft>
                          <a:spcPts val="40"/>
                        </a:spcAft>
                        <a:buClrTx/>
                        <a:buSzTx/>
                        <a:buFontTx/>
                        <a:buNone/>
                        <a:tabLst/>
                        <a:defRPr/>
                      </a:pPr>
                      <a:r>
                        <a:rPr lang="nl-BE" sz="1200" kern="100" noProof="0">
                          <a:solidFill>
                            <a:schemeClr val="tx1">
                              <a:lumMod val="65000"/>
                              <a:lumOff val="35000"/>
                            </a:schemeClr>
                          </a:solidFill>
                          <a:effectLst/>
                          <a:latin typeface="Calibri"/>
                          <a:ea typeface="+mn-ea"/>
                          <a:cs typeface="Calibri"/>
                        </a:rPr>
                        <a:t>Een medewerker van het multidisciplinair team kan een voorstel tot weigering aan de adviserend arts formuleren</a:t>
                      </a:r>
                      <a:endParaRPr lang="nl-BE" sz="1200" kern="100" noProof="0">
                        <a:solidFill>
                          <a:schemeClr val="tx1">
                            <a:lumMod val="65000"/>
                            <a:lumOff val="35000"/>
                          </a:schemeClr>
                        </a:solidFill>
                        <a:effectLst/>
                        <a:latin typeface="Calibri"/>
                        <a:cs typeface="Calibri"/>
                      </a:endParaRPr>
                    </a:p>
                    <a:p>
                      <a:pPr marL="6350" marR="1905" indent="-6350" algn="ctr">
                        <a:lnSpc>
                          <a:spcPct val="107000"/>
                        </a:lnSpc>
                        <a:spcAft>
                          <a:spcPts val="40"/>
                        </a:spcAft>
                      </a:pPr>
                      <a:r>
                        <a:rPr lang="nl-BE" sz="1200" kern="100" noProof="0">
                          <a:solidFill>
                            <a:schemeClr val="tx1">
                              <a:lumMod val="65000"/>
                              <a:lumOff val="35000"/>
                            </a:schemeClr>
                          </a:solidFill>
                          <a:effectLst/>
                          <a:latin typeface="Calibri"/>
                          <a:cs typeface="Calibri"/>
                        </a:rPr>
                        <a:t> </a:t>
                      </a:r>
                      <a:endParaRPr lang="nl-BE" sz="1200" kern="100" noProof="0">
                        <a:solidFill>
                          <a:schemeClr val="tx1">
                            <a:lumMod val="65000"/>
                            <a:lumOff val="35000"/>
                          </a:schemeClr>
                        </a:solidFill>
                        <a:effectLst/>
                        <a:latin typeface="Calibri"/>
                        <a:ea typeface="Calibri" panose="020F0502020204030204" pitchFamily="34" charset="0"/>
                        <a:cs typeface="Calibri"/>
                      </a:endParaRPr>
                    </a:p>
                  </a:txBody>
                  <a:tcPr marL="36998" marR="19184" marT="16101" marB="0"/>
                </a:tc>
                <a:extLst>
                  <a:ext uri="{0D108BD9-81ED-4DB2-BD59-A6C34878D82A}">
                    <a16:rowId xmlns:a16="http://schemas.microsoft.com/office/drawing/2014/main" val="1562596925"/>
                  </a:ext>
                </a:extLst>
              </a:tr>
              <a:tr h="413170">
                <a:tc>
                  <a:txBody>
                    <a:bodyPr/>
                    <a:lstStyle/>
                    <a:p>
                      <a:r>
                        <a:rPr lang="nl-BE" sz="1200" b="1" kern="100" noProof="0">
                          <a:solidFill>
                            <a:schemeClr val="lt1"/>
                          </a:solidFill>
                          <a:effectLst/>
                          <a:latin typeface="Calibri"/>
                          <a:ea typeface="+mn-ea"/>
                          <a:cs typeface="Calibri"/>
                        </a:rPr>
                        <a:t>E213-dossiers (behandelen van de dossiers en opmaken van gedetailleerde medische rapporten)</a:t>
                      </a:r>
                    </a:p>
                  </a:txBody>
                  <a:tcPr anchor="ctr"/>
                </a:tc>
                <a:tc>
                  <a:txBody>
                    <a:bodyPr/>
                    <a:lstStyle/>
                    <a:p>
                      <a:pPr marL="6350" marR="24765" indent="-6350" algn="ctr">
                        <a:lnSpc>
                          <a:spcPct val="107000"/>
                        </a:lnSpc>
                        <a:spcAft>
                          <a:spcPts val="40"/>
                        </a:spcAft>
                      </a:pPr>
                      <a:r>
                        <a:rPr lang="nl-BE" sz="1200" kern="100" noProof="0">
                          <a:solidFill>
                            <a:schemeClr val="tx1">
                              <a:lumMod val="65000"/>
                              <a:lumOff val="35000"/>
                            </a:schemeClr>
                          </a:solidFill>
                          <a:effectLst/>
                        </a:rPr>
                        <a:t>X  </a:t>
                      </a:r>
                      <a:endParaRPr lang="nl-BE" sz="1200" kern="100" noProof="0">
                        <a:solidFill>
                          <a:schemeClr val="tx1">
                            <a:lumMod val="65000"/>
                            <a:lumOff val="35000"/>
                          </a:schemeClr>
                        </a:solidFill>
                        <a:effectLst/>
                        <a:latin typeface="Calibri" panose="020F0502020204030204" pitchFamily="34" charset="0"/>
                        <a:ea typeface="Calibri" panose="020F0502020204030204" pitchFamily="34" charset="0"/>
                      </a:endParaRPr>
                    </a:p>
                  </a:txBody>
                  <a:tcPr marL="36998" marR="19184" marT="16101" marB="0"/>
                </a:tc>
                <a:tc>
                  <a:txBody>
                    <a:bodyPr/>
                    <a:lstStyle/>
                    <a:p>
                      <a:pPr marL="6350" indent="-6350" algn="l">
                        <a:lnSpc>
                          <a:spcPct val="107000"/>
                        </a:lnSpc>
                        <a:spcAft>
                          <a:spcPts val="40"/>
                        </a:spcAft>
                      </a:pPr>
                      <a:r>
                        <a:rPr lang="nl-BE" sz="1200" kern="100" noProof="0">
                          <a:solidFill>
                            <a:schemeClr val="tx1">
                              <a:lumMod val="65000"/>
                              <a:lumOff val="35000"/>
                            </a:schemeClr>
                          </a:solidFill>
                          <a:effectLst/>
                        </a:rPr>
                        <a:t> </a:t>
                      </a:r>
                      <a:endParaRPr lang="nl-BE" sz="1200" kern="100" noProof="0">
                        <a:solidFill>
                          <a:schemeClr val="tx1">
                            <a:lumMod val="65000"/>
                            <a:lumOff val="35000"/>
                          </a:schemeClr>
                        </a:solidFill>
                        <a:effectLst/>
                        <a:latin typeface="Calibri" panose="020F0502020204030204" pitchFamily="34" charset="0"/>
                        <a:ea typeface="Calibri" panose="020F0502020204030204" pitchFamily="34" charset="0"/>
                      </a:endParaRPr>
                    </a:p>
                  </a:txBody>
                  <a:tcPr marL="36998" marR="19184" marT="16101" marB="0"/>
                </a:tc>
                <a:extLst>
                  <a:ext uri="{0D108BD9-81ED-4DB2-BD59-A6C34878D82A}">
                    <a16:rowId xmlns:a16="http://schemas.microsoft.com/office/drawing/2014/main" val="1847039392"/>
                  </a:ext>
                </a:extLst>
              </a:tr>
              <a:tr h="413170">
                <a:tc>
                  <a:txBody>
                    <a:bodyPr/>
                    <a:lstStyle/>
                    <a:p>
                      <a:r>
                        <a:rPr lang="nl-BE" sz="1200" b="1" kern="100" noProof="0">
                          <a:solidFill>
                            <a:schemeClr val="lt1"/>
                          </a:solidFill>
                          <a:effectLst/>
                          <a:latin typeface="Calibri"/>
                          <a:ea typeface="+mn-ea"/>
                          <a:cs typeface="Calibri"/>
                        </a:rPr>
                        <a:t>Beoordelen art. 100, §1/§2 na ontvangst van het re-integratieplan van de arbeidsarts</a:t>
                      </a:r>
                    </a:p>
                  </a:txBody>
                  <a:tcPr anchor="ctr"/>
                </a:tc>
                <a:tc>
                  <a:txBody>
                    <a:bodyPr/>
                    <a:lstStyle/>
                    <a:p>
                      <a:pPr marL="6350" marR="24765" indent="-6350" algn="ctr">
                        <a:lnSpc>
                          <a:spcPct val="107000"/>
                        </a:lnSpc>
                        <a:spcAft>
                          <a:spcPts val="40"/>
                        </a:spcAft>
                      </a:pPr>
                      <a:r>
                        <a:rPr lang="nl-BE" sz="1200" kern="100" noProof="0">
                          <a:solidFill>
                            <a:schemeClr val="tx1">
                              <a:lumMod val="65000"/>
                              <a:lumOff val="35000"/>
                            </a:schemeClr>
                          </a:solidFill>
                          <a:effectLst/>
                        </a:rPr>
                        <a:t>X  </a:t>
                      </a:r>
                      <a:endParaRPr lang="nl-BE" sz="1200" kern="100" noProof="0">
                        <a:solidFill>
                          <a:schemeClr val="tx1">
                            <a:lumMod val="65000"/>
                            <a:lumOff val="35000"/>
                          </a:schemeClr>
                        </a:solidFill>
                        <a:effectLst/>
                        <a:latin typeface="Calibri" panose="020F0502020204030204" pitchFamily="34" charset="0"/>
                        <a:ea typeface="Calibri" panose="020F0502020204030204" pitchFamily="34" charset="0"/>
                      </a:endParaRPr>
                    </a:p>
                  </a:txBody>
                  <a:tcPr marL="36998" marR="19184" marT="16101" marB="0"/>
                </a:tc>
                <a:tc>
                  <a:txBody>
                    <a:bodyPr/>
                    <a:lstStyle/>
                    <a:p>
                      <a:pPr marL="6350" indent="-6350" algn="l">
                        <a:lnSpc>
                          <a:spcPct val="107000"/>
                        </a:lnSpc>
                        <a:spcAft>
                          <a:spcPts val="40"/>
                        </a:spcAft>
                      </a:pPr>
                      <a:r>
                        <a:rPr lang="nl-BE" sz="1200" kern="100" noProof="0">
                          <a:solidFill>
                            <a:schemeClr val="tx1">
                              <a:lumMod val="65000"/>
                              <a:lumOff val="35000"/>
                            </a:schemeClr>
                          </a:solidFill>
                          <a:effectLst/>
                        </a:rPr>
                        <a:t> </a:t>
                      </a:r>
                      <a:endParaRPr lang="nl-BE" sz="1200" kern="100" noProof="0">
                        <a:solidFill>
                          <a:schemeClr val="tx1">
                            <a:lumMod val="65000"/>
                            <a:lumOff val="35000"/>
                          </a:schemeClr>
                        </a:solidFill>
                        <a:effectLst/>
                        <a:latin typeface="Calibri" panose="020F0502020204030204" pitchFamily="34" charset="0"/>
                        <a:ea typeface="Calibri" panose="020F0502020204030204" pitchFamily="34" charset="0"/>
                      </a:endParaRPr>
                    </a:p>
                  </a:txBody>
                  <a:tcPr marL="36998" marR="19184" marT="16101" marB="0"/>
                </a:tc>
                <a:extLst>
                  <a:ext uri="{0D108BD9-81ED-4DB2-BD59-A6C34878D82A}">
                    <a16:rowId xmlns:a16="http://schemas.microsoft.com/office/drawing/2014/main" val="901207831"/>
                  </a:ext>
                </a:extLst>
              </a:tr>
              <a:tr h="413170">
                <a:tc>
                  <a:txBody>
                    <a:bodyPr/>
                    <a:lstStyle/>
                    <a:p>
                      <a:pPr marL="0" algn="l" defTabSz="914400" rtl="0" eaLnBrk="1" latinLnBrk="0" hangingPunct="1"/>
                      <a:r>
                        <a:rPr lang="nl-BE" sz="1200" b="1" kern="100" noProof="0">
                          <a:solidFill>
                            <a:schemeClr val="lt1"/>
                          </a:solidFill>
                          <a:effectLst/>
                          <a:latin typeface="Calibri"/>
                          <a:ea typeface="+mn-ea"/>
                          <a:cs typeface="Calibri"/>
                        </a:rPr>
                        <a:t>Advies geven over de verenigbaarheid van de gezondheidstoestand met de voorgestelde opleiding (BH1)</a:t>
                      </a:r>
                    </a:p>
                  </a:txBody>
                  <a:tcPr anchor="ctr"/>
                </a:tc>
                <a:tc>
                  <a:txBody>
                    <a:bodyPr/>
                    <a:lstStyle/>
                    <a:p>
                      <a:pPr marL="6350" marR="24765" indent="-6350" algn="ctr">
                        <a:lnSpc>
                          <a:spcPct val="107000"/>
                        </a:lnSpc>
                        <a:spcAft>
                          <a:spcPts val="40"/>
                        </a:spcAft>
                      </a:pPr>
                      <a:r>
                        <a:rPr lang="nl-BE" sz="1200" kern="100" noProof="0">
                          <a:solidFill>
                            <a:schemeClr val="tx1">
                              <a:lumMod val="65000"/>
                              <a:lumOff val="35000"/>
                            </a:schemeClr>
                          </a:solidFill>
                          <a:effectLst/>
                        </a:rPr>
                        <a:t>X  </a:t>
                      </a:r>
                      <a:endParaRPr lang="nl-BE" sz="1200" kern="100" noProof="0">
                        <a:solidFill>
                          <a:schemeClr val="tx1">
                            <a:lumMod val="65000"/>
                            <a:lumOff val="35000"/>
                          </a:schemeClr>
                        </a:solidFill>
                        <a:effectLst/>
                        <a:latin typeface="Calibri" panose="020F0502020204030204" pitchFamily="34" charset="0"/>
                        <a:ea typeface="Calibri" panose="020F0502020204030204" pitchFamily="34" charset="0"/>
                      </a:endParaRPr>
                    </a:p>
                  </a:txBody>
                  <a:tcPr marL="36998" marR="19184" marT="16101" marB="0"/>
                </a:tc>
                <a:tc>
                  <a:txBody>
                    <a:bodyPr/>
                    <a:lstStyle/>
                    <a:p>
                      <a:pPr marL="6350" indent="-6350" algn="l">
                        <a:lnSpc>
                          <a:spcPct val="107000"/>
                        </a:lnSpc>
                        <a:spcAft>
                          <a:spcPts val="40"/>
                        </a:spcAft>
                      </a:pPr>
                      <a:r>
                        <a:rPr lang="nl-BE" sz="1200" kern="100" noProof="0">
                          <a:solidFill>
                            <a:schemeClr val="tx1">
                              <a:lumMod val="65000"/>
                              <a:lumOff val="35000"/>
                            </a:schemeClr>
                          </a:solidFill>
                          <a:effectLst/>
                        </a:rPr>
                        <a:t> </a:t>
                      </a:r>
                      <a:endParaRPr lang="nl-BE" sz="1200" kern="100" noProof="0">
                        <a:solidFill>
                          <a:schemeClr val="tx1">
                            <a:lumMod val="65000"/>
                            <a:lumOff val="35000"/>
                          </a:schemeClr>
                        </a:solidFill>
                        <a:effectLst/>
                        <a:latin typeface="Calibri" panose="020F0502020204030204" pitchFamily="34" charset="0"/>
                        <a:ea typeface="Calibri" panose="020F0502020204030204" pitchFamily="34" charset="0"/>
                      </a:endParaRPr>
                    </a:p>
                  </a:txBody>
                  <a:tcPr marL="36998" marR="19184" marT="16101" marB="0"/>
                </a:tc>
                <a:extLst>
                  <a:ext uri="{0D108BD9-81ED-4DB2-BD59-A6C34878D82A}">
                    <a16:rowId xmlns:a16="http://schemas.microsoft.com/office/drawing/2014/main" val="1058609489"/>
                  </a:ext>
                </a:extLst>
              </a:tr>
              <a:tr h="413170">
                <a:tc>
                  <a:txBody>
                    <a:bodyPr/>
                    <a:lstStyle/>
                    <a:p>
                      <a:r>
                        <a:rPr lang="nl-BE" sz="1200" b="1" kern="100" noProof="0">
                          <a:solidFill>
                            <a:schemeClr val="lt1"/>
                          </a:solidFill>
                          <a:effectLst/>
                          <a:latin typeface="Calibri"/>
                          <a:ea typeface="+mn-ea"/>
                          <a:cs typeface="Calibri"/>
                        </a:rPr>
                        <a:t>Beslissen over de verenigbaarheid van de gezondheidstoestand met het opstarten van een “Terug Naar Werk-traject”</a:t>
                      </a:r>
                    </a:p>
                  </a:txBody>
                  <a:tcPr anchor="ctr"/>
                </a:tc>
                <a:tc>
                  <a:txBody>
                    <a:bodyPr/>
                    <a:lstStyle/>
                    <a:p>
                      <a:pPr marL="6350" marR="24765" indent="-6350" algn="ctr">
                        <a:lnSpc>
                          <a:spcPct val="107000"/>
                        </a:lnSpc>
                        <a:spcAft>
                          <a:spcPts val="40"/>
                        </a:spcAft>
                      </a:pPr>
                      <a:r>
                        <a:rPr lang="nl-BE" sz="1200" kern="100" noProof="0">
                          <a:solidFill>
                            <a:schemeClr val="tx1">
                              <a:lumMod val="65000"/>
                              <a:lumOff val="35000"/>
                            </a:schemeClr>
                          </a:solidFill>
                          <a:effectLst/>
                        </a:rPr>
                        <a:t>X  </a:t>
                      </a:r>
                      <a:endParaRPr lang="nl-BE" sz="1200" kern="100" noProof="0">
                        <a:solidFill>
                          <a:schemeClr val="tx1">
                            <a:lumMod val="65000"/>
                            <a:lumOff val="35000"/>
                          </a:schemeClr>
                        </a:solidFill>
                        <a:effectLst/>
                        <a:latin typeface="Calibri" panose="020F0502020204030204" pitchFamily="34" charset="0"/>
                        <a:ea typeface="Calibri" panose="020F0502020204030204" pitchFamily="34" charset="0"/>
                      </a:endParaRPr>
                    </a:p>
                  </a:txBody>
                  <a:tcPr marL="36998" marR="19184" marT="16101" marB="0"/>
                </a:tc>
                <a:tc>
                  <a:txBody>
                    <a:bodyPr/>
                    <a:lstStyle/>
                    <a:p>
                      <a:pPr marL="6350" indent="-6350" algn="l">
                        <a:lnSpc>
                          <a:spcPct val="107000"/>
                        </a:lnSpc>
                        <a:spcAft>
                          <a:spcPts val="40"/>
                        </a:spcAft>
                      </a:pPr>
                      <a:r>
                        <a:rPr lang="nl-BE" sz="1200" kern="100" noProof="0">
                          <a:solidFill>
                            <a:schemeClr val="tx1">
                              <a:lumMod val="65000"/>
                              <a:lumOff val="35000"/>
                            </a:schemeClr>
                          </a:solidFill>
                          <a:effectLst/>
                        </a:rPr>
                        <a:t> </a:t>
                      </a:r>
                      <a:endParaRPr lang="nl-BE" sz="1200" kern="100" noProof="0">
                        <a:solidFill>
                          <a:schemeClr val="tx1">
                            <a:lumMod val="65000"/>
                            <a:lumOff val="35000"/>
                          </a:schemeClr>
                        </a:solidFill>
                        <a:effectLst/>
                        <a:latin typeface="Calibri" panose="020F0502020204030204" pitchFamily="34" charset="0"/>
                        <a:ea typeface="Calibri" panose="020F0502020204030204" pitchFamily="34" charset="0"/>
                      </a:endParaRPr>
                    </a:p>
                  </a:txBody>
                  <a:tcPr marL="36998" marR="19184" marT="16101" marB="0"/>
                </a:tc>
                <a:extLst>
                  <a:ext uri="{0D108BD9-81ED-4DB2-BD59-A6C34878D82A}">
                    <a16:rowId xmlns:a16="http://schemas.microsoft.com/office/drawing/2014/main" val="2595360851"/>
                  </a:ext>
                </a:extLst>
              </a:tr>
              <a:tr h="210451">
                <a:tc>
                  <a:txBody>
                    <a:bodyPr/>
                    <a:lstStyle/>
                    <a:p>
                      <a:r>
                        <a:rPr lang="nl-BE" sz="1200" b="1" kern="100" noProof="0">
                          <a:solidFill>
                            <a:schemeClr val="lt1"/>
                          </a:solidFill>
                          <a:effectLst/>
                          <a:latin typeface="Calibri"/>
                          <a:ea typeface="+mn-ea"/>
                          <a:cs typeface="Calibri"/>
                        </a:rPr>
                        <a:t>Ondertekenen van een positieve engagementsverklaring</a:t>
                      </a:r>
                    </a:p>
                  </a:txBody>
                  <a:tcPr anchor="ctr"/>
                </a:tc>
                <a:tc>
                  <a:txBody>
                    <a:bodyPr/>
                    <a:lstStyle/>
                    <a:p>
                      <a:pPr marL="6350" marR="24765" indent="-6350" algn="ctr">
                        <a:lnSpc>
                          <a:spcPct val="107000"/>
                        </a:lnSpc>
                        <a:spcAft>
                          <a:spcPts val="40"/>
                        </a:spcAft>
                      </a:pPr>
                      <a:r>
                        <a:rPr lang="nl-BE" sz="1200" kern="100" noProof="0">
                          <a:solidFill>
                            <a:schemeClr val="tx1">
                              <a:lumMod val="65000"/>
                              <a:lumOff val="35000"/>
                            </a:schemeClr>
                          </a:solidFill>
                          <a:effectLst/>
                        </a:rPr>
                        <a:t>X  </a:t>
                      </a:r>
                      <a:endParaRPr lang="nl-BE" sz="1200" kern="100" noProof="0">
                        <a:solidFill>
                          <a:schemeClr val="tx1">
                            <a:lumMod val="65000"/>
                            <a:lumOff val="35000"/>
                          </a:schemeClr>
                        </a:solidFill>
                        <a:effectLst/>
                        <a:latin typeface="Calibri" panose="020F0502020204030204" pitchFamily="34" charset="0"/>
                        <a:ea typeface="Calibri" panose="020F0502020204030204" pitchFamily="34" charset="0"/>
                      </a:endParaRPr>
                    </a:p>
                  </a:txBody>
                  <a:tcPr marL="36998" marR="19184" marT="16101" marB="0"/>
                </a:tc>
                <a:tc>
                  <a:txBody>
                    <a:bodyPr/>
                    <a:lstStyle/>
                    <a:p>
                      <a:pPr marL="6350" indent="-6350" algn="l">
                        <a:lnSpc>
                          <a:spcPct val="107000"/>
                        </a:lnSpc>
                        <a:spcAft>
                          <a:spcPts val="40"/>
                        </a:spcAft>
                      </a:pPr>
                      <a:r>
                        <a:rPr lang="nl-BE" sz="1200" kern="100" noProof="0">
                          <a:solidFill>
                            <a:schemeClr val="tx1">
                              <a:lumMod val="65000"/>
                              <a:lumOff val="35000"/>
                            </a:schemeClr>
                          </a:solidFill>
                          <a:effectLst/>
                        </a:rPr>
                        <a:t> </a:t>
                      </a:r>
                      <a:endParaRPr lang="nl-BE" sz="1200" kern="100" noProof="0">
                        <a:solidFill>
                          <a:schemeClr val="tx1">
                            <a:lumMod val="65000"/>
                            <a:lumOff val="35000"/>
                          </a:schemeClr>
                        </a:solidFill>
                        <a:effectLst/>
                        <a:latin typeface="Calibri" panose="020F0502020204030204" pitchFamily="34" charset="0"/>
                        <a:ea typeface="Calibri" panose="020F0502020204030204" pitchFamily="34" charset="0"/>
                      </a:endParaRPr>
                    </a:p>
                  </a:txBody>
                  <a:tcPr marL="36998" marR="19184" marT="16101" marB="0"/>
                </a:tc>
                <a:extLst>
                  <a:ext uri="{0D108BD9-81ED-4DB2-BD59-A6C34878D82A}">
                    <a16:rowId xmlns:a16="http://schemas.microsoft.com/office/drawing/2014/main" val="1675305489"/>
                  </a:ext>
                </a:extLst>
              </a:tr>
              <a:tr h="223946">
                <a:tc>
                  <a:txBody>
                    <a:bodyPr/>
                    <a:lstStyle/>
                    <a:p>
                      <a:pPr marL="1270" indent="-6350" algn="l">
                        <a:lnSpc>
                          <a:spcPct val="107000"/>
                        </a:lnSpc>
                        <a:spcAft>
                          <a:spcPts val="40"/>
                        </a:spcAft>
                      </a:pPr>
                      <a:r>
                        <a:rPr lang="nl-BE" sz="1200" kern="100" noProof="0">
                          <a:effectLst/>
                          <a:latin typeface="Calibri"/>
                          <a:cs typeface="Calibri"/>
                        </a:rPr>
                        <a:t>Advies geven bij de opmaak van een re-integratieplan  </a:t>
                      </a:r>
                      <a:endParaRPr lang="nl-BE" sz="1200" kern="100" noProof="0">
                        <a:solidFill>
                          <a:srgbClr val="000000"/>
                        </a:solidFill>
                        <a:effectLst/>
                        <a:latin typeface="Calibri"/>
                        <a:ea typeface="Calibri" panose="020F0502020204030204" pitchFamily="34" charset="0"/>
                        <a:cs typeface="Calibri"/>
                      </a:endParaRPr>
                    </a:p>
                  </a:txBody>
                  <a:tcPr marL="36998" marR="19184" marT="16101" marB="0"/>
                </a:tc>
                <a:tc>
                  <a:txBody>
                    <a:bodyPr/>
                    <a:lstStyle/>
                    <a:p>
                      <a:pPr marL="6350" marR="24765" indent="-6350" algn="ctr">
                        <a:lnSpc>
                          <a:spcPct val="107000"/>
                        </a:lnSpc>
                        <a:spcAft>
                          <a:spcPts val="40"/>
                        </a:spcAft>
                      </a:pPr>
                      <a:r>
                        <a:rPr lang="nl-BE" sz="1200" kern="100" noProof="0">
                          <a:solidFill>
                            <a:schemeClr val="tx1">
                              <a:lumMod val="65000"/>
                              <a:lumOff val="35000"/>
                            </a:schemeClr>
                          </a:solidFill>
                          <a:effectLst/>
                        </a:rPr>
                        <a:t>X  </a:t>
                      </a:r>
                      <a:endParaRPr lang="nl-BE" sz="1200" kern="100" noProof="0">
                        <a:solidFill>
                          <a:schemeClr val="tx1">
                            <a:lumMod val="65000"/>
                            <a:lumOff val="35000"/>
                          </a:schemeClr>
                        </a:solidFill>
                        <a:effectLst/>
                        <a:latin typeface="Calibri" panose="020F0502020204030204" pitchFamily="34" charset="0"/>
                        <a:ea typeface="Calibri" panose="020F0502020204030204" pitchFamily="34" charset="0"/>
                      </a:endParaRPr>
                    </a:p>
                  </a:txBody>
                  <a:tcPr marL="36998" marR="19184" marT="16101" marB="0"/>
                </a:tc>
                <a:tc>
                  <a:txBody>
                    <a:bodyPr/>
                    <a:lstStyle/>
                    <a:p>
                      <a:pPr marL="6350" indent="-6350" algn="l">
                        <a:lnSpc>
                          <a:spcPct val="107000"/>
                        </a:lnSpc>
                        <a:spcAft>
                          <a:spcPts val="40"/>
                        </a:spcAft>
                      </a:pPr>
                      <a:r>
                        <a:rPr lang="nl-BE" sz="1200" kern="100" noProof="0">
                          <a:solidFill>
                            <a:schemeClr val="tx1">
                              <a:lumMod val="65000"/>
                              <a:lumOff val="35000"/>
                            </a:schemeClr>
                          </a:solidFill>
                          <a:effectLst/>
                        </a:rPr>
                        <a:t> </a:t>
                      </a:r>
                      <a:endParaRPr lang="nl-BE" sz="1200" kern="100" noProof="0">
                        <a:solidFill>
                          <a:schemeClr val="tx1">
                            <a:lumMod val="65000"/>
                            <a:lumOff val="35000"/>
                          </a:schemeClr>
                        </a:solidFill>
                        <a:effectLst/>
                        <a:latin typeface="Calibri" panose="020F0502020204030204" pitchFamily="34" charset="0"/>
                        <a:ea typeface="Calibri" panose="020F0502020204030204" pitchFamily="34" charset="0"/>
                      </a:endParaRPr>
                    </a:p>
                  </a:txBody>
                  <a:tcPr marL="36998" marR="19184" marT="16101" marB="0"/>
                </a:tc>
                <a:extLst>
                  <a:ext uri="{0D108BD9-81ED-4DB2-BD59-A6C34878D82A}">
                    <a16:rowId xmlns:a16="http://schemas.microsoft.com/office/drawing/2014/main" val="2177520659"/>
                  </a:ext>
                </a:extLst>
              </a:tr>
            </a:tbl>
          </a:graphicData>
        </a:graphic>
      </p:graphicFrame>
      <p:sp>
        <p:nvSpPr>
          <p:cNvPr id="3" name="Titre 1">
            <a:extLst>
              <a:ext uri="{FF2B5EF4-FFF2-40B4-BE49-F238E27FC236}">
                <a16:creationId xmlns:a16="http://schemas.microsoft.com/office/drawing/2014/main" id="{55A34BA4-2AAE-CAFA-E3CF-B442D58D6422}"/>
              </a:ext>
            </a:extLst>
          </p:cNvPr>
          <p:cNvSpPr txBox="1">
            <a:spLocks/>
          </p:cNvSpPr>
          <p:nvPr/>
        </p:nvSpPr>
        <p:spPr>
          <a:xfrm>
            <a:off x="609480" y="273600"/>
            <a:ext cx="10605916" cy="659461"/>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nl-BE" sz="2800" noProof="0">
                <a:solidFill>
                  <a:srgbClr val="1E699D"/>
                </a:solidFill>
                <a:latin typeface="Futura Medium"/>
              </a:rPr>
              <a:t>6.4.a. Het multidisciplinaire team: wie doet wat? </a:t>
            </a:r>
          </a:p>
        </p:txBody>
      </p:sp>
      <p:graphicFrame>
        <p:nvGraphicFramePr>
          <p:cNvPr id="4" name="Tableau 3"/>
          <p:cNvGraphicFramePr>
            <a:graphicFrameLocks noGrp="1"/>
          </p:cNvGraphicFramePr>
          <p:nvPr>
            <p:extLst>
              <p:ext uri="{D42A27DB-BD31-4B8C-83A1-F6EECF244321}">
                <p14:modId xmlns:p14="http://schemas.microsoft.com/office/powerpoint/2010/main" val="3390165523"/>
              </p:ext>
            </p:extLst>
          </p:nvPr>
        </p:nvGraphicFramePr>
        <p:xfrm>
          <a:off x="136478" y="804920"/>
          <a:ext cx="11551921" cy="559836"/>
        </p:xfrm>
        <a:graphic>
          <a:graphicData uri="http://schemas.openxmlformats.org/drawingml/2006/table">
            <a:tbl>
              <a:tblPr firstRow="1" firstCol="1" bandRow="1">
                <a:tableStyleId>{5C22544A-7EE6-4342-B048-85BDC9FD1C3A}</a:tableStyleId>
              </a:tblPr>
              <a:tblGrid>
                <a:gridCol w="4534749">
                  <a:extLst>
                    <a:ext uri="{9D8B030D-6E8A-4147-A177-3AD203B41FA5}">
                      <a16:colId xmlns:a16="http://schemas.microsoft.com/office/drawing/2014/main" val="579812160"/>
                    </a:ext>
                  </a:extLst>
                </a:gridCol>
                <a:gridCol w="2287088">
                  <a:extLst>
                    <a:ext uri="{9D8B030D-6E8A-4147-A177-3AD203B41FA5}">
                      <a16:colId xmlns:a16="http://schemas.microsoft.com/office/drawing/2014/main" val="826114857"/>
                    </a:ext>
                  </a:extLst>
                </a:gridCol>
                <a:gridCol w="4730084">
                  <a:extLst>
                    <a:ext uri="{9D8B030D-6E8A-4147-A177-3AD203B41FA5}">
                      <a16:colId xmlns:a16="http://schemas.microsoft.com/office/drawing/2014/main" val="3239594135"/>
                    </a:ext>
                  </a:extLst>
                </a:gridCol>
              </a:tblGrid>
              <a:tr h="559836">
                <a:tc>
                  <a:txBody>
                    <a:bodyPr/>
                    <a:lstStyle/>
                    <a:p>
                      <a:pPr marL="1270" indent="-6350" algn="l">
                        <a:lnSpc>
                          <a:spcPct val="107000"/>
                        </a:lnSpc>
                        <a:spcAft>
                          <a:spcPts val="40"/>
                        </a:spcAft>
                      </a:pPr>
                      <a:r>
                        <a:rPr lang="nl-BE" sz="1100" kern="100" noProof="0">
                          <a:effectLst/>
                        </a:rPr>
                        <a:t>Taak  </a:t>
                      </a:r>
                      <a:endParaRPr lang="nl-BE" sz="1100" kern="100" noProof="0">
                        <a:solidFill>
                          <a:srgbClr val="000000"/>
                        </a:solidFill>
                        <a:effectLst/>
                        <a:latin typeface="Calibri" panose="020F0502020204030204" pitchFamily="34" charset="0"/>
                        <a:ea typeface="Calibri" panose="020F0502020204030204" pitchFamily="34" charset="0"/>
                      </a:endParaRPr>
                    </a:p>
                  </a:txBody>
                  <a:tcPr marL="68580" marR="48895" marT="30480" marB="0"/>
                </a:tc>
                <a:tc>
                  <a:txBody>
                    <a:bodyPr/>
                    <a:lstStyle/>
                    <a:p>
                      <a:pPr marL="6350" indent="-6350" algn="ctr">
                        <a:lnSpc>
                          <a:spcPct val="107000"/>
                        </a:lnSpc>
                        <a:spcAft>
                          <a:spcPts val="40"/>
                        </a:spcAft>
                      </a:pPr>
                      <a:r>
                        <a:rPr lang="nl-BE" sz="1100" kern="100" noProof="0">
                          <a:effectLst/>
                        </a:rPr>
                        <a:t>Exclusieve bevoegdheid van de adviserend arts </a:t>
                      </a:r>
                      <a:endParaRPr lang="nl-BE" sz="1100" kern="100" noProof="0">
                        <a:solidFill>
                          <a:srgbClr val="000000"/>
                        </a:solidFill>
                        <a:effectLst/>
                        <a:latin typeface="Calibri" panose="020F0502020204030204" pitchFamily="34" charset="0"/>
                        <a:ea typeface="Calibri" panose="020F0502020204030204" pitchFamily="34" charset="0"/>
                      </a:endParaRPr>
                    </a:p>
                  </a:txBody>
                  <a:tcPr marL="68580" marR="48895" marT="30480" marB="0"/>
                </a:tc>
                <a:tc>
                  <a:txBody>
                    <a:bodyPr/>
                    <a:lstStyle/>
                    <a:p>
                      <a:pPr marL="6350" indent="-6350" algn="ctr">
                        <a:lnSpc>
                          <a:spcPct val="99000"/>
                        </a:lnSpc>
                        <a:spcAft>
                          <a:spcPts val="40"/>
                        </a:spcAft>
                      </a:pPr>
                      <a:r>
                        <a:rPr lang="nl-BE" sz="1100" kern="100" noProof="0">
                          <a:effectLst/>
                        </a:rPr>
                        <a:t>Bevoegdheid van de adviserend arts en de medewerker van het </a:t>
                      </a:r>
                    </a:p>
                    <a:p>
                      <a:pPr marL="11430" indent="-6350" algn="ctr">
                        <a:lnSpc>
                          <a:spcPct val="107000"/>
                        </a:lnSpc>
                        <a:spcAft>
                          <a:spcPts val="40"/>
                        </a:spcAft>
                      </a:pPr>
                      <a:r>
                        <a:rPr lang="nl-BE" sz="1100" kern="100" noProof="0">
                          <a:effectLst/>
                        </a:rPr>
                        <a:t>Multidisciplinair team </a:t>
                      </a:r>
                      <a:endParaRPr lang="nl-BE" sz="1100" kern="100" noProof="0">
                        <a:solidFill>
                          <a:srgbClr val="000000"/>
                        </a:solidFill>
                        <a:effectLst/>
                        <a:latin typeface="Calibri" panose="020F0502020204030204" pitchFamily="34" charset="0"/>
                        <a:ea typeface="Calibri" panose="020F0502020204030204" pitchFamily="34" charset="0"/>
                      </a:endParaRPr>
                    </a:p>
                  </a:txBody>
                  <a:tcPr marL="68580" marR="48895" marT="30480" marB="0"/>
                </a:tc>
                <a:extLst>
                  <a:ext uri="{0D108BD9-81ED-4DB2-BD59-A6C34878D82A}">
                    <a16:rowId xmlns:a16="http://schemas.microsoft.com/office/drawing/2014/main" val="1452895709"/>
                  </a:ext>
                </a:extLst>
              </a:tr>
            </a:tbl>
          </a:graphicData>
        </a:graphic>
      </p:graphicFrame>
    </p:spTree>
    <p:extLst>
      <p:ext uri="{BB962C8B-B14F-4D97-AF65-F5344CB8AC3E}">
        <p14:creationId xmlns:p14="http://schemas.microsoft.com/office/powerpoint/2010/main" val="918012453"/>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hoek 3">
            <a:extLst>
              <a:ext uri="{FF2B5EF4-FFF2-40B4-BE49-F238E27FC236}">
                <a16:creationId xmlns:a16="http://schemas.microsoft.com/office/drawing/2014/main" id="{35790AFF-852A-58DF-E7AE-042C42402B65}"/>
              </a:ext>
            </a:extLst>
          </p:cNvPr>
          <p:cNvSpPr>
            <a:spLocks noGrp="1" noRot="1" noMove="1" noResize="1" noEditPoints="1" noAdjustHandles="1" noChangeArrowheads="1" noChangeShapeType="1"/>
          </p:cNvSpPr>
          <p:nvPr/>
        </p:nvSpPr>
        <p:spPr>
          <a:xfrm>
            <a:off x="72736" y="5770740"/>
            <a:ext cx="2192482" cy="987136"/>
          </a:xfrm>
          <a:prstGeom prst="rect">
            <a:avLst/>
          </a:prstGeom>
          <a:solidFill>
            <a:schemeClr val="bg1"/>
          </a:solidFill>
          <a:ln>
            <a:solidFill>
              <a:schemeClr val="bg1"/>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nl-BE" noProof="0"/>
          </a:p>
        </p:txBody>
      </p:sp>
      <p:sp>
        <p:nvSpPr>
          <p:cNvPr id="2" name="Titre 1">
            <a:extLst>
              <a:ext uri="{FF2B5EF4-FFF2-40B4-BE49-F238E27FC236}">
                <a16:creationId xmlns:a16="http://schemas.microsoft.com/office/drawing/2014/main" id="{A6CD01F5-0A76-9561-D3FA-D1315A80990B}"/>
              </a:ext>
            </a:extLst>
          </p:cNvPr>
          <p:cNvSpPr>
            <a:spLocks noGrp="1"/>
          </p:cNvSpPr>
          <p:nvPr>
            <p:ph type="title"/>
          </p:nvPr>
        </p:nvSpPr>
        <p:spPr/>
        <p:txBody>
          <a:bodyPr/>
          <a:lstStyle/>
          <a:p>
            <a:r>
              <a:rPr lang="nl-BE" sz="2800" noProof="0">
                <a:solidFill>
                  <a:srgbClr val="1E699D"/>
                </a:solidFill>
                <a:latin typeface="Futura Medium"/>
              </a:rPr>
              <a:t>6.5.a. Rol van de Terug Naar Werk-coördinator (TNW-C)</a:t>
            </a:r>
          </a:p>
        </p:txBody>
      </p:sp>
      <p:sp>
        <p:nvSpPr>
          <p:cNvPr id="3" name="Espace réservé du texte 2">
            <a:extLst>
              <a:ext uri="{FF2B5EF4-FFF2-40B4-BE49-F238E27FC236}">
                <a16:creationId xmlns:a16="http://schemas.microsoft.com/office/drawing/2014/main" id="{D26E3767-0A50-9D0B-35BE-5F540B4CD661}"/>
              </a:ext>
            </a:extLst>
          </p:cNvPr>
          <p:cNvSpPr>
            <a:spLocks noGrp="1"/>
          </p:cNvSpPr>
          <p:nvPr>
            <p:ph type="body"/>
          </p:nvPr>
        </p:nvSpPr>
        <p:spPr>
          <a:xfrm>
            <a:off x="488182" y="2621300"/>
            <a:ext cx="8674479" cy="3722768"/>
          </a:xfrm>
        </p:spPr>
        <p:txBody>
          <a:bodyPr/>
          <a:lstStyle/>
          <a:p>
            <a:pPr marL="342900" indent="-342900">
              <a:buClr>
                <a:srgbClr val="92D050"/>
              </a:buClr>
              <a:buFont typeface="Wingdings" panose="05000000000000000000" pitchFamily="2" charset="2"/>
              <a:buChar char="ü"/>
            </a:pPr>
            <a:endParaRPr lang="nl-BE" sz="2000" noProof="0"/>
          </a:p>
          <a:p>
            <a:pPr>
              <a:buClr>
                <a:srgbClr val="92D050"/>
              </a:buClr>
            </a:pPr>
            <a:r>
              <a:rPr lang="nl-BE" sz="2000" noProof="0">
                <a:solidFill>
                  <a:srgbClr val="1E699D"/>
                </a:solidFill>
                <a:latin typeface="Calibri"/>
                <a:cs typeface="Calibri"/>
                <a:sym typeface="Wingdings" panose="05000000000000000000" pitchFamily="2" charset="2"/>
              </a:rPr>
              <a:t> W</a:t>
            </a:r>
            <a:r>
              <a:rPr lang="nl-BE" sz="2000" noProof="0">
                <a:solidFill>
                  <a:srgbClr val="1E699D"/>
                </a:solidFill>
                <a:latin typeface="Calibri"/>
                <a:cs typeface="Calibri"/>
              </a:rPr>
              <a:t>erkt nauw samen met het team van de adviserend arts bij de ziekenfondsen en coördineert de </a:t>
            </a:r>
            <a:r>
              <a:rPr lang="nl-BE" sz="2000" b="1" noProof="0">
                <a:solidFill>
                  <a:srgbClr val="1E699D"/>
                </a:solidFill>
                <a:latin typeface="Calibri"/>
                <a:cs typeface="Calibri"/>
              </a:rPr>
              <a:t>“Terug Naar Werk"-trajecten</a:t>
            </a:r>
            <a:r>
              <a:rPr lang="nl-BE" sz="2000" noProof="0">
                <a:solidFill>
                  <a:srgbClr val="1E699D"/>
                </a:solidFill>
                <a:latin typeface="Calibri"/>
                <a:cs typeface="Calibri"/>
              </a:rPr>
              <a:t>.</a:t>
            </a:r>
          </a:p>
          <a:p>
            <a:pPr marL="342900" indent="-342900">
              <a:buClr>
                <a:srgbClr val="92D050"/>
              </a:buClr>
              <a:buFont typeface="Wingdings" panose="05000000000000000000" pitchFamily="2" charset="2"/>
              <a:buChar char="ü"/>
            </a:pPr>
            <a:endParaRPr lang="nl-BE" sz="2000" noProof="0">
              <a:solidFill>
                <a:srgbClr val="1E699D"/>
              </a:solidFill>
              <a:latin typeface="Calibri" panose="020F0502020204030204" pitchFamily="34" charset="0"/>
              <a:cs typeface="Calibri" panose="020F0502020204030204" pitchFamily="34" charset="0"/>
            </a:endParaRPr>
          </a:p>
          <a:p>
            <a:pPr marL="342900" indent="-342900">
              <a:buClr>
                <a:srgbClr val="92D050"/>
              </a:buClr>
              <a:buFont typeface="Wingdings" panose="05000000000000000000" pitchFamily="2" charset="2"/>
              <a:buChar char="ü"/>
            </a:pPr>
            <a:r>
              <a:rPr lang="nl-BE" sz="2000" b="1" noProof="0">
                <a:solidFill>
                  <a:srgbClr val="1E699D"/>
                </a:solidFill>
                <a:latin typeface="Calibri"/>
                <a:cs typeface="Calibri"/>
              </a:rPr>
              <a:t>Contact opnemen </a:t>
            </a:r>
            <a:r>
              <a:rPr lang="nl-BE" sz="2000" noProof="0">
                <a:solidFill>
                  <a:srgbClr val="1E699D"/>
                </a:solidFill>
                <a:latin typeface="Calibri"/>
                <a:cs typeface="Calibri"/>
              </a:rPr>
              <a:t>met elke natuurlijke of rechtspersoon die kan bijdragen aan de </a:t>
            </a:r>
            <a:r>
              <a:rPr lang="nl-BE" sz="2000" noProof="0" err="1">
                <a:solidFill>
                  <a:srgbClr val="1E699D"/>
                </a:solidFill>
                <a:latin typeface="Calibri"/>
                <a:cs typeface="Calibri"/>
              </a:rPr>
              <a:t>socioprofessionele</a:t>
            </a:r>
            <a:r>
              <a:rPr lang="nl-BE" sz="2000" noProof="0">
                <a:solidFill>
                  <a:srgbClr val="1E699D"/>
                </a:solidFill>
                <a:latin typeface="Calibri"/>
                <a:cs typeface="Calibri"/>
              </a:rPr>
              <a:t> re-integratie van de verzekerde, in overleg met de adviserend arts en met de toestemming van de sociaal verzekerde. De TNW-C bouwt een netwerk uit.</a:t>
            </a:r>
          </a:p>
          <a:p>
            <a:pPr marL="342900" indent="-342900">
              <a:buClr>
                <a:srgbClr val="92D050"/>
              </a:buClr>
              <a:buFont typeface="Wingdings" panose="05000000000000000000" pitchFamily="2" charset="2"/>
              <a:buChar char="ü"/>
            </a:pPr>
            <a:endParaRPr lang="nl-BE" sz="2000" noProof="0">
              <a:solidFill>
                <a:srgbClr val="1E699D"/>
              </a:solidFill>
              <a:latin typeface="Calibri" panose="020F0502020204030204" pitchFamily="34" charset="0"/>
              <a:cs typeface="Calibri" panose="020F0502020204030204" pitchFamily="34" charset="0"/>
            </a:endParaRPr>
          </a:p>
          <a:p>
            <a:pPr marL="342900" indent="-342900">
              <a:buClr>
                <a:srgbClr val="92D050"/>
              </a:buClr>
              <a:buFont typeface="Wingdings" panose="05000000000000000000" pitchFamily="2" charset="2"/>
              <a:buChar char="ü"/>
            </a:pPr>
            <a:r>
              <a:rPr lang="nl-BE" sz="2000" b="1" noProof="0">
                <a:solidFill>
                  <a:srgbClr val="1E699D"/>
                </a:solidFill>
                <a:latin typeface="Calibri"/>
                <a:cs typeface="Calibri"/>
              </a:rPr>
              <a:t>Ondersteunen</a:t>
            </a:r>
            <a:r>
              <a:rPr lang="nl-BE" sz="2000" noProof="0">
                <a:solidFill>
                  <a:srgbClr val="1E699D"/>
                </a:solidFill>
                <a:latin typeface="Calibri"/>
                <a:cs typeface="Calibri"/>
              </a:rPr>
              <a:t> van de verzekerde in de contacten met deze verschillende stakeholders.</a:t>
            </a:r>
          </a:p>
          <a:p>
            <a:pPr marL="342900" indent="-342900">
              <a:buClr>
                <a:srgbClr val="92D050"/>
              </a:buClr>
              <a:buFont typeface="Wingdings" panose="05000000000000000000" pitchFamily="2" charset="2"/>
              <a:buChar char="ü"/>
            </a:pPr>
            <a:endParaRPr lang="nl-BE" sz="2000" noProof="0">
              <a:solidFill>
                <a:srgbClr val="1E699D"/>
              </a:solidFill>
              <a:latin typeface="Calibri" panose="020F0502020204030204" pitchFamily="34" charset="0"/>
              <a:cs typeface="Calibri" panose="020F0502020204030204" pitchFamily="34" charset="0"/>
            </a:endParaRPr>
          </a:p>
          <a:p>
            <a:pPr marL="342900" indent="-342900">
              <a:buClr>
                <a:srgbClr val="92D050"/>
              </a:buClr>
              <a:buFont typeface="Wingdings" panose="05000000000000000000" pitchFamily="2" charset="2"/>
              <a:buChar char="ü"/>
            </a:pPr>
            <a:r>
              <a:rPr lang="nl-BE" sz="2000" b="1" noProof="0">
                <a:solidFill>
                  <a:srgbClr val="1E699D"/>
                </a:solidFill>
                <a:latin typeface="Calibri"/>
                <a:cs typeface="Calibri"/>
              </a:rPr>
              <a:t>Organiseren</a:t>
            </a:r>
            <a:r>
              <a:rPr lang="nl-BE" sz="2000" noProof="0">
                <a:solidFill>
                  <a:srgbClr val="1E699D"/>
                </a:solidFill>
                <a:latin typeface="Calibri"/>
                <a:cs typeface="Calibri"/>
              </a:rPr>
              <a:t> van verschillende contactmomenten met de verzekerde. </a:t>
            </a:r>
            <a:endParaRPr lang="nl-BE" sz="9600" noProof="0">
              <a:solidFill>
                <a:srgbClr val="1E699D"/>
              </a:solidFill>
              <a:latin typeface="Calibri"/>
              <a:cs typeface="Calibri"/>
            </a:endParaRPr>
          </a:p>
          <a:p>
            <a:pPr lvl="6">
              <a:buClr>
                <a:srgbClr val="92D050"/>
              </a:buClr>
            </a:pPr>
            <a:r>
              <a:rPr lang="nl-BE" sz="1600" i="1" noProof="0">
                <a:solidFill>
                  <a:srgbClr val="1E699D"/>
                </a:solidFill>
                <a:latin typeface="Calibri"/>
                <a:ea typeface="Calibri"/>
                <a:cs typeface="Calibri"/>
                <a:sym typeface="Wingdings" panose="05000000000000000000" pitchFamily="2" charset="2"/>
              </a:rPr>
              <a:t>	 </a:t>
            </a:r>
            <a:r>
              <a:rPr lang="nl-BE" sz="1600" i="1" noProof="0">
                <a:solidFill>
                  <a:srgbClr val="1E699D"/>
                </a:solidFill>
                <a:latin typeface="Calibri"/>
                <a:ea typeface="Calibri"/>
                <a:cs typeface="Calibri"/>
              </a:rPr>
              <a:t>Mogelijke onderwerpen: re-integratietraject, bezoek voorafgaand aan 	werkhervatting/spontaan consult, C4 voor procedure medische overmacht, gedeeltelijke 	werkhervatting (100§2), beroepsherscholing, opleiding, vrijwilligerswerk, zoektocht naar 	werk, externe partners</a:t>
            </a:r>
          </a:p>
          <a:p>
            <a:pPr marL="342900" indent="-342900">
              <a:buClr>
                <a:srgbClr val="92D050"/>
              </a:buClr>
              <a:buFont typeface="Wingdings" panose="05000000000000000000" pitchFamily="2" charset="2"/>
              <a:buChar char="ü"/>
            </a:pPr>
            <a:endParaRPr lang="nl-BE" sz="2000" noProof="0">
              <a:solidFill>
                <a:srgbClr val="1E699D"/>
              </a:solidFill>
              <a:latin typeface="Calibri" panose="020F0502020204030204" pitchFamily="34" charset="0"/>
              <a:cs typeface="Calibri" panose="020F0502020204030204" pitchFamily="34" charset="0"/>
            </a:endParaRPr>
          </a:p>
          <a:p>
            <a:pPr marL="342900" indent="-342900">
              <a:buClr>
                <a:srgbClr val="92D050"/>
              </a:buClr>
              <a:buFont typeface="Wingdings" panose="05000000000000000000" pitchFamily="2" charset="2"/>
              <a:buChar char="ü"/>
            </a:pPr>
            <a:r>
              <a:rPr lang="nl-BE" sz="2000" b="1" noProof="0">
                <a:solidFill>
                  <a:srgbClr val="1E699D"/>
                </a:solidFill>
                <a:latin typeface="Calibri"/>
                <a:cs typeface="Calibri"/>
              </a:rPr>
              <a:t>Bijhouden</a:t>
            </a:r>
            <a:r>
              <a:rPr lang="nl-BE" sz="2000" noProof="0">
                <a:solidFill>
                  <a:srgbClr val="1E699D"/>
                </a:solidFill>
                <a:latin typeface="Calibri"/>
                <a:cs typeface="Calibri"/>
              </a:rPr>
              <a:t> van een "terug naar werk"-dossier. </a:t>
            </a:r>
          </a:p>
          <a:p>
            <a:endParaRPr lang="nl-BE" sz="2000" noProof="0"/>
          </a:p>
          <a:p>
            <a:endParaRPr lang="nl-BE" noProof="0"/>
          </a:p>
          <a:p>
            <a:endParaRPr lang="nl-BE" noProof="0"/>
          </a:p>
        </p:txBody>
      </p:sp>
      <p:pic>
        <p:nvPicPr>
          <p:cNvPr id="6" name="Afbeelding 5">
            <a:extLst>
              <a:ext uri="{FF2B5EF4-FFF2-40B4-BE49-F238E27FC236}">
                <a16:creationId xmlns:a16="http://schemas.microsoft.com/office/drawing/2014/main" id="{061304E7-16D8-809E-FEC8-F1BBE52260C0}"/>
              </a:ext>
            </a:extLst>
          </p:cNvPr>
          <p:cNvPicPr>
            <a:picLocks noChangeAspect="1"/>
          </p:cNvPicPr>
          <p:nvPr/>
        </p:nvPicPr>
        <p:blipFill>
          <a:blip r:embed="rId2"/>
          <a:stretch>
            <a:fillRect/>
          </a:stretch>
        </p:blipFill>
        <p:spPr>
          <a:xfrm>
            <a:off x="9760054" y="992413"/>
            <a:ext cx="2300138" cy="2200387"/>
          </a:xfrm>
          <a:prstGeom prst="rect">
            <a:avLst/>
          </a:prstGeom>
        </p:spPr>
      </p:pic>
    </p:spTree>
    <p:extLst>
      <p:ext uri="{BB962C8B-B14F-4D97-AF65-F5344CB8AC3E}">
        <p14:creationId xmlns:p14="http://schemas.microsoft.com/office/powerpoint/2010/main" val="999134297"/>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hoek 3">
            <a:extLst>
              <a:ext uri="{FF2B5EF4-FFF2-40B4-BE49-F238E27FC236}">
                <a16:creationId xmlns:a16="http://schemas.microsoft.com/office/drawing/2014/main" id="{9A5C9059-2618-F164-4BB5-B9FE7A610ABC}"/>
              </a:ext>
            </a:extLst>
          </p:cNvPr>
          <p:cNvSpPr>
            <a:spLocks noGrp="1" noRot="1" noMove="1" noResize="1" noEditPoints="1" noAdjustHandles="1" noChangeArrowheads="1" noChangeShapeType="1"/>
          </p:cNvSpPr>
          <p:nvPr/>
        </p:nvSpPr>
        <p:spPr>
          <a:xfrm>
            <a:off x="72736" y="5770740"/>
            <a:ext cx="2192482" cy="987136"/>
          </a:xfrm>
          <a:prstGeom prst="rect">
            <a:avLst/>
          </a:prstGeom>
          <a:solidFill>
            <a:schemeClr val="bg1"/>
          </a:solidFill>
          <a:ln>
            <a:solidFill>
              <a:schemeClr val="bg1"/>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nl-BE" noProof="0"/>
          </a:p>
        </p:txBody>
      </p:sp>
      <p:sp>
        <p:nvSpPr>
          <p:cNvPr id="2" name="Titre 1">
            <a:extLst>
              <a:ext uri="{FF2B5EF4-FFF2-40B4-BE49-F238E27FC236}">
                <a16:creationId xmlns:a16="http://schemas.microsoft.com/office/drawing/2014/main" id="{059410D4-0FE9-12CF-194C-206273937BA1}"/>
              </a:ext>
            </a:extLst>
          </p:cNvPr>
          <p:cNvSpPr>
            <a:spLocks noGrp="1"/>
          </p:cNvSpPr>
          <p:nvPr>
            <p:ph type="title"/>
          </p:nvPr>
        </p:nvSpPr>
        <p:spPr/>
        <p:txBody>
          <a:bodyPr/>
          <a:lstStyle/>
          <a:p>
            <a:r>
              <a:rPr lang="nl-BE" sz="2800" noProof="0">
                <a:solidFill>
                  <a:srgbClr val="1E699D"/>
                </a:solidFill>
                <a:latin typeface="Futura Medium"/>
              </a:rPr>
              <a:t>6.5.b. Wanneer en hoe contact opnemen met de TNW-C? </a:t>
            </a:r>
          </a:p>
        </p:txBody>
      </p:sp>
      <p:sp>
        <p:nvSpPr>
          <p:cNvPr id="3" name="Espace réservé du texte 2">
            <a:extLst>
              <a:ext uri="{FF2B5EF4-FFF2-40B4-BE49-F238E27FC236}">
                <a16:creationId xmlns:a16="http://schemas.microsoft.com/office/drawing/2014/main" id="{E3225927-F3F7-0D15-1719-7D211FA1DDB5}"/>
              </a:ext>
            </a:extLst>
          </p:cNvPr>
          <p:cNvSpPr>
            <a:spLocks noGrp="1"/>
          </p:cNvSpPr>
          <p:nvPr>
            <p:ph type="body"/>
          </p:nvPr>
        </p:nvSpPr>
        <p:spPr>
          <a:xfrm>
            <a:off x="609480" y="1823575"/>
            <a:ext cx="10972440" cy="3496968"/>
          </a:xfrm>
        </p:spPr>
        <p:txBody>
          <a:bodyPr>
            <a:normAutofit/>
          </a:bodyPr>
          <a:lstStyle/>
          <a:p>
            <a:r>
              <a:rPr lang="nl-BE" sz="2000" b="1" noProof="0">
                <a:solidFill>
                  <a:schemeClr val="tx2"/>
                </a:solidFill>
                <a:latin typeface="Calibri" panose="020F0502020204030204" pitchFamily="34" charset="0"/>
                <a:cs typeface="Calibri" panose="020F0502020204030204" pitchFamily="34" charset="0"/>
              </a:rPr>
              <a:t>Op elk moment van de arbeidsongeschiktheid.</a:t>
            </a:r>
          </a:p>
          <a:p>
            <a:endParaRPr lang="nl-BE" sz="2000" noProof="0">
              <a:solidFill>
                <a:srgbClr val="1E699D"/>
              </a:solidFill>
              <a:latin typeface="Calibri" panose="020F0502020204030204" pitchFamily="34" charset="0"/>
              <a:cs typeface="Calibri" panose="020F0502020204030204" pitchFamily="34" charset="0"/>
            </a:endParaRPr>
          </a:p>
          <a:p>
            <a:r>
              <a:rPr lang="nl-BE" sz="2000" noProof="0">
                <a:solidFill>
                  <a:srgbClr val="1E699D"/>
                </a:solidFill>
                <a:latin typeface="Calibri" panose="020F0502020204030204" pitchFamily="34" charset="0"/>
                <a:cs typeface="Calibri" panose="020F0502020204030204" pitchFamily="34" charset="0"/>
              </a:rPr>
              <a:t>Op de websites van het ziekenfonds zijn de contactgegevens van de Terug-Naar-Werk-coördinatoren (TNW-C) beschikbaar. </a:t>
            </a:r>
          </a:p>
          <a:p>
            <a:endParaRPr lang="nl-BE" sz="2000" noProof="0">
              <a:solidFill>
                <a:srgbClr val="1E699D"/>
              </a:solidFill>
              <a:latin typeface="Calibri" panose="020F0502020204030204" pitchFamily="34" charset="0"/>
              <a:cs typeface="Calibri" panose="020F0502020204030204" pitchFamily="34" charset="0"/>
            </a:endParaRPr>
          </a:p>
          <a:p>
            <a:r>
              <a:rPr lang="nl-BE" sz="2000" noProof="0">
                <a:solidFill>
                  <a:srgbClr val="1E699D"/>
                </a:solidFill>
                <a:latin typeface="Calibri" panose="020F0502020204030204" pitchFamily="34" charset="0"/>
                <a:cs typeface="Calibri" panose="020F0502020204030204" pitchFamily="34" charset="0"/>
              </a:rPr>
              <a:t>De sociaal verzekerde (patiënt) neemt naar de afspraak met de TNW-C alle informatie mee die nodig is om een traject op maat uit te werken.</a:t>
            </a:r>
          </a:p>
          <a:p>
            <a:endParaRPr lang="nl-BE" sz="2000" noProof="0">
              <a:solidFill>
                <a:srgbClr val="1E699D"/>
              </a:solidFill>
              <a:latin typeface="Calibri" panose="020F0502020204030204" pitchFamily="34" charset="0"/>
              <a:cs typeface="Calibri" panose="020F0502020204030204" pitchFamily="34" charset="0"/>
            </a:endParaRPr>
          </a:p>
          <a:p>
            <a:r>
              <a:rPr lang="nl-BE" sz="2000" noProof="0">
                <a:solidFill>
                  <a:srgbClr val="1E699D"/>
                </a:solidFill>
                <a:latin typeface="Calibri" panose="020F0502020204030204" pitchFamily="34" charset="0"/>
                <a:cs typeface="Calibri" panose="020F0502020204030204" pitchFamily="34" charset="0"/>
              </a:rPr>
              <a:t>Indien er medische gegevens worden meegebracht, zullen die worden opgeslagen in het medisch dossier van betrokkene, niet in het TNW-dossier. </a:t>
            </a:r>
          </a:p>
        </p:txBody>
      </p:sp>
    </p:spTree>
    <p:extLst>
      <p:ext uri="{BB962C8B-B14F-4D97-AF65-F5344CB8AC3E}">
        <p14:creationId xmlns:p14="http://schemas.microsoft.com/office/powerpoint/2010/main" val="683410323"/>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hthoek 2">
            <a:extLst>
              <a:ext uri="{FF2B5EF4-FFF2-40B4-BE49-F238E27FC236}">
                <a16:creationId xmlns:a16="http://schemas.microsoft.com/office/drawing/2014/main" id="{D3A2E338-703D-C65B-E9F8-128339FEAA74}"/>
              </a:ext>
            </a:extLst>
          </p:cNvPr>
          <p:cNvSpPr>
            <a:spLocks noGrp="1" noRot="1" noMove="1" noResize="1" noEditPoints="1" noAdjustHandles="1" noChangeArrowheads="1" noChangeShapeType="1"/>
          </p:cNvSpPr>
          <p:nvPr/>
        </p:nvSpPr>
        <p:spPr>
          <a:xfrm>
            <a:off x="72736" y="5770740"/>
            <a:ext cx="2192482" cy="987136"/>
          </a:xfrm>
          <a:prstGeom prst="rect">
            <a:avLst/>
          </a:prstGeom>
          <a:solidFill>
            <a:schemeClr val="bg1"/>
          </a:solidFill>
          <a:ln>
            <a:solidFill>
              <a:schemeClr val="bg1"/>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nl-BE" noProof="0"/>
          </a:p>
        </p:txBody>
      </p:sp>
      <p:sp>
        <p:nvSpPr>
          <p:cNvPr id="2" name="Titre 1">
            <a:extLst>
              <a:ext uri="{FF2B5EF4-FFF2-40B4-BE49-F238E27FC236}">
                <a16:creationId xmlns:a16="http://schemas.microsoft.com/office/drawing/2014/main" id="{14706142-3D5A-9D83-C6B9-4830765F3558}"/>
              </a:ext>
            </a:extLst>
          </p:cNvPr>
          <p:cNvSpPr>
            <a:spLocks noGrp="1"/>
          </p:cNvSpPr>
          <p:nvPr>
            <p:ph type="title"/>
          </p:nvPr>
        </p:nvSpPr>
        <p:spPr/>
        <p:txBody>
          <a:bodyPr/>
          <a:lstStyle/>
          <a:p>
            <a:r>
              <a:rPr lang="nl-BE" sz="2800" noProof="0">
                <a:solidFill>
                  <a:srgbClr val="1E699D"/>
                </a:solidFill>
                <a:latin typeface="Futura Medium"/>
              </a:rPr>
              <a:t>7. Tijdlijn arbeidsongeschiktheid: </a:t>
            </a:r>
            <a:r>
              <a:rPr lang="nl-BE" sz="2800" noProof="0">
                <a:solidFill>
                  <a:srgbClr val="C00000"/>
                </a:solidFill>
                <a:latin typeface="Futura Medium"/>
              </a:rPr>
              <a:t>chronologie</a:t>
            </a:r>
          </a:p>
        </p:txBody>
      </p:sp>
      <p:graphicFrame>
        <p:nvGraphicFramePr>
          <p:cNvPr id="4" name="Diagramme 3"/>
          <p:cNvGraphicFramePr/>
          <p:nvPr>
            <p:extLst>
              <p:ext uri="{D42A27DB-BD31-4B8C-83A1-F6EECF244321}">
                <p14:modId xmlns:p14="http://schemas.microsoft.com/office/powerpoint/2010/main" val="499278934"/>
              </p:ext>
            </p:extLst>
          </p:nvPr>
        </p:nvGraphicFramePr>
        <p:xfrm>
          <a:off x="228300" y="1219200"/>
          <a:ext cx="11734800" cy="504952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414390428"/>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hoek 3">
            <a:extLst>
              <a:ext uri="{FF2B5EF4-FFF2-40B4-BE49-F238E27FC236}">
                <a16:creationId xmlns:a16="http://schemas.microsoft.com/office/drawing/2014/main" id="{94598CD7-4907-1DCF-0196-EA5EEDF7019F}"/>
              </a:ext>
            </a:extLst>
          </p:cNvPr>
          <p:cNvSpPr>
            <a:spLocks noGrp="1" noRot="1" noMove="1" noResize="1" noEditPoints="1" noAdjustHandles="1" noChangeArrowheads="1" noChangeShapeType="1"/>
          </p:cNvSpPr>
          <p:nvPr/>
        </p:nvSpPr>
        <p:spPr>
          <a:xfrm>
            <a:off x="72736" y="5770740"/>
            <a:ext cx="2192482" cy="987136"/>
          </a:xfrm>
          <a:prstGeom prst="rect">
            <a:avLst/>
          </a:prstGeom>
          <a:solidFill>
            <a:schemeClr val="bg1"/>
          </a:solidFill>
          <a:ln>
            <a:solidFill>
              <a:schemeClr val="bg1"/>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nl-BE" noProof="0"/>
          </a:p>
        </p:txBody>
      </p:sp>
      <p:sp>
        <p:nvSpPr>
          <p:cNvPr id="2" name="Titre 1">
            <a:extLst>
              <a:ext uri="{FF2B5EF4-FFF2-40B4-BE49-F238E27FC236}">
                <a16:creationId xmlns:a16="http://schemas.microsoft.com/office/drawing/2014/main" id="{14706142-3D5A-9D83-C6B9-4830765F3558}"/>
              </a:ext>
            </a:extLst>
          </p:cNvPr>
          <p:cNvSpPr>
            <a:spLocks noGrp="1"/>
          </p:cNvSpPr>
          <p:nvPr>
            <p:ph type="title"/>
          </p:nvPr>
        </p:nvSpPr>
        <p:spPr/>
        <p:txBody>
          <a:bodyPr/>
          <a:lstStyle/>
          <a:p>
            <a:r>
              <a:rPr lang="nl-BE" sz="2800" noProof="0">
                <a:solidFill>
                  <a:srgbClr val="1E699D"/>
                </a:solidFill>
                <a:latin typeface="Futura Medium"/>
              </a:rPr>
              <a:t>7. Tijdlijn arbeidsongeschiktheid: </a:t>
            </a:r>
            <a:r>
              <a:rPr lang="nl-BE" sz="2800" noProof="0">
                <a:solidFill>
                  <a:srgbClr val="C00000"/>
                </a:solidFill>
                <a:latin typeface="Futura Medium"/>
              </a:rPr>
              <a:t>stap 1 </a:t>
            </a:r>
          </a:p>
        </p:txBody>
      </p:sp>
      <p:sp>
        <p:nvSpPr>
          <p:cNvPr id="3" name="Sous-titre 2">
            <a:extLst>
              <a:ext uri="{FF2B5EF4-FFF2-40B4-BE49-F238E27FC236}">
                <a16:creationId xmlns:a16="http://schemas.microsoft.com/office/drawing/2014/main" id="{D3618834-D64E-BE30-8ED2-4080C780D18E}"/>
              </a:ext>
            </a:extLst>
          </p:cNvPr>
          <p:cNvSpPr>
            <a:spLocks noGrp="1"/>
          </p:cNvSpPr>
          <p:nvPr>
            <p:ph type="subTitle"/>
          </p:nvPr>
        </p:nvSpPr>
        <p:spPr>
          <a:xfrm>
            <a:off x="609480" y="1533696"/>
            <a:ext cx="10972440" cy="4258236"/>
          </a:xfrm>
        </p:spPr>
        <p:txBody>
          <a:bodyPr>
            <a:normAutofit/>
          </a:bodyPr>
          <a:lstStyle/>
          <a:p>
            <a:pPr marL="0" indent="0">
              <a:buNone/>
            </a:pPr>
            <a:r>
              <a:rPr lang="nl-BE" sz="2000" noProof="0">
                <a:solidFill>
                  <a:srgbClr val="1E699D"/>
                </a:solidFill>
                <a:latin typeface="Calibri"/>
                <a:cs typeface="Calibri"/>
              </a:rPr>
              <a:t>Ontvangst van een attest arbeidsongeschiktheid bij het ziekenfonds:</a:t>
            </a:r>
            <a:endParaRPr lang="nl-BE" sz="2000" noProof="0">
              <a:solidFill>
                <a:srgbClr val="1E699D"/>
              </a:solidFill>
              <a:latin typeface="Calibri"/>
              <a:ea typeface="Calibri" panose="020F0502020204030204" pitchFamily="34" charset="0"/>
              <a:cs typeface="Calibri"/>
            </a:endParaRPr>
          </a:p>
          <a:p>
            <a:pPr marL="285750" lvl="1" indent="-285750">
              <a:buFont typeface="Arial" panose="020B0604020202020204" pitchFamily="34" charset="0"/>
              <a:buChar char="•"/>
            </a:pPr>
            <a:r>
              <a:rPr lang="nl-BE" sz="2000" noProof="0">
                <a:solidFill>
                  <a:srgbClr val="1E699D"/>
                </a:solidFill>
                <a:latin typeface="Calibri"/>
                <a:ea typeface="Calibri"/>
                <a:cs typeface="Calibri"/>
              </a:rPr>
              <a:t>Attest met begin- en einddatum van arbeidsongeschiktheid</a:t>
            </a:r>
          </a:p>
          <a:p>
            <a:pPr marL="285750" lvl="1" indent="-285750">
              <a:buFont typeface="Arial" panose="020B0604020202020204" pitchFamily="34" charset="0"/>
              <a:buChar char="•"/>
            </a:pPr>
            <a:r>
              <a:rPr lang="nl-BE" sz="2000" noProof="0">
                <a:solidFill>
                  <a:srgbClr val="1E699D"/>
                </a:solidFill>
                <a:latin typeface="Calibri"/>
                <a:ea typeface="Calibri"/>
                <a:cs typeface="Calibri"/>
              </a:rPr>
              <a:t>Duidelijk beschreven medische reden of functionele gevolgen (pathologie/diagnose)</a:t>
            </a:r>
          </a:p>
          <a:p>
            <a:pPr marL="285750" lvl="1" indent="-285750">
              <a:buFont typeface="Arial" panose="020B0604020202020204" pitchFamily="34" charset="0"/>
              <a:buChar char="•"/>
            </a:pPr>
            <a:r>
              <a:rPr lang="nl-BE" sz="2000" noProof="0">
                <a:solidFill>
                  <a:srgbClr val="1E699D"/>
                </a:solidFill>
                <a:latin typeface="Calibri"/>
                <a:ea typeface="Calibri"/>
                <a:cs typeface="Calibri"/>
              </a:rPr>
              <a:t>Identificatie van de patiënt</a:t>
            </a:r>
          </a:p>
          <a:p>
            <a:pPr marL="285750" lvl="1" indent="-285750">
              <a:buFont typeface="Arial" panose="020B0604020202020204" pitchFamily="34" charset="0"/>
              <a:buChar char="•"/>
            </a:pPr>
            <a:r>
              <a:rPr lang="nl-BE" sz="2000" noProof="0">
                <a:solidFill>
                  <a:srgbClr val="1E699D"/>
                </a:solidFill>
                <a:latin typeface="Calibri"/>
                <a:ea typeface="Calibri"/>
                <a:cs typeface="Calibri"/>
              </a:rPr>
              <a:t>Identificatie van de voorschrijver, huisarts, specialist, tandarts of vroedkundige, met datum en handtekening</a:t>
            </a:r>
          </a:p>
          <a:p>
            <a:pPr marL="285750" lvl="1" indent="-285750">
              <a:buFont typeface="Arial" panose="020B0604020202020204" pitchFamily="34" charset="0"/>
              <a:buChar char="•"/>
            </a:pPr>
            <a:endParaRPr lang="nl-BE" sz="2000" noProof="0">
              <a:solidFill>
                <a:srgbClr val="1E699D"/>
              </a:solidFill>
            </a:endParaRPr>
          </a:p>
          <a:p>
            <a:r>
              <a:rPr lang="nl-BE" sz="2000" noProof="0">
                <a:solidFill>
                  <a:srgbClr val="1E699D"/>
                </a:solidFill>
                <a:latin typeface="Calibri"/>
                <a:ea typeface="Calibri"/>
                <a:cs typeface="Calibri"/>
              </a:rPr>
              <a:t>Indien de adviserend arts weigert, worden de redenen hiervoor opgegeven en aan de verzekerde meegedeeld. </a:t>
            </a:r>
          </a:p>
          <a:p>
            <a:pPr marL="342900" indent="-342900">
              <a:buFont typeface="Arial" panose="020B0604020202020204" pitchFamily="34" charset="0"/>
              <a:buChar char="•"/>
            </a:pPr>
            <a:r>
              <a:rPr lang="nl-BE" sz="2000" noProof="0">
                <a:solidFill>
                  <a:srgbClr val="1E699D"/>
                </a:solidFill>
                <a:latin typeface="Calibri"/>
                <a:ea typeface="Calibri"/>
                <a:cs typeface="Calibri"/>
              </a:rPr>
              <a:t>Weigering bv omwille van diagnose (bv zwangerschap), nieuwe aangifte na het beëindigen van de AO door de adviserend arts of na een eerdere weigering, … </a:t>
            </a:r>
          </a:p>
          <a:p>
            <a:endParaRPr lang="nl-BE" sz="2000" noProof="0">
              <a:solidFill>
                <a:srgbClr val="1E699D"/>
              </a:solidFill>
              <a:latin typeface="Calibri"/>
              <a:ea typeface="Calibri"/>
              <a:cs typeface="Calibri"/>
            </a:endParaRPr>
          </a:p>
          <a:p>
            <a:endParaRPr lang="nl-BE" sz="2000" noProof="0">
              <a:solidFill>
                <a:srgbClr val="1E699D"/>
              </a:solidFill>
              <a:latin typeface="Calibri" panose="020F0502020204030204" pitchFamily="34" charset="0"/>
              <a:ea typeface="Calibri" panose="020F0502020204030204" pitchFamily="34" charset="0"/>
              <a:cs typeface="Calibri" panose="020F0502020204030204" pitchFamily="34" charset="0"/>
            </a:endParaRPr>
          </a:p>
          <a:p>
            <a:r>
              <a:rPr lang="nl-BE" sz="2000" noProof="0">
                <a:solidFill>
                  <a:srgbClr val="1E699D"/>
                </a:solidFill>
                <a:latin typeface="Calibri"/>
                <a:ea typeface="Calibri"/>
                <a:cs typeface="Calibri"/>
              </a:rPr>
              <a:t>Als akkoord -&gt; 2e stap.</a:t>
            </a:r>
          </a:p>
          <a:p>
            <a:endParaRPr lang="nl-BE" sz="4000" noProof="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315058486"/>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hoek 3">
            <a:extLst>
              <a:ext uri="{FF2B5EF4-FFF2-40B4-BE49-F238E27FC236}">
                <a16:creationId xmlns:a16="http://schemas.microsoft.com/office/drawing/2014/main" id="{2384A0EB-A59D-FA4A-2E3F-0E7788209D16}"/>
              </a:ext>
            </a:extLst>
          </p:cNvPr>
          <p:cNvSpPr>
            <a:spLocks noGrp="1" noRot="1" noMove="1" noResize="1" noEditPoints="1" noAdjustHandles="1" noChangeArrowheads="1" noChangeShapeType="1"/>
          </p:cNvSpPr>
          <p:nvPr/>
        </p:nvSpPr>
        <p:spPr>
          <a:xfrm>
            <a:off x="72736" y="5770740"/>
            <a:ext cx="2192482" cy="987136"/>
          </a:xfrm>
          <a:prstGeom prst="rect">
            <a:avLst/>
          </a:prstGeom>
          <a:solidFill>
            <a:schemeClr val="bg1"/>
          </a:solidFill>
          <a:ln>
            <a:solidFill>
              <a:schemeClr val="bg1"/>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nl-BE" noProof="0"/>
          </a:p>
        </p:txBody>
      </p:sp>
      <p:sp>
        <p:nvSpPr>
          <p:cNvPr id="2" name="Titre 1">
            <a:extLst>
              <a:ext uri="{FF2B5EF4-FFF2-40B4-BE49-F238E27FC236}">
                <a16:creationId xmlns:a16="http://schemas.microsoft.com/office/drawing/2014/main" id="{476F0CA3-D4AD-603B-E60A-F990D85AD383}"/>
              </a:ext>
            </a:extLst>
          </p:cNvPr>
          <p:cNvSpPr>
            <a:spLocks noGrp="1"/>
          </p:cNvSpPr>
          <p:nvPr>
            <p:ph type="title"/>
          </p:nvPr>
        </p:nvSpPr>
        <p:spPr/>
        <p:txBody>
          <a:bodyPr/>
          <a:lstStyle/>
          <a:p>
            <a:r>
              <a:rPr lang="nl-BE" sz="2800" noProof="0">
                <a:solidFill>
                  <a:srgbClr val="1E699D"/>
                </a:solidFill>
                <a:latin typeface="Futura Medium"/>
              </a:rPr>
              <a:t>7. Tijdlijn arbeidsongeschiktheid: </a:t>
            </a:r>
            <a:r>
              <a:rPr lang="nl-BE" sz="2800" noProof="0">
                <a:solidFill>
                  <a:srgbClr val="C00000"/>
                </a:solidFill>
                <a:latin typeface="Futura Medium"/>
              </a:rPr>
              <a:t>stap 1 </a:t>
            </a:r>
          </a:p>
        </p:txBody>
      </p:sp>
      <p:sp>
        <p:nvSpPr>
          <p:cNvPr id="3" name="Sous-titre 2">
            <a:extLst>
              <a:ext uri="{FF2B5EF4-FFF2-40B4-BE49-F238E27FC236}">
                <a16:creationId xmlns:a16="http://schemas.microsoft.com/office/drawing/2014/main" id="{AD2118C4-9F2A-DF5B-087B-0FBE9C26A78B}"/>
              </a:ext>
            </a:extLst>
          </p:cNvPr>
          <p:cNvSpPr>
            <a:spLocks noGrp="1"/>
          </p:cNvSpPr>
          <p:nvPr>
            <p:ph type="subTitle"/>
          </p:nvPr>
        </p:nvSpPr>
        <p:spPr>
          <a:xfrm>
            <a:off x="609480" y="1084730"/>
            <a:ext cx="10972440" cy="4662927"/>
          </a:xfrm>
        </p:spPr>
        <p:txBody>
          <a:bodyPr>
            <a:normAutofit fontScale="77500" lnSpcReduction="20000"/>
          </a:bodyPr>
          <a:lstStyle/>
          <a:p>
            <a:pPr marL="0" indent="0">
              <a:lnSpc>
                <a:spcPct val="110000"/>
              </a:lnSpc>
              <a:spcBef>
                <a:spcPts val="614"/>
              </a:spcBef>
              <a:buNone/>
              <a:tabLst>
                <a:tab pos="798871" algn="l"/>
                <a:tab pos="1600525" algn="l"/>
                <a:tab pos="2402180" algn="l"/>
                <a:tab pos="3203834" algn="l"/>
                <a:tab pos="4005489" algn="l"/>
                <a:tab pos="4807143" algn="l"/>
                <a:tab pos="5608798" algn="l"/>
                <a:tab pos="6410452" algn="l"/>
                <a:tab pos="7212107" algn="l"/>
                <a:tab pos="8013761" algn="l"/>
                <a:tab pos="8815416" algn="l"/>
              </a:tabLst>
            </a:pPr>
            <a:endParaRPr lang="nl-BE" sz="2400" noProof="0"/>
          </a:p>
          <a:p>
            <a:pPr marL="0" indent="0">
              <a:lnSpc>
                <a:spcPct val="110000"/>
              </a:lnSpc>
              <a:spcBef>
                <a:spcPts val="614"/>
              </a:spcBef>
              <a:buNone/>
              <a:tabLst>
                <a:tab pos="798871" algn="l"/>
                <a:tab pos="1600525" algn="l"/>
                <a:tab pos="2402180" algn="l"/>
                <a:tab pos="3203834" algn="l"/>
                <a:tab pos="4005489" algn="l"/>
                <a:tab pos="4807143" algn="l"/>
                <a:tab pos="5608798" algn="l"/>
                <a:tab pos="6410452" algn="l"/>
                <a:tab pos="7212107" algn="l"/>
                <a:tab pos="8013761" algn="l"/>
                <a:tab pos="8815416" algn="l"/>
              </a:tabLst>
            </a:pPr>
            <a:r>
              <a:rPr lang="nl-BE" sz="2600" noProof="0">
                <a:solidFill>
                  <a:srgbClr val="1E699D"/>
                </a:solidFill>
                <a:latin typeface="Calibri"/>
                <a:cs typeface="Calibri"/>
              </a:rPr>
              <a:t>Erkenning van de arbeidsongeschiktheid van de werknemer: Artikel 100§1 van de gecoördineerde wet van 14/07/1994: </a:t>
            </a:r>
          </a:p>
          <a:p>
            <a:pPr marL="0" indent="0">
              <a:lnSpc>
                <a:spcPct val="110000"/>
              </a:lnSpc>
              <a:spcBef>
                <a:spcPts val="614"/>
              </a:spcBef>
              <a:buNone/>
              <a:tabLst>
                <a:tab pos="798871" algn="l"/>
                <a:tab pos="1600525" algn="l"/>
                <a:tab pos="2402180" algn="l"/>
                <a:tab pos="3203834" algn="l"/>
                <a:tab pos="4005489" algn="l"/>
                <a:tab pos="4807143" algn="l"/>
                <a:tab pos="5608798" algn="l"/>
                <a:tab pos="6410452" algn="l"/>
                <a:tab pos="7212107" algn="l"/>
                <a:tab pos="8013761" algn="l"/>
                <a:tab pos="8815416" algn="l"/>
              </a:tabLst>
            </a:pPr>
            <a:endParaRPr lang="nl-BE" sz="3600" i="1" noProof="0">
              <a:solidFill>
                <a:srgbClr val="1E699D"/>
              </a:solidFill>
              <a:latin typeface="Calibri" panose="020F0502020204030204" pitchFamily="34" charset="0"/>
              <a:ea typeface="Calibri" panose="020F0502020204030204" pitchFamily="34" charset="0"/>
              <a:cs typeface="Calibri" panose="020F0502020204030204" pitchFamily="34" charset="0"/>
            </a:endParaRPr>
          </a:p>
          <a:p>
            <a:pPr marL="0" indent="0">
              <a:lnSpc>
                <a:spcPct val="110000"/>
              </a:lnSpc>
              <a:spcBef>
                <a:spcPts val="614"/>
              </a:spcBef>
              <a:buNone/>
              <a:tabLst>
                <a:tab pos="798871" algn="l"/>
                <a:tab pos="1600525" algn="l"/>
                <a:tab pos="2402180" algn="l"/>
                <a:tab pos="3203834" algn="l"/>
                <a:tab pos="4005489" algn="l"/>
                <a:tab pos="4807143" algn="l"/>
                <a:tab pos="5608798" algn="l"/>
                <a:tab pos="6410452" algn="l"/>
                <a:tab pos="7212107" algn="l"/>
                <a:tab pos="8013761" algn="l"/>
                <a:tab pos="8815416" algn="l"/>
              </a:tabLst>
            </a:pPr>
            <a:r>
              <a:rPr lang="nl-BE" sz="2300" i="1" noProof="0">
                <a:solidFill>
                  <a:srgbClr val="1E699D"/>
                </a:solidFill>
                <a:latin typeface="Calibri"/>
                <a:ea typeface="Calibri"/>
                <a:cs typeface="Calibri"/>
              </a:rPr>
              <a:t>“Wordt als </a:t>
            </a:r>
            <a:r>
              <a:rPr lang="nl-BE" sz="2300" b="1" i="1" noProof="0">
                <a:solidFill>
                  <a:srgbClr val="1E699D"/>
                </a:solidFill>
                <a:latin typeface="Calibri"/>
                <a:ea typeface="Calibri"/>
                <a:cs typeface="Calibri"/>
              </a:rPr>
              <a:t>arbeidsongeschikt</a:t>
            </a:r>
            <a:r>
              <a:rPr lang="nl-BE" sz="2300" i="1" noProof="0">
                <a:solidFill>
                  <a:srgbClr val="1E699D"/>
                </a:solidFill>
                <a:latin typeface="Calibri"/>
                <a:ea typeface="Calibri"/>
                <a:cs typeface="Calibri"/>
              </a:rPr>
              <a:t> </a:t>
            </a:r>
            <a:r>
              <a:rPr lang="nl-BE" sz="2300" b="1" i="1" noProof="0">
                <a:solidFill>
                  <a:srgbClr val="1E699D"/>
                </a:solidFill>
                <a:latin typeface="Calibri"/>
                <a:ea typeface="Calibri"/>
                <a:cs typeface="Calibri"/>
              </a:rPr>
              <a:t>erkend</a:t>
            </a:r>
            <a:r>
              <a:rPr lang="nl-BE" sz="2300" i="1" noProof="0">
                <a:solidFill>
                  <a:srgbClr val="1E699D"/>
                </a:solidFill>
                <a:latin typeface="Calibri"/>
                <a:ea typeface="Calibri"/>
                <a:cs typeface="Calibri"/>
              </a:rPr>
              <a:t> als bedoeld in deze wet, de werknemer die alle </a:t>
            </a:r>
            <a:r>
              <a:rPr lang="nl-BE" sz="2300" b="1" i="1" noProof="0">
                <a:solidFill>
                  <a:srgbClr val="1E699D"/>
                </a:solidFill>
                <a:latin typeface="Calibri"/>
                <a:ea typeface="Calibri"/>
                <a:cs typeface="Calibri"/>
              </a:rPr>
              <a:t>werkzaamheid</a:t>
            </a:r>
            <a:r>
              <a:rPr lang="nl-BE" sz="2300" i="1" noProof="0">
                <a:solidFill>
                  <a:srgbClr val="1E699D"/>
                </a:solidFill>
                <a:latin typeface="Calibri"/>
                <a:ea typeface="Calibri"/>
                <a:cs typeface="Calibri"/>
              </a:rPr>
              <a:t> heeft </a:t>
            </a:r>
            <a:r>
              <a:rPr lang="nl-BE" sz="2300" b="1" i="1" noProof="0">
                <a:solidFill>
                  <a:srgbClr val="1E699D"/>
                </a:solidFill>
                <a:latin typeface="Calibri"/>
                <a:ea typeface="Calibri"/>
                <a:cs typeface="Calibri"/>
              </a:rPr>
              <a:t>onderbroken</a:t>
            </a:r>
            <a:r>
              <a:rPr lang="nl-BE" sz="2300" i="1" noProof="0">
                <a:solidFill>
                  <a:srgbClr val="1E699D"/>
                </a:solidFill>
                <a:latin typeface="Calibri"/>
                <a:ea typeface="Calibri"/>
                <a:cs typeface="Calibri"/>
              </a:rPr>
              <a:t> (als rechtstreeks gevolg van het </a:t>
            </a:r>
            <a:r>
              <a:rPr lang="nl-BE" sz="2300" b="1" i="1" noProof="0">
                <a:solidFill>
                  <a:srgbClr val="1E699D"/>
                </a:solidFill>
                <a:latin typeface="Calibri"/>
                <a:ea typeface="Calibri"/>
                <a:cs typeface="Calibri"/>
              </a:rPr>
              <a:t>intreden of het verergeren </a:t>
            </a:r>
            <a:r>
              <a:rPr lang="nl-BE" sz="2300" i="1" noProof="0">
                <a:solidFill>
                  <a:srgbClr val="1E699D"/>
                </a:solidFill>
                <a:latin typeface="Calibri"/>
                <a:ea typeface="Calibri"/>
                <a:cs typeface="Calibri"/>
              </a:rPr>
              <a:t>van letsels of functionele stoornissen waarvan erkend wordt dat ze zijn vermogen tot verdienen verminderen) verminderen tot </a:t>
            </a:r>
            <a:r>
              <a:rPr lang="nl-BE" sz="2300" b="1" i="1" noProof="0">
                <a:solidFill>
                  <a:srgbClr val="1E699D"/>
                </a:solidFill>
                <a:latin typeface="Calibri"/>
                <a:ea typeface="Calibri"/>
                <a:cs typeface="Calibri"/>
              </a:rPr>
              <a:t>een derde of minder </a:t>
            </a:r>
            <a:r>
              <a:rPr lang="nl-BE" sz="2300" i="1" noProof="0">
                <a:solidFill>
                  <a:srgbClr val="1E699D"/>
                </a:solidFill>
                <a:latin typeface="Calibri"/>
                <a:ea typeface="Calibri"/>
                <a:cs typeface="Calibri"/>
              </a:rPr>
              <a:t>dan een derde van wat een persoon, van dezelfde stand en met dezelfde opleiding, kan verdienen door zijn werkzaamheid in de </a:t>
            </a:r>
            <a:r>
              <a:rPr lang="nl-BE" sz="2300" b="1" i="1" noProof="0" err="1">
                <a:solidFill>
                  <a:srgbClr val="1E699D"/>
                </a:solidFill>
                <a:latin typeface="Calibri"/>
                <a:ea typeface="Calibri"/>
                <a:cs typeface="Calibri"/>
              </a:rPr>
              <a:t>beroepencategorie</a:t>
            </a:r>
            <a:r>
              <a:rPr lang="nl-BE" sz="2300" i="1" noProof="0">
                <a:solidFill>
                  <a:srgbClr val="1E699D"/>
                </a:solidFill>
                <a:latin typeface="Calibri"/>
                <a:ea typeface="Calibri"/>
                <a:cs typeface="Calibri"/>
              </a:rPr>
              <a:t> waartoe de beroepsarbeid behoort door betrokkene verricht toen hij arbeidsongeschikt is geworden, of in de </a:t>
            </a:r>
            <a:r>
              <a:rPr lang="nl-BE" sz="2300" b="1" i="1" noProof="0">
                <a:solidFill>
                  <a:srgbClr val="1E699D"/>
                </a:solidFill>
                <a:latin typeface="Calibri"/>
                <a:ea typeface="Calibri"/>
                <a:cs typeface="Calibri"/>
              </a:rPr>
              <a:t>verschillende beroepen </a:t>
            </a:r>
            <a:r>
              <a:rPr lang="nl-BE" sz="2300" i="1" noProof="0">
                <a:solidFill>
                  <a:srgbClr val="1E699D"/>
                </a:solidFill>
                <a:latin typeface="Calibri"/>
                <a:ea typeface="Calibri"/>
                <a:cs typeface="Calibri"/>
              </a:rPr>
              <a:t>die hij heeft of zou kunnen uitoefenen hebben uit hoofde van zijn </a:t>
            </a:r>
            <a:r>
              <a:rPr lang="nl-BE" sz="2300" b="1" i="1" noProof="0">
                <a:solidFill>
                  <a:srgbClr val="1E699D"/>
                </a:solidFill>
                <a:latin typeface="Calibri"/>
                <a:ea typeface="Calibri"/>
                <a:cs typeface="Calibri"/>
              </a:rPr>
              <a:t>beroepsopleiding</a:t>
            </a:r>
            <a:r>
              <a:rPr lang="nl-BE" sz="2300" i="1" noProof="0">
                <a:solidFill>
                  <a:srgbClr val="1E699D"/>
                </a:solidFill>
                <a:latin typeface="Calibri"/>
                <a:ea typeface="Calibri"/>
                <a:cs typeface="Calibri"/>
              </a:rPr>
              <a:t>. </a:t>
            </a:r>
            <a:br>
              <a:rPr lang="nl-BE" noProof="0">
                <a:latin typeface="Calibri" panose="020F0502020204030204" pitchFamily="34" charset="0"/>
                <a:ea typeface="Calibri" panose="020F0502020204030204" pitchFamily="34" charset="0"/>
                <a:cs typeface="Calibri" panose="020F0502020204030204" pitchFamily="34" charset="0"/>
              </a:rPr>
            </a:br>
            <a:endParaRPr lang="nl-BE" noProof="0">
              <a:solidFill>
                <a:srgbClr val="1E699D"/>
              </a:solidFill>
              <a:latin typeface="Calibri" panose="020F0502020204030204" pitchFamily="34" charset="0"/>
              <a:ea typeface="Calibri" panose="020F0502020204030204" pitchFamily="34" charset="0"/>
              <a:cs typeface="Calibri" panose="020F0502020204030204" pitchFamily="34" charset="0"/>
            </a:endParaRPr>
          </a:p>
          <a:p>
            <a:pPr marL="0" indent="0">
              <a:lnSpc>
                <a:spcPct val="110000"/>
              </a:lnSpc>
              <a:spcBef>
                <a:spcPts val="614"/>
              </a:spcBef>
              <a:buNone/>
              <a:tabLst>
                <a:tab pos="798871" algn="l"/>
                <a:tab pos="1600525" algn="l"/>
                <a:tab pos="2402180" algn="l"/>
                <a:tab pos="3203834" algn="l"/>
                <a:tab pos="4005489" algn="l"/>
                <a:tab pos="4807143" algn="l"/>
                <a:tab pos="5608798" algn="l"/>
                <a:tab pos="6410452" algn="l"/>
                <a:tab pos="7212107" algn="l"/>
                <a:tab pos="8013761" algn="l"/>
                <a:tab pos="8815416" algn="l"/>
              </a:tabLst>
            </a:pPr>
            <a:r>
              <a:rPr lang="nl-BE" sz="2300" i="1" noProof="0">
                <a:solidFill>
                  <a:srgbClr val="1E699D"/>
                </a:solidFill>
                <a:latin typeface="Calibri"/>
                <a:ea typeface="Calibri"/>
                <a:cs typeface="Calibri"/>
              </a:rPr>
              <a:t>Tijdens de</a:t>
            </a:r>
            <a:r>
              <a:rPr lang="nl-BE" sz="2300" b="1" i="1" noProof="0">
                <a:solidFill>
                  <a:srgbClr val="1E699D"/>
                </a:solidFill>
                <a:latin typeface="Calibri"/>
                <a:ea typeface="Calibri"/>
                <a:cs typeface="Calibri"/>
              </a:rPr>
              <a:t> eerste 6 maanden </a:t>
            </a:r>
            <a:r>
              <a:rPr lang="nl-BE" sz="2300" i="1" noProof="0">
                <a:solidFill>
                  <a:srgbClr val="1E699D"/>
                </a:solidFill>
                <a:latin typeface="Calibri"/>
                <a:ea typeface="Calibri"/>
                <a:cs typeface="Calibri"/>
              </a:rPr>
              <a:t>van primaire arbeidsongeschiktheid wordt deze mate van vermindering van de verdienvermogen beoordeeld in relatie tot het </a:t>
            </a:r>
            <a:r>
              <a:rPr lang="nl-BE" sz="2300" b="1" i="1" noProof="0">
                <a:solidFill>
                  <a:srgbClr val="1E699D"/>
                </a:solidFill>
                <a:latin typeface="Calibri"/>
                <a:ea typeface="Calibri"/>
                <a:cs typeface="Calibri"/>
              </a:rPr>
              <a:t>huidige beroep van de betrokkene</a:t>
            </a:r>
            <a:r>
              <a:rPr lang="nl-BE" sz="2300" i="1" noProof="0">
                <a:solidFill>
                  <a:srgbClr val="1E699D"/>
                </a:solidFill>
                <a:latin typeface="Calibri"/>
                <a:ea typeface="Calibri"/>
                <a:cs typeface="Calibri"/>
              </a:rPr>
              <a:t>, op voorwaarde dat de aandoening zich waarschijnlijk gunstig zal ontwikkelen of op min of meer korte termijn zal genezen."</a:t>
            </a:r>
          </a:p>
          <a:p>
            <a:endParaRPr lang="nl-BE" sz="2000" noProof="0"/>
          </a:p>
        </p:txBody>
      </p:sp>
    </p:spTree>
    <p:extLst>
      <p:ext uri="{BB962C8B-B14F-4D97-AF65-F5344CB8AC3E}">
        <p14:creationId xmlns:p14="http://schemas.microsoft.com/office/powerpoint/2010/main" val="2518039218"/>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hoek 3">
            <a:extLst>
              <a:ext uri="{FF2B5EF4-FFF2-40B4-BE49-F238E27FC236}">
                <a16:creationId xmlns:a16="http://schemas.microsoft.com/office/drawing/2014/main" id="{E50E2763-3C6A-A6E4-12A7-76F0DCF6394E}"/>
              </a:ext>
            </a:extLst>
          </p:cNvPr>
          <p:cNvSpPr>
            <a:spLocks noGrp="1" noRot="1" noMove="1" noResize="1" noEditPoints="1" noAdjustHandles="1" noChangeArrowheads="1" noChangeShapeType="1"/>
          </p:cNvSpPr>
          <p:nvPr/>
        </p:nvSpPr>
        <p:spPr>
          <a:xfrm>
            <a:off x="72736" y="5770740"/>
            <a:ext cx="2192482" cy="987136"/>
          </a:xfrm>
          <a:prstGeom prst="rect">
            <a:avLst/>
          </a:prstGeom>
          <a:solidFill>
            <a:schemeClr val="bg1"/>
          </a:solidFill>
          <a:ln>
            <a:solidFill>
              <a:schemeClr val="bg1"/>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nl-BE" noProof="0"/>
          </a:p>
        </p:txBody>
      </p:sp>
      <p:sp>
        <p:nvSpPr>
          <p:cNvPr id="2" name="Titre 1">
            <a:extLst>
              <a:ext uri="{FF2B5EF4-FFF2-40B4-BE49-F238E27FC236}">
                <a16:creationId xmlns:a16="http://schemas.microsoft.com/office/drawing/2014/main" id="{1158A7F4-3F28-EAD8-451E-B5A44AA517F9}"/>
              </a:ext>
            </a:extLst>
          </p:cNvPr>
          <p:cNvSpPr>
            <a:spLocks noGrp="1"/>
          </p:cNvSpPr>
          <p:nvPr>
            <p:ph type="title"/>
          </p:nvPr>
        </p:nvSpPr>
        <p:spPr>
          <a:xfrm>
            <a:off x="609480" y="183953"/>
            <a:ext cx="10972440" cy="1144800"/>
          </a:xfrm>
        </p:spPr>
        <p:txBody>
          <a:bodyPr/>
          <a:lstStyle/>
          <a:p>
            <a:r>
              <a:rPr lang="nl-BE" sz="2800" noProof="0">
                <a:solidFill>
                  <a:srgbClr val="1E699D"/>
                </a:solidFill>
                <a:latin typeface="Futura Medium"/>
              </a:rPr>
              <a:t>7. Tijdlijn arbeidsongeschiktheid: </a:t>
            </a:r>
            <a:r>
              <a:rPr lang="nl-BE" sz="2800" noProof="0">
                <a:solidFill>
                  <a:srgbClr val="C00000"/>
                </a:solidFill>
                <a:latin typeface="Futura Medium"/>
              </a:rPr>
              <a:t>stap 1 </a:t>
            </a:r>
          </a:p>
        </p:txBody>
      </p:sp>
      <p:sp>
        <p:nvSpPr>
          <p:cNvPr id="3" name="Sous-titre 2">
            <a:extLst>
              <a:ext uri="{FF2B5EF4-FFF2-40B4-BE49-F238E27FC236}">
                <a16:creationId xmlns:a16="http://schemas.microsoft.com/office/drawing/2014/main" id="{A68E75B9-FCFD-D4C1-B385-40A7942341D6}"/>
              </a:ext>
            </a:extLst>
          </p:cNvPr>
          <p:cNvSpPr>
            <a:spLocks noGrp="1"/>
          </p:cNvSpPr>
          <p:nvPr>
            <p:ph type="subTitle"/>
          </p:nvPr>
        </p:nvSpPr>
        <p:spPr>
          <a:xfrm>
            <a:off x="609480" y="1102659"/>
            <a:ext cx="10972440" cy="4536141"/>
          </a:xfrm>
        </p:spPr>
        <p:txBody>
          <a:bodyPr>
            <a:normAutofit lnSpcReduction="10000"/>
          </a:bodyPr>
          <a:lstStyle/>
          <a:p>
            <a:pPr lvl="1"/>
            <a:r>
              <a:rPr lang="nl-BE" sz="1900" b="1" noProof="0">
                <a:solidFill>
                  <a:srgbClr val="1E699D"/>
                </a:solidFill>
                <a:latin typeface="Calibri"/>
                <a:ea typeface="Calibri"/>
                <a:cs typeface="Calibri"/>
              </a:rPr>
              <a:t>3 sleutelbegrippen: </a:t>
            </a:r>
          </a:p>
          <a:p>
            <a:pPr lvl="1"/>
            <a:endParaRPr lang="nl-BE" b="1" noProof="0">
              <a:solidFill>
                <a:srgbClr val="1E699D"/>
              </a:solidFill>
              <a:latin typeface="Calibri" panose="020F0502020204030204" pitchFamily="34" charset="0"/>
              <a:cs typeface="Calibri" panose="020F0502020204030204" pitchFamily="34" charset="0"/>
            </a:endParaRPr>
          </a:p>
          <a:p>
            <a:pPr>
              <a:lnSpc>
                <a:spcPct val="150000"/>
              </a:lnSpc>
              <a:buFont typeface="Wingdings" panose="05000000000000000000" pitchFamily="2" charset="2"/>
              <a:buChar char="Ø"/>
            </a:pPr>
            <a:r>
              <a:rPr lang="nl-BE" sz="1800" u="sng" noProof="0">
                <a:solidFill>
                  <a:srgbClr val="1E699D"/>
                </a:solidFill>
                <a:latin typeface="Calibri"/>
                <a:cs typeface="Calibri"/>
              </a:rPr>
              <a:t> Onderbreking van alle werkzaamheden </a:t>
            </a:r>
            <a:r>
              <a:rPr lang="nl-BE" sz="1800" noProof="0">
                <a:solidFill>
                  <a:srgbClr val="1E699D"/>
                </a:solidFill>
                <a:latin typeface="Calibri"/>
                <a:cs typeface="Calibri"/>
              </a:rPr>
              <a:t>(minimaal 1 dag). Pas op voor cumul van meerdere arbeidsovereenkomsten, een aanvullende zelfstandige activiteit, een politiek mandaat,... </a:t>
            </a:r>
          </a:p>
          <a:p>
            <a:pPr>
              <a:lnSpc>
                <a:spcPct val="150000"/>
              </a:lnSpc>
              <a:buFont typeface="Wingdings" panose="05000000000000000000" pitchFamily="2" charset="2"/>
              <a:buChar char="Ø"/>
            </a:pPr>
            <a:endParaRPr lang="nl-BE" sz="1800" noProof="0">
              <a:solidFill>
                <a:srgbClr val="1E699D"/>
              </a:solidFill>
              <a:latin typeface="Calibri" panose="020F0502020204030204" pitchFamily="34" charset="0"/>
              <a:cs typeface="Calibri" panose="020F0502020204030204" pitchFamily="34" charset="0"/>
            </a:endParaRPr>
          </a:p>
          <a:p>
            <a:pPr>
              <a:lnSpc>
                <a:spcPct val="150000"/>
              </a:lnSpc>
              <a:buFont typeface="Wingdings" panose="05000000000000000000" pitchFamily="2" charset="2"/>
              <a:buChar char="Ø"/>
            </a:pPr>
            <a:r>
              <a:rPr lang="nl-BE" sz="1800" u="sng" noProof="0">
                <a:solidFill>
                  <a:srgbClr val="1E699D"/>
                </a:solidFill>
                <a:latin typeface="Calibri"/>
                <a:cs typeface="Calibri"/>
              </a:rPr>
              <a:t> Als rechtstreeks gevolg van het intreden of het verergeren van letsels of functionele stoornissen</a:t>
            </a:r>
            <a:r>
              <a:rPr lang="nl-BE" sz="1800" noProof="0">
                <a:solidFill>
                  <a:srgbClr val="1E699D"/>
                </a:solidFill>
                <a:latin typeface="Calibri"/>
                <a:cs typeface="Calibri"/>
              </a:rPr>
              <a:t>. Iemand die om medische redenen bij het betreden van de arbeidsmarkt geen voldoende verdienvermogen kunnen aantonen, kan niet arbeidsongeschikt worden erkend. Betrokkene kan daarom niet verliezen wat het nooit heeft gehad en voldoet dus niet aan  de criteria van art 100.</a:t>
            </a:r>
          </a:p>
          <a:p>
            <a:pPr>
              <a:lnSpc>
                <a:spcPct val="150000"/>
              </a:lnSpc>
              <a:buFont typeface="Wingdings" panose="05000000000000000000" pitchFamily="2" charset="2"/>
              <a:buChar char="Ø"/>
            </a:pPr>
            <a:endParaRPr lang="nl-BE" sz="1800" noProof="0">
              <a:solidFill>
                <a:srgbClr val="1E699D"/>
              </a:solidFill>
              <a:latin typeface="Calibri" panose="020F0502020204030204" pitchFamily="34" charset="0"/>
              <a:cs typeface="Calibri" panose="020F0502020204030204" pitchFamily="34" charset="0"/>
            </a:endParaRPr>
          </a:p>
          <a:p>
            <a:pPr>
              <a:lnSpc>
                <a:spcPct val="150000"/>
              </a:lnSpc>
              <a:buFont typeface="Wingdings" panose="05000000000000000000" pitchFamily="2" charset="2"/>
              <a:buChar char="Ø"/>
            </a:pPr>
            <a:r>
              <a:rPr lang="nl-BE" sz="1800" u="sng" noProof="0">
                <a:solidFill>
                  <a:srgbClr val="1E699D"/>
                </a:solidFill>
                <a:latin typeface="Calibri"/>
                <a:cs typeface="Calibri"/>
              </a:rPr>
              <a:t> Economisch criterium </a:t>
            </a:r>
            <a:r>
              <a:rPr lang="nl-BE" sz="1800" noProof="0">
                <a:solidFill>
                  <a:srgbClr val="1E699D"/>
                </a:solidFill>
                <a:latin typeface="Calibri"/>
                <a:cs typeface="Calibri"/>
              </a:rPr>
              <a:t>als gevolg van de functionele impact (vermogen tot verdienen verminderen tot een derde of minder dan een derde)</a:t>
            </a:r>
          </a:p>
        </p:txBody>
      </p:sp>
    </p:spTree>
    <p:extLst>
      <p:ext uri="{BB962C8B-B14F-4D97-AF65-F5344CB8AC3E}">
        <p14:creationId xmlns:p14="http://schemas.microsoft.com/office/powerpoint/2010/main" val="1690152566"/>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hoek 3">
            <a:extLst>
              <a:ext uri="{FF2B5EF4-FFF2-40B4-BE49-F238E27FC236}">
                <a16:creationId xmlns:a16="http://schemas.microsoft.com/office/drawing/2014/main" id="{49F5D292-29AD-C2D0-D7A0-31FBFF3616F2}"/>
              </a:ext>
            </a:extLst>
          </p:cNvPr>
          <p:cNvSpPr>
            <a:spLocks noGrp="1" noRot="1" noMove="1" noResize="1" noEditPoints="1" noAdjustHandles="1" noChangeArrowheads="1" noChangeShapeType="1"/>
          </p:cNvSpPr>
          <p:nvPr/>
        </p:nvSpPr>
        <p:spPr>
          <a:xfrm>
            <a:off x="72736" y="5770740"/>
            <a:ext cx="2192482" cy="987136"/>
          </a:xfrm>
          <a:prstGeom prst="rect">
            <a:avLst/>
          </a:prstGeom>
          <a:solidFill>
            <a:schemeClr val="bg1"/>
          </a:solidFill>
          <a:ln>
            <a:solidFill>
              <a:schemeClr val="bg1"/>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nl-BE" noProof="0"/>
          </a:p>
        </p:txBody>
      </p:sp>
      <p:sp>
        <p:nvSpPr>
          <p:cNvPr id="2" name="Titre 1">
            <a:extLst>
              <a:ext uri="{FF2B5EF4-FFF2-40B4-BE49-F238E27FC236}">
                <a16:creationId xmlns:a16="http://schemas.microsoft.com/office/drawing/2014/main" id="{9BB8B856-7271-CAF8-4BA3-5CE7F14D19B6}"/>
              </a:ext>
            </a:extLst>
          </p:cNvPr>
          <p:cNvSpPr>
            <a:spLocks noGrp="1"/>
          </p:cNvSpPr>
          <p:nvPr>
            <p:ph type="title"/>
          </p:nvPr>
        </p:nvSpPr>
        <p:spPr/>
        <p:txBody>
          <a:bodyPr/>
          <a:lstStyle/>
          <a:p>
            <a:r>
              <a:rPr lang="nl-BE" sz="2800" noProof="0">
                <a:solidFill>
                  <a:srgbClr val="1E699D"/>
                </a:solidFill>
                <a:latin typeface="Futura Medium"/>
              </a:rPr>
              <a:t>7. Tijdlijn arbeidsongeschiktheid: </a:t>
            </a:r>
            <a:r>
              <a:rPr lang="nl-BE" sz="2800" noProof="0">
                <a:solidFill>
                  <a:srgbClr val="C00000"/>
                </a:solidFill>
                <a:latin typeface="Futura Medium"/>
              </a:rPr>
              <a:t>stap 1 </a:t>
            </a:r>
          </a:p>
        </p:txBody>
      </p:sp>
      <p:sp>
        <p:nvSpPr>
          <p:cNvPr id="3" name="Sous-titre 2">
            <a:extLst>
              <a:ext uri="{FF2B5EF4-FFF2-40B4-BE49-F238E27FC236}">
                <a16:creationId xmlns:a16="http://schemas.microsoft.com/office/drawing/2014/main" id="{59EFB833-0101-95B3-FADD-79672A3EFA53}"/>
              </a:ext>
            </a:extLst>
          </p:cNvPr>
          <p:cNvSpPr>
            <a:spLocks noGrp="1"/>
          </p:cNvSpPr>
          <p:nvPr>
            <p:ph type="subTitle"/>
          </p:nvPr>
        </p:nvSpPr>
        <p:spPr>
          <a:xfrm>
            <a:off x="609480" y="1539539"/>
            <a:ext cx="10972440" cy="4382290"/>
          </a:xfrm>
        </p:spPr>
        <p:txBody>
          <a:bodyPr>
            <a:normAutofit fontScale="92500" lnSpcReduction="20000"/>
          </a:bodyPr>
          <a:lstStyle/>
          <a:p>
            <a:endParaRPr lang="nl-BE" sz="2200" noProof="0">
              <a:solidFill>
                <a:srgbClr val="1E699D"/>
              </a:solidFill>
              <a:latin typeface="Calibri" panose="020F0502020204030204" pitchFamily="34" charset="0"/>
              <a:cs typeface="Calibri" panose="020F0502020204030204" pitchFamily="34" charset="0"/>
            </a:endParaRPr>
          </a:p>
          <a:p>
            <a:pPr marL="0" indent="0">
              <a:buNone/>
            </a:pPr>
            <a:r>
              <a:rPr lang="nl-BE" sz="2200" noProof="0">
                <a:solidFill>
                  <a:srgbClr val="1E699D"/>
                </a:solidFill>
                <a:latin typeface="Calibri"/>
                <a:cs typeface="Calibri"/>
              </a:rPr>
              <a:t>En hoe zit het met </a:t>
            </a:r>
            <a:r>
              <a:rPr lang="nl-BE" sz="2200" b="1" noProof="0">
                <a:solidFill>
                  <a:srgbClr val="1E699D"/>
                </a:solidFill>
                <a:latin typeface="Calibri"/>
                <a:cs typeface="Calibri"/>
              </a:rPr>
              <a:t>zelfstandigen</a:t>
            </a:r>
            <a:r>
              <a:rPr lang="nl-BE" sz="2200" noProof="0">
                <a:solidFill>
                  <a:srgbClr val="1E699D"/>
                </a:solidFill>
                <a:latin typeface="Calibri"/>
                <a:cs typeface="Calibri"/>
              </a:rPr>
              <a:t>? Evaluatie aan de hand van twee artikelen:</a:t>
            </a:r>
          </a:p>
          <a:p>
            <a:endParaRPr lang="nl-BE" sz="2000" noProof="0">
              <a:solidFill>
                <a:srgbClr val="1E699D"/>
              </a:solidFill>
              <a:latin typeface="Calibri" panose="020F0502020204030204" pitchFamily="34" charset="0"/>
              <a:cs typeface="Calibri" panose="020F0502020204030204" pitchFamily="34" charset="0"/>
            </a:endParaRPr>
          </a:p>
          <a:p>
            <a:endParaRPr lang="nl-BE" sz="2000" noProof="0">
              <a:solidFill>
                <a:srgbClr val="1E699D"/>
              </a:solidFill>
              <a:latin typeface="Calibri" panose="020F0502020204030204" pitchFamily="34" charset="0"/>
              <a:cs typeface="Calibri" panose="020F0502020204030204" pitchFamily="34" charset="0"/>
            </a:endParaRPr>
          </a:p>
          <a:p>
            <a:r>
              <a:rPr lang="nl-BE" sz="2000" b="1" noProof="0">
                <a:solidFill>
                  <a:srgbClr val="1E699D"/>
                </a:solidFill>
                <a:latin typeface="Calibri"/>
                <a:cs typeface="Calibri"/>
              </a:rPr>
              <a:t>Art 19 </a:t>
            </a:r>
            <a:r>
              <a:rPr lang="nl-BE" sz="2000" noProof="0">
                <a:solidFill>
                  <a:srgbClr val="1E699D"/>
                </a:solidFill>
                <a:latin typeface="Calibri"/>
                <a:cs typeface="Calibri"/>
              </a:rPr>
              <a:t>(primaire arbeidsongeschiktheid) van het koninklijk besluit van 20/07/1971</a:t>
            </a:r>
          </a:p>
          <a:p>
            <a:endParaRPr lang="nl-BE" sz="2000" noProof="0">
              <a:solidFill>
                <a:srgbClr val="1E699D"/>
              </a:solidFill>
              <a:latin typeface="Calibri" panose="020F0502020204030204" pitchFamily="34" charset="0"/>
              <a:cs typeface="Calibri" panose="020F0502020204030204" pitchFamily="34" charset="0"/>
            </a:endParaRPr>
          </a:p>
          <a:p>
            <a:pPr marL="342900" lvl="8" indent="-342900">
              <a:buClr>
                <a:srgbClr val="92D050"/>
              </a:buClr>
              <a:buFont typeface="Wingdings" panose="05000000000000000000" pitchFamily="2" charset="2"/>
              <a:buChar char="ü"/>
            </a:pPr>
            <a:r>
              <a:rPr lang="nl-BE" sz="2000" noProof="0">
                <a:solidFill>
                  <a:srgbClr val="1E699D"/>
                </a:solidFill>
                <a:latin typeface="Calibri"/>
                <a:ea typeface="Calibri"/>
                <a:cs typeface="Calibri"/>
              </a:rPr>
              <a:t>Stopzetting van de </a:t>
            </a:r>
            <a:r>
              <a:rPr lang="nl-BE" sz="2000" u="sng" noProof="0">
                <a:solidFill>
                  <a:srgbClr val="1E699D"/>
                </a:solidFill>
                <a:latin typeface="Calibri"/>
                <a:ea typeface="Calibri"/>
                <a:cs typeface="Calibri"/>
              </a:rPr>
              <a:t>zelfstandige beroepsactiviteit</a:t>
            </a:r>
          </a:p>
          <a:p>
            <a:pPr marL="342900" lvl="8" indent="-342900">
              <a:buClr>
                <a:srgbClr val="92D050"/>
              </a:buClr>
              <a:buFont typeface="Wingdings" panose="05000000000000000000" pitchFamily="2" charset="2"/>
              <a:buChar char="ü"/>
            </a:pPr>
            <a:r>
              <a:rPr lang="nl-BE" sz="2000" noProof="0">
                <a:solidFill>
                  <a:srgbClr val="1E699D"/>
                </a:solidFill>
                <a:latin typeface="Calibri"/>
                <a:ea typeface="Calibri"/>
                <a:cs typeface="Calibri"/>
              </a:rPr>
              <a:t>Ontbreken van de effectieve mogelijkheid om de eigen activiteit verder te zetten tijdens het eerste jaar</a:t>
            </a:r>
          </a:p>
          <a:p>
            <a:pPr marL="342900" lvl="8" indent="-342900">
              <a:buClr>
                <a:srgbClr val="92D050"/>
              </a:buClr>
              <a:buFont typeface="Wingdings" panose="05000000000000000000" pitchFamily="2" charset="2"/>
              <a:buChar char="ü"/>
            </a:pPr>
            <a:r>
              <a:rPr lang="nl-BE" sz="2000" noProof="0">
                <a:solidFill>
                  <a:srgbClr val="1E699D"/>
                </a:solidFill>
                <a:latin typeface="Calibri"/>
                <a:ea typeface="Calibri"/>
                <a:cs typeface="Calibri"/>
              </a:rPr>
              <a:t>Bevoegdheid van de adviserend arts</a:t>
            </a:r>
          </a:p>
          <a:p>
            <a:pPr lvl="1"/>
            <a:endParaRPr lang="nl-BE" sz="2000" noProof="0">
              <a:solidFill>
                <a:srgbClr val="1E699D"/>
              </a:solidFill>
              <a:latin typeface="Calibri" panose="020F0502020204030204" pitchFamily="34" charset="0"/>
              <a:cs typeface="Calibri" panose="020F0502020204030204" pitchFamily="34" charset="0"/>
            </a:endParaRPr>
          </a:p>
          <a:p>
            <a:pPr lvl="1"/>
            <a:r>
              <a:rPr lang="nl-BE" sz="2000" noProof="0">
                <a:solidFill>
                  <a:srgbClr val="1E699D"/>
                </a:solidFill>
                <a:latin typeface="Calibri" panose="020F0502020204030204" pitchFamily="34" charset="0"/>
                <a:cs typeface="Calibri" panose="020F0502020204030204" pitchFamily="34" charset="0"/>
                <a:sym typeface="Wingdings" panose="05000000000000000000" pitchFamily="2" charset="2"/>
              </a:rPr>
              <a:t> </a:t>
            </a:r>
            <a:r>
              <a:rPr lang="nl-BE" sz="2000" noProof="0">
                <a:solidFill>
                  <a:srgbClr val="1E699D"/>
                </a:solidFill>
                <a:latin typeface="Calibri" panose="020F0502020204030204" pitchFamily="34" charset="0"/>
                <a:cs typeface="Calibri" panose="020F0502020204030204" pitchFamily="34" charset="0"/>
              </a:rPr>
              <a:t>Voor zelfstandigen verandert het criterium na 1 jaar AO: </a:t>
            </a:r>
          </a:p>
          <a:p>
            <a:r>
              <a:rPr lang="nl-BE" sz="2000" b="1" noProof="0">
                <a:solidFill>
                  <a:srgbClr val="1E699D"/>
                </a:solidFill>
                <a:latin typeface="Calibri"/>
                <a:cs typeface="Calibri"/>
              </a:rPr>
              <a:t>Art 20 </a:t>
            </a:r>
            <a:r>
              <a:rPr lang="nl-BE" sz="2000" noProof="0">
                <a:solidFill>
                  <a:srgbClr val="1E699D"/>
                </a:solidFill>
                <a:latin typeface="Calibri"/>
                <a:cs typeface="Calibri"/>
              </a:rPr>
              <a:t>(invaliditeit) van het koninklijk besluit van 20/07/1971</a:t>
            </a:r>
          </a:p>
          <a:p>
            <a:endParaRPr lang="nl-BE" sz="2000" noProof="0">
              <a:solidFill>
                <a:srgbClr val="1E699D"/>
              </a:solidFill>
              <a:latin typeface="Calibri" panose="020F0502020204030204" pitchFamily="34" charset="0"/>
              <a:cs typeface="Calibri" panose="020F0502020204030204" pitchFamily="34" charset="0"/>
            </a:endParaRPr>
          </a:p>
          <a:p>
            <a:pPr marL="342900" lvl="1" indent="-342900">
              <a:buClr>
                <a:srgbClr val="92D050"/>
              </a:buClr>
              <a:buFont typeface="Wingdings" panose="05000000000000000000" pitchFamily="2" charset="2"/>
              <a:buChar char="ü"/>
            </a:pPr>
            <a:r>
              <a:rPr lang="nl-BE" sz="2000" noProof="0">
                <a:solidFill>
                  <a:srgbClr val="1E699D"/>
                </a:solidFill>
                <a:latin typeface="Calibri"/>
                <a:ea typeface="Calibri"/>
                <a:cs typeface="Calibri"/>
              </a:rPr>
              <a:t>Na een jaar arbeidsongeschiktheid</a:t>
            </a:r>
          </a:p>
          <a:p>
            <a:pPr marL="342900" lvl="1" indent="-342900">
              <a:buClr>
                <a:srgbClr val="92D050"/>
              </a:buClr>
              <a:buFont typeface="Wingdings" panose="05000000000000000000" pitchFamily="2" charset="2"/>
              <a:buChar char="ü"/>
            </a:pPr>
            <a:r>
              <a:rPr lang="nl-BE" sz="2000" noProof="0">
                <a:solidFill>
                  <a:srgbClr val="1E699D"/>
                </a:solidFill>
                <a:latin typeface="Calibri"/>
                <a:ea typeface="Calibri"/>
                <a:cs typeface="Calibri"/>
              </a:rPr>
              <a:t>Beoordelen in relatie tot "ieder billijk werk":  de mogelijkheid om gelijk welke professionele activiteit uit te voeren die men zou kunnen uitvoeren rekening houdend met zijn/haar stand, gezondheidstoestand en opleiding</a:t>
            </a:r>
          </a:p>
          <a:p>
            <a:pPr marL="342900" lvl="1" indent="-342900">
              <a:buClr>
                <a:srgbClr val="92D050"/>
              </a:buClr>
              <a:buFont typeface="Wingdings" panose="05000000000000000000" pitchFamily="2" charset="2"/>
              <a:buChar char="ü"/>
            </a:pPr>
            <a:r>
              <a:rPr lang="nl-BE" sz="2000" noProof="0">
                <a:solidFill>
                  <a:srgbClr val="1E699D"/>
                </a:solidFill>
                <a:latin typeface="Calibri"/>
                <a:ea typeface="Calibri"/>
                <a:cs typeface="Calibri"/>
              </a:rPr>
              <a:t>Intrede invaliditeit = bevoegdheid van het RIZIV </a:t>
            </a:r>
          </a:p>
          <a:p>
            <a:endParaRPr lang="nl-BE" noProof="0"/>
          </a:p>
        </p:txBody>
      </p:sp>
    </p:spTree>
    <p:extLst>
      <p:ext uri="{BB962C8B-B14F-4D97-AF65-F5344CB8AC3E}">
        <p14:creationId xmlns:p14="http://schemas.microsoft.com/office/powerpoint/2010/main" val="859871972"/>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6C9F0F0-48D1-7F55-8D4E-07BB85B682EC}"/>
              </a:ext>
            </a:extLst>
          </p:cNvPr>
          <p:cNvSpPr>
            <a:spLocks noGrp="1"/>
          </p:cNvSpPr>
          <p:nvPr>
            <p:ph type="title"/>
          </p:nvPr>
        </p:nvSpPr>
        <p:spPr/>
        <p:txBody>
          <a:bodyPr/>
          <a:lstStyle/>
          <a:p>
            <a:r>
              <a:rPr lang="nl-BE" sz="2800" noProof="0">
                <a:solidFill>
                  <a:srgbClr val="1E699D"/>
                </a:solidFill>
                <a:latin typeface="Futura Medium"/>
              </a:rPr>
              <a:t>7. Tijdlijn arbeidsongeschiktheid: </a:t>
            </a:r>
            <a:r>
              <a:rPr lang="nl-BE" sz="2800" noProof="0">
                <a:solidFill>
                  <a:srgbClr val="C00000"/>
                </a:solidFill>
                <a:latin typeface="Futura Medium"/>
              </a:rPr>
              <a:t>stap 2</a:t>
            </a:r>
          </a:p>
        </p:txBody>
      </p:sp>
      <p:sp>
        <p:nvSpPr>
          <p:cNvPr id="3" name="Sous-titre 2">
            <a:extLst>
              <a:ext uri="{FF2B5EF4-FFF2-40B4-BE49-F238E27FC236}">
                <a16:creationId xmlns:a16="http://schemas.microsoft.com/office/drawing/2014/main" id="{0D2D6E0D-F52C-CE6B-45A2-391E27695DDA}"/>
              </a:ext>
            </a:extLst>
          </p:cNvPr>
          <p:cNvSpPr>
            <a:spLocks noGrp="1"/>
          </p:cNvSpPr>
          <p:nvPr>
            <p:ph type="subTitle"/>
          </p:nvPr>
        </p:nvSpPr>
        <p:spPr>
          <a:xfrm>
            <a:off x="609480" y="1491800"/>
            <a:ext cx="10972440" cy="4213412"/>
          </a:xfrm>
        </p:spPr>
        <p:txBody>
          <a:bodyPr>
            <a:normAutofit fontScale="77500" lnSpcReduction="20000"/>
          </a:bodyPr>
          <a:lstStyle/>
          <a:p>
            <a:r>
              <a:rPr lang="nl-BE" sz="2000" noProof="0">
                <a:solidFill>
                  <a:srgbClr val="1E699D"/>
                </a:solidFill>
                <a:latin typeface="Calibri"/>
                <a:cs typeface="Calibri"/>
              </a:rPr>
              <a:t>Het versturen van een vragenlijst (soms genoemd “</a:t>
            </a:r>
            <a:r>
              <a:rPr lang="nl-BE" sz="2000" noProof="0" err="1">
                <a:solidFill>
                  <a:srgbClr val="1E699D"/>
                </a:solidFill>
                <a:latin typeface="Calibri"/>
                <a:cs typeface="Calibri"/>
              </a:rPr>
              <a:t>Quickscan</a:t>
            </a:r>
            <a:r>
              <a:rPr lang="nl-BE" sz="2000" noProof="0">
                <a:solidFill>
                  <a:srgbClr val="1E699D"/>
                </a:solidFill>
                <a:latin typeface="Calibri"/>
                <a:cs typeface="Calibri"/>
              </a:rPr>
              <a:t> vragenlijst”, “</a:t>
            </a:r>
            <a:r>
              <a:rPr lang="nl-BE" sz="2000" noProof="0" err="1">
                <a:solidFill>
                  <a:srgbClr val="1E699D"/>
                </a:solidFill>
                <a:latin typeface="Calibri"/>
                <a:cs typeface="Calibri"/>
              </a:rPr>
              <a:t>Quickscan</a:t>
            </a:r>
            <a:r>
              <a:rPr lang="nl-BE" sz="2000" noProof="0">
                <a:solidFill>
                  <a:srgbClr val="1E699D"/>
                </a:solidFill>
                <a:latin typeface="Calibri"/>
                <a:cs typeface="Calibri"/>
              </a:rPr>
              <a:t>”, “QMV”) </a:t>
            </a:r>
            <a:r>
              <a:rPr lang="nl-BE" sz="2100" b="1" noProof="0">
                <a:solidFill>
                  <a:srgbClr val="1E699D"/>
                </a:solidFill>
                <a:latin typeface="Calibri"/>
                <a:cs typeface="Calibri"/>
              </a:rPr>
              <a:t>na 10 </a:t>
            </a:r>
            <a:r>
              <a:rPr lang="nl-BE" sz="2000" b="1" noProof="0">
                <a:solidFill>
                  <a:srgbClr val="1E699D"/>
                </a:solidFill>
                <a:latin typeface="Calibri"/>
                <a:cs typeface="Calibri"/>
              </a:rPr>
              <a:t>weken </a:t>
            </a:r>
            <a:r>
              <a:rPr lang="nl-BE" sz="2100" b="1" noProof="0">
                <a:solidFill>
                  <a:srgbClr val="1E699D"/>
                </a:solidFill>
                <a:latin typeface="Calibri"/>
                <a:cs typeface="Calibri"/>
              </a:rPr>
              <a:t>arbeidsongeschiktheid</a:t>
            </a:r>
            <a:r>
              <a:rPr lang="nl-BE" sz="2000" noProof="0">
                <a:solidFill>
                  <a:srgbClr val="1E699D"/>
                </a:solidFill>
                <a:latin typeface="Calibri"/>
                <a:cs typeface="Calibri"/>
              </a:rPr>
              <a:t> (verplicht):</a:t>
            </a:r>
          </a:p>
          <a:p>
            <a:endParaRPr lang="nl-BE" sz="2000" noProof="0">
              <a:solidFill>
                <a:srgbClr val="1E699D"/>
              </a:solidFill>
              <a:latin typeface="Calibri" panose="020F0502020204030204" pitchFamily="34" charset="0"/>
              <a:cs typeface="Calibri" panose="020F0502020204030204" pitchFamily="34" charset="0"/>
            </a:endParaRPr>
          </a:p>
          <a:p>
            <a:r>
              <a:rPr lang="nl-BE" sz="2000" noProof="0">
                <a:solidFill>
                  <a:srgbClr val="1E699D"/>
                </a:solidFill>
                <a:latin typeface="Calibri"/>
                <a:cs typeface="Calibri"/>
              </a:rPr>
              <a:t>Het stelt de adviserend arts in staat om de gezondheidstoestand van de verzekerde en het vermogen om de activiteit te hervatten te beoordelen. </a:t>
            </a:r>
          </a:p>
          <a:p>
            <a:endParaRPr lang="nl-BE" sz="2000" noProof="0">
              <a:solidFill>
                <a:srgbClr val="1E699D"/>
              </a:solidFill>
              <a:latin typeface="Calibri" panose="020F0502020204030204" pitchFamily="34" charset="0"/>
              <a:cs typeface="Calibri" panose="020F0502020204030204" pitchFamily="34" charset="0"/>
            </a:endParaRPr>
          </a:p>
          <a:p>
            <a:r>
              <a:rPr lang="nl-BE" sz="2000" noProof="0">
                <a:solidFill>
                  <a:srgbClr val="1E699D"/>
                </a:solidFill>
                <a:latin typeface="Calibri"/>
                <a:cs typeface="Calibri"/>
              </a:rPr>
              <a:t>Het wordt systematisch </a:t>
            </a:r>
            <a:r>
              <a:rPr lang="nl-BE" sz="2000" u="sng" noProof="0">
                <a:solidFill>
                  <a:srgbClr val="1E699D"/>
                </a:solidFill>
                <a:latin typeface="Calibri"/>
                <a:cs typeface="Calibri"/>
              </a:rPr>
              <a:t>verzonden</a:t>
            </a:r>
            <a:r>
              <a:rPr lang="nl-BE" sz="2000" noProof="0">
                <a:solidFill>
                  <a:srgbClr val="1E699D"/>
                </a:solidFill>
                <a:latin typeface="Calibri"/>
                <a:cs typeface="Calibri"/>
              </a:rPr>
              <a:t>, maar moet niet bij:</a:t>
            </a:r>
          </a:p>
          <a:p>
            <a:pPr marL="285750" lvl="1" indent="-285750">
              <a:lnSpc>
                <a:spcPct val="200000"/>
              </a:lnSpc>
              <a:buFont typeface="Arial" panose="020B0604020202020204" pitchFamily="34" charset="0"/>
              <a:buChar char="•"/>
            </a:pPr>
            <a:r>
              <a:rPr lang="nl-BE" sz="2000" noProof="0">
                <a:solidFill>
                  <a:srgbClr val="1E699D"/>
                </a:solidFill>
                <a:latin typeface="Calibri"/>
                <a:ea typeface="Calibri"/>
                <a:cs typeface="Calibri"/>
              </a:rPr>
              <a:t>ernstige </a:t>
            </a:r>
            <a:r>
              <a:rPr lang="nl-BE" sz="2000" noProof="0" err="1">
                <a:solidFill>
                  <a:srgbClr val="1E699D"/>
                </a:solidFill>
                <a:latin typeface="Calibri"/>
                <a:ea typeface="Calibri"/>
                <a:cs typeface="Calibri"/>
              </a:rPr>
              <a:t>pathologieën</a:t>
            </a:r>
            <a:r>
              <a:rPr lang="nl-BE" sz="2000" noProof="0">
                <a:solidFill>
                  <a:srgbClr val="1E699D"/>
                </a:solidFill>
                <a:latin typeface="Calibri"/>
                <a:ea typeface="Calibri"/>
                <a:cs typeface="Calibri"/>
              </a:rPr>
              <a:t> (lijst opgesteld door de Hoge Commissie van de Geneeskundige Raad voor Invaliditeit)</a:t>
            </a:r>
          </a:p>
          <a:p>
            <a:pPr marL="285750" lvl="1" indent="-285750">
              <a:lnSpc>
                <a:spcPct val="200000"/>
              </a:lnSpc>
              <a:buFont typeface="Arial" panose="020B0604020202020204" pitchFamily="34" charset="0"/>
              <a:buChar char="•"/>
            </a:pPr>
            <a:r>
              <a:rPr lang="nl-BE" sz="2000" noProof="0">
                <a:solidFill>
                  <a:srgbClr val="1E699D"/>
                </a:solidFill>
                <a:latin typeface="Calibri"/>
                <a:ea typeface="Calibri"/>
                <a:cs typeface="Calibri"/>
              </a:rPr>
              <a:t>een lopend re-integratietraject (Codex) bij de preventieadviseur arbeidsarts </a:t>
            </a:r>
          </a:p>
          <a:p>
            <a:pPr marL="285750" lvl="1" indent="-285750">
              <a:lnSpc>
                <a:spcPct val="200000"/>
              </a:lnSpc>
              <a:buFont typeface="Arial" panose="020B0604020202020204" pitchFamily="34" charset="0"/>
              <a:buChar char="•"/>
            </a:pPr>
            <a:r>
              <a:rPr lang="nl-BE" sz="2000" noProof="0">
                <a:solidFill>
                  <a:srgbClr val="1E699D"/>
                </a:solidFill>
                <a:latin typeface="Calibri"/>
                <a:ea typeface="Calibri"/>
                <a:cs typeface="Calibri"/>
              </a:rPr>
              <a:t>toegelaten activiteit (art 100, §2 of 23bis)</a:t>
            </a:r>
          </a:p>
          <a:p>
            <a:pPr marL="285750" lvl="1" indent="-285750">
              <a:lnSpc>
                <a:spcPct val="220000"/>
              </a:lnSpc>
              <a:buFont typeface="Arial" panose="020B0604020202020204" pitchFamily="34" charset="0"/>
              <a:buChar char="•"/>
            </a:pPr>
            <a:r>
              <a:rPr lang="nl-BE" sz="2000" noProof="0">
                <a:solidFill>
                  <a:srgbClr val="1E699D"/>
                </a:solidFill>
                <a:latin typeface="Calibri"/>
                <a:ea typeface="Calibri"/>
                <a:cs typeface="Calibri"/>
              </a:rPr>
              <a:t>een door de adviserend arts goedgekeurd “Terug Naar Werk"-traject is lopende (traject opgestart op vraag van de verzekerde)</a:t>
            </a:r>
          </a:p>
          <a:p>
            <a:pPr lvl="1">
              <a:lnSpc>
                <a:spcPct val="120000"/>
              </a:lnSpc>
            </a:pPr>
            <a:endParaRPr lang="nl-BE" sz="2000" noProof="0">
              <a:solidFill>
                <a:srgbClr val="1E699D"/>
              </a:solidFill>
              <a:latin typeface="Calibri"/>
              <a:ea typeface="Calibri"/>
              <a:cs typeface="Calibri"/>
            </a:endParaRPr>
          </a:p>
          <a:p>
            <a:pPr marL="285750" lvl="1" indent="-285750">
              <a:lnSpc>
                <a:spcPct val="120000"/>
              </a:lnSpc>
              <a:buFont typeface="Arial" panose="020B0604020202020204" pitchFamily="34" charset="0"/>
              <a:buChar char="•"/>
            </a:pPr>
            <a:r>
              <a:rPr lang="nl-BE" sz="2000" noProof="0">
                <a:solidFill>
                  <a:srgbClr val="1E699D"/>
                </a:solidFill>
                <a:latin typeface="Calibri"/>
                <a:ea typeface="Calibri"/>
                <a:cs typeface="Calibri"/>
              </a:rPr>
              <a:t>een begin van de arbeidsongeschiktheid tijdens de periode van zes maanden voor de maand die volgt op de maand waarin de verzekerde de leeftijd van 66 jaar bereikt of bij een begin van de arbeidsongeschiktheid na de maand waarin de verzekerde de leeftijd van 66 jaar heeft bereikt</a:t>
            </a:r>
          </a:p>
        </p:txBody>
      </p:sp>
    </p:spTree>
    <p:extLst>
      <p:ext uri="{BB962C8B-B14F-4D97-AF65-F5344CB8AC3E}">
        <p14:creationId xmlns:p14="http://schemas.microsoft.com/office/powerpoint/2010/main" val="291902956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3E2BDD-77C1-F9BB-D470-AF6633947D91}"/>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280A75F3-B1ED-5913-6DCA-828F210268F9}"/>
              </a:ext>
            </a:extLst>
          </p:cNvPr>
          <p:cNvSpPr>
            <a:spLocks noGrp="1"/>
          </p:cNvSpPr>
          <p:nvPr>
            <p:ph idx="1"/>
          </p:nvPr>
        </p:nvSpPr>
        <p:spPr/>
        <p:txBody>
          <a:bodyPr lIns="91440" tIns="45720" rIns="91440" bIns="45720" anchor="t"/>
          <a:lstStyle/>
          <a:p>
            <a:pPr marL="0" indent="0">
              <a:buNone/>
            </a:pPr>
            <a:endParaRPr lang="nl-BE" noProof="0">
              <a:solidFill>
                <a:srgbClr val="00B0F0"/>
              </a:solidFill>
              <a:ea typeface="Calibri"/>
              <a:cs typeface="Calibri"/>
            </a:endParaRPr>
          </a:p>
          <a:p>
            <a:pPr marL="457200" lvl="1" indent="0">
              <a:buNone/>
            </a:pPr>
            <a:endParaRPr lang="nl-BE" noProof="0">
              <a:solidFill>
                <a:srgbClr val="00B0F0"/>
              </a:solidFill>
              <a:ea typeface="Calibri"/>
              <a:cs typeface="Calibri"/>
            </a:endParaRPr>
          </a:p>
        </p:txBody>
      </p:sp>
      <p:sp>
        <p:nvSpPr>
          <p:cNvPr id="3" name="Title 2">
            <a:extLst>
              <a:ext uri="{FF2B5EF4-FFF2-40B4-BE49-F238E27FC236}">
                <a16:creationId xmlns:a16="http://schemas.microsoft.com/office/drawing/2014/main" id="{ADBD61D6-73EA-8AD8-7BEC-5E3CF8A6F2B9}"/>
              </a:ext>
            </a:extLst>
          </p:cNvPr>
          <p:cNvSpPr>
            <a:spLocks noGrp="1"/>
          </p:cNvSpPr>
          <p:nvPr>
            <p:ph type="title"/>
          </p:nvPr>
        </p:nvSpPr>
        <p:spPr/>
        <p:txBody>
          <a:bodyPr lIns="91440" tIns="45720" rIns="91440" bIns="45720" anchor="t">
            <a:noAutofit/>
          </a:bodyPr>
          <a:lstStyle/>
          <a:p>
            <a:r>
              <a:rPr lang="nl-BE" sz="2800" noProof="0">
                <a:latin typeface="Futura Medium"/>
              </a:rPr>
              <a:t>3.3.</a:t>
            </a:r>
            <a:r>
              <a:rPr lang="nl-BE" sz="2800">
                <a:latin typeface="Futura Medium"/>
              </a:rPr>
              <a:t>b</a:t>
            </a:r>
            <a:r>
              <a:rPr lang="nl-BE" sz="2800" noProof="0">
                <a:latin typeface="Futura Medium"/>
              </a:rPr>
              <a:t>. </a:t>
            </a:r>
            <a:r>
              <a:rPr lang="nl-BE" sz="2800" noProof="0">
                <a:solidFill>
                  <a:schemeClr val="tx1"/>
                </a:solidFill>
                <a:latin typeface="Futura Medium"/>
              </a:rPr>
              <a:t>Mentale gezondheid: tweevoudig continuüm model (</a:t>
            </a:r>
            <a:r>
              <a:rPr lang="nl-BE" sz="2800" noProof="0" err="1">
                <a:solidFill>
                  <a:schemeClr val="tx1"/>
                </a:solidFill>
                <a:latin typeface="Futura Medium"/>
              </a:rPr>
              <a:t>Keyes</a:t>
            </a:r>
            <a:r>
              <a:rPr lang="nl-BE" sz="2800" noProof="0">
                <a:solidFill>
                  <a:schemeClr val="tx1"/>
                </a:solidFill>
                <a:latin typeface="Futura Medium"/>
              </a:rPr>
              <a:t>, 2005) </a:t>
            </a:r>
          </a:p>
        </p:txBody>
      </p:sp>
      <p:sp>
        <p:nvSpPr>
          <p:cNvPr id="4" name="Slide Number Placeholder 3">
            <a:extLst>
              <a:ext uri="{FF2B5EF4-FFF2-40B4-BE49-F238E27FC236}">
                <a16:creationId xmlns:a16="http://schemas.microsoft.com/office/drawing/2014/main" id="{3CE9C1CE-A682-6818-558A-451D94029DF8}"/>
              </a:ext>
            </a:extLst>
          </p:cNvPr>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FCF0D27-783A-4A41-A067-B898C8DC56C7}" type="slidenum">
              <a:rPr kumimoji="0" lang="nl-BE" sz="1200" b="0" i="0" u="none" strike="noStrike" kern="1200" cap="none" spc="0" normalizeH="0" baseline="0" noProof="0" smtClean="0">
                <a:ln>
                  <a:noFill/>
                </a:ln>
                <a:solidFill>
                  <a:srgbClr val="1E699D">
                    <a:lumMod val="50000"/>
                    <a:lumOff val="50000"/>
                  </a:srgb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a:t>
            </a:fld>
            <a:endParaRPr kumimoji="0" lang="nl-BE" sz="1200" b="0" i="0" u="none" strike="noStrike" kern="1200" cap="none" spc="0" normalizeH="0" baseline="0" noProof="0">
              <a:ln>
                <a:noFill/>
              </a:ln>
              <a:solidFill>
                <a:srgbClr val="1E699D">
                  <a:lumMod val="50000"/>
                  <a:lumOff val="50000"/>
                </a:srgbClr>
              </a:solidFill>
              <a:effectLst/>
              <a:uLnTx/>
              <a:uFillTx/>
              <a:latin typeface="Calibri"/>
              <a:ea typeface="+mn-ea"/>
              <a:cs typeface="+mn-cs"/>
            </a:endParaRPr>
          </a:p>
        </p:txBody>
      </p:sp>
      <p:grpSp>
        <p:nvGrpSpPr>
          <p:cNvPr id="9" name="Group 8">
            <a:extLst>
              <a:ext uri="{FF2B5EF4-FFF2-40B4-BE49-F238E27FC236}">
                <a16:creationId xmlns:a16="http://schemas.microsoft.com/office/drawing/2014/main" id="{7FE8BF78-7C49-3A44-3AEA-58A93A955392}"/>
              </a:ext>
            </a:extLst>
          </p:cNvPr>
          <p:cNvGrpSpPr/>
          <p:nvPr/>
        </p:nvGrpSpPr>
        <p:grpSpPr>
          <a:xfrm>
            <a:off x="3792831" y="2151369"/>
            <a:ext cx="4269730" cy="3186545"/>
            <a:chOff x="3801114" y="1704108"/>
            <a:chExt cx="4269730" cy="3186545"/>
          </a:xfrm>
        </p:grpSpPr>
        <p:cxnSp>
          <p:nvCxnSpPr>
            <p:cNvPr id="5" name="Straight Arrow Connector 4">
              <a:extLst>
                <a:ext uri="{FF2B5EF4-FFF2-40B4-BE49-F238E27FC236}">
                  <a16:creationId xmlns:a16="http://schemas.microsoft.com/office/drawing/2014/main" id="{178020DB-961E-E647-CBDA-0071352B3BCC}"/>
                </a:ext>
              </a:extLst>
            </p:cNvPr>
            <p:cNvCxnSpPr/>
            <p:nvPr/>
          </p:nvCxnSpPr>
          <p:spPr>
            <a:xfrm>
              <a:off x="5929745" y="1704108"/>
              <a:ext cx="4187" cy="3186545"/>
            </a:xfrm>
            <a:prstGeom prst="straightConnector1">
              <a:avLst/>
            </a:prstGeom>
            <a:ln>
              <a:solidFill>
                <a:srgbClr val="9BD5EF"/>
              </a:solidFill>
            </a:ln>
          </p:spPr>
          <p:style>
            <a:lnRef idx="3">
              <a:schemeClr val="dk1"/>
            </a:lnRef>
            <a:fillRef idx="0">
              <a:schemeClr val="dk1"/>
            </a:fillRef>
            <a:effectRef idx="2">
              <a:schemeClr val="dk1"/>
            </a:effectRef>
            <a:fontRef idx="minor">
              <a:schemeClr val="tx1"/>
            </a:fontRef>
          </p:style>
        </p:cxnSp>
        <p:cxnSp>
          <p:nvCxnSpPr>
            <p:cNvPr id="6" name="Straight Arrow Connector 5">
              <a:extLst>
                <a:ext uri="{FF2B5EF4-FFF2-40B4-BE49-F238E27FC236}">
                  <a16:creationId xmlns:a16="http://schemas.microsoft.com/office/drawing/2014/main" id="{5D228B07-A1C3-EEE3-6DFD-96E590319F26}"/>
                </a:ext>
              </a:extLst>
            </p:cNvPr>
            <p:cNvCxnSpPr>
              <a:cxnSpLocks/>
            </p:cNvCxnSpPr>
            <p:nvPr/>
          </p:nvCxnSpPr>
          <p:spPr>
            <a:xfrm>
              <a:off x="3801114" y="3252956"/>
              <a:ext cx="4269730" cy="57"/>
            </a:xfrm>
            <a:prstGeom prst="straightConnector1">
              <a:avLst/>
            </a:prstGeom>
            <a:ln>
              <a:solidFill>
                <a:schemeClr val="tx2">
                  <a:lumMod val="40000"/>
                  <a:lumOff val="60000"/>
                </a:schemeClr>
              </a:solidFill>
            </a:ln>
          </p:spPr>
          <p:style>
            <a:lnRef idx="3">
              <a:schemeClr val="dk1"/>
            </a:lnRef>
            <a:fillRef idx="0">
              <a:schemeClr val="dk1"/>
            </a:fillRef>
            <a:effectRef idx="2">
              <a:schemeClr val="dk1"/>
            </a:effectRef>
            <a:fontRef idx="minor">
              <a:schemeClr val="tx1"/>
            </a:fontRef>
          </p:style>
        </p:cxnSp>
      </p:grpSp>
      <p:sp>
        <p:nvSpPr>
          <p:cNvPr id="7" name="Rectangle: Rounded Corners 6">
            <a:extLst>
              <a:ext uri="{FF2B5EF4-FFF2-40B4-BE49-F238E27FC236}">
                <a16:creationId xmlns:a16="http://schemas.microsoft.com/office/drawing/2014/main" id="{2FB32BF1-72CF-4DBB-2932-9BDA1B1AD433}"/>
              </a:ext>
            </a:extLst>
          </p:cNvPr>
          <p:cNvSpPr/>
          <p:nvPr/>
        </p:nvSpPr>
        <p:spPr>
          <a:xfrm>
            <a:off x="4149586" y="1310459"/>
            <a:ext cx="3547515" cy="617128"/>
          </a:xfrm>
          <a:prstGeom prst="roundRect">
            <a:avLst/>
          </a:prstGeom>
          <a:solidFill>
            <a:srgbClr val="9BD5EF"/>
          </a:solidFill>
          <a:ln>
            <a:solidFill>
              <a:srgbClr val="9BD5E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BE" sz="1200" b="1" i="0" u="none" strike="noStrike" kern="1200" cap="none" spc="0" normalizeH="0" baseline="0" noProof="0">
                <a:ln>
                  <a:noFill/>
                </a:ln>
                <a:solidFill>
                  <a:srgbClr val="FFFFFF"/>
                </a:solidFill>
                <a:effectLst/>
                <a:uLnTx/>
                <a:uFillTx/>
                <a:latin typeface="Calibri"/>
                <a:ea typeface="Calibri"/>
                <a:cs typeface="Calibri"/>
              </a:rPr>
              <a:t>Hoge mentale gezondheid</a:t>
            </a:r>
          </a:p>
        </p:txBody>
      </p:sp>
      <p:sp>
        <p:nvSpPr>
          <p:cNvPr id="10" name="Rectangle: Rounded Corners 9">
            <a:extLst>
              <a:ext uri="{FF2B5EF4-FFF2-40B4-BE49-F238E27FC236}">
                <a16:creationId xmlns:a16="http://schemas.microsoft.com/office/drawing/2014/main" id="{D677B8B7-5059-E9CC-6AE1-3DF20EA4513E}"/>
              </a:ext>
            </a:extLst>
          </p:cNvPr>
          <p:cNvSpPr/>
          <p:nvPr/>
        </p:nvSpPr>
        <p:spPr>
          <a:xfrm>
            <a:off x="4149586" y="5559437"/>
            <a:ext cx="3547515" cy="617128"/>
          </a:xfrm>
          <a:prstGeom prst="roundRect">
            <a:avLst/>
          </a:prstGeom>
          <a:solidFill>
            <a:srgbClr val="9BD5EF"/>
          </a:solidFill>
          <a:ln>
            <a:solidFill>
              <a:srgbClr val="9BD5EF"/>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BE" sz="1200" b="1" i="0" u="none" strike="noStrike" kern="1200" cap="none" spc="0" normalizeH="0" baseline="0" noProof="0">
                <a:ln>
                  <a:noFill/>
                </a:ln>
                <a:solidFill>
                  <a:srgbClr val="FFFFFF"/>
                </a:solidFill>
                <a:effectLst/>
                <a:uLnTx/>
                <a:uFillTx/>
                <a:latin typeface="Calibri"/>
                <a:ea typeface="Calibri"/>
                <a:cs typeface="Calibri"/>
              </a:rPr>
              <a:t>Lage mentale gezondheid</a:t>
            </a:r>
          </a:p>
        </p:txBody>
      </p:sp>
      <p:sp>
        <p:nvSpPr>
          <p:cNvPr id="11" name="Rectangle: Rounded Corners 10">
            <a:extLst>
              <a:ext uri="{FF2B5EF4-FFF2-40B4-BE49-F238E27FC236}">
                <a16:creationId xmlns:a16="http://schemas.microsoft.com/office/drawing/2014/main" id="{E662BD2D-D40D-5F9A-4CBB-AE65E1C9C938}"/>
              </a:ext>
            </a:extLst>
          </p:cNvPr>
          <p:cNvSpPr/>
          <p:nvPr/>
        </p:nvSpPr>
        <p:spPr>
          <a:xfrm>
            <a:off x="8183216" y="3530197"/>
            <a:ext cx="2454211" cy="426628"/>
          </a:xfrm>
          <a:prstGeom prst="roundRect">
            <a:avLst/>
          </a:prstGeom>
          <a:solidFill>
            <a:schemeClr val="tx2">
              <a:lumMod val="40000"/>
              <a:lumOff val="60000"/>
            </a:schemeClr>
          </a:solidFill>
          <a:ln>
            <a:solidFill>
              <a:schemeClr val="tx2">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BE" sz="1200" b="1" i="0" u="none" strike="noStrike" kern="1200" cap="none" spc="0" normalizeH="0" baseline="0" noProof="0">
                <a:ln>
                  <a:noFill/>
                </a:ln>
                <a:solidFill>
                  <a:srgbClr val="1E699D"/>
                </a:solidFill>
                <a:effectLst/>
                <a:uLnTx/>
                <a:uFillTx/>
                <a:latin typeface="Calibri"/>
                <a:ea typeface="Calibri"/>
                <a:cs typeface="Calibri"/>
              </a:rPr>
              <a:t>Afwezigheid psychische problematiek</a:t>
            </a:r>
          </a:p>
        </p:txBody>
      </p:sp>
      <p:sp>
        <p:nvSpPr>
          <p:cNvPr id="12" name="Rectangle: Rounded Corners 11">
            <a:extLst>
              <a:ext uri="{FF2B5EF4-FFF2-40B4-BE49-F238E27FC236}">
                <a16:creationId xmlns:a16="http://schemas.microsoft.com/office/drawing/2014/main" id="{2F6F8A35-AA2A-9315-D80D-65F78AFB302C}"/>
              </a:ext>
            </a:extLst>
          </p:cNvPr>
          <p:cNvSpPr/>
          <p:nvPr/>
        </p:nvSpPr>
        <p:spPr>
          <a:xfrm>
            <a:off x="1242390" y="3530197"/>
            <a:ext cx="2454211" cy="426628"/>
          </a:xfrm>
          <a:prstGeom prst="roundRect">
            <a:avLst/>
          </a:prstGeom>
          <a:solidFill>
            <a:schemeClr val="tx2">
              <a:lumMod val="40000"/>
              <a:lumOff val="60000"/>
            </a:schemeClr>
          </a:solidFill>
          <a:ln>
            <a:solidFill>
              <a:schemeClr val="tx2">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BE" sz="1200" b="1" i="0" u="none" strike="noStrike" kern="1200" cap="none" spc="0" normalizeH="0" baseline="0" noProof="0">
                <a:ln>
                  <a:noFill/>
                </a:ln>
                <a:solidFill>
                  <a:srgbClr val="1E699D"/>
                </a:solidFill>
                <a:effectLst/>
                <a:uLnTx/>
                <a:uFillTx/>
                <a:latin typeface="Calibri"/>
                <a:ea typeface="Calibri"/>
                <a:cs typeface="Calibri"/>
              </a:rPr>
              <a:t>Aanwezigheid psychische problematiek </a:t>
            </a:r>
          </a:p>
        </p:txBody>
      </p:sp>
      <p:sp>
        <p:nvSpPr>
          <p:cNvPr id="13" name="TextBox 12">
            <a:extLst>
              <a:ext uri="{FF2B5EF4-FFF2-40B4-BE49-F238E27FC236}">
                <a16:creationId xmlns:a16="http://schemas.microsoft.com/office/drawing/2014/main" id="{0941451A-2125-DA94-2198-14176A6DB033}"/>
              </a:ext>
            </a:extLst>
          </p:cNvPr>
          <p:cNvSpPr txBox="1"/>
          <p:nvPr/>
        </p:nvSpPr>
        <p:spPr>
          <a:xfrm>
            <a:off x="2933700" y="2313708"/>
            <a:ext cx="2718954"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nl-BE" sz="1800" b="0" i="0" u="none" strike="noStrike" kern="1200" cap="none" spc="0" normalizeH="0" baseline="0" noProof="0">
                <a:ln>
                  <a:noFill/>
                </a:ln>
                <a:effectLst/>
                <a:uLnTx/>
                <a:uFillTx/>
                <a:latin typeface="Calibri"/>
                <a:ea typeface="Calibri"/>
                <a:cs typeface="Calibri"/>
              </a:rPr>
              <a:t>Bv. Hoge mentale gezondheid en psychisch probleem</a:t>
            </a:r>
          </a:p>
        </p:txBody>
      </p:sp>
      <p:sp>
        <p:nvSpPr>
          <p:cNvPr id="14" name="TextBox 13">
            <a:extLst>
              <a:ext uri="{FF2B5EF4-FFF2-40B4-BE49-F238E27FC236}">
                <a16:creationId xmlns:a16="http://schemas.microsoft.com/office/drawing/2014/main" id="{2C4DF54C-D9CF-3624-6E72-9B0669178898}"/>
              </a:ext>
            </a:extLst>
          </p:cNvPr>
          <p:cNvSpPr txBox="1"/>
          <p:nvPr/>
        </p:nvSpPr>
        <p:spPr>
          <a:xfrm>
            <a:off x="2703946" y="4144164"/>
            <a:ext cx="2948707"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nl-BE" sz="1800" b="0" i="0" u="none" strike="noStrike" kern="1200" cap="none" spc="0" normalizeH="0" baseline="0" noProof="0">
                <a:ln>
                  <a:noFill/>
                </a:ln>
                <a:effectLst/>
                <a:uLnTx/>
                <a:uFillTx/>
                <a:latin typeface="Calibri"/>
                <a:ea typeface="Calibri"/>
                <a:cs typeface="Calibri"/>
              </a:rPr>
              <a:t>Bv. Lage mentale gezondheid en één of meerdere psychische problemen</a:t>
            </a:r>
          </a:p>
        </p:txBody>
      </p:sp>
      <p:sp>
        <p:nvSpPr>
          <p:cNvPr id="15" name="TextBox 14">
            <a:extLst>
              <a:ext uri="{FF2B5EF4-FFF2-40B4-BE49-F238E27FC236}">
                <a16:creationId xmlns:a16="http://schemas.microsoft.com/office/drawing/2014/main" id="{5E43CE37-3533-BFAE-3982-C78D8A5CE5C2}"/>
              </a:ext>
            </a:extLst>
          </p:cNvPr>
          <p:cNvSpPr txBox="1"/>
          <p:nvPr/>
        </p:nvSpPr>
        <p:spPr>
          <a:xfrm>
            <a:off x="6281680" y="2313707"/>
            <a:ext cx="2767069"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BE" sz="1800" b="0" i="0" u="none" strike="noStrike" kern="1200" cap="none" spc="0" normalizeH="0" baseline="0" noProof="0">
                <a:ln>
                  <a:noFill/>
                </a:ln>
                <a:effectLst/>
                <a:uLnTx/>
                <a:uFillTx/>
                <a:latin typeface="Calibri"/>
                <a:ea typeface="Calibri"/>
                <a:cs typeface="Calibri"/>
              </a:rPr>
              <a:t>Bv. Hoge mentale gezondheid en geen psychisch probleem</a:t>
            </a:r>
          </a:p>
        </p:txBody>
      </p:sp>
      <p:sp>
        <p:nvSpPr>
          <p:cNvPr id="16" name="TextBox 15">
            <a:extLst>
              <a:ext uri="{FF2B5EF4-FFF2-40B4-BE49-F238E27FC236}">
                <a16:creationId xmlns:a16="http://schemas.microsoft.com/office/drawing/2014/main" id="{C456597C-75C3-4146-27B6-8D39D09ECAF6}"/>
              </a:ext>
            </a:extLst>
          </p:cNvPr>
          <p:cNvSpPr txBox="1"/>
          <p:nvPr/>
        </p:nvSpPr>
        <p:spPr>
          <a:xfrm>
            <a:off x="6186252" y="4249985"/>
            <a:ext cx="3190065"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nl-BE" sz="1800" b="0" i="0" u="none" strike="noStrike" kern="1200" cap="none" spc="0" normalizeH="0" baseline="0" noProof="0">
                <a:ln>
                  <a:noFill/>
                </a:ln>
                <a:effectLst/>
                <a:uLnTx/>
                <a:uFillTx/>
                <a:latin typeface="Calibri"/>
                <a:ea typeface="Calibri"/>
                <a:cs typeface="Calibri"/>
              </a:rPr>
              <a:t>Bv. Lage mentale gezondheid en geen psychisch probleem</a:t>
            </a:r>
          </a:p>
        </p:txBody>
      </p:sp>
      <p:sp>
        <p:nvSpPr>
          <p:cNvPr id="8" name="Rechthoek 7">
            <a:extLst>
              <a:ext uri="{FF2B5EF4-FFF2-40B4-BE49-F238E27FC236}">
                <a16:creationId xmlns:a16="http://schemas.microsoft.com/office/drawing/2014/main" id="{2C0CC3DE-69F4-20B6-2ABC-F3BC039B88FB}"/>
              </a:ext>
            </a:extLst>
          </p:cNvPr>
          <p:cNvSpPr>
            <a:spLocks noGrp="1" noRot="1" noMove="1" noResize="1" noEditPoints="1" noAdjustHandles="1" noChangeArrowheads="1" noChangeShapeType="1"/>
          </p:cNvSpPr>
          <p:nvPr/>
        </p:nvSpPr>
        <p:spPr>
          <a:xfrm>
            <a:off x="72736" y="5770740"/>
            <a:ext cx="2192482" cy="987136"/>
          </a:xfrm>
          <a:prstGeom prst="rect">
            <a:avLst/>
          </a:prstGeom>
          <a:solidFill>
            <a:schemeClr val="bg1"/>
          </a:solidFill>
          <a:ln>
            <a:solidFill>
              <a:schemeClr val="bg1"/>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BE" sz="1800" b="0" i="0" u="none" strike="noStrike" kern="1200" cap="none" spc="0" normalizeH="0" baseline="0" noProof="0">
              <a:ln>
                <a:noFill/>
              </a:ln>
              <a:solidFill>
                <a:srgbClr val="FFFFFF"/>
              </a:solidFill>
              <a:effectLst/>
              <a:uLnTx/>
              <a:uFillTx/>
              <a:latin typeface="Calibri"/>
              <a:ea typeface="+mn-ea"/>
              <a:cs typeface="+mn-cs"/>
            </a:endParaRPr>
          </a:p>
        </p:txBody>
      </p:sp>
      <p:sp>
        <p:nvSpPr>
          <p:cNvPr id="21" name="Tekstvak 20">
            <a:extLst>
              <a:ext uri="{FF2B5EF4-FFF2-40B4-BE49-F238E27FC236}">
                <a16:creationId xmlns:a16="http://schemas.microsoft.com/office/drawing/2014/main" id="{990329F4-1B81-D1B5-94FC-51EDBBA5B176}"/>
              </a:ext>
            </a:extLst>
          </p:cNvPr>
          <p:cNvSpPr txBox="1"/>
          <p:nvPr/>
        </p:nvSpPr>
        <p:spPr>
          <a:xfrm>
            <a:off x="1062789" y="1544052"/>
            <a:ext cx="100263" cy="6015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BE" sz="1800" b="0" i="0" u="none" strike="noStrike" kern="1200" cap="none" spc="0" normalizeH="0" baseline="0" noProof="0">
              <a:ln>
                <a:noFill/>
              </a:ln>
              <a:solidFill>
                <a:srgbClr val="1E699D"/>
              </a:solidFill>
              <a:effectLst/>
              <a:uLnTx/>
              <a:uFillTx/>
              <a:latin typeface="Calibri"/>
              <a:ea typeface="+mn-ea"/>
              <a:cs typeface="+mn-cs"/>
            </a:endParaRPr>
          </a:p>
        </p:txBody>
      </p:sp>
    </p:spTree>
    <p:extLst>
      <p:ext uri="{BB962C8B-B14F-4D97-AF65-F5344CB8AC3E}">
        <p14:creationId xmlns:p14="http://schemas.microsoft.com/office/powerpoint/2010/main" val="2098085865"/>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hoek 3">
            <a:extLst>
              <a:ext uri="{FF2B5EF4-FFF2-40B4-BE49-F238E27FC236}">
                <a16:creationId xmlns:a16="http://schemas.microsoft.com/office/drawing/2014/main" id="{485C07B6-8623-0F03-D641-515895F93EC9}"/>
              </a:ext>
            </a:extLst>
          </p:cNvPr>
          <p:cNvSpPr>
            <a:spLocks noGrp="1" noRot="1" noMove="1" noResize="1" noEditPoints="1" noAdjustHandles="1" noChangeArrowheads="1" noChangeShapeType="1"/>
          </p:cNvSpPr>
          <p:nvPr/>
        </p:nvSpPr>
        <p:spPr>
          <a:xfrm>
            <a:off x="72736" y="5770740"/>
            <a:ext cx="2192482" cy="987136"/>
          </a:xfrm>
          <a:prstGeom prst="rect">
            <a:avLst/>
          </a:prstGeom>
          <a:solidFill>
            <a:schemeClr val="bg1"/>
          </a:solidFill>
          <a:ln>
            <a:solidFill>
              <a:schemeClr val="bg1"/>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nl-BE" noProof="0"/>
          </a:p>
        </p:txBody>
      </p:sp>
      <p:sp>
        <p:nvSpPr>
          <p:cNvPr id="2" name="Titre 1">
            <a:extLst>
              <a:ext uri="{FF2B5EF4-FFF2-40B4-BE49-F238E27FC236}">
                <a16:creationId xmlns:a16="http://schemas.microsoft.com/office/drawing/2014/main" id="{09891B2B-ACCB-0097-91A0-49459A7EBE2C}"/>
              </a:ext>
            </a:extLst>
          </p:cNvPr>
          <p:cNvSpPr>
            <a:spLocks noGrp="1"/>
          </p:cNvSpPr>
          <p:nvPr>
            <p:ph type="title"/>
          </p:nvPr>
        </p:nvSpPr>
        <p:spPr>
          <a:xfrm>
            <a:off x="609480" y="273600"/>
            <a:ext cx="10972440" cy="1144800"/>
          </a:xfrm>
        </p:spPr>
        <p:txBody>
          <a:bodyPr/>
          <a:lstStyle/>
          <a:p>
            <a:r>
              <a:rPr lang="nl-BE" sz="2800" noProof="0">
                <a:solidFill>
                  <a:srgbClr val="1E699D"/>
                </a:solidFill>
                <a:latin typeface="Futura Medium"/>
              </a:rPr>
              <a:t>7. Tijdlijn arbeidsongeschiktheid: </a:t>
            </a:r>
            <a:r>
              <a:rPr lang="nl-BE" sz="2800" noProof="0">
                <a:solidFill>
                  <a:srgbClr val="C00000"/>
                </a:solidFill>
                <a:latin typeface="Futura Medium"/>
              </a:rPr>
              <a:t>stap 3</a:t>
            </a:r>
          </a:p>
        </p:txBody>
      </p:sp>
      <p:sp>
        <p:nvSpPr>
          <p:cNvPr id="3" name="Sous-titre 2">
            <a:extLst>
              <a:ext uri="{FF2B5EF4-FFF2-40B4-BE49-F238E27FC236}">
                <a16:creationId xmlns:a16="http://schemas.microsoft.com/office/drawing/2014/main" id="{ADF71F0B-6E49-2BA8-EF68-9069522E3FEF}"/>
              </a:ext>
            </a:extLst>
          </p:cNvPr>
          <p:cNvSpPr>
            <a:spLocks noGrp="1"/>
          </p:cNvSpPr>
          <p:nvPr>
            <p:ph type="subTitle"/>
          </p:nvPr>
        </p:nvSpPr>
        <p:spPr>
          <a:xfrm>
            <a:off x="609480" y="890149"/>
            <a:ext cx="10158047" cy="2538851"/>
          </a:xfrm>
        </p:spPr>
        <p:txBody>
          <a:bodyPr/>
          <a:lstStyle/>
          <a:p>
            <a:r>
              <a:rPr lang="nl-BE" sz="2000" noProof="0">
                <a:solidFill>
                  <a:srgbClr val="1E699D"/>
                </a:solidFill>
                <a:latin typeface="Calibri" panose="020F0502020204030204" pitchFamily="34" charset="0"/>
                <a:cs typeface="Calibri" panose="020F0502020204030204" pitchFamily="34" charset="0"/>
              </a:rPr>
              <a:t>Terugzending van de QMV </a:t>
            </a:r>
            <a:r>
              <a:rPr lang="nl-BE" sz="2000" b="1" noProof="0">
                <a:solidFill>
                  <a:srgbClr val="1E699D"/>
                </a:solidFill>
                <a:latin typeface="Calibri" panose="020F0502020204030204" pitchFamily="34" charset="0"/>
                <a:cs typeface="Calibri" panose="020F0502020204030204" pitchFamily="34" charset="0"/>
              </a:rPr>
              <a:t>binnen 2 weken.</a:t>
            </a:r>
            <a:endParaRPr lang="nl-BE" sz="2000" noProof="0">
              <a:solidFill>
                <a:srgbClr val="1E699D"/>
              </a:solidFill>
              <a:latin typeface="Calibri" panose="020F0502020204030204" pitchFamily="34" charset="0"/>
              <a:cs typeface="Calibri" panose="020F0502020204030204" pitchFamily="34" charset="0"/>
            </a:endParaRPr>
          </a:p>
          <a:p>
            <a:endParaRPr lang="nl-BE" sz="2000" noProof="0">
              <a:solidFill>
                <a:srgbClr val="1E699D"/>
              </a:solidFill>
              <a:latin typeface="Calibri" panose="020F0502020204030204" pitchFamily="34" charset="0"/>
              <a:cs typeface="Calibri" panose="020F0502020204030204" pitchFamily="34" charset="0"/>
            </a:endParaRPr>
          </a:p>
          <a:p>
            <a:pPr lvl="1"/>
            <a:endParaRPr lang="nl-BE" noProof="0"/>
          </a:p>
        </p:txBody>
      </p:sp>
    </p:spTree>
    <p:extLst>
      <p:ext uri="{BB962C8B-B14F-4D97-AF65-F5344CB8AC3E}">
        <p14:creationId xmlns:p14="http://schemas.microsoft.com/office/powerpoint/2010/main" val="2653920553"/>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hoek 3">
            <a:extLst>
              <a:ext uri="{FF2B5EF4-FFF2-40B4-BE49-F238E27FC236}">
                <a16:creationId xmlns:a16="http://schemas.microsoft.com/office/drawing/2014/main" id="{7B944A74-1C2B-494B-438D-23ED2FE37F27}"/>
              </a:ext>
            </a:extLst>
          </p:cNvPr>
          <p:cNvSpPr>
            <a:spLocks noGrp="1" noRot="1" noMove="1" noResize="1" noEditPoints="1" noAdjustHandles="1" noChangeArrowheads="1" noChangeShapeType="1"/>
          </p:cNvSpPr>
          <p:nvPr/>
        </p:nvSpPr>
        <p:spPr>
          <a:xfrm>
            <a:off x="72736" y="5770740"/>
            <a:ext cx="2192482" cy="987136"/>
          </a:xfrm>
          <a:prstGeom prst="rect">
            <a:avLst/>
          </a:prstGeom>
          <a:solidFill>
            <a:schemeClr val="bg1"/>
          </a:solidFill>
          <a:ln>
            <a:solidFill>
              <a:schemeClr val="bg1"/>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nl-BE" noProof="0"/>
          </a:p>
        </p:txBody>
      </p:sp>
      <p:sp>
        <p:nvSpPr>
          <p:cNvPr id="2" name="Titre 1">
            <a:extLst>
              <a:ext uri="{FF2B5EF4-FFF2-40B4-BE49-F238E27FC236}">
                <a16:creationId xmlns:a16="http://schemas.microsoft.com/office/drawing/2014/main" id="{28F75A9E-F44C-D377-DD81-410E7D9CF9D4}"/>
              </a:ext>
            </a:extLst>
          </p:cNvPr>
          <p:cNvSpPr>
            <a:spLocks noGrp="1"/>
          </p:cNvSpPr>
          <p:nvPr>
            <p:ph type="title"/>
          </p:nvPr>
        </p:nvSpPr>
        <p:spPr/>
        <p:txBody>
          <a:bodyPr/>
          <a:lstStyle/>
          <a:p>
            <a:r>
              <a:rPr lang="nl-BE" sz="2800" noProof="0">
                <a:solidFill>
                  <a:srgbClr val="1E699D"/>
                </a:solidFill>
                <a:latin typeface="Futura Medium"/>
              </a:rPr>
              <a:t>7. Tijdlijn arbeidsongeschiktheid: </a:t>
            </a:r>
            <a:r>
              <a:rPr lang="nl-BE" sz="2800" noProof="0">
                <a:solidFill>
                  <a:srgbClr val="C00000"/>
                </a:solidFill>
                <a:latin typeface="Futura Medium"/>
              </a:rPr>
              <a:t>stap 4</a:t>
            </a:r>
          </a:p>
        </p:txBody>
      </p:sp>
      <p:sp>
        <p:nvSpPr>
          <p:cNvPr id="3" name="Sous-titre 2">
            <a:extLst>
              <a:ext uri="{FF2B5EF4-FFF2-40B4-BE49-F238E27FC236}">
                <a16:creationId xmlns:a16="http://schemas.microsoft.com/office/drawing/2014/main" id="{0683EBA7-4CF8-A96B-24E1-E029A1669E26}"/>
              </a:ext>
            </a:extLst>
          </p:cNvPr>
          <p:cNvSpPr>
            <a:spLocks noGrp="1"/>
          </p:cNvSpPr>
          <p:nvPr>
            <p:ph type="subTitle"/>
          </p:nvPr>
        </p:nvSpPr>
        <p:spPr>
          <a:xfrm>
            <a:off x="609480" y="1340427"/>
            <a:ext cx="10972440" cy="2805569"/>
          </a:xfrm>
        </p:spPr>
        <p:txBody>
          <a:bodyPr/>
          <a:lstStyle/>
          <a:p>
            <a:r>
              <a:rPr lang="nl-BE" sz="2000" noProof="0">
                <a:solidFill>
                  <a:srgbClr val="1E699D"/>
                </a:solidFill>
                <a:effectLst/>
                <a:latin typeface="Calibri"/>
                <a:ea typeface="Calibri"/>
                <a:cs typeface="Calibri"/>
              </a:rPr>
              <a:t>Organisatie van </a:t>
            </a:r>
            <a:r>
              <a:rPr lang="nl-BE" sz="2000" noProof="0">
                <a:solidFill>
                  <a:srgbClr val="1E699D"/>
                </a:solidFill>
                <a:latin typeface="Calibri"/>
                <a:ea typeface="Calibri"/>
                <a:cs typeface="Calibri"/>
              </a:rPr>
              <a:t>een fysiek </a:t>
            </a:r>
            <a:r>
              <a:rPr lang="nl-BE" sz="2000" noProof="0">
                <a:solidFill>
                  <a:srgbClr val="1E699D"/>
                </a:solidFill>
                <a:effectLst/>
                <a:latin typeface="Calibri"/>
                <a:ea typeface="Calibri"/>
                <a:cs typeface="Calibri"/>
              </a:rPr>
              <a:t>contact tussen de adviserend arts of </a:t>
            </a:r>
            <a:r>
              <a:rPr lang="nl-BE" sz="2000" noProof="0">
                <a:solidFill>
                  <a:srgbClr val="1E699D"/>
                </a:solidFill>
                <a:latin typeface="Calibri"/>
                <a:ea typeface="Calibri"/>
                <a:cs typeface="Calibri"/>
              </a:rPr>
              <a:t>medeweker </a:t>
            </a:r>
            <a:r>
              <a:rPr lang="nl-BE" sz="2000" noProof="0">
                <a:solidFill>
                  <a:srgbClr val="1E699D"/>
                </a:solidFill>
                <a:effectLst/>
                <a:latin typeface="Calibri"/>
                <a:ea typeface="Calibri"/>
                <a:cs typeface="Calibri"/>
              </a:rPr>
              <a:t>van het multidisciplinair team en </a:t>
            </a:r>
            <a:r>
              <a:rPr lang="nl-BE" sz="2000" noProof="0">
                <a:solidFill>
                  <a:srgbClr val="1E699D"/>
                </a:solidFill>
                <a:latin typeface="Calibri"/>
                <a:ea typeface="Calibri"/>
                <a:cs typeface="Calibri"/>
              </a:rPr>
              <a:t>de verzekerde</a:t>
            </a:r>
            <a:r>
              <a:rPr lang="nl-BE" sz="2000" noProof="0">
                <a:solidFill>
                  <a:srgbClr val="1E699D"/>
                </a:solidFill>
                <a:effectLst/>
                <a:latin typeface="Calibri"/>
                <a:ea typeface="Calibri"/>
                <a:cs typeface="Calibri"/>
              </a:rPr>
              <a:t>, </a:t>
            </a:r>
            <a:r>
              <a:rPr lang="nl-BE" sz="2000" b="1" noProof="0">
                <a:solidFill>
                  <a:srgbClr val="1E699D"/>
                </a:solidFill>
                <a:effectLst/>
                <a:latin typeface="Calibri"/>
                <a:ea typeface="Calibri"/>
                <a:cs typeface="Calibri"/>
              </a:rPr>
              <a:t>uiterlijk op de laatste dag van de vierde maand </a:t>
            </a:r>
            <a:r>
              <a:rPr lang="nl-BE" sz="2000" noProof="0">
                <a:solidFill>
                  <a:srgbClr val="1E699D"/>
                </a:solidFill>
                <a:effectLst/>
                <a:latin typeface="Calibri"/>
                <a:ea typeface="Calibri"/>
                <a:cs typeface="Calibri"/>
              </a:rPr>
              <a:t>van arbeidsongeschiktheid: beoordeling van de arbeidsongeschiktheid </a:t>
            </a:r>
            <a:r>
              <a:rPr lang="nl-BE" sz="2000" u="sng" noProof="0">
                <a:solidFill>
                  <a:srgbClr val="1E699D"/>
                </a:solidFill>
                <a:effectLst/>
                <a:latin typeface="Calibri"/>
                <a:ea typeface="Calibri"/>
                <a:cs typeface="Calibri"/>
              </a:rPr>
              <a:t>en het verstrekken van informatie over de verschillende mogelijkheden tot re-integratie. </a:t>
            </a:r>
            <a:endParaRPr lang="nl-BE" sz="2000" noProof="0">
              <a:solidFill>
                <a:srgbClr val="000000"/>
              </a:solidFill>
              <a:effectLst/>
              <a:latin typeface="Arial"/>
              <a:ea typeface="Calibri" panose="020F0502020204030204" pitchFamily="34" charset="0"/>
              <a:cs typeface="Calibri"/>
            </a:endParaRPr>
          </a:p>
        </p:txBody>
      </p:sp>
    </p:spTree>
    <p:extLst>
      <p:ext uri="{BB962C8B-B14F-4D97-AF65-F5344CB8AC3E}">
        <p14:creationId xmlns:p14="http://schemas.microsoft.com/office/powerpoint/2010/main" val="2175806487"/>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hoek 3">
            <a:extLst>
              <a:ext uri="{FF2B5EF4-FFF2-40B4-BE49-F238E27FC236}">
                <a16:creationId xmlns:a16="http://schemas.microsoft.com/office/drawing/2014/main" id="{59460790-53E7-E1D7-0A8D-A87BE4E4FA7B}"/>
              </a:ext>
            </a:extLst>
          </p:cNvPr>
          <p:cNvSpPr>
            <a:spLocks noGrp="1" noRot="1" noMove="1" noResize="1" noEditPoints="1" noAdjustHandles="1" noChangeArrowheads="1" noChangeShapeType="1"/>
          </p:cNvSpPr>
          <p:nvPr/>
        </p:nvSpPr>
        <p:spPr>
          <a:xfrm>
            <a:off x="72736" y="5770740"/>
            <a:ext cx="2192482" cy="987136"/>
          </a:xfrm>
          <a:prstGeom prst="rect">
            <a:avLst/>
          </a:prstGeom>
          <a:solidFill>
            <a:schemeClr val="bg1"/>
          </a:solidFill>
          <a:ln>
            <a:solidFill>
              <a:schemeClr val="bg1"/>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nl-BE" noProof="0"/>
          </a:p>
        </p:txBody>
      </p:sp>
      <p:sp>
        <p:nvSpPr>
          <p:cNvPr id="2" name="Titre 1">
            <a:extLst>
              <a:ext uri="{FF2B5EF4-FFF2-40B4-BE49-F238E27FC236}">
                <a16:creationId xmlns:a16="http://schemas.microsoft.com/office/drawing/2014/main" id="{6A3ECEAF-C659-51F9-5013-BE532D1208A4}"/>
              </a:ext>
            </a:extLst>
          </p:cNvPr>
          <p:cNvSpPr>
            <a:spLocks noGrp="1"/>
          </p:cNvSpPr>
          <p:nvPr>
            <p:ph type="title"/>
          </p:nvPr>
        </p:nvSpPr>
        <p:spPr/>
        <p:txBody>
          <a:bodyPr/>
          <a:lstStyle/>
          <a:p>
            <a:r>
              <a:rPr lang="nl-BE" sz="2800" noProof="0">
                <a:solidFill>
                  <a:srgbClr val="1E699D"/>
                </a:solidFill>
                <a:latin typeface="Futura Medium"/>
              </a:rPr>
              <a:t>7. Tijdlijn arbeidsongeschiktheid: </a:t>
            </a:r>
            <a:r>
              <a:rPr lang="nl-BE" sz="2800" noProof="0">
                <a:solidFill>
                  <a:srgbClr val="C00000"/>
                </a:solidFill>
                <a:latin typeface="Futura Medium"/>
              </a:rPr>
              <a:t>stap 5</a:t>
            </a:r>
          </a:p>
        </p:txBody>
      </p:sp>
      <p:sp>
        <p:nvSpPr>
          <p:cNvPr id="3" name="Sous-titre 2">
            <a:extLst>
              <a:ext uri="{FF2B5EF4-FFF2-40B4-BE49-F238E27FC236}">
                <a16:creationId xmlns:a16="http://schemas.microsoft.com/office/drawing/2014/main" id="{45C6ABB2-5D0A-D76E-D70B-DA7ACD8C8B5B}"/>
              </a:ext>
            </a:extLst>
          </p:cNvPr>
          <p:cNvSpPr>
            <a:spLocks noGrp="1"/>
          </p:cNvSpPr>
          <p:nvPr>
            <p:ph type="subTitle"/>
          </p:nvPr>
        </p:nvSpPr>
        <p:spPr>
          <a:xfrm>
            <a:off x="609480" y="1300063"/>
            <a:ext cx="10972440" cy="4214329"/>
          </a:xfrm>
        </p:spPr>
        <p:txBody>
          <a:bodyPr/>
          <a:lstStyle/>
          <a:p>
            <a:endParaRPr lang="nl-BE" sz="2000" noProof="0">
              <a:solidFill>
                <a:srgbClr val="1E699D"/>
              </a:solidFill>
              <a:latin typeface="Calibri" panose="020F0502020204030204" pitchFamily="34" charset="0"/>
              <a:cs typeface="Calibri" panose="020F0502020204030204" pitchFamily="34" charset="0"/>
            </a:endParaRPr>
          </a:p>
          <a:p>
            <a:r>
              <a:rPr lang="nl-BE" sz="2000" noProof="0">
                <a:solidFill>
                  <a:srgbClr val="1E699D"/>
                </a:solidFill>
                <a:latin typeface="Calibri"/>
                <a:cs typeface="Calibri"/>
              </a:rPr>
              <a:t>Inschatting van de restcapaciteiten (arbeidspotentieel) door de adviserend arts of de medewerker van het multidisciplinaire team, eventueel in samenwerking met de TNW-C.</a:t>
            </a:r>
          </a:p>
          <a:p>
            <a:endParaRPr lang="nl-BE" sz="2000" u="sng" noProof="0">
              <a:solidFill>
                <a:srgbClr val="1E699D"/>
              </a:solidFill>
              <a:latin typeface="Calibri" panose="020F0502020204030204" pitchFamily="34" charset="0"/>
              <a:cs typeface="Calibri" panose="020F0502020204030204" pitchFamily="34" charset="0"/>
            </a:endParaRPr>
          </a:p>
          <a:p>
            <a:r>
              <a:rPr lang="nl-BE" sz="2000" u="sng" noProof="0">
                <a:solidFill>
                  <a:srgbClr val="1E699D"/>
                </a:solidFill>
                <a:latin typeface="Calibri"/>
                <a:cs typeface="Calibri"/>
              </a:rPr>
              <a:t>Tenzij:</a:t>
            </a:r>
          </a:p>
          <a:p>
            <a:endParaRPr lang="nl-BE" sz="2000" noProof="0">
              <a:solidFill>
                <a:srgbClr val="1E699D"/>
              </a:solidFill>
              <a:latin typeface="Calibri" panose="020F0502020204030204" pitchFamily="34" charset="0"/>
              <a:cs typeface="Calibri" panose="020F0502020204030204" pitchFamily="34" charset="0"/>
            </a:endParaRPr>
          </a:p>
          <a:p>
            <a:pPr marL="285750" lvl="3" indent="-285750">
              <a:buFont typeface="Arial" panose="020B0604020202020204" pitchFamily="34" charset="0"/>
              <a:buChar char="•"/>
            </a:pPr>
            <a:r>
              <a:rPr lang="nl-BE" sz="2000" noProof="0">
                <a:solidFill>
                  <a:srgbClr val="1E699D"/>
                </a:solidFill>
                <a:latin typeface="Calibri"/>
                <a:ea typeface="Calibri"/>
                <a:cs typeface="Calibri"/>
              </a:rPr>
              <a:t>Codex re-integratietraject lopende bij de arbeidsarts</a:t>
            </a:r>
          </a:p>
          <a:p>
            <a:pPr marL="285750" lvl="3" indent="-285750">
              <a:buFont typeface="Arial" panose="020B0604020202020204" pitchFamily="34" charset="0"/>
              <a:buChar char="•"/>
            </a:pPr>
            <a:r>
              <a:rPr lang="nl-BE" sz="2000" noProof="0">
                <a:solidFill>
                  <a:srgbClr val="1E699D"/>
                </a:solidFill>
                <a:latin typeface="Calibri"/>
                <a:ea typeface="Calibri"/>
                <a:cs typeface="Calibri"/>
              </a:rPr>
              <a:t>Aangepast werk lopende, met toestemming van de adviserend arts</a:t>
            </a:r>
          </a:p>
          <a:p>
            <a:pPr marL="285750" lvl="3" indent="-285750">
              <a:buFont typeface="Arial" panose="020B0604020202020204" pitchFamily="34" charset="0"/>
              <a:buChar char="•"/>
            </a:pPr>
            <a:r>
              <a:rPr lang="nl-BE" sz="2000" noProof="0">
                <a:solidFill>
                  <a:srgbClr val="1E699D"/>
                </a:solidFill>
                <a:latin typeface="Calibri"/>
                <a:ea typeface="Calibri"/>
                <a:cs typeface="Calibri"/>
              </a:rPr>
              <a:t>Terug Naar Werk-traject lopende, met toestemming van de adviserend arts</a:t>
            </a:r>
          </a:p>
          <a:p>
            <a:pPr marL="285750" lvl="3" indent="-285750">
              <a:buFont typeface="Arial" panose="020B0604020202020204" pitchFamily="34" charset="0"/>
              <a:buChar char="•"/>
            </a:pPr>
            <a:r>
              <a:rPr lang="nl-BE" sz="2000" noProof="0">
                <a:solidFill>
                  <a:srgbClr val="1E699D"/>
                </a:solidFill>
                <a:latin typeface="Calibri"/>
                <a:ea typeface="Calibri"/>
                <a:cs typeface="Calibri"/>
              </a:rPr>
              <a:t>Terug Naar Werk-traject opgestart op vraag van de verzekerde is lopende, met toestemming van de adviserend arts</a:t>
            </a:r>
          </a:p>
          <a:p>
            <a:pPr marL="285750" lvl="3" indent="-285750">
              <a:buFont typeface="Arial" panose="020B0604020202020204" pitchFamily="34" charset="0"/>
              <a:buChar char="•"/>
            </a:pPr>
            <a:r>
              <a:rPr lang="nl-BE" sz="2000" noProof="0">
                <a:solidFill>
                  <a:srgbClr val="1E699D"/>
                </a:solidFill>
                <a:latin typeface="Calibri"/>
                <a:ea typeface="Calibri"/>
                <a:cs typeface="Calibri"/>
              </a:rPr>
              <a:t>Een begin van de arbeidsongeschiktheid tijdens de periode van zes maanden voor de maand die volgt op de maand waarin de verzekerde de leeftijd van 66 jaar bereikt of bij een begin van de arbeidsongeschiktheid na de maand waarin de verzekerde de leeftijd van 66 jaar heeft bereikt</a:t>
            </a:r>
          </a:p>
          <a:p>
            <a:pPr marL="285750" lvl="3" indent="-285750">
              <a:lnSpc>
                <a:spcPct val="200000"/>
              </a:lnSpc>
              <a:buFont typeface="Arial" panose="020B0604020202020204" pitchFamily="34" charset="0"/>
              <a:buChar char="•"/>
            </a:pPr>
            <a:endParaRPr lang="nl-BE" sz="2000" noProof="0">
              <a:solidFill>
                <a:srgbClr val="1E699D"/>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804524295"/>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hoek 3">
            <a:extLst>
              <a:ext uri="{FF2B5EF4-FFF2-40B4-BE49-F238E27FC236}">
                <a16:creationId xmlns:a16="http://schemas.microsoft.com/office/drawing/2014/main" id="{4A5DA513-E34A-5675-46CE-F013B187A0D4}"/>
              </a:ext>
            </a:extLst>
          </p:cNvPr>
          <p:cNvSpPr>
            <a:spLocks noGrp="1" noRot="1" noMove="1" noResize="1" noEditPoints="1" noAdjustHandles="1" noChangeArrowheads="1" noChangeShapeType="1"/>
          </p:cNvSpPr>
          <p:nvPr/>
        </p:nvSpPr>
        <p:spPr>
          <a:xfrm>
            <a:off x="72736" y="5770740"/>
            <a:ext cx="2192482" cy="987136"/>
          </a:xfrm>
          <a:prstGeom prst="rect">
            <a:avLst/>
          </a:prstGeom>
          <a:solidFill>
            <a:schemeClr val="bg1"/>
          </a:solidFill>
          <a:ln>
            <a:solidFill>
              <a:schemeClr val="bg1"/>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nl-BE" noProof="0"/>
          </a:p>
        </p:txBody>
      </p:sp>
      <p:sp>
        <p:nvSpPr>
          <p:cNvPr id="2" name="Titre 1">
            <a:extLst>
              <a:ext uri="{FF2B5EF4-FFF2-40B4-BE49-F238E27FC236}">
                <a16:creationId xmlns:a16="http://schemas.microsoft.com/office/drawing/2014/main" id="{4FE0B577-88F8-4E20-D8E8-680A335A5B45}"/>
              </a:ext>
            </a:extLst>
          </p:cNvPr>
          <p:cNvSpPr>
            <a:spLocks noGrp="1"/>
          </p:cNvSpPr>
          <p:nvPr>
            <p:ph type="title"/>
          </p:nvPr>
        </p:nvSpPr>
        <p:spPr/>
        <p:txBody>
          <a:bodyPr/>
          <a:lstStyle/>
          <a:p>
            <a:r>
              <a:rPr lang="nl-BE" sz="2800" noProof="0">
                <a:solidFill>
                  <a:srgbClr val="1E699D"/>
                </a:solidFill>
                <a:latin typeface="Futura Medium"/>
                <a:cs typeface="Calibri" panose="020F0502020204030204" pitchFamily="34" charset="0"/>
              </a:rPr>
              <a:t>7. Tijdlijn arbeidsongeschiktheid: </a:t>
            </a:r>
            <a:r>
              <a:rPr lang="nl-BE" sz="2800" noProof="0">
                <a:solidFill>
                  <a:srgbClr val="C00000"/>
                </a:solidFill>
                <a:latin typeface="Futura Medium"/>
                <a:cs typeface="Calibri" panose="020F0502020204030204" pitchFamily="34" charset="0"/>
              </a:rPr>
              <a:t>stap 6</a:t>
            </a:r>
          </a:p>
        </p:txBody>
      </p:sp>
      <p:sp>
        <p:nvSpPr>
          <p:cNvPr id="3" name="Sous-titre 2">
            <a:extLst>
              <a:ext uri="{FF2B5EF4-FFF2-40B4-BE49-F238E27FC236}">
                <a16:creationId xmlns:a16="http://schemas.microsoft.com/office/drawing/2014/main" id="{CACCCE4A-B184-910E-30CA-E48D1735BAD9}"/>
              </a:ext>
            </a:extLst>
          </p:cNvPr>
          <p:cNvSpPr>
            <a:spLocks noGrp="1"/>
          </p:cNvSpPr>
          <p:nvPr>
            <p:ph type="subTitle"/>
          </p:nvPr>
        </p:nvSpPr>
        <p:spPr>
          <a:xfrm>
            <a:off x="649999" y="1604520"/>
            <a:ext cx="11081777" cy="4161798"/>
          </a:xfrm>
        </p:spPr>
        <p:txBody>
          <a:bodyPr>
            <a:noAutofit/>
          </a:bodyPr>
          <a:lstStyle/>
          <a:p>
            <a:pPr marL="0" indent="0">
              <a:buNone/>
            </a:pPr>
            <a:r>
              <a:rPr lang="nl-BE" sz="2000" noProof="0">
                <a:solidFill>
                  <a:srgbClr val="1E699D"/>
                </a:solidFill>
                <a:latin typeface="Calibri"/>
                <a:cs typeface="Calibri"/>
              </a:rPr>
              <a:t>Categorisering van de patiënt volgens een beslissingsboom: </a:t>
            </a:r>
          </a:p>
          <a:p>
            <a:pPr marL="0" indent="0">
              <a:buNone/>
            </a:pPr>
            <a:endParaRPr lang="nl-BE" sz="1800" noProof="0">
              <a:solidFill>
                <a:srgbClr val="1E699D"/>
              </a:solidFill>
              <a:latin typeface="Calibri" panose="020F0502020204030204" pitchFamily="34" charset="0"/>
              <a:cs typeface="Calibri" panose="020F0502020204030204" pitchFamily="34" charset="0"/>
            </a:endParaRPr>
          </a:p>
          <a:p>
            <a:pPr lvl="1"/>
            <a:r>
              <a:rPr lang="nl-BE" sz="1600" b="1" noProof="0">
                <a:solidFill>
                  <a:srgbClr val="1E699D"/>
                </a:solidFill>
                <a:latin typeface="Calibri"/>
                <a:ea typeface="Calibri"/>
                <a:cs typeface="Calibri"/>
              </a:rPr>
              <a:t>Categorie 1</a:t>
            </a:r>
            <a:r>
              <a:rPr lang="nl-BE" sz="1600" noProof="0">
                <a:solidFill>
                  <a:srgbClr val="1E699D"/>
                </a:solidFill>
                <a:latin typeface="Calibri"/>
                <a:ea typeface="Calibri"/>
                <a:cs typeface="Calibri"/>
              </a:rPr>
              <a:t>: er kan redelijkerwijze worden aangenomen dat de gerechtigde </a:t>
            </a:r>
            <a:r>
              <a:rPr lang="nl-BE" sz="1600" b="1" noProof="0">
                <a:solidFill>
                  <a:srgbClr val="1E699D"/>
                </a:solidFill>
                <a:latin typeface="Calibri"/>
                <a:ea typeface="Calibri"/>
                <a:cs typeface="Calibri"/>
              </a:rPr>
              <a:t>uiterlijk tegen het einde van de zesde maand van de arbeidsongeschiktheid spontaan, al naargelang het geval, het overeengekomen werk zal hervatten </a:t>
            </a:r>
            <a:r>
              <a:rPr lang="nl-BE" sz="1600" noProof="0">
                <a:solidFill>
                  <a:srgbClr val="1E699D"/>
                </a:solidFill>
                <a:latin typeface="Calibri"/>
                <a:ea typeface="Calibri"/>
                <a:cs typeface="Calibri"/>
              </a:rPr>
              <a:t>of een beroep op de reguliere arbeidsmarkt zal opnemen</a:t>
            </a:r>
            <a:r>
              <a:rPr lang="nl-BE" sz="1600" noProof="0">
                <a:solidFill>
                  <a:srgbClr val="1E699D"/>
                </a:solidFill>
                <a:effectLst/>
                <a:latin typeface="Calibri"/>
                <a:ea typeface="Calibri"/>
                <a:cs typeface="Calibri"/>
              </a:rPr>
              <a:t>.</a:t>
            </a:r>
            <a:endParaRPr lang="nl-BE" sz="1600" strike="sngStrike" noProof="0">
              <a:solidFill>
                <a:srgbClr val="1E699D"/>
              </a:solidFill>
              <a:effectLst/>
              <a:latin typeface="Calibri"/>
              <a:ea typeface="Calibri"/>
              <a:cs typeface="Calibri"/>
            </a:endParaRPr>
          </a:p>
          <a:p>
            <a:pPr lvl="1"/>
            <a:endParaRPr lang="nl-BE" sz="1600" noProof="0">
              <a:solidFill>
                <a:srgbClr val="1E699D"/>
              </a:solidFill>
              <a:latin typeface="Calibri" panose="020F0502020204030204" pitchFamily="34" charset="0"/>
              <a:cs typeface="Calibri" panose="020F0502020204030204" pitchFamily="34" charset="0"/>
            </a:endParaRPr>
          </a:p>
          <a:p>
            <a:pPr lvl="1"/>
            <a:r>
              <a:rPr lang="nl-BE" sz="1600" b="1" noProof="0">
                <a:solidFill>
                  <a:srgbClr val="1E699D"/>
                </a:solidFill>
                <a:latin typeface="Calibri"/>
                <a:ea typeface="Calibri"/>
                <a:cs typeface="Calibri"/>
              </a:rPr>
              <a:t>Categorie 2</a:t>
            </a:r>
            <a:r>
              <a:rPr lang="nl-BE" sz="1600" noProof="0">
                <a:solidFill>
                  <a:srgbClr val="1E699D"/>
                </a:solidFill>
                <a:latin typeface="Calibri"/>
                <a:ea typeface="Calibri"/>
                <a:cs typeface="Calibri"/>
              </a:rPr>
              <a:t>: een werkhervatting bij de werkgever of het opnemen van een beroep op de reguliere arbeidsmarkt lijkt om </a:t>
            </a:r>
            <a:r>
              <a:rPr lang="nl-BE" sz="1600" b="1" noProof="0">
                <a:solidFill>
                  <a:srgbClr val="1E699D"/>
                </a:solidFill>
                <a:latin typeface="Calibri"/>
                <a:ea typeface="Calibri"/>
                <a:cs typeface="Calibri"/>
              </a:rPr>
              <a:t>medische</a:t>
            </a:r>
            <a:r>
              <a:rPr lang="nl-BE" sz="1600" noProof="0">
                <a:solidFill>
                  <a:srgbClr val="1E699D"/>
                </a:solidFill>
                <a:latin typeface="Calibri"/>
                <a:ea typeface="Calibri"/>
                <a:cs typeface="Calibri"/>
              </a:rPr>
              <a:t> </a:t>
            </a:r>
            <a:r>
              <a:rPr lang="nl-BE" sz="1600" b="1" noProof="0">
                <a:solidFill>
                  <a:srgbClr val="1E699D"/>
                </a:solidFill>
                <a:latin typeface="Calibri"/>
                <a:ea typeface="Calibri"/>
                <a:cs typeface="Calibri"/>
              </a:rPr>
              <a:t>redenen</a:t>
            </a:r>
            <a:r>
              <a:rPr lang="nl-BE" sz="1600" noProof="0">
                <a:solidFill>
                  <a:srgbClr val="1E699D"/>
                </a:solidFill>
                <a:latin typeface="Calibri"/>
                <a:ea typeface="Calibri"/>
                <a:cs typeface="Calibri"/>
              </a:rPr>
              <a:t> niet tot de mogelijkheden te behoren. </a:t>
            </a:r>
            <a:r>
              <a:rPr lang="nl-BE" sz="1600" noProof="0">
                <a:solidFill>
                  <a:srgbClr val="1E699D"/>
                </a:solidFill>
                <a:effectLst/>
                <a:latin typeface="Calibri"/>
                <a:ea typeface="Calibri"/>
                <a:cs typeface="Calibri"/>
              </a:rPr>
              <a:t>Validatie vereist door de adviserend arts als deze categorisering door de medewerker van het multidisciplinaire team is verricht. </a:t>
            </a:r>
          </a:p>
          <a:p>
            <a:pPr lvl="1"/>
            <a:endParaRPr lang="nl-BE" sz="1600" noProof="0">
              <a:solidFill>
                <a:srgbClr val="1E699D"/>
              </a:solidFill>
              <a:latin typeface="Calibri" panose="020F0502020204030204" pitchFamily="34" charset="0"/>
              <a:cs typeface="Calibri" panose="020F0502020204030204" pitchFamily="34" charset="0"/>
            </a:endParaRPr>
          </a:p>
          <a:p>
            <a:pPr lvl="1"/>
            <a:r>
              <a:rPr lang="nl-BE" sz="1600" b="1" noProof="0">
                <a:solidFill>
                  <a:srgbClr val="1E699D"/>
                </a:solidFill>
                <a:latin typeface="Calibri"/>
                <a:ea typeface="Calibri"/>
                <a:cs typeface="Calibri"/>
              </a:rPr>
              <a:t>Categorie 3</a:t>
            </a:r>
            <a:r>
              <a:rPr lang="nl-BE" sz="1600" noProof="0">
                <a:solidFill>
                  <a:srgbClr val="1E699D"/>
                </a:solidFill>
                <a:latin typeface="Calibri"/>
                <a:ea typeface="Calibri"/>
                <a:cs typeface="Calibri"/>
              </a:rPr>
              <a:t>:  een werkhervatting bij de werkgever of het opnemen van een beroep op de reguliere arbeidsmarkt is </a:t>
            </a:r>
            <a:r>
              <a:rPr lang="nl-BE" sz="1600" b="1" noProof="0">
                <a:solidFill>
                  <a:srgbClr val="1E699D"/>
                </a:solidFill>
                <a:latin typeface="Calibri"/>
                <a:ea typeface="Calibri"/>
                <a:cs typeface="Calibri"/>
              </a:rPr>
              <a:t>voorlopig niet aan de orde</a:t>
            </a:r>
            <a:r>
              <a:rPr lang="nl-BE" sz="1600" noProof="0">
                <a:solidFill>
                  <a:srgbClr val="1E699D"/>
                </a:solidFill>
                <a:latin typeface="Calibri"/>
                <a:ea typeface="Calibri"/>
                <a:cs typeface="Calibri"/>
              </a:rPr>
              <a:t> omdat de </a:t>
            </a:r>
            <a:r>
              <a:rPr lang="nl-BE" sz="1600" b="1" noProof="0">
                <a:solidFill>
                  <a:srgbClr val="1E699D"/>
                </a:solidFill>
                <a:latin typeface="Calibri"/>
                <a:ea typeface="Calibri"/>
                <a:cs typeface="Calibri"/>
              </a:rPr>
              <a:t>prioriteit</a:t>
            </a:r>
            <a:r>
              <a:rPr lang="nl-BE" sz="1600" noProof="0">
                <a:solidFill>
                  <a:srgbClr val="1E699D"/>
                </a:solidFill>
                <a:latin typeface="Calibri"/>
                <a:ea typeface="Calibri"/>
                <a:cs typeface="Calibri"/>
              </a:rPr>
              <a:t> dient uit te gaan naar de </a:t>
            </a:r>
            <a:r>
              <a:rPr lang="nl-BE" sz="1600" b="1" noProof="0">
                <a:solidFill>
                  <a:srgbClr val="1E699D"/>
                </a:solidFill>
                <a:latin typeface="Calibri"/>
                <a:ea typeface="Calibri"/>
                <a:cs typeface="Calibri"/>
              </a:rPr>
              <a:t>medische diagnose </a:t>
            </a:r>
            <a:r>
              <a:rPr lang="nl-BE" sz="1600" noProof="0">
                <a:solidFill>
                  <a:srgbClr val="1E699D"/>
                </a:solidFill>
                <a:latin typeface="Calibri"/>
                <a:ea typeface="Calibri"/>
                <a:cs typeface="Calibri"/>
              </a:rPr>
              <a:t>of de </a:t>
            </a:r>
            <a:r>
              <a:rPr lang="nl-BE" sz="1600" b="1" noProof="0">
                <a:solidFill>
                  <a:srgbClr val="1E699D"/>
                </a:solidFill>
                <a:latin typeface="Calibri"/>
                <a:ea typeface="Calibri"/>
                <a:cs typeface="Calibri"/>
              </a:rPr>
              <a:t>medische behandeling</a:t>
            </a:r>
            <a:r>
              <a:rPr lang="nl-BE" sz="1600" noProof="0">
                <a:solidFill>
                  <a:srgbClr val="1E699D"/>
                </a:solidFill>
                <a:effectLst/>
                <a:latin typeface="Calibri"/>
                <a:ea typeface="Calibri"/>
                <a:cs typeface="Calibri"/>
              </a:rPr>
              <a:t>.</a:t>
            </a:r>
            <a:endParaRPr lang="nl-BE" sz="1600" strike="sngStrike" noProof="0">
              <a:solidFill>
                <a:srgbClr val="1E699D"/>
              </a:solidFill>
              <a:latin typeface="Calibri"/>
              <a:ea typeface="Calibri"/>
              <a:cs typeface="Calibri"/>
            </a:endParaRPr>
          </a:p>
          <a:p>
            <a:pPr lvl="1"/>
            <a:endParaRPr lang="nl-BE" sz="1600" noProof="0">
              <a:solidFill>
                <a:srgbClr val="1E699D"/>
              </a:solidFill>
              <a:latin typeface="Calibri"/>
              <a:ea typeface="Calibri"/>
              <a:cs typeface="Calibri"/>
            </a:endParaRPr>
          </a:p>
          <a:p>
            <a:pPr lvl="1"/>
            <a:r>
              <a:rPr lang="nl-BE" sz="1600" b="1" noProof="0">
                <a:solidFill>
                  <a:srgbClr val="1E699D"/>
                </a:solidFill>
                <a:latin typeface="Calibri"/>
                <a:ea typeface="Calibri"/>
                <a:cs typeface="Calibri"/>
              </a:rPr>
              <a:t>Categorie 4</a:t>
            </a:r>
            <a:r>
              <a:rPr lang="nl-BE" sz="1600" noProof="0">
                <a:solidFill>
                  <a:srgbClr val="1E699D"/>
                </a:solidFill>
                <a:latin typeface="Calibri"/>
                <a:ea typeface="Calibri"/>
                <a:cs typeface="Calibri"/>
              </a:rPr>
              <a:t>: een werkhervatting bij de werkgever of het opnemen van een beroep op de reguliere arbeidsmarkt lijkt mogelijk te zijn </a:t>
            </a:r>
            <a:r>
              <a:rPr lang="nl-BE" sz="1600" b="1" noProof="0">
                <a:solidFill>
                  <a:srgbClr val="1E699D"/>
                </a:solidFill>
                <a:latin typeface="Calibri"/>
                <a:ea typeface="Calibri"/>
                <a:cs typeface="Calibri"/>
              </a:rPr>
              <a:t>na één of meerdere aanpassings- en/of begeleidingsacties</a:t>
            </a:r>
            <a:r>
              <a:rPr lang="nl-BE" sz="1600" noProof="0">
                <a:solidFill>
                  <a:srgbClr val="1E699D"/>
                </a:solidFill>
                <a:latin typeface="Calibri"/>
                <a:ea typeface="Calibri"/>
                <a:cs typeface="Calibri"/>
              </a:rPr>
              <a:t>. </a:t>
            </a:r>
            <a:r>
              <a:rPr lang="nl-BE" sz="1600" noProof="0">
                <a:solidFill>
                  <a:srgbClr val="1E699D"/>
                </a:solidFill>
                <a:effectLst/>
                <a:latin typeface="Calibri"/>
                <a:ea typeface="Calibri"/>
                <a:cs typeface="Calibri"/>
              </a:rPr>
              <a:t>De patiënt wordt vervolgens naar de TNW-C gestuurd. </a:t>
            </a:r>
            <a:endParaRPr lang="nl-BE" sz="1600" noProof="0">
              <a:solidFill>
                <a:srgbClr val="1E699D"/>
              </a:solidFill>
              <a:latin typeface="Calibri"/>
              <a:ea typeface="Calibri"/>
              <a:cs typeface="Calibri"/>
            </a:endParaRPr>
          </a:p>
        </p:txBody>
      </p:sp>
    </p:spTree>
    <p:extLst>
      <p:ext uri="{BB962C8B-B14F-4D97-AF65-F5344CB8AC3E}">
        <p14:creationId xmlns:p14="http://schemas.microsoft.com/office/powerpoint/2010/main" val="96303816"/>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hoek 3">
            <a:extLst>
              <a:ext uri="{FF2B5EF4-FFF2-40B4-BE49-F238E27FC236}">
                <a16:creationId xmlns:a16="http://schemas.microsoft.com/office/drawing/2014/main" id="{1671F544-3956-03DD-CD7F-D1ABF1F1493A}"/>
              </a:ext>
            </a:extLst>
          </p:cNvPr>
          <p:cNvSpPr>
            <a:spLocks noGrp="1" noRot="1" noMove="1" noResize="1" noEditPoints="1" noAdjustHandles="1" noChangeArrowheads="1" noChangeShapeType="1"/>
          </p:cNvSpPr>
          <p:nvPr/>
        </p:nvSpPr>
        <p:spPr>
          <a:xfrm>
            <a:off x="72736" y="5770740"/>
            <a:ext cx="2192482" cy="987136"/>
          </a:xfrm>
          <a:prstGeom prst="rect">
            <a:avLst/>
          </a:prstGeom>
          <a:solidFill>
            <a:schemeClr val="bg1"/>
          </a:solidFill>
          <a:ln>
            <a:solidFill>
              <a:schemeClr val="bg1"/>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nl-BE" noProof="0"/>
          </a:p>
        </p:txBody>
      </p:sp>
      <p:sp>
        <p:nvSpPr>
          <p:cNvPr id="2" name="Titre 1">
            <a:extLst>
              <a:ext uri="{FF2B5EF4-FFF2-40B4-BE49-F238E27FC236}">
                <a16:creationId xmlns:a16="http://schemas.microsoft.com/office/drawing/2014/main" id="{C0B0B82D-6ADC-E8CB-C7EF-5171EB8FCCD3}"/>
              </a:ext>
            </a:extLst>
          </p:cNvPr>
          <p:cNvSpPr>
            <a:spLocks noGrp="1"/>
          </p:cNvSpPr>
          <p:nvPr>
            <p:ph type="title"/>
          </p:nvPr>
        </p:nvSpPr>
        <p:spPr/>
        <p:txBody>
          <a:bodyPr/>
          <a:lstStyle/>
          <a:p>
            <a:r>
              <a:rPr lang="nl-BE" sz="2800" noProof="0">
                <a:solidFill>
                  <a:srgbClr val="1E699D"/>
                </a:solidFill>
                <a:latin typeface="Futura Medium"/>
              </a:rPr>
              <a:t>7. Tijdlijn arbeidsongeschiktheid: </a:t>
            </a:r>
            <a:r>
              <a:rPr lang="nl-BE" sz="2800" noProof="0">
                <a:solidFill>
                  <a:srgbClr val="C00000"/>
                </a:solidFill>
                <a:latin typeface="Futura Medium"/>
              </a:rPr>
              <a:t>stap 7</a:t>
            </a:r>
          </a:p>
        </p:txBody>
      </p:sp>
      <p:sp>
        <p:nvSpPr>
          <p:cNvPr id="3" name="Sous-titre 2">
            <a:extLst>
              <a:ext uri="{FF2B5EF4-FFF2-40B4-BE49-F238E27FC236}">
                <a16:creationId xmlns:a16="http://schemas.microsoft.com/office/drawing/2014/main" id="{CAD7A01A-23B0-AA01-E05D-B836DD3F74DD}"/>
              </a:ext>
            </a:extLst>
          </p:cNvPr>
          <p:cNvSpPr>
            <a:spLocks noGrp="1"/>
          </p:cNvSpPr>
          <p:nvPr>
            <p:ph type="subTitle"/>
          </p:nvPr>
        </p:nvSpPr>
        <p:spPr>
          <a:xfrm>
            <a:off x="609480" y="1809224"/>
            <a:ext cx="10972440" cy="4258234"/>
          </a:xfrm>
        </p:spPr>
        <p:txBody>
          <a:bodyPr>
            <a:normAutofit fontScale="85000" lnSpcReduction="10000"/>
          </a:bodyPr>
          <a:lstStyle/>
          <a:p>
            <a:r>
              <a:rPr lang="nl-BE" sz="2200" noProof="0">
                <a:solidFill>
                  <a:srgbClr val="1E699D"/>
                </a:solidFill>
                <a:latin typeface="Calibri"/>
                <a:cs typeface="Calibri"/>
              </a:rPr>
              <a:t>Fysiek contact met de adviserend arts of medewerker multidisciplinair team tijdens</a:t>
            </a:r>
            <a:r>
              <a:rPr lang="nl-BE" sz="2200" b="1" noProof="0">
                <a:solidFill>
                  <a:srgbClr val="1E699D"/>
                </a:solidFill>
                <a:latin typeface="Calibri"/>
                <a:cs typeface="Calibri"/>
              </a:rPr>
              <a:t> de 7e maand indien:</a:t>
            </a:r>
          </a:p>
          <a:p>
            <a:pPr marL="742950" lvl="1" indent="-285750" algn="just" fontAlgn="base">
              <a:lnSpc>
                <a:spcPct val="112000"/>
              </a:lnSpc>
              <a:spcAft>
                <a:spcPts val="40"/>
              </a:spcAft>
              <a:buClr>
                <a:srgbClr val="000000"/>
              </a:buClr>
              <a:buSzPts val="1100"/>
              <a:buFont typeface="Symbol" panose="05050102010706020507" pitchFamily="18" charset="2"/>
              <a:buChar char="-"/>
            </a:pPr>
            <a:endParaRPr lang="nl-BE" u="none" strike="noStrike" kern="100" noProof="0">
              <a:solidFill>
                <a:srgbClr val="1E699D"/>
              </a:solidFill>
              <a:effectLst/>
              <a:uFill>
                <a:solidFill>
                  <a:srgbClr val="000000"/>
                </a:solidFill>
              </a:uFill>
              <a:latin typeface="Calibri" panose="020F0502020204030204" pitchFamily="34" charset="0"/>
              <a:ea typeface="Arial" panose="020B0604020202020204" pitchFamily="34" charset="0"/>
              <a:cs typeface="Calibri" panose="020F0502020204030204" pitchFamily="34" charset="0"/>
            </a:endParaRPr>
          </a:p>
          <a:p>
            <a:pPr marL="742950" lvl="1" indent="-285750" algn="just" fontAlgn="base">
              <a:lnSpc>
                <a:spcPct val="112000"/>
              </a:lnSpc>
              <a:spcAft>
                <a:spcPts val="40"/>
              </a:spcAft>
              <a:buClr>
                <a:srgbClr val="000000"/>
              </a:buClr>
              <a:buSzPts val="1100"/>
              <a:buFont typeface="Symbol" panose="05050102010706020507" pitchFamily="18" charset="2"/>
              <a:buChar char="-"/>
            </a:pPr>
            <a:r>
              <a:rPr lang="nl-BE" sz="1700" u="none" strike="noStrike" kern="100" noProof="0">
                <a:solidFill>
                  <a:srgbClr val="1E699D"/>
                </a:solidFill>
                <a:effectLst/>
                <a:uFill>
                  <a:solidFill>
                    <a:srgbClr val="000000"/>
                  </a:solidFill>
                </a:uFill>
                <a:latin typeface="Calibri"/>
                <a:ea typeface="Arial" panose="020B0604020202020204" pitchFamily="34" charset="0"/>
                <a:cs typeface="Calibri"/>
              </a:rPr>
              <a:t>De </a:t>
            </a:r>
            <a:r>
              <a:rPr lang="nl-BE" sz="1700" kern="100" noProof="0">
                <a:solidFill>
                  <a:srgbClr val="1E699D"/>
                </a:solidFill>
                <a:uFill>
                  <a:solidFill>
                    <a:srgbClr val="000000"/>
                  </a:solidFill>
                </a:uFill>
                <a:latin typeface="Calibri"/>
                <a:ea typeface="Arial" panose="020B0604020202020204" pitchFamily="34" charset="0"/>
                <a:cs typeface="Calibri"/>
              </a:rPr>
              <a:t>gerechtigde </a:t>
            </a:r>
            <a:r>
              <a:rPr lang="nl-BE" sz="1700" u="none" strike="noStrike" kern="100" noProof="0">
                <a:solidFill>
                  <a:srgbClr val="1E699D"/>
                </a:solidFill>
                <a:effectLst/>
                <a:uFill>
                  <a:solidFill>
                    <a:srgbClr val="000000"/>
                  </a:solidFill>
                </a:uFill>
                <a:latin typeface="Calibri"/>
                <a:ea typeface="Arial" panose="020B0604020202020204" pitchFamily="34" charset="0"/>
                <a:cs typeface="Calibri"/>
              </a:rPr>
              <a:t>ingedeeld werd in de 4e</a:t>
            </a:r>
            <a:r>
              <a:rPr lang="nl-BE" sz="1700" u="none" strike="noStrike" kern="100" baseline="30000" noProof="0">
                <a:solidFill>
                  <a:srgbClr val="1E699D"/>
                </a:solidFill>
                <a:effectLst/>
                <a:uFill>
                  <a:solidFill>
                    <a:srgbClr val="000000"/>
                  </a:solidFill>
                </a:uFill>
                <a:latin typeface="Calibri"/>
                <a:ea typeface="Arial" panose="020B0604020202020204" pitchFamily="34" charset="0"/>
                <a:cs typeface="Calibri"/>
              </a:rPr>
              <a:t> </a:t>
            </a:r>
            <a:r>
              <a:rPr lang="nl-BE" sz="1700" u="none" strike="noStrike" kern="100" noProof="0">
                <a:solidFill>
                  <a:srgbClr val="1E699D"/>
                </a:solidFill>
                <a:effectLst/>
                <a:uFill>
                  <a:solidFill>
                    <a:srgbClr val="000000"/>
                  </a:solidFill>
                </a:uFill>
                <a:latin typeface="Calibri"/>
                <a:ea typeface="Arial" panose="020B0604020202020204" pitchFamily="34" charset="0"/>
                <a:cs typeface="Calibri"/>
              </a:rPr>
              <a:t>maand van arbeidsongeschiktheid in categorie 1. Dit contact moet ook plaatsvinden indien de gerechtigde tijdens de 4de</a:t>
            </a:r>
            <a:r>
              <a:rPr lang="nl-BE" sz="1700" kern="100" baseline="30000" noProof="0">
                <a:solidFill>
                  <a:srgbClr val="1E699D"/>
                </a:solidFill>
                <a:effectLst/>
                <a:latin typeface="Calibri"/>
                <a:ea typeface="Calibri"/>
                <a:cs typeface="Calibri"/>
              </a:rPr>
              <a:t> </a:t>
            </a:r>
            <a:r>
              <a:rPr lang="nl-BE" sz="1700" kern="100" noProof="0">
                <a:solidFill>
                  <a:srgbClr val="1E699D"/>
                </a:solidFill>
                <a:effectLst/>
                <a:latin typeface="Calibri"/>
                <a:ea typeface="Calibri"/>
                <a:cs typeface="Calibri"/>
              </a:rPr>
              <a:t>maand van arbeidsongeschiktheid in categorie 1 is ingedeeld en daarna met een toegelaten activiteit is begonnen </a:t>
            </a:r>
          </a:p>
          <a:p>
            <a:pPr marL="679450" indent="0" algn="l">
              <a:lnSpc>
                <a:spcPct val="107000"/>
              </a:lnSpc>
              <a:spcAft>
                <a:spcPts val="105"/>
              </a:spcAft>
              <a:buNone/>
            </a:pPr>
            <a:endParaRPr lang="nl-BE" sz="1700" kern="100" noProof="0">
              <a:solidFill>
                <a:srgbClr val="1E699D"/>
              </a:solidFill>
              <a:effectLst/>
              <a:latin typeface="Calibri" panose="020F0502020204030204" pitchFamily="34" charset="0"/>
              <a:ea typeface="Calibri" panose="020F0502020204030204" pitchFamily="34" charset="0"/>
              <a:cs typeface="Calibri" panose="020F0502020204030204" pitchFamily="34" charset="0"/>
            </a:endParaRPr>
          </a:p>
          <a:p>
            <a:pPr marL="742950" lvl="1" indent="-285750" algn="just" fontAlgn="base">
              <a:lnSpc>
                <a:spcPct val="112000"/>
              </a:lnSpc>
              <a:spcAft>
                <a:spcPts val="40"/>
              </a:spcAft>
              <a:buClr>
                <a:srgbClr val="000000"/>
              </a:buClr>
              <a:buSzPts val="1100"/>
              <a:buFont typeface="Symbol" panose="05050102010706020507" pitchFamily="18" charset="2"/>
              <a:buChar char="-"/>
            </a:pPr>
            <a:r>
              <a:rPr lang="nl-BE" sz="1700" u="none" strike="noStrike" kern="100" noProof="0">
                <a:solidFill>
                  <a:srgbClr val="1E699D"/>
                </a:solidFill>
                <a:effectLst/>
                <a:uFill>
                  <a:solidFill>
                    <a:srgbClr val="000000"/>
                  </a:solidFill>
                </a:uFill>
                <a:latin typeface="Calibri"/>
                <a:ea typeface="Arial" panose="020B0604020202020204" pitchFamily="34" charset="0"/>
                <a:cs typeface="Calibri"/>
              </a:rPr>
              <a:t>De </a:t>
            </a:r>
            <a:r>
              <a:rPr lang="nl-BE" sz="1700" kern="100" noProof="0">
                <a:solidFill>
                  <a:srgbClr val="1E699D"/>
                </a:solidFill>
                <a:uFill>
                  <a:solidFill>
                    <a:srgbClr val="000000"/>
                  </a:solidFill>
                </a:uFill>
                <a:latin typeface="Calibri"/>
                <a:ea typeface="Arial" panose="020B0604020202020204" pitchFamily="34" charset="0"/>
                <a:cs typeface="Calibri"/>
              </a:rPr>
              <a:t>gerechtigde </a:t>
            </a:r>
            <a:r>
              <a:rPr lang="nl-BE" sz="1700" u="none" strike="noStrike" kern="100" noProof="0">
                <a:solidFill>
                  <a:srgbClr val="1E699D"/>
                </a:solidFill>
                <a:effectLst/>
                <a:uFill>
                  <a:solidFill>
                    <a:srgbClr val="000000"/>
                  </a:solidFill>
                </a:uFill>
                <a:latin typeface="Calibri"/>
                <a:ea typeface="Arial" panose="020B0604020202020204" pitchFamily="34" charset="0"/>
                <a:cs typeface="Calibri"/>
              </a:rPr>
              <a:t>ingedeeld werd in de 4e maand van arbeidsongeschiktheid in categorie 3. Dit contact moet ook plaatsvinden als de gerechtigde tijdens de 4e</a:t>
            </a:r>
            <a:r>
              <a:rPr lang="nl-BE" sz="1700" kern="100" baseline="30000" noProof="0">
                <a:solidFill>
                  <a:srgbClr val="1E699D"/>
                </a:solidFill>
                <a:effectLst/>
                <a:latin typeface="Calibri"/>
                <a:ea typeface="Calibri"/>
                <a:cs typeface="Calibri"/>
              </a:rPr>
              <a:t> </a:t>
            </a:r>
            <a:r>
              <a:rPr lang="nl-BE" sz="1700" kern="100" noProof="0">
                <a:solidFill>
                  <a:srgbClr val="1E699D"/>
                </a:solidFill>
                <a:effectLst/>
                <a:latin typeface="Calibri"/>
                <a:ea typeface="Calibri"/>
                <a:cs typeface="Calibri"/>
              </a:rPr>
              <a:t>maand van arbeidsongeschiktheid in categorie 3 is ingedeeld en vervolgens met de toegelaten activiteit is begonnen </a:t>
            </a:r>
          </a:p>
          <a:p>
            <a:pPr marL="742950" lvl="1" indent="-285750" algn="just" fontAlgn="base">
              <a:lnSpc>
                <a:spcPct val="112000"/>
              </a:lnSpc>
              <a:spcAft>
                <a:spcPts val="40"/>
              </a:spcAft>
              <a:buClr>
                <a:srgbClr val="000000"/>
              </a:buClr>
              <a:buSzPts val="1100"/>
              <a:buFont typeface="Symbol" panose="05050102010706020507" pitchFamily="18" charset="2"/>
              <a:buChar char="-"/>
            </a:pPr>
            <a:endParaRPr lang="nl-BE" sz="1700" kern="100" noProof="0">
              <a:solidFill>
                <a:srgbClr val="1E699D"/>
              </a:solidFill>
              <a:effectLst/>
              <a:latin typeface="Calibri" panose="020F0502020204030204" pitchFamily="34" charset="0"/>
              <a:ea typeface="Calibri" panose="020F0502020204030204" pitchFamily="34" charset="0"/>
              <a:cs typeface="Calibri" panose="020F0502020204030204" pitchFamily="34" charset="0"/>
            </a:endParaRPr>
          </a:p>
          <a:p>
            <a:pPr marL="742950" lvl="1" indent="-285750" algn="just" fontAlgn="base">
              <a:lnSpc>
                <a:spcPct val="112000"/>
              </a:lnSpc>
              <a:spcAft>
                <a:spcPts val="40"/>
              </a:spcAft>
              <a:buClr>
                <a:srgbClr val="000000"/>
              </a:buClr>
              <a:buSzPts val="1100"/>
              <a:buFont typeface="Symbol" panose="05050102010706020507" pitchFamily="18" charset="2"/>
              <a:buChar char="-"/>
            </a:pPr>
            <a:r>
              <a:rPr lang="nl-BE" sz="1700" u="none" strike="noStrike" kern="100" noProof="0">
                <a:solidFill>
                  <a:srgbClr val="1E699D"/>
                </a:solidFill>
                <a:effectLst/>
                <a:uFill>
                  <a:solidFill>
                    <a:srgbClr val="000000"/>
                  </a:solidFill>
                </a:uFill>
                <a:latin typeface="Calibri"/>
                <a:ea typeface="Arial" panose="020B0604020202020204" pitchFamily="34" charset="0"/>
                <a:cs typeface="Calibri"/>
              </a:rPr>
              <a:t>De </a:t>
            </a:r>
            <a:r>
              <a:rPr lang="nl-BE" sz="1700" kern="100" noProof="0">
                <a:solidFill>
                  <a:srgbClr val="1E699D"/>
                </a:solidFill>
                <a:uFill>
                  <a:solidFill>
                    <a:srgbClr val="000000"/>
                  </a:solidFill>
                </a:uFill>
                <a:latin typeface="Calibri"/>
                <a:ea typeface="Arial" panose="020B0604020202020204" pitchFamily="34" charset="0"/>
                <a:cs typeface="Calibri"/>
              </a:rPr>
              <a:t>gerechtigde </a:t>
            </a:r>
            <a:r>
              <a:rPr lang="nl-BE" sz="1700" u="none" strike="noStrike" kern="100" noProof="0">
                <a:solidFill>
                  <a:srgbClr val="1E699D"/>
                </a:solidFill>
                <a:effectLst/>
                <a:uFill>
                  <a:solidFill>
                    <a:srgbClr val="000000"/>
                  </a:solidFill>
                </a:uFill>
                <a:latin typeface="Calibri"/>
                <a:ea typeface="Arial" panose="020B0604020202020204" pitchFamily="34" charset="0"/>
                <a:cs typeface="Calibri"/>
              </a:rPr>
              <a:t>tijdens de 4e</a:t>
            </a:r>
            <a:r>
              <a:rPr lang="nl-BE" sz="1700" u="none" strike="noStrike" kern="100" baseline="30000" noProof="0">
                <a:solidFill>
                  <a:srgbClr val="1E699D"/>
                </a:solidFill>
                <a:effectLst/>
                <a:uFill>
                  <a:solidFill>
                    <a:srgbClr val="000000"/>
                  </a:solidFill>
                </a:uFill>
                <a:latin typeface="Calibri"/>
                <a:ea typeface="Arial" panose="020B0604020202020204" pitchFamily="34" charset="0"/>
                <a:cs typeface="Calibri"/>
              </a:rPr>
              <a:t> </a:t>
            </a:r>
            <a:r>
              <a:rPr lang="nl-BE" sz="1700" u="none" strike="noStrike" kern="100" noProof="0">
                <a:solidFill>
                  <a:srgbClr val="1E699D"/>
                </a:solidFill>
                <a:effectLst/>
                <a:uFill>
                  <a:solidFill>
                    <a:srgbClr val="000000"/>
                  </a:solidFill>
                </a:uFill>
                <a:latin typeface="Calibri"/>
                <a:ea typeface="Arial" panose="020B0604020202020204" pitchFamily="34" charset="0"/>
                <a:cs typeface="Calibri"/>
              </a:rPr>
              <a:t>maand van arbeidsongeschiktheid ingedeeld werd in categorie 4 en besloot niet deel te nemen aan een “Terug Naar Werk”-traject </a:t>
            </a:r>
          </a:p>
          <a:p>
            <a:pPr marL="742950" lvl="1" indent="-285750" algn="just" fontAlgn="base">
              <a:lnSpc>
                <a:spcPct val="112000"/>
              </a:lnSpc>
              <a:spcAft>
                <a:spcPts val="40"/>
              </a:spcAft>
              <a:buClr>
                <a:srgbClr val="000000"/>
              </a:buClr>
              <a:buSzPts val="1100"/>
              <a:buFont typeface="Symbol" panose="05050102010706020507" pitchFamily="18" charset="2"/>
              <a:buChar char="-"/>
            </a:pPr>
            <a:endParaRPr lang="nl-BE" sz="1700" u="none" strike="noStrike" kern="100" noProof="0">
              <a:solidFill>
                <a:srgbClr val="1E699D"/>
              </a:solidFill>
              <a:effectLst/>
              <a:uFill>
                <a:solidFill>
                  <a:srgbClr val="000000"/>
                </a:solidFill>
              </a:uFill>
              <a:latin typeface="Calibri" panose="020F0502020204030204" pitchFamily="34" charset="0"/>
              <a:ea typeface="Arial" panose="020B0604020202020204" pitchFamily="34" charset="0"/>
              <a:cs typeface="Calibri" panose="020F0502020204030204" pitchFamily="34" charset="0"/>
            </a:endParaRPr>
          </a:p>
          <a:p>
            <a:pPr marL="742950" lvl="1" indent="-285750" algn="just" fontAlgn="base">
              <a:lnSpc>
                <a:spcPct val="112000"/>
              </a:lnSpc>
              <a:spcAft>
                <a:spcPts val="40"/>
              </a:spcAft>
              <a:buClr>
                <a:srgbClr val="000000"/>
              </a:buClr>
              <a:buSzPts val="1100"/>
              <a:buFont typeface="Symbol" panose="05050102010706020507" pitchFamily="18" charset="2"/>
              <a:buChar char="-"/>
            </a:pPr>
            <a:r>
              <a:rPr lang="nl-BE" sz="1700" u="none" strike="noStrike" kern="100" noProof="0">
                <a:solidFill>
                  <a:srgbClr val="1E699D"/>
                </a:solidFill>
                <a:effectLst/>
                <a:uFill>
                  <a:solidFill>
                    <a:srgbClr val="000000"/>
                  </a:solidFill>
                </a:uFill>
                <a:latin typeface="Calibri"/>
                <a:ea typeface="Arial" panose="020B0604020202020204" pitchFamily="34" charset="0"/>
                <a:cs typeface="Calibri"/>
              </a:rPr>
              <a:t>De </a:t>
            </a:r>
            <a:r>
              <a:rPr lang="nl-BE" sz="1700" kern="100" noProof="0">
                <a:solidFill>
                  <a:srgbClr val="1E699D"/>
                </a:solidFill>
                <a:uFill>
                  <a:solidFill>
                    <a:srgbClr val="000000"/>
                  </a:solidFill>
                </a:uFill>
                <a:latin typeface="Calibri"/>
                <a:ea typeface="Arial" panose="020B0604020202020204" pitchFamily="34" charset="0"/>
                <a:cs typeface="Calibri"/>
              </a:rPr>
              <a:t>gerechtigde </a:t>
            </a:r>
            <a:r>
              <a:rPr lang="nl-BE" sz="1700" u="none" strike="noStrike" kern="100" noProof="0">
                <a:solidFill>
                  <a:srgbClr val="1E699D"/>
                </a:solidFill>
                <a:effectLst/>
                <a:uFill>
                  <a:solidFill>
                    <a:srgbClr val="000000"/>
                  </a:solidFill>
                </a:uFill>
                <a:latin typeface="Calibri"/>
                <a:ea typeface="Arial" panose="020B0604020202020204" pitchFamily="34" charset="0"/>
                <a:cs typeface="Calibri"/>
              </a:rPr>
              <a:t>tijdens de 4e maand van arbeidsongeschiktheid niet in een categorie ingedeeld werd omwille van de volgende situaties: </a:t>
            </a:r>
            <a:endParaRPr lang="nl-BE" sz="1700" kern="100" noProof="0">
              <a:solidFill>
                <a:srgbClr val="1E699D"/>
              </a:solidFill>
              <a:effectLst/>
              <a:latin typeface="Calibri"/>
              <a:ea typeface="Calibri" panose="020F0502020204030204" pitchFamily="34" charset="0"/>
              <a:cs typeface="Calibri"/>
            </a:endParaRPr>
          </a:p>
          <a:p>
            <a:pPr marL="1200150" lvl="2" indent="-285750" algn="just" fontAlgn="base">
              <a:lnSpc>
                <a:spcPct val="112000"/>
              </a:lnSpc>
              <a:spcAft>
                <a:spcPts val="40"/>
              </a:spcAft>
              <a:buClr>
                <a:srgbClr val="000000"/>
              </a:buClr>
              <a:buSzPts val="1100"/>
              <a:buFont typeface="Courier New" panose="02070309020205020404" pitchFamily="49" charset="0"/>
              <a:buChar char="o"/>
            </a:pPr>
            <a:r>
              <a:rPr lang="nl-BE" sz="1700" u="none" strike="noStrike" kern="100" noProof="0">
                <a:solidFill>
                  <a:srgbClr val="1E699D"/>
                </a:solidFill>
                <a:effectLst/>
                <a:uFill>
                  <a:solidFill>
                    <a:srgbClr val="000000"/>
                  </a:solidFill>
                </a:uFill>
                <a:latin typeface="Calibri"/>
                <a:ea typeface="Courier New" panose="02070309020205020404" pitchFamily="49" charset="0"/>
                <a:cs typeface="Calibri"/>
              </a:rPr>
              <a:t>Aan de preventieadviseur-arbeidsarts werd gevraagd om een re-integratietraject "CODEX" op te starten en dit traject loopt nog; </a:t>
            </a:r>
          </a:p>
          <a:p>
            <a:pPr marL="1200150" lvl="2" indent="-285750" algn="just" fontAlgn="base">
              <a:lnSpc>
                <a:spcPct val="112000"/>
              </a:lnSpc>
              <a:spcAft>
                <a:spcPts val="40"/>
              </a:spcAft>
              <a:buClr>
                <a:srgbClr val="000000"/>
              </a:buClr>
              <a:buSzPts val="1100"/>
              <a:buFont typeface="Courier New" panose="02070309020205020404" pitchFamily="49" charset="0"/>
              <a:buChar char="o"/>
            </a:pPr>
            <a:r>
              <a:rPr lang="nl-BE" sz="1700" u="none" strike="noStrike" kern="100" noProof="0">
                <a:solidFill>
                  <a:srgbClr val="1E699D"/>
                </a:solidFill>
                <a:effectLst/>
                <a:uFill>
                  <a:solidFill>
                    <a:srgbClr val="000000"/>
                  </a:solidFill>
                </a:uFill>
                <a:latin typeface="Calibri"/>
                <a:ea typeface="Courier New" panose="02070309020205020404" pitchFamily="49" charset="0"/>
                <a:cs typeface="Calibri"/>
              </a:rPr>
              <a:t>De gerechtigde is begonnen met een toegelaten activiteit (overeenkomstig artikel 100, § 2 van de gecoördineerde wet </a:t>
            </a:r>
            <a:r>
              <a:rPr lang="nl-BE" sz="1700" u="none" strike="noStrike" kern="100" noProof="0" err="1">
                <a:solidFill>
                  <a:srgbClr val="1E699D"/>
                </a:solidFill>
                <a:effectLst/>
                <a:uFill>
                  <a:solidFill>
                    <a:srgbClr val="000000"/>
                  </a:solidFill>
                </a:uFill>
                <a:latin typeface="Calibri"/>
                <a:ea typeface="Courier New" panose="02070309020205020404" pitchFamily="49" charset="0"/>
                <a:cs typeface="Calibri"/>
              </a:rPr>
              <a:t>wet</a:t>
            </a:r>
            <a:r>
              <a:rPr lang="nl-BE" sz="1700" u="none" strike="noStrike" kern="100" noProof="0">
                <a:solidFill>
                  <a:srgbClr val="1E699D"/>
                </a:solidFill>
                <a:effectLst/>
                <a:uFill>
                  <a:solidFill>
                    <a:srgbClr val="000000"/>
                  </a:solidFill>
                </a:uFill>
                <a:latin typeface="Calibri"/>
                <a:ea typeface="Courier New" panose="02070309020205020404" pitchFamily="49" charset="0"/>
                <a:cs typeface="Calibri"/>
              </a:rPr>
              <a:t> of artikel 23bis van het koninklijk besluit van 20 juli 1971). </a:t>
            </a:r>
          </a:p>
          <a:p>
            <a:endParaRPr lang="nl-BE" noProof="0"/>
          </a:p>
        </p:txBody>
      </p:sp>
    </p:spTree>
    <p:extLst>
      <p:ext uri="{BB962C8B-B14F-4D97-AF65-F5344CB8AC3E}">
        <p14:creationId xmlns:p14="http://schemas.microsoft.com/office/powerpoint/2010/main" val="1428240088"/>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hoek 3">
            <a:extLst>
              <a:ext uri="{FF2B5EF4-FFF2-40B4-BE49-F238E27FC236}">
                <a16:creationId xmlns:a16="http://schemas.microsoft.com/office/drawing/2014/main" id="{81B9C36B-6A47-9E75-D364-CE3944BF1E12}"/>
              </a:ext>
            </a:extLst>
          </p:cNvPr>
          <p:cNvSpPr>
            <a:spLocks noGrp="1" noRot="1" noMove="1" noResize="1" noEditPoints="1" noAdjustHandles="1" noChangeArrowheads="1" noChangeShapeType="1"/>
          </p:cNvSpPr>
          <p:nvPr/>
        </p:nvSpPr>
        <p:spPr>
          <a:xfrm>
            <a:off x="83127" y="5942602"/>
            <a:ext cx="2192482" cy="858693"/>
          </a:xfrm>
          <a:prstGeom prst="rect">
            <a:avLst/>
          </a:prstGeom>
          <a:solidFill>
            <a:schemeClr val="bg1"/>
          </a:solidFill>
          <a:ln>
            <a:solidFill>
              <a:schemeClr val="bg1"/>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BE" sz="1800" b="0" i="0" u="none" strike="noStrike" kern="1200" cap="none" spc="0" normalizeH="0" baseline="0" noProof="0">
              <a:ln>
                <a:noFill/>
              </a:ln>
              <a:solidFill>
                <a:srgbClr val="FFFFFF"/>
              </a:solidFill>
              <a:effectLst/>
              <a:uLnTx/>
              <a:uFillTx/>
              <a:latin typeface="Calibri"/>
              <a:ea typeface="+mn-ea"/>
              <a:cs typeface="+mn-cs"/>
            </a:endParaRPr>
          </a:p>
        </p:txBody>
      </p:sp>
      <p:sp>
        <p:nvSpPr>
          <p:cNvPr id="2" name="Titre 1">
            <a:extLst>
              <a:ext uri="{FF2B5EF4-FFF2-40B4-BE49-F238E27FC236}">
                <a16:creationId xmlns:a16="http://schemas.microsoft.com/office/drawing/2014/main" id="{CBA31D24-7503-C87F-E775-D8F93204DD52}"/>
              </a:ext>
            </a:extLst>
          </p:cNvPr>
          <p:cNvSpPr>
            <a:spLocks noGrp="1"/>
          </p:cNvSpPr>
          <p:nvPr>
            <p:ph type="title"/>
          </p:nvPr>
        </p:nvSpPr>
        <p:spPr/>
        <p:txBody>
          <a:bodyPr/>
          <a:lstStyle/>
          <a:p>
            <a:r>
              <a:rPr lang="nl-BE" sz="2800" noProof="0" dirty="0">
                <a:solidFill>
                  <a:srgbClr val="1E699D"/>
                </a:solidFill>
                <a:latin typeface="Futura Medium"/>
              </a:rPr>
              <a:t>7.a. Begrip wettelijk vermoeden van arbeidsongeschiktheid: </a:t>
            </a:r>
          </a:p>
        </p:txBody>
      </p:sp>
      <p:sp>
        <p:nvSpPr>
          <p:cNvPr id="3" name="Sous-titre 2">
            <a:extLst>
              <a:ext uri="{FF2B5EF4-FFF2-40B4-BE49-F238E27FC236}">
                <a16:creationId xmlns:a16="http://schemas.microsoft.com/office/drawing/2014/main" id="{26DAFEA3-9B60-1D99-9014-DA47674ADCAF}"/>
              </a:ext>
            </a:extLst>
          </p:cNvPr>
          <p:cNvSpPr>
            <a:spLocks noGrp="1"/>
          </p:cNvSpPr>
          <p:nvPr>
            <p:ph type="subTitle"/>
          </p:nvPr>
        </p:nvSpPr>
        <p:spPr>
          <a:xfrm>
            <a:off x="744772" y="1233341"/>
            <a:ext cx="11062567" cy="5076923"/>
          </a:xfrm>
        </p:spPr>
        <p:txBody>
          <a:bodyPr/>
          <a:lstStyle/>
          <a:p>
            <a:r>
              <a:rPr lang="nl-BE" sz="2000" noProof="0" dirty="0"/>
              <a:t>  </a:t>
            </a:r>
          </a:p>
          <a:p>
            <a:endParaRPr lang="nl-BE" sz="2000" b="1" noProof="0" dirty="0"/>
          </a:p>
          <a:p>
            <a:endParaRPr lang="nl-BE" sz="2000" b="1" noProof="0" dirty="0"/>
          </a:p>
          <a:p>
            <a:r>
              <a:rPr lang="nl-BE" sz="2200" noProof="0" dirty="0">
                <a:solidFill>
                  <a:srgbClr val="1E699D"/>
                </a:solidFill>
                <a:latin typeface="Calibri" panose="020F0502020204030204" pitchFamily="34" charset="0"/>
                <a:cs typeface="Calibri" panose="020F0502020204030204" pitchFamily="34" charset="0"/>
              </a:rPr>
              <a:t>Tijdens de periode waarin een wettelijk vermoeden van arbeidsongeschiktheid van toepassing is, vindt geen fysiek contact met de adviserend arts of de medewerker van het multidisciplinaire team plaats. </a:t>
            </a:r>
          </a:p>
          <a:p>
            <a:pPr>
              <a:lnSpc>
                <a:spcPct val="100000"/>
              </a:lnSpc>
            </a:pPr>
            <a:endParaRPr lang="nl-BE" sz="1800" noProof="0" dirty="0">
              <a:solidFill>
                <a:srgbClr val="1E699D"/>
              </a:solidFill>
              <a:latin typeface="Calibri" panose="020F0502020204030204" pitchFamily="34" charset="0"/>
              <a:cs typeface="Calibri" panose="020F0502020204030204" pitchFamily="34" charset="0"/>
            </a:endParaRPr>
          </a:p>
          <a:p>
            <a:pPr>
              <a:lnSpc>
                <a:spcPct val="100000"/>
              </a:lnSpc>
            </a:pPr>
            <a:r>
              <a:rPr lang="nl-BE" sz="2000" noProof="0" dirty="0">
                <a:solidFill>
                  <a:srgbClr val="1E699D"/>
                </a:solidFill>
                <a:latin typeface="Calibri" panose="020F0502020204030204" pitchFamily="34" charset="0"/>
                <a:cs typeface="Calibri" panose="020F0502020204030204" pitchFamily="34" charset="0"/>
              </a:rPr>
              <a:t>Er geldt een wettelijk vermoeden van arbeidsongeschiktheid:</a:t>
            </a:r>
          </a:p>
          <a:p>
            <a:pPr marL="342900" indent="-342900">
              <a:lnSpc>
                <a:spcPct val="100000"/>
              </a:lnSpc>
              <a:buFont typeface="+mj-lt"/>
              <a:buAutoNum type="arabicPeriod"/>
            </a:pPr>
            <a:r>
              <a:rPr lang="nl-BE" sz="2000" noProof="0" dirty="0">
                <a:solidFill>
                  <a:srgbClr val="1E699D"/>
                </a:solidFill>
                <a:latin typeface="Calibri" panose="020F0502020204030204" pitchFamily="34" charset="0"/>
                <a:cs typeface="Calibri" panose="020F0502020204030204" pitchFamily="34" charset="0"/>
              </a:rPr>
              <a:t>Als de verzekerde in het ziekenhuis wordt opgenomen (hospitalisatie)</a:t>
            </a:r>
          </a:p>
          <a:p>
            <a:pPr marL="342900" indent="-342900">
              <a:lnSpc>
                <a:spcPct val="100000"/>
              </a:lnSpc>
              <a:buFont typeface="+mj-lt"/>
              <a:buAutoNum type="arabicPeriod"/>
            </a:pPr>
            <a:r>
              <a:rPr lang="nl-BE" sz="2000" noProof="0" dirty="0">
                <a:solidFill>
                  <a:srgbClr val="1E699D"/>
                </a:solidFill>
                <a:latin typeface="Calibri" panose="020F0502020204030204" pitchFamily="34" charset="0"/>
                <a:cs typeface="Calibri" panose="020F0502020204030204" pitchFamily="34" charset="0"/>
              </a:rPr>
              <a:t>Als de verzekerde niet kan werken omdat hij contact heeft gehad met iemand die een besmettelijke ziekte heeft (profylactisch verlof – limitatieve lijst van ziekten) </a:t>
            </a:r>
          </a:p>
          <a:p>
            <a:endParaRPr lang="nl-BE" sz="1800" noProof="0" dirty="0"/>
          </a:p>
          <a:p>
            <a:endParaRPr lang="nl-BE" sz="1800" noProof="0" dirty="0"/>
          </a:p>
          <a:p>
            <a:endParaRPr lang="nl-BE" sz="1800" noProof="0" dirty="0"/>
          </a:p>
        </p:txBody>
      </p:sp>
    </p:spTree>
    <p:extLst>
      <p:ext uri="{BB962C8B-B14F-4D97-AF65-F5344CB8AC3E}">
        <p14:creationId xmlns:p14="http://schemas.microsoft.com/office/powerpoint/2010/main" val="2342947710"/>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hoek 3">
            <a:extLst>
              <a:ext uri="{FF2B5EF4-FFF2-40B4-BE49-F238E27FC236}">
                <a16:creationId xmlns:a16="http://schemas.microsoft.com/office/drawing/2014/main" id="{1E0AC5CD-7A2B-DAC4-2735-BAF3B0FEDF66}"/>
              </a:ext>
            </a:extLst>
          </p:cNvPr>
          <p:cNvSpPr>
            <a:spLocks noGrp="1" noRot="1" noMove="1" noResize="1" noEditPoints="1" noAdjustHandles="1" noChangeArrowheads="1" noChangeShapeType="1"/>
          </p:cNvSpPr>
          <p:nvPr/>
        </p:nvSpPr>
        <p:spPr>
          <a:xfrm>
            <a:off x="72736" y="5770740"/>
            <a:ext cx="2192482" cy="987136"/>
          </a:xfrm>
          <a:prstGeom prst="rect">
            <a:avLst/>
          </a:prstGeom>
          <a:solidFill>
            <a:schemeClr val="bg1"/>
          </a:solidFill>
          <a:ln>
            <a:solidFill>
              <a:schemeClr val="bg1"/>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nl-BE" noProof="0"/>
          </a:p>
        </p:txBody>
      </p:sp>
      <p:sp>
        <p:nvSpPr>
          <p:cNvPr id="2" name="Titre 1">
            <a:extLst>
              <a:ext uri="{FF2B5EF4-FFF2-40B4-BE49-F238E27FC236}">
                <a16:creationId xmlns:a16="http://schemas.microsoft.com/office/drawing/2014/main" id="{56D8CCBD-696B-D85E-26DE-87057D45C745}"/>
              </a:ext>
            </a:extLst>
          </p:cNvPr>
          <p:cNvSpPr>
            <a:spLocks noGrp="1"/>
          </p:cNvSpPr>
          <p:nvPr>
            <p:ph type="title"/>
          </p:nvPr>
        </p:nvSpPr>
        <p:spPr>
          <a:xfrm>
            <a:off x="609480" y="322729"/>
            <a:ext cx="11369160" cy="1111623"/>
          </a:xfrm>
        </p:spPr>
        <p:txBody>
          <a:bodyPr/>
          <a:lstStyle/>
          <a:p>
            <a:r>
              <a:rPr lang="nl-BE" sz="2800" noProof="0">
                <a:solidFill>
                  <a:srgbClr val="1E699D"/>
                </a:solidFill>
                <a:latin typeface="Futura Medium"/>
              </a:rPr>
              <a:t>7. Opstellen van een invaliditeitsdossier (&gt;1 jaar arbeidsongeschiktheid): </a:t>
            </a:r>
            <a:r>
              <a:rPr lang="nl-BE" sz="2800" noProof="0">
                <a:solidFill>
                  <a:srgbClr val="C00000"/>
                </a:solidFill>
                <a:latin typeface="Futura Medium"/>
              </a:rPr>
              <a:t>stap 8</a:t>
            </a:r>
          </a:p>
        </p:txBody>
      </p:sp>
      <p:sp>
        <p:nvSpPr>
          <p:cNvPr id="3" name="Sous-titre 2">
            <a:extLst>
              <a:ext uri="{FF2B5EF4-FFF2-40B4-BE49-F238E27FC236}">
                <a16:creationId xmlns:a16="http://schemas.microsoft.com/office/drawing/2014/main" id="{D3710D42-2461-BFAE-3E42-E9D903033B62}"/>
              </a:ext>
            </a:extLst>
          </p:cNvPr>
          <p:cNvSpPr>
            <a:spLocks noGrp="1"/>
          </p:cNvSpPr>
          <p:nvPr>
            <p:ph type="subTitle"/>
          </p:nvPr>
        </p:nvSpPr>
        <p:spPr>
          <a:xfrm>
            <a:off x="609480" y="2877671"/>
            <a:ext cx="10972440" cy="1228163"/>
          </a:xfrm>
        </p:spPr>
        <p:txBody>
          <a:bodyPr/>
          <a:lstStyle/>
          <a:p>
            <a:endParaRPr lang="nl-BE" sz="2000" noProof="0"/>
          </a:p>
          <a:p>
            <a:endParaRPr lang="nl-BE" sz="2000" noProof="0"/>
          </a:p>
          <a:p>
            <a:r>
              <a:rPr lang="nl-BE" sz="2000" noProof="0">
                <a:solidFill>
                  <a:srgbClr val="1E699D"/>
                </a:solidFill>
                <a:latin typeface="Calibri"/>
                <a:cs typeface="Calibri"/>
              </a:rPr>
              <a:t>Fysiek contact is verplicht tijdens de 11</a:t>
            </a:r>
            <a:r>
              <a:rPr lang="nl-BE" sz="2000" baseline="30000" noProof="0">
                <a:solidFill>
                  <a:srgbClr val="1E699D"/>
                </a:solidFill>
                <a:latin typeface="Calibri"/>
                <a:cs typeface="Calibri"/>
              </a:rPr>
              <a:t>e</a:t>
            </a:r>
            <a:r>
              <a:rPr lang="nl-BE" sz="2000" noProof="0">
                <a:solidFill>
                  <a:srgbClr val="1E699D"/>
                </a:solidFill>
                <a:latin typeface="Calibri"/>
                <a:cs typeface="Calibri"/>
              </a:rPr>
              <a:t> maand </a:t>
            </a:r>
            <a:r>
              <a:rPr lang="nl-BE" sz="2000" b="1" noProof="0">
                <a:solidFill>
                  <a:srgbClr val="1E699D"/>
                </a:solidFill>
                <a:latin typeface="Calibri"/>
                <a:cs typeface="Calibri"/>
              </a:rPr>
              <a:t>arbeidsongeschiktheid</a:t>
            </a:r>
            <a:r>
              <a:rPr lang="nl-BE" sz="2000" noProof="0">
                <a:solidFill>
                  <a:srgbClr val="1E699D"/>
                </a:solidFill>
                <a:latin typeface="Calibri"/>
                <a:cs typeface="Calibri"/>
              </a:rPr>
              <a:t>, tenzij gegronde redenen (bv hospitalisatie)</a:t>
            </a:r>
            <a:endParaRPr lang="nl-BE" sz="2000" strike="sngStrike" noProof="0">
              <a:solidFill>
                <a:srgbClr val="1E699D"/>
              </a:solidFill>
              <a:latin typeface="Calibri"/>
              <a:cs typeface="Calibri"/>
            </a:endParaRPr>
          </a:p>
          <a:p>
            <a:endParaRPr lang="nl-BE" sz="1600" noProof="0">
              <a:solidFill>
                <a:srgbClr val="1E699D"/>
              </a:solidFill>
              <a:latin typeface="Calibri" panose="020F0502020204030204" pitchFamily="34" charset="0"/>
              <a:cs typeface="Calibri" panose="020F0502020204030204" pitchFamily="34" charset="0"/>
            </a:endParaRPr>
          </a:p>
          <a:p>
            <a:r>
              <a:rPr lang="nl-BE" sz="1600" noProof="0">
                <a:solidFill>
                  <a:srgbClr val="1E699D"/>
                </a:solidFill>
                <a:latin typeface="Calibri"/>
                <a:cs typeface="Calibri"/>
              </a:rPr>
              <a:t>In de loop van de 11de maand van de arbeidsongeschiktheid zendt de adviserend arts of de medewerker van het multidisciplinaire team een voorstel tot intrede in invaliditeit naar de Geneeskundige raad voor invaliditeit (GRI). Dit voorstel vermeldt ook de categorie. Deze bepaalt de maximale duur van het voorstel. </a:t>
            </a:r>
          </a:p>
          <a:p>
            <a:endParaRPr lang="nl-BE" sz="1600" noProof="0">
              <a:solidFill>
                <a:srgbClr val="1E699D"/>
              </a:solidFill>
              <a:latin typeface="Calibri" panose="020F0502020204030204" pitchFamily="34" charset="0"/>
              <a:cs typeface="Calibri" panose="020F0502020204030204" pitchFamily="34" charset="0"/>
            </a:endParaRPr>
          </a:p>
          <a:p>
            <a:pPr marL="342900" indent="-342900">
              <a:buFont typeface="Wingdings" panose="05000000000000000000" pitchFamily="2" charset="2"/>
              <a:buChar char="q"/>
            </a:pPr>
            <a:r>
              <a:rPr lang="nl-BE" sz="1600" noProof="0">
                <a:solidFill>
                  <a:srgbClr val="1E699D"/>
                </a:solidFill>
                <a:latin typeface="Calibri"/>
                <a:cs typeface="Calibri"/>
              </a:rPr>
              <a:t>Max 5 jaar voor een categorie 2</a:t>
            </a:r>
          </a:p>
          <a:p>
            <a:pPr marL="342900" indent="-342900">
              <a:buFont typeface="Wingdings" panose="05000000000000000000" pitchFamily="2" charset="2"/>
              <a:buChar char="q"/>
            </a:pPr>
            <a:r>
              <a:rPr lang="nl-BE" sz="1600" noProof="0">
                <a:solidFill>
                  <a:srgbClr val="1E699D"/>
                </a:solidFill>
                <a:latin typeface="Calibri"/>
                <a:cs typeface="Calibri"/>
              </a:rPr>
              <a:t>Max 2 jaar voor een categorie 3</a:t>
            </a:r>
          </a:p>
          <a:p>
            <a:pPr marL="342900" indent="-342900">
              <a:buFont typeface="Wingdings" panose="05000000000000000000" pitchFamily="2" charset="2"/>
              <a:buChar char="q"/>
            </a:pPr>
            <a:r>
              <a:rPr lang="nl-BE" sz="1600" noProof="0">
                <a:solidFill>
                  <a:srgbClr val="1E699D"/>
                </a:solidFill>
                <a:latin typeface="Calibri"/>
                <a:cs typeface="Calibri"/>
              </a:rPr>
              <a:t>Max 1 jaar voor een categorie 4</a:t>
            </a:r>
          </a:p>
          <a:p>
            <a:pPr marL="342900" indent="-342900">
              <a:buFont typeface="Wingdings" panose="05000000000000000000" pitchFamily="2" charset="2"/>
              <a:buChar char="q"/>
            </a:pPr>
            <a:r>
              <a:rPr lang="nl-BE" sz="1600" noProof="0">
                <a:solidFill>
                  <a:srgbClr val="1E699D"/>
                </a:solidFill>
                <a:latin typeface="Calibri"/>
                <a:cs typeface="Calibri"/>
              </a:rPr>
              <a:t>Max 1 jaar bij een lopend re-integratietraject Codex</a:t>
            </a:r>
          </a:p>
          <a:p>
            <a:pPr marL="342900" indent="-342900">
              <a:buFont typeface="Wingdings" panose="05000000000000000000" pitchFamily="2" charset="2"/>
              <a:buChar char="q"/>
            </a:pPr>
            <a:r>
              <a:rPr lang="nl-BE" sz="1600" noProof="0">
                <a:solidFill>
                  <a:srgbClr val="1E699D"/>
                </a:solidFill>
                <a:latin typeface="Calibri"/>
                <a:cs typeface="Calibri"/>
              </a:rPr>
              <a:t>Max 1 jaar bij een lopend TNW-traject</a:t>
            </a:r>
            <a:endParaRPr lang="nl-BE" sz="1600" strike="sngStrike" noProof="0">
              <a:solidFill>
                <a:srgbClr val="1E699D"/>
              </a:solidFill>
              <a:latin typeface="Calibri" panose="020F0502020204030204" pitchFamily="34" charset="0"/>
              <a:cs typeface="Calibri" panose="020F0502020204030204" pitchFamily="34" charset="0"/>
            </a:endParaRPr>
          </a:p>
          <a:p>
            <a:pPr marL="342900" indent="-342900">
              <a:buFont typeface="Wingdings" panose="05000000000000000000" pitchFamily="2" charset="2"/>
              <a:buChar char="q"/>
            </a:pPr>
            <a:endParaRPr lang="nl-BE" sz="1600" noProof="0">
              <a:solidFill>
                <a:srgbClr val="1E699D"/>
              </a:solidFill>
              <a:latin typeface="Calibri" panose="020F0502020204030204" pitchFamily="34" charset="0"/>
              <a:cs typeface="Calibri" panose="020F0502020204030204" pitchFamily="34" charset="0"/>
            </a:endParaRPr>
          </a:p>
          <a:p>
            <a:r>
              <a:rPr lang="nl-BE" sz="1600" noProof="0">
                <a:solidFill>
                  <a:srgbClr val="1E699D"/>
                </a:solidFill>
                <a:latin typeface="Calibri"/>
                <a:cs typeface="Calibri"/>
              </a:rPr>
              <a:t>De arts van de dienst uitkeringen van het RIZIV kan bij vragen terecht bij de adviserend arts/medewerker van het multidisciplinair team die het voorstel tot intrede in invaliditeit heeft geformuleerd. </a:t>
            </a:r>
          </a:p>
        </p:txBody>
      </p:sp>
    </p:spTree>
    <p:extLst>
      <p:ext uri="{BB962C8B-B14F-4D97-AF65-F5344CB8AC3E}">
        <p14:creationId xmlns:p14="http://schemas.microsoft.com/office/powerpoint/2010/main" val="4002106503"/>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hoek 3">
            <a:extLst>
              <a:ext uri="{FF2B5EF4-FFF2-40B4-BE49-F238E27FC236}">
                <a16:creationId xmlns:a16="http://schemas.microsoft.com/office/drawing/2014/main" id="{A6C94111-D692-8620-201E-08CE51B18BAE}"/>
              </a:ext>
            </a:extLst>
          </p:cNvPr>
          <p:cNvSpPr>
            <a:spLocks noGrp="1" noRot="1" noMove="1" noResize="1" noEditPoints="1" noAdjustHandles="1" noChangeArrowheads="1" noChangeShapeType="1"/>
          </p:cNvSpPr>
          <p:nvPr/>
        </p:nvSpPr>
        <p:spPr>
          <a:xfrm>
            <a:off x="72736" y="5770740"/>
            <a:ext cx="2192482" cy="987136"/>
          </a:xfrm>
          <a:prstGeom prst="rect">
            <a:avLst/>
          </a:prstGeom>
          <a:solidFill>
            <a:schemeClr val="bg1"/>
          </a:solidFill>
          <a:ln>
            <a:solidFill>
              <a:schemeClr val="bg1"/>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nl-BE" noProof="0"/>
          </a:p>
        </p:txBody>
      </p:sp>
      <p:sp>
        <p:nvSpPr>
          <p:cNvPr id="2" name="Titre 1">
            <a:extLst>
              <a:ext uri="{FF2B5EF4-FFF2-40B4-BE49-F238E27FC236}">
                <a16:creationId xmlns:a16="http://schemas.microsoft.com/office/drawing/2014/main" id="{F0666877-1D59-CF08-90AB-F797F86F95C0}"/>
              </a:ext>
            </a:extLst>
          </p:cNvPr>
          <p:cNvSpPr>
            <a:spLocks noGrp="1"/>
          </p:cNvSpPr>
          <p:nvPr>
            <p:ph type="title"/>
          </p:nvPr>
        </p:nvSpPr>
        <p:spPr/>
        <p:txBody>
          <a:bodyPr/>
          <a:lstStyle/>
          <a:p>
            <a:r>
              <a:rPr lang="nl-BE" sz="2800" noProof="0">
                <a:solidFill>
                  <a:srgbClr val="1E699D"/>
                </a:solidFill>
                <a:latin typeface="Futura Medium"/>
              </a:rPr>
              <a:t>8. Opvolging invaliditeit: </a:t>
            </a:r>
            <a:r>
              <a:rPr lang="nl-BE" sz="2800" noProof="0">
                <a:solidFill>
                  <a:srgbClr val="C00000"/>
                </a:solidFill>
                <a:latin typeface="Futura Medium"/>
              </a:rPr>
              <a:t>stap 9</a:t>
            </a:r>
          </a:p>
        </p:txBody>
      </p:sp>
      <p:sp>
        <p:nvSpPr>
          <p:cNvPr id="3" name="Sous-titre 2">
            <a:extLst>
              <a:ext uri="{FF2B5EF4-FFF2-40B4-BE49-F238E27FC236}">
                <a16:creationId xmlns:a16="http://schemas.microsoft.com/office/drawing/2014/main" id="{4E61A26E-FEB5-D8A8-BA29-A68BA43E2DD6}"/>
              </a:ext>
            </a:extLst>
          </p:cNvPr>
          <p:cNvSpPr>
            <a:spLocks noGrp="1"/>
          </p:cNvSpPr>
          <p:nvPr>
            <p:ph type="subTitle"/>
          </p:nvPr>
        </p:nvSpPr>
        <p:spPr>
          <a:xfrm>
            <a:off x="609480" y="1263738"/>
            <a:ext cx="10972440" cy="3954168"/>
          </a:xfrm>
        </p:spPr>
        <p:txBody>
          <a:bodyPr>
            <a:normAutofit/>
          </a:bodyPr>
          <a:lstStyle/>
          <a:p>
            <a:pPr marL="342900" indent="-342900">
              <a:buFont typeface="Arial" panose="020B0604020202020204" pitchFamily="34" charset="0"/>
              <a:buChar char="•"/>
            </a:pPr>
            <a:r>
              <a:rPr lang="nl-BE" sz="2000" b="1" noProof="0" dirty="0">
                <a:solidFill>
                  <a:srgbClr val="1E699D"/>
                </a:solidFill>
                <a:latin typeface="Calibri"/>
                <a:cs typeface="Calibri"/>
              </a:rPr>
              <a:t>Langer dan één jaar </a:t>
            </a:r>
            <a:r>
              <a:rPr lang="nl-BE" sz="2000" noProof="0" dirty="0">
                <a:solidFill>
                  <a:srgbClr val="1E699D"/>
                </a:solidFill>
                <a:latin typeface="Calibri"/>
                <a:cs typeface="Calibri"/>
              </a:rPr>
              <a:t>en afhankelijk van de door de Geneeskundige raad van het RIZIV aanvaarde periode van arbeidsongeschiktheid wordt de verzekerde opgevolgd door de adviserend arts of de medewerker van het multidisciplinaire team van de VI via fysieke contacten, met een frequentie die afhankelijk is van de dossiers en de categorisering, en die bij elk contact opnieuw moet worden bepaald. </a:t>
            </a:r>
          </a:p>
          <a:p>
            <a:pPr marL="342900" indent="-342900">
              <a:buFont typeface="Arial" panose="020B0604020202020204" pitchFamily="34" charset="0"/>
              <a:buChar char="•"/>
            </a:pPr>
            <a:endParaRPr lang="nl-BE" sz="2000" noProof="0" dirty="0">
              <a:solidFill>
                <a:srgbClr val="1E699D"/>
              </a:solidFill>
              <a:latin typeface="Calibri" panose="020F0502020204030204" pitchFamily="34" charset="0"/>
              <a:cs typeface="Calibri" panose="020F0502020204030204" pitchFamily="34" charset="0"/>
            </a:endParaRPr>
          </a:p>
          <a:p>
            <a:pPr marL="342900" indent="-342900">
              <a:buFont typeface="Arial" panose="020B0604020202020204" pitchFamily="34" charset="0"/>
              <a:buChar char="•"/>
            </a:pPr>
            <a:r>
              <a:rPr lang="nl-BE" sz="2000" noProof="0" dirty="0">
                <a:solidFill>
                  <a:srgbClr val="1E699D"/>
                </a:solidFill>
                <a:latin typeface="Calibri"/>
                <a:cs typeface="Calibri"/>
              </a:rPr>
              <a:t>Tijdens deze ontmoetingen wordt het arbeidspotentieel van de verzekerde beoordeeld binnen een professioneel re-integratieproject, evenals de passende hefbomen om dit proces te realiseren. </a:t>
            </a:r>
          </a:p>
        </p:txBody>
      </p:sp>
    </p:spTree>
    <p:extLst>
      <p:ext uri="{BB962C8B-B14F-4D97-AF65-F5344CB8AC3E}">
        <p14:creationId xmlns:p14="http://schemas.microsoft.com/office/powerpoint/2010/main" val="3730861694"/>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hthoek 2">
            <a:extLst>
              <a:ext uri="{FF2B5EF4-FFF2-40B4-BE49-F238E27FC236}">
                <a16:creationId xmlns:a16="http://schemas.microsoft.com/office/drawing/2014/main" id="{0D3DBD7E-01A8-9801-83CD-C12C7F49D14C}"/>
              </a:ext>
            </a:extLst>
          </p:cNvPr>
          <p:cNvSpPr>
            <a:spLocks noGrp="1" noRot="1" noMove="1" noResize="1" noEditPoints="1" noAdjustHandles="1" noChangeArrowheads="1" noChangeShapeType="1"/>
          </p:cNvSpPr>
          <p:nvPr/>
        </p:nvSpPr>
        <p:spPr>
          <a:xfrm>
            <a:off x="72736" y="5770740"/>
            <a:ext cx="2192482" cy="987136"/>
          </a:xfrm>
          <a:prstGeom prst="rect">
            <a:avLst/>
          </a:prstGeom>
          <a:solidFill>
            <a:schemeClr val="bg1"/>
          </a:solidFill>
          <a:ln>
            <a:solidFill>
              <a:schemeClr val="bg1"/>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nl-BE" noProof="0"/>
          </a:p>
        </p:txBody>
      </p:sp>
      <p:sp>
        <p:nvSpPr>
          <p:cNvPr id="2" name="Espace réservé du texte 1">
            <a:extLst>
              <a:ext uri="{FF2B5EF4-FFF2-40B4-BE49-F238E27FC236}">
                <a16:creationId xmlns:a16="http://schemas.microsoft.com/office/drawing/2014/main" id="{2BA28A90-81A9-461E-877A-E335A7B140ED}"/>
              </a:ext>
            </a:extLst>
          </p:cNvPr>
          <p:cNvSpPr>
            <a:spLocks noGrp="1"/>
          </p:cNvSpPr>
          <p:nvPr>
            <p:ph type="body"/>
          </p:nvPr>
        </p:nvSpPr>
        <p:spPr>
          <a:xfrm>
            <a:off x="609479" y="2090056"/>
            <a:ext cx="10783199" cy="3396343"/>
          </a:xfrm>
          <a:ln>
            <a:noFill/>
          </a:ln>
        </p:spPr>
        <p:txBody>
          <a:bodyPr/>
          <a:lstStyle/>
          <a:p>
            <a:r>
              <a:rPr lang="nl-BE" sz="1800" noProof="0" dirty="0">
                <a:solidFill>
                  <a:srgbClr val="1E699D"/>
                </a:solidFill>
                <a:latin typeface="Calibri" panose="020F0502020204030204" pitchFamily="34" charset="0"/>
                <a:cs typeface="Calibri" panose="020F0502020204030204" pitchFamily="34" charset="0"/>
              </a:rPr>
              <a:t>Bij elk fysiek contact of elke verwerking van medische verslagen, zal de adviserend arts met het multidisciplinaire team de restcapaciteiten beoordelen en deze middelen voor sociale of professionele re-integratie overwegen. </a:t>
            </a:r>
          </a:p>
          <a:p>
            <a:endParaRPr lang="nl-BE" sz="1800" noProof="0" dirty="0">
              <a:solidFill>
                <a:srgbClr val="1E699D"/>
              </a:solidFill>
              <a:latin typeface="Calibri" panose="020F0502020204030204" pitchFamily="34" charset="0"/>
              <a:cs typeface="Calibri" panose="020F0502020204030204" pitchFamily="34" charset="0"/>
            </a:endParaRPr>
          </a:p>
          <a:p>
            <a:pPr marL="457200" lvl="5" indent="-457200">
              <a:lnSpc>
                <a:spcPct val="200000"/>
              </a:lnSpc>
              <a:buClr>
                <a:srgbClr val="92D050"/>
              </a:buClr>
              <a:buFont typeface="+mj-lt"/>
              <a:buAutoNum type="arabicPeriod"/>
            </a:pPr>
            <a:r>
              <a:rPr lang="nl-BE" noProof="0" dirty="0">
                <a:solidFill>
                  <a:srgbClr val="1E699D"/>
                </a:solidFill>
                <a:latin typeface="Calibri" panose="020F0502020204030204" pitchFamily="34" charset="0"/>
                <a:cs typeface="Calibri" panose="020F0502020204030204" pitchFamily="34" charset="0"/>
              </a:rPr>
              <a:t>Einde arbeidsongeschiktheid met al dan niet een (volledige) werkhervatting (Art 100§1 - art 19 of 20)</a:t>
            </a:r>
          </a:p>
          <a:p>
            <a:pPr marL="457200" lvl="5" indent="-457200">
              <a:lnSpc>
                <a:spcPct val="200000"/>
              </a:lnSpc>
              <a:buClr>
                <a:srgbClr val="92D050"/>
              </a:buClr>
              <a:buFont typeface="+mj-lt"/>
              <a:buAutoNum type="arabicPeriod"/>
            </a:pPr>
            <a:r>
              <a:rPr lang="nl-BE" noProof="0" dirty="0">
                <a:solidFill>
                  <a:srgbClr val="1E699D"/>
                </a:solidFill>
                <a:latin typeface="Calibri" panose="020F0502020204030204" pitchFamily="34" charset="0"/>
                <a:cs typeface="Calibri" panose="020F0502020204030204" pitchFamily="34" charset="0"/>
              </a:rPr>
              <a:t>Toegelaten activiteit (Art 100§2 of Art 23bis)</a:t>
            </a:r>
          </a:p>
          <a:p>
            <a:pPr marL="457200" lvl="5" indent="-457200">
              <a:lnSpc>
                <a:spcPct val="200000"/>
              </a:lnSpc>
              <a:buClr>
                <a:srgbClr val="92D050"/>
              </a:buClr>
              <a:buFont typeface="+mj-lt"/>
              <a:buAutoNum type="arabicPeriod"/>
            </a:pPr>
            <a:r>
              <a:rPr lang="nl-BE" noProof="0" dirty="0">
                <a:solidFill>
                  <a:srgbClr val="1E699D"/>
                </a:solidFill>
                <a:latin typeface="Calibri" panose="020F0502020204030204" pitchFamily="34" charset="0"/>
                <a:cs typeface="Calibri" panose="020F0502020204030204" pitchFamily="34" charset="0"/>
              </a:rPr>
              <a:t>Vrijwilligerswerk</a:t>
            </a:r>
          </a:p>
          <a:p>
            <a:pPr marL="457200" lvl="5" indent="-457200">
              <a:lnSpc>
                <a:spcPct val="200000"/>
              </a:lnSpc>
              <a:buClr>
                <a:srgbClr val="92D050"/>
              </a:buClr>
              <a:buFont typeface="+mj-lt"/>
              <a:buAutoNum type="arabicPeriod"/>
            </a:pPr>
            <a:r>
              <a:rPr lang="nl-BE" noProof="0" dirty="0">
                <a:solidFill>
                  <a:srgbClr val="1E699D"/>
                </a:solidFill>
                <a:latin typeface="Calibri" panose="020F0502020204030204" pitchFamily="34" charset="0"/>
                <a:cs typeface="Calibri" panose="020F0502020204030204" pitchFamily="34" charset="0"/>
              </a:rPr>
              <a:t>Terug Naar Werk-traject:</a:t>
            </a:r>
          </a:p>
          <a:p>
            <a:pPr lvl="6">
              <a:lnSpc>
                <a:spcPct val="200000"/>
              </a:lnSpc>
            </a:pPr>
            <a:r>
              <a:rPr lang="nl-BE" noProof="0" dirty="0">
                <a:solidFill>
                  <a:srgbClr val="1E699D"/>
                </a:solidFill>
                <a:latin typeface="Calibri" panose="020F0502020204030204" pitchFamily="34" charset="0"/>
                <a:cs typeface="Calibri" panose="020F0502020204030204" pitchFamily="34" charset="0"/>
              </a:rPr>
              <a:t>             &gt; Begeleiding/coaching of opleiding</a:t>
            </a:r>
          </a:p>
          <a:p>
            <a:pPr marL="457200" lvl="5" indent="-457200">
              <a:lnSpc>
                <a:spcPct val="200000"/>
              </a:lnSpc>
              <a:buClr>
                <a:srgbClr val="92D050"/>
              </a:buClr>
              <a:buFont typeface="+mj-lt"/>
              <a:buAutoNum type="arabicPeriod"/>
            </a:pPr>
            <a:endParaRPr lang="nl-BE" noProof="0" dirty="0">
              <a:solidFill>
                <a:srgbClr val="1E699D"/>
              </a:solidFill>
              <a:latin typeface="Calibri" panose="020F0502020204030204" pitchFamily="34" charset="0"/>
              <a:cs typeface="Calibri" panose="020F0502020204030204" pitchFamily="34" charset="0"/>
            </a:endParaRPr>
          </a:p>
          <a:p>
            <a:pPr lvl="6">
              <a:lnSpc>
                <a:spcPct val="200000"/>
              </a:lnSpc>
            </a:pPr>
            <a:endParaRPr lang="nl-BE" sz="2000" noProof="0" dirty="0">
              <a:solidFill>
                <a:srgbClr val="1E699D"/>
              </a:solidFill>
              <a:latin typeface="Calibri" panose="020F0502020204030204" pitchFamily="34" charset="0"/>
              <a:cs typeface="Calibri" panose="020F0502020204030204" pitchFamily="34" charset="0"/>
            </a:endParaRPr>
          </a:p>
        </p:txBody>
      </p:sp>
      <p:sp>
        <p:nvSpPr>
          <p:cNvPr id="12" name="Titre 11">
            <a:extLst>
              <a:ext uri="{FF2B5EF4-FFF2-40B4-BE49-F238E27FC236}">
                <a16:creationId xmlns:a16="http://schemas.microsoft.com/office/drawing/2014/main" id="{E02996AC-4C92-4990-A4BE-77B0EAF805E6}"/>
              </a:ext>
            </a:extLst>
          </p:cNvPr>
          <p:cNvSpPr>
            <a:spLocks noGrp="1"/>
          </p:cNvSpPr>
          <p:nvPr>
            <p:ph type="title"/>
          </p:nvPr>
        </p:nvSpPr>
        <p:spPr>
          <a:xfrm>
            <a:off x="609479" y="491314"/>
            <a:ext cx="10972440" cy="912943"/>
          </a:xfrm>
        </p:spPr>
        <p:txBody>
          <a:bodyPr/>
          <a:lstStyle/>
          <a:p>
            <a:r>
              <a:rPr lang="nl-BE" sz="2800" noProof="0">
                <a:solidFill>
                  <a:srgbClr val="1E699D"/>
                </a:solidFill>
                <a:latin typeface="Futura Medium"/>
              </a:rPr>
              <a:t>9. Hefbomen voor </a:t>
            </a:r>
            <a:r>
              <a:rPr lang="nl-BE" sz="2800" noProof="0" err="1">
                <a:solidFill>
                  <a:srgbClr val="1E699D"/>
                </a:solidFill>
                <a:latin typeface="Futura Medium"/>
              </a:rPr>
              <a:t>socioprofessionele</a:t>
            </a:r>
            <a:r>
              <a:rPr lang="nl-BE" sz="2800" noProof="0">
                <a:solidFill>
                  <a:srgbClr val="1E699D"/>
                </a:solidFill>
                <a:latin typeface="Futura Medium"/>
              </a:rPr>
              <a:t> re-integratie</a:t>
            </a:r>
            <a:br>
              <a:rPr lang="nl-BE" sz="3600" noProof="0">
                <a:solidFill>
                  <a:srgbClr val="1E699D"/>
                </a:solidFill>
              </a:rPr>
            </a:br>
            <a:endParaRPr lang="nl-BE" sz="3600" noProof="0">
              <a:solidFill>
                <a:srgbClr val="1E699D"/>
              </a:solidFill>
            </a:endParaRPr>
          </a:p>
        </p:txBody>
      </p:sp>
    </p:spTree>
    <p:extLst>
      <p:ext uri="{BB962C8B-B14F-4D97-AF65-F5344CB8AC3E}">
        <p14:creationId xmlns:p14="http://schemas.microsoft.com/office/powerpoint/2010/main" val="2885007955"/>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hoek 3">
            <a:extLst>
              <a:ext uri="{FF2B5EF4-FFF2-40B4-BE49-F238E27FC236}">
                <a16:creationId xmlns:a16="http://schemas.microsoft.com/office/drawing/2014/main" id="{0D421826-B5C4-7B9F-D430-CFD6457D1731}"/>
              </a:ext>
            </a:extLst>
          </p:cNvPr>
          <p:cNvSpPr>
            <a:spLocks noGrp="1" noRot="1" noMove="1" noResize="1" noEditPoints="1" noAdjustHandles="1" noChangeArrowheads="1" noChangeShapeType="1"/>
          </p:cNvSpPr>
          <p:nvPr/>
        </p:nvSpPr>
        <p:spPr>
          <a:xfrm>
            <a:off x="72736" y="5770740"/>
            <a:ext cx="2192482" cy="987136"/>
          </a:xfrm>
          <a:prstGeom prst="rect">
            <a:avLst/>
          </a:prstGeom>
          <a:solidFill>
            <a:schemeClr val="bg1"/>
          </a:solidFill>
          <a:ln>
            <a:solidFill>
              <a:schemeClr val="bg1"/>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nl-BE" noProof="0"/>
          </a:p>
        </p:txBody>
      </p:sp>
      <p:sp>
        <p:nvSpPr>
          <p:cNvPr id="2" name="Titre 1">
            <a:extLst>
              <a:ext uri="{FF2B5EF4-FFF2-40B4-BE49-F238E27FC236}">
                <a16:creationId xmlns:a16="http://schemas.microsoft.com/office/drawing/2014/main" id="{27226FA7-F6CE-C3FF-02A7-1695FCC5EB2B}"/>
              </a:ext>
            </a:extLst>
          </p:cNvPr>
          <p:cNvSpPr>
            <a:spLocks noGrp="1"/>
          </p:cNvSpPr>
          <p:nvPr>
            <p:ph type="title"/>
          </p:nvPr>
        </p:nvSpPr>
        <p:spPr/>
        <p:txBody>
          <a:bodyPr/>
          <a:lstStyle/>
          <a:p>
            <a:r>
              <a:rPr lang="nl-BE" sz="2800" noProof="0">
                <a:solidFill>
                  <a:srgbClr val="1E699D"/>
                </a:solidFill>
                <a:latin typeface="Futura Medium"/>
              </a:rPr>
              <a:t>9.1. Einde erkenning arbeidsongeschiktheid door adviserend arts</a:t>
            </a:r>
            <a:endParaRPr lang="nl-BE" sz="2800" strike="sngStrike" noProof="0">
              <a:solidFill>
                <a:srgbClr val="1E699D"/>
              </a:solidFill>
              <a:latin typeface="Futura Medium"/>
            </a:endParaRPr>
          </a:p>
        </p:txBody>
      </p:sp>
      <p:sp>
        <p:nvSpPr>
          <p:cNvPr id="3" name="Espace réservé du texte 2">
            <a:extLst>
              <a:ext uri="{FF2B5EF4-FFF2-40B4-BE49-F238E27FC236}">
                <a16:creationId xmlns:a16="http://schemas.microsoft.com/office/drawing/2014/main" id="{3DA3B124-DBC4-F9F7-ED8A-4CA85B8747A1}"/>
              </a:ext>
            </a:extLst>
          </p:cNvPr>
          <p:cNvSpPr>
            <a:spLocks noGrp="1"/>
          </p:cNvSpPr>
          <p:nvPr>
            <p:ph type="body"/>
          </p:nvPr>
        </p:nvSpPr>
        <p:spPr>
          <a:xfrm>
            <a:off x="609480" y="2116892"/>
            <a:ext cx="10972440" cy="3247786"/>
          </a:xfrm>
        </p:spPr>
        <p:txBody>
          <a:bodyPr/>
          <a:lstStyle/>
          <a:p>
            <a:pPr marL="342900" lvl="1" indent="-342900">
              <a:buFont typeface="Arial" panose="020B0604020202020204" pitchFamily="34" charset="0"/>
              <a:buChar char="•"/>
            </a:pPr>
            <a:r>
              <a:rPr lang="nl-BE" sz="2000" noProof="0">
                <a:solidFill>
                  <a:srgbClr val="1E699D"/>
                </a:solidFill>
                <a:latin typeface="Calibri"/>
                <a:ea typeface="Calibri"/>
                <a:cs typeface="Calibri"/>
              </a:rPr>
              <a:t>De adviserend arts kan oordelen dat de criteria van art 100§1 of §2 (werknemer) / art 19 of 20 (zelfstandige) niet meer vervuld zijn. Hij maakt dan een einde aan de erkenning van arbeidsongeschiktheid.</a:t>
            </a:r>
          </a:p>
          <a:p>
            <a:pPr lvl="2"/>
            <a:r>
              <a:rPr lang="nl-BE" sz="2000" noProof="0">
                <a:solidFill>
                  <a:srgbClr val="1E699D"/>
                </a:solidFill>
                <a:latin typeface="Calibri"/>
                <a:ea typeface="Calibri"/>
                <a:cs typeface="Calibri"/>
              </a:rPr>
              <a:t>	</a:t>
            </a:r>
            <a:r>
              <a:rPr lang="nl-BE" sz="2000" noProof="0">
                <a:solidFill>
                  <a:srgbClr val="1E699D"/>
                </a:solidFill>
                <a:latin typeface="Calibri"/>
                <a:ea typeface="Calibri"/>
                <a:cs typeface="Calibri"/>
                <a:sym typeface="Wingdings" panose="05000000000000000000" pitchFamily="2" charset="2"/>
              </a:rPr>
              <a:t> </a:t>
            </a:r>
            <a:r>
              <a:rPr lang="nl-BE" sz="2000" noProof="0">
                <a:solidFill>
                  <a:srgbClr val="1E699D"/>
                </a:solidFill>
                <a:latin typeface="Calibri"/>
                <a:ea typeface="Calibri"/>
                <a:cs typeface="Calibri"/>
              </a:rPr>
              <a:t>Hij is van mening dat de verzekerde geschikt is om terug te keren naar zijn/haar baan of een 	andere baan (referentieberoep).</a:t>
            </a:r>
          </a:p>
          <a:p>
            <a:pPr lvl="2"/>
            <a:endParaRPr lang="nl-BE" sz="2000" noProof="0">
              <a:solidFill>
                <a:srgbClr val="1E699D"/>
              </a:solidFill>
              <a:latin typeface="Calibri" panose="020F0502020204030204" pitchFamily="34" charset="0"/>
              <a:cs typeface="Calibri" panose="020F0502020204030204" pitchFamily="34" charset="0"/>
            </a:endParaRPr>
          </a:p>
          <a:p>
            <a:pPr marL="342900" lvl="1" indent="-342900">
              <a:buFont typeface="Arial" panose="020B0604020202020204" pitchFamily="34" charset="0"/>
              <a:buChar char="•"/>
            </a:pPr>
            <a:r>
              <a:rPr lang="nl-BE" sz="2000" noProof="0">
                <a:solidFill>
                  <a:srgbClr val="1E699D"/>
                </a:solidFill>
                <a:latin typeface="Calibri"/>
                <a:ea typeface="Calibri"/>
                <a:cs typeface="Calibri"/>
              </a:rPr>
              <a:t>Indien een medewerker van het multidisciplinaire team meent dat de voorwaarden van arbeidsongeschiktheid niet langer zijn vervuld, wordt dit meegedeeld aan de adviserend arts vermits de medewerker de beslissing tot einde van de erkenning van de arbeidsongeschiktheid niet kan nemen. </a:t>
            </a:r>
            <a:endParaRPr lang="nl-BE" sz="2000" strike="sngStrike" noProof="0">
              <a:solidFill>
                <a:srgbClr val="1E699D"/>
              </a:solidFill>
              <a:latin typeface="Calibri"/>
              <a:ea typeface="Calibri"/>
              <a:cs typeface="Calibri"/>
            </a:endParaRPr>
          </a:p>
          <a:p>
            <a:pPr lvl="1"/>
            <a:endParaRPr lang="nl-BE" sz="2000" noProof="0">
              <a:solidFill>
                <a:srgbClr val="1E699D"/>
              </a:solidFill>
              <a:latin typeface="Calibri" panose="020F0502020204030204" pitchFamily="34" charset="0"/>
              <a:cs typeface="Calibri" panose="020F0502020204030204" pitchFamily="34" charset="0"/>
            </a:endParaRPr>
          </a:p>
          <a:p>
            <a:pPr marL="342900" lvl="1" indent="-342900">
              <a:buFont typeface="Arial" panose="020B0604020202020204" pitchFamily="34" charset="0"/>
              <a:buChar char="•"/>
            </a:pPr>
            <a:r>
              <a:rPr lang="nl-BE" sz="2000" noProof="0">
                <a:solidFill>
                  <a:srgbClr val="1E699D"/>
                </a:solidFill>
                <a:latin typeface="Calibri"/>
                <a:ea typeface="Calibri"/>
                <a:cs typeface="Calibri"/>
              </a:rPr>
              <a:t>Deze beslissing wordt persoonlijk aan de verzekerde overhandigd of per aangetekende brief verstuurd, met uitleg over het recht op beroep bij de bevoegde rechtbank in geval van onenigheid.</a:t>
            </a:r>
            <a:endParaRPr lang="nl-BE" sz="2000" b="1" noProof="0">
              <a:solidFill>
                <a:srgbClr val="1E699D"/>
              </a:solidFill>
              <a:latin typeface="Calibri"/>
              <a:ea typeface="Calibri"/>
              <a:cs typeface="Calibri"/>
            </a:endParaRPr>
          </a:p>
        </p:txBody>
      </p:sp>
    </p:spTree>
    <p:extLst>
      <p:ext uri="{BB962C8B-B14F-4D97-AF65-F5344CB8AC3E}">
        <p14:creationId xmlns:p14="http://schemas.microsoft.com/office/powerpoint/2010/main" val="414746793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32125290-E8D4-770B-F840-B07563DE394C}"/>
              </a:ext>
            </a:extLst>
          </p:cNvPr>
          <p:cNvSpPr>
            <a:spLocks noGrp="1"/>
          </p:cNvSpPr>
          <p:nvPr>
            <p:ph idx="1"/>
          </p:nvPr>
        </p:nvSpPr>
        <p:spPr>
          <a:xfrm>
            <a:off x="838200" y="1690688"/>
            <a:ext cx="10515600" cy="4351338"/>
          </a:xfrm>
        </p:spPr>
        <p:txBody>
          <a:bodyPr vert="horz" lIns="91440" tIns="45720" rIns="91440" bIns="45720" rtlCol="0" anchor="t">
            <a:normAutofit fontScale="92500"/>
          </a:bodyPr>
          <a:lstStyle/>
          <a:p>
            <a:pPr marL="0" indent="0">
              <a:buNone/>
            </a:pPr>
            <a:r>
              <a:rPr lang="nl-BE" sz="2000" b="1" noProof="0" dirty="0">
                <a:solidFill>
                  <a:srgbClr val="1E699D"/>
                </a:solidFill>
                <a:latin typeface="Calibri" panose="020F0502020204030204" pitchFamily="34" charset="0"/>
                <a:ea typeface="Calibri" panose="020F0502020204030204" pitchFamily="34" charset="0"/>
                <a:cs typeface="Calibri" panose="020F0502020204030204" pitchFamily="34" charset="0"/>
              </a:rPr>
              <a:t>De WHO toont aan dat :</a:t>
            </a:r>
          </a:p>
          <a:p>
            <a:pPr marL="0" indent="0">
              <a:buNone/>
            </a:pPr>
            <a:endParaRPr lang="nl-BE" sz="2000" b="1" noProof="0" dirty="0">
              <a:solidFill>
                <a:srgbClr val="1E699D"/>
              </a:solidFill>
              <a:latin typeface="Calibri" panose="020F0502020204030204" pitchFamily="34" charset="0"/>
              <a:ea typeface="Calibri" panose="020F0502020204030204" pitchFamily="34" charset="0"/>
              <a:cs typeface="Calibri" panose="020F0502020204030204" pitchFamily="34" charset="0"/>
            </a:endParaRPr>
          </a:p>
          <a:p>
            <a:r>
              <a:rPr lang="nl-BE" sz="2000" noProof="0" dirty="0">
                <a:solidFill>
                  <a:srgbClr val="1E699D"/>
                </a:solidFill>
                <a:latin typeface="Calibri" panose="020F0502020204030204" pitchFamily="34" charset="0"/>
                <a:ea typeface="Calibri" panose="020F0502020204030204" pitchFamily="34" charset="0"/>
                <a:cs typeface="Calibri" panose="020F0502020204030204" pitchFamily="34" charset="0"/>
              </a:rPr>
              <a:t>Een veilige en gezonde werkomgeving omwille van verschillende redenen bijdraagt aan de gezondheid van mensen, zoals zingeving in het leven, sociale contacten, structuur en financiële stabiliteit.</a:t>
            </a:r>
          </a:p>
          <a:p>
            <a:endParaRPr lang="nl-BE" sz="2000" noProof="0" dirty="0">
              <a:solidFill>
                <a:srgbClr val="1E699D"/>
              </a:solidFill>
              <a:latin typeface="Calibri" panose="020F0502020204030204" pitchFamily="34" charset="0"/>
              <a:ea typeface="Calibri" panose="020F0502020204030204" pitchFamily="34" charset="0"/>
              <a:cs typeface="Calibri" panose="020F0502020204030204" pitchFamily="34" charset="0"/>
            </a:endParaRPr>
          </a:p>
          <a:p>
            <a:r>
              <a:rPr lang="nl-BE" sz="2000" noProof="0" dirty="0">
                <a:solidFill>
                  <a:srgbClr val="1E699D"/>
                </a:solidFill>
                <a:latin typeface="Calibri" panose="020F0502020204030204" pitchFamily="34" charset="0"/>
                <a:ea typeface="Calibri" panose="020F0502020204030204" pitchFamily="34" charset="0"/>
                <a:cs typeface="Calibri" panose="020F0502020204030204" pitchFamily="34" charset="0"/>
              </a:rPr>
              <a:t>Er is </a:t>
            </a:r>
            <a:r>
              <a:rPr lang="nl-BE" sz="2000" b="1" noProof="0" dirty="0">
                <a:solidFill>
                  <a:srgbClr val="1E699D"/>
                </a:solidFill>
                <a:latin typeface="Calibri" panose="020F0502020204030204" pitchFamily="34" charset="0"/>
                <a:ea typeface="Calibri" panose="020F0502020204030204" pitchFamily="34" charset="0"/>
                <a:cs typeface="Calibri" panose="020F0502020204030204" pitchFamily="34" charset="0"/>
              </a:rPr>
              <a:t>een wederzijds verband is tussen mentale gezondheid en werk</a:t>
            </a:r>
            <a:r>
              <a:rPr lang="nl-BE" sz="2000" noProof="0" dirty="0">
                <a:solidFill>
                  <a:srgbClr val="1E699D"/>
                </a:solidFill>
                <a:latin typeface="Calibri" panose="020F0502020204030204" pitchFamily="34" charset="0"/>
                <a:ea typeface="Calibri" panose="020F0502020204030204" pitchFamily="34" charset="0"/>
                <a:cs typeface="Calibri" panose="020F0502020204030204" pitchFamily="34" charset="0"/>
              </a:rPr>
              <a:t>:</a:t>
            </a:r>
            <a:br>
              <a:rPr lang="nl-BE" sz="2000" noProof="0" dirty="0">
                <a:solidFill>
                  <a:srgbClr val="1E699D"/>
                </a:solidFill>
                <a:latin typeface="Calibri" panose="020F0502020204030204" pitchFamily="34" charset="0"/>
                <a:ea typeface="Calibri" panose="020F0502020204030204" pitchFamily="34" charset="0"/>
                <a:cs typeface="Calibri" panose="020F0502020204030204" pitchFamily="34" charset="0"/>
              </a:rPr>
            </a:br>
            <a:endParaRPr lang="nl-BE" sz="2000" noProof="0" dirty="0">
              <a:solidFill>
                <a:srgbClr val="1E699D"/>
              </a:solidFill>
              <a:latin typeface="Calibri" panose="020F0502020204030204" pitchFamily="34" charset="0"/>
              <a:ea typeface="Calibri" panose="020F0502020204030204" pitchFamily="34" charset="0"/>
              <a:cs typeface="Calibri" panose="020F0502020204030204" pitchFamily="34" charset="0"/>
            </a:endParaRPr>
          </a:p>
          <a:p>
            <a:pPr lvl="1">
              <a:buClr>
                <a:schemeClr val="tx1"/>
              </a:buClr>
              <a:buFont typeface="Courier New" panose="02070309020205020404" pitchFamily="49" charset="0"/>
              <a:buChar char="o"/>
            </a:pPr>
            <a:r>
              <a:rPr lang="nl-BE" sz="2000" noProof="0" dirty="0">
                <a:solidFill>
                  <a:srgbClr val="1E699D"/>
                </a:solidFill>
                <a:latin typeface="Calibri" panose="020F0502020204030204" pitchFamily="34" charset="0"/>
                <a:ea typeface="Calibri" panose="020F0502020204030204" pitchFamily="34" charset="0"/>
                <a:cs typeface="Calibri" panose="020F0502020204030204" pitchFamily="34" charset="0"/>
              </a:rPr>
              <a:t>Een goede werkomgeving kan de mentale gezondheid verbeteren, maar een goede mentale gezondheid is ook essentieel om goed te kunnen werken. </a:t>
            </a:r>
          </a:p>
          <a:p>
            <a:pPr lvl="1">
              <a:buClr>
                <a:schemeClr val="tx1"/>
              </a:buClr>
              <a:buFont typeface="Courier New" panose="02070309020205020404" pitchFamily="49" charset="0"/>
              <a:buChar char="o"/>
            </a:pPr>
            <a:endParaRPr lang="nl-BE" sz="2000" noProof="0" dirty="0">
              <a:solidFill>
                <a:srgbClr val="1E699D"/>
              </a:solidFill>
              <a:latin typeface="Calibri" panose="020F0502020204030204" pitchFamily="34" charset="0"/>
              <a:ea typeface="Calibri" panose="020F0502020204030204" pitchFamily="34" charset="0"/>
              <a:cs typeface="Calibri" panose="020F0502020204030204" pitchFamily="34" charset="0"/>
            </a:endParaRPr>
          </a:p>
          <a:p>
            <a:pPr lvl="1">
              <a:buClr>
                <a:schemeClr val="tx1"/>
              </a:buClr>
              <a:buFont typeface="Courier New" panose="02070309020205020404" pitchFamily="49" charset="0"/>
              <a:buChar char="o"/>
            </a:pPr>
            <a:r>
              <a:rPr lang="nl-BE" sz="2000" noProof="0" dirty="0">
                <a:solidFill>
                  <a:srgbClr val="1E699D"/>
                </a:solidFill>
                <a:latin typeface="Calibri" panose="020F0502020204030204" pitchFamily="34" charset="0"/>
                <a:ea typeface="Calibri" panose="020F0502020204030204" pitchFamily="34" charset="0"/>
                <a:cs typeface="Calibri" panose="020F0502020204030204" pitchFamily="34" charset="0"/>
              </a:rPr>
              <a:t>Omgekeerd kan een slechte/ongezonde werkomgeving leiden tot mentale gezondheidsproblemen en kunnen mentale gezondheidsproblemen leiden tot problemen op het werk.</a:t>
            </a:r>
          </a:p>
          <a:p>
            <a:pPr lvl="1">
              <a:buFont typeface="Courier New" panose="020B0604020202020204" pitchFamily="34" charset="0"/>
              <a:buChar char="o"/>
            </a:pPr>
            <a:endParaRPr lang="nl-BE" sz="800" noProof="0" dirty="0"/>
          </a:p>
          <a:p>
            <a:pPr marL="457200" lvl="1" indent="0">
              <a:buNone/>
            </a:pPr>
            <a:r>
              <a:rPr lang="nl-BE" sz="700" noProof="0" dirty="0">
                <a:solidFill>
                  <a:schemeClr val="accent1"/>
                </a:solidFill>
              </a:rPr>
              <a:t> </a:t>
            </a:r>
          </a:p>
        </p:txBody>
      </p:sp>
      <p:sp>
        <p:nvSpPr>
          <p:cNvPr id="2" name="Titre 1">
            <a:extLst>
              <a:ext uri="{FF2B5EF4-FFF2-40B4-BE49-F238E27FC236}">
                <a16:creationId xmlns:a16="http://schemas.microsoft.com/office/drawing/2014/main" id="{7AEE6149-6F52-A415-DFE4-E2EBF168729E}"/>
              </a:ext>
            </a:extLst>
          </p:cNvPr>
          <p:cNvSpPr>
            <a:spLocks noGrp="1"/>
          </p:cNvSpPr>
          <p:nvPr>
            <p:ph type="title"/>
          </p:nvPr>
        </p:nvSpPr>
        <p:spPr/>
        <p:txBody>
          <a:bodyPr>
            <a:normAutofit/>
          </a:bodyPr>
          <a:lstStyle/>
          <a:p>
            <a:r>
              <a:rPr lang="nl-BE" sz="2800" noProof="0">
                <a:solidFill>
                  <a:srgbClr val="1E699D"/>
                </a:solidFill>
                <a:latin typeface="Futura Medium"/>
              </a:rPr>
              <a:t>4. Relatie tussen mentale gezondheid en werk</a:t>
            </a:r>
            <a:br>
              <a:rPr lang="nl-BE" sz="2400" noProof="0">
                <a:solidFill>
                  <a:srgbClr val="1E699D"/>
                </a:solidFill>
                <a:latin typeface="Futura Medium"/>
              </a:rPr>
            </a:br>
            <a:endParaRPr lang="nl-BE" sz="2400" noProof="0">
              <a:solidFill>
                <a:srgbClr val="1E699D"/>
              </a:solidFill>
              <a:latin typeface="Futura Medium"/>
            </a:endParaRPr>
          </a:p>
        </p:txBody>
      </p:sp>
      <p:sp>
        <p:nvSpPr>
          <p:cNvPr id="5" name="Espace réservé du numéro de diapositive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7C6CCC6-2BE5-4E42-96A4-D1E8E81A3D8E}" type="slidenum">
              <a:rPr kumimoji="0" lang="nl-BE" sz="1200" b="0" i="0" u="none" strike="noStrike" kern="1200" cap="none" spc="0" normalizeH="0" baseline="0" noProof="0" smtClean="0">
                <a:ln>
                  <a:noFill/>
                </a:ln>
                <a:solidFill>
                  <a:prstClr val="black">
                    <a:tint val="82000"/>
                  </a:prstClr>
                </a:solidFill>
                <a:effectLst/>
                <a:uLnTx/>
                <a:uFillTx/>
                <a:latin typeface="Aptos" panose="020B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nl-BE" sz="1200" b="0" i="0" u="none" strike="noStrike" kern="1200" cap="none" spc="0" normalizeH="0" baseline="0" noProof="0">
              <a:ln>
                <a:noFill/>
              </a:ln>
              <a:solidFill>
                <a:prstClr val="black">
                  <a:tint val="82000"/>
                </a:prstClr>
              </a:solidFill>
              <a:effectLst/>
              <a:uLnTx/>
              <a:uFillTx/>
              <a:latin typeface="Aptos" panose="020B0004020202020204"/>
              <a:ea typeface="+mn-ea"/>
              <a:cs typeface="+mn-cs"/>
            </a:endParaRPr>
          </a:p>
        </p:txBody>
      </p:sp>
    </p:spTree>
    <p:extLst>
      <p:ext uri="{BB962C8B-B14F-4D97-AF65-F5344CB8AC3E}">
        <p14:creationId xmlns:p14="http://schemas.microsoft.com/office/powerpoint/2010/main" val="3181426831"/>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486228" y="255453"/>
            <a:ext cx="10443029" cy="480131"/>
          </a:xfrm>
          <a:prstGeom prst="rect">
            <a:avLst/>
          </a:prstGeom>
          <a:noFill/>
        </p:spPr>
        <p:txBody>
          <a:bodyPr wrap="square">
            <a:spAutoFit/>
          </a:bodyPr>
          <a:lstStyle/>
          <a:p>
            <a:pPr>
              <a:lnSpc>
                <a:spcPct val="90000"/>
              </a:lnSpc>
              <a:spcBef>
                <a:spcPct val="0"/>
              </a:spcBef>
            </a:pPr>
            <a:r>
              <a:rPr lang="nl-BE" sz="2800" noProof="0">
                <a:solidFill>
                  <a:srgbClr val="1E699D"/>
                </a:solidFill>
                <a:latin typeface="Futura Medium"/>
                <a:ea typeface="+mj-ea"/>
                <a:cs typeface="Calibri" panose="020F0502020204030204" pitchFamily="34" charset="0"/>
              </a:rPr>
              <a:t>9.2.a. </a:t>
            </a:r>
            <a:r>
              <a:rPr lang="nl-BE" sz="2800" b="1" noProof="0">
                <a:solidFill>
                  <a:srgbClr val="1E699D"/>
                </a:solidFill>
                <a:latin typeface="Futura Medium"/>
                <a:ea typeface="+mj-ea"/>
                <a:cs typeface="Calibri" panose="020F0502020204030204" pitchFamily="34" charset="0"/>
              </a:rPr>
              <a:t>Toegelaten activiteit </a:t>
            </a:r>
            <a:r>
              <a:rPr lang="nl-BE" sz="2800" noProof="0">
                <a:solidFill>
                  <a:srgbClr val="1E699D"/>
                </a:solidFill>
                <a:latin typeface="Futura Medium"/>
                <a:ea typeface="+mj-ea"/>
                <a:cs typeface="Calibri" panose="020F0502020204030204" pitchFamily="34" charset="0"/>
              </a:rPr>
              <a:t>als loontrekkende</a:t>
            </a:r>
          </a:p>
        </p:txBody>
      </p:sp>
      <p:graphicFrame>
        <p:nvGraphicFramePr>
          <p:cNvPr id="4" name="Table 3"/>
          <p:cNvGraphicFramePr>
            <a:graphicFrameLocks noGrp="1"/>
          </p:cNvGraphicFramePr>
          <p:nvPr>
            <p:extLst>
              <p:ext uri="{D42A27DB-BD31-4B8C-83A1-F6EECF244321}">
                <p14:modId xmlns:p14="http://schemas.microsoft.com/office/powerpoint/2010/main" val="881081545"/>
              </p:ext>
            </p:extLst>
          </p:nvPr>
        </p:nvGraphicFramePr>
        <p:xfrm>
          <a:off x="268514" y="1137048"/>
          <a:ext cx="11654972" cy="5081906"/>
        </p:xfrm>
        <a:graphic>
          <a:graphicData uri="http://schemas.openxmlformats.org/drawingml/2006/table">
            <a:tbl>
              <a:tblPr firstRow="1" bandRow="1">
                <a:tableStyleId>{5C22544A-7EE6-4342-B048-85BDC9FD1C3A}</a:tableStyleId>
              </a:tblPr>
              <a:tblGrid>
                <a:gridCol w="1196604">
                  <a:extLst>
                    <a:ext uri="{9D8B030D-6E8A-4147-A177-3AD203B41FA5}">
                      <a16:colId xmlns:a16="http://schemas.microsoft.com/office/drawing/2014/main" val="20000"/>
                    </a:ext>
                  </a:extLst>
                </a:gridCol>
                <a:gridCol w="10458368">
                  <a:extLst>
                    <a:ext uri="{9D8B030D-6E8A-4147-A177-3AD203B41FA5}">
                      <a16:colId xmlns:a16="http://schemas.microsoft.com/office/drawing/2014/main" val="20001"/>
                    </a:ext>
                  </a:extLst>
                </a:gridCol>
              </a:tblGrid>
              <a:tr h="1308523">
                <a:tc>
                  <a:txBody>
                    <a:bodyPr/>
                    <a:lstStyle/>
                    <a:p>
                      <a:pPr>
                        <a:defRPr sz="1200" b="1">
                          <a:solidFill>
                            <a:srgbClr val="FFFFFF"/>
                          </a:solidFill>
                        </a:defRPr>
                      </a:pPr>
                      <a:r>
                        <a:rPr lang="nl-BE" sz="1400" noProof="0"/>
                        <a:t>Principe</a:t>
                      </a:r>
                    </a:p>
                  </a:txBody>
                  <a:tcPr marL="76200" marR="76200" marT="76200" marB="76200">
                    <a:solidFill>
                      <a:srgbClr val="006699"/>
                    </a:solidFill>
                  </a:tcPr>
                </a:tc>
                <a:tc>
                  <a:txBody>
                    <a:bodyPr/>
                    <a:lstStyle/>
                    <a:p>
                      <a:pPr>
                        <a:defRPr sz="1100">
                          <a:solidFill>
                            <a:srgbClr val="003366"/>
                          </a:solidFill>
                        </a:defRPr>
                      </a:pPr>
                      <a:r>
                        <a:rPr lang="nl-BE" sz="1200" noProof="0" dirty="0"/>
                        <a:t>• Werken tijdens lopende erkenning arbeidsongeschiktheid. </a:t>
                      </a:r>
                    </a:p>
                    <a:p>
                      <a:pPr>
                        <a:defRPr sz="1100">
                          <a:solidFill>
                            <a:srgbClr val="003366"/>
                          </a:solidFill>
                        </a:defRPr>
                      </a:pPr>
                      <a:r>
                        <a:rPr lang="nl-BE" sz="1200" noProof="0" dirty="0"/>
                        <a:t>• Art 100 §2 van de gecoördineerde wet van 14 juli 1994: Wordt als arbeidsongeschikt erkend wordt, de werknemer die een toegelaten arbeid hervat op voorwaarde dat hij, van een geneeskundig oogpunt uit, een vermindering van zijn vermogen van ten minste 50 pct. behoudt.</a:t>
                      </a:r>
                    </a:p>
                    <a:p>
                      <a:pPr>
                        <a:defRPr sz="1100">
                          <a:solidFill>
                            <a:srgbClr val="003366"/>
                          </a:solidFill>
                        </a:defRPr>
                      </a:pPr>
                      <a:r>
                        <a:rPr lang="nl-BE" sz="1200" noProof="0" dirty="0"/>
                        <a:t>• Het ziekenfonds vermindert de uitkering niet als de toegelaten activiteit max. 1/5de (20%) van een voltijdse tewerkstelling bedraagt. Bij overschrijding vermindert de uitkering in verhouding (BV: </a:t>
                      </a:r>
                      <a:r>
                        <a:rPr lang="nl-NL" sz="1200" noProof="0" dirty="0"/>
                        <a:t>40% werken is 80% uitkering).</a:t>
                      </a:r>
                      <a:endParaRPr lang="nl-BE" sz="1200" noProof="0" dirty="0"/>
                    </a:p>
                    <a:p>
                      <a:pPr>
                        <a:defRPr sz="1100">
                          <a:solidFill>
                            <a:srgbClr val="003366"/>
                          </a:solidFill>
                        </a:defRPr>
                      </a:pPr>
                      <a:r>
                        <a:rPr lang="nl-BE" sz="1200" noProof="0" dirty="0"/>
                        <a:t>• De wetgeving spreekt van 'toegelaten activiteit' (niet 'halftijds'): dit kan variëren van 1% tot 100%.</a:t>
                      </a:r>
                    </a:p>
                  </a:txBody>
                  <a:tcPr marL="76200" marR="76200" marT="76200" marB="76200">
                    <a:solidFill>
                      <a:srgbClr val="E0EDF7"/>
                    </a:solidFill>
                  </a:tcPr>
                </a:tc>
                <a:extLst>
                  <a:ext uri="{0D108BD9-81ED-4DB2-BD59-A6C34878D82A}">
                    <a16:rowId xmlns:a16="http://schemas.microsoft.com/office/drawing/2014/main" val="10000"/>
                  </a:ext>
                </a:extLst>
              </a:tr>
              <a:tr h="585391">
                <a:tc>
                  <a:txBody>
                    <a:bodyPr/>
                    <a:lstStyle/>
                    <a:p>
                      <a:pPr>
                        <a:defRPr sz="1200" b="1">
                          <a:solidFill>
                            <a:srgbClr val="FFFFFF"/>
                          </a:solidFill>
                        </a:defRPr>
                      </a:pPr>
                      <a:r>
                        <a:rPr lang="nl-BE" sz="1400" noProof="0"/>
                        <a:t>Voorwaarden</a:t>
                      </a:r>
                    </a:p>
                  </a:txBody>
                  <a:tcPr marL="76200" marR="76200" marT="76200" marB="76200">
                    <a:solidFill>
                      <a:srgbClr val="006699"/>
                    </a:solidFill>
                  </a:tcPr>
                </a:tc>
                <a:tc>
                  <a:txBody>
                    <a:bodyPr/>
                    <a:lstStyle/>
                    <a:p>
                      <a:pPr>
                        <a:defRPr sz="1100">
                          <a:solidFill>
                            <a:srgbClr val="003366"/>
                          </a:solidFill>
                        </a:defRPr>
                      </a:pPr>
                      <a:r>
                        <a:rPr lang="nl-BE" sz="1200" noProof="0"/>
                        <a:t>• Een totale stopzetting van de activiteit gedurende minstens 1 dag gedekt door een erkenning van de arbeidsongeschiktheid door de adviserend arts.</a:t>
                      </a:r>
                    </a:p>
                    <a:p>
                      <a:pPr>
                        <a:defRPr sz="1100">
                          <a:solidFill>
                            <a:srgbClr val="003366"/>
                          </a:solidFill>
                        </a:defRPr>
                      </a:pPr>
                      <a:r>
                        <a:rPr lang="nl-BE" sz="1200" noProof="0"/>
                        <a:t>• Verlies van minstens 50% van het vermogen vanuit geneeskundig oogpunt (geen economische notie).</a:t>
                      </a:r>
                    </a:p>
                  </a:txBody>
                  <a:tcPr marL="76200" marR="76200" marT="76200" marB="76200">
                    <a:solidFill>
                      <a:srgbClr val="E0EDF7"/>
                    </a:solidFill>
                  </a:tcPr>
                </a:tc>
                <a:extLst>
                  <a:ext uri="{0D108BD9-81ED-4DB2-BD59-A6C34878D82A}">
                    <a16:rowId xmlns:a16="http://schemas.microsoft.com/office/drawing/2014/main" val="10001"/>
                  </a:ext>
                </a:extLst>
              </a:tr>
              <a:tr h="740349">
                <a:tc>
                  <a:txBody>
                    <a:bodyPr/>
                    <a:lstStyle/>
                    <a:p>
                      <a:pPr>
                        <a:defRPr sz="1200" b="1">
                          <a:solidFill>
                            <a:srgbClr val="FFFFFF"/>
                          </a:solidFill>
                        </a:defRPr>
                      </a:pPr>
                      <a:r>
                        <a:rPr lang="nl-BE" sz="1400" noProof="0"/>
                        <a:t>Verzoek – Formulier</a:t>
                      </a:r>
                    </a:p>
                  </a:txBody>
                  <a:tcPr marL="76200" marR="76200" marT="76200" marB="76200">
                    <a:solidFill>
                      <a:srgbClr val="006699"/>
                    </a:solidFill>
                  </a:tcPr>
                </a:tc>
                <a:tc>
                  <a:txBody>
                    <a:bodyPr/>
                    <a:lstStyle/>
                    <a:p>
                      <a:pPr>
                        <a:defRPr sz="1100">
                          <a:solidFill>
                            <a:srgbClr val="003366"/>
                          </a:solidFill>
                        </a:defRPr>
                      </a:pPr>
                      <a:r>
                        <a:rPr lang="nl-BE" sz="1200" noProof="0"/>
                        <a:t>• Aanvraag via document van het ziekenfonds (website of loket). Vermeld aantal uren/week en eventueel werkrooster.</a:t>
                      </a:r>
                    </a:p>
                    <a:p>
                      <a:pPr>
                        <a:defRPr sz="1100">
                          <a:solidFill>
                            <a:srgbClr val="003366"/>
                          </a:solidFill>
                        </a:defRPr>
                      </a:pPr>
                      <a:r>
                        <a:rPr lang="nl-BE" sz="1200" noProof="0"/>
                        <a:t>• De werkhervatting wordt aangegeven bij het ziekenfonds ten laatste de 1e werkdag die de werkhervatting meteen voorafgaat (de verzekerde moet niet wachten op toestemming van adviserend arts voor hij start).</a:t>
                      </a:r>
                    </a:p>
                  </a:txBody>
                  <a:tcPr marL="76200" marR="76200" marT="76200" marB="76200">
                    <a:solidFill>
                      <a:srgbClr val="E0EDF7"/>
                    </a:solidFill>
                  </a:tcPr>
                </a:tc>
                <a:extLst>
                  <a:ext uri="{0D108BD9-81ED-4DB2-BD59-A6C34878D82A}">
                    <a16:rowId xmlns:a16="http://schemas.microsoft.com/office/drawing/2014/main" val="10002"/>
                  </a:ext>
                </a:extLst>
              </a:tr>
              <a:tr h="745825">
                <a:tc>
                  <a:txBody>
                    <a:bodyPr/>
                    <a:lstStyle/>
                    <a:p>
                      <a:pPr>
                        <a:defRPr sz="1200" b="1">
                          <a:solidFill>
                            <a:srgbClr val="FFFFFF"/>
                          </a:solidFill>
                        </a:defRPr>
                      </a:pPr>
                      <a:r>
                        <a:rPr lang="nl-BE" sz="1400" noProof="0"/>
                        <a:t>Beslissing</a:t>
                      </a:r>
                    </a:p>
                  </a:txBody>
                  <a:tcPr marL="76200" marR="76200" marT="76200" marB="76200">
                    <a:solidFill>
                      <a:srgbClr val="006699"/>
                    </a:solidFill>
                  </a:tcPr>
                </a:tc>
                <a:tc>
                  <a:txBody>
                    <a:bodyPr/>
                    <a:lstStyle/>
                    <a:p>
                      <a:pPr>
                        <a:defRPr sz="1100">
                          <a:solidFill>
                            <a:srgbClr val="003366"/>
                          </a:solidFill>
                        </a:defRPr>
                      </a:pPr>
                      <a:r>
                        <a:rPr lang="nl-BE" sz="1200" noProof="0"/>
                        <a:t>• Werkgever moet toestemming geven. Deze kan dit weigeren. </a:t>
                      </a:r>
                    </a:p>
                    <a:p>
                      <a:pPr>
                        <a:defRPr sz="1100">
                          <a:solidFill>
                            <a:srgbClr val="003366"/>
                          </a:solidFill>
                        </a:defRPr>
                      </a:pPr>
                      <a:r>
                        <a:rPr lang="nl-BE" sz="1200" noProof="0"/>
                        <a:t>• Voor het ziekenfonds: werknemer kan starten van zodra aanvraag ingediend is (dus zonder voorafgaande goedkeuring).</a:t>
                      </a:r>
                    </a:p>
                    <a:p>
                      <a:pPr>
                        <a:defRPr sz="1100">
                          <a:solidFill>
                            <a:srgbClr val="003366"/>
                          </a:solidFill>
                        </a:defRPr>
                      </a:pPr>
                      <a:r>
                        <a:rPr lang="nl-BE" sz="1200" noProof="0"/>
                        <a:t>• De adviserend arts heeft 30 werkdagen om te beslissen en kan weigeren bij onvoldoende verlies van 50% of onverenigbaarheid met gezondheidstoestand.</a:t>
                      </a:r>
                    </a:p>
                  </a:txBody>
                  <a:tcPr marL="76200" marR="76200" marT="76200" marB="76200">
                    <a:solidFill>
                      <a:srgbClr val="E0EDF7"/>
                    </a:solidFill>
                  </a:tcPr>
                </a:tc>
                <a:extLst>
                  <a:ext uri="{0D108BD9-81ED-4DB2-BD59-A6C34878D82A}">
                    <a16:rowId xmlns:a16="http://schemas.microsoft.com/office/drawing/2014/main" val="10003"/>
                  </a:ext>
                </a:extLst>
              </a:tr>
              <a:tr h="740349">
                <a:tc>
                  <a:txBody>
                    <a:bodyPr/>
                    <a:lstStyle/>
                    <a:p>
                      <a:pPr>
                        <a:defRPr sz="1200" b="1">
                          <a:solidFill>
                            <a:srgbClr val="FFFFFF"/>
                          </a:solidFill>
                        </a:defRPr>
                      </a:pPr>
                      <a:r>
                        <a:rPr lang="nl-BE" sz="1400" noProof="0"/>
                        <a:t>Regime</a:t>
                      </a:r>
                    </a:p>
                  </a:txBody>
                  <a:tcPr marL="76200" marR="76200" marT="76200" marB="76200">
                    <a:solidFill>
                      <a:srgbClr val="006699"/>
                    </a:solidFill>
                  </a:tcPr>
                </a:tc>
                <a:tc>
                  <a:txBody>
                    <a:bodyPr/>
                    <a:lstStyle/>
                    <a:p>
                      <a:pPr>
                        <a:defRPr sz="1100">
                          <a:solidFill>
                            <a:srgbClr val="003366"/>
                          </a:solidFill>
                        </a:defRPr>
                      </a:pPr>
                      <a:r>
                        <a:rPr lang="nl-BE" sz="1200" noProof="0"/>
                        <a:t>• Telkens bij wijziging werkuren of werkgever: nieuwe aanvraag indienen.</a:t>
                      </a:r>
                    </a:p>
                    <a:p>
                      <a:pPr>
                        <a:defRPr sz="1100">
                          <a:solidFill>
                            <a:srgbClr val="003366"/>
                          </a:solidFill>
                        </a:defRPr>
                      </a:pPr>
                      <a:r>
                        <a:rPr lang="nl-BE" sz="1200" noProof="0"/>
                        <a:t>• De adviserend arts beperkt de duur van de periode gedekt door de toelating tot maximaal twee jaar. Hij (of de medewerker van het multidisciplinair team) kan echter vervolgens (indien nodig meermaals) de toelating voor een nieuwe periode van maximaal 2 jaar hernieuwen.</a:t>
                      </a:r>
                    </a:p>
                  </a:txBody>
                  <a:tcPr marL="76200" marR="76200" marT="76200" marB="76200">
                    <a:solidFill>
                      <a:srgbClr val="E0EDF7"/>
                    </a:solidFill>
                  </a:tcPr>
                </a:tc>
                <a:extLst>
                  <a:ext uri="{0D108BD9-81ED-4DB2-BD59-A6C34878D82A}">
                    <a16:rowId xmlns:a16="http://schemas.microsoft.com/office/drawing/2014/main" val="10004"/>
                  </a:ext>
                </a:extLst>
              </a:tr>
              <a:tr h="375219">
                <a:tc>
                  <a:txBody>
                    <a:bodyPr/>
                    <a:lstStyle/>
                    <a:p>
                      <a:pPr>
                        <a:defRPr sz="1200" b="1">
                          <a:solidFill>
                            <a:srgbClr val="FFFFFF"/>
                          </a:solidFill>
                        </a:defRPr>
                      </a:pPr>
                      <a:r>
                        <a:rPr lang="nl-BE" sz="1400" noProof="0"/>
                        <a:t>Attest</a:t>
                      </a:r>
                    </a:p>
                  </a:txBody>
                  <a:tcPr marL="76200" marR="76200" marT="76200" marB="76200">
                    <a:solidFill>
                      <a:srgbClr val="006699"/>
                    </a:solidFill>
                  </a:tcPr>
                </a:tc>
                <a:tc>
                  <a:txBody>
                    <a:bodyPr/>
                    <a:lstStyle/>
                    <a:p>
                      <a:pPr>
                        <a:defRPr sz="1100">
                          <a:solidFill>
                            <a:srgbClr val="003366"/>
                          </a:solidFill>
                        </a:defRPr>
                      </a:pPr>
                      <a:r>
                        <a:rPr lang="nl-BE" sz="1200" noProof="0"/>
                        <a:t>• Getuigschriften arbeidsongeschiktheid (GAO) indienen tijdens eerste jaar van arbeidsongeschiktheid.</a:t>
                      </a:r>
                    </a:p>
                  </a:txBody>
                  <a:tcPr marL="76200" marR="76200" marT="76200" marB="76200">
                    <a:solidFill>
                      <a:srgbClr val="E0EDF7"/>
                    </a:solidFill>
                  </a:tcPr>
                </a:tc>
                <a:extLst>
                  <a:ext uri="{0D108BD9-81ED-4DB2-BD59-A6C34878D82A}">
                    <a16:rowId xmlns:a16="http://schemas.microsoft.com/office/drawing/2014/main" val="10005"/>
                  </a:ext>
                </a:extLst>
              </a:tr>
              <a:tr h="586250">
                <a:tc>
                  <a:txBody>
                    <a:bodyPr/>
                    <a:lstStyle/>
                    <a:p>
                      <a:pPr>
                        <a:defRPr sz="1200" b="1">
                          <a:solidFill>
                            <a:srgbClr val="FFFFFF"/>
                          </a:solidFill>
                        </a:defRPr>
                      </a:pPr>
                      <a:r>
                        <a:rPr lang="nl-BE" sz="1400" noProof="0"/>
                        <a:t>Nuttige informatie</a:t>
                      </a:r>
                    </a:p>
                  </a:txBody>
                  <a:tcPr marL="76200" marR="76200" marT="76200" marB="76200">
                    <a:solidFill>
                      <a:srgbClr val="006699"/>
                    </a:solidFill>
                  </a:tcPr>
                </a:tc>
                <a:tc>
                  <a:txBody>
                    <a:bodyPr/>
                    <a:lstStyle/>
                    <a:p>
                      <a:pPr>
                        <a:defRPr sz="1100">
                          <a:solidFill>
                            <a:srgbClr val="003366"/>
                          </a:solidFill>
                        </a:defRPr>
                      </a:pPr>
                      <a:r>
                        <a:rPr lang="nl-BE" sz="1200" noProof="0" dirty="0"/>
                        <a:t>• Een bezoek voorafgaand aan de werkhervatting aan de arbeidsarts (vóór de toegelaten activiteit) is wenselijk om deze hervatting zo goed mogelijk voor te bereiden.</a:t>
                      </a:r>
                    </a:p>
                    <a:p>
                      <a:pPr>
                        <a:defRPr sz="1100">
                          <a:solidFill>
                            <a:srgbClr val="003366"/>
                          </a:solidFill>
                        </a:defRPr>
                      </a:pPr>
                      <a:r>
                        <a:rPr lang="nl-BE" sz="1200" noProof="0" dirty="0"/>
                        <a:t>• Samenwerking met de huisarts en/of psycholoog helpt misverstanden of gemengde berichten vermijden.</a:t>
                      </a:r>
                    </a:p>
                  </a:txBody>
                  <a:tcPr marL="76200" marR="76200" marT="76200" marB="76200">
                    <a:solidFill>
                      <a:srgbClr val="E0EDF7"/>
                    </a:solidFill>
                  </a:tcPr>
                </a:tc>
                <a:extLst>
                  <a:ext uri="{0D108BD9-81ED-4DB2-BD59-A6C34878D82A}">
                    <a16:rowId xmlns:a16="http://schemas.microsoft.com/office/drawing/2014/main" val="10006"/>
                  </a:ext>
                </a:extLst>
              </a:tr>
            </a:tbl>
          </a:graphicData>
        </a:graphic>
      </p:graphicFrame>
    </p:spTree>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hoek 3">
            <a:extLst>
              <a:ext uri="{FF2B5EF4-FFF2-40B4-BE49-F238E27FC236}">
                <a16:creationId xmlns:a16="http://schemas.microsoft.com/office/drawing/2014/main" id="{BFEEDD2F-DE05-695E-3B24-927FF2336BF5}"/>
              </a:ext>
            </a:extLst>
          </p:cNvPr>
          <p:cNvSpPr>
            <a:spLocks noGrp="1" noRot="1" noMove="1" noResize="1" noEditPoints="1" noAdjustHandles="1" noChangeArrowheads="1" noChangeShapeType="1"/>
          </p:cNvSpPr>
          <p:nvPr/>
        </p:nvSpPr>
        <p:spPr>
          <a:xfrm>
            <a:off x="72736" y="5770740"/>
            <a:ext cx="2192482" cy="987136"/>
          </a:xfrm>
          <a:prstGeom prst="rect">
            <a:avLst/>
          </a:prstGeom>
          <a:solidFill>
            <a:schemeClr val="bg1"/>
          </a:solidFill>
          <a:ln>
            <a:solidFill>
              <a:schemeClr val="bg1"/>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nl-BE" noProof="0"/>
          </a:p>
        </p:txBody>
      </p:sp>
      <p:sp>
        <p:nvSpPr>
          <p:cNvPr id="2" name="Titre 1">
            <a:extLst>
              <a:ext uri="{FF2B5EF4-FFF2-40B4-BE49-F238E27FC236}">
                <a16:creationId xmlns:a16="http://schemas.microsoft.com/office/drawing/2014/main" id="{067017C7-6AC3-F829-CA98-EB1975472501}"/>
              </a:ext>
            </a:extLst>
          </p:cNvPr>
          <p:cNvSpPr>
            <a:spLocks noGrp="1"/>
          </p:cNvSpPr>
          <p:nvPr>
            <p:ph type="title"/>
          </p:nvPr>
        </p:nvSpPr>
        <p:spPr>
          <a:xfrm>
            <a:off x="609480" y="406094"/>
            <a:ext cx="10972440" cy="1144800"/>
          </a:xfrm>
        </p:spPr>
        <p:txBody>
          <a:bodyPr/>
          <a:lstStyle/>
          <a:p>
            <a:r>
              <a:rPr lang="nl-BE" sz="2800" noProof="0">
                <a:solidFill>
                  <a:srgbClr val="1E699D"/>
                </a:solidFill>
                <a:latin typeface="Futura Medium"/>
                <a:cs typeface="Calibri" panose="020F0502020204030204" pitchFamily="34" charset="0"/>
              </a:rPr>
              <a:t>9.2.b. </a:t>
            </a:r>
            <a:r>
              <a:rPr lang="nl-BE" sz="2800" b="1" noProof="0">
                <a:solidFill>
                  <a:srgbClr val="1E699D"/>
                </a:solidFill>
                <a:latin typeface="Futura Medium"/>
                <a:cs typeface="Calibri" panose="020F0502020204030204" pitchFamily="34" charset="0"/>
              </a:rPr>
              <a:t>Toegelaten activiteit </a:t>
            </a:r>
            <a:r>
              <a:rPr lang="nl-BE" sz="2800" noProof="0">
                <a:solidFill>
                  <a:srgbClr val="1E699D"/>
                </a:solidFill>
                <a:latin typeface="Futura Medium"/>
                <a:cs typeface="Calibri" panose="020F0502020204030204" pitchFamily="34" charset="0"/>
              </a:rPr>
              <a:t>bij de </a:t>
            </a:r>
            <a:r>
              <a:rPr lang="nl-BE" sz="2800" u="sng" noProof="0">
                <a:solidFill>
                  <a:srgbClr val="1E699D"/>
                </a:solidFill>
                <a:latin typeface="Futura Medium"/>
                <a:cs typeface="Calibri" panose="020F0502020204030204" pitchFamily="34" charset="0"/>
              </a:rPr>
              <a:t>zelfstandige  </a:t>
            </a:r>
          </a:p>
        </p:txBody>
      </p:sp>
      <p:sp>
        <p:nvSpPr>
          <p:cNvPr id="3" name="Espace réservé du texte 2">
            <a:extLst>
              <a:ext uri="{FF2B5EF4-FFF2-40B4-BE49-F238E27FC236}">
                <a16:creationId xmlns:a16="http://schemas.microsoft.com/office/drawing/2014/main" id="{6E981136-32A1-1FA7-0C99-CC073A584897}"/>
              </a:ext>
            </a:extLst>
          </p:cNvPr>
          <p:cNvSpPr>
            <a:spLocks noGrp="1"/>
          </p:cNvSpPr>
          <p:nvPr>
            <p:ph type="body"/>
          </p:nvPr>
        </p:nvSpPr>
        <p:spPr>
          <a:xfrm>
            <a:off x="609480" y="1550894"/>
            <a:ext cx="10972440" cy="4030906"/>
          </a:xfrm>
        </p:spPr>
        <p:txBody>
          <a:bodyPr/>
          <a:lstStyle/>
          <a:p>
            <a:pPr lvl="1"/>
            <a:endParaRPr lang="nl-BE" noProof="0">
              <a:solidFill>
                <a:srgbClr val="1E699D"/>
              </a:solidFill>
              <a:latin typeface="Calibri" panose="020F0502020204030204" pitchFamily="34" charset="0"/>
              <a:cs typeface="Calibri" panose="020F0502020204030204" pitchFamily="34" charset="0"/>
            </a:endParaRPr>
          </a:p>
          <a:p>
            <a:pPr lvl="1"/>
            <a:r>
              <a:rPr lang="nl-BE" sz="2000" noProof="0">
                <a:solidFill>
                  <a:srgbClr val="1E699D"/>
                </a:solidFill>
                <a:latin typeface="Calibri"/>
                <a:ea typeface="Calibri"/>
                <a:cs typeface="Calibri"/>
              </a:rPr>
              <a:t>Dezelfde logica als voor de werknemer, ook al is de inhoud van de wet anders.</a:t>
            </a:r>
          </a:p>
          <a:p>
            <a:pPr lvl="1"/>
            <a:r>
              <a:rPr lang="nl-BE" noProof="0">
                <a:solidFill>
                  <a:srgbClr val="1E699D"/>
                </a:solidFill>
              </a:rPr>
              <a:t>Art 23bis van het koninklijk besluit van 1971</a:t>
            </a:r>
          </a:p>
          <a:p>
            <a:pPr marL="457200" lvl="1" indent="0">
              <a:buNone/>
            </a:pPr>
            <a:endParaRPr lang="nl-BE" noProof="0">
              <a:solidFill>
                <a:srgbClr val="1E699D"/>
              </a:solidFill>
            </a:endParaRPr>
          </a:p>
          <a:p>
            <a:pPr marL="342900" lvl="2" indent="-342900">
              <a:lnSpc>
                <a:spcPct val="150000"/>
              </a:lnSpc>
              <a:buFont typeface="Wingdings" panose="05000000000000000000" pitchFamily="2" charset="2"/>
              <a:buChar char="Ø"/>
            </a:pPr>
            <a:r>
              <a:rPr lang="nl-BE" noProof="0">
                <a:solidFill>
                  <a:srgbClr val="1E699D"/>
                </a:solidFill>
                <a:latin typeface="Calibri"/>
                <a:ea typeface="Calibri"/>
                <a:cs typeface="Calibri"/>
              </a:rPr>
              <a:t>Voorafgaande verklaring bij de adviserend arts (men moet niet wachten op de toestemming)</a:t>
            </a:r>
          </a:p>
          <a:p>
            <a:pPr marL="342900" lvl="2" indent="-342900">
              <a:lnSpc>
                <a:spcPct val="150000"/>
              </a:lnSpc>
              <a:buFont typeface="Wingdings" panose="05000000000000000000" pitchFamily="2" charset="2"/>
              <a:buChar char="Ø"/>
            </a:pPr>
            <a:r>
              <a:rPr lang="nl-BE" noProof="0">
                <a:solidFill>
                  <a:srgbClr val="1E699D"/>
                </a:solidFill>
                <a:latin typeface="Calibri"/>
                <a:ea typeface="Calibri"/>
                <a:cs typeface="Calibri"/>
              </a:rPr>
              <a:t>Gedeeltelijke werkhervatting </a:t>
            </a:r>
          </a:p>
          <a:p>
            <a:pPr marL="342900" lvl="2" indent="-342900">
              <a:lnSpc>
                <a:spcPct val="150000"/>
              </a:lnSpc>
              <a:buFont typeface="Wingdings" panose="05000000000000000000" pitchFamily="2" charset="2"/>
              <a:buChar char="Ø"/>
            </a:pPr>
            <a:r>
              <a:rPr lang="nl-BE" noProof="0">
                <a:solidFill>
                  <a:srgbClr val="1E699D"/>
                </a:solidFill>
                <a:latin typeface="Calibri"/>
                <a:ea typeface="Calibri"/>
                <a:cs typeface="Calibri"/>
              </a:rPr>
              <a:t>Dezelfde of andere activiteit (ook als werknemer)</a:t>
            </a:r>
          </a:p>
          <a:p>
            <a:pPr marL="342900" lvl="2" indent="-342900">
              <a:lnSpc>
                <a:spcPct val="150000"/>
              </a:lnSpc>
              <a:buFont typeface="Wingdings" panose="05000000000000000000" pitchFamily="2" charset="2"/>
              <a:buChar char="Ø"/>
            </a:pPr>
            <a:r>
              <a:rPr lang="nl-BE" noProof="0">
                <a:solidFill>
                  <a:srgbClr val="1E699D"/>
                </a:solidFill>
                <a:latin typeface="Calibri"/>
                <a:ea typeface="Calibri"/>
                <a:cs typeface="Calibri"/>
              </a:rPr>
              <a:t>De adviserend arts beoordeelt de verenigbaarheid met de gezondheidstoestand</a:t>
            </a:r>
          </a:p>
          <a:p>
            <a:pPr marL="342900" lvl="2" indent="-342900">
              <a:lnSpc>
                <a:spcPct val="150000"/>
              </a:lnSpc>
              <a:buFont typeface="Wingdings" panose="05000000000000000000" pitchFamily="2" charset="2"/>
              <a:buChar char="Ø"/>
            </a:pPr>
            <a:r>
              <a:rPr lang="nl-BE" noProof="0">
                <a:solidFill>
                  <a:srgbClr val="1E699D"/>
                </a:solidFill>
                <a:latin typeface="Calibri"/>
                <a:ea typeface="Calibri"/>
                <a:cs typeface="Calibri"/>
              </a:rPr>
              <a:t>De adviserend arts heeft 30 dagen de tijd om de beslissing te nemen reageren </a:t>
            </a:r>
          </a:p>
          <a:p>
            <a:pPr marL="342900" lvl="2" indent="-342900">
              <a:lnSpc>
                <a:spcPct val="150000"/>
              </a:lnSpc>
              <a:buFont typeface="Wingdings" panose="05000000000000000000" pitchFamily="2" charset="2"/>
              <a:buChar char="Ø"/>
            </a:pPr>
            <a:r>
              <a:rPr lang="nl-BE" noProof="0">
                <a:solidFill>
                  <a:srgbClr val="1E699D"/>
                </a:solidFill>
                <a:latin typeface="Calibri"/>
                <a:ea typeface="Calibri"/>
                <a:cs typeface="Calibri"/>
              </a:rPr>
              <a:t>Vanaf de dag dat het werk wordt hervat tijdens de arbeidsongeschiktheid tot het einde van maand 6: het ziekenfonds vermindert de uitkering niet</a:t>
            </a:r>
          </a:p>
        </p:txBody>
      </p:sp>
    </p:spTree>
    <p:extLst>
      <p:ext uri="{BB962C8B-B14F-4D97-AF65-F5344CB8AC3E}">
        <p14:creationId xmlns:p14="http://schemas.microsoft.com/office/powerpoint/2010/main" val="1947400784"/>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hoek 3">
            <a:extLst>
              <a:ext uri="{FF2B5EF4-FFF2-40B4-BE49-F238E27FC236}">
                <a16:creationId xmlns:a16="http://schemas.microsoft.com/office/drawing/2014/main" id="{48ED3007-4A71-09A4-577E-62DE92A9160B}"/>
              </a:ext>
            </a:extLst>
          </p:cNvPr>
          <p:cNvSpPr>
            <a:spLocks noGrp="1" noRot="1" noMove="1" noResize="1" noEditPoints="1" noAdjustHandles="1" noChangeArrowheads="1" noChangeShapeType="1"/>
          </p:cNvSpPr>
          <p:nvPr/>
        </p:nvSpPr>
        <p:spPr>
          <a:xfrm>
            <a:off x="72736" y="5770740"/>
            <a:ext cx="2192482" cy="987136"/>
          </a:xfrm>
          <a:prstGeom prst="rect">
            <a:avLst/>
          </a:prstGeom>
          <a:solidFill>
            <a:schemeClr val="bg1"/>
          </a:solidFill>
          <a:ln>
            <a:solidFill>
              <a:schemeClr val="bg1"/>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nl-BE" noProof="0"/>
          </a:p>
        </p:txBody>
      </p:sp>
      <p:sp>
        <p:nvSpPr>
          <p:cNvPr id="2" name="Titre 1">
            <a:extLst>
              <a:ext uri="{FF2B5EF4-FFF2-40B4-BE49-F238E27FC236}">
                <a16:creationId xmlns:a16="http://schemas.microsoft.com/office/drawing/2014/main" id="{11F8228D-EDBF-8B9F-1B50-6D3E6E2ADAF1}"/>
              </a:ext>
            </a:extLst>
          </p:cNvPr>
          <p:cNvSpPr>
            <a:spLocks noGrp="1"/>
          </p:cNvSpPr>
          <p:nvPr>
            <p:ph type="title"/>
          </p:nvPr>
        </p:nvSpPr>
        <p:spPr/>
        <p:txBody>
          <a:bodyPr/>
          <a:lstStyle/>
          <a:p>
            <a:r>
              <a:rPr lang="nl-BE" sz="2800" noProof="0">
                <a:solidFill>
                  <a:srgbClr val="1E699D"/>
                </a:solidFill>
                <a:latin typeface="Futura Medium"/>
              </a:rPr>
              <a:t>9.3. Vrijwilligerswerk</a:t>
            </a:r>
          </a:p>
        </p:txBody>
      </p:sp>
      <p:sp>
        <p:nvSpPr>
          <p:cNvPr id="3" name="Espace réservé du texte 2">
            <a:extLst>
              <a:ext uri="{FF2B5EF4-FFF2-40B4-BE49-F238E27FC236}">
                <a16:creationId xmlns:a16="http://schemas.microsoft.com/office/drawing/2014/main" id="{AF38F51C-EEED-47B8-A856-F169780B0A12}"/>
              </a:ext>
            </a:extLst>
          </p:cNvPr>
          <p:cNvSpPr>
            <a:spLocks noGrp="1"/>
          </p:cNvSpPr>
          <p:nvPr>
            <p:ph type="body"/>
          </p:nvPr>
        </p:nvSpPr>
        <p:spPr>
          <a:xfrm>
            <a:off x="609480" y="1735494"/>
            <a:ext cx="10972440" cy="3954686"/>
          </a:xfrm>
        </p:spPr>
        <p:txBody>
          <a:bodyPr/>
          <a:lstStyle/>
          <a:p>
            <a:pPr lvl="1"/>
            <a:r>
              <a:rPr lang="nl-BE" sz="2000" noProof="0" dirty="0">
                <a:solidFill>
                  <a:srgbClr val="1E699D"/>
                </a:solidFill>
                <a:latin typeface="Calibri"/>
                <a:ea typeface="Calibri"/>
                <a:cs typeface="Calibri"/>
              </a:rPr>
              <a:t>Het hervatten van een </a:t>
            </a:r>
            <a:r>
              <a:rPr lang="nl-BE" sz="2000" b="1" noProof="0" dirty="0">
                <a:solidFill>
                  <a:srgbClr val="1E699D"/>
                </a:solidFill>
                <a:latin typeface="Calibri"/>
                <a:ea typeface="Calibri"/>
                <a:cs typeface="Calibri"/>
              </a:rPr>
              <a:t>sociale activiteit </a:t>
            </a:r>
            <a:r>
              <a:rPr lang="nl-BE" sz="2000" noProof="0" dirty="0">
                <a:solidFill>
                  <a:srgbClr val="1E699D"/>
                </a:solidFill>
                <a:latin typeface="Calibri"/>
                <a:ea typeface="Calibri"/>
                <a:cs typeface="Calibri"/>
              </a:rPr>
              <a:t>om sociale isolatie/vervreemding/verlies van maatschappelijke integratie te voorkomen, om betekenis te vinden, een levensritme... Dit kan ook een opstap naar betaald werk zijn.</a:t>
            </a:r>
          </a:p>
          <a:p>
            <a:pPr lvl="1">
              <a:lnSpc>
                <a:spcPct val="150000"/>
              </a:lnSpc>
            </a:pPr>
            <a:endParaRPr lang="nl-BE" noProof="0" dirty="0">
              <a:solidFill>
                <a:srgbClr val="1E699D"/>
              </a:solidFill>
              <a:latin typeface="Calibri" panose="020F0502020204030204" pitchFamily="34" charset="0"/>
              <a:cs typeface="Calibri" panose="020F0502020204030204" pitchFamily="34" charset="0"/>
            </a:endParaRPr>
          </a:p>
          <a:p>
            <a:pPr marL="342900" lvl="1" indent="-342900">
              <a:lnSpc>
                <a:spcPct val="150000"/>
              </a:lnSpc>
              <a:buFont typeface="Arial" panose="020B0604020202020204" pitchFamily="34" charset="0"/>
              <a:buChar char="•"/>
            </a:pPr>
            <a:r>
              <a:rPr lang="nl-BE" noProof="0" dirty="0">
                <a:solidFill>
                  <a:srgbClr val="1E699D"/>
                </a:solidFill>
                <a:latin typeface="Calibri"/>
                <a:ea typeface="Calibri"/>
                <a:cs typeface="Calibri"/>
              </a:rPr>
              <a:t>Geen arbeidsovereenkomst (meestal wel overeenkomst op papier)</a:t>
            </a:r>
          </a:p>
          <a:p>
            <a:pPr marL="342900" lvl="1" indent="-342900">
              <a:lnSpc>
                <a:spcPct val="150000"/>
              </a:lnSpc>
              <a:buFont typeface="Arial" panose="020B0604020202020204" pitchFamily="34" charset="0"/>
              <a:buChar char="•"/>
            </a:pPr>
            <a:r>
              <a:rPr lang="nl-BE" noProof="0" dirty="0">
                <a:solidFill>
                  <a:srgbClr val="1E699D"/>
                </a:solidFill>
                <a:latin typeface="Calibri"/>
                <a:ea typeface="Calibri"/>
                <a:cs typeface="Calibri"/>
              </a:rPr>
              <a:t>Geen salaris maar soms wel een kostenvergoeding</a:t>
            </a:r>
          </a:p>
          <a:p>
            <a:pPr marL="342900" lvl="1" indent="-342900">
              <a:lnSpc>
                <a:spcPct val="150000"/>
              </a:lnSpc>
              <a:buFont typeface="Arial" panose="020B0604020202020204" pitchFamily="34" charset="0"/>
              <a:buChar char="•"/>
            </a:pPr>
            <a:r>
              <a:rPr lang="nl-BE" noProof="0" dirty="0">
                <a:solidFill>
                  <a:srgbClr val="1E699D"/>
                </a:solidFill>
                <a:latin typeface="Calibri"/>
                <a:ea typeface="Calibri"/>
                <a:cs typeface="Calibri"/>
              </a:rPr>
              <a:t>Geen impact op de uitkering</a:t>
            </a:r>
          </a:p>
          <a:p>
            <a:pPr marL="342900" lvl="1" indent="-342900">
              <a:lnSpc>
                <a:spcPct val="150000"/>
              </a:lnSpc>
              <a:buFont typeface="Arial" panose="020B0604020202020204" pitchFamily="34" charset="0"/>
              <a:buChar char="•"/>
            </a:pPr>
            <a:r>
              <a:rPr lang="nl-BE" noProof="0" dirty="0">
                <a:solidFill>
                  <a:srgbClr val="1E699D"/>
                </a:solidFill>
                <a:latin typeface="Calibri"/>
                <a:ea typeface="Calibri"/>
                <a:cs typeface="Calibri"/>
              </a:rPr>
              <a:t>Een voorafgaande verklaring aan de adviserend arts is niet essentieel (maar wel aanbevolen om te vermijden dat het verrichten van het vrijwilligerswerk als een niet toegelaten activiteit wordt gekwalificeerd)</a:t>
            </a:r>
          </a:p>
          <a:p>
            <a:pPr marL="342900" lvl="1" indent="-342900">
              <a:lnSpc>
                <a:spcPct val="150000"/>
              </a:lnSpc>
              <a:buFont typeface="Arial" panose="020B0604020202020204" pitchFamily="34" charset="0"/>
              <a:buChar char="•"/>
            </a:pPr>
            <a:r>
              <a:rPr lang="nl-BE" noProof="0" dirty="0">
                <a:solidFill>
                  <a:srgbClr val="1E699D"/>
                </a:solidFill>
                <a:latin typeface="Calibri"/>
                <a:ea typeface="Calibri"/>
                <a:cs typeface="Calibri"/>
              </a:rPr>
              <a:t>De adviserend arts evalueert de </a:t>
            </a:r>
            <a:r>
              <a:rPr lang="nl-BE" b="1" noProof="0" dirty="0">
                <a:solidFill>
                  <a:srgbClr val="1E699D"/>
                </a:solidFill>
                <a:latin typeface="Calibri"/>
                <a:ea typeface="Calibri"/>
                <a:cs typeface="Calibri"/>
              </a:rPr>
              <a:t>verenigbaarheid met de gezondheidstoestand</a:t>
            </a:r>
          </a:p>
        </p:txBody>
      </p:sp>
    </p:spTree>
    <p:extLst>
      <p:ext uri="{BB962C8B-B14F-4D97-AF65-F5344CB8AC3E}">
        <p14:creationId xmlns:p14="http://schemas.microsoft.com/office/powerpoint/2010/main" val="3579666542"/>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09F0702-782C-84FD-4455-EF9BA740354A}"/>
              </a:ext>
            </a:extLst>
          </p:cNvPr>
          <p:cNvSpPr>
            <a:spLocks noGrp="1"/>
          </p:cNvSpPr>
          <p:nvPr>
            <p:ph type="title"/>
          </p:nvPr>
        </p:nvSpPr>
        <p:spPr>
          <a:xfrm>
            <a:off x="624840" y="1730477"/>
            <a:ext cx="2954102" cy="2530627"/>
          </a:xfrm>
        </p:spPr>
        <p:txBody>
          <a:bodyPr anchor="t">
            <a:normAutofit fontScale="90000"/>
          </a:bodyPr>
          <a:lstStyle/>
          <a:p>
            <a:br>
              <a:rPr lang="nl-NL" sz="2400" b="1" i="1" dirty="0">
                <a:solidFill>
                  <a:srgbClr val="7030A0"/>
                </a:solidFill>
                <a:latin typeface="Calibri" panose="020F0502020204030204" pitchFamily="34" charset="0"/>
                <a:ea typeface="Calibri" panose="020F0502020204030204" pitchFamily="34" charset="0"/>
                <a:cs typeface="Calibri" panose="020F0502020204030204" pitchFamily="34" charset="0"/>
              </a:rPr>
            </a:br>
            <a:br>
              <a:rPr lang="nl-NL" sz="2400" b="1" i="1" dirty="0">
                <a:solidFill>
                  <a:srgbClr val="7030A0"/>
                </a:solidFill>
                <a:latin typeface="Calibri" panose="020F0502020204030204" pitchFamily="34" charset="0"/>
                <a:ea typeface="Calibri" panose="020F0502020204030204" pitchFamily="34" charset="0"/>
                <a:cs typeface="Calibri" panose="020F0502020204030204" pitchFamily="34" charset="0"/>
              </a:rPr>
            </a:br>
            <a:r>
              <a:rPr lang="nl-NL" b="1" i="1" dirty="0">
                <a:solidFill>
                  <a:schemeClr val="accent2">
                    <a:lumMod val="75000"/>
                  </a:schemeClr>
                </a:solidFill>
                <a:latin typeface="Calibri" panose="020F0502020204030204" pitchFamily="34" charset="0"/>
                <a:ea typeface="Calibri" panose="020F0502020204030204" pitchFamily="34" charset="0"/>
                <a:cs typeface="Calibri" panose="020F0502020204030204" pitchFamily="34" charset="0"/>
              </a:rPr>
              <a:t>9.4. Terug Naar Werk-traject: doelstelling?</a:t>
            </a:r>
            <a:br>
              <a:rPr lang="nl-NL" sz="2400" b="1" dirty="0">
                <a:solidFill>
                  <a:srgbClr val="7030A0"/>
                </a:solidFill>
                <a:ea typeface="Calibri" panose="020F0502020204030204" pitchFamily="34" charset="0"/>
                <a:cs typeface="Calibri" panose="020F0502020204030204" pitchFamily="34" charset="0"/>
              </a:rPr>
            </a:br>
            <a:br>
              <a:rPr lang="nl-NL" b="1" u="sng" dirty="0">
                <a:solidFill>
                  <a:srgbClr val="7030A0"/>
                </a:solidFill>
                <a:latin typeface="Calibri" panose="020F0502020204030204" pitchFamily="34" charset="0"/>
                <a:ea typeface="Calibri" panose="020F0502020204030204" pitchFamily="34" charset="0"/>
                <a:cs typeface="Calibri" panose="020F0502020204030204" pitchFamily="34" charset="0"/>
              </a:rPr>
            </a:br>
            <a:endParaRPr lang="en-GB" dirty="0"/>
          </a:p>
        </p:txBody>
      </p:sp>
      <p:sp>
        <p:nvSpPr>
          <p:cNvPr id="3" name="Tijdelijke aanduiding voor inhoud 2">
            <a:extLst>
              <a:ext uri="{FF2B5EF4-FFF2-40B4-BE49-F238E27FC236}">
                <a16:creationId xmlns:a16="http://schemas.microsoft.com/office/drawing/2014/main" id="{D99215F6-6DD3-E667-B1B7-6D64B725B55F}"/>
              </a:ext>
            </a:extLst>
          </p:cNvPr>
          <p:cNvSpPr>
            <a:spLocks noGrp="1"/>
          </p:cNvSpPr>
          <p:nvPr>
            <p:ph sz="quarter" idx="13"/>
            <p:extLst>
              <p:ext uri="{E7BDC344-281C-4309-B0C6-D0EE65EED2A8}">
                <p202:designPr xmlns:p202="http://schemas.microsoft.com/office/powerpoint/2020/02/main">
                  <p202:designTagLst>
                    <p202:designTag name="ARCH:1:VSVAR" val="TitledTextBox"/>
                    <p202:designTag name="ARCH:1:CLS" val="InformationBlock"/>
                  </p202:designTagLst>
                </p202:designPr>
              </p:ext>
            </p:extLst>
          </p:nvPr>
        </p:nvSpPr>
        <p:spPr>
          <a:xfrm>
            <a:off x="3716594" y="640081"/>
            <a:ext cx="7850566" cy="5577840"/>
          </a:xfrm>
        </p:spPr>
        <p:txBody>
          <a:bodyPr>
            <a:normAutofit/>
          </a:bodyPr>
          <a:lstStyle/>
          <a:p>
            <a:pPr marL="0" indent="0">
              <a:spcBef>
                <a:spcPts val="2500"/>
              </a:spcBef>
              <a:buFont typeface="Arial" panose="020B0604020202020204" pitchFamily="34" charset="0"/>
              <a:buNone/>
            </a:pPr>
            <a:endParaRPr lang="nl-NL" sz="2000" b="1" u="sng" dirty="0">
              <a:solidFill>
                <a:srgbClr val="7030A0"/>
              </a:solidFill>
              <a:latin typeface="Calibri" panose="020F0502020204030204" pitchFamily="34" charset="0"/>
              <a:ea typeface="Calibri" panose="020F0502020204030204" pitchFamily="34" charset="0"/>
              <a:cs typeface="Calibri" panose="020F0502020204030204" pitchFamily="34" charset="0"/>
            </a:endParaRPr>
          </a:p>
          <a:p>
            <a:pPr marL="0" indent="0">
              <a:spcBef>
                <a:spcPts val="2500"/>
              </a:spcBef>
              <a:buFont typeface="Arial" panose="020B0604020202020204" pitchFamily="34" charset="0"/>
              <a:buNone/>
            </a:pPr>
            <a:endParaRPr lang="nl-NL" sz="2000" b="1" u="sng" dirty="0">
              <a:solidFill>
                <a:srgbClr val="7030A0"/>
              </a:solidFill>
              <a:latin typeface="Calibri" panose="020F0502020204030204" pitchFamily="34" charset="0"/>
              <a:ea typeface="Calibri" panose="020F0502020204030204" pitchFamily="34" charset="0"/>
              <a:cs typeface="Calibri" panose="020F0502020204030204" pitchFamily="34" charset="0"/>
            </a:endParaRPr>
          </a:p>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nl-NL" sz="20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De sociaal verzekerde die arbeidsongeschikt is erkend, zo snel mogelijk </a:t>
            </a:r>
            <a:r>
              <a:rPr kumimoji="0" lang="nl-NL" sz="20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ondersteunen</a:t>
            </a:r>
            <a:r>
              <a:rPr kumimoji="0" lang="nl-NL" sz="20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bij het vinden van de gepaste begeleiding met het oog op de uitoefening van een tewerkstelling of activiteit die past bij </a:t>
            </a:r>
            <a:r>
              <a:rPr lang="nl-NL" sz="2000" dirty="0">
                <a:solidFill>
                  <a:prstClr val="black"/>
                </a:solidFill>
                <a:latin typeface="Calibri" panose="020F0502020204030204" pitchFamily="34" charset="0"/>
                <a:ea typeface="Calibri" panose="020F0502020204030204" pitchFamily="34" charset="0"/>
                <a:cs typeface="Calibri" panose="020F0502020204030204" pitchFamily="34" charset="0"/>
              </a:rPr>
              <a:t>zijn</a:t>
            </a:r>
            <a:r>
              <a:rPr kumimoji="0" lang="nl-NL" sz="20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mogelijkheden en noden </a:t>
            </a:r>
          </a:p>
          <a:p>
            <a:pPr marL="36000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nl-NL" sz="20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endParaRPr>
          </a:p>
          <a:p>
            <a:pPr marL="36000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nl-NL" sz="20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endParaRPr>
          </a:p>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nl-NL" sz="2000" b="0" i="0" u="sng"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Bijvoorbeeld:</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nl-NL" sz="20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korte begeleiding naar een gedeeltelijke werkhervatting met toelating van de adviserend arts</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lang="nl-NL" sz="2000" dirty="0">
                <a:solidFill>
                  <a:prstClr val="black"/>
                </a:solidFill>
                <a:latin typeface="Calibri" panose="020F0502020204030204" pitchFamily="34" charset="0"/>
                <a:ea typeface="Calibri" panose="020F0502020204030204" pitchFamily="34" charset="0"/>
                <a:cs typeface="Calibri" panose="020F0502020204030204" pitchFamily="34" charset="0"/>
              </a:rPr>
              <a:t>f</a:t>
            </a:r>
            <a:r>
              <a:rPr kumimoji="0" lang="nl-NL" sz="2000" b="0" i="0" u="none" strike="noStrike" kern="1200" cap="none" spc="0" normalizeH="0" baseline="0" noProof="0" dirty="0" err="1">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ormeel</a:t>
            </a:r>
            <a:r>
              <a:rPr kumimoji="0" lang="nl-NL" sz="20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re-integratietraject met multidisciplinair re-integratieplan </a:t>
            </a:r>
          </a:p>
          <a:p>
            <a:pPr marL="0" indent="0">
              <a:spcBef>
                <a:spcPts val="2500"/>
              </a:spcBef>
              <a:buFont typeface="Arial" panose="020B0604020202020204" pitchFamily="34" charset="0"/>
              <a:buNone/>
            </a:pPr>
            <a:endParaRPr lang="nl-NL" sz="1400" b="1" dirty="0"/>
          </a:p>
        </p:txBody>
      </p:sp>
      <p:pic>
        <p:nvPicPr>
          <p:cNvPr id="4" name="Afbeelding 3" descr="Afbeelding met Graphics, logo, grafische vormgeving, Lettertype&#10;&#10;Door AI gegenereerde inhoud is mogelijk onjuist.">
            <a:extLst>
              <a:ext uri="{FF2B5EF4-FFF2-40B4-BE49-F238E27FC236}">
                <a16:creationId xmlns:a16="http://schemas.microsoft.com/office/drawing/2014/main" id="{4077297B-99A5-FB2C-6380-BD6D480A5C15}"/>
              </a:ext>
            </a:extLst>
          </p:cNvPr>
          <p:cNvPicPr>
            <a:picLocks noChangeAspect="1"/>
          </p:cNvPicPr>
          <p:nvPr/>
        </p:nvPicPr>
        <p:blipFill>
          <a:blip r:embed="rId2"/>
          <a:stretch>
            <a:fillRect/>
          </a:stretch>
        </p:blipFill>
        <p:spPr>
          <a:xfrm>
            <a:off x="1" y="0"/>
            <a:ext cx="1219200" cy="939011"/>
          </a:xfrm>
          <a:prstGeom prst="rect">
            <a:avLst/>
          </a:prstGeom>
        </p:spPr>
      </p:pic>
    </p:spTree>
    <p:extLst>
      <p:ext uri="{BB962C8B-B14F-4D97-AF65-F5344CB8AC3E}">
        <p14:creationId xmlns:p14="http://schemas.microsoft.com/office/powerpoint/2010/main" val="3369801741"/>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2B405C1-2C15-C03A-5C48-79EF53B65A66}"/>
              </a:ext>
            </a:extLst>
          </p:cNvPr>
          <p:cNvSpPr>
            <a:spLocks noGrp="1"/>
          </p:cNvSpPr>
          <p:nvPr>
            <p:ph type="title"/>
          </p:nvPr>
        </p:nvSpPr>
        <p:spPr>
          <a:xfrm>
            <a:off x="612648" y="1533832"/>
            <a:ext cx="2681158" cy="3274142"/>
          </a:xfrm>
        </p:spPr>
        <p:txBody>
          <a:bodyPr>
            <a:normAutofit/>
          </a:bodyPr>
          <a:lstStyle/>
          <a:p>
            <a:br>
              <a:rPr lang="en-GB" sz="2400" b="1" i="1" dirty="0">
                <a:solidFill>
                  <a:srgbClr val="7030A0"/>
                </a:solidFill>
                <a:latin typeface="Calibri" panose="020F0502020204030204" pitchFamily="34" charset="0"/>
                <a:ea typeface="Calibri" panose="020F0502020204030204" pitchFamily="34" charset="0"/>
                <a:cs typeface="Calibri" panose="020F0502020204030204" pitchFamily="34" charset="0"/>
              </a:rPr>
            </a:br>
            <a:br>
              <a:rPr lang="en-GB" sz="2400" b="1" i="1" dirty="0">
                <a:solidFill>
                  <a:srgbClr val="7030A0"/>
                </a:solidFill>
                <a:latin typeface="Calibri" panose="020F0502020204030204" pitchFamily="34" charset="0"/>
                <a:ea typeface="Calibri" panose="020F0502020204030204" pitchFamily="34" charset="0"/>
                <a:cs typeface="Calibri" panose="020F0502020204030204" pitchFamily="34" charset="0"/>
              </a:rPr>
            </a:br>
            <a:br>
              <a:rPr lang="en-GB" sz="2900" b="1" i="1" dirty="0">
                <a:solidFill>
                  <a:srgbClr val="7030A0"/>
                </a:solidFill>
                <a:latin typeface="Calibri" panose="020F0502020204030204" pitchFamily="34" charset="0"/>
                <a:ea typeface="Calibri" panose="020F0502020204030204" pitchFamily="34" charset="0"/>
                <a:cs typeface="Calibri" panose="020F0502020204030204" pitchFamily="34" charset="0"/>
              </a:rPr>
            </a:br>
            <a:r>
              <a:rPr lang="en-GB" sz="2900" b="1" i="1" dirty="0">
                <a:solidFill>
                  <a:schemeClr val="accent2">
                    <a:lumMod val="75000"/>
                  </a:schemeClr>
                </a:solidFill>
                <a:latin typeface="Calibri" panose="020F0502020204030204" pitchFamily="34" charset="0"/>
                <a:ea typeface="Calibri" panose="020F0502020204030204" pitchFamily="34" charset="0"/>
                <a:cs typeface="Calibri" panose="020F0502020204030204" pitchFamily="34" charset="0"/>
              </a:rPr>
              <a:t>9.4. </a:t>
            </a:r>
            <a:r>
              <a:rPr lang="en-GB" sz="2900" b="1" i="1" dirty="0" err="1">
                <a:solidFill>
                  <a:schemeClr val="accent2">
                    <a:lumMod val="75000"/>
                  </a:schemeClr>
                </a:solidFill>
                <a:latin typeface="Calibri" panose="020F0502020204030204" pitchFamily="34" charset="0"/>
                <a:ea typeface="Calibri" panose="020F0502020204030204" pitchFamily="34" charset="0"/>
                <a:cs typeface="Calibri" panose="020F0502020204030204" pitchFamily="34" charset="0"/>
              </a:rPr>
              <a:t>Terug</a:t>
            </a:r>
            <a:r>
              <a:rPr lang="en-GB" sz="2900" b="1" i="1" dirty="0">
                <a:solidFill>
                  <a:schemeClr val="accent2">
                    <a:lumMod val="75000"/>
                  </a:schemeClr>
                </a:solidFill>
                <a:latin typeface="Calibri" panose="020F0502020204030204" pitchFamily="34" charset="0"/>
                <a:ea typeface="Calibri" panose="020F0502020204030204" pitchFamily="34" charset="0"/>
                <a:cs typeface="Calibri" panose="020F0502020204030204" pitchFamily="34" charset="0"/>
              </a:rPr>
              <a:t> Naar Werk-</a:t>
            </a:r>
            <a:r>
              <a:rPr lang="en-GB" sz="2900" b="1" i="1" dirty="0" err="1">
                <a:solidFill>
                  <a:schemeClr val="accent2">
                    <a:lumMod val="75000"/>
                  </a:schemeClr>
                </a:solidFill>
                <a:latin typeface="Calibri" panose="020F0502020204030204" pitchFamily="34" charset="0"/>
                <a:ea typeface="Calibri" panose="020F0502020204030204" pitchFamily="34" charset="0"/>
                <a:cs typeface="Calibri" panose="020F0502020204030204" pitchFamily="34" charset="0"/>
              </a:rPr>
              <a:t>traject</a:t>
            </a:r>
            <a:r>
              <a:rPr lang="en-GB" sz="2900" b="1" i="1" dirty="0">
                <a:solidFill>
                  <a:schemeClr val="accent2">
                    <a:lumMod val="75000"/>
                  </a:schemeClr>
                </a:solidFill>
                <a:latin typeface="Calibri" panose="020F0502020204030204" pitchFamily="34" charset="0"/>
                <a:ea typeface="Calibri" panose="020F0502020204030204" pitchFamily="34" charset="0"/>
                <a:cs typeface="Calibri" panose="020F0502020204030204" pitchFamily="34" charset="0"/>
              </a:rPr>
              <a:t>: </a:t>
            </a:r>
            <a:r>
              <a:rPr lang="en-GB" sz="2900" b="1" i="1" dirty="0" err="1">
                <a:solidFill>
                  <a:schemeClr val="accent2">
                    <a:lumMod val="75000"/>
                  </a:schemeClr>
                </a:solidFill>
                <a:latin typeface="Calibri" panose="020F0502020204030204" pitchFamily="34" charset="0"/>
                <a:ea typeface="Calibri" panose="020F0502020204030204" pitchFamily="34" charset="0"/>
                <a:cs typeface="Calibri" panose="020F0502020204030204" pitchFamily="34" charset="0"/>
              </a:rPr>
              <a:t>opstart</a:t>
            </a:r>
            <a:r>
              <a:rPr lang="en-GB" b="1" i="1" dirty="0">
                <a:solidFill>
                  <a:schemeClr val="accent2">
                    <a:lumMod val="75000"/>
                  </a:schemeClr>
                </a:solidFill>
                <a:latin typeface="Calibri" panose="020F0502020204030204" pitchFamily="34" charset="0"/>
                <a:ea typeface="Calibri" panose="020F0502020204030204" pitchFamily="34" charset="0"/>
                <a:cs typeface="Calibri" panose="020F0502020204030204" pitchFamily="34" charset="0"/>
              </a:rPr>
              <a:t>?</a:t>
            </a:r>
            <a:br>
              <a:rPr lang="en-GB" dirty="0"/>
            </a:br>
            <a:endParaRPr lang="en-GB" dirty="0"/>
          </a:p>
        </p:txBody>
      </p:sp>
      <p:sp>
        <p:nvSpPr>
          <p:cNvPr id="3" name="Tijdelijke aanduiding voor inhoud 2">
            <a:extLst>
              <a:ext uri="{FF2B5EF4-FFF2-40B4-BE49-F238E27FC236}">
                <a16:creationId xmlns:a16="http://schemas.microsoft.com/office/drawing/2014/main" id="{BE0850B2-6ED5-AD7F-98BE-6C856DD25D4F}"/>
              </a:ext>
            </a:extLst>
          </p:cNvPr>
          <p:cNvSpPr>
            <a:spLocks noGrp="1"/>
          </p:cNvSpPr>
          <p:nvPr>
            <p:ph sz="quarter" idx="13"/>
          </p:nvPr>
        </p:nvSpPr>
        <p:spPr>
          <a:xfrm>
            <a:off x="3510116" y="393290"/>
            <a:ext cx="8069236" cy="5824630"/>
          </a:xfrm>
        </p:spPr>
        <p:txBody>
          <a:bodyPr>
            <a:normAutofit/>
          </a:bodyPr>
          <a:lstStyle/>
          <a:p>
            <a:pPr marL="0" indent="0">
              <a:lnSpc>
                <a:spcPct val="110000"/>
              </a:lnSpc>
              <a:buNone/>
            </a:pPr>
            <a:r>
              <a:rPr lang="en-GB" b="1" dirty="0">
                <a:solidFill>
                  <a:schemeClr val="accent2">
                    <a:lumMod val="75000"/>
                  </a:schemeClr>
                </a:solidFill>
                <a:latin typeface="Calibri" panose="020F0502020204030204" pitchFamily="34" charset="0"/>
                <a:ea typeface="Calibri" panose="020F0502020204030204" pitchFamily="34" charset="0"/>
                <a:cs typeface="Calibri" panose="020F0502020204030204" pitchFamily="34" charset="0"/>
              </a:rPr>
              <a:t>NIEUW </a:t>
            </a:r>
            <a:r>
              <a:rPr lang="en-GB" b="1" dirty="0" err="1">
                <a:solidFill>
                  <a:schemeClr val="accent2">
                    <a:lumMod val="75000"/>
                  </a:schemeClr>
                </a:solidFill>
                <a:latin typeface="Calibri" panose="020F0502020204030204" pitchFamily="34" charset="0"/>
                <a:ea typeface="Calibri" panose="020F0502020204030204" pitchFamily="34" charset="0"/>
                <a:cs typeface="Calibri" panose="020F0502020204030204" pitchFamily="34" charset="0"/>
              </a:rPr>
              <a:t>wettelijk</a:t>
            </a:r>
            <a:r>
              <a:rPr lang="en-GB" b="1" dirty="0">
                <a:solidFill>
                  <a:schemeClr val="accent2">
                    <a:lumMod val="75000"/>
                  </a:schemeClr>
                </a:solidFill>
                <a:latin typeface="Calibri" panose="020F0502020204030204" pitchFamily="34" charset="0"/>
                <a:ea typeface="Calibri" panose="020F0502020204030204" pitchFamily="34" charset="0"/>
                <a:cs typeface="Calibri" panose="020F0502020204030204" pitchFamily="34" charset="0"/>
              </a:rPr>
              <a:t> </a:t>
            </a:r>
            <a:r>
              <a:rPr lang="en-GB" b="1" dirty="0" err="1">
                <a:solidFill>
                  <a:schemeClr val="accent2">
                    <a:lumMod val="75000"/>
                  </a:schemeClr>
                </a:solidFill>
                <a:latin typeface="Calibri" panose="020F0502020204030204" pitchFamily="34" charset="0"/>
                <a:ea typeface="Calibri" panose="020F0502020204030204" pitchFamily="34" charset="0"/>
                <a:cs typeface="Calibri" panose="020F0502020204030204" pitchFamily="34" charset="0"/>
              </a:rPr>
              <a:t>kader</a:t>
            </a:r>
            <a:r>
              <a:rPr lang="en-GB" b="1" dirty="0">
                <a:solidFill>
                  <a:schemeClr val="accent2">
                    <a:lumMod val="75000"/>
                  </a:schemeClr>
                </a:solidFill>
                <a:latin typeface="Calibri" panose="020F0502020204030204" pitchFamily="34" charset="0"/>
                <a:ea typeface="Calibri" panose="020F0502020204030204" pitchFamily="34" charset="0"/>
                <a:cs typeface="Calibri" panose="020F0502020204030204" pitchFamily="34" charset="0"/>
              </a:rPr>
              <a:t> </a:t>
            </a:r>
            <a:r>
              <a:rPr lang="en-GB" b="1" dirty="0" err="1">
                <a:solidFill>
                  <a:schemeClr val="accent2">
                    <a:lumMod val="75000"/>
                  </a:schemeClr>
                </a:solidFill>
                <a:latin typeface="Calibri" panose="020F0502020204030204" pitchFamily="34" charset="0"/>
                <a:ea typeface="Calibri" panose="020F0502020204030204" pitchFamily="34" charset="0"/>
                <a:cs typeface="Calibri" panose="020F0502020204030204" pitchFamily="34" charset="0"/>
              </a:rPr>
              <a:t>binnen</a:t>
            </a:r>
            <a:r>
              <a:rPr lang="en-GB" b="1" dirty="0">
                <a:solidFill>
                  <a:schemeClr val="accent2">
                    <a:lumMod val="75000"/>
                  </a:schemeClr>
                </a:solidFill>
                <a:latin typeface="Calibri" panose="020F0502020204030204" pitchFamily="34" charset="0"/>
                <a:ea typeface="Calibri" panose="020F0502020204030204" pitchFamily="34" charset="0"/>
                <a:cs typeface="Calibri" panose="020F0502020204030204" pitchFamily="34" charset="0"/>
              </a:rPr>
              <a:t> de </a:t>
            </a:r>
            <a:r>
              <a:rPr lang="en-GB" b="1" dirty="0" err="1">
                <a:solidFill>
                  <a:schemeClr val="accent2">
                    <a:lumMod val="75000"/>
                  </a:schemeClr>
                </a:solidFill>
                <a:latin typeface="Calibri" panose="020F0502020204030204" pitchFamily="34" charset="0"/>
                <a:ea typeface="Calibri" panose="020F0502020204030204" pitchFamily="34" charset="0"/>
                <a:cs typeface="Calibri" panose="020F0502020204030204" pitchFamily="34" charset="0"/>
              </a:rPr>
              <a:t>uitkeringsverzekering</a:t>
            </a:r>
            <a:endParaRPr lang="en-GB" b="1" dirty="0">
              <a:solidFill>
                <a:schemeClr val="accent2">
                  <a:lumMod val="75000"/>
                </a:schemeClr>
              </a:solidFill>
              <a:latin typeface="Calibri" panose="020F0502020204030204" pitchFamily="34" charset="0"/>
              <a:ea typeface="Calibri" panose="020F0502020204030204" pitchFamily="34" charset="0"/>
              <a:cs typeface="Calibri" panose="020F0502020204030204" pitchFamily="34" charset="0"/>
            </a:endParaRPr>
          </a:p>
          <a:p>
            <a:pPr marL="342900" indent="-342900">
              <a:lnSpc>
                <a:spcPct val="110000"/>
              </a:lnSpc>
              <a:buAutoNum type="arabicParenR"/>
            </a:pPr>
            <a:r>
              <a:rPr lang="en-GB" b="1" dirty="0">
                <a:latin typeface="Calibri" panose="020F0502020204030204" pitchFamily="34" charset="0"/>
                <a:ea typeface="Calibri" panose="020F0502020204030204" pitchFamily="34" charset="0"/>
                <a:cs typeface="Calibri" panose="020F0502020204030204" pitchFamily="34" charset="0"/>
              </a:rPr>
              <a:t>Doorverwijzing door de </a:t>
            </a:r>
            <a:r>
              <a:rPr lang="en-GB" b="1" dirty="0" err="1">
                <a:latin typeface="Calibri" panose="020F0502020204030204" pitchFamily="34" charset="0"/>
                <a:ea typeface="Calibri" panose="020F0502020204030204" pitchFamily="34" charset="0"/>
                <a:cs typeface="Calibri" panose="020F0502020204030204" pitchFamily="34" charset="0"/>
              </a:rPr>
              <a:t>adviserend</a:t>
            </a:r>
            <a:r>
              <a:rPr lang="en-GB" b="1" dirty="0">
                <a:latin typeface="Calibri" panose="020F0502020204030204" pitchFamily="34" charset="0"/>
                <a:ea typeface="Calibri" panose="020F0502020204030204" pitchFamily="34" charset="0"/>
                <a:cs typeface="Calibri" panose="020F0502020204030204" pitchFamily="34" charset="0"/>
              </a:rPr>
              <a:t> arts of de </a:t>
            </a:r>
            <a:r>
              <a:rPr lang="en-GB" b="1" dirty="0" err="1">
                <a:latin typeface="Calibri" panose="020F0502020204030204" pitchFamily="34" charset="0"/>
                <a:ea typeface="Calibri" panose="020F0502020204030204" pitchFamily="34" charset="0"/>
                <a:cs typeface="Calibri" panose="020F0502020204030204" pitchFamily="34" charset="0"/>
              </a:rPr>
              <a:t>medewerker</a:t>
            </a:r>
            <a:r>
              <a:rPr lang="en-GB" b="1" dirty="0">
                <a:latin typeface="Calibri" panose="020F0502020204030204" pitchFamily="34" charset="0"/>
                <a:ea typeface="Calibri" panose="020F0502020204030204" pitchFamily="34" charset="0"/>
                <a:cs typeface="Calibri" panose="020F0502020204030204" pitchFamily="34" charset="0"/>
              </a:rPr>
              <a:t> van het </a:t>
            </a:r>
            <a:r>
              <a:rPr lang="en-GB" b="1" dirty="0" err="1">
                <a:latin typeface="Calibri" panose="020F0502020204030204" pitchFamily="34" charset="0"/>
                <a:ea typeface="Calibri" panose="020F0502020204030204" pitchFamily="34" charset="0"/>
                <a:cs typeface="Calibri" panose="020F0502020204030204" pitchFamily="34" charset="0"/>
              </a:rPr>
              <a:t>multidisciplinaire</a:t>
            </a:r>
            <a:r>
              <a:rPr lang="en-GB" b="1" dirty="0">
                <a:latin typeface="Calibri" panose="020F0502020204030204" pitchFamily="34" charset="0"/>
                <a:ea typeface="Calibri" panose="020F0502020204030204" pitchFamily="34" charset="0"/>
                <a:cs typeface="Calibri" panose="020F0502020204030204" pitchFamily="34" charset="0"/>
              </a:rPr>
              <a:t> team </a:t>
            </a:r>
            <a:r>
              <a:rPr lang="en-GB" b="1" dirty="0">
                <a:solidFill>
                  <a:schemeClr val="accent2">
                    <a:lumMod val="75000"/>
                  </a:schemeClr>
                </a:solidFill>
                <a:latin typeface="Calibri" panose="020F0502020204030204" pitchFamily="34" charset="0"/>
                <a:ea typeface="Calibri" panose="020F0502020204030204" pitchFamily="34" charset="0"/>
                <a:cs typeface="Calibri" panose="020F0502020204030204" pitchFamily="34" charset="0"/>
              </a:rPr>
              <a:t>(ROUTE A) </a:t>
            </a:r>
            <a:r>
              <a:rPr lang="en-GB" dirty="0">
                <a:latin typeface="Calibri" panose="020F0502020204030204" pitchFamily="34" charset="0"/>
                <a:ea typeface="Calibri" panose="020F0502020204030204" pitchFamily="34" charset="0"/>
                <a:cs typeface="Calibri" panose="020F0502020204030204" pitchFamily="34" charset="0"/>
              </a:rPr>
              <a:t>naar:</a:t>
            </a:r>
          </a:p>
          <a:p>
            <a:pPr marL="720000">
              <a:lnSpc>
                <a:spcPct val="110000"/>
              </a:lnSpc>
            </a:pPr>
            <a:r>
              <a:rPr lang="en-GB" dirty="0">
                <a:latin typeface="Calibri" panose="020F0502020204030204" pitchFamily="34" charset="0"/>
                <a:ea typeface="Calibri" panose="020F0502020204030204" pitchFamily="34" charset="0"/>
                <a:cs typeface="Calibri" panose="020F0502020204030204" pitchFamily="34" charset="0"/>
              </a:rPr>
              <a:t>de </a:t>
            </a:r>
            <a:r>
              <a:rPr lang="en-GB" dirty="0" err="1">
                <a:latin typeface="Calibri" panose="020F0502020204030204" pitchFamily="34" charset="0"/>
                <a:ea typeface="Calibri" panose="020F0502020204030204" pitchFamily="34" charset="0"/>
                <a:cs typeface="Calibri" panose="020F0502020204030204" pitchFamily="34" charset="0"/>
              </a:rPr>
              <a:t>Terug</a:t>
            </a:r>
            <a:r>
              <a:rPr lang="en-GB" dirty="0">
                <a:latin typeface="Calibri" panose="020F0502020204030204" pitchFamily="34" charset="0"/>
                <a:ea typeface="Calibri" panose="020F0502020204030204" pitchFamily="34" charset="0"/>
                <a:cs typeface="Calibri" panose="020F0502020204030204" pitchFamily="34" charset="0"/>
              </a:rPr>
              <a:t> Naar Werk-</a:t>
            </a:r>
            <a:r>
              <a:rPr lang="en-GB" dirty="0" err="1">
                <a:latin typeface="Calibri" panose="020F0502020204030204" pitchFamily="34" charset="0"/>
                <a:ea typeface="Calibri" panose="020F0502020204030204" pitchFamily="34" charset="0"/>
                <a:cs typeface="Calibri" panose="020F0502020204030204" pitchFamily="34" charset="0"/>
              </a:rPr>
              <a:t>coördinator</a:t>
            </a:r>
            <a:endParaRPr lang="en-GB" dirty="0">
              <a:latin typeface="Calibri" panose="020F0502020204030204" pitchFamily="34" charset="0"/>
              <a:ea typeface="Calibri" panose="020F0502020204030204" pitchFamily="34" charset="0"/>
              <a:cs typeface="Calibri" panose="020F0502020204030204" pitchFamily="34" charset="0"/>
            </a:endParaRPr>
          </a:p>
          <a:p>
            <a:pPr marL="720000">
              <a:lnSpc>
                <a:spcPct val="110000"/>
              </a:lnSpc>
            </a:pPr>
            <a:r>
              <a:rPr lang="en-GB" dirty="0">
                <a:latin typeface="Calibri" panose="020F0502020204030204" pitchFamily="34" charset="0"/>
                <a:ea typeface="Calibri" panose="020F0502020204030204" pitchFamily="34" charset="0"/>
                <a:cs typeface="Calibri" panose="020F0502020204030204" pitchFamily="34" charset="0"/>
              </a:rPr>
              <a:t>de preventieadviseur-arbeidsarts</a:t>
            </a:r>
          </a:p>
          <a:p>
            <a:pPr marL="720000">
              <a:lnSpc>
                <a:spcPct val="110000"/>
              </a:lnSpc>
            </a:pPr>
            <a:r>
              <a:rPr lang="en-GB" dirty="0">
                <a:latin typeface="Calibri" panose="020F0502020204030204" pitchFamily="34" charset="0"/>
                <a:ea typeface="Calibri" panose="020F0502020204030204" pitchFamily="34" charset="0"/>
                <a:cs typeface="Calibri" panose="020F0502020204030204" pitchFamily="34" charset="0"/>
              </a:rPr>
              <a:t>de </a:t>
            </a:r>
            <a:r>
              <a:rPr lang="en-GB" dirty="0" err="1">
                <a:latin typeface="Calibri" panose="020F0502020204030204" pitchFamily="34" charset="0"/>
                <a:ea typeface="Calibri" panose="020F0502020204030204" pitchFamily="34" charset="0"/>
                <a:cs typeface="Calibri" panose="020F0502020204030204" pitchFamily="34" charset="0"/>
              </a:rPr>
              <a:t>bevoegde</a:t>
            </a:r>
            <a:r>
              <a:rPr lang="en-GB" dirty="0">
                <a:latin typeface="Calibri" panose="020F0502020204030204" pitchFamily="34" charset="0"/>
                <a:ea typeface="Calibri" panose="020F0502020204030204" pitchFamily="34" charset="0"/>
                <a:cs typeface="Calibri" panose="020F0502020204030204" pitchFamily="34" charset="0"/>
              </a:rPr>
              <a:t> </a:t>
            </a:r>
            <a:r>
              <a:rPr lang="en-GB" dirty="0" err="1">
                <a:latin typeface="Calibri" panose="020F0502020204030204" pitchFamily="34" charset="0"/>
                <a:ea typeface="Calibri" panose="020F0502020204030204" pitchFamily="34" charset="0"/>
                <a:cs typeface="Calibri" panose="020F0502020204030204" pitchFamily="34" charset="0"/>
              </a:rPr>
              <a:t>dienst</a:t>
            </a:r>
            <a:r>
              <a:rPr lang="en-GB" dirty="0">
                <a:latin typeface="Calibri" panose="020F0502020204030204" pitchFamily="34" charset="0"/>
                <a:ea typeface="Calibri" panose="020F0502020204030204" pitchFamily="34" charset="0"/>
                <a:cs typeface="Calibri" panose="020F0502020204030204" pitchFamily="34" charset="0"/>
              </a:rPr>
              <a:t> of </a:t>
            </a:r>
            <a:r>
              <a:rPr lang="en-GB" dirty="0" err="1">
                <a:latin typeface="Calibri" panose="020F0502020204030204" pitchFamily="34" charset="0"/>
                <a:ea typeface="Calibri" panose="020F0502020204030204" pitchFamily="34" charset="0"/>
                <a:cs typeface="Calibri" panose="020F0502020204030204" pitchFamily="34" charset="0"/>
              </a:rPr>
              <a:t>instelling</a:t>
            </a:r>
            <a:r>
              <a:rPr lang="en-GB" dirty="0">
                <a:latin typeface="Calibri" panose="020F0502020204030204" pitchFamily="34" charset="0"/>
                <a:ea typeface="Calibri" panose="020F0502020204030204" pitchFamily="34" charset="0"/>
                <a:cs typeface="Calibri" panose="020F0502020204030204" pitchFamily="34" charset="0"/>
              </a:rPr>
              <a:t> van de </a:t>
            </a:r>
            <a:r>
              <a:rPr lang="en-GB" dirty="0" err="1">
                <a:latin typeface="Calibri" panose="020F0502020204030204" pitchFamily="34" charset="0"/>
                <a:ea typeface="Calibri" panose="020F0502020204030204" pitchFamily="34" charset="0"/>
                <a:cs typeface="Calibri" panose="020F0502020204030204" pitchFamily="34" charset="0"/>
              </a:rPr>
              <a:t>Gewesten</a:t>
            </a:r>
            <a:r>
              <a:rPr lang="en-GB" dirty="0">
                <a:latin typeface="Calibri" panose="020F0502020204030204" pitchFamily="34" charset="0"/>
                <a:ea typeface="Calibri" panose="020F0502020204030204" pitchFamily="34" charset="0"/>
                <a:cs typeface="Calibri" panose="020F0502020204030204" pitchFamily="34" charset="0"/>
              </a:rPr>
              <a:t> </a:t>
            </a:r>
            <a:r>
              <a:rPr lang="en-GB" dirty="0" err="1">
                <a:latin typeface="Calibri" panose="020F0502020204030204" pitchFamily="34" charset="0"/>
                <a:ea typeface="Calibri" panose="020F0502020204030204" pitchFamily="34" charset="0"/>
                <a:cs typeface="Calibri" panose="020F0502020204030204" pitchFamily="34" charset="0"/>
              </a:rPr>
              <a:t>en</a:t>
            </a:r>
            <a:r>
              <a:rPr lang="en-GB" dirty="0">
                <a:latin typeface="Calibri" panose="020F0502020204030204" pitchFamily="34" charset="0"/>
                <a:ea typeface="Calibri" panose="020F0502020204030204" pitchFamily="34" charset="0"/>
                <a:cs typeface="Calibri" panose="020F0502020204030204" pitchFamily="34" charset="0"/>
              </a:rPr>
              <a:t> Gemeenschappen </a:t>
            </a:r>
          </a:p>
          <a:p>
            <a:pPr marL="0" indent="0">
              <a:lnSpc>
                <a:spcPct val="110000"/>
              </a:lnSpc>
              <a:buNone/>
            </a:pPr>
            <a:r>
              <a:rPr lang="en-GB" dirty="0">
                <a:latin typeface="Calibri" panose="020F0502020204030204" pitchFamily="34" charset="0"/>
                <a:ea typeface="Calibri" panose="020F0502020204030204" pitchFamily="34" charset="0"/>
                <a:cs typeface="Calibri" panose="020F0502020204030204" pitchFamily="34" charset="0"/>
              </a:rPr>
              <a:t>          </a:t>
            </a:r>
            <a:r>
              <a:rPr lang="en-GB" dirty="0">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rPr>
              <a:t> </a:t>
            </a:r>
            <a:r>
              <a:rPr lang="en-GB" dirty="0">
                <a:latin typeface="Calibri" panose="020F0502020204030204" pitchFamily="34" charset="0"/>
                <a:ea typeface="Calibri" panose="020F0502020204030204" pitchFamily="34" charset="0"/>
                <a:cs typeface="Calibri" panose="020F0502020204030204" pitchFamily="34" charset="0"/>
              </a:rPr>
              <a:t>op basis van </a:t>
            </a:r>
            <a:r>
              <a:rPr lang="en-GB" dirty="0" err="1">
                <a:latin typeface="Calibri" panose="020F0502020204030204" pitchFamily="34" charset="0"/>
                <a:ea typeface="Calibri" panose="020F0502020204030204" pitchFamily="34" charset="0"/>
                <a:cs typeface="Calibri" panose="020F0502020204030204" pitchFamily="34" charset="0"/>
              </a:rPr>
              <a:t>een</a:t>
            </a:r>
            <a:r>
              <a:rPr lang="en-GB" dirty="0">
                <a:latin typeface="Calibri" panose="020F0502020204030204" pitchFamily="34" charset="0"/>
                <a:ea typeface="Calibri" panose="020F0502020204030204" pitchFamily="34" charset="0"/>
                <a:cs typeface="Calibri" panose="020F0502020204030204" pitchFamily="34" charset="0"/>
              </a:rPr>
              <a:t> </a:t>
            </a:r>
            <a:r>
              <a:rPr lang="en-GB" dirty="0" err="1">
                <a:latin typeface="Calibri" panose="020F0502020204030204" pitchFamily="34" charset="0"/>
                <a:ea typeface="Calibri" panose="020F0502020204030204" pitchFamily="34" charset="0"/>
                <a:cs typeface="Calibri" panose="020F0502020204030204" pitchFamily="34" charset="0"/>
              </a:rPr>
              <a:t>inschatting</a:t>
            </a:r>
            <a:r>
              <a:rPr lang="en-GB" dirty="0">
                <a:latin typeface="Calibri" panose="020F0502020204030204" pitchFamily="34" charset="0"/>
                <a:ea typeface="Calibri" panose="020F0502020204030204" pitchFamily="34" charset="0"/>
                <a:cs typeface="Calibri" panose="020F0502020204030204" pitchFamily="34" charset="0"/>
              </a:rPr>
              <a:t> van het </a:t>
            </a:r>
            <a:r>
              <a:rPr lang="en-GB" b="1" dirty="0" err="1">
                <a:latin typeface="Calibri" panose="020F0502020204030204" pitchFamily="34" charset="0"/>
                <a:ea typeface="Calibri" panose="020F0502020204030204" pitchFamily="34" charset="0"/>
                <a:cs typeface="Calibri" panose="020F0502020204030204" pitchFamily="34" charset="0"/>
              </a:rPr>
              <a:t>arbeidspotentieel</a:t>
            </a:r>
            <a:endParaRPr lang="en-GB" sz="800" dirty="0">
              <a:latin typeface="Calibri" panose="020F0502020204030204" pitchFamily="34" charset="0"/>
              <a:ea typeface="Calibri" panose="020F0502020204030204" pitchFamily="34" charset="0"/>
              <a:cs typeface="Calibri" panose="020F0502020204030204" pitchFamily="34" charset="0"/>
            </a:endParaRPr>
          </a:p>
          <a:p>
            <a:pPr marL="342900" indent="-342900">
              <a:lnSpc>
                <a:spcPct val="110000"/>
              </a:lnSpc>
              <a:buFont typeface="+mj-lt"/>
              <a:buAutoNum type="arabicParenR" startAt="2"/>
            </a:pPr>
            <a:r>
              <a:rPr lang="en-GB" b="1" dirty="0">
                <a:latin typeface="Calibri" panose="020F0502020204030204" pitchFamily="34" charset="0"/>
                <a:ea typeface="Calibri" panose="020F0502020204030204" pitchFamily="34" charset="0"/>
                <a:cs typeface="Calibri" panose="020F0502020204030204" pitchFamily="34" charset="0"/>
              </a:rPr>
              <a:t>Op </a:t>
            </a:r>
            <a:r>
              <a:rPr lang="en-GB" b="1" dirty="0" err="1">
                <a:latin typeface="Calibri" panose="020F0502020204030204" pitchFamily="34" charset="0"/>
                <a:ea typeface="Calibri" panose="020F0502020204030204" pitchFamily="34" charset="0"/>
                <a:cs typeface="Calibri" panose="020F0502020204030204" pitchFamily="34" charset="0"/>
              </a:rPr>
              <a:t>initiatief</a:t>
            </a:r>
            <a:r>
              <a:rPr lang="en-GB" b="1" dirty="0">
                <a:latin typeface="Calibri" panose="020F0502020204030204" pitchFamily="34" charset="0"/>
                <a:ea typeface="Calibri" panose="020F0502020204030204" pitchFamily="34" charset="0"/>
                <a:cs typeface="Calibri" panose="020F0502020204030204" pitchFamily="34" charset="0"/>
              </a:rPr>
              <a:t> van de </a:t>
            </a:r>
            <a:r>
              <a:rPr lang="en-GB" b="1" dirty="0" err="1">
                <a:latin typeface="Calibri" panose="020F0502020204030204" pitchFamily="34" charset="0"/>
                <a:ea typeface="Calibri" panose="020F0502020204030204" pitchFamily="34" charset="0"/>
                <a:cs typeface="Calibri" panose="020F0502020204030204" pitchFamily="34" charset="0"/>
              </a:rPr>
              <a:t>arbeidsongeschikte</a:t>
            </a:r>
            <a:r>
              <a:rPr lang="en-GB" b="1" dirty="0">
                <a:latin typeface="Calibri" panose="020F0502020204030204" pitchFamily="34" charset="0"/>
                <a:ea typeface="Calibri" panose="020F0502020204030204" pitchFamily="34" charset="0"/>
                <a:cs typeface="Calibri" panose="020F0502020204030204" pitchFamily="34" charset="0"/>
              </a:rPr>
              <a:t> </a:t>
            </a:r>
            <a:r>
              <a:rPr lang="en-GB" b="1" dirty="0" err="1">
                <a:latin typeface="Calibri" panose="020F0502020204030204" pitchFamily="34" charset="0"/>
                <a:ea typeface="Calibri" panose="020F0502020204030204" pitchFamily="34" charset="0"/>
                <a:cs typeface="Calibri" panose="020F0502020204030204" pitchFamily="34" charset="0"/>
              </a:rPr>
              <a:t>verzekerde</a:t>
            </a:r>
            <a:r>
              <a:rPr lang="en-GB" b="1" dirty="0">
                <a:latin typeface="Calibri" panose="020F0502020204030204" pitchFamily="34" charset="0"/>
                <a:ea typeface="Calibri" panose="020F0502020204030204" pitchFamily="34" charset="0"/>
                <a:cs typeface="Calibri" panose="020F0502020204030204" pitchFamily="34" charset="0"/>
              </a:rPr>
              <a:t> </a:t>
            </a:r>
            <a:r>
              <a:rPr lang="en-GB" b="1" dirty="0" err="1">
                <a:latin typeface="Calibri" panose="020F0502020204030204" pitchFamily="34" charset="0"/>
                <a:ea typeface="Calibri" panose="020F0502020204030204" pitchFamily="34" charset="0"/>
                <a:cs typeface="Calibri" panose="020F0502020204030204" pitchFamily="34" charset="0"/>
              </a:rPr>
              <a:t>zelf</a:t>
            </a:r>
            <a:r>
              <a:rPr lang="en-GB" dirty="0">
                <a:latin typeface="Calibri" panose="020F0502020204030204" pitchFamily="34" charset="0"/>
                <a:ea typeface="Calibri" panose="020F0502020204030204" pitchFamily="34" charset="0"/>
                <a:cs typeface="Calibri" panose="020F0502020204030204" pitchFamily="34" charset="0"/>
              </a:rPr>
              <a:t>:</a:t>
            </a:r>
          </a:p>
          <a:p>
            <a:pPr marL="720000">
              <a:lnSpc>
                <a:spcPct val="110000"/>
              </a:lnSpc>
            </a:pPr>
            <a:r>
              <a:rPr lang="en-GB" dirty="0">
                <a:latin typeface="Calibri" panose="020F0502020204030204" pitchFamily="34" charset="0"/>
                <a:ea typeface="Calibri" panose="020F0502020204030204" pitchFamily="34" charset="0"/>
                <a:cs typeface="Calibri" panose="020F0502020204030204" pitchFamily="34" charset="0"/>
              </a:rPr>
              <a:t>contactname met de </a:t>
            </a:r>
            <a:r>
              <a:rPr lang="en-GB" dirty="0" err="1">
                <a:latin typeface="Calibri" panose="020F0502020204030204" pitchFamily="34" charset="0"/>
                <a:ea typeface="Calibri" panose="020F0502020204030204" pitchFamily="34" charset="0"/>
                <a:cs typeface="Calibri" panose="020F0502020204030204" pitchFamily="34" charset="0"/>
              </a:rPr>
              <a:t>Terug</a:t>
            </a:r>
            <a:r>
              <a:rPr lang="en-GB" dirty="0">
                <a:latin typeface="Calibri" panose="020F0502020204030204" pitchFamily="34" charset="0"/>
                <a:ea typeface="Calibri" panose="020F0502020204030204" pitchFamily="34" charset="0"/>
                <a:cs typeface="Calibri" panose="020F0502020204030204" pitchFamily="34" charset="0"/>
              </a:rPr>
              <a:t> Naar Werk-</a:t>
            </a:r>
            <a:r>
              <a:rPr lang="en-GB" dirty="0" err="1">
                <a:latin typeface="Calibri" panose="020F0502020204030204" pitchFamily="34" charset="0"/>
                <a:ea typeface="Calibri" panose="020F0502020204030204" pitchFamily="34" charset="0"/>
                <a:cs typeface="Calibri" panose="020F0502020204030204" pitchFamily="34" charset="0"/>
              </a:rPr>
              <a:t>coördinator</a:t>
            </a:r>
            <a:r>
              <a:rPr lang="en-GB" dirty="0">
                <a:latin typeface="Calibri" panose="020F0502020204030204" pitchFamily="34" charset="0"/>
                <a:ea typeface="Calibri" panose="020F0502020204030204" pitchFamily="34" charset="0"/>
                <a:cs typeface="Calibri" panose="020F0502020204030204" pitchFamily="34" charset="0"/>
              </a:rPr>
              <a:t> </a:t>
            </a:r>
            <a:r>
              <a:rPr lang="en-GB" b="1" dirty="0">
                <a:solidFill>
                  <a:schemeClr val="accent2">
                    <a:lumMod val="75000"/>
                  </a:schemeClr>
                </a:solidFill>
                <a:latin typeface="Calibri" panose="020F0502020204030204" pitchFamily="34" charset="0"/>
                <a:ea typeface="Calibri" panose="020F0502020204030204" pitchFamily="34" charset="0"/>
                <a:cs typeface="Calibri" panose="020F0502020204030204" pitchFamily="34" charset="0"/>
              </a:rPr>
              <a:t>(ROUTE B)</a:t>
            </a:r>
          </a:p>
          <a:p>
            <a:pPr marL="720000">
              <a:lnSpc>
                <a:spcPct val="110000"/>
              </a:lnSpc>
            </a:pPr>
            <a:r>
              <a:rPr lang="en-GB" dirty="0">
                <a:latin typeface="Calibri" panose="020F0502020204030204" pitchFamily="34" charset="0"/>
                <a:ea typeface="Calibri" panose="020F0502020204030204" pitchFamily="34" charset="0"/>
                <a:cs typeface="Calibri" panose="020F0502020204030204" pitchFamily="34" charset="0"/>
              </a:rPr>
              <a:t>contactname met </a:t>
            </a:r>
            <a:r>
              <a:rPr lang="nl-NL" dirty="0">
                <a:latin typeface="Calibri" panose="020F0502020204030204" pitchFamily="34" charset="0"/>
                <a:ea typeface="Calibri" panose="020F0502020204030204" pitchFamily="34" charset="0"/>
                <a:cs typeface="Calibri" panose="020F0502020204030204" pitchFamily="34" charset="0"/>
              </a:rPr>
              <a:t>de bevoegde dienst of instelling van de Gewesten en Gemeenschappen </a:t>
            </a:r>
            <a:r>
              <a:rPr lang="nl-NL" b="1" dirty="0">
                <a:solidFill>
                  <a:schemeClr val="accent2">
                    <a:lumMod val="75000"/>
                  </a:schemeClr>
                </a:solidFill>
                <a:latin typeface="Calibri" panose="020F0502020204030204" pitchFamily="34" charset="0"/>
                <a:ea typeface="Calibri" panose="020F0502020204030204" pitchFamily="34" charset="0"/>
                <a:cs typeface="Calibri" panose="020F0502020204030204" pitchFamily="34" charset="0"/>
              </a:rPr>
              <a:t>(ROUTE C)</a:t>
            </a:r>
          </a:p>
          <a:p>
            <a:pPr marL="342900" indent="-342900">
              <a:lnSpc>
                <a:spcPct val="110000"/>
              </a:lnSpc>
              <a:buFont typeface="+mj-lt"/>
              <a:buAutoNum type="arabicParenR" startAt="3"/>
            </a:pPr>
            <a:r>
              <a:rPr lang="en-GB" b="1" dirty="0">
                <a:latin typeface="Calibri" panose="020F0502020204030204" pitchFamily="34" charset="0"/>
                <a:ea typeface="Calibri" panose="020F0502020204030204" pitchFamily="34" charset="0"/>
                <a:cs typeface="Calibri" panose="020F0502020204030204" pitchFamily="34" charset="0"/>
              </a:rPr>
              <a:t>Doorverwijzing door de </a:t>
            </a:r>
            <a:r>
              <a:rPr lang="en-GB" b="1" dirty="0" err="1">
                <a:latin typeface="Calibri" panose="020F0502020204030204" pitchFamily="34" charset="0"/>
                <a:ea typeface="Calibri" panose="020F0502020204030204" pitchFamily="34" charset="0"/>
                <a:cs typeface="Calibri" panose="020F0502020204030204" pitchFamily="34" charset="0"/>
              </a:rPr>
              <a:t>preventieadviseur-arbeidsarts</a:t>
            </a:r>
            <a:r>
              <a:rPr lang="en-GB" b="1" dirty="0">
                <a:latin typeface="Calibri" panose="020F0502020204030204" pitchFamily="34" charset="0"/>
                <a:ea typeface="Calibri" panose="020F0502020204030204" pitchFamily="34" charset="0"/>
                <a:cs typeface="Calibri" panose="020F0502020204030204" pitchFamily="34" charset="0"/>
              </a:rPr>
              <a:t> </a:t>
            </a:r>
            <a:r>
              <a:rPr lang="en-GB" b="1" dirty="0">
                <a:solidFill>
                  <a:schemeClr val="accent2">
                    <a:lumMod val="75000"/>
                  </a:schemeClr>
                </a:solidFill>
                <a:latin typeface="Calibri" panose="020F0502020204030204" pitchFamily="34" charset="0"/>
                <a:ea typeface="Calibri" panose="020F0502020204030204" pitchFamily="34" charset="0"/>
                <a:cs typeface="Calibri" panose="020F0502020204030204" pitchFamily="34" charset="0"/>
              </a:rPr>
              <a:t>(ROUTE D) </a:t>
            </a:r>
            <a:r>
              <a:rPr lang="en-GB" b="1" dirty="0">
                <a:latin typeface="Calibri" panose="020F0502020204030204" pitchFamily="34" charset="0"/>
                <a:ea typeface="Calibri" panose="020F0502020204030204" pitchFamily="34" charset="0"/>
                <a:cs typeface="Calibri" panose="020F0502020204030204" pitchFamily="34" charset="0"/>
              </a:rPr>
              <a:t>naar de </a:t>
            </a:r>
            <a:r>
              <a:rPr lang="en-GB" b="1" dirty="0" err="1">
                <a:latin typeface="Calibri" panose="020F0502020204030204" pitchFamily="34" charset="0"/>
                <a:ea typeface="Calibri" panose="020F0502020204030204" pitchFamily="34" charset="0"/>
                <a:cs typeface="Calibri" panose="020F0502020204030204" pitchFamily="34" charset="0"/>
              </a:rPr>
              <a:t>bevoegde</a:t>
            </a:r>
            <a:r>
              <a:rPr lang="en-GB" b="1" dirty="0">
                <a:latin typeface="Calibri" panose="020F0502020204030204" pitchFamily="34" charset="0"/>
                <a:ea typeface="Calibri" panose="020F0502020204030204" pitchFamily="34" charset="0"/>
                <a:cs typeface="Calibri" panose="020F0502020204030204" pitchFamily="34" charset="0"/>
              </a:rPr>
              <a:t> </a:t>
            </a:r>
            <a:r>
              <a:rPr lang="en-GB" b="1" dirty="0" err="1">
                <a:latin typeface="Calibri" panose="020F0502020204030204" pitchFamily="34" charset="0"/>
                <a:ea typeface="Calibri" panose="020F0502020204030204" pitchFamily="34" charset="0"/>
                <a:cs typeface="Calibri" panose="020F0502020204030204" pitchFamily="34" charset="0"/>
              </a:rPr>
              <a:t>dienst</a:t>
            </a:r>
            <a:r>
              <a:rPr lang="en-GB" b="1" dirty="0">
                <a:latin typeface="Calibri" panose="020F0502020204030204" pitchFamily="34" charset="0"/>
                <a:ea typeface="Calibri" panose="020F0502020204030204" pitchFamily="34" charset="0"/>
                <a:cs typeface="Calibri" panose="020F0502020204030204" pitchFamily="34" charset="0"/>
              </a:rPr>
              <a:t> of </a:t>
            </a:r>
            <a:r>
              <a:rPr lang="en-GB" b="1" dirty="0" err="1">
                <a:latin typeface="Calibri" panose="020F0502020204030204" pitchFamily="34" charset="0"/>
                <a:ea typeface="Calibri" panose="020F0502020204030204" pitchFamily="34" charset="0"/>
                <a:cs typeface="Calibri" panose="020F0502020204030204" pitchFamily="34" charset="0"/>
              </a:rPr>
              <a:t>instelling</a:t>
            </a:r>
            <a:r>
              <a:rPr lang="en-GB" b="1" dirty="0">
                <a:latin typeface="Calibri" panose="020F0502020204030204" pitchFamily="34" charset="0"/>
                <a:ea typeface="Calibri" panose="020F0502020204030204" pitchFamily="34" charset="0"/>
                <a:cs typeface="Calibri" panose="020F0502020204030204" pitchFamily="34" charset="0"/>
              </a:rPr>
              <a:t> van de </a:t>
            </a:r>
            <a:r>
              <a:rPr lang="en-GB" b="1" dirty="0" err="1">
                <a:latin typeface="Calibri" panose="020F0502020204030204" pitchFamily="34" charset="0"/>
                <a:ea typeface="Calibri" panose="020F0502020204030204" pitchFamily="34" charset="0"/>
                <a:cs typeface="Calibri" panose="020F0502020204030204" pitchFamily="34" charset="0"/>
              </a:rPr>
              <a:t>Gewesten</a:t>
            </a:r>
            <a:r>
              <a:rPr lang="en-GB" b="1" dirty="0">
                <a:latin typeface="Calibri" panose="020F0502020204030204" pitchFamily="34" charset="0"/>
                <a:ea typeface="Calibri" panose="020F0502020204030204" pitchFamily="34" charset="0"/>
                <a:cs typeface="Calibri" panose="020F0502020204030204" pitchFamily="34" charset="0"/>
              </a:rPr>
              <a:t> en Gemeenschappen </a:t>
            </a:r>
            <a:r>
              <a:rPr lang="en-GB" dirty="0" err="1">
                <a:latin typeface="Calibri" panose="020F0502020204030204" pitchFamily="34" charset="0"/>
                <a:ea typeface="Calibri" panose="020F0502020204030204" pitchFamily="34" charset="0"/>
                <a:cs typeface="Calibri" panose="020F0502020204030204" pitchFamily="34" charset="0"/>
              </a:rPr>
              <a:t>als</a:t>
            </a:r>
            <a:r>
              <a:rPr lang="en-GB" dirty="0">
                <a:latin typeface="Calibri" panose="020F0502020204030204" pitchFamily="34" charset="0"/>
                <a:ea typeface="Calibri" panose="020F0502020204030204" pitchFamily="34" charset="0"/>
                <a:cs typeface="Calibri" panose="020F0502020204030204" pitchFamily="34" charset="0"/>
              </a:rPr>
              <a:t> de </a:t>
            </a:r>
            <a:r>
              <a:rPr lang="en-GB" dirty="0" err="1">
                <a:latin typeface="Calibri" panose="020F0502020204030204" pitchFamily="34" charset="0"/>
                <a:ea typeface="Calibri" panose="020F0502020204030204" pitchFamily="34" charset="0"/>
                <a:cs typeface="Calibri" panose="020F0502020204030204" pitchFamily="34" charset="0"/>
              </a:rPr>
              <a:t>werknemer</a:t>
            </a:r>
            <a:r>
              <a:rPr lang="en-GB" dirty="0">
                <a:latin typeface="Calibri" panose="020F0502020204030204" pitchFamily="34" charset="0"/>
                <a:ea typeface="Calibri" panose="020F0502020204030204" pitchFamily="34" charset="0"/>
                <a:cs typeface="Calibri" panose="020F0502020204030204" pitchFamily="34" charset="0"/>
              </a:rPr>
              <a:t> </a:t>
            </a:r>
            <a:r>
              <a:rPr lang="en-GB" dirty="0" err="1">
                <a:latin typeface="Calibri" panose="020F0502020204030204" pitchFamily="34" charset="0"/>
                <a:ea typeface="Calibri" panose="020F0502020204030204" pitchFamily="34" charset="0"/>
                <a:cs typeface="Calibri" panose="020F0502020204030204" pitchFamily="34" charset="0"/>
              </a:rPr>
              <a:t>definitief</a:t>
            </a:r>
            <a:r>
              <a:rPr lang="en-GB" dirty="0">
                <a:latin typeface="Calibri" panose="020F0502020204030204" pitchFamily="34" charset="0"/>
                <a:ea typeface="Calibri" panose="020F0502020204030204" pitchFamily="34" charset="0"/>
                <a:cs typeface="Calibri" panose="020F0502020204030204" pitchFamily="34" charset="0"/>
              </a:rPr>
              <a:t> </a:t>
            </a:r>
            <a:r>
              <a:rPr lang="en-GB" dirty="0" err="1">
                <a:latin typeface="Calibri" panose="020F0502020204030204" pitchFamily="34" charset="0"/>
                <a:ea typeface="Calibri" panose="020F0502020204030204" pitchFamily="34" charset="0"/>
                <a:cs typeface="Calibri" panose="020F0502020204030204" pitchFamily="34" charset="0"/>
              </a:rPr>
              <a:t>ongeschikt</a:t>
            </a:r>
            <a:r>
              <a:rPr lang="en-GB" dirty="0">
                <a:latin typeface="Calibri" panose="020F0502020204030204" pitchFamily="34" charset="0"/>
                <a:ea typeface="Calibri" panose="020F0502020204030204" pitchFamily="34" charset="0"/>
                <a:cs typeface="Calibri" panose="020F0502020204030204" pitchFamily="34" charset="0"/>
              </a:rPr>
              <a:t> is en het re-</a:t>
            </a:r>
            <a:r>
              <a:rPr lang="en-GB" dirty="0" err="1">
                <a:latin typeface="Calibri" panose="020F0502020204030204" pitchFamily="34" charset="0"/>
                <a:ea typeface="Calibri" panose="020F0502020204030204" pitchFamily="34" charset="0"/>
                <a:cs typeface="Calibri" panose="020F0502020204030204" pitchFamily="34" charset="0"/>
              </a:rPr>
              <a:t>integratietraject</a:t>
            </a:r>
            <a:r>
              <a:rPr lang="en-GB" dirty="0">
                <a:latin typeface="Calibri" panose="020F0502020204030204" pitchFamily="34" charset="0"/>
                <a:ea typeface="Calibri" panose="020F0502020204030204" pitchFamily="34" charset="0"/>
                <a:cs typeface="Calibri" panose="020F0502020204030204" pitchFamily="34" charset="0"/>
              </a:rPr>
              <a:t> </a:t>
            </a:r>
            <a:r>
              <a:rPr lang="en-GB" dirty="0" err="1">
                <a:latin typeface="Calibri" panose="020F0502020204030204" pitchFamily="34" charset="0"/>
                <a:ea typeface="Calibri" panose="020F0502020204030204" pitchFamily="34" charset="0"/>
                <a:cs typeface="Calibri" panose="020F0502020204030204" pitchFamily="34" charset="0"/>
              </a:rPr>
              <a:t>beëindigd</a:t>
            </a:r>
            <a:r>
              <a:rPr lang="en-GB" dirty="0">
                <a:latin typeface="Calibri" panose="020F0502020204030204" pitchFamily="34" charset="0"/>
                <a:ea typeface="Calibri" panose="020F0502020204030204" pitchFamily="34" charset="0"/>
                <a:cs typeface="Calibri" panose="020F0502020204030204" pitchFamily="34" charset="0"/>
              </a:rPr>
              <a:t> is</a:t>
            </a:r>
          </a:p>
          <a:p>
            <a:pPr marL="0" indent="0">
              <a:buNone/>
            </a:pPr>
            <a:endParaRPr lang="en-GB" dirty="0">
              <a:latin typeface="Calibri" panose="020F0502020204030204" pitchFamily="34" charset="0"/>
              <a:ea typeface="Calibri" panose="020F0502020204030204" pitchFamily="34" charset="0"/>
              <a:cs typeface="Calibri" panose="020F0502020204030204" pitchFamily="34" charset="0"/>
            </a:endParaRPr>
          </a:p>
          <a:p>
            <a:pPr marL="0" indent="0">
              <a:buNone/>
            </a:pPr>
            <a:endParaRPr lang="en-GB" dirty="0">
              <a:latin typeface="Calibri" panose="020F0502020204030204" pitchFamily="34" charset="0"/>
              <a:ea typeface="Calibri" panose="020F0502020204030204" pitchFamily="34" charset="0"/>
              <a:cs typeface="Calibri" panose="020F0502020204030204" pitchFamily="34" charset="0"/>
            </a:endParaRPr>
          </a:p>
          <a:p>
            <a:pPr marL="342900" indent="-342900">
              <a:buAutoNum type="arabicParenR"/>
            </a:pPr>
            <a:endParaRPr lang="en-GB" dirty="0"/>
          </a:p>
          <a:p>
            <a:pPr marL="0" indent="0">
              <a:buNone/>
            </a:pPr>
            <a:endParaRPr lang="en-GB" dirty="0"/>
          </a:p>
        </p:txBody>
      </p:sp>
      <p:pic>
        <p:nvPicPr>
          <p:cNvPr id="4" name="Afbeelding 3" descr="Afbeelding met Graphics, logo, grafische vormgeving, Lettertype&#10;&#10;Door AI gegenereerde inhoud is mogelijk onjuist.">
            <a:extLst>
              <a:ext uri="{FF2B5EF4-FFF2-40B4-BE49-F238E27FC236}">
                <a16:creationId xmlns:a16="http://schemas.microsoft.com/office/drawing/2014/main" id="{2CC4266C-A05F-DC32-566A-46F3D3F70A46}"/>
              </a:ext>
            </a:extLst>
          </p:cNvPr>
          <p:cNvPicPr>
            <a:picLocks noChangeAspect="1"/>
          </p:cNvPicPr>
          <p:nvPr/>
        </p:nvPicPr>
        <p:blipFill>
          <a:blip r:embed="rId2"/>
          <a:stretch>
            <a:fillRect/>
          </a:stretch>
        </p:blipFill>
        <p:spPr>
          <a:xfrm>
            <a:off x="1" y="0"/>
            <a:ext cx="1219200" cy="939011"/>
          </a:xfrm>
          <a:prstGeom prst="rect">
            <a:avLst/>
          </a:prstGeom>
        </p:spPr>
      </p:pic>
    </p:spTree>
    <p:extLst>
      <p:ext uri="{BB962C8B-B14F-4D97-AF65-F5344CB8AC3E}">
        <p14:creationId xmlns:p14="http://schemas.microsoft.com/office/powerpoint/2010/main" val="902662398"/>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Afbeelding 8">
            <a:extLst>
              <a:ext uri="{FF2B5EF4-FFF2-40B4-BE49-F238E27FC236}">
                <a16:creationId xmlns:a16="http://schemas.microsoft.com/office/drawing/2014/main" id="{2E2EEFC0-C54F-E174-BDE0-CD93883A02F1}"/>
              </a:ext>
            </a:extLst>
          </p:cNvPr>
          <p:cNvPicPr>
            <a:picLocks noChangeAspect="1"/>
          </p:cNvPicPr>
          <p:nvPr/>
        </p:nvPicPr>
        <p:blipFill>
          <a:blip r:embed="rId3"/>
          <a:srcRect t="19672"/>
          <a:stretch>
            <a:fillRect/>
          </a:stretch>
        </p:blipFill>
        <p:spPr>
          <a:xfrm>
            <a:off x="1034420" y="1109273"/>
            <a:ext cx="10123160" cy="5748727"/>
          </a:xfrm>
          <a:prstGeom prst="rect">
            <a:avLst/>
          </a:prstGeom>
        </p:spPr>
      </p:pic>
      <p:sp>
        <p:nvSpPr>
          <p:cNvPr id="2" name="Titre 1">
            <a:extLst>
              <a:ext uri="{FF2B5EF4-FFF2-40B4-BE49-F238E27FC236}">
                <a16:creationId xmlns:a16="http://schemas.microsoft.com/office/drawing/2014/main" id="{02B275C4-5FE0-1A26-F875-2415FA8079A9}"/>
              </a:ext>
            </a:extLst>
          </p:cNvPr>
          <p:cNvSpPr txBox="1">
            <a:spLocks/>
          </p:cNvSpPr>
          <p:nvPr/>
        </p:nvSpPr>
        <p:spPr>
          <a:xfrm>
            <a:off x="609780" y="-279792"/>
            <a:ext cx="10972440" cy="1144800"/>
          </a:xfrm>
        </p:spPr>
        <p:txBody>
          <a:bodyPr anchor="b"/>
          <a:lstStyle>
            <a:lvl1pPr algn="l"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nl-BE" sz="2800" noProof="0" dirty="0">
                <a:solidFill>
                  <a:srgbClr val="1E699D"/>
                </a:solidFill>
                <a:latin typeface="Futura Medium"/>
              </a:rPr>
              <a:t>9.4. Terug Naar Werk-trajecten </a:t>
            </a:r>
          </a:p>
        </p:txBody>
      </p:sp>
    </p:spTree>
    <p:extLst>
      <p:ext uri="{BB962C8B-B14F-4D97-AF65-F5344CB8AC3E}">
        <p14:creationId xmlns:p14="http://schemas.microsoft.com/office/powerpoint/2010/main" val="1838883304"/>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527E32-AB71-4E50-7AF8-2C1775DBE84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E16BF5A-F566-0B56-AA05-882594A87719}"/>
              </a:ext>
            </a:extLst>
          </p:cNvPr>
          <p:cNvSpPr>
            <a:spLocks noGrp="1"/>
          </p:cNvSpPr>
          <p:nvPr>
            <p:ph type="title"/>
          </p:nvPr>
        </p:nvSpPr>
        <p:spPr/>
        <p:txBody>
          <a:bodyPr/>
          <a:lstStyle/>
          <a:p>
            <a:r>
              <a:rPr lang="nl-BE" sz="2800" dirty="0">
                <a:solidFill>
                  <a:srgbClr val="1E699D"/>
                </a:solidFill>
                <a:latin typeface="Futura Medium"/>
              </a:rPr>
              <a:t>9.4.a. Advies adviserend</a:t>
            </a:r>
            <a:r>
              <a:rPr lang="nl-BE" dirty="0"/>
              <a:t> </a:t>
            </a:r>
            <a:r>
              <a:rPr lang="nl-BE" sz="2800" dirty="0">
                <a:solidFill>
                  <a:srgbClr val="1E699D"/>
                </a:solidFill>
                <a:latin typeface="Futura Medium"/>
              </a:rPr>
              <a:t>arts </a:t>
            </a:r>
            <a:r>
              <a:rPr lang="nl-BE" sz="2800" dirty="0" err="1">
                <a:solidFill>
                  <a:srgbClr val="1E699D"/>
                </a:solidFill>
                <a:latin typeface="Futura Medium"/>
              </a:rPr>
              <a:t>ikv</a:t>
            </a:r>
            <a:r>
              <a:rPr lang="nl-BE" sz="2800" dirty="0">
                <a:solidFill>
                  <a:srgbClr val="1E699D"/>
                </a:solidFill>
                <a:latin typeface="Futura Medium"/>
              </a:rPr>
              <a:t> </a:t>
            </a:r>
            <a:r>
              <a:rPr lang="nl-BE" sz="2800" dirty="0" err="1">
                <a:solidFill>
                  <a:srgbClr val="1E699D"/>
                </a:solidFill>
                <a:latin typeface="Futura Medium"/>
              </a:rPr>
              <a:t>socioprofessioneel</a:t>
            </a:r>
            <a:r>
              <a:rPr lang="nl-BE" sz="2800" dirty="0">
                <a:solidFill>
                  <a:srgbClr val="1E699D"/>
                </a:solidFill>
                <a:latin typeface="Futura Medium"/>
              </a:rPr>
              <a:t> re-integratietraject</a:t>
            </a:r>
          </a:p>
        </p:txBody>
      </p:sp>
      <p:sp>
        <p:nvSpPr>
          <p:cNvPr id="3" name="Content Placeholder 2">
            <a:extLst>
              <a:ext uri="{FF2B5EF4-FFF2-40B4-BE49-F238E27FC236}">
                <a16:creationId xmlns:a16="http://schemas.microsoft.com/office/drawing/2014/main" id="{29816E9B-A526-F201-7E12-0BEC480E20E8}"/>
              </a:ext>
            </a:extLst>
          </p:cNvPr>
          <p:cNvSpPr>
            <a:spLocks noGrp="1"/>
          </p:cNvSpPr>
          <p:nvPr>
            <p:ph type="subTitle"/>
          </p:nvPr>
        </p:nvSpPr>
        <p:spPr>
          <a:xfrm>
            <a:off x="609480" y="1016000"/>
            <a:ext cx="10972440" cy="4565800"/>
          </a:xfrm>
        </p:spPr>
        <p:txBody>
          <a:bodyPr/>
          <a:lstStyle/>
          <a:p>
            <a:pPr marL="342900" lvl="1" indent="-342900">
              <a:buFont typeface="Arial" panose="020B0604020202020204" pitchFamily="34" charset="0"/>
              <a:buChar char="•"/>
            </a:pPr>
            <a:r>
              <a:rPr lang="nl-BE" sz="2000" dirty="0">
                <a:solidFill>
                  <a:srgbClr val="1E699D"/>
                </a:solidFill>
                <a:latin typeface="Calibri"/>
                <a:ea typeface="Calibri"/>
                <a:cs typeface="Calibri"/>
              </a:rPr>
              <a:t>Kan het </a:t>
            </a:r>
            <a:r>
              <a:rPr lang="nl-BE" sz="2000" dirty="0" err="1">
                <a:solidFill>
                  <a:srgbClr val="1E699D"/>
                </a:solidFill>
                <a:latin typeface="Calibri"/>
                <a:ea typeface="Calibri"/>
                <a:cs typeface="Calibri"/>
              </a:rPr>
              <a:t>socioprofessioneel</a:t>
            </a:r>
            <a:r>
              <a:rPr lang="nl-BE" sz="2000" dirty="0">
                <a:solidFill>
                  <a:srgbClr val="1E699D"/>
                </a:solidFill>
                <a:latin typeface="Calibri"/>
                <a:ea typeface="Calibri"/>
                <a:cs typeface="Calibri"/>
              </a:rPr>
              <a:t> re-integratietraject en het beoogd beroep uitgevoerd worden zonder risico op het verergeren van de gezondheidstoestand ? Ja/Nee</a:t>
            </a:r>
          </a:p>
          <a:p>
            <a:pPr marL="342900" lvl="1" indent="-342900">
              <a:buFont typeface="Arial" panose="020B0604020202020204" pitchFamily="34" charset="0"/>
              <a:buChar char="•"/>
            </a:pPr>
            <a:endParaRPr lang="nl-BE" sz="2000" dirty="0">
              <a:solidFill>
                <a:srgbClr val="1E699D"/>
              </a:solidFill>
              <a:latin typeface="Calibri"/>
              <a:ea typeface="Calibri"/>
              <a:cs typeface="Calibri"/>
            </a:endParaRPr>
          </a:p>
          <a:p>
            <a:pPr marL="342900" lvl="1" indent="-342900">
              <a:buFont typeface="Arial" panose="020B0604020202020204" pitchFamily="34" charset="0"/>
              <a:buChar char="•"/>
            </a:pPr>
            <a:r>
              <a:rPr lang="nl-BE" sz="2000" dirty="0">
                <a:solidFill>
                  <a:srgbClr val="1E699D"/>
                </a:solidFill>
                <a:latin typeface="Calibri"/>
                <a:ea typeface="Calibri"/>
                <a:cs typeface="Calibri"/>
              </a:rPr>
              <a:t>Het </a:t>
            </a:r>
            <a:r>
              <a:rPr lang="nl-BE" sz="2000" dirty="0" err="1">
                <a:solidFill>
                  <a:srgbClr val="1E699D"/>
                </a:solidFill>
                <a:latin typeface="Calibri"/>
                <a:ea typeface="Calibri"/>
                <a:cs typeface="Calibri"/>
              </a:rPr>
              <a:t>socioprofessioneel</a:t>
            </a:r>
            <a:r>
              <a:rPr lang="nl-BE" sz="2000" dirty="0">
                <a:solidFill>
                  <a:srgbClr val="1E699D"/>
                </a:solidFill>
                <a:latin typeface="Calibri"/>
                <a:ea typeface="Calibri"/>
                <a:cs typeface="Calibri"/>
              </a:rPr>
              <a:t> re-integratietraject en het beoogd beroep is verenigbaar met de gezondheidstoestand van de verzekerde. Ja/Nee</a:t>
            </a:r>
          </a:p>
          <a:p>
            <a:pPr marL="342900" lvl="1" indent="-342900">
              <a:buFont typeface="Arial" panose="020B0604020202020204" pitchFamily="34" charset="0"/>
              <a:buChar char="•"/>
            </a:pPr>
            <a:endParaRPr lang="nl-BE" sz="2000" dirty="0">
              <a:solidFill>
                <a:srgbClr val="1E699D"/>
              </a:solidFill>
              <a:latin typeface="Calibri"/>
              <a:ea typeface="Calibri"/>
              <a:cs typeface="Calibri"/>
            </a:endParaRPr>
          </a:p>
          <a:p>
            <a:pPr marL="342900" lvl="1" indent="-342900">
              <a:buFont typeface="Arial" panose="020B0604020202020204" pitchFamily="34" charset="0"/>
              <a:buChar char="•"/>
            </a:pPr>
            <a:r>
              <a:rPr lang="nl-BE" sz="2000" dirty="0">
                <a:solidFill>
                  <a:srgbClr val="1E699D"/>
                </a:solidFill>
                <a:latin typeface="Calibri"/>
                <a:ea typeface="Calibri"/>
                <a:cs typeface="Calibri"/>
              </a:rPr>
              <a:t>De adviserend arts meent dat het verwerven van nieuwe competenties of het actualiseren van de bestaande competenties nodig is voor een volledige of gedeeltelijke terugkeer naar de arbeidsmarkt. (Artikel 215 </a:t>
            </a:r>
            <a:r>
              <a:rPr lang="nl-BE" sz="2000" dirty="0" err="1">
                <a:solidFill>
                  <a:srgbClr val="1E699D"/>
                </a:solidFill>
                <a:latin typeface="Calibri"/>
                <a:ea typeface="Calibri"/>
                <a:cs typeface="Calibri"/>
              </a:rPr>
              <a:t>quater</a:t>
            </a:r>
            <a:r>
              <a:rPr lang="nl-BE" sz="2000" dirty="0">
                <a:solidFill>
                  <a:srgbClr val="1E699D"/>
                </a:solidFill>
                <a:latin typeface="Calibri"/>
                <a:ea typeface="Calibri"/>
                <a:cs typeface="Calibri"/>
              </a:rPr>
              <a:t> van het KB van 3 juli 1996)  Ja/Nee </a:t>
            </a:r>
          </a:p>
        </p:txBody>
      </p:sp>
    </p:spTree>
    <p:extLst>
      <p:ext uri="{BB962C8B-B14F-4D97-AF65-F5344CB8AC3E}">
        <p14:creationId xmlns:p14="http://schemas.microsoft.com/office/powerpoint/2010/main" val="1592408238"/>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BFC822-988D-1D01-F136-82F2B9795449}"/>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2A07F3AB-27D7-B2FE-F950-8ECD37E0EE9E}"/>
              </a:ext>
            </a:extLst>
          </p:cNvPr>
          <p:cNvSpPr>
            <a:spLocks noGrp="1"/>
          </p:cNvSpPr>
          <p:nvPr>
            <p:ph type="title"/>
          </p:nvPr>
        </p:nvSpPr>
        <p:spPr>
          <a:xfrm>
            <a:off x="393756" y="-229778"/>
            <a:ext cx="10972440" cy="1144800"/>
          </a:xfrm>
        </p:spPr>
        <p:txBody>
          <a:bodyPr anchor="b"/>
          <a:lstStyle/>
          <a:p>
            <a:r>
              <a:rPr lang="nl-BE" sz="2800" dirty="0">
                <a:solidFill>
                  <a:srgbClr val="1E699D"/>
                </a:solidFill>
                <a:latin typeface="Futura Medium"/>
              </a:rPr>
              <a:t>9.4.b. type trajecten </a:t>
            </a:r>
            <a:r>
              <a:rPr lang="nl-BE" sz="2800" dirty="0" err="1">
                <a:solidFill>
                  <a:srgbClr val="1E699D"/>
                </a:solidFill>
                <a:latin typeface="Futura Medium"/>
              </a:rPr>
              <a:t>ikv</a:t>
            </a:r>
            <a:r>
              <a:rPr lang="nl-BE" sz="2800" dirty="0">
                <a:solidFill>
                  <a:srgbClr val="1E699D"/>
                </a:solidFill>
                <a:latin typeface="Futura Medium"/>
              </a:rPr>
              <a:t> </a:t>
            </a:r>
            <a:r>
              <a:rPr lang="nl-BE" sz="2800" dirty="0" err="1">
                <a:solidFill>
                  <a:srgbClr val="1E699D"/>
                </a:solidFill>
                <a:latin typeface="Futura Medium"/>
              </a:rPr>
              <a:t>socioprofessioneel</a:t>
            </a:r>
            <a:r>
              <a:rPr lang="nl-BE" sz="2800" dirty="0">
                <a:solidFill>
                  <a:srgbClr val="1E699D"/>
                </a:solidFill>
                <a:latin typeface="Futura Medium"/>
              </a:rPr>
              <a:t> re-integratietraject (opleiding)</a:t>
            </a:r>
          </a:p>
        </p:txBody>
      </p:sp>
      <p:sp>
        <p:nvSpPr>
          <p:cNvPr id="32" name="Tekstvak 31">
            <a:extLst>
              <a:ext uri="{FF2B5EF4-FFF2-40B4-BE49-F238E27FC236}">
                <a16:creationId xmlns:a16="http://schemas.microsoft.com/office/drawing/2014/main" id="{030DD7CB-5AE3-BE54-6286-1522BC6351A3}"/>
              </a:ext>
            </a:extLst>
          </p:cNvPr>
          <p:cNvSpPr txBox="1"/>
          <p:nvPr/>
        </p:nvSpPr>
        <p:spPr>
          <a:xfrm>
            <a:off x="3634051" y="1325205"/>
            <a:ext cx="3823096" cy="369332"/>
          </a:xfrm>
          <a:prstGeom prst="rect">
            <a:avLst/>
          </a:prstGeom>
          <a:noFill/>
        </p:spPr>
        <p:txBody>
          <a:bodyPr wrap="square" rtlCol="0">
            <a:spAutoFit/>
          </a:bodyPr>
          <a:lstStyle/>
          <a:p>
            <a:pPr algn="ctr" eaLnBrk="0" fontAlgn="base" hangingPunct="0">
              <a:spcBef>
                <a:spcPct val="0"/>
              </a:spcBef>
              <a:spcAft>
                <a:spcPct val="0"/>
              </a:spcAft>
            </a:pPr>
            <a:r>
              <a:rPr lang="nl-BE" b="1" dirty="0">
                <a:solidFill>
                  <a:srgbClr val="000000"/>
                </a:solidFill>
                <a:latin typeface="Calibri" panose="020F0502020204030204" pitchFamily="34" charset="0"/>
                <a:ea typeface="Calibri" panose="020F0502020204030204" pitchFamily="34" charset="0"/>
                <a:cs typeface="Calibri" panose="020F0502020204030204" pitchFamily="34" charset="0"/>
              </a:rPr>
              <a:t>Terug naar werk-coördinator (TNW-C)</a:t>
            </a:r>
          </a:p>
        </p:txBody>
      </p:sp>
      <p:sp>
        <p:nvSpPr>
          <p:cNvPr id="33" name="Tekstvak 32">
            <a:extLst>
              <a:ext uri="{FF2B5EF4-FFF2-40B4-BE49-F238E27FC236}">
                <a16:creationId xmlns:a16="http://schemas.microsoft.com/office/drawing/2014/main" id="{B2D625A4-F234-28A6-09EC-3468699071EA}"/>
              </a:ext>
            </a:extLst>
          </p:cNvPr>
          <p:cNvSpPr txBox="1"/>
          <p:nvPr/>
        </p:nvSpPr>
        <p:spPr>
          <a:xfrm>
            <a:off x="1842785" y="2160405"/>
            <a:ext cx="3456384" cy="4216539"/>
          </a:xfrm>
          <a:prstGeom prst="rect">
            <a:avLst/>
          </a:prstGeom>
          <a:noFill/>
        </p:spPr>
        <p:txBody>
          <a:bodyPr wrap="square" rtlCol="0">
            <a:spAutoFit/>
          </a:bodyPr>
          <a:lstStyle/>
          <a:p>
            <a:pPr algn="ctr" eaLnBrk="0" fontAlgn="base" hangingPunct="0">
              <a:spcBef>
                <a:spcPct val="0"/>
              </a:spcBef>
              <a:spcAft>
                <a:spcPct val="0"/>
              </a:spcAft>
            </a:pPr>
            <a:r>
              <a:rPr lang="nl-BE" b="1" dirty="0">
                <a:solidFill>
                  <a:srgbClr val="000000"/>
                </a:solidFill>
                <a:latin typeface="Calibri" panose="020F0502020204030204" pitchFamily="34" charset="0"/>
                <a:ea typeface="Calibri" panose="020F0502020204030204" pitchFamily="34" charset="0"/>
                <a:cs typeface="Calibri" panose="020F0502020204030204" pitchFamily="34" charset="0"/>
              </a:rPr>
              <a:t>Klassiek traject</a:t>
            </a:r>
          </a:p>
          <a:p>
            <a:pPr algn="ctr" eaLnBrk="0" fontAlgn="base" hangingPunct="0">
              <a:spcBef>
                <a:spcPct val="0"/>
              </a:spcBef>
              <a:spcAft>
                <a:spcPct val="0"/>
              </a:spcAft>
            </a:pPr>
            <a:endParaRPr lang="nl-BE" dirty="0">
              <a:solidFill>
                <a:srgbClr val="000000"/>
              </a:solidFill>
              <a:latin typeface="Calibri" panose="020F0502020204030204" pitchFamily="34" charset="0"/>
              <a:ea typeface="Calibri" panose="020F0502020204030204" pitchFamily="34" charset="0"/>
              <a:cs typeface="Calibri" panose="020F0502020204030204" pitchFamily="34" charset="0"/>
            </a:endParaRPr>
          </a:p>
          <a:p>
            <a:pPr algn="ctr" eaLnBrk="0" fontAlgn="base" hangingPunct="0">
              <a:spcBef>
                <a:spcPct val="0"/>
              </a:spcBef>
              <a:spcAft>
                <a:spcPct val="0"/>
              </a:spcAft>
            </a:pPr>
            <a:endParaRPr lang="nl-BE" dirty="0">
              <a:solidFill>
                <a:srgbClr val="000000"/>
              </a:solidFill>
              <a:latin typeface="Calibri" panose="020F0502020204030204" pitchFamily="34" charset="0"/>
              <a:ea typeface="Calibri" panose="020F0502020204030204" pitchFamily="34" charset="0"/>
              <a:cs typeface="Calibri" panose="020F0502020204030204" pitchFamily="34" charset="0"/>
            </a:endParaRPr>
          </a:p>
          <a:p>
            <a:pPr algn="ctr" eaLnBrk="0" fontAlgn="base" hangingPunct="0">
              <a:spcBef>
                <a:spcPct val="0"/>
              </a:spcBef>
              <a:spcAft>
                <a:spcPct val="0"/>
              </a:spcAft>
            </a:pPr>
            <a:r>
              <a:rPr lang="nl-BE" dirty="0">
                <a:solidFill>
                  <a:srgbClr val="000000"/>
                </a:solidFill>
                <a:latin typeface="Calibri" panose="020F0502020204030204" pitchFamily="34" charset="0"/>
                <a:ea typeface="Calibri" panose="020F0502020204030204" pitchFamily="34" charset="0"/>
                <a:cs typeface="Calibri" panose="020F0502020204030204" pitchFamily="34" charset="0"/>
              </a:rPr>
              <a:t>Duidelijk opleidingsplan</a:t>
            </a:r>
          </a:p>
          <a:p>
            <a:pPr algn="ctr" eaLnBrk="0" fontAlgn="base" hangingPunct="0">
              <a:spcBef>
                <a:spcPct val="0"/>
              </a:spcBef>
              <a:spcAft>
                <a:spcPct val="0"/>
              </a:spcAft>
            </a:pPr>
            <a:endParaRPr lang="nl-BE" dirty="0">
              <a:solidFill>
                <a:srgbClr val="000000"/>
              </a:solidFill>
              <a:latin typeface="Calibri" panose="020F0502020204030204" pitchFamily="34" charset="0"/>
              <a:ea typeface="Calibri" panose="020F0502020204030204" pitchFamily="34" charset="0"/>
              <a:cs typeface="Calibri" panose="020F0502020204030204" pitchFamily="34" charset="0"/>
            </a:endParaRPr>
          </a:p>
          <a:p>
            <a:pPr algn="ctr" eaLnBrk="0" fontAlgn="base" hangingPunct="0">
              <a:spcBef>
                <a:spcPct val="0"/>
              </a:spcBef>
              <a:spcAft>
                <a:spcPct val="0"/>
              </a:spcAft>
            </a:pPr>
            <a:endParaRPr lang="nl-BE" dirty="0">
              <a:solidFill>
                <a:srgbClr val="000000"/>
              </a:solidFill>
              <a:latin typeface="Calibri" panose="020F0502020204030204" pitchFamily="34" charset="0"/>
              <a:ea typeface="Calibri" panose="020F0502020204030204" pitchFamily="34" charset="0"/>
              <a:cs typeface="Calibri" panose="020F0502020204030204" pitchFamily="34" charset="0"/>
            </a:endParaRPr>
          </a:p>
          <a:p>
            <a:pPr algn="ctr" eaLnBrk="0" fontAlgn="base" hangingPunct="0">
              <a:spcBef>
                <a:spcPct val="0"/>
              </a:spcBef>
              <a:spcAft>
                <a:spcPct val="0"/>
              </a:spcAft>
            </a:pPr>
            <a:r>
              <a:rPr lang="nl-BE" dirty="0">
                <a:solidFill>
                  <a:srgbClr val="000000"/>
                </a:solidFill>
                <a:latin typeface="Calibri" panose="020F0502020204030204" pitchFamily="34" charset="0"/>
                <a:ea typeface="Calibri" panose="020F0502020204030204" pitchFamily="34" charset="0"/>
                <a:cs typeface="Calibri" panose="020F0502020204030204" pitchFamily="34" charset="0"/>
              </a:rPr>
              <a:t>Geen oriëntering nodig</a:t>
            </a:r>
          </a:p>
          <a:p>
            <a:pPr algn="ctr" eaLnBrk="0" fontAlgn="base" hangingPunct="0">
              <a:spcBef>
                <a:spcPct val="0"/>
              </a:spcBef>
              <a:spcAft>
                <a:spcPct val="0"/>
              </a:spcAft>
            </a:pPr>
            <a:endParaRPr lang="nl-BE" dirty="0">
              <a:solidFill>
                <a:srgbClr val="000000"/>
              </a:solidFill>
              <a:latin typeface="Calibri" panose="020F0502020204030204" pitchFamily="34" charset="0"/>
              <a:ea typeface="Calibri" panose="020F0502020204030204" pitchFamily="34" charset="0"/>
              <a:cs typeface="Calibri" panose="020F0502020204030204" pitchFamily="34" charset="0"/>
            </a:endParaRPr>
          </a:p>
          <a:p>
            <a:pPr algn="ctr" eaLnBrk="0" fontAlgn="base" hangingPunct="0">
              <a:spcBef>
                <a:spcPct val="0"/>
              </a:spcBef>
              <a:spcAft>
                <a:spcPct val="0"/>
              </a:spcAft>
            </a:pPr>
            <a:endParaRPr lang="nl-BE" dirty="0">
              <a:solidFill>
                <a:srgbClr val="000000"/>
              </a:solidFill>
              <a:latin typeface="Calibri" panose="020F0502020204030204" pitchFamily="34" charset="0"/>
              <a:ea typeface="Calibri" panose="020F0502020204030204" pitchFamily="34" charset="0"/>
              <a:cs typeface="Calibri" panose="020F0502020204030204" pitchFamily="34" charset="0"/>
            </a:endParaRPr>
          </a:p>
          <a:p>
            <a:pPr algn="ctr" eaLnBrk="0" fontAlgn="base" hangingPunct="0">
              <a:spcBef>
                <a:spcPct val="0"/>
              </a:spcBef>
              <a:spcAft>
                <a:spcPct val="0"/>
              </a:spcAft>
            </a:pPr>
            <a:r>
              <a:rPr lang="nl-BE" dirty="0">
                <a:solidFill>
                  <a:srgbClr val="000000"/>
                </a:solidFill>
                <a:latin typeface="Calibri" panose="020F0502020204030204" pitchFamily="34" charset="0"/>
                <a:ea typeface="Calibri" panose="020F0502020204030204" pitchFamily="34" charset="0"/>
                <a:cs typeface="Calibri" panose="020F0502020204030204" pitchFamily="34" charset="0"/>
              </a:rPr>
              <a:t>Aanvraagformulier BH1 ingevuld door TNW-C</a:t>
            </a:r>
          </a:p>
          <a:p>
            <a:pPr algn="ctr" eaLnBrk="0" fontAlgn="base" hangingPunct="0">
              <a:spcBef>
                <a:spcPct val="0"/>
              </a:spcBef>
              <a:spcAft>
                <a:spcPct val="0"/>
              </a:spcAft>
            </a:pPr>
            <a:endParaRPr lang="nl-BE" dirty="0">
              <a:solidFill>
                <a:srgbClr val="000000"/>
              </a:solidFill>
              <a:latin typeface="Calibri" panose="020F0502020204030204" pitchFamily="34" charset="0"/>
              <a:ea typeface="Calibri" panose="020F0502020204030204" pitchFamily="34" charset="0"/>
              <a:cs typeface="Calibri" panose="020F0502020204030204" pitchFamily="34" charset="0"/>
            </a:endParaRPr>
          </a:p>
          <a:p>
            <a:pPr algn="ctr" eaLnBrk="0" fontAlgn="base" hangingPunct="0">
              <a:spcBef>
                <a:spcPct val="0"/>
              </a:spcBef>
              <a:spcAft>
                <a:spcPct val="0"/>
              </a:spcAft>
            </a:pPr>
            <a:endParaRPr lang="nl-BE" dirty="0">
              <a:solidFill>
                <a:srgbClr val="000000"/>
              </a:solidFill>
              <a:latin typeface="Calibri" panose="020F0502020204030204" pitchFamily="34" charset="0"/>
              <a:ea typeface="Calibri" panose="020F0502020204030204" pitchFamily="34" charset="0"/>
              <a:cs typeface="Calibri" panose="020F0502020204030204" pitchFamily="34" charset="0"/>
            </a:endParaRPr>
          </a:p>
          <a:p>
            <a:pPr algn="ctr" eaLnBrk="0" fontAlgn="base" hangingPunct="0">
              <a:spcBef>
                <a:spcPct val="0"/>
              </a:spcBef>
              <a:spcAft>
                <a:spcPct val="0"/>
              </a:spcAft>
            </a:pPr>
            <a:r>
              <a:rPr lang="nl-BE" dirty="0">
                <a:solidFill>
                  <a:srgbClr val="000000"/>
                </a:solidFill>
                <a:latin typeface="Calibri" panose="020F0502020204030204" pitchFamily="34" charset="0"/>
                <a:ea typeface="Calibri" panose="020F0502020204030204" pitchFamily="34" charset="0"/>
                <a:cs typeface="Calibri" panose="020F0502020204030204" pitchFamily="34" charset="0"/>
              </a:rPr>
              <a:t>Ten laste van RIZIV?</a:t>
            </a:r>
          </a:p>
          <a:p>
            <a:pPr algn="ctr" eaLnBrk="0" fontAlgn="base" hangingPunct="0">
              <a:spcBef>
                <a:spcPct val="0"/>
              </a:spcBef>
              <a:spcAft>
                <a:spcPct val="0"/>
              </a:spcAft>
            </a:pPr>
            <a:endParaRPr lang="nl-BE" sz="1600" dirty="0">
              <a:solidFill>
                <a:srgbClr val="000000"/>
              </a:solidFill>
              <a:latin typeface="Calibri" panose="020F0502020204030204" pitchFamily="34" charset="0"/>
              <a:ea typeface="Calibri" panose="020F0502020204030204" pitchFamily="34" charset="0"/>
              <a:cs typeface="Calibri" panose="020F0502020204030204" pitchFamily="34" charset="0"/>
            </a:endParaRPr>
          </a:p>
        </p:txBody>
      </p:sp>
      <p:sp>
        <p:nvSpPr>
          <p:cNvPr id="34" name="Tekstvak 33">
            <a:extLst>
              <a:ext uri="{FF2B5EF4-FFF2-40B4-BE49-F238E27FC236}">
                <a16:creationId xmlns:a16="http://schemas.microsoft.com/office/drawing/2014/main" id="{040BEB0A-AD60-51EA-E5E6-E230AD0A1F42}"/>
              </a:ext>
            </a:extLst>
          </p:cNvPr>
          <p:cNvSpPr txBox="1"/>
          <p:nvPr/>
        </p:nvSpPr>
        <p:spPr>
          <a:xfrm>
            <a:off x="5879976" y="2060849"/>
            <a:ext cx="4212468" cy="4062651"/>
          </a:xfrm>
          <a:prstGeom prst="rect">
            <a:avLst/>
          </a:prstGeom>
          <a:noFill/>
        </p:spPr>
        <p:txBody>
          <a:bodyPr wrap="square" rtlCol="0">
            <a:spAutoFit/>
          </a:bodyPr>
          <a:lstStyle/>
          <a:p>
            <a:pPr algn="ctr" eaLnBrk="0" fontAlgn="base" hangingPunct="0">
              <a:spcBef>
                <a:spcPct val="0"/>
              </a:spcBef>
              <a:spcAft>
                <a:spcPct val="0"/>
              </a:spcAft>
            </a:pPr>
            <a:r>
              <a:rPr lang="nl-BE" sz="2000" b="1" dirty="0">
                <a:solidFill>
                  <a:srgbClr val="000000"/>
                </a:solidFill>
                <a:latin typeface="Calibri" panose="020F0502020204030204" pitchFamily="34" charset="0"/>
                <a:ea typeface="Calibri" panose="020F0502020204030204" pitchFamily="34" charset="0"/>
                <a:cs typeface="Calibri" panose="020F0502020204030204" pitchFamily="34" charset="0"/>
              </a:rPr>
              <a:t>Traject raamovereenkomst</a:t>
            </a:r>
          </a:p>
          <a:p>
            <a:pPr algn="ctr" eaLnBrk="0" fontAlgn="base" hangingPunct="0">
              <a:spcBef>
                <a:spcPct val="0"/>
              </a:spcBef>
              <a:spcAft>
                <a:spcPct val="0"/>
              </a:spcAft>
            </a:pPr>
            <a:endParaRPr lang="nl-BE" sz="2000" dirty="0">
              <a:solidFill>
                <a:srgbClr val="000000"/>
              </a:solidFill>
              <a:latin typeface="Calibri" panose="020F0502020204030204" pitchFamily="34" charset="0"/>
              <a:ea typeface="Calibri" panose="020F0502020204030204" pitchFamily="34" charset="0"/>
              <a:cs typeface="Calibri" panose="020F0502020204030204" pitchFamily="34" charset="0"/>
            </a:endParaRPr>
          </a:p>
          <a:p>
            <a:pPr algn="ctr" eaLnBrk="0" fontAlgn="base" hangingPunct="0">
              <a:spcBef>
                <a:spcPct val="0"/>
              </a:spcBef>
              <a:spcAft>
                <a:spcPct val="0"/>
              </a:spcAft>
            </a:pPr>
            <a:endParaRPr lang="nl-BE" sz="2000" dirty="0">
              <a:solidFill>
                <a:srgbClr val="000000"/>
              </a:solidFill>
              <a:latin typeface="Calibri" panose="020F0502020204030204" pitchFamily="34" charset="0"/>
              <a:ea typeface="Calibri" panose="020F0502020204030204" pitchFamily="34" charset="0"/>
              <a:cs typeface="Calibri" panose="020F0502020204030204" pitchFamily="34" charset="0"/>
            </a:endParaRPr>
          </a:p>
          <a:p>
            <a:pPr algn="ctr" eaLnBrk="0" fontAlgn="base" hangingPunct="0">
              <a:spcBef>
                <a:spcPct val="0"/>
              </a:spcBef>
              <a:spcAft>
                <a:spcPct val="0"/>
              </a:spcAft>
            </a:pPr>
            <a:r>
              <a:rPr lang="nl-BE" dirty="0">
                <a:solidFill>
                  <a:srgbClr val="000000"/>
                </a:solidFill>
                <a:latin typeface="Calibri" panose="020F0502020204030204" pitchFamily="34" charset="0"/>
                <a:ea typeface="Calibri" panose="020F0502020204030204" pitchFamily="34" charset="0"/>
                <a:cs typeface="Calibri" panose="020F0502020204030204" pitchFamily="34" charset="0"/>
              </a:rPr>
              <a:t>Onduidelijk/geen opleidingsplan</a:t>
            </a:r>
          </a:p>
          <a:p>
            <a:pPr algn="ctr" eaLnBrk="0" fontAlgn="base" hangingPunct="0">
              <a:spcBef>
                <a:spcPct val="0"/>
              </a:spcBef>
              <a:spcAft>
                <a:spcPct val="0"/>
              </a:spcAft>
            </a:pPr>
            <a:endParaRPr lang="nl-BE" dirty="0">
              <a:solidFill>
                <a:srgbClr val="000000"/>
              </a:solidFill>
              <a:latin typeface="Calibri" panose="020F0502020204030204" pitchFamily="34" charset="0"/>
              <a:ea typeface="Calibri" panose="020F0502020204030204" pitchFamily="34" charset="0"/>
              <a:cs typeface="Calibri" panose="020F0502020204030204" pitchFamily="34" charset="0"/>
            </a:endParaRPr>
          </a:p>
          <a:p>
            <a:pPr algn="ctr" eaLnBrk="0" fontAlgn="base" hangingPunct="0">
              <a:spcBef>
                <a:spcPct val="0"/>
              </a:spcBef>
              <a:spcAft>
                <a:spcPct val="0"/>
              </a:spcAft>
            </a:pPr>
            <a:endParaRPr lang="nl-BE" dirty="0">
              <a:solidFill>
                <a:srgbClr val="000000"/>
              </a:solidFill>
              <a:latin typeface="Calibri" panose="020F0502020204030204" pitchFamily="34" charset="0"/>
              <a:ea typeface="Calibri" panose="020F0502020204030204" pitchFamily="34" charset="0"/>
              <a:cs typeface="Calibri" panose="020F0502020204030204" pitchFamily="34" charset="0"/>
            </a:endParaRPr>
          </a:p>
          <a:p>
            <a:pPr algn="ctr" eaLnBrk="0" fontAlgn="base" hangingPunct="0">
              <a:spcBef>
                <a:spcPct val="0"/>
              </a:spcBef>
              <a:spcAft>
                <a:spcPct val="0"/>
              </a:spcAft>
            </a:pPr>
            <a:r>
              <a:rPr lang="nl-BE" dirty="0">
                <a:solidFill>
                  <a:srgbClr val="000000"/>
                </a:solidFill>
                <a:latin typeface="Calibri" panose="020F0502020204030204" pitchFamily="34" charset="0"/>
                <a:ea typeface="Calibri" panose="020F0502020204030204" pitchFamily="34" charset="0"/>
                <a:cs typeface="Calibri" panose="020F0502020204030204" pitchFamily="34" charset="0"/>
              </a:rPr>
              <a:t>Oriëntering noodzakelijk</a:t>
            </a:r>
          </a:p>
          <a:p>
            <a:pPr algn="ctr" eaLnBrk="0" fontAlgn="base" hangingPunct="0">
              <a:spcBef>
                <a:spcPct val="0"/>
              </a:spcBef>
              <a:spcAft>
                <a:spcPct val="0"/>
              </a:spcAft>
            </a:pPr>
            <a:endParaRPr lang="nl-BE" dirty="0">
              <a:solidFill>
                <a:srgbClr val="000000"/>
              </a:solidFill>
              <a:latin typeface="Calibri" panose="020F0502020204030204" pitchFamily="34" charset="0"/>
              <a:ea typeface="Calibri" panose="020F0502020204030204" pitchFamily="34" charset="0"/>
              <a:cs typeface="Calibri" panose="020F0502020204030204" pitchFamily="34" charset="0"/>
            </a:endParaRPr>
          </a:p>
          <a:p>
            <a:pPr algn="ctr" eaLnBrk="0" fontAlgn="base" hangingPunct="0">
              <a:spcBef>
                <a:spcPct val="0"/>
              </a:spcBef>
              <a:spcAft>
                <a:spcPct val="0"/>
              </a:spcAft>
            </a:pPr>
            <a:endParaRPr lang="nl-BE" dirty="0">
              <a:solidFill>
                <a:srgbClr val="000000"/>
              </a:solidFill>
              <a:latin typeface="Calibri" panose="020F0502020204030204" pitchFamily="34" charset="0"/>
              <a:ea typeface="Calibri" panose="020F0502020204030204" pitchFamily="34" charset="0"/>
              <a:cs typeface="Calibri" panose="020F0502020204030204" pitchFamily="34" charset="0"/>
            </a:endParaRPr>
          </a:p>
          <a:p>
            <a:pPr algn="ctr" eaLnBrk="0" fontAlgn="base" hangingPunct="0">
              <a:spcBef>
                <a:spcPct val="0"/>
              </a:spcBef>
              <a:spcAft>
                <a:spcPct val="0"/>
              </a:spcAft>
            </a:pPr>
            <a:r>
              <a:rPr lang="nl-BE" dirty="0">
                <a:solidFill>
                  <a:srgbClr val="000000"/>
                </a:solidFill>
                <a:latin typeface="Calibri" panose="020F0502020204030204" pitchFamily="34" charset="0"/>
                <a:ea typeface="Calibri" panose="020F0502020204030204" pitchFamily="34" charset="0"/>
                <a:cs typeface="Calibri" panose="020F0502020204030204" pitchFamily="34" charset="0"/>
              </a:rPr>
              <a:t>Aanvraagformulier BH1 ingediend door regionale arbeidsbemiddelingsdienst</a:t>
            </a:r>
          </a:p>
          <a:p>
            <a:pPr algn="ctr" eaLnBrk="0" fontAlgn="base" hangingPunct="0">
              <a:spcBef>
                <a:spcPct val="0"/>
              </a:spcBef>
              <a:spcAft>
                <a:spcPct val="0"/>
              </a:spcAft>
            </a:pPr>
            <a:endParaRPr lang="nl-BE" dirty="0">
              <a:solidFill>
                <a:srgbClr val="000000"/>
              </a:solidFill>
              <a:latin typeface="Calibri" panose="020F0502020204030204" pitchFamily="34" charset="0"/>
              <a:ea typeface="Calibri" panose="020F0502020204030204" pitchFamily="34" charset="0"/>
              <a:cs typeface="Calibri" panose="020F0502020204030204" pitchFamily="34" charset="0"/>
            </a:endParaRPr>
          </a:p>
          <a:p>
            <a:pPr algn="ctr" eaLnBrk="0" fontAlgn="base" hangingPunct="0">
              <a:spcBef>
                <a:spcPct val="0"/>
              </a:spcBef>
              <a:spcAft>
                <a:spcPct val="0"/>
              </a:spcAft>
            </a:pPr>
            <a:endParaRPr lang="nl-BE" dirty="0">
              <a:solidFill>
                <a:srgbClr val="000000"/>
              </a:solidFill>
              <a:latin typeface="Calibri" panose="020F0502020204030204" pitchFamily="34" charset="0"/>
              <a:ea typeface="Calibri" panose="020F0502020204030204" pitchFamily="34" charset="0"/>
              <a:cs typeface="Calibri" panose="020F0502020204030204" pitchFamily="34" charset="0"/>
            </a:endParaRPr>
          </a:p>
          <a:p>
            <a:pPr algn="ctr" eaLnBrk="0" fontAlgn="base" hangingPunct="0">
              <a:spcBef>
                <a:spcPct val="0"/>
              </a:spcBef>
              <a:spcAft>
                <a:spcPct val="0"/>
              </a:spcAft>
            </a:pPr>
            <a:r>
              <a:rPr lang="nl-BE" dirty="0">
                <a:solidFill>
                  <a:srgbClr val="000000"/>
                </a:solidFill>
                <a:latin typeface="Calibri" panose="020F0502020204030204" pitchFamily="34" charset="0"/>
                <a:ea typeface="Calibri" panose="020F0502020204030204" pitchFamily="34" charset="0"/>
                <a:cs typeface="Calibri" panose="020F0502020204030204" pitchFamily="34" charset="0"/>
              </a:rPr>
              <a:t>Ten laste van RIZIV?</a:t>
            </a:r>
          </a:p>
        </p:txBody>
      </p:sp>
      <p:pic>
        <p:nvPicPr>
          <p:cNvPr id="35" name="Picture 3">
            <a:extLst>
              <a:ext uri="{FF2B5EF4-FFF2-40B4-BE49-F238E27FC236}">
                <a16:creationId xmlns:a16="http://schemas.microsoft.com/office/drawing/2014/main" id="{FC0C3DFB-C172-D826-9309-5CB7F55283B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74909" y="5232115"/>
            <a:ext cx="592137"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6" name="Picture 4">
            <a:extLst>
              <a:ext uri="{FF2B5EF4-FFF2-40B4-BE49-F238E27FC236}">
                <a16:creationId xmlns:a16="http://schemas.microsoft.com/office/drawing/2014/main" id="{5AAAE555-8448-6464-7B8C-2A69016B173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74911" y="4171851"/>
            <a:ext cx="592137"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7" name="Picture 5">
            <a:extLst>
              <a:ext uri="{FF2B5EF4-FFF2-40B4-BE49-F238E27FC236}">
                <a16:creationId xmlns:a16="http://schemas.microsoft.com/office/drawing/2014/main" id="{64A3EB2F-19E2-3E74-C88F-F1698481A6D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74911" y="3349417"/>
            <a:ext cx="592137"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8" name="Picture 6">
            <a:extLst>
              <a:ext uri="{FF2B5EF4-FFF2-40B4-BE49-F238E27FC236}">
                <a16:creationId xmlns:a16="http://schemas.microsoft.com/office/drawing/2014/main" id="{D82455CB-7BEB-16A2-2CBF-3B6E6A62634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74912" y="2501613"/>
            <a:ext cx="592137"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9" name="Picture 7">
            <a:extLst>
              <a:ext uri="{FF2B5EF4-FFF2-40B4-BE49-F238E27FC236}">
                <a16:creationId xmlns:a16="http://schemas.microsoft.com/office/drawing/2014/main" id="{55578CBB-14BA-1660-F962-91AFD0DAA3F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90143" y="5228211"/>
            <a:ext cx="592137"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0" name="Picture 8">
            <a:extLst>
              <a:ext uri="{FF2B5EF4-FFF2-40B4-BE49-F238E27FC236}">
                <a16:creationId xmlns:a16="http://schemas.microsoft.com/office/drawing/2014/main" id="{BCEFE411-9E5B-27E0-4A9E-0C6848E6BDB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90143" y="4268675"/>
            <a:ext cx="592137"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 name="Picture 9">
            <a:extLst>
              <a:ext uri="{FF2B5EF4-FFF2-40B4-BE49-F238E27FC236}">
                <a16:creationId xmlns:a16="http://schemas.microsoft.com/office/drawing/2014/main" id="{D3B99CC8-42DF-A156-8632-C081570400E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91214" y="3349417"/>
            <a:ext cx="592137"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2" name="Picture 10">
            <a:extLst>
              <a:ext uri="{FF2B5EF4-FFF2-40B4-BE49-F238E27FC236}">
                <a16:creationId xmlns:a16="http://schemas.microsoft.com/office/drawing/2014/main" id="{A0F7F38C-D248-5C20-491C-DB9281D3BF5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91214" y="2501612"/>
            <a:ext cx="592137"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3" name="PIJL-LINKS 4">
            <a:extLst>
              <a:ext uri="{FF2B5EF4-FFF2-40B4-BE49-F238E27FC236}">
                <a16:creationId xmlns:a16="http://schemas.microsoft.com/office/drawing/2014/main" id="{4E3D0605-1E7A-1D20-737D-F635B122E70D}"/>
              </a:ext>
            </a:extLst>
          </p:cNvPr>
          <p:cNvSpPr/>
          <p:nvPr/>
        </p:nvSpPr>
        <p:spPr>
          <a:xfrm rot="19046505">
            <a:off x="4961824" y="1729539"/>
            <a:ext cx="504056" cy="432048"/>
          </a:xfrm>
          <a:prstGeom prst="leftArrow">
            <a:avLst/>
          </a:prstGeom>
          <a:solidFill>
            <a:schemeClr val="accent1">
              <a:lumMod val="90000"/>
            </a:schemeClr>
          </a:solidFill>
          <a:ln>
            <a:solidFill>
              <a:schemeClr val="accent1">
                <a:lumMod val="75000"/>
              </a:schemeClr>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eaLnBrk="0" fontAlgn="base" hangingPunct="0">
              <a:spcBef>
                <a:spcPct val="0"/>
              </a:spcBef>
              <a:spcAft>
                <a:spcPct val="0"/>
              </a:spcAft>
            </a:pPr>
            <a:endParaRPr lang="nl-BE" sz="1600">
              <a:solidFill>
                <a:srgbClr val="FFFFFF"/>
              </a:solidFill>
              <a:latin typeface="Arial"/>
            </a:endParaRPr>
          </a:p>
        </p:txBody>
      </p:sp>
      <p:sp>
        <p:nvSpPr>
          <p:cNvPr id="44" name="PIJL-RECHTS 6">
            <a:extLst>
              <a:ext uri="{FF2B5EF4-FFF2-40B4-BE49-F238E27FC236}">
                <a16:creationId xmlns:a16="http://schemas.microsoft.com/office/drawing/2014/main" id="{853C872F-7843-74C2-1F8E-51E41A9F9422}"/>
              </a:ext>
            </a:extLst>
          </p:cNvPr>
          <p:cNvSpPr/>
          <p:nvPr/>
        </p:nvSpPr>
        <p:spPr>
          <a:xfrm rot="2597280">
            <a:off x="5836863" y="1730424"/>
            <a:ext cx="512093" cy="449635"/>
          </a:xfrm>
          <a:prstGeom prst="rightArrow">
            <a:avLst/>
          </a:prstGeom>
          <a:solidFill>
            <a:schemeClr val="accent1">
              <a:lumMod val="90000"/>
            </a:schemeClr>
          </a:solidFill>
          <a:ln>
            <a:solidFill>
              <a:schemeClr val="accent1">
                <a:lumMod val="75000"/>
              </a:schemeClr>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eaLnBrk="0" fontAlgn="base" hangingPunct="0">
              <a:spcBef>
                <a:spcPct val="0"/>
              </a:spcBef>
              <a:spcAft>
                <a:spcPct val="0"/>
              </a:spcAft>
            </a:pPr>
            <a:endParaRPr lang="nl-BE" sz="1600">
              <a:solidFill>
                <a:srgbClr val="FFFFFF"/>
              </a:solidFill>
              <a:latin typeface="Arial"/>
            </a:endParaRPr>
          </a:p>
        </p:txBody>
      </p:sp>
    </p:spTree>
    <p:extLst>
      <p:ext uri="{BB962C8B-B14F-4D97-AF65-F5344CB8AC3E}">
        <p14:creationId xmlns:p14="http://schemas.microsoft.com/office/powerpoint/2010/main" val="142494499"/>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B91729-9E68-9094-6E43-BA980D11DEEA}"/>
            </a:ext>
          </a:extLst>
        </p:cNvPr>
        <p:cNvGrpSpPr/>
        <p:nvPr/>
      </p:nvGrpSpPr>
      <p:grpSpPr>
        <a:xfrm>
          <a:off x="0" y="0"/>
          <a:ext cx="0" cy="0"/>
          <a:chOff x="0" y="0"/>
          <a:chExt cx="0" cy="0"/>
        </a:xfrm>
      </p:grpSpPr>
      <p:sp>
        <p:nvSpPr>
          <p:cNvPr id="13314" name="Titel 1">
            <a:extLst>
              <a:ext uri="{FF2B5EF4-FFF2-40B4-BE49-F238E27FC236}">
                <a16:creationId xmlns:a16="http://schemas.microsoft.com/office/drawing/2014/main" id="{1C0AB223-08C5-75D5-1B63-8178C43E9A27}"/>
              </a:ext>
            </a:extLst>
          </p:cNvPr>
          <p:cNvSpPr>
            <a:spLocks noGrp="1" noChangeArrowheads="1"/>
          </p:cNvSpPr>
          <p:nvPr>
            <p:ph type="title"/>
          </p:nvPr>
        </p:nvSpPr>
        <p:spPr>
          <a:xfrm>
            <a:off x="609780" y="-51700"/>
            <a:ext cx="10972440" cy="1144800"/>
          </a:xfrm>
        </p:spPr>
        <p:txBody>
          <a:bodyPr lIns="0" tIns="0" rIns="0" bIns="0" anchor="b"/>
          <a:lstStyle/>
          <a:p>
            <a:r>
              <a:rPr lang="nl-BE" altLang="nl-BE" sz="2800" dirty="0">
                <a:solidFill>
                  <a:srgbClr val="1E699D"/>
                </a:solidFill>
                <a:latin typeface="Futura Medium"/>
              </a:rPr>
              <a:t>9.4.c. Verloop traject</a:t>
            </a:r>
          </a:p>
        </p:txBody>
      </p:sp>
      <p:sp>
        <p:nvSpPr>
          <p:cNvPr id="2" name="Tijdelijke aanduiding voor dianummer 1">
            <a:extLst>
              <a:ext uri="{FF2B5EF4-FFF2-40B4-BE49-F238E27FC236}">
                <a16:creationId xmlns:a16="http://schemas.microsoft.com/office/drawing/2014/main" id="{262869E8-6B21-82CB-74AE-2ED55F15375E}"/>
              </a:ext>
            </a:extLst>
          </p:cNvPr>
          <p:cNvSpPr>
            <a:spLocks noGrp="1"/>
          </p:cNvSpPr>
          <p:nvPr>
            <p:ph type="sldNum" sz="quarter" idx="4294967295"/>
          </p:nvPr>
        </p:nvSpPr>
        <p:spPr>
          <a:xfrm>
            <a:off x="9347200" y="6245225"/>
            <a:ext cx="2844800" cy="476250"/>
          </a:xfrm>
          <a:prstGeom prst="rect">
            <a:avLst/>
          </a:prstGeom>
        </p:spPr>
        <p:txBody>
          <a:bodyPr/>
          <a:lstStyle/>
          <a:p>
            <a:pPr fontAlgn="base">
              <a:spcBef>
                <a:spcPct val="0"/>
              </a:spcBef>
              <a:spcAft>
                <a:spcPct val="0"/>
              </a:spcAft>
              <a:defRPr/>
            </a:pPr>
            <a:fld id="{DF3F99F0-4489-4C46-AF32-1A05E3D1ECE5}" type="slidenum">
              <a:rPr lang="en-US">
                <a:solidFill>
                  <a:srgbClr val="000000"/>
                </a:solidFill>
              </a:rPr>
              <a:pPr fontAlgn="base">
                <a:spcBef>
                  <a:spcPct val="0"/>
                </a:spcBef>
                <a:spcAft>
                  <a:spcPct val="0"/>
                </a:spcAft>
                <a:defRPr/>
              </a:pPr>
              <a:t>128</a:t>
            </a:fld>
            <a:endParaRPr lang="en-US">
              <a:solidFill>
                <a:srgbClr val="000000"/>
              </a:solidFill>
            </a:endParaRPr>
          </a:p>
        </p:txBody>
      </p:sp>
      <p:sp>
        <p:nvSpPr>
          <p:cNvPr id="7" name="Rechthoek: afgeronde hoeken 6">
            <a:extLst>
              <a:ext uri="{FF2B5EF4-FFF2-40B4-BE49-F238E27FC236}">
                <a16:creationId xmlns:a16="http://schemas.microsoft.com/office/drawing/2014/main" id="{C4226EB4-535C-A0CE-4D53-C88361412985}"/>
              </a:ext>
            </a:extLst>
          </p:cNvPr>
          <p:cNvSpPr/>
          <p:nvPr/>
        </p:nvSpPr>
        <p:spPr>
          <a:xfrm>
            <a:off x="1644650" y="2093914"/>
            <a:ext cx="1944688" cy="3851275"/>
          </a:xfrm>
          <a:prstGeom prst="roundRect">
            <a:avLst/>
          </a:prstGeom>
          <a:solidFill>
            <a:schemeClr val="accent6">
              <a:lumMod val="20000"/>
              <a:lumOff val="80000"/>
            </a:schemeClr>
          </a:solidFill>
          <a:ln>
            <a:solidFill>
              <a:schemeClr val="accent6">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r>
              <a:rPr lang="nl-BE" b="1" dirty="0">
                <a:solidFill>
                  <a:srgbClr val="1E699D"/>
                </a:solidFill>
                <a:latin typeface="Calibri" panose="020F0502020204030204" pitchFamily="34" charset="0"/>
                <a:ea typeface="Calibri" panose="020F0502020204030204" pitchFamily="34" charset="0"/>
                <a:cs typeface="Calibri" panose="020F0502020204030204" pitchFamily="34" charset="0"/>
              </a:rPr>
              <a:t>Oriëntering:</a:t>
            </a:r>
          </a:p>
          <a:p>
            <a:pPr algn="ctr" fontAlgn="base">
              <a:spcBef>
                <a:spcPct val="0"/>
              </a:spcBef>
              <a:spcAft>
                <a:spcPct val="0"/>
              </a:spcAft>
              <a:defRPr/>
            </a:pPr>
            <a:r>
              <a:rPr lang="nl-BE" dirty="0">
                <a:solidFill>
                  <a:srgbClr val="1E699D"/>
                </a:solidFill>
                <a:latin typeface="Calibri" panose="020F0502020204030204" pitchFamily="34" charset="0"/>
                <a:ea typeface="Calibri" panose="020F0502020204030204" pitchFamily="34" charset="0"/>
                <a:cs typeface="Calibri" panose="020F0502020204030204" pitchFamily="34" charset="0"/>
              </a:rPr>
              <a:t>Competenties en vaardigheden in kaart brengen:</a:t>
            </a:r>
          </a:p>
        </p:txBody>
      </p:sp>
      <p:sp>
        <p:nvSpPr>
          <p:cNvPr id="8" name="Pijl: rechts 7">
            <a:extLst>
              <a:ext uri="{FF2B5EF4-FFF2-40B4-BE49-F238E27FC236}">
                <a16:creationId xmlns:a16="http://schemas.microsoft.com/office/drawing/2014/main" id="{8E110B9C-E384-84C4-136B-3D3B7533515A}"/>
              </a:ext>
            </a:extLst>
          </p:cNvPr>
          <p:cNvSpPr/>
          <p:nvPr/>
        </p:nvSpPr>
        <p:spPr>
          <a:xfrm>
            <a:off x="3792538" y="4144964"/>
            <a:ext cx="1727200" cy="2378075"/>
          </a:xfrm>
          <a:prstGeom prst="rightArrow">
            <a:avLst/>
          </a:prstGeom>
          <a:solidFill>
            <a:schemeClr val="accent6">
              <a:lumMod val="20000"/>
              <a:lumOff val="80000"/>
            </a:schemeClr>
          </a:solidFill>
          <a:ln>
            <a:solidFill>
              <a:schemeClr val="accent6">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r>
              <a:rPr lang="nl-BE" sz="1300" dirty="0">
                <a:solidFill>
                  <a:srgbClr val="1E699D"/>
                </a:solidFill>
                <a:latin typeface="Calibri" panose="020F0502020204030204" pitchFamily="34" charset="0"/>
                <a:ea typeface="Calibri" panose="020F0502020204030204" pitchFamily="34" charset="0"/>
                <a:cs typeface="Calibri" panose="020F0502020204030204" pitchFamily="34" charset="0"/>
              </a:rPr>
              <a:t>Verzekerde heeft nieuwe competenties nodig om terug te keren naar de arbeidsmarkt</a:t>
            </a:r>
          </a:p>
        </p:txBody>
      </p:sp>
      <p:sp>
        <p:nvSpPr>
          <p:cNvPr id="10" name="Rechthoek: afgeronde hoeken 9">
            <a:extLst>
              <a:ext uri="{FF2B5EF4-FFF2-40B4-BE49-F238E27FC236}">
                <a16:creationId xmlns:a16="http://schemas.microsoft.com/office/drawing/2014/main" id="{6A2E7153-33E0-DA97-48C5-25B93C8ACD2E}"/>
              </a:ext>
            </a:extLst>
          </p:cNvPr>
          <p:cNvSpPr/>
          <p:nvPr/>
        </p:nvSpPr>
        <p:spPr>
          <a:xfrm>
            <a:off x="5692775" y="4144964"/>
            <a:ext cx="2376488" cy="2441575"/>
          </a:xfrm>
          <a:prstGeom prst="roundRect">
            <a:avLst/>
          </a:prstGeom>
          <a:solidFill>
            <a:schemeClr val="accent6">
              <a:lumMod val="20000"/>
              <a:lumOff val="80000"/>
            </a:schemeClr>
          </a:solidFill>
          <a:ln>
            <a:solidFill>
              <a:schemeClr val="accent6">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fontAlgn="base">
              <a:spcBef>
                <a:spcPct val="0"/>
              </a:spcBef>
              <a:spcAft>
                <a:spcPct val="0"/>
              </a:spcAft>
              <a:defRPr/>
            </a:pPr>
            <a:r>
              <a:rPr lang="nl-BE" sz="1500" b="1" dirty="0">
                <a:solidFill>
                  <a:srgbClr val="1E699D"/>
                </a:solidFill>
                <a:latin typeface="Calibri" panose="020F0502020204030204" pitchFamily="34" charset="0"/>
                <a:ea typeface="Calibri" panose="020F0502020204030204" pitchFamily="34" charset="0"/>
                <a:cs typeface="Calibri" panose="020F0502020204030204" pitchFamily="34" charset="0"/>
              </a:rPr>
              <a:t>Opleiding:</a:t>
            </a:r>
          </a:p>
          <a:p>
            <a:pPr marL="285750" indent="-285750" fontAlgn="base">
              <a:spcBef>
                <a:spcPct val="0"/>
              </a:spcBef>
              <a:spcAft>
                <a:spcPct val="0"/>
              </a:spcAft>
              <a:buFont typeface="Arial" panose="020B0604020202020204" pitchFamily="34" charset="0"/>
              <a:buChar char="•"/>
              <a:defRPr/>
            </a:pPr>
            <a:r>
              <a:rPr lang="nl-BE" sz="1500" dirty="0">
                <a:solidFill>
                  <a:srgbClr val="1E699D"/>
                </a:solidFill>
                <a:latin typeface="Calibri" panose="020F0502020204030204" pitchFamily="34" charset="0"/>
                <a:ea typeface="Calibri" panose="020F0502020204030204" pitchFamily="34" charset="0"/>
                <a:cs typeface="Calibri" panose="020F0502020204030204" pitchFamily="34" charset="0"/>
              </a:rPr>
              <a:t>Nieuwe competenties verwerven </a:t>
            </a:r>
          </a:p>
          <a:p>
            <a:pPr marL="285750" indent="-285750" fontAlgn="base">
              <a:spcBef>
                <a:spcPct val="0"/>
              </a:spcBef>
              <a:spcAft>
                <a:spcPct val="0"/>
              </a:spcAft>
              <a:buFont typeface="Arial" panose="020B0604020202020204" pitchFamily="34" charset="0"/>
              <a:buChar char="•"/>
              <a:defRPr/>
            </a:pPr>
            <a:r>
              <a:rPr lang="nl-BE" sz="1500" b="1" dirty="0">
                <a:solidFill>
                  <a:srgbClr val="1E699D"/>
                </a:solidFill>
                <a:latin typeface="Calibri" panose="020F0502020204030204" pitchFamily="34" charset="0"/>
                <a:ea typeface="Calibri" panose="020F0502020204030204" pitchFamily="34" charset="0"/>
                <a:cs typeface="Calibri" panose="020F0502020204030204" pitchFamily="34" charset="0"/>
              </a:rPr>
              <a:t>Onderzoek en goedkeuring door de HCGRI voor financiële tussenkomst tijdens de opleiding</a:t>
            </a:r>
            <a:endParaRPr lang="fr-BE" sz="1500" b="1" dirty="0">
              <a:solidFill>
                <a:srgbClr val="1E699D"/>
              </a:solidFill>
              <a:latin typeface="Calibri" panose="020F0502020204030204" pitchFamily="34" charset="0"/>
              <a:ea typeface="Calibri" panose="020F0502020204030204" pitchFamily="34" charset="0"/>
              <a:cs typeface="Calibri" panose="020F0502020204030204" pitchFamily="34" charset="0"/>
            </a:endParaRPr>
          </a:p>
        </p:txBody>
      </p:sp>
      <p:sp>
        <p:nvSpPr>
          <p:cNvPr id="11" name="Pijl: rechts 10">
            <a:extLst>
              <a:ext uri="{FF2B5EF4-FFF2-40B4-BE49-F238E27FC236}">
                <a16:creationId xmlns:a16="http://schemas.microsoft.com/office/drawing/2014/main" id="{CDE59A0E-A1C9-E91B-09F2-FC9375EB4D46}"/>
              </a:ext>
            </a:extLst>
          </p:cNvPr>
          <p:cNvSpPr/>
          <p:nvPr/>
        </p:nvSpPr>
        <p:spPr>
          <a:xfrm>
            <a:off x="3792538" y="1630364"/>
            <a:ext cx="1727200" cy="2232025"/>
          </a:xfrm>
          <a:prstGeom prst="rightArrow">
            <a:avLst/>
          </a:prstGeom>
          <a:solidFill>
            <a:schemeClr val="accent6">
              <a:lumMod val="20000"/>
              <a:lumOff val="80000"/>
            </a:schemeClr>
          </a:solidFill>
          <a:ln>
            <a:solidFill>
              <a:schemeClr val="accent6">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r>
              <a:rPr lang="nl-BE" sz="1500" dirty="0">
                <a:solidFill>
                  <a:srgbClr val="1E699D"/>
                </a:solidFill>
                <a:latin typeface="Calibri" panose="020F0502020204030204" pitchFamily="34" charset="0"/>
                <a:ea typeface="Calibri" panose="020F0502020204030204" pitchFamily="34" charset="0"/>
                <a:cs typeface="Calibri" panose="020F0502020204030204" pitchFamily="34" charset="0"/>
              </a:rPr>
              <a:t>Verzekerde beschikt nog over voldoende competenties</a:t>
            </a:r>
          </a:p>
        </p:txBody>
      </p:sp>
      <p:sp>
        <p:nvSpPr>
          <p:cNvPr id="12" name="Rechthoek: afgeronde hoeken 11">
            <a:extLst>
              <a:ext uri="{FF2B5EF4-FFF2-40B4-BE49-F238E27FC236}">
                <a16:creationId xmlns:a16="http://schemas.microsoft.com/office/drawing/2014/main" id="{01C97103-873E-BF21-FEF7-961608B75AAF}"/>
              </a:ext>
            </a:extLst>
          </p:cNvPr>
          <p:cNvSpPr/>
          <p:nvPr/>
        </p:nvSpPr>
        <p:spPr>
          <a:xfrm>
            <a:off x="5722939" y="1741488"/>
            <a:ext cx="4535487" cy="1943100"/>
          </a:xfrm>
          <a:prstGeom prst="roundRect">
            <a:avLst/>
          </a:prstGeom>
          <a:solidFill>
            <a:schemeClr val="accent6">
              <a:lumMod val="20000"/>
              <a:lumOff val="80000"/>
            </a:schemeClr>
          </a:solidFill>
          <a:ln>
            <a:solidFill>
              <a:schemeClr val="accent6">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r>
              <a:rPr lang="nl-BE" dirty="0">
                <a:solidFill>
                  <a:srgbClr val="1E699D"/>
                </a:solidFill>
                <a:latin typeface="Calibri" panose="020F0502020204030204" pitchFamily="34" charset="0"/>
                <a:ea typeface="Calibri" panose="020F0502020204030204" pitchFamily="34" charset="0"/>
                <a:cs typeface="Calibri" panose="020F0502020204030204" pitchFamily="34" charset="0"/>
              </a:rPr>
              <a:t>Begeleiding rechtstreeks naar de werkvloer door bijvoorbeeld stages, sollicitatietraining, …</a:t>
            </a:r>
          </a:p>
        </p:txBody>
      </p:sp>
      <p:sp>
        <p:nvSpPr>
          <p:cNvPr id="14" name="Rechthoek: afgeronde hoeken 13">
            <a:extLst>
              <a:ext uri="{FF2B5EF4-FFF2-40B4-BE49-F238E27FC236}">
                <a16:creationId xmlns:a16="http://schemas.microsoft.com/office/drawing/2014/main" id="{B5C2CB9A-DF9B-FE09-0C9C-E8B926218DE6}"/>
              </a:ext>
            </a:extLst>
          </p:cNvPr>
          <p:cNvSpPr/>
          <p:nvPr/>
        </p:nvSpPr>
        <p:spPr>
          <a:xfrm>
            <a:off x="8240714" y="4144964"/>
            <a:ext cx="2376487" cy="2441575"/>
          </a:xfrm>
          <a:prstGeom prst="roundRect">
            <a:avLst/>
          </a:prstGeom>
          <a:solidFill>
            <a:schemeClr val="accent6">
              <a:lumMod val="20000"/>
              <a:lumOff val="80000"/>
            </a:schemeClr>
          </a:solidFill>
          <a:ln>
            <a:solidFill>
              <a:schemeClr val="accent6">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fontAlgn="base">
              <a:spcBef>
                <a:spcPct val="0"/>
              </a:spcBef>
              <a:spcAft>
                <a:spcPct val="0"/>
              </a:spcAft>
              <a:defRPr/>
            </a:pPr>
            <a:r>
              <a:rPr lang="nl-BE" sz="1600" b="1" dirty="0">
                <a:solidFill>
                  <a:srgbClr val="1E699D"/>
                </a:solidFill>
                <a:latin typeface="Calibri" panose="020F0502020204030204" pitchFamily="34" charset="0"/>
                <a:ea typeface="Calibri" panose="020F0502020204030204" pitchFamily="34" charset="0"/>
                <a:cs typeface="Calibri" panose="020F0502020204030204" pitchFamily="34" charset="0"/>
              </a:rPr>
              <a:t>Re-integratie</a:t>
            </a:r>
            <a:r>
              <a:rPr lang="fr-BE" sz="1600" b="1" dirty="0">
                <a:solidFill>
                  <a:srgbClr val="1E699D"/>
                </a:solidFill>
                <a:latin typeface="Calibri" panose="020F0502020204030204" pitchFamily="34" charset="0"/>
                <a:ea typeface="Calibri" panose="020F0502020204030204" pitchFamily="34" charset="0"/>
                <a:cs typeface="Calibri" panose="020F0502020204030204" pitchFamily="34" charset="0"/>
              </a:rPr>
              <a:t>: </a:t>
            </a:r>
          </a:p>
          <a:p>
            <a:pPr marL="285750" indent="-285750" fontAlgn="base">
              <a:spcBef>
                <a:spcPct val="0"/>
              </a:spcBef>
              <a:spcAft>
                <a:spcPct val="0"/>
              </a:spcAft>
              <a:buFont typeface="Arial" panose="020B0604020202020204" pitchFamily="34" charset="0"/>
              <a:buChar char="•"/>
              <a:defRPr/>
            </a:pPr>
            <a:r>
              <a:rPr lang="fr-BE" sz="1600" dirty="0">
                <a:solidFill>
                  <a:srgbClr val="1E699D"/>
                </a:solidFill>
                <a:latin typeface="Calibri" panose="020F0502020204030204" pitchFamily="34" charset="0"/>
                <a:ea typeface="Calibri" panose="020F0502020204030204" pitchFamily="34" charset="0"/>
                <a:cs typeface="Calibri" panose="020F0502020204030204" pitchFamily="34" charset="0"/>
              </a:rPr>
              <a:t>6 </a:t>
            </a:r>
            <a:r>
              <a:rPr lang="nl-BE" sz="1600" dirty="0">
                <a:solidFill>
                  <a:srgbClr val="1E699D"/>
                </a:solidFill>
                <a:latin typeface="Calibri" panose="020F0502020204030204" pitchFamily="34" charset="0"/>
                <a:ea typeface="Calibri" panose="020F0502020204030204" pitchFamily="34" charset="0"/>
                <a:cs typeface="Calibri" panose="020F0502020204030204" pitchFamily="34" charset="0"/>
              </a:rPr>
              <a:t>maanden, start de volgende maand na het succesvol beëindigen van de opleiding</a:t>
            </a:r>
          </a:p>
          <a:p>
            <a:pPr marL="285750" indent="-285750" fontAlgn="base">
              <a:spcBef>
                <a:spcPct val="0"/>
              </a:spcBef>
              <a:spcAft>
                <a:spcPct val="0"/>
              </a:spcAft>
              <a:buFont typeface="Arial" panose="020B0604020202020204" pitchFamily="34" charset="0"/>
              <a:buChar char="•"/>
              <a:defRPr/>
            </a:pPr>
            <a:r>
              <a:rPr lang="nl-BE" sz="1600" dirty="0">
                <a:solidFill>
                  <a:srgbClr val="1E699D"/>
                </a:solidFill>
                <a:latin typeface="Calibri" panose="020F0502020204030204" pitchFamily="34" charset="0"/>
                <a:ea typeface="Calibri" panose="020F0502020204030204" pitchFamily="34" charset="0"/>
                <a:cs typeface="Calibri" panose="020F0502020204030204" pitchFamily="34" charset="0"/>
              </a:rPr>
              <a:t>Werk zoeken met nieuw verworven competenties</a:t>
            </a:r>
          </a:p>
        </p:txBody>
      </p:sp>
      <p:cxnSp>
        <p:nvCxnSpPr>
          <p:cNvPr id="16" name="Rechte verbindingslijn met pijl 15">
            <a:extLst>
              <a:ext uri="{FF2B5EF4-FFF2-40B4-BE49-F238E27FC236}">
                <a16:creationId xmlns:a16="http://schemas.microsoft.com/office/drawing/2014/main" id="{BEA19393-AECD-DB75-4AFF-8D589B468B98}"/>
              </a:ext>
            </a:extLst>
          </p:cNvPr>
          <p:cNvCxnSpPr>
            <a:cxnSpLocks/>
            <a:stCxn id="10" idx="3"/>
            <a:endCxn id="14" idx="1"/>
          </p:cNvCxnSpPr>
          <p:nvPr/>
        </p:nvCxnSpPr>
        <p:spPr>
          <a:xfrm>
            <a:off x="8069263" y="5365750"/>
            <a:ext cx="171450" cy="0"/>
          </a:xfrm>
          <a:prstGeom prst="straightConnector1">
            <a:avLst/>
          </a:prstGeom>
          <a:ln>
            <a:solidFill>
              <a:schemeClr val="accent6">
                <a:lumMod val="20000"/>
                <a:lumOff val="80000"/>
              </a:schemeClr>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34757619"/>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7E7918-5D71-858D-09FD-B2D161F2AAE2}"/>
            </a:ext>
          </a:extLst>
        </p:cNvPr>
        <p:cNvGrpSpPr/>
        <p:nvPr/>
      </p:nvGrpSpPr>
      <p:grpSpPr>
        <a:xfrm>
          <a:off x="0" y="0"/>
          <a:ext cx="0" cy="0"/>
          <a:chOff x="0" y="0"/>
          <a:chExt cx="0" cy="0"/>
        </a:xfrm>
      </p:grpSpPr>
      <p:sp>
        <p:nvSpPr>
          <p:cNvPr id="11266" name="Titel 1">
            <a:extLst>
              <a:ext uri="{FF2B5EF4-FFF2-40B4-BE49-F238E27FC236}">
                <a16:creationId xmlns:a16="http://schemas.microsoft.com/office/drawing/2014/main" id="{0D92177C-FD54-419B-1F9E-128ACB105F1A}"/>
              </a:ext>
            </a:extLst>
          </p:cNvPr>
          <p:cNvSpPr>
            <a:spLocks noGrp="1" noChangeArrowheads="1"/>
          </p:cNvSpPr>
          <p:nvPr>
            <p:ph type="title"/>
          </p:nvPr>
        </p:nvSpPr>
        <p:spPr/>
        <p:txBody>
          <a:bodyPr/>
          <a:lstStyle/>
          <a:p>
            <a:r>
              <a:rPr lang="nl-BE" altLang="nl-BE" sz="2800" dirty="0">
                <a:solidFill>
                  <a:srgbClr val="1E699D"/>
                </a:solidFill>
                <a:latin typeface="Futura Medium"/>
              </a:rPr>
              <a:t>9.4.d. Hoge Commissie van De Geneeskundige raad voor Invaliditeit</a:t>
            </a:r>
          </a:p>
        </p:txBody>
      </p:sp>
      <p:sp>
        <p:nvSpPr>
          <p:cNvPr id="11267" name="Tijdelijke aanduiding voor inhoud 2">
            <a:extLst>
              <a:ext uri="{FF2B5EF4-FFF2-40B4-BE49-F238E27FC236}">
                <a16:creationId xmlns:a16="http://schemas.microsoft.com/office/drawing/2014/main" id="{B48C73A5-BF9D-A8E1-B7EA-7158336439EB}"/>
              </a:ext>
            </a:extLst>
          </p:cNvPr>
          <p:cNvSpPr>
            <a:spLocks noGrp="1" noChangeArrowheads="1"/>
          </p:cNvSpPr>
          <p:nvPr>
            <p:ph type="subTitle"/>
          </p:nvPr>
        </p:nvSpPr>
        <p:spPr>
          <a:xfrm>
            <a:off x="609780" y="1911928"/>
            <a:ext cx="10972440" cy="4488873"/>
          </a:xfrm>
        </p:spPr>
        <p:txBody>
          <a:bodyPr lIns="0" tIns="0" rIns="0" bIns="0" anchor="ctr">
            <a:normAutofit/>
          </a:bodyPr>
          <a:lstStyle/>
          <a:p>
            <a:r>
              <a:rPr lang="nl-BE" altLang="nl-BE" sz="2400" dirty="0">
                <a:solidFill>
                  <a:srgbClr val="1E699D"/>
                </a:solidFill>
                <a:latin typeface="Calibri"/>
                <a:ea typeface="Calibri"/>
                <a:cs typeface="Calibri"/>
              </a:rPr>
              <a:t>Hoge Commissie van De Geneeskundige Raad voor Invaliditeit (HCGRI) </a:t>
            </a:r>
            <a:r>
              <a:rPr lang="nl-BE" altLang="nl-BE" sz="2400" dirty="0">
                <a:solidFill>
                  <a:srgbClr val="1E699D"/>
                </a:solidFill>
                <a:latin typeface="Calibri"/>
                <a:ea typeface="Calibri"/>
                <a:cs typeface="Calibri"/>
                <a:sym typeface="Wingdings" panose="05000000000000000000" pitchFamily="2" charset="2"/>
              </a:rPr>
              <a:t> </a:t>
            </a:r>
            <a:r>
              <a:rPr lang="nl-BE" altLang="nl-BE" sz="2400" dirty="0">
                <a:solidFill>
                  <a:srgbClr val="1E699D"/>
                </a:solidFill>
                <a:latin typeface="Calibri"/>
                <a:ea typeface="Calibri"/>
                <a:cs typeface="Calibri"/>
              </a:rPr>
              <a:t>Orgaan binnen de Dienst voor Uitkeringen (DU</a:t>
            </a:r>
          </a:p>
          <a:p>
            <a:endParaRPr lang="nl-BE" altLang="nl-BE" sz="2400" dirty="0">
              <a:solidFill>
                <a:srgbClr val="1E699D"/>
              </a:solidFill>
              <a:latin typeface="Calibri"/>
              <a:ea typeface="Calibri"/>
              <a:cs typeface="Calibri"/>
            </a:endParaRPr>
          </a:p>
          <a:p>
            <a:pPr lvl="1"/>
            <a:r>
              <a:rPr lang="nl-BE" altLang="nl-BE" sz="2400" dirty="0">
                <a:solidFill>
                  <a:srgbClr val="1E699D"/>
                </a:solidFill>
                <a:latin typeface="Calibri"/>
                <a:ea typeface="Calibri"/>
                <a:cs typeface="Calibri"/>
              </a:rPr>
              <a:t>De GRI omvat :</a:t>
            </a:r>
          </a:p>
          <a:p>
            <a:pPr marL="285750" lvl="2" indent="-285750">
              <a:buFont typeface="Arial" panose="020B0604020202020204" pitchFamily="34" charset="0"/>
              <a:buChar char="•"/>
            </a:pPr>
            <a:r>
              <a:rPr lang="nl-BE" altLang="nl-BE" sz="2000" dirty="0">
                <a:solidFill>
                  <a:srgbClr val="1E699D"/>
                </a:solidFill>
                <a:latin typeface="Calibri"/>
                <a:ea typeface="Calibri"/>
                <a:cs typeface="Calibri"/>
              </a:rPr>
              <a:t>9 artsen van de DU</a:t>
            </a:r>
          </a:p>
          <a:p>
            <a:pPr marL="285750" lvl="2" indent="-285750">
              <a:buFont typeface="Arial" panose="020B0604020202020204" pitchFamily="34" charset="0"/>
              <a:buChar char="•"/>
            </a:pPr>
            <a:r>
              <a:rPr lang="nl-BE" altLang="nl-BE" sz="2000" dirty="0">
                <a:solidFill>
                  <a:srgbClr val="1E699D"/>
                </a:solidFill>
                <a:latin typeface="Calibri"/>
                <a:ea typeface="Calibri"/>
                <a:cs typeface="Calibri"/>
              </a:rPr>
              <a:t>9 adviserend artsen van het ziekenfonds (VI)</a:t>
            </a:r>
          </a:p>
          <a:p>
            <a:pPr marL="285750" lvl="2" indent="-285750">
              <a:buFont typeface="Arial" panose="020B0604020202020204" pitchFamily="34" charset="0"/>
              <a:buChar char="•"/>
            </a:pPr>
            <a:r>
              <a:rPr lang="nl-BE" altLang="nl-BE" sz="2000" dirty="0">
                <a:solidFill>
                  <a:srgbClr val="1E699D"/>
                </a:solidFill>
                <a:latin typeface="Calibri"/>
                <a:ea typeface="Calibri"/>
                <a:cs typeface="Calibri"/>
              </a:rPr>
              <a:t>een voorzitter</a:t>
            </a:r>
          </a:p>
          <a:p>
            <a:pPr marL="285750" lvl="2" indent="-285750">
              <a:buFont typeface="Arial" panose="020B0604020202020204" pitchFamily="34" charset="0"/>
              <a:buChar char="•"/>
            </a:pPr>
            <a:r>
              <a:rPr lang="nl-BE" altLang="nl-BE" sz="2000" dirty="0">
                <a:solidFill>
                  <a:srgbClr val="1E699D"/>
                </a:solidFill>
                <a:latin typeface="Calibri"/>
                <a:ea typeface="Calibri"/>
                <a:cs typeface="Calibri"/>
              </a:rPr>
              <a:t>de leidend ambtenaar van de DU, mevr. Clara Arbesu, heeft een raadgevende stem</a:t>
            </a:r>
          </a:p>
          <a:p>
            <a:pPr lvl="1"/>
            <a:endParaRPr lang="nl-BE" altLang="nl-BE" sz="2400" dirty="0">
              <a:solidFill>
                <a:srgbClr val="1E699D"/>
              </a:solidFill>
              <a:latin typeface="Calibri"/>
              <a:ea typeface="Calibri"/>
              <a:cs typeface="Calibri"/>
            </a:endParaRPr>
          </a:p>
          <a:p>
            <a:pPr lvl="1"/>
            <a:r>
              <a:rPr lang="nl-BE" altLang="nl-BE" sz="2400" dirty="0">
                <a:solidFill>
                  <a:srgbClr val="1E699D"/>
                </a:solidFill>
                <a:latin typeface="Calibri"/>
                <a:ea typeface="Calibri"/>
                <a:cs typeface="Calibri"/>
              </a:rPr>
              <a:t>Is bevoegd voor de beslissingen in het kader van de financiële tussenkomst voor de aanvragen beroepsherscholing.</a:t>
            </a:r>
          </a:p>
          <a:p>
            <a:endParaRPr lang="nl-BE" altLang="nl-BE" sz="4800" dirty="0"/>
          </a:p>
          <a:p>
            <a:endParaRPr lang="nl-BE" altLang="nl-BE" sz="4800" dirty="0"/>
          </a:p>
        </p:txBody>
      </p:sp>
    </p:spTree>
    <p:extLst>
      <p:ext uri="{BB962C8B-B14F-4D97-AF65-F5344CB8AC3E}">
        <p14:creationId xmlns:p14="http://schemas.microsoft.com/office/powerpoint/2010/main" val="304989136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nl-BE" sz="2800" noProof="0">
                <a:solidFill>
                  <a:srgbClr val="1E699D"/>
                </a:solidFill>
                <a:latin typeface="Futura Medium"/>
              </a:rPr>
              <a:t>5.1. De evoluties in de arbeidswereld</a:t>
            </a:r>
          </a:p>
        </p:txBody>
      </p:sp>
      <p:sp>
        <p:nvSpPr>
          <p:cNvPr id="7" name="Espace réservé du numéro de diapositive 6"/>
          <p:cNvSpPr>
            <a:spLocks noGrp="1"/>
          </p:cNvSpPr>
          <p:nvPr>
            <p:ph type="sldNum" sz="quarter" idx="12"/>
          </p:nvPr>
        </p:nvSpPr>
        <p:spPr>
          <a:xfrm>
            <a:off x="8569841" y="6387547"/>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7C6CCC6-2BE5-4E42-96A4-D1E8E81A3D8E}" type="slidenum">
              <a:rPr kumimoji="0" lang="nl-BE" sz="1200" b="0" i="0" u="none" strike="noStrike" kern="1200" cap="none" spc="0" normalizeH="0" baseline="0" noProof="0" smtClean="0">
                <a:ln>
                  <a:noFill/>
                </a:ln>
                <a:solidFill>
                  <a:prstClr val="black">
                    <a:tint val="82000"/>
                  </a:prstClr>
                </a:solidFill>
                <a:effectLst/>
                <a:uLnTx/>
                <a:uFillTx/>
                <a:latin typeface="Aptos" panose="020B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nl-BE" sz="1200" b="0" i="0" u="none" strike="noStrike" kern="1200" cap="none" spc="0" normalizeH="0" baseline="0" noProof="0">
              <a:ln>
                <a:noFill/>
              </a:ln>
              <a:solidFill>
                <a:prstClr val="black">
                  <a:tint val="82000"/>
                </a:prstClr>
              </a:solidFill>
              <a:effectLst/>
              <a:uLnTx/>
              <a:uFillTx/>
              <a:latin typeface="Aptos" panose="020B0004020202020204"/>
              <a:ea typeface="+mn-ea"/>
              <a:cs typeface="+mn-cs"/>
            </a:endParaRPr>
          </a:p>
        </p:txBody>
      </p:sp>
      <p:sp>
        <p:nvSpPr>
          <p:cNvPr id="5" name="Titre 1">
            <a:extLst>
              <a:ext uri="{FF2B5EF4-FFF2-40B4-BE49-F238E27FC236}">
                <a16:creationId xmlns:a16="http://schemas.microsoft.com/office/drawing/2014/main" id="{89AB95B2-50DA-1F7A-7429-B676634CC495}"/>
              </a:ext>
            </a:extLst>
          </p:cNvPr>
          <p:cNvSpPr txBox="1">
            <a:spLocks/>
          </p:cNvSpPr>
          <p:nvPr/>
        </p:nvSpPr>
        <p:spPr>
          <a:xfrm>
            <a:off x="6096000" y="5482409"/>
            <a:ext cx="4806245" cy="102882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accent1"/>
                </a:solidFill>
                <a:latin typeface="Calibri" panose="020F0502020204030204" pitchFamily="34" charset="0"/>
                <a:ea typeface="+mj-ea"/>
                <a:cs typeface="Calibri" panose="020F0502020204030204" pitchFamily="34"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nl-BE" sz="2000" b="0" i="0" u="none" strike="noStrike" kern="1200" cap="none" spc="0" normalizeH="0" baseline="0" noProof="0">
                <a:ln>
                  <a:noFill/>
                </a:ln>
                <a:solidFill>
                  <a:srgbClr val="C00000"/>
                </a:solidFill>
                <a:effectLst/>
                <a:uLnTx/>
                <a:uFillTx/>
                <a:latin typeface="Calibri"/>
                <a:ea typeface="Calibri"/>
                <a:cs typeface="Calibri"/>
                <a:sym typeface="Wingdings" panose="05000000000000000000" pitchFamily="2" charset="2"/>
              </a:rPr>
              <a:t> </a:t>
            </a:r>
            <a:r>
              <a:rPr kumimoji="0" lang="nl-BE" sz="2000" b="0" i="1" u="none" strike="noStrike" kern="1200" cap="none" spc="0" normalizeH="0" baseline="0" noProof="0">
                <a:ln>
                  <a:noFill/>
                </a:ln>
                <a:solidFill>
                  <a:srgbClr val="C00000"/>
                </a:solidFill>
                <a:effectLst/>
                <a:uLnTx/>
                <a:uFillTx/>
                <a:latin typeface="Calibri"/>
                <a:ea typeface="Calibri"/>
                <a:cs typeface="Calibri"/>
              </a:rPr>
              <a:t>Wat zijn de redenen hiervoor? </a:t>
            </a:r>
          </a:p>
        </p:txBody>
      </p:sp>
      <p:sp>
        <p:nvSpPr>
          <p:cNvPr id="3" name="ZoneTexte 2"/>
          <p:cNvSpPr txBox="1"/>
          <p:nvPr/>
        </p:nvSpPr>
        <p:spPr>
          <a:xfrm>
            <a:off x="360904" y="1494471"/>
            <a:ext cx="9184435" cy="4924425"/>
          </a:xfrm>
          <a:prstGeom prst="rect">
            <a:avLst/>
          </a:prstGeom>
          <a:noFill/>
        </p:spPr>
        <p:txBody>
          <a:bodyPr wrap="square" lIns="91440" tIns="45720" rIns="91440" bIns="45720" rtlCol="0" anchor="t">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nl-BE" sz="1600" b="0" i="0" u="none" strike="noStrike" kern="1200" cap="none" spc="0" normalizeH="0" baseline="0" noProof="0" dirty="0">
                <a:ln>
                  <a:noFill/>
                </a:ln>
                <a:solidFill>
                  <a:srgbClr val="1E699D"/>
                </a:solidFill>
                <a:effectLst/>
                <a:uLnTx/>
                <a:uFillTx/>
                <a:latin typeface="Calibri"/>
                <a:ea typeface="Calibri"/>
                <a:cs typeface="Calibri"/>
              </a:rPr>
              <a:t>Werkgerelateerde problemen komen vaak ter sprake tijdens consultaties (collega's, hiërarchische oversten, werkdruk, hetzelfde moeten doen met minder mensen, herstructurering en instabiliteit, hogere eisen, enz.).</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nl-BE" sz="1600" b="0" i="0" u="none" strike="noStrike" kern="1200" cap="none" spc="0" normalizeH="0" baseline="0" noProof="0" dirty="0">
              <a:ln>
                <a:noFill/>
              </a:ln>
              <a:solidFill>
                <a:srgbClr val="1E699D"/>
              </a:solidFill>
              <a:effectLst/>
              <a:uLnTx/>
              <a:uFillTx/>
              <a:latin typeface="Calibri" panose="020F0502020204030204" pitchFamily="34" charset="0"/>
              <a:ea typeface="Calibri"/>
              <a:cs typeface="Calibri" panose="020F0502020204030204" pitchFamily="34" charset="0"/>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nl-BE" sz="1600" b="0" i="0" u="none" strike="noStrike" kern="1200" cap="none" spc="0" normalizeH="0" baseline="0" noProof="0" dirty="0">
                <a:ln>
                  <a:noFill/>
                </a:ln>
                <a:solidFill>
                  <a:srgbClr val="1E699D"/>
                </a:solidFill>
                <a:effectLst/>
                <a:uLnTx/>
                <a:uFillTx/>
                <a:latin typeface="Calibri"/>
                <a:ea typeface="Calibri"/>
                <a:cs typeface="Calibri"/>
              </a:rPr>
              <a:t>Stijgende impact van digitale technologieën (verhoogt werkdruk en wordt gebruikt als coping, digitaal </a:t>
            </a:r>
            <a:r>
              <a:rPr kumimoji="0" lang="nl-BE" sz="1600" b="0" i="0" u="none" strike="noStrike" kern="1200" cap="none" spc="0" normalizeH="0" baseline="0" noProof="0" dirty="0" err="1">
                <a:ln>
                  <a:noFill/>
                </a:ln>
                <a:solidFill>
                  <a:srgbClr val="1E699D"/>
                </a:solidFill>
                <a:effectLst/>
                <a:uLnTx/>
                <a:uFillTx/>
                <a:latin typeface="Calibri"/>
                <a:ea typeface="Calibri"/>
                <a:cs typeface="Calibri"/>
              </a:rPr>
              <a:t>oversolliciteren</a:t>
            </a:r>
            <a:r>
              <a:rPr kumimoji="0" lang="nl-BE" sz="1600" b="0" i="0" u="none" strike="noStrike" kern="1200" cap="none" spc="0" normalizeH="0" baseline="0" noProof="0" dirty="0">
                <a:ln>
                  <a:noFill/>
                </a:ln>
                <a:solidFill>
                  <a:srgbClr val="1E699D"/>
                </a:solidFill>
                <a:effectLst/>
                <a:uLnTx/>
                <a:uFillTx/>
                <a:latin typeface="Calibri"/>
                <a:ea typeface="Calibri"/>
                <a:cs typeface="Calibri"/>
              </a:rPr>
              <a:t>).</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nl-BE" sz="1600" b="0" i="0" u="none" strike="noStrike" kern="1200" cap="none" spc="0" normalizeH="0" baseline="0" noProof="0" dirty="0">
              <a:ln>
                <a:noFill/>
              </a:ln>
              <a:solidFill>
                <a:srgbClr val="1E699D"/>
              </a:solidFill>
              <a:effectLst/>
              <a:uLnTx/>
              <a:uFillTx/>
              <a:latin typeface="Calibri" panose="020F0502020204030204" pitchFamily="34" charset="0"/>
              <a:ea typeface="Calibri"/>
              <a:cs typeface="Calibri" panose="020F0502020204030204" pitchFamily="34" charset="0"/>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nl-BE" sz="1600" b="0" i="0" u="none" strike="noStrike" kern="1200" cap="none" spc="0" normalizeH="0" baseline="0" noProof="0" dirty="0">
                <a:ln>
                  <a:noFill/>
                </a:ln>
                <a:solidFill>
                  <a:srgbClr val="1E699D"/>
                </a:solidFill>
                <a:effectLst/>
                <a:uLnTx/>
                <a:uFillTx/>
                <a:latin typeface="Calibri"/>
                <a:ea typeface="Calibri"/>
                <a:cs typeface="Calibri"/>
              </a:rPr>
              <a:t>Hybride werken kan leiden tot psychosociale risico's zoals sociale isolatie, vervaging van werk-privégrenzen en verminderde teamcohesie.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BE" sz="1600" b="0" i="0" u="none" strike="noStrike" kern="1200" cap="none" spc="0" normalizeH="0" baseline="0" noProof="0" dirty="0">
              <a:ln>
                <a:noFill/>
              </a:ln>
              <a:solidFill>
                <a:srgbClr val="1E699D"/>
              </a:solidFill>
              <a:effectLst/>
              <a:uLnTx/>
              <a:uFillTx/>
              <a:latin typeface="Calibri" panose="020F0502020204030204" pitchFamily="34" charset="0"/>
              <a:ea typeface="Calibri"/>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BE" sz="1600" b="0" i="0" u="none" strike="noStrike" kern="1200" cap="none" spc="0" normalizeH="0" baseline="0" noProof="0" dirty="0">
              <a:ln>
                <a:noFill/>
              </a:ln>
              <a:solidFill>
                <a:srgbClr val="1E699D"/>
              </a:solidFill>
              <a:effectLst/>
              <a:uLnTx/>
              <a:uFillTx/>
              <a:latin typeface="Calibri" panose="020F0502020204030204" pitchFamily="34" charset="0"/>
              <a:ea typeface="Calibri"/>
              <a:cs typeface="Calibri" panose="020F0502020204030204" pitchFamily="34" charset="0"/>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nl-BE" sz="1600" b="0" i="0" u="none" strike="noStrike" kern="1200" cap="none" spc="0" normalizeH="0" baseline="0" noProof="0" dirty="0">
                <a:ln>
                  <a:noFill/>
                </a:ln>
                <a:solidFill>
                  <a:srgbClr val="1E699D"/>
                </a:solidFill>
                <a:effectLst/>
                <a:uLnTx/>
                <a:uFillTx/>
                <a:latin typeface="Calibri"/>
                <a:ea typeface="Calibri"/>
                <a:cs typeface="Calibri"/>
              </a:rPr>
              <a:t>Impact van </a:t>
            </a:r>
            <a:r>
              <a:rPr kumimoji="0" lang="nl-BE" sz="1600" b="0" i="0" u="none" strike="noStrike" kern="1200" cap="none" spc="0" normalizeH="0" baseline="0" noProof="0" dirty="0" err="1">
                <a:ln>
                  <a:noFill/>
                </a:ln>
                <a:solidFill>
                  <a:srgbClr val="1E699D"/>
                </a:solidFill>
                <a:effectLst/>
                <a:uLnTx/>
                <a:uFillTx/>
                <a:latin typeface="Calibri"/>
                <a:ea typeface="Calibri"/>
                <a:cs typeface="Calibri"/>
              </a:rPr>
              <a:t>tweeverdienermodel</a:t>
            </a:r>
            <a:r>
              <a:rPr kumimoji="0" lang="nl-BE" sz="1600" b="0" i="0" u="none" strike="noStrike" kern="1200" cap="none" spc="0" normalizeH="0" baseline="0" noProof="0" dirty="0">
                <a:ln>
                  <a:noFill/>
                </a:ln>
                <a:solidFill>
                  <a:srgbClr val="1E699D"/>
                </a:solidFill>
                <a:effectLst/>
                <a:uLnTx/>
                <a:uFillTx/>
                <a:latin typeface="Calibri"/>
                <a:ea typeface="Calibri"/>
                <a:cs typeface="Calibri"/>
              </a:rPr>
              <a:t> (combinatie werk en zorgtaken, invloed van deeltijds werk op financiële zekerheid, doorgroeimogelijkheden , …).</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nl-BE" sz="1600" b="0" i="0" u="none" strike="noStrike" kern="1200" cap="none" spc="0" normalizeH="0" baseline="0" noProof="0" dirty="0">
              <a:ln>
                <a:noFill/>
              </a:ln>
              <a:solidFill>
                <a:srgbClr val="1E699D"/>
              </a:solidFill>
              <a:effectLst/>
              <a:uLnTx/>
              <a:uFillTx/>
              <a:latin typeface="Calibri" panose="020F0502020204030204" pitchFamily="34" charset="0"/>
              <a:ea typeface="Calibri"/>
              <a:cs typeface="Calibri" panose="020F0502020204030204" pitchFamily="34" charset="0"/>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nl-BE" sz="1600" b="0" i="0" u="none" strike="noStrike" kern="1200" cap="none" spc="0" normalizeH="0" baseline="0" noProof="0" dirty="0">
                <a:ln>
                  <a:noFill/>
                </a:ln>
                <a:solidFill>
                  <a:srgbClr val="1E699D"/>
                </a:solidFill>
                <a:effectLst/>
                <a:uLnTx/>
                <a:uFillTx/>
                <a:latin typeface="Calibri"/>
                <a:ea typeface="Calibri"/>
                <a:cs typeface="Calibri"/>
              </a:rPr>
              <a:t>De maatschappij blijft mensen in arbeidsongeschiktheid stigmatiseren; Mensen ervaren sociale druk om snel terug te keren, zelfs als ze daar nog niet klaar voor zijn (=schaamte).</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endParaRPr kumimoji="0" lang="nl-BE" sz="2000" b="0" i="0" u="none" strike="noStrike" kern="1200" cap="none" spc="0" normalizeH="0" baseline="0" noProof="0" dirty="0">
              <a:ln>
                <a:noFill/>
              </a:ln>
              <a:solidFill>
                <a:srgbClr val="1E699D"/>
              </a:solidFill>
              <a:effectLst/>
              <a:uLnTx/>
              <a:uFillTx/>
              <a:latin typeface="Calibri" panose="020F0502020204030204" pitchFamily="34" charset="0"/>
              <a:ea typeface="+mn-ea"/>
              <a:cs typeface="Calibri" panose="020F050202020403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endParaRPr kumimoji="0" lang="nl-BE" sz="2000" b="0" i="0" u="none" strike="noStrike" kern="1200" cap="none" spc="0" normalizeH="0" baseline="0" noProof="0" dirty="0">
              <a:ln>
                <a:noFill/>
              </a:ln>
              <a:solidFill>
                <a:srgbClr val="1E699D"/>
              </a:solidFill>
              <a:effectLst/>
              <a:uLnTx/>
              <a:uFillTx/>
              <a:latin typeface="Calibri" panose="020F0502020204030204" pitchFamily="34" charset="0"/>
              <a:ea typeface="+mn-ea"/>
              <a:cs typeface="Calibri" panose="020F050202020403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endParaRPr kumimoji="0" lang="nl-BE" sz="18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pic>
        <p:nvPicPr>
          <p:cNvPr id="10" name="Afbeelding 9">
            <a:extLst>
              <a:ext uri="{FF2B5EF4-FFF2-40B4-BE49-F238E27FC236}">
                <a16:creationId xmlns:a16="http://schemas.microsoft.com/office/drawing/2014/main" id="{281E3AC3-F559-C45C-5ED0-1FFC8F93CDCC}"/>
              </a:ext>
            </a:extLst>
          </p:cNvPr>
          <p:cNvPicPr>
            <a:picLocks noChangeAspect="1"/>
          </p:cNvPicPr>
          <p:nvPr/>
        </p:nvPicPr>
        <p:blipFill>
          <a:blip r:embed="rId3"/>
          <a:stretch>
            <a:fillRect/>
          </a:stretch>
        </p:blipFill>
        <p:spPr>
          <a:xfrm>
            <a:off x="9374154" y="174111"/>
            <a:ext cx="2324100" cy="1894970"/>
          </a:xfrm>
          <a:prstGeom prst="rect">
            <a:avLst/>
          </a:prstGeom>
        </p:spPr>
      </p:pic>
    </p:spTree>
    <p:extLst>
      <p:ext uri="{BB962C8B-B14F-4D97-AF65-F5344CB8AC3E}">
        <p14:creationId xmlns:p14="http://schemas.microsoft.com/office/powerpoint/2010/main" val="4187849609"/>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C9C091-5F25-3427-7492-DA35E7E5726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88A91F7-A0DD-F26A-9975-9F99699750C7}"/>
              </a:ext>
            </a:extLst>
          </p:cNvPr>
          <p:cNvSpPr>
            <a:spLocks noGrp="1"/>
          </p:cNvSpPr>
          <p:nvPr>
            <p:ph type="title"/>
          </p:nvPr>
        </p:nvSpPr>
        <p:spPr>
          <a:xfrm>
            <a:off x="382770" y="-197865"/>
            <a:ext cx="10972440" cy="1144800"/>
          </a:xfrm>
        </p:spPr>
        <p:txBody>
          <a:bodyPr lIns="0" tIns="0" rIns="0" bIns="0" anchor="b"/>
          <a:lstStyle/>
          <a:p>
            <a:r>
              <a:rPr lang="nl-BE" sz="2800" dirty="0">
                <a:solidFill>
                  <a:srgbClr val="1E699D"/>
                </a:solidFill>
                <a:latin typeface="Futura Medium"/>
              </a:rPr>
              <a:t>9.4.e. Behandeling van de dossiers</a:t>
            </a:r>
            <a:endParaRPr lang="fr-BE" sz="2800" dirty="0">
              <a:solidFill>
                <a:srgbClr val="1E699D"/>
              </a:solidFill>
              <a:latin typeface="Futura Medium"/>
            </a:endParaRPr>
          </a:p>
        </p:txBody>
      </p:sp>
      <p:sp>
        <p:nvSpPr>
          <p:cNvPr id="5" name="Content Placeholder 1">
            <a:extLst>
              <a:ext uri="{FF2B5EF4-FFF2-40B4-BE49-F238E27FC236}">
                <a16:creationId xmlns:a16="http://schemas.microsoft.com/office/drawing/2014/main" id="{20A7393A-3115-BD85-8FB6-3126C9BBA00C}"/>
              </a:ext>
            </a:extLst>
          </p:cNvPr>
          <p:cNvSpPr txBox="1">
            <a:spLocks/>
          </p:cNvSpPr>
          <p:nvPr/>
        </p:nvSpPr>
        <p:spPr bwMode="auto">
          <a:xfrm>
            <a:off x="3189436" y="1225401"/>
            <a:ext cx="5844881" cy="300039"/>
          </a:xfrm>
          <a:prstGeom prst="rect">
            <a:avLst/>
          </a:prstGeom>
          <a:solidFill>
            <a:schemeClr val="accent6">
              <a:lumMod val="20000"/>
              <a:lumOff val="80000"/>
            </a:schemeClr>
          </a:solidFill>
          <a:ln>
            <a:solidFill>
              <a:schemeClr val="accent6">
                <a:lumMod val="20000"/>
                <a:lumOff val="80000"/>
              </a:schemeClr>
            </a:solidFill>
          </a:ln>
          <a:extLst>
            <a:ext uri="{AF507438-7753-43E0-B8FC-AC1667EBCBE1}">
              <a14:hiddenEffects xmlns:a14="http://schemas.microsoft.com/office/drawing/2010/main">
                <a:effectLst>
                  <a:outerShdw dist="35921" dir="2700000" algn="ctr" rotWithShape="0">
                    <a:schemeClr val="bg2"/>
                  </a:outerShdw>
                </a:effectLst>
              </a14:hiddenEffects>
            </a:ext>
          </a:extLst>
        </p:spPr>
        <p:style>
          <a:lnRef idx="2">
            <a:schemeClr val="dk1"/>
          </a:lnRef>
          <a:fillRef idx="1">
            <a:schemeClr val="lt1"/>
          </a:fillRef>
          <a:effectRef idx="0">
            <a:schemeClr val="dk1"/>
          </a:effectRef>
          <a:fontRef idx="minor">
            <a:schemeClr val="dk1"/>
          </a:fontRef>
        </p:style>
        <p:txBody>
          <a:bodyPr vert="horz" wrap="square" lIns="91440" tIns="45720" rIns="91440" bIns="45720" numCol="1" rtlCol="0" anchor="t" anchorCtr="0" compatLnSpc="1">
            <a:prstTxWarp prst="textNoShape">
              <a:avLst/>
            </a:prstTxWarp>
            <a:noAutofit/>
          </a:bodyPr>
          <a:lstStyle>
            <a:lvl1pPr marL="342900" indent="-342900" algn="l" rtl="0" eaLnBrk="1" fontAlgn="base" hangingPunct="1">
              <a:spcBef>
                <a:spcPct val="20000"/>
              </a:spcBef>
              <a:spcAft>
                <a:spcPct val="0"/>
              </a:spcAft>
              <a:buChar char="•"/>
              <a:defRPr sz="2600">
                <a:solidFill>
                  <a:schemeClr val="dk1"/>
                </a:solidFill>
                <a:latin typeface="+mn-lt"/>
                <a:ea typeface="+mn-ea"/>
                <a:cs typeface="+mn-cs"/>
              </a:defRPr>
            </a:lvl1pPr>
            <a:lvl2pPr marL="742950" indent="-285750" algn="l" rtl="0" eaLnBrk="1" fontAlgn="base" hangingPunct="1">
              <a:spcBef>
                <a:spcPct val="20000"/>
              </a:spcBef>
              <a:spcAft>
                <a:spcPct val="0"/>
              </a:spcAft>
              <a:buChar char="–"/>
              <a:defRPr sz="2400">
                <a:solidFill>
                  <a:schemeClr val="dk1"/>
                </a:solidFill>
                <a:latin typeface="+mn-lt"/>
                <a:ea typeface="+mn-ea"/>
                <a:cs typeface="+mn-cs"/>
              </a:defRPr>
            </a:lvl2pPr>
            <a:lvl3pPr marL="1143000" indent="-228600" algn="l" rtl="0" eaLnBrk="1" fontAlgn="base" hangingPunct="1">
              <a:spcBef>
                <a:spcPct val="20000"/>
              </a:spcBef>
              <a:spcAft>
                <a:spcPct val="0"/>
              </a:spcAft>
              <a:buChar char="•"/>
              <a:defRPr sz="2200">
                <a:solidFill>
                  <a:schemeClr val="dk1"/>
                </a:solidFill>
                <a:latin typeface="+mn-lt"/>
                <a:ea typeface="+mn-ea"/>
                <a:cs typeface="+mn-cs"/>
              </a:defRPr>
            </a:lvl3pPr>
            <a:lvl4pPr marL="1600200" indent="-228600" algn="l" rtl="0" eaLnBrk="1" fontAlgn="base" hangingPunct="1">
              <a:spcBef>
                <a:spcPct val="20000"/>
              </a:spcBef>
              <a:spcAft>
                <a:spcPct val="0"/>
              </a:spcAft>
              <a:buChar char="–"/>
              <a:defRPr sz="2000">
                <a:solidFill>
                  <a:schemeClr val="dk1"/>
                </a:solidFill>
                <a:latin typeface="+mn-lt"/>
                <a:ea typeface="+mn-ea"/>
                <a:cs typeface="+mn-cs"/>
              </a:defRPr>
            </a:lvl4pPr>
            <a:lvl5pPr marL="2057400" indent="-228600" algn="l" rtl="0" eaLnBrk="1" fontAlgn="base" hangingPunct="1">
              <a:spcBef>
                <a:spcPct val="20000"/>
              </a:spcBef>
              <a:spcAft>
                <a:spcPct val="0"/>
              </a:spcAft>
              <a:buChar char="»"/>
              <a:defRPr sz="2000">
                <a:solidFill>
                  <a:schemeClr val="dk1"/>
                </a:solidFill>
                <a:latin typeface="+mn-lt"/>
                <a:ea typeface="+mn-ea"/>
                <a:cs typeface="+mn-cs"/>
              </a:defRPr>
            </a:lvl5pPr>
            <a:lvl6pPr marL="2514600" indent="-228600" algn="l" rtl="0" eaLnBrk="1" fontAlgn="base" hangingPunct="1">
              <a:spcBef>
                <a:spcPct val="20000"/>
              </a:spcBef>
              <a:spcAft>
                <a:spcPct val="0"/>
              </a:spcAft>
              <a:buChar char="»"/>
              <a:defRPr sz="2000">
                <a:solidFill>
                  <a:schemeClr val="dk1"/>
                </a:solidFill>
                <a:latin typeface="+mn-lt"/>
                <a:ea typeface="+mn-ea"/>
                <a:cs typeface="+mn-cs"/>
              </a:defRPr>
            </a:lvl6pPr>
            <a:lvl7pPr marL="2971800" indent="-228600" algn="l" rtl="0" eaLnBrk="1" fontAlgn="base" hangingPunct="1">
              <a:spcBef>
                <a:spcPct val="20000"/>
              </a:spcBef>
              <a:spcAft>
                <a:spcPct val="0"/>
              </a:spcAft>
              <a:buChar char="»"/>
              <a:defRPr sz="2000">
                <a:solidFill>
                  <a:schemeClr val="dk1"/>
                </a:solidFill>
                <a:latin typeface="+mn-lt"/>
                <a:ea typeface="+mn-ea"/>
                <a:cs typeface="+mn-cs"/>
              </a:defRPr>
            </a:lvl7pPr>
            <a:lvl8pPr marL="3429000" indent="-228600" algn="l" rtl="0" eaLnBrk="1" fontAlgn="base" hangingPunct="1">
              <a:spcBef>
                <a:spcPct val="20000"/>
              </a:spcBef>
              <a:spcAft>
                <a:spcPct val="0"/>
              </a:spcAft>
              <a:buChar char="»"/>
              <a:defRPr sz="2000">
                <a:solidFill>
                  <a:schemeClr val="dk1"/>
                </a:solidFill>
                <a:latin typeface="+mn-lt"/>
                <a:ea typeface="+mn-ea"/>
                <a:cs typeface="+mn-cs"/>
              </a:defRPr>
            </a:lvl8pPr>
            <a:lvl9pPr marL="3886200" indent="-228600" algn="l" rtl="0" eaLnBrk="1" fontAlgn="base" hangingPunct="1">
              <a:spcBef>
                <a:spcPct val="20000"/>
              </a:spcBef>
              <a:spcAft>
                <a:spcPct val="0"/>
              </a:spcAft>
              <a:buChar char="»"/>
              <a:defRPr sz="2000">
                <a:solidFill>
                  <a:schemeClr val="dk1"/>
                </a:solidFill>
                <a:latin typeface="+mn-lt"/>
                <a:ea typeface="+mn-ea"/>
                <a:cs typeface="+mn-cs"/>
              </a:defRPr>
            </a:lvl9pPr>
          </a:lstStyle>
          <a:p>
            <a:pPr marL="109728" indent="0" algn="ctr" fontAlgn="auto">
              <a:spcAft>
                <a:spcPts val="0"/>
              </a:spcAft>
              <a:buNone/>
              <a:defRPr/>
            </a:pPr>
            <a:r>
              <a:rPr lang="nl-BE" sz="1800" kern="0" dirty="0">
                <a:solidFill>
                  <a:srgbClr val="1E699D"/>
                </a:solidFill>
                <a:latin typeface="Calibri" panose="020F0502020204030204" pitchFamily="34" charset="0"/>
                <a:ea typeface="Calibri" panose="020F0502020204030204" pitchFamily="34" charset="0"/>
                <a:cs typeface="Calibri" panose="020F0502020204030204" pitchFamily="34" charset="0"/>
              </a:rPr>
              <a:t>Indienen van het project door de verzekerde bij de TNW-C</a:t>
            </a:r>
          </a:p>
        </p:txBody>
      </p:sp>
      <p:sp>
        <p:nvSpPr>
          <p:cNvPr id="6" name="Rectangle 5">
            <a:extLst>
              <a:ext uri="{FF2B5EF4-FFF2-40B4-BE49-F238E27FC236}">
                <a16:creationId xmlns:a16="http://schemas.microsoft.com/office/drawing/2014/main" id="{DAE7E789-5E15-802A-F836-5F287854873A}"/>
              </a:ext>
            </a:extLst>
          </p:cNvPr>
          <p:cNvSpPr/>
          <p:nvPr/>
        </p:nvSpPr>
        <p:spPr>
          <a:xfrm>
            <a:off x="4214318" y="1965418"/>
            <a:ext cx="3763362" cy="406387"/>
          </a:xfrm>
          <a:prstGeom prst="rect">
            <a:avLst/>
          </a:prstGeom>
          <a:solidFill>
            <a:schemeClr val="accent6">
              <a:lumMod val="20000"/>
              <a:lumOff val="80000"/>
            </a:schemeClr>
          </a:solidFill>
          <a:ln>
            <a:solidFill>
              <a:schemeClr val="accent6">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nl-BE" sz="2000" dirty="0">
                <a:solidFill>
                  <a:srgbClr val="1E699D"/>
                </a:solidFill>
                <a:latin typeface="Calibri" panose="020F0502020204030204" pitchFamily="34" charset="0"/>
                <a:ea typeface="Calibri" panose="020F0502020204030204" pitchFamily="34" charset="0"/>
                <a:cs typeface="Calibri" panose="020F0502020204030204" pitchFamily="34" charset="0"/>
              </a:rPr>
              <a:t>Advies van de adva</a:t>
            </a:r>
            <a:endParaRPr lang="nl-BE" sz="1100" dirty="0">
              <a:solidFill>
                <a:srgbClr val="1E699D"/>
              </a:solidFill>
              <a:latin typeface="Calibri" panose="020F0502020204030204" pitchFamily="34" charset="0"/>
              <a:ea typeface="Calibri" panose="020F0502020204030204" pitchFamily="34" charset="0"/>
              <a:cs typeface="Calibri" panose="020F0502020204030204" pitchFamily="34" charset="0"/>
            </a:endParaRPr>
          </a:p>
        </p:txBody>
      </p:sp>
      <p:sp>
        <p:nvSpPr>
          <p:cNvPr id="7" name="Down Arrow 6">
            <a:extLst>
              <a:ext uri="{FF2B5EF4-FFF2-40B4-BE49-F238E27FC236}">
                <a16:creationId xmlns:a16="http://schemas.microsoft.com/office/drawing/2014/main" id="{1F664140-C5E2-2973-61DF-98CF6515D4A7}"/>
              </a:ext>
            </a:extLst>
          </p:cNvPr>
          <p:cNvSpPr/>
          <p:nvPr/>
        </p:nvSpPr>
        <p:spPr>
          <a:xfrm>
            <a:off x="5853832" y="1614348"/>
            <a:ext cx="485775" cy="300038"/>
          </a:xfrm>
          <a:prstGeom prst="downArrow">
            <a:avLst/>
          </a:prstGeom>
          <a:solidFill>
            <a:schemeClr val="accent6">
              <a:lumMod val="20000"/>
              <a:lumOff val="80000"/>
            </a:schemeClr>
          </a:solidFill>
          <a:ln>
            <a:solidFill>
              <a:schemeClr val="accent6">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fr-FR">
              <a:solidFill>
                <a:srgbClr val="FFFFFF"/>
              </a:solidFill>
            </a:endParaRPr>
          </a:p>
        </p:txBody>
      </p:sp>
      <p:sp>
        <p:nvSpPr>
          <p:cNvPr id="8" name="Rectangle 7">
            <a:extLst>
              <a:ext uri="{FF2B5EF4-FFF2-40B4-BE49-F238E27FC236}">
                <a16:creationId xmlns:a16="http://schemas.microsoft.com/office/drawing/2014/main" id="{48250926-3A0D-01AD-4A8D-9ABD1B27E80E}"/>
              </a:ext>
            </a:extLst>
          </p:cNvPr>
          <p:cNvSpPr/>
          <p:nvPr/>
        </p:nvSpPr>
        <p:spPr>
          <a:xfrm>
            <a:off x="2063552" y="2820701"/>
            <a:ext cx="8147248" cy="956712"/>
          </a:xfrm>
          <a:prstGeom prst="rect">
            <a:avLst/>
          </a:prstGeom>
          <a:solidFill>
            <a:schemeClr val="accent6">
              <a:lumMod val="20000"/>
              <a:lumOff val="80000"/>
            </a:schemeClr>
          </a:solidFill>
          <a:ln>
            <a:solidFill>
              <a:schemeClr val="accent6">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nl-BE" sz="2000" dirty="0">
                <a:solidFill>
                  <a:srgbClr val="1E699D"/>
                </a:solidFill>
                <a:latin typeface="Calibri" panose="020F0502020204030204" pitchFamily="34" charset="0"/>
                <a:ea typeface="Calibri" panose="020F0502020204030204" pitchFamily="34" charset="0"/>
                <a:cs typeface="Calibri" panose="020F0502020204030204" pitchFamily="34" charset="0"/>
              </a:rPr>
              <a:t>Onderzoeken van het dossier door het team BH + multidisciplinair overleg ( (on)gunstig advies formuleren)</a:t>
            </a:r>
            <a:br>
              <a:rPr lang="nl-BE" sz="2000" dirty="0">
                <a:solidFill>
                  <a:srgbClr val="1E699D"/>
                </a:solidFill>
                <a:latin typeface="Calibri" panose="020F0502020204030204" pitchFamily="34" charset="0"/>
                <a:ea typeface="Calibri" panose="020F0502020204030204" pitchFamily="34" charset="0"/>
                <a:cs typeface="Calibri" panose="020F0502020204030204" pitchFamily="34" charset="0"/>
              </a:rPr>
            </a:br>
            <a:r>
              <a:rPr lang="nl-BE" sz="2000" dirty="0">
                <a:solidFill>
                  <a:srgbClr val="1E699D"/>
                </a:solidFill>
                <a:latin typeface="Calibri" panose="020F0502020204030204" pitchFamily="34" charset="0"/>
                <a:ea typeface="Calibri" panose="020F0502020204030204" pitchFamily="34" charset="0"/>
                <a:cs typeface="Calibri" panose="020F0502020204030204" pitchFamily="34" charset="0"/>
              </a:rPr>
              <a:t>(RIZIV)</a:t>
            </a:r>
          </a:p>
        </p:txBody>
      </p:sp>
      <p:sp>
        <p:nvSpPr>
          <p:cNvPr id="9" name="Down Arrow 8">
            <a:extLst>
              <a:ext uri="{FF2B5EF4-FFF2-40B4-BE49-F238E27FC236}">
                <a16:creationId xmlns:a16="http://schemas.microsoft.com/office/drawing/2014/main" id="{87394CEC-9FD2-8F57-0B6D-473FE1F6FCC4}"/>
              </a:ext>
            </a:extLst>
          </p:cNvPr>
          <p:cNvSpPr/>
          <p:nvPr/>
        </p:nvSpPr>
        <p:spPr>
          <a:xfrm>
            <a:off x="5868990" y="2487917"/>
            <a:ext cx="485775" cy="288925"/>
          </a:xfrm>
          <a:prstGeom prst="downArrow">
            <a:avLst/>
          </a:prstGeom>
          <a:solidFill>
            <a:schemeClr val="accent6">
              <a:lumMod val="20000"/>
              <a:lumOff val="80000"/>
            </a:schemeClr>
          </a:solidFill>
          <a:ln>
            <a:solidFill>
              <a:schemeClr val="accent6">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fr-FR">
              <a:solidFill>
                <a:srgbClr val="FFFFFF"/>
              </a:solidFill>
            </a:endParaRPr>
          </a:p>
        </p:txBody>
      </p:sp>
      <p:sp>
        <p:nvSpPr>
          <p:cNvPr id="10" name="Right Arrow 9">
            <a:extLst>
              <a:ext uri="{FF2B5EF4-FFF2-40B4-BE49-F238E27FC236}">
                <a16:creationId xmlns:a16="http://schemas.microsoft.com/office/drawing/2014/main" id="{3D02DD14-2AAF-7E67-CBC1-2B8A603BF517}"/>
              </a:ext>
            </a:extLst>
          </p:cNvPr>
          <p:cNvSpPr/>
          <p:nvPr/>
        </p:nvSpPr>
        <p:spPr>
          <a:xfrm rot="16200000" flipH="1">
            <a:off x="5826857" y="3853943"/>
            <a:ext cx="538139" cy="484188"/>
          </a:xfrm>
          <a:prstGeom prst="rightArrow">
            <a:avLst/>
          </a:prstGeom>
          <a:solidFill>
            <a:schemeClr val="accent6">
              <a:lumMod val="20000"/>
              <a:lumOff val="80000"/>
            </a:schemeClr>
          </a:solidFill>
          <a:ln>
            <a:solidFill>
              <a:schemeClr val="accent6">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fr-FR">
              <a:solidFill>
                <a:srgbClr val="FFFFFF"/>
              </a:solidFill>
            </a:endParaRPr>
          </a:p>
        </p:txBody>
      </p:sp>
      <p:sp>
        <p:nvSpPr>
          <p:cNvPr id="11" name="Rectangle 10">
            <a:extLst>
              <a:ext uri="{FF2B5EF4-FFF2-40B4-BE49-F238E27FC236}">
                <a16:creationId xmlns:a16="http://schemas.microsoft.com/office/drawing/2014/main" id="{0098C0A3-B93E-9CC2-191D-530D70EBDB7B}"/>
              </a:ext>
            </a:extLst>
          </p:cNvPr>
          <p:cNvSpPr/>
          <p:nvPr/>
        </p:nvSpPr>
        <p:spPr>
          <a:xfrm>
            <a:off x="4583038" y="4428928"/>
            <a:ext cx="3025775" cy="642937"/>
          </a:xfrm>
          <a:prstGeom prst="rect">
            <a:avLst/>
          </a:prstGeom>
          <a:solidFill>
            <a:schemeClr val="accent6">
              <a:lumMod val="20000"/>
              <a:lumOff val="80000"/>
            </a:schemeClr>
          </a:solidFill>
          <a:ln>
            <a:solidFill>
              <a:schemeClr val="accent6">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nl-BE" sz="2000" dirty="0">
                <a:solidFill>
                  <a:srgbClr val="1E699D"/>
                </a:solidFill>
                <a:latin typeface="Calibri" panose="020F0502020204030204" pitchFamily="34" charset="0"/>
                <a:ea typeface="Calibri" panose="020F0502020204030204" pitchFamily="34" charset="0"/>
                <a:cs typeface="Calibri" panose="020F0502020204030204" pitchFamily="34" charset="0"/>
              </a:rPr>
              <a:t>Dossier voorstellen op de HCGRI</a:t>
            </a:r>
          </a:p>
        </p:txBody>
      </p:sp>
      <p:sp>
        <p:nvSpPr>
          <p:cNvPr id="12" name="Rectangle 11">
            <a:extLst>
              <a:ext uri="{FF2B5EF4-FFF2-40B4-BE49-F238E27FC236}">
                <a16:creationId xmlns:a16="http://schemas.microsoft.com/office/drawing/2014/main" id="{F99DDA4E-6F84-AEAB-A2FD-7A513EDFED7E}"/>
              </a:ext>
            </a:extLst>
          </p:cNvPr>
          <p:cNvSpPr/>
          <p:nvPr/>
        </p:nvSpPr>
        <p:spPr>
          <a:xfrm>
            <a:off x="2634573" y="5708004"/>
            <a:ext cx="3159489" cy="987894"/>
          </a:xfrm>
          <a:prstGeom prst="rect">
            <a:avLst/>
          </a:prstGeom>
          <a:solidFill>
            <a:schemeClr val="accent6">
              <a:lumMod val="5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nl-BE" sz="2000" dirty="0">
                <a:latin typeface="Calibri" panose="020F0502020204030204" pitchFamily="34" charset="0"/>
                <a:ea typeface="Calibri" panose="020F0502020204030204" pitchFamily="34" charset="0"/>
                <a:cs typeface="Calibri" panose="020F0502020204030204" pitchFamily="34" charset="0"/>
              </a:rPr>
              <a:t>Akkoord = financiële tussenkomst betaald door de mutualiteit</a:t>
            </a:r>
          </a:p>
        </p:txBody>
      </p:sp>
      <p:sp>
        <p:nvSpPr>
          <p:cNvPr id="13" name="Down Arrow 12">
            <a:extLst>
              <a:ext uri="{FF2B5EF4-FFF2-40B4-BE49-F238E27FC236}">
                <a16:creationId xmlns:a16="http://schemas.microsoft.com/office/drawing/2014/main" id="{1F0AC4FC-0C6D-07F0-C270-0448144339C3}"/>
              </a:ext>
            </a:extLst>
          </p:cNvPr>
          <p:cNvSpPr/>
          <p:nvPr/>
        </p:nvSpPr>
        <p:spPr>
          <a:xfrm>
            <a:off x="4624405" y="5181502"/>
            <a:ext cx="484187" cy="388937"/>
          </a:xfrm>
          <a:prstGeom prst="downArrow">
            <a:avLst/>
          </a:prstGeom>
          <a:solidFill>
            <a:schemeClr val="accent6">
              <a:lumMod val="20000"/>
              <a:lumOff val="80000"/>
            </a:schemeClr>
          </a:solidFill>
          <a:ln>
            <a:solidFill>
              <a:schemeClr val="accent6">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fr-FR">
              <a:solidFill>
                <a:srgbClr val="FFFFFF"/>
              </a:solidFill>
            </a:endParaRPr>
          </a:p>
        </p:txBody>
      </p:sp>
      <p:sp>
        <p:nvSpPr>
          <p:cNvPr id="14" name="Down Arrow 13">
            <a:extLst>
              <a:ext uri="{FF2B5EF4-FFF2-40B4-BE49-F238E27FC236}">
                <a16:creationId xmlns:a16="http://schemas.microsoft.com/office/drawing/2014/main" id="{F8688C0F-1717-2ED7-B2EC-9D6A85B9BA1D}"/>
              </a:ext>
            </a:extLst>
          </p:cNvPr>
          <p:cNvSpPr/>
          <p:nvPr/>
        </p:nvSpPr>
        <p:spPr>
          <a:xfrm>
            <a:off x="7136237" y="5181503"/>
            <a:ext cx="484187" cy="388937"/>
          </a:xfrm>
          <a:prstGeom prst="downArrow">
            <a:avLst/>
          </a:prstGeom>
          <a:solidFill>
            <a:schemeClr val="accent6">
              <a:lumMod val="20000"/>
              <a:lumOff val="80000"/>
            </a:schemeClr>
          </a:solidFill>
          <a:ln>
            <a:solidFill>
              <a:schemeClr val="accent6">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fr-FR">
              <a:solidFill>
                <a:srgbClr val="FFFFFF"/>
              </a:solidFill>
            </a:endParaRPr>
          </a:p>
        </p:txBody>
      </p:sp>
      <p:sp>
        <p:nvSpPr>
          <p:cNvPr id="15" name="Rectangle 14">
            <a:extLst>
              <a:ext uri="{FF2B5EF4-FFF2-40B4-BE49-F238E27FC236}">
                <a16:creationId xmlns:a16="http://schemas.microsoft.com/office/drawing/2014/main" id="{F4A34699-ED89-8582-EC31-BF05879C1C55}"/>
              </a:ext>
            </a:extLst>
          </p:cNvPr>
          <p:cNvSpPr/>
          <p:nvPr/>
        </p:nvSpPr>
        <p:spPr>
          <a:xfrm>
            <a:off x="6682553" y="5680078"/>
            <a:ext cx="3423139" cy="989283"/>
          </a:xfrm>
          <a:prstGeom prst="rect">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nl-BE" sz="2000" dirty="0">
                <a:latin typeface="Calibri" panose="020F0502020204030204" pitchFamily="34" charset="0"/>
                <a:ea typeface="Calibri" panose="020F0502020204030204" pitchFamily="34" charset="0"/>
                <a:cs typeface="Calibri" panose="020F0502020204030204" pitchFamily="34" charset="0"/>
              </a:rPr>
              <a:t>Geweigerd = geen financiële tussenkomst</a:t>
            </a:r>
          </a:p>
          <a:p>
            <a:pPr algn="ctr">
              <a:defRPr/>
            </a:pPr>
            <a:r>
              <a:rPr lang="nl-BE" sz="1200" dirty="0">
                <a:latin typeface="Calibri" panose="020F0502020204030204" pitchFamily="34" charset="0"/>
                <a:ea typeface="Calibri" panose="020F0502020204030204" pitchFamily="34" charset="0"/>
                <a:cs typeface="Calibri" panose="020F0502020204030204" pitchFamily="34" charset="0"/>
              </a:rPr>
              <a:t>De verzekerde krijgt een aangetekend schrijven. </a:t>
            </a:r>
          </a:p>
        </p:txBody>
      </p:sp>
    </p:spTree>
    <p:extLst>
      <p:ext uri="{BB962C8B-B14F-4D97-AF65-F5344CB8AC3E}">
        <p14:creationId xmlns:p14="http://schemas.microsoft.com/office/powerpoint/2010/main" val="1682559754"/>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670736-AF65-8EB1-ED6B-5052B92FED40}"/>
            </a:ext>
          </a:extLst>
        </p:cNvPr>
        <p:cNvGrpSpPr/>
        <p:nvPr/>
      </p:nvGrpSpPr>
      <p:grpSpPr>
        <a:xfrm>
          <a:off x="0" y="0"/>
          <a:ext cx="0" cy="0"/>
          <a:chOff x="0" y="0"/>
          <a:chExt cx="0" cy="0"/>
        </a:xfrm>
      </p:grpSpPr>
      <p:sp>
        <p:nvSpPr>
          <p:cNvPr id="21506" name="Titel 1">
            <a:extLst>
              <a:ext uri="{FF2B5EF4-FFF2-40B4-BE49-F238E27FC236}">
                <a16:creationId xmlns:a16="http://schemas.microsoft.com/office/drawing/2014/main" id="{A978A03F-F99D-9849-E0F6-2DD7B4257DA1}"/>
              </a:ext>
            </a:extLst>
          </p:cNvPr>
          <p:cNvSpPr>
            <a:spLocks noGrp="1" noChangeArrowheads="1"/>
          </p:cNvSpPr>
          <p:nvPr>
            <p:ph type="title"/>
          </p:nvPr>
        </p:nvSpPr>
        <p:spPr>
          <a:xfrm>
            <a:off x="609480" y="-107252"/>
            <a:ext cx="10972440" cy="1144800"/>
          </a:xfrm>
        </p:spPr>
        <p:txBody>
          <a:bodyPr lIns="0" tIns="0" rIns="0" bIns="0" anchor="b"/>
          <a:lstStyle/>
          <a:p>
            <a:r>
              <a:rPr lang="nl-BE" altLang="nl-BE" sz="2800" dirty="0">
                <a:solidFill>
                  <a:srgbClr val="1E699D"/>
                </a:solidFill>
                <a:latin typeface="Futura Medium"/>
              </a:rPr>
              <a:t>9.4.f. Beslissingscriteria HCGRI</a:t>
            </a:r>
          </a:p>
        </p:txBody>
      </p:sp>
      <p:sp>
        <p:nvSpPr>
          <p:cNvPr id="3" name="Tijdelijke aanduiding voor inhoud 2">
            <a:extLst>
              <a:ext uri="{FF2B5EF4-FFF2-40B4-BE49-F238E27FC236}">
                <a16:creationId xmlns:a16="http://schemas.microsoft.com/office/drawing/2014/main" id="{976E81EA-C0E5-CAD1-92D8-8199F261E526}"/>
              </a:ext>
            </a:extLst>
          </p:cNvPr>
          <p:cNvSpPr>
            <a:spLocks noGrp="1"/>
          </p:cNvSpPr>
          <p:nvPr>
            <p:ph type="subTitle"/>
          </p:nvPr>
        </p:nvSpPr>
        <p:spPr>
          <a:xfrm>
            <a:off x="609480" y="1843172"/>
            <a:ext cx="10972440" cy="3977280"/>
          </a:xfrm>
        </p:spPr>
        <p:txBody>
          <a:bodyPr lIns="0" tIns="0" rIns="0" bIns="0" anchor="ctr">
            <a:normAutofit fontScale="92500" lnSpcReduction="10000"/>
          </a:bodyPr>
          <a:lstStyle/>
          <a:p>
            <a:pPr marL="342900" lvl="1" indent="-342900">
              <a:buFont typeface="Arial" panose="020B0604020202020204" pitchFamily="34" charset="0"/>
              <a:buChar char="•"/>
            </a:pPr>
            <a:r>
              <a:rPr lang="nl-BE" sz="2800" dirty="0">
                <a:solidFill>
                  <a:srgbClr val="1E699D"/>
                </a:solidFill>
                <a:latin typeface="Calibri"/>
                <a:ea typeface="Calibri"/>
                <a:cs typeface="Calibri"/>
              </a:rPr>
              <a:t>Zijn er nieuwe competenties nodig?</a:t>
            </a:r>
          </a:p>
          <a:p>
            <a:pPr marL="285750" lvl="2" indent="-285750">
              <a:buFont typeface="Arial" panose="020B0604020202020204" pitchFamily="34" charset="0"/>
              <a:buChar char="•"/>
            </a:pPr>
            <a:r>
              <a:rPr lang="nl-BE" sz="2800" dirty="0">
                <a:solidFill>
                  <a:srgbClr val="1E699D"/>
                </a:solidFill>
                <a:latin typeface="Calibri"/>
                <a:ea typeface="Calibri"/>
                <a:cs typeface="Calibri"/>
              </a:rPr>
              <a:t>Heeft de sociaal verzekerde nog voldoende competenties om terug te keren naar de arbeidsmarkt van zodra de gezondheidstoestand dit toe laat?</a:t>
            </a:r>
          </a:p>
          <a:p>
            <a:pPr marL="285750" lvl="2" indent="-285750">
              <a:buFont typeface="Arial" panose="020B0604020202020204" pitchFamily="34" charset="0"/>
              <a:buChar char="•"/>
            </a:pPr>
            <a:r>
              <a:rPr lang="nl-BE" sz="2800" dirty="0">
                <a:solidFill>
                  <a:srgbClr val="1E699D"/>
                </a:solidFill>
                <a:latin typeface="Calibri"/>
                <a:ea typeface="Calibri"/>
                <a:cs typeface="Calibri"/>
              </a:rPr>
              <a:t>Is het medisch gezien noodzakelijk om een opleiding te volgen om terug te kunnen keren naar de arbeidsmarkt?</a:t>
            </a:r>
          </a:p>
          <a:p>
            <a:pPr marL="342900" indent="-342900">
              <a:buFont typeface="Arial" panose="020B0604020202020204" pitchFamily="34" charset="0"/>
              <a:buChar char="•"/>
            </a:pPr>
            <a:r>
              <a:rPr lang="nl-BE" sz="2800" dirty="0">
                <a:solidFill>
                  <a:srgbClr val="1E699D"/>
                </a:solidFill>
                <a:latin typeface="Calibri"/>
                <a:ea typeface="Calibri"/>
                <a:cs typeface="Calibri"/>
              </a:rPr>
              <a:t>Is de opleiding valoriserend?</a:t>
            </a:r>
          </a:p>
          <a:p>
            <a:pPr marL="342900" lvl="1" indent="-342900">
              <a:buFont typeface="Arial" panose="020B0604020202020204" pitchFamily="34" charset="0"/>
              <a:buChar char="•"/>
            </a:pPr>
            <a:r>
              <a:rPr lang="nl-BE" sz="2800" dirty="0">
                <a:solidFill>
                  <a:srgbClr val="1E699D"/>
                </a:solidFill>
                <a:latin typeface="Calibri"/>
                <a:ea typeface="Calibri"/>
                <a:cs typeface="Calibri"/>
              </a:rPr>
              <a:t>Zullen er nieuwe competenties behaald worden na de opleiding die de terugkeer naar de arbeidsmarkt mogelijk maken?</a:t>
            </a:r>
          </a:p>
          <a:p>
            <a:pPr marL="342900" lvl="1" indent="-342900">
              <a:buFont typeface="Arial" panose="020B0604020202020204" pitchFamily="34" charset="0"/>
              <a:buChar char="•"/>
            </a:pPr>
            <a:r>
              <a:rPr lang="nl-BE" sz="2800" dirty="0">
                <a:solidFill>
                  <a:srgbClr val="1E699D"/>
                </a:solidFill>
                <a:latin typeface="Calibri"/>
                <a:ea typeface="Calibri"/>
                <a:cs typeface="Calibri"/>
              </a:rPr>
              <a:t>Is het opleidingscentrum erkend door de Vlaamse Overheid?</a:t>
            </a:r>
          </a:p>
          <a:p>
            <a:pPr marL="342900" indent="-342900">
              <a:buFont typeface="Arial" panose="020B0604020202020204" pitchFamily="34" charset="0"/>
              <a:buChar char="•"/>
            </a:pPr>
            <a:r>
              <a:rPr lang="nl-BE" sz="2800" dirty="0">
                <a:solidFill>
                  <a:srgbClr val="1E699D"/>
                </a:solidFill>
                <a:latin typeface="Calibri"/>
                <a:ea typeface="Calibri"/>
                <a:cs typeface="Calibri"/>
              </a:rPr>
              <a:t>Zijn de opleiding en het beoogd beroep compatibel met de gezondheidstoestand?</a:t>
            </a:r>
          </a:p>
          <a:p>
            <a:pPr lvl="1"/>
            <a:endParaRPr lang="nl-BE" sz="2800" dirty="0">
              <a:solidFill>
                <a:srgbClr val="1E699D"/>
              </a:solidFill>
              <a:latin typeface="Calibri"/>
              <a:ea typeface="Calibri"/>
              <a:cs typeface="Calibri"/>
            </a:endParaRPr>
          </a:p>
          <a:p>
            <a:pPr lvl="1"/>
            <a:endParaRPr lang="nl-BE" sz="2800" dirty="0">
              <a:solidFill>
                <a:srgbClr val="1E699D"/>
              </a:solidFill>
              <a:latin typeface="Calibri"/>
              <a:ea typeface="Calibri"/>
              <a:cs typeface="Calibri"/>
            </a:endParaRPr>
          </a:p>
        </p:txBody>
      </p:sp>
    </p:spTree>
    <p:extLst>
      <p:ext uri="{BB962C8B-B14F-4D97-AF65-F5344CB8AC3E}">
        <p14:creationId xmlns:p14="http://schemas.microsoft.com/office/powerpoint/2010/main" val="2219174751"/>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983A12-A34B-203D-340B-06053D6D29F6}"/>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8B114AB7-DA56-C335-A3ED-483338765578}"/>
              </a:ext>
            </a:extLst>
          </p:cNvPr>
          <p:cNvSpPr>
            <a:spLocks noGrp="1"/>
          </p:cNvSpPr>
          <p:nvPr>
            <p:ph type="title"/>
          </p:nvPr>
        </p:nvSpPr>
        <p:spPr/>
        <p:txBody>
          <a:bodyPr lIns="0" tIns="0" rIns="0" bIns="0" anchor="b"/>
          <a:lstStyle/>
          <a:p>
            <a:r>
              <a:rPr lang="nl-BE" sz="2800" dirty="0">
                <a:solidFill>
                  <a:srgbClr val="1E699D"/>
                </a:solidFill>
                <a:latin typeface="Futura Medium"/>
              </a:rPr>
              <a:t>9.4.g. Ongunstige beslissing HCGRI</a:t>
            </a:r>
          </a:p>
        </p:txBody>
      </p:sp>
      <p:sp>
        <p:nvSpPr>
          <p:cNvPr id="3" name="Tijdelijke aanduiding voor inhoud 2">
            <a:extLst>
              <a:ext uri="{FF2B5EF4-FFF2-40B4-BE49-F238E27FC236}">
                <a16:creationId xmlns:a16="http://schemas.microsoft.com/office/drawing/2014/main" id="{9F88F1B9-9304-A165-0D92-894A2F6747C3}"/>
              </a:ext>
            </a:extLst>
          </p:cNvPr>
          <p:cNvSpPr>
            <a:spLocks noGrp="1"/>
          </p:cNvSpPr>
          <p:nvPr>
            <p:ph type="subTitle"/>
          </p:nvPr>
        </p:nvSpPr>
        <p:spPr>
          <a:xfrm>
            <a:off x="609480" y="427230"/>
            <a:ext cx="10972440" cy="3977280"/>
          </a:xfrm>
        </p:spPr>
        <p:txBody>
          <a:bodyPr lIns="0" tIns="0" rIns="0" bIns="0" anchor="ctr">
            <a:normAutofit/>
          </a:bodyPr>
          <a:lstStyle/>
          <a:p>
            <a:endParaRPr lang="nl-BE" sz="2800" dirty="0">
              <a:solidFill>
                <a:srgbClr val="1E699D"/>
              </a:solidFill>
              <a:latin typeface="Calibri"/>
              <a:ea typeface="Calibri"/>
              <a:cs typeface="Calibri"/>
            </a:endParaRPr>
          </a:p>
          <a:p>
            <a:r>
              <a:rPr lang="nl-BE" sz="2800" dirty="0">
                <a:solidFill>
                  <a:srgbClr val="1E699D"/>
                </a:solidFill>
                <a:latin typeface="Calibri"/>
                <a:ea typeface="Calibri"/>
                <a:cs typeface="Calibri"/>
              </a:rPr>
              <a:t>De HCGRI maakt geen uitspraak over het volgen van een opleiding.</a:t>
            </a:r>
          </a:p>
          <a:p>
            <a:endParaRPr lang="nl-BE" sz="2800" dirty="0">
              <a:solidFill>
                <a:srgbClr val="1E699D"/>
              </a:solidFill>
              <a:latin typeface="Calibri"/>
              <a:ea typeface="Calibri"/>
              <a:cs typeface="Calibri"/>
            </a:endParaRPr>
          </a:p>
          <a:p>
            <a:r>
              <a:rPr lang="nl-BE" sz="2800" dirty="0">
                <a:solidFill>
                  <a:srgbClr val="1E699D"/>
                </a:solidFill>
                <a:latin typeface="Calibri"/>
                <a:ea typeface="Calibri"/>
                <a:cs typeface="Calibri"/>
              </a:rPr>
              <a:t>De brief vermeldt ook duidelijk dat de opleiding op eigen kosten kan gevolgd worden.</a:t>
            </a:r>
          </a:p>
        </p:txBody>
      </p:sp>
    </p:spTree>
    <p:extLst>
      <p:ext uri="{BB962C8B-B14F-4D97-AF65-F5344CB8AC3E}">
        <p14:creationId xmlns:p14="http://schemas.microsoft.com/office/powerpoint/2010/main" val="134579362"/>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hthoek 2">
            <a:extLst>
              <a:ext uri="{FF2B5EF4-FFF2-40B4-BE49-F238E27FC236}">
                <a16:creationId xmlns:a16="http://schemas.microsoft.com/office/drawing/2014/main" id="{53BE986C-B5CD-41A1-F529-991DB1F51175}"/>
              </a:ext>
            </a:extLst>
          </p:cNvPr>
          <p:cNvSpPr>
            <a:spLocks noGrp="1" noRot="1" noMove="1" noResize="1" noEditPoints="1" noAdjustHandles="1" noChangeArrowheads="1" noChangeShapeType="1"/>
          </p:cNvSpPr>
          <p:nvPr/>
        </p:nvSpPr>
        <p:spPr>
          <a:xfrm>
            <a:off x="72736" y="5770740"/>
            <a:ext cx="2192482" cy="987136"/>
          </a:xfrm>
          <a:prstGeom prst="rect">
            <a:avLst/>
          </a:prstGeom>
          <a:solidFill>
            <a:schemeClr val="bg1"/>
          </a:solidFill>
          <a:ln>
            <a:solidFill>
              <a:schemeClr val="bg1"/>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nl-BE" noProof="0"/>
          </a:p>
        </p:txBody>
      </p:sp>
      <p:sp>
        <p:nvSpPr>
          <p:cNvPr id="2" name="Espace réservé du texte 1">
            <a:extLst>
              <a:ext uri="{FF2B5EF4-FFF2-40B4-BE49-F238E27FC236}">
                <a16:creationId xmlns:a16="http://schemas.microsoft.com/office/drawing/2014/main" id="{2BA28A90-81A9-461E-877A-E335A7B140ED}"/>
              </a:ext>
            </a:extLst>
          </p:cNvPr>
          <p:cNvSpPr>
            <a:spLocks noGrp="1"/>
          </p:cNvSpPr>
          <p:nvPr>
            <p:ph type="body"/>
          </p:nvPr>
        </p:nvSpPr>
        <p:spPr>
          <a:xfrm>
            <a:off x="824975" y="1647346"/>
            <a:ext cx="10547531" cy="4130074"/>
          </a:xfrm>
          <a:ln>
            <a:noFill/>
          </a:ln>
        </p:spPr>
        <p:txBody>
          <a:bodyPr/>
          <a:lstStyle/>
          <a:p>
            <a:r>
              <a:rPr lang="nl-BE" sz="2000" b="1" noProof="0">
                <a:solidFill>
                  <a:srgbClr val="1E699D"/>
                </a:solidFill>
                <a:latin typeface="Calibri"/>
                <a:cs typeface="Calibri"/>
              </a:rPr>
              <a:t>Verschillende mogelijkheden afhankelijk van het ziekenfonds waarbij de patiënt is aangesloten of ingeschreven: </a:t>
            </a:r>
            <a:endParaRPr lang="nl-BE" sz="2000" noProof="0">
              <a:solidFill>
                <a:srgbClr val="1E699D"/>
              </a:solidFill>
              <a:latin typeface="Calibri"/>
              <a:cs typeface="Calibri"/>
            </a:endParaRPr>
          </a:p>
          <a:p>
            <a:endParaRPr lang="nl-BE" sz="2000" noProof="0">
              <a:solidFill>
                <a:srgbClr val="1E699D"/>
              </a:solidFill>
              <a:latin typeface="Calibri" panose="020F0502020204030204" pitchFamily="34" charset="0"/>
              <a:cs typeface="Calibri" panose="020F0502020204030204" pitchFamily="34" charset="0"/>
            </a:endParaRPr>
          </a:p>
          <a:p>
            <a:pPr marL="342900" lvl="5" indent="-342900">
              <a:lnSpc>
                <a:spcPct val="150000"/>
              </a:lnSpc>
              <a:buFont typeface="Wingdings" panose="05000000000000000000" pitchFamily="2" charset="2"/>
              <a:buChar char="ü"/>
            </a:pPr>
            <a:r>
              <a:rPr lang="nl-BE" sz="2000" noProof="0">
                <a:solidFill>
                  <a:srgbClr val="1E699D"/>
                </a:solidFill>
                <a:latin typeface="Calibri"/>
                <a:ea typeface="Calibri"/>
                <a:cs typeface="Calibri"/>
              </a:rPr>
              <a:t>Gewone brief (post) afgegeven bij het ziekenfonds of rechtstreeks tijdens een contact met het medisch team (voorkeur)</a:t>
            </a:r>
          </a:p>
          <a:p>
            <a:pPr marL="342900" lvl="5" indent="-342900">
              <a:lnSpc>
                <a:spcPct val="200000"/>
              </a:lnSpc>
              <a:buFont typeface="Wingdings" panose="05000000000000000000" pitchFamily="2" charset="2"/>
              <a:buChar char="ü"/>
            </a:pPr>
            <a:r>
              <a:rPr lang="nl-BE" sz="2000" noProof="0">
                <a:solidFill>
                  <a:srgbClr val="1E699D"/>
                </a:solidFill>
                <a:latin typeface="Calibri"/>
                <a:ea typeface="Calibri"/>
                <a:cs typeface="Calibri"/>
              </a:rPr>
              <a:t>Telefonisch contact met het secretariaat van de dienst van de adviserend arts</a:t>
            </a:r>
          </a:p>
          <a:p>
            <a:pPr marL="342900" lvl="5" indent="-342900">
              <a:lnSpc>
                <a:spcPct val="200000"/>
              </a:lnSpc>
              <a:buFont typeface="Wingdings" panose="05000000000000000000" pitchFamily="2" charset="2"/>
              <a:buChar char="ü"/>
            </a:pPr>
            <a:r>
              <a:rPr lang="nl-BE" sz="2000" noProof="0">
                <a:solidFill>
                  <a:srgbClr val="1E699D"/>
                </a:solidFill>
                <a:latin typeface="Calibri"/>
                <a:ea typeface="Calibri"/>
                <a:cs typeface="Calibri"/>
              </a:rPr>
              <a:t>Contactpunten in de agentschappen (kantoren) en de mogelijkheid om een bericht achter te laten</a:t>
            </a:r>
          </a:p>
          <a:p>
            <a:pPr marL="342900" lvl="5" indent="-342900">
              <a:lnSpc>
                <a:spcPct val="200000"/>
              </a:lnSpc>
              <a:buFont typeface="Wingdings" panose="05000000000000000000" pitchFamily="2" charset="2"/>
              <a:buChar char="ü"/>
            </a:pPr>
            <a:r>
              <a:rPr lang="nl-BE" sz="2000" noProof="0">
                <a:solidFill>
                  <a:srgbClr val="1E699D"/>
                </a:solidFill>
                <a:latin typeface="Calibri"/>
                <a:ea typeface="Calibri"/>
                <a:cs typeface="Calibri"/>
              </a:rPr>
              <a:t>Het nieuwe Trio-platform (voor huisartsen): </a:t>
            </a:r>
            <a:r>
              <a:rPr lang="nl-BE" sz="2000" u="sng" noProof="0">
                <a:solidFill>
                  <a:srgbClr val="1E699D"/>
                </a:solidFill>
                <a:latin typeface="Calibri"/>
                <a:ea typeface="Calibri"/>
                <a:cs typeface="Calibri"/>
              </a:rPr>
              <a:t>www.trio.fgov.be</a:t>
            </a:r>
          </a:p>
          <a:p>
            <a:pPr marL="342900" lvl="5" indent="-342900">
              <a:lnSpc>
                <a:spcPct val="200000"/>
              </a:lnSpc>
              <a:buFont typeface="Wingdings" panose="05000000000000000000" pitchFamily="2" charset="2"/>
              <a:buChar char="ü"/>
            </a:pPr>
            <a:r>
              <a:rPr lang="nl-BE" sz="2000" u="sng" noProof="0">
                <a:solidFill>
                  <a:srgbClr val="1E699D"/>
                </a:solidFill>
                <a:latin typeface="Calibri"/>
                <a:ea typeface="Calibri"/>
                <a:cs typeface="Calibri"/>
              </a:rPr>
              <a:t>Vermijd het versturen van medische gegevens per e-mail </a:t>
            </a:r>
            <a:r>
              <a:rPr lang="nl-BE" sz="2000" noProof="0">
                <a:solidFill>
                  <a:srgbClr val="1E699D"/>
                </a:solidFill>
                <a:latin typeface="Calibri"/>
                <a:ea typeface="Calibri"/>
                <a:cs typeface="Calibri"/>
              </a:rPr>
              <a:t>naar de ziekenfondsen (onvoldoende gegevensbeveiliging)</a:t>
            </a:r>
          </a:p>
        </p:txBody>
      </p:sp>
      <p:sp>
        <p:nvSpPr>
          <p:cNvPr id="12" name="Titre 11">
            <a:extLst>
              <a:ext uri="{FF2B5EF4-FFF2-40B4-BE49-F238E27FC236}">
                <a16:creationId xmlns:a16="http://schemas.microsoft.com/office/drawing/2014/main" id="{E02996AC-4C92-4990-A4BE-77B0EAF805E6}"/>
              </a:ext>
            </a:extLst>
          </p:cNvPr>
          <p:cNvSpPr>
            <a:spLocks noGrp="1"/>
          </p:cNvSpPr>
          <p:nvPr>
            <p:ph type="title"/>
          </p:nvPr>
        </p:nvSpPr>
        <p:spPr>
          <a:xfrm>
            <a:off x="609480" y="273600"/>
            <a:ext cx="10972440" cy="873882"/>
          </a:xfrm>
        </p:spPr>
        <p:txBody>
          <a:bodyPr/>
          <a:lstStyle/>
          <a:p>
            <a:r>
              <a:rPr lang="nl-BE" sz="2800" noProof="0">
                <a:solidFill>
                  <a:srgbClr val="1E699D"/>
                </a:solidFill>
                <a:latin typeface="Futura Medium"/>
              </a:rPr>
              <a:t>10.1. Contactname adviserend arts</a:t>
            </a:r>
          </a:p>
        </p:txBody>
      </p:sp>
    </p:spTree>
    <p:extLst>
      <p:ext uri="{BB962C8B-B14F-4D97-AF65-F5344CB8AC3E}">
        <p14:creationId xmlns:p14="http://schemas.microsoft.com/office/powerpoint/2010/main" val="3942135282"/>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hoek 3">
            <a:extLst>
              <a:ext uri="{FF2B5EF4-FFF2-40B4-BE49-F238E27FC236}">
                <a16:creationId xmlns:a16="http://schemas.microsoft.com/office/drawing/2014/main" id="{596382A0-5AAA-8D56-5D39-F695E79F9E6E}"/>
              </a:ext>
            </a:extLst>
          </p:cNvPr>
          <p:cNvSpPr/>
          <p:nvPr/>
        </p:nvSpPr>
        <p:spPr>
          <a:xfrm>
            <a:off x="72736" y="5770740"/>
            <a:ext cx="2192482" cy="987136"/>
          </a:xfrm>
          <a:prstGeom prst="rect">
            <a:avLst/>
          </a:prstGeom>
          <a:solidFill>
            <a:schemeClr val="bg1"/>
          </a:solidFill>
          <a:ln>
            <a:solidFill>
              <a:schemeClr val="bg1"/>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nl-BE" noProof="0"/>
          </a:p>
        </p:txBody>
      </p:sp>
      <p:sp>
        <p:nvSpPr>
          <p:cNvPr id="2" name="Titre 1">
            <a:extLst>
              <a:ext uri="{FF2B5EF4-FFF2-40B4-BE49-F238E27FC236}">
                <a16:creationId xmlns:a16="http://schemas.microsoft.com/office/drawing/2014/main" id="{D16C849A-303A-0000-BE30-825B7B92C9DA}"/>
              </a:ext>
            </a:extLst>
          </p:cNvPr>
          <p:cNvSpPr>
            <a:spLocks noGrp="1"/>
          </p:cNvSpPr>
          <p:nvPr>
            <p:ph type="title"/>
          </p:nvPr>
        </p:nvSpPr>
        <p:spPr>
          <a:xfrm>
            <a:off x="609480" y="373104"/>
            <a:ext cx="10972440" cy="1144800"/>
          </a:xfrm>
        </p:spPr>
        <p:txBody>
          <a:bodyPr/>
          <a:lstStyle/>
          <a:p>
            <a:r>
              <a:rPr lang="nl-BE" sz="2800" noProof="0">
                <a:solidFill>
                  <a:srgbClr val="1E699D"/>
                </a:solidFill>
                <a:latin typeface="Futura Medium"/>
              </a:rPr>
              <a:t>10.2. Wat heeft de adviserend arts nodig? </a:t>
            </a:r>
          </a:p>
        </p:txBody>
      </p:sp>
      <p:sp>
        <p:nvSpPr>
          <p:cNvPr id="3" name="Espace réservé du texte 2">
            <a:extLst>
              <a:ext uri="{FF2B5EF4-FFF2-40B4-BE49-F238E27FC236}">
                <a16:creationId xmlns:a16="http://schemas.microsoft.com/office/drawing/2014/main" id="{30A373B7-F4E9-DD3D-D28F-ADC849045958}"/>
              </a:ext>
            </a:extLst>
          </p:cNvPr>
          <p:cNvSpPr>
            <a:spLocks noGrp="1"/>
          </p:cNvSpPr>
          <p:nvPr>
            <p:ph type="body"/>
          </p:nvPr>
        </p:nvSpPr>
        <p:spPr>
          <a:xfrm>
            <a:off x="609480" y="1517904"/>
            <a:ext cx="10972440" cy="4063896"/>
          </a:xfrm>
        </p:spPr>
        <p:txBody>
          <a:bodyPr>
            <a:normAutofit/>
          </a:bodyPr>
          <a:lstStyle/>
          <a:p>
            <a:r>
              <a:rPr lang="nl-BE" sz="2000" b="1" noProof="0">
                <a:solidFill>
                  <a:srgbClr val="1E699D"/>
                </a:solidFill>
                <a:latin typeface="Calibri"/>
                <a:cs typeface="Calibri"/>
              </a:rPr>
              <a:t>De adviserend arts heeft geen toegang tot het globaal medisch dossier van de verzekerde/patiënt.</a:t>
            </a:r>
          </a:p>
          <a:p>
            <a:pPr marL="0" indent="0">
              <a:buNone/>
            </a:pPr>
            <a:endParaRPr lang="nl-BE" sz="2000" noProof="0">
              <a:solidFill>
                <a:srgbClr val="1E699D"/>
              </a:solidFill>
              <a:latin typeface="Calibri" panose="020F0502020204030204" pitchFamily="34" charset="0"/>
              <a:cs typeface="Calibri" panose="020F0502020204030204" pitchFamily="34" charset="0"/>
            </a:endParaRPr>
          </a:p>
          <a:p>
            <a:r>
              <a:rPr lang="nl-BE" sz="2000" noProof="0">
                <a:solidFill>
                  <a:srgbClr val="1E699D"/>
                </a:solidFill>
                <a:latin typeface="Calibri"/>
                <a:cs typeface="Calibri"/>
              </a:rPr>
              <a:t>Alleen medische attesten of verslagen die hem door de arts van de patiënt/verzekerde zijn toegestuurd, zijn toegankelijk.</a:t>
            </a:r>
          </a:p>
          <a:p>
            <a:endParaRPr lang="nl-BE" sz="2000" noProof="0">
              <a:solidFill>
                <a:srgbClr val="1E699D"/>
              </a:solidFill>
              <a:latin typeface="Calibri" panose="020F0502020204030204" pitchFamily="34" charset="0"/>
              <a:cs typeface="Calibri" panose="020F0502020204030204" pitchFamily="34" charset="0"/>
            </a:endParaRPr>
          </a:p>
          <a:p>
            <a:r>
              <a:rPr lang="nl-BE" sz="2000" noProof="0">
                <a:solidFill>
                  <a:srgbClr val="1E699D"/>
                </a:solidFill>
                <a:latin typeface="Calibri"/>
                <a:cs typeface="Calibri"/>
              </a:rPr>
              <a:t>Idealiter zou de patiënt naar de consultatie van de adviserend arts of medewerker van het multidisciplinair team moeten komen met recente verslagen in lijn met zijn actieve pathologie(</a:t>
            </a:r>
            <a:r>
              <a:rPr lang="nl-BE" sz="2000" noProof="0" err="1">
                <a:solidFill>
                  <a:srgbClr val="1E699D"/>
                </a:solidFill>
                <a:latin typeface="Calibri"/>
                <a:cs typeface="Calibri"/>
              </a:rPr>
              <a:t>ën</a:t>
            </a:r>
            <a:r>
              <a:rPr lang="nl-BE" sz="2000" noProof="0">
                <a:solidFill>
                  <a:srgbClr val="1E699D"/>
                </a:solidFill>
                <a:latin typeface="Calibri"/>
                <a:cs typeface="Calibri"/>
              </a:rPr>
              <a:t>) die de arbeidsongeschiktheid rechtvaardigen. </a:t>
            </a:r>
          </a:p>
          <a:p>
            <a:pPr marL="0" indent="0">
              <a:buNone/>
            </a:pPr>
            <a:endParaRPr lang="nl-BE" sz="2000" noProof="0">
              <a:solidFill>
                <a:srgbClr val="1E699D"/>
              </a:solidFill>
              <a:latin typeface="Calibri" panose="020F0502020204030204" pitchFamily="34" charset="0"/>
              <a:cs typeface="Calibri" panose="020F0502020204030204" pitchFamily="34" charset="0"/>
            </a:endParaRPr>
          </a:p>
          <a:p>
            <a:r>
              <a:rPr lang="nl-BE" sz="2000" noProof="0">
                <a:solidFill>
                  <a:srgbClr val="1E699D"/>
                </a:solidFill>
                <a:latin typeface="Calibri"/>
                <a:cs typeface="Calibri"/>
              </a:rPr>
              <a:t>In geval van een ernstige ziekte of een medisch probleem dat verplaatsingen beperkt, kunnen de verslagen naar de adviserend arts worden gestuurd via een klassieke brief (post), een brief die bij het ziekenfonds wordt afgegeven of via het Trio-platform. De adviserend arts zal dan op basis van deze elementen de mogelijkheid beoordelen om het dossier te behandelen. </a:t>
            </a:r>
          </a:p>
        </p:txBody>
      </p:sp>
    </p:spTree>
    <p:extLst>
      <p:ext uri="{BB962C8B-B14F-4D97-AF65-F5344CB8AC3E}">
        <p14:creationId xmlns:p14="http://schemas.microsoft.com/office/powerpoint/2010/main" val="2908066726"/>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3D091C-A89B-042F-07CF-30E83AEE5419}"/>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0FB58BE2-BFF2-0CDB-D254-50E2997A75BB}"/>
              </a:ext>
            </a:extLst>
          </p:cNvPr>
          <p:cNvSpPr>
            <a:spLocks noGrp="1"/>
          </p:cNvSpPr>
          <p:nvPr>
            <p:ph type="title"/>
          </p:nvPr>
        </p:nvSpPr>
        <p:spPr>
          <a:xfrm>
            <a:off x="612648" y="640080"/>
            <a:ext cx="3349752" cy="3621024"/>
          </a:xfrm>
        </p:spPr>
        <p:txBody>
          <a:bodyPr/>
          <a:lstStyle/>
          <a:p>
            <a:br>
              <a:rPr lang="en-GB" dirty="0">
                <a:solidFill>
                  <a:srgbClr val="7030A0"/>
                </a:solidFill>
              </a:rPr>
            </a:br>
            <a:br>
              <a:rPr lang="en-GB" dirty="0">
                <a:solidFill>
                  <a:srgbClr val="7030A0"/>
                </a:solidFill>
              </a:rPr>
            </a:br>
            <a:br>
              <a:rPr lang="en-GB" dirty="0">
                <a:solidFill>
                  <a:srgbClr val="7030A0"/>
                </a:solidFill>
              </a:rPr>
            </a:br>
            <a:br>
              <a:rPr lang="en-GB" dirty="0">
                <a:solidFill>
                  <a:srgbClr val="7030A0"/>
                </a:solidFill>
              </a:rPr>
            </a:br>
            <a:br>
              <a:rPr lang="en-GB" dirty="0">
                <a:solidFill>
                  <a:srgbClr val="7030A0"/>
                </a:solidFill>
              </a:rPr>
            </a:br>
            <a:r>
              <a:rPr lang="en-GB" sz="2900" b="1" i="1" dirty="0">
                <a:solidFill>
                  <a:schemeClr val="accent2">
                    <a:lumMod val="75000"/>
                  </a:schemeClr>
                </a:solidFill>
                <a:latin typeface="Calibri" panose="020F0502020204030204" pitchFamily="34" charset="0"/>
                <a:ea typeface="Calibri" panose="020F0502020204030204" pitchFamily="34" charset="0"/>
                <a:cs typeface="Calibri" panose="020F0502020204030204" pitchFamily="34" charset="0"/>
              </a:rPr>
              <a:t>10.3. </a:t>
            </a:r>
            <a:r>
              <a:rPr lang="en-GB" sz="2900" b="1" i="1" dirty="0" err="1">
                <a:solidFill>
                  <a:schemeClr val="accent2">
                    <a:lumMod val="75000"/>
                  </a:schemeClr>
                </a:solidFill>
                <a:latin typeface="Calibri" panose="020F0502020204030204" pitchFamily="34" charset="0"/>
                <a:ea typeface="Calibri" panose="020F0502020204030204" pitchFamily="34" charset="0"/>
                <a:cs typeface="Calibri" panose="020F0502020204030204" pitchFamily="34" charset="0"/>
              </a:rPr>
              <a:t>Arbeidspotentieel</a:t>
            </a:r>
            <a:endParaRPr lang="en-GB" sz="2900" b="1" i="1" dirty="0">
              <a:solidFill>
                <a:schemeClr val="accent2">
                  <a:lumMod val="75000"/>
                </a:schemeClr>
              </a:solidFill>
              <a:latin typeface="Calibri" panose="020F0502020204030204" pitchFamily="34" charset="0"/>
              <a:ea typeface="Calibri" panose="020F0502020204030204" pitchFamily="34" charset="0"/>
              <a:cs typeface="Calibri" panose="020F0502020204030204" pitchFamily="34" charset="0"/>
            </a:endParaRPr>
          </a:p>
        </p:txBody>
      </p:sp>
      <p:sp>
        <p:nvSpPr>
          <p:cNvPr id="3" name="Tijdelijke aanduiding voor inhoud 2">
            <a:extLst>
              <a:ext uri="{FF2B5EF4-FFF2-40B4-BE49-F238E27FC236}">
                <a16:creationId xmlns:a16="http://schemas.microsoft.com/office/drawing/2014/main" id="{E9CB6E1A-DB0A-CC5E-B41D-CE7826CC5797}"/>
              </a:ext>
            </a:extLst>
          </p:cNvPr>
          <p:cNvSpPr>
            <a:spLocks noGrp="1"/>
          </p:cNvSpPr>
          <p:nvPr>
            <p:ph sz="quarter" idx="13"/>
          </p:nvPr>
        </p:nvSpPr>
        <p:spPr>
          <a:xfrm>
            <a:off x="4247535" y="640081"/>
            <a:ext cx="7319625" cy="5269106"/>
          </a:xfrm>
        </p:spPr>
        <p:txBody>
          <a:bodyPr>
            <a:normAutofit/>
          </a:bodyPr>
          <a:lstStyle/>
          <a:p>
            <a:pPr marL="0" indent="0">
              <a:buNone/>
            </a:pPr>
            <a:endParaRPr lang="en-GB" dirty="0"/>
          </a:p>
          <a:p>
            <a:pPr marL="0" indent="0">
              <a:lnSpc>
                <a:spcPct val="100000"/>
              </a:lnSpc>
              <a:spcBef>
                <a:spcPts val="0"/>
              </a:spcBef>
              <a:buNone/>
            </a:pPr>
            <a:r>
              <a:rPr lang="nl-BE" sz="2000" dirty="0">
                <a:latin typeface="Calibri" panose="020F0502020204030204" pitchFamily="34" charset="0"/>
                <a:ea typeface="Calibri" panose="020F0502020204030204" pitchFamily="34" charset="0"/>
                <a:cs typeface="Calibri" panose="020F0502020204030204" pitchFamily="34" charset="0"/>
              </a:rPr>
              <a:t>“Het vermogen voor een arbeidsongeschikt erkende gerechtigde om,</a:t>
            </a:r>
          </a:p>
          <a:p>
            <a:pPr marL="0" indent="0">
              <a:lnSpc>
                <a:spcPct val="100000"/>
              </a:lnSpc>
              <a:spcBef>
                <a:spcPts val="0"/>
              </a:spcBef>
              <a:buNone/>
            </a:pPr>
            <a:r>
              <a:rPr lang="nl-BE" sz="2000" i="1" dirty="0">
                <a:latin typeface="Calibri" panose="020F0502020204030204" pitchFamily="34" charset="0"/>
                <a:ea typeface="Calibri" panose="020F0502020204030204" pitchFamily="34" charset="0"/>
                <a:cs typeface="Calibri" panose="020F0502020204030204" pitchFamily="34" charset="0"/>
              </a:rPr>
              <a:t>rekening houdend met zijn gezondheidstoestand</a:t>
            </a:r>
            <a:r>
              <a:rPr lang="nl-BE" sz="2000" dirty="0">
                <a:latin typeface="Calibri" panose="020F0502020204030204" pitchFamily="34" charset="0"/>
                <a:ea typeface="Calibri" panose="020F0502020204030204" pitchFamily="34" charset="0"/>
                <a:cs typeface="Calibri" panose="020F0502020204030204" pitchFamily="34" charset="0"/>
              </a:rPr>
              <a:t>, </a:t>
            </a:r>
          </a:p>
          <a:p>
            <a:pPr marL="0" indent="0">
              <a:lnSpc>
                <a:spcPct val="100000"/>
              </a:lnSpc>
              <a:spcBef>
                <a:spcPts val="0"/>
              </a:spcBef>
              <a:buNone/>
            </a:pPr>
            <a:r>
              <a:rPr lang="nl-BE" sz="2000" b="1" dirty="0">
                <a:solidFill>
                  <a:schemeClr val="accent2">
                    <a:lumMod val="75000"/>
                  </a:schemeClr>
                </a:solidFill>
                <a:latin typeface="Calibri" panose="020F0502020204030204" pitchFamily="34" charset="0"/>
                <a:ea typeface="Calibri" panose="020F0502020204030204" pitchFamily="34" charset="0"/>
                <a:cs typeface="Calibri" panose="020F0502020204030204" pitchFamily="34" charset="0"/>
              </a:rPr>
              <a:t>passend werk </a:t>
            </a:r>
            <a:r>
              <a:rPr lang="nl-BE" sz="2000" dirty="0">
                <a:latin typeface="Calibri" panose="020F0502020204030204" pitchFamily="34" charset="0"/>
                <a:ea typeface="Calibri" panose="020F0502020204030204" pitchFamily="34" charset="0"/>
                <a:cs typeface="Calibri" panose="020F0502020204030204" pitchFamily="34" charset="0"/>
              </a:rPr>
              <a:t>te verrichten, </a:t>
            </a:r>
          </a:p>
          <a:p>
            <a:pPr marL="0" indent="0">
              <a:lnSpc>
                <a:spcPct val="100000"/>
              </a:lnSpc>
              <a:spcBef>
                <a:spcPts val="0"/>
              </a:spcBef>
              <a:buNone/>
            </a:pPr>
            <a:r>
              <a:rPr lang="nl-BE" sz="2000" dirty="0">
                <a:latin typeface="Calibri" panose="020F0502020204030204" pitchFamily="34" charset="0"/>
                <a:ea typeface="Calibri" panose="020F0502020204030204" pitchFamily="34" charset="0"/>
                <a:cs typeface="Calibri" panose="020F0502020204030204" pitchFamily="34" charset="0"/>
              </a:rPr>
              <a:t>en waarbij zowel het huidige arbeidspotentieel </a:t>
            </a:r>
          </a:p>
          <a:p>
            <a:pPr marL="0" indent="0">
              <a:lnSpc>
                <a:spcPct val="100000"/>
              </a:lnSpc>
              <a:spcBef>
                <a:spcPts val="0"/>
              </a:spcBef>
              <a:buNone/>
            </a:pPr>
            <a:r>
              <a:rPr lang="nl-BE" sz="2000" dirty="0">
                <a:latin typeface="Calibri" panose="020F0502020204030204" pitchFamily="34" charset="0"/>
                <a:ea typeface="Calibri" panose="020F0502020204030204" pitchFamily="34" charset="0"/>
                <a:cs typeface="Calibri" panose="020F0502020204030204" pitchFamily="34" charset="0"/>
              </a:rPr>
              <a:t>als de mogelijkheden voor de toekomst </a:t>
            </a:r>
          </a:p>
          <a:p>
            <a:pPr marL="0" indent="0">
              <a:lnSpc>
                <a:spcPct val="100000"/>
              </a:lnSpc>
              <a:spcBef>
                <a:spcPts val="0"/>
              </a:spcBef>
              <a:buNone/>
            </a:pPr>
            <a:r>
              <a:rPr lang="nl-BE" sz="2000" dirty="0">
                <a:latin typeface="Calibri" panose="020F0502020204030204" pitchFamily="34" charset="0"/>
                <a:ea typeface="Calibri" panose="020F0502020204030204" pitchFamily="34" charset="0"/>
                <a:cs typeface="Calibri" panose="020F0502020204030204" pitchFamily="34" charset="0"/>
              </a:rPr>
              <a:t>moeten worden meegenomen in de evaluatie.”</a:t>
            </a:r>
            <a:endParaRPr lang="en-GB" sz="2000" dirty="0">
              <a:latin typeface="Calibri" panose="020F0502020204030204" pitchFamily="34" charset="0"/>
              <a:ea typeface="Calibri" panose="020F0502020204030204" pitchFamily="34" charset="0"/>
              <a:cs typeface="Calibri" panose="020F0502020204030204" pitchFamily="34" charset="0"/>
            </a:endParaRPr>
          </a:p>
          <a:p>
            <a:pPr marL="0" indent="0">
              <a:spcBef>
                <a:spcPts val="0"/>
              </a:spcBef>
              <a:buNone/>
            </a:pPr>
            <a:endParaRPr lang="nl-NL" sz="2000" dirty="0">
              <a:latin typeface="Calibri" panose="020F0502020204030204" pitchFamily="34" charset="0"/>
              <a:ea typeface="Calibri" panose="020F0502020204030204" pitchFamily="34" charset="0"/>
              <a:cs typeface="Calibri" panose="020F0502020204030204" pitchFamily="34" charset="0"/>
            </a:endParaRPr>
          </a:p>
          <a:p>
            <a:pPr marL="0" indent="0">
              <a:lnSpc>
                <a:spcPct val="110000"/>
              </a:lnSpc>
              <a:spcBef>
                <a:spcPts val="0"/>
              </a:spcBef>
              <a:buNone/>
            </a:pPr>
            <a:r>
              <a:rPr lang="nl-NL" sz="2000" b="1" dirty="0">
                <a:solidFill>
                  <a:schemeClr val="accent2">
                    <a:lumMod val="75000"/>
                  </a:schemeClr>
                </a:solidFill>
                <a:latin typeface="Calibri" panose="020F0502020204030204" pitchFamily="34" charset="0"/>
                <a:ea typeface="Calibri" panose="020F0502020204030204" pitchFamily="34" charset="0"/>
                <a:cs typeface="Calibri" panose="020F0502020204030204" pitchFamily="34" charset="0"/>
              </a:rPr>
              <a:t>Passend werk? </a:t>
            </a:r>
          </a:p>
          <a:p>
            <a:pPr marL="0" indent="0">
              <a:lnSpc>
                <a:spcPct val="110000"/>
              </a:lnSpc>
              <a:spcBef>
                <a:spcPts val="0"/>
              </a:spcBef>
              <a:buNone/>
            </a:pPr>
            <a:endParaRPr lang="nl-NL" sz="2000" dirty="0">
              <a:latin typeface="Calibri" panose="020F0502020204030204" pitchFamily="34" charset="0"/>
              <a:ea typeface="Calibri" panose="020F0502020204030204" pitchFamily="34" charset="0"/>
              <a:cs typeface="Calibri" panose="020F0502020204030204" pitchFamily="34" charset="0"/>
            </a:endParaRPr>
          </a:p>
          <a:p>
            <a:pPr marL="0" indent="0">
              <a:lnSpc>
                <a:spcPct val="110000"/>
              </a:lnSpc>
              <a:spcBef>
                <a:spcPts val="0"/>
              </a:spcBef>
              <a:buNone/>
            </a:pPr>
            <a:r>
              <a:rPr lang="nl-NL" sz="2000" dirty="0">
                <a:latin typeface="Calibri" panose="020F0502020204030204" pitchFamily="34" charset="0"/>
                <a:ea typeface="Calibri" panose="020F0502020204030204" pitchFamily="34" charset="0"/>
                <a:cs typeface="Calibri" panose="020F0502020204030204" pitchFamily="34" charset="0"/>
              </a:rPr>
              <a:t>Zeer ruim begrip</a:t>
            </a:r>
          </a:p>
          <a:p>
            <a:pPr marL="0" indent="0">
              <a:lnSpc>
                <a:spcPct val="110000"/>
              </a:lnSpc>
              <a:spcBef>
                <a:spcPts val="0"/>
              </a:spcBef>
              <a:buNone/>
            </a:pPr>
            <a:endParaRPr lang="nl-NL" sz="2000" dirty="0">
              <a:latin typeface="Calibri" panose="020F0502020204030204" pitchFamily="34" charset="0"/>
              <a:ea typeface="Calibri" panose="020F0502020204030204" pitchFamily="34" charset="0"/>
              <a:cs typeface="Calibri" panose="020F0502020204030204" pitchFamily="34" charset="0"/>
            </a:endParaRPr>
          </a:p>
          <a:p>
            <a:pPr marL="0" indent="0">
              <a:lnSpc>
                <a:spcPct val="110000"/>
              </a:lnSpc>
              <a:spcBef>
                <a:spcPts val="0"/>
              </a:spcBef>
              <a:buNone/>
            </a:pPr>
            <a:r>
              <a:rPr lang="nl-NL" sz="2000" dirty="0">
                <a:latin typeface="Calibri" panose="020F0502020204030204" pitchFamily="34" charset="0"/>
                <a:ea typeface="Calibri" panose="020F0502020204030204" pitchFamily="34" charset="0"/>
                <a:cs typeface="Calibri" panose="020F0502020204030204" pitchFamily="34" charset="0"/>
              </a:rPr>
              <a:t>= verzekerde kan (op termijn) het werk hervatten </a:t>
            </a:r>
            <a:r>
              <a:rPr lang="nl-NL" sz="2000" b="1" dirty="0">
                <a:latin typeface="Calibri" panose="020F0502020204030204" pitchFamily="34" charset="0"/>
                <a:ea typeface="Calibri" panose="020F0502020204030204" pitchFamily="34" charset="0"/>
                <a:cs typeface="Calibri" panose="020F0502020204030204" pitchFamily="34" charset="0"/>
              </a:rPr>
              <a:t>mits één of meerdere aanpassings- en/of begeleidingsacties</a:t>
            </a:r>
          </a:p>
          <a:p>
            <a:pPr marL="0" indent="0">
              <a:lnSpc>
                <a:spcPct val="110000"/>
              </a:lnSpc>
              <a:spcBef>
                <a:spcPts val="0"/>
              </a:spcBef>
              <a:buNone/>
            </a:pPr>
            <a:endParaRPr lang="en-GB" sz="2000" dirty="0">
              <a:latin typeface="Calibri" panose="020F0502020204030204" pitchFamily="34" charset="0"/>
              <a:ea typeface="Calibri" panose="020F0502020204030204" pitchFamily="34" charset="0"/>
              <a:cs typeface="Calibri" panose="020F0502020204030204" pitchFamily="34" charset="0"/>
            </a:endParaRPr>
          </a:p>
        </p:txBody>
      </p:sp>
      <p:pic>
        <p:nvPicPr>
          <p:cNvPr id="4" name="Afbeelding 3" descr="Afbeelding met Graphics, logo, grafische vormgeving, Lettertype&#10;&#10;Door AI gegenereerde inhoud is mogelijk onjuist.">
            <a:extLst>
              <a:ext uri="{FF2B5EF4-FFF2-40B4-BE49-F238E27FC236}">
                <a16:creationId xmlns:a16="http://schemas.microsoft.com/office/drawing/2014/main" id="{A71FF957-4127-5A0A-E015-C9A8A44C58BC}"/>
              </a:ext>
            </a:extLst>
          </p:cNvPr>
          <p:cNvPicPr>
            <a:picLocks noChangeAspect="1"/>
          </p:cNvPicPr>
          <p:nvPr/>
        </p:nvPicPr>
        <p:blipFill>
          <a:blip r:embed="rId2"/>
          <a:stretch>
            <a:fillRect/>
          </a:stretch>
        </p:blipFill>
        <p:spPr>
          <a:xfrm>
            <a:off x="1" y="0"/>
            <a:ext cx="1219200" cy="939011"/>
          </a:xfrm>
          <a:prstGeom prst="rect">
            <a:avLst/>
          </a:prstGeom>
        </p:spPr>
      </p:pic>
    </p:spTree>
    <p:extLst>
      <p:ext uri="{BB962C8B-B14F-4D97-AF65-F5344CB8AC3E}">
        <p14:creationId xmlns:p14="http://schemas.microsoft.com/office/powerpoint/2010/main" val="3749797831"/>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CE03FD-718E-A4A4-8E4F-C9D2FC971FF9}"/>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9DF45733-4C56-BFC3-39DB-DAB8F0E805B0}"/>
              </a:ext>
            </a:extLst>
          </p:cNvPr>
          <p:cNvSpPr>
            <a:spLocks noGrp="1"/>
          </p:cNvSpPr>
          <p:nvPr>
            <p:ph type="title"/>
          </p:nvPr>
        </p:nvSpPr>
        <p:spPr>
          <a:xfrm>
            <a:off x="612648" y="640080"/>
            <a:ext cx="4028178" cy="3621024"/>
          </a:xfrm>
        </p:spPr>
        <p:txBody>
          <a:bodyPr>
            <a:normAutofit/>
          </a:bodyPr>
          <a:lstStyle/>
          <a:p>
            <a:br>
              <a:rPr lang="nl-BE" b="1" dirty="0">
                <a:solidFill>
                  <a:srgbClr val="7030A0"/>
                </a:solidFill>
                <a:latin typeface="Calibri"/>
              </a:rPr>
            </a:br>
            <a:br>
              <a:rPr lang="nl-BE" b="1" dirty="0">
                <a:solidFill>
                  <a:srgbClr val="7030A0"/>
                </a:solidFill>
                <a:latin typeface="Calibri"/>
              </a:rPr>
            </a:br>
            <a:br>
              <a:rPr lang="nl-BE" b="1" dirty="0">
                <a:solidFill>
                  <a:srgbClr val="7030A0"/>
                </a:solidFill>
                <a:latin typeface="Calibri"/>
              </a:rPr>
            </a:br>
            <a:br>
              <a:rPr lang="nl-BE" b="1" dirty="0">
                <a:solidFill>
                  <a:srgbClr val="7030A0"/>
                </a:solidFill>
                <a:latin typeface="Calibri"/>
              </a:rPr>
            </a:br>
            <a:r>
              <a:rPr lang="nl-BE" b="1" i="1" dirty="0">
                <a:solidFill>
                  <a:schemeClr val="accent2">
                    <a:lumMod val="75000"/>
                  </a:schemeClr>
                </a:solidFill>
                <a:latin typeface="Calibri"/>
              </a:rPr>
              <a:t>10.4. Het elektronisch getuigschrift van arbeidsongeschiktheid</a:t>
            </a:r>
            <a:br>
              <a:rPr lang="nl-BE" b="1" u="sng" dirty="0">
                <a:solidFill>
                  <a:srgbClr val="7030A0"/>
                </a:solidFill>
                <a:latin typeface="Calibri"/>
              </a:rPr>
            </a:br>
            <a:endParaRPr lang="en-GB" dirty="0"/>
          </a:p>
        </p:txBody>
      </p:sp>
      <p:sp>
        <p:nvSpPr>
          <p:cNvPr id="3" name="Tijdelijke aanduiding voor inhoud 2">
            <a:extLst>
              <a:ext uri="{FF2B5EF4-FFF2-40B4-BE49-F238E27FC236}">
                <a16:creationId xmlns:a16="http://schemas.microsoft.com/office/drawing/2014/main" id="{6D51E983-E5EE-F116-5B9F-1477DEA03B8D}"/>
              </a:ext>
            </a:extLst>
          </p:cNvPr>
          <p:cNvSpPr>
            <a:spLocks noGrp="1"/>
          </p:cNvSpPr>
          <p:nvPr>
            <p:ph sz="quarter" idx="13"/>
          </p:nvPr>
        </p:nvSpPr>
        <p:spPr>
          <a:xfrm>
            <a:off x="4748982" y="640081"/>
            <a:ext cx="7157884" cy="4944642"/>
          </a:xfrm>
        </p:spPr>
        <p:txBody>
          <a:bodyPr>
            <a:normAutofit/>
          </a:bodyPr>
          <a:lstStyle/>
          <a:p>
            <a:pPr marR="0" lvl="0" algn="l" defTabSz="914400" rtl="0" eaLnBrk="1" fontAlgn="auto" latinLnBrk="0" hangingPunct="1">
              <a:lnSpc>
                <a:spcPct val="100000"/>
              </a:lnSpc>
              <a:spcBef>
                <a:spcPct val="20000"/>
              </a:spcBef>
              <a:spcAft>
                <a:spcPts val="0"/>
              </a:spcAft>
              <a:buClrTx/>
              <a:buSzTx/>
              <a:tabLst/>
              <a:defRPr/>
            </a:pPr>
            <a:endParaRPr kumimoji="0" lang="nl-BE" sz="24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ct val="20000"/>
              </a:spcBef>
              <a:spcAft>
                <a:spcPts val="0"/>
              </a:spcAft>
              <a:buClrTx/>
              <a:buSzTx/>
              <a:buNone/>
              <a:tabLst/>
              <a:defRPr/>
            </a:pPr>
            <a:endParaRPr kumimoji="0" lang="nl-BE" sz="24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ct val="20000"/>
              </a:spcBef>
              <a:spcAft>
                <a:spcPts val="0"/>
              </a:spcAft>
              <a:buClrTx/>
              <a:buSzTx/>
              <a:buNone/>
              <a:tabLst/>
              <a:defRPr/>
            </a:pPr>
            <a:r>
              <a:rPr lang="nl-BE" sz="2400" dirty="0">
                <a:solidFill>
                  <a:prstClr val="black"/>
                </a:solidFill>
                <a:latin typeface="Calibri"/>
              </a:rPr>
              <a:t>Sinds</a:t>
            </a:r>
            <a:r>
              <a:rPr lang="nl-BE" sz="2400" b="1" dirty="0">
                <a:solidFill>
                  <a:prstClr val="black"/>
                </a:solidFill>
                <a:latin typeface="Calibri"/>
              </a:rPr>
              <a:t> </a:t>
            </a:r>
            <a:r>
              <a:rPr lang="nl-BE" sz="2400" b="1" dirty="0">
                <a:latin typeface="Calibri"/>
              </a:rPr>
              <a:t>1 januari 2026</a:t>
            </a:r>
            <a:r>
              <a:rPr lang="nl-BE" sz="2400" dirty="0">
                <a:latin typeface="Calibri"/>
              </a:rPr>
              <a:t> </a:t>
            </a:r>
            <a:r>
              <a:rPr lang="nl-BE" sz="2400" dirty="0">
                <a:solidFill>
                  <a:prstClr val="black"/>
                </a:solidFill>
                <a:latin typeface="Calibri"/>
              </a:rPr>
              <a:t>v</a:t>
            </a:r>
            <a:r>
              <a:rPr kumimoji="0" lang="nl-BE" sz="2400" i="0" u="none" strike="noStrike" kern="1200" cap="none" spc="0" normalizeH="0" baseline="0" noProof="0" dirty="0" err="1">
                <a:ln>
                  <a:noFill/>
                </a:ln>
                <a:solidFill>
                  <a:prstClr val="black"/>
                </a:solidFill>
                <a:effectLst/>
                <a:uLnTx/>
                <a:uFillTx/>
                <a:latin typeface="Calibri"/>
                <a:ea typeface="+mn-ea"/>
                <a:cs typeface="+mn-cs"/>
              </a:rPr>
              <a:t>erplichting</a:t>
            </a:r>
            <a:r>
              <a:rPr kumimoji="0" lang="nl-BE" sz="2400" i="0" u="none" strike="noStrike" kern="1200" cap="none" spc="0" normalizeH="0" baseline="0" noProof="0" dirty="0">
                <a:ln>
                  <a:noFill/>
                </a:ln>
                <a:solidFill>
                  <a:prstClr val="black"/>
                </a:solidFill>
                <a:effectLst/>
                <a:uLnTx/>
                <a:uFillTx/>
                <a:latin typeface="Calibri"/>
                <a:ea typeface="+mn-ea"/>
                <a:cs typeface="+mn-cs"/>
              </a:rPr>
              <a:t> </a:t>
            </a:r>
            <a:r>
              <a:rPr kumimoji="0" lang="nl-BE" sz="2400" b="0" i="0" u="none" strike="noStrike" kern="1200" cap="none" spc="0" normalizeH="0" baseline="0" noProof="0" dirty="0">
                <a:ln>
                  <a:noFill/>
                </a:ln>
                <a:solidFill>
                  <a:prstClr val="black"/>
                </a:solidFill>
                <a:effectLst/>
                <a:uLnTx/>
                <a:uFillTx/>
                <a:latin typeface="Calibri"/>
                <a:ea typeface="+mn-ea"/>
                <a:cs typeface="+mn-cs"/>
              </a:rPr>
              <a:t>voor de </a:t>
            </a:r>
            <a:r>
              <a:rPr kumimoji="0" lang="nl-BE" sz="2400" b="1" u="none" strike="noStrike" kern="1200" cap="none" spc="0" normalizeH="0" baseline="0" noProof="0" dirty="0">
                <a:ln>
                  <a:noFill/>
                </a:ln>
                <a:solidFill>
                  <a:prstClr val="black"/>
                </a:solidFill>
                <a:effectLst/>
                <a:uLnTx/>
                <a:uFillTx/>
                <a:latin typeface="Calibri"/>
                <a:ea typeface="+mn-ea"/>
                <a:cs typeface="+mn-cs"/>
              </a:rPr>
              <a:t>huisartsen</a:t>
            </a:r>
            <a:r>
              <a:rPr kumimoji="0" lang="nl-BE" sz="2400" b="0" i="0" u="none" strike="noStrike" kern="1200" cap="none" spc="0" normalizeH="0" baseline="0" noProof="0" dirty="0">
                <a:ln>
                  <a:noFill/>
                </a:ln>
                <a:solidFill>
                  <a:prstClr val="black"/>
                </a:solidFill>
                <a:effectLst/>
                <a:uLnTx/>
                <a:uFillTx/>
                <a:latin typeface="Calibri"/>
                <a:ea typeface="+mn-ea"/>
                <a:cs typeface="+mn-cs"/>
              </a:rPr>
              <a:t> om het </a:t>
            </a:r>
            <a:r>
              <a:rPr kumimoji="0" lang="nl-BE" sz="2400" b="1" i="0" u="none" strike="noStrike" kern="1200" cap="none" spc="0" normalizeH="0" baseline="0" noProof="0" dirty="0">
                <a:ln>
                  <a:noFill/>
                </a:ln>
                <a:solidFill>
                  <a:schemeClr val="accent2">
                    <a:lumMod val="75000"/>
                  </a:schemeClr>
                </a:solidFill>
                <a:effectLst/>
                <a:uLnTx/>
                <a:uFillTx/>
                <a:latin typeface="Calibri"/>
                <a:ea typeface="+mn-ea"/>
                <a:cs typeface="+mn-cs"/>
              </a:rPr>
              <a:t>elektronisch circuit </a:t>
            </a:r>
            <a:r>
              <a:rPr kumimoji="0" lang="nl-BE" sz="2400" b="0" i="0" u="none" strike="noStrike" kern="1200" cap="none" spc="0" normalizeH="0" baseline="0" noProof="0" dirty="0">
                <a:ln>
                  <a:noFill/>
                </a:ln>
                <a:solidFill>
                  <a:prstClr val="black"/>
                </a:solidFill>
                <a:effectLst/>
                <a:uLnTx/>
                <a:uFillTx/>
                <a:latin typeface="Calibri"/>
                <a:ea typeface="+mn-ea"/>
                <a:cs typeface="+mn-cs"/>
              </a:rPr>
              <a:t>(</a:t>
            </a:r>
            <a:r>
              <a:rPr kumimoji="0" lang="nl-BE" sz="2400" b="0" i="0" u="none" strike="noStrike" kern="1200" cap="none" spc="0" normalizeH="0" baseline="0" noProof="0" dirty="0" err="1">
                <a:ln>
                  <a:noFill/>
                </a:ln>
                <a:solidFill>
                  <a:prstClr val="black"/>
                </a:solidFill>
                <a:effectLst/>
                <a:uLnTx/>
                <a:uFillTx/>
                <a:latin typeface="Calibri"/>
                <a:ea typeface="+mn-ea"/>
                <a:cs typeface="+mn-cs"/>
              </a:rPr>
              <a:t>Mult-eMediatt</a:t>
            </a:r>
            <a:r>
              <a:rPr kumimoji="0" lang="nl-BE" sz="2400" b="0" i="0" u="none" strike="noStrike" kern="1200" cap="none" spc="0" normalizeH="0" baseline="0" noProof="0" dirty="0">
                <a:ln>
                  <a:noFill/>
                </a:ln>
                <a:solidFill>
                  <a:prstClr val="black"/>
                </a:solidFill>
                <a:effectLst/>
                <a:uLnTx/>
                <a:uFillTx/>
                <a:latin typeface="Calibri"/>
                <a:ea typeface="+mn-ea"/>
                <a:cs typeface="+mn-cs"/>
              </a:rPr>
              <a:t>) te gebruiken wanneer zij een </a:t>
            </a:r>
            <a:r>
              <a:rPr lang="nl-BE" sz="2400" b="1" dirty="0">
                <a:solidFill>
                  <a:prstClr val="black"/>
                </a:solidFill>
                <a:latin typeface="Calibri"/>
              </a:rPr>
              <a:t>getuigschrift van arbeidsongeschiktheid</a:t>
            </a:r>
            <a:r>
              <a:rPr lang="nl-BE" sz="2400" dirty="0">
                <a:solidFill>
                  <a:prstClr val="black"/>
                </a:solidFill>
                <a:latin typeface="Calibri"/>
              </a:rPr>
              <a:t> </a:t>
            </a:r>
            <a:r>
              <a:rPr kumimoji="0" lang="nl-BE" sz="2400" b="1" i="0" u="none" strike="noStrike" kern="1200" cap="none" spc="0" normalizeH="0" baseline="0" noProof="0" dirty="0">
                <a:ln>
                  <a:noFill/>
                </a:ln>
                <a:solidFill>
                  <a:prstClr val="black"/>
                </a:solidFill>
                <a:effectLst/>
                <a:uLnTx/>
                <a:uFillTx/>
                <a:latin typeface="Calibri"/>
                <a:ea typeface="+mn-ea"/>
                <a:cs typeface="+mn-cs"/>
              </a:rPr>
              <a:t>voor de </a:t>
            </a:r>
            <a:r>
              <a:rPr kumimoji="0" lang="nl-BE" sz="2400" b="1" u="none" strike="noStrike" kern="1200" cap="none" spc="0" normalizeH="0" baseline="0" noProof="0" dirty="0">
                <a:ln>
                  <a:noFill/>
                </a:ln>
                <a:solidFill>
                  <a:prstClr val="black"/>
                </a:solidFill>
                <a:effectLst/>
                <a:uLnTx/>
                <a:uFillTx/>
                <a:latin typeface="Calibri"/>
                <a:ea typeface="+mn-ea"/>
                <a:cs typeface="+mn-cs"/>
              </a:rPr>
              <a:t>adviserend arts</a:t>
            </a:r>
            <a:r>
              <a:rPr kumimoji="0" lang="nl-BE" sz="2400" b="0" u="none" strike="noStrike" kern="1200" cap="none" spc="0" normalizeH="0" baseline="0" noProof="0" dirty="0">
                <a:ln>
                  <a:noFill/>
                </a:ln>
                <a:solidFill>
                  <a:prstClr val="black"/>
                </a:solidFill>
                <a:effectLst/>
                <a:uLnTx/>
                <a:uFillTx/>
                <a:latin typeface="Calibri"/>
                <a:ea typeface="+mn-ea"/>
                <a:cs typeface="+mn-cs"/>
              </a:rPr>
              <a:t> opstellen </a:t>
            </a:r>
            <a:r>
              <a:rPr kumimoji="0" lang="nl-BE" sz="2400" b="0" i="0" u="none" strike="noStrike" kern="1200" cap="none" spc="0" normalizeH="0" baseline="0" noProof="0" dirty="0">
                <a:ln>
                  <a:noFill/>
                </a:ln>
                <a:solidFill>
                  <a:prstClr val="black"/>
                </a:solidFill>
                <a:effectLst/>
                <a:uLnTx/>
                <a:uFillTx/>
                <a:latin typeface="Calibri"/>
                <a:ea typeface="+mn-ea"/>
                <a:cs typeface="+mn-cs"/>
              </a:rPr>
              <a:t>als:</a:t>
            </a:r>
          </a:p>
          <a:p>
            <a:pPr marL="0" marR="0" lvl="0" indent="0" algn="l" defTabSz="914400" rtl="0" eaLnBrk="1" fontAlgn="auto" latinLnBrk="0" hangingPunct="1">
              <a:lnSpc>
                <a:spcPct val="100000"/>
              </a:lnSpc>
              <a:spcBef>
                <a:spcPct val="20000"/>
              </a:spcBef>
              <a:spcAft>
                <a:spcPts val="0"/>
              </a:spcAft>
              <a:buClrTx/>
              <a:buSzTx/>
              <a:buNone/>
              <a:tabLst/>
              <a:defRPr/>
            </a:pPr>
            <a:endParaRPr kumimoji="0" lang="nl-BE" sz="800" b="0" i="0" u="none" strike="noStrike" kern="1200" cap="none" spc="0" normalizeH="0" baseline="0" noProof="0" dirty="0">
              <a:ln>
                <a:noFill/>
              </a:ln>
              <a:solidFill>
                <a:prstClr val="black"/>
              </a:solidFill>
              <a:effectLst/>
              <a:uLnTx/>
              <a:uFillTx/>
              <a:latin typeface="Calibri"/>
              <a:ea typeface="+mn-ea"/>
              <a:cs typeface="+mn-cs"/>
            </a:endParaRPr>
          </a:p>
          <a:p>
            <a:pPr marL="800100" marR="0" lvl="1" indent="-342900" algn="l" defTabSz="914400" rtl="0" eaLnBrk="1" fontAlgn="auto" latinLnBrk="0" hangingPunct="1">
              <a:lnSpc>
                <a:spcPct val="100000"/>
              </a:lnSpc>
              <a:spcBef>
                <a:spcPct val="20000"/>
              </a:spcBef>
              <a:spcAft>
                <a:spcPts val="0"/>
              </a:spcAft>
              <a:buClrTx/>
              <a:buSzTx/>
              <a:tabLst/>
              <a:defRPr/>
            </a:pPr>
            <a:r>
              <a:rPr kumimoji="0" lang="nl-BE" sz="2400" b="0" i="0" u="none" strike="noStrike" kern="1200" cap="none" spc="0" normalizeH="0" baseline="0" noProof="0" dirty="0">
                <a:ln>
                  <a:noFill/>
                </a:ln>
                <a:solidFill>
                  <a:prstClr val="black"/>
                </a:solidFill>
                <a:effectLst/>
                <a:uLnTx/>
                <a:uFillTx/>
                <a:latin typeface="Calibri"/>
                <a:ea typeface="+mn-ea"/>
                <a:cs typeface="+mn-cs"/>
              </a:rPr>
              <a:t>de arbeidsongeschiktheid &gt; 14 dagen bedraagt</a:t>
            </a:r>
          </a:p>
          <a:p>
            <a:pPr marL="800100" marR="0" lvl="1" indent="-342900" algn="l" defTabSz="914400" rtl="0" eaLnBrk="1" fontAlgn="auto" latinLnBrk="0" hangingPunct="1">
              <a:lnSpc>
                <a:spcPct val="100000"/>
              </a:lnSpc>
              <a:spcBef>
                <a:spcPct val="20000"/>
              </a:spcBef>
              <a:spcAft>
                <a:spcPts val="0"/>
              </a:spcAft>
              <a:buClrTx/>
              <a:buSzTx/>
              <a:tabLst/>
              <a:defRPr/>
            </a:pPr>
            <a:r>
              <a:rPr kumimoji="0" lang="nl-BE" sz="2400" b="0" i="0" u="none" strike="noStrike" kern="1200" cap="none" spc="0" normalizeH="0" baseline="0" noProof="0" dirty="0">
                <a:ln>
                  <a:noFill/>
                </a:ln>
                <a:solidFill>
                  <a:prstClr val="black"/>
                </a:solidFill>
                <a:effectLst/>
                <a:uLnTx/>
                <a:uFillTx/>
                <a:latin typeface="Calibri"/>
                <a:ea typeface="+mn-ea"/>
                <a:cs typeface="+mn-cs"/>
              </a:rPr>
              <a:t>het een verlenging van de arbeidsongeschiktheid betreft, ongeacht de duur van de verlenging</a:t>
            </a:r>
          </a:p>
          <a:p>
            <a:pPr marL="0" indent="0">
              <a:buNone/>
            </a:pPr>
            <a:endParaRPr lang="en-GB" dirty="0"/>
          </a:p>
        </p:txBody>
      </p:sp>
      <p:pic>
        <p:nvPicPr>
          <p:cNvPr id="4" name="Afbeelding 3" descr="Afbeelding met Graphics, logo, grafische vormgeving, Lettertype&#10;&#10;Door AI gegenereerde inhoud is mogelijk onjuist.">
            <a:extLst>
              <a:ext uri="{FF2B5EF4-FFF2-40B4-BE49-F238E27FC236}">
                <a16:creationId xmlns:a16="http://schemas.microsoft.com/office/drawing/2014/main" id="{4C8DA27F-682A-EE48-1A11-07B07BCFF970}"/>
              </a:ext>
            </a:extLst>
          </p:cNvPr>
          <p:cNvPicPr>
            <a:picLocks noChangeAspect="1"/>
          </p:cNvPicPr>
          <p:nvPr/>
        </p:nvPicPr>
        <p:blipFill>
          <a:blip r:embed="rId3"/>
          <a:stretch>
            <a:fillRect/>
          </a:stretch>
        </p:blipFill>
        <p:spPr>
          <a:xfrm>
            <a:off x="1" y="0"/>
            <a:ext cx="1219200" cy="939011"/>
          </a:xfrm>
          <a:prstGeom prst="rect">
            <a:avLst/>
          </a:prstGeom>
        </p:spPr>
      </p:pic>
    </p:spTree>
    <p:extLst>
      <p:ext uri="{BB962C8B-B14F-4D97-AF65-F5344CB8AC3E}">
        <p14:creationId xmlns:p14="http://schemas.microsoft.com/office/powerpoint/2010/main" val="4010687246"/>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9FE76A-9AF7-D315-9828-9051F455FFA6}"/>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62DE7C96-A84B-5401-8C33-A0E0311E6C57}"/>
              </a:ext>
            </a:extLst>
          </p:cNvPr>
          <p:cNvSpPr>
            <a:spLocks noGrp="1"/>
          </p:cNvSpPr>
          <p:nvPr>
            <p:ph type="title"/>
          </p:nvPr>
        </p:nvSpPr>
        <p:spPr>
          <a:xfrm>
            <a:off x="612648" y="640079"/>
            <a:ext cx="4116668" cy="4885649"/>
          </a:xfrm>
        </p:spPr>
        <p:txBody>
          <a:bodyPr/>
          <a:lstStyle/>
          <a:p>
            <a:br>
              <a:rPr lang="en-GB" dirty="0"/>
            </a:br>
            <a:br>
              <a:rPr lang="en-GB" dirty="0"/>
            </a:br>
            <a:br>
              <a:rPr lang="en-GB" dirty="0"/>
            </a:br>
            <a:br>
              <a:rPr lang="en-GB" dirty="0"/>
            </a:br>
            <a:r>
              <a:rPr lang="en-GB" b="1" i="1" dirty="0">
                <a:solidFill>
                  <a:schemeClr val="accent2">
                    <a:lumMod val="75000"/>
                  </a:schemeClr>
                </a:solidFill>
                <a:latin typeface="Calibri" panose="020F0502020204030204" pitchFamily="34" charset="0"/>
                <a:ea typeface="Calibri" panose="020F0502020204030204" pitchFamily="34" charset="0"/>
                <a:cs typeface="Calibri" panose="020F0502020204030204" pitchFamily="34" charset="0"/>
              </a:rPr>
              <a:t>10.5. </a:t>
            </a:r>
            <a:r>
              <a:rPr lang="en-GB" b="1" i="1" dirty="0" err="1">
                <a:solidFill>
                  <a:schemeClr val="accent2">
                    <a:lumMod val="75000"/>
                  </a:schemeClr>
                </a:solidFill>
                <a:latin typeface="Calibri" panose="020F0502020204030204" pitchFamily="34" charset="0"/>
                <a:ea typeface="Calibri" panose="020F0502020204030204" pitchFamily="34" charset="0"/>
                <a:cs typeface="Calibri" panose="020F0502020204030204" pitchFamily="34" charset="0"/>
              </a:rPr>
              <a:t>Beperking</a:t>
            </a:r>
            <a:r>
              <a:rPr lang="en-GB" b="1" i="1" dirty="0">
                <a:solidFill>
                  <a:schemeClr val="accent2">
                    <a:lumMod val="75000"/>
                  </a:schemeClr>
                </a:solidFill>
                <a:latin typeface="Calibri" panose="020F0502020204030204" pitchFamily="34" charset="0"/>
                <a:ea typeface="Calibri" panose="020F0502020204030204" pitchFamily="34" charset="0"/>
                <a:cs typeface="Calibri" panose="020F0502020204030204" pitchFamily="34" charset="0"/>
              </a:rPr>
              <a:t>  </a:t>
            </a:r>
            <a:r>
              <a:rPr lang="en-GB" b="1" i="1" dirty="0" err="1">
                <a:solidFill>
                  <a:schemeClr val="accent2">
                    <a:lumMod val="75000"/>
                  </a:schemeClr>
                </a:solidFill>
                <a:latin typeface="Calibri" panose="020F0502020204030204" pitchFamily="34" charset="0"/>
                <a:ea typeface="Calibri" panose="020F0502020204030204" pitchFamily="34" charset="0"/>
                <a:cs typeface="Calibri" panose="020F0502020204030204" pitchFamily="34" charset="0"/>
              </a:rPr>
              <a:t>voorgeschreven</a:t>
            </a:r>
            <a:r>
              <a:rPr lang="en-GB" b="1" i="1" dirty="0">
                <a:solidFill>
                  <a:schemeClr val="accent2">
                    <a:lumMod val="75000"/>
                  </a:schemeClr>
                </a:solidFill>
                <a:latin typeface="Calibri" panose="020F0502020204030204" pitchFamily="34" charset="0"/>
                <a:ea typeface="Calibri" panose="020F0502020204030204" pitchFamily="34" charset="0"/>
                <a:cs typeface="Calibri" panose="020F0502020204030204" pitchFamily="34" charset="0"/>
              </a:rPr>
              <a:t> </a:t>
            </a:r>
            <a:r>
              <a:rPr lang="en-GB" b="1" i="1" dirty="0" err="1">
                <a:solidFill>
                  <a:schemeClr val="accent2">
                    <a:lumMod val="75000"/>
                  </a:schemeClr>
                </a:solidFill>
                <a:latin typeface="Calibri" panose="020F0502020204030204" pitchFamily="34" charset="0"/>
                <a:ea typeface="Calibri" panose="020F0502020204030204" pitchFamily="34" charset="0"/>
                <a:cs typeface="Calibri" panose="020F0502020204030204" pitchFamily="34" charset="0"/>
              </a:rPr>
              <a:t>duur</a:t>
            </a:r>
            <a:r>
              <a:rPr lang="en-GB" b="1" i="1" dirty="0">
                <a:solidFill>
                  <a:schemeClr val="accent2">
                    <a:lumMod val="75000"/>
                  </a:schemeClr>
                </a:solidFill>
                <a:latin typeface="Calibri" panose="020F0502020204030204" pitchFamily="34" charset="0"/>
                <a:ea typeface="Calibri" panose="020F0502020204030204" pitchFamily="34" charset="0"/>
                <a:cs typeface="Calibri" panose="020F0502020204030204" pitchFamily="34" charset="0"/>
              </a:rPr>
              <a:t>  </a:t>
            </a:r>
            <a:r>
              <a:rPr lang="en-GB" b="1" i="1" dirty="0" err="1">
                <a:solidFill>
                  <a:schemeClr val="accent2">
                    <a:lumMod val="75000"/>
                  </a:schemeClr>
                </a:solidFill>
                <a:latin typeface="Calibri" panose="020F0502020204030204" pitchFamily="34" charset="0"/>
                <a:ea typeface="Calibri" panose="020F0502020204030204" pitchFamily="34" charset="0"/>
                <a:cs typeface="Calibri" panose="020F0502020204030204" pitchFamily="34" charset="0"/>
              </a:rPr>
              <a:t>arbeidsongeschiktheid</a:t>
            </a:r>
            <a:r>
              <a:rPr lang="en-GB" b="1" i="1" dirty="0">
                <a:solidFill>
                  <a:schemeClr val="accent2">
                    <a:lumMod val="75000"/>
                  </a:schemeClr>
                </a:solidFill>
                <a:latin typeface="Calibri" panose="020F0502020204030204" pitchFamily="34" charset="0"/>
                <a:ea typeface="Calibri" panose="020F0502020204030204" pitchFamily="34" charset="0"/>
                <a:cs typeface="Calibri" panose="020F0502020204030204" pitchFamily="34" charset="0"/>
              </a:rPr>
              <a:t> op </a:t>
            </a:r>
            <a:r>
              <a:rPr lang="en-GB" b="1" i="1" dirty="0" err="1">
                <a:solidFill>
                  <a:schemeClr val="accent2">
                    <a:lumMod val="75000"/>
                  </a:schemeClr>
                </a:solidFill>
                <a:latin typeface="Calibri" panose="020F0502020204030204" pitchFamily="34" charset="0"/>
                <a:ea typeface="Calibri" panose="020F0502020204030204" pitchFamily="34" charset="0"/>
                <a:cs typeface="Calibri" panose="020F0502020204030204" pitchFamily="34" charset="0"/>
              </a:rPr>
              <a:t>getuigschrift</a:t>
            </a:r>
            <a:endParaRPr lang="en-GB" b="1" i="1" dirty="0">
              <a:solidFill>
                <a:schemeClr val="accent2">
                  <a:lumMod val="75000"/>
                </a:schemeClr>
              </a:solidFill>
              <a:latin typeface="Calibri" panose="020F0502020204030204" pitchFamily="34" charset="0"/>
              <a:ea typeface="Calibri" panose="020F0502020204030204" pitchFamily="34" charset="0"/>
              <a:cs typeface="Calibri" panose="020F0502020204030204" pitchFamily="34" charset="0"/>
            </a:endParaRPr>
          </a:p>
        </p:txBody>
      </p:sp>
      <p:sp>
        <p:nvSpPr>
          <p:cNvPr id="3" name="Tijdelijke aanduiding voor inhoud 2">
            <a:extLst>
              <a:ext uri="{FF2B5EF4-FFF2-40B4-BE49-F238E27FC236}">
                <a16:creationId xmlns:a16="http://schemas.microsoft.com/office/drawing/2014/main" id="{5B8ABD45-F4A7-4080-90C3-5FEED7523888}"/>
              </a:ext>
            </a:extLst>
          </p:cNvPr>
          <p:cNvSpPr>
            <a:spLocks noGrp="1"/>
          </p:cNvSpPr>
          <p:nvPr>
            <p:ph sz="quarter" idx="13"/>
          </p:nvPr>
        </p:nvSpPr>
        <p:spPr>
          <a:xfrm>
            <a:off x="4892040" y="640081"/>
            <a:ext cx="6778850" cy="5318267"/>
          </a:xfrm>
        </p:spPr>
        <p:txBody>
          <a:bodyPr/>
          <a:lstStyle/>
          <a:p>
            <a:pPr>
              <a:lnSpc>
                <a:spcPct val="100000"/>
              </a:lnSpc>
            </a:pPr>
            <a:endParaRPr lang="nl-BE" sz="2000" dirty="0">
              <a:latin typeface="Calibri" panose="020F0502020204030204" pitchFamily="34" charset="0"/>
              <a:ea typeface="Calibri" panose="020F0502020204030204" pitchFamily="34" charset="0"/>
              <a:cs typeface="Calibri" panose="020F0502020204030204" pitchFamily="34" charset="0"/>
            </a:endParaRPr>
          </a:p>
          <a:p>
            <a:pPr>
              <a:lnSpc>
                <a:spcPct val="100000"/>
              </a:lnSpc>
            </a:pPr>
            <a:r>
              <a:rPr lang="nl-BE" sz="2000" b="1" dirty="0">
                <a:solidFill>
                  <a:schemeClr val="accent2">
                    <a:lumMod val="75000"/>
                  </a:schemeClr>
                </a:solidFill>
                <a:latin typeface="Calibri" panose="020F0502020204030204" pitchFamily="34" charset="0"/>
                <a:ea typeface="Calibri" panose="020F0502020204030204" pitchFamily="34" charset="0"/>
                <a:cs typeface="Calibri" panose="020F0502020204030204" pitchFamily="34" charset="0"/>
              </a:rPr>
              <a:t>drie maanden</a:t>
            </a:r>
          </a:p>
          <a:p>
            <a:pPr marL="0" indent="0">
              <a:lnSpc>
                <a:spcPct val="100000"/>
              </a:lnSpc>
              <a:buNone/>
            </a:pPr>
            <a:endParaRPr lang="nl-BE" sz="2400" dirty="0">
              <a:latin typeface="Calibri" panose="020F0502020204030204" pitchFamily="34" charset="0"/>
              <a:ea typeface="Calibri" panose="020F0502020204030204" pitchFamily="34" charset="0"/>
              <a:cs typeface="Calibri" panose="020F0502020204030204" pitchFamily="34" charset="0"/>
            </a:endParaRPr>
          </a:p>
          <a:p>
            <a:pPr>
              <a:lnSpc>
                <a:spcPct val="100000"/>
              </a:lnSpc>
            </a:pPr>
            <a:r>
              <a:rPr lang="nl-BE" sz="2000" dirty="0">
                <a:latin typeface="Calibri" panose="020F0502020204030204" pitchFamily="34" charset="0"/>
                <a:ea typeface="Calibri" panose="020F0502020204030204" pitchFamily="34" charset="0"/>
                <a:cs typeface="Calibri" panose="020F0502020204030204" pitchFamily="34" charset="0"/>
              </a:rPr>
              <a:t>geldt sinds</a:t>
            </a:r>
            <a:r>
              <a:rPr lang="nl-BE" sz="2000" b="1" dirty="0">
                <a:latin typeface="Calibri" panose="020F0502020204030204" pitchFamily="34" charset="0"/>
                <a:ea typeface="Calibri" panose="020F0502020204030204" pitchFamily="34" charset="0"/>
                <a:cs typeface="Calibri" panose="020F0502020204030204" pitchFamily="34" charset="0"/>
              </a:rPr>
              <a:t> 1 januari 2026 </a:t>
            </a:r>
            <a:r>
              <a:rPr lang="nl-BE" sz="2000" dirty="0">
                <a:latin typeface="Calibri" panose="020F0502020204030204" pitchFamily="34" charset="0"/>
                <a:ea typeface="Calibri" panose="020F0502020204030204" pitchFamily="34" charset="0"/>
                <a:cs typeface="Calibri" panose="020F0502020204030204" pitchFamily="34" charset="0"/>
              </a:rPr>
              <a:t>enkel voor het </a:t>
            </a:r>
            <a:r>
              <a:rPr lang="nl-BE" sz="2000" b="1" dirty="0">
                <a:solidFill>
                  <a:schemeClr val="accent2">
                    <a:lumMod val="75000"/>
                  </a:schemeClr>
                </a:solidFill>
                <a:latin typeface="Calibri" panose="020F0502020204030204" pitchFamily="34" charset="0"/>
                <a:ea typeface="Calibri" panose="020F0502020204030204" pitchFamily="34" charset="0"/>
                <a:cs typeface="Calibri" panose="020F0502020204030204" pitchFamily="34" charset="0"/>
              </a:rPr>
              <a:t>getuigschrift van arbeidsongeschiktheid opgesteld voor de adviserend arts</a:t>
            </a:r>
          </a:p>
          <a:p>
            <a:pPr marL="0" indent="0">
              <a:lnSpc>
                <a:spcPct val="100000"/>
              </a:lnSpc>
              <a:buNone/>
            </a:pPr>
            <a:endParaRPr lang="nl-BE" sz="2000" dirty="0">
              <a:latin typeface="Calibri" panose="020F0502020204030204" pitchFamily="34" charset="0"/>
              <a:ea typeface="Calibri" panose="020F0502020204030204" pitchFamily="34" charset="0"/>
              <a:cs typeface="Calibri" panose="020F0502020204030204" pitchFamily="34" charset="0"/>
            </a:endParaRPr>
          </a:p>
          <a:p>
            <a:pPr marL="0">
              <a:lnSpc>
                <a:spcPct val="100000"/>
              </a:lnSpc>
            </a:pPr>
            <a:r>
              <a:rPr lang="nl-BE" sz="2000" b="1" dirty="0">
                <a:solidFill>
                  <a:schemeClr val="accent2">
                    <a:lumMod val="75000"/>
                  </a:schemeClr>
                </a:solidFill>
                <a:latin typeface="Calibri" panose="020F0502020204030204" pitchFamily="34" charset="0"/>
                <a:ea typeface="Calibri" panose="020F0502020204030204" pitchFamily="34" charset="0"/>
                <a:cs typeface="Calibri" panose="020F0502020204030204" pitchFamily="34" charset="0"/>
              </a:rPr>
              <a:t>is</a:t>
            </a:r>
            <a:r>
              <a:rPr lang="nl-BE" sz="2000" b="1" dirty="0">
                <a:latin typeface="Calibri" panose="020F0502020204030204" pitchFamily="34" charset="0"/>
                <a:ea typeface="Calibri" panose="020F0502020204030204" pitchFamily="34" charset="0"/>
                <a:cs typeface="Calibri" panose="020F0502020204030204" pitchFamily="34" charset="0"/>
              </a:rPr>
              <a:t> </a:t>
            </a:r>
            <a:r>
              <a:rPr lang="nl-BE" sz="2000" b="1" dirty="0">
                <a:solidFill>
                  <a:schemeClr val="accent2">
                    <a:lumMod val="75000"/>
                  </a:schemeClr>
                </a:solidFill>
                <a:latin typeface="Calibri" panose="020F0502020204030204" pitchFamily="34" charset="0"/>
                <a:ea typeface="Calibri" panose="020F0502020204030204" pitchFamily="34" charset="0"/>
                <a:cs typeface="Calibri" panose="020F0502020204030204" pitchFamily="34" charset="0"/>
              </a:rPr>
              <a:t>van toepassing op</a:t>
            </a:r>
            <a:r>
              <a:rPr lang="nl-BE" sz="2000" dirty="0">
                <a:latin typeface="Calibri" panose="020F0502020204030204" pitchFamily="34" charset="0"/>
                <a:ea typeface="Calibri" panose="020F0502020204030204" pitchFamily="34" charset="0"/>
                <a:cs typeface="Calibri" panose="020F0502020204030204" pitchFamily="34" charset="0"/>
              </a:rPr>
              <a:t>:</a:t>
            </a:r>
          </a:p>
          <a:p>
            <a:pPr marL="504000" lvl="1" indent="-342900">
              <a:lnSpc>
                <a:spcPct val="100000"/>
              </a:lnSpc>
              <a:buFont typeface="Wingdings" panose="05000000000000000000" pitchFamily="2" charset="2"/>
              <a:buChar char="ü"/>
            </a:pPr>
            <a:r>
              <a:rPr lang="nl-BE" sz="2000" dirty="0">
                <a:latin typeface="Calibri" panose="020F0502020204030204" pitchFamily="34" charset="0"/>
                <a:ea typeface="Calibri" panose="020F0502020204030204" pitchFamily="34" charset="0"/>
                <a:cs typeface="Calibri" panose="020F0502020204030204" pitchFamily="34" charset="0"/>
              </a:rPr>
              <a:t>de elektronische getuigschriften die door de huisartsen worden verzonden</a:t>
            </a:r>
          </a:p>
          <a:p>
            <a:pPr marL="504000" lvl="1" indent="-342900">
              <a:lnSpc>
                <a:spcPct val="100000"/>
              </a:lnSpc>
              <a:buFont typeface="Wingdings" panose="05000000000000000000" pitchFamily="2" charset="2"/>
              <a:buChar char="ü"/>
            </a:pPr>
            <a:r>
              <a:rPr lang="nl-BE" sz="2000" dirty="0">
                <a:latin typeface="Calibri" panose="020F0502020204030204" pitchFamily="34" charset="0"/>
                <a:ea typeface="Calibri" panose="020F0502020204030204" pitchFamily="34" charset="0"/>
                <a:cs typeface="Calibri" panose="020F0502020204030204" pitchFamily="34" charset="0"/>
              </a:rPr>
              <a:t>de papieren getuigschriften door huisartsen opgesteld</a:t>
            </a:r>
          </a:p>
          <a:p>
            <a:pPr marL="504000" lvl="1" indent="-342900">
              <a:lnSpc>
                <a:spcPct val="100000"/>
              </a:lnSpc>
              <a:buFont typeface="Wingdings" panose="05000000000000000000" pitchFamily="2" charset="2"/>
              <a:buChar char="ü"/>
            </a:pPr>
            <a:r>
              <a:rPr lang="nl-BE" sz="2000" dirty="0">
                <a:latin typeface="Calibri" panose="020F0502020204030204" pitchFamily="34" charset="0"/>
                <a:ea typeface="Calibri" panose="020F0502020204030204" pitchFamily="34" charset="0"/>
                <a:cs typeface="Calibri" panose="020F0502020204030204" pitchFamily="34" charset="0"/>
              </a:rPr>
              <a:t>alle getuigschriften door artsen-specialisten, tandartsen en vroedkundigen opgesteld</a:t>
            </a:r>
          </a:p>
          <a:p>
            <a:pPr marL="0" indent="0">
              <a:buNone/>
            </a:pPr>
            <a:endParaRPr lang="en-GB" dirty="0"/>
          </a:p>
        </p:txBody>
      </p:sp>
      <p:pic>
        <p:nvPicPr>
          <p:cNvPr id="4" name="Afbeelding 3" descr="Afbeelding met Graphics, logo, grafische vormgeving, Lettertype&#10;&#10;Door AI gegenereerde inhoud is mogelijk onjuist.">
            <a:extLst>
              <a:ext uri="{FF2B5EF4-FFF2-40B4-BE49-F238E27FC236}">
                <a16:creationId xmlns:a16="http://schemas.microsoft.com/office/drawing/2014/main" id="{3BEEC17F-4697-4419-BB6B-5CEC361FC21D}"/>
              </a:ext>
            </a:extLst>
          </p:cNvPr>
          <p:cNvPicPr>
            <a:picLocks noChangeAspect="1"/>
          </p:cNvPicPr>
          <p:nvPr/>
        </p:nvPicPr>
        <p:blipFill>
          <a:blip r:embed="rId3"/>
          <a:stretch>
            <a:fillRect/>
          </a:stretch>
        </p:blipFill>
        <p:spPr>
          <a:xfrm>
            <a:off x="1" y="0"/>
            <a:ext cx="1219200" cy="939011"/>
          </a:xfrm>
          <a:prstGeom prst="rect">
            <a:avLst/>
          </a:prstGeom>
        </p:spPr>
      </p:pic>
    </p:spTree>
    <p:extLst>
      <p:ext uri="{BB962C8B-B14F-4D97-AF65-F5344CB8AC3E}">
        <p14:creationId xmlns:p14="http://schemas.microsoft.com/office/powerpoint/2010/main" val="3908042978"/>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84CABD2-1AEA-73E3-F71B-13B5149AF0CA}"/>
              </a:ext>
            </a:extLst>
          </p:cNvPr>
          <p:cNvSpPr>
            <a:spLocks noGrp="1"/>
          </p:cNvSpPr>
          <p:nvPr>
            <p:ph type="title"/>
          </p:nvPr>
        </p:nvSpPr>
        <p:spPr>
          <a:xfrm>
            <a:off x="838200" y="-914662"/>
            <a:ext cx="10515600" cy="1829323"/>
          </a:xfrm>
        </p:spPr>
        <p:txBody>
          <a:bodyPr/>
          <a:lstStyle/>
          <a:p>
            <a:r>
              <a:rPr lang="nl-BE" sz="2800" noProof="0"/>
              <a:t>11. Regionale arbeidsbemiddelingsdiensten</a:t>
            </a:r>
          </a:p>
        </p:txBody>
      </p:sp>
      <p:pic>
        <p:nvPicPr>
          <p:cNvPr id="5" name="Afbeelding 4">
            <a:extLst>
              <a:ext uri="{FF2B5EF4-FFF2-40B4-BE49-F238E27FC236}">
                <a16:creationId xmlns:a16="http://schemas.microsoft.com/office/drawing/2014/main" id="{F22AD8F4-F12B-8642-C801-BAF6DD97F9D9}"/>
              </a:ext>
            </a:extLst>
          </p:cNvPr>
          <p:cNvPicPr>
            <a:picLocks noChangeAspect="1"/>
          </p:cNvPicPr>
          <p:nvPr/>
        </p:nvPicPr>
        <p:blipFill>
          <a:blip r:embed="rId2"/>
          <a:stretch>
            <a:fillRect/>
          </a:stretch>
        </p:blipFill>
        <p:spPr>
          <a:xfrm>
            <a:off x="1561467" y="1054953"/>
            <a:ext cx="9069066" cy="5449060"/>
          </a:xfrm>
          <a:prstGeom prst="rect">
            <a:avLst/>
          </a:prstGeom>
        </p:spPr>
      </p:pic>
    </p:spTree>
    <p:extLst>
      <p:ext uri="{BB962C8B-B14F-4D97-AF65-F5344CB8AC3E}">
        <p14:creationId xmlns:p14="http://schemas.microsoft.com/office/powerpoint/2010/main" val="4111723109"/>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ijdelijke aanduiding voor inhoud 5">
            <a:extLst>
              <a:ext uri="{FF2B5EF4-FFF2-40B4-BE49-F238E27FC236}">
                <a16:creationId xmlns:a16="http://schemas.microsoft.com/office/drawing/2014/main" id="{55D57264-5ABE-8C7D-3869-10BEC85726A5}"/>
              </a:ext>
            </a:extLst>
          </p:cNvPr>
          <p:cNvGraphicFramePr>
            <a:graphicFrameLocks noGrp="1"/>
          </p:cNvGraphicFramePr>
          <p:nvPr>
            <p:ph sz="quarter" idx="13"/>
          </p:nvPr>
        </p:nvGraphicFramePr>
        <p:xfrm>
          <a:off x="914400" y="1012723"/>
          <a:ext cx="10652126" cy="5014354"/>
        </p:xfrm>
        <a:graphic>
          <a:graphicData uri="http://schemas.openxmlformats.org/drawingml/2006/table">
            <a:tbl>
              <a:tblPr firstRow="1" bandRow="1">
                <a:tableStyleId>{5C22544A-7EE6-4342-B048-85BDC9FD1C3A}</a:tableStyleId>
              </a:tblPr>
              <a:tblGrid>
                <a:gridCol w="5326063">
                  <a:extLst>
                    <a:ext uri="{9D8B030D-6E8A-4147-A177-3AD203B41FA5}">
                      <a16:colId xmlns:a16="http://schemas.microsoft.com/office/drawing/2014/main" val="590545321"/>
                    </a:ext>
                  </a:extLst>
                </a:gridCol>
                <a:gridCol w="5326063">
                  <a:extLst>
                    <a:ext uri="{9D8B030D-6E8A-4147-A177-3AD203B41FA5}">
                      <a16:colId xmlns:a16="http://schemas.microsoft.com/office/drawing/2014/main" val="1590188026"/>
                    </a:ext>
                  </a:extLst>
                </a:gridCol>
              </a:tblGrid>
              <a:tr h="658568">
                <a:tc>
                  <a:txBody>
                    <a:bodyPr/>
                    <a:lstStyle/>
                    <a:p>
                      <a:pPr algn="ctr"/>
                      <a:r>
                        <a:rPr lang="en-GB" b="1" i="1" dirty="0" err="1">
                          <a:solidFill>
                            <a:schemeClr val="accent2">
                              <a:lumMod val="75000"/>
                            </a:schemeClr>
                          </a:solidFill>
                          <a:latin typeface="Calibri" panose="020F0502020204030204" pitchFamily="34" charset="0"/>
                          <a:ea typeface="Calibri" panose="020F0502020204030204" pitchFamily="34" charset="0"/>
                          <a:cs typeface="Calibri" panose="020F0502020204030204" pitchFamily="34" charset="0"/>
                        </a:rPr>
                        <a:t>Verplichting</a:t>
                      </a:r>
                      <a:r>
                        <a:rPr lang="en-GB" b="1" i="1" dirty="0">
                          <a:solidFill>
                            <a:schemeClr val="accent2">
                              <a:lumMod val="75000"/>
                            </a:schemeClr>
                          </a:solidFill>
                          <a:latin typeface="Calibri" panose="020F0502020204030204" pitchFamily="34" charset="0"/>
                          <a:ea typeface="Calibri" panose="020F0502020204030204" pitchFamily="34" charset="0"/>
                          <a:cs typeface="Calibri" panose="020F0502020204030204" pitchFamily="34" charset="0"/>
                        </a:rPr>
                        <a:t> </a:t>
                      </a:r>
                      <a:r>
                        <a:rPr lang="en-GB" b="1" i="1" dirty="0" err="1">
                          <a:solidFill>
                            <a:schemeClr val="accent2">
                              <a:lumMod val="75000"/>
                            </a:schemeClr>
                          </a:solidFill>
                          <a:latin typeface="Calibri" panose="020F0502020204030204" pitchFamily="34" charset="0"/>
                          <a:ea typeface="Calibri" panose="020F0502020204030204" pitchFamily="34" charset="0"/>
                          <a:cs typeface="Calibri" panose="020F0502020204030204" pitchFamily="34" charset="0"/>
                        </a:rPr>
                        <a:t>voor</a:t>
                      </a:r>
                      <a:r>
                        <a:rPr lang="en-GB" b="1" i="1" dirty="0">
                          <a:solidFill>
                            <a:schemeClr val="accent2">
                              <a:lumMod val="75000"/>
                            </a:schemeClr>
                          </a:solidFill>
                          <a:latin typeface="Calibri" panose="020F0502020204030204" pitchFamily="34" charset="0"/>
                          <a:ea typeface="Calibri" panose="020F0502020204030204" pitchFamily="34" charset="0"/>
                          <a:cs typeface="Calibri" panose="020F0502020204030204" pitchFamily="34" charset="0"/>
                        </a:rPr>
                        <a:t> de </a:t>
                      </a:r>
                      <a:r>
                        <a:rPr lang="en-GB" b="1" i="1" dirty="0" err="1">
                          <a:solidFill>
                            <a:schemeClr val="accent2">
                              <a:lumMod val="75000"/>
                            </a:schemeClr>
                          </a:solidFill>
                          <a:latin typeface="Calibri" panose="020F0502020204030204" pitchFamily="34" charset="0"/>
                          <a:ea typeface="Calibri" panose="020F0502020204030204" pitchFamily="34" charset="0"/>
                          <a:cs typeface="Calibri" panose="020F0502020204030204" pitchFamily="34" charset="0"/>
                        </a:rPr>
                        <a:t>sociaal</a:t>
                      </a:r>
                      <a:r>
                        <a:rPr lang="en-GB" b="1" i="1" dirty="0">
                          <a:solidFill>
                            <a:schemeClr val="accent2">
                              <a:lumMod val="75000"/>
                            </a:schemeClr>
                          </a:solidFill>
                          <a:latin typeface="Calibri" panose="020F0502020204030204" pitchFamily="34" charset="0"/>
                          <a:ea typeface="Calibri" panose="020F0502020204030204" pitchFamily="34" charset="0"/>
                          <a:cs typeface="Calibri" panose="020F0502020204030204" pitchFamily="34" charset="0"/>
                        </a:rPr>
                        <a:t> </a:t>
                      </a:r>
                      <a:r>
                        <a:rPr lang="en-GB" b="1" i="1" dirty="0" err="1">
                          <a:solidFill>
                            <a:schemeClr val="accent2">
                              <a:lumMod val="75000"/>
                            </a:schemeClr>
                          </a:solidFill>
                          <a:latin typeface="Calibri" panose="020F0502020204030204" pitchFamily="34" charset="0"/>
                          <a:ea typeface="Calibri" panose="020F0502020204030204" pitchFamily="34" charset="0"/>
                          <a:cs typeface="Calibri" panose="020F0502020204030204" pitchFamily="34" charset="0"/>
                        </a:rPr>
                        <a:t>verzekerde</a:t>
                      </a:r>
                      <a:r>
                        <a:rPr lang="en-GB" b="1" i="1" dirty="0">
                          <a:solidFill>
                            <a:schemeClr val="accent2">
                              <a:lumMod val="75000"/>
                            </a:schemeClr>
                          </a:solidFill>
                          <a:latin typeface="Calibri" panose="020F0502020204030204" pitchFamily="34" charset="0"/>
                          <a:ea typeface="Calibri" panose="020F0502020204030204" pitchFamily="34" charset="0"/>
                          <a:cs typeface="Calibri" panose="020F0502020204030204" pitchFamily="34" charset="0"/>
                        </a:rPr>
                        <a:t> </a:t>
                      </a:r>
                    </a:p>
                  </a:txBody>
                  <a:tcPr>
                    <a:solidFill>
                      <a:schemeClr val="tx1">
                        <a:lumMod val="10000"/>
                        <a:lumOff val="90000"/>
                      </a:schemeClr>
                    </a:solidFill>
                  </a:tcPr>
                </a:tc>
                <a:tc>
                  <a:txBody>
                    <a:bodyPr/>
                    <a:lstStyle/>
                    <a:p>
                      <a:pPr algn="ctr"/>
                      <a:r>
                        <a:rPr lang="en-GB" i="1" dirty="0">
                          <a:solidFill>
                            <a:schemeClr val="accent2">
                              <a:lumMod val="75000"/>
                            </a:schemeClr>
                          </a:solidFill>
                          <a:latin typeface="Calibri" panose="020F0502020204030204" pitchFamily="34" charset="0"/>
                          <a:ea typeface="Calibri" panose="020F0502020204030204" pitchFamily="34" charset="0"/>
                          <a:cs typeface="Calibri" panose="020F0502020204030204" pitchFamily="34" charset="0"/>
                        </a:rPr>
                        <a:t>Responsabiliserende </a:t>
                      </a:r>
                      <a:r>
                        <a:rPr lang="en-GB" i="1" dirty="0" err="1">
                          <a:solidFill>
                            <a:schemeClr val="accent2">
                              <a:lumMod val="75000"/>
                            </a:schemeClr>
                          </a:solidFill>
                          <a:latin typeface="Calibri" panose="020F0502020204030204" pitchFamily="34" charset="0"/>
                          <a:ea typeface="Calibri" panose="020F0502020204030204" pitchFamily="34" charset="0"/>
                          <a:cs typeface="Calibri" panose="020F0502020204030204" pitchFamily="34" charset="0"/>
                        </a:rPr>
                        <a:t>maatregel</a:t>
                      </a:r>
                      <a:r>
                        <a:rPr lang="en-GB" i="1" dirty="0">
                          <a:solidFill>
                            <a:schemeClr val="accent2">
                              <a:lumMod val="75000"/>
                            </a:schemeClr>
                          </a:solidFill>
                          <a:latin typeface="Calibri" panose="020F0502020204030204" pitchFamily="34" charset="0"/>
                          <a:ea typeface="Calibri" panose="020F0502020204030204" pitchFamily="34" charset="0"/>
                          <a:cs typeface="Calibri" panose="020F0502020204030204" pitchFamily="34" charset="0"/>
                        </a:rPr>
                        <a:t> </a:t>
                      </a:r>
                      <a:r>
                        <a:rPr lang="en-GB" i="1" dirty="0" err="1">
                          <a:solidFill>
                            <a:schemeClr val="accent2">
                              <a:lumMod val="75000"/>
                            </a:schemeClr>
                          </a:solidFill>
                          <a:latin typeface="Calibri" panose="020F0502020204030204" pitchFamily="34" charset="0"/>
                          <a:ea typeface="Calibri" panose="020F0502020204030204" pitchFamily="34" charset="0"/>
                          <a:cs typeface="Calibri" panose="020F0502020204030204" pitchFamily="34" charset="0"/>
                        </a:rPr>
                        <a:t>bij</a:t>
                      </a:r>
                      <a:r>
                        <a:rPr lang="en-GB" i="1" dirty="0">
                          <a:solidFill>
                            <a:schemeClr val="accent2">
                              <a:lumMod val="75000"/>
                            </a:schemeClr>
                          </a:solidFill>
                          <a:latin typeface="Calibri" panose="020F0502020204030204" pitchFamily="34" charset="0"/>
                          <a:ea typeface="Calibri" panose="020F0502020204030204" pitchFamily="34" charset="0"/>
                          <a:cs typeface="Calibri" panose="020F0502020204030204" pitchFamily="34" charset="0"/>
                        </a:rPr>
                        <a:t> </a:t>
                      </a:r>
                      <a:r>
                        <a:rPr lang="en-GB" i="1" dirty="0" err="1">
                          <a:solidFill>
                            <a:schemeClr val="accent2">
                              <a:lumMod val="75000"/>
                            </a:schemeClr>
                          </a:solidFill>
                          <a:latin typeface="Calibri" panose="020F0502020204030204" pitchFamily="34" charset="0"/>
                          <a:ea typeface="Calibri" panose="020F0502020204030204" pitchFamily="34" charset="0"/>
                          <a:cs typeface="Calibri" panose="020F0502020204030204" pitchFamily="34" charset="0"/>
                        </a:rPr>
                        <a:t>niet-vervullen</a:t>
                      </a:r>
                      <a:r>
                        <a:rPr lang="en-GB" i="1" dirty="0">
                          <a:solidFill>
                            <a:schemeClr val="accent2">
                              <a:lumMod val="75000"/>
                            </a:schemeClr>
                          </a:solidFill>
                          <a:latin typeface="Calibri" panose="020F0502020204030204" pitchFamily="34" charset="0"/>
                          <a:ea typeface="Calibri" panose="020F0502020204030204" pitchFamily="34" charset="0"/>
                          <a:cs typeface="Calibri" panose="020F0502020204030204" pitchFamily="34" charset="0"/>
                        </a:rPr>
                        <a:t> </a:t>
                      </a:r>
                      <a:r>
                        <a:rPr lang="en-GB" i="1" dirty="0" err="1">
                          <a:solidFill>
                            <a:schemeClr val="accent2">
                              <a:lumMod val="75000"/>
                            </a:schemeClr>
                          </a:solidFill>
                          <a:latin typeface="Calibri" panose="020F0502020204030204" pitchFamily="34" charset="0"/>
                          <a:ea typeface="Calibri" panose="020F0502020204030204" pitchFamily="34" charset="0"/>
                          <a:cs typeface="Calibri" panose="020F0502020204030204" pitchFamily="34" charset="0"/>
                        </a:rPr>
                        <a:t>verplichting</a:t>
                      </a:r>
                      <a:r>
                        <a:rPr lang="en-GB" i="1" dirty="0">
                          <a:solidFill>
                            <a:schemeClr val="accent2">
                              <a:lumMod val="75000"/>
                            </a:schemeClr>
                          </a:solidFill>
                          <a:latin typeface="Calibri" panose="020F0502020204030204" pitchFamily="34" charset="0"/>
                          <a:ea typeface="Calibri" panose="020F0502020204030204" pitchFamily="34" charset="0"/>
                          <a:cs typeface="Calibri" panose="020F0502020204030204" pitchFamily="34" charset="0"/>
                        </a:rPr>
                        <a:t>?</a:t>
                      </a:r>
                    </a:p>
                  </a:txBody>
                  <a:tcPr>
                    <a:solidFill>
                      <a:schemeClr val="tx1">
                        <a:lumMod val="10000"/>
                        <a:lumOff val="90000"/>
                      </a:schemeClr>
                    </a:solidFill>
                  </a:tcPr>
                </a:tc>
                <a:extLst>
                  <a:ext uri="{0D108BD9-81ED-4DB2-BD59-A6C34878D82A}">
                    <a16:rowId xmlns:a16="http://schemas.microsoft.com/office/drawing/2014/main" val="1389957391"/>
                  </a:ext>
                </a:extLst>
              </a:tr>
              <a:tr h="2069786">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nl-NL" sz="1800" b="1" i="1" dirty="0">
                          <a:latin typeface="Calibri" panose="020F0502020204030204" pitchFamily="34" charset="0"/>
                          <a:ea typeface="Calibri" panose="020F0502020204030204" pitchFamily="34" charset="0"/>
                          <a:cs typeface="Calibri" panose="020F0502020204030204" pitchFamily="34" charset="0"/>
                        </a:rPr>
                        <a:t>Zich binnen veertien dagen na de doorverwijzing inschrijven bij de bevoegde dienst of instelling van de Gewesten en de Gemeenschappen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i="0" dirty="0">
                        <a:latin typeface="Calibri" panose="020F0502020204030204" pitchFamily="34" charset="0"/>
                        <a:ea typeface="Calibri" panose="020F0502020204030204" pitchFamily="34" charset="0"/>
                        <a:cs typeface="Calibri" panose="020F0502020204030204" pitchFamily="34" charset="0"/>
                      </a:endParaRPr>
                    </a:p>
                  </a:txBody>
                  <a:tcPr>
                    <a:solidFill>
                      <a:schemeClr val="accent3">
                        <a:lumMod val="20000"/>
                        <a:lumOff val="80000"/>
                      </a:schemeClr>
                    </a:solidFill>
                  </a:tcPr>
                </a:tc>
                <a:tc>
                  <a:txBody>
                    <a:bodyPr/>
                    <a:lstStyle/>
                    <a:p>
                      <a:pPr algn="ctr"/>
                      <a:r>
                        <a:rPr lang="en-GB" sz="1800" dirty="0">
                          <a:latin typeface="Calibri" panose="020F0502020204030204" pitchFamily="34" charset="0"/>
                          <a:ea typeface="Calibri" panose="020F0502020204030204" pitchFamily="34" charset="0"/>
                          <a:cs typeface="Calibri" panose="020F0502020204030204" pitchFamily="34" charset="0"/>
                        </a:rPr>
                        <a:t>Na </a:t>
                      </a:r>
                      <a:r>
                        <a:rPr lang="en-GB" sz="1800" dirty="0" err="1">
                          <a:latin typeface="Calibri" panose="020F0502020204030204" pitchFamily="34" charset="0"/>
                          <a:ea typeface="Calibri" panose="020F0502020204030204" pitchFamily="34" charset="0"/>
                          <a:cs typeface="Calibri" panose="020F0502020204030204" pitchFamily="34" charset="0"/>
                        </a:rPr>
                        <a:t>verwittiging</a:t>
                      </a:r>
                      <a:r>
                        <a:rPr lang="en-GB" sz="1800" dirty="0">
                          <a:latin typeface="Calibri" panose="020F0502020204030204" pitchFamily="34" charset="0"/>
                          <a:ea typeface="Calibri" panose="020F0502020204030204" pitchFamily="34" charset="0"/>
                          <a:cs typeface="Calibri" panose="020F0502020204030204" pitchFamily="34" charset="0"/>
                        </a:rPr>
                        <a:t>, </a:t>
                      </a:r>
                      <a:r>
                        <a:rPr lang="en-GB" sz="1800" dirty="0" err="1">
                          <a:latin typeface="Calibri" panose="020F0502020204030204" pitchFamily="34" charset="0"/>
                          <a:ea typeface="Calibri" panose="020F0502020204030204" pitchFamily="34" charset="0"/>
                          <a:cs typeface="Calibri" panose="020F0502020204030204" pitchFamily="34" charset="0"/>
                        </a:rPr>
                        <a:t>bij</a:t>
                      </a:r>
                      <a:r>
                        <a:rPr lang="en-GB" sz="1800" dirty="0">
                          <a:latin typeface="Calibri" panose="020F0502020204030204" pitchFamily="34" charset="0"/>
                          <a:ea typeface="Calibri" panose="020F0502020204030204" pitchFamily="34" charset="0"/>
                          <a:cs typeface="Calibri" panose="020F0502020204030204" pitchFamily="34" charset="0"/>
                        </a:rPr>
                        <a:t> </a:t>
                      </a:r>
                      <a:r>
                        <a:rPr lang="en-GB" sz="1800" dirty="0" err="1">
                          <a:latin typeface="Calibri" panose="020F0502020204030204" pitchFamily="34" charset="0"/>
                          <a:ea typeface="Calibri" panose="020F0502020204030204" pitchFamily="34" charset="0"/>
                          <a:cs typeface="Calibri" panose="020F0502020204030204" pitchFamily="34" charset="0"/>
                        </a:rPr>
                        <a:t>niet-inschrijving</a:t>
                      </a:r>
                      <a:r>
                        <a:rPr lang="en-GB" sz="1800" dirty="0">
                          <a:latin typeface="Calibri" panose="020F0502020204030204" pitchFamily="34" charset="0"/>
                          <a:ea typeface="Calibri" panose="020F0502020204030204" pitchFamily="34" charset="0"/>
                          <a:cs typeface="Calibri" panose="020F0502020204030204" pitchFamily="34" charset="0"/>
                        </a:rPr>
                        <a:t> </a:t>
                      </a:r>
                      <a:r>
                        <a:rPr lang="en-GB" sz="1800" dirty="0" err="1">
                          <a:latin typeface="Calibri" panose="020F0502020204030204" pitchFamily="34" charset="0"/>
                          <a:ea typeface="Calibri" panose="020F0502020204030204" pitchFamily="34" charset="0"/>
                          <a:cs typeface="Calibri" panose="020F0502020204030204" pitchFamily="34" charset="0"/>
                        </a:rPr>
                        <a:t>zonder</a:t>
                      </a:r>
                      <a:r>
                        <a:rPr lang="en-GB" sz="1800" dirty="0">
                          <a:latin typeface="Calibri" panose="020F0502020204030204" pitchFamily="34" charset="0"/>
                          <a:ea typeface="Calibri" panose="020F0502020204030204" pitchFamily="34" charset="0"/>
                          <a:cs typeface="Calibri" panose="020F0502020204030204" pitchFamily="34" charset="0"/>
                        </a:rPr>
                        <a:t> </a:t>
                      </a:r>
                      <a:r>
                        <a:rPr lang="en-GB" sz="1800" dirty="0" err="1">
                          <a:latin typeface="Calibri" panose="020F0502020204030204" pitchFamily="34" charset="0"/>
                          <a:ea typeface="Calibri" panose="020F0502020204030204" pitchFamily="34" charset="0"/>
                          <a:cs typeface="Calibri" panose="020F0502020204030204" pitchFamily="34" charset="0"/>
                        </a:rPr>
                        <a:t>geldige</a:t>
                      </a:r>
                      <a:r>
                        <a:rPr lang="en-GB" sz="1800" dirty="0">
                          <a:latin typeface="Calibri" panose="020F0502020204030204" pitchFamily="34" charset="0"/>
                          <a:ea typeface="Calibri" panose="020F0502020204030204" pitchFamily="34" charset="0"/>
                          <a:cs typeface="Calibri" panose="020F0502020204030204" pitchFamily="34" charset="0"/>
                        </a:rPr>
                        <a:t> </a:t>
                      </a:r>
                      <a:r>
                        <a:rPr lang="en-GB" sz="1800" dirty="0" err="1">
                          <a:latin typeface="Calibri" panose="020F0502020204030204" pitchFamily="34" charset="0"/>
                          <a:ea typeface="Calibri" panose="020F0502020204030204" pitchFamily="34" charset="0"/>
                          <a:cs typeface="Calibri" panose="020F0502020204030204" pitchFamily="34" charset="0"/>
                        </a:rPr>
                        <a:t>rechtvaardiging</a:t>
                      </a:r>
                      <a:endParaRPr lang="en-GB" sz="1800" dirty="0">
                        <a:latin typeface="Calibri" panose="020F0502020204030204" pitchFamily="34" charset="0"/>
                        <a:ea typeface="Calibri" panose="020F0502020204030204" pitchFamily="34" charset="0"/>
                        <a:cs typeface="Calibri" panose="020F0502020204030204" pitchFamily="34" charset="0"/>
                      </a:endParaRPr>
                    </a:p>
                    <a:p>
                      <a:endParaRPr lang="en-GB" dirty="0">
                        <a:latin typeface="Calibri" panose="020F0502020204030204" pitchFamily="34" charset="0"/>
                        <a:ea typeface="Calibri" panose="020F0502020204030204" pitchFamily="34" charset="0"/>
                        <a:cs typeface="Calibri" panose="020F0502020204030204" pitchFamily="34" charset="0"/>
                      </a:endParaRPr>
                    </a:p>
                    <a:p>
                      <a:endParaRPr lang="en-GB" dirty="0">
                        <a:latin typeface="Calibri" panose="020F0502020204030204" pitchFamily="34" charset="0"/>
                        <a:ea typeface="Calibri" panose="020F0502020204030204" pitchFamily="34" charset="0"/>
                        <a:cs typeface="Calibri" panose="020F0502020204030204" pitchFamily="34" charset="0"/>
                      </a:endParaRPr>
                    </a:p>
                    <a:p>
                      <a:pPr marL="0" indent="0" algn="ctr">
                        <a:buFont typeface="Wingdings" panose="05000000000000000000" pitchFamily="2" charset="2"/>
                        <a:buNone/>
                      </a:pPr>
                      <a:r>
                        <a:rPr lang="nl-NL" sz="1800" b="1" dirty="0">
                          <a:latin typeface="Calibri" panose="020F0502020204030204" pitchFamily="34" charset="0"/>
                          <a:ea typeface="Calibri" panose="020F0502020204030204" pitchFamily="34" charset="0"/>
                          <a:cs typeface="Calibri" panose="020F0502020204030204" pitchFamily="34" charset="0"/>
                        </a:rPr>
                        <a:t>vermindering van het dagbedrag van de </a:t>
                      </a:r>
                    </a:p>
                    <a:p>
                      <a:pPr marL="0" indent="0" algn="ctr">
                        <a:buFont typeface="Wingdings" panose="05000000000000000000" pitchFamily="2" charset="2"/>
                        <a:buNone/>
                      </a:pPr>
                      <a:r>
                        <a:rPr lang="nl-NL" sz="1800" b="1" dirty="0">
                          <a:latin typeface="Calibri" panose="020F0502020204030204" pitchFamily="34" charset="0"/>
                          <a:ea typeface="Calibri" panose="020F0502020204030204" pitchFamily="34" charset="0"/>
                          <a:cs typeface="Calibri" panose="020F0502020204030204" pitchFamily="34" charset="0"/>
                        </a:rPr>
                        <a:t>uitkeringen met 10% </a:t>
                      </a:r>
                    </a:p>
                    <a:p>
                      <a:pPr marL="0" indent="0" algn="ctr">
                        <a:buFont typeface="Wingdings" panose="05000000000000000000" pitchFamily="2" charset="2"/>
                        <a:buNone/>
                      </a:pPr>
                      <a:r>
                        <a:rPr lang="nl-NL" sz="1800" dirty="0">
                          <a:latin typeface="Calibri" panose="020F0502020204030204" pitchFamily="34" charset="0"/>
                          <a:ea typeface="Calibri" panose="020F0502020204030204" pitchFamily="34" charset="0"/>
                          <a:cs typeface="Calibri" panose="020F0502020204030204" pitchFamily="34" charset="0"/>
                        </a:rPr>
                        <a:t>(tot effectieve inschrijving)</a:t>
                      </a:r>
                    </a:p>
                  </a:txBody>
                  <a:tcPr>
                    <a:solidFill>
                      <a:schemeClr val="accent3">
                        <a:lumMod val="20000"/>
                        <a:lumOff val="80000"/>
                      </a:schemeClr>
                    </a:solidFill>
                  </a:tcPr>
                </a:tc>
                <a:extLst>
                  <a:ext uri="{0D108BD9-81ED-4DB2-BD59-A6C34878D82A}">
                    <a16:rowId xmlns:a16="http://schemas.microsoft.com/office/drawing/2014/main" val="4114680936"/>
                  </a:ext>
                </a:extLst>
              </a:tr>
              <a:tr h="2069786">
                <a:tc>
                  <a:txBody>
                    <a:bodyPr/>
                    <a:lstStyle/>
                    <a:p>
                      <a:pPr algn="ctr"/>
                      <a:r>
                        <a:rPr lang="nl-NL" b="1" i="1" dirty="0">
                          <a:latin typeface="Calibri" panose="020F0502020204030204" pitchFamily="34" charset="0"/>
                          <a:ea typeface="Calibri" panose="020F0502020204030204" pitchFamily="34" charset="0"/>
                          <a:cs typeface="Calibri" panose="020F0502020204030204" pitchFamily="34" charset="0"/>
                        </a:rPr>
                        <a:t>Aanwezigheid op contactmoment bij de begeleider van de bevoegde dienst of instelling van de Gewesten en de Gemeenschappen of van een partner van deze dienst of instelling </a:t>
                      </a:r>
                    </a:p>
                    <a:p>
                      <a:endParaRPr lang="en-GB" dirty="0">
                        <a:latin typeface="Calibri" panose="020F0502020204030204" pitchFamily="34" charset="0"/>
                        <a:ea typeface="Calibri" panose="020F0502020204030204" pitchFamily="34" charset="0"/>
                        <a:cs typeface="Calibri" panose="020F0502020204030204" pitchFamily="34" charset="0"/>
                      </a:endParaRPr>
                    </a:p>
                  </a:txBody>
                  <a:tcPr>
                    <a:solidFill>
                      <a:schemeClr val="accent3">
                        <a:lumMod val="40000"/>
                        <a:lumOff val="60000"/>
                      </a:schemeClr>
                    </a:solidFill>
                  </a:tcPr>
                </a:tc>
                <a:tc>
                  <a:txBody>
                    <a:bodyPr/>
                    <a:lstStyle/>
                    <a:p>
                      <a:pPr algn="ctr"/>
                      <a:r>
                        <a:rPr lang="nl-NL" dirty="0">
                          <a:latin typeface="Calibri" panose="020F0502020204030204" pitchFamily="34" charset="0"/>
                          <a:ea typeface="Calibri" panose="020F0502020204030204" pitchFamily="34" charset="0"/>
                          <a:cs typeface="Calibri" panose="020F0502020204030204" pitchFamily="34" charset="0"/>
                        </a:rPr>
                        <a:t>Na verwittiging, bij nieuwe afwezigheid zonder geldige rechtvaardiging</a:t>
                      </a:r>
                    </a:p>
                    <a:p>
                      <a:endParaRPr lang="nl-NL" dirty="0">
                        <a:latin typeface="Calibri" panose="020F0502020204030204" pitchFamily="34" charset="0"/>
                        <a:ea typeface="Calibri" panose="020F0502020204030204" pitchFamily="34" charset="0"/>
                        <a:cs typeface="Calibri" panose="020F0502020204030204" pitchFamily="34" charset="0"/>
                      </a:endParaRPr>
                    </a:p>
                    <a:p>
                      <a:endParaRPr lang="nl-NL" dirty="0">
                        <a:latin typeface="Calibri" panose="020F0502020204030204" pitchFamily="34" charset="0"/>
                        <a:ea typeface="Calibri" panose="020F0502020204030204" pitchFamily="34" charset="0"/>
                        <a:cs typeface="Calibri" panose="020F0502020204030204" pitchFamily="34" charset="0"/>
                      </a:endParaRPr>
                    </a:p>
                    <a:p>
                      <a:pPr algn="ctr"/>
                      <a:r>
                        <a:rPr lang="nl-NL" b="1" dirty="0">
                          <a:latin typeface="Calibri" panose="020F0502020204030204" pitchFamily="34" charset="0"/>
                          <a:ea typeface="Calibri" panose="020F0502020204030204" pitchFamily="34" charset="0"/>
                          <a:cs typeface="Calibri" panose="020F0502020204030204" pitchFamily="34" charset="0"/>
                        </a:rPr>
                        <a:t>vermindering van het dagbedrag van de            uitkeringen met 10% </a:t>
                      </a:r>
                    </a:p>
                    <a:p>
                      <a:pPr algn="ctr"/>
                      <a:r>
                        <a:rPr lang="nl-NL" dirty="0">
                          <a:latin typeface="Calibri" panose="020F0502020204030204" pitchFamily="34" charset="0"/>
                          <a:ea typeface="Calibri" panose="020F0502020204030204" pitchFamily="34" charset="0"/>
                          <a:cs typeface="Calibri" panose="020F0502020204030204" pitchFamily="34" charset="0"/>
                        </a:rPr>
                        <a:t>(tot actie door de sociaal verzekerde)</a:t>
                      </a:r>
                    </a:p>
                    <a:p>
                      <a:endParaRPr lang="en-GB" dirty="0">
                        <a:latin typeface="Calibri" panose="020F0502020204030204" pitchFamily="34" charset="0"/>
                        <a:ea typeface="Calibri" panose="020F0502020204030204" pitchFamily="34" charset="0"/>
                        <a:cs typeface="Calibri" panose="020F0502020204030204" pitchFamily="34" charset="0"/>
                      </a:endParaRPr>
                    </a:p>
                  </a:txBody>
                  <a:tcPr>
                    <a:solidFill>
                      <a:schemeClr val="accent3">
                        <a:lumMod val="40000"/>
                        <a:lumOff val="60000"/>
                      </a:schemeClr>
                    </a:solidFill>
                  </a:tcPr>
                </a:tc>
                <a:extLst>
                  <a:ext uri="{0D108BD9-81ED-4DB2-BD59-A6C34878D82A}">
                    <a16:rowId xmlns:a16="http://schemas.microsoft.com/office/drawing/2014/main" val="1825467316"/>
                  </a:ext>
                </a:extLst>
              </a:tr>
            </a:tbl>
          </a:graphicData>
        </a:graphic>
      </p:graphicFrame>
      <p:sp>
        <p:nvSpPr>
          <p:cNvPr id="3" name="Pijl: omlaag 2">
            <a:extLst>
              <a:ext uri="{FF2B5EF4-FFF2-40B4-BE49-F238E27FC236}">
                <a16:creationId xmlns:a16="http://schemas.microsoft.com/office/drawing/2014/main" id="{8D7B6ABA-042E-D5FE-0C91-68A9CB51DCCA}"/>
              </a:ext>
            </a:extLst>
          </p:cNvPr>
          <p:cNvSpPr/>
          <p:nvPr/>
        </p:nvSpPr>
        <p:spPr>
          <a:xfrm>
            <a:off x="8485238" y="2300748"/>
            <a:ext cx="1120877" cy="530942"/>
          </a:xfrm>
          <a:prstGeom prst="downArrow">
            <a:avLst/>
          </a:prstGeom>
          <a:solidFill>
            <a:schemeClr val="accent2">
              <a:lumMod val="75000"/>
            </a:schemeClr>
          </a:solidFill>
          <a:ln>
            <a:solidFill>
              <a:schemeClr val="accent2">
                <a:lumMod val="75000"/>
              </a:schemeClr>
            </a:solidFill>
          </a:ln>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25AAD5">
                  <a:lumMod val="75000"/>
                </a:srgbClr>
              </a:solidFill>
              <a:effectLst/>
              <a:uLnTx/>
              <a:uFillTx/>
              <a:latin typeface="Aptos Light"/>
              <a:ea typeface="+mn-ea"/>
              <a:cs typeface="+mn-cs"/>
            </a:endParaRPr>
          </a:p>
        </p:txBody>
      </p:sp>
      <p:sp>
        <p:nvSpPr>
          <p:cNvPr id="4" name="Pijl: omlaag 3">
            <a:extLst>
              <a:ext uri="{FF2B5EF4-FFF2-40B4-BE49-F238E27FC236}">
                <a16:creationId xmlns:a16="http://schemas.microsoft.com/office/drawing/2014/main" id="{DB46238A-58D5-6636-1F1D-1BC7113882F5}"/>
              </a:ext>
            </a:extLst>
          </p:cNvPr>
          <p:cNvSpPr/>
          <p:nvPr/>
        </p:nvSpPr>
        <p:spPr>
          <a:xfrm>
            <a:off x="8485238" y="4355689"/>
            <a:ext cx="1219201" cy="530941"/>
          </a:xfrm>
          <a:prstGeom prst="downArrow">
            <a:avLst/>
          </a:prstGeom>
          <a:solidFill>
            <a:schemeClr val="accent2">
              <a:lumMod val="75000"/>
            </a:schemeClr>
          </a:solidFill>
          <a:ln>
            <a:solidFill>
              <a:schemeClr val="accent3">
                <a:lumMod val="75000"/>
              </a:schemeClr>
            </a:solidFill>
          </a:ln>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ptos Light"/>
              <a:ea typeface="+mn-ea"/>
              <a:cs typeface="+mn-cs"/>
            </a:endParaRPr>
          </a:p>
        </p:txBody>
      </p:sp>
      <p:pic>
        <p:nvPicPr>
          <p:cNvPr id="5" name="Afbeelding 4" descr="Afbeelding met Graphics, logo, grafische vormgeving, Lettertype&#10;&#10;Door AI gegenereerde inhoud is mogelijk onjuist.">
            <a:extLst>
              <a:ext uri="{FF2B5EF4-FFF2-40B4-BE49-F238E27FC236}">
                <a16:creationId xmlns:a16="http://schemas.microsoft.com/office/drawing/2014/main" id="{46F5652C-3E84-61CB-6FB0-FED4647D9A60}"/>
              </a:ext>
            </a:extLst>
          </p:cNvPr>
          <p:cNvPicPr>
            <a:picLocks noChangeAspect="1"/>
          </p:cNvPicPr>
          <p:nvPr/>
        </p:nvPicPr>
        <p:blipFill>
          <a:blip r:embed="rId2"/>
          <a:stretch>
            <a:fillRect/>
          </a:stretch>
        </p:blipFill>
        <p:spPr>
          <a:xfrm>
            <a:off x="1" y="0"/>
            <a:ext cx="1219200" cy="939011"/>
          </a:xfrm>
          <a:prstGeom prst="rect">
            <a:avLst/>
          </a:prstGeom>
        </p:spPr>
      </p:pic>
      <p:sp>
        <p:nvSpPr>
          <p:cNvPr id="2" name="Rechthoek 1">
            <a:extLst>
              <a:ext uri="{FF2B5EF4-FFF2-40B4-BE49-F238E27FC236}">
                <a16:creationId xmlns:a16="http://schemas.microsoft.com/office/drawing/2014/main" id="{F6FB369B-5F64-4062-DDC1-B85B8C485448}"/>
              </a:ext>
            </a:extLst>
          </p:cNvPr>
          <p:cNvSpPr/>
          <p:nvPr/>
        </p:nvSpPr>
        <p:spPr>
          <a:xfrm>
            <a:off x="11130116" y="2910349"/>
            <a:ext cx="658761" cy="393290"/>
          </a:xfrm>
          <a:prstGeom prst="rect">
            <a:avLst/>
          </a:prstGeom>
        </p:spPr>
        <p:style>
          <a:lnRef idx="1">
            <a:schemeClr val="accent2"/>
          </a:lnRef>
          <a:fillRef idx="2">
            <a:schemeClr val="accent2"/>
          </a:fillRef>
          <a:effectRef idx="1">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srgbClr val="131313"/>
                </a:solidFill>
                <a:effectLst/>
                <a:uLnTx/>
                <a:uFillTx/>
                <a:latin typeface="Calibri" panose="020F0502020204030204" pitchFamily="34" charset="0"/>
                <a:ea typeface="Calibri" panose="020F0502020204030204" pitchFamily="34" charset="0"/>
                <a:cs typeface="Calibri" panose="020F0502020204030204" pitchFamily="34" charset="0"/>
              </a:rPr>
              <a:t>NIEUW</a:t>
            </a:r>
          </a:p>
        </p:txBody>
      </p:sp>
      <p:sp>
        <p:nvSpPr>
          <p:cNvPr id="7" name="Rechthoek 6">
            <a:extLst>
              <a:ext uri="{FF2B5EF4-FFF2-40B4-BE49-F238E27FC236}">
                <a16:creationId xmlns:a16="http://schemas.microsoft.com/office/drawing/2014/main" id="{DFF2405B-C31C-19F4-9096-5E461FA7039A}"/>
              </a:ext>
            </a:extLst>
          </p:cNvPr>
          <p:cNvSpPr/>
          <p:nvPr/>
        </p:nvSpPr>
        <p:spPr>
          <a:xfrm>
            <a:off x="11130116" y="4719485"/>
            <a:ext cx="658761" cy="393290"/>
          </a:xfrm>
          <a:prstGeom prst="rect">
            <a:avLst/>
          </a:prstGeom>
        </p:spPr>
        <p:style>
          <a:lnRef idx="1">
            <a:schemeClr val="accent2"/>
          </a:lnRef>
          <a:fillRef idx="2">
            <a:schemeClr val="accent2"/>
          </a:fillRef>
          <a:effectRef idx="1">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srgbClr val="131313"/>
                </a:solidFill>
                <a:effectLst/>
                <a:uLnTx/>
                <a:uFillTx/>
                <a:latin typeface="Calibri" panose="020F0502020204030204" pitchFamily="34" charset="0"/>
                <a:ea typeface="Calibri" panose="020F0502020204030204" pitchFamily="34" charset="0"/>
                <a:cs typeface="Calibri" panose="020F0502020204030204" pitchFamily="34" charset="0"/>
              </a:rPr>
              <a:t>NIEUW</a:t>
            </a:r>
          </a:p>
        </p:txBody>
      </p:sp>
      <p:sp>
        <p:nvSpPr>
          <p:cNvPr id="9" name="Rechthoek 8">
            <a:extLst>
              <a:ext uri="{FF2B5EF4-FFF2-40B4-BE49-F238E27FC236}">
                <a16:creationId xmlns:a16="http://schemas.microsoft.com/office/drawing/2014/main" id="{468F8682-B8F0-FFBD-B10C-3E90CFCC0464}"/>
              </a:ext>
            </a:extLst>
          </p:cNvPr>
          <p:cNvSpPr/>
          <p:nvPr/>
        </p:nvSpPr>
        <p:spPr>
          <a:xfrm rot="19579783">
            <a:off x="5605492" y="2716933"/>
            <a:ext cx="1167944" cy="530942"/>
          </a:xfrm>
          <a:prstGeom prst="rect">
            <a:avLst/>
          </a:prstGeom>
          <a:solidFill>
            <a:schemeClr val="bg2">
              <a:lumMod val="75000"/>
            </a:schemeClr>
          </a:solidFill>
        </p:spPr>
        <p:style>
          <a:lnRef idx="1">
            <a:schemeClr val="accent3"/>
          </a:lnRef>
          <a:fillRef idx="2">
            <a:schemeClr val="accent3"/>
          </a:fillRef>
          <a:effectRef idx="1">
            <a:schemeClr val="accent3"/>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err="1">
                <a:ln>
                  <a:noFill/>
                </a:ln>
                <a:solidFill>
                  <a:srgbClr val="FF0000"/>
                </a:solidFill>
                <a:effectLst/>
                <a:uLnTx/>
                <a:uFillTx/>
                <a:latin typeface="Calibri" panose="020F0502020204030204" pitchFamily="34" charset="0"/>
                <a:ea typeface="Calibri" panose="020F0502020204030204" pitchFamily="34" charset="0"/>
                <a:cs typeface="Calibri" panose="020F0502020204030204" pitchFamily="34" charset="0"/>
              </a:rPr>
              <a:t>ontwerp</a:t>
            </a:r>
            <a:endParaRPr kumimoji="0" lang="en-GB" sz="1800" b="1" i="0" u="none" strike="noStrike" kern="1200" cap="none" spc="0" normalizeH="0" baseline="0" noProof="0" dirty="0">
              <a:ln>
                <a:noFill/>
              </a:ln>
              <a:solidFill>
                <a:srgbClr val="FF0000"/>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10" name="Rechthoek 9">
            <a:extLst>
              <a:ext uri="{FF2B5EF4-FFF2-40B4-BE49-F238E27FC236}">
                <a16:creationId xmlns:a16="http://schemas.microsoft.com/office/drawing/2014/main" id="{B7D5781A-7CC3-F200-43A9-37B00D4079B6}"/>
              </a:ext>
            </a:extLst>
          </p:cNvPr>
          <p:cNvSpPr/>
          <p:nvPr/>
        </p:nvSpPr>
        <p:spPr>
          <a:xfrm rot="19579783">
            <a:off x="5845776" y="4713938"/>
            <a:ext cx="1145227" cy="506460"/>
          </a:xfrm>
          <a:prstGeom prst="rect">
            <a:avLst/>
          </a:prstGeom>
          <a:solidFill>
            <a:schemeClr val="bg2">
              <a:lumMod val="75000"/>
            </a:schemeClr>
          </a:solidFill>
        </p:spPr>
        <p:style>
          <a:lnRef idx="1">
            <a:schemeClr val="accent3"/>
          </a:lnRef>
          <a:fillRef idx="2">
            <a:schemeClr val="accent3"/>
          </a:fillRef>
          <a:effectRef idx="1">
            <a:schemeClr val="accent3"/>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err="1">
                <a:ln>
                  <a:noFill/>
                </a:ln>
                <a:solidFill>
                  <a:srgbClr val="FF0000"/>
                </a:solidFill>
                <a:effectLst/>
                <a:uLnTx/>
                <a:uFillTx/>
                <a:latin typeface="Calibri" panose="020F0502020204030204" pitchFamily="34" charset="0"/>
                <a:ea typeface="Calibri" panose="020F0502020204030204" pitchFamily="34" charset="0"/>
                <a:cs typeface="Calibri" panose="020F0502020204030204" pitchFamily="34" charset="0"/>
              </a:rPr>
              <a:t>ontwerp</a:t>
            </a:r>
            <a:endParaRPr kumimoji="0" lang="en-GB" sz="1800" b="1" i="0" u="none" strike="noStrike" kern="1200" cap="none" spc="0" normalizeH="0" baseline="0" noProof="0" dirty="0">
              <a:ln>
                <a:noFill/>
              </a:ln>
              <a:solidFill>
                <a:srgbClr val="FF0000"/>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89821147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Espace réservé pour une image  12" descr="Résultat d’images pour CHRISTOPHE DEJOURSD">
            <a:extLst>
              <a:ext uri="{FF2B5EF4-FFF2-40B4-BE49-F238E27FC236}">
                <a16:creationId xmlns:a16="http://schemas.microsoft.com/office/drawing/2014/main" id="{1BAB3EF6-CA9C-24B3-47D5-AA872C564988}"/>
              </a:ext>
            </a:extLst>
          </p:cNvPr>
          <p:cNvPicPr>
            <a:picLocks noGrp="1" noChangeAspect="1"/>
          </p:cNvPicPr>
          <p:nvPr>
            <p:ph type="pic" sz="quarter" idx="11"/>
          </p:nvPr>
        </p:nvPicPr>
        <p:blipFill>
          <a:blip r:embed="rId3"/>
          <a:srcRect l="5577" r="5577"/>
          <a:stretch/>
        </p:blipFill>
        <p:spPr>
          <a:xfrm>
            <a:off x="586503" y="2781029"/>
            <a:ext cx="1797268" cy="1347951"/>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
        <p:nvSpPr>
          <p:cNvPr id="11" name="Titre 10"/>
          <p:cNvSpPr>
            <a:spLocks noGrp="1"/>
          </p:cNvSpPr>
          <p:nvPr>
            <p:ph type="title"/>
          </p:nvPr>
        </p:nvSpPr>
        <p:spPr/>
        <p:txBody>
          <a:bodyPr>
            <a:normAutofit/>
          </a:bodyPr>
          <a:lstStyle/>
          <a:p>
            <a:r>
              <a:rPr lang="nl-BE" sz="2800" noProof="0"/>
              <a:t>5.1.a. </a:t>
            </a:r>
            <a:r>
              <a:rPr lang="nl-BE" sz="2800" noProof="0">
                <a:solidFill>
                  <a:srgbClr val="1E699D"/>
                </a:solidFill>
                <a:latin typeface="Futura Medium"/>
              </a:rPr>
              <a:t>De evoluties in de arbeidswereld</a:t>
            </a:r>
            <a:endParaRPr lang="nl-BE" sz="2800" noProof="0"/>
          </a:p>
        </p:txBody>
      </p:sp>
      <p:sp>
        <p:nvSpPr>
          <p:cNvPr id="12" name="Espace réservé du numéro de diapositive 11"/>
          <p:cNvSpPr>
            <a:spLocks noGrp="1"/>
          </p:cNvSpPr>
          <p:nvPr>
            <p:ph type="sldNum" sz="quarter" idx="10"/>
          </p:nvPr>
        </p:nvSpPr>
        <p:spPr>
          <a:xfrm>
            <a:off x="11024689" y="6492875"/>
            <a:ext cx="844039" cy="36512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FCF0D27-783A-4A41-A067-B898C8DC56C7}" type="slidenum">
              <a:rPr kumimoji="0" lang="nl-BE" sz="1200" b="0" i="0" u="none" strike="noStrike" kern="1200" cap="none" spc="0" normalizeH="0" baseline="0" noProof="0" smtClean="0">
                <a:ln>
                  <a:noFill/>
                </a:ln>
                <a:solidFill>
                  <a:srgbClr val="1E699D">
                    <a:lumMod val="50000"/>
                    <a:lumOff val="50000"/>
                  </a:srgb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14</a:t>
            </a:fld>
            <a:endParaRPr kumimoji="0" lang="nl-BE" sz="1200" b="0" i="0" u="none" strike="noStrike" kern="1200" cap="none" spc="0" normalizeH="0" baseline="0" noProof="0">
              <a:ln>
                <a:noFill/>
              </a:ln>
              <a:solidFill>
                <a:srgbClr val="1E699D">
                  <a:lumMod val="50000"/>
                  <a:lumOff val="50000"/>
                </a:srgbClr>
              </a:solidFill>
              <a:effectLst/>
              <a:uLnTx/>
              <a:uFillTx/>
              <a:latin typeface="Calibri"/>
              <a:ea typeface="+mn-ea"/>
              <a:cs typeface="+mn-cs"/>
            </a:endParaRPr>
          </a:p>
        </p:txBody>
      </p:sp>
      <p:graphicFrame>
        <p:nvGraphicFramePr>
          <p:cNvPr id="18" name="Espace réservé du contenu 2">
            <a:extLst>
              <a:ext uri="{FF2B5EF4-FFF2-40B4-BE49-F238E27FC236}">
                <a16:creationId xmlns:a16="http://schemas.microsoft.com/office/drawing/2014/main" id="{2997999F-F07C-31F9-EE10-3901AD3BAA17}"/>
              </a:ext>
            </a:extLst>
          </p:cNvPr>
          <p:cNvGraphicFramePr>
            <a:graphicFrameLocks/>
          </p:cNvGraphicFramePr>
          <p:nvPr>
            <p:extLst>
              <p:ext uri="{D42A27DB-BD31-4B8C-83A1-F6EECF244321}">
                <p14:modId xmlns:p14="http://schemas.microsoft.com/office/powerpoint/2010/main" val="1265124319"/>
              </p:ext>
            </p:extLst>
          </p:nvPr>
        </p:nvGraphicFramePr>
        <p:xfrm>
          <a:off x="3564128" y="1057708"/>
          <a:ext cx="8303490" cy="5568771"/>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21" name="Image 20"/>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94987" y="5997445"/>
            <a:ext cx="1510178" cy="763573"/>
          </a:xfrm>
          <a:prstGeom prst="rect">
            <a:avLst/>
          </a:prstGeom>
        </p:spPr>
      </p:pic>
      <p:grpSp>
        <p:nvGrpSpPr>
          <p:cNvPr id="4" name="Groupe 14">
            <a:extLst>
              <a:ext uri="{FF2B5EF4-FFF2-40B4-BE49-F238E27FC236}">
                <a16:creationId xmlns:a16="http://schemas.microsoft.com/office/drawing/2014/main" id="{99385D1A-6EF8-5A66-5FEF-AD5908BA2D5C}"/>
              </a:ext>
            </a:extLst>
          </p:cNvPr>
          <p:cNvGrpSpPr/>
          <p:nvPr/>
        </p:nvGrpSpPr>
        <p:grpSpPr>
          <a:xfrm>
            <a:off x="237335" y="1058298"/>
            <a:ext cx="3226826" cy="782791"/>
            <a:chOff x="-131952" y="-46320"/>
            <a:chExt cx="6735642" cy="2532550"/>
          </a:xfrm>
        </p:grpSpPr>
        <p:sp>
          <p:nvSpPr>
            <p:cNvPr id="5" name="Rectangle à coins arrondis 15">
              <a:extLst>
                <a:ext uri="{FF2B5EF4-FFF2-40B4-BE49-F238E27FC236}">
                  <a16:creationId xmlns:a16="http://schemas.microsoft.com/office/drawing/2014/main" id="{F64D30F5-FBC1-15E0-199A-2D049CF51FF9}"/>
                </a:ext>
              </a:extLst>
            </p:cNvPr>
            <p:cNvSpPr/>
            <p:nvPr/>
          </p:nvSpPr>
          <p:spPr>
            <a:xfrm>
              <a:off x="-63143" y="-46320"/>
              <a:ext cx="6666833" cy="2532550"/>
            </a:xfrm>
            <a:prstGeom prst="roundRect">
              <a:avLst/>
            </a:prstGeom>
            <a:solidFill>
              <a:srgbClr val="F0F8CA"/>
            </a:solidFill>
            <a:ln>
              <a:solidFill>
                <a:srgbClr val="F0F8CA"/>
              </a:solidFill>
            </a:ln>
          </p:spPr>
          <p:style>
            <a:lnRef idx="0">
              <a:schemeClr val="lt1">
                <a:hueOff val="0"/>
                <a:satOff val="0"/>
                <a:lumOff val="0"/>
                <a:alphaOff val="0"/>
              </a:schemeClr>
            </a:lnRef>
            <a:fillRef idx="3">
              <a:schemeClr val="accent5">
                <a:hueOff val="0"/>
                <a:satOff val="0"/>
                <a:lumOff val="0"/>
                <a:alphaOff val="0"/>
              </a:schemeClr>
            </a:fillRef>
            <a:effectRef idx="2">
              <a:schemeClr val="accent5">
                <a:hueOff val="0"/>
                <a:satOff val="0"/>
                <a:lumOff val="0"/>
                <a:alphaOff val="0"/>
              </a:schemeClr>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BE" sz="1800" b="0" i="0" u="none" strike="noStrike" kern="1200" cap="none" spc="0" normalizeH="0" baseline="0" noProof="0">
                <a:ln>
                  <a:noFill/>
                </a:ln>
                <a:solidFill>
                  <a:srgbClr val="FFFFFF"/>
                </a:solidFill>
                <a:effectLst/>
                <a:uLnTx/>
                <a:uFillTx/>
                <a:latin typeface="Calibri"/>
                <a:ea typeface="+mn-ea"/>
                <a:cs typeface="+mn-cs"/>
              </a:endParaRPr>
            </a:p>
          </p:txBody>
        </p:sp>
        <p:sp>
          <p:nvSpPr>
            <p:cNvPr id="6" name="ZoneTexte 16">
              <a:extLst>
                <a:ext uri="{FF2B5EF4-FFF2-40B4-BE49-F238E27FC236}">
                  <a16:creationId xmlns:a16="http://schemas.microsoft.com/office/drawing/2014/main" id="{3C0B40E6-588F-5C10-8E5F-8C93DFC07B66}"/>
                </a:ext>
              </a:extLst>
            </p:cNvPr>
            <p:cNvSpPr txBox="1"/>
            <p:nvPr/>
          </p:nvSpPr>
          <p:spPr>
            <a:xfrm>
              <a:off x="-131952" y="631083"/>
              <a:ext cx="6294232" cy="117775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90500" tIns="190500" rIns="190500" bIns="190500" numCol="1" spcCol="127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BE" sz="1600" b="0" i="0" u="none" strike="noStrike" kern="1200" cap="none" spc="0" normalizeH="0" baseline="0" noProof="0">
                  <a:ln>
                    <a:noFill/>
                  </a:ln>
                  <a:solidFill>
                    <a:srgbClr val="002060"/>
                  </a:solidFill>
                  <a:effectLst/>
                  <a:uLnTx/>
                  <a:uFillTx/>
                  <a:latin typeface="Calibri"/>
                  <a:ea typeface="+mn-ea"/>
                  <a:cs typeface="+mn-cs"/>
                </a:rPr>
                <a:t>Christophe Dejours is psychiater, psychoanalist en arbeidsspecialist</a:t>
              </a:r>
            </a:p>
          </p:txBody>
        </p:sp>
      </p:grpSp>
      <p:grpSp>
        <p:nvGrpSpPr>
          <p:cNvPr id="7" name="Groupe 14">
            <a:extLst>
              <a:ext uri="{FF2B5EF4-FFF2-40B4-BE49-F238E27FC236}">
                <a16:creationId xmlns:a16="http://schemas.microsoft.com/office/drawing/2014/main" id="{B8ECE353-4146-3434-D1BF-D8D900E91AAA}"/>
              </a:ext>
            </a:extLst>
          </p:cNvPr>
          <p:cNvGrpSpPr/>
          <p:nvPr/>
        </p:nvGrpSpPr>
        <p:grpSpPr>
          <a:xfrm>
            <a:off x="253817" y="1919577"/>
            <a:ext cx="3193862" cy="782791"/>
            <a:chOff x="-2398" y="-2832688"/>
            <a:chExt cx="6666833" cy="2532550"/>
          </a:xfrm>
          <a:solidFill>
            <a:srgbClr val="F0F8CA"/>
          </a:solidFill>
        </p:grpSpPr>
        <p:sp>
          <p:nvSpPr>
            <p:cNvPr id="8" name="Rectangle à coins arrondis 15">
              <a:extLst>
                <a:ext uri="{FF2B5EF4-FFF2-40B4-BE49-F238E27FC236}">
                  <a16:creationId xmlns:a16="http://schemas.microsoft.com/office/drawing/2014/main" id="{94B96EAB-5E54-FDC3-1E61-850ABF0B8094}"/>
                </a:ext>
              </a:extLst>
            </p:cNvPr>
            <p:cNvSpPr/>
            <p:nvPr/>
          </p:nvSpPr>
          <p:spPr>
            <a:xfrm>
              <a:off x="-2398" y="-2832688"/>
              <a:ext cx="6666833" cy="2532550"/>
            </a:xfrm>
            <a:prstGeom prst="roundRect">
              <a:avLst/>
            </a:prstGeom>
            <a:grpFill/>
          </p:spPr>
          <p:style>
            <a:lnRef idx="0">
              <a:schemeClr val="lt1">
                <a:hueOff val="0"/>
                <a:satOff val="0"/>
                <a:lumOff val="0"/>
                <a:alphaOff val="0"/>
              </a:schemeClr>
            </a:lnRef>
            <a:fillRef idx="3">
              <a:schemeClr val="accent5">
                <a:hueOff val="0"/>
                <a:satOff val="0"/>
                <a:lumOff val="0"/>
                <a:alphaOff val="0"/>
              </a:schemeClr>
            </a:fillRef>
            <a:effectRef idx="2">
              <a:schemeClr val="accent5">
                <a:hueOff val="0"/>
                <a:satOff val="0"/>
                <a:lumOff val="0"/>
                <a:alphaOff val="0"/>
              </a:schemeClr>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BE" sz="1800" b="0" i="0" u="none" strike="noStrike" kern="1200" cap="none" spc="0" normalizeH="0" baseline="0" noProof="0">
                <a:ln>
                  <a:noFill/>
                </a:ln>
                <a:solidFill>
                  <a:srgbClr val="FFFFFF"/>
                </a:solidFill>
                <a:effectLst/>
                <a:uLnTx/>
                <a:uFillTx/>
                <a:latin typeface="Calibri"/>
                <a:ea typeface="+mn-ea"/>
                <a:cs typeface="+mn-cs"/>
              </a:endParaRPr>
            </a:p>
          </p:txBody>
        </p:sp>
        <p:sp>
          <p:nvSpPr>
            <p:cNvPr id="9" name="ZoneTexte 16">
              <a:extLst>
                <a:ext uri="{FF2B5EF4-FFF2-40B4-BE49-F238E27FC236}">
                  <a16:creationId xmlns:a16="http://schemas.microsoft.com/office/drawing/2014/main" id="{B2751E4C-D052-047B-7229-D626F920DDEA}"/>
                </a:ext>
              </a:extLst>
            </p:cNvPr>
            <p:cNvSpPr txBox="1"/>
            <p:nvPr/>
          </p:nvSpPr>
          <p:spPr>
            <a:xfrm>
              <a:off x="-2398" y="-2155285"/>
              <a:ext cx="6666833" cy="1177750"/>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190500" tIns="190500" rIns="190500" bIns="190500" numCol="1" spcCol="127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BE" sz="1600" b="0" i="0" u="none" strike="noStrike" kern="1200" cap="none" spc="0" normalizeH="0" baseline="0" noProof="0">
                  <a:ln>
                    <a:noFill/>
                  </a:ln>
                  <a:solidFill>
                    <a:srgbClr val="002060"/>
                  </a:solidFill>
                  <a:effectLst/>
                  <a:uLnTx/>
                  <a:uFillTx/>
                  <a:latin typeface="Calibri"/>
                  <a:ea typeface="+mn-ea"/>
                  <a:cs typeface="+mn-cs"/>
                </a:rPr>
                <a:t>Arbeidspsychodynamiek is de studie van de psychologische effecten van werk op individuen</a:t>
              </a:r>
            </a:p>
          </p:txBody>
        </p:sp>
      </p:grpSp>
      <p:sp>
        <p:nvSpPr>
          <p:cNvPr id="2" name="Rechthoek 1">
            <a:extLst>
              <a:ext uri="{FF2B5EF4-FFF2-40B4-BE49-F238E27FC236}">
                <a16:creationId xmlns:a16="http://schemas.microsoft.com/office/drawing/2014/main" id="{5E3A650F-4ED6-0A1D-4589-B0C134968A2B}"/>
              </a:ext>
            </a:extLst>
          </p:cNvPr>
          <p:cNvSpPr>
            <a:spLocks noGrp="1" noRot="1" noMove="1" noResize="1" noEditPoints="1" noAdjustHandles="1" noChangeArrowheads="1" noChangeShapeType="1"/>
          </p:cNvSpPr>
          <p:nvPr/>
        </p:nvSpPr>
        <p:spPr>
          <a:xfrm>
            <a:off x="72736" y="5770740"/>
            <a:ext cx="2192482" cy="987136"/>
          </a:xfrm>
          <a:prstGeom prst="rect">
            <a:avLst/>
          </a:prstGeom>
          <a:solidFill>
            <a:schemeClr val="bg1"/>
          </a:solidFill>
          <a:ln>
            <a:solidFill>
              <a:schemeClr val="bg1"/>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BE" sz="1800" b="0" i="0" u="none" strike="noStrike" kern="1200" cap="none" spc="0" normalizeH="0" baseline="0" noProof="0">
              <a:ln>
                <a:noFill/>
              </a:ln>
              <a:solidFill>
                <a:srgbClr val="FFFFFF"/>
              </a:solidFill>
              <a:effectLst/>
              <a:uLnTx/>
              <a:uFillTx/>
              <a:latin typeface="Calibri"/>
              <a:ea typeface="+mn-ea"/>
              <a:cs typeface="+mn-cs"/>
            </a:endParaRPr>
          </a:p>
        </p:txBody>
      </p:sp>
    </p:spTree>
    <p:extLst>
      <p:ext uri="{BB962C8B-B14F-4D97-AF65-F5344CB8AC3E}">
        <p14:creationId xmlns:p14="http://schemas.microsoft.com/office/powerpoint/2010/main" val="203879756"/>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hoek 1">
            <a:extLst>
              <a:ext uri="{FF2B5EF4-FFF2-40B4-BE49-F238E27FC236}">
                <a16:creationId xmlns:a16="http://schemas.microsoft.com/office/drawing/2014/main" id="{2E2F9B00-B4A2-2018-0BEF-A030A6F0340B}"/>
              </a:ext>
            </a:extLst>
          </p:cNvPr>
          <p:cNvSpPr>
            <a:spLocks noGrp="1" noRot="1" noMove="1" noResize="1" noEditPoints="1" noAdjustHandles="1" noChangeArrowheads="1" noChangeShapeType="1"/>
          </p:cNvSpPr>
          <p:nvPr/>
        </p:nvSpPr>
        <p:spPr>
          <a:xfrm>
            <a:off x="72736" y="5770740"/>
            <a:ext cx="2192482" cy="987136"/>
          </a:xfrm>
          <a:prstGeom prst="rect">
            <a:avLst/>
          </a:prstGeom>
          <a:solidFill>
            <a:schemeClr val="bg1"/>
          </a:solidFill>
          <a:ln>
            <a:solidFill>
              <a:schemeClr val="bg1"/>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nl-BE" noProof="0"/>
          </a:p>
        </p:txBody>
      </p:sp>
      <p:sp>
        <p:nvSpPr>
          <p:cNvPr id="6" name="Tijdelijke aanduiding voor tekst 5">
            <a:extLst>
              <a:ext uri="{FF2B5EF4-FFF2-40B4-BE49-F238E27FC236}">
                <a16:creationId xmlns:a16="http://schemas.microsoft.com/office/drawing/2014/main" id="{766814DF-4DEA-2860-2878-63B6355579F2}"/>
              </a:ext>
            </a:extLst>
          </p:cNvPr>
          <p:cNvSpPr>
            <a:spLocks noGrp="1"/>
          </p:cNvSpPr>
          <p:nvPr>
            <p:ph idx="1"/>
          </p:nvPr>
        </p:nvSpPr>
        <p:spPr/>
        <p:txBody>
          <a:bodyPr>
            <a:normAutofit lnSpcReduction="10000"/>
          </a:bodyPr>
          <a:lstStyle/>
          <a:p>
            <a:pPr marL="342900" indent="-342900">
              <a:buFont typeface="Arial" panose="020B0604020202020204" pitchFamily="34" charset="0"/>
              <a:buChar char="•"/>
            </a:pPr>
            <a:r>
              <a:rPr lang="nl-BE" sz="1800" noProof="0">
                <a:solidFill>
                  <a:srgbClr val="1E699D"/>
                </a:solidFill>
                <a:latin typeface="Calibri" panose="020F0502020204030204" pitchFamily="34" charset="0"/>
                <a:cs typeface="Calibri" panose="020F0502020204030204" pitchFamily="34" charset="0"/>
              </a:rPr>
              <a:t>Decretale opdracht als extern verzelfstandigd agentschap (Vlaanderen): </a:t>
            </a:r>
          </a:p>
          <a:p>
            <a:pPr marL="881063" lvl="1" indent="-342900">
              <a:buClr>
                <a:schemeClr val="tx1"/>
              </a:buClr>
              <a:buFont typeface="Wingdings" panose="05000000000000000000" pitchFamily="2" charset="2"/>
              <a:buChar char="Ø"/>
            </a:pPr>
            <a:r>
              <a:rPr lang="nl-BE" sz="1800" noProof="0">
                <a:latin typeface="Calibri" panose="020F0502020204030204" pitchFamily="34" charset="0"/>
                <a:cs typeface="Calibri" panose="020F0502020204030204" pitchFamily="34" charset="0"/>
              </a:rPr>
              <a:t>Werkzoekenden helpen door arbeidsbemiddeling, begeleiding en opleiding voor duurzame loopbanen.</a:t>
            </a:r>
          </a:p>
          <a:p>
            <a:pPr marL="881063" lvl="1" indent="-342900">
              <a:buClr>
                <a:schemeClr val="tx1"/>
              </a:buClr>
              <a:buFont typeface="Wingdings" panose="05000000000000000000" pitchFamily="2" charset="2"/>
              <a:buChar char="Ø"/>
            </a:pPr>
            <a:r>
              <a:rPr lang="nl-BE" sz="1800" noProof="0">
                <a:latin typeface="Calibri" panose="020F0502020204030204" pitchFamily="34" charset="0"/>
                <a:cs typeface="Calibri" panose="020F0502020204030204" pitchFamily="34" charset="0"/>
              </a:rPr>
              <a:t>Werkgevers ondersteunen bij het vinden van talent en om vacatures in te vullen.</a:t>
            </a:r>
          </a:p>
          <a:p>
            <a:pPr marL="881063" lvl="1" indent="-342900">
              <a:buClr>
                <a:schemeClr val="tx1"/>
              </a:buClr>
              <a:buFont typeface="Wingdings" panose="05000000000000000000" pitchFamily="2" charset="2"/>
              <a:buChar char="Ø"/>
            </a:pPr>
            <a:r>
              <a:rPr lang="nl-BE" sz="1800" noProof="0">
                <a:latin typeface="Calibri" panose="020F0502020204030204" pitchFamily="34" charset="0"/>
                <a:cs typeface="Calibri" panose="020F0502020204030204" pitchFamily="34" charset="0"/>
              </a:rPr>
              <a:t> De beschikbaarheid van verplicht ingeschreven werkzoekenden met een werkloosheidsuitkering controleren.</a:t>
            </a:r>
          </a:p>
          <a:p>
            <a:pPr marL="342900" indent="-342900">
              <a:buFont typeface="Arial" panose="020B0604020202020204" pitchFamily="34" charset="0"/>
              <a:buChar char="•"/>
            </a:pPr>
            <a:r>
              <a:rPr lang="nl-BE" sz="1800" noProof="0">
                <a:solidFill>
                  <a:srgbClr val="1E699D"/>
                </a:solidFill>
                <a:latin typeface="Calibri" panose="020F0502020204030204" pitchFamily="34" charset="0"/>
                <a:cs typeface="Calibri" panose="020F0502020204030204" pitchFamily="34" charset="0"/>
              </a:rPr>
              <a:t>VDAB dienstverlening richting normaal economisch circuit: </a:t>
            </a:r>
          </a:p>
          <a:p>
            <a:pPr marL="881063" lvl="1" indent="-342900">
              <a:buClr>
                <a:srgbClr val="1E699D"/>
              </a:buClr>
              <a:buFont typeface="Wingdings" panose="05000000000000000000" pitchFamily="2" charset="2"/>
              <a:buChar char="Ø"/>
            </a:pPr>
            <a:r>
              <a:rPr lang="nl-BE" sz="1800" noProof="0">
                <a:latin typeface="Calibri" panose="020F0502020204030204" pitchFamily="34" charset="0"/>
                <a:cs typeface="Calibri" panose="020F0502020204030204" pitchFamily="34" charset="0"/>
              </a:rPr>
              <a:t>(Gespecialiseerde) oriëntering, Sollicitatie-ondersteuning, Intensieve/gespecialiseerde bemiddeling, </a:t>
            </a:r>
            <a:r>
              <a:rPr lang="nl-BE" sz="1800" noProof="0" err="1">
                <a:latin typeface="Calibri" panose="020F0502020204030204" pitchFamily="34" charset="0"/>
                <a:cs typeface="Calibri" panose="020F0502020204030204" pitchFamily="34" charset="0"/>
              </a:rPr>
              <a:t>Jobhunting</a:t>
            </a:r>
            <a:r>
              <a:rPr lang="nl-BE" sz="1800" noProof="0">
                <a:latin typeface="Calibri" panose="020F0502020204030204" pitchFamily="34" charset="0"/>
                <a:cs typeface="Calibri" panose="020F0502020204030204" pitchFamily="34" charset="0"/>
              </a:rPr>
              <a:t>, Competentieversterking via (online) opleiding of werkplekleren, Trajecten richting zelfstandig ondernemen, Lokale partnerschappen (Europa WSE), </a:t>
            </a:r>
            <a:r>
              <a:rPr lang="nl-BE" sz="1800" noProof="0" err="1">
                <a:latin typeface="Calibri" panose="020F0502020204030204" pitchFamily="34" charset="0"/>
                <a:cs typeface="Calibri" panose="020F0502020204030204" pitchFamily="34" charset="0"/>
              </a:rPr>
              <a:t>Tewerkstellingsondersteunende</a:t>
            </a:r>
            <a:r>
              <a:rPr lang="nl-BE" sz="1800" noProof="0">
                <a:latin typeface="Calibri" panose="020F0502020204030204" pitchFamily="34" charset="0"/>
                <a:cs typeface="Calibri" panose="020F0502020204030204" pitchFamily="34" charset="0"/>
              </a:rPr>
              <a:t> maatregelen ( vb. arbeidspostaanpassingen, tolken) , Advies individueel maatwerk (loon- met al dan niet begeleidingspremie)</a:t>
            </a:r>
          </a:p>
          <a:p>
            <a:pPr marL="342900" indent="-342900">
              <a:buFont typeface="Arial" panose="020B0604020202020204" pitchFamily="34" charset="0"/>
              <a:buChar char="•"/>
            </a:pPr>
            <a:r>
              <a:rPr lang="nl-BE" sz="1800" noProof="0">
                <a:solidFill>
                  <a:srgbClr val="1E699D"/>
                </a:solidFill>
                <a:latin typeface="Calibri" panose="020F0502020204030204" pitchFamily="34" charset="0"/>
                <a:cs typeface="Calibri" panose="020F0502020204030204" pitchFamily="34" charset="0"/>
              </a:rPr>
              <a:t>VDAB dienstverlening (nog) niet richting betaald werk: </a:t>
            </a:r>
          </a:p>
          <a:p>
            <a:pPr marL="881063" lvl="1" indent="-342900">
              <a:buClr>
                <a:srgbClr val="1E699D"/>
              </a:buClr>
              <a:buFont typeface="Wingdings" panose="05000000000000000000" pitchFamily="2" charset="2"/>
              <a:buChar char="Ø"/>
            </a:pPr>
            <a:r>
              <a:rPr lang="nl-BE" sz="1800" noProof="0">
                <a:latin typeface="Calibri" panose="020F0502020204030204" pitchFamily="34" charset="0"/>
                <a:cs typeface="Calibri" panose="020F0502020204030204" pitchFamily="34" charset="0"/>
              </a:rPr>
              <a:t>Activeringstrajecten, Arbeidsmatige activiteiten in de sociale economie, Lokale partnerschappen (Europa WSE), Advies welzijn (doorverwijzen naar ge</a:t>
            </a:r>
            <a:r>
              <a:rPr lang="nl-BE" sz="1800" i="1" noProof="0">
                <a:solidFill>
                  <a:srgbClr val="1E699D"/>
                </a:solidFill>
                <a:latin typeface="Calibri" panose="020F0502020204030204" pitchFamily="34" charset="0"/>
                <a:cs typeface="Calibri" panose="020F0502020204030204" pitchFamily="34" charset="0"/>
              </a:rPr>
              <a:t>ïntegreerd breed onthaal)</a:t>
            </a:r>
          </a:p>
          <a:p>
            <a:pPr>
              <a:buClr>
                <a:srgbClr val="1E699D"/>
              </a:buClr>
            </a:pPr>
            <a:r>
              <a:rPr lang="nl-BE" sz="1800" noProof="0">
                <a:solidFill>
                  <a:srgbClr val="1E699D"/>
                </a:solidFill>
                <a:latin typeface="Calibri" panose="020F0502020204030204" pitchFamily="34" charset="0"/>
                <a:cs typeface="Calibri" panose="020F0502020204030204" pitchFamily="34" charset="0"/>
              </a:rPr>
              <a:t>Schrijf je in bij VDAB. Dit kan op drie manieren: 1. online via </a:t>
            </a:r>
            <a:r>
              <a:rPr lang="nl-BE" sz="1800" noProof="0">
                <a:solidFill>
                  <a:srgbClr val="1E699D"/>
                </a:solidFill>
                <a:latin typeface="Calibri" panose="020F0502020204030204" pitchFamily="34" charset="0"/>
                <a:cs typeface="Calibri" panose="020F0502020204030204" pitchFamily="34" charset="0"/>
                <a:hlinkClick r:id="rId3"/>
              </a:rPr>
              <a:t>www.vdab.be</a:t>
            </a:r>
            <a:r>
              <a:rPr lang="nl-BE" sz="1800" noProof="0">
                <a:solidFill>
                  <a:srgbClr val="1E699D"/>
                </a:solidFill>
                <a:latin typeface="Calibri" panose="020F0502020204030204" pitchFamily="34" charset="0"/>
                <a:cs typeface="Calibri" panose="020F0502020204030204" pitchFamily="34" charset="0"/>
              </a:rPr>
              <a:t>, 2. bel gratis naar 0800 30 700, 3. ga langs bij één van de VDAB-kantoren.</a:t>
            </a:r>
          </a:p>
        </p:txBody>
      </p:sp>
      <p:sp>
        <p:nvSpPr>
          <p:cNvPr id="5" name="Titel 4">
            <a:extLst>
              <a:ext uri="{FF2B5EF4-FFF2-40B4-BE49-F238E27FC236}">
                <a16:creationId xmlns:a16="http://schemas.microsoft.com/office/drawing/2014/main" id="{49A4C4CD-A5BD-1140-546D-96CE8CB3B3B6}"/>
              </a:ext>
            </a:extLst>
          </p:cNvPr>
          <p:cNvSpPr>
            <a:spLocks noGrp="1"/>
          </p:cNvSpPr>
          <p:nvPr>
            <p:ph type="title"/>
          </p:nvPr>
        </p:nvSpPr>
        <p:spPr/>
        <p:txBody>
          <a:bodyPr>
            <a:normAutofit/>
          </a:bodyPr>
          <a:lstStyle/>
          <a:p>
            <a:r>
              <a:rPr lang="nl-BE" sz="2800" noProof="0">
                <a:latin typeface="Futura Medium"/>
              </a:rPr>
              <a:t>11.1</a:t>
            </a:r>
            <a:r>
              <a:rPr lang="nl-BE" sz="2800" noProof="0">
                <a:solidFill>
                  <a:srgbClr val="1E699D"/>
                </a:solidFill>
                <a:latin typeface="Futura Medium"/>
              </a:rPr>
              <a:t>. VDAB</a:t>
            </a:r>
            <a:endParaRPr lang="nl-BE" sz="2400" noProof="0"/>
          </a:p>
        </p:txBody>
      </p:sp>
      <p:sp>
        <p:nvSpPr>
          <p:cNvPr id="4" name="Tijdelijke aanduiding voor dianummer 3">
            <a:extLst>
              <a:ext uri="{FF2B5EF4-FFF2-40B4-BE49-F238E27FC236}">
                <a16:creationId xmlns:a16="http://schemas.microsoft.com/office/drawing/2014/main" id="{F5931157-794E-07C5-52FB-D944EDF487C1}"/>
              </a:ext>
            </a:extLst>
          </p:cNvPr>
          <p:cNvSpPr>
            <a:spLocks noGrp="1"/>
          </p:cNvSpPr>
          <p:nvPr>
            <p:ph type="sldNum" sz="quarter" idx="10"/>
          </p:nvPr>
        </p:nvSpPr>
        <p:spPr>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7C6CCC6-2BE5-4E42-96A4-D1E8E81A3D8E}" type="slidenum">
              <a:rPr kumimoji="0" lang="nl-BE" sz="1200" b="0" i="0" u="none" strike="noStrike" kern="1200" cap="none" spc="0" normalizeH="0" baseline="0" noProof="0" smtClean="0">
                <a:ln>
                  <a:noFill/>
                </a:ln>
                <a:solidFill>
                  <a:srgbClr val="1E699D">
                    <a:lumMod val="50000"/>
                    <a:lumOff val="50000"/>
                  </a:srgb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140</a:t>
            </a:fld>
            <a:endParaRPr kumimoji="0" lang="nl-BE" sz="1200" b="0" i="0" u="none" strike="noStrike" kern="1200" cap="none" spc="0" normalizeH="0" baseline="0" noProof="0">
              <a:ln>
                <a:noFill/>
              </a:ln>
              <a:solidFill>
                <a:srgbClr val="1E699D">
                  <a:lumMod val="50000"/>
                  <a:lumOff val="50000"/>
                </a:srgbClr>
              </a:solidFill>
              <a:effectLst/>
              <a:uLnTx/>
              <a:uFillTx/>
              <a:latin typeface="Calibri"/>
              <a:ea typeface="+mn-ea"/>
              <a:cs typeface="+mn-cs"/>
            </a:endParaRPr>
          </a:p>
        </p:txBody>
      </p:sp>
      <p:pic>
        <p:nvPicPr>
          <p:cNvPr id="8" name="Afbeelding 7">
            <a:extLst>
              <a:ext uri="{FF2B5EF4-FFF2-40B4-BE49-F238E27FC236}">
                <a16:creationId xmlns:a16="http://schemas.microsoft.com/office/drawing/2014/main" id="{2D922A65-6FAF-5E6F-3746-E4A079DD6463}"/>
              </a:ext>
            </a:extLst>
          </p:cNvPr>
          <p:cNvPicPr>
            <a:picLocks noChangeAspect="1"/>
          </p:cNvPicPr>
          <p:nvPr/>
        </p:nvPicPr>
        <p:blipFill>
          <a:blip r:embed="rId4"/>
          <a:stretch>
            <a:fillRect/>
          </a:stretch>
        </p:blipFill>
        <p:spPr>
          <a:xfrm>
            <a:off x="10568244" y="141494"/>
            <a:ext cx="1400370" cy="838317"/>
          </a:xfrm>
          <a:prstGeom prst="rect">
            <a:avLst/>
          </a:prstGeom>
        </p:spPr>
      </p:pic>
    </p:spTree>
    <p:extLst>
      <p:ext uri="{BB962C8B-B14F-4D97-AF65-F5344CB8AC3E}">
        <p14:creationId xmlns:p14="http://schemas.microsoft.com/office/powerpoint/2010/main" val="2089556714"/>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hthoek 4">
            <a:extLst>
              <a:ext uri="{FF2B5EF4-FFF2-40B4-BE49-F238E27FC236}">
                <a16:creationId xmlns:a16="http://schemas.microsoft.com/office/drawing/2014/main" id="{AB128E7D-FE01-F79F-6D1D-D7E9153D2EB9}"/>
              </a:ext>
            </a:extLst>
          </p:cNvPr>
          <p:cNvSpPr>
            <a:spLocks noGrp="1" noRot="1" noMove="1" noResize="1" noEditPoints="1" noAdjustHandles="1" noChangeArrowheads="1" noChangeShapeType="1"/>
          </p:cNvSpPr>
          <p:nvPr/>
        </p:nvSpPr>
        <p:spPr>
          <a:xfrm>
            <a:off x="72736" y="5770740"/>
            <a:ext cx="2192482" cy="987136"/>
          </a:xfrm>
          <a:prstGeom prst="rect">
            <a:avLst/>
          </a:prstGeom>
          <a:solidFill>
            <a:schemeClr val="bg1"/>
          </a:solidFill>
          <a:ln>
            <a:solidFill>
              <a:schemeClr val="bg1"/>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nl-BE" noProof="0"/>
          </a:p>
        </p:txBody>
      </p:sp>
      <p:sp>
        <p:nvSpPr>
          <p:cNvPr id="2" name="Tijdelijke aanduiding voor inhoud 1">
            <a:extLst>
              <a:ext uri="{FF2B5EF4-FFF2-40B4-BE49-F238E27FC236}">
                <a16:creationId xmlns:a16="http://schemas.microsoft.com/office/drawing/2014/main" id="{30634048-7974-9E93-BFA9-11BBDD645B1A}"/>
              </a:ext>
            </a:extLst>
          </p:cNvPr>
          <p:cNvSpPr>
            <a:spLocks noGrp="1"/>
          </p:cNvSpPr>
          <p:nvPr>
            <p:ph idx="1"/>
          </p:nvPr>
        </p:nvSpPr>
        <p:spPr>
          <a:xfrm>
            <a:off x="837179" y="994363"/>
            <a:ext cx="10591396" cy="4869273"/>
          </a:xfrm>
        </p:spPr>
        <p:txBody>
          <a:bodyPr/>
          <a:lstStyle/>
          <a:p>
            <a:pPr indent="-342900"/>
            <a:r>
              <a:rPr lang="nl-BE" sz="1800" noProof="0">
                <a:solidFill>
                  <a:srgbClr val="1E699D"/>
                </a:solidFill>
                <a:latin typeface="Calibri" panose="020F0502020204030204" pitchFamily="34" charset="0"/>
                <a:cs typeface="Calibri" panose="020F0502020204030204" pitchFamily="34" charset="0"/>
              </a:rPr>
              <a:t>Publieke partner voor werkzoekenden en werkgevers in Brussel</a:t>
            </a:r>
          </a:p>
          <a:p>
            <a:pPr indent="-342900"/>
            <a:r>
              <a:rPr lang="nl-BE" sz="1800" u="sng" noProof="0">
                <a:solidFill>
                  <a:srgbClr val="1E699D"/>
                </a:solidFill>
                <a:latin typeface="Calibri" panose="020F0502020204030204" pitchFamily="34" charset="0"/>
                <a:cs typeface="Calibri" panose="020F0502020204030204" pitchFamily="34" charset="0"/>
              </a:rPr>
              <a:t>Algemene begeleidingsdiensten</a:t>
            </a:r>
            <a:r>
              <a:rPr lang="nl-BE" sz="1800" noProof="0">
                <a:solidFill>
                  <a:srgbClr val="1E699D"/>
                </a:solidFill>
                <a:latin typeface="Calibri" panose="020F0502020204030204" pitchFamily="34" charset="0"/>
                <a:cs typeface="Calibri" panose="020F0502020204030204" pitchFamily="34" charset="0"/>
              </a:rPr>
              <a:t>: Agentschappen voor werk​, Contact Center​, Beroepenpunt</a:t>
            </a:r>
          </a:p>
          <a:p>
            <a:pPr indent="-342900" fontAlgn="base"/>
            <a:r>
              <a:rPr lang="nl-BE" sz="1800" u="sng" noProof="0">
                <a:solidFill>
                  <a:srgbClr val="1E699D"/>
                </a:solidFill>
                <a:latin typeface="Calibri" panose="020F0502020204030204" pitchFamily="34" charset="0"/>
                <a:cs typeface="Calibri" panose="020F0502020204030204" pitchFamily="34" charset="0"/>
              </a:rPr>
              <a:t>Gespecialiseerde begeleidingsdiensten</a:t>
            </a:r>
            <a:r>
              <a:rPr lang="nl-BE" sz="1800" noProof="0">
                <a:solidFill>
                  <a:srgbClr val="1E699D"/>
                </a:solidFill>
                <a:latin typeface="Calibri" panose="020F0502020204030204" pitchFamily="34" charset="0"/>
                <a:cs typeface="Calibri" panose="020F0502020204030204" pitchFamily="34" charset="0"/>
              </a:rPr>
              <a:t>: Dienst re-integratie van de sociaal verzekerden van het RIZIV, Sociale consultatie : publiek BSD – Niet </a:t>
            </a:r>
            <a:r>
              <a:rPr lang="nl-BE" sz="1800" noProof="0" err="1">
                <a:solidFill>
                  <a:srgbClr val="1E699D"/>
                </a:solidFill>
                <a:latin typeface="Calibri" panose="020F0502020204030204" pitchFamily="34" charset="0"/>
                <a:cs typeface="Calibri" panose="020F0502020204030204" pitchFamily="34" charset="0"/>
              </a:rPr>
              <a:t>toeleidbaren</a:t>
            </a:r>
            <a:r>
              <a:rPr lang="nl-BE" sz="1800" noProof="0">
                <a:solidFill>
                  <a:srgbClr val="1E699D"/>
                </a:solidFill>
                <a:latin typeface="Calibri" panose="020F0502020204030204" pitchFamily="34" charset="0"/>
                <a:cs typeface="Calibri" panose="020F0502020204030204" pitchFamily="34" charset="0"/>
              </a:rPr>
              <a:t>​, Begeleiding Actief Zoeken naar Werk (LW)​, Dienst Handicap-Werk​, Dienst Inclusie </a:t>
            </a:r>
          </a:p>
          <a:p>
            <a:pPr indent="-342900" fontAlgn="base"/>
            <a:r>
              <a:rPr lang="nl-BE" sz="1800" noProof="0">
                <a:solidFill>
                  <a:srgbClr val="1E699D"/>
                </a:solidFill>
                <a:latin typeface="Calibri" panose="020F0502020204030204" pitchFamily="34" charset="0"/>
                <a:cs typeface="Calibri" panose="020F0502020204030204" pitchFamily="34" charset="0"/>
              </a:rPr>
              <a:t>Dienst re-integratie van sociaal verzekerden van het RIZIV</a:t>
            </a:r>
          </a:p>
          <a:p>
            <a:pPr lvl="1" indent="-342900" fontAlgn="base">
              <a:buClr>
                <a:schemeClr val="tx1"/>
              </a:buClr>
              <a:buFont typeface="Wingdings" panose="05000000000000000000" pitchFamily="2" charset="2"/>
              <a:buChar char="Ø"/>
            </a:pPr>
            <a:r>
              <a:rPr lang="nl-BE" sz="1800" noProof="0">
                <a:latin typeface="Calibri" panose="020F0502020204030204" pitchFamily="34" charset="0"/>
                <a:cs typeface="Calibri" panose="020F0502020204030204" pitchFamily="34" charset="0"/>
              </a:rPr>
              <a:t>Op maat, in functie van de noden, omstandigheden van de persoon en de arbeidsmarkt </a:t>
            </a:r>
          </a:p>
          <a:p>
            <a:pPr lvl="1" indent="-342900" fontAlgn="base">
              <a:buClr>
                <a:schemeClr val="tx1"/>
              </a:buClr>
              <a:buFont typeface="Wingdings" panose="05000000000000000000" pitchFamily="2" charset="2"/>
              <a:buChar char="Ø"/>
            </a:pPr>
            <a:r>
              <a:rPr lang="nl-BE" sz="1800" noProof="0">
                <a:latin typeface="Calibri" panose="020F0502020204030204" pitchFamily="34" charset="0"/>
                <a:cs typeface="Calibri" panose="020F0502020204030204" pitchFamily="34" charset="0"/>
              </a:rPr>
              <a:t>Begeleiding in 3 fases : ​Balans, Kwalificerende opleiding, Zoektocht naar werk </a:t>
            </a:r>
            <a:r>
              <a:rPr lang="nl-BE" sz="1600" noProof="0">
                <a:latin typeface="Calibri" panose="020F0502020204030204" pitchFamily="34" charset="0"/>
                <a:cs typeface="Calibri" panose="020F0502020204030204" pitchFamily="34" charset="0"/>
              </a:rPr>
              <a:t>(sollicitatietechnieken en voorstel werkaanbiedingen)</a:t>
            </a:r>
          </a:p>
          <a:p>
            <a:pPr indent="-342900" fontAlgn="base">
              <a:buFont typeface="Arial" panose="020B0604020202020204" pitchFamily="34" charset="0"/>
              <a:buChar char="•"/>
            </a:pPr>
            <a:r>
              <a:rPr lang="nl-BE" sz="1800" noProof="0">
                <a:solidFill>
                  <a:srgbClr val="1E699D"/>
                </a:solidFill>
                <a:latin typeface="Calibri" panose="020F0502020204030204" pitchFamily="34" charset="0"/>
                <a:cs typeface="Calibri" panose="020F0502020204030204" pitchFamily="34" charset="0"/>
              </a:rPr>
              <a:t>Stappen in begeleiding: </a:t>
            </a:r>
          </a:p>
          <a:p>
            <a:pPr marL="839788" lvl="1" indent="-285750" fontAlgn="base">
              <a:buClr>
                <a:schemeClr val="tx1"/>
              </a:buClr>
              <a:buFont typeface="Wingdings" panose="05000000000000000000" pitchFamily="2" charset="2"/>
              <a:buChar char="Ø"/>
            </a:pPr>
            <a:r>
              <a:rPr lang="nl-BE" sz="1600" noProof="0">
                <a:solidFill>
                  <a:srgbClr val="1E699D"/>
                </a:solidFill>
                <a:latin typeface="Calibri" panose="020F0502020204030204" pitchFamily="34" charset="0"/>
                <a:cs typeface="Calibri" panose="020F0502020204030204" pitchFamily="34" charset="0"/>
              </a:rPr>
              <a:t>Verkenning van beroepen en de realiteit van de arbeidsmarkt​</a:t>
            </a:r>
          </a:p>
          <a:p>
            <a:pPr marL="839788" lvl="1" indent="-285750" fontAlgn="base">
              <a:buClr>
                <a:schemeClr val="tx1"/>
              </a:buClr>
              <a:buFont typeface="Wingdings" panose="05000000000000000000" pitchFamily="2" charset="2"/>
              <a:buChar char="Ø"/>
            </a:pPr>
            <a:r>
              <a:rPr lang="nl-BE" sz="1600" noProof="0">
                <a:solidFill>
                  <a:srgbClr val="1E699D"/>
                </a:solidFill>
                <a:latin typeface="Calibri" panose="020F0502020204030204" pitchFamily="34" charset="0"/>
                <a:cs typeface="Calibri" panose="020F0502020204030204" pitchFamily="34" charset="0"/>
              </a:rPr>
              <a:t>Bepaling van het opleidings- en/of beroepsplan​</a:t>
            </a:r>
          </a:p>
          <a:p>
            <a:pPr marL="839788" lvl="1" indent="-285750" fontAlgn="base">
              <a:buClr>
                <a:schemeClr val="tx1"/>
              </a:buClr>
              <a:buFont typeface="Wingdings" panose="05000000000000000000" pitchFamily="2" charset="2"/>
              <a:buChar char="Ø"/>
            </a:pPr>
            <a:r>
              <a:rPr lang="nl-BE" sz="1600" noProof="0">
                <a:solidFill>
                  <a:srgbClr val="1E699D"/>
                </a:solidFill>
                <a:latin typeface="Calibri" panose="020F0502020204030204" pitchFamily="34" charset="0"/>
                <a:cs typeface="Calibri" panose="020F0502020204030204" pitchFamily="34" charset="0"/>
              </a:rPr>
              <a:t>Opleiding (indien nodig) en ondersteuning bij de opleiding​</a:t>
            </a:r>
          </a:p>
          <a:p>
            <a:pPr marL="839788" lvl="1" indent="-285750" fontAlgn="base">
              <a:buClr>
                <a:schemeClr val="tx1"/>
              </a:buClr>
              <a:buFont typeface="Wingdings" panose="05000000000000000000" pitchFamily="2" charset="2"/>
              <a:buChar char="Ø"/>
            </a:pPr>
            <a:r>
              <a:rPr lang="nl-BE" sz="1600" noProof="0">
                <a:solidFill>
                  <a:srgbClr val="1E699D"/>
                </a:solidFill>
                <a:latin typeface="Calibri" panose="020F0502020204030204" pitchFamily="34" charset="0"/>
                <a:cs typeface="Calibri" panose="020F0502020204030204" pitchFamily="34" charset="0"/>
              </a:rPr>
              <a:t>Hulpmiddelen voor het zoeken naar werk (Bv CV, sollicitatiebrief, voorbereiding sollicitatiegesprek, …)</a:t>
            </a:r>
          </a:p>
          <a:p>
            <a:pPr marL="301625" indent="-285750" fontAlgn="base">
              <a:buClr>
                <a:schemeClr val="tx1"/>
              </a:buClr>
            </a:pPr>
            <a:r>
              <a:rPr lang="nl-BE" sz="1800" noProof="0">
                <a:solidFill>
                  <a:srgbClr val="1E699D"/>
                </a:solidFill>
                <a:latin typeface="Calibri" panose="020F0502020204030204" pitchFamily="34" charset="0"/>
                <a:cs typeface="Calibri" panose="020F0502020204030204" pitchFamily="34" charset="0"/>
                <a:hlinkClick r:id="rId3"/>
              </a:rPr>
              <a:t>Hoe inschrijven</a:t>
            </a:r>
            <a:r>
              <a:rPr lang="nl-BE" sz="1800" noProof="0">
                <a:solidFill>
                  <a:srgbClr val="1E699D"/>
                </a:solidFill>
                <a:latin typeface="Calibri" panose="020F0502020204030204" pitchFamily="34" charset="0"/>
                <a:cs typeface="Calibri" panose="020F0502020204030204" pitchFamily="34" charset="0"/>
              </a:rPr>
              <a:t>? 1. Online (via </a:t>
            </a:r>
            <a:r>
              <a:rPr lang="nl-BE" sz="1800" noProof="0" err="1">
                <a:solidFill>
                  <a:srgbClr val="1E699D"/>
                </a:solidFill>
                <a:latin typeface="Calibri" panose="020F0502020204030204" pitchFamily="34" charset="0"/>
                <a:cs typeface="Calibri" panose="020F0502020204030204" pitchFamily="34" charset="0"/>
                <a:hlinkClick r:id="rId4"/>
              </a:rPr>
              <a:t>MyActiris</a:t>
            </a:r>
            <a:r>
              <a:rPr lang="nl-BE" sz="1800" noProof="0">
                <a:solidFill>
                  <a:srgbClr val="1E699D"/>
                </a:solidFill>
                <a:latin typeface="Calibri" panose="020F0502020204030204" pitchFamily="34" charset="0"/>
                <a:cs typeface="Calibri" panose="020F0502020204030204" pitchFamily="34" charset="0"/>
              </a:rPr>
              <a:t>), 2. via telefoon 0800 35 123, 3. ga langs bij één van de </a:t>
            </a:r>
            <a:r>
              <a:rPr lang="nl-BE" sz="1800" noProof="0" err="1">
                <a:solidFill>
                  <a:srgbClr val="1E699D"/>
                </a:solidFill>
                <a:latin typeface="Calibri" panose="020F0502020204030204" pitchFamily="34" charset="0"/>
                <a:cs typeface="Calibri" panose="020F0502020204030204" pitchFamily="34" charset="0"/>
              </a:rPr>
              <a:t>Actiris</a:t>
            </a:r>
            <a:r>
              <a:rPr lang="nl-BE" sz="1800" noProof="0">
                <a:solidFill>
                  <a:srgbClr val="1E699D"/>
                </a:solidFill>
                <a:latin typeface="Calibri" panose="020F0502020204030204" pitchFamily="34" charset="0"/>
                <a:cs typeface="Calibri" panose="020F0502020204030204" pitchFamily="34" charset="0"/>
              </a:rPr>
              <a:t>-agentschappen.</a:t>
            </a:r>
          </a:p>
          <a:p>
            <a:pPr marL="301625" indent="-285750" fontAlgn="base">
              <a:buClr>
                <a:schemeClr val="tx1"/>
              </a:buClr>
              <a:buFont typeface="Wingdings" panose="05000000000000000000" pitchFamily="2" charset="2"/>
              <a:buChar char="Ø"/>
            </a:pPr>
            <a:endParaRPr lang="nl-BE" sz="2000" noProof="0">
              <a:solidFill>
                <a:srgbClr val="1E699D"/>
              </a:solidFill>
              <a:latin typeface="Calibri" panose="020F0502020204030204" pitchFamily="34" charset="0"/>
              <a:cs typeface="Calibri" panose="020F0502020204030204" pitchFamily="34" charset="0"/>
            </a:endParaRPr>
          </a:p>
          <a:p>
            <a:pPr marL="301625" indent="-285750" fontAlgn="base">
              <a:buClr>
                <a:schemeClr val="tx1"/>
              </a:buClr>
              <a:buFont typeface="Wingdings" panose="05000000000000000000" pitchFamily="2" charset="2"/>
              <a:buChar char="Ø"/>
            </a:pPr>
            <a:endParaRPr lang="nl-BE" sz="1800" noProof="0">
              <a:solidFill>
                <a:srgbClr val="1E699D"/>
              </a:solidFill>
              <a:latin typeface="Calibri" panose="020F0502020204030204" pitchFamily="34" charset="0"/>
              <a:cs typeface="Calibri" panose="020F0502020204030204" pitchFamily="34" charset="0"/>
            </a:endParaRPr>
          </a:p>
          <a:p>
            <a:pPr algn="l" rtl="0" fontAlgn="base"/>
            <a:endParaRPr lang="nl-BE" sz="1800" b="1" noProof="0">
              <a:solidFill>
                <a:srgbClr val="0033A1"/>
              </a:solidFill>
              <a:latin typeface="Arial" panose="020B0604020202020204" pitchFamily="34" charset="0"/>
            </a:endParaRPr>
          </a:p>
          <a:p>
            <a:pPr algn="l" rtl="0" fontAlgn="base"/>
            <a:endParaRPr lang="nl-BE" b="0" i="0" noProof="0">
              <a:solidFill>
                <a:srgbClr val="000000"/>
              </a:solidFill>
              <a:effectLst/>
              <a:latin typeface="Segoe UI" panose="020B0502040204020203" pitchFamily="34" charset="0"/>
            </a:endParaRPr>
          </a:p>
          <a:p>
            <a:endParaRPr lang="nl-BE" noProof="0"/>
          </a:p>
        </p:txBody>
      </p:sp>
      <p:sp>
        <p:nvSpPr>
          <p:cNvPr id="3" name="Titel 2">
            <a:extLst>
              <a:ext uri="{FF2B5EF4-FFF2-40B4-BE49-F238E27FC236}">
                <a16:creationId xmlns:a16="http://schemas.microsoft.com/office/drawing/2014/main" id="{5A6CA823-583F-856C-8DB3-084E9EF6B1CC}"/>
              </a:ext>
            </a:extLst>
          </p:cNvPr>
          <p:cNvSpPr>
            <a:spLocks noGrp="1"/>
          </p:cNvSpPr>
          <p:nvPr>
            <p:ph type="title"/>
          </p:nvPr>
        </p:nvSpPr>
        <p:spPr/>
        <p:txBody>
          <a:bodyPr>
            <a:normAutofit/>
          </a:bodyPr>
          <a:lstStyle/>
          <a:p>
            <a:r>
              <a:rPr lang="nl-BE" sz="2800" noProof="0">
                <a:latin typeface="Futura Medium"/>
              </a:rPr>
              <a:t>11.2. Actiris</a:t>
            </a:r>
          </a:p>
        </p:txBody>
      </p:sp>
      <p:sp>
        <p:nvSpPr>
          <p:cNvPr id="4" name="Tijdelijke aanduiding voor dianummer 3">
            <a:extLst>
              <a:ext uri="{FF2B5EF4-FFF2-40B4-BE49-F238E27FC236}">
                <a16:creationId xmlns:a16="http://schemas.microsoft.com/office/drawing/2014/main" id="{D63733DA-651D-EF49-A3E5-D8143C2C6AAB}"/>
              </a:ext>
            </a:extLst>
          </p:cNvPr>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FCF0D27-783A-4A41-A067-B898C8DC56C7}" type="slidenum">
              <a:rPr kumimoji="0" lang="nl-BE" sz="1200" b="0" i="0" u="none" strike="noStrike" kern="1200" cap="none" spc="0" normalizeH="0" baseline="0" noProof="0" smtClean="0">
                <a:ln>
                  <a:noFill/>
                </a:ln>
                <a:solidFill>
                  <a:srgbClr val="1E699D">
                    <a:lumMod val="50000"/>
                    <a:lumOff val="50000"/>
                  </a:srgb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141</a:t>
            </a:fld>
            <a:endParaRPr kumimoji="0" lang="nl-BE" sz="1200" b="0" i="0" u="none" strike="noStrike" kern="1200" cap="none" spc="0" normalizeH="0" baseline="0" noProof="0">
              <a:ln>
                <a:noFill/>
              </a:ln>
              <a:solidFill>
                <a:srgbClr val="1E699D">
                  <a:lumMod val="50000"/>
                  <a:lumOff val="50000"/>
                </a:srgbClr>
              </a:solidFill>
              <a:effectLst/>
              <a:uLnTx/>
              <a:uFillTx/>
              <a:latin typeface="Calibri"/>
              <a:ea typeface="+mn-ea"/>
              <a:cs typeface="+mn-cs"/>
            </a:endParaRPr>
          </a:p>
        </p:txBody>
      </p:sp>
    </p:spTree>
    <p:extLst>
      <p:ext uri="{BB962C8B-B14F-4D97-AF65-F5344CB8AC3E}">
        <p14:creationId xmlns:p14="http://schemas.microsoft.com/office/powerpoint/2010/main" val="2841877525"/>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308105-6DF3-AEA3-3BB7-1F5B5B0F3EA5}"/>
            </a:ext>
          </a:extLst>
        </p:cNvPr>
        <p:cNvGrpSpPr/>
        <p:nvPr/>
      </p:nvGrpSpPr>
      <p:grpSpPr>
        <a:xfrm>
          <a:off x="0" y="0"/>
          <a:ext cx="0" cy="0"/>
          <a:chOff x="0" y="0"/>
          <a:chExt cx="0" cy="0"/>
        </a:xfrm>
      </p:grpSpPr>
      <p:sp>
        <p:nvSpPr>
          <p:cNvPr id="2" name="Rechthoek 1">
            <a:extLst>
              <a:ext uri="{FF2B5EF4-FFF2-40B4-BE49-F238E27FC236}">
                <a16:creationId xmlns:a16="http://schemas.microsoft.com/office/drawing/2014/main" id="{41B8AE86-A9CA-159E-BFF4-8A76DDC089E0}"/>
              </a:ext>
            </a:extLst>
          </p:cNvPr>
          <p:cNvSpPr>
            <a:spLocks noGrp="1" noRot="1" noMove="1" noResize="1" noEditPoints="1" noAdjustHandles="1" noChangeArrowheads="1" noChangeShapeType="1"/>
          </p:cNvSpPr>
          <p:nvPr/>
        </p:nvSpPr>
        <p:spPr>
          <a:xfrm>
            <a:off x="72736" y="5770740"/>
            <a:ext cx="2192482" cy="987136"/>
          </a:xfrm>
          <a:prstGeom prst="rect">
            <a:avLst/>
          </a:prstGeom>
          <a:solidFill>
            <a:schemeClr val="bg1"/>
          </a:solidFill>
          <a:ln>
            <a:solidFill>
              <a:schemeClr val="bg1"/>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nl-BE" noProof="0"/>
          </a:p>
        </p:txBody>
      </p:sp>
      <p:sp>
        <p:nvSpPr>
          <p:cNvPr id="3" name="Content Placeholder 2">
            <a:extLst>
              <a:ext uri="{FF2B5EF4-FFF2-40B4-BE49-F238E27FC236}">
                <a16:creationId xmlns:a16="http://schemas.microsoft.com/office/drawing/2014/main" id="{63C1B3B8-53E5-1055-8633-765401D5679F}"/>
              </a:ext>
            </a:extLst>
          </p:cNvPr>
          <p:cNvSpPr>
            <a:spLocks noGrp="1"/>
          </p:cNvSpPr>
          <p:nvPr>
            <p:ph idx="1"/>
          </p:nvPr>
        </p:nvSpPr>
        <p:spPr>
          <a:xfrm>
            <a:off x="841411" y="1057725"/>
            <a:ext cx="11134690" cy="4470043"/>
          </a:xfrm>
        </p:spPr>
        <p:txBody>
          <a:bodyPr vert="horz" lIns="68580" tIns="34290" rIns="68580" bIns="34290" rtlCol="0" anchor="t">
            <a:noAutofit/>
          </a:bodyPr>
          <a:lstStyle/>
          <a:p>
            <a:pPr marL="213995" indent="-213995" algn="just"/>
            <a:r>
              <a:rPr lang="nl-BE" sz="1800" noProof="0">
                <a:solidFill>
                  <a:srgbClr val="1E699D"/>
                </a:solidFill>
                <a:latin typeface="Calibri" panose="020F0502020204030204" pitchFamily="34" charset="0"/>
                <a:ea typeface="+mj-ea"/>
                <a:cs typeface="Calibri" panose="020F0502020204030204" pitchFamily="34" charset="0"/>
              </a:rPr>
              <a:t>Pilootproject voor re-integratie van verzekerden in arbeidsongeschiktheid vanwege </a:t>
            </a:r>
            <a:r>
              <a:rPr lang="nl-BE" sz="1800" b="1" noProof="0">
                <a:solidFill>
                  <a:srgbClr val="1E699D"/>
                </a:solidFill>
                <a:latin typeface="Calibri" panose="020F0502020204030204" pitchFamily="34" charset="0"/>
                <a:ea typeface="+mj-ea"/>
                <a:cs typeface="Calibri" panose="020F0502020204030204" pitchFamily="34" charset="0"/>
              </a:rPr>
              <a:t>matige tot ernstige mentale gezondheidsproblemen.</a:t>
            </a:r>
          </a:p>
          <a:p>
            <a:pPr marL="0" indent="0" algn="ctr">
              <a:buNone/>
            </a:pPr>
            <a:r>
              <a:rPr lang="nl-BE" sz="1600" b="1" noProof="0">
                <a:solidFill>
                  <a:srgbClr val="1E699D"/>
                </a:solidFill>
                <a:latin typeface="Calibri" panose="020F0502020204030204" pitchFamily="34" charset="0"/>
                <a:cs typeface="Calibri" panose="020F0502020204030204" pitchFamily="34" charset="0"/>
              </a:rPr>
              <a:t>&gt; 1.200 re-integratietrajecten in België</a:t>
            </a:r>
          </a:p>
          <a:p>
            <a:pPr marL="213995" indent="-213995" algn="just"/>
            <a:r>
              <a:rPr lang="nl-BE" sz="1800" b="1" noProof="0">
                <a:solidFill>
                  <a:srgbClr val="1E699D"/>
                </a:solidFill>
                <a:latin typeface="Calibri" panose="020F0502020204030204" pitchFamily="34" charset="0"/>
                <a:ea typeface="+mj-ea"/>
                <a:cs typeface="Calibri" panose="020F0502020204030204" pitchFamily="34" charset="0"/>
              </a:rPr>
              <a:t>8 principes :</a:t>
            </a:r>
          </a:p>
          <a:p>
            <a:pPr algn="just"/>
            <a:endParaRPr lang="nl-BE" sz="1600" noProof="0">
              <a:latin typeface="Calibri Light"/>
              <a:ea typeface="Calibri"/>
              <a:cs typeface="Calibri"/>
            </a:endParaRPr>
          </a:p>
          <a:p>
            <a:pPr algn="just"/>
            <a:endParaRPr lang="nl-BE" sz="1600" noProof="0">
              <a:latin typeface="Calibri Light"/>
              <a:ea typeface="Calibri"/>
              <a:cs typeface="Calibri"/>
            </a:endParaRPr>
          </a:p>
          <a:p>
            <a:pPr algn="just"/>
            <a:endParaRPr lang="nl-BE" sz="1600" noProof="0">
              <a:latin typeface="Calibri Light"/>
              <a:ea typeface="Calibri"/>
              <a:cs typeface="Calibri"/>
            </a:endParaRPr>
          </a:p>
          <a:p>
            <a:pPr algn="just"/>
            <a:endParaRPr lang="nl-BE" sz="1600" noProof="0">
              <a:latin typeface="Calibri Light"/>
              <a:ea typeface="Calibri"/>
              <a:cs typeface="Calibri"/>
            </a:endParaRPr>
          </a:p>
          <a:p>
            <a:pPr algn="just"/>
            <a:endParaRPr lang="nl-BE" sz="1600" noProof="0">
              <a:latin typeface="Calibri Light"/>
              <a:ea typeface="Calibri"/>
              <a:cs typeface="Calibri"/>
            </a:endParaRPr>
          </a:p>
          <a:p>
            <a:pPr algn="just"/>
            <a:endParaRPr lang="nl-BE" sz="1600" noProof="0">
              <a:latin typeface="Calibri Light"/>
              <a:ea typeface="Calibri"/>
              <a:cs typeface="Calibri"/>
            </a:endParaRPr>
          </a:p>
          <a:p>
            <a:pPr algn="just"/>
            <a:endParaRPr lang="nl-BE" sz="1600" noProof="0">
              <a:latin typeface="Calibri Light"/>
              <a:ea typeface="Calibri"/>
              <a:cs typeface="Calibri"/>
            </a:endParaRPr>
          </a:p>
          <a:p>
            <a:pPr marL="213995" indent="-213995" algn="just"/>
            <a:r>
              <a:rPr lang="nl-BE" sz="1600" u="sng" noProof="0">
                <a:solidFill>
                  <a:srgbClr val="1E699D"/>
                </a:solidFill>
                <a:latin typeface="Calibri" panose="020F0502020204030204" pitchFamily="34" charset="0"/>
                <a:cs typeface="Calibri" panose="020F0502020204030204" pitchFamily="34" charset="0"/>
              </a:rPr>
              <a:t>In België:</a:t>
            </a:r>
          </a:p>
          <a:p>
            <a:pPr marL="614045" lvl="1" algn="just">
              <a:buFont typeface="Courier New"/>
              <a:buChar char="o"/>
            </a:pPr>
            <a:r>
              <a:rPr lang="nl-BE" sz="1600" noProof="0">
                <a:solidFill>
                  <a:srgbClr val="1E699D"/>
                </a:solidFill>
                <a:latin typeface="Calibri" panose="020F0502020204030204" pitchFamily="34" charset="0"/>
                <a:cs typeface="Calibri" panose="020F0502020204030204" pitchFamily="34" charset="0"/>
              </a:rPr>
              <a:t>GTB in Vlaanderen (5 sites)</a:t>
            </a:r>
          </a:p>
          <a:p>
            <a:pPr marL="614045" lvl="1" algn="just">
              <a:spcBef>
                <a:spcPts val="20"/>
              </a:spcBef>
              <a:buFont typeface="Courier New"/>
              <a:buChar char="o"/>
            </a:pPr>
            <a:r>
              <a:rPr lang="nl-BE" sz="1600" noProof="0">
                <a:solidFill>
                  <a:srgbClr val="1E699D"/>
                </a:solidFill>
                <a:latin typeface="Calibri" panose="020F0502020204030204" pitchFamily="34" charset="0"/>
                <a:cs typeface="Calibri" panose="020F0502020204030204" pitchFamily="34" charset="0"/>
              </a:rPr>
              <a:t>Equipe </a:t>
            </a:r>
            <a:r>
              <a:rPr lang="nl-BE" sz="1600" noProof="0" err="1">
                <a:solidFill>
                  <a:srgbClr val="1E699D"/>
                </a:solidFill>
                <a:latin typeface="Calibri" panose="020F0502020204030204" pitchFamily="34" charset="0"/>
                <a:cs typeface="Calibri" panose="020F0502020204030204" pitchFamily="34" charset="0"/>
              </a:rPr>
              <a:t>asbl</a:t>
            </a:r>
            <a:r>
              <a:rPr lang="nl-BE" sz="1600" noProof="0">
                <a:solidFill>
                  <a:srgbClr val="1E699D"/>
                </a:solidFill>
                <a:latin typeface="Calibri" panose="020F0502020204030204" pitchFamily="34" charset="0"/>
                <a:cs typeface="Calibri" panose="020F0502020204030204" pitchFamily="34" charset="0"/>
              </a:rPr>
              <a:t> in Brussel (1 site)</a:t>
            </a:r>
          </a:p>
          <a:p>
            <a:pPr marL="614045" lvl="1" algn="just">
              <a:buFont typeface="Courier New"/>
              <a:buChar char="o"/>
            </a:pPr>
            <a:r>
              <a:rPr lang="nl-BE" sz="1600" noProof="0" err="1">
                <a:solidFill>
                  <a:srgbClr val="1E699D"/>
                </a:solidFill>
                <a:latin typeface="Calibri" panose="020F0502020204030204" pitchFamily="34" charset="0"/>
                <a:cs typeface="Calibri" panose="020F0502020204030204" pitchFamily="34" charset="0"/>
              </a:rPr>
              <a:t>Article</a:t>
            </a:r>
            <a:r>
              <a:rPr lang="nl-BE" sz="1600" noProof="0">
                <a:solidFill>
                  <a:srgbClr val="1E699D"/>
                </a:solidFill>
                <a:latin typeface="Calibri" panose="020F0502020204030204" pitchFamily="34" charset="0"/>
                <a:cs typeface="Calibri" panose="020F0502020204030204" pitchFamily="34" charset="0"/>
              </a:rPr>
              <a:t> 23 in Luik (1 site)</a:t>
            </a:r>
          </a:p>
        </p:txBody>
      </p:sp>
      <p:graphicFrame>
        <p:nvGraphicFramePr>
          <p:cNvPr id="4" name="Table 3">
            <a:extLst>
              <a:ext uri="{FF2B5EF4-FFF2-40B4-BE49-F238E27FC236}">
                <a16:creationId xmlns:a16="http://schemas.microsoft.com/office/drawing/2014/main" id="{AF424EF3-9916-9AA3-C7BF-FE424D4CB8A2}"/>
              </a:ext>
            </a:extLst>
          </p:cNvPr>
          <p:cNvGraphicFramePr>
            <a:graphicFrameLocks noGrp="1"/>
          </p:cNvGraphicFramePr>
          <p:nvPr>
            <p:extLst>
              <p:ext uri="{D42A27DB-BD31-4B8C-83A1-F6EECF244321}">
                <p14:modId xmlns:p14="http://schemas.microsoft.com/office/powerpoint/2010/main" val="2446337187"/>
              </p:ext>
            </p:extLst>
          </p:nvPr>
        </p:nvGraphicFramePr>
        <p:xfrm>
          <a:off x="2234884" y="2400300"/>
          <a:ext cx="8534716" cy="2470927"/>
        </p:xfrm>
        <a:graphic>
          <a:graphicData uri="http://schemas.openxmlformats.org/drawingml/2006/table">
            <a:tbl>
              <a:tblPr firstRow="1" bandRow="1">
                <a:tableStyleId>{5C22544A-7EE6-4342-B048-85BDC9FD1C3A}</a:tableStyleId>
              </a:tblPr>
              <a:tblGrid>
                <a:gridCol w="4261316">
                  <a:extLst>
                    <a:ext uri="{9D8B030D-6E8A-4147-A177-3AD203B41FA5}">
                      <a16:colId xmlns:a16="http://schemas.microsoft.com/office/drawing/2014/main" val="3768793557"/>
                    </a:ext>
                  </a:extLst>
                </a:gridCol>
                <a:gridCol w="4273400">
                  <a:extLst>
                    <a:ext uri="{9D8B030D-6E8A-4147-A177-3AD203B41FA5}">
                      <a16:colId xmlns:a16="http://schemas.microsoft.com/office/drawing/2014/main" val="1484354768"/>
                    </a:ext>
                  </a:extLst>
                </a:gridCol>
              </a:tblGrid>
              <a:tr h="2470927">
                <a:tc>
                  <a:txBody>
                    <a:bodyPr/>
                    <a:lstStyle/>
                    <a:p>
                      <a:pPr marL="0" marR="0" lvl="0" indent="0" algn="l">
                        <a:lnSpc>
                          <a:spcPct val="90000"/>
                        </a:lnSpc>
                        <a:spcBef>
                          <a:spcPts val="1000"/>
                        </a:spcBef>
                        <a:spcAft>
                          <a:spcPts val="0"/>
                        </a:spcAft>
                        <a:buNone/>
                      </a:pPr>
                      <a:r>
                        <a:rPr lang="nl-BE" sz="1400" b="0" i="0" u="none" strike="noStrike" noProof="0">
                          <a:solidFill>
                            <a:srgbClr val="1E699D"/>
                          </a:solidFill>
                          <a:latin typeface="calibri light"/>
                        </a:rPr>
                        <a:t>1/ Nastreven van de doelstelling van een competitieve tewerkstelling.</a:t>
                      </a:r>
                    </a:p>
                    <a:p>
                      <a:pPr marL="0" marR="0" lvl="0" indent="0" algn="l">
                        <a:lnSpc>
                          <a:spcPct val="90000"/>
                        </a:lnSpc>
                        <a:spcBef>
                          <a:spcPts val="1000"/>
                        </a:spcBef>
                        <a:spcAft>
                          <a:spcPts val="0"/>
                        </a:spcAft>
                        <a:buNone/>
                      </a:pPr>
                      <a:r>
                        <a:rPr lang="nl-BE" sz="1400" b="0" i="0" u="none" strike="noStrike" noProof="0">
                          <a:solidFill>
                            <a:srgbClr val="1E699D"/>
                          </a:solidFill>
                          <a:latin typeface="calibri light"/>
                        </a:rPr>
                        <a:t>2/ De toelaatbaarheid tot het programma baseren op de keuze van de persoon.</a:t>
                      </a:r>
                      <a:endParaRPr lang="nl-BE" sz="1400" b="1" i="0" u="none" strike="noStrike" noProof="0">
                        <a:solidFill>
                          <a:srgbClr val="1E699D"/>
                        </a:solidFill>
                        <a:latin typeface="calibri light"/>
                      </a:endParaRPr>
                    </a:p>
                    <a:p>
                      <a:pPr marL="0" marR="0" lvl="0" indent="0" algn="l">
                        <a:lnSpc>
                          <a:spcPct val="90000"/>
                        </a:lnSpc>
                        <a:spcBef>
                          <a:spcPts val="1000"/>
                        </a:spcBef>
                        <a:spcAft>
                          <a:spcPts val="0"/>
                        </a:spcAft>
                        <a:buNone/>
                      </a:pPr>
                      <a:r>
                        <a:rPr lang="nl-BE" sz="1400" b="0" i="0" u="none" strike="noStrike" noProof="0">
                          <a:solidFill>
                            <a:srgbClr val="1E699D"/>
                          </a:solidFill>
                          <a:latin typeface="calibri light"/>
                        </a:rPr>
                        <a:t>3/ Integreren van de diensten in de domeinen van rehabilitatie (gespecialiseerd in het IPS-model) en mentale gezondheid.</a:t>
                      </a:r>
                    </a:p>
                    <a:p>
                      <a:pPr marL="0" marR="0" lvl="0" indent="0" algn="l">
                        <a:lnSpc>
                          <a:spcPct val="90000"/>
                        </a:lnSpc>
                        <a:spcBef>
                          <a:spcPts val="1000"/>
                        </a:spcBef>
                        <a:spcAft>
                          <a:spcPts val="0"/>
                        </a:spcAft>
                        <a:buNone/>
                      </a:pPr>
                      <a:r>
                        <a:rPr lang="nl-BE" sz="1400" b="0" i="0" u="none" strike="noStrike" noProof="0">
                          <a:solidFill>
                            <a:srgbClr val="1E699D"/>
                          </a:solidFill>
                          <a:latin typeface="calibri light"/>
                        </a:rPr>
                        <a:t>4/ Baseren van de verstrekte diensten op de voorkeuren en keuzes van de persoon in plaats van op het oordeel van de adviseur.</a:t>
                      </a:r>
                      <a:endParaRPr lang="nl-BE" sz="1400" noProof="0">
                        <a:solidFill>
                          <a:srgbClr val="1E699D"/>
                        </a:solidFill>
                      </a:endParaRPr>
                    </a:p>
                  </a:txBody>
                  <a:tcPr marL="68580" marR="68580" marT="34290" marB="34290">
                    <a:lnL w="12700">
                      <a:solidFill>
                        <a:schemeClr val="tx1"/>
                      </a:solidFill>
                    </a:lnL>
                    <a:lnR w="0">
                      <a:noFill/>
                    </a:lnR>
                    <a:lnT w="12700">
                      <a:solidFill>
                        <a:schemeClr val="tx1"/>
                      </a:solidFill>
                    </a:lnT>
                    <a:lnB w="12700">
                      <a:solidFill>
                        <a:schemeClr val="tx1"/>
                      </a:solidFill>
                    </a:lnB>
                    <a:noFill/>
                  </a:tcPr>
                </a:tc>
                <a:tc>
                  <a:txBody>
                    <a:bodyPr/>
                    <a:lstStyle/>
                    <a:p>
                      <a:pPr marL="0" marR="0" lvl="0" indent="0" algn="l">
                        <a:lnSpc>
                          <a:spcPct val="90000"/>
                        </a:lnSpc>
                        <a:spcBef>
                          <a:spcPts val="1000"/>
                        </a:spcBef>
                        <a:spcAft>
                          <a:spcPts val="0"/>
                        </a:spcAft>
                        <a:buNone/>
                      </a:pPr>
                      <a:r>
                        <a:rPr lang="nl-BE" sz="1400" b="0" i="0" u="none" strike="noStrike" noProof="0">
                          <a:solidFill>
                            <a:srgbClr val="1E699D"/>
                          </a:solidFill>
                          <a:latin typeface="calibri light"/>
                        </a:rPr>
                        <a:t>5/ Het snel zoeken van een job.</a:t>
                      </a:r>
                      <a:endParaRPr lang="nl-BE" sz="1400" b="1" i="0" u="none" strike="noStrike" noProof="0">
                        <a:solidFill>
                          <a:srgbClr val="1E699D"/>
                        </a:solidFill>
                        <a:latin typeface="calibri light"/>
                      </a:endParaRPr>
                    </a:p>
                    <a:p>
                      <a:pPr marL="0" marR="0" lvl="0" indent="0" algn="l">
                        <a:lnSpc>
                          <a:spcPct val="90000"/>
                        </a:lnSpc>
                        <a:spcBef>
                          <a:spcPts val="1000"/>
                        </a:spcBef>
                        <a:spcAft>
                          <a:spcPts val="0"/>
                        </a:spcAft>
                        <a:buNone/>
                      </a:pPr>
                      <a:r>
                        <a:rPr lang="nl-BE" sz="1400" b="0" i="0" u="none" strike="noStrike" noProof="0">
                          <a:solidFill>
                            <a:srgbClr val="1E699D"/>
                          </a:solidFill>
                          <a:latin typeface="calibri light"/>
                        </a:rPr>
                        <a:t>6/ Een geïndividualiseerde ondersteuning van onbeperkte duur.</a:t>
                      </a:r>
                      <a:endParaRPr lang="nl-BE" sz="1400" b="1" i="0" u="none" strike="noStrike" noProof="0">
                        <a:solidFill>
                          <a:srgbClr val="1E699D"/>
                        </a:solidFill>
                        <a:latin typeface="calibri light"/>
                      </a:endParaRPr>
                    </a:p>
                    <a:p>
                      <a:pPr marL="0" marR="0" lvl="0" indent="0" algn="l">
                        <a:lnSpc>
                          <a:spcPct val="90000"/>
                        </a:lnSpc>
                        <a:spcBef>
                          <a:spcPts val="1000"/>
                        </a:spcBef>
                        <a:spcAft>
                          <a:spcPts val="0"/>
                        </a:spcAft>
                        <a:buNone/>
                      </a:pPr>
                      <a:r>
                        <a:rPr lang="nl-BE" sz="1400" b="0" i="0" u="none" strike="noStrike" noProof="0">
                          <a:solidFill>
                            <a:srgbClr val="1E699D"/>
                          </a:solidFill>
                          <a:latin typeface="calibri light"/>
                        </a:rPr>
                        <a:t>7/ Gepersonaliseerd advies over de sociale rechten.</a:t>
                      </a:r>
                      <a:endParaRPr lang="nl-BE" sz="1400" b="1" i="0" u="none" strike="noStrike" noProof="0">
                        <a:solidFill>
                          <a:srgbClr val="1E699D"/>
                        </a:solidFill>
                        <a:latin typeface="calibri light"/>
                      </a:endParaRPr>
                    </a:p>
                    <a:p>
                      <a:pPr marL="0" marR="0" lvl="0" indent="0" algn="l">
                        <a:lnSpc>
                          <a:spcPct val="90000"/>
                        </a:lnSpc>
                        <a:spcBef>
                          <a:spcPts val="1000"/>
                        </a:spcBef>
                        <a:spcAft>
                          <a:spcPts val="0"/>
                        </a:spcAft>
                        <a:buNone/>
                      </a:pPr>
                      <a:r>
                        <a:rPr lang="nl-BE" sz="1400" b="0" i="0" u="none" strike="noStrike" noProof="0">
                          <a:solidFill>
                            <a:srgbClr val="1E699D"/>
                          </a:solidFill>
                          <a:latin typeface="calibri light"/>
                        </a:rPr>
                        <a:t>8/ De job development moet systematisch zijn.</a:t>
                      </a:r>
                      <a:endParaRPr lang="nl-BE" sz="1400" noProof="0">
                        <a:solidFill>
                          <a:srgbClr val="1E699D"/>
                        </a:solidFill>
                        <a:latin typeface="calibri light"/>
                      </a:endParaRPr>
                    </a:p>
                  </a:txBody>
                  <a:tcPr marL="68580" marR="68580" marT="34290" marB="34290">
                    <a:lnL w="0">
                      <a:noFill/>
                    </a:lnL>
                    <a:lnR w="12700">
                      <a:solidFill>
                        <a:schemeClr val="tx1"/>
                      </a:solidFill>
                    </a:lnR>
                    <a:lnT w="12700">
                      <a:solidFill>
                        <a:schemeClr val="tx1"/>
                      </a:solidFill>
                    </a:lnT>
                    <a:lnB w="12700">
                      <a:solidFill>
                        <a:schemeClr val="tx1"/>
                      </a:solidFill>
                    </a:lnB>
                    <a:noFill/>
                  </a:tcPr>
                </a:tc>
                <a:extLst>
                  <a:ext uri="{0D108BD9-81ED-4DB2-BD59-A6C34878D82A}">
                    <a16:rowId xmlns:a16="http://schemas.microsoft.com/office/drawing/2014/main" val="1420013245"/>
                  </a:ext>
                </a:extLst>
              </a:tr>
            </a:tbl>
          </a:graphicData>
        </a:graphic>
      </p:graphicFrame>
      <p:graphicFrame>
        <p:nvGraphicFramePr>
          <p:cNvPr id="6" name="Table 5">
            <a:extLst>
              <a:ext uri="{FF2B5EF4-FFF2-40B4-BE49-F238E27FC236}">
                <a16:creationId xmlns:a16="http://schemas.microsoft.com/office/drawing/2014/main" id="{95A0F97E-6027-7330-D292-A04D1FC4F950}"/>
              </a:ext>
            </a:extLst>
          </p:cNvPr>
          <p:cNvGraphicFramePr>
            <a:graphicFrameLocks noGrp="1"/>
          </p:cNvGraphicFramePr>
          <p:nvPr>
            <p:extLst>
              <p:ext uri="{D42A27DB-BD31-4B8C-83A1-F6EECF244321}">
                <p14:modId xmlns:p14="http://schemas.microsoft.com/office/powerpoint/2010/main" val="3307820868"/>
              </p:ext>
            </p:extLst>
          </p:nvPr>
        </p:nvGraphicFramePr>
        <p:xfrm>
          <a:off x="6676776" y="5156385"/>
          <a:ext cx="4092824" cy="1287780"/>
        </p:xfrm>
        <a:graphic>
          <a:graphicData uri="http://schemas.openxmlformats.org/drawingml/2006/table">
            <a:tbl>
              <a:tblPr firstRow="1" bandRow="1">
                <a:tableStyleId>{5C22544A-7EE6-4342-B048-85BDC9FD1C3A}</a:tableStyleId>
              </a:tblPr>
              <a:tblGrid>
                <a:gridCol w="4092824">
                  <a:extLst>
                    <a:ext uri="{9D8B030D-6E8A-4147-A177-3AD203B41FA5}">
                      <a16:colId xmlns:a16="http://schemas.microsoft.com/office/drawing/2014/main" val="3995658978"/>
                    </a:ext>
                  </a:extLst>
                </a:gridCol>
              </a:tblGrid>
              <a:tr h="984250">
                <a:tc>
                  <a:txBody>
                    <a:bodyPr/>
                    <a:lstStyle/>
                    <a:p>
                      <a:pPr marL="285750" lvl="0" indent="-285750" algn="l">
                        <a:lnSpc>
                          <a:spcPct val="100000"/>
                        </a:lnSpc>
                        <a:buClr>
                          <a:srgbClr val="FFFFFF"/>
                        </a:buClr>
                        <a:buFont typeface="Wingdings,Sans-Serif"/>
                        <a:buChar char="Ø"/>
                      </a:pPr>
                      <a:r>
                        <a:rPr lang="nl-BE" sz="1600" b="0" kern="1200" noProof="0">
                          <a:solidFill>
                            <a:srgbClr val="1E699D"/>
                          </a:solidFill>
                          <a:latin typeface="Calibri" panose="020F0502020204030204" pitchFamily="34" charset="0"/>
                          <a:ea typeface="+mn-ea"/>
                          <a:cs typeface="Calibri" panose="020F0502020204030204" pitchFamily="34" charset="0"/>
                        </a:rPr>
                        <a:t>Elke IPS site werkt modelgetrouw (internationaal getrouwheidsonderzoek) + voorbereiding met de regionale arbeidsbemiddelingsdiensten van de definitieve implementatie</a:t>
                      </a:r>
                    </a:p>
                  </a:txBody>
                  <a:tcPr marL="68580" marR="68580" marT="34290" marB="34290">
                    <a:lnL w="12700">
                      <a:solidFill>
                        <a:schemeClr val="tx1"/>
                      </a:solidFill>
                    </a:lnL>
                    <a:lnR w="12700">
                      <a:solidFill>
                        <a:schemeClr val="tx1"/>
                      </a:solidFill>
                    </a:lnR>
                    <a:lnT w="12700">
                      <a:solidFill>
                        <a:schemeClr val="tx1"/>
                      </a:solidFill>
                    </a:lnT>
                    <a:lnB w="12700">
                      <a:solidFill>
                        <a:schemeClr val="tx1"/>
                      </a:solidFill>
                    </a:lnB>
                    <a:noFill/>
                  </a:tcPr>
                </a:tc>
                <a:extLst>
                  <a:ext uri="{0D108BD9-81ED-4DB2-BD59-A6C34878D82A}">
                    <a16:rowId xmlns:a16="http://schemas.microsoft.com/office/drawing/2014/main" val="1612422237"/>
                  </a:ext>
                </a:extLst>
              </a:tr>
            </a:tbl>
          </a:graphicData>
        </a:graphic>
      </p:graphicFrame>
      <p:sp>
        <p:nvSpPr>
          <p:cNvPr id="7" name="TextBox 6">
            <a:extLst>
              <a:ext uri="{FF2B5EF4-FFF2-40B4-BE49-F238E27FC236}">
                <a16:creationId xmlns:a16="http://schemas.microsoft.com/office/drawing/2014/main" id="{0B8F5740-1DB2-03E3-080C-A5B6BBEEA6B4}"/>
              </a:ext>
            </a:extLst>
          </p:cNvPr>
          <p:cNvSpPr txBox="1"/>
          <p:nvPr/>
        </p:nvSpPr>
        <p:spPr>
          <a:xfrm>
            <a:off x="324723" y="189881"/>
            <a:ext cx="11542553" cy="746358"/>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r>
              <a:rPr lang="nl-BE" sz="2400" noProof="0">
                <a:solidFill>
                  <a:srgbClr val="1E699D"/>
                </a:solidFill>
                <a:latin typeface="Futura Medium"/>
                <a:ea typeface="+mj-ea"/>
                <a:cs typeface="+mj-cs"/>
              </a:rPr>
              <a:t>12. Enkele voorbeelden m.b.t. terugkeer naar werk (tertiaire preventie) </a:t>
            </a:r>
          </a:p>
          <a:p>
            <a:r>
              <a:rPr lang="nl-BE" sz="2000" noProof="0">
                <a:solidFill>
                  <a:srgbClr val="1E699D"/>
                </a:solidFill>
                <a:latin typeface="Futura Medium"/>
                <a:ea typeface="+mj-ea"/>
                <a:cs typeface="+mj-cs"/>
              </a:rPr>
              <a:t>12.1. </a:t>
            </a:r>
            <a:r>
              <a:rPr lang="nl-BE" sz="2000" u="sng" noProof="0" err="1">
                <a:solidFill>
                  <a:srgbClr val="1E699D"/>
                </a:solidFill>
                <a:latin typeface="Futura Medium"/>
                <a:ea typeface="+mj-ea"/>
                <a:cs typeface="+mj-cs"/>
              </a:rPr>
              <a:t>Individual</a:t>
            </a:r>
            <a:r>
              <a:rPr lang="nl-BE" sz="1200" b="1" u="sng" noProof="0">
                <a:solidFill>
                  <a:srgbClr val="006F82"/>
                </a:solidFill>
                <a:latin typeface="+mj-lt"/>
                <a:ea typeface="Verdana"/>
                <a:cs typeface="Calibri Light"/>
              </a:rPr>
              <a:t> </a:t>
            </a:r>
            <a:r>
              <a:rPr lang="nl-BE" sz="2000" u="sng" noProof="0">
                <a:solidFill>
                  <a:srgbClr val="1E699D"/>
                </a:solidFill>
                <a:latin typeface="Futura Medium"/>
                <a:ea typeface="+mj-ea"/>
                <a:cs typeface="+mj-cs"/>
              </a:rPr>
              <a:t>Placement </a:t>
            </a:r>
            <a:r>
              <a:rPr lang="nl-BE" sz="2000" u="sng" noProof="0" err="1">
                <a:solidFill>
                  <a:srgbClr val="1E699D"/>
                </a:solidFill>
                <a:latin typeface="Futura Medium"/>
                <a:ea typeface="+mj-ea"/>
                <a:cs typeface="+mj-cs"/>
              </a:rPr>
              <a:t>and</a:t>
            </a:r>
            <a:r>
              <a:rPr lang="nl-BE" sz="2000" u="sng" noProof="0">
                <a:solidFill>
                  <a:srgbClr val="1E699D"/>
                </a:solidFill>
                <a:latin typeface="Futura Medium"/>
                <a:ea typeface="+mj-ea"/>
                <a:cs typeface="+mj-cs"/>
              </a:rPr>
              <a:t> Support (IPS)</a:t>
            </a:r>
          </a:p>
        </p:txBody>
      </p:sp>
    </p:spTree>
    <p:extLst>
      <p:ext uri="{BB962C8B-B14F-4D97-AF65-F5344CB8AC3E}">
        <p14:creationId xmlns:p14="http://schemas.microsoft.com/office/powerpoint/2010/main" val="4214665309"/>
      </p:ext>
    </p:extLst>
  </p:cSld>
  <p:clrMapOvr>
    <a:masterClrMapping/>
  </p:clrMapOvr>
  <mc:AlternateContent xmlns:mc="http://schemas.openxmlformats.org/markup-compatibility/2006" xmlns:p14="http://schemas.microsoft.com/office/powerpoint/2010/main">
    <mc:Choice Requires="p14">
      <p:transition spd="med" p14:dur="700" advTm="30000">
        <p:fade/>
      </p:transition>
    </mc:Choice>
    <mc:Fallback xmlns="">
      <p:transition spd="med" advTm="30000">
        <p:fade/>
      </p:transition>
    </mc:Fallback>
  </mc:AlternateContent>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a:extLst>
              <a:ext uri="{FF2B5EF4-FFF2-40B4-BE49-F238E27FC236}">
                <a16:creationId xmlns:a16="http://schemas.microsoft.com/office/drawing/2014/main" id="{8F15EF1F-8D7E-EC6C-4A54-4C826D2E7B39}"/>
              </a:ext>
            </a:extLst>
          </p:cNvPr>
          <p:cNvSpPr>
            <a:spLocks noGrp="1"/>
          </p:cNvSpPr>
          <p:nvPr>
            <p:ph type="title"/>
          </p:nvPr>
        </p:nvSpPr>
        <p:spPr/>
        <p:txBody>
          <a:bodyPr/>
          <a:lstStyle/>
          <a:p>
            <a:r>
              <a:rPr lang="nl-BE" sz="3200" noProof="0"/>
              <a:t>12.3. Psychosociale revalidatiecentra &amp; arbeidscoaches GGZ</a:t>
            </a:r>
          </a:p>
        </p:txBody>
      </p:sp>
      <p:sp>
        <p:nvSpPr>
          <p:cNvPr id="4" name="Tijdelijke aanduiding voor dianummer 3">
            <a:extLst>
              <a:ext uri="{FF2B5EF4-FFF2-40B4-BE49-F238E27FC236}">
                <a16:creationId xmlns:a16="http://schemas.microsoft.com/office/drawing/2014/main" id="{137FA850-BAA5-AC06-2A76-97B87154F97C}"/>
              </a:ext>
            </a:extLst>
          </p:cNvPr>
          <p:cNvSpPr>
            <a:spLocks noGrp="1"/>
          </p:cNvSpPr>
          <p:nvPr>
            <p:ph type="sldNum" sz="quarter" idx="4294967295"/>
          </p:nvPr>
        </p:nvSpPr>
        <p:spPr>
          <a:xfrm>
            <a:off x="11464413" y="6401837"/>
            <a:ext cx="2743200" cy="36512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7C6CCC6-2BE5-4E42-96A4-D1E8E81A3D8E}" type="slidenum">
              <a:rPr kumimoji="0" lang="nl-BE" sz="1200" b="0" i="0" u="none" strike="noStrike" kern="1200" cap="none" spc="0" normalizeH="0" baseline="0" noProof="0" smtClean="0">
                <a:ln>
                  <a:noFill/>
                </a:ln>
                <a:solidFill>
                  <a:srgbClr val="1E699D">
                    <a:lumMod val="50000"/>
                    <a:lumOff val="50000"/>
                  </a:srgb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143</a:t>
            </a:fld>
            <a:endParaRPr kumimoji="0" lang="nl-BE" sz="1200" b="0" i="0" u="none" strike="noStrike" kern="1200" cap="none" spc="0" normalizeH="0" baseline="0" noProof="0" dirty="0">
              <a:ln>
                <a:noFill/>
              </a:ln>
              <a:solidFill>
                <a:srgbClr val="1E699D">
                  <a:lumMod val="50000"/>
                  <a:lumOff val="50000"/>
                </a:srgbClr>
              </a:solidFill>
              <a:effectLst/>
              <a:uLnTx/>
              <a:uFillTx/>
              <a:latin typeface="Calibri"/>
              <a:ea typeface="+mn-ea"/>
              <a:cs typeface="+mn-cs"/>
            </a:endParaRPr>
          </a:p>
        </p:txBody>
      </p:sp>
      <p:sp>
        <p:nvSpPr>
          <p:cNvPr id="6" name="Tijdelijke aanduiding voor tekst 5">
            <a:extLst>
              <a:ext uri="{FF2B5EF4-FFF2-40B4-BE49-F238E27FC236}">
                <a16:creationId xmlns:a16="http://schemas.microsoft.com/office/drawing/2014/main" id="{F461F9E4-491C-1A4D-E202-7DF592F1EFDA}"/>
              </a:ext>
            </a:extLst>
          </p:cNvPr>
          <p:cNvSpPr>
            <a:spLocks noGrp="1"/>
          </p:cNvSpPr>
          <p:nvPr>
            <p:ph type="body"/>
          </p:nvPr>
        </p:nvSpPr>
        <p:spPr>
          <a:xfrm>
            <a:off x="609480" y="1874563"/>
            <a:ext cx="10972440" cy="4983437"/>
          </a:xfrm>
        </p:spPr>
        <p:txBody>
          <a:bodyPr>
            <a:normAutofit/>
          </a:bodyPr>
          <a:lstStyle/>
          <a:p>
            <a:pPr marL="571500" indent="-571500">
              <a:buFont typeface="Arial" panose="020B0604020202020204" pitchFamily="34" charset="0"/>
              <a:buChar char="•"/>
            </a:pPr>
            <a:r>
              <a:rPr lang="nl-BE" sz="2000" b="1" noProof="0" dirty="0">
                <a:latin typeface="+mn-lt"/>
              </a:rPr>
              <a:t>Hersteltrajecten voor volwassenen met psychosociale of psychiatrische problematiek</a:t>
            </a:r>
            <a:br>
              <a:rPr lang="nl-BE" sz="2000" noProof="0" dirty="0">
                <a:latin typeface="+mn-lt"/>
              </a:rPr>
            </a:br>
            <a:r>
              <a:rPr lang="nl-BE" sz="2000" i="1" noProof="0" dirty="0">
                <a:latin typeface="+mn-lt"/>
              </a:rPr>
              <a:t>(geen mentale beperking of primaire verslaving, niet in acute fase)</a:t>
            </a:r>
            <a:endParaRPr lang="nl-BE" sz="2000" noProof="0" dirty="0">
              <a:latin typeface="+mn-lt"/>
            </a:endParaRPr>
          </a:p>
          <a:p>
            <a:pPr marL="571500" indent="-571500">
              <a:lnSpc>
                <a:spcPct val="150000"/>
              </a:lnSpc>
              <a:buFont typeface="Arial" panose="020B0604020202020204" pitchFamily="34" charset="0"/>
              <a:buChar char="•"/>
            </a:pPr>
            <a:r>
              <a:rPr lang="nl-BE" sz="2000" noProof="0" dirty="0">
                <a:latin typeface="+mn-lt"/>
              </a:rPr>
              <a:t>Gericht op: </a:t>
            </a:r>
            <a:r>
              <a:rPr lang="nl-BE" sz="2000" b="1" noProof="0" dirty="0">
                <a:latin typeface="+mn-lt"/>
              </a:rPr>
              <a:t>herwinnen van functioneren &amp; maatschappelijke participatie</a:t>
            </a:r>
            <a:endParaRPr lang="nl-BE" sz="2000" noProof="0" dirty="0">
              <a:latin typeface="+mn-lt"/>
            </a:endParaRPr>
          </a:p>
          <a:p>
            <a:pPr marL="571500" indent="-571500">
              <a:lnSpc>
                <a:spcPct val="150000"/>
              </a:lnSpc>
              <a:buFont typeface="Arial" panose="020B0604020202020204" pitchFamily="34" charset="0"/>
              <a:buChar char="•"/>
            </a:pPr>
            <a:r>
              <a:rPr lang="nl-BE" sz="2000" noProof="0" dirty="0">
                <a:latin typeface="+mn-lt"/>
              </a:rPr>
              <a:t>Doelgroep: mensen met krachten &amp; kwaliteiten die tijdelijk geremd worden door psychische kwetsbaarheid</a:t>
            </a:r>
          </a:p>
          <a:p>
            <a:pPr marL="571500" indent="-571500">
              <a:lnSpc>
                <a:spcPct val="150000"/>
              </a:lnSpc>
              <a:buFont typeface="Arial" panose="020B0604020202020204" pitchFamily="34" charset="0"/>
              <a:buChar char="•"/>
            </a:pPr>
            <a:r>
              <a:rPr lang="nl-BE" sz="2000" b="1" noProof="0" dirty="0">
                <a:latin typeface="+mn-lt"/>
              </a:rPr>
              <a:t>Multidisciplinair</a:t>
            </a:r>
            <a:r>
              <a:rPr lang="nl-BE" sz="2000" noProof="0" dirty="0">
                <a:latin typeface="+mn-lt"/>
              </a:rPr>
              <a:t>: wonen, werk, sociale vaardigheden, zelfzorg</a:t>
            </a:r>
          </a:p>
          <a:p>
            <a:pPr marL="571500" indent="-571500">
              <a:lnSpc>
                <a:spcPct val="150000"/>
              </a:lnSpc>
              <a:buFont typeface="Arial" panose="020B0604020202020204" pitchFamily="34" charset="0"/>
              <a:buChar char="•"/>
            </a:pPr>
            <a:r>
              <a:rPr lang="nl-BE" sz="2000" b="1" noProof="0" dirty="0">
                <a:latin typeface="+mn-lt"/>
              </a:rPr>
              <a:t>Samenwerking</a:t>
            </a:r>
            <a:r>
              <a:rPr lang="nl-BE" sz="2000" noProof="0" dirty="0">
                <a:latin typeface="+mn-lt"/>
              </a:rPr>
              <a:t> met arbeidscoaches GGZ (traject- en loopbaanbegeleiding) → duurzame (re-integratie &amp; werkbehoud</a:t>
            </a:r>
          </a:p>
          <a:p>
            <a:pPr marL="571500" indent="-571500">
              <a:lnSpc>
                <a:spcPct val="150000"/>
              </a:lnSpc>
              <a:buFont typeface="Arial" panose="020B0604020202020204" pitchFamily="34" charset="0"/>
              <a:buChar char="•"/>
            </a:pPr>
            <a:r>
              <a:rPr lang="nl-BE" sz="2000" b="1" noProof="0" dirty="0">
                <a:latin typeface="+mn-lt"/>
              </a:rPr>
              <a:t>Doorverwijzing</a:t>
            </a:r>
            <a:r>
              <a:rPr lang="nl-BE" sz="2000" noProof="0" dirty="0">
                <a:latin typeface="+mn-lt"/>
              </a:rPr>
              <a:t>: via online aanmeldingsformulier </a:t>
            </a:r>
          </a:p>
          <a:p>
            <a:endParaRPr lang="nl-BE" noProof="0" dirty="0"/>
          </a:p>
        </p:txBody>
      </p:sp>
    </p:spTree>
    <p:extLst>
      <p:ext uri="{BB962C8B-B14F-4D97-AF65-F5344CB8AC3E}">
        <p14:creationId xmlns:p14="http://schemas.microsoft.com/office/powerpoint/2010/main" val="4226861452"/>
      </p:ext>
    </p:extLst>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hoek 3">
            <a:extLst>
              <a:ext uri="{FF2B5EF4-FFF2-40B4-BE49-F238E27FC236}">
                <a16:creationId xmlns:a16="http://schemas.microsoft.com/office/drawing/2014/main" id="{BAB63026-7D3B-3BFE-D11C-9EC97BC937A1}"/>
              </a:ext>
            </a:extLst>
          </p:cNvPr>
          <p:cNvSpPr>
            <a:spLocks noGrp="1" noRot="1" noMove="1" noResize="1" noEditPoints="1" noAdjustHandles="1" noChangeArrowheads="1" noChangeShapeType="1"/>
          </p:cNvSpPr>
          <p:nvPr/>
        </p:nvSpPr>
        <p:spPr>
          <a:xfrm>
            <a:off x="72736" y="5770740"/>
            <a:ext cx="2192482" cy="987136"/>
          </a:xfrm>
          <a:prstGeom prst="rect">
            <a:avLst/>
          </a:prstGeom>
          <a:solidFill>
            <a:schemeClr val="bg1"/>
          </a:solidFill>
          <a:ln>
            <a:solidFill>
              <a:schemeClr val="bg1"/>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nl-BE" noProof="0"/>
          </a:p>
        </p:txBody>
      </p:sp>
      <p:sp>
        <p:nvSpPr>
          <p:cNvPr id="2" name="Titel 1">
            <a:extLst>
              <a:ext uri="{FF2B5EF4-FFF2-40B4-BE49-F238E27FC236}">
                <a16:creationId xmlns:a16="http://schemas.microsoft.com/office/drawing/2014/main" id="{17124282-3AE4-FE1C-697E-C47067691656}"/>
              </a:ext>
            </a:extLst>
          </p:cNvPr>
          <p:cNvSpPr>
            <a:spLocks noGrp="1"/>
          </p:cNvSpPr>
          <p:nvPr>
            <p:ph type="title"/>
          </p:nvPr>
        </p:nvSpPr>
        <p:spPr/>
        <p:txBody>
          <a:bodyPr/>
          <a:lstStyle/>
          <a:p>
            <a:r>
              <a:rPr lang="nl-BE" sz="2800" noProof="0">
                <a:solidFill>
                  <a:srgbClr val="1E699D"/>
                </a:solidFill>
                <a:latin typeface="Futura Medium"/>
              </a:rPr>
              <a:t>12.4. TNW-fonds</a:t>
            </a:r>
          </a:p>
        </p:txBody>
      </p:sp>
      <p:sp>
        <p:nvSpPr>
          <p:cNvPr id="3" name="Tijdelijke aanduiding voor tekst 2">
            <a:extLst>
              <a:ext uri="{FF2B5EF4-FFF2-40B4-BE49-F238E27FC236}">
                <a16:creationId xmlns:a16="http://schemas.microsoft.com/office/drawing/2014/main" id="{2852E359-ED5C-9B36-985D-5AC74A86B783}"/>
              </a:ext>
            </a:extLst>
          </p:cNvPr>
          <p:cNvSpPr>
            <a:spLocks noGrp="1"/>
          </p:cNvSpPr>
          <p:nvPr>
            <p:ph type="body"/>
          </p:nvPr>
        </p:nvSpPr>
        <p:spPr>
          <a:xfrm>
            <a:off x="513771" y="1785503"/>
            <a:ext cx="10542155" cy="3912500"/>
          </a:xfrm>
        </p:spPr>
        <p:txBody>
          <a:bodyPr/>
          <a:lstStyle/>
          <a:p>
            <a:pPr marL="342900" indent="-342900" algn="just" fontAlgn="base">
              <a:buFont typeface="Arial" panose="020B0604020202020204" pitchFamily="34" charset="0"/>
              <a:buChar char="•"/>
            </a:pPr>
            <a:r>
              <a:rPr lang="nl-BE" sz="2000" noProof="0" dirty="0">
                <a:solidFill>
                  <a:srgbClr val="1E699D"/>
                </a:solidFill>
                <a:latin typeface="Calibri" panose="020F0502020204030204" pitchFamily="34" charset="0"/>
                <a:cs typeface="Calibri" panose="020F0502020204030204" pitchFamily="34" charset="0"/>
              </a:rPr>
              <a:t>Doel: Via een tussenkomst van het </a:t>
            </a:r>
            <a:r>
              <a:rPr lang="nl-BE" sz="2000" noProof="0" dirty="0">
                <a:solidFill>
                  <a:srgbClr val="1E699D"/>
                </a:solidFill>
                <a:latin typeface="Calibri" panose="020F0502020204030204" pitchFamily="34" charset="0"/>
                <a:cs typeface="Calibri" panose="020F0502020204030204" pitchFamily="34" charset="0"/>
                <a:hlinkClick r:id="rId3"/>
              </a:rPr>
              <a:t>TNW-fonds</a:t>
            </a:r>
            <a:r>
              <a:rPr lang="nl-BE" sz="2000" noProof="0" dirty="0">
                <a:solidFill>
                  <a:srgbClr val="1E699D"/>
                </a:solidFill>
                <a:latin typeface="Calibri" panose="020F0502020204030204" pitchFamily="34" charset="0"/>
                <a:cs typeface="Calibri" panose="020F0502020204030204" pitchFamily="34" charset="0"/>
              </a:rPr>
              <a:t> kan de arbeidsongeschikt erkende verzekerde gespecialiseerde dienstverlening op maat (zoals onder andere loopbaanbegeleiding of gepersonaliseerde coaching) inkopen bij een diensterverlener die door de leidend ambtenaar van de Dienst voor Uitkeringen is erkend. </a:t>
            </a:r>
          </a:p>
          <a:p>
            <a:pPr marL="342900" indent="-342900" algn="just" fontAlgn="base">
              <a:buFont typeface="Arial" panose="020B0604020202020204" pitchFamily="34" charset="0"/>
              <a:buChar char="•"/>
            </a:pPr>
            <a:endParaRPr lang="nl-BE" sz="2000" noProof="0" dirty="0">
              <a:solidFill>
                <a:srgbClr val="1E699D"/>
              </a:solidFill>
              <a:latin typeface="Calibri" panose="020F0502020204030204" pitchFamily="34" charset="0"/>
              <a:cs typeface="Calibri" panose="020F0502020204030204" pitchFamily="34" charset="0"/>
            </a:endParaRPr>
          </a:p>
          <a:p>
            <a:pPr marL="342900" indent="-342900" algn="just" fontAlgn="base">
              <a:buFont typeface="Arial" panose="020B0604020202020204" pitchFamily="34" charset="0"/>
              <a:buChar char="•"/>
            </a:pPr>
            <a:r>
              <a:rPr lang="nl-BE" sz="2000" noProof="0" dirty="0">
                <a:solidFill>
                  <a:srgbClr val="1E699D"/>
                </a:solidFill>
                <a:latin typeface="Calibri" panose="020F0502020204030204" pitchFamily="34" charset="0"/>
                <a:cs typeface="Calibri" panose="020F0502020204030204" pitchFamily="34" charset="0"/>
              </a:rPr>
              <a:t>Finaliteit: Terugkeer naar het normaal economisch circuit. </a:t>
            </a:r>
          </a:p>
          <a:p>
            <a:pPr algn="just" fontAlgn="base"/>
            <a:endParaRPr lang="nl-BE" sz="2000" noProof="0" dirty="0">
              <a:solidFill>
                <a:srgbClr val="1E699D"/>
              </a:solidFill>
              <a:latin typeface="Calibri" panose="020F0502020204030204" pitchFamily="34" charset="0"/>
              <a:cs typeface="Calibri" panose="020F0502020204030204" pitchFamily="34" charset="0"/>
            </a:endParaRPr>
          </a:p>
          <a:p>
            <a:pPr marL="342900" indent="-342900" algn="just" fontAlgn="base">
              <a:buFont typeface="Arial" panose="020B0604020202020204" pitchFamily="34" charset="0"/>
              <a:buChar char="•"/>
            </a:pPr>
            <a:r>
              <a:rPr lang="nl-BE" sz="2000" noProof="0" dirty="0">
                <a:solidFill>
                  <a:srgbClr val="1E699D"/>
                </a:solidFill>
                <a:latin typeface="Calibri" panose="020F0502020204030204" pitchFamily="34" charset="0"/>
                <a:cs typeface="Calibri" panose="020F0502020204030204" pitchFamily="34" charset="0"/>
              </a:rPr>
              <a:t>Doelgroep:​</a:t>
            </a:r>
          </a:p>
          <a:p>
            <a:pPr marL="742950" lvl="1" indent="-285750" algn="just" rtl="0" fontAlgn="base">
              <a:buFont typeface="Arial" panose="020B0604020202020204" pitchFamily="34" charset="0"/>
              <a:buChar char="•"/>
            </a:pPr>
            <a:r>
              <a:rPr lang="nl-BE" sz="1600" kern="1200" noProof="0" dirty="0">
                <a:solidFill>
                  <a:srgbClr val="1E699D"/>
                </a:solidFill>
                <a:latin typeface="Calibri" panose="020F0502020204030204" pitchFamily="34" charset="0"/>
                <a:ea typeface="+mn-ea"/>
                <a:cs typeface="Calibri" panose="020F0502020204030204" pitchFamily="34" charset="0"/>
              </a:rPr>
              <a:t>Vanaf 1 april 2024: personen in arbeidsongeschikt erkend waarbij de arbeidsovereenkomst werd beëindigd wegens medische overmacht op initiatief van de werkgever.​</a:t>
            </a:r>
          </a:p>
          <a:p>
            <a:pPr marL="742950" lvl="1" indent="-285750" algn="just" rtl="0" fontAlgn="base">
              <a:buFont typeface="Arial" panose="020B0604020202020204" pitchFamily="34" charset="0"/>
              <a:buChar char="•"/>
            </a:pPr>
            <a:endParaRPr lang="nl-BE" sz="1600" kern="1200" noProof="0" dirty="0">
              <a:solidFill>
                <a:srgbClr val="1E699D"/>
              </a:solidFill>
              <a:latin typeface="Calibri" panose="020F0502020204030204" pitchFamily="34" charset="0"/>
              <a:ea typeface="+mn-ea"/>
              <a:cs typeface="Calibri" panose="020F0502020204030204" pitchFamily="34" charset="0"/>
            </a:endParaRPr>
          </a:p>
          <a:p>
            <a:pPr marL="742950" lvl="1" indent="-285750" algn="just" rtl="0" fontAlgn="base">
              <a:buFont typeface="Arial" panose="020B0604020202020204" pitchFamily="34" charset="0"/>
              <a:buChar char="•"/>
            </a:pPr>
            <a:r>
              <a:rPr lang="nl-BE" sz="1600" kern="1200" noProof="0" dirty="0">
                <a:solidFill>
                  <a:srgbClr val="1E699D"/>
                </a:solidFill>
                <a:latin typeface="Calibri" panose="020F0502020204030204" pitchFamily="34" charset="0"/>
                <a:ea typeface="+mn-ea"/>
                <a:cs typeface="Calibri" panose="020F0502020204030204" pitchFamily="34" charset="0"/>
              </a:rPr>
              <a:t>Vanaf 1 april 2025 (bijkomende groep): Werknemers en werkzoekenden die langer dan een jaar arbeidsongeschikt erkend zijn (invaliditeit). </a:t>
            </a:r>
          </a:p>
          <a:p>
            <a:pPr marL="742950" lvl="1" indent="-285750" algn="just" rtl="0" fontAlgn="base">
              <a:buFont typeface="Arial" panose="020B0604020202020204" pitchFamily="34" charset="0"/>
              <a:buChar char="•"/>
            </a:pPr>
            <a:endParaRPr lang="nl-BE" sz="1600" kern="1200" noProof="0" dirty="0">
              <a:solidFill>
                <a:srgbClr val="1E699D"/>
              </a:solidFill>
              <a:latin typeface="Calibri" panose="020F0502020204030204" pitchFamily="34" charset="0"/>
              <a:ea typeface="+mn-ea"/>
              <a:cs typeface="Calibri" panose="020F0502020204030204" pitchFamily="34" charset="0"/>
            </a:endParaRPr>
          </a:p>
          <a:p>
            <a:pPr marL="457200" lvl="1" algn="just" rtl="0" fontAlgn="base"/>
            <a:r>
              <a:rPr lang="nl-BE" sz="1600" kern="1200" noProof="0" dirty="0">
                <a:solidFill>
                  <a:srgbClr val="1E699D"/>
                </a:solidFill>
                <a:latin typeface="Calibri" panose="020F0502020204030204" pitchFamily="34" charset="0"/>
                <a:ea typeface="+mn-ea"/>
                <a:cs typeface="Calibri" panose="020F0502020204030204" pitchFamily="34" charset="0"/>
                <a:sym typeface="Wingdings" panose="05000000000000000000" pitchFamily="2" charset="2"/>
              </a:rPr>
              <a:t> </a:t>
            </a:r>
            <a:r>
              <a:rPr lang="nl-BE" sz="2000" noProof="0" dirty="0" err="1">
                <a:solidFill>
                  <a:srgbClr val="1E699D"/>
                </a:solidFill>
                <a:latin typeface="Calibri" panose="020F0502020204030204" pitchFamily="34" charset="0"/>
                <a:cs typeface="Calibri" panose="020F0502020204030204" pitchFamily="34" charset="0"/>
              </a:rPr>
              <a:t>Webtoepassing</a:t>
            </a:r>
            <a:r>
              <a:rPr lang="nl-BE" sz="2000" noProof="0" dirty="0">
                <a:solidFill>
                  <a:srgbClr val="1E699D"/>
                </a:solidFill>
                <a:latin typeface="Calibri" panose="020F0502020204030204" pitchFamily="34" charset="0"/>
                <a:cs typeface="Calibri" panose="020F0502020204030204" pitchFamily="34" charset="0"/>
              </a:rPr>
              <a:t> aanbod erkende dienstverleners: </a:t>
            </a:r>
            <a:r>
              <a:rPr lang="nl-BE" sz="2000" noProof="0" dirty="0">
                <a:solidFill>
                  <a:srgbClr val="1E699D"/>
                </a:solidFill>
                <a:latin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INAMI - </a:t>
            </a:r>
            <a:r>
              <a:rPr lang="nl-BE" sz="2000" noProof="0" dirty="0" err="1">
                <a:solidFill>
                  <a:srgbClr val="1E699D"/>
                </a:solidFill>
                <a:latin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Rechercher</a:t>
            </a:r>
            <a:endParaRPr lang="nl-BE" sz="2000" noProof="0" dirty="0">
              <a:solidFill>
                <a:srgbClr val="1E699D"/>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684520979"/>
      </p:ext>
    </p:extLst>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hoek 3">
            <a:extLst>
              <a:ext uri="{FF2B5EF4-FFF2-40B4-BE49-F238E27FC236}">
                <a16:creationId xmlns:a16="http://schemas.microsoft.com/office/drawing/2014/main" id="{985C57EF-A301-5216-46E2-8AEE12405EB9}"/>
              </a:ext>
            </a:extLst>
          </p:cNvPr>
          <p:cNvSpPr>
            <a:spLocks noGrp="1" noRot="1" noMove="1" noResize="1" noEditPoints="1" noAdjustHandles="1" noChangeArrowheads="1" noChangeShapeType="1"/>
          </p:cNvSpPr>
          <p:nvPr/>
        </p:nvSpPr>
        <p:spPr>
          <a:xfrm>
            <a:off x="72736" y="5770740"/>
            <a:ext cx="2192482" cy="987136"/>
          </a:xfrm>
          <a:prstGeom prst="rect">
            <a:avLst/>
          </a:prstGeom>
          <a:solidFill>
            <a:schemeClr val="bg1"/>
          </a:solidFill>
          <a:ln>
            <a:solidFill>
              <a:schemeClr val="bg1"/>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nl-BE" noProof="0"/>
          </a:p>
        </p:txBody>
      </p:sp>
      <p:sp>
        <p:nvSpPr>
          <p:cNvPr id="2" name="Espace réservé du texte 1">
            <a:extLst>
              <a:ext uri="{FF2B5EF4-FFF2-40B4-BE49-F238E27FC236}">
                <a16:creationId xmlns:a16="http://schemas.microsoft.com/office/drawing/2014/main" id="{2BA28A90-81A9-461E-877A-E335A7B140ED}"/>
              </a:ext>
            </a:extLst>
          </p:cNvPr>
          <p:cNvSpPr>
            <a:spLocks noGrp="1"/>
          </p:cNvSpPr>
          <p:nvPr>
            <p:ph type="body"/>
          </p:nvPr>
        </p:nvSpPr>
        <p:spPr>
          <a:xfrm>
            <a:off x="609480" y="1604519"/>
            <a:ext cx="10972440" cy="4609467"/>
          </a:xfrm>
          <a:ln>
            <a:noFill/>
          </a:ln>
        </p:spPr>
        <p:txBody>
          <a:bodyPr/>
          <a:lstStyle/>
          <a:p>
            <a:r>
              <a:rPr lang="nl-BE" noProof="0"/>
              <a:t> </a:t>
            </a:r>
          </a:p>
        </p:txBody>
      </p:sp>
      <p:sp>
        <p:nvSpPr>
          <p:cNvPr id="12" name="Titre 11">
            <a:extLst>
              <a:ext uri="{FF2B5EF4-FFF2-40B4-BE49-F238E27FC236}">
                <a16:creationId xmlns:a16="http://schemas.microsoft.com/office/drawing/2014/main" id="{E02996AC-4C92-4990-A4BE-77B0EAF805E6}"/>
              </a:ext>
            </a:extLst>
          </p:cNvPr>
          <p:cNvSpPr>
            <a:spLocks noGrp="1"/>
          </p:cNvSpPr>
          <p:nvPr>
            <p:ph type="title"/>
          </p:nvPr>
        </p:nvSpPr>
        <p:spPr>
          <a:xfrm>
            <a:off x="609480" y="273600"/>
            <a:ext cx="11308200" cy="1144800"/>
          </a:xfrm>
        </p:spPr>
        <p:txBody>
          <a:bodyPr/>
          <a:lstStyle/>
          <a:p>
            <a:r>
              <a:rPr lang="nl-BE" sz="2800" noProof="0">
                <a:solidFill>
                  <a:srgbClr val="1E699D"/>
                </a:solidFill>
                <a:latin typeface="Futura Medium"/>
              </a:rPr>
              <a:t>13. Terug aan het werk: wat zijn de uitdagingen voor de betrokken professionals?</a:t>
            </a:r>
          </a:p>
        </p:txBody>
      </p:sp>
      <p:sp>
        <p:nvSpPr>
          <p:cNvPr id="13" name="ZoneTexte 12">
            <a:extLst>
              <a:ext uri="{FF2B5EF4-FFF2-40B4-BE49-F238E27FC236}">
                <a16:creationId xmlns:a16="http://schemas.microsoft.com/office/drawing/2014/main" id="{67E84123-0F61-451B-8B3A-7908CDB06083}"/>
              </a:ext>
            </a:extLst>
          </p:cNvPr>
          <p:cNvSpPr txBox="1"/>
          <p:nvPr/>
        </p:nvSpPr>
        <p:spPr>
          <a:xfrm>
            <a:off x="697490" y="1328861"/>
            <a:ext cx="10884430" cy="400110"/>
          </a:xfrm>
          <a:prstGeom prst="rect">
            <a:avLst/>
          </a:prstGeom>
          <a:noFill/>
        </p:spPr>
        <p:txBody>
          <a:bodyPr wrap="square" rtlCol="0">
            <a:spAutoFit/>
          </a:bodyPr>
          <a:lstStyle/>
          <a:p>
            <a:r>
              <a:rPr lang="nl-BE" sz="2000" noProof="0">
                <a:solidFill>
                  <a:srgbClr val="1E699D"/>
                </a:solidFill>
                <a:latin typeface="Calibri" panose="020F0502020204030204" pitchFamily="34" charset="0"/>
                <a:cs typeface="Calibri" panose="020F0502020204030204" pitchFamily="34" charset="0"/>
              </a:rPr>
              <a:t> </a:t>
            </a:r>
            <a:r>
              <a:rPr lang="nl-BE" sz="2000" u="sng" noProof="0">
                <a:solidFill>
                  <a:srgbClr val="1E699D"/>
                </a:solidFill>
                <a:latin typeface="Calibri" panose="020F0502020204030204" pitchFamily="34" charset="0"/>
                <a:cs typeface="Calibri" panose="020F0502020204030204" pitchFamily="34" charset="0"/>
              </a:rPr>
              <a:t>Uitdaging nr. 1: elkaar leren kennen en vertrouwd raken om meer te communiceren</a:t>
            </a:r>
          </a:p>
        </p:txBody>
      </p:sp>
      <p:graphicFrame>
        <p:nvGraphicFramePr>
          <p:cNvPr id="3" name="Diagramme 2">
            <a:extLst>
              <a:ext uri="{FF2B5EF4-FFF2-40B4-BE49-F238E27FC236}">
                <a16:creationId xmlns:a16="http://schemas.microsoft.com/office/drawing/2014/main" id="{9F2DFD54-7FD8-43FF-B94B-2B723DDEEAEA}"/>
              </a:ext>
            </a:extLst>
          </p:cNvPr>
          <p:cNvGraphicFramePr/>
          <p:nvPr>
            <p:extLst>
              <p:ext uri="{D42A27DB-BD31-4B8C-83A1-F6EECF244321}">
                <p14:modId xmlns:p14="http://schemas.microsoft.com/office/powerpoint/2010/main" val="1937883096"/>
              </p:ext>
            </p:extLst>
          </p:nvPr>
        </p:nvGraphicFramePr>
        <p:xfrm>
          <a:off x="1482971" y="2022085"/>
          <a:ext cx="9707543" cy="411288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820109468"/>
      </p:ext>
    </p:extLst>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hthoek 5">
            <a:extLst>
              <a:ext uri="{FF2B5EF4-FFF2-40B4-BE49-F238E27FC236}">
                <a16:creationId xmlns:a16="http://schemas.microsoft.com/office/drawing/2014/main" id="{900FCA20-C195-9CED-69EF-47C6A5CB708B}"/>
              </a:ext>
            </a:extLst>
          </p:cNvPr>
          <p:cNvSpPr>
            <a:spLocks noGrp="1" noRot="1" noMove="1" noResize="1" noEditPoints="1" noAdjustHandles="1" noChangeArrowheads="1" noChangeShapeType="1"/>
          </p:cNvSpPr>
          <p:nvPr/>
        </p:nvSpPr>
        <p:spPr>
          <a:xfrm>
            <a:off x="72736" y="5770740"/>
            <a:ext cx="2192482" cy="987136"/>
          </a:xfrm>
          <a:prstGeom prst="rect">
            <a:avLst/>
          </a:prstGeom>
          <a:solidFill>
            <a:schemeClr val="bg1"/>
          </a:solidFill>
          <a:ln>
            <a:solidFill>
              <a:schemeClr val="bg1"/>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nl-BE" noProof="0"/>
          </a:p>
        </p:txBody>
      </p:sp>
      <p:sp>
        <p:nvSpPr>
          <p:cNvPr id="2" name="Espace réservé du texte 1">
            <a:extLst>
              <a:ext uri="{FF2B5EF4-FFF2-40B4-BE49-F238E27FC236}">
                <a16:creationId xmlns:a16="http://schemas.microsoft.com/office/drawing/2014/main" id="{2BA28A90-81A9-461E-877A-E335A7B140ED}"/>
              </a:ext>
            </a:extLst>
          </p:cNvPr>
          <p:cNvSpPr>
            <a:spLocks noGrp="1"/>
          </p:cNvSpPr>
          <p:nvPr>
            <p:ph type="body"/>
          </p:nvPr>
        </p:nvSpPr>
        <p:spPr>
          <a:xfrm>
            <a:off x="609480" y="1604519"/>
            <a:ext cx="10972440" cy="4609467"/>
          </a:xfrm>
          <a:ln>
            <a:noFill/>
          </a:ln>
        </p:spPr>
        <p:txBody>
          <a:bodyPr/>
          <a:lstStyle/>
          <a:p>
            <a:r>
              <a:rPr lang="nl-BE" noProof="0"/>
              <a:t> </a:t>
            </a:r>
          </a:p>
        </p:txBody>
      </p:sp>
      <p:sp>
        <p:nvSpPr>
          <p:cNvPr id="13" name="ZoneTexte 12">
            <a:extLst>
              <a:ext uri="{FF2B5EF4-FFF2-40B4-BE49-F238E27FC236}">
                <a16:creationId xmlns:a16="http://schemas.microsoft.com/office/drawing/2014/main" id="{67E84123-0F61-451B-8B3A-7908CDB06083}"/>
              </a:ext>
            </a:extLst>
          </p:cNvPr>
          <p:cNvSpPr txBox="1"/>
          <p:nvPr/>
        </p:nvSpPr>
        <p:spPr>
          <a:xfrm>
            <a:off x="602015" y="1449645"/>
            <a:ext cx="10884430" cy="400110"/>
          </a:xfrm>
          <a:prstGeom prst="rect">
            <a:avLst/>
          </a:prstGeom>
          <a:noFill/>
        </p:spPr>
        <p:txBody>
          <a:bodyPr wrap="square" rtlCol="0">
            <a:spAutoFit/>
          </a:bodyPr>
          <a:lstStyle/>
          <a:p>
            <a:r>
              <a:rPr lang="nl-BE" sz="2000" u="sng" noProof="0">
                <a:solidFill>
                  <a:srgbClr val="1E699D"/>
                </a:solidFill>
                <a:latin typeface="Calibri" panose="020F0502020204030204" pitchFamily="34" charset="0"/>
                <a:cs typeface="Calibri" panose="020F0502020204030204" pitchFamily="34" charset="0"/>
              </a:rPr>
              <a:t>Uitdaging nr. 2: het klassieke paradigma van arbeidsongeschiktheid herzien</a:t>
            </a:r>
          </a:p>
        </p:txBody>
      </p:sp>
      <p:pic>
        <p:nvPicPr>
          <p:cNvPr id="4" name="Image 3">
            <a:extLst>
              <a:ext uri="{FF2B5EF4-FFF2-40B4-BE49-F238E27FC236}">
                <a16:creationId xmlns:a16="http://schemas.microsoft.com/office/drawing/2014/main" id="{69556297-32D7-4504-AB0F-F66F1AF2F8E0}"/>
              </a:ext>
            </a:extLst>
          </p:cNvPr>
          <p:cNvPicPr>
            <a:picLocks noGrp="1" noRot="1" noChangeAspect="1" noMove="1" noResize="1" noEditPoints="1" noAdjustHandles="1" noChangeArrowheads="1" noChangeShapeType="1" noCrop="1"/>
          </p:cNvPicPr>
          <p:nvPr/>
        </p:nvPicPr>
        <p:blipFill rotWithShape="1">
          <a:blip r:embed="rId3"/>
          <a:srcRect l="25486" t="29428" r="27206" b="13657"/>
          <a:stretch/>
        </p:blipFill>
        <p:spPr>
          <a:xfrm>
            <a:off x="3851336" y="2004629"/>
            <a:ext cx="4488727" cy="4050213"/>
          </a:xfrm>
          <a:prstGeom prst="rect">
            <a:avLst/>
          </a:prstGeom>
        </p:spPr>
      </p:pic>
      <p:sp>
        <p:nvSpPr>
          <p:cNvPr id="7" name="Titre 11">
            <a:extLst>
              <a:ext uri="{FF2B5EF4-FFF2-40B4-BE49-F238E27FC236}">
                <a16:creationId xmlns:a16="http://schemas.microsoft.com/office/drawing/2014/main" id="{E02996AC-4C92-4990-A4BE-77B0EAF805E6}"/>
              </a:ext>
            </a:extLst>
          </p:cNvPr>
          <p:cNvSpPr txBox="1">
            <a:spLocks/>
          </p:cNvSpPr>
          <p:nvPr/>
        </p:nvSpPr>
        <p:spPr>
          <a:xfrm>
            <a:off x="609480" y="273600"/>
            <a:ext cx="10972440" cy="1144800"/>
          </a:xfrm>
          <a:prstGeom prst="rect">
            <a:avLst/>
          </a:prstGeom>
        </p:spPr>
        <p:txBody>
          <a:bodyPr lIns="0" tIns="0" rIns="0" bIns="0" anchor="ct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nl-BE" sz="2800" noProof="0">
                <a:solidFill>
                  <a:srgbClr val="1E699D"/>
                </a:solidFill>
                <a:latin typeface="Futura Medium"/>
              </a:rPr>
              <a:t>13. Terug aan het werk: wat zijn de uitdagingen voor de betrokken professionals?</a:t>
            </a:r>
          </a:p>
        </p:txBody>
      </p:sp>
      <p:sp>
        <p:nvSpPr>
          <p:cNvPr id="3" name="Rechthoek 2">
            <a:extLst>
              <a:ext uri="{FF2B5EF4-FFF2-40B4-BE49-F238E27FC236}">
                <a16:creationId xmlns:a16="http://schemas.microsoft.com/office/drawing/2014/main" id="{FA41750A-1307-A2D3-157F-1459BFEF5CE5}"/>
              </a:ext>
            </a:extLst>
          </p:cNvPr>
          <p:cNvSpPr>
            <a:spLocks noGrp="1" noRot="1" noMove="1" noResize="1" noEditPoints="1" noAdjustHandles="1" noChangeArrowheads="1" noChangeShapeType="1"/>
          </p:cNvSpPr>
          <p:nvPr/>
        </p:nvSpPr>
        <p:spPr>
          <a:xfrm>
            <a:off x="4412343" y="2090057"/>
            <a:ext cx="2917371" cy="508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BE" b="1" noProof="0" err="1">
                <a:solidFill>
                  <a:schemeClr val="tx2"/>
                </a:solidFill>
              </a:rPr>
              <a:t>Biopsychosociaal</a:t>
            </a:r>
            <a:r>
              <a:rPr lang="nl-BE" b="1" noProof="0">
                <a:solidFill>
                  <a:schemeClr val="tx2"/>
                </a:solidFill>
              </a:rPr>
              <a:t> model</a:t>
            </a:r>
          </a:p>
        </p:txBody>
      </p:sp>
      <p:sp>
        <p:nvSpPr>
          <p:cNvPr id="5" name="Rechthoek 4">
            <a:extLst>
              <a:ext uri="{FF2B5EF4-FFF2-40B4-BE49-F238E27FC236}">
                <a16:creationId xmlns:a16="http://schemas.microsoft.com/office/drawing/2014/main" id="{BCF2F1B6-113E-4137-4DDE-5D0C21DE9DCC}"/>
              </a:ext>
            </a:extLst>
          </p:cNvPr>
          <p:cNvSpPr>
            <a:spLocks noGrp="1" noRot="1" noMove="1" noResize="1" noEditPoints="1" noAdjustHandles="1" noChangeArrowheads="1" noChangeShapeType="1"/>
          </p:cNvSpPr>
          <p:nvPr/>
        </p:nvSpPr>
        <p:spPr>
          <a:xfrm>
            <a:off x="4412343" y="5472799"/>
            <a:ext cx="3098801" cy="508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BE" noProof="0">
                <a:solidFill>
                  <a:schemeClr val="tx2"/>
                </a:solidFill>
              </a:rPr>
              <a:t>Duur arbeidsongeschiktheid</a:t>
            </a:r>
          </a:p>
        </p:txBody>
      </p:sp>
    </p:spTree>
    <p:extLst>
      <p:ext uri="{BB962C8B-B14F-4D97-AF65-F5344CB8AC3E}">
        <p14:creationId xmlns:p14="http://schemas.microsoft.com/office/powerpoint/2010/main" val="1725103725"/>
      </p:ext>
    </p:extLst>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hthoek 8">
            <a:extLst>
              <a:ext uri="{FF2B5EF4-FFF2-40B4-BE49-F238E27FC236}">
                <a16:creationId xmlns:a16="http://schemas.microsoft.com/office/drawing/2014/main" id="{41BF1543-8A5D-FC6C-CB08-6D3FDF00FBAB}"/>
              </a:ext>
            </a:extLst>
          </p:cNvPr>
          <p:cNvSpPr>
            <a:spLocks noGrp="1" noRot="1" noMove="1" noResize="1" noEditPoints="1" noAdjustHandles="1" noChangeArrowheads="1" noChangeShapeType="1"/>
          </p:cNvSpPr>
          <p:nvPr/>
        </p:nvSpPr>
        <p:spPr>
          <a:xfrm>
            <a:off x="72736" y="5770740"/>
            <a:ext cx="2192482" cy="987136"/>
          </a:xfrm>
          <a:prstGeom prst="rect">
            <a:avLst/>
          </a:prstGeom>
          <a:solidFill>
            <a:schemeClr val="bg1"/>
          </a:solidFill>
          <a:ln>
            <a:solidFill>
              <a:schemeClr val="bg1"/>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nl-BE" noProof="0"/>
          </a:p>
        </p:txBody>
      </p:sp>
      <p:sp>
        <p:nvSpPr>
          <p:cNvPr id="2" name="Espace réservé du texte 1">
            <a:extLst>
              <a:ext uri="{FF2B5EF4-FFF2-40B4-BE49-F238E27FC236}">
                <a16:creationId xmlns:a16="http://schemas.microsoft.com/office/drawing/2014/main" id="{2BA28A90-81A9-461E-877A-E335A7B140ED}"/>
              </a:ext>
            </a:extLst>
          </p:cNvPr>
          <p:cNvSpPr>
            <a:spLocks noGrp="1"/>
          </p:cNvSpPr>
          <p:nvPr>
            <p:ph type="body"/>
          </p:nvPr>
        </p:nvSpPr>
        <p:spPr>
          <a:xfrm>
            <a:off x="609480" y="1604519"/>
            <a:ext cx="10972440" cy="4609467"/>
          </a:xfrm>
          <a:ln>
            <a:noFill/>
          </a:ln>
        </p:spPr>
        <p:txBody>
          <a:bodyPr/>
          <a:lstStyle/>
          <a:p>
            <a:r>
              <a:rPr lang="nl-BE" noProof="0"/>
              <a:t> </a:t>
            </a:r>
          </a:p>
        </p:txBody>
      </p:sp>
      <p:sp>
        <p:nvSpPr>
          <p:cNvPr id="13" name="ZoneTexte 12">
            <a:extLst>
              <a:ext uri="{FF2B5EF4-FFF2-40B4-BE49-F238E27FC236}">
                <a16:creationId xmlns:a16="http://schemas.microsoft.com/office/drawing/2014/main" id="{67E84123-0F61-451B-8B3A-7908CDB06083}"/>
              </a:ext>
            </a:extLst>
          </p:cNvPr>
          <p:cNvSpPr txBox="1"/>
          <p:nvPr/>
        </p:nvSpPr>
        <p:spPr>
          <a:xfrm>
            <a:off x="609480" y="1604519"/>
            <a:ext cx="10884430" cy="400110"/>
          </a:xfrm>
          <a:prstGeom prst="rect">
            <a:avLst/>
          </a:prstGeom>
          <a:noFill/>
        </p:spPr>
        <p:txBody>
          <a:bodyPr wrap="square" rtlCol="0">
            <a:spAutoFit/>
          </a:bodyPr>
          <a:lstStyle/>
          <a:p>
            <a:r>
              <a:rPr lang="nl-BE" sz="2000" u="sng" noProof="0">
                <a:solidFill>
                  <a:srgbClr val="1E699D"/>
                </a:solidFill>
                <a:latin typeface="Calibri" panose="020F0502020204030204" pitchFamily="34" charset="0"/>
                <a:cs typeface="Calibri" panose="020F0502020204030204" pitchFamily="34" charset="0"/>
              </a:rPr>
              <a:t>Uitdaging nr. 3: Tijdsdimensie van arbeidsongeschiktheid</a:t>
            </a:r>
          </a:p>
        </p:txBody>
      </p:sp>
      <p:pic>
        <p:nvPicPr>
          <p:cNvPr id="3" name="Image 2">
            <a:extLst>
              <a:ext uri="{FF2B5EF4-FFF2-40B4-BE49-F238E27FC236}">
                <a16:creationId xmlns:a16="http://schemas.microsoft.com/office/drawing/2014/main" id="{EAFFB615-6C10-4808-A0E1-D54F3EABD69A}"/>
              </a:ext>
            </a:extLst>
          </p:cNvPr>
          <p:cNvPicPr>
            <a:picLocks noGrp="1" noRot="1" noChangeAspect="1" noMove="1" noResize="1" noEditPoints="1" noAdjustHandles="1" noChangeArrowheads="1" noChangeShapeType="1" noCrop="1"/>
          </p:cNvPicPr>
          <p:nvPr/>
        </p:nvPicPr>
        <p:blipFill rotWithShape="1">
          <a:blip r:embed="rId3"/>
          <a:srcRect l="4726" t="27079" r="5605" b="17899"/>
          <a:stretch/>
        </p:blipFill>
        <p:spPr>
          <a:xfrm>
            <a:off x="822840" y="2190747"/>
            <a:ext cx="5458150" cy="2511881"/>
          </a:xfrm>
          <a:prstGeom prst="rect">
            <a:avLst/>
          </a:prstGeom>
        </p:spPr>
      </p:pic>
      <p:sp>
        <p:nvSpPr>
          <p:cNvPr id="7" name="Titre 11">
            <a:extLst>
              <a:ext uri="{FF2B5EF4-FFF2-40B4-BE49-F238E27FC236}">
                <a16:creationId xmlns:a16="http://schemas.microsoft.com/office/drawing/2014/main" id="{E02996AC-4C92-4990-A4BE-77B0EAF805E6}"/>
              </a:ext>
            </a:extLst>
          </p:cNvPr>
          <p:cNvSpPr txBox="1">
            <a:spLocks/>
          </p:cNvSpPr>
          <p:nvPr/>
        </p:nvSpPr>
        <p:spPr>
          <a:xfrm>
            <a:off x="609480" y="273600"/>
            <a:ext cx="10972440" cy="1144800"/>
          </a:xfrm>
          <a:prstGeom prst="rect">
            <a:avLst/>
          </a:prstGeom>
        </p:spPr>
        <p:txBody>
          <a:bodyPr lIns="0" tIns="0" rIns="0" bIns="0" anchor="ct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nl-BE" sz="2800" noProof="0">
                <a:solidFill>
                  <a:srgbClr val="1E699D"/>
                </a:solidFill>
                <a:latin typeface="Futura Medium"/>
              </a:rPr>
              <a:t>13. Terug aan het werk: wat zijn de uitdagingen voor de betrokken professionals?</a:t>
            </a:r>
          </a:p>
        </p:txBody>
      </p:sp>
      <p:sp>
        <p:nvSpPr>
          <p:cNvPr id="4" name="ZoneTexte 3"/>
          <p:cNvSpPr txBox="1"/>
          <p:nvPr/>
        </p:nvSpPr>
        <p:spPr>
          <a:xfrm>
            <a:off x="6766680" y="3041840"/>
            <a:ext cx="4602480" cy="923330"/>
          </a:xfrm>
          <a:prstGeom prst="rect">
            <a:avLst/>
          </a:prstGeom>
          <a:noFill/>
        </p:spPr>
        <p:txBody>
          <a:bodyPr wrap="square" rtlCol="0">
            <a:spAutoFit/>
          </a:bodyPr>
          <a:lstStyle/>
          <a:p>
            <a:pPr marL="285750" indent="-285750">
              <a:buFont typeface="Arial" panose="020B0604020202020204" pitchFamily="34" charset="0"/>
              <a:buChar char="•"/>
            </a:pPr>
            <a:r>
              <a:rPr lang="nl-BE" noProof="0">
                <a:solidFill>
                  <a:srgbClr val="1E699D"/>
                </a:solidFill>
                <a:latin typeface="Calibri" panose="020F0502020204030204" pitchFamily="34" charset="0"/>
                <a:cs typeface="Calibri" panose="020F0502020204030204" pitchFamily="34" charset="0"/>
              </a:rPr>
              <a:t>Belang van het vroegtijdig ondersteunen van personen (tijdige detectie, evaluatie en ondersteuning)!</a:t>
            </a:r>
          </a:p>
        </p:txBody>
      </p:sp>
      <p:sp>
        <p:nvSpPr>
          <p:cNvPr id="5" name="Rechthoek 4">
            <a:extLst>
              <a:ext uri="{FF2B5EF4-FFF2-40B4-BE49-F238E27FC236}">
                <a16:creationId xmlns:a16="http://schemas.microsoft.com/office/drawing/2014/main" id="{35D6C930-418C-3321-5A2D-1CCC37AF6B9E}"/>
              </a:ext>
            </a:extLst>
          </p:cNvPr>
          <p:cNvSpPr>
            <a:spLocks noGrp="1" noRot="1" noMove="1" noResize="1" noEditPoints="1" noAdjustHandles="1" noChangeArrowheads="1" noChangeShapeType="1"/>
          </p:cNvSpPr>
          <p:nvPr/>
        </p:nvSpPr>
        <p:spPr>
          <a:xfrm>
            <a:off x="1465943" y="4296228"/>
            <a:ext cx="841829" cy="21771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BE" sz="1000" noProof="0">
                <a:solidFill>
                  <a:schemeClr val="tx1"/>
                </a:solidFill>
                <a:latin typeface="Calibri" panose="020F0502020204030204" pitchFamily="34" charset="0"/>
                <a:ea typeface="Calibri" panose="020F0502020204030204" pitchFamily="34" charset="0"/>
                <a:cs typeface="Calibri" panose="020F0502020204030204" pitchFamily="34" charset="0"/>
              </a:rPr>
              <a:t>6 maanden</a:t>
            </a:r>
          </a:p>
        </p:txBody>
      </p:sp>
      <p:sp>
        <p:nvSpPr>
          <p:cNvPr id="6" name="Rechthoek 5">
            <a:extLst>
              <a:ext uri="{FF2B5EF4-FFF2-40B4-BE49-F238E27FC236}">
                <a16:creationId xmlns:a16="http://schemas.microsoft.com/office/drawing/2014/main" id="{042F4494-EDCF-AB96-02AE-897C239643C5}"/>
              </a:ext>
            </a:extLst>
          </p:cNvPr>
          <p:cNvSpPr>
            <a:spLocks noGrp="1" noRot="1" noMove="1" noResize="1" noEditPoints="1" noAdjustHandles="1" noChangeArrowheads="1" noChangeShapeType="1"/>
          </p:cNvSpPr>
          <p:nvPr/>
        </p:nvSpPr>
        <p:spPr>
          <a:xfrm>
            <a:off x="3131000" y="4296226"/>
            <a:ext cx="962029" cy="21771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BE" sz="1000" noProof="0">
                <a:solidFill>
                  <a:schemeClr val="tx1"/>
                </a:solidFill>
                <a:latin typeface="Calibri" panose="020F0502020204030204" pitchFamily="34" charset="0"/>
                <a:ea typeface="Calibri" panose="020F0502020204030204" pitchFamily="34" charset="0"/>
                <a:cs typeface="Calibri" panose="020F0502020204030204" pitchFamily="34" charset="0"/>
              </a:rPr>
              <a:t>12 maanden</a:t>
            </a:r>
          </a:p>
        </p:txBody>
      </p:sp>
      <p:sp>
        <p:nvSpPr>
          <p:cNvPr id="8" name="Rechthoek 7">
            <a:extLst>
              <a:ext uri="{FF2B5EF4-FFF2-40B4-BE49-F238E27FC236}">
                <a16:creationId xmlns:a16="http://schemas.microsoft.com/office/drawing/2014/main" id="{502B235A-655D-FC09-47DE-D797118E4AC5}"/>
              </a:ext>
            </a:extLst>
          </p:cNvPr>
          <p:cNvSpPr>
            <a:spLocks noGrp="1" noRot="1" noMove="1" noResize="1" noEditPoints="1" noAdjustHandles="1" noChangeArrowheads="1" noChangeShapeType="1"/>
          </p:cNvSpPr>
          <p:nvPr/>
        </p:nvSpPr>
        <p:spPr>
          <a:xfrm>
            <a:off x="4971143" y="4296227"/>
            <a:ext cx="841829" cy="21771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BE" sz="1000" noProof="0">
                <a:solidFill>
                  <a:schemeClr val="tx1"/>
                </a:solidFill>
                <a:latin typeface="Calibri" panose="020F0502020204030204" pitchFamily="34" charset="0"/>
                <a:ea typeface="Calibri" panose="020F0502020204030204" pitchFamily="34" charset="0"/>
                <a:cs typeface="Calibri" panose="020F0502020204030204" pitchFamily="34" charset="0"/>
              </a:rPr>
              <a:t>24 maanden</a:t>
            </a:r>
          </a:p>
        </p:txBody>
      </p:sp>
    </p:spTree>
    <p:extLst>
      <p:ext uri="{BB962C8B-B14F-4D97-AF65-F5344CB8AC3E}">
        <p14:creationId xmlns:p14="http://schemas.microsoft.com/office/powerpoint/2010/main" val="2043131841"/>
      </p:ext>
    </p:extLst>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2B877B-0764-8C9C-32F7-F8F5251CAD58}"/>
            </a:ext>
          </a:extLst>
        </p:cNvPr>
        <p:cNvGrpSpPr/>
        <p:nvPr/>
      </p:nvGrpSpPr>
      <p:grpSpPr>
        <a:xfrm>
          <a:off x="0" y="0"/>
          <a:ext cx="0" cy="0"/>
          <a:chOff x="0" y="0"/>
          <a:chExt cx="0" cy="0"/>
        </a:xfrm>
      </p:grpSpPr>
      <p:sp>
        <p:nvSpPr>
          <p:cNvPr id="3" name="Tijdelijke aanduiding voor inhoud 2">
            <a:extLst>
              <a:ext uri="{FF2B5EF4-FFF2-40B4-BE49-F238E27FC236}">
                <a16:creationId xmlns:a16="http://schemas.microsoft.com/office/drawing/2014/main" id="{5664F651-3A7B-D0F7-2E66-DCFC1B5BA2F5}"/>
              </a:ext>
            </a:extLst>
          </p:cNvPr>
          <p:cNvSpPr>
            <a:spLocks noGrp="1"/>
          </p:cNvSpPr>
          <p:nvPr>
            <p:ph idx="1"/>
          </p:nvPr>
        </p:nvSpPr>
        <p:spPr>
          <a:xfrm>
            <a:off x="838200" y="1361801"/>
            <a:ext cx="10515600" cy="5356290"/>
          </a:xfrm>
        </p:spPr>
        <p:txBody>
          <a:bodyPr vert="horz" lIns="91440" tIns="45720" rIns="91440" bIns="45720" rtlCol="0" anchor="t">
            <a:normAutofit fontScale="85000" lnSpcReduction="20000"/>
          </a:bodyPr>
          <a:lstStyle/>
          <a:p>
            <a:r>
              <a:rPr lang="nl-BE" sz="1200" noProof="0">
                <a:solidFill>
                  <a:schemeClr val="accent1"/>
                </a:solidFill>
                <a:latin typeface="Calibri"/>
                <a:ea typeface="Calibri"/>
                <a:cs typeface="Calibri"/>
              </a:rPr>
              <a:t>American </a:t>
            </a:r>
            <a:r>
              <a:rPr lang="nl-BE" sz="1200" noProof="0" err="1">
                <a:solidFill>
                  <a:schemeClr val="accent1"/>
                </a:solidFill>
                <a:latin typeface="Calibri"/>
                <a:ea typeface="Calibri"/>
                <a:cs typeface="Calibri"/>
              </a:rPr>
              <a:t>Psychiatric</a:t>
            </a:r>
            <a:r>
              <a:rPr lang="nl-BE" sz="1200" noProof="0">
                <a:solidFill>
                  <a:schemeClr val="accent1"/>
                </a:solidFill>
                <a:latin typeface="Calibri"/>
                <a:ea typeface="Calibri"/>
                <a:cs typeface="Calibri"/>
              </a:rPr>
              <a:t> Association. (2013). </a:t>
            </a:r>
            <a:r>
              <a:rPr lang="nl-BE" sz="1200" i="1" noProof="0" err="1">
                <a:solidFill>
                  <a:schemeClr val="accent1"/>
                </a:solidFill>
                <a:latin typeface="Calibri"/>
                <a:ea typeface="Calibri"/>
                <a:cs typeface="Calibri"/>
              </a:rPr>
              <a:t>Diagnostic</a:t>
            </a:r>
            <a:r>
              <a:rPr lang="nl-BE" sz="1200" i="1" noProof="0">
                <a:solidFill>
                  <a:schemeClr val="accent1"/>
                </a:solidFill>
                <a:latin typeface="Calibri"/>
                <a:ea typeface="Calibri"/>
                <a:cs typeface="Calibri"/>
              </a:rPr>
              <a:t> </a:t>
            </a:r>
            <a:r>
              <a:rPr lang="nl-BE" sz="1200" i="1" noProof="0" err="1">
                <a:solidFill>
                  <a:schemeClr val="accent1"/>
                </a:solidFill>
                <a:latin typeface="Calibri"/>
                <a:ea typeface="Calibri"/>
                <a:cs typeface="Calibri"/>
              </a:rPr>
              <a:t>and</a:t>
            </a:r>
            <a:r>
              <a:rPr lang="nl-BE" sz="1200" i="1" noProof="0">
                <a:solidFill>
                  <a:schemeClr val="accent1"/>
                </a:solidFill>
                <a:latin typeface="Calibri"/>
                <a:ea typeface="Calibri"/>
                <a:cs typeface="Calibri"/>
              </a:rPr>
              <a:t> </a:t>
            </a:r>
            <a:r>
              <a:rPr lang="nl-BE" sz="1200" i="1" noProof="0" err="1">
                <a:solidFill>
                  <a:schemeClr val="accent1"/>
                </a:solidFill>
                <a:latin typeface="Calibri"/>
                <a:ea typeface="Calibri"/>
                <a:cs typeface="Calibri"/>
              </a:rPr>
              <a:t>statistical</a:t>
            </a:r>
            <a:r>
              <a:rPr lang="nl-BE" sz="1200" i="1" noProof="0">
                <a:solidFill>
                  <a:schemeClr val="accent1"/>
                </a:solidFill>
                <a:latin typeface="Calibri"/>
                <a:ea typeface="Calibri"/>
                <a:cs typeface="Calibri"/>
              </a:rPr>
              <a:t> manual of </a:t>
            </a:r>
            <a:r>
              <a:rPr lang="nl-BE" sz="1200" i="1" noProof="0" err="1">
                <a:solidFill>
                  <a:schemeClr val="accent1"/>
                </a:solidFill>
                <a:latin typeface="Calibri"/>
                <a:ea typeface="Calibri"/>
                <a:cs typeface="Calibri"/>
              </a:rPr>
              <a:t>mental</a:t>
            </a:r>
            <a:r>
              <a:rPr lang="nl-BE" sz="1200" i="1" noProof="0">
                <a:solidFill>
                  <a:schemeClr val="accent1"/>
                </a:solidFill>
                <a:latin typeface="Calibri"/>
                <a:ea typeface="Calibri"/>
                <a:cs typeface="Calibri"/>
              </a:rPr>
              <a:t> disorders</a:t>
            </a:r>
            <a:r>
              <a:rPr lang="nl-BE" sz="1200" noProof="0">
                <a:solidFill>
                  <a:schemeClr val="accent1"/>
                </a:solidFill>
                <a:latin typeface="Calibri"/>
                <a:ea typeface="Calibri"/>
                <a:cs typeface="Calibri"/>
              </a:rPr>
              <a:t> (5th ed.). Pearson.</a:t>
            </a:r>
          </a:p>
          <a:p>
            <a:r>
              <a:rPr lang="nl-BE" sz="1200" i="1" noProof="0">
                <a:solidFill>
                  <a:schemeClr val="accent1"/>
                </a:solidFill>
                <a:latin typeface="Calibri"/>
                <a:ea typeface="Calibri"/>
                <a:cs typeface="Calibri"/>
              </a:rPr>
              <a:t>Arbeidsongeschiktheid voor werknemers en werklozen  | RIZIV. </a:t>
            </a:r>
            <a:r>
              <a:rPr lang="nl-BE" sz="1200" noProof="0">
                <a:solidFill>
                  <a:schemeClr val="accent1"/>
                </a:solidFill>
                <a:latin typeface="Calibri"/>
                <a:ea typeface="Calibri"/>
                <a:cs typeface="Calibri"/>
              </a:rPr>
              <a:t>(</a:t>
            </a:r>
            <a:r>
              <a:rPr lang="nl-BE" sz="1200" noProof="0" err="1">
                <a:solidFill>
                  <a:schemeClr val="accent1"/>
                </a:solidFill>
                <a:latin typeface="Calibri"/>
                <a:ea typeface="Calibri"/>
                <a:cs typeface="Calibri"/>
              </a:rPr>
              <a:t>z.d.</a:t>
            </a:r>
            <a:r>
              <a:rPr lang="nl-BE" sz="1200" noProof="0">
                <a:solidFill>
                  <a:schemeClr val="accent1"/>
                </a:solidFill>
                <a:latin typeface="Calibri"/>
                <a:ea typeface="Calibri"/>
                <a:cs typeface="Calibri"/>
              </a:rPr>
              <a:t>). </a:t>
            </a:r>
            <a:r>
              <a:rPr lang="nl-BE" sz="1200" noProof="0">
                <a:solidFill>
                  <a:schemeClr val="accent1"/>
                </a:solidFill>
                <a:latin typeface="Calibri"/>
                <a:ea typeface="Calibri"/>
                <a:cs typeface="Calibri"/>
                <a:hlinkClick r:id="rId2">
                  <a:extLst>
                    <a:ext uri="{A12FA001-AC4F-418D-AE19-62706E023703}">
                      <ahyp:hlinkClr xmlns:ahyp="http://schemas.microsoft.com/office/drawing/2018/hyperlinkcolor" val="tx"/>
                    </a:ext>
                  </a:extLst>
                </a:hlinkClick>
              </a:rPr>
              <a:t>https://www.riziv.fgov.be/nl/thema-s/arbeidsongeschiktheid/werknemers-en-werklozen</a:t>
            </a:r>
            <a:r>
              <a:rPr lang="nl-BE" sz="1200" noProof="0">
                <a:solidFill>
                  <a:schemeClr val="accent1"/>
                </a:solidFill>
                <a:latin typeface="Calibri"/>
                <a:ea typeface="Calibri"/>
                <a:cs typeface="Calibri"/>
              </a:rPr>
              <a:t> </a:t>
            </a:r>
          </a:p>
          <a:p>
            <a:r>
              <a:rPr lang="nl-BE" sz="1200" i="1" noProof="0">
                <a:solidFill>
                  <a:schemeClr val="accent1"/>
                </a:solidFill>
                <a:latin typeface="Calibri"/>
                <a:ea typeface="Calibri"/>
                <a:cs typeface="Calibri"/>
              </a:rPr>
              <a:t>Arbeidsongeschiktheid van zelfstandigen  | RIZIV</a:t>
            </a:r>
            <a:r>
              <a:rPr lang="nl-BE" sz="1200" noProof="0">
                <a:solidFill>
                  <a:schemeClr val="accent1"/>
                </a:solidFill>
                <a:latin typeface="Calibri"/>
                <a:ea typeface="Calibri"/>
                <a:cs typeface="Calibri"/>
              </a:rPr>
              <a:t>. (</a:t>
            </a:r>
            <a:r>
              <a:rPr lang="nl-BE" sz="1200" noProof="0" err="1">
                <a:solidFill>
                  <a:schemeClr val="accent1"/>
                </a:solidFill>
                <a:latin typeface="Calibri"/>
                <a:ea typeface="Calibri"/>
                <a:cs typeface="Calibri"/>
              </a:rPr>
              <a:t>z.d.</a:t>
            </a:r>
            <a:r>
              <a:rPr lang="nl-BE" sz="1200" noProof="0">
                <a:solidFill>
                  <a:schemeClr val="accent1"/>
                </a:solidFill>
                <a:latin typeface="Calibri"/>
                <a:ea typeface="Calibri"/>
                <a:cs typeface="Calibri"/>
              </a:rPr>
              <a:t>). </a:t>
            </a:r>
            <a:r>
              <a:rPr lang="nl-BE" sz="1200" noProof="0">
                <a:solidFill>
                  <a:schemeClr val="accent1"/>
                </a:solidFill>
                <a:latin typeface="Calibri"/>
                <a:ea typeface="Calibri"/>
                <a:cs typeface="Calibri"/>
                <a:hlinkClick r:id="rId3">
                  <a:extLst>
                    <a:ext uri="{A12FA001-AC4F-418D-AE19-62706E023703}">
                      <ahyp:hlinkClr xmlns:ahyp="http://schemas.microsoft.com/office/drawing/2018/hyperlinkcolor" val="tx"/>
                    </a:ext>
                  </a:extLst>
                </a:hlinkClick>
              </a:rPr>
              <a:t>https://www.riziv.fgov.be/nl/thema-s/arbeidsongeschiktheid/zelfstandigen</a:t>
            </a:r>
            <a:r>
              <a:rPr lang="nl-BE" sz="1200" noProof="0">
                <a:solidFill>
                  <a:schemeClr val="accent1"/>
                </a:solidFill>
                <a:latin typeface="Calibri"/>
                <a:ea typeface="Calibri"/>
                <a:cs typeface="Calibri"/>
              </a:rPr>
              <a:t> </a:t>
            </a:r>
            <a:endParaRPr lang="nl-BE" sz="1200" b="0" i="1" noProof="0">
              <a:solidFill>
                <a:schemeClr val="accent1"/>
              </a:solidFill>
              <a:effectLst/>
              <a:latin typeface="Calibri"/>
              <a:ea typeface="Calibri"/>
              <a:cs typeface="Calibri"/>
            </a:endParaRPr>
          </a:p>
          <a:p>
            <a:r>
              <a:rPr lang="nl-BE" sz="1200" b="0" i="1" noProof="0">
                <a:solidFill>
                  <a:schemeClr val="accent1"/>
                </a:solidFill>
                <a:effectLst/>
                <a:latin typeface="Calibri"/>
                <a:ea typeface="Calibri"/>
                <a:cs typeface="Calibri"/>
              </a:rPr>
              <a:t>Vlaamse werkbaarheidsmonitor werknemers - meting 2023</a:t>
            </a:r>
            <a:r>
              <a:rPr lang="nl-BE" sz="1200" b="0" i="0" noProof="0">
                <a:solidFill>
                  <a:schemeClr val="accent1"/>
                </a:solidFill>
                <a:effectLst/>
                <a:latin typeface="Calibri"/>
                <a:ea typeface="Calibri"/>
                <a:cs typeface="Calibri"/>
              </a:rPr>
              <a:t>. (2023). SERV. </a:t>
            </a:r>
            <a:r>
              <a:rPr lang="nl-BE" sz="1200" b="0" i="0" noProof="0">
                <a:solidFill>
                  <a:schemeClr val="accent1"/>
                </a:solidFill>
                <a:effectLst/>
                <a:latin typeface="Calibri"/>
                <a:ea typeface="Calibri"/>
                <a:cs typeface="Calibri"/>
                <a:hlinkClick r:id="rId4">
                  <a:extLst>
                    <a:ext uri="{A12FA001-AC4F-418D-AE19-62706E023703}">
                      <ahyp:hlinkClr xmlns:ahyp="http://schemas.microsoft.com/office/drawing/2018/hyperlinkcolor" val="tx"/>
                    </a:ext>
                  </a:extLst>
                </a:hlinkClick>
              </a:rPr>
              <a:t>https://www.serv.be/stichting/project/vlaamse-werkbaarheidsmonitor-werknemers-meting-2023</a:t>
            </a:r>
            <a:r>
              <a:rPr lang="nl-BE" sz="1200" b="0" i="0" noProof="0">
                <a:solidFill>
                  <a:schemeClr val="accent1"/>
                </a:solidFill>
                <a:effectLst/>
                <a:latin typeface="Calibri"/>
                <a:ea typeface="Calibri"/>
                <a:cs typeface="Calibri"/>
              </a:rPr>
              <a:t> </a:t>
            </a:r>
          </a:p>
          <a:p>
            <a:r>
              <a:rPr lang="nl-BE" sz="1200" b="0" i="1" noProof="0">
                <a:solidFill>
                  <a:schemeClr val="accent1"/>
                </a:solidFill>
                <a:effectLst/>
                <a:latin typeface="Calibri"/>
                <a:ea typeface="Calibri"/>
                <a:cs typeface="Calibri"/>
              </a:rPr>
              <a:t>Arbeidsongeschiktheid in 2023: Hoeveel mensen in invaliditeit door depressie of burn-out? Hoeveel kost dat aan uitkeringen?</a:t>
            </a:r>
            <a:r>
              <a:rPr lang="nl-BE" sz="1200" b="0" i="0" noProof="0">
                <a:solidFill>
                  <a:schemeClr val="accent1"/>
                </a:solidFill>
                <a:effectLst/>
                <a:latin typeface="Calibri"/>
                <a:ea typeface="Calibri"/>
                <a:cs typeface="Calibri"/>
              </a:rPr>
              <a:t> (2023). RIZIV. https://www.riziv.fgov.be/nl/statistieken/statistieken-uitkeringen/statistieken-over-arbeidsongeschiktheid-door-burn-out-of-depressie/arbeidsongeschiktheid-in-2023-hoeveel-mensen-in-invaliditeit-door-depressie-of-burn-out-hoeveel-kost-dat-aan-uitkeringen   </a:t>
            </a:r>
            <a:endParaRPr lang="nl-BE" sz="1200" noProof="0">
              <a:solidFill>
                <a:schemeClr val="accent1"/>
              </a:solidFill>
              <a:latin typeface="Calibri"/>
              <a:ea typeface="Calibri"/>
              <a:cs typeface="Calibri"/>
            </a:endParaRPr>
          </a:p>
          <a:p>
            <a:r>
              <a:rPr lang="nl-BE" sz="1200" noProof="0">
                <a:solidFill>
                  <a:schemeClr val="accent1"/>
                </a:solidFill>
                <a:latin typeface="Calibri"/>
                <a:ea typeface="Calibri"/>
                <a:cs typeface="Calibri"/>
              </a:rPr>
              <a:t>Bakker, A. B. &amp; </a:t>
            </a:r>
            <a:r>
              <a:rPr lang="nl-BE" sz="1200" noProof="0" err="1">
                <a:solidFill>
                  <a:schemeClr val="accent1"/>
                </a:solidFill>
                <a:latin typeface="Calibri"/>
                <a:ea typeface="Calibri"/>
                <a:cs typeface="Calibri"/>
              </a:rPr>
              <a:t>Demerouti</a:t>
            </a:r>
            <a:r>
              <a:rPr lang="nl-BE" sz="1200" noProof="0">
                <a:solidFill>
                  <a:schemeClr val="accent1"/>
                </a:solidFill>
                <a:latin typeface="Calibri"/>
                <a:ea typeface="Calibri"/>
                <a:cs typeface="Calibri"/>
              </a:rPr>
              <a:t>, E. (2007). </a:t>
            </a:r>
            <a:r>
              <a:rPr lang="nl-BE" sz="1200" i="1" noProof="0">
                <a:solidFill>
                  <a:schemeClr val="accent1"/>
                </a:solidFill>
                <a:latin typeface="Calibri"/>
                <a:ea typeface="Calibri"/>
                <a:cs typeface="Calibri"/>
              </a:rPr>
              <a:t>The Job </a:t>
            </a:r>
            <a:r>
              <a:rPr lang="nl-BE" sz="1200" i="1" noProof="0" err="1">
                <a:solidFill>
                  <a:schemeClr val="accent1"/>
                </a:solidFill>
                <a:latin typeface="Calibri"/>
                <a:ea typeface="Calibri"/>
                <a:cs typeface="Calibri"/>
              </a:rPr>
              <a:t>Demands</a:t>
            </a:r>
            <a:r>
              <a:rPr lang="nl-BE" sz="1200" i="1" noProof="0">
                <a:solidFill>
                  <a:schemeClr val="accent1"/>
                </a:solidFill>
                <a:latin typeface="Calibri"/>
                <a:ea typeface="Calibri"/>
                <a:cs typeface="Calibri"/>
              </a:rPr>
              <a:t>‑Resources model: state of </a:t>
            </a:r>
            <a:r>
              <a:rPr lang="nl-BE" sz="1200" i="1" noProof="0" err="1">
                <a:solidFill>
                  <a:schemeClr val="accent1"/>
                </a:solidFill>
                <a:latin typeface="Calibri"/>
                <a:ea typeface="Calibri"/>
                <a:cs typeface="Calibri"/>
              </a:rPr>
              <a:t>the</a:t>
            </a:r>
            <a:r>
              <a:rPr lang="nl-BE" sz="1200" i="1" noProof="0">
                <a:solidFill>
                  <a:schemeClr val="accent1"/>
                </a:solidFill>
                <a:latin typeface="Calibri"/>
                <a:ea typeface="Calibri"/>
                <a:cs typeface="Calibri"/>
              </a:rPr>
              <a:t> art</a:t>
            </a:r>
            <a:r>
              <a:rPr lang="nl-BE" sz="1200" noProof="0">
                <a:solidFill>
                  <a:schemeClr val="accent1"/>
                </a:solidFill>
                <a:latin typeface="Calibri"/>
                <a:ea typeface="Calibri"/>
                <a:cs typeface="Calibri"/>
              </a:rPr>
              <a:t>. </a:t>
            </a:r>
            <a:r>
              <a:rPr lang="nl-BE" sz="1200" i="1" noProof="0">
                <a:solidFill>
                  <a:schemeClr val="accent1"/>
                </a:solidFill>
                <a:latin typeface="Calibri"/>
                <a:ea typeface="Calibri"/>
                <a:cs typeface="Calibri"/>
              </a:rPr>
              <a:t>Journal of Managerial </a:t>
            </a:r>
            <a:r>
              <a:rPr lang="nl-BE" sz="1200" i="1" noProof="0" err="1">
                <a:solidFill>
                  <a:schemeClr val="accent1"/>
                </a:solidFill>
                <a:latin typeface="Calibri"/>
                <a:ea typeface="Calibri"/>
                <a:cs typeface="Calibri"/>
              </a:rPr>
              <a:t>Psychology</a:t>
            </a:r>
            <a:r>
              <a:rPr lang="nl-BE" sz="1200" i="1" noProof="0">
                <a:solidFill>
                  <a:schemeClr val="accent1"/>
                </a:solidFill>
                <a:latin typeface="Calibri"/>
                <a:ea typeface="Calibri"/>
                <a:cs typeface="Calibri"/>
              </a:rPr>
              <a:t>, 22</a:t>
            </a:r>
            <a:r>
              <a:rPr lang="nl-BE" sz="1200" noProof="0">
                <a:solidFill>
                  <a:schemeClr val="accent1"/>
                </a:solidFill>
                <a:latin typeface="Calibri"/>
                <a:ea typeface="Calibri"/>
                <a:cs typeface="Calibri"/>
              </a:rPr>
              <a:t>(3), 309–328.</a:t>
            </a:r>
            <a:endParaRPr lang="nl-BE" sz="1300" b="0" i="0" noProof="0">
              <a:solidFill>
                <a:schemeClr val="accent1"/>
              </a:solidFill>
              <a:effectLst/>
              <a:latin typeface="Calibri"/>
              <a:ea typeface="Calibri"/>
              <a:cs typeface="Calibri"/>
            </a:endParaRPr>
          </a:p>
          <a:p>
            <a:r>
              <a:rPr lang="nl-BE" sz="1200" noProof="0" err="1">
                <a:solidFill>
                  <a:schemeClr val="accent1"/>
                </a:solidFill>
                <a:latin typeface="Calibri"/>
                <a:ea typeface="Calibri"/>
                <a:cs typeface="Calibri"/>
              </a:rPr>
              <a:t>Bourdeaud’hui</a:t>
            </a:r>
            <a:r>
              <a:rPr lang="nl-BE" sz="1200" noProof="0">
                <a:solidFill>
                  <a:schemeClr val="accent1"/>
                </a:solidFill>
                <a:latin typeface="Calibri"/>
                <a:ea typeface="Calibri"/>
                <a:cs typeface="Calibri"/>
              </a:rPr>
              <a:t>, R., &amp; </a:t>
            </a:r>
            <a:r>
              <a:rPr lang="nl-BE" sz="1200" noProof="0" err="1">
                <a:solidFill>
                  <a:schemeClr val="accent1"/>
                </a:solidFill>
                <a:latin typeface="Calibri"/>
                <a:ea typeface="Calibri"/>
                <a:cs typeface="Calibri"/>
              </a:rPr>
              <a:t>Vanderhaeghe</a:t>
            </a:r>
            <a:r>
              <a:rPr lang="nl-BE" sz="1200" noProof="0">
                <a:solidFill>
                  <a:schemeClr val="accent1"/>
                </a:solidFill>
                <a:latin typeface="Calibri"/>
                <a:ea typeface="Calibri"/>
                <a:cs typeface="Calibri"/>
              </a:rPr>
              <a:t>, S. (2014). </a:t>
            </a:r>
            <a:r>
              <a:rPr lang="nl-BE" sz="1200" i="1" noProof="0">
                <a:solidFill>
                  <a:schemeClr val="accent1"/>
                </a:solidFill>
                <a:latin typeface="Calibri"/>
                <a:ea typeface="Calibri"/>
                <a:cs typeface="Calibri"/>
              </a:rPr>
              <a:t>Knipperlicht voor burn-out. </a:t>
            </a:r>
            <a:r>
              <a:rPr lang="nl-BE" sz="1200" noProof="0">
                <a:solidFill>
                  <a:schemeClr val="accent1"/>
                </a:solidFill>
                <a:latin typeface="Calibri"/>
                <a:ea typeface="Calibri"/>
                <a:cs typeface="Calibri"/>
              </a:rPr>
              <a:t>Stichting Innovatie &amp; Arbeid. Brussel.</a:t>
            </a:r>
          </a:p>
          <a:p>
            <a:r>
              <a:rPr lang="nl-BE" sz="1200" noProof="0">
                <a:solidFill>
                  <a:schemeClr val="accent1"/>
                </a:solidFill>
                <a:latin typeface="Calibri"/>
                <a:ea typeface="Calibri"/>
                <a:cs typeface="Calibri"/>
              </a:rPr>
              <a:t>Burn-out en werk. (2017). Hoge Gezondheidsraad. </a:t>
            </a:r>
            <a:r>
              <a:rPr lang="nl-BE" sz="1200" noProof="0">
                <a:solidFill>
                  <a:schemeClr val="accent1"/>
                </a:solidFill>
                <a:latin typeface="Calibri"/>
                <a:ea typeface="Calibri"/>
                <a:cs typeface="Calibri"/>
                <a:hlinkClick r:id="rId5">
                  <a:extLst>
                    <a:ext uri="{A12FA001-AC4F-418D-AE19-62706E023703}">
                      <ahyp:hlinkClr xmlns:ahyp="http://schemas.microsoft.com/office/drawing/2018/hyperlinkcolor" val="tx"/>
                    </a:ext>
                  </a:extLst>
                </a:hlinkClick>
              </a:rPr>
              <a:t>https://www.hgr-css.be/nl/advies/9339/burn-out-en-werk</a:t>
            </a:r>
            <a:r>
              <a:rPr lang="nl-BE" sz="1200" noProof="0">
                <a:solidFill>
                  <a:schemeClr val="accent1"/>
                </a:solidFill>
                <a:latin typeface="Calibri"/>
                <a:ea typeface="Calibri"/>
                <a:cs typeface="Calibri"/>
              </a:rPr>
              <a:t> </a:t>
            </a:r>
          </a:p>
          <a:p>
            <a:r>
              <a:rPr lang="nl-BE" sz="1200" noProof="0">
                <a:solidFill>
                  <a:schemeClr val="accent1"/>
                </a:solidFill>
                <a:latin typeface="Calibri"/>
                <a:ea typeface="Calibri"/>
                <a:cs typeface="Calibri"/>
              </a:rPr>
              <a:t>Chow, Y., </a:t>
            </a:r>
            <a:r>
              <a:rPr lang="nl-BE" sz="1200" noProof="0" err="1">
                <a:solidFill>
                  <a:schemeClr val="accent1"/>
                </a:solidFill>
                <a:latin typeface="Calibri"/>
                <a:ea typeface="Calibri"/>
                <a:cs typeface="Calibri"/>
              </a:rPr>
              <a:t>Masiak</a:t>
            </a:r>
            <a:r>
              <a:rPr lang="nl-BE" sz="1200" noProof="0">
                <a:solidFill>
                  <a:schemeClr val="accent1"/>
                </a:solidFill>
                <a:latin typeface="Calibri"/>
                <a:ea typeface="Calibri"/>
                <a:cs typeface="Calibri"/>
              </a:rPr>
              <a:t>, J., </a:t>
            </a:r>
            <a:r>
              <a:rPr lang="nl-BE" sz="1200" noProof="0" err="1">
                <a:solidFill>
                  <a:schemeClr val="accent1"/>
                </a:solidFill>
                <a:latin typeface="Calibri"/>
                <a:ea typeface="Calibri"/>
                <a:cs typeface="Calibri"/>
              </a:rPr>
              <a:t>Mikołajewska</a:t>
            </a:r>
            <a:r>
              <a:rPr lang="nl-BE" sz="1200" noProof="0">
                <a:solidFill>
                  <a:schemeClr val="accent1"/>
                </a:solidFill>
                <a:latin typeface="Calibri"/>
                <a:ea typeface="Calibri"/>
                <a:cs typeface="Calibri"/>
              </a:rPr>
              <a:t>, E., </a:t>
            </a:r>
            <a:r>
              <a:rPr lang="nl-BE" sz="1200" noProof="0" err="1">
                <a:solidFill>
                  <a:schemeClr val="accent1"/>
                </a:solidFill>
                <a:latin typeface="Calibri"/>
                <a:ea typeface="Calibri"/>
                <a:cs typeface="Calibri"/>
              </a:rPr>
              <a:t>Mikołajewski</a:t>
            </a:r>
            <a:r>
              <a:rPr lang="nl-BE" sz="1200" noProof="0">
                <a:solidFill>
                  <a:schemeClr val="accent1"/>
                </a:solidFill>
                <a:latin typeface="Calibri"/>
                <a:ea typeface="Calibri"/>
                <a:cs typeface="Calibri"/>
              </a:rPr>
              <a:t>, D., Wójcik, G. M., Wallace, B., Eugene, A., &amp; </a:t>
            </a:r>
            <a:r>
              <a:rPr lang="nl-BE" sz="1200" noProof="0" err="1">
                <a:solidFill>
                  <a:schemeClr val="accent1"/>
                </a:solidFill>
                <a:latin typeface="Calibri"/>
                <a:ea typeface="Calibri"/>
                <a:cs typeface="Calibri"/>
              </a:rPr>
              <a:t>Olajossy</a:t>
            </a:r>
            <a:r>
              <a:rPr lang="nl-BE" sz="1200" noProof="0">
                <a:solidFill>
                  <a:schemeClr val="accent1"/>
                </a:solidFill>
                <a:latin typeface="Calibri"/>
                <a:ea typeface="Calibri"/>
                <a:cs typeface="Calibri"/>
              </a:rPr>
              <a:t>, M. (2018). </a:t>
            </a:r>
            <a:r>
              <a:rPr lang="nl-BE" sz="1200" noProof="0" err="1">
                <a:solidFill>
                  <a:schemeClr val="accent1"/>
                </a:solidFill>
                <a:latin typeface="Calibri"/>
                <a:ea typeface="Calibri"/>
                <a:cs typeface="Calibri"/>
              </a:rPr>
              <a:t>Limbic</a:t>
            </a:r>
            <a:r>
              <a:rPr lang="nl-BE" sz="1200" noProof="0">
                <a:solidFill>
                  <a:schemeClr val="accent1"/>
                </a:solidFill>
                <a:latin typeface="Calibri"/>
                <a:ea typeface="Calibri"/>
                <a:cs typeface="Calibri"/>
              </a:rPr>
              <a:t> </a:t>
            </a:r>
            <a:r>
              <a:rPr lang="nl-BE" sz="1200" noProof="0" err="1">
                <a:solidFill>
                  <a:schemeClr val="accent1"/>
                </a:solidFill>
                <a:latin typeface="Calibri"/>
                <a:ea typeface="Calibri"/>
                <a:cs typeface="Calibri"/>
              </a:rPr>
              <a:t>brain</a:t>
            </a:r>
            <a:r>
              <a:rPr lang="nl-BE" sz="1200" noProof="0">
                <a:solidFill>
                  <a:schemeClr val="accent1"/>
                </a:solidFill>
                <a:latin typeface="Calibri"/>
                <a:ea typeface="Calibri"/>
                <a:cs typeface="Calibri"/>
              </a:rPr>
              <a:t> </a:t>
            </a:r>
            <a:r>
              <a:rPr lang="nl-BE" sz="1200" noProof="0" err="1">
                <a:solidFill>
                  <a:schemeClr val="accent1"/>
                </a:solidFill>
                <a:latin typeface="Calibri"/>
                <a:ea typeface="Calibri"/>
                <a:cs typeface="Calibri"/>
              </a:rPr>
              <a:t>structures</a:t>
            </a:r>
            <a:r>
              <a:rPr lang="nl-BE" sz="1200" noProof="0">
                <a:solidFill>
                  <a:schemeClr val="accent1"/>
                </a:solidFill>
                <a:latin typeface="Calibri"/>
                <a:ea typeface="Calibri"/>
                <a:cs typeface="Calibri"/>
              </a:rPr>
              <a:t> </a:t>
            </a:r>
            <a:r>
              <a:rPr lang="nl-BE" sz="1200" noProof="0" err="1">
                <a:solidFill>
                  <a:schemeClr val="accent1"/>
                </a:solidFill>
                <a:latin typeface="Calibri"/>
                <a:ea typeface="Calibri"/>
                <a:cs typeface="Calibri"/>
              </a:rPr>
              <a:t>and</a:t>
            </a:r>
            <a:r>
              <a:rPr lang="nl-BE" sz="1200" noProof="0">
                <a:solidFill>
                  <a:schemeClr val="accent1"/>
                </a:solidFill>
                <a:latin typeface="Calibri"/>
                <a:ea typeface="Calibri"/>
                <a:cs typeface="Calibri"/>
              </a:rPr>
              <a:t> </a:t>
            </a:r>
            <a:r>
              <a:rPr lang="nl-BE" sz="1200" noProof="0" err="1">
                <a:solidFill>
                  <a:schemeClr val="accent1"/>
                </a:solidFill>
                <a:latin typeface="Calibri"/>
                <a:ea typeface="Calibri"/>
                <a:cs typeface="Calibri"/>
              </a:rPr>
              <a:t>burnout</a:t>
            </a:r>
            <a:r>
              <a:rPr lang="nl-BE" sz="1200" noProof="0">
                <a:solidFill>
                  <a:schemeClr val="accent1"/>
                </a:solidFill>
                <a:latin typeface="Calibri"/>
                <a:ea typeface="Calibri"/>
                <a:cs typeface="Calibri"/>
              </a:rPr>
              <a:t>—A </a:t>
            </a:r>
            <a:r>
              <a:rPr lang="nl-BE" sz="1200" noProof="0" err="1">
                <a:solidFill>
                  <a:schemeClr val="accent1"/>
                </a:solidFill>
                <a:latin typeface="Calibri"/>
                <a:ea typeface="Calibri"/>
                <a:cs typeface="Calibri"/>
              </a:rPr>
              <a:t>systematic</a:t>
            </a:r>
            <a:r>
              <a:rPr lang="nl-BE" sz="1200" noProof="0">
                <a:solidFill>
                  <a:schemeClr val="accent1"/>
                </a:solidFill>
                <a:latin typeface="Calibri"/>
                <a:ea typeface="Calibri"/>
                <a:cs typeface="Calibri"/>
              </a:rPr>
              <a:t> review. </a:t>
            </a:r>
            <a:r>
              <a:rPr lang="nl-BE" sz="1200" i="1" noProof="0">
                <a:solidFill>
                  <a:schemeClr val="accent1"/>
                </a:solidFill>
                <a:latin typeface="Calibri"/>
                <a:ea typeface="Calibri"/>
                <a:cs typeface="Calibri"/>
              </a:rPr>
              <a:t>Advances in </a:t>
            </a:r>
            <a:r>
              <a:rPr lang="nl-BE" sz="1200" i="1" noProof="0" err="1">
                <a:solidFill>
                  <a:schemeClr val="accent1"/>
                </a:solidFill>
                <a:latin typeface="Calibri"/>
                <a:ea typeface="Calibri"/>
                <a:cs typeface="Calibri"/>
              </a:rPr>
              <a:t>Medical</a:t>
            </a:r>
            <a:r>
              <a:rPr lang="nl-BE" sz="1200" i="1" noProof="0">
                <a:solidFill>
                  <a:schemeClr val="accent1"/>
                </a:solidFill>
                <a:latin typeface="Calibri"/>
                <a:ea typeface="Calibri"/>
                <a:cs typeface="Calibri"/>
              </a:rPr>
              <a:t> Sciences, 63</a:t>
            </a:r>
            <a:r>
              <a:rPr lang="nl-BE" sz="1200" noProof="0">
                <a:solidFill>
                  <a:schemeClr val="accent1"/>
                </a:solidFill>
                <a:latin typeface="Calibri"/>
                <a:ea typeface="Calibri"/>
                <a:cs typeface="Calibri"/>
              </a:rPr>
              <a:t>(1), 192–198. </a:t>
            </a:r>
            <a:r>
              <a:rPr lang="nl-BE" sz="1200" noProof="0">
                <a:solidFill>
                  <a:schemeClr val="accent1"/>
                </a:solidFill>
                <a:latin typeface="Calibri"/>
                <a:ea typeface="Calibri"/>
                <a:cs typeface="Calibri"/>
                <a:hlinkClick r:id="rId6">
                  <a:extLst>
                    <a:ext uri="{A12FA001-AC4F-418D-AE19-62706E023703}">
                      <ahyp:hlinkClr xmlns:ahyp="http://schemas.microsoft.com/office/drawing/2018/hyperlinkcolor" val="tx"/>
                    </a:ext>
                  </a:extLst>
                </a:hlinkClick>
              </a:rPr>
              <a:t>https://doi.org/10.1016/j.advms.2017.11.004</a:t>
            </a:r>
            <a:r>
              <a:rPr lang="nl-BE" sz="1200" noProof="0">
                <a:solidFill>
                  <a:schemeClr val="accent1"/>
                </a:solidFill>
                <a:latin typeface="Calibri"/>
                <a:ea typeface="Calibri"/>
                <a:cs typeface="Calibri"/>
              </a:rPr>
              <a:t> </a:t>
            </a:r>
          </a:p>
          <a:p>
            <a:r>
              <a:rPr lang="nl-BE" sz="1200" noProof="0">
                <a:solidFill>
                  <a:schemeClr val="accent1"/>
                </a:solidFill>
                <a:latin typeface="Calibri"/>
                <a:ea typeface="Calibri"/>
                <a:cs typeface="Calibri"/>
              </a:rPr>
              <a:t>Christophe Dejours. (1998). </a:t>
            </a:r>
            <a:r>
              <a:rPr lang="nl-BE" sz="1200" i="1" noProof="0" err="1">
                <a:solidFill>
                  <a:schemeClr val="accent1"/>
                </a:solidFill>
                <a:latin typeface="Calibri"/>
                <a:ea typeface="Calibri"/>
                <a:cs typeface="Calibri"/>
              </a:rPr>
              <a:t>Souffrance</a:t>
            </a:r>
            <a:r>
              <a:rPr lang="nl-BE" sz="1200" i="1" noProof="0">
                <a:solidFill>
                  <a:schemeClr val="accent1"/>
                </a:solidFill>
                <a:latin typeface="Calibri"/>
                <a:ea typeface="Calibri"/>
                <a:cs typeface="Calibri"/>
              </a:rPr>
              <a:t> en France</a:t>
            </a:r>
            <a:endParaRPr lang="nl-BE" sz="1200" noProof="0">
              <a:solidFill>
                <a:schemeClr val="accent1"/>
              </a:solidFill>
              <a:latin typeface="Calibri"/>
              <a:ea typeface="Calibri"/>
              <a:cs typeface="Calibri"/>
            </a:endParaRPr>
          </a:p>
          <a:p>
            <a:r>
              <a:rPr lang="nl-BE" sz="1200" noProof="0">
                <a:solidFill>
                  <a:schemeClr val="accent1"/>
                </a:solidFill>
                <a:latin typeface="Calibri"/>
                <a:ea typeface="Calibri"/>
                <a:cs typeface="Calibri"/>
              </a:rPr>
              <a:t>Christophe Dejours. (1995).</a:t>
            </a:r>
            <a:r>
              <a:rPr lang="nl-BE" sz="1200" i="1" noProof="0">
                <a:solidFill>
                  <a:schemeClr val="accent1"/>
                </a:solidFill>
                <a:latin typeface="Calibri"/>
                <a:ea typeface="Calibri"/>
                <a:cs typeface="Calibri"/>
              </a:rPr>
              <a:t> Le Facteur </a:t>
            </a:r>
            <a:r>
              <a:rPr lang="nl-BE" sz="1200" i="1" noProof="0" err="1">
                <a:solidFill>
                  <a:schemeClr val="accent1"/>
                </a:solidFill>
                <a:latin typeface="Calibri"/>
                <a:ea typeface="Calibri"/>
                <a:cs typeface="Calibri"/>
              </a:rPr>
              <a:t>humain</a:t>
            </a:r>
            <a:r>
              <a:rPr lang="nl-BE" sz="1200" i="1" noProof="0">
                <a:solidFill>
                  <a:schemeClr val="accent1"/>
                </a:solidFill>
                <a:latin typeface="Calibri"/>
                <a:ea typeface="Calibri"/>
                <a:cs typeface="Calibri"/>
              </a:rPr>
              <a:t> </a:t>
            </a:r>
          </a:p>
          <a:p>
            <a:r>
              <a:rPr lang="nl-BE" sz="1200" noProof="0">
                <a:solidFill>
                  <a:schemeClr val="accent1"/>
                </a:solidFill>
                <a:latin typeface="Calibri"/>
                <a:ea typeface="Calibri"/>
                <a:cs typeface="Calibri"/>
              </a:rPr>
              <a:t>Christophe Dejours. (2009). </a:t>
            </a:r>
            <a:r>
              <a:rPr lang="nl-BE" sz="1200" i="1" noProof="0" err="1">
                <a:solidFill>
                  <a:schemeClr val="accent1"/>
                </a:solidFill>
                <a:latin typeface="Calibri"/>
                <a:ea typeface="Calibri"/>
                <a:cs typeface="Calibri"/>
              </a:rPr>
              <a:t>Travail</a:t>
            </a:r>
            <a:r>
              <a:rPr lang="nl-BE" sz="1200" i="1" noProof="0">
                <a:solidFill>
                  <a:schemeClr val="accent1"/>
                </a:solidFill>
                <a:latin typeface="Calibri"/>
                <a:ea typeface="Calibri"/>
                <a:cs typeface="Calibri"/>
              </a:rPr>
              <a:t> vivant </a:t>
            </a:r>
          </a:p>
          <a:p>
            <a:r>
              <a:rPr lang="nl-BE" sz="1200" noProof="0">
                <a:solidFill>
                  <a:schemeClr val="accent1"/>
                </a:solidFill>
                <a:latin typeface="Calibri"/>
                <a:ea typeface="Calibri"/>
                <a:cs typeface="Calibri"/>
              </a:rPr>
              <a:t>Christophe Dejours. (2015).</a:t>
            </a:r>
            <a:r>
              <a:rPr lang="nl-BE" sz="1200" i="1" noProof="0">
                <a:solidFill>
                  <a:schemeClr val="accent1"/>
                </a:solidFill>
                <a:latin typeface="Calibri"/>
                <a:ea typeface="Calibri"/>
                <a:cs typeface="Calibri"/>
              </a:rPr>
              <a:t> La Panne : </a:t>
            </a:r>
            <a:r>
              <a:rPr lang="nl-BE" sz="1200" i="1" noProof="0" err="1">
                <a:solidFill>
                  <a:schemeClr val="accent1"/>
                </a:solidFill>
                <a:latin typeface="Calibri"/>
                <a:ea typeface="Calibri"/>
                <a:cs typeface="Calibri"/>
              </a:rPr>
              <a:t>Repenser</a:t>
            </a:r>
            <a:r>
              <a:rPr lang="nl-BE" sz="1200" i="1" noProof="0">
                <a:solidFill>
                  <a:schemeClr val="accent1"/>
                </a:solidFill>
                <a:latin typeface="Calibri"/>
                <a:ea typeface="Calibri"/>
                <a:cs typeface="Calibri"/>
              </a:rPr>
              <a:t> </a:t>
            </a:r>
            <a:r>
              <a:rPr lang="nl-BE" sz="1200" i="1" noProof="0" err="1">
                <a:solidFill>
                  <a:schemeClr val="accent1"/>
                </a:solidFill>
                <a:latin typeface="Calibri"/>
                <a:ea typeface="Calibri"/>
                <a:cs typeface="Calibri"/>
              </a:rPr>
              <a:t>le</a:t>
            </a:r>
            <a:r>
              <a:rPr lang="nl-BE" sz="1200" i="1" noProof="0">
                <a:solidFill>
                  <a:schemeClr val="accent1"/>
                </a:solidFill>
                <a:latin typeface="Calibri"/>
                <a:ea typeface="Calibri"/>
                <a:cs typeface="Calibri"/>
              </a:rPr>
              <a:t> </a:t>
            </a:r>
            <a:r>
              <a:rPr lang="nl-BE" sz="1200" i="1" noProof="0" err="1">
                <a:solidFill>
                  <a:schemeClr val="accent1"/>
                </a:solidFill>
                <a:latin typeface="Calibri"/>
                <a:ea typeface="Calibri"/>
                <a:cs typeface="Calibri"/>
              </a:rPr>
              <a:t>travail</a:t>
            </a:r>
            <a:r>
              <a:rPr lang="nl-BE" sz="1200" i="1" noProof="0">
                <a:solidFill>
                  <a:schemeClr val="accent1"/>
                </a:solidFill>
                <a:latin typeface="Calibri"/>
                <a:ea typeface="Calibri"/>
                <a:cs typeface="Calibri"/>
              </a:rPr>
              <a:t> et </a:t>
            </a:r>
            <a:r>
              <a:rPr lang="nl-BE" sz="1200" i="1" noProof="0" err="1">
                <a:solidFill>
                  <a:schemeClr val="accent1"/>
                </a:solidFill>
                <a:latin typeface="Calibri"/>
                <a:ea typeface="Calibri"/>
                <a:cs typeface="Calibri"/>
              </a:rPr>
              <a:t>changer</a:t>
            </a:r>
            <a:r>
              <a:rPr lang="nl-BE" sz="1200" i="1" noProof="0">
                <a:solidFill>
                  <a:schemeClr val="accent1"/>
                </a:solidFill>
                <a:latin typeface="Calibri"/>
                <a:ea typeface="Calibri"/>
                <a:cs typeface="Calibri"/>
              </a:rPr>
              <a:t> la </a:t>
            </a:r>
            <a:r>
              <a:rPr lang="nl-BE" sz="1200" i="1" noProof="0" err="1">
                <a:solidFill>
                  <a:schemeClr val="accent1"/>
                </a:solidFill>
                <a:latin typeface="Calibri"/>
                <a:ea typeface="Calibri"/>
                <a:cs typeface="Calibri"/>
              </a:rPr>
              <a:t>vie</a:t>
            </a:r>
            <a:r>
              <a:rPr lang="nl-BE" sz="1200" i="1" noProof="0">
                <a:solidFill>
                  <a:schemeClr val="accent1"/>
                </a:solidFill>
                <a:latin typeface="Calibri"/>
                <a:ea typeface="Calibri"/>
                <a:cs typeface="Calibri"/>
              </a:rPr>
              <a:t> </a:t>
            </a:r>
            <a:r>
              <a:rPr lang="nl-BE" sz="1200" noProof="0">
                <a:solidFill>
                  <a:schemeClr val="accent1"/>
                </a:solidFill>
                <a:latin typeface="Calibri"/>
                <a:ea typeface="Calibri"/>
                <a:cs typeface="Calibri"/>
              </a:rPr>
              <a:t> </a:t>
            </a:r>
          </a:p>
          <a:p>
            <a:r>
              <a:rPr lang="nl-BE" sz="1200" noProof="0">
                <a:solidFill>
                  <a:schemeClr val="accent1"/>
                </a:solidFill>
                <a:latin typeface="Calibri"/>
                <a:ea typeface="Calibri"/>
                <a:cs typeface="Calibri"/>
              </a:rPr>
              <a:t>Christophe Dejours. (2020). </a:t>
            </a:r>
            <a:r>
              <a:rPr lang="nl-BE" sz="1200" i="1" noProof="0">
                <a:solidFill>
                  <a:schemeClr val="accent1"/>
                </a:solidFill>
                <a:latin typeface="Calibri"/>
                <a:ea typeface="Calibri"/>
                <a:cs typeface="Calibri"/>
              </a:rPr>
              <a:t>Levend werk beluisteren: Nouveaux </a:t>
            </a:r>
            <a:r>
              <a:rPr lang="nl-BE" sz="1200" i="1" noProof="0" err="1">
                <a:solidFill>
                  <a:schemeClr val="accent1"/>
                </a:solidFill>
                <a:latin typeface="Calibri"/>
                <a:ea typeface="Calibri"/>
                <a:cs typeface="Calibri"/>
              </a:rPr>
              <a:t>chemins</a:t>
            </a:r>
            <a:r>
              <a:rPr lang="nl-BE" sz="1200" i="1" noProof="0">
                <a:solidFill>
                  <a:schemeClr val="accent1"/>
                </a:solidFill>
                <a:latin typeface="Calibri"/>
                <a:ea typeface="Calibri"/>
                <a:cs typeface="Calibri"/>
              </a:rPr>
              <a:t> </a:t>
            </a:r>
            <a:r>
              <a:rPr lang="nl-BE" sz="1200" i="1" noProof="0" err="1">
                <a:solidFill>
                  <a:schemeClr val="accent1"/>
                </a:solidFill>
                <a:latin typeface="Calibri"/>
                <a:ea typeface="Calibri"/>
                <a:cs typeface="Calibri"/>
              </a:rPr>
              <a:t>cliniques</a:t>
            </a:r>
            <a:endParaRPr lang="nl-BE" sz="1200" i="1" noProof="0">
              <a:solidFill>
                <a:schemeClr val="accent1"/>
              </a:solidFill>
              <a:latin typeface="Calibri"/>
              <a:ea typeface="Calibri"/>
              <a:cs typeface="Calibri"/>
            </a:endParaRPr>
          </a:p>
          <a:p>
            <a:r>
              <a:rPr lang="nl-BE" sz="1200" noProof="0">
                <a:solidFill>
                  <a:schemeClr val="accent1"/>
                </a:solidFill>
                <a:latin typeface="Calibri"/>
                <a:ea typeface="Calibri"/>
                <a:cs typeface="Calibri"/>
              </a:rPr>
              <a:t>Cohen, S., Kessler, R. C., &amp; Gordon, L. U. (Eds.). (1997). </a:t>
            </a:r>
            <a:r>
              <a:rPr lang="nl-BE" sz="1200" i="1" noProof="0" err="1">
                <a:solidFill>
                  <a:schemeClr val="accent1"/>
                </a:solidFill>
                <a:latin typeface="Calibri"/>
                <a:ea typeface="Calibri"/>
                <a:cs typeface="Calibri"/>
              </a:rPr>
              <a:t>Measuring</a:t>
            </a:r>
            <a:r>
              <a:rPr lang="nl-BE" sz="1200" i="1" noProof="0">
                <a:solidFill>
                  <a:schemeClr val="accent1"/>
                </a:solidFill>
                <a:latin typeface="Calibri"/>
                <a:ea typeface="Calibri"/>
                <a:cs typeface="Calibri"/>
              </a:rPr>
              <a:t> stress: A guide </a:t>
            </a:r>
            <a:r>
              <a:rPr lang="nl-BE" sz="1200" i="1" noProof="0" err="1">
                <a:solidFill>
                  <a:schemeClr val="accent1"/>
                </a:solidFill>
                <a:latin typeface="Calibri"/>
                <a:ea typeface="Calibri"/>
                <a:cs typeface="Calibri"/>
              </a:rPr>
              <a:t>for</a:t>
            </a:r>
            <a:r>
              <a:rPr lang="nl-BE" sz="1200" i="1" noProof="0">
                <a:solidFill>
                  <a:schemeClr val="accent1"/>
                </a:solidFill>
                <a:latin typeface="Calibri"/>
                <a:ea typeface="Calibri"/>
                <a:cs typeface="Calibri"/>
              </a:rPr>
              <a:t> health </a:t>
            </a:r>
            <a:r>
              <a:rPr lang="nl-BE" sz="1200" i="1" noProof="0" err="1">
                <a:solidFill>
                  <a:schemeClr val="accent1"/>
                </a:solidFill>
                <a:latin typeface="Calibri"/>
                <a:ea typeface="Calibri"/>
                <a:cs typeface="Calibri"/>
              </a:rPr>
              <a:t>and</a:t>
            </a:r>
            <a:r>
              <a:rPr lang="nl-BE" sz="1200" i="1" noProof="0">
                <a:solidFill>
                  <a:schemeClr val="accent1"/>
                </a:solidFill>
                <a:latin typeface="Calibri"/>
                <a:ea typeface="Calibri"/>
                <a:cs typeface="Calibri"/>
              </a:rPr>
              <a:t> </a:t>
            </a:r>
            <a:r>
              <a:rPr lang="nl-BE" sz="1200" i="1" noProof="0" err="1">
                <a:solidFill>
                  <a:schemeClr val="accent1"/>
                </a:solidFill>
                <a:latin typeface="Calibri"/>
                <a:ea typeface="Calibri"/>
                <a:cs typeface="Calibri"/>
              </a:rPr>
              <a:t>social</a:t>
            </a:r>
            <a:r>
              <a:rPr lang="nl-BE" sz="1200" i="1" noProof="0">
                <a:solidFill>
                  <a:schemeClr val="accent1"/>
                </a:solidFill>
                <a:latin typeface="Calibri"/>
                <a:ea typeface="Calibri"/>
                <a:cs typeface="Calibri"/>
              </a:rPr>
              <a:t> </a:t>
            </a:r>
            <a:r>
              <a:rPr lang="nl-BE" sz="1200" i="1" noProof="0" err="1">
                <a:solidFill>
                  <a:schemeClr val="accent1"/>
                </a:solidFill>
                <a:latin typeface="Calibri"/>
                <a:ea typeface="Calibri"/>
                <a:cs typeface="Calibri"/>
              </a:rPr>
              <a:t>scientists</a:t>
            </a:r>
            <a:r>
              <a:rPr lang="nl-BE" sz="1200" noProof="0">
                <a:solidFill>
                  <a:schemeClr val="accent1"/>
                </a:solidFill>
                <a:latin typeface="Calibri"/>
                <a:ea typeface="Calibri"/>
                <a:cs typeface="Calibri"/>
              </a:rPr>
              <a:t>. Oxford University Press on </a:t>
            </a:r>
            <a:r>
              <a:rPr lang="nl-BE" sz="1200" noProof="0" err="1">
                <a:solidFill>
                  <a:schemeClr val="accent1"/>
                </a:solidFill>
                <a:latin typeface="Calibri"/>
                <a:ea typeface="Calibri"/>
                <a:cs typeface="Calibri"/>
              </a:rPr>
              <a:t>Demand</a:t>
            </a:r>
            <a:r>
              <a:rPr lang="nl-BE" sz="1200" noProof="0">
                <a:solidFill>
                  <a:schemeClr val="accent1"/>
                </a:solidFill>
                <a:latin typeface="Calibri"/>
                <a:ea typeface="Calibri"/>
                <a:cs typeface="Calibri"/>
              </a:rPr>
              <a:t>.</a:t>
            </a:r>
          </a:p>
          <a:p>
            <a:r>
              <a:rPr lang="nl-BE" sz="1200" noProof="0">
                <a:solidFill>
                  <a:schemeClr val="accent1"/>
                </a:solidFill>
                <a:latin typeface="Calibri"/>
                <a:ea typeface="Calibri"/>
                <a:cs typeface="Calibri"/>
              </a:rPr>
              <a:t>De Witte, H. (2023, maart). Een klare blik op burn-out [Lezing]. Werkbaar Werk – SERV. Geraadpleegd van https://www.werkbaarwerk.be</a:t>
            </a:r>
            <a:endParaRPr lang="nl-BE" sz="1200" i="1" noProof="0">
              <a:solidFill>
                <a:schemeClr val="accent1"/>
              </a:solidFill>
              <a:latin typeface="Calibri"/>
              <a:ea typeface="Calibri"/>
              <a:cs typeface="Calibri"/>
            </a:endParaRPr>
          </a:p>
          <a:p>
            <a:r>
              <a:rPr lang="nl-BE" sz="1200" b="0" i="0" noProof="0" err="1">
                <a:solidFill>
                  <a:schemeClr val="accent1"/>
                </a:solidFill>
                <a:effectLst/>
                <a:latin typeface="Calibri"/>
                <a:ea typeface="Calibri"/>
                <a:cs typeface="Calibri"/>
              </a:rPr>
              <a:t>Edelwich</a:t>
            </a:r>
            <a:r>
              <a:rPr lang="nl-BE" sz="1200" b="0" i="0" noProof="0">
                <a:solidFill>
                  <a:schemeClr val="accent1"/>
                </a:solidFill>
                <a:effectLst/>
                <a:latin typeface="Calibri"/>
                <a:ea typeface="Calibri"/>
                <a:cs typeface="Calibri"/>
              </a:rPr>
              <a:t>, J., &amp; </a:t>
            </a:r>
            <a:r>
              <a:rPr lang="nl-BE" sz="1200" b="0" i="0" noProof="0" err="1">
                <a:solidFill>
                  <a:schemeClr val="accent1"/>
                </a:solidFill>
                <a:effectLst/>
                <a:latin typeface="Calibri"/>
                <a:ea typeface="Calibri"/>
                <a:cs typeface="Calibri"/>
              </a:rPr>
              <a:t>Brodsky</a:t>
            </a:r>
            <a:r>
              <a:rPr lang="nl-BE" sz="1200" b="0" i="0" noProof="0">
                <a:solidFill>
                  <a:schemeClr val="accent1"/>
                </a:solidFill>
                <a:effectLst/>
                <a:latin typeface="Calibri"/>
                <a:ea typeface="Calibri"/>
                <a:cs typeface="Calibri"/>
              </a:rPr>
              <a:t>, A. (1980). </a:t>
            </a:r>
            <a:r>
              <a:rPr lang="nl-BE" sz="1200" b="0" i="1" noProof="0" err="1">
                <a:solidFill>
                  <a:schemeClr val="accent1"/>
                </a:solidFill>
                <a:effectLst/>
                <a:latin typeface="Calibri"/>
                <a:ea typeface="Calibri"/>
                <a:cs typeface="Calibri"/>
              </a:rPr>
              <a:t>Burnout</a:t>
            </a:r>
            <a:r>
              <a:rPr lang="nl-BE" sz="1200" b="0" i="1" noProof="0">
                <a:solidFill>
                  <a:schemeClr val="accent1"/>
                </a:solidFill>
                <a:effectLst/>
                <a:latin typeface="Calibri"/>
                <a:ea typeface="Calibri"/>
                <a:cs typeface="Calibri"/>
              </a:rPr>
              <a:t>: Stages of </a:t>
            </a:r>
            <a:r>
              <a:rPr lang="nl-BE" sz="1200" b="0" i="1" noProof="0" err="1">
                <a:solidFill>
                  <a:schemeClr val="accent1"/>
                </a:solidFill>
                <a:effectLst/>
                <a:latin typeface="Calibri"/>
                <a:ea typeface="Calibri"/>
                <a:cs typeface="Calibri"/>
              </a:rPr>
              <a:t>disillusionment</a:t>
            </a:r>
            <a:r>
              <a:rPr lang="nl-BE" sz="1200" b="0" i="1" noProof="0">
                <a:solidFill>
                  <a:schemeClr val="accent1"/>
                </a:solidFill>
                <a:effectLst/>
                <a:latin typeface="Calibri"/>
                <a:ea typeface="Calibri"/>
                <a:cs typeface="Calibri"/>
              </a:rPr>
              <a:t> in </a:t>
            </a:r>
            <a:r>
              <a:rPr lang="nl-BE" sz="1200" b="0" i="1" noProof="0" err="1">
                <a:solidFill>
                  <a:schemeClr val="accent1"/>
                </a:solidFill>
                <a:effectLst/>
                <a:latin typeface="Calibri"/>
                <a:ea typeface="Calibri"/>
                <a:cs typeface="Calibri"/>
              </a:rPr>
              <a:t>helping</a:t>
            </a:r>
            <a:r>
              <a:rPr lang="nl-BE" sz="1200" b="0" i="1" noProof="0">
                <a:solidFill>
                  <a:schemeClr val="accent1"/>
                </a:solidFill>
                <a:effectLst/>
                <a:latin typeface="Calibri"/>
                <a:ea typeface="Calibri"/>
                <a:cs typeface="Calibri"/>
              </a:rPr>
              <a:t> </a:t>
            </a:r>
            <a:r>
              <a:rPr lang="nl-BE" sz="1200" b="0" i="1" noProof="0" err="1">
                <a:solidFill>
                  <a:schemeClr val="accent1"/>
                </a:solidFill>
                <a:effectLst/>
                <a:latin typeface="Calibri"/>
                <a:ea typeface="Calibri"/>
                <a:cs typeface="Calibri"/>
              </a:rPr>
              <a:t>professions</a:t>
            </a:r>
            <a:endParaRPr lang="nl-BE" sz="1200" b="0" i="1" noProof="0">
              <a:solidFill>
                <a:schemeClr val="accent1"/>
              </a:solidFill>
              <a:effectLst/>
              <a:latin typeface="Calibri"/>
              <a:ea typeface="Calibri"/>
              <a:cs typeface="Calibri"/>
            </a:endParaRPr>
          </a:p>
          <a:p>
            <a:r>
              <a:rPr lang="nl-BE" sz="1200" i="1" noProof="0">
                <a:solidFill>
                  <a:schemeClr val="accent1"/>
                </a:solidFill>
                <a:latin typeface="Calibri"/>
                <a:ea typeface="Calibri"/>
                <a:cs typeface="Calibri"/>
              </a:rPr>
              <a:t>Eerstelijns psychologische zorg verlenen via netwerken voor geestelijke gezondheid  | RIZIV</a:t>
            </a:r>
            <a:r>
              <a:rPr lang="nl-BE" sz="1200" noProof="0">
                <a:solidFill>
                  <a:schemeClr val="accent1"/>
                </a:solidFill>
                <a:latin typeface="Calibri"/>
                <a:ea typeface="Calibri"/>
                <a:cs typeface="Calibri"/>
              </a:rPr>
              <a:t>. (</a:t>
            </a:r>
            <a:r>
              <a:rPr lang="nl-BE" sz="1200" noProof="0" err="1">
                <a:solidFill>
                  <a:schemeClr val="accent1"/>
                </a:solidFill>
                <a:latin typeface="Calibri"/>
                <a:ea typeface="Calibri"/>
                <a:cs typeface="Calibri"/>
              </a:rPr>
              <a:t>z.d.</a:t>
            </a:r>
            <a:r>
              <a:rPr lang="nl-BE" sz="1200" noProof="0">
                <a:solidFill>
                  <a:schemeClr val="accent1"/>
                </a:solidFill>
                <a:latin typeface="Calibri"/>
                <a:ea typeface="Calibri"/>
                <a:cs typeface="Calibri"/>
              </a:rPr>
              <a:t>). </a:t>
            </a:r>
            <a:r>
              <a:rPr lang="nl-BE" sz="1200" noProof="0">
                <a:solidFill>
                  <a:schemeClr val="accent1"/>
                </a:solidFill>
                <a:latin typeface="Calibri"/>
                <a:ea typeface="Calibri"/>
                <a:cs typeface="Calibri"/>
                <a:hlinkClick r:id="rId7">
                  <a:extLst>
                    <a:ext uri="{A12FA001-AC4F-418D-AE19-62706E023703}">
                      <ahyp:hlinkClr xmlns:ahyp="http://schemas.microsoft.com/office/drawing/2018/hyperlinkcolor" val="tx"/>
                    </a:ext>
                  </a:extLst>
                </a:hlinkClick>
              </a:rPr>
              <a:t>https://www.riziv.fgov.be/nl/professionals/individuele-zorgverleners/klinisch-psychologen/eerstelijns-psychologische-zorg-verlenen-via-netwerken-voor-geestelijke-gezondheid</a:t>
            </a:r>
            <a:endParaRPr lang="nl-BE" sz="1200" i="1" noProof="0">
              <a:solidFill>
                <a:schemeClr val="accent1"/>
              </a:solidFill>
              <a:latin typeface="Calibri"/>
              <a:ea typeface="Calibri"/>
              <a:cs typeface="Calibri"/>
            </a:endParaRPr>
          </a:p>
          <a:p>
            <a:r>
              <a:rPr lang="nl-BE" sz="1200" noProof="0">
                <a:solidFill>
                  <a:schemeClr val="accent1"/>
                </a:solidFill>
                <a:latin typeface="Calibri"/>
                <a:ea typeface="Calibri"/>
                <a:cs typeface="Calibri"/>
              </a:rPr>
              <a:t>Engel, G. L. (1978). The </a:t>
            </a:r>
            <a:r>
              <a:rPr lang="nl-BE" sz="1200" noProof="0" err="1">
                <a:solidFill>
                  <a:schemeClr val="accent1"/>
                </a:solidFill>
                <a:latin typeface="Calibri"/>
                <a:ea typeface="Calibri"/>
                <a:cs typeface="Calibri"/>
              </a:rPr>
              <a:t>biopsychosocial</a:t>
            </a:r>
            <a:r>
              <a:rPr lang="nl-BE" sz="1200" noProof="0">
                <a:solidFill>
                  <a:schemeClr val="accent1"/>
                </a:solidFill>
                <a:latin typeface="Calibri"/>
                <a:ea typeface="Calibri"/>
                <a:cs typeface="Calibri"/>
              </a:rPr>
              <a:t> model </a:t>
            </a:r>
            <a:r>
              <a:rPr lang="nl-BE" sz="1200" noProof="0" err="1">
                <a:solidFill>
                  <a:schemeClr val="accent1"/>
                </a:solidFill>
                <a:latin typeface="Calibri"/>
                <a:ea typeface="Calibri"/>
                <a:cs typeface="Calibri"/>
              </a:rPr>
              <a:t>and</a:t>
            </a:r>
            <a:r>
              <a:rPr lang="nl-BE" sz="1200" noProof="0">
                <a:solidFill>
                  <a:schemeClr val="accent1"/>
                </a:solidFill>
                <a:latin typeface="Calibri"/>
                <a:ea typeface="Calibri"/>
                <a:cs typeface="Calibri"/>
              </a:rPr>
              <a:t> </a:t>
            </a:r>
            <a:r>
              <a:rPr lang="nl-BE" sz="1200" noProof="0" err="1">
                <a:solidFill>
                  <a:schemeClr val="accent1"/>
                </a:solidFill>
                <a:latin typeface="Calibri"/>
                <a:ea typeface="Calibri"/>
                <a:cs typeface="Calibri"/>
              </a:rPr>
              <a:t>the</a:t>
            </a:r>
            <a:r>
              <a:rPr lang="nl-BE" sz="1200" noProof="0">
                <a:solidFill>
                  <a:schemeClr val="accent1"/>
                </a:solidFill>
                <a:latin typeface="Calibri"/>
                <a:ea typeface="Calibri"/>
                <a:cs typeface="Calibri"/>
              </a:rPr>
              <a:t> </a:t>
            </a:r>
            <a:r>
              <a:rPr lang="nl-BE" sz="1200" noProof="0" err="1">
                <a:solidFill>
                  <a:schemeClr val="accent1"/>
                </a:solidFill>
                <a:latin typeface="Calibri"/>
                <a:ea typeface="Calibri"/>
                <a:cs typeface="Calibri"/>
              </a:rPr>
              <a:t>education</a:t>
            </a:r>
            <a:r>
              <a:rPr lang="nl-BE" sz="1200" noProof="0">
                <a:solidFill>
                  <a:schemeClr val="accent1"/>
                </a:solidFill>
                <a:latin typeface="Calibri"/>
                <a:ea typeface="Calibri"/>
                <a:cs typeface="Calibri"/>
              </a:rPr>
              <a:t> of health professionals. </a:t>
            </a:r>
            <a:r>
              <a:rPr lang="nl-BE" sz="1200" i="1" noProof="0" err="1">
                <a:solidFill>
                  <a:schemeClr val="accent1"/>
                </a:solidFill>
                <a:latin typeface="Calibri"/>
                <a:ea typeface="Calibri"/>
                <a:cs typeface="Calibri"/>
              </a:rPr>
              <a:t>Annals</a:t>
            </a:r>
            <a:r>
              <a:rPr lang="nl-BE" sz="1200" i="1" noProof="0">
                <a:solidFill>
                  <a:schemeClr val="accent1"/>
                </a:solidFill>
                <a:latin typeface="Calibri"/>
                <a:ea typeface="Calibri"/>
                <a:cs typeface="Calibri"/>
              </a:rPr>
              <a:t> of </a:t>
            </a:r>
            <a:r>
              <a:rPr lang="nl-BE" sz="1200" i="1" noProof="0" err="1">
                <a:solidFill>
                  <a:schemeClr val="accent1"/>
                </a:solidFill>
                <a:latin typeface="Calibri"/>
                <a:ea typeface="Calibri"/>
                <a:cs typeface="Calibri"/>
              </a:rPr>
              <a:t>the</a:t>
            </a:r>
            <a:r>
              <a:rPr lang="nl-BE" sz="1200" i="1" noProof="0">
                <a:solidFill>
                  <a:schemeClr val="accent1"/>
                </a:solidFill>
                <a:latin typeface="Calibri"/>
                <a:ea typeface="Calibri"/>
                <a:cs typeface="Calibri"/>
              </a:rPr>
              <a:t> New York Academy of Sciences, 310</a:t>
            </a:r>
            <a:r>
              <a:rPr lang="nl-BE" sz="1200" noProof="0">
                <a:solidFill>
                  <a:schemeClr val="accent1"/>
                </a:solidFill>
                <a:latin typeface="Calibri"/>
                <a:ea typeface="Calibri"/>
                <a:cs typeface="Calibri"/>
              </a:rPr>
              <a:t>, 169–181. </a:t>
            </a:r>
            <a:r>
              <a:rPr lang="nl-BE" sz="1200" noProof="0">
                <a:solidFill>
                  <a:schemeClr val="accent1"/>
                </a:solidFill>
                <a:latin typeface="Calibri"/>
                <a:ea typeface="Calibri"/>
                <a:cs typeface="Calibri"/>
                <a:hlinkClick r:id="rId8">
                  <a:extLst>
                    <a:ext uri="{A12FA001-AC4F-418D-AE19-62706E023703}">
                      <ahyp:hlinkClr xmlns:ahyp="http://schemas.microsoft.com/office/drawing/2018/hyperlinkcolor" val="tx"/>
                    </a:ext>
                  </a:extLst>
                </a:hlinkClick>
              </a:rPr>
              <a:t>https://doi.org/10.1111/j.1749-6632.1978.tb22070.x</a:t>
            </a:r>
            <a:r>
              <a:rPr lang="nl-BE" sz="1200" noProof="0">
                <a:solidFill>
                  <a:schemeClr val="accent1"/>
                </a:solidFill>
                <a:latin typeface="Calibri"/>
                <a:ea typeface="Calibri"/>
                <a:cs typeface="Calibri"/>
              </a:rPr>
              <a:t> </a:t>
            </a:r>
            <a:endParaRPr lang="nl-BE" sz="1200" noProof="0">
              <a:solidFill>
                <a:schemeClr val="accent1"/>
              </a:solidFill>
              <a:latin typeface="Aptos"/>
              <a:ea typeface="Calibri"/>
              <a:cs typeface="Calibri"/>
            </a:endParaRPr>
          </a:p>
          <a:p>
            <a:r>
              <a:rPr lang="nl-BE" sz="1200" i="1" noProof="0">
                <a:solidFill>
                  <a:schemeClr val="accent1"/>
                </a:solidFill>
                <a:latin typeface="Calibri"/>
                <a:ea typeface="Calibri"/>
                <a:cs typeface="Calibri"/>
              </a:rPr>
              <a:t>Federale Overheidsdienst Werkgelegenheid, Arbeid en Sociaal Overleg. (2019). Onderzoek over burn-out in de Belgische bevolking.</a:t>
            </a:r>
            <a:endParaRPr lang="nl-BE" sz="1100" noProof="0">
              <a:solidFill>
                <a:schemeClr val="accent1"/>
              </a:solidFill>
            </a:endParaRPr>
          </a:p>
        </p:txBody>
      </p:sp>
      <p:sp>
        <p:nvSpPr>
          <p:cNvPr id="2" name="Titel 1">
            <a:extLst>
              <a:ext uri="{FF2B5EF4-FFF2-40B4-BE49-F238E27FC236}">
                <a16:creationId xmlns:a16="http://schemas.microsoft.com/office/drawing/2014/main" id="{2195DE07-BEC3-9B40-8B75-87CC10AE6E24}"/>
              </a:ext>
            </a:extLst>
          </p:cNvPr>
          <p:cNvSpPr>
            <a:spLocks noGrp="1"/>
          </p:cNvSpPr>
          <p:nvPr>
            <p:ph type="title"/>
          </p:nvPr>
        </p:nvSpPr>
        <p:spPr>
          <a:xfrm>
            <a:off x="838200" y="136525"/>
            <a:ext cx="10515600" cy="1325563"/>
          </a:xfrm>
        </p:spPr>
        <p:txBody>
          <a:bodyPr vert="horz" lIns="91440" tIns="45720" rIns="91440" bIns="45720" rtlCol="0" anchor="ctr">
            <a:normAutofit/>
          </a:bodyPr>
          <a:lstStyle/>
          <a:p>
            <a:r>
              <a:rPr lang="nl-BE" sz="2800" noProof="0">
                <a:solidFill>
                  <a:srgbClr val="1E699D"/>
                </a:solidFill>
                <a:latin typeface="Futura Medium"/>
                <a:cs typeface="Calibri"/>
              </a:rPr>
              <a:t>Referentielijst</a:t>
            </a:r>
          </a:p>
        </p:txBody>
      </p:sp>
      <p:sp>
        <p:nvSpPr>
          <p:cNvPr id="4" name="Tijdelijke aanduiding voor dianummer 3">
            <a:extLst>
              <a:ext uri="{FF2B5EF4-FFF2-40B4-BE49-F238E27FC236}">
                <a16:creationId xmlns:a16="http://schemas.microsoft.com/office/drawing/2014/main" id="{BB0F5827-050E-493F-C3D0-CE09C9FDC601}"/>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7C6CCC6-2BE5-4E42-96A4-D1E8E81A3D8E}" type="slidenum">
              <a:rPr kumimoji="0" lang="nl-BE" sz="1200" b="0" i="0" u="none" strike="noStrike" kern="1200" cap="none" spc="0" normalizeH="0" baseline="0" noProof="0" smtClean="0">
                <a:ln>
                  <a:noFill/>
                </a:ln>
                <a:solidFill>
                  <a:prstClr val="black">
                    <a:tint val="82000"/>
                  </a:prstClr>
                </a:solidFill>
                <a:effectLst/>
                <a:uLnTx/>
                <a:uFillTx/>
                <a:latin typeface="Aptos" panose="020B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148</a:t>
            </a:fld>
            <a:endParaRPr kumimoji="0" lang="nl-BE" sz="1200" b="0" i="0" u="none" strike="noStrike" kern="1200" cap="none" spc="0" normalizeH="0" baseline="0" noProof="0">
              <a:ln>
                <a:noFill/>
              </a:ln>
              <a:solidFill>
                <a:prstClr val="black">
                  <a:tint val="82000"/>
                </a:prstClr>
              </a:solidFill>
              <a:effectLst/>
              <a:uLnTx/>
              <a:uFillTx/>
              <a:latin typeface="Aptos" panose="020B0004020202020204"/>
              <a:ea typeface="+mn-ea"/>
              <a:cs typeface="+mn-cs"/>
            </a:endParaRPr>
          </a:p>
        </p:txBody>
      </p:sp>
    </p:spTree>
    <p:extLst>
      <p:ext uri="{BB962C8B-B14F-4D97-AF65-F5344CB8AC3E}">
        <p14:creationId xmlns:p14="http://schemas.microsoft.com/office/powerpoint/2010/main" val="3119700903"/>
      </p:ext>
    </p:extLst>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D578F1D-484F-DB56-7461-8CE276D517AF}"/>
            </a:ext>
          </a:extLst>
        </p:cNvPr>
        <p:cNvGrpSpPr/>
        <p:nvPr/>
      </p:nvGrpSpPr>
      <p:grpSpPr>
        <a:xfrm>
          <a:off x="0" y="0"/>
          <a:ext cx="0" cy="0"/>
          <a:chOff x="0" y="0"/>
          <a:chExt cx="0" cy="0"/>
        </a:xfrm>
      </p:grpSpPr>
      <p:sp>
        <p:nvSpPr>
          <p:cNvPr id="3" name="Tijdelijke aanduiding voor inhoud 2">
            <a:extLst>
              <a:ext uri="{FF2B5EF4-FFF2-40B4-BE49-F238E27FC236}">
                <a16:creationId xmlns:a16="http://schemas.microsoft.com/office/drawing/2014/main" id="{8863B35E-D369-CCD7-BC7B-0D3B9CA6A9F1}"/>
              </a:ext>
            </a:extLst>
          </p:cNvPr>
          <p:cNvSpPr>
            <a:spLocks noGrp="1"/>
          </p:cNvSpPr>
          <p:nvPr>
            <p:ph idx="1"/>
          </p:nvPr>
        </p:nvSpPr>
        <p:spPr>
          <a:xfrm>
            <a:off x="838200" y="1461191"/>
            <a:ext cx="10515600" cy="5036032"/>
          </a:xfrm>
        </p:spPr>
        <p:txBody>
          <a:bodyPr vert="horz" lIns="91440" tIns="45720" rIns="91440" bIns="45720" rtlCol="0" anchor="t">
            <a:normAutofit fontScale="92500" lnSpcReduction="20000"/>
          </a:bodyPr>
          <a:lstStyle/>
          <a:p>
            <a:r>
              <a:rPr lang="nl-BE" sz="1100" b="0" i="0" noProof="0" err="1">
                <a:solidFill>
                  <a:schemeClr val="accent1"/>
                </a:solidFill>
                <a:effectLst/>
                <a:latin typeface="Calibri"/>
                <a:ea typeface="Calibri"/>
                <a:cs typeface="Calibri"/>
              </a:rPr>
              <a:t>Guidi</a:t>
            </a:r>
            <a:r>
              <a:rPr lang="nl-BE" sz="1100" b="0" i="0" noProof="0">
                <a:solidFill>
                  <a:schemeClr val="accent1"/>
                </a:solidFill>
                <a:effectLst/>
                <a:latin typeface="Calibri"/>
                <a:ea typeface="Calibri"/>
                <a:cs typeface="Calibri"/>
              </a:rPr>
              <a:t>, J., </a:t>
            </a:r>
            <a:r>
              <a:rPr lang="nl-BE" sz="1100" b="0" i="0" noProof="0" err="1">
                <a:solidFill>
                  <a:schemeClr val="accent1"/>
                </a:solidFill>
                <a:effectLst/>
                <a:latin typeface="Calibri"/>
                <a:ea typeface="Calibri"/>
                <a:cs typeface="Calibri"/>
              </a:rPr>
              <a:t>Lucente</a:t>
            </a:r>
            <a:r>
              <a:rPr lang="nl-BE" sz="1100" b="0" i="0" noProof="0">
                <a:solidFill>
                  <a:schemeClr val="accent1"/>
                </a:solidFill>
                <a:effectLst/>
                <a:latin typeface="Calibri"/>
                <a:ea typeface="Calibri"/>
                <a:cs typeface="Calibri"/>
              </a:rPr>
              <a:t>, M., </a:t>
            </a:r>
            <a:r>
              <a:rPr lang="nl-BE" sz="1100" b="0" i="0" noProof="0" err="1">
                <a:solidFill>
                  <a:schemeClr val="accent1"/>
                </a:solidFill>
                <a:effectLst/>
                <a:latin typeface="Calibri"/>
                <a:ea typeface="Calibri"/>
                <a:cs typeface="Calibri"/>
              </a:rPr>
              <a:t>Sonino</a:t>
            </a:r>
            <a:r>
              <a:rPr lang="nl-BE" sz="1100" b="0" i="0" noProof="0">
                <a:solidFill>
                  <a:schemeClr val="accent1"/>
                </a:solidFill>
                <a:effectLst/>
                <a:latin typeface="Calibri"/>
                <a:ea typeface="Calibri"/>
                <a:cs typeface="Calibri"/>
              </a:rPr>
              <a:t>, N., &amp; </a:t>
            </a:r>
            <a:r>
              <a:rPr lang="nl-BE" sz="1100" b="0" i="0" noProof="0" err="1">
                <a:solidFill>
                  <a:schemeClr val="accent1"/>
                </a:solidFill>
                <a:effectLst/>
                <a:latin typeface="Calibri"/>
                <a:ea typeface="Calibri"/>
                <a:cs typeface="Calibri"/>
              </a:rPr>
              <a:t>Fava</a:t>
            </a:r>
            <a:r>
              <a:rPr lang="nl-BE" sz="1100" b="0" i="0" noProof="0">
                <a:solidFill>
                  <a:schemeClr val="accent1"/>
                </a:solidFill>
                <a:effectLst/>
                <a:latin typeface="Calibri"/>
                <a:ea typeface="Calibri"/>
                <a:cs typeface="Calibri"/>
              </a:rPr>
              <a:t>, Giovanni A. (2020). Allostatic Load </a:t>
            </a:r>
            <a:r>
              <a:rPr lang="nl-BE" sz="1100" b="0" i="0" noProof="0" err="1">
                <a:solidFill>
                  <a:schemeClr val="accent1"/>
                </a:solidFill>
                <a:effectLst/>
                <a:latin typeface="Calibri"/>
                <a:ea typeface="Calibri"/>
                <a:cs typeface="Calibri"/>
              </a:rPr>
              <a:t>and</a:t>
            </a:r>
            <a:r>
              <a:rPr lang="nl-BE" sz="1100" b="0" i="0" noProof="0">
                <a:solidFill>
                  <a:schemeClr val="accent1"/>
                </a:solidFill>
                <a:effectLst/>
                <a:latin typeface="Calibri"/>
                <a:ea typeface="Calibri"/>
                <a:cs typeface="Calibri"/>
              </a:rPr>
              <a:t> </a:t>
            </a:r>
            <a:r>
              <a:rPr lang="nl-BE" sz="1100" b="0" i="0" noProof="0" err="1">
                <a:solidFill>
                  <a:schemeClr val="accent1"/>
                </a:solidFill>
                <a:effectLst/>
                <a:latin typeface="Calibri"/>
                <a:ea typeface="Calibri"/>
                <a:cs typeface="Calibri"/>
              </a:rPr>
              <a:t>Its</a:t>
            </a:r>
            <a:r>
              <a:rPr lang="nl-BE" sz="1100" b="0" i="0" noProof="0">
                <a:solidFill>
                  <a:schemeClr val="accent1"/>
                </a:solidFill>
                <a:effectLst/>
                <a:latin typeface="Calibri"/>
                <a:ea typeface="Calibri"/>
                <a:cs typeface="Calibri"/>
              </a:rPr>
              <a:t> Impact on Health: A </a:t>
            </a:r>
            <a:r>
              <a:rPr lang="nl-BE" sz="1100" b="0" i="0" noProof="0" err="1">
                <a:solidFill>
                  <a:schemeClr val="accent1"/>
                </a:solidFill>
                <a:effectLst/>
                <a:latin typeface="Calibri"/>
                <a:ea typeface="Calibri"/>
                <a:cs typeface="Calibri"/>
              </a:rPr>
              <a:t>Systematic</a:t>
            </a:r>
            <a:r>
              <a:rPr lang="nl-BE" sz="1100" b="0" i="0" noProof="0">
                <a:solidFill>
                  <a:schemeClr val="accent1"/>
                </a:solidFill>
                <a:effectLst/>
                <a:latin typeface="Calibri"/>
                <a:ea typeface="Calibri"/>
                <a:cs typeface="Calibri"/>
              </a:rPr>
              <a:t> Review. </a:t>
            </a:r>
            <a:r>
              <a:rPr lang="nl-BE" sz="1100" b="0" i="1" noProof="0" err="1">
                <a:solidFill>
                  <a:schemeClr val="accent1"/>
                </a:solidFill>
                <a:effectLst/>
                <a:latin typeface="Calibri"/>
                <a:ea typeface="Calibri"/>
                <a:cs typeface="Calibri"/>
              </a:rPr>
              <a:t>Psychotherapy</a:t>
            </a:r>
            <a:r>
              <a:rPr lang="nl-BE" sz="1100" b="0" i="1" noProof="0">
                <a:solidFill>
                  <a:schemeClr val="accent1"/>
                </a:solidFill>
                <a:effectLst/>
                <a:latin typeface="Calibri"/>
                <a:ea typeface="Calibri"/>
                <a:cs typeface="Calibri"/>
              </a:rPr>
              <a:t> </a:t>
            </a:r>
            <a:r>
              <a:rPr lang="nl-BE" sz="1100" b="0" i="1" noProof="0" err="1">
                <a:solidFill>
                  <a:schemeClr val="accent1"/>
                </a:solidFill>
                <a:effectLst/>
                <a:latin typeface="Calibri"/>
                <a:ea typeface="Calibri"/>
                <a:cs typeface="Calibri"/>
              </a:rPr>
              <a:t>and</a:t>
            </a:r>
            <a:r>
              <a:rPr lang="nl-BE" sz="1100" b="0" i="1" noProof="0">
                <a:solidFill>
                  <a:schemeClr val="accent1"/>
                </a:solidFill>
                <a:effectLst/>
                <a:latin typeface="Calibri"/>
                <a:ea typeface="Calibri"/>
                <a:cs typeface="Calibri"/>
              </a:rPr>
              <a:t> </a:t>
            </a:r>
            <a:r>
              <a:rPr lang="nl-BE" sz="1100" b="0" i="1" noProof="0" err="1">
                <a:solidFill>
                  <a:schemeClr val="accent1"/>
                </a:solidFill>
                <a:effectLst/>
                <a:latin typeface="Calibri"/>
                <a:ea typeface="Calibri"/>
                <a:cs typeface="Calibri"/>
              </a:rPr>
              <a:t>Psychosomatics</a:t>
            </a:r>
            <a:r>
              <a:rPr lang="nl-BE" sz="1100" b="0" i="0" noProof="0">
                <a:solidFill>
                  <a:schemeClr val="accent1"/>
                </a:solidFill>
                <a:effectLst/>
                <a:latin typeface="Calibri"/>
                <a:ea typeface="Calibri"/>
                <a:cs typeface="Calibri"/>
              </a:rPr>
              <a:t>, </a:t>
            </a:r>
            <a:r>
              <a:rPr lang="nl-BE" sz="1100" b="0" i="1" noProof="0">
                <a:solidFill>
                  <a:schemeClr val="accent1"/>
                </a:solidFill>
                <a:effectLst/>
                <a:latin typeface="Calibri"/>
                <a:ea typeface="Calibri"/>
                <a:cs typeface="Calibri"/>
              </a:rPr>
              <a:t>90</a:t>
            </a:r>
            <a:r>
              <a:rPr lang="nl-BE" sz="1100" b="0" i="0" noProof="0">
                <a:solidFill>
                  <a:schemeClr val="accent1"/>
                </a:solidFill>
                <a:effectLst/>
                <a:latin typeface="Calibri"/>
                <a:ea typeface="Calibri"/>
                <a:cs typeface="Calibri"/>
              </a:rPr>
              <a:t>(1), 1–17. </a:t>
            </a:r>
            <a:r>
              <a:rPr lang="nl-BE" sz="1100" b="0" i="0" noProof="0">
                <a:solidFill>
                  <a:schemeClr val="accent1"/>
                </a:solidFill>
                <a:effectLst/>
                <a:latin typeface="Calibri"/>
                <a:ea typeface="Calibri"/>
                <a:cs typeface="Calibri"/>
                <a:hlinkClick r:id="rId4">
                  <a:extLst>
                    <a:ext uri="{A12FA001-AC4F-418D-AE19-62706E023703}">
                      <ahyp:hlinkClr xmlns:ahyp="http://schemas.microsoft.com/office/drawing/2018/hyperlinkcolor" val="tx"/>
                    </a:ext>
                  </a:extLst>
                </a:hlinkClick>
              </a:rPr>
              <a:t>https://doi.org/10.1159/000510696</a:t>
            </a:r>
            <a:r>
              <a:rPr lang="nl-BE" sz="1100" b="0" i="0" noProof="0">
                <a:solidFill>
                  <a:schemeClr val="accent1"/>
                </a:solidFill>
                <a:effectLst/>
                <a:latin typeface="Calibri"/>
                <a:ea typeface="Calibri"/>
                <a:cs typeface="Calibri"/>
              </a:rPr>
              <a:t> </a:t>
            </a:r>
          </a:p>
          <a:p>
            <a:r>
              <a:rPr lang="nl-BE" sz="1100" b="0" i="0" noProof="0" err="1">
                <a:solidFill>
                  <a:schemeClr val="accent1"/>
                </a:solidFill>
                <a:effectLst/>
                <a:latin typeface="Calibri"/>
                <a:ea typeface="Calibri"/>
                <a:cs typeface="Calibri"/>
              </a:rPr>
              <a:t>Keyes</a:t>
            </a:r>
            <a:r>
              <a:rPr lang="nl-BE" sz="1100" b="0" i="0" noProof="0">
                <a:solidFill>
                  <a:schemeClr val="accent1"/>
                </a:solidFill>
                <a:effectLst/>
                <a:latin typeface="Calibri"/>
                <a:ea typeface="Calibri"/>
                <a:cs typeface="Calibri"/>
              </a:rPr>
              <a:t>, C. L. M. (2005). Mental </a:t>
            </a:r>
            <a:r>
              <a:rPr lang="nl-BE" sz="1100" b="0" i="0" noProof="0" err="1">
                <a:solidFill>
                  <a:schemeClr val="accent1"/>
                </a:solidFill>
                <a:effectLst/>
                <a:latin typeface="Calibri"/>
                <a:ea typeface="Calibri"/>
                <a:cs typeface="Calibri"/>
              </a:rPr>
              <a:t>illness</a:t>
            </a:r>
            <a:r>
              <a:rPr lang="nl-BE" sz="1100" b="0" i="0" noProof="0">
                <a:solidFill>
                  <a:schemeClr val="accent1"/>
                </a:solidFill>
                <a:effectLst/>
                <a:latin typeface="Calibri"/>
                <a:ea typeface="Calibri"/>
                <a:cs typeface="Calibri"/>
              </a:rPr>
              <a:t> </a:t>
            </a:r>
            <a:r>
              <a:rPr lang="nl-BE" sz="1100" b="0" i="0" noProof="0" err="1">
                <a:solidFill>
                  <a:schemeClr val="accent1"/>
                </a:solidFill>
                <a:effectLst/>
                <a:latin typeface="Calibri"/>
                <a:ea typeface="Calibri"/>
                <a:cs typeface="Calibri"/>
              </a:rPr>
              <a:t>and</a:t>
            </a:r>
            <a:r>
              <a:rPr lang="nl-BE" sz="1100" b="0" i="0" noProof="0">
                <a:solidFill>
                  <a:schemeClr val="accent1"/>
                </a:solidFill>
                <a:effectLst/>
                <a:latin typeface="Calibri"/>
                <a:ea typeface="Calibri"/>
                <a:cs typeface="Calibri"/>
              </a:rPr>
              <a:t>/or </a:t>
            </a:r>
            <a:r>
              <a:rPr lang="nl-BE" sz="1100" b="0" i="0" noProof="0" err="1">
                <a:solidFill>
                  <a:schemeClr val="accent1"/>
                </a:solidFill>
                <a:effectLst/>
                <a:latin typeface="Calibri"/>
                <a:ea typeface="Calibri"/>
                <a:cs typeface="Calibri"/>
              </a:rPr>
              <a:t>mental</a:t>
            </a:r>
            <a:r>
              <a:rPr lang="nl-BE" sz="1100" b="0" i="0" noProof="0">
                <a:solidFill>
                  <a:schemeClr val="accent1"/>
                </a:solidFill>
                <a:effectLst/>
                <a:latin typeface="Calibri"/>
                <a:ea typeface="Calibri"/>
                <a:cs typeface="Calibri"/>
              </a:rPr>
              <a:t> </a:t>
            </a:r>
            <a:r>
              <a:rPr lang="nl-BE" sz="1100" noProof="0">
                <a:solidFill>
                  <a:schemeClr val="accent1"/>
                </a:solidFill>
                <a:latin typeface="Calibri"/>
                <a:ea typeface="Calibri"/>
                <a:cs typeface="Calibri"/>
              </a:rPr>
              <a:t>h</a:t>
            </a:r>
            <a:r>
              <a:rPr lang="nl-BE" sz="1100" b="0" i="0" noProof="0">
                <a:solidFill>
                  <a:schemeClr val="accent1"/>
                </a:solidFill>
                <a:effectLst/>
                <a:latin typeface="Calibri"/>
                <a:ea typeface="Calibri"/>
                <a:cs typeface="Calibri"/>
              </a:rPr>
              <a:t>ealth? </a:t>
            </a:r>
            <a:r>
              <a:rPr lang="nl-BE" sz="1100" b="0" i="0" noProof="0" err="1">
                <a:solidFill>
                  <a:schemeClr val="accent1"/>
                </a:solidFill>
                <a:effectLst/>
                <a:latin typeface="Calibri"/>
                <a:ea typeface="Calibri"/>
                <a:cs typeface="Calibri"/>
              </a:rPr>
              <a:t>Investigating</a:t>
            </a:r>
            <a:r>
              <a:rPr lang="nl-BE" sz="1100" b="0" i="0" noProof="0">
                <a:solidFill>
                  <a:schemeClr val="accent1"/>
                </a:solidFill>
                <a:effectLst/>
                <a:latin typeface="Calibri"/>
                <a:ea typeface="Calibri"/>
                <a:cs typeface="Calibri"/>
              </a:rPr>
              <a:t> </a:t>
            </a:r>
            <a:r>
              <a:rPr lang="nl-BE" sz="1100" b="0" i="0" noProof="0" err="1">
                <a:solidFill>
                  <a:schemeClr val="accent1"/>
                </a:solidFill>
                <a:effectLst/>
                <a:latin typeface="Calibri"/>
                <a:ea typeface="Calibri"/>
                <a:cs typeface="Calibri"/>
              </a:rPr>
              <a:t>axioms</a:t>
            </a:r>
            <a:r>
              <a:rPr lang="nl-BE" sz="1100" b="0" i="0" noProof="0">
                <a:solidFill>
                  <a:schemeClr val="accent1"/>
                </a:solidFill>
                <a:effectLst/>
                <a:latin typeface="Calibri"/>
                <a:ea typeface="Calibri"/>
                <a:cs typeface="Calibri"/>
              </a:rPr>
              <a:t> of </a:t>
            </a:r>
            <a:r>
              <a:rPr lang="nl-BE" sz="1100" b="0" i="0" noProof="0" err="1">
                <a:solidFill>
                  <a:schemeClr val="accent1"/>
                </a:solidFill>
                <a:effectLst/>
                <a:latin typeface="Calibri"/>
                <a:ea typeface="Calibri"/>
                <a:cs typeface="Calibri"/>
              </a:rPr>
              <a:t>the</a:t>
            </a:r>
            <a:r>
              <a:rPr lang="nl-BE" sz="1100" b="0" i="0" noProof="0">
                <a:solidFill>
                  <a:schemeClr val="accent1"/>
                </a:solidFill>
                <a:effectLst/>
                <a:latin typeface="Calibri"/>
                <a:ea typeface="Calibri"/>
                <a:cs typeface="Calibri"/>
              </a:rPr>
              <a:t> complete </a:t>
            </a:r>
            <a:r>
              <a:rPr lang="nl-BE" sz="1100" b="0" i="0" noProof="0" err="1">
                <a:solidFill>
                  <a:schemeClr val="accent1"/>
                </a:solidFill>
                <a:effectLst/>
                <a:latin typeface="Calibri"/>
                <a:ea typeface="Calibri"/>
                <a:cs typeface="Calibri"/>
              </a:rPr>
              <a:t>sate</a:t>
            </a:r>
            <a:r>
              <a:rPr lang="nl-BE" sz="1100" b="0" i="0" noProof="0">
                <a:solidFill>
                  <a:schemeClr val="accent1"/>
                </a:solidFill>
                <a:effectLst/>
                <a:latin typeface="Calibri"/>
                <a:ea typeface="Calibri"/>
                <a:cs typeface="Calibri"/>
              </a:rPr>
              <a:t> </a:t>
            </a:r>
            <a:r>
              <a:rPr lang="nl-BE" sz="1100" noProof="0">
                <a:solidFill>
                  <a:schemeClr val="accent1"/>
                </a:solidFill>
                <a:latin typeface="Calibri"/>
                <a:ea typeface="Calibri"/>
                <a:cs typeface="Calibri"/>
              </a:rPr>
              <a:t>m</a:t>
            </a:r>
            <a:r>
              <a:rPr lang="nl-BE" sz="1100" b="0" i="0" noProof="0">
                <a:solidFill>
                  <a:schemeClr val="accent1"/>
                </a:solidFill>
                <a:effectLst/>
                <a:latin typeface="Calibri"/>
                <a:ea typeface="Calibri"/>
                <a:cs typeface="Calibri"/>
              </a:rPr>
              <a:t>odel of health. </a:t>
            </a:r>
            <a:r>
              <a:rPr lang="nl-BE" sz="1100" b="0" i="1" noProof="0">
                <a:solidFill>
                  <a:schemeClr val="accent1"/>
                </a:solidFill>
                <a:effectLst/>
                <a:latin typeface="Calibri"/>
                <a:ea typeface="Calibri"/>
                <a:cs typeface="Calibri"/>
              </a:rPr>
              <a:t>Journal of Consulting </a:t>
            </a:r>
            <a:r>
              <a:rPr lang="nl-BE" sz="1100" b="0" i="1" noProof="0" err="1">
                <a:solidFill>
                  <a:schemeClr val="accent1"/>
                </a:solidFill>
                <a:effectLst/>
                <a:latin typeface="Calibri"/>
                <a:ea typeface="Calibri"/>
                <a:cs typeface="Calibri"/>
              </a:rPr>
              <a:t>and</a:t>
            </a:r>
            <a:r>
              <a:rPr lang="nl-BE" sz="1100" b="0" i="1" noProof="0">
                <a:solidFill>
                  <a:schemeClr val="accent1"/>
                </a:solidFill>
                <a:effectLst/>
                <a:latin typeface="Calibri"/>
                <a:ea typeface="Calibri"/>
                <a:cs typeface="Calibri"/>
              </a:rPr>
              <a:t> </a:t>
            </a:r>
            <a:r>
              <a:rPr lang="nl-BE" sz="1100" b="0" i="1" noProof="0" err="1">
                <a:solidFill>
                  <a:schemeClr val="accent1"/>
                </a:solidFill>
                <a:effectLst/>
                <a:latin typeface="Calibri"/>
                <a:ea typeface="Calibri"/>
                <a:cs typeface="Calibri"/>
              </a:rPr>
              <a:t>Clinical</a:t>
            </a:r>
            <a:r>
              <a:rPr lang="nl-BE" sz="1100" b="0" i="1" noProof="0">
                <a:solidFill>
                  <a:schemeClr val="accent1"/>
                </a:solidFill>
                <a:effectLst/>
                <a:latin typeface="Calibri"/>
                <a:ea typeface="Calibri"/>
                <a:cs typeface="Calibri"/>
              </a:rPr>
              <a:t> </a:t>
            </a:r>
            <a:r>
              <a:rPr lang="nl-BE" sz="1100" b="0" i="1" noProof="0" err="1">
                <a:solidFill>
                  <a:schemeClr val="accent1"/>
                </a:solidFill>
                <a:effectLst/>
                <a:latin typeface="Calibri"/>
                <a:ea typeface="Calibri"/>
                <a:cs typeface="Calibri"/>
              </a:rPr>
              <a:t>Psychology</a:t>
            </a:r>
            <a:r>
              <a:rPr lang="nl-BE" sz="1100" b="0" i="0" noProof="0">
                <a:solidFill>
                  <a:schemeClr val="accent1"/>
                </a:solidFill>
                <a:effectLst/>
                <a:latin typeface="Calibri"/>
                <a:ea typeface="Calibri"/>
                <a:cs typeface="Calibri"/>
              </a:rPr>
              <a:t>, </a:t>
            </a:r>
            <a:r>
              <a:rPr lang="nl-BE" sz="1100" b="0" i="1" noProof="0">
                <a:solidFill>
                  <a:schemeClr val="accent1"/>
                </a:solidFill>
                <a:effectLst/>
                <a:latin typeface="Calibri"/>
                <a:ea typeface="Calibri"/>
                <a:cs typeface="Calibri"/>
              </a:rPr>
              <a:t>73</a:t>
            </a:r>
            <a:r>
              <a:rPr lang="nl-BE" sz="1100" b="0" i="0" noProof="0">
                <a:solidFill>
                  <a:schemeClr val="accent1"/>
                </a:solidFill>
                <a:effectLst/>
                <a:latin typeface="Calibri"/>
                <a:ea typeface="Calibri"/>
                <a:cs typeface="Calibri"/>
              </a:rPr>
              <a:t>, 539–548. </a:t>
            </a:r>
            <a:r>
              <a:rPr lang="nl-BE" sz="1100" b="0" i="0" noProof="0">
                <a:solidFill>
                  <a:schemeClr val="accent1"/>
                </a:solidFill>
                <a:effectLst/>
                <a:latin typeface="Calibri"/>
                <a:ea typeface="Calibri"/>
                <a:cs typeface="Calibri"/>
                <a:hlinkClick r:id="rId5">
                  <a:extLst>
                    <a:ext uri="{A12FA001-AC4F-418D-AE19-62706E023703}">
                      <ahyp:hlinkClr xmlns:ahyp="http://schemas.microsoft.com/office/drawing/2018/hyperlinkcolor" val="tx"/>
                    </a:ext>
                  </a:extLst>
                </a:hlinkClick>
              </a:rPr>
              <a:t>https://doi.org/10.1037/0022-006x.73.3.539</a:t>
            </a:r>
            <a:r>
              <a:rPr lang="nl-BE" sz="1100" b="0" i="0" noProof="0">
                <a:solidFill>
                  <a:schemeClr val="accent1"/>
                </a:solidFill>
                <a:effectLst/>
                <a:latin typeface="Calibri"/>
                <a:ea typeface="Calibri"/>
                <a:cs typeface="Calibri"/>
              </a:rPr>
              <a:t> </a:t>
            </a:r>
          </a:p>
          <a:p>
            <a:r>
              <a:rPr lang="nl-BE" sz="1100" b="0" i="1" noProof="0">
                <a:solidFill>
                  <a:schemeClr val="accent1"/>
                </a:solidFill>
                <a:effectLst/>
                <a:latin typeface="Calibri"/>
                <a:ea typeface="Calibri"/>
                <a:cs typeface="Calibri"/>
              </a:rPr>
              <a:t>La santé mentale au </a:t>
            </a:r>
            <a:r>
              <a:rPr lang="nl-BE" sz="1100" b="0" i="1" noProof="0" err="1">
                <a:solidFill>
                  <a:schemeClr val="accent1"/>
                </a:solidFill>
                <a:effectLst/>
                <a:latin typeface="Calibri"/>
                <a:ea typeface="Calibri"/>
                <a:cs typeface="Calibri"/>
              </a:rPr>
              <a:t>travail</a:t>
            </a:r>
            <a:r>
              <a:rPr lang="nl-BE" sz="1100" b="0" i="0" noProof="0">
                <a:solidFill>
                  <a:schemeClr val="accent1"/>
                </a:solidFill>
                <a:effectLst/>
                <a:latin typeface="Calibri"/>
                <a:ea typeface="Calibri"/>
                <a:cs typeface="Calibri"/>
              </a:rPr>
              <a:t>. (</a:t>
            </a:r>
            <a:r>
              <a:rPr lang="nl-BE" sz="1100" b="0" i="0" noProof="0" err="1">
                <a:solidFill>
                  <a:schemeClr val="accent1"/>
                </a:solidFill>
                <a:effectLst/>
                <a:latin typeface="Calibri"/>
                <a:ea typeface="Calibri"/>
                <a:cs typeface="Calibri"/>
              </a:rPr>
              <a:t>n.d</a:t>
            </a:r>
            <a:r>
              <a:rPr lang="nl-BE" sz="1100" b="0" i="0" noProof="0">
                <a:solidFill>
                  <a:schemeClr val="accent1"/>
                </a:solidFill>
                <a:effectLst/>
                <a:latin typeface="Calibri"/>
                <a:ea typeface="Calibri"/>
                <a:cs typeface="Calibri"/>
              </a:rPr>
              <a:t>.). Www.who.int. </a:t>
            </a:r>
            <a:r>
              <a:rPr lang="nl-BE" sz="1100" b="0" i="0" noProof="0">
                <a:solidFill>
                  <a:schemeClr val="accent1"/>
                </a:solidFill>
                <a:effectLst/>
                <a:latin typeface="Calibri"/>
                <a:ea typeface="Calibri"/>
                <a:cs typeface="Calibri"/>
                <a:hlinkClick r:id="rId6">
                  <a:extLst>
                    <a:ext uri="{A12FA001-AC4F-418D-AE19-62706E023703}">
                      <ahyp:hlinkClr xmlns:ahyp="http://schemas.microsoft.com/office/drawing/2018/hyperlinkcolor" val="tx"/>
                    </a:ext>
                  </a:extLst>
                </a:hlinkClick>
              </a:rPr>
              <a:t>https://www.who.int/fr/news-room/fact-sheets/detail/mental-health-at-work</a:t>
            </a:r>
            <a:r>
              <a:rPr lang="nl-BE" sz="1100" b="0" i="0" noProof="0">
                <a:solidFill>
                  <a:schemeClr val="accent1"/>
                </a:solidFill>
                <a:effectLst/>
                <a:latin typeface="Calibri"/>
                <a:ea typeface="Calibri"/>
                <a:cs typeface="Calibri"/>
              </a:rPr>
              <a:t> </a:t>
            </a:r>
          </a:p>
          <a:p>
            <a:r>
              <a:rPr lang="nl-BE" sz="1100" noProof="0">
                <a:solidFill>
                  <a:schemeClr val="accent1"/>
                </a:solidFill>
              </a:rPr>
              <a:t>Lazarus, R. S., &amp; </a:t>
            </a:r>
            <a:r>
              <a:rPr lang="nl-BE" sz="1100" noProof="0" err="1">
                <a:solidFill>
                  <a:schemeClr val="accent1"/>
                </a:solidFill>
              </a:rPr>
              <a:t>Folkman</a:t>
            </a:r>
            <a:r>
              <a:rPr lang="nl-BE" sz="1100" noProof="0">
                <a:solidFill>
                  <a:schemeClr val="accent1"/>
                </a:solidFill>
              </a:rPr>
              <a:t>, S. (1984). </a:t>
            </a:r>
            <a:r>
              <a:rPr lang="nl-BE" sz="1100" i="1" noProof="0">
                <a:solidFill>
                  <a:schemeClr val="accent1"/>
                </a:solidFill>
              </a:rPr>
              <a:t>Stress, </a:t>
            </a:r>
            <a:r>
              <a:rPr lang="nl-BE" sz="1100" i="1" noProof="0" err="1">
                <a:solidFill>
                  <a:schemeClr val="accent1"/>
                </a:solidFill>
              </a:rPr>
              <a:t>appraisal</a:t>
            </a:r>
            <a:r>
              <a:rPr lang="nl-BE" sz="1100" i="1" noProof="0">
                <a:solidFill>
                  <a:schemeClr val="accent1"/>
                </a:solidFill>
              </a:rPr>
              <a:t>, </a:t>
            </a:r>
            <a:r>
              <a:rPr lang="nl-BE" sz="1100" i="1" noProof="0" err="1">
                <a:solidFill>
                  <a:schemeClr val="accent1"/>
                </a:solidFill>
              </a:rPr>
              <a:t>and</a:t>
            </a:r>
            <a:r>
              <a:rPr lang="nl-BE" sz="1100" i="1" noProof="0">
                <a:solidFill>
                  <a:schemeClr val="accent1"/>
                </a:solidFill>
              </a:rPr>
              <a:t> coping</a:t>
            </a:r>
            <a:r>
              <a:rPr lang="nl-BE" sz="1100" noProof="0">
                <a:solidFill>
                  <a:schemeClr val="accent1"/>
                </a:solidFill>
              </a:rPr>
              <a:t>. New York: Springer Publishing Company.</a:t>
            </a:r>
          </a:p>
          <a:p>
            <a:r>
              <a:rPr lang="nl-BE" sz="1100" b="0" i="0" noProof="0">
                <a:solidFill>
                  <a:schemeClr val="accent1"/>
                </a:solidFill>
                <a:effectLst/>
                <a:latin typeface="Calibri"/>
                <a:ea typeface="Calibri"/>
                <a:cs typeface="Calibri"/>
              </a:rPr>
              <a:t>Leclercq, C., &amp; </a:t>
            </a:r>
            <a:r>
              <a:rPr lang="nl-BE" sz="1100" b="0" i="0" noProof="0" err="1">
                <a:solidFill>
                  <a:schemeClr val="accent1"/>
                </a:solidFill>
                <a:effectLst/>
                <a:latin typeface="Calibri"/>
                <a:ea typeface="Calibri"/>
                <a:cs typeface="Calibri"/>
              </a:rPr>
              <a:t>Hansez</a:t>
            </a:r>
            <a:r>
              <a:rPr lang="nl-BE" sz="1100" b="0" i="0" noProof="0">
                <a:solidFill>
                  <a:schemeClr val="accent1"/>
                </a:solidFill>
                <a:effectLst/>
                <a:latin typeface="Calibri"/>
                <a:ea typeface="Calibri"/>
                <a:cs typeface="Calibri"/>
              </a:rPr>
              <a:t>, I. (2024). </a:t>
            </a:r>
            <a:r>
              <a:rPr lang="nl-BE" sz="1100" b="0" i="0" noProof="0" err="1">
                <a:solidFill>
                  <a:schemeClr val="accent1"/>
                </a:solidFill>
                <a:effectLst/>
                <a:latin typeface="Calibri"/>
                <a:ea typeface="Calibri"/>
                <a:cs typeface="Calibri"/>
              </a:rPr>
              <a:t>Temporal</a:t>
            </a:r>
            <a:r>
              <a:rPr lang="nl-BE" sz="1100" b="0" i="0" noProof="0">
                <a:solidFill>
                  <a:schemeClr val="accent1"/>
                </a:solidFill>
                <a:effectLst/>
                <a:latin typeface="Calibri"/>
                <a:ea typeface="Calibri"/>
                <a:cs typeface="Calibri"/>
              </a:rPr>
              <a:t> Stages of </a:t>
            </a:r>
            <a:r>
              <a:rPr lang="nl-BE" sz="1100" b="0" i="0" noProof="0" err="1">
                <a:solidFill>
                  <a:schemeClr val="accent1"/>
                </a:solidFill>
                <a:effectLst/>
                <a:latin typeface="Calibri"/>
                <a:ea typeface="Calibri"/>
                <a:cs typeface="Calibri"/>
              </a:rPr>
              <a:t>Burnout</a:t>
            </a:r>
            <a:r>
              <a:rPr lang="nl-BE" sz="1100" b="0" i="0" noProof="0">
                <a:solidFill>
                  <a:schemeClr val="accent1"/>
                </a:solidFill>
                <a:effectLst/>
                <a:latin typeface="Calibri"/>
                <a:ea typeface="Calibri"/>
                <a:cs typeface="Calibri"/>
              </a:rPr>
              <a:t>: How </a:t>
            </a:r>
            <a:r>
              <a:rPr lang="nl-BE" sz="1100" b="0" i="0" noProof="0" err="1">
                <a:solidFill>
                  <a:schemeClr val="accent1"/>
                </a:solidFill>
                <a:effectLst/>
                <a:latin typeface="Calibri"/>
                <a:ea typeface="Calibri"/>
                <a:cs typeface="Calibri"/>
              </a:rPr>
              <a:t>to</a:t>
            </a:r>
            <a:r>
              <a:rPr lang="nl-BE" sz="1100" b="0" i="0" noProof="0">
                <a:solidFill>
                  <a:schemeClr val="accent1"/>
                </a:solidFill>
                <a:effectLst/>
                <a:latin typeface="Calibri"/>
                <a:ea typeface="Calibri"/>
                <a:cs typeface="Calibri"/>
              </a:rPr>
              <a:t> Design Prevention? </a:t>
            </a:r>
            <a:r>
              <a:rPr lang="nl-BE" sz="1100" b="0" i="1" noProof="0">
                <a:solidFill>
                  <a:schemeClr val="accent1"/>
                </a:solidFill>
                <a:effectLst/>
                <a:latin typeface="Calibri"/>
                <a:ea typeface="Calibri"/>
                <a:cs typeface="Calibri"/>
              </a:rPr>
              <a:t>International Journal of </a:t>
            </a:r>
            <a:r>
              <a:rPr lang="nl-BE" sz="1100" b="0" i="1" noProof="0" err="1">
                <a:solidFill>
                  <a:schemeClr val="accent1"/>
                </a:solidFill>
                <a:effectLst/>
                <a:latin typeface="Calibri"/>
                <a:ea typeface="Calibri"/>
                <a:cs typeface="Calibri"/>
              </a:rPr>
              <a:t>Environmental</a:t>
            </a:r>
            <a:r>
              <a:rPr lang="nl-BE" sz="1100" b="0" i="1" noProof="0">
                <a:solidFill>
                  <a:schemeClr val="accent1"/>
                </a:solidFill>
                <a:effectLst/>
                <a:latin typeface="Calibri"/>
                <a:ea typeface="Calibri"/>
                <a:cs typeface="Calibri"/>
              </a:rPr>
              <a:t> Research </a:t>
            </a:r>
            <a:r>
              <a:rPr lang="nl-BE" sz="1100" b="0" i="1" noProof="0" err="1">
                <a:solidFill>
                  <a:schemeClr val="accent1"/>
                </a:solidFill>
                <a:effectLst/>
                <a:latin typeface="Calibri"/>
                <a:ea typeface="Calibri"/>
                <a:cs typeface="Calibri"/>
              </a:rPr>
              <a:t>and</a:t>
            </a:r>
            <a:r>
              <a:rPr lang="nl-BE" sz="1100" b="0" i="1" noProof="0">
                <a:solidFill>
                  <a:schemeClr val="accent1"/>
                </a:solidFill>
                <a:effectLst/>
                <a:latin typeface="Calibri"/>
                <a:ea typeface="Calibri"/>
                <a:cs typeface="Calibri"/>
              </a:rPr>
              <a:t> Public Health, 21</a:t>
            </a:r>
            <a:r>
              <a:rPr lang="nl-BE" sz="1100" b="0" i="0" noProof="0">
                <a:solidFill>
                  <a:schemeClr val="accent1"/>
                </a:solidFill>
                <a:effectLst/>
                <a:latin typeface="Calibri"/>
                <a:ea typeface="Calibri"/>
                <a:cs typeface="Calibri"/>
              </a:rPr>
              <a:t>, 1617. </a:t>
            </a:r>
            <a:r>
              <a:rPr lang="nl-BE" sz="1100" b="0" i="0" noProof="0">
                <a:solidFill>
                  <a:schemeClr val="accent1"/>
                </a:solidFill>
                <a:effectLst/>
                <a:latin typeface="Calibri"/>
                <a:ea typeface="Calibri"/>
                <a:cs typeface="Calibri"/>
                <a:hlinkClick r:id="rId7">
                  <a:extLst>
                    <a:ext uri="{A12FA001-AC4F-418D-AE19-62706E023703}">
                      <ahyp:hlinkClr xmlns:ahyp="http://schemas.microsoft.com/office/drawing/2018/hyperlinkcolor" val="tx"/>
                    </a:ext>
                  </a:extLst>
                </a:hlinkClick>
              </a:rPr>
              <a:t>https://doi.org/10.3390/ijerph21121617</a:t>
            </a:r>
            <a:r>
              <a:rPr lang="nl-BE" sz="1100" b="0" i="0" noProof="0">
                <a:solidFill>
                  <a:schemeClr val="accent1"/>
                </a:solidFill>
                <a:effectLst/>
                <a:latin typeface="Calibri"/>
                <a:ea typeface="Calibri"/>
                <a:cs typeface="Calibri"/>
              </a:rPr>
              <a:t> </a:t>
            </a:r>
          </a:p>
          <a:p>
            <a:r>
              <a:rPr lang="nl-BE" sz="1100" b="0" i="1" noProof="0">
                <a:solidFill>
                  <a:schemeClr val="accent1"/>
                </a:solidFill>
                <a:effectLst/>
                <a:latin typeface="Calibri"/>
                <a:ea typeface="Calibri"/>
                <a:cs typeface="Calibri"/>
              </a:rPr>
              <a:t>LE STRESS AU TRAVAIL FACTEURS DE RISQUES, EVALUATION ET PREVENTION </a:t>
            </a:r>
            <a:r>
              <a:rPr lang="nl-BE" sz="1100" b="0" i="1" noProof="0" err="1">
                <a:solidFill>
                  <a:schemeClr val="accent1"/>
                </a:solidFill>
                <a:effectLst/>
                <a:latin typeface="Calibri"/>
                <a:ea typeface="Calibri"/>
                <a:cs typeface="Calibri"/>
              </a:rPr>
              <a:t>Novembre</a:t>
            </a:r>
            <a:r>
              <a:rPr lang="nl-BE" sz="1100" b="0" i="1" noProof="0">
                <a:solidFill>
                  <a:schemeClr val="accent1"/>
                </a:solidFill>
                <a:effectLst/>
                <a:latin typeface="Calibri"/>
                <a:ea typeface="Calibri"/>
                <a:cs typeface="Calibri"/>
              </a:rPr>
              <a:t> 2006 </a:t>
            </a:r>
            <a:r>
              <a:rPr lang="nl-BE" sz="1100" b="0" i="1" noProof="0" err="1">
                <a:solidFill>
                  <a:schemeClr val="accent1"/>
                </a:solidFill>
                <a:effectLst/>
                <a:latin typeface="Calibri"/>
                <a:ea typeface="Calibri"/>
                <a:cs typeface="Calibri"/>
              </a:rPr>
              <a:t>Direction</a:t>
            </a:r>
            <a:r>
              <a:rPr lang="nl-BE" sz="1100" b="0" i="1" noProof="0">
                <a:solidFill>
                  <a:schemeClr val="accent1"/>
                </a:solidFill>
                <a:effectLst/>
                <a:latin typeface="Calibri"/>
                <a:ea typeface="Calibri"/>
                <a:cs typeface="Calibri"/>
              </a:rPr>
              <a:t> générale </a:t>
            </a:r>
            <a:r>
              <a:rPr lang="nl-BE" sz="1100" b="0" i="1" noProof="0" err="1">
                <a:solidFill>
                  <a:schemeClr val="accent1"/>
                </a:solidFill>
                <a:effectLst/>
                <a:latin typeface="Calibri"/>
                <a:ea typeface="Calibri"/>
                <a:cs typeface="Calibri"/>
              </a:rPr>
              <a:t>Humanisation</a:t>
            </a:r>
            <a:r>
              <a:rPr lang="nl-BE" sz="1100" b="0" i="1" noProof="0">
                <a:solidFill>
                  <a:schemeClr val="accent1"/>
                </a:solidFill>
                <a:effectLst/>
                <a:latin typeface="Calibri"/>
                <a:ea typeface="Calibri"/>
                <a:cs typeface="Calibri"/>
              </a:rPr>
              <a:t> du </a:t>
            </a:r>
            <a:r>
              <a:rPr lang="nl-BE" sz="1100" b="0" i="1" noProof="0" err="1">
                <a:solidFill>
                  <a:schemeClr val="accent1"/>
                </a:solidFill>
                <a:effectLst/>
                <a:latin typeface="Calibri"/>
                <a:ea typeface="Calibri"/>
                <a:cs typeface="Calibri"/>
              </a:rPr>
              <a:t>travail</a:t>
            </a:r>
            <a:r>
              <a:rPr lang="nl-BE" sz="1100" b="0" i="0" noProof="0">
                <a:solidFill>
                  <a:schemeClr val="accent1"/>
                </a:solidFill>
                <a:effectLst/>
                <a:latin typeface="Calibri"/>
                <a:ea typeface="Calibri"/>
                <a:cs typeface="Calibri"/>
              </a:rPr>
              <a:t>. (</a:t>
            </a:r>
            <a:r>
              <a:rPr lang="nl-BE" sz="1100" b="0" i="0" noProof="0" err="1">
                <a:solidFill>
                  <a:schemeClr val="accent1"/>
                </a:solidFill>
                <a:effectLst/>
                <a:latin typeface="Calibri"/>
                <a:ea typeface="Calibri"/>
                <a:cs typeface="Calibri"/>
              </a:rPr>
              <a:t>n.d</a:t>
            </a:r>
            <a:r>
              <a:rPr lang="nl-BE" sz="1100" b="0" i="0" noProof="0">
                <a:solidFill>
                  <a:schemeClr val="accent1"/>
                </a:solidFill>
                <a:effectLst/>
                <a:latin typeface="Calibri"/>
                <a:ea typeface="Calibri"/>
                <a:cs typeface="Calibri"/>
              </a:rPr>
              <a:t>.). </a:t>
            </a:r>
            <a:r>
              <a:rPr lang="nl-BE" sz="1100" b="0" i="0" noProof="0" err="1">
                <a:solidFill>
                  <a:schemeClr val="accent1"/>
                </a:solidFill>
                <a:effectLst/>
                <a:latin typeface="Calibri"/>
                <a:ea typeface="Calibri"/>
                <a:cs typeface="Calibri"/>
              </a:rPr>
              <a:t>Retrieved</a:t>
            </a:r>
            <a:r>
              <a:rPr lang="nl-BE" sz="1100" b="0" i="0" noProof="0">
                <a:solidFill>
                  <a:schemeClr val="accent1"/>
                </a:solidFill>
                <a:effectLst/>
                <a:latin typeface="Calibri"/>
                <a:ea typeface="Calibri"/>
                <a:cs typeface="Calibri"/>
              </a:rPr>
              <a:t> August 8, 2025, </a:t>
            </a:r>
            <a:r>
              <a:rPr lang="nl-BE" sz="1100" b="0" i="0" noProof="0" err="1">
                <a:solidFill>
                  <a:schemeClr val="accent1"/>
                </a:solidFill>
                <a:effectLst/>
                <a:latin typeface="Calibri"/>
                <a:ea typeface="Calibri"/>
                <a:cs typeface="Calibri"/>
              </a:rPr>
              <a:t>from</a:t>
            </a:r>
            <a:r>
              <a:rPr lang="nl-BE" sz="1100" b="0" i="0" noProof="0">
                <a:solidFill>
                  <a:schemeClr val="accent1"/>
                </a:solidFill>
                <a:effectLst/>
                <a:latin typeface="Calibri"/>
                <a:ea typeface="Calibri"/>
                <a:cs typeface="Calibri"/>
              </a:rPr>
              <a:t> </a:t>
            </a:r>
            <a:r>
              <a:rPr lang="nl-BE" sz="1100" b="0" i="0" noProof="0">
                <a:solidFill>
                  <a:schemeClr val="accent1"/>
                </a:solidFill>
                <a:effectLst/>
                <a:latin typeface="Calibri"/>
                <a:ea typeface="Calibri"/>
                <a:cs typeface="Calibri"/>
                <a:hlinkClick r:id="rId8">
                  <a:extLst>
                    <a:ext uri="{A12FA001-AC4F-418D-AE19-62706E023703}">
                      <ahyp:hlinkClr xmlns:ahyp="http://schemas.microsoft.com/office/drawing/2018/hyperlinkcolor" val="tx"/>
                    </a:ext>
                  </a:extLst>
                </a:hlinkClick>
              </a:rPr>
              <a:t>https://emploi.belgique.be/sites/default/files/fr/modules_pages/publicaties/document/stress-f.pdf?id=4216</a:t>
            </a:r>
            <a:r>
              <a:rPr lang="nl-BE" sz="1100" b="0" i="0" noProof="0">
                <a:solidFill>
                  <a:schemeClr val="accent1"/>
                </a:solidFill>
                <a:effectLst/>
                <a:latin typeface="Calibri"/>
                <a:ea typeface="Calibri"/>
                <a:cs typeface="Calibri"/>
              </a:rPr>
              <a:t> </a:t>
            </a:r>
          </a:p>
          <a:p>
            <a:r>
              <a:rPr lang="nl-BE" sz="1100" b="0" i="1" noProof="0">
                <a:solidFill>
                  <a:schemeClr val="accent1"/>
                </a:solidFill>
                <a:effectLst/>
                <a:latin typeface="Calibri"/>
                <a:ea typeface="Calibri"/>
                <a:cs typeface="Calibri"/>
              </a:rPr>
              <a:t>Le </a:t>
            </a:r>
            <a:r>
              <a:rPr lang="nl-BE" sz="1100" b="0" i="1" noProof="0" err="1">
                <a:solidFill>
                  <a:schemeClr val="accent1"/>
                </a:solidFill>
                <a:effectLst/>
                <a:latin typeface="Calibri"/>
                <a:ea typeface="Calibri"/>
                <a:cs typeface="Calibri"/>
              </a:rPr>
              <a:t>secret</a:t>
            </a:r>
            <a:r>
              <a:rPr lang="nl-BE" sz="1100" b="0" i="1" noProof="0">
                <a:solidFill>
                  <a:schemeClr val="accent1"/>
                </a:solidFill>
                <a:effectLst/>
                <a:latin typeface="Calibri"/>
                <a:ea typeface="Calibri"/>
                <a:cs typeface="Calibri"/>
              </a:rPr>
              <a:t> </a:t>
            </a:r>
            <a:r>
              <a:rPr lang="nl-BE" sz="1100" b="0" i="1" noProof="0" err="1">
                <a:solidFill>
                  <a:schemeClr val="accent1"/>
                </a:solidFill>
                <a:effectLst/>
                <a:latin typeface="Calibri"/>
                <a:ea typeface="Calibri"/>
                <a:cs typeface="Calibri"/>
              </a:rPr>
              <a:t>professionnel</a:t>
            </a:r>
            <a:r>
              <a:rPr lang="nl-BE" sz="1100" b="0" i="1" noProof="0">
                <a:solidFill>
                  <a:schemeClr val="accent1"/>
                </a:solidFill>
                <a:effectLst/>
                <a:latin typeface="Calibri"/>
                <a:ea typeface="Calibri"/>
                <a:cs typeface="Calibri"/>
              </a:rPr>
              <a:t> </a:t>
            </a:r>
            <a:r>
              <a:rPr lang="nl-BE" sz="1100" b="0" i="1" noProof="0" err="1">
                <a:solidFill>
                  <a:schemeClr val="accent1"/>
                </a:solidFill>
                <a:effectLst/>
                <a:latin typeface="Calibri"/>
                <a:ea typeface="Calibri"/>
                <a:cs typeface="Calibri"/>
              </a:rPr>
              <a:t>partagé</a:t>
            </a:r>
            <a:r>
              <a:rPr lang="nl-BE" sz="1100" b="0" i="1" noProof="0">
                <a:solidFill>
                  <a:schemeClr val="accent1"/>
                </a:solidFill>
                <a:effectLst/>
                <a:latin typeface="Calibri"/>
                <a:ea typeface="Calibri"/>
                <a:cs typeface="Calibri"/>
              </a:rPr>
              <a:t> des </a:t>
            </a:r>
            <a:r>
              <a:rPr lang="nl-BE" sz="1100" b="0" i="1" noProof="0" err="1">
                <a:solidFill>
                  <a:schemeClr val="accent1"/>
                </a:solidFill>
                <a:effectLst/>
                <a:latin typeface="Calibri"/>
                <a:ea typeface="Calibri"/>
                <a:cs typeface="Calibri"/>
              </a:rPr>
              <a:t>psychologues</a:t>
            </a:r>
            <a:r>
              <a:rPr lang="nl-BE" sz="1100" b="0" i="1" noProof="0">
                <a:solidFill>
                  <a:schemeClr val="accent1"/>
                </a:solidFill>
                <a:effectLst/>
                <a:latin typeface="Calibri"/>
                <a:ea typeface="Calibri"/>
                <a:cs typeface="Calibri"/>
              </a:rPr>
              <a:t> | </a:t>
            </a:r>
            <a:r>
              <a:rPr lang="nl-BE" sz="1100" b="0" i="1" noProof="0" err="1">
                <a:solidFill>
                  <a:schemeClr val="accent1"/>
                </a:solidFill>
                <a:effectLst/>
                <a:latin typeface="Calibri"/>
                <a:ea typeface="Calibri"/>
                <a:cs typeface="Calibri"/>
              </a:rPr>
              <a:t>Commission</a:t>
            </a:r>
            <a:r>
              <a:rPr lang="nl-BE" sz="1100" b="0" i="1" noProof="0">
                <a:solidFill>
                  <a:schemeClr val="accent1"/>
                </a:solidFill>
                <a:effectLst/>
                <a:latin typeface="Calibri"/>
                <a:ea typeface="Calibri"/>
                <a:cs typeface="Calibri"/>
              </a:rPr>
              <a:t> des </a:t>
            </a:r>
            <a:r>
              <a:rPr lang="nl-BE" sz="1100" b="0" i="1" noProof="0" err="1">
                <a:solidFill>
                  <a:schemeClr val="accent1"/>
                </a:solidFill>
                <a:effectLst/>
                <a:latin typeface="Calibri"/>
                <a:ea typeface="Calibri"/>
                <a:cs typeface="Calibri"/>
              </a:rPr>
              <a:t>Psychologues</a:t>
            </a:r>
            <a:r>
              <a:rPr lang="nl-BE" sz="1100" b="0" i="0" noProof="0">
                <a:solidFill>
                  <a:schemeClr val="accent1"/>
                </a:solidFill>
                <a:effectLst/>
                <a:latin typeface="Calibri"/>
                <a:ea typeface="Calibri"/>
                <a:cs typeface="Calibri"/>
              </a:rPr>
              <a:t>. (2018). </a:t>
            </a:r>
            <a:r>
              <a:rPr lang="nl-BE" sz="1100" b="0" i="0" noProof="0" err="1">
                <a:solidFill>
                  <a:schemeClr val="accent1"/>
                </a:solidFill>
                <a:effectLst/>
                <a:latin typeface="Calibri"/>
                <a:ea typeface="Calibri"/>
                <a:cs typeface="Calibri"/>
              </a:rPr>
              <a:t>Commission</a:t>
            </a:r>
            <a:r>
              <a:rPr lang="nl-BE" sz="1100" b="0" i="0" noProof="0">
                <a:solidFill>
                  <a:schemeClr val="accent1"/>
                </a:solidFill>
                <a:effectLst/>
                <a:latin typeface="Calibri"/>
                <a:ea typeface="Calibri"/>
                <a:cs typeface="Calibri"/>
              </a:rPr>
              <a:t> Des </a:t>
            </a:r>
            <a:r>
              <a:rPr lang="nl-BE" sz="1100" b="0" i="0" noProof="0" err="1">
                <a:solidFill>
                  <a:schemeClr val="accent1"/>
                </a:solidFill>
                <a:effectLst/>
                <a:latin typeface="Calibri"/>
                <a:ea typeface="Calibri"/>
                <a:cs typeface="Calibri"/>
              </a:rPr>
              <a:t>Psychologues</a:t>
            </a:r>
            <a:r>
              <a:rPr lang="nl-BE" sz="1100" b="0" i="0" noProof="0">
                <a:solidFill>
                  <a:schemeClr val="accent1"/>
                </a:solidFill>
                <a:effectLst/>
                <a:latin typeface="Calibri"/>
                <a:ea typeface="Calibri"/>
                <a:cs typeface="Calibri"/>
              </a:rPr>
              <a:t>. https://www.compsy.be/nl_BE/le-secret-professionnel-partage-des-psychologues</a:t>
            </a:r>
          </a:p>
          <a:p>
            <a:r>
              <a:rPr lang="nl-BE" sz="1100" noProof="0">
                <a:solidFill>
                  <a:schemeClr val="accent1"/>
                </a:solidFill>
                <a:latin typeface="Calibri"/>
                <a:ea typeface="Calibri"/>
                <a:cs typeface="Calibri"/>
              </a:rPr>
              <a:t>M</a:t>
            </a:r>
            <a:r>
              <a:rPr lang="nl-BE" sz="1100" noProof="0">
                <a:solidFill>
                  <a:schemeClr val="accent1"/>
                </a:solidFill>
              </a:rPr>
              <a:t>acLean, P. D. (1990). </a:t>
            </a:r>
            <a:r>
              <a:rPr lang="nl-BE" sz="1100" i="1" noProof="0">
                <a:solidFill>
                  <a:schemeClr val="accent1"/>
                </a:solidFill>
              </a:rPr>
              <a:t>The </a:t>
            </a:r>
            <a:r>
              <a:rPr lang="nl-BE" sz="1100" i="1" noProof="0" err="1">
                <a:solidFill>
                  <a:schemeClr val="accent1"/>
                </a:solidFill>
              </a:rPr>
              <a:t>Triune</a:t>
            </a:r>
            <a:r>
              <a:rPr lang="nl-BE" sz="1100" i="1" noProof="0">
                <a:solidFill>
                  <a:schemeClr val="accent1"/>
                </a:solidFill>
              </a:rPr>
              <a:t> Brain in </a:t>
            </a:r>
            <a:r>
              <a:rPr lang="nl-BE" sz="1100" i="1" noProof="0" err="1">
                <a:solidFill>
                  <a:schemeClr val="accent1"/>
                </a:solidFill>
              </a:rPr>
              <a:t>Evolution</a:t>
            </a:r>
            <a:r>
              <a:rPr lang="nl-BE" sz="1100" i="1" noProof="0">
                <a:solidFill>
                  <a:schemeClr val="accent1"/>
                </a:solidFill>
              </a:rPr>
              <a:t>: </a:t>
            </a:r>
            <a:r>
              <a:rPr lang="nl-BE" sz="1100" i="1" noProof="0" err="1">
                <a:solidFill>
                  <a:schemeClr val="accent1"/>
                </a:solidFill>
              </a:rPr>
              <a:t>Role</a:t>
            </a:r>
            <a:r>
              <a:rPr lang="nl-BE" sz="1100" i="1" noProof="0">
                <a:solidFill>
                  <a:schemeClr val="accent1"/>
                </a:solidFill>
              </a:rPr>
              <a:t> in </a:t>
            </a:r>
            <a:r>
              <a:rPr lang="nl-BE" sz="1100" i="1" noProof="0" err="1">
                <a:solidFill>
                  <a:schemeClr val="accent1"/>
                </a:solidFill>
              </a:rPr>
              <a:t>Paleocerebral</a:t>
            </a:r>
            <a:r>
              <a:rPr lang="nl-BE" sz="1100" i="1" noProof="0">
                <a:solidFill>
                  <a:schemeClr val="accent1"/>
                </a:solidFill>
              </a:rPr>
              <a:t> </a:t>
            </a:r>
            <a:r>
              <a:rPr lang="nl-BE" sz="1100" i="1" noProof="0" err="1">
                <a:solidFill>
                  <a:schemeClr val="accent1"/>
                </a:solidFill>
              </a:rPr>
              <a:t>Functions</a:t>
            </a:r>
            <a:r>
              <a:rPr lang="nl-BE" sz="1100" i="1" noProof="0">
                <a:solidFill>
                  <a:schemeClr val="accent1"/>
                </a:solidFill>
              </a:rPr>
              <a:t>.</a:t>
            </a:r>
            <a:r>
              <a:rPr lang="nl-BE" sz="1100" noProof="0">
                <a:solidFill>
                  <a:schemeClr val="accent1"/>
                </a:solidFill>
              </a:rPr>
              <a:t> Springer.</a:t>
            </a:r>
            <a:endParaRPr lang="nl-BE" sz="1100" noProof="0">
              <a:solidFill>
                <a:schemeClr val="accent1"/>
              </a:solidFill>
              <a:latin typeface="Calibri"/>
              <a:ea typeface="Calibri"/>
              <a:cs typeface="Calibri"/>
            </a:endParaRPr>
          </a:p>
          <a:p>
            <a:r>
              <a:rPr lang="nl-BE" sz="1100" noProof="0" err="1">
                <a:solidFill>
                  <a:schemeClr val="accent1"/>
                </a:solidFill>
                <a:latin typeface="Calibri"/>
                <a:ea typeface="Calibri"/>
                <a:cs typeface="Calibri"/>
              </a:rPr>
              <a:t>McEwen</a:t>
            </a:r>
            <a:r>
              <a:rPr lang="nl-BE" sz="1100" noProof="0">
                <a:solidFill>
                  <a:schemeClr val="accent1"/>
                </a:solidFill>
                <a:latin typeface="Calibri"/>
                <a:ea typeface="Calibri"/>
                <a:cs typeface="Calibri"/>
              </a:rPr>
              <a:t>, B. S., &amp; </a:t>
            </a:r>
            <a:r>
              <a:rPr lang="nl-BE" sz="1100" noProof="0" err="1">
                <a:solidFill>
                  <a:schemeClr val="accent1"/>
                </a:solidFill>
                <a:latin typeface="Calibri"/>
                <a:ea typeface="Calibri"/>
                <a:cs typeface="Calibri"/>
              </a:rPr>
              <a:t>Stellar</a:t>
            </a:r>
            <a:r>
              <a:rPr lang="nl-BE" sz="1100" noProof="0">
                <a:solidFill>
                  <a:schemeClr val="accent1"/>
                </a:solidFill>
                <a:latin typeface="Calibri"/>
                <a:ea typeface="Calibri"/>
                <a:cs typeface="Calibri"/>
              </a:rPr>
              <a:t>, E. (1993). </a:t>
            </a:r>
            <a:r>
              <a:rPr lang="nl-BE" sz="1100" i="1" noProof="0">
                <a:solidFill>
                  <a:schemeClr val="accent1"/>
                </a:solidFill>
                <a:latin typeface="Calibri"/>
                <a:ea typeface="Calibri"/>
                <a:cs typeface="Calibri"/>
              </a:rPr>
              <a:t>Allostatic load </a:t>
            </a:r>
            <a:r>
              <a:rPr lang="nl-BE" sz="1100" i="1" noProof="0" err="1">
                <a:solidFill>
                  <a:schemeClr val="accent1"/>
                </a:solidFill>
                <a:latin typeface="Calibri"/>
                <a:ea typeface="Calibri"/>
                <a:cs typeface="Calibri"/>
              </a:rPr>
              <a:t>and</a:t>
            </a:r>
            <a:r>
              <a:rPr lang="nl-BE" sz="1100" i="1" noProof="0">
                <a:solidFill>
                  <a:schemeClr val="accent1"/>
                </a:solidFill>
                <a:latin typeface="Calibri"/>
                <a:ea typeface="Calibri"/>
                <a:cs typeface="Calibri"/>
              </a:rPr>
              <a:t> </a:t>
            </a:r>
            <a:r>
              <a:rPr lang="nl-BE" sz="1100" i="1" noProof="0" err="1">
                <a:solidFill>
                  <a:schemeClr val="accent1"/>
                </a:solidFill>
                <a:latin typeface="Calibri"/>
                <a:ea typeface="Calibri"/>
                <a:cs typeface="Calibri"/>
              </a:rPr>
              <a:t>its</a:t>
            </a:r>
            <a:r>
              <a:rPr lang="nl-BE" sz="1100" i="1" noProof="0">
                <a:solidFill>
                  <a:schemeClr val="accent1"/>
                </a:solidFill>
                <a:latin typeface="Calibri"/>
                <a:ea typeface="Calibri"/>
                <a:cs typeface="Calibri"/>
              </a:rPr>
              <a:t> impact on health: </a:t>
            </a:r>
            <a:r>
              <a:rPr lang="nl-BE" sz="1100" i="1" noProof="0" err="1">
                <a:solidFill>
                  <a:schemeClr val="accent1"/>
                </a:solidFill>
                <a:latin typeface="Calibri"/>
                <a:ea typeface="Calibri"/>
                <a:cs typeface="Calibri"/>
              </a:rPr>
              <a:t>Conceptual</a:t>
            </a:r>
            <a:r>
              <a:rPr lang="nl-BE" sz="1100" i="1" noProof="0">
                <a:solidFill>
                  <a:schemeClr val="accent1"/>
                </a:solidFill>
                <a:latin typeface="Calibri"/>
                <a:ea typeface="Calibri"/>
                <a:cs typeface="Calibri"/>
              </a:rPr>
              <a:t> foundations </a:t>
            </a:r>
            <a:r>
              <a:rPr lang="nl-BE" sz="1100" i="1" noProof="0" err="1">
                <a:solidFill>
                  <a:schemeClr val="accent1"/>
                </a:solidFill>
                <a:latin typeface="Calibri"/>
                <a:ea typeface="Calibri"/>
                <a:cs typeface="Calibri"/>
              </a:rPr>
              <a:t>and</a:t>
            </a:r>
            <a:r>
              <a:rPr lang="nl-BE" sz="1100" i="1" noProof="0">
                <a:solidFill>
                  <a:schemeClr val="accent1"/>
                </a:solidFill>
                <a:latin typeface="Calibri"/>
                <a:ea typeface="Calibri"/>
                <a:cs typeface="Calibri"/>
              </a:rPr>
              <a:t> </a:t>
            </a:r>
            <a:r>
              <a:rPr lang="nl-BE" sz="1100" i="1" noProof="0" err="1">
                <a:solidFill>
                  <a:schemeClr val="accent1"/>
                </a:solidFill>
                <a:latin typeface="Calibri"/>
                <a:ea typeface="Calibri"/>
                <a:cs typeface="Calibri"/>
              </a:rPr>
              <a:t>empirical</a:t>
            </a:r>
            <a:r>
              <a:rPr lang="nl-BE" sz="1100" i="1" noProof="0">
                <a:solidFill>
                  <a:schemeClr val="accent1"/>
                </a:solidFill>
                <a:latin typeface="Calibri"/>
                <a:ea typeface="Calibri"/>
                <a:cs typeface="Calibri"/>
              </a:rPr>
              <a:t> </a:t>
            </a:r>
            <a:r>
              <a:rPr lang="nl-BE" sz="1100" i="1" noProof="0" err="1">
                <a:solidFill>
                  <a:schemeClr val="accent1"/>
                </a:solidFill>
                <a:latin typeface="Calibri"/>
                <a:ea typeface="Calibri"/>
                <a:cs typeface="Calibri"/>
              </a:rPr>
              <a:t>evidence</a:t>
            </a:r>
            <a:r>
              <a:rPr lang="nl-BE" sz="1100" noProof="0">
                <a:solidFill>
                  <a:schemeClr val="accent1"/>
                </a:solidFill>
                <a:latin typeface="Calibri"/>
                <a:ea typeface="Calibri"/>
                <a:cs typeface="Calibri"/>
              </a:rPr>
              <a:t>. </a:t>
            </a:r>
            <a:r>
              <a:rPr lang="nl-BE" sz="1100" noProof="0" err="1">
                <a:solidFill>
                  <a:schemeClr val="accent1"/>
                </a:solidFill>
                <a:latin typeface="Calibri"/>
                <a:ea typeface="Calibri"/>
                <a:cs typeface="Calibri"/>
              </a:rPr>
              <a:t>Archives</a:t>
            </a:r>
            <a:r>
              <a:rPr lang="nl-BE" sz="1100" noProof="0">
                <a:solidFill>
                  <a:schemeClr val="accent1"/>
                </a:solidFill>
                <a:latin typeface="Calibri"/>
                <a:ea typeface="Calibri"/>
                <a:cs typeface="Calibri"/>
              </a:rPr>
              <a:t> of </a:t>
            </a:r>
            <a:r>
              <a:rPr lang="nl-BE" sz="1100" noProof="0" err="1">
                <a:solidFill>
                  <a:schemeClr val="accent1"/>
                </a:solidFill>
                <a:latin typeface="Calibri"/>
                <a:ea typeface="Calibri"/>
                <a:cs typeface="Calibri"/>
              </a:rPr>
              <a:t>Internal</a:t>
            </a:r>
            <a:r>
              <a:rPr lang="nl-BE" sz="1100" noProof="0">
                <a:solidFill>
                  <a:schemeClr val="accent1"/>
                </a:solidFill>
                <a:latin typeface="Calibri"/>
                <a:ea typeface="Calibri"/>
                <a:cs typeface="Calibri"/>
              </a:rPr>
              <a:t> </a:t>
            </a:r>
            <a:r>
              <a:rPr lang="nl-BE" sz="1100" noProof="0" err="1">
                <a:solidFill>
                  <a:schemeClr val="accent1"/>
                </a:solidFill>
                <a:latin typeface="Calibri"/>
                <a:ea typeface="Calibri"/>
                <a:cs typeface="Calibri"/>
              </a:rPr>
              <a:t>Medicine</a:t>
            </a:r>
            <a:r>
              <a:rPr lang="nl-BE" sz="1100" noProof="0">
                <a:solidFill>
                  <a:schemeClr val="accent1"/>
                </a:solidFill>
                <a:latin typeface="Calibri"/>
                <a:ea typeface="Calibri"/>
                <a:cs typeface="Calibri"/>
              </a:rPr>
              <a:t>.</a:t>
            </a:r>
          </a:p>
          <a:p>
            <a:r>
              <a:rPr lang="nl-BE" sz="1100" noProof="0" err="1">
                <a:solidFill>
                  <a:schemeClr val="accent1"/>
                </a:solidFill>
                <a:latin typeface="Calibri"/>
                <a:ea typeface="Calibri"/>
                <a:cs typeface="Calibri"/>
              </a:rPr>
              <a:t>McEwen</a:t>
            </a:r>
            <a:r>
              <a:rPr lang="nl-BE" sz="1100" noProof="0">
                <a:solidFill>
                  <a:schemeClr val="accent1"/>
                </a:solidFill>
                <a:latin typeface="Calibri"/>
                <a:ea typeface="Calibri"/>
                <a:cs typeface="Calibri"/>
              </a:rPr>
              <a:t>, B. S. (2007). </a:t>
            </a:r>
            <a:r>
              <a:rPr lang="nl-BE" sz="1100" noProof="0" err="1">
                <a:solidFill>
                  <a:schemeClr val="accent1"/>
                </a:solidFill>
                <a:latin typeface="Calibri"/>
                <a:ea typeface="Calibri"/>
                <a:cs typeface="Calibri"/>
              </a:rPr>
              <a:t>Physiology</a:t>
            </a:r>
            <a:r>
              <a:rPr lang="nl-BE" sz="1100" noProof="0">
                <a:solidFill>
                  <a:schemeClr val="accent1"/>
                </a:solidFill>
                <a:latin typeface="Calibri"/>
                <a:ea typeface="Calibri"/>
                <a:cs typeface="Calibri"/>
              </a:rPr>
              <a:t> </a:t>
            </a:r>
            <a:r>
              <a:rPr lang="nl-BE" sz="1100" noProof="0" err="1">
                <a:solidFill>
                  <a:schemeClr val="accent1"/>
                </a:solidFill>
                <a:latin typeface="Calibri"/>
                <a:ea typeface="Calibri"/>
                <a:cs typeface="Calibri"/>
              </a:rPr>
              <a:t>and</a:t>
            </a:r>
            <a:r>
              <a:rPr lang="nl-BE" sz="1100" noProof="0">
                <a:solidFill>
                  <a:schemeClr val="accent1"/>
                </a:solidFill>
                <a:latin typeface="Calibri"/>
                <a:ea typeface="Calibri"/>
                <a:cs typeface="Calibri"/>
              </a:rPr>
              <a:t> </a:t>
            </a:r>
            <a:r>
              <a:rPr lang="nl-BE" sz="1100" noProof="0" err="1">
                <a:solidFill>
                  <a:schemeClr val="accent1"/>
                </a:solidFill>
                <a:latin typeface="Calibri"/>
                <a:ea typeface="Calibri"/>
                <a:cs typeface="Calibri"/>
              </a:rPr>
              <a:t>Neurobiology</a:t>
            </a:r>
            <a:r>
              <a:rPr lang="nl-BE" sz="1100" noProof="0">
                <a:solidFill>
                  <a:schemeClr val="accent1"/>
                </a:solidFill>
                <a:latin typeface="Calibri"/>
                <a:ea typeface="Calibri"/>
                <a:cs typeface="Calibri"/>
              </a:rPr>
              <a:t> of Stress </a:t>
            </a:r>
            <a:r>
              <a:rPr lang="nl-BE" sz="1100" noProof="0" err="1">
                <a:solidFill>
                  <a:schemeClr val="accent1"/>
                </a:solidFill>
                <a:latin typeface="Calibri"/>
                <a:ea typeface="Calibri"/>
                <a:cs typeface="Calibri"/>
              </a:rPr>
              <a:t>and</a:t>
            </a:r>
            <a:r>
              <a:rPr lang="nl-BE" sz="1100" noProof="0">
                <a:solidFill>
                  <a:schemeClr val="accent1"/>
                </a:solidFill>
                <a:latin typeface="Calibri"/>
                <a:ea typeface="Calibri"/>
                <a:cs typeface="Calibri"/>
              </a:rPr>
              <a:t> Adaptation: Central </a:t>
            </a:r>
            <a:r>
              <a:rPr lang="nl-BE" sz="1100" noProof="0" err="1">
                <a:solidFill>
                  <a:schemeClr val="accent1"/>
                </a:solidFill>
                <a:latin typeface="Calibri"/>
                <a:ea typeface="Calibri"/>
                <a:cs typeface="Calibri"/>
              </a:rPr>
              <a:t>Role</a:t>
            </a:r>
            <a:r>
              <a:rPr lang="nl-BE" sz="1100" noProof="0">
                <a:solidFill>
                  <a:schemeClr val="accent1"/>
                </a:solidFill>
                <a:latin typeface="Calibri"/>
                <a:ea typeface="Calibri"/>
                <a:cs typeface="Calibri"/>
              </a:rPr>
              <a:t> of </a:t>
            </a:r>
            <a:r>
              <a:rPr lang="nl-BE" sz="1100" noProof="0" err="1">
                <a:solidFill>
                  <a:schemeClr val="accent1"/>
                </a:solidFill>
                <a:latin typeface="Calibri"/>
                <a:ea typeface="Calibri"/>
                <a:cs typeface="Calibri"/>
              </a:rPr>
              <a:t>the</a:t>
            </a:r>
            <a:r>
              <a:rPr lang="nl-BE" sz="1100" noProof="0">
                <a:solidFill>
                  <a:schemeClr val="accent1"/>
                </a:solidFill>
                <a:latin typeface="Calibri"/>
                <a:ea typeface="Calibri"/>
                <a:cs typeface="Calibri"/>
              </a:rPr>
              <a:t> Brain. </a:t>
            </a:r>
            <a:r>
              <a:rPr lang="nl-BE" sz="1100" i="1" noProof="0" err="1">
                <a:solidFill>
                  <a:schemeClr val="accent1"/>
                </a:solidFill>
                <a:latin typeface="Calibri"/>
                <a:ea typeface="Calibri"/>
                <a:cs typeface="Calibri"/>
              </a:rPr>
              <a:t>Physiological</a:t>
            </a:r>
            <a:r>
              <a:rPr lang="nl-BE" sz="1100" i="1" noProof="0">
                <a:solidFill>
                  <a:schemeClr val="accent1"/>
                </a:solidFill>
                <a:latin typeface="Calibri"/>
                <a:ea typeface="Calibri"/>
                <a:cs typeface="Calibri"/>
              </a:rPr>
              <a:t> Reviews, 87</a:t>
            </a:r>
            <a:r>
              <a:rPr lang="nl-BE" sz="1100" noProof="0">
                <a:solidFill>
                  <a:schemeClr val="accent1"/>
                </a:solidFill>
                <a:latin typeface="Calibri"/>
                <a:ea typeface="Calibri"/>
                <a:cs typeface="Calibri"/>
              </a:rPr>
              <a:t>(3), 873–904.</a:t>
            </a:r>
          </a:p>
          <a:p>
            <a:r>
              <a:rPr lang="nl-BE" sz="1100" b="0" i="1" noProof="0">
                <a:solidFill>
                  <a:schemeClr val="accent1"/>
                </a:solidFill>
                <a:effectLst/>
                <a:latin typeface="Calibri"/>
                <a:ea typeface="Calibri"/>
                <a:cs typeface="Calibri"/>
              </a:rPr>
              <a:t>Mentale gezondheid en werk: een gezamenlijke uitdaging - FOD Werkgelegenheid - Arbeid en Sociaal Overleg. </a:t>
            </a:r>
            <a:r>
              <a:rPr lang="nl-BE" sz="1100" b="0" i="0" noProof="0">
                <a:solidFill>
                  <a:schemeClr val="accent1"/>
                </a:solidFill>
                <a:effectLst/>
                <a:latin typeface="Calibri"/>
                <a:ea typeface="Calibri"/>
                <a:cs typeface="Calibri"/>
              </a:rPr>
              <a:t>(2025, </a:t>
            </a:r>
            <a:r>
              <a:rPr lang="nl-BE" sz="1100" b="0" i="0" noProof="0" err="1">
                <a:solidFill>
                  <a:schemeClr val="accent1"/>
                </a:solidFill>
                <a:effectLst/>
                <a:latin typeface="Calibri"/>
                <a:ea typeface="Calibri"/>
                <a:cs typeface="Calibri"/>
              </a:rPr>
              <a:t>June</a:t>
            </a:r>
            <a:r>
              <a:rPr lang="nl-BE" sz="1100" b="0" i="0" noProof="0">
                <a:solidFill>
                  <a:schemeClr val="accent1"/>
                </a:solidFill>
                <a:effectLst/>
                <a:latin typeface="Calibri"/>
                <a:ea typeface="Calibri"/>
                <a:cs typeface="Calibri"/>
              </a:rPr>
              <a:t> 24). Belgie.be. https://www.evenementen.werk.belgie.be/nl/evenementen-van-de-fod/mentale-gezondheid-en-werk-een-gezamenlijke-uitdaging</a:t>
            </a:r>
          </a:p>
          <a:p>
            <a:r>
              <a:rPr lang="nl-BE" sz="1100" b="0" i="0" noProof="0" err="1">
                <a:solidFill>
                  <a:schemeClr val="accent1"/>
                </a:solidFill>
                <a:effectLst/>
                <a:latin typeface="Calibri"/>
                <a:ea typeface="Calibri"/>
                <a:cs typeface="Calibri"/>
              </a:rPr>
              <a:t>Moisan</a:t>
            </a:r>
            <a:r>
              <a:rPr lang="nl-BE" sz="1100" b="0" i="0" noProof="0">
                <a:solidFill>
                  <a:schemeClr val="accent1"/>
                </a:solidFill>
                <a:effectLst/>
                <a:latin typeface="Calibri"/>
                <a:ea typeface="Calibri"/>
                <a:cs typeface="Calibri"/>
              </a:rPr>
              <a:t>, M.-P., &amp; </a:t>
            </a:r>
            <a:r>
              <a:rPr lang="nl-BE" sz="1100" b="0" i="0" noProof="0" err="1">
                <a:solidFill>
                  <a:schemeClr val="accent1"/>
                </a:solidFill>
                <a:effectLst/>
                <a:latin typeface="Calibri"/>
                <a:ea typeface="Calibri"/>
                <a:cs typeface="Calibri"/>
              </a:rPr>
              <a:t>Moal</a:t>
            </a:r>
            <a:r>
              <a:rPr lang="nl-BE" sz="1100" b="0" i="0" noProof="0">
                <a:solidFill>
                  <a:schemeClr val="accent1"/>
                </a:solidFill>
                <a:effectLst/>
                <a:latin typeface="Calibri"/>
                <a:ea typeface="Calibri"/>
                <a:cs typeface="Calibri"/>
              </a:rPr>
              <a:t>, M. L. (2012). Le stress dans </a:t>
            </a:r>
            <a:r>
              <a:rPr lang="nl-BE" sz="1100" b="0" i="0" noProof="0" err="1">
                <a:solidFill>
                  <a:schemeClr val="accent1"/>
                </a:solidFill>
                <a:effectLst/>
                <a:latin typeface="Calibri"/>
                <a:ea typeface="Calibri"/>
                <a:cs typeface="Calibri"/>
              </a:rPr>
              <a:t>tous</a:t>
            </a:r>
            <a:r>
              <a:rPr lang="nl-BE" sz="1100" b="0" i="0" noProof="0">
                <a:solidFill>
                  <a:schemeClr val="accent1"/>
                </a:solidFill>
                <a:effectLst/>
                <a:latin typeface="Calibri"/>
                <a:ea typeface="Calibri"/>
                <a:cs typeface="Calibri"/>
              </a:rPr>
              <a:t> </a:t>
            </a:r>
            <a:r>
              <a:rPr lang="nl-BE" sz="1100" b="0" i="0" noProof="0" err="1">
                <a:solidFill>
                  <a:schemeClr val="accent1"/>
                </a:solidFill>
                <a:effectLst/>
                <a:latin typeface="Calibri"/>
                <a:ea typeface="Calibri"/>
                <a:cs typeface="Calibri"/>
              </a:rPr>
              <a:t>ses</a:t>
            </a:r>
            <a:r>
              <a:rPr lang="nl-BE" sz="1100" b="0" i="0" noProof="0">
                <a:solidFill>
                  <a:schemeClr val="accent1"/>
                </a:solidFill>
                <a:effectLst/>
                <a:latin typeface="Calibri"/>
                <a:ea typeface="Calibri"/>
                <a:cs typeface="Calibri"/>
              </a:rPr>
              <a:t> </a:t>
            </a:r>
            <a:r>
              <a:rPr lang="nl-BE" sz="1100" b="0" i="0" noProof="0" err="1">
                <a:solidFill>
                  <a:schemeClr val="accent1"/>
                </a:solidFill>
                <a:effectLst/>
                <a:latin typeface="Calibri"/>
                <a:ea typeface="Calibri"/>
                <a:cs typeface="Calibri"/>
              </a:rPr>
              <a:t>états</a:t>
            </a:r>
            <a:r>
              <a:rPr lang="nl-BE" sz="1100" b="0" i="0" noProof="0">
                <a:solidFill>
                  <a:schemeClr val="accent1"/>
                </a:solidFill>
                <a:effectLst/>
                <a:latin typeface="Calibri"/>
                <a:ea typeface="Calibri"/>
                <a:cs typeface="Calibri"/>
              </a:rPr>
              <a:t>. </a:t>
            </a:r>
            <a:r>
              <a:rPr lang="nl-BE" sz="1100" b="0" i="1" noProof="0">
                <a:solidFill>
                  <a:schemeClr val="accent1"/>
                </a:solidFill>
                <a:effectLst/>
                <a:latin typeface="Calibri"/>
                <a:ea typeface="Calibri"/>
                <a:cs typeface="Calibri"/>
              </a:rPr>
              <a:t>Médecine/Sciences</a:t>
            </a:r>
            <a:r>
              <a:rPr lang="nl-BE" sz="1100" b="0" i="0" noProof="0">
                <a:solidFill>
                  <a:schemeClr val="accent1"/>
                </a:solidFill>
                <a:effectLst/>
                <a:latin typeface="Calibri"/>
                <a:ea typeface="Calibri"/>
                <a:cs typeface="Calibri"/>
              </a:rPr>
              <a:t>, </a:t>
            </a:r>
            <a:r>
              <a:rPr lang="nl-BE" sz="1100" b="0" i="1" noProof="0">
                <a:solidFill>
                  <a:schemeClr val="accent1"/>
                </a:solidFill>
                <a:effectLst/>
                <a:latin typeface="Calibri"/>
                <a:ea typeface="Calibri"/>
                <a:cs typeface="Calibri"/>
              </a:rPr>
              <a:t>28</a:t>
            </a:r>
            <a:r>
              <a:rPr lang="nl-BE" sz="1100" b="0" i="0" noProof="0">
                <a:solidFill>
                  <a:schemeClr val="accent1"/>
                </a:solidFill>
                <a:effectLst/>
                <a:latin typeface="Calibri"/>
                <a:ea typeface="Calibri"/>
                <a:cs typeface="Calibri"/>
              </a:rPr>
              <a:t>(6-7), 612–617. </a:t>
            </a:r>
            <a:r>
              <a:rPr lang="nl-BE" sz="1100" b="0" i="0" noProof="0">
                <a:solidFill>
                  <a:schemeClr val="accent1"/>
                </a:solidFill>
                <a:effectLst/>
                <a:latin typeface="Calibri"/>
                <a:ea typeface="Calibri"/>
                <a:cs typeface="Calibri"/>
                <a:hlinkClick r:id="rId9">
                  <a:extLst>
                    <a:ext uri="{A12FA001-AC4F-418D-AE19-62706E023703}">
                      <ahyp:hlinkClr xmlns:ahyp="http://schemas.microsoft.com/office/drawing/2018/hyperlinkcolor" val="tx"/>
                    </a:ext>
                  </a:extLst>
                </a:hlinkClick>
              </a:rPr>
              <a:t>https://doi.org/10.1051/medsci/2012286014</a:t>
            </a:r>
            <a:r>
              <a:rPr lang="nl-BE" sz="1100" b="0" i="0" noProof="0">
                <a:solidFill>
                  <a:schemeClr val="accent1"/>
                </a:solidFill>
                <a:effectLst/>
                <a:latin typeface="Calibri"/>
                <a:ea typeface="Calibri"/>
                <a:cs typeface="Calibri"/>
              </a:rPr>
              <a:t> </a:t>
            </a:r>
          </a:p>
          <a:p>
            <a:r>
              <a:rPr lang="nl-BE" sz="1100" b="0" i="0" noProof="0" err="1">
                <a:solidFill>
                  <a:schemeClr val="accent1"/>
                </a:solidFill>
                <a:effectLst/>
                <a:latin typeface="Calibri"/>
                <a:ea typeface="Calibri"/>
                <a:cs typeface="Calibri"/>
              </a:rPr>
              <a:t>Musazzi</a:t>
            </a:r>
            <a:r>
              <a:rPr lang="nl-BE" sz="1100" b="0" i="0" noProof="0">
                <a:solidFill>
                  <a:schemeClr val="accent1"/>
                </a:solidFill>
                <a:effectLst/>
                <a:latin typeface="Calibri"/>
                <a:ea typeface="Calibri"/>
                <a:cs typeface="Calibri"/>
              </a:rPr>
              <a:t>, L., </a:t>
            </a:r>
            <a:r>
              <a:rPr lang="nl-BE" sz="1100" b="0" i="0" noProof="0" err="1">
                <a:solidFill>
                  <a:schemeClr val="accent1"/>
                </a:solidFill>
                <a:effectLst/>
                <a:latin typeface="Calibri"/>
                <a:ea typeface="Calibri"/>
                <a:cs typeface="Calibri"/>
              </a:rPr>
              <a:t>Tornese</a:t>
            </a:r>
            <a:r>
              <a:rPr lang="nl-BE" sz="1100" b="0" i="0" noProof="0">
                <a:solidFill>
                  <a:schemeClr val="accent1"/>
                </a:solidFill>
                <a:effectLst/>
                <a:latin typeface="Calibri"/>
                <a:ea typeface="Calibri"/>
                <a:cs typeface="Calibri"/>
              </a:rPr>
              <a:t>, P., Sala, N., &amp; </a:t>
            </a:r>
            <a:r>
              <a:rPr lang="nl-BE" sz="1100" b="0" i="0" noProof="0" err="1">
                <a:solidFill>
                  <a:schemeClr val="accent1"/>
                </a:solidFill>
                <a:effectLst/>
                <a:latin typeface="Calibri"/>
                <a:ea typeface="Calibri"/>
                <a:cs typeface="Calibri"/>
              </a:rPr>
              <a:t>Popoli</a:t>
            </a:r>
            <a:r>
              <a:rPr lang="nl-BE" sz="1100" b="0" i="0" noProof="0">
                <a:solidFill>
                  <a:schemeClr val="accent1"/>
                </a:solidFill>
                <a:effectLst/>
                <a:latin typeface="Calibri"/>
                <a:ea typeface="Calibri"/>
                <a:cs typeface="Calibri"/>
              </a:rPr>
              <a:t>, M. (2017). Acute or </a:t>
            </a:r>
            <a:r>
              <a:rPr lang="nl-BE" sz="1100" b="0" i="0" noProof="0" err="1">
                <a:solidFill>
                  <a:schemeClr val="accent1"/>
                </a:solidFill>
                <a:effectLst/>
                <a:latin typeface="Calibri"/>
                <a:ea typeface="Calibri"/>
                <a:cs typeface="Calibri"/>
              </a:rPr>
              <a:t>Chronic</a:t>
            </a:r>
            <a:r>
              <a:rPr lang="nl-BE" sz="1100" b="0" i="0" noProof="0">
                <a:solidFill>
                  <a:schemeClr val="accent1"/>
                </a:solidFill>
                <a:effectLst/>
                <a:latin typeface="Calibri"/>
                <a:ea typeface="Calibri"/>
                <a:cs typeface="Calibri"/>
              </a:rPr>
              <a:t>? A </a:t>
            </a:r>
            <a:r>
              <a:rPr lang="nl-BE" sz="1100" b="0" i="0" noProof="0" err="1">
                <a:solidFill>
                  <a:schemeClr val="accent1"/>
                </a:solidFill>
                <a:effectLst/>
                <a:latin typeface="Calibri"/>
                <a:ea typeface="Calibri"/>
                <a:cs typeface="Calibri"/>
              </a:rPr>
              <a:t>Stressful</a:t>
            </a:r>
            <a:r>
              <a:rPr lang="nl-BE" sz="1100" b="0" i="0" noProof="0">
                <a:solidFill>
                  <a:schemeClr val="accent1"/>
                </a:solidFill>
                <a:effectLst/>
                <a:latin typeface="Calibri"/>
                <a:ea typeface="Calibri"/>
                <a:cs typeface="Calibri"/>
              </a:rPr>
              <a:t> Question. </a:t>
            </a:r>
            <a:r>
              <a:rPr lang="nl-BE" sz="1100" b="0" i="1" noProof="0">
                <a:solidFill>
                  <a:schemeClr val="accent1"/>
                </a:solidFill>
                <a:effectLst/>
                <a:latin typeface="Calibri"/>
                <a:ea typeface="Calibri"/>
                <a:cs typeface="Calibri"/>
              </a:rPr>
              <a:t>Trends in </a:t>
            </a:r>
            <a:r>
              <a:rPr lang="nl-BE" sz="1100" b="0" i="1" noProof="0" err="1">
                <a:solidFill>
                  <a:schemeClr val="accent1"/>
                </a:solidFill>
                <a:effectLst/>
                <a:latin typeface="Calibri"/>
                <a:ea typeface="Calibri"/>
                <a:cs typeface="Calibri"/>
              </a:rPr>
              <a:t>Neurosciences</a:t>
            </a:r>
            <a:r>
              <a:rPr lang="nl-BE" sz="1100" b="0" i="0" noProof="0">
                <a:solidFill>
                  <a:schemeClr val="accent1"/>
                </a:solidFill>
                <a:effectLst/>
                <a:latin typeface="Calibri"/>
                <a:ea typeface="Calibri"/>
                <a:cs typeface="Calibri"/>
              </a:rPr>
              <a:t>, </a:t>
            </a:r>
            <a:r>
              <a:rPr lang="nl-BE" sz="1100" b="0" i="1" noProof="0">
                <a:solidFill>
                  <a:schemeClr val="accent1"/>
                </a:solidFill>
                <a:effectLst/>
                <a:latin typeface="Calibri"/>
                <a:ea typeface="Calibri"/>
                <a:cs typeface="Calibri"/>
              </a:rPr>
              <a:t>40</a:t>
            </a:r>
            <a:r>
              <a:rPr lang="nl-BE" sz="1100" b="0" i="0" noProof="0">
                <a:solidFill>
                  <a:schemeClr val="accent1"/>
                </a:solidFill>
                <a:effectLst/>
                <a:latin typeface="Calibri"/>
                <a:ea typeface="Calibri"/>
                <a:cs typeface="Calibri"/>
              </a:rPr>
              <a:t>(9), 525–535. </a:t>
            </a:r>
            <a:r>
              <a:rPr lang="nl-BE" sz="1100" b="0" i="0" noProof="0">
                <a:solidFill>
                  <a:schemeClr val="accent1"/>
                </a:solidFill>
                <a:effectLst/>
                <a:latin typeface="Calibri"/>
                <a:ea typeface="Calibri"/>
                <a:cs typeface="Calibri"/>
                <a:hlinkClick r:id="rId10">
                  <a:extLst>
                    <a:ext uri="{A12FA001-AC4F-418D-AE19-62706E023703}">
                      <ahyp:hlinkClr xmlns:ahyp="http://schemas.microsoft.com/office/drawing/2018/hyperlinkcolor" val="tx"/>
                    </a:ext>
                  </a:extLst>
                </a:hlinkClick>
              </a:rPr>
              <a:t>https://doi.org/10.1016/j.tins.2017.07.002</a:t>
            </a:r>
            <a:r>
              <a:rPr lang="nl-BE" sz="1100" b="0" i="0" noProof="0">
                <a:solidFill>
                  <a:schemeClr val="accent1"/>
                </a:solidFill>
                <a:effectLst/>
                <a:latin typeface="Calibri"/>
                <a:ea typeface="Calibri"/>
                <a:cs typeface="Calibri"/>
              </a:rPr>
              <a:t> </a:t>
            </a:r>
          </a:p>
          <a:p>
            <a:r>
              <a:rPr lang="nl-BE" sz="1100" i="1" noProof="0">
                <a:solidFill>
                  <a:schemeClr val="accent1"/>
                </a:solidFill>
                <a:latin typeface="Calibri"/>
                <a:ea typeface="Calibri"/>
                <a:cs typeface="Calibri"/>
              </a:rPr>
              <a:t>Nederlands Instituut van Psychologen (NIP). (2024). Whitepaper Burn-out: Een psychologische kijk op burn-out en herstel. Nederlands Instituut van Psychologen. </a:t>
            </a:r>
          </a:p>
          <a:p>
            <a:r>
              <a:rPr lang="nl-BE" sz="1100" noProof="0" err="1">
                <a:solidFill>
                  <a:schemeClr val="accent1"/>
                </a:solidFill>
                <a:latin typeface="Calibri"/>
                <a:ea typeface="Calibri"/>
                <a:cs typeface="Calibri"/>
              </a:rPr>
              <a:t>Pessoa</a:t>
            </a:r>
            <a:r>
              <a:rPr lang="nl-BE" sz="1100" noProof="0">
                <a:solidFill>
                  <a:schemeClr val="accent1"/>
                </a:solidFill>
                <a:latin typeface="Calibri"/>
                <a:ea typeface="Calibri"/>
                <a:cs typeface="Calibri"/>
              </a:rPr>
              <a:t>, L. (2017). A Network Model of </a:t>
            </a:r>
            <a:r>
              <a:rPr lang="nl-BE" sz="1100" noProof="0" err="1">
                <a:solidFill>
                  <a:schemeClr val="accent1"/>
                </a:solidFill>
                <a:latin typeface="Calibri"/>
                <a:ea typeface="Calibri"/>
                <a:cs typeface="Calibri"/>
              </a:rPr>
              <a:t>the</a:t>
            </a:r>
            <a:r>
              <a:rPr lang="nl-BE" sz="1100" noProof="0">
                <a:solidFill>
                  <a:schemeClr val="accent1"/>
                </a:solidFill>
                <a:latin typeface="Calibri"/>
                <a:ea typeface="Calibri"/>
                <a:cs typeface="Calibri"/>
              </a:rPr>
              <a:t> </a:t>
            </a:r>
            <a:r>
              <a:rPr lang="nl-BE" sz="1100" noProof="0" err="1">
                <a:solidFill>
                  <a:schemeClr val="accent1"/>
                </a:solidFill>
                <a:latin typeface="Calibri"/>
                <a:ea typeface="Calibri"/>
                <a:cs typeface="Calibri"/>
              </a:rPr>
              <a:t>Emotional</a:t>
            </a:r>
            <a:r>
              <a:rPr lang="nl-BE" sz="1100" noProof="0">
                <a:solidFill>
                  <a:schemeClr val="accent1"/>
                </a:solidFill>
                <a:latin typeface="Calibri"/>
                <a:ea typeface="Calibri"/>
                <a:cs typeface="Calibri"/>
              </a:rPr>
              <a:t> Brain. </a:t>
            </a:r>
            <a:r>
              <a:rPr lang="nl-BE" sz="1100" i="1" noProof="0">
                <a:solidFill>
                  <a:schemeClr val="accent1"/>
                </a:solidFill>
                <a:latin typeface="Calibri"/>
                <a:ea typeface="Calibri"/>
                <a:cs typeface="Calibri"/>
              </a:rPr>
              <a:t>Trends in </a:t>
            </a:r>
            <a:r>
              <a:rPr lang="nl-BE" sz="1100" i="1" noProof="0" err="1">
                <a:solidFill>
                  <a:schemeClr val="accent1"/>
                </a:solidFill>
                <a:latin typeface="Calibri"/>
                <a:ea typeface="Calibri"/>
                <a:cs typeface="Calibri"/>
              </a:rPr>
              <a:t>Cognitive</a:t>
            </a:r>
            <a:r>
              <a:rPr lang="nl-BE" sz="1100" i="1" noProof="0">
                <a:solidFill>
                  <a:schemeClr val="accent1"/>
                </a:solidFill>
                <a:latin typeface="Calibri"/>
                <a:ea typeface="Calibri"/>
                <a:cs typeface="Calibri"/>
              </a:rPr>
              <a:t> Sciences, 21</a:t>
            </a:r>
            <a:r>
              <a:rPr lang="nl-BE" sz="1100" noProof="0">
                <a:solidFill>
                  <a:schemeClr val="accent1"/>
                </a:solidFill>
                <a:latin typeface="Calibri"/>
                <a:ea typeface="Calibri"/>
                <a:cs typeface="Calibri"/>
              </a:rPr>
              <a:t>(5), 357–371.</a:t>
            </a:r>
          </a:p>
          <a:p>
            <a:r>
              <a:rPr lang="nl-BE" sz="1100" i="1" noProof="0">
                <a:solidFill>
                  <a:schemeClr val="accent1"/>
                </a:solidFill>
                <a:latin typeface="Calibri"/>
                <a:ea typeface="Calibri"/>
                <a:cs typeface="Calibri"/>
              </a:rPr>
              <a:t>Psychosociale risico’s (PSR) | </a:t>
            </a:r>
            <a:r>
              <a:rPr lang="nl-BE" sz="1100" i="1" noProof="0" err="1">
                <a:solidFill>
                  <a:schemeClr val="accent1"/>
                </a:solidFill>
                <a:latin typeface="Calibri"/>
                <a:ea typeface="Calibri"/>
                <a:cs typeface="Calibri"/>
              </a:rPr>
              <a:t>Beswic</a:t>
            </a:r>
            <a:r>
              <a:rPr lang="nl-BE" sz="1100" noProof="0">
                <a:solidFill>
                  <a:schemeClr val="accent1"/>
                </a:solidFill>
                <a:latin typeface="Calibri"/>
                <a:ea typeface="Calibri"/>
                <a:cs typeface="Calibri"/>
              </a:rPr>
              <a:t>. (2025, 7 maart). </a:t>
            </a:r>
            <a:r>
              <a:rPr lang="nl-BE" sz="1100" noProof="0">
                <a:solidFill>
                  <a:schemeClr val="accent1"/>
                </a:solidFill>
                <a:latin typeface="Calibri"/>
                <a:ea typeface="Calibri"/>
                <a:cs typeface="Calibri"/>
                <a:hlinkClick r:id="rId11">
                  <a:extLst>
                    <a:ext uri="{A12FA001-AC4F-418D-AE19-62706E023703}">
                      <ahyp:hlinkClr xmlns:ahyp="http://schemas.microsoft.com/office/drawing/2018/hyperlinkcolor" val="tx"/>
                    </a:ext>
                  </a:extLst>
                </a:hlinkClick>
              </a:rPr>
              <a:t>https://beswic.be/nl/themas/psychosociale-risicos-psr</a:t>
            </a:r>
            <a:r>
              <a:rPr lang="nl-BE" sz="1100" noProof="0">
                <a:solidFill>
                  <a:schemeClr val="accent1"/>
                </a:solidFill>
                <a:latin typeface="Calibri"/>
                <a:ea typeface="Calibri"/>
                <a:cs typeface="Calibri"/>
              </a:rPr>
              <a:t> </a:t>
            </a:r>
            <a:endParaRPr lang="nl-BE" noProof="0">
              <a:solidFill>
                <a:schemeClr val="accent1"/>
              </a:solidFill>
            </a:endParaRPr>
          </a:p>
          <a:p>
            <a:r>
              <a:rPr lang="nl-BE" sz="1100" i="1" noProof="0">
                <a:solidFill>
                  <a:schemeClr val="accent1"/>
                </a:solidFill>
                <a:latin typeface="Calibri"/>
                <a:ea typeface="Calibri"/>
                <a:cs typeface="Calibri"/>
              </a:rPr>
              <a:t>Programma voor preventie van burn-out | Federaal agentschap voor beroepsrisico’s. (</a:t>
            </a:r>
            <a:r>
              <a:rPr lang="nl-BE" sz="1100" i="1" noProof="0" err="1">
                <a:solidFill>
                  <a:schemeClr val="accent1"/>
                </a:solidFill>
                <a:latin typeface="Calibri"/>
                <a:ea typeface="Calibri"/>
                <a:cs typeface="Calibri"/>
              </a:rPr>
              <a:t>z.d.</a:t>
            </a:r>
            <a:r>
              <a:rPr lang="nl-BE" sz="1100" i="1" noProof="0">
                <a:solidFill>
                  <a:schemeClr val="accent1"/>
                </a:solidFill>
                <a:latin typeface="Calibri"/>
                <a:ea typeface="Calibri"/>
                <a:cs typeface="Calibri"/>
              </a:rPr>
              <a:t>). </a:t>
            </a:r>
            <a:r>
              <a:rPr lang="nl-BE" sz="1100" i="1" noProof="0">
                <a:solidFill>
                  <a:schemeClr val="accent1"/>
                </a:solidFill>
                <a:latin typeface="Calibri"/>
                <a:ea typeface="Calibri"/>
                <a:cs typeface="Calibri"/>
                <a:hlinkClick r:id="rId12">
                  <a:extLst>
                    <a:ext uri="{A12FA001-AC4F-418D-AE19-62706E023703}">
                      <ahyp:hlinkClr xmlns:ahyp="http://schemas.microsoft.com/office/drawing/2018/hyperlinkcolor" val="tx"/>
                    </a:ext>
                  </a:extLst>
                </a:hlinkClick>
              </a:rPr>
              <a:t>https://www.fedris.be/nl/programma-burn-out.html</a:t>
            </a:r>
            <a:r>
              <a:rPr lang="nl-BE" sz="1100" i="1" noProof="0">
                <a:solidFill>
                  <a:schemeClr val="accent1"/>
                </a:solidFill>
                <a:latin typeface="Calibri"/>
                <a:ea typeface="Calibri"/>
                <a:cs typeface="Calibri"/>
              </a:rPr>
              <a:t> </a:t>
            </a:r>
          </a:p>
          <a:p>
            <a:r>
              <a:rPr lang="nl-BE" sz="1100" i="1" noProof="0">
                <a:solidFill>
                  <a:schemeClr val="accent1"/>
                </a:solidFill>
                <a:latin typeface="Calibri"/>
                <a:ea typeface="Calibri"/>
                <a:cs typeface="Calibri"/>
              </a:rPr>
              <a:t>Re-integratie van arbeidsongeschikte werknemers | Federale Overheidsdienst Werkgelegenheid - Arbeid en Sociaal Overleg</a:t>
            </a:r>
            <a:r>
              <a:rPr lang="nl-BE" sz="1100" noProof="0">
                <a:solidFill>
                  <a:schemeClr val="accent1"/>
                </a:solidFill>
                <a:latin typeface="Calibri"/>
                <a:ea typeface="Calibri"/>
                <a:cs typeface="Calibri"/>
              </a:rPr>
              <a:t>. (</a:t>
            </a:r>
            <a:r>
              <a:rPr lang="nl-BE" sz="1100" noProof="0" err="1">
                <a:solidFill>
                  <a:schemeClr val="accent1"/>
                </a:solidFill>
                <a:latin typeface="Calibri"/>
                <a:ea typeface="Calibri"/>
                <a:cs typeface="Calibri"/>
              </a:rPr>
              <a:t>z.d.</a:t>
            </a:r>
            <a:r>
              <a:rPr lang="nl-BE" sz="1100" noProof="0">
                <a:solidFill>
                  <a:schemeClr val="accent1"/>
                </a:solidFill>
                <a:latin typeface="Calibri"/>
                <a:ea typeface="Calibri"/>
                <a:cs typeface="Calibri"/>
              </a:rPr>
              <a:t>). </a:t>
            </a:r>
            <a:r>
              <a:rPr lang="nl-BE" sz="1100" noProof="0">
                <a:solidFill>
                  <a:schemeClr val="accent1"/>
                </a:solidFill>
                <a:latin typeface="Calibri"/>
                <a:ea typeface="Calibri"/>
                <a:cs typeface="Calibri"/>
                <a:hlinkClick r:id="rId13">
                  <a:extLst>
                    <a:ext uri="{A12FA001-AC4F-418D-AE19-62706E023703}">
                      <ahyp:hlinkClr xmlns:ahyp="http://schemas.microsoft.com/office/drawing/2018/hyperlinkcolor" val="tx"/>
                    </a:ext>
                  </a:extLst>
                </a:hlinkClick>
              </a:rPr>
              <a:t>https://werk.belgie.be/nl/themas/welzijn-op-het-werk/het-gezondheidstoezicht-op-de-werknemers/re-integratie-van</a:t>
            </a:r>
            <a:r>
              <a:rPr lang="nl-BE" sz="1100" noProof="0">
                <a:solidFill>
                  <a:schemeClr val="accent1"/>
                </a:solidFill>
                <a:latin typeface="Calibri"/>
                <a:ea typeface="Calibri"/>
                <a:cs typeface="Calibri"/>
              </a:rPr>
              <a:t>  </a:t>
            </a:r>
          </a:p>
        </p:txBody>
      </p:sp>
      <p:sp>
        <p:nvSpPr>
          <p:cNvPr id="2" name="Titel 1">
            <a:extLst>
              <a:ext uri="{FF2B5EF4-FFF2-40B4-BE49-F238E27FC236}">
                <a16:creationId xmlns:a16="http://schemas.microsoft.com/office/drawing/2014/main" id="{9168EA58-DE9D-DD5B-0465-441D40355F92}"/>
              </a:ext>
            </a:extLst>
          </p:cNvPr>
          <p:cNvSpPr>
            <a:spLocks noGrp="1"/>
          </p:cNvSpPr>
          <p:nvPr>
            <p:ph type="title"/>
          </p:nvPr>
        </p:nvSpPr>
        <p:spPr>
          <a:xfrm>
            <a:off x="838200" y="136525"/>
            <a:ext cx="10515600" cy="1325563"/>
          </a:xfrm>
        </p:spPr>
        <p:txBody>
          <a:bodyPr vert="horz" lIns="91440" tIns="45720" rIns="91440" bIns="45720" rtlCol="0" anchor="ctr">
            <a:normAutofit/>
          </a:bodyPr>
          <a:lstStyle/>
          <a:p>
            <a:r>
              <a:rPr lang="nl-BE" sz="2800" noProof="0">
                <a:solidFill>
                  <a:srgbClr val="1E699D"/>
                </a:solidFill>
                <a:latin typeface="Futura Medium"/>
                <a:cs typeface="Calibri"/>
              </a:rPr>
              <a:t>Referentielijst</a:t>
            </a:r>
          </a:p>
        </p:txBody>
      </p:sp>
      <p:sp>
        <p:nvSpPr>
          <p:cNvPr id="4" name="Tijdelijke aanduiding voor dianummer 3">
            <a:extLst>
              <a:ext uri="{FF2B5EF4-FFF2-40B4-BE49-F238E27FC236}">
                <a16:creationId xmlns:a16="http://schemas.microsoft.com/office/drawing/2014/main" id="{AFFEC531-F941-09C3-BB22-E7FD65F90835}"/>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7C6CCC6-2BE5-4E42-96A4-D1E8E81A3D8E}" type="slidenum">
              <a:rPr kumimoji="0" lang="nl-BE" sz="1200" b="0" i="0" u="none" strike="noStrike" kern="1200" cap="none" spc="0" normalizeH="0" baseline="0" noProof="0" smtClean="0">
                <a:ln>
                  <a:noFill/>
                </a:ln>
                <a:solidFill>
                  <a:prstClr val="black">
                    <a:tint val="82000"/>
                  </a:prstClr>
                </a:solidFill>
                <a:effectLst/>
                <a:uLnTx/>
                <a:uFillTx/>
                <a:latin typeface="Aptos" panose="020B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149</a:t>
            </a:fld>
            <a:endParaRPr kumimoji="0" lang="nl-BE" sz="1200" b="0" i="0" u="none" strike="noStrike" kern="1200" cap="none" spc="0" normalizeH="0" baseline="0" noProof="0">
              <a:ln>
                <a:noFill/>
              </a:ln>
              <a:solidFill>
                <a:prstClr val="black">
                  <a:tint val="82000"/>
                </a:prstClr>
              </a:solidFill>
              <a:effectLst/>
              <a:uLnTx/>
              <a:uFillTx/>
              <a:latin typeface="Aptos" panose="020B0004020202020204"/>
              <a:ea typeface="+mn-ea"/>
              <a:cs typeface="+mn-cs"/>
            </a:endParaRPr>
          </a:p>
        </p:txBody>
      </p:sp>
    </p:spTree>
    <p:extLst>
      <p:ext uri="{BB962C8B-B14F-4D97-AF65-F5344CB8AC3E}">
        <p14:creationId xmlns:p14="http://schemas.microsoft.com/office/powerpoint/2010/main" val="3014709251"/>
      </p:ext>
    </p:extLst>
  </p:cSld>
  <p:clrMapOvr>
    <a:overrideClrMapping bg1="lt1" tx1="dk1" bg2="lt2" tx2="dk2" accent1="accent1" accent2="accent2" accent3="accent3" accent4="accent4" accent5="accent5" accent6="accent6" hlink="hlink" folHlink="folHlink"/>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re 10"/>
          <p:cNvSpPr>
            <a:spLocks noGrp="1"/>
          </p:cNvSpPr>
          <p:nvPr>
            <p:ph type="title"/>
          </p:nvPr>
        </p:nvSpPr>
        <p:spPr/>
        <p:txBody>
          <a:bodyPr>
            <a:normAutofit/>
          </a:bodyPr>
          <a:lstStyle/>
          <a:p>
            <a:r>
              <a:rPr lang="nl-BE" sz="2800" noProof="0"/>
              <a:t>5.1.b. </a:t>
            </a:r>
            <a:r>
              <a:rPr lang="nl-BE" sz="2800" noProof="0">
                <a:solidFill>
                  <a:srgbClr val="1E699D"/>
                </a:solidFill>
                <a:latin typeface="Futura Medium"/>
              </a:rPr>
              <a:t>De evoluties in de arbeidswereld</a:t>
            </a:r>
            <a:endParaRPr lang="nl-BE" sz="2800" noProof="0"/>
          </a:p>
        </p:txBody>
      </p:sp>
      <p:sp>
        <p:nvSpPr>
          <p:cNvPr id="12" name="Espace réservé du numéro de diapositive 11"/>
          <p:cNvSpPr>
            <a:spLocks noGrp="1"/>
          </p:cNvSpPr>
          <p:nvPr>
            <p:ph type="sldNum" sz="quarter" idx="10"/>
          </p:nvPr>
        </p:nvSpPr>
        <p:spPr>
          <a:xfrm>
            <a:off x="11024689" y="6492875"/>
            <a:ext cx="844039" cy="36512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FCF0D27-783A-4A41-A067-B898C8DC56C7}" type="slidenum">
              <a:rPr kumimoji="0" lang="nl-BE" sz="1200" b="0" i="0" u="none" strike="noStrike" kern="1200" cap="none" spc="0" normalizeH="0" baseline="0" noProof="0" smtClean="0">
                <a:ln>
                  <a:noFill/>
                </a:ln>
                <a:solidFill>
                  <a:srgbClr val="1E699D">
                    <a:lumMod val="50000"/>
                    <a:lumOff val="50000"/>
                  </a:srgb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15</a:t>
            </a:fld>
            <a:endParaRPr kumimoji="0" lang="nl-BE" sz="1200" b="0" i="0" u="none" strike="noStrike" kern="1200" cap="none" spc="0" normalizeH="0" baseline="0" noProof="0">
              <a:ln>
                <a:noFill/>
              </a:ln>
              <a:solidFill>
                <a:srgbClr val="1E699D">
                  <a:lumMod val="50000"/>
                  <a:lumOff val="50000"/>
                </a:srgbClr>
              </a:solidFill>
              <a:effectLst/>
              <a:uLnTx/>
              <a:uFillTx/>
              <a:latin typeface="Calibri"/>
              <a:ea typeface="+mn-ea"/>
              <a:cs typeface="+mn-cs"/>
            </a:endParaRPr>
          </a:p>
        </p:txBody>
      </p:sp>
      <p:graphicFrame>
        <p:nvGraphicFramePr>
          <p:cNvPr id="18" name="Espace réservé du contenu 2">
            <a:extLst>
              <a:ext uri="{FF2B5EF4-FFF2-40B4-BE49-F238E27FC236}">
                <a16:creationId xmlns:a16="http://schemas.microsoft.com/office/drawing/2014/main" id="{2997999F-F07C-31F9-EE10-3901AD3BAA17}"/>
              </a:ext>
            </a:extLst>
          </p:cNvPr>
          <p:cNvGraphicFramePr>
            <a:graphicFrameLocks/>
          </p:cNvGraphicFramePr>
          <p:nvPr>
            <p:extLst>
              <p:ext uri="{D42A27DB-BD31-4B8C-83A1-F6EECF244321}">
                <p14:modId xmlns:p14="http://schemas.microsoft.com/office/powerpoint/2010/main" val="1155620701"/>
              </p:ext>
            </p:extLst>
          </p:nvPr>
        </p:nvGraphicFramePr>
        <p:xfrm>
          <a:off x="3888510" y="979811"/>
          <a:ext cx="7980218" cy="556877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21" name="Image 20"/>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94987" y="5997445"/>
            <a:ext cx="1510178" cy="763573"/>
          </a:xfrm>
          <a:prstGeom prst="rect">
            <a:avLst/>
          </a:prstGeom>
        </p:spPr>
      </p:pic>
      <p:pic>
        <p:nvPicPr>
          <p:cNvPr id="10" name="Image 9"/>
          <p:cNvPicPr>
            <a:picLocks noChangeAspect="1"/>
          </p:cNvPicPr>
          <p:nvPr/>
        </p:nvPicPr>
        <p:blipFill>
          <a:blip r:embed="rId9"/>
          <a:stretch>
            <a:fillRect/>
          </a:stretch>
        </p:blipFill>
        <p:spPr>
          <a:xfrm>
            <a:off x="571835" y="2574372"/>
            <a:ext cx="1233330" cy="1283523"/>
          </a:xfrm>
          <a:prstGeom prst="rect">
            <a:avLst/>
          </a:prstGeom>
        </p:spPr>
      </p:pic>
      <p:grpSp>
        <p:nvGrpSpPr>
          <p:cNvPr id="15" name="Groupe 14"/>
          <p:cNvGrpSpPr/>
          <p:nvPr/>
        </p:nvGrpSpPr>
        <p:grpSpPr>
          <a:xfrm>
            <a:off x="483184" y="1706577"/>
            <a:ext cx="3193862" cy="782791"/>
            <a:chOff x="-63143" y="-46320"/>
            <a:chExt cx="6666833" cy="2532550"/>
          </a:xfrm>
          <a:solidFill>
            <a:srgbClr val="F0F8CA"/>
          </a:solidFill>
        </p:grpSpPr>
        <p:sp>
          <p:nvSpPr>
            <p:cNvPr id="16" name="Rectangle à coins arrondis 15"/>
            <p:cNvSpPr/>
            <p:nvPr/>
          </p:nvSpPr>
          <p:spPr>
            <a:xfrm>
              <a:off x="-63143" y="-46320"/>
              <a:ext cx="6666833" cy="2532550"/>
            </a:xfrm>
            <a:prstGeom prst="roundRect">
              <a:avLst/>
            </a:prstGeom>
            <a:grpFill/>
            <a:ln>
              <a:solidFill>
                <a:srgbClr val="F0F8CA"/>
              </a:solidFill>
            </a:ln>
          </p:spPr>
          <p:style>
            <a:lnRef idx="0">
              <a:schemeClr val="lt1">
                <a:hueOff val="0"/>
                <a:satOff val="0"/>
                <a:lumOff val="0"/>
                <a:alphaOff val="0"/>
              </a:schemeClr>
            </a:lnRef>
            <a:fillRef idx="3">
              <a:schemeClr val="accent5">
                <a:hueOff val="0"/>
                <a:satOff val="0"/>
                <a:lumOff val="0"/>
                <a:alphaOff val="0"/>
              </a:schemeClr>
            </a:fillRef>
            <a:effectRef idx="2">
              <a:schemeClr val="accent5">
                <a:hueOff val="0"/>
                <a:satOff val="0"/>
                <a:lumOff val="0"/>
                <a:alphaOff val="0"/>
              </a:schemeClr>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BE" sz="1800" b="0" i="0" u="none" strike="noStrike" kern="1200" cap="none" spc="0" normalizeH="0" baseline="0" noProof="0">
                <a:ln>
                  <a:noFill/>
                </a:ln>
                <a:solidFill>
                  <a:srgbClr val="FFFFFF"/>
                </a:solidFill>
                <a:effectLst/>
                <a:uLnTx/>
                <a:uFillTx/>
                <a:latin typeface="Calibri"/>
                <a:ea typeface="+mn-ea"/>
                <a:cs typeface="+mn-cs"/>
              </a:endParaRPr>
            </a:p>
          </p:txBody>
        </p:sp>
        <p:sp>
          <p:nvSpPr>
            <p:cNvPr id="17" name="ZoneTexte 16"/>
            <p:cNvSpPr txBox="1"/>
            <p:nvPr/>
          </p:nvSpPr>
          <p:spPr>
            <a:xfrm>
              <a:off x="152524" y="631083"/>
              <a:ext cx="6009757" cy="1177750"/>
            </a:xfrm>
            <a:prstGeom prst="rect">
              <a:avLst/>
            </a:prstGeom>
            <a:grpFill/>
            <a:ln>
              <a:solidFill>
                <a:srgbClr val="F0F8CA"/>
              </a:solidFill>
            </a:ln>
          </p:spPr>
          <p:style>
            <a:lnRef idx="0">
              <a:scrgbClr r="0" g="0" b="0"/>
            </a:lnRef>
            <a:fillRef idx="0">
              <a:scrgbClr r="0" g="0" b="0"/>
            </a:fillRef>
            <a:effectRef idx="0">
              <a:scrgbClr r="0" g="0" b="0"/>
            </a:effectRef>
            <a:fontRef idx="minor">
              <a:schemeClr val="lt1"/>
            </a:fontRef>
          </p:style>
          <p:txBody>
            <a:bodyPr spcFirstLastPara="0" vert="horz" wrap="square" lIns="190500" tIns="190500" rIns="190500" bIns="190500" numCol="1" spcCol="1270" anchor="ctr" anchorCtr="0">
              <a:noAutofit/>
            </a:bodyPr>
            <a:lstStyle/>
            <a:p>
              <a:pPr marL="0" marR="0" lvl="0" indent="0" algn="l" defTabSz="2222500" rtl="0" eaLnBrk="1" fontAlgn="auto" latinLnBrk="0" hangingPunct="1">
                <a:lnSpc>
                  <a:spcPct val="90000"/>
                </a:lnSpc>
                <a:spcBef>
                  <a:spcPct val="0"/>
                </a:spcBef>
                <a:spcAft>
                  <a:spcPct val="35000"/>
                </a:spcAft>
                <a:buClrTx/>
                <a:buSzTx/>
                <a:buFontTx/>
                <a:buNone/>
                <a:tabLst/>
                <a:defRPr/>
              </a:pPr>
              <a:r>
                <a:rPr kumimoji="0" lang="nl-BE" sz="1600" b="0" i="0" u="none" strike="noStrike" kern="1200" cap="none" spc="0" normalizeH="0" baseline="0" noProof="0">
                  <a:ln>
                    <a:noFill/>
                  </a:ln>
                  <a:solidFill>
                    <a:srgbClr val="1E699D"/>
                  </a:solidFill>
                  <a:effectLst/>
                  <a:uLnTx/>
                  <a:uFillTx/>
                  <a:latin typeface="Calibri" panose="020F0502020204030204" pitchFamily="34" charset="0"/>
                  <a:ea typeface="+mn-ea"/>
                  <a:cs typeface="Calibri" panose="020F0502020204030204" pitchFamily="34" charset="0"/>
                </a:rPr>
                <a:t>Vincent de Gaulejac is klinisch socioloog.</a:t>
              </a:r>
            </a:p>
          </p:txBody>
        </p:sp>
      </p:grpSp>
      <p:sp>
        <p:nvSpPr>
          <p:cNvPr id="2" name="Rechthoek 1">
            <a:extLst>
              <a:ext uri="{FF2B5EF4-FFF2-40B4-BE49-F238E27FC236}">
                <a16:creationId xmlns:a16="http://schemas.microsoft.com/office/drawing/2014/main" id="{003F7D9C-F687-0391-2162-E46EA2E8051C}"/>
              </a:ext>
            </a:extLst>
          </p:cNvPr>
          <p:cNvSpPr>
            <a:spLocks noGrp="1" noRot="1" noMove="1" noResize="1" noEditPoints="1" noAdjustHandles="1" noChangeArrowheads="1" noChangeShapeType="1"/>
          </p:cNvSpPr>
          <p:nvPr/>
        </p:nvSpPr>
        <p:spPr>
          <a:xfrm>
            <a:off x="92259" y="5767598"/>
            <a:ext cx="2192482" cy="987136"/>
          </a:xfrm>
          <a:prstGeom prst="rect">
            <a:avLst/>
          </a:prstGeom>
          <a:solidFill>
            <a:schemeClr val="bg1"/>
          </a:solidFill>
          <a:ln>
            <a:solidFill>
              <a:schemeClr val="bg1"/>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BE" sz="1800" b="0" i="0" u="none" strike="noStrike" kern="1200" cap="none" spc="0" normalizeH="0" baseline="0" noProof="0">
              <a:ln>
                <a:noFill/>
              </a:ln>
              <a:solidFill>
                <a:srgbClr val="FFFFFF"/>
              </a:solidFill>
              <a:effectLst/>
              <a:uLnTx/>
              <a:uFillTx/>
              <a:latin typeface="Calibri"/>
              <a:ea typeface="+mn-ea"/>
              <a:cs typeface="+mn-cs"/>
            </a:endParaRPr>
          </a:p>
        </p:txBody>
      </p:sp>
    </p:spTree>
    <p:extLst>
      <p:ext uri="{BB962C8B-B14F-4D97-AF65-F5344CB8AC3E}">
        <p14:creationId xmlns:p14="http://schemas.microsoft.com/office/powerpoint/2010/main" val="3440547760"/>
      </p:ext>
    </p:extLst>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D8AEAB-3B43-15FA-541D-D61F9EB10BCB}"/>
            </a:ext>
          </a:extLst>
        </p:cNvPr>
        <p:cNvGrpSpPr/>
        <p:nvPr/>
      </p:nvGrpSpPr>
      <p:grpSpPr>
        <a:xfrm>
          <a:off x="0" y="0"/>
          <a:ext cx="0" cy="0"/>
          <a:chOff x="0" y="0"/>
          <a:chExt cx="0" cy="0"/>
        </a:xfrm>
      </p:grpSpPr>
      <p:sp>
        <p:nvSpPr>
          <p:cNvPr id="3" name="Tijdelijke aanduiding voor inhoud 2">
            <a:extLst>
              <a:ext uri="{FF2B5EF4-FFF2-40B4-BE49-F238E27FC236}">
                <a16:creationId xmlns:a16="http://schemas.microsoft.com/office/drawing/2014/main" id="{D89B219E-A2F9-B525-CAB8-00F1D3CBA144}"/>
              </a:ext>
            </a:extLst>
          </p:cNvPr>
          <p:cNvSpPr>
            <a:spLocks noGrp="1"/>
          </p:cNvSpPr>
          <p:nvPr>
            <p:ph idx="1"/>
          </p:nvPr>
        </p:nvSpPr>
        <p:spPr>
          <a:xfrm>
            <a:off x="838200" y="1313136"/>
            <a:ext cx="10294731" cy="5407647"/>
          </a:xfrm>
        </p:spPr>
        <p:txBody>
          <a:bodyPr vert="horz" lIns="91440" tIns="45720" rIns="91440" bIns="45720" rtlCol="0" anchor="t">
            <a:normAutofit fontScale="92500" lnSpcReduction="20000"/>
          </a:bodyPr>
          <a:lstStyle/>
          <a:p>
            <a:r>
              <a:rPr lang="nl-BE" sz="1100" noProof="0" err="1">
                <a:solidFill>
                  <a:schemeClr val="accent1"/>
                </a:solidFill>
                <a:latin typeface="Calibri"/>
                <a:ea typeface="Calibri"/>
                <a:cs typeface="Calibri"/>
              </a:rPr>
              <a:t>Rohleder</a:t>
            </a:r>
            <a:r>
              <a:rPr lang="nl-BE" sz="1100" noProof="0">
                <a:solidFill>
                  <a:schemeClr val="accent1"/>
                </a:solidFill>
                <a:latin typeface="Calibri"/>
                <a:ea typeface="Calibri"/>
                <a:cs typeface="Calibri"/>
              </a:rPr>
              <a:t>, N. 2019. Stress </a:t>
            </a:r>
            <a:r>
              <a:rPr lang="nl-BE" sz="1100" noProof="0" err="1">
                <a:solidFill>
                  <a:schemeClr val="accent1"/>
                </a:solidFill>
                <a:latin typeface="Calibri"/>
                <a:ea typeface="Calibri"/>
                <a:cs typeface="Calibri"/>
              </a:rPr>
              <a:t>and</a:t>
            </a:r>
            <a:r>
              <a:rPr lang="nl-BE" sz="1100" noProof="0">
                <a:solidFill>
                  <a:schemeClr val="accent1"/>
                </a:solidFill>
                <a:latin typeface="Calibri"/>
                <a:ea typeface="Calibri"/>
                <a:cs typeface="Calibri"/>
              </a:rPr>
              <a:t> </a:t>
            </a:r>
            <a:r>
              <a:rPr lang="nl-BE" sz="1100" noProof="0" err="1">
                <a:solidFill>
                  <a:schemeClr val="accent1"/>
                </a:solidFill>
                <a:latin typeface="Calibri"/>
                <a:ea typeface="Calibri"/>
                <a:cs typeface="Calibri"/>
              </a:rPr>
              <a:t>inflammation</a:t>
            </a:r>
            <a:r>
              <a:rPr lang="nl-BE" sz="1100" noProof="0">
                <a:solidFill>
                  <a:schemeClr val="accent1"/>
                </a:solidFill>
                <a:latin typeface="Calibri"/>
                <a:ea typeface="Calibri"/>
                <a:cs typeface="Calibri"/>
              </a:rPr>
              <a:t> - The </a:t>
            </a:r>
            <a:r>
              <a:rPr lang="nl-BE" sz="1100" noProof="0" err="1">
                <a:solidFill>
                  <a:schemeClr val="accent1"/>
                </a:solidFill>
                <a:latin typeface="Calibri"/>
                <a:ea typeface="Calibri"/>
                <a:cs typeface="Calibri"/>
              </a:rPr>
              <a:t>need</a:t>
            </a:r>
            <a:r>
              <a:rPr lang="nl-BE" sz="1100" noProof="0">
                <a:solidFill>
                  <a:schemeClr val="accent1"/>
                </a:solidFill>
                <a:latin typeface="Calibri"/>
                <a:ea typeface="Calibri"/>
                <a:cs typeface="Calibri"/>
              </a:rPr>
              <a:t> </a:t>
            </a:r>
            <a:r>
              <a:rPr lang="nl-BE" sz="1100" noProof="0" err="1">
                <a:solidFill>
                  <a:schemeClr val="accent1"/>
                </a:solidFill>
                <a:latin typeface="Calibri"/>
                <a:ea typeface="Calibri"/>
                <a:cs typeface="Calibri"/>
              </a:rPr>
              <a:t>to</a:t>
            </a:r>
            <a:r>
              <a:rPr lang="nl-BE" sz="1100" noProof="0">
                <a:solidFill>
                  <a:schemeClr val="accent1"/>
                </a:solidFill>
                <a:latin typeface="Calibri"/>
                <a:ea typeface="Calibri"/>
                <a:cs typeface="Calibri"/>
              </a:rPr>
              <a:t> </a:t>
            </a:r>
            <a:r>
              <a:rPr lang="nl-BE" sz="1100" noProof="0" err="1">
                <a:solidFill>
                  <a:schemeClr val="accent1"/>
                </a:solidFill>
                <a:latin typeface="Calibri"/>
                <a:ea typeface="Calibri"/>
                <a:cs typeface="Calibri"/>
              </a:rPr>
              <a:t>address</a:t>
            </a:r>
            <a:r>
              <a:rPr lang="nl-BE" sz="1100" noProof="0">
                <a:solidFill>
                  <a:schemeClr val="accent1"/>
                </a:solidFill>
                <a:latin typeface="Calibri"/>
                <a:ea typeface="Calibri"/>
                <a:cs typeface="Calibri"/>
              </a:rPr>
              <a:t> </a:t>
            </a:r>
            <a:r>
              <a:rPr lang="nl-BE" sz="1100" noProof="0" err="1">
                <a:solidFill>
                  <a:schemeClr val="accent1"/>
                </a:solidFill>
                <a:latin typeface="Calibri"/>
                <a:ea typeface="Calibri"/>
                <a:cs typeface="Calibri"/>
              </a:rPr>
              <a:t>the</a:t>
            </a:r>
            <a:r>
              <a:rPr lang="nl-BE" sz="1100" noProof="0">
                <a:solidFill>
                  <a:schemeClr val="accent1"/>
                </a:solidFill>
                <a:latin typeface="Calibri"/>
                <a:ea typeface="Calibri"/>
                <a:cs typeface="Calibri"/>
              </a:rPr>
              <a:t> gap in </a:t>
            </a:r>
            <a:r>
              <a:rPr lang="nl-BE" sz="1100" noProof="0" err="1">
                <a:solidFill>
                  <a:schemeClr val="accent1"/>
                </a:solidFill>
                <a:latin typeface="Calibri"/>
                <a:ea typeface="Calibri"/>
                <a:cs typeface="Calibri"/>
              </a:rPr>
              <a:t>the</a:t>
            </a:r>
            <a:r>
              <a:rPr lang="nl-BE" sz="1100" noProof="0">
                <a:solidFill>
                  <a:schemeClr val="accent1"/>
                </a:solidFill>
                <a:latin typeface="Calibri"/>
                <a:ea typeface="Calibri"/>
                <a:cs typeface="Calibri"/>
              </a:rPr>
              <a:t> transition </a:t>
            </a:r>
            <a:r>
              <a:rPr lang="nl-BE" sz="1100" noProof="0" err="1">
                <a:solidFill>
                  <a:schemeClr val="accent1"/>
                </a:solidFill>
                <a:latin typeface="Calibri"/>
                <a:ea typeface="Calibri"/>
                <a:cs typeface="Calibri"/>
              </a:rPr>
              <a:t>between</a:t>
            </a:r>
            <a:r>
              <a:rPr lang="nl-BE" sz="1100" noProof="0">
                <a:solidFill>
                  <a:schemeClr val="accent1"/>
                </a:solidFill>
                <a:latin typeface="Calibri"/>
                <a:ea typeface="Calibri"/>
                <a:cs typeface="Calibri"/>
              </a:rPr>
              <a:t> acute </a:t>
            </a:r>
            <a:r>
              <a:rPr lang="nl-BE" sz="1100" noProof="0" err="1">
                <a:solidFill>
                  <a:schemeClr val="accent1"/>
                </a:solidFill>
                <a:latin typeface="Calibri"/>
                <a:ea typeface="Calibri"/>
                <a:cs typeface="Calibri"/>
              </a:rPr>
              <a:t>and</a:t>
            </a:r>
            <a:r>
              <a:rPr lang="nl-BE" sz="1100" noProof="0">
                <a:solidFill>
                  <a:schemeClr val="accent1"/>
                </a:solidFill>
                <a:latin typeface="Calibri"/>
                <a:ea typeface="Calibri"/>
                <a:cs typeface="Calibri"/>
              </a:rPr>
              <a:t> </a:t>
            </a:r>
            <a:r>
              <a:rPr lang="nl-BE" sz="1100" noProof="0" err="1">
                <a:solidFill>
                  <a:schemeClr val="accent1"/>
                </a:solidFill>
                <a:latin typeface="Calibri"/>
                <a:ea typeface="Calibri"/>
                <a:cs typeface="Calibri"/>
              </a:rPr>
              <a:t>chronic</a:t>
            </a:r>
            <a:r>
              <a:rPr lang="nl-BE" sz="1100" noProof="0">
                <a:solidFill>
                  <a:schemeClr val="accent1"/>
                </a:solidFill>
                <a:latin typeface="Calibri"/>
                <a:ea typeface="Calibri"/>
                <a:cs typeface="Calibri"/>
              </a:rPr>
              <a:t> stress </a:t>
            </a:r>
            <a:r>
              <a:rPr lang="nl-BE" sz="1100" noProof="0" err="1">
                <a:solidFill>
                  <a:schemeClr val="accent1"/>
                </a:solidFill>
                <a:latin typeface="Calibri"/>
                <a:ea typeface="Calibri"/>
                <a:cs typeface="Calibri"/>
              </a:rPr>
              <a:t>effects</a:t>
            </a:r>
            <a:r>
              <a:rPr lang="nl-BE" sz="1100" noProof="0">
                <a:solidFill>
                  <a:schemeClr val="accent1"/>
                </a:solidFill>
                <a:latin typeface="Calibri"/>
                <a:ea typeface="Calibri"/>
                <a:cs typeface="Calibri"/>
              </a:rPr>
              <a:t>. </a:t>
            </a:r>
            <a:r>
              <a:rPr lang="nl-BE" sz="1100" i="1" noProof="0" err="1">
                <a:solidFill>
                  <a:schemeClr val="accent1"/>
                </a:solidFill>
                <a:latin typeface="Calibri"/>
                <a:ea typeface="Calibri"/>
                <a:cs typeface="Calibri"/>
              </a:rPr>
              <a:t>Psychoneuroen</a:t>
            </a:r>
            <a:r>
              <a:rPr lang="nl-BE" sz="1100" i="1" noProof="0">
                <a:solidFill>
                  <a:schemeClr val="accent1"/>
                </a:solidFill>
                <a:latin typeface="Calibri"/>
                <a:ea typeface="Calibri"/>
                <a:cs typeface="Calibri"/>
              </a:rPr>
              <a:t> </a:t>
            </a:r>
            <a:r>
              <a:rPr lang="nl-BE" sz="1100" i="1" noProof="0" err="1">
                <a:solidFill>
                  <a:schemeClr val="accent1"/>
                </a:solidFill>
                <a:latin typeface="Calibri"/>
                <a:ea typeface="Calibri"/>
                <a:cs typeface="Calibri"/>
              </a:rPr>
              <a:t>docrinology</a:t>
            </a:r>
            <a:r>
              <a:rPr lang="nl-BE" sz="1100" noProof="0">
                <a:solidFill>
                  <a:schemeClr val="accent1"/>
                </a:solidFill>
                <a:latin typeface="Calibri"/>
                <a:ea typeface="Calibri"/>
                <a:cs typeface="Calibri"/>
              </a:rPr>
              <a:t>, 105, 164-171. </a:t>
            </a:r>
            <a:r>
              <a:rPr lang="nl-BE" sz="1100" noProof="0">
                <a:solidFill>
                  <a:schemeClr val="accent1"/>
                </a:solidFill>
                <a:latin typeface="Calibri"/>
                <a:ea typeface="Calibri"/>
                <a:cs typeface="Calibri"/>
                <a:hlinkClick r:id="rId3">
                  <a:extLst>
                    <a:ext uri="{A12FA001-AC4F-418D-AE19-62706E023703}">
                      <ahyp:hlinkClr xmlns:ahyp="http://schemas.microsoft.com/office/drawing/2018/hyperlinkcolor" val="tx"/>
                    </a:ext>
                  </a:extLst>
                </a:hlinkClick>
              </a:rPr>
              <a:t>https://doi.org/10.1016/j.psyneuen.2019.02.021</a:t>
            </a:r>
            <a:endParaRPr lang="nl-BE" sz="1100" i="1" noProof="0">
              <a:solidFill>
                <a:schemeClr val="accent1"/>
              </a:solidFill>
              <a:latin typeface="Calibri"/>
              <a:ea typeface="Calibri"/>
              <a:cs typeface="Calibri"/>
            </a:endParaRPr>
          </a:p>
          <a:p>
            <a:r>
              <a:rPr lang="nl-BE" sz="1100" i="1" noProof="0">
                <a:solidFill>
                  <a:schemeClr val="accent1"/>
                </a:solidFill>
                <a:latin typeface="Calibri"/>
                <a:ea typeface="Calibri"/>
                <a:cs typeface="Calibri"/>
              </a:rPr>
              <a:t>Samenvatting van de </a:t>
            </a:r>
            <a:r>
              <a:rPr lang="nl-BE" sz="1100" i="1" noProof="0" err="1">
                <a:solidFill>
                  <a:schemeClr val="accent1"/>
                </a:solidFill>
                <a:latin typeface="Calibri"/>
                <a:ea typeface="Calibri"/>
                <a:cs typeface="Calibri"/>
              </a:rPr>
              <a:t>belhealth</a:t>
            </a:r>
            <a:r>
              <a:rPr lang="nl-BE" sz="1100" i="1" noProof="0">
                <a:solidFill>
                  <a:schemeClr val="accent1"/>
                </a:solidFill>
                <a:latin typeface="Calibri"/>
                <a:ea typeface="Calibri"/>
                <a:cs typeface="Calibri"/>
              </a:rPr>
              <a:t> resultaten waves 1 tot 6 gegevens over geestelijke gezondheid: Gegevens over geestelijke gezondheid bij Belgische volwassenen na COVID-19: September 2022 – Juni 2024. </a:t>
            </a:r>
            <a:r>
              <a:rPr lang="nl-BE" sz="1100" noProof="0">
                <a:solidFill>
                  <a:schemeClr val="accent1"/>
                </a:solidFill>
                <a:latin typeface="Calibri"/>
                <a:ea typeface="Calibri"/>
                <a:cs typeface="Calibri"/>
              </a:rPr>
              <a:t>(2024). </a:t>
            </a:r>
            <a:r>
              <a:rPr lang="nl-BE" sz="1100" noProof="0" err="1">
                <a:solidFill>
                  <a:schemeClr val="accent1"/>
                </a:solidFill>
                <a:latin typeface="Calibri"/>
                <a:ea typeface="Calibri"/>
                <a:cs typeface="Calibri"/>
              </a:rPr>
              <a:t>Sciensano</a:t>
            </a:r>
            <a:r>
              <a:rPr lang="nl-BE" sz="1100" noProof="0">
                <a:solidFill>
                  <a:schemeClr val="accent1"/>
                </a:solidFill>
                <a:latin typeface="Calibri"/>
                <a:ea typeface="Calibri"/>
                <a:cs typeface="Calibri"/>
              </a:rPr>
              <a:t>. </a:t>
            </a:r>
            <a:r>
              <a:rPr lang="nl-BE" sz="1100" noProof="0">
                <a:solidFill>
                  <a:schemeClr val="accent1"/>
                </a:solidFill>
                <a:latin typeface="Calibri"/>
                <a:ea typeface="Calibri"/>
                <a:cs typeface="Calibri"/>
                <a:hlinkClick r:id="rId4">
                  <a:extLst>
                    <a:ext uri="{A12FA001-AC4F-418D-AE19-62706E023703}">
                      <ahyp:hlinkClr xmlns:ahyp="http://schemas.microsoft.com/office/drawing/2018/hyperlinkcolor" val="tx"/>
                    </a:ext>
                  </a:extLst>
                </a:hlinkClick>
              </a:rPr>
              <a:t>https://www.sciensano.be/en/biblio/samenvatting-van-de-belhealth-resultaten-waves-1-tot-6-gegevens-over-geestelijke-gezondheid-bij</a:t>
            </a:r>
            <a:endParaRPr lang="nl-BE" sz="1100" noProof="0">
              <a:solidFill>
                <a:schemeClr val="accent1"/>
              </a:solidFill>
              <a:latin typeface="Calibri"/>
              <a:ea typeface="Calibri"/>
              <a:cs typeface="Calibri"/>
            </a:endParaRPr>
          </a:p>
          <a:p>
            <a:r>
              <a:rPr lang="nl-BE" sz="1100" noProof="0">
                <a:solidFill>
                  <a:schemeClr val="accent1"/>
                </a:solidFill>
                <a:latin typeface="Calibri"/>
                <a:ea typeface="Calibri"/>
                <a:cs typeface="Calibri"/>
              </a:rPr>
              <a:t>‌Schneiderman, N., </a:t>
            </a:r>
            <a:r>
              <a:rPr lang="nl-BE" sz="1100" noProof="0" err="1">
                <a:solidFill>
                  <a:schemeClr val="accent1"/>
                </a:solidFill>
                <a:latin typeface="Calibri"/>
                <a:ea typeface="Calibri"/>
                <a:cs typeface="Calibri"/>
              </a:rPr>
              <a:t>Ironson</a:t>
            </a:r>
            <a:r>
              <a:rPr lang="nl-BE" sz="1100" noProof="0">
                <a:solidFill>
                  <a:schemeClr val="accent1"/>
                </a:solidFill>
                <a:latin typeface="Calibri"/>
                <a:ea typeface="Calibri"/>
                <a:cs typeface="Calibri"/>
              </a:rPr>
              <a:t>, G., &amp; Siegel, S. D. (2005).Stress </a:t>
            </a:r>
            <a:r>
              <a:rPr lang="nl-BE" sz="1100" noProof="0" err="1">
                <a:solidFill>
                  <a:schemeClr val="accent1"/>
                </a:solidFill>
                <a:latin typeface="Calibri"/>
                <a:ea typeface="Calibri"/>
                <a:cs typeface="Calibri"/>
              </a:rPr>
              <a:t>and</a:t>
            </a:r>
            <a:r>
              <a:rPr lang="nl-BE" sz="1100" noProof="0">
                <a:solidFill>
                  <a:schemeClr val="accent1"/>
                </a:solidFill>
                <a:latin typeface="Calibri"/>
                <a:ea typeface="Calibri"/>
                <a:cs typeface="Calibri"/>
              </a:rPr>
              <a:t> health: </a:t>
            </a:r>
            <a:r>
              <a:rPr lang="nl-BE" sz="1100" noProof="0" err="1">
                <a:solidFill>
                  <a:schemeClr val="accent1"/>
                </a:solidFill>
                <a:latin typeface="Calibri"/>
                <a:ea typeface="Calibri"/>
                <a:cs typeface="Calibri"/>
              </a:rPr>
              <a:t>Psychological</a:t>
            </a:r>
            <a:r>
              <a:rPr lang="nl-BE" sz="1100" noProof="0">
                <a:solidFill>
                  <a:schemeClr val="accent1"/>
                </a:solidFill>
                <a:latin typeface="Calibri"/>
                <a:ea typeface="Calibri"/>
                <a:cs typeface="Calibri"/>
              </a:rPr>
              <a:t>, </a:t>
            </a:r>
            <a:r>
              <a:rPr lang="nl-BE" sz="1100" noProof="0" err="1">
                <a:solidFill>
                  <a:schemeClr val="accent1"/>
                </a:solidFill>
                <a:latin typeface="Calibri"/>
                <a:ea typeface="Calibri"/>
                <a:cs typeface="Calibri"/>
              </a:rPr>
              <a:t>behavioral</a:t>
            </a:r>
            <a:r>
              <a:rPr lang="nl-BE" sz="1100" noProof="0">
                <a:solidFill>
                  <a:schemeClr val="accent1"/>
                </a:solidFill>
                <a:latin typeface="Calibri"/>
                <a:ea typeface="Calibri"/>
                <a:cs typeface="Calibri"/>
              </a:rPr>
              <a:t>, </a:t>
            </a:r>
            <a:r>
              <a:rPr lang="nl-BE" sz="1100" noProof="0" err="1">
                <a:solidFill>
                  <a:schemeClr val="accent1"/>
                </a:solidFill>
                <a:latin typeface="Calibri"/>
                <a:ea typeface="Calibri"/>
                <a:cs typeface="Calibri"/>
              </a:rPr>
              <a:t>and</a:t>
            </a:r>
            <a:r>
              <a:rPr lang="nl-BE" sz="1100" noProof="0">
                <a:solidFill>
                  <a:schemeClr val="accent1"/>
                </a:solidFill>
                <a:latin typeface="Calibri"/>
                <a:ea typeface="Calibri"/>
                <a:cs typeface="Calibri"/>
              </a:rPr>
              <a:t> </a:t>
            </a:r>
            <a:r>
              <a:rPr lang="nl-BE" sz="1100" noProof="0" err="1">
                <a:solidFill>
                  <a:schemeClr val="accent1"/>
                </a:solidFill>
                <a:latin typeface="Calibri"/>
                <a:ea typeface="Calibri"/>
                <a:cs typeface="Calibri"/>
              </a:rPr>
              <a:t>biological</a:t>
            </a:r>
            <a:r>
              <a:rPr lang="nl-BE" sz="1100" noProof="0">
                <a:solidFill>
                  <a:schemeClr val="accent1"/>
                </a:solidFill>
                <a:latin typeface="Calibri"/>
                <a:ea typeface="Calibri"/>
                <a:cs typeface="Calibri"/>
              </a:rPr>
              <a:t> </a:t>
            </a:r>
            <a:r>
              <a:rPr lang="nl-BE" sz="1100" noProof="0" err="1">
                <a:solidFill>
                  <a:schemeClr val="accent1"/>
                </a:solidFill>
                <a:latin typeface="Calibri"/>
                <a:ea typeface="Calibri"/>
                <a:cs typeface="Calibri"/>
              </a:rPr>
              <a:t>determinants</a:t>
            </a:r>
            <a:r>
              <a:rPr lang="nl-BE" sz="1100" noProof="0">
                <a:solidFill>
                  <a:schemeClr val="accent1"/>
                </a:solidFill>
                <a:latin typeface="Calibri"/>
                <a:ea typeface="Calibri"/>
                <a:cs typeface="Calibri"/>
              </a:rPr>
              <a:t>. </a:t>
            </a:r>
            <a:r>
              <a:rPr lang="nl-BE" sz="1100" i="1" noProof="0" err="1">
                <a:solidFill>
                  <a:schemeClr val="accent1"/>
                </a:solidFill>
                <a:latin typeface="Calibri"/>
                <a:ea typeface="Calibri"/>
                <a:cs typeface="Calibri"/>
              </a:rPr>
              <a:t>Annual</a:t>
            </a:r>
            <a:r>
              <a:rPr lang="nl-BE" sz="1100" i="1" noProof="0">
                <a:solidFill>
                  <a:schemeClr val="accent1"/>
                </a:solidFill>
                <a:latin typeface="Calibri"/>
                <a:ea typeface="Calibri"/>
                <a:cs typeface="Calibri"/>
              </a:rPr>
              <a:t> Review of </a:t>
            </a:r>
            <a:r>
              <a:rPr lang="nl-BE" sz="1100" i="1" noProof="0" err="1">
                <a:solidFill>
                  <a:schemeClr val="accent1"/>
                </a:solidFill>
                <a:latin typeface="Calibri"/>
                <a:ea typeface="Calibri"/>
                <a:cs typeface="Calibri"/>
              </a:rPr>
              <a:t>Clinical</a:t>
            </a:r>
            <a:r>
              <a:rPr lang="nl-BE" sz="1100" i="1" noProof="0">
                <a:solidFill>
                  <a:schemeClr val="accent1"/>
                </a:solidFill>
                <a:latin typeface="Calibri"/>
                <a:ea typeface="Calibri"/>
                <a:cs typeface="Calibri"/>
              </a:rPr>
              <a:t> </a:t>
            </a:r>
            <a:r>
              <a:rPr lang="nl-BE" sz="1100" i="1" noProof="0" err="1">
                <a:solidFill>
                  <a:schemeClr val="accent1"/>
                </a:solidFill>
                <a:latin typeface="Calibri"/>
                <a:ea typeface="Calibri"/>
                <a:cs typeface="Calibri"/>
              </a:rPr>
              <a:t>Psychology</a:t>
            </a:r>
            <a:r>
              <a:rPr lang="nl-BE" sz="1100" noProof="0">
                <a:solidFill>
                  <a:schemeClr val="accent1"/>
                </a:solidFill>
                <a:latin typeface="Calibri"/>
                <a:ea typeface="Calibri"/>
                <a:cs typeface="Calibri"/>
              </a:rPr>
              <a:t>, </a:t>
            </a:r>
            <a:r>
              <a:rPr lang="nl-BE" sz="1100" i="1" noProof="0">
                <a:solidFill>
                  <a:schemeClr val="accent1"/>
                </a:solidFill>
                <a:latin typeface="Calibri"/>
                <a:ea typeface="Calibri"/>
                <a:cs typeface="Calibri"/>
              </a:rPr>
              <a:t>1</a:t>
            </a:r>
            <a:r>
              <a:rPr lang="nl-BE" sz="1100" noProof="0">
                <a:solidFill>
                  <a:schemeClr val="accent1"/>
                </a:solidFill>
                <a:latin typeface="Calibri"/>
                <a:ea typeface="Calibri"/>
                <a:cs typeface="Calibri"/>
              </a:rPr>
              <a:t>, 607–628. </a:t>
            </a:r>
            <a:r>
              <a:rPr lang="nl-BE" sz="1100" noProof="0">
                <a:solidFill>
                  <a:schemeClr val="accent1"/>
                </a:solidFill>
                <a:latin typeface="Calibri"/>
                <a:ea typeface="Calibri"/>
                <a:cs typeface="Calibri"/>
                <a:hlinkClick r:id="rId5">
                  <a:extLst>
                    <a:ext uri="{A12FA001-AC4F-418D-AE19-62706E023703}">
                      <ahyp:hlinkClr xmlns:ahyp="http://schemas.microsoft.com/office/drawing/2018/hyperlinkcolor" val="tx"/>
                    </a:ext>
                  </a:extLst>
                </a:hlinkClick>
              </a:rPr>
              <a:t>https://doi.org/10.1146/annurev.clinpsy.1.102803.144141</a:t>
            </a:r>
            <a:r>
              <a:rPr lang="nl-BE" sz="1100" noProof="0">
                <a:solidFill>
                  <a:schemeClr val="accent1"/>
                </a:solidFill>
                <a:latin typeface="Calibri"/>
                <a:ea typeface="Calibri"/>
                <a:cs typeface="Calibri"/>
              </a:rPr>
              <a:t> </a:t>
            </a:r>
          </a:p>
          <a:p>
            <a:r>
              <a:rPr lang="nl-BE" sz="1100" b="0" i="0" noProof="0" err="1">
                <a:solidFill>
                  <a:schemeClr val="accent1"/>
                </a:solidFill>
                <a:effectLst/>
                <a:latin typeface="Calibri"/>
                <a:ea typeface="Calibri"/>
                <a:cs typeface="Calibri"/>
              </a:rPr>
              <a:t>Selye</a:t>
            </a:r>
            <a:r>
              <a:rPr lang="nl-BE" sz="1100" b="0" i="0" noProof="0">
                <a:solidFill>
                  <a:schemeClr val="accent1"/>
                </a:solidFill>
                <a:effectLst/>
                <a:latin typeface="Calibri"/>
                <a:ea typeface="Calibri"/>
                <a:cs typeface="Calibri"/>
              </a:rPr>
              <a:t> H. (1976). </a:t>
            </a:r>
            <a:r>
              <a:rPr lang="nl-BE" sz="1100" b="0" i="0" noProof="0" err="1">
                <a:solidFill>
                  <a:schemeClr val="accent1"/>
                </a:solidFill>
                <a:effectLst/>
                <a:latin typeface="Calibri"/>
                <a:ea typeface="Calibri"/>
                <a:cs typeface="Calibri"/>
              </a:rPr>
              <a:t>Forty</a:t>
            </a:r>
            <a:r>
              <a:rPr lang="nl-BE" sz="1100" b="0" i="0" noProof="0">
                <a:solidFill>
                  <a:schemeClr val="accent1"/>
                </a:solidFill>
                <a:effectLst/>
                <a:latin typeface="Calibri"/>
                <a:ea typeface="Calibri"/>
                <a:cs typeface="Calibri"/>
              </a:rPr>
              <a:t> </a:t>
            </a:r>
            <a:r>
              <a:rPr lang="nl-BE" sz="1100" b="0" i="0" noProof="0" err="1">
                <a:solidFill>
                  <a:schemeClr val="accent1"/>
                </a:solidFill>
                <a:effectLst/>
                <a:latin typeface="Calibri"/>
                <a:ea typeface="Calibri"/>
                <a:cs typeface="Calibri"/>
              </a:rPr>
              <a:t>years</a:t>
            </a:r>
            <a:r>
              <a:rPr lang="nl-BE" sz="1100" b="0" i="0" noProof="0">
                <a:solidFill>
                  <a:schemeClr val="accent1"/>
                </a:solidFill>
                <a:effectLst/>
                <a:latin typeface="Calibri"/>
                <a:ea typeface="Calibri"/>
                <a:cs typeface="Calibri"/>
              </a:rPr>
              <a:t> of stress research: </a:t>
            </a:r>
            <a:r>
              <a:rPr lang="nl-BE" sz="1100" b="0" i="0" noProof="0" err="1">
                <a:solidFill>
                  <a:schemeClr val="accent1"/>
                </a:solidFill>
                <a:effectLst/>
                <a:latin typeface="Calibri"/>
                <a:ea typeface="Calibri"/>
                <a:cs typeface="Calibri"/>
              </a:rPr>
              <a:t>Principal</a:t>
            </a:r>
            <a:r>
              <a:rPr lang="nl-BE" sz="1100" b="0" i="0" noProof="0">
                <a:solidFill>
                  <a:schemeClr val="accent1"/>
                </a:solidFill>
                <a:effectLst/>
                <a:latin typeface="Calibri"/>
                <a:ea typeface="Calibri"/>
                <a:cs typeface="Calibri"/>
              </a:rPr>
              <a:t> </a:t>
            </a:r>
            <a:r>
              <a:rPr lang="nl-BE" sz="1100" b="0" i="0" noProof="0" err="1">
                <a:solidFill>
                  <a:schemeClr val="accent1"/>
                </a:solidFill>
                <a:effectLst/>
                <a:latin typeface="Calibri"/>
                <a:ea typeface="Calibri"/>
                <a:cs typeface="Calibri"/>
              </a:rPr>
              <a:t>remaining</a:t>
            </a:r>
            <a:r>
              <a:rPr lang="nl-BE" sz="1100" b="0" i="0" noProof="0">
                <a:solidFill>
                  <a:schemeClr val="accent1"/>
                </a:solidFill>
                <a:effectLst/>
                <a:latin typeface="Calibri"/>
                <a:ea typeface="Calibri"/>
                <a:cs typeface="Calibri"/>
              </a:rPr>
              <a:t> </a:t>
            </a:r>
            <a:r>
              <a:rPr lang="nl-BE" sz="1100" b="0" i="0" noProof="0" err="1">
                <a:solidFill>
                  <a:schemeClr val="accent1"/>
                </a:solidFill>
                <a:effectLst/>
                <a:latin typeface="Calibri"/>
                <a:ea typeface="Calibri"/>
                <a:cs typeface="Calibri"/>
              </a:rPr>
              <a:t>problems</a:t>
            </a:r>
            <a:r>
              <a:rPr lang="nl-BE" sz="1100" b="0" i="0" noProof="0">
                <a:solidFill>
                  <a:schemeClr val="accent1"/>
                </a:solidFill>
                <a:effectLst/>
                <a:latin typeface="Calibri"/>
                <a:ea typeface="Calibri"/>
                <a:cs typeface="Calibri"/>
              </a:rPr>
              <a:t> </a:t>
            </a:r>
            <a:r>
              <a:rPr lang="nl-BE" sz="1100" b="0" i="0" noProof="0" err="1">
                <a:solidFill>
                  <a:schemeClr val="accent1"/>
                </a:solidFill>
                <a:effectLst/>
                <a:latin typeface="Calibri"/>
                <a:ea typeface="Calibri"/>
                <a:cs typeface="Calibri"/>
              </a:rPr>
              <a:t>and</a:t>
            </a:r>
            <a:r>
              <a:rPr lang="nl-BE" sz="1100" b="0" i="0" noProof="0">
                <a:solidFill>
                  <a:schemeClr val="accent1"/>
                </a:solidFill>
                <a:effectLst/>
                <a:latin typeface="Calibri"/>
                <a:ea typeface="Calibri"/>
                <a:cs typeface="Calibri"/>
              </a:rPr>
              <a:t> </a:t>
            </a:r>
            <a:r>
              <a:rPr lang="nl-BE" sz="1100" b="0" i="0" noProof="0" err="1">
                <a:solidFill>
                  <a:schemeClr val="accent1"/>
                </a:solidFill>
                <a:effectLst/>
                <a:latin typeface="Calibri"/>
                <a:ea typeface="Calibri"/>
                <a:cs typeface="Calibri"/>
              </a:rPr>
              <a:t>misconceptions</a:t>
            </a:r>
            <a:r>
              <a:rPr lang="nl-BE" sz="1100" b="0" i="0" noProof="0">
                <a:solidFill>
                  <a:schemeClr val="accent1"/>
                </a:solidFill>
                <a:effectLst/>
                <a:latin typeface="Calibri"/>
                <a:ea typeface="Calibri"/>
                <a:cs typeface="Calibri"/>
              </a:rPr>
              <a:t>. </a:t>
            </a:r>
            <a:r>
              <a:rPr lang="nl-BE" sz="1100" b="0" i="1" noProof="0" err="1">
                <a:solidFill>
                  <a:schemeClr val="accent1"/>
                </a:solidFill>
                <a:effectLst/>
                <a:latin typeface="Calibri"/>
                <a:ea typeface="Calibri"/>
                <a:cs typeface="Calibri"/>
              </a:rPr>
              <a:t>Can</a:t>
            </a:r>
            <a:r>
              <a:rPr lang="nl-BE" sz="1100" b="0" i="1" noProof="0">
                <a:solidFill>
                  <a:schemeClr val="accent1"/>
                </a:solidFill>
                <a:effectLst/>
                <a:latin typeface="Calibri"/>
                <a:ea typeface="Calibri"/>
                <a:cs typeface="Calibri"/>
              </a:rPr>
              <a:t> </a:t>
            </a:r>
            <a:r>
              <a:rPr lang="nl-BE" sz="1100" b="0" i="1" noProof="0" err="1">
                <a:solidFill>
                  <a:schemeClr val="accent1"/>
                </a:solidFill>
                <a:effectLst/>
                <a:latin typeface="Calibri"/>
                <a:ea typeface="Calibri"/>
                <a:cs typeface="Calibri"/>
              </a:rPr>
              <a:t>Med</a:t>
            </a:r>
            <a:r>
              <a:rPr lang="nl-BE" sz="1100" b="0" i="1" noProof="0">
                <a:solidFill>
                  <a:schemeClr val="accent1"/>
                </a:solidFill>
                <a:effectLst/>
                <a:latin typeface="Calibri"/>
                <a:ea typeface="Calibri"/>
                <a:cs typeface="Calibri"/>
              </a:rPr>
              <a:t> </a:t>
            </a:r>
            <a:r>
              <a:rPr lang="nl-BE" sz="1100" b="0" i="1" noProof="0" err="1">
                <a:solidFill>
                  <a:schemeClr val="accent1"/>
                </a:solidFill>
                <a:effectLst/>
                <a:latin typeface="Calibri"/>
                <a:ea typeface="Calibri"/>
                <a:cs typeface="Calibri"/>
              </a:rPr>
              <a:t>Assoc</a:t>
            </a:r>
            <a:r>
              <a:rPr lang="nl-BE" sz="1100" b="0" noProof="0">
                <a:solidFill>
                  <a:schemeClr val="accent1"/>
                </a:solidFill>
                <a:effectLst/>
                <a:latin typeface="Calibri"/>
                <a:ea typeface="Calibri"/>
                <a:cs typeface="Calibri"/>
              </a:rPr>
              <a:t> J., </a:t>
            </a:r>
            <a:r>
              <a:rPr lang="nl-BE" sz="1100" b="0" i="1" noProof="0">
                <a:solidFill>
                  <a:schemeClr val="accent1"/>
                </a:solidFill>
                <a:effectLst/>
                <a:latin typeface="Calibri"/>
                <a:ea typeface="Calibri"/>
                <a:cs typeface="Calibri"/>
              </a:rPr>
              <a:t>115</a:t>
            </a:r>
            <a:r>
              <a:rPr lang="nl-BE" sz="1100" b="0" noProof="0">
                <a:solidFill>
                  <a:schemeClr val="accent1"/>
                </a:solidFill>
                <a:effectLst/>
                <a:latin typeface="Calibri"/>
                <a:ea typeface="Calibri"/>
                <a:cs typeface="Calibri"/>
              </a:rPr>
              <a:t>, 53-6</a:t>
            </a:r>
            <a:r>
              <a:rPr lang="nl-BE" sz="1100" b="0" i="0" noProof="0">
                <a:solidFill>
                  <a:schemeClr val="accent1"/>
                </a:solidFill>
                <a:effectLst/>
                <a:latin typeface="Calibri"/>
                <a:ea typeface="Calibri"/>
                <a:cs typeface="Calibri"/>
              </a:rPr>
              <a:t>. PMID: 1277062; PMCID: PMC1878603.</a:t>
            </a:r>
          </a:p>
          <a:p>
            <a:r>
              <a:rPr lang="nl-BE" sz="1100" noProof="0">
                <a:solidFill>
                  <a:schemeClr val="accent1"/>
                </a:solidFill>
              </a:rPr>
              <a:t>Siegel, D. J. (2012). </a:t>
            </a:r>
            <a:r>
              <a:rPr lang="nl-BE" sz="1100" i="1" noProof="0">
                <a:solidFill>
                  <a:schemeClr val="accent1"/>
                </a:solidFill>
              </a:rPr>
              <a:t>The </a:t>
            </a:r>
            <a:r>
              <a:rPr lang="nl-BE" sz="1100" i="1" noProof="0" err="1">
                <a:solidFill>
                  <a:schemeClr val="accent1"/>
                </a:solidFill>
              </a:rPr>
              <a:t>Developing</a:t>
            </a:r>
            <a:r>
              <a:rPr lang="nl-BE" sz="1100" i="1" noProof="0">
                <a:solidFill>
                  <a:schemeClr val="accent1"/>
                </a:solidFill>
              </a:rPr>
              <a:t> Mind: How </a:t>
            </a:r>
            <a:r>
              <a:rPr lang="nl-BE" sz="1100" i="1" noProof="0" err="1">
                <a:solidFill>
                  <a:schemeClr val="accent1"/>
                </a:solidFill>
              </a:rPr>
              <a:t>Relationships</a:t>
            </a:r>
            <a:r>
              <a:rPr lang="nl-BE" sz="1100" i="1" noProof="0">
                <a:solidFill>
                  <a:schemeClr val="accent1"/>
                </a:solidFill>
              </a:rPr>
              <a:t> </a:t>
            </a:r>
            <a:r>
              <a:rPr lang="nl-BE" sz="1100" i="1" noProof="0" err="1">
                <a:solidFill>
                  <a:schemeClr val="accent1"/>
                </a:solidFill>
              </a:rPr>
              <a:t>and</a:t>
            </a:r>
            <a:r>
              <a:rPr lang="nl-BE" sz="1100" i="1" noProof="0">
                <a:solidFill>
                  <a:schemeClr val="accent1"/>
                </a:solidFill>
              </a:rPr>
              <a:t> </a:t>
            </a:r>
            <a:r>
              <a:rPr lang="nl-BE" sz="1100" i="1" noProof="0" err="1">
                <a:solidFill>
                  <a:schemeClr val="accent1"/>
                </a:solidFill>
              </a:rPr>
              <a:t>the</a:t>
            </a:r>
            <a:r>
              <a:rPr lang="nl-BE" sz="1100" i="1" noProof="0">
                <a:solidFill>
                  <a:schemeClr val="accent1"/>
                </a:solidFill>
              </a:rPr>
              <a:t> Brain </a:t>
            </a:r>
            <a:r>
              <a:rPr lang="nl-BE" sz="1100" i="1" noProof="0" err="1">
                <a:solidFill>
                  <a:schemeClr val="accent1"/>
                </a:solidFill>
              </a:rPr>
              <a:t>Interact</a:t>
            </a:r>
            <a:r>
              <a:rPr lang="nl-BE" sz="1100" i="1" noProof="0">
                <a:solidFill>
                  <a:schemeClr val="accent1"/>
                </a:solidFill>
              </a:rPr>
              <a:t> </a:t>
            </a:r>
            <a:r>
              <a:rPr lang="nl-BE" sz="1100" i="1" noProof="0" err="1">
                <a:solidFill>
                  <a:schemeClr val="accent1"/>
                </a:solidFill>
              </a:rPr>
              <a:t>to</a:t>
            </a:r>
            <a:r>
              <a:rPr lang="nl-BE" sz="1100" i="1" noProof="0">
                <a:solidFill>
                  <a:schemeClr val="accent1"/>
                </a:solidFill>
              </a:rPr>
              <a:t> </a:t>
            </a:r>
            <a:r>
              <a:rPr lang="nl-BE" sz="1100" i="1" noProof="0" err="1">
                <a:solidFill>
                  <a:schemeClr val="accent1"/>
                </a:solidFill>
              </a:rPr>
              <a:t>Shape</a:t>
            </a:r>
            <a:r>
              <a:rPr lang="nl-BE" sz="1100" i="1" noProof="0">
                <a:solidFill>
                  <a:schemeClr val="accent1"/>
                </a:solidFill>
              </a:rPr>
              <a:t> </a:t>
            </a:r>
            <a:r>
              <a:rPr lang="nl-BE" sz="1100" i="1" noProof="0" err="1">
                <a:solidFill>
                  <a:schemeClr val="accent1"/>
                </a:solidFill>
              </a:rPr>
              <a:t>Who</a:t>
            </a:r>
            <a:r>
              <a:rPr lang="nl-BE" sz="1100" i="1" noProof="0">
                <a:solidFill>
                  <a:schemeClr val="accent1"/>
                </a:solidFill>
              </a:rPr>
              <a:t> We Are</a:t>
            </a:r>
            <a:r>
              <a:rPr lang="nl-BE" sz="1100" noProof="0">
                <a:solidFill>
                  <a:schemeClr val="accent1"/>
                </a:solidFill>
              </a:rPr>
              <a:t>. New York, NY: </a:t>
            </a:r>
            <a:r>
              <a:rPr lang="nl-BE" sz="1100" noProof="0" err="1">
                <a:solidFill>
                  <a:schemeClr val="accent1"/>
                </a:solidFill>
              </a:rPr>
              <a:t>Guilford</a:t>
            </a:r>
            <a:r>
              <a:rPr lang="nl-BE" sz="1100" noProof="0">
                <a:solidFill>
                  <a:schemeClr val="accent1"/>
                </a:solidFill>
              </a:rPr>
              <a:t> Press.</a:t>
            </a:r>
            <a:endParaRPr lang="nl-BE" sz="1100" b="0" i="0" noProof="0">
              <a:solidFill>
                <a:schemeClr val="accent1"/>
              </a:solidFill>
              <a:effectLst/>
              <a:latin typeface="Calibri" panose="020F0502020204030204" pitchFamily="34" charset="0"/>
              <a:ea typeface="Calibri" panose="020F0502020204030204" pitchFamily="34" charset="0"/>
              <a:cs typeface="Calibri" panose="020F0502020204030204" pitchFamily="34" charset="0"/>
            </a:endParaRPr>
          </a:p>
          <a:p>
            <a:r>
              <a:rPr lang="nl-BE" sz="1000" noProof="0" err="1">
                <a:solidFill>
                  <a:schemeClr val="accent1"/>
                </a:solidFill>
                <a:latin typeface="Calibri"/>
                <a:ea typeface="Calibri"/>
                <a:cs typeface="Calibri"/>
              </a:rPr>
              <a:t>Swinnen</a:t>
            </a:r>
            <a:r>
              <a:rPr lang="nl-BE" sz="1000" noProof="0">
                <a:solidFill>
                  <a:schemeClr val="accent1"/>
                </a:solidFill>
                <a:latin typeface="Calibri"/>
                <a:ea typeface="Calibri"/>
                <a:cs typeface="Calibri"/>
              </a:rPr>
              <a:t>, L. (2015). </a:t>
            </a:r>
            <a:r>
              <a:rPr lang="nl-BE" sz="1000" i="1" noProof="0">
                <a:solidFill>
                  <a:schemeClr val="accent1"/>
                </a:solidFill>
                <a:latin typeface="Calibri"/>
                <a:ea typeface="Calibri"/>
                <a:cs typeface="Calibri"/>
              </a:rPr>
              <a:t>Geef burn-out geen kans. Leuven, Davidsfonds Uitgeverij.</a:t>
            </a:r>
            <a:endParaRPr lang="nl-BE" sz="1100" i="1" noProof="0">
              <a:solidFill>
                <a:schemeClr val="accent1"/>
              </a:solidFill>
              <a:latin typeface="Calibri"/>
              <a:ea typeface="Calibri"/>
              <a:cs typeface="Calibri"/>
            </a:endParaRPr>
          </a:p>
          <a:p>
            <a:r>
              <a:rPr lang="nl-BE" sz="1100" i="1" noProof="0">
                <a:solidFill>
                  <a:schemeClr val="accent1"/>
                </a:solidFill>
                <a:latin typeface="Calibri"/>
                <a:ea typeface="Calibri"/>
                <a:cs typeface="Calibri"/>
              </a:rPr>
              <a:t>Terugkeer naar werk tijdens arbeidsongeschiktheid  | RIZIV.</a:t>
            </a:r>
            <a:r>
              <a:rPr lang="nl-BE" sz="1100" noProof="0">
                <a:solidFill>
                  <a:schemeClr val="accent1"/>
                </a:solidFill>
                <a:latin typeface="Calibri"/>
                <a:ea typeface="Calibri"/>
                <a:cs typeface="Calibri"/>
              </a:rPr>
              <a:t> (</a:t>
            </a:r>
            <a:r>
              <a:rPr lang="nl-BE" sz="1100" noProof="0" err="1">
                <a:solidFill>
                  <a:schemeClr val="accent1"/>
                </a:solidFill>
                <a:latin typeface="Calibri"/>
                <a:ea typeface="Calibri"/>
                <a:cs typeface="Calibri"/>
              </a:rPr>
              <a:t>z.d.</a:t>
            </a:r>
            <a:r>
              <a:rPr lang="nl-BE" sz="1100" noProof="0">
                <a:solidFill>
                  <a:schemeClr val="accent1"/>
                </a:solidFill>
                <a:latin typeface="Calibri"/>
                <a:ea typeface="Calibri"/>
                <a:cs typeface="Calibri"/>
              </a:rPr>
              <a:t>). </a:t>
            </a:r>
            <a:r>
              <a:rPr lang="nl-BE" sz="1100" noProof="0">
                <a:solidFill>
                  <a:schemeClr val="accent1"/>
                </a:solidFill>
                <a:latin typeface="Calibri"/>
                <a:ea typeface="Calibri"/>
                <a:cs typeface="Calibri"/>
                <a:hlinkClick r:id="rId6">
                  <a:extLst>
                    <a:ext uri="{A12FA001-AC4F-418D-AE19-62706E023703}">
                      <ahyp:hlinkClr xmlns:ahyp="http://schemas.microsoft.com/office/drawing/2018/hyperlinkcolor" val="tx"/>
                    </a:ext>
                  </a:extLst>
                </a:hlinkClick>
              </a:rPr>
              <a:t>https://www.riziv.fgov.be/nl/thema-s/socio-professionele-re-integratie</a:t>
            </a:r>
            <a:r>
              <a:rPr lang="nl-BE" sz="1100" noProof="0">
                <a:solidFill>
                  <a:schemeClr val="accent1"/>
                </a:solidFill>
                <a:latin typeface="Calibri"/>
                <a:ea typeface="Calibri"/>
                <a:cs typeface="Calibri"/>
              </a:rPr>
              <a:t> </a:t>
            </a:r>
            <a:endParaRPr lang="nl-BE" sz="1100" i="1" noProof="0">
              <a:solidFill>
                <a:schemeClr val="accent1"/>
              </a:solidFill>
              <a:latin typeface="Calibri"/>
              <a:ea typeface="Calibri"/>
              <a:cs typeface="Calibri"/>
            </a:endParaRPr>
          </a:p>
          <a:p>
            <a:r>
              <a:rPr lang="nl-BE" sz="1100" b="0" i="1" noProof="0">
                <a:solidFill>
                  <a:schemeClr val="accent1"/>
                </a:solidFill>
                <a:effectLst/>
                <a:latin typeface="Calibri"/>
                <a:ea typeface="Calibri"/>
                <a:cs typeface="Calibri"/>
              </a:rPr>
              <a:t>The </a:t>
            </a:r>
            <a:r>
              <a:rPr lang="nl-BE" sz="1100" b="0" i="1" noProof="0" err="1">
                <a:solidFill>
                  <a:schemeClr val="accent1"/>
                </a:solidFill>
                <a:effectLst/>
                <a:latin typeface="Calibri"/>
                <a:ea typeface="Calibri"/>
                <a:cs typeface="Calibri"/>
              </a:rPr>
              <a:t>Developing</a:t>
            </a:r>
            <a:r>
              <a:rPr lang="nl-BE" sz="1100" b="0" i="1" noProof="0">
                <a:solidFill>
                  <a:schemeClr val="accent1"/>
                </a:solidFill>
                <a:effectLst/>
                <a:latin typeface="Calibri"/>
                <a:ea typeface="Calibri"/>
                <a:cs typeface="Calibri"/>
              </a:rPr>
              <a:t> Mind, 3rd Edition</a:t>
            </a:r>
            <a:r>
              <a:rPr lang="nl-BE" sz="1100" b="0" i="0" noProof="0">
                <a:solidFill>
                  <a:schemeClr val="accent1"/>
                </a:solidFill>
                <a:effectLst/>
                <a:latin typeface="Calibri"/>
                <a:ea typeface="Calibri"/>
                <a:cs typeface="Calibri"/>
              </a:rPr>
              <a:t>. (</a:t>
            </a:r>
            <a:r>
              <a:rPr lang="nl-BE" sz="1100" b="0" i="0" noProof="0" err="1">
                <a:solidFill>
                  <a:schemeClr val="accent1"/>
                </a:solidFill>
                <a:effectLst/>
                <a:latin typeface="Calibri"/>
                <a:ea typeface="Calibri"/>
                <a:cs typeface="Calibri"/>
              </a:rPr>
              <a:t>n.d</a:t>
            </a:r>
            <a:r>
              <a:rPr lang="nl-BE" sz="1100" b="0" i="0" noProof="0">
                <a:solidFill>
                  <a:schemeClr val="accent1"/>
                </a:solidFill>
                <a:effectLst/>
                <a:latin typeface="Calibri"/>
                <a:ea typeface="Calibri"/>
                <a:cs typeface="Calibri"/>
              </a:rPr>
              <a:t>.). Dr. Dan Siegel. </a:t>
            </a:r>
            <a:r>
              <a:rPr lang="nl-BE" sz="1100" b="0" i="0" noProof="0" err="1">
                <a:solidFill>
                  <a:schemeClr val="accent1"/>
                </a:solidFill>
                <a:effectLst/>
                <a:latin typeface="Calibri"/>
                <a:ea typeface="Calibri"/>
                <a:cs typeface="Calibri"/>
              </a:rPr>
              <a:t>Retrieved</a:t>
            </a:r>
            <a:r>
              <a:rPr lang="nl-BE" sz="1100" b="0" i="0" noProof="0">
                <a:solidFill>
                  <a:schemeClr val="accent1"/>
                </a:solidFill>
                <a:effectLst/>
                <a:latin typeface="Calibri"/>
                <a:ea typeface="Calibri"/>
                <a:cs typeface="Calibri"/>
              </a:rPr>
              <a:t> </a:t>
            </a:r>
            <a:r>
              <a:rPr lang="nl-BE" sz="1100" b="0" i="0" noProof="0" err="1">
                <a:solidFill>
                  <a:schemeClr val="accent1"/>
                </a:solidFill>
                <a:effectLst/>
                <a:latin typeface="Calibri"/>
                <a:ea typeface="Calibri"/>
                <a:cs typeface="Calibri"/>
              </a:rPr>
              <a:t>February</a:t>
            </a:r>
            <a:r>
              <a:rPr lang="nl-BE" sz="1100" b="0" i="0" noProof="0">
                <a:solidFill>
                  <a:schemeClr val="accent1"/>
                </a:solidFill>
                <a:effectLst/>
                <a:latin typeface="Calibri"/>
                <a:ea typeface="Calibri"/>
                <a:cs typeface="Calibri"/>
              </a:rPr>
              <a:t> 19, 2023, </a:t>
            </a:r>
            <a:r>
              <a:rPr lang="nl-BE" sz="1100" b="0" i="0" noProof="0" err="1">
                <a:solidFill>
                  <a:schemeClr val="accent1"/>
                </a:solidFill>
                <a:effectLst/>
                <a:latin typeface="Calibri"/>
                <a:ea typeface="Calibri"/>
                <a:cs typeface="Calibri"/>
              </a:rPr>
              <a:t>from</a:t>
            </a:r>
            <a:r>
              <a:rPr lang="nl-BE" sz="1100" b="0" i="0" noProof="0">
                <a:solidFill>
                  <a:schemeClr val="accent1"/>
                </a:solidFill>
                <a:effectLst/>
                <a:latin typeface="Calibri"/>
                <a:ea typeface="Calibri"/>
                <a:cs typeface="Calibri"/>
              </a:rPr>
              <a:t> </a:t>
            </a:r>
            <a:r>
              <a:rPr lang="nl-BE" sz="1100" b="0" i="0" noProof="0">
                <a:solidFill>
                  <a:schemeClr val="accent1"/>
                </a:solidFill>
                <a:effectLst/>
                <a:latin typeface="Calibri"/>
                <a:ea typeface="Calibri"/>
                <a:cs typeface="Calibri"/>
                <a:hlinkClick r:id="rId7">
                  <a:extLst>
                    <a:ext uri="{A12FA001-AC4F-418D-AE19-62706E023703}">
                      <ahyp:hlinkClr xmlns:ahyp="http://schemas.microsoft.com/office/drawing/2018/hyperlinkcolor" val="tx"/>
                    </a:ext>
                  </a:extLst>
                </a:hlinkClick>
              </a:rPr>
              <a:t>https://drdansiegel.com/book/the-developing-mind/</a:t>
            </a:r>
            <a:r>
              <a:rPr lang="nl-BE" sz="1100" b="0" i="0" noProof="0">
                <a:solidFill>
                  <a:schemeClr val="accent1"/>
                </a:solidFill>
                <a:effectLst/>
                <a:latin typeface="Calibri"/>
                <a:ea typeface="Calibri"/>
                <a:cs typeface="Calibri"/>
              </a:rPr>
              <a:t> </a:t>
            </a:r>
          </a:p>
          <a:p>
            <a:r>
              <a:rPr lang="nl-BE" sz="1100" noProof="0">
                <a:solidFill>
                  <a:schemeClr val="accent1"/>
                </a:solidFill>
                <a:latin typeface="Calibri"/>
                <a:ea typeface="Calibri"/>
                <a:cs typeface="Calibri"/>
              </a:rPr>
              <a:t>Van Reenen, H. J. (2011). Burn-out en de fysiologie van het stresssysteem: Van overleven naar leven [Afstudeerscriptie, </a:t>
            </a:r>
            <a:r>
              <a:rPr lang="nl-BE" sz="1100" noProof="0" err="1">
                <a:solidFill>
                  <a:schemeClr val="accent1"/>
                </a:solidFill>
                <a:latin typeface="Calibri"/>
                <a:ea typeface="Calibri"/>
                <a:cs typeface="Calibri"/>
              </a:rPr>
              <a:t>Bodymind</a:t>
            </a:r>
            <a:r>
              <a:rPr lang="nl-BE" sz="1100" noProof="0">
                <a:solidFill>
                  <a:schemeClr val="accent1"/>
                </a:solidFill>
                <a:latin typeface="Calibri"/>
                <a:ea typeface="Calibri"/>
                <a:cs typeface="Calibri"/>
              </a:rPr>
              <a:t> Opleidingen]. </a:t>
            </a:r>
            <a:r>
              <a:rPr lang="nl-BE" sz="1100" i="1" noProof="0">
                <a:solidFill>
                  <a:schemeClr val="accent1"/>
                </a:solidFill>
                <a:latin typeface="Calibri"/>
                <a:ea typeface="Calibri"/>
                <a:cs typeface="Calibri"/>
              </a:rPr>
              <a:t>Lichaamsgerichte Therapie. </a:t>
            </a:r>
            <a:r>
              <a:rPr lang="nl-BE" sz="1100" noProof="0">
                <a:solidFill>
                  <a:schemeClr val="accent1"/>
                </a:solidFill>
                <a:latin typeface="Calibri"/>
                <a:ea typeface="Calibri"/>
                <a:cs typeface="Calibri"/>
              </a:rPr>
              <a:t>http://www.lichaamsgerichte-therapie.org/artikelen/Scriptie%20Burn-out.pdf    </a:t>
            </a:r>
          </a:p>
          <a:p>
            <a:r>
              <a:rPr lang="nl-BE" sz="1100" noProof="0" err="1">
                <a:solidFill>
                  <a:schemeClr val="accent1"/>
                </a:solidFill>
                <a:latin typeface="Calibri"/>
                <a:ea typeface="Calibri"/>
                <a:cs typeface="Calibri"/>
              </a:rPr>
              <a:t>Vantilborgh</a:t>
            </a:r>
            <a:r>
              <a:rPr lang="nl-BE" sz="1100" noProof="0">
                <a:solidFill>
                  <a:schemeClr val="accent1"/>
                </a:solidFill>
                <a:latin typeface="Calibri"/>
                <a:ea typeface="Calibri"/>
                <a:cs typeface="Calibri"/>
              </a:rPr>
              <a:t>, T., Mertens, E., </a:t>
            </a:r>
            <a:r>
              <a:rPr lang="nl-BE" sz="1100" noProof="0" err="1">
                <a:solidFill>
                  <a:schemeClr val="accent1"/>
                </a:solidFill>
                <a:latin typeface="Calibri"/>
                <a:ea typeface="Calibri"/>
                <a:cs typeface="Calibri"/>
              </a:rPr>
              <a:t>Legroux</a:t>
            </a:r>
            <a:r>
              <a:rPr lang="nl-BE" sz="1100" noProof="0">
                <a:solidFill>
                  <a:schemeClr val="accent1"/>
                </a:solidFill>
                <a:latin typeface="Calibri"/>
                <a:ea typeface="Calibri"/>
                <a:cs typeface="Calibri"/>
              </a:rPr>
              <a:t>, F., </a:t>
            </a:r>
            <a:r>
              <a:rPr lang="nl-BE" sz="1100" noProof="0" err="1">
                <a:solidFill>
                  <a:schemeClr val="accent1"/>
                </a:solidFill>
                <a:latin typeface="Calibri"/>
                <a:ea typeface="Calibri"/>
                <a:cs typeface="Calibri"/>
              </a:rPr>
              <a:t>Sagmeister</a:t>
            </a:r>
            <a:r>
              <a:rPr lang="nl-BE" sz="1100" noProof="0">
                <a:solidFill>
                  <a:schemeClr val="accent1"/>
                </a:solidFill>
                <a:latin typeface="Calibri"/>
                <a:ea typeface="Calibri"/>
                <a:cs typeface="Calibri"/>
              </a:rPr>
              <a:t>, V., &amp; De Gieter, S. (2024). Burn-out als een netwerk van symptomen: De relatie tussen netwerkconnectiviteit van burn-outsymptomen en chronische stress. </a:t>
            </a:r>
            <a:r>
              <a:rPr lang="nl-BE" sz="1100" i="1" noProof="0">
                <a:solidFill>
                  <a:schemeClr val="accent1"/>
                </a:solidFill>
                <a:latin typeface="Calibri"/>
                <a:ea typeface="Calibri"/>
                <a:cs typeface="Calibri"/>
              </a:rPr>
              <a:t>Gedrag &amp; Organisatie, 37</a:t>
            </a:r>
            <a:r>
              <a:rPr lang="nl-BE" sz="1100" noProof="0">
                <a:solidFill>
                  <a:schemeClr val="accent1"/>
                </a:solidFill>
                <a:latin typeface="Calibri"/>
                <a:ea typeface="Calibri"/>
                <a:cs typeface="Calibri"/>
              </a:rPr>
              <a:t>, 368–394. </a:t>
            </a:r>
            <a:r>
              <a:rPr lang="nl-BE" sz="1100" noProof="0">
                <a:solidFill>
                  <a:schemeClr val="accent1"/>
                </a:solidFill>
                <a:latin typeface="Calibri"/>
                <a:ea typeface="Calibri"/>
                <a:cs typeface="Calibri"/>
                <a:hlinkClick r:id="rId8">
                  <a:extLst>
                    <a:ext uri="{A12FA001-AC4F-418D-AE19-62706E023703}">
                      <ahyp:hlinkClr xmlns:ahyp="http://schemas.microsoft.com/office/drawing/2018/hyperlinkcolor" val="tx"/>
                    </a:ext>
                  </a:extLst>
                </a:hlinkClick>
              </a:rPr>
              <a:t>https://doi.org/10.5117/go2024.4.003.vant</a:t>
            </a:r>
            <a:endParaRPr lang="nl-BE" sz="1100" noProof="0">
              <a:solidFill>
                <a:schemeClr val="accent1"/>
              </a:solidFill>
              <a:latin typeface="Calibri"/>
              <a:ea typeface="Calibri"/>
              <a:cs typeface="Calibri"/>
            </a:endParaRPr>
          </a:p>
          <a:p>
            <a:r>
              <a:rPr lang="nl-BE" sz="1100" noProof="0">
                <a:solidFill>
                  <a:schemeClr val="accent1"/>
                </a:solidFill>
                <a:latin typeface="Calibri"/>
                <a:ea typeface="Calibri"/>
                <a:cs typeface="Calibri"/>
              </a:rPr>
              <a:t>Vincent de </a:t>
            </a:r>
            <a:r>
              <a:rPr lang="nl-BE" sz="1100" noProof="0" err="1">
                <a:solidFill>
                  <a:schemeClr val="accent1"/>
                </a:solidFill>
                <a:latin typeface="Calibri"/>
                <a:ea typeface="Calibri"/>
                <a:cs typeface="Calibri"/>
              </a:rPr>
              <a:t>Gaujelac</a:t>
            </a:r>
            <a:r>
              <a:rPr lang="nl-BE" sz="1100" noProof="0">
                <a:solidFill>
                  <a:schemeClr val="accent1"/>
                </a:solidFill>
                <a:latin typeface="Calibri"/>
                <a:ea typeface="Calibri"/>
                <a:cs typeface="Calibri"/>
              </a:rPr>
              <a:t>. (2011, red. 2015) . </a:t>
            </a:r>
            <a:r>
              <a:rPr lang="nl-BE" sz="1100" i="1" noProof="0" err="1">
                <a:solidFill>
                  <a:schemeClr val="accent1"/>
                </a:solidFill>
                <a:latin typeface="Calibri"/>
                <a:ea typeface="Calibri"/>
                <a:cs typeface="Calibri"/>
              </a:rPr>
              <a:t>Travail</a:t>
            </a:r>
            <a:r>
              <a:rPr lang="nl-BE" sz="1100" i="1" noProof="0">
                <a:solidFill>
                  <a:schemeClr val="accent1"/>
                </a:solidFill>
                <a:latin typeface="Calibri"/>
                <a:ea typeface="Calibri"/>
                <a:cs typeface="Calibri"/>
              </a:rPr>
              <a:t>, les </a:t>
            </a:r>
            <a:r>
              <a:rPr lang="nl-BE" sz="1100" i="1" noProof="0" err="1">
                <a:solidFill>
                  <a:schemeClr val="accent1"/>
                </a:solidFill>
                <a:latin typeface="Calibri"/>
                <a:ea typeface="Calibri"/>
                <a:cs typeface="Calibri"/>
              </a:rPr>
              <a:t>raisons</a:t>
            </a:r>
            <a:r>
              <a:rPr lang="nl-BE" sz="1100" i="1" noProof="0">
                <a:solidFill>
                  <a:schemeClr val="accent1"/>
                </a:solidFill>
                <a:latin typeface="Calibri"/>
                <a:ea typeface="Calibri"/>
                <a:cs typeface="Calibri"/>
              </a:rPr>
              <a:t> de la colère </a:t>
            </a:r>
          </a:p>
          <a:p>
            <a:r>
              <a:rPr lang="nl-BE" sz="1100" noProof="0">
                <a:solidFill>
                  <a:schemeClr val="accent1"/>
                </a:solidFill>
                <a:latin typeface="Calibri"/>
                <a:ea typeface="Calibri"/>
                <a:cs typeface="Calibri"/>
              </a:rPr>
              <a:t>Vincent de </a:t>
            </a:r>
            <a:r>
              <a:rPr lang="nl-BE" sz="1100" noProof="0" err="1">
                <a:solidFill>
                  <a:schemeClr val="accent1"/>
                </a:solidFill>
                <a:latin typeface="Calibri"/>
                <a:ea typeface="Calibri"/>
                <a:cs typeface="Calibri"/>
              </a:rPr>
              <a:t>Gaujelac</a:t>
            </a:r>
            <a:r>
              <a:rPr lang="nl-BE" sz="1100" noProof="0">
                <a:solidFill>
                  <a:schemeClr val="accent1"/>
                </a:solidFill>
                <a:latin typeface="Calibri"/>
                <a:ea typeface="Calibri"/>
                <a:cs typeface="Calibri"/>
              </a:rPr>
              <a:t>. (2012). </a:t>
            </a:r>
            <a:r>
              <a:rPr lang="nl-BE" sz="1100" i="1" noProof="0">
                <a:solidFill>
                  <a:schemeClr val="accent1"/>
                </a:solidFill>
                <a:latin typeface="Calibri"/>
                <a:ea typeface="Calibri"/>
                <a:cs typeface="Calibri"/>
              </a:rPr>
              <a:t>La recherche </a:t>
            </a:r>
            <a:r>
              <a:rPr lang="nl-BE" sz="1100" i="1" noProof="0" err="1">
                <a:solidFill>
                  <a:schemeClr val="accent1"/>
                </a:solidFill>
                <a:latin typeface="Calibri"/>
                <a:ea typeface="Calibri"/>
                <a:cs typeface="Calibri"/>
              </a:rPr>
              <a:t>malade</a:t>
            </a:r>
            <a:r>
              <a:rPr lang="nl-BE" sz="1100" i="1" noProof="0">
                <a:solidFill>
                  <a:schemeClr val="accent1"/>
                </a:solidFill>
                <a:latin typeface="Calibri"/>
                <a:ea typeface="Calibri"/>
                <a:cs typeface="Calibri"/>
              </a:rPr>
              <a:t> du management</a:t>
            </a:r>
          </a:p>
          <a:p>
            <a:r>
              <a:rPr lang="nl-BE" sz="1100" noProof="0">
                <a:solidFill>
                  <a:schemeClr val="accent1"/>
                </a:solidFill>
                <a:latin typeface="Calibri"/>
                <a:ea typeface="Calibri"/>
                <a:cs typeface="Calibri"/>
              </a:rPr>
              <a:t>Vincent de </a:t>
            </a:r>
            <a:r>
              <a:rPr lang="nl-BE" sz="1100" noProof="0" err="1">
                <a:solidFill>
                  <a:schemeClr val="accent1"/>
                </a:solidFill>
                <a:latin typeface="Calibri"/>
                <a:ea typeface="Calibri"/>
                <a:cs typeface="Calibri"/>
              </a:rPr>
              <a:t>Gaujelac</a:t>
            </a:r>
            <a:r>
              <a:rPr lang="nl-BE" sz="1100" noProof="0">
                <a:solidFill>
                  <a:schemeClr val="accent1"/>
                </a:solidFill>
                <a:latin typeface="Calibri"/>
                <a:ea typeface="Calibri"/>
                <a:cs typeface="Calibri"/>
              </a:rPr>
              <a:t>. (2019). </a:t>
            </a:r>
            <a:r>
              <a:rPr lang="nl-BE" sz="1100" i="1" noProof="0">
                <a:solidFill>
                  <a:schemeClr val="accent1"/>
                </a:solidFill>
                <a:latin typeface="Calibri"/>
                <a:ea typeface="Calibri"/>
                <a:cs typeface="Calibri"/>
              </a:rPr>
              <a:t>La </a:t>
            </a:r>
            <a:r>
              <a:rPr lang="nl-BE" sz="1100" i="1" noProof="0" err="1">
                <a:solidFill>
                  <a:schemeClr val="accent1"/>
                </a:solidFill>
                <a:latin typeface="Calibri"/>
                <a:ea typeface="Calibri"/>
                <a:cs typeface="Calibri"/>
              </a:rPr>
              <a:t>lutte</a:t>
            </a:r>
            <a:r>
              <a:rPr lang="nl-BE" sz="1100" i="1" noProof="0">
                <a:solidFill>
                  <a:schemeClr val="accent1"/>
                </a:solidFill>
                <a:latin typeface="Calibri"/>
                <a:ea typeface="Calibri"/>
                <a:cs typeface="Calibri"/>
              </a:rPr>
              <a:t> des </a:t>
            </a:r>
            <a:r>
              <a:rPr lang="nl-BE" sz="1100" i="1" noProof="0" err="1">
                <a:solidFill>
                  <a:schemeClr val="accent1"/>
                </a:solidFill>
                <a:latin typeface="Calibri"/>
                <a:ea typeface="Calibri"/>
                <a:cs typeface="Calibri"/>
              </a:rPr>
              <a:t>places</a:t>
            </a:r>
            <a:r>
              <a:rPr lang="nl-BE" sz="1100" i="1" noProof="0">
                <a:solidFill>
                  <a:schemeClr val="accent1"/>
                </a:solidFill>
                <a:latin typeface="Calibri"/>
                <a:ea typeface="Calibri"/>
                <a:cs typeface="Calibri"/>
              </a:rPr>
              <a:t> </a:t>
            </a:r>
          </a:p>
          <a:p>
            <a:r>
              <a:rPr lang="nl-BE" sz="1100" i="1" noProof="0">
                <a:solidFill>
                  <a:schemeClr val="accent1"/>
                </a:solidFill>
                <a:latin typeface="Calibri"/>
                <a:ea typeface="Calibri"/>
                <a:cs typeface="Calibri"/>
              </a:rPr>
              <a:t>Welzijn op het werk | Federale Overheidsdienst Werkgelegenheid - Arbeid en Sociaal Overleg</a:t>
            </a:r>
            <a:r>
              <a:rPr lang="nl-BE" sz="1100" noProof="0">
                <a:solidFill>
                  <a:schemeClr val="accent1"/>
                </a:solidFill>
                <a:latin typeface="Calibri"/>
                <a:ea typeface="Calibri"/>
                <a:cs typeface="Calibri"/>
              </a:rPr>
              <a:t>. (</a:t>
            </a:r>
            <a:r>
              <a:rPr lang="nl-BE" sz="1100" noProof="0" err="1">
                <a:solidFill>
                  <a:schemeClr val="accent1"/>
                </a:solidFill>
                <a:latin typeface="Calibri"/>
                <a:ea typeface="Calibri"/>
                <a:cs typeface="Calibri"/>
              </a:rPr>
              <a:t>z.d.</a:t>
            </a:r>
            <a:r>
              <a:rPr lang="nl-BE" sz="1100" noProof="0">
                <a:solidFill>
                  <a:schemeClr val="accent1"/>
                </a:solidFill>
                <a:latin typeface="Calibri"/>
                <a:ea typeface="Calibri"/>
                <a:cs typeface="Calibri"/>
              </a:rPr>
              <a:t>). </a:t>
            </a:r>
            <a:r>
              <a:rPr lang="nl-BE" sz="1100" noProof="0">
                <a:solidFill>
                  <a:schemeClr val="accent1"/>
                </a:solidFill>
                <a:latin typeface="Calibri"/>
                <a:ea typeface="Calibri"/>
                <a:cs typeface="Calibri"/>
                <a:hlinkClick r:id="rId9">
                  <a:extLst>
                    <a:ext uri="{A12FA001-AC4F-418D-AE19-62706E023703}">
                      <ahyp:hlinkClr xmlns:ahyp="http://schemas.microsoft.com/office/drawing/2018/hyperlinkcolor" val="tx"/>
                    </a:ext>
                  </a:extLst>
                </a:hlinkClick>
              </a:rPr>
              <a:t>https://werk.belgie.be/nl/themas/welzijn-op-het-werk</a:t>
            </a:r>
            <a:endParaRPr lang="nl-BE" sz="1100" noProof="0">
              <a:solidFill>
                <a:schemeClr val="accent1"/>
              </a:solidFill>
              <a:latin typeface="Calibri"/>
              <a:ea typeface="Calibri"/>
              <a:cs typeface="Calibri"/>
            </a:endParaRPr>
          </a:p>
          <a:p>
            <a:r>
              <a:rPr lang="nl-BE" sz="1100" noProof="0">
                <a:solidFill>
                  <a:schemeClr val="accent1"/>
                </a:solidFill>
                <a:latin typeface="Calibri"/>
                <a:ea typeface="Calibri"/>
                <a:cs typeface="Calibri"/>
              </a:rPr>
              <a:t>Werkbaar Werk. (</a:t>
            </a:r>
            <a:r>
              <a:rPr lang="nl-BE" sz="1100" noProof="0" err="1">
                <a:solidFill>
                  <a:schemeClr val="accent1"/>
                </a:solidFill>
                <a:latin typeface="Calibri"/>
                <a:ea typeface="Calibri"/>
                <a:cs typeface="Calibri"/>
              </a:rPr>
              <a:t>z.d.</a:t>
            </a:r>
            <a:r>
              <a:rPr lang="nl-BE" sz="1100" noProof="0">
                <a:solidFill>
                  <a:schemeClr val="accent1"/>
                </a:solidFill>
                <a:latin typeface="Calibri"/>
                <a:ea typeface="Calibri"/>
                <a:cs typeface="Calibri"/>
              </a:rPr>
              <a:t>). Wat zijn werkstress en burn-out en hoe herken je het? SERV. Geraadpleegd van https://www.werkbaarwerk.be  </a:t>
            </a:r>
          </a:p>
          <a:p>
            <a:r>
              <a:rPr lang="nl-BE" sz="1100" i="1" noProof="0">
                <a:solidFill>
                  <a:schemeClr val="accent1"/>
                </a:solidFill>
                <a:latin typeface="Calibri"/>
                <a:ea typeface="Calibri"/>
                <a:cs typeface="Calibri"/>
              </a:rPr>
              <a:t>Werkhervatting na langdurige afwezigheid | </a:t>
            </a:r>
            <a:r>
              <a:rPr lang="nl-BE" sz="1100" i="1" noProof="0" err="1">
                <a:solidFill>
                  <a:schemeClr val="accent1"/>
                </a:solidFill>
                <a:latin typeface="Calibri"/>
                <a:ea typeface="Calibri"/>
                <a:cs typeface="Calibri"/>
              </a:rPr>
              <a:t>Beswic</a:t>
            </a:r>
            <a:r>
              <a:rPr lang="nl-BE" sz="1100" i="1" noProof="0">
                <a:solidFill>
                  <a:schemeClr val="accent1"/>
                </a:solidFill>
                <a:latin typeface="Calibri"/>
                <a:ea typeface="Calibri"/>
                <a:cs typeface="Calibri"/>
              </a:rPr>
              <a:t>. </a:t>
            </a:r>
            <a:r>
              <a:rPr lang="nl-BE" sz="1100" noProof="0">
                <a:solidFill>
                  <a:schemeClr val="accent1"/>
                </a:solidFill>
                <a:latin typeface="Calibri"/>
                <a:ea typeface="Calibri"/>
                <a:cs typeface="Calibri"/>
              </a:rPr>
              <a:t>(2025, August 7). Beswic.be. </a:t>
            </a:r>
            <a:r>
              <a:rPr lang="nl-BE" sz="1100" noProof="0">
                <a:solidFill>
                  <a:schemeClr val="accent1"/>
                </a:solidFill>
                <a:latin typeface="Calibri"/>
                <a:ea typeface="Calibri"/>
                <a:cs typeface="Calibri"/>
                <a:hlinkClick r:id="rId10">
                  <a:extLst>
                    <a:ext uri="{A12FA001-AC4F-418D-AE19-62706E023703}">
                      <ahyp:hlinkClr xmlns:ahyp="http://schemas.microsoft.com/office/drawing/2018/hyperlinkcolor" val="tx"/>
                    </a:ext>
                  </a:extLst>
                </a:hlinkClick>
              </a:rPr>
              <a:t>https://beswic.be/nl/themas/gezondheid-en-re-integratie-van-de-werknemer/informatie-voor-de-behandelende-artsen/tijdelijke-arbeidsongeschiktheid-en-werkhervatting/werkhervatting-na-langdurige-afwezigheid</a:t>
            </a:r>
            <a:r>
              <a:rPr lang="nl-BE" sz="1100" noProof="0">
                <a:solidFill>
                  <a:schemeClr val="accent1"/>
                </a:solidFill>
                <a:latin typeface="Calibri"/>
                <a:ea typeface="Calibri"/>
                <a:cs typeface="Calibri"/>
              </a:rPr>
              <a:t> </a:t>
            </a:r>
          </a:p>
          <a:p>
            <a:r>
              <a:rPr lang="nl-BE" sz="1100" noProof="0">
                <a:solidFill>
                  <a:schemeClr val="accent1"/>
                </a:solidFill>
                <a:latin typeface="Calibri"/>
                <a:ea typeface="Calibri"/>
                <a:cs typeface="Calibri"/>
              </a:rPr>
              <a:t>World Health </a:t>
            </a:r>
            <a:r>
              <a:rPr lang="nl-BE" sz="1100" noProof="0" err="1">
                <a:solidFill>
                  <a:schemeClr val="accent1"/>
                </a:solidFill>
                <a:latin typeface="Calibri"/>
                <a:ea typeface="Calibri"/>
                <a:cs typeface="Calibri"/>
              </a:rPr>
              <a:t>Organisation</a:t>
            </a:r>
            <a:r>
              <a:rPr lang="nl-BE" sz="1100" noProof="0">
                <a:solidFill>
                  <a:schemeClr val="accent1"/>
                </a:solidFill>
                <a:latin typeface="Calibri"/>
                <a:ea typeface="Calibri"/>
                <a:cs typeface="Calibri"/>
              </a:rPr>
              <a:t>. (1948). </a:t>
            </a:r>
            <a:r>
              <a:rPr lang="nl-BE" sz="1100" i="1" noProof="0" err="1">
                <a:solidFill>
                  <a:schemeClr val="accent1"/>
                </a:solidFill>
                <a:latin typeface="Calibri"/>
                <a:ea typeface="Calibri"/>
                <a:cs typeface="Calibri"/>
              </a:rPr>
              <a:t>Constitution</a:t>
            </a:r>
            <a:r>
              <a:rPr lang="nl-BE" sz="1100" i="1" noProof="0">
                <a:solidFill>
                  <a:schemeClr val="accent1"/>
                </a:solidFill>
                <a:latin typeface="Calibri"/>
                <a:ea typeface="Calibri"/>
                <a:cs typeface="Calibri"/>
              </a:rPr>
              <a:t> of </a:t>
            </a:r>
            <a:r>
              <a:rPr lang="nl-BE" sz="1100" i="1" noProof="0" err="1">
                <a:solidFill>
                  <a:schemeClr val="accent1"/>
                </a:solidFill>
                <a:latin typeface="Calibri"/>
                <a:ea typeface="Calibri"/>
                <a:cs typeface="Calibri"/>
              </a:rPr>
              <a:t>the</a:t>
            </a:r>
            <a:r>
              <a:rPr lang="nl-BE" sz="1100" i="1" noProof="0">
                <a:solidFill>
                  <a:schemeClr val="accent1"/>
                </a:solidFill>
                <a:latin typeface="Calibri"/>
                <a:ea typeface="Calibri"/>
                <a:cs typeface="Calibri"/>
              </a:rPr>
              <a:t> World Health </a:t>
            </a:r>
            <a:r>
              <a:rPr lang="nl-BE" sz="1100" i="1" noProof="0" err="1">
                <a:solidFill>
                  <a:schemeClr val="accent1"/>
                </a:solidFill>
                <a:latin typeface="Calibri"/>
                <a:ea typeface="Calibri"/>
                <a:cs typeface="Calibri"/>
              </a:rPr>
              <a:t>Organisation</a:t>
            </a:r>
            <a:r>
              <a:rPr lang="nl-BE" sz="1100" noProof="0">
                <a:solidFill>
                  <a:schemeClr val="accent1"/>
                </a:solidFill>
                <a:latin typeface="Calibri"/>
                <a:ea typeface="Calibri"/>
                <a:cs typeface="Calibri"/>
              </a:rPr>
              <a:t>.</a:t>
            </a:r>
          </a:p>
          <a:p>
            <a:r>
              <a:rPr lang="nl-BE" sz="1100" noProof="0">
                <a:solidFill>
                  <a:schemeClr val="accent1"/>
                </a:solidFill>
                <a:latin typeface="Calibri"/>
                <a:ea typeface="Calibri"/>
                <a:cs typeface="Calibri"/>
              </a:rPr>
              <a:t>World Health </a:t>
            </a:r>
            <a:r>
              <a:rPr lang="nl-BE" sz="1100" noProof="0" err="1">
                <a:solidFill>
                  <a:schemeClr val="accent1"/>
                </a:solidFill>
                <a:latin typeface="Calibri"/>
                <a:ea typeface="Calibri"/>
                <a:cs typeface="Calibri"/>
              </a:rPr>
              <a:t>Organization</a:t>
            </a:r>
            <a:r>
              <a:rPr lang="nl-BE" sz="1100" noProof="0">
                <a:solidFill>
                  <a:schemeClr val="accent1"/>
                </a:solidFill>
                <a:latin typeface="Calibri"/>
                <a:ea typeface="Calibri"/>
                <a:cs typeface="Calibri"/>
              </a:rPr>
              <a:t>. (2019</a:t>
            </a:r>
            <a:r>
              <a:rPr lang="nl-BE" sz="1100" i="1" noProof="0">
                <a:solidFill>
                  <a:schemeClr val="accent1"/>
                </a:solidFill>
                <a:latin typeface="Calibri"/>
                <a:ea typeface="Calibri"/>
                <a:cs typeface="Calibri"/>
              </a:rPr>
              <a:t>). Burn-out </a:t>
            </a:r>
            <a:r>
              <a:rPr lang="nl-BE" sz="1100" i="1" noProof="0" err="1">
                <a:solidFill>
                  <a:schemeClr val="accent1"/>
                </a:solidFill>
                <a:latin typeface="Calibri"/>
                <a:ea typeface="Calibri"/>
                <a:cs typeface="Calibri"/>
              </a:rPr>
              <a:t>an</a:t>
            </a:r>
            <a:r>
              <a:rPr lang="nl-BE" sz="1100" i="1" noProof="0">
                <a:solidFill>
                  <a:schemeClr val="accent1"/>
                </a:solidFill>
                <a:latin typeface="Calibri"/>
                <a:ea typeface="Calibri"/>
                <a:cs typeface="Calibri"/>
              </a:rPr>
              <a:t> “</a:t>
            </a:r>
            <a:r>
              <a:rPr lang="nl-BE" sz="1100" i="1" noProof="0" err="1">
                <a:solidFill>
                  <a:schemeClr val="accent1"/>
                </a:solidFill>
                <a:latin typeface="Calibri"/>
                <a:ea typeface="Calibri"/>
                <a:cs typeface="Calibri"/>
              </a:rPr>
              <a:t>occupational</a:t>
            </a:r>
            <a:r>
              <a:rPr lang="nl-BE" sz="1100" i="1" noProof="0">
                <a:solidFill>
                  <a:schemeClr val="accent1"/>
                </a:solidFill>
                <a:latin typeface="Calibri"/>
                <a:ea typeface="Calibri"/>
                <a:cs typeface="Calibri"/>
              </a:rPr>
              <a:t> </a:t>
            </a:r>
            <a:r>
              <a:rPr lang="nl-BE" sz="1100" i="1" noProof="0" err="1">
                <a:solidFill>
                  <a:schemeClr val="accent1"/>
                </a:solidFill>
                <a:latin typeface="Calibri"/>
                <a:ea typeface="Calibri"/>
                <a:cs typeface="Calibri"/>
              </a:rPr>
              <a:t>phenomenon</a:t>
            </a:r>
            <a:r>
              <a:rPr lang="nl-BE" sz="1100" i="1" noProof="0">
                <a:solidFill>
                  <a:schemeClr val="accent1"/>
                </a:solidFill>
                <a:latin typeface="Calibri"/>
                <a:ea typeface="Calibri"/>
                <a:cs typeface="Calibri"/>
              </a:rPr>
              <a:t>”: International </a:t>
            </a:r>
            <a:r>
              <a:rPr lang="nl-BE" sz="1100" i="1" noProof="0" err="1">
                <a:solidFill>
                  <a:schemeClr val="accent1"/>
                </a:solidFill>
                <a:latin typeface="Calibri"/>
                <a:ea typeface="Calibri"/>
                <a:cs typeface="Calibri"/>
              </a:rPr>
              <a:t>classification</a:t>
            </a:r>
            <a:r>
              <a:rPr lang="nl-BE" sz="1100" i="1" noProof="0">
                <a:solidFill>
                  <a:schemeClr val="accent1"/>
                </a:solidFill>
                <a:latin typeface="Calibri"/>
                <a:ea typeface="Calibri"/>
                <a:cs typeface="Calibri"/>
              </a:rPr>
              <a:t> of </a:t>
            </a:r>
            <a:r>
              <a:rPr lang="nl-BE" sz="1100" i="1" noProof="0" err="1">
                <a:solidFill>
                  <a:schemeClr val="accent1"/>
                </a:solidFill>
                <a:latin typeface="Calibri"/>
                <a:ea typeface="Calibri"/>
                <a:cs typeface="Calibri"/>
              </a:rPr>
              <a:t>diseases</a:t>
            </a:r>
            <a:r>
              <a:rPr lang="nl-BE" sz="1100" i="1" noProof="0">
                <a:solidFill>
                  <a:schemeClr val="accent1"/>
                </a:solidFill>
                <a:latin typeface="Calibri"/>
                <a:ea typeface="Calibri"/>
                <a:cs typeface="Calibri"/>
              </a:rPr>
              <a:t>. </a:t>
            </a:r>
            <a:r>
              <a:rPr lang="nl-BE" sz="1100" noProof="0">
                <a:solidFill>
                  <a:schemeClr val="accent1"/>
                </a:solidFill>
                <a:latin typeface="Calibri"/>
                <a:ea typeface="Calibri"/>
                <a:cs typeface="Calibri"/>
              </a:rPr>
              <a:t>World Health </a:t>
            </a:r>
            <a:r>
              <a:rPr lang="nl-BE" sz="1100" noProof="0" err="1">
                <a:solidFill>
                  <a:schemeClr val="accent1"/>
                </a:solidFill>
                <a:latin typeface="Calibri"/>
                <a:ea typeface="Calibri"/>
                <a:cs typeface="Calibri"/>
              </a:rPr>
              <a:t>Organization</a:t>
            </a:r>
            <a:r>
              <a:rPr lang="nl-BE" sz="1100" noProof="0">
                <a:solidFill>
                  <a:schemeClr val="accent1"/>
                </a:solidFill>
                <a:latin typeface="Calibri"/>
                <a:ea typeface="Calibri"/>
                <a:cs typeface="Calibri"/>
              </a:rPr>
              <a:t>. </a:t>
            </a:r>
            <a:r>
              <a:rPr lang="nl-BE" sz="1100" noProof="0">
                <a:solidFill>
                  <a:schemeClr val="accent1"/>
                </a:solidFill>
                <a:latin typeface="Calibri"/>
                <a:ea typeface="Calibri"/>
                <a:cs typeface="Calibri"/>
                <a:hlinkClick r:id="rId11">
                  <a:extLst>
                    <a:ext uri="{A12FA001-AC4F-418D-AE19-62706E023703}">
                      <ahyp:hlinkClr xmlns:ahyp="http://schemas.microsoft.com/office/drawing/2018/hyperlinkcolor" val="tx"/>
                    </a:ext>
                  </a:extLst>
                </a:hlinkClick>
              </a:rPr>
              <a:t>https://www.who.int/news/item/28-05-2019-burn-out-an-occupational-phenomenon-international-classification-of-diseases</a:t>
            </a:r>
            <a:r>
              <a:rPr lang="nl-BE" sz="1100" noProof="0">
                <a:solidFill>
                  <a:schemeClr val="accent1"/>
                </a:solidFill>
                <a:latin typeface="Calibri"/>
                <a:ea typeface="Calibri"/>
                <a:cs typeface="Calibri"/>
              </a:rPr>
              <a:t> </a:t>
            </a:r>
          </a:p>
          <a:p>
            <a:r>
              <a:rPr lang="nl-BE" sz="1100" b="0" i="0" noProof="0">
                <a:solidFill>
                  <a:schemeClr val="accent1"/>
                </a:solidFill>
                <a:effectLst/>
                <a:latin typeface="Calibri"/>
                <a:ea typeface="Calibri"/>
                <a:cs typeface="Calibri"/>
              </a:rPr>
              <a:t>World Health </a:t>
            </a:r>
            <a:r>
              <a:rPr lang="nl-BE" sz="1100" b="0" i="0" noProof="0" err="1">
                <a:solidFill>
                  <a:schemeClr val="accent1"/>
                </a:solidFill>
                <a:effectLst/>
                <a:latin typeface="Calibri"/>
                <a:ea typeface="Calibri"/>
                <a:cs typeface="Calibri"/>
              </a:rPr>
              <a:t>Organization</a:t>
            </a:r>
            <a:r>
              <a:rPr lang="nl-BE" sz="1100" b="0" i="0" noProof="0">
                <a:solidFill>
                  <a:schemeClr val="accent1"/>
                </a:solidFill>
                <a:effectLst/>
                <a:latin typeface="Calibri"/>
                <a:ea typeface="Calibri"/>
                <a:cs typeface="Calibri"/>
              </a:rPr>
              <a:t>. (2022). </a:t>
            </a:r>
            <a:r>
              <a:rPr lang="nl-BE" sz="1100" b="0" i="1" noProof="0" err="1">
                <a:solidFill>
                  <a:schemeClr val="accent1"/>
                </a:solidFill>
                <a:effectLst/>
                <a:latin typeface="Calibri"/>
                <a:ea typeface="Calibri"/>
                <a:cs typeface="Calibri"/>
              </a:rPr>
              <a:t>Lignes</a:t>
            </a:r>
            <a:r>
              <a:rPr lang="nl-BE" sz="1100" b="0" i="1" noProof="0">
                <a:solidFill>
                  <a:schemeClr val="accent1"/>
                </a:solidFill>
                <a:effectLst/>
                <a:latin typeface="Calibri"/>
                <a:ea typeface="Calibri"/>
                <a:cs typeface="Calibri"/>
              </a:rPr>
              <a:t> directrices de </a:t>
            </a:r>
            <a:r>
              <a:rPr lang="nl-BE" sz="1100" b="0" i="1" noProof="0" err="1">
                <a:solidFill>
                  <a:schemeClr val="accent1"/>
                </a:solidFill>
                <a:effectLst/>
                <a:latin typeface="Calibri"/>
                <a:ea typeface="Calibri"/>
                <a:cs typeface="Calibri"/>
              </a:rPr>
              <a:t>l’OMS</a:t>
            </a:r>
            <a:r>
              <a:rPr lang="nl-BE" sz="1100" b="0" i="1" noProof="0">
                <a:solidFill>
                  <a:schemeClr val="accent1"/>
                </a:solidFill>
                <a:effectLst/>
                <a:latin typeface="Calibri"/>
                <a:ea typeface="Calibri"/>
                <a:cs typeface="Calibri"/>
              </a:rPr>
              <a:t> </a:t>
            </a:r>
            <a:r>
              <a:rPr lang="nl-BE" sz="1100" b="0" i="1" noProof="0" err="1">
                <a:solidFill>
                  <a:schemeClr val="accent1"/>
                </a:solidFill>
                <a:effectLst/>
                <a:latin typeface="Calibri"/>
                <a:ea typeface="Calibri"/>
                <a:cs typeface="Calibri"/>
              </a:rPr>
              <a:t>sur</a:t>
            </a:r>
            <a:r>
              <a:rPr lang="nl-BE" sz="1100" b="0" i="1" noProof="0">
                <a:solidFill>
                  <a:schemeClr val="accent1"/>
                </a:solidFill>
                <a:effectLst/>
                <a:latin typeface="Calibri"/>
                <a:ea typeface="Calibri"/>
                <a:cs typeface="Calibri"/>
              </a:rPr>
              <a:t> la santé mentale au </a:t>
            </a:r>
            <a:r>
              <a:rPr lang="nl-BE" sz="1100" b="0" i="1" noProof="0" err="1">
                <a:solidFill>
                  <a:schemeClr val="accent1"/>
                </a:solidFill>
                <a:effectLst/>
                <a:latin typeface="Calibri"/>
                <a:ea typeface="Calibri"/>
                <a:cs typeface="Calibri"/>
              </a:rPr>
              <a:t>travail</a:t>
            </a:r>
            <a:r>
              <a:rPr lang="nl-BE" sz="1100" b="0" i="0" noProof="0">
                <a:solidFill>
                  <a:schemeClr val="accent1"/>
                </a:solidFill>
                <a:effectLst/>
                <a:latin typeface="Calibri"/>
                <a:ea typeface="Calibri"/>
                <a:cs typeface="Calibri"/>
              </a:rPr>
              <a:t>. World Health </a:t>
            </a:r>
            <a:r>
              <a:rPr lang="nl-BE" sz="1100" b="0" i="0" noProof="0" err="1">
                <a:solidFill>
                  <a:schemeClr val="accent1"/>
                </a:solidFill>
                <a:effectLst/>
                <a:latin typeface="Calibri"/>
                <a:ea typeface="Calibri"/>
                <a:cs typeface="Calibri"/>
              </a:rPr>
              <a:t>Organization</a:t>
            </a:r>
            <a:r>
              <a:rPr lang="nl-BE" sz="1100" b="0" i="0" noProof="0">
                <a:solidFill>
                  <a:schemeClr val="accent1"/>
                </a:solidFill>
                <a:effectLst/>
                <a:latin typeface="Calibri"/>
                <a:ea typeface="Calibri"/>
                <a:cs typeface="Calibri"/>
              </a:rPr>
              <a:t>. </a:t>
            </a:r>
            <a:r>
              <a:rPr lang="nl-BE" sz="1100" noProof="0">
                <a:solidFill>
                  <a:schemeClr val="accent1"/>
                </a:solidFill>
                <a:latin typeface="Calibri"/>
                <a:ea typeface="Calibri"/>
                <a:cs typeface="Calibri"/>
                <a:hlinkClick r:id="rId12">
                  <a:extLst>
                    <a:ext uri="{A12FA001-AC4F-418D-AE19-62706E023703}">
                      <ahyp:hlinkClr xmlns:ahyp="http://schemas.microsoft.com/office/drawing/2018/hyperlinkcolor" val="tx"/>
                    </a:ext>
                  </a:extLst>
                </a:hlinkClick>
              </a:rPr>
              <a:t>https://iris.who.int/bitstream/handle/10665/363208/9789240058323-fre.pdf</a:t>
            </a:r>
            <a:endParaRPr lang="nl-BE" sz="1100" noProof="0">
              <a:solidFill>
                <a:schemeClr val="accent1"/>
              </a:solidFill>
              <a:latin typeface="Calibri"/>
              <a:ea typeface="Calibri"/>
              <a:cs typeface="Calibri"/>
            </a:endParaRPr>
          </a:p>
          <a:p>
            <a:endParaRPr lang="nl-BE" sz="1100" i="1" noProof="0">
              <a:solidFill>
                <a:schemeClr val="tx2"/>
              </a:solidFill>
              <a:latin typeface="Calibri" panose="020F0502020204030204" pitchFamily="34" charset="0"/>
              <a:ea typeface="Calibri" panose="020F0502020204030204" pitchFamily="34" charset="0"/>
              <a:cs typeface="Calibri" panose="020F0502020204030204" pitchFamily="34" charset="0"/>
            </a:endParaRPr>
          </a:p>
        </p:txBody>
      </p:sp>
      <p:sp>
        <p:nvSpPr>
          <p:cNvPr id="2" name="Titel 1">
            <a:extLst>
              <a:ext uri="{FF2B5EF4-FFF2-40B4-BE49-F238E27FC236}">
                <a16:creationId xmlns:a16="http://schemas.microsoft.com/office/drawing/2014/main" id="{D1421374-9D1D-7E73-928F-901694B393A8}"/>
              </a:ext>
            </a:extLst>
          </p:cNvPr>
          <p:cNvSpPr>
            <a:spLocks noGrp="1"/>
          </p:cNvSpPr>
          <p:nvPr>
            <p:ph type="title"/>
          </p:nvPr>
        </p:nvSpPr>
        <p:spPr>
          <a:xfrm>
            <a:off x="838200" y="136525"/>
            <a:ext cx="10515600" cy="1325563"/>
          </a:xfrm>
        </p:spPr>
        <p:txBody>
          <a:bodyPr vert="horz" lIns="91440" tIns="45720" rIns="91440" bIns="45720" rtlCol="0" anchor="ctr">
            <a:normAutofit/>
          </a:bodyPr>
          <a:lstStyle/>
          <a:p>
            <a:r>
              <a:rPr lang="nl-BE" sz="2800" noProof="0">
                <a:solidFill>
                  <a:srgbClr val="1E699D"/>
                </a:solidFill>
                <a:latin typeface="Futura Medium"/>
                <a:cs typeface="Calibri"/>
              </a:rPr>
              <a:t>Referentielijst</a:t>
            </a:r>
          </a:p>
        </p:txBody>
      </p:sp>
      <p:sp>
        <p:nvSpPr>
          <p:cNvPr id="4" name="Tijdelijke aanduiding voor dianummer 3">
            <a:extLst>
              <a:ext uri="{FF2B5EF4-FFF2-40B4-BE49-F238E27FC236}">
                <a16:creationId xmlns:a16="http://schemas.microsoft.com/office/drawing/2014/main" id="{A9639C68-5F86-41F8-56FB-51A44FFFC71E}"/>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7C6CCC6-2BE5-4E42-96A4-D1E8E81A3D8E}" type="slidenum">
              <a:rPr kumimoji="0" lang="nl-BE" sz="1200" b="0" i="0" u="none" strike="noStrike" kern="1200" cap="none" spc="0" normalizeH="0" baseline="0" noProof="0" smtClean="0">
                <a:ln>
                  <a:noFill/>
                </a:ln>
                <a:solidFill>
                  <a:prstClr val="black">
                    <a:tint val="82000"/>
                  </a:prstClr>
                </a:solidFill>
                <a:effectLst/>
                <a:uLnTx/>
                <a:uFillTx/>
                <a:latin typeface="Aptos" panose="020B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150</a:t>
            </a:fld>
            <a:endParaRPr kumimoji="0" lang="nl-BE" sz="1200" b="0" i="0" u="none" strike="noStrike" kern="1200" cap="none" spc="0" normalizeH="0" baseline="0" noProof="0">
              <a:ln>
                <a:noFill/>
              </a:ln>
              <a:solidFill>
                <a:prstClr val="black">
                  <a:tint val="82000"/>
                </a:prstClr>
              </a:solidFill>
              <a:effectLst/>
              <a:uLnTx/>
              <a:uFillTx/>
              <a:latin typeface="Aptos" panose="020B0004020202020204"/>
              <a:ea typeface="+mn-ea"/>
              <a:cs typeface="+mn-cs"/>
            </a:endParaRPr>
          </a:p>
        </p:txBody>
      </p:sp>
    </p:spTree>
    <p:extLst>
      <p:ext uri="{BB962C8B-B14F-4D97-AF65-F5344CB8AC3E}">
        <p14:creationId xmlns:p14="http://schemas.microsoft.com/office/powerpoint/2010/main" val="2596320412"/>
      </p:ext>
    </p:extLst>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871499F-533D-4D75-88D9-6D1321E044C5}"/>
              </a:ext>
            </a:extLst>
          </p:cNvPr>
          <p:cNvSpPr>
            <a:spLocks noGrp="1"/>
          </p:cNvSpPr>
          <p:nvPr>
            <p:ph type="title"/>
          </p:nvPr>
        </p:nvSpPr>
        <p:spPr/>
        <p:txBody>
          <a:bodyPr/>
          <a:lstStyle/>
          <a:p>
            <a:r>
              <a:rPr lang="nl-BE" noProof="0"/>
              <a:t>Dank u voor uw aandacht!</a:t>
            </a:r>
          </a:p>
        </p:txBody>
      </p:sp>
      <p:pic>
        <p:nvPicPr>
          <p:cNvPr id="3" name="Afbeelding 2" descr="Afbeelding met logo, Graphics, Lettertype, clipart&#10;&#10;Door AI gegenereerde inhoud is mogelijk onjuist.">
            <a:extLst>
              <a:ext uri="{FF2B5EF4-FFF2-40B4-BE49-F238E27FC236}">
                <a16:creationId xmlns:a16="http://schemas.microsoft.com/office/drawing/2014/main" id="{00A88474-B69E-EE86-5C81-F97E576083AC}"/>
              </a:ext>
            </a:extLst>
          </p:cNvPr>
          <p:cNvPicPr>
            <a:picLocks noChangeAspect="1"/>
          </p:cNvPicPr>
          <p:nvPr/>
        </p:nvPicPr>
        <p:blipFill>
          <a:blip r:embed="rId3">
            <a:extLst>
              <a:ext uri="{28A0092B-C50C-407E-A947-70E740481C1C}">
                <a14:useLocalDpi xmlns:a14="http://schemas.microsoft.com/office/drawing/2010/main" val="0"/>
              </a:ext>
            </a:extLst>
          </a:blip>
          <a:srcRect r="6523"/>
          <a:stretch/>
        </p:blipFill>
        <p:spPr>
          <a:xfrm>
            <a:off x="197427" y="4577811"/>
            <a:ext cx="1458973" cy="1384085"/>
          </a:xfrm>
          <a:prstGeom prst="rect">
            <a:avLst/>
          </a:prstGeom>
        </p:spPr>
      </p:pic>
      <p:sp>
        <p:nvSpPr>
          <p:cNvPr id="4" name="Tekstvak 3">
            <a:extLst>
              <a:ext uri="{FF2B5EF4-FFF2-40B4-BE49-F238E27FC236}">
                <a16:creationId xmlns:a16="http://schemas.microsoft.com/office/drawing/2014/main" id="{CBBF247B-E53C-B746-094B-E8B0764EDB75}"/>
              </a:ext>
            </a:extLst>
          </p:cNvPr>
          <p:cNvSpPr txBox="1"/>
          <p:nvPr/>
        </p:nvSpPr>
        <p:spPr>
          <a:xfrm>
            <a:off x="5995670" y="180981"/>
            <a:ext cx="6196330" cy="830997"/>
          </a:xfrm>
          <a:prstGeom prst="rect">
            <a:avLst/>
          </a:prstGeom>
          <a:noFill/>
        </p:spPr>
        <p:txBody>
          <a:bodyPr wrap="square" rtlCol="0">
            <a:spAutoFit/>
          </a:bodyPr>
          <a:lstStyle/>
          <a:p>
            <a:r>
              <a:rPr lang="nl-BE" sz="1200" i="1" noProof="0" dirty="0">
                <a:solidFill>
                  <a:schemeClr val="bg1"/>
                </a:solidFill>
              </a:rPr>
              <a:t>Deze ppt werd mede mogelijk gemaakt door SSMG, de referentiecellen van het project “stress, werk en eerste lijn” en de Directie arbeidsre-integratie van het RIZIV. Bovendien werd feedback gevraagd van verschillende stakeholders waaronder een expertencomité met artsen, psychologen en psychiater. </a:t>
            </a:r>
          </a:p>
        </p:txBody>
      </p:sp>
    </p:spTree>
    <p:extLst>
      <p:ext uri="{BB962C8B-B14F-4D97-AF65-F5344CB8AC3E}">
        <p14:creationId xmlns:p14="http://schemas.microsoft.com/office/powerpoint/2010/main" val="418490604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903F7FD-4855-287B-5DAD-C3CBF3C6110A}"/>
              </a:ext>
            </a:extLst>
          </p:cNvPr>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FCF0D27-783A-4A41-A067-B898C8DC56C7}" type="slidenum">
              <a:rPr kumimoji="0" lang="nl-BE" sz="1200" b="0" i="0" u="none" strike="noStrike" kern="1200" cap="none" spc="0" normalizeH="0" baseline="0" noProof="0" smtClean="0">
                <a:ln>
                  <a:noFill/>
                </a:ln>
                <a:solidFill>
                  <a:srgbClr val="1E699D">
                    <a:lumMod val="50000"/>
                    <a:lumOff val="50000"/>
                  </a:srgb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16</a:t>
            </a:fld>
            <a:endParaRPr kumimoji="0" lang="nl-BE" sz="1200" b="0" i="0" u="none" strike="noStrike" kern="1200" cap="none" spc="0" normalizeH="0" baseline="0" noProof="0">
              <a:ln>
                <a:noFill/>
              </a:ln>
              <a:solidFill>
                <a:srgbClr val="1E699D">
                  <a:lumMod val="50000"/>
                  <a:lumOff val="50000"/>
                </a:srgbClr>
              </a:solidFill>
              <a:effectLst/>
              <a:uLnTx/>
              <a:uFillTx/>
              <a:latin typeface="Calibri"/>
              <a:ea typeface="+mn-ea"/>
              <a:cs typeface="+mn-cs"/>
            </a:endParaRPr>
          </a:p>
        </p:txBody>
      </p:sp>
      <p:sp>
        <p:nvSpPr>
          <p:cNvPr id="4" name="Titre 1">
            <a:extLst>
              <a:ext uri="{FF2B5EF4-FFF2-40B4-BE49-F238E27FC236}">
                <a16:creationId xmlns:a16="http://schemas.microsoft.com/office/drawing/2014/main" id="{12F064EA-2572-1A2D-71AE-56C6BBE614F6}"/>
              </a:ext>
            </a:extLst>
          </p:cNvPr>
          <p:cNvSpPr txBox="1">
            <a:spLocks/>
          </p:cNvSpPr>
          <p:nvPr/>
        </p:nvSpPr>
        <p:spPr>
          <a:xfrm>
            <a:off x="540327" y="135700"/>
            <a:ext cx="10515600" cy="610235"/>
          </a:xfrm>
          <a:prstGeom prst="rect">
            <a:avLst/>
          </a:prstGeom>
        </p:spPr>
        <p:txBody>
          <a:bodyPr lIns="91440" tIns="45720" rIns="91440" bIns="45720" anchor="t">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nl-BE" sz="2800" b="0" i="0" u="none" strike="noStrike" kern="1200" cap="none" spc="0" normalizeH="0" baseline="0" noProof="0">
                <a:ln>
                  <a:noFill/>
                </a:ln>
                <a:solidFill>
                  <a:srgbClr val="1E699D"/>
                </a:solidFill>
                <a:effectLst/>
                <a:uLnTx/>
                <a:uFillTx/>
                <a:latin typeface="Futura Medium"/>
                <a:ea typeface="+mj-ea"/>
                <a:cs typeface="+mj-cs"/>
              </a:rPr>
              <a:t>6. Voorbeelden: personen bij de huisarts en ELP</a:t>
            </a:r>
          </a:p>
        </p:txBody>
      </p:sp>
      <p:sp>
        <p:nvSpPr>
          <p:cNvPr id="7" name="Flowchart: Alternate Process 6">
            <a:extLst>
              <a:ext uri="{FF2B5EF4-FFF2-40B4-BE49-F238E27FC236}">
                <a16:creationId xmlns:a16="http://schemas.microsoft.com/office/drawing/2014/main" id="{D1D7C1FE-1213-1372-3F42-CA3C31CBCB1F}"/>
              </a:ext>
            </a:extLst>
          </p:cNvPr>
          <p:cNvSpPr/>
          <p:nvPr/>
        </p:nvSpPr>
        <p:spPr>
          <a:xfrm>
            <a:off x="540327" y="1150530"/>
            <a:ext cx="3172690" cy="3477490"/>
          </a:xfrm>
          <a:prstGeom prst="flowChartAlternateProcess">
            <a:avLst/>
          </a:prstGeom>
          <a:solidFill>
            <a:srgbClr val="9BD5EF"/>
          </a:solidFill>
          <a:ln>
            <a:solidFill>
              <a:srgbClr val="9BD5E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BE" sz="1600" b="1" i="0" u="none" strike="noStrike" kern="1200" cap="none" spc="0" normalizeH="0" baseline="0" noProof="0">
                <a:ln>
                  <a:noFill/>
                </a:ln>
                <a:solidFill>
                  <a:schemeClr val="tx1"/>
                </a:solidFill>
                <a:effectLst/>
                <a:uLnTx/>
                <a:uFillTx/>
                <a:latin typeface="Calibri"/>
                <a:ea typeface="Calibri"/>
                <a:cs typeface="Calibri"/>
              </a:rPr>
              <a:t>Een 45-jarige man komt bij de huisarts met symptomen van chronische vermoeidheid, slapeloosheid en hoofdpijn. Hij werkt al 20 jaar bij hetzelfde bedrijf, maar sinds de recente </a:t>
            </a:r>
            <a:r>
              <a:rPr kumimoji="0" lang="nl-BE" sz="1600" b="1" i="0" u="sng" strike="noStrike" kern="1200" cap="none" spc="0" normalizeH="0" baseline="0" noProof="0">
                <a:ln>
                  <a:noFill/>
                </a:ln>
                <a:solidFill>
                  <a:schemeClr val="tx1"/>
                </a:solidFill>
                <a:effectLst/>
                <a:uLnTx/>
                <a:uFillTx/>
                <a:latin typeface="Calibri"/>
                <a:ea typeface="Calibri"/>
                <a:cs typeface="Calibri"/>
              </a:rPr>
              <a:t>herstructurering</a:t>
            </a:r>
            <a:r>
              <a:rPr kumimoji="0" lang="nl-BE" sz="1600" b="1" i="0" u="none" strike="noStrike" kern="1200" cap="none" spc="0" normalizeH="0" baseline="0" noProof="0">
                <a:ln>
                  <a:noFill/>
                </a:ln>
                <a:solidFill>
                  <a:schemeClr val="tx1"/>
                </a:solidFill>
                <a:effectLst/>
                <a:uLnTx/>
                <a:uFillTx/>
                <a:latin typeface="Calibri"/>
                <a:ea typeface="Calibri"/>
                <a:cs typeface="Calibri"/>
              </a:rPr>
              <a:t> moet hij dezelfde hoeveelheid werk doen met minder collega's. Dit heeft geleid tot een constante hoge werkdruk en stress.</a:t>
            </a:r>
            <a:endParaRPr kumimoji="0" lang="nl-BE" sz="1600" b="1" i="0" u="none" strike="noStrike" kern="1200" cap="none" spc="0" normalizeH="0" baseline="0" noProof="0">
              <a:ln>
                <a:noFill/>
              </a:ln>
              <a:solidFill>
                <a:schemeClr val="tx1"/>
              </a:solidFill>
              <a:effectLst/>
              <a:uLnTx/>
              <a:uFillTx/>
              <a:latin typeface="Calibri"/>
              <a:ea typeface="+mn-ea"/>
              <a:cs typeface="+mn-cs"/>
            </a:endParaRPr>
          </a:p>
        </p:txBody>
      </p:sp>
      <p:sp>
        <p:nvSpPr>
          <p:cNvPr id="8" name="Flowchart: Alternate Process 7">
            <a:extLst>
              <a:ext uri="{FF2B5EF4-FFF2-40B4-BE49-F238E27FC236}">
                <a16:creationId xmlns:a16="http://schemas.microsoft.com/office/drawing/2014/main" id="{CB3A67A9-4C82-5EE2-F896-354E854717F6}"/>
              </a:ext>
            </a:extLst>
          </p:cNvPr>
          <p:cNvSpPr/>
          <p:nvPr/>
        </p:nvSpPr>
        <p:spPr>
          <a:xfrm>
            <a:off x="3281531" y="3831384"/>
            <a:ext cx="2733712" cy="2922556"/>
          </a:xfrm>
          <a:prstGeom prst="flowChartAlternateProcess">
            <a:avLst/>
          </a:prstGeom>
          <a:solidFill>
            <a:srgbClr val="9BD5EF"/>
          </a:solidFill>
          <a:ln>
            <a:solidFill>
              <a:srgbClr val="9BD5EF"/>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BE" sz="1600" b="1" i="0" u="none" strike="noStrike" kern="1200" cap="none" spc="0" normalizeH="0" baseline="0" noProof="0">
                <a:ln>
                  <a:noFill/>
                </a:ln>
                <a:solidFill>
                  <a:schemeClr val="tx1"/>
                </a:solidFill>
                <a:effectLst/>
                <a:uLnTx/>
                <a:uFillTx/>
                <a:latin typeface="Calibri"/>
                <a:ea typeface="Calibri"/>
                <a:cs typeface="Calibri"/>
              </a:rPr>
              <a:t>Een 50-jarige vrouw heeft problemen met hartkloppingen en een verhoogde bloeddruk. Zij geeft aan dat er conflicten zijn op het werk. Dit zorgt voor rusteloosheid en spanningen.</a:t>
            </a:r>
          </a:p>
        </p:txBody>
      </p:sp>
      <p:sp>
        <p:nvSpPr>
          <p:cNvPr id="9" name="Flowchart: Alternate Process 8">
            <a:extLst>
              <a:ext uri="{FF2B5EF4-FFF2-40B4-BE49-F238E27FC236}">
                <a16:creationId xmlns:a16="http://schemas.microsoft.com/office/drawing/2014/main" id="{C110FB9C-6921-E4FD-80CC-AD50D995C99C}"/>
              </a:ext>
            </a:extLst>
          </p:cNvPr>
          <p:cNvSpPr/>
          <p:nvPr/>
        </p:nvSpPr>
        <p:spPr>
          <a:xfrm>
            <a:off x="5712143" y="655728"/>
            <a:ext cx="2766842" cy="3670459"/>
          </a:xfrm>
          <a:prstGeom prst="flowChartAlternateProcess">
            <a:avLst/>
          </a:prstGeom>
          <a:solidFill>
            <a:srgbClr val="9BD5EF"/>
          </a:solidFill>
          <a:ln>
            <a:solidFill>
              <a:srgbClr val="9BD5EF"/>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BE" sz="1600" b="1" i="0" u="none" strike="noStrike" kern="1200" cap="none" spc="0" normalizeH="0" baseline="0" noProof="0">
                <a:ln>
                  <a:noFill/>
                </a:ln>
                <a:solidFill>
                  <a:schemeClr val="tx1"/>
                </a:solidFill>
                <a:effectLst/>
                <a:uLnTx/>
                <a:uFillTx/>
                <a:latin typeface="Calibri"/>
                <a:ea typeface="Calibri"/>
                <a:cs typeface="Calibri"/>
              </a:rPr>
              <a:t>Een 60-jarige man heeft een bloedonderzoek ondergaan. Uit de levertesten blijkt dat zijn leverwaarden sterk gestoord zijn. Bij navraag blijkt dat hij regelmatig alcohol drinkt. Dit komt voort omdat hij moeite heeft om in te pikken bij de vele veranderingen op het werk, alsook is er een zware zorg voor zijn 90-jarige moeder.</a:t>
            </a:r>
          </a:p>
        </p:txBody>
      </p:sp>
      <p:sp>
        <p:nvSpPr>
          <p:cNvPr id="10" name="Flowchart: Alternate Process 9">
            <a:extLst>
              <a:ext uri="{FF2B5EF4-FFF2-40B4-BE49-F238E27FC236}">
                <a16:creationId xmlns:a16="http://schemas.microsoft.com/office/drawing/2014/main" id="{EFB882FA-C8CD-767B-8230-77B9D361CFE2}"/>
              </a:ext>
            </a:extLst>
          </p:cNvPr>
          <p:cNvSpPr/>
          <p:nvPr/>
        </p:nvSpPr>
        <p:spPr>
          <a:xfrm>
            <a:off x="8142104" y="3259884"/>
            <a:ext cx="2766842" cy="3494056"/>
          </a:xfrm>
          <a:prstGeom prst="flowChartAlternateProcess">
            <a:avLst/>
          </a:prstGeom>
          <a:solidFill>
            <a:srgbClr val="9BD5EF"/>
          </a:solidFill>
          <a:ln>
            <a:solidFill>
              <a:srgbClr val="9BD5EF"/>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BE" sz="1600" b="1" i="0" u="none" strike="noStrike" kern="1200" cap="none" spc="0" normalizeH="0" baseline="0" noProof="0">
                <a:ln>
                  <a:noFill/>
                </a:ln>
                <a:solidFill>
                  <a:schemeClr val="tx1"/>
                </a:solidFill>
                <a:effectLst/>
                <a:uLnTx/>
                <a:uFillTx/>
                <a:latin typeface="Calibri"/>
                <a:ea typeface="Calibri"/>
                <a:cs typeface="Calibri"/>
              </a:rPr>
              <a:t>Een 38-jarige vrouw komt met symptomen van rugpijn en vermoeidheid. Ze werkt </a:t>
            </a:r>
            <a:r>
              <a:rPr kumimoji="0" lang="nl-BE" sz="1600" b="1" i="0" u="sng" strike="noStrike" kern="1200" cap="none" spc="0" normalizeH="0" baseline="0" noProof="0">
                <a:ln>
                  <a:noFill/>
                </a:ln>
                <a:solidFill>
                  <a:schemeClr val="tx1"/>
                </a:solidFill>
                <a:effectLst/>
                <a:uLnTx/>
                <a:uFillTx/>
                <a:latin typeface="Calibri"/>
                <a:ea typeface="Calibri"/>
                <a:cs typeface="Calibri"/>
              </a:rPr>
              <a:t>deeltijds</a:t>
            </a:r>
            <a:r>
              <a:rPr kumimoji="0" lang="nl-BE" sz="1600" b="1" i="0" u="none" strike="noStrike" kern="1200" cap="none" spc="0" normalizeH="0" baseline="0" noProof="0">
                <a:ln>
                  <a:noFill/>
                </a:ln>
                <a:solidFill>
                  <a:schemeClr val="tx1"/>
                </a:solidFill>
                <a:effectLst/>
                <a:uLnTx/>
                <a:uFillTx/>
                <a:latin typeface="Calibri"/>
                <a:ea typeface="Calibri"/>
                <a:cs typeface="Calibri"/>
              </a:rPr>
              <a:t> en zorgt daarnaast voor haar twee jonge kinderen. De combinatie van werk en zorgtaken zorgt voor een constante fysieke en mentale belasting.</a:t>
            </a:r>
            <a:endParaRPr kumimoji="0" lang="nl-BE" sz="1800" b="0" i="0" u="none" strike="noStrike" kern="1200" cap="none" spc="0" normalizeH="0" baseline="0" noProof="0">
              <a:ln>
                <a:noFill/>
              </a:ln>
              <a:solidFill>
                <a:schemeClr val="tx1"/>
              </a:solidFill>
              <a:effectLst/>
              <a:uLnTx/>
              <a:uFillTx/>
              <a:latin typeface="Calibri"/>
              <a:ea typeface="+mn-ea"/>
              <a:cs typeface="+mn-cs"/>
            </a:endParaRPr>
          </a:p>
        </p:txBody>
      </p:sp>
      <p:sp>
        <p:nvSpPr>
          <p:cNvPr id="11" name="Flowchart: Alternate Process 10">
            <a:extLst>
              <a:ext uri="{FF2B5EF4-FFF2-40B4-BE49-F238E27FC236}">
                <a16:creationId xmlns:a16="http://schemas.microsoft.com/office/drawing/2014/main" id="{6359524C-B7ED-4810-CEE5-5539CB43912E}"/>
              </a:ext>
            </a:extLst>
          </p:cNvPr>
          <p:cNvSpPr/>
          <p:nvPr/>
        </p:nvSpPr>
        <p:spPr>
          <a:xfrm>
            <a:off x="9458479" y="605779"/>
            <a:ext cx="2294734" cy="2963970"/>
          </a:xfrm>
          <a:prstGeom prst="flowChartAlternateProcess">
            <a:avLst/>
          </a:prstGeom>
          <a:solidFill>
            <a:srgbClr val="9BD5EF"/>
          </a:solidFill>
          <a:ln>
            <a:solidFill>
              <a:srgbClr val="9BD5EF"/>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BE" sz="1600" b="1" i="0" u="none" strike="noStrike" kern="1200" cap="none" spc="0" normalizeH="0" baseline="0" noProof="0">
                <a:ln>
                  <a:noFill/>
                </a:ln>
                <a:solidFill>
                  <a:schemeClr val="tx1"/>
                </a:solidFill>
                <a:effectLst/>
                <a:uLnTx/>
                <a:uFillTx/>
                <a:latin typeface="Calibri"/>
                <a:ea typeface="Calibri"/>
                <a:cs typeface="Calibri"/>
              </a:rPr>
              <a:t>Een 50-jarige man komt met symptomen van depressie en een laag zelfbeeld. Hij is recentelijk met een </a:t>
            </a:r>
            <a:r>
              <a:rPr kumimoji="0" lang="nl-BE" sz="1600" b="1" i="0" u="sng" strike="noStrike" kern="1200" cap="none" spc="0" normalizeH="0" baseline="0" noProof="0">
                <a:ln>
                  <a:noFill/>
                </a:ln>
                <a:solidFill>
                  <a:schemeClr val="tx1"/>
                </a:solidFill>
                <a:effectLst/>
                <a:uLnTx/>
                <a:uFillTx/>
                <a:latin typeface="Calibri"/>
                <a:ea typeface="Calibri"/>
                <a:cs typeface="Calibri"/>
              </a:rPr>
              <a:t>burn-out </a:t>
            </a:r>
            <a:r>
              <a:rPr kumimoji="0" lang="nl-BE" sz="1600" b="1" i="0" u="none" strike="noStrike" kern="1200" cap="none" spc="0" normalizeH="0" baseline="0" noProof="0">
                <a:ln>
                  <a:noFill/>
                </a:ln>
                <a:solidFill>
                  <a:schemeClr val="tx1"/>
                </a:solidFill>
                <a:effectLst/>
                <a:uLnTx/>
                <a:uFillTx/>
                <a:latin typeface="Calibri"/>
                <a:ea typeface="Calibri"/>
                <a:cs typeface="Calibri"/>
              </a:rPr>
              <a:t>thuis komen te zitten en voelt zich beschaamd en gestigmatiseerd door zijn omgeving.</a:t>
            </a:r>
            <a:endParaRPr kumimoji="0" lang="nl-BE" sz="1800" b="0" i="0" u="none" strike="noStrike" kern="1200" cap="none" spc="0" normalizeH="0" baseline="0" noProof="0">
              <a:ln>
                <a:noFill/>
              </a:ln>
              <a:solidFill>
                <a:schemeClr val="tx1"/>
              </a:solidFill>
              <a:effectLst/>
              <a:uLnTx/>
              <a:uFillTx/>
              <a:latin typeface="Calibri"/>
              <a:ea typeface="+mn-ea"/>
              <a:cs typeface="+mn-cs"/>
            </a:endParaRPr>
          </a:p>
        </p:txBody>
      </p:sp>
      <p:sp>
        <p:nvSpPr>
          <p:cNvPr id="3" name="Rechthoek 2">
            <a:extLst>
              <a:ext uri="{FF2B5EF4-FFF2-40B4-BE49-F238E27FC236}">
                <a16:creationId xmlns:a16="http://schemas.microsoft.com/office/drawing/2014/main" id="{340357A8-41C3-91F6-4DA2-D6A47A54BD47}"/>
              </a:ext>
            </a:extLst>
          </p:cNvPr>
          <p:cNvSpPr>
            <a:spLocks noGrp="1" noRot="1" noMove="1" noResize="1" noEditPoints="1" noAdjustHandles="1" noChangeArrowheads="1" noChangeShapeType="1"/>
          </p:cNvSpPr>
          <p:nvPr/>
        </p:nvSpPr>
        <p:spPr>
          <a:xfrm>
            <a:off x="72736" y="5770740"/>
            <a:ext cx="2192482" cy="987136"/>
          </a:xfrm>
          <a:prstGeom prst="rect">
            <a:avLst/>
          </a:prstGeom>
          <a:solidFill>
            <a:schemeClr val="bg1"/>
          </a:solidFill>
          <a:ln>
            <a:solidFill>
              <a:schemeClr val="bg1"/>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BE" sz="1800" b="0" i="0" u="none" strike="noStrike" kern="1200" cap="none" spc="0" normalizeH="0" baseline="0" noProof="0">
              <a:ln>
                <a:noFill/>
              </a:ln>
              <a:solidFill>
                <a:srgbClr val="FFFFFF"/>
              </a:solidFill>
              <a:effectLst/>
              <a:uLnTx/>
              <a:uFillTx/>
              <a:latin typeface="Calibri"/>
              <a:ea typeface="+mn-ea"/>
              <a:cs typeface="+mn-cs"/>
            </a:endParaRPr>
          </a:p>
        </p:txBody>
      </p:sp>
    </p:spTree>
    <p:extLst>
      <p:ext uri="{BB962C8B-B14F-4D97-AF65-F5344CB8AC3E}">
        <p14:creationId xmlns:p14="http://schemas.microsoft.com/office/powerpoint/2010/main" val="281345607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03F65D-8B45-18AC-9027-5407AA1D3E21}"/>
            </a:ext>
          </a:extLst>
        </p:cNvPr>
        <p:cNvGrpSpPr/>
        <p:nvPr/>
      </p:nvGrpSpPr>
      <p:grpSpPr>
        <a:xfrm>
          <a:off x="0" y="0"/>
          <a:ext cx="0" cy="0"/>
          <a:chOff x="0" y="0"/>
          <a:chExt cx="0" cy="0"/>
        </a:xfrm>
      </p:grpSpPr>
      <p:sp>
        <p:nvSpPr>
          <p:cNvPr id="11" name="Flowchart: Alternate Process 10">
            <a:extLst>
              <a:ext uri="{FF2B5EF4-FFF2-40B4-BE49-F238E27FC236}">
                <a16:creationId xmlns:a16="http://schemas.microsoft.com/office/drawing/2014/main" id="{EFA48DAA-37A1-2806-2E8E-A9119E1E252B}"/>
              </a:ext>
            </a:extLst>
          </p:cNvPr>
          <p:cNvSpPr/>
          <p:nvPr/>
        </p:nvSpPr>
        <p:spPr>
          <a:xfrm>
            <a:off x="9385760" y="104060"/>
            <a:ext cx="2579205" cy="3288949"/>
          </a:xfrm>
          <a:prstGeom prst="flowChartAlternateProcess">
            <a:avLst/>
          </a:prstGeom>
          <a:solidFill>
            <a:srgbClr val="9BD5EF"/>
          </a:solidFill>
          <a:ln>
            <a:solidFill>
              <a:srgbClr val="9BD5EF"/>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BE" sz="1600" b="1" i="0" u="none" strike="noStrike" kern="1200" cap="none" spc="0" normalizeH="0" baseline="0" noProof="0">
                <a:ln>
                  <a:noFill/>
                </a:ln>
                <a:solidFill>
                  <a:schemeClr val="tx1"/>
                </a:solidFill>
                <a:effectLst/>
                <a:uLnTx/>
                <a:uFillTx/>
                <a:latin typeface="Calibri"/>
                <a:ea typeface="Calibri"/>
                <a:cs typeface="Calibri"/>
              </a:rPr>
              <a:t>Een 45-jarige vrouw meldt zich aan bij een psycholoog met gevoelens van schaamte en schuld. Ze is al enkele maanden </a:t>
            </a:r>
            <a:r>
              <a:rPr kumimoji="0" lang="nl-BE" sz="1600" b="1" i="0" u="sng" strike="noStrike" kern="1200" cap="none" spc="0" normalizeH="0" baseline="0" noProof="0">
                <a:ln>
                  <a:noFill/>
                </a:ln>
                <a:solidFill>
                  <a:schemeClr val="tx1"/>
                </a:solidFill>
                <a:effectLst/>
                <a:uLnTx/>
                <a:uFillTx/>
                <a:latin typeface="Calibri"/>
                <a:ea typeface="Calibri"/>
                <a:cs typeface="Calibri"/>
              </a:rPr>
              <a:t>arbeidsongeschikt</a:t>
            </a:r>
            <a:r>
              <a:rPr kumimoji="0" lang="nl-BE" sz="1600" b="1" i="0" u="none" strike="noStrike" kern="1200" cap="none" spc="0" normalizeH="0" baseline="0" noProof="0">
                <a:ln>
                  <a:noFill/>
                </a:ln>
                <a:solidFill>
                  <a:schemeClr val="tx1"/>
                </a:solidFill>
                <a:effectLst/>
                <a:uLnTx/>
                <a:uFillTx/>
                <a:latin typeface="Calibri"/>
                <a:ea typeface="Calibri"/>
                <a:cs typeface="Calibri"/>
              </a:rPr>
              <a:t> vanwege een burn-out en voelt zich veroordeeld door haar collega's en vrienden.</a:t>
            </a:r>
            <a:endParaRPr kumimoji="0" lang="nl-BE" sz="1800" b="0" i="0" u="none" strike="noStrike" kern="1200" cap="none" spc="0" normalizeH="0" baseline="0" noProof="0">
              <a:ln>
                <a:noFill/>
              </a:ln>
              <a:solidFill>
                <a:schemeClr val="tx1"/>
              </a:solidFill>
              <a:effectLst/>
              <a:uLnTx/>
              <a:uFillTx/>
              <a:latin typeface="Calibri"/>
              <a:ea typeface="+mn-ea"/>
              <a:cs typeface="+mn-cs"/>
            </a:endParaRPr>
          </a:p>
        </p:txBody>
      </p:sp>
      <p:sp>
        <p:nvSpPr>
          <p:cNvPr id="2" name="Slide Number Placeholder 1">
            <a:extLst>
              <a:ext uri="{FF2B5EF4-FFF2-40B4-BE49-F238E27FC236}">
                <a16:creationId xmlns:a16="http://schemas.microsoft.com/office/drawing/2014/main" id="{F7D21F97-4A07-7C90-E880-22EBA2E77F01}"/>
              </a:ext>
            </a:extLst>
          </p:cNvPr>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FCF0D27-783A-4A41-A067-B898C8DC56C7}" type="slidenum">
              <a:rPr kumimoji="0" lang="nl-BE" sz="1200" b="0" i="0" u="none" strike="noStrike" kern="1200" cap="none" spc="0" normalizeH="0" baseline="0" noProof="0" smtClean="0">
                <a:ln>
                  <a:noFill/>
                </a:ln>
                <a:solidFill>
                  <a:srgbClr val="1E699D">
                    <a:lumMod val="50000"/>
                    <a:lumOff val="50000"/>
                  </a:srgb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17</a:t>
            </a:fld>
            <a:endParaRPr kumimoji="0" lang="nl-BE" sz="1200" b="0" i="0" u="none" strike="noStrike" kern="1200" cap="none" spc="0" normalizeH="0" baseline="0" noProof="0">
              <a:ln>
                <a:noFill/>
              </a:ln>
              <a:solidFill>
                <a:srgbClr val="1E699D">
                  <a:lumMod val="50000"/>
                  <a:lumOff val="50000"/>
                </a:srgbClr>
              </a:solidFill>
              <a:effectLst/>
              <a:uLnTx/>
              <a:uFillTx/>
              <a:latin typeface="Calibri"/>
              <a:ea typeface="+mn-ea"/>
              <a:cs typeface="+mn-cs"/>
            </a:endParaRPr>
          </a:p>
        </p:txBody>
      </p:sp>
      <p:sp>
        <p:nvSpPr>
          <p:cNvPr id="4" name="Titre 1">
            <a:extLst>
              <a:ext uri="{FF2B5EF4-FFF2-40B4-BE49-F238E27FC236}">
                <a16:creationId xmlns:a16="http://schemas.microsoft.com/office/drawing/2014/main" id="{B9426497-E324-8A9B-5282-C43A38650A1C}"/>
              </a:ext>
            </a:extLst>
          </p:cNvPr>
          <p:cNvSpPr txBox="1">
            <a:spLocks/>
          </p:cNvSpPr>
          <p:nvPr/>
        </p:nvSpPr>
        <p:spPr>
          <a:xfrm>
            <a:off x="396373" y="240911"/>
            <a:ext cx="9248668" cy="610235"/>
          </a:xfrm>
          <a:prstGeom prst="rect">
            <a:avLst/>
          </a:prstGeom>
        </p:spPr>
        <p:txBody>
          <a:bodyPr lIns="91440" tIns="45720" rIns="91440" bIns="45720" anchor="t">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nl-BE" sz="2800" b="0" i="0" u="none" strike="noStrike" kern="1200" cap="none" spc="0" normalizeH="0" baseline="0" noProof="0">
                <a:ln>
                  <a:noFill/>
                </a:ln>
                <a:solidFill>
                  <a:srgbClr val="1E699D"/>
                </a:solidFill>
                <a:effectLst/>
                <a:uLnTx/>
                <a:uFillTx/>
                <a:latin typeface="Futura Medium"/>
                <a:ea typeface="+mj-ea"/>
                <a:cs typeface="+mj-cs"/>
              </a:rPr>
              <a:t>6. Voorbeelden: personen bij de huisarts en ELP</a:t>
            </a:r>
          </a:p>
        </p:txBody>
      </p:sp>
      <p:sp>
        <p:nvSpPr>
          <p:cNvPr id="7" name="Flowchart: Alternate Process 6">
            <a:extLst>
              <a:ext uri="{FF2B5EF4-FFF2-40B4-BE49-F238E27FC236}">
                <a16:creationId xmlns:a16="http://schemas.microsoft.com/office/drawing/2014/main" id="{0984DE9D-EB41-BA55-D2CF-2F42A52BAD8C}"/>
              </a:ext>
            </a:extLst>
          </p:cNvPr>
          <p:cNvSpPr/>
          <p:nvPr/>
        </p:nvSpPr>
        <p:spPr>
          <a:xfrm>
            <a:off x="227035" y="947589"/>
            <a:ext cx="3172690" cy="3477490"/>
          </a:xfrm>
          <a:prstGeom prst="flowChartAlternateProcess">
            <a:avLst/>
          </a:prstGeom>
          <a:solidFill>
            <a:srgbClr val="9BD5EF"/>
          </a:solidFill>
          <a:ln>
            <a:solidFill>
              <a:srgbClr val="9BD5EF"/>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BE" sz="1600" b="1" i="0" u="none" strike="noStrike" kern="1200" cap="none" spc="0" normalizeH="0" baseline="0" noProof="0">
                <a:ln>
                  <a:noFill/>
                </a:ln>
                <a:solidFill>
                  <a:schemeClr val="tx1"/>
                </a:solidFill>
                <a:effectLst/>
                <a:uLnTx/>
                <a:uFillTx/>
                <a:latin typeface="Calibri"/>
                <a:ea typeface="Calibri"/>
                <a:cs typeface="Calibri"/>
              </a:rPr>
              <a:t>Een 30-jarige vrouw meldt zich aan bij een psycholoog met symptomen van angst en depressie. Ze werkt in een </a:t>
            </a:r>
            <a:r>
              <a:rPr kumimoji="0" lang="nl-BE" sz="1600" b="1" i="0" u="sng" strike="noStrike" kern="1200" cap="none" spc="0" normalizeH="0" baseline="0" noProof="0">
                <a:ln>
                  <a:noFill/>
                </a:ln>
                <a:solidFill>
                  <a:schemeClr val="tx1"/>
                </a:solidFill>
                <a:effectLst/>
                <a:uLnTx/>
                <a:uFillTx/>
                <a:latin typeface="Calibri"/>
                <a:ea typeface="Calibri"/>
                <a:cs typeface="Calibri"/>
              </a:rPr>
              <a:t>snelgroeiend technologiebedrijf</a:t>
            </a:r>
            <a:r>
              <a:rPr kumimoji="0" lang="nl-BE" sz="1600" b="1" i="0" u="none" strike="noStrike" kern="1200" cap="none" spc="0" normalizeH="0" baseline="0" noProof="0">
                <a:ln>
                  <a:noFill/>
                </a:ln>
                <a:solidFill>
                  <a:schemeClr val="tx1"/>
                </a:solidFill>
                <a:effectLst/>
                <a:uLnTx/>
                <a:uFillTx/>
                <a:latin typeface="Calibri"/>
                <a:ea typeface="Calibri"/>
                <a:cs typeface="Calibri"/>
              </a:rPr>
              <a:t> waar de eisen voortdurend toenemen. Ze voelt zich overweldigd door de werkdruk en de constante veranderingen in haar werkomgeving.</a:t>
            </a:r>
            <a:endParaRPr kumimoji="0" lang="nl-BE" sz="1800" b="0" i="0" u="none" strike="noStrike" kern="1200" cap="none" spc="0" normalizeH="0" baseline="0" noProof="0">
              <a:ln>
                <a:noFill/>
              </a:ln>
              <a:solidFill>
                <a:schemeClr val="tx1"/>
              </a:solidFill>
              <a:effectLst/>
              <a:uLnTx/>
              <a:uFillTx/>
              <a:latin typeface="Calibri"/>
              <a:ea typeface="+mn-ea"/>
              <a:cs typeface="+mn-cs"/>
            </a:endParaRPr>
          </a:p>
        </p:txBody>
      </p:sp>
      <p:sp>
        <p:nvSpPr>
          <p:cNvPr id="8" name="Flowchart: Alternate Process 7">
            <a:extLst>
              <a:ext uri="{FF2B5EF4-FFF2-40B4-BE49-F238E27FC236}">
                <a16:creationId xmlns:a16="http://schemas.microsoft.com/office/drawing/2014/main" id="{DC2CC0F2-1E8E-3DAF-2422-1724776EF9D5}"/>
              </a:ext>
            </a:extLst>
          </p:cNvPr>
          <p:cNvSpPr/>
          <p:nvPr/>
        </p:nvSpPr>
        <p:spPr>
          <a:xfrm>
            <a:off x="2927003" y="3795178"/>
            <a:ext cx="2733712" cy="2922556"/>
          </a:xfrm>
          <a:prstGeom prst="flowChartAlternateProcess">
            <a:avLst/>
          </a:prstGeom>
          <a:solidFill>
            <a:srgbClr val="9BD5EF"/>
          </a:solidFill>
          <a:ln>
            <a:solidFill>
              <a:srgbClr val="9BD5EF"/>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BE" sz="1600" b="1" i="0" u="none" strike="noStrike" kern="1200" cap="none" spc="0" normalizeH="0" baseline="0" noProof="0">
                <a:ln>
                  <a:noFill/>
                </a:ln>
                <a:solidFill>
                  <a:schemeClr val="tx1"/>
                </a:solidFill>
                <a:effectLst/>
                <a:uLnTx/>
                <a:uFillTx/>
                <a:latin typeface="Calibri"/>
                <a:ea typeface="Calibri"/>
                <a:cs typeface="Calibri"/>
              </a:rPr>
              <a:t>Een 28-jarige vrouw zoekt hulp bij een psycholoog omdat ze zich uitgeput en opgebrand voelt. Haar werk vereist dat ze </a:t>
            </a:r>
            <a:r>
              <a:rPr kumimoji="0" lang="nl-BE" sz="1600" b="1" i="0" u="sng" strike="noStrike" kern="1200" cap="none" spc="0" normalizeH="0" baseline="0" noProof="0">
                <a:ln>
                  <a:noFill/>
                </a:ln>
                <a:solidFill>
                  <a:schemeClr val="tx1"/>
                </a:solidFill>
                <a:effectLst/>
                <a:uLnTx/>
                <a:uFillTx/>
                <a:latin typeface="Calibri"/>
                <a:ea typeface="Calibri"/>
                <a:cs typeface="Calibri"/>
              </a:rPr>
              <a:t>deelneemt aan meerdere WhatsApp-groepen en constant reageert </a:t>
            </a:r>
            <a:r>
              <a:rPr kumimoji="0" lang="nl-BE" sz="1600" b="1" i="0" u="none" strike="noStrike" kern="1200" cap="none" spc="0" normalizeH="0" baseline="0" noProof="0">
                <a:ln>
                  <a:noFill/>
                </a:ln>
                <a:solidFill>
                  <a:schemeClr val="tx1"/>
                </a:solidFill>
                <a:effectLst/>
                <a:uLnTx/>
                <a:uFillTx/>
                <a:latin typeface="Calibri"/>
                <a:ea typeface="Calibri"/>
                <a:cs typeface="Calibri"/>
              </a:rPr>
              <a:t>op berichten, wat haar het gevoel geeft dat ze nooit echt vrij is.</a:t>
            </a:r>
            <a:endParaRPr kumimoji="0" lang="nl-BE" sz="1800" b="0" i="0" u="none" strike="noStrike" kern="1200" cap="none" spc="0" normalizeH="0" baseline="0" noProof="0">
              <a:ln>
                <a:noFill/>
              </a:ln>
              <a:solidFill>
                <a:schemeClr val="tx1"/>
              </a:solidFill>
              <a:effectLst/>
              <a:uLnTx/>
              <a:uFillTx/>
              <a:latin typeface="Calibri"/>
              <a:ea typeface="+mn-ea"/>
              <a:cs typeface="+mn-cs"/>
            </a:endParaRPr>
          </a:p>
        </p:txBody>
      </p:sp>
      <p:sp>
        <p:nvSpPr>
          <p:cNvPr id="9" name="Flowchart: Alternate Process 8">
            <a:extLst>
              <a:ext uri="{FF2B5EF4-FFF2-40B4-BE49-F238E27FC236}">
                <a16:creationId xmlns:a16="http://schemas.microsoft.com/office/drawing/2014/main" id="{985E4714-9D6D-89C0-7358-EF565FEBEFFA}"/>
              </a:ext>
            </a:extLst>
          </p:cNvPr>
          <p:cNvSpPr/>
          <p:nvPr/>
        </p:nvSpPr>
        <p:spPr>
          <a:xfrm>
            <a:off x="5230916" y="947589"/>
            <a:ext cx="2700582" cy="3162752"/>
          </a:xfrm>
          <a:prstGeom prst="flowChartAlternateProcess">
            <a:avLst/>
          </a:prstGeom>
          <a:solidFill>
            <a:srgbClr val="9BD5EF"/>
          </a:solidFill>
          <a:ln>
            <a:solidFill>
              <a:srgbClr val="9BD5EF"/>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BE" sz="1600" b="1" i="0" u="none" strike="noStrike" kern="1200" cap="none" spc="0" normalizeH="0" baseline="0" noProof="0">
                <a:ln>
                  <a:noFill/>
                </a:ln>
                <a:solidFill>
                  <a:schemeClr val="tx1"/>
                </a:solidFill>
                <a:effectLst/>
                <a:uLnTx/>
                <a:uFillTx/>
                <a:latin typeface="Calibri"/>
                <a:ea typeface="Calibri"/>
                <a:cs typeface="Calibri"/>
              </a:rPr>
              <a:t>Een 40-jarige man meldt zich aan bij een psycholoog met gevoelens van hopeloosheid en frustratie. Hij heeft het gevoel dat hij </a:t>
            </a:r>
            <a:r>
              <a:rPr kumimoji="0" lang="nl-BE" sz="1600" b="1" i="0" u="sng" strike="noStrike" kern="1200" cap="none" spc="0" normalizeH="0" baseline="0" noProof="0">
                <a:ln>
                  <a:noFill/>
                </a:ln>
                <a:solidFill>
                  <a:schemeClr val="tx1"/>
                </a:solidFill>
                <a:effectLst/>
                <a:uLnTx/>
                <a:uFillTx/>
                <a:latin typeface="Calibri"/>
                <a:ea typeface="Calibri"/>
                <a:cs typeface="Calibri"/>
              </a:rPr>
              <a:t>vastzit in zijn huidige baan</a:t>
            </a:r>
            <a:r>
              <a:rPr kumimoji="0" lang="nl-BE" sz="1600" b="1" i="0" u="none" strike="noStrike" kern="1200" cap="none" spc="0" normalizeH="0" baseline="0" noProof="0">
                <a:ln>
                  <a:noFill/>
                </a:ln>
                <a:solidFill>
                  <a:schemeClr val="tx1"/>
                </a:solidFill>
                <a:effectLst/>
                <a:uLnTx/>
                <a:uFillTx/>
                <a:latin typeface="Calibri"/>
                <a:ea typeface="Calibri"/>
                <a:cs typeface="Calibri"/>
              </a:rPr>
              <a:t> en geen mogelijkheden heeft om te groeien of te veranderen vanwege de beperkte middelen en kansen.</a:t>
            </a:r>
            <a:endParaRPr kumimoji="0" lang="nl-BE" sz="1800" b="0" i="0" u="none" strike="noStrike" kern="1200" cap="none" spc="0" normalizeH="0" baseline="0" noProof="0">
              <a:ln>
                <a:noFill/>
              </a:ln>
              <a:solidFill>
                <a:schemeClr val="tx1"/>
              </a:solidFill>
              <a:effectLst/>
              <a:uLnTx/>
              <a:uFillTx/>
              <a:latin typeface="Calibri"/>
              <a:ea typeface="+mn-ea"/>
              <a:cs typeface="+mn-cs"/>
            </a:endParaRPr>
          </a:p>
        </p:txBody>
      </p:sp>
      <p:sp>
        <p:nvSpPr>
          <p:cNvPr id="10" name="Flowchart: Alternate Process 9">
            <a:extLst>
              <a:ext uri="{FF2B5EF4-FFF2-40B4-BE49-F238E27FC236}">
                <a16:creationId xmlns:a16="http://schemas.microsoft.com/office/drawing/2014/main" id="{4E1A4769-793B-CE98-3462-60C0612FAD05}"/>
              </a:ext>
            </a:extLst>
          </p:cNvPr>
          <p:cNvSpPr/>
          <p:nvPr/>
        </p:nvSpPr>
        <p:spPr>
          <a:xfrm>
            <a:off x="7519210" y="3291626"/>
            <a:ext cx="3491574" cy="3426108"/>
          </a:xfrm>
          <a:prstGeom prst="flowChartAlternateProcess">
            <a:avLst/>
          </a:prstGeom>
          <a:solidFill>
            <a:srgbClr val="9BD5EF"/>
          </a:solidFill>
          <a:ln>
            <a:solidFill>
              <a:srgbClr val="9BD5EF"/>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BE" sz="1600" b="1" i="0" u="none" strike="noStrike" kern="1200" cap="none" spc="0" normalizeH="0" baseline="0" noProof="0">
                <a:ln>
                  <a:noFill/>
                </a:ln>
                <a:solidFill>
                  <a:schemeClr val="tx1"/>
                </a:solidFill>
                <a:effectLst/>
                <a:uLnTx/>
                <a:uFillTx/>
                <a:latin typeface="Calibri"/>
                <a:ea typeface="Calibri"/>
                <a:cs typeface="Calibri"/>
              </a:rPr>
              <a:t>Een 27-jarige man zoekt psychologische hulp wegens aanhoudende vermoeidheid en stress. Op zijn werk voelt hij hoge druk door de verantwoordelijkheid over financiële dossiers, wat leidt tot herhaald controleren van zijn werk. Hoewel deze obsessief-compulsieve klachten zich eerst vooral in zijn privéleven uiten, beïnvloeden ze nu ook zijn functioneren op het werk en leiden ze tot spanningen met zijn leidinggevende.</a:t>
            </a:r>
          </a:p>
        </p:txBody>
      </p:sp>
      <p:sp>
        <p:nvSpPr>
          <p:cNvPr id="3" name="Rechthoek 2">
            <a:extLst>
              <a:ext uri="{FF2B5EF4-FFF2-40B4-BE49-F238E27FC236}">
                <a16:creationId xmlns:a16="http://schemas.microsoft.com/office/drawing/2014/main" id="{2C886993-3568-0D88-36AE-607AE122FC3A}"/>
              </a:ext>
            </a:extLst>
          </p:cNvPr>
          <p:cNvSpPr>
            <a:spLocks noGrp="1" noRot="1" noMove="1" noResize="1" noEditPoints="1" noAdjustHandles="1" noChangeArrowheads="1" noChangeShapeType="1"/>
          </p:cNvSpPr>
          <p:nvPr/>
        </p:nvSpPr>
        <p:spPr>
          <a:xfrm>
            <a:off x="72736" y="5770740"/>
            <a:ext cx="2192482" cy="987136"/>
          </a:xfrm>
          <a:prstGeom prst="rect">
            <a:avLst/>
          </a:prstGeom>
          <a:solidFill>
            <a:schemeClr val="bg1"/>
          </a:solidFill>
          <a:ln>
            <a:solidFill>
              <a:schemeClr val="bg1"/>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BE" sz="1800" b="0" i="0" u="none" strike="noStrike" kern="1200" cap="none" spc="0" normalizeH="0" baseline="0" noProof="0">
              <a:ln>
                <a:noFill/>
              </a:ln>
              <a:solidFill>
                <a:srgbClr val="FFFFFF"/>
              </a:solidFill>
              <a:effectLst/>
              <a:uLnTx/>
              <a:uFillTx/>
              <a:latin typeface="Calibri"/>
              <a:ea typeface="+mn-ea"/>
              <a:cs typeface="+mn-cs"/>
            </a:endParaRPr>
          </a:p>
        </p:txBody>
      </p:sp>
    </p:spTree>
    <p:extLst>
      <p:ext uri="{BB962C8B-B14F-4D97-AF65-F5344CB8AC3E}">
        <p14:creationId xmlns:p14="http://schemas.microsoft.com/office/powerpoint/2010/main" val="328169391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2">
            <a:extLst>
              <a:ext uri="{FF2B5EF4-FFF2-40B4-BE49-F238E27FC236}">
                <a16:creationId xmlns:a16="http://schemas.microsoft.com/office/drawing/2014/main" id="{A8E58889-1B31-1D6B-7E3F-9D30D2015F52}"/>
              </a:ext>
            </a:extLst>
          </p:cNvPr>
          <p:cNvSpPr>
            <a:spLocks noGrp="1"/>
          </p:cNvSpPr>
          <p:nvPr>
            <p:ph idx="1"/>
          </p:nvPr>
        </p:nvSpPr>
        <p:spPr/>
        <p:txBody>
          <a:bodyPr vert="horz" lIns="91440" tIns="45720" rIns="91440" bIns="45720" rtlCol="0" anchor="t">
            <a:noAutofit/>
          </a:bodyPr>
          <a:lstStyle/>
          <a:p>
            <a:pPr marL="0" indent="0">
              <a:buNone/>
            </a:pPr>
            <a:r>
              <a:rPr lang="nl-BE" sz="2000" noProof="0">
                <a:solidFill>
                  <a:schemeClr val="accent1"/>
                </a:solidFill>
                <a:highlight>
                  <a:srgbClr val="9BD5EF"/>
                </a:highlight>
                <a:latin typeface="Calibri" panose="020F0502020204030204" pitchFamily="34" charset="0"/>
                <a:cs typeface="Calibri" panose="020F0502020204030204" pitchFamily="34" charset="0"/>
              </a:rPr>
              <a:t>Vroegtijdige detectie en behandeling</a:t>
            </a:r>
            <a:r>
              <a:rPr lang="nl-BE" sz="2000" noProof="0">
                <a:solidFill>
                  <a:schemeClr val="accent1"/>
                </a:solidFill>
                <a:latin typeface="Calibri" panose="020F0502020204030204" pitchFamily="34" charset="0"/>
                <a:cs typeface="Calibri" panose="020F0502020204030204" pitchFamily="34" charset="0"/>
              </a:rPr>
              <a:t> op het gebied van zorg en werk zijn essentieel om ziekteverzuim/absenteïsme en langdurige arbeidsongeschiktheid te voorkomen. </a:t>
            </a:r>
          </a:p>
          <a:p>
            <a:pPr marL="0" indent="0">
              <a:buNone/>
            </a:pPr>
            <a:endParaRPr lang="nl-BE" sz="2000" noProof="0">
              <a:solidFill>
                <a:schemeClr val="accent1"/>
              </a:solidFill>
              <a:latin typeface="Calibri" panose="020F0502020204030204" pitchFamily="34" charset="0"/>
              <a:cs typeface="Calibri" panose="020F0502020204030204" pitchFamily="34" charset="0"/>
            </a:endParaRPr>
          </a:p>
          <a:p>
            <a:pPr marL="0" indent="0">
              <a:buNone/>
            </a:pPr>
            <a:r>
              <a:rPr lang="nl-BE" sz="2000" noProof="0">
                <a:solidFill>
                  <a:schemeClr val="accent1"/>
                </a:solidFill>
                <a:latin typeface="Calibri"/>
                <a:ea typeface="Calibri"/>
                <a:cs typeface="Calibri"/>
              </a:rPr>
              <a:t>Hoe langer personen in arbeidsongeschiktheid zijn, hoe moeilijker het voor hen wordt om weer aan de slag te gaan</a:t>
            </a:r>
            <a:r>
              <a:rPr lang="nl-BE" sz="2000" noProof="0">
                <a:latin typeface="Calibri"/>
                <a:ea typeface="Calibri"/>
                <a:cs typeface="Calibri"/>
              </a:rPr>
              <a:t>. </a:t>
            </a:r>
          </a:p>
        </p:txBody>
      </p:sp>
      <p:sp>
        <p:nvSpPr>
          <p:cNvPr id="2" name="Titre 1"/>
          <p:cNvSpPr>
            <a:spLocks noGrp="1"/>
          </p:cNvSpPr>
          <p:nvPr>
            <p:ph type="title"/>
          </p:nvPr>
        </p:nvSpPr>
        <p:spPr/>
        <p:txBody>
          <a:bodyPr>
            <a:normAutofit/>
          </a:bodyPr>
          <a:lstStyle/>
          <a:p>
            <a:r>
              <a:rPr lang="nl-BE" sz="2800" noProof="0">
                <a:solidFill>
                  <a:srgbClr val="1E699D"/>
                </a:solidFill>
                <a:latin typeface="Futura Medium"/>
              </a:rPr>
              <a:t>7. Belangrijke besluiten</a:t>
            </a:r>
            <a:endParaRPr lang="nl-BE" sz="2800" noProof="0"/>
          </a:p>
        </p:txBody>
      </p:sp>
      <p:sp>
        <p:nvSpPr>
          <p:cNvPr id="6" name="Espace réservé du numéro de diapositive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7C6CCC6-2BE5-4E42-96A4-D1E8E81A3D8E}" type="slidenum">
              <a:rPr kumimoji="0" lang="nl-BE" sz="1200" b="0" i="0" u="none" strike="noStrike" kern="1200" cap="none" spc="0" normalizeH="0" baseline="0" noProof="0" smtClean="0">
                <a:ln>
                  <a:noFill/>
                </a:ln>
                <a:solidFill>
                  <a:prstClr val="black">
                    <a:tint val="82000"/>
                  </a:prstClr>
                </a:solidFill>
                <a:effectLst/>
                <a:uLnTx/>
                <a:uFillTx/>
                <a:latin typeface="Aptos" panose="020B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nl-BE" sz="1200" b="0" i="0" u="none" strike="noStrike" kern="1200" cap="none" spc="0" normalizeH="0" baseline="0" noProof="0">
              <a:ln>
                <a:noFill/>
              </a:ln>
              <a:solidFill>
                <a:prstClr val="black">
                  <a:tint val="82000"/>
                </a:prstClr>
              </a:solidFill>
              <a:effectLst/>
              <a:uLnTx/>
              <a:uFillTx/>
              <a:latin typeface="Aptos" panose="020B0004020202020204"/>
              <a:ea typeface="+mn-ea"/>
              <a:cs typeface="+mn-cs"/>
            </a:endParaRPr>
          </a:p>
        </p:txBody>
      </p:sp>
      <p:pic>
        <p:nvPicPr>
          <p:cNvPr id="5" name="Image 4"/>
          <p:cNvPicPr>
            <a:picLocks noGrp="1" noRot="1" noChangeAspect="1" noMove="1" noResize="1" noEditPoints="1" noAdjustHandles="1" noChangeArrowheads="1" noChangeShapeType="1" noCrop="1"/>
          </p:cNvPicPr>
          <p:nvPr/>
        </p:nvPicPr>
        <p:blipFill>
          <a:blip r:embed="rId3"/>
          <a:srcRect b="19618"/>
          <a:stretch/>
        </p:blipFill>
        <p:spPr>
          <a:xfrm>
            <a:off x="3160226" y="3615878"/>
            <a:ext cx="4771321" cy="2073722"/>
          </a:xfrm>
          <a:prstGeom prst="rect">
            <a:avLst/>
          </a:prstGeom>
        </p:spPr>
      </p:pic>
      <p:sp>
        <p:nvSpPr>
          <p:cNvPr id="3" name="ZoneTexte 16">
            <a:extLst>
              <a:ext uri="{FF2B5EF4-FFF2-40B4-BE49-F238E27FC236}">
                <a16:creationId xmlns:a16="http://schemas.microsoft.com/office/drawing/2014/main" id="{FAEBADA9-B68E-6F1B-5651-FF4922655E65}"/>
              </a:ext>
            </a:extLst>
          </p:cNvPr>
          <p:cNvSpPr txBox="1"/>
          <p:nvPr/>
        </p:nvSpPr>
        <p:spPr>
          <a:xfrm>
            <a:off x="8434801" y="4264996"/>
            <a:ext cx="2839213" cy="775486"/>
          </a:xfrm>
          <a:prstGeom prst="rect">
            <a:avLst/>
          </a:prstGeom>
          <a:solidFill>
            <a:schemeClr val="accent6">
              <a:lumMod val="20000"/>
              <a:lumOff val="80000"/>
            </a:schemeClr>
          </a:solidFill>
          <a:ln>
            <a:solidFill>
              <a:schemeClr val="accent6">
                <a:lumMod val="20000"/>
                <a:lumOff val="80000"/>
              </a:schemeClr>
            </a:solidFill>
          </a:ln>
        </p:spPr>
        <p:style>
          <a:lnRef idx="0">
            <a:scrgbClr r="0" g="0" b="0"/>
          </a:lnRef>
          <a:fillRef idx="0">
            <a:scrgbClr r="0" g="0" b="0"/>
          </a:fillRef>
          <a:effectRef idx="0">
            <a:scrgbClr r="0" g="0" b="0"/>
          </a:effectRef>
          <a:fontRef idx="minor">
            <a:schemeClr val="lt1"/>
          </a:fontRef>
        </p:style>
        <p:txBody>
          <a:bodyPr spcFirstLastPara="0" vert="horz" wrap="square" lIns="190500" tIns="190500" rIns="190500" bIns="190500" numCol="1" spcCol="127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BE" sz="1400" b="0" i="0" u="none" strike="noStrike" kern="1200" cap="none" spc="0" normalizeH="0" baseline="0" noProof="0">
                <a:ln>
                  <a:noFill/>
                </a:ln>
                <a:solidFill>
                  <a:srgbClr val="002060"/>
                </a:solidFill>
                <a:effectLst/>
                <a:uLnTx/>
                <a:uFillTx/>
                <a:latin typeface="Aptos" panose="020B0004020202020204"/>
                <a:ea typeface="+mn-ea"/>
                <a:cs typeface="+mn-cs"/>
                <a:sym typeface="Wingdings" panose="05000000000000000000" pitchFamily="2" charset="2"/>
              </a:rPr>
              <a:t> </a:t>
            </a:r>
            <a:r>
              <a:rPr kumimoji="0" lang="nl-BE" sz="1400" b="0" i="0" u="none" strike="noStrike" kern="1200" cap="none" spc="0" normalizeH="0" baseline="0" noProof="0">
                <a:ln>
                  <a:noFill/>
                </a:ln>
                <a:solidFill>
                  <a:srgbClr val="002060"/>
                </a:solidFill>
                <a:effectLst/>
                <a:uLnTx/>
                <a:uFillTx/>
                <a:latin typeface="Aptos" panose="020B0004020202020204"/>
                <a:ea typeface="+mn-ea"/>
                <a:cs typeface="+mn-cs"/>
              </a:rPr>
              <a:t>Vroegtijdig ingrijpen is noodzakelijk om een langdurige afwezigheid tegen te gaan!</a:t>
            </a:r>
          </a:p>
        </p:txBody>
      </p:sp>
      <p:sp>
        <p:nvSpPr>
          <p:cNvPr id="7" name="Tekstvak 6">
            <a:extLst>
              <a:ext uri="{FF2B5EF4-FFF2-40B4-BE49-F238E27FC236}">
                <a16:creationId xmlns:a16="http://schemas.microsoft.com/office/drawing/2014/main" id="{0A429006-6A16-3A57-F26D-31DA4DE29455}"/>
              </a:ext>
            </a:extLst>
          </p:cNvPr>
          <p:cNvSpPr txBox="1">
            <a:spLocks noGrp="1" noRot="1" noMove="1" noResize="1" noEditPoints="1" noAdjustHandles="1" noChangeArrowheads="1" noChangeShapeType="1"/>
          </p:cNvSpPr>
          <p:nvPr/>
        </p:nvSpPr>
        <p:spPr>
          <a:xfrm>
            <a:off x="3596640" y="5402182"/>
            <a:ext cx="833120" cy="230832"/>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BE" sz="900" b="0" i="0" u="none" strike="noStrike" kern="1200" cap="none" spc="0" normalizeH="0" baseline="0" noProof="0">
                <a:ln>
                  <a:noFill/>
                </a:ln>
                <a:solidFill>
                  <a:prstClr val="black"/>
                </a:solidFill>
                <a:effectLst/>
                <a:uLnTx/>
                <a:uFillTx/>
                <a:latin typeface="Aptos" panose="020B0004020202020204"/>
                <a:ea typeface="+mn-ea"/>
                <a:cs typeface="+mn-cs"/>
              </a:rPr>
              <a:t>6 maanden</a:t>
            </a:r>
          </a:p>
        </p:txBody>
      </p:sp>
      <p:sp>
        <p:nvSpPr>
          <p:cNvPr id="8" name="Tekstvak 7">
            <a:extLst>
              <a:ext uri="{FF2B5EF4-FFF2-40B4-BE49-F238E27FC236}">
                <a16:creationId xmlns:a16="http://schemas.microsoft.com/office/drawing/2014/main" id="{CE450F5E-C4B3-F969-BC8B-E5124FA5F27F}"/>
              </a:ext>
            </a:extLst>
          </p:cNvPr>
          <p:cNvSpPr txBox="1">
            <a:spLocks noGrp="1" noRot="1" noMove="1" noResize="1" noEditPoints="1" noAdjustHandles="1" noChangeArrowheads="1" noChangeShapeType="1"/>
          </p:cNvSpPr>
          <p:nvPr/>
        </p:nvSpPr>
        <p:spPr>
          <a:xfrm>
            <a:off x="5129326" y="5410873"/>
            <a:ext cx="833120" cy="230832"/>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BE" sz="900" b="0" i="0" u="none" strike="noStrike" kern="1200" cap="none" spc="0" normalizeH="0" baseline="0" noProof="0">
                <a:ln>
                  <a:noFill/>
                </a:ln>
                <a:solidFill>
                  <a:prstClr val="black"/>
                </a:solidFill>
                <a:effectLst/>
                <a:uLnTx/>
                <a:uFillTx/>
                <a:latin typeface="Aptos" panose="020B0004020202020204"/>
                <a:ea typeface="+mn-ea"/>
                <a:cs typeface="+mn-cs"/>
              </a:rPr>
              <a:t>12 maanden</a:t>
            </a:r>
          </a:p>
        </p:txBody>
      </p:sp>
      <p:sp>
        <p:nvSpPr>
          <p:cNvPr id="9" name="Tekstvak 8">
            <a:extLst>
              <a:ext uri="{FF2B5EF4-FFF2-40B4-BE49-F238E27FC236}">
                <a16:creationId xmlns:a16="http://schemas.microsoft.com/office/drawing/2014/main" id="{6B442DD0-ACB4-CDD9-81C7-E711090CC5FB}"/>
              </a:ext>
            </a:extLst>
          </p:cNvPr>
          <p:cNvSpPr txBox="1">
            <a:spLocks noGrp="1" noRot="1" noMove="1" noResize="1" noEditPoints="1" noAdjustHandles="1" noChangeArrowheads="1" noChangeShapeType="1"/>
          </p:cNvSpPr>
          <p:nvPr/>
        </p:nvSpPr>
        <p:spPr>
          <a:xfrm>
            <a:off x="6751786" y="5402182"/>
            <a:ext cx="833120" cy="230832"/>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BE" sz="900" b="0" i="0" u="none" strike="noStrike" kern="1200" cap="none" spc="0" normalizeH="0" baseline="0" noProof="0">
                <a:ln>
                  <a:noFill/>
                </a:ln>
                <a:solidFill>
                  <a:prstClr val="black"/>
                </a:solidFill>
                <a:effectLst/>
                <a:uLnTx/>
                <a:uFillTx/>
                <a:latin typeface="Aptos" panose="020B0004020202020204"/>
                <a:ea typeface="+mn-ea"/>
                <a:cs typeface="+mn-cs"/>
              </a:rPr>
              <a:t>24 maanden</a:t>
            </a:r>
          </a:p>
        </p:txBody>
      </p:sp>
      <p:sp>
        <p:nvSpPr>
          <p:cNvPr id="11" name="Tekstvak 10">
            <a:extLst>
              <a:ext uri="{FF2B5EF4-FFF2-40B4-BE49-F238E27FC236}">
                <a16:creationId xmlns:a16="http://schemas.microsoft.com/office/drawing/2014/main" id="{C948C130-70D2-A7ED-8555-B2EB2FF18E49}"/>
              </a:ext>
            </a:extLst>
          </p:cNvPr>
          <p:cNvSpPr txBox="1"/>
          <p:nvPr/>
        </p:nvSpPr>
        <p:spPr>
          <a:xfrm>
            <a:off x="139850" y="5927179"/>
            <a:ext cx="2535386" cy="738664"/>
          </a:xfrm>
          <a:prstGeom prst="rect">
            <a:avLst/>
          </a:prstGeom>
          <a:noFill/>
        </p:spPr>
        <p:txBody>
          <a:bodyPr wrap="square" rtlCol="0">
            <a:spAutoFit/>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nl-BE" sz="1050" b="0" i="1" u="none" strike="noStrike" kern="1200" cap="none" spc="0" normalizeH="0" baseline="0" noProof="0">
                <a:ln>
                  <a:noFill/>
                </a:ln>
                <a:solidFill>
                  <a:srgbClr val="0E2841"/>
                </a:solidFill>
                <a:effectLst/>
                <a:uLnTx/>
                <a:uFillTx/>
                <a:latin typeface="Aptos" panose="020B0004020202020204"/>
                <a:ea typeface="+mn-ea"/>
                <a:cs typeface="+mn-cs"/>
              </a:rPr>
              <a:t>X-as: Duur arbeidsongeschiktheid</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nl-BE" sz="1050" b="0" i="1" u="none" strike="noStrike" kern="1200" cap="none" spc="0" normalizeH="0" baseline="0" noProof="0">
                <a:ln>
                  <a:noFill/>
                </a:ln>
                <a:solidFill>
                  <a:srgbClr val="0E2841"/>
                </a:solidFill>
                <a:effectLst/>
                <a:uLnTx/>
                <a:uFillTx/>
                <a:latin typeface="Aptos" panose="020B0004020202020204"/>
                <a:ea typeface="+mn-ea"/>
                <a:cs typeface="+mn-cs"/>
              </a:rPr>
              <a:t>Y-as: Waarschijnlijkheid dat de persoon terug aan het werk gaat bij dezelfde werkgever</a:t>
            </a:r>
          </a:p>
        </p:txBody>
      </p:sp>
      <p:sp>
        <p:nvSpPr>
          <p:cNvPr id="14" name="Tekstvak 13">
            <a:extLst>
              <a:ext uri="{FF2B5EF4-FFF2-40B4-BE49-F238E27FC236}">
                <a16:creationId xmlns:a16="http://schemas.microsoft.com/office/drawing/2014/main" id="{AA0C9B00-A899-DD32-1C3D-7934E8F87C27}"/>
              </a:ext>
            </a:extLst>
          </p:cNvPr>
          <p:cNvSpPr txBox="1"/>
          <p:nvPr/>
        </p:nvSpPr>
        <p:spPr>
          <a:xfrm>
            <a:off x="3802063" y="5735741"/>
            <a:ext cx="4320766" cy="53091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BE" sz="1050" b="0" i="1" u="none" strike="noStrike" kern="1200" cap="none" spc="0" normalizeH="0" baseline="0" noProof="0">
                <a:ln>
                  <a:noFill/>
                </a:ln>
                <a:solidFill>
                  <a:srgbClr val="E8E8E8">
                    <a:lumMod val="50000"/>
                  </a:srgbClr>
                </a:solidFill>
                <a:effectLst/>
                <a:uLnTx/>
                <a:uFillTx/>
                <a:latin typeface="Aptos" panose="020B0004020202020204"/>
                <a:ea typeface="+mn-ea"/>
                <a:cs typeface="+mn-cs"/>
              </a:rPr>
              <a:t>Bron: 4e Europese enquête naar de werkomstandigheden, 2005</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BE"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spTree>
    <p:extLst>
      <p:ext uri="{BB962C8B-B14F-4D97-AF65-F5344CB8AC3E}">
        <p14:creationId xmlns:p14="http://schemas.microsoft.com/office/powerpoint/2010/main" val="82782929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3E0358B-2110-112C-0DF8-02015BEAC50A}"/>
              </a:ext>
            </a:extLst>
          </p:cNvPr>
          <p:cNvSpPr>
            <a:spLocks noGrp="1"/>
          </p:cNvSpPr>
          <p:nvPr>
            <p:ph idx="1"/>
          </p:nvPr>
        </p:nvSpPr>
        <p:spPr/>
        <p:txBody>
          <a:bodyPr vert="horz" lIns="91440" tIns="45720" rIns="91440" bIns="45720" rtlCol="0" anchor="t">
            <a:normAutofit/>
          </a:bodyPr>
          <a:lstStyle/>
          <a:p>
            <a:r>
              <a:rPr lang="nl-BE" sz="2400" noProof="0">
                <a:solidFill>
                  <a:schemeClr val="accent1"/>
                </a:solidFill>
                <a:latin typeface="Calibri"/>
                <a:ea typeface="Calibri"/>
                <a:cs typeface="Calibri"/>
              </a:rPr>
              <a:t>Door de persoon uit te nodigen om naast de privé-situatie, ook de werksituatie toe te lichten krijg je als hulpverlener een globaler beeld van de psychosociale risico's en stressgerelateerde symptomen van deze persoon.  </a:t>
            </a:r>
          </a:p>
          <a:p>
            <a:pPr marL="457200" lvl="1" indent="0">
              <a:buNone/>
            </a:pPr>
            <a:endParaRPr lang="nl-BE" noProof="0">
              <a:solidFill>
                <a:schemeClr val="accent1"/>
              </a:solidFill>
              <a:latin typeface="Calibri"/>
              <a:ea typeface="Calibri"/>
              <a:cs typeface="Calibri"/>
            </a:endParaRPr>
          </a:p>
          <a:p>
            <a:r>
              <a:rPr lang="nl-BE" sz="2400" noProof="0">
                <a:solidFill>
                  <a:schemeClr val="accent1"/>
                </a:solidFill>
                <a:latin typeface="Calibri"/>
                <a:ea typeface="Calibri"/>
                <a:cs typeface="Calibri"/>
              </a:rPr>
              <a:t>Het vergroot het inzicht van de persoon in de eigen stresssymptomen en benadrukt de nood aan gepaste hulpverlening (= drempelverlagend om hulp te zoeken).</a:t>
            </a:r>
          </a:p>
          <a:p>
            <a:endParaRPr lang="nl-BE" noProof="0">
              <a:ea typeface="Calibri"/>
            </a:endParaRPr>
          </a:p>
        </p:txBody>
      </p:sp>
      <p:sp>
        <p:nvSpPr>
          <p:cNvPr id="2" name="Title 1">
            <a:extLst>
              <a:ext uri="{FF2B5EF4-FFF2-40B4-BE49-F238E27FC236}">
                <a16:creationId xmlns:a16="http://schemas.microsoft.com/office/drawing/2014/main" id="{8F396D41-2F9C-0E5C-5E54-C6D60B09A4FF}"/>
              </a:ext>
            </a:extLst>
          </p:cNvPr>
          <p:cNvSpPr>
            <a:spLocks noGrp="1"/>
          </p:cNvSpPr>
          <p:nvPr>
            <p:ph type="title"/>
          </p:nvPr>
        </p:nvSpPr>
        <p:spPr>
          <a:xfrm>
            <a:off x="838200" y="365125"/>
            <a:ext cx="10165773" cy="1325563"/>
          </a:xfrm>
        </p:spPr>
        <p:txBody>
          <a:bodyPr>
            <a:normAutofit/>
          </a:bodyPr>
          <a:lstStyle/>
          <a:p>
            <a:r>
              <a:rPr lang="nl-BE" sz="2800" noProof="0">
                <a:solidFill>
                  <a:srgbClr val="1E699D"/>
                </a:solidFill>
                <a:latin typeface="Futura Medium"/>
                <a:cs typeface="+mj-cs"/>
              </a:rPr>
              <a:t>8. De werkplek bevragen tijdens de consultatie </a:t>
            </a:r>
          </a:p>
        </p:txBody>
      </p:sp>
      <p:sp>
        <p:nvSpPr>
          <p:cNvPr id="4" name="Slide Number Placeholder 3">
            <a:extLst>
              <a:ext uri="{FF2B5EF4-FFF2-40B4-BE49-F238E27FC236}">
                <a16:creationId xmlns:a16="http://schemas.microsoft.com/office/drawing/2014/main" id="{1540E0D8-7847-6B20-FF0F-52ECB74ECBD6}"/>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7C6CCC6-2BE5-4E42-96A4-D1E8E81A3D8E}" type="slidenum">
              <a:rPr kumimoji="0" lang="nl-BE" sz="1200" b="0" i="0" u="none" strike="noStrike" kern="1200" cap="none" spc="0" normalizeH="0" baseline="0" noProof="0" smtClean="0">
                <a:ln>
                  <a:noFill/>
                </a:ln>
                <a:solidFill>
                  <a:prstClr val="black">
                    <a:tint val="82000"/>
                  </a:prstClr>
                </a:solidFill>
                <a:effectLst/>
                <a:uLnTx/>
                <a:uFillTx/>
                <a:latin typeface="Aptos" panose="020B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nl-BE" sz="1200" b="0" i="0" u="none" strike="noStrike" kern="1200" cap="none" spc="0" normalizeH="0" baseline="0" noProof="0">
              <a:ln>
                <a:noFill/>
              </a:ln>
              <a:solidFill>
                <a:prstClr val="black">
                  <a:tint val="82000"/>
                </a:prstClr>
              </a:solidFill>
              <a:effectLst/>
              <a:uLnTx/>
              <a:uFillTx/>
              <a:latin typeface="Aptos" panose="020B0004020202020204"/>
              <a:ea typeface="+mn-ea"/>
              <a:cs typeface="+mn-cs"/>
            </a:endParaRPr>
          </a:p>
        </p:txBody>
      </p:sp>
      <p:sp>
        <p:nvSpPr>
          <p:cNvPr id="5" name="TextBox 4">
            <a:extLst>
              <a:ext uri="{FF2B5EF4-FFF2-40B4-BE49-F238E27FC236}">
                <a16:creationId xmlns:a16="http://schemas.microsoft.com/office/drawing/2014/main" id="{ABA3943A-C86A-C78B-B89B-D70C64F18640}"/>
              </a:ext>
            </a:extLst>
          </p:cNvPr>
          <p:cNvSpPr txBox="1"/>
          <p:nvPr/>
        </p:nvSpPr>
        <p:spPr>
          <a:xfrm>
            <a:off x="838200" y="4847255"/>
            <a:ext cx="10373591" cy="101566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BE" sz="2000" b="1" i="1" u="none" strike="noStrike" kern="1200" cap="none" spc="0" normalizeH="0" baseline="0" noProof="0">
                <a:ln>
                  <a:noFill/>
                </a:ln>
                <a:solidFill>
                  <a:srgbClr val="4EA72E">
                    <a:lumMod val="40000"/>
                    <a:lumOff val="60000"/>
                  </a:srgbClr>
                </a:solidFill>
                <a:effectLst/>
                <a:uLnTx/>
                <a:uFillTx/>
                <a:latin typeface="Calibri"/>
                <a:ea typeface="+mn-ea"/>
                <a:cs typeface="+mn-cs"/>
                <a:sym typeface="Wingdings" panose="05000000000000000000" pitchFamily="2" charset="2"/>
              </a:rPr>
              <a:t> </a:t>
            </a:r>
            <a:r>
              <a:rPr kumimoji="0" lang="nl-BE" sz="2000" b="1" i="1" u="none" strike="noStrike" kern="1200" cap="none" spc="0" normalizeH="0" baseline="0" noProof="0">
                <a:ln>
                  <a:noFill/>
                </a:ln>
                <a:solidFill>
                  <a:srgbClr val="4EA72E">
                    <a:lumMod val="40000"/>
                    <a:lumOff val="60000"/>
                  </a:srgbClr>
                </a:solidFill>
                <a:effectLst/>
                <a:uLnTx/>
                <a:uFillTx/>
                <a:latin typeface="Calibri"/>
                <a:ea typeface="+mn-ea"/>
                <a:cs typeface="+mn-cs"/>
              </a:rPr>
              <a:t>Deze aanpak stelt ons in staat om een beter inzicht te krijgen in de (psychologische) problemen op het werk en om interventies voor te stellen die beter zijn afgestemd op de behoeften van personen die lijden op het werk.</a:t>
            </a:r>
            <a:endParaRPr kumimoji="0" lang="nl-BE" sz="2000" b="0" i="1" u="none" strike="noStrike" kern="1200" cap="none" spc="0" normalizeH="0" baseline="0" noProof="0">
              <a:ln>
                <a:noFill/>
              </a:ln>
              <a:solidFill>
                <a:srgbClr val="4EA72E">
                  <a:lumMod val="40000"/>
                  <a:lumOff val="60000"/>
                </a:srgbClr>
              </a:solidFill>
              <a:effectLst/>
              <a:uLnTx/>
              <a:uFillTx/>
              <a:latin typeface="Aptos" panose="020B0004020202020204"/>
              <a:ea typeface="+mn-ea"/>
              <a:cs typeface="+mn-cs"/>
            </a:endParaRPr>
          </a:p>
        </p:txBody>
      </p:sp>
    </p:spTree>
    <p:extLst>
      <p:ext uri="{BB962C8B-B14F-4D97-AF65-F5344CB8AC3E}">
        <p14:creationId xmlns:p14="http://schemas.microsoft.com/office/powerpoint/2010/main" val="4826544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3691A9E-4E32-0025-F9BF-6C1EDCCEBE20}"/>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FCF0D27-783A-4A41-A067-B898C8DC56C7}" type="slidenum">
              <a:rPr kumimoji="0" lang="nl-BE" sz="1200" b="0" i="0" u="none" strike="noStrike" kern="1200" cap="none" spc="0" normalizeH="0" baseline="0" noProof="0" smtClean="0">
                <a:ln>
                  <a:noFill/>
                </a:ln>
                <a:solidFill>
                  <a:prstClr val="black">
                    <a:tint val="82000"/>
                  </a:prstClr>
                </a:solidFill>
                <a:effectLst/>
                <a:uLnTx/>
                <a:uFillTx/>
                <a:latin typeface="Aptos" panose="020B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nl-BE" sz="1200" b="0" i="0" u="none" strike="noStrike" kern="1200" cap="none" spc="0" normalizeH="0" baseline="0" noProof="0">
              <a:ln>
                <a:noFill/>
              </a:ln>
              <a:solidFill>
                <a:prstClr val="black">
                  <a:tint val="82000"/>
                </a:prstClr>
              </a:solidFill>
              <a:effectLst/>
              <a:uLnTx/>
              <a:uFillTx/>
              <a:latin typeface="Aptos" panose="020B0004020202020204"/>
              <a:ea typeface="+mn-ea"/>
              <a:cs typeface="+mn-cs"/>
            </a:endParaRPr>
          </a:p>
        </p:txBody>
      </p:sp>
      <p:pic>
        <p:nvPicPr>
          <p:cNvPr id="4" name="Picture 3">
            <a:extLst>
              <a:ext uri="{FF2B5EF4-FFF2-40B4-BE49-F238E27FC236}">
                <a16:creationId xmlns:a16="http://schemas.microsoft.com/office/drawing/2014/main" id="{61AE2A64-A22B-5096-F0A9-5EE14F196EA2}"/>
              </a:ext>
            </a:extLst>
          </p:cNvPr>
          <p:cNvPicPr>
            <a:picLocks noChangeAspect="1"/>
          </p:cNvPicPr>
          <p:nvPr/>
        </p:nvPicPr>
        <p:blipFill>
          <a:blip r:embed="rId3"/>
          <a:stretch>
            <a:fillRect/>
          </a:stretch>
        </p:blipFill>
        <p:spPr>
          <a:xfrm>
            <a:off x="3581401" y="0"/>
            <a:ext cx="4998660" cy="6858000"/>
          </a:xfrm>
          <a:prstGeom prst="rect">
            <a:avLst/>
          </a:prstGeom>
        </p:spPr>
      </p:pic>
    </p:spTree>
    <p:extLst>
      <p:ext uri="{BB962C8B-B14F-4D97-AF65-F5344CB8AC3E}">
        <p14:creationId xmlns:p14="http://schemas.microsoft.com/office/powerpoint/2010/main" val="13722114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31B397B-62F4-47A0-9082-AF51D48BCA4E}"/>
              </a:ext>
            </a:extLst>
          </p:cNvPr>
          <p:cNvSpPr>
            <a:spLocks noGrp="1"/>
          </p:cNvSpPr>
          <p:nvPr>
            <p:ph type="title"/>
          </p:nvPr>
        </p:nvSpPr>
        <p:spPr>
          <a:xfrm>
            <a:off x="1820766" y="1217632"/>
            <a:ext cx="8867554" cy="834409"/>
          </a:xfrm>
        </p:spPr>
        <p:txBody>
          <a:bodyPr>
            <a:normAutofit/>
          </a:bodyPr>
          <a:lstStyle/>
          <a:p>
            <a:r>
              <a:rPr lang="nl-BE" sz="2800" noProof="0"/>
              <a:t>II. Verduidelijking van de concepten</a:t>
            </a:r>
          </a:p>
        </p:txBody>
      </p:sp>
      <p:sp>
        <p:nvSpPr>
          <p:cNvPr id="4" name="Espace réservé du contenu 3"/>
          <p:cNvSpPr>
            <a:spLocks noGrp="1"/>
          </p:cNvSpPr>
          <p:nvPr>
            <p:ph idx="1"/>
          </p:nvPr>
        </p:nvSpPr>
        <p:spPr>
          <a:xfrm>
            <a:off x="1942810" y="1847364"/>
            <a:ext cx="9610975" cy="2235201"/>
          </a:xfrm>
        </p:spPr>
        <p:txBody>
          <a:bodyPr lIns="91440" tIns="45720" rIns="91440" bIns="45720" anchor="t"/>
          <a:lstStyle/>
          <a:p>
            <a:pPr marL="914400" lvl="1" indent="-457200">
              <a:buFont typeface="+mj-lt"/>
              <a:buAutoNum type="arabicPeriod"/>
            </a:pPr>
            <a:r>
              <a:rPr lang="nl-BE" sz="1600" noProof="0" dirty="0">
                <a:ea typeface="Calibri"/>
              </a:rPr>
              <a:t>Psychosociale risico's: definitie, oorsprong en enkele veelvoorkomende problemen van personen op het werk</a:t>
            </a:r>
          </a:p>
          <a:p>
            <a:pPr marL="914400" lvl="1" indent="-457200">
              <a:buFont typeface="+mj-lt"/>
              <a:buAutoNum type="arabicPeriod"/>
            </a:pPr>
            <a:r>
              <a:rPr lang="nl-BE" sz="1600" noProof="0" dirty="0">
                <a:ea typeface="Calibri"/>
              </a:rPr>
              <a:t>Frequente werkgerelateerde mentale gezondheidsproblemen</a:t>
            </a:r>
            <a:endParaRPr lang="nl-BE" sz="1600" noProof="0" dirty="0">
              <a:ea typeface="Calibri"/>
              <a:cs typeface="Calibri"/>
            </a:endParaRPr>
          </a:p>
          <a:p>
            <a:pPr marL="1257300" lvl="2" indent="-342900">
              <a:buFont typeface="+mj-lt"/>
              <a:buAutoNum type="arabicPeriod"/>
            </a:pPr>
            <a:r>
              <a:rPr lang="nl-BE" sz="1400" noProof="0" dirty="0">
                <a:ea typeface="Calibri"/>
              </a:rPr>
              <a:t>Stress, acute en chronische stress, werkgerelateerde stress</a:t>
            </a:r>
            <a:endParaRPr lang="nl-BE" sz="1400" noProof="0" dirty="0">
              <a:ea typeface="Calibri"/>
              <a:cs typeface="Calibri"/>
            </a:endParaRPr>
          </a:p>
          <a:p>
            <a:pPr marL="2286000" lvl="4" indent="-457200">
              <a:buFont typeface="+mj-lt"/>
              <a:buAutoNum type="alphaLcPeriod"/>
            </a:pPr>
            <a:r>
              <a:rPr lang="nl-BE" sz="1400" noProof="0" dirty="0">
                <a:ea typeface="Calibri"/>
              </a:rPr>
              <a:t>Mechanisme van stress</a:t>
            </a:r>
            <a:endParaRPr lang="nl-BE" sz="1400" noProof="0" dirty="0">
              <a:ea typeface="Calibri"/>
              <a:cs typeface="Calibri"/>
            </a:endParaRPr>
          </a:p>
          <a:p>
            <a:pPr marL="2286000" lvl="4" indent="-457200">
              <a:buFont typeface="+mj-lt"/>
              <a:buAutoNum type="alphaLcPeriod"/>
            </a:pPr>
            <a:r>
              <a:rPr lang="nl-BE" sz="1400" noProof="0" dirty="0">
                <a:ea typeface="Calibri"/>
              </a:rPr>
              <a:t>Factoren m.b.t. stress</a:t>
            </a:r>
            <a:endParaRPr lang="nl-BE" sz="1400" noProof="0" dirty="0">
              <a:ea typeface="Calibri"/>
              <a:cs typeface="Calibri"/>
            </a:endParaRPr>
          </a:p>
          <a:p>
            <a:pPr marL="2286000" lvl="4" indent="-457200">
              <a:buFont typeface="+mj-lt"/>
              <a:buAutoNum type="alphaLcPeriod"/>
            </a:pPr>
            <a:r>
              <a:rPr lang="nl-BE" sz="1400" noProof="0" dirty="0">
                <a:ea typeface="Calibri"/>
              </a:rPr>
              <a:t>Voor- en nadelen stress</a:t>
            </a:r>
            <a:endParaRPr lang="nl-BE" sz="1400" noProof="0" dirty="0">
              <a:ea typeface="Calibri"/>
              <a:cs typeface="Calibri"/>
            </a:endParaRPr>
          </a:p>
          <a:p>
            <a:pPr marL="2286000" lvl="4" indent="-457200">
              <a:buFont typeface="+mj-lt"/>
              <a:buAutoNum type="alphaLcPeriod"/>
            </a:pPr>
            <a:r>
              <a:rPr lang="nl-BE" sz="1400" noProof="0" dirty="0">
                <a:ea typeface="Calibri"/>
              </a:rPr>
              <a:t>Autonoom zenuwstelsel</a:t>
            </a:r>
            <a:endParaRPr lang="nl-BE" sz="1400" noProof="0" dirty="0">
              <a:ea typeface="Calibri"/>
              <a:cs typeface="Calibri"/>
            </a:endParaRPr>
          </a:p>
          <a:p>
            <a:pPr marL="2286000" lvl="4" indent="-457200">
              <a:buFont typeface="+mj-lt"/>
              <a:buAutoNum type="alphaLcPeriod"/>
            </a:pPr>
            <a:r>
              <a:rPr lang="nl-BE" sz="1400" noProof="0" dirty="0">
                <a:ea typeface="Calibri"/>
                <a:cs typeface="Calibri"/>
              </a:rPr>
              <a:t>Het drievoudige brein</a:t>
            </a:r>
            <a:endParaRPr lang="nl-BE" sz="1400" noProof="0" dirty="0">
              <a:ea typeface="Calibri"/>
            </a:endParaRPr>
          </a:p>
          <a:p>
            <a:pPr marL="2286000" lvl="4" indent="-457200">
              <a:buFont typeface="+mj-lt"/>
              <a:buAutoNum type="alphaLcPeriod"/>
            </a:pPr>
            <a:r>
              <a:rPr lang="nl-BE" sz="1400" noProof="0" dirty="0">
                <a:ea typeface="Calibri"/>
              </a:rPr>
              <a:t>Alarmsignalen van stress</a:t>
            </a:r>
            <a:endParaRPr lang="nl-BE" sz="1400" noProof="0" dirty="0">
              <a:ea typeface="Calibri"/>
              <a:cs typeface="Calibri"/>
            </a:endParaRPr>
          </a:p>
          <a:p>
            <a:pPr marL="2286000" lvl="4" indent="-457200">
              <a:buFont typeface="+mj-lt"/>
              <a:buAutoNum type="alphaLcPeriod"/>
            </a:pPr>
            <a:r>
              <a:rPr lang="nl-BE" sz="1400" noProof="0" dirty="0">
                <a:ea typeface="Calibri"/>
              </a:rPr>
              <a:t>Tolerantievenster</a:t>
            </a:r>
            <a:endParaRPr lang="nl-BE" sz="1400" noProof="0" dirty="0">
              <a:ea typeface="Calibri"/>
              <a:cs typeface="Calibri"/>
            </a:endParaRPr>
          </a:p>
          <a:p>
            <a:pPr marL="2286000" lvl="4" indent="-457200">
              <a:buFont typeface="+mj-lt"/>
              <a:buAutoNum type="alphaLcPeriod"/>
            </a:pPr>
            <a:r>
              <a:rPr lang="nl-BE" sz="1400" noProof="0" dirty="0">
                <a:ea typeface="Calibri"/>
              </a:rPr>
              <a:t>Chronische stress</a:t>
            </a:r>
            <a:endParaRPr lang="nl-BE" sz="1400" noProof="0" dirty="0">
              <a:ea typeface="Calibri"/>
              <a:cs typeface="Calibri"/>
            </a:endParaRPr>
          </a:p>
          <a:p>
            <a:pPr marL="1257300" lvl="2" indent="-342900">
              <a:buFont typeface="+mj-lt"/>
              <a:buAutoNum type="arabicPeriod"/>
            </a:pPr>
            <a:r>
              <a:rPr lang="nl-BE" sz="1400" noProof="0" dirty="0">
                <a:ea typeface="Calibri"/>
              </a:rPr>
              <a:t>Burn-out</a:t>
            </a:r>
            <a:endParaRPr lang="nl-BE" sz="1400" noProof="0" dirty="0">
              <a:ea typeface="Calibri"/>
              <a:cs typeface="Calibri"/>
            </a:endParaRPr>
          </a:p>
          <a:p>
            <a:pPr marL="2286000" lvl="4" indent="-457200">
              <a:buFont typeface="+mj-lt"/>
              <a:buAutoNum type="alphaLcPeriod"/>
            </a:pPr>
            <a:r>
              <a:rPr lang="nl-BE" sz="1400" noProof="0" dirty="0">
                <a:ea typeface="Calibri"/>
              </a:rPr>
              <a:t>Intrapersoonlijke dynamiek &amp; symptomen</a:t>
            </a:r>
            <a:endParaRPr lang="nl-BE" sz="1400" noProof="0" dirty="0">
              <a:ea typeface="Calibri"/>
              <a:cs typeface="Calibri"/>
            </a:endParaRPr>
          </a:p>
          <a:p>
            <a:pPr marL="2286000" lvl="4" indent="-457200">
              <a:buFont typeface="+mj-lt"/>
              <a:buAutoNum type="alphaLcPeriod"/>
            </a:pPr>
            <a:r>
              <a:rPr lang="nl-BE" sz="1400" noProof="0" dirty="0">
                <a:ea typeface="Calibri"/>
              </a:rPr>
              <a:t>Stadia van burn-out en follow-up</a:t>
            </a:r>
            <a:endParaRPr lang="nl-BE" sz="1400" noProof="0" dirty="0">
              <a:ea typeface="Calibri"/>
              <a:cs typeface="Calibri"/>
            </a:endParaRPr>
          </a:p>
          <a:p>
            <a:pPr marL="2286000" lvl="4" indent="-457200">
              <a:buFont typeface="+mj-lt"/>
              <a:buAutoNum type="alphaLcPeriod"/>
            </a:pPr>
            <a:r>
              <a:rPr lang="nl-BE" sz="1400" noProof="0" dirty="0">
                <a:ea typeface="Calibri"/>
              </a:rPr>
              <a:t>Aandachtspunten</a:t>
            </a:r>
            <a:endParaRPr lang="nl-BE" sz="1400" noProof="0" dirty="0">
              <a:ea typeface="Calibri"/>
              <a:cs typeface="Calibri"/>
            </a:endParaRPr>
          </a:p>
          <a:p>
            <a:pPr marL="914400" lvl="1" indent="-457200">
              <a:buFont typeface="+mj-lt"/>
              <a:buAutoNum type="arabicPeriod"/>
            </a:pPr>
            <a:r>
              <a:rPr lang="nl-BE" sz="1600" noProof="0" dirty="0">
                <a:ea typeface="Calibri"/>
              </a:rPr>
              <a:t>Differentiaaldiagnostiek: </a:t>
            </a:r>
            <a:r>
              <a:rPr lang="nl-BE" sz="1400" noProof="0" dirty="0">
                <a:ea typeface="Calibri"/>
              </a:rPr>
              <a:t>Burn-out / </a:t>
            </a:r>
            <a:r>
              <a:rPr lang="nl-BE" sz="1400" noProof="0" dirty="0" err="1">
                <a:ea typeface="Calibri"/>
              </a:rPr>
              <a:t>bore</a:t>
            </a:r>
            <a:r>
              <a:rPr lang="nl-BE" sz="1400" noProof="0" dirty="0">
                <a:ea typeface="Calibri"/>
              </a:rPr>
              <a:t>-out / depressie</a:t>
            </a:r>
            <a:endParaRPr lang="nl-BE" sz="1400" noProof="0" dirty="0">
              <a:ea typeface="Calibri"/>
              <a:cs typeface="Calibri"/>
            </a:endParaRPr>
          </a:p>
        </p:txBody>
      </p:sp>
      <p:sp>
        <p:nvSpPr>
          <p:cNvPr id="3" name="Rechthoek 2">
            <a:extLst>
              <a:ext uri="{FF2B5EF4-FFF2-40B4-BE49-F238E27FC236}">
                <a16:creationId xmlns:a16="http://schemas.microsoft.com/office/drawing/2014/main" id="{6AFF1F64-D19E-54D3-C1FD-DBD7A9953E5C}"/>
              </a:ext>
            </a:extLst>
          </p:cNvPr>
          <p:cNvSpPr>
            <a:spLocks noGrp="1" noRot="1" noMove="1" noResize="1" noEditPoints="1" noAdjustHandles="1" noChangeArrowheads="1" noChangeShapeType="1"/>
          </p:cNvSpPr>
          <p:nvPr/>
        </p:nvSpPr>
        <p:spPr>
          <a:xfrm>
            <a:off x="72736" y="5770740"/>
            <a:ext cx="2192482" cy="987136"/>
          </a:xfrm>
          <a:prstGeom prst="rect">
            <a:avLst/>
          </a:prstGeom>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BE" sz="1800" b="0" i="0" u="none" strike="noStrike" kern="1200" cap="none" spc="0" normalizeH="0" baseline="0" noProof="0">
              <a:ln>
                <a:noFill/>
              </a:ln>
              <a:solidFill>
                <a:srgbClr val="FFFFFF"/>
              </a:solidFill>
              <a:effectLst/>
              <a:uLnTx/>
              <a:uFillTx/>
              <a:latin typeface="Calibri"/>
              <a:ea typeface="+mn-ea"/>
              <a:cs typeface="+mn-cs"/>
            </a:endParaRPr>
          </a:p>
        </p:txBody>
      </p:sp>
    </p:spTree>
    <p:extLst>
      <p:ext uri="{BB962C8B-B14F-4D97-AF65-F5344CB8AC3E}">
        <p14:creationId xmlns:p14="http://schemas.microsoft.com/office/powerpoint/2010/main" val="6721666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hthoek 2">
            <a:extLst>
              <a:ext uri="{FF2B5EF4-FFF2-40B4-BE49-F238E27FC236}">
                <a16:creationId xmlns:a16="http://schemas.microsoft.com/office/drawing/2014/main" id="{58EF0BDC-A1AF-45E1-65EF-BA1E298ACD04}"/>
              </a:ext>
            </a:extLst>
          </p:cNvPr>
          <p:cNvSpPr>
            <a:spLocks noGrp="1" noRot="1" noMove="1" noResize="1" noEditPoints="1" noAdjustHandles="1" noChangeArrowheads="1" noChangeShapeType="1"/>
          </p:cNvSpPr>
          <p:nvPr/>
        </p:nvSpPr>
        <p:spPr>
          <a:xfrm>
            <a:off x="83127" y="5942602"/>
            <a:ext cx="2192482" cy="858693"/>
          </a:xfrm>
          <a:prstGeom prst="rect">
            <a:avLst/>
          </a:prstGeom>
          <a:solidFill>
            <a:schemeClr val="bg1"/>
          </a:solidFill>
          <a:ln>
            <a:solidFill>
              <a:schemeClr val="bg1"/>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BE" sz="1800" b="0" i="0" u="none" strike="noStrike" kern="1200" cap="none" spc="0" normalizeH="0" baseline="0" noProof="0">
              <a:ln>
                <a:noFill/>
              </a:ln>
              <a:solidFill>
                <a:srgbClr val="FFFFFF"/>
              </a:solidFill>
              <a:effectLst/>
              <a:uLnTx/>
              <a:uFillTx/>
              <a:latin typeface="Calibri"/>
              <a:ea typeface="+mn-ea"/>
              <a:cs typeface="+mn-cs"/>
            </a:endParaRPr>
          </a:p>
        </p:txBody>
      </p:sp>
      <p:sp>
        <p:nvSpPr>
          <p:cNvPr id="4" name="Titre 3">
            <a:extLst>
              <a:ext uri="{FF2B5EF4-FFF2-40B4-BE49-F238E27FC236}">
                <a16:creationId xmlns:a16="http://schemas.microsoft.com/office/drawing/2014/main" id="{7BAA1B9A-ECB2-6A52-2C5B-486492AE6C93}"/>
              </a:ext>
            </a:extLst>
          </p:cNvPr>
          <p:cNvSpPr>
            <a:spLocks noGrp="1"/>
          </p:cNvSpPr>
          <p:nvPr>
            <p:ph type="title"/>
          </p:nvPr>
        </p:nvSpPr>
        <p:spPr>
          <a:xfrm>
            <a:off x="586503" y="271609"/>
            <a:ext cx="10842072" cy="614684"/>
          </a:xfrm>
        </p:spPr>
        <p:txBody>
          <a:bodyPr lIns="91440" tIns="45720" rIns="91440" bIns="45720">
            <a:normAutofit/>
          </a:bodyPr>
          <a:lstStyle/>
          <a:p>
            <a:r>
              <a:rPr lang="nl-BE" sz="2800">
                <a:highlight>
                  <a:srgbClr val="FFFFFF"/>
                </a:highlight>
              </a:rPr>
              <a:t>1.</a:t>
            </a:r>
            <a:r>
              <a:rPr lang="nl-BE" sz="2800" noProof="0">
                <a:highlight>
                  <a:srgbClr val="FFFFFF"/>
                </a:highlight>
              </a:rPr>
              <a:t> Psychosociale risico's op het werk: definitie</a:t>
            </a:r>
            <a:endParaRPr lang="nl-BE" sz="2800" noProof="0"/>
          </a:p>
        </p:txBody>
      </p:sp>
      <p:sp>
        <p:nvSpPr>
          <p:cNvPr id="2" name="Espace réservé du numéro de diapositive 1">
            <a:extLst>
              <a:ext uri="{FF2B5EF4-FFF2-40B4-BE49-F238E27FC236}">
                <a16:creationId xmlns:a16="http://schemas.microsoft.com/office/drawing/2014/main" id="{3A21A279-101E-029B-4A85-6DEF7E57F530}"/>
              </a:ext>
            </a:extLst>
          </p:cNvPr>
          <p:cNvSpPr>
            <a:spLocks noGrp="1"/>
          </p:cNvSpPr>
          <p:nvPr>
            <p:ph type="sldNum" sz="quarter" idx="10"/>
          </p:nvPr>
        </p:nvSpPr>
        <p:spPr>
          <a:xfrm>
            <a:off x="11120926" y="6388815"/>
            <a:ext cx="844039" cy="365125"/>
          </a:xfrm>
        </p:spPr>
        <p:txBody>
          <a:bodyPr anchor="b">
            <a:norm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fld id="{9FCF0D27-783A-4A41-A067-B898C8DC56C7}" type="slidenum">
              <a:rPr kumimoji="0" lang="nl-BE" sz="1200" b="0" i="0" u="none" strike="noStrike" kern="1200" cap="none" spc="0" normalizeH="0" baseline="0" noProof="0" smtClean="0">
                <a:ln>
                  <a:noFill/>
                </a:ln>
                <a:solidFill>
                  <a:srgbClr val="1E699D">
                    <a:lumMod val="50000"/>
                    <a:lumOff val="50000"/>
                  </a:srgb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600"/>
                </a:spcAft>
                <a:buClrTx/>
                <a:buSzTx/>
                <a:buFontTx/>
                <a:buNone/>
                <a:tabLst/>
                <a:defRPr/>
              </a:pPr>
              <a:t>21</a:t>
            </a:fld>
            <a:endParaRPr kumimoji="0" lang="nl-BE" sz="1200" b="0" i="0" u="none" strike="noStrike" kern="1200" cap="none" spc="0" normalizeH="0" baseline="0" noProof="0">
              <a:ln>
                <a:noFill/>
              </a:ln>
              <a:solidFill>
                <a:srgbClr val="1E699D">
                  <a:lumMod val="50000"/>
                  <a:lumOff val="50000"/>
                </a:srgbClr>
              </a:solidFill>
              <a:effectLst/>
              <a:uLnTx/>
              <a:uFillTx/>
              <a:latin typeface="Calibri"/>
              <a:ea typeface="+mn-ea"/>
              <a:cs typeface="+mn-cs"/>
            </a:endParaRPr>
          </a:p>
        </p:txBody>
      </p:sp>
      <p:graphicFrame>
        <p:nvGraphicFramePr>
          <p:cNvPr id="7" name="ZoneTexte 2">
            <a:extLst>
              <a:ext uri="{FF2B5EF4-FFF2-40B4-BE49-F238E27FC236}">
                <a16:creationId xmlns:a16="http://schemas.microsoft.com/office/drawing/2014/main" id="{9DB1C69D-83BA-69C1-6BA0-A21F43922D7F}"/>
              </a:ext>
            </a:extLst>
          </p:cNvPr>
          <p:cNvGraphicFramePr/>
          <p:nvPr>
            <p:extLst>
              <p:ext uri="{D42A27DB-BD31-4B8C-83A1-F6EECF244321}">
                <p14:modId xmlns:p14="http://schemas.microsoft.com/office/powerpoint/2010/main" val="1655246193"/>
              </p:ext>
            </p:extLst>
          </p:nvPr>
        </p:nvGraphicFramePr>
        <p:xfrm>
          <a:off x="837179" y="1056641"/>
          <a:ext cx="10842072" cy="510906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58083087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 name="Diagramme 12"/>
          <p:cNvGraphicFramePr/>
          <p:nvPr>
            <p:extLst>
              <p:ext uri="{D42A27DB-BD31-4B8C-83A1-F6EECF244321}">
                <p14:modId xmlns:p14="http://schemas.microsoft.com/office/powerpoint/2010/main" val="2876027758"/>
              </p:ext>
            </p:extLst>
          </p:nvPr>
        </p:nvGraphicFramePr>
        <p:xfrm>
          <a:off x="1335498" y="1246360"/>
          <a:ext cx="9272339" cy="502610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Titre 1">
            <a:extLst>
              <a:ext uri="{FF2B5EF4-FFF2-40B4-BE49-F238E27FC236}">
                <a16:creationId xmlns:a16="http://schemas.microsoft.com/office/drawing/2014/main" id="{87C3C9D1-0DF5-7BC3-9046-9E9D089BCE1B}"/>
              </a:ext>
            </a:extLst>
          </p:cNvPr>
          <p:cNvSpPr>
            <a:spLocks noGrp="1"/>
          </p:cNvSpPr>
          <p:nvPr>
            <p:ph type="title"/>
          </p:nvPr>
        </p:nvSpPr>
        <p:spPr>
          <a:xfrm>
            <a:off x="550631" y="192850"/>
            <a:ext cx="10842072" cy="614684"/>
          </a:xfrm>
          <a:prstGeom prst="rect">
            <a:avLst/>
          </a:prstGeom>
        </p:spPr>
        <p:txBody>
          <a:bodyPr vert="horz" lIns="91440" tIns="45720" rIns="91440" bIns="45720" rtlCol="0" anchor="t">
            <a:noAutofit/>
          </a:bodyPr>
          <a:lstStyle/>
          <a:p>
            <a:r>
              <a:rPr lang="nl-BE" sz="2800">
                <a:latin typeface="Futura Medium"/>
                <a:cs typeface="Calibri" panose="020F0502020204030204" pitchFamily="34" charset="0"/>
              </a:rPr>
              <a:t>1</a:t>
            </a:r>
            <a:r>
              <a:rPr lang="nl-BE" sz="2400" noProof="0">
                <a:latin typeface="Futura Medium"/>
                <a:cs typeface="Calibri" panose="020F0502020204030204" pitchFamily="34" charset="0"/>
              </a:rPr>
              <a:t>. </a:t>
            </a:r>
            <a:r>
              <a:rPr lang="nl-BE" sz="2800" noProof="0">
                <a:latin typeface="Futura Medium"/>
                <a:cs typeface="Calibri" panose="020F0502020204030204" pitchFamily="34" charset="0"/>
              </a:rPr>
              <a:t>Enkele veelvoorkomende problemen van personen op het werk</a:t>
            </a:r>
            <a:br>
              <a:rPr lang="nl-BE" noProof="0">
                <a:latin typeface="Futura Medium"/>
                <a:cs typeface="Calibri" panose="020F0502020204030204" pitchFamily="34" charset="0"/>
              </a:rPr>
            </a:br>
            <a:endParaRPr lang="nl-BE" sz="2000" noProof="0">
              <a:latin typeface="Calibri" panose="020F0502020204030204" pitchFamily="34" charset="0"/>
              <a:ea typeface="Calibri Light"/>
              <a:cs typeface="Calibri" panose="020F0502020204030204" pitchFamily="34" charset="0"/>
            </a:endParaRPr>
          </a:p>
        </p:txBody>
      </p:sp>
      <p:pic>
        <p:nvPicPr>
          <p:cNvPr id="5" name="Image 4"/>
          <p:cNvPicPr>
            <a:picLocks noChangeAspect="1"/>
          </p:cNvPicPr>
          <p:nvPr/>
        </p:nvPicPr>
        <p:blipFill>
          <a:blip r:embed="rId8" cstate="print">
            <a:extLst>
              <a:ext uri="{28A0092B-C50C-407E-A947-70E740481C1C}">
                <a14:useLocalDpi xmlns:a14="http://schemas.microsoft.com/office/drawing/2010/main" val="0"/>
              </a:ext>
            </a:extLst>
          </a:blip>
          <a:srcRect t="5140" b="1592"/>
          <a:stretch/>
        </p:blipFill>
        <p:spPr>
          <a:xfrm>
            <a:off x="2634852" y="1487736"/>
            <a:ext cx="1898374" cy="1180395"/>
          </a:xfrm>
          <a:prstGeom prst="rect">
            <a:avLst/>
          </a:prstGeom>
        </p:spPr>
      </p:pic>
      <p:pic>
        <p:nvPicPr>
          <p:cNvPr id="6" name="Image 5"/>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5014075" y="1487736"/>
            <a:ext cx="1915184" cy="1239503"/>
          </a:xfrm>
          <a:prstGeom prst="rect">
            <a:avLst/>
          </a:prstGeom>
        </p:spPr>
      </p:pic>
      <p:pic>
        <p:nvPicPr>
          <p:cNvPr id="7" name="Espace réservé pour une image  15"/>
          <p:cNvPicPr>
            <a:picLocks noChangeAspect="1"/>
          </p:cNvPicPr>
          <p:nvPr/>
        </p:nvPicPr>
        <p:blipFill>
          <a:blip r:embed="rId10" cstate="print">
            <a:extLst>
              <a:ext uri="{28A0092B-C50C-407E-A947-70E740481C1C}">
                <a14:useLocalDpi xmlns:a14="http://schemas.microsoft.com/office/drawing/2010/main" val="0"/>
              </a:ext>
            </a:extLst>
          </a:blip>
          <a:srcRect t="12533" b="12533"/>
          <a:stretch>
            <a:fillRect/>
          </a:stretch>
        </p:blipFill>
        <p:spPr>
          <a:xfrm>
            <a:off x="7646122" y="1528027"/>
            <a:ext cx="1598949" cy="1199212"/>
          </a:xfrm>
          <a:prstGeom prst="rect">
            <a:avLst/>
          </a:prstGeom>
        </p:spPr>
      </p:pic>
      <p:pic>
        <p:nvPicPr>
          <p:cNvPr id="9" name="Image 8"/>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7907818" y="3931416"/>
            <a:ext cx="1337253" cy="1337253"/>
          </a:xfrm>
          <a:prstGeom prst="rect">
            <a:avLst/>
          </a:prstGeom>
        </p:spPr>
      </p:pic>
      <p:pic>
        <p:nvPicPr>
          <p:cNvPr id="11" name="Espace réservé pour une image  18"/>
          <p:cNvPicPr>
            <a:picLocks noChangeAspect="1"/>
          </p:cNvPicPr>
          <p:nvPr/>
        </p:nvPicPr>
        <p:blipFill>
          <a:blip r:embed="rId12" cstate="print">
            <a:extLst>
              <a:ext uri="{28A0092B-C50C-407E-A947-70E740481C1C}">
                <a14:useLocalDpi xmlns:a14="http://schemas.microsoft.com/office/drawing/2010/main" val="0"/>
              </a:ext>
            </a:extLst>
          </a:blip>
          <a:srcRect t="3125" b="3125"/>
          <a:stretch>
            <a:fillRect/>
          </a:stretch>
        </p:blipFill>
        <p:spPr>
          <a:xfrm>
            <a:off x="1743350" y="3931416"/>
            <a:ext cx="1783004" cy="1337253"/>
          </a:xfrm>
          <a:prstGeom prst="rect">
            <a:avLst/>
          </a:prstGeom>
        </p:spPr>
      </p:pic>
      <p:pic>
        <p:nvPicPr>
          <p:cNvPr id="14" name="Espace réservé pour une image  17"/>
          <p:cNvPicPr>
            <a:picLocks noChangeAspect="1"/>
          </p:cNvPicPr>
          <p:nvPr/>
        </p:nvPicPr>
        <p:blipFill>
          <a:blip r:embed="rId13" cstate="print">
            <a:extLst>
              <a:ext uri="{28A0092B-C50C-407E-A947-70E740481C1C}">
                <a14:useLocalDpi xmlns:a14="http://schemas.microsoft.com/office/drawing/2010/main" val="0"/>
              </a:ext>
            </a:extLst>
          </a:blip>
          <a:srcRect t="9478" b="9478"/>
          <a:stretch>
            <a:fillRect/>
          </a:stretch>
        </p:blipFill>
        <p:spPr>
          <a:xfrm>
            <a:off x="4754034" y="3995209"/>
            <a:ext cx="1704511" cy="1278382"/>
          </a:xfrm>
          <a:prstGeom prst="rect">
            <a:avLst/>
          </a:prstGeom>
        </p:spPr>
      </p:pic>
      <p:sp>
        <p:nvSpPr>
          <p:cNvPr id="3" name="Espace réservé du numéro de diapositive 2"/>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FCF0D27-783A-4A41-A067-B898C8DC56C7}" type="slidenum">
              <a:rPr kumimoji="0" lang="nl-BE" sz="1200" b="0" i="0" u="none" strike="noStrike" kern="1200" cap="none" spc="0" normalizeH="0" baseline="0" noProof="0" smtClean="0">
                <a:ln>
                  <a:noFill/>
                </a:ln>
                <a:solidFill>
                  <a:srgbClr val="1E699D">
                    <a:lumMod val="50000"/>
                    <a:lumOff val="50000"/>
                  </a:srgb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22</a:t>
            </a:fld>
            <a:endParaRPr kumimoji="0" lang="nl-BE" sz="1200" b="0" i="0" u="none" strike="noStrike" kern="1200" cap="none" spc="0" normalizeH="0" baseline="0" noProof="0">
              <a:ln>
                <a:noFill/>
              </a:ln>
              <a:solidFill>
                <a:srgbClr val="1E699D">
                  <a:lumMod val="50000"/>
                  <a:lumOff val="50000"/>
                </a:srgbClr>
              </a:solidFill>
              <a:effectLst/>
              <a:uLnTx/>
              <a:uFillTx/>
              <a:latin typeface="Calibri"/>
              <a:ea typeface="+mn-ea"/>
              <a:cs typeface="+mn-cs"/>
            </a:endParaRPr>
          </a:p>
        </p:txBody>
      </p:sp>
      <p:sp>
        <p:nvSpPr>
          <p:cNvPr id="4" name="Rechthoek 3">
            <a:extLst>
              <a:ext uri="{FF2B5EF4-FFF2-40B4-BE49-F238E27FC236}">
                <a16:creationId xmlns:a16="http://schemas.microsoft.com/office/drawing/2014/main" id="{BFB53131-BC04-ECE3-6977-D1C7EE9925D7}"/>
              </a:ext>
            </a:extLst>
          </p:cNvPr>
          <p:cNvSpPr>
            <a:spLocks noGrp="1" noRot="1" noMove="1" noResize="1" noEditPoints="1" noAdjustHandles="1" noChangeArrowheads="1" noChangeShapeType="1"/>
          </p:cNvSpPr>
          <p:nvPr/>
        </p:nvSpPr>
        <p:spPr>
          <a:xfrm>
            <a:off x="83127" y="5942602"/>
            <a:ext cx="2192482" cy="858693"/>
          </a:xfrm>
          <a:prstGeom prst="rect">
            <a:avLst/>
          </a:prstGeom>
          <a:solidFill>
            <a:schemeClr val="bg1"/>
          </a:solidFill>
          <a:ln>
            <a:solidFill>
              <a:schemeClr val="bg1"/>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BE" sz="1800" b="0" i="0" u="none" strike="noStrike" kern="1200" cap="none" spc="0" normalizeH="0" baseline="0" noProof="0">
              <a:ln>
                <a:noFill/>
              </a:ln>
              <a:solidFill>
                <a:srgbClr val="FFFFFF"/>
              </a:solidFill>
              <a:effectLst/>
              <a:uLnTx/>
              <a:uFillTx/>
              <a:latin typeface="Calibri"/>
              <a:ea typeface="+mn-ea"/>
              <a:cs typeface="+mn-cs"/>
            </a:endParaRPr>
          </a:p>
        </p:txBody>
      </p:sp>
    </p:spTree>
    <p:extLst>
      <p:ext uri="{BB962C8B-B14F-4D97-AF65-F5344CB8AC3E}">
        <p14:creationId xmlns:p14="http://schemas.microsoft.com/office/powerpoint/2010/main" val="134560203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F96763-19D1-8284-8299-FDC9F7C93F8C}"/>
              </a:ext>
            </a:extLst>
          </p:cNvPr>
          <p:cNvSpPr>
            <a:spLocks noGrp="1"/>
          </p:cNvSpPr>
          <p:nvPr>
            <p:ph type="title"/>
          </p:nvPr>
        </p:nvSpPr>
        <p:spPr>
          <a:xfrm>
            <a:off x="586502" y="365127"/>
            <a:ext cx="10271997" cy="614684"/>
          </a:xfrm>
        </p:spPr>
        <p:txBody>
          <a:bodyPr lIns="91440" tIns="45720" rIns="91440" bIns="45720" anchor="t">
            <a:noAutofit/>
          </a:bodyPr>
          <a:lstStyle/>
          <a:p>
            <a:r>
              <a:rPr lang="nl-BE" sz="2800" noProof="0">
                <a:latin typeface="Futura Medium"/>
              </a:rPr>
              <a:t>1</a:t>
            </a:r>
            <a:r>
              <a:rPr lang="nl-BE" sz="2800">
                <a:latin typeface="Futura Medium"/>
              </a:rPr>
              <a:t>.</a:t>
            </a:r>
            <a:r>
              <a:rPr lang="nl-BE" sz="2800" noProof="0">
                <a:latin typeface="Futura Medium"/>
              </a:rPr>
              <a:t> Psychosociale risico’s (PSR): oorsprong van de gevaren</a:t>
            </a:r>
            <a:endParaRPr lang="nl-BE" sz="2800" noProof="0">
              <a:solidFill>
                <a:srgbClr val="000000"/>
              </a:solidFill>
              <a:latin typeface="Futura Medium"/>
            </a:endParaRPr>
          </a:p>
          <a:p>
            <a:endParaRPr lang="nl-BE" sz="2800" noProof="0"/>
          </a:p>
        </p:txBody>
      </p:sp>
      <p:sp>
        <p:nvSpPr>
          <p:cNvPr id="3" name="Slide Number Placeholder 2">
            <a:extLst>
              <a:ext uri="{FF2B5EF4-FFF2-40B4-BE49-F238E27FC236}">
                <a16:creationId xmlns:a16="http://schemas.microsoft.com/office/drawing/2014/main" id="{A3ADE79F-BFEF-4ABB-67A3-FBF754A8BD5B}"/>
              </a:ext>
            </a:extLst>
          </p:cNvPr>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FCF0D27-783A-4A41-A067-B898C8DC56C7}" type="slidenum">
              <a:rPr kumimoji="0" lang="nl-BE" sz="1200" b="0" i="0" u="none" strike="noStrike" kern="1200" cap="none" spc="0" normalizeH="0" baseline="0" noProof="0" smtClean="0">
                <a:ln>
                  <a:noFill/>
                </a:ln>
                <a:solidFill>
                  <a:srgbClr val="1E699D">
                    <a:lumMod val="50000"/>
                    <a:lumOff val="50000"/>
                  </a:srgb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23</a:t>
            </a:fld>
            <a:endParaRPr kumimoji="0" lang="nl-BE" sz="1200" b="0" i="0" u="none" strike="noStrike" kern="1200" cap="none" spc="0" normalizeH="0" baseline="0" noProof="0">
              <a:ln>
                <a:noFill/>
              </a:ln>
              <a:solidFill>
                <a:srgbClr val="1E699D">
                  <a:lumMod val="50000"/>
                  <a:lumOff val="50000"/>
                </a:srgbClr>
              </a:solidFill>
              <a:effectLst/>
              <a:uLnTx/>
              <a:uFillTx/>
              <a:latin typeface="Calibri"/>
              <a:ea typeface="+mn-ea"/>
              <a:cs typeface="+mn-cs"/>
            </a:endParaRPr>
          </a:p>
        </p:txBody>
      </p:sp>
      <p:graphicFrame>
        <p:nvGraphicFramePr>
          <p:cNvPr id="4" name="Diagram 3">
            <a:extLst>
              <a:ext uri="{FF2B5EF4-FFF2-40B4-BE49-F238E27FC236}">
                <a16:creationId xmlns:a16="http://schemas.microsoft.com/office/drawing/2014/main" id="{376CF34F-2842-0283-C6F8-A30A6C7A6CC5}"/>
              </a:ext>
            </a:extLst>
          </p:cNvPr>
          <p:cNvGraphicFramePr/>
          <p:nvPr>
            <p:extLst>
              <p:ext uri="{D42A27DB-BD31-4B8C-83A1-F6EECF244321}">
                <p14:modId xmlns:p14="http://schemas.microsoft.com/office/powerpoint/2010/main" val="2263839867"/>
              </p:ext>
            </p:extLst>
          </p:nvPr>
        </p:nvGraphicFramePr>
        <p:xfrm>
          <a:off x="900044" y="1666568"/>
          <a:ext cx="10391912" cy="427603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Rechthoek 4">
            <a:extLst>
              <a:ext uri="{FF2B5EF4-FFF2-40B4-BE49-F238E27FC236}">
                <a16:creationId xmlns:a16="http://schemas.microsoft.com/office/drawing/2014/main" id="{8D30012F-1FC3-2022-BC2B-F17C6E27FA11}"/>
              </a:ext>
            </a:extLst>
          </p:cNvPr>
          <p:cNvSpPr>
            <a:spLocks noGrp="1" noRot="1" noMove="1" noResize="1" noEditPoints="1" noAdjustHandles="1" noChangeArrowheads="1" noChangeShapeType="1"/>
          </p:cNvSpPr>
          <p:nvPr/>
        </p:nvSpPr>
        <p:spPr>
          <a:xfrm>
            <a:off x="83127" y="5942602"/>
            <a:ext cx="2192482" cy="858693"/>
          </a:xfrm>
          <a:prstGeom prst="rect">
            <a:avLst/>
          </a:prstGeom>
          <a:solidFill>
            <a:schemeClr val="bg1"/>
          </a:solidFill>
          <a:ln>
            <a:solidFill>
              <a:schemeClr val="bg1"/>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BE" sz="1800" b="0" i="0" u="none" strike="noStrike" kern="1200" cap="none" spc="0" normalizeH="0" baseline="0" noProof="0">
              <a:ln>
                <a:noFill/>
              </a:ln>
              <a:solidFill>
                <a:srgbClr val="FFFFFF"/>
              </a:solidFill>
              <a:effectLst/>
              <a:uLnTx/>
              <a:uFillTx/>
              <a:latin typeface="Calibri"/>
              <a:ea typeface="+mn-ea"/>
              <a:cs typeface="+mn-cs"/>
            </a:endParaRPr>
          </a:p>
        </p:txBody>
      </p:sp>
    </p:spTree>
    <p:extLst>
      <p:ext uri="{BB962C8B-B14F-4D97-AF65-F5344CB8AC3E}">
        <p14:creationId xmlns:p14="http://schemas.microsoft.com/office/powerpoint/2010/main" val="166205122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1B111C9-021D-DBAD-9583-AAEC55D55823}"/>
              </a:ext>
            </a:extLst>
          </p:cNvPr>
          <p:cNvSpPr>
            <a:spLocks noGrp="1"/>
          </p:cNvSpPr>
          <p:nvPr>
            <p:ph type="title" idx="4294967295"/>
          </p:nvPr>
        </p:nvSpPr>
        <p:spPr>
          <a:xfrm>
            <a:off x="314036" y="384810"/>
            <a:ext cx="10893714" cy="695845"/>
          </a:xfrm>
          <a:prstGeom prst="rect">
            <a:avLst/>
          </a:prstGeom>
        </p:spPr>
        <p:txBody>
          <a:bodyPr lIns="91440" tIns="45720" rIns="91440" bIns="45720" anchor="t"/>
          <a:lstStyle/>
          <a:p>
            <a:r>
              <a:rPr lang="nl-BE" sz="2800" noProof="0" dirty="0">
                <a:solidFill>
                  <a:srgbClr val="1E699D"/>
                </a:solidFill>
                <a:latin typeface="Futura Medium"/>
              </a:rPr>
              <a:t>2.1. Stress, acute en chronische stress, werkgerelateerde stress</a:t>
            </a:r>
          </a:p>
        </p:txBody>
      </p:sp>
      <p:graphicFrame>
        <p:nvGraphicFramePr>
          <p:cNvPr id="5" name="Espace réservé du contenu 2">
            <a:extLst>
              <a:ext uri="{FF2B5EF4-FFF2-40B4-BE49-F238E27FC236}">
                <a16:creationId xmlns:a16="http://schemas.microsoft.com/office/drawing/2014/main" id="{096C1B08-8E9E-AE42-3AD9-26149E4EAFDA}"/>
              </a:ext>
            </a:extLst>
          </p:cNvPr>
          <p:cNvGraphicFramePr>
            <a:graphicFrameLocks/>
          </p:cNvGraphicFramePr>
          <p:nvPr>
            <p:extLst>
              <p:ext uri="{D42A27DB-BD31-4B8C-83A1-F6EECF244321}">
                <p14:modId xmlns:p14="http://schemas.microsoft.com/office/powerpoint/2010/main" val="1874995270"/>
              </p:ext>
            </p:extLst>
          </p:nvPr>
        </p:nvGraphicFramePr>
        <p:xfrm>
          <a:off x="800302" y="1184932"/>
          <a:ext cx="10591396" cy="464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Espace réservé du numéro de diapositive 2"/>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FCF0D27-783A-4A41-A067-B898C8DC56C7}" type="slidenum">
              <a:rPr kumimoji="0" lang="nl-BE" sz="1200" b="0" i="0" u="none" strike="noStrike" kern="1200" cap="none" spc="0" normalizeH="0" baseline="0" noProof="0" smtClean="0">
                <a:ln>
                  <a:noFill/>
                </a:ln>
                <a:solidFill>
                  <a:srgbClr val="1E699D">
                    <a:lumMod val="50000"/>
                    <a:lumOff val="50000"/>
                  </a:srgb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24</a:t>
            </a:fld>
            <a:endParaRPr kumimoji="0" lang="nl-BE" sz="1200" b="0" i="0" u="none" strike="noStrike" kern="1200" cap="none" spc="0" normalizeH="0" baseline="0" noProof="0">
              <a:ln>
                <a:noFill/>
              </a:ln>
              <a:solidFill>
                <a:srgbClr val="1E699D">
                  <a:lumMod val="50000"/>
                  <a:lumOff val="50000"/>
                </a:srgbClr>
              </a:solidFill>
              <a:effectLst/>
              <a:uLnTx/>
              <a:uFillTx/>
              <a:latin typeface="Calibri"/>
              <a:ea typeface="+mn-ea"/>
              <a:cs typeface="+mn-cs"/>
            </a:endParaRPr>
          </a:p>
        </p:txBody>
      </p:sp>
      <p:sp>
        <p:nvSpPr>
          <p:cNvPr id="4" name="Rechthoek 3">
            <a:extLst>
              <a:ext uri="{FF2B5EF4-FFF2-40B4-BE49-F238E27FC236}">
                <a16:creationId xmlns:a16="http://schemas.microsoft.com/office/drawing/2014/main" id="{3BC3B2E2-C4F0-2E1D-02A3-7C90D9C27934}"/>
              </a:ext>
            </a:extLst>
          </p:cNvPr>
          <p:cNvSpPr>
            <a:spLocks noGrp="1" noRot="1" noMove="1" noResize="1" noEditPoints="1" noAdjustHandles="1" noChangeArrowheads="1" noChangeShapeType="1"/>
          </p:cNvSpPr>
          <p:nvPr/>
        </p:nvSpPr>
        <p:spPr>
          <a:xfrm>
            <a:off x="83127" y="5933210"/>
            <a:ext cx="2192482" cy="868086"/>
          </a:xfrm>
          <a:prstGeom prst="rect">
            <a:avLst/>
          </a:prstGeom>
          <a:solidFill>
            <a:schemeClr val="bg1"/>
          </a:solidFill>
          <a:ln>
            <a:solidFill>
              <a:schemeClr val="bg1"/>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BE" sz="1800" b="0" i="0" u="none" strike="noStrike" kern="1200" cap="none" spc="0" normalizeH="0" baseline="0" noProof="0">
              <a:ln>
                <a:noFill/>
              </a:ln>
              <a:solidFill>
                <a:srgbClr val="FFFFFF"/>
              </a:solidFill>
              <a:effectLst/>
              <a:uLnTx/>
              <a:uFillTx/>
              <a:latin typeface="Calibri"/>
              <a:ea typeface="+mn-ea"/>
              <a:cs typeface="+mn-cs"/>
            </a:endParaRPr>
          </a:p>
        </p:txBody>
      </p:sp>
    </p:spTree>
    <p:extLst>
      <p:ext uri="{BB962C8B-B14F-4D97-AF65-F5344CB8AC3E}">
        <p14:creationId xmlns:p14="http://schemas.microsoft.com/office/powerpoint/2010/main" val="237809935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8ECC68-14F7-F697-53AC-65EDB7DE275F}"/>
            </a:ext>
          </a:extLst>
        </p:cNvPr>
        <p:cNvGrpSpPr/>
        <p:nvPr/>
      </p:nvGrpSpPr>
      <p:grpSpPr>
        <a:xfrm>
          <a:off x="0" y="0"/>
          <a:ext cx="0" cy="0"/>
          <a:chOff x="0" y="0"/>
          <a:chExt cx="0" cy="0"/>
        </a:xfrm>
      </p:grpSpPr>
      <p:sp>
        <p:nvSpPr>
          <p:cNvPr id="2" name="Espace réservé du numéro de diapositive 1">
            <a:extLst>
              <a:ext uri="{FF2B5EF4-FFF2-40B4-BE49-F238E27FC236}">
                <a16:creationId xmlns:a16="http://schemas.microsoft.com/office/drawing/2014/main" id="{7952D910-7DCB-B431-5372-E761A2F5E91C}"/>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FCF0D27-783A-4A41-A067-B898C8DC56C7}" type="slidenum">
              <a:rPr kumimoji="0" lang="nl-BE" sz="1200" b="0" i="0" u="none" strike="noStrike" kern="1200" cap="none" spc="0" normalizeH="0" baseline="0" noProof="0" smtClean="0">
                <a:ln>
                  <a:noFill/>
                </a:ln>
                <a:solidFill>
                  <a:prstClr val="black">
                    <a:tint val="82000"/>
                  </a:prstClr>
                </a:solidFill>
                <a:effectLst/>
                <a:uLnTx/>
                <a:uFillTx/>
                <a:latin typeface="Aptos" panose="020B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nl-BE" sz="1200" b="0" i="0" u="none" strike="noStrike" kern="1200" cap="none" spc="0" normalizeH="0" baseline="0" noProof="0">
              <a:ln>
                <a:noFill/>
              </a:ln>
              <a:solidFill>
                <a:prstClr val="black">
                  <a:tint val="82000"/>
                </a:prstClr>
              </a:solidFill>
              <a:effectLst/>
              <a:uLnTx/>
              <a:uFillTx/>
              <a:latin typeface="Aptos" panose="020B0004020202020204"/>
              <a:ea typeface="+mn-ea"/>
              <a:cs typeface="+mn-cs"/>
            </a:endParaRPr>
          </a:p>
        </p:txBody>
      </p:sp>
      <p:sp>
        <p:nvSpPr>
          <p:cNvPr id="4" name="Titre 1">
            <a:extLst>
              <a:ext uri="{FF2B5EF4-FFF2-40B4-BE49-F238E27FC236}">
                <a16:creationId xmlns:a16="http://schemas.microsoft.com/office/drawing/2014/main" id="{C804639D-8E2E-6625-1F8F-F440F3B4AC2C}"/>
              </a:ext>
            </a:extLst>
          </p:cNvPr>
          <p:cNvSpPr txBox="1">
            <a:spLocks/>
          </p:cNvSpPr>
          <p:nvPr/>
        </p:nvSpPr>
        <p:spPr>
          <a:xfrm>
            <a:off x="967810" y="335308"/>
            <a:ext cx="10893714" cy="1335088"/>
          </a:xfrm>
          <a:prstGeom prst="rect">
            <a:avLst/>
          </a:prstGeom>
        </p:spPr>
        <p:txBody>
          <a:bodyPr lIns="91440" tIns="45720" rIns="91440" bIns="45720" anchor="t"/>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nl-BE" sz="2800" b="0" i="0" u="none" strike="noStrike" kern="1200" cap="none" spc="0" normalizeH="0" baseline="0" noProof="0">
                <a:ln>
                  <a:noFill/>
                </a:ln>
                <a:solidFill>
                  <a:srgbClr val="1E699D"/>
                </a:solidFill>
                <a:effectLst/>
                <a:uLnTx/>
                <a:uFillTx/>
                <a:latin typeface="Futura Medium"/>
                <a:ea typeface="+mj-ea"/>
                <a:cs typeface="+mj-cs"/>
              </a:rPr>
              <a:t>2.1.a. Mechanisme van stress: Algemeen aanpassingssyndroom</a:t>
            </a:r>
          </a:p>
        </p:txBody>
      </p:sp>
      <p:pic>
        <p:nvPicPr>
          <p:cNvPr id="25" name="Picture 24" descr="Werk maken van chronische stress - Essential Waves">
            <a:extLst>
              <a:ext uri="{FF2B5EF4-FFF2-40B4-BE49-F238E27FC236}">
                <a16:creationId xmlns:a16="http://schemas.microsoft.com/office/drawing/2014/main" id="{0C1979AA-37A6-413D-5500-F88BA11A4B2A}"/>
              </a:ext>
            </a:extLst>
          </p:cNvPr>
          <p:cNvPicPr>
            <a:picLocks noChangeAspect="1"/>
          </p:cNvPicPr>
          <p:nvPr/>
        </p:nvPicPr>
        <p:blipFill>
          <a:blip r:embed="rId3"/>
          <a:srcRect t="8097"/>
          <a:stretch/>
        </p:blipFill>
        <p:spPr>
          <a:xfrm>
            <a:off x="967810" y="1298555"/>
            <a:ext cx="9339470" cy="5429637"/>
          </a:xfrm>
          <a:prstGeom prst="rect">
            <a:avLst/>
          </a:prstGeom>
        </p:spPr>
      </p:pic>
      <p:sp>
        <p:nvSpPr>
          <p:cNvPr id="3" name="Tekstvak 2">
            <a:extLst>
              <a:ext uri="{FF2B5EF4-FFF2-40B4-BE49-F238E27FC236}">
                <a16:creationId xmlns:a16="http://schemas.microsoft.com/office/drawing/2014/main" id="{8E454C86-4146-C374-FAF2-A4E4771AA010}"/>
              </a:ext>
            </a:extLst>
          </p:cNvPr>
          <p:cNvSpPr txBox="1"/>
          <p:nvPr/>
        </p:nvSpPr>
        <p:spPr>
          <a:xfrm>
            <a:off x="2901372" y="2782669"/>
            <a:ext cx="1025236"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BE" sz="1200" b="0" i="1" u="none" strike="noStrike" kern="1200" cap="none" spc="0" normalizeH="0" baseline="0" noProof="0">
                <a:ln>
                  <a:noFill/>
                </a:ln>
                <a:solidFill>
                  <a:srgbClr val="196B24"/>
                </a:solidFill>
                <a:effectLst/>
                <a:uLnTx/>
                <a:uFillTx/>
                <a:latin typeface="Aptos" panose="020B0004020202020204"/>
                <a:ea typeface="+mn-ea"/>
                <a:cs typeface="+mn-cs"/>
              </a:rPr>
              <a:t>Vechten – vluchten of bevriezen</a:t>
            </a:r>
          </a:p>
        </p:txBody>
      </p:sp>
    </p:spTree>
    <p:extLst>
      <p:ext uri="{BB962C8B-B14F-4D97-AF65-F5344CB8AC3E}">
        <p14:creationId xmlns:p14="http://schemas.microsoft.com/office/powerpoint/2010/main" val="156647471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55E039-798B-C77D-90B9-DF2E39096E00}"/>
            </a:ext>
          </a:extLst>
        </p:cNvPr>
        <p:cNvGrpSpPr/>
        <p:nvPr/>
      </p:nvGrpSpPr>
      <p:grpSpPr>
        <a:xfrm>
          <a:off x="0" y="0"/>
          <a:ext cx="0" cy="0"/>
          <a:chOff x="0" y="0"/>
          <a:chExt cx="0" cy="0"/>
        </a:xfrm>
      </p:grpSpPr>
      <p:sp>
        <p:nvSpPr>
          <p:cNvPr id="29" name="Flowchart: Connector 28">
            <a:extLst>
              <a:ext uri="{FF2B5EF4-FFF2-40B4-BE49-F238E27FC236}">
                <a16:creationId xmlns:a16="http://schemas.microsoft.com/office/drawing/2014/main" id="{725AF404-D1D0-06F5-95C5-F8FC43108082}"/>
              </a:ext>
            </a:extLst>
          </p:cNvPr>
          <p:cNvSpPr/>
          <p:nvPr/>
        </p:nvSpPr>
        <p:spPr>
          <a:xfrm>
            <a:off x="960348" y="2837986"/>
            <a:ext cx="2334039" cy="2216426"/>
          </a:xfrm>
          <a:prstGeom prst="flowChartConnector">
            <a:avLst/>
          </a:prstGeom>
          <a:solidFill>
            <a:schemeClr val="accent1">
              <a:lumMod val="40000"/>
              <a:lumOff val="60000"/>
            </a:schemeClr>
          </a:solidFill>
          <a:ln>
            <a:solidFill>
              <a:schemeClr val="accent1">
                <a:lumMod val="40000"/>
                <a:lumOff val="60000"/>
              </a:schemeClr>
            </a:solidFill>
          </a:ln>
          <a:effectLst>
            <a:outerShdw blurRad="63500" dist="38100" dir="2700000">
              <a:srgbClr val="000000">
                <a:alpha val="40000"/>
              </a:srgbClr>
            </a:outerShdw>
          </a:effectLst>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BE" sz="1800" b="1" i="0" u="none" strike="noStrike" kern="1200" cap="none" spc="0" normalizeH="0" baseline="0" noProof="0" err="1">
                <a:ln>
                  <a:noFill/>
                </a:ln>
                <a:solidFill>
                  <a:srgbClr val="002060"/>
                </a:solidFill>
                <a:effectLst/>
                <a:uLnTx/>
                <a:uFillTx/>
                <a:latin typeface="Calibri"/>
                <a:ea typeface="Calibri"/>
                <a:cs typeface="Calibri"/>
              </a:rPr>
              <a:t>Omgevings-factoren</a:t>
            </a:r>
            <a:endParaRPr kumimoji="0" lang="nl-BE" sz="1800" b="1" i="0" u="none" strike="noStrike" kern="1200" cap="none" spc="0" normalizeH="0" baseline="0" noProof="0">
              <a:ln>
                <a:noFill/>
              </a:ln>
              <a:solidFill>
                <a:srgbClr val="002060"/>
              </a:solidFill>
              <a:effectLst/>
              <a:uLnTx/>
              <a:uFillTx/>
              <a:latin typeface="Calibri"/>
              <a:ea typeface="Calibri"/>
              <a:cs typeface="Calibri"/>
            </a:endParaRPr>
          </a:p>
        </p:txBody>
      </p:sp>
      <p:sp>
        <p:nvSpPr>
          <p:cNvPr id="2" name="Espace réservé du numéro de diapositive 1">
            <a:extLst>
              <a:ext uri="{FF2B5EF4-FFF2-40B4-BE49-F238E27FC236}">
                <a16:creationId xmlns:a16="http://schemas.microsoft.com/office/drawing/2014/main" id="{95BB69AA-7B8A-DD7A-24C1-03CA3E09D3B7}"/>
              </a:ext>
            </a:extLst>
          </p:cNvPr>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FCF0D27-783A-4A41-A067-B898C8DC56C7}" type="slidenum">
              <a:rPr kumimoji="0" lang="nl-BE" sz="1200" b="0" i="0" u="none" strike="noStrike" kern="1200" cap="none" spc="0" normalizeH="0" baseline="0" noProof="0" smtClean="0">
                <a:ln>
                  <a:noFill/>
                </a:ln>
                <a:solidFill>
                  <a:srgbClr val="1E699D">
                    <a:lumMod val="50000"/>
                    <a:lumOff val="50000"/>
                  </a:srgb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26</a:t>
            </a:fld>
            <a:endParaRPr kumimoji="0" lang="nl-BE" sz="1200" b="0" i="0" u="none" strike="noStrike" kern="1200" cap="none" spc="0" normalizeH="0" baseline="0" noProof="0">
              <a:ln>
                <a:noFill/>
              </a:ln>
              <a:solidFill>
                <a:srgbClr val="1E699D">
                  <a:lumMod val="50000"/>
                  <a:lumOff val="50000"/>
                </a:srgbClr>
              </a:solidFill>
              <a:effectLst/>
              <a:uLnTx/>
              <a:uFillTx/>
              <a:latin typeface="Calibri"/>
              <a:ea typeface="+mn-ea"/>
              <a:cs typeface="+mn-cs"/>
            </a:endParaRPr>
          </a:p>
        </p:txBody>
      </p:sp>
      <p:sp>
        <p:nvSpPr>
          <p:cNvPr id="3" name="Titre 1">
            <a:extLst>
              <a:ext uri="{FF2B5EF4-FFF2-40B4-BE49-F238E27FC236}">
                <a16:creationId xmlns:a16="http://schemas.microsoft.com/office/drawing/2014/main" id="{31C45A3D-69FB-A6FD-3579-A6CB6D21A8DA}"/>
              </a:ext>
            </a:extLst>
          </p:cNvPr>
          <p:cNvSpPr txBox="1">
            <a:spLocks/>
          </p:cNvSpPr>
          <p:nvPr/>
        </p:nvSpPr>
        <p:spPr>
          <a:xfrm>
            <a:off x="483905" y="231248"/>
            <a:ext cx="11224190" cy="1335088"/>
          </a:xfrm>
          <a:prstGeom prst="rect">
            <a:avLst/>
          </a:prstGeom>
        </p:spPr>
        <p:txBody>
          <a:bodyPr lIns="91440" tIns="45720" rIns="91440" bIns="45720" anchor="t"/>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nl-BE" sz="2800" b="0" i="0" u="none" strike="noStrike" kern="1200" cap="none" spc="0" normalizeH="0" baseline="0" noProof="0">
                <a:ln>
                  <a:noFill/>
                </a:ln>
                <a:solidFill>
                  <a:srgbClr val="1E699D"/>
                </a:solidFill>
                <a:effectLst/>
                <a:uLnTx/>
                <a:uFillTx/>
                <a:latin typeface="Futura Medium"/>
                <a:ea typeface="+mj-ea"/>
                <a:cs typeface="+mj-cs"/>
              </a:rPr>
              <a:t>2.1.b. Factoren m.b.t. stress</a:t>
            </a:r>
          </a:p>
        </p:txBody>
      </p:sp>
      <p:sp>
        <p:nvSpPr>
          <p:cNvPr id="4" name="ZoneTexte 3">
            <a:extLst>
              <a:ext uri="{FF2B5EF4-FFF2-40B4-BE49-F238E27FC236}">
                <a16:creationId xmlns:a16="http://schemas.microsoft.com/office/drawing/2014/main" id="{047109E5-5EF8-EA79-1EAC-D0BA3DA76136}"/>
              </a:ext>
            </a:extLst>
          </p:cNvPr>
          <p:cNvSpPr txBox="1"/>
          <p:nvPr/>
        </p:nvSpPr>
        <p:spPr>
          <a:xfrm>
            <a:off x="483905" y="898792"/>
            <a:ext cx="3941357" cy="3693319"/>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BE" sz="1800" b="0" i="0" u="none" strike="noStrike" kern="1200" cap="none" spc="0" normalizeH="0" baseline="0" noProof="0">
                <a:ln>
                  <a:noFill/>
                </a:ln>
                <a:solidFill>
                  <a:srgbClr val="1E699D"/>
                </a:solidFill>
                <a:effectLst/>
                <a:uLnTx/>
                <a:uFillTx/>
                <a:latin typeface="Calibri"/>
                <a:ea typeface="+mn-ea"/>
                <a:cs typeface="+mn-cs"/>
              </a:rPr>
              <a:t>Stress is een </a:t>
            </a:r>
            <a:r>
              <a:rPr kumimoji="0" lang="nl-BE" sz="1800" b="0" i="0" u="sng" strike="noStrike" kern="1200" cap="none" spc="0" normalizeH="0" baseline="0" noProof="0">
                <a:ln>
                  <a:noFill/>
                </a:ln>
                <a:solidFill>
                  <a:srgbClr val="1E699D"/>
                </a:solidFill>
                <a:effectLst/>
                <a:uLnTx/>
                <a:uFillTx/>
                <a:latin typeface="Calibri"/>
                <a:ea typeface="+mn-ea"/>
                <a:cs typeface="+mn-cs"/>
              </a:rPr>
              <a:t>multifactorieel</a:t>
            </a:r>
            <a:r>
              <a:rPr kumimoji="0" lang="nl-BE" sz="1800" b="0" i="0" u="none" strike="noStrike" kern="1200" cap="none" spc="0" normalizeH="0" baseline="0" noProof="0">
                <a:ln>
                  <a:noFill/>
                </a:ln>
                <a:solidFill>
                  <a:srgbClr val="1E699D"/>
                </a:solidFill>
                <a:effectLst/>
                <a:uLnTx/>
                <a:uFillTx/>
                <a:latin typeface="Calibri"/>
                <a:ea typeface="+mn-ea"/>
                <a:cs typeface="+mn-cs"/>
              </a:rPr>
              <a:t> fenomeen.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BE" sz="1800" b="0" i="0" u="none" strike="noStrike" kern="1200" cap="none" spc="0" normalizeH="0" baseline="0" noProof="0">
              <a:ln>
                <a:noFill/>
              </a:ln>
              <a:solidFill>
                <a:srgbClr val="1E699D"/>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BE" sz="1800" b="0" i="0" u="none" strike="noStrike" kern="1200" cap="none" spc="0" normalizeH="0" baseline="0" noProof="0">
              <a:ln>
                <a:noFill/>
              </a:ln>
              <a:solidFill>
                <a:srgbClr val="1E699D"/>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BE" sz="1800" b="0" i="0" u="none" strike="noStrike" kern="1200" cap="none" spc="0" normalizeH="0" baseline="0" noProof="0">
              <a:ln>
                <a:noFill/>
              </a:ln>
              <a:solidFill>
                <a:srgbClr val="1E699D"/>
              </a:solidFill>
              <a:effectLst/>
              <a:uLnTx/>
              <a:uFillTx/>
              <a:latin typeface="Calibri"/>
              <a:ea typeface="Calibri"/>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BE" sz="1800" b="0" i="0" u="none" strike="noStrike" kern="1200" cap="none" spc="0" normalizeH="0" baseline="0" noProof="0">
              <a:ln>
                <a:noFill/>
              </a:ln>
              <a:solidFill>
                <a:srgbClr val="1E699D"/>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BE" sz="1800" b="0" i="0" u="none" strike="noStrike" kern="1200" cap="none" spc="0" normalizeH="0" baseline="0" noProof="0">
              <a:ln>
                <a:noFill/>
              </a:ln>
              <a:solidFill>
                <a:srgbClr val="1E699D"/>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BE" sz="1800" b="0" i="0" u="none" strike="noStrike" kern="1200" cap="none" spc="0" normalizeH="0" baseline="0" noProof="0">
              <a:ln>
                <a:noFill/>
              </a:ln>
              <a:solidFill>
                <a:srgbClr val="1E699D"/>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BE" sz="1800" b="0" i="0" u="none" strike="noStrike" kern="1200" cap="none" spc="0" normalizeH="0" baseline="0" noProof="0">
              <a:ln>
                <a:noFill/>
              </a:ln>
              <a:solidFill>
                <a:srgbClr val="1E699D"/>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BE" sz="1800" b="0" i="0" u="none" strike="noStrike" kern="1200" cap="none" spc="0" normalizeH="0" baseline="0" noProof="0">
              <a:ln>
                <a:noFill/>
              </a:ln>
              <a:solidFill>
                <a:srgbClr val="1E699D"/>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BE" sz="1800" b="0" i="0" u="none" strike="noStrike" kern="1200" cap="none" spc="0" normalizeH="0" baseline="0" noProof="0">
              <a:ln>
                <a:noFill/>
              </a:ln>
              <a:solidFill>
                <a:srgbClr val="1E699D"/>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BE" sz="1800" b="0" i="0" u="none" strike="noStrike" kern="1200" cap="none" spc="0" normalizeH="0" baseline="0" noProof="0">
              <a:ln>
                <a:noFill/>
              </a:ln>
              <a:solidFill>
                <a:srgbClr val="1E699D"/>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BE" sz="1800" b="0" i="0" u="none" strike="noStrike" kern="1200" cap="none" spc="0" normalizeH="0" baseline="0" noProof="0">
              <a:ln>
                <a:noFill/>
              </a:ln>
              <a:solidFill>
                <a:srgbClr val="1E699D"/>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BE" sz="1800" b="0" i="0" u="none" strike="noStrike" kern="1200" cap="none" spc="0" normalizeH="0" baseline="0" noProof="0">
              <a:ln>
                <a:noFill/>
              </a:ln>
              <a:solidFill>
                <a:srgbClr val="1E699D"/>
              </a:solidFill>
              <a:effectLst/>
              <a:uLnTx/>
              <a:uFillTx/>
              <a:latin typeface="Calibri"/>
              <a:ea typeface="+mn-ea"/>
              <a:cs typeface="+mn-cs"/>
            </a:endParaRPr>
          </a:p>
        </p:txBody>
      </p:sp>
      <p:sp>
        <p:nvSpPr>
          <p:cNvPr id="25" name="Flowchart: Connector 24">
            <a:extLst>
              <a:ext uri="{FF2B5EF4-FFF2-40B4-BE49-F238E27FC236}">
                <a16:creationId xmlns:a16="http://schemas.microsoft.com/office/drawing/2014/main" id="{0C289049-9021-E9A3-F40B-B1440F6AA52E}"/>
              </a:ext>
            </a:extLst>
          </p:cNvPr>
          <p:cNvSpPr/>
          <p:nvPr/>
        </p:nvSpPr>
        <p:spPr>
          <a:xfrm>
            <a:off x="1995440" y="1566336"/>
            <a:ext cx="2367169" cy="2249555"/>
          </a:xfrm>
          <a:prstGeom prst="flowChartConnector">
            <a:avLst/>
          </a:prstGeom>
          <a:solidFill>
            <a:schemeClr val="accent1">
              <a:lumMod val="40000"/>
              <a:lumOff val="60000"/>
            </a:schemeClr>
          </a:solidFill>
          <a:ln>
            <a:solidFill>
              <a:schemeClr val="accent1">
                <a:lumMod val="40000"/>
                <a:lumOff val="60000"/>
              </a:schemeClr>
            </a:solidFill>
          </a:ln>
          <a:effectLst>
            <a:outerShdw blurRad="63500" dist="38100" dir="2700000">
              <a:srgbClr val="000000">
                <a:alpha val="40000"/>
              </a:srgb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BE" sz="1800" b="1" i="0" u="none" strike="noStrike" kern="1200" cap="none" spc="0" normalizeH="0" baseline="0" noProof="0">
                <a:ln>
                  <a:noFill/>
                </a:ln>
                <a:solidFill>
                  <a:srgbClr val="002060"/>
                </a:solidFill>
                <a:effectLst/>
                <a:uLnTx/>
                <a:uFillTx/>
                <a:latin typeface="Calibri"/>
                <a:ea typeface="Calibri"/>
                <a:cs typeface="Calibri"/>
              </a:rPr>
              <a:t>Biologische factoren</a:t>
            </a:r>
          </a:p>
        </p:txBody>
      </p:sp>
      <p:sp>
        <p:nvSpPr>
          <p:cNvPr id="27" name="Flowchart: Connector 26">
            <a:extLst>
              <a:ext uri="{FF2B5EF4-FFF2-40B4-BE49-F238E27FC236}">
                <a16:creationId xmlns:a16="http://schemas.microsoft.com/office/drawing/2014/main" id="{BF32B220-5A8C-A9AB-11F3-73150D61C9DF}"/>
              </a:ext>
            </a:extLst>
          </p:cNvPr>
          <p:cNvSpPr/>
          <p:nvPr/>
        </p:nvSpPr>
        <p:spPr>
          <a:xfrm>
            <a:off x="3536668" y="2652203"/>
            <a:ext cx="2367168" cy="2141882"/>
          </a:xfrm>
          <a:prstGeom prst="flowChartConnector">
            <a:avLst/>
          </a:prstGeom>
          <a:solidFill>
            <a:schemeClr val="accent1">
              <a:lumMod val="40000"/>
              <a:lumOff val="60000"/>
            </a:schemeClr>
          </a:solidFill>
          <a:ln>
            <a:solidFill>
              <a:schemeClr val="accent1">
                <a:lumMod val="40000"/>
                <a:lumOff val="60000"/>
              </a:schemeClr>
            </a:solidFill>
          </a:ln>
          <a:effectLst>
            <a:outerShdw blurRad="63500" dist="38100" dir="2700000">
              <a:srgbClr val="000000">
                <a:alpha val="40000"/>
              </a:srgbClr>
            </a:outerShdw>
          </a:effectLst>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BE" sz="1800" b="1" i="0" u="none" strike="noStrike" kern="1200" cap="none" spc="0" normalizeH="0" baseline="0" noProof="0">
                <a:ln>
                  <a:noFill/>
                </a:ln>
                <a:solidFill>
                  <a:srgbClr val="002060"/>
                </a:solidFill>
                <a:effectLst/>
                <a:uLnTx/>
                <a:uFillTx/>
                <a:latin typeface="Calibri"/>
                <a:ea typeface="Calibri"/>
                <a:cs typeface="Calibri"/>
              </a:rPr>
              <a:t>Psychologische factoren </a:t>
            </a:r>
          </a:p>
        </p:txBody>
      </p:sp>
      <p:sp>
        <p:nvSpPr>
          <p:cNvPr id="28" name="Flowchart: Connector 27">
            <a:extLst>
              <a:ext uri="{FF2B5EF4-FFF2-40B4-BE49-F238E27FC236}">
                <a16:creationId xmlns:a16="http://schemas.microsoft.com/office/drawing/2014/main" id="{9447A12C-0709-5B4D-69D7-A219D7C4AFEE}"/>
              </a:ext>
            </a:extLst>
          </p:cNvPr>
          <p:cNvSpPr/>
          <p:nvPr/>
        </p:nvSpPr>
        <p:spPr>
          <a:xfrm>
            <a:off x="2275609" y="3890724"/>
            <a:ext cx="2358886" cy="2183296"/>
          </a:xfrm>
          <a:prstGeom prst="flowChartConnector">
            <a:avLst/>
          </a:prstGeom>
          <a:solidFill>
            <a:schemeClr val="accent1">
              <a:lumMod val="40000"/>
              <a:lumOff val="60000"/>
            </a:schemeClr>
          </a:solidFill>
          <a:ln>
            <a:solidFill>
              <a:schemeClr val="accent1">
                <a:lumMod val="40000"/>
                <a:lumOff val="60000"/>
              </a:schemeClr>
            </a:solidFill>
          </a:ln>
          <a:effectLst>
            <a:outerShdw blurRad="63500" dist="38100" dir="2700000">
              <a:srgbClr val="000000">
                <a:alpha val="40000"/>
              </a:srgbClr>
            </a:outerShdw>
          </a:effectLst>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BE" sz="1800" b="1" i="0" u="none" strike="noStrike" kern="1200" cap="none" spc="0" normalizeH="0" baseline="0" noProof="0">
                <a:ln>
                  <a:noFill/>
                </a:ln>
                <a:solidFill>
                  <a:srgbClr val="002060"/>
                </a:solidFill>
                <a:effectLst/>
                <a:uLnTx/>
                <a:uFillTx/>
                <a:latin typeface="Calibri"/>
                <a:ea typeface="Calibri"/>
                <a:cs typeface="Calibri"/>
              </a:rPr>
              <a:t>Sociale factoren</a:t>
            </a:r>
          </a:p>
        </p:txBody>
      </p:sp>
      <p:sp>
        <p:nvSpPr>
          <p:cNvPr id="5" name="Rechthoek 4">
            <a:extLst>
              <a:ext uri="{FF2B5EF4-FFF2-40B4-BE49-F238E27FC236}">
                <a16:creationId xmlns:a16="http://schemas.microsoft.com/office/drawing/2014/main" id="{13C7E3C7-E0D2-3175-65D0-DFE4DCFA1DFF}"/>
              </a:ext>
            </a:extLst>
          </p:cNvPr>
          <p:cNvSpPr>
            <a:spLocks noGrp="1" noRot="1" noMove="1" noResize="1" noEditPoints="1" noAdjustHandles="1" noChangeArrowheads="1" noChangeShapeType="1"/>
          </p:cNvSpPr>
          <p:nvPr/>
        </p:nvSpPr>
        <p:spPr>
          <a:xfrm>
            <a:off x="83127" y="5942602"/>
            <a:ext cx="2192482" cy="858693"/>
          </a:xfrm>
          <a:prstGeom prst="rect">
            <a:avLst/>
          </a:prstGeom>
          <a:solidFill>
            <a:schemeClr val="bg1"/>
          </a:solidFill>
          <a:ln>
            <a:solidFill>
              <a:schemeClr val="bg1"/>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BE" sz="1800" b="0" i="0" u="none" strike="noStrike" kern="1200" cap="none" spc="0" normalizeH="0" baseline="0" noProof="0">
              <a:ln>
                <a:noFill/>
              </a:ln>
              <a:solidFill>
                <a:srgbClr val="FFFFFF"/>
              </a:solidFill>
              <a:effectLst/>
              <a:uLnTx/>
              <a:uFillTx/>
              <a:latin typeface="Calibri"/>
              <a:ea typeface="+mn-ea"/>
              <a:cs typeface="+mn-cs"/>
            </a:endParaRPr>
          </a:p>
        </p:txBody>
      </p:sp>
      <p:sp>
        <p:nvSpPr>
          <p:cNvPr id="6" name="Tekstvak 5">
            <a:extLst>
              <a:ext uri="{FF2B5EF4-FFF2-40B4-BE49-F238E27FC236}">
                <a16:creationId xmlns:a16="http://schemas.microsoft.com/office/drawing/2014/main" id="{DBFECE10-2225-DF5E-092B-0937903EE0D4}"/>
              </a:ext>
            </a:extLst>
          </p:cNvPr>
          <p:cNvSpPr txBox="1"/>
          <p:nvPr/>
        </p:nvSpPr>
        <p:spPr>
          <a:xfrm>
            <a:off x="7031215" y="2568982"/>
            <a:ext cx="4089711" cy="230832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BE" b="1">
                <a:solidFill>
                  <a:srgbClr val="1E699D"/>
                </a:solidFill>
                <a:latin typeface="Calibri"/>
                <a:sym typeface="Wingdings" panose="05000000000000000000" pitchFamily="2" charset="2"/>
              </a:rPr>
              <a:t> </a:t>
            </a:r>
            <a:r>
              <a:rPr kumimoji="0" lang="nl-BE" sz="1800" b="1" i="0" u="none" strike="noStrike" kern="1200" cap="none" spc="0" normalizeH="0" baseline="0" noProof="0">
                <a:ln>
                  <a:noFill/>
                </a:ln>
                <a:solidFill>
                  <a:srgbClr val="1E699D"/>
                </a:solidFill>
                <a:effectLst/>
                <a:uLnTx/>
                <a:uFillTx/>
                <a:latin typeface="Calibri"/>
                <a:ea typeface="+mn-ea"/>
                <a:cs typeface="+mn-cs"/>
              </a:rPr>
              <a:t>Transactioneel stressmodel (Lazarus &amp; Folkman, 1984):</a:t>
            </a:r>
          </a:p>
          <a:p>
            <a:pPr marL="342900" marR="0" lvl="0" indent="-342900" algn="l" defTabSz="914400" rtl="0" eaLnBrk="1" fontAlgn="auto" latinLnBrk="0" hangingPunct="1">
              <a:lnSpc>
                <a:spcPct val="100000"/>
              </a:lnSpc>
              <a:spcBef>
                <a:spcPts val="0"/>
              </a:spcBef>
              <a:spcAft>
                <a:spcPts val="0"/>
              </a:spcAft>
              <a:buClrTx/>
              <a:buSzTx/>
              <a:buFontTx/>
              <a:buAutoNum type="arabicParenR"/>
              <a:tabLst/>
              <a:defRPr/>
            </a:pPr>
            <a:r>
              <a:rPr kumimoji="0" lang="nl-BE" sz="1800" b="0" i="0" u="none" strike="noStrike" kern="1200" cap="none" spc="0" normalizeH="0" baseline="0" noProof="0">
                <a:ln>
                  <a:noFill/>
                </a:ln>
                <a:solidFill>
                  <a:srgbClr val="1E699D"/>
                </a:solidFill>
                <a:effectLst/>
                <a:uLnTx/>
                <a:uFillTx/>
                <a:latin typeface="Calibri"/>
                <a:ea typeface="+mn-ea"/>
                <a:cs typeface="+mn-cs"/>
              </a:rPr>
              <a:t>Is deze situatie bedreigend of irrelevant? </a:t>
            </a:r>
          </a:p>
          <a:p>
            <a:pPr marL="342900" marR="0" lvl="0" indent="-342900" algn="l" defTabSz="914400" rtl="0" eaLnBrk="1" fontAlgn="auto" latinLnBrk="0" hangingPunct="1">
              <a:lnSpc>
                <a:spcPct val="100000"/>
              </a:lnSpc>
              <a:spcBef>
                <a:spcPts val="0"/>
              </a:spcBef>
              <a:spcAft>
                <a:spcPts val="0"/>
              </a:spcAft>
              <a:buClrTx/>
              <a:buSzTx/>
              <a:buFontTx/>
              <a:buAutoNum type="arabicParenR"/>
              <a:tabLst/>
              <a:defRPr/>
            </a:pPr>
            <a:r>
              <a:rPr kumimoji="0" lang="nl-BE" sz="1800" b="0" i="0" u="none" strike="noStrike" kern="1200" cap="none" spc="0" normalizeH="0" baseline="0" noProof="0">
                <a:ln>
                  <a:noFill/>
                </a:ln>
                <a:solidFill>
                  <a:srgbClr val="1E699D"/>
                </a:solidFill>
                <a:effectLst/>
                <a:uLnTx/>
                <a:uFillTx/>
                <a:latin typeface="Calibri"/>
                <a:ea typeface="+mn-ea"/>
                <a:cs typeface="+mn-cs"/>
              </a:rPr>
              <a:t>Heb ik voldoende middelen (</a:t>
            </a:r>
            <a:r>
              <a:rPr kumimoji="0" lang="nl-BE" sz="1800" b="0" i="0" u="none" strike="noStrike" kern="1200" cap="none" spc="0" normalizeH="0" baseline="0" noProof="0" err="1">
                <a:ln>
                  <a:noFill/>
                </a:ln>
                <a:solidFill>
                  <a:srgbClr val="1E699D"/>
                </a:solidFill>
                <a:effectLst/>
                <a:uLnTx/>
                <a:uFillTx/>
                <a:latin typeface="Calibri"/>
                <a:ea typeface="+mn-ea"/>
                <a:cs typeface="+mn-cs"/>
              </a:rPr>
              <a:t>copingvaardigheden</a:t>
            </a:r>
            <a:r>
              <a:rPr kumimoji="0" lang="nl-BE" sz="1800" b="0" i="0" u="none" strike="noStrike" kern="1200" cap="none" spc="0" normalizeH="0" baseline="0" noProof="0">
                <a:ln>
                  <a:noFill/>
                </a:ln>
                <a:solidFill>
                  <a:srgbClr val="1E699D"/>
                </a:solidFill>
                <a:effectLst/>
                <a:uLnTx/>
                <a:uFillTx/>
                <a:latin typeface="Calibri"/>
                <a:ea typeface="+mn-ea"/>
                <a:cs typeface="+mn-cs"/>
              </a:rPr>
              <a:t>) om ermee om te gaan?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BE" sz="1800" b="0" i="0" u="none" strike="noStrike" kern="1200" cap="none" spc="0" normalizeH="0" baseline="0" noProof="0">
              <a:ln>
                <a:noFill/>
              </a:ln>
              <a:solidFill>
                <a:srgbClr val="1E699D"/>
              </a:solidFill>
              <a:effectLst/>
              <a:uLnTx/>
              <a:uFillTx/>
              <a:latin typeface="Calibri"/>
              <a:ea typeface="+mn-ea"/>
              <a:cs typeface="+mn-cs"/>
            </a:endParaRPr>
          </a:p>
        </p:txBody>
      </p:sp>
    </p:spTree>
    <p:extLst>
      <p:ext uri="{BB962C8B-B14F-4D97-AF65-F5344CB8AC3E}">
        <p14:creationId xmlns:p14="http://schemas.microsoft.com/office/powerpoint/2010/main" val="87086944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2711C68C-92B0-E58D-2629-EC493922C461}"/>
              </a:ext>
            </a:extLst>
          </p:cNvPr>
          <p:cNvSpPr>
            <a:spLocks noGrp="1"/>
          </p:cNvSpPr>
          <p:nvPr>
            <p:ph idx="1"/>
          </p:nvPr>
        </p:nvSpPr>
        <p:spPr>
          <a:xfrm>
            <a:off x="838200" y="1416161"/>
            <a:ext cx="10238509" cy="4351338"/>
          </a:xfrm>
        </p:spPr>
        <p:txBody>
          <a:bodyPr lIns="91440" tIns="45720" rIns="91440" bIns="45720" anchor="t">
            <a:normAutofit/>
          </a:bodyPr>
          <a:lstStyle/>
          <a:p>
            <a:r>
              <a:rPr lang="nl-BE" sz="2400" noProof="0">
                <a:solidFill>
                  <a:schemeClr val="accent1"/>
                </a:solidFill>
                <a:latin typeface="Calibri"/>
                <a:ea typeface="Calibri"/>
                <a:cs typeface="Calibri"/>
              </a:rPr>
              <a:t>Voordelen van stress (adaptieve reactie):</a:t>
            </a:r>
          </a:p>
          <a:p>
            <a:pPr marL="685800" lvl="2">
              <a:spcBef>
                <a:spcPts val="1000"/>
              </a:spcBef>
              <a:buClr>
                <a:srgbClr val="1E699D"/>
              </a:buClr>
            </a:pPr>
            <a:r>
              <a:rPr lang="nl-BE" noProof="0">
                <a:solidFill>
                  <a:schemeClr val="accent1"/>
                </a:solidFill>
                <a:latin typeface="Calibri"/>
                <a:ea typeface="Calibri"/>
                <a:cs typeface="Calibri"/>
              </a:rPr>
              <a:t>Groei en ontwikkeling</a:t>
            </a:r>
          </a:p>
          <a:p>
            <a:pPr marL="685800" lvl="2">
              <a:spcBef>
                <a:spcPts val="1000"/>
              </a:spcBef>
              <a:buClr>
                <a:srgbClr val="1E699D"/>
              </a:buClr>
            </a:pPr>
            <a:r>
              <a:rPr lang="nl-BE" noProof="0">
                <a:solidFill>
                  <a:schemeClr val="accent1"/>
                </a:solidFill>
                <a:latin typeface="Calibri"/>
                <a:ea typeface="Calibri"/>
                <a:cs typeface="Calibri"/>
              </a:rPr>
              <a:t>Waarschuwingssignaal (indien de persoon dit herkent en erkent)</a:t>
            </a:r>
          </a:p>
          <a:p>
            <a:pPr marL="685800" lvl="2">
              <a:spcBef>
                <a:spcPts val="1000"/>
              </a:spcBef>
              <a:buClr>
                <a:srgbClr val="1E699D"/>
              </a:buClr>
            </a:pPr>
            <a:r>
              <a:rPr lang="nl-BE" noProof="0">
                <a:solidFill>
                  <a:schemeClr val="accent1"/>
                </a:solidFill>
                <a:latin typeface="Calibri"/>
                <a:ea typeface="Calibri"/>
                <a:cs typeface="Calibri"/>
              </a:rPr>
              <a:t>Verhoogde alertheid – verbeterde prestaties – verhoogde motivatie en veerkracht</a:t>
            </a:r>
          </a:p>
          <a:p>
            <a:pPr marL="228600" lvl="1">
              <a:spcBef>
                <a:spcPts val="1000"/>
              </a:spcBef>
            </a:pPr>
            <a:endParaRPr lang="nl-BE" noProof="0">
              <a:solidFill>
                <a:schemeClr val="accent1"/>
              </a:solidFill>
              <a:latin typeface="Calibri"/>
              <a:ea typeface="Calibri"/>
              <a:cs typeface="Calibri"/>
            </a:endParaRPr>
          </a:p>
          <a:p>
            <a:r>
              <a:rPr lang="nl-BE" sz="2400" noProof="0">
                <a:solidFill>
                  <a:schemeClr val="accent1"/>
                </a:solidFill>
                <a:latin typeface="Calibri"/>
                <a:ea typeface="Calibri"/>
                <a:cs typeface="Calibri"/>
              </a:rPr>
              <a:t>Nadelen van stress: chronische disbalans tussen energiegevers en energievreters (uitputting):</a:t>
            </a:r>
          </a:p>
          <a:p>
            <a:pPr marL="685800" lvl="2">
              <a:spcBef>
                <a:spcPts val="1000"/>
              </a:spcBef>
              <a:buClr>
                <a:srgbClr val="1E699D"/>
              </a:buClr>
            </a:pPr>
            <a:r>
              <a:rPr lang="nl-BE" noProof="0">
                <a:solidFill>
                  <a:schemeClr val="accent1"/>
                </a:solidFill>
                <a:latin typeface="Calibri"/>
                <a:ea typeface="Calibri"/>
                <a:cs typeface="Calibri"/>
              </a:rPr>
              <a:t>Energiegevers: vb. rust, ontspanning, uitdagende projecten, hobby's, sociale contacten, positieve levensgebeurtenissen, …</a:t>
            </a:r>
          </a:p>
          <a:p>
            <a:pPr marL="685800" lvl="2">
              <a:spcBef>
                <a:spcPts val="1000"/>
              </a:spcBef>
              <a:buClr>
                <a:srgbClr val="1E699D"/>
              </a:buClr>
            </a:pPr>
            <a:r>
              <a:rPr lang="nl-BE" noProof="0">
                <a:solidFill>
                  <a:schemeClr val="accent1"/>
                </a:solidFill>
                <a:latin typeface="Calibri"/>
                <a:ea typeface="Calibri"/>
                <a:cs typeface="Calibri"/>
              </a:rPr>
              <a:t>Energievreters: vb. eisen werk/privé, </a:t>
            </a:r>
            <a:r>
              <a:rPr lang="nl-BE" noProof="0" err="1">
                <a:solidFill>
                  <a:schemeClr val="accent1"/>
                </a:solidFill>
                <a:latin typeface="Calibri"/>
                <a:ea typeface="Calibri"/>
                <a:cs typeface="Calibri"/>
              </a:rPr>
              <a:t>jobonzekerheid</a:t>
            </a:r>
            <a:r>
              <a:rPr lang="nl-BE" noProof="0">
                <a:solidFill>
                  <a:schemeClr val="accent1"/>
                </a:solidFill>
                <a:latin typeface="Calibri"/>
                <a:ea typeface="Calibri"/>
                <a:cs typeface="Calibri"/>
              </a:rPr>
              <a:t>, levensgebeurtenissen, gezondheidsproblemen, conflicten, chaos, file, tijdsgebrek, mantelzorg, ...</a:t>
            </a:r>
          </a:p>
        </p:txBody>
      </p:sp>
      <p:sp>
        <p:nvSpPr>
          <p:cNvPr id="3" name="Title 2">
            <a:extLst>
              <a:ext uri="{FF2B5EF4-FFF2-40B4-BE49-F238E27FC236}">
                <a16:creationId xmlns:a16="http://schemas.microsoft.com/office/drawing/2014/main" id="{D2AFEB5C-CADB-EB98-BCAE-C3927CE0C693}"/>
              </a:ext>
            </a:extLst>
          </p:cNvPr>
          <p:cNvSpPr>
            <a:spLocks noGrp="1"/>
          </p:cNvSpPr>
          <p:nvPr>
            <p:ph type="title"/>
          </p:nvPr>
        </p:nvSpPr>
        <p:spPr>
          <a:xfrm>
            <a:off x="838200" y="365126"/>
            <a:ext cx="10515600" cy="746702"/>
          </a:xfrm>
        </p:spPr>
        <p:txBody>
          <a:bodyPr lIns="91440" tIns="45720" rIns="91440" bIns="45720" anchor="t">
            <a:normAutofit/>
          </a:bodyPr>
          <a:lstStyle/>
          <a:p>
            <a:r>
              <a:rPr lang="nl-BE" sz="2800" noProof="0">
                <a:solidFill>
                  <a:srgbClr val="1E699D"/>
                </a:solidFill>
                <a:latin typeface="Futura Medium"/>
                <a:cs typeface="Calibri" panose="020F0502020204030204" pitchFamily="34" charset="0"/>
              </a:rPr>
              <a:t>2.1.</a:t>
            </a:r>
            <a:r>
              <a:rPr lang="nl-BE" sz="2800">
                <a:solidFill>
                  <a:srgbClr val="1E699D"/>
                </a:solidFill>
                <a:latin typeface="Futura Medium"/>
                <a:cs typeface="Calibri" panose="020F0502020204030204" pitchFamily="34" charset="0"/>
              </a:rPr>
              <a:t>c</a:t>
            </a:r>
            <a:r>
              <a:rPr lang="nl-BE" sz="2800" noProof="0">
                <a:solidFill>
                  <a:srgbClr val="1E699D"/>
                </a:solidFill>
                <a:latin typeface="Futura Medium"/>
                <a:cs typeface="Calibri" panose="020F0502020204030204" pitchFamily="34" charset="0"/>
              </a:rPr>
              <a:t>. Voor- en nadelen stress</a:t>
            </a:r>
          </a:p>
        </p:txBody>
      </p:sp>
      <p:sp>
        <p:nvSpPr>
          <p:cNvPr id="4" name="Slide Number Placeholder 3">
            <a:extLst>
              <a:ext uri="{FF2B5EF4-FFF2-40B4-BE49-F238E27FC236}">
                <a16:creationId xmlns:a16="http://schemas.microsoft.com/office/drawing/2014/main" id="{335DE9A4-5153-6058-C16E-942324D2D72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FCF0D27-783A-4A41-A067-B898C8DC56C7}" type="slidenum">
              <a:rPr kumimoji="0" lang="nl-BE" sz="1200" b="0" i="0" u="none" strike="noStrike" kern="1200" cap="none" spc="0" normalizeH="0" baseline="0" noProof="0" smtClean="0">
                <a:ln>
                  <a:noFill/>
                </a:ln>
                <a:solidFill>
                  <a:prstClr val="black">
                    <a:tint val="82000"/>
                  </a:prstClr>
                </a:solidFill>
                <a:effectLst/>
                <a:uLnTx/>
                <a:uFillTx/>
                <a:latin typeface="Aptos" panose="020B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nl-BE" sz="1200" b="0" i="0" u="none" strike="noStrike" kern="1200" cap="none" spc="0" normalizeH="0" baseline="0" noProof="0">
              <a:ln>
                <a:noFill/>
              </a:ln>
              <a:solidFill>
                <a:prstClr val="black">
                  <a:tint val="82000"/>
                </a:prstClr>
              </a:solidFill>
              <a:effectLst/>
              <a:uLnTx/>
              <a:uFillTx/>
              <a:latin typeface="Aptos" panose="020B0004020202020204"/>
              <a:ea typeface="+mn-ea"/>
              <a:cs typeface="+mn-cs"/>
            </a:endParaRPr>
          </a:p>
        </p:txBody>
      </p:sp>
      <p:pic>
        <p:nvPicPr>
          <p:cNvPr id="5" name="Afbeelding 4">
            <a:extLst>
              <a:ext uri="{FF2B5EF4-FFF2-40B4-BE49-F238E27FC236}">
                <a16:creationId xmlns:a16="http://schemas.microsoft.com/office/drawing/2014/main" id="{5C4C53A7-B3F9-FA77-2662-95528547FAB7}"/>
              </a:ext>
            </a:extLst>
          </p:cNvPr>
          <p:cNvPicPr>
            <a:picLocks noChangeAspect="1"/>
          </p:cNvPicPr>
          <p:nvPr/>
        </p:nvPicPr>
        <p:blipFill>
          <a:blip r:embed="rId3"/>
          <a:stretch>
            <a:fillRect/>
          </a:stretch>
        </p:blipFill>
        <p:spPr>
          <a:xfrm>
            <a:off x="10644217" y="60793"/>
            <a:ext cx="1510768" cy="1595193"/>
          </a:xfrm>
          <a:prstGeom prst="rect">
            <a:avLst/>
          </a:prstGeom>
        </p:spPr>
      </p:pic>
    </p:spTree>
    <p:extLst>
      <p:ext uri="{BB962C8B-B14F-4D97-AF65-F5344CB8AC3E}">
        <p14:creationId xmlns:p14="http://schemas.microsoft.com/office/powerpoint/2010/main" val="294765509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 name="Afbeelding 27">
            <a:extLst>
              <a:ext uri="{FF2B5EF4-FFF2-40B4-BE49-F238E27FC236}">
                <a16:creationId xmlns:a16="http://schemas.microsoft.com/office/drawing/2014/main" id="{0339B53D-920F-0710-FA4B-0CAAF281C7EF}"/>
              </a:ext>
            </a:extLst>
          </p:cNvPr>
          <p:cNvPicPr>
            <a:picLocks noChangeAspect="1"/>
          </p:cNvPicPr>
          <p:nvPr/>
        </p:nvPicPr>
        <p:blipFill>
          <a:blip r:embed="rId3"/>
          <a:stretch>
            <a:fillRect/>
          </a:stretch>
        </p:blipFill>
        <p:spPr>
          <a:xfrm>
            <a:off x="112009" y="4776297"/>
            <a:ext cx="1430126" cy="1163787"/>
          </a:xfrm>
          <a:prstGeom prst="rect">
            <a:avLst/>
          </a:prstGeom>
        </p:spPr>
      </p:pic>
      <p:sp>
        <p:nvSpPr>
          <p:cNvPr id="4" name="Tijdelijke aanduiding voor dianummer 3">
            <a:extLst>
              <a:ext uri="{FF2B5EF4-FFF2-40B4-BE49-F238E27FC236}">
                <a16:creationId xmlns:a16="http://schemas.microsoft.com/office/drawing/2014/main" id="{EB884F14-992D-B438-1671-DE552C8D5A17}"/>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7C6CCC6-2BE5-4E42-96A4-D1E8E81A3D8E}" type="slidenum">
              <a:rPr kumimoji="0" lang="nl-BE" sz="1200" b="0" i="0" u="none" strike="noStrike" kern="1200" cap="none" spc="0" normalizeH="0" baseline="0" noProof="0" smtClean="0">
                <a:ln>
                  <a:noFill/>
                </a:ln>
                <a:solidFill>
                  <a:prstClr val="black">
                    <a:tint val="82000"/>
                  </a:prstClr>
                </a:solidFill>
                <a:effectLst/>
                <a:uLnTx/>
                <a:uFillTx/>
                <a:latin typeface="Aptos" panose="020B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nl-BE" sz="1200" b="0" i="0" u="none" strike="noStrike" kern="1200" cap="none" spc="0" normalizeH="0" baseline="0" noProof="0">
              <a:ln>
                <a:noFill/>
              </a:ln>
              <a:solidFill>
                <a:prstClr val="black">
                  <a:tint val="82000"/>
                </a:prstClr>
              </a:solidFill>
              <a:effectLst/>
              <a:uLnTx/>
              <a:uFillTx/>
              <a:latin typeface="Aptos" panose="020B0004020202020204"/>
              <a:ea typeface="+mn-ea"/>
              <a:cs typeface="+mn-cs"/>
            </a:endParaRPr>
          </a:p>
        </p:txBody>
      </p:sp>
      <p:sp>
        <p:nvSpPr>
          <p:cNvPr id="2" name="Titel 1">
            <a:extLst>
              <a:ext uri="{FF2B5EF4-FFF2-40B4-BE49-F238E27FC236}">
                <a16:creationId xmlns:a16="http://schemas.microsoft.com/office/drawing/2014/main" id="{1350CCE4-06E8-A092-49CE-F3EA02A44461}"/>
              </a:ext>
            </a:extLst>
          </p:cNvPr>
          <p:cNvSpPr>
            <a:spLocks noGrp="1"/>
          </p:cNvSpPr>
          <p:nvPr>
            <p:ph type="title" idx="4294967295"/>
          </p:nvPr>
        </p:nvSpPr>
        <p:spPr>
          <a:xfrm>
            <a:off x="468331" y="47466"/>
            <a:ext cx="7604125" cy="811213"/>
          </a:xfrm>
        </p:spPr>
        <p:txBody>
          <a:bodyPr>
            <a:normAutofit/>
          </a:bodyPr>
          <a:lstStyle/>
          <a:p>
            <a:r>
              <a:rPr lang="nl-BE" sz="2800" noProof="0">
                <a:solidFill>
                  <a:srgbClr val="1E699D"/>
                </a:solidFill>
                <a:latin typeface="Futura Medium"/>
              </a:rPr>
              <a:t>2.1.d. Autonoom zenuwstelsel</a:t>
            </a:r>
          </a:p>
        </p:txBody>
      </p:sp>
      <p:pic>
        <p:nvPicPr>
          <p:cNvPr id="2050" name="Picture 2" descr="Menselijk autonoom zenuwstelsel sympathisch en parasympathisch ...">
            <a:extLst>
              <a:ext uri="{FF2B5EF4-FFF2-40B4-BE49-F238E27FC236}">
                <a16:creationId xmlns:a16="http://schemas.microsoft.com/office/drawing/2014/main" id="{8B940D8D-61B5-9089-302C-3F7DE7675E58}"/>
              </a:ext>
            </a:extLst>
          </p:cNvPr>
          <p:cNvPicPr>
            <a:picLocks noGrp="1" noRot="1" noChangeAspect="1" noMove="1" noResize="1" noEditPoints="1" noAdjustHandles="1" noChangeArrowheads="1" noChangeShapeType="1" noCrop="1"/>
          </p:cNvPicPr>
          <p:nvPr/>
        </p:nvPicPr>
        <p:blipFill rotWithShape="1">
          <a:blip r:embed="rId4">
            <a:extLst>
              <a:ext uri="{28A0092B-C50C-407E-A947-70E740481C1C}">
                <a14:useLocalDpi xmlns:a14="http://schemas.microsoft.com/office/drawing/2010/main" val="0"/>
              </a:ext>
            </a:extLst>
          </a:blip>
          <a:srcRect t="11255" b="3379"/>
          <a:stretch/>
        </p:blipFill>
        <p:spPr bwMode="auto">
          <a:xfrm>
            <a:off x="2922955" y="986444"/>
            <a:ext cx="6893312" cy="5854391"/>
          </a:xfrm>
          <a:prstGeom prst="rect">
            <a:avLst/>
          </a:prstGeom>
          <a:noFill/>
          <a:extLst>
            <a:ext uri="{909E8E84-426E-40DD-AFC4-6F175D3DCCD1}">
              <a14:hiddenFill xmlns:a14="http://schemas.microsoft.com/office/drawing/2010/main">
                <a:solidFill>
                  <a:srgbClr val="FFFFFF"/>
                </a:solidFill>
              </a14:hiddenFill>
            </a:ext>
          </a:extLst>
        </p:spPr>
      </p:pic>
      <p:sp>
        <p:nvSpPr>
          <p:cNvPr id="5" name="Tekstvak 4">
            <a:extLst>
              <a:ext uri="{FF2B5EF4-FFF2-40B4-BE49-F238E27FC236}">
                <a16:creationId xmlns:a16="http://schemas.microsoft.com/office/drawing/2014/main" id="{590D385C-A45C-8B6E-C887-EAB4893829EF}"/>
              </a:ext>
            </a:extLst>
          </p:cNvPr>
          <p:cNvSpPr txBox="1">
            <a:spLocks noGrp="1" noRot="1" noMove="1" noResize="1" noEditPoints="1" noAdjustHandles="1" noChangeArrowheads="1" noChangeShapeType="1"/>
          </p:cNvSpPr>
          <p:nvPr/>
        </p:nvSpPr>
        <p:spPr>
          <a:xfrm>
            <a:off x="2522934" y="828250"/>
            <a:ext cx="3055434" cy="400110"/>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BE" sz="2000" b="1" i="0" u="none" strike="noStrike" kern="1200" cap="none" spc="0" normalizeH="0" baseline="0" noProof="0">
                <a:ln>
                  <a:noFill/>
                </a:ln>
                <a:solidFill>
                  <a:srgbClr val="1E699D"/>
                </a:solidFill>
                <a:effectLst/>
                <a:uLnTx/>
                <a:uFillTx/>
                <a:latin typeface="Calibri" panose="020F0502020204030204" pitchFamily="34" charset="0"/>
                <a:ea typeface="+mn-ea"/>
                <a:cs typeface="Calibri" panose="020F0502020204030204" pitchFamily="34" charset="0"/>
              </a:rPr>
              <a:t>Sympathisch</a:t>
            </a:r>
            <a:r>
              <a:rPr kumimoji="0" lang="nl-BE" sz="1800" b="1" i="0" u="none" strike="noStrike" kern="1200" cap="none" spc="0" normalizeH="0" baseline="0" noProof="0">
                <a:ln>
                  <a:noFill/>
                </a:ln>
                <a:solidFill>
                  <a:prstClr val="black"/>
                </a:solidFill>
                <a:effectLst/>
                <a:uLnTx/>
                <a:uFillTx/>
                <a:latin typeface="Aptos" panose="020B0004020202020204"/>
                <a:ea typeface="+mn-ea"/>
                <a:cs typeface="+mn-cs"/>
              </a:rPr>
              <a:t> </a:t>
            </a:r>
            <a:r>
              <a:rPr kumimoji="0" lang="nl-BE" sz="2000" b="1" i="0" u="none" strike="noStrike" kern="1200" cap="none" spc="0" normalizeH="0" baseline="0" noProof="0">
                <a:ln>
                  <a:noFill/>
                </a:ln>
                <a:solidFill>
                  <a:srgbClr val="1E699D"/>
                </a:solidFill>
                <a:effectLst/>
                <a:uLnTx/>
                <a:uFillTx/>
                <a:latin typeface="Calibri" panose="020F0502020204030204" pitchFamily="34" charset="0"/>
                <a:ea typeface="+mn-ea"/>
                <a:cs typeface="Calibri" panose="020F0502020204030204" pitchFamily="34" charset="0"/>
              </a:rPr>
              <a:t>zenuwstelsel</a:t>
            </a:r>
          </a:p>
        </p:txBody>
      </p:sp>
      <p:sp>
        <p:nvSpPr>
          <p:cNvPr id="6" name="Tekstvak 5">
            <a:extLst>
              <a:ext uri="{FF2B5EF4-FFF2-40B4-BE49-F238E27FC236}">
                <a16:creationId xmlns:a16="http://schemas.microsoft.com/office/drawing/2014/main" id="{9C48A8E6-01A5-C900-70BE-375B9886C326}"/>
              </a:ext>
            </a:extLst>
          </p:cNvPr>
          <p:cNvSpPr txBox="1">
            <a:spLocks noGrp="1" noRot="1" noMove="1" noResize="1" noEditPoints="1" noAdjustHandles="1" noChangeArrowheads="1" noChangeShapeType="1"/>
          </p:cNvSpPr>
          <p:nvPr/>
        </p:nvSpPr>
        <p:spPr>
          <a:xfrm>
            <a:off x="7263102" y="889619"/>
            <a:ext cx="3520300" cy="400110"/>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BE" sz="2000" b="1" i="0" u="none" strike="noStrike" kern="1200" cap="none" spc="0" normalizeH="0" baseline="0" noProof="0" err="1">
                <a:ln>
                  <a:noFill/>
                </a:ln>
                <a:solidFill>
                  <a:srgbClr val="1E699D"/>
                </a:solidFill>
                <a:effectLst/>
                <a:uLnTx/>
                <a:uFillTx/>
                <a:latin typeface="Calibri" panose="020F0502020204030204" pitchFamily="34" charset="0"/>
                <a:ea typeface="+mn-ea"/>
                <a:cs typeface="Calibri" panose="020F0502020204030204" pitchFamily="34" charset="0"/>
              </a:rPr>
              <a:t>Parasympathisch</a:t>
            </a:r>
            <a:r>
              <a:rPr kumimoji="0" lang="nl-BE" sz="1800" b="1" i="0" u="none" strike="noStrike" kern="1200" cap="none" spc="0" normalizeH="0" baseline="0" noProof="0">
                <a:ln>
                  <a:noFill/>
                </a:ln>
                <a:solidFill>
                  <a:srgbClr val="1E699D"/>
                </a:solidFill>
                <a:effectLst/>
                <a:uLnTx/>
                <a:uFillTx/>
                <a:latin typeface="Aptos" panose="020B0004020202020204"/>
                <a:ea typeface="+mn-ea"/>
                <a:cs typeface="+mn-cs"/>
              </a:rPr>
              <a:t> </a:t>
            </a:r>
            <a:r>
              <a:rPr kumimoji="0" lang="nl-BE" sz="2000" b="1" i="0" u="none" strike="noStrike" kern="1200" cap="none" spc="0" normalizeH="0" baseline="0" noProof="0">
                <a:ln>
                  <a:noFill/>
                </a:ln>
                <a:solidFill>
                  <a:srgbClr val="1E699D"/>
                </a:solidFill>
                <a:effectLst/>
                <a:uLnTx/>
                <a:uFillTx/>
                <a:latin typeface="Calibri" panose="020F0502020204030204" pitchFamily="34" charset="0"/>
                <a:ea typeface="+mn-ea"/>
                <a:cs typeface="Calibri" panose="020F0502020204030204" pitchFamily="34" charset="0"/>
              </a:rPr>
              <a:t>zenuwstelsel</a:t>
            </a:r>
          </a:p>
        </p:txBody>
      </p:sp>
      <p:sp>
        <p:nvSpPr>
          <p:cNvPr id="7" name="Tekstvak 6">
            <a:extLst>
              <a:ext uri="{FF2B5EF4-FFF2-40B4-BE49-F238E27FC236}">
                <a16:creationId xmlns:a16="http://schemas.microsoft.com/office/drawing/2014/main" id="{2DBA6C04-7639-824C-3FE5-02232C6C950B}"/>
              </a:ext>
            </a:extLst>
          </p:cNvPr>
          <p:cNvSpPr txBox="1">
            <a:spLocks noGrp="1" noRot="1" noMove="1" noResize="1" noEditPoints="1" noAdjustHandles="1" noChangeArrowheads="1" noChangeShapeType="1"/>
          </p:cNvSpPr>
          <p:nvPr/>
        </p:nvSpPr>
        <p:spPr>
          <a:xfrm>
            <a:off x="2580055" y="1479253"/>
            <a:ext cx="1690339" cy="307777"/>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BE" sz="1400" b="0" i="0" u="none" strike="noStrike" kern="1200" cap="none" spc="0" normalizeH="0" baseline="0" noProof="0">
                <a:ln>
                  <a:noFill/>
                </a:ln>
                <a:solidFill>
                  <a:srgbClr val="1E699D"/>
                </a:solidFill>
                <a:effectLst/>
                <a:uLnTx/>
                <a:uFillTx/>
                <a:latin typeface="Calibri" panose="020F0502020204030204" pitchFamily="34" charset="0"/>
                <a:ea typeface="+mn-ea"/>
                <a:cs typeface="Calibri" panose="020F0502020204030204" pitchFamily="34" charset="0"/>
              </a:rPr>
              <a:t>Verwijdt de pupillen</a:t>
            </a:r>
          </a:p>
        </p:txBody>
      </p:sp>
      <p:sp>
        <p:nvSpPr>
          <p:cNvPr id="8" name="Tekstvak 7">
            <a:extLst>
              <a:ext uri="{FF2B5EF4-FFF2-40B4-BE49-F238E27FC236}">
                <a16:creationId xmlns:a16="http://schemas.microsoft.com/office/drawing/2014/main" id="{CC1E55BA-AB9E-21AA-C530-702DFB24BF35}"/>
              </a:ext>
            </a:extLst>
          </p:cNvPr>
          <p:cNvSpPr txBox="1">
            <a:spLocks noGrp="1" noRot="1" noMove="1" noResize="1" noEditPoints="1" noAdjustHandles="1" noChangeArrowheads="1" noChangeShapeType="1"/>
          </p:cNvSpPr>
          <p:nvPr/>
        </p:nvSpPr>
        <p:spPr>
          <a:xfrm>
            <a:off x="1955820" y="2004230"/>
            <a:ext cx="2314574" cy="307777"/>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BE" sz="1400" b="0" i="0" u="none" strike="noStrike" kern="1200" cap="none" spc="0" normalizeH="0" baseline="0" noProof="0">
                <a:ln>
                  <a:noFill/>
                </a:ln>
                <a:solidFill>
                  <a:srgbClr val="1E699D"/>
                </a:solidFill>
                <a:effectLst/>
                <a:uLnTx/>
                <a:uFillTx/>
                <a:latin typeface="Calibri" panose="020F0502020204030204" pitchFamily="34" charset="0"/>
                <a:ea typeface="+mn-ea"/>
                <a:cs typeface="Calibri" panose="020F0502020204030204" pitchFamily="34" charset="0"/>
              </a:rPr>
              <a:t>Remt de speekselafscheiding</a:t>
            </a:r>
          </a:p>
        </p:txBody>
      </p:sp>
      <p:sp>
        <p:nvSpPr>
          <p:cNvPr id="9" name="Tekstvak 8">
            <a:extLst>
              <a:ext uri="{FF2B5EF4-FFF2-40B4-BE49-F238E27FC236}">
                <a16:creationId xmlns:a16="http://schemas.microsoft.com/office/drawing/2014/main" id="{0E418BAF-142C-AB27-F3F1-D62D032152B8}"/>
              </a:ext>
            </a:extLst>
          </p:cNvPr>
          <p:cNvSpPr txBox="1">
            <a:spLocks noGrp="1" noRot="1" noMove="1" noResize="1" noEditPoints="1" noAdjustHandles="1" noChangeArrowheads="1" noChangeShapeType="1"/>
          </p:cNvSpPr>
          <p:nvPr/>
        </p:nvSpPr>
        <p:spPr>
          <a:xfrm>
            <a:off x="940419" y="2543206"/>
            <a:ext cx="3279271" cy="523220"/>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BE" sz="1400" b="0" i="0" u="none" strike="noStrike" kern="1200" cap="none" spc="0" normalizeH="0" baseline="0" noProof="0">
                <a:ln>
                  <a:noFill/>
                </a:ln>
                <a:solidFill>
                  <a:srgbClr val="1E699D"/>
                </a:solidFill>
                <a:effectLst/>
                <a:uLnTx/>
                <a:uFillTx/>
                <a:latin typeface="Calibri" panose="020F0502020204030204" pitchFamily="34" charset="0"/>
                <a:ea typeface="+mn-ea"/>
                <a:cs typeface="Calibri" panose="020F0502020204030204" pitchFamily="34" charset="0"/>
              </a:rPr>
              <a:t>Verhoogt de ademfrequentie en verwijdt de vertakkingen van de bronchiën</a:t>
            </a:r>
          </a:p>
        </p:txBody>
      </p:sp>
      <p:sp>
        <p:nvSpPr>
          <p:cNvPr id="10" name="Tekstvak 9">
            <a:extLst>
              <a:ext uri="{FF2B5EF4-FFF2-40B4-BE49-F238E27FC236}">
                <a16:creationId xmlns:a16="http://schemas.microsoft.com/office/drawing/2014/main" id="{65EA84EF-4502-D237-AE73-7EE0B26AD53F}"/>
              </a:ext>
            </a:extLst>
          </p:cNvPr>
          <p:cNvSpPr txBox="1">
            <a:spLocks noGrp="1" noRot="1" noMove="1" noResize="1" noEditPoints="1" noAdjustHandles="1" noChangeArrowheads="1" noChangeShapeType="1"/>
          </p:cNvSpPr>
          <p:nvPr/>
        </p:nvSpPr>
        <p:spPr>
          <a:xfrm>
            <a:off x="1660544" y="3297024"/>
            <a:ext cx="2609850" cy="307777"/>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BE" sz="1400" b="0" i="0" u="none" strike="noStrike" kern="1200" cap="none" spc="0" normalizeH="0" baseline="0" noProof="0">
                <a:ln>
                  <a:noFill/>
                </a:ln>
                <a:solidFill>
                  <a:srgbClr val="1E699D"/>
                </a:solidFill>
                <a:effectLst/>
                <a:uLnTx/>
                <a:uFillTx/>
                <a:latin typeface="Calibri" panose="020F0502020204030204" pitchFamily="34" charset="0"/>
                <a:ea typeface="+mn-ea"/>
                <a:cs typeface="Calibri" panose="020F0502020204030204" pitchFamily="34" charset="0"/>
              </a:rPr>
              <a:t>Verhoogt de hartslagfrequentie</a:t>
            </a:r>
          </a:p>
        </p:txBody>
      </p:sp>
      <p:sp>
        <p:nvSpPr>
          <p:cNvPr id="11" name="Tekstvak 10">
            <a:extLst>
              <a:ext uri="{FF2B5EF4-FFF2-40B4-BE49-F238E27FC236}">
                <a16:creationId xmlns:a16="http://schemas.microsoft.com/office/drawing/2014/main" id="{E3263332-F7C4-9F8F-4D25-8C64BF513195}"/>
              </a:ext>
            </a:extLst>
          </p:cNvPr>
          <p:cNvSpPr txBox="1">
            <a:spLocks noGrp="1" noRot="1" noMove="1" noResize="1" noEditPoints="1" noAdjustHandles="1" noChangeArrowheads="1" noChangeShapeType="1"/>
          </p:cNvSpPr>
          <p:nvPr/>
        </p:nvSpPr>
        <p:spPr>
          <a:xfrm>
            <a:off x="720300" y="3652029"/>
            <a:ext cx="3550094" cy="523220"/>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BE" sz="1400" b="0" i="0" u="none" strike="noStrike" kern="1200" cap="none" spc="0" normalizeH="0" baseline="0" noProof="0">
                <a:ln>
                  <a:noFill/>
                </a:ln>
                <a:solidFill>
                  <a:srgbClr val="1E699D"/>
                </a:solidFill>
                <a:effectLst/>
                <a:uLnTx/>
                <a:uFillTx/>
                <a:latin typeface="Calibri" panose="020F0502020204030204" pitchFamily="34" charset="0"/>
                <a:ea typeface="+mn-ea"/>
                <a:cs typeface="Calibri" panose="020F0502020204030204" pitchFamily="34" charset="0"/>
              </a:rPr>
              <a:t>Stimuleert de afgifte van glucose door de lever. Stimuleert ontspanning van de galblaas</a:t>
            </a:r>
          </a:p>
        </p:txBody>
      </p:sp>
      <p:sp>
        <p:nvSpPr>
          <p:cNvPr id="12" name="Tekstvak 11">
            <a:extLst>
              <a:ext uri="{FF2B5EF4-FFF2-40B4-BE49-F238E27FC236}">
                <a16:creationId xmlns:a16="http://schemas.microsoft.com/office/drawing/2014/main" id="{586FD167-DAD1-BFE0-B594-636BFC1F81F1}"/>
              </a:ext>
            </a:extLst>
          </p:cNvPr>
          <p:cNvSpPr txBox="1">
            <a:spLocks noGrp="1" noRot="1" noMove="1" noResize="1" noEditPoints="1" noAdjustHandles="1" noChangeArrowheads="1" noChangeShapeType="1"/>
          </p:cNvSpPr>
          <p:nvPr/>
        </p:nvSpPr>
        <p:spPr>
          <a:xfrm>
            <a:off x="819656" y="4237632"/>
            <a:ext cx="3351382" cy="523220"/>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BE" sz="1400" b="0" i="0" u="none" strike="noStrike" kern="1200" cap="none" spc="0" normalizeH="0" baseline="0" noProof="0">
                <a:ln>
                  <a:noFill/>
                </a:ln>
                <a:solidFill>
                  <a:srgbClr val="1E699D"/>
                </a:solidFill>
                <a:effectLst/>
                <a:uLnTx/>
                <a:uFillTx/>
                <a:latin typeface="Calibri" panose="020F0502020204030204" pitchFamily="34" charset="0"/>
                <a:ea typeface="+mn-ea"/>
                <a:cs typeface="Calibri" panose="020F0502020204030204" pitchFamily="34" charset="0"/>
              </a:rPr>
              <a:t>Remt de maagsapafscheiding en </a:t>
            </a:r>
            <a:r>
              <a:rPr kumimoji="0" lang="nl-BE" sz="1400" b="0" i="0" u="none" strike="noStrike" kern="1200" cap="none" spc="0" normalizeH="0" baseline="0" noProof="0" err="1">
                <a:ln>
                  <a:noFill/>
                </a:ln>
                <a:solidFill>
                  <a:srgbClr val="1E699D"/>
                </a:solidFill>
                <a:effectLst/>
                <a:uLnTx/>
                <a:uFillTx/>
                <a:latin typeface="Calibri" panose="020F0502020204030204" pitchFamily="34" charset="0"/>
                <a:ea typeface="+mn-ea"/>
                <a:cs typeface="Calibri" panose="020F0502020204030204" pitchFamily="34" charset="0"/>
              </a:rPr>
              <a:t>afvleessapafscheiding</a:t>
            </a:r>
            <a:r>
              <a:rPr kumimoji="0" lang="nl-BE" sz="1400" b="0" i="0" u="none" strike="noStrike" kern="1200" cap="none" spc="0" normalizeH="0" baseline="0" noProof="0">
                <a:ln>
                  <a:noFill/>
                </a:ln>
                <a:solidFill>
                  <a:srgbClr val="1E699D"/>
                </a:solidFill>
                <a:effectLst/>
                <a:uLnTx/>
                <a:uFillTx/>
                <a:latin typeface="Calibri" panose="020F0502020204030204" pitchFamily="34" charset="0"/>
                <a:ea typeface="+mn-ea"/>
                <a:cs typeface="Calibri" panose="020F0502020204030204" pitchFamily="34" charset="0"/>
              </a:rPr>
              <a:t> (vertraagde digestie)</a:t>
            </a:r>
          </a:p>
        </p:txBody>
      </p:sp>
      <p:sp>
        <p:nvSpPr>
          <p:cNvPr id="13" name="Tekstvak 12">
            <a:extLst>
              <a:ext uri="{FF2B5EF4-FFF2-40B4-BE49-F238E27FC236}">
                <a16:creationId xmlns:a16="http://schemas.microsoft.com/office/drawing/2014/main" id="{F60FB186-D43A-00AA-8E18-83B2E4FD6375}"/>
              </a:ext>
            </a:extLst>
          </p:cNvPr>
          <p:cNvSpPr txBox="1">
            <a:spLocks noGrp="1" noRot="1" noMove="1" noResize="1" noEditPoints="1" noAdjustHandles="1" noChangeArrowheads="1" noChangeShapeType="1"/>
          </p:cNvSpPr>
          <p:nvPr/>
        </p:nvSpPr>
        <p:spPr>
          <a:xfrm>
            <a:off x="2596220" y="6164605"/>
            <a:ext cx="2314574" cy="523220"/>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BE" sz="1400" b="0" i="0" u="none" strike="noStrike" kern="1200" cap="none" spc="0" normalizeH="0" baseline="0" noProof="0">
                <a:ln>
                  <a:noFill/>
                </a:ln>
                <a:solidFill>
                  <a:srgbClr val="1E699D"/>
                </a:solidFill>
                <a:effectLst/>
                <a:uLnTx/>
                <a:uFillTx/>
                <a:latin typeface="Calibri" panose="020F0502020204030204" pitchFamily="34" charset="0"/>
                <a:ea typeface="+mn-ea"/>
                <a:cs typeface="Calibri" panose="020F0502020204030204" pitchFamily="34" charset="0"/>
              </a:rPr>
              <a:t>Stimuleert de ontspanning van de urineblaas</a:t>
            </a:r>
          </a:p>
        </p:txBody>
      </p:sp>
      <p:sp>
        <p:nvSpPr>
          <p:cNvPr id="14" name="Tekstvak 13">
            <a:extLst>
              <a:ext uri="{FF2B5EF4-FFF2-40B4-BE49-F238E27FC236}">
                <a16:creationId xmlns:a16="http://schemas.microsoft.com/office/drawing/2014/main" id="{B3090CC4-C7DE-65BD-90CF-21658C6418CD}"/>
              </a:ext>
            </a:extLst>
          </p:cNvPr>
          <p:cNvSpPr txBox="1">
            <a:spLocks noGrp="1" noRot="1" noMove="1" noResize="1" noEditPoints="1" noAdjustHandles="1" noChangeArrowheads="1" noChangeShapeType="1"/>
          </p:cNvSpPr>
          <p:nvPr/>
        </p:nvSpPr>
        <p:spPr>
          <a:xfrm>
            <a:off x="1885902" y="5377874"/>
            <a:ext cx="2290598" cy="523220"/>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BE" sz="1400" b="0" i="0" u="none" strike="noStrike" kern="1200" cap="none" spc="0" normalizeH="0" baseline="0" noProof="0">
                <a:ln>
                  <a:noFill/>
                </a:ln>
                <a:solidFill>
                  <a:srgbClr val="1E699D"/>
                </a:solidFill>
                <a:effectLst/>
                <a:uLnTx/>
                <a:uFillTx/>
                <a:latin typeface="Calibri" panose="020F0502020204030204" pitchFamily="34" charset="0"/>
                <a:ea typeface="+mn-ea"/>
                <a:cs typeface="Calibri" panose="020F0502020204030204" pitchFamily="34" charset="0"/>
              </a:rPr>
              <a:t>Remt de darmsapafscheiding en de darmbeweging</a:t>
            </a:r>
          </a:p>
        </p:txBody>
      </p:sp>
      <p:sp>
        <p:nvSpPr>
          <p:cNvPr id="15" name="Tekstvak 14">
            <a:extLst>
              <a:ext uri="{FF2B5EF4-FFF2-40B4-BE49-F238E27FC236}">
                <a16:creationId xmlns:a16="http://schemas.microsoft.com/office/drawing/2014/main" id="{A623D2C3-8F50-D8A5-B9F9-F0846C432740}"/>
              </a:ext>
            </a:extLst>
          </p:cNvPr>
          <p:cNvSpPr txBox="1">
            <a:spLocks noGrp="1" noRot="1" noMove="1" noResize="1" noEditPoints="1" noAdjustHandles="1" noChangeArrowheads="1" noChangeShapeType="1"/>
          </p:cNvSpPr>
          <p:nvPr/>
        </p:nvSpPr>
        <p:spPr>
          <a:xfrm>
            <a:off x="1835933" y="4825197"/>
            <a:ext cx="2335105" cy="523220"/>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BE" sz="1400" b="0" i="0" u="none" strike="noStrike" kern="1200" cap="none" spc="0" normalizeH="0" baseline="0" noProof="0">
                <a:ln>
                  <a:noFill/>
                </a:ln>
                <a:solidFill>
                  <a:srgbClr val="1E699D"/>
                </a:solidFill>
                <a:effectLst/>
                <a:uLnTx/>
                <a:uFillTx/>
                <a:latin typeface="Calibri" panose="020F0502020204030204" pitchFamily="34" charset="0"/>
                <a:ea typeface="+mn-ea"/>
                <a:cs typeface="Calibri" panose="020F0502020204030204" pitchFamily="34" charset="0"/>
              </a:rPr>
              <a:t>Scheidt adrenaline en </a:t>
            </a:r>
            <a:r>
              <a:rPr kumimoji="0" lang="nl-BE" sz="1400" b="0" i="0" u="none" strike="noStrike" kern="1200" cap="none" spc="0" normalizeH="0" baseline="0" noProof="0" err="1">
                <a:ln>
                  <a:noFill/>
                </a:ln>
                <a:solidFill>
                  <a:srgbClr val="1E699D"/>
                </a:solidFill>
                <a:effectLst/>
                <a:uLnTx/>
                <a:uFillTx/>
                <a:latin typeface="Calibri" panose="020F0502020204030204" pitchFamily="34" charset="0"/>
                <a:ea typeface="+mn-ea"/>
                <a:cs typeface="Calibri" panose="020F0502020204030204" pitchFamily="34" charset="0"/>
              </a:rPr>
              <a:t>nora</a:t>
            </a:r>
            <a:r>
              <a:rPr kumimoji="0" lang="nl-BE" sz="1400" b="0" i="0" u="none" strike="noStrike" kern="1200" cap="none" spc="0" normalizeH="0" baseline="0" noProof="0">
                <a:ln>
                  <a:noFill/>
                </a:ln>
                <a:solidFill>
                  <a:srgbClr val="1E699D"/>
                </a:solidFill>
                <a:effectLst/>
                <a:uLnTx/>
                <a:uFillTx/>
                <a:latin typeface="Calibri" panose="020F0502020204030204" pitchFamily="34" charset="0"/>
                <a:ea typeface="+mn-ea"/>
                <a:cs typeface="Calibri" panose="020F0502020204030204" pitchFamily="34" charset="0"/>
              </a:rPr>
              <a:t>-adrenaline af</a:t>
            </a:r>
          </a:p>
        </p:txBody>
      </p:sp>
      <p:sp>
        <p:nvSpPr>
          <p:cNvPr id="16" name="Tekstvak 15">
            <a:extLst>
              <a:ext uri="{FF2B5EF4-FFF2-40B4-BE49-F238E27FC236}">
                <a16:creationId xmlns:a16="http://schemas.microsoft.com/office/drawing/2014/main" id="{878A3575-682B-1669-BA25-AABFACF555CF}"/>
              </a:ext>
            </a:extLst>
          </p:cNvPr>
          <p:cNvSpPr txBox="1">
            <a:spLocks noGrp="1" noRot="1" noMove="1" noResize="1" noEditPoints="1" noAdjustHandles="1" noChangeArrowheads="1" noChangeShapeType="1"/>
          </p:cNvSpPr>
          <p:nvPr/>
        </p:nvSpPr>
        <p:spPr>
          <a:xfrm>
            <a:off x="8658980" y="5695301"/>
            <a:ext cx="2124422" cy="738664"/>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BE" sz="1400" b="0" i="0" u="none" strike="noStrike" kern="1200" cap="none" spc="0" normalizeH="0" baseline="0" noProof="0">
                <a:ln>
                  <a:noFill/>
                </a:ln>
                <a:solidFill>
                  <a:srgbClr val="1E699D"/>
                </a:solidFill>
                <a:effectLst/>
                <a:uLnTx/>
                <a:uFillTx/>
                <a:latin typeface="Calibri" panose="020F0502020204030204" pitchFamily="34" charset="0"/>
                <a:ea typeface="+mn-ea"/>
                <a:cs typeface="Calibri" panose="020F0502020204030204" pitchFamily="34" charset="0"/>
              </a:rPr>
              <a:t>Stimuleert de samentrekking van de urineblaas</a:t>
            </a:r>
          </a:p>
        </p:txBody>
      </p:sp>
      <p:sp>
        <p:nvSpPr>
          <p:cNvPr id="17" name="Tekstvak 16">
            <a:extLst>
              <a:ext uri="{FF2B5EF4-FFF2-40B4-BE49-F238E27FC236}">
                <a16:creationId xmlns:a16="http://schemas.microsoft.com/office/drawing/2014/main" id="{173A0842-0813-81F0-1FC8-AEEC970BFA10}"/>
              </a:ext>
            </a:extLst>
          </p:cNvPr>
          <p:cNvSpPr txBox="1">
            <a:spLocks noGrp="1" noRot="1" noMove="1" noResize="1" noEditPoints="1" noAdjustHandles="1" noChangeArrowheads="1" noChangeShapeType="1"/>
          </p:cNvSpPr>
          <p:nvPr/>
        </p:nvSpPr>
        <p:spPr>
          <a:xfrm>
            <a:off x="8658980" y="4373192"/>
            <a:ext cx="2669439" cy="523220"/>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BE" sz="1400" b="0" i="0" u="none" strike="noStrike" kern="1200" cap="none" spc="0" normalizeH="0" baseline="0" noProof="0">
                <a:ln>
                  <a:noFill/>
                </a:ln>
                <a:solidFill>
                  <a:srgbClr val="1E699D"/>
                </a:solidFill>
                <a:effectLst/>
                <a:uLnTx/>
                <a:uFillTx/>
                <a:latin typeface="Calibri" panose="020F0502020204030204" pitchFamily="34" charset="0"/>
                <a:ea typeface="+mn-ea"/>
                <a:cs typeface="Calibri" panose="020F0502020204030204" pitchFamily="34" charset="0"/>
              </a:rPr>
              <a:t>Stimuleert de maagsapafscheiding en </a:t>
            </a:r>
            <a:r>
              <a:rPr kumimoji="0" lang="nl-BE" sz="1400" b="0" i="0" u="none" strike="noStrike" kern="1200" cap="none" spc="0" normalizeH="0" baseline="0" noProof="0" err="1">
                <a:ln>
                  <a:noFill/>
                </a:ln>
                <a:solidFill>
                  <a:srgbClr val="1E699D"/>
                </a:solidFill>
                <a:effectLst/>
                <a:uLnTx/>
                <a:uFillTx/>
                <a:latin typeface="Calibri" panose="020F0502020204030204" pitchFamily="34" charset="0"/>
                <a:ea typeface="+mn-ea"/>
                <a:cs typeface="Calibri" panose="020F0502020204030204" pitchFamily="34" charset="0"/>
              </a:rPr>
              <a:t>afvleessapafscheiding</a:t>
            </a:r>
            <a:r>
              <a:rPr kumimoji="0" lang="nl-BE" sz="1400" b="0" i="0" u="none" strike="noStrike" kern="1200" cap="none" spc="0" normalizeH="0" baseline="0" noProof="0">
                <a:ln>
                  <a:noFill/>
                </a:ln>
                <a:solidFill>
                  <a:srgbClr val="1E699D"/>
                </a:solidFill>
                <a:effectLst/>
                <a:uLnTx/>
                <a:uFillTx/>
                <a:latin typeface="Calibri" panose="020F0502020204030204" pitchFamily="34" charset="0"/>
                <a:ea typeface="+mn-ea"/>
                <a:cs typeface="Calibri" panose="020F0502020204030204" pitchFamily="34" charset="0"/>
              </a:rPr>
              <a:t> </a:t>
            </a:r>
          </a:p>
        </p:txBody>
      </p:sp>
      <p:sp>
        <p:nvSpPr>
          <p:cNvPr id="18" name="Tekstvak 17">
            <a:extLst>
              <a:ext uri="{FF2B5EF4-FFF2-40B4-BE49-F238E27FC236}">
                <a16:creationId xmlns:a16="http://schemas.microsoft.com/office/drawing/2014/main" id="{B64D302A-4482-28D5-83FB-31B997091A0B}"/>
              </a:ext>
            </a:extLst>
          </p:cNvPr>
          <p:cNvSpPr txBox="1">
            <a:spLocks noGrp="1" noRot="1" noMove="1" noResize="1" noEditPoints="1" noAdjustHandles="1" noChangeArrowheads="1" noChangeShapeType="1"/>
          </p:cNvSpPr>
          <p:nvPr/>
        </p:nvSpPr>
        <p:spPr>
          <a:xfrm>
            <a:off x="8658980" y="4980747"/>
            <a:ext cx="2669439" cy="523220"/>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BE" sz="1400" b="0" i="0" u="none" strike="noStrike" kern="1200" cap="none" spc="0" normalizeH="0" baseline="0" noProof="0">
                <a:ln>
                  <a:noFill/>
                </a:ln>
                <a:solidFill>
                  <a:srgbClr val="1E699D"/>
                </a:solidFill>
                <a:effectLst/>
                <a:uLnTx/>
                <a:uFillTx/>
                <a:latin typeface="Calibri" panose="020F0502020204030204" pitchFamily="34" charset="0"/>
                <a:ea typeface="+mn-ea"/>
                <a:cs typeface="Calibri" panose="020F0502020204030204" pitchFamily="34" charset="0"/>
              </a:rPr>
              <a:t>Stimuleert de darmsapafscheiding en de darmbeweging</a:t>
            </a:r>
          </a:p>
        </p:txBody>
      </p:sp>
      <p:sp>
        <p:nvSpPr>
          <p:cNvPr id="19" name="Tekstvak 18">
            <a:extLst>
              <a:ext uri="{FF2B5EF4-FFF2-40B4-BE49-F238E27FC236}">
                <a16:creationId xmlns:a16="http://schemas.microsoft.com/office/drawing/2014/main" id="{5B15C8E7-2714-833A-D524-F51BE45873BC}"/>
              </a:ext>
            </a:extLst>
          </p:cNvPr>
          <p:cNvSpPr txBox="1">
            <a:spLocks noGrp="1" noRot="1" noMove="1" noResize="1" noEditPoints="1" noAdjustHandles="1" noChangeArrowheads="1" noChangeShapeType="1"/>
          </p:cNvSpPr>
          <p:nvPr/>
        </p:nvSpPr>
        <p:spPr>
          <a:xfrm>
            <a:off x="8668650" y="3614969"/>
            <a:ext cx="2703694" cy="738664"/>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BE" sz="1400" b="0" i="0" u="none" strike="noStrike" kern="1200" cap="none" spc="0" normalizeH="0" baseline="0" noProof="0">
                <a:ln>
                  <a:noFill/>
                </a:ln>
                <a:solidFill>
                  <a:srgbClr val="1E699D"/>
                </a:solidFill>
                <a:effectLst/>
                <a:uLnTx/>
                <a:uFillTx/>
                <a:latin typeface="Calibri" panose="020F0502020204030204" pitchFamily="34" charset="0"/>
                <a:ea typeface="+mn-ea"/>
                <a:cs typeface="Calibri" panose="020F0502020204030204" pitchFamily="34" charset="0"/>
              </a:rPr>
              <a:t>Remt de afgifte van glucose door de lever. Stimuleert samentrekking van de galblaas</a:t>
            </a:r>
          </a:p>
        </p:txBody>
      </p:sp>
      <p:sp>
        <p:nvSpPr>
          <p:cNvPr id="20" name="Tekstvak 19">
            <a:extLst>
              <a:ext uri="{FF2B5EF4-FFF2-40B4-BE49-F238E27FC236}">
                <a16:creationId xmlns:a16="http://schemas.microsoft.com/office/drawing/2014/main" id="{7027A5C9-6B51-0F2D-2A38-B1F3B6BEFF4B}"/>
              </a:ext>
            </a:extLst>
          </p:cNvPr>
          <p:cNvSpPr txBox="1">
            <a:spLocks noGrp="1" noRot="1" noMove="1" noResize="1" noEditPoints="1" noAdjustHandles="1" noChangeArrowheads="1" noChangeShapeType="1"/>
          </p:cNvSpPr>
          <p:nvPr/>
        </p:nvSpPr>
        <p:spPr>
          <a:xfrm>
            <a:off x="8576217" y="2404473"/>
            <a:ext cx="2702283" cy="738664"/>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BE" sz="1400" b="0" i="0" u="none" strike="noStrike" kern="1200" cap="none" spc="0" normalizeH="0" baseline="0" noProof="0">
                <a:ln>
                  <a:noFill/>
                </a:ln>
                <a:solidFill>
                  <a:srgbClr val="1E699D"/>
                </a:solidFill>
                <a:effectLst/>
                <a:uLnTx/>
                <a:uFillTx/>
                <a:latin typeface="Calibri" panose="020F0502020204030204" pitchFamily="34" charset="0"/>
                <a:ea typeface="+mn-ea"/>
                <a:cs typeface="Calibri" panose="020F0502020204030204" pitchFamily="34" charset="0"/>
              </a:rPr>
              <a:t>Vertraagt de ademfrequentie en vernauwt de vertakkingen van de bronchiën</a:t>
            </a:r>
          </a:p>
        </p:txBody>
      </p:sp>
      <p:sp>
        <p:nvSpPr>
          <p:cNvPr id="21" name="Tekstvak 20">
            <a:extLst>
              <a:ext uri="{FF2B5EF4-FFF2-40B4-BE49-F238E27FC236}">
                <a16:creationId xmlns:a16="http://schemas.microsoft.com/office/drawing/2014/main" id="{1967FF13-B6E8-5730-5864-79B0A08E5785}"/>
              </a:ext>
            </a:extLst>
          </p:cNvPr>
          <p:cNvSpPr txBox="1">
            <a:spLocks noGrp="1" noRot="1" noMove="1" noResize="1" noEditPoints="1" noAdjustHandles="1" noChangeArrowheads="1" noChangeShapeType="1"/>
          </p:cNvSpPr>
          <p:nvPr/>
        </p:nvSpPr>
        <p:spPr>
          <a:xfrm>
            <a:off x="8569423" y="3269746"/>
            <a:ext cx="2609850" cy="307777"/>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BE" sz="1400" b="0" i="0" u="none" strike="noStrike" kern="1200" cap="none" spc="0" normalizeH="0" baseline="0" noProof="0">
                <a:ln>
                  <a:noFill/>
                </a:ln>
                <a:solidFill>
                  <a:srgbClr val="1E699D"/>
                </a:solidFill>
                <a:effectLst/>
                <a:uLnTx/>
                <a:uFillTx/>
                <a:latin typeface="Calibri" panose="020F0502020204030204" pitchFamily="34" charset="0"/>
                <a:ea typeface="+mn-ea"/>
                <a:cs typeface="Calibri" panose="020F0502020204030204" pitchFamily="34" charset="0"/>
              </a:rPr>
              <a:t>Vertraagt de hartslagfrequentie</a:t>
            </a:r>
          </a:p>
        </p:txBody>
      </p:sp>
      <p:sp>
        <p:nvSpPr>
          <p:cNvPr id="22" name="Tekstvak 21">
            <a:extLst>
              <a:ext uri="{FF2B5EF4-FFF2-40B4-BE49-F238E27FC236}">
                <a16:creationId xmlns:a16="http://schemas.microsoft.com/office/drawing/2014/main" id="{89828A41-7E88-48A0-90A9-05306ADD6B2A}"/>
              </a:ext>
            </a:extLst>
          </p:cNvPr>
          <p:cNvSpPr txBox="1">
            <a:spLocks noGrp="1" noRot="1" noMove="1" noResize="1" noEditPoints="1" noAdjustHandles="1" noChangeArrowheads="1" noChangeShapeType="1"/>
          </p:cNvSpPr>
          <p:nvPr/>
        </p:nvSpPr>
        <p:spPr>
          <a:xfrm>
            <a:off x="8468828" y="1480841"/>
            <a:ext cx="1954716" cy="307777"/>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BE" sz="1400" b="0" i="0" u="none" strike="noStrike" kern="1200" cap="none" spc="0" normalizeH="0" baseline="0" noProof="0">
                <a:ln>
                  <a:noFill/>
                </a:ln>
                <a:solidFill>
                  <a:srgbClr val="1E699D"/>
                </a:solidFill>
                <a:effectLst/>
                <a:uLnTx/>
                <a:uFillTx/>
                <a:latin typeface="Calibri" panose="020F0502020204030204" pitchFamily="34" charset="0"/>
                <a:ea typeface="+mn-ea"/>
                <a:cs typeface="Calibri" panose="020F0502020204030204" pitchFamily="34" charset="0"/>
              </a:rPr>
              <a:t>Vernauwt de pupillen</a:t>
            </a:r>
          </a:p>
        </p:txBody>
      </p:sp>
      <p:sp>
        <p:nvSpPr>
          <p:cNvPr id="23" name="Tekstvak 22">
            <a:extLst>
              <a:ext uri="{FF2B5EF4-FFF2-40B4-BE49-F238E27FC236}">
                <a16:creationId xmlns:a16="http://schemas.microsoft.com/office/drawing/2014/main" id="{E825E333-91AC-E60D-71BA-90D352D09079}"/>
              </a:ext>
            </a:extLst>
          </p:cNvPr>
          <p:cNvSpPr txBox="1">
            <a:spLocks noGrp="1" noRot="1" noMove="1" noResize="1" noEditPoints="1" noAdjustHandles="1" noChangeArrowheads="1" noChangeShapeType="1"/>
          </p:cNvSpPr>
          <p:nvPr/>
        </p:nvSpPr>
        <p:spPr>
          <a:xfrm>
            <a:off x="8468828" y="1858079"/>
            <a:ext cx="2405370" cy="523220"/>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BE" sz="1400" b="0" i="0" u="none" strike="noStrike" kern="1200" cap="none" spc="0" normalizeH="0" baseline="0" noProof="0">
                <a:ln>
                  <a:noFill/>
                </a:ln>
                <a:solidFill>
                  <a:srgbClr val="1E699D"/>
                </a:solidFill>
                <a:effectLst/>
                <a:uLnTx/>
                <a:uFillTx/>
                <a:latin typeface="Calibri" panose="020F0502020204030204" pitchFamily="34" charset="0"/>
                <a:ea typeface="+mn-ea"/>
                <a:cs typeface="Calibri" panose="020F0502020204030204" pitchFamily="34" charset="0"/>
              </a:rPr>
              <a:t>Stimuleert de speekselafscheiding</a:t>
            </a:r>
          </a:p>
        </p:txBody>
      </p:sp>
      <p:pic>
        <p:nvPicPr>
          <p:cNvPr id="25" name="Afbeelding 24">
            <a:extLst>
              <a:ext uri="{FF2B5EF4-FFF2-40B4-BE49-F238E27FC236}">
                <a16:creationId xmlns:a16="http://schemas.microsoft.com/office/drawing/2014/main" id="{B1AABC13-AF79-BF91-3621-32DC7D94CB30}"/>
              </a:ext>
            </a:extLst>
          </p:cNvPr>
          <p:cNvPicPr>
            <a:picLocks noChangeAspect="1"/>
          </p:cNvPicPr>
          <p:nvPr/>
        </p:nvPicPr>
        <p:blipFill>
          <a:blip r:embed="rId5"/>
          <a:srcRect l="5285"/>
          <a:stretch/>
        </p:blipFill>
        <p:spPr>
          <a:xfrm>
            <a:off x="1376368" y="5820423"/>
            <a:ext cx="1012727" cy="1020412"/>
          </a:xfrm>
          <a:prstGeom prst="rect">
            <a:avLst/>
          </a:prstGeom>
        </p:spPr>
      </p:pic>
      <p:pic>
        <p:nvPicPr>
          <p:cNvPr id="27" name="Afbeelding 26">
            <a:extLst>
              <a:ext uri="{FF2B5EF4-FFF2-40B4-BE49-F238E27FC236}">
                <a16:creationId xmlns:a16="http://schemas.microsoft.com/office/drawing/2014/main" id="{80DA9BA6-E51A-A659-9BD3-50092798AA97}"/>
              </a:ext>
            </a:extLst>
          </p:cNvPr>
          <p:cNvPicPr>
            <a:picLocks noChangeAspect="1"/>
          </p:cNvPicPr>
          <p:nvPr/>
        </p:nvPicPr>
        <p:blipFill>
          <a:blip r:embed="rId6"/>
          <a:stretch>
            <a:fillRect/>
          </a:stretch>
        </p:blipFill>
        <p:spPr>
          <a:xfrm>
            <a:off x="17329" y="1494699"/>
            <a:ext cx="1083252" cy="1080773"/>
          </a:xfrm>
          <a:prstGeom prst="rect">
            <a:avLst/>
          </a:prstGeom>
        </p:spPr>
      </p:pic>
      <p:pic>
        <p:nvPicPr>
          <p:cNvPr id="30" name="Afbeelding 29">
            <a:extLst>
              <a:ext uri="{FF2B5EF4-FFF2-40B4-BE49-F238E27FC236}">
                <a16:creationId xmlns:a16="http://schemas.microsoft.com/office/drawing/2014/main" id="{169F548F-4A58-C0D4-31B3-539E19BB71EA}"/>
              </a:ext>
            </a:extLst>
          </p:cNvPr>
          <p:cNvPicPr>
            <a:picLocks noChangeAspect="1"/>
          </p:cNvPicPr>
          <p:nvPr/>
        </p:nvPicPr>
        <p:blipFill>
          <a:blip r:embed="rId7"/>
          <a:stretch>
            <a:fillRect/>
          </a:stretch>
        </p:blipFill>
        <p:spPr>
          <a:xfrm>
            <a:off x="10398566" y="1319027"/>
            <a:ext cx="1009445" cy="932718"/>
          </a:xfrm>
          <a:prstGeom prst="rect">
            <a:avLst/>
          </a:prstGeom>
        </p:spPr>
      </p:pic>
      <p:pic>
        <p:nvPicPr>
          <p:cNvPr id="32" name="Afbeelding 31">
            <a:extLst>
              <a:ext uri="{FF2B5EF4-FFF2-40B4-BE49-F238E27FC236}">
                <a16:creationId xmlns:a16="http://schemas.microsoft.com/office/drawing/2014/main" id="{D7CE83E4-2C5E-018E-8D88-9BB3C3DAD0D7}"/>
              </a:ext>
            </a:extLst>
          </p:cNvPr>
          <p:cNvPicPr>
            <a:picLocks noChangeAspect="1"/>
          </p:cNvPicPr>
          <p:nvPr/>
        </p:nvPicPr>
        <p:blipFill>
          <a:blip r:embed="rId8"/>
          <a:srcRect l="10483" r="4552"/>
          <a:stretch/>
        </p:blipFill>
        <p:spPr>
          <a:xfrm>
            <a:off x="11306254" y="4079644"/>
            <a:ext cx="885746" cy="1044841"/>
          </a:xfrm>
          <a:prstGeom prst="rect">
            <a:avLst/>
          </a:prstGeom>
        </p:spPr>
      </p:pic>
      <p:sp>
        <p:nvSpPr>
          <p:cNvPr id="34" name="Tekstvak 33">
            <a:extLst>
              <a:ext uri="{FF2B5EF4-FFF2-40B4-BE49-F238E27FC236}">
                <a16:creationId xmlns:a16="http://schemas.microsoft.com/office/drawing/2014/main" id="{F390E12A-0D56-04F3-7222-088C958C6E13}"/>
              </a:ext>
            </a:extLst>
          </p:cNvPr>
          <p:cNvSpPr txBox="1"/>
          <p:nvPr/>
        </p:nvSpPr>
        <p:spPr>
          <a:xfrm>
            <a:off x="9642957" y="86185"/>
            <a:ext cx="2700417" cy="30777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BE" sz="1400" b="0" i="0" u="none" strike="noStrike" kern="1200" cap="none" spc="0" normalizeH="0" baseline="0" noProof="0" err="1">
                <a:ln>
                  <a:noFill/>
                </a:ln>
                <a:solidFill>
                  <a:prstClr val="black"/>
                </a:solidFill>
                <a:effectLst/>
                <a:uLnTx/>
                <a:uFillTx/>
                <a:latin typeface="Aptos" panose="020B0004020202020204"/>
                <a:ea typeface="+mn-ea"/>
                <a:cs typeface="+mn-cs"/>
                <a:hlinkClick r:id="rId9"/>
              </a:rPr>
              <a:t>Polyvagal</a:t>
            </a:r>
            <a:r>
              <a:rPr kumimoji="0" lang="nl-BE" sz="1400" b="0" i="0" u="none" strike="noStrike" kern="1200" cap="none" spc="0" normalizeH="0" baseline="0" noProof="0">
                <a:ln>
                  <a:noFill/>
                </a:ln>
                <a:solidFill>
                  <a:prstClr val="black"/>
                </a:solidFill>
                <a:effectLst/>
                <a:uLnTx/>
                <a:uFillTx/>
                <a:latin typeface="Aptos" panose="020B0004020202020204"/>
                <a:ea typeface="+mn-ea"/>
                <a:cs typeface="+mn-cs"/>
                <a:hlinkClick r:id="rId9"/>
              </a:rPr>
              <a:t> </a:t>
            </a:r>
            <a:r>
              <a:rPr kumimoji="0" lang="nl-BE" sz="1400" b="0" i="0" u="none" strike="noStrike" kern="1200" cap="none" spc="0" normalizeH="0" baseline="0" noProof="0" err="1">
                <a:ln>
                  <a:noFill/>
                </a:ln>
                <a:solidFill>
                  <a:prstClr val="black"/>
                </a:solidFill>
                <a:effectLst/>
                <a:uLnTx/>
                <a:uFillTx/>
                <a:latin typeface="Aptos" panose="020B0004020202020204"/>
                <a:ea typeface="+mn-ea"/>
                <a:cs typeface="+mn-cs"/>
                <a:hlinkClick r:id="rId9"/>
              </a:rPr>
              <a:t>Theory</a:t>
            </a:r>
            <a:r>
              <a:rPr kumimoji="0" lang="nl-BE" sz="1400" b="0" i="0" u="none" strike="noStrike" kern="1200" cap="none" spc="0" normalizeH="0" baseline="0" noProof="0">
                <a:ln>
                  <a:noFill/>
                </a:ln>
                <a:solidFill>
                  <a:prstClr val="black"/>
                </a:solidFill>
                <a:effectLst/>
                <a:uLnTx/>
                <a:uFillTx/>
                <a:latin typeface="Aptos" panose="020B0004020202020204"/>
                <a:ea typeface="+mn-ea"/>
                <a:cs typeface="+mn-cs"/>
                <a:hlinkClick r:id="rId9"/>
              </a:rPr>
              <a:t> Made Simple</a:t>
            </a:r>
            <a:endParaRPr kumimoji="0" lang="nl-BE" sz="1400" b="0" i="0" u="none" strike="noStrike" kern="1200" cap="none" spc="0" normalizeH="0" baseline="0" noProof="0">
              <a:ln>
                <a:noFill/>
              </a:ln>
              <a:solidFill>
                <a:prstClr val="black"/>
              </a:solidFill>
              <a:effectLst/>
              <a:uLnTx/>
              <a:uFillTx/>
              <a:latin typeface="Aptos" panose="020B0004020202020204"/>
              <a:ea typeface="+mn-ea"/>
              <a:cs typeface="+mn-cs"/>
            </a:endParaRPr>
          </a:p>
        </p:txBody>
      </p:sp>
      <p:pic>
        <p:nvPicPr>
          <p:cNvPr id="37" name="Afbeelding 36">
            <a:extLst>
              <a:ext uri="{FF2B5EF4-FFF2-40B4-BE49-F238E27FC236}">
                <a16:creationId xmlns:a16="http://schemas.microsoft.com/office/drawing/2014/main" id="{942C22F8-74F8-EB84-8A9A-D43D591AB803}"/>
              </a:ext>
            </a:extLst>
          </p:cNvPr>
          <p:cNvPicPr>
            <a:picLocks noChangeAspect="1"/>
          </p:cNvPicPr>
          <p:nvPr/>
        </p:nvPicPr>
        <p:blipFill>
          <a:blip r:embed="rId10"/>
          <a:stretch>
            <a:fillRect/>
          </a:stretch>
        </p:blipFill>
        <p:spPr>
          <a:xfrm>
            <a:off x="11376193" y="2502162"/>
            <a:ext cx="642729" cy="1048871"/>
          </a:xfrm>
          <a:prstGeom prst="rect">
            <a:avLst/>
          </a:prstGeom>
        </p:spPr>
      </p:pic>
      <p:pic>
        <p:nvPicPr>
          <p:cNvPr id="43" name="Afbeelding 42">
            <a:extLst>
              <a:ext uri="{FF2B5EF4-FFF2-40B4-BE49-F238E27FC236}">
                <a16:creationId xmlns:a16="http://schemas.microsoft.com/office/drawing/2014/main" id="{0A913AF2-B51C-6E5C-F3E1-D0113A918CC0}"/>
              </a:ext>
            </a:extLst>
          </p:cNvPr>
          <p:cNvPicPr>
            <a:picLocks noChangeAspect="1"/>
          </p:cNvPicPr>
          <p:nvPr/>
        </p:nvPicPr>
        <p:blipFill>
          <a:blip r:embed="rId11"/>
          <a:stretch>
            <a:fillRect/>
          </a:stretch>
        </p:blipFill>
        <p:spPr>
          <a:xfrm>
            <a:off x="1042522" y="826870"/>
            <a:ext cx="1488631" cy="1169638"/>
          </a:xfrm>
          <a:prstGeom prst="rect">
            <a:avLst/>
          </a:prstGeom>
        </p:spPr>
      </p:pic>
      <p:pic>
        <p:nvPicPr>
          <p:cNvPr id="35" name="Afbeelding 34">
            <a:extLst>
              <a:ext uri="{FF2B5EF4-FFF2-40B4-BE49-F238E27FC236}">
                <a16:creationId xmlns:a16="http://schemas.microsoft.com/office/drawing/2014/main" id="{FF4C29AF-D905-92A2-BF2C-ABC9BB34AB07}"/>
              </a:ext>
            </a:extLst>
          </p:cNvPr>
          <p:cNvPicPr>
            <a:picLocks noChangeAspect="1"/>
          </p:cNvPicPr>
          <p:nvPr/>
        </p:nvPicPr>
        <p:blipFill>
          <a:blip r:embed="rId12"/>
          <a:stretch>
            <a:fillRect/>
          </a:stretch>
        </p:blipFill>
        <p:spPr>
          <a:xfrm>
            <a:off x="10883987" y="5691078"/>
            <a:ext cx="888864" cy="1044842"/>
          </a:xfrm>
          <a:prstGeom prst="rect">
            <a:avLst/>
          </a:prstGeom>
        </p:spPr>
      </p:pic>
    </p:spTree>
    <p:extLst>
      <p:ext uri="{BB962C8B-B14F-4D97-AF65-F5344CB8AC3E}">
        <p14:creationId xmlns:p14="http://schemas.microsoft.com/office/powerpoint/2010/main" val="15224380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3"/>
                                        </p:tgtEl>
                                        <p:attrNameLst>
                                          <p:attrName>style.visibility</p:attrName>
                                        </p:attrNameLst>
                                      </p:cBhvr>
                                      <p:to>
                                        <p:strVal val="visible"/>
                                      </p:to>
                                    </p:set>
                                    <p:animEffect transition="in" filter="fade">
                                      <p:cBhvr>
                                        <p:cTn id="7" dur="1000"/>
                                        <p:tgtEl>
                                          <p:spTgt spid="43"/>
                                        </p:tgtEl>
                                      </p:cBhvr>
                                    </p:animEffect>
                                    <p:anim calcmode="lin" valueType="num">
                                      <p:cBhvr>
                                        <p:cTn id="8" dur="1000" fill="hold"/>
                                        <p:tgtEl>
                                          <p:spTgt spid="43"/>
                                        </p:tgtEl>
                                        <p:attrNameLst>
                                          <p:attrName>ppt_x</p:attrName>
                                        </p:attrNameLst>
                                      </p:cBhvr>
                                      <p:tavLst>
                                        <p:tav tm="0">
                                          <p:val>
                                            <p:strVal val="#ppt_x"/>
                                          </p:val>
                                        </p:tav>
                                        <p:tav tm="100000">
                                          <p:val>
                                            <p:strVal val="#ppt_x"/>
                                          </p:val>
                                        </p:tav>
                                      </p:tavLst>
                                    </p:anim>
                                    <p:anim calcmode="lin" valueType="num">
                                      <p:cBhvr>
                                        <p:cTn id="9" dur="1000" fill="hold"/>
                                        <p:tgtEl>
                                          <p:spTgt spid="43"/>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27"/>
                                        </p:tgtEl>
                                        <p:attrNameLst>
                                          <p:attrName>style.visibility</p:attrName>
                                        </p:attrNameLst>
                                      </p:cBhvr>
                                      <p:to>
                                        <p:strVal val="visible"/>
                                      </p:to>
                                    </p:set>
                                    <p:animEffect transition="in" filter="fade">
                                      <p:cBhvr>
                                        <p:cTn id="12" dur="1000"/>
                                        <p:tgtEl>
                                          <p:spTgt spid="27"/>
                                        </p:tgtEl>
                                      </p:cBhvr>
                                    </p:animEffect>
                                    <p:anim calcmode="lin" valueType="num">
                                      <p:cBhvr>
                                        <p:cTn id="13" dur="1000" fill="hold"/>
                                        <p:tgtEl>
                                          <p:spTgt spid="27"/>
                                        </p:tgtEl>
                                        <p:attrNameLst>
                                          <p:attrName>ppt_x</p:attrName>
                                        </p:attrNameLst>
                                      </p:cBhvr>
                                      <p:tavLst>
                                        <p:tav tm="0">
                                          <p:val>
                                            <p:strVal val="#ppt_x"/>
                                          </p:val>
                                        </p:tav>
                                        <p:tav tm="100000">
                                          <p:val>
                                            <p:strVal val="#ppt_x"/>
                                          </p:val>
                                        </p:tav>
                                      </p:tavLst>
                                    </p:anim>
                                    <p:anim calcmode="lin" valueType="num">
                                      <p:cBhvr>
                                        <p:cTn id="14" dur="1000" fill="hold"/>
                                        <p:tgtEl>
                                          <p:spTgt spid="27"/>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25"/>
                                        </p:tgtEl>
                                        <p:attrNameLst>
                                          <p:attrName>style.visibility</p:attrName>
                                        </p:attrNameLst>
                                      </p:cBhvr>
                                      <p:to>
                                        <p:strVal val="visible"/>
                                      </p:to>
                                    </p:set>
                                    <p:animEffect transition="in" filter="fade">
                                      <p:cBhvr>
                                        <p:cTn id="17" dur="1000"/>
                                        <p:tgtEl>
                                          <p:spTgt spid="25"/>
                                        </p:tgtEl>
                                      </p:cBhvr>
                                    </p:animEffect>
                                    <p:anim calcmode="lin" valueType="num">
                                      <p:cBhvr>
                                        <p:cTn id="18" dur="1000" fill="hold"/>
                                        <p:tgtEl>
                                          <p:spTgt spid="25"/>
                                        </p:tgtEl>
                                        <p:attrNameLst>
                                          <p:attrName>ppt_x</p:attrName>
                                        </p:attrNameLst>
                                      </p:cBhvr>
                                      <p:tavLst>
                                        <p:tav tm="0">
                                          <p:val>
                                            <p:strVal val="#ppt_x"/>
                                          </p:val>
                                        </p:tav>
                                        <p:tav tm="100000">
                                          <p:val>
                                            <p:strVal val="#ppt_x"/>
                                          </p:val>
                                        </p:tav>
                                      </p:tavLst>
                                    </p:anim>
                                    <p:anim calcmode="lin" valueType="num">
                                      <p:cBhvr>
                                        <p:cTn id="19" dur="1000" fill="hold"/>
                                        <p:tgtEl>
                                          <p:spTgt spid="25"/>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28"/>
                                        </p:tgtEl>
                                        <p:attrNameLst>
                                          <p:attrName>style.visibility</p:attrName>
                                        </p:attrNameLst>
                                      </p:cBhvr>
                                      <p:to>
                                        <p:strVal val="visible"/>
                                      </p:to>
                                    </p:set>
                                    <p:animEffect transition="in" filter="fade">
                                      <p:cBhvr>
                                        <p:cTn id="22" dur="1000"/>
                                        <p:tgtEl>
                                          <p:spTgt spid="28"/>
                                        </p:tgtEl>
                                      </p:cBhvr>
                                    </p:animEffect>
                                    <p:anim calcmode="lin" valueType="num">
                                      <p:cBhvr>
                                        <p:cTn id="23" dur="1000" fill="hold"/>
                                        <p:tgtEl>
                                          <p:spTgt spid="28"/>
                                        </p:tgtEl>
                                        <p:attrNameLst>
                                          <p:attrName>ppt_x</p:attrName>
                                        </p:attrNameLst>
                                      </p:cBhvr>
                                      <p:tavLst>
                                        <p:tav tm="0">
                                          <p:val>
                                            <p:strVal val="#ppt_x"/>
                                          </p:val>
                                        </p:tav>
                                        <p:tav tm="100000">
                                          <p:val>
                                            <p:strVal val="#ppt_x"/>
                                          </p:val>
                                        </p:tav>
                                      </p:tavLst>
                                    </p:anim>
                                    <p:anim calcmode="lin" valueType="num">
                                      <p:cBhvr>
                                        <p:cTn id="24"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nodeType="clickEffect">
                                  <p:stCondLst>
                                    <p:cond delay="0"/>
                                  </p:stCondLst>
                                  <p:childTnLst>
                                    <p:set>
                                      <p:cBhvr>
                                        <p:cTn id="28" dur="1" fill="hold">
                                          <p:stCondLst>
                                            <p:cond delay="0"/>
                                          </p:stCondLst>
                                        </p:cTn>
                                        <p:tgtEl>
                                          <p:spTgt spid="30"/>
                                        </p:tgtEl>
                                        <p:attrNameLst>
                                          <p:attrName>style.visibility</p:attrName>
                                        </p:attrNameLst>
                                      </p:cBhvr>
                                      <p:to>
                                        <p:strVal val="visible"/>
                                      </p:to>
                                    </p:set>
                                    <p:animEffect transition="in" filter="fade">
                                      <p:cBhvr>
                                        <p:cTn id="29" dur="1000"/>
                                        <p:tgtEl>
                                          <p:spTgt spid="30"/>
                                        </p:tgtEl>
                                      </p:cBhvr>
                                    </p:animEffect>
                                    <p:anim calcmode="lin" valueType="num">
                                      <p:cBhvr>
                                        <p:cTn id="30" dur="1000" fill="hold"/>
                                        <p:tgtEl>
                                          <p:spTgt spid="30"/>
                                        </p:tgtEl>
                                        <p:attrNameLst>
                                          <p:attrName>ppt_x</p:attrName>
                                        </p:attrNameLst>
                                      </p:cBhvr>
                                      <p:tavLst>
                                        <p:tav tm="0">
                                          <p:val>
                                            <p:strVal val="#ppt_x"/>
                                          </p:val>
                                        </p:tav>
                                        <p:tav tm="100000">
                                          <p:val>
                                            <p:strVal val="#ppt_x"/>
                                          </p:val>
                                        </p:tav>
                                      </p:tavLst>
                                    </p:anim>
                                    <p:anim calcmode="lin" valueType="num">
                                      <p:cBhvr>
                                        <p:cTn id="31" dur="1000" fill="hold"/>
                                        <p:tgtEl>
                                          <p:spTgt spid="30"/>
                                        </p:tgtEl>
                                        <p:attrNameLst>
                                          <p:attrName>ppt_y</p:attrName>
                                        </p:attrNameLst>
                                      </p:cBhvr>
                                      <p:tavLst>
                                        <p:tav tm="0">
                                          <p:val>
                                            <p:strVal val="#ppt_y+.1"/>
                                          </p:val>
                                        </p:tav>
                                        <p:tav tm="100000">
                                          <p:val>
                                            <p:strVal val="#ppt_y"/>
                                          </p:val>
                                        </p:tav>
                                      </p:tavLst>
                                    </p:anim>
                                  </p:childTnLst>
                                </p:cTn>
                              </p:par>
                              <p:par>
                                <p:cTn id="32" presetID="42" presetClass="entr" presetSubtype="0" fill="hold" nodeType="withEffect">
                                  <p:stCondLst>
                                    <p:cond delay="0"/>
                                  </p:stCondLst>
                                  <p:childTnLst>
                                    <p:set>
                                      <p:cBhvr>
                                        <p:cTn id="33" dur="1" fill="hold">
                                          <p:stCondLst>
                                            <p:cond delay="0"/>
                                          </p:stCondLst>
                                        </p:cTn>
                                        <p:tgtEl>
                                          <p:spTgt spid="37"/>
                                        </p:tgtEl>
                                        <p:attrNameLst>
                                          <p:attrName>style.visibility</p:attrName>
                                        </p:attrNameLst>
                                      </p:cBhvr>
                                      <p:to>
                                        <p:strVal val="visible"/>
                                      </p:to>
                                    </p:set>
                                    <p:animEffect transition="in" filter="fade">
                                      <p:cBhvr>
                                        <p:cTn id="34" dur="1000"/>
                                        <p:tgtEl>
                                          <p:spTgt spid="37"/>
                                        </p:tgtEl>
                                      </p:cBhvr>
                                    </p:animEffect>
                                    <p:anim calcmode="lin" valueType="num">
                                      <p:cBhvr>
                                        <p:cTn id="35" dur="1000" fill="hold"/>
                                        <p:tgtEl>
                                          <p:spTgt spid="37"/>
                                        </p:tgtEl>
                                        <p:attrNameLst>
                                          <p:attrName>ppt_x</p:attrName>
                                        </p:attrNameLst>
                                      </p:cBhvr>
                                      <p:tavLst>
                                        <p:tav tm="0">
                                          <p:val>
                                            <p:strVal val="#ppt_x"/>
                                          </p:val>
                                        </p:tav>
                                        <p:tav tm="100000">
                                          <p:val>
                                            <p:strVal val="#ppt_x"/>
                                          </p:val>
                                        </p:tav>
                                      </p:tavLst>
                                    </p:anim>
                                    <p:anim calcmode="lin" valueType="num">
                                      <p:cBhvr>
                                        <p:cTn id="36" dur="1000" fill="hold"/>
                                        <p:tgtEl>
                                          <p:spTgt spid="37"/>
                                        </p:tgtEl>
                                        <p:attrNameLst>
                                          <p:attrName>ppt_y</p:attrName>
                                        </p:attrNameLst>
                                      </p:cBhvr>
                                      <p:tavLst>
                                        <p:tav tm="0">
                                          <p:val>
                                            <p:strVal val="#ppt_y+.1"/>
                                          </p:val>
                                        </p:tav>
                                        <p:tav tm="100000">
                                          <p:val>
                                            <p:strVal val="#ppt_y"/>
                                          </p:val>
                                        </p:tav>
                                      </p:tavLst>
                                    </p:anim>
                                  </p:childTnLst>
                                </p:cTn>
                              </p:par>
                              <p:par>
                                <p:cTn id="37" presetID="42" presetClass="entr" presetSubtype="0" fill="hold" nodeType="withEffect">
                                  <p:stCondLst>
                                    <p:cond delay="0"/>
                                  </p:stCondLst>
                                  <p:childTnLst>
                                    <p:set>
                                      <p:cBhvr>
                                        <p:cTn id="38" dur="1" fill="hold">
                                          <p:stCondLst>
                                            <p:cond delay="0"/>
                                          </p:stCondLst>
                                        </p:cTn>
                                        <p:tgtEl>
                                          <p:spTgt spid="32"/>
                                        </p:tgtEl>
                                        <p:attrNameLst>
                                          <p:attrName>style.visibility</p:attrName>
                                        </p:attrNameLst>
                                      </p:cBhvr>
                                      <p:to>
                                        <p:strVal val="visible"/>
                                      </p:to>
                                    </p:set>
                                    <p:animEffect transition="in" filter="fade">
                                      <p:cBhvr>
                                        <p:cTn id="39" dur="1000"/>
                                        <p:tgtEl>
                                          <p:spTgt spid="32"/>
                                        </p:tgtEl>
                                      </p:cBhvr>
                                    </p:animEffect>
                                    <p:anim calcmode="lin" valueType="num">
                                      <p:cBhvr>
                                        <p:cTn id="40" dur="1000" fill="hold"/>
                                        <p:tgtEl>
                                          <p:spTgt spid="32"/>
                                        </p:tgtEl>
                                        <p:attrNameLst>
                                          <p:attrName>ppt_x</p:attrName>
                                        </p:attrNameLst>
                                      </p:cBhvr>
                                      <p:tavLst>
                                        <p:tav tm="0">
                                          <p:val>
                                            <p:strVal val="#ppt_x"/>
                                          </p:val>
                                        </p:tav>
                                        <p:tav tm="100000">
                                          <p:val>
                                            <p:strVal val="#ppt_x"/>
                                          </p:val>
                                        </p:tav>
                                      </p:tavLst>
                                    </p:anim>
                                    <p:anim calcmode="lin" valueType="num">
                                      <p:cBhvr>
                                        <p:cTn id="41" dur="1000" fill="hold"/>
                                        <p:tgtEl>
                                          <p:spTgt spid="32"/>
                                        </p:tgtEl>
                                        <p:attrNameLst>
                                          <p:attrName>ppt_y</p:attrName>
                                        </p:attrNameLst>
                                      </p:cBhvr>
                                      <p:tavLst>
                                        <p:tav tm="0">
                                          <p:val>
                                            <p:strVal val="#ppt_y+.1"/>
                                          </p:val>
                                        </p:tav>
                                        <p:tav tm="100000">
                                          <p:val>
                                            <p:strVal val="#ppt_y"/>
                                          </p:val>
                                        </p:tav>
                                      </p:tavLst>
                                    </p:anim>
                                  </p:childTnLst>
                                </p:cTn>
                              </p:par>
                              <p:par>
                                <p:cTn id="42" presetID="42" presetClass="entr" presetSubtype="0" fill="hold" nodeType="withEffect">
                                  <p:stCondLst>
                                    <p:cond delay="0"/>
                                  </p:stCondLst>
                                  <p:childTnLst>
                                    <p:set>
                                      <p:cBhvr>
                                        <p:cTn id="43" dur="1" fill="hold">
                                          <p:stCondLst>
                                            <p:cond delay="0"/>
                                          </p:stCondLst>
                                        </p:cTn>
                                        <p:tgtEl>
                                          <p:spTgt spid="35"/>
                                        </p:tgtEl>
                                        <p:attrNameLst>
                                          <p:attrName>style.visibility</p:attrName>
                                        </p:attrNameLst>
                                      </p:cBhvr>
                                      <p:to>
                                        <p:strVal val="visible"/>
                                      </p:to>
                                    </p:set>
                                    <p:animEffect transition="in" filter="fade">
                                      <p:cBhvr>
                                        <p:cTn id="44" dur="1000"/>
                                        <p:tgtEl>
                                          <p:spTgt spid="35"/>
                                        </p:tgtEl>
                                      </p:cBhvr>
                                    </p:animEffect>
                                    <p:anim calcmode="lin" valueType="num">
                                      <p:cBhvr>
                                        <p:cTn id="45" dur="1000" fill="hold"/>
                                        <p:tgtEl>
                                          <p:spTgt spid="35"/>
                                        </p:tgtEl>
                                        <p:attrNameLst>
                                          <p:attrName>ppt_x</p:attrName>
                                        </p:attrNameLst>
                                      </p:cBhvr>
                                      <p:tavLst>
                                        <p:tav tm="0">
                                          <p:val>
                                            <p:strVal val="#ppt_x"/>
                                          </p:val>
                                        </p:tav>
                                        <p:tav tm="100000">
                                          <p:val>
                                            <p:strVal val="#ppt_x"/>
                                          </p:val>
                                        </p:tav>
                                      </p:tavLst>
                                    </p:anim>
                                    <p:anim calcmode="lin" valueType="num">
                                      <p:cBhvr>
                                        <p:cTn id="46" dur="1000" fill="hold"/>
                                        <p:tgtEl>
                                          <p:spTgt spid="3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hthoek 2">
            <a:extLst>
              <a:ext uri="{FF2B5EF4-FFF2-40B4-BE49-F238E27FC236}">
                <a16:creationId xmlns:a16="http://schemas.microsoft.com/office/drawing/2014/main" id="{FAB6AAF3-7ACE-281A-49C0-1DC304E909C4}"/>
              </a:ext>
            </a:extLst>
          </p:cNvPr>
          <p:cNvSpPr>
            <a:spLocks noGrp="1" noRot="1" noMove="1" noResize="1" noEditPoints="1" noAdjustHandles="1" noChangeArrowheads="1" noChangeShapeType="1"/>
          </p:cNvSpPr>
          <p:nvPr/>
        </p:nvSpPr>
        <p:spPr>
          <a:xfrm>
            <a:off x="237506" y="5818909"/>
            <a:ext cx="2192482" cy="966787"/>
          </a:xfrm>
          <a:prstGeom prst="rect">
            <a:avLst/>
          </a:prstGeom>
          <a:solidFill>
            <a:schemeClr val="bg1"/>
          </a:solidFill>
          <a:ln>
            <a:solidFill>
              <a:schemeClr val="bg1"/>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BE" sz="1800" b="0" i="0" u="none" strike="noStrike" kern="1200" cap="none" spc="0" normalizeH="0" baseline="0" noProof="0">
              <a:ln>
                <a:noFill/>
              </a:ln>
              <a:solidFill>
                <a:prstClr val="white"/>
              </a:solidFill>
              <a:effectLst/>
              <a:uLnTx/>
              <a:uFillTx/>
              <a:latin typeface="Aptos" panose="020B0004020202020204"/>
              <a:ea typeface="+mn-ea"/>
              <a:cs typeface="+mn-cs"/>
            </a:endParaRPr>
          </a:p>
        </p:txBody>
      </p:sp>
      <p:sp>
        <p:nvSpPr>
          <p:cNvPr id="2" name="Title 1">
            <a:extLst>
              <a:ext uri="{FF2B5EF4-FFF2-40B4-BE49-F238E27FC236}">
                <a16:creationId xmlns:a16="http://schemas.microsoft.com/office/drawing/2014/main" id="{7C6F09A9-26FA-F81D-9B02-B36E2700840B}"/>
              </a:ext>
            </a:extLst>
          </p:cNvPr>
          <p:cNvSpPr>
            <a:spLocks noGrp="1"/>
          </p:cNvSpPr>
          <p:nvPr>
            <p:ph type="title"/>
          </p:nvPr>
        </p:nvSpPr>
        <p:spPr>
          <a:xfrm>
            <a:off x="435244" y="137898"/>
            <a:ext cx="10515600" cy="1325563"/>
          </a:xfrm>
        </p:spPr>
        <p:txBody>
          <a:bodyPr>
            <a:normAutofit/>
          </a:bodyPr>
          <a:lstStyle/>
          <a:p>
            <a:r>
              <a:rPr lang="nl-BE" sz="2800" noProof="0">
                <a:solidFill>
                  <a:srgbClr val="1E699D"/>
                </a:solidFill>
                <a:latin typeface="Futura Medium"/>
                <a:cs typeface="+mj-cs"/>
              </a:rPr>
              <a:t>2.1.e. Het drievoudige brein</a:t>
            </a:r>
          </a:p>
        </p:txBody>
      </p:sp>
      <p:pic>
        <p:nvPicPr>
          <p:cNvPr id="5" name="Content Placeholder 4">
            <a:extLst>
              <a:ext uri="{FF2B5EF4-FFF2-40B4-BE49-F238E27FC236}">
                <a16:creationId xmlns:a16="http://schemas.microsoft.com/office/drawing/2014/main" id="{2CA4A333-CCD1-0331-9230-DE4601AF2E92}"/>
              </a:ext>
            </a:extLst>
          </p:cNvPr>
          <p:cNvPicPr>
            <a:picLocks noGrp="1" noChangeAspect="1"/>
          </p:cNvPicPr>
          <p:nvPr>
            <p:ph idx="1"/>
          </p:nvPr>
        </p:nvPicPr>
        <p:blipFill>
          <a:blip r:embed="rId3"/>
          <a:stretch>
            <a:fillRect/>
          </a:stretch>
        </p:blipFill>
        <p:spPr>
          <a:xfrm>
            <a:off x="3400689" y="1690688"/>
            <a:ext cx="5382703" cy="4010316"/>
          </a:xfrm>
          <a:prstGeom prst="rect">
            <a:avLst/>
          </a:prstGeom>
        </p:spPr>
      </p:pic>
      <p:sp>
        <p:nvSpPr>
          <p:cNvPr id="4" name="Slide Number Placeholder 3">
            <a:extLst>
              <a:ext uri="{FF2B5EF4-FFF2-40B4-BE49-F238E27FC236}">
                <a16:creationId xmlns:a16="http://schemas.microsoft.com/office/drawing/2014/main" id="{3054E132-7FD6-0630-7B9F-E4A2C68902D4}"/>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7C6CCC6-2BE5-4E42-96A4-D1E8E81A3D8E}" type="slidenum">
              <a:rPr kumimoji="0" lang="nl-BE" sz="1200" b="0" i="0" u="none" strike="noStrike" kern="1200" cap="none" spc="0" normalizeH="0" baseline="0" noProof="0" smtClean="0">
                <a:ln>
                  <a:noFill/>
                </a:ln>
                <a:solidFill>
                  <a:prstClr val="black">
                    <a:tint val="82000"/>
                  </a:prstClr>
                </a:solidFill>
                <a:effectLst/>
                <a:uLnTx/>
                <a:uFillTx/>
                <a:latin typeface="Aptos" panose="020B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nl-BE" sz="1200" b="0" i="0" u="none" strike="noStrike" kern="1200" cap="none" spc="0" normalizeH="0" baseline="0" noProof="0">
              <a:ln>
                <a:noFill/>
              </a:ln>
              <a:solidFill>
                <a:prstClr val="black">
                  <a:tint val="82000"/>
                </a:prstClr>
              </a:solidFill>
              <a:effectLst/>
              <a:uLnTx/>
              <a:uFillTx/>
              <a:latin typeface="Aptos" panose="020B0004020202020204"/>
              <a:ea typeface="+mn-ea"/>
              <a:cs typeface="+mn-cs"/>
            </a:endParaRPr>
          </a:p>
        </p:txBody>
      </p:sp>
    </p:spTree>
    <p:extLst>
      <p:ext uri="{BB962C8B-B14F-4D97-AF65-F5344CB8AC3E}">
        <p14:creationId xmlns:p14="http://schemas.microsoft.com/office/powerpoint/2010/main" val="27563140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FF9B3BE-46FB-04B7-97A1-0339E32EDE2F}"/>
              </a:ext>
            </a:extLst>
          </p:cNvPr>
          <p:cNvSpPr>
            <a:spLocks noGrp="1"/>
          </p:cNvSpPr>
          <p:nvPr>
            <p:ph type="title"/>
          </p:nvPr>
        </p:nvSpPr>
        <p:spPr>
          <a:xfrm>
            <a:off x="710577" y="299074"/>
            <a:ext cx="9570884" cy="834409"/>
          </a:xfrm>
        </p:spPr>
        <p:txBody>
          <a:bodyPr/>
          <a:lstStyle/>
          <a:p>
            <a:r>
              <a:rPr lang="nl-BE" noProof="0"/>
              <a:t>I, II, III. Mentale gezondheid en werk</a:t>
            </a:r>
          </a:p>
        </p:txBody>
      </p:sp>
      <p:sp>
        <p:nvSpPr>
          <p:cNvPr id="3" name="Espace réservé du contenu 2">
            <a:extLst>
              <a:ext uri="{FF2B5EF4-FFF2-40B4-BE49-F238E27FC236}">
                <a16:creationId xmlns:a16="http://schemas.microsoft.com/office/drawing/2014/main" id="{E5384ACB-EEC3-464A-F1B2-CF89E02E9DD7}"/>
              </a:ext>
            </a:extLst>
          </p:cNvPr>
          <p:cNvSpPr>
            <a:spLocks noGrp="1"/>
          </p:cNvSpPr>
          <p:nvPr>
            <p:ph idx="1"/>
          </p:nvPr>
        </p:nvSpPr>
        <p:spPr>
          <a:xfrm>
            <a:off x="1168977" y="1483968"/>
            <a:ext cx="10269874" cy="4613083"/>
          </a:xfrm>
        </p:spPr>
        <p:txBody>
          <a:bodyPr lIns="91440" tIns="45720" rIns="91440" bIns="45720" numCol="2" anchor="t"/>
          <a:lstStyle/>
          <a:p>
            <a:pPr>
              <a:buFont typeface="+mj-lt"/>
              <a:buAutoNum type="romanUcPeriod"/>
            </a:pPr>
            <a:r>
              <a:rPr lang="nl-BE" sz="1800" b="1" noProof="0" dirty="0">
                <a:ea typeface="Calibri"/>
              </a:rPr>
              <a:t>Inleiding</a:t>
            </a:r>
          </a:p>
          <a:p>
            <a:pPr marL="971550" lvl="1" indent="-514350">
              <a:buFont typeface="+mj-lt"/>
              <a:buAutoNum type="arabicPeriod"/>
            </a:pPr>
            <a:r>
              <a:rPr lang="nl-BE" sz="1400" noProof="0" dirty="0">
                <a:ea typeface="Calibri"/>
              </a:rPr>
              <a:t>Doelstellingen van het project “Stress, Werk en Eerste lijn”</a:t>
            </a:r>
          </a:p>
          <a:p>
            <a:pPr marL="971550" lvl="1" indent="-514350">
              <a:buFont typeface="+mj-lt"/>
              <a:buAutoNum type="arabicPeriod"/>
            </a:pPr>
            <a:r>
              <a:rPr lang="nl-BE" sz="1400" noProof="0" dirty="0">
                <a:ea typeface="Calibri"/>
              </a:rPr>
              <a:t>Cijfers mentale gezondheid en arbeidsongeschiktheid in België </a:t>
            </a:r>
          </a:p>
          <a:p>
            <a:pPr marL="971550" lvl="1" indent="-514350">
              <a:buFont typeface="+mj-lt"/>
              <a:buAutoNum type="arabicPeriod"/>
            </a:pPr>
            <a:r>
              <a:rPr lang="nl-BE" sz="1400" noProof="0" dirty="0">
                <a:ea typeface="Calibri"/>
              </a:rPr>
              <a:t>Mentale gezondheid: definitie en psychische problemen</a:t>
            </a:r>
          </a:p>
          <a:p>
            <a:pPr marL="971550" lvl="1" indent="-514350">
              <a:buFont typeface="+mj-lt"/>
              <a:buAutoNum type="arabicPeriod"/>
            </a:pPr>
            <a:r>
              <a:rPr lang="nl-BE" sz="1400" noProof="0" dirty="0">
                <a:ea typeface="Calibri"/>
              </a:rPr>
              <a:t>Relatie tussen mentale gezondheid en werk</a:t>
            </a:r>
          </a:p>
          <a:p>
            <a:pPr marL="971550" lvl="1" indent="-514350">
              <a:buFont typeface="+mj-lt"/>
              <a:buAutoNum type="arabicPeriod"/>
            </a:pPr>
            <a:r>
              <a:rPr lang="nl-BE" sz="1400" noProof="0" dirty="0">
                <a:ea typeface="Calibri"/>
              </a:rPr>
              <a:t>De evoluties in de arbeidswereld</a:t>
            </a:r>
          </a:p>
          <a:p>
            <a:pPr marL="971550" lvl="1" indent="-514350">
              <a:buFont typeface="+mj-lt"/>
              <a:buAutoNum type="arabicPeriod"/>
            </a:pPr>
            <a:r>
              <a:rPr lang="nl-BE" sz="1400" noProof="0" dirty="0">
                <a:ea typeface="Calibri"/>
              </a:rPr>
              <a:t>Voorbeelden: Personen bij de huisarts en ELP</a:t>
            </a:r>
          </a:p>
          <a:p>
            <a:pPr marL="971550" lvl="1" indent="-514350">
              <a:buFont typeface="+mj-lt"/>
              <a:buAutoNum type="arabicPeriod"/>
            </a:pPr>
            <a:r>
              <a:rPr lang="nl-BE" sz="1400" noProof="0" dirty="0">
                <a:ea typeface="Calibri"/>
              </a:rPr>
              <a:t>Belangrijke besluiten</a:t>
            </a:r>
          </a:p>
          <a:p>
            <a:pPr marL="971550" lvl="1" indent="-514350">
              <a:buFont typeface="+mj-lt"/>
              <a:buAutoNum type="arabicPeriod"/>
            </a:pPr>
            <a:r>
              <a:rPr lang="nl-BE" sz="1400" noProof="0" dirty="0">
                <a:ea typeface="Calibri"/>
              </a:rPr>
              <a:t>Werkplek bevragen tijdens consultatie</a:t>
            </a:r>
          </a:p>
          <a:p>
            <a:pPr marL="971550" lvl="1" indent="-514350">
              <a:buFont typeface="+mj-lt"/>
              <a:buAutoNum type="arabicPeriod"/>
            </a:pPr>
            <a:endParaRPr lang="nl-BE" sz="1400" noProof="0" dirty="0">
              <a:ea typeface="Calibri"/>
            </a:endParaRPr>
          </a:p>
          <a:p>
            <a:pPr>
              <a:buAutoNum type="romanUcPeriod"/>
            </a:pPr>
            <a:r>
              <a:rPr lang="nl-BE" sz="1800" b="1" noProof="0" dirty="0">
                <a:ea typeface="Calibri"/>
              </a:rPr>
              <a:t>Verduidelijking van de concepten</a:t>
            </a:r>
          </a:p>
          <a:p>
            <a:pPr marL="914400" lvl="1" indent="-457200">
              <a:buFont typeface="+mj-lt"/>
              <a:buAutoNum type="arabicPeriod"/>
            </a:pPr>
            <a:r>
              <a:rPr lang="nl-BE" sz="1400" noProof="0" dirty="0">
                <a:ea typeface="Calibri"/>
              </a:rPr>
              <a:t>Psychosociale risico's: definitie en oorsprong</a:t>
            </a:r>
          </a:p>
          <a:p>
            <a:pPr marL="914400" lvl="1" indent="-457200">
              <a:buAutoNum type="arabicPeriod"/>
            </a:pPr>
            <a:r>
              <a:rPr lang="nl-BE" sz="1400" noProof="0" dirty="0">
                <a:ea typeface="Calibri"/>
              </a:rPr>
              <a:t>Frequente werkgerelateerde mentale gezondheidsproblemen</a:t>
            </a:r>
            <a:endParaRPr lang="nl-BE" sz="1400" noProof="0" dirty="0">
              <a:ea typeface="Calibri"/>
              <a:cs typeface="Calibri"/>
            </a:endParaRPr>
          </a:p>
          <a:p>
            <a:pPr marL="914400" lvl="1" indent="-457200">
              <a:buFont typeface="+mj-lt"/>
              <a:buAutoNum type="arabicPeriod"/>
            </a:pPr>
            <a:r>
              <a:rPr lang="nl-BE" sz="1400" noProof="0" dirty="0">
                <a:ea typeface="Calibri"/>
              </a:rPr>
              <a:t>Differentiaaldiagnostiek</a:t>
            </a:r>
          </a:p>
          <a:p>
            <a:pPr>
              <a:buAutoNum type="romanUcPeriod"/>
            </a:pPr>
            <a:endParaRPr lang="nl-BE" sz="1800" b="1" noProof="0" dirty="0">
              <a:latin typeface="Calibri" panose="020F0502020204030204" pitchFamily="34" charset="0"/>
              <a:cs typeface="Calibri" panose="020F0502020204030204" pitchFamily="34" charset="0"/>
            </a:endParaRPr>
          </a:p>
          <a:p>
            <a:pPr>
              <a:buAutoNum type="romanUcPeriod"/>
            </a:pPr>
            <a:endParaRPr lang="nl-BE" sz="1800" b="1" noProof="0" dirty="0">
              <a:latin typeface="Calibri" panose="020F0502020204030204" pitchFamily="34" charset="0"/>
              <a:cs typeface="Calibri" panose="020F0502020204030204" pitchFamily="34" charset="0"/>
            </a:endParaRPr>
          </a:p>
          <a:p>
            <a:pPr>
              <a:buAutoNum type="romanUcPeriod"/>
            </a:pPr>
            <a:endParaRPr lang="nl-BE" sz="1800" b="1" noProof="0" dirty="0">
              <a:latin typeface="Calibri" panose="020F0502020204030204" pitchFamily="34" charset="0"/>
              <a:cs typeface="Calibri" panose="020F0502020204030204" pitchFamily="34" charset="0"/>
            </a:endParaRPr>
          </a:p>
          <a:p>
            <a:pPr>
              <a:buAutoNum type="romanUcPeriod"/>
            </a:pPr>
            <a:endParaRPr lang="nl-BE" sz="1800" b="1" noProof="0" dirty="0">
              <a:latin typeface="Calibri" panose="020F0502020204030204" pitchFamily="34" charset="0"/>
              <a:cs typeface="Calibri" panose="020F0502020204030204" pitchFamily="34" charset="0"/>
            </a:endParaRPr>
          </a:p>
          <a:p>
            <a:pPr>
              <a:buAutoNum type="romanUcPeriod"/>
            </a:pPr>
            <a:endParaRPr lang="nl-BE" sz="1800" b="1" noProof="0" dirty="0">
              <a:latin typeface="Calibri" panose="020F0502020204030204" pitchFamily="34" charset="0"/>
              <a:cs typeface="Calibri" panose="020F0502020204030204" pitchFamily="34" charset="0"/>
            </a:endParaRPr>
          </a:p>
          <a:p>
            <a:pPr>
              <a:buAutoNum type="romanUcPeriod"/>
            </a:pPr>
            <a:endParaRPr lang="nl-BE" sz="1800" b="1" noProof="0" dirty="0">
              <a:latin typeface="Calibri" panose="020F0502020204030204" pitchFamily="34" charset="0"/>
              <a:cs typeface="Calibri" panose="020F0502020204030204" pitchFamily="34" charset="0"/>
            </a:endParaRPr>
          </a:p>
          <a:p>
            <a:pPr>
              <a:buAutoNum type="romanUcPeriod"/>
            </a:pPr>
            <a:endParaRPr lang="nl-BE" sz="1800" b="1" noProof="0" dirty="0">
              <a:latin typeface="Calibri" panose="020F0502020204030204" pitchFamily="34" charset="0"/>
              <a:cs typeface="Calibri" panose="020F0502020204030204" pitchFamily="34" charset="0"/>
            </a:endParaRPr>
          </a:p>
          <a:p>
            <a:pPr>
              <a:buAutoNum type="romanUcPeriod"/>
            </a:pPr>
            <a:endParaRPr lang="nl-BE" sz="1800" b="1" noProof="0" dirty="0">
              <a:latin typeface="Calibri" panose="020F0502020204030204" pitchFamily="34" charset="0"/>
              <a:cs typeface="Calibri" panose="020F0502020204030204" pitchFamily="34" charset="0"/>
            </a:endParaRPr>
          </a:p>
          <a:p>
            <a:pPr>
              <a:buAutoNum type="romanUcPeriod"/>
            </a:pPr>
            <a:endParaRPr lang="nl-BE" sz="1800" b="1" noProof="0" dirty="0">
              <a:latin typeface="Calibri" panose="020F0502020204030204" pitchFamily="34" charset="0"/>
              <a:cs typeface="Calibri" panose="020F0502020204030204" pitchFamily="34" charset="0"/>
            </a:endParaRPr>
          </a:p>
          <a:p>
            <a:pPr>
              <a:buAutoNum type="romanUcPeriod"/>
            </a:pPr>
            <a:r>
              <a:rPr lang="nl-BE" sz="1800" b="1" noProof="0" dirty="0">
                <a:latin typeface="Calibri" panose="020F0502020204030204" pitchFamily="34" charset="0"/>
                <a:cs typeface="Calibri" panose="020F0502020204030204" pitchFamily="34" charset="0"/>
              </a:rPr>
              <a:t>Hoe omgaan met mentale gezondheidsproblemen en werkgerelateerde problemen tijdens consultaties, van primaire preventie tot tertiaire preventie? </a:t>
            </a:r>
            <a:endParaRPr lang="nl-BE" sz="1800" b="1" noProof="0" dirty="0">
              <a:ea typeface="Calibri"/>
            </a:endParaRPr>
          </a:p>
          <a:p>
            <a:pPr marL="971550" lvl="1" indent="-514350">
              <a:buFont typeface="+mj-lt"/>
              <a:buAutoNum type="arabicPeriod"/>
            </a:pPr>
            <a:r>
              <a:rPr lang="nl-BE" sz="1400" noProof="0" dirty="0">
                <a:ea typeface="Calibri"/>
              </a:rPr>
              <a:t>De essentiële zorg</a:t>
            </a:r>
          </a:p>
          <a:p>
            <a:pPr marL="971550" lvl="1" indent="-514350">
              <a:buFont typeface="+mj-lt"/>
              <a:buAutoNum type="arabicPeriod"/>
            </a:pPr>
            <a:r>
              <a:rPr lang="nl-BE" sz="1400" noProof="0" dirty="0">
                <a:ea typeface="Calibri"/>
              </a:rPr>
              <a:t>Wat kan er gedaan worden tijdens primaire preventie / secundaire preventie / tertiaire preventie?</a:t>
            </a:r>
          </a:p>
          <a:p>
            <a:pPr marL="1428750" lvl="2" indent="-514350">
              <a:buFont typeface="+mj-lt"/>
              <a:buAutoNum type="arabicPeriod"/>
            </a:pPr>
            <a:r>
              <a:rPr lang="nl-BE" sz="1200" noProof="0" dirty="0">
                <a:ea typeface="Calibri"/>
              </a:rPr>
              <a:t>Het belang van een systemische/psychosociale visie op alle preventieniveaus</a:t>
            </a:r>
          </a:p>
          <a:p>
            <a:pPr marL="1428750" lvl="2" indent="-514350">
              <a:buFont typeface="+mj-lt"/>
              <a:buAutoNum type="arabicPeriod"/>
            </a:pPr>
            <a:r>
              <a:rPr lang="nl-BE" sz="1200" noProof="0" dirty="0">
                <a:ea typeface="Calibri"/>
              </a:rPr>
              <a:t>De basishouding</a:t>
            </a:r>
          </a:p>
          <a:p>
            <a:pPr marL="1428750" lvl="2" indent="-514350">
              <a:buFont typeface="+mj-lt"/>
              <a:buAutoNum type="arabicPeriod"/>
            </a:pPr>
            <a:r>
              <a:rPr lang="nl-BE" sz="1200" noProof="0" dirty="0">
                <a:ea typeface="Calibri"/>
              </a:rPr>
              <a:t>Werk bespreekbaar maken &amp; gespreksfiche</a:t>
            </a:r>
          </a:p>
          <a:p>
            <a:pPr marL="1428750" lvl="2" indent="-514350">
              <a:buFont typeface="+mj-lt"/>
              <a:buAutoNum type="arabicPeriod"/>
            </a:pPr>
            <a:r>
              <a:rPr lang="nl-BE" sz="1200" noProof="0" dirty="0">
                <a:ea typeface="Calibri"/>
              </a:rPr>
              <a:t>Opvolging huisarts – psycholoog – andere professionals</a:t>
            </a:r>
          </a:p>
          <a:p>
            <a:pPr marL="971550" lvl="1" indent="-514350">
              <a:buFont typeface="+mj-lt"/>
              <a:buAutoNum type="arabicPeriod"/>
            </a:pPr>
            <a:r>
              <a:rPr lang="nl-BE" sz="1400" noProof="0" dirty="0">
                <a:ea typeface="Calibri"/>
              </a:rPr>
              <a:t>Haal je neus van het stuur: Nut van arbeidsongeschiktheid</a:t>
            </a:r>
          </a:p>
          <a:p>
            <a:pPr marL="1428750" lvl="2" indent="-514350">
              <a:buFont typeface="+mj-lt"/>
              <a:buAutoNum type="arabicPeriod"/>
            </a:pPr>
            <a:r>
              <a:rPr lang="nl-BE" sz="1200" noProof="0" dirty="0">
                <a:ea typeface="Calibri"/>
              </a:rPr>
              <a:t>Nut arbeidsongeschiktheid</a:t>
            </a:r>
          </a:p>
          <a:p>
            <a:pPr marL="1428750" lvl="2" indent="-514350">
              <a:buFont typeface="+mj-lt"/>
              <a:buAutoNum type="arabicPeriod"/>
            </a:pPr>
            <a:r>
              <a:rPr lang="nl-BE" sz="1200" dirty="0">
                <a:ea typeface="Calibri"/>
              </a:rPr>
              <a:t>A</a:t>
            </a:r>
            <a:r>
              <a:rPr lang="nl-BE" sz="1200" noProof="0" dirty="0" err="1">
                <a:ea typeface="Calibri"/>
              </a:rPr>
              <a:t>andachtspunten</a:t>
            </a:r>
            <a:r>
              <a:rPr lang="nl-BE" sz="1200" noProof="0" dirty="0">
                <a:ea typeface="Calibri"/>
              </a:rPr>
              <a:t> arbeidsongeschiktheid </a:t>
            </a:r>
          </a:p>
          <a:p>
            <a:pPr marL="1428750" lvl="2" indent="-514350">
              <a:buFont typeface="+mj-lt"/>
              <a:buAutoNum type="arabicPeriod"/>
            </a:pPr>
            <a:r>
              <a:rPr lang="nl-BE" sz="1200" dirty="0">
                <a:ea typeface="Calibri"/>
              </a:rPr>
              <a:t>Aandachtspunten </a:t>
            </a:r>
            <a:r>
              <a:rPr lang="nl-BE" sz="1200" noProof="0" dirty="0">
                <a:ea typeface="Calibri"/>
              </a:rPr>
              <a:t>terugkeer naar werk</a:t>
            </a:r>
          </a:p>
          <a:p>
            <a:pPr marL="971550" lvl="1" indent="-514350">
              <a:buFont typeface="+mj-lt"/>
              <a:buAutoNum type="arabicPeriod"/>
            </a:pPr>
            <a:r>
              <a:rPr lang="nl-BE" sz="1400" noProof="0" dirty="0">
                <a:ea typeface="Calibri"/>
              </a:rPr>
              <a:t>Betrokken actoren</a:t>
            </a:r>
          </a:p>
          <a:p>
            <a:pPr marL="971550" lvl="1" indent="-514350">
              <a:buFont typeface="+mj-lt"/>
              <a:buAutoNum type="arabicPeriod"/>
            </a:pPr>
            <a:r>
              <a:rPr lang="nl-BE" sz="1400" noProof="0" dirty="0">
                <a:ea typeface="Calibri"/>
              </a:rPr>
              <a:t>Belangrijkste boodschappen</a:t>
            </a:r>
          </a:p>
          <a:p>
            <a:pPr marL="971550" lvl="1" indent="-514350">
              <a:buFont typeface="+mj-lt"/>
              <a:buAutoNum type="arabicPeriod"/>
            </a:pPr>
            <a:r>
              <a:rPr lang="nl-BE" sz="1400" noProof="0" dirty="0">
                <a:ea typeface="Calibri"/>
              </a:rPr>
              <a:t>Enkele relevante online bronnen</a:t>
            </a:r>
          </a:p>
          <a:p>
            <a:pPr marL="971550" lvl="1" indent="-514350">
              <a:buFont typeface="+mj-lt"/>
              <a:buAutoNum type="arabicPeriod"/>
            </a:pPr>
            <a:endParaRPr lang="nl-BE" sz="1400" noProof="0" dirty="0">
              <a:ea typeface="Calibri"/>
            </a:endParaRPr>
          </a:p>
          <a:p>
            <a:endParaRPr lang="nl-BE" noProof="0" dirty="0"/>
          </a:p>
          <a:p>
            <a:endParaRPr lang="nl-BE" noProof="0" dirty="0"/>
          </a:p>
          <a:p>
            <a:endParaRPr lang="nl-BE" noProof="0" dirty="0"/>
          </a:p>
          <a:p>
            <a:pPr marL="0" indent="0">
              <a:buNone/>
            </a:pPr>
            <a:r>
              <a:rPr lang="nl-BE" noProof="0" dirty="0"/>
              <a:t> </a:t>
            </a:r>
          </a:p>
          <a:p>
            <a:endParaRPr lang="nl-BE" noProof="0" dirty="0"/>
          </a:p>
          <a:p>
            <a:endParaRPr lang="nl-BE" noProof="0" dirty="0"/>
          </a:p>
        </p:txBody>
      </p:sp>
      <p:sp>
        <p:nvSpPr>
          <p:cNvPr id="4" name="Rechthoek 3">
            <a:extLst>
              <a:ext uri="{FF2B5EF4-FFF2-40B4-BE49-F238E27FC236}">
                <a16:creationId xmlns:a16="http://schemas.microsoft.com/office/drawing/2014/main" id="{F87D6BA4-E9A3-B36F-52B2-134E2F86649C}"/>
              </a:ext>
            </a:extLst>
          </p:cNvPr>
          <p:cNvSpPr>
            <a:spLocks noGrp="1" noRot="1" noMove="1" noResize="1" noEditPoints="1" noAdjustHandles="1" noChangeArrowheads="1" noChangeShapeType="1"/>
          </p:cNvSpPr>
          <p:nvPr/>
        </p:nvSpPr>
        <p:spPr>
          <a:xfrm>
            <a:off x="72736" y="5770740"/>
            <a:ext cx="2192482" cy="987136"/>
          </a:xfrm>
          <a:prstGeom prst="rect">
            <a:avLst/>
          </a:prstGeom>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BE" sz="1800" b="0" i="0" u="none" strike="noStrike" kern="1200" cap="none" spc="0" normalizeH="0" baseline="0" noProof="0">
              <a:ln>
                <a:noFill/>
              </a:ln>
              <a:solidFill>
                <a:srgbClr val="FFFFFF"/>
              </a:solidFill>
              <a:effectLst/>
              <a:uLnTx/>
              <a:uFillTx/>
              <a:latin typeface="Calibri"/>
              <a:ea typeface="+mn-ea"/>
              <a:cs typeface="+mn-cs"/>
            </a:endParaRPr>
          </a:p>
        </p:txBody>
      </p:sp>
    </p:spTree>
    <p:extLst>
      <p:ext uri="{BB962C8B-B14F-4D97-AF65-F5344CB8AC3E}">
        <p14:creationId xmlns:p14="http://schemas.microsoft.com/office/powerpoint/2010/main" val="274781194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B7B766-A485-CF27-BBB1-170AA1B9288B}"/>
            </a:ext>
          </a:extLst>
        </p:cNvPr>
        <p:cNvGrpSpPr/>
        <p:nvPr/>
      </p:nvGrpSpPr>
      <p:grpSpPr>
        <a:xfrm>
          <a:off x="0" y="0"/>
          <a:ext cx="0" cy="0"/>
          <a:chOff x="0" y="0"/>
          <a:chExt cx="0" cy="0"/>
        </a:xfrm>
      </p:grpSpPr>
      <p:sp>
        <p:nvSpPr>
          <p:cNvPr id="2" name="Espace réservé du numéro de diapositive 1">
            <a:extLst>
              <a:ext uri="{FF2B5EF4-FFF2-40B4-BE49-F238E27FC236}">
                <a16:creationId xmlns:a16="http://schemas.microsoft.com/office/drawing/2014/main" id="{C603013B-5A57-6C20-79EB-B1B081420C24}"/>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FCF0D27-783A-4A41-A067-B898C8DC56C7}" type="slidenum">
              <a:rPr kumimoji="0" lang="nl-BE" sz="1200" b="0" i="0" u="none" strike="noStrike" kern="1200" cap="none" spc="0" normalizeH="0" baseline="0" noProof="0" smtClean="0">
                <a:ln>
                  <a:noFill/>
                </a:ln>
                <a:solidFill>
                  <a:prstClr val="black">
                    <a:tint val="82000"/>
                  </a:prstClr>
                </a:solidFill>
                <a:effectLst/>
                <a:uLnTx/>
                <a:uFillTx/>
                <a:latin typeface="Aptos" panose="020B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nl-BE" sz="1200" b="0" i="0" u="none" strike="noStrike" kern="1200" cap="none" spc="0" normalizeH="0" baseline="0" noProof="0">
              <a:ln>
                <a:noFill/>
              </a:ln>
              <a:solidFill>
                <a:prstClr val="black">
                  <a:tint val="82000"/>
                </a:prstClr>
              </a:solidFill>
              <a:effectLst/>
              <a:uLnTx/>
              <a:uFillTx/>
              <a:latin typeface="Aptos" panose="020B0004020202020204"/>
              <a:ea typeface="+mn-ea"/>
              <a:cs typeface="+mn-cs"/>
            </a:endParaRPr>
          </a:p>
        </p:txBody>
      </p:sp>
      <p:sp>
        <p:nvSpPr>
          <p:cNvPr id="3" name="Titre 1">
            <a:extLst>
              <a:ext uri="{FF2B5EF4-FFF2-40B4-BE49-F238E27FC236}">
                <a16:creationId xmlns:a16="http://schemas.microsoft.com/office/drawing/2014/main" id="{2F0A88F0-1483-7464-FA22-210BADFB2DB4}"/>
              </a:ext>
            </a:extLst>
          </p:cNvPr>
          <p:cNvSpPr txBox="1">
            <a:spLocks/>
          </p:cNvSpPr>
          <p:nvPr/>
        </p:nvSpPr>
        <p:spPr>
          <a:xfrm>
            <a:off x="483905" y="231248"/>
            <a:ext cx="11224190" cy="1335088"/>
          </a:xfrm>
          <a:prstGeom prst="rect">
            <a:avLst/>
          </a:prstGeom>
        </p:spPr>
        <p:txBody>
          <a:bodyPr lIns="91440" tIns="45720" rIns="91440" bIns="45720" anchor="t"/>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nl-BE" sz="2800" b="0" i="0" u="none" strike="noStrike" kern="1200" cap="none" spc="0" normalizeH="0" baseline="0" noProof="0">
                <a:ln>
                  <a:noFill/>
                </a:ln>
                <a:solidFill>
                  <a:srgbClr val="1E699D"/>
                </a:solidFill>
                <a:effectLst/>
                <a:uLnTx/>
                <a:uFillTx/>
                <a:latin typeface="Futura Medium"/>
                <a:ea typeface="+mj-ea"/>
                <a:cs typeface="+mj-cs"/>
              </a:rPr>
              <a:t>2.1.f. Alarmsignalen van stress</a:t>
            </a:r>
          </a:p>
        </p:txBody>
      </p:sp>
      <p:graphicFrame>
        <p:nvGraphicFramePr>
          <p:cNvPr id="8" name="Table 7">
            <a:extLst>
              <a:ext uri="{FF2B5EF4-FFF2-40B4-BE49-F238E27FC236}">
                <a16:creationId xmlns:a16="http://schemas.microsoft.com/office/drawing/2014/main" id="{B23A0438-A9AB-9E1A-77D7-F4814E6DE9BC}"/>
              </a:ext>
            </a:extLst>
          </p:cNvPr>
          <p:cNvGraphicFramePr>
            <a:graphicFrameLocks noGrp="1"/>
          </p:cNvGraphicFramePr>
          <p:nvPr>
            <p:extLst>
              <p:ext uri="{D42A27DB-BD31-4B8C-83A1-F6EECF244321}">
                <p14:modId xmlns:p14="http://schemas.microsoft.com/office/powerpoint/2010/main" val="1245035658"/>
              </p:ext>
            </p:extLst>
          </p:nvPr>
        </p:nvGraphicFramePr>
        <p:xfrm>
          <a:off x="952500" y="982345"/>
          <a:ext cx="10287000" cy="5374005"/>
        </p:xfrm>
        <a:graphic>
          <a:graphicData uri="http://schemas.openxmlformats.org/drawingml/2006/table">
            <a:tbl>
              <a:tblPr firstRow="1" bandRow="1">
                <a:tableStyleId>{5C22544A-7EE6-4342-B048-85BDC9FD1C3A}</a:tableStyleId>
              </a:tblPr>
              <a:tblGrid>
                <a:gridCol w="3352800">
                  <a:extLst>
                    <a:ext uri="{9D8B030D-6E8A-4147-A177-3AD203B41FA5}">
                      <a16:colId xmlns:a16="http://schemas.microsoft.com/office/drawing/2014/main" val="3331255143"/>
                    </a:ext>
                  </a:extLst>
                </a:gridCol>
                <a:gridCol w="3390900">
                  <a:extLst>
                    <a:ext uri="{9D8B030D-6E8A-4147-A177-3AD203B41FA5}">
                      <a16:colId xmlns:a16="http://schemas.microsoft.com/office/drawing/2014/main" val="1075427769"/>
                    </a:ext>
                  </a:extLst>
                </a:gridCol>
                <a:gridCol w="3543300">
                  <a:extLst>
                    <a:ext uri="{9D8B030D-6E8A-4147-A177-3AD203B41FA5}">
                      <a16:colId xmlns:a16="http://schemas.microsoft.com/office/drawing/2014/main" val="2167600389"/>
                    </a:ext>
                  </a:extLst>
                </a:gridCol>
              </a:tblGrid>
              <a:tr h="405765">
                <a:tc>
                  <a:txBody>
                    <a:bodyPr/>
                    <a:lstStyle/>
                    <a:p>
                      <a:pPr marL="0" algn="ctr" rtl="0" eaLnBrk="1" latinLnBrk="0" hangingPunct="1">
                        <a:buNone/>
                      </a:pPr>
                      <a:r>
                        <a:rPr lang="nl-BE" sz="1800" b="1" kern="1200" spc="0" noProof="0">
                          <a:solidFill>
                            <a:srgbClr val="1E699D"/>
                          </a:solidFill>
                          <a:effectLst/>
                          <a:latin typeface="Arial"/>
                        </a:rPr>
                        <a:t>Fysisch </a:t>
                      </a:r>
                      <a:endParaRPr lang="nl-BE" b="1" noProof="0">
                        <a:solidFill>
                          <a:srgbClr val="1E699D"/>
                        </a:solidFill>
                        <a:effectLst/>
                        <a:latin typeface="Arial"/>
                      </a:endParaRPr>
                    </a:p>
                  </a:txBody>
                  <a:tcPr marL="0" marR="0" marT="0" marB="0" anchor="ctr">
                    <a:lnL w="12700">
                      <a:solidFill>
                        <a:schemeClr val="tx1"/>
                      </a:solidFill>
                    </a:lnL>
                    <a:lnR w="12700">
                      <a:solidFill>
                        <a:schemeClr val="tx1"/>
                      </a:solidFill>
                    </a:lnR>
                    <a:lnT w="12700">
                      <a:solidFill>
                        <a:schemeClr val="tx1"/>
                      </a:solidFill>
                    </a:lnT>
                    <a:lnB w="12700">
                      <a:solidFill>
                        <a:schemeClr val="tx1"/>
                      </a:solidFill>
                    </a:lnB>
                    <a:noFill/>
                  </a:tcPr>
                </a:tc>
                <a:tc>
                  <a:txBody>
                    <a:bodyPr/>
                    <a:lstStyle/>
                    <a:p>
                      <a:pPr marL="0" algn="ctr" rtl="0" eaLnBrk="1" latinLnBrk="0" hangingPunct="1">
                        <a:buNone/>
                      </a:pPr>
                      <a:r>
                        <a:rPr lang="nl-BE" sz="1800" b="1" kern="1200" spc="0" noProof="0">
                          <a:solidFill>
                            <a:srgbClr val="1E699D"/>
                          </a:solidFill>
                          <a:effectLst/>
                          <a:latin typeface="Arial"/>
                        </a:rPr>
                        <a:t>Psychologisch</a:t>
                      </a:r>
                      <a:endParaRPr lang="nl-BE" b="1" noProof="0">
                        <a:solidFill>
                          <a:srgbClr val="1E699D"/>
                        </a:solidFill>
                        <a:effectLst/>
                        <a:latin typeface="Arial"/>
                      </a:endParaRPr>
                    </a:p>
                  </a:txBody>
                  <a:tcPr marL="0" marR="0" marT="0" marB="0" anchor="ctr">
                    <a:lnL w="12700">
                      <a:solidFill>
                        <a:schemeClr val="tx1"/>
                      </a:solidFill>
                    </a:lnL>
                    <a:lnR w="12700">
                      <a:solidFill>
                        <a:schemeClr val="tx1"/>
                      </a:solidFill>
                    </a:lnR>
                    <a:lnT w="12700">
                      <a:solidFill>
                        <a:schemeClr val="tx1"/>
                      </a:solidFill>
                    </a:lnT>
                    <a:lnB w="12700">
                      <a:solidFill>
                        <a:schemeClr val="tx1"/>
                      </a:solidFill>
                    </a:lnB>
                    <a:noFill/>
                  </a:tcPr>
                </a:tc>
                <a:tc>
                  <a:txBody>
                    <a:bodyPr/>
                    <a:lstStyle/>
                    <a:p>
                      <a:pPr marL="0" algn="ctr" rtl="0" eaLnBrk="1" latinLnBrk="0" hangingPunct="1">
                        <a:buNone/>
                      </a:pPr>
                      <a:r>
                        <a:rPr lang="nl-BE" sz="1800" b="1" kern="1200" spc="0" noProof="0">
                          <a:solidFill>
                            <a:srgbClr val="1E699D"/>
                          </a:solidFill>
                          <a:effectLst/>
                          <a:latin typeface="Arial"/>
                        </a:rPr>
                        <a:t>Gedragsmatig</a:t>
                      </a:r>
                      <a:endParaRPr lang="nl-BE" b="1" noProof="0">
                        <a:solidFill>
                          <a:srgbClr val="1E699D"/>
                        </a:solidFill>
                        <a:effectLst/>
                        <a:latin typeface="Arial"/>
                      </a:endParaRPr>
                    </a:p>
                  </a:txBody>
                  <a:tcPr marL="0" marR="0" marT="0" marB="0" anchor="ctr">
                    <a:lnL w="12700">
                      <a:solidFill>
                        <a:schemeClr val="tx1"/>
                      </a:solidFill>
                    </a:lnL>
                    <a:lnR w="12700">
                      <a:solidFill>
                        <a:schemeClr val="tx1"/>
                      </a:solidFill>
                    </a:lnR>
                    <a:lnT w="12700">
                      <a:solidFill>
                        <a:schemeClr val="tx1"/>
                      </a:solidFill>
                    </a:lnT>
                    <a:lnB w="12700">
                      <a:solidFill>
                        <a:schemeClr val="tx1"/>
                      </a:solidFill>
                    </a:lnB>
                    <a:noFill/>
                  </a:tcPr>
                </a:tc>
                <a:extLst>
                  <a:ext uri="{0D108BD9-81ED-4DB2-BD59-A6C34878D82A}">
                    <a16:rowId xmlns:a16="http://schemas.microsoft.com/office/drawing/2014/main" val="2969479758"/>
                  </a:ext>
                </a:extLst>
              </a:tr>
              <a:tr h="3521075">
                <a:tc>
                  <a:txBody>
                    <a:bodyPr/>
                    <a:lstStyle/>
                    <a:p>
                      <a:pPr marL="0" indent="0" algn="l" rtl="0" eaLnBrk="1" latinLnBrk="0" hangingPunct="1">
                        <a:buNone/>
                      </a:pPr>
                      <a:r>
                        <a:rPr lang="nl-BE" sz="1400" b="1" kern="1200" spc="0" baseline="0" noProof="0">
                          <a:solidFill>
                            <a:srgbClr val="1E699D"/>
                          </a:solidFill>
                          <a:effectLst/>
                          <a:latin typeface="Arial"/>
                        </a:rPr>
                        <a:t> </a:t>
                      </a:r>
                    </a:p>
                    <a:p>
                      <a:pPr marL="0" lvl="0" indent="0" algn="l">
                        <a:buNone/>
                      </a:pPr>
                      <a:r>
                        <a:rPr lang="nl-BE" sz="1400" b="1" kern="1200" spc="0" baseline="0" noProof="0">
                          <a:solidFill>
                            <a:srgbClr val="1E699D"/>
                          </a:solidFill>
                          <a:effectLst/>
                          <a:latin typeface="Arial"/>
                        </a:rPr>
                        <a:t>  Uitputting</a:t>
                      </a:r>
                      <a:endParaRPr lang="nl-BE" noProof="0">
                        <a:solidFill>
                          <a:srgbClr val="1E699D"/>
                        </a:solidFill>
                        <a:effectLst/>
                        <a:latin typeface="Arial"/>
                      </a:endParaRPr>
                    </a:p>
                    <a:p>
                      <a:pPr marL="779780" lvl="1" indent="-285750" algn="l" rtl="0" eaLnBrk="1" latinLnBrk="0" hangingPunct="1">
                        <a:buFont typeface="Courier New"/>
                        <a:buChar char="o"/>
                      </a:pPr>
                      <a:r>
                        <a:rPr lang="nl-BE" sz="1400" b="0" kern="1200" spc="0" baseline="0" noProof="0">
                          <a:solidFill>
                            <a:srgbClr val="1E699D"/>
                          </a:solidFill>
                          <a:effectLst/>
                          <a:latin typeface="Arial"/>
                        </a:rPr>
                        <a:t>Vermoeidheid </a:t>
                      </a:r>
                      <a:endParaRPr lang="nl-BE" noProof="0">
                        <a:solidFill>
                          <a:srgbClr val="1E699D"/>
                        </a:solidFill>
                        <a:effectLst/>
                        <a:latin typeface="Arial"/>
                      </a:endParaRPr>
                    </a:p>
                    <a:p>
                      <a:pPr marL="779780" lvl="1" indent="-285750" algn="l" rtl="0" eaLnBrk="1" latinLnBrk="0" hangingPunct="1">
                        <a:buFont typeface="Courier New"/>
                        <a:buChar char="o"/>
                      </a:pPr>
                      <a:r>
                        <a:rPr lang="nl-BE" sz="1400" b="0" kern="1200" spc="0" baseline="0" noProof="0">
                          <a:solidFill>
                            <a:srgbClr val="1E699D"/>
                          </a:solidFill>
                          <a:effectLst/>
                          <a:latin typeface="Arial"/>
                        </a:rPr>
                        <a:t>Gebrek aan energie</a:t>
                      </a:r>
                      <a:endParaRPr lang="nl-BE" noProof="0">
                        <a:solidFill>
                          <a:srgbClr val="1E699D"/>
                        </a:solidFill>
                        <a:effectLst/>
                        <a:latin typeface="Arial"/>
                      </a:endParaRPr>
                    </a:p>
                    <a:p>
                      <a:pPr marL="779780" lvl="1" indent="-285750" algn="l" rtl="0" eaLnBrk="1" latinLnBrk="0" hangingPunct="1">
                        <a:buFont typeface="Courier New"/>
                        <a:buChar char="o"/>
                      </a:pPr>
                      <a:r>
                        <a:rPr lang="nl-BE" sz="1400" b="0" kern="1200" spc="0" baseline="0" noProof="0">
                          <a:solidFill>
                            <a:srgbClr val="1E699D"/>
                          </a:solidFill>
                          <a:effectLst/>
                          <a:latin typeface="Arial"/>
                        </a:rPr>
                        <a:t>Slaapproblemen</a:t>
                      </a:r>
                      <a:endParaRPr lang="nl-BE" noProof="0">
                        <a:solidFill>
                          <a:srgbClr val="1E699D"/>
                        </a:solidFill>
                        <a:effectLst/>
                        <a:latin typeface="Arial"/>
                      </a:endParaRPr>
                    </a:p>
                    <a:p>
                      <a:pPr marL="779780" lvl="1" indent="-285750" algn="l" rtl="0" eaLnBrk="1" latinLnBrk="0" hangingPunct="1">
                        <a:buFont typeface="Courier New"/>
                        <a:buChar char="o"/>
                      </a:pPr>
                      <a:r>
                        <a:rPr lang="nl-BE" sz="1400" b="0" kern="1200" spc="0" baseline="0" noProof="0">
                          <a:solidFill>
                            <a:srgbClr val="1E699D"/>
                          </a:solidFill>
                          <a:effectLst/>
                          <a:latin typeface="Arial"/>
                        </a:rPr>
                        <a:t>Geeuwen </a:t>
                      </a:r>
                      <a:endParaRPr lang="nl-BE" noProof="0">
                        <a:solidFill>
                          <a:srgbClr val="1E699D"/>
                        </a:solidFill>
                        <a:effectLst/>
                        <a:latin typeface="Arial"/>
                      </a:endParaRPr>
                    </a:p>
                    <a:p>
                      <a:pPr marL="36830" lvl="0" indent="0" algn="l">
                        <a:buNone/>
                      </a:pPr>
                      <a:endParaRPr lang="nl-BE" sz="1400" b="0" kern="1200" spc="0" baseline="0" noProof="0">
                        <a:solidFill>
                          <a:srgbClr val="1E699D"/>
                        </a:solidFill>
                        <a:effectLst/>
                        <a:latin typeface="Arial"/>
                      </a:endParaRPr>
                    </a:p>
                    <a:p>
                      <a:pPr marL="0" indent="0" algn="l" rtl="0" eaLnBrk="1" latinLnBrk="0" hangingPunct="1">
                        <a:buNone/>
                      </a:pPr>
                      <a:r>
                        <a:rPr lang="nl-BE" sz="1400" b="1" kern="1200" spc="0" baseline="0" noProof="0">
                          <a:solidFill>
                            <a:srgbClr val="1E699D"/>
                          </a:solidFill>
                          <a:effectLst/>
                          <a:latin typeface="Arial"/>
                        </a:rPr>
                        <a:t>  Disfunctionele symptomen</a:t>
                      </a:r>
                      <a:r>
                        <a:rPr lang="nl-BE" sz="1400" b="0" kern="1200" spc="0" baseline="0" noProof="0">
                          <a:solidFill>
                            <a:srgbClr val="1E699D"/>
                          </a:solidFill>
                          <a:effectLst/>
                          <a:latin typeface="Arial"/>
                        </a:rPr>
                        <a:t>: </a:t>
                      </a:r>
                      <a:endParaRPr lang="nl-BE" noProof="0">
                        <a:solidFill>
                          <a:srgbClr val="1E699D"/>
                        </a:solidFill>
                        <a:effectLst/>
                        <a:latin typeface="Arial"/>
                      </a:endParaRPr>
                    </a:p>
                    <a:p>
                      <a:pPr marL="742950" lvl="1" indent="-285750" algn="l" rtl="0" eaLnBrk="1" latinLnBrk="0" hangingPunct="1">
                        <a:buFont typeface="Courier New"/>
                        <a:buChar char="o"/>
                      </a:pPr>
                      <a:r>
                        <a:rPr lang="nl-BE" sz="1400" b="0" kern="1200" spc="0" baseline="0" noProof="0">
                          <a:solidFill>
                            <a:srgbClr val="1E699D"/>
                          </a:solidFill>
                          <a:effectLst/>
                          <a:latin typeface="Arial"/>
                        </a:rPr>
                        <a:t>Hoofdpijn</a:t>
                      </a:r>
                      <a:endParaRPr lang="nl-BE" noProof="0">
                        <a:solidFill>
                          <a:srgbClr val="1E699D"/>
                        </a:solidFill>
                        <a:effectLst/>
                        <a:latin typeface="Arial"/>
                      </a:endParaRPr>
                    </a:p>
                    <a:p>
                      <a:pPr marL="742950" lvl="1" indent="-285750" algn="l" rtl="0" eaLnBrk="1" latinLnBrk="0" hangingPunct="1">
                        <a:buFont typeface="Courier New"/>
                        <a:buChar char="o"/>
                      </a:pPr>
                      <a:r>
                        <a:rPr lang="nl-BE" sz="1400" b="0" kern="1200" spc="0" baseline="0" noProof="0">
                          <a:solidFill>
                            <a:srgbClr val="1E699D"/>
                          </a:solidFill>
                          <a:effectLst/>
                          <a:latin typeface="Arial"/>
                        </a:rPr>
                        <a:t>Spierpijn</a:t>
                      </a:r>
                      <a:endParaRPr lang="nl-BE" noProof="0">
                        <a:solidFill>
                          <a:srgbClr val="1E699D"/>
                        </a:solidFill>
                        <a:effectLst/>
                        <a:latin typeface="Arial"/>
                      </a:endParaRPr>
                    </a:p>
                    <a:p>
                      <a:pPr marL="742950" lvl="1" indent="-285750" algn="l" rtl="0" eaLnBrk="1" latinLnBrk="0" hangingPunct="1">
                        <a:buFont typeface="Courier New"/>
                        <a:buChar char="o"/>
                      </a:pPr>
                      <a:r>
                        <a:rPr lang="nl-BE" sz="1400" b="0" kern="1200" spc="0" baseline="0" noProof="0">
                          <a:solidFill>
                            <a:srgbClr val="1E699D"/>
                          </a:solidFill>
                          <a:effectLst/>
                          <a:latin typeface="Arial"/>
                        </a:rPr>
                        <a:t>Rugpijn</a:t>
                      </a:r>
                      <a:endParaRPr lang="nl-BE" noProof="0">
                        <a:solidFill>
                          <a:srgbClr val="1E699D"/>
                        </a:solidFill>
                        <a:effectLst/>
                        <a:latin typeface="Arial"/>
                      </a:endParaRPr>
                    </a:p>
                    <a:p>
                      <a:pPr marL="742950" lvl="1" indent="-285750" algn="l" rtl="0" eaLnBrk="1" latinLnBrk="0" hangingPunct="1">
                        <a:buFont typeface="Courier New"/>
                        <a:buChar char="o"/>
                      </a:pPr>
                      <a:r>
                        <a:rPr lang="nl-BE" sz="1400" b="0" kern="1200" spc="0" baseline="0" noProof="0">
                          <a:solidFill>
                            <a:srgbClr val="1E699D"/>
                          </a:solidFill>
                          <a:effectLst/>
                          <a:latin typeface="Arial"/>
                        </a:rPr>
                        <a:t>Duizeligheid </a:t>
                      </a:r>
                      <a:endParaRPr lang="nl-BE" noProof="0">
                        <a:solidFill>
                          <a:srgbClr val="1E699D"/>
                        </a:solidFill>
                        <a:effectLst/>
                        <a:latin typeface="Arial"/>
                      </a:endParaRPr>
                    </a:p>
                    <a:p>
                      <a:pPr marL="742950" lvl="1" indent="-285750" algn="l" rtl="0" eaLnBrk="1" latinLnBrk="0" hangingPunct="1">
                        <a:buFont typeface="Courier New"/>
                        <a:buChar char="o"/>
                      </a:pPr>
                      <a:r>
                        <a:rPr lang="nl-BE" sz="1400" b="0" kern="1200" spc="0" baseline="0" noProof="0">
                          <a:solidFill>
                            <a:srgbClr val="1E699D"/>
                          </a:solidFill>
                          <a:effectLst/>
                          <a:latin typeface="Arial"/>
                        </a:rPr>
                        <a:t>Hartkloppingen</a:t>
                      </a:r>
                      <a:endParaRPr lang="nl-BE" noProof="0">
                        <a:solidFill>
                          <a:srgbClr val="1E699D"/>
                        </a:solidFill>
                        <a:effectLst/>
                        <a:latin typeface="Arial"/>
                      </a:endParaRPr>
                    </a:p>
                    <a:p>
                      <a:pPr marL="742950" lvl="1" indent="-285750" algn="l" rtl="0" eaLnBrk="1" latinLnBrk="0" hangingPunct="1">
                        <a:buFont typeface="Courier New"/>
                        <a:buChar char="o"/>
                      </a:pPr>
                      <a:r>
                        <a:rPr lang="nl-BE" sz="1400" b="0" kern="1200" spc="0" baseline="0" noProof="0">
                          <a:solidFill>
                            <a:srgbClr val="1E699D"/>
                          </a:solidFill>
                          <a:effectLst/>
                          <a:latin typeface="Arial"/>
                        </a:rPr>
                        <a:t>Trillen of beven</a:t>
                      </a:r>
                      <a:endParaRPr lang="nl-BE" noProof="0">
                        <a:solidFill>
                          <a:srgbClr val="1E699D"/>
                        </a:solidFill>
                        <a:effectLst/>
                        <a:latin typeface="Arial"/>
                      </a:endParaRPr>
                    </a:p>
                    <a:p>
                      <a:pPr marL="742950" lvl="1" indent="-285750" algn="l" rtl="0" eaLnBrk="1" latinLnBrk="0" hangingPunct="1">
                        <a:buFont typeface="Courier New"/>
                        <a:buChar char="o"/>
                      </a:pPr>
                      <a:r>
                        <a:rPr lang="nl-BE" sz="1400" b="0" kern="1200" spc="0" baseline="0" noProof="0">
                          <a:solidFill>
                            <a:srgbClr val="1E699D"/>
                          </a:solidFill>
                          <a:effectLst/>
                          <a:latin typeface="Arial"/>
                        </a:rPr>
                        <a:t>Tinnitus </a:t>
                      </a:r>
                      <a:endParaRPr lang="nl-BE" noProof="0">
                        <a:solidFill>
                          <a:srgbClr val="1E699D"/>
                        </a:solidFill>
                        <a:effectLst/>
                        <a:latin typeface="Arial"/>
                      </a:endParaRPr>
                    </a:p>
                    <a:p>
                      <a:pPr marL="742950" lvl="1" indent="-285750" algn="l" rtl="0" eaLnBrk="1" latinLnBrk="0" hangingPunct="1">
                        <a:buFont typeface="Courier New"/>
                        <a:buChar char="o"/>
                      </a:pPr>
                      <a:r>
                        <a:rPr lang="nl-BE" sz="1400" b="0" kern="1200" spc="0" baseline="0" noProof="0">
                          <a:solidFill>
                            <a:srgbClr val="1E699D"/>
                          </a:solidFill>
                          <a:effectLst/>
                          <a:latin typeface="Arial"/>
                        </a:rPr>
                        <a:t>Hoge bloeddruk </a:t>
                      </a:r>
                      <a:endParaRPr lang="nl-BE" noProof="0">
                        <a:solidFill>
                          <a:srgbClr val="1E699D"/>
                        </a:solidFill>
                        <a:effectLst/>
                        <a:latin typeface="Arial"/>
                      </a:endParaRPr>
                    </a:p>
                    <a:p>
                      <a:pPr marL="742950" lvl="1" indent="-285750" algn="l" rtl="0" eaLnBrk="1" latinLnBrk="0" hangingPunct="1">
                        <a:buFont typeface="Courier New"/>
                        <a:buChar char="o"/>
                      </a:pPr>
                      <a:r>
                        <a:rPr lang="nl-BE" sz="1400" b="0" kern="1200" spc="0" baseline="0" noProof="0">
                          <a:solidFill>
                            <a:srgbClr val="1E699D"/>
                          </a:solidFill>
                          <a:effectLst/>
                          <a:latin typeface="Arial"/>
                        </a:rPr>
                        <a:t>Maag- en darmklachten</a:t>
                      </a:r>
                      <a:endParaRPr lang="nl-BE" noProof="0">
                        <a:solidFill>
                          <a:srgbClr val="1E699D"/>
                        </a:solidFill>
                        <a:effectLst/>
                        <a:latin typeface="Arial"/>
                      </a:endParaRPr>
                    </a:p>
                    <a:p>
                      <a:pPr marL="742950" lvl="1" indent="-285750" algn="l" rtl="0" eaLnBrk="1" latinLnBrk="0" hangingPunct="1">
                        <a:buFont typeface="Courier New"/>
                        <a:buChar char="o"/>
                      </a:pPr>
                      <a:r>
                        <a:rPr lang="nl-BE" sz="1400" b="0" kern="1200" spc="0" baseline="0" noProof="0">
                          <a:solidFill>
                            <a:srgbClr val="1E699D"/>
                          </a:solidFill>
                          <a:effectLst/>
                          <a:latin typeface="Arial"/>
                        </a:rPr>
                        <a:t>Snellere ademhaling/benauwdheid</a:t>
                      </a:r>
                      <a:endParaRPr lang="nl-BE" noProof="0">
                        <a:solidFill>
                          <a:srgbClr val="1E699D"/>
                        </a:solidFill>
                        <a:effectLst/>
                        <a:latin typeface="Arial"/>
                      </a:endParaRPr>
                    </a:p>
                    <a:p>
                      <a:pPr marL="742950" lvl="1" indent="-285750" algn="l" rtl="0" eaLnBrk="1" latinLnBrk="0" hangingPunct="1">
                        <a:buFont typeface="Courier New"/>
                        <a:buChar char="o"/>
                      </a:pPr>
                      <a:r>
                        <a:rPr lang="nl-BE" sz="1400" b="0" kern="1200" spc="0" baseline="0" noProof="0">
                          <a:solidFill>
                            <a:srgbClr val="1E699D"/>
                          </a:solidFill>
                          <a:effectLst/>
                          <a:latin typeface="Arial"/>
                        </a:rPr>
                        <a:t>Gewichtsverandering </a:t>
                      </a:r>
                      <a:br>
                        <a:rPr lang="nl-BE" sz="1400" b="0" kern="1200" spc="0" baseline="0" noProof="0">
                          <a:solidFill>
                            <a:srgbClr val="1E699D"/>
                          </a:solidFill>
                          <a:effectLst/>
                          <a:latin typeface="Arial"/>
                        </a:rPr>
                      </a:br>
                      <a:endParaRPr lang="nl-BE" noProof="0">
                        <a:solidFill>
                          <a:srgbClr val="1E699D"/>
                        </a:solidFill>
                        <a:effectLst/>
                        <a:latin typeface="Arial"/>
                      </a:endParaRPr>
                    </a:p>
                    <a:p>
                      <a:pPr marL="0" indent="0" algn="l" rtl="0" eaLnBrk="1" latinLnBrk="0" hangingPunct="1">
                        <a:buNone/>
                      </a:pPr>
                      <a:r>
                        <a:rPr lang="nl-BE" sz="1400" b="1" kern="1200" spc="0" baseline="0" noProof="0">
                          <a:solidFill>
                            <a:srgbClr val="1E699D"/>
                          </a:solidFill>
                          <a:effectLst/>
                          <a:latin typeface="Arial"/>
                        </a:rPr>
                        <a:t>  Meer frequente infecties: </a:t>
                      </a:r>
                      <a:br>
                        <a:rPr lang="nl-BE" sz="1400" b="1" kern="1200" spc="0" baseline="0" noProof="0">
                          <a:solidFill>
                            <a:srgbClr val="1E699D"/>
                          </a:solidFill>
                          <a:effectLst/>
                          <a:latin typeface="Arial"/>
                        </a:rPr>
                      </a:br>
                      <a:r>
                        <a:rPr lang="nl-BE" sz="1400" b="1" kern="1200" spc="0" baseline="0" noProof="0">
                          <a:solidFill>
                            <a:srgbClr val="1E699D"/>
                          </a:solidFill>
                          <a:effectLst/>
                          <a:latin typeface="Arial"/>
                        </a:rPr>
                        <a:t>  </a:t>
                      </a:r>
                      <a:r>
                        <a:rPr lang="nl-BE" sz="1400" b="0" kern="1200" spc="0" baseline="0" noProof="0">
                          <a:solidFill>
                            <a:srgbClr val="1E699D"/>
                          </a:solidFill>
                          <a:effectLst/>
                          <a:latin typeface="Arial"/>
                        </a:rPr>
                        <a:t>(verkoudheid, griep, otitis, sinusitis ...)</a:t>
                      </a:r>
                      <a:endParaRPr lang="nl-BE" noProof="0">
                        <a:solidFill>
                          <a:srgbClr val="1E699D"/>
                        </a:solidFill>
                        <a:effectLst/>
                        <a:latin typeface="Arial"/>
                      </a:endParaRPr>
                    </a:p>
                  </a:txBody>
                  <a:tcPr marL="0" marR="0" marT="0" marB="0" anchor="ctr">
                    <a:lnL w="12700">
                      <a:solidFill>
                        <a:schemeClr val="tx1"/>
                      </a:solidFill>
                    </a:lnL>
                    <a:lnR w="12700">
                      <a:solidFill>
                        <a:schemeClr val="tx1"/>
                      </a:solidFill>
                    </a:lnR>
                    <a:lnT w="12700">
                      <a:solidFill>
                        <a:schemeClr val="tx1"/>
                      </a:solidFill>
                    </a:lnT>
                    <a:lnB w="12700">
                      <a:solidFill>
                        <a:schemeClr val="tx1"/>
                      </a:solidFill>
                    </a:lnB>
                    <a:noFill/>
                  </a:tcPr>
                </a:tc>
                <a:tc>
                  <a:txBody>
                    <a:bodyPr/>
                    <a:lstStyle/>
                    <a:p>
                      <a:pPr marL="0" indent="0" algn="l" rtl="0" eaLnBrk="1" latinLnBrk="0" hangingPunct="1">
                        <a:buNone/>
                      </a:pPr>
                      <a:endParaRPr lang="nl-BE" sz="1400" b="1" kern="1200" spc="0" baseline="0" noProof="0">
                        <a:solidFill>
                          <a:srgbClr val="1E699D"/>
                        </a:solidFill>
                        <a:effectLst/>
                        <a:latin typeface="Arial"/>
                      </a:endParaRPr>
                    </a:p>
                    <a:p>
                      <a:pPr marL="0" lvl="0" indent="0" algn="l">
                        <a:buNone/>
                      </a:pPr>
                      <a:r>
                        <a:rPr lang="nl-BE" sz="1400" b="1" kern="1200" spc="0" baseline="0" noProof="0">
                          <a:solidFill>
                            <a:srgbClr val="1E699D"/>
                          </a:solidFill>
                          <a:effectLst/>
                          <a:latin typeface="Arial"/>
                        </a:rPr>
                        <a:t>  Cognitieve problemen:</a:t>
                      </a:r>
                      <a:endParaRPr lang="nl-BE" noProof="0">
                        <a:solidFill>
                          <a:srgbClr val="1E699D"/>
                        </a:solidFill>
                        <a:effectLst/>
                        <a:latin typeface="Arial"/>
                      </a:endParaRPr>
                    </a:p>
                    <a:p>
                      <a:pPr marL="742950" lvl="1" indent="-285750" algn="l" rtl="0" eaLnBrk="1" latinLnBrk="0" hangingPunct="1">
                        <a:buFont typeface="Courier New"/>
                        <a:buChar char="o"/>
                      </a:pPr>
                      <a:r>
                        <a:rPr lang="nl-BE" sz="1400" b="0" kern="1200" spc="0" baseline="0" noProof="0">
                          <a:solidFill>
                            <a:srgbClr val="1E699D"/>
                          </a:solidFill>
                          <a:effectLst/>
                          <a:latin typeface="Arial"/>
                        </a:rPr>
                        <a:t>Geheugen / concentratie</a:t>
                      </a:r>
                      <a:endParaRPr lang="nl-BE" noProof="0">
                        <a:solidFill>
                          <a:srgbClr val="1E699D"/>
                        </a:solidFill>
                        <a:effectLst/>
                        <a:latin typeface="Arial"/>
                      </a:endParaRPr>
                    </a:p>
                    <a:p>
                      <a:pPr marL="742950" lvl="1" indent="-285750" algn="l" rtl="0" eaLnBrk="1" latinLnBrk="0" hangingPunct="1">
                        <a:buFont typeface="Courier New"/>
                        <a:buChar char="o"/>
                      </a:pPr>
                      <a:r>
                        <a:rPr lang="nl-BE" sz="1400" b="0" kern="1200" spc="0" baseline="0" noProof="0">
                          <a:solidFill>
                            <a:srgbClr val="1E699D"/>
                          </a:solidFill>
                          <a:effectLst/>
                          <a:latin typeface="Arial"/>
                        </a:rPr>
                        <a:t>Gevoel van inefficiëntie</a:t>
                      </a:r>
                      <a:endParaRPr lang="nl-BE" noProof="0">
                        <a:solidFill>
                          <a:srgbClr val="1E699D"/>
                        </a:solidFill>
                        <a:effectLst/>
                        <a:latin typeface="Arial"/>
                      </a:endParaRPr>
                    </a:p>
                    <a:p>
                      <a:pPr marL="742950" lvl="1" indent="-285750" algn="l" rtl="0" eaLnBrk="1" latinLnBrk="0" hangingPunct="1">
                        <a:buFont typeface="Courier New"/>
                        <a:buChar char="o"/>
                      </a:pPr>
                      <a:r>
                        <a:rPr lang="nl-BE" sz="1400" b="0" kern="1200" spc="0" baseline="0" noProof="0">
                          <a:solidFill>
                            <a:srgbClr val="1E699D"/>
                          </a:solidFill>
                          <a:effectLst/>
                          <a:latin typeface="Arial"/>
                        </a:rPr>
                        <a:t>Gevoel van onmacht</a:t>
                      </a:r>
                      <a:endParaRPr lang="nl-BE" noProof="0">
                        <a:solidFill>
                          <a:srgbClr val="1E699D"/>
                        </a:solidFill>
                        <a:effectLst/>
                        <a:latin typeface="Arial"/>
                      </a:endParaRPr>
                    </a:p>
                    <a:p>
                      <a:pPr marL="742950" lvl="1" indent="-285750" algn="l" rtl="0" eaLnBrk="1" latinLnBrk="0" hangingPunct="1">
                        <a:buFont typeface="Courier New"/>
                        <a:buChar char="o"/>
                      </a:pPr>
                      <a:r>
                        <a:rPr lang="nl-BE" sz="1400" b="0" kern="1200" spc="0" baseline="0" noProof="0">
                          <a:solidFill>
                            <a:srgbClr val="1E699D"/>
                          </a:solidFill>
                          <a:effectLst/>
                          <a:latin typeface="Arial"/>
                        </a:rPr>
                        <a:t>Vergeetachtig </a:t>
                      </a:r>
                      <a:endParaRPr lang="nl-BE" noProof="0">
                        <a:solidFill>
                          <a:srgbClr val="1E699D"/>
                        </a:solidFill>
                        <a:effectLst/>
                        <a:latin typeface="Arial"/>
                      </a:endParaRPr>
                    </a:p>
                    <a:p>
                      <a:pPr marL="742950" lvl="1" indent="-285750" algn="l" rtl="0" eaLnBrk="1" latinLnBrk="0" hangingPunct="1">
                        <a:buFont typeface="Courier New"/>
                        <a:buChar char="o"/>
                      </a:pPr>
                      <a:r>
                        <a:rPr lang="nl-BE" sz="1400" b="0" kern="1200" spc="0" baseline="0" noProof="0">
                          <a:solidFill>
                            <a:srgbClr val="1E699D"/>
                          </a:solidFill>
                          <a:effectLst/>
                          <a:latin typeface="Arial"/>
                        </a:rPr>
                        <a:t>Onzeker of besluiteloos</a:t>
                      </a:r>
                      <a:endParaRPr lang="nl-BE" noProof="0">
                        <a:solidFill>
                          <a:srgbClr val="1E699D"/>
                        </a:solidFill>
                        <a:effectLst/>
                        <a:latin typeface="Arial"/>
                      </a:endParaRPr>
                    </a:p>
                    <a:p>
                      <a:pPr marL="742950" lvl="1" indent="-285750" algn="l" rtl="0" eaLnBrk="1" latinLnBrk="0" hangingPunct="1">
                        <a:buFont typeface="Courier New"/>
                        <a:buChar char="o"/>
                      </a:pPr>
                      <a:r>
                        <a:rPr lang="nl-BE" sz="1400" b="0" kern="1200" spc="0" baseline="0" noProof="0">
                          <a:solidFill>
                            <a:srgbClr val="1E699D"/>
                          </a:solidFill>
                          <a:effectLst/>
                          <a:latin typeface="Arial"/>
                        </a:rPr>
                        <a:t>Piekeren </a:t>
                      </a:r>
                      <a:endParaRPr lang="nl-BE" noProof="0">
                        <a:solidFill>
                          <a:srgbClr val="1E699D"/>
                        </a:solidFill>
                        <a:effectLst/>
                        <a:latin typeface="Arial"/>
                      </a:endParaRPr>
                    </a:p>
                    <a:p>
                      <a:pPr marL="742950" lvl="1" indent="-285750" algn="l" rtl="0" eaLnBrk="1" latinLnBrk="0" hangingPunct="1">
                        <a:buFont typeface="Courier New"/>
                        <a:buChar char="o"/>
                      </a:pPr>
                      <a:r>
                        <a:rPr lang="nl-BE" sz="1400" b="0" kern="1200" spc="0" baseline="0" noProof="0">
                          <a:solidFill>
                            <a:srgbClr val="1E699D"/>
                          </a:solidFill>
                          <a:effectLst/>
                          <a:latin typeface="Arial"/>
                        </a:rPr>
                        <a:t>Weinig interesse</a:t>
                      </a:r>
                      <a:endParaRPr lang="nl-BE" noProof="0">
                        <a:solidFill>
                          <a:srgbClr val="1E699D"/>
                        </a:solidFill>
                        <a:effectLst/>
                        <a:latin typeface="Arial"/>
                      </a:endParaRPr>
                    </a:p>
                    <a:p>
                      <a:pPr marL="742950" lvl="1" indent="-285750" algn="l">
                        <a:buFont typeface="Courier New"/>
                        <a:buChar char="o"/>
                      </a:pPr>
                      <a:r>
                        <a:rPr lang="nl-BE" sz="1400" b="0" kern="1200" spc="0" baseline="0" noProof="0">
                          <a:solidFill>
                            <a:srgbClr val="1E699D"/>
                          </a:solidFill>
                          <a:effectLst/>
                          <a:latin typeface="Arial"/>
                        </a:rPr>
                        <a:t>Donkere gedachten</a:t>
                      </a:r>
                      <a:br>
                        <a:rPr lang="nl-BE" sz="1400" b="0" kern="1200" spc="0" baseline="0" noProof="0">
                          <a:solidFill>
                            <a:srgbClr val="1E699D"/>
                          </a:solidFill>
                          <a:effectLst/>
                          <a:latin typeface="Arial"/>
                        </a:rPr>
                      </a:br>
                      <a:endParaRPr lang="nl-BE" noProof="0">
                        <a:solidFill>
                          <a:srgbClr val="1E699D"/>
                        </a:solidFill>
                        <a:effectLst/>
                        <a:latin typeface="Arial"/>
                      </a:endParaRPr>
                    </a:p>
                    <a:p>
                      <a:pPr marL="0" indent="0" algn="l" rtl="0" eaLnBrk="1" latinLnBrk="0" hangingPunct="1">
                        <a:buNone/>
                      </a:pPr>
                      <a:r>
                        <a:rPr lang="nl-BE" sz="1400" b="1" kern="1200" spc="0" baseline="0" noProof="0">
                          <a:solidFill>
                            <a:srgbClr val="1E699D"/>
                          </a:solidFill>
                          <a:effectLst/>
                          <a:latin typeface="Arial"/>
                        </a:rPr>
                        <a:t>  Emotionele problemen:</a:t>
                      </a:r>
                      <a:endParaRPr lang="nl-BE" noProof="0">
                        <a:solidFill>
                          <a:srgbClr val="1E699D"/>
                        </a:solidFill>
                        <a:effectLst/>
                        <a:latin typeface="Arial"/>
                      </a:endParaRPr>
                    </a:p>
                    <a:p>
                      <a:pPr marL="742950" lvl="1" indent="-285750" algn="l" rtl="0" eaLnBrk="1" latinLnBrk="0" hangingPunct="1">
                        <a:buFont typeface="Courier New"/>
                        <a:buChar char="o"/>
                      </a:pPr>
                      <a:r>
                        <a:rPr lang="nl-BE" sz="1400" b="0" kern="1200" spc="0" baseline="0" noProof="0">
                          <a:solidFill>
                            <a:srgbClr val="1E699D"/>
                          </a:solidFill>
                          <a:effectLst/>
                          <a:latin typeface="Arial"/>
                        </a:rPr>
                        <a:t>Angstig</a:t>
                      </a:r>
                      <a:endParaRPr lang="nl-BE" noProof="0">
                        <a:solidFill>
                          <a:srgbClr val="1E699D"/>
                        </a:solidFill>
                        <a:effectLst/>
                        <a:latin typeface="Arial"/>
                      </a:endParaRPr>
                    </a:p>
                    <a:p>
                      <a:pPr marL="742950" lvl="1" indent="-285750" algn="l" rtl="0" eaLnBrk="1" latinLnBrk="0" hangingPunct="1">
                        <a:buFont typeface="Courier New"/>
                        <a:buChar char="o"/>
                      </a:pPr>
                      <a:r>
                        <a:rPr lang="nl-BE" sz="1400" b="0" kern="1200" spc="0" baseline="0" noProof="0">
                          <a:solidFill>
                            <a:srgbClr val="1E699D"/>
                          </a:solidFill>
                          <a:effectLst/>
                          <a:latin typeface="Arial"/>
                        </a:rPr>
                        <a:t>Depressieve gevoelens</a:t>
                      </a:r>
                      <a:endParaRPr lang="nl-BE" noProof="0">
                        <a:solidFill>
                          <a:srgbClr val="1E699D"/>
                        </a:solidFill>
                        <a:effectLst/>
                        <a:latin typeface="Arial"/>
                      </a:endParaRPr>
                    </a:p>
                    <a:p>
                      <a:pPr marL="742950" lvl="1" indent="-285750" algn="l" rtl="0" eaLnBrk="1" latinLnBrk="0" hangingPunct="1">
                        <a:buFont typeface="Courier New"/>
                        <a:buChar char="o"/>
                      </a:pPr>
                      <a:r>
                        <a:rPr lang="nl-BE" sz="1400" b="0" kern="1200" spc="0" baseline="0" noProof="0">
                          <a:solidFill>
                            <a:srgbClr val="1E699D"/>
                          </a:solidFill>
                          <a:effectLst/>
                          <a:latin typeface="Arial"/>
                        </a:rPr>
                        <a:t>Frustratie</a:t>
                      </a:r>
                      <a:endParaRPr lang="nl-BE" noProof="0">
                        <a:solidFill>
                          <a:srgbClr val="1E699D"/>
                        </a:solidFill>
                        <a:effectLst/>
                        <a:latin typeface="Arial"/>
                      </a:endParaRPr>
                    </a:p>
                    <a:p>
                      <a:pPr marL="742950" lvl="1" indent="-285750" algn="l" rtl="0" eaLnBrk="1" latinLnBrk="0" hangingPunct="1">
                        <a:buFont typeface="Courier New"/>
                        <a:buChar char="o"/>
                      </a:pPr>
                      <a:r>
                        <a:rPr lang="nl-BE" sz="1400" b="0" kern="1200" spc="0" baseline="0" noProof="0">
                          <a:solidFill>
                            <a:srgbClr val="1E699D"/>
                          </a:solidFill>
                          <a:effectLst/>
                          <a:latin typeface="Arial"/>
                        </a:rPr>
                        <a:t>Irritatie </a:t>
                      </a:r>
                      <a:endParaRPr lang="nl-BE" noProof="0">
                        <a:solidFill>
                          <a:srgbClr val="1E699D"/>
                        </a:solidFill>
                        <a:effectLst/>
                        <a:latin typeface="Arial"/>
                      </a:endParaRPr>
                    </a:p>
                    <a:p>
                      <a:pPr marL="742950" lvl="1" indent="-285750" algn="l" rtl="0" eaLnBrk="1" latinLnBrk="0" hangingPunct="1">
                        <a:buFont typeface="Courier New"/>
                        <a:buChar char="o"/>
                      </a:pPr>
                      <a:r>
                        <a:rPr lang="nl-BE" sz="1400" b="0" kern="1200" spc="0" baseline="0" noProof="0">
                          <a:solidFill>
                            <a:srgbClr val="1E699D"/>
                          </a:solidFill>
                          <a:effectLst/>
                          <a:latin typeface="Arial"/>
                        </a:rPr>
                        <a:t>Zich eenzaam voelen</a:t>
                      </a:r>
                      <a:endParaRPr lang="nl-BE" noProof="0">
                        <a:solidFill>
                          <a:srgbClr val="1E699D"/>
                        </a:solidFill>
                        <a:effectLst/>
                        <a:latin typeface="Arial"/>
                      </a:endParaRPr>
                    </a:p>
                    <a:p>
                      <a:pPr marL="742950" lvl="1" indent="-285750" algn="l" rtl="0" eaLnBrk="1" latinLnBrk="0" hangingPunct="1">
                        <a:buFont typeface="Courier New"/>
                        <a:buChar char="o"/>
                      </a:pPr>
                      <a:r>
                        <a:rPr lang="nl-BE" sz="1400" b="0" kern="1200" spc="0" baseline="0" noProof="0">
                          <a:solidFill>
                            <a:srgbClr val="1E699D"/>
                          </a:solidFill>
                          <a:effectLst/>
                          <a:latin typeface="Arial"/>
                        </a:rPr>
                        <a:t>Schaamte of schuldgevoel </a:t>
                      </a:r>
                      <a:endParaRPr lang="nl-BE" noProof="0">
                        <a:solidFill>
                          <a:srgbClr val="1E699D"/>
                        </a:solidFill>
                        <a:effectLst/>
                        <a:latin typeface="Arial"/>
                      </a:endParaRPr>
                    </a:p>
                    <a:p>
                      <a:pPr marL="742950" lvl="1" indent="-285750" algn="l" rtl="0" eaLnBrk="1" latinLnBrk="0" hangingPunct="1">
                        <a:buFont typeface="Courier New"/>
                        <a:buChar char="o"/>
                      </a:pPr>
                      <a:r>
                        <a:rPr lang="nl-BE" sz="1400" b="0" kern="1200" spc="0" baseline="0" noProof="0">
                          <a:solidFill>
                            <a:srgbClr val="1E699D"/>
                          </a:solidFill>
                          <a:effectLst/>
                          <a:latin typeface="Arial"/>
                        </a:rPr>
                        <a:t>Snel geëmotioneerd </a:t>
                      </a:r>
                      <a:endParaRPr lang="nl-BE" noProof="0">
                        <a:solidFill>
                          <a:srgbClr val="1E699D"/>
                        </a:solidFill>
                        <a:effectLst/>
                        <a:latin typeface="Arial"/>
                      </a:endParaRPr>
                    </a:p>
                    <a:p>
                      <a:pPr marL="742950" lvl="1" indent="-285750" algn="l" rtl="0" eaLnBrk="1" latinLnBrk="0" hangingPunct="1">
                        <a:buFont typeface="Courier New"/>
                        <a:buChar char="o"/>
                      </a:pPr>
                      <a:r>
                        <a:rPr lang="nl-BE" sz="1400" b="0" kern="1200" spc="0" baseline="0" noProof="0">
                          <a:solidFill>
                            <a:srgbClr val="1E699D"/>
                          </a:solidFill>
                          <a:effectLst/>
                          <a:latin typeface="Arial"/>
                        </a:rPr>
                        <a:t>Vijandig </a:t>
                      </a:r>
                      <a:endParaRPr lang="nl-BE" noProof="0">
                        <a:solidFill>
                          <a:srgbClr val="1E699D"/>
                        </a:solidFill>
                        <a:effectLst/>
                        <a:latin typeface="Arial"/>
                      </a:endParaRPr>
                    </a:p>
                    <a:p>
                      <a:pPr marL="742950" lvl="1" indent="-285750" algn="l" rtl="0" eaLnBrk="1" latinLnBrk="0" hangingPunct="1">
                        <a:buFont typeface="Courier New"/>
                        <a:buChar char="o"/>
                      </a:pPr>
                      <a:r>
                        <a:rPr lang="nl-BE" sz="1400" b="0" kern="1200" spc="0" baseline="0" noProof="0">
                          <a:solidFill>
                            <a:srgbClr val="1E699D"/>
                          </a:solidFill>
                          <a:effectLst/>
                          <a:latin typeface="Arial"/>
                        </a:rPr>
                        <a:t>Minder zelfrespect</a:t>
                      </a:r>
                      <a:endParaRPr lang="nl-BE" noProof="0">
                        <a:solidFill>
                          <a:srgbClr val="1E699D"/>
                        </a:solidFill>
                        <a:effectLst/>
                        <a:latin typeface="Arial"/>
                      </a:endParaRPr>
                    </a:p>
                  </a:txBody>
                  <a:tcPr marL="0" marR="0" marT="0" marB="0">
                    <a:lnL w="12700">
                      <a:solidFill>
                        <a:schemeClr val="tx1"/>
                      </a:solidFill>
                    </a:lnL>
                    <a:lnR w="12700">
                      <a:solidFill>
                        <a:schemeClr val="tx1"/>
                      </a:solidFill>
                    </a:lnR>
                    <a:lnT w="12700">
                      <a:solidFill>
                        <a:schemeClr val="tx1"/>
                      </a:solidFill>
                    </a:lnT>
                    <a:lnB w="12700">
                      <a:solidFill>
                        <a:schemeClr val="tx1"/>
                      </a:solidFill>
                    </a:lnB>
                    <a:noFill/>
                  </a:tcPr>
                </a:tc>
                <a:tc>
                  <a:txBody>
                    <a:bodyPr/>
                    <a:lstStyle/>
                    <a:p>
                      <a:pPr marL="0" indent="0" algn="l" rtl="0" eaLnBrk="1" latinLnBrk="0" hangingPunct="1">
                        <a:buNone/>
                      </a:pPr>
                      <a:endParaRPr lang="nl-BE" sz="1400" b="1" kern="1200" spc="0" baseline="0" noProof="0">
                        <a:solidFill>
                          <a:srgbClr val="1E699D"/>
                        </a:solidFill>
                        <a:effectLst/>
                        <a:latin typeface="Arial"/>
                      </a:endParaRPr>
                    </a:p>
                    <a:p>
                      <a:pPr marL="0" lvl="0" indent="0" algn="l">
                        <a:buNone/>
                      </a:pPr>
                      <a:r>
                        <a:rPr lang="nl-BE" sz="1400" b="1" kern="1200" spc="0" baseline="0" noProof="0">
                          <a:solidFill>
                            <a:srgbClr val="1E699D"/>
                          </a:solidFill>
                          <a:effectLst/>
                          <a:latin typeface="Arial"/>
                        </a:rPr>
                        <a:t>  Verandering van houding </a:t>
                      </a:r>
                      <a:r>
                        <a:rPr lang="nl-BE" sz="1400" b="1" kern="1200" spc="0" baseline="0" noProof="0" err="1">
                          <a:solidFill>
                            <a:srgbClr val="1E699D"/>
                          </a:solidFill>
                          <a:effectLst/>
                          <a:latin typeface="Arial"/>
                        </a:rPr>
                        <a:t>tov</a:t>
                      </a:r>
                      <a:r>
                        <a:rPr lang="nl-BE" sz="1400" b="1" kern="1200" spc="0" baseline="0" noProof="0">
                          <a:solidFill>
                            <a:srgbClr val="1E699D"/>
                          </a:solidFill>
                          <a:effectLst/>
                          <a:latin typeface="Arial"/>
                        </a:rPr>
                        <a:t>. anderen:</a:t>
                      </a:r>
                      <a:endParaRPr lang="nl-BE" noProof="0">
                        <a:solidFill>
                          <a:srgbClr val="1E699D"/>
                        </a:solidFill>
                        <a:effectLst/>
                        <a:latin typeface="Arial"/>
                      </a:endParaRPr>
                    </a:p>
                    <a:p>
                      <a:pPr marL="742950" lvl="1" indent="-285750" algn="l" rtl="0" eaLnBrk="1" latinLnBrk="0" hangingPunct="1">
                        <a:buFont typeface="Courier New"/>
                        <a:buChar char="o"/>
                      </a:pPr>
                      <a:r>
                        <a:rPr lang="nl-BE" sz="1400" b="0" kern="1200" spc="0" baseline="0" noProof="0">
                          <a:solidFill>
                            <a:srgbClr val="1E699D"/>
                          </a:solidFill>
                          <a:effectLst/>
                          <a:latin typeface="Arial"/>
                        </a:rPr>
                        <a:t>Isolatie</a:t>
                      </a:r>
                      <a:endParaRPr lang="nl-BE" noProof="0">
                        <a:solidFill>
                          <a:srgbClr val="1E699D"/>
                        </a:solidFill>
                        <a:effectLst/>
                        <a:latin typeface="Arial"/>
                      </a:endParaRPr>
                    </a:p>
                    <a:p>
                      <a:pPr marL="742950" lvl="1" indent="-285750" algn="l" rtl="0" eaLnBrk="1" latinLnBrk="0" hangingPunct="1">
                        <a:buFont typeface="Courier New"/>
                        <a:buChar char="o"/>
                      </a:pPr>
                      <a:r>
                        <a:rPr lang="nl-BE" sz="1400" b="0" kern="1200" spc="0" baseline="0" noProof="0">
                          <a:solidFill>
                            <a:srgbClr val="1E699D"/>
                          </a:solidFill>
                          <a:effectLst/>
                          <a:latin typeface="Arial"/>
                        </a:rPr>
                        <a:t>Cynisme</a:t>
                      </a:r>
                      <a:endParaRPr lang="nl-BE" noProof="0">
                        <a:solidFill>
                          <a:srgbClr val="1E699D"/>
                        </a:solidFill>
                        <a:effectLst/>
                        <a:latin typeface="Arial"/>
                      </a:endParaRPr>
                    </a:p>
                    <a:p>
                      <a:pPr marL="742950" lvl="1" indent="-285750" algn="l" rtl="0" eaLnBrk="1" latinLnBrk="0" hangingPunct="1">
                        <a:buFont typeface="Courier New"/>
                        <a:buChar char="o"/>
                      </a:pPr>
                      <a:r>
                        <a:rPr lang="nl-BE" sz="1400" b="0" kern="1200" spc="0" baseline="0" noProof="0">
                          <a:solidFill>
                            <a:srgbClr val="1E699D"/>
                          </a:solidFill>
                          <a:effectLst/>
                          <a:latin typeface="Arial"/>
                        </a:rPr>
                        <a:t>Agressiviteit</a:t>
                      </a:r>
                      <a:endParaRPr lang="nl-BE" noProof="0">
                        <a:solidFill>
                          <a:srgbClr val="1E699D"/>
                        </a:solidFill>
                        <a:effectLst/>
                        <a:latin typeface="Arial"/>
                      </a:endParaRPr>
                    </a:p>
                    <a:p>
                      <a:pPr marL="742950" lvl="1" indent="-285750" algn="l" rtl="0" eaLnBrk="1" latinLnBrk="0" hangingPunct="1">
                        <a:buFont typeface="Courier New"/>
                        <a:buChar char="o"/>
                      </a:pPr>
                      <a:r>
                        <a:rPr lang="nl-BE" sz="1400" b="0" kern="1200" spc="0" baseline="0" noProof="0">
                          <a:solidFill>
                            <a:srgbClr val="1E699D"/>
                          </a:solidFill>
                          <a:effectLst/>
                          <a:latin typeface="Arial"/>
                        </a:rPr>
                        <a:t>Onverschillig overkomen </a:t>
                      </a:r>
                      <a:endParaRPr lang="nl-BE" noProof="0">
                        <a:solidFill>
                          <a:srgbClr val="1E699D"/>
                        </a:solidFill>
                        <a:effectLst/>
                        <a:latin typeface="Arial"/>
                      </a:endParaRPr>
                    </a:p>
                    <a:p>
                      <a:pPr marL="742950" lvl="1" indent="-285750" algn="l" rtl="0" eaLnBrk="1" latinLnBrk="0" hangingPunct="1">
                        <a:buFont typeface="Courier New"/>
                        <a:buChar char="o"/>
                      </a:pPr>
                      <a:r>
                        <a:rPr lang="nl-BE" sz="1400" b="0" kern="1200" spc="0" baseline="0" noProof="0">
                          <a:solidFill>
                            <a:srgbClr val="1E699D"/>
                          </a:solidFill>
                          <a:effectLst/>
                          <a:latin typeface="Arial"/>
                        </a:rPr>
                        <a:t>Gejaagd</a:t>
                      </a:r>
                      <a:endParaRPr lang="nl-BE" noProof="0">
                        <a:solidFill>
                          <a:srgbClr val="1E699D"/>
                        </a:solidFill>
                        <a:effectLst/>
                        <a:latin typeface="Arial"/>
                      </a:endParaRPr>
                    </a:p>
                    <a:p>
                      <a:pPr marL="742950" lvl="1" indent="-285750" algn="l" rtl="0" eaLnBrk="1" latinLnBrk="0" hangingPunct="1">
                        <a:buFont typeface="Courier New"/>
                        <a:buChar char="o"/>
                      </a:pPr>
                      <a:r>
                        <a:rPr lang="nl-BE" sz="1400" b="0" kern="1200" spc="0" baseline="0" noProof="0">
                          <a:solidFill>
                            <a:srgbClr val="1E699D"/>
                          </a:solidFill>
                          <a:effectLst/>
                          <a:latin typeface="Arial"/>
                        </a:rPr>
                        <a:t>Opvliegend en prikkelbaar</a:t>
                      </a:r>
                    </a:p>
                    <a:p>
                      <a:pPr marL="457200" lvl="1" indent="0" algn="l">
                        <a:buNone/>
                      </a:pPr>
                      <a:endParaRPr lang="nl-BE" sz="1400" b="0" kern="1200" spc="0" baseline="0" noProof="0">
                        <a:solidFill>
                          <a:srgbClr val="1E699D"/>
                        </a:solidFill>
                        <a:effectLst/>
                        <a:latin typeface="Arial"/>
                      </a:endParaRPr>
                    </a:p>
                    <a:p>
                      <a:pPr marL="0" indent="0" algn="l" rtl="0" eaLnBrk="1" latinLnBrk="0" hangingPunct="1">
                        <a:buNone/>
                      </a:pPr>
                      <a:r>
                        <a:rPr lang="nl-BE" sz="1400" b="1" kern="1200" spc="0" baseline="0" noProof="0">
                          <a:solidFill>
                            <a:srgbClr val="1E699D"/>
                          </a:solidFill>
                          <a:effectLst/>
                          <a:latin typeface="Arial"/>
                        </a:rPr>
                        <a:t>  Middelengebruik:</a:t>
                      </a:r>
                      <a:endParaRPr lang="nl-BE" noProof="0">
                        <a:solidFill>
                          <a:srgbClr val="1E699D"/>
                        </a:solidFill>
                        <a:effectLst/>
                        <a:latin typeface="Arial"/>
                      </a:endParaRPr>
                    </a:p>
                    <a:p>
                      <a:pPr marL="742950" lvl="1" indent="-285750" algn="l" rtl="0" eaLnBrk="1" latinLnBrk="0" hangingPunct="1">
                        <a:buFont typeface="Courier New"/>
                        <a:buChar char="o"/>
                      </a:pPr>
                      <a:r>
                        <a:rPr lang="nl-BE" sz="1400" b="0" kern="1200" spc="0" baseline="0" noProof="0">
                          <a:solidFill>
                            <a:srgbClr val="1E699D"/>
                          </a:solidFill>
                          <a:effectLst/>
                          <a:latin typeface="Arial"/>
                        </a:rPr>
                        <a:t>Alcohol</a:t>
                      </a:r>
                      <a:endParaRPr lang="nl-BE" noProof="0">
                        <a:solidFill>
                          <a:srgbClr val="1E699D"/>
                        </a:solidFill>
                        <a:effectLst/>
                        <a:latin typeface="Arial"/>
                      </a:endParaRPr>
                    </a:p>
                    <a:p>
                      <a:pPr marL="742950" lvl="1" indent="-285750" algn="l" rtl="0" eaLnBrk="1" latinLnBrk="0" hangingPunct="1">
                        <a:buFont typeface="Courier New"/>
                        <a:buChar char="o"/>
                      </a:pPr>
                      <a:r>
                        <a:rPr lang="nl-BE" sz="1400" b="0" kern="1200" spc="0" baseline="0" noProof="0">
                          <a:solidFill>
                            <a:srgbClr val="1E699D"/>
                          </a:solidFill>
                          <a:effectLst/>
                          <a:latin typeface="Arial"/>
                        </a:rPr>
                        <a:t>Drugs</a:t>
                      </a:r>
                      <a:endParaRPr lang="nl-BE" noProof="0">
                        <a:solidFill>
                          <a:srgbClr val="1E699D"/>
                        </a:solidFill>
                        <a:effectLst/>
                        <a:latin typeface="Arial"/>
                      </a:endParaRPr>
                    </a:p>
                    <a:p>
                      <a:pPr marL="742950" lvl="1" indent="-285750" algn="l" rtl="0" eaLnBrk="1" latinLnBrk="0" hangingPunct="1">
                        <a:buFont typeface="Courier New"/>
                        <a:buChar char="o"/>
                      </a:pPr>
                      <a:r>
                        <a:rPr lang="nl-BE" sz="1400" b="0" kern="1200" spc="0" baseline="0" noProof="0">
                          <a:solidFill>
                            <a:srgbClr val="1E699D"/>
                          </a:solidFill>
                          <a:effectLst/>
                          <a:latin typeface="Arial"/>
                        </a:rPr>
                        <a:t>Roken</a:t>
                      </a:r>
                      <a:endParaRPr lang="nl-BE" noProof="0">
                        <a:solidFill>
                          <a:srgbClr val="1E699D"/>
                        </a:solidFill>
                        <a:effectLst/>
                        <a:latin typeface="Arial"/>
                      </a:endParaRPr>
                    </a:p>
                    <a:p>
                      <a:pPr marL="742950" lvl="1" indent="-285750" algn="l" rtl="0" eaLnBrk="1" latinLnBrk="0" hangingPunct="1">
                        <a:buFont typeface="Courier New"/>
                        <a:buChar char="o"/>
                      </a:pPr>
                      <a:r>
                        <a:rPr lang="nl-BE" sz="1400" b="0" kern="1200" spc="0" baseline="0" noProof="0">
                          <a:solidFill>
                            <a:srgbClr val="1E699D"/>
                          </a:solidFill>
                          <a:effectLst/>
                          <a:latin typeface="Arial"/>
                        </a:rPr>
                        <a:t>Medicijnen, bv. pijnstillers, benzodiazepines,… </a:t>
                      </a:r>
                    </a:p>
                    <a:p>
                      <a:pPr marL="457200" lvl="1" indent="0" algn="l">
                        <a:buNone/>
                      </a:pPr>
                      <a:endParaRPr lang="nl-BE" sz="1400" b="0" kern="1200" spc="0" baseline="0" noProof="0">
                        <a:solidFill>
                          <a:srgbClr val="1E699D"/>
                        </a:solidFill>
                        <a:effectLst/>
                        <a:latin typeface="Arial"/>
                      </a:endParaRPr>
                    </a:p>
                    <a:p>
                      <a:pPr marL="0" indent="0" algn="l" rtl="0" eaLnBrk="1" latinLnBrk="0" hangingPunct="1">
                        <a:buNone/>
                      </a:pPr>
                      <a:r>
                        <a:rPr lang="nl-BE" sz="1400" b="1" kern="1200" spc="0" baseline="0" noProof="0">
                          <a:solidFill>
                            <a:srgbClr val="1E699D"/>
                          </a:solidFill>
                          <a:effectLst/>
                          <a:latin typeface="Arial"/>
                        </a:rPr>
                        <a:t>  Afname van de kwaliteit van de werk:</a:t>
                      </a:r>
                      <a:r>
                        <a:rPr lang="nl-BE" sz="1400" b="0" kern="1200" spc="0" baseline="0" noProof="0">
                          <a:solidFill>
                            <a:srgbClr val="1E699D"/>
                          </a:solidFill>
                          <a:effectLst/>
                          <a:latin typeface="Arial"/>
                        </a:rPr>
                        <a:t> </a:t>
                      </a:r>
                      <a:endParaRPr lang="nl-BE" noProof="0">
                        <a:solidFill>
                          <a:srgbClr val="1E699D"/>
                        </a:solidFill>
                        <a:effectLst/>
                        <a:latin typeface="Arial"/>
                      </a:endParaRPr>
                    </a:p>
                    <a:p>
                      <a:pPr marL="742950" lvl="1" indent="-285750" algn="l" rtl="0" eaLnBrk="1" latinLnBrk="0" hangingPunct="1">
                        <a:buFont typeface="Courier New"/>
                        <a:buChar char="o"/>
                      </a:pPr>
                      <a:r>
                        <a:rPr lang="nl-BE" sz="1400" b="0" i="0" kern="1200" spc="0" baseline="0" noProof="0">
                          <a:solidFill>
                            <a:srgbClr val="1E699D"/>
                          </a:solidFill>
                          <a:effectLst/>
                          <a:latin typeface="Arial"/>
                        </a:rPr>
                        <a:t>Impulsief </a:t>
                      </a:r>
                      <a:endParaRPr lang="nl-BE" noProof="0">
                        <a:solidFill>
                          <a:srgbClr val="1E699D"/>
                        </a:solidFill>
                        <a:effectLst/>
                        <a:latin typeface="Arial"/>
                      </a:endParaRPr>
                    </a:p>
                    <a:p>
                      <a:pPr marL="742950" lvl="1" indent="-285750" algn="l" rtl="0" eaLnBrk="1" latinLnBrk="0" hangingPunct="1">
                        <a:buFont typeface="Courier New"/>
                        <a:buChar char="o"/>
                      </a:pPr>
                      <a:r>
                        <a:rPr lang="nl-BE" sz="1400" b="0" i="0" kern="1200" spc="0" baseline="0" noProof="0">
                          <a:solidFill>
                            <a:srgbClr val="1E699D"/>
                          </a:solidFill>
                          <a:effectLst/>
                          <a:latin typeface="Arial"/>
                        </a:rPr>
                        <a:t>Fouten maken </a:t>
                      </a:r>
                      <a:endParaRPr lang="nl-BE" noProof="0">
                        <a:solidFill>
                          <a:srgbClr val="1E699D"/>
                        </a:solidFill>
                        <a:effectLst/>
                        <a:latin typeface="Arial"/>
                      </a:endParaRPr>
                    </a:p>
                    <a:p>
                      <a:pPr marL="742950" lvl="1" indent="-285750" algn="l" rtl="0" eaLnBrk="1" latinLnBrk="0" hangingPunct="1">
                        <a:buFont typeface="Courier New"/>
                        <a:buChar char="o"/>
                      </a:pPr>
                      <a:r>
                        <a:rPr lang="nl-BE" sz="1400" b="0" i="0" kern="1200" spc="0" baseline="0" noProof="0">
                          <a:solidFill>
                            <a:srgbClr val="1E699D"/>
                          </a:solidFill>
                          <a:effectLst/>
                          <a:latin typeface="Arial"/>
                        </a:rPr>
                        <a:t>Klagen </a:t>
                      </a:r>
                      <a:endParaRPr lang="nl-BE" noProof="0">
                        <a:solidFill>
                          <a:srgbClr val="1E699D"/>
                        </a:solidFill>
                        <a:effectLst/>
                        <a:latin typeface="Arial"/>
                      </a:endParaRPr>
                    </a:p>
                  </a:txBody>
                  <a:tcPr marL="0" marR="0" marT="0" marB="0">
                    <a:lnL w="12700">
                      <a:solidFill>
                        <a:schemeClr val="tx1"/>
                      </a:solidFill>
                    </a:lnL>
                    <a:lnR w="12700">
                      <a:solidFill>
                        <a:schemeClr val="tx1"/>
                      </a:solidFill>
                    </a:lnR>
                    <a:lnT w="12700">
                      <a:solidFill>
                        <a:schemeClr val="tx1"/>
                      </a:solidFill>
                    </a:lnT>
                    <a:lnB w="12700">
                      <a:solidFill>
                        <a:schemeClr val="tx1"/>
                      </a:solidFill>
                    </a:lnB>
                    <a:noFill/>
                  </a:tcPr>
                </a:tc>
                <a:extLst>
                  <a:ext uri="{0D108BD9-81ED-4DB2-BD59-A6C34878D82A}">
                    <a16:rowId xmlns:a16="http://schemas.microsoft.com/office/drawing/2014/main" val="2215461846"/>
                  </a:ext>
                </a:extLst>
              </a:tr>
            </a:tbl>
          </a:graphicData>
        </a:graphic>
      </p:graphicFrame>
    </p:spTree>
    <p:extLst>
      <p:ext uri="{BB962C8B-B14F-4D97-AF65-F5344CB8AC3E}">
        <p14:creationId xmlns:p14="http://schemas.microsoft.com/office/powerpoint/2010/main" val="267687797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7C00C7-2A7E-24CB-AF47-D644B65D3AC4}"/>
            </a:ext>
          </a:extLst>
        </p:cNvPr>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D60CBF62-AB2A-F4AD-4238-64473F2BCE0D}"/>
              </a:ext>
            </a:extLst>
          </p:cNvPr>
          <p:cNvSpPr>
            <a:spLocks noGrp="1"/>
          </p:cNvSpPr>
          <p:nvPr>
            <p:ph idx="1"/>
          </p:nvPr>
        </p:nvSpPr>
        <p:spPr>
          <a:xfrm>
            <a:off x="495300" y="1550565"/>
            <a:ext cx="3509008" cy="4351338"/>
          </a:xfrm>
        </p:spPr>
        <p:txBody>
          <a:bodyPr>
            <a:normAutofit fontScale="92500"/>
          </a:bodyPr>
          <a:lstStyle/>
          <a:p>
            <a:r>
              <a:rPr lang="nl-BE" sz="2200" noProof="0">
                <a:solidFill>
                  <a:schemeClr val="accent1"/>
                </a:solidFill>
                <a:latin typeface="Calibri"/>
                <a:ea typeface="Calibri"/>
                <a:cs typeface="Calibri"/>
              </a:rPr>
              <a:t>Het tolerantievenster is een psychologisch concept ontwikkeld door Dr. Dan Siegel.</a:t>
            </a:r>
          </a:p>
          <a:p>
            <a:r>
              <a:rPr lang="nl-BE" sz="2200" noProof="0">
                <a:solidFill>
                  <a:schemeClr val="accent1"/>
                </a:solidFill>
                <a:latin typeface="Calibri"/>
                <a:ea typeface="Calibri"/>
                <a:cs typeface="Calibri"/>
              </a:rPr>
              <a:t>Het verwijst naar de </a:t>
            </a:r>
            <a:r>
              <a:rPr lang="nl-BE" sz="2200" b="1" noProof="0">
                <a:solidFill>
                  <a:schemeClr val="accent1"/>
                </a:solidFill>
                <a:latin typeface="Calibri"/>
                <a:ea typeface="Calibri"/>
                <a:cs typeface="Calibri"/>
              </a:rPr>
              <a:t>optimale staat </a:t>
            </a:r>
            <a:r>
              <a:rPr lang="nl-BE" sz="2200" noProof="0">
                <a:solidFill>
                  <a:schemeClr val="accent1"/>
                </a:solidFill>
                <a:latin typeface="Calibri"/>
                <a:ea typeface="Calibri"/>
                <a:cs typeface="Calibri"/>
              </a:rPr>
              <a:t>waarin iemand </a:t>
            </a:r>
            <a:r>
              <a:rPr lang="nl-BE" sz="2200" u="sng" noProof="0">
                <a:solidFill>
                  <a:schemeClr val="accent1"/>
                </a:solidFill>
                <a:latin typeface="Calibri"/>
                <a:ea typeface="Calibri"/>
                <a:cs typeface="Calibri"/>
              </a:rPr>
              <a:t>evenwichtig</a:t>
            </a:r>
            <a:r>
              <a:rPr lang="nl-BE" sz="2200" noProof="0">
                <a:solidFill>
                  <a:schemeClr val="accent1"/>
                </a:solidFill>
                <a:latin typeface="Calibri"/>
                <a:ea typeface="Calibri"/>
                <a:cs typeface="Calibri"/>
              </a:rPr>
              <a:t> en </a:t>
            </a:r>
            <a:r>
              <a:rPr lang="nl-BE" sz="2200" u="sng" noProof="0">
                <a:solidFill>
                  <a:schemeClr val="accent1"/>
                </a:solidFill>
                <a:latin typeface="Calibri"/>
                <a:ea typeface="Calibri"/>
                <a:cs typeface="Calibri"/>
              </a:rPr>
              <a:t>adaptief</a:t>
            </a:r>
            <a:r>
              <a:rPr lang="nl-BE" sz="2200" noProof="0">
                <a:solidFill>
                  <a:schemeClr val="accent1"/>
                </a:solidFill>
                <a:latin typeface="Calibri"/>
                <a:ea typeface="Calibri"/>
                <a:cs typeface="Calibri"/>
              </a:rPr>
              <a:t> kan reageren op stimuli, zonder overweldigd te worden door stress of emoties.</a:t>
            </a:r>
          </a:p>
          <a:p>
            <a:endParaRPr lang="nl-BE" sz="2200" noProof="0">
              <a:solidFill>
                <a:schemeClr val="accent1"/>
              </a:solidFill>
              <a:latin typeface="Calibri"/>
              <a:ea typeface="Calibri"/>
              <a:cs typeface="Calibri"/>
            </a:endParaRPr>
          </a:p>
          <a:p>
            <a:pPr lvl="0"/>
            <a:r>
              <a:rPr lang="nl-BE" sz="2100" noProof="0">
                <a:solidFill>
                  <a:schemeClr val="accent1"/>
                </a:solidFill>
                <a:latin typeface="Calibri"/>
                <a:ea typeface="Calibri"/>
                <a:cs typeface="Calibri"/>
              </a:rPr>
              <a:t>Ondersteunend filmpje: </a:t>
            </a:r>
          </a:p>
          <a:p>
            <a:pPr lvl="1">
              <a:buFont typeface="Wingdings" panose="05000000000000000000" pitchFamily="2" charset="2"/>
              <a:buChar char="Ø"/>
            </a:pPr>
            <a:r>
              <a:rPr lang="nl-BE" sz="2100" noProof="0">
                <a:solidFill>
                  <a:schemeClr val="accent1"/>
                </a:solidFill>
                <a:latin typeface="Calibri"/>
                <a:ea typeface="Calibri"/>
                <a:cs typeface="Calibri"/>
                <a:hlinkClick r:id="rId3">
                  <a:extLst>
                    <a:ext uri="{A12FA001-AC4F-418D-AE19-62706E023703}">
                      <ahyp:hlinkClr xmlns:ahyp="http://schemas.microsoft.com/office/drawing/2018/hyperlinkcolor" val="tx"/>
                    </a:ext>
                  </a:extLst>
                </a:hlinkClick>
              </a:rPr>
              <a:t>https://www.youtube.com/watch?v=K1ovJu2GNVo</a:t>
            </a:r>
            <a:r>
              <a:rPr lang="nl-BE" sz="2100" noProof="0">
                <a:solidFill>
                  <a:schemeClr val="accent1"/>
                </a:solidFill>
                <a:latin typeface="Calibri"/>
                <a:ea typeface="Calibri"/>
                <a:cs typeface="Calibri"/>
              </a:rPr>
              <a:t> </a:t>
            </a:r>
          </a:p>
          <a:p>
            <a:endParaRPr lang="nl-BE" sz="2000" noProof="0"/>
          </a:p>
        </p:txBody>
      </p:sp>
      <p:sp>
        <p:nvSpPr>
          <p:cNvPr id="2" name="Titre 1">
            <a:extLst>
              <a:ext uri="{FF2B5EF4-FFF2-40B4-BE49-F238E27FC236}">
                <a16:creationId xmlns:a16="http://schemas.microsoft.com/office/drawing/2014/main" id="{E23D21F4-68BF-4ABE-C8BD-BA872BD988BD}"/>
              </a:ext>
            </a:extLst>
          </p:cNvPr>
          <p:cNvSpPr>
            <a:spLocks noGrp="1"/>
          </p:cNvSpPr>
          <p:nvPr>
            <p:ph type="title"/>
          </p:nvPr>
        </p:nvSpPr>
        <p:spPr/>
        <p:txBody>
          <a:bodyPr anchor="t">
            <a:normAutofit/>
          </a:bodyPr>
          <a:lstStyle/>
          <a:p>
            <a:r>
              <a:rPr lang="nl-BE" sz="4600" b="1" u="sng" noProof="0">
                <a:solidFill>
                  <a:srgbClr val="FFFFFF"/>
                </a:solidFill>
              </a:rPr>
              <a:t>Het tolerantievenster: Dr. Dan Siegel</a:t>
            </a:r>
          </a:p>
        </p:txBody>
      </p:sp>
      <p:sp>
        <p:nvSpPr>
          <p:cNvPr id="5" name="Espace réservé du numéro de diapositive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7C6CCC6-2BE5-4E42-96A4-D1E8E81A3D8E}" type="slidenum">
              <a:rPr kumimoji="0" lang="nl-BE" sz="1200" b="0" i="0" u="none" strike="noStrike" kern="1200" cap="none" spc="0" normalizeH="0" baseline="0" noProof="0" smtClean="0">
                <a:ln>
                  <a:noFill/>
                </a:ln>
                <a:solidFill>
                  <a:prstClr val="black">
                    <a:tint val="82000"/>
                  </a:prstClr>
                </a:solidFill>
                <a:effectLst/>
                <a:uLnTx/>
                <a:uFillTx/>
                <a:latin typeface="Aptos" panose="020B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nl-BE" sz="1200" b="0" i="0" u="none" strike="noStrike" kern="1200" cap="none" spc="0" normalizeH="0" baseline="0" noProof="0">
              <a:ln>
                <a:noFill/>
              </a:ln>
              <a:solidFill>
                <a:prstClr val="black">
                  <a:tint val="82000"/>
                </a:prstClr>
              </a:solidFill>
              <a:effectLst/>
              <a:uLnTx/>
              <a:uFillTx/>
              <a:latin typeface="Aptos" panose="020B0004020202020204"/>
              <a:ea typeface="+mn-ea"/>
              <a:cs typeface="+mn-cs"/>
            </a:endParaRPr>
          </a:p>
        </p:txBody>
      </p:sp>
      <p:sp>
        <p:nvSpPr>
          <p:cNvPr id="7" name="Titre 10"/>
          <p:cNvSpPr txBox="1">
            <a:spLocks/>
          </p:cNvSpPr>
          <p:nvPr/>
        </p:nvSpPr>
        <p:spPr>
          <a:xfrm>
            <a:off x="586503" y="365127"/>
            <a:ext cx="9570884" cy="61468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accent1"/>
                </a:solidFill>
                <a:latin typeface="Calibri" panose="020F0502020204030204" pitchFamily="34" charset="0"/>
                <a:ea typeface="+mj-ea"/>
                <a:cs typeface="Calibri" panose="020F0502020204030204" pitchFamily="34"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nl-BE" sz="2800" b="0" i="0" u="none" strike="noStrike" kern="1200" cap="none" spc="0" normalizeH="0" baseline="0" noProof="0">
                <a:ln>
                  <a:noFill/>
                </a:ln>
                <a:solidFill>
                  <a:srgbClr val="1E699D"/>
                </a:solidFill>
                <a:effectLst/>
                <a:uLnTx/>
                <a:uFillTx/>
                <a:latin typeface="Futura Medium"/>
                <a:ea typeface="+mj-ea"/>
                <a:cs typeface="Calibri"/>
              </a:rPr>
              <a:t>2.1.g. Het tolerantievenster</a:t>
            </a:r>
          </a:p>
        </p:txBody>
      </p:sp>
      <p:pic>
        <p:nvPicPr>
          <p:cNvPr id="1026" name="Picture 2">
            <a:extLst>
              <a:ext uri="{FF2B5EF4-FFF2-40B4-BE49-F238E27FC236}">
                <a16:creationId xmlns:a16="http://schemas.microsoft.com/office/drawing/2014/main" id="{98AC1731-1C50-CADF-FAD6-7AE4AF345EA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66874" y="1013671"/>
            <a:ext cx="5425126" cy="5425126"/>
          </a:xfrm>
          <a:prstGeom prst="rect">
            <a:avLst/>
          </a:prstGeom>
          <a:noFill/>
          <a:extLst>
            <a:ext uri="{909E8E84-426E-40DD-AFC4-6F175D3DCCD1}">
              <a14:hiddenFill xmlns:a14="http://schemas.microsoft.com/office/drawing/2010/main">
                <a:solidFill>
                  <a:srgbClr val="FFFFFF"/>
                </a:solidFill>
              </a14:hiddenFill>
            </a:ext>
          </a:extLst>
        </p:spPr>
      </p:pic>
      <p:sp>
        <p:nvSpPr>
          <p:cNvPr id="4" name="Tekstvak 3">
            <a:extLst>
              <a:ext uri="{FF2B5EF4-FFF2-40B4-BE49-F238E27FC236}">
                <a16:creationId xmlns:a16="http://schemas.microsoft.com/office/drawing/2014/main" id="{E047FE46-6E1C-7087-1D9F-70837EA64486}"/>
              </a:ext>
            </a:extLst>
          </p:cNvPr>
          <p:cNvSpPr txBox="1"/>
          <p:nvPr/>
        </p:nvSpPr>
        <p:spPr>
          <a:xfrm>
            <a:off x="7083554" y="644339"/>
            <a:ext cx="426720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BE" sz="1800" b="1" i="0" u="none" strike="noStrike" kern="1200" cap="none" spc="0" normalizeH="0" baseline="0" noProof="0">
                <a:ln>
                  <a:noFill/>
                </a:ln>
                <a:solidFill>
                  <a:prstClr val="black"/>
                </a:solidFill>
                <a:effectLst/>
                <a:uLnTx/>
                <a:uFillTx/>
                <a:latin typeface="Aptos" panose="020B0004020202020204"/>
                <a:ea typeface="+mn-ea"/>
                <a:cs typeface="+mn-cs"/>
              </a:rPr>
              <a:t>Tolerantievenster</a:t>
            </a:r>
          </a:p>
        </p:txBody>
      </p:sp>
      <p:sp>
        <p:nvSpPr>
          <p:cNvPr id="6" name="Tekstvak 5">
            <a:extLst>
              <a:ext uri="{FF2B5EF4-FFF2-40B4-BE49-F238E27FC236}">
                <a16:creationId xmlns:a16="http://schemas.microsoft.com/office/drawing/2014/main" id="{E2C12BA6-42FC-6A8E-A5A7-AC7D298C01CC}"/>
              </a:ext>
            </a:extLst>
          </p:cNvPr>
          <p:cNvSpPr txBox="1"/>
          <p:nvPr/>
        </p:nvSpPr>
        <p:spPr>
          <a:xfrm>
            <a:off x="4347209" y="1176960"/>
            <a:ext cx="2465376" cy="160043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BE" sz="1400" b="1" i="0" u="none" strike="noStrike" kern="1200" cap="none" spc="0" normalizeH="0" baseline="0" noProof="0">
                <a:ln>
                  <a:noFill/>
                </a:ln>
                <a:solidFill>
                  <a:prstClr val="black"/>
                </a:solidFill>
                <a:effectLst/>
                <a:uLnTx/>
                <a:uFillTx/>
                <a:latin typeface="Aptos" panose="020B0004020202020204"/>
                <a:ea typeface="+mn-ea"/>
                <a:cs typeface="+mn-cs"/>
              </a:rPr>
              <a:t>Oncomfortabele zone</a:t>
            </a:r>
            <a:endParaRPr kumimoji="0" lang="nl-BE" sz="1400" b="0" i="0" u="none" strike="noStrike" kern="1200" cap="none" spc="0" normalizeH="0" baseline="0" noProof="0">
              <a:ln>
                <a:noFill/>
              </a:ln>
              <a:solidFill>
                <a:prstClr val="black"/>
              </a:solidFill>
              <a:effectLst/>
              <a:uLnTx/>
              <a:uFillTx/>
              <a:latin typeface="Aptos" panose="020B000402020202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Tx/>
              <a:buChar char="-"/>
              <a:tabLst/>
              <a:defRPr/>
            </a:pPr>
            <a:r>
              <a:rPr kumimoji="0" lang="nl-BE" sz="1400" b="0" i="0" u="none" strike="noStrike" kern="1200" cap="none" spc="0" normalizeH="0" baseline="0" noProof="0">
                <a:ln>
                  <a:noFill/>
                </a:ln>
                <a:solidFill>
                  <a:prstClr val="black"/>
                </a:solidFill>
                <a:effectLst/>
                <a:uLnTx/>
                <a:uFillTx/>
                <a:latin typeface="Aptos" panose="020B0004020202020204"/>
                <a:ea typeface="+mn-ea"/>
                <a:cs typeface="+mn-cs"/>
              </a:rPr>
              <a:t>Hyperactiviteit</a:t>
            </a:r>
          </a:p>
          <a:p>
            <a:pPr marL="285750" marR="0" lvl="0" indent="-285750" algn="l" defTabSz="914400" rtl="0" eaLnBrk="1" fontAlgn="auto" latinLnBrk="0" hangingPunct="1">
              <a:lnSpc>
                <a:spcPct val="100000"/>
              </a:lnSpc>
              <a:spcBef>
                <a:spcPts val="0"/>
              </a:spcBef>
              <a:spcAft>
                <a:spcPts val="0"/>
              </a:spcAft>
              <a:buClrTx/>
              <a:buSzTx/>
              <a:buFontTx/>
              <a:buChar char="-"/>
              <a:tabLst/>
              <a:defRPr/>
            </a:pPr>
            <a:r>
              <a:rPr kumimoji="0" lang="nl-BE" sz="1400" b="0" i="0" u="none" strike="noStrike" kern="1200" cap="none" spc="0" normalizeH="0" baseline="0" noProof="0">
                <a:ln>
                  <a:noFill/>
                </a:ln>
                <a:solidFill>
                  <a:prstClr val="black"/>
                </a:solidFill>
                <a:effectLst/>
                <a:uLnTx/>
                <a:uFillTx/>
                <a:latin typeface="Aptos" panose="020B0004020202020204"/>
                <a:ea typeface="+mn-ea"/>
                <a:cs typeface="+mn-cs"/>
              </a:rPr>
              <a:t>Emotionele uitbarsting</a:t>
            </a:r>
          </a:p>
          <a:p>
            <a:pPr marL="285750" marR="0" lvl="0" indent="-285750" algn="l" defTabSz="914400" rtl="0" eaLnBrk="1" fontAlgn="auto" latinLnBrk="0" hangingPunct="1">
              <a:lnSpc>
                <a:spcPct val="100000"/>
              </a:lnSpc>
              <a:spcBef>
                <a:spcPts val="0"/>
              </a:spcBef>
              <a:spcAft>
                <a:spcPts val="0"/>
              </a:spcAft>
              <a:buClrTx/>
              <a:buSzTx/>
              <a:buFontTx/>
              <a:buChar char="-"/>
              <a:tabLst/>
              <a:defRPr/>
            </a:pPr>
            <a:r>
              <a:rPr kumimoji="0" lang="nl-BE" sz="1400" b="0" i="0" u="none" strike="noStrike" kern="1200" cap="none" spc="0" normalizeH="0" baseline="0" noProof="0">
                <a:ln>
                  <a:noFill/>
                </a:ln>
                <a:solidFill>
                  <a:prstClr val="black"/>
                </a:solidFill>
                <a:effectLst/>
                <a:uLnTx/>
                <a:uFillTx/>
                <a:latin typeface="Aptos" panose="020B0004020202020204"/>
                <a:ea typeface="+mn-ea"/>
                <a:cs typeface="+mn-cs"/>
              </a:rPr>
              <a:t>Angst/paniek</a:t>
            </a:r>
          </a:p>
          <a:p>
            <a:pPr marL="285750" marR="0" lvl="0" indent="-285750" algn="l" defTabSz="914400" rtl="0" eaLnBrk="1" fontAlgn="auto" latinLnBrk="0" hangingPunct="1">
              <a:lnSpc>
                <a:spcPct val="100000"/>
              </a:lnSpc>
              <a:spcBef>
                <a:spcPts val="0"/>
              </a:spcBef>
              <a:spcAft>
                <a:spcPts val="0"/>
              </a:spcAft>
              <a:buClrTx/>
              <a:buSzTx/>
              <a:buFontTx/>
              <a:buChar char="-"/>
              <a:tabLst/>
              <a:defRPr/>
            </a:pPr>
            <a:r>
              <a:rPr kumimoji="0" lang="nl-BE" sz="1400" b="0" i="0" u="none" strike="noStrike" kern="1200" cap="none" spc="0" normalizeH="0" baseline="0" noProof="0">
                <a:ln>
                  <a:noFill/>
                </a:ln>
                <a:solidFill>
                  <a:prstClr val="black"/>
                </a:solidFill>
                <a:effectLst/>
                <a:uLnTx/>
                <a:uFillTx/>
                <a:latin typeface="Aptos" panose="020B0004020202020204"/>
                <a:ea typeface="+mn-ea"/>
                <a:cs typeface="+mn-cs"/>
              </a:rPr>
              <a:t>Irritatie/boosheid</a:t>
            </a:r>
          </a:p>
          <a:p>
            <a:pPr marL="285750" marR="0" lvl="0" indent="-285750" algn="l" defTabSz="914400" rtl="0" eaLnBrk="1" fontAlgn="auto" latinLnBrk="0" hangingPunct="1">
              <a:lnSpc>
                <a:spcPct val="100000"/>
              </a:lnSpc>
              <a:spcBef>
                <a:spcPts val="0"/>
              </a:spcBef>
              <a:spcAft>
                <a:spcPts val="0"/>
              </a:spcAft>
              <a:buClrTx/>
              <a:buSzTx/>
              <a:buFontTx/>
              <a:buChar char="-"/>
              <a:tabLst/>
              <a:defRPr/>
            </a:pPr>
            <a:r>
              <a:rPr kumimoji="0" lang="nl-BE" sz="1400" b="0" i="0" u="none" strike="noStrike" kern="1200" cap="none" spc="0" normalizeH="0" baseline="0" noProof="0">
                <a:ln>
                  <a:noFill/>
                </a:ln>
                <a:solidFill>
                  <a:prstClr val="black"/>
                </a:solidFill>
                <a:effectLst/>
                <a:uLnTx/>
                <a:uFillTx/>
                <a:latin typeface="Aptos" panose="020B0004020202020204"/>
                <a:ea typeface="+mn-ea"/>
                <a:cs typeface="+mn-cs"/>
              </a:rPr>
              <a:t>Hypervigilantie</a:t>
            </a:r>
          </a:p>
          <a:p>
            <a:pPr marL="285750" marR="0" lvl="0" indent="-285750" algn="l" defTabSz="914400" rtl="0" eaLnBrk="1" fontAlgn="auto" latinLnBrk="0" hangingPunct="1">
              <a:lnSpc>
                <a:spcPct val="100000"/>
              </a:lnSpc>
              <a:spcBef>
                <a:spcPts val="0"/>
              </a:spcBef>
              <a:spcAft>
                <a:spcPts val="0"/>
              </a:spcAft>
              <a:buClrTx/>
              <a:buSzTx/>
              <a:buFontTx/>
              <a:buChar char="-"/>
              <a:tabLst/>
              <a:defRPr/>
            </a:pPr>
            <a:r>
              <a:rPr kumimoji="0" lang="nl-BE" sz="1400" b="0" i="0" u="none" strike="noStrike" kern="1200" cap="none" spc="0" normalizeH="0" baseline="0" noProof="0">
                <a:ln>
                  <a:noFill/>
                </a:ln>
                <a:solidFill>
                  <a:prstClr val="black"/>
                </a:solidFill>
                <a:effectLst/>
                <a:uLnTx/>
                <a:uFillTx/>
                <a:latin typeface="Aptos" panose="020B0004020202020204"/>
                <a:ea typeface="+mn-ea"/>
                <a:cs typeface="+mn-cs"/>
              </a:rPr>
              <a:t>Cognitieve rigiditeit</a:t>
            </a:r>
          </a:p>
        </p:txBody>
      </p:sp>
      <p:sp>
        <p:nvSpPr>
          <p:cNvPr id="8" name="Tekstvak 7">
            <a:extLst>
              <a:ext uri="{FF2B5EF4-FFF2-40B4-BE49-F238E27FC236}">
                <a16:creationId xmlns:a16="http://schemas.microsoft.com/office/drawing/2014/main" id="{114BFA28-5840-9382-B6D9-821CF0C7668E}"/>
              </a:ext>
            </a:extLst>
          </p:cNvPr>
          <p:cNvSpPr txBox="1"/>
          <p:nvPr/>
        </p:nvSpPr>
        <p:spPr>
          <a:xfrm>
            <a:off x="4347208" y="2974547"/>
            <a:ext cx="2338072" cy="1815882"/>
          </a:xfrm>
          <a:prstGeom prst="rect">
            <a:avLst/>
          </a:prstGeom>
          <a:noFill/>
          <a:ln w="28575">
            <a:solidFill>
              <a:schemeClr val="tx1"/>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BE" sz="1400" b="1" i="0" u="none" strike="noStrike" kern="1200" cap="none" spc="0" normalizeH="0" baseline="0" noProof="0">
                <a:ln>
                  <a:noFill/>
                </a:ln>
                <a:solidFill>
                  <a:prstClr val="black"/>
                </a:solidFill>
                <a:effectLst/>
                <a:uLnTx/>
                <a:uFillTx/>
                <a:latin typeface="Aptos" panose="020B0004020202020204"/>
                <a:ea typeface="+mn-ea"/>
                <a:cs typeface="+mn-cs"/>
              </a:rPr>
              <a:t>Comfortabele zone</a:t>
            </a:r>
            <a:endParaRPr kumimoji="0" lang="nl-BE" sz="1400" b="0" i="0" u="none" strike="noStrike" kern="1200" cap="none" spc="0" normalizeH="0" baseline="0" noProof="0">
              <a:ln>
                <a:noFill/>
              </a:ln>
              <a:solidFill>
                <a:prstClr val="black"/>
              </a:solidFill>
              <a:effectLst/>
              <a:uLnTx/>
              <a:uFillTx/>
              <a:latin typeface="Aptos" panose="020B000402020202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Tx/>
              <a:buChar char="-"/>
              <a:tabLst/>
              <a:defRPr/>
            </a:pPr>
            <a:r>
              <a:rPr kumimoji="0" lang="nl-BE" sz="1400" b="0" i="0" u="none" strike="noStrike" kern="1200" cap="none" spc="0" normalizeH="0" baseline="0" noProof="0">
                <a:ln>
                  <a:noFill/>
                </a:ln>
                <a:solidFill>
                  <a:prstClr val="black"/>
                </a:solidFill>
                <a:effectLst/>
                <a:uLnTx/>
                <a:uFillTx/>
                <a:latin typeface="Aptos" panose="020B0004020202020204"/>
                <a:ea typeface="+mn-ea"/>
                <a:cs typeface="+mn-cs"/>
              </a:rPr>
              <a:t>Emotieregulatie </a:t>
            </a:r>
          </a:p>
          <a:p>
            <a:pPr marL="285750" marR="0" lvl="0" indent="-285750" algn="l" defTabSz="914400" rtl="0" eaLnBrk="1" fontAlgn="auto" latinLnBrk="0" hangingPunct="1">
              <a:lnSpc>
                <a:spcPct val="100000"/>
              </a:lnSpc>
              <a:spcBef>
                <a:spcPts val="0"/>
              </a:spcBef>
              <a:spcAft>
                <a:spcPts val="0"/>
              </a:spcAft>
              <a:buClrTx/>
              <a:buSzTx/>
              <a:buFontTx/>
              <a:buChar char="-"/>
              <a:tabLst/>
              <a:defRPr/>
            </a:pPr>
            <a:r>
              <a:rPr kumimoji="0" lang="nl-BE" sz="1400" b="0" i="0" u="none" strike="noStrike" kern="1200" cap="none" spc="0" normalizeH="0" baseline="0" noProof="0">
                <a:ln>
                  <a:noFill/>
                </a:ln>
                <a:solidFill>
                  <a:prstClr val="black"/>
                </a:solidFill>
                <a:effectLst/>
                <a:uLnTx/>
                <a:uFillTx/>
                <a:latin typeface="Aptos" panose="020B0004020202020204"/>
                <a:ea typeface="+mn-ea"/>
                <a:cs typeface="+mn-cs"/>
              </a:rPr>
              <a:t>Zelfcontrole</a:t>
            </a:r>
          </a:p>
          <a:p>
            <a:pPr marL="285750" marR="0" lvl="0" indent="-285750" algn="l" defTabSz="914400" rtl="0" eaLnBrk="1" fontAlgn="auto" latinLnBrk="0" hangingPunct="1">
              <a:lnSpc>
                <a:spcPct val="100000"/>
              </a:lnSpc>
              <a:spcBef>
                <a:spcPts val="0"/>
              </a:spcBef>
              <a:spcAft>
                <a:spcPts val="0"/>
              </a:spcAft>
              <a:buClrTx/>
              <a:buSzTx/>
              <a:buFontTx/>
              <a:buChar char="-"/>
              <a:tabLst/>
              <a:defRPr/>
            </a:pPr>
            <a:r>
              <a:rPr kumimoji="0" lang="nl-BE" sz="1400" b="0" i="0" u="none" strike="noStrike" kern="1200" cap="none" spc="0" normalizeH="0" baseline="0" noProof="0">
                <a:ln>
                  <a:noFill/>
                </a:ln>
                <a:solidFill>
                  <a:prstClr val="black"/>
                </a:solidFill>
                <a:effectLst/>
                <a:uLnTx/>
                <a:uFillTx/>
                <a:latin typeface="Aptos" panose="020B0004020202020204"/>
                <a:ea typeface="+mn-ea"/>
                <a:cs typeface="+mn-cs"/>
              </a:rPr>
              <a:t>Openheid tot bijleren</a:t>
            </a:r>
          </a:p>
          <a:p>
            <a:pPr marL="285750" marR="0" lvl="0" indent="-285750" algn="l" defTabSz="914400" rtl="0" eaLnBrk="1" fontAlgn="auto" latinLnBrk="0" hangingPunct="1">
              <a:lnSpc>
                <a:spcPct val="100000"/>
              </a:lnSpc>
              <a:spcBef>
                <a:spcPts val="0"/>
              </a:spcBef>
              <a:spcAft>
                <a:spcPts val="0"/>
              </a:spcAft>
              <a:buClrTx/>
              <a:buSzTx/>
              <a:buFontTx/>
              <a:buChar char="-"/>
              <a:tabLst/>
              <a:defRPr/>
            </a:pPr>
            <a:r>
              <a:rPr kumimoji="0" lang="nl-BE" sz="1400" b="0" i="0" u="none" strike="noStrike" kern="1200" cap="none" spc="0" normalizeH="0" baseline="0" noProof="0">
                <a:ln>
                  <a:noFill/>
                </a:ln>
                <a:solidFill>
                  <a:prstClr val="black"/>
                </a:solidFill>
                <a:effectLst/>
                <a:uLnTx/>
                <a:uFillTx/>
                <a:latin typeface="Aptos" panose="020B0004020202020204"/>
                <a:ea typeface="+mn-ea"/>
                <a:cs typeface="+mn-cs"/>
              </a:rPr>
              <a:t>Flexibiliteit</a:t>
            </a:r>
          </a:p>
          <a:p>
            <a:pPr marL="285750" marR="0" lvl="0" indent="-285750" algn="l" defTabSz="914400" rtl="0" eaLnBrk="1" fontAlgn="auto" latinLnBrk="0" hangingPunct="1">
              <a:lnSpc>
                <a:spcPct val="100000"/>
              </a:lnSpc>
              <a:spcBef>
                <a:spcPts val="0"/>
              </a:spcBef>
              <a:spcAft>
                <a:spcPts val="0"/>
              </a:spcAft>
              <a:buClrTx/>
              <a:buSzTx/>
              <a:buFontTx/>
              <a:buChar char="-"/>
              <a:tabLst/>
              <a:defRPr/>
            </a:pPr>
            <a:r>
              <a:rPr kumimoji="0" lang="nl-BE" sz="1400" b="0" i="0" u="none" strike="noStrike" kern="1200" cap="none" spc="0" normalizeH="0" baseline="0" noProof="0">
                <a:ln>
                  <a:noFill/>
                </a:ln>
                <a:solidFill>
                  <a:prstClr val="black"/>
                </a:solidFill>
                <a:effectLst/>
                <a:uLnTx/>
                <a:uFillTx/>
                <a:latin typeface="Aptos" panose="020B0004020202020204"/>
                <a:ea typeface="+mn-ea"/>
                <a:cs typeface="+mn-cs"/>
              </a:rPr>
              <a:t>Analysecapaciteit</a:t>
            </a:r>
          </a:p>
          <a:p>
            <a:pPr marL="285750" marR="0" lvl="0" indent="-285750" algn="l" defTabSz="914400" rtl="0" eaLnBrk="1" fontAlgn="auto" latinLnBrk="0" hangingPunct="1">
              <a:lnSpc>
                <a:spcPct val="100000"/>
              </a:lnSpc>
              <a:spcBef>
                <a:spcPts val="0"/>
              </a:spcBef>
              <a:spcAft>
                <a:spcPts val="0"/>
              </a:spcAft>
              <a:buClrTx/>
              <a:buSzTx/>
              <a:buFontTx/>
              <a:buChar char="-"/>
              <a:tabLst/>
              <a:defRPr/>
            </a:pPr>
            <a:r>
              <a:rPr kumimoji="0" lang="nl-BE" sz="1400" b="0" i="0" u="none" strike="noStrike" kern="1200" cap="none" spc="0" normalizeH="0" baseline="0" noProof="0">
                <a:ln>
                  <a:noFill/>
                </a:ln>
                <a:solidFill>
                  <a:prstClr val="black"/>
                </a:solidFill>
                <a:effectLst/>
                <a:uLnTx/>
                <a:uFillTx/>
                <a:latin typeface="Aptos" panose="020B0004020202020204"/>
                <a:ea typeface="+mn-ea"/>
                <a:cs typeface="+mn-cs"/>
              </a:rPr>
              <a:t>Communicatievaardig-heid</a:t>
            </a:r>
          </a:p>
        </p:txBody>
      </p:sp>
      <p:sp>
        <p:nvSpPr>
          <p:cNvPr id="9" name="Tekstvak 8">
            <a:extLst>
              <a:ext uri="{FF2B5EF4-FFF2-40B4-BE49-F238E27FC236}">
                <a16:creationId xmlns:a16="http://schemas.microsoft.com/office/drawing/2014/main" id="{B862488F-AA2D-60FC-E1DE-3E74B9236082}"/>
              </a:ext>
            </a:extLst>
          </p:cNvPr>
          <p:cNvSpPr txBox="1"/>
          <p:nvPr/>
        </p:nvSpPr>
        <p:spPr>
          <a:xfrm>
            <a:off x="4347209" y="4809808"/>
            <a:ext cx="2465376" cy="181588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BE" sz="1400" b="1" i="0" u="none" strike="noStrike" kern="1200" cap="none" spc="0" normalizeH="0" baseline="0" noProof="0">
                <a:ln>
                  <a:noFill/>
                </a:ln>
                <a:solidFill>
                  <a:prstClr val="black"/>
                </a:solidFill>
                <a:effectLst/>
                <a:uLnTx/>
                <a:uFillTx/>
                <a:latin typeface="Aptos" panose="020B0004020202020204"/>
                <a:ea typeface="+mn-ea"/>
                <a:cs typeface="+mn-cs"/>
              </a:rPr>
              <a:t>Zone van verveling</a:t>
            </a:r>
            <a:endParaRPr kumimoji="0" lang="nl-BE" sz="1400" b="0" i="0" u="none" strike="noStrike" kern="1200" cap="none" spc="0" normalizeH="0" baseline="0" noProof="0">
              <a:ln>
                <a:noFill/>
              </a:ln>
              <a:solidFill>
                <a:prstClr val="black"/>
              </a:solidFill>
              <a:effectLst/>
              <a:uLnTx/>
              <a:uFillTx/>
              <a:latin typeface="Aptos" panose="020B000402020202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Tx/>
              <a:buChar char="-"/>
              <a:tabLst/>
              <a:defRPr/>
            </a:pPr>
            <a:r>
              <a:rPr kumimoji="0" lang="nl-BE" sz="1400" b="0" i="0" u="none" strike="noStrike" kern="1200" cap="none" spc="0" normalizeH="0" baseline="0" noProof="0">
                <a:ln>
                  <a:noFill/>
                </a:ln>
                <a:solidFill>
                  <a:prstClr val="black"/>
                </a:solidFill>
                <a:effectLst/>
                <a:uLnTx/>
                <a:uFillTx/>
                <a:latin typeface="Aptos" panose="020B0004020202020204"/>
                <a:ea typeface="+mn-ea"/>
                <a:cs typeface="+mn-cs"/>
              </a:rPr>
              <a:t>Hypoactiviteit</a:t>
            </a:r>
          </a:p>
          <a:p>
            <a:pPr marL="285750" marR="0" lvl="0" indent="-285750" algn="l" defTabSz="914400" rtl="0" eaLnBrk="1" fontAlgn="auto" latinLnBrk="0" hangingPunct="1">
              <a:lnSpc>
                <a:spcPct val="100000"/>
              </a:lnSpc>
              <a:spcBef>
                <a:spcPts val="0"/>
              </a:spcBef>
              <a:spcAft>
                <a:spcPts val="0"/>
              </a:spcAft>
              <a:buClrTx/>
              <a:buSzTx/>
              <a:buFontTx/>
              <a:buChar char="-"/>
              <a:tabLst/>
              <a:defRPr/>
            </a:pPr>
            <a:r>
              <a:rPr kumimoji="0" lang="nl-BE" sz="1400" b="0" i="0" u="none" strike="noStrike" kern="1200" cap="none" spc="0" normalizeH="0" baseline="0" noProof="0">
                <a:ln>
                  <a:noFill/>
                </a:ln>
                <a:solidFill>
                  <a:prstClr val="black"/>
                </a:solidFill>
                <a:effectLst/>
                <a:uLnTx/>
                <a:uFillTx/>
                <a:latin typeface="Aptos" panose="020B0004020202020204"/>
                <a:ea typeface="+mn-ea"/>
                <a:cs typeface="+mn-cs"/>
              </a:rPr>
              <a:t>Emotionele onbetrokkenheid</a:t>
            </a:r>
          </a:p>
          <a:p>
            <a:pPr marL="285750" marR="0" lvl="0" indent="-285750" algn="l" defTabSz="914400" rtl="0" eaLnBrk="1" fontAlgn="auto" latinLnBrk="0" hangingPunct="1">
              <a:lnSpc>
                <a:spcPct val="100000"/>
              </a:lnSpc>
              <a:spcBef>
                <a:spcPts val="0"/>
              </a:spcBef>
              <a:spcAft>
                <a:spcPts val="0"/>
              </a:spcAft>
              <a:buClrTx/>
              <a:buSzTx/>
              <a:buFontTx/>
              <a:buChar char="-"/>
              <a:tabLst/>
              <a:defRPr/>
            </a:pPr>
            <a:r>
              <a:rPr kumimoji="0" lang="nl-BE" sz="1400" b="0" i="0" u="none" strike="noStrike" kern="1200" cap="none" spc="0" normalizeH="0" baseline="0" noProof="0">
                <a:ln>
                  <a:noFill/>
                </a:ln>
                <a:solidFill>
                  <a:prstClr val="black"/>
                </a:solidFill>
                <a:effectLst/>
                <a:uLnTx/>
                <a:uFillTx/>
                <a:latin typeface="Aptos" panose="020B0004020202020204"/>
                <a:ea typeface="+mn-ea"/>
                <a:cs typeface="+mn-cs"/>
              </a:rPr>
              <a:t>Depressie</a:t>
            </a:r>
          </a:p>
          <a:p>
            <a:pPr marL="285750" marR="0" lvl="0" indent="-285750" algn="l" defTabSz="914400" rtl="0" eaLnBrk="1" fontAlgn="auto" latinLnBrk="0" hangingPunct="1">
              <a:lnSpc>
                <a:spcPct val="100000"/>
              </a:lnSpc>
              <a:spcBef>
                <a:spcPts val="0"/>
              </a:spcBef>
              <a:spcAft>
                <a:spcPts val="0"/>
              </a:spcAft>
              <a:buClrTx/>
              <a:buSzTx/>
              <a:buFontTx/>
              <a:buChar char="-"/>
              <a:tabLst/>
              <a:defRPr/>
            </a:pPr>
            <a:r>
              <a:rPr kumimoji="0" lang="nl-BE" sz="1400" b="0" i="0" u="none" strike="noStrike" kern="1200" cap="none" spc="0" normalizeH="0" baseline="0" noProof="0">
                <a:ln>
                  <a:noFill/>
                </a:ln>
                <a:solidFill>
                  <a:prstClr val="black"/>
                </a:solidFill>
                <a:effectLst/>
                <a:uLnTx/>
                <a:uFillTx/>
                <a:latin typeface="Aptos" panose="020B0004020202020204"/>
                <a:ea typeface="+mn-ea"/>
                <a:cs typeface="+mn-cs"/>
              </a:rPr>
              <a:t>Desoriëntatie </a:t>
            </a:r>
          </a:p>
          <a:p>
            <a:pPr marL="285750" marR="0" lvl="0" indent="-285750" algn="l" defTabSz="914400" rtl="0" eaLnBrk="1" fontAlgn="auto" latinLnBrk="0" hangingPunct="1">
              <a:lnSpc>
                <a:spcPct val="100000"/>
              </a:lnSpc>
              <a:spcBef>
                <a:spcPts val="0"/>
              </a:spcBef>
              <a:spcAft>
                <a:spcPts val="0"/>
              </a:spcAft>
              <a:buClrTx/>
              <a:buSzTx/>
              <a:buFontTx/>
              <a:buChar char="-"/>
              <a:tabLst/>
              <a:defRPr/>
            </a:pPr>
            <a:r>
              <a:rPr kumimoji="0" lang="nl-BE" sz="1400" b="0" i="0" u="none" strike="noStrike" kern="1200" cap="none" spc="0" normalizeH="0" baseline="0" noProof="0">
                <a:ln>
                  <a:noFill/>
                </a:ln>
                <a:solidFill>
                  <a:prstClr val="black"/>
                </a:solidFill>
                <a:effectLst/>
                <a:uLnTx/>
                <a:uFillTx/>
                <a:latin typeface="Aptos" panose="020B0004020202020204"/>
                <a:ea typeface="+mn-ea"/>
                <a:cs typeface="+mn-cs"/>
              </a:rPr>
              <a:t>Onverschilligheid/apathie </a:t>
            </a:r>
          </a:p>
          <a:p>
            <a:pPr marL="285750" marR="0" lvl="0" indent="-285750" algn="l" defTabSz="914400" rtl="0" eaLnBrk="1" fontAlgn="auto" latinLnBrk="0" hangingPunct="1">
              <a:lnSpc>
                <a:spcPct val="100000"/>
              </a:lnSpc>
              <a:spcBef>
                <a:spcPts val="0"/>
              </a:spcBef>
              <a:spcAft>
                <a:spcPts val="0"/>
              </a:spcAft>
              <a:buClrTx/>
              <a:buSzTx/>
              <a:buFontTx/>
              <a:buChar char="-"/>
              <a:tabLst/>
              <a:defRPr/>
            </a:pPr>
            <a:r>
              <a:rPr kumimoji="0" lang="nl-BE" sz="1400" b="0" i="0" u="none" strike="noStrike" kern="1200" cap="none" spc="0" normalizeH="0" baseline="0" noProof="0">
                <a:ln>
                  <a:noFill/>
                </a:ln>
                <a:solidFill>
                  <a:prstClr val="black"/>
                </a:solidFill>
                <a:effectLst/>
                <a:uLnTx/>
                <a:uFillTx/>
                <a:latin typeface="Aptos" panose="020B0004020202020204"/>
                <a:ea typeface="+mn-ea"/>
                <a:cs typeface="+mn-cs"/>
              </a:rPr>
              <a:t>Onderstimulatie </a:t>
            </a:r>
          </a:p>
        </p:txBody>
      </p:sp>
    </p:spTree>
    <p:extLst>
      <p:ext uri="{BB962C8B-B14F-4D97-AF65-F5344CB8AC3E}">
        <p14:creationId xmlns:p14="http://schemas.microsoft.com/office/powerpoint/2010/main" val="56088589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a:extLst>
              <a:ext uri="{FF2B5EF4-FFF2-40B4-BE49-F238E27FC236}">
                <a16:creationId xmlns:a16="http://schemas.microsoft.com/office/drawing/2014/main" id="{8CB64DF8-78BC-A646-6874-62F9B4DDB02C}"/>
              </a:ext>
            </a:extLst>
          </p:cNvPr>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FCF0D27-783A-4A41-A067-B898C8DC56C7}" type="slidenum">
              <a:rPr kumimoji="0" lang="nl-BE" sz="1200" b="0" i="0" u="none" strike="noStrike" kern="1200" cap="none" spc="0" normalizeH="0" baseline="0" noProof="0" smtClean="0">
                <a:ln>
                  <a:noFill/>
                </a:ln>
                <a:solidFill>
                  <a:srgbClr val="1E699D">
                    <a:lumMod val="50000"/>
                    <a:lumOff val="50000"/>
                  </a:srgb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32</a:t>
            </a:fld>
            <a:endParaRPr kumimoji="0" lang="nl-BE" sz="1200" b="0" i="0" u="none" strike="noStrike" kern="1200" cap="none" spc="0" normalizeH="0" baseline="0" noProof="0">
              <a:ln>
                <a:noFill/>
              </a:ln>
              <a:solidFill>
                <a:srgbClr val="1E699D">
                  <a:lumMod val="50000"/>
                  <a:lumOff val="50000"/>
                </a:srgbClr>
              </a:solidFill>
              <a:effectLst/>
              <a:uLnTx/>
              <a:uFillTx/>
              <a:latin typeface="Calibri"/>
              <a:ea typeface="+mn-ea"/>
              <a:cs typeface="+mn-cs"/>
            </a:endParaRPr>
          </a:p>
        </p:txBody>
      </p:sp>
      <p:grpSp>
        <p:nvGrpSpPr>
          <p:cNvPr id="6" name="Groupe 5"/>
          <p:cNvGrpSpPr/>
          <p:nvPr/>
        </p:nvGrpSpPr>
        <p:grpSpPr>
          <a:xfrm>
            <a:off x="181956" y="1228983"/>
            <a:ext cx="5714780" cy="403200"/>
            <a:chOff x="0" y="10550"/>
            <a:chExt cx="5653957" cy="403200"/>
          </a:xfrm>
          <a:solidFill>
            <a:schemeClr val="accent2">
              <a:lumMod val="40000"/>
              <a:lumOff val="60000"/>
            </a:schemeClr>
          </a:solidFill>
        </p:grpSpPr>
        <p:sp>
          <p:nvSpPr>
            <p:cNvPr id="7" name="Rectangle 6"/>
            <p:cNvSpPr/>
            <p:nvPr/>
          </p:nvSpPr>
          <p:spPr>
            <a:xfrm>
              <a:off x="0" y="10550"/>
              <a:ext cx="5653957" cy="403200"/>
            </a:xfrm>
            <a:prstGeom prst="rect">
              <a:avLst/>
            </a:prstGeom>
            <a:grpFill/>
            <a:ln>
              <a:solidFill>
                <a:schemeClr val="accent2">
                  <a:lumMod val="40000"/>
                  <a:lumOff val="60000"/>
                </a:schemeClr>
              </a:solidFill>
            </a:ln>
          </p:spPr>
          <p:style>
            <a:lnRef idx="1">
              <a:schemeClr val="accent1">
                <a:hueOff val="0"/>
                <a:satOff val="0"/>
                <a:lumOff val="0"/>
                <a:alphaOff val="0"/>
              </a:schemeClr>
            </a:lnRef>
            <a:fillRef idx="2">
              <a:schemeClr val="accent1">
                <a:hueOff val="0"/>
                <a:satOff val="0"/>
                <a:lumOff val="0"/>
                <a:alphaOff val="0"/>
              </a:schemeClr>
            </a:fillRef>
            <a:effectRef idx="1">
              <a:schemeClr val="accent1">
                <a:hueOff val="0"/>
                <a:satOff val="0"/>
                <a:lumOff val="0"/>
                <a:alphaOff val="0"/>
              </a:schemeClr>
            </a:effectRef>
            <a:fontRef idx="minor">
              <a:schemeClr val="dk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BE" sz="1800" b="0" i="0" u="none" strike="noStrike" kern="1200" cap="none" spc="0" normalizeH="0" baseline="0" noProof="0">
                <a:ln>
                  <a:noFill/>
                </a:ln>
                <a:solidFill>
                  <a:srgbClr val="1E699D"/>
                </a:solidFill>
                <a:effectLst/>
                <a:uLnTx/>
                <a:uFillTx/>
                <a:latin typeface="Calibri"/>
                <a:ea typeface="+mn-ea"/>
                <a:cs typeface="+mn-cs"/>
              </a:endParaRPr>
            </a:p>
          </p:txBody>
        </p:sp>
        <p:sp>
          <p:nvSpPr>
            <p:cNvPr id="8" name="ZoneTexte 7"/>
            <p:cNvSpPr txBox="1"/>
            <p:nvPr/>
          </p:nvSpPr>
          <p:spPr>
            <a:xfrm>
              <a:off x="0" y="10550"/>
              <a:ext cx="5653957" cy="403200"/>
            </a:xfrm>
            <a:prstGeom prst="rect">
              <a:avLst/>
            </a:prstGeom>
            <a:grpFill/>
            <a:ln>
              <a:solidFill>
                <a:schemeClr val="accent2">
                  <a:lumMod val="40000"/>
                  <a:lumOff val="60000"/>
                </a:schemeClr>
              </a:solidFill>
            </a:ln>
          </p:spPr>
          <p:style>
            <a:lnRef idx="0">
              <a:scrgbClr r="0" g="0" b="0"/>
            </a:lnRef>
            <a:fillRef idx="0">
              <a:scrgbClr r="0" g="0" b="0"/>
            </a:fillRef>
            <a:effectRef idx="0">
              <a:scrgbClr r="0" g="0" b="0"/>
            </a:effectRef>
            <a:fontRef idx="minor">
              <a:schemeClr val="dk1"/>
            </a:fontRef>
          </p:style>
          <p:txBody>
            <a:bodyPr spcFirstLastPara="0" vert="horz" wrap="square" lIns="128016" tIns="73152" rIns="128016" bIns="73152" numCol="1" spcCol="1270" anchor="ctr" anchorCtr="0">
              <a:noAutofit/>
            </a:bodyPr>
            <a:lstStyle/>
            <a:p>
              <a:pPr marL="0" marR="0" lvl="0" indent="0" algn="ctr" defTabSz="800100" rtl="0" eaLnBrk="1" fontAlgn="auto" latinLnBrk="0" hangingPunct="1">
                <a:lnSpc>
                  <a:spcPct val="90000"/>
                </a:lnSpc>
                <a:spcBef>
                  <a:spcPct val="0"/>
                </a:spcBef>
                <a:spcAft>
                  <a:spcPct val="35000"/>
                </a:spcAft>
                <a:buClrTx/>
                <a:buSzTx/>
                <a:buFontTx/>
                <a:buNone/>
                <a:tabLst/>
                <a:defRPr/>
              </a:pPr>
              <a:r>
                <a:rPr kumimoji="0" lang="nl-BE" sz="1800" b="1" i="0" u="none" strike="noStrike" kern="1200" cap="none" spc="0" normalizeH="0" baseline="0" noProof="0">
                  <a:ln>
                    <a:noFill/>
                  </a:ln>
                  <a:solidFill>
                    <a:srgbClr val="1E699D"/>
                  </a:solidFill>
                  <a:effectLst/>
                  <a:uLnTx/>
                  <a:uFillTx/>
                  <a:latin typeface="Calibri"/>
                  <a:ea typeface="+mn-ea"/>
                  <a:cs typeface="+mn-cs"/>
                </a:rPr>
                <a:t>Chronische stress</a:t>
              </a:r>
            </a:p>
          </p:txBody>
        </p:sp>
      </p:grpSp>
      <p:sp>
        <p:nvSpPr>
          <p:cNvPr id="9" name="Titre 1">
            <a:extLst>
              <a:ext uri="{FF2B5EF4-FFF2-40B4-BE49-F238E27FC236}">
                <a16:creationId xmlns:a16="http://schemas.microsoft.com/office/drawing/2014/main" id="{71B111C9-021D-DBAD-9583-AAEC55D55823}"/>
              </a:ext>
            </a:extLst>
          </p:cNvPr>
          <p:cNvSpPr txBox="1">
            <a:spLocks/>
          </p:cNvSpPr>
          <p:nvPr/>
        </p:nvSpPr>
        <p:spPr>
          <a:xfrm>
            <a:off x="1126836" y="365125"/>
            <a:ext cx="5409046" cy="673966"/>
          </a:xfrm>
          <a:prstGeom prst="rect">
            <a:avLst/>
          </a:prstGeom>
        </p:spPr>
        <p:txBody>
          <a:bodyPr lIns="91440" tIns="45720" rIns="91440" bIns="45720" anchor="t"/>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nl-BE" sz="2800" b="0" i="0" u="none" strike="noStrike" kern="1200" cap="none" spc="0" normalizeH="0" baseline="0" noProof="0">
                <a:ln>
                  <a:noFill/>
                </a:ln>
                <a:solidFill>
                  <a:srgbClr val="1E699D"/>
                </a:solidFill>
                <a:effectLst/>
                <a:uLnTx/>
                <a:uFillTx/>
                <a:latin typeface="Futura Medium"/>
                <a:ea typeface="+mj-ea"/>
                <a:cs typeface="+mj-cs"/>
              </a:rPr>
              <a:t>2.1.h. Chronische stress</a:t>
            </a:r>
          </a:p>
        </p:txBody>
      </p:sp>
      <p:sp>
        <p:nvSpPr>
          <p:cNvPr id="4" name="Tekstvak 3">
            <a:extLst>
              <a:ext uri="{FF2B5EF4-FFF2-40B4-BE49-F238E27FC236}">
                <a16:creationId xmlns:a16="http://schemas.microsoft.com/office/drawing/2014/main" id="{D0C70CD7-5A37-1310-6642-6E452D859AD9}"/>
              </a:ext>
            </a:extLst>
          </p:cNvPr>
          <p:cNvSpPr txBox="1"/>
          <p:nvPr/>
        </p:nvSpPr>
        <p:spPr>
          <a:xfrm>
            <a:off x="181956" y="1700213"/>
            <a:ext cx="5692763" cy="4031873"/>
          </a:xfrm>
          <a:prstGeom prst="rect">
            <a:avLst/>
          </a:prstGeom>
          <a:solidFill>
            <a:schemeClr val="accent2">
              <a:lumMod val="40000"/>
              <a:lumOff val="60000"/>
            </a:schemeClr>
          </a:solidFill>
          <a:ln>
            <a:solidFill>
              <a:schemeClr val="accent2">
                <a:lumMod val="40000"/>
                <a:lumOff val="60000"/>
              </a:schemeClr>
            </a:solidFill>
          </a:ln>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nl-BE" sz="1600" b="1" i="0" u="none" strike="noStrike" kern="1200" cap="none" spc="0" normalizeH="0" baseline="0" noProof="0">
                <a:ln>
                  <a:noFill/>
                </a:ln>
                <a:solidFill>
                  <a:srgbClr val="1E699D"/>
                </a:solidFill>
                <a:effectLst/>
                <a:uLnTx/>
                <a:uFillTx/>
                <a:latin typeface="Calibri"/>
                <a:ea typeface="+mn-ea"/>
                <a:cs typeface="+mn-cs"/>
              </a:rPr>
              <a:t>Definitie</a:t>
            </a:r>
            <a:r>
              <a:rPr kumimoji="0" lang="nl-BE" sz="1600" b="0" i="0" u="none" strike="noStrike" kern="1200" cap="none" spc="0" normalizeH="0" baseline="0" noProof="0">
                <a:ln>
                  <a:noFill/>
                </a:ln>
                <a:solidFill>
                  <a:srgbClr val="1E699D"/>
                </a:solidFill>
                <a:effectLst/>
                <a:uLnTx/>
                <a:uFillTx/>
                <a:latin typeface="Calibri"/>
                <a:ea typeface="+mn-ea"/>
                <a:cs typeface="+mn-cs"/>
              </a:rPr>
              <a:t>: langdurig antwoord van het organisme op herhalende en aanhoudende stresserende situaties, wat een constante activatie van het endocrien stelsel bewerkstelligt.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nl-BE" sz="1600" b="1" i="0" u="none" strike="noStrike" kern="1200" cap="none" spc="0" normalizeH="0" baseline="0" noProof="0">
                <a:ln>
                  <a:noFill/>
                </a:ln>
                <a:solidFill>
                  <a:srgbClr val="1E699D"/>
                </a:solidFill>
                <a:effectLst/>
                <a:uLnTx/>
                <a:uFillTx/>
                <a:latin typeface="Calibri"/>
                <a:ea typeface="+mn-ea"/>
                <a:cs typeface="+mn-cs"/>
              </a:rPr>
              <a:t>Meest voorkomende oorzaken: </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nl-BE" sz="1600" b="0" i="0" u="none" strike="noStrike" kern="1200" cap="none" spc="0" normalizeH="0" baseline="0" noProof="0">
                <a:ln>
                  <a:noFill/>
                </a:ln>
                <a:solidFill>
                  <a:srgbClr val="1E699D"/>
                </a:solidFill>
                <a:effectLst/>
                <a:uLnTx/>
                <a:uFillTx/>
                <a:latin typeface="Calibri"/>
                <a:ea typeface="+mn-ea"/>
                <a:cs typeface="+mn-cs"/>
              </a:rPr>
              <a:t>Professionele factoren (druk, conflicten, overbevraging op het werk, instabiliteit, onzekerheid)</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nl-BE" sz="1600" b="0" i="0" u="none" strike="noStrike" kern="1200" cap="none" spc="0" normalizeH="0" baseline="0" noProof="0">
                <a:ln>
                  <a:noFill/>
                </a:ln>
                <a:solidFill>
                  <a:srgbClr val="1E699D"/>
                </a:solidFill>
                <a:effectLst/>
                <a:uLnTx/>
                <a:uFillTx/>
                <a:latin typeface="Calibri"/>
                <a:ea typeface="+mn-ea"/>
                <a:cs typeface="+mn-cs"/>
              </a:rPr>
              <a:t>Persoonlijke factoren (conflicten, financiële zorgen, instabiliteit, onzekerheid)</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nl-BE" sz="1600" b="1" i="0" u="none" strike="noStrike" kern="1200" cap="none" spc="0" normalizeH="0" baseline="0" noProof="0">
                <a:ln>
                  <a:noFill/>
                </a:ln>
                <a:solidFill>
                  <a:srgbClr val="1E699D"/>
                </a:solidFill>
                <a:effectLst/>
                <a:uLnTx/>
                <a:uFillTx/>
                <a:latin typeface="Calibri"/>
                <a:ea typeface="+mn-ea"/>
                <a:cs typeface="+mn-cs"/>
              </a:rPr>
              <a:t>Biologisch proces: </a:t>
            </a:r>
            <a:r>
              <a:rPr lang="nl-BE" sz="1600" noProof="0">
                <a:solidFill>
                  <a:srgbClr val="1E699D"/>
                </a:solidFill>
                <a:latin typeface="Calibri"/>
              </a:rPr>
              <a:t>Aanhoudende activatie van HPA- en SAM-systemen leidt tot allostatische belasting (allostatic load): cumulatieve wear-and-tear op organen en systemen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nl-BE" sz="1600" b="1" i="0" u="none" strike="noStrike" kern="1200" cap="none" spc="0" normalizeH="0" baseline="0" noProof="0">
                <a:ln>
                  <a:noFill/>
                </a:ln>
                <a:solidFill>
                  <a:srgbClr val="1E699D"/>
                </a:solidFill>
                <a:effectLst/>
                <a:uLnTx/>
                <a:uFillTx/>
                <a:latin typeface="Calibri"/>
                <a:ea typeface="+mn-ea"/>
                <a:cs typeface="+mn-cs"/>
              </a:rPr>
              <a:t>Gevolgen voor de gezondheid: </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nl-BE" sz="1600" b="0" i="0" u="none" strike="noStrike" kern="1200" cap="none" spc="0" normalizeH="0" baseline="0" noProof="0">
                <a:ln>
                  <a:noFill/>
                </a:ln>
                <a:solidFill>
                  <a:srgbClr val="1E699D"/>
                </a:solidFill>
                <a:effectLst/>
                <a:uLnTx/>
                <a:uFillTx/>
                <a:latin typeface="Calibri"/>
                <a:ea typeface="+mn-ea"/>
                <a:cs typeface="+mn-cs"/>
              </a:rPr>
              <a:t>Chronische vermoeidheid, cardiovasculaire </a:t>
            </a:r>
            <a:r>
              <a:rPr lang="nl-BE" sz="1600" noProof="0">
                <a:solidFill>
                  <a:srgbClr val="1E699D"/>
                </a:solidFill>
                <a:latin typeface="Calibri"/>
              </a:rPr>
              <a:t>aandoeningen, immuundeficiënties, slaapproblemen, psychopathologie (bv angst, depressie), neurologische veranderingen,…</a:t>
            </a:r>
          </a:p>
        </p:txBody>
      </p:sp>
      <p:pic>
        <p:nvPicPr>
          <p:cNvPr id="12" name="Afbeelding 11">
            <a:extLst>
              <a:ext uri="{FF2B5EF4-FFF2-40B4-BE49-F238E27FC236}">
                <a16:creationId xmlns:a16="http://schemas.microsoft.com/office/drawing/2014/main" id="{4CD5B1AC-27FC-A769-2C5C-D26CFCF70406}"/>
              </a:ext>
            </a:extLst>
          </p:cNvPr>
          <p:cNvPicPr>
            <a:picLocks noChangeAspect="1"/>
          </p:cNvPicPr>
          <p:nvPr/>
        </p:nvPicPr>
        <p:blipFill>
          <a:blip r:embed="rId3"/>
          <a:stretch>
            <a:fillRect/>
          </a:stretch>
        </p:blipFill>
        <p:spPr>
          <a:xfrm>
            <a:off x="6047394" y="1228983"/>
            <a:ext cx="5962650" cy="4572000"/>
          </a:xfrm>
          <a:prstGeom prst="rect">
            <a:avLst/>
          </a:prstGeom>
        </p:spPr>
      </p:pic>
      <p:sp>
        <p:nvSpPr>
          <p:cNvPr id="10" name="Rechthoek 9">
            <a:extLst>
              <a:ext uri="{FF2B5EF4-FFF2-40B4-BE49-F238E27FC236}">
                <a16:creationId xmlns:a16="http://schemas.microsoft.com/office/drawing/2014/main" id="{29E7C0D2-1303-8D8E-E9A0-2DEB243AF9EC}"/>
              </a:ext>
            </a:extLst>
          </p:cNvPr>
          <p:cNvSpPr>
            <a:spLocks noGrp="1" noRot="1" noMove="1" noResize="1" noEditPoints="1" noAdjustHandles="1" noChangeArrowheads="1" noChangeShapeType="1"/>
          </p:cNvSpPr>
          <p:nvPr/>
        </p:nvSpPr>
        <p:spPr>
          <a:xfrm>
            <a:off x="30595" y="5993483"/>
            <a:ext cx="2192482" cy="790663"/>
          </a:xfrm>
          <a:prstGeom prst="rect">
            <a:avLst/>
          </a:prstGeom>
          <a:solidFill>
            <a:schemeClr val="bg1"/>
          </a:solidFill>
          <a:ln>
            <a:solidFill>
              <a:schemeClr val="bg1"/>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BE" sz="1800" b="0" i="0" u="none" strike="noStrike" kern="1200" cap="none" spc="0" normalizeH="0" baseline="0" noProof="0">
              <a:ln>
                <a:noFill/>
              </a:ln>
              <a:solidFill>
                <a:srgbClr val="FFFFFF"/>
              </a:solidFill>
              <a:effectLst/>
              <a:uLnTx/>
              <a:uFillTx/>
              <a:latin typeface="Calibri"/>
              <a:ea typeface="+mn-ea"/>
              <a:cs typeface="+mn-cs"/>
            </a:endParaRPr>
          </a:p>
        </p:txBody>
      </p:sp>
      <p:sp>
        <p:nvSpPr>
          <p:cNvPr id="3" name="Tekstvak 2">
            <a:extLst>
              <a:ext uri="{FF2B5EF4-FFF2-40B4-BE49-F238E27FC236}">
                <a16:creationId xmlns:a16="http://schemas.microsoft.com/office/drawing/2014/main" id="{ACE85D9D-69AE-2C76-2263-83F1029EDFD7}"/>
              </a:ext>
            </a:extLst>
          </p:cNvPr>
          <p:cNvSpPr txBox="1"/>
          <p:nvPr/>
        </p:nvSpPr>
        <p:spPr>
          <a:xfrm>
            <a:off x="4582352" y="5869013"/>
            <a:ext cx="3202608"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BE" sz="1800" b="0" i="0" u="none" strike="noStrike" kern="1200" cap="none" spc="0" normalizeH="0" baseline="0" noProof="0">
                <a:ln>
                  <a:noFill/>
                </a:ln>
                <a:solidFill>
                  <a:srgbClr val="1E699D"/>
                </a:solidFill>
                <a:effectLst/>
                <a:uLnTx/>
                <a:uFillTx/>
                <a:latin typeface="Calibri"/>
                <a:ea typeface="Calibri"/>
                <a:cs typeface="Calibri"/>
              </a:rPr>
              <a:t>ALTIJD KLEINER EN KLEINER</a:t>
            </a:r>
            <a:endParaRPr kumimoji="0" lang="nl-BE" sz="1800" b="0" i="0" u="none" strike="noStrike" kern="1200" cap="none" spc="0" normalizeH="0" baseline="0" noProof="0">
              <a:ln>
                <a:noFill/>
              </a:ln>
              <a:solidFill>
                <a:srgbClr val="1E699D"/>
              </a:solidFill>
              <a:effectLst/>
              <a:uLnTx/>
              <a:uFillTx/>
              <a:latin typeface="Calibri"/>
              <a:ea typeface="+mn-ea"/>
              <a:cs typeface="+mn-cs"/>
            </a:endParaRPr>
          </a:p>
        </p:txBody>
      </p:sp>
      <p:cxnSp>
        <p:nvCxnSpPr>
          <p:cNvPr id="5" name="Rechte verbindingslijn met pijl 4">
            <a:extLst>
              <a:ext uri="{FF2B5EF4-FFF2-40B4-BE49-F238E27FC236}">
                <a16:creationId xmlns:a16="http://schemas.microsoft.com/office/drawing/2014/main" id="{F73D3AA8-69CF-20C2-44F9-F3CB338AC161}"/>
              </a:ext>
            </a:extLst>
          </p:cNvPr>
          <p:cNvCxnSpPr>
            <a:cxnSpLocks/>
            <a:stCxn id="3" idx="0"/>
          </p:cNvCxnSpPr>
          <p:nvPr/>
        </p:nvCxnSpPr>
        <p:spPr>
          <a:xfrm flipV="1">
            <a:off x="6183656" y="3732696"/>
            <a:ext cx="635692" cy="2136317"/>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11" name="Rechte verbindingslijn met pijl 10">
            <a:extLst>
              <a:ext uri="{FF2B5EF4-FFF2-40B4-BE49-F238E27FC236}">
                <a16:creationId xmlns:a16="http://schemas.microsoft.com/office/drawing/2014/main" id="{A70E4021-1E59-DE3A-3C15-D3EDDCB2234F}"/>
              </a:ext>
            </a:extLst>
          </p:cNvPr>
          <p:cNvCxnSpPr/>
          <p:nvPr/>
        </p:nvCxnSpPr>
        <p:spPr>
          <a:xfrm>
            <a:off x="6852477" y="2926521"/>
            <a:ext cx="0" cy="1601303"/>
          </a:xfrm>
          <a:prstGeom prst="straightConnector1">
            <a:avLst/>
          </a:prstGeom>
          <a:ln w="5715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4760466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ZoneTexte 6">
            <a:extLst>
              <a:ext uri="{FF2B5EF4-FFF2-40B4-BE49-F238E27FC236}">
                <a16:creationId xmlns:a16="http://schemas.microsoft.com/office/drawing/2014/main" id="{964ECE06-66DA-C4A2-3A94-F8693E382349}"/>
              </a:ext>
            </a:extLst>
          </p:cNvPr>
          <p:cNvSpPr txBox="1">
            <a:spLocks noChangeArrowheads="1"/>
          </p:cNvSpPr>
          <p:nvPr/>
        </p:nvSpPr>
        <p:spPr bwMode="auto">
          <a:xfrm>
            <a:off x="554183" y="1545647"/>
            <a:ext cx="10351654" cy="3683060"/>
          </a:xfrm>
          <a:prstGeom prst="rect">
            <a:avLst/>
          </a:prstGeom>
          <a:noFill/>
          <a:ln>
            <a:noFill/>
          </a:ln>
        </p:spPr>
        <p:txBody>
          <a:bodyPr wrap="square">
            <a:spAutoFit/>
          </a:bodyPr>
          <a:lstStyle>
            <a:lvl1pPr eaLnBrk="0" hangingPunct="0">
              <a:defRPr sz="2000">
                <a:solidFill>
                  <a:schemeClr val="tx1"/>
                </a:solidFill>
                <a:latin typeface="Verdana" panose="020B0604030504040204" pitchFamily="34" charset="0"/>
              </a:defRPr>
            </a:lvl1pPr>
            <a:lvl2pPr marL="742950" indent="-285750" eaLnBrk="0" hangingPunct="0">
              <a:defRPr sz="2000">
                <a:solidFill>
                  <a:schemeClr val="tx1"/>
                </a:solidFill>
                <a:latin typeface="Verdana" panose="020B0604030504040204" pitchFamily="34" charset="0"/>
              </a:defRPr>
            </a:lvl2pPr>
            <a:lvl3pPr marL="1143000" indent="-228600" eaLnBrk="0" hangingPunct="0">
              <a:defRPr sz="2000">
                <a:solidFill>
                  <a:schemeClr val="tx1"/>
                </a:solidFill>
                <a:latin typeface="Verdana" panose="020B0604030504040204" pitchFamily="34" charset="0"/>
              </a:defRPr>
            </a:lvl3pPr>
            <a:lvl4pPr marL="1600200" indent="-228600" eaLnBrk="0" hangingPunct="0">
              <a:defRPr sz="2000">
                <a:solidFill>
                  <a:schemeClr val="tx1"/>
                </a:solidFill>
                <a:latin typeface="Verdana" panose="020B0604030504040204" pitchFamily="34" charset="0"/>
              </a:defRPr>
            </a:lvl4pPr>
            <a:lvl5pPr marL="2057400" indent="-228600" eaLnBrk="0" hangingPunct="0">
              <a:defRPr sz="2000">
                <a:solidFill>
                  <a:schemeClr val="tx1"/>
                </a:solidFill>
                <a:latin typeface="Verdana" panose="020B0604030504040204" pitchFamily="34" charset="0"/>
              </a:defRPr>
            </a:lvl5pPr>
            <a:lvl6pPr marL="2514600" indent="-228600" eaLnBrk="0" fontAlgn="base" hangingPunct="0">
              <a:spcBef>
                <a:spcPct val="0"/>
              </a:spcBef>
              <a:spcAft>
                <a:spcPct val="0"/>
              </a:spcAft>
              <a:defRPr sz="2000">
                <a:solidFill>
                  <a:schemeClr val="tx1"/>
                </a:solidFill>
                <a:latin typeface="Verdana" panose="020B0604030504040204" pitchFamily="34" charset="0"/>
              </a:defRPr>
            </a:lvl6pPr>
            <a:lvl7pPr marL="2971800" indent="-228600" eaLnBrk="0" fontAlgn="base" hangingPunct="0">
              <a:spcBef>
                <a:spcPct val="0"/>
              </a:spcBef>
              <a:spcAft>
                <a:spcPct val="0"/>
              </a:spcAft>
              <a:defRPr sz="2000">
                <a:solidFill>
                  <a:schemeClr val="tx1"/>
                </a:solidFill>
                <a:latin typeface="Verdana" panose="020B0604030504040204" pitchFamily="34" charset="0"/>
              </a:defRPr>
            </a:lvl7pPr>
            <a:lvl8pPr marL="3429000" indent="-228600" eaLnBrk="0" fontAlgn="base" hangingPunct="0">
              <a:spcBef>
                <a:spcPct val="0"/>
              </a:spcBef>
              <a:spcAft>
                <a:spcPct val="0"/>
              </a:spcAft>
              <a:defRPr sz="2000">
                <a:solidFill>
                  <a:schemeClr val="tx1"/>
                </a:solidFill>
                <a:latin typeface="Verdana" panose="020B0604030504040204" pitchFamily="34" charset="0"/>
              </a:defRPr>
            </a:lvl8pPr>
            <a:lvl9pPr marL="3886200" indent="-228600" eaLnBrk="0" fontAlgn="base" hangingPunct="0">
              <a:spcBef>
                <a:spcPct val="0"/>
              </a:spcBef>
              <a:spcAft>
                <a:spcPct val="0"/>
              </a:spcAft>
              <a:defRPr sz="2000">
                <a:solidFill>
                  <a:schemeClr val="tx1"/>
                </a:solidFill>
                <a:latin typeface="Verdana" panose="020B0604030504040204" pitchFamily="34" charset="0"/>
              </a:defRPr>
            </a:lvl9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nl-BE" b="1" i="0" u="none" strike="noStrike" kern="1200" cap="none" spc="0" normalizeH="0" baseline="0" noProof="0" dirty="0">
                <a:ln>
                  <a:noFill/>
                </a:ln>
                <a:solidFill>
                  <a:srgbClr val="1E699D"/>
                </a:solidFill>
                <a:effectLst/>
                <a:uLnTx/>
                <a:uFillTx/>
                <a:latin typeface="Calibri"/>
                <a:ea typeface="Calibri"/>
                <a:cs typeface="Calibri"/>
              </a:rPr>
              <a:t>De WHO erkent burn-out als een </a:t>
            </a:r>
            <a:r>
              <a:rPr kumimoji="0" lang="nl-BE" b="1" i="0" u="none" strike="noStrike" kern="1200" cap="none" spc="0" normalizeH="0" baseline="0" noProof="0" dirty="0" err="1">
                <a:ln>
                  <a:noFill/>
                </a:ln>
                <a:solidFill>
                  <a:srgbClr val="1E699D"/>
                </a:solidFill>
                <a:effectLst/>
                <a:uLnTx/>
                <a:uFillTx/>
                <a:latin typeface="Calibri"/>
                <a:ea typeface="Calibri"/>
                <a:cs typeface="Calibri"/>
              </a:rPr>
              <a:t>beroepsgebonden</a:t>
            </a:r>
            <a:r>
              <a:rPr kumimoji="0" lang="nl-BE" b="1" i="0" u="none" strike="noStrike" kern="1200" cap="none" spc="0" normalizeH="0" baseline="0" noProof="0" dirty="0">
                <a:ln>
                  <a:noFill/>
                </a:ln>
                <a:solidFill>
                  <a:srgbClr val="1E699D"/>
                </a:solidFill>
                <a:effectLst/>
                <a:uLnTx/>
                <a:uFillTx/>
                <a:latin typeface="Calibri"/>
                <a:ea typeface="Calibri"/>
                <a:cs typeface="Calibri"/>
              </a:rPr>
              <a:t> fenomeen.</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nl-BE" b="0" i="0" u="none" strike="noStrike" kern="1200" cap="none" spc="0" normalizeH="0" baseline="0" noProof="0" dirty="0">
              <a:ln>
                <a:noFill/>
              </a:ln>
              <a:solidFill>
                <a:srgbClr val="1E699D"/>
              </a:solidFill>
              <a:effectLst/>
              <a:uLnTx/>
              <a:uFillTx/>
              <a:latin typeface="Calibri"/>
              <a:ea typeface="Calibri"/>
              <a:cs typeface="Calibri"/>
            </a:endParaRPr>
          </a:p>
          <a:p>
            <a:pPr marL="971550" marR="0" lvl="1"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nl-BE" b="0" i="0" u="none" strike="noStrike" kern="1200" cap="none" spc="0" normalizeH="0" baseline="0" noProof="0" dirty="0">
                <a:ln>
                  <a:noFill/>
                </a:ln>
                <a:solidFill>
                  <a:srgbClr val="1E699D"/>
                </a:solidFill>
                <a:effectLst/>
                <a:uLnTx/>
                <a:uFillTx/>
                <a:latin typeface="Calibri"/>
                <a:ea typeface="Calibri"/>
                <a:cs typeface="Calibri"/>
              </a:rPr>
              <a:t>Burn-out is "een </a:t>
            </a:r>
            <a:r>
              <a:rPr kumimoji="0" lang="nl-BE" b="0" i="0" u="none" strike="noStrike" kern="1200" cap="none" spc="0" normalizeH="0" baseline="0" noProof="0" dirty="0">
                <a:ln>
                  <a:noFill/>
                </a:ln>
                <a:solidFill>
                  <a:srgbClr val="1E699D"/>
                </a:solidFill>
                <a:effectLst/>
                <a:uLnTx/>
                <a:uFillTx/>
                <a:latin typeface="Calibri"/>
                <a:ea typeface="Calibri"/>
                <a:cs typeface="Calibri"/>
                <a:hlinkClick r:id="rId3">
                  <a:extLst>
                    <a:ext uri="{A12FA001-AC4F-418D-AE19-62706E023703}">
                      <ahyp:hlinkClr xmlns:ahyp="http://schemas.microsoft.com/office/drawing/2018/hyperlinkcolor" val="tx"/>
                    </a:ext>
                  </a:extLst>
                </a:hlinkClick>
              </a:rPr>
              <a:t>syndroom </a:t>
            </a:r>
            <a:r>
              <a:rPr kumimoji="0" lang="nl-BE" b="0" i="0" u="none" strike="noStrike" kern="1200" cap="none" spc="0" normalizeH="0" baseline="0" noProof="0" dirty="0">
                <a:ln>
                  <a:noFill/>
                </a:ln>
                <a:solidFill>
                  <a:srgbClr val="1E699D"/>
                </a:solidFill>
                <a:effectLst/>
                <a:uLnTx/>
                <a:uFillTx/>
                <a:latin typeface="Calibri"/>
                <a:ea typeface="Calibri"/>
                <a:cs typeface="Calibri"/>
              </a:rPr>
              <a:t>[...] dat het gevolg is van chronische </a:t>
            </a:r>
            <a:r>
              <a:rPr kumimoji="0" lang="nl-BE" b="0" i="0" u="none" strike="noStrike" kern="1200" cap="none" spc="0" normalizeH="0" baseline="0" noProof="0" dirty="0">
                <a:ln>
                  <a:noFill/>
                </a:ln>
                <a:solidFill>
                  <a:srgbClr val="1E699D"/>
                </a:solidFill>
                <a:effectLst/>
                <a:uLnTx/>
                <a:uFillTx/>
                <a:latin typeface="Calibri"/>
                <a:ea typeface="Calibri"/>
                <a:cs typeface="Calibri"/>
                <a:hlinkClick r:id="rId4">
                  <a:extLst>
                    <a:ext uri="{A12FA001-AC4F-418D-AE19-62706E023703}">
                      <ahyp:hlinkClr xmlns:ahyp="http://schemas.microsoft.com/office/drawing/2018/hyperlinkcolor" val="tx"/>
                    </a:ext>
                  </a:extLst>
                </a:hlinkClick>
              </a:rPr>
              <a:t>stress </a:t>
            </a:r>
            <a:r>
              <a:rPr kumimoji="0" lang="nl-BE" b="0" i="0" u="none" strike="noStrike" kern="1200" cap="none" spc="0" normalizeH="0" baseline="0" noProof="0" dirty="0">
                <a:ln>
                  <a:noFill/>
                </a:ln>
                <a:solidFill>
                  <a:srgbClr val="1E699D"/>
                </a:solidFill>
                <a:effectLst/>
                <a:uLnTx/>
                <a:uFillTx/>
                <a:latin typeface="Calibri"/>
                <a:ea typeface="Calibri"/>
                <a:cs typeface="Calibri"/>
              </a:rPr>
              <a:t>op het werk die niet met succes is aangepakt". </a:t>
            </a:r>
          </a:p>
          <a:p>
            <a:pPr marL="971550" marR="0" lvl="1"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nl-BE" b="0" i="0" u="none" strike="noStrike" kern="1200" cap="none" spc="0" normalizeH="0" baseline="0" noProof="0" dirty="0">
                <a:ln>
                  <a:noFill/>
                </a:ln>
                <a:solidFill>
                  <a:srgbClr val="1E699D"/>
                </a:solidFill>
                <a:effectLst/>
                <a:uLnTx/>
                <a:uFillTx/>
                <a:latin typeface="Calibri"/>
                <a:ea typeface="Calibri"/>
                <a:cs typeface="Calibri"/>
              </a:rPr>
              <a:t>Burn-out "verwijst specifiek naar verschijnselen die verband houden met de professionele context en mag niet worden gebruikt om ervaringen in andere gebieden van het leven te beschrijven".</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nl-BE" b="0" i="0" u="none" strike="noStrike" kern="1200" cap="none" spc="0" normalizeH="0" baseline="0" noProof="0" dirty="0">
                <a:ln>
                  <a:noFill/>
                </a:ln>
                <a:solidFill>
                  <a:srgbClr val="1E699D"/>
                </a:solidFill>
                <a:effectLst/>
                <a:uLnTx/>
                <a:uFillTx/>
                <a:latin typeface="Calibri"/>
                <a:ea typeface="Calibri"/>
                <a:cs typeface="Calibri"/>
              </a:rPr>
              <a:t>In België wordt burn-out niet erkend als een </a:t>
            </a:r>
            <a:r>
              <a:rPr kumimoji="0" lang="nl-BE" b="1" i="0" u="none" strike="noStrike" kern="1200" cap="none" spc="0" normalizeH="0" baseline="0" noProof="0" dirty="0">
                <a:ln>
                  <a:noFill/>
                </a:ln>
                <a:solidFill>
                  <a:srgbClr val="1E699D"/>
                </a:solidFill>
                <a:effectLst/>
                <a:uLnTx/>
                <a:uFillTx/>
                <a:latin typeface="Calibri"/>
                <a:ea typeface="Calibri"/>
                <a:cs typeface="Calibri"/>
              </a:rPr>
              <a:t>beroepsziekte</a:t>
            </a:r>
            <a:r>
              <a:rPr kumimoji="0" lang="nl-BE" b="0" i="0" u="none" strike="noStrike" kern="1200" cap="none" spc="0" normalizeH="0" baseline="0" noProof="0" dirty="0">
                <a:ln>
                  <a:noFill/>
                </a:ln>
                <a:solidFill>
                  <a:srgbClr val="1E699D"/>
                </a:solidFill>
                <a:effectLst/>
                <a:uLnTx/>
                <a:uFillTx/>
                <a:latin typeface="Calibri"/>
                <a:ea typeface="Calibri"/>
                <a:cs typeface="Calibri"/>
              </a:rPr>
              <a:t> (geen medische diagnose in de DSM-5), maar als een werkgerelateerde ziekte (</a:t>
            </a:r>
            <a:r>
              <a:rPr kumimoji="0" lang="nl-BE" b="1" i="0" u="none" strike="noStrike" kern="1200" cap="none" spc="0" normalizeH="0" baseline="0" noProof="0" dirty="0">
                <a:ln>
                  <a:noFill/>
                </a:ln>
                <a:solidFill>
                  <a:srgbClr val="1E699D"/>
                </a:solidFill>
                <a:effectLst/>
                <a:uLnTx/>
                <a:uFillTx/>
                <a:latin typeface="Calibri"/>
                <a:ea typeface="Calibri"/>
                <a:cs typeface="Calibri"/>
              </a:rPr>
              <a:t>ICD-11</a:t>
            </a:r>
            <a:r>
              <a:rPr kumimoji="0" lang="nl-BE" b="0" i="0" u="none" strike="noStrike" kern="1200" cap="none" spc="0" normalizeH="0" baseline="0" noProof="0" dirty="0">
                <a:ln>
                  <a:noFill/>
                </a:ln>
                <a:solidFill>
                  <a:srgbClr val="1E699D"/>
                </a:solidFill>
                <a:effectLst/>
                <a:uLnTx/>
                <a:uFillTx/>
                <a:latin typeface="Calibri"/>
                <a:ea typeface="Calibri"/>
                <a:cs typeface="Calibri"/>
              </a:rPr>
              <a:t>). H</a:t>
            </a:r>
            <a:r>
              <a:rPr kumimoji="0" lang="nl-BE" b="0" i="0" u="none" strike="noStrike" kern="1200" cap="none" spc="0" normalizeH="0" baseline="0" noProof="0" dirty="0">
                <a:ln>
                  <a:noFill/>
                </a:ln>
                <a:solidFill>
                  <a:srgbClr val="1E699D"/>
                </a:solidFill>
                <a:effectLst/>
                <a:uLnTx/>
                <a:uFillTx/>
                <a:latin typeface="Calibri"/>
                <a:ea typeface="Calibri"/>
                <a:cs typeface="Calibri"/>
                <a:sym typeface="Wingdings" panose="05000000000000000000" pitchFamily="2" charset="2"/>
              </a:rPr>
              <a:t>et werk moet daarbij een overheersende factor zijn in het ervaren leed.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BE" sz="2000" b="0" i="0" u="none" strike="noStrike" kern="1200" cap="none" spc="0" normalizeH="0" baseline="0" noProof="0" dirty="0">
              <a:ln>
                <a:noFill/>
              </a:ln>
              <a:solidFill>
                <a:prstClr val="black"/>
              </a:solidFill>
              <a:effectLst/>
              <a:uLnTx/>
              <a:uFillTx/>
              <a:latin typeface="Aptos" panose="020B0004020202020204"/>
              <a:ea typeface="+mn-ea"/>
              <a:cs typeface="+mn-cs"/>
              <a:sym typeface="Wingdings" panose="05000000000000000000" pitchFamily="2" charset="2"/>
            </a:endParaRPr>
          </a:p>
        </p:txBody>
      </p:sp>
      <p:sp>
        <p:nvSpPr>
          <p:cNvPr id="2" name="Titre 1">
            <a:extLst>
              <a:ext uri="{FF2B5EF4-FFF2-40B4-BE49-F238E27FC236}">
                <a16:creationId xmlns:a16="http://schemas.microsoft.com/office/drawing/2014/main" id="{D3AA61E5-5866-A680-1E72-3D147D18250F}"/>
              </a:ext>
            </a:extLst>
          </p:cNvPr>
          <p:cNvSpPr>
            <a:spLocks noGrp="1"/>
          </p:cNvSpPr>
          <p:nvPr>
            <p:ph type="title"/>
          </p:nvPr>
        </p:nvSpPr>
        <p:spPr>
          <a:xfrm>
            <a:off x="554183" y="355166"/>
            <a:ext cx="10515600" cy="1325563"/>
          </a:xfrm>
        </p:spPr>
        <p:txBody>
          <a:bodyPr>
            <a:normAutofit/>
          </a:bodyPr>
          <a:lstStyle/>
          <a:p>
            <a:r>
              <a:rPr lang="nl-BE" sz="2800" noProof="0">
                <a:solidFill>
                  <a:srgbClr val="1E699D"/>
                </a:solidFill>
                <a:latin typeface="Futura Medium"/>
              </a:rPr>
              <a:t>2.2. Burn-out </a:t>
            </a:r>
            <a:endParaRPr lang="nl-BE" sz="2800" strike="sngStrike" noProof="0">
              <a:solidFill>
                <a:srgbClr val="1E699D"/>
              </a:solidFill>
              <a:latin typeface="Futura Medium"/>
            </a:endParaRPr>
          </a:p>
        </p:txBody>
      </p:sp>
      <p:sp>
        <p:nvSpPr>
          <p:cNvPr id="3" name="Espace réservé du numéro de diapositive 2"/>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FCF0D27-783A-4A41-A067-B898C8DC56C7}" type="slidenum">
              <a:rPr kumimoji="0" lang="nl-BE" sz="1200" b="0" i="0" u="none" strike="noStrike" kern="1200" cap="none" spc="0" normalizeH="0" baseline="0" noProof="0" smtClean="0">
                <a:ln>
                  <a:noFill/>
                </a:ln>
                <a:solidFill>
                  <a:prstClr val="black">
                    <a:tint val="82000"/>
                  </a:prstClr>
                </a:solidFill>
                <a:effectLst/>
                <a:uLnTx/>
                <a:uFillTx/>
                <a:latin typeface="Aptos" panose="020B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nl-BE" sz="1200" b="0" i="0" u="none" strike="noStrike" kern="1200" cap="none" spc="0" normalizeH="0" baseline="0" noProof="0">
              <a:ln>
                <a:noFill/>
              </a:ln>
              <a:solidFill>
                <a:prstClr val="black">
                  <a:tint val="82000"/>
                </a:prstClr>
              </a:solidFill>
              <a:effectLst/>
              <a:uLnTx/>
              <a:uFillTx/>
              <a:latin typeface="Aptos" panose="020B0004020202020204"/>
              <a:ea typeface="+mn-ea"/>
              <a:cs typeface="+mn-cs"/>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47F2AF-576E-41F2-9A52-DDBFA69E9BE7}"/>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8DB81448-F6D4-AEE9-799C-E1BAD6F1845C}"/>
              </a:ext>
            </a:extLst>
          </p:cNvPr>
          <p:cNvSpPr>
            <a:spLocks noGrp="1"/>
          </p:cNvSpPr>
          <p:nvPr>
            <p:ph type="title"/>
          </p:nvPr>
        </p:nvSpPr>
        <p:spPr/>
        <p:txBody>
          <a:bodyPr>
            <a:normAutofit/>
          </a:bodyPr>
          <a:lstStyle/>
          <a:p>
            <a:r>
              <a:rPr lang="nl-BE" sz="2800" noProof="0">
                <a:solidFill>
                  <a:srgbClr val="1E699D"/>
                </a:solidFill>
                <a:latin typeface="Futura Medium" charset="0"/>
              </a:rPr>
              <a:t>2.2.</a:t>
            </a:r>
            <a:r>
              <a:rPr lang="nl-BE" sz="2800">
                <a:solidFill>
                  <a:srgbClr val="1E699D"/>
                </a:solidFill>
                <a:latin typeface="Futura Medium" charset="0"/>
              </a:rPr>
              <a:t>a</a:t>
            </a:r>
            <a:r>
              <a:rPr lang="nl-BE" sz="2800" noProof="0">
                <a:solidFill>
                  <a:srgbClr val="1E699D"/>
                </a:solidFill>
                <a:latin typeface="Futura Medium" charset="0"/>
              </a:rPr>
              <a:t>. Burn-out: Intrapersoonlijke dynamiek</a:t>
            </a:r>
          </a:p>
        </p:txBody>
      </p:sp>
      <p:sp>
        <p:nvSpPr>
          <p:cNvPr id="3" name="Espace réservé du numéro de diapositive 2">
            <a:extLst>
              <a:ext uri="{FF2B5EF4-FFF2-40B4-BE49-F238E27FC236}">
                <a16:creationId xmlns:a16="http://schemas.microsoft.com/office/drawing/2014/main" id="{F7986011-E25A-C6C9-A296-3C1108D9484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FCF0D27-783A-4A41-A067-B898C8DC56C7}" type="slidenum">
              <a:rPr kumimoji="0" lang="nl-BE" sz="1200" b="0" i="0" u="none" strike="noStrike" kern="1200" cap="none" spc="0" normalizeH="0" baseline="0" noProof="0" smtClean="0">
                <a:ln>
                  <a:noFill/>
                </a:ln>
                <a:solidFill>
                  <a:prstClr val="black">
                    <a:tint val="82000"/>
                  </a:prstClr>
                </a:solidFill>
                <a:effectLst/>
                <a:uLnTx/>
                <a:uFillTx/>
                <a:latin typeface="Aptos" panose="020B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nl-BE" sz="1200" b="0" i="0" u="none" strike="noStrike" kern="1200" cap="none" spc="0" normalizeH="0" baseline="0" noProof="0">
              <a:ln>
                <a:noFill/>
              </a:ln>
              <a:solidFill>
                <a:prstClr val="black">
                  <a:tint val="82000"/>
                </a:prstClr>
              </a:solidFill>
              <a:effectLst/>
              <a:uLnTx/>
              <a:uFillTx/>
              <a:latin typeface="Aptos" panose="020B0004020202020204"/>
              <a:ea typeface="+mn-ea"/>
              <a:cs typeface="+mn-cs"/>
            </a:endParaRPr>
          </a:p>
        </p:txBody>
      </p:sp>
      <p:pic>
        <p:nvPicPr>
          <p:cNvPr id="1026" name="Picture 2">
            <a:extLst>
              <a:ext uri="{FF2B5EF4-FFF2-40B4-BE49-F238E27FC236}">
                <a16:creationId xmlns:a16="http://schemas.microsoft.com/office/drawing/2014/main" id="{4D101F6A-D0A2-5862-8971-5A113E201BE5}"/>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20234"/>
          <a:stretch/>
        </p:blipFill>
        <p:spPr bwMode="auto">
          <a:xfrm>
            <a:off x="973671" y="1939088"/>
            <a:ext cx="10244657" cy="34904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8139908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5" name="Diagramme 14">
            <a:extLst>
              <a:ext uri="{FF2B5EF4-FFF2-40B4-BE49-F238E27FC236}">
                <a16:creationId xmlns:a16="http://schemas.microsoft.com/office/drawing/2014/main" id="{F520B2F6-0645-AE7F-9435-A02C6C61741B}"/>
              </a:ext>
            </a:extLst>
          </p:cNvPr>
          <p:cNvGraphicFramePr/>
          <p:nvPr>
            <p:extLst>
              <p:ext uri="{D42A27DB-BD31-4B8C-83A1-F6EECF244321}">
                <p14:modId xmlns:p14="http://schemas.microsoft.com/office/powerpoint/2010/main" val="3501384201"/>
              </p:ext>
            </p:extLst>
          </p:nvPr>
        </p:nvGraphicFramePr>
        <p:xfrm>
          <a:off x="2159000" y="1050530"/>
          <a:ext cx="8229599" cy="496531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6" name="ZoneTexte 15">
            <a:extLst>
              <a:ext uri="{FF2B5EF4-FFF2-40B4-BE49-F238E27FC236}">
                <a16:creationId xmlns:a16="http://schemas.microsoft.com/office/drawing/2014/main" id="{4A2475CA-0C62-E6C9-99D9-8CDD9035E00D}"/>
              </a:ext>
            </a:extLst>
          </p:cNvPr>
          <p:cNvSpPr txBox="1"/>
          <p:nvPr/>
        </p:nvSpPr>
        <p:spPr>
          <a:xfrm>
            <a:off x="7832726" y="2973389"/>
            <a:ext cx="1503363" cy="44767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BE" sz="2300" b="0" i="0" u="none" strike="noStrike" kern="1200" cap="none" spc="0" normalizeH="0" baseline="0" noProof="0">
                <a:ln>
                  <a:noFill/>
                </a:ln>
                <a:solidFill>
                  <a:srgbClr val="FFFFFF"/>
                </a:solidFill>
                <a:effectLst/>
                <a:uLnTx/>
                <a:uFillTx/>
                <a:latin typeface="Calibri"/>
                <a:ea typeface="+mn-ea"/>
                <a:cs typeface="+mn-cs"/>
              </a:rPr>
              <a:t>Fase 3</a:t>
            </a:r>
          </a:p>
        </p:txBody>
      </p:sp>
      <p:cxnSp>
        <p:nvCxnSpPr>
          <p:cNvPr id="6" name="Connecteur droit avec flèche 5">
            <a:extLst>
              <a:ext uri="{FF2B5EF4-FFF2-40B4-BE49-F238E27FC236}">
                <a16:creationId xmlns:a16="http://schemas.microsoft.com/office/drawing/2014/main" id="{0BE70E55-2057-105E-59BF-13E6FC6A9993}"/>
              </a:ext>
            </a:extLst>
          </p:cNvPr>
          <p:cNvCxnSpPr/>
          <p:nvPr/>
        </p:nvCxnSpPr>
        <p:spPr>
          <a:xfrm>
            <a:off x="7759700" y="5746750"/>
            <a:ext cx="0" cy="490538"/>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25606" name="ZoneTexte 10">
            <a:extLst>
              <a:ext uri="{FF2B5EF4-FFF2-40B4-BE49-F238E27FC236}">
                <a16:creationId xmlns:a16="http://schemas.microsoft.com/office/drawing/2014/main" id="{7A392B1B-029D-034B-C4CE-3CD698119B35}"/>
              </a:ext>
            </a:extLst>
          </p:cNvPr>
          <p:cNvSpPr txBox="1">
            <a:spLocks noChangeArrowheads="1"/>
          </p:cNvSpPr>
          <p:nvPr/>
        </p:nvSpPr>
        <p:spPr bwMode="auto">
          <a:xfrm>
            <a:off x="8047540" y="5911850"/>
            <a:ext cx="844033"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bg2"/>
              </a:buClr>
              <a:buSzPct val="75000"/>
              <a:buFont typeface="Wingdings" panose="05000000000000000000" pitchFamily="2" charset="2"/>
              <a:buChar char="p"/>
              <a:defRPr sz="2800">
                <a:solidFill>
                  <a:schemeClr val="tx1"/>
                </a:solidFill>
                <a:latin typeface="Verdana" panose="020B0604030504040204" pitchFamily="34" charset="0"/>
              </a:defRPr>
            </a:lvl1pPr>
            <a:lvl2pPr marL="742950" indent="-285750">
              <a:spcBef>
                <a:spcPct val="20000"/>
              </a:spcBef>
              <a:buClr>
                <a:schemeClr val="tx2"/>
              </a:buClr>
              <a:buSzPct val="75000"/>
              <a:buFont typeface="Wingdings" panose="05000000000000000000" pitchFamily="2" charset="2"/>
              <a:buChar char="n"/>
              <a:defRPr sz="2400">
                <a:solidFill>
                  <a:schemeClr val="tx1"/>
                </a:solidFill>
                <a:latin typeface="Verdana" panose="020B0604030504040204" pitchFamily="34" charset="0"/>
              </a:defRPr>
            </a:lvl2pPr>
            <a:lvl3pPr marL="1143000" indent="-228600">
              <a:spcBef>
                <a:spcPct val="20000"/>
              </a:spcBef>
              <a:buClr>
                <a:schemeClr val="accent1"/>
              </a:buClr>
              <a:buSzPct val="65000"/>
              <a:buFont typeface="Wingdings" panose="05000000000000000000" pitchFamily="2" charset="2"/>
              <a:buChar char="p"/>
              <a:defRPr sz="2000">
                <a:solidFill>
                  <a:schemeClr val="tx1"/>
                </a:solidFill>
                <a:latin typeface="Verdana" panose="020B0604030504040204" pitchFamily="34" charset="0"/>
              </a:defRPr>
            </a:lvl3pPr>
            <a:lvl4pPr marL="1600200" indent="-228600">
              <a:spcBef>
                <a:spcPct val="20000"/>
              </a:spcBef>
              <a:buClr>
                <a:schemeClr val="bg2"/>
              </a:buClr>
              <a:buFont typeface="Wingdings" panose="05000000000000000000" pitchFamily="2" charset="2"/>
              <a:buChar char="§"/>
              <a:defRPr>
                <a:solidFill>
                  <a:schemeClr val="tx1"/>
                </a:solidFill>
                <a:latin typeface="Verdana" panose="020B0604030504040204" pitchFamily="34" charset="0"/>
              </a:defRPr>
            </a:lvl4pPr>
            <a:lvl5pPr marL="2057400" indent="-228600">
              <a:spcBef>
                <a:spcPct val="20000"/>
              </a:spcBef>
              <a:buClr>
                <a:schemeClr val="tx2"/>
              </a:buClr>
              <a:buSzPct val="80000"/>
              <a:buFont typeface="Wingdings" panose="05000000000000000000" pitchFamily="2" charset="2"/>
              <a:buChar char="§"/>
              <a:defRPr>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Verdana" panose="020B060403050404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nl-BE" sz="2000" b="0" i="0" u="none" strike="noStrike" kern="1200" cap="none" spc="0" normalizeH="0" baseline="0" noProof="0">
                <a:ln>
                  <a:noFill/>
                </a:ln>
                <a:solidFill>
                  <a:srgbClr val="1E699D"/>
                </a:solidFill>
                <a:effectLst/>
                <a:uLnTx/>
                <a:uFillTx/>
                <a:latin typeface="Verdana" panose="020B0604030504040204" pitchFamily="34" charset="0"/>
                <a:ea typeface="+mn-ea"/>
                <a:cs typeface="+mn-cs"/>
              </a:rPr>
              <a:t>AO?</a:t>
            </a:r>
          </a:p>
        </p:txBody>
      </p:sp>
      <p:sp>
        <p:nvSpPr>
          <p:cNvPr id="25607" name="ZoneTexte 11">
            <a:extLst>
              <a:ext uri="{FF2B5EF4-FFF2-40B4-BE49-F238E27FC236}">
                <a16:creationId xmlns:a16="http://schemas.microsoft.com/office/drawing/2014/main" id="{8E3093AF-5CBB-7808-24A1-AC7E338A2143}"/>
              </a:ext>
            </a:extLst>
          </p:cNvPr>
          <p:cNvSpPr txBox="1">
            <a:spLocks noChangeArrowheads="1"/>
          </p:cNvSpPr>
          <p:nvPr/>
        </p:nvSpPr>
        <p:spPr bwMode="auto">
          <a:xfrm>
            <a:off x="5684045" y="5899091"/>
            <a:ext cx="1895315"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bg2"/>
              </a:buClr>
              <a:buSzPct val="75000"/>
              <a:buFont typeface="Wingdings" panose="05000000000000000000" pitchFamily="2" charset="2"/>
              <a:buChar char="p"/>
              <a:defRPr sz="2800">
                <a:solidFill>
                  <a:schemeClr val="tx1"/>
                </a:solidFill>
                <a:latin typeface="Verdana" panose="020B0604030504040204" pitchFamily="34" charset="0"/>
              </a:defRPr>
            </a:lvl1pPr>
            <a:lvl2pPr marL="742950" indent="-285750">
              <a:spcBef>
                <a:spcPct val="20000"/>
              </a:spcBef>
              <a:buClr>
                <a:schemeClr val="tx2"/>
              </a:buClr>
              <a:buSzPct val="75000"/>
              <a:buFont typeface="Wingdings" panose="05000000000000000000" pitchFamily="2" charset="2"/>
              <a:buChar char="n"/>
              <a:defRPr sz="2400">
                <a:solidFill>
                  <a:schemeClr val="tx1"/>
                </a:solidFill>
                <a:latin typeface="Verdana" panose="020B0604030504040204" pitchFamily="34" charset="0"/>
              </a:defRPr>
            </a:lvl2pPr>
            <a:lvl3pPr marL="1143000" indent="-228600">
              <a:spcBef>
                <a:spcPct val="20000"/>
              </a:spcBef>
              <a:buClr>
                <a:schemeClr val="accent1"/>
              </a:buClr>
              <a:buSzPct val="65000"/>
              <a:buFont typeface="Wingdings" panose="05000000000000000000" pitchFamily="2" charset="2"/>
              <a:buChar char="p"/>
              <a:defRPr sz="2000">
                <a:solidFill>
                  <a:schemeClr val="tx1"/>
                </a:solidFill>
                <a:latin typeface="Verdana" panose="020B0604030504040204" pitchFamily="34" charset="0"/>
              </a:defRPr>
            </a:lvl3pPr>
            <a:lvl4pPr marL="1600200" indent="-228600">
              <a:spcBef>
                <a:spcPct val="20000"/>
              </a:spcBef>
              <a:buClr>
                <a:schemeClr val="bg2"/>
              </a:buClr>
              <a:buFont typeface="Wingdings" panose="05000000000000000000" pitchFamily="2" charset="2"/>
              <a:buChar char="§"/>
              <a:defRPr>
                <a:solidFill>
                  <a:schemeClr val="tx1"/>
                </a:solidFill>
                <a:latin typeface="Verdana" panose="020B0604030504040204" pitchFamily="34" charset="0"/>
              </a:defRPr>
            </a:lvl4pPr>
            <a:lvl5pPr marL="2057400" indent="-228600">
              <a:spcBef>
                <a:spcPct val="20000"/>
              </a:spcBef>
              <a:buClr>
                <a:schemeClr val="tx2"/>
              </a:buClr>
              <a:buSzPct val="80000"/>
              <a:buFont typeface="Wingdings" panose="05000000000000000000" pitchFamily="2" charset="2"/>
              <a:buChar char="§"/>
              <a:defRPr>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Verdana" panose="020B060403050404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nl-BE" sz="2000" b="0" i="0" u="none" strike="noStrike" kern="1200" cap="none" spc="0" normalizeH="0" baseline="0" noProof="0">
                <a:ln>
                  <a:noFill/>
                </a:ln>
                <a:solidFill>
                  <a:srgbClr val="1E699D"/>
                </a:solidFill>
                <a:effectLst/>
                <a:uLnTx/>
                <a:uFillTx/>
                <a:latin typeface="Verdana" panose="020B0604030504040204" pitchFamily="34" charset="0"/>
                <a:ea typeface="+mn-ea"/>
                <a:cs typeface="+mn-cs"/>
              </a:rPr>
              <a:t>Ontkenning?</a:t>
            </a:r>
          </a:p>
        </p:txBody>
      </p:sp>
      <p:sp>
        <p:nvSpPr>
          <p:cNvPr id="21" name="Flèche droite 20">
            <a:extLst>
              <a:ext uri="{FF2B5EF4-FFF2-40B4-BE49-F238E27FC236}">
                <a16:creationId xmlns:a16="http://schemas.microsoft.com/office/drawing/2014/main" id="{5C7E9DC9-A3E4-FFF9-E630-89E304908A6B}"/>
              </a:ext>
            </a:extLst>
          </p:cNvPr>
          <p:cNvSpPr/>
          <p:nvPr/>
        </p:nvSpPr>
        <p:spPr>
          <a:xfrm>
            <a:off x="2159001" y="6299201"/>
            <a:ext cx="7542213" cy="246063"/>
          </a:xfrm>
          <a:prstGeom prst="rightArrow">
            <a:avLst/>
          </a:prstGeom>
          <a:solidFill>
            <a:schemeClr val="tx1"/>
          </a:solidFill>
          <a:ln>
            <a:solidFill>
              <a:schemeClr val="tx1"/>
            </a:solidFill>
          </a:ln>
        </p:spPr>
        <p:style>
          <a:lnRef idx="1">
            <a:schemeClr val="accent1"/>
          </a:lnRef>
          <a:fillRef idx="3">
            <a:schemeClr val="accent1"/>
          </a:fillRef>
          <a:effectRef idx="2">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BE" sz="2000" b="0" i="0" u="none" strike="noStrike" kern="1200" cap="none" spc="0" normalizeH="0" baseline="0" noProof="0">
              <a:ln>
                <a:noFill/>
              </a:ln>
              <a:solidFill>
                <a:srgbClr val="FFFFFF"/>
              </a:solidFill>
              <a:effectLst/>
              <a:uLnTx/>
              <a:uFillTx/>
              <a:latin typeface="Calibri"/>
              <a:ea typeface="+mn-ea"/>
              <a:cs typeface="+mn-cs"/>
            </a:endParaRPr>
          </a:p>
        </p:txBody>
      </p:sp>
      <p:sp>
        <p:nvSpPr>
          <p:cNvPr id="25609" name="ZoneTexte 21">
            <a:extLst>
              <a:ext uri="{FF2B5EF4-FFF2-40B4-BE49-F238E27FC236}">
                <a16:creationId xmlns:a16="http://schemas.microsoft.com/office/drawing/2014/main" id="{8948B320-67EC-09DB-41C6-F622C9989C01}"/>
              </a:ext>
            </a:extLst>
          </p:cNvPr>
          <p:cNvSpPr txBox="1">
            <a:spLocks noChangeArrowheads="1"/>
          </p:cNvSpPr>
          <p:nvPr/>
        </p:nvSpPr>
        <p:spPr bwMode="auto">
          <a:xfrm>
            <a:off x="2906714" y="5911850"/>
            <a:ext cx="2586037"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bg2"/>
              </a:buClr>
              <a:buSzPct val="75000"/>
              <a:buFont typeface="Wingdings" panose="05000000000000000000" pitchFamily="2" charset="2"/>
              <a:buChar char="p"/>
              <a:defRPr sz="2800">
                <a:solidFill>
                  <a:schemeClr val="tx1"/>
                </a:solidFill>
                <a:latin typeface="Verdana" panose="020B0604030504040204" pitchFamily="34" charset="0"/>
              </a:defRPr>
            </a:lvl1pPr>
            <a:lvl2pPr marL="742950" indent="-285750">
              <a:spcBef>
                <a:spcPct val="20000"/>
              </a:spcBef>
              <a:buClr>
                <a:schemeClr val="tx2"/>
              </a:buClr>
              <a:buSzPct val="75000"/>
              <a:buFont typeface="Wingdings" panose="05000000000000000000" pitchFamily="2" charset="2"/>
              <a:buChar char="n"/>
              <a:defRPr sz="2400">
                <a:solidFill>
                  <a:schemeClr val="tx1"/>
                </a:solidFill>
                <a:latin typeface="Verdana" panose="020B0604030504040204" pitchFamily="34" charset="0"/>
              </a:defRPr>
            </a:lvl2pPr>
            <a:lvl3pPr marL="1143000" indent="-228600">
              <a:spcBef>
                <a:spcPct val="20000"/>
              </a:spcBef>
              <a:buClr>
                <a:schemeClr val="accent1"/>
              </a:buClr>
              <a:buSzPct val="65000"/>
              <a:buFont typeface="Wingdings" panose="05000000000000000000" pitchFamily="2" charset="2"/>
              <a:buChar char="p"/>
              <a:defRPr sz="2000">
                <a:solidFill>
                  <a:schemeClr val="tx1"/>
                </a:solidFill>
                <a:latin typeface="Verdana" panose="020B0604030504040204" pitchFamily="34" charset="0"/>
              </a:defRPr>
            </a:lvl3pPr>
            <a:lvl4pPr marL="1600200" indent="-228600">
              <a:spcBef>
                <a:spcPct val="20000"/>
              </a:spcBef>
              <a:buClr>
                <a:schemeClr val="bg2"/>
              </a:buClr>
              <a:buFont typeface="Wingdings" panose="05000000000000000000" pitchFamily="2" charset="2"/>
              <a:buChar char="§"/>
              <a:defRPr>
                <a:solidFill>
                  <a:schemeClr val="tx1"/>
                </a:solidFill>
                <a:latin typeface="Verdana" panose="020B0604030504040204" pitchFamily="34" charset="0"/>
              </a:defRPr>
            </a:lvl4pPr>
            <a:lvl5pPr marL="2057400" indent="-228600">
              <a:spcBef>
                <a:spcPct val="20000"/>
              </a:spcBef>
              <a:buClr>
                <a:schemeClr val="tx2"/>
              </a:buClr>
              <a:buSzPct val="80000"/>
              <a:buFont typeface="Wingdings" panose="05000000000000000000" pitchFamily="2" charset="2"/>
              <a:buChar char="§"/>
              <a:defRPr>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Verdana" panose="020B060403050404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nl-BE" sz="2000" b="0" i="0" u="none" strike="noStrike" kern="1200" cap="none" spc="0" normalizeH="0" baseline="0" noProof="0">
                <a:ln>
                  <a:noFill/>
                </a:ln>
                <a:solidFill>
                  <a:srgbClr val="1E699D"/>
                </a:solidFill>
                <a:effectLst/>
                <a:uLnTx/>
                <a:uFillTx/>
                <a:latin typeface="Verdana" panose="020B0604030504040204" pitchFamily="34" charset="0"/>
                <a:ea typeface="+mn-ea"/>
                <a:cs typeface="+mn-cs"/>
              </a:rPr>
              <a:t>Accumulatie </a:t>
            </a:r>
          </a:p>
        </p:txBody>
      </p:sp>
      <p:sp>
        <p:nvSpPr>
          <p:cNvPr id="25610" name="ZoneTexte 1">
            <a:extLst>
              <a:ext uri="{FF2B5EF4-FFF2-40B4-BE49-F238E27FC236}">
                <a16:creationId xmlns:a16="http://schemas.microsoft.com/office/drawing/2014/main" id="{0A24B852-CCBA-FA95-91AD-1D3CFE8A6F93}"/>
              </a:ext>
            </a:extLst>
          </p:cNvPr>
          <p:cNvSpPr txBox="1">
            <a:spLocks noChangeArrowheads="1"/>
          </p:cNvSpPr>
          <p:nvPr/>
        </p:nvSpPr>
        <p:spPr bwMode="auto">
          <a:xfrm>
            <a:off x="2159000" y="4102101"/>
            <a:ext cx="1746250"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bg2"/>
              </a:buClr>
              <a:buSzPct val="75000"/>
              <a:buFont typeface="Wingdings" panose="05000000000000000000" pitchFamily="2" charset="2"/>
              <a:buChar char="p"/>
              <a:defRPr sz="2800">
                <a:solidFill>
                  <a:schemeClr val="tx1"/>
                </a:solidFill>
                <a:latin typeface="Verdana" panose="020B0604030504040204" pitchFamily="34" charset="0"/>
              </a:defRPr>
            </a:lvl1pPr>
            <a:lvl2pPr marL="742950" indent="-285750">
              <a:spcBef>
                <a:spcPct val="20000"/>
              </a:spcBef>
              <a:buClr>
                <a:schemeClr val="tx2"/>
              </a:buClr>
              <a:buSzPct val="75000"/>
              <a:buFont typeface="Wingdings" panose="05000000000000000000" pitchFamily="2" charset="2"/>
              <a:buChar char="n"/>
              <a:defRPr sz="2400">
                <a:solidFill>
                  <a:schemeClr val="tx1"/>
                </a:solidFill>
                <a:latin typeface="Verdana" panose="020B0604030504040204" pitchFamily="34" charset="0"/>
              </a:defRPr>
            </a:lvl2pPr>
            <a:lvl3pPr marL="1143000" indent="-228600">
              <a:spcBef>
                <a:spcPct val="20000"/>
              </a:spcBef>
              <a:buClr>
                <a:schemeClr val="accent1"/>
              </a:buClr>
              <a:buSzPct val="65000"/>
              <a:buFont typeface="Wingdings" panose="05000000000000000000" pitchFamily="2" charset="2"/>
              <a:buChar char="p"/>
              <a:defRPr sz="2000">
                <a:solidFill>
                  <a:schemeClr val="tx1"/>
                </a:solidFill>
                <a:latin typeface="Verdana" panose="020B0604030504040204" pitchFamily="34" charset="0"/>
              </a:defRPr>
            </a:lvl3pPr>
            <a:lvl4pPr marL="1600200" indent="-228600">
              <a:spcBef>
                <a:spcPct val="20000"/>
              </a:spcBef>
              <a:buClr>
                <a:schemeClr val="bg2"/>
              </a:buClr>
              <a:buFont typeface="Wingdings" panose="05000000000000000000" pitchFamily="2" charset="2"/>
              <a:buChar char="§"/>
              <a:defRPr>
                <a:solidFill>
                  <a:schemeClr val="tx1"/>
                </a:solidFill>
                <a:latin typeface="Verdana" panose="020B0604030504040204" pitchFamily="34" charset="0"/>
              </a:defRPr>
            </a:lvl4pPr>
            <a:lvl5pPr marL="2057400" indent="-228600">
              <a:spcBef>
                <a:spcPct val="20000"/>
              </a:spcBef>
              <a:buClr>
                <a:schemeClr val="tx2"/>
              </a:buClr>
              <a:buSzPct val="80000"/>
              <a:buFont typeface="Wingdings" panose="05000000000000000000" pitchFamily="2" charset="2"/>
              <a:buChar char="§"/>
              <a:defRPr>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Verdana" panose="020B060403050404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nl-BE" sz="1600" b="0" i="0" u="none" strike="noStrike" kern="1200" cap="none" spc="0" normalizeH="0" baseline="0" noProof="0">
                <a:ln>
                  <a:noFill/>
                </a:ln>
                <a:solidFill>
                  <a:srgbClr val="1E699D"/>
                </a:solidFill>
                <a:effectLst/>
                <a:uLnTx/>
                <a:uFillTx/>
                <a:latin typeface="Verdana" panose="020B0604030504040204" pitchFamily="34" charset="0"/>
                <a:ea typeface="+mn-ea"/>
                <a:cs typeface="+mn-cs"/>
              </a:rPr>
              <a:t>Enthousiasme</a:t>
            </a:r>
          </a:p>
        </p:txBody>
      </p:sp>
      <p:sp>
        <p:nvSpPr>
          <p:cNvPr id="25611" name="ZoneTexte 12">
            <a:extLst>
              <a:ext uri="{FF2B5EF4-FFF2-40B4-BE49-F238E27FC236}">
                <a16:creationId xmlns:a16="http://schemas.microsoft.com/office/drawing/2014/main" id="{6441BC0E-C35E-8311-A9D0-C8C59651C9DF}"/>
              </a:ext>
            </a:extLst>
          </p:cNvPr>
          <p:cNvSpPr txBox="1">
            <a:spLocks noChangeArrowheads="1"/>
          </p:cNvSpPr>
          <p:nvPr/>
        </p:nvSpPr>
        <p:spPr bwMode="auto">
          <a:xfrm>
            <a:off x="3996530" y="4438260"/>
            <a:ext cx="2100263" cy="322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bg2"/>
              </a:buClr>
              <a:buSzPct val="75000"/>
              <a:buFont typeface="Wingdings" panose="05000000000000000000" pitchFamily="2" charset="2"/>
              <a:buChar char="p"/>
              <a:defRPr sz="2800">
                <a:solidFill>
                  <a:schemeClr val="tx1"/>
                </a:solidFill>
                <a:latin typeface="Verdana" panose="020B0604030504040204" pitchFamily="34" charset="0"/>
              </a:defRPr>
            </a:lvl1pPr>
            <a:lvl2pPr marL="742950" indent="-285750">
              <a:spcBef>
                <a:spcPct val="20000"/>
              </a:spcBef>
              <a:buClr>
                <a:schemeClr val="tx2"/>
              </a:buClr>
              <a:buSzPct val="75000"/>
              <a:buFont typeface="Wingdings" panose="05000000000000000000" pitchFamily="2" charset="2"/>
              <a:buChar char="n"/>
              <a:defRPr sz="2400">
                <a:solidFill>
                  <a:schemeClr val="tx1"/>
                </a:solidFill>
                <a:latin typeface="Verdana" panose="020B0604030504040204" pitchFamily="34" charset="0"/>
              </a:defRPr>
            </a:lvl2pPr>
            <a:lvl3pPr marL="1143000" indent="-228600">
              <a:spcBef>
                <a:spcPct val="20000"/>
              </a:spcBef>
              <a:buClr>
                <a:schemeClr val="accent1"/>
              </a:buClr>
              <a:buSzPct val="65000"/>
              <a:buFont typeface="Wingdings" panose="05000000000000000000" pitchFamily="2" charset="2"/>
              <a:buChar char="p"/>
              <a:defRPr sz="2000">
                <a:solidFill>
                  <a:schemeClr val="tx1"/>
                </a:solidFill>
                <a:latin typeface="Verdana" panose="020B0604030504040204" pitchFamily="34" charset="0"/>
              </a:defRPr>
            </a:lvl3pPr>
            <a:lvl4pPr marL="1600200" indent="-228600">
              <a:spcBef>
                <a:spcPct val="20000"/>
              </a:spcBef>
              <a:buClr>
                <a:schemeClr val="bg2"/>
              </a:buClr>
              <a:buFont typeface="Wingdings" panose="05000000000000000000" pitchFamily="2" charset="2"/>
              <a:buChar char="§"/>
              <a:defRPr>
                <a:solidFill>
                  <a:schemeClr val="tx1"/>
                </a:solidFill>
                <a:latin typeface="Verdana" panose="020B0604030504040204" pitchFamily="34" charset="0"/>
              </a:defRPr>
            </a:lvl4pPr>
            <a:lvl5pPr marL="2057400" indent="-228600">
              <a:spcBef>
                <a:spcPct val="20000"/>
              </a:spcBef>
              <a:buClr>
                <a:schemeClr val="tx2"/>
              </a:buClr>
              <a:buSzPct val="80000"/>
              <a:buFont typeface="Wingdings" panose="05000000000000000000" pitchFamily="2" charset="2"/>
              <a:buChar char="§"/>
              <a:defRPr>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Verdana" panose="020B060403050404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nl-BE" sz="1500" b="0" i="0" u="none" strike="noStrike" kern="1200" cap="none" spc="0" normalizeH="0" baseline="0" noProof="0">
                <a:ln>
                  <a:noFill/>
                </a:ln>
                <a:solidFill>
                  <a:srgbClr val="1E699D"/>
                </a:solidFill>
                <a:effectLst/>
                <a:uLnTx/>
                <a:uFillTx/>
                <a:latin typeface="Verdana" panose="020B0604030504040204" pitchFamily="34" charset="0"/>
                <a:ea typeface="+mn-ea"/>
                <a:cs typeface="+mn-cs"/>
              </a:rPr>
              <a:t>Overinvestering</a:t>
            </a:r>
          </a:p>
        </p:txBody>
      </p:sp>
      <p:sp>
        <p:nvSpPr>
          <p:cNvPr id="25612" name="ZoneTexte 13">
            <a:extLst>
              <a:ext uri="{FF2B5EF4-FFF2-40B4-BE49-F238E27FC236}">
                <a16:creationId xmlns:a16="http://schemas.microsoft.com/office/drawing/2014/main" id="{2DFA8FCF-DF7E-67D4-6A04-C7C774FE7C9F}"/>
              </a:ext>
            </a:extLst>
          </p:cNvPr>
          <p:cNvSpPr txBox="1">
            <a:spLocks noChangeArrowheads="1"/>
          </p:cNvSpPr>
          <p:nvPr/>
        </p:nvSpPr>
        <p:spPr bwMode="auto">
          <a:xfrm>
            <a:off x="5930107" y="4908189"/>
            <a:ext cx="1744662"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bg2"/>
              </a:buClr>
              <a:buSzPct val="75000"/>
              <a:buFont typeface="Wingdings" panose="05000000000000000000" pitchFamily="2" charset="2"/>
              <a:buChar char="p"/>
              <a:defRPr sz="2800">
                <a:solidFill>
                  <a:schemeClr val="tx1"/>
                </a:solidFill>
                <a:latin typeface="Verdana" panose="020B0604030504040204" pitchFamily="34" charset="0"/>
              </a:defRPr>
            </a:lvl1pPr>
            <a:lvl2pPr marL="742950" indent="-285750">
              <a:spcBef>
                <a:spcPct val="20000"/>
              </a:spcBef>
              <a:buClr>
                <a:schemeClr val="tx2"/>
              </a:buClr>
              <a:buSzPct val="75000"/>
              <a:buFont typeface="Wingdings" panose="05000000000000000000" pitchFamily="2" charset="2"/>
              <a:buChar char="n"/>
              <a:defRPr sz="2400">
                <a:solidFill>
                  <a:schemeClr val="tx1"/>
                </a:solidFill>
                <a:latin typeface="Verdana" panose="020B0604030504040204" pitchFamily="34" charset="0"/>
              </a:defRPr>
            </a:lvl2pPr>
            <a:lvl3pPr marL="1143000" indent="-228600">
              <a:spcBef>
                <a:spcPct val="20000"/>
              </a:spcBef>
              <a:buClr>
                <a:schemeClr val="accent1"/>
              </a:buClr>
              <a:buSzPct val="65000"/>
              <a:buFont typeface="Wingdings" panose="05000000000000000000" pitchFamily="2" charset="2"/>
              <a:buChar char="p"/>
              <a:defRPr sz="2000">
                <a:solidFill>
                  <a:schemeClr val="tx1"/>
                </a:solidFill>
                <a:latin typeface="Verdana" panose="020B0604030504040204" pitchFamily="34" charset="0"/>
              </a:defRPr>
            </a:lvl3pPr>
            <a:lvl4pPr marL="1600200" indent="-228600">
              <a:spcBef>
                <a:spcPct val="20000"/>
              </a:spcBef>
              <a:buClr>
                <a:schemeClr val="bg2"/>
              </a:buClr>
              <a:buFont typeface="Wingdings" panose="05000000000000000000" pitchFamily="2" charset="2"/>
              <a:buChar char="§"/>
              <a:defRPr>
                <a:solidFill>
                  <a:schemeClr val="tx1"/>
                </a:solidFill>
                <a:latin typeface="Verdana" panose="020B0604030504040204" pitchFamily="34" charset="0"/>
              </a:defRPr>
            </a:lvl4pPr>
            <a:lvl5pPr marL="2057400" indent="-228600">
              <a:spcBef>
                <a:spcPct val="20000"/>
              </a:spcBef>
              <a:buClr>
                <a:schemeClr val="tx2"/>
              </a:buClr>
              <a:buSzPct val="80000"/>
              <a:buFont typeface="Wingdings" panose="05000000000000000000" pitchFamily="2" charset="2"/>
              <a:buChar char="§"/>
              <a:defRPr>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Verdana" panose="020B060403050404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nl-BE" sz="1600" b="0" i="0" u="none" strike="noStrike" kern="1200" cap="none" spc="0" normalizeH="0" baseline="0" noProof="0">
                <a:ln>
                  <a:noFill/>
                </a:ln>
                <a:solidFill>
                  <a:srgbClr val="1E699D"/>
                </a:solidFill>
                <a:effectLst/>
                <a:uLnTx/>
                <a:uFillTx/>
                <a:latin typeface="Verdana" panose="020B0604030504040204" pitchFamily="34" charset="0"/>
                <a:ea typeface="+mn-ea"/>
                <a:cs typeface="+mn-cs"/>
              </a:rPr>
              <a:t>Desillusie </a:t>
            </a:r>
          </a:p>
        </p:txBody>
      </p:sp>
      <p:sp>
        <p:nvSpPr>
          <p:cNvPr id="13" name="Titre 12">
            <a:extLst>
              <a:ext uri="{FF2B5EF4-FFF2-40B4-BE49-F238E27FC236}">
                <a16:creationId xmlns:a16="http://schemas.microsoft.com/office/drawing/2014/main" id="{B212F1BA-92E1-7BCE-05A1-C8B230114729}"/>
              </a:ext>
            </a:extLst>
          </p:cNvPr>
          <p:cNvSpPr>
            <a:spLocks noGrp="1"/>
          </p:cNvSpPr>
          <p:nvPr>
            <p:ph type="title"/>
          </p:nvPr>
        </p:nvSpPr>
        <p:spPr>
          <a:xfrm>
            <a:off x="586503" y="365127"/>
            <a:ext cx="10842072" cy="844837"/>
          </a:xfrm>
        </p:spPr>
        <p:txBody>
          <a:bodyPr>
            <a:normAutofit/>
          </a:bodyPr>
          <a:lstStyle/>
          <a:p>
            <a:r>
              <a:rPr lang="nl-BE" sz="2800" noProof="0">
                <a:latin typeface="Futura Medium"/>
                <a:cs typeface="Calibri" panose="020F0502020204030204" pitchFamily="34" charset="0"/>
              </a:rPr>
              <a:t>2.2.b. Stadia van burn-out</a:t>
            </a:r>
          </a:p>
        </p:txBody>
      </p:sp>
      <p:sp>
        <p:nvSpPr>
          <p:cNvPr id="2" name="Espace réservé du numéro de diapositive 1"/>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FCF0D27-783A-4A41-A067-B898C8DC56C7}" type="slidenum">
              <a:rPr kumimoji="0" lang="nl-BE" sz="1200" b="0" i="0" u="none" strike="noStrike" kern="1200" cap="none" spc="0" normalizeH="0" baseline="0" noProof="0" smtClean="0">
                <a:ln>
                  <a:noFill/>
                </a:ln>
                <a:solidFill>
                  <a:srgbClr val="1E699D">
                    <a:lumMod val="50000"/>
                    <a:lumOff val="50000"/>
                  </a:srgb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35</a:t>
            </a:fld>
            <a:endParaRPr kumimoji="0" lang="nl-BE" sz="1200" b="0" i="0" u="none" strike="noStrike" kern="1200" cap="none" spc="0" normalizeH="0" baseline="0" noProof="0">
              <a:ln>
                <a:noFill/>
              </a:ln>
              <a:solidFill>
                <a:srgbClr val="1E699D">
                  <a:lumMod val="50000"/>
                  <a:lumOff val="50000"/>
                </a:srgbClr>
              </a:solidFill>
              <a:effectLst/>
              <a:uLnTx/>
              <a:uFillTx/>
              <a:latin typeface="Calibri"/>
              <a:ea typeface="+mn-ea"/>
              <a:cs typeface="+mn-cs"/>
            </a:endParaRPr>
          </a:p>
        </p:txBody>
      </p:sp>
      <p:sp>
        <p:nvSpPr>
          <p:cNvPr id="3" name="Rechthoek 2">
            <a:extLst>
              <a:ext uri="{FF2B5EF4-FFF2-40B4-BE49-F238E27FC236}">
                <a16:creationId xmlns:a16="http://schemas.microsoft.com/office/drawing/2014/main" id="{64689581-7D6D-F341-020D-11D03D575D9D}"/>
              </a:ext>
            </a:extLst>
          </p:cNvPr>
          <p:cNvSpPr>
            <a:spLocks noGrp="1" noRot="1" noMove="1" noResize="1" noEditPoints="1" noAdjustHandles="1" noChangeArrowheads="1" noChangeShapeType="1"/>
          </p:cNvSpPr>
          <p:nvPr/>
        </p:nvSpPr>
        <p:spPr>
          <a:xfrm>
            <a:off x="83127" y="5942602"/>
            <a:ext cx="2192482" cy="858693"/>
          </a:xfrm>
          <a:prstGeom prst="rect">
            <a:avLst/>
          </a:prstGeom>
          <a:solidFill>
            <a:schemeClr val="bg1"/>
          </a:solidFill>
          <a:ln>
            <a:solidFill>
              <a:schemeClr val="bg1"/>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BE" sz="1800" b="0" i="0" u="none" strike="noStrike" kern="1200" cap="none" spc="0" normalizeH="0" baseline="0" noProof="0">
              <a:ln>
                <a:noFill/>
              </a:ln>
              <a:solidFill>
                <a:srgbClr val="FFFFFF"/>
              </a:solidFill>
              <a:effectLst/>
              <a:uLnTx/>
              <a:uFillTx/>
              <a:latin typeface="Calibri"/>
              <a:ea typeface="+mn-ea"/>
              <a:cs typeface="+mn-cs"/>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à coins arrondis 4">
            <a:extLst>
              <a:ext uri="{FF2B5EF4-FFF2-40B4-BE49-F238E27FC236}">
                <a16:creationId xmlns:a16="http://schemas.microsoft.com/office/drawing/2014/main" id="{44DB564A-8D8F-B912-432A-68D999913B11}"/>
              </a:ext>
            </a:extLst>
          </p:cNvPr>
          <p:cNvSpPr/>
          <p:nvPr/>
        </p:nvSpPr>
        <p:spPr>
          <a:xfrm>
            <a:off x="1339273" y="1366982"/>
            <a:ext cx="8737600" cy="4525818"/>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marL="0" marR="0" lvl="0" indent="0" algn="ctr" defTabSz="914400" rtl="0" eaLnBrk="1" fontAlgn="auto" latinLnBrk="0" hangingPunct="1">
              <a:lnSpc>
                <a:spcPct val="106000"/>
              </a:lnSpc>
              <a:spcBef>
                <a:spcPts val="0"/>
              </a:spcBef>
              <a:spcAft>
                <a:spcPts val="600"/>
              </a:spcAft>
              <a:buClrTx/>
              <a:buSzTx/>
              <a:buFontTx/>
              <a:buNone/>
              <a:tabLst/>
              <a:defRPr/>
            </a:pPr>
            <a:r>
              <a:rPr kumimoji="0" lang="nl-BE" sz="2000" b="1" i="0" u="none" strike="noStrike" kern="1200" cap="none" spc="0" normalizeH="0" baseline="0" noProof="0">
                <a:ln>
                  <a:noFill/>
                </a:ln>
                <a:solidFill>
                  <a:srgbClr val="40AFFF">
                    <a:lumMod val="75000"/>
                  </a:srgbClr>
                </a:solidFill>
                <a:effectLst/>
                <a:uLnTx/>
                <a:uFillTx/>
                <a:latin typeface="Calibri"/>
                <a:ea typeface="Calibri" panose="020F0502020204030204" pitchFamily="34" charset="0"/>
                <a:cs typeface="Times New Roman" panose="02020603050405020304" pitchFamily="18" charset="0"/>
              </a:rPr>
              <a:t>FASE 0: Toewijding aan het werk met idealistisch enthousiasme</a:t>
            </a:r>
          </a:p>
          <a:p>
            <a:pPr marL="0" marR="0" lvl="0" indent="0" algn="ctr" defTabSz="914400" rtl="0" eaLnBrk="1" fontAlgn="auto" latinLnBrk="0" hangingPunct="1">
              <a:lnSpc>
                <a:spcPct val="106000"/>
              </a:lnSpc>
              <a:spcBef>
                <a:spcPts val="0"/>
              </a:spcBef>
              <a:spcAft>
                <a:spcPts val="600"/>
              </a:spcAft>
              <a:buClrTx/>
              <a:buSzTx/>
              <a:buFontTx/>
              <a:buNone/>
              <a:tabLst/>
              <a:defRPr/>
            </a:pPr>
            <a:endParaRPr kumimoji="0" lang="nl-BE" sz="1600" b="0" i="0" u="none" strike="noStrike" kern="1200" cap="none" spc="0" normalizeH="0" baseline="0" noProof="0">
              <a:ln>
                <a:noFill/>
              </a:ln>
              <a:solidFill>
                <a:srgbClr val="1E699D"/>
              </a:solidFill>
              <a:effectLst/>
              <a:uLnTx/>
              <a:uFillTx/>
              <a:latin typeface="Calibri"/>
              <a:ea typeface="Calibri" panose="020F0502020204030204" pitchFamily="34" charset="0"/>
              <a:cs typeface="Times New Roman" panose="02020603050405020304" pitchFamily="18" charset="0"/>
            </a:endParaRPr>
          </a:p>
          <a:p>
            <a:pPr marL="257175" marR="0" lvl="0" indent="-257175" algn="just" defTabSz="914400" rtl="0" eaLnBrk="1" fontAlgn="auto" latinLnBrk="0" hangingPunct="1">
              <a:lnSpc>
                <a:spcPct val="106000"/>
              </a:lnSpc>
              <a:spcBef>
                <a:spcPts val="0"/>
              </a:spcBef>
              <a:spcAft>
                <a:spcPts val="0"/>
              </a:spcAft>
              <a:buClrTx/>
              <a:buSzTx/>
              <a:buFont typeface="Symbol" panose="05050102010706020507" pitchFamily="18" charset="2"/>
              <a:buChar char=""/>
              <a:tabLst/>
              <a:defRPr/>
            </a:pPr>
            <a:r>
              <a:rPr kumimoji="0" lang="nl-BE" sz="1800" b="0" i="0" u="none" strike="noStrike" kern="1200" cap="none" spc="0" normalizeH="0" baseline="0" noProof="0">
                <a:ln>
                  <a:noFill/>
                </a:ln>
                <a:solidFill>
                  <a:srgbClr val="1E699D"/>
                </a:solidFill>
                <a:effectLst/>
                <a:uLnTx/>
                <a:uFillTx/>
                <a:latin typeface="Calibri"/>
                <a:ea typeface="Calibri" panose="020F0502020204030204" pitchFamily="34" charset="0"/>
                <a:cs typeface="Times New Roman" panose="02020603050405020304" pitchFamily="18" charset="0"/>
              </a:rPr>
              <a:t>Werk wordt geïdealiseerd, waarbij werknemers geloven dat het werk aan al hun verwachtingen voldoet of kan voldoen.</a:t>
            </a:r>
          </a:p>
          <a:p>
            <a:pPr marL="257175" marR="0" lvl="0" indent="-257175" algn="just" defTabSz="914400" rtl="0" eaLnBrk="1" fontAlgn="auto" latinLnBrk="0" hangingPunct="1">
              <a:lnSpc>
                <a:spcPct val="106000"/>
              </a:lnSpc>
              <a:spcBef>
                <a:spcPts val="0"/>
              </a:spcBef>
              <a:spcAft>
                <a:spcPts val="0"/>
              </a:spcAft>
              <a:buClrTx/>
              <a:buSzTx/>
              <a:buFont typeface="Symbol" panose="05050102010706020507" pitchFamily="18" charset="2"/>
              <a:buChar char=""/>
              <a:tabLst/>
              <a:defRPr/>
            </a:pPr>
            <a:endParaRPr kumimoji="0" lang="nl-BE" sz="1800" b="0" i="0" u="none" strike="noStrike" kern="1200" cap="none" spc="0" normalizeH="0" baseline="0" noProof="0">
              <a:ln>
                <a:noFill/>
              </a:ln>
              <a:solidFill>
                <a:srgbClr val="1E699D"/>
              </a:solidFill>
              <a:effectLst/>
              <a:uLnTx/>
              <a:uFillTx/>
              <a:latin typeface="Calibri"/>
              <a:ea typeface="Calibri" panose="020F0502020204030204" pitchFamily="34" charset="0"/>
              <a:cs typeface="Times New Roman" panose="02020603050405020304" pitchFamily="18" charset="0"/>
            </a:endParaRPr>
          </a:p>
          <a:p>
            <a:pPr marL="257175" marR="0" lvl="0" indent="-257175" algn="just" defTabSz="914400" rtl="0" eaLnBrk="1" fontAlgn="auto" latinLnBrk="0" hangingPunct="1">
              <a:lnSpc>
                <a:spcPct val="106000"/>
              </a:lnSpc>
              <a:spcBef>
                <a:spcPts val="0"/>
              </a:spcBef>
              <a:spcAft>
                <a:spcPts val="0"/>
              </a:spcAft>
              <a:buClrTx/>
              <a:buSzTx/>
              <a:buFont typeface="Symbol" panose="05050102010706020507" pitchFamily="18" charset="2"/>
              <a:buChar char=""/>
              <a:tabLst/>
              <a:defRPr/>
            </a:pPr>
            <a:r>
              <a:rPr kumimoji="0" lang="nl-BE" sz="1800" b="0" i="0" u="none" strike="noStrike" kern="1200" cap="none" spc="0" normalizeH="0" baseline="0" noProof="0">
                <a:ln>
                  <a:noFill/>
                </a:ln>
                <a:solidFill>
                  <a:srgbClr val="1E699D"/>
                </a:solidFill>
                <a:effectLst/>
                <a:uLnTx/>
                <a:uFillTx/>
                <a:latin typeface="Calibri"/>
                <a:ea typeface="Calibri" panose="020F0502020204030204" pitchFamily="34" charset="0"/>
                <a:cs typeface="Times New Roman" panose="02020603050405020304" pitchFamily="18" charset="0"/>
              </a:rPr>
              <a:t>Werknemers zijn ambitieus, met hoge idealen en doelen.</a:t>
            </a:r>
          </a:p>
          <a:p>
            <a:pPr marL="257175" marR="0" lvl="0" indent="-257175" algn="just" defTabSz="914400" rtl="0" eaLnBrk="1" fontAlgn="auto" latinLnBrk="0" hangingPunct="1">
              <a:lnSpc>
                <a:spcPct val="106000"/>
              </a:lnSpc>
              <a:spcBef>
                <a:spcPts val="0"/>
              </a:spcBef>
              <a:spcAft>
                <a:spcPts val="0"/>
              </a:spcAft>
              <a:buClrTx/>
              <a:buSzTx/>
              <a:buFont typeface="Symbol" panose="05050102010706020507" pitchFamily="18" charset="2"/>
              <a:buChar char=""/>
              <a:tabLst/>
              <a:defRPr/>
            </a:pPr>
            <a:endParaRPr kumimoji="0" lang="nl-BE" sz="1800" b="0" i="0" u="none" strike="noStrike" kern="1200" cap="none" spc="0" normalizeH="0" baseline="0" noProof="0">
              <a:ln>
                <a:noFill/>
              </a:ln>
              <a:solidFill>
                <a:srgbClr val="1E699D"/>
              </a:solidFill>
              <a:effectLst/>
              <a:uLnTx/>
              <a:uFillTx/>
              <a:latin typeface="Calibri"/>
              <a:ea typeface="Calibri" panose="020F0502020204030204" pitchFamily="34" charset="0"/>
              <a:cs typeface="Times New Roman" panose="02020603050405020304" pitchFamily="18" charset="0"/>
            </a:endParaRPr>
          </a:p>
          <a:p>
            <a:pPr marL="257175" marR="0" lvl="0" indent="-257175" algn="just" defTabSz="914400" rtl="0" eaLnBrk="1" fontAlgn="auto" latinLnBrk="0" hangingPunct="1">
              <a:lnSpc>
                <a:spcPct val="106000"/>
              </a:lnSpc>
              <a:spcBef>
                <a:spcPts val="0"/>
              </a:spcBef>
              <a:spcAft>
                <a:spcPts val="0"/>
              </a:spcAft>
              <a:buClrTx/>
              <a:buSzTx/>
              <a:buFont typeface="Symbol" panose="05050102010706020507" pitchFamily="18" charset="2"/>
              <a:buChar char=""/>
              <a:tabLst/>
              <a:defRPr/>
            </a:pPr>
            <a:r>
              <a:rPr kumimoji="0" lang="nl-BE" sz="1800" b="0" i="0" u="none" strike="noStrike" kern="1200" cap="none" spc="0" normalizeH="0" baseline="0" noProof="0">
                <a:ln>
                  <a:noFill/>
                </a:ln>
                <a:solidFill>
                  <a:srgbClr val="1E699D"/>
                </a:solidFill>
                <a:effectLst/>
                <a:uLnTx/>
                <a:uFillTx/>
                <a:latin typeface="Calibri"/>
                <a:ea typeface="Calibri" panose="020F0502020204030204" pitchFamily="34" charset="0"/>
                <a:cs typeface="Times New Roman" panose="02020603050405020304" pitchFamily="18" charset="0"/>
              </a:rPr>
              <a:t>De werknemer geeft blijk van hoge prestaties, autonomie en goed contact met collega's.</a:t>
            </a:r>
          </a:p>
          <a:p>
            <a:pPr marL="257175" marR="0" lvl="0" indent="-257175" algn="just" defTabSz="914400" rtl="0" eaLnBrk="1" fontAlgn="auto" latinLnBrk="0" hangingPunct="1">
              <a:lnSpc>
                <a:spcPct val="106000"/>
              </a:lnSpc>
              <a:spcBef>
                <a:spcPts val="0"/>
              </a:spcBef>
              <a:spcAft>
                <a:spcPts val="0"/>
              </a:spcAft>
              <a:buClrTx/>
              <a:buSzTx/>
              <a:buFont typeface="Symbol" panose="05050102010706020507" pitchFamily="18" charset="2"/>
              <a:buChar char=""/>
              <a:tabLst/>
              <a:defRPr/>
            </a:pPr>
            <a:endParaRPr kumimoji="0" lang="nl-BE" sz="1800" b="0" i="0" u="none" strike="noStrike" kern="1200" cap="none" spc="0" normalizeH="0" baseline="0" noProof="0">
              <a:ln>
                <a:noFill/>
              </a:ln>
              <a:solidFill>
                <a:srgbClr val="1E699D"/>
              </a:solidFill>
              <a:effectLst/>
              <a:uLnTx/>
              <a:uFillTx/>
              <a:latin typeface="Calibri"/>
              <a:ea typeface="Calibri" panose="020F0502020204030204" pitchFamily="34" charset="0"/>
              <a:cs typeface="Times New Roman" panose="02020603050405020304" pitchFamily="18" charset="0"/>
            </a:endParaRPr>
          </a:p>
          <a:p>
            <a:pPr marL="257175" marR="0" lvl="0" indent="-257175" algn="just" defTabSz="914400" rtl="0" eaLnBrk="1" fontAlgn="auto" latinLnBrk="0" hangingPunct="1">
              <a:lnSpc>
                <a:spcPct val="106000"/>
              </a:lnSpc>
              <a:spcBef>
                <a:spcPts val="0"/>
              </a:spcBef>
              <a:spcAft>
                <a:spcPts val="0"/>
              </a:spcAft>
              <a:buClrTx/>
              <a:buSzTx/>
              <a:buFont typeface="Symbol" panose="05050102010706020507" pitchFamily="18" charset="2"/>
              <a:buChar char=""/>
              <a:tabLst/>
              <a:defRPr/>
            </a:pPr>
            <a:r>
              <a:rPr kumimoji="0" lang="nl-BE" sz="1800" b="0" i="0" u="none" strike="noStrike" kern="1200" cap="none" spc="0" normalizeH="0" baseline="0" noProof="0">
                <a:ln>
                  <a:noFill/>
                </a:ln>
                <a:solidFill>
                  <a:srgbClr val="1E699D"/>
                </a:solidFill>
                <a:effectLst/>
                <a:uLnTx/>
                <a:uFillTx/>
                <a:latin typeface="Calibri"/>
                <a:ea typeface="Calibri" panose="020F0502020204030204" pitchFamily="34" charset="0"/>
                <a:cs typeface="Times New Roman" panose="02020603050405020304" pitchFamily="18" charset="0"/>
              </a:rPr>
              <a:t>Werknemers identificeren zich sterk met hun organisatie en zijn toegewijd aan hun werk, wat hen veel energie geeft. </a:t>
            </a:r>
            <a:endParaRPr kumimoji="0" lang="nl-BE" sz="825" b="0" i="0" u="none" strike="noStrike" kern="1200" cap="none" spc="0" normalizeH="0" baseline="0" noProof="0">
              <a:ln>
                <a:noFill/>
              </a:ln>
              <a:solidFill>
                <a:srgbClr val="1E699D"/>
              </a:solidFill>
              <a:effectLst/>
              <a:uLnTx/>
              <a:uFillTx/>
              <a:latin typeface="Calibri"/>
              <a:ea typeface="Calibri" panose="020F0502020204030204" pitchFamily="34" charset="0"/>
              <a:cs typeface="Times New Roman" panose="02020603050405020304" pitchFamily="18" charset="0"/>
            </a:endParaRPr>
          </a:p>
          <a:p>
            <a:pPr marL="0" marR="0" lvl="0" indent="0" algn="just" defTabSz="914400" rtl="0" eaLnBrk="1" fontAlgn="auto" latinLnBrk="0" hangingPunct="1">
              <a:lnSpc>
                <a:spcPct val="106000"/>
              </a:lnSpc>
              <a:spcBef>
                <a:spcPts val="0"/>
              </a:spcBef>
              <a:spcAft>
                <a:spcPts val="0"/>
              </a:spcAft>
              <a:buClrTx/>
              <a:buSzTx/>
              <a:buFontTx/>
              <a:buNone/>
              <a:tabLst/>
              <a:defRPr/>
            </a:pPr>
            <a:r>
              <a:rPr kumimoji="0" lang="nl-BE" sz="750" b="0" i="0" u="none" strike="noStrike" kern="1200" cap="none" spc="0" normalizeH="0" baseline="0" noProof="0">
                <a:ln>
                  <a:noFill/>
                </a:ln>
                <a:solidFill>
                  <a:srgbClr val="1E699D"/>
                </a:solidFill>
                <a:effectLst/>
                <a:uLnTx/>
                <a:uFillTx/>
                <a:latin typeface="Calibri"/>
                <a:ea typeface="Calibri" panose="020F0502020204030204" pitchFamily="34" charset="0"/>
                <a:cs typeface="Times New Roman" panose="02020603050405020304" pitchFamily="18" charset="0"/>
              </a:rPr>
              <a:t> </a:t>
            </a:r>
            <a:endParaRPr kumimoji="0" lang="nl-BE" sz="825" b="0" i="0" u="none" strike="noStrike" kern="1200" cap="none" spc="0" normalizeH="0" baseline="0" noProof="0">
              <a:ln>
                <a:noFill/>
              </a:ln>
              <a:solidFill>
                <a:srgbClr val="1E699D"/>
              </a:solidFill>
              <a:effectLst/>
              <a:uLnTx/>
              <a:uFillTx/>
              <a:latin typeface="Calibri"/>
              <a:ea typeface="Calibri" panose="020F0502020204030204" pitchFamily="34" charset="0"/>
              <a:cs typeface="Times New Roman" panose="02020603050405020304" pitchFamily="18" charset="0"/>
            </a:endParaRPr>
          </a:p>
          <a:p>
            <a:pPr marL="0" marR="0" lvl="0" indent="0" algn="just" defTabSz="914400" rtl="0" eaLnBrk="1" fontAlgn="auto" latinLnBrk="0" hangingPunct="1">
              <a:lnSpc>
                <a:spcPct val="106000"/>
              </a:lnSpc>
              <a:spcBef>
                <a:spcPts val="0"/>
              </a:spcBef>
              <a:spcAft>
                <a:spcPts val="0"/>
              </a:spcAft>
              <a:buClrTx/>
              <a:buSzTx/>
              <a:buFontTx/>
              <a:buNone/>
              <a:tabLst/>
              <a:defRPr/>
            </a:pPr>
            <a:r>
              <a:rPr kumimoji="0" lang="nl-BE" sz="750" b="0" i="0" u="none" strike="noStrike" kern="1200" cap="none" spc="0" normalizeH="0" baseline="0" noProof="0">
                <a:ln>
                  <a:noFill/>
                </a:ln>
                <a:solidFill>
                  <a:srgbClr val="1E699D"/>
                </a:solidFill>
                <a:effectLst/>
                <a:uLnTx/>
                <a:uFillTx/>
                <a:latin typeface="Calibri"/>
                <a:ea typeface="Calibri" panose="020F0502020204030204" pitchFamily="34" charset="0"/>
                <a:cs typeface="Times New Roman" panose="02020603050405020304" pitchFamily="18" charset="0"/>
              </a:rPr>
              <a:t> </a:t>
            </a:r>
            <a:endParaRPr kumimoji="0" lang="nl-BE" sz="825" b="0" i="0" u="none" strike="noStrike" kern="1200" cap="none" spc="0" normalizeH="0" baseline="0" noProof="0">
              <a:ln>
                <a:noFill/>
              </a:ln>
              <a:solidFill>
                <a:srgbClr val="1E699D"/>
              </a:solidFill>
              <a:effectLst/>
              <a:uLnTx/>
              <a:uFillTx/>
              <a:latin typeface="Calibri"/>
              <a:ea typeface="Calibri" panose="020F0502020204030204" pitchFamily="34" charset="0"/>
              <a:cs typeface="Times New Roman" panose="02020603050405020304" pitchFamily="18" charset="0"/>
            </a:endParaRPr>
          </a:p>
        </p:txBody>
      </p:sp>
      <p:sp>
        <p:nvSpPr>
          <p:cNvPr id="27651" name="Titre 1">
            <a:extLst>
              <a:ext uri="{FF2B5EF4-FFF2-40B4-BE49-F238E27FC236}">
                <a16:creationId xmlns:a16="http://schemas.microsoft.com/office/drawing/2014/main" id="{5F71DA02-5046-2712-F036-034157FE0D61}"/>
              </a:ext>
            </a:extLst>
          </p:cNvPr>
          <p:cNvSpPr>
            <a:spLocks noGrp="1" noChangeArrowheads="1"/>
          </p:cNvSpPr>
          <p:nvPr>
            <p:ph type="title"/>
          </p:nvPr>
        </p:nvSpPr>
        <p:spPr/>
        <p:txBody>
          <a:bodyPr>
            <a:noAutofit/>
          </a:bodyPr>
          <a:lstStyle/>
          <a:p>
            <a:r>
              <a:rPr lang="nl-BE" sz="2800">
                <a:latin typeface="Futura Medium"/>
                <a:cs typeface="Calibri" panose="020F0502020204030204" pitchFamily="34" charset="0"/>
              </a:rPr>
              <a:t>2.2.b. </a:t>
            </a:r>
            <a:r>
              <a:rPr lang="nl-BE" sz="2800" noProof="0">
                <a:solidFill>
                  <a:schemeClr val="tx1"/>
                </a:solidFill>
                <a:latin typeface="Futura Medium"/>
                <a:cs typeface="Calibri" panose="020F0502020204030204" pitchFamily="34" charset="0"/>
              </a:rPr>
              <a:t>Stadia van burn-out: fase 0</a:t>
            </a:r>
          </a:p>
        </p:txBody>
      </p:sp>
      <p:sp>
        <p:nvSpPr>
          <p:cNvPr id="2" name="Espace réservé du numéro de diapositive 1"/>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FCF0D27-783A-4A41-A067-B898C8DC56C7}" type="slidenum">
              <a:rPr kumimoji="0" lang="nl-BE" sz="1200" b="0" i="0" u="none" strike="noStrike" kern="1200" cap="none" spc="0" normalizeH="0" baseline="0" noProof="0" smtClean="0">
                <a:ln>
                  <a:noFill/>
                </a:ln>
                <a:solidFill>
                  <a:srgbClr val="1E699D">
                    <a:lumMod val="50000"/>
                    <a:lumOff val="50000"/>
                  </a:srgb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36</a:t>
            </a:fld>
            <a:endParaRPr kumimoji="0" lang="nl-BE" sz="1200" b="0" i="0" u="none" strike="noStrike" kern="1200" cap="none" spc="0" normalizeH="0" baseline="0" noProof="0">
              <a:ln>
                <a:noFill/>
              </a:ln>
              <a:solidFill>
                <a:srgbClr val="1E699D">
                  <a:lumMod val="50000"/>
                  <a:lumOff val="50000"/>
                </a:srgbClr>
              </a:solidFill>
              <a:effectLst/>
              <a:uLnTx/>
              <a:uFillTx/>
              <a:latin typeface="Calibri"/>
              <a:ea typeface="+mn-ea"/>
              <a:cs typeface="+mn-cs"/>
            </a:endParaRPr>
          </a:p>
        </p:txBody>
      </p:sp>
      <p:sp>
        <p:nvSpPr>
          <p:cNvPr id="3" name="Rechthoek 2">
            <a:extLst>
              <a:ext uri="{FF2B5EF4-FFF2-40B4-BE49-F238E27FC236}">
                <a16:creationId xmlns:a16="http://schemas.microsoft.com/office/drawing/2014/main" id="{4B8DD9E6-5629-4F2C-12FA-C9D0234A7341}"/>
              </a:ext>
            </a:extLst>
          </p:cNvPr>
          <p:cNvSpPr>
            <a:spLocks noGrp="1" noRot="1" noMove="1" noResize="1" noEditPoints="1" noAdjustHandles="1" noChangeArrowheads="1" noChangeShapeType="1"/>
          </p:cNvSpPr>
          <p:nvPr/>
        </p:nvSpPr>
        <p:spPr>
          <a:xfrm>
            <a:off x="83127" y="5942602"/>
            <a:ext cx="2192482" cy="858693"/>
          </a:xfrm>
          <a:prstGeom prst="rect">
            <a:avLst/>
          </a:prstGeom>
          <a:solidFill>
            <a:schemeClr val="bg1"/>
          </a:solidFill>
          <a:ln>
            <a:solidFill>
              <a:schemeClr val="bg1"/>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BE" sz="1800" b="0" i="0" u="none" strike="noStrike" kern="1200" cap="none" spc="0" normalizeH="0" baseline="0" noProof="0">
              <a:ln>
                <a:noFill/>
              </a:ln>
              <a:solidFill>
                <a:srgbClr val="FFFFFF"/>
              </a:solidFill>
              <a:effectLst/>
              <a:uLnTx/>
              <a:uFillTx/>
              <a:latin typeface="Calibri"/>
              <a:ea typeface="+mn-ea"/>
              <a:cs typeface="+mn-cs"/>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à coins arrondis 5">
            <a:extLst>
              <a:ext uri="{FF2B5EF4-FFF2-40B4-BE49-F238E27FC236}">
                <a16:creationId xmlns:a16="http://schemas.microsoft.com/office/drawing/2014/main" id="{E9809227-7B6F-0450-BA63-1888228E3303}"/>
              </a:ext>
            </a:extLst>
          </p:cNvPr>
          <p:cNvSpPr/>
          <p:nvPr/>
        </p:nvSpPr>
        <p:spPr>
          <a:xfrm>
            <a:off x="1361432" y="1348509"/>
            <a:ext cx="9164328" cy="4156363"/>
          </a:xfrm>
          <a:prstGeom prst="roundRect">
            <a:avLst/>
          </a:prstGeom>
          <a:no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marL="0" marR="0" lvl="0" indent="0" algn="ctr" defTabSz="914400" rtl="0" eaLnBrk="1" fontAlgn="auto" latinLnBrk="0" hangingPunct="1">
              <a:lnSpc>
                <a:spcPct val="106000"/>
              </a:lnSpc>
              <a:spcBef>
                <a:spcPts val="0"/>
              </a:spcBef>
              <a:spcAft>
                <a:spcPts val="600"/>
              </a:spcAft>
              <a:buClrTx/>
              <a:buSzTx/>
              <a:buFontTx/>
              <a:buNone/>
              <a:tabLst/>
              <a:defRPr/>
            </a:pPr>
            <a:r>
              <a:rPr kumimoji="0" lang="nl-BE" sz="2000" b="1" i="0" u="none" strike="noStrike" kern="1200" cap="none" spc="0" normalizeH="0" baseline="0" noProof="0">
                <a:ln>
                  <a:noFill/>
                </a:ln>
                <a:solidFill>
                  <a:srgbClr val="92D050"/>
                </a:solidFill>
                <a:effectLst/>
                <a:uLnTx/>
                <a:uFillTx/>
                <a:latin typeface="Calibri"/>
                <a:ea typeface="Calibri" panose="020F0502020204030204" pitchFamily="34" charset="0"/>
                <a:cs typeface="Times New Roman" panose="02020603050405020304" pitchFamily="18" charset="0"/>
              </a:rPr>
              <a:t>FASE 1: Breekbaarheid van het ideaal</a:t>
            </a:r>
          </a:p>
          <a:p>
            <a:pPr marL="0" marR="0" lvl="0" indent="0" algn="ctr" defTabSz="914400" rtl="0" eaLnBrk="1" fontAlgn="auto" latinLnBrk="0" hangingPunct="1">
              <a:lnSpc>
                <a:spcPct val="106000"/>
              </a:lnSpc>
              <a:spcBef>
                <a:spcPts val="0"/>
              </a:spcBef>
              <a:spcAft>
                <a:spcPts val="600"/>
              </a:spcAft>
              <a:buClrTx/>
              <a:buSzTx/>
              <a:buFontTx/>
              <a:buNone/>
              <a:tabLst/>
              <a:defRPr/>
            </a:pPr>
            <a:endParaRPr kumimoji="0" lang="nl-BE" sz="1800" b="1" i="0" u="none" strike="noStrike" kern="1200" cap="none" spc="0" normalizeH="0" baseline="0" noProof="0">
              <a:ln>
                <a:noFill/>
              </a:ln>
              <a:solidFill>
                <a:srgbClr val="1E699D"/>
              </a:solidFill>
              <a:effectLst/>
              <a:uLnTx/>
              <a:uFillTx/>
              <a:latin typeface="Calibri"/>
              <a:ea typeface="Calibri" panose="020F0502020204030204" pitchFamily="34" charset="0"/>
              <a:cs typeface="Times New Roman" panose="02020603050405020304" pitchFamily="18" charset="0"/>
            </a:endParaRPr>
          </a:p>
          <a:p>
            <a:pPr marL="257175" marR="0" lvl="0" indent="-257175" algn="just" defTabSz="914400" rtl="0" eaLnBrk="1" fontAlgn="auto" latinLnBrk="0" hangingPunct="1">
              <a:lnSpc>
                <a:spcPct val="106000"/>
              </a:lnSpc>
              <a:spcBef>
                <a:spcPts val="0"/>
              </a:spcBef>
              <a:spcAft>
                <a:spcPts val="0"/>
              </a:spcAft>
              <a:buClrTx/>
              <a:buSzTx/>
              <a:buFont typeface="Symbol" panose="05050102010706020507" pitchFamily="18" charset="2"/>
              <a:buChar char=""/>
              <a:tabLst/>
              <a:defRPr/>
            </a:pPr>
            <a:r>
              <a:rPr kumimoji="0" lang="nl-BE" sz="1800" b="0" i="0" u="none" strike="noStrike" kern="1200" cap="none" spc="0" normalizeH="0" baseline="0" noProof="0">
                <a:ln>
                  <a:noFill/>
                </a:ln>
                <a:solidFill>
                  <a:srgbClr val="1E699D"/>
                </a:solidFill>
                <a:effectLst/>
                <a:uLnTx/>
                <a:uFillTx/>
                <a:latin typeface="Calibri"/>
                <a:ea typeface="Calibri" panose="020F0502020204030204" pitchFamily="34" charset="0"/>
                <a:cs typeface="Times New Roman" panose="02020603050405020304" pitchFamily="18" charset="0"/>
              </a:rPr>
              <a:t>Constatatie van tegenstrijdigheden in de professionele omgeving (bv. waardenconflicten, onbereikbare doelen)</a:t>
            </a:r>
          </a:p>
          <a:p>
            <a:pPr marL="257175" marR="0" lvl="0" indent="-257175" algn="just" defTabSz="914400" rtl="0" eaLnBrk="1" fontAlgn="auto" latinLnBrk="0" hangingPunct="1">
              <a:lnSpc>
                <a:spcPct val="106000"/>
              </a:lnSpc>
              <a:spcBef>
                <a:spcPts val="0"/>
              </a:spcBef>
              <a:spcAft>
                <a:spcPts val="0"/>
              </a:spcAft>
              <a:buClrTx/>
              <a:buSzTx/>
              <a:buFont typeface="Symbol" panose="05050102010706020507" pitchFamily="18" charset="2"/>
              <a:buChar char=""/>
              <a:tabLst/>
              <a:defRPr/>
            </a:pPr>
            <a:r>
              <a:rPr kumimoji="0" lang="nl-BE" sz="1800" b="0" i="0" u="none" strike="noStrike" kern="1200" cap="none" spc="0" normalizeH="0" baseline="0" noProof="0">
                <a:ln>
                  <a:noFill/>
                </a:ln>
                <a:solidFill>
                  <a:srgbClr val="1E699D"/>
                </a:solidFill>
                <a:effectLst/>
                <a:uLnTx/>
                <a:uFillTx/>
                <a:latin typeface="Calibri"/>
                <a:ea typeface="Calibri" panose="020F0502020204030204" pitchFamily="34" charset="0"/>
                <a:cs typeface="Times New Roman" panose="02020603050405020304" pitchFamily="18" charset="0"/>
              </a:rPr>
              <a:t>Gevoelens van angst om je werkideaal te verliezen </a:t>
            </a:r>
          </a:p>
          <a:p>
            <a:pPr marL="257175" marR="0" lvl="0" indent="-257175" algn="just" defTabSz="914400" rtl="0" eaLnBrk="1" fontAlgn="auto" latinLnBrk="0" hangingPunct="1">
              <a:lnSpc>
                <a:spcPct val="106000"/>
              </a:lnSpc>
              <a:spcBef>
                <a:spcPts val="0"/>
              </a:spcBef>
              <a:spcAft>
                <a:spcPts val="0"/>
              </a:spcAft>
              <a:buClrTx/>
              <a:buSzTx/>
              <a:buFont typeface="Symbol" panose="05050102010706020507" pitchFamily="18" charset="2"/>
              <a:buChar char=""/>
              <a:tabLst/>
              <a:defRPr/>
            </a:pPr>
            <a:r>
              <a:rPr kumimoji="0" lang="nl-BE" sz="1800" b="0" i="0" u="none" strike="noStrike" kern="1200" cap="none" spc="0" normalizeH="0" baseline="0" noProof="0">
                <a:ln>
                  <a:noFill/>
                </a:ln>
                <a:solidFill>
                  <a:srgbClr val="1E699D"/>
                </a:solidFill>
                <a:effectLst/>
                <a:uLnTx/>
                <a:uFillTx/>
                <a:latin typeface="Calibri"/>
                <a:ea typeface="Calibri" panose="020F0502020204030204" pitchFamily="34" charset="0"/>
                <a:cs typeface="Times New Roman" panose="02020603050405020304" pitchFamily="18" charset="0"/>
              </a:rPr>
              <a:t>Angst om niet langer uit interesse maar uit noodzaak te werken</a:t>
            </a:r>
          </a:p>
          <a:p>
            <a:pPr marL="257175" marR="0" lvl="0" indent="-257175" algn="just" defTabSz="914400" rtl="0" eaLnBrk="1" fontAlgn="auto" latinLnBrk="0" hangingPunct="1">
              <a:lnSpc>
                <a:spcPct val="106000"/>
              </a:lnSpc>
              <a:spcBef>
                <a:spcPts val="0"/>
              </a:spcBef>
              <a:spcAft>
                <a:spcPts val="0"/>
              </a:spcAft>
              <a:buClrTx/>
              <a:buSzTx/>
              <a:buFont typeface="Symbol" panose="05050102010706020507" pitchFamily="18" charset="2"/>
              <a:buChar char=""/>
              <a:tabLst/>
              <a:defRPr/>
            </a:pPr>
            <a:r>
              <a:rPr kumimoji="0" lang="nl-BE" sz="1800" b="0" i="0" u="none" strike="noStrike" kern="1200" cap="none" spc="0" normalizeH="0" baseline="0" noProof="0">
                <a:ln>
                  <a:noFill/>
                </a:ln>
                <a:solidFill>
                  <a:srgbClr val="1E699D"/>
                </a:solidFill>
                <a:effectLst/>
                <a:uLnTx/>
                <a:uFillTx/>
                <a:latin typeface="Calibri"/>
                <a:ea typeface="Calibri" panose="020F0502020204030204" pitchFamily="34" charset="0"/>
                <a:cs typeface="Times New Roman" panose="02020603050405020304" pitchFamily="18" charset="0"/>
              </a:rPr>
              <a:t>Twijfels over effectiviteit op het werk </a:t>
            </a:r>
          </a:p>
          <a:p>
            <a:pPr marL="257175" marR="0" lvl="0" indent="-257175" algn="just" defTabSz="914400" rtl="0" eaLnBrk="1" fontAlgn="auto" latinLnBrk="0" hangingPunct="1">
              <a:lnSpc>
                <a:spcPct val="106000"/>
              </a:lnSpc>
              <a:spcBef>
                <a:spcPts val="0"/>
              </a:spcBef>
              <a:spcAft>
                <a:spcPts val="0"/>
              </a:spcAft>
              <a:buClrTx/>
              <a:buSzTx/>
              <a:buFont typeface="Symbol" panose="05050102010706020507" pitchFamily="18" charset="2"/>
              <a:buChar char=""/>
              <a:tabLst/>
              <a:defRPr/>
            </a:pPr>
            <a:r>
              <a:rPr kumimoji="0" lang="nl-BE" sz="1800" b="0" i="0" u="none" strike="noStrike" kern="1200" cap="none" spc="0" normalizeH="0" baseline="0" noProof="0">
                <a:ln>
                  <a:noFill/>
                </a:ln>
                <a:solidFill>
                  <a:srgbClr val="1E699D"/>
                </a:solidFill>
                <a:effectLst/>
                <a:uLnTx/>
                <a:uFillTx/>
                <a:latin typeface="Calibri"/>
                <a:ea typeface="Calibri" panose="020F0502020204030204" pitchFamily="34" charset="0"/>
                <a:cs typeface="Times New Roman" panose="02020603050405020304" pitchFamily="18" charset="0"/>
              </a:rPr>
              <a:t>Twijfels over de relevantie en waarde van het werk</a:t>
            </a:r>
          </a:p>
          <a:p>
            <a:pPr marL="257175" marR="0" lvl="0" indent="-257175" algn="just" defTabSz="914400" rtl="0" eaLnBrk="1" fontAlgn="auto" latinLnBrk="0" hangingPunct="1">
              <a:lnSpc>
                <a:spcPct val="106000"/>
              </a:lnSpc>
              <a:spcBef>
                <a:spcPts val="0"/>
              </a:spcBef>
              <a:spcAft>
                <a:spcPts val="0"/>
              </a:spcAft>
              <a:buClrTx/>
              <a:buSzTx/>
              <a:buFont typeface="Symbol" panose="05050102010706020507" pitchFamily="18" charset="2"/>
              <a:buChar char=""/>
              <a:tabLst/>
              <a:defRPr/>
            </a:pPr>
            <a:r>
              <a:rPr kumimoji="0" lang="nl-BE" sz="1800" b="0" i="0" u="none" strike="noStrike" kern="1200" cap="none" spc="0" normalizeH="0" baseline="0" noProof="0">
                <a:ln>
                  <a:noFill/>
                </a:ln>
                <a:solidFill>
                  <a:srgbClr val="1E699D"/>
                </a:solidFill>
                <a:effectLst/>
                <a:uLnTx/>
                <a:uFillTx/>
                <a:latin typeface="Calibri"/>
                <a:ea typeface="Calibri" panose="020F0502020204030204" pitchFamily="34" charset="0"/>
                <a:cs typeface="Times New Roman" panose="02020603050405020304" pitchFamily="18" charset="0"/>
              </a:rPr>
              <a:t>Moeite om de situatie te veranderen/verbeteren (inertie)</a:t>
            </a:r>
          </a:p>
          <a:p>
            <a:pPr marL="257175" marR="0" lvl="0" indent="-257175" algn="just" defTabSz="914400" rtl="0" eaLnBrk="1" fontAlgn="auto" latinLnBrk="0" hangingPunct="1">
              <a:lnSpc>
                <a:spcPct val="106000"/>
              </a:lnSpc>
              <a:spcBef>
                <a:spcPts val="0"/>
              </a:spcBef>
              <a:spcAft>
                <a:spcPts val="0"/>
              </a:spcAft>
              <a:buClrTx/>
              <a:buSzTx/>
              <a:buFont typeface="Symbol" panose="05050102010706020507" pitchFamily="18" charset="2"/>
              <a:buChar char=""/>
              <a:tabLst/>
              <a:defRPr/>
            </a:pPr>
            <a:r>
              <a:rPr kumimoji="0" lang="nl-BE" sz="1800" b="0" i="0" u="none" strike="noStrike" kern="1200" cap="none" spc="0" normalizeH="0" baseline="0" noProof="0">
                <a:ln>
                  <a:noFill/>
                </a:ln>
                <a:solidFill>
                  <a:srgbClr val="1E699D"/>
                </a:solidFill>
                <a:effectLst/>
                <a:uLnTx/>
                <a:uFillTx/>
                <a:latin typeface="Calibri"/>
                <a:ea typeface="Calibri" panose="020F0502020204030204" pitchFamily="34" charset="0"/>
                <a:cs typeface="Times New Roman" panose="02020603050405020304" pitchFamily="18" charset="0"/>
              </a:rPr>
              <a:t>Identiteit ondermijnd; werk zonder betekenis</a:t>
            </a:r>
          </a:p>
          <a:p>
            <a:pPr marL="257175" marR="0" lvl="0" indent="-257175" algn="just" defTabSz="914400" rtl="0" eaLnBrk="1" fontAlgn="auto" latinLnBrk="0" hangingPunct="1">
              <a:lnSpc>
                <a:spcPct val="106000"/>
              </a:lnSpc>
              <a:spcBef>
                <a:spcPts val="0"/>
              </a:spcBef>
              <a:spcAft>
                <a:spcPts val="0"/>
              </a:spcAft>
              <a:buClrTx/>
              <a:buSzTx/>
              <a:buFont typeface="Symbol" panose="05050102010706020507" pitchFamily="18" charset="2"/>
              <a:buChar char=""/>
              <a:tabLst/>
              <a:defRPr/>
            </a:pPr>
            <a:r>
              <a:rPr kumimoji="0" lang="nl-BE" sz="1800" b="0" i="0" u="none" strike="noStrike" kern="1200" cap="none" spc="0" normalizeH="0" baseline="0" noProof="0">
                <a:ln>
                  <a:noFill/>
                </a:ln>
                <a:solidFill>
                  <a:srgbClr val="1E699D"/>
                </a:solidFill>
                <a:effectLst/>
                <a:uLnTx/>
                <a:uFillTx/>
                <a:latin typeface="Calibri"/>
                <a:ea typeface="Calibri" panose="020F0502020204030204" pitchFamily="34" charset="0"/>
                <a:cs typeface="Times New Roman" panose="02020603050405020304" pitchFamily="18" charset="0"/>
              </a:rPr>
              <a:t>Moeite met erkenning/respect &lt; anderen</a:t>
            </a:r>
          </a:p>
          <a:p>
            <a:pPr marL="257175" marR="0" lvl="0" indent="-257175" algn="just" defTabSz="914400" rtl="0" eaLnBrk="1" fontAlgn="auto" latinLnBrk="0" hangingPunct="1">
              <a:lnSpc>
                <a:spcPct val="106000"/>
              </a:lnSpc>
              <a:spcBef>
                <a:spcPts val="0"/>
              </a:spcBef>
              <a:spcAft>
                <a:spcPts val="0"/>
              </a:spcAft>
              <a:buClrTx/>
              <a:buSzTx/>
              <a:buFont typeface="Symbol" panose="05050102010706020507" pitchFamily="18" charset="2"/>
              <a:buChar char=""/>
              <a:tabLst/>
              <a:defRPr/>
            </a:pPr>
            <a:r>
              <a:rPr kumimoji="0" lang="nl-BE" sz="1800" b="0" i="0" u="none" strike="noStrike" kern="1200" cap="none" spc="0" normalizeH="0" baseline="0" noProof="0">
                <a:ln>
                  <a:noFill/>
                </a:ln>
                <a:solidFill>
                  <a:srgbClr val="1E699D"/>
                </a:solidFill>
                <a:effectLst/>
                <a:uLnTx/>
                <a:uFillTx/>
                <a:latin typeface="Calibri"/>
                <a:ea typeface="Calibri" panose="020F0502020204030204" pitchFamily="34" charset="0"/>
                <a:cs typeface="Times New Roman" panose="02020603050405020304" pitchFamily="18" charset="0"/>
              </a:rPr>
              <a:t>Hyperactiviteit, overinvestering met een te hoog werktempo dat tot uitputting leidt</a:t>
            </a:r>
          </a:p>
        </p:txBody>
      </p:sp>
      <p:sp>
        <p:nvSpPr>
          <p:cNvPr id="28675" name="Titre 1">
            <a:extLst>
              <a:ext uri="{FF2B5EF4-FFF2-40B4-BE49-F238E27FC236}">
                <a16:creationId xmlns:a16="http://schemas.microsoft.com/office/drawing/2014/main" id="{456C2A5D-0603-A835-D542-679799F46F12}"/>
              </a:ext>
            </a:extLst>
          </p:cNvPr>
          <p:cNvSpPr>
            <a:spLocks noGrp="1" noChangeArrowheads="1"/>
          </p:cNvSpPr>
          <p:nvPr>
            <p:ph type="title"/>
          </p:nvPr>
        </p:nvSpPr>
        <p:spPr/>
        <p:txBody>
          <a:bodyPr>
            <a:normAutofit/>
          </a:bodyPr>
          <a:lstStyle/>
          <a:p>
            <a:r>
              <a:rPr lang="nl-BE" sz="2800">
                <a:latin typeface="Futura Medium"/>
                <a:cs typeface="Calibri" panose="020F0502020204030204" pitchFamily="34" charset="0"/>
              </a:rPr>
              <a:t>2.2.b. </a:t>
            </a:r>
            <a:r>
              <a:rPr lang="nl-BE" sz="2800" noProof="0">
                <a:solidFill>
                  <a:schemeClr val="tx1"/>
                </a:solidFill>
              </a:rPr>
              <a:t>Stadia van burn-out: fase 1</a:t>
            </a:r>
          </a:p>
        </p:txBody>
      </p:sp>
      <p:sp>
        <p:nvSpPr>
          <p:cNvPr id="2" name="Espace réservé du numéro de diapositive 1"/>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FCF0D27-783A-4A41-A067-B898C8DC56C7}" type="slidenum">
              <a:rPr kumimoji="0" lang="nl-BE" sz="1200" b="0" i="0" u="none" strike="noStrike" kern="1200" cap="none" spc="0" normalizeH="0" baseline="0" noProof="0" smtClean="0">
                <a:ln>
                  <a:noFill/>
                </a:ln>
                <a:solidFill>
                  <a:srgbClr val="1E699D">
                    <a:lumMod val="50000"/>
                    <a:lumOff val="50000"/>
                  </a:srgb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37</a:t>
            </a:fld>
            <a:endParaRPr kumimoji="0" lang="nl-BE" sz="1200" b="0" i="0" u="none" strike="noStrike" kern="1200" cap="none" spc="0" normalizeH="0" baseline="0" noProof="0">
              <a:ln>
                <a:noFill/>
              </a:ln>
              <a:solidFill>
                <a:srgbClr val="1E699D">
                  <a:lumMod val="50000"/>
                  <a:lumOff val="50000"/>
                </a:srgbClr>
              </a:solidFill>
              <a:effectLst/>
              <a:uLnTx/>
              <a:uFillTx/>
              <a:latin typeface="Calibri"/>
              <a:ea typeface="+mn-ea"/>
              <a:cs typeface="+mn-cs"/>
            </a:endParaRPr>
          </a:p>
        </p:txBody>
      </p:sp>
      <p:sp>
        <p:nvSpPr>
          <p:cNvPr id="3" name="Rechthoek 2">
            <a:extLst>
              <a:ext uri="{FF2B5EF4-FFF2-40B4-BE49-F238E27FC236}">
                <a16:creationId xmlns:a16="http://schemas.microsoft.com/office/drawing/2014/main" id="{B2DF8142-D03E-05B9-7324-AF164C5E98FD}"/>
              </a:ext>
            </a:extLst>
          </p:cNvPr>
          <p:cNvSpPr>
            <a:spLocks noGrp="1" noRot="1" noMove="1" noResize="1" noEditPoints="1" noAdjustHandles="1" noChangeArrowheads="1" noChangeShapeType="1"/>
          </p:cNvSpPr>
          <p:nvPr/>
        </p:nvSpPr>
        <p:spPr>
          <a:xfrm>
            <a:off x="83127" y="5942602"/>
            <a:ext cx="2192482" cy="858693"/>
          </a:xfrm>
          <a:prstGeom prst="rect">
            <a:avLst/>
          </a:prstGeom>
          <a:solidFill>
            <a:schemeClr val="bg1"/>
          </a:solidFill>
          <a:ln>
            <a:solidFill>
              <a:schemeClr val="bg1"/>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BE" sz="1800" b="0" i="0" u="none" strike="noStrike" kern="1200" cap="none" spc="0" normalizeH="0" baseline="0" noProof="0">
              <a:ln>
                <a:noFill/>
              </a:ln>
              <a:solidFill>
                <a:srgbClr val="FFFFFF"/>
              </a:solidFill>
              <a:effectLst/>
              <a:uLnTx/>
              <a:uFillTx/>
              <a:latin typeface="Calibri"/>
              <a:ea typeface="+mn-ea"/>
              <a:cs typeface="+mn-cs"/>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à coins arrondis 7">
            <a:extLst>
              <a:ext uri="{FF2B5EF4-FFF2-40B4-BE49-F238E27FC236}">
                <a16:creationId xmlns:a16="http://schemas.microsoft.com/office/drawing/2014/main" id="{F543A519-4F74-63A1-4590-4A38CC930CE9}"/>
              </a:ext>
            </a:extLst>
          </p:cNvPr>
          <p:cNvSpPr/>
          <p:nvPr/>
        </p:nvSpPr>
        <p:spPr>
          <a:xfrm>
            <a:off x="1685570" y="1311564"/>
            <a:ext cx="8643937" cy="4577484"/>
          </a:xfrm>
          <a:prstGeom prst="roundRect">
            <a:avLst/>
          </a:prstGeom>
          <a:no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marL="0" marR="0" lvl="0" indent="0" algn="ctr" defTabSz="914400" rtl="0" eaLnBrk="1" fontAlgn="auto" latinLnBrk="0" hangingPunct="1">
              <a:lnSpc>
                <a:spcPct val="106000"/>
              </a:lnSpc>
              <a:spcBef>
                <a:spcPts val="0"/>
              </a:spcBef>
              <a:spcAft>
                <a:spcPts val="600"/>
              </a:spcAft>
              <a:buClrTx/>
              <a:buSzTx/>
              <a:buFontTx/>
              <a:buNone/>
              <a:tabLst/>
              <a:defRPr/>
            </a:pPr>
            <a:r>
              <a:rPr kumimoji="0" lang="nl-BE" sz="1800" b="1" i="0" u="none" strike="noStrike" kern="1200" cap="none" spc="0" normalizeH="0" baseline="0" noProof="0">
                <a:ln>
                  <a:noFill/>
                </a:ln>
                <a:solidFill>
                  <a:srgbClr val="FFC000"/>
                </a:solidFill>
                <a:effectLst/>
                <a:uLnTx/>
                <a:uFillTx/>
                <a:latin typeface="Calibri"/>
                <a:ea typeface="Calibri" panose="020F0502020204030204" pitchFamily="34" charset="0"/>
                <a:cs typeface="Times New Roman" panose="02020603050405020304" pitchFamily="18" charset="0"/>
              </a:rPr>
              <a:t>FASE 2: Beschermende terugtrekking</a:t>
            </a:r>
          </a:p>
          <a:p>
            <a:pPr marL="0" marR="0" lvl="0" indent="0" algn="ctr" defTabSz="914400" rtl="0" eaLnBrk="1" fontAlgn="auto" latinLnBrk="0" hangingPunct="1">
              <a:lnSpc>
                <a:spcPct val="106000"/>
              </a:lnSpc>
              <a:spcBef>
                <a:spcPts val="0"/>
              </a:spcBef>
              <a:spcAft>
                <a:spcPts val="600"/>
              </a:spcAft>
              <a:buClrTx/>
              <a:buSzTx/>
              <a:buFontTx/>
              <a:buNone/>
              <a:tabLst/>
              <a:defRPr/>
            </a:pPr>
            <a:endParaRPr kumimoji="0" lang="nl-BE" sz="1800" b="1" i="0" u="none" strike="noStrike" kern="1200" cap="none" spc="0" normalizeH="0" baseline="0" noProof="0">
              <a:ln>
                <a:noFill/>
              </a:ln>
              <a:solidFill>
                <a:srgbClr val="1E699D"/>
              </a:solidFill>
              <a:effectLst/>
              <a:uLnTx/>
              <a:uFillTx/>
              <a:latin typeface="Calibri"/>
              <a:ea typeface="Calibri" panose="020F0502020204030204" pitchFamily="34" charset="0"/>
              <a:cs typeface="Times New Roman" panose="02020603050405020304" pitchFamily="18" charset="0"/>
            </a:endParaRPr>
          </a:p>
          <a:p>
            <a:pPr marL="257175" marR="0" lvl="0" indent="-257175" algn="just" defTabSz="914400" rtl="0" eaLnBrk="1" fontAlgn="auto" latinLnBrk="0" hangingPunct="1">
              <a:lnSpc>
                <a:spcPct val="106000"/>
              </a:lnSpc>
              <a:spcBef>
                <a:spcPts val="0"/>
              </a:spcBef>
              <a:spcAft>
                <a:spcPts val="0"/>
              </a:spcAft>
              <a:buClrTx/>
              <a:buSzTx/>
              <a:buFont typeface="Symbol" panose="05050102010706020507" pitchFamily="18" charset="2"/>
              <a:buChar char=""/>
              <a:tabLst/>
              <a:defRPr/>
            </a:pPr>
            <a:r>
              <a:rPr kumimoji="0" lang="nl-BE" sz="1800" b="0" i="0" u="none" strike="noStrike" kern="1200" cap="none" spc="0" normalizeH="0" baseline="0" noProof="0">
                <a:ln>
                  <a:noFill/>
                </a:ln>
                <a:solidFill>
                  <a:srgbClr val="1E699D"/>
                </a:solidFill>
                <a:effectLst/>
                <a:uLnTx/>
                <a:uFillTx/>
                <a:latin typeface="Calibri"/>
                <a:ea typeface="Calibri" panose="020F0502020204030204" pitchFamily="34" charset="0"/>
                <a:cs typeface="Times New Roman" panose="02020603050405020304" pitchFamily="18" charset="0"/>
              </a:rPr>
              <a:t>Teleurstelling</a:t>
            </a:r>
          </a:p>
          <a:p>
            <a:pPr marL="257175" marR="0" lvl="0" indent="-257175" algn="just" defTabSz="914400" rtl="0" eaLnBrk="1" fontAlgn="auto" latinLnBrk="0" hangingPunct="1">
              <a:lnSpc>
                <a:spcPct val="106000"/>
              </a:lnSpc>
              <a:spcBef>
                <a:spcPts val="0"/>
              </a:spcBef>
              <a:spcAft>
                <a:spcPts val="0"/>
              </a:spcAft>
              <a:buClrTx/>
              <a:buSzTx/>
              <a:buFont typeface="Symbol" panose="05050102010706020507" pitchFamily="18" charset="2"/>
              <a:buChar char=""/>
              <a:tabLst/>
              <a:defRPr/>
            </a:pPr>
            <a:r>
              <a:rPr kumimoji="0" lang="nl-BE" sz="1800" b="0" i="0" u="none" strike="noStrike" kern="1200" cap="none" spc="0" normalizeH="0" baseline="0" noProof="0">
                <a:ln>
                  <a:noFill/>
                </a:ln>
                <a:solidFill>
                  <a:srgbClr val="1E699D"/>
                </a:solidFill>
                <a:effectLst/>
                <a:uLnTx/>
                <a:uFillTx/>
                <a:latin typeface="Calibri"/>
                <a:ea typeface="Calibri" panose="020F0502020204030204" pitchFamily="34" charset="0"/>
                <a:cs typeface="Times New Roman" panose="02020603050405020304" pitchFamily="18" charset="0"/>
              </a:rPr>
              <a:t>Het in vraag stellen van werk als weg naar persoonlijke ontplooiing</a:t>
            </a:r>
          </a:p>
          <a:p>
            <a:pPr marL="257175" marR="0" lvl="0" indent="-257175" algn="just" defTabSz="914400" rtl="0" eaLnBrk="1" fontAlgn="auto" latinLnBrk="0" hangingPunct="1">
              <a:lnSpc>
                <a:spcPct val="106000"/>
              </a:lnSpc>
              <a:spcBef>
                <a:spcPts val="0"/>
              </a:spcBef>
              <a:spcAft>
                <a:spcPts val="0"/>
              </a:spcAft>
              <a:buClrTx/>
              <a:buSzTx/>
              <a:buFont typeface="Symbol" panose="05050102010706020507" pitchFamily="18" charset="2"/>
              <a:buChar char=""/>
              <a:tabLst/>
              <a:defRPr/>
            </a:pPr>
            <a:r>
              <a:rPr kumimoji="0" lang="nl-BE" sz="1800" b="0" i="0" u="none" strike="noStrike" kern="1200" cap="none" spc="0" normalizeH="0" baseline="0" noProof="0">
                <a:ln>
                  <a:noFill/>
                </a:ln>
                <a:solidFill>
                  <a:srgbClr val="1E699D"/>
                </a:solidFill>
                <a:effectLst/>
                <a:uLnTx/>
                <a:uFillTx/>
                <a:latin typeface="Calibri"/>
                <a:ea typeface="Calibri" panose="020F0502020204030204" pitchFamily="34" charset="0"/>
                <a:cs typeface="Times New Roman" panose="02020603050405020304" pitchFamily="18" charset="0"/>
              </a:rPr>
              <a:t>Afwijzing van waarden in verband met werk</a:t>
            </a:r>
          </a:p>
          <a:p>
            <a:pPr marL="257175" marR="0" lvl="0" indent="-257175" algn="just" defTabSz="914400" rtl="0" eaLnBrk="1" fontAlgn="auto" latinLnBrk="0" hangingPunct="1">
              <a:lnSpc>
                <a:spcPct val="106000"/>
              </a:lnSpc>
              <a:spcBef>
                <a:spcPts val="0"/>
              </a:spcBef>
              <a:spcAft>
                <a:spcPts val="0"/>
              </a:spcAft>
              <a:buClrTx/>
              <a:buSzTx/>
              <a:buFont typeface="Symbol" panose="05050102010706020507" pitchFamily="18" charset="2"/>
              <a:buChar char=""/>
              <a:tabLst/>
              <a:defRPr/>
            </a:pPr>
            <a:r>
              <a:rPr kumimoji="0" lang="nl-BE" sz="1800" b="0" i="0" u="none" strike="noStrike" kern="1200" cap="none" spc="0" normalizeH="0" baseline="0" noProof="0">
                <a:ln>
                  <a:noFill/>
                </a:ln>
                <a:solidFill>
                  <a:srgbClr val="1E699D"/>
                </a:solidFill>
                <a:effectLst/>
                <a:uLnTx/>
                <a:uFillTx/>
                <a:latin typeface="Calibri"/>
                <a:ea typeface="Calibri" panose="020F0502020204030204" pitchFamily="34" charset="0"/>
                <a:cs typeface="Times New Roman" panose="02020603050405020304" pitchFamily="18" charset="0"/>
              </a:rPr>
              <a:t>De noodzaak om zich te beschermen tegen het verlies van het ideaal</a:t>
            </a:r>
          </a:p>
          <a:p>
            <a:pPr marL="257175" marR="0" lvl="0" indent="-257175" algn="just" defTabSz="914400" rtl="0" eaLnBrk="1" fontAlgn="auto" latinLnBrk="0" hangingPunct="1">
              <a:lnSpc>
                <a:spcPct val="106000"/>
              </a:lnSpc>
              <a:spcBef>
                <a:spcPts val="0"/>
              </a:spcBef>
              <a:spcAft>
                <a:spcPts val="0"/>
              </a:spcAft>
              <a:buClrTx/>
              <a:buSzTx/>
              <a:buFont typeface="Symbol" panose="05050102010706020507" pitchFamily="18" charset="2"/>
              <a:buChar char=""/>
              <a:tabLst/>
              <a:defRPr/>
            </a:pPr>
            <a:r>
              <a:rPr kumimoji="0" lang="nl-BE" sz="1800" b="0" i="0" u="none" strike="noStrike" kern="1200" cap="none" spc="0" normalizeH="0" baseline="0" noProof="0">
                <a:ln>
                  <a:noFill/>
                </a:ln>
                <a:solidFill>
                  <a:srgbClr val="1E699D"/>
                </a:solidFill>
                <a:effectLst/>
                <a:uLnTx/>
                <a:uFillTx/>
                <a:latin typeface="Calibri"/>
                <a:ea typeface="Calibri" panose="020F0502020204030204" pitchFamily="34" charset="0"/>
                <a:cs typeface="Times New Roman" panose="02020603050405020304" pitchFamily="18" charset="0"/>
              </a:rPr>
              <a:t>Opzetten van verdedigingsmechanismen</a:t>
            </a:r>
          </a:p>
          <a:p>
            <a:pPr marL="257175" marR="0" lvl="0" indent="-257175" algn="just" defTabSz="914400" rtl="0" eaLnBrk="1" fontAlgn="auto" latinLnBrk="0" hangingPunct="1">
              <a:lnSpc>
                <a:spcPct val="106000"/>
              </a:lnSpc>
              <a:spcBef>
                <a:spcPts val="0"/>
              </a:spcBef>
              <a:spcAft>
                <a:spcPts val="0"/>
              </a:spcAft>
              <a:buClrTx/>
              <a:buSzTx/>
              <a:buFont typeface="Symbol" panose="05050102010706020507" pitchFamily="18" charset="2"/>
              <a:buChar char=""/>
              <a:tabLst/>
              <a:defRPr/>
            </a:pPr>
            <a:r>
              <a:rPr kumimoji="0" lang="nl-BE" sz="1800" b="0" i="0" u="none" strike="noStrike" kern="1200" cap="none" spc="0" normalizeH="0" baseline="0" noProof="0">
                <a:ln>
                  <a:noFill/>
                </a:ln>
                <a:solidFill>
                  <a:srgbClr val="1E699D"/>
                </a:solidFill>
                <a:effectLst/>
                <a:uLnTx/>
                <a:uFillTx/>
                <a:latin typeface="Calibri"/>
                <a:ea typeface="Calibri" panose="020F0502020204030204" pitchFamily="34" charset="0"/>
                <a:cs typeface="Times New Roman" panose="02020603050405020304" pitchFamily="18" charset="0"/>
              </a:rPr>
              <a:t>1e klinische symptomen (ongeduld, prikkelbaarheid, somatische klachten)</a:t>
            </a:r>
          </a:p>
          <a:p>
            <a:pPr marL="257175" marR="0" lvl="0" indent="-257175" algn="just" defTabSz="914400" rtl="0" eaLnBrk="1" fontAlgn="auto" latinLnBrk="0" hangingPunct="1">
              <a:lnSpc>
                <a:spcPct val="106000"/>
              </a:lnSpc>
              <a:spcBef>
                <a:spcPts val="0"/>
              </a:spcBef>
              <a:spcAft>
                <a:spcPts val="0"/>
              </a:spcAft>
              <a:buClrTx/>
              <a:buSzTx/>
              <a:buFont typeface="Symbol" panose="05050102010706020507" pitchFamily="18" charset="2"/>
              <a:buChar char=""/>
              <a:tabLst/>
              <a:defRPr/>
            </a:pPr>
            <a:r>
              <a:rPr kumimoji="0" lang="nl-BE" sz="1800" b="0" i="0" u="none" strike="noStrike" kern="1200" cap="none" spc="0" normalizeH="0" baseline="0" noProof="0">
                <a:ln>
                  <a:noFill/>
                </a:ln>
                <a:solidFill>
                  <a:srgbClr val="1E699D"/>
                </a:solidFill>
                <a:effectLst/>
                <a:uLnTx/>
                <a:uFillTx/>
                <a:latin typeface="Calibri"/>
                <a:ea typeface="Calibri" panose="020F0502020204030204" pitchFamily="34" charset="0"/>
                <a:cs typeface="Times New Roman" panose="02020603050405020304" pitchFamily="18" charset="0"/>
              </a:rPr>
              <a:t>Veranderingen in houding en gedrag (cynisme, isolatie)</a:t>
            </a:r>
          </a:p>
          <a:p>
            <a:pPr marL="257175" marR="0" lvl="0" indent="-257175" algn="just" defTabSz="914400" rtl="0" eaLnBrk="1" fontAlgn="auto" latinLnBrk="0" hangingPunct="1">
              <a:lnSpc>
                <a:spcPct val="106000"/>
              </a:lnSpc>
              <a:spcBef>
                <a:spcPts val="0"/>
              </a:spcBef>
              <a:spcAft>
                <a:spcPts val="0"/>
              </a:spcAft>
              <a:buClrTx/>
              <a:buSzTx/>
              <a:buFont typeface="Symbol" panose="05050102010706020507" pitchFamily="18" charset="2"/>
              <a:buChar char=""/>
              <a:tabLst/>
              <a:defRPr/>
            </a:pPr>
            <a:r>
              <a:rPr kumimoji="0" lang="nl-BE" sz="1800" b="0" i="0" u="none" strike="noStrike" kern="1200" cap="none" spc="0" normalizeH="0" baseline="0" noProof="0">
                <a:ln>
                  <a:noFill/>
                </a:ln>
                <a:solidFill>
                  <a:srgbClr val="1E699D"/>
                </a:solidFill>
                <a:effectLst/>
                <a:uLnTx/>
                <a:uFillTx/>
                <a:latin typeface="Calibri"/>
                <a:ea typeface="Calibri" panose="020F0502020204030204" pitchFamily="34" charset="0"/>
                <a:cs typeface="Times New Roman" panose="02020603050405020304" pitchFamily="18" charset="0"/>
              </a:rPr>
              <a:t>De werknemer wordt ongevoelig en voelt geen emoties meer</a:t>
            </a:r>
          </a:p>
          <a:p>
            <a:pPr marL="257175" marR="0" lvl="0" indent="-257175" algn="just" defTabSz="914400" rtl="0" eaLnBrk="1" fontAlgn="auto" latinLnBrk="0" hangingPunct="1">
              <a:lnSpc>
                <a:spcPct val="106000"/>
              </a:lnSpc>
              <a:spcBef>
                <a:spcPts val="0"/>
              </a:spcBef>
              <a:spcAft>
                <a:spcPts val="0"/>
              </a:spcAft>
              <a:buClrTx/>
              <a:buSzTx/>
              <a:buFont typeface="Symbol" panose="05050102010706020507" pitchFamily="18" charset="2"/>
              <a:buChar char=""/>
              <a:tabLst/>
              <a:defRPr/>
            </a:pPr>
            <a:r>
              <a:rPr kumimoji="0" lang="nl-BE" sz="1800" b="0" i="0" u="none" strike="noStrike" kern="1200" cap="none" spc="0" normalizeH="0" baseline="0" noProof="0">
                <a:ln>
                  <a:noFill/>
                </a:ln>
                <a:solidFill>
                  <a:srgbClr val="1E699D"/>
                </a:solidFill>
                <a:effectLst/>
                <a:uLnTx/>
                <a:uFillTx/>
                <a:latin typeface="Calibri"/>
                <a:ea typeface="Calibri" panose="020F0502020204030204" pitchFamily="34" charset="0"/>
                <a:cs typeface="Times New Roman" panose="02020603050405020304" pitchFamily="18" charset="0"/>
              </a:rPr>
              <a:t>Moeite met het behouden van een positief zelfbeeld</a:t>
            </a:r>
          </a:p>
          <a:p>
            <a:pPr marL="257175" marR="0" lvl="0" indent="-257175" algn="just" defTabSz="914400" rtl="0" eaLnBrk="1" fontAlgn="auto" latinLnBrk="0" hangingPunct="1">
              <a:lnSpc>
                <a:spcPct val="106000"/>
              </a:lnSpc>
              <a:spcBef>
                <a:spcPts val="0"/>
              </a:spcBef>
              <a:spcAft>
                <a:spcPts val="0"/>
              </a:spcAft>
              <a:buClrTx/>
              <a:buSzTx/>
              <a:buFont typeface="Symbol" panose="05050102010706020507" pitchFamily="18" charset="2"/>
              <a:buChar char=""/>
              <a:tabLst/>
              <a:defRPr/>
            </a:pPr>
            <a:r>
              <a:rPr kumimoji="0" lang="nl-BE" sz="1800" b="0" i="0" u="none" strike="noStrike" kern="1200" cap="none" spc="0" normalizeH="0" baseline="0" noProof="0">
                <a:ln>
                  <a:noFill/>
                </a:ln>
                <a:solidFill>
                  <a:srgbClr val="1E699D"/>
                </a:solidFill>
                <a:effectLst/>
                <a:uLnTx/>
                <a:uFillTx/>
                <a:latin typeface="Calibri"/>
                <a:ea typeface="Calibri" panose="020F0502020204030204" pitchFamily="34" charset="0"/>
                <a:cs typeface="Times New Roman" panose="02020603050405020304" pitchFamily="18" charset="0"/>
              </a:rPr>
              <a:t>Intolerantie voor disfunctioneren van de organisatie</a:t>
            </a:r>
          </a:p>
          <a:p>
            <a:pPr marL="257175" marR="0" lvl="0" indent="-257175" algn="just" defTabSz="914400" rtl="0" eaLnBrk="1" fontAlgn="auto" latinLnBrk="0" hangingPunct="1">
              <a:lnSpc>
                <a:spcPct val="106000"/>
              </a:lnSpc>
              <a:spcBef>
                <a:spcPts val="0"/>
              </a:spcBef>
              <a:spcAft>
                <a:spcPts val="0"/>
              </a:spcAft>
              <a:buClrTx/>
              <a:buSzTx/>
              <a:buFont typeface="Symbol" panose="05050102010706020507" pitchFamily="18" charset="2"/>
              <a:buChar char=""/>
              <a:tabLst/>
              <a:defRPr/>
            </a:pPr>
            <a:r>
              <a:rPr kumimoji="0" lang="nl-BE" sz="1800" b="0" i="0" u="none" strike="noStrike" kern="1200" cap="none" spc="0" normalizeH="0" baseline="0" noProof="0">
                <a:ln>
                  <a:noFill/>
                </a:ln>
                <a:solidFill>
                  <a:srgbClr val="1E699D"/>
                </a:solidFill>
                <a:effectLst/>
                <a:uLnTx/>
                <a:uFillTx/>
                <a:latin typeface="Calibri"/>
                <a:ea typeface="Calibri" panose="020F0502020204030204" pitchFamily="34" charset="0"/>
                <a:cs typeface="Times New Roman" panose="02020603050405020304" pitchFamily="18" charset="0"/>
              </a:rPr>
              <a:t>Regelmatige afwezigheid met aanpassingsmoeilijkheden bij terugkeer</a:t>
            </a:r>
          </a:p>
          <a:p>
            <a:pPr marL="257175" marR="0" lvl="0" indent="-257175" algn="just" defTabSz="914400" rtl="0" eaLnBrk="1" fontAlgn="auto" latinLnBrk="0" hangingPunct="1">
              <a:lnSpc>
                <a:spcPct val="106000"/>
              </a:lnSpc>
              <a:spcBef>
                <a:spcPts val="0"/>
              </a:spcBef>
              <a:spcAft>
                <a:spcPts val="0"/>
              </a:spcAft>
              <a:buClrTx/>
              <a:buSzTx/>
              <a:buFont typeface="Symbol" panose="05050102010706020507" pitchFamily="18" charset="2"/>
              <a:buChar char=""/>
              <a:tabLst/>
              <a:defRPr/>
            </a:pPr>
            <a:r>
              <a:rPr kumimoji="0" lang="nl-BE" sz="1800" b="0" i="0" u="none" strike="noStrike" kern="1200" cap="none" spc="0" normalizeH="0" baseline="0" noProof="0">
                <a:ln>
                  <a:noFill/>
                </a:ln>
                <a:solidFill>
                  <a:srgbClr val="1E699D"/>
                </a:solidFill>
                <a:effectLst/>
                <a:uLnTx/>
                <a:uFillTx/>
                <a:latin typeface="Calibri"/>
                <a:ea typeface="Calibri" panose="020F0502020204030204" pitchFamily="34" charset="0"/>
                <a:cs typeface="Times New Roman" panose="02020603050405020304" pitchFamily="18" charset="0"/>
              </a:rPr>
              <a:t>Ontevredenheid op het werk slaat over naar de </a:t>
            </a:r>
            <a:r>
              <a:rPr kumimoji="0" lang="nl-BE" sz="1800" b="0" i="0" u="none" strike="noStrike" kern="1200" cap="none" spc="0" normalizeH="0" baseline="0" noProof="0" err="1">
                <a:ln>
                  <a:noFill/>
                </a:ln>
                <a:solidFill>
                  <a:srgbClr val="1E699D"/>
                </a:solidFill>
                <a:effectLst/>
                <a:uLnTx/>
                <a:uFillTx/>
                <a:latin typeface="Calibri"/>
                <a:ea typeface="Calibri" panose="020F0502020204030204" pitchFamily="34" charset="0"/>
                <a:cs typeface="Times New Roman" panose="02020603050405020304" pitchFamily="18" charset="0"/>
              </a:rPr>
              <a:t>privé-sfeer</a:t>
            </a:r>
            <a:endParaRPr kumimoji="0" lang="nl-BE" sz="1800" b="0" i="0" u="none" strike="noStrike" kern="1200" cap="none" spc="0" normalizeH="0" baseline="0" noProof="0">
              <a:ln>
                <a:noFill/>
              </a:ln>
              <a:solidFill>
                <a:srgbClr val="1E699D"/>
              </a:solidFill>
              <a:effectLst/>
              <a:uLnTx/>
              <a:uFillTx/>
              <a:latin typeface="Calibri"/>
              <a:ea typeface="Calibri" panose="020F0502020204030204" pitchFamily="34" charset="0"/>
              <a:cs typeface="Times New Roman" panose="02020603050405020304" pitchFamily="18" charset="0"/>
            </a:endParaRPr>
          </a:p>
        </p:txBody>
      </p:sp>
      <p:sp>
        <p:nvSpPr>
          <p:cNvPr id="29699" name="Titre 1">
            <a:extLst>
              <a:ext uri="{FF2B5EF4-FFF2-40B4-BE49-F238E27FC236}">
                <a16:creationId xmlns:a16="http://schemas.microsoft.com/office/drawing/2014/main" id="{D7754DE9-9E29-0461-8C65-B5271EABC847}"/>
              </a:ext>
            </a:extLst>
          </p:cNvPr>
          <p:cNvSpPr>
            <a:spLocks noGrp="1" noChangeArrowheads="1"/>
          </p:cNvSpPr>
          <p:nvPr>
            <p:ph type="title"/>
          </p:nvPr>
        </p:nvSpPr>
        <p:spPr/>
        <p:txBody>
          <a:bodyPr>
            <a:normAutofit/>
          </a:bodyPr>
          <a:lstStyle/>
          <a:p>
            <a:r>
              <a:rPr lang="nl-BE" sz="2800">
                <a:latin typeface="Futura Medium"/>
                <a:cs typeface="Calibri" panose="020F0502020204030204" pitchFamily="34" charset="0"/>
              </a:rPr>
              <a:t>2.2.b. </a:t>
            </a:r>
            <a:r>
              <a:rPr lang="nl-BE" sz="2800" noProof="0">
                <a:solidFill>
                  <a:schemeClr val="tx1"/>
                </a:solidFill>
              </a:rPr>
              <a:t>Stadia van burn-out: fase 2</a:t>
            </a:r>
          </a:p>
        </p:txBody>
      </p:sp>
      <p:sp>
        <p:nvSpPr>
          <p:cNvPr id="2" name="Espace réservé du numéro de diapositive 1"/>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FCF0D27-783A-4A41-A067-B898C8DC56C7}" type="slidenum">
              <a:rPr kumimoji="0" lang="nl-BE" sz="1200" b="0" i="0" u="none" strike="noStrike" kern="1200" cap="none" spc="0" normalizeH="0" baseline="0" noProof="0" smtClean="0">
                <a:ln>
                  <a:noFill/>
                </a:ln>
                <a:solidFill>
                  <a:srgbClr val="1E699D">
                    <a:lumMod val="50000"/>
                    <a:lumOff val="50000"/>
                  </a:srgb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38</a:t>
            </a:fld>
            <a:endParaRPr kumimoji="0" lang="nl-BE" sz="1200" b="0" i="0" u="none" strike="noStrike" kern="1200" cap="none" spc="0" normalizeH="0" baseline="0" noProof="0">
              <a:ln>
                <a:noFill/>
              </a:ln>
              <a:solidFill>
                <a:srgbClr val="1E699D">
                  <a:lumMod val="50000"/>
                  <a:lumOff val="50000"/>
                </a:srgbClr>
              </a:solidFill>
              <a:effectLst/>
              <a:uLnTx/>
              <a:uFillTx/>
              <a:latin typeface="Calibri"/>
              <a:ea typeface="+mn-ea"/>
              <a:cs typeface="+mn-cs"/>
            </a:endParaRPr>
          </a:p>
        </p:txBody>
      </p:sp>
      <p:sp>
        <p:nvSpPr>
          <p:cNvPr id="3" name="Rechthoek 2">
            <a:extLst>
              <a:ext uri="{FF2B5EF4-FFF2-40B4-BE49-F238E27FC236}">
                <a16:creationId xmlns:a16="http://schemas.microsoft.com/office/drawing/2014/main" id="{7DE8CCA3-ACD5-6B33-873E-AE65241AEF37}"/>
              </a:ext>
            </a:extLst>
          </p:cNvPr>
          <p:cNvSpPr>
            <a:spLocks noGrp="1" noRot="1" noMove="1" noResize="1" noEditPoints="1" noAdjustHandles="1" noChangeArrowheads="1" noChangeShapeType="1"/>
          </p:cNvSpPr>
          <p:nvPr/>
        </p:nvSpPr>
        <p:spPr>
          <a:xfrm>
            <a:off x="83127" y="5942602"/>
            <a:ext cx="2192482" cy="858693"/>
          </a:xfrm>
          <a:prstGeom prst="rect">
            <a:avLst/>
          </a:prstGeom>
          <a:solidFill>
            <a:schemeClr val="bg1"/>
          </a:solidFill>
          <a:ln>
            <a:solidFill>
              <a:schemeClr val="bg1"/>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BE" sz="1800" b="0" i="0" u="none" strike="noStrike" kern="1200" cap="none" spc="0" normalizeH="0" baseline="0" noProof="0">
              <a:ln>
                <a:noFill/>
              </a:ln>
              <a:solidFill>
                <a:srgbClr val="FFFFFF"/>
              </a:solidFill>
              <a:effectLst/>
              <a:uLnTx/>
              <a:uFillTx/>
              <a:latin typeface="Calibri"/>
              <a:ea typeface="+mn-ea"/>
              <a:cs typeface="+mn-cs"/>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à coins arrondis 8">
            <a:extLst>
              <a:ext uri="{FF2B5EF4-FFF2-40B4-BE49-F238E27FC236}">
                <a16:creationId xmlns:a16="http://schemas.microsoft.com/office/drawing/2014/main" id="{27141C86-3A1B-5B00-821C-0DA3E0497C93}"/>
              </a:ext>
            </a:extLst>
          </p:cNvPr>
          <p:cNvSpPr/>
          <p:nvPr/>
        </p:nvSpPr>
        <p:spPr>
          <a:xfrm>
            <a:off x="1246909" y="1366982"/>
            <a:ext cx="9023927" cy="4470400"/>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marL="0" marR="0" lvl="0" indent="0" algn="ctr" defTabSz="914400" rtl="0" eaLnBrk="1" fontAlgn="auto" latinLnBrk="0" hangingPunct="1">
              <a:lnSpc>
                <a:spcPct val="106000"/>
              </a:lnSpc>
              <a:spcBef>
                <a:spcPts val="0"/>
              </a:spcBef>
              <a:spcAft>
                <a:spcPts val="600"/>
              </a:spcAft>
              <a:buClrTx/>
              <a:buSzTx/>
              <a:buFontTx/>
              <a:buNone/>
              <a:tabLst/>
              <a:defRPr/>
            </a:pPr>
            <a:r>
              <a:rPr kumimoji="0" lang="nl-BE" sz="1800" b="1" i="0" u="none" strike="noStrike" kern="1200" cap="none" spc="0" normalizeH="0" baseline="0" noProof="0">
                <a:ln>
                  <a:noFill/>
                </a:ln>
                <a:solidFill>
                  <a:srgbClr val="C00000"/>
                </a:solidFill>
                <a:effectLst/>
                <a:uLnTx/>
                <a:uFillTx/>
                <a:latin typeface="Calibri"/>
                <a:ea typeface="Calibri" panose="020F0502020204030204" pitchFamily="34" charset="0"/>
                <a:cs typeface="Times New Roman" panose="02020603050405020304" pitchFamily="18" charset="0"/>
              </a:rPr>
              <a:t>FASE 3: burn-out</a:t>
            </a:r>
          </a:p>
          <a:p>
            <a:pPr marL="0" marR="0" lvl="0" indent="0" algn="ctr" defTabSz="914400" rtl="0" eaLnBrk="1" fontAlgn="auto" latinLnBrk="0" hangingPunct="1">
              <a:lnSpc>
                <a:spcPct val="106000"/>
              </a:lnSpc>
              <a:spcBef>
                <a:spcPts val="0"/>
              </a:spcBef>
              <a:spcAft>
                <a:spcPts val="600"/>
              </a:spcAft>
              <a:buClrTx/>
              <a:buSzTx/>
              <a:buFontTx/>
              <a:buNone/>
              <a:tabLst/>
              <a:defRPr/>
            </a:pPr>
            <a:endParaRPr kumimoji="0" lang="nl-BE" sz="1800" b="0" i="0" u="none" strike="noStrike" kern="1200" cap="none" spc="0" normalizeH="0" baseline="0" noProof="0">
              <a:ln>
                <a:noFill/>
              </a:ln>
              <a:solidFill>
                <a:srgbClr val="1E699D"/>
              </a:solidFill>
              <a:effectLst/>
              <a:uLnTx/>
              <a:uFillTx/>
              <a:latin typeface="Calibri"/>
              <a:ea typeface="Calibri" panose="020F0502020204030204" pitchFamily="34" charset="0"/>
              <a:cs typeface="Times New Roman" panose="02020603050405020304" pitchFamily="18" charset="0"/>
            </a:endParaRPr>
          </a:p>
          <a:p>
            <a:pPr marL="257175" marR="0" lvl="0" indent="-257175" algn="just" defTabSz="914400" rtl="0" eaLnBrk="1" fontAlgn="auto" latinLnBrk="0" hangingPunct="1">
              <a:lnSpc>
                <a:spcPct val="106000"/>
              </a:lnSpc>
              <a:spcBef>
                <a:spcPts val="0"/>
              </a:spcBef>
              <a:spcAft>
                <a:spcPts val="0"/>
              </a:spcAft>
              <a:buClrTx/>
              <a:buSzTx/>
              <a:buFont typeface="Symbol" panose="05050102010706020507" pitchFamily="18" charset="2"/>
              <a:buChar char=""/>
              <a:tabLst/>
              <a:defRPr/>
            </a:pPr>
            <a:r>
              <a:rPr kumimoji="0" lang="nl-BE" sz="1800" b="0" i="0" u="none" strike="noStrike" kern="1200" cap="none" spc="0" normalizeH="0" baseline="0" noProof="0">
                <a:ln>
                  <a:noFill/>
                </a:ln>
                <a:solidFill>
                  <a:srgbClr val="1E699D"/>
                </a:solidFill>
                <a:effectLst/>
                <a:uLnTx/>
                <a:uFillTx/>
                <a:latin typeface="Calibri"/>
                <a:ea typeface="Calibri" panose="020F0502020204030204" pitchFamily="34" charset="0"/>
                <a:cs typeface="Times New Roman" panose="02020603050405020304" pitchFamily="18" charset="0"/>
              </a:rPr>
              <a:t>Een ingrijpende / kritieke gebeurtenis met </a:t>
            </a:r>
            <a:r>
              <a:rPr kumimoji="0" lang="nl-BE" sz="1800" b="0" i="0" u="none" strike="noStrike" kern="1200" cap="none" spc="0" normalizeH="0" baseline="0" noProof="0" err="1">
                <a:ln>
                  <a:noFill/>
                </a:ln>
                <a:solidFill>
                  <a:srgbClr val="1E699D"/>
                </a:solidFill>
                <a:effectLst/>
                <a:uLnTx/>
                <a:uFillTx/>
                <a:latin typeface="Calibri"/>
                <a:ea typeface="Calibri" panose="020F0502020204030204" pitchFamily="34" charset="0"/>
                <a:cs typeface="Times New Roman" panose="02020603050405020304" pitchFamily="18" charset="0"/>
              </a:rPr>
              <a:t>heractivering</a:t>
            </a:r>
            <a:r>
              <a:rPr kumimoji="0" lang="nl-BE" sz="1800" b="0" i="0" u="none" strike="noStrike" kern="1200" cap="none" spc="0" normalizeH="0" baseline="0" noProof="0">
                <a:ln>
                  <a:noFill/>
                </a:ln>
                <a:solidFill>
                  <a:srgbClr val="1E699D"/>
                </a:solidFill>
                <a:effectLst/>
                <a:uLnTx/>
                <a:uFillTx/>
                <a:latin typeface="Calibri"/>
                <a:ea typeface="Calibri" panose="020F0502020204030204" pitchFamily="34" charset="0"/>
                <a:cs typeface="Times New Roman" panose="02020603050405020304" pitchFamily="18" charset="0"/>
              </a:rPr>
              <a:t> van emoties (affecten)</a:t>
            </a:r>
          </a:p>
          <a:p>
            <a:pPr marL="257175" marR="0" lvl="0" indent="-257175" algn="just" defTabSz="914400" rtl="0" eaLnBrk="1" fontAlgn="auto" latinLnBrk="0" hangingPunct="1">
              <a:lnSpc>
                <a:spcPct val="106000"/>
              </a:lnSpc>
              <a:spcBef>
                <a:spcPts val="0"/>
              </a:spcBef>
              <a:spcAft>
                <a:spcPts val="0"/>
              </a:spcAft>
              <a:buClrTx/>
              <a:buSzTx/>
              <a:buFont typeface="Symbol" panose="05050102010706020507" pitchFamily="18" charset="2"/>
              <a:buChar char=""/>
              <a:tabLst/>
              <a:defRPr/>
            </a:pPr>
            <a:r>
              <a:rPr kumimoji="0" lang="nl-BE" sz="1800" b="0" i="0" u="none" strike="noStrike" kern="1200" cap="none" spc="0" normalizeH="0" baseline="0" noProof="0">
                <a:ln>
                  <a:noFill/>
                </a:ln>
                <a:solidFill>
                  <a:srgbClr val="1E699D"/>
                </a:solidFill>
                <a:effectLst/>
                <a:uLnTx/>
                <a:uFillTx/>
                <a:latin typeface="Calibri"/>
                <a:ea typeface="Calibri" panose="020F0502020204030204" pitchFamily="34" charset="0"/>
                <a:cs typeface="Times New Roman" panose="02020603050405020304" pitchFamily="18" charset="0"/>
              </a:rPr>
              <a:t>Het ideaal van bevredigend werk is volledig gedoofd</a:t>
            </a:r>
          </a:p>
          <a:p>
            <a:pPr marL="257175" marR="0" lvl="0" indent="-257175" algn="just" defTabSz="914400" rtl="0" eaLnBrk="1" fontAlgn="auto" latinLnBrk="0" hangingPunct="1">
              <a:lnSpc>
                <a:spcPct val="106000"/>
              </a:lnSpc>
              <a:spcBef>
                <a:spcPts val="0"/>
              </a:spcBef>
              <a:spcAft>
                <a:spcPts val="0"/>
              </a:spcAft>
              <a:buClrTx/>
              <a:buSzTx/>
              <a:buFont typeface="Symbol" panose="05050102010706020507" pitchFamily="18" charset="2"/>
              <a:buChar char=""/>
              <a:tabLst/>
              <a:defRPr/>
            </a:pPr>
            <a:r>
              <a:rPr kumimoji="0" lang="nl-BE" sz="1800" b="0" i="0" u="none" strike="noStrike" kern="1200" cap="none" spc="0" normalizeH="0" baseline="0" noProof="0">
                <a:ln>
                  <a:noFill/>
                </a:ln>
                <a:solidFill>
                  <a:srgbClr val="1E699D"/>
                </a:solidFill>
                <a:effectLst/>
                <a:uLnTx/>
                <a:uFillTx/>
                <a:latin typeface="Calibri"/>
                <a:ea typeface="Calibri" panose="020F0502020204030204" pitchFamily="34" charset="0"/>
                <a:cs typeface="Times New Roman" panose="02020603050405020304" pitchFamily="18" charset="0"/>
              </a:rPr>
              <a:t>Twijfel sluipt weer binnen en strekt zich uit tot de hele identiteit van de werknemer</a:t>
            </a:r>
          </a:p>
          <a:p>
            <a:pPr marL="257175" marR="0" lvl="0" indent="-257175" algn="just" defTabSz="914400" rtl="0" eaLnBrk="1" fontAlgn="auto" latinLnBrk="0" hangingPunct="1">
              <a:lnSpc>
                <a:spcPct val="106000"/>
              </a:lnSpc>
              <a:spcBef>
                <a:spcPts val="0"/>
              </a:spcBef>
              <a:spcAft>
                <a:spcPts val="0"/>
              </a:spcAft>
              <a:buClrTx/>
              <a:buSzTx/>
              <a:buFont typeface="Symbol" panose="05050102010706020507" pitchFamily="18" charset="2"/>
              <a:buChar char=""/>
              <a:tabLst/>
              <a:defRPr/>
            </a:pPr>
            <a:r>
              <a:rPr kumimoji="0" lang="nl-BE" sz="1800" b="0" i="0" u="none" strike="noStrike" kern="1200" cap="none" spc="0" normalizeH="0" baseline="0" noProof="0">
                <a:ln>
                  <a:noFill/>
                </a:ln>
                <a:solidFill>
                  <a:srgbClr val="1E699D"/>
                </a:solidFill>
                <a:effectLst/>
                <a:uLnTx/>
                <a:uFillTx/>
                <a:latin typeface="Calibri"/>
                <a:ea typeface="Calibri" panose="020F0502020204030204" pitchFamily="34" charset="0"/>
                <a:cs typeface="Times New Roman" panose="02020603050405020304" pitchFamily="18" charset="0"/>
              </a:rPr>
              <a:t>Langzamer persoonlijk tempo dan de snelheid die nodig is op het werk</a:t>
            </a:r>
          </a:p>
          <a:p>
            <a:pPr marL="257175" marR="0" lvl="0" indent="-257175" algn="just" defTabSz="914400" rtl="0" eaLnBrk="1" fontAlgn="auto" latinLnBrk="0" hangingPunct="1">
              <a:lnSpc>
                <a:spcPct val="106000"/>
              </a:lnSpc>
              <a:spcBef>
                <a:spcPts val="0"/>
              </a:spcBef>
              <a:spcAft>
                <a:spcPts val="0"/>
              </a:spcAft>
              <a:buClrTx/>
              <a:buSzTx/>
              <a:buFont typeface="Symbol" panose="05050102010706020507" pitchFamily="18" charset="2"/>
              <a:buChar char=""/>
              <a:tabLst/>
              <a:defRPr/>
            </a:pPr>
            <a:r>
              <a:rPr kumimoji="0" lang="nl-BE" sz="1800" b="0" i="0" u="none" strike="noStrike" kern="1200" cap="none" spc="0" normalizeH="0" baseline="0" noProof="0">
                <a:ln>
                  <a:noFill/>
                </a:ln>
                <a:solidFill>
                  <a:srgbClr val="1E699D"/>
                </a:solidFill>
                <a:effectLst/>
                <a:uLnTx/>
                <a:uFillTx/>
                <a:latin typeface="Calibri"/>
                <a:ea typeface="Calibri" panose="020F0502020204030204" pitchFamily="34" charset="0"/>
                <a:cs typeface="Times New Roman" panose="02020603050405020304" pitchFamily="18" charset="0"/>
              </a:rPr>
              <a:t>Onvermogen om te werken, inclusief gevoelens van schaamte</a:t>
            </a:r>
          </a:p>
          <a:p>
            <a:pPr marL="257175" marR="0" lvl="0" indent="-257175" algn="just" defTabSz="914400" rtl="0" eaLnBrk="1" fontAlgn="auto" latinLnBrk="0" hangingPunct="1">
              <a:lnSpc>
                <a:spcPct val="106000"/>
              </a:lnSpc>
              <a:spcBef>
                <a:spcPts val="0"/>
              </a:spcBef>
              <a:spcAft>
                <a:spcPts val="0"/>
              </a:spcAft>
              <a:buClrTx/>
              <a:buSzTx/>
              <a:buFont typeface="Symbol" panose="05050102010706020507" pitchFamily="18" charset="2"/>
              <a:buChar char=""/>
              <a:tabLst/>
              <a:defRPr/>
            </a:pPr>
            <a:r>
              <a:rPr kumimoji="0" lang="nl-BE" sz="1800" b="0" i="0" u="none" strike="noStrike" kern="1200" cap="none" spc="0" normalizeH="0" baseline="0" noProof="0">
                <a:ln>
                  <a:noFill/>
                </a:ln>
                <a:solidFill>
                  <a:srgbClr val="1E699D"/>
                </a:solidFill>
                <a:effectLst/>
                <a:uLnTx/>
                <a:uFillTx/>
                <a:latin typeface="Calibri"/>
                <a:ea typeface="Calibri" panose="020F0502020204030204" pitchFamily="34" charset="0"/>
                <a:cs typeface="Times New Roman" panose="02020603050405020304" pitchFamily="18" charset="0"/>
              </a:rPr>
              <a:t>Perceptie van onbegrip bij familie en vrienden</a:t>
            </a:r>
          </a:p>
          <a:p>
            <a:pPr marL="257175" marR="0" lvl="0" indent="-257175" algn="just" defTabSz="914400" rtl="0" eaLnBrk="1" fontAlgn="auto" latinLnBrk="0" hangingPunct="1">
              <a:lnSpc>
                <a:spcPct val="106000"/>
              </a:lnSpc>
              <a:spcBef>
                <a:spcPts val="0"/>
              </a:spcBef>
              <a:spcAft>
                <a:spcPts val="0"/>
              </a:spcAft>
              <a:buClrTx/>
              <a:buSzTx/>
              <a:buFont typeface="Symbol" panose="05050102010706020507" pitchFamily="18" charset="2"/>
              <a:buChar char=""/>
              <a:tabLst/>
              <a:defRPr/>
            </a:pPr>
            <a:r>
              <a:rPr kumimoji="0" lang="nl-BE" sz="1800" b="0" i="0" u="none" strike="noStrike" kern="1200" cap="none" spc="0" normalizeH="0" baseline="0" noProof="0">
                <a:ln>
                  <a:noFill/>
                </a:ln>
                <a:solidFill>
                  <a:srgbClr val="1E699D"/>
                </a:solidFill>
                <a:effectLst/>
                <a:uLnTx/>
                <a:uFillTx/>
                <a:latin typeface="Calibri"/>
                <a:ea typeface="Calibri" panose="020F0502020204030204" pitchFamily="34" charset="0"/>
                <a:cs typeface="Times New Roman" panose="02020603050405020304" pitchFamily="18" charset="0"/>
              </a:rPr>
              <a:t>Risico op ontwikkeling van een depressieve toestand</a:t>
            </a:r>
          </a:p>
          <a:p>
            <a:pPr marL="257175" marR="0" lvl="0" indent="-257175" algn="just" defTabSz="914400" rtl="0" eaLnBrk="1" fontAlgn="auto" latinLnBrk="0" hangingPunct="1">
              <a:lnSpc>
                <a:spcPct val="106000"/>
              </a:lnSpc>
              <a:spcBef>
                <a:spcPts val="0"/>
              </a:spcBef>
              <a:spcAft>
                <a:spcPts val="0"/>
              </a:spcAft>
              <a:buClrTx/>
              <a:buSzTx/>
              <a:buFont typeface="Symbol" panose="05050102010706020507" pitchFamily="18" charset="2"/>
              <a:buChar char=""/>
              <a:tabLst/>
              <a:defRPr/>
            </a:pPr>
            <a:r>
              <a:rPr kumimoji="0" lang="nl-BE" sz="1800" b="0" i="0" u="none" strike="noStrike" kern="1200" cap="none" spc="0" normalizeH="0" baseline="0" noProof="0">
                <a:ln>
                  <a:noFill/>
                </a:ln>
                <a:solidFill>
                  <a:srgbClr val="1E699D"/>
                </a:solidFill>
                <a:effectLst/>
                <a:uLnTx/>
                <a:uFillTx/>
                <a:latin typeface="Calibri"/>
                <a:ea typeface="Calibri" panose="020F0502020204030204" pitchFamily="34" charset="0"/>
                <a:cs typeface="Times New Roman" panose="02020603050405020304" pitchFamily="18" charset="0"/>
              </a:rPr>
              <a:t>Betekenisvolle projecten buiten het professionele kader zijn nog steeds denkbaar.</a:t>
            </a:r>
          </a:p>
          <a:p>
            <a:pPr marL="257175" marR="0" lvl="0" indent="-257175" algn="just" defTabSz="914400" rtl="0" eaLnBrk="1" fontAlgn="auto" latinLnBrk="0" hangingPunct="1">
              <a:lnSpc>
                <a:spcPct val="106000"/>
              </a:lnSpc>
              <a:spcBef>
                <a:spcPts val="0"/>
              </a:spcBef>
              <a:spcAft>
                <a:spcPts val="0"/>
              </a:spcAft>
              <a:buClrTx/>
              <a:buSzTx/>
              <a:buFont typeface="Symbol" panose="05050102010706020507" pitchFamily="18" charset="2"/>
              <a:buChar char=""/>
              <a:tabLst/>
              <a:defRPr/>
            </a:pPr>
            <a:r>
              <a:rPr kumimoji="0" lang="nl-BE" sz="1800" b="0" i="0" u="none" strike="noStrike" kern="1200" cap="none" spc="0" normalizeH="0" baseline="0" noProof="0">
                <a:ln>
                  <a:noFill/>
                </a:ln>
                <a:solidFill>
                  <a:srgbClr val="1E699D"/>
                </a:solidFill>
                <a:effectLst/>
                <a:uLnTx/>
                <a:uFillTx/>
                <a:latin typeface="Calibri"/>
                <a:ea typeface="Calibri" panose="020F0502020204030204" pitchFamily="34" charset="0"/>
                <a:cs typeface="Times New Roman" panose="02020603050405020304" pitchFamily="18" charset="0"/>
              </a:rPr>
              <a:t>Tijd nodig hebben om te accepteren wat er gebeurt en zich bewust worden van de diagnose burn-out.</a:t>
            </a:r>
          </a:p>
        </p:txBody>
      </p:sp>
      <p:sp>
        <p:nvSpPr>
          <p:cNvPr id="2" name="Titre 1">
            <a:extLst>
              <a:ext uri="{FF2B5EF4-FFF2-40B4-BE49-F238E27FC236}">
                <a16:creationId xmlns:a16="http://schemas.microsoft.com/office/drawing/2014/main" id="{360C7B9B-AFAB-21D2-011F-759C721791CC}"/>
              </a:ext>
            </a:extLst>
          </p:cNvPr>
          <p:cNvSpPr>
            <a:spLocks noGrp="1"/>
          </p:cNvSpPr>
          <p:nvPr>
            <p:ph type="title"/>
          </p:nvPr>
        </p:nvSpPr>
        <p:spPr>
          <a:xfrm>
            <a:off x="586503" y="365127"/>
            <a:ext cx="10842072" cy="734000"/>
          </a:xfrm>
        </p:spPr>
        <p:txBody>
          <a:bodyPr>
            <a:normAutofit/>
          </a:bodyPr>
          <a:lstStyle/>
          <a:p>
            <a:r>
              <a:rPr lang="nl-BE" sz="2800">
                <a:latin typeface="Futura Medium"/>
                <a:cs typeface="Calibri" panose="020F0502020204030204" pitchFamily="34" charset="0"/>
              </a:rPr>
              <a:t>2.2.b. </a:t>
            </a:r>
            <a:r>
              <a:rPr lang="nl-BE" sz="2800" noProof="0"/>
              <a:t>Stadia van burn-out: fase 3</a:t>
            </a:r>
          </a:p>
        </p:txBody>
      </p:sp>
      <p:sp>
        <p:nvSpPr>
          <p:cNvPr id="3" name="Espace réservé du numéro de diapositive 2"/>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FCF0D27-783A-4A41-A067-B898C8DC56C7}" type="slidenum">
              <a:rPr kumimoji="0" lang="nl-BE" sz="1200" b="0" i="0" u="none" strike="noStrike" kern="1200" cap="none" spc="0" normalizeH="0" baseline="0" noProof="0" smtClean="0">
                <a:ln>
                  <a:noFill/>
                </a:ln>
                <a:solidFill>
                  <a:srgbClr val="1E699D">
                    <a:lumMod val="50000"/>
                    <a:lumOff val="50000"/>
                  </a:srgb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39</a:t>
            </a:fld>
            <a:endParaRPr kumimoji="0" lang="nl-BE" sz="1200" b="0" i="0" u="none" strike="noStrike" kern="1200" cap="none" spc="0" normalizeH="0" baseline="0" noProof="0">
              <a:ln>
                <a:noFill/>
              </a:ln>
              <a:solidFill>
                <a:srgbClr val="1E699D">
                  <a:lumMod val="50000"/>
                  <a:lumOff val="50000"/>
                </a:srgbClr>
              </a:solidFill>
              <a:effectLst/>
              <a:uLnTx/>
              <a:uFillTx/>
              <a:latin typeface="Calibri"/>
              <a:ea typeface="+mn-ea"/>
              <a:cs typeface="+mn-cs"/>
            </a:endParaRPr>
          </a:p>
        </p:txBody>
      </p:sp>
      <p:sp>
        <p:nvSpPr>
          <p:cNvPr id="4" name="Rechthoek 3">
            <a:extLst>
              <a:ext uri="{FF2B5EF4-FFF2-40B4-BE49-F238E27FC236}">
                <a16:creationId xmlns:a16="http://schemas.microsoft.com/office/drawing/2014/main" id="{7D680906-A62E-2635-C3AF-E02A0AC8E0B9}"/>
              </a:ext>
            </a:extLst>
          </p:cNvPr>
          <p:cNvSpPr>
            <a:spLocks noGrp="1" noRot="1" noMove="1" noResize="1" noEditPoints="1" noAdjustHandles="1" noChangeArrowheads="1" noChangeShapeType="1"/>
          </p:cNvSpPr>
          <p:nvPr/>
        </p:nvSpPr>
        <p:spPr>
          <a:xfrm>
            <a:off x="83127" y="5942602"/>
            <a:ext cx="2192482" cy="858693"/>
          </a:xfrm>
          <a:prstGeom prst="rect">
            <a:avLst/>
          </a:prstGeom>
          <a:solidFill>
            <a:schemeClr val="bg1"/>
          </a:solidFill>
          <a:ln>
            <a:solidFill>
              <a:schemeClr val="bg1"/>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BE" sz="1800" b="0" i="0" u="none" strike="noStrike" kern="1200" cap="none" spc="0" normalizeH="0" baseline="0" noProof="0">
              <a:ln>
                <a:noFill/>
              </a:ln>
              <a:solidFill>
                <a:srgbClr val="FFFFFF"/>
              </a:solidFill>
              <a:effectLst/>
              <a:uLnTx/>
              <a:uFillTx/>
              <a:latin typeface="Calibri"/>
              <a:ea typeface="+mn-ea"/>
              <a:cs typeface="+mn-cs"/>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CBFA89-A0C9-0F12-237C-9ED0CB912036}"/>
            </a:ext>
          </a:extLst>
        </p:cNvPr>
        <p:cNvGrpSpPr/>
        <p:nvPr/>
      </p:nvGrpSpPr>
      <p:grpSpPr>
        <a:xfrm>
          <a:off x="0" y="0"/>
          <a:ext cx="0" cy="0"/>
          <a:chOff x="0" y="0"/>
          <a:chExt cx="0" cy="0"/>
        </a:xfrm>
      </p:grpSpPr>
      <p:sp>
        <p:nvSpPr>
          <p:cNvPr id="4" name="Rechthoek 3">
            <a:extLst>
              <a:ext uri="{FF2B5EF4-FFF2-40B4-BE49-F238E27FC236}">
                <a16:creationId xmlns:a16="http://schemas.microsoft.com/office/drawing/2014/main" id="{582D8D31-18E5-DA59-E5A6-B95082C0C631}"/>
              </a:ext>
            </a:extLst>
          </p:cNvPr>
          <p:cNvSpPr>
            <a:spLocks noGrp="1" noRot="1" noMove="1" noResize="1" noEditPoints="1" noAdjustHandles="1" noChangeArrowheads="1" noChangeShapeType="1"/>
          </p:cNvSpPr>
          <p:nvPr/>
        </p:nvSpPr>
        <p:spPr>
          <a:xfrm>
            <a:off x="72736" y="5770740"/>
            <a:ext cx="2192482" cy="987136"/>
          </a:xfrm>
          <a:prstGeom prst="rect">
            <a:avLst/>
          </a:prstGeom>
          <a:solidFill>
            <a:schemeClr val="tx1"/>
          </a:solidFill>
          <a:ln>
            <a:solidFill>
              <a:schemeClr val="tx1"/>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nl-BE" noProof="0"/>
          </a:p>
        </p:txBody>
      </p:sp>
      <p:sp>
        <p:nvSpPr>
          <p:cNvPr id="2" name="Titre 1">
            <a:extLst>
              <a:ext uri="{FF2B5EF4-FFF2-40B4-BE49-F238E27FC236}">
                <a16:creationId xmlns:a16="http://schemas.microsoft.com/office/drawing/2014/main" id="{766974BB-6658-A012-7F4D-EA4432C713AD}"/>
              </a:ext>
            </a:extLst>
          </p:cNvPr>
          <p:cNvSpPr>
            <a:spLocks noGrp="1"/>
          </p:cNvSpPr>
          <p:nvPr>
            <p:ph type="title"/>
          </p:nvPr>
        </p:nvSpPr>
        <p:spPr>
          <a:xfrm>
            <a:off x="562410" y="288049"/>
            <a:ext cx="9570884" cy="834409"/>
          </a:xfrm>
        </p:spPr>
        <p:txBody>
          <a:bodyPr>
            <a:normAutofit/>
          </a:bodyPr>
          <a:lstStyle/>
          <a:p>
            <a:r>
              <a:rPr lang="nl-BE" sz="3200" noProof="0"/>
              <a:t>IV. Werk &amp; Re-integratie</a:t>
            </a:r>
          </a:p>
        </p:txBody>
      </p:sp>
      <p:sp>
        <p:nvSpPr>
          <p:cNvPr id="3" name="Espace réservé du contenu 2">
            <a:extLst>
              <a:ext uri="{FF2B5EF4-FFF2-40B4-BE49-F238E27FC236}">
                <a16:creationId xmlns:a16="http://schemas.microsoft.com/office/drawing/2014/main" id="{A5ED6830-D240-CCB6-4B83-A2877A20E3EE}"/>
              </a:ext>
            </a:extLst>
          </p:cNvPr>
          <p:cNvSpPr>
            <a:spLocks noGrp="1"/>
          </p:cNvSpPr>
          <p:nvPr>
            <p:ph idx="1"/>
          </p:nvPr>
        </p:nvSpPr>
        <p:spPr>
          <a:xfrm>
            <a:off x="1097126" y="1360583"/>
            <a:ext cx="9997748" cy="5021167"/>
          </a:xfrm>
        </p:spPr>
        <p:txBody>
          <a:bodyPr numCol="2"/>
          <a:lstStyle/>
          <a:p>
            <a:pPr marL="342900" indent="-342900">
              <a:buAutoNum type="arabicPeriod"/>
            </a:pPr>
            <a:r>
              <a:rPr lang="nl-BE" sz="1400" b="1" noProof="0"/>
              <a:t>Het (opnieuw) in perspectief plaatsen</a:t>
            </a:r>
          </a:p>
          <a:p>
            <a:pPr marL="628650" lvl="2" indent="0">
              <a:buNone/>
            </a:pPr>
            <a:r>
              <a:rPr lang="nl-BE" sz="1200" noProof="0"/>
              <a:t>1.1. Actoren m.b.t. het domein werk en sociale zekerheid </a:t>
            </a:r>
          </a:p>
          <a:p>
            <a:pPr marL="628650" lvl="2" indent="0">
              <a:buNone/>
            </a:pPr>
            <a:r>
              <a:rPr lang="nl-BE" sz="1200" noProof="0"/>
              <a:t>1.2. (Her)perspectief: de actoren en hun opdrachten</a:t>
            </a:r>
          </a:p>
          <a:p>
            <a:pPr marL="628650" lvl="2" indent="0">
              <a:buNone/>
            </a:pPr>
            <a:r>
              <a:rPr lang="nl-BE" sz="1200" noProof="0"/>
              <a:t>1.3. Een nieuw instrument om de uitwisseling tussen artsen te vergemakkelijken: het TRIO-platform</a:t>
            </a:r>
          </a:p>
          <a:p>
            <a:pPr marL="342900" indent="-342900">
              <a:buFont typeface="Arial" panose="020B0604020202020204" pitchFamily="34" charset="0"/>
              <a:buAutoNum type="arabicPeriod"/>
            </a:pPr>
            <a:r>
              <a:rPr lang="nl-BE" sz="1400" b="1" noProof="0"/>
              <a:t>De arbeidsarts</a:t>
            </a:r>
          </a:p>
          <a:p>
            <a:pPr marL="628650" lvl="2" indent="0">
              <a:buNone/>
            </a:pPr>
            <a:r>
              <a:rPr lang="nl-BE" sz="1200" noProof="0"/>
              <a:t>2.1. Opdracht</a:t>
            </a:r>
          </a:p>
          <a:p>
            <a:pPr marL="628650" lvl="2" indent="0">
              <a:buNone/>
            </a:pPr>
            <a:r>
              <a:rPr lang="nl-BE" sz="1200" noProof="0"/>
              <a:t>2.2. Wat u moet weten</a:t>
            </a:r>
          </a:p>
          <a:p>
            <a:pPr marL="342900" indent="-342900">
              <a:buFont typeface="+mj-lt"/>
              <a:buAutoNum type="arabicPeriod"/>
            </a:pPr>
            <a:r>
              <a:rPr lang="nl-BE" sz="1400" b="1" noProof="0"/>
              <a:t>Preventie van PSR: wat te doen/adviseren aan patiënten die geconfronteerd worden met een situatie die verband houdt met psychosociale risico’s?</a:t>
            </a:r>
          </a:p>
          <a:p>
            <a:pPr marL="628650" lvl="2" indent="0">
              <a:buNone/>
            </a:pPr>
            <a:r>
              <a:rPr lang="nl-BE" sz="1200" noProof="0"/>
              <a:t>3.1. Actoren op het gebied van preventie op de werkplek</a:t>
            </a:r>
          </a:p>
          <a:p>
            <a:pPr marL="628650" lvl="2" indent="0">
              <a:buNone/>
            </a:pPr>
            <a:r>
              <a:rPr lang="nl-BE" sz="1200" noProof="0"/>
              <a:t>3.2. Rol van de huisarts en/of psycholoog </a:t>
            </a:r>
          </a:p>
          <a:p>
            <a:pPr marL="628650" lvl="2" indent="0">
              <a:buNone/>
            </a:pPr>
            <a:r>
              <a:rPr lang="nl-BE" sz="1200" noProof="0"/>
              <a:t>3.3. PSR: kernboodschappen</a:t>
            </a:r>
          </a:p>
          <a:p>
            <a:pPr marL="457200" indent="-457200">
              <a:buFont typeface="+mj-lt"/>
              <a:buAutoNum type="arabicPeriod"/>
            </a:pPr>
            <a:r>
              <a:rPr lang="nl-BE" sz="1400" b="1" noProof="0"/>
              <a:t>Twee voorbeelden primaire en/of secundaire preventie:</a:t>
            </a:r>
          </a:p>
          <a:p>
            <a:pPr marL="628650" lvl="2" indent="0">
              <a:buNone/>
            </a:pPr>
            <a:r>
              <a:rPr lang="nl-BE" sz="1200" noProof="0"/>
              <a:t>4.1. Programma burn-out Fedris</a:t>
            </a:r>
          </a:p>
          <a:p>
            <a:pPr marL="628650" lvl="2" indent="0">
              <a:buNone/>
            </a:pPr>
            <a:r>
              <a:rPr lang="nl-BE" sz="1200" noProof="0"/>
              <a:t>4.2. Mentaal welzijn van zelfstandigen: sociaal verzekeringsfondsen</a:t>
            </a:r>
          </a:p>
          <a:p>
            <a:pPr marL="228600" indent="-228600">
              <a:buFont typeface="+mj-lt"/>
              <a:buAutoNum type="arabicPeriod"/>
            </a:pPr>
            <a:r>
              <a:rPr lang="nl-BE" sz="1400" b="1" noProof="0"/>
              <a:t>Terug aan het werk bij de werkgever... Drie scenario’s </a:t>
            </a:r>
          </a:p>
          <a:p>
            <a:pPr marL="628650" lvl="2" indent="0">
              <a:buNone/>
            </a:pPr>
            <a:r>
              <a:rPr lang="nl-BE" sz="1200" noProof="0"/>
              <a:t>5.1. Re-integratie. zonder aanpassing van de werkpost</a:t>
            </a:r>
          </a:p>
          <a:p>
            <a:pPr marL="628650" lvl="2" indent="0">
              <a:buNone/>
            </a:pPr>
            <a:r>
              <a:rPr lang="nl-BE" sz="1200" noProof="0"/>
              <a:t>5.2. Re-integratie met aanpassing van de werkpost &amp; aangepast werk</a:t>
            </a:r>
          </a:p>
          <a:p>
            <a:pPr marL="628650" lvl="2" indent="0">
              <a:buNone/>
            </a:pPr>
            <a:r>
              <a:rPr lang="nl-BE" sz="1200" noProof="0"/>
              <a:t>5.3. Re-integratietraject en bijzondere procedure medische overmacht</a:t>
            </a:r>
          </a:p>
          <a:p>
            <a:pPr marL="628650" lvl="2" indent="0">
              <a:buNone/>
            </a:pPr>
            <a:endParaRPr lang="nl-BE" sz="1200"/>
          </a:p>
          <a:p>
            <a:pPr marL="628650" lvl="2" indent="0">
              <a:buNone/>
            </a:pPr>
            <a:endParaRPr lang="nl-BE" sz="1200" noProof="0"/>
          </a:p>
          <a:p>
            <a:pPr marL="628650" lvl="2" indent="0">
              <a:buNone/>
            </a:pPr>
            <a:endParaRPr lang="nl-BE" sz="1200"/>
          </a:p>
          <a:p>
            <a:pPr marL="628650" lvl="2" indent="0">
              <a:buNone/>
            </a:pPr>
            <a:endParaRPr lang="nl-BE" sz="1200" noProof="0"/>
          </a:p>
          <a:p>
            <a:pPr marL="628650" lvl="2" indent="0">
              <a:buNone/>
            </a:pPr>
            <a:endParaRPr lang="nl-BE" sz="1200"/>
          </a:p>
          <a:p>
            <a:pPr marL="628650" lvl="2" indent="0">
              <a:buNone/>
            </a:pPr>
            <a:endParaRPr lang="nl-BE" sz="1200" noProof="0"/>
          </a:p>
          <a:p>
            <a:pPr marL="628650" lvl="2" indent="0">
              <a:buNone/>
            </a:pPr>
            <a:endParaRPr lang="nl-BE" sz="1200"/>
          </a:p>
          <a:p>
            <a:pPr marL="628650" lvl="2" indent="0">
              <a:buNone/>
            </a:pPr>
            <a:endParaRPr lang="nl-BE" sz="1200" noProof="0"/>
          </a:p>
          <a:p>
            <a:pPr marL="628650" lvl="2" indent="0">
              <a:buNone/>
            </a:pPr>
            <a:endParaRPr lang="nl-BE" sz="1200"/>
          </a:p>
          <a:p>
            <a:pPr marL="628650" lvl="2" indent="0">
              <a:buNone/>
            </a:pPr>
            <a:endParaRPr lang="nl-BE" sz="1200" noProof="0"/>
          </a:p>
          <a:p>
            <a:pPr marL="628650" lvl="2" indent="0">
              <a:buNone/>
            </a:pPr>
            <a:endParaRPr lang="nl-BE" sz="1200" noProof="0"/>
          </a:p>
          <a:p>
            <a:pPr marL="0" indent="0">
              <a:buNone/>
            </a:pPr>
            <a:r>
              <a:rPr lang="nl-BE" sz="1400" b="1"/>
              <a:t>6.   De adviserend arts en zijn multidisciplinair team</a:t>
            </a:r>
          </a:p>
          <a:p>
            <a:pPr marL="171450" lvl="1" indent="0">
              <a:buNone/>
            </a:pPr>
            <a:r>
              <a:rPr lang="nl-BE" sz="1200"/>
              <a:t>6.1. Ziekenfondsen </a:t>
            </a:r>
          </a:p>
          <a:p>
            <a:pPr marL="171450" lvl="1" indent="0">
              <a:buNone/>
            </a:pPr>
            <a:r>
              <a:rPr lang="nl-BE" sz="1200"/>
              <a:t>6.2. Samenstelling multidisciplinair team</a:t>
            </a:r>
          </a:p>
          <a:p>
            <a:pPr marL="171450" lvl="1" indent="0">
              <a:buNone/>
            </a:pPr>
            <a:r>
              <a:rPr lang="nl-BE" sz="1200"/>
              <a:t>6.3. Profiel van een adviserend arts en wettelijke taken </a:t>
            </a:r>
          </a:p>
          <a:p>
            <a:pPr marL="171450" lvl="1" indent="0">
              <a:buNone/>
            </a:pPr>
            <a:r>
              <a:rPr lang="nl-BE" sz="1200"/>
              <a:t>6.4. Opdrachten multidisciplinaire team</a:t>
            </a:r>
          </a:p>
          <a:p>
            <a:pPr marL="171450" lvl="1" indent="0">
              <a:buNone/>
            </a:pPr>
            <a:r>
              <a:rPr lang="nl-BE" sz="1200"/>
              <a:t>6.5. Rol van de Terug Naar Werk-coördinator, waarom en hoe contact met hem/haar opnemen? </a:t>
            </a:r>
          </a:p>
          <a:p>
            <a:pPr marL="0" indent="0">
              <a:buNone/>
            </a:pPr>
            <a:r>
              <a:rPr lang="nl-BE" sz="1400" b="1"/>
              <a:t>7.   Tijdlijn arbeidsongeschiktheid en de 8 fasen (rechtsgrondslagen en procedures)</a:t>
            </a:r>
          </a:p>
          <a:p>
            <a:pPr marL="0" indent="0">
              <a:buNone/>
            </a:pPr>
            <a:r>
              <a:rPr lang="nl-BE" sz="1400" b="1"/>
              <a:t>8.   Opvolging van invaliditeit (stap 9)</a:t>
            </a:r>
          </a:p>
          <a:p>
            <a:pPr marL="0" indent="0">
              <a:buNone/>
            </a:pPr>
            <a:r>
              <a:rPr lang="nl-BE" sz="1400" b="1"/>
              <a:t>9.    Hefbomen voor </a:t>
            </a:r>
            <a:r>
              <a:rPr lang="nl-BE" sz="1400" b="1" err="1"/>
              <a:t>socio</a:t>
            </a:r>
            <a:r>
              <a:rPr lang="nl-BE" sz="1400" b="1"/>
              <a:t>-professionele re-integratie</a:t>
            </a:r>
          </a:p>
          <a:p>
            <a:pPr marL="0" indent="0">
              <a:buNone/>
            </a:pPr>
            <a:r>
              <a:rPr lang="nl-BE" sz="1400" b="1"/>
              <a:t>10.  Hoe neem ik contact op met de adviserend arts en wat moet ik hem of haar sturen?</a:t>
            </a:r>
          </a:p>
          <a:p>
            <a:pPr marL="0" indent="0">
              <a:buNone/>
            </a:pPr>
            <a:r>
              <a:rPr lang="nl-BE" sz="1400" b="1"/>
              <a:t>11.   Regionale arbeidsbemiddelingsdiensten: VDAB &amp; Actiris</a:t>
            </a:r>
          </a:p>
          <a:p>
            <a:pPr marL="0" indent="0">
              <a:buNone/>
            </a:pPr>
            <a:r>
              <a:rPr lang="nl-BE" sz="1400" b="1"/>
              <a:t>12.   Enkele voorbeelden m.b.t. terugkeer naar werk (tertiaire preventie)</a:t>
            </a:r>
          </a:p>
          <a:p>
            <a:pPr marL="171450" lvl="1" indent="0">
              <a:buNone/>
            </a:pPr>
            <a:r>
              <a:rPr lang="nl-BE" sz="1200"/>
              <a:t>    12.1. IPS</a:t>
            </a:r>
          </a:p>
          <a:p>
            <a:pPr marL="171450" lvl="1" indent="0">
              <a:buNone/>
            </a:pPr>
            <a:r>
              <a:rPr lang="nl-BE" sz="1200"/>
              <a:t>    12.2. Activeringsteams GGZ, gespecialiseerde activeringstrajecten zorg en werk, psychosociale revalidatiecentra</a:t>
            </a:r>
          </a:p>
          <a:p>
            <a:pPr marL="171450" lvl="1" indent="0">
              <a:buNone/>
            </a:pPr>
            <a:r>
              <a:rPr lang="nl-BE" sz="1200"/>
              <a:t>    12.3. TNW-fonds</a:t>
            </a:r>
          </a:p>
          <a:p>
            <a:pPr marL="0" indent="0">
              <a:buNone/>
            </a:pPr>
            <a:r>
              <a:rPr lang="nl-BE" sz="1400" b="1"/>
              <a:t>13.   Terug aan het werk: Uitdagingen</a:t>
            </a:r>
          </a:p>
          <a:p>
            <a:pPr marL="628650" lvl="2" indent="0">
              <a:buNone/>
            </a:pPr>
            <a:endParaRPr lang="nl-BE" sz="1600" noProof="0"/>
          </a:p>
          <a:p>
            <a:endParaRPr lang="nl-BE" sz="2000" noProof="0"/>
          </a:p>
          <a:p>
            <a:endParaRPr lang="nl-BE" sz="2000" noProof="0"/>
          </a:p>
          <a:p>
            <a:endParaRPr lang="nl-BE" sz="2000" noProof="0"/>
          </a:p>
          <a:p>
            <a:pPr marL="0" indent="0">
              <a:buNone/>
            </a:pPr>
            <a:r>
              <a:rPr lang="nl-BE" sz="2000" noProof="0"/>
              <a:t> </a:t>
            </a:r>
          </a:p>
          <a:p>
            <a:endParaRPr lang="nl-BE" sz="2000" noProof="0"/>
          </a:p>
          <a:p>
            <a:endParaRPr lang="nl-BE" sz="2000" noProof="0"/>
          </a:p>
        </p:txBody>
      </p:sp>
    </p:spTree>
    <p:extLst>
      <p:ext uri="{BB962C8B-B14F-4D97-AF65-F5344CB8AC3E}">
        <p14:creationId xmlns:p14="http://schemas.microsoft.com/office/powerpoint/2010/main" val="335239399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38200" y="213669"/>
            <a:ext cx="10515600" cy="1043632"/>
          </a:xfrm>
        </p:spPr>
        <p:txBody>
          <a:bodyPr>
            <a:normAutofit/>
          </a:bodyPr>
          <a:lstStyle/>
          <a:p>
            <a:r>
              <a:rPr lang="nl-BE" sz="2800" noProof="0">
                <a:solidFill>
                  <a:srgbClr val="1E699D"/>
                </a:solidFill>
                <a:latin typeface="Futura Medium" charset="0"/>
              </a:rPr>
              <a:t>2.2.c. Aandachtspunten burn-out</a:t>
            </a:r>
          </a:p>
        </p:txBody>
      </p:sp>
      <p:sp>
        <p:nvSpPr>
          <p:cNvPr id="5" name="Espace réservé du numéro de diapositive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7C6CCC6-2BE5-4E42-96A4-D1E8E81A3D8E}" type="slidenum">
              <a:rPr kumimoji="0" lang="nl-BE" sz="1200" b="0" i="0" u="none" strike="noStrike" kern="1200" cap="none" spc="0" normalizeH="0" baseline="0" noProof="0" smtClean="0">
                <a:ln>
                  <a:noFill/>
                </a:ln>
                <a:solidFill>
                  <a:prstClr val="black">
                    <a:tint val="82000"/>
                  </a:prstClr>
                </a:solidFill>
                <a:effectLst/>
                <a:uLnTx/>
                <a:uFillTx/>
                <a:latin typeface="Aptos" panose="020B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40</a:t>
            </a:fld>
            <a:endParaRPr kumimoji="0" lang="nl-BE" sz="1200" b="0" i="0" u="none" strike="noStrike" kern="1200" cap="none" spc="0" normalizeH="0" baseline="0" noProof="0">
              <a:ln>
                <a:noFill/>
              </a:ln>
              <a:solidFill>
                <a:prstClr val="black">
                  <a:tint val="82000"/>
                </a:prstClr>
              </a:solidFill>
              <a:effectLst/>
              <a:uLnTx/>
              <a:uFillTx/>
              <a:latin typeface="Aptos" panose="020B0004020202020204"/>
              <a:ea typeface="+mn-ea"/>
              <a:cs typeface="+mn-cs"/>
            </a:endParaRPr>
          </a:p>
        </p:txBody>
      </p:sp>
      <p:sp>
        <p:nvSpPr>
          <p:cNvPr id="4" name="Rectangle 3"/>
          <p:cNvSpPr/>
          <p:nvPr/>
        </p:nvSpPr>
        <p:spPr>
          <a:xfrm>
            <a:off x="838200" y="1406168"/>
            <a:ext cx="10337800" cy="4801314"/>
          </a:xfrm>
          <a:prstGeom prst="rect">
            <a:avLst/>
          </a:prstGeom>
        </p:spPr>
        <p:txBody>
          <a:bodyPr wrap="square" lIns="91440" tIns="45720" rIns="91440" bIns="45720" anchor="t">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nl-BE" sz="1800" b="0" i="0" u="none" strike="noStrike" kern="1200" cap="none" spc="0" normalizeH="0" baseline="0" noProof="0">
                <a:ln>
                  <a:noFill/>
                </a:ln>
                <a:solidFill>
                  <a:srgbClr val="1E699D"/>
                </a:solidFill>
                <a:effectLst/>
                <a:uLnTx/>
                <a:uFillTx/>
                <a:latin typeface="Aptos" panose="020B0004020202020204"/>
                <a:ea typeface="+mn-ea"/>
                <a:cs typeface="+mn-cs"/>
              </a:rPr>
              <a:t>Blijf ervan bewust dat het feit dat het geen burn-out is, niet betekent dat het niets is...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nl-BE" sz="1800" b="0" i="0" u="none" strike="noStrike" kern="1200" cap="none" spc="0" normalizeH="0" baseline="0" noProof="0">
              <a:ln>
                <a:noFill/>
              </a:ln>
              <a:solidFill>
                <a:srgbClr val="4EA72E"/>
              </a:solidFill>
              <a:effectLst/>
              <a:uLnTx/>
              <a:uFillTx/>
              <a:latin typeface="Aptos" panose="020B000402020202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nl-BE" sz="1800" b="0" i="0" u="none" strike="noStrike" kern="1200" cap="none" spc="0" normalizeH="0" baseline="0" noProof="0">
                <a:ln>
                  <a:noFill/>
                </a:ln>
                <a:solidFill>
                  <a:srgbClr val="1E699D"/>
                </a:solidFill>
                <a:effectLst/>
                <a:uLnTx/>
                <a:uFillTx/>
                <a:latin typeface="Aptos" panose="020B0004020202020204"/>
                <a:ea typeface="+mn-ea"/>
                <a:cs typeface="+mn-cs"/>
              </a:rPr>
              <a:t>Belang van differentiaaldiagnostiek: naast depressie, ook andere psychische problemen zoals een onderliggende angstproblematiek, middelenmisbruik, PTSS,… of verklaringen voor vermoeidheid zoals slaapapneu, Lyme, </a:t>
            </a:r>
            <a:r>
              <a:rPr kumimoji="0" lang="nl-BE" sz="1800" b="0" i="0" u="none" strike="noStrike" kern="1200" cap="none" spc="0" normalizeH="0" baseline="0" noProof="0" err="1">
                <a:ln>
                  <a:noFill/>
                </a:ln>
                <a:solidFill>
                  <a:srgbClr val="1E699D"/>
                </a:solidFill>
                <a:effectLst/>
                <a:uLnTx/>
                <a:uFillTx/>
                <a:latin typeface="Aptos" panose="020B0004020202020204"/>
                <a:ea typeface="+mn-ea"/>
                <a:cs typeface="+mn-cs"/>
              </a:rPr>
              <a:t>endocrinologische</a:t>
            </a:r>
            <a:r>
              <a:rPr kumimoji="0" lang="nl-BE" sz="1800" b="0" i="0" u="none" strike="noStrike" kern="1200" cap="none" spc="0" normalizeH="0" baseline="0" noProof="0">
                <a:ln>
                  <a:noFill/>
                </a:ln>
                <a:solidFill>
                  <a:srgbClr val="1E699D"/>
                </a:solidFill>
                <a:effectLst/>
                <a:uLnTx/>
                <a:uFillTx/>
                <a:latin typeface="Aptos" panose="020B0004020202020204"/>
                <a:ea typeface="+mn-ea"/>
                <a:cs typeface="+mn-cs"/>
              </a:rPr>
              <a:t> stoornissen, fibromyalgie, CVS,...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nl-BE" sz="1800" b="0" i="0" u="none" strike="noStrike" kern="1200" cap="none" spc="0" normalizeH="0" baseline="0" noProof="0">
              <a:ln>
                <a:noFill/>
              </a:ln>
              <a:solidFill>
                <a:srgbClr val="1E699D"/>
              </a:solidFill>
              <a:effectLst/>
              <a:uLnTx/>
              <a:uFillTx/>
              <a:latin typeface="Aptos" panose="020B000402020202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nl-BE" sz="1800" b="0" i="0" u="none" strike="noStrike" kern="1200" cap="none" spc="0" normalizeH="0" baseline="0" noProof="0">
                <a:ln>
                  <a:noFill/>
                </a:ln>
                <a:solidFill>
                  <a:srgbClr val="1E699D"/>
                </a:solidFill>
                <a:effectLst/>
                <a:uLnTx/>
                <a:uFillTx/>
                <a:latin typeface="Aptos" panose="020B0004020202020204"/>
                <a:ea typeface="+mn-ea"/>
                <a:cs typeface="+mn-cs"/>
              </a:rPr>
              <a:t>Wees alert! Burn-out kan leiden tot depressie </a:t>
            </a:r>
            <a:r>
              <a:rPr kumimoji="0" lang="nl-BE" sz="1800" b="0" i="0" u="none" strike="noStrike" kern="1200" cap="none" spc="0" normalizeH="0" baseline="0" noProof="0">
                <a:ln>
                  <a:noFill/>
                </a:ln>
                <a:solidFill>
                  <a:srgbClr val="0E2841">
                    <a:lumMod val="75000"/>
                    <a:lumOff val="25000"/>
                  </a:srgbClr>
                </a:solidFill>
                <a:effectLst/>
                <a:uLnTx/>
                <a:uFillTx/>
                <a:latin typeface="Aptos" panose="020B0004020202020204"/>
                <a:ea typeface="+mn-ea"/>
                <a:cs typeface="+mn-cs"/>
              </a:rPr>
              <a:t>en andere psychische gevolgen</a:t>
            </a:r>
            <a:r>
              <a:rPr kumimoji="0" lang="nl-BE" sz="1800" b="0" i="0" u="none" strike="noStrike" kern="1200" cap="none" spc="0" normalizeH="0" baseline="0" noProof="0">
                <a:ln>
                  <a:noFill/>
                </a:ln>
                <a:solidFill>
                  <a:srgbClr val="1E699D"/>
                </a:solidFill>
                <a:effectLst/>
                <a:uLnTx/>
                <a:uFillTx/>
                <a:latin typeface="Aptos" panose="020B0004020202020204"/>
                <a:ea typeface="+mn-ea"/>
                <a:cs typeface="+mn-cs"/>
              </a:rPr>
              <a:t>. Het is belangrijk om waakzaam te blijven.</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nl-BE" sz="1800" b="0" i="0" u="none" strike="noStrike" kern="1200" cap="none" spc="0" normalizeH="0" baseline="0" noProof="0">
              <a:ln>
                <a:noFill/>
              </a:ln>
              <a:solidFill>
                <a:srgbClr val="1E699D"/>
              </a:solidFill>
              <a:effectLst/>
              <a:uLnTx/>
              <a:uFillTx/>
              <a:latin typeface="Aptos" panose="020B000402020202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nl-BE" sz="1800" b="0" i="0" u="none" strike="noStrike" kern="1200" cap="none" spc="0" normalizeH="0" baseline="0" noProof="0">
                <a:ln>
                  <a:noFill/>
                </a:ln>
                <a:solidFill>
                  <a:srgbClr val="1E699D"/>
                </a:solidFill>
                <a:effectLst/>
                <a:uLnTx/>
                <a:uFillTx/>
                <a:latin typeface="Aptos" panose="020B0004020202020204"/>
                <a:ea typeface="+mn-ea"/>
                <a:cs typeface="+mn-cs"/>
              </a:rPr>
              <a:t>Burn-out is een vrij uniek fenomeen: we moeten proberen de term niet te veel te gebruiken (</a:t>
            </a:r>
            <a:r>
              <a:rPr kumimoji="0" lang="nl-BE" sz="1800" b="0" i="0" u="none" strike="noStrike" kern="1200" cap="none" spc="0" normalizeH="0" baseline="0" noProof="0">
                <a:ln>
                  <a:noFill/>
                </a:ln>
                <a:solidFill>
                  <a:srgbClr val="0E2841">
                    <a:lumMod val="75000"/>
                    <a:lumOff val="25000"/>
                  </a:srgbClr>
                </a:solidFill>
                <a:effectLst/>
                <a:uLnTx/>
                <a:uFillTx/>
                <a:latin typeface="Aptos" panose="020B0004020202020204"/>
                <a:ea typeface="+mn-ea"/>
                <a:cs typeface="+mn-cs"/>
              </a:rPr>
              <a:t>symptomen </a:t>
            </a:r>
            <a:r>
              <a:rPr kumimoji="0" lang="nl-BE" sz="1800" b="0" i="0" u="none" strike="noStrike" kern="1200" cap="none" spc="0" normalizeH="0" baseline="0" noProof="0" err="1">
                <a:ln>
                  <a:noFill/>
                </a:ln>
                <a:solidFill>
                  <a:srgbClr val="0E2841">
                    <a:lumMod val="75000"/>
                    <a:lumOff val="25000"/>
                  </a:srgbClr>
                </a:solidFill>
                <a:effectLst/>
                <a:uLnTx/>
                <a:uFillTx/>
                <a:latin typeface="Aptos" panose="020B0004020202020204"/>
                <a:ea typeface="+mn-ea"/>
                <a:cs typeface="+mn-cs"/>
              </a:rPr>
              <a:t>vs</a:t>
            </a:r>
            <a:r>
              <a:rPr kumimoji="0" lang="nl-BE" sz="1800" b="0" i="0" u="none" strike="noStrike" kern="1200" cap="none" spc="0" normalizeH="0" baseline="0" noProof="0">
                <a:ln>
                  <a:noFill/>
                </a:ln>
                <a:solidFill>
                  <a:srgbClr val="0E2841">
                    <a:lumMod val="75000"/>
                    <a:lumOff val="25000"/>
                  </a:srgbClr>
                </a:solidFill>
                <a:effectLst/>
                <a:uLnTx/>
                <a:uFillTx/>
                <a:latin typeface="Aptos" panose="020B0004020202020204"/>
                <a:ea typeface="+mn-ea"/>
                <a:cs typeface="+mn-cs"/>
              </a:rPr>
              <a:t> problematiek</a:t>
            </a:r>
            <a:r>
              <a:rPr kumimoji="0" lang="nl-BE" sz="1800" b="0" i="0" u="none" strike="noStrike" kern="1200" cap="none" spc="0" normalizeH="0" baseline="0" noProof="0">
                <a:ln>
                  <a:noFill/>
                </a:ln>
                <a:solidFill>
                  <a:srgbClr val="1E699D"/>
                </a:solidFill>
                <a:effectLst/>
                <a:uLnTx/>
                <a:uFillTx/>
                <a:latin typeface="Aptos" panose="020B0004020202020204"/>
                <a:ea typeface="+mn-ea"/>
                <a:cs typeface="+mn-cs"/>
              </a:rPr>
              <a:t>).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nl-BE" sz="1800" b="0" i="0" u="none" strike="noStrike" kern="1200" cap="none" spc="0" normalizeH="0" baseline="0" noProof="0">
              <a:ln>
                <a:noFill/>
              </a:ln>
              <a:solidFill>
                <a:srgbClr val="1E699D"/>
              </a:solidFill>
              <a:effectLst/>
              <a:uLnTx/>
              <a:uFillTx/>
              <a:latin typeface="Aptos" panose="020B000402020202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nl-BE" sz="1800" b="0" i="0" u="none" strike="noStrike" kern="1200" cap="none" spc="0" normalizeH="0" baseline="0" noProof="0">
                <a:ln>
                  <a:noFill/>
                </a:ln>
                <a:solidFill>
                  <a:srgbClr val="1E699D"/>
                </a:solidFill>
                <a:effectLst/>
                <a:uLnTx/>
                <a:uFillTx/>
                <a:latin typeface="Aptos" panose="020B0004020202020204"/>
                <a:ea typeface="+mn-ea"/>
                <a:cs typeface="+mn-cs"/>
              </a:rPr>
              <a:t>Door het lijden te erkennen, kunnen we bevestigen dat de symptomen die de persoon ervaart het gevolg zijn van een bepaalde situatie waarin werkomstandigheden een belangrijke rol spelen.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BE" sz="1800" b="0" i="0" u="none" strike="noStrike" kern="1200" cap="none" spc="0" normalizeH="0" baseline="0" noProof="0">
              <a:ln>
                <a:noFill/>
              </a:ln>
              <a:solidFill>
                <a:srgbClr val="0E2841">
                  <a:lumMod val="75000"/>
                  <a:lumOff val="25000"/>
                </a:srgbClr>
              </a:solidFill>
              <a:effectLst/>
              <a:uLnTx/>
              <a:uFillTx/>
              <a:latin typeface="Aptos" panose="020B000402020202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nl-BE" sz="1800" b="0" i="0" u="none" strike="noStrike" kern="1200" cap="none" spc="0" normalizeH="0" baseline="0" noProof="0">
                <a:ln>
                  <a:noFill/>
                </a:ln>
                <a:solidFill>
                  <a:srgbClr val="0E2841">
                    <a:lumMod val="75000"/>
                    <a:lumOff val="25000"/>
                  </a:srgbClr>
                </a:solidFill>
                <a:effectLst/>
                <a:uLnTx/>
                <a:uFillTx/>
                <a:latin typeface="Aptos" panose="020B0004020202020204"/>
                <a:ea typeface="+mn-ea"/>
                <a:cs typeface="+mn-cs"/>
              </a:rPr>
              <a:t>De diagnose burn-out wordt niet altijd geaccepteerd; ze ervaren vaak gevoelens van falen </a:t>
            </a:r>
            <a:r>
              <a:rPr kumimoji="0" lang="nl-BE" sz="1800" b="0" i="0" u="none" strike="noStrike" kern="1200" cap="none" spc="0" normalizeH="0" baseline="0" noProof="0">
                <a:ln>
                  <a:noFill/>
                </a:ln>
                <a:solidFill>
                  <a:srgbClr val="0E2841">
                    <a:lumMod val="75000"/>
                    <a:lumOff val="25000"/>
                  </a:srgbClr>
                </a:solidFill>
                <a:effectLst/>
                <a:uLnTx/>
                <a:uFillTx/>
                <a:latin typeface="Aptos" panose="020B0004020202020204"/>
                <a:ea typeface="+mn-ea"/>
                <a:cs typeface="+mn-cs"/>
                <a:sym typeface="Wingdings" panose="05000000000000000000" pitchFamily="2" charset="2"/>
              </a:rPr>
              <a:t> </a:t>
            </a:r>
            <a:r>
              <a:rPr kumimoji="0" lang="nl-BE" sz="1800" b="0" i="0" u="none" strike="noStrike" kern="1200" cap="none" spc="0" normalizeH="0" baseline="0" noProof="0" err="1">
                <a:ln>
                  <a:noFill/>
                </a:ln>
                <a:solidFill>
                  <a:srgbClr val="0E2841">
                    <a:lumMod val="75000"/>
                    <a:lumOff val="25000"/>
                  </a:srgbClr>
                </a:solidFill>
                <a:effectLst/>
                <a:uLnTx/>
                <a:uFillTx/>
                <a:latin typeface="Aptos" panose="020B0004020202020204"/>
                <a:ea typeface="+mn-ea"/>
                <a:cs typeface="+mn-cs"/>
              </a:rPr>
              <a:t>psycho</a:t>
            </a:r>
            <a:r>
              <a:rPr kumimoji="0" lang="nl-BE" sz="1800" b="0" i="0" u="none" strike="noStrike" kern="1200" cap="none" spc="0" normalizeH="0" baseline="0" noProof="0">
                <a:ln>
                  <a:noFill/>
                </a:ln>
                <a:solidFill>
                  <a:srgbClr val="0E2841">
                    <a:lumMod val="75000"/>
                    <a:lumOff val="25000"/>
                  </a:srgbClr>
                </a:solidFill>
                <a:effectLst/>
                <a:uLnTx/>
                <a:uFillTx/>
                <a:latin typeface="Aptos" panose="020B0004020202020204"/>
                <a:ea typeface="+mn-ea"/>
                <a:cs typeface="+mn-cs"/>
              </a:rPr>
              <a:t>-educatie, empathie en normalisering om deze negatieve gevoelens te ontkrachten.</a:t>
            </a:r>
            <a:endParaRPr kumimoji="0" lang="nl-BE" sz="1800" b="0" i="0" u="none" strike="noStrike" kern="1200" cap="none" spc="0" normalizeH="0" baseline="0" noProof="0">
              <a:ln>
                <a:noFill/>
              </a:ln>
              <a:solidFill>
                <a:srgbClr val="92D050"/>
              </a:solidFill>
              <a:effectLst/>
              <a:uLnTx/>
              <a:uFillTx/>
              <a:latin typeface="Aptos" panose="020B0004020202020204"/>
              <a:ea typeface="+mn-ea"/>
              <a:cs typeface="+mn-cs"/>
            </a:endParaRPr>
          </a:p>
        </p:txBody>
      </p:sp>
      <p:pic>
        <p:nvPicPr>
          <p:cNvPr id="6" name="Image 5" descr="Résultat d’images pour Illustration Docteur">
            <a:extLst>
              <a:ext uri="{FF2B5EF4-FFF2-40B4-BE49-F238E27FC236}">
                <a16:creationId xmlns:a16="http://schemas.microsoft.com/office/drawing/2014/main" id="{852AB3FB-DCD8-7C8F-CE97-E22E0F2B5B72}"/>
              </a:ext>
            </a:extLst>
          </p:cNvPr>
          <p:cNvPicPr>
            <a:picLocks noChangeAspect="1"/>
          </p:cNvPicPr>
          <p:nvPr/>
        </p:nvPicPr>
        <p:blipFill>
          <a:blip r:embed="rId3"/>
          <a:srcRect t="4713" r="1" b="18624"/>
          <a:stretch/>
        </p:blipFill>
        <p:spPr>
          <a:xfrm>
            <a:off x="10454932" y="0"/>
            <a:ext cx="1737068" cy="1706493"/>
          </a:xfrm>
          <a:prstGeom prst="rect">
            <a:avLst/>
          </a:prstGeom>
        </p:spPr>
      </p:pic>
      <p:sp>
        <p:nvSpPr>
          <p:cNvPr id="3" name="Tekstvak 2">
            <a:extLst>
              <a:ext uri="{FF2B5EF4-FFF2-40B4-BE49-F238E27FC236}">
                <a16:creationId xmlns:a16="http://schemas.microsoft.com/office/drawing/2014/main" id="{391620CD-FBA3-6A54-2320-BC6E351438FB}"/>
              </a:ext>
            </a:extLst>
          </p:cNvPr>
          <p:cNvSpPr txBox="1"/>
          <p:nvPr/>
        </p:nvSpPr>
        <p:spPr>
          <a:xfrm>
            <a:off x="8337550" y="118933"/>
            <a:ext cx="2698750" cy="110799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BE" sz="1100" b="0" i="0" u="none" strike="noStrike" kern="1200" cap="none" spc="0" normalizeH="0" baseline="0" noProof="0">
                <a:ln>
                  <a:noFill/>
                </a:ln>
                <a:solidFill>
                  <a:prstClr val="black"/>
                </a:solidFill>
                <a:effectLst/>
                <a:uLnTx/>
                <a:uFillTx/>
                <a:latin typeface="Aptos" panose="020B0004020202020204"/>
                <a:ea typeface="+mn-ea"/>
                <a:cs typeface="+mn-cs"/>
                <a:hlinkClick r:id="rId4"/>
              </a:rPr>
              <a:t>Vroegtijdige opsporing van burn-out: tool voor de huisarts | Federale Overheidsdienst Werkgelegenheid - Arbeid en Sociaal Overleg</a:t>
            </a:r>
            <a:endParaRPr kumimoji="0" lang="nl-BE" sz="1100" b="0" i="0" u="none" strike="noStrike" kern="1200" cap="none" spc="0" normalizeH="0" baseline="0" noProof="0">
              <a:ln>
                <a:noFill/>
              </a:ln>
              <a:solidFill>
                <a:prstClr val="black"/>
              </a:solidFill>
              <a:effectLst/>
              <a:uLnTx/>
              <a:uFillTx/>
              <a:latin typeface="Aptos" panose="020B00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BE" sz="1100" b="0" i="0" u="none" strike="noStrike" kern="1200" cap="none" spc="0" normalizeH="0" baseline="0" noProof="0">
              <a:ln>
                <a:noFill/>
              </a:ln>
              <a:solidFill>
                <a:prstClr val="black"/>
              </a:solidFill>
              <a:effectLst/>
              <a:uLnTx/>
              <a:uFillTx/>
              <a:latin typeface="Aptos" panose="020B0004020202020204"/>
              <a:ea typeface="+mn-ea"/>
              <a:cs typeface="+mn-cs"/>
              <a:hlinkClick r:id="rId5"/>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l-BE" sz="1100" b="0" i="0" u="none" strike="noStrike" kern="1200" cap="none" spc="0" normalizeH="0" baseline="0" noProof="0">
                <a:ln>
                  <a:noFill/>
                </a:ln>
                <a:solidFill>
                  <a:srgbClr val="1E699D"/>
                </a:solidFill>
                <a:effectLst/>
                <a:uLnTx/>
                <a:uFillTx/>
                <a:latin typeface="Aptos" panose="020B0004020202020204"/>
                <a:ea typeface="+mn-ea"/>
                <a:cs typeface="+mn-cs"/>
                <a:hlinkClick r:id="rId5"/>
              </a:rPr>
              <a:t>E-</a:t>
            </a:r>
            <a:r>
              <a:rPr kumimoji="0" lang="nl-BE" sz="1100" b="0" i="0" u="none" strike="noStrike" kern="1200" cap="none" spc="0" normalizeH="0" baseline="0" noProof="0" err="1">
                <a:ln>
                  <a:noFill/>
                </a:ln>
                <a:solidFill>
                  <a:srgbClr val="1E699D"/>
                </a:solidFill>
                <a:effectLst/>
                <a:uLnTx/>
                <a:uFillTx/>
                <a:latin typeface="Aptos" panose="020B0004020202020204"/>
                <a:ea typeface="+mn-ea"/>
                <a:cs typeface="+mn-cs"/>
                <a:hlinkClick r:id="rId5"/>
              </a:rPr>
              <a:t>learning</a:t>
            </a:r>
            <a:r>
              <a:rPr kumimoji="0" lang="nl-BE" sz="1100" b="0" i="0" u="none" strike="noStrike" kern="1200" cap="none" spc="0" normalizeH="0" baseline="0" noProof="0">
                <a:ln>
                  <a:noFill/>
                </a:ln>
                <a:solidFill>
                  <a:srgbClr val="1E699D"/>
                </a:solidFill>
                <a:effectLst/>
                <a:uLnTx/>
                <a:uFillTx/>
                <a:latin typeface="Aptos" panose="020B0004020202020204"/>
                <a:ea typeface="+mn-ea"/>
                <a:cs typeface="+mn-cs"/>
                <a:hlinkClick r:id="rId5"/>
              </a:rPr>
              <a:t> burn-out (HGR)</a:t>
            </a:r>
            <a:endParaRPr kumimoji="0" lang="nl-BE" sz="1100" b="0" i="0" u="none" strike="noStrike" kern="1200" cap="none" spc="0" normalizeH="0" baseline="0" noProof="0">
              <a:ln>
                <a:noFill/>
              </a:ln>
              <a:solidFill>
                <a:srgbClr val="1E699D"/>
              </a:solidFill>
              <a:effectLst/>
              <a:uLnTx/>
              <a:uFillTx/>
              <a:latin typeface="Aptos" panose="020B0004020202020204"/>
              <a:ea typeface="+mn-ea"/>
              <a:cs typeface="+mn-cs"/>
            </a:endParaRPr>
          </a:p>
        </p:txBody>
      </p:sp>
    </p:spTree>
    <p:extLst>
      <p:ext uri="{BB962C8B-B14F-4D97-AF65-F5344CB8AC3E}">
        <p14:creationId xmlns:p14="http://schemas.microsoft.com/office/powerpoint/2010/main" val="100856547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0BFDBCD-58C4-C00F-A764-E8494A1B19D7}"/>
              </a:ext>
            </a:extLst>
          </p:cNvPr>
          <p:cNvSpPr>
            <a:spLocks noGrp="1"/>
          </p:cNvSpPr>
          <p:nvPr>
            <p:ph type="title"/>
          </p:nvPr>
        </p:nvSpPr>
        <p:spPr>
          <a:xfrm>
            <a:off x="586503" y="265736"/>
            <a:ext cx="10842072" cy="614684"/>
          </a:xfrm>
        </p:spPr>
        <p:txBody>
          <a:bodyPr lIns="91440" tIns="45720" rIns="91440" bIns="45720" anchor="t">
            <a:normAutofit/>
          </a:bodyPr>
          <a:lstStyle/>
          <a:p>
            <a:r>
              <a:rPr lang="nl-BE" sz="2800" noProof="0">
                <a:solidFill>
                  <a:schemeClr val="tx1"/>
                </a:solidFill>
                <a:latin typeface="Futura Medium"/>
              </a:rPr>
              <a:t>3. Differentiaaldiagnostiek: </a:t>
            </a:r>
            <a:r>
              <a:rPr lang="nl-BE" sz="2400" noProof="0">
                <a:solidFill>
                  <a:schemeClr val="tx1"/>
                </a:solidFill>
                <a:latin typeface="Futura Medium"/>
              </a:rPr>
              <a:t>bore-out / burn-out / depressie</a:t>
            </a:r>
          </a:p>
          <a:p>
            <a:endParaRPr lang="nl-BE" sz="2800" noProof="0"/>
          </a:p>
        </p:txBody>
      </p:sp>
      <p:sp>
        <p:nvSpPr>
          <p:cNvPr id="2" name="Rechthoek 1">
            <a:extLst>
              <a:ext uri="{FF2B5EF4-FFF2-40B4-BE49-F238E27FC236}">
                <a16:creationId xmlns:a16="http://schemas.microsoft.com/office/drawing/2014/main" id="{A233D98D-8937-ECD9-5158-038676667266}"/>
              </a:ext>
            </a:extLst>
          </p:cNvPr>
          <p:cNvSpPr>
            <a:spLocks noGrp="1" noRot="1" noMove="1" noResize="1" noEditPoints="1" noAdjustHandles="1" noChangeArrowheads="1" noChangeShapeType="1"/>
          </p:cNvSpPr>
          <p:nvPr/>
        </p:nvSpPr>
        <p:spPr>
          <a:xfrm>
            <a:off x="83127" y="5942602"/>
            <a:ext cx="2192482" cy="858693"/>
          </a:xfrm>
          <a:prstGeom prst="rect">
            <a:avLst/>
          </a:prstGeom>
          <a:solidFill>
            <a:schemeClr val="bg1"/>
          </a:solidFill>
          <a:ln>
            <a:solidFill>
              <a:schemeClr val="bg1"/>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BE" sz="1800" b="0" i="0" u="none" strike="noStrike" kern="1200" cap="none" spc="0" normalizeH="0" baseline="0" noProof="0">
              <a:ln>
                <a:noFill/>
              </a:ln>
              <a:solidFill>
                <a:srgbClr val="FFFFFF"/>
              </a:solidFill>
              <a:effectLst/>
              <a:uLnTx/>
              <a:uFillTx/>
              <a:latin typeface="Calibri"/>
              <a:ea typeface="+mn-ea"/>
              <a:cs typeface="+mn-cs"/>
            </a:endParaRPr>
          </a:p>
        </p:txBody>
      </p:sp>
      <p:graphicFrame>
        <p:nvGraphicFramePr>
          <p:cNvPr id="5" name="Content Placeholder 4">
            <a:extLst>
              <a:ext uri="{FF2B5EF4-FFF2-40B4-BE49-F238E27FC236}">
                <a16:creationId xmlns:a16="http://schemas.microsoft.com/office/drawing/2014/main" id="{23404567-1B85-502B-F6BC-BE2601100BF4}"/>
              </a:ext>
            </a:extLst>
          </p:cNvPr>
          <p:cNvGraphicFramePr>
            <a:graphicFrameLocks noGrp="1"/>
          </p:cNvGraphicFramePr>
          <p:nvPr>
            <p:ph idx="1"/>
            <p:extLst>
              <p:ext uri="{D42A27DB-BD31-4B8C-83A1-F6EECF244321}">
                <p14:modId xmlns:p14="http://schemas.microsoft.com/office/powerpoint/2010/main" val="3160916692"/>
              </p:ext>
            </p:extLst>
          </p:nvPr>
        </p:nvGraphicFramePr>
        <p:xfrm>
          <a:off x="153204" y="772164"/>
          <a:ext cx="11885591" cy="6040120"/>
        </p:xfrm>
        <a:graphic>
          <a:graphicData uri="http://schemas.openxmlformats.org/drawingml/2006/table">
            <a:tbl>
              <a:tblPr firstRow="1" bandRow="1">
                <a:tableStyleId>{5C22544A-7EE6-4342-B048-85BDC9FD1C3A}</a:tableStyleId>
              </a:tblPr>
              <a:tblGrid>
                <a:gridCol w="1581228">
                  <a:extLst>
                    <a:ext uri="{9D8B030D-6E8A-4147-A177-3AD203B41FA5}">
                      <a16:colId xmlns:a16="http://schemas.microsoft.com/office/drawing/2014/main" val="1476475595"/>
                    </a:ext>
                  </a:extLst>
                </a:gridCol>
                <a:gridCol w="3678324">
                  <a:extLst>
                    <a:ext uri="{9D8B030D-6E8A-4147-A177-3AD203B41FA5}">
                      <a16:colId xmlns:a16="http://schemas.microsoft.com/office/drawing/2014/main" val="2235053175"/>
                    </a:ext>
                  </a:extLst>
                </a:gridCol>
                <a:gridCol w="3138171">
                  <a:extLst>
                    <a:ext uri="{9D8B030D-6E8A-4147-A177-3AD203B41FA5}">
                      <a16:colId xmlns:a16="http://schemas.microsoft.com/office/drawing/2014/main" val="285526882"/>
                    </a:ext>
                  </a:extLst>
                </a:gridCol>
                <a:gridCol w="3487868">
                  <a:extLst>
                    <a:ext uri="{9D8B030D-6E8A-4147-A177-3AD203B41FA5}">
                      <a16:colId xmlns:a16="http://schemas.microsoft.com/office/drawing/2014/main" val="2481569313"/>
                    </a:ext>
                  </a:extLst>
                </a:gridCol>
              </a:tblGrid>
              <a:tr h="370840">
                <a:tc>
                  <a:txBody>
                    <a:bodyPr/>
                    <a:lstStyle/>
                    <a:p>
                      <a:endParaRPr lang="nl-BE" sz="1400" noProof="0"/>
                    </a:p>
                  </a:txBody>
                  <a:tcPr/>
                </a:tc>
                <a:tc>
                  <a:txBody>
                    <a:bodyPr/>
                    <a:lstStyle/>
                    <a:p>
                      <a:pPr lvl="0">
                        <a:buNone/>
                      </a:pPr>
                      <a:r>
                        <a:rPr lang="nl-BE" sz="1400" noProof="0"/>
                        <a:t>Burn-out</a:t>
                      </a:r>
                      <a:endParaRPr lang="nl-BE" noProof="0"/>
                    </a:p>
                  </a:txBody>
                  <a:tcPr/>
                </a:tc>
                <a:tc>
                  <a:txBody>
                    <a:bodyPr/>
                    <a:lstStyle/>
                    <a:p>
                      <a:pPr lvl="0">
                        <a:buNone/>
                      </a:pPr>
                      <a:r>
                        <a:rPr lang="nl-BE" sz="1400" noProof="0"/>
                        <a:t>Bore-out</a:t>
                      </a:r>
                    </a:p>
                  </a:txBody>
                  <a:tcPr/>
                </a:tc>
                <a:tc>
                  <a:txBody>
                    <a:bodyPr/>
                    <a:lstStyle/>
                    <a:p>
                      <a:pPr lvl="0" algn="l">
                        <a:lnSpc>
                          <a:spcPct val="100000"/>
                        </a:lnSpc>
                        <a:spcBef>
                          <a:spcPts val="0"/>
                        </a:spcBef>
                        <a:spcAft>
                          <a:spcPts val="0"/>
                        </a:spcAft>
                        <a:buNone/>
                      </a:pPr>
                      <a:r>
                        <a:rPr lang="nl-BE" sz="1400" b="1" i="0" u="none" strike="noStrike" noProof="0">
                          <a:solidFill>
                            <a:srgbClr val="FFFFFF"/>
                          </a:solidFill>
                          <a:latin typeface="Calibri"/>
                        </a:rPr>
                        <a:t>Depressie</a:t>
                      </a:r>
                    </a:p>
                  </a:txBody>
                  <a:tcPr/>
                </a:tc>
                <a:extLst>
                  <a:ext uri="{0D108BD9-81ED-4DB2-BD59-A6C34878D82A}">
                    <a16:rowId xmlns:a16="http://schemas.microsoft.com/office/drawing/2014/main" val="2157167110"/>
                  </a:ext>
                </a:extLst>
              </a:tr>
              <a:tr h="370840">
                <a:tc>
                  <a:txBody>
                    <a:bodyPr/>
                    <a:lstStyle/>
                    <a:p>
                      <a:r>
                        <a:rPr lang="nl-BE" sz="1400" b="1" noProof="0"/>
                        <a:t>Oorzaak</a:t>
                      </a:r>
                    </a:p>
                  </a:txBody>
                  <a:tcPr/>
                </a:tc>
                <a:tc>
                  <a:txBody>
                    <a:bodyPr/>
                    <a:lstStyle/>
                    <a:p>
                      <a:pPr lvl="0">
                        <a:buNone/>
                      </a:pPr>
                      <a:r>
                        <a:rPr lang="nl-BE" sz="1200" b="0" noProof="0"/>
                        <a:t>Een toestand van chronische stress (langer dan 6 maanden), veroorzaakt door een combinatie van biologische, psychologische, sociale en omgevingsfactoren, met een duidelijke link met het werk (beroepsgebonden). </a:t>
                      </a:r>
                      <a:endParaRPr lang="nl-BE" sz="1200" b="0" noProof="0">
                        <a:solidFill>
                          <a:schemeClr val="accent2">
                            <a:lumMod val="76000"/>
                          </a:schemeClr>
                        </a:solidFill>
                      </a:endParaRPr>
                    </a:p>
                  </a:txBody>
                  <a:tcPr/>
                </a:tc>
                <a:tc>
                  <a:txBody>
                    <a:bodyPr/>
                    <a:lstStyle/>
                    <a:p>
                      <a:pPr lvl="0">
                        <a:buNone/>
                      </a:pPr>
                      <a:r>
                        <a:rPr lang="nl-BE" sz="1200" b="0" i="0" u="none" strike="noStrike" baseline="0" noProof="0">
                          <a:solidFill>
                            <a:srgbClr val="1E699D"/>
                          </a:solidFill>
                          <a:latin typeface="Calibri"/>
                        </a:rPr>
                        <a:t>Chronische onderbelasting, verveling, gebrek aan uitdaging of zingeving op het werk.</a:t>
                      </a:r>
                      <a:endParaRPr lang="nl-BE" sz="1200" noProof="0"/>
                    </a:p>
                  </a:txBody>
                  <a:tcPr/>
                </a:tc>
                <a:tc>
                  <a:txBody>
                    <a:bodyPr/>
                    <a:lstStyle/>
                    <a:p>
                      <a:pPr lvl="0">
                        <a:buNone/>
                      </a:pPr>
                      <a:r>
                        <a:rPr lang="nl-BE" sz="1200" b="0" i="0" u="none" strike="noStrike" kern="1200" noProof="0">
                          <a:solidFill>
                            <a:srgbClr val="1E699D"/>
                          </a:solidFill>
                          <a:latin typeface="Calibri"/>
                          <a:ea typeface="+mn-ea"/>
                          <a:cs typeface="+mn-cs"/>
                        </a:rPr>
                        <a:t>Combinatie van factoren, o.a. genetisch, biochemisch, (vroegkinderlijk) trauma, persoonlijkheid, hormonaal, stress, omgeving</a:t>
                      </a:r>
                      <a:r>
                        <a:rPr lang="nl-BE" sz="1200" b="0" i="0" u="none" strike="noStrike" kern="1200" noProof="0">
                          <a:solidFill>
                            <a:schemeClr val="tx1"/>
                          </a:solidFill>
                          <a:latin typeface="+mn-lt"/>
                          <a:ea typeface="+mn-ea"/>
                          <a:cs typeface="+mn-cs"/>
                        </a:rPr>
                        <a:t> </a:t>
                      </a:r>
                      <a:r>
                        <a:rPr lang="nl-BE" sz="1200" b="0" i="0" u="none" strike="noStrike" kern="1200" noProof="0">
                          <a:solidFill>
                            <a:srgbClr val="1E699D"/>
                          </a:solidFill>
                          <a:latin typeface="+mn-lt"/>
                          <a:ea typeface="+mn-ea"/>
                          <a:cs typeface="+mn-cs"/>
                        </a:rPr>
                        <a:t>(niet noodzakelijk beroepsgebonden).</a:t>
                      </a:r>
                      <a:r>
                        <a:rPr lang="nl-BE" sz="1200" b="0" i="0" u="none" strike="noStrike" kern="1200" noProof="0">
                          <a:solidFill>
                            <a:schemeClr val="tx1"/>
                          </a:solidFill>
                          <a:latin typeface="Calibri"/>
                          <a:ea typeface="+mn-ea"/>
                          <a:cs typeface="+mn-cs"/>
                        </a:rPr>
                        <a:t> Tot uiting in alle levensdomeinen.</a:t>
                      </a:r>
                      <a:endParaRPr lang="nl-BE" sz="1200" noProof="0"/>
                    </a:p>
                  </a:txBody>
                  <a:tcPr/>
                </a:tc>
                <a:extLst>
                  <a:ext uri="{0D108BD9-81ED-4DB2-BD59-A6C34878D82A}">
                    <a16:rowId xmlns:a16="http://schemas.microsoft.com/office/drawing/2014/main" val="1676075012"/>
                  </a:ext>
                </a:extLst>
              </a:tr>
              <a:tr h="370840">
                <a:tc>
                  <a:txBody>
                    <a:bodyPr/>
                    <a:lstStyle/>
                    <a:p>
                      <a:r>
                        <a:rPr lang="nl-BE" sz="1400" b="1" noProof="0"/>
                        <a:t>Energie/stemming</a:t>
                      </a:r>
                    </a:p>
                  </a:txBody>
                  <a:tcPr/>
                </a:tc>
                <a:tc>
                  <a:txBody>
                    <a:bodyPr/>
                    <a:lstStyle/>
                    <a:p>
                      <a:pPr marL="0" lvl="0" algn="l" defTabSz="914400" rtl="0" eaLnBrk="1" latinLnBrk="0" hangingPunct="1">
                        <a:buNone/>
                      </a:pPr>
                      <a:r>
                        <a:rPr lang="nl-BE" sz="1200" b="0" i="0" u="none" strike="noStrike" kern="1200" noProof="0">
                          <a:solidFill>
                            <a:srgbClr val="1E699D"/>
                          </a:solidFill>
                          <a:latin typeface="Calibri"/>
                          <a:ea typeface="+mn-ea"/>
                          <a:cs typeface="+mn-cs"/>
                        </a:rPr>
                        <a:t>Voornamelijk een energieprobleem: De persoon wil wel maar kan niet. Vermoeidheid/uitputting staan centraal.</a:t>
                      </a:r>
                    </a:p>
                  </a:txBody>
                  <a:tcPr/>
                </a:tc>
                <a:tc>
                  <a:txBody>
                    <a:bodyPr/>
                    <a:lstStyle/>
                    <a:p>
                      <a:pPr lvl="0">
                        <a:buNone/>
                      </a:pPr>
                      <a:r>
                        <a:rPr lang="nl-BE" sz="1200" noProof="0"/>
                        <a:t>Wel kunnen, maar niet willen (lusteloos door verveling).</a:t>
                      </a:r>
                    </a:p>
                  </a:txBody>
                  <a:tcPr/>
                </a:tc>
                <a:tc>
                  <a:txBody>
                    <a:bodyPr/>
                    <a:lstStyle/>
                    <a:p>
                      <a:pPr lvl="0">
                        <a:buNone/>
                      </a:pPr>
                      <a:r>
                        <a:rPr lang="nl-BE" sz="1200" b="0" i="0" u="none" strike="noStrike" kern="1200" noProof="0">
                          <a:solidFill>
                            <a:srgbClr val="1E699D"/>
                          </a:solidFill>
                          <a:latin typeface="Calibri"/>
                          <a:ea typeface="+mn-ea"/>
                          <a:cs typeface="+mn-cs"/>
                        </a:rPr>
                        <a:t>Voornamelijk een stemmingsprobleem, het verlies aan interesse en impuls dringt zich op. De persoon geraakt er niet meer toe om te ‘willen’.</a:t>
                      </a:r>
                    </a:p>
                  </a:txBody>
                  <a:tcPr/>
                </a:tc>
                <a:extLst>
                  <a:ext uri="{0D108BD9-81ED-4DB2-BD59-A6C34878D82A}">
                    <a16:rowId xmlns:a16="http://schemas.microsoft.com/office/drawing/2014/main" val="2793270380"/>
                  </a:ext>
                </a:extLst>
              </a:tr>
              <a:tr h="366175">
                <a:tc>
                  <a:txBody>
                    <a:bodyPr/>
                    <a:lstStyle/>
                    <a:p>
                      <a:r>
                        <a:rPr lang="nl-BE" sz="1400" b="1" noProof="0"/>
                        <a:t>Symptomen</a:t>
                      </a:r>
                    </a:p>
                  </a:txBody>
                  <a:tcPr/>
                </a:tc>
                <a:tc>
                  <a:txBody>
                    <a:bodyPr/>
                    <a:lstStyle/>
                    <a:p>
                      <a:pPr marL="285750" lvl="0" indent="-285750" algn="l">
                        <a:lnSpc>
                          <a:spcPct val="100000"/>
                        </a:lnSpc>
                        <a:buFont typeface="Arial"/>
                        <a:buChar char="•"/>
                      </a:pPr>
                      <a:r>
                        <a:rPr lang="nl-BE" sz="1200" b="0" i="0" u="none" strike="noStrike" baseline="0" noProof="0">
                          <a:solidFill>
                            <a:srgbClr val="1E699D"/>
                          </a:solidFill>
                          <a:latin typeface="Calibri"/>
                        </a:rPr>
                        <a:t>Uitputting (mentaal en fysiek)</a:t>
                      </a:r>
                      <a:endParaRPr lang="nl-BE" sz="1200" noProof="0"/>
                    </a:p>
                    <a:p>
                      <a:pPr marL="285750" lvl="0" indent="-285750" algn="l">
                        <a:lnSpc>
                          <a:spcPct val="100000"/>
                        </a:lnSpc>
                        <a:buFont typeface="Arial"/>
                        <a:buChar char="•"/>
                      </a:pPr>
                      <a:r>
                        <a:rPr lang="nl-BE" sz="1200" b="0" i="0" u="none" strike="noStrike" baseline="0" noProof="0">
                          <a:solidFill>
                            <a:srgbClr val="1E699D"/>
                          </a:solidFill>
                          <a:latin typeface="Calibri"/>
                        </a:rPr>
                        <a:t>Cognitieve ontregeling (concentratieverlies, geheugenproblemen)</a:t>
                      </a:r>
                      <a:endParaRPr lang="nl-BE" sz="1200" noProof="0"/>
                    </a:p>
                    <a:p>
                      <a:pPr marL="285750" lvl="0" indent="-285750" algn="l">
                        <a:lnSpc>
                          <a:spcPct val="100000"/>
                        </a:lnSpc>
                        <a:buFont typeface="Arial"/>
                        <a:buChar char="•"/>
                      </a:pPr>
                      <a:r>
                        <a:rPr lang="nl-BE" sz="1200" b="0" i="0" u="none" strike="noStrike" baseline="0" noProof="0">
                          <a:solidFill>
                            <a:srgbClr val="1E699D"/>
                          </a:solidFill>
                          <a:latin typeface="Calibri"/>
                        </a:rPr>
                        <a:t>Emotionele ontregeling (emotionele labiliteit, </a:t>
                      </a:r>
                      <a:r>
                        <a:rPr lang="nl-BE" sz="1200" b="0" i="0" u="none" strike="noStrike" kern="1200" noProof="0">
                          <a:solidFill>
                            <a:srgbClr val="1E699D"/>
                          </a:solidFill>
                          <a:latin typeface="Calibri"/>
                          <a:ea typeface="+mn-ea"/>
                          <a:cs typeface="+mn-cs"/>
                        </a:rPr>
                        <a:t>prikkelbaarheid</a:t>
                      </a:r>
                      <a:r>
                        <a:rPr lang="nl-BE" sz="1200" b="0" i="0" u="none" strike="noStrike" baseline="0" noProof="0">
                          <a:solidFill>
                            <a:srgbClr val="1E699D"/>
                          </a:solidFill>
                          <a:latin typeface="Calibri"/>
                        </a:rPr>
                        <a:t>)</a:t>
                      </a:r>
                      <a:endParaRPr lang="nl-BE" sz="1200" noProof="0"/>
                    </a:p>
                    <a:p>
                      <a:pPr marL="285750" lvl="0" indent="-285750" algn="l">
                        <a:lnSpc>
                          <a:spcPct val="100000"/>
                        </a:lnSpc>
                        <a:buFont typeface="Arial"/>
                        <a:buChar char="•"/>
                      </a:pPr>
                      <a:r>
                        <a:rPr lang="nl-BE" sz="1200" b="0" i="0" u="none" strike="noStrike" baseline="0" noProof="0">
                          <a:solidFill>
                            <a:srgbClr val="1E699D"/>
                          </a:solidFill>
                          <a:latin typeface="Calibri"/>
                        </a:rPr>
                        <a:t>Mentale distantie (cynisme, onthechting van werk)</a:t>
                      </a:r>
                    </a:p>
                    <a:p>
                      <a:pPr marL="285750" lvl="0" indent="-285750" algn="l">
                        <a:lnSpc>
                          <a:spcPct val="100000"/>
                        </a:lnSpc>
                        <a:buFont typeface="Arial"/>
                        <a:buChar char="•"/>
                      </a:pPr>
                      <a:r>
                        <a:rPr lang="nl-BE" sz="1200" b="0" i="0" u="none" strike="noStrike" kern="1200" noProof="0">
                          <a:solidFill>
                            <a:srgbClr val="1E699D"/>
                          </a:solidFill>
                          <a:latin typeface="Calibri"/>
                          <a:ea typeface="+mn-ea"/>
                          <a:cs typeface="+mn-cs"/>
                        </a:rPr>
                        <a:t>Geen of minder suïcidale gedachten (t.o.v. depressie)</a:t>
                      </a:r>
                    </a:p>
                  </a:txBody>
                  <a:tcPr/>
                </a:tc>
                <a:tc>
                  <a:txBody>
                    <a:bodyPr/>
                    <a:lstStyle/>
                    <a:p>
                      <a:pPr marL="285750" lvl="0" indent="-285750" algn="l">
                        <a:lnSpc>
                          <a:spcPct val="100000"/>
                        </a:lnSpc>
                        <a:buFont typeface="Arial"/>
                        <a:buChar char="•"/>
                      </a:pPr>
                      <a:r>
                        <a:rPr lang="nl-BE" sz="1200" b="0" i="0" u="none" strike="noStrike" baseline="0" noProof="0">
                          <a:solidFill>
                            <a:srgbClr val="1E699D"/>
                          </a:solidFill>
                          <a:latin typeface="Calibri"/>
                        </a:rPr>
                        <a:t>Verveling</a:t>
                      </a:r>
                    </a:p>
                    <a:p>
                      <a:pPr marL="285750" lvl="0" indent="-285750" algn="l">
                        <a:lnSpc>
                          <a:spcPct val="100000"/>
                        </a:lnSpc>
                        <a:buFont typeface="Arial"/>
                        <a:buChar char="•"/>
                      </a:pPr>
                      <a:r>
                        <a:rPr lang="nl-BE" sz="1200" b="0" i="0" u="none" strike="noStrike" baseline="0" noProof="0">
                          <a:solidFill>
                            <a:srgbClr val="1E699D"/>
                          </a:solidFill>
                          <a:latin typeface="Calibri"/>
                        </a:rPr>
                        <a:t>Frustratie</a:t>
                      </a:r>
                    </a:p>
                    <a:p>
                      <a:pPr marL="285750" lvl="0" indent="-285750" algn="l">
                        <a:lnSpc>
                          <a:spcPct val="100000"/>
                        </a:lnSpc>
                        <a:buFont typeface="Arial"/>
                        <a:buChar char="•"/>
                      </a:pPr>
                      <a:r>
                        <a:rPr lang="nl-BE" sz="1200" b="0" i="0" u="none" strike="noStrike" kern="1200" noProof="0">
                          <a:solidFill>
                            <a:srgbClr val="1E699D"/>
                          </a:solidFill>
                          <a:latin typeface="Calibri"/>
                          <a:ea typeface="+mn-ea"/>
                          <a:cs typeface="+mn-cs"/>
                        </a:rPr>
                        <a:t>Rusteloosheid</a:t>
                      </a:r>
                    </a:p>
                    <a:p>
                      <a:pPr marL="285750" lvl="0" indent="-285750" algn="l">
                        <a:lnSpc>
                          <a:spcPct val="100000"/>
                        </a:lnSpc>
                        <a:buFont typeface="Arial"/>
                        <a:buChar char="•"/>
                      </a:pPr>
                      <a:r>
                        <a:rPr lang="nl-BE" sz="1200" b="0" i="0" u="none" strike="noStrike" baseline="0" noProof="0">
                          <a:solidFill>
                            <a:srgbClr val="1E699D"/>
                          </a:solidFill>
                          <a:latin typeface="Calibri"/>
                        </a:rPr>
                        <a:t>Cynisme</a:t>
                      </a:r>
                    </a:p>
                    <a:p>
                      <a:pPr marL="285750" lvl="0" indent="-285750" algn="l">
                        <a:lnSpc>
                          <a:spcPct val="100000"/>
                        </a:lnSpc>
                        <a:buFont typeface="Arial"/>
                        <a:buChar char="•"/>
                      </a:pPr>
                      <a:r>
                        <a:rPr lang="nl-BE" sz="1200" b="0" i="0" u="none" strike="noStrike" baseline="0" noProof="0">
                          <a:solidFill>
                            <a:srgbClr val="1E699D"/>
                          </a:solidFill>
                          <a:latin typeface="Calibri"/>
                        </a:rPr>
                        <a:t>psychosomatische klachten.</a:t>
                      </a:r>
                    </a:p>
                    <a:p>
                      <a:pPr lvl="0">
                        <a:buNone/>
                      </a:pPr>
                      <a:endParaRPr lang="nl-BE" sz="1200" noProof="0"/>
                    </a:p>
                  </a:txBody>
                  <a:tcPr/>
                </a:tc>
                <a:tc>
                  <a:txBody>
                    <a:bodyPr/>
                    <a:lstStyle/>
                    <a:p>
                      <a:pPr marL="285750" marR="0" lvl="0" indent="-285750" algn="l" defTabSz="914400" rtl="0" eaLnBrk="1" fontAlgn="auto" latinLnBrk="0" hangingPunct="1">
                        <a:lnSpc>
                          <a:spcPct val="100000"/>
                        </a:lnSpc>
                        <a:spcBef>
                          <a:spcPts val="0"/>
                        </a:spcBef>
                        <a:spcAft>
                          <a:spcPts val="0"/>
                        </a:spcAft>
                        <a:buClr>
                          <a:srgbClr val="1E699D"/>
                        </a:buClr>
                        <a:buSzTx/>
                        <a:buFont typeface="Arial,Sans-Serif"/>
                        <a:buChar char="•"/>
                        <a:tabLst/>
                        <a:defRPr/>
                      </a:pPr>
                      <a:r>
                        <a:rPr lang="nl-BE" sz="1200" b="0" i="0" u="none" strike="noStrike" kern="1200" noProof="0" dirty="0">
                          <a:solidFill>
                            <a:srgbClr val="1E699D"/>
                          </a:solidFill>
                          <a:latin typeface="Calibri"/>
                          <a:ea typeface="+mn-ea"/>
                          <a:cs typeface="+mn-cs"/>
                        </a:rPr>
                        <a:t>Binnen dezelfde periode van twee weken aanwezig en wijken af v/h eerdere functioneren:</a:t>
                      </a:r>
                    </a:p>
                    <a:p>
                      <a:pPr marL="742950" marR="0" lvl="1" indent="-285750" algn="l" defTabSz="914400" rtl="0" eaLnBrk="1" fontAlgn="auto" latinLnBrk="0" hangingPunct="1">
                        <a:lnSpc>
                          <a:spcPct val="100000"/>
                        </a:lnSpc>
                        <a:spcBef>
                          <a:spcPts val="0"/>
                        </a:spcBef>
                        <a:spcAft>
                          <a:spcPts val="0"/>
                        </a:spcAft>
                        <a:buClr>
                          <a:srgbClr val="1E699D"/>
                        </a:buClr>
                        <a:buSzTx/>
                        <a:buFont typeface="Arial,Sans-Serif"/>
                        <a:buChar char="•"/>
                        <a:tabLst/>
                        <a:defRPr/>
                      </a:pPr>
                      <a:r>
                        <a:rPr lang="nl-BE" sz="1200" b="0" i="0" u="none" strike="noStrike" noProof="0" dirty="0">
                          <a:solidFill>
                            <a:srgbClr val="1E699D"/>
                          </a:solidFill>
                          <a:latin typeface="Calibri"/>
                        </a:rPr>
                        <a:t>Aanhoudende somberheid, depressieve stemming en/of </a:t>
                      </a:r>
                      <a:r>
                        <a:rPr lang="nl-BE" sz="1200" b="0" i="0" u="none" strike="noStrike" noProof="0" dirty="0" err="1">
                          <a:solidFill>
                            <a:srgbClr val="1E699D"/>
                          </a:solidFill>
                          <a:latin typeface="Calibri"/>
                        </a:rPr>
                        <a:t>a</a:t>
                      </a:r>
                      <a:r>
                        <a:rPr lang="nl-BE" sz="1200" b="0" i="0" u="none" strike="noStrike" noProof="0" dirty="0" err="1">
                          <a:solidFill>
                            <a:srgbClr val="1E699D"/>
                          </a:solidFill>
                          <a:latin typeface="+mn-lt"/>
                        </a:rPr>
                        <a:t>nhedonie</a:t>
                      </a:r>
                      <a:r>
                        <a:rPr lang="nl-BE" sz="1200" b="0" i="0" u="none" strike="noStrike" noProof="0" dirty="0">
                          <a:solidFill>
                            <a:srgbClr val="1E699D"/>
                          </a:solidFill>
                          <a:latin typeface="+mn-lt"/>
                        </a:rPr>
                        <a:t> (verlies van interesse/plezier) </a:t>
                      </a:r>
                      <a:r>
                        <a:rPr lang="nl-BE" sz="1200" b="0" i="0" u="none" strike="noStrike" noProof="0" dirty="0">
                          <a:solidFill>
                            <a:srgbClr val="1E699D"/>
                          </a:solidFill>
                          <a:latin typeface="Calibri"/>
                        </a:rPr>
                        <a:t>(hoofdsymptoom!)</a:t>
                      </a:r>
                    </a:p>
                    <a:p>
                      <a:pPr marL="742950" lvl="1" indent="-285750" algn="l">
                        <a:lnSpc>
                          <a:spcPct val="100000"/>
                        </a:lnSpc>
                        <a:buClr>
                          <a:srgbClr val="1E699D"/>
                        </a:buClr>
                        <a:buFont typeface="Arial,Sans-Serif"/>
                        <a:buChar char="•"/>
                      </a:pPr>
                      <a:r>
                        <a:rPr lang="nl-BE" sz="1200" b="0" i="0" u="none" strike="noStrike" noProof="0" dirty="0">
                          <a:solidFill>
                            <a:schemeClr val="tx1"/>
                          </a:solidFill>
                          <a:latin typeface="Calibri"/>
                        </a:rPr>
                        <a:t>Geheugen- en concentratieproblemen</a:t>
                      </a:r>
                    </a:p>
                    <a:p>
                      <a:pPr marL="742950" lvl="1" indent="-285750" algn="l">
                        <a:lnSpc>
                          <a:spcPct val="100000"/>
                        </a:lnSpc>
                        <a:buClr>
                          <a:srgbClr val="1E699D"/>
                        </a:buClr>
                        <a:buFont typeface="Arial,Sans-Serif"/>
                        <a:buChar char="•"/>
                      </a:pPr>
                      <a:r>
                        <a:rPr lang="nl-BE" sz="1200" b="0" i="0" u="none" strike="noStrike" noProof="0" dirty="0">
                          <a:solidFill>
                            <a:srgbClr val="1E699D"/>
                          </a:solidFill>
                          <a:latin typeface="Calibri"/>
                        </a:rPr>
                        <a:t>Vertraagde motoriek of agitatie</a:t>
                      </a:r>
                    </a:p>
                    <a:p>
                      <a:pPr marL="742950" lvl="1" indent="-285750" algn="l">
                        <a:lnSpc>
                          <a:spcPct val="100000"/>
                        </a:lnSpc>
                        <a:buClr>
                          <a:srgbClr val="1E699D"/>
                        </a:buClr>
                        <a:buFont typeface="Arial,Sans-Serif"/>
                        <a:buChar char="•"/>
                      </a:pPr>
                      <a:r>
                        <a:rPr lang="nl-BE" sz="1200" b="0" i="0" u="none" strike="noStrike" noProof="0" dirty="0">
                          <a:solidFill>
                            <a:srgbClr val="1E699D"/>
                          </a:solidFill>
                          <a:latin typeface="Calibri"/>
                        </a:rPr>
                        <a:t>Slaapproblemen, eetproblemen</a:t>
                      </a:r>
                    </a:p>
                    <a:p>
                      <a:pPr marL="742950" lvl="1" indent="-285750" algn="l">
                        <a:lnSpc>
                          <a:spcPct val="100000"/>
                        </a:lnSpc>
                        <a:buClr>
                          <a:srgbClr val="1E699D"/>
                        </a:buClr>
                        <a:buFont typeface="Arial,Sans-Serif"/>
                        <a:buChar char="•"/>
                      </a:pPr>
                      <a:r>
                        <a:rPr lang="nl-BE" sz="1200" b="0" i="0" u="none" strike="noStrike" noProof="0" dirty="0">
                          <a:solidFill>
                            <a:srgbClr val="1E699D"/>
                          </a:solidFill>
                          <a:latin typeface="Calibri"/>
                        </a:rPr>
                        <a:t>Suïcidale gedachten</a:t>
                      </a:r>
                      <a:endParaRPr lang="nl-BE" sz="1200" noProof="0" dirty="0"/>
                    </a:p>
                  </a:txBody>
                  <a:tcPr/>
                </a:tc>
                <a:extLst>
                  <a:ext uri="{0D108BD9-81ED-4DB2-BD59-A6C34878D82A}">
                    <a16:rowId xmlns:a16="http://schemas.microsoft.com/office/drawing/2014/main" val="2662613002"/>
                  </a:ext>
                </a:extLst>
              </a:tr>
              <a:tr h="370840">
                <a:tc>
                  <a:txBody>
                    <a:bodyPr/>
                    <a:lstStyle/>
                    <a:p>
                      <a:r>
                        <a:rPr lang="nl-BE" sz="1400" b="1" noProof="0"/>
                        <a:t>Zelfbeeld</a:t>
                      </a:r>
                    </a:p>
                  </a:txBody>
                  <a:tcPr/>
                </a:tc>
                <a:tc>
                  <a:txBody>
                    <a:bodyPr/>
                    <a:lstStyle/>
                    <a:p>
                      <a:pPr lvl="0">
                        <a:buNone/>
                      </a:pPr>
                      <a:r>
                        <a:rPr lang="nl-BE" sz="1200" b="0" i="0" u="none" strike="noStrike" baseline="0" noProof="0">
                          <a:solidFill>
                            <a:srgbClr val="1E699D"/>
                          </a:solidFill>
                          <a:latin typeface="Calibri"/>
                        </a:rPr>
                        <a:t>Schuldgevoelens over prestaties, gevoel van falen, vaak perfectionistisch ingesteld.</a:t>
                      </a:r>
                      <a:endParaRPr lang="nl-BE" sz="1200" noProof="0"/>
                    </a:p>
                  </a:txBody>
                  <a:tcPr/>
                </a:tc>
                <a:tc>
                  <a:txBody>
                    <a:bodyPr/>
                    <a:lstStyle/>
                    <a:p>
                      <a:pPr lvl="0">
                        <a:buNone/>
                      </a:pPr>
                      <a:r>
                        <a:rPr lang="nl-BE" sz="1200" b="0" i="0" u="none" strike="noStrike" baseline="0" noProof="0">
                          <a:solidFill>
                            <a:srgbClr val="1E699D"/>
                          </a:solidFill>
                          <a:latin typeface="Calibri"/>
                        </a:rPr>
                        <a:t>Gevoel van nutteloosheid, onderbenutting van talenten.</a:t>
                      </a:r>
                      <a:endParaRPr lang="nl-BE" sz="1200" noProof="0"/>
                    </a:p>
                  </a:txBody>
                  <a:tcPr/>
                </a:tc>
                <a:tc>
                  <a:txBody>
                    <a:bodyPr/>
                    <a:lstStyle/>
                    <a:p>
                      <a:pPr lvl="0">
                        <a:buNone/>
                      </a:pPr>
                      <a:r>
                        <a:rPr lang="nl-BE" sz="1200" b="0" i="0" u="none" strike="noStrike" baseline="0" noProof="0">
                          <a:solidFill>
                            <a:srgbClr val="1E699D"/>
                          </a:solidFill>
                          <a:latin typeface="Calibri"/>
                        </a:rPr>
                        <a:t>Diep negatief zelfbeeld, gevoelens van waardeloosheid, zelfverachting, schuld.</a:t>
                      </a:r>
                      <a:endParaRPr lang="nl-BE" sz="1200" noProof="0"/>
                    </a:p>
                  </a:txBody>
                  <a:tcPr/>
                </a:tc>
                <a:extLst>
                  <a:ext uri="{0D108BD9-81ED-4DB2-BD59-A6C34878D82A}">
                    <a16:rowId xmlns:a16="http://schemas.microsoft.com/office/drawing/2014/main" val="957115289"/>
                  </a:ext>
                </a:extLst>
              </a:tr>
              <a:tr h="410592">
                <a:tc>
                  <a:txBody>
                    <a:bodyPr/>
                    <a:lstStyle/>
                    <a:p>
                      <a:r>
                        <a:rPr lang="nl-BE" sz="1400" b="1" noProof="0"/>
                        <a:t>Gedrag</a:t>
                      </a:r>
                    </a:p>
                  </a:txBody>
                  <a:tcPr/>
                </a:tc>
                <a:tc>
                  <a:txBody>
                    <a:bodyPr/>
                    <a:lstStyle/>
                    <a:p>
                      <a:pPr lvl="0">
                        <a:buNone/>
                      </a:pPr>
                      <a:r>
                        <a:rPr lang="nl-BE" sz="1200" b="0" i="0" u="none" strike="noStrike" baseline="0" noProof="0">
                          <a:solidFill>
                            <a:srgbClr val="1E699D"/>
                          </a:solidFill>
                          <a:latin typeface="Calibri"/>
                        </a:rPr>
                        <a:t>Terugtrekking uit de stressbron (bv. werk), maar vaak nog sociaal actief in andere contexten.</a:t>
                      </a:r>
                      <a:endParaRPr lang="nl-BE" sz="1200" noProof="0"/>
                    </a:p>
                  </a:txBody>
                  <a:tcPr/>
                </a:tc>
                <a:tc>
                  <a:txBody>
                    <a:bodyPr/>
                    <a:lstStyle/>
                    <a:p>
                      <a:pPr lvl="0">
                        <a:buNone/>
                      </a:pPr>
                      <a:r>
                        <a:rPr lang="nl-BE" sz="1200" b="0" i="0" u="none" strike="noStrike" baseline="0" noProof="0">
                          <a:solidFill>
                            <a:srgbClr val="1E699D"/>
                          </a:solidFill>
                          <a:latin typeface="Calibri"/>
                        </a:rPr>
                        <a:t>Passiviteit, vermijden van taken, doen alsof men druk is.</a:t>
                      </a:r>
                      <a:endParaRPr lang="nl-BE" sz="1200" noProof="0"/>
                    </a:p>
                  </a:txBody>
                  <a:tcPr/>
                </a:tc>
                <a:tc>
                  <a:txBody>
                    <a:bodyPr/>
                    <a:lstStyle/>
                    <a:p>
                      <a:pPr lvl="0">
                        <a:buNone/>
                      </a:pPr>
                      <a:r>
                        <a:rPr lang="nl-BE" sz="1200" b="0" i="0" u="none" strike="noStrike" baseline="0" noProof="0">
                          <a:solidFill>
                            <a:srgbClr val="1E699D"/>
                          </a:solidFill>
                          <a:latin typeface="Calibri"/>
                        </a:rPr>
                        <a:t>Algemene terugtrekking uit sociale en persoonlijke activiteiten, verlies van interesse in alles.</a:t>
                      </a:r>
                      <a:endParaRPr lang="nl-BE" sz="1200" noProof="0"/>
                    </a:p>
                  </a:txBody>
                  <a:tcPr/>
                </a:tc>
                <a:extLst>
                  <a:ext uri="{0D108BD9-81ED-4DB2-BD59-A6C34878D82A}">
                    <a16:rowId xmlns:a16="http://schemas.microsoft.com/office/drawing/2014/main" val="1275196629"/>
                  </a:ext>
                </a:extLst>
              </a:tr>
              <a:tr h="405779">
                <a:tc>
                  <a:txBody>
                    <a:bodyPr/>
                    <a:lstStyle/>
                    <a:p>
                      <a:pPr marL="0" lvl="0" algn="l" defTabSz="914400" rtl="0" eaLnBrk="1" latinLnBrk="0" hangingPunct="1">
                        <a:buNone/>
                      </a:pPr>
                      <a:r>
                        <a:rPr lang="nl-BE" sz="1400" b="1" kern="1200" noProof="0" dirty="0">
                          <a:solidFill>
                            <a:schemeClr val="dk1"/>
                          </a:solidFill>
                          <a:latin typeface="+mn-lt"/>
                          <a:ea typeface="+mn-ea"/>
                          <a:cs typeface="+mn-cs"/>
                        </a:rPr>
                        <a:t>Begeleiding</a:t>
                      </a:r>
                    </a:p>
                  </a:txBody>
                  <a:tcPr/>
                </a:tc>
                <a:tc>
                  <a:txBody>
                    <a:bodyPr/>
                    <a:lstStyle/>
                    <a:p>
                      <a:pPr marL="285750" lvl="0" indent="-285750" algn="l">
                        <a:lnSpc>
                          <a:spcPct val="100000"/>
                        </a:lnSpc>
                        <a:buFont typeface="Arial"/>
                        <a:buChar char="•"/>
                      </a:pPr>
                      <a:r>
                        <a:rPr lang="nl-BE" sz="1200" b="0" i="0" u="none" strike="noStrike" kern="1200" baseline="0" noProof="0">
                          <a:solidFill>
                            <a:srgbClr val="1E699D"/>
                          </a:solidFill>
                          <a:latin typeface="Calibri"/>
                          <a:ea typeface="+mn-ea"/>
                          <a:cs typeface="+mn-cs"/>
                        </a:rPr>
                        <a:t>Psycho-educatie</a:t>
                      </a:r>
                    </a:p>
                    <a:p>
                      <a:pPr marL="285750" lvl="0" indent="-285750" algn="l" defTabSz="914400" rtl="0" eaLnBrk="1" latinLnBrk="0" hangingPunct="1">
                        <a:lnSpc>
                          <a:spcPct val="100000"/>
                        </a:lnSpc>
                        <a:buFont typeface="Arial"/>
                        <a:buChar char="•"/>
                      </a:pPr>
                      <a:r>
                        <a:rPr lang="nl-BE" sz="1200" b="0" i="0" u="none" strike="noStrike" kern="1200" baseline="0" noProof="0">
                          <a:solidFill>
                            <a:srgbClr val="1E699D"/>
                          </a:solidFill>
                          <a:latin typeface="Calibri"/>
                          <a:ea typeface="+mn-ea"/>
                          <a:cs typeface="+mn-cs"/>
                        </a:rPr>
                        <a:t>Herstelgericht: rust, counseling, </a:t>
                      </a:r>
                      <a:r>
                        <a:rPr lang="nl-BE" sz="1200" b="0" i="0" u="none" strike="noStrike" kern="1200" noProof="0">
                          <a:solidFill>
                            <a:srgbClr val="1E699D"/>
                          </a:solidFill>
                          <a:latin typeface="Calibri"/>
                          <a:ea typeface="+mn-ea"/>
                          <a:cs typeface="+mn-cs"/>
                        </a:rPr>
                        <a:t>stressmanagement</a:t>
                      </a:r>
                    </a:p>
                    <a:p>
                      <a:pPr marL="285750" lvl="0" indent="-285750" algn="l" defTabSz="914400" rtl="0" eaLnBrk="1" latinLnBrk="0" hangingPunct="1">
                        <a:lnSpc>
                          <a:spcPct val="100000"/>
                        </a:lnSpc>
                        <a:buFont typeface="Arial"/>
                        <a:buChar char="•"/>
                      </a:pPr>
                      <a:r>
                        <a:rPr lang="nl-BE" sz="1200" b="0" i="0" u="none" strike="noStrike" kern="1200" noProof="0">
                          <a:solidFill>
                            <a:srgbClr val="1E699D"/>
                          </a:solidFill>
                          <a:latin typeface="Calibri"/>
                          <a:ea typeface="+mn-ea"/>
                          <a:cs typeface="+mn-cs"/>
                        </a:rPr>
                        <a:t>Sociale steun, copingstrategieën</a:t>
                      </a:r>
                    </a:p>
                    <a:p>
                      <a:pPr marL="285750" lvl="0" indent="-285750" algn="l" defTabSz="914400" rtl="0" eaLnBrk="1" latinLnBrk="0" hangingPunct="1">
                        <a:lnSpc>
                          <a:spcPct val="100000"/>
                        </a:lnSpc>
                        <a:buFont typeface="Arial"/>
                        <a:buChar char="•"/>
                      </a:pPr>
                      <a:r>
                        <a:rPr lang="nl-BE" sz="1200" b="0" i="0" u="none" strike="noStrike" kern="1200" noProof="0">
                          <a:solidFill>
                            <a:srgbClr val="1E699D"/>
                          </a:solidFill>
                          <a:latin typeface="Calibri"/>
                          <a:ea typeface="+mn-ea"/>
                          <a:cs typeface="+mn-cs"/>
                        </a:rPr>
                        <a:t>Lichaamstherapieën</a:t>
                      </a:r>
                    </a:p>
                    <a:p>
                      <a:pPr marL="285750" lvl="0" indent="-285750" algn="l">
                        <a:lnSpc>
                          <a:spcPct val="100000"/>
                        </a:lnSpc>
                        <a:buFont typeface="Arial"/>
                        <a:buChar char="•"/>
                      </a:pPr>
                      <a:r>
                        <a:rPr lang="nl-BE" sz="1200" b="0" i="0" u="none" strike="noStrike" baseline="0" noProof="0">
                          <a:solidFill>
                            <a:srgbClr val="1E699D"/>
                          </a:solidFill>
                          <a:latin typeface="Calibri"/>
                        </a:rPr>
                        <a:t>Werkhervattingsbegeleiding</a:t>
                      </a:r>
                      <a:endParaRPr lang="nl-BE" sz="1200" noProof="0"/>
                    </a:p>
                    <a:p>
                      <a:pPr marL="285750" lvl="0" indent="-285750" algn="l">
                        <a:lnSpc>
                          <a:spcPct val="100000"/>
                        </a:lnSpc>
                        <a:buFont typeface="Arial"/>
                        <a:buChar char="•"/>
                      </a:pPr>
                      <a:r>
                        <a:rPr lang="nl-BE" sz="1200" b="0" i="0" u="none" strike="noStrike" baseline="0" noProof="0">
                          <a:solidFill>
                            <a:srgbClr val="1E699D"/>
                          </a:solidFill>
                          <a:latin typeface="Calibri"/>
                        </a:rPr>
                        <a:t>Geen medicatie tenzij </a:t>
                      </a:r>
                      <a:r>
                        <a:rPr lang="nl-BE" sz="1200" b="0" i="0" u="none" strike="noStrike" kern="1200" baseline="0" noProof="0">
                          <a:solidFill>
                            <a:srgbClr val="1E699D"/>
                          </a:solidFill>
                          <a:latin typeface="Calibri"/>
                          <a:ea typeface="+mn-ea"/>
                          <a:cs typeface="+mn-cs"/>
                        </a:rPr>
                        <a:t>comorbiditeiten</a:t>
                      </a:r>
                    </a:p>
                  </a:txBody>
                  <a:tcPr/>
                </a:tc>
                <a:tc>
                  <a:txBody>
                    <a:bodyPr/>
                    <a:lstStyle/>
                    <a:p>
                      <a:pPr marL="285750" lvl="0" indent="-285750" algn="l">
                        <a:lnSpc>
                          <a:spcPct val="100000"/>
                        </a:lnSpc>
                        <a:buFont typeface="Arial"/>
                        <a:buChar char="•"/>
                      </a:pPr>
                      <a:r>
                        <a:rPr lang="nl-BE" sz="1200" b="0" i="0" u="none" strike="noStrike" kern="1200" baseline="0" noProof="0">
                          <a:solidFill>
                            <a:srgbClr val="1E699D"/>
                          </a:solidFill>
                          <a:latin typeface="Calibri"/>
                          <a:ea typeface="+mn-ea"/>
                          <a:cs typeface="+mn-cs"/>
                        </a:rPr>
                        <a:t>Counseling</a:t>
                      </a:r>
                      <a:r>
                        <a:rPr lang="nl-BE" sz="1200" b="0" i="0" u="none" strike="noStrike" baseline="0" noProof="0">
                          <a:solidFill>
                            <a:srgbClr val="1E699D"/>
                          </a:solidFill>
                          <a:latin typeface="Calibri"/>
                        </a:rPr>
                        <a:t>, heroriëntatie, taakverrijking, loopbaanbegeleiding.</a:t>
                      </a:r>
                    </a:p>
                    <a:p>
                      <a:pPr lvl="0">
                        <a:buNone/>
                      </a:pPr>
                      <a:endParaRPr lang="nl-BE" sz="1200" noProof="0"/>
                    </a:p>
                  </a:txBody>
                  <a:tcPr/>
                </a:tc>
                <a:tc>
                  <a:txBody>
                    <a:bodyPr/>
                    <a:lstStyle/>
                    <a:p>
                      <a:pPr marL="285750" lvl="0" indent="-285750" algn="l">
                        <a:lnSpc>
                          <a:spcPct val="100000"/>
                        </a:lnSpc>
                        <a:buClr>
                          <a:srgbClr val="1E699D"/>
                        </a:buClr>
                        <a:buFont typeface="Arial,Sans-Serif"/>
                        <a:buChar char="•"/>
                      </a:pPr>
                      <a:r>
                        <a:rPr lang="nl-BE" sz="1200" b="0" i="0" u="none" strike="noStrike" kern="1200" baseline="0" noProof="0" dirty="0" err="1">
                          <a:solidFill>
                            <a:srgbClr val="1E699D"/>
                          </a:solidFill>
                          <a:latin typeface="Calibri"/>
                          <a:ea typeface="+mn-ea"/>
                          <a:cs typeface="+mn-cs"/>
                        </a:rPr>
                        <a:t>Psycho</a:t>
                      </a:r>
                      <a:r>
                        <a:rPr lang="nl-BE" sz="1200" b="0" i="0" u="none" strike="noStrike" kern="1200" baseline="0" noProof="0" dirty="0">
                          <a:solidFill>
                            <a:srgbClr val="1E699D"/>
                          </a:solidFill>
                          <a:latin typeface="Calibri"/>
                          <a:ea typeface="+mn-ea"/>
                          <a:cs typeface="+mn-cs"/>
                        </a:rPr>
                        <a:t>-educatie + counseling</a:t>
                      </a:r>
                    </a:p>
                    <a:p>
                      <a:pPr marL="285750" lvl="0" indent="-285750" algn="l">
                        <a:lnSpc>
                          <a:spcPct val="100000"/>
                        </a:lnSpc>
                        <a:buClr>
                          <a:srgbClr val="1E699D"/>
                        </a:buClr>
                        <a:buFont typeface="Arial,Sans-Serif"/>
                        <a:buChar char="•"/>
                      </a:pPr>
                      <a:r>
                        <a:rPr lang="nl-BE" sz="1200" b="0" i="0" u="none" strike="noStrike" kern="1200" baseline="0" noProof="0" dirty="0">
                          <a:solidFill>
                            <a:srgbClr val="1E699D"/>
                          </a:solidFill>
                          <a:latin typeface="Calibri"/>
                          <a:ea typeface="+mn-ea"/>
                          <a:cs typeface="+mn-cs"/>
                        </a:rPr>
                        <a:t>Gedragsactivatie</a:t>
                      </a:r>
                    </a:p>
                    <a:p>
                      <a:pPr marL="285750" lvl="0" indent="-285750" algn="l">
                        <a:lnSpc>
                          <a:spcPct val="100000"/>
                        </a:lnSpc>
                        <a:buClr>
                          <a:srgbClr val="1E699D"/>
                        </a:buClr>
                        <a:buFont typeface="Arial,Sans-Serif"/>
                        <a:buChar char="•"/>
                      </a:pPr>
                      <a:r>
                        <a:rPr lang="nl-BE" sz="1200" b="0" i="0" u="none" strike="noStrike" kern="1200" baseline="0" noProof="0" dirty="0">
                          <a:solidFill>
                            <a:srgbClr val="1E699D"/>
                          </a:solidFill>
                          <a:latin typeface="Calibri"/>
                          <a:ea typeface="+mn-ea"/>
                          <a:cs typeface="+mn-cs"/>
                        </a:rPr>
                        <a:t>Psychotherapie (bv. cognitieve gedragstherapie, interpersoonlijke therapie (IPT),…)</a:t>
                      </a:r>
                    </a:p>
                    <a:p>
                      <a:pPr marL="285750" lvl="0" indent="-285750" algn="l">
                        <a:lnSpc>
                          <a:spcPct val="100000"/>
                        </a:lnSpc>
                        <a:buClr>
                          <a:srgbClr val="1E699D"/>
                        </a:buClr>
                        <a:buFont typeface="Arial,Sans-Serif"/>
                        <a:buChar char="•"/>
                      </a:pPr>
                      <a:r>
                        <a:rPr lang="nl-BE" sz="1200" b="0" i="0" u="none" strike="noStrike" kern="1200" baseline="0" noProof="0" dirty="0">
                          <a:solidFill>
                            <a:srgbClr val="1E699D"/>
                          </a:solidFill>
                          <a:latin typeface="Calibri"/>
                          <a:ea typeface="+mn-ea"/>
                          <a:cs typeface="+mn-cs"/>
                        </a:rPr>
                        <a:t>Medicatie (antidepressiva) afhankelijk van ernst en andere parameters</a:t>
                      </a:r>
                    </a:p>
                    <a:p>
                      <a:pPr marL="285750" lvl="0" indent="-285750" algn="l">
                        <a:lnSpc>
                          <a:spcPct val="100000"/>
                        </a:lnSpc>
                        <a:buClr>
                          <a:srgbClr val="1E699D"/>
                        </a:buClr>
                        <a:buFont typeface="Arial,Sans-Serif"/>
                        <a:buChar char="•"/>
                      </a:pPr>
                      <a:r>
                        <a:rPr lang="nl-BE" sz="1200" b="0" i="0" u="none" strike="noStrike" kern="1200" baseline="0" noProof="0" dirty="0">
                          <a:solidFill>
                            <a:srgbClr val="1E699D"/>
                          </a:solidFill>
                          <a:latin typeface="Calibri"/>
                          <a:ea typeface="+mn-ea"/>
                          <a:cs typeface="+mn-cs"/>
                        </a:rPr>
                        <a:t>Eventueel psychiatrische opvolging</a:t>
                      </a:r>
                    </a:p>
                  </a:txBody>
                  <a:tcPr/>
                </a:tc>
                <a:extLst>
                  <a:ext uri="{0D108BD9-81ED-4DB2-BD59-A6C34878D82A}">
                    <a16:rowId xmlns:a16="http://schemas.microsoft.com/office/drawing/2014/main" val="2994168937"/>
                  </a:ext>
                </a:extLst>
              </a:tr>
            </a:tbl>
          </a:graphicData>
        </a:graphic>
      </p:graphicFrame>
    </p:spTree>
    <p:extLst>
      <p:ext uri="{BB962C8B-B14F-4D97-AF65-F5344CB8AC3E}">
        <p14:creationId xmlns:p14="http://schemas.microsoft.com/office/powerpoint/2010/main" val="246292032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hthoek 2">
            <a:extLst>
              <a:ext uri="{FF2B5EF4-FFF2-40B4-BE49-F238E27FC236}">
                <a16:creationId xmlns:a16="http://schemas.microsoft.com/office/drawing/2014/main" id="{07308B1B-B68A-9FD6-667B-72FF7258BFB6}"/>
              </a:ext>
            </a:extLst>
          </p:cNvPr>
          <p:cNvSpPr>
            <a:spLocks noGrp="1" noRot="1" noMove="1" noResize="1" noEditPoints="1" noAdjustHandles="1" noChangeArrowheads="1" noChangeShapeType="1"/>
          </p:cNvSpPr>
          <p:nvPr/>
        </p:nvSpPr>
        <p:spPr>
          <a:xfrm>
            <a:off x="72736" y="5770740"/>
            <a:ext cx="2192482" cy="987136"/>
          </a:xfrm>
          <a:prstGeom prst="rect">
            <a:avLst/>
          </a:prstGeom>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BE" sz="1800" b="0" i="0" u="none" strike="noStrike" kern="1200" cap="none" spc="0" normalizeH="0" baseline="0" noProof="0">
              <a:ln>
                <a:noFill/>
              </a:ln>
              <a:solidFill>
                <a:srgbClr val="FFFFFF"/>
              </a:solidFill>
              <a:effectLst/>
              <a:uLnTx/>
              <a:uFillTx/>
              <a:latin typeface="Calibri"/>
              <a:ea typeface="+mn-ea"/>
              <a:cs typeface="+mn-cs"/>
            </a:endParaRPr>
          </a:p>
        </p:txBody>
      </p:sp>
      <p:sp>
        <p:nvSpPr>
          <p:cNvPr id="2" name="Titre 1">
            <a:extLst>
              <a:ext uri="{FF2B5EF4-FFF2-40B4-BE49-F238E27FC236}">
                <a16:creationId xmlns:a16="http://schemas.microsoft.com/office/drawing/2014/main" id="{F31B397B-62F4-47A0-9082-AF51D48BCA4E}"/>
              </a:ext>
            </a:extLst>
          </p:cNvPr>
          <p:cNvSpPr>
            <a:spLocks noGrp="1"/>
          </p:cNvSpPr>
          <p:nvPr>
            <p:ph type="title"/>
          </p:nvPr>
        </p:nvSpPr>
        <p:spPr>
          <a:xfrm>
            <a:off x="1022465" y="1183836"/>
            <a:ext cx="10498869" cy="834409"/>
          </a:xfrm>
        </p:spPr>
        <p:txBody>
          <a:bodyPr>
            <a:noAutofit/>
          </a:bodyPr>
          <a:lstStyle/>
          <a:p>
            <a:r>
              <a:rPr lang="nl-BE" sz="2800" noProof="0" dirty="0">
                <a:latin typeface="Futura Medium"/>
                <a:cs typeface="Calibri" panose="020F0502020204030204" pitchFamily="34" charset="0"/>
              </a:rPr>
              <a:t>III. Hoe omgaan met werkgerelateerde mentale gezondheidsproblemen tijdens consultaties, van primaire preventie tot tertiaire preventie? </a:t>
            </a:r>
            <a:br>
              <a:rPr lang="nl-BE" sz="2800" noProof="0" dirty="0">
                <a:latin typeface="Futura Medium"/>
                <a:cs typeface="Calibri" panose="020F0502020204030204" pitchFamily="34" charset="0"/>
              </a:rPr>
            </a:br>
            <a:endParaRPr lang="nl-BE" sz="2800" noProof="0" dirty="0">
              <a:latin typeface="Futura Medium"/>
            </a:endParaRPr>
          </a:p>
        </p:txBody>
      </p:sp>
      <p:sp>
        <p:nvSpPr>
          <p:cNvPr id="4" name="Espace réservé du contenu 3"/>
          <p:cNvSpPr>
            <a:spLocks noGrp="1"/>
          </p:cNvSpPr>
          <p:nvPr>
            <p:ph idx="1"/>
          </p:nvPr>
        </p:nvSpPr>
        <p:spPr>
          <a:xfrm>
            <a:off x="846565" y="2650295"/>
            <a:ext cx="10498869" cy="3741174"/>
          </a:xfrm>
        </p:spPr>
        <p:txBody>
          <a:bodyPr numCol="2"/>
          <a:lstStyle/>
          <a:p>
            <a:pPr marL="914400" lvl="1" indent="-457200">
              <a:buFont typeface="+mj-lt"/>
              <a:buAutoNum type="arabicPeriod"/>
            </a:pPr>
            <a:r>
              <a:rPr lang="nl-BE" sz="1400" noProof="0">
                <a:ea typeface="Calibri"/>
              </a:rPr>
              <a:t>Essentiële zorg</a:t>
            </a:r>
          </a:p>
          <a:p>
            <a:pPr marL="1428750" lvl="2" indent="-514350">
              <a:buFont typeface="+mj-lt"/>
              <a:buAutoNum type="arabicPeriod"/>
            </a:pPr>
            <a:r>
              <a:rPr lang="nl-BE" sz="1200" noProof="0">
                <a:ea typeface="Calibri"/>
              </a:rPr>
              <a:t>De systemische benadering in de psychologie</a:t>
            </a:r>
          </a:p>
          <a:p>
            <a:pPr marL="1428750" lvl="2" indent="-514350">
              <a:buFont typeface="+mj-lt"/>
              <a:buAutoNum type="arabicPeriod"/>
            </a:pPr>
            <a:r>
              <a:rPr lang="nl-BE" sz="1200" noProof="0">
                <a:ea typeface="Calibri"/>
              </a:rPr>
              <a:t>Belang van een multidisciplinaire kijk</a:t>
            </a:r>
          </a:p>
          <a:p>
            <a:pPr marL="1428750" lvl="2" indent="-514350">
              <a:buFont typeface="+mj-lt"/>
              <a:buAutoNum type="arabicPeriod"/>
            </a:pPr>
            <a:r>
              <a:rPr lang="nl-BE" sz="1200" noProof="0">
                <a:ea typeface="Calibri"/>
              </a:rPr>
              <a:t>Kader voor samenwerking tussen huisartsen en psychologen</a:t>
            </a:r>
          </a:p>
          <a:p>
            <a:pPr marL="914400" lvl="1" indent="-457200">
              <a:buFont typeface="+mj-lt"/>
              <a:buAutoNum type="arabicPeriod"/>
            </a:pPr>
            <a:r>
              <a:rPr lang="nl-BE" sz="1400" noProof="0">
                <a:ea typeface="Calibri"/>
              </a:rPr>
              <a:t>Wat kan er gedaan worden tijdens primaire - secundaire - tertiaire preventie?</a:t>
            </a:r>
          </a:p>
          <a:p>
            <a:pPr marL="1371600" lvl="2" indent="-457200">
              <a:buFont typeface="+mj-lt"/>
              <a:buAutoNum type="arabicPeriod"/>
            </a:pPr>
            <a:r>
              <a:rPr lang="nl-BE" sz="1200" noProof="0">
                <a:ea typeface="Calibri"/>
              </a:rPr>
              <a:t>Secundaire preventie </a:t>
            </a:r>
          </a:p>
          <a:p>
            <a:pPr marL="1371600" lvl="2" indent="-457200">
              <a:buFont typeface="+mj-lt"/>
              <a:buAutoNum type="arabicPeriod"/>
            </a:pPr>
            <a:r>
              <a:rPr lang="nl-BE" sz="1200" noProof="0">
                <a:ea typeface="Calibri"/>
              </a:rPr>
              <a:t>Tertiaire preventie</a:t>
            </a:r>
          </a:p>
          <a:p>
            <a:pPr marL="1371600" lvl="2" indent="-457200">
              <a:buFont typeface="+mj-lt"/>
              <a:buAutoNum type="arabicPeriod"/>
            </a:pPr>
            <a:r>
              <a:rPr lang="nl-BE" sz="1200" noProof="0">
                <a:ea typeface="Calibri"/>
              </a:rPr>
              <a:t>Het belang van een systemische/psychosociale visie op alle preventieniveaus</a:t>
            </a:r>
          </a:p>
          <a:p>
            <a:pPr marL="1371600" lvl="2" indent="-457200">
              <a:buFont typeface="+mj-lt"/>
              <a:buAutoNum type="arabicPeriod"/>
            </a:pPr>
            <a:r>
              <a:rPr lang="nl-BE" sz="1200" noProof="0">
                <a:ea typeface="Calibri"/>
              </a:rPr>
              <a:t>De basishouding</a:t>
            </a:r>
          </a:p>
          <a:p>
            <a:pPr marL="1371600" lvl="2" indent="-457200">
              <a:buFont typeface="+mj-lt"/>
              <a:buAutoNum type="arabicPeriod"/>
            </a:pPr>
            <a:r>
              <a:rPr lang="nl-BE" sz="1200" noProof="0">
                <a:ea typeface="Calibri"/>
              </a:rPr>
              <a:t>Werk bespreekbaar maken</a:t>
            </a:r>
          </a:p>
          <a:p>
            <a:pPr lvl="4">
              <a:buFont typeface="+mj-lt"/>
              <a:buAutoNum type="alphaLcPeriod"/>
            </a:pPr>
            <a:r>
              <a:rPr lang="nl-BE" sz="1200">
                <a:ea typeface="Calibri"/>
              </a:rPr>
              <a:t>Gehoord tijdens de consultatie</a:t>
            </a:r>
          </a:p>
          <a:p>
            <a:pPr lvl="4">
              <a:buFont typeface="+mj-lt"/>
              <a:buAutoNum type="alphaLcPeriod"/>
            </a:pPr>
            <a:r>
              <a:rPr lang="nl-BE" sz="1200">
                <a:ea typeface="Calibri"/>
              </a:rPr>
              <a:t>Gespreksfiche</a:t>
            </a:r>
            <a:endParaRPr lang="nl-BE" sz="1200" noProof="0">
              <a:ea typeface="Calibri"/>
            </a:endParaRPr>
          </a:p>
          <a:p>
            <a:pPr marL="1371600" lvl="2" indent="-457200">
              <a:buFont typeface="+mj-lt"/>
              <a:buAutoNum type="arabicPeriod"/>
            </a:pPr>
            <a:r>
              <a:rPr lang="nl-BE" sz="1200" noProof="0">
                <a:ea typeface="Calibri"/>
              </a:rPr>
              <a:t>Opvolging huisarts – psycholoog – andere professionals</a:t>
            </a:r>
          </a:p>
          <a:p>
            <a:pPr marL="914400" lvl="1" indent="-457200">
              <a:buFont typeface="+mj-lt"/>
              <a:buAutoNum type="arabicPeriod"/>
            </a:pPr>
            <a:r>
              <a:rPr lang="nl-BE" sz="1400" noProof="0">
                <a:ea typeface="Calibri"/>
              </a:rPr>
              <a:t>Haal je neus van het stuur</a:t>
            </a:r>
          </a:p>
          <a:p>
            <a:pPr marL="1371600" lvl="2" indent="-457200">
              <a:buFont typeface="+mj-lt"/>
              <a:buAutoNum type="arabicPeriod"/>
            </a:pPr>
            <a:r>
              <a:rPr lang="nl-BE" sz="1200" noProof="0">
                <a:ea typeface="Calibri"/>
              </a:rPr>
              <a:t>Nut arbeidsongeschiktheid</a:t>
            </a:r>
          </a:p>
          <a:p>
            <a:pPr marL="1371600" lvl="2" indent="-457200">
              <a:buFont typeface="+mj-lt"/>
              <a:buAutoNum type="arabicPeriod"/>
            </a:pPr>
            <a:r>
              <a:rPr lang="nl-BE" sz="1200" noProof="0">
                <a:ea typeface="Calibri"/>
              </a:rPr>
              <a:t>Aandachtspunten arbeidsongeschiktheid </a:t>
            </a:r>
          </a:p>
          <a:p>
            <a:pPr marL="1371600" lvl="2" indent="-457200">
              <a:buFont typeface="+mj-lt"/>
              <a:buAutoNum type="arabicPeriod"/>
            </a:pPr>
            <a:r>
              <a:rPr lang="nl-BE" sz="1200">
                <a:ea typeface="Calibri"/>
              </a:rPr>
              <a:t>Aandachtspunten</a:t>
            </a:r>
            <a:r>
              <a:rPr lang="nl-BE" sz="1200" noProof="0">
                <a:ea typeface="Calibri"/>
              </a:rPr>
              <a:t> terugkeer naar werk</a:t>
            </a:r>
          </a:p>
          <a:p>
            <a:pPr marL="914400" lvl="1" indent="-457200">
              <a:buFont typeface="+mj-lt"/>
              <a:buAutoNum type="arabicPeriod"/>
            </a:pPr>
            <a:r>
              <a:rPr lang="nl-BE" sz="1400" noProof="0">
                <a:ea typeface="Calibri"/>
              </a:rPr>
              <a:t>Betrokken actoren</a:t>
            </a:r>
          </a:p>
          <a:p>
            <a:pPr marL="971550" lvl="1" indent="-514350">
              <a:buFont typeface="+mj-lt"/>
              <a:buAutoNum type="arabicPeriod"/>
            </a:pPr>
            <a:r>
              <a:rPr lang="nl-BE" sz="1400" noProof="0">
                <a:ea typeface="Calibri"/>
              </a:rPr>
              <a:t>Belangrijkste boodschappen</a:t>
            </a:r>
          </a:p>
          <a:p>
            <a:pPr marL="971550" lvl="1" indent="-514350">
              <a:buFont typeface="+mj-lt"/>
              <a:buAutoNum type="arabicPeriod"/>
            </a:pPr>
            <a:r>
              <a:rPr lang="nl-BE" sz="1400" noProof="0">
                <a:ea typeface="Calibri"/>
              </a:rPr>
              <a:t>Enkele relevante online bronnen</a:t>
            </a:r>
          </a:p>
          <a:p>
            <a:pPr marL="914400" lvl="1" indent="-457200">
              <a:buFont typeface="+mj-lt"/>
              <a:buAutoNum type="arabicPeriod"/>
            </a:pPr>
            <a:endParaRPr lang="nl-BE" sz="1400" noProof="0">
              <a:ea typeface="Calibri"/>
            </a:endParaRPr>
          </a:p>
          <a:p>
            <a:pPr marL="914400" lvl="1" indent="-457200">
              <a:buFont typeface="+mj-lt"/>
              <a:buAutoNum type="arabicPeriod"/>
            </a:pPr>
            <a:endParaRPr lang="nl-BE" sz="1400" noProof="0">
              <a:ea typeface="Calibri"/>
            </a:endParaRPr>
          </a:p>
          <a:p>
            <a:pPr marL="914400" lvl="1" indent="-457200">
              <a:buFont typeface="+mj-lt"/>
              <a:buAutoNum type="arabicPeriod"/>
            </a:pPr>
            <a:endParaRPr lang="nl-BE" sz="1800" noProof="0">
              <a:ea typeface="Calibri"/>
            </a:endParaRPr>
          </a:p>
        </p:txBody>
      </p:sp>
    </p:spTree>
    <p:extLst>
      <p:ext uri="{BB962C8B-B14F-4D97-AF65-F5344CB8AC3E}">
        <p14:creationId xmlns:p14="http://schemas.microsoft.com/office/powerpoint/2010/main" val="385393546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hoek 3">
            <a:extLst>
              <a:ext uri="{FF2B5EF4-FFF2-40B4-BE49-F238E27FC236}">
                <a16:creationId xmlns:a16="http://schemas.microsoft.com/office/drawing/2014/main" id="{2E5125B0-14FF-CBBD-3B5C-82074BF80C41}"/>
              </a:ext>
            </a:extLst>
          </p:cNvPr>
          <p:cNvSpPr>
            <a:spLocks noGrp="1" noRot="1" noMove="1" noResize="1" noEditPoints="1" noAdjustHandles="1" noChangeArrowheads="1" noChangeShapeType="1"/>
          </p:cNvSpPr>
          <p:nvPr/>
        </p:nvSpPr>
        <p:spPr>
          <a:xfrm>
            <a:off x="83127" y="5942602"/>
            <a:ext cx="2192482" cy="858693"/>
          </a:xfrm>
          <a:prstGeom prst="rect">
            <a:avLst/>
          </a:prstGeom>
          <a:solidFill>
            <a:schemeClr val="bg1"/>
          </a:solidFill>
          <a:ln>
            <a:solidFill>
              <a:schemeClr val="bg1"/>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BE" sz="1800" b="0" i="0" u="none" strike="noStrike" kern="1200" cap="none" spc="0" normalizeH="0" baseline="0" noProof="0">
              <a:ln>
                <a:noFill/>
              </a:ln>
              <a:solidFill>
                <a:srgbClr val="FFFFFF"/>
              </a:solidFill>
              <a:effectLst/>
              <a:uLnTx/>
              <a:uFillTx/>
              <a:latin typeface="Calibri"/>
              <a:ea typeface="+mn-ea"/>
              <a:cs typeface="+mn-cs"/>
            </a:endParaRPr>
          </a:p>
        </p:txBody>
      </p:sp>
      <p:sp>
        <p:nvSpPr>
          <p:cNvPr id="2" name="Titre 1">
            <a:extLst>
              <a:ext uri="{FF2B5EF4-FFF2-40B4-BE49-F238E27FC236}">
                <a16:creationId xmlns:a16="http://schemas.microsoft.com/office/drawing/2014/main" id="{C50408BE-FF53-87D8-8016-80F03248E9FB}"/>
              </a:ext>
            </a:extLst>
          </p:cNvPr>
          <p:cNvSpPr>
            <a:spLocks noGrp="1"/>
          </p:cNvSpPr>
          <p:nvPr>
            <p:ph type="title"/>
          </p:nvPr>
        </p:nvSpPr>
        <p:spPr>
          <a:xfrm>
            <a:off x="3490316" y="1560188"/>
            <a:ext cx="3115265" cy="2396359"/>
          </a:xfrm>
        </p:spPr>
        <p:txBody>
          <a:bodyPr anchor="b">
            <a:normAutofit/>
          </a:bodyPr>
          <a:lstStyle/>
          <a:p>
            <a:pPr algn="ctr"/>
            <a:br>
              <a:rPr lang="nl-BE" sz="3100" noProof="0">
                <a:solidFill>
                  <a:srgbClr val="FFFFFF"/>
                </a:solidFill>
              </a:rPr>
            </a:br>
            <a:r>
              <a:rPr lang="nl-BE" sz="3100" noProof="0">
                <a:solidFill>
                  <a:srgbClr val="FFFFFF"/>
                </a:solidFill>
              </a:rPr>
              <a:t>De must-</a:t>
            </a:r>
            <a:r>
              <a:rPr lang="nl-BE" sz="3100" noProof="0" err="1">
                <a:solidFill>
                  <a:srgbClr val="FFFFFF"/>
                </a:solidFill>
              </a:rPr>
              <a:t>haves</a:t>
            </a:r>
            <a:r>
              <a:rPr lang="nl-BE" sz="3100" noProof="0">
                <a:solidFill>
                  <a:srgbClr val="FFFFFF"/>
                </a:solidFill>
              </a:rPr>
              <a:t>?</a:t>
            </a:r>
            <a:endParaRPr lang="nl-BE" noProof="0"/>
          </a:p>
        </p:txBody>
      </p:sp>
      <p:graphicFrame>
        <p:nvGraphicFramePr>
          <p:cNvPr id="5" name="Espace réservé du texte 2">
            <a:extLst>
              <a:ext uri="{FF2B5EF4-FFF2-40B4-BE49-F238E27FC236}">
                <a16:creationId xmlns:a16="http://schemas.microsoft.com/office/drawing/2014/main" id="{EC2676F9-0F1B-EDF7-7A7C-C93E2479378D}"/>
              </a:ext>
            </a:extLst>
          </p:cNvPr>
          <p:cNvGraphicFramePr>
            <a:graphicFrameLocks noGrp="1"/>
          </p:cNvGraphicFramePr>
          <p:nvPr>
            <p:ph idx="1"/>
            <p:extLst>
              <p:ext uri="{D42A27DB-BD31-4B8C-83A1-F6EECF244321}">
                <p14:modId xmlns:p14="http://schemas.microsoft.com/office/powerpoint/2010/main" val="2595837758"/>
              </p:ext>
            </p:extLst>
          </p:nvPr>
        </p:nvGraphicFramePr>
        <p:xfrm>
          <a:off x="1785397" y="859495"/>
          <a:ext cx="7855908" cy="545392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2" name="Titre 3"/>
          <p:cNvSpPr txBox="1">
            <a:spLocks/>
          </p:cNvSpPr>
          <p:nvPr/>
        </p:nvSpPr>
        <p:spPr>
          <a:xfrm>
            <a:off x="586478" y="250827"/>
            <a:ext cx="9570884" cy="614684"/>
          </a:xfrm>
          <a:prstGeom prst="rect">
            <a:avLst/>
          </a:prstGeom>
        </p:spPr>
        <p:txBody>
          <a:bodyPr>
            <a:normAutofit/>
          </a:bodyPr>
          <a:lstStyle>
            <a:lvl1pPr algn="l" defTabSz="914400" rtl="0" eaLnBrk="1" latinLnBrk="0" hangingPunct="1">
              <a:lnSpc>
                <a:spcPct val="90000"/>
              </a:lnSpc>
              <a:spcBef>
                <a:spcPct val="0"/>
              </a:spcBef>
              <a:buNone/>
              <a:defRPr sz="3200" kern="1200">
                <a:solidFill>
                  <a:srgbClr val="1E699D"/>
                </a:solidFill>
                <a:latin typeface="Futura Medium" charset="0"/>
                <a:ea typeface="Futura Medium" charset="0"/>
                <a:cs typeface="Futura Medium"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nl-BE" sz="2800" b="0" i="0" u="none" strike="noStrike" kern="1200" cap="none" spc="0" normalizeH="0" baseline="0" noProof="0">
                <a:ln>
                  <a:noFill/>
                </a:ln>
                <a:solidFill>
                  <a:srgbClr val="1E699D"/>
                </a:solidFill>
                <a:effectLst/>
                <a:uLnTx/>
                <a:uFillTx/>
                <a:latin typeface="Futura Medium"/>
                <a:ea typeface="Calibri"/>
                <a:cs typeface="Calibri"/>
              </a:rPr>
              <a:t>1. Essentiële zorg: de hoofdlijnen</a:t>
            </a:r>
            <a:endParaRPr kumimoji="0" lang="nl-BE" sz="2800" b="0" i="0" u="none" strike="noStrike" kern="1200" cap="none" spc="0" normalizeH="0" baseline="0" noProof="0">
              <a:ln>
                <a:noFill/>
              </a:ln>
              <a:solidFill>
                <a:srgbClr val="1E699D"/>
              </a:solidFill>
              <a:effectLst/>
              <a:uLnTx/>
              <a:uFillTx/>
              <a:latin typeface="Futura Medium"/>
            </a:endParaRPr>
          </a:p>
        </p:txBody>
      </p:sp>
      <p:sp>
        <p:nvSpPr>
          <p:cNvPr id="3" name="Espace réservé du numéro de diapositive 2"/>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FCF0D27-783A-4A41-A067-B898C8DC56C7}" type="slidenum">
              <a:rPr kumimoji="0" lang="nl-BE" sz="1200" b="0" i="0" u="none" strike="noStrike" kern="1200" cap="none" spc="0" normalizeH="0" baseline="0" noProof="0" smtClean="0">
                <a:ln>
                  <a:noFill/>
                </a:ln>
                <a:solidFill>
                  <a:srgbClr val="1E699D">
                    <a:lumMod val="50000"/>
                    <a:lumOff val="50000"/>
                  </a:srgb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43</a:t>
            </a:fld>
            <a:endParaRPr kumimoji="0" lang="nl-BE" sz="1200" b="0" i="0" u="none" strike="noStrike" kern="1200" cap="none" spc="0" normalizeH="0" baseline="0" noProof="0">
              <a:ln>
                <a:noFill/>
              </a:ln>
              <a:solidFill>
                <a:srgbClr val="1E699D">
                  <a:lumMod val="50000"/>
                  <a:lumOff val="50000"/>
                </a:srgbClr>
              </a:solidFill>
              <a:effectLst/>
              <a:uLnTx/>
              <a:uFillTx/>
              <a:latin typeface="Calibri"/>
              <a:ea typeface="+mn-ea"/>
              <a:cs typeface="+mn-cs"/>
            </a:endParaRPr>
          </a:p>
        </p:txBody>
      </p:sp>
    </p:spTree>
    <p:extLst>
      <p:ext uri="{BB962C8B-B14F-4D97-AF65-F5344CB8AC3E}">
        <p14:creationId xmlns:p14="http://schemas.microsoft.com/office/powerpoint/2010/main" val="126571105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779EB69-0637-9A6E-5FC0-759222A9307B}"/>
              </a:ext>
            </a:extLst>
          </p:cNvPr>
          <p:cNvSpPr>
            <a:spLocks noGrp="1"/>
          </p:cNvSpPr>
          <p:nvPr>
            <p:ph idx="1"/>
          </p:nvPr>
        </p:nvSpPr>
        <p:spPr>
          <a:xfrm>
            <a:off x="838200" y="1361210"/>
            <a:ext cx="10515600" cy="4815754"/>
          </a:xfrm>
        </p:spPr>
        <p:txBody>
          <a:bodyPr lIns="91440" tIns="45720" rIns="91440" bIns="45720" anchor="t">
            <a:normAutofit/>
          </a:bodyPr>
          <a:lstStyle/>
          <a:p>
            <a:pPr>
              <a:lnSpc>
                <a:spcPct val="100000"/>
              </a:lnSpc>
            </a:pPr>
            <a:r>
              <a:rPr lang="nl-BE" sz="2400" noProof="0">
                <a:solidFill>
                  <a:srgbClr val="1E699D"/>
                </a:solidFill>
                <a:latin typeface="Calibri"/>
                <a:ea typeface="Calibri"/>
                <a:cs typeface="Calibri"/>
              </a:rPr>
              <a:t>Definitie: onderzoekt individuen binnen hun sociale systemen (gezin, werk, maatschappij (bv toegenomen onzekerheid, klimaatverandering,…)).</a:t>
            </a:r>
          </a:p>
          <a:p>
            <a:endParaRPr lang="nl-BE" noProof="0">
              <a:solidFill>
                <a:srgbClr val="1E699D"/>
              </a:solidFill>
              <a:ea typeface="Calibri"/>
              <a:cs typeface="Calibri"/>
            </a:endParaRPr>
          </a:p>
          <a:p>
            <a:r>
              <a:rPr lang="nl-BE" sz="2400" noProof="0">
                <a:solidFill>
                  <a:srgbClr val="1E699D"/>
                </a:solidFill>
                <a:latin typeface="Calibri"/>
                <a:ea typeface="Calibri"/>
                <a:cs typeface="Calibri"/>
              </a:rPr>
              <a:t>Eigenschappen:</a:t>
            </a:r>
          </a:p>
          <a:p>
            <a:pPr marL="896620" lvl="1" indent="-439420">
              <a:buClr>
                <a:schemeClr val="tx1"/>
              </a:buClr>
              <a:buFont typeface="Courier New" panose="020B0604020202020204" pitchFamily="34" charset="0"/>
              <a:buChar char="o"/>
            </a:pPr>
            <a:r>
              <a:rPr lang="nl-BE" sz="1800" noProof="0">
                <a:solidFill>
                  <a:srgbClr val="1E699D"/>
                </a:solidFill>
              </a:rPr>
              <a:t>Globale visie: problemen als deel van een geheel.</a:t>
            </a:r>
          </a:p>
          <a:p>
            <a:pPr marL="896620" lvl="1" indent="-439420">
              <a:buClr>
                <a:schemeClr val="tx1"/>
              </a:buClr>
              <a:buFont typeface="Courier New" panose="020B0604020202020204" pitchFamily="34" charset="0"/>
              <a:buChar char="o"/>
            </a:pPr>
            <a:r>
              <a:rPr lang="nl-BE" sz="1800" noProof="0">
                <a:solidFill>
                  <a:srgbClr val="1E699D"/>
                </a:solidFill>
              </a:rPr>
              <a:t>Circulariteit: wederzijdse beïnvloeding i.p.v. lineaire oorzaak-gevolg.</a:t>
            </a:r>
          </a:p>
          <a:p>
            <a:pPr marL="896620" lvl="1" indent="-439420">
              <a:buClr>
                <a:schemeClr val="tx1"/>
              </a:buClr>
              <a:buFont typeface="Courier New" panose="020B0604020202020204" pitchFamily="34" charset="0"/>
              <a:buChar char="o"/>
            </a:pPr>
            <a:r>
              <a:rPr lang="nl-BE" sz="1800" noProof="0">
                <a:solidFill>
                  <a:srgbClr val="1E699D"/>
                </a:solidFill>
              </a:rPr>
              <a:t>Focus op relaties en interactiepatronen.</a:t>
            </a:r>
          </a:p>
          <a:p>
            <a:pPr marL="896620" lvl="1" indent="-439420">
              <a:buFont typeface="Courier New" panose="020B0604020202020204" pitchFamily="34" charset="0"/>
              <a:buChar char="o"/>
            </a:pPr>
            <a:endParaRPr lang="nl-BE" noProof="0">
              <a:solidFill>
                <a:srgbClr val="1E699D"/>
              </a:solidFill>
              <a:ea typeface="Calibri"/>
              <a:cs typeface="Calibri"/>
            </a:endParaRPr>
          </a:p>
          <a:p>
            <a:r>
              <a:rPr lang="nl-BE" sz="2400" noProof="0">
                <a:solidFill>
                  <a:srgbClr val="1E699D"/>
                </a:solidFill>
                <a:latin typeface="Calibri"/>
                <a:ea typeface="Calibri"/>
                <a:cs typeface="Calibri"/>
              </a:rPr>
              <a:t>Voordelen</a:t>
            </a:r>
            <a:r>
              <a:rPr lang="nl-BE" sz="2400" noProof="0">
                <a:solidFill>
                  <a:srgbClr val="1E699D"/>
                </a:solidFill>
                <a:ea typeface="Calibri"/>
                <a:cs typeface="Calibri"/>
              </a:rPr>
              <a:t>:</a:t>
            </a:r>
          </a:p>
          <a:p>
            <a:pPr marL="896620" lvl="1" indent="-439420">
              <a:buClr>
                <a:schemeClr val="tx1"/>
              </a:buClr>
              <a:buFont typeface="Courier New" panose="020B0604020202020204" pitchFamily="34" charset="0"/>
              <a:buChar char="o"/>
            </a:pPr>
            <a:r>
              <a:rPr lang="nl-BE" sz="1800" noProof="0">
                <a:solidFill>
                  <a:srgbClr val="1E699D"/>
                </a:solidFill>
              </a:rPr>
              <a:t>Beter begrip van conflicten via terugkerende patronen.</a:t>
            </a:r>
          </a:p>
          <a:p>
            <a:pPr marL="896620" lvl="1" indent="-439420">
              <a:buClr>
                <a:schemeClr val="tx1"/>
              </a:buClr>
              <a:buFont typeface="Courier New" panose="020B0604020202020204" pitchFamily="34" charset="0"/>
              <a:buChar char="o"/>
            </a:pPr>
            <a:r>
              <a:rPr lang="nl-BE" sz="1800" noProof="0">
                <a:solidFill>
                  <a:srgbClr val="1E699D"/>
                </a:solidFill>
              </a:rPr>
              <a:t>Stimuleert persoonlijke ontwikkeling en gedeelde verantwoordelijkheid.</a:t>
            </a:r>
          </a:p>
          <a:p>
            <a:pPr marL="896620" lvl="1" indent="-439420">
              <a:buFont typeface="Courier New" panose="020B0604020202020204" pitchFamily="34" charset="0"/>
              <a:buChar char="o"/>
            </a:pPr>
            <a:endParaRPr lang="nl-BE" noProof="0">
              <a:ea typeface="Calibri"/>
              <a:cs typeface="Calibri"/>
            </a:endParaRPr>
          </a:p>
          <a:p>
            <a:pPr marL="457200" lvl="1" indent="0">
              <a:buNone/>
            </a:pPr>
            <a:endParaRPr lang="nl-BE" noProof="0">
              <a:ea typeface="Calibri"/>
              <a:cs typeface="Calibri"/>
            </a:endParaRPr>
          </a:p>
        </p:txBody>
      </p:sp>
      <p:sp>
        <p:nvSpPr>
          <p:cNvPr id="3" name="Title 2">
            <a:extLst>
              <a:ext uri="{FF2B5EF4-FFF2-40B4-BE49-F238E27FC236}">
                <a16:creationId xmlns:a16="http://schemas.microsoft.com/office/drawing/2014/main" id="{9FD8E45C-FA49-8078-B06D-F14FAD97A431}"/>
              </a:ext>
            </a:extLst>
          </p:cNvPr>
          <p:cNvSpPr>
            <a:spLocks noGrp="1"/>
          </p:cNvSpPr>
          <p:nvPr>
            <p:ph type="title"/>
          </p:nvPr>
        </p:nvSpPr>
        <p:spPr>
          <a:xfrm>
            <a:off x="838200" y="365126"/>
            <a:ext cx="10515600" cy="673966"/>
          </a:xfrm>
        </p:spPr>
        <p:txBody>
          <a:bodyPr lIns="91440" tIns="45720" rIns="91440" bIns="45720" anchor="t">
            <a:normAutofit/>
          </a:bodyPr>
          <a:lstStyle/>
          <a:p>
            <a:r>
              <a:rPr lang="nl-BE" sz="2800" noProof="0">
                <a:solidFill>
                  <a:srgbClr val="1E699D"/>
                </a:solidFill>
                <a:latin typeface="Futura Medium"/>
                <a:ea typeface="Calibri"/>
                <a:cs typeface="Calibri"/>
              </a:rPr>
              <a:t>1.1. De systemische benadering in de psychologie</a:t>
            </a:r>
          </a:p>
          <a:p>
            <a:endParaRPr lang="nl-BE" sz="4000" noProof="0"/>
          </a:p>
        </p:txBody>
      </p:sp>
      <p:sp>
        <p:nvSpPr>
          <p:cNvPr id="4" name="Slide Number Placeholder 3">
            <a:extLst>
              <a:ext uri="{FF2B5EF4-FFF2-40B4-BE49-F238E27FC236}">
                <a16:creationId xmlns:a16="http://schemas.microsoft.com/office/drawing/2014/main" id="{D26F8AE9-2029-61C7-8940-C044188162C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FCF0D27-783A-4A41-A067-B898C8DC56C7}" type="slidenum">
              <a:rPr kumimoji="0" lang="nl-BE" sz="1200" b="0" i="0" u="none" strike="noStrike" kern="1200" cap="none" spc="0" normalizeH="0" baseline="0" noProof="0" smtClean="0">
                <a:ln>
                  <a:noFill/>
                </a:ln>
                <a:solidFill>
                  <a:prstClr val="black">
                    <a:tint val="82000"/>
                  </a:prstClr>
                </a:solidFill>
                <a:effectLst/>
                <a:uLnTx/>
                <a:uFillTx/>
                <a:latin typeface="Aptos" panose="020B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44</a:t>
            </a:fld>
            <a:endParaRPr kumimoji="0" lang="nl-BE" sz="1200" b="0" i="0" u="none" strike="noStrike" kern="1200" cap="none" spc="0" normalizeH="0" baseline="0" noProof="0">
              <a:ln>
                <a:noFill/>
              </a:ln>
              <a:solidFill>
                <a:prstClr val="black">
                  <a:tint val="82000"/>
                </a:prstClr>
              </a:solidFill>
              <a:effectLst/>
              <a:uLnTx/>
              <a:uFillTx/>
              <a:latin typeface="Aptos" panose="020B0004020202020204"/>
              <a:ea typeface="+mn-ea"/>
              <a:cs typeface="+mn-cs"/>
            </a:endParaRPr>
          </a:p>
        </p:txBody>
      </p:sp>
    </p:spTree>
    <p:extLst>
      <p:ext uri="{BB962C8B-B14F-4D97-AF65-F5344CB8AC3E}">
        <p14:creationId xmlns:p14="http://schemas.microsoft.com/office/powerpoint/2010/main" val="306577644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dianummer 3" hidden="1">
            <a:extLst>
              <a:ext uri="{FF2B5EF4-FFF2-40B4-BE49-F238E27FC236}">
                <a16:creationId xmlns:a16="http://schemas.microsoft.com/office/drawing/2014/main" id="{6538330C-5383-2512-49A9-76FFC08D4153}"/>
              </a:ext>
            </a:extLst>
          </p:cNvPr>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600"/>
              </a:spcAft>
              <a:buClrTx/>
              <a:buSzTx/>
              <a:buFontTx/>
              <a:buNone/>
              <a:tabLst/>
              <a:defRPr/>
            </a:pPr>
            <a:fld id="{9FCF0D27-783A-4A41-A067-B898C8DC56C7}" type="slidenum">
              <a:rPr kumimoji="0" lang="nl-BE" sz="1200" b="0" i="0" u="none" strike="noStrike" kern="1200" cap="none" spc="0" normalizeH="0" baseline="0" noProof="0" smtClean="0">
                <a:ln>
                  <a:noFill/>
                </a:ln>
                <a:solidFill>
                  <a:srgbClr val="1E699D">
                    <a:lumMod val="50000"/>
                    <a:lumOff val="50000"/>
                  </a:srgb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600"/>
                </a:spcAft>
                <a:buClrTx/>
                <a:buSzTx/>
                <a:buFontTx/>
                <a:buNone/>
                <a:tabLst/>
                <a:defRPr/>
              </a:pPr>
              <a:t>45</a:t>
            </a:fld>
            <a:endParaRPr kumimoji="0" lang="nl-BE" sz="1200" b="0" i="0" u="none" strike="noStrike" kern="1200" cap="none" spc="0" normalizeH="0" baseline="0" noProof="0">
              <a:ln>
                <a:noFill/>
              </a:ln>
              <a:solidFill>
                <a:srgbClr val="1E699D">
                  <a:lumMod val="50000"/>
                  <a:lumOff val="50000"/>
                </a:srgbClr>
              </a:solidFill>
              <a:effectLst/>
              <a:uLnTx/>
              <a:uFillTx/>
              <a:latin typeface="Calibri"/>
              <a:ea typeface="+mn-ea"/>
              <a:cs typeface="+mn-cs"/>
            </a:endParaRPr>
          </a:p>
        </p:txBody>
      </p:sp>
      <p:pic>
        <p:nvPicPr>
          <p:cNvPr id="1028" name="Picture 4">
            <a:extLst>
              <a:ext uri="{FF2B5EF4-FFF2-40B4-BE49-F238E27FC236}">
                <a16:creationId xmlns:a16="http://schemas.microsoft.com/office/drawing/2014/main" id="{F6A40580-E7D9-B62A-BA94-BA1E8E615130}"/>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11043" b="7053"/>
          <a:stretch/>
        </p:blipFill>
        <p:spPr bwMode="auto">
          <a:xfrm>
            <a:off x="2312545" y="795025"/>
            <a:ext cx="7813535" cy="5910575"/>
          </a:xfrm>
          <a:prstGeom prst="rect">
            <a:avLst/>
          </a:prstGeom>
          <a:noFill/>
          <a:extLst>
            <a:ext uri="{909E8E84-426E-40DD-AFC4-6F175D3DCCD1}">
              <a14:hiddenFill xmlns:a14="http://schemas.microsoft.com/office/drawing/2010/main">
                <a:solidFill>
                  <a:srgbClr val="FFFFFF"/>
                </a:solidFill>
              </a14:hiddenFill>
            </a:ext>
          </a:extLst>
        </p:spPr>
      </p:pic>
      <p:sp>
        <p:nvSpPr>
          <p:cNvPr id="2" name="Title 2">
            <a:extLst>
              <a:ext uri="{FF2B5EF4-FFF2-40B4-BE49-F238E27FC236}">
                <a16:creationId xmlns:a16="http://schemas.microsoft.com/office/drawing/2014/main" id="{49A96FD9-895D-EB49-81A9-68DA2E2B2EFE}"/>
              </a:ext>
            </a:extLst>
          </p:cNvPr>
          <p:cNvSpPr>
            <a:spLocks noGrp="1"/>
          </p:cNvSpPr>
          <p:nvPr>
            <p:ph type="title"/>
          </p:nvPr>
        </p:nvSpPr>
        <p:spPr>
          <a:xfrm>
            <a:off x="565855" y="121059"/>
            <a:ext cx="11060290" cy="673966"/>
          </a:xfrm>
        </p:spPr>
        <p:txBody>
          <a:bodyPr lIns="91440" tIns="45720" rIns="91440" bIns="45720" anchor="t">
            <a:noAutofit/>
          </a:bodyPr>
          <a:lstStyle/>
          <a:p>
            <a:r>
              <a:rPr lang="nl-BE" sz="2800" noProof="0">
                <a:solidFill>
                  <a:srgbClr val="1E699D"/>
                </a:solidFill>
                <a:latin typeface="Futura Medium"/>
                <a:ea typeface="Calibri"/>
                <a:cs typeface="Calibri"/>
              </a:rPr>
              <a:t>1.2. Multidisciplinariteit: Voordelen van samenwerking tussen zorgverleners</a:t>
            </a:r>
          </a:p>
          <a:p>
            <a:endParaRPr lang="nl-BE" sz="2800" noProof="0"/>
          </a:p>
        </p:txBody>
      </p:sp>
    </p:spTree>
    <p:extLst>
      <p:ext uri="{BB962C8B-B14F-4D97-AF65-F5344CB8AC3E}">
        <p14:creationId xmlns:p14="http://schemas.microsoft.com/office/powerpoint/2010/main" val="252986212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9E8FCBA-AE96-2CE4-1806-C10C0B21E596}"/>
              </a:ext>
            </a:extLst>
          </p:cNvPr>
          <p:cNvSpPr>
            <a:spLocks noGrp="1"/>
          </p:cNvSpPr>
          <p:nvPr>
            <p:ph type="title"/>
          </p:nvPr>
        </p:nvSpPr>
        <p:spPr>
          <a:xfrm>
            <a:off x="591127" y="365125"/>
            <a:ext cx="10960793" cy="833755"/>
          </a:xfrm>
        </p:spPr>
        <p:txBody>
          <a:bodyPr>
            <a:noAutofit/>
          </a:bodyPr>
          <a:lstStyle/>
          <a:p>
            <a:r>
              <a:rPr lang="nl-BE" sz="2800" noProof="0">
                <a:solidFill>
                  <a:srgbClr val="1E699D"/>
                </a:solidFill>
                <a:latin typeface="Futura Medium"/>
              </a:rPr>
              <a:t>1.3. Het kader voor samenwerking tussen huisartsen en psychologen </a:t>
            </a:r>
          </a:p>
        </p:txBody>
      </p:sp>
      <p:sp>
        <p:nvSpPr>
          <p:cNvPr id="11" name="ZoneTexte 10"/>
          <p:cNvSpPr txBox="1"/>
          <p:nvPr/>
        </p:nvSpPr>
        <p:spPr>
          <a:xfrm>
            <a:off x="711200" y="1477328"/>
            <a:ext cx="8717280" cy="1200329"/>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
                <a:srgbClr val="92D050"/>
              </a:buClr>
              <a:buSzTx/>
              <a:buFont typeface="Wingdings" panose="05000000000000000000" pitchFamily="2" charset="2"/>
              <a:buChar char="ü"/>
              <a:tabLst/>
              <a:defRPr/>
            </a:pPr>
            <a:r>
              <a:rPr kumimoji="0" lang="nl-BE" sz="1800" b="0" i="0" u="none" strike="noStrike" kern="1200" cap="none" spc="0" normalizeH="0" baseline="0" noProof="0">
                <a:ln>
                  <a:noFill/>
                </a:ln>
                <a:solidFill>
                  <a:srgbClr val="1E699D"/>
                </a:solidFill>
                <a:effectLst/>
                <a:uLnTx/>
                <a:uFillTx/>
                <a:latin typeface="Aptos" panose="020B0004020202020204"/>
                <a:ea typeface="Calibri"/>
                <a:cs typeface="Calibri"/>
              </a:rPr>
              <a:t>Het bestaan van een behoefte: bij de persoon, de psycholoog en/of de huisarts. De persoon staat hierin centraal.</a:t>
            </a:r>
          </a:p>
          <a:p>
            <a:pPr marL="285750" marR="0" lvl="0" indent="-285750" algn="l" defTabSz="914400" rtl="0" eaLnBrk="1" fontAlgn="auto" latinLnBrk="0" hangingPunct="1">
              <a:lnSpc>
                <a:spcPct val="100000"/>
              </a:lnSpc>
              <a:spcBef>
                <a:spcPts val="0"/>
              </a:spcBef>
              <a:spcAft>
                <a:spcPts val="0"/>
              </a:spcAft>
              <a:buClr>
                <a:srgbClr val="92D050"/>
              </a:buClr>
              <a:buSzTx/>
              <a:buFont typeface="Wingdings" panose="05000000000000000000" pitchFamily="2" charset="2"/>
              <a:buChar char="ü"/>
              <a:tabLst/>
              <a:defRPr/>
            </a:pPr>
            <a:r>
              <a:rPr kumimoji="0" lang="nl-BE" sz="1800" b="0" i="0" u="none" strike="noStrike" kern="1200" cap="none" spc="0" normalizeH="0" baseline="0" noProof="0">
                <a:ln>
                  <a:noFill/>
                </a:ln>
                <a:solidFill>
                  <a:srgbClr val="1E699D"/>
                </a:solidFill>
                <a:effectLst/>
                <a:uLnTx/>
                <a:uFillTx/>
                <a:latin typeface="Aptos" panose="020B0004020202020204"/>
                <a:ea typeface="Calibri"/>
                <a:cs typeface="Calibri"/>
              </a:rPr>
              <a:t>Het gedeeld beroepsgeheim maakt het mogelijk om informatie veilig uit te wisselen door aan de volgende voorwaarden te voldoen:</a:t>
            </a:r>
          </a:p>
        </p:txBody>
      </p:sp>
      <p:sp>
        <p:nvSpPr>
          <p:cNvPr id="4" name="Espace réservé du numéro de diapositive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7C6CCC6-2BE5-4E42-96A4-D1E8E81A3D8E}" type="slidenum">
              <a:rPr kumimoji="0" lang="nl-BE" sz="1200" b="0" i="0" u="none" strike="noStrike" kern="1200" cap="none" spc="0" normalizeH="0" baseline="0" noProof="0" smtClean="0">
                <a:ln>
                  <a:noFill/>
                </a:ln>
                <a:solidFill>
                  <a:prstClr val="black">
                    <a:tint val="82000"/>
                  </a:prstClr>
                </a:solidFill>
                <a:effectLst/>
                <a:uLnTx/>
                <a:uFillTx/>
                <a:latin typeface="Aptos" panose="020B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46</a:t>
            </a:fld>
            <a:endParaRPr kumimoji="0" lang="nl-BE" sz="1200" b="0" i="0" u="none" strike="noStrike" kern="1200" cap="none" spc="0" normalizeH="0" baseline="0" noProof="0">
              <a:ln>
                <a:noFill/>
              </a:ln>
              <a:solidFill>
                <a:prstClr val="black">
                  <a:tint val="82000"/>
                </a:prstClr>
              </a:solidFill>
              <a:effectLst/>
              <a:uLnTx/>
              <a:uFillTx/>
              <a:latin typeface="Aptos" panose="020B0004020202020204"/>
              <a:ea typeface="+mn-ea"/>
              <a:cs typeface="+mn-cs"/>
            </a:endParaRPr>
          </a:p>
        </p:txBody>
      </p:sp>
      <p:sp>
        <p:nvSpPr>
          <p:cNvPr id="3" name="Tekstvak 2">
            <a:extLst>
              <a:ext uri="{FF2B5EF4-FFF2-40B4-BE49-F238E27FC236}">
                <a16:creationId xmlns:a16="http://schemas.microsoft.com/office/drawing/2014/main" id="{2D2AF1BE-A8A0-26F0-36F0-E91CBE57B5F8}"/>
              </a:ext>
            </a:extLst>
          </p:cNvPr>
          <p:cNvSpPr txBox="1"/>
          <p:nvPr/>
        </p:nvSpPr>
        <p:spPr>
          <a:xfrm>
            <a:off x="9047605" y="5123140"/>
            <a:ext cx="2929431" cy="954107"/>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nl-BE" sz="1400" b="0" i="0" u="none" strike="noStrike" kern="1200" cap="none" spc="0" normalizeH="0" baseline="0" noProof="0">
                <a:ln>
                  <a:noFill/>
                </a:ln>
                <a:solidFill>
                  <a:srgbClr val="1E699D"/>
                </a:solidFill>
                <a:effectLst/>
                <a:uLnTx/>
                <a:uFillTx/>
                <a:latin typeface="Aptos" panose="020B0004020202020204"/>
                <a:ea typeface="+mn-ea"/>
                <a:cs typeface="+mn-cs"/>
                <a:sym typeface="Wingdings" panose="05000000000000000000" pitchFamily="2" charset="2"/>
              </a:rPr>
              <a:t> Co-consultatie</a:t>
            </a:r>
            <a:r>
              <a:rPr kumimoji="0" lang="nl-BE" sz="1400" b="0" i="0" u="none" strike="noStrike" kern="1200" cap="none" spc="0" normalizeH="0" baseline="0" noProof="0">
                <a:ln>
                  <a:noFill/>
                </a:ln>
                <a:solidFill>
                  <a:srgbClr val="1E699D"/>
                </a:solidFill>
                <a:effectLst/>
                <a:uLnTx/>
                <a:uFillTx/>
                <a:latin typeface="Aptos" panose="020B0004020202020204"/>
                <a:ea typeface="+mn-ea"/>
                <a:cs typeface="+mn-cs"/>
              </a:rPr>
              <a:t>: </a:t>
            </a:r>
            <a:r>
              <a:rPr kumimoji="0" lang="nl-BE" sz="1400" b="0" i="0" u="none" strike="noStrike" kern="1200" cap="none" spc="0" normalizeH="0" baseline="0" noProof="0">
                <a:ln>
                  <a:noFill/>
                </a:ln>
                <a:solidFill>
                  <a:prstClr val="black"/>
                </a:solidFill>
                <a:effectLst/>
                <a:uLnTx/>
                <a:uFillTx/>
                <a:latin typeface="Aptos" panose="020B0004020202020204"/>
                <a:ea typeface="+mn-ea"/>
                <a:cs typeface="+mn-cs"/>
                <a:hlinkClick r:id="rId3"/>
              </a:rPr>
              <a:t>Ondersteuning voor huisartsen om betere zorg te bieden aan personen met psychologische problemen | RIZIV</a:t>
            </a:r>
            <a:endParaRPr kumimoji="0" lang="nl-BE" sz="14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5" name="Rechthoek 4">
            <a:extLst>
              <a:ext uri="{FF2B5EF4-FFF2-40B4-BE49-F238E27FC236}">
                <a16:creationId xmlns:a16="http://schemas.microsoft.com/office/drawing/2014/main" id="{A8FF214B-83B5-D338-BE27-57CEEF1E0B09}"/>
              </a:ext>
            </a:extLst>
          </p:cNvPr>
          <p:cNvSpPr>
            <a:spLocks noGrp="1" noRot="1" noMove="1" noResize="1" noEditPoints="1" noAdjustHandles="1" noChangeArrowheads="1" noChangeShapeType="1"/>
          </p:cNvSpPr>
          <p:nvPr/>
        </p:nvSpPr>
        <p:spPr>
          <a:xfrm>
            <a:off x="214964" y="5879297"/>
            <a:ext cx="2192482" cy="954106"/>
          </a:xfrm>
          <a:prstGeom prst="rect">
            <a:avLst/>
          </a:prstGeom>
          <a:solidFill>
            <a:schemeClr val="bg1"/>
          </a:solidFill>
          <a:ln>
            <a:solidFill>
              <a:schemeClr val="bg1"/>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BE" sz="1800" b="0" i="0" u="none" strike="noStrike" kern="1200" cap="none" spc="0" normalizeH="0" baseline="0" noProof="0">
              <a:ln>
                <a:noFill/>
              </a:ln>
              <a:solidFill>
                <a:prstClr val="white"/>
              </a:solidFill>
              <a:effectLst/>
              <a:uLnTx/>
              <a:uFillTx/>
              <a:latin typeface="Aptos" panose="020B0004020202020204"/>
              <a:ea typeface="+mn-ea"/>
              <a:cs typeface="+mn-cs"/>
            </a:endParaRPr>
          </a:p>
        </p:txBody>
      </p:sp>
      <p:graphicFrame>
        <p:nvGraphicFramePr>
          <p:cNvPr id="8" name="Espace réservé du contenu 2">
            <a:extLst>
              <a:ext uri="{FF2B5EF4-FFF2-40B4-BE49-F238E27FC236}">
                <a16:creationId xmlns:a16="http://schemas.microsoft.com/office/drawing/2014/main" id="{ED561F3D-399F-5FFD-D8C0-862DE43E3636}"/>
              </a:ext>
            </a:extLst>
          </p:cNvPr>
          <p:cNvGraphicFramePr>
            <a:graphicFrameLocks/>
          </p:cNvGraphicFramePr>
          <p:nvPr>
            <p:extLst>
              <p:ext uri="{D42A27DB-BD31-4B8C-83A1-F6EECF244321}">
                <p14:modId xmlns:p14="http://schemas.microsoft.com/office/powerpoint/2010/main" val="882235286"/>
              </p:ext>
            </p:extLst>
          </p:nvPr>
        </p:nvGraphicFramePr>
        <p:xfrm>
          <a:off x="1123072" y="2646294"/>
          <a:ext cx="7645008" cy="343095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378773128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758686" y="152192"/>
            <a:ext cx="11158993" cy="1325563"/>
          </a:xfrm>
        </p:spPr>
        <p:txBody>
          <a:bodyPr>
            <a:normAutofit/>
          </a:bodyPr>
          <a:lstStyle/>
          <a:p>
            <a:r>
              <a:rPr lang="nl-BE" sz="2800" noProof="0">
                <a:solidFill>
                  <a:srgbClr val="1E699D"/>
                </a:solidFill>
                <a:latin typeface="Futura Medium"/>
              </a:rPr>
              <a:t>2. Wat kan er gedaan worden tijdens primaire / secundaire / tertiaire preventie? </a:t>
            </a:r>
          </a:p>
        </p:txBody>
      </p:sp>
      <p:sp>
        <p:nvSpPr>
          <p:cNvPr id="5" name="Espace réservé du numéro de diapositive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7C6CCC6-2BE5-4E42-96A4-D1E8E81A3D8E}" type="slidenum">
              <a:rPr kumimoji="0" lang="nl-BE" sz="1200" b="0" i="0" u="none" strike="noStrike" kern="1200" cap="none" spc="0" normalizeH="0" baseline="0" noProof="0" smtClean="0">
                <a:ln>
                  <a:noFill/>
                </a:ln>
                <a:solidFill>
                  <a:prstClr val="black">
                    <a:tint val="82000"/>
                  </a:prstClr>
                </a:solidFill>
                <a:effectLst/>
                <a:uLnTx/>
                <a:uFillTx/>
                <a:latin typeface="Aptos" panose="020B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47</a:t>
            </a:fld>
            <a:endParaRPr kumimoji="0" lang="nl-BE" sz="1200" b="0" i="0" u="none" strike="noStrike" kern="1200" cap="none" spc="0" normalizeH="0" baseline="0" noProof="0">
              <a:ln>
                <a:noFill/>
              </a:ln>
              <a:solidFill>
                <a:prstClr val="black">
                  <a:tint val="82000"/>
                </a:prstClr>
              </a:solidFill>
              <a:effectLst/>
              <a:uLnTx/>
              <a:uFillTx/>
              <a:latin typeface="Aptos" panose="020B0004020202020204"/>
              <a:ea typeface="+mn-ea"/>
              <a:cs typeface="+mn-cs"/>
            </a:endParaRPr>
          </a:p>
        </p:txBody>
      </p:sp>
      <p:sp>
        <p:nvSpPr>
          <p:cNvPr id="3" name="Rectangle 1">
            <a:extLst>
              <a:ext uri="{FF2B5EF4-FFF2-40B4-BE49-F238E27FC236}">
                <a16:creationId xmlns:a16="http://schemas.microsoft.com/office/drawing/2014/main" id="{425FF15F-6E1E-4965-A319-B62FF686916B}"/>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BE"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6" name="Rechthoek 5">
            <a:extLst>
              <a:ext uri="{FF2B5EF4-FFF2-40B4-BE49-F238E27FC236}">
                <a16:creationId xmlns:a16="http://schemas.microsoft.com/office/drawing/2014/main" id="{ACECF495-F9D5-C8E3-F8A4-C4288B76472E}"/>
              </a:ext>
            </a:extLst>
          </p:cNvPr>
          <p:cNvSpPr>
            <a:spLocks noGrp="1" noRot="1" noMove="1" noResize="1" noEditPoints="1" noAdjustHandles="1" noChangeArrowheads="1" noChangeShapeType="1"/>
          </p:cNvSpPr>
          <p:nvPr/>
        </p:nvSpPr>
        <p:spPr>
          <a:xfrm>
            <a:off x="301337" y="5870250"/>
            <a:ext cx="2192482" cy="972199"/>
          </a:xfrm>
          <a:prstGeom prst="rect">
            <a:avLst/>
          </a:prstGeom>
          <a:solidFill>
            <a:schemeClr val="bg1"/>
          </a:solidFill>
          <a:ln>
            <a:solidFill>
              <a:schemeClr val="bg1"/>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BE" sz="1800" b="0" i="0" u="none" strike="noStrike" kern="1200" cap="none" spc="0" normalizeH="0" baseline="0" noProof="0">
              <a:ln>
                <a:noFill/>
              </a:ln>
              <a:solidFill>
                <a:prstClr val="white"/>
              </a:solidFill>
              <a:effectLst/>
              <a:uLnTx/>
              <a:uFillTx/>
              <a:latin typeface="Aptos" panose="020B0004020202020204"/>
              <a:ea typeface="+mn-ea"/>
              <a:cs typeface="+mn-cs"/>
            </a:endParaRPr>
          </a:p>
        </p:txBody>
      </p:sp>
      <p:graphicFrame>
        <p:nvGraphicFramePr>
          <p:cNvPr id="4" name="Espace réservé du contenu 3"/>
          <p:cNvGraphicFramePr>
            <a:graphicFrameLocks noGrp="1"/>
          </p:cNvGraphicFramePr>
          <p:nvPr>
            <p:ph idx="1"/>
            <p:extLst>
              <p:ext uri="{D42A27DB-BD31-4B8C-83A1-F6EECF244321}">
                <p14:modId xmlns:p14="http://schemas.microsoft.com/office/powerpoint/2010/main" val="4205882408"/>
              </p:ext>
            </p:extLst>
          </p:nvPr>
        </p:nvGraphicFramePr>
        <p:xfrm>
          <a:off x="838200" y="164014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19636028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A88A0E-BF9A-B973-F75B-A319C9AA8DCE}"/>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59F47DA6-590D-8BCA-D4B3-580B87CCDDB6}"/>
              </a:ext>
            </a:extLst>
          </p:cNvPr>
          <p:cNvSpPr>
            <a:spLocks noGrp="1"/>
          </p:cNvSpPr>
          <p:nvPr>
            <p:ph type="title"/>
          </p:nvPr>
        </p:nvSpPr>
        <p:spPr>
          <a:xfrm>
            <a:off x="311724" y="130824"/>
            <a:ext cx="11568551" cy="1117600"/>
          </a:xfrm>
        </p:spPr>
        <p:txBody>
          <a:bodyPr lIns="91440" tIns="45720" rIns="91440" bIns="45720" anchor="ctr">
            <a:normAutofit/>
          </a:bodyPr>
          <a:lstStyle/>
          <a:p>
            <a:pPr>
              <a:lnSpc>
                <a:spcPct val="100000"/>
              </a:lnSpc>
              <a:spcBef>
                <a:spcPts val="0"/>
              </a:spcBef>
              <a:spcAft>
                <a:spcPts val="600"/>
              </a:spcAft>
            </a:pPr>
            <a:r>
              <a:rPr lang="nl-BE" sz="2800" noProof="0">
                <a:latin typeface="Futura Medium"/>
                <a:ea typeface="Calibri"/>
                <a:cs typeface="Calibri"/>
              </a:rPr>
              <a:t>2.1. Secundaire preventie</a:t>
            </a:r>
            <a:endParaRPr lang="nl-BE" sz="2800" noProof="0">
              <a:latin typeface="Futura Medium"/>
            </a:endParaRPr>
          </a:p>
        </p:txBody>
      </p:sp>
      <p:sp>
        <p:nvSpPr>
          <p:cNvPr id="5" name="Espace réservé du contenu 1">
            <a:extLst>
              <a:ext uri="{FF2B5EF4-FFF2-40B4-BE49-F238E27FC236}">
                <a16:creationId xmlns:a16="http://schemas.microsoft.com/office/drawing/2014/main" id="{A56FC6C6-4D9C-46E8-D471-93774A2D7801}"/>
              </a:ext>
            </a:extLst>
          </p:cNvPr>
          <p:cNvSpPr>
            <a:spLocks noGrp="1"/>
          </p:cNvSpPr>
          <p:nvPr>
            <p:ph idx="1"/>
          </p:nvPr>
        </p:nvSpPr>
        <p:spPr>
          <a:xfrm>
            <a:off x="623449" y="1472497"/>
            <a:ext cx="7276809" cy="4119172"/>
          </a:xfrm>
        </p:spPr>
        <p:txBody>
          <a:bodyPr lIns="91440" tIns="45720" rIns="91440" bIns="45720" anchor="t">
            <a:normAutofit/>
          </a:bodyPr>
          <a:lstStyle/>
          <a:p>
            <a:pPr marL="0" indent="0">
              <a:buNone/>
            </a:pPr>
            <a:r>
              <a:rPr lang="nl-BE" sz="2000" b="1" noProof="0">
                <a:solidFill>
                  <a:schemeClr val="tx1"/>
                </a:solidFill>
                <a:ea typeface="Calibri"/>
                <a:cs typeface="Calibri"/>
              </a:rPr>
              <a:t>Wat is secundaire preventie? </a:t>
            </a:r>
          </a:p>
          <a:p>
            <a:endParaRPr lang="nl-BE" sz="2000" noProof="0">
              <a:ea typeface="Calibri"/>
              <a:cs typeface="Calibri"/>
            </a:endParaRPr>
          </a:p>
        </p:txBody>
      </p:sp>
      <p:sp>
        <p:nvSpPr>
          <p:cNvPr id="3" name="Espace réservé du numéro de diapositive 2"/>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FCF0D27-783A-4A41-A067-B898C8DC56C7}" type="slidenum">
              <a:rPr kumimoji="0" lang="nl-BE" sz="1200" b="0" i="0" u="none" strike="noStrike" kern="1200" cap="none" spc="0" normalizeH="0" baseline="0" noProof="0" smtClean="0">
                <a:ln>
                  <a:noFill/>
                </a:ln>
                <a:solidFill>
                  <a:srgbClr val="1E699D">
                    <a:lumMod val="50000"/>
                    <a:lumOff val="50000"/>
                  </a:srgb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48</a:t>
            </a:fld>
            <a:endParaRPr kumimoji="0" lang="nl-BE" sz="1200" b="0" i="0" u="none" strike="noStrike" kern="1200" cap="none" spc="0" normalizeH="0" baseline="0" noProof="0">
              <a:ln>
                <a:noFill/>
              </a:ln>
              <a:solidFill>
                <a:srgbClr val="1E699D">
                  <a:lumMod val="50000"/>
                  <a:lumOff val="50000"/>
                </a:srgbClr>
              </a:solidFill>
              <a:effectLst/>
              <a:uLnTx/>
              <a:uFillTx/>
              <a:latin typeface="Calibri"/>
              <a:ea typeface="+mn-ea"/>
              <a:cs typeface="+mn-cs"/>
            </a:endParaRPr>
          </a:p>
        </p:txBody>
      </p:sp>
      <p:pic>
        <p:nvPicPr>
          <p:cNvPr id="6" name="Afbeelding 5">
            <a:extLst>
              <a:ext uri="{FF2B5EF4-FFF2-40B4-BE49-F238E27FC236}">
                <a16:creationId xmlns:a16="http://schemas.microsoft.com/office/drawing/2014/main" id="{19E1FF26-042D-64B4-4A26-E9ED13569374}"/>
              </a:ext>
            </a:extLst>
          </p:cNvPr>
          <p:cNvPicPr>
            <a:picLocks noChangeAspect="1"/>
          </p:cNvPicPr>
          <p:nvPr/>
        </p:nvPicPr>
        <p:blipFill>
          <a:blip r:embed="rId3"/>
          <a:stretch>
            <a:fillRect/>
          </a:stretch>
        </p:blipFill>
        <p:spPr>
          <a:xfrm>
            <a:off x="9290817" y="2816714"/>
            <a:ext cx="2674148" cy="2003810"/>
          </a:xfrm>
          <a:prstGeom prst="rect">
            <a:avLst/>
          </a:prstGeom>
        </p:spPr>
      </p:pic>
      <p:sp>
        <p:nvSpPr>
          <p:cNvPr id="4" name="Rechthoek 3">
            <a:extLst>
              <a:ext uri="{FF2B5EF4-FFF2-40B4-BE49-F238E27FC236}">
                <a16:creationId xmlns:a16="http://schemas.microsoft.com/office/drawing/2014/main" id="{BF929ABA-E155-7F1C-627F-8A67A3100B6D}"/>
              </a:ext>
            </a:extLst>
          </p:cNvPr>
          <p:cNvSpPr>
            <a:spLocks noGrp="1" noRot="1" noMove="1" noResize="1" noEditPoints="1" noAdjustHandles="1" noChangeArrowheads="1" noChangeShapeType="1"/>
          </p:cNvSpPr>
          <p:nvPr/>
        </p:nvSpPr>
        <p:spPr>
          <a:xfrm>
            <a:off x="83127" y="5942602"/>
            <a:ext cx="2192482" cy="858693"/>
          </a:xfrm>
          <a:prstGeom prst="rect">
            <a:avLst/>
          </a:prstGeom>
          <a:solidFill>
            <a:schemeClr val="bg1"/>
          </a:solidFill>
          <a:ln>
            <a:solidFill>
              <a:schemeClr val="bg1"/>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BE" sz="1800" b="0" i="0" u="none" strike="noStrike" kern="1200" cap="none" spc="0" normalizeH="0" baseline="0" noProof="0">
              <a:ln>
                <a:noFill/>
              </a:ln>
              <a:solidFill>
                <a:srgbClr val="FFFFFF"/>
              </a:solidFill>
              <a:effectLst/>
              <a:uLnTx/>
              <a:uFillTx/>
              <a:latin typeface="Calibri"/>
              <a:ea typeface="+mn-ea"/>
              <a:cs typeface="+mn-cs"/>
            </a:endParaRPr>
          </a:p>
        </p:txBody>
      </p:sp>
      <p:graphicFrame>
        <p:nvGraphicFramePr>
          <p:cNvPr id="8" name="Espace réservé du contenu 1">
            <a:extLst>
              <a:ext uri="{FF2B5EF4-FFF2-40B4-BE49-F238E27FC236}">
                <a16:creationId xmlns:a16="http://schemas.microsoft.com/office/drawing/2014/main" id="{37210DCB-A22F-A658-9D19-B16DBFE99B1F}"/>
              </a:ext>
            </a:extLst>
          </p:cNvPr>
          <p:cNvGraphicFramePr>
            <a:graphicFrameLocks/>
          </p:cNvGraphicFramePr>
          <p:nvPr>
            <p:extLst>
              <p:ext uri="{D42A27DB-BD31-4B8C-83A1-F6EECF244321}">
                <p14:modId xmlns:p14="http://schemas.microsoft.com/office/powerpoint/2010/main" val="3027287308"/>
              </p:ext>
            </p:extLst>
          </p:nvPr>
        </p:nvGraphicFramePr>
        <p:xfrm>
          <a:off x="497677" y="2141951"/>
          <a:ext cx="8598698" cy="3800651"/>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70760059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38200" y="276542"/>
            <a:ext cx="10515600" cy="1325563"/>
          </a:xfrm>
        </p:spPr>
        <p:txBody>
          <a:bodyPr>
            <a:normAutofit/>
          </a:bodyPr>
          <a:lstStyle/>
          <a:p>
            <a:r>
              <a:rPr lang="nl-BE" sz="2800" noProof="0">
                <a:solidFill>
                  <a:srgbClr val="1E699D"/>
                </a:solidFill>
                <a:latin typeface="Futura Medium"/>
                <a:ea typeface="Calibri"/>
                <a:cs typeface="Calibri"/>
              </a:rPr>
              <a:t>2.2. Tertiaire preventie</a:t>
            </a:r>
          </a:p>
        </p:txBody>
      </p:sp>
      <p:graphicFrame>
        <p:nvGraphicFramePr>
          <p:cNvPr id="4" name="Espace réservé du contenu 1">
            <a:extLst>
              <a:ext uri="{FF2B5EF4-FFF2-40B4-BE49-F238E27FC236}">
                <a16:creationId xmlns:a16="http://schemas.microsoft.com/office/drawing/2014/main" id="{44BEC482-9408-8BD0-17FE-CFC7F7413B3D}"/>
              </a:ext>
            </a:extLst>
          </p:cNvPr>
          <p:cNvGraphicFramePr>
            <a:graphicFrameLocks noGrp="1"/>
          </p:cNvGraphicFramePr>
          <p:nvPr>
            <p:ph idx="1"/>
            <p:extLst>
              <p:ext uri="{D42A27DB-BD31-4B8C-83A1-F6EECF244321}">
                <p14:modId xmlns:p14="http://schemas.microsoft.com/office/powerpoint/2010/main" val="1856082281"/>
              </p:ext>
            </p:extLst>
          </p:nvPr>
        </p:nvGraphicFramePr>
        <p:xfrm>
          <a:off x="838200" y="160210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ZoneTexte 4"/>
          <p:cNvSpPr txBox="1"/>
          <p:nvPr/>
        </p:nvSpPr>
        <p:spPr>
          <a:xfrm>
            <a:off x="1069340" y="4307840"/>
            <a:ext cx="10126980" cy="1477328"/>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nl-BE" sz="1800" b="0" i="0" u="none" strike="noStrike" kern="1200" cap="none" spc="0" normalizeH="0" baseline="0" noProof="0">
                <a:ln>
                  <a:noFill/>
                </a:ln>
                <a:solidFill>
                  <a:srgbClr val="1E699D"/>
                </a:solidFill>
                <a:effectLst/>
                <a:uLnTx/>
                <a:uFillTx/>
                <a:latin typeface="Aptos" panose="020B0004020202020204"/>
                <a:ea typeface="+mn-ea"/>
                <a:cs typeface="+mn-cs"/>
              </a:rPr>
              <a:t>Personen ondersteunen in hun contacten met degenen die betrokken zijn bij het proces van terugkeer naar het werk: arbeidsarts, preventieadviseur psychosociale aspecten, adviserend arts (ziekenfonds), Terug Naar Werk-coördinator (TNW-C), enz.</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nl-BE" sz="1800" b="0" i="0" u="none" strike="noStrike" kern="1200" cap="none" spc="0" normalizeH="0" baseline="0" noProof="0">
              <a:ln>
                <a:noFill/>
              </a:ln>
              <a:solidFill>
                <a:srgbClr val="1E699D"/>
              </a:solidFill>
              <a:effectLst/>
              <a:uLnTx/>
              <a:uFillTx/>
              <a:latin typeface="Aptos" panose="020B000402020202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nl-BE" sz="1800" b="0" i="0" u="none" strike="noStrike" kern="1200" cap="none" spc="0" normalizeH="0" baseline="0" noProof="0">
                <a:ln>
                  <a:noFill/>
                </a:ln>
                <a:solidFill>
                  <a:srgbClr val="1E699D"/>
                </a:solidFill>
                <a:effectLst/>
                <a:uLnTx/>
                <a:uFillTx/>
                <a:latin typeface="Aptos" panose="020B0004020202020204"/>
                <a:ea typeface="+mn-ea"/>
                <a:cs typeface="+mn-cs"/>
              </a:rPr>
              <a:t>Zie het gedeelte "Terug aan het werk" van deze informatiemodule.</a:t>
            </a:r>
          </a:p>
        </p:txBody>
      </p:sp>
      <p:sp>
        <p:nvSpPr>
          <p:cNvPr id="6" name="Espace réservé du numéro de diapositive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7C6CCC6-2BE5-4E42-96A4-D1E8E81A3D8E}" type="slidenum">
              <a:rPr kumimoji="0" lang="nl-BE" sz="1200" b="0" i="0" u="none" strike="noStrike" kern="1200" cap="none" spc="0" normalizeH="0" baseline="0" noProof="0" smtClean="0">
                <a:ln>
                  <a:noFill/>
                </a:ln>
                <a:solidFill>
                  <a:prstClr val="black">
                    <a:tint val="82000"/>
                  </a:prstClr>
                </a:solidFill>
                <a:effectLst/>
                <a:uLnTx/>
                <a:uFillTx/>
                <a:latin typeface="Aptos" panose="020B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49</a:t>
            </a:fld>
            <a:endParaRPr kumimoji="0" lang="nl-BE" sz="1200" b="0" i="0" u="none" strike="noStrike" kern="1200" cap="none" spc="0" normalizeH="0" baseline="0" noProof="0">
              <a:ln>
                <a:noFill/>
              </a:ln>
              <a:solidFill>
                <a:prstClr val="black">
                  <a:tint val="82000"/>
                </a:prstClr>
              </a:solidFill>
              <a:effectLst/>
              <a:uLnTx/>
              <a:uFillTx/>
              <a:latin typeface="Aptos" panose="020B0004020202020204"/>
              <a:ea typeface="+mn-ea"/>
              <a:cs typeface="+mn-cs"/>
            </a:endParaRPr>
          </a:p>
        </p:txBody>
      </p:sp>
      <p:sp>
        <p:nvSpPr>
          <p:cNvPr id="3" name="Rechthoek 2">
            <a:extLst>
              <a:ext uri="{FF2B5EF4-FFF2-40B4-BE49-F238E27FC236}">
                <a16:creationId xmlns:a16="http://schemas.microsoft.com/office/drawing/2014/main" id="{DC2A6A25-7604-1751-00DC-184010E04044}"/>
              </a:ext>
            </a:extLst>
          </p:cNvPr>
          <p:cNvSpPr>
            <a:spLocks noGrp="1" noRot="1" noMove="1" noResize="1" noEditPoints="1" noAdjustHandles="1" noChangeArrowheads="1" noChangeShapeType="1"/>
          </p:cNvSpPr>
          <p:nvPr/>
        </p:nvSpPr>
        <p:spPr>
          <a:xfrm>
            <a:off x="259773" y="5828723"/>
            <a:ext cx="2192482" cy="858693"/>
          </a:xfrm>
          <a:prstGeom prst="rect">
            <a:avLst/>
          </a:prstGeom>
          <a:solidFill>
            <a:schemeClr val="bg1"/>
          </a:solidFill>
          <a:ln>
            <a:solidFill>
              <a:schemeClr val="bg1"/>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BE" sz="1800" b="0" i="0" u="none" strike="noStrike" kern="1200" cap="none" spc="0" normalizeH="0" baseline="0" noProof="0">
              <a:ln>
                <a:noFill/>
              </a:ln>
              <a:solidFill>
                <a:prstClr val="white"/>
              </a:solidFill>
              <a:effectLst/>
              <a:uLnTx/>
              <a:uFillTx/>
              <a:latin typeface="Aptos" panose="020B0004020202020204"/>
              <a:ea typeface="+mn-ea"/>
              <a:cs typeface="+mn-cs"/>
            </a:endParaRPr>
          </a:p>
        </p:txBody>
      </p:sp>
    </p:spTree>
    <p:extLst>
      <p:ext uri="{BB962C8B-B14F-4D97-AF65-F5344CB8AC3E}">
        <p14:creationId xmlns:p14="http://schemas.microsoft.com/office/powerpoint/2010/main" val="31865176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31B397B-62F4-47A0-9082-AF51D48BCA4E}"/>
              </a:ext>
            </a:extLst>
          </p:cNvPr>
          <p:cNvSpPr>
            <a:spLocks noGrp="1"/>
          </p:cNvSpPr>
          <p:nvPr>
            <p:ph type="title"/>
          </p:nvPr>
        </p:nvSpPr>
        <p:spPr>
          <a:xfrm>
            <a:off x="1750570" y="1172752"/>
            <a:ext cx="7178163" cy="834409"/>
          </a:xfrm>
        </p:spPr>
        <p:txBody>
          <a:bodyPr>
            <a:normAutofit/>
          </a:bodyPr>
          <a:lstStyle/>
          <a:p>
            <a:pPr marL="857250" indent="-857250">
              <a:buFont typeface="+mj-lt"/>
              <a:buAutoNum type="romanUcPeriod"/>
            </a:pPr>
            <a:r>
              <a:rPr lang="nl-BE" sz="4000" noProof="0"/>
              <a:t>Inleiding</a:t>
            </a:r>
          </a:p>
        </p:txBody>
      </p:sp>
      <p:sp>
        <p:nvSpPr>
          <p:cNvPr id="4" name="Espace réservé du contenu 3"/>
          <p:cNvSpPr>
            <a:spLocks noGrp="1"/>
          </p:cNvSpPr>
          <p:nvPr>
            <p:ph idx="1"/>
          </p:nvPr>
        </p:nvSpPr>
        <p:spPr>
          <a:xfrm>
            <a:off x="1036320" y="2648989"/>
            <a:ext cx="9610975" cy="2235201"/>
          </a:xfrm>
        </p:spPr>
        <p:txBody>
          <a:bodyPr/>
          <a:lstStyle/>
          <a:p>
            <a:pPr marL="971550" lvl="1" indent="-514350">
              <a:buFont typeface="+mj-lt"/>
              <a:buAutoNum type="arabicPeriod"/>
            </a:pPr>
            <a:r>
              <a:rPr lang="nl-BE" sz="1800" noProof="0">
                <a:ea typeface="Calibri"/>
              </a:rPr>
              <a:t>Doelstellingen van het project Stress, Werk en Eerste lijn</a:t>
            </a:r>
          </a:p>
          <a:p>
            <a:pPr marL="971550" lvl="1" indent="-514350">
              <a:buFont typeface="+mj-lt"/>
              <a:buAutoNum type="arabicPeriod"/>
            </a:pPr>
            <a:r>
              <a:rPr lang="nl-BE" sz="1800" noProof="0">
                <a:ea typeface="Calibri"/>
              </a:rPr>
              <a:t>Cijfers mentale gezondheid en arbeidsongeschiktheid in België </a:t>
            </a:r>
          </a:p>
          <a:p>
            <a:pPr marL="971550" lvl="1" indent="-514350">
              <a:buFont typeface="+mj-lt"/>
              <a:buAutoNum type="arabicPeriod"/>
            </a:pPr>
            <a:r>
              <a:rPr lang="nl-BE" sz="1800" noProof="0">
                <a:ea typeface="Calibri"/>
              </a:rPr>
              <a:t>Mentale gezondheid: definitie en psychische problemen</a:t>
            </a:r>
          </a:p>
          <a:p>
            <a:pPr marL="971550" lvl="1" indent="-514350">
              <a:buFont typeface="+mj-lt"/>
              <a:buAutoNum type="arabicPeriod"/>
            </a:pPr>
            <a:r>
              <a:rPr lang="nl-BE" sz="1800" noProof="0">
                <a:ea typeface="Calibri"/>
              </a:rPr>
              <a:t>Relatie tussen mentale gezondheid en werk</a:t>
            </a:r>
          </a:p>
          <a:p>
            <a:pPr marL="971550" lvl="1" indent="-514350">
              <a:buFont typeface="+mj-lt"/>
              <a:buAutoNum type="arabicPeriod"/>
            </a:pPr>
            <a:r>
              <a:rPr lang="nl-BE" sz="1800" noProof="0">
                <a:ea typeface="Calibri"/>
              </a:rPr>
              <a:t>De evoluties in de arbeidswereld</a:t>
            </a:r>
          </a:p>
          <a:p>
            <a:pPr marL="971550" lvl="1" indent="-514350">
              <a:buFont typeface="+mj-lt"/>
              <a:buAutoNum type="arabicPeriod"/>
            </a:pPr>
            <a:r>
              <a:rPr lang="nl-BE" sz="1800" noProof="0">
                <a:ea typeface="Calibri"/>
              </a:rPr>
              <a:t>Voorbeelden: Personen bij de huisarts en ELP</a:t>
            </a:r>
          </a:p>
          <a:p>
            <a:pPr marL="971550" lvl="1" indent="-514350">
              <a:buFont typeface="+mj-lt"/>
              <a:buAutoNum type="arabicPeriod"/>
            </a:pPr>
            <a:r>
              <a:rPr lang="nl-BE" sz="1800" noProof="0">
                <a:ea typeface="Calibri"/>
              </a:rPr>
              <a:t>Dus wat moeten we doen?</a:t>
            </a:r>
          </a:p>
          <a:p>
            <a:pPr marL="971550" lvl="1" indent="-514350">
              <a:buFont typeface="+mj-lt"/>
              <a:buAutoNum type="arabicPeriod"/>
            </a:pPr>
            <a:r>
              <a:rPr lang="nl-BE" sz="1800" noProof="0">
                <a:ea typeface="Calibri"/>
              </a:rPr>
              <a:t>Waarom de werkplek bevragen tijdens de consultatie?  </a:t>
            </a:r>
          </a:p>
          <a:p>
            <a:pPr marL="971550" lvl="1" indent="-514350">
              <a:buFont typeface="+mj-lt"/>
              <a:buAutoNum type="arabicPeriod"/>
            </a:pPr>
            <a:endParaRPr lang="nl-BE" sz="1800" noProof="0">
              <a:ea typeface="Calibri"/>
            </a:endParaRPr>
          </a:p>
        </p:txBody>
      </p:sp>
      <p:sp>
        <p:nvSpPr>
          <p:cNvPr id="3" name="Rechthoek 2">
            <a:extLst>
              <a:ext uri="{FF2B5EF4-FFF2-40B4-BE49-F238E27FC236}">
                <a16:creationId xmlns:a16="http://schemas.microsoft.com/office/drawing/2014/main" id="{EEF4AB5F-59C9-DF44-7031-97E553DA8799}"/>
              </a:ext>
            </a:extLst>
          </p:cNvPr>
          <p:cNvSpPr>
            <a:spLocks noGrp="1" noRot="1" noMove="1" noResize="1" noEditPoints="1" noAdjustHandles="1" noChangeArrowheads="1" noChangeShapeType="1"/>
          </p:cNvSpPr>
          <p:nvPr/>
        </p:nvSpPr>
        <p:spPr>
          <a:xfrm>
            <a:off x="72736" y="5770740"/>
            <a:ext cx="2192482" cy="987136"/>
          </a:xfrm>
          <a:prstGeom prst="rect">
            <a:avLst/>
          </a:prstGeom>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BE" sz="1800" b="0" i="0" u="none" strike="noStrike" kern="1200" cap="none" spc="0" normalizeH="0" baseline="0" noProof="0">
              <a:ln>
                <a:noFill/>
              </a:ln>
              <a:solidFill>
                <a:srgbClr val="FFFFFF"/>
              </a:solidFill>
              <a:effectLst/>
              <a:uLnTx/>
              <a:uFillTx/>
              <a:latin typeface="Calibri"/>
              <a:ea typeface="+mn-ea"/>
              <a:cs typeface="+mn-cs"/>
            </a:endParaRPr>
          </a:p>
        </p:txBody>
      </p:sp>
    </p:spTree>
    <p:extLst>
      <p:ext uri="{BB962C8B-B14F-4D97-AF65-F5344CB8AC3E}">
        <p14:creationId xmlns:p14="http://schemas.microsoft.com/office/powerpoint/2010/main" val="117143590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40845" y="136525"/>
            <a:ext cx="11290485" cy="1325563"/>
          </a:xfrm>
        </p:spPr>
        <p:txBody>
          <a:bodyPr>
            <a:normAutofit/>
          </a:bodyPr>
          <a:lstStyle/>
          <a:p>
            <a:r>
              <a:rPr lang="nl-BE" sz="2800">
                <a:solidFill>
                  <a:srgbClr val="1E699D"/>
                </a:solidFill>
                <a:latin typeface="Futura Medium"/>
                <a:ea typeface="Calibri"/>
                <a:cs typeface="Calibri"/>
              </a:rPr>
              <a:t>2</a:t>
            </a:r>
            <a:r>
              <a:rPr lang="nl-BE" sz="2800" noProof="0">
                <a:solidFill>
                  <a:srgbClr val="1E699D"/>
                </a:solidFill>
                <a:latin typeface="Futura Medium"/>
                <a:ea typeface="Calibri"/>
                <a:cs typeface="Calibri"/>
              </a:rPr>
              <a:t>.3. Het belang van een systemische/psychosociale visie op alle preventieniveaus</a:t>
            </a:r>
          </a:p>
        </p:txBody>
      </p:sp>
      <p:sp>
        <p:nvSpPr>
          <p:cNvPr id="4" name="Rectangle 3"/>
          <p:cNvSpPr/>
          <p:nvPr/>
        </p:nvSpPr>
        <p:spPr>
          <a:xfrm>
            <a:off x="3521477" y="1707808"/>
            <a:ext cx="8109853" cy="4031873"/>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BE" sz="2000" b="0" i="0" u="none" strike="noStrike" kern="1200" cap="none" spc="0" normalizeH="0" baseline="0" noProof="0">
                <a:ln>
                  <a:noFill/>
                </a:ln>
                <a:solidFill>
                  <a:srgbClr val="1E699D"/>
                </a:solidFill>
                <a:effectLst/>
                <a:uLnTx/>
                <a:uFillTx/>
                <a:latin typeface="Calibri" panose="020F0502020204030204" pitchFamily="34" charset="0"/>
                <a:ea typeface="+mn-ea"/>
                <a:cs typeface="Calibri" panose="020F0502020204030204" pitchFamily="34" charset="0"/>
              </a:rPr>
              <a:t>Het kan gebruikt worden om </a:t>
            </a:r>
            <a:r>
              <a:rPr kumimoji="0" lang="nl-BE" sz="2000" b="1" i="0" u="none" strike="noStrike" kern="1200" cap="none" spc="0" normalizeH="0" baseline="0" noProof="0">
                <a:ln>
                  <a:noFill/>
                </a:ln>
                <a:solidFill>
                  <a:srgbClr val="1E699D"/>
                </a:solidFill>
                <a:effectLst/>
                <a:uLnTx/>
                <a:uFillTx/>
                <a:latin typeface="Calibri" panose="020F0502020204030204" pitchFamily="34" charset="0"/>
                <a:ea typeface="+mn-ea"/>
                <a:cs typeface="Calibri" panose="020F0502020204030204" pitchFamily="34" charset="0"/>
              </a:rPr>
              <a:t>belangrijke boodschappen over</a:t>
            </a:r>
            <a:r>
              <a:rPr kumimoji="0" lang="nl-BE" sz="2000" b="0" i="0" u="none" strike="noStrike" kern="1200" cap="none" spc="0" normalizeH="0" baseline="0" noProof="0">
                <a:ln>
                  <a:noFill/>
                </a:ln>
                <a:solidFill>
                  <a:srgbClr val="1E699D"/>
                </a:solidFill>
                <a:effectLst/>
                <a:uLnTx/>
                <a:uFillTx/>
                <a:latin typeface="Calibri" panose="020F0502020204030204" pitchFamily="34" charset="0"/>
                <a:ea typeface="+mn-ea"/>
                <a:cs typeface="Calibri" panose="020F0502020204030204" pitchFamily="34" charset="0"/>
              </a:rPr>
              <a:t> te brengen </a:t>
            </a:r>
            <a:r>
              <a:rPr kumimoji="0" lang="nl-BE" sz="2000" b="1" i="0" u="none" strike="noStrike" kern="1200" cap="none" spc="0" normalizeH="0" baseline="0" noProof="0">
                <a:ln>
                  <a:noFill/>
                </a:ln>
                <a:solidFill>
                  <a:srgbClr val="1E699D"/>
                </a:solidFill>
                <a:effectLst/>
                <a:uLnTx/>
                <a:uFillTx/>
                <a:latin typeface="Calibri" panose="020F0502020204030204" pitchFamily="34" charset="0"/>
                <a:ea typeface="+mn-ea"/>
                <a:cs typeface="Calibri" panose="020F0502020204030204" pitchFamily="34" charset="0"/>
              </a:rPr>
              <a:t>aan personen:</a:t>
            </a:r>
            <a:endParaRPr kumimoji="0" lang="nl-BE" sz="2000" b="0" i="0" u="none" strike="noStrike" kern="1200" cap="none" spc="0" normalizeH="0" baseline="0" noProof="0">
              <a:ln>
                <a:noFill/>
              </a:ln>
              <a:solidFill>
                <a:srgbClr val="1E699D"/>
              </a:solidFill>
              <a:effectLst/>
              <a:uLnTx/>
              <a:uFillTx/>
              <a:latin typeface="Calibri" panose="020F0502020204030204" pitchFamily="34" charset="0"/>
              <a:ea typeface="+mn-ea"/>
              <a:cs typeface="Calibri" panose="020F0502020204030204" pitchFamily="34" charset="0"/>
            </a:endParaRPr>
          </a:p>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nl-BE" sz="1800" b="0" i="0" u="none" strike="noStrike" kern="1200" cap="none" spc="0" normalizeH="0" baseline="0" noProof="0">
                <a:ln>
                  <a:noFill/>
                </a:ln>
                <a:solidFill>
                  <a:srgbClr val="1E699D"/>
                </a:solidFill>
                <a:effectLst/>
                <a:uLnTx/>
                <a:uFillTx/>
                <a:latin typeface="Calibri" panose="020F0502020204030204" pitchFamily="34" charset="0"/>
                <a:ea typeface="+mn-ea"/>
                <a:cs typeface="Calibri" panose="020F0502020204030204" pitchFamily="34" charset="0"/>
              </a:rPr>
              <a:t>De arbeidswereld is ingrijpend veranderd en deze veranderingen hebben een grote invloed op de mentale gezondheid van mensen ("het ligt niet alleen aan jou"). We mogen het element « werk » niet negeren en moeten </a:t>
            </a:r>
            <a:r>
              <a:rPr kumimoji="0" lang="nl-BE" sz="1800" b="1" i="0" u="none" strike="noStrike" kern="1200" cap="none" spc="0" normalizeH="0" baseline="0" noProof="0">
                <a:ln>
                  <a:noFill/>
                </a:ln>
                <a:solidFill>
                  <a:srgbClr val="1E699D"/>
                </a:solidFill>
                <a:effectLst/>
                <a:uLnTx/>
                <a:uFillTx/>
                <a:latin typeface="Calibri" panose="020F0502020204030204" pitchFamily="34" charset="0"/>
                <a:ea typeface="+mn-ea"/>
                <a:cs typeface="Calibri" panose="020F0502020204030204" pitchFamily="34" charset="0"/>
              </a:rPr>
              <a:t>vermijden om alles te herleiden tot het individu </a:t>
            </a:r>
            <a:r>
              <a:rPr kumimoji="0" lang="nl-BE" sz="1800" b="0" i="0" u="none" strike="noStrike" kern="1200" cap="none" spc="0" normalizeH="0" baseline="0" noProof="0">
                <a:ln>
                  <a:noFill/>
                </a:ln>
                <a:solidFill>
                  <a:srgbClr val="1E699D"/>
                </a:solidFill>
                <a:effectLst/>
                <a:uLnTx/>
                <a:uFillTx/>
                <a:latin typeface="Calibri" panose="020F0502020204030204" pitchFamily="34" charset="0"/>
                <a:ea typeface="+mn-ea"/>
                <a:cs typeface="Calibri" panose="020F0502020204030204" pitchFamily="34" charset="0"/>
              </a:rPr>
              <a:t>(gezin, kindertijd, stressgevoeligheid,...).</a:t>
            </a:r>
            <a:endParaRPr kumimoji="0" lang="nl-BE" sz="1800" b="0" i="0" u="none" strike="sngStrike" kern="1200" cap="none" spc="0" normalizeH="0" baseline="0" noProof="0">
              <a:ln>
                <a:noFill/>
              </a:ln>
              <a:solidFill>
                <a:srgbClr val="1E699D"/>
              </a:solidFill>
              <a:effectLst/>
              <a:uLnTx/>
              <a:uFillTx/>
              <a:latin typeface="Calibri" panose="020F0502020204030204" pitchFamily="34" charset="0"/>
              <a:ea typeface="+mn-ea"/>
              <a:cs typeface="Calibri" panose="020F0502020204030204" pitchFamily="34" charset="0"/>
            </a:endParaRPr>
          </a:p>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nl-BE" sz="1800" b="0" i="0" u="none" strike="noStrike" kern="1200" cap="none" spc="0" normalizeH="0" baseline="0" noProof="0">
                <a:ln>
                  <a:noFill/>
                </a:ln>
                <a:solidFill>
                  <a:srgbClr val="1E699D"/>
                </a:solidFill>
                <a:effectLst/>
                <a:uLnTx/>
                <a:uFillTx/>
                <a:latin typeface="Calibri" panose="020F0502020204030204" pitchFamily="34" charset="0"/>
                <a:ea typeface="+mn-ea"/>
                <a:cs typeface="Calibri" panose="020F0502020204030204" pitchFamily="34" charset="0"/>
              </a:rPr>
              <a:t>Het is belangrijk om op het werk in te grijpen door acties te op niveau van het werk (verandering van afdeling of werkgever, aangepast werk, deeltijds werken (toegelaten activiteit), enz.) om een terugval te voorkomen.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BE" sz="1800" b="0" i="0" u="none" strike="noStrike" kern="1200" cap="none" spc="0" normalizeH="0" baseline="0" noProof="0">
              <a:ln>
                <a:noFill/>
              </a:ln>
              <a:solidFill>
                <a:srgbClr val="1E699D"/>
              </a:solidFill>
              <a:effectLst/>
              <a:uLnTx/>
              <a:uFillTx/>
              <a:latin typeface="Calibri" panose="020F0502020204030204" pitchFamily="34" charset="0"/>
              <a:ea typeface="+mn-ea"/>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l-BE" sz="1800" b="0" i="0" u="none" strike="noStrike" kern="1200" cap="none" spc="0" normalizeH="0" baseline="0" noProof="0">
                <a:ln>
                  <a:noFill/>
                </a:ln>
                <a:solidFill>
                  <a:srgbClr val="1E699D"/>
                </a:solidFill>
                <a:effectLst/>
                <a:uLnTx/>
                <a:uFillTx/>
                <a:latin typeface="Calibri" panose="020F0502020204030204" pitchFamily="34" charset="0"/>
                <a:ea typeface="+mn-ea"/>
                <a:cs typeface="Calibri" panose="020F0502020204030204" pitchFamily="34" charset="0"/>
              </a:rPr>
              <a:t>Het is essentieel om de persoon te helpen begrijpen met wat hij/zij doormaakt (waarneming, lichamelijke en psychologische gevoelens) en wat er leeft op het werk (de werksituatie). Begrip van de situatie helpt vaak om afstand te nemen en om mogelijke acties in kaart te brengen.</a:t>
            </a:r>
          </a:p>
        </p:txBody>
      </p:sp>
      <p:sp>
        <p:nvSpPr>
          <p:cNvPr id="5" name="Espace réservé du numéro de diapositive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7C6CCC6-2BE5-4E42-96A4-D1E8E81A3D8E}" type="slidenum">
              <a:rPr kumimoji="0" lang="nl-BE" sz="1200" b="0" i="0" u="none" strike="noStrike" kern="1200" cap="none" spc="0" normalizeH="0" baseline="0" noProof="0" smtClean="0">
                <a:ln>
                  <a:noFill/>
                </a:ln>
                <a:solidFill>
                  <a:prstClr val="black">
                    <a:tint val="82000"/>
                  </a:prstClr>
                </a:solidFill>
                <a:effectLst/>
                <a:uLnTx/>
                <a:uFillTx/>
                <a:latin typeface="Aptos" panose="020B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50</a:t>
            </a:fld>
            <a:endParaRPr kumimoji="0" lang="nl-BE" sz="1200" b="0" i="0" u="none" strike="noStrike" kern="1200" cap="none" spc="0" normalizeH="0" baseline="0" noProof="0">
              <a:ln>
                <a:noFill/>
              </a:ln>
              <a:solidFill>
                <a:prstClr val="black">
                  <a:tint val="82000"/>
                </a:prstClr>
              </a:solidFill>
              <a:effectLst/>
              <a:uLnTx/>
              <a:uFillTx/>
              <a:latin typeface="Aptos" panose="020B0004020202020204"/>
              <a:ea typeface="+mn-ea"/>
              <a:cs typeface="+mn-cs"/>
            </a:endParaRPr>
          </a:p>
        </p:txBody>
      </p:sp>
      <p:pic>
        <p:nvPicPr>
          <p:cNvPr id="7" name="Afbeelding 6">
            <a:extLst>
              <a:ext uri="{FF2B5EF4-FFF2-40B4-BE49-F238E27FC236}">
                <a16:creationId xmlns:a16="http://schemas.microsoft.com/office/drawing/2014/main" id="{F2F586A9-42A6-80BB-38CC-E3EDA29C1041}"/>
              </a:ext>
            </a:extLst>
          </p:cNvPr>
          <p:cNvPicPr>
            <a:picLocks noChangeAspect="1"/>
          </p:cNvPicPr>
          <p:nvPr/>
        </p:nvPicPr>
        <p:blipFill>
          <a:blip r:embed="rId3"/>
          <a:stretch>
            <a:fillRect/>
          </a:stretch>
        </p:blipFill>
        <p:spPr>
          <a:xfrm>
            <a:off x="340845" y="2238209"/>
            <a:ext cx="2705478" cy="2381582"/>
          </a:xfrm>
          <a:prstGeom prst="rect">
            <a:avLst/>
          </a:prstGeom>
        </p:spPr>
      </p:pic>
      <p:sp>
        <p:nvSpPr>
          <p:cNvPr id="3" name="Rechthoek 2">
            <a:extLst>
              <a:ext uri="{FF2B5EF4-FFF2-40B4-BE49-F238E27FC236}">
                <a16:creationId xmlns:a16="http://schemas.microsoft.com/office/drawing/2014/main" id="{9E26F493-9C83-F5A2-5E79-FCA1692888B3}"/>
              </a:ext>
            </a:extLst>
          </p:cNvPr>
          <p:cNvSpPr>
            <a:spLocks noGrp="1" noRot="1" noMove="1" noResize="1" noEditPoints="1" noAdjustHandles="1" noChangeArrowheads="1" noChangeShapeType="1"/>
          </p:cNvSpPr>
          <p:nvPr/>
        </p:nvSpPr>
        <p:spPr>
          <a:xfrm>
            <a:off x="340845" y="5859701"/>
            <a:ext cx="2192482" cy="858693"/>
          </a:xfrm>
          <a:prstGeom prst="rect">
            <a:avLst/>
          </a:prstGeom>
          <a:solidFill>
            <a:schemeClr val="bg1"/>
          </a:solidFill>
          <a:ln>
            <a:solidFill>
              <a:schemeClr val="bg1"/>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BE" sz="1800" b="0" i="0" u="none" strike="noStrike" kern="1200" cap="none" spc="0" normalizeH="0" baseline="0" noProof="0">
              <a:ln>
                <a:noFill/>
              </a:ln>
              <a:solidFill>
                <a:prstClr val="white"/>
              </a:solidFill>
              <a:effectLst/>
              <a:uLnTx/>
              <a:uFillTx/>
              <a:latin typeface="Aptos" panose="020B0004020202020204"/>
              <a:ea typeface="+mn-ea"/>
              <a:cs typeface="+mn-cs"/>
            </a:endParaRPr>
          </a:p>
        </p:txBody>
      </p:sp>
    </p:spTree>
    <p:extLst>
      <p:ext uri="{BB962C8B-B14F-4D97-AF65-F5344CB8AC3E}">
        <p14:creationId xmlns:p14="http://schemas.microsoft.com/office/powerpoint/2010/main" val="177119100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0935C74-8A7F-4411-BAE3-9AB9E03CA8A9}"/>
              </a:ext>
            </a:extLst>
          </p:cNvPr>
          <p:cNvSpPr>
            <a:spLocks noGrp="1"/>
          </p:cNvSpPr>
          <p:nvPr>
            <p:ph type="title"/>
          </p:nvPr>
        </p:nvSpPr>
        <p:spPr>
          <a:xfrm>
            <a:off x="838200" y="198180"/>
            <a:ext cx="10515600" cy="925970"/>
          </a:xfrm>
        </p:spPr>
        <p:txBody>
          <a:bodyPr>
            <a:normAutofit/>
          </a:bodyPr>
          <a:lstStyle/>
          <a:p>
            <a:r>
              <a:rPr lang="nl-BE" sz="2800">
                <a:solidFill>
                  <a:srgbClr val="1E699D"/>
                </a:solidFill>
                <a:latin typeface="Futura Medium"/>
                <a:cs typeface="Calibri"/>
              </a:rPr>
              <a:t>2</a:t>
            </a:r>
            <a:r>
              <a:rPr lang="nl-BE" sz="2800" noProof="0">
                <a:solidFill>
                  <a:srgbClr val="1E699D"/>
                </a:solidFill>
                <a:latin typeface="Futura Medium"/>
                <a:cs typeface="Calibri"/>
              </a:rPr>
              <a:t>.4. De basishouding</a:t>
            </a:r>
          </a:p>
        </p:txBody>
      </p:sp>
      <p:sp>
        <p:nvSpPr>
          <p:cNvPr id="7" name="Espace réservé du numéro de diapositive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7C6CCC6-2BE5-4E42-96A4-D1E8E81A3D8E}" type="slidenum">
              <a:rPr kumimoji="0" lang="nl-BE" sz="1200" b="0" i="0" u="none" strike="noStrike" kern="1200" cap="none" spc="0" normalizeH="0" baseline="0" noProof="0" smtClean="0">
                <a:ln>
                  <a:noFill/>
                </a:ln>
                <a:solidFill>
                  <a:prstClr val="black">
                    <a:tint val="82000"/>
                  </a:prstClr>
                </a:solidFill>
                <a:effectLst/>
                <a:uLnTx/>
                <a:uFillTx/>
                <a:latin typeface="Aptos" panose="020B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51</a:t>
            </a:fld>
            <a:endParaRPr kumimoji="0" lang="nl-BE" sz="1200" b="0" i="0" u="none" strike="noStrike" kern="1200" cap="none" spc="0" normalizeH="0" baseline="0" noProof="0">
              <a:ln>
                <a:noFill/>
              </a:ln>
              <a:solidFill>
                <a:prstClr val="black">
                  <a:tint val="82000"/>
                </a:prstClr>
              </a:solidFill>
              <a:effectLst/>
              <a:uLnTx/>
              <a:uFillTx/>
              <a:latin typeface="Aptos" panose="020B0004020202020204"/>
              <a:ea typeface="+mn-ea"/>
              <a:cs typeface="+mn-cs"/>
            </a:endParaRPr>
          </a:p>
        </p:txBody>
      </p:sp>
      <p:sp>
        <p:nvSpPr>
          <p:cNvPr id="11" name="Tekstvak 10">
            <a:extLst>
              <a:ext uri="{FF2B5EF4-FFF2-40B4-BE49-F238E27FC236}">
                <a16:creationId xmlns:a16="http://schemas.microsoft.com/office/drawing/2014/main" id="{D2997E81-5FE2-8CD1-DD36-99CA9E2235ED}"/>
              </a:ext>
            </a:extLst>
          </p:cNvPr>
          <p:cNvSpPr txBox="1"/>
          <p:nvPr/>
        </p:nvSpPr>
        <p:spPr>
          <a:xfrm>
            <a:off x="3048000" y="3244334"/>
            <a:ext cx="6096000"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BE"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12" name="Rectangle 3">
            <a:extLst>
              <a:ext uri="{FF2B5EF4-FFF2-40B4-BE49-F238E27FC236}">
                <a16:creationId xmlns:a16="http://schemas.microsoft.com/office/drawing/2014/main" id="{2765682B-4EDA-E6FA-1F46-8D297FE0FBB1}"/>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BE"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14" name="Rectangle 5">
            <a:extLst>
              <a:ext uri="{FF2B5EF4-FFF2-40B4-BE49-F238E27FC236}">
                <a16:creationId xmlns:a16="http://schemas.microsoft.com/office/drawing/2014/main" id="{6FFB05F5-B765-DBE3-E0AA-2C6215542959}"/>
              </a:ext>
            </a:extLst>
          </p:cNvPr>
          <p:cNvSpPr>
            <a:spLocks noChangeArrowheads="1"/>
          </p:cNvSpPr>
          <p:nvPr/>
        </p:nvSpPr>
        <p:spPr bwMode="auto">
          <a:xfrm>
            <a:off x="152400" y="1524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BE"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pic>
        <p:nvPicPr>
          <p:cNvPr id="17" name="Afbeelding 16">
            <a:extLst>
              <a:ext uri="{FF2B5EF4-FFF2-40B4-BE49-F238E27FC236}">
                <a16:creationId xmlns:a16="http://schemas.microsoft.com/office/drawing/2014/main" id="{C6D6ADC7-66D4-B51B-33C8-0833C738B4C9}"/>
              </a:ext>
            </a:extLst>
          </p:cNvPr>
          <p:cNvPicPr>
            <a:picLocks noChangeAspect="1"/>
          </p:cNvPicPr>
          <p:nvPr/>
        </p:nvPicPr>
        <p:blipFill>
          <a:blip r:embed="rId3"/>
          <a:stretch>
            <a:fillRect/>
          </a:stretch>
        </p:blipFill>
        <p:spPr>
          <a:xfrm>
            <a:off x="9442267" y="198180"/>
            <a:ext cx="2453588" cy="2031595"/>
          </a:xfrm>
          <a:prstGeom prst="rect">
            <a:avLst/>
          </a:prstGeom>
        </p:spPr>
      </p:pic>
      <p:sp>
        <p:nvSpPr>
          <p:cNvPr id="4" name="Rechthoek 3">
            <a:extLst>
              <a:ext uri="{FF2B5EF4-FFF2-40B4-BE49-F238E27FC236}">
                <a16:creationId xmlns:a16="http://schemas.microsoft.com/office/drawing/2014/main" id="{E225607C-82D0-46A3-2E08-A655B532DE0D}"/>
              </a:ext>
            </a:extLst>
          </p:cNvPr>
          <p:cNvSpPr>
            <a:spLocks noGrp="1" noRot="1" noMove="1" noResize="1" noEditPoints="1" noAdjustHandles="1" noChangeArrowheads="1" noChangeShapeType="1"/>
          </p:cNvSpPr>
          <p:nvPr/>
        </p:nvSpPr>
        <p:spPr>
          <a:xfrm>
            <a:off x="152400" y="5846907"/>
            <a:ext cx="2192482" cy="858693"/>
          </a:xfrm>
          <a:prstGeom prst="rect">
            <a:avLst/>
          </a:prstGeom>
          <a:solidFill>
            <a:schemeClr val="bg1"/>
          </a:solidFill>
          <a:ln>
            <a:solidFill>
              <a:schemeClr val="bg1"/>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BE" sz="1800" b="0" i="0" u="none" strike="noStrike" kern="1200" cap="none" spc="0" normalizeH="0" baseline="0" noProof="0">
              <a:ln>
                <a:noFill/>
              </a:ln>
              <a:solidFill>
                <a:prstClr val="white"/>
              </a:solidFill>
              <a:effectLst/>
              <a:uLnTx/>
              <a:uFillTx/>
              <a:latin typeface="Aptos" panose="020B0004020202020204"/>
              <a:ea typeface="+mn-ea"/>
              <a:cs typeface="+mn-cs"/>
            </a:endParaRPr>
          </a:p>
        </p:txBody>
      </p:sp>
      <p:sp>
        <p:nvSpPr>
          <p:cNvPr id="3" name="ZoneTexte 2"/>
          <p:cNvSpPr txBox="1"/>
          <p:nvPr/>
        </p:nvSpPr>
        <p:spPr>
          <a:xfrm>
            <a:off x="655321" y="1165622"/>
            <a:ext cx="10293628" cy="5539978"/>
          </a:xfrm>
          <a:prstGeom prst="rect">
            <a:avLst/>
          </a:prstGeom>
          <a:noFill/>
        </p:spPr>
        <p:txBody>
          <a:bodyPr wrap="square" lIns="91440" tIns="45720" rIns="91440" bIns="45720" rtlCol="0" anchor="t">
            <a:spAutoFit/>
          </a:bodyPr>
          <a:lstStyle/>
          <a:p>
            <a:pPr marL="342900" marR="0" lvl="0" indent="-342900" algn="l" defTabSz="914400" rtl="0" eaLnBrk="1" fontAlgn="auto" latinLnBrk="0" hangingPunct="1">
              <a:lnSpc>
                <a:spcPct val="100000"/>
              </a:lnSpc>
              <a:spcBef>
                <a:spcPts val="0"/>
              </a:spcBef>
              <a:spcAft>
                <a:spcPts val="0"/>
              </a:spcAft>
              <a:buClr>
                <a:srgbClr val="156082"/>
              </a:buClr>
              <a:buSzTx/>
              <a:buFont typeface="Wingdings" panose="05000000000000000000" pitchFamily="2" charset="2"/>
              <a:buChar char="ü"/>
              <a:tabLst/>
              <a:defRPr/>
            </a:pPr>
            <a:r>
              <a:rPr kumimoji="0" lang="nl-BE" sz="2000" b="0" i="0" u="none" strike="noStrike" kern="1200" cap="none" spc="0" normalizeH="0" baseline="0" noProof="0">
                <a:ln>
                  <a:noFill/>
                </a:ln>
                <a:solidFill>
                  <a:srgbClr val="1E699D"/>
                </a:solidFill>
                <a:effectLst/>
                <a:uLnTx/>
                <a:uFillTx/>
                <a:latin typeface="Calibri"/>
                <a:ea typeface="Calibri"/>
                <a:cs typeface="Calibri"/>
              </a:rPr>
              <a:t>Ruimte laten aan de persoon voor zijn verhaal</a:t>
            </a:r>
          </a:p>
          <a:p>
            <a:pPr marL="342900" marR="0" lvl="0" indent="-342900" algn="l" defTabSz="914400" rtl="0" eaLnBrk="1" fontAlgn="auto" latinLnBrk="0" hangingPunct="1">
              <a:lnSpc>
                <a:spcPct val="100000"/>
              </a:lnSpc>
              <a:spcBef>
                <a:spcPts val="0"/>
              </a:spcBef>
              <a:spcAft>
                <a:spcPts val="0"/>
              </a:spcAft>
              <a:buClr>
                <a:srgbClr val="156082"/>
              </a:buClr>
              <a:buSzTx/>
              <a:buFont typeface="Wingdings" panose="05000000000000000000" pitchFamily="2" charset="2"/>
              <a:buChar char="Ø"/>
              <a:tabLst/>
              <a:defRPr/>
            </a:pPr>
            <a:endParaRPr kumimoji="0" lang="nl-BE" sz="2000" b="0" i="0" u="none" strike="noStrike" kern="1200" cap="none" spc="0" normalizeH="0" baseline="0" noProof="0">
              <a:ln>
                <a:noFill/>
              </a:ln>
              <a:solidFill>
                <a:srgbClr val="1E699D"/>
              </a:solidFill>
              <a:effectLst/>
              <a:uLnTx/>
              <a:uFillTx/>
              <a:latin typeface="Calibri" panose="020F0502020204030204" pitchFamily="34" charset="0"/>
              <a:ea typeface="+mn-ea"/>
              <a:cs typeface="Calibri" panose="020F0502020204030204" pitchFamily="34" charset="0"/>
            </a:endParaRPr>
          </a:p>
          <a:p>
            <a:pPr marL="342900" marR="0" lvl="0" indent="-342900" algn="l" defTabSz="914400" rtl="0" eaLnBrk="1" fontAlgn="auto" latinLnBrk="0" hangingPunct="1">
              <a:lnSpc>
                <a:spcPct val="100000"/>
              </a:lnSpc>
              <a:spcBef>
                <a:spcPts val="0"/>
              </a:spcBef>
              <a:spcAft>
                <a:spcPts val="0"/>
              </a:spcAft>
              <a:buClr>
                <a:srgbClr val="156082"/>
              </a:buClr>
              <a:buSzTx/>
              <a:buFont typeface="Wingdings" panose="05000000000000000000" pitchFamily="2" charset="2"/>
              <a:buChar char="ü"/>
              <a:tabLst/>
              <a:defRPr/>
            </a:pPr>
            <a:r>
              <a:rPr kumimoji="0" lang="nl-BE" sz="2000" b="0" i="0" u="none" strike="noStrike" kern="1200" cap="none" spc="0" normalizeH="0" baseline="0" noProof="0">
                <a:ln>
                  <a:noFill/>
                </a:ln>
                <a:solidFill>
                  <a:srgbClr val="1E699D"/>
                </a:solidFill>
                <a:effectLst/>
                <a:uLnTx/>
                <a:uFillTx/>
                <a:latin typeface="Calibri"/>
                <a:ea typeface="Calibri"/>
                <a:cs typeface="Calibri"/>
              </a:rPr>
              <a:t>Empathie: luisteren naar wat er echt speelt op het werk</a:t>
            </a:r>
          </a:p>
          <a:p>
            <a:pPr marL="342900" marR="0" lvl="0" indent="-342900" algn="l" defTabSz="914400" rtl="0" eaLnBrk="1" fontAlgn="auto" latinLnBrk="0" hangingPunct="1">
              <a:lnSpc>
                <a:spcPct val="100000"/>
              </a:lnSpc>
              <a:spcBef>
                <a:spcPts val="0"/>
              </a:spcBef>
              <a:spcAft>
                <a:spcPts val="0"/>
              </a:spcAft>
              <a:buClr>
                <a:srgbClr val="156082"/>
              </a:buClr>
              <a:buSzTx/>
              <a:buFont typeface="Wingdings" panose="05000000000000000000" pitchFamily="2" charset="2"/>
              <a:buChar char="ü"/>
              <a:tabLst/>
              <a:defRPr/>
            </a:pPr>
            <a:endParaRPr kumimoji="0" lang="nl-BE" sz="2000" b="0" i="0" u="none" strike="noStrike" kern="1200" cap="none" spc="0" normalizeH="0" baseline="0" noProof="0">
              <a:ln>
                <a:noFill/>
              </a:ln>
              <a:solidFill>
                <a:srgbClr val="1E699D"/>
              </a:solidFill>
              <a:effectLst/>
              <a:uLnTx/>
              <a:uFillTx/>
              <a:latin typeface="Calibri" panose="020F0502020204030204" pitchFamily="34" charset="0"/>
              <a:ea typeface="+mn-ea"/>
              <a:cs typeface="Calibri" panose="020F0502020204030204" pitchFamily="34" charset="0"/>
            </a:endParaRPr>
          </a:p>
          <a:p>
            <a:pPr marL="342900" marR="0" lvl="0" indent="-342900" algn="l" defTabSz="914400" rtl="0" eaLnBrk="1" fontAlgn="auto" latinLnBrk="0" hangingPunct="1">
              <a:lnSpc>
                <a:spcPct val="100000"/>
              </a:lnSpc>
              <a:spcBef>
                <a:spcPts val="0"/>
              </a:spcBef>
              <a:spcAft>
                <a:spcPts val="0"/>
              </a:spcAft>
              <a:buClr>
                <a:srgbClr val="156082"/>
              </a:buClr>
              <a:buSzTx/>
              <a:buFont typeface="Wingdings" panose="05000000000000000000" pitchFamily="2" charset="2"/>
              <a:buChar char="ü"/>
              <a:tabLst/>
              <a:defRPr/>
            </a:pPr>
            <a:r>
              <a:rPr kumimoji="0" lang="nl-BE" sz="2000" b="0" i="0" u="none" strike="noStrike" kern="1200" cap="none" spc="0" normalizeH="0" baseline="0" noProof="0">
                <a:ln>
                  <a:noFill/>
                </a:ln>
                <a:solidFill>
                  <a:srgbClr val="1E699D"/>
                </a:solidFill>
                <a:effectLst/>
                <a:uLnTx/>
                <a:uFillTx/>
                <a:latin typeface="Calibri"/>
                <a:ea typeface="Calibri"/>
                <a:cs typeface="Calibri"/>
              </a:rPr>
              <a:t>Het belang van aandachtig en actief luisteren</a:t>
            </a:r>
          </a:p>
          <a:p>
            <a:pPr marL="342900" marR="0" lvl="0" indent="-342900" algn="l" defTabSz="914400" rtl="0" eaLnBrk="1" fontAlgn="auto" latinLnBrk="0" hangingPunct="1">
              <a:lnSpc>
                <a:spcPct val="100000"/>
              </a:lnSpc>
              <a:spcBef>
                <a:spcPts val="0"/>
              </a:spcBef>
              <a:spcAft>
                <a:spcPts val="0"/>
              </a:spcAft>
              <a:buClr>
                <a:srgbClr val="156082"/>
              </a:buClr>
              <a:buSzTx/>
              <a:buFont typeface="Wingdings" panose="05000000000000000000" pitchFamily="2" charset="2"/>
              <a:buChar char="Ø"/>
              <a:tabLst/>
              <a:defRPr/>
            </a:pPr>
            <a:endParaRPr kumimoji="0" lang="nl-BE" sz="2000" b="0" i="0" u="none" strike="noStrike" kern="1200" cap="none" spc="0" normalizeH="0" baseline="0" noProof="0">
              <a:ln>
                <a:noFill/>
              </a:ln>
              <a:solidFill>
                <a:srgbClr val="1E699D"/>
              </a:solidFill>
              <a:effectLst/>
              <a:uLnTx/>
              <a:uFillTx/>
              <a:latin typeface="Calibri" panose="020F0502020204030204" pitchFamily="34" charset="0"/>
              <a:ea typeface="+mn-ea"/>
              <a:cs typeface="Calibri" panose="020F0502020204030204" pitchFamily="34" charset="0"/>
            </a:endParaRPr>
          </a:p>
          <a:p>
            <a:pPr marL="342900" marR="0" lvl="0" indent="-342900" algn="l" defTabSz="914400" rtl="0" eaLnBrk="1" fontAlgn="auto" latinLnBrk="0" hangingPunct="1">
              <a:lnSpc>
                <a:spcPct val="100000"/>
              </a:lnSpc>
              <a:spcBef>
                <a:spcPts val="0"/>
              </a:spcBef>
              <a:spcAft>
                <a:spcPts val="0"/>
              </a:spcAft>
              <a:buClr>
                <a:srgbClr val="156082"/>
              </a:buClr>
              <a:buSzTx/>
              <a:buFont typeface="Wingdings" panose="05000000000000000000" pitchFamily="2" charset="2"/>
              <a:buChar char="ü"/>
              <a:tabLst/>
              <a:defRPr/>
            </a:pPr>
            <a:r>
              <a:rPr kumimoji="0" lang="nl-BE" sz="2000" b="0" i="0" u="none" strike="noStrike" kern="1200" cap="none" spc="0" normalizeH="0" baseline="0" noProof="0">
                <a:ln>
                  <a:noFill/>
                </a:ln>
                <a:solidFill>
                  <a:srgbClr val="1E699D"/>
                </a:solidFill>
                <a:effectLst/>
                <a:uLnTx/>
                <a:uFillTx/>
                <a:latin typeface="Calibri"/>
                <a:ea typeface="Calibri"/>
                <a:cs typeface="Calibri"/>
              </a:rPr>
              <a:t>Het belang van woorden geven aan gevoelens, gedachten en gedrag:</a:t>
            </a:r>
          </a:p>
          <a:p>
            <a:pPr marL="342900" marR="0" lvl="0" indent="-342900" algn="l" defTabSz="914400" rtl="0" eaLnBrk="1" fontAlgn="auto" latinLnBrk="0" hangingPunct="1">
              <a:lnSpc>
                <a:spcPct val="100000"/>
              </a:lnSpc>
              <a:spcBef>
                <a:spcPts val="0"/>
              </a:spcBef>
              <a:spcAft>
                <a:spcPts val="0"/>
              </a:spcAft>
              <a:buClr>
                <a:srgbClr val="156082"/>
              </a:buClr>
              <a:buSzTx/>
              <a:buFont typeface="Wingdings" panose="05000000000000000000" pitchFamily="2" charset="2"/>
              <a:buChar char="Ø"/>
              <a:tabLst/>
              <a:defRPr/>
            </a:pPr>
            <a:endParaRPr kumimoji="0" lang="nl-BE" sz="2000" b="0" i="0" u="none" strike="noStrike" kern="1200" cap="none" spc="0" normalizeH="0" baseline="0" noProof="0">
              <a:ln>
                <a:noFill/>
              </a:ln>
              <a:solidFill>
                <a:srgbClr val="1E699D"/>
              </a:solidFill>
              <a:effectLst/>
              <a:uLnTx/>
              <a:uFillTx/>
              <a:latin typeface="Calibri" panose="020F0502020204030204" pitchFamily="34" charset="0"/>
              <a:ea typeface="+mn-ea"/>
              <a:cs typeface="Calibri" panose="020F0502020204030204" pitchFamily="34" charset="0"/>
            </a:endParaRPr>
          </a:p>
          <a:p>
            <a:pPr marL="1257300" marR="0" lvl="2" indent="-342900" algn="l" defTabSz="914400" rtl="0" eaLnBrk="1" fontAlgn="auto" latinLnBrk="0" hangingPunct="1">
              <a:lnSpc>
                <a:spcPct val="100000"/>
              </a:lnSpc>
              <a:spcBef>
                <a:spcPts val="0"/>
              </a:spcBef>
              <a:spcAft>
                <a:spcPts val="0"/>
              </a:spcAft>
              <a:buClr>
                <a:srgbClr val="156082"/>
              </a:buClr>
              <a:buSzTx/>
              <a:buFont typeface="Wingdings" panose="05000000000000000000" pitchFamily="2" charset="2"/>
              <a:buChar char="Ø"/>
              <a:tabLst/>
              <a:defRPr/>
            </a:pPr>
            <a:r>
              <a:rPr kumimoji="0" lang="nl-BE" sz="1600" b="0" i="0" u="none" strike="noStrike" kern="1200" cap="none" spc="0" normalizeH="0" baseline="0" noProof="0">
                <a:ln>
                  <a:noFill/>
                </a:ln>
                <a:solidFill>
                  <a:srgbClr val="1E699D"/>
                </a:solidFill>
                <a:effectLst/>
                <a:uLnTx/>
                <a:uFillTx/>
                <a:latin typeface="Calibri"/>
                <a:ea typeface="Calibri"/>
                <a:cs typeface="Calibri"/>
              </a:rPr>
              <a:t>Ofwel vertelt de persoon het je spontaan en direct</a:t>
            </a:r>
          </a:p>
          <a:p>
            <a:pPr marL="1257300" marR="0" lvl="2" indent="-342900" algn="l" defTabSz="914400" rtl="0" eaLnBrk="1" fontAlgn="auto" latinLnBrk="0" hangingPunct="1">
              <a:lnSpc>
                <a:spcPct val="100000"/>
              </a:lnSpc>
              <a:spcBef>
                <a:spcPts val="0"/>
              </a:spcBef>
              <a:spcAft>
                <a:spcPts val="0"/>
              </a:spcAft>
              <a:buClr>
                <a:srgbClr val="156082"/>
              </a:buClr>
              <a:buSzTx/>
              <a:buFont typeface="Wingdings" panose="05000000000000000000" pitchFamily="2" charset="2"/>
              <a:buChar char="Ø"/>
              <a:tabLst/>
              <a:defRPr/>
            </a:pPr>
            <a:endParaRPr kumimoji="0" lang="nl-BE" sz="1600" b="0" i="0" u="none" strike="noStrike" kern="1200" cap="none" spc="0" normalizeH="0" baseline="0" noProof="0">
              <a:ln>
                <a:noFill/>
              </a:ln>
              <a:solidFill>
                <a:srgbClr val="1E699D"/>
              </a:solidFill>
              <a:effectLst/>
              <a:uLnTx/>
              <a:uFillTx/>
              <a:latin typeface="Calibri" panose="020F0502020204030204" pitchFamily="34" charset="0"/>
              <a:ea typeface="+mn-ea"/>
              <a:cs typeface="Calibri" panose="020F0502020204030204" pitchFamily="34" charset="0"/>
            </a:endParaRPr>
          </a:p>
          <a:p>
            <a:pPr marL="1257300" marR="0" lvl="2" indent="-342900" algn="l" defTabSz="914400" rtl="0" eaLnBrk="1" fontAlgn="auto" latinLnBrk="0" hangingPunct="1">
              <a:lnSpc>
                <a:spcPct val="100000"/>
              </a:lnSpc>
              <a:spcBef>
                <a:spcPts val="0"/>
              </a:spcBef>
              <a:spcAft>
                <a:spcPts val="0"/>
              </a:spcAft>
              <a:buClr>
                <a:srgbClr val="156082"/>
              </a:buClr>
              <a:buSzTx/>
              <a:buFont typeface="Wingdings" panose="05000000000000000000" pitchFamily="2" charset="2"/>
              <a:buChar char="Ø"/>
              <a:tabLst/>
              <a:defRPr/>
            </a:pPr>
            <a:r>
              <a:rPr kumimoji="0" lang="nl-BE" sz="1600" b="0" i="0" u="none" strike="noStrike" kern="1200" cap="none" spc="0" normalizeH="0" baseline="0" noProof="0">
                <a:ln>
                  <a:noFill/>
                </a:ln>
                <a:solidFill>
                  <a:srgbClr val="1E699D"/>
                </a:solidFill>
                <a:effectLst/>
                <a:uLnTx/>
                <a:uFillTx/>
                <a:latin typeface="Calibri"/>
                <a:ea typeface="Calibri"/>
                <a:cs typeface="Calibri"/>
              </a:rPr>
              <a:t>Ofwel vertelt hij het je misschien niet specifiek, maar zijn lichaam spreekt voor hem....</a:t>
            </a:r>
          </a:p>
          <a:p>
            <a:pPr marL="1257300" marR="0" lvl="2" indent="-342900" algn="l" defTabSz="914400" rtl="0" eaLnBrk="1" fontAlgn="auto" latinLnBrk="0" hangingPunct="1">
              <a:lnSpc>
                <a:spcPct val="100000"/>
              </a:lnSpc>
              <a:spcBef>
                <a:spcPts val="0"/>
              </a:spcBef>
              <a:spcAft>
                <a:spcPts val="0"/>
              </a:spcAft>
              <a:buClr>
                <a:srgbClr val="156082"/>
              </a:buClr>
              <a:buSzTx/>
              <a:buFont typeface="Wingdings" panose="05000000000000000000" pitchFamily="2" charset="2"/>
              <a:buChar char="Ø"/>
              <a:tabLst/>
              <a:defRPr/>
            </a:pPr>
            <a:endParaRPr kumimoji="0" lang="nl-BE" sz="1600" b="0" i="0" u="none" strike="noStrike" kern="1200" cap="none" spc="0" normalizeH="0" baseline="0" noProof="0">
              <a:ln>
                <a:noFill/>
              </a:ln>
              <a:solidFill>
                <a:srgbClr val="1E699D"/>
              </a:solidFill>
              <a:effectLst/>
              <a:uLnTx/>
              <a:uFillTx/>
              <a:latin typeface="Calibri" panose="020F0502020204030204" pitchFamily="34" charset="0"/>
              <a:ea typeface="+mn-ea"/>
              <a:cs typeface="Calibri" panose="020F0502020204030204" pitchFamily="34" charset="0"/>
            </a:endParaRPr>
          </a:p>
          <a:p>
            <a:pPr marL="1257300" marR="0" lvl="2" indent="-342900" algn="l" defTabSz="914400" rtl="0" eaLnBrk="1" fontAlgn="auto" latinLnBrk="0" hangingPunct="1">
              <a:lnSpc>
                <a:spcPct val="100000"/>
              </a:lnSpc>
              <a:spcBef>
                <a:spcPts val="0"/>
              </a:spcBef>
              <a:spcAft>
                <a:spcPts val="0"/>
              </a:spcAft>
              <a:buClr>
                <a:srgbClr val="156082"/>
              </a:buClr>
              <a:buSzTx/>
              <a:buFont typeface="Wingdings" panose="05000000000000000000" pitchFamily="2" charset="2"/>
              <a:buChar char="Ø"/>
              <a:tabLst/>
              <a:defRPr/>
            </a:pPr>
            <a:r>
              <a:rPr kumimoji="0" lang="nl-BE" sz="1600" b="0" i="0" u="none" strike="noStrike" kern="1200" cap="none" spc="0" normalizeH="0" baseline="0" noProof="0">
                <a:ln>
                  <a:noFill/>
                </a:ln>
                <a:solidFill>
                  <a:srgbClr val="1E699D"/>
                </a:solidFill>
                <a:effectLst/>
                <a:uLnTx/>
                <a:uFillTx/>
                <a:latin typeface="Calibri"/>
                <a:ea typeface="Calibri"/>
                <a:cs typeface="Calibri"/>
              </a:rPr>
              <a:t>Het (h)erkennen van lijden is belangrijk, ongeacht de diagnose.</a:t>
            </a:r>
          </a:p>
          <a:p>
            <a:pPr marL="1257300" marR="0" lvl="2" indent="-342900" algn="l" defTabSz="914400" rtl="0" eaLnBrk="1" fontAlgn="auto" latinLnBrk="0" hangingPunct="1">
              <a:lnSpc>
                <a:spcPct val="100000"/>
              </a:lnSpc>
              <a:spcBef>
                <a:spcPts val="0"/>
              </a:spcBef>
              <a:spcAft>
                <a:spcPts val="0"/>
              </a:spcAft>
              <a:buClr>
                <a:srgbClr val="156082"/>
              </a:buClr>
              <a:buSzTx/>
              <a:buFont typeface="Wingdings" panose="05000000000000000000" pitchFamily="2" charset="2"/>
              <a:buChar char="Ø"/>
              <a:tabLst/>
              <a:defRPr/>
            </a:pPr>
            <a:endParaRPr kumimoji="0" lang="nl-BE" sz="1600" b="0" i="0" u="none" strike="noStrike" kern="1200" cap="none" spc="0" normalizeH="0" baseline="0" noProof="0">
              <a:ln>
                <a:noFill/>
              </a:ln>
              <a:solidFill>
                <a:srgbClr val="1E699D"/>
              </a:solidFill>
              <a:effectLst/>
              <a:uLnTx/>
              <a:uFillTx/>
              <a:latin typeface="Calibri"/>
              <a:ea typeface="Calibri"/>
              <a:cs typeface="Calibri"/>
            </a:endParaRPr>
          </a:p>
          <a:p>
            <a:pPr marL="1257300" marR="0" lvl="2" indent="-342900" algn="l" defTabSz="914400" rtl="0" eaLnBrk="1" fontAlgn="auto" latinLnBrk="0" hangingPunct="1">
              <a:lnSpc>
                <a:spcPct val="100000"/>
              </a:lnSpc>
              <a:spcBef>
                <a:spcPts val="0"/>
              </a:spcBef>
              <a:spcAft>
                <a:spcPts val="0"/>
              </a:spcAft>
              <a:buClr>
                <a:srgbClr val="156082"/>
              </a:buClr>
              <a:buSzTx/>
              <a:buFont typeface="Wingdings" panose="05000000000000000000" pitchFamily="2" charset="2"/>
              <a:buChar char="Ø"/>
              <a:tabLst/>
              <a:defRPr/>
            </a:pPr>
            <a:r>
              <a:rPr kumimoji="0" lang="nl-BE" sz="1600" b="0" i="0" u="none" strike="noStrike" kern="1200" cap="none" spc="0" normalizeH="0" baseline="0" noProof="0">
                <a:ln>
                  <a:noFill/>
                </a:ln>
                <a:solidFill>
                  <a:srgbClr val="1E699D"/>
                </a:solidFill>
                <a:effectLst/>
                <a:uLnTx/>
                <a:uFillTx/>
                <a:latin typeface="Calibri"/>
                <a:ea typeface="Calibri"/>
                <a:cs typeface="Calibri"/>
              </a:rPr>
              <a:t>Tegen personen zeggen dat ze niet "gek, laf of zwak" zijn, heeft een significant therapeutisch effect bij het verlichten van hun schuldgevoel en schaamte. Het is een normale reactie van het lichaam en geest op een abnormale situatie (normaliseren van fysieke en emotionele toestand!). </a:t>
            </a:r>
          </a:p>
          <a:p>
            <a:pPr marL="1257300" marR="0" lvl="2" indent="-342900" algn="l" defTabSz="914400" rtl="0" eaLnBrk="1" fontAlgn="auto" latinLnBrk="0" hangingPunct="1">
              <a:lnSpc>
                <a:spcPct val="100000"/>
              </a:lnSpc>
              <a:spcBef>
                <a:spcPts val="0"/>
              </a:spcBef>
              <a:spcAft>
                <a:spcPts val="0"/>
              </a:spcAft>
              <a:buClr>
                <a:srgbClr val="156082"/>
              </a:buClr>
              <a:buSzTx/>
              <a:buFont typeface="Wingdings" panose="05000000000000000000" pitchFamily="2" charset="2"/>
              <a:buChar char="Ø"/>
              <a:tabLst/>
              <a:defRPr/>
            </a:pPr>
            <a:endParaRPr kumimoji="0" lang="nl-BE" sz="1600" b="0" i="0" u="none" strike="noStrike" kern="1200" cap="none" spc="0" normalizeH="0" baseline="0" noProof="0">
              <a:ln>
                <a:noFill/>
              </a:ln>
              <a:solidFill>
                <a:srgbClr val="1E699D"/>
              </a:solidFill>
              <a:effectLst/>
              <a:uLnTx/>
              <a:uFillTx/>
              <a:latin typeface="Calibri"/>
              <a:ea typeface="Calibri"/>
              <a:cs typeface="Calibri"/>
            </a:endParaRPr>
          </a:p>
          <a:p>
            <a:pPr marL="1257300" marR="0" lvl="2" indent="-342900" algn="l" defTabSz="914400" rtl="0" eaLnBrk="1" fontAlgn="auto" latinLnBrk="0" hangingPunct="1">
              <a:lnSpc>
                <a:spcPct val="100000"/>
              </a:lnSpc>
              <a:spcBef>
                <a:spcPts val="0"/>
              </a:spcBef>
              <a:spcAft>
                <a:spcPts val="0"/>
              </a:spcAft>
              <a:buClr>
                <a:srgbClr val="92D050"/>
              </a:buClr>
              <a:buSzTx/>
              <a:buFont typeface="Wingdings" panose="05000000000000000000" pitchFamily="2" charset="2"/>
              <a:buChar char="Ø"/>
              <a:tabLst/>
              <a:defRPr/>
            </a:pPr>
            <a:endParaRPr kumimoji="0" lang="nl-BE" sz="1800" b="0" i="0" u="none" strike="noStrike" kern="1200" cap="none" spc="0" normalizeH="0" baseline="0" noProof="0">
              <a:ln>
                <a:noFill/>
              </a:ln>
              <a:solidFill>
                <a:srgbClr val="1E699D"/>
              </a:solidFill>
              <a:effectLst/>
              <a:uLnTx/>
              <a:uFillTx/>
              <a:latin typeface="Calibri" panose="020F0502020204030204" pitchFamily="34" charset="0"/>
              <a:ea typeface="+mn-ea"/>
              <a:cs typeface="Calibri" panose="020F0502020204030204" pitchFamily="34" charset="0"/>
            </a:endParaRPr>
          </a:p>
          <a:p>
            <a:pPr marL="457200" marR="0" lvl="1" indent="0" algn="l" defTabSz="914400" rtl="0" eaLnBrk="1" fontAlgn="auto" latinLnBrk="0" hangingPunct="1">
              <a:lnSpc>
                <a:spcPct val="100000"/>
              </a:lnSpc>
              <a:spcBef>
                <a:spcPts val="0"/>
              </a:spcBef>
              <a:spcAft>
                <a:spcPts val="0"/>
              </a:spcAft>
              <a:buClr>
                <a:srgbClr val="92D050"/>
              </a:buClr>
              <a:buSzTx/>
              <a:buFontTx/>
              <a:buNone/>
              <a:tabLst/>
              <a:defRPr/>
            </a:pPr>
            <a:r>
              <a:rPr kumimoji="0" lang="nl-BE" sz="1600" b="0" i="0" u="none" strike="noStrike" kern="1200" cap="none" spc="0" normalizeH="0" baseline="0" noProof="0">
                <a:ln>
                  <a:noFill/>
                </a:ln>
                <a:solidFill>
                  <a:srgbClr val="1E699D"/>
                </a:solidFill>
                <a:effectLst/>
                <a:uLnTx/>
                <a:uFillTx/>
                <a:latin typeface="Calibri"/>
                <a:ea typeface="Calibri"/>
                <a:cs typeface="Calibri"/>
              </a:rPr>
              <a:t> </a:t>
            </a:r>
          </a:p>
        </p:txBody>
      </p:sp>
    </p:spTree>
    <p:extLst>
      <p:ext uri="{BB962C8B-B14F-4D97-AF65-F5344CB8AC3E}">
        <p14:creationId xmlns:p14="http://schemas.microsoft.com/office/powerpoint/2010/main" val="84564088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A88A0E-BF9A-B973-F75B-A319C9AA8DCE}"/>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59F47DA6-590D-8BCA-D4B3-580B87CCDDB6}"/>
              </a:ext>
            </a:extLst>
          </p:cNvPr>
          <p:cNvSpPr>
            <a:spLocks noGrp="1"/>
          </p:cNvSpPr>
          <p:nvPr>
            <p:ph type="title"/>
          </p:nvPr>
        </p:nvSpPr>
        <p:spPr>
          <a:xfrm>
            <a:off x="623449" y="157019"/>
            <a:ext cx="11341516" cy="1117600"/>
          </a:xfrm>
        </p:spPr>
        <p:txBody>
          <a:bodyPr lIns="91440" tIns="45720" rIns="91440" bIns="45720" anchor="ctr">
            <a:normAutofit/>
          </a:bodyPr>
          <a:lstStyle/>
          <a:p>
            <a:pPr>
              <a:lnSpc>
                <a:spcPct val="100000"/>
              </a:lnSpc>
              <a:spcBef>
                <a:spcPts val="0"/>
              </a:spcBef>
              <a:spcAft>
                <a:spcPts val="600"/>
              </a:spcAft>
            </a:pPr>
            <a:r>
              <a:rPr lang="nl-BE" sz="2800">
                <a:latin typeface="Futura Medium"/>
                <a:ea typeface="Calibri"/>
                <a:cs typeface="Calibri"/>
              </a:rPr>
              <a:t>2.</a:t>
            </a:r>
            <a:r>
              <a:rPr lang="nl-BE" sz="2800" noProof="0">
                <a:latin typeface="Futura Medium"/>
                <a:ea typeface="Calibri"/>
                <a:cs typeface="Calibri"/>
              </a:rPr>
              <a:t>5. Werk bespreekbaar maken</a:t>
            </a:r>
            <a:endParaRPr lang="nl-BE" sz="2800" noProof="0">
              <a:latin typeface="Futura Medium"/>
            </a:endParaRPr>
          </a:p>
        </p:txBody>
      </p:sp>
      <p:sp>
        <p:nvSpPr>
          <p:cNvPr id="6" name="Titre 2">
            <a:extLst>
              <a:ext uri="{FF2B5EF4-FFF2-40B4-BE49-F238E27FC236}">
                <a16:creationId xmlns:a16="http://schemas.microsoft.com/office/drawing/2014/main" id="{3A66067F-C94A-6FF5-1F7C-B1AA5ADCCBEC}"/>
              </a:ext>
            </a:extLst>
          </p:cNvPr>
          <p:cNvSpPr txBox="1">
            <a:spLocks/>
          </p:cNvSpPr>
          <p:nvPr/>
        </p:nvSpPr>
        <p:spPr>
          <a:xfrm>
            <a:off x="457194" y="1542473"/>
            <a:ext cx="10044551" cy="397163"/>
          </a:xfrm>
          <a:prstGeom prst="rect">
            <a:avLst/>
          </a:prstGeom>
        </p:spPr>
        <p:txBody>
          <a:bodyPr lIns="91440" tIns="45720" rIns="91440" bIns="45720" anchor="b">
            <a:noAutofit/>
          </a:bodyPr>
          <a:lstStyle>
            <a:lvl1pPr algn="l" defTabSz="914400" rtl="0" eaLnBrk="1" latinLnBrk="0" hangingPunct="1">
              <a:lnSpc>
                <a:spcPct val="90000"/>
              </a:lnSpc>
              <a:spcBef>
                <a:spcPct val="0"/>
              </a:spcBef>
              <a:buNone/>
              <a:defRPr sz="3200" kern="1200">
                <a:solidFill>
                  <a:srgbClr val="1E699D"/>
                </a:solidFill>
                <a:latin typeface="Futura Medium" charset="0"/>
                <a:ea typeface="Futura Medium" charset="0"/>
                <a:cs typeface="Futura Medium" charset="0"/>
              </a:defRPr>
            </a:lvl1pPr>
          </a:lstStyle>
          <a:p>
            <a:pPr marL="685800" marR="0" lvl="0" indent="-685800" algn="l" defTabSz="914400" rtl="0" eaLnBrk="1" fontAlgn="auto" latinLnBrk="0" hangingPunct="1">
              <a:lnSpc>
                <a:spcPct val="90000"/>
              </a:lnSpc>
              <a:spcBef>
                <a:spcPct val="0"/>
              </a:spcBef>
              <a:spcAft>
                <a:spcPts val="0"/>
              </a:spcAft>
              <a:buClrTx/>
              <a:buSzTx/>
              <a:buFont typeface="Wingdings" panose="05000000000000000000" pitchFamily="2" charset="2"/>
              <a:buChar char="Ø"/>
              <a:tabLst/>
              <a:defRPr/>
            </a:pPr>
            <a:r>
              <a:rPr kumimoji="0" lang="nl-BE" sz="2000" b="0" i="0" u="none" strike="noStrike" kern="1200" cap="none" spc="0" normalizeH="0" baseline="0" noProof="0">
                <a:ln>
                  <a:noFill/>
                </a:ln>
                <a:solidFill>
                  <a:srgbClr val="1E699D"/>
                </a:solidFill>
                <a:effectLst/>
                <a:uLnTx/>
                <a:uFillTx/>
                <a:latin typeface="Calibri" panose="020F0502020204030204" pitchFamily="34" charset="0"/>
                <a:cs typeface="Calibri" panose="020F0502020204030204" pitchFamily="34" charset="0"/>
              </a:rPr>
              <a:t>Het werk bespreekbaar stellen tijdens de consultatie, zowel bij primaire, secundaire als tertiaire preventie.</a:t>
            </a:r>
          </a:p>
        </p:txBody>
      </p:sp>
      <p:sp>
        <p:nvSpPr>
          <p:cNvPr id="3" name="Espace réservé du numéro de diapositive 2"/>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FCF0D27-783A-4A41-A067-B898C8DC56C7}" type="slidenum">
              <a:rPr kumimoji="0" lang="nl-BE" sz="1200" b="0" i="0" u="none" strike="noStrike" kern="1200" cap="none" spc="0" normalizeH="0" baseline="0" noProof="0" smtClean="0">
                <a:ln>
                  <a:noFill/>
                </a:ln>
                <a:solidFill>
                  <a:srgbClr val="1E699D">
                    <a:lumMod val="50000"/>
                    <a:lumOff val="50000"/>
                  </a:srgb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52</a:t>
            </a:fld>
            <a:endParaRPr kumimoji="0" lang="nl-BE" sz="1200" b="0" i="0" u="none" strike="noStrike" kern="1200" cap="none" spc="0" normalizeH="0" baseline="0" noProof="0">
              <a:ln>
                <a:noFill/>
              </a:ln>
              <a:solidFill>
                <a:srgbClr val="1E699D">
                  <a:lumMod val="50000"/>
                  <a:lumOff val="50000"/>
                </a:srgbClr>
              </a:solidFill>
              <a:effectLst/>
              <a:uLnTx/>
              <a:uFillTx/>
              <a:latin typeface="Calibri"/>
              <a:ea typeface="+mn-ea"/>
              <a:cs typeface="+mn-cs"/>
            </a:endParaRPr>
          </a:p>
        </p:txBody>
      </p:sp>
      <p:pic>
        <p:nvPicPr>
          <p:cNvPr id="7" name="Afbeelding 6">
            <a:extLst>
              <a:ext uri="{FF2B5EF4-FFF2-40B4-BE49-F238E27FC236}">
                <a16:creationId xmlns:a16="http://schemas.microsoft.com/office/drawing/2014/main" id="{083EFC88-1D37-B1B3-1107-2A8964C2C57A}"/>
              </a:ext>
            </a:extLst>
          </p:cNvPr>
          <p:cNvPicPr>
            <a:picLocks noChangeAspect="1"/>
          </p:cNvPicPr>
          <p:nvPr/>
        </p:nvPicPr>
        <p:blipFill>
          <a:blip r:embed="rId3"/>
          <a:stretch>
            <a:fillRect/>
          </a:stretch>
        </p:blipFill>
        <p:spPr>
          <a:xfrm>
            <a:off x="10506448" y="1101741"/>
            <a:ext cx="1685552" cy="1675790"/>
          </a:xfrm>
          <a:prstGeom prst="rect">
            <a:avLst/>
          </a:prstGeom>
        </p:spPr>
      </p:pic>
      <p:sp>
        <p:nvSpPr>
          <p:cNvPr id="4" name="Rechthoek 3">
            <a:extLst>
              <a:ext uri="{FF2B5EF4-FFF2-40B4-BE49-F238E27FC236}">
                <a16:creationId xmlns:a16="http://schemas.microsoft.com/office/drawing/2014/main" id="{FB9F9C4E-98D1-E8F0-9C70-328A201354D9}"/>
              </a:ext>
            </a:extLst>
          </p:cNvPr>
          <p:cNvSpPr>
            <a:spLocks noGrp="1" noRot="1" noMove="1" noResize="1" noEditPoints="1" noAdjustHandles="1" noChangeArrowheads="1" noChangeShapeType="1"/>
          </p:cNvSpPr>
          <p:nvPr/>
        </p:nvSpPr>
        <p:spPr>
          <a:xfrm>
            <a:off x="83127" y="5942602"/>
            <a:ext cx="2192482" cy="858693"/>
          </a:xfrm>
          <a:prstGeom prst="rect">
            <a:avLst/>
          </a:prstGeom>
          <a:solidFill>
            <a:schemeClr val="bg1"/>
          </a:solidFill>
          <a:ln>
            <a:solidFill>
              <a:schemeClr val="bg1"/>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BE" sz="1800" b="0" i="0" u="none" strike="noStrike" kern="1200" cap="none" spc="0" normalizeH="0" baseline="0" noProof="0">
              <a:ln>
                <a:noFill/>
              </a:ln>
              <a:solidFill>
                <a:srgbClr val="FFFFFF"/>
              </a:solidFill>
              <a:effectLst/>
              <a:uLnTx/>
              <a:uFillTx/>
              <a:latin typeface="Calibri"/>
              <a:ea typeface="+mn-ea"/>
              <a:cs typeface="+mn-cs"/>
            </a:endParaRPr>
          </a:p>
        </p:txBody>
      </p:sp>
      <p:sp>
        <p:nvSpPr>
          <p:cNvPr id="5" name="Espace réservé du contenu 1">
            <a:extLst>
              <a:ext uri="{FF2B5EF4-FFF2-40B4-BE49-F238E27FC236}">
                <a16:creationId xmlns:a16="http://schemas.microsoft.com/office/drawing/2014/main" id="{A56FC6C6-4D9C-46E8-D471-93774A2D7801}"/>
              </a:ext>
            </a:extLst>
          </p:cNvPr>
          <p:cNvSpPr>
            <a:spLocks noGrp="1"/>
          </p:cNvSpPr>
          <p:nvPr>
            <p:ph idx="1"/>
          </p:nvPr>
        </p:nvSpPr>
        <p:spPr>
          <a:xfrm>
            <a:off x="1112009" y="2069891"/>
            <a:ext cx="9570210" cy="4318924"/>
          </a:xfrm>
        </p:spPr>
        <p:txBody>
          <a:bodyPr lIns="91440" tIns="45720" rIns="91440" bIns="45720" anchor="t">
            <a:normAutofit lnSpcReduction="10000"/>
          </a:bodyPr>
          <a:lstStyle/>
          <a:p>
            <a:pPr marL="0" indent="0">
              <a:buNone/>
            </a:pPr>
            <a:r>
              <a:rPr lang="nl-BE" sz="1900" noProof="0" dirty="0">
                <a:solidFill>
                  <a:srgbClr val="1E699D"/>
                </a:solidFill>
                <a:ea typeface="Calibri"/>
                <a:cs typeface="Calibri"/>
              </a:rPr>
              <a:t>Werk (of het ontbreken ervan) kan zowel beschermend als schadelijk zijn voor de gezondheid. Stress heeft vaak meerdere oorzaken – ook de werkomgeving speelt hierin een belangrijke rol.</a:t>
            </a:r>
          </a:p>
          <a:p>
            <a:pPr marL="0" indent="0">
              <a:buNone/>
            </a:pPr>
            <a:r>
              <a:rPr lang="nl-BE" sz="1900" noProof="0" dirty="0">
                <a:solidFill>
                  <a:srgbClr val="1E699D"/>
                </a:solidFill>
                <a:ea typeface="Calibri"/>
                <a:cs typeface="Calibri"/>
              </a:rPr>
              <a:t>👉 Daarom is het logisch én noodzakelijk om deze dimensie mee te onderzoeken.</a:t>
            </a:r>
          </a:p>
          <a:p>
            <a:pPr marL="0" indent="0">
              <a:buNone/>
            </a:pPr>
            <a:endParaRPr lang="nl-BE" sz="1900" noProof="0" dirty="0">
              <a:solidFill>
                <a:srgbClr val="1E699D"/>
              </a:solidFill>
              <a:ea typeface="Calibri"/>
              <a:cs typeface="Calibri"/>
            </a:endParaRPr>
          </a:p>
          <a:p>
            <a:pPr marL="0" indent="0">
              <a:buNone/>
            </a:pPr>
            <a:r>
              <a:rPr lang="nl-BE" sz="1900" noProof="0" dirty="0">
                <a:solidFill>
                  <a:srgbClr val="1E699D"/>
                </a:solidFill>
                <a:ea typeface="Calibri"/>
                <a:cs typeface="Calibri"/>
              </a:rPr>
              <a:t>Hoe? </a:t>
            </a:r>
            <a:endParaRPr lang="nl-BE" sz="1900" noProof="0" dirty="0">
              <a:solidFill>
                <a:srgbClr val="1E699D"/>
              </a:solidFill>
            </a:endParaRPr>
          </a:p>
          <a:p>
            <a:pPr marL="880745" lvl="1" indent="-342900"/>
            <a:r>
              <a:rPr lang="nl-BE" sz="1900" noProof="0" dirty="0">
                <a:ea typeface="Calibri"/>
                <a:cs typeface="Calibri"/>
              </a:rPr>
              <a:t>Door simpelweg interesse te tonen in dit onderwerp en het werksysteem te bevragen (cf. gespreksleidraad): </a:t>
            </a:r>
            <a:r>
              <a:rPr lang="nl-BE" sz="1800" noProof="0" dirty="0">
                <a:effectLst/>
              </a:rPr>
              <a:t>« Waar sta je met betrekking tot werk? » </a:t>
            </a:r>
            <a:endParaRPr lang="nl-BE" sz="1900" noProof="0" dirty="0">
              <a:ea typeface="Calibri"/>
              <a:cs typeface="Calibri"/>
            </a:endParaRPr>
          </a:p>
          <a:p>
            <a:pPr marL="880745" lvl="1" indent="-342900"/>
            <a:r>
              <a:rPr lang="nl-BE" sz="1900" noProof="0" dirty="0">
                <a:ea typeface="Calibri"/>
                <a:cs typeface="Calibri"/>
              </a:rPr>
              <a:t>Balans tussen energiebronnen en risicofactoren.</a:t>
            </a:r>
          </a:p>
          <a:p>
            <a:pPr marL="880745" lvl="1" indent="-342900"/>
            <a:r>
              <a:rPr lang="nl-BE" sz="1900" noProof="0" dirty="0">
                <a:ea typeface="Calibri"/>
                <a:cs typeface="Calibri"/>
              </a:rPr>
              <a:t>Grijp alle kansen die de gegeven antwoorden bieden: bevestig ze of kaats de bal terug (bv., je verbazen, spiegelenlinken leggen met bredere tendensen zoals prestatiedruk, onzeker werk,…). </a:t>
            </a:r>
          </a:p>
          <a:p>
            <a:pPr marL="880745" lvl="1" indent="-342900"/>
            <a:r>
              <a:rPr lang="nl-BE" sz="1900" dirty="0">
                <a:ea typeface="Calibri"/>
                <a:cs typeface="Calibri"/>
              </a:rPr>
              <a:t>Rekening houdend met de complexiteit van de situatie, de hulpbronnen/middelen en de toestand van de persoon.</a:t>
            </a:r>
          </a:p>
          <a:p>
            <a:pPr marL="880745" lvl="1" indent="-342900"/>
            <a:endParaRPr lang="nl-BE" sz="2000" noProof="0" dirty="0">
              <a:ea typeface="Calibri"/>
              <a:cs typeface="Calibri"/>
            </a:endParaRPr>
          </a:p>
          <a:p>
            <a:pPr marL="880745" lvl="1" indent="-342900"/>
            <a:endParaRPr lang="nl-BE" sz="1900" noProof="0" dirty="0">
              <a:ea typeface="Calibri"/>
              <a:cs typeface="Calibri"/>
            </a:endParaRPr>
          </a:p>
          <a:p>
            <a:pPr marL="1241425" lvl="2" indent="-457200">
              <a:buFont typeface="Wingdings" panose="020B0604020202020204" pitchFamily="34" charset="0"/>
              <a:buChar char="§"/>
            </a:pPr>
            <a:endParaRPr lang="nl-BE" sz="1700" noProof="0" dirty="0">
              <a:ea typeface="Calibri"/>
              <a:cs typeface="Calibri"/>
            </a:endParaRPr>
          </a:p>
        </p:txBody>
      </p:sp>
    </p:spTree>
    <p:extLst>
      <p:ext uri="{BB962C8B-B14F-4D97-AF65-F5344CB8AC3E}">
        <p14:creationId xmlns:p14="http://schemas.microsoft.com/office/powerpoint/2010/main" val="406278248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2">
            <a:extLst>
              <a:ext uri="{FF2B5EF4-FFF2-40B4-BE49-F238E27FC236}">
                <a16:creationId xmlns:a16="http://schemas.microsoft.com/office/drawing/2014/main" id="{566D9B4C-3921-045D-436E-C619EF801A7F}"/>
              </a:ext>
            </a:extLst>
          </p:cNvPr>
          <p:cNvSpPr>
            <a:spLocks noGrp="1"/>
          </p:cNvSpPr>
          <p:nvPr>
            <p:ph idx="1"/>
          </p:nvPr>
        </p:nvSpPr>
        <p:spPr>
          <a:xfrm>
            <a:off x="838200" y="1825625"/>
            <a:ext cx="7640782" cy="4351338"/>
          </a:xfrm>
        </p:spPr>
        <p:txBody>
          <a:bodyPr>
            <a:normAutofit/>
          </a:bodyPr>
          <a:lstStyle/>
          <a:p>
            <a:pPr marL="0" indent="-130175">
              <a:buNone/>
            </a:pPr>
            <a:r>
              <a:rPr lang="nl-BE" sz="2600" noProof="0">
                <a:solidFill>
                  <a:srgbClr val="1E699D"/>
                </a:solidFill>
                <a:ea typeface="Calibri"/>
                <a:cs typeface="Calibri"/>
              </a:rPr>
              <a:t>Een werknemer in een administratieve functie :</a:t>
            </a:r>
          </a:p>
          <a:p>
            <a:pPr marL="0" indent="-130175">
              <a:buNone/>
            </a:pPr>
            <a:endParaRPr lang="nl-BE" sz="1800" noProof="0">
              <a:solidFill>
                <a:srgbClr val="1E699D"/>
              </a:solidFill>
              <a:latin typeface="Calibri" panose="020F0502020204030204" pitchFamily="34" charset="0"/>
              <a:ea typeface="Calibri"/>
              <a:cs typeface="Calibri" panose="020F0502020204030204" pitchFamily="34" charset="0"/>
            </a:endParaRPr>
          </a:p>
          <a:p>
            <a:pPr marL="0" indent="-130175">
              <a:buNone/>
            </a:pPr>
            <a:r>
              <a:rPr lang="nl-BE" sz="1800" noProof="0">
                <a:solidFill>
                  <a:srgbClr val="1E699D"/>
                </a:solidFill>
                <a:latin typeface="Calibri" panose="020F0502020204030204" pitchFamily="34" charset="0"/>
                <a:ea typeface="Calibri"/>
                <a:cs typeface="Calibri" panose="020F0502020204030204" pitchFamily="34" charset="0"/>
              </a:rPr>
              <a:t>"Als ik 's ochtends denk aan wat me te wachten staat, raak ik al in paniek. </a:t>
            </a:r>
          </a:p>
          <a:p>
            <a:pPr marL="0" indent="-130175">
              <a:buNone/>
            </a:pPr>
            <a:r>
              <a:rPr lang="nl-BE" sz="1800" noProof="0">
                <a:solidFill>
                  <a:srgbClr val="1E699D"/>
                </a:solidFill>
                <a:latin typeface="Calibri" panose="020F0502020204030204" pitchFamily="34" charset="0"/>
                <a:ea typeface="Calibri"/>
                <a:cs typeface="Calibri" panose="020F0502020204030204" pitchFamily="34" charset="0"/>
              </a:rPr>
              <a:t>Ik word </a:t>
            </a:r>
            <a:r>
              <a:rPr lang="nl-BE" sz="1800" b="1" noProof="0">
                <a:solidFill>
                  <a:srgbClr val="1E699D"/>
                </a:solidFill>
                <a:latin typeface="Calibri" panose="020F0502020204030204" pitchFamily="34" charset="0"/>
                <a:ea typeface="Calibri"/>
                <a:cs typeface="Calibri" panose="020F0502020204030204" pitchFamily="34" charset="0"/>
              </a:rPr>
              <a:t>voortdurend onderbroken </a:t>
            </a:r>
            <a:r>
              <a:rPr lang="nl-BE" sz="1800" noProof="0">
                <a:solidFill>
                  <a:srgbClr val="1E699D"/>
                </a:solidFill>
                <a:latin typeface="Calibri" panose="020F0502020204030204" pitchFamily="34" charset="0"/>
                <a:ea typeface="Calibri"/>
                <a:cs typeface="Calibri" panose="020F0502020204030204" pitchFamily="34" charset="0"/>
              </a:rPr>
              <a:t>door mensen die me om informatie vragen die ik niet heb, door collega's die mijn kantoor binnenkomen om mijn dossiers te raadplegen. </a:t>
            </a:r>
          </a:p>
          <a:p>
            <a:pPr marL="0" indent="-130175">
              <a:buNone/>
            </a:pPr>
            <a:r>
              <a:rPr lang="nl-BE" sz="1800" noProof="0">
                <a:solidFill>
                  <a:srgbClr val="1E699D"/>
                </a:solidFill>
                <a:latin typeface="Calibri" panose="020F0502020204030204" pitchFamily="34" charset="0"/>
                <a:ea typeface="Calibri"/>
                <a:cs typeface="Calibri" panose="020F0502020204030204" pitchFamily="34" charset="0"/>
              </a:rPr>
              <a:t>Mijn </a:t>
            </a:r>
            <a:r>
              <a:rPr lang="nl-BE" sz="1800" b="1" noProof="0">
                <a:solidFill>
                  <a:srgbClr val="1E699D"/>
                </a:solidFill>
                <a:latin typeface="Calibri" panose="020F0502020204030204" pitchFamily="34" charset="0"/>
                <a:ea typeface="Calibri"/>
                <a:cs typeface="Calibri" panose="020F0502020204030204" pitchFamily="34" charset="0"/>
              </a:rPr>
              <a:t>baas </a:t>
            </a:r>
            <a:r>
              <a:rPr lang="nl-BE" sz="1800" noProof="0">
                <a:solidFill>
                  <a:srgbClr val="1E699D"/>
                </a:solidFill>
                <a:latin typeface="Calibri" panose="020F0502020204030204" pitchFamily="34" charset="0"/>
                <a:ea typeface="Calibri"/>
                <a:cs typeface="Calibri" panose="020F0502020204030204" pitchFamily="34" charset="0"/>
              </a:rPr>
              <a:t>geeft me om 18.00 uur nog documenten die ik </a:t>
            </a:r>
            <a:r>
              <a:rPr lang="nl-BE" sz="1800" b="1" noProof="0">
                <a:solidFill>
                  <a:srgbClr val="1E699D"/>
                </a:solidFill>
                <a:latin typeface="Calibri" panose="020F0502020204030204" pitchFamily="34" charset="0"/>
                <a:ea typeface="Calibri"/>
                <a:cs typeface="Calibri" panose="020F0502020204030204" pitchFamily="34" charset="0"/>
              </a:rPr>
              <a:t>de volgende dag </a:t>
            </a:r>
            <a:r>
              <a:rPr lang="nl-BE" sz="1800" noProof="0">
                <a:solidFill>
                  <a:srgbClr val="1E699D"/>
                </a:solidFill>
                <a:latin typeface="Calibri" panose="020F0502020204030204" pitchFamily="34" charset="0"/>
                <a:ea typeface="Calibri"/>
                <a:cs typeface="Calibri" panose="020F0502020204030204" pitchFamily="34" charset="0"/>
              </a:rPr>
              <a:t>af moet hebben. En dan die </a:t>
            </a:r>
            <a:r>
              <a:rPr lang="nl-BE" sz="1800" b="1" noProof="0">
                <a:solidFill>
                  <a:srgbClr val="1E699D"/>
                </a:solidFill>
                <a:latin typeface="Calibri" panose="020F0502020204030204" pitchFamily="34" charset="0"/>
                <a:ea typeface="Calibri"/>
                <a:cs typeface="Calibri" panose="020F0502020204030204" pitchFamily="34" charset="0"/>
              </a:rPr>
              <a:t>software </a:t>
            </a:r>
            <a:r>
              <a:rPr lang="nl-BE" sz="1800" noProof="0">
                <a:solidFill>
                  <a:srgbClr val="1E699D"/>
                </a:solidFill>
                <a:latin typeface="Calibri" panose="020F0502020204030204" pitchFamily="34" charset="0"/>
                <a:ea typeface="Calibri"/>
                <a:cs typeface="Calibri" panose="020F0502020204030204" pitchFamily="34" charset="0"/>
              </a:rPr>
              <a:t>waarmee ik moeilijk kan werken... Ik zit me constant af te jagen. </a:t>
            </a:r>
            <a:r>
              <a:rPr lang="nl-BE" sz="1800" b="1" noProof="0">
                <a:solidFill>
                  <a:srgbClr val="1E699D"/>
                </a:solidFill>
                <a:latin typeface="Calibri" panose="020F0502020204030204" pitchFamily="34" charset="0"/>
                <a:ea typeface="Calibri"/>
                <a:cs typeface="Calibri" panose="020F0502020204030204" pitchFamily="34" charset="0"/>
              </a:rPr>
              <a:t>Ik ben moe, ik pieker </a:t>
            </a:r>
            <a:r>
              <a:rPr lang="nl-BE" sz="1800" noProof="0">
                <a:solidFill>
                  <a:srgbClr val="1E699D"/>
                </a:solidFill>
                <a:latin typeface="Calibri" panose="020F0502020204030204" pitchFamily="34" charset="0"/>
                <a:ea typeface="Calibri"/>
                <a:cs typeface="Calibri" panose="020F0502020204030204" pitchFamily="34" charset="0"/>
              </a:rPr>
              <a:t>.... "</a:t>
            </a:r>
          </a:p>
          <a:p>
            <a:pPr marL="342900" lvl="0" indent="-342900">
              <a:buFont typeface="Courier New" panose="02070309020205020404" pitchFamily="49" charset="0"/>
              <a:buChar char="o"/>
            </a:pPr>
            <a:endParaRPr lang="nl-BE" sz="2200" noProof="0"/>
          </a:p>
        </p:txBody>
      </p:sp>
      <p:sp>
        <p:nvSpPr>
          <p:cNvPr id="6" name="Titre 1">
            <a:extLst>
              <a:ext uri="{FF2B5EF4-FFF2-40B4-BE49-F238E27FC236}">
                <a16:creationId xmlns:a16="http://schemas.microsoft.com/office/drawing/2014/main" id="{CDD52018-0BFB-B96E-061A-573871D20ACB}"/>
              </a:ext>
            </a:extLst>
          </p:cNvPr>
          <p:cNvSpPr>
            <a:spLocks noGrp="1"/>
          </p:cNvSpPr>
          <p:nvPr>
            <p:ph type="title"/>
          </p:nvPr>
        </p:nvSpPr>
        <p:spPr/>
        <p:txBody>
          <a:bodyPr>
            <a:normAutofit/>
          </a:bodyPr>
          <a:lstStyle/>
          <a:p>
            <a:r>
              <a:rPr lang="nl-BE" sz="2800">
                <a:solidFill>
                  <a:srgbClr val="1E699D"/>
                </a:solidFill>
                <a:latin typeface="Futura Medium"/>
              </a:rPr>
              <a:t>2</a:t>
            </a:r>
            <a:r>
              <a:rPr lang="nl-BE" sz="2800" noProof="0">
                <a:solidFill>
                  <a:srgbClr val="1E699D"/>
                </a:solidFill>
                <a:latin typeface="Futura Medium"/>
              </a:rPr>
              <a:t>.</a:t>
            </a:r>
            <a:r>
              <a:rPr lang="nl-BE" sz="2800">
                <a:solidFill>
                  <a:srgbClr val="1E699D"/>
                </a:solidFill>
                <a:latin typeface="Futura Medium"/>
              </a:rPr>
              <a:t>5</a:t>
            </a:r>
            <a:r>
              <a:rPr lang="nl-BE" sz="2800" noProof="0">
                <a:solidFill>
                  <a:srgbClr val="1E699D"/>
                </a:solidFill>
                <a:latin typeface="Futura Medium"/>
              </a:rPr>
              <a:t>.a. Gehoord tijdens de consultatie:</a:t>
            </a:r>
          </a:p>
        </p:txBody>
      </p:sp>
      <p:sp>
        <p:nvSpPr>
          <p:cNvPr id="4" name="Espace réservé du numéro de diapositive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FCF0D27-783A-4A41-A067-B898C8DC56C7}" type="slidenum">
              <a:rPr kumimoji="0" lang="nl-BE" sz="1200" b="0" i="0" u="none" strike="noStrike" kern="1200" cap="none" spc="0" normalizeH="0" baseline="0" noProof="0" smtClean="0">
                <a:ln>
                  <a:noFill/>
                </a:ln>
                <a:solidFill>
                  <a:prstClr val="black">
                    <a:tint val="82000"/>
                  </a:prstClr>
                </a:solidFill>
                <a:effectLst/>
                <a:uLnTx/>
                <a:uFillTx/>
                <a:latin typeface="Aptos" panose="020B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53</a:t>
            </a:fld>
            <a:endParaRPr kumimoji="0" lang="nl-BE" sz="1200" b="0" i="0" u="none" strike="noStrike" kern="1200" cap="none" spc="0" normalizeH="0" baseline="0" noProof="0">
              <a:ln>
                <a:noFill/>
              </a:ln>
              <a:solidFill>
                <a:prstClr val="black">
                  <a:tint val="82000"/>
                </a:prstClr>
              </a:solidFill>
              <a:effectLst/>
              <a:uLnTx/>
              <a:uFillTx/>
              <a:latin typeface="Aptos" panose="020B0004020202020204"/>
              <a:ea typeface="+mn-ea"/>
              <a:cs typeface="+mn-cs"/>
            </a:endParaRPr>
          </a:p>
        </p:txBody>
      </p:sp>
      <p:pic>
        <p:nvPicPr>
          <p:cNvPr id="7" name="Afbeelding 6">
            <a:extLst>
              <a:ext uri="{FF2B5EF4-FFF2-40B4-BE49-F238E27FC236}">
                <a16:creationId xmlns:a16="http://schemas.microsoft.com/office/drawing/2014/main" id="{2EB54C15-BFF0-AF9E-B97A-8D833DC95695}"/>
              </a:ext>
            </a:extLst>
          </p:cNvPr>
          <p:cNvPicPr>
            <a:picLocks noChangeAspect="1"/>
          </p:cNvPicPr>
          <p:nvPr/>
        </p:nvPicPr>
        <p:blipFill>
          <a:blip r:embed="rId2"/>
          <a:stretch>
            <a:fillRect/>
          </a:stretch>
        </p:blipFill>
        <p:spPr>
          <a:xfrm>
            <a:off x="8907229" y="1550144"/>
            <a:ext cx="3057736" cy="2694597"/>
          </a:xfrm>
          <a:prstGeom prst="rect">
            <a:avLst/>
          </a:prstGeom>
        </p:spPr>
      </p:pic>
    </p:spTree>
    <p:extLst>
      <p:ext uri="{BB962C8B-B14F-4D97-AF65-F5344CB8AC3E}">
        <p14:creationId xmlns:p14="http://schemas.microsoft.com/office/powerpoint/2010/main" val="168809920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8C6DF2E-2C49-4E31-2E58-34500E312E44}"/>
              </a:ext>
            </a:extLst>
          </p:cNvPr>
          <p:cNvSpPr>
            <a:spLocks noGrp="1"/>
          </p:cNvSpPr>
          <p:nvPr>
            <p:ph type="title"/>
          </p:nvPr>
        </p:nvSpPr>
        <p:spPr/>
        <p:txBody>
          <a:bodyPr>
            <a:noAutofit/>
          </a:bodyPr>
          <a:lstStyle/>
          <a:p>
            <a:r>
              <a:rPr lang="nl-BE" sz="2800" dirty="0">
                <a:solidFill>
                  <a:srgbClr val="1E699D"/>
                </a:solidFill>
                <a:latin typeface="Futura Medium"/>
                <a:cs typeface="Calibri"/>
              </a:rPr>
              <a:t>2</a:t>
            </a:r>
            <a:r>
              <a:rPr lang="nl-BE" sz="2800" noProof="0" dirty="0">
                <a:solidFill>
                  <a:srgbClr val="1E699D"/>
                </a:solidFill>
                <a:latin typeface="Futura Medium"/>
                <a:cs typeface="Calibri"/>
              </a:rPr>
              <a:t>.5.b. GESPREKSFICHE – Consultatie bij de huisarts of ELP met een persoon met stress- en werkgerelateerde problemen </a:t>
            </a:r>
          </a:p>
        </p:txBody>
      </p:sp>
      <p:sp>
        <p:nvSpPr>
          <p:cNvPr id="4" name="Tijdelijke aanduiding voor dianummer 3">
            <a:extLst>
              <a:ext uri="{FF2B5EF4-FFF2-40B4-BE49-F238E27FC236}">
                <a16:creationId xmlns:a16="http://schemas.microsoft.com/office/drawing/2014/main" id="{42A641EF-4CDB-CA88-F1C2-F501E073DE8E}"/>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7C6CCC6-2BE5-4E42-96A4-D1E8E81A3D8E}" type="slidenum">
              <a:rPr kumimoji="0" lang="nl-BE" sz="1200" b="0" i="0" u="none" strike="noStrike" kern="1200" cap="none" spc="0" normalizeH="0" baseline="0" noProof="0" smtClean="0">
                <a:ln>
                  <a:noFill/>
                </a:ln>
                <a:solidFill>
                  <a:prstClr val="black">
                    <a:tint val="82000"/>
                  </a:prstClr>
                </a:solidFill>
                <a:effectLst/>
                <a:uLnTx/>
                <a:uFillTx/>
                <a:latin typeface="Aptos" panose="020B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54</a:t>
            </a:fld>
            <a:endParaRPr kumimoji="0" lang="nl-BE" sz="1200" b="0" i="0" u="none" strike="noStrike" kern="1200" cap="none" spc="0" normalizeH="0" baseline="0" noProof="0">
              <a:ln>
                <a:noFill/>
              </a:ln>
              <a:solidFill>
                <a:prstClr val="black">
                  <a:tint val="82000"/>
                </a:prstClr>
              </a:solidFill>
              <a:effectLst/>
              <a:uLnTx/>
              <a:uFillTx/>
              <a:latin typeface="Aptos" panose="020B0004020202020204"/>
              <a:ea typeface="+mn-ea"/>
              <a:cs typeface="+mn-cs"/>
            </a:endParaRPr>
          </a:p>
        </p:txBody>
      </p:sp>
      <p:cxnSp>
        <p:nvCxnSpPr>
          <p:cNvPr id="6" name="Rechte verbindingslijn 5">
            <a:extLst>
              <a:ext uri="{FF2B5EF4-FFF2-40B4-BE49-F238E27FC236}">
                <a16:creationId xmlns:a16="http://schemas.microsoft.com/office/drawing/2014/main" id="{9EF23F6F-BB4E-6AEA-6F25-B6541A6E1853}"/>
              </a:ext>
            </a:extLst>
          </p:cNvPr>
          <p:cNvCxnSpPr/>
          <p:nvPr/>
        </p:nvCxnSpPr>
        <p:spPr>
          <a:xfrm>
            <a:off x="6485021" y="1825625"/>
            <a:ext cx="0" cy="4351338"/>
          </a:xfrm>
          <a:prstGeom prst="line">
            <a:avLst/>
          </a:prstGeom>
        </p:spPr>
        <p:style>
          <a:lnRef idx="2">
            <a:schemeClr val="accent1"/>
          </a:lnRef>
          <a:fillRef idx="0">
            <a:schemeClr val="accent1"/>
          </a:fillRef>
          <a:effectRef idx="1">
            <a:schemeClr val="accent1"/>
          </a:effectRef>
          <a:fontRef idx="minor">
            <a:schemeClr val="tx1"/>
          </a:fontRef>
        </p:style>
      </p:cxnSp>
      <p:sp>
        <p:nvSpPr>
          <p:cNvPr id="5" name="Rechthoek 4">
            <a:extLst>
              <a:ext uri="{FF2B5EF4-FFF2-40B4-BE49-F238E27FC236}">
                <a16:creationId xmlns:a16="http://schemas.microsoft.com/office/drawing/2014/main" id="{03B5BE7F-C0A5-4FF8-FAF4-554801A092F5}"/>
              </a:ext>
            </a:extLst>
          </p:cNvPr>
          <p:cNvSpPr>
            <a:spLocks noGrp="1" noRot="1" noMove="1" noResize="1" noEditPoints="1" noAdjustHandles="1" noChangeArrowheads="1" noChangeShapeType="1"/>
          </p:cNvSpPr>
          <p:nvPr/>
        </p:nvSpPr>
        <p:spPr>
          <a:xfrm>
            <a:off x="187036" y="5862782"/>
            <a:ext cx="2192482" cy="858693"/>
          </a:xfrm>
          <a:prstGeom prst="rect">
            <a:avLst/>
          </a:prstGeom>
          <a:solidFill>
            <a:schemeClr val="bg1"/>
          </a:solidFill>
          <a:ln>
            <a:solidFill>
              <a:schemeClr val="bg1"/>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BE" sz="1800" b="0" i="0" u="none" strike="noStrike" kern="1200" cap="none" spc="0" normalizeH="0" baseline="0" noProof="0">
              <a:ln>
                <a:noFill/>
              </a:ln>
              <a:solidFill>
                <a:prstClr val="white"/>
              </a:solidFill>
              <a:effectLst/>
              <a:uLnTx/>
              <a:uFillTx/>
              <a:latin typeface="Aptos" panose="020B0004020202020204"/>
              <a:ea typeface="+mn-ea"/>
              <a:cs typeface="+mn-cs"/>
            </a:endParaRPr>
          </a:p>
        </p:txBody>
      </p:sp>
      <p:sp>
        <p:nvSpPr>
          <p:cNvPr id="3" name="Tijdelijke aanduiding voor inhoud 2">
            <a:extLst>
              <a:ext uri="{FF2B5EF4-FFF2-40B4-BE49-F238E27FC236}">
                <a16:creationId xmlns:a16="http://schemas.microsoft.com/office/drawing/2014/main" id="{AA085488-0497-ED1A-7807-03E017FD2FF8}"/>
              </a:ext>
            </a:extLst>
          </p:cNvPr>
          <p:cNvSpPr>
            <a:spLocks noGrp="1"/>
          </p:cNvSpPr>
          <p:nvPr>
            <p:ph idx="1"/>
          </p:nvPr>
        </p:nvSpPr>
        <p:spPr>
          <a:xfrm>
            <a:off x="745961" y="1810417"/>
            <a:ext cx="5498428" cy="4682457"/>
          </a:xfrm>
        </p:spPr>
        <p:txBody>
          <a:bodyPr>
            <a:normAutofit fontScale="85000" lnSpcReduction="20000"/>
          </a:bodyPr>
          <a:lstStyle/>
          <a:p>
            <a:pPr marL="0" indent="0">
              <a:lnSpc>
                <a:spcPct val="107000"/>
              </a:lnSpc>
              <a:spcBef>
                <a:spcPts val="600"/>
              </a:spcBef>
              <a:buNone/>
            </a:pPr>
            <a:r>
              <a:rPr lang="nl-BE" sz="1900" b="1" kern="100" noProof="0" dirty="0">
                <a:solidFill>
                  <a:srgbClr val="1E699D"/>
                </a:solidFill>
                <a:effectLst/>
                <a:latin typeface="Calibri" panose="020F0502020204030204" pitchFamily="34" charset="0"/>
                <a:ea typeface="Calibri" panose="020F0502020204030204" pitchFamily="34" charset="0"/>
                <a:cs typeface="Arial" panose="020B0604020202020204" pitchFamily="34" charset="0"/>
              </a:rPr>
              <a:t>Algemene </a:t>
            </a:r>
            <a:r>
              <a:rPr lang="nl-BE" sz="1900" b="1" kern="100" noProof="0" dirty="0">
                <a:solidFill>
                  <a:srgbClr val="1E699D"/>
                </a:solidFill>
                <a:ea typeface="Calibri" panose="020F0502020204030204" pitchFamily="34" charset="0"/>
                <a:cs typeface="Arial" panose="020B0604020202020204" pitchFamily="34" charset="0"/>
              </a:rPr>
              <a:t>arbeids</a:t>
            </a:r>
            <a:r>
              <a:rPr lang="nl-BE" sz="1900" b="1" kern="100" noProof="0" dirty="0">
                <a:solidFill>
                  <a:srgbClr val="1E699D"/>
                </a:solidFill>
                <a:effectLst/>
                <a:latin typeface="Calibri" panose="020F0502020204030204" pitchFamily="34" charset="0"/>
                <a:ea typeface="Calibri" panose="020F0502020204030204" pitchFamily="34" charset="0"/>
                <a:cs typeface="Arial" panose="020B0604020202020204" pitchFamily="34" charset="0"/>
              </a:rPr>
              <a:t>context</a:t>
            </a:r>
          </a:p>
          <a:p>
            <a:pPr>
              <a:lnSpc>
                <a:spcPct val="120000"/>
              </a:lnSpc>
              <a:spcBef>
                <a:spcPts val="600"/>
              </a:spcBef>
            </a:pPr>
            <a:r>
              <a:rPr lang="nl-BE" sz="1900" kern="100" noProof="0" dirty="0">
                <a:solidFill>
                  <a:srgbClr val="1E699D"/>
                </a:solidFill>
                <a:ea typeface="Calibri" panose="020F0502020204030204" pitchFamily="34" charset="0"/>
                <a:cs typeface="Arial" panose="020B0604020202020204" pitchFamily="34" charset="0"/>
              </a:rPr>
              <a:t>Wat is uw functie en hoelang doet u dit werk (anciënniteit)?</a:t>
            </a:r>
          </a:p>
          <a:p>
            <a:pPr>
              <a:lnSpc>
                <a:spcPct val="120000"/>
              </a:lnSpc>
              <a:spcBef>
                <a:spcPts val="600"/>
              </a:spcBef>
            </a:pPr>
            <a:r>
              <a:rPr lang="nl-BE" sz="1900" kern="100" noProof="0" dirty="0">
                <a:solidFill>
                  <a:srgbClr val="1E699D"/>
                </a:solidFill>
                <a:effectLst/>
                <a:latin typeface="Calibri" panose="020F0502020204030204" pitchFamily="34" charset="0"/>
                <a:ea typeface="Calibri" panose="020F0502020204030204" pitchFamily="34" charset="0"/>
                <a:cs typeface="Arial" panose="020B0604020202020204" pitchFamily="34" charset="0"/>
              </a:rPr>
              <a:t>Wat voor werk doet u?</a:t>
            </a:r>
          </a:p>
          <a:p>
            <a:pPr>
              <a:lnSpc>
                <a:spcPct val="120000"/>
              </a:lnSpc>
              <a:spcBef>
                <a:spcPts val="600"/>
              </a:spcBef>
            </a:pPr>
            <a:r>
              <a:rPr lang="nl-BE" sz="1900" kern="100" noProof="0" dirty="0">
                <a:solidFill>
                  <a:srgbClr val="1E699D"/>
                </a:solidFill>
                <a:effectLst/>
                <a:latin typeface="Calibri" panose="020F0502020204030204" pitchFamily="34" charset="0"/>
                <a:ea typeface="Calibri" panose="020F0502020204030204" pitchFamily="34" charset="0"/>
                <a:cs typeface="Arial" panose="020B0604020202020204" pitchFamily="34" charset="0"/>
              </a:rPr>
              <a:t>Hoe ervaart u uw werk doorgaans? Loopt het goed of ervaart u spanningen, frustraties of obstakels?</a:t>
            </a:r>
          </a:p>
          <a:p>
            <a:pPr>
              <a:lnSpc>
                <a:spcPct val="120000"/>
              </a:lnSpc>
              <a:spcBef>
                <a:spcPts val="600"/>
              </a:spcBef>
            </a:pPr>
            <a:r>
              <a:rPr lang="nl-BE" sz="1900" kern="100" noProof="0" dirty="0">
                <a:solidFill>
                  <a:srgbClr val="1E699D"/>
                </a:solidFill>
                <a:effectLst/>
                <a:latin typeface="Calibri" panose="020F0502020204030204" pitchFamily="34" charset="0"/>
                <a:ea typeface="Calibri" panose="020F0502020204030204" pitchFamily="34" charset="0"/>
                <a:cs typeface="Arial" panose="020B0604020202020204" pitchFamily="34" charset="0"/>
              </a:rPr>
              <a:t>Sinds wanneer ervaart u problemen?</a:t>
            </a:r>
          </a:p>
          <a:p>
            <a:pPr>
              <a:lnSpc>
                <a:spcPct val="120000"/>
              </a:lnSpc>
              <a:spcBef>
                <a:spcPts val="600"/>
              </a:spcBef>
              <a:spcAft>
                <a:spcPts val="600"/>
              </a:spcAft>
            </a:pPr>
            <a:r>
              <a:rPr lang="nl-BE" sz="1900" kern="100" noProof="0" dirty="0">
                <a:solidFill>
                  <a:srgbClr val="1E699D"/>
                </a:solidFill>
                <a:effectLst/>
                <a:latin typeface="Calibri" panose="020F0502020204030204" pitchFamily="34" charset="0"/>
                <a:ea typeface="Calibri" panose="020F0502020204030204" pitchFamily="34" charset="0"/>
                <a:cs typeface="Arial" panose="020B0604020202020204" pitchFamily="34" charset="0"/>
              </a:rPr>
              <a:t>Wat loopt goed? Wat loopt moeilijk?</a:t>
            </a:r>
          </a:p>
          <a:p>
            <a:pPr marL="0" indent="0">
              <a:lnSpc>
                <a:spcPct val="107000"/>
              </a:lnSpc>
              <a:spcBef>
                <a:spcPts val="600"/>
              </a:spcBef>
              <a:buNone/>
            </a:pPr>
            <a:r>
              <a:rPr lang="nl-BE" sz="1900" b="1" kern="100" noProof="0" dirty="0">
                <a:solidFill>
                  <a:srgbClr val="1E699D"/>
                </a:solidFill>
                <a:effectLst/>
                <a:latin typeface="Calibri" panose="020F0502020204030204" pitchFamily="34" charset="0"/>
                <a:ea typeface="Calibri" panose="020F0502020204030204" pitchFamily="34" charset="0"/>
                <a:cs typeface="Arial" panose="020B0604020202020204" pitchFamily="34" charset="0"/>
              </a:rPr>
              <a:t>Arbeidsinhoud en </a:t>
            </a:r>
            <a:r>
              <a:rPr lang="nl-BE" sz="1900" b="1" kern="100" noProof="0" dirty="0">
                <a:solidFill>
                  <a:srgbClr val="1E699D"/>
                </a:solidFill>
                <a:ea typeface="Calibri" panose="020F0502020204030204" pitchFamily="34" charset="0"/>
                <a:cs typeface="Arial" panose="020B0604020202020204" pitchFamily="34" charset="0"/>
              </a:rPr>
              <a:t>-</a:t>
            </a:r>
            <a:r>
              <a:rPr lang="nl-BE" sz="1900" b="1" kern="100" noProof="0" dirty="0">
                <a:solidFill>
                  <a:srgbClr val="1E699D"/>
                </a:solidFill>
                <a:effectLst/>
                <a:latin typeface="Calibri" panose="020F0502020204030204" pitchFamily="34" charset="0"/>
                <a:ea typeface="Calibri" panose="020F0502020204030204" pitchFamily="34" charset="0"/>
                <a:cs typeface="Arial" panose="020B0604020202020204" pitchFamily="34" charset="0"/>
              </a:rPr>
              <a:t>organisatie</a:t>
            </a:r>
          </a:p>
          <a:p>
            <a:pPr marL="342900" lvl="0" indent="-342900">
              <a:lnSpc>
                <a:spcPct val="120000"/>
              </a:lnSpc>
              <a:spcBef>
                <a:spcPts val="600"/>
              </a:spcBef>
              <a:buSzPts val="1000"/>
              <a:buFont typeface="Symbol" panose="05050102010706020507" pitchFamily="18" charset="2"/>
              <a:buChar char=""/>
              <a:tabLst>
                <a:tab pos="457200" algn="l"/>
              </a:tabLst>
            </a:pPr>
            <a:r>
              <a:rPr lang="nl-BE" sz="1900" kern="100" noProof="0" dirty="0">
                <a:solidFill>
                  <a:srgbClr val="1E699D"/>
                </a:solidFill>
                <a:effectLst/>
                <a:latin typeface="Calibri" panose="020F0502020204030204" pitchFamily="34" charset="0"/>
                <a:ea typeface="Calibri" panose="020F0502020204030204" pitchFamily="34" charset="0"/>
                <a:cs typeface="Arial" panose="020B0604020202020204" pitchFamily="34" charset="0"/>
              </a:rPr>
              <a:t>Voelt u zich autonoom in uw werk?</a:t>
            </a:r>
          </a:p>
          <a:p>
            <a:pPr marL="342900" lvl="0" indent="-342900">
              <a:lnSpc>
                <a:spcPct val="120000"/>
              </a:lnSpc>
              <a:spcBef>
                <a:spcPts val="600"/>
              </a:spcBef>
              <a:buSzPts val="1000"/>
              <a:buFont typeface="Symbol" panose="05050102010706020507" pitchFamily="18" charset="2"/>
              <a:buChar char=""/>
              <a:tabLst>
                <a:tab pos="457200" algn="l"/>
              </a:tabLst>
            </a:pPr>
            <a:r>
              <a:rPr lang="nl-BE" sz="1900" kern="100" noProof="0" dirty="0">
                <a:solidFill>
                  <a:srgbClr val="1E699D"/>
                </a:solidFill>
                <a:effectLst/>
                <a:latin typeface="Calibri" panose="020F0502020204030204" pitchFamily="34" charset="0"/>
                <a:ea typeface="Calibri" panose="020F0502020204030204" pitchFamily="34" charset="0"/>
                <a:cs typeface="Arial" panose="020B0604020202020204" pitchFamily="34" charset="0"/>
              </a:rPr>
              <a:t>Krijgt u genoeg tijd om taken af te ronden?</a:t>
            </a:r>
          </a:p>
          <a:p>
            <a:pPr marL="342900" lvl="0" indent="-342900">
              <a:lnSpc>
                <a:spcPct val="120000"/>
              </a:lnSpc>
              <a:spcBef>
                <a:spcPts val="600"/>
              </a:spcBef>
              <a:buSzPts val="1000"/>
              <a:buFont typeface="Symbol" panose="05050102010706020507" pitchFamily="18" charset="2"/>
              <a:buChar char=""/>
              <a:tabLst>
                <a:tab pos="457200" algn="l"/>
              </a:tabLst>
            </a:pPr>
            <a:r>
              <a:rPr lang="nl-BE" sz="1900" kern="100" noProof="0" dirty="0">
                <a:solidFill>
                  <a:srgbClr val="1E699D"/>
                </a:solidFill>
                <a:effectLst/>
                <a:latin typeface="Calibri" panose="020F0502020204030204" pitchFamily="34" charset="0"/>
                <a:ea typeface="Calibri" panose="020F0502020204030204" pitchFamily="34" charset="0"/>
                <a:cs typeface="Arial" panose="020B0604020202020204" pitchFamily="34" charset="0"/>
              </a:rPr>
              <a:t>Worden uw vaardigheden goed benut?</a:t>
            </a:r>
          </a:p>
          <a:p>
            <a:pPr marL="342900" lvl="0" indent="-342900">
              <a:lnSpc>
                <a:spcPct val="120000"/>
              </a:lnSpc>
              <a:spcBef>
                <a:spcPts val="600"/>
              </a:spcBef>
              <a:buSzPts val="1000"/>
              <a:buFont typeface="Symbol" panose="05050102010706020507" pitchFamily="18" charset="2"/>
              <a:buChar char=""/>
              <a:tabLst>
                <a:tab pos="457200" algn="l"/>
              </a:tabLst>
            </a:pPr>
            <a:r>
              <a:rPr lang="nl-BE" sz="1900" kern="100" noProof="0" dirty="0">
                <a:solidFill>
                  <a:srgbClr val="1E699D"/>
                </a:solidFill>
                <a:effectLst/>
                <a:latin typeface="Calibri" panose="020F0502020204030204" pitchFamily="34" charset="0"/>
                <a:ea typeface="Calibri" panose="020F0502020204030204" pitchFamily="34" charset="0"/>
                <a:cs typeface="Arial" panose="020B0604020202020204" pitchFamily="34" charset="0"/>
              </a:rPr>
              <a:t>Is het werk emotioneel belastend/veeleisend?</a:t>
            </a:r>
          </a:p>
          <a:p>
            <a:pPr marL="342900" lvl="0" indent="-342900">
              <a:lnSpc>
                <a:spcPct val="120000"/>
              </a:lnSpc>
              <a:spcBef>
                <a:spcPts val="600"/>
              </a:spcBef>
              <a:buSzPts val="1000"/>
              <a:buFont typeface="Symbol" panose="05050102010706020507" pitchFamily="18" charset="2"/>
              <a:buChar char=""/>
              <a:tabLst>
                <a:tab pos="457200" algn="l"/>
              </a:tabLst>
            </a:pPr>
            <a:r>
              <a:rPr lang="nl-BE" sz="1900" kern="100" noProof="0" dirty="0">
                <a:solidFill>
                  <a:srgbClr val="1E699D"/>
                </a:solidFill>
                <a:ea typeface="Calibri" panose="020F0502020204030204" pitchFamily="34" charset="0"/>
                <a:cs typeface="Arial" panose="020B0604020202020204" pitchFamily="34" charset="0"/>
              </a:rPr>
              <a:t>Is de patiënt op de hoogte van de contactpersonen en procedures die beschikbaar zijn in zijn bedrijf of instelling? </a:t>
            </a:r>
          </a:p>
          <a:p>
            <a:endParaRPr lang="nl-BE" noProof="0" dirty="0">
              <a:solidFill>
                <a:srgbClr val="1E699D"/>
              </a:solidFill>
            </a:endParaRPr>
          </a:p>
        </p:txBody>
      </p:sp>
      <p:sp>
        <p:nvSpPr>
          <p:cNvPr id="7" name="Tijdelijke aanduiding voor inhoud 2">
            <a:extLst>
              <a:ext uri="{FF2B5EF4-FFF2-40B4-BE49-F238E27FC236}">
                <a16:creationId xmlns:a16="http://schemas.microsoft.com/office/drawing/2014/main" id="{A89008AC-50E8-C6BF-97D3-312C6D519310}"/>
              </a:ext>
            </a:extLst>
          </p:cNvPr>
          <p:cNvSpPr txBox="1">
            <a:spLocks/>
          </p:cNvSpPr>
          <p:nvPr/>
        </p:nvSpPr>
        <p:spPr>
          <a:xfrm>
            <a:off x="6898106" y="1825625"/>
            <a:ext cx="4940968" cy="4351338"/>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accent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accent1"/>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accent1"/>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accent1"/>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accent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7000"/>
              </a:lnSpc>
              <a:spcBef>
                <a:spcPts val="600"/>
              </a:spcBef>
              <a:spcAft>
                <a:spcPts val="600"/>
              </a:spcAft>
              <a:buClrTx/>
              <a:buSzTx/>
              <a:buFont typeface="Arial" panose="020B0604020202020204" pitchFamily="34" charset="0"/>
              <a:buNone/>
              <a:tabLst/>
              <a:defRPr/>
            </a:pPr>
            <a:r>
              <a:rPr kumimoji="0" lang="nl-BE" sz="1600" b="1" i="0" u="none" strike="noStrike" kern="100" cap="none" spc="0" normalizeH="0" baseline="0" noProof="0" dirty="0">
                <a:ln>
                  <a:noFill/>
                </a:ln>
                <a:solidFill>
                  <a:srgbClr val="1E699D"/>
                </a:solidFill>
                <a:effectLst/>
                <a:uLnTx/>
                <a:uFillTx/>
                <a:latin typeface="Calibri" panose="020F0502020204030204" pitchFamily="34" charset="0"/>
                <a:ea typeface="Calibri" panose="020F0502020204030204" pitchFamily="34" charset="0"/>
                <a:cs typeface="Arial" panose="020B0604020202020204" pitchFamily="34" charset="0"/>
              </a:rPr>
              <a:t>Arbeidsomstandigheden</a:t>
            </a:r>
            <a:endParaRPr kumimoji="0" lang="nl-BE" sz="1600" b="0" i="0" u="none" strike="noStrike" kern="100" cap="none" spc="0" normalizeH="0" baseline="0" noProof="0" dirty="0">
              <a:ln>
                <a:noFill/>
              </a:ln>
              <a:solidFill>
                <a:srgbClr val="1E699D"/>
              </a:solidFill>
              <a:effectLst/>
              <a:uLnTx/>
              <a:uFillTx/>
              <a:latin typeface="Calibri" panose="020F0502020204030204" pitchFamily="34" charset="0"/>
              <a:ea typeface="Calibri" panose="020F0502020204030204" pitchFamily="34" charset="0"/>
              <a:cs typeface="Arial" panose="020B0604020202020204" pitchFamily="34" charset="0"/>
            </a:endParaRPr>
          </a:p>
          <a:p>
            <a:pPr marL="342900" marR="0" lvl="0" indent="-342900" algn="l" defTabSz="914400" rtl="0" eaLnBrk="1" fontAlgn="auto" latinLnBrk="0" hangingPunct="1">
              <a:lnSpc>
                <a:spcPct val="100000"/>
              </a:lnSpc>
              <a:spcBef>
                <a:spcPts val="600"/>
              </a:spcBef>
              <a:spcAft>
                <a:spcPts val="600"/>
              </a:spcAft>
              <a:buClrTx/>
              <a:buSzPts val="1000"/>
              <a:buFont typeface="Symbol" panose="05050102010706020507" pitchFamily="18" charset="2"/>
              <a:buChar char=""/>
              <a:tabLst>
                <a:tab pos="457200" algn="l"/>
              </a:tabLst>
              <a:defRPr/>
            </a:pPr>
            <a:r>
              <a:rPr kumimoji="0" lang="nl-BE" sz="1600" b="0" i="0" u="none" strike="noStrike" kern="100" cap="none" spc="0" normalizeH="0" baseline="0" noProof="0" dirty="0">
                <a:ln>
                  <a:noFill/>
                </a:ln>
                <a:solidFill>
                  <a:srgbClr val="1E699D"/>
                </a:solidFill>
                <a:effectLst/>
                <a:uLnTx/>
                <a:uFillTx/>
                <a:latin typeface="Calibri" panose="020F0502020204030204" pitchFamily="34" charset="0"/>
                <a:ea typeface="Calibri" panose="020F0502020204030204" pitchFamily="34" charset="0"/>
                <a:cs typeface="Arial" panose="020B0604020202020204" pitchFamily="34" charset="0"/>
              </a:rPr>
              <a:t>Hoe is uw werkplek uitgerust?</a:t>
            </a:r>
          </a:p>
          <a:p>
            <a:pPr marL="342900" marR="0" lvl="0" indent="-342900" algn="l" defTabSz="914400" rtl="0" eaLnBrk="1" fontAlgn="auto" latinLnBrk="0" hangingPunct="1">
              <a:lnSpc>
                <a:spcPct val="100000"/>
              </a:lnSpc>
              <a:spcBef>
                <a:spcPts val="600"/>
              </a:spcBef>
              <a:spcAft>
                <a:spcPts val="600"/>
              </a:spcAft>
              <a:buClrTx/>
              <a:buSzPts val="1000"/>
              <a:buFont typeface="Symbol" panose="05050102010706020507" pitchFamily="18" charset="2"/>
              <a:buChar char=""/>
              <a:tabLst>
                <a:tab pos="457200" algn="l"/>
              </a:tabLst>
              <a:defRPr/>
            </a:pPr>
            <a:r>
              <a:rPr kumimoji="0" lang="nl-BE" sz="1600" b="0" i="0" u="none" strike="noStrike" kern="100" cap="none" spc="0" normalizeH="0" baseline="0" noProof="0" dirty="0">
                <a:ln>
                  <a:noFill/>
                </a:ln>
                <a:solidFill>
                  <a:srgbClr val="1E699D"/>
                </a:solidFill>
                <a:effectLst/>
                <a:uLnTx/>
                <a:uFillTx/>
                <a:latin typeface="Calibri" panose="020F0502020204030204" pitchFamily="34" charset="0"/>
                <a:ea typeface="Calibri" panose="020F0502020204030204" pitchFamily="34" charset="0"/>
                <a:cs typeface="Arial" panose="020B0604020202020204" pitchFamily="34" charset="0"/>
              </a:rPr>
              <a:t>Hoe zou u de werksfeer omschrijven?</a:t>
            </a:r>
          </a:p>
          <a:p>
            <a:pPr marL="342900" marR="0" lvl="0" indent="-342900" algn="l" defTabSz="914400" rtl="0" eaLnBrk="1" fontAlgn="auto" latinLnBrk="0" hangingPunct="1">
              <a:lnSpc>
                <a:spcPct val="100000"/>
              </a:lnSpc>
              <a:spcBef>
                <a:spcPts val="600"/>
              </a:spcBef>
              <a:spcAft>
                <a:spcPts val="600"/>
              </a:spcAft>
              <a:buClrTx/>
              <a:buSzPts val="1000"/>
              <a:buFont typeface="Symbol" panose="05050102010706020507" pitchFamily="18" charset="2"/>
              <a:buChar char=""/>
              <a:tabLst>
                <a:tab pos="457200" algn="l"/>
              </a:tabLst>
              <a:defRPr/>
            </a:pPr>
            <a:r>
              <a:rPr kumimoji="0" lang="nl-BE" sz="1600" b="0" i="0" u="none" strike="noStrike" kern="100" cap="none" spc="0" normalizeH="0" baseline="0" noProof="0" dirty="0">
                <a:ln>
                  <a:noFill/>
                </a:ln>
                <a:solidFill>
                  <a:srgbClr val="1E699D"/>
                </a:solidFill>
                <a:effectLst/>
                <a:uLnTx/>
                <a:uFillTx/>
                <a:latin typeface="Calibri" panose="020F0502020204030204" pitchFamily="34" charset="0"/>
                <a:ea typeface="Calibri" panose="020F0502020204030204" pitchFamily="34" charset="0"/>
                <a:cs typeface="Arial" panose="020B0604020202020204" pitchFamily="34" charset="0"/>
              </a:rPr>
              <a:t>Hebt u een plek om te eten/lunchen/pauzeren?</a:t>
            </a:r>
          </a:p>
          <a:p>
            <a:pPr marL="342900" marR="0" lvl="0" indent="-342900" algn="l" defTabSz="914400" rtl="0" eaLnBrk="1" fontAlgn="auto" latinLnBrk="0" hangingPunct="1">
              <a:lnSpc>
                <a:spcPct val="100000"/>
              </a:lnSpc>
              <a:spcBef>
                <a:spcPts val="600"/>
              </a:spcBef>
              <a:spcAft>
                <a:spcPts val="600"/>
              </a:spcAft>
              <a:buClrTx/>
              <a:buSzPts val="1000"/>
              <a:buFont typeface="Symbol" panose="05050102010706020507" pitchFamily="18" charset="2"/>
              <a:buChar char=""/>
              <a:tabLst>
                <a:tab pos="457200" algn="l"/>
              </a:tabLst>
              <a:defRPr/>
            </a:pPr>
            <a:r>
              <a:rPr kumimoji="0" lang="nl-BE" sz="1600" b="0" i="0" u="none" strike="noStrike" kern="100" cap="none" spc="0" normalizeH="0" baseline="0" noProof="0" dirty="0">
                <a:ln>
                  <a:noFill/>
                </a:ln>
                <a:solidFill>
                  <a:srgbClr val="1E699D"/>
                </a:solidFill>
                <a:effectLst/>
                <a:uLnTx/>
                <a:uFillTx/>
                <a:latin typeface="Calibri" panose="020F0502020204030204" pitchFamily="34" charset="0"/>
                <a:ea typeface="Calibri" panose="020F0502020204030204" pitchFamily="34" charset="0"/>
                <a:cs typeface="Arial" panose="020B0604020202020204" pitchFamily="34" charset="0"/>
              </a:rPr>
              <a:t>Moet u vaak zitten, staan of fysiek werk doen?</a:t>
            </a:r>
          </a:p>
          <a:p>
            <a:pPr marL="342900" marR="0" lvl="0" indent="-342900" algn="l" defTabSz="914400" rtl="0" eaLnBrk="1" fontAlgn="auto" latinLnBrk="0" hangingPunct="1">
              <a:lnSpc>
                <a:spcPct val="100000"/>
              </a:lnSpc>
              <a:spcBef>
                <a:spcPts val="600"/>
              </a:spcBef>
              <a:spcAft>
                <a:spcPts val="600"/>
              </a:spcAft>
              <a:buClrTx/>
              <a:buSzPts val="1000"/>
              <a:buFont typeface="Symbol" panose="05050102010706020507" pitchFamily="18" charset="2"/>
              <a:buChar char=""/>
              <a:tabLst>
                <a:tab pos="457200" algn="l"/>
              </a:tabLst>
              <a:defRPr/>
            </a:pPr>
            <a:r>
              <a:rPr kumimoji="0" lang="nl-BE" sz="1600" b="0" i="0" u="none" strike="noStrike" kern="100" cap="none" spc="0" normalizeH="0" baseline="0" noProof="0" dirty="0">
                <a:ln>
                  <a:noFill/>
                </a:ln>
                <a:solidFill>
                  <a:srgbClr val="1E699D"/>
                </a:solidFill>
                <a:effectLst/>
                <a:uLnTx/>
                <a:uFillTx/>
                <a:latin typeface="Calibri" panose="020F0502020204030204" pitchFamily="34" charset="0"/>
                <a:ea typeface="Calibri" panose="020F0502020204030204" pitchFamily="34" charset="0"/>
                <a:cs typeface="Arial" panose="020B0604020202020204" pitchFamily="34" charset="0"/>
              </a:rPr>
              <a:t>Bent u onzeker over de toekomst van uw werk?</a:t>
            </a:r>
          </a:p>
          <a:p>
            <a:pPr marL="0" marR="0" lvl="0" indent="0" algn="l" defTabSz="914400" rtl="0" eaLnBrk="1" fontAlgn="auto" latinLnBrk="0" hangingPunct="1">
              <a:lnSpc>
                <a:spcPct val="107000"/>
              </a:lnSpc>
              <a:spcBef>
                <a:spcPts val="600"/>
              </a:spcBef>
              <a:spcAft>
                <a:spcPts val="600"/>
              </a:spcAft>
              <a:buClrTx/>
              <a:buSzTx/>
              <a:buFont typeface="Arial" panose="020B0604020202020204" pitchFamily="34" charset="0"/>
              <a:buNone/>
              <a:tabLst/>
              <a:defRPr/>
            </a:pPr>
            <a:r>
              <a:rPr kumimoji="0" lang="nl-BE" sz="1600" b="1" i="0" u="none" strike="noStrike" kern="100" cap="none" spc="0" normalizeH="0" baseline="0" noProof="0" dirty="0">
                <a:ln>
                  <a:noFill/>
                </a:ln>
                <a:solidFill>
                  <a:srgbClr val="1E699D"/>
                </a:solidFill>
                <a:effectLst/>
                <a:uLnTx/>
                <a:uFillTx/>
                <a:latin typeface="Calibri" panose="020F0502020204030204" pitchFamily="34" charset="0"/>
                <a:ea typeface="Calibri" panose="020F0502020204030204" pitchFamily="34" charset="0"/>
                <a:cs typeface="Arial" panose="020B0604020202020204" pitchFamily="34" charset="0"/>
              </a:rPr>
              <a:t>Arbeidsrelaties</a:t>
            </a:r>
            <a:endParaRPr kumimoji="0" lang="nl-BE" sz="1600" b="0" i="0" u="none" strike="noStrike" kern="100" cap="none" spc="0" normalizeH="0" baseline="0" noProof="0" dirty="0">
              <a:ln>
                <a:noFill/>
              </a:ln>
              <a:solidFill>
                <a:srgbClr val="1E699D"/>
              </a:solidFill>
              <a:effectLst/>
              <a:uLnTx/>
              <a:uFillTx/>
              <a:latin typeface="Calibri" panose="020F0502020204030204" pitchFamily="34" charset="0"/>
              <a:ea typeface="Calibri" panose="020F0502020204030204" pitchFamily="34" charset="0"/>
              <a:cs typeface="Arial" panose="020B0604020202020204" pitchFamily="34" charset="0"/>
            </a:endParaRPr>
          </a:p>
          <a:p>
            <a:pPr marL="342900" marR="0" lvl="0" indent="-342900" algn="l" defTabSz="914400" rtl="0" eaLnBrk="1" fontAlgn="auto" latinLnBrk="0" hangingPunct="1">
              <a:lnSpc>
                <a:spcPct val="100000"/>
              </a:lnSpc>
              <a:spcBef>
                <a:spcPts val="600"/>
              </a:spcBef>
              <a:spcAft>
                <a:spcPts val="600"/>
              </a:spcAft>
              <a:buClrTx/>
              <a:buSzPts val="1000"/>
              <a:buFont typeface="Symbol" panose="05050102010706020507" pitchFamily="18" charset="2"/>
              <a:buChar char=""/>
              <a:tabLst>
                <a:tab pos="457200" algn="l"/>
              </a:tabLst>
              <a:defRPr/>
            </a:pPr>
            <a:r>
              <a:rPr kumimoji="0" lang="nl-BE" sz="1600" b="0" i="0" u="none" strike="noStrike" kern="100" cap="none" spc="0" normalizeH="0" baseline="0" noProof="0" dirty="0">
                <a:ln>
                  <a:noFill/>
                </a:ln>
                <a:solidFill>
                  <a:srgbClr val="1E699D"/>
                </a:solidFill>
                <a:effectLst/>
                <a:uLnTx/>
                <a:uFillTx/>
                <a:latin typeface="Calibri" panose="020F0502020204030204" pitchFamily="34" charset="0"/>
                <a:ea typeface="Calibri" panose="020F0502020204030204" pitchFamily="34" charset="0"/>
                <a:cs typeface="Arial" panose="020B0604020202020204" pitchFamily="34" charset="0"/>
              </a:rPr>
              <a:t>Wat is uw relatie met collega’s?</a:t>
            </a:r>
          </a:p>
          <a:p>
            <a:pPr marL="342900" marR="0" lvl="0" indent="-342900" algn="l" defTabSz="914400" rtl="0" eaLnBrk="1" fontAlgn="auto" latinLnBrk="0" hangingPunct="1">
              <a:lnSpc>
                <a:spcPct val="100000"/>
              </a:lnSpc>
              <a:spcBef>
                <a:spcPts val="600"/>
              </a:spcBef>
              <a:spcAft>
                <a:spcPts val="600"/>
              </a:spcAft>
              <a:buClrTx/>
              <a:buSzPts val="1000"/>
              <a:buFont typeface="Symbol" panose="05050102010706020507" pitchFamily="18" charset="2"/>
              <a:buChar char=""/>
              <a:tabLst>
                <a:tab pos="457200" algn="l"/>
              </a:tabLst>
              <a:defRPr/>
            </a:pPr>
            <a:r>
              <a:rPr kumimoji="0" lang="nl-BE" sz="1600" b="0" i="0" u="none" strike="noStrike" kern="100" cap="none" spc="0" normalizeH="0" baseline="0" noProof="0" dirty="0">
                <a:ln>
                  <a:noFill/>
                </a:ln>
                <a:solidFill>
                  <a:srgbClr val="1E699D"/>
                </a:solidFill>
                <a:effectLst/>
                <a:uLnTx/>
                <a:uFillTx/>
                <a:latin typeface="Calibri" panose="020F0502020204030204" pitchFamily="34" charset="0"/>
                <a:ea typeface="Calibri" panose="020F0502020204030204" pitchFamily="34" charset="0"/>
                <a:cs typeface="Arial" panose="020B0604020202020204" pitchFamily="34" charset="0"/>
              </a:rPr>
              <a:t>Kunt u terecht bij uw leidinggevende/management?</a:t>
            </a:r>
          </a:p>
          <a:p>
            <a:pPr marL="742950" marR="0" lvl="1" indent="-285750" algn="l" defTabSz="914400" rtl="0" eaLnBrk="1" fontAlgn="auto" latinLnBrk="0" hangingPunct="1">
              <a:lnSpc>
                <a:spcPct val="100000"/>
              </a:lnSpc>
              <a:spcBef>
                <a:spcPts val="600"/>
              </a:spcBef>
              <a:spcAft>
                <a:spcPts val="600"/>
              </a:spcAft>
              <a:buClrTx/>
              <a:buSzPts val="1000"/>
              <a:buFont typeface="Courier New" panose="02070309020205020404" pitchFamily="49" charset="0"/>
              <a:buChar char="o"/>
              <a:tabLst>
                <a:tab pos="914400" algn="l"/>
              </a:tabLst>
              <a:defRPr/>
            </a:pPr>
            <a:r>
              <a:rPr kumimoji="0" lang="nl-BE" sz="1600" b="0" i="0" u="none" strike="noStrike" kern="100" cap="none" spc="0" normalizeH="0" baseline="0" noProof="0" dirty="0">
                <a:ln>
                  <a:noFill/>
                </a:ln>
                <a:solidFill>
                  <a:srgbClr val="1E699D"/>
                </a:solidFill>
                <a:effectLst/>
                <a:uLnTx/>
                <a:uFillTx/>
                <a:latin typeface="Calibri" panose="020F0502020204030204" pitchFamily="34" charset="0"/>
                <a:ea typeface="Calibri" panose="020F0502020204030204" pitchFamily="34" charset="0"/>
                <a:cs typeface="Times New Roman" panose="02020603050405020304" pitchFamily="18" charset="0"/>
              </a:rPr>
              <a:t>Voelt u zich gesteund?</a:t>
            </a:r>
          </a:p>
          <a:p>
            <a:pPr marL="742950" marR="0" lvl="1" indent="-285750" algn="l" defTabSz="914400" rtl="0" eaLnBrk="1" fontAlgn="auto" latinLnBrk="0" hangingPunct="1">
              <a:lnSpc>
                <a:spcPct val="100000"/>
              </a:lnSpc>
              <a:spcBef>
                <a:spcPts val="600"/>
              </a:spcBef>
              <a:spcAft>
                <a:spcPts val="600"/>
              </a:spcAft>
              <a:buClrTx/>
              <a:buSzPts val="1000"/>
              <a:buFont typeface="Courier New" panose="02070309020205020404" pitchFamily="49" charset="0"/>
              <a:buChar char="o"/>
              <a:tabLst>
                <a:tab pos="914400" algn="l"/>
              </a:tabLst>
              <a:defRPr/>
            </a:pPr>
            <a:r>
              <a:rPr kumimoji="0" lang="nl-BE" sz="1600" b="0" i="0" u="none" strike="noStrike" kern="100" cap="none" spc="0" normalizeH="0" baseline="0" noProof="0" dirty="0">
                <a:ln>
                  <a:noFill/>
                </a:ln>
                <a:solidFill>
                  <a:srgbClr val="1E699D"/>
                </a:solidFill>
                <a:effectLst/>
                <a:uLnTx/>
                <a:uFillTx/>
                <a:latin typeface="Calibri" panose="020F0502020204030204" pitchFamily="34" charset="0"/>
                <a:ea typeface="Calibri" panose="020F0502020204030204" pitchFamily="34" charset="0"/>
                <a:cs typeface="Times New Roman" panose="02020603050405020304" pitchFamily="18" charset="0"/>
              </a:rPr>
              <a:t>Kunt u open communiceren?</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nl-BE" sz="2400" b="0" i="0" u="none" strike="noStrike" kern="1200" cap="none" spc="0" normalizeH="0" baseline="0" noProof="0" dirty="0">
              <a:ln>
                <a:noFill/>
              </a:ln>
              <a:solidFill>
                <a:srgbClr val="1E699D"/>
              </a:solidFill>
              <a:effectLst/>
              <a:uLnTx/>
              <a:uFillTx/>
              <a:latin typeface="Calibri" panose="020F0502020204030204" pitchFamily="34" charset="0"/>
              <a:ea typeface="+mn-ea"/>
              <a:cs typeface="Calibri" panose="020F0502020204030204" pitchFamily="34" charset="0"/>
            </a:endParaRPr>
          </a:p>
        </p:txBody>
      </p:sp>
    </p:spTree>
    <p:extLst>
      <p:ext uri="{BB962C8B-B14F-4D97-AF65-F5344CB8AC3E}">
        <p14:creationId xmlns:p14="http://schemas.microsoft.com/office/powerpoint/2010/main" val="307977625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hthoek 5">
            <a:extLst>
              <a:ext uri="{FF2B5EF4-FFF2-40B4-BE49-F238E27FC236}">
                <a16:creationId xmlns:a16="http://schemas.microsoft.com/office/drawing/2014/main" id="{BF2CFDF3-5974-604E-7551-525C62D68865}"/>
              </a:ext>
            </a:extLst>
          </p:cNvPr>
          <p:cNvSpPr>
            <a:spLocks noGrp="1" noRot="1" noMove="1" noResize="1" noEditPoints="1" noAdjustHandles="1" noChangeArrowheads="1" noChangeShapeType="1"/>
          </p:cNvSpPr>
          <p:nvPr/>
        </p:nvSpPr>
        <p:spPr>
          <a:xfrm>
            <a:off x="311727" y="5862782"/>
            <a:ext cx="2192482" cy="858693"/>
          </a:xfrm>
          <a:prstGeom prst="rect">
            <a:avLst/>
          </a:prstGeom>
          <a:solidFill>
            <a:schemeClr val="bg1"/>
          </a:solidFill>
          <a:ln>
            <a:solidFill>
              <a:schemeClr val="bg1"/>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BE" sz="1800" b="0" i="0" u="none" strike="noStrike" kern="1200" cap="none" spc="0" normalizeH="0" baseline="0" noProof="0">
              <a:ln>
                <a:noFill/>
              </a:ln>
              <a:solidFill>
                <a:srgbClr val="FFFFFF"/>
              </a:solidFill>
              <a:effectLst/>
              <a:uLnTx/>
              <a:uFillTx/>
              <a:latin typeface="Calibri"/>
              <a:ea typeface="+mn-ea"/>
              <a:cs typeface="+mn-cs"/>
            </a:endParaRPr>
          </a:p>
        </p:txBody>
      </p:sp>
      <p:sp>
        <p:nvSpPr>
          <p:cNvPr id="2" name="Titel 1">
            <a:extLst>
              <a:ext uri="{FF2B5EF4-FFF2-40B4-BE49-F238E27FC236}">
                <a16:creationId xmlns:a16="http://schemas.microsoft.com/office/drawing/2014/main" id="{803115BC-9C50-658B-F115-56FE92FA1891}"/>
              </a:ext>
            </a:extLst>
          </p:cNvPr>
          <p:cNvSpPr>
            <a:spLocks noGrp="1"/>
          </p:cNvSpPr>
          <p:nvPr>
            <p:ph type="title"/>
          </p:nvPr>
        </p:nvSpPr>
        <p:spPr/>
        <p:txBody>
          <a:bodyPr>
            <a:normAutofit/>
          </a:bodyPr>
          <a:lstStyle/>
          <a:p>
            <a:r>
              <a:rPr lang="nl-BE" sz="2800" dirty="0">
                <a:solidFill>
                  <a:srgbClr val="1E699D"/>
                </a:solidFill>
                <a:latin typeface="Futura Medium"/>
                <a:cs typeface="Calibri"/>
              </a:rPr>
              <a:t>2.5.b.</a:t>
            </a:r>
            <a:r>
              <a:rPr lang="nl-BE" sz="2800" noProof="0" dirty="0">
                <a:solidFill>
                  <a:srgbClr val="1E699D"/>
                </a:solidFill>
                <a:latin typeface="Futura Medium"/>
                <a:cs typeface="Calibri"/>
              </a:rPr>
              <a:t> GESPREKSFICHE – Consultatie bij de huisarts of ELP met een persoon met stress- en werkgerelateerde problemen </a:t>
            </a:r>
          </a:p>
        </p:txBody>
      </p:sp>
      <p:sp>
        <p:nvSpPr>
          <p:cNvPr id="3" name="Tijdelijke aanduiding voor inhoud 2">
            <a:extLst>
              <a:ext uri="{FF2B5EF4-FFF2-40B4-BE49-F238E27FC236}">
                <a16:creationId xmlns:a16="http://schemas.microsoft.com/office/drawing/2014/main" id="{D80F226C-6B33-80C5-0C9D-CFB79340858D}"/>
              </a:ext>
            </a:extLst>
          </p:cNvPr>
          <p:cNvSpPr>
            <a:spLocks noGrp="1"/>
          </p:cNvSpPr>
          <p:nvPr>
            <p:ph idx="1"/>
          </p:nvPr>
        </p:nvSpPr>
        <p:spPr>
          <a:xfrm>
            <a:off x="681792" y="1842836"/>
            <a:ext cx="6031832" cy="4513513"/>
          </a:xfrm>
        </p:spPr>
        <p:txBody>
          <a:bodyPr>
            <a:normAutofit fontScale="85000" lnSpcReduction="10000"/>
          </a:bodyPr>
          <a:lstStyle/>
          <a:p>
            <a:pPr marL="0" indent="0">
              <a:lnSpc>
                <a:spcPct val="107000"/>
              </a:lnSpc>
              <a:spcBef>
                <a:spcPts val="600"/>
              </a:spcBef>
              <a:spcAft>
                <a:spcPts val="600"/>
              </a:spcAft>
              <a:buNone/>
            </a:pPr>
            <a:r>
              <a:rPr lang="nl-BE" sz="1900" b="1" kern="100" noProof="0" dirty="0">
                <a:solidFill>
                  <a:srgbClr val="1E699D"/>
                </a:solidFill>
                <a:effectLst/>
                <a:latin typeface="Calibri" panose="020F0502020204030204" pitchFamily="34" charset="0"/>
                <a:ea typeface="Calibri" panose="020F0502020204030204" pitchFamily="34" charset="0"/>
                <a:cs typeface="Arial" panose="020B0604020202020204" pitchFamily="34" charset="0"/>
              </a:rPr>
              <a:t>Stress &amp; impact</a:t>
            </a:r>
            <a:endParaRPr lang="nl-BE" sz="1900" kern="100" noProof="0" dirty="0">
              <a:solidFill>
                <a:srgbClr val="1E699D"/>
              </a:solidFill>
              <a:effectLst/>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07000"/>
              </a:lnSpc>
              <a:spcBef>
                <a:spcPts val="600"/>
              </a:spcBef>
              <a:spcAft>
                <a:spcPts val="600"/>
              </a:spcAft>
              <a:buSzPts val="1000"/>
              <a:buFont typeface="Symbol" panose="05050102010706020507" pitchFamily="18" charset="2"/>
              <a:buChar char=""/>
              <a:tabLst>
                <a:tab pos="457200" algn="l"/>
              </a:tabLst>
            </a:pPr>
            <a:r>
              <a:rPr lang="nl-BE" sz="1600" kern="100" noProof="0" dirty="0">
                <a:solidFill>
                  <a:srgbClr val="1E699D"/>
                </a:solidFill>
                <a:effectLst/>
                <a:latin typeface="Calibri" panose="020F0502020204030204" pitchFamily="34" charset="0"/>
                <a:ea typeface="Calibri" panose="020F0502020204030204" pitchFamily="34" charset="0"/>
                <a:cs typeface="Arial" panose="020B0604020202020204" pitchFamily="34" charset="0"/>
              </a:rPr>
              <a:t>Wat zijn de </a:t>
            </a:r>
            <a:r>
              <a:rPr lang="nl-BE" sz="1600" kern="100" noProof="0" dirty="0" err="1">
                <a:solidFill>
                  <a:srgbClr val="1E699D"/>
                </a:solidFill>
                <a:effectLst/>
                <a:latin typeface="Calibri" panose="020F0502020204030204" pitchFamily="34" charset="0"/>
                <a:ea typeface="Calibri" panose="020F0502020204030204" pitchFamily="34" charset="0"/>
                <a:cs typeface="Arial" panose="020B0604020202020204" pitchFamily="34" charset="0"/>
              </a:rPr>
              <a:t>stressgerelateerde</a:t>
            </a:r>
            <a:r>
              <a:rPr lang="nl-BE" sz="1600" kern="100" noProof="0" dirty="0">
                <a:solidFill>
                  <a:srgbClr val="1E699D"/>
                </a:solidFill>
                <a:effectLst/>
                <a:latin typeface="Calibri" panose="020F0502020204030204" pitchFamily="34" charset="0"/>
                <a:ea typeface="Calibri" panose="020F0502020204030204" pitchFamily="34" charset="0"/>
                <a:cs typeface="Arial" panose="020B0604020202020204" pitchFamily="34" charset="0"/>
              </a:rPr>
              <a:t> problemen (fysiek, emotioneel, gedrag)?</a:t>
            </a:r>
          </a:p>
          <a:p>
            <a:pPr marL="342900" lvl="0" indent="-342900">
              <a:lnSpc>
                <a:spcPct val="107000"/>
              </a:lnSpc>
              <a:spcBef>
                <a:spcPts val="600"/>
              </a:spcBef>
              <a:spcAft>
                <a:spcPts val="600"/>
              </a:spcAft>
              <a:buSzPts val="1000"/>
              <a:buFont typeface="Symbol" panose="05050102010706020507" pitchFamily="18" charset="2"/>
              <a:buChar char=""/>
              <a:tabLst>
                <a:tab pos="457200" algn="l"/>
              </a:tabLst>
            </a:pPr>
            <a:r>
              <a:rPr lang="nl-BE" sz="1600" kern="100" noProof="0" dirty="0">
                <a:solidFill>
                  <a:srgbClr val="1E699D"/>
                </a:solidFill>
                <a:effectLst/>
                <a:latin typeface="Calibri" panose="020F0502020204030204" pitchFamily="34" charset="0"/>
                <a:ea typeface="Calibri" panose="020F0502020204030204" pitchFamily="34" charset="0"/>
                <a:cs typeface="Arial" panose="020B0604020202020204" pitchFamily="34" charset="0"/>
              </a:rPr>
              <a:t>Frequentie &amp; verloop (betere/mindere momenten)? Zijn er momenten dat het beter gaat?</a:t>
            </a:r>
          </a:p>
          <a:p>
            <a:pPr marL="342900" lvl="0" indent="-342900">
              <a:lnSpc>
                <a:spcPct val="107000"/>
              </a:lnSpc>
              <a:spcBef>
                <a:spcPts val="600"/>
              </a:spcBef>
              <a:spcAft>
                <a:spcPts val="600"/>
              </a:spcAft>
              <a:buSzPts val="1000"/>
              <a:buFont typeface="Symbol" panose="05050102010706020507" pitchFamily="18" charset="2"/>
              <a:buChar char=""/>
              <a:tabLst>
                <a:tab pos="457200" algn="l"/>
              </a:tabLst>
            </a:pPr>
            <a:r>
              <a:rPr lang="nl-BE" sz="1600" kern="100" noProof="0" dirty="0">
                <a:solidFill>
                  <a:srgbClr val="1E699D"/>
                </a:solidFill>
                <a:effectLst/>
                <a:latin typeface="Calibri" panose="020F0502020204030204" pitchFamily="34" charset="0"/>
                <a:ea typeface="Calibri" panose="020F0502020204030204" pitchFamily="34" charset="0"/>
                <a:cs typeface="Arial" panose="020B0604020202020204" pitchFamily="34" charset="0"/>
              </a:rPr>
              <a:t>Wat is de impact op uw dagelijks leven?</a:t>
            </a:r>
          </a:p>
          <a:p>
            <a:pPr marL="342900" lvl="0" indent="-342900">
              <a:lnSpc>
                <a:spcPct val="107000"/>
              </a:lnSpc>
              <a:spcBef>
                <a:spcPts val="600"/>
              </a:spcBef>
              <a:spcAft>
                <a:spcPts val="600"/>
              </a:spcAft>
              <a:buSzPts val="1000"/>
              <a:buFont typeface="Symbol" panose="05050102010706020507" pitchFamily="18" charset="2"/>
              <a:buChar char=""/>
              <a:tabLst>
                <a:tab pos="457200" algn="l"/>
              </a:tabLst>
            </a:pPr>
            <a:r>
              <a:rPr lang="nl-BE" sz="1600" kern="100" noProof="0" dirty="0">
                <a:solidFill>
                  <a:srgbClr val="1E699D"/>
                </a:solidFill>
                <a:effectLst/>
                <a:latin typeface="Calibri" panose="020F0502020204030204" pitchFamily="34" charset="0"/>
                <a:ea typeface="Calibri" panose="020F0502020204030204" pitchFamily="34" charset="0"/>
                <a:cs typeface="Arial" panose="020B0604020202020204" pitchFamily="34" charset="0"/>
              </a:rPr>
              <a:t>Wat zijn volgens u de oorzaken van de stress </a:t>
            </a:r>
            <a:r>
              <a:rPr lang="nl-BE" sz="1600" i="1" kern="100" noProof="0" dirty="0">
                <a:solidFill>
                  <a:srgbClr val="1E699D"/>
                </a:solidFill>
                <a:effectLst/>
                <a:latin typeface="Calibri" panose="020F0502020204030204" pitchFamily="34" charset="0"/>
                <a:ea typeface="Calibri" panose="020F0502020204030204" pitchFamily="34" charset="0"/>
                <a:cs typeface="Arial" panose="020B0604020202020204" pitchFamily="34" charset="0"/>
              </a:rPr>
              <a:t>(bv m.b.t. werk: werkdruk, rolonduidelijkheid, emotionele belasting, onvoldoende autonomie,… maar ook privé, bv zorgen voor de kinderen, conflicten thuis, eenzaamheid,…)? </a:t>
            </a:r>
            <a:endParaRPr lang="nl-BE" sz="1600" kern="100" noProof="0" dirty="0">
              <a:solidFill>
                <a:srgbClr val="1E699D"/>
              </a:solidFill>
              <a:effectLst/>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07000"/>
              </a:lnSpc>
              <a:spcBef>
                <a:spcPts val="600"/>
              </a:spcBef>
              <a:spcAft>
                <a:spcPts val="600"/>
              </a:spcAft>
              <a:buSzPts val="1000"/>
              <a:buFont typeface="Symbol" panose="05050102010706020507" pitchFamily="18" charset="2"/>
              <a:buChar char=""/>
              <a:tabLst>
                <a:tab pos="457200" algn="l"/>
              </a:tabLst>
            </a:pPr>
            <a:r>
              <a:rPr lang="nl-BE" sz="1600" kern="100" noProof="0" dirty="0">
                <a:solidFill>
                  <a:srgbClr val="1E699D"/>
                </a:solidFill>
                <a:effectLst/>
                <a:latin typeface="Calibri" panose="020F0502020204030204" pitchFamily="34" charset="0"/>
                <a:ea typeface="Calibri" panose="020F0502020204030204" pitchFamily="34" charset="0"/>
                <a:cs typeface="Arial" panose="020B0604020202020204" pitchFamily="34" charset="0"/>
              </a:rPr>
              <a:t>Wie is er bij deze situatie betrokken op het werk of thuis?</a:t>
            </a:r>
          </a:p>
          <a:p>
            <a:pPr marL="0" indent="0">
              <a:lnSpc>
                <a:spcPct val="107000"/>
              </a:lnSpc>
              <a:spcBef>
                <a:spcPts val="600"/>
              </a:spcBef>
              <a:spcAft>
                <a:spcPts val="600"/>
              </a:spcAft>
              <a:buNone/>
            </a:pPr>
            <a:r>
              <a:rPr lang="nl-BE" sz="1900" b="1" kern="100" noProof="0" dirty="0">
                <a:solidFill>
                  <a:srgbClr val="1E699D"/>
                </a:solidFill>
                <a:effectLst/>
                <a:latin typeface="Calibri" panose="020F0502020204030204" pitchFamily="34" charset="0"/>
                <a:ea typeface="Calibri" panose="020F0502020204030204" pitchFamily="34" charset="0"/>
                <a:cs typeface="Arial" panose="020B0604020202020204" pitchFamily="34" charset="0"/>
              </a:rPr>
              <a:t>Coping &amp; hulpbronnen</a:t>
            </a:r>
            <a:endParaRPr lang="nl-BE" sz="1900" kern="100" noProof="0" dirty="0">
              <a:solidFill>
                <a:srgbClr val="1E699D"/>
              </a:solidFill>
              <a:effectLst/>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07000"/>
              </a:lnSpc>
              <a:spcBef>
                <a:spcPts val="600"/>
              </a:spcBef>
              <a:spcAft>
                <a:spcPts val="600"/>
              </a:spcAft>
              <a:buSzPts val="1000"/>
              <a:buFont typeface="Symbol" panose="05050102010706020507" pitchFamily="18" charset="2"/>
              <a:buChar char=""/>
              <a:tabLst>
                <a:tab pos="457200" algn="l"/>
              </a:tabLst>
            </a:pPr>
            <a:r>
              <a:rPr lang="nl-BE" sz="1600" kern="100" noProof="0" dirty="0">
                <a:solidFill>
                  <a:srgbClr val="1E699D"/>
                </a:solidFill>
                <a:effectLst/>
                <a:latin typeface="Calibri" panose="020F0502020204030204" pitchFamily="34" charset="0"/>
                <a:ea typeface="Calibri" panose="020F0502020204030204" pitchFamily="34" charset="0"/>
                <a:cs typeface="Arial" panose="020B0604020202020204" pitchFamily="34" charset="0"/>
              </a:rPr>
              <a:t>Hoe houdt u het momenteel vol?</a:t>
            </a:r>
          </a:p>
          <a:p>
            <a:pPr marL="342900" lvl="0" indent="-342900">
              <a:lnSpc>
                <a:spcPct val="107000"/>
              </a:lnSpc>
              <a:spcBef>
                <a:spcPts val="600"/>
              </a:spcBef>
              <a:spcAft>
                <a:spcPts val="600"/>
              </a:spcAft>
              <a:buSzPts val="1000"/>
              <a:buFont typeface="Symbol" panose="05050102010706020507" pitchFamily="18" charset="2"/>
              <a:buChar char=""/>
              <a:tabLst>
                <a:tab pos="457200" algn="l"/>
              </a:tabLst>
            </a:pPr>
            <a:r>
              <a:rPr lang="nl-BE" sz="1600" kern="100" noProof="0" dirty="0">
                <a:solidFill>
                  <a:srgbClr val="1E699D"/>
                </a:solidFill>
                <a:effectLst/>
                <a:latin typeface="Calibri" panose="020F0502020204030204" pitchFamily="34" charset="0"/>
                <a:ea typeface="Calibri" panose="020F0502020204030204" pitchFamily="34" charset="0"/>
                <a:cs typeface="Arial" panose="020B0604020202020204" pitchFamily="34" charset="0"/>
              </a:rPr>
              <a:t>Wordt u ondersteund door mensen in uw omgeving/netwerk?</a:t>
            </a:r>
          </a:p>
          <a:p>
            <a:pPr marL="342900" lvl="0" indent="-342900">
              <a:lnSpc>
                <a:spcPct val="107000"/>
              </a:lnSpc>
              <a:spcBef>
                <a:spcPts val="600"/>
              </a:spcBef>
              <a:spcAft>
                <a:spcPts val="600"/>
              </a:spcAft>
              <a:buSzPts val="1000"/>
              <a:buFont typeface="Symbol" panose="05050102010706020507" pitchFamily="18" charset="2"/>
              <a:buChar char=""/>
              <a:tabLst>
                <a:tab pos="457200" algn="l"/>
              </a:tabLst>
            </a:pPr>
            <a:r>
              <a:rPr lang="nl-BE" sz="1600" kern="100" noProof="0" dirty="0">
                <a:solidFill>
                  <a:srgbClr val="1E699D"/>
                </a:solidFill>
                <a:effectLst/>
                <a:latin typeface="Calibri" panose="020F0502020204030204" pitchFamily="34" charset="0"/>
                <a:ea typeface="Calibri" panose="020F0502020204030204" pitchFamily="34" charset="0"/>
                <a:cs typeface="Arial" panose="020B0604020202020204" pitchFamily="34" charset="0"/>
              </a:rPr>
              <a:t>Welke stappen hebt u zelf al ondernomen om de situatie te verbeteren?</a:t>
            </a:r>
          </a:p>
          <a:p>
            <a:endParaRPr lang="nl-BE" sz="1400" noProof="0" dirty="0">
              <a:solidFill>
                <a:srgbClr val="1E699D"/>
              </a:solidFill>
            </a:endParaRPr>
          </a:p>
        </p:txBody>
      </p:sp>
      <p:sp>
        <p:nvSpPr>
          <p:cNvPr id="4" name="Tijdelijke aanduiding voor dianummer 3">
            <a:extLst>
              <a:ext uri="{FF2B5EF4-FFF2-40B4-BE49-F238E27FC236}">
                <a16:creationId xmlns:a16="http://schemas.microsoft.com/office/drawing/2014/main" id="{CA5AC037-ED3C-E234-E23D-499BF5137D5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7C6CCC6-2BE5-4E42-96A4-D1E8E81A3D8E}" type="slidenum">
              <a:rPr kumimoji="0" lang="nl-BE" sz="1200" b="0" i="0" u="none" strike="noStrike" kern="1200" cap="none" spc="0" normalizeH="0" baseline="0" noProof="0" smtClean="0">
                <a:ln>
                  <a:noFill/>
                </a:ln>
                <a:solidFill>
                  <a:prstClr val="black">
                    <a:tint val="82000"/>
                  </a:prstClr>
                </a:solidFill>
                <a:effectLst/>
                <a:uLnTx/>
                <a:uFillTx/>
                <a:latin typeface="Aptos" panose="020B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55</a:t>
            </a:fld>
            <a:endParaRPr kumimoji="0" lang="nl-BE" sz="1200" b="0" i="0" u="none" strike="noStrike" kern="1200" cap="none" spc="0" normalizeH="0" baseline="0" noProof="0">
              <a:ln>
                <a:noFill/>
              </a:ln>
              <a:solidFill>
                <a:prstClr val="black">
                  <a:tint val="82000"/>
                </a:prstClr>
              </a:solidFill>
              <a:effectLst/>
              <a:uLnTx/>
              <a:uFillTx/>
              <a:latin typeface="Aptos" panose="020B0004020202020204"/>
              <a:ea typeface="+mn-ea"/>
              <a:cs typeface="+mn-cs"/>
            </a:endParaRPr>
          </a:p>
        </p:txBody>
      </p:sp>
      <p:cxnSp>
        <p:nvCxnSpPr>
          <p:cNvPr id="5" name="Rechte verbindingslijn 4">
            <a:extLst>
              <a:ext uri="{FF2B5EF4-FFF2-40B4-BE49-F238E27FC236}">
                <a16:creationId xmlns:a16="http://schemas.microsoft.com/office/drawing/2014/main" id="{57481C37-904E-22F6-89DA-EFF1508B2E31}"/>
              </a:ext>
            </a:extLst>
          </p:cNvPr>
          <p:cNvCxnSpPr/>
          <p:nvPr/>
        </p:nvCxnSpPr>
        <p:spPr>
          <a:xfrm>
            <a:off x="6990348" y="1842837"/>
            <a:ext cx="0" cy="4351338"/>
          </a:xfrm>
          <a:prstGeom prst="line">
            <a:avLst/>
          </a:prstGeom>
        </p:spPr>
        <p:style>
          <a:lnRef idx="2">
            <a:schemeClr val="accent1"/>
          </a:lnRef>
          <a:fillRef idx="0">
            <a:schemeClr val="accent1"/>
          </a:fillRef>
          <a:effectRef idx="1">
            <a:schemeClr val="accent1"/>
          </a:effectRef>
          <a:fontRef idx="minor">
            <a:schemeClr val="tx1"/>
          </a:fontRef>
        </p:style>
      </p:cxnSp>
      <p:sp>
        <p:nvSpPr>
          <p:cNvPr id="8" name="Tijdelijke aanduiding voor inhoud 2">
            <a:extLst>
              <a:ext uri="{FF2B5EF4-FFF2-40B4-BE49-F238E27FC236}">
                <a16:creationId xmlns:a16="http://schemas.microsoft.com/office/drawing/2014/main" id="{8CB02383-6F83-BAAE-2436-A278416E4276}"/>
              </a:ext>
            </a:extLst>
          </p:cNvPr>
          <p:cNvSpPr txBox="1">
            <a:spLocks/>
          </p:cNvSpPr>
          <p:nvPr/>
        </p:nvSpPr>
        <p:spPr>
          <a:xfrm>
            <a:off x="7267073" y="1866900"/>
            <a:ext cx="4680283"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accent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accent1"/>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accent1"/>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accent1"/>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accent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7000"/>
              </a:lnSpc>
              <a:spcBef>
                <a:spcPts val="600"/>
              </a:spcBef>
              <a:spcAft>
                <a:spcPts val="600"/>
              </a:spcAft>
              <a:buClrTx/>
              <a:buSzTx/>
              <a:buFont typeface="Arial" panose="020B0604020202020204" pitchFamily="34" charset="0"/>
              <a:buNone/>
              <a:tabLst/>
              <a:defRPr/>
            </a:pPr>
            <a:r>
              <a:rPr kumimoji="0" lang="nl-BE" sz="1600" b="1" i="0" u="none" strike="noStrike" kern="100" cap="none" spc="0" normalizeH="0" baseline="0" noProof="0">
                <a:ln>
                  <a:noFill/>
                </a:ln>
                <a:solidFill>
                  <a:srgbClr val="1E699D"/>
                </a:solidFill>
                <a:effectLst/>
                <a:uLnTx/>
                <a:uFillTx/>
                <a:latin typeface="Calibri" panose="020F0502020204030204" pitchFamily="34" charset="0"/>
                <a:ea typeface="Calibri" panose="020F0502020204030204" pitchFamily="34" charset="0"/>
                <a:cs typeface="Arial" panose="020B0604020202020204" pitchFamily="34" charset="0"/>
              </a:rPr>
              <a:t>Hulpvraag &amp; verwachtingen</a:t>
            </a:r>
            <a:endParaRPr kumimoji="0" lang="nl-BE" sz="1600" b="0" i="0" u="none" strike="noStrike" kern="100" cap="none" spc="0" normalizeH="0" baseline="0" noProof="0">
              <a:ln>
                <a:noFill/>
              </a:ln>
              <a:solidFill>
                <a:srgbClr val="1E699D"/>
              </a:solidFill>
              <a:effectLst/>
              <a:uLnTx/>
              <a:uFillTx/>
              <a:latin typeface="Calibri" panose="020F0502020204030204" pitchFamily="34" charset="0"/>
              <a:ea typeface="Calibri" panose="020F0502020204030204" pitchFamily="34" charset="0"/>
              <a:cs typeface="Arial" panose="020B0604020202020204" pitchFamily="34" charset="0"/>
            </a:endParaRPr>
          </a:p>
          <a:p>
            <a:pPr marL="342900" marR="0" lvl="0" indent="-342900" algn="l" defTabSz="914400" rtl="0" eaLnBrk="1" fontAlgn="auto" latinLnBrk="0" hangingPunct="1">
              <a:lnSpc>
                <a:spcPct val="107000"/>
              </a:lnSpc>
              <a:spcBef>
                <a:spcPts val="600"/>
              </a:spcBef>
              <a:spcAft>
                <a:spcPts val="600"/>
              </a:spcAft>
              <a:buClrTx/>
              <a:buSzPts val="1000"/>
              <a:buFont typeface="Symbol" panose="05050102010706020507" pitchFamily="18" charset="2"/>
              <a:buChar char=""/>
              <a:tabLst>
                <a:tab pos="457200" algn="l"/>
              </a:tabLst>
              <a:defRPr/>
            </a:pPr>
            <a:r>
              <a:rPr kumimoji="0" lang="nl-BE" sz="1600" b="0" i="0" u="none" strike="noStrike" kern="100" cap="none" spc="0" normalizeH="0" baseline="0" noProof="0">
                <a:ln>
                  <a:noFill/>
                </a:ln>
                <a:solidFill>
                  <a:srgbClr val="1E699D"/>
                </a:solidFill>
                <a:effectLst/>
                <a:uLnTx/>
                <a:uFillTx/>
                <a:latin typeface="Calibri" panose="020F0502020204030204" pitchFamily="34" charset="0"/>
                <a:ea typeface="Calibri" panose="020F0502020204030204" pitchFamily="34" charset="0"/>
                <a:cs typeface="Arial" panose="020B0604020202020204" pitchFamily="34" charset="0"/>
              </a:rPr>
              <a:t>Wat verwacht u van mij/ons? Wat zou volgens u kunnen helpen in deze situatie?</a:t>
            </a:r>
          </a:p>
          <a:p>
            <a:pPr marL="742950" marR="0" lvl="1" indent="-285750" algn="l" defTabSz="914400" rtl="0" eaLnBrk="1" fontAlgn="auto" latinLnBrk="0" hangingPunct="1">
              <a:lnSpc>
                <a:spcPct val="107000"/>
              </a:lnSpc>
              <a:spcBef>
                <a:spcPts val="600"/>
              </a:spcBef>
              <a:spcAft>
                <a:spcPts val="600"/>
              </a:spcAft>
              <a:buClrTx/>
              <a:buSzPts val="1000"/>
              <a:buFont typeface="Courier New" panose="02070309020205020404" pitchFamily="49" charset="0"/>
              <a:buChar char="o"/>
              <a:tabLst>
                <a:tab pos="914400" algn="l"/>
              </a:tabLst>
              <a:defRPr/>
            </a:pPr>
            <a:r>
              <a:rPr kumimoji="0" lang="nl-BE" sz="1600" b="0" i="0" u="none" strike="noStrike" kern="100" cap="none" spc="0" normalizeH="0" baseline="0" noProof="0">
                <a:ln>
                  <a:noFill/>
                </a:ln>
                <a:solidFill>
                  <a:srgbClr val="1E699D"/>
                </a:solidFill>
                <a:effectLst/>
                <a:uLnTx/>
                <a:uFillTx/>
                <a:latin typeface="Calibri" panose="020F0502020204030204" pitchFamily="34" charset="0"/>
                <a:ea typeface="Calibri" panose="020F0502020204030204" pitchFamily="34" charset="0"/>
                <a:cs typeface="Times New Roman" panose="02020603050405020304" pitchFamily="18" charset="0"/>
              </a:rPr>
              <a:t>Begeleiding / doorverwijzing / werkhervatting / andere?</a:t>
            </a:r>
          </a:p>
          <a:p>
            <a:pPr marL="342900" marR="0" lvl="0" indent="-342900" algn="l" defTabSz="914400" rtl="0" eaLnBrk="1" fontAlgn="auto" latinLnBrk="0" hangingPunct="1">
              <a:lnSpc>
                <a:spcPct val="107000"/>
              </a:lnSpc>
              <a:spcBef>
                <a:spcPts val="600"/>
              </a:spcBef>
              <a:spcAft>
                <a:spcPts val="600"/>
              </a:spcAft>
              <a:buClrTx/>
              <a:buSzPts val="1000"/>
              <a:buFont typeface="Symbol" panose="05050102010706020507" pitchFamily="18" charset="2"/>
              <a:buChar char=""/>
              <a:tabLst>
                <a:tab pos="457200" algn="l"/>
              </a:tabLst>
              <a:defRPr/>
            </a:pPr>
            <a:r>
              <a:rPr kumimoji="0" lang="nl-BE" sz="1600" b="0" i="0" u="none" strike="noStrike" kern="100" cap="none" spc="0" normalizeH="0" baseline="0" noProof="0">
                <a:ln>
                  <a:noFill/>
                </a:ln>
                <a:solidFill>
                  <a:srgbClr val="1E699D"/>
                </a:solidFill>
                <a:effectLst/>
                <a:uLnTx/>
                <a:uFillTx/>
                <a:latin typeface="Calibri" panose="020F0502020204030204" pitchFamily="34" charset="0"/>
                <a:ea typeface="Calibri" panose="020F0502020204030204" pitchFamily="34" charset="0"/>
                <a:cs typeface="Arial" panose="020B0604020202020204" pitchFamily="34" charset="0"/>
              </a:rPr>
              <a:t>Wat heeft u ertoe gebracht om hulp te zoeken of bij mij te komen?</a:t>
            </a:r>
          </a:p>
          <a:p>
            <a:pPr marL="0" marR="0" lvl="0" indent="0" algn="l" defTabSz="914400" rtl="0" eaLnBrk="1" fontAlgn="auto" latinLnBrk="0" hangingPunct="1">
              <a:lnSpc>
                <a:spcPct val="107000"/>
              </a:lnSpc>
              <a:spcBef>
                <a:spcPts val="600"/>
              </a:spcBef>
              <a:spcAft>
                <a:spcPts val="600"/>
              </a:spcAft>
              <a:buClrTx/>
              <a:buSzPts val="1000"/>
              <a:buFont typeface="Arial" panose="020B0604020202020204" pitchFamily="34" charset="0"/>
              <a:buNone/>
              <a:tabLst>
                <a:tab pos="457200" algn="l"/>
              </a:tabLst>
              <a:defRPr/>
            </a:pPr>
            <a:endParaRPr kumimoji="0" lang="nl-BE" sz="1600" b="0" i="0" u="none" strike="noStrike" kern="100" cap="none" spc="0" normalizeH="0" baseline="0" noProof="0">
              <a:ln>
                <a:noFill/>
              </a:ln>
              <a:solidFill>
                <a:srgbClr val="1E699D"/>
              </a:solidFill>
              <a:effectLst/>
              <a:uLnTx/>
              <a:uFillTx/>
              <a:latin typeface="Calibri" panose="020F0502020204030204" pitchFamily="34" charset="0"/>
              <a:ea typeface="Calibri" panose="020F0502020204030204" pitchFamily="34" charset="0"/>
              <a:cs typeface="Arial" panose="020B0604020202020204" pitchFamily="34" charset="0"/>
            </a:endParaRPr>
          </a:p>
          <a:p>
            <a:pPr marL="0" marR="0" lvl="0" indent="0" algn="l" defTabSz="914400" rtl="0" eaLnBrk="1" fontAlgn="auto" latinLnBrk="0" hangingPunct="1">
              <a:lnSpc>
                <a:spcPct val="107000"/>
              </a:lnSpc>
              <a:spcBef>
                <a:spcPts val="600"/>
              </a:spcBef>
              <a:spcAft>
                <a:spcPts val="600"/>
              </a:spcAft>
              <a:buClrTx/>
              <a:buSzTx/>
              <a:buFont typeface="Arial" panose="020B0604020202020204" pitchFamily="34" charset="0"/>
              <a:buNone/>
              <a:tabLst/>
              <a:defRPr/>
            </a:pPr>
            <a:r>
              <a:rPr kumimoji="0" lang="nl-BE" sz="1600" b="0" i="1" u="none" strike="noStrike" kern="100" cap="none" spc="0" normalizeH="0" baseline="0" noProof="0">
                <a:ln>
                  <a:noFill/>
                </a:ln>
                <a:solidFill>
                  <a:srgbClr val="1E699D"/>
                </a:solidFill>
                <a:effectLst/>
                <a:uLnTx/>
                <a:uFillTx/>
                <a:latin typeface="Calibri" panose="020F0502020204030204" pitchFamily="34" charset="0"/>
                <a:ea typeface="Calibri" panose="020F0502020204030204" pitchFamily="34" charset="0"/>
                <a:cs typeface="Arial" panose="020B0604020202020204" pitchFamily="34" charset="0"/>
                <a:sym typeface="Wingdings" panose="05000000000000000000" pitchFamily="2" charset="2"/>
              </a:rPr>
              <a:t> </a:t>
            </a:r>
            <a:r>
              <a:rPr kumimoji="0" lang="nl-BE" sz="1600" b="0" i="1" u="none" strike="noStrike" kern="100" cap="none" spc="0" normalizeH="0" baseline="0" noProof="0">
                <a:ln>
                  <a:noFill/>
                </a:ln>
                <a:solidFill>
                  <a:srgbClr val="1E699D"/>
                </a:solidFill>
                <a:effectLst/>
                <a:uLnTx/>
                <a:uFillTx/>
                <a:latin typeface="Calibri" panose="020F0502020204030204" pitchFamily="34" charset="0"/>
                <a:ea typeface="Calibri" panose="020F0502020204030204" pitchFamily="34" charset="0"/>
                <a:cs typeface="Arial" panose="020B0604020202020204" pitchFamily="34" charset="0"/>
              </a:rPr>
              <a:t>Deze lijst kan als leidraad dienen, waarbij niet elke vraag gesteld hoeft te worden, maar wel afgestemd op de situatie van de persoon.</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nl-BE" sz="2400" b="0" i="0" u="none" strike="noStrike" kern="1200" cap="none" spc="0" normalizeH="0" baseline="0" noProof="0">
              <a:ln>
                <a:noFill/>
              </a:ln>
              <a:solidFill>
                <a:srgbClr val="1E699D"/>
              </a:solidFill>
              <a:effectLst/>
              <a:uLnTx/>
              <a:uFillTx/>
              <a:latin typeface="Calibri" panose="020F0502020204030204" pitchFamily="34" charset="0"/>
              <a:ea typeface="+mn-ea"/>
              <a:cs typeface="Calibri" panose="020F0502020204030204" pitchFamily="34" charset="0"/>
            </a:endParaRPr>
          </a:p>
        </p:txBody>
      </p:sp>
    </p:spTree>
    <p:extLst>
      <p:ext uri="{BB962C8B-B14F-4D97-AF65-F5344CB8AC3E}">
        <p14:creationId xmlns:p14="http://schemas.microsoft.com/office/powerpoint/2010/main" val="57319632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hthoek 2">
            <a:extLst>
              <a:ext uri="{FF2B5EF4-FFF2-40B4-BE49-F238E27FC236}">
                <a16:creationId xmlns:a16="http://schemas.microsoft.com/office/drawing/2014/main" id="{BD7E1EF3-3935-FC4C-4E20-8B59F65C9862}"/>
              </a:ext>
            </a:extLst>
          </p:cNvPr>
          <p:cNvSpPr>
            <a:spLocks noGrp="1" noRot="1" noMove="1" noResize="1" noEditPoints="1" noAdjustHandles="1" noChangeArrowheads="1" noChangeShapeType="1"/>
          </p:cNvSpPr>
          <p:nvPr/>
        </p:nvSpPr>
        <p:spPr>
          <a:xfrm>
            <a:off x="165950" y="5830094"/>
            <a:ext cx="2192482" cy="858693"/>
          </a:xfrm>
          <a:prstGeom prst="rect">
            <a:avLst/>
          </a:prstGeom>
          <a:solidFill>
            <a:schemeClr val="bg1"/>
          </a:solidFill>
          <a:ln>
            <a:solidFill>
              <a:schemeClr val="bg1"/>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BE" sz="1800" b="0" i="0" u="none" strike="noStrike" kern="1200" cap="none" spc="0" normalizeH="0" baseline="0" noProof="0">
              <a:ln>
                <a:noFill/>
              </a:ln>
              <a:solidFill>
                <a:prstClr val="white"/>
              </a:solidFill>
              <a:effectLst/>
              <a:uLnTx/>
              <a:uFillTx/>
              <a:latin typeface="Aptos" panose="020B0004020202020204"/>
              <a:ea typeface="+mn-ea"/>
              <a:cs typeface="+mn-cs"/>
            </a:endParaRPr>
          </a:p>
        </p:txBody>
      </p:sp>
      <p:sp>
        <p:nvSpPr>
          <p:cNvPr id="2" name="Titre 1"/>
          <p:cNvSpPr>
            <a:spLocks noGrp="1"/>
          </p:cNvSpPr>
          <p:nvPr>
            <p:ph type="title"/>
          </p:nvPr>
        </p:nvSpPr>
        <p:spPr/>
        <p:txBody>
          <a:bodyPr>
            <a:normAutofit/>
          </a:bodyPr>
          <a:lstStyle/>
          <a:p>
            <a:pPr>
              <a:lnSpc>
                <a:spcPct val="100000"/>
              </a:lnSpc>
              <a:spcBef>
                <a:spcPts val="0"/>
              </a:spcBef>
              <a:spcAft>
                <a:spcPts val="600"/>
              </a:spcAft>
            </a:pPr>
            <a:r>
              <a:rPr lang="nl-BE" sz="2800">
                <a:solidFill>
                  <a:srgbClr val="1E699D"/>
                </a:solidFill>
                <a:latin typeface="Futura Medium"/>
                <a:ea typeface="Calibri"/>
                <a:cs typeface="Calibri"/>
              </a:rPr>
              <a:t>2</a:t>
            </a:r>
            <a:r>
              <a:rPr lang="nl-BE" sz="2800" noProof="0">
                <a:solidFill>
                  <a:srgbClr val="1E699D"/>
                </a:solidFill>
                <a:latin typeface="Futura Medium"/>
                <a:ea typeface="Calibri"/>
                <a:cs typeface="Calibri"/>
              </a:rPr>
              <a:t>.6. Fasen van opvolging huisarts - psycholoog </a:t>
            </a:r>
          </a:p>
        </p:txBody>
      </p:sp>
      <p:graphicFrame>
        <p:nvGraphicFramePr>
          <p:cNvPr id="5" name="Diagramme 4"/>
          <p:cNvGraphicFramePr/>
          <p:nvPr>
            <p:extLst>
              <p:ext uri="{D42A27DB-BD31-4B8C-83A1-F6EECF244321}">
                <p14:modId xmlns:p14="http://schemas.microsoft.com/office/powerpoint/2010/main" val="718565474"/>
              </p:ext>
            </p:extLst>
          </p:nvPr>
        </p:nvGraphicFramePr>
        <p:xfrm>
          <a:off x="838200" y="1027906"/>
          <a:ext cx="9463314" cy="551031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Double flèche verticale 6"/>
          <p:cNvSpPr/>
          <p:nvPr/>
        </p:nvSpPr>
        <p:spPr>
          <a:xfrm>
            <a:off x="4899497" y="3758071"/>
            <a:ext cx="321547" cy="713433"/>
          </a:xfrm>
          <a:prstGeom prst="upDownArrow">
            <a:avLst/>
          </a:prstGeom>
          <a:solidFill>
            <a:srgbClr val="9BD5EF"/>
          </a:solidFill>
          <a:ln w="6350">
            <a:solidFill>
              <a:srgbClr val="1E699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BE" sz="1800" b="0" i="0" u="none" strike="noStrike" kern="1200" cap="none" spc="0" normalizeH="0" baseline="0" noProof="0">
              <a:ln>
                <a:noFill/>
              </a:ln>
              <a:solidFill>
                <a:prstClr val="white"/>
              </a:solidFill>
              <a:effectLst/>
              <a:uLnTx/>
              <a:uFillTx/>
              <a:latin typeface="Aptos" panose="020B0004020202020204"/>
              <a:ea typeface="+mn-ea"/>
              <a:cs typeface="+mn-cs"/>
            </a:endParaRPr>
          </a:p>
        </p:txBody>
      </p:sp>
      <p:sp>
        <p:nvSpPr>
          <p:cNvPr id="8" name="Flèche droite 7"/>
          <p:cNvSpPr/>
          <p:nvPr/>
        </p:nvSpPr>
        <p:spPr>
          <a:xfrm>
            <a:off x="2656331" y="5839732"/>
            <a:ext cx="7347283" cy="653143"/>
          </a:xfrm>
          <a:prstGeom prst="rightArrow">
            <a:avLst/>
          </a:prstGeom>
          <a:solidFill>
            <a:schemeClr val="accent6">
              <a:lumMod val="20000"/>
              <a:lumOff val="80000"/>
            </a:schemeClr>
          </a:solidFill>
          <a:ln>
            <a:solidFill>
              <a:schemeClr val="accent6">
                <a:lumMod val="20000"/>
                <a:lumOff val="80000"/>
              </a:schemeClr>
            </a:solidFill>
          </a:ln>
        </p:spPr>
        <p:style>
          <a:lnRef idx="1">
            <a:schemeClr val="accent6"/>
          </a:lnRef>
          <a:fillRef idx="2">
            <a:schemeClr val="accent6"/>
          </a:fillRef>
          <a:effectRef idx="1">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BE" sz="1800" b="0" i="1" u="none" strike="noStrike" kern="1200" cap="none" spc="0" normalizeH="0" baseline="0" noProof="0">
                <a:ln>
                  <a:noFill/>
                </a:ln>
                <a:solidFill>
                  <a:srgbClr val="1E699D"/>
                </a:solidFill>
                <a:effectLst/>
                <a:uLnTx/>
                <a:uFillTx/>
                <a:latin typeface="Aptos" panose="020B0004020202020204"/>
                <a:ea typeface="+mn-ea"/>
                <a:cs typeface="+mn-cs"/>
              </a:rPr>
              <a:t>Eventueel begeleid door nog andere (zorg)professional(s)</a:t>
            </a:r>
          </a:p>
        </p:txBody>
      </p:sp>
      <p:sp>
        <p:nvSpPr>
          <p:cNvPr id="4" name="Espace réservé du numéro de diapositive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7C6CCC6-2BE5-4E42-96A4-D1E8E81A3D8E}" type="slidenum">
              <a:rPr kumimoji="0" lang="nl-BE" sz="1200" b="0" i="0" u="none" strike="noStrike" kern="1200" cap="none" spc="0" normalizeH="0" baseline="0" noProof="0" smtClean="0">
                <a:ln>
                  <a:noFill/>
                </a:ln>
                <a:solidFill>
                  <a:prstClr val="black">
                    <a:tint val="82000"/>
                  </a:prstClr>
                </a:solidFill>
                <a:effectLst/>
                <a:uLnTx/>
                <a:uFillTx/>
                <a:latin typeface="Aptos" panose="020B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56</a:t>
            </a:fld>
            <a:endParaRPr kumimoji="0" lang="nl-BE" sz="1200" b="0" i="0" u="none" strike="noStrike" kern="1200" cap="none" spc="0" normalizeH="0" baseline="0" noProof="0">
              <a:ln>
                <a:noFill/>
              </a:ln>
              <a:solidFill>
                <a:prstClr val="black">
                  <a:tint val="82000"/>
                </a:prstClr>
              </a:solidFill>
              <a:effectLst/>
              <a:uLnTx/>
              <a:uFillTx/>
              <a:latin typeface="Aptos" panose="020B0004020202020204"/>
              <a:ea typeface="+mn-ea"/>
              <a:cs typeface="+mn-cs"/>
            </a:endParaRPr>
          </a:p>
        </p:txBody>
      </p:sp>
    </p:spTree>
    <p:extLst>
      <p:ext uri="{BB962C8B-B14F-4D97-AF65-F5344CB8AC3E}">
        <p14:creationId xmlns:p14="http://schemas.microsoft.com/office/powerpoint/2010/main" val="277879967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Tijdelijke aanduiding voor inhoud 5" descr="Afbeelding met tekst, schermopname, Lettertype, nummer&#10;&#10;Door AI gegenereerde inhoud is mogelijk onjuist.">
            <a:extLst>
              <a:ext uri="{FF2B5EF4-FFF2-40B4-BE49-F238E27FC236}">
                <a16:creationId xmlns:a16="http://schemas.microsoft.com/office/drawing/2014/main" id="{B6E14C46-FF48-819B-C6BD-5A885BF31071}"/>
              </a:ext>
            </a:extLst>
          </p:cNvPr>
          <p:cNvPicPr>
            <a:picLocks noGrp="1" noChangeAspect="1"/>
          </p:cNvPicPr>
          <p:nvPr>
            <p:ph idx="1"/>
          </p:nvPr>
        </p:nvPicPr>
        <p:blipFill>
          <a:blip r:embed="rId3"/>
          <a:srcRect b="3035"/>
          <a:stretch>
            <a:fillRect/>
          </a:stretch>
        </p:blipFill>
        <p:spPr>
          <a:xfrm>
            <a:off x="20" y="1282"/>
            <a:ext cx="12191980" cy="6856718"/>
          </a:xfrm>
          <a:prstGeom prst="rect">
            <a:avLst/>
          </a:prstGeom>
        </p:spPr>
      </p:pic>
      <p:sp>
        <p:nvSpPr>
          <p:cNvPr id="4" name="Tijdelijke aanduiding voor dianummer 3">
            <a:extLst>
              <a:ext uri="{FF2B5EF4-FFF2-40B4-BE49-F238E27FC236}">
                <a16:creationId xmlns:a16="http://schemas.microsoft.com/office/drawing/2014/main" id="{3F994E80-34F7-5BC7-A94C-8820EB5141A2}"/>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pPr>
            <a:fld id="{27C6CCC6-2BE5-4E42-96A4-D1E8E81A3D8E}" type="slidenum">
              <a:rPr lang="en-US">
                <a:solidFill>
                  <a:srgbClr val="FFFFFF"/>
                </a:solidFill>
              </a:rPr>
              <a:pPr>
                <a:spcAft>
                  <a:spcPts val="600"/>
                </a:spcAft>
              </a:pPr>
              <a:t>57</a:t>
            </a:fld>
            <a:endParaRPr lang="en-US">
              <a:solidFill>
                <a:srgbClr val="FFFFFF"/>
              </a:solidFill>
            </a:endParaRPr>
          </a:p>
        </p:txBody>
      </p:sp>
    </p:spTree>
    <p:extLst>
      <p:ext uri="{BB962C8B-B14F-4D97-AF65-F5344CB8AC3E}">
        <p14:creationId xmlns:p14="http://schemas.microsoft.com/office/powerpoint/2010/main" val="25002457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a:extLst>
              <a:ext uri="{FF2B5EF4-FFF2-40B4-BE49-F238E27FC236}">
                <a16:creationId xmlns:a16="http://schemas.microsoft.com/office/drawing/2014/main" id="{3AC88791-E8AF-69E2-019E-0AAD4ABD2BD5}"/>
              </a:ext>
            </a:extLst>
          </p:cNvPr>
          <p:cNvSpPr>
            <a:spLocks noGrp="1"/>
          </p:cNvSpPr>
          <p:nvPr>
            <p:ph idx="1"/>
          </p:nvPr>
        </p:nvSpPr>
        <p:spPr>
          <a:xfrm>
            <a:off x="838200" y="1534680"/>
            <a:ext cx="9116291" cy="4667250"/>
          </a:xfrm>
        </p:spPr>
        <p:txBody>
          <a:bodyPr vert="horz" lIns="91440" tIns="45720" rIns="91440" bIns="45720" rtlCol="0" anchor="t">
            <a:normAutofit fontScale="92500" lnSpcReduction="20000"/>
          </a:bodyPr>
          <a:lstStyle/>
          <a:p>
            <a:pPr>
              <a:lnSpc>
                <a:spcPct val="110000"/>
              </a:lnSpc>
            </a:pPr>
            <a:r>
              <a:rPr lang="nl-BE" sz="1900" b="1" noProof="0">
                <a:solidFill>
                  <a:srgbClr val="1E699D"/>
                </a:solidFill>
                <a:latin typeface="Calibri"/>
                <a:ea typeface="Calibri"/>
                <a:cs typeface="Calibri"/>
              </a:rPr>
              <a:t>Stap 1</a:t>
            </a:r>
          </a:p>
          <a:p>
            <a:pPr lvl="1">
              <a:lnSpc>
                <a:spcPct val="110000"/>
              </a:lnSpc>
            </a:pPr>
            <a:r>
              <a:rPr lang="nl-BE" sz="1800" noProof="0">
                <a:solidFill>
                  <a:srgbClr val="1E699D"/>
                </a:solidFill>
                <a:latin typeface="Calibri"/>
                <a:ea typeface="Calibri"/>
                <a:cs typeface="Calibri"/>
              </a:rPr>
              <a:t>Kortdurend thuis schrijven indien nodig en tijdig herevalueren.</a:t>
            </a:r>
          </a:p>
          <a:p>
            <a:pPr lvl="1">
              <a:lnSpc>
                <a:spcPct val="110000"/>
              </a:lnSpc>
            </a:pPr>
            <a:r>
              <a:rPr lang="nl-BE" sz="1800" noProof="0">
                <a:solidFill>
                  <a:srgbClr val="1E699D"/>
                </a:solidFill>
                <a:latin typeface="Calibri"/>
                <a:ea typeface="Calibri"/>
                <a:cs typeface="Calibri"/>
              </a:rPr>
              <a:t>Leefstijladvies : voldoende rust en structuur, slaapherstel, lichaamsbeweging (bv wandelen), slaap, voeding, ontspanning integreren, sociaal contact,...</a:t>
            </a:r>
          </a:p>
          <a:p>
            <a:pPr lvl="1">
              <a:lnSpc>
                <a:spcPct val="110000"/>
              </a:lnSpc>
            </a:pPr>
            <a:r>
              <a:rPr lang="nl-BE" sz="1800" noProof="0">
                <a:solidFill>
                  <a:srgbClr val="1E699D"/>
                </a:solidFill>
                <a:latin typeface="Calibri"/>
                <a:ea typeface="Calibri"/>
                <a:cs typeface="Calibri"/>
              </a:rPr>
              <a:t>Eventueel al doorverwijzing naar psycholoog. Contactname met preventieadviseur psychosociale aspecten (PAPS) is ook mogelijk.</a:t>
            </a:r>
          </a:p>
          <a:p>
            <a:pPr>
              <a:lnSpc>
                <a:spcPct val="110000"/>
              </a:lnSpc>
            </a:pPr>
            <a:r>
              <a:rPr lang="nl-BE" sz="1900" b="1" noProof="0">
                <a:solidFill>
                  <a:srgbClr val="1E699D"/>
                </a:solidFill>
                <a:latin typeface="Calibri"/>
                <a:ea typeface="Calibri"/>
                <a:cs typeface="Calibri"/>
              </a:rPr>
              <a:t>Stap 2</a:t>
            </a:r>
          </a:p>
          <a:p>
            <a:pPr lvl="1">
              <a:lnSpc>
                <a:spcPct val="110000"/>
              </a:lnSpc>
            </a:pPr>
            <a:r>
              <a:rPr lang="nl-BE" sz="1800" noProof="0">
                <a:solidFill>
                  <a:srgbClr val="1E699D"/>
                </a:solidFill>
                <a:latin typeface="Calibri"/>
                <a:ea typeface="Calibri"/>
                <a:cs typeface="Calibri"/>
              </a:rPr>
              <a:t>Opvolging na ongeveer 2 weken (indien mogelijk). </a:t>
            </a:r>
          </a:p>
          <a:p>
            <a:pPr lvl="1">
              <a:lnSpc>
                <a:spcPct val="110000"/>
              </a:lnSpc>
            </a:pPr>
            <a:r>
              <a:rPr lang="nl-BE" sz="1800" noProof="0">
                <a:solidFill>
                  <a:srgbClr val="1E699D"/>
                </a:solidFill>
                <a:latin typeface="Calibri"/>
                <a:ea typeface="Calibri"/>
                <a:cs typeface="Calibri"/>
              </a:rPr>
              <a:t>Evaluatie van rust en levensstijlmaatregelen.</a:t>
            </a:r>
          </a:p>
          <a:p>
            <a:pPr lvl="1">
              <a:lnSpc>
                <a:spcPct val="110000"/>
              </a:lnSpc>
            </a:pPr>
            <a:r>
              <a:rPr lang="nl-BE" sz="1800" noProof="0">
                <a:solidFill>
                  <a:srgbClr val="1E699D"/>
                </a:solidFill>
                <a:latin typeface="Calibri"/>
                <a:ea typeface="Calibri"/>
                <a:cs typeface="Calibri"/>
              </a:rPr>
              <a:t>Indien onvoldoende effect: </a:t>
            </a:r>
          </a:p>
          <a:p>
            <a:pPr lvl="2">
              <a:lnSpc>
                <a:spcPct val="110000"/>
              </a:lnSpc>
            </a:pPr>
            <a:r>
              <a:rPr lang="nl-BE" sz="1800" noProof="0">
                <a:solidFill>
                  <a:srgbClr val="1E699D"/>
                </a:solidFill>
                <a:latin typeface="Calibri"/>
                <a:ea typeface="Calibri"/>
                <a:cs typeface="Calibri"/>
              </a:rPr>
              <a:t>Versterken psychologische ondersteuning</a:t>
            </a:r>
          </a:p>
          <a:p>
            <a:pPr lvl="2">
              <a:lnSpc>
                <a:spcPct val="110000"/>
              </a:lnSpc>
            </a:pPr>
            <a:r>
              <a:rPr lang="nl-BE" sz="1800" noProof="0">
                <a:solidFill>
                  <a:srgbClr val="1E699D"/>
                </a:solidFill>
                <a:latin typeface="Calibri"/>
                <a:ea typeface="Calibri"/>
                <a:cs typeface="Calibri"/>
              </a:rPr>
              <a:t>Indien nodig medicatie?</a:t>
            </a:r>
          </a:p>
          <a:p>
            <a:pPr>
              <a:lnSpc>
                <a:spcPct val="110000"/>
              </a:lnSpc>
            </a:pPr>
            <a:r>
              <a:rPr lang="nl-BE" sz="1800" noProof="0">
                <a:solidFill>
                  <a:srgbClr val="1E699D"/>
                </a:solidFill>
                <a:latin typeface="Calibri"/>
                <a:ea typeface="Calibri"/>
                <a:cs typeface="Calibri"/>
              </a:rPr>
              <a:t>Belang van opvolging van de persoon en samenwerking met psycholoog!</a:t>
            </a:r>
          </a:p>
          <a:p>
            <a:pPr>
              <a:lnSpc>
                <a:spcPct val="110000"/>
              </a:lnSpc>
            </a:pPr>
            <a:r>
              <a:rPr lang="nl-BE" sz="1800" noProof="0">
                <a:solidFill>
                  <a:srgbClr val="1E699D"/>
                </a:solidFill>
                <a:latin typeface="Calibri"/>
                <a:ea typeface="Calibri"/>
                <a:cs typeface="Calibri"/>
              </a:rPr>
              <a:t>De PAPS en arbeidsarts kunnen als tussenpersoon dienen voor het domein werk. De Terug Naar Werk-Coördinator (TNW-C) bij een terugkeer naar het werk.</a:t>
            </a:r>
          </a:p>
          <a:p>
            <a:pPr marL="0" indent="0">
              <a:buNone/>
            </a:pPr>
            <a:endParaRPr lang="nl-BE" sz="2000" noProof="0">
              <a:solidFill>
                <a:srgbClr val="1E699D"/>
              </a:solidFill>
              <a:ea typeface="Calibri"/>
            </a:endParaRPr>
          </a:p>
          <a:p>
            <a:endParaRPr lang="nl-BE" sz="2000" noProof="0">
              <a:solidFill>
                <a:srgbClr val="1E699D"/>
              </a:solidFill>
              <a:ea typeface="Calibri" panose="020F0502020204030204" pitchFamily="34" charset="0"/>
            </a:endParaRPr>
          </a:p>
        </p:txBody>
      </p:sp>
      <p:sp>
        <p:nvSpPr>
          <p:cNvPr id="2" name="Titel 1">
            <a:extLst>
              <a:ext uri="{FF2B5EF4-FFF2-40B4-BE49-F238E27FC236}">
                <a16:creationId xmlns:a16="http://schemas.microsoft.com/office/drawing/2014/main" id="{E0D28D1C-6239-E1E0-15E0-33AA6923764C}"/>
              </a:ext>
            </a:extLst>
          </p:cNvPr>
          <p:cNvSpPr>
            <a:spLocks noGrp="1"/>
          </p:cNvSpPr>
          <p:nvPr>
            <p:ph type="title"/>
          </p:nvPr>
        </p:nvSpPr>
        <p:spPr/>
        <p:txBody>
          <a:bodyPr vert="horz" lIns="91440" tIns="45720" rIns="91440" bIns="45720" rtlCol="0" anchor="ctr">
            <a:normAutofit/>
          </a:bodyPr>
          <a:lstStyle/>
          <a:p>
            <a:pPr>
              <a:lnSpc>
                <a:spcPct val="100000"/>
              </a:lnSpc>
              <a:spcBef>
                <a:spcPts val="0"/>
              </a:spcBef>
              <a:spcAft>
                <a:spcPts val="600"/>
              </a:spcAft>
            </a:pPr>
            <a:r>
              <a:rPr lang="nl-BE" sz="2800">
                <a:solidFill>
                  <a:srgbClr val="1E699D"/>
                </a:solidFill>
                <a:latin typeface="Futura Medium"/>
                <a:ea typeface="Calibri"/>
                <a:cs typeface="Calibri"/>
              </a:rPr>
              <a:t>2.6</a:t>
            </a:r>
            <a:r>
              <a:rPr lang="nl-BE" sz="2800" noProof="0">
                <a:solidFill>
                  <a:srgbClr val="1E699D"/>
                </a:solidFill>
                <a:latin typeface="Futura Medium"/>
                <a:ea typeface="Calibri"/>
                <a:cs typeface="Calibri"/>
              </a:rPr>
              <a:t>.a. Opvolging huisarts</a:t>
            </a:r>
          </a:p>
        </p:txBody>
      </p:sp>
      <p:sp>
        <p:nvSpPr>
          <p:cNvPr id="4" name="Tijdelijke aanduiding voor dianummer 3">
            <a:extLst>
              <a:ext uri="{FF2B5EF4-FFF2-40B4-BE49-F238E27FC236}">
                <a16:creationId xmlns:a16="http://schemas.microsoft.com/office/drawing/2014/main" id="{F1BD25D3-A99E-E217-1FE2-11FB103BFC4A}"/>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7C6CCC6-2BE5-4E42-96A4-D1E8E81A3D8E}" type="slidenum">
              <a:rPr kumimoji="0" lang="nl-BE" sz="1200" b="0" i="0" u="none" strike="noStrike" kern="1200" cap="none" spc="0" normalizeH="0" baseline="0" noProof="0" smtClean="0">
                <a:ln>
                  <a:noFill/>
                </a:ln>
                <a:solidFill>
                  <a:prstClr val="black">
                    <a:tint val="82000"/>
                  </a:prstClr>
                </a:solidFill>
                <a:effectLst/>
                <a:uLnTx/>
                <a:uFillTx/>
                <a:latin typeface="Aptos" panose="020B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58</a:t>
            </a:fld>
            <a:endParaRPr kumimoji="0" lang="nl-BE" sz="1200" b="0" i="0" u="none" strike="noStrike" kern="1200" cap="none" spc="0" normalizeH="0" baseline="0" noProof="0">
              <a:ln>
                <a:noFill/>
              </a:ln>
              <a:solidFill>
                <a:prstClr val="black">
                  <a:tint val="82000"/>
                </a:prstClr>
              </a:solidFill>
              <a:effectLst/>
              <a:uLnTx/>
              <a:uFillTx/>
              <a:latin typeface="Aptos" panose="020B0004020202020204"/>
              <a:ea typeface="+mn-ea"/>
              <a:cs typeface="+mn-cs"/>
            </a:endParaRPr>
          </a:p>
        </p:txBody>
      </p:sp>
      <p:pic>
        <p:nvPicPr>
          <p:cNvPr id="8" name="Afbeelding 7">
            <a:extLst>
              <a:ext uri="{FF2B5EF4-FFF2-40B4-BE49-F238E27FC236}">
                <a16:creationId xmlns:a16="http://schemas.microsoft.com/office/drawing/2014/main" id="{F4068F93-DD15-2534-55A7-90A2DD750CA5}"/>
              </a:ext>
            </a:extLst>
          </p:cNvPr>
          <p:cNvPicPr>
            <a:picLocks noChangeAspect="1"/>
          </p:cNvPicPr>
          <p:nvPr/>
        </p:nvPicPr>
        <p:blipFill>
          <a:blip r:embed="rId3"/>
          <a:stretch>
            <a:fillRect/>
          </a:stretch>
        </p:blipFill>
        <p:spPr>
          <a:xfrm>
            <a:off x="9736281" y="136525"/>
            <a:ext cx="2340215" cy="2238726"/>
          </a:xfrm>
          <a:prstGeom prst="rect">
            <a:avLst/>
          </a:prstGeom>
        </p:spPr>
      </p:pic>
    </p:spTree>
    <p:extLst>
      <p:ext uri="{BB962C8B-B14F-4D97-AF65-F5344CB8AC3E}">
        <p14:creationId xmlns:p14="http://schemas.microsoft.com/office/powerpoint/2010/main" val="863534044"/>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Afbeelding met tekst, schermopname, Lettertype, ontwerp&#10;&#10;Door AI gegenereerde inhoud is mogelijk onjuist.">
            <a:extLst>
              <a:ext uri="{FF2B5EF4-FFF2-40B4-BE49-F238E27FC236}">
                <a16:creationId xmlns:a16="http://schemas.microsoft.com/office/drawing/2014/main" id="{307A894D-C6B0-032C-BE78-344398F5379A}"/>
              </a:ext>
            </a:extLst>
          </p:cNvPr>
          <p:cNvPicPr>
            <a:picLocks noGrp="1" noRot="1" noChangeAspect="1" noMove="1" noResize="1" noEditPoints="1" noAdjustHandles="1" noChangeArrowheads="1" noChangeShapeType="1" noCrop="1"/>
          </p:cNvPicPr>
          <p:nvPr/>
        </p:nvPicPr>
        <p:blipFill rotWithShape="1">
          <a:blip r:embed="rId3">
            <a:extLst>
              <a:ext uri="{28A0092B-C50C-407E-A947-70E740481C1C}">
                <a14:useLocalDpi xmlns:a14="http://schemas.microsoft.com/office/drawing/2010/main" val="0"/>
              </a:ext>
            </a:extLst>
          </a:blip>
          <a:srcRect t="14763" b="7128"/>
          <a:stretch/>
        </p:blipFill>
        <p:spPr bwMode="auto">
          <a:xfrm>
            <a:off x="1785291" y="993422"/>
            <a:ext cx="8902093" cy="5701708"/>
          </a:xfrm>
          <a:prstGeom prst="rect">
            <a:avLst/>
          </a:prstGeom>
          <a:solidFill>
            <a:srgbClr val="FFFFFF"/>
          </a:solidFill>
        </p:spPr>
      </p:pic>
      <p:sp>
        <p:nvSpPr>
          <p:cNvPr id="12" name="Tijdelijke aanduiding voor dianummer 11" hidden="1">
            <a:extLst>
              <a:ext uri="{FF2B5EF4-FFF2-40B4-BE49-F238E27FC236}">
                <a16:creationId xmlns:a16="http://schemas.microsoft.com/office/drawing/2014/main" id="{2705A050-13C4-6F12-536B-18504D687365}"/>
              </a:ext>
            </a:extLst>
          </p:cNvPr>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600"/>
              </a:spcAft>
              <a:buClrTx/>
              <a:buSzTx/>
              <a:buFontTx/>
              <a:buNone/>
              <a:tabLst/>
              <a:defRPr/>
            </a:pPr>
            <a:fld id="{9FCF0D27-783A-4A41-A067-B898C8DC56C7}" type="slidenum">
              <a:rPr kumimoji="0" lang="nl-BE" sz="1200" b="0" i="0" u="none" strike="noStrike" kern="1200" cap="none" spc="0" normalizeH="0" baseline="0" noProof="0" smtClean="0">
                <a:ln>
                  <a:noFill/>
                </a:ln>
                <a:solidFill>
                  <a:srgbClr val="1E699D">
                    <a:lumMod val="50000"/>
                    <a:lumOff val="50000"/>
                  </a:srgb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600"/>
                </a:spcAft>
                <a:buClrTx/>
                <a:buSzTx/>
                <a:buFontTx/>
                <a:buNone/>
                <a:tabLst/>
                <a:defRPr/>
              </a:pPr>
              <a:t>59</a:t>
            </a:fld>
            <a:endParaRPr kumimoji="0" lang="nl-BE" sz="1200" b="0" i="0" u="none" strike="noStrike" kern="1200" cap="none" spc="0" normalizeH="0" baseline="0" noProof="0">
              <a:ln>
                <a:noFill/>
              </a:ln>
              <a:solidFill>
                <a:srgbClr val="1E699D">
                  <a:lumMod val="50000"/>
                  <a:lumOff val="50000"/>
                </a:srgbClr>
              </a:solidFill>
              <a:effectLst/>
              <a:uLnTx/>
              <a:uFillTx/>
              <a:latin typeface="Calibri"/>
              <a:ea typeface="+mn-ea"/>
              <a:cs typeface="+mn-cs"/>
            </a:endParaRPr>
          </a:p>
        </p:txBody>
      </p:sp>
      <p:sp>
        <p:nvSpPr>
          <p:cNvPr id="2" name="Rechthoek 1">
            <a:extLst>
              <a:ext uri="{FF2B5EF4-FFF2-40B4-BE49-F238E27FC236}">
                <a16:creationId xmlns:a16="http://schemas.microsoft.com/office/drawing/2014/main" id="{41B81E25-69D8-0644-E0D1-639A95927813}"/>
              </a:ext>
            </a:extLst>
          </p:cNvPr>
          <p:cNvSpPr>
            <a:spLocks noGrp="1" noRot="1" noMove="1" noResize="1" noEditPoints="1" noAdjustHandles="1" noChangeArrowheads="1" noChangeShapeType="1"/>
          </p:cNvSpPr>
          <p:nvPr/>
        </p:nvSpPr>
        <p:spPr>
          <a:xfrm rot="16200000">
            <a:off x="10167908" y="3011123"/>
            <a:ext cx="3212432" cy="835752"/>
          </a:xfrm>
          <a:prstGeom prst="rect">
            <a:avLst/>
          </a:prstGeom>
          <a:solidFill>
            <a:srgbClr val="9BD5EF"/>
          </a:solidFill>
          <a:ln>
            <a:solidFill>
              <a:srgbClr val="9BD5E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BE" sz="1800" b="0" i="1" u="none" strike="noStrike" kern="1200" cap="none" spc="0" normalizeH="0" baseline="0" noProof="0">
                <a:ln>
                  <a:noFill/>
                </a:ln>
                <a:solidFill>
                  <a:srgbClr val="FFFFFF"/>
                </a:solidFill>
                <a:effectLst/>
                <a:uLnTx/>
                <a:uFillTx/>
                <a:latin typeface="Calibri"/>
                <a:ea typeface="+mn-ea"/>
                <a:cs typeface="+mn-cs"/>
              </a:rPr>
              <a:t>Belang van een </a:t>
            </a:r>
            <a:r>
              <a:rPr kumimoji="0" lang="nl-BE" sz="1800" b="0" i="1" u="none" strike="noStrike" kern="1200" cap="none" spc="0" normalizeH="0" baseline="0" noProof="0" err="1">
                <a:ln>
                  <a:noFill/>
                </a:ln>
                <a:solidFill>
                  <a:srgbClr val="FFFFFF"/>
                </a:solidFill>
                <a:effectLst/>
                <a:uLnTx/>
                <a:uFillTx/>
                <a:latin typeface="Calibri"/>
                <a:ea typeface="+mn-ea"/>
                <a:cs typeface="+mn-cs"/>
              </a:rPr>
              <a:t>multidimensionele</a:t>
            </a:r>
            <a:r>
              <a:rPr kumimoji="0" lang="nl-BE" sz="1800" b="0" i="1" u="none" strike="noStrike" kern="1200" cap="none" spc="0" normalizeH="0" baseline="0" noProof="0">
                <a:ln>
                  <a:noFill/>
                </a:ln>
                <a:solidFill>
                  <a:srgbClr val="FFFFFF"/>
                </a:solidFill>
                <a:effectLst/>
                <a:uLnTx/>
                <a:uFillTx/>
                <a:latin typeface="Calibri"/>
                <a:ea typeface="+mn-ea"/>
                <a:cs typeface="+mn-cs"/>
              </a:rPr>
              <a:t> en individuele aanpak</a:t>
            </a:r>
          </a:p>
        </p:txBody>
      </p:sp>
      <p:sp>
        <p:nvSpPr>
          <p:cNvPr id="4" name="Rechthoek 3">
            <a:extLst>
              <a:ext uri="{FF2B5EF4-FFF2-40B4-BE49-F238E27FC236}">
                <a16:creationId xmlns:a16="http://schemas.microsoft.com/office/drawing/2014/main" id="{9D9522BF-537B-172E-D73B-115345A73302}"/>
              </a:ext>
            </a:extLst>
          </p:cNvPr>
          <p:cNvSpPr>
            <a:spLocks noGrp="1" noRot="1" noMove="1" noResize="1" noEditPoints="1" noAdjustHandles="1" noChangeArrowheads="1" noChangeShapeType="1"/>
          </p:cNvSpPr>
          <p:nvPr/>
        </p:nvSpPr>
        <p:spPr>
          <a:xfrm rot="16200000">
            <a:off x="-1092200" y="3028615"/>
            <a:ext cx="3098800" cy="914400"/>
          </a:xfrm>
          <a:prstGeom prst="rect">
            <a:avLst/>
          </a:prstGeom>
          <a:solidFill>
            <a:srgbClr val="9BD5EF"/>
          </a:solidFill>
          <a:ln>
            <a:solidFill>
              <a:srgbClr val="9BD5E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BE" sz="1800" b="0" i="1" u="none" strike="noStrike" kern="1200" cap="none" spc="0" normalizeH="0" baseline="0" noProof="0">
                <a:ln>
                  <a:noFill/>
                </a:ln>
                <a:solidFill>
                  <a:srgbClr val="FFFFFF"/>
                </a:solidFill>
                <a:effectLst/>
                <a:uLnTx/>
                <a:uFillTx/>
                <a:latin typeface="Calibri"/>
                <a:ea typeface="+mn-ea"/>
                <a:cs typeface="+mn-cs"/>
              </a:rPr>
              <a:t>Stap 1: analyse hulpvraag en werksituatie die (gedeeltelijk) aan de vraag ten grondslag ligt</a:t>
            </a:r>
          </a:p>
        </p:txBody>
      </p:sp>
      <p:sp>
        <p:nvSpPr>
          <p:cNvPr id="3" name="Tekstvak 2">
            <a:extLst>
              <a:ext uri="{FF2B5EF4-FFF2-40B4-BE49-F238E27FC236}">
                <a16:creationId xmlns:a16="http://schemas.microsoft.com/office/drawing/2014/main" id="{B3B91041-321A-B14B-BA1D-C016ED6598A0}"/>
              </a:ext>
            </a:extLst>
          </p:cNvPr>
          <p:cNvSpPr txBox="1">
            <a:spLocks noGrp="1" noRot="1" noMove="1" noResize="1" noEditPoints="1" noAdjustHandles="1" noChangeArrowheads="1" noChangeShapeType="1"/>
          </p:cNvSpPr>
          <p:nvPr/>
        </p:nvSpPr>
        <p:spPr>
          <a:xfrm>
            <a:off x="8883363" y="6028637"/>
            <a:ext cx="2542448"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BE" sz="1400" b="0" i="1" u="none" strike="noStrike" kern="1200" cap="none" spc="0" normalizeH="0" baseline="0" noProof="0">
                <a:ln>
                  <a:noFill/>
                </a:ln>
                <a:solidFill>
                  <a:srgbClr val="000000"/>
                </a:solidFill>
                <a:effectLst/>
                <a:uLnTx/>
                <a:uFillTx/>
                <a:latin typeface="Calibri"/>
                <a:ea typeface="+mn-ea"/>
                <a:cs typeface="+mn-cs"/>
              </a:rPr>
              <a:t>+ event. doorverwijzing naar actoren binnen het domein werk</a:t>
            </a:r>
          </a:p>
        </p:txBody>
      </p:sp>
      <p:sp>
        <p:nvSpPr>
          <p:cNvPr id="7" name="Pijl: gekromd rechts 6">
            <a:extLst>
              <a:ext uri="{FF2B5EF4-FFF2-40B4-BE49-F238E27FC236}">
                <a16:creationId xmlns:a16="http://schemas.microsoft.com/office/drawing/2014/main" id="{A911509D-3127-D66D-2378-2E2298169DAB}"/>
              </a:ext>
            </a:extLst>
          </p:cNvPr>
          <p:cNvSpPr/>
          <p:nvPr/>
        </p:nvSpPr>
        <p:spPr>
          <a:xfrm rot="19678403">
            <a:off x="8160210" y="5788612"/>
            <a:ext cx="546100" cy="824458"/>
          </a:xfrm>
          <a:prstGeom prst="curvedRightArrow">
            <a:avLst>
              <a:gd name="adj1" fmla="val 10473"/>
              <a:gd name="adj2" fmla="val 30907"/>
              <a:gd name="adj3" fmla="val 21057"/>
            </a:avLst>
          </a:prstGeom>
          <a:solidFill>
            <a:srgbClr val="F0F8CA"/>
          </a:solidFill>
          <a:ln>
            <a:solidFill>
              <a:srgbClr val="F0F8C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BE" sz="1800" b="0" i="0" u="none" strike="noStrike" kern="1200" cap="none" spc="0" normalizeH="0" baseline="0" noProof="0">
              <a:ln>
                <a:noFill/>
              </a:ln>
              <a:solidFill>
                <a:srgbClr val="1E699D"/>
              </a:solidFill>
              <a:effectLst/>
              <a:uLnTx/>
              <a:uFillTx/>
              <a:latin typeface="Calibri"/>
              <a:ea typeface="+mn-ea"/>
              <a:cs typeface="+mn-cs"/>
            </a:endParaRPr>
          </a:p>
        </p:txBody>
      </p:sp>
      <p:sp>
        <p:nvSpPr>
          <p:cNvPr id="5" name="Titel 1">
            <a:extLst>
              <a:ext uri="{FF2B5EF4-FFF2-40B4-BE49-F238E27FC236}">
                <a16:creationId xmlns:a16="http://schemas.microsoft.com/office/drawing/2014/main" id="{A63202D5-4302-9F89-5C57-330F8E68E8CD}"/>
              </a:ext>
            </a:extLst>
          </p:cNvPr>
          <p:cNvSpPr>
            <a:spLocks noGrp="1"/>
          </p:cNvSpPr>
          <p:nvPr>
            <p:ph type="title"/>
          </p:nvPr>
        </p:nvSpPr>
        <p:spPr>
          <a:xfrm>
            <a:off x="838199" y="0"/>
            <a:ext cx="10918371" cy="1325563"/>
          </a:xfrm>
        </p:spPr>
        <p:txBody>
          <a:bodyPr vert="horz" lIns="91440" tIns="45720" rIns="91440" bIns="45720" rtlCol="0" anchor="ctr">
            <a:normAutofit/>
          </a:bodyPr>
          <a:lstStyle/>
          <a:p>
            <a:pPr>
              <a:lnSpc>
                <a:spcPct val="100000"/>
              </a:lnSpc>
              <a:spcBef>
                <a:spcPts val="0"/>
              </a:spcBef>
              <a:spcAft>
                <a:spcPts val="600"/>
              </a:spcAft>
            </a:pPr>
            <a:r>
              <a:rPr lang="nl-BE" sz="2800">
                <a:latin typeface="Futura Medium"/>
                <a:ea typeface="Calibri"/>
                <a:cs typeface="Calibri"/>
              </a:rPr>
              <a:t>2</a:t>
            </a:r>
            <a:r>
              <a:rPr lang="nl-BE" sz="2800" noProof="0">
                <a:latin typeface="Futura Medium"/>
                <a:ea typeface="Calibri"/>
                <a:cs typeface="Calibri"/>
              </a:rPr>
              <a:t>.</a:t>
            </a:r>
            <a:r>
              <a:rPr lang="nl-BE" sz="2800">
                <a:latin typeface="Futura Medium"/>
                <a:ea typeface="Calibri"/>
                <a:cs typeface="Calibri"/>
              </a:rPr>
              <a:t>6</a:t>
            </a:r>
            <a:r>
              <a:rPr lang="nl-BE" sz="2800" noProof="0">
                <a:latin typeface="Futura Medium"/>
                <a:ea typeface="Calibri"/>
                <a:cs typeface="Calibri"/>
              </a:rPr>
              <a:t>.</a:t>
            </a:r>
            <a:r>
              <a:rPr lang="nl-BE" sz="2800">
                <a:latin typeface="Futura Medium"/>
                <a:ea typeface="Calibri"/>
                <a:cs typeface="Calibri"/>
              </a:rPr>
              <a:t>b.</a:t>
            </a:r>
            <a:r>
              <a:rPr lang="nl-BE" sz="2800" noProof="0">
                <a:latin typeface="Futura Medium"/>
                <a:ea typeface="Calibri"/>
                <a:cs typeface="Calibri"/>
              </a:rPr>
              <a:t> Voorbeeld o</a:t>
            </a:r>
            <a:r>
              <a:rPr lang="nl-BE" sz="2800" noProof="0">
                <a:solidFill>
                  <a:srgbClr val="1E699D"/>
                </a:solidFill>
                <a:latin typeface="Futura Medium"/>
                <a:ea typeface="Calibri"/>
                <a:cs typeface="Calibri"/>
              </a:rPr>
              <a:t>pvolging/begeleiding eerstelijnspsycholoog</a:t>
            </a:r>
          </a:p>
        </p:txBody>
      </p:sp>
    </p:spTree>
    <p:extLst>
      <p:ext uri="{BB962C8B-B14F-4D97-AF65-F5344CB8AC3E}">
        <p14:creationId xmlns:p14="http://schemas.microsoft.com/office/powerpoint/2010/main" val="9572243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2">
            <a:extLst>
              <a:ext uri="{FF2B5EF4-FFF2-40B4-BE49-F238E27FC236}">
                <a16:creationId xmlns:a16="http://schemas.microsoft.com/office/drawing/2014/main" id="{CC4E0317-1840-4380-91B6-925B9DB5B767}"/>
              </a:ext>
            </a:extLst>
          </p:cNvPr>
          <p:cNvSpPr>
            <a:spLocks noGrp="1"/>
          </p:cNvSpPr>
          <p:nvPr>
            <p:ph idx="1"/>
          </p:nvPr>
        </p:nvSpPr>
        <p:spPr>
          <a:xfrm>
            <a:off x="838200" y="1619880"/>
            <a:ext cx="9758819" cy="4736470"/>
          </a:xfrm>
        </p:spPr>
        <p:txBody>
          <a:bodyPr vert="horz" lIns="91440" tIns="45720" rIns="91440" bIns="45720" rtlCol="0">
            <a:normAutofit/>
          </a:bodyPr>
          <a:lstStyle/>
          <a:p>
            <a:r>
              <a:rPr lang="nl-BE" sz="2000" noProof="0" dirty="0">
                <a:solidFill>
                  <a:srgbClr val="1E699D"/>
                </a:solidFill>
              </a:rPr>
              <a:t>Een antwoord zoeken op de nieuwste werkgerelateerde problemen.</a:t>
            </a:r>
          </a:p>
          <a:p>
            <a:r>
              <a:rPr lang="nl-BE" sz="2000" noProof="0" dirty="0">
                <a:solidFill>
                  <a:srgbClr val="1E699D"/>
                </a:solidFill>
              </a:rPr>
              <a:t>Alternatieven voorstellen die bij voorkeur meer gericht zijn op secundaire dan op tertiaire preventie.</a:t>
            </a:r>
          </a:p>
          <a:p>
            <a:r>
              <a:rPr lang="nl-BE" sz="2000" b="1" noProof="0" dirty="0">
                <a:solidFill>
                  <a:srgbClr val="1E699D"/>
                </a:solidFill>
              </a:rPr>
              <a:t>De eerste lijn versterken (huisartsen en eerstelijnspsychologen*</a:t>
            </a:r>
            <a:r>
              <a:rPr lang="nl-BE" sz="2000" noProof="0" dirty="0">
                <a:solidFill>
                  <a:srgbClr val="1E699D"/>
                </a:solidFill>
              </a:rPr>
              <a:t>), met name door:</a:t>
            </a:r>
          </a:p>
          <a:p>
            <a:pPr lvl="1">
              <a:buFont typeface="Courier New" panose="020B0604020202020204" pitchFamily="34" charset="0"/>
              <a:buChar char="o"/>
            </a:pPr>
            <a:r>
              <a:rPr lang="nl-BE" sz="2000" noProof="0" dirty="0">
                <a:solidFill>
                  <a:srgbClr val="1E699D"/>
                </a:solidFill>
              </a:rPr>
              <a:t>Kruisbestuiving tussen professionals in de gezondheidszorg aan te moedigen;</a:t>
            </a:r>
          </a:p>
          <a:p>
            <a:pPr lvl="1">
              <a:buFont typeface="Courier New" panose="020B0604020202020204" pitchFamily="34" charset="0"/>
              <a:buChar char="o"/>
            </a:pPr>
            <a:r>
              <a:rPr lang="nl-BE" sz="2000" noProof="0" dirty="0">
                <a:solidFill>
                  <a:srgbClr val="1E699D"/>
                </a:solidFill>
              </a:rPr>
              <a:t>Goede richtlijnen en werkwijzen aan te bieden om de specifieke aard van het lijden op de werkplek te begrijpen.</a:t>
            </a:r>
          </a:p>
          <a:p>
            <a:endParaRPr lang="nl-BE" sz="2000" noProof="0" dirty="0">
              <a:solidFill>
                <a:srgbClr val="1E699D"/>
              </a:solidFill>
            </a:endParaRPr>
          </a:p>
        </p:txBody>
      </p:sp>
      <p:sp>
        <p:nvSpPr>
          <p:cNvPr id="2" name="Titre 1"/>
          <p:cNvSpPr>
            <a:spLocks noGrp="1"/>
          </p:cNvSpPr>
          <p:nvPr>
            <p:ph type="title"/>
          </p:nvPr>
        </p:nvSpPr>
        <p:spPr>
          <a:xfrm>
            <a:off x="838200" y="365125"/>
            <a:ext cx="8545457" cy="1325563"/>
          </a:xfrm>
        </p:spPr>
        <p:txBody>
          <a:bodyPr>
            <a:normAutofit fontScale="90000"/>
          </a:bodyPr>
          <a:lstStyle/>
          <a:p>
            <a:r>
              <a:rPr lang="nl-BE" sz="3200" noProof="0">
                <a:solidFill>
                  <a:srgbClr val="1E699D"/>
                </a:solidFill>
                <a:latin typeface="Futura Medium"/>
              </a:rPr>
              <a:t>1</a:t>
            </a:r>
            <a:r>
              <a:rPr lang="nl-BE" sz="3100" noProof="0">
                <a:solidFill>
                  <a:schemeClr val="accent1"/>
                </a:solidFill>
                <a:latin typeface="Futura Medium"/>
              </a:rPr>
              <a:t>. Doelstellingen van het project Stress, Werk en Eerste lijn</a:t>
            </a:r>
            <a:br>
              <a:rPr lang="nl-BE" sz="3200" noProof="0">
                <a:solidFill>
                  <a:srgbClr val="1E699D"/>
                </a:solidFill>
                <a:latin typeface="Futura Medium"/>
              </a:rPr>
            </a:br>
            <a:endParaRPr lang="nl-BE" sz="3200" noProof="0">
              <a:solidFill>
                <a:srgbClr val="1E699D"/>
              </a:solidFill>
              <a:latin typeface="Futura Medium"/>
            </a:endParaRPr>
          </a:p>
        </p:txBody>
      </p:sp>
      <p:sp>
        <p:nvSpPr>
          <p:cNvPr id="7" name="Espace réservé du numéro de diapositive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7C6CCC6-2BE5-4E42-96A4-D1E8E81A3D8E}" type="slidenum">
              <a:rPr kumimoji="0" lang="nl-BE" sz="1200" b="0" i="0" u="none" strike="noStrike" kern="1200" cap="none" spc="0" normalizeH="0" baseline="0" noProof="0" smtClean="0">
                <a:ln>
                  <a:noFill/>
                </a:ln>
                <a:solidFill>
                  <a:prstClr val="black">
                    <a:tint val="82000"/>
                  </a:prstClr>
                </a:solidFill>
                <a:effectLst/>
                <a:uLnTx/>
                <a:uFillTx/>
                <a:latin typeface="Aptos" panose="020B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nl-BE" sz="1200" b="0" i="0" u="none" strike="noStrike" kern="1200" cap="none" spc="0" normalizeH="0" baseline="0" noProof="0">
              <a:ln>
                <a:noFill/>
              </a:ln>
              <a:solidFill>
                <a:prstClr val="black">
                  <a:tint val="82000"/>
                </a:prstClr>
              </a:solidFill>
              <a:effectLst/>
              <a:uLnTx/>
              <a:uFillTx/>
              <a:latin typeface="Aptos" panose="020B0004020202020204"/>
              <a:ea typeface="+mn-ea"/>
              <a:cs typeface="+mn-cs"/>
            </a:endParaRPr>
          </a:p>
        </p:txBody>
      </p:sp>
      <p:sp>
        <p:nvSpPr>
          <p:cNvPr id="10" name="ZoneTexte 9"/>
          <p:cNvSpPr txBox="1"/>
          <p:nvPr/>
        </p:nvSpPr>
        <p:spPr>
          <a:xfrm>
            <a:off x="973963" y="4237971"/>
            <a:ext cx="10244073" cy="1938992"/>
          </a:xfrm>
          <a:prstGeom prst="rect">
            <a:avLst/>
          </a:prstGeom>
          <a:solidFill>
            <a:schemeClr val="accent1">
              <a:lumMod val="20000"/>
              <a:lumOff val="80000"/>
            </a:schemeClr>
          </a:solidFill>
          <a:ln>
            <a:solidFill>
              <a:srgbClr val="9BD5EF"/>
            </a:solidFill>
            <a:prstDash val="solid"/>
          </a:ln>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nl-BE" sz="2000" b="1" i="0" u="none" strike="noStrike" kern="1200" cap="none" spc="0" normalizeH="0" baseline="0" noProof="0">
                <a:ln>
                  <a:noFill/>
                </a:ln>
                <a:solidFill>
                  <a:srgbClr val="1E699D"/>
                </a:solidFill>
                <a:effectLst/>
                <a:uLnTx/>
                <a:uFillTx/>
                <a:latin typeface="Calibri" panose="020F0502020204030204" pitchFamily="34" charset="0"/>
                <a:ea typeface="+mn-ea"/>
                <a:cs typeface="Calibri" panose="020F0502020204030204" pitchFamily="34" charset="0"/>
              </a:rPr>
              <a:t>* Eerstelijnspsychologen binnen de </a:t>
            </a:r>
            <a:r>
              <a:rPr kumimoji="0" lang="nl-BE" sz="2000" b="1" i="0" u="none" strike="noStrike" kern="1200" cap="none" spc="0" normalizeH="0" baseline="0" noProof="0">
                <a:ln>
                  <a:noFill/>
                </a:ln>
                <a:solidFill>
                  <a:srgbClr val="1E699D"/>
                </a:solidFill>
                <a:effectLst/>
                <a:uLnTx/>
                <a:uFillTx/>
                <a:latin typeface="Calibri" panose="020F0502020204030204" pitchFamily="34" charset="0"/>
                <a:ea typeface="+mn-ea"/>
                <a:cs typeface="Calibri" panose="020F0502020204030204" pitchFamily="34" charset="0"/>
                <a:hlinkClick r:id="rId3">
                  <a:extLst>
                    <a:ext uri="{A12FA001-AC4F-418D-AE19-62706E023703}">
                      <ahyp:hlinkClr xmlns:ahyp="http://schemas.microsoft.com/office/drawing/2018/hyperlinkcolor" val="tx"/>
                    </a:ext>
                  </a:extLst>
                </a:hlinkClick>
              </a:rPr>
              <a:t>RIZIV-conventie</a:t>
            </a:r>
            <a:r>
              <a:rPr kumimoji="0" lang="nl-BE" sz="2000" b="1" i="0" u="none" strike="noStrike" kern="1200" cap="none" spc="0" normalizeH="0" baseline="0" noProof="0">
                <a:ln>
                  <a:noFill/>
                </a:ln>
                <a:solidFill>
                  <a:srgbClr val="1E699D"/>
                </a:solidFill>
                <a:effectLst/>
                <a:uLnTx/>
                <a:uFillTx/>
                <a:latin typeface="Calibri" panose="020F0502020204030204" pitchFamily="34" charset="0"/>
                <a:ea typeface="+mn-ea"/>
                <a:cs typeface="Calibri" panose="020F0502020204030204" pitchFamily="34" charset="0"/>
              </a:rPr>
              <a:t> zijn aangesloten bij een netwerk voor geestelijke gezondheidszorg dat een overeenkomst heeft met het RIZIV. </a:t>
            </a:r>
            <a:r>
              <a:rPr kumimoji="0" lang="nl-BE" sz="2000" b="0" i="0" u="none" strike="noStrike" kern="1200" cap="none" spc="0" normalizeH="0" baseline="0" noProof="0">
                <a:ln>
                  <a:noFill/>
                </a:ln>
                <a:solidFill>
                  <a:srgbClr val="1E699D"/>
                </a:solidFill>
                <a:effectLst/>
                <a:uLnTx/>
                <a:uFillTx/>
                <a:latin typeface="Calibri" panose="020F0502020204030204" pitchFamily="34" charset="0"/>
                <a:ea typeface="+mn-ea"/>
                <a:cs typeface="Calibri" panose="020F0502020204030204" pitchFamily="34" charset="0"/>
              </a:rPr>
              <a:t>De overeenkomst 'eerstelijnspsychologische zorg', die oorspronkelijk in 2021 werd gelanceerd en in 2024 werd aangepast, heeft als doel het aanbod van deze zorg geleidelijk en gecoördineerd uit te breiden in het hele land. Volwassenen vanaf 24 jaar betalen via het derdebetalerssyteem slechts 11 euro (4 euro bij VT) per individuele sessie en 2,5 euro per groepssessie.</a:t>
            </a:r>
          </a:p>
        </p:txBody>
      </p:sp>
      <p:pic>
        <p:nvPicPr>
          <p:cNvPr id="8" name="Afbeelding 7">
            <a:extLst>
              <a:ext uri="{FF2B5EF4-FFF2-40B4-BE49-F238E27FC236}">
                <a16:creationId xmlns:a16="http://schemas.microsoft.com/office/drawing/2014/main" id="{D6E33754-799A-C940-39FF-9A9B484DEB18}"/>
              </a:ext>
            </a:extLst>
          </p:cNvPr>
          <p:cNvPicPr>
            <a:picLocks noChangeAspect="1"/>
          </p:cNvPicPr>
          <p:nvPr/>
        </p:nvPicPr>
        <p:blipFill>
          <a:blip r:embed="rId4"/>
          <a:stretch>
            <a:fillRect/>
          </a:stretch>
        </p:blipFill>
        <p:spPr>
          <a:xfrm>
            <a:off x="9383657" y="134271"/>
            <a:ext cx="2630861" cy="1787270"/>
          </a:xfrm>
          <a:prstGeom prst="rect">
            <a:avLst/>
          </a:prstGeom>
        </p:spPr>
      </p:pic>
    </p:spTree>
    <p:extLst>
      <p:ext uri="{BB962C8B-B14F-4D97-AF65-F5344CB8AC3E}">
        <p14:creationId xmlns:p14="http://schemas.microsoft.com/office/powerpoint/2010/main" val="3517158139"/>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a:extLst>
              <a:ext uri="{FF2B5EF4-FFF2-40B4-BE49-F238E27FC236}">
                <a16:creationId xmlns:a16="http://schemas.microsoft.com/office/drawing/2014/main" id="{A1BBE554-0ABE-E1D2-E6B5-2E8A477C12C7}"/>
              </a:ext>
            </a:extLst>
          </p:cNvPr>
          <p:cNvSpPr>
            <a:spLocks noGrp="1"/>
          </p:cNvSpPr>
          <p:nvPr>
            <p:ph idx="1"/>
          </p:nvPr>
        </p:nvSpPr>
        <p:spPr/>
        <p:txBody>
          <a:bodyPr>
            <a:normAutofit/>
          </a:bodyPr>
          <a:lstStyle/>
          <a:p>
            <a:r>
              <a:rPr lang="nl-BE" sz="2100" noProof="0">
                <a:solidFill>
                  <a:srgbClr val="1E699D"/>
                </a:solidFill>
                <a:latin typeface="Calibri"/>
                <a:ea typeface="Calibri"/>
                <a:cs typeface="Calibri"/>
              </a:rPr>
              <a:t>Kinesitherapeut, maatschappelijk werker, ergotherapeut, andere paramedici,…</a:t>
            </a:r>
          </a:p>
          <a:p>
            <a:r>
              <a:rPr lang="nl-BE" sz="2100" noProof="0">
                <a:solidFill>
                  <a:srgbClr val="1E699D"/>
                </a:solidFill>
                <a:latin typeface="Calibri"/>
                <a:ea typeface="Calibri"/>
                <a:cs typeface="Calibri"/>
              </a:rPr>
              <a:t>Psychiater</a:t>
            </a:r>
          </a:p>
          <a:p>
            <a:r>
              <a:rPr lang="nl-BE" sz="2100" noProof="0">
                <a:solidFill>
                  <a:srgbClr val="1E699D"/>
                </a:solidFill>
                <a:latin typeface="Calibri"/>
                <a:ea typeface="Calibri"/>
                <a:cs typeface="Calibri"/>
              </a:rPr>
              <a:t>Interne / externe preventiedienst</a:t>
            </a:r>
          </a:p>
          <a:p>
            <a:pPr lvl="1"/>
            <a:r>
              <a:rPr lang="nl-BE" sz="2100" noProof="0">
                <a:solidFill>
                  <a:srgbClr val="1E699D"/>
                </a:solidFill>
                <a:latin typeface="Calibri"/>
                <a:ea typeface="Calibri"/>
                <a:cs typeface="Calibri"/>
              </a:rPr>
              <a:t>Vertrouwenspersoon binnen de organisatie</a:t>
            </a:r>
          </a:p>
          <a:p>
            <a:pPr lvl="1"/>
            <a:r>
              <a:rPr lang="nl-BE" sz="2100" noProof="0">
                <a:solidFill>
                  <a:srgbClr val="1E699D"/>
                </a:solidFill>
                <a:latin typeface="Calibri"/>
                <a:ea typeface="Calibri"/>
                <a:cs typeface="Calibri"/>
              </a:rPr>
              <a:t>Preventieadviseur arbeidsarts</a:t>
            </a:r>
          </a:p>
          <a:p>
            <a:pPr lvl="1"/>
            <a:r>
              <a:rPr lang="nl-BE" sz="2100" noProof="0">
                <a:solidFill>
                  <a:srgbClr val="1E699D"/>
                </a:solidFill>
                <a:latin typeface="Calibri"/>
                <a:ea typeface="Calibri"/>
                <a:cs typeface="Calibri"/>
              </a:rPr>
              <a:t>Preventieadviseur psychosociale aspecten (PAPS)</a:t>
            </a:r>
          </a:p>
          <a:p>
            <a:r>
              <a:rPr lang="nl-BE" sz="2100" noProof="0">
                <a:solidFill>
                  <a:srgbClr val="1E699D"/>
                </a:solidFill>
                <a:latin typeface="Calibri"/>
                <a:ea typeface="Calibri"/>
                <a:cs typeface="Calibri"/>
              </a:rPr>
              <a:t>Vakbondvertegenwoordigers</a:t>
            </a:r>
          </a:p>
          <a:p>
            <a:r>
              <a:rPr lang="nl-BE" sz="2100" noProof="0">
                <a:solidFill>
                  <a:srgbClr val="1E699D"/>
                </a:solidFill>
                <a:latin typeface="Calibri"/>
                <a:ea typeface="Calibri"/>
                <a:cs typeface="Calibri"/>
              </a:rPr>
              <a:t>(Job)coaches, bemiddelaars VDAB &amp; Actiris (regionale arbeidsbemiddelingsdienst)</a:t>
            </a:r>
          </a:p>
          <a:p>
            <a:r>
              <a:rPr lang="nl-BE" sz="2100" noProof="0">
                <a:solidFill>
                  <a:srgbClr val="1E699D"/>
                </a:solidFill>
                <a:latin typeface="Calibri"/>
                <a:ea typeface="Calibri"/>
                <a:cs typeface="Calibri"/>
              </a:rPr>
              <a:t>Mutualiteit (VI)</a:t>
            </a:r>
          </a:p>
          <a:p>
            <a:pPr lvl="1"/>
            <a:r>
              <a:rPr lang="nl-BE" sz="2100" noProof="0">
                <a:solidFill>
                  <a:srgbClr val="1E699D"/>
                </a:solidFill>
                <a:latin typeface="Calibri"/>
                <a:ea typeface="Calibri"/>
                <a:cs typeface="Calibri"/>
              </a:rPr>
              <a:t>Adviserend arts &amp; multidisciplinair team</a:t>
            </a:r>
          </a:p>
          <a:p>
            <a:pPr lvl="1"/>
            <a:r>
              <a:rPr lang="nl-BE" sz="2100" noProof="0">
                <a:solidFill>
                  <a:srgbClr val="1E699D"/>
                </a:solidFill>
                <a:latin typeface="Calibri"/>
                <a:ea typeface="Calibri"/>
                <a:cs typeface="Calibri"/>
              </a:rPr>
              <a:t>Terug Naar Werk - Coördinator (TNW-C)</a:t>
            </a:r>
          </a:p>
          <a:p>
            <a:pPr lvl="1"/>
            <a:endParaRPr lang="nl-BE" noProof="0">
              <a:solidFill>
                <a:srgbClr val="1E699D"/>
              </a:solidFill>
            </a:endParaRPr>
          </a:p>
          <a:p>
            <a:pPr lvl="1"/>
            <a:endParaRPr lang="nl-BE" noProof="0">
              <a:solidFill>
                <a:srgbClr val="1E699D"/>
              </a:solidFill>
            </a:endParaRPr>
          </a:p>
          <a:p>
            <a:pPr lvl="1"/>
            <a:endParaRPr lang="nl-BE" noProof="0">
              <a:solidFill>
                <a:srgbClr val="1E699D"/>
              </a:solidFill>
            </a:endParaRPr>
          </a:p>
          <a:p>
            <a:pPr lvl="1"/>
            <a:endParaRPr lang="nl-BE" noProof="0">
              <a:solidFill>
                <a:srgbClr val="1E699D"/>
              </a:solidFill>
            </a:endParaRPr>
          </a:p>
        </p:txBody>
      </p:sp>
      <p:sp>
        <p:nvSpPr>
          <p:cNvPr id="2" name="Titel 1">
            <a:extLst>
              <a:ext uri="{FF2B5EF4-FFF2-40B4-BE49-F238E27FC236}">
                <a16:creationId xmlns:a16="http://schemas.microsoft.com/office/drawing/2014/main" id="{A2E67F76-2CC6-4CCD-A218-F59DAD8368E6}"/>
              </a:ext>
            </a:extLst>
          </p:cNvPr>
          <p:cNvSpPr>
            <a:spLocks noGrp="1"/>
          </p:cNvSpPr>
          <p:nvPr>
            <p:ph type="title"/>
          </p:nvPr>
        </p:nvSpPr>
        <p:spPr/>
        <p:txBody>
          <a:bodyPr vert="horz" lIns="91440" tIns="45720" rIns="91440" bIns="45720" rtlCol="0" anchor="ctr">
            <a:normAutofit/>
          </a:bodyPr>
          <a:lstStyle/>
          <a:p>
            <a:pPr>
              <a:lnSpc>
                <a:spcPct val="100000"/>
              </a:lnSpc>
              <a:spcBef>
                <a:spcPts val="0"/>
              </a:spcBef>
              <a:spcAft>
                <a:spcPts val="600"/>
              </a:spcAft>
            </a:pPr>
            <a:r>
              <a:rPr lang="nl-BE" sz="2800" noProof="0">
                <a:solidFill>
                  <a:srgbClr val="1E699D"/>
                </a:solidFill>
                <a:latin typeface="Futura Medium"/>
                <a:ea typeface="Calibri"/>
                <a:cs typeface="Calibri"/>
              </a:rPr>
              <a:t>2.6.c. Andere professionals (zorg – werk)</a:t>
            </a:r>
          </a:p>
        </p:txBody>
      </p:sp>
      <p:sp>
        <p:nvSpPr>
          <p:cNvPr id="4" name="Tijdelijke aanduiding voor dianummer 3">
            <a:extLst>
              <a:ext uri="{FF2B5EF4-FFF2-40B4-BE49-F238E27FC236}">
                <a16:creationId xmlns:a16="http://schemas.microsoft.com/office/drawing/2014/main" id="{EE43B918-06ED-AA17-D0C1-021EFC5FEBE4}"/>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7C6CCC6-2BE5-4E42-96A4-D1E8E81A3D8E}" type="slidenum">
              <a:rPr kumimoji="0" lang="nl-BE" sz="1200" b="0" i="0" u="none" strike="noStrike" kern="1200" cap="none" spc="0" normalizeH="0" baseline="0" noProof="0" smtClean="0">
                <a:ln>
                  <a:noFill/>
                </a:ln>
                <a:solidFill>
                  <a:prstClr val="black">
                    <a:tint val="82000"/>
                  </a:prstClr>
                </a:solidFill>
                <a:effectLst/>
                <a:uLnTx/>
                <a:uFillTx/>
                <a:latin typeface="Aptos" panose="020B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60</a:t>
            </a:fld>
            <a:endParaRPr kumimoji="0" lang="nl-BE" sz="1200" b="0" i="0" u="none" strike="noStrike" kern="1200" cap="none" spc="0" normalizeH="0" baseline="0" noProof="0">
              <a:ln>
                <a:noFill/>
              </a:ln>
              <a:solidFill>
                <a:prstClr val="black">
                  <a:tint val="82000"/>
                </a:prstClr>
              </a:solidFill>
              <a:effectLst/>
              <a:uLnTx/>
              <a:uFillTx/>
              <a:latin typeface="Aptos" panose="020B0004020202020204"/>
              <a:ea typeface="+mn-ea"/>
              <a:cs typeface="+mn-cs"/>
            </a:endParaRPr>
          </a:p>
        </p:txBody>
      </p:sp>
    </p:spTree>
    <p:extLst>
      <p:ext uri="{BB962C8B-B14F-4D97-AF65-F5344CB8AC3E}">
        <p14:creationId xmlns:p14="http://schemas.microsoft.com/office/powerpoint/2010/main" val="3591806485"/>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Espace réservé du numéro de diapositive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7C6CCC6-2BE5-4E42-96A4-D1E8E81A3D8E}" type="slidenum">
              <a:rPr kumimoji="0" lang="nl-BE" sz="1200" b="0" i="0" u="none" strike="noStrike" kern="1200" cap="none" spc="0" normalizeH="0" baseline="0" noProof="0" smtClean="0">
                <a:ln>
                  <a:noFill/>
                </a:ln>
                <a:solidFill>
                  <a:prstClr val="black">
                    <a:tint val="82000"/>
                  </a:prstClr>
                </a:solidFill>
                <a:effectLst/>
                <a:uLnTx/>
                <a:uFillTx/>
                <a:latin typeface="Aptos" panose="020B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61</a:t>
            </a:fld>
            <a:endParaRPr kumimoji="0" lang="nl-BE" sz="1200" b="0" i="0" u="none" strike="noStrike" kern="1200" cap="none" spc="0" normalizeH="0" baseline="0" noProof="0">
              <a:ln>
                <a:noFill/>
              </a:ln>
              <a:solidFill>
                <a:prstClr val="black">
                  <a:tint val="82000"/>
                </a:prstClr>
              </a:solidFill>
              <a:effectLst/>
              <a:uLnTx/>
              <a:uFillTx/>
              <a:latin typeface="Aptos" panose="020B0004020202020204"/>
              <a:ea typeface="+mn-ea"/>
              <a:cs typeface="+mn-cs"/>
            </a:endParaRPr>
          </a:p>
        </p:txBody>
      </p:sp>
      <p:sp>
        <p:nvSpPr>
          <p:cNvPr id="2" name="Titre 1">
            <a:extLst>
              <a:ext uri="{FF2B5EF4-FFF2-40B4-BE49-F238E27FC236}">
                <a16:creationId xmlns:a16="http://schemas.microsoft.com/office/drawing/2014/main" id="{F39C29C9-34F6-457D-950B-57D97FC877C6}"/>
              </a:ext>
            </a:extLst>
          </p:cNvPr>
          <p:cNvSpPr>
            <a:spLocks noGrp="1"/>
          </p:cNvSpPr>
          <p:nvPr>
            <p:ph type="title" idx="4294967295"/>
          </p:nvPr>
        </p:nvSpPr>
        <p:spPr>
          <a:xfrm>
            <a:off x="1442434" y="2728913"/>
            <a:ext cx="7760304" cy="965200"/>
          </a:xfrm>
        </p:spPr>
        <p:txBody>
          <a:bodyPr vert="horz" lIns="91440" tIns="45720" rIns="91440" bIns="45720" rtlCol="0" anchor="ctr">
            <a:normAutofit/>
          </a:bodyPr>
          <a:lstStyle/>
          <a:p>
            <a:pPr>
              <a:lnSpc>
                <a:spcPct val="100000"/>
              </a:lnSpc>
              <a:spcBef>
                <a:spcPts val="0"/>
              </a:spcBef>
              <a:spcAft>
                <a:spcPts val="600"/>
              </a:spcAft>
            </a:pPr>
            <a:r>
              <a:rPr lang="nl-BE" sz="4000">
                <a:solidFill>
                  <a:srgbClr val="1E699D"/>
                </a:solidFill>
                <a:latin typeface="Futura Medium"/>
                <a:ea typeface="Calibri"/>
                <a:cs typeface="Calibri"/>
              </a:rPr>
              <a:t>3</a:t>
            </a:r>
            <a:r>
              <a:rPr lang="nl-BE" sz="4000" noProof="0">
                <a:solidFill>
                  <a:srgbClr val="1E699D"/>
                </a:solidFill>
                <a:latin typeface="Futura Medium"/>
                <a:ea typeface="Calibri"/>
                <a:cs typeface="Calibri"/>
              </a:rPr>
              <a:t>. Haal je neus van het stuur </a:t>
            </a:r>
          </a:p>
        </p:txBody>
      </p:sp>
      <p:sp>
        <p:nvSpPr>
          <p:cNvPr id="10" name="Tijdelijke aanduiding voor tekst 9">
            <a:extLst>
              <a:ext uri="{FF2B5EF4-FFF2-40B4-BE49-F238E27FC236}">
                <a16:creationId xmlns:a16="http://schemas.microsoft.com/office/drawing/2014/main" id="{FC055EB7-0024-42DA-E08B-57969B738789}"/>
              </a:ext>
            </a:extLst>
          </p:cNvPr>
          <p:cNvSpPr>
            <a:spLocks noGrp="1"/>
          </p:cNvSpPr>
          <p:nvPr>
            <p:ph type="body" idx="4294967295"/>
          </p:nvPr>
        </p:nvSpPr>
        <p:spPr>
          <a:xfrm>
            <a:off x="1571223" y="3850783"/>
            <a:ext cx="7450540" cy="1441942"/>
          </a:xfrm>
        </p:spPr>
        <p:txBody>
          <a:bodyPr/>
          <a:lstStyle/>
          <a:p>
            <a:pPr marL="0" indent="0">
              <a:buNone/>
            </a:pPr>
            <a:r>
              <a:rPr lang="nl-BE" sz="2400" i="1" noProof="0">
                <a:solidFill>
                  <a:srgbClr val="9BD5EF"/>
                </a:solidFill>
                <a:latin typeface="Calibri" panose="020F0502020204030204" pitchFamily="34" charset="0"/>
                <a:ea typeface="Calibri" panose="020F0502020204030204" pitchFamily="34" charset="0"/>
                <a:cs typeface="Calibri" panose="020F0502020204030204" pitchFamily="34" charset="0"/>
              </a:rPr>
              <a:t>Het nut van arbeidsongeschiktheid</a:t>
            </a:r>
          </a:p>
          <a:p>
            <a:endParaRPr lang="nl-BE" noProof="0"/>
          </a:p>
        </p:txBody>
      </p:sp>
      <p:pic>
        <p:nvPicPr>
          <p:cNvPr id="8" name="Afbeelding 7">
            <a:extLst>
              <a:ext uri="{FF2B5EF4-FFF2-40B4-BE49-F238E27FC236}">
                <a16:creationId xmlns:a16="http://schemas.microsoft.com/office/drawing/2014/main" id="{647CABE4-A1C9-2F47-71ED-317D69A27AFF}"/>
              </a:ext>
            </a:extLst>
          </p:cNvPr>
          <p:cNvPicPr>
            <a:picLocks noChangeAspect="1"/>
          </p:cNvPicPr>
          <p:nvPr/>
        </p:nvPicPr>
        <p:blipFill>
          <a:blip r:embed="rId2"/>
          <a:stretch>
            <a:fillRect/>
          </a:stretch>
        </p:blipFill>
        <p:spPr>
          <a:xfrm>
            <a:off x="8610600" y="189398"/>
            <a:ext cx="3550649" cy="2751753"/>
          </a:xfrm>
          <a:prstGeom prst="rect">
            <a:avLst/>
          </a:prstGeom>
        </p:spPr>
      </p:pic>
    </p:spTree>
    <p:extLst>
      <p:ext uri="{BB962C8B-B14F-4D97-AF65-F5344CB8AC3E}">
        <p14:creationId xmlns:p14="http://schemas.microsoft.com/office/powerpoint/2010/main" val="3380440216"/>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Rechthoek 4">
            <a:extLst>
              <a:ext uri="{FF2B5EF4-FFF2-40B4-BE49-F238E27FC236}">
                <a16:creationId xmlns:a16="http://schemas.microsoft.com/office/drawing/2014/main" id="{01B703ED-A51D-8F35-2296-0E3738C9720A}"/>
              </a:ext>
            </a:extLst>
          </p:cNvPr>
          <p:cNvSpPr>
            <a:spLocks noGrp="1" noRot="1" noMove="1" noResize="1" noEditPoints="1" noAdjustHandles="1" noChangeArrowheads="1" noChangeShapeType="1"/>
          </p:cNvSpPr>
          <p:nvPr/>
        </p:nvSpPr>
        <p:spPr>
          <a:xfrm>
            <a:off x="83127" y="5942602"/>
            <a:ext cx="2192482" cy="858693"/>
          </a:xfrm>
          <a:prstGeom prst="rect">
            <a:avLst/>
          </a:prstGeom>
          <a:solidFill>
            <a:schemeClr val="bg1"/>
          </a:solidFill>
          <a:ln>
            <a:solidFill>
              <a:schemeClr val="bg1"/>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BE" sz="1800" b="0" i="0" u="none" strike="noStrike" kern="1200" cap="none" spc="0" normalizeH="0" baseline="0" noProof="0">
              <a:ln>
                <a:noFill/>
              </a:ln>
              <a:solidFill>
                <a:srgbClr val="FFFFFF"/>
              </a:solidFill>
              <a:effectLst/>
              <a:uLnTx/>
              <a:uFillTx/>
              <a:latin typeface="Calibri"/>
              <a:ea typeface="+mn-ea"/>
              <a:cs typeface="+mn-cs"/>
            </a:endParaRPr>
          </a:p>
        </p:txBody>
      </p:sp>
      <p:sp>
        <p:nvSpPr>
          <p:cNvPr id="3" name="Espace réservé du contenu 2">
            <a:extLst>
              <a:ext uri="{FF2B5EF4-FFF2-40B4-BE49-F238E27FC236}">
                <a16:creationId xmlns:a16="http://schemas.microsoft.com/office/drawing/2014/main" id="{D3D71C0A-3E28-42A6-8132-4BBEC366CF80}"/>
              </a:ext>
            </a:extLst>
          </p:cNvPr>
          <p:cNvSpPr>
            <a:spLocks noGrp="1"/>
          </p:cNvSpPr>
          <p:nvPr>
            <p:ph sz="half" idx="1"/>
          </p:nvPr>
        </p:nvSpPr>
        <p:spPr>
          <a:xfrm>
            <a:off x="630936" y="1991331"/>
            <a:ext cx="5181600" cy="4351338"/>
          </a:xfrm>
        </p:spPr>
        <p:txBody>
          <a:bodyPr lIns="91440" tIns="45720" rIns="91440" bIns="45720" anchor="t">
            <a:normAutofit/>
          </a:bodyPr>
          <a:lstStyle/>
          <a:p>
            <a:pPr>
              <a:buFont typeface="Courier New" panose="02070309020205020404" pitchFamily="49" charset="0"/>
              <a:buChar char="o"/>
            </a:pPr>
            <a:r>
              <a:rPr lang="nl-BE" sz="1800" noProof="0">
                <a:solidFill>
                  <a:srgbClr val="1E699D"/>
                </a:solidFill>
              </a:rPr>
              <a:t>Sluit jezelf in de herstelfase af van je werk (controleer je e-mail niet, schakel meldingen uit, enz.)</a:t>
            </a:r>
          </a:p>
          <a:p>
            <a:pPr>
              <a:buFont typeface="Courier New" panose="02070309020205020404" pitchFamily="49" charset="0"/>
              <a:buChar char="o"/>
            </a:pPr>
            <a:r>
              <a:rPr lang="nl-BE" sz="1800" noProof="0">
                <a:solidFill>
                  <a:srgbClr val="1E699D"/>
                </a:solidFill>
              </a:rPr>
              <a:t>Luister naar de signalen van je lichaam en handel </a:t>
            </a:r>
            <a:r>
              <a:rPr lang="nl-BE" sz="1800" noProof="0">
                <a:solidFill>
                  <a:srgbClr val="1E699D"/>
                </a:solidFill>
                <a:latin typeface="Calibri" panose="020F0502020204030204" pitchFamily="34" charset="0"/>
                <a:cs typeface="Calibri" panose="020F0502020204030204" pitchFamily="34" charset="0"/>
              </a:rPr>
              <a:t>ernaar</a:t>
            </a:r>
          </a:p>
          <a:p>
            <a:pPr>
              <a:buFont typeface="Courier New" panose="02070309020205020404" pitchFamily="49" charset="0"/>
              <a:buChar char="o"/>
            </a:pPr>
            <a:r>
              <a:rPr lang="nl-BE" sz="1800" noProof="0">
                <a:solidFill>
                  <a:srgbClr val="1E699D"/>
                </a:solidFill>
                <a:latin typeface="Calibri" panose="020F0502020204030204" pitchFamily="34" charset="0"/>
                <a:cs typeface="Calibri" panose="020F0502020204030204" pitchFamily="34" charset="0"/>
              </a:rPr>
              <a:t>Inzetten op rustgevers</a:t>
            </a:r>
          </a:p>
          <a:p>
            <a:pPr>
              <a:buFont typeface="Courier New" panose="02070309020205020404" pitchFamily="49" charset="0"/>
              <a:buChar char="o"/>
            </a:pPr>
            <a:r>
              <a:rPr lang="nl-BE" sz="1800" noProof="0">
                <a:solidFill>
                  <a:srgbClr val="1E699D"/>
                </a:solidFill>
                <a:latin typeface="Calibri" panose="020F0502020204030204" pitchFamily="34" charset="0"/>
                <a:cs typeface="Calibri" panose="020F0502020204030204" pitchFamily="34" charset="0"/>
              </a:rPr>
              <a:t>Stop met het maken van </a:t>
            </a:r>
            <a:r>
              <a:rPr lang="nl-BE" sz="1800" noProof="0" err="1">
                <a:solidFill>
                  <a:srgbClr val="1E699D"/>
                </a:solidFill>
                <a:latin typeface="Calibri" panose="020F0502020204030204" pitchFamily="34" charset="0"/>
                <a:cs typeface="Calibri" panose="020F0502020204030204" pitchFamily="34" charset="0"/>
              </a:rPr>
              <a:t>to</a:t>
            </a:r>
            <a:r>
              <a:rPr lang="nl-BE" sz="1800" noProof="0">
                <a:solidFill>
                  <a:srgbClr val="1E699D"/>
                </a:solidFill>
                <a:latin typeface="Calibri" panose="020F0502020204030204" pitchFamily="34" charset="0"/>
                <a:cs typeface="Calibri" panose="020F0502020204030204" pitchFamily="34" charset="0"/>
              </a:rPr>
              <a:t>-do lijstjes, zelfs voor privédoeleinden of persoonlijke zaken.</a:t>
            </a:r>
          </a:p>
          <a:p>
            <a:pPr>
              <a:buFont typeface="Courier New" panose="02070309020205020404" pitchFamily="49" charset="0"/>
              <a:buChar char="o"/>
            </a:pPr>
            <a:r>
              <a:rPr lang="nl-BE" sz="1800" noProof="0">
                <a:solidFill>
                  <a:srgbClr val="1E699D"/>
                </a:solidFill>
                <a:latin typeface="Calibri" panose="020F0502020204030204" pitchFamily="34" charset="0"/>
                <a:cs typeface="Calibri" panose="020F0502020204030204" pitchFamily="34" charset="0"/>
              </a:rPr>
              <a:t>Verlaag het verwachtingspatroon van de persoon</a:t>
            </a:r>
          </a:p>
          <a:p>
            <a:pPr>
              <a:buFont typeface="Courier New" panose="02070309020205020404" pitchFamily="49" charset="0"/>
              <a:buChar char="o"/>
            </a:pPr>
            <a:r>
              <a:rPr lang="nl-BE" sz="1800" noProof="0">
                <a:solidFill>
                  <a:srgbClr val="1E699D"/>
                </a:solidFill>
                <a:latin typeface="Calibri"/>
                <a:ea typeface="Calibri"/>
                <a:cs typeface="Calibri"/>
              </a:rPr>
              <a:t>Hulpbronnen activeren en energie/veerkracht verhogen (wandelingen, natuur, rust, vrienden en zorgzame mensen </a:t>
            </a:r>
            <a:r>
              <a:rPr lang="nl-BE" sz="1800" noProof="0">
                <a:solidFill>
                  <a:srgbClr val="1E699D"/>
                </a:solidFill>
              </a:rPr>
              <a:t>zien, uitjes maken, enz.)</a:t>
            </a:r>
            <a:endParaRPr lang="nl-BE" sz="1800" noProof="0">
              <a:solidFill>
                <a:srgbClr val="1E699D"/>
              </a:solidFill>
              <a:ea typeface="Calibri"/>
              <a:cs typeface="Calibri"/>
            </a:endParaRPr>
          </a:p>
          <a:p>
            <a:pPr>
              <a:buFont typeface="Courier New" panose="02070309020205020404" pitchFamily="49" charset="0"/>
              <a:buChar char="o"/>
            </a:pPr>
            <a:r>
              <a:rPr lang="nl-BE" sz="1800" noProof="0">
                <a:solidFill>
                  <a:srgbClr val="1E699D"/>
                </a:solidFill>
              </a:rPr>
              <a:t>Afstand nemen van het oordeel van anderen</a:t>
            </a:r>
          </a:p>
        </p:txBody>
      </p:sp>
      <p:sp>
        <p:nvSpPr>
          <p:cNvPr id="2" name="Titre 1">
            <a:extLst>
              <a:ext uri="{FF2B5EF4-FFF2-40B4-BE49-F238E27FC236}">
                <a16:creationId xmlns:a16="http://schemas.microsoft.com/office/drawing/2014/main" id="{AF71D12A-5132-4AD0-84C6-43D87CB706F5}"/>
              </a:ext>
            </a:extLst>
          </p:cNvPr>
          <p:cNvSpPr>
            <a:spLocks noGrp="1"/>
          </p:cNvSpPr>
          <p:nvPr>
            <p:ph type="title"/>
          </p:nvPr>
        </p:nvSpPr>
        <p:spPr>
          <a:xfrm>
            <a:off x="702190" y="1288689"/>
            <a:ext cx="9570884" cy="717124"/>
          </a:xfrm>
        </p:spPr>
        <p:txBody>
          <a:bodyPr anchor="b">
            <a:normAutofit/>
          </a:bodyPr>
          <a:lstStyle/>
          <a:p>
            <a:r>
              <a:rPr lang="nl-BE" sz="2000" b="1" noProof="0"/>
              <a:t>Belangrijke sleutels in het kader van een zo goed mogelijk herstel:</a:t>
            </a:r>
            <a:br>
              <a:rPr lang="nl-BE" sz="2000" b="1" noProof="0"/>
            </a:br>
            <a:endParaRPr lang="nl-BE" sz="2000" b="1" noProof="0"/>
          </a:p>
        </p:txBody>
      </p:sp>
      <p:sp>
        <p:nvSpPr>
          <p:cNvPr id="7" name="Espace réservé du numéro de diapositive 6"/>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7C6CCC6-2BE5-4E42-96A4-D1E8E81A3D8E}" type="slidenum">
              <a:rPr kumimoji="0" lang="nl-BE" sz="1200" b="0" i="0" u="none" strike="noStrike" kern="1200" cap="none" spc="0" normalizeH="0" baseline="0" noProof="0" smtClean="0">
                <a:ln>
                  <a:noFill/>
                </a:ln>
                <a:solidFill>
                  <a:srgbClr val="1E699D">
                    <a:lumMod val="50000"/>
                    <a:lumOff val="50000"/>
                  </a:srgb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62</a:t>
            </a:fld>
            <a:endParaRPr kumimoji="0" lang="nl-BE" sz="1200" b="0" i="0" u="none" strike="noStrike" kern="1200" cap="none" spc="0" normalizeH="0" baseline="0" noProof="0">
              <a:ln>
                <a:noFill/>
              </a:ln>
              <a:solidFill>
                <a:srgbClr val="1E699D">
                  <a:lumMod val="50000"/>
                  <a:lumOff val="50000"/>
                </a:srgbClr>
              </a:solidFill>
              <a:effectLst/>
              <a:uLnTx/>
              <a:uFillTx/>
              <a:latin typeface="Calibri"/>
              <a:ea typeface="+mn-ea"/>
              <a:cs typeface="+mn-cs"/>
            </a:endParaRPr>
          </a:p>
        </p:txBody>
      </p:sp>
      <p:sp>
        <p:nvSpPr>
          <p:cNvPr id="4" name="ZoneTexte 3"/>
          <p:cNvSpPr txBox="1"/>
          <p:nvPr/>
        </p:nvSpPr>
        <p:spPr>
          <a:xfrm>
            <a:off x="630936" y="394735"/>
            <a:ext cx="9450042"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BE" sz="2800">
                <a:solidFill>
                  <a:srgbClr val="1E699D"/>
                </a:solidFill>
                <a:latin typeface="Futura Medium"/>
              </a:rPr>
              <a:t>3</a:t>
            </a:r>
            <a:r>
              <a:rPr kumimoji="0" lang="nl-BE" sz="2800" b="0" i="0" u="none" strike="noStrike" kern="1200" cap="none" spc="0" normalizeH="0" baseline="0" noProof="0">
                <a:ln>
                  <a:noFill/>
                </a:ln>
                <a:solidFill>
                  <a:srgbClr val="1E699D"/>
                </a:solidFill>
                <a:effectLst/>
                <a:uLnTx/>
                <a:uFillTx/>
                <a:latin typeface="Futura Medium"/>
                <a:ea typeface="+mn-ea"/>
                <a:cs typeface="+mn-cs"/>
              </a:rPr>
              <a:t>.1. Nut van arbeidsongeschiktheid (AO)</a:t>
            </a:r>
          </a:p>
        </p:txBody>
      </p:sp>
      <p:sp>
        <p:nvSpPr>
          <p:cNvPr id="10" name="Espace réservé du contenu 2">
            <a:extLst>
              <a:ext uri="{FF2B5EF4-FFF2-40B4-BE49-F238E27FC236}">
                <a16:creationId xmlns:a16="http://schemas.microsoft.com/office/drawing/2014/main" id="{D3D71C0A-3E28-42A6-8132-4BBEC366CF80}"/>
              </a:ext>
            </a:extLst>
          </p:cNvPr>
          <p:cNvSpPr txBox="1">
            <a:spLocks/>
          </p:cNvSpPr>
          <p:nvPr/>
        </p:nvSpPr>
        <p:spPr>
          <a:xfrm>
            <a:off x="5883790" y="2005813"/>
            <a:ext cx="5920509" cy="370401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accent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accent1"/>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accent1"/>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accent1"/>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accent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90000"/>
              </a:lnSpc>
              <a:spcBef>
                <a:spcPts val="1000"/>
              </a:spcBef>
              <a:spcAft>
                <a:spcPts val="0"/>
              </a:spcAft>
              <a:buClrTx/>
              <a:buSzTx/>
              <a:buFont typeface="Courier New" panose="02070309020205020404" pitchFamily="49" charset="0"/>
              <a:buChar char="o"/>
              <a:tabLst/>
              <a:defRPr/>
            </a:pPr>
            <a:r>
              <a:rPr kumimoji="0" lang="nl-BE" sz="1800" b="0" i="0" u="none" strike="noStrike" kern="1200" cap="none" spc="0" normalizeH="0" baseline="0" noProof="0" dirty="0">
                <a:ln>
                  <a:noFill/>
                </a:ln>
                <a:solidFill>
                  <a:srgbClr val="1E699D"/>
                </a:solidFill>
                <a:effectLst/>
                <a:uLnTx/>
                <a:uFillTx/>
                <a:latin typeface="Calibri" panose="020F0502020204030204" pitchFamily="34" charset="0"/>
                <a:ea typeface="+mn-ea"/>
                <a:cs typeface="Calibri" panose="020F0502020204030204" pitchFamily="34" charset="0"/>
              </a:rPr>
              <a:t>Jezelf vertellen dat er ups en downs zullen zijn</a:t>
            </a:r>
          </a:p>
          <a:p>
            <a:pPr marL="228600" marR="0" lvl="0" indent="-228600" algn="l" defTabSz="914400" rtl="0" eaLnBrk="1" fontAlgn="auto" latinLnBrk="0" hangingPunct="1">
              <a:lnSpc>
                <a:spcPct val="90000"/>
              </a:lnSpc>
              <a:spcBef>
                <a:spcPts val="1000"/>
              </a:spcBef>
              <a:spcAft>
                <a:spcPts val="0"/>
              </a:spcAft>
              <a:buClrTx/>
              <a:buSzTx/>
              <a:buFont typeface="Courier New" panose="02070309020205020404" pitchFamily="49" charset="0"/>
              <a:buChar char="o"/>
              <a:tabLst/>
              <a:defRPr/>
            </a:pPr>
            <a:r>
              <a:rPr kumimoji="0" lang="nl-BE" sz="1800" b="0" i="0" u="none" strike="noStrike" kern="1200" cap="none" spc="0" normalizeH="0" baseline="0" noProof="0" dirty="0">
                <a:ln>
                  <a:noFill/>
                </a:ln>
                <a:solidFill>
                  <a:srgbClr val="1E699D"/>
                </a:solidFill>
                <a:effectLst/>
                <a:uLnTx/>
                <a:uFillTx/>
                <a:latin typeface="Calibri" panose="020F0502020204030204" pitchFamily="34" charset="0"/>
                <a:ea typeface="+mn-ea"/>
                <a:cs typeface="Calibri" panose="020F0502020204030204" pitchFamily="34" charset="0"/>
              </a:rPr>
              <a:t>Weten dat deze ervaring destabiliserend is (het gaat diep, het is intiem) en dat je nieuwe referentiepunten zult moeten vinden om deze specifieke periode door te komen</a:t>
            </a:r>
          </a:p>
          <a:p>
            <a:pPr marL="228600" marR="0" lvl="0" indent="-228600" algn="l" defTabSz="914400" rtl="0" eaLnBrk="1" fontAlgn="auto" latinLnBrk="0" hangingPunct="1">
              <a:lnSpc>
                <a:spcPct val="90000"/>
              </a:lnSpc>
              <a:spcBef>
                <a:spcPts val="1000"/>
              </a:spcBef>
              <a:spcAft>
                <a:spcPts val="0"/>
              </a:spcAft>
              <a:buClrTx/>
              <a:buSzTx/>
              <a:buFont typeface="Courier New" panose="02070309020205020404" pitchFamily="49" charset="0"/>
              <a:buChar char="o"/>
              <a:tabLst/>
              <a:defRPr/>
            </a:pPr>
            <a:r>
              <a:rPr kumimoji="0" lang="nl-BE" sz="1800" b="0" i="0" u="none" strike="noStrike" kern="1200" cap="none" spc="0" normalizeH="0" baseline="0" noProof="0" dirty="0">
                <a:ln>
                  <a:noFill/>
                </a:ln>
                <a:solidFill>
                  <a:srgbClr val="1E699D"/>
                </a:solidFill>
                <a:effectLst/>
                <a:uLnTx/>
                <a:uFillTx/>
                <a:latin typeface="Calibri" panose="020F0502020204030204" pitchFamily="34" charset="0"/>
                <a:ea typeface="+mn-ea"/>
                <a:cs typeface="Calibri" panose="020F0502020204030204" pitchFamily="34" charset="0"/>
              </a:rPr>
              <a:t>Weten dat deze situatie ook vaak tot veranderingen binnen een relatie, gezin, familie leidt </a:t>
            </a:r>
          </a:p>
          <a:p>
            <a:pPr marL="228600" marR="0" lvl="0" indent="-228600" algn="l" defTabSz="914400" rtl="0" eaLnBrk="1" fontAlgn="auto" latinLnBrk="0" hangingPunct="1">
              <a:lnSpc>
                <a:spcPct val="90000"/>
              </a:lnSpc>
              <a:spcBef>
                <a:spcPts val="1000"/>
              </a:spcBef>
              <a:spcAft>
                <a:spcPts val="0"/>
              </a:spcAft>
              <a:buClrTx/>
              <a:buSzTx/>
              <a:buFont typeface="Courier New" panose="02070309020205020404" pitchFamily="49" charset="0"/>
              <a:buChar char="o"/>
              <a:tabLst/>
              <a:defRPr/>
            </a:pPr>
            <a:r>
              <a:rPr kumimoji="0" lang="nl-BE" sz="1800" b="0" i="0" u="none" strike="noStrike" kern="1200" cap="none" spc="0" normalizeH="0" baseline="0" noProof="0" dirty="0">
                <a:ln>
                  <a:noFill/>
                </a:ln>
                <a:solidFill>
                  <a:srgbClr val="1E699D"/>
                </a:solidFill>
                <a:effectLst/>
                <a:uLnTx/>
                <a:uFillTx/>
                <a:latin typeface="Calibri" panose="020F0502020204030204" pitchFamily="34" charset="0"/>
                <a:ea typeface="+mn-ea"/>
                <a:cs typeface="Calibri" panose="020F0502020204030204" pitchFamily="34" charset="0"/>
              </a:rPr>
              <a:t>Oppassen voor beslissingen: niets halsoverkop</a:t>
            </a:r>
          </a:p>
          <a:p>
            <a:pPr marL="228600" marR="0" lvl="0" indent="-228600" algn="l" defTabSz="914400" rtl="0" eaLnBrk="1" fontAlgn="auto" latinLnBrk="0" hangingPunct="1">
              <a:lnSpc>
                <a:spcPct val="100000"/>
              </a:lnSpc>
              <a:spcBef>
                <a:spcPts val="1000"/>
              </a:spcBef>
              <a:spcAft>
                <a:spcPts val="0"/>
              </a:spcAft>
              <a:buClrTx/>
              <a:buSzTx/>
              <a:buFont typeface="Courier New" panose="02070309020205020404" pitchFamily="49" charset="0"/>
              <a:buChar char="o"/>
              <a:tabLst/>
              <a:defRPr/>
            </a:pPr>
            <a:r>
              <a:rPr kumimoji="0" lang="nl-BE" sz="1800" b="0" i="0" u="none" strike="noStrike" kern="1200" cap="none" spc="0" normalizeH="0" baseline="0" noProof="0" dirty="0">
                <a:ln>
                  <a:noFill/>
                </a:ln>
                <a:solidFill>
                  <a:srgbClr val="1E699D"/>
                </a:solidFill>
                <a:effectLst/>
                <a:uLnTx/>
                <a:uFillTx/>
                <a:latin typeface="Calibri" panose="020F0502020204030204" pitchFamily="34" charset="0"/>
                <a:ea typeface="+mn-ea"/>
                <a:cs typeface="Calibri" panose="020F0502020204030204" pitchFamily="34" charset="0"/>
              </a:rPr>
              <a:t>Adviseer mensen om zich te laten begeleiden door een professional om te werken aan het werkgerelateerde probleem, om een ruimte te hebben waarin ze dit kunnen doen met een begeleider (een systemische aanpak hanteren, dingen in hun context plaatsen)</a:t>
            </a:r>
          </a:p>
          <a:p>
            <a:pPr marL="228600" marR="0" lvl="0" indent="-228600" algn="l" defTabSz="914400" rtl="0" eaLnBrk="1" fontAlgn="auto" latinLnBrk="0" hangingPunct="1">
              <a:lnSpc>
                <a:spcPct val="90000"/>
              </a:lnSpc>
              <a:spcBef>
                <a:spcPts val="1000"/>
              </a:spcBef>
              <a:spcAft>
                <a:spcPts val="0"/>
              </a:spcAft>
              <a:buClrTx/>
              <a:buSzTx/>
              <a:buFont typeface="Courier New" panose="02070309020205020404" pitchFamily="49" charset="0"/>
              <a:buChar char="o"/>
              <a:tabLst/>
              <a:defRPr/>
            </a:pPr>
            <a:endParaRPr kumimoji="0" lang="nl-BE" sz="1800" b="0" i="0" u="none" strike="noStrike" kern="1200" cap="none" spc="0" normalizeH="0" baseline="0" noProof="0" dirty="0">
              <a:ln>
                <a:noFill/>
              </a:ln>
              <a:solidFill>
                <a:srgbClr val="1E699D"/>
              </a:solidFill>
              <a:effectLst/>
              <a:uLnTx/>
              <a:uFillTx/>
              <a:latin typeface="Calibri" panose="020F0502020204030204" pitchFamily="34" charset="0"/>
              <a:ea typeface="+mn-ea"/>
              <a:cs typeface="Calibri" panose="020F0502020204030204" pitchFamily="34" charset="0"/>
            </a:endParaRPr>
          </a:p>
          <a:p>
            <a:pPr marL="228600" marR="0" lvl="0" indent="-228600" algn="l" defTabSz="914400" rtl="0" eaLnBrk="1" fontAlgn="auto" latinLnBrk="0" hangingPunct="1">
              <a:lnSpc>
                <a:spcPct val="90000"/>
              </a:lnSpc>
              <a:spcBef>
                <a:spcPts val="1000"/>
              </a:spcBef>
              <a:spcAft>
                <a:spcPts val="0"/>
              </a:spcAft>
              <a:buClrTx/>
              <a:buSzTx/>
              <a:buFont typeface="Courier New" panose="02070309020205020404" pitchFamily="49" charset="0"/>
              <a:buChar char="o"/>
              <a:tabLst/>
              <a:defRPr/>
            </a:pPr>
            <a:endParaRPr kumimoji="0" lang="nl-BE" sz="2400" b="0" i="0" u="none" strike="noStrike" kern="1200" cap="none" spc="0" normalizeH="0" baseline="0" noProof="0" dirty="0">
              <a:ln>
                <a:noFill/>
              </a:ln>
              <a:solidFill>
                <a:srgbClr val="40AFFF"/>
              </a:solidFill>
              <a:effectLst/>
              <a:uLnTx/>
              <a:uFillTx/>
              <a:latin typeface="Calibri" panose="020F0502020204030204" pitchFamily="34" charset="0"/>
              <a:ea typeface="+mn-ea"/>
              <a:cs typeface="Calibri" panose="020F0502020204030204" pitchFamily="34" charset="0"/>
            </a:endParaRPr>
          </a:p>
        </p:txBody>
      </p:sp>
      <p:pic>
        <p:nvPicPr>
          <p:cNvPr id="8" name="Afbeelding 7">
            <a:extLst>
              <a:ext uri="{FF2B5EF4-FFF2-40B4-BE49-F238E27FC236}">
                <a16:creationId xmlns:a16="http://schemas.microsoft.com/office/drawing/2014/main" id="{43959818-0B44-9192-68DF-F867B94BE297}"/>
              </a:ext>
            </a:extLst>
          </p:cNvPr>
          <p:cNvPicPr>
            <a:picLocks noChangeAspect="1"/>
          </p:cNvPicPr>
          <p:nvPr/>
        </p:nvPicPr>
        <p:blipFill>
          <a:blip r:embed="rId3"/>
          <a:stretch>
            <a:fillRect/>
          </a:stretch>
        </p:blipFill>
        <p:spPr>
          <a:xfrm>
            <a:off x="10465169" y="190847"/>
            <a:ext cx="1499796" cy="1700438"/>
          </a:xfrm>
          <a:prstGeom prst="rect">
            <a:avLst/>
          </a:prstGeom>
        </p:spPr>
      </p:pic>
    </p:spTree>
    <p:extLst>
      <p:ext uri="{BB962C8B-B14F-4D97-AF65-F5344CB8AC3E}">
        <p14:creationId xmlns:p14="http://schemas.microsoft.com/office/powerpoint/2010/main" val="3522089710"/>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hoek 1">
            <a:extLst>
              <a:ext uri="{FF2B5EF4-FFF2-40B4-BE49-F238E27FC236}">
                <a16:creationId xmlns:a16="http://schemas.microsoft.com/office/drawing/2014/main" id="{7131DDEA-CC22-95CF-F3D4-E16A9E073D38}"/>
              </a:ext>
            </a:extLst>
          </p:cNvPr>
          <p:cNvSpPr>
            <a:spLocks noGrp="1" noRot="1" noMove="1" noResize="1" noEditPoints="1" noAdjustHandles="1" noChangeArrowheads="1" noChangeShapeType="1"/>
          </p:cNvSpPr>
          <p:nvPr/>
        </p:nvSpPr>
        <p:spPr>
          <a:xfrm>
            <a:off x="83127" y="5942602"/>
            <a:ext cx="2192482" cy="858693"/>
          </a:xfrm>
          <a:prstGeom prst="rect">
            <a:avLst/>
          </a:prstGeom>
          <a:solidFill>
            <a:schemeClr val="bg1"/>
          </a:solidFill>
          <a:ln>
            <a:solidFill>
              <a:schemeClr val="bg1"/>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BE" sz="1800" b="0" i="0" u="none" strike="noStrike" kern="1200" cap="none" spc="0" normalizeH="0" baseline="0" noProof="0">
              <a:ln>
                <a:noFill/>
              </a:ln>
              <a:solidFill>
                <a:srgbClr val="FFFFFF"/>
              </a:solidFill>
              <a:effectLst/>
              <a:uLnTx/>
              <a:uFillTx/>
              <a:latin typeface="Calibri"/>
              <a:ea typeface="+mn-ea"/>
              <a:cs typeface="+mn-cs"/>
            </a:endParaRPr>
          </a:p>
        </p:txBody>
      </p:sp>
      <p:sp>
        <p:nvSpPr>
          <p:cNvPr id="4" name="Titre 1">
            <a:extLst>
              <a:ext uri="{FF2B5EF4-FFF2-40B4-BE49-F238E27FC236}">
                <a16:creationId xmlns:a16="http://schemas.microsoft.com/office/drawing/2014/main" id="{CBC514FE-1461-45D2-A16F-6AF2B06C8ADC}"/>
              </a:ext>
            </a:extLst>
          </p:cNvPr>
          <p:cNvSpPr>
            <a:spLocks noGrp="1"/>
          </p:cNvSpPr>
          <p:nvPr>
            <p:ph type="title"/>
          </p:nvPr>
        </p:nvSpPr>
        <p:spPr>
          <a:xfrm>
            <a:off x="697938" y="347363"/>
            <a:ext cx="11156767" cy="834409"/>
          </a:xfrm>
        </p:spPr>
        <p:txBody>
          <a:bodyPr vert="horz" lIns="91440" tIns="45720" rIns="91440" bIns="45720" rtlCol="0" anchor="ctr">
            <a:normAutofit/>
          </a:bodyPr>
          <a:lstStyle/>
          <a:p>
            <a:r>
              <a:rPr lang="nl-BE" sz="2800">
                <a:solidFill>
                  <a:srgbClr val="1E699D"/>
                </a:solidFill>
                <a:latin typeface="Futura Medium"/>
                <a:cs typeface="Calibri"/>
              </a:rPr>
              <a:t>3</a:t>
            </a:r>
            <a:r>
              <a:rPr lang="nl-BE" sz="2800" noProof="0">
                <a:solidFill>
                  <a:srgbClr val="1E699D"/>
                </a:solidFill>
                <a:latin typeface="Futura Medium"/>
                <a:cs typeface="Calibri"/>
              </a:rPr>
              <a:t>.2. </a:t>
            </a:r>
            <a:r>
              <a:rPr lang="nl-BE" sz="2800" kern="1200" noProof="0">
                <a:solidFill>
                  <a:srgbClr val="1E699D"/>
                </a:solidFill>
                <a:latin typeface="Futura Medium"/>
                <a:cs typeface="Calibri"/>
              </a:rPr>
              <a:t>Arbeidsongeschiktheid: </a:t>
            </a:r>
            <a:r>
              <a:rPr lang="nl-BE" sz="2800" noProof="0">
                <a:solidFill>
                  <a:srgbClr val="1E699D"/>
                </a:solidFill>
                <a:latin typeface="Futura Medium"/>
                <a:cs typeface="Calibri"/>
              </a:rPr>
              <a:t>Aandachtspunten</a:t>
            </a:r>
          </a:p>
        </p:txBody>
      </p:sp>
      <p:sp>
        <p:nvSpPr>
          <p:cNvPr id="6" name="Espace réservé du contenu 3">
            <a:extLst>
              <a:ext uri="{FF2B5EF4-FFF2-40B4-BE49-F238E27FC236}">
                <a16:creationId xmlns:a16="http://schemas.microsoft.com/office/drawing/2014/main" id="{8858D759-B82D-423E-967D-8A9DB12D7F25}"/>
              </a:ext>
            </a:extLst>
          </p:cNvPr>
          <p:cNvSpPr>
            <a:spLocks noGrp="1"/>
          </p:cNvSpPr>
          <p:nvPr>
            <p:ph sz="half" idx="4294967295"/>
          </p:nvPr>
        </p:nvSpPr>
        <p:spPr>
          <a:xfrm>
            <a:off x="697938" y="1538353"/>
            <a:ext cx="8984030" cy="4972284"/>
          </a:xfrm>
          <a:prstGeom prst="rect">
            <a:avLst/>
          </a:prstGeom>
        </p:spPr>
        <p:txBody>
          <a:bodyPr vert="horz" lIns="91440" tIns="45720" rIns="91440" bIns="45720" rtlCol="0">
            <a:normAutofit/>
          </a:bodyPr>
          <a:lstStyle/>
          <a:p>
            <a:r>
              <a:rPr lang="nl-BE" sz="1900" noProof="0">
                <a:solidFill>
                  <a:srgbClr val="1E699D"/>
                </a:solidFill>
                <a:latin typeface="Calibri" panose="020F0502020204030204" pitchFamily="34" charset="0"/>
                <a:cs typeface="Calibri" panose="020F0502020204030204" pitchFamily="34" charset="0"/>
              </a:rPr>
              <a:t>Houd contact met de persoon. Uw patiënt vertrouwt u.</a:t>
            </a:r>
          </a:p>
          <a:p>
            <a:r>
              <a:rPr lang="nl-BE" sz="1900" noProof="0">
                <a:solidFill>
                  <a:srgbClr val="1E699D"/>
                </a:solidFill>
              </a:rPr>
              <a:t>Blijf alert op misbruik van het attest AO. Bijvoorbeeld: een persoon die steeds opnieuw vraagt om langer thuis te blijven.</a:t>
            </a:r>
          </a:p>
          <a:p>
            <a:r>
              <a:rPr lang="nl-BE" sz="1800" noProof="0">
                <a:solidFill>
                  <a:srgbClr val="1E699D"/>
                </a:solidFill>
              </a:rPr>
              <a:t>Bij terughoudendheid van de persoon het belang van AO toelichten als mogelijke voorwaarde voor </a:t>
            </a:r>
            <a:r>
              <a:rPr lang="nl-BE" sz="1800" b="1" noProof="0">
                <a:solidFill>
                  <a:srgbClr val="1E699D"/>
                </a:solidFill>
              </a:rPr>
              <a:t>herstel</a:t>
            </a:r>
            <a:r>
              <a:rPr lang="nl-BE" sz="1800" noProof="0">
                <a:solidFill>
                  <a:srgbClr val="1E699D"/>
                </a:solidFill>
              </a:rPr>
              <a:t>, binnen het kader van gedeelde besluitvorming en een vertrouwensvolle therapeutische relatie.</a:t>
            </a:r>
          </a:p>
          <a:p>
            <a:r>
              <a:rPr lang="nl-BE" sz="1800" noProof="0">
                <a:solidFill>
                  <a:srgbClr val="1E699D"/>
                </a:solidFill>
              </a:rPr>
              <a:t>AO is geen doel op zich, maar een </a:t>
            </a:r>
            <a:r>
              <a:rPr lang="nl-BE" sz="1800" b="1" noProof="0">
                <a:solidFill>
                  <a:srgbClr val="1E699D"/>
                </a:solidFill>
              </a:rPr>
              <a:t>tijdelijk hulpmiddel in een algemeen zorgtraject</a:t>
            </a:r>
            <a:r>
              <a:rPr lang="nl-BE" sz="1800" noProof="0">
                <a:solidFill>
                  <a:srgbClr val="1E699D"/>
                </a:solidFill>
              </a:rPr>
              <a:t>.</a:t>
            </a:r>
          </a:p>
          <a:p>
            <a:r>
              <a:rPr lang="nl-BE" sz="1900" noProof="0">
                <a:solidFill>
                  <a:srgbClr val="1E699D"/>
                </a:solidFill>
                <a:latin typeface="Calibri" panose="020F0502020204030204" pitchFamily="34" charset="0"/>
                <a:cs typeface="Calibri" panose="020F0502020204030204" pitchFamily="34" charset="0"/>
              </a:rPr>
              <a:t>AO is soms noodzakelijk, maar niet altijd voldoende; </a:t>
            </a:r>
            <a:r>
              <a:rPr lang="nl-BE" sz="1900" noProof="0">
                <a:solidFill>
                  <a:srgbClr val="1E699D"/>
                </a:solidFill>
              </a:rPr>
              <a:t>er moet </a:t>
            </a:r>
            <a:r>
              <a:rPr lang="nl-BE" sz="1900" b="1" noProof="0">
                <a:solidFill>
                  <a:srgbClr val="1E699D"/>
                </a:solidFill>
              </a:rPr>
              <a:t>betekenis </a:t>
            </a:r>
            <a:r>
              <a:rPr lang="nl-BE" sz="1900" noProof="0">
                <a:solidFill>
                  <a:srgbClr val="1E699D"/>
                </a:solidFill>
              </a:rPr>
              <a:t>aan worden gegeven. </a:t>
            </a:r>
            <a:r>
              <a:rPr lang="nl-BE" sz="1800" noProof="0">
                <a:solidFill>
                  <a:srgbClr val="1E699D"/>
                </a:solidFill>
              </a:rPr>
              <a:t>De duur en opvolging moeten passend zijn.</a:t>
            </a:r>
          </a:p>
          <a:p>
            <a:endParaRPr lang="nl-BE" sz="1800" noProof="0">
              <a:solidFill>
                <a:srgbClr val="1E699D"/>
              </a:solidFill>
            </a:endParaRPr>
          </a:p>
          <a:p>
            <a:pPr marL="0" indent="0">
              <a:buNone/>
            </a:pPr>
            <a:r>
              <a:rPr lang="nl-BE" sz="2000" noProof="0">
                <a:solidFill>
                  <a:srgbClr val="C00000"/>
                </a:solidFill>
                <a:latin typeface="Calibri" panose="020F0502020204030204" pitchFamily="34" charset="0"/>
                <a:cs typeface="Calibri" panose="020F0502020204030204" pitchFamily="34" charset="0"/>
                <a:sym typeface="Wingdings" panose="05000000000000000000" pitchFamily="2" charset="2"/>
              </a:rPr>
              <a:t></a:t>
            </a:r>
            <a:r>
              <a:rPr lang="nl-BE" sz="2000" noProof="0">
                <a:solidFill>
                  <a:schemeClr val="accent1"/>
                </a:solidFill>
                <a:latin typeface="Calibri" panose="020F0502020204030204" pitchFamily="34" charset="0"/>
                <a:cs typeface="Calibri" panose="020F0502020204030204" pitchFamily="34" charset="0"/>
                <a:sym typeface="Wingdings" panose="05000000000000000000" pitchFamily="2" charset="2"/>
              </a:rPr>
              <a:t> </a:t>
            </a:r>
            <a:r>
              <a:rPr lang="nl-BE" sz="2000" i="1" noProof="0">
                <a:solidFill>
                  <a:srgbClr val="C00000"/>
                </a:solidFill>
                <a:latin typeface="Calibri" panose="020F0502020204030204" pitchFamily="34" charset="0"/>
                <a:cs typeface="Calibri" panose="020F0502020204030204" pitchFamily="34" charset="0"/>
              </a:rPr>
              <a:t>Tijdens de arbeidsongeschiktheid is voortgezette </a:t>
            </a:r>
            <a:r>
              <a:rPr lang="nl-BE" sz="2000" b="1" i="1" noProof="0">
                <a:solidFill>
                  <a:srgbClr val="C00000"/>
                </a:solidFill>
                <a:latin typeface="Calibri" panose="020F0502020204030204" pitchFamily="34" charset="0"/>
                <a:cs typeface="Calibri" panose="020F0502020204030204" pitchFamily="34" charset="0"/>
              </a:rPr>
              <a:t>opvolging</a:t>
            </a:r>
            <a:r>
              <a:rPr lang="nl-BE" sz="2000" i="1" noProof="0">
                <a:solidFill>
                  <a:srgbClr val="C00000"/>
                </a:solidFill>
                <a:latin typeface="Calibri" panose="020F0502020204030204" pitchFamily="34" charset="0"/>
                <a:cs typeface="Calibri" panose="020F0502020204030204" pitchFamily="34" charset="0"/>
              </a:rPr>
              <a:t> belangrijk, via samenwerking tussen huisartsen en psychologen.</a:t>
            </a:r>
          </a:p>
        </p:txBody>
      </p:sp>
      <p:pic>
        <p:nvPicPr>
          <p:cNvPr id="3" name="Afbeelding 2">
            <a:extLst>
              <a:ext uri="{FF2B5EF4-FFF2-40B4-BE49-F238E27FC236}">
                <a16:creationId xmlns:a16="http://schemas.microsoft.com/office/drawing/2014/main" id="{BD5E7D45-FB33-F935-DD21-A6E68615CE4A}"/>
              </a:ext>
            </a:extLst>
          </p:cNvPr>
          <p:cNvPicPr>
            <a:picLocks noChangeAspect="1"/>
          </p:cNvPicPr>
          <p:nvPr/>
        </p:nvPicPr>
        <p:blipFill>
          <a:blip r:embed="rId2"/>
          <a:stretch>
            <a:fillRect/>
          </a:stretch>
        </p:blipFill>
        <p:spPr>
          <a:xfrm>
            <a:off x="9516485" y="4457503"/>
            <a:ext cx="2529238" cy="2191707"/>
          </a:xfrm>
          <a:prstGeom prst="rect">
            <a:avLst/>
          </a:prstGeom>
        </p:spPr>
      </p:pic>
    </p:spTree>
    <p:extLst>
      <p:ext uri="{BB962C8B-B14F-4D97-AF65-F5344CB8AC3E}">
        <p14:creationId xmlns:p14="http://schemas.microsoft.com/office/powerpoint/2010/main" val="1104190490"/>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space réservé du contenu 3">
            <a:extLst>
              <a:ext uri="{FF2B5EF4-FFF2-40B4-BE49-F238E27FC236}">
                <a16:creationId xmlns:a16="http://schemas.microsoft.com/office/drawing/2014/main" id="{8858D759-B82D-423E-967D-8A9DB12D7F25}"/>
              </a:ext>
            </a:extLst>
          </p:cNvPr>
          <p:cNvSpPr>
            <a:spLocks noGrp="1"/>
          </p:cNvSpPr>
          <p:nvPr>
            <p:ph idx="1"/>
          </p:nvPr>
        </p:nvSpPr>
        <p:spPr>
          <a:prstGeom prst="rect">
            <a:avLst/>
          </a:prstGeom>
        </p:spPr>
        <p:txBody>
          <a:bodyPr vert="horz" lIns="91440" tIns="45720" rIns="91440" bIns="45720" rtlCol="0">
            <a:normAutofit fontScale="92500" lnSpcReduction="20000"/>
          </a:bodyPr>
          <a:lstStyle/>
          <a:p>
            <a:r>
              <a:rPr lang="nl-BE" sz="2000" noProof="0">
                <a:solidFill>
                  <a:srgbClr val="1E699D"/>
                </a:solidFill>
                <a:latin typeface="Calibri" panose="020F0502020204030204" pitchFamily="34" charset="0"/>
                <a:ea typeface="Calibri" panose="020F0502020204030204" pitchFamily="34" charset="0"/>
                <a:cs typeface="Calibri" panose="020F0502020204030204" pitchFamily="34" charset="0"/>
              </a:rPr>
              <a:t>Re-integratie vraagt om een </a:t>
            </a:r>
            <a:r>
              <a:rPr lang="nl-BE" sz="2000" b="1" noProof="0">
                <a:solidFill>
                  <a:srgbClr val="1E699D"/>
                </a:solidFill>
                <a:latin typeface="Calibri" panose="020F0502020204030204" pitchFamily="34" charset="0"/>
                <a:ea typeface="Calibri" panose="020F0502020204030204" pitchFamily="34" charset="0"/>
                <a:cs typeface="Calibri" panose="020F0502020204030204" pitchFamily="34" charset="0"/>
              </a:rPr>
              <a:t>individuele én collectieve afstemming </a:t>
            </a:r>
            <a:r>
              <a:rPr lang="nl-BE" sz="2000" noProof="0">
                <a:solidFill>
                  <a:srgbClr val="1E699D"/>
                </a:solidFill>
                <a:latin typeface="Calibri" panose="020F0502020204030204" pitchFamily="34" charset="0"/>
                <a:ea typeface="Calibri" panose="020F0502020204030204" pitchFamily="34" charset="0"/>
                <a:cs typeface="Calibri" panose="020F0502020204030204" pitchFamily="34" charset="0"/>
              </a:rPr>
              <a:t>binnen het domein zorg en werk (coördinatie).</a:t>
            </a:r>
          </a:p>
          <a:p>
            <a:pPr lvl="1"/>
            <a:r>
              <a:rPr lang="nl-BE" sz="1900">
                <a:solidFill>
                  <a:srgbClr val="1E699D"/>
                </a:solidFill>
                <a:latin typeface="Calibri" panose="020F0502020204030204" pitchFamily="34" charset="0"/>
                <a:ea typeface="Calibri" panose="020F0502020204030204" pitchFamily="34" charset="0"/>
                <a:cs typeface="Calibri" panose="020F0502020204030204" pitchFamily="34" charset="0"/>
              </a:rPr>
              <a:t>Exploreren van mogelijkheden m.b.t. </a:t>
            </a:r>
            <a:r>
              <a:rPr lang="nl-BE" sz="1900" b="1">
                <a:solidFill>
                  <a:srgbClr val="1E699D"/>
                </a:solidFill>
                <a:latin typeface="Calibri" panose="020F0502020204030204" pitchFamily="34" charset="0"/>
                <a:ea typeface="Calibri" panose="020F0502020204030204" pitchFamily="34" charset="0"/>
                <a:cs typeface="Calibri" panose="020F0502020204030204" pitchFamily="34" charset="0"/>
              </a:rPr>
              <a:t>doorverwijzing</a:t>
            </a:r>
            <a:r>
              <a:rPr lang="nl-BE" sz="1900">
                <a:solidFill>
                  <a:srgbClr val="1E699D"/>
                </a:solidFill>
                <a:latin typeface="Calibri" panose="020F0502020204030204" pitchFamily="34" charset="0"/>
                <a:ea typeface="Calibri" panose="020F0502020204030204" pitchFamily="34" charset="0"/>
                <a:cs typeface="Calibri" panose="020F0502020204030204" pitchFamily="34" charset="0"/>
              </a:rPr>
              <a:t> en samenwerking met andere gespecialiseerde diensten in kader van werk (BV: psychosociale revalidatiecentra, activeringsteams GGZ,…).</a:t>
            </a:r>
            <a:endParaRPr lang="nl-BE" sz="1900" noProof="0">
              <a:solidFill>
                <a:srgbClr val="1E699D"/>
              </a:solidFill>
              <a:latin typeface="Calibri" panose="020F0502020204030204" pitchFamily="34" charset="0"/>
              <a:ea typeface="Calibri" panose="020F0502020204030204" pitchFamily="34" charset="0"/>
              <a:cs typeface="Calibri" panose="020F0502020204030204" pitchFamily="34" charset="0"/>
            </a:endParaRPr>
          </a:p>
          <a:p>
            <a:r>
              <a:rPr lang="nl-BE" sz="2000" noProof="0">
                <a:solidFill>
                  <a:srgbClr val="1E699D"/>
                </a:solidFill>
                <a:latin typeface="Calibri" panose="020F0502020204030204" pitchFamily="34" charset="0"/>
                <a:ea typeface="Calibri" panose="020F0502020204030204" pitchFamily="34" charset="0"/>
                <a:cs typeface="Calibri" panose="020F0502020204030204" pitchFamily="34" charset="0"/>
              </a:rPr>
              <a:t>Hoe beter iemand zichzelf kent en </a:t>
            </a:r>
            <a:r>
              <a:rPr lang="nl-BE" sz="2100" noProof="0">
                <a:solidFill>
                  <a:srgbClr val="1E699D"/>
                </a:solidFill>
                <a:latin typeface="Calibri" panose="020F0502020204030204" pitchFamily="34" charset="0"/>
                <a:ea typeface="Calibri" panose="020F0502020204030204" pitchFamily="34" charset="0"/>
                <a:cs typeface="Calibri" panose="020F0502020204030204" pitchFamily="34" charset="0"/>
              </a:rPr>
              <a:t>zijn werksituatie, hoe beter de re-integratie nadien verloopt. </a:t>
            </a:r>
          </a:p>
          <a:p>
            <a:r>
              <a:rPr lang="nl-BE" sz="2100" noProof="0">
                <a:solidFill>
                  <a:srgbClr val="1E699D"/>
                </a:solidFill>
                <a:latin typeface="Calibri" panose="020F0502020204030204" pitchFamily="34" charset="0"/>
                <a:ea typeface="Calibri" panose="020F0502020204030204" pitchFamily="34" charset="0"/>
                <a:cs typeface="Calibri" panose="020F0502020204030204" pitchFamily="34" charset="0"/>
              </a:rPr>
              <a:t>Een </a:t>
            </a:r>
            <a:r>
              <a:rPr lang="nl-BE" sz="2100" b="1" noProof="0">
                <a:solidFill>
                  <a:srgbClr val="1E699D"/>
                </a:solidFill>
                <a:latin typeface="Calibri" panose="020F0502020204030204" pitchFamily="34" charset="0"/>
                <a:ea typeface="Calibri" panose="020F0502020204030204" pitchFamily="34" charset="0"/>
                <a:cs typeface="Calibri" panose="020F0502020204030204" pitchFamily="34" charset="0"/>
              </a:rPr>
              <a:t>ondersteuning</a:t>
            </a:r>
            <a:r>
              <a:rPr lang="nl-BE" sz="2100" noProof="0">
                <a:solidFill>
                  <a:srgbClr val="1E699D"/>
                </a:solidFill>
                <a:latin typeface="Calibri" panose="020F0502020204030204" pitchFamily="34" charset="0"/>
                <a:ea typeface="Calibri" panose="020F0502020204030204" pitchFamily="34" charset="0"/>
                <a:cs typeface="Calibri" panose="020F0502020204030204" pitchFamily="34" charset="0"/>
              </a:rPr>
              <a:t> van de huisarts en/of psycholoog tijdens én na de werkhervatting kan als een beschermingsfactor optreden.</a:t>
            </a:r>
          </a:p>
          <a:p>
            <a:r>
              <a:rPr lang="nl-BE" sz="2100" noProof="0">
                <a:solidFill>
                  <a:srgbClr val="1E699D"/>
                </a:solidFill>
                <a:latin typeface="Calibri" panose="020F0502020204030204" pitchFamily="34" charset="0"/>
                <a:ea typeface="Calibri" panose="020F0502020204030204" pitchFamily="34" charset="0"/>
                <a:cs typeface="Calibri" panose="020F0502020204030204" pitchFamily="34" charset="0"/>
              </a:rPr>
              <a:t>Samen met de persoon een </a:t>
            </a:r>
            <a:r>
              <a:rPr lang="nl-BE" sz="2100" b="1" noProof="0">
                <a:solidFill>
                  <a:srgbClr val="1E699D"/>
                </a:solidFill>
                <a:latin typeface="Calibri" panose="020F0502020204030204" pitchFamily="34" charset="0"/>
                <a:ea typeface="Calibri" panose="020F0502020204030204" pitchFamily="34" charset="0"/>
                <a:cs typeface="Calibri" panose="020F0502020204030204" pitchFamily="34" charset="0"/>
              </a:rPr>
              <a:t>realistische en geleidelijke visie op herstel </a:t>
            </a:r>
            <a:r>
              <a:rPr lang="nl-BE" sz="2100" noProof="0">
                <a:solidFill>
                  <a:srgbClr val="1E699D"/>
                </a:solidFill>
                <a:latin typeface="Calibri" panose="020F0502020204030204" pitchFamily="34" charset="0"/>
                <a:ea typeface="Calibri" panose="020F0502020204030204" pitchFamily="34" charset="0"/>
                <a:cs typeface="Calibri" panose="020F0502020204030204" pitchFamily="34" charset="0"/>
              </a:rPr>
              <a:t>opbouwen, met duidelijke stappen en doelstellingen.</a:t>
            </a:r>
          </a:p>
          <a:p>
            <a:r>
              <a:rPr lang="nl-BE" sz="2100" noProof="0">
                <a:solidFill>
                  <a:srgbClr val="1E699D"/>
                </a:solidFill>
                <a:latin typeface="Calibri" panose="020F0502020204030204" pitchFamily="34" charset="0"/>
                <a:ea typeface="Calibri" panose="020F0502020204030204" pitchFamily="34" charset="0"/>
                <a:cs typeface="Calibri" panose="020F0502020204030204" pitchFamily="34" charset="0"/>
              </a:rPr>
              <a:t>Naast wat de persoon niet meer kan, dient er ook gefocust te worden op wat de persoon wél nog kan (sterktes en </a:t>
            </a:r>
            <a:r>
              <a:rPr lang="nl-BE" sz="2100" b="1" noProof="0">
                <a:solidFill>
                  <a:srgbClr val="1E699D"/>
                </a:solidFill>
                <a:latin typeface="Calibri" panose="020F0502020204030204" pitchFamily="34" charset="0"/>
                <a:ea typeface="Calibri" panose="020F0502020204030204" pitchFamily="34" charset="0"/>
                <a:cs typeface="Calibri" panose="020F0502020204030204" pitchFamily="34" charset="0"/>
              </a:rPr>
              <a:t>krachten</a:t>
            </a:r>
            <a:r>
              <a:rPr lang="nl-BE" sz="2100" noProof="0">
                <a:solidFill>
                  <a:srgbClr val="1E699D"/>
                </a:solidFill>
                <a:latin typeface="Calibri" panose="020F0502020204030204" pitchFamily="34" charset="0"/>
                <a:ea typeface="Calibri" panose="020F0502020204030204" pitchFamily="34" charset="0"/>
                <a:cs typeface="Calibri" panose="020F0502020204030204" pitchFamily="34" charset="0"/>
              </a:rPr>
              <a:t> van de persoon).</a:t>
            </a:r>
          </a:p>
          <a:p>
            <a:r>
              <a:rPr lang="nl-BE" sz="2100" noProof="0">
                <a:solidFill>
                  <a:srgbClr val="1E699D"/>
                </a:solidFill>
                <a:latin typeface="Calibri" panose="020F0502020204030204" pitchFamily="34" charset="0"/>
                <a:ea typeface="Calibri" panose="020F0502020204030204" pitchFamily="34" charset="0"/>
                <a:cs typeface="Calibri" panose="020F0502020204030204" pitchFamily="34" charset="0"/>
              </a:rPr>
              <a:t>Houd rekening met de </a:t>
            </a:r>
            <a:r>
              <a:rPr lang="nl-BE" sz="2100" b="1" noProof="0">
                <a:solidFill>
                  <a:srgbClr val="1E699D"/>
                </a:solidFill>
                <a:latin typeface="Calibri" panose="020F0502020204030204" pitchFamily="34" charset="0"/>
                <a:ea typeface="Calibri" panose="020F0502020204030204" pitchFamily="34" charset="0"/>
                <a:cs typeface="Calibri" panose="020F0502020204030204" pitchFamily="34" charset="0"/>
              </a:rPr>
              <a:t>voorwaarden</a:t>
            </a:r>
            <a:r>
              <a:rPr lang="nl-BE" sz="2100" noProof="0">
                <a:solidFill>
                  <a:srgbClr val="1E699D"/>
                </a:solidFill>
                <a:latin typeface="Calibri" panose="020F0502020204030204" pitchFamily="34" charset="0"/>
                <a:ea typeface="Calibri" panose="020F0502020204030204" pitchFamily="34" charset="0"/>
                <a:cs typeface="Calibri" panose="020F0502020204030204" pitchFamily="34" charset="0"/>
              </a:rPr>
              <a:t> en </a:t>
            </a:r>
            <a:r>
              <a:rPr lang="nl-BE" sz="2100" b="1" noProof="0">
                <a:solidFill>
                  <a:srgbClr val="1E699D"/>
                </a:solidFill>
                <a:latin typeface="Calibri" panose="020F0502020204030204" pitchFamily="34" charset="0"/>
                <a:ea typeface="Calibri" panose="020F0502020204030204" pitchFamily="34" charset="0"/>
                <a:cs typeface="Calibri" panose="020F0502020204030204" pitchFamily="34" charset="0"/>
              </a:rPr>
              <a:t>omstandigheden</a:t>
            </a:r>
            <a:r>
              <a:rPr lang="nl-BE" sz="2100" noProof="0">
                <a:solidFill>
                  <a:srgbClr val="1E699D"/>
                </a:solidFill>
                <a:latin typeface="Calibri" panose="020F0502020204030204" pitchFamily="34" charset="0"/>
                <a:ea typeface="Calibri" panose="020F0502020204030204" pitchFamily="34" charset="0"/>
                <a:cs typeface="Calibri" panose="020F0502020204030204" pitchFamily="34" charset="0"/>
              </a:rPr>
              <a:t> die nodig zijn in het kader van werkhervatting.</a:t>
            </a:r>
          </a:p>
          <a:p>
            <a:r>
              <a:rPr lang="nl-BE" sz="2100" noProof="0">
                <a:solidFill>
                  <a:srgbClr val="1E699D"/>
                </a:solidFill>
                <a:latin typeface="Calibri" panose="020F0502020204030204" pitchFamily="34" charset="0"/>
                <a:ea typeface="Calibri" panose="020F0502020204030204" pitchFamily="34" charset="0"/>
                <a:cs typeface="Calibri" panose="020F0502020204030204" pitchFamily="34" charset="0"/>
              </a:rPr>
              <a:t>Belang van analyse van de werksituatie en bijhorend </a:t>
            </a:r>
            <a:r>
              <a:rPr lang="nl-BE" sz="2100" b="1" noProof="0">
                <a:solidFill>
                  <a:srgbClr val="1E699D"/>
                </a:solidFill>
                <a:latin typeface="Calibri" panose="020F0502020204030204" pitchFamily="34" charset="0"/>
                <a:ea typeface="Calibri" panose="020F0502020204030204" pitchFamily="34" charset="0"/>
                <a:cs typeface="Calibri" panose="020F0502020204030204" pitchFamily="34" charset="0"/>
              </a:rPr>
              <a:t>hervalpreventie</a:t>
            </a:r>
            <a:r>
              <a:rPr lang="nl-BE" sz="2100" noProof="0">
                <a:solidFill>
                  <a:srgbClr val="1E699D"/>
                </a:solidFill>
                <a:latin typeface="Calibri" panose="020F0502020204030204" pitchFamily="34" charset="0"/>
                <a:ea typeface="Calibri" panose="020F0502020204030204" pitchFamily="34" charset="0"/>
                <a:cs typeface="Calibri" panose="020F0502020204030204" pitchFamily="34" charset="0"/>
              </a:rPr>
              <a:t>, ook i.v.m. de werkhervatting, bv een gepersonaliseerd preventieplan met duiding van waarschuwingssignalen. </a:t>
            </a:r>
          </a:p>
        </p:txBody>
      </p:sp>
      <p:sp>
        <p:nvSpPr>
          <p:cNvPr id="4" name="Titre 1">
            <a:extLst>
              <a:ext uri="{FF2B5EF4-FFF2-40B4-BE49-F238E27FC236}">
                <a16:creationId xmlns:a16="http://schemas.microsoft.com/office/drawing/2014/main" id="{CBC514FE-1461-45D2-A16F-6AF2B06C8ADC}"/>
              </a:ext>
            </a:extLst>
          </p:cNvPr>
          <p:cNvSpPr>
            <a:spLocks noGrp="1"/>
          </p:cNvSpPr>
          <p:nvPr>
            <p:ph type="title"/>
          </p:nvPr>
        </p:nvSpPr>
        <p:spPr/>
        <p:txBody>
          <a:bodyPr vert="horz" lIns="91440" tIns="45720" rIns="91440" bIns="45720" rtlCol="0" anchor="ctr">
            <a:normAutofit/>
          </a:bodyPr>
          <a:lstStyle/>
          <a:p>
            <a:r>
              <a:rPr lang="nl-BE" sz="2800">
                <a:solidFill>
                  <a:srgbClr val="1E699D"/>
                </a:solidFill>
                <a:latin typeface="Futura Medium"/>
                <a:cs typeface="Calibri" panose="020F0502020204030204" pitchFamily="34" charset="0"/>
              </a:rPr>
              <a:t>3</a:t>
            </a:r>
            <a:r>
              <a:rPr lang="nl-BE" sz="2800" noProof="0">
                <a:solidFill>
                  <a:srgbClr val="1E699D"/>
                </a:solidFill>
                <a:latin typeface="Futura Medium"/>
                <a:cs typeface="Calibri" panose="020F0502020204030204" pitchFamily="34" charset="0"/>
              </a:rPr>
              <a:t>.3. T</a:t>
            </a:r>
            <a:r>
              <a:rPr lang="nl-BE" sz="2800" kern="1200" noProof="0">
                <a:solidFill>
                  <a:srgbClr val="1E699D"/>
                </a:solidFill>
                <a:latin typeface="Futura Medium"/>
                <a:cs typeface="Calibri" panose="020F0502020204030204" pitchFamily="34" charset="0"/>
              </a:rPr>
              <a:t>erug naar werk: aandachtspunten</a:t>
            </a:r>
          </a:p>
        </p:txBody>
      </p:sp>
    </p:spTree>
    <p:extLst>
      <p:ext uri="{BB962C8B-B14F-4D97-AF65-F5344CB8AC3E}">
        <p14:creationId xmlns:p14="http://schemas.microsoft.com/office/powerpoint/2010/main" val="3184476582"/>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0" name="Rectangle 29">
            <a:extLst>
              <a:ext uri="{FF2B5EF4-FFF2-40B4-BE49-F238E27FC236}">
                <a16:creationId xmlns:a16="http://schemas.microsoft.com/office/drawing/2014/main" id="{A3363022-C969-41E9-8EB2-E4C94908C1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202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BE" sz="1800" b="0" i="0" u="none" strike="noStrike" kern="1200" cap="none" spc="0" normalizeH="0" baseline="0" noProof="0">
              <a:ln>
                <a:noFill/>
              </a:ln>
              <a:solidFill>
                <a:prstClr val="white"/>
              </a:solidFill>
              <a:effectLst/>
              <a:uLnTx/>
              <a:uFillTx/>
              <a:latin typeface="Aptos" panose="020B0004020202020204"/>
              <a:ea typeface="+mn-ea"/>
              <a:cs typeface="+mn-cs"/>
            </a:endParaRPr>
          </a:p>
        </p:txBody>
      </p:sp>
      <p:sp>
        <p:nvSpPr>
          <p:cNvPr id="32" name="Rectangle 31">
            <a:extLst>
              <a:ext uri="{FF2B5EF4-FFF2-40B4-BE49-F238E27FC236}">
                <a16:creationId xmlns:a16="http://schemas.microsoft.com/office/drawing/2014/main" id="{8D1AD6B3-BE88-4CEB-BA17-790657CC472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BE" sz="1800" b="0" i="0" u="none" strike="noStrike" kern="1200" cap="none" spc="0" normalizeH="0" baseline="0" noProof="0">
              <a:ln>
                <a:noFill/>
              </a:ln>
              <a:solidFill>
                <a:prstClr val="white"/>
              </a:solidFill>
              <a:effectLst/>
              <a:uLnTx/>
              <a:uFillTx/>
              <a:latin typeface="Aptos" panose="020B0004020202020204"/>
              <a:ea typeface="+mn-ea"/>
              <a:cs typeface="+mn-cs"/>
            </a:endParaRPr>
          </a:p>
        </p:txBody>
      </p:sp>
      <p:sp>
        <p:nvSpPr>
          <p:cNvPr id="23" name="Title 1">
            <a:extLst>
              <a:ext uri="{FF2B5EF4-FFF2-40B4-BE49-F238E27FC236}">
                <a16:creationId xmlns:a16="http://schemas.microsoft.com/office/drawing/2014/main" id="{F693BA73-ACAA-2692-7B03-A868C63A5630}"/>
              </a:ext>
            </a:extLst>
          </p:cNvPr>
          <p:cNvSpPr>
            <a:spLocks noGrp="1"/>
          </p:cNvSpPr>
          <p:nvPr>
            <p:ph type="title"/>
          </p:nvPr>
        </p:nvSpPr>
        <p:spPr>
          <a:xfrm>
            <a:off x="6590662" y="4267832"/>
            <a:ext cx="4805996" cy="1297115"/>
          </a:xfrm>
        </p:spPr>
        <p:txBody>
          <a:bodyPr vert="horz" lIns="91440" tIns="45720" rIns="91440" bIns="45720" rtlCol="0" anchor="t">
            <a:normAutofit fontScale="90000"/>
          </a:bodyPr>
          <a:lstStyle/>
          <a:p>
            <a:r>
              <a:rPr lang="nl-BE" sz="2500" b="1" i="0" kern="1200">
                <a:solidFill>
                  <a:schemeClr val="accent1"/>
                </a:solidFill>
                <a:latin typeface="Futura Medium"/>
              </a:rPr>
              <a:t>4</a:t>
            </a:r>
            <a:r>
              <a:rPr lang="nl-BE" sz="2500" b="1" i="0" kern="1200" noProof="0">
                <a:solidFill>
                  <a:schemeClr val="accent1"/>
                </a:solidFill>
                <a:latin typeface="Futura Medium"/>
              </a:rPr>
              <a:t>. Welke actoren kunnen huisarts en psycholoog ondersteunen bij het thema stress en werk?</a:t>
            </a:r>
          </a:p>
        </p:txBody>
      </p:sp>
      <p:pic>
        <p:nvPicPr>
          <p:cNvPr id="27" name="Graphic 26" descr="Person with Idea">
            <a:extLst>
              <a:ext uri="{FF2B5EF4-FFF2-40B4-BE49-F238E27FC236}">
                <a16:creationId xmlns:a16="http://schemas.microsoft.com/office/drawing/2014/main" id="{603A31D2-30F9-B168-7A62-779C3106C52F}"/>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40470" y="1815320"/>
            <a:ext cx="4141760" cy="4141760"/>
          </a:xfrm>
          <a:custGeom>
            <a:avLst/>
            <a:gdLst/>
            <a:ahLst/>
            <a:cxnLst/>
            <a:rect l="l" t="t" r="r" b="b"/>
            <a:pathLst>
              <a:path w="4141760" h="4377846">
                <a:moveTo>
                  <a:pt x="0" y="0"/>
                </a:moveTo>
                <a:lnTo>
                  <a:pt x="4141760" y="0"/>
                </a:lnTo>
                <a:lnTo>
                  <a:pt x="4141760" y="4377846"/>
                </a:lnTo>
                <a:lnTo>
                  <a:pt x="0" y="4377846"/>
                </a:lnTo>
                <a:close/>
              </a:path>
            </a:pathLst>
          </a:custGeom>
        </p:spPr>
      </p:pic>
      <p:grpSp>
        <p:nvGrpSpPr>
          <p:cNvPr id="34" name="Group 33">
            <a:extLst>
              <a:ext uri="{FF2B5EF4-FFF2-40B4-BE49-F238E27FC236}">
                <a16:creationId xmlns:a16="http://schemas.microsoft.com/office/drawing/2014/main" id="{89D1390B-7E13-4B4F-9CB2-391063412E5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253" y="-5977"/>
            <a:ext cx="6238675" cy="6863979"/>
            <a:chOff x="305" y="-5977"/>
            <a:chExt cx="6238675" cy="6863979"/>
          </a:xfrm>
        </p:grpSpPr>
        <p:sp>
          <p:nvSpPr>
            <p:cNvPr id="35" name="Freeform: Shape 34">
              <a:extLst>
                <a:ext uri="{FF2B5EF4-FFF2-40B4-BE49-F238E27FC236}">
                  <a16:creationId xmlns:a16="http://schemas.microsoft.com/office/drawing/2014/main" id="{9E720206-AA49-4786-A932-A2650DE0918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305" y="34854"/>
              <a:ext cx="6028697" cy="6817170"/>
            </a:xfrm>
            <a:custGeom>
              <a:avLst/>
              <a:gdLst>
                <a:gd name="connsiteX0" fmla="*/ 6028697 w 6028697"/>
                <a:gd name="connsiteY0" fmla="*/ 6155323 h 6817170"/>
                <a:gd name="connsiteX1" fmla="*/ 6028697 w 6028697"/>
                <a:gd name="connsiteY1" fmla="*/ 6817170 h 6817170"/>
                <a:gd name="connsiteX2" fmla="*/ 5157862 w 6028697"/>
                <a:gd name="connsiteY2" fmla="*/ 6817170 h 6817170"/>
                <a:gd name="connsiteX3" fmla="*/ 5347156 w 6028697"/>
                <a:gd name="connsiteY3" fmla="*/ 6687553 h 6817170"/>
                <a:gd name="connsiteX4" fmla="*/ 5487470 w 6028697"/>
                <a:gd name="connsiteY4" fmla="*/ 6581714 h 6817170"/>
                <a:gd name="connsiteX5" fmla="*/ 5627642 w 6028697"/>
                <a:gd name="connsiteY5" fmla="*/ 6472328 h 6817170"/>
                <a:gd name="connsiteX6" fmla="*/ 5911392 w 6028697"/>
                <a:gd name="connsiteY6" fmla="*/ 6245328 h 6817170"/>
                <a:gd name="connsiteX7" fmla="*/ 4481066 w 6028697"/>
                <a:gd name="connsiteY7" fmla="*/ 478 h 6817170"/>
                <a:gd name="connsiteX8" fmla="*/ 4672258 w 6028697"/>
                <a:gd name="connsiteY8" fmla="*/ 7519 h 6817170"/>
                <a:gd name="connsiteX9" fmla="*/ 5429869 w 6028697"/>
                <a:gd name="connsiteY9" fmla="*/ 125134 h 6817170"/>
                <a:gd name="connsiteX10" fmla="*/ 5976319 w 6028697"/>
                <a:gd name="connsiteY10" fmla="*/ 314893 h 6817170"/>
                <a:gd name="connsiteX11" fmla="*/ 6028697 w 6028697"/>
                <a:gd name="connsiteY11" fmla="*/ 339901 h 6817170"/>
                <a:gd name="connsiteX12" fmla="*/ 6028697 w 6028697"/>
                <a:gd name="connsiteY12" fmla="*/ 732458 h 6817170"/>
                <a:gd name="connsiteX13" fmla="*/ 5990985 w 6028697"/>
                <a:gd name="connsiteY13" fmla="*/ 712211 h 6817170"/>
                <a:gd name="connsiteX14" fmla="*/ 5341339 w 6028697"/>
                <a:gd name="connsiteY14" fmla="*/ 475281 h 6817170"/>
                <a:gd name="connsiteX15" fmla="*/ 4651969 w 6028697"/>
                <a:gd name="connsiteY15" fmla="*/ 377104 h 6817170"/>
                <a:gd name="connsiteX16" fmla="*/ 3953093 w 6028697"/>
                <a:gd name="connsiteY16" fmla="*/ 402498 h 6817170"/>
                <a:gd name="connsiteX17" fmla="*/ 3267413 w 6028697"/>
                <a:gd name="connsiteY17" fmla="*/ 546643 h 6817170"/>
                <a:gd name="connsiteX18" fmla="*/ 1439498 w 6028697"/>
                <a:gd name="connsiteY18" fmla="*/ 1568141 h 6817170"/>
                <a:gd name="connsiteX19" fmla="*/ 960671 w 6028697"/>
                <a:gd name="connsiteY19" fmla="*/ 2082013 h 6817170"/>
                <a:gd name="connsiteX20" fmla="*/ 581866 w 6028697"/>
                <a:gd name="connsiteY20" fmla="*/ 2672638 h 6817170"/>
                <a:gd name="connsiteX21" fmla="*/ 324789 w 6028697"/>
                <a:gd name="connsiteY21" fmla="*/ 3325262 h 6817170"/>
                <a:gd name="connsiteX22" fmla="*/ 231151 w 6028697"/>
                <a:gd name="connsiteY22" fmla="*/ 4022292 h 6817170"/>
                <a:gd name="connsiteX23" fmla="*/ 270592 w 6028697"/>
                <a:gd name="connsiteY23" fmla="*/ 4362792 h 6817170"/>
                <a:gd name="connsiteX24" fmla="*/ 387213 w 6028697"/>
                <a:gd name="connsiteY24" fmla="*/ 4681585 h 6817170"/>
                <a:gd name="connsiteX25" fmla="*/ 468507 w 6028697"/>
                <a:gd name="connsiteY25" fmla="*/ 4831546 h 6817170"/>
                <a:gd name="connsiteX26" fmla="*/ 561862 w 6028697"/>
                <a:gd name="connsiteY26" fmla="*/ 4976826 h 6817170"/>
                <a:gd name="connsiteX27" fmla="*/ 777511 w 6028697"/>
                <a:gd name="connsiteY27" fmla="*/ 5257597 h 6817170"/>
                <a:gd name="connsiteX28" fmla="*/ 1010895 w 6028697"/>
                <a:gd name="connsiteY28" fmla="*/ 5540494 h 6817170"/>
                <a:gd name="connsiteX29" fmla="*/ 1126948 w 6028697"/>
                <a:gd name="connsiteY29" fmla="*/ 5688186 h 6817170"/>
                <a:gd name="connsiteX30" fmla="*/ 1182706 w 6028697"/>
                <a:gd name="connsiteY30" fmla="*/ 5760543 h 6817170"/>
                <a:gd name="connsiteX31" fmla="*/ 1237327 w 6028697"/>
                <a:gd name="connsiteY31" fmla="*/ 5830060 h 6817170"/>
                <a:gd name="connsiteX32" fmla="*/ 1706649 w 6028697"/>
                <a:gd name="connsiteY32" fmla="*/ 6342797 h 6817170"/>
                <a:gd name="connsiteX33" fmla="*/ 1956207 w 6028697"/>
                <a:gd name="connsiteY33" fmla="*/ 6573484 h 6817170"/>
                <a:gd name="connsiteX34" fmla="*/ 2217681 w 6028697"/>
                <a:gd name="connsiteY34" fmla="*/ 6786297 h 6817170"/>
                <a:gd name="connsiteX35" fmla="*/ 2260820 w 6028697"/>
                <a:gd name="connsiteY35" fmla="*/ 6817170 h 6817170"/>
                <a:gd name="connsiteX36" fmla="*/ 1429497 w 6028697"/>
                <a:gd name="connsiteY36" fmla="*/ 6817170 h 6817170"/>
                <a:gd name="connsiteX37" fmla="*/ 1327275 w 6028697"/>
                <a:gd name="connsiteY37" fmla="*/ 6713800 h 6817170"/>
                <a:gd name="connsiteX38" fmla="*/ 1080556 w 6028697"/>
                <a:gd name="connsiteY38" fmla="*/ 6414443 h 6817170"/>
                <a:gd name="connsiteX39" fmla="*/ 865189 w 6028697"/>
                <a:gd name="connsiteY39" fmla="*/ 6097496 h 6817170"/>
                <a:gd name="connsiteX40" fmla="*/ 814823 w 6028697"/>
                <a:gd name="connsiteY40" fmla="*/ 6016911 h 6817170"/>
                <a:gd name="connsiteX41" fmla="*/ 766729 w 6028697"/>
                <a:gd name="connsiteY41" fmla="*/ 5938453 h 6817170"/>
                <a:gd name="connsiteX42" fmla="*/ 671672 w 6028697"/>
                <a:gd name="connsiteY42" fmla="*/ 5786648 h 6817170"/>
                <a:gd name="connsiteX43" fmla="*/ 474608 w 6028697"/>
                <a:gd name="connsiteY43" fmla="*/ 5474664 h 6817170"/>
                <a:gd name="connsiteX44" fmla="*/ 282652 w 6028697"/>
                <a:gd name="connsiteY44" fmla="*/ 5146508 h 6817170"/>
                <a:gd name="connsiteX45" fmla="*/ 196108 w 6028697"/>
                <a:gd name="connsiteY45" fmla="*/ 4972712 h 6817170"/>
                <a:gd name="connsiteX46" fmla="*/ 122474 w 6028697"/>
                <a:gd name="connsiteY46" fmla="*/ 4791821 h 6817170"/>
                <a:gd name="connsiteX47" fmla="*/ 65724 w 6028697"/>
                <a:gd name="connsiteY47" fmla="*/ 4603129 h 6817170"/>
                <a:gd name="connsiteX48" fmla="*/ 44727 w 6028697"/>
                <a:gd name="connsiteY48" fmla="*/ 4506937 h 6817170"/>
                <a:gd name="connsiteX49" fmla="*/ 35505 w 6028697"/>
                <a:gd name="connsiteY49" fmla="*/ 4458699 h 6817170"/>
                <a:gd name="connsiteX50" fmla="*/ 27845 w 6028697"/>
                <a:gd name="connsiteY50" fmla="*/ 4410320 h 6817170"/>
                <a:gd name="connsiteX51" fmla="*/ 37 w 6028697"/>
                <a:gd name="connsiteY51" fmla="*/ 4022292 h 6817170"/>
                <a:gd name="connsiteX52" fmla="*/ 78777 w 6028697"/>
                <a:gd name="connsiteY52" fmla="*/ 3267236 h 6817170"/>
                <a:gd name="connsiteX53" fmla="*/ 315424 w 6028697"/>
                <a:gd name="connsiteY53" fmla="*/ 2543673 h 6817170"/>
                <a:gd name="connsiteX54" fmla="*/ 1202710 w 6028697"/>
                <a:gd name="connsiteY54" fmla="*/ 1314895 h 6817170"/>
                <a:gd name="connsiteX55" fmla="*/ 1791065 w 6028697"/>
                <a:gd name="connsiteY55" fmla="*/ 833514 h 6817170"/>
                <a:gd name="connsiteX56" fmla="*/ 3908404 w 6028697"/>
                <a:gd name="connsiteY56" fmla="*/ 29794 h 6817170"/>
                <a:gd name="connsiteX57" fmla="*/ 4481066 w 6028697"/>
                <a:gd name="connsiteY57" fmla="*/ 478 h 6817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6028697" h="6817170">
                  <a:moveTo>
                    <a:pt x="6028697" y="6155323"/>
                  </a:moveTo>
                  <a:lnTo>
                    <a:pt x="6028697" y="6817170"/>
                  </a:lnTo>
                  <a:lnTo>
                    <a:pt x="5157862" y="6817170"/>
                  </a:lnTo>
                  <a:lnTo>
                    <a:pt x="5347156" y="6687553"/>
                  </a:lnTo>
                  <a:cubicBezTo>
                    <a:pt x="5394117" y="6653219"/>
                    <a:pt x="5440793" y="6617608"/>
                    <a:pt x="5487470" y="6581714"/>
                  </a:cubicBezTo>
                  <a:cubicBezTo>
                    <a:pt x="5534147" y="6545820"/>
                    <a:pt x="5580966" y="6509358"/>
                    <a:pt x="5627642" y="6472328"/>
                  </a:cubicBezTo>
                  <a:lnTo>
                    <a:pt x="5911392" y="6245328"/>
                  </a:lnTo>
                  <a:close/>
                  <a:moveTo>
                    <a:pt x="4481066" y="478"/>
                  </a:moveTo>
                  <a:cubicBezTo>
                    <a:pt x="4544817" y="1422"/>
                    <a:pt x="4608563" y="3769"/>
                    <a:pt x="4672258" y="7519"/>
                  </a:cubicBezTo>
                  <a:cubicBezTo>
                    <a:pt x="4927973" y="22364"/>
                    <a:pt x="5181687" y="61751"/>
                    <a:pt x="5429869" y="125134"/>
                  </a:cubicBezTo>
                  <a:cubicBezTo>
                    <a:pt x="5617090" y="173104"/>
                    <a:pt x="5799867" y="236595"/>
                    <a:pt x="5976319" y="314893"/>
                  </a:cubicBezTo>
                  <a:lnTo>
                    <a:pt x="6028697" y="339901"/>
                  </a:lnTo>
                  <a:lnTo>
                    <a:pt x="6028697" y="732458"/>
                  </a:lnTo>
                  <a:lnTo>
                    <a:pt x="5990985" y="712211"/>
                  </a:lnTo>
                  <a:cubicBezTo>
                    <a:pt x="5783917" y="609342"/>
                    <a:pt x="5566013" y="529876"/>
                    <a:pt x="5341339" y="475281"/>
                  </a:cubicBezTo>
                  <a:cubicBezTo>
                    <a:pt x="5115233" y="420503"/>
                    <a:pt x="4884375" y="387624"/>
                    <a:pt x="4651969" y="377104"/>
                  </a:cubicBezTo>
                  <a:cubicBezTo>
                    <a:pt x="4418713" y="365171"/>
                    <a:pt x="4184861" y="373670"/>
                    <a:pt x="3953093" y="402498"/>
                  </a:cubicBezTo>
                  <a:cubicBezTo>
                    <a:pt x="3721001" y="431832"/>
                    <a:pt x="3491675" y="480040"/>
                    <a:pt x="3267413" y="546643"/>
                  </a:cubicBezTo>
                  <a:cubicBezTo>
                    <a:pt x="2591323" y="750761"/>
                    <a:pt x="1967642" y="1099289"/>
                    <a:pt x="1439498" y="1568141"/>
                  </a:cubicBezTo>
                  <a:cubicBezTo>
                    <a:pt x="1265589" y="1725523"/>
                    <a:pt x="1105393" y="1897434"/>
                    <a:pt x="960671" y="2082013"/>
                  </a:cubicBezTo>
                  <a:cubicBezTo>
                    <a:pt x="815775" y="2266294"/>
                    <a:pt x="688923" y="2464081"/>
                    <a:pt x="581866" y="2672638"/>
                  </a:cubicBezTo>
                  <a:cubicBezTo>
                    <a:pt x="473765" y="2880669"/>
                    <a:pt x="387610" y="3099397"/>
                    <a:pt x="324789" y="3325262"/>
                  </a:cubicBezTo>
                  <a:cubicBezTo>
                    <a:pt x="262714" y="3552403"/>
                    <a:pt x="231223" y="3786822"/>
                    <a:pt x="231151" y="4022292"/>
                  </a:cubicBezTo>
                  <a:cubicBezTo>
                    <a:pt x="231413" y="4136912"/>
                    <a:pt x="244645" y="4251136"/>
                    <a:pt x="270592" y="4362792"/>
                  </a:cubicBezTo>
                  <a:cubicBezTo>
                    <a:pt x="297885" y="4472943"/>
                    <a:pt x="336983" y="4579833"/>
                    <a:pt x="387213" y="4681585"/>
                  </a:cubicBezTo>
                  <a:cubicBezTo>
                    <a:pt x="412042" y="4732517"/>
                    <a:pt x="439423" y="4782457"/>
                    <a:pt x="468507" y="4831546"/>
                  </a:cubicBezTo>
                  <a:cubicBezTo>
                    <a:pt x="497591" y="4880636"/>
                    <a:pt x="529230" y="4929015"/>
                    <a:pt x="561862" y="4976826"/>
                  </a:cubicBezTo>
                  <a:cubicBezTo>
                    <a:pt x="627975" y="5072166"/>
                    <a:pt x="701466" y="5164668"/>
                    <a:pt x="777511" y="5257597"/>
                  </a:cubicBezTo>
                  <a:cubicBezTo>
                    <a:pt x="853556" y="5350524"/>
                    <a:pt x="933574" y="5443594"/>
                    <a:pt x="1010895" y="5540494"/>
                  </a:cubicBezTo>
                  <a:cubicBezTo>
                    <a:pt x="1049957" y="5588732"/>
                    <a:pt x="1088642" y="5637963"/>
                    <a:pt x="1126948" y="5688186"/>
                  </a:cubicBezTo>
                  <a:lnTo>
                    <a:pt x="1182706" y="5760543"/>
                  </a:lnTo>
                  <a:cubicBezTo>
                    <a:pt x="1201007" y="5783669"/>
                    <a:pt x="1218458" y="5807503"/>
                    <a:pt x="1237327" y="5830060"/>
                  </a:cubicBezTo>
                  <a:cubicBezTo>
                    <a:pt x="1383714" y="6009916"/>
                    <a:pt x="1540413" y="6181116"/>
                    <a:pt x="1706649" y="6342797"/>
                  </a:cubicBezTo>
                  <a:cubicBezTo>
                    <a:pt x="1788084" y="6422531"/>
                    <a:pt x="1871265" y="6499427"/>
                    <a:pt x="1956207" y="6573484"/>
                  </a:cubicBezTo>
                  <a:cubicBezTo>
                    <a:pt x="2041332" y="6647402"/>
                    <a:pt x="2127733" y="6718907"/>
                    <a:pt x="2217681" y="6786297"/>
                  </a:cubicBezTo>
                  <a:lnTo>
                    <a:pt x="2260820" y="6817170"/>
                  </a:lnTo>
                  <a:lnTo>
                    <a:pt x="1429497" y="6817170"/>
                  </a:lnTo>
                  <a:lnTo>
                    <a:pt x="1327275" y="6713800"/>
                  </a:lnTo>
                  <a:cubicBezTo>
                    <a:pt x="1239186" y="6618984"/>
                    <a:pt x="1156797" y="6519019"/>
                    <a:pt x="1080556" y="6414443"/>
                  </a:cubicBezTo>
                  <a:cubicBezTo>
                    <a:pt x="1004653" y="6310734"/>
                    <a:pt x="932439" y="6205177"/>
                    <a:pt x="865189" y="6097496"/>
                  </a:cubicBezTo>
                  <a:cubicBezTo>
                    <a:pt x="847881" y="6070823"/>
                    <a:pt x="831565" y="6043725"/>
                    <a:pt x="814823" y="6016911"/>
                  </a:cubicBezTo>
                  <a:lnTo>
                    <a:pt x="766729" y="5938453"/>
                  </a:lnTo>
                  <a:cubicBezTo>
                    <a:pt x="735941" y="5887947"/>
                    <a:pt x="703878" y="5837581"/>
                    <a:pt x="671672" y="5786648"/>
                  </a:cubicBezTo>
                  <a:lnTo>
                    <a:pt x="474608" y="5474664"/>
                  </a:lnTo>
                  <a:cubicBezTo>
                    <a:pt x="408778" y="5368968"/>
                    <a:pt x="343516" y="5260008"/>
                    <a:pt x="282652" y="5146508"/>
                  </a:cubicBezTo>
                  <a:cubicBezTo>
                    <a:pt x="252290" y="5089759"/>
                    <a:pt x="223065" y="5032015"/>
                    <a:pt x="196108" y="4972712"/>
                  </a:cubicBezTo>
                  <a:cubicBezTo>
                    <a:pt x="169152" y="4913408"/>
                    <a:pt x="144607" y="4853111"/>
                    <a:pt x="122474" y="4791821"/>
                  </a:cubicBezTo>
                  <a:cubicBezTo>
                    <a:pt x="100342" y="4730532"/>
                    <a:pt x="81757" y="4666830"/>
                    <a:pt x="65724" y="4603129"/>
                  </a:cubicBezTo>
                  <a:cubicBezTo>
                    <a:pt x="58205" y="4571064"/>
                    <a:pt x="50828" y="4539143"/>
                    <a:pt x="44727" y="4506937"/>
                  </a:cubicBezTo>
                  <a:lnTo>
                    <a:pt x="35505" y="4458699"/>
                  </a:lnTo>
                  <a:lnTo>
                    <a:pt x="27845" y="4410320"/>
                  </a:lnTo>
                  <a:cubicBezTo>
                    <a:pt x="8635" y="4281881"/>
                    <a:pt x="-661" y="4152150"/>
                    <a:pt x="37" y="4022292"/>
                  </a:cubicBezTo>
                  <a:cubicBezTo>
                    <a:pt x="712" y="3768592"/>
                    <a:pt x="27094" y="3515615"/>
                    <a:pt x="78777" y="3267236"/>
                  </a:cubicBezTo>
                  <a:cubicBezTo>
                    <a:pt x="130048" y="3017876"/>
                    <a:pt x="209439" y="2775142"/>
                    <a:pt x="315424" y="2543673"/>
                  </a:cubicBezTo>
                  <a:cubicBezTo>
                    <a:pt x="528236" y="2081161"/>
                    <a:pt x="838234" y="1667312"/>
                    <a:pt x="1202710" y="1314895"/>
                  </a:cubicBezTo>
                  <a:cubicBezTo>
                    <a:pt x="1385514" y="1138814"/>
                    <a:pt x="1582282" y="977831"/>
                    <a:pt x="1791065" y="833514"/>
                  </a:cubicBezTo>
                  <a:cubicBezTo>
                    <a:pt x="2420037" y="395614"/>
                    <a:pt x="3147288" y="119557"/>
                    <a:pt x="3908404" y="29794"/>
                  </a:cubicBezTo>
                  <a:cubicBezTo>
                    <a:pt x="4098509" y="7429"/>
                    <a:pt x="4289811" y="-2355"/>
                    <a:pt x="4481066" y="478"/>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BE" sz="1800" b="0" i="0" u="none" strike="noStrike" kern="1200" cap="none" spc="0" normalizeH="0" baseline="0" noProof="0">
                <a:ln>
                  <a:noFill/>
                </a:ln>
                <a:solidFill>
                  <a:prstClr val="white"/>
                </a:solidFill>
                <a:effectLst/>
                <a:uLnTx/>
                <a:uFillTx/>
                <a:latin typeface="Aptos" panose="020B0004020202020204"/>
                <a:ea typeface="+mn-ea"/>
                <a:cs typeface="+mn-cs"/>
              </a:endParaRPr>
            </a:p>
          </p:txBody>
        </p:sp>
        <p:sp>
          <p:nvSpPr>
            <p:cNvPr id="36" name="Freeform: Shape 35">
              <a:extLst>
                <a:ext uri="{FF2B5EF4-FFF2-40B4-BE49-F238E27FC236}">
                  <a16:creationId xmlns:a16="http://schemas.microsoft.com/office/drawing/2014/main" id="{C72F6EE6-EDE9-45A5-8F6D-02B9B7CB2C2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305" y="1"/>
              <a:ext cx="6165116" cy="6858001"/>
            </a:xfrm>
            <a:custGeom>
              <a:avLst/>
              <a:gdLst>
                <a:gd name="connsiteX0" fmla="*/ 6264586 w 6264586"/>
                <a:gd name="connsiteY0" fmla="*/ 6646464 h 6858001"/>
                <a:gd name="connsiteX1" fmla="*/ 6264586 w 6264586"/>
                <a:gd name="connsiteY1" fmla="*/ 6858001 h 6858001"/>
                <a:gd name="connsiteX2" fmla="*/ 5997170 w 6264586"/>
                <a:gd name="connsiteY2" fmla="*/ 6858001 h 6858001"/>
                <a:gd name="connsiteX3" fmla="*/ 6121512 w 6264586"/>
                <a:gd name="connsiteY3" fmla="*/ 6761029 h 6858001"/>
                <a:gd name="connsiteX4" fmla="*/ 2693206 w 6264586"/>
                <a:gd name="connsiteY4" fmla="*/ 0 h 6858001"/>
                <a:gd name="connsiteX5" fmla="*/ 5872285 w 6264586"/>
                <a:gd name="connsiteY5" fmla="*/ 0 h 6858001"/>
                <a:gd name="connsiteX6" fmla="*/ 6024875 w 6264586"/>
                <a:gd name="connsiteY6" fmla="*/ 68385 h 6858001"/>
                <a:gd name="connsiteX7" fmla="*/ 6206432 w 6264586"/>
                <a:gd name="connsiteY7" fmla="*/ 162336 h 6858001"/>
                <a:gd name="connsiteX8" fmla="*/ 6264586 w 6264586"/>
                <a:gd name="connsiteY8" fmla="*/ 196704 h 6858001"/>
                <a:gd name="connsiteX9" fmla="*/ 6264586 w 6264586"/>
                <a:gd name="connsiteY9" fmla="*/ 537242 h 6858001"/>
                <a:gd name="connsiteX10" fmla="*/ 6230189 w 6264586"/>
                <a:gd name="connsiteY10" fmla="*/ 517260 h 6858001"/>
                <a:gd name="connsiteX11" fmla="*/ 5540536 w 6264586"/>
                <a:gd name="connsiteY11" fmla="*/ 249543 h 6858001"/>
                <a:gd name="connsiteX12" fmla="*/ 5178896 w 6264586"/>
                <a:gd name="connsiteY12" fmla="*/ 178606 h 6858001"/>
                <a:gd name="connsiteX13" fmla="*/ 4814279 w 6264586"/>
                <a:gd name="connsiteY13" fmla="*/ 146683 h 6858001"/>
                <a:gd name="connsiteX14" fmla="*/ 4655095 w 6264586"/>
                <a:gd name="connsiteY14" fmla="*/ 143421 h 6858001"/>
                <a:gd name="connsiteX15" fmla="*/ 4081069 w 6264586"/>
                <a:gd name="connsiteY15" fmla="*/ 185983 h 6858001"/>
                <a:gd name="connsiteX16" fmla="*/ 3720566 w 6264586"/>
                <a:gd name="connsiteY16" fmla="*/ 256921 h 6858001"/>
                <a:gd name="connsiteX17" fmla="*/ 3365879 w 6264586"/>
                <a:gd name="connsiteY17" fmla="*/ 357651 h 6858001"/>
                <a:gd name="connsiteX18" fmla="*/ 3020555 w 6264586"/>
                <a:gd name="connsiteY18" fmla="*/ 486190 h 6858001"/>
                <a:gd name="connsiteX19" fmla="*/ 2685163 w 6264586"/>
                <a:gd name="connsiteY19" fmla="*/ 641542 h 6858001"/>
                <a:gd name="connsiteX20" fmla="*/ 2047720 w 6264586"/>
                <a:gd name="connsiteY20" fmla="*/ 1025030 h 6858001"/>
                <a:gd name="connsiteX21" fmla="*/ 1897333 w 6264586"/>
                <a:gd name="connsiteY21" fmla="*/ 1134983 h 6858001"/>
                <a:gd name="connsiteX22" fmla="*/ 1835758 w 6264586"/>
                <a:gd name="connsiteY22" fmla="*/ 1182227 h 6858001"/>
                <a:gd name="connsiteX23" fmla="*/ 1823273 w 6264586"/>
                <a:gd name="connsiteY23" fmla="*/ 1192016 h 6858001"/>
                <a:gd name="connsiteX24" fmla="*/ 1750918 w 6264586"/>
                <a:gd name="connsiteY24" fmla="*/ 1249760 h 6858001"/>
                <a:gd name="connsiteX25" fmla="*/ 1469297 w 6264586"/>
                <a:gd name="connsiteY25" fmla="*/ 1496906 h 6858001"/>
                <a:gd name="connsiteX26" fmla="*/ 967769 w 6264586"/>
                <a:gd name="connsiteY26" fmla="*/ 2056602 h 6858001"/>
                <a:gd name="connsiteX27" fmla="*/ 754105 w 6264586"/>
                <a:gd name="connsiteY27" fmla="*/ 2368727 h 6858001"/>
                <a:gd name="connsiteX28" fmla="*/ 572364 w 6264586"/>
                <a:gd name="connsiteY28" fmla="*/ 2701140 h 6858001"/>
                <a:gd name="connsiteX29" fmla="*/ 532497 w 6264586"/>
                <a:gd name="connsiteY29" fmla="*/ 2786265 h 6858001"/>
                <a:gd name="connsiteX30" fmla="*/ 512918 w 6264586"/>
                <a:gd name="connsiteY30" fmla="*/ 2828827 h 6858001"/>
                <a:gd name="connsiteX31" fmla="*/ 494475 w 6264586"/>
                <a:gd name="connsiteY31" fmla="*/ 2872240 h 6858001"/>
                <a:gd name="connsiteX32" fmla="*/ 491637 w 6264586"/>
                <a:gd name="connsiteY32" fmla="*/ 2878908 h 6858001"/>
                <a:gd name="connsiteX33" fmla="*/ 459290 w 6264586"/>
                <a:gd name="connsiteY33" fmla="*/ 2959635 h 6858001"/>
                <a:gd name="connsiteX34" fmla="*/ 446805 w 6264586"/>
                <a:gd name="connsiteY34" fmla="*/ 2992408 h 6858001"/>
                <a:gd name="connsiteX35" fmla="*/ 426090 w 6264586"/>
                <a:gd name="connsiteY35" fmla="*/ 3049158 h 6858001"/>
                <a:gd name="connsiteX36" fmla="*/ 426090 w 6264586"/>
                <a:gd name="connsiteY36" fmla="*/ 3049867 h 6858001"/>
                <a:gd name="connsiteX37" fmla="*/ 318124 w 6264586"/>
                <a:gd name="connsiteY37" fmla="*/ 3414202 h 6858001"/>
                <a:gd name="connsiteX38" fmla="*/ 230729 w 6264586"/>
                <a:gd name="connsiteY38" fmla="*/ 4169260 h 6858001"/>
                <a:gd name="connsiteX39" fmla="*/ 268893 w 6264586"/>
                <a:gd name="connsiteY39" fmla="*/ 4544236 h 6858001"/>
                <a:gd name="connsiteX40" fmla="*/ 379840 w 6264586"/>
                <a:gd name="connsiteY40" fmla="*/ 4900056 h 6858001"/>
                <a:gd name="connsiteX41" fmla="*/ 406512 w 6264586"/>
                <a:gd name="connsiteY41" fmla="*/ 4960211 h 6858001"/>
                <a:gd name="connsiteX42" fmla="*/ 417862 w 6264586"/>
                <a:gd name="connsiteY42" fmla="*/ 4984613 h 6858001"/>
                <a:gd name="connsiteX43" fmla="*/ 428077 w 6264586"/>
                <a:gd name="connsiteY43" fmla="*/ 5005043 h 6858001"/>
                <a:gd name="connsiteX44" fmla="*/ 460140 w 6264586"/>
                <a:gd name="connsiteY44" fmla="*/ 5067327 h 6858001"/>
                <a:gd name="connsiteX45" fmla="*/ 555197 w 6264586"/>
                <a:gd name="connsiteY45" fmla="*/ 5229773 h 6858001"/>
                <a:gd name="connsiteX46" fmla="*/ 660611 w 6264586"/>
                <a:gd name="connsiteY46" fmla="*/ 5387396 h 6858001"/>
                <a:gd name="connsiteX47" fmla="*/ 774110 w 6264586"/>
                <a:gd name="connsiteY47" fmla="*/ 5542182 h 6858001"/>
                <a:gd name="connsiteX48" fmla="*/ 917829 w 6264586"/>
                <a:gd name="connsiteY48" fmla="*/ 5727896 h 6858001"/>
                <a:gd name="connsiteX49" fmla="*/ 1012885 w 6264586"/>
                <a:gd name="connsiteY49" fmla="*/ 5849767 h 6858001"/>
                <a:gd name="connsiteX50" fmla="*/ 1133053 w 6264586"/>
                <a:gd name="connsiteY50" fmla="*/ 6006822 h 6858001"/>
                <a:gd name="connsiteX51" fmla="*/ 1194343 w 6264586"/>
                <a:gd name="connsiteY51" fmla="*/ 6090245 h 6858001"/>
                <a:gd name="connsiteX52" fmla="*/ 1249390 w 6264586"/>
                <a:gd name="connsiteY52" fmla="*/ 6165155 h 6858001"/>
                <a:gd name="connsiteX53" fmla="*/ 1345724 w 6264586"/>
                <a:gd name="connsiteY53" fmla="*/ 6292132 h 6858001"/>
                <a:gd name="connsiteX54" fmla="*/ 1364310 w 6264586"/>
                <a:gd name="connsiteY54" fmla="*/ 6316251 h 6858001"/>
                <a:gd name="connsiteX55" fmla="*/ 1373673 w 6264586"/>
                <a:gd name="connsiteY55" fmla="*/ 6327885 h 6858001"/>
                <a:gd name="connsiteX56" fmla="*/ 1484619 w 6264586"/>
                <a:gd name="connsiteY56" fmla="*/ 6462240 h 6858001"/>
                <a:gd name="connsiteX57" fmla="*/ 1739000 w 6264586"/>
                <a:gd name="connsiteY57" fmla="*/ 6737335 h 6858001"/>
                <a:gd name="connsiteX58" fmla="*/ 1866801 w 6264586"/>
                <a:gd name="connsiteY58" fmla="*/ 6858001 h 6858001"/>
                <a:gd name="connsiteX59" fmla="*/ 1144149 w 6264586"/>
                <a:gd name="connsiteY59" fmla="*/ 6858001 h 6858001"/>
                <a:gd name="connsiteX60" fmla="*/ 1058349 w 6264586"/>
                <a:gd name="connsiteY60" fmla="*/ 6766452 h 6858001"/>
                <a:gd name="connsiteX61" fmla="*/ 580309 w 6264586"/>
                <a:gd name="connsiteY61" fmla="*/ 6105000 h 6858001"/>
                <a:gd name="connsiteX62" fmla="*/ 1 w 6264586"/>
                <a:gd name="connsiteY62" fmla="*/ 3960094 h 6858001"/>
                <a:gd name="connsiteX63" fmla="*/ 2599292 w 6264586"/>
                <a:gd name="connsiteY63" fmla="*/ 3705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6264586" h="6858001">
                  <a:moveTo>
                    <a:pt x="6264586" y="6646464"/>
                  </a:moveTo>
                  <a:lnTo>
                    <a:pt x="6264586" y="6858001"/>
                  </a:lnTo>
                  <a:lnTo>
                    <a:pt x="5997170" y="6858001"/>
                  </a:lnTo>
                  <a:lnTo>
                    <a:pt x="6121512" y="6761029"/>
                  </a:lnTo>
                  <a:close/>
                  <a:moveTo>
                    <a:pt x="2693206" y="0"/>
                  </a:moveTo>
                  <a:lnTo>
                    <a:pt x="5872285" y="0"/>
                  </a:lnTo>
                  <a:lnTo>
                    <a:pt x="6024875" y="68385"/>
                  </a:lnTo>
                  <a:cubicBezTo>
                    <a:pt x="6086250" y="97989"/>
                    <a:pt x="6146793" y="129318"/>
                    <a:pt x="6206432" y="162336"/>
                  </a:cubicBezTo>
                  <a:lnTo>
                    <a:pt x="6264586" y="196704"/>
                  </a:lnTo>
                  <a:lnTo>
                    <a:pt x="6264586" y="537242"/>
                  </a:lnTo>
                  <a:lnTo>
                    <a:pt x="6230189" y="517260"/>
                  </a:lnTo>
                  <a:cubicBezTo>
                    <a:pt x="6012226" y="399931"/>
                    <a:pt x="5780573" y="310008"/>
                    <a:pt x="5540536" y="249543"/>
                  </a:cubicBezTo>
                  <a:cubicBezTo>
                    <a:pt x="5421375" y="219324"/>
                    <a:pt x="5300641" y="195644"/>
                    <a:pt x="5178896" y="178606"/>
                  </a:cubicBezTo>
                  <a:cubicBezTo>
                    <a:pt x="5057977" y="161840"/>
                    <a:pt x="4936276" y="151186"/>
                    <a:pt x="4814279" y="146683"/>
                  </a:cubicBezTo>
                  <a:cubicBezTo>
                    <a:pt x="4761501" y="144556"/>
                    <a:pt x="4708015" y="143421"/>
                    <a:pt x="4655095" y="143421"/>
                  </a:cubicBezTo>
                  <a:cubicBezTo>
                    <a:pt x="4462968" y="143573"/>
                    <a:pt x="4271111" y="157799"/>
                    <a:pt x="4081069" y="185983"/>
                  </a:cubicBezTo>
                  <a:cubicBezTo>
                    <a:pt x="3956361" y="205703"/>
                    <a:pt x="3835058" y="229396"/>
                    <a:pt x="3720566" y="256921"/>
                  </a:cubicBezTo>
                  <a:cubicBezTo>
                    <a:pt x="3596708" y="286714"/>
                    <a:pt x="3477677" y="320905"/>
                    <a:pt x="3365879" y="357651"/>
                  </a:cubicBezTo>
                  <a:cubicBezTo>
                    <a:pt x="3249257" y="395958"/>
                    <a:pt x="3133487" y="438945"/>
                    <a:pt x="3020555" y="486190"/>
                  </a:cubicBezTo>
                  <a:cubicBezTo>
                    <a:pt x="2907623" y="533434"/>
                    <a:pt x="2794832" y="585786"/>
                    <a:pt x="2685163" y="641542"/>
                  </a:cubicBezTo>
                  <a:cubicBezTo>
                    <a:pt x="2463995" y="754348"/>
                    <a:pt x="2250998" y="882488"/>
                    <a:pt x="2047720" y="1025030"/>
                  </a:cubicBezTo>
                  <a:cubicBezTo>
                    <a:pt x="2006151" y="1054399"/>
                    <a:pt x="1951528" y="1093415"/>
                    <a:pt x="1897333" y="1134983"/>
                  </a:cubicBezTo>
                  <a:cubicBezTo>
                    <a:pt x="1876761" y="1150164"/>
                    <a:pt x="1855905" y="1166479"/>
                    <a:pt x="1835758" y="1182227"/>
                  </a:cubicBezTo>
                  <a:lnTo>
                    <a:pt x="1823273" y="1192016"/>
                  </a:lnTo>
                  <a:cubicBezTo>
                    <a:pt x="1797027" y="1211879"/>
                    <a:pt x="1772057" y="1232309"/>
                    <a:pt x="1750918" y="1249760"/>
                  </a:cubicBezTo>
                  <a:cubicBezTo>
                    <a:pt x="1645931" y="1335737"/>
                    <a:pt x="1554422" y="1416605"/>
                    <a:pt x="1469297" y="1496906"/>
                  </a:cubicBezTo>
                  <a:cubicBezTo>
                    <a:pt x="1286595" y="1668957"/>
                    <a:pt x="1118818" y="1856190"/>
                    <a:pt x="967769" y="2056602"/>
                  </a:cubicBezTo>
                  <a:cubicBezTo>
                    <a:pt x="890731" y="2159603"/>
                    <a:pt x="818800" y="2264590"/>
                    <a:pt x="754105" y="2368727"/>
                  </a:cubicBezTo>
                  <a:cubicBezTo>
                    <a:pt x="681749" y="2488328"/>
                    <a:pt x="622304" y="2596720"/>
                    <a:pt x="572364" y="2701140"/>
                  </a:cubicBezTo>
                  <a:cubicBezTo>
                    <a:pt x="557609" y="2730507"/>
                    <a:pt x="543989" y="2760443"/>
                    <a:pt x="532497" y="2786265"/>
                  </a:cubicBezTo>
                  <a:lnTo>
                    <a:pt x="512918" y="2828827"/>
                  </a:lnTo>
                  <a:lnTo>
                    <a:pt x="494475" y="2872240"/>
                  </a:lnTo>
                  <a:lnTo>
                    <a:pt x="491637" y="2878908"/>
                  </a:lnTo>
                  <a:cubicBezTo>
                    <a:pt x="480146" y="2906575"/>
                    <a:pt x="469220" y="2932821"/>
                    <a:pt x="459290" y="2959635"/>
                  </a:cubicBezTo>
                  <a:cubicBezTo>
                    <a:pt x="455176" y="2970559"/>
                    <a:pt x="451060" y="2981484"/>
                    <a:pt x="446805" y="2992408"/>
                  </a:cubicBezTo>
                  <a:cubicBezTo>
                    <a:pt x="439427" y="3012412"/>
                    <a:pt x="432333" y="3030572"/>
                    <a:pt x="426090" y="3049158"/>
                  </a:cubicBezTo>
                  <a:lnTo>
                    <a:pt x="426090" y="3049867"/>
                  </a:lnTo>
                  <a:cubicBezTo>
                    <a:pt x="383010" y="3169099"/>
                    <a:pt x="346959" y="3290756"/>
                    <a:pt x="318124" y="3414202"/>
                  </a:cubicBezTo>
                  <a:cubicBezTo>
                    <a:pt x="260107" y="3661703"/>
                    <a:pt x="230780" y="3915049"/>
                    <a:pt x="230729" y="4169260"/>
                  </a:cubicBezTo>
                  <a:cubicBezTo>
                    <a:pt x="231621" y="4295173"/>
                    <a:pt x="244398" y="4420719"/>
                    <a:pt x="268893" y="4544236"/>
                  </a:cubicBezTo>
                  <a:cubicBezTo>
                    <a:pt x="293708" y="4666304"/>
                    <a:pt x="330882" y="4785521"/>
                    <a:pt x="379840" y="4900056"/>
                  </a:cubicBezTo>
                  <a:cubicBezTo>
                    <a:pt x="387926" y="4919919"/>
                    <a:pt x="397006" y="4939498"/>
                    <a:pt x="406512" y="4960211"/>
                  </a:cubicBezTo>
                  <a:cubicBezTo>
                    <a:pt x="410343" y="4968299"/>
                    <a:pt x="414173" y="4976385"/>
                    <a:pt x="417862" y="4984613"/>
                  </a:cubicBezTo>
                  <a:lnTo>
                    <a:pt x="428077" y="5005043"/>
                  </a:lnTo>
                  <a:cubicBezTo>
                    <a:pt x="438860" y="5026751"/>
                    <a:pt x="449075" y="5047181"/>
                    <a:pt x="460140" y="5067327"/>
                  </a:cubicBezTo>
                  <a:cubicBezTo>
                    <a:pt x="485536" y="5116273"/>
                    <a:pt x="514763" y="5165789"/>
                    <a:pt x="555197" y="5229773"/>
                  </a:cubicBezTo>
                  <a:cubicBezTo>
                    <a:pt x="586836" y="5280282"/>
                    <a:pt x="620318" y="5329511"/>
                    <a:pt x="660611" y="5387396"/>
                  </a:cubicBezTo>
                  <a:cubicBezTo>
                    <a:pt x="698065" y="5440741"/>
                    <a:pt x="737223" y="5493094"/>
                    <a:pt x="774110" y="5542182"/>
                  </a:cubicBezTo>
                  <a:cubicBezTo>
                    <a:pt x="821070" y="5604324"/>
                    <a:pt x="870301" y="5667173"/>
                    <a:pt x="917829" y="5727896"/>
                  </a:cubicBezTo>
                  <a:cubicBezTo>
                    <a:pt x="949042" y="5767762"/>
                    <a:pt x="979828" y="5807063"/>
                    <a:pt x="1012885" y="5849767"/>
                  </a:cubicBezTo>
                  <a:cubicBezTo>
                    <a:pt x="1045942" y="5892471"/>
                    <a:pt x="1089497" y="5948796"/>
                    <a:pt x="1133053" y="6006822"/>
                  </a:cubicBezTo>
                  <a:cubicBezTo>
                    <a:pt x="1153624" y="6034345"/>
                    <a:pt x="1175332" y="6063998"/>
                    <a:pt x="1194343" y="6090245"/>
                  </a:cubicBezTo>
                  <a:cubicBezTo>
                    <a:pt x="1213355" y="6116491"/>
                    <a:pt x="1231372" y="6141178"/>
                    <a:pt x="1249390" y="6165155"/>
                  </a:cubicBezTo>
                  <a:cubicBezTo>
                    <a:pt x="1280461" y="6208000"/>
                    <a:pt x="1313659" y="6250847"/>
                    <a:pt x="1345724" y="6292132"/>
                  </a:cubicBezTo>
                  <a:lnTo>
                    <a:pt x="1364310" y="6316251"/>
                  </a:lnTo>
                  <a:lnTo>
                    <a:pt x="1373673" y="6327885"/>
                  </a:lnTo>
                  <a:cubicBezTo>
                    <a:pt x="1409566" y="6372433"/>
                    <a:pt x="1446738" y="6418542"/>
                    <a:pt x="1484619" y="6462240"/>
                  </a:cubicBezTo>
                  <a:cubicBezTo>
                    <a:pt x="1567899" y="6559850"/>
                    <a:pt x="1653876" y="6652211"/>
                    <a:pt x="1739000" y="6737335"/>
                  </a:cubicBezTo>
                  <a:lnTo>
                    <a:pt x="1866801" y="6858001"/>
                  </a:lnTo>
                  <a:lnTo>
                    <a:pt x="1144149" y="6858001"/>
                  </a:lnTo>
                  <a:lnTo>
                    <a:pt x="1058349" y="6766452"/>
                  </a:lnTo>
                  <a:cubicBezTo>
                    <a:pt x="878978" y="6562465"/>
                    <a:pt x="718756" y="6341104"/>
                    <a:pt x="580309" y="6105000"/>
                  </a:cubicBezTo>
                  <a:cubicBezTo>
                    <a:pt x="200401" y="5454007"/>
                    <a:pt x="146" y="4713831"/>
                    <a:pt x="1" y="3960094"/>
                  </a:cubicBezTo>
                  <a:cubicBezTo>
                    <a:pt x="-335" y="2196754"/>
                    <a:pt x="1071479" y="683605"/>
                    <a:pt x="2599292" y="3705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BE" sz="1800" b="0" i="0" u="none" strike="noStrike" kern="1200" cap="none" spc="0" normalizeH="0" baseline="0" noProof="0">
                <a:ln>
                  <a:noFill/>
                </a:ln>
                <a:solidFill>
                  <a:prstClr val="white"/>
                </a:solidFill>
                <a:effectLst/>
                <a:uLnTx/>
                <a:uFillTx/>
                <a:latin typeface="Aptos" panose="020B0004020202020204"/>
                <a:ea typeface="+mn-ea"/>
                <a:cs typeface="+mn-cs"/>
              </a:endParaRPr>
            </a:p>
          </p:txBody>
        </p:sp>
        <p:sp>
          <p:nvSpPr>
            <p:cNvPr id="37" name="Freeform: Shape 36">
              <a:extLst>
                <a:ext uri="{FF2B5EF4-FFF2-40B4-BE49-F238E27FC236}">
                  <a16:creationId xmlns:a16="http://schemas.microsoft.com/office/drawing/2014/main" id="{C093DC50-3BD7-46B1-A300-CD207E152FF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305" y="-5977"/>
              <a:ext cx="6238675" cy="6858001"/>
            </a:xfrm>
            <a:custGeom>
              <a:avLst/>
              <a:gdLst>
                <a:gd name="connsiteX0" fmla="*/ 6264586 w 6264586"/>
                <a:gd name="connsiteY0" fmla="*/ 6646464 h 6858001"/>
                <a:gd name="connsiteX1" fmla="*/ 6264586 w 6264586"/>
                <a:gd name="connsiteY1" fmla="*/ 6858001 h 6858001"/>
                <a:gd name="connsiteX2" fmla="*/ 5997170 w 6264586"/>
                <a:gd name="connsiteY2" fmla="*/ 6858001 h 6858001"/>
                <a:gd name="connsiteX3" fmla="*/ 6121512 w 6264586"/>
                <a:gd name="connsiteY3" fmla="*/ 6761029 h 6858001"/>
                <a:gd name="connsiteX4" fmla="*/ 2693206 w 6264586"/>
                <a:gd name="connsiteY4" fmla="*/ 0 h 6858001"/>
                <a:gd name="connsiteX5" fmla="*/ 5872285 w 6264586"/>
                <a:gd name="connsiteY5" fmla="*/ 0 h 6858001"/>
                <a:gd name="connsiteX6" fmla="*/ 6024875 w 6264586"/>
                <a:gd name="connsiteY6" fmla="*/ 68385 h 6858001"/>
                <a:gd name="connsiteX7" fmla="*/ 6206432 w 6264586"/>
                <a:gd name="connsiteY7" fmla="*/ 162336 h 6858001"/>
                <a:gd name="connsiteX8" fmla="*/ 6264586 w 6264586"/>
                <a:gd name="connsiteY8" fmla="*/ 196704 h 6858001"/>
                <a:gd name="connsiteX9" fmla="*/ 6264586 w 6264586"/>
                <a:gd name="connsiteY9" fmla="*/ 537242 h 6858001"/>
                <a:gd name="connsiteX10" fmla="*/ 6230189 w 6264586"/>
                <a:gd name="connsiteY10" fmla="*/ 517260 h 6858001"/>
                <a:gd name="connsiteX11" fmla="*/ 5540536 w 6264586"/>
                <a:gd name="connsiteY11" fmla="*/ 249543 h 6858001"/>
                <a:gd name="connsiteX12" fmla="*/ 5178896 w 6264586"/>
                <a:gd name="connsiteY12" fmla="*/ 178606 h 6858001"/>
                <a:gd name="connsiteX13" fmla="*/ 4814279 w 6264586"/>
                <a:gd name="connsiteY13" fmla="*/ 146683 h 6858001"/>
                <a:gd name="connsiteX14" fmla="*/ 4655095 w 6264586"/>
                <a:gd name="connsiteY14" fmla="*/ 143421 h 6858001"/>
                <a:gd name="connsiteX15" fmla="*/ 4081069 w 6264586"/>
                <a:gd name="connsiteY15" fmla="*/ 185983 h 6858001"/>
                <a:gd name="connsiteX16" fmla="*/ 3720566 w 6264586"/>
                <a:gd name="connsiteY16" fmla="*/ 256921 h 6858001"/>
                <a:gd name="connsiteX17" fmla="*/ 3365879 w 6264586"/>
                <a:gd name="connsiteY17" fmla="*/ 357651 h 6858001"/>
                <a:gd name="connsiteX18" fmla="*/ 3020555 w 6264586"/>
                <a:gd name="connsiteY18" fmla="*/ 486190 h 6858001"/>
                <a:gd name="connsiteX19" fmla="*/ 2685163 w 6264586"/>
                <a:gd name="connsiteY19" fmla="*/ 641542 h 6858001"/>
                <a:gd name="connsiteX20" fmla="*/ 2047720 w 6264586"/>
                <a:gd name="connsiteY20" fmla="*/ 1025030 h 6858001"/>
                <a:gd name="connsiteX21" fmla="*/ 1897333 w 6264586"/>
                <a:gd name="connsiteY21" fmla="*/ 1134983 h 6858001"/>
                <a:gd name="connsiteX22" fmla="*/ 1835758 w 6264586"/>
                <a:gd name="connsiteY22" fmla="*/ 1182227 h 6858001"/>
                <a:gd name="connsiteX23" fmla="*/ 1823273 w 6264586"/>
                <a:gd name="connsiteY23" fmla="*/ 1192016 h 6858001"/>
                <a:gd name="connsiteX24" fmla="*/ 1750918 w 6264586"/>
                <a:gd name="connsiteY24" fmla="*/ 1249760 h 6858001"/>
                <a:gd name="connsiteX25" fmla="*/ 1469297 w 6264586"/>
                <a:gd name="connsiteY25" fmla="*/ 1496906 h 6858001"/>
                <a:gd name="connsiteX26" fmla="*/ 967769 w 6264586"/>
                <a:gd name="connsiteY26" fmla="*/ 2056602 h 6858001"/>
                <a:gd name="connsiteX27" fmla="*/ 754105 w 6264586"/>
                <a:gd name="connsiteY27" fmla="*/ 2368727 h 6858001"/>
                <a:gd name="connsiteX28" fmla="*/ 572364 w 6264586"/>
                <a:gd name="connsiteY28" fmla="*/ 2701140 h 6858001"/>
                <a:gd name="connsiteX29" fmla="*/ 532497 w 6264586"/>
                <a:gd name="connsiteY29" fmla="*/ 2786265 h 6858001"/>
                <a:gd name="connsiteX30" fmla="*/ 512918 w 6264586"/>
                <a:gd name="connsiteY30" fmla="*/ 2828827 h 6858001"/>
                <a:gd name="connsiteX31" fmla="*/ 494475 w 6264586"/>
                <a:gd name="connsiteY31" fmla="*/ 2872240 h 6858001"/>
                <a:gd name="connsiteX32" fmla="*/ 491637 w 6264586"/>
                <a:gd name="connsiteY32" fmla="*/ 2878908 h 6858001"/>
                <a:gd name="connsiteX33" fmla="*/ 459290 w 6264586"/>
                <a:gd name="connsiteY33" fmla="*/ 2959635 h 6858001"/>
                <a:gd name="connsiteX34" fmla="*/ 446805 w 6264586"/>
                <a:gd name="connsiteY34" fmla="*/ 2992408 h 6858001"/>
                <a:gd name="connsiteX35" fmla="*/ 426090 w 6264586"/>
                <a:gd name="connsiteY35" fmla="*/ 3049158 h 6858001"/>
                <a:gd name="connsiteX36" fmla="*/ 426090 w 6264586"/>
                <a:gd name="connsiteY36" fmla="*/ 3049867 h 6858001"/>
                <a:gd name="connsiteX37" fmla="*/ 318124 w 6264586"/>
                <a:gd name="connsiteY37" fmla="*/ 3414202 h 6858001"/>
                <a:gd name="connsiteX38" fmla="*/ 230729 w 6264586"/>
                <a:gd name="connsiteY38" fmla="*/ 4169260 h 6858001"/>
                <a:gd name="connsiteX39" fmla="*/ 268893 w 6264586"/>
                <a:gd name="connsiteY39" fmla="*/ 4544236 h 6858001"/>
                <a:gd name="connsiteX40" fmla="*/ 379840 w 6264586"/>
                <a:gd name="connsiteY40" fmla="*/ 4900056 h 6858001"/>
                <a:gd name="connsiteX41" fmla="*/ 406512 w 6264586"/>
                <a:gd name="connsiteY41" fmla="*/ 4960211 h 6858001"/>
                <a:gd name="connsiteX42" fmla="*/ 417862 w 6264586"/>
                <a:gd name="connsiteY42" fmla="*/ 4984613 h 6858001"/>
                <a:gd name="connsiteX43" fmla="*/ 428077 w 6264586"/>
                <a:gd name="connsiteY43" fmla="*/ 5005043 h 6858001"/>
                <a:gd name="connsiteX44" fmla="*/ 460140 w 6264586"/>
                <a:gd name="connsiteY44" fmla="*/ 5067327 h 6858001"/>
                <a:gd name="connsiteX45" fmla="*/ 555197 w 6264586"/>
                <a:gd name="connsiteY45" fmla="*/ 5229773 h 6858001"/>
                <a:gd name="connsiteX46" fmla="*/ 660611 w 6264586"/>
                <a:gd name="connsiteY46" fmla="*/ 5387396 h 6858001"/>
                <a:gd name="connsiteX47" fmla="*/ 774110 w 6264586"/>
                <a:gd name="connsiteY47" fmla="*/ 5542182 h 6858001"/>
                <a:gd name="connsiteX48" fmla="*/ 917829 w 6264586"/>
                <a:gd name="connsiteY48" fmla="*/ 5727896 h 6858001"/>
                <a:gd name="connsiteX49" fmla="*/ 1012885 w 6264586"/>
                <a:gd name="connsiteY49" fmla="*/ 5849767 h 6858001"/>
                <a:gd name="connsiteX50" fmla="*/ 1133053 w 6264586"/>
                <a:gd name="connsiteY50" fmla="*/ 6006822 h 6858001"/>
                <a:gd name="connsiteX51" fmla="*/ 1194343 w 6264586"/>
                <a:gd name="connsiteY51" fmla="*/ 6090245 h 6858001"/>
                <a:gd name="connsiteX52" fmla="*/ 1249390 w 6264586"/>
                <a:gd name="connsiteY52" fmla="*/ 6165155 h 6858001"/>
                <a:gd name="connsiteX53" fmla="*/ 1345724 w 6264586"/>
                <a:gd name="connsiteY53" fmla="*/ 6292132 h 6858001"/>
                <a:gd name="connsiteX54" fmla="*/ 1364310 w 6264586"/>
                <a:gd name="connsiteY54" fmla="*/ 6316251 h 6858001"/>
                <a:gd name="connsiteX55" fmla="*/ 1373673 w 6264586"/>
                <a:gd name="connsiteY55" fmla="*/ 6327885 h 6858001"/>
                <a:gd name="connsiteX56" fmla="*/ 1484619 w 6264586"/>
                <a:gd name="connsiteY56" fmla="*/ 6462240 h 6858001"/>
                <a:gd name="connsiteX57" fmla="*/ 1739000 w 6264586"/>
                <a:gd name="connsiteY57" fmla="*/ 6737335 h 6858001"/>
                <a:gd name="connsiteX58" fmla="*/ 1866801 w 6264586"/>
                <a:gd name="connsiteY58" fmla="*/ 6858001 h 6858001"/>
                <a:gd name="connsiteX59" fmla="*/ 1144149 w 6264586"/>
                <a:gd name="connsiteY59" fmla="*/ 6858001 h 6858001"/>
                <a:gd name="connsiteX60" fmla="*/ 1058349 w 6264586"/>
                <a:gd name="connsiteY60" fmla="*/ 6766452 h 6858001"/>
                <a:gd name="connsiteX61" fmla="*/ 580309 w 6264586"/>
                <a:gd name="connsiteY61" fmla="*/ 6105000 h 6858001"/>
                <a:gd name="connsiteX62" fmla="*/ 1 w 6264586"/>
                <a:gd name="connsiteY62" fmla="*/ 3960094 h 6858001"/>
                <a:gd name="connsiteX63" fmla="*/ 2599292 w 6264586"/>
                <a:gd name="connsiteY63" fmla="*/ 3705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6264586" h="6858001">
                  <a:moveTo>
                    <a:pt x="6264586" y="6646464"/>
                  </a:moveTo>
                  <a:lnTo>
                    <a:pt x="6264586" y="6858001"/>
                  </a:lnTo>
                  <a:lnTo>
                    <a:pt x="5997170" y="6858001"/>
                  </a:lnTo>
                  <a:lnTo>
                    <a:pt x="6121512" y="6761029"/>
                  </a:lnTo>
                  <a:close/>
                  <a:moveTo>
                    <a:pt x="2693206" y="0"/>
                  </a:moveTo>
                  <a:lnTo>
                    <a:pt x="5872285" y="0"/>
                  </a:lnTo>
                  <a:lnTo>
                    <a:pt x="6024875" y="68385"/>
                  </a:lnTo>
                  <a:cubicBezTo>
                    <a:pt x="6086250" y="97989"/>
                    <a:pt x="6146793" y="129318"/>
                    <a:pt x="6206432" y="162336"/>
                  </a:cubicBezTo>
                  <a:lnTo>
                    <a:pt x="6264586" y="196704"/>
                  </a:lnTo>
                  <a:lnTo>
                    <a:pt x="6264586" y="537242"/>
                  </a:lnTo>
                  <a:lnTo>
                    <a:pt x="6230189" y="517260"/>
                  </a:lnTo>
                  <a:cubicBezTo>
                    <a:pt x="6012226" y="399931"/>
                    <a:pt x="5780573" y="310008"/>
                    <a:pt x="5540536" y="249543"/>
                  </a:cubicBezTo>
                  <a:cubicBezTo>
                    <a:pt x="5421375" y="219324"/>
                    <a:pt x="5300641" y="195644"/>
                    <a:pt x="5178896" y="178606"/>
                  </a:cubicBezTo>
                  <a:cubicBezTo>
                    <a:pt x="5057977" y="161840"/>
                    <a:pt x="4936276" y="151186"/>
                    <a:pt x="4814279" y="146683"/>
                  </a:cubicBezTo>
                  <a:cubicBezTo>
                    <a:pt x="4761501" y="144556"/>
                    <a:pt x="4708015" y="143421"/>
                    <a:pt x="4655095" y="143421"/>
                  </a:cubicBezTo>
                  <a:cubicBezTo>
                    <a:pt x="4462968" y="143573"/>
                    <a:pt x="4271111" y="157799"/>
                    <a:pt x="4081069" y="185983"/>
                  </a:cubicBezTo>
                  <a:cubicBezTo>
                    <a:pt x="3956361" y="205703"/>
                    <a:pt x="3835058" y="229396"/>
                    <a:pt x="3720566" y="256921"/>
                  </a:cubicBezTo>
                  <a:cubicBezTo>
                    <a:pt x="3596708" y="286714"/>
                    <a:pt x="3477677" y="320905"/>
                    <a:pt x="3365879" y="357651"/>
                  </a:cubicBezTo>
                  <a:cubicBezTo>
                    <a:pt x="3249257" y="395958"/>
                    <a:pt x="3133487" y="438945"/>
                    <a:pt x="3020555" y="486190"/>
                  </a:cubicBezTo>
                  <a:cubicBezTo>
                    <a:pt x="2907623" y="533434"/>
                    <a:pt x="2794832" y="585786"/>
                    <a:pt x="2685163" y="641542"/>
                  </a:cubicBezTo>
                  <a:cubicBezTo>
                    <a:pt x="2463995" y="754348"/>
                    <a:pt x="2250998" y="882488"/>
                    <a:pt x="2047720" y="1025030"/>
                  </a:cubicBezTo>
                  <a:cubicBezTo>
                    <a:pt x="2006151" y="1054399"/>
                    <a:pt x="1951528" y="1093415"/>
                    <a:pt x="1897333" y="1134983"/>
                  </a:cubicBezTo>
                  <a:cubicBezTo>
                    <a:pt x="1876761" y="1150164"/>
                    <a:pt x="1855905" y="1166479"/>
                    <a:pt x="1835758" y="1182227"/>
                  </a:cubicBezTo>
                  <a:lnTo>
                    <a:pt x="1823273" y="1192016"/>
                  </a:lnTo>
                  <a:cubicBezTo>
                    <a:pt x="1797027" y="1211879"/>
                    <a:pt x="1772057" y="1232309"/>
                    <a:pt x="1750918" y="1249760"/>
                  </a:cubicBezTo>
                  <a:cubicBezTo>
                    <a:pt x="1645931" y="1335737"/>
                    <a:pt x="1554422" y="1416605"/>
                    <a:pt x="1469297" y="1496906"/>
                  </a:cubicBezTo>
                  <a:cubicBezTo>
                    <a:pt x="1286595" y="1668957"/>
                    <a:pt x="1118818" y="1856190"/>
                    <a:pt x="967769" y="2056602"/>
                  </a:cubicBezTo>
                  <a:cubicBezTo>
                    <a:pt x="890731" y="2159603"/>
                    <a:pt x="818800" y="2264590"/>
                    <a:pt x="754105" y="2368727"/>
                  </a:cubicBezTo>
                  <a:cubicBezTo>
                    <a:pt x="681749" y="2488328"/>
                    <a:pt x="622304" y="2596720"/>
                    <a:pt x="572364" y="2701140"/>
                  </a:cubicBezTo>
                  <a:cubicBezTo>
                    <a:pt x="557609" y="2730507"/>
                    <a:pt x="543989" y="2760443"/>
                    <a:pt x="532497" y="2786265"/>
                  </a:cubicBezTo>
                  <a:lnTo>
                    <a:pt x="512918" y="2828827"/>
                  </a:lnTo>
                  <a:lnTo>
                    <a:pt x="494475" y="2872240"/>
                  </a:lnTo>
                  <a:lnTo>
                    <a:pt x="491637" y="2878908"/>
                  </a:lnTo>
                  <a:cubicBezTo>
                    <a:pt x="480146" y="2906575"/>
                    <a:pt x="469220" y="2932821"/>
                    <a:pt x="459290" y="2959635"/>
                  </a:cubicBezTo>
                  <a:cubicBezTo>
                    <a:pt x="455176" y="2970559"/>
                    <a:pt x="451060" y="2981484"/>
                    <a:pt x="446805" y="2992408"/>
                  </a:cubicBezTo>
                  <a:cubicBezTo>
                    <a:pt x="439427" y="3012412"/>
                    <a:pt x="432333" y="3030572"/>
                    <a:pt x="426090" y="3049158"/>
                  </a:cubicBezTo>
                  <a:lnTo>
                    <a:pt x="426090" y="3049867"/>
                  </a:lnTo>
                  <a:cubicBezTo>
                    <a:pt x="383010" y="3169099"/>
                    <a:pt x="346959" y="3290756"/>
                    <a:pt x="318124" y="3414202"/>
                  </a:cubicBezTo>
                  <a:cubicBezTo>
                    <a:pt x="260107" y="3661703"/>
                    <a:pt x="230780" y="3915049"/>
                    <a:pt x="230729" y="4169260"/>
                  </a:cubicBezTo>
                  <a:cubicBezTo>
                    <a:pt x="231621" y="4295173"/>
                    <a:pt x="244398" y="4420719"/>
                    <a:pt x="268893" y="4544236"/>
                  </a:cubicBezTo>
                  <a:cubicBezTo>
                    <a:pt x="293708" y="4666304"/>
                    <a:pt x="330882" y="4785521"/>
                    <a:pt x="379840" y="4900056"/>
                  </a:cubicBezTo>
                  <a:cubicBezTo>
                    <a:pt x="387926" y="4919919"/>
                    <a:pt x="397006" y="4939498"/>
                    <a:pt x="406512" y="4960211"/>
                  </a:cubicBezTo>
                  <a:cubicBezTo>
                    <a:pt x="410343" y="4968299"/>
                    <a:pt x="414173" y="4976385"/>
                    <a:pt x="417862" y="4984613"/>
                  </a:cubicBezTo>
                  <a:lnTo>
                    <a:pt x="428077" y="5005043"/>
                  </a:lnTo>
                  <a:cubicBezTo>
                    <a:pt x="438860" y="5026751"/>
                    <a:pt x="449075" y="5047181"/>
                    <a:pt x="460140" y="5067327"/>
                  </a:cubicBezTo>
                  <a:cubicBezTo>
                    <a:pt x="485536" y="5116273"/>
                    <a:pt x="514763" y="5165789"/>
                    <a:pt x="555197" y="5229773"/>
                  </a:cubicBezTo>
                  <a:cubicBezTo>
                    <a:pt x="586836" y="5280282"/>
                    <a:pt x="620318" y="5329511"/>
                    <a:pt x="660611" y="5387396"/>
                  </a:cubicBezTo>
                  <a:cubicBezTo>
                    <a:pt x="698065" y="5440741"/>
                    <a:pt x="737223" y="5493094"/>
                    <a:pt x="774110" y="5542182"/>
                  </a:cubicBezTo>
                  <a:cubicBezTo>
                    <a:pt x="821070" y="5604324"/>
                    <a:pt x="870301" y="5667173"/>
                    <a:pt x="917829" y="5727896"/>
                  </a:cubicBezTo>
                  <a:cubicBezTo>
                    <a:pt x="949042" y="5767762"/>
                    <a:pt x="979828" y="5807063"/>
                    <a:pt x="1012885" y="5849767"/>
                  </a:cubicBezTo>
                  <a:cubicBezTo>
                    <a:pt x="1045942" y="5892471"/>
                    <a:pt x="1089497" y="5948796"/>
                    <a:pt x="1133053" y="6006822"/>
                  </a:cubicBezTo>
                  <a:cubicBezTo>
                    <a:pt x="1153624" y="6034345"/>
                    <a:pt x="1175332" y="6063998"/>
                    <a:pt x="1194343" y="6090245"/>
                  </a:cubicBezTo>
                  <a:cubicBezTo>
                    <a:pt x="1213355" y="6116491"/>
                    <a:pt x="1231372" y="6141178"/>
                    <a:pt x="1249390" y="6165155"/>
                  </a:cubicBezTo>
                  <a:cubicBezTo>
                    <a:pt x="1280461" y="6208000"/>
                    <a:pt x="1313659" y="6250847"/>
                    <a:pt x="1345724" y="6292132"/>
                  </a:cubicBezTo>
                  <a:lnTo>
                    <a:pt x="1364310" y="6316251"/>
                  </a:lnTo>
                  <a:lnTo>
                    <a:pt x="1373673" y="6327885"/>
                  </a:lnTo>
                  <a:cubicBezTo>
                    <a:pt x="1409566" y="6372433"/>
                    <a:pt x="1446738" y="6418542"/>
                    <a:pt x="1484619" y="6462240"/>
                  </a:cubicBezTo>
                  <a:cubicBezTo>
                    <a:pt x="1567899" y="6559850"/>
                    <a:pt x="1653876" y="6652211"/>
                    <a:pt x="1739000" y="6737335"/>
                  </a:cubicBezTo>
                  <a:lnTo>
                    <a:pt x="1866801" y="6858001"/>
                  </a:lnTo>
                  <a:lnTo>
                    <a:pt x="1144149" y="6858001"/>
                  </a:lnTo>
                  <a:lnTo>
                    <a:pt x="1058349" y="6766452"/>
                  </a:lnTo>
                  <a:cubicBezTo>
                    <a:pt x="878978" y="6562465"/>
                    <a:pt x="718756" y="6341104"/>
                    <a:pt x="580309" y="6105000"/>
                  </a:cubicBezTo>
                  <a:cubicBezTo>
                    <a:pt x="200401" y="5454007"/>
                    <a:pt x="146" y="4713831"/>
                    <a:pt x="1" y="3960094"/>
                  </a:cubicBezTo>
                  <a:cubicBezTo>
                    <a:pt x="-335" y="2196754"/>
                    <a:pt x="1071479" y="683605"/>
                    <a:pt x="2599292" y="3705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BE" sz="1800" b="0" i="0" u="none" strike="noStrike" kern="1200" cap="none" spc="0" normalizeH="0" baseline="0" noProof="0">
                <a:ln>
                  <a:noFill/>
                </a:ln>
                <a:solidFill>
                  <a:prstClr val="white"/>
                </a:solidFill>
                <a:effectLst/>
                <a:uLnTx/>
                <a:uFillTx/>
                <a:latin typeface="Aptos" panose="020B0004020202020204"/>
                <a:ea typeface="+mn-ea"/>
                <a:cs typeface="+mn-cs"/>
              </a:endParaRPr>
            </a:p>
          </p:txBody>
        </p:sp>
      </p:grpSp>
      <p:sp>
        <p:nvSpPr>
          <p:cNvPr id="12" name="Tijdelijke aanduiding voor dianummer 11" hidden="1">
            <a:extLst>
              <a:ext uri="{FF2B5EF4-FFF2-40B4-BE49-F238E27FC236}">
                <a16:creationId xmlns:a16="http://schemas.microsoft.com/office/drawing/2014/main" id="{E0D98966-CCE8-6A42-E6A5-CC97C47F6B37}"/>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9FCF0D27-783A-4A41-A067-B898C8DC56C7}" type="slidenum">
              <a:rPr kumimoji="0" lang="nl-BE" sz="1200" b="0" i="0" u="none" strike="noStrike" kern="1200" cap="none" spc="0" normalizeH="0" baseline="0" noProof="0" smtClean="0">
                <a:ln>
                  <a:noFill/>
                </a:ln>
                <a:solidFill>
                  <a:prstClr val="black">
                    <a:tint val="82000"/>
                  </a:prstClr>
                </a:solidFill>
                <a:effectLst/>
                <a:uLnTx/>
                <a:uFillTx/>
                <a:latin typeface="Aptos" panose="020B000402020202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65</a:t>
            </a:fld>
            <a:endParaRPr kumimoji="0" lang="nl-BE" sz="1200" b="0" i="0" u="none" strike="noStrike" kern="1200" cap="none" spc="0" normalizeH="0" baseline="0" noProof="0">
              <a:ln>
                <a:noFill/>
              </a:ln>
              <a:solidFill>
                <a:prstClr val="black">
                  <a:tint val="82000"/>
                </a:prstClr>
              </a:solidFill>
              <a:effectLst/>
              <a:uLnTx/>
              <a:uFillTx/>
              <a:latin typeface="Aptos" panose="020B0004020202020204"/>
              <a:ea typeface="+mn-ea"/>
              <a:cs typeface="+mn-cs"/>
            </a:endParaRPr>
          </a:p>
        </p:txBody>
      </p:sp>
      <p:pic>
        <p:nvPicPr>
          <p:cNvPr id="2" name="Afbeelding 1" descr="Afbeelding met logo, Graphics, Lettertype, clipart&#10;&#10;Door AI gegenereerde inhoud is mogelijk onjuist.">
            <a:extLst>
              <a:ext uri="{FF2B5EF4-FFF2-40B4-BE49-F238E27FC236}">
                <a16:creationId xmlns:a16="http://schemas.microsoft.com/office/drawing/2014/main" id="{B38A10B4-F6F1-2147-0C37-AC5A0812BFF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034958" y="5832214"/>
            <a:ext cx="1156737" cy="1025786"/>
          </a:xfrm>
          <a:prstGeom prst="rect">
            <a:avLst/>
          </a:prstGeom>
        </p:spPr>
      </p:pic>
      <p:pic>
        <p:nvPicPr>
          <p:cNvPr id="4" name="Afbeelding 3">
            <a:extLst>
              <a:ext uri="{FF2B5EF4-FFF2-40B4-BE49-F238E27FC236}">
                <a16:creationId xmlns:a16="http://schemas.microsoft.com/office/drawing/2014/main" id="{CFFE3A08-466E-8B6B-1F9D-498E9D781D2F}"/>
              </a:ext>
            </a:extLst>
          </p:cNvPr>
          <p:cNvPicPr>
            <a:picLocks noChangeAspect="1"/>
          </p:cNvPicPr>
          <p:nvPr/>
        </p:nvPicPr>
        <p:blipFill>
          <a:blip r:embed="rId5"/>
          <a:stretch>
            <a:fillRect/>
          </a:stretch>
        </p:blipFill>
        <p:spPr>
          <a:xfrm>
            <a:off x="9127040" y="5954527"/>
            <a:ext cx="1981477" cy="781159"/>
          </a:xfrm>
          <a:prstGeom prst="rect">
            <a:avLst/>
          </a:prstGeom>
        </p:spPr>
      </p:pic>
    </p:spTree>
    <p:extLst>
      <p:ext uri="{BB962C8B-B14F-4D97-AF65-F5344CB8AC3E}">
        <p14:creationId xmlns:p14="http://schemas.microsoft.com/office/powerpoint/2010/main" val="2196162317"/>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2" name="Connecteur droit 11">
            <a:extLst>
              <a:ext uri="{FF2B5EF4-FFF2-40B4-BE49-F238E27FC236}">
                <a16:creationId xmlns:a16="http://schemas.microsoft.com/office/drawing/2014/main" id="{291387F5-B327-3358-B046-405F5CF8447F}"/>
              </a:ext>
            </a:extLst>
          </p:cNvPr>
          <p:cNvCxnSpPr>
            <a:cxnSpLocks/>
          </p:cNvCxnSpPr>
          <p:nvPr/>
        </p:nvCxnSpPr>
        <p:spPr>
          <a:xfrm flipH="1" flipV="1">
            <a:off x="1082644" y="4832421"/>
            <a:ext cx="4954454" cy="10634"/>
          </a:xfrm>
          <a:prstGeom prst="line">
            <a:avLst/>
          </a:prstGeom>
          <a:ln w="38100">
            <a:solidFill>
              <a:srgbClr val="3F407E"/>
            </a:solidFill>
          </a:ln>
        </p:spPr>
        <p:style>
          <a:lnRef idx="1">
            <a:schemeClr val="accent1"/>
          </a:lnRef>
          <a:fillRef idx="0">
            <a:schemeClr val="accent1"/>
          </a:fillRef>
          <a:effectRef idx="0">
            <a:schemeClr val="accent1"/>
          </a:effectRef>
          <a:fontRef idx="minor">
            <a:schemeClr val="tx1"/>
          </a:fontRef>
        </p:style>
      </p:cxnSp>
      <p:cxnSp>
        <p:nvCxnSpPr>
          <p:cNvPr id="18" name="Connecteur droit 17">
            <a:extLst>
              <a:ext uri="{FF2B5EF4-FFF2-40B4-BE49-F238E27FC236}">
                <a16:creationId xmlns:a16="http://schemas.microsoft.com/office/drawing/2014/main" id="{BD3FD2D4-6BD1-B864-27F9-A5B194E7DDE6}"/>
              </a:ext>
            </a:extLst>
          </p:cNvPr>
          <p:cNvCxnSpPr>
            <a:cxnSpLocks/>
          </p:cNvCxnSpPr>
          <p:nvPr/>
        </p:nvCxnSpPr>
        <p:spPr>
          <a:xfrm flipH="1">
            <a:off x="102478" y="545082"/>
            <a:ext cx="11002617" cy="0"/>
          </a:xfrm>
          <a:prstGeom prst="line">
            <a:avLst/>
          </a:prstGeom>
          <a:ln w="38100">
            <a:solidFill>
              <a:srgbClr val="3F407E"/>
            </a:solidFill>
          </a:ln>
        </p:spPr>
        <p:style>
          <a:lnRef idx="1">
            <a:schemeClr val="accent1"/>
          </a:lnRef>
          <a:fillRef idx="0">
            <a:schemeClr val="accent1"/>
          </a:fillRef>
          <a:effectRef idx="0">
            <a:schemeClr val="accent1"/>
          </a:effectRef>
          <a:fontRef idx="minor">
            <a:schemeClr val="tx1"/>
          </a:fontRef>
        </p:style>
      </p:cxnSp>
      <p:grpSp>
        <p:nvGrpSpPr>
          <p:cNvPr id="23" name="Groupe 22">
            <a:extLst>
              <a:ext uri="{FF2B5EF4-FFF2-40B4-BE49-F238E27FC236}">
                <a16:creationId xmlns:a16="http://schemas.microsoft.com/office/drawing/2014/main" id="{74F6E5B5-41C2-D9AB-F817-28A2C774295A}"/>
              </a:ext>
            </a:extLst>
          </p:cNvPr>
          <p:cNvGrpSpPr/>
          <p:nvPr/>
        </p:nvGrpSpPr>
        <p:grpSpPr>
          <a:xfrm>
            <a:off x="10329678" y="483515"/>
            <a:ext cx="1490870" cy="1490870"/>
            <a:chOff x="10257182" y="719207"/>
            <a:chExt cx="1490870" cy="1490870"/>
          </a:xfrm>
        </p:grpSpPr>
        <p:sp>
          <p:nvSpPr>
            <p:cNvPr id="15" name="Arc 14">
              <a:extLst>
                <a:ext uri="{FF2B5EF4-FFF2-40B4-BE49-F238E27FC236}">
                  <a16:creationId xmlns:a16="http://schemas.microsoft.com/office/drawing/2014/main" id="{2F5811F0-734D-D715-37DE-DD7739D055D9}"/>
                </a:ext>
              </a:extLst>
            </p:cNvPr>
            <p:cNvSpPr/>
            <p:nvPr/>
          </p:nvSpPr>
          <p:spPr>
            <a:xfrm>
              <a:off x="10257182" y="780774"/>
              <a:ext cx="1490870" cy="1367735"/>
            </a:xfrm>
            <a:prstGeom prst="arc">
              <a:avLst/>
            </a:prstGeom>
            <a:ln w="38100">
              <a:solidFill>
                <a:srgbClr val="3F407E"/>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BE"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 name="Arc 18">
              <a:extLst>
                <a:ext uri="{FF2B5EF4-FFF2-40B4-BE49-F238E27FC236}">
                  <a16:creationId xmlns:a16="http://schemas.microsoft.com/office/drawing/2014/main" id="{A4D7E003-C057-AA12-5038-D645AC1BCE94}"/>
                </a:ext>
              </a:extLst>
            </p:cNvPr>
            <p:cNvSpPr/>
            <p:nvPr/>
          </p:nvSpPr>
          <p:spPr>
            <a:xfrm rot="5400000">
              <a:off x="10318749" y="780774"/>
              <a:ext cx="1490870" cy="1367735"/>
            </a:xfrm>
            <a:prstGeom prst="arc">
              <a:avLst/>
            </a:prstGeom>
            <a:ln w="38100">
              <a:solidFill>
                <a:srgbClr val="3F407E"/>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BE"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cxnSp>
        <p:nvCxnSpPr>
          <p:cNvPr id="20" name="Connecteur droit 19">
            <a:extLst>
              <a:ext uri="{FF2B5EF4-FFF2-40B4-BE49-F238E27FC236}">
                <a16:creationId xmlns:a16="http://schemas.microsoft.com/office/drawing/2014/main" id="{1E392498-FFA5-4790-C957-8DE1666D80E2}"/>
              </a:ext>
            </a:extLst>
          </p:cNvPr>
          <p:cNvCxnSpPr>
            <a:cxnSpLocks/>
            <a:stCxn id="19" idx="2"/>
            <a:endCxn id="42" idx="1"/>
          </p:cNvCxnSpPr>
          <p:nvPr/>
        </p:nvCxnSpPr>
        <p:spPr>
          <a:xfrm flipH="1">
            <a:off x="6103857" y="1974385"/>
            <a:ext cx="5032823" cy="4149"/>
          </a:xfrm>
          <a:prstGeom prst="line">
            <a:avLst/>
          </a:prstGeom>
          <a:ln w="38100">
            <a:solidFill>
              <a:srgbClr val="3F407E"/>
            </a:solidFill>
          </a:ln>
        </p:spPr>
        <p:style>
          <a:lnRef idx="1">
            <a:schemeClr val="accent1"/>
          </a:lnRef>
          <a:fillRef idx="0">
            <a:schemeClr val="accent1"/>
          </a:fillRef>
          <a:effectRef idx="0">
            <a:schemeClr val="accent1"/>
          </a:effectRef>
          <a:fontRef idx="minor">
            <a:schemeClr val="tx1"/>
          </a:fontRef>
        </p:style>
      </p:cxnSp>
      <p:grpSp>
        <p:nvGrpSpPr>
          <p:cNvPr id="24" name="Groupe 23">
            <a:extLst>
              <a:ext uri="{FF2B5EF4-FFF2-40B4-BE49-F238E27FC236}">
                <a16:creationId xmlns:a16="http://schemas.microsoft.com/office/drawing/2014/main" id="{5C4C4F6F-C4B2-5D35-D401-D4D018582BAA}"/>
              </a:ext>
            </a:extLst>
          </p:cNvPr>
          <p:cNvGrpSpPr/>
          <p:nvPr/>
        </p:nvGrpSpPr>
        <p:grpSpPr>
          <a:xfrm rot="10800000">
            <a:off x="401513" y="1970166"/>
            <a:ext cx="1490870" cy="1490870"/>
            <a:chOff x="10257182" y="719207"/>
            <a:chExt cx="1490870" cy="1490870"/>
          </a:xfrm>
        </p:grpSpPr>
        <p:sp>
          <p:nvSpPr>
            <p:cNvPr id="25" name="Arc 24">
              <a:extLst>
                <a:ext uri="{FF2B5EF4-FFF2-40B4-BE49-F238E27FC236}">
                  <a16:creationId xmlns:a16="http://schemas.microsoft.com/office/drawing/2014/main" id="{B424DDF6-1A06-E989-EE9A-FC8644A6B8CF}"/>
                </a:ext>
              </a:extLst>
            </p:cNvPr>
            <p:cNvSpPr/>
            <p:nvPr/>
          </p:nvSpPr>
          <p:spPr>
            <a:xfrm>
              <a:off x="10257182" y="780774"/>
              <a:ext cx="1490870" cy="1367735"/>
            </a:xfrm>
            <a:prstGeom prst="arc">
              <a:avLst/>
            </a:prstGeom>
            <a:ln w="38100">
              <a:solidFill>
                <a:srgbClr val="3F407E"/>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BE"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 name="Arc 25">
              <a:extLst>
                <a:ext uri="{FF2B5EF4-FFF2-40B4-BE49-F238E27FC236}">
                  <a16:creationId xmlns:a16="http://schemas.microsoft.com/office/drawing/2014/main" id="{B94113F0-1009-7045-98E7-699CBA1D5020}"/>
                </a:ext>
              </a:extLst>
            </p:cNvPr>
            <p:cNvSpPr/>
            <p:nvPr/>
          </p:nvSpPr>
          <p:spPr>
            <a:xfrm rot="5400000">
              <a:off x="10318749" y="780774"/>
              <a:ext cx="1490870" cy="1367735"/>
            </a:xfrm>
            <a:prstGeom prst="arc">
              <a:avLst/>
            </a:prstGeom>
            <a:ln w="38100">
              <a:solidFill>
                <a:srgbClr val="3F407E"/>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BE"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cxnSp>
        <p:nvCxnSpPr>
          <p:cNvPr id="28" name="Connecteur droit 27">
            <a:extLst>
              <a:ext uri="{FF2B5EF4-FFF2-40B4-BE49-F238E27FC236}">
                <a16:creationId xmlns:a16="http://schemas.microsoft.com/office/drawing/2014/main" id="{86427B2C-2440-1D5A-9337-E00DF7A4EB41}"/>
              </a:ext>
            </a:extLst>
          </p:cNvPr>
          <p:cNvCxnSpPr>
            <a:cxnSpLocks/>
          </p:cNvCxnSpPr>
          <p:nvPr/>
        </p:nvCxnSpPr>
        <p:spPr>
          <a:xfrm flipH="1">
            <a:off x="1146948" y="3402805"/>
            <a:ext cx="9928165" cy="0"/>
          </a:xfrm>
          <a:prstGeom prst="line">
            <a:avLst/>
          </a:prstGeom>
          <a:ln w="38100">
            <a:solidFill>
              <a:srgbClr val="3F407E"/>
            </a:solidFill>
          </a:ln>
        </p:spPr>
        <p:style>
          <a:lnRef idx="1">
            <a:schemeClr val="accent1"/>
          </a:lnRef>
          <a:fillRef idx="0">
            <a:schemeClr val="accent1"/>
          </a:fillRef>
          <a:effectRef idx="0">
            <a:schemeClr val="accent1"/>
          </a:effectRef>
          <a:fontRef idx="minor">
            <a:schemeClr val="tx1"/>
          </a:fontRef>
        </p:style>
      </p:cxnSp>
      <p:grpSp>
        <p:nvGrpSpPr>
          <p:cNvPr id="30" name="Groupe 29">
            <a:extLst>
              <a:ext uri="{FF2B5EF4-FFF2-40B4-BE49-F238E27FC236}">
                <a16:creationId xmlns:a16="http://schemas.microsoft.com/office/drawing/2014/main" id="{BE849E75-8C9E-1DC3-0B90-19E92816949C}"/>
              </a:ext>
            </a:extLst>
          </p:cNvPr>
          <p:cNvGrpSpPr/>
          <p:nvPr/>
        </p:nvGrpSpPr>
        <p:grpSpPr>
          <a:xfrm>
            <a:off x="10252609" y="3363706"/>
            <a:ext cx="1445514" cy="1465065"/>
            <a:chOff x="10257182" y="719207"/>
            <a:chExt cx="1490870" cy="1490870"/>
          </a:xfrm>
        </p:grpSpPr>
        <p:sp>
          <p:nvSpPr>
            <p:cNvPr id="31" name="Arc 30">
              <a:extLst>
                <a:ext uri="{FF2B5EF4-FFF2-40B4-BE49-F238E27FC236}">
                  <a16:creationId xmlns:a16="http://schemas.microsoft.com/office/drawing/2014/main" id="{A9E1511B-7B59-030D-5154-864C5B75DC82}"/>
                </a:ext>
              </a:extLst>
            </p:cNvPr>
            <p:cNvSpPr/>
            <p:nvPr/>
          </p:nvSpPr>
          <p:spPr>
            <a:xfrm>
              <a:off x="10257182" y="780774"/>
              <a:ext cx="1490870" cy="1367735"/>
            </a:xfrm>
            <a:prstGeom prst="arc">
              <a:avLst/>
            </a:prstGeom>
            <a:ln w="38100">
              <a:solidFill>
                <a:srgbClr val="3F407E"/>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BE"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2" name="Arc 31">
              <a:extLst>
                <a:ext uri="{FF2B5EF4-FFF2-40B4-BE49-F238E27FC236}">
                  <a16:creationId xmlns:a16="http://schemas.microsoft.com/office/drawing/2014/main" id="{D25A262D-93A1-E26A-DF17-2C4322FD513D}"/>
                </a:ext>
              </a:extLst>
            </p:cNvPr>
            <p:cNvSpPr/>
            <p:nvPr/>
          </p:nvSpPr>
          <p:spPr>
            <a:xfrm rot="5400000">
              <a:off x="10318749" y="780774"/>
              <a:ext cx="1490870" cy="1367735"/>
            </a:xfrm>
            <a:prstGeom prst="arc">
              <a:avLst/>
            </a:prstGeom>
            <a:ln w="38100">
              <a:solidFill>
                <a:srgbClr val="3F407E"/>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BE"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cxnSp>
        <p:nvCxnSpPr>
          <p:cNvPr id="36" name="Connecteur droit 35">
            <a:extLst>
              <a:ext uri="{FF2B5EF4-FFF2-40B4-BE49-F238E27FC236}">
                <a16:creationId xmlns:a16="http://schemas.microsoft.com/office/drawing/2014/main" id="{571882E6-DF55-7BB9-855D-CDCE8323C543}"/>
              </a:ext>
            </a:extLst>
          </p:cNvPr>
          <p:cNvCxnSpPr>
            <a:cxnSpLocks/>
          </p:cNvCxnSpPr>
          <p:nvPr/>
        </p:nvCxnSpPr>
        <p:spPr>
          <a:xfrm flipH="1" flipV="1">
            <a:off x="6106720" y="4818137"/>
            <a:ext cx="4954454" cy="10634"/>
          </a:xfrm>
          <a:prstGeom prst="line">
            <a:avLst/>
          </a:prstGeom>
          <a:ln w="38100">
            <a:solidFill>
              <a:srgbClr val="3F407E"/>
            </a:solidFill>
          </a:ln>
        </p:spPr>
        <p:style>
          <a:lnRef idx="1">
            <a:schemeClr val="accent1"/>
          </a:lnRef>
          <a:fillRef idx="0">
            <a:schemeClr val="accent1"/>
          </a:fillRef>
          <a:effectRef idx="0">
            <a:schemeClr val="accent1"/>
          </a:effectRef>
          <a:fontRef idx="minor">
            <a:schemeClr val="tx1"/>
          </a:fontRef>
        </p:style>
      </p:cxnSp>
      <p:sp>
        <p:nvSpPr>
          <p:cNvPr id="41" name="Flèche : droite 40">
            <a:extLst>
              <a:ext uri="{FF2B5EF4-FFF2-40B4-BE49-F238E27FC236}">
                <a16:creationId xmlns:a16="http://schemas.microsoft.com/office/drawing/2014/main" id="{30DD3CE3-CB66-4169-8D1A-AE1B4AF16B6E}"/>
              </a:ext>
            </a:extLst>
          </p:cNvPr>
          <p:cNvSpPr/>
          <p:nvPr/>
        </p:nvSpPr>
        <p:spPr>
          <a:xfrm>
            <a:off x="1122102" y="422683"/>
            <a:ext cx="361950" cy="238125"/>
          </a:xfrm>
          <a:prstGeom prst="rightArrow">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B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2" name="Flèche : droite 41">
            <a:extLst>
              <a:ext uri="{FF2B5EF4-FFF2-40B4-BE49-F238E27FC236}">
                <a16:creationId xmlns:a16="http://schemas.microsoft.com/office/drawing/2014/main" id="{E12E44C4-0738-24B7-F3CC-DBC86FB0F092}"/>
              </a:ext>
            </a:extLst>
          </p:cNvPr>
          <p:cNvSpPr/>
          <p:nvPr/>
        </p:nvSpPr>
        <p:spPr>
          <a:xfrm rot="10800000">
            <a:off x="5741907" y="1859472"/>
            <a:ext cx="361950" cy="238125"/>
          </a:xfrm>
          <a:prstGeom prst="rightArrow">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B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0" name="Image 49">
            <a:extLst>
              <a:ext uri="{FF2B5EF4-FFF2-40B4-BE49-F238E27FC236}">
                <a16:creationId xmlns:a16="http://schemas.microsoft.com/office/drawing/2014/main" id="{22125319-9872-86C7-AC22-6B602D63F11F}"/>
              </a:ext>
            </a:extLst>
          </p:cNvPr>
          <p:cNvPicPr>
            <a:picLocks noChangeAspect="1"/>
          </p:cNvPicPr>
          <p:nvPr/>
        </p:nvPicPr>
        <p:blipFill>
          <a:blip r:embed="rId3"/>
          <a:stretch>
            <a:fillRect/>
          </a:stretch>
        </p:blipFill>
        <p:spPr>
          <a:xfrm>
            <a:off x="433031" y="326040"/>
            <a:ext cx="496904" cy="706383"/>
          </a:xfrm>
          <a:prstGeom prst="rect">
            <a:avLst/>
          </a:prstGeom>
        </p:spPr>
      </p:pic>
      <p:sp>
        <p:nvSpPr>
          <p:cNvPr id="52" name="ZoneTexte 51">
            <a:extLst>
              <a:ext uri="{FF2B5EF4-FFF2-40B4-BE49-F238E27FC236}">
                <a16:creationId xmlns:a16="http://schemas.microsoft.com/office/drawing/2014/main" id="{D514E69A-42B1-A6AB-1591-4E8EA5BFB7A0}"/>
              </a:ext>
            </a:extLst>
          </p:cNvPr>
          <p:cNvSpPr txBox="1"/>
          <p:nvPr/>
        </p:nvSpPr>
        <p:spPr>
          <a:xfrm>
            <a:off x="766656" y="153978"/>
            <a:ext cx="369711"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BE" sz="1800" b="1" i="0" u="none" strike="noStrike" kern="1200" cap="none" spc="0" normalizeH="0" baseline="0" noProof="0">
                <a:ln>
                  <a:noFill/>
                </a:ln>
                <a:solidFill>
                  <a:srgbClr val="E97132"/>
                </a:solidFill>
                <a:effectLst/>
                <a:uLnTx/>
                <a:uFillTx/>
                <a:latin typeface="Aptos Black" panose="020F0502020204030204" pitchFamily="34" charset="0"/>
                <a:ea typeface="+mn-ea"/>
                <a:cs typeface="+mn-cs"/>
              </a:rPr>
              <a:t>?</a:t>
            </a:r>
          </a:p>
        </p:txBody>
      </p:sp>
      <p:sp>
        <p:nvSpPr>
          <p:cNvPr id="53" name="ZoneTexte 52">
            <a:extLst>
              <a:ext uri="{FF2B5EF4-FFF2-40B4-BE49-F238E27FC236}">
                <a16:creationId xmlns:a16="http://schemas.microsoft.com/office/drawing/2014/main" id="{2EDD5EEF-4A5F-054D-6054-06735ED2535D}"/>
              </a:ext>
            </a:extLst>
          </p:cNvPr>
          <p:cNvSpPr txBox="1"/>
          <p:nvPr/>
        </p:nvSpPr>
        <p:spPr>
          <a:xfrm>
            <a:off x="286082" y="131820"/>
            <a:ext cx="369711"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BE" sz="1800" b="1" i="0" u="none" strike="noStrike" kern="1200" cap="none" spc="0" normalizeH="0" baseline="0" noProof="0">
                <a:ln>
                  <a:noFill/>
                </a:ln>
                <a:solidFill>
                  <a:srgbClr val="E97132"/>
                </a:solidFill>
                <a:effectLst/>
                <a:uLnTx/>
                <a:uFillTx/>
                <a:latin typeface="Aptos Black" panose="020F0502020204030204" pitchFamily="34" charset="0"/>
                <a:ea typeface="+mn-ea"/>
                <a:cs typeface="+mn-cs"/>
              </a:rPr>
              <a:t>?</a:t>
            </a:r>
          </a:p>
        </p:txBody>
      </p:sp>
      <p:sp>
        <p:nvSpPr>
          <p:cNvPr id="54" name="ZoneTexte 53">
            <a:extLst>
              <a:ext uri="{FF2B5EF4-FFF2-40B4-BE49-F238E27FC236}">
                <a16:creationId xmlns:a16="http://schemas.microsoft.com/office/drawing/2014/main" id="{FBBD7594-6EEF-F595-9E27-CA114CF45B59}"/>
              </a:ext>
            </a:extLst>
          </p:cNvPr>
          <p:cNvSpPr txBox="1"/>
          <p:nvPr/>
        </p:nvSpPr>
        <p:spPr>
          <a:xfrm>
            <a:off x="536956" y="-37100"/>
            <a:ext cx="369711"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BE" sz="1800" b="1" i="0" u="none" strike="noStrike" kern="1200" cap="none" spc="0" normalizeH="0" baseline="0" noProof="0">
                <a:ln>
                  <a:noFill/>
                </a:ln>
                <a:solidFill>
                  <a:srgbClr val="E97132"/>
                </a:solidFill>
                <a:effectLst/>
                <a:uLnTx/>
                <a:uFillTx/>
                <a:latin typeface="Aptos Black" panose="020F0502020204030204" pitchFamily="34" charset="0"/>
                <a:ea typeface="+mn-ea"/>
                <a:cs typeface="+mn-cs"/>
              </a:rPr>
              <a:t>?</a:t>
            </a:r>
          </a:p>
        </p:txBody>
      </p:sp>
      <p:pic>
        <p:nvPicPr>
          <p:cNvPr id="72" name="Image 71">
            <a:extLst>
              <a:ext uri="{FF2B5EF4-FFF2-40B4-BE49-F238E27FC236}">
                <a16:creationId xmlns:a16="http://schemas.microsoft.com/office/drawing/2014/main" id="{CD16018F-3868-4E11-4744-8E4C7131A946}"/>
              </a:ext>
            </a:extLst>
          </p:cNvPr>
          <p:cNvPicPr>
            <a:picLocks noChangeAspect="1"/>
          </p:cNvPicPr>
          <p:nvPr/>
        </p:nvPicPr>
        <p:blipFill>
          <a:blip r:embed="rId4"/>
          <a:stretch>
            <a:fillRect/>
          </a:stretch>
        </p:blipFill>
        <p:spPr>
          <a:xfrm>
            <a:off x="5977542" y="26679"/>
            <a:ext cx="894100" cy="802135"/>
          </a:xfrm>
          <a:prstGeom prst="rect">
            <a:avLst/>
          </a:prstGeom>
        </p:spPr>
      </p:pic>
      <p:sp>
        <p:nvSpPr>
          <p:cNvPr id="80" name="ZoneTexte 79">
            <a:extLst>
              <a:ext uri="{FF2B5EF4-FFF2-40B4-BE49-F238E27FC236}">
                <a16:creationId xmlns:a16="http://schemas.microsoft.com/office/drawing/2014/main" id="{8B7DB490-703B-8BFE-8614-775D37777095}"/>
              </a:ext>
            </a:extLst>
          </p:cNvPr>
          <p:cNvSpPr txBox="1"/>
          <p:nvPr/>
        </p:nvSpPr>
        <p:spPr>
          <a:xfrm>
            <a:off x="6021003" y="670366"/>
            <a:ext cx="2081802" cy="334835"/>
          </a:xfrm>
          <a:prstGeom prst="rect">
            <a:avLst/>
          </a:prstGeom>
          <a:noFill/>
        </p:spPr>
        <p:txBody>
          <a:bodyPr wrap="square" lIns="91440" tIns="45720" rIns="91440" bIns="45720" anchor="t">
            <a:spAutoFit/>
          </a:bodyPr>
          <a:lstStyle/>
          <a:p>
            <a:pPr marL="457200" marR="0" lvl="1" indent="0" algn="ctr" defTabSz="914400" rtl="0" eaLnBrk="1" fontAlgn="auto" latinLnBrk="0" hangingPunct="1">
              <a:lnSpc>
                <a:spcPct val="150000"/>
              </a:lnSpc>
              <a:spcBef>
                <a:spcPts val="0"/>
              </a:spcBef>
              <a:spcAft>
                <a:spcPts val="0"/>
              </a:spcAft>
              <a:buClr>
                <a:srgbClr val="7030A0"/>
              </a:buClr>
              <a:buSzTx/>
              <a:buFontTx/>
              <a:buNone/>
              <a:tabLst/>
              <a:defRPr/>
            </a:pPr>
            <a:r>
              <a:rPr kumimoji="0" lang="nl-BE" sz="1200" b="0" i="0" u="none" strike="noStrike" kern="1200" cap="none" spc="0" normalizeH="0" baseline="0" noProof="0">
                <a:ln>
                  <a:noFill/>
                </a:ln>
                <a:solidFill>
                  <a:prstClr val="black"/>
                </a:solidFill>
                <a:effectLst/>
                <a:uLnTx/>
                <a:uFillTx/>
                <a:latin typeface="Arial Nova Light"/>
                <a:ea typeface="+mn-ea"/>
                <a:cs typeface="+mn-cs"/>
              </a:rPr>
              <a:t>Werkgever</a:t>
            </a:r>
            <a:endParaRPr kumimoji="0" lang="nl-BE" sz="1600" b="0" i="0" u="none" strike="noStrike" kern="1200" cap="none" spc="0" normalizeH="0" baseline="0" noProof="0">
              <a:ln>
                <a:noFill/>
              </a:ln>
              <a:solidFill>
                <a:prstClr val="black"/>
              </a:solidFill>
              <a:effectLst/>
              <a:uLnTx/>
              <a:uFillTx/>
              <a:latin typeface="Arial Nova Light"/>
              <a:ea typeface="+mn-ea"/>
              <a:cs typeface="+mn-cs"/>
            </a:endParaRPr>
          </a:p>
        </p:txBody>
      </p:sp>
      <p:sp>
        <p:nvSpPr>
          <p:cNvPr id="88" name="ZoneTexte 87">
            <a:extLst>
              <a:ext uri="{FF2B5EF4-FFF2-40B4-BE49-F238E27FC236}">
                <a16:creationId xmlns:a16="http://schemas.microsoft.com/office/drawing/2014/main" id="{56CB0245-D037-14C0-FADF-5AF3A2609616}"/>
              </a:ext>
            </a:extLst>
          </p:cNvPr>
          <p:cNvSpPr txBox="1"/>
          <p:nvPr/>
        </p:nvSpPr>
        <p:spPr>
          <a:xfrm>
            <a:off x="4295358" y="858899"/>
            <a:ext cx="2802100" cy="276999"/>
          </a:xfrm>
          <a:prstGeom prst="rect">
            <a:avLst/>
          </a:prstGeom>
          <a:noFill/>
        </p:spPr>
        <p:txBody>
          <a:bodyPr wrap="square" lIns="91440" tIns="45720" rIns="91440" bIns="4572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BE" sz="1200" b="0" i="0" u="none" strike="noStrike" kern="1200" cap="none" spc="0" normalizeH="0" baseline="0" noProof="0">
                <a:ln>
                  <a:noFill/>
                </a:ln>
                <a:solidFill>
                  <a:prstClr val="black"/>
                </a:solidFill>
                <a:effectLst/>
                <a:uLnTx/>
                <a:uFillTx/>
                <a:latin typeface="Arial Nova Light"/>
                <a:ea typeface="+mn-ea"/>
                <a:cs typeface="+mn-cs"/>
              </a:rPr>
              <a:t>Vertegenwoordiger van werknemers</a:t>
            </a:r>
            <a:endParaRPr kumimoji="0" lang="nl-BE"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116" name="ZoneTexte 115">
            <a:extLst>
              <a:ext uri="{FF2B5EF4-FFF2-40B4-BE49-F238E27FC236}">
                <a16:creationId xmlns:a16="http://schemas.microsoft.com/office/drawing/2014/main" id="{9DAC24C2-AAC6-A6FD-DB2E-8F5FB5E8946C}"/>
              </a:ext>
            </a:extLst>
          </p:cNvPr>
          <p:cNvSpPr txBox="1"/>
          <p:nvPr/>
        </p:nvSpPr>
        <p:spPr>
          <a:xfrm>
            <a:off x="9578615" y="3962852"/>
            <a:ext cx="2613385" cy="307777"/>
          </a:xfrm>
          <a:prstGeom prst="rect">
            <a:avLst/>
          </a:prstGeom>
          <a:noFill/>
        </p:spPr>
        <p:txBody>
          <a:bodyPr wrap="square" lIns="91440" tIns="45720" rIns="91440" bIns="45720" anchor="t">
            <a:spAutoFit/>
          </a:bodyPr>
          <a:lstStyle/>
          <a:p>
            <a:pPr marL="0" marR="0" lvl="0" indent="0" algn="ctr" defTabSz="914400" rtl="0" eaLnBrk="1" fontAlgn="auto" latinLnBrk="0" hangingPunct="1">
              <a:lnSpc>
                <a:spcPct val="100000"/>
              </a:lnSpc>
              <a:spcBef>
                <a:spcPts val="0"/>
              </a:spcBef>
              <a:spcAft>
                <a:spcPts val="0"/>
              </a:spcAft>
              <a:buClr>
                <a:srgbClr val="7030A0"/>
              </a:buClr>
              <a:buSzTx/>
              <a:buFontTx/>
              <a:buNone/>
              <a:tabLst/>
              <a:defRPr/>
            </a:pPr>
            <a:endParaRPr kumimoji="0" lang="nl-BE" sz="1400" b="0" i="0" u="none" strike="noStrike" kern="1200" cap="none" spc="0" normalizeH="0" baseline="0" noProof="0">
              <a:ln>
                <a:noFill/>
              </a:ln>
              <a:solidFill>
                <a:prstClr val="black"/>
              </a:solidFill>
              <a:effectLst/>
              <a:uLnTx/>
              <a:uFillTx/>
              <a:latin typeface="Calibri"/>
              <a:ea typeface="Calibri"/>
              <a:cs typeface="Calibri"/>
            </a:endParaRPr>
          </a:p>
        </p:txBody>
      </p:sp>
      <p:sp>
        <p:nvSpPr>
          <p:cNvPr id="120" name="ZoneTexte 119">
            <a:extLst>
              <a:ext uri="{FF2B5EF4-FFF2-40B4-BE49-F238E27FC236}">
                <a16:creationId xmlns:a16="http://schemas.microsoft.com/office/drawing/2014/main" id="{8D1A3694-ED73-48AA-BFD5-E34A1203523B}"/>
              </a:ext>
            </a:extLst>
          </p:cNvPr>
          <p:cNvSpPr txBox="1"/>
          <p:nvPr/>
        </p:nvSpPr>
        <p:spPr>
          <a:xfrm>
            <a:off x="4819450" y="20764"/>
            <a:ext cx="1740169" cy="276999"/>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BE" sz="1200" b="0" i="0" u="none" strike="noStrike" kern="1200" cap="none" spc="0" normalizeH="0" baseline="0" noProof="0">
                <a:ln>
                  <a:noFill/>
                </a:ln>
                <a:solidFill>
                  <a:prstClr val="black"/>
                </a:solidFill>
                <a:effectLst/>
                <a:uLnTx/>
                <a:uFillTx/>
                <a:latin typeface="Arial Nova Light"/>
                <a:ea typeface="+mn-ea"/>
                <a:cs typeface="+mn-cs"/>
              </a:rPr>
              <a:t>Manager</a:t>
            </a:r>
            <a:endParaRPr kumimoji="0" lang="nl-BE" sz="1400" b="0" i="0" u="none" strike="noStrike" kern="1200" cap="none" spc="0" normalizeH="0" baseline="0" noProof="0">
              <a:ln>
                <a:noFill/>
              </a:ln>
              <a:solidFill>
                <a:prstClr val="black"/>
              </a:solidFill>
              <a:effectLst/>
              <a:uLnTx/>
              <a:uFillTx/>
              <a:latin typeface="Calibri" panose="020F0502020204030204"/>
              <a:ea typeface="+mn-ea"/>
              <a:cs typeface="+mn-cs"/>
            </a:endParaRPr>
          </a:p>
        </p:txBody>
      </p:sp>
      <p:cxnSp>
        <p:nvCxnSpPr>
          <p:cNvPr id="126" name="Connecteur droit 125">
            <a:extLst>
              <a:ext uri="{FF2B5EF4-FFF2-40B4-BE49-F238E27FC236}">
                <a16:creationId xmlns:a16="http://schemas.microsoft.com/office/drawing/2014/main" id="{53B983C4-FB34-3AB5-C23A-CB393122E093}"/>
              </a:ext>
            </a:extLst>
          </p:cNvPr>
          <p:cNvCxnSpPr>
            <a:cxnSpLocks/>
          </p:cNvCxnSpPr>
          <p:nvPr/>
        </p:nvCxnSpPr>
        <p:spPr>
          <a:xfrm flipH="1" flipV="1">
            <a:off x="1041334" y="1970167"/>
            <a:ext cx="4656526" cy="8367"/>
          </a:xfrm>
          <a:prstGeom prst="line">
            <a:avLst/>
          </a:prstGeom>
          <a:ln w="38100">
            <a:solidFill>
              <a:srgbClr val="3F407E"/>
            </a:solidFill>
          </a:ln>
        </p:spPr>
        <p:style>
          <a:lnRef idx="1">
            <a:schemeClr val="accent1"/>
          </a:lnRef>
          <a:fillRef idx="0">
            <a:schemeClr val="accent1"/>
          </a:fillRef>
          <a:effectRef idx="0">
            <a:schemeClr val="accent1"/>
          </a:effectRef>
          <a:fontRef idx="minor">
            <a:schemeClr val="tx1"/>
          </a:fontRef>
        </p:style>
      </p:cxnSp>
      <p:sp>
        <p:nvSpPr>
          <p:cNvPr id="139" name="Rectangle 1">
            <a:extLst>
              <a:ext uri="{FF2B5EF4-FFF2-40B4-BE49-F238E27FC236}">
                <a16:creationId xmlns:a16="http://schemas.microsoft.com/office/drawing/2014/main" id="{62A46701-45EC-4C90-BE91-D315323D62EE}"/>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BE"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4" name="ZoneTexte 153">
            <a:extLst>
              <a:ext uri="{FF2B5EF4-FFF2-40B4-BE49-F238E27FC236}">
                <a16:creationId xmlns:a16="http://schemas.microsoft.com/office/drawing/2014/main" id="{98C83A59-49F1-C266-D471-3233EBCF9DA0}"/>
              </a:ext>
            </a:extLst>
          </p:cNvPr>
          <p:cNvSpPr txBox="1"/>
          <p:nvPr/>
        </p:nvSpPr>
        <p:spPr>
          <a:xfrm>
            <a:off x="3261770" y="6466398"/>
            <a:ext cx="1606917" cy="276999"/>
          </a:xfrm>
          <a:prstGeom prst="rect">
            <a:avLst/>
          </a:prstGeom>
          <a:noFill/>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BE" sz="1200" b="0" i="0" u="none" strike="noStrike" kern="1200" cap="none" spc="0" normalizeH="0" baseline="0" noProof="0">
                <a:ln>
                  <a:noFill/>
                </a:ln>
                <a:solidFill>
                  <a:prstClr val="black"/>
                </a:solidFill>
                <a:effectLst/>
                <a:uLnTx/>
                <a:uFillTx/>
                <a:latin typeface="Arial Nova Light"/>
                <a:ea typeface="+mn-ea"/>
                <a:cs typeface="+mn-cs"/>
              </a:rPr>
              <a:t>Kinesitherapeut</a:t>
            </a:r>
            <a:endParaRPr kumimoji="0" lang="nl-BE" sz="1400" b="0" i="0" u="none" strike="noStrike" kern="1200" cap="none" spc="0" normalizeH="0" baseline="0" noProof="0">
              <a:ln>
                <a:noFill/>
              </a:ln>
              <a:solidFill>
                <a:prstClr val="black"/>
              </a:solidFill>
              <a:effectLst/>
              <a:uLnTx/>
              <a:uFillTx/>
              <a:latin typeface="Arial Nova Light"/>
              <a:ea typeface="+mn-ea"/>
              <a:cs typeface="+mn-cs"/>
            </a:endParaRPr>
          </a:p>
        </p:txBody>
      </p:sp>
      <p:sp>
        <p:nvSpPr>
          <p:cNvPr id="4" name="Arc 3">
            <a:extLst>
              <a:ext uri="{FF2B5EF4-FFF2-40B4-BE49-F238E27FC236}">
                <a16:creationId xmlns:a16="http://schemas.microsoft.com/office/drawing/2014/main" id="{FCD84C23-9351-12A4-BF4D-EC8A3C9BDEF4}"/>
              </a:ext>
            </a:extLst>
          </p:cNvPr>
          <p:cNvSpPr/>
          <p:nvPr/>
        </p:nvSpPr>
        <p:spPr>
          <a:xfrm rot="10800000">
            <a:off x="398464" y="4862404"/>
            <a:ext cx="1490870" cy="1367735"/>
          </a:xfrm>
          <a:prstGeom prst="arc">
            <a:avLst/>
          </a:prstGeom>
          <a:ln w="38100">
            <a:solidFill>
              <a:srgbClr val="3F407E"/>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BE"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Arc 4">
            <a:extLst>
              <a:ext uri="{FF2B5EF4-FFF2-40B4-BE49-F238E27FC236}">
                <a16:creationId xmlns:a16="http://schemas.microsoft.com/office/drawing/2014/main" id="{72080EFD-68A1-92F7-BF53-F3C1838BE5EF}"/>
              </a:ext>
            </a:extLst>
          </p:cNvPr>
          <p:cNvSpPr/>
          <p:nvPr/>
        </p:nvSpPr>
        <p:spPr>
          <a:xfrm rot="16200000">
            <a:off x="339947" y="4893519"/>
            <a:ext cx="1490870" cy="1367735"/>
          </a:xfrm>
          <a:prstGeom prst="arc">
            <a:avLst/>
          </a:prstGeom>
          <a:ln w="38100">
            <a:solidFill>
              <a:srgbClr val="3F407E"/>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BE"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cxnSp>
        <p:nvCxnSpPr>
          <p:cNvPr id="7" name="Connecteur droit 6">
            <a:extLst>
              <a:ext uri="{FF2B5EF4-FFF2-40B4-BE49-F238E27FC236}">
                <a16:creationId xmlns:a16="http://schemas.microsoft.com/office/drawing/2014/main" id="{30002A26-1FBF-83F2-3C89-64B4E0B15B10}"/>
              </a:ext>
            </a:extLst>
          </p:cNvPr>
          <p:cNvCxnSpPr>
            <a:cxnSpLocks/>
          </p:cNvCxnSpPr>
          <p:nvPr/>
        </p:nvCxnSpPr>
        <p:spPr>
          <a:xfrm flipH="1" flipV="1">
            <a:off x="1132217" y="6228227"/>
            <a:ext cx="11059783" cy="35545"/>
          </a:xfrm>
          <a:prstGeom prst="line">
            <a:avLst/>
          </a:prstGeom>
          <a:ln w="38100">
            <a:solidFill>
              <a:srgbClr val="3F407E"/>
            </a:solidFill>
          </a:ln>
        </p:spPr>
        <p:style>
          <a:lnRef idx="1">
            <a:schemeClr val="accent1"/>
          </a:lnRef>
          <a:fillRef idx="0">
            <a:schemeClr val="accent1"/>
          </a:fillRef>
          <a:effectRef idx="0">
            <a:schemeClr val="accent1"/>
          </a:effectRef>
          <a:fontRef idx="minor">
            <a:schemeClr val="tx1"/>
          </a:fontRef>
        </p:style>
      </p:cxnSp>
      <p:sp>
        <p:nvSpPr>
          <p:cNvPr id="9" name="Flèche : droite 8">
            <a:extLst>
              <a:ext uri="{FF2B5EF4-FFF2-40B4-BE49-F238E27FC236}">
                <a16:creationId xmlns:a16="http://schemas.microsoft.com/office/drawing/2014/main" id="{8DDD3C53-86D1-60CD-D42C-2232E76FB334}"/>
              </a:ext>
            </a:extLst>
          </p:cNvPr>
          <p:cNvSpPr/>
          <p:nvPr/>
        </p:nvSpPr>
        <p:spPr>
          <a:xfrm rot="10800000">
            <a:off x="5744770" y="4709708"/>
            <a:ext cx="361950" cy="238125"/>
          </a:xfrm>
          <a:prstGeom prst="rightArrow">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B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6" name="Rectangle : coins arrondis 75">
            <a:extLst>
              <a:ext uri="{FF2B5EF4-FFF2-40B4-BE49-F238E27FC236}">
                <a16:creationId xmlns:a16="http://schemas.microsoft.com/office/drawing/2014/main" id="{CDDA7918-5D2D-CF4C-B387-1766638D2A13}"/>
              </a:ext>
            </a:extLst>
          </p:cNvPr>
          <p:cNvSpPr/>
          <p:nvPr/>
        </p:nvSpPr>
        <p:spPr>
          <a:xfrm>
            <a:off x="1595660" y="4646518"/>
            <a:ext cx="3146377" cy="401319"/>
          </a:xfrm>
          <a:prstGeom prst="roundRect">
            <a:avLst/>
          </a:prstGeom>
          <a:solidFill>
            <a:srgbClr val="9BD5EF"/>
          </a:solidFill>
          <a:ln/>
        </p:spPr>
        <p:style>
          <a:lnRef idx="1">
            <a:schemeClr val="accent4"/>
          </a:lnRef>
          <a:fillRef idx="2">
            <a:schemeClr val="accent4"/>
          </a:fillRef>
          <a:effectRef idx="1">
            <a:schemeClr val="accent4"/>
          </a:effectRef>
          <a:fontRef idx="minor">
            <a:schemeClr val="dk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BE" sz="1600" b="1" i="0" u="none" strike="noStrike" kern="1200" cap="none" spc="100" normalizeH="0" baseline="0" noProof="0">
                <a:ln>
                  <a:noFill/>
                </a:ln>
                <a:solidFill>
                  <a:prstClr val="black"/>
                </a:solidFill>
                <a:effectLst/>
                <a:uLnTx/>
                <a:uFillTx/>
                <a:latin typeface="Arial Nova Light"/>
                <a:ea typeface="+mn-ea"/>
                <a:cs typeface="+mn-cs"/>
              </a:rPr>
              <a:t>Na arbeidsongeschiktheid</a:t>
            </a:r>
            <a:endParaRPr kumimoji="0" lang="nl-BE"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pic>
        <p:nvPicPr>
          <p:cNvPr id="65" name="Image 64">
            <a:extLst>
              <a:ext uri="{FF2B5EF4-FFF2-40B4-BE49-F238E27FC236}">
                <a16:creationId xmlns:a16="http://schemas.microsoft.com/office/drawing/2014/main" id="{7D38D517-A0FC-E7BF-953D-78BA334E27AB}"/>
              </a:ext>
            </a:extLst>
          </p:cNvPr>
          <p:cNvPicPr>
            <a:picLocks noChangeAspect="1"/>
          </p:cNvPicPr>
          <p:nvPr/>
        </p:nvPicPr>
        <p:blipFill>
          <a:blip r:embed="rId5"/>
          <a:stretch>
            <a:fillRect/>
          </a:stretch>
        </p:blipFill>
        <p:spPr>
          <a:xfrm>
            <a:off x="3636228" y="5871196"/>
            <a:ext cx="293802" cy="613067"/>
          </a:xfrm>
          <a:prstGeom prst="rect">
            <a:avLst/>
          </a:prstGeom>
        </p:spPr>
      </p:pic>
      <p:sp>
        <p:nvSpPr>
          <p:cNvPr id="2" name="ZoneTexte 1">
            <a:extLst>
              <a:ext uri="{FF2B5EF4-FFF2-40B4-BE49-F238E27FC236}">
                <a16:creationId xmlns:a16="http://schemas.microsoft.com/office/drawing/2014/main" id="{673230CD-7680-EB0A-0CCD-15B3BC7A3861}"/>
              </a:ext>
            </a:extLst>
          </p:cNvPr>
          <p:cNvSpPr txBox="1"/>
          <p:nvPr/>
        </p:nvSpPr>
        <p:spPr>
          <a:xfrm>
            <a:off x="5845125" y="-79442"/>
            <a:ext cx="2081802" cy="334835"/>
          </a:xfrm>
          <a:prstGeom prst="rect">
            <a:avLst/>
          </a:prstGeom>
          <a:noFill/>
        </p:spPr>
        <p:txBody>
          <a:bodyPr wrap="square" lIns="91440" tIns="45720" rIns="91440" bIns="45720" anchor="t">
            <a:spAutoFit/>
          </a:bodyPr>
          <a:lstStyle/>
          <a:p>
            <a:pPr marL="457200" marR="0" lvl="1" indent="0" algn="ctr" defTabSz="914400" rtl="0" eaLnBrk="1" fontAlgn="auto" latinLnBrk="0" hangingPunct="1">
              <a:lnSpc>
                <a:spcPct val="150000"/>
              </a:lnSpc>
              <a:spcBef>
                <a:spcPts val="0"/>
              </a:spcBef>
              <a:spcAft>
                <a:spcPts val="0"/>
              </a:spcAft>
              <a:buClr>
                <a:srgbClr val="7030A0"/>
              </a:buClr>
              <a:buSzTx/>
              <a:buFontTx/>
              <a:buNone/>
              <a:tabLst/>
              <a:defRPr/>
            </a:pPr>
            <a:r>
              <a:rPr kumimoji="0" lang="nl-BE" sz="1200" b="0" i="0" u="none" strike="noStrike" kern="1200" cap="none" spc="0" normalizeH="0" baseline="0" noProof="0">
                <a:ln>
                  <a:noFill/>
                </a:ln>
                <a:solidFill>
                  <a:prstClr val="black"/>
                </a:solidFill>
                <a:effectLst/>
                <a:uLnTx/>
                <a:uFillTx/>
                <a:latin typeface="Arial Nova Light"/>
                <a:ea typeface="+mn-ea"/>
                <a:cs typeface="+mn-cs"/>
              </a:rPr>
              <a:t>Collega's</a:t>
            </a:r>
            <a:endParaRPr kumimoji="0" lang="nl-BE" sz="1600" b="0" i="0" u="none" strike="noStrike" kern="1200" cap="none" spc="0" normalizeH="0" baseline="0" noProof="0">
              <a:ln>
                <a:noFill/>
              </a:ln>
              <a:solidFill>
                <a:prstClr val="black"/>
              </a:solidFill>
              <a:effectLst/>
              <a:uLnTx/>
              <a:uFillTx/>
              <a:latin typeface="Arial Nova Light"/>
              <a:ea typeface="+mn-ea"/>
              <a:cs typeface="+mn-cs"/>
            </a:endParaRPr>
          </a:p>
        </p:txBody>
      </p:sp>
      <p:sp>
        <p:nvSpPr>
          <p:cNvPr id="3" name="Rectangle : coins arrondis 2">
            <a:extLst>
              <a:ext uri="{FF2B5EF4-FFF2-40B4-BE49-F238E27FC236}">
                <a16:creationId xmlns:a16="http://schemas.microsoft.com/office/drawing/2014/main" id="{32508729-E6AF-7ED5-D2FF-E621A91C2211}"/>
              </a:ext>
            </a:extLst>
          </p:cNvPr>
          <p:cNvSpPr/>
          <p:nvPr/>
        </p:nvSpPr>
        <p:spPr>
          <a:xfrm>
            <a:off x="1629739" y="364233"/>
            <a:ext cx="2828552" cy="386392"/>
          </a:xfrm>
          <a:prstGeom prst="roundRect">
            <a:avLst/>
          </a:prstGeom>
          <a:solidFill>
            <a:srgbClr val="9BD5EF"/>
          </a:solidFill>
          <a:ln/>
        </p:spPr>
        <p:style>
          <a:lnRef idx="1">
            <a:schemeClr val="accent4"/>
          </a:lnRef>
          <a:fillRef idx="2">
            <a:schemeClr val="accent4"/>
          </a:fillRef>
          <a:effectRef idx="1">
            <a:schemeClr val="accent4"/>
          </a:effectRef>
          <a:fontRef idx="minor">
            <a:schemeClr val="dk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BE" sz="1600" b="1" i="0" u="none" strike="noStrike" kern="1200" cap="none" spc="100" normalizeH="0" baseline="0" noProof="0">
                <a:ln>
                  <a:noFill/>
                </a:ln>
                <a:solidFill>
                  <a:prstClr val="black"/>
                </a:solidFill>
                <a:effectLst/>
                <a:uLnTx/>
                <a:uFillTx/>
                <a:latin typeface="Arial Nova Light"/>
                <a:ea typeface="+mn-ea"/>
                <a:cs typeface="+mn-cs"/>
              </a:rPr>
              <a:t>Vooraf</a:t>
            </a:r>
            <a:endParaRPr kumimoji="0" lang="nl-BE"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10" name="Rectangle : coins arrondis 9">
            <a:extLst>
              <a:ext uri="{FF2B5EF4-FFF2-40B4-BE49-F238E27FC236}">
                <a16:creationId xmlns:a16="http://schemas.microsoft.com/office/drawing/2014/main" id="{EDD60911-0681-D919-C1C9-BA91CC5F4C37}"/>
              </a:ext>
            </a:extLst>
          </p:cNvPr>
          <p:cNvSpPr/>
          <p:nvPr/>
        </p:nvSpPr>
        <p:spPr>
          <a:xfrm>
            <a:off x="1583666" y="1729523"/>
            <a:ext cx="3951110" cy="401319"/>
          </a:xfrm>
          <a:prstGeom prst="roundRect">
            <a:avLst/>
          </a:prstGeom>
          <a:solidFill>
            <a:srgbClr val="9BD5EF"/>
          </a:solidFill>
          <a:ln/>
        </p:spPr>
        <p:style>
          <a:lnRef idx="1">
            <a:schemeClr val="accent4"/>
          </a:lnRef>
          <a:fillRef idx="2">
            <a:schemeClr val="accent4"/>
          </a:fillRef>
          <a:effectRef idx="1">
            <a:schemeClr val="accent4"/>
          </a:effectRef>
          <a:fontRef idx="minor">
            <a:schemeClr val="dk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BE" sz="1600" b="1" i="0" u="none" strike="noStrike" kern="1200" cap="none" spc="100" normalizeH="0" baseline="0" noProof="0">
                <a:ln>
                  <a:noFill/>
                </a:ln>
                <a:solidFill>
                  <a:prstClr val="black"/>
                </a:solidFill>
                <a:effectLst/>
                <a:uLnTx/>
                <a:uFillTx/>
                <a:latin typeface="Arial Nova Light"/>
                <a:ea typeface="+mn-ea"/>
                <a:cs typeface="+mn-cs"/>
              </a:rPr>
              <a:t>In geval van arbeidsongeschiktheid</a:t>
            </a:r>
            <a:endParaRPr kumimoji="0" lang="nl-BE"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11" name="ZoneTexte 10">
            <a:extLst>
              <a:ext uri="{FF2B5EF4-FFF2-40B4-BE49-F238E27FC236}">
                <a16:creationId xmlns:a16="http://schemas.microsoft.com/office/drawing/2014/main" id="{1F5D8518-7166-5276-5693-11CE9FE71811}"/>
              </a:ext>
            </a:extLst>
          </p:cNvPr>
          <p:cNvSpPr txBox="1"/>
          <p:nvPr/>
        </p:nvSpPr>
        <p:spPr>
          <a:xfrm>
            <a:off x="5997189" y="2369464"/>
            <a:ext cx="2738993" cy="461665"/>
          </a:xfrm>
          <a:prstGeom prst="rect">
            <a:avLst/>
          </a:prstGeom>
          <a:noFill/>
        </p:spPr>
        <p:txBody>
          <a:bodyPr wrap="square" lIns="91440" tIns="45720" rIns="91440" bIns="45720" anchor="t">
            <a:spAutoFit/>
          </a:bodyPr>
          <a:lstStyle/>
          <a:p>
            <a:pPr marL="457200" marR="0" lvl="1" indent="0" algn="l" defTabSz="914400" rtl="0" eaLnBrk="1" fontAlgn="auto" latinLnBrk="0" hangingPunct="1">
              <a:lnSpc>
                <a:spcPct val="100000"/>
              </a:lnSpc>
              <a:spcBef>
                <a:spcPts val="0"/>
              </a:spcBef>
              <a:spcAft>
                <a:spcPts val="0"/>
              </a:spcAft>
              <a:buClr>
                <a:srgbClr val="7030A0"/>
              </a:buClr>
              <a:buSzTx/>
              <a:buFontTx/>
              <a:buNone/>
              <a:tabLst/>
              <a:defRPr/>
            </a:pPr>
            <a:r>
              <a:rPr kumimoji="0" lang="nl-BE" sz="1200" b="0" i="0" u="none" strike="noStrike" kern="1200" cap="none" spc="0" normalizeH="0" baseline="0" noProof="0">
                <a:ln>
                  <a:noFill/>
                </a:ln>
                <a:solidFill>
                  <a:prstClr val="black"/>
                </a:solidFill>
                <a:effectLst/>
                <a:uLnTx/>
                <a:uFillTx/>
                <a:latin typeface="Arial Nova Light"/>
                <a:ea typeface="+mn-ea"/>
                <a:cs typeface="+mn-cs"/>
              </a:rPr>
              <a:t>Maatschappelijk werker,</a:t>
            </a:r>
          </a:p>
          <a:p>
            <a:pPr marL="457200" marR="0" lvl="1" indent="0" algn="l" defTabSz="914400" rtl="0" eaLnBrk="1" fontAlgn="auto" latinLnBrk="0" hangingPunct="1">
              <a:lnSpc>
                <a:spcPct val="100000"/>
              </a:lnSpc>
              <a:spcBef>
                <a:spcPts val="0"/>
              </a:spcBef>
              <a:spcAft>
                <a:spcPts val="0"/>
              </a:spcAft>
              <a:buClrTx/>
              <a:buSzTx/>
              <a:buFontTx/>
              <a:buNone/>
              <a:tabLst/>
              <a:defRPr/>
            </a:pPr>
            <a:r>
              <a:rPr kumimoji="0" lang="nl-BE" sz="1200" b="0" i="0" u="none" strike="noStrike" kern="1200" cap="none" spc="0" normalizeH="0" baseline="0" noProof="0">
                <a:ln>
                  <a:noFill/>
                </a:ln>
                <a:solidFill>
                  <a:prstClr val="black"/>
                </a:solidFill>
                <a:effectLst/>
                <a:uLnTx/>
                <a:uFillTx/>
                <a:latin typeface="Arial Nova Light"/>
                <a:ea typeface="+mn-ea"/>
                <a:cs typeface="+mn-cs"/>
              </a:rPr>
              <a:t>Paramedici</a:t>
            </a:r>
          </a:p>
        </p:txBody>
      </p:sp>
      <p:sp>
        <p:nvSpPr>
          <p:cNvPr id="13" name="ZoneTexte 12">
            <a:extLst>
              <a:ext uri="{FF2B5EF4-FFF2-40B4-BE49-F238E27FC236}">
                <a16:creationId xmlns:a16="http://schemas.microsoft.com/office/drawing/2014/main" id="{6638FD17-CB7D-D088-90F9-B975A1F9BDA1}"/>
              </a:ext>
            </a:extLst>
          </p:cNvPr>
          <p:cNvSpPr txBox="1"/>
          <p:nvPr/>
        </p:nvSpPr>
        <p:spPr>
          <a:xfrm>
            <a:off x="9462080" y="818097"/>
            <a:ext cx="1490870" cy="334835"/>
          </a:xfrm>
          <a:prstGeom prst="rect">
            <a:avLst/>
          </a:prstGeom>
          <a:noFill/>
        </p:spPr>
        <p:txBody>
          <a:bodyPr wrap="square" lIns="91440" tIns="45720" rIns="91440" bIns="45720" anchor="t">
            <a:spAutoFit/>
          </a:bodyPr>
          <a:lstStyle/>
          <a:p>
            <a:pPr marL="457200" marR="0" lvl="1" indent="0" algn="l" defTabSz="914400" rtl="0" eaLnBrk="1" fontAlgn="auto" latinLnBrk="0" hangingPunct="1">
              <a:lnSpc>
                <a:spcPct val="150000"/>
              </a:lnSpc>
              <a:spcBef>
                <a:spcPts val="0"/>
              </a:spcBef>
              <a:spcAft>
                <a:spcPts val="0"/>
              </a:spcAft>
              <a:buClr>
                <a:srgbClr val="7030A0"/>
              </a:buClr>
              <a:buSzTx/>
              <a:buFontTx/>
              <a:buNone/>
              <a:tabLst/>
              <a:defRPr/>
            </a:pPr>
            <a:r>
              <a:rPr kumimoji="0" lang="nl-BE" sz="1200" b="0" i="0" u="none" strike="noStrike" kern="1200" cap="none" spc="0" normalizeH="0" baseline="0" noProof="0">
                <a:ln>
                  <a:noFill/>
                </a:ln>
                <a:solidFill>
                  <a:prstClr val="black"/>
                </a:solidFill>
                <a:effectLst/>
                <a:uLnTx/>
                <a:uFillTx/>
                <a:latin typeface="Arial Nova Light"/>
                <a:ea typeface="+mn-ea"/>
                <a:cs typeface="+mn-cs"/>
                <a:hlinkClick r:id="rId6"/>
              </a:rPr>
              <a:t>PAPS</a:t>
            </a:r>
            <a:endParaRPr kumimoji="0" lang="nl-BE" sz="1600" b="0" i="0" u="none" strike="noStrike" kern="1200" cap="none" spc="0" normalizeH="0" baseline="0" noProof="0">
              <a:ln>
                <a:noFill/>
              </a:ln>
              <a:solidFill>
                <a:prstClr val="black"/>
              </a:solidFill>
              <a:effectLst/>
              <a:uLnTx/>
              <a:uFillTx/>
              <a:latin typeface="Arial Nova Light"/>
              <a:ea typeface="+mn-ea"/>
              <a:cs typeface="+mn-cs"/>
            </a:endParaRPr>
          </a:p>
        </p:txBody>
      </p:sp>
      <p:pic>
        <p:nvPicPr>
          <p:cNvPr id="16" name="Image 15">
            <a:extLst>
              <a:ext uri="{FF2B5EF4-FFF2-40B4-BE49-F238E27FC236}">
                <a16:creationId xmlns:a16="http://schemas.microsoft.com/office/drawing/2014/main" id="{C337D9A2-3C4C-FBE3-6F83-6D0D9AC20879}"/>
              </a:ext>
            </a:extLst>
          </p:cNvPr>
          <p:cNvPicPr>
            <a:picLocks noChangeAspect="1"/>
          </p:cNvPicPr>
          <p:nvPr/>
        </p:nvPicPr>
        <p:blipFill>
          <a:blip r:embed="rId7"/>
          <a:stretch>
            <a:fillRect/>
          </a:stretch>
        </p:blipFill>
        <p:spPr>
          <a:xfrm>
            <a:off x="9622056" y="233562"/>
            <a:ext cx="378753" cy="606006"/>
          </a:xfrm>
          <a:prstGeom prst="rect">
            <a:avLst/>
          </a:prstGeom>
        </p:spPr>
      </p:pic>
      <p:sp>
        <p:nvSpPr>
          <p:cNvPr id="17" name="ZoneTexte 16">
            <a:extLst>
              <a:ext uri="{FF2B5EF4-FFF2-40B4-BE49-F238E27FC236}">
                <a16:creationId xmlns:a16="http://schemas.microsoft.com/office/drawing/2014/main" id="{70527147-D38C-B39F-1CEE-C1D614E9409E}"/>
              </a:ext>
            </a:extLst>
          </p:cNvPr>
          <p:cNvSpPr txBox="1"/>
          <p:nvPr/>
        </p:nvSpPr>
        <p:spPr>
          <a:xfrm>
            <a:off x="7795863" y="-1152"/>
            <a:ext cx="4053036" cy="276999"/>
          </a:xfrm>
          <a:prstGeom prst="rect">
            <a:avLst/>
          </a:prstGeom>
          <a:noFill/>
        </p:spPr>
        <p:txBody>
          <a:bodyPr wrap="square" lIns="91440" tIns="45720" rIns="91440" bIns="45720" anchor="t">
            <a:spAutoFit/>
          </a:bodyPr>
          <a:lstStyle/>
          <a:p>
            <a:pPr marL="457200" marR="0" lvl="1" indent="0" algn="ctr" defTabSz="914400" rtl="0" eaLnBrk="1" fontAlgn="auto" latinLnBrk="0" hangingPunct="1">
              <a:lnSpc>
                <a:spcPct val="100000"/>
              </a:lnSpc>
              <a:spcBef>
                <a:spcPts val="0"/>
              </a:spcBef>
              <a:spcAft>
                <a:spcPts val="0"/>
              </a:spcAft>
              <a:buClrTx/>
              <a:buSzTx/>
              <a:buFontTx/>
              <a:buNone/>
              <a:tabLst/>
              <a:defRPr/>
            </a:pPr>
            <a:r>
              <a:rPr kumimoji="0" lang="nl-BE" sz="1200" b="0" i="0" u="none" strike="noStrike" kern="1200" cap="none" spc="0" normalizeH="0" baseline="0" noProof="0">
                <a:ln>
                  <a:noFill/>
                </a:ln>
                <a:solidFill>
                  <a:prstClr val="black"/>
                </a:solidFill>
                <a:effectLst/>
                <a:uLnTx/>
                <a:uFillTx/>
                <a:latin typeface="Arial Nova Light"/>
                <a:ea typeface="+mn-ea"/>
                <a:cs typeface="+mn-cs"/>
                <a:hlinkClick r:id="rId8"/>
              </a:rPr>
              <a:t>Interne</a:t>
            </a:r>
            <a:r>
              <a:rPr kumimoji="0" lang="nl-BE" sz="1200" b="0" i="0" u="none" strike="noStrike" kern="1200" cap="none" spc="0" normalizeH="0" baseline="0" noProof="0">
                <a:ln>
                  <a:noFill/>
                </a:ln>
                <a:solidFill>
                  <a:prstClr val="black"/>
                </a:solidFill>
                <a:effectLst/>
                <a:uLnTx/>
                <a:uFillTx/>
                <a:latin typeface="Arial Nova Light"/>
                <a:ea typeface="+mn-ea"/>
                <a:cs typeface="+mn-cs"/>
              </a:rPr>
              <a:t> of </a:t>
            </a:r>
            <a:r>
              <a:rPr kumimoji="0" lang="nl-BE" sz="1200" b="0" i="0" u="none" strike="noStrike" kern="1200" cap="none" spc="0" normalizeH="0" baseline="0" noProof="0">
                <a:ln>
                  <a:noFill/>
                </a:ln>
                <a:solidFill>
                  <a:prstClr val="black"/>
                </a:solidFill>
                <a:effectLst/>
                <a:uLnTx/>
                <a:uFillTx/>
                <a:latin typeface="Arial Nova Light"/>
                <a:ea typeface="+mn-ea"/>
                <a:cs typeface="+mn-cs"/>
                <a:hlinkClick r:id="rId9"/>
              </a:rPr>
              <a:t>externe</a:t>
            </a:r>
            <a:r>
              <a:rPr kumimoji="0" lang="nl-BE" sz="1200" b="0" i="0" u="none" strike="noStrike" kern="1200" cap="none" spc="0" normalizeH="0" baseline="0" noProof="0">
                <a:ln>
                  <a:noFill/>
                </a:ln>
                <a:solidFill>
                  <a:prstClr val="black"/>
                </a:solidFill>
                <a:effectLst/>
                <a:uLnTx/>
                <a:uFillTx/>
                <a:latin typeface="Arial Nova Light"/>
                <a:ea typeface="+mn-ea"/>
                <a:cs typeface="+mn-cs"/>
              </a:rPr>
              <a:t> preventiedienst</a:t>
            </a:r>
            <a:endParaRPr kumimoji="0" lang="nl-BE"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21" name="ZoneTexte 20">
            <a:extLst>
              <a:ext uri="{FF2B5EF4-FFF2-40B4-BE49-F238E27FC236}">
                <a16:creationId xmlns:a16="http://schemas.microsoft.com/office/drawing/2014/main" id="{F930AE59-25EE-E632-6361-C595202169FF}"/>
              </a:ext>
            </a:extLst>
          </p:cNvPr>
          <p:cNvSpPr txBox="1"/>
          <p:nvPr/>
        </p:nvSpPr>
        <p:spPr>
          <a:xfrm>
            <a:off x="7420611" y="834878"/>
            <a:ext cx="2905944" cy="276999"/>
          </a:xfrm>
          <a:prstGeom prst="rect">
            <a:avLst/>
          </a:prstGeom>
          <a:noFill/>
        </p:spPr>
        <p:txBody>
          <a:bodyPr wrap="square" lIns="91440" tIns="45720" rIns="91440" bIns="45720" anchor="t">
            <a:spAutoFit/>
          </a:bodyPr>
          <a:lstStyle/>
          <a:p>
            <a:pPr marL="457200" marR="0" lvl="1" indent="0" algn="ctr" defTabSz="914400" rtl="0" eaLnBrk="1" fontAlgn="auto" latinLnBrk="0" hangingPunct="1">
              <a:lnSpc>
                <a:spcPct val="100000"/>
              </a:lnSpc>
              <a:spcBef>
                <a:spcPts val="0"/>
              </a:spcBef>
              <a:spcAft>
                <a:spcPts val="0"/>
              </a:spcAft>
              <a:buClrTx/>
              <a:buSzTx/>
              <a:buFontTx/>
              <a:buNone/>
              <a:tabLst/>
              <a:defRPr/>
            </a:pPr>
            <a:r>
              <a:rPr kumimoji="0" lang="nl-BE" sz="1200" b="0" i="0" u="none" strike="noStrike" kern="1200" cap="none" spc="0" normalizeH="0" baseline="0" noProof="0">
                <a:ln>
                  <a:noFill/>
                </a:ln>
                <a:solidFill>
                  <a:prstClr val="black"/>
                </a:solidFill>
                <a:effectLst/>
                <a:uLnTx/>
                <a:uFillTx/>
                <a:latin typeface="Arial Nova Light"/>
                <a:ea typeface="+mn-ea"/>
                <a:cs typeface="+mn-cs"/>
              </a:rPr>
              <a:t>Vertrouwenspersoon</a:t>
            </a:r>
            <a:endParaRPr kumimoji="0" lang="nl-BE"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pic>
        <p:nvPicPr>
          <p:cNvPr id="35" name="Image 34">
            <a:extLst>
              <a:ext uri="{FF2B5EF4-FFF2-40B4-BE49-F238E27FC236}">
                <a16:creationId xmlns:a16="http://schemas.microsoft.com/office/drawing/2014/main" id="{6DF7D702-54B2-4AC9-3296-A621F5ED8370}"/>
              </a:ext>
            </a:extLst>
          </p:cNvPr>
          <p:cNvPicPr>
            <a:picLocks noChangeAspect="1"/>
          </p:cNvPicPr>
          <p:nvPr/>
        </p:nvPicPr>
        <p:blipFill>
          <a:blip r:embed="rId10"/>
          <a:stretch>
            <a:fillRect/>
          </a:stretch>
        </p:blipFill>
        <p:spPr>
          <a:xfrm>
            <a:off x="11479713" y="917988"/>
            <a:ext cx="517585" cy="623647"/>
          </a:xfrm>
          <a:prstGeom prst="rect">
            <a:avLst/>
          </a:prstGeom>
        </p:spPr>
      </p:pic>
      <p:sp>
        <p:nvSpPr>
          <p:cNvPr id="37" name="ZoneTexte 36">
            <a:extLst>
              <a:ext uri="{FF2B5EF4-FFF2-40B4-BE49-F238E27FC236}">
                <a16:creationId xmlns:a16="http://schemas.microsoft.com/office/drawing/2014/main" id="{ACCB5AE4-D585-1608-5598-A6D5CDC7331D}"/>
              </a:ext>
            </a:extLst>
          </p:cNvPr>
          <p:cNvSpPr txBox="1"/>
          <p:nvPr/>
        </p:nvSpPr>
        <p:spPr>
          <a:xfrm>
            <a:off x="10163662" y="1096507"/>
            <a:ext cx="1492466" cy="276999"/>
          </a:xfrm>
          <a:prstGeom prst="rect">
            <a:avLst/>
          </a:prstGeom>
          <a:noFill/>
        </p:spPr>
        <p:txBody>
          <a:bodyPr wrap="square" lIns="91440" tIns="45720" rIns="91440" bIns="45720" anchor="t">
            <a:spAutoFit/>
          </a:bodyPr>
          <a:lstStyle/>
          <a:p>
            <a:pPr marL="457200" marR="0" lvl="1" indent="0" algn="ctr" defTabSz="914400" rtl="0" eaLnBrk="1" fontAlgn="auto" latinLnBrk="0" hangingPunct="1">
              <a:lnSpc>
                <a:spcPct val="100000"/>
              </a:lnSpc>
              <a:spcBef>
                <a:spcPts val="0"/>
              </a:spcBef>
              <a:spcAft>
                <a:spcPts val="0"/>
              </a:spcAft>
              <a:buClrTx/>
              <a:buSzTx/>
              <a:buFontTx/>
              <a:buNone/>
              <a:tabLst/>
              <a:defRPr/>
            </a:pPr>
            <a:r>
              <a:rPr kumimoji="0" lang="nl-BE" sz="1200" b="0" i="0" u="none" strike="noStrike" kern="1200" cap="none" spc="0" normalizeH="0" baseline="0" noProof="0">
                <a:ln>
                  <a:noFill/>
                </a:ln>
                <a:solidFill>
                  <a:prstClr val="black"/>
                </a:solidFill>
                <a:effectLst/>
                <a:uLnTx/>
                <a:uFillTx/>
                <a:latin typeface="Arial Nova Light"/>
                <a:ea typeface="+mn-ea"/>
                <a:cs typeface="+mn-cs"/>
                <a:hlinkClick r:id="rId11"/>
              </a:rPr>
              <a:t>Arbeidsarts</a:t>
            </a:r>
            <a:endParaRPr kumimoji="0" lang="nl-BE"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39" name="ZoneTexte 38">
            <a:extLst>
              <a:ext uri="{FF2B5EF4-FFF2-40B4-BE49-F238E27FC236}">
                <a16:creationId xmlns:a16="http://schemas.microsoft.com/office/drawing/2014/main" id="{591818CD-CA82-71A1-3B88-D366F20AD25C}"/>
              </a:ext>
            </a:extLst>
          </p:cNvPr>
          <p:cNvSpPr txBox="1"/>
          <p:nvPr/>
        </p:nvSpPr>
        <p:spPr>
          <a:xfrm>
            <a:off x="10060439" y="2271208"/>
            <a:ext cx="1453418" cy="276999"/>
          </a:xfrm>
          <a:prstGeom prst="rect">
            <a:avLst/>
          </a:prstGeom>
          <a:noFill/>
        </p:spPr>
        <p:txBody>
          <a:bodyPr wrap="square" lIns="91440" tIns="45720" rIns="91440" bIns="45720" anchor="t">
            <a:spAutoFit/>
          </a:bodyPr>
          <a:lstStyle/>
          <a:p>
            <a:pPr marL="457200" marR="0" lvl="1" indent="0" algn="ctr" defTabSz="914400" rtl="0" eaLnBrk="1" fontAlgn="auto" latinLnBrk="0" hangingPunct="1">
              <a:lnSpc>
                <a:spcPct val="100000"/>
              </a:lnSpc>
              <a:spcBef>
                <a:spcPts val="0"/>
              </a:spcBef>
              <a:spcAft>
                <a:spcPts val="0"/>
              </a:spcAft>
              <a:buClr>
                <a:srgbClr val="7030A0"/>
              </a:buClr>
              <a:buSzTx/>
              <a:buFontTx/>
              <a:buNone/>
              <a:tabLst/>
              <a:defRPr/>
            </a:pPr>
            <a:r>
              <a:rPr kumimoji="0" lang="nl-BE" sz="1200" b="0" i="0" u="none" strike="noStrike" kern="1200" cap="none" spc="0" normalizeH="0" baseline="0" noProof="0">
                <a:ln>
                  <a:noFill/>
                </a:ln>
                <a:solidFill>
                  <a:prstClr val="black"/>
                </a:solidFill>
                <a:effectLst/>
                <a:uLnTx/>
                <a:uFillTx/>
                <a:latin typeface="Arial Nova Light"/>
                <a:ea typeface="+mn-ea"/>
                <a:cs typeface="+mn-cs"/>
              </a:rPr>
              <a:t>Huisarts</a:t>
            </a:r>
          </a:p>
        </p:txBody>
      </p:sp>
      <p:sp>
        <p:nvSpPr>
          <p:cNvPr id="43" name="ZoneTexte 42">
            <a:extLst>
              <a:ext uri="{FF2B5EF4-FFF2-40B4-BE49-F238E27FC236}">
                <a16:creationId xmlns:a16="http://schemas.microsoft.com/office/drawing/2014/main" id="{84E630F9-5B06-B6A3-5946-40C58F8222B2}"/>
              </a:ext>
            </a:extLst>
          </p:cNvPr>
          <p:cNvSpPr txBox="1"/>
          <p:nvPr/>
        </p:nvSpPr>
        <p:spPr>
          <a:xfrm>
            <a:off x="9010497" y="2186583"/>
            <a:ext cx="1874742" cy="334835"/>
          </a:xfrm>
          <a:prstGeom prst="rect">
            <a:avLst/>
          </a:prstGeom>
          <a:noFill/>
        </p:spPr>
        <p:txBody>
          <a:bodyPr wrap="square" lIns="91440" tIns="45720" rIns="91440" bIns="45720" anchor="t">
            <a:spAutoFit/>
          </a:bodyPr>
          <a:lstStyle/>
          <a:p>
            <a:pPr marL="457200" marR="0" lvl="1" indent="0" algn="l" defTabSz="914400" rtl="0" eaLnBrk="1" fontAlgn="auto" latinLnBrk="0" hangingPunct="1">
              <a:lnSpc>
                <a:spcPct val="150000"/>
              </a:lnSpc>
              <a:spcBef>
                <a:spcPts val="0"/>
              </a:spcBef>
              <a:spcAft>
                <a:spcPts val="0"/>
              </a:spcAft>
              <a:buClr>
                <a:srgbClr val="7030A0"/>
              </a:buClr>
              <a:buSzTx/>
              <a:buFontTx/>
              <a:buNone/>
              <a:tabLst/>
              <a:defRPr/>
            </a:pPr>
            <a:r>
              <a:rPr kumimoji="0" lang="nl-BE" sz="1200" b="0" i="0" u="none" strike="noStrike" kern="1200" cap="none" spc="0" normalizeH="0" baseline="0" noProof="0">
                <a:ln>
                  <a:noFill/>
                </a:ln>
                <a:solidFill>
                  <a:prstClr val="black"/>
                </a:solidFill>
                <a:effectLst/>
                <a:uLnTx/>
                <a:uFillTx/>
                <a:latin typeface="Arial Nova Light"/>
                <a:ea typeface="+mn-ea"/>
                <a:cs typeface="+mn-cs"/>
              </a:rPr>
              <a:t>Psycholoog</a:t>
            </a:r>
            <a:endParaRPr kumimoji="0" lang="nl-BE" sz="1600" b="0" i="0" u="none" strike="noStrike" kern="1200" cap="none" spc="0" normalizeH="0" baseline="0" noProof="0">
              <a:ln>
                <a:noFill/>
              </a:ln>
              <a:solidFill>
                <a:prstClr val="black"/>
              </a:solidFill>
              <a:effectLst/>
              <a:uLnTx/>
              <a:uFillTx/>
              <a:latin typeface="Arial Nova Light"/>
              <a:ea typeface="+mn-ea"/>
              <a:cs typeface="+mn-cs"/>
            </a:endParaRPr>
          </a:p>
        </p:txBody>
      </p:sp>
      <p:pic>
        <p:nvPicPr>
          <p:cNvPr id="56" name="Image 55">
            <a:extLst>
              <a:ext uri="{FF2B5EF4-FFF2-40B4-BE49-F238E27FC236}">
                <a16:creationId xmlns:a16="http://schemas.microsoft.com/office/drawing/2014/main" id="{201D729B-A3E1-6055-93CF-20C5FF5BACCD}"/>
              </a:ext>
            </a:extLst>
          </p:cNvPr>
          <p:cNvPicPr>
            <a:picLocks noChangeAspect="1"/>
          </p:cNvPicPr>
          <p:nvPr/>
        </p:nvPicPr>
        <p:blipFill>
          <a:blip r:embed="rId12"/>
          <a:stretch>
            <a:fillRect/>
          </a:stretch>
        </p:blipFill>
        <p:spPr>
          <a:xfrm>
            <a:off x="10762719" y="1593122"/>
            <a:ext cx="359336" cy="653730"/>
          </a:xfrm>
          <a:prstGeom prst="rect">
            <a:avLst/>
          </a:prstGeom>
        </p:spPr>
      </p:pic>
      <p:pic>
        <p:nvPicPr>
          <p:cNvPr id="57" name="Image 56">
            <a:extLst>
              <a:ext uri="{FF2B5EF4-FFF2-40B4-BE49-F238E27FC236}">
                <a16:creationId xmlns:a16="http://schemas.microsoft.com/office/drawing/2014/main" id="{7A0FB3E9-4BAC-7F94-0B42-54D1DED29BA1}"/>
              </a:ext>
            </a:extLst>
          </p:cNvPr>
          <p:cNvPicPr>
            <a:picLocks noChangeAspect="1"/>
          </p:cNvPicPr>
          <p:nvPr/>
        </p:nvPicPr>
        <p:blipFill rotWithShape="1">
          <a:blip r:embed="rId13"/>
          <a:srcRect l="10080"/>
          <a:stretch/>
        </p:blipFill>
        <p:spPr>
          <a:xfrm>
            <a:off x="9833773" y="1621672"/>
            <a:ext cx="296959" cy="630103"/>
          </a:xfrm>
          <a:prstGeom prst="rect">
            <a:avLst/>
          </a:prstGeom>
        </p:spPr>
      </p:pic>
      <p:pic>
        <p:nvPicPr>
          <p:cNvPr id="63" name="Image 62">
            <a:extLst>
              <a:ext uri="{FF2B5EF4-FFF2-40B4-BE49-F238E27FC236}">
                <a16:creationId xmlns:a16="http://schemas.microsoft.com/office/drawing/2014/main" id="{B5134724-4D39-191D-9F65-A91FAFEEB4C4}"/>
              </a:ext>
            </a:extLst>
          </p:cNvPr>
          <p:cNvPicPr>
            <a:picLocks noChangeAspect="1"/>
          </p:cNvPicPr>
          <p:nvPr/>
        </p:nvPicPr>
        <p:blipFill>
          <a:blip r:embed="rId14"/>
          <a:stretch>
            <a:fillRect/>
          </a:stretch>
        </p:blipFill>
        <p:spPr>
          <a:xfrm>
            <a:off x="9994391" y="267500"/>
            <a:ext cx="297888" cy="594208"/>
          </a:xfrm>
          <a:prstGeom prst="rect">
            <a:avLst/>
          </a:prstGeom>
        </p:spPr>
      </p:pic>
      <p:pic>
        <p:nvPicPr>
          <p:cNvPr id="67" name="Image 66">
            <a:extLst>
              <a:ext uri="{FF2B5EF4-FFF2-40B4-BE49-F238E27FC236}">
                <a16:creationId xmlns:a16="http://schemas.microsoft.com/office/drawing/2014/main" id="{0AC2F4FF-CC04-BC3C-03EF-7C65B28977E6}"/>
              </a:ext>
            </a:extLst>
          </p:cNvPr>
          <p:cNvPicPr>
            <a:picLocks noChangeAspect="1"/>
          </p:cNvPicPr>
          <p:nvPr/>
        </p:nvPicPr>
        <p:blipFill>
          <a:blip r:embed="rId15"/>
          <a:stretch>
            <a:fillRect/>
          </a:stretch>
        </p:blipFill>
        <p:spPr>
          <a:xfrm>
            <a:off x="6840521" y="1659936"/>
            <a:ext cx="313705" cy="630103"/>
          </a:xfrm>
          <a:prstGeom prst="rect">
            <a:avLst/>
          </a:prstGeom>
        </p:spPr>
      </p:pic>
      <p:sp>
        <p:nvSpPr>
          <p:cNvPr id="70" name="ZoneTexte 69">
            <a:extLst>
              <a:ext uri="{FF2B5EF4-FFF2-40B4-BE49-F238E27FC236}">
                <a16:creationId xmlns:a16="http://schemas.microsoft.com/office/drawing/2014/main" id="{98A05C4E-1131-52CA-3521-476D22855CC7}"/>
              </a:ext>
            </a:extLst>
          </p:cNvPr>
          <p:cNvSpPr txBox="1"/>
          <p:nvPr/>
        </p:nvSpPr>
        <p:spPr>
          <a:xfrm>
            <a:off x="8801412" y="3905044"/>
            <a:ext cx="3216131" cy="276999"/>
          </a:xfrm>
          <a:prstGeom prst="rect">
            <a:avLst/>
          </a:prstGeom>
          <a:noFill/>
        </p:spPr>
        <p:txBody>
          <a:bodyPr wrap="square" lIns="91440" tIns="45720" rIns="91440" bIns="45720" anchor="t">
            <a:spAutoFit/>
          </a:bodyPr>
          <a:lstStyle/>
          <a:p>
            <a:pPr marL="457200" marR="0" lvl="1" indent="0" algn="ctr" defTabSz="914400" rtl="0" eaLnBrk="1" fontAlgn="auto" latinLnBrk="0" hangingPunct="1">
              <a:lnSpc>
                <a:spcPct val="100000"/>
              </a:lnSpc>
              <a:spcBef>
                <a:spcPts val="0"/>
              </a:spcBef>
              <a:spcAft>
                <a:spcPts val="0"/>
              </a:spcAft>
              <a:buClrTx/>
              <a:buSzTx/>
              <a:buFontTx/>
              <a:buNone/>
              <a:tabLst/>
              <a:defRPr/>
            </a:pPr>
            <a:r>
              <a:rPr kumimoji="0" lang="nl-BE" sz="1200" b="0" i="0" u="none" strike="noStrike" kern="1200" cap="none" spc="0" normalizeH="0" baseline="0" noProof="0">
                <a:ln>
                  <a:noFill/>
                </a:ln>
                <a:solidFill>
                  <a:prstClr val="black"/>
                </a:solidFill>
                <a:effectLst/>
                <a:uLnTx/>
                <a:uFillTx/>
                <a:latin typeface="Arial Nova Light"/>
                <a:ea typeface="+mn-ea"/>
                <a:cs typeface="+mn-cs"/>
                <a:hlinkClick r:id="rId16"/>
              </a:rPr>
              <a:t>Terug Naar Werk – coördinator</a:t>
            </a:r>
            <a:endParaRPr kumimoji="0" lang="nl-BE"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74" name="ZoneTexte 73">
            <a:extLst>
              <a:ext uri="{FF2B5EF4-FFF2-40B4-BE49-F238E27FC236}">
                <a16:creationId xmlns:a16="http://schemas.microsoft.com/office/drawing/2014/main" id="{9C036183-D689-B546-6114-EBCC3FAE01BA}"/>
              </a:ext>
            </a:extLst>
          </p:cNvPr>
          <p:cNvSpPr txBox="1"/>
          <p:nvPr/>
        </p:nvSpPr>
        <p:spPr>
          <a:xfrm>
            <a:off x="10265743" y="3539309"/>
            <a:ext cx="1789442" cy="276999"/>
          </a:xfrm>
          <a:prstGeom prst="rect">
            <a:avLst/>
          </a:prstGeom>
          <a:noFill/>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BE" sz="1200" b="0" i="0" u="none" strike="noStrike" kern="1200" cap="none" spc="0" normalizeH="0" baseline="0" noProof="0">
                <a:ln>
                  <a:noFill/>
                </a:ln>
                <a:solidFill>
                  <a:prstClr val="black"/>
                </a:solidFill>
                <a:effectLst/>
                <a:uLnTx/>
                <a:uFillTx/>
                <a:latin typeface="Arial Nova Light"/>
                <a:ea typeface="+mn-ea"/>
                <a:cs typeface="+mn-cs"/>
              </a:rPr>
              <a:t>Adviserend arts</a:t>
            </a:r>
            <a:endParaRPr kumimoji="0" lang="nl-BE"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78" name="ZoneTexte 77">
            <a:extLst>
              <a:ext uri="{FF2B5EF4-FFF2-40B4-BE49-F238E27FC236}">
                <a16:creationId xmlns:a16="http://schemas.microsoft.com/office/drawing/2014/main" id="{0D81F70C-BBBD-BDB8-10B8-4C76CDCD80BB}"/>
              </a:ext>
            </a:extLst>
          </p:cNvPr>
          <p:cNvSpPr txBox="1"/>
          <p:nvPr/>
        </p:nvSpPr>
        <p:spPr>
          <a:xfrm>
            <a:off x="8406455" y="3371027"/>
            <a:ext cx="2081802" cy="339452"/>
          </a:xfrm>
          <a:prstGeom prst="rect">
            <a:avLst/>
          </a:prstGeom>
          <a:noFill/>
        </p:spPr>
        <p:txBody>
          <a:bodyPr wrap="square" lIns="91440" tIns="45720" rIns="91440" bIns="45720" anchor="t">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nl-BE" sz="1200" b="0" i="0" u="none" strike="noStrike" kern="1200" cap="none" spc="0" normalizeH="0" baseline="0" noProof="0">
                <a:ln>
                  <a:noFill/>
                </a:ln>
                <a:solidFill>
                  <a:prstClr val="black"/>
                </a:solidFill>
                <a:effectLst/>
                <a:uLnTx/>
                <a:uFillTx/>
                <a:latin typeface="Arial Nova Light"/>
                <a:ea typeface="+mn-ea"/>
                <a:cs typeface="+mn-cs"/>
                <a:hlinkClick r:id="rId17"/>
              </a:rPr>
              <a:t>Verzekeringsinstellingen</a:t>
            </a:r>
            <a:endParaRPr kumimoji="0" lang="nl-BE"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84" name="ZoneTexte 83">
            <a:extLst>
              <a:ext uri="{FF2B5EF4-FFF2-40B4-BE49-F238E27FC236}">
                <a16:creationId xmlns:a16="http://schemas.microsoft.com/office/drawing/2014/main" id="{3D3C423A-E4CF-9B0C-6101-6D050E4E8627}"/>
              </a:ext>
            </a:extLst>
          </p:cNvPr>
          <p:cNvSpPr txBox="1"/>
          <p:nvPr/>
        </p:nvSpPr>
        <p:spPr>
          <a:xfrm>
            <a:off x="7685390" y="4929507"/>
            <a:ext cx="2669888" cy="276999"/>
          </a:xfrm>
          <a:prstGeom prst="rect">
            <a:avLst/>
          </a:prstGeom>
          <a:noFill/>
        </p:spPr>
        <p:txBody>
          <a:bodyPr wrap="square" lIns="91440" tIns="45720" rIns="91440" bIns="4572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BE" sz="1200" b="0" i="0" u="none" strike="noStrike" kern="1200" cap="none" spc="0" normalizeH="0" baseline="0" noProof="0">
                <a:ln>
                  <a:noFill/>
                </a:ln>
                <a:solidFill>
                  <a:prstClr val="black"/>
                </a:solidFill>
                <a:effectLst/>
                <a:uLnTx/>
                <a:uFillTx/>
                <a:latin typeface="Arial Nova Light"/>
                <a:ea typeface="+mn-ea"/>
                <a:cs typeface="+mn-cs"/>
                <a:hlinkClick r:id="rId18"/>
              </a:rPr>
              <a:t>Dienstverleners TNW-fonds</a:t>
            </a:r>
            <a:endParaRPr kumimoji="0" lang="nl-BE"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pic>
        <p:nvPicPr>
          <p:cNvPr id="85" name="Graphique 84" descr="Bâtiment avec un remplissage uni">
            <a:extLst>
              <a:ext uri="{FF2B5EF4-FFF2-40B4-BE49-F238E27FC236}">
                <a16:creationId xmlns:a16="http://schemas.microsoft.com/office/drawing/2014/main" id="{6817D02B-BD5A-11B9-B799-B31730536A84}"/>
              </a:ext>
            </a:extLst>
          </p:cNvPr>
          <p:cNvPicPr>
            <a:picLocks noChangeAspect="1"/>
          </p:cNvPicPr>
          <p:nvPr/>
        </p:nvPicPr>
        <p:blipFill>
          <a:blip r:embed="rId19">
            <a:extLst>
              <a:ext uri="{28A0092B-C50C-407E-A947-70E740481C1C}">
                <a14:useLocalDpi xmlns:a14="http://schemas.microsoft.com/office/drawing/2010/main" val="0"/>
              </a:ext>
              <a:ext uri="{96DAC541-7B7A-43D3-8B79-37D633B846F1}">
                <asvg:svgBlip xmlns:asvg="http://schemas.microsoft.com/office/drawing/2016/SVG/main" r:embed="rId20"/>
              </a:ext>
            </a:extLst>
          </a:blip>
          <a:stretch>
            <a:fillRect/>
          </a:stretch>
        </p:blipFill>
        <p:spPr>
          <a:xfrm>
            <a:off x="8860413" y="2827998"/>
            <a:ext cx="621838" cy="621838"/>
          </a:xfrm>
          <a:prstGeom prst="rect">
            <a:avLst/>
          </a:prstGeom>
        </p:spPr>
      </p:pic>
      <p:sp>
        <p:nvSpPr>
          <p:cNvPr id="86" name="ZoneTexte 85">
            <a:extLst>
              <a:ext uri="{FF2B5EF4-FFF2-40B4-BE49-F238E27FC236}">
                <a16:creationId xmlns:a16="http://schemas.microsoft.com/office/drawing/2014/main" id="{9C1E1717-F0E8-AB8F-4783-F2653AC8C05F}"/>
              </a:ext>
            </a:extLst>
          </p:cNvPr>
          <p:cNvSpPr txBox="1"/>
          <p:nvPr/>
        </p:nvSpPr>
        <p:spPr>
          <a:xfrm>
            <a:off x="10111518" y="3720221"/>
            <a:ext cx="1661737" cy="276999"/>
          </a:xfrm>
          <a:prstGeom prst="rect">
            <a:avLst/>
          </a:prstGeom>
          <a:noFill/>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BE" sz="1200" b="0" i="0" u="none" strike="noStrike" kern="1200" cap="none" spc="0" normalizeH="0" baseline="0" noProof="0">
                <a:ln>
                  <a:noFill/>
                </a:ln>
                <a:solidFill>
                  <a:prstClr val="black"/>
                </a:solidFill>
                <a:effectLst/>
                <a:uLnTx/>
                <a:uFillTx/>
                <a:latin typeface="Arial Nova Light"/>
                <a:ea typeface="+mn-ea"/>
                <a:cs typeface="+mn-cs"/>
              </a:rPr>
              <a:t>Multidisciplinair team</a:t>
            </a:r>
          </a:p>
        </p:txBody>
      </p:sp>
      <p:pic>
        <p:nvPicPr>
          <p:cNvPr id="87" name="Image 86">
            <a:extLst>
              <a:ext uri="{FF2B5EF4-FFF2-40B4-BE49-F238E27FC236}">
                <a16:creationId xmlns:a16="http://schemas.microsoft.com/office/drawing/2014/main" id="{EB8EC1C0-C40F-DFF5-2820-409B4B6591E3}"/>
              </a:ext>
            </a:extLst>
          </p:cNvPr>
          <p:cNvPicPr>
            <a:picLocks noChangeAspect="1"/>
          </p:cNvPicPr>
          <p:nvPr/>
        </p:nvPicPr>
        <p:blipFill>
          <a:blip r:embed="rId21"/>
          <a:stretch>
            <a:fillRect/>
          </a:stretch>
        </p:blipFill>
        <p:spPr>
          <a:xfrm>
            <a:off x="10686095" y="2962991"/>
            <a:ext cx="385862" cy="673207"/>
          </a:xfrm>
          <a:prstGeom prst="rect">
            <a:avLst/>
          </a:prstGeom>
        </p:spPr>
      </p:pic>
      <p:sp>
        <p:nvSpPr>
          <p:cNvPr id="89" name="ZoneTexte 80">
            <a:extLst>
              <a:ext uri="{FF2B5EF4-FFF2-40B4-BE49-F238E27FC236}">
                <a16:creationId xmlns:a16="http://schemas.microsoft.com/office/drawing/2014/main" id="{3407EAD4-BF75-F2B5-9E50-78E06C71FDE8}"/>
              </a:ext>
            </a:extLst>
          </p:cNvPr>
          <p:cNvSpPr txBox="1"/>
          <p:nvPr/>
        </p:nvSpPr>
        <p:spPr>
          <a:xfrm>
            <a:off x="10010448" y="4936821"/>
            <a:ext cx="2020009" cy="646331"/>
          </a:xfrm>
          <a:prstGeom prst="rect">
            <a:avLst/>
          </a:prstGeom>
          <a:noFill/>
        </p:spPr>
        <p:txBody>
          <a:bodyPr wrap="square" lIns="91440" tIns="45720" rIns="91440" bIns="4572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BE" sz="1200" b="0" i="0" u="none" strike="noStrike" kern="1200" cap="none" spc="0" normalizeH="0" baseline="0" noProof="0">
                <a:ln>
                  <a:noFill/>
                </a:ln>
                <a:solidFill>
                  <a:prstClr val="black"/>
                </a:solidFill>
                <a:effectLst/>
                <a:uLnTx/>
                <a:uFillTx/>
                <a:latin typeface="Arial Nova Light"/>
                <a:ea typeface="+mn-ea"/>
                <a:cs typeface="+mn-cs"/>
                <a:hlinkClick r:id="rId22"/>
              </a:rPr>
              <a:t>Bemiddelaars VDAB</a:t>
            </a:r>
            <a:r>
              <a:rPr kumimoji="0" lang="nl-BE" sz="1200" b="0" i="0" u="none" strike="noStrike" kern="1200" cap="none" spc="0" normalizeH="0" baseline="0" noProof="0">
                <a:ln>
                  <a:noFill/>
                </a:ln>
                <a:solidFill>
                  <a:prstClr val="black"/>
                </a:solidFill>
                <a:effectLst/>
                <a:uLnTx/>
                <a:uFillTx/>
                <a:latin typeface="Arial Nova Light"/>
                <a:ea typeface="+mn-ea"/>
                <a:cs typeface="+mn-cs"/>
              </a:rPr>
              <a:t>, jobcoaches, arbeidscoaches GGZ</a:t>
            </a:r>
            <a:endParaRPr kumimoji="0" lang="nl-BE" sz="1200" b="0" i="0" u="none" strike="noStrike" kern="1200" cap="none" spc="0" normalizeH="0" baseline="0" noProof="0">
              <a:ln>
                <a:noFill/>
              </a:ln>
              <a:solidFill>
                <a:prstClr val="black"/>
              </a:solidFill>
              <a:effectLst/>
              <a:uLnTx/>
              <a:uFillTx/>
              <a:latin typeface="Arial Nova Light"/>
              <a:ea typeface="Calibri"/>
              <a:cs typeface="Calibri"/>
            </a:endParaRPr>
          </a:p>
        </p:txBody>
      </p:sp>
      <p:sp>
        <p:nvSpPr>
          <p:cNvPr id="90" name="ZoneTexte 89">
            <a:extLst>
              <a:ext uri="{FF2B5EF4-FFF2-40B4-BE49-F238E27FC236}">
                <a16:creationId xmlns:a16="http://schemas.microsoft.com/office/drawing/2014/main" id="{5929186E-AE93-307B-15EE-8AD66EDBFE58}"/>
              </a:ext>
            </a:extLst>
          </p:cNvPr>
          <p:cNvSpPr txBox="1"/>
          <p:nvPr/>
        </p:nvSpPr>
        <p:spPr>
          <a:xfrm>
            <a:off x="357826" y="3630077"/>
            <a:ext cx="1453418" cy="492443"/>
          </a:xfrm>
          <a:prstGeom prst="rect">
            <a:avLst/>
          </a:prstGeom>
          <a:noFill/>
        </p:spPr>
        <p:txBody>
          <a:bodyPr wrap="square" lIns="91440" tIns="45720" rIns="91440" bIns="45720" anchor="t">
            <a:spAutoFit/>
          </a:bodyPr>
          <a:lstStyle/>
          <a:p>
            <a:pPr marL="457200" marR="0" lvl="1" indent="0" algn="ctr" defTabSz="914400" rtl="0" eaLnBrk="1" fontAlgn="auto" latinLnBrk="0" hangingPunct="1">
              <a:lnSpc>
                <a:spcPct val="100000"/>
              </a:lnSpc>
              <a:spcBef>
                <a:spcPts val="0"/>
              </a:spcBef>
              <a:spcAft>
                <a:spcPts val="0"/>
              </a:spcAft>
              <a:buClrTx/>
              <a:buSzTx/>
              <a:buFontTx/>
              <a:buNone/>
              <a:tabLst/>
              <a:defRPr/>
            </a:pPr>
            <a:r>
              <a:rPr kumimoji="0" lang="nl-BE" sz="1200" b="0" i="0" u="none" strike="noStrike" kern="1200" cap="none" spc="0" normalizeH="0" baseline="0" noProof="0">
                <a:ln>
                  <a:noFill/>
                </a:ln>
                <a:solidFill>
                  <a:prstClr val="black"/>
                </a:solidFill>
                <a:effectLst/>
                <a:uLnTx/>
                <a:uFillTx/>
                <a:latin typeface="Arial Nova Light"/>
                <a:ea typeface="+mn-ea"/>
                <a:cs typeface="+mn-cs"/>
              </a:rPr>
              <a:t>Huisarts</a:t>
            </a:r>
          </a:p>
          <a:p>
            <a:pPr marL="457200" marR="0" lvl="1" indent="0" algn="ctr" defTabSz="914400" rtl="0" eaLnBrk="1" fontAlgn="auto" latinLnBrk="0" hangingPunct="1">
              <a:lnSpc>
                <a:spcPct val="100000"/>
              </a:lnSpc>
              <a:spcBef>
                <a:spcPts val="0"/>
              </a:spcBef>
              <a:spcAft>
                <a:spcPts val="0"/>
              </a:spcAft>
              <a:buClr>
                <a:srgbClr val="7030A0"/>
              </a:buClr>
              <a:buSzTx/>
              <a:buFontTx/>
              <a:buNone/>
              <a:tabLst/>
              <a:defRPr/>
            </a:pPr>
            <a:endParaRPr kumimoji="0" lang="nl-BE" sz="1400" b="0" i="0" u="none" strike="noStrike" kern="1200" cap="none" spc="0" normalizeH="0" baseline="0" noProof="0">
              <a:ln>
                <a:noFill/>
              </a:ln>
              <a:solidFill>
                <a:prstClr val="black"/>
              </a:solidFill>
              <a:effectLst/>
              <a:uLnTx/>
              <a:uFillTx/>
              <a:latin typeface="Arial Nova Light"/>
              <a:ea typeface="+mn-ea"/>
              <a:cs typeface="+mn-cs"/>
            </a:endParaRPr>
          </a:p>
        </p:txBody>
      </p:sp>
      <p:sp>
        <p:nvSpPr>
          <p:cNvPr id="91" name="ZoneTexte 90">
            <a:extLst>
              <a:ext uri="{FF2B5EF4-FFF2-40B4-BE49-F238E27FC236}">
                <a16:creationId xmlns:a16="http://schemas.microsoft.com/office/drawing/2014/main" id="{3D5CEB32-CC44-21FF-1027-2DCA86089512}"/>
              </a:ext>
            </a:extLst>
          </p:cNvPr>
          <p:cNvSpPr txBox="1"/>
          <p:nvPr/>
        </p:nvSpPr>
        <p:spPr>
          <a:xfrm>
            <a:off x="1520767" y="3586672"/>
            <a:ext cx="1874742" cy="340927"/>
          </a:xfrm>
          <a:prstGeom prst="rect">
            <a:avLst/>
          </a:prstGeom>
          <a:noFill/>
        </p:spPr>
        <p:txBody>
          <a:bodyPr wrap="square" lIns="91440" tIns="45720" rIns="91440" bIns="45720" anchor="t">
            <a:spAutoFit/>
          </a:bodyPr>
          <a:lstStyle/>
          <a:p>
            <a:pPr marL="457200" marR="0" lvl="1" indent="0" algn="l" defTabSz="914400" rtl="0" eaLnBrk="1" fontAlgn="auto" latinLnBrk="0" hangingPunct="1">
              <a:lnSpc>
                <a:spcPct val="150000"/>
              </a:lnSpc>
              <a:spcBef>
                <a:spcPts val="0"/>
              </a:spcBef>
              <a:spcAft>
                <a:spcPts val="0"/>
              </a:spcAft>
              <a:buClrTx/>
              <a:buSzTx/>
              <a:buFontTx/>
              <a:buNone/>
              <a:tabLst/>
              <a:defRPr/>
            </a:pPr>
            <a:r>
              <a:rPr kumimoji="0" lang="nl-BE" sz="1200" b="0" i="0" u="none" strike="noStrike" kern="1200" cap="none" spc="0" normalizeH="0" baseline="0" noProof="0">
                <a:ln>
                  <a:noFill/>
                </a:ln>
                <a:solidFill>
                  <a:prstClr val="black"/>
                </a:solidFill>
                <a:effectLst/>
                <a:uLnTx/>
                <a:uFillTx/>
                <a:latin typeface="Arial Nova Light"/>
                <a:ea typeface="+mn-ea"/>
                <a:cs typeface="+mn-cs"/>
              </a:rPr>
              <a:t>Psycholoog</a:t>
            </a:r>
            <a:endParaRPr kumimoji="0" lang="nl-BE"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pic>
        <p:nvPicPr>
          <p:cNvPr id="93" name="Image 92">
            <a:extLst>
              <a:ext uri="{FF2B5EF4-FFF2-40B4-BE49-F238E27FC236}">
                <a16:creationId xmlns:a16="http://schemas.microsoft.com/office/drawing/2014/main" id="{906BA087-F9DB-4D7E-5CF6-5D30325F90C5}"/>
              </a:ext>
            </a:extLst>
          </p:cNvPr>
          <p:cNvPicPr>
            <a:picLocks noChangeAspect="1"/>
          </p:cNvPicPr>
          <p:nvPr/>
        </p:nvPicPr>
        <p:blipFill>
          <a:blip r:embed="rId12"/>
          <a:stretch>
            <a:fillRect/>
          </a:stretch>
        </p:blipFill>
        <p:spPr>
          <a:xfrm>
            <a:off x="1143578" y="2941333"/>
            <a:ext cx="359336" cy="653730"/>
          </a:xfrm>
          <a:prstGeom prst="rect">
            <a:avLst/>
          </a:prstGeom>
        </p:spPr>
      </p:pic>
      <p:pic>
        <p:nvPicPr>
          <p:cNvPr id="94" name="Image 93">
            <a:extLst>
              <a:ext uri="{FF2B5EF4-FFF2-40B4-BE49-F238E27FC236}">
                <a16:creationId xmlns:a16="http://schemas.microsoft.com/office/drawing/2014/main" id="{FE424E34-9F02-2650-0ADC-CCAAE3A8BADA}"/>
              </a:ext>
            </a:extLst>
          </p:cNvPr>
          <p:cNvPicPr>
            <a:picLocks noChangeAspect="1"/>
          </p:cNvPicPr>
          <p:nvPr/>
        </p:nvPicPr>
        <p:blipFill rotWithShape="1">
          <a:blip r:embed="rId13"/>
          <a:srcRect l="10080"/>
          <a:stretch/>
        </p:blipFill>
        <p:spPr>
          <a:xfrm>
            <a:off x="2299401" y="3018635"/>
            <a:ext cx="297888" cy="632074"/>
          </a:xfrm>
          <a:prstGeom prst="rect">
            <a:avLst/>
          </a:prstGeom>
        </p:spPr>
      </p:pic>
      <p:pic>
        <p:nvPicPr>
          <p:cNvPr id="95" name="Image 94">
            <a:extLst>
              <a:ext uri="{FF2B5EF4-FFF2-40B4-BE49-F238E27FC236}">
                <a16:creationId xmlns:a16="http://schemas.microsoft.com/office/drawing/2014/main" id="{036AE9EC-812E-0B81-6C13-76505E731C43}"/>
              </a:ext>
            </a:extLst>
          </p:cNvPr>
          <p:cNvPicPr>
            <a:picLocks noChangeAspect="1"/>
          </p:cNvPicPr>
          <p:nvPr/>
        </p:nvPicPr>
        <p:blipFill>
          <a:blip r:embed="rId10"/>
          <a:stretch>
            <a:fillRect/>
          </a:stretch>
        </p:blipFill>
        <p:spPr>
          <a:xfrm>
            <a:off x="241732" y="2386135"/>
            <a:ext cx="517585" cy="623647"/>
          </a:xfrm>
          <a:prstGeom prst="rect">
            <a:avLst/>
          </a:prstGeom>
        </p:spPr>
      </p:pic>
      <p:sp>
        <p:nvSpPr>
          <p:cNvPr id="96" name="ZoneTexte 95">
            <a:extLst>
              <a:ext uri="{FF2B5EF4-FFF2-40B4-BE49-F238E27FC236}">
                <a16:creationId xmlns:a16="http://schemas.microsoft.com/office/drawing/2014/main" id="{908671FA-6E7F-2FCA-1DAA-E6C1800E1DC1}"/>
              </a:ext>
            </a:extLst>
          </p:cNvPr>
          <p:cNvSpPr txBox="1"/>
          <p:nvPr/>
        </p:nvSpPr>
        <p:spPr>
          <a:xfrm>
            <a:off x="164274" y="2544164"/>
            <a:ext cx="1492465" cy="276999"/>
          </a:xfrm>
          <a:prstGeom prst="rect">
            <a:avLst/>
          </a:prstGeom>
          <a:noFill/>
        </p:spPr>
        <p:txBody>
          <a:bodyPr wrap="square" lIns="91440" tIns="45720" rIns="91440" bIns="45720" anchor="t">
            <a:spAutoFit/>
          </a:bodyPr>
          <a:lstStyle/>
          <a:p>
            <a:pPr marL="457200" marR="0" lvl="1" indent="0" algn="ctr" defTabSz="914400" rtl="0" eaLnBrk="1" fontAlgn="auto" latinLnBrk="0" hangingPunct="1">
              <a:lnSpc>
                <a:spcPct val="100000"/>
              </a:lnSpc>
              <a:spcBef>
                <a:spcPts val="0"/>
              </a:spcBef>
              <a:spcAft>
                <a:spcPts val="0"/>
              </a:spcAft>
              <a:buClrTx/>
              <a:buSzTx/>
              <a:buFontTx/>
              <a:buNone/>
              <a:tabLst/>
              <a:defRPr/>
            </a:pPr>
            <a:r>
              <a:rPr kumimoji="0" lang="nl-BE" sz="1200" b="0" i="0" u="none" strike="noStrike" kern="1200" cap="none" spc="0" normalizeH="0" baseline="0" noProof="0">
                <a:ln>
                  <a:noFill/>
                </a:ln>
                <a:solidFill>
                  <a:prstClr val="black"/>
                </a:solidFill>
                <a:effectLst/>
                <a:uLnTx/>
                <a:uFillTx/>
                <a:latin typeface="Arial Nova Light"/>
                <a:ea typeface="+mn-ea"/>
                <a:cs typeface="+mn-cs"/>
                <a:hlinkClick r:id="rId11"/>
              </a:rPr>
              <a:t>Arbeidsarts</a:t>
            </a:r>
            <a:endParaRPr kumimoji="0" lang="nl-BE"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97" name="ZoneTexte 96">
            <a:extLst>
              <a:ext uri="{FF2B5EF4-FFF2-40B4-BE49-F238E27FC236}">
                <a16:creationId xmlns:a16="http://schemas.microsoft.com/office/drawing/2014/main" id="{96126AEB-F002-5E35-88E9-92E69B16A5A8}"/>
              </a:ext>
            </a:extLst>
          </p:cNvPr>
          <p:cNvSpPr txBox="1"/>
          <p:nvPr/>
        </p:nvSpPr>
        <p:spPr>
          <a:xfrm>
            <a:off x="2671479" y="3584064"/>
            <a:ext cx="1490870" cy="334835"/>
          </a:xfrm>
          <a:prstGeom prst="rect">
            <a:avLst/>
          </a:prstGeom>
          <a:noFill/>
        </p:spPr>
        <p:txBody>
          <a:bodyPr wrap="square" lIns="91440" tIns="45720" rIns="91440" bIns="45720" anchor="t">
            <a:spAutoFit/>
          </a:bodyPr>
          <a:lstStyle/>
          <a:p>
            <a:pPr marL="457200" marR="0" lvl="1" indent="0" algn="l" defTabSz="914400" rtl="0" eaLnBrk="1" fontAlgn="auto" latinLnBrk="0" hangingPunct="1">
              <a:lnSpc>
                <a:spcPct val="150000"/>
              </a:lnSpc>
              <a:spcBef>
                <a:spcPts val="0"/>
              </a:spcBef>
              <a:spcAft>
                <a:spcPts val="0"/>
              </a:spcAft>
              <a:buClr>
                <a:srgbClr val="7030A0"/>
              </a:buClr>
              <a:buSzTx/>
              <a:buFontTx/>
              <a:buNone/>
              <a:tabLst/>
              <a:defRPr/>
            </a:pPr>
            <a:r>
              <a:rPr kumimoji="0" lang="nl-BE" sz="1200" b="0" i="0" u="none" strike="noStrike" kern="1200" cap="none" spc="0" normalizeH="0" baseline="0" noProof="0">
                <a:ln>
                  <a:noFill/>
                </a:ln>
                <a:solidFill>
                  <a:prstClr val="black"/>
                </a:solidFill>
                <a:effectLst/>
                <a:uLnTx/>
                <a:uFillTx/>
                <a:latin typeface="Arial Nova Light"/>
                <a:ea typeface="+mn-ea"/>
                <a:cs typeface="+mn-cs"/>
                <a:hlinkClick r:id="rId6"/>
              </a:rPr>
              <a:t>PAPS</a:t>
            </a:r>
            <a:endParaRPr kumimoji="0" lang="nl-BE" sz="1600" b="0" i="0" u="none" strike="noStrike" kern="1200" cap="none" spc="0" normalizeH="0" baseline="0" noProof="0">
              <a:ln>
                <a:noFill/>
              </a:ln>
              <a:solidFill>
                <a:prstClr val="black"/>
              </a:solidFill>
              <a:effectLst/>
              <a:uLnTx/>
              <a:uFillTx/>
              <a:latin typeface="Arial Nova Light"/>
              <a:ea typeface="+mn-ea"/>
              <a:cs typeface="+mn-cs"/>
            </a:endParaRPr>
          </a:p>
        </p:txBody>
      </p:sp>
      <p:pic>
        <p:nvPicPr>
          <p:cNvPr id="98" name="Image 97">
            <a:extLst>
              <a:ext uri="{FF2B5EF4-FFF2-40B4-BE49-F238E27FC236}">
                <a16:creationId xmlns:a16="http://schemas.microsoft.com/office/drawing/2014/main" id="{B1DA0753-FFFA-C86A-A5C4-A694569E98D6}"/>
              </a:ext>
            </a:extLst>
          </p:cNvPr>
          <p:cNvPicPr>
            <a:picLocks noChangeAspect="1"/>
          </p:cNvPicPr>
          <p:nvPr/>
        </p:nvPicPr>
        <p:blipFill>
          <a:blip r:embed="rId14"/>
          <a:stretch>
            <a:fillRect/>
          </a:stretch>
        </p:blipFill>
        <p:spPr>
          <a:xfrm>
            <a:off x="3261770" y="3051871"/>
            <a:ext cx="297888" cy="594208"/>
          </a:xfrm>
          <a:prstGeom prst="rect">
            <a:avLst/>
          </a:prstGeom>
        </p:spPr>
      </p:pic>
      <p:sp>
        <p:nvSpPr>
          <p:cNvPr id="101" name="ZoneTexte 100">
            <a:extLst>
              <a:ext uri="{FF2B5EF4-FFF2-40B4-BE49-F238E27FC236}">
                <a16:creationId xmlns:a16="http://schemas.microsoft.com/office/drawing/2014/main" id="{EC67C512-F228-2D01-DA72-9BF5A3F501D3}"/>
              </a:ext>
            </a:extLst>
          </p:cNvPr>
          <p:cNvSpPr txBox="1"/>
          <p:nvPr/>
        </p:nvSpPr>
        <p:spPr>
          <a:xfrm>
            <a:off x="-46318" y="6449181"/>
            <a:ext cx="1453418" cy="276999"/>
          </a:xfrm>
          <a:prstGeom prst="rect">
            <a:avLst/>
          </a:prstGeom>
          <a:noFill/>
        </p:spPr>
        <p:txBody>
          <a:bodyPr wrap="square" lIns="91440" tIns="45720" rIns="91440" bIns="45720" anchor="t">
            <a:spAutoFit/>
          </a:bodyPr>
          <a:lstStyle/>
          <a:p>
            <a:pPr marL="457200" marR="0" lvl="1" indent="0" algn="ctr" defTabSz="914400" rtl="0" eaLnBrk="1" fontAlgn="auto" latinLnBrk="0" hangingPunct="1">
              <a:lnSpc>
                <a:spcPct val="100000"/>
              </a:lnSpc>
              <a:spcBef>
                <a:spcPts val="0"/>
              </a:spcBef>
              <a:spcAft>
                <a:spcPts val="0"/>
              </a:spcAft>
              <a:buClr>
                <a:srgbClr val="7030A0"/>
              </a:buClr>
              <a:buSzTx/>
              <a:buFontTx/>
              <a:buNone/>
              <a:tabLst/>
              <a:defRPr/>
            </a:pPr>
            <a:r>
              <a:rPr kumimoji="0" lang="nl-BE" sz="1200" b="0" i="0" u="none" strike="noStrike" kern="1200" cap="none" spc="0" normalizeH="0" baseline="0" noProof="0">
                <a:ln>
                  <a:noFill/>
                </a:ln>
                <a:solidFill>
                  <a:prstClr val="black"/>
                </a:solidFill>
                <a:effectLst/>
                <a:uLnTx/>
                <a:uFillTx/>
                <a:latin typeface="Arial Nova Light"/>
                <a:ea typeface="+mn-ea"/>
                <a:cs typeface="+mn-cs"/>
              </a:rPr>
              <a:t>Huisarts</a:t>
            </a:r>
          </a:p>
        </p:txBody>
      </p:sp>
      <p:sp>
        <p:nvSpPr>
          <p:cNvPr id="103" name="ZoneTexte 102">
            <a:extLst>
              <a:ext uri="{FF2B5EF4-FFF2-40B4-BE49-F238E27FC236}">
                <a16:creationId xmlns:a16="http://schemas.microsoft.com/office/drawing/2014/main" id="{2093ADF9-BA24-9731-BF40-A9043F9E4808}"/>
              </a:ext>
            </a:extLst>
          </p:cNvPr>
          <p:cNvSpPr txBox="1"/>
          <p:nvPr/>
        </p:nvSpPr>
        <p:spPr>
          <a:xfrm>
            <a:off x="973182" y="6389130"/>
            <a:ext cx="1874742" cy="334835"/>
          </a:xfrm>
          <a:prstGeom prst="rect">
            <a:avLst/>
          </a:prstGeom>
          <a:noFill/>
        </p:spPr>
        <p:txBody>
          <a:bodyPr wrap="square" lIns="91440" tIns="45720" rIns="91440" bIns="45720" anchor="t">
            <a:spAutoFit/>
          </a:bodyPr>
          <a:lstStyle/>
          <a:p>
            <a:pPr marL="457200" marR="0" lvl="1" indent="0" algn="l" defTabSz="914400" rtl="0" eaLnBrk="1" fontAlgn="auto" latinLnBrk="0" hangingPunct="1">
              <a:lnSpc>
                <a:spcPct val="150000"/>
              </a:lnSpc>
              <a:spcBef>
                <a:spcPts val="0"/>
              </a:spcBef>
              <a:spcAft>
                <a:spcPts val="0"/>
              </a:spcAft>
              <a:buClr>
                <a:srgbClr val="7030A0"/>
              </a:buClr>
              <a:buSzTx/>
              <a:buFontTx/>
              <a:buNone/>
              <a:tabLst/>
              <a:defRPr/>
            </a:pPr>
            <a:r>
              <a:rPr kumimoji="0" lang="nl-BE" sz="1200" b="0" i="0" u="none" strike="noStrike" kern="1200" cap="none" spc="0" normalizeH="0" baseline="0" noProof="0">
                <a:ln>
                  <a:noFill/>
                </a:ln>
                <a:solidFill>
                  <a:prstClr val="black"/>
                </a:solidFill>
                <a:effectLst/>
                <a:uLnTx/>
                <a:uFillTx/>
                <a:latin typeface="Arial Nova Light"/>
                <a:ea typeface="+mn-ea"/>
                <a:cs typeface="+mn-cs"/>
              </a:rPr>
              <a:t>Psycholoog</a:t>
            </a:r>
            <a:endParaRPr kumimoji="0" lang="nl-BE" sz="1600" b="0" i="0" u="none" strike="noStrike" kern="1200" cap="none" spc="0" normalizeH="0" baseline="0" noProof="0">
              <a:ln>
                <a:noFill/>
              </a:ln>
              <a:solidFill>
                <a:prstClr val="black"/>
              </a:solidFill>
              <a:effectLst/>
              <a:uLnTx/>
              <a:uFillTx/>
              <a:latin typeface="Arial Nova Light"/>
              <a:ea typeface="+mn-ea"/>
              <a:cs typeface="+mn-cs"/>
            </a:endParaRPr>
          </a:p>
        </p:txBody>
      </p:sp>
      <p:pic>
        <p:nvPicPr>
          <p:cNvPr id="105" name="Image 104">
            <a:extLst>
              <a:ext uri="{FF2B5EF4-FFF2-40B4-BE49-F238E27FC236}">
                <a16:creationId xmlns:a16="http://schemas.microsoft.com/office/drawing/2014/main" id="{99A5BBFD-3E60-1930-8531-9B1CCD51CD88}"/>
              </a:ext>
            </a:extLst>
          </p:cNvPr>
          <p:cNvPicPr>
            <a:picLocks noChangeAspect="1"/>
          </p:cNvPicPr>
          <p:nvPr/>
        </p:nvPicPr>
        <p:blipFill>
          <a:blip r:embed="rId12"/>
          <a:stretch>
            <a:fillRect/>
          </a:stretch>
        </p:blipFill>
        <p:spPr>
          <a:xfrm>
            <a:off x="744855" y="5796400"/>
            <a:ext cx="359336" cy="653730"/>
          </a:xfrm>
          <a:prstGeom prst="rect">
            <a:avLst/>
          </a:prstGeom>
        </p:spPr>
      </p:pic>
      <p:pic>
        <p:nvPicPr>
          <p:cNvPr id="107" name="Image 106">
            <a:extLst>
              <a:ext uri="{FF2B5EF4-FFF2-40B4-BE49-F238E27FC236}">
                <a16:creationId xmlns:a16="http://schemas.microsoft.com/office/drawing/2014/main" id="{EB5E752B-964C-B629-80B2-DADDD15D5C29}"/>
              </a:ext>
            </a:extLst>
          </p:cNvPr>
          <p:cNvPicPr>
            <a:picLocks noChangeAspect="1"/>
          </p:cNvPicPr>
          <p:nvPr/>
        </p:nvPicPr>
        <p:blipFill rotWithShape="1">
          <a:blip r:embed="rId13"/>
          <a:srcRect l="10080"/>
          <a:stretch/>
        </p:blipFill>
        <p:spPr>
          <a:xfrm>
            <a:off x="1702472" y="5861693"/>
            <a:ext cx="297888" cy="632074"/>
          </a:xfrm>
          <a:prstGeom prst="rect">
            <a:avLst/>
          </a:prstGeom>
        </p:spPr>
      </p:pic>
      <p:pic>
        <p:nvPicPr>
          <p:cNvPr id="108" name="Image 107">
            <a:extLst>
              <a:ext uri="{FF2B5EF4-FFF2-40B4-BE49-F238E27FC236}">
                <a16:creationId xmlns:a16="http://schemas.microsoft.com/office/drawing/2014/main" id="{FEFB3944-444A-C2AC-EBB7-AC2D417030CC}"/>
              </a:ext>
            </a:extLst>
          </p:cNvPr>
          <p:cNvPicPr>
            <a:picLocks noChangeAspect="1"/>
          </p:cNvPicPr>
          <p:nvPr/>
        </p:nvPicPr>
        <p:blipFill>
          <a:blip r:embed="rId10"/>
          <a:stretch>
            <a:fillRect/>
          </a:stretch>
        </p:blipFill>
        <p:spPr>
          <a:xfrm>
            <a:off x="203227" y="5032957"/>
            <a:ext cx="517585" cy="623647"/>
          </a:xfrm>
          <a:prstGeom prst="rect">
            <a:avLst/>
          </a:prstGeom>
        </p:spPr>
      </p:pic>
      <p:sp>
        <p:nvSpPr>
          <p:cNvPr id="109" name="ZoneTexte 108">
            <a:extLst>
              <a:ext uri="{FF2B5EF4-FFF2-40B4-BE49-F238E27FC236}">
                <a16:creationId xmlns:a16="http://schemas.microsoft.com/office/drawing/2014/main" id="{136DACE9-F18C-923D-277A-58674865C1E7}"/>
              </a:ext>
            </a:extLst>
          </p:cNvPr>
          <p:cNvSpPr txBox="1"/>
          <p:nvPr/>
        </p:nvSpPr>
        <p:spPr>
          <a:xfrm>
            <a:off x="161543" y="5271638"/>
            <a:ext cx="1492465" cy="276999"/>
          </a:xfrm>
          <a:prstGeom prst="rect">
            <a:avLst/>
          </a:prstGeom>
          <a:noFill/>
        </p:spPr>
        <p:txBody>
          <a:bodyPr wrap="square" lIns="91440" tIns="45720" rIns="91440" bIns="45720" anchor="t">
            <a:spAutoFit/>
          </a:bodyPr>
          <a:lstStyle/>
          <a:p>
            <a:pPr marL="457200" marR="0" lvl="1" indent="0" algn="ctr" defTabSz="914400" rtl="0" eaLnBrk="1" fontAlgn="auto" latinLnBrk="0" hangingPunct="1">
              <a:lnSpc>
                <a:spcPct val="100000"/>
              </a:lnSpc>
              <a:spcBef>
                <a:spcPts val="0"/>
              </a:spcBef>
              <a:spcAft>
                <a:spcPts val="0"/>
              </a:spcAft>
              <a:buClr>
                <a:srgbClr val="7030A0"/>
              </a:buClr>
              <a:buSzTx/>
              <a:buFontTx/>
              <a:buNone/>
              <a:tabLst/>
              <a:defRPr/>
            </a:pPr>
            <a:r>
              <a:rPr kumimoji="0" lang="nl-BE" sz="1200" b="0" i="0" u="none" strike="noStrike" kern="1200" cap="none" spc="0" normalizeH="0" baseline="0" noProof="0">
                <a:ln>
                  <a:noFill/>
                </a:ln>
                <a:solidFill>
                  <a:prstClr val="black"/>
                </a:solidFill>
                <a:effectLst/>
                <a:uLnTx/>
                <a:uFillTx/>
                <a:latin typeface="Arial Nova Light"/>
                <a:ea typeface="+mn-ea"/>
                <a:cs typeface="+mn-cs"/>
                <a:hlinkClick r:id="rId11"/>
              </a:rPr>
              <a:t>Arbeidsarts</a:t>
            </a:r>
            <a:endParaRPr kumimoji="0" lang="nl-BE" sz="1200" b="0" i="0" u="none" strike="noStrike" kern="1200" cap="none" spc="0" normalizeH="0" baseline="0" noProof="0">
              <a:ln>
                <a:noFill/>
              </a:ln>
              <a:solidFill>
                <a:prstClr val="black"/>
              </a:solidFill>
              <a:effectLst/>
              <a:uLnTx/>
              <a:uFillTx/>
              <a:latin typeface="Arial Nova Light"/>
              <a:ea typeface="+mn-ea"/>
              <a:cs typeface="+mn-cs"/>
            </a:endParaRPr>
          </a:p>
        </p:txBody>
      </p:sp>
      <p:sp>
        <p:nvSpPr>
          <p:cNvPr id="110" name="ZoneTexte 109">
            <a:extLst>
              <a:ext uri="{FF2B5EF4-FFF2-40B4-BE49-F238E27FC236}">
                <a16:creationId xmlns:a16="http://schemas.microsoft.com/office/drawing/2014/main" id="{302AA504-98A8-AD29-79EC-1713CF7EF49B}"/>
              </a:ext>
            </a:extLst>
          </p:cNvPr>
          <p:cNvSpPr txBox="1"/>
          <p:nvPr/>
        </p:nvSpPr>
        <p:spPr>
          <a:xfrm>
            <a:off x="6348980" y="5958584"/>
            <a:ext cx="1080707" cy="893450"/>
          </a:xfrm>
          <a:prstGeom prst="rect">
            <a:avLst/>
          </a:prstGeom>
          <a:noFill/>
        </p:spPr>
        <p:txBody>
          <a:bodyPr wrap="square" lIns="91440" tIns="45720" rIns="91440" bIns="45720" anchor="t">
            <a:spAutoFit/>
          </a:bodyPr>
          <a:lstStyle/>
          <a:p>
            <a:pPr marL="0" marR="0" lvl="0" indent="0" algn="l" defTabSz="914400" rtl="0" eaLnBrk="1" fontAlgn="auto" latinLnBrk="0" hangingPunct="1">
              <a:lnSpc>
                <a:spcPct val="150000"/>
              </a:lnSpc>
              <a:spcBef>
                <a:spcPts val="0"/>
              </a:spcBef>
              <a:spcAft>
                <a:spcPts val="0"/>
              </a:spcAft>
              <a:buClr>
                <a:srgbClr val="7030A0"/>
              </a:buClr>
              <a:buSzTx/>
              <a:buFontTx/>
              <a:buNone/>
              <a:tabLst/>
              <a:defRPr/>
            </a:pPr>
            <a:r>
              <a:rPr kumimoji="0" lang="nl-BE" sz="1200" b="0" i="0" u="none" strike="noStrike" kern="1200" cap="none" spc="0" normalizeH="0" baseline="0" noProof="0">
                <a:ln>
                  <a:noFill/>
                </a:ln>
                <a:solidFill>
                  <a:prstClr val="black"/>
                </a:solidFill>
                <a:effectLst/>
                <a:uLnTx/>
                <a:uFillTx/>
                <a:latin typeface="Arial Nova Light"/>
                <a:ea typeface="+mn-ea"/>
                <a:cs typeface="+mn-cs"/>
                <a:hlinkClick r:id="rId17"/>
              </a:rPr>
              <a:t>     </a:t>
            </a:r>
            <a:r>
              <a:rPr kumimoji="0" lang="nl-BE" sz="1200" b="0" i="0" u="none" strike="noStrike" kern="1200" cap="none" spc="0" normalizeH="0" baseline="0" noProof="0" err="1">
                <a:ln>
                  <a:noFill/>
                </a:ln>
                <a:solidFill>
                  <a:prstClr val="black"/>
                </a:solidFill>
                <a:effectLst/>
                <a:uLnTx/>
                <a:uFillTx/>
                <a:latin typeface="Arial Nova Light"/>
                <a:ea typeface="+mn-ea"/>
                <a:cs typeface="+mn-cs"/>
                <a:hlinkClick r:id="rId17"/>
              </a:rPr>
              <a:t>Verzekerings-instellingen</a:t>
            </a:r>
            <a:endParaRPr kumimoji="0" lang="nl-BE" sz="1200" b="0" i="0" u="none" strike="noStrike" kern="1200" cap="none" spc="0" normalizeH="0" baseline="0" noProof="0">
              <a:ln>
                <a:noFill/>
              </a:ln>
              <a:solidFill>
                <a:prstClr val="black"/>
              </a:solidFill>
              <a:effectLst/>
              <a:uLnTx/>
              <a:uFillTx/>
              <a:latin typeface="Arial Nova Light"/>
              <a:ea typeface="Calibri"/>
              <a:cs typeface="Calibri"/>
            </a:endParaRPr>
          </a:p>
        </p:txBody>
      </p:sp>
      <p:pic>
        <p:nvPicPr>
          <p:cNvPr id="111" name="Graphique 110" descr="Bâtiment avec un remplissage uni">
            <a:extLst>
              <a:ext uri="{FF2B5EF4-FFF2-40B4-BE49-F238E27FC236}">
                <a16:creationId xmlns:a16="http://schemas.microsoft.com/office/drawing/2014/main" id="{A5787BF6-0CD2-3577-7B5E-31EE0A5BC28E}"/>
              </a:ext>
            </a:extLst>
          </p:cNvPr>
          <p:cNvPicPr>
            <a:picLocks noChangeAspect="1"/>
          </p:cNvPicPr>
          <p:nvPr/>
        </p:nvPicPr>
        <p:blipFill>
          <a:blip r:embed="rId19">
            <a:extLst>
              <a:ext uri="{28A0092B-C50C-407E-A947-70E740481C1C}">
                <a14:useLocalDpi xmlns:a14="http://schemas.microsoft.com/office/drawing/2010/main" val="0"/>
              </a:ext>
              <a:ext uri="{96DAC541-7B7A-43D3-8B79-37D633B846F1}">
                <asvg:svgBlip xmlns:asvg="http://schemas.microsoft.com/office/drawing/2016/SVG/main" r:embed="rId20"/>
              </a:ext>
            </a:extLst>
          </a:blip>
          <a:stretch>
            <a:fillRect/>
          </a:stretch>
        </p:blipFill>
        <p:spPr>
          <a:xfrm>
            <a:off x="6399519" y="5691118"/>
            <a:ext cx="621838" cy="621838"/>
          </a:xfrm>
          <a:prstGeom prst="rect">
            <a:avLst/>
          </a:prstGeom>
        </p:spPr>
      </p:pic>
      <p:sp>
        <p:nvSpPr>
          <p:cNvPr id="112" name="ZoneTexte 80">
            <a:extLst>
              <a:ext uri="{FF2B5EF4-FFF2-40B4-BE49-F238E27FC236}">
                <a16:creationId xmlns:a16="http://schemas.microsoft.com/office/drawing/2014/main" id="{E5570268-9DD2-A72A-1F4C-43BAD0D9A014}"/>
              </a:ext>
            </a:extLst>
          </p:cNvPr>
          <p:cNvSpPr txBox="1"/>
          <p:nvPr/>
        </p:nvSpPr>
        <p:spPr>
          <a:xfrm>
            <a:off x="7369820" y="6219251"/>
            <a:ext cx="2012293" cy="646331"/>
          </a:xfrm>
          <a:prstGeom prst="rect">
            <a:avLst/>
          </a:prstGeom>
          <a:noFill/>
        </p:spPr>
        <p:txBody>
          <a:bodyPr wrap="square" lIns="91440" tIns="45720" rIns="91440" bIns="4572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BE" sz="1200" b="0" i="0" u="none" strike="noStrike" kern="1200" cap="none" spc="0" normalizeH="0" baseline="0" noProof="0">
                <a:ln>
                  <a:noFill/>
                </a:ln>
                <a:solidFill>
                  <a:prstClr val="black"/>
                </a:solidFill>
                <a:effectLst/>
                <a:uLnTx/>
                <a:uFillTx/>
                <a:latin typeface="Arial Nova Light"/>
                <a:ea typeface="+mn-ea"/>
                <a:cs typeface="+mn-cs"/>
              </a:rPr>
              <a:t>Bemiddelaars VDAB, jobcoaches, arbeidscoaches GGZ</a:t>
            </a:r>
            <a:endParaRPr kumimoji="0" lang="nl-BE"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6" name="Tekstvak 13">
            <a:extLst>
              <a:ext uri="{FF2B5EF4-FFF2-40B4-BE49-F238E27FC236}">
                <a16:creationId xmlns:a16="http://schemas.microsoft.com/office/drawing/2014/main" id="{D767399C-0896-36E6-4255-C3D53C246AC7}"/>
              </a:ext>
            </a:extLst>
          </p:cNvPr>
          <p:cNvSpPr txBox="1"/>
          <p:nvPr/>
        </p:nvSpPr>
        <p:spPr>
          <a:xfrm>
            <a:off x="6447778" y="4876586"/>
            <a:ext cx="1478939" cy="646331"/>
          </a:xfrm>
          <a:prstGeom prst="rect">
            <a:avLst/>
          </a:prstGeom>
          <a:noFill/>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BE" sz="1200" b="0" i="0" u="none" strike="noStrike" kern="1200" cap="none" spc="0" normalizeH="0" baseline="0" noProof="0">
                <a:ln>
                  <a:noFill/>
                </a:ln>
                <a:solidFill>
                  <a:prstClr val="black"/>
                </a:solidFill>
                <a:effectLst/>
                <a:uLnTx/>
                <a:uFillTx/>
                <a:latin typeface="Arial Nova Light"/>
                <a:ea typeface="+mn-ea"/>
                <a:cs typeface="+mn-cs"/>
                <a:hlinkClick r:id="rId23"/>
              </a:rPr>
              <a:t>Arts van de Dienst voor uitkeringen, lid van de GRI</a:t>
            </a:r>
            <a:endParaRPr kumimoji="0" lang="nl-BE" sz="1200" b="0" i="0" u="none" strike="noStrike" kern="1200" cap="none" spc="0" normalizeH="0" baseline="0" noProof="0">
              <a:ln>
                <a:noFill/>
              </a:ln>
              <a:solidFill>
                <a:prstClr val="black"/>
              </a:solidFill>
              <a:effectLst/>
              <a:uLnTx/>
              <a:uFillTx/>
              <a:latin typeface="Arial Nova Light"/>
              <a:ea typeface="+mn-ea"/>
              <a:cs typeface="+mn-cs"/>
            </a:endParaRPr>
          </a:p>
        </p:txBody>
      </p:sp>
      <p:pic>
        <p:nvPicPr>
          <p:cNvPr id="8" name="Graphique 118" descr="Bâtiment avec un remplissage uni">
            <a:extLst>
              <a:ext uri="{FF2B5EF4-FFF2-40B4-BE49-F238E27FC236}">
                <a16:creationId xmlns:a16="http://schemas.microsoft.com/office/drawing/2014/main" id="{C0E03E5F-A8F6-E860-D78C-652759270838}"/>
              </a:ext>
            </a:extLst>
          </p:cNvPr>
          <p:cNvPicPr>
            <a:picLocks noChangeAspect="1"/>
          </p:cNvPicPr>
          <p:nvPr/>
        </p:nvPicPr>
        <p:blipFill>
          <a:blip r:embed="rId19">
            <a:extLst>
              <a:ext uri="{28A0092B-C50C-407E-A947-70E740481C1C}">
                <a14:useLocalDpi xmlns:a14="http://schemas.microsoft.com/office/drawing/2010/main" val="0"/>
              </a:ext>
              <a:ext uri="{96DAC541-7B7A-43D3-8B79-37D633B846F1}">
                <asvg:svgBlip xmlns:asvg="http://schemas.microsoft.com/office/drawing/2016/SVG/main" r:embed="rId20"/>
              </a:ext>
            </a:extLst>
          </a:blip>
          <a:stretch>
            <a:fillRect/>
          </a:stretch>
        </p:blipFill>
        <p:spPr>
          <a:xfrm>
            <a:off x="6786539" y="4239232"/>
            <a:ext cx="621838" cy="621838"/>
          </a:xfrm>
          <a:prstGeom prst="rect">
            <a:avLst/>
          </a:prstGeom>
        </p:spPr>
      </p:pic>
      <p:pic>
        <p:nvPicPr>
          <p:cNvPr id="22" name="Image 11" descr="A group of people standing together&#10;&#10;AI-generated content may be incorrect.">
            <a:extLst>
              <a:ext uri="{FF2B5EF4-FFF2-40B4-BE49-F238E27FC236}">
                <a16:creationId xmlns:a16="http://schemas.microsoft.com/office/drawing/2014/main" id="{761A429B-B11D-27D9-F91A-B34024C82C83}"/>
              </a:ext>
            </a:extLst>
          </p:cNvPr>
          <p:cNvPicPr>
            <a:picLocks noChangeAspect="1"/>
          </p:cNvPicPr>
          <p:nvPr/>
        </p:nvPicPr>
        <p:blipFill>
          <a:blip r:embed="rId24"/>
          <a:stretch>
            <a:fillRect/>
          </a:stretch>
        </p:blipFill>
        <p:spPr>
          <a:xfrm>
            <a:off x="8736182" y="4272190"/>
            <a:ext cx="618464" cy="681299"/>
          </a:xfrm>
          <a:prstGeom prst="rect">
            <a:avLst/>
          </a:prstGeom>
        </p:spPr>
      </p:pic>
      <p:pic>
        <p:nvPicPr>
          <p:cNvPr id="29" name="Image 6" descr="A group of people with green figures&#10;&#10;AI-generated content may be incorrect.">
            <a:extLst>
              <a:ext uri="{FF2B5EF4-FFF2-40B4-BE49-F238E27FC236}">
                <a16:creationId xmlns:a16="http://schemas.microsoft.com/office/drawing/2014/main" id="{5292BE4A-A122-BA93-61BF-84FD30C4845E}"/>
              </a:ext>
            </a:extLst>
          </p:cNvPr>
          <p:cNvPicPr>
            <a:picLocks noChangeAspect="1"/>
          </p:cNvPicPr>
          <p:nvPr/>
        </p:nvPicPr>
        <p:blipFill>
          <a:blip r:embed="rId4"/>
          <a:stretch>
            <a:fillRect/>
          </a:stretch>
        </p:blipFill>
        <p:spPr>
          <a:xfrm>
            <a:off x="10476912" y="5717880"/>
            <a:ext cx="767459" cy="690543"/>
          </a:xfrm>
          <a:prstGeom prst="rect">
            <a:avLst/>
          </a:prstGeom>
        </p:spPr>
      </p:pic>
      <p:sp>
        <p:nvSpPr>
          <p:cNvPr id="34" name="ZoneTexte 7">
            <a:extLst>
              <a:ext uri="{FF2B5EF4-FFF2-40B4-BE49-F238E27FC236}">
                <a16:creationId xmlns:a16="http://schemas.microsoft.com/office/drawing/2014/main" id="{DE5324E3-662E-867F-DBE0-7FBCB2ED24D7}"/>
              </a:ext>
            </a:extLst>
          </p:cNvPr>
          <p:cNvSpPr txBox="1"/>
          <p:nvPr/>
        </p:nvSpPr>
        <p:spPr>
          <a:xfrm>
            <a:off x="10373462" y="6358830"/>
            <a:ext cx="2081802" cy="340927"/>
          </a:xfrm>
          <a:prstGeom prst="rect">
            <a:avLst/>
          </a:prstGeom>
          <a:noFill/>
        </p:spPr>
        <p:txBody>
          <a:bodyPr wrap="square" lIns="91440" tIns="45720" rIns="91440" bIns="45720" anchor="t">
            <a:spAutoFit/>
          </a:bodyPr>
          <a:lstStyle/>
          <a:p>
            <a:pPr marL="457200" marR="0" lvl="1" indent="0" algn="ctr" defTabSz="914400" rtl="0" eaLnBrk="1" fontAlgn="auto" latinLnBrk="0" hangingPunct="1">
              <a:lnSpc>
                <a:spcPct val="150000"/>
              </a:lnSpc>
              <a:spcBef>
                <a:spcPts val="0"/>
              </a:spcBef>
              <a:spcAft>
                <a:spcPts val="0"/>
              </a:spcAft>
              <a:buClrTx/>
              <a:buSzTx/>
              <a:buFontTx/>
              <a:buNone/>
              <a:tabLst/>
              <a:defRPr/>
            </a:pPr>
            <a:r>
              <a:rPr kumimoji="0" lang="nl-BE" sz="1200" b="0" i="0" u="none" strike="noStrike" kern="1200" cap="none" spc="0" normalizeH="0" baseline="0" noProof="0">
                <a:ln>
                  <a:noFill/>
                </a:ln>
                <a:solidFill>
                  <a:prstClr val="black"/>
                </a:solidFill>
                <a:effectLst/>
                <a:uLnTx/>
                <a:uFillTx/>
                <a:latin typeface="Arial Nova Light"/>
                <a:ea typeface="+mn-ea"/>
                <a:cs typeface="+mn-cs"/>
              </a:rPr>
              <a:t>Werkgever</a:t>
            </a:r>
            <a:endParaRPr kumimoji="0" lang="nl-BE"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40" name="ZoneTexte 9">
            <a:extLst>
              <a:ext uri="{FF2B5EF4-FFF2-40B4-BE49-F238E27FC236}">
                <a16:creationId xmlns:a16="http://schemas.microsoft.com/office/drawing/2014/main" id="{D0BF9C91-72EE-0FAD-2B47-B9B702847A79}"/>
              </a:ext>
            </a:extLst>
          </p:cNvPr>
          <p:cNvSpPr txBox="1"/>
          <p:nvPr/>
        </p:nvSpPr>
        <p:spPr>
          <a:xfrm>
            <a:off x="8616674" y="5656269"/>
            <a:ext cx="2094529" cy="461665"/>
          </a:xfrm>
          <a:prstGeom prst="rect">
            <a:avLst/>
          </a:prstGeom>
          <a:noFill/>
        </p:spPr>
        <p:txBody>
          <a:bodyPr wrap="square" lIns="91440" tIns="45720" rIns="91440" bIns="4572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BE" sz="1200" b="0" i="0" u="none" strike="noStrike" kern="1200" cap="none" spc="0" normalizeH="0" baseline="0" noProof="0">
                <a:ln>
                  <a:noFill/>
                </a:ln>
                <a:solidFill>
                  <a:prstClr val="black"/>
                </a:solidFill>
                <a:effectLst/>
                <a:uLnTx/>
                <a:uFillTx/>
                <a:latin typeface="Arial Nova Light"/>
                <a:ea typeface="+mn-ea"/>
                <a:cs typeface="+mn-cs"/>
              </a:rPr>
              <a:t>Vertegenwoordiger van werknemers</a:t>
            </a:r>
            <a:endParaRPr kumimoji="0" lang="nl-BE"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45" name="ZoneTexte 10">
            <a:extLst>
              <a:ext uri="{FF2B5EF4-FFF2-40B4-BE49-F238E27FC236}">
                <a16:creationId xmlns:a16="http://schemas.microsoft.com/office/drawing/2014/main" id="{200B2BB5-BDB3-C9F8-C84E-F292B91D3A5B}"/>
              </a:ext>
            </a:extLst>
          </p:cNvPr>
          <p:cNvSpPr txBox="1"/>
          <p:nvPr/>
        </p:nvSpPr>
        <p:spPr>
          <a:xfrm>
            <a:off x="9171332" y="6389332"/>
            <a:ext cx="1740169" cy="276999"/>
          </a:xfrm>
          <a:prstGeom prst="rect">
            <a:avLst/>
          </a:prstGeom>
          <a:noFill/>
        </p:spPr>
        <p:txBody>
          <a:bodyPr wrap="square" lIns="91440" tIns="45720" rIns="91440" bIns="4572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BE" sz="1200" b="0" i="0" u="none" strike="noStrike" kern="1200" cap="none" spc="0" normalizeH="0" baseline="0" noProof="0">
                <a:ln>
                  <a:noFill/>
                </a:ln>
                <a:solidFill>
                  <a:prstClr val="black"/>
                </a:solidFill>
                <a:effectLst/>
                <a:uLnTx/>
                <a:uFillTx/>
                <a:latin typeface="Arial Nova Light"/>
                <a:ea typeface="+mn-ea"/>
                <a:cs typeface="+mn-cs"/>
              </a:rPr>
              <a:t>Manager</a:t>
            </a:r>
            <a:endParaRPr kumimoji="0" lang="nl-BE" sz="1200" b="0" i="0" u="none" strike="noStrike" kern="1200" cap="none" spc="0" normalizeH="0" baseline="0" noProof="0">
              <a:ln>
                <a:noFill/>
              </a:ln>
              <a:solidFill>
                <a:prstClr val="black"/>
              </a:solidFill>
              <a:effectLst/>
              <a:uLnTx/>
              <a:uFillTx/>
              <a:latin typeface="Aptos" panose="020B0004020202020204"/>
              <a:ea typeface="Calibri"/>
              <a:cs typeface="Calibri"/>
            </a:endParaRPr>
          </a:p>
        </p:txBody>
      </p:sp>
      <p:sp>
        <p:nvSpPr>
          <p:cNvPr id="47" name="ZoneTexte 1">
            <a:extLst>
              <a:ext uri="{FF2B5EF4-FFF2-40B4-BE49-F238E27FC236}">
                <a16:creationId xmlns:a16="http://schemas.microsoft.com/office/drawing/2014/main" id="{C6E68FC0-31EB-344A-54AE-10007EA0D43F}"/>
              </a:ext>
            </a:extLst>
          </p:cNvPr>
          <p:cNvSpPr txBox="1"/>
          <p:nvPr/>
        </p:nvSpPr>
        <p:spPr>
          <a:xfrm>
            <a:off x="10349089" y="5689986"/>
            <a:ext cx="2081802" cy="340927"/>
          </a:xfrm>
          <a:prstGeom prst="rect">
            <a:avLst/>
          </a:prstGeom>
          <a:noFill/>
        </p:spPr>
        <p:txBody>
          <a:bodyPr wrap="square" lIns="91440" tIns="45720" rIns="91440" bIns="45720" anchor="t">
            <a:spAutoFit/>
          </a:bodyPr>
          <a:lstStyle/>
          <a:p>
            <a:pPr marL="457200" marR="0" lvl="1" indent="0" algn="ctr" defTabSz="914400" rtl="0" eaLnBrk="1" fontAlgn="auto" latinLnBrk="0" hangingPunct="1">
              <a:lnSpc>
                <a:spcPct val="150000"/>
              </a:lnSpc>
              <a:spcBef>
                <a:spcPts val="0"/>
              </a:spcBef>
              <a:spcAft>
                <a:spcPts val="0"/>
              </a:spcAft>
              <a:buClrTx/>
              <a:buSzTx/>
              <a:buFontTx/>
              <a:buNone/>
              <a:tabLst/>
              <a:defRPr/>
            </a:pPr>
            <a:r>
              <a:rPr kumimoji="0" lang="nl-BE" sz="1200" b="0" i="0" u="none" strike="noStrike" kern="1200" cap="none" spc="0" normalizeH="0" baseline="0" noProof="0">
                <a:ln>
                  <a:noFill/>
                </a:ln>
                <a:solidFill>
                  <a:prstClr val="black"/>
                </a:solidFill>
                <a:effectLst/>
                <a:uLnTx/>
                <a:uFillTx/>
                <a:latin typeface="Arial Nova Light"/>
                <a:ea typeface="+mn-ea"/>
                <a:cs typeface="+mn-cs"/>
              </a:rPr>
              <a:t>Collega's</a:t>
            </a:r>
            <a:endParaRPr kumimoji="0" lang="nl-BE"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pic>
        <p:nvPicPr>
          <p:cNvPr id="48" name="Image 66" descr="A yellow person with a white background&#10;&#10;AI-generated content may be incorrect.">
            <a:extLst>
              <a:ext uri="{FF2B5EF4-FFF2-40B4-BE49-F238E27FC236}">
                <a16:creationId xmlns:a16="http://schemas.microsoft.com/office/drawing/2014/main" id="{F00752AB-1997-1071-CF02-4531C755FA79}"/>
              </a:ext>
            </a:extLst>
          </p:cNvPr>
          <p:cNvPicPr>
            <a:picLocks noChangeAspect="1"/>
          </p:cNvPicPr>
          <p:nvPr/>
        </p:nvPicPr>
        <p:blipFill>
          <a:blip r:embed="rId15"/>
          <a:stretch>
            <a:fillRect/>
          </a:stretch>
        </p:blipFill>
        <p:spPr>
          <a:xfrm>
            <a:off x="4822748" y="5887101"/>
            <a:ext cx="292829" cy="536158"/>
          </a:xfrm>
          <a:prstGeom prst="rect">
            <a:avLst/>
          </a:prstGeom>
        </p:spPr>
      </p:pic>
      <p:sp>
        <p:nvSpPr>
          <p:cNvPr id="55" name="ZoneTexte 153">
            <a:extLst>
              <a:ext uri="{FF2B5EF4-FFF2-40B4-BE49-F238E27FC236}">
                <a16:creationId xmlns:a16="http://schemas.microsoft.com/office/drawing/2014/main" id="{5B440848-AF20-6675-9002-4ACAADDFD76D}"/>
              </a:ext>
            </a:extLst>
          </p:cNvPr>
          <p:cNvSpPr txBox="1"/>
          <p:nvPr/>
        </p:nvSpPr>
        <p:spPr>
          <a:xfrm>
            <a:off x="6447779" y="2205595"/>
            <a:ext cx="1606917" cy="276999"/>
          </a:xfrm>
          <a:prstGeom prst="rect">
            <a:avLst/>
          </a:prstGeom>
          <a:noFill/>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BE" sz="1200" b="0" i="0" u="none" strike="noStrike" kern="1200" cap="none" spc="0" normalizeH="0" baseline="0" noProof="0">
                <a:ln>
                  <a:noFill/>
                </a:ln>
                <a:solidFill>
                  <a:prstClr val="black"/>
                </a:solidFill>
                <a:effectLst/>
                <a:uLnTx/>
                <a:uFillTx/>
                <a:latin typeface="Arial Nova Light"/>
                <a:ea typeface="+mn-ea"/>
                <a:cs typeface="+mn-cs"/>
              </a:rPr>
              <a:t>Kinesitherapeut</a:t>
            </a:r>
            <a:endParaRPr kumimoji="0" lang="nl-BE"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pic>
        <p:nvPicPr>
          <p:cNvPr id="60" name="Image 66">
            <a:extLst>
              <a:ext uri="{FF2B5EF4-FFF2-40B4-BE49-F238E27FC236}">
                <a16:creationId xmlns:a16="http://schemas.microsoft.com/office/drawing/2014/main" id="{8705B9B0-56BB-79E7-B391-FC2772118FD3}"/>
              </a:ext>
            </a:extLst>
          </p:cNvPr>
          <p:cNvPicPr>
            <a:picLocks noChangeAspect="1"/>
          </p:cNvPicPr>
          <p:nvPr/>
        </p:nvPicPr>
        <p:blipFill>
          <a:blip r:embed="rId15"/>
          <a:stretch>
            <a:fillRect/>
          </a:stretch>
        </p:blipFill>
        <p:spPr>
          <a:xfrm>
            <a:off x="4463060" y="2975190"/>
            <a:ext cx="313705" cy="630103"/>
          </a:xfrm>
          <a:prstGeom prst="rect">
            <a:avLst/>
          </a:prstGeom>
        </p:spPr>
      </p:pic>
      <p:sp>
        <p:nvSpPr>
          <p:cNvPr id="61" name="ZoneTexte 153">
            <a:extLst>
              <a:ext uri="{FF2B5EF4-FFF2-40B4-BE49-F238E27FC236}">
                <a16:creationId xmlns:a16="http://schemas.microsoft.com/office/drawing/2014/main" id="{9B00308C-AD54-E816-90F2-526A6BB0A15B}"/>
              </a:ext>
            </a:extLst>
          </p:cNvPr>
          <p:cNvSpPr txBox="1"/>
          <p:nvPr/>
        </p:nvSpPr>
        <p:spPr>
          <a:xfrm>
            <a:off x="3819098" y="3645587"/>
            <a:ext cx="1606917" cy="830997"/>
          </a:xfrm>
          <a:prstGeom prst="rect">
            <a:avLst/>
          </a:prstGeom>
          <a:noFill/>
        </p:spPr>
        <p:txBody>
          <a:bodyPr wrap="square" lIns="91440" tIns="45720" rIns="91440" bIns="4572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BE" sz="1200" b="0" i="0" u="none" strike="noStrike" kern="1200" cap="none" spc="0" normalizeH="0" baseline="0" noProof="0">
                <a:ln>
                  <a:noFill/>
                </a:ln>
                <a:solidFill>
                  <a:prstClr val="black"/>
                </a:solidFill>
                <a:effectLst/>
                <a:uLnTx/>
                <a:uFillTx/>
                <a:latin typeface="Arial Nova Light"/>
                <a:ea typeface="+mn-ea"/>
                <a:cs typeface="+mn-cs"/>
              </a:rPr>
              <a:t>Kinesitherapeut</a:t>
            </a:r>
            <a:endParaRPr kumimoji="0" lang="nl-BE" sz="1800" b="0" i="0" u="none" strike="noStrike" kern="1200" cap="none" spc="0" normalizeH="0" baseline="0" noProof="0">
              <a:ln>
                <a:noFill/>
              </a:ln>
              <a:solidFill>
                <a:prstClr val="black"/>
              </a:solidFill>
              <a:effectLst/>
              <a:uLnTx/>
              <a:uFillTx/>
              <a:latin typeface="Aptos" panose="0211000402020202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BE" sz="1200" b="0" i="0" u="none" strike="noStrike" kern="1200" cap="none" spc="0" normalizeH="0" baseline="0" noProof="0">
                <a:ln>
                  <a:noFill/>
                </a:ln>
                <a:solidFill>
                  <a:prstClr val="black"/>
                </a:solidFill>
                <a:effectLst/>
                <a:uLnTx/>
                <a:uFillTx/>
                <a:latin typeface="Arial Nova Light"/>
                <a:ea typeface="+mn-ea"/>
                <a:cs typeface="+mn-cs"/>
              </a:rPr>
              <a:t>Maatschappelijk werker,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BE" sz="1200" b="0" i="0" u="none" strike="noStrike" kern="1200" cap="none" spc="0" normalizeH="0" baseline="0" noProof="0">
                <a:ln>
                  <a:noFill/>
                </a:ln>
                <a:solidFill>
                  <a:prstClr val="black"/>
                </a:solidFill>
                <a:effectLst/>
                <a:uLnTx/>
                <a:uFillTx/>
                <a:latin typeface="Arial Nova Light"/>
                <a:ea typeface="+mn-ea"/>
                <a:cs typeface="+mn-cs"/>
              </a:rPr>
              <a:t>Paramedici</a:t>
            </a:r>
          </a:p>
        </p:txBody>
      </p:sp>
      <p:sp>
        <p:nvSpPr>
          <p:cNvPr id="14" name="ZoneTexte 65">
            <a:extLst>
              <a:ext uri="{FF2B5EF4-FFF2-40B4-BE49-F238E27FC236}">
                <a16:creationId xmlns:a16="http://schemas.microsoft.com/office/drawing/2014/main" id="{06BC6035-DE73-DC6B-15F5-A264BA56FE89}"/>
              </a:ext>
            </a:extLst>
          </p:cNvPr>
          <p:cNvSpPr txBox="1"/>
          <p:nvPr/>
        </p:nvSpPr>
        <p:spPr>
          <a:xfrm>
            <a:off x="4033480" y="6382712"/>
            <a:ext cx="1953697" cy="461665"/>
          </a:xfrm>
          <a:prstGeom prst="rect">
            <a:avLst/>
          </a:prstGeom>
          <a:noFill/>
        </p:spPr>
        <p:txBody>
          <a:bodyPr wrap="square" lIns="91440" tIns="45720" rIns="91440" bIns="45720" anchor="t">
            <a:spAutoFit/>
          </a:bodyPr>
          <a:lstStyle/>
          <a:p>
            <a:pPr marL="457200" marR="0" lvl="1" indent="0" algn="l" defTabSz="914400" rtl="0" eaLnBrk="1" fontAlgn="auto" latinLnBrk="0" hangingPunct="1">
              <a:lnSpc>
                <a:spcPct val="100000"/>
              </a:lnSpc>
              <a:spcBef>
                <a:spcPts val="0"/>
              </a:spcBef>
              <a:spcAft>
                <a:spcPts val="0"/>
              </a:spcAft>
              <a:buClrTx/>
              <a:buSzTx/>
              <a:buFontTx/>
              <a:buNone/>
              <a:tabLst/>
              <a:defRPr/>
            </a:pPr>
            <a:r>
              <a:rPr kumimoji="0" lang="nl-BE" sz="1200" b="0" i="0" u="none" strike="noStrike" kern="1200" cap="none" spc="0" normalizeH="0" baseline="0" noProof="0">
                <a:ln>
                  <a:noFill/>
                </a:ln>
                <a:solidFill>
                  <a:prstClr val="black"/>
                </a:solidFill>
                <a:effectLst/>
                <a:uLnTx/>
                <a:uFillTx/>
                <a:latin typeface="Arial Nova Light"/>
                <a:ea typeface="+mn-ea"/>
                <a:cs typeface="+mn-cs"/>
              </a:rPr>
              <a:t>Maatschappelijk werker, paramedici</a:t>
            </a:r>
            <a:endParaRPr kumimoji="0" lang="nl-BE"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pic>
        <p:nvPicPr>
          <p:cNvPr id="33" name="Image 92">
            <a:extLst>
              <a:ext uri="{FF2B5EF4-FFF2-40B4-BE49-F238E27FC236}">
                <a16:creationId xmlns:a16="http://schemas.microsoft.com/office/drawing/2014/main" id="{D4B6603F-A986-2101-CC93-7A6A6AEBD123}"/>
              </a:ext>
            </a:extLst>
          </p:cNvPr>
          <p:cNvPicPr>
            <a:picLocks noChangeAspect="1"/>
          </p:cNvPicPr>
          <p:nvPr/>
        </p:nvPicPr>
        <p:blipFill>
          <a:blip r:embed="rId12"/>
          <a:stretch>
            <a:fillRect/>
          </a:stretch>
        </p:blipFill>
        <p:spPr>
          <a:xfrm>
            <a:off x="5743214" y="3000561"/>
            <a:ext cx="359336" cy="653730"/>
          </a:xfrm>
          <a:prstGeom prst="rect">
            <a:avLst/>
          </a:prstGeom>
        </p:spPr>
      </p:pic>
      <p:sp>
        <p:nvSpPr>
          <p:cNvPr id="38" name="ZoneTexte 90">
            <a:extLst>
              <a:ext uri="{FF2B5EF4-FFF2-40B4-BE49-F238E27FC236}">
                <a16:creationId xmlns:a16="http://schemas.microsoft.com/office/drawing/2014/main" id="{3BF1DB03-47ED-00FE-5399-E8790E0D9688}"/>
              </a:ext>
            </a:extLst>
          </p:cNvPr>
          <p:cNvSpPr txBox="1"/>
          <p:nvPr/>
        </p:nvSpPr>
        <p:spPr>
          <a:xfrm>
            <a:off x="5044550" y="3573989"/>
            <a:ext cx="1874742" cy="334835"/>
          </a:xfrm>
          <a:prstGeom prst="rect">
            <a:avLst/>
          </a:prstGeom>
          <a:noFill/>
        </p:spPr>
        <p:txBody>
          <a:bodyPr wrap="square" lIns="91440" tIns="45720" rIns="91440" bIns="45720" anchor="t">
            <a:spAutoFit/>
          </a:bodyPr>
          <a:lstStyle/>
          <a:p>
            <a:pPr marL="457200" marR="0" lvl="1" indent="0" algn="l" defTabSz="914400" rtl="0" eaLnBrk="1" fontAlgn="auto" latinLnBrk="0" hangingPunct="1">
              <a:lnSpc>
                <a:spcPct val="150000"/>
              </a:lnSpc>
              <a:spcBef>
                <a:spcPts val="0"/>
              </a:spcBef>
              <a:spcAft>
                <a:spcPts val="0"/>
              </a:spcAft>
              <a:buClrTx/>
              <a:buSzTx/>
              <a:buFontTx/>
              <a:buNone/>
              <a:tabLst/>
              <a:defRPr/>
            </a:pPr>
            <a:r>
              <a:rPr kumimoji="0" lang="nl-BE" sz="1200" b="0" i="0" u="none" strike="noStrike" kern="1200" cap="none" spc="0" normalizeH="0" baseline="0" noProof="0">
                <a:ln>
                  <a:noFill/>
                </a:ln>
                <a:solidFill>
                  <a:prstClr val="black"/>
                </a:solidFill>
                <a:effectLst/>
                <a:uLnTx/>
                <a:uFillTx/>
                <a:latin typeface="Arial Nova Light"/>
                <a:ea typeface="+mn-ea"/>
                <a:cs typeface="+mn-cs"/>
              </a:rPr>
              <a:t>Psychiater</a:t>
            </a:r>
          </a:p>
        </p:txBody>
      </p:sp>
      <p:pic>
        <p:nvPicPr>
          <p:cNvPr id="44" name="Image 92">
            <a:extLst>
              <a:ext uri="{FF2B5EF4-FFF2-40B4-BE49-F238E27FC236}">
                <a16:creationId xmlns:a16="http://schemas.microsoft.com/office/drawing/2014/main" id="{4ECC884D-BC62-688E-4938-7358A3CE32E3}"/>
              </a:ext>
            </a:extLst>
          </p:cNvPr>
          <p:cNvPicPr>
            <a:picLocks noChangeAspect="1"/>
          </p:cNvPicPr>
          <p:nvPr/>
        </p:nvPicPr>
        <p:blipFill>
          <a:blip r:embed="rId12"/>
          <a:stretch>
            <a:fillRect/>
          </a:stretch>
        </p:blipFill>
        <p:spPr>
          <a:xfrm>
            <a:off x="2638626" y="5828315"/>
            <a:ext cx="359336" cy="653730"/>
          </a:xfrm>
          <a:prstGeom prst="rect">
            <a:avLst/>
          </a:prstGeom>
        </p:spPr>
      </p:pic>
      <p:sp>
        <p:nvSpPr>
          <p:cNvPr id="46" name="ZoneTexte 90">
            <a:extLst>
              <a:ext uri="{FF2B5EF4-FFF2-40B4-BE49-F238E27FC236}">
                <a16:creationId xmlns:a16="http://schemas.microsoft.com/office/drawing/2014/main" id="{C5F5ABBB-3366-C4FF-BB7B-BECF20136382}"/>
              </a:ext>
            </a:extLst>
          </p:cNvPr>
          <p:cNvSpPr txBox="1"/>
          <p:nvPr/>
        </p:nvSpPr>
        <p:spPr>
          <a:xfrm>
            <a:off x="1958910" y="6385284"/>
            <a:ext cx="1874742" cy="340927"/>
          </a:xfrm>
          <a:prstGeom prst="rect">
            <a:avLst/>
          </a:prstGeom>
          <a:noFill/>
        </p:spPr>
        <p:txBody>
          <a:bodyPr wrap="square" lIns="91440" tIns="45720" rIns="91440" bIns="45720" anchor="t">
            <a:spAutoFit/>
          </a:bodyPr>
          <a:lstStyle/>
          <a:p>
            <a:pPr marL="457200" marR="0" lvl="1" indent="0" algn="l" defTabSz="914400" rtl="0" eaLnBrk="1" fontAlgn="auto" latinLnBrk="0" hangingPunct="1">
              <a:lnSpc>
                <a:spcPct val="150000"/>
              </a:lnSpc>
              <a:spcBef>
                <a:spcPts val="0"/>
              </a:spcBef>
              <a:spcAft>
                <a:spcPts val="0"/>
              </a:spcAft>
              <a:buClrTx/>
              <a:buSzTx/>
              <a:buFontTx/>
              <a:buNone/>
              <a:tabLst/>
              <a:defRPr/>
            </a:pPr>
            <a:r>
              <a:rPr kumimoji="0" lang="nl-BE" sz="1200" b="0" i="0" u="none" strike="noStrike" kern="1200" cap="none" spc="0" normalizeH="0" baseline="0" noProof="0">
                <a:ln>
                  <a:noFill/>
                </a:ln>
                <a:solidFill>
                  <a:prstClr val="black"/>
                </a:solidFill>
                <a:effectLst/>
                <a:uLnTx/>
                <a:uFillTx/>
                <a:latin typeface="Arial Nova Light"/>
                <a:ea typeface="+mn-ea"/>
                <a:cs typeface="+mn-cs"/>
              </a:rPr>
              <a:t>Psychiater</a:t>
            </a:r>
            <a:endParaRPr kumimoji="0" lang="nl-BE"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pic>
        <p:nvPicPr>
          <p:cNvPr id="49" name="Image 92">
            <a:extLst>
              <a:ext uri="{FF2B5EF4-FFF2-40B4-BE49-F238E27FC236}">
                <a16:creationId xmlns:a16="http://schemas.microsoft.com/office/drawing/2014/main" id="{D0089B9E-ABCF-930F-A128-58B508DBA8B4}"/>
              </a:ext>
            </a:extLst>
          </p:cNvPr>
          <p:cNvPicPr>
            <a:picLocks noChangeAspect="1"/>
          </p:cNvPicPr>
          <p:nvPr/>
        </p:nvPicPr>
        <p:blipFill>
          <a:blip r:embed="rId12"/>
          <a:stretch>
            <a:fillRect/>
          </a:stretch>
        </p:blipFill>
        <p:spPr>
          <a:xfrm>
            <a:off x="8490325" y="1611359"/>
            <a:ext cx="359336" cy="653730"/>
          </a:xfrm>
          <a:prstGeom prst="rect">
            <a:avLst/>
          </a:prstGeom>
        </p:spPr>
      </p:pic>
      <p:sp>
        <p:nvSpPr>
          <p:cNvPr id="51" name="ZoneTexte 90">
            <a:extLst>
              <a:ext uri="{FF2B5EF4-FFF2-40B4-BE49-F238E27FC236}">
                <a16:creationId xmlns:a16="http://schemas.microsoft.com/office/drawing/2014/main" id="{02F27FA4-821C-D840-B9B7-E62572765E16}"/>
              </a:ext>
            </a:extLst>
          </p:cNvPr>
          <p:cNvSpPr txBox="1"/>
          <p:nvPr/>
        </p:nvSpPr>
        <p:spPr>
          <a:xfrm>
            <a:off x="7792805" y="2167617"/>
            <a:ext cx="1874742" cy="340927"/>
          </a:xfrm>
          <a:prstGeom prst="rect">
            <a:avLst/>
          </a:prstGeom>
          <a:noFill/>
        </p:spPr>
        <p:txBody>
          <a:bodyPr wrap="square" lIns="91440" tIns="45720" rIns="91440" bIns="45720" anchor="t">
            <a:spAutoFit/>
          </a:bodyPr>
          <a:lstStyle/>
          <a:p>
            <a:pPr marL="457200" marR="0" lvl="1" indent="0" algn="l" defTabSz="914400" rtl="0" eaLnBrk="1" fontAlgn="auto" latinLnBrk="0" hangingPunct="1">
              <a:lnSpc>
                <a:spcPct val="150000"/>
              </a:lnSpc>
              <a:spcBef>
                <a:spcPts val="0"/>
              </a:spcBef>
              <a:spcAft>
                <a:spcPts val="0"/>
              </a:spcAft>
              <a:buClrTx/>
              <a:buSzTx/>
              <a:buFontTx/>
              <a:buNone/>
              <a:tabLst/>
              <a:defRPr/>
            </a:pPr>
            <a:r>
              <a:rPr kumimoji="0" lang="nl-BE" sz="1200" b="0" i="0" u="none" strike="noStrike" kern="1200" cap="none" spc="0" normalizeH="0" baseline="0" noProof="0">
                <a:ln>
                  <a:noFill/>
                </a:ln>
                <a:solidFill>
                  <a:prstClr val="black"/>
                </a:solidFill>
                <a:effectLst/>
                <a:uLnTx/>
                <a:uFillTx/>
                <a:latin typeface="Arial Nova Light"/>
                <a:ea typeface="+mn-ea"/>
                <a:cs typeface="+mn-cs"/>
              </a:rPr>
              <a:t>Psychiater</a:t>
            </a:r>
            <a:endParaRPr kumimoji="0" lang="nl-BE"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pic>
        <p:nvPicPr>
          <p:cNvPr id="27" name="Graphique 84" descr="Bâtiment avec un remplissage uni">
            <a:extLst>
              <a:ext uri="{FF2B5EF4-FFF2-40B4-BE49-F238E27FC236}">
                <a16:creationId xmlns:a16="http://schemas.microsoft.com/office/drawing/2014/main" id="{5F3623F7-2FBF-23DD-46AF-E114A8135663}"/>
              </a:ext>
            </a:extLst>
          </p:cNvPr>
          <p:cNvPicPr>
            <a:picLocks noChangeAspect="1"/>
          </p:cNvPicPr>
          <p:nvPr/>
        </p:nvPicPr>
        <p:blipFill>
          <a:blip r:embed="rId19">
            <a:extLst>
              <a:ext uri="{28A0092B-C50C-407E-A947-70E740481C1C}">
                <a14:useLocalDpi xmlns:a14="http://schemas.microsoft.com/office/drawing/2010/main" val="0"/>
              </a:ext>
              <a:ext uri="{96DAC541-7B7A-43D3-8B79-37D633B846F1}">
                <asvg:svgBlip xmlns:asvg="http://schemas.microsoft.com/office/drawing/2016/SVG/main" r:embed="rId20"/>
              </a:ext>
            </a:extLst>
          </a:blip>
          <a:stretch>
            <a:fillRect/>
          </a:stretch>
        </p:blipFill>
        <p:spPr>
          <a:xfrm>
            <a:off x="6928850" y="2848005"/>
            <a:ext cx="621838" cy="621838"/>
          </a:xfrm>
          <a:prstGeom prst="rect">
            <a:avLst/>
          </a:prstGeom>
        </p:spPr>
      </p:pic>
      <p:sp>
        <p:nvSpPr>
          <p:cNvPr id="58" name="ZoneTexte 90">
            <a:extLst>
              <a:ext uri="{FF2B5EF4-FFF2-40B4-BE49-F238E27FC236}">
                <a16:creationId xmlns:a16="http://schemas.microsoft.com/office/drawing/2014/main" id="{557EAD2D-563F-0AF0-D2ED-BA31EDC5936A}"/>
              </a:ext>
            </a:extLst>
          </p:cNvPr>
          <p:cNvSpPr txBox="1"/>
          <p:nvPr/>
        </p:nvSpPr>
        <p:spPr>
          <a:xfrm>
            <a:off x="6253806" y="3424502"/>
            <a:ext cx="2265676" cy="646331"/>
          </a:xfrm>
          <a:prstGeom prst="rect">
            <a:avLst/>
          </a:prstGeom>
          <a:noFill/>
        </p:spPr>
        <p:txBody>
          <a:bodyPr wrap="square" lIns="91440" tIns="45720" rIns="91440" bIns="45720" anchor="t">
            <a:spAutoFit/>
          </a:bodyPr>
          <a:lstStyle/>
          <a:p>
            <a:pPr marL="457200" marR="0" lvl="1" indent="0" algn="l" defTabSz="914400" rtl="0" eaLnBrk="1" fontAlgn="auto" latinLnBrk="0" hangingPunct="1">
              <a:lnSpc>
                <a:spcPct val="100000"/>
              </a:lnSpc>
              <a:spcBef>
                <a:spcPts val="0"/>
              </a:spcBef>
              <a:spcAft>
                <a:spcPts val="0"/>
              </a:spcAft>
              <a:buClrTx/>
              <a:buSzTx/>
              <a:buFontTx/>
              <a:buNone/>
              <a:tabLst/>
              <a:defRPr/>
            </a:pPr>
            <a:r>
              <a:rPr kumimoji="0" lang="nl-BE" sz="1200" b="0" i="0" u="none" strike="noStrike" kern="1200" cap="none" spc="0" normalizeH="0" baseline="0" noProof="0" dirty="0">
                <a:ln>
                  <a:noFill/>
                </a:ln>
                <a:solidFill>
                  <a:prstClr val="black"/>
                </a:solidFill>
                <a:effectLst/>
                <a:uLnTx/>
                <a:uFillTx/>
                <a:latin typeface="Arial Nova Light"/>
                <a:ea typeface="+mn-ea"/>
                <a:cs typeface="+mn-cs"/>
                <a:hlinkClick r:id="rId25"/>
              </a:rPr>
              <a:t>Psychosociale revalidatiecentra </a:t>
            </a:r>
            <a:r>
              <a:rPr kumimoji="0" lang="nl-BE" sz="1200" b="0" i="0" u="none" strike="noStrike" kern="1200" cap="none" spc="0" normalizeH="0" baseline="0" noProof="0" dirty="0">
                <a:ln>
                  <a:noFill/>
                </a:ln>
                <a:solidFill>
                  <a:prstClr val="black"/>
                </a:solidFill>
                <a:effectLst/>
                <a:uLnTx/>
                <a:uFillTx/>
                <a:latin typeface="Arial Nova Light"/>
                <a:ea typeface="+mn-ea"/>
                <a:cs typeface="+mn-cs"/>
              </a:rPr>
              <a:t>&amp; activeringsteams GGZ</a:t>
            </a:r>
            <a:endParaRPr kumimoji="0" lang="nl-BE" sz="18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pic>
        <p:nvPicPr>
          <p:cNvPr id="59" name="Image 11" descr="A group of people standing together&#10;&#10;AI-generated content may be incorrect.">
            <a:extLst>
              <a:ext uri="{FF2B5EF4-FFF2-40B4-BE49-F238E27FC236}">
                <a16:creationId xmlns:a16="http://schemas.microsoft.com/office/drawing/2014/main" id="{D5196E5B-34FE-F7CC-4893-FFE3FAB218C1}"/>
              </a:ext>
            </a:extLst>
          </p:cNvPr>
          <p:cNvPicPr>
            <a:picLocks noChangeAspect="1"/>
          </p:cNvPicPr>
          <p:nvPr/>
        </p:nvPicPr>
        <p:blipFill>
          <a:blip r:embed="rId24"/>
          <a:stretch>
            <a:fillRect/>
          </a:stretch>
        </p:blipFill>
        <p:spPr>
          <a:xfrm>
            <a:off x="10569794" y="4310666"/>
            <a:ext cx="618464" cy="681299"/>
          </a:xfrm>
          <a:prstGeom prst="rect">
            <a:avLst/>
          </a:prstGeom>
        </p:spPr>
      </p:pic>
      <p:pic>
        <p:nvPicPr>
          <p:cNvPr id="62" name="Image 11" descr="A group of people standing together&#10;&#10;AI-generated content may be incorrect.">
            <a:extLst>
              <a:ext uri="{FF2B5EF4-FFF2-40B4-BE49-F238E27FC236}">
                <a16:creationId xmlns:a16="http://schemas.microsoft.com/office/drawing/2014/main" id="{B061E60C-2FCE-1E56-D5D2-66CDB1FD54D7}"/>
              </a:ext>
            </a:extLst>
          </p:cNvPr>
          <p:cNvPicPr>
            <a:picLocks noChangeAspect="1"/>
          </p:cNvPicPr>
          <p:nvPr/>
        </p:nvPicPr>
        <p:blipFill>
          <a:blip r:embed="rId24"/>
          <a:stretch>
            <a:fillRect/>
          </a:stretch>
        </p:blipFill>
        <p:spPr>
          <a:xfrm>
            <a:off x="7878125" y="5611715"/>
            <a:ext cx="618464" cy="681299"/>
          </a:xfrm>
          <a:prstGeom prst="rect">
            <a:avLst/>
          </a:prstGeom>
        </p:spPr>
      </p:pic>
    </p:spTree>
    <p:extLst>
      <p:ext uri="{BB962C8B-B14F-4D97-AF65-F5344CB8AC3E}">
        <p14:creationId xmlns:p14="http://schemas.microsoft.com/office/powerpoint/2010/main" val="3045834316"/>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vert="horz" lIns="91440" tIns="45720" rIns="91440" bIns="45720" rtlCol="0" anchor="t">
            <a:normAutofit lnSpcReduction="10000"/>
          </a:bodyPr>
          <a:lstStyle/>
          <a:p>
            <a:pPr>
              <a:buFont typeface="Arial" panose="020B0604020202020204" pitchFamily="34" charset="0"/>
              <a:buChar char="•"/>
            </a:pPr>
            <a:r>
              <a:rPr lang="nl-BE" sz="2000" b="1" noProof="0" dirty="0">
                <a:solidFill>
                  <a:srgbClr val="1E699D"/>
                </a:solidFill>
              </a:rPr>
              <a:t>Wees op de hoogte van werkgerelateerde moeilijkheden</a:t>
            </a:r>
            <a:r>
              <a:rPr lang="nl-BE" sz="2000" noProof="0" dirty="0">
                <a:solidFill>
                  <a:srgbClr val="1E699D"/>
                </a:solidFill>
              </a:rPr>
              <a:t> door gerichte vragen te stellen over het werk en de werksituatie van de persoon, en door inzicht te krijgen in de veranderingen in de arbeidswereld die de mentale gezondheidsproblemen tijdens de consultatie beïnvloeden.</a:t>
            </a:r>
          </a:p>
          <a:p>
            <a:pPr>
              <a:buFont typeface="Arial" panose="020B0604020202020204" pitchFamily="34" charset="0"/>
              <a:buChar char="•"/>
            </a:pPr>
            <a:endParaRPr lang="nl-BE" sz="2000" noProof="0" dirty="0">
              <a:solidFill>
                <a:srgbClr val="1E699D"/>
              </a:solidFill>
            </a:endParaRPr>
          </a:p>
          <a:p>
            <a:pPr>
              <a:buFont typeface="Arial" panose="020B0604020202020204" pitchFamily="34" charset="0"/>
              <a:buChar char="•"/>
            </a:pPr>
            <a:r>
              <a:rPr lang="nl-BE" sz="2000" b="1" noProof="0" dirty="0">
                <a:solidFill>
                  <a:srgbClr val="1E699D"/>
                </a:solidFill>
              </a:rPr>
              <a:t>Het is noodzakelijk om in te grijpen via primaire, secundaire en tertiaire preventie.</a:t>
            </a:r>
          </a:p>
          <a:p>
            <a:pPr>
              <a:buFont typeface="Arial" panose="020B0604020202020204" pitchFamily="34" charset="0"/>
              <a:buChar char="•"/>
            </a:pPr>
            <a:endParaRPr lang="nl-BE" sz="2000" noProof="0" dirty="0">
              <a:solidFill>
                <a:srgbClr val="1E699D"/>
              </a:solidFill>
            </a:endParaRPr>
          </a:p>
          <a:p>
            <a:pPr>
              <a:buFont typeface="Arial" panose="020B0604020202020204" pitchFamily="34" charset="0"/>
              <a:buChar char="•"/>
            </a:pPr>
            <a:r>
              <a:rPr lang="nl-BE" sz="2000" b="1" noProof="0" dirty="0">
                <a:solidFill>
                  <a:srgbClr val="1E699D"/>
                </a:solidFill>
              </a:rPr>
              <a:t>Ken en mobiliseer de beschikbare sleutelactoren en hulpbronnen (en wees je bewust van hun beperkingen).</a:t>
            </a:r>
          </a:p>
          <a:p>
            <a:pPr>
              <a:buFont typeface="Arial" panose="020B0604020202020204" pitchFamily="34" charset="0"/>
              <a:buChar char="•"/>
            </a:pPr>
            <a:endParaRPr lang="nl-BE" sz="2000" noProof="0" dirty="0">
              <a:solidFill>
                <a:srgbClr val="1E699D"/>
              </a:solidFill>
            </a:endParaRPr>
          </a:p>
          <a:p>
            <a:pPr>
              <a:buFont typeface="Arial" panose="020B0604020202020204" pitchFamily="34" charset="0"/>
              <a:buChar char="•"/>
            </a:pPr>
            <a:r>
              <a:rPr lang="nl-BE" sz="2000" b="1" noProof="0" dirty="0">
                <a:solidFill>
                  <a:srgbClr val="1E699D"/>
                </a:solidFill>
              </a:rPr>
              <a:t>Zorg voor een goede opvolging door samenwerking tussen huisarts en psycholoog, en eventueel andere professionals</a:t>
            </a:r>
            <a:r>
              <a:rPr lang="nl-BE" sz="2000" noProof="0" dirty="0">
                <a:solidFill>
                  <a:srgbClr val="1E699D"/>
                </a:solidFill>
              </a:rPr>
              <a:t> (zoals arbeidsartsen of bijvoorbeeld de TNW-C binnen de mutualiteit) – zie het vervolg van de module.</a:t>
            </a:r>
          </a:p>
          <a:p>
            <a:pPr marL="0" indent="0">
              <a:buNone/>
            </a:pPr>
            <a:endParaRPr lang="nl-BE" noProof="0" dirty="0">
              <a:solidFill>
                <a:srgbClr val="1E699D"/>
              </a:solidFill>
            </a:endParaRPr>
          </a:p>
        </p:txBody>
      </p:sp>
      <p:sp>
        <p:nvSpPr>
          <p:cNvPr id="2" name="Titre 1"/>
          <p:cNvSpPr>
            <a:spLocks noGrp="1"/>
          </p:cNvSpPr>
          <p:nvPr>
            <p:ph type="title"/>
          </p:nvPr>
        </p:nvSpPr>
        <p:spPr/>
        <p:txBody>
          <a:bodyPr vert="horz" lIns="91440" tIns="45720" rIns="91440" bIns="45720" rtlCol="0" anchor="ctr">
            <a:normAutofit/>
          </a:bodyPr>
          <a:lstStyle/>
          <a:p>
            <a:r>
              <a:rPr lang="nl-BE" sz="2800">
                <a:solidFill>
                  <a:srgbClr val="1E699D"/>
                </a:solidFill>
                <a:latin typeface="Futura Medium"/>
                <a:cs typeface="Calibri"/>
              </a:rPr>
              <a:t>5</a:t>
            </a:r>
            <a:r>
              <a:rPr lang="nl-BE" sz="2800" noProof="0">
                <a:solidFill>
                  <a:srgbClr val="1E699D"/>
                </a:solidFill>
                <a:latin typeface="Futura Medium"/>
                <a:cs typeface="Calibri"/>
              </a:rPr>
              <a:t>. Belangrijkste boodschappen</a:t>
            </a:r>
          </a:p>
        </p:txBody>
      </p:sp>
      <p:sp>
        <p:nvSpPr>
          <p:cNvPr id="5" name="Espace réservé du numéro de diapositive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7C6CCC6-2BE5-4E42-96A4-D1E8E81A3D8E}" type="slidenum">
              <a:rPr kumimoji="0" lang="nl-BE" sz="1200" b="0" i="0" u="none" strike="noStrike" kern="1200" cap="none" spc="0" normalizeH="0" baseline="0" noProof="0" smtClean="0">
                <a:ln>
                  <a:noFill/>
                </a:ln>
                <a:solidFill>
                  <a:prstClr val="black">
                    <a:tint val="82000"/>
                  </a:prstClr>
                </a:solidFill>
                <a:effectLst/>
                <a:uLnTx/>
                <a:uFillTx/>
                <a:latin typeface="Aptos" panose="020B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67</a:t>
            </a:fld>
            <a:endParaRPr kumimoji="0" lang="nl-BE" sz="1200" b="0" i="0" u="none" strike="noStrike" kern="1200" cap="none" spc="0" normalizeH="0" baseline="0" noProof="0">
              <a:ln>
                <a:noFill/>
              </a:ln>
              <a:solidFill>
                <a:prstClr val="black">
                  <a:tint val="82000"/>
                </a:prstClr>
              </a:solidFill>
              <a:effectLst/>
              <a:uLnTx/>
              <a:uFillTx/>
              <a:latin typeface="Aptos" panose="020B0004020202020204"/>
              <a:ea typeface="+mn-ea"/>
              <a:cs typeface="+mn-cs"/>
            </a:endParaRPr>
          </a:p>
        </p:txBody>
      </p:sp>
    </p:spTree>
    <p:extLst>
      <p:ext uri="{BB962C8B-B14F-4D97-AF65-F5344CB8AC3E}">
        <p14:creationId xmlns:p14="http://schemas.microsoft.com/office/powerpoint/2010/main" val="2824155303"/>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A02502-2180-4F27-8DAF-9799B9DB724F}"/>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32F9F999-0148-30AF-0EE6-A0CC4AB57FF3}"/>
              </a:ext>
            </a:extLst>
          </p:cNvPr>
          <p:cNvSpPr>
            <a:spLocks noGrp="1"/>
          </p:cNvSpPr>
          <p:nvPr>
            <p:ph type="title"/>
          </p:nvPr>
        </p:nvSpPr>
        <p:spPr>
          <a:xfrm>
            <a:off x="838200" y="244947"/>
            <a:ext cx="10515600" cy="1325563"/>
          </a:xfrm>
        </p:spPr>
        <p:txBody>
          <a:bodyPr vert="horz" lIns="91440" tIns="45720" rIns="91440" bIns="45720" rtlCol="0" anchor="ctr">
            <a:normAutofit/>
          </a:bodyPr>
          <a:lstStyle/>
          <a:p>
            <a:r>
              <a:rPr lang="nl-BE" sz="2800" dirty="0">
                <a:solidFill>
                  <a:srgbClr val="1E699D"/>
                </a:solidFill>
                <a:latin typeface="Futura Medium"/>
                <a:cs typeface="Calibri"/>
              </a:rPr>
              <a:t>6.1</a:t>
            </a:r>
            <a:r>
              <a:rPr lang="nl-BE" sz="2800" noProof="0" dirty="0">
                <a:solidFill>
                  <a:srgbClr val="1E699D"/>
                </a:solidFill>
                <a:latin typeface="Futura Medium"/>
                <a:cs typeface="Calibri"/>
              </a:rPr>
              <a:t>. Relevante hulpbronnen – </a:t>
            </a:r>
            <a:r>
              <a:rPr lang="nl-BE" sz="2800" b="1" noProof="0" dirty="0">
                <a:solidFill>
                  <a:srgbClr val="1E699D"/>
                </a:solidFill>
                <a:latin typeface="Futura Medium"/>
                <a:cs typeface="Calibri"/>
              </a:rPr>
              <a:t>mentale gezondheid</a:t>
            </a:r>
            <a:r>
              <a:rPr lang="nl-BE" sz="2800" noProof="0" dirty="0">
                <a:solidFill>
                  <a:srgbClr val="1E699D"/>
                </a:solidFill>
                <a:latin typeface="Futura Medium"/>
                <a:cs typeface="Calibri"/>
              </a:rPr>
              <a:t> (niet-limitatief!)</a:t>
            </a:r>
          </a:p>
        </p:txBody>
      </p:sp>
      <p:sp>
        <p:nvSpPr>
          <p:cNvPr id="4" name="Tijdelijke aanduiding voor dianummer 3">
            <a:extLst>
              <a:ext uri="{FF2B5EF4-FFF2-40B4-BE49-F238E27FC236}">
                <a16:creationId xmlns:a16="http://schemas.microsoft.com/office/drawing/2014/main" id="{D1BC9BEA-171D-6616-5B49-6D09DA910D76}"/>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7C6CCC6-2BE5-4E42-96A4-D1E8E81A3D8E}" type="slidenum">
              <a:rPr kumimoji="0" lang="nl-BE" sz="1200" b="0" i="0" u="none" strike="noStrike" kern="1200" cap="none" spc="0" normalizeH="0" baseline="0" noProof="0" smtClean="0">
                <a:ln>
                  <a:noFill/>
                </a:ln>
                <a:solidFill>
                  <a:prstClr val="black">
                    <a:tint val="82000"/>
                  </a:prstClr>
                </a:solidFill>
                <a:effectLst/>
                <a:uLnTx/>
                <a:uFillTx/>
                <a:latin typeface="Aptos" panose="020B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68</a:t>
            </a:fld>
            <a:endParaRPr kumimoji="0" lang="nl-BE" sz="1200" b="0" i="0" u="none" strike="noStrike" kern="1200" cap="none" spc="0" normalizeH="0" baseline="0" noProof="0">
              <a:ln>
                <a:noFill/>
              </a:ln>
              <a:solidFill>
                <a:prstClr val="black">
                  <a:tint val="82000"/>
                </a:prstClr>
              </a:solidFill>
              <a:effectLst/>
              <a:uLnTx/>
              <a:uFillTx/>
              <a:latin typeface="Aptos" panose="020B0004020202020204"/>
              <a:ea typeface="+mn-ea"/>
              <a:cs typeface="+mn-cs"/>
            </a:endParaRPr>
          </a:p>
        </p:txBody>
      </p:sp>
      <p:sp>
        <p:nvSpPr>
          <p:cNvPr id="12" name="AutoShape 4">
            <a:extLst>
              <a:ext uri="{FF2B5EF4-FFF2-40B4-BE49-F238E27FC236}">
                <a16:creationId xmlns:a16="http://schemas.microsoft.com/office/drawing/2014/main" id="{383C67AA-C42E-8DD5-7FBD-E9967F8C896B}"/>
              </a:ext>
            </a:extLst>
          </p:cNvPr>
          <p:cNvSpPr>
            <a:spLocks noChangeAspect="1" noChangeArrowheads="1"/>
          </p:cNvSpPr>
          <p:nvPr/>
        </p:nvSpPr>
        <p:spPr bwMode="auto">
          <a:xfrm>
            <a:off x="4667250" y="5270934"/>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BE"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5" name="Tekstvak 4">
            <a:extLst>
              <a:ext uri="{FF2B5EF4-FFF2-40B4-BE49-F238E27FC236}">
                <a16:creationId xmlns:a16="http://schemas.microsoft.com/office/drawing/2014/main" id="{C0BE31F3-5CEE-F4BF-8CE3-01DA46D827EC}"/>
              </a:ext>
            </a:extLst>
          </p:cNvPr>
          <p:cNvSpPr txBox="1"/>
          <p:nvPr/>
        </p:nvSpPr>
        <p:spPr>
          <a:xfrm>
            <a:off x="1097809" y="1570510"/>
            <a:ext cx="9390743" cy="4278094"/>
          </a:xfrm>
          <a:prstGeom prst="rect">
            <a:avLst/>
          </a:prstGeom>
          <a:noFill/>
        </p:spPr>
        <p:txBody>
          <a:bodyPr wrap="square" lIns="91440" tIns="45720" rIns="91440" bIns="45720" rtlCol="0" anchor="t">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nl-BE" sz="1600" b="1" i="0" u="none" strike="noStrike" kern="1200" cap="none" spc="0" normalizeH="0" baseline="0" noProof="0">
                <a:ln>
                  <a:noFill/>
                </a:ln>
                <a:solidFill>
                  <a:srgbClr val="1E699D"/>
                </a:solidFill>
                <a:effectLst/>
                <a:uLnTx/>
                <a:uFillTx/>
                <a:latin typeface="Calibri"/>
                <a:ea typeface="Calibri"/>
                <a:cs typeface="Calibri"/>
              </a:rPr>
              <a:t>Algemeen</a:t>
            </a:r>
            <a:r>
              <a:rPr kumimoji="0" lang="nl-BE" sz="1600" b="0" i="0" u="none" strike="noStrike" kern="1200" cap="none" spc="0" normalizeH="0" baseline="0" noProof="0">
                <a:ln>
                  <a:noFill/>
                </a:ln>
                <a:solidFill>
                  <a:srgbClr val="1E699D"/>
                </a:solidFill>
                <a:effectLst/>
                <a:uLnTx/>
                <a:uFillTx/>
                <a:latin typeface="Calibri"/>
                <a:ea typeface="Calibri"/>
                <a:cs typeface="Calibri"/>
              </a:rPr>
              <a:t>:</a:t>
            </a:r>
          </a:p>
          <a:p>
            <a:pPr marL="742950" lvl="1" indent="-285750">
              <a:buFont typeface="Arial,Sans-Serif" panose="020B0604020202020204" pitchFamily="34" charset="0"/>
              <a:buChar char="•"/>
              <a:defRPr/>
            </a:pPr>
            <a:r>
              <a:rPr lang="nl-BE" sz="1600">
                <a:solidFill>
                  <a:srgbClr val="1E699D"/>
                </a:solidFill>
                <a:latin typeface="Calibri"/>
                <a:ea typeface="Calibri"/>
                <a:cs typeface="Calibri"/>
              </a:rPr>
              <a:t>Via de GGZ-netwerken (eerstelijns)psychologische hulp vinden: </a:t>
            </a:r>
            <a:r>
              <a:rPr lang="nl-BE" sz="1600">
                <a:solidFill>
                  <a:srgbClr val="1E699D"/>
                </a:solidFill>
                <a:latin typeface="Calibri"/>
                <a:ea typeface="Calibri"/>
                <a:cs typeface="Calibri"/>
                <a:hlinkClick r:id="rId2">
                  <a:extLst>
                    <a:ext uri="{A12FA001-AC4F-418D-AE19-62706E023703}">
                      <ahyp:hlinkClr xmlns:ahyp="http://schemas.microsoft.com/office/drawing/2018/hyperlinkcolor" val="tx"/>
                    </a:ext>
                  </a:extLst>
                </a:hlinkClick>
              </a:rPr>
              <a:t>RIZIV - Zoeken</a:t>
            </a:r>
            <a:r>
              <a:rPr lang="nl-BE" sz="1600">
                <a:solidFill>
                  <a:srgbClr val="1E699D"/>
                </a:solidFill>
                <a:latin typeface="Calibri"/>
                <a:ea typeface="Calibri"/>
                <a:cs typeface="Calibri"/>
              </a:rPr>
              <a:t> </a:t>
            </a:r>
            <a:endParaRPr lang="nl-BE" sz="1600">
              <a:solidFill>
                <a:srgbClr val="000000"/>
              </a:solidFill>
              <a:latin typeface="Calibri"/>
              <a:ea typeface="Calibri"/>
              <a:cs typeface="Calibri"/>
            </a:endParaRPr>
          </a:p>
          <a:p>
            <a:pPr marL="742950" lvl="1" indent="-285750">
              <a:buFont typeface="Arial,Sans-Serif" panose="020B0604020202020204" pitchFamily="34" charset="0"/>
              <a:buChar char="•"/>
              <a:defRPr/>
            </a:pPr>
            <a:r>
              <a:rPr lang="nl-BE" sz="1600">
                <a:solidFill>
                  <a:srgbClr val="1E699D"/>
                </a:solidFill>
                <a:latin typeface="Calibri"/>
                <a:ea typeface="Calibri"/>
                <a:cs typeface="Calibri"/>
                <a:hlinkClick r:id="rId3">
                  <a:extLst>
                    <a:ext uri="{A12FA001-AC4F-418D-AE19-62706E023703}">
                      <ahyp:hlinkClr xmlns:ahyp="http://schemas.microsoft.com/office/drawing/2018/hyperlinkcolor" val="tx"/>
                    </a:ext>
                  </a:extLst>
                </a:hlinkClick>
              </a:rPr>
              <a:t>https://www.vlaanderen.be/hulp-zoeken-bij-psychische-problemen</a:t>
            </a:r>
            <a:r>
              <a:rPr lang="nl-BE" sz="1600">
                <a:solidFill>
                  <a:srgbClr val="1E699D"/>
                </a:solidFill>
                <a:latin typeface="Calibri"/>
                <a:ea typeface="Calibri"/>
                <a:cs typeface="Calibri"/>
              </a:rPr>
              <a:t> </a:t>
            </a:r>
            <a:endParaRPr lang="en-US" sz="1600">
              <a:solidFill>
                <a:srgbClr val="000000"/>
              </a:solidFill>
              <a:latin typeface="Calibri"/>
              <a:ea typeface="Calibri"/>
              <a:cs typeface="Calibri"/>
            </a:endParaRPr>
          </a:p>
          <a:p>
            <a:pPr marL="742950" marR="0" lvl="1" indent="-285750" algn="l" defTabSz="914400">
              <a:lnSpc>
                <a:spcPct val="100000"/>
              </a:lnSpc>
              <a:spcBef>
                <a:spcPts val="0"/>
              </a:spcBef>
              <a:spcAft>
                <a:spcPts val="0"/>
              </a:spcAft>
              <a:buClrTx/>
              <a:buSzTx/>
              <a:buFont typeface="Arial" panose="020B0604020202020204" pitchFamily="34" charset="0"/>
              <a:buChar char="•"/>
              <a:tabLst/>
              <a:defRPr/>
            </a:pPr>
            <a:r>
              <a:rPr kumimoji="0" lang="nl-BE" sz="1600" b="0" i="0" u="none" strike="noStrike" kern="1200" cap="none" spc="0" normalizeH="0" baseline="0" noProof="0">
                <a:ln>
                  <a:noFill/>
                </a:ln>
                <a:solidFill>
                  <a:srgbClr val="1E699D"/>
                </a:solidFill>
                <a:effectLst/>
                <a:uLnTx/>
                <a:uFillTx/>
                <a:latin typeface="Calibri"/>
                <a:ea typeface="Calibri"/>
                <a:cs typeface="Calibri"/>
              </a:rPr>
              <a:t>Website RIZIV in het kader van aanbod ELP-conventie: </a:t>
            </a:r>
            <a:r>
              <a:rPr kumimoji="0" lang="nl-BE" sz="1600" b="0" i="0" u="none" strike="noStrike" kern="1200" cap="none" spc="0" normalizeH="0" baseline="0" noProof="0">
                <a:ln>
                  <a:noFill/>
                </a:ln>
                <a:solidFill>
                  <a:srgbClr val="1E699D"/>
                </a:solidFill>
                <a:effectLst/>
                <a:uLnTx/>
                <a:uFillTx/>
                <a:latin typeface="Calibri"/>
                <a:ea typeface="Calibri"/>
                <a:cs typeface="Calibri"/>
                <a:hlinkClick r:id="rId4">
                  <a:extLst>
                    <a:ext uri="{A12FA001-AC4F-418D-AE19-62706E023703}">
                      <ahyp:hlinkClr xmlns:ahyp="http://schemas.microsoft.com/office/drawing/2018/hyperlinkcolor" val="tx"/>
                    </a:ext>
                  </a:extLst>
                </a:hlinkClick>
              </a:rPr>
              <a:t>https://spreekerover.be/</a:t>
            </a:r>
            <a:r>
              <a:rPr kumimoji="0" lang="nl-BE" sz="1600" b="0" i="0" u="none" strike="noStrike" kern="1200" cap="none" spc="0" normalizeH="0" baseline="0" noProof="0">
                <a:ln>
                  <a:noFill/>
                </a:ln>
                <a:solidFill>
                  <a:srgbClr val="1E699D"/>
                </a:solidFill>
                <a:effectLst/>
                <a:uLnTx/>
                <a:uFillTx/>
                <a:latin typeface="Calibri"/>
                <a:ea typeface="Calibri"/>
                <a:cs typeface="Calibri"/>
              </a:rPr>
              <a:t> </a:t>
            </a:r>
            <a:endParaRPr lang="nl-BE">
              <a:latin typeface="Calibri"/>
              <a:ea typeface="Calibri"/>
              <a:cs typeface="Calibri"/>
            </a:endParaRP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nl-BE" sz="1600" b="0" i="0" u="none" strike="noStrike" kern="1200" cap="none" spc="0" normalizeH="0" baseline="0" noProof="0">
                <a:ln>
                  <a:noFill/>
                </a:ln>
                <a:solidFill>
                  <a:srgbClr val="1E699D"/>
                </a:solidFill>
                <a:effectLst/>
                <a:uLnTx/>
                <a:uFillTx/>
                <a:latin typeface="Calibri"/>
                <a:ea typeface="Calibri"/>
                <a:cs typeface="Calibri"/>
              </a:rPr>
              <a:t>Ondersteuning huisartsen </a:t>
            </a:r>
            <a:r>
              <a:rPr kumimoji="0" lang="nl-BE" sz="1600" b="0" i="0" u="none" strike="noStrike" kern="1200" cap="none" spc="0" normalizeH="0" baseline="0" noProof="0" err="1">
                <a:ln>
                  <a:noFill/>
                </a:ln>
                <a:solidFill>
                  <a:srgbClr val="1E699D"/>
                </a:solidFill>
                <a:effectLst/>
                <a:uLnTx/>
                <a:uFillTx/>
                <a:latin typeface="Calibri"/>
                <a:ea typeface="Calibri"/>
                <a:cs typeface="Calibri"/>
              </a:rPr>
              <a:t>ikv</a:t>
            </a:r>
            <a:r>
              <a:rPr kumimoji="0" lang="nl-BE" sz="1600" b="0" i="0" u="none" strike="noStrike" kern="1200" cap="none" spc="0" normalizeH="0" baseline="0" noProof="0">
                <a:ln>
                  <a:noFill/>
                </a:ln>
                <a:solidFill>
                  <a:srgbClr val="1E699D"/>
                </a:solidFill>
                <a:effectLst/>
                <a:uLnTx/>
                <a:uFillTx/>
                <a:latin typeface="Calibri"/>
                <a:ea typeface="Calibri"/>
                <a:cs typeface="Calibri"/>
              </a:rPr>
              <a:t> psychologische problemen (ELP): </a:t>
            </a:r>
            <a:r>
              <a:rPr kumimoji="0" lang="nl-BE" sz="1600" b="0" i="0" u="none" strike="noStrike" kern="1200" cap="none" spc="0" normalizeH="0" baseline="0" noProof="0">
                <a:ln>
                  <a:noFill/>
                </a:ln>
                <a:solidFill>
                  <a:srgbClr val="1E699D"/>
                </a:solidFill>
                <a:effectLst/>
                <a:uLnTx/>
                <a:uFillTx/>
                <a:latin typeface="Calibri"/>
                <a:ea typeface="Calibri"/>
                <a:cs typeface="Calibri"/>
                <a:hlinkClick r:id="rId5">
                  <a:extLst>
                    <a:ext uri="{A12FA001-AC4F-418D-AE19-62706E023703}">
                      <ahyp:hlinkClr xmlns:ahyp="http://schemas.microsoft.com/office/drawing/2018/hyperlinkcolor" val="tx"/>
                    </a:ext>
                  </a:extLst>
                </a:hlinkClick>
              </a:rPr>
              <a:t>Ondersteuning voor huisartsen om betere zorg te bieden aan personen met psychologische problemen | RIZIV</a:t>
            </a:r>
            <a:r>
              <a:rPr kumimoji="0" lang="nl-BE" sz="1600" b="0" i="0" u="none" strike="noStrike" kern="1200" cap="none" spc="0" normalizeH="0" baseline="0" noProof="0">
                <a:ln>
                  <a:noFill/>
                </a:ln>
                <a:solidFill>
                  <a:srgbClr val="1E699D"/>
                </a:solidFill>
                <a:effectLst/>
                <a:uLnTx/>
                <a:uFillTx/>
                <a:latin typeface="Calibri"/>
                <a:ea typeface="Calibri"/>
                <a:cs typeface="Calibri"/>
              </a:rPr>
              <a:t> </a:t>
            </a:r>
            <a:endParaRPr lang="nl-BE" sz="1600" b="0" i="0" u="none" strike="noStrike" kern="1200" cap="none" spc="0" normalizeH="0" baseline="0" noProof="0">
              <a:ln>
                <a:noFill/>
              </a:ln>
              <a:solidFill>
                <a:srgbClr val="1E699D"/>
              </a:solidFill>
              <a:effectLst/>
              <a:uLnTx/>
              <a:uFillTx/>
              <a:latin typeface="Calibri"/>
              <a:ea typeface="Calibri"/>
              <a:cs typeface="Calibri"/>
            </a:endParaRPr>
          </a:p>
          <a:p>
            <a:pPr marL="742950" lvl="1" indent="-285750">
              <a:buFont typeface="Arial" panose="020B0604020202020204" pitchFamily="34" charset="0"/>
              <a:buChar char="•"/>
              <a:defRPr/>
            </a:pPr>
            <a:r>
              <a:rPr lang="nl-NL" sz="1600">
                <a:solidFill>
                  <a:srgbClr val="1E699D"/>
                </a:solidFill>
                <a:latin typeface="Calibri"/>
                <a:ea typeface="Calibri"/>
                <a:cs typeface="Calibri"/>
              </a:rPr>
              <a:t>Mentaal welbevinden binnen preventiewijzer: </a:t>
            </a:r>
            <a:r>
              <a:rPr lang="nl-NL" sz="1600">
                <a:solidFill>
                  <a:srgbClr val="1E699D"/>
                </a:solidFill>
                <a:latin typeface="Aptos"/>
                <a:ea typeface="Calibri"/>
                <a:cs typeface="Calibri"/>
                <a:hlinkClick r:id="rId6"/>
              </a:rPr>
              <a:t>Preventiewijzer | Departement Zorg</a:t>
            </a:r>
            <a:endParaRPr lang="nl-BE" sz="1600">
              <a:solidFill>
                <a:srgbClr val="1E699D"/>
              </a:solidFill>
              <a:latin typeface="Calibri"/>
              <a:ea typeface="Calibri"/>
              <a:cs typeface="Calibri"/>
            </a:endParaRPr>
          </a:p>
          <a:p>
            <a:pPr marL="742950" marR="0" lvl="1" indent="-285750" algn="l" defTabSz="914400">
              <a:lnSpc>
                <a:spcPct val="100000"/>
              </a:lnSpc>
              <a:spcBef>
                <a:spcPts val="0"/>
              </a:spcBef>
              <a:spcAft>
                <a:spcPts val="0"/>
              </a:spcAft>
              <a:buClrTx/>
              <a:buSzTx/>
              <a:buFont typeface="Arial" panose="020B0604020202020204" pitchFamily="34" charset="0"/>
              <a:buChar char="•"/>
              <a:tabLst/>
              <a:defRPr/>
            </a:pPr>
            <a:r>
              <a:rPr kumimoji="0" lang="nl-BE" sz="1600" b="0" i="0" u="none" strike="noStrike" kern="1200" cap="none" spc="0" normalizeH="0" baseline="0" noProof="0">
                <a:ln>
                  <a:noFill/>
                </a:ln>
                <a:solidFill>
                  <a:srgbClr val="1E699D"/>
                </a:solidFill>
                <a:effectLst/>
                <a:uLnTx/>
                <a:uFillTx/>
                <a:latin typeface="Calibri"/>
                <a:ea typeface="Calibri"/>
                <a:cs typeface="Calibri"/>
              </a:rPr>
              <a:t>Visuele tool draagkracht – kwetsbaarheden – stressoren: balkmetafoor: </a:t>
            </a:r>
            <a:r>
              <a:rPr kumimoji="0" lang="nl-BE" sz="1600" b="0" i="0" u="none" strike="noStrike" kern="1200" cap="none" spc="0" normalizeH="0" baseline="0" noProof="0">
                <a:ln>
                  <a:noFill/>
                </a:ln>
                <a:solidFill>
                  <a:srgbClr val="1E699D"/>
                </a:solidFill>
                <a:effectLst/>
                <a:uLnTx/>
                <a:uFillTx/>
                <a:latin typeface="Calibri"/>
                <a:ea typeface="Calibri"/>
                <a:cs typeface="Calibri"/>
                <a:hlinkClick r:id="rId7">
                  <a:extLst>
                    <a:ext uri="{A12FA001-AC4F-418D-AE19-62706E023703}">
                      <ahyp:hlinkClr xmlns:ahyp="http://schemas.microsoft.com/office/drawing/2018/hyperlinkcolor" val="tx"/>
                    </a:ext>
                  </a:extLst>
                </a:hlinkClick>
              </a:rPr>
              <a:t>Home | Balkmetafoor</a:t>
            </a:r>
            <a:endParaRPr lang="nl-BE" sz="1600" b="0" i="0" u="none" strike="noStrike" kern="1200" cap="none" spc="0" normalizeH="0" baseline="0" noProof="0">
              <a:ln>
                <a:noFill/>
              </a:ln>
              <a:solidFill>
                <a:srgbClr val="1E699D"/>
              </a:solidFill>
              <a:effectLst/>
              <a:uLnTx/>
              <a:uFillTx/>
              <a:latin typeface="Calibri"/>
              <a:ea typeface="Calibri"/>
              <a:cs typeface="Calibri"/>
              <a:hlinkClick r:id="" action="ppaction://noaction">
                <a:extLst>
                  <a:ext uri="{A12FA001-AC4F-418D-AE19-62706E023703}">
                    <ahyp:hlinkClr xmlns:ahyp="http://schemas.microsoft.com/office/drawing/2018/hyperlinkcolor" val="tx"/>
                  </a:ext>
                </a:extLst>
              </a:hlinkClick>
            </a:endParaRP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nl-BE" sz="1600" b="0" i="0" u="none" strike="noStrike" kern="1200" cap="none" spc="0" normalizeH="0" baseline="0" noProof="0">
                <a:ln>
                  <a:noFill/>
                </a:ln>
                <a:solidFill>
                  <a:srgbClr val="1E699D"/>
                </a:solidFill>
                <a:effectLst/>
                <a:uLnTx/>
                <a:uFillTx/>
                <a:latin typeface="Calibri"/>
                <a:ea typeface="Calibri"/>
                <a:cs typeface="Calibri"/>
              </a:rPr>
              <a:t>Kwalitatieve online hulpapps: </a:t>
            </a:r>
            <a:r>
              <a:rPr kumimoji="0" lang="nl-BE" sz="1600" b="0" i="0" u="none" strike="noStrike" kern="1200" cap="none" spc="0" normalizeH="0" baseline="0" noProof="0">
                <a:ln>
                  <a:noFill/>
                </a:ln>
                <a:solidFill>
                  <a:srgbClr val="1E699D"/>
                </a:solidFill>
                <a:effectLst/>
                <a:uLnTx/>
                <a:uFillTx/>
                <a:latin typeface="Calibri"/>
                <a:ea typeface="Calibri"/>
                <a:cs typeface="Calibri"/>
                <a:hlinkClick r:id="rId8">
                  <a:extLst>
                    <a:ext uri="{A12FA001-AC4F-418D-AE19-62706E023703}">
                      <ahyp:hlinkClr xmlns:ahyp="http://schemas.microsoft.com/office/drawing/2018/hyperlinkcolor" val="tx"/>
                    </a:ext>
                  </a:extLst>
                </a:hlinkClick>
              </a:rPr>
              <a:t>https://www.onlinehulp-apps.be/</a:t>
            </a:r>
            <a:endParaRPr lang="nl-BE" sz="1600" b="0" i="0" u="none" strike="noStrike" kern="1200" cap="none" spc="0" normalizeH="0" baseline="0" noProof="0">
              <a:ln>
                <a:noFill/>
              </a:ln>
              <a:solidFill>
                <a:srgbClr val="1E699D"/>
              </a:solidFill>
              <a:effectLst/>
              <a:uLnTx/>
              <a:uFillTx/>
              <a:latin typeface="Calibri"/>
              <a:ea typeface="Calibri"/>
              <a:cs typeface="Calibri"/>
              <a:hlinkClick r:id="rId8">
                <a:extLst>
                  <a:ext uri="{A12FA001-AC4F-418D-AE19-62706E023703}">
                    <ahyp:hlinkClr xmlns:ahyp="http://schemas.microsoft.com/office/drawing/2018/hyperlinkcolor" val="tx"/>
                  </a:ext>
                </a:extLst>
              </a:hlinkClick>
            </a:endParaRP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nl-BE" sz="1600" b="0" i="0" u="none" strike="noStrike" kern="1200" cap="none" spc="0" normalizeH="0" baseline="0" noProof="0">
                <a:ln>
                  <a:noFill/>
                </a:ln>
                <a:solidFill>
                  <a:srgbClr val="1E699D"/>
                </a:solidFill>
                <a:effectLst/>
                <a:uLnTx/>
                <a:uFillTx/>
                <a:latin typeface="Calibri"/>
                <a:ea typeface="Calibri"/>
                <a:cs typeface="Calibri"/>
              </a:rPr>
              <a:t>Overzicht digitale apps </a:t>
            </a:r>
            <a:r>
              <a:rPr kumimoji="0" lang="nl-BE" sz="1600" b="0" i="0" u="none" strike="noStrike" kern="1200" cap="none" spc="0" normalizeH="0" baseline="0" noProof="0" err="1">
                <a:ln>
                  <a:noFill/>
                </a:ln>
                <a:solidFill>
                  <a:srgbClr val="1E699D"/>
                </a:solidFill>
                <a:effectLst/>
                <a:uLnTx/>
                <a:uFillTx/>
                <a:latin typeface="Calibri"/>
                <a:ea typeface="Calibri"/>
                <a:cs typeface="Calibri"/>
              </a:rPr>
              <a:t>psy</a:t>
            </a:r>
            <a:r>
              <a:rPr kumimoji="0" lang="nl-BE" sz="1600" b="0" i="0" u="none" strike="noStrike" kern="1200" cap="none" spc="0" normalizeH="0" baseline="0" noProof="0">
                <a:ln>
                  <a:noFill/>
                </a:ln>
                <a:solidFill>
                  <a:srgbClr val="1E699D"/>
                </a:solidFill>
                <a:effectLst/>
                <a:uLnTx/>
                <a:uFillTx/>
                <a:latin typeface="Calibri"/>
                <a:ea typeface="Calibri"/>
                <a:cs typeface="Calibri"/>
              </a:rPr>
              <a:t>: </a:t>
            </a:r>
            <a:r>
              <a:rPr kumimoji="0" lang="nl-BE" sz="1600" b="0" i="0" u="none" strike="noStrike" kern="1200" cap="none" spc="0" normalizeH="0" baseline="0" noProof="0">
                <a:ln>
                  <a:noFill/>
                </a:ln>
                <a:solidFill>
                  <a:srgbClr val="1E699D"/>
                </a:solidFill>
                <a:effectLst/>
                <a:uLnTx/>
                <a:uFillTx/>
                <a:latin typeface="Calibri"/>
                <a:ea typeface="Calibri"/>
                <a:cs typeface="Calibri"/>
                <a:hlinkClick r:id="rId9">
                  <a:extLst>
                    <a:ext uri="{A12FA001-AC4F-418D-AE19-62706E023703}">
                      <ahyp:hlinkClr xmlns:ahyp="http://schemas.microsoft.com/office/drawing/2018/hyperlinkcolor" val="tx"/>
                    </a:ext>
                  </a:extLst>
                </a:hlinkClick>
              </a:rPr>
              <a:t>Overzicht digitale apps geestelijke gezondheid.pdf</a:t>
            </a:r>
            <a:r>
              <a:rPr kumimoji="0" lang="nl-BE" sz="1600" b="0" i="0" u="none" strike="noStrike" kern="1200" cap="none" spc="0" normalizeH="0" baseline="0" noProof="0">
                <a:ln>
                  <a:noFill/>
                </a:ln>
                <a:solidFill>
                  <a:srgbClr val="1E699D"/>
                </a:solidFill>
                <a:effectLst/>
                <a:uLnTx/>
                <a:uFillTx/>
                <a:latin typeface="Calibri"/>
                <a:ea typeface="Calibri"/>
                <a:cs typeface="Calibri"/>
              </a:rPr>
              <a:t> </a:t>
            </a:r>
            <a:endParaRPr kumimoji="0" lang="nl-BE" sz="1600" b="0" i="0" u="none" strike="noStrike" kern="1200" cap="none" spc="0" normalizeH="0" baseline="0" noProof="0">
              <a:ln>
                <a:noFill/>
              </a:ln>
              <a:solidFill>
                <a:srgbClr val="1E699D"/>
              </a:solidFill>
              <a:effectLst/>
              <a:uLnTx/>
              <a:uFillTx/>
              <a:latin typeface="Calibri"/>
              <a:ea typeface="Calibri"/>
              <a:cs typeface="Calibri"/>
              <a:hlinkClick r:id="rId8">
                <a:extLst>
                  <a:ext uri="{A12FA001-AC4F-418D-AE19-62706E023703}">
                    <ahyp:hlinkClr xmlns:ahyp="http://schemas.microsoft.com/office/drawing/2018/hyperlinkcolor" val="tx"/>
                  </a:ext>
                </a:extLst>
              </a:hlinkClick>
            </a:endParaRP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nl-BE" sz="1600" b="0" i="0" u="none" strike="noStrike" kern="1200" cap="none" spc="0" normalizeH="0" baseline="0" noProof="0">
                <a:ln>
                  <a:noFill/>
                </a:ln>
                <a:solidFill>
                  <a:srgbClr val="1E699D"/>
                </a:solidFill>
                <a:effectLst/>
                <a:uLnTx/>
                <a:uFillTx/>
                <a:latin typeface="Calibri"/>
                <a:ea typeface="Calibri"/>
                <a:cs typeface="Calibri"/>
              </a:rPr>
              <a:t>Online psychologische begeleiding voor angst (initiatief van enkele </a:t>
            </a:r>
            <a:r>
              <a:rPr kumimoji="0" lang="nl-BE" sz="1600" b="0" i="0" u="none" strike="noStrike" kern="1200" cap="none" spc="0" normalizeH="0" baseline="0" noProof="0" err="1">
                <a:ln>
                  <a:noFill/>
                </a:ln>
                <a:solidFill>
                  <a:srgbClr val="1E699D"/>
                </a:solidFill>
                <a:effectLst/>
                <a:uLnTx/>
                <a:uFillTx/>
                <a:latin typeface="Calibri"/>
                <a:ea typeface="Calibri"/>
                <a:cs typeface="Calibri"/>
              </a:rPr>
              <a:t>CGG’s</a:t>
            </a:r>
            <a:r>
              <a:rPr kumimoji="0" lang="nl-BE" sz="1600" b="0" i="0" u="none" strike="noStrike" kern="1200" cap="none" spc="0" normalizeH="0" baseline="0" noProof="0">
                <a:ln>
                  <a:noFill/>
                </a:ln>
                <a:solidFill>
                  <a:srgbClr val="1E699D"/>
                </a:solidFill>
                <a:effectLst/>
                <a:uLnTx/>
                <a:uFillTx/>
                <a:latin typeface="Calibri"/>
                <a:ea typeface="Calibri"/>
                <a:cs typeface="Calibri"/>
              </a:rPr>
              <a:t>): </a:t>
            </a:r>
            <a:r>
              <a:rPr kumimoji="0" lang="nl-BE" sz="1600" b="0" i="0" u="sng" strike="noStrike" kern="1200" cap="none" spc="0" normalizeH="0" baseline="0" noProof="0">
                <a:ln>
                  <a:noFill/>
                </a:ln>
                <a:solidFill>
                  <a:srgbClr val="1E699D"/>
                </a:solidFill>
                <a:effectLst/>
                <a:uLnTx/>
                <a:uFillTx/>
                <a:latin typeface="Calibri"/>
                <a:ea typeface="Calibri"/>
                <a:cs typeface="Calibri"/>
                <a:hlinkClick r:id="rId10">
                  <a:extLst>
                    <a:ext uri="{A12FA001-AC4F-418D-AE19-62706E023703}">
                      <ahyp:hlinkClr xmlns:ahyp="http://schemas.microsoft.com/office/drawing/2018/hyperlinkcolor" val="tx"/>
                    </a:ext>
                  </a:extLst>
                </a:hlinkClick>
              </a:rPr>
              <a:t>https://angsthulp.be/</a:t>
            </a:r>
            <a:endParaRPr kumimoji="0" lang="nl-BE" sz="1600" b="0" i="0" u="none" strike="noStrike" kern="1200" cap="none" spc="0" normalizeH="0" baseline="0" noProof="0">
              <a:ln>
                <a:noFill/>
              </a:ln>
              <a:solidFill>
                <a:srgbClr val="1E699D"/>
              </a:solidFill>
              <a:effectLst/>
              <a:uLnTx/>
              <a:uFillTx/>
              <a:latin typeface="Calibri"/>
              <a:ea typeface="Calibri"/>
              <a:cs typeface="Calibri"/>
            </a:endParaRP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nl-BE" sz="1600" b="0" i="0" u="none" strike="noStrike" kern="1200" cap="none" spc="0" normalizeH="0" baseline="0" noProof="0">
                <a:ln>
                  <a:noFill/>
                </a:ln>
                <a:solidFill>
                  <a:srgbClr val="1E699D"/>
                </a:solidFill>
                <a:effectLst/>
                <a:uLnTx/>
                <a:uFillTx/>
                <a:latin typeface="Calibri"/>
                <a:ea typeface="Calibri"/>
                <a:cs typeface="Calibri"/>
              </a:rPr>
              <a:t>Online psychologische begeleiding voor depressie (initiatief van enkele </a:t>
            </a:r>
            <a:r>
              <a:rPr kumimoji="0" lang="nl-BE" sz="1600" b="0" i="0" u="none" strike="noStrike" kern="1200" cap="none" spc="0" normalizeH="0" baseline="0" noProof="0" err="1">
                <a:ln>
                  <a:noFill/>
                </a:ln>
                <a:solidFill>
                  <a:srgbClr val="1E699D"/>
                </a:solidFill>
                <a:effectLst/>
                <a:uLnTx/>
                <a:uFillTx/>
                <a:latin typeface="Calibri"/>
                <a:ea typeface="Calibri"/>
                <a:cs typeface="Calibri"/>
              </a:rPr>
              <a:t>CGG’s</a:t>
            </a:r>
            <a:r>
              <a:rPr kumimoji="0" lang="nl-BE" sz="1600" b="0" i="0" u="none" strike="noStrike" kern="1200" cap="none" spc="0" normalizeH="0" baseline="0" noProof="0">
                <a:ln>
                  <a:noFill/>
                </a:ln>
                <a:solidFill>
                  <a:srgbClr val="1E699D"/>
                </a:solidFill>
                <a:effectLst/>
                <a:uLnTx/>
                <a:uFillTx/>
                <a:latin typeface="Calibri"/>
                <a:ea typeface="Calibri"/>
                <a:cs typeface="Calibri"/>
              </a:rPr>
              <a:t>): </a:t>
            </a:r>
            <a:r>
              <a:rPr kumimoji="0" lang="nl-BE" sz="1600" b="0" i="0" u="none" strike="noStrike" kern="1200" cap="none" spc="0" normalizeH="0" baseline="0" noProof="0">
                <a:ln>
                  <a:noFill/>
                </a:ln>
                <a:solidFill>
                  <a:srgbClr val="1E699D"/>
                </a:solidFill>
                <a:effectLst/>
                <a:uLnTx/>
                <a:uFillTx/>
                <a:latin typeface="Calibri"/>
                <a:ea typeface="Calibri"/>
                <a:cs typeface="Calibri"/>
                <a:hlinkClick r:id="rId11" tooltip="Originele URL: https://depressiehulp.be/. Klik of tik als u deze koppeling vertrouwt.">
                  <a:extLst>
                    <a:ext uri="{A12FA001-AC4F-418D-AE19-62706E023703}">
                      <ahyp:hlinkClr xmlns:ahyp="http://schemas.microsoft.com/office/drawing/2018/hyperlinkcolor" val="tx"/>
                    </a:ext>
                  </a:extLst>
                </a:hlinkClick>
              </a:rPr>
              <a:t>https://depressiehulp.be/</a:t>
            </a:r>
            <a:r>
              <a:rPr kumimoji="0" lang="nl-BE" sz="1600" b="0" i="0" u="none" strike="noStrike" kern="1200" cap="none" spc="0" normalizeH="0" baseline="0" noProof="0">
                <a:ln>
                  <a:noFill/>
                </a:ln>
                <a:solidFill>
                  <a:srgbClr val="1E699D"/>
                </a:solidFill>
                <a:effectLst/>
                <a:uLnTx/>
                <a:uFillTx/>
                <a:latin typeface="Calibri"/>
                <a:ea typeface="Calibri"/>
                <a:cs typeface="Calibri"/>
              </a:rPr>
              <a:t> </a:t>
            </a:r>
            <a:endParaRPr lang="nl-BE" sz="1600" b="0" i="0" u="none" strike="noStrike" kern="1200" cap="none" spc="0" normalizeH="0" baseline="0" noProof="0">
              <a:ln>
                <a:noFill/>
              </a:ln>
              <a:solidFill>
                <a:srgbClr val="1E699D"/>
              </a:solidFill>
              <a:effectLst/>
              <a:uLnTx/>
              <a:uFillTx/>
              <a:latin typeface="Calibri"/>
              <a:ea typeface="Calibri"/>
              <a:cs typeface="Calibri"/>
            </a:endParaRP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nl-BE" sz="1600" b="0" i="0" u="none" strike="noStrike" kern="1200" cap="none" spc="0" normalizeH="0" baseline="0" noProof="0">
                <a:ln>
                  <a:noFill/>
                </a:ln>
                <a:solidFill>
                  <a:srgbClr val="1E699D"/>
                </a:solidFill>
                <a:effectLst/>
                <a:uLnTx/>
                <a:uFillTx/>
                <a:latin typeface="Calibri"/>
                <a:ea typeface="Calibri"/>
                <a:cs typeface="Calibri"/>
              </a:rPr>
              <a:t>Online psychologische begeleiding voor alcohol (initiatief van enkele </a:t>
            </a:r>
            <a:r>
              <a:rPr kumimoji="0" lang="nl-BE" sz="1600" b="0" i="0" u="none" strike="noStrike" kern="1200" cap="none" spc="0" normalizeH="0" baseline="0" noProof="0" err="1">
                <a:ln>
                  <a:noFill/>
                </a:ln>
                <a:solidFill>
                  <a:srgbClr val="1E699D"/>
                </a:solidFill>
                <a:effectLst/>
                <a:uLnTx/>
                <a:uFillTx/>
                <a:latin typeface="Calibri"/>
                <a:ea typeface="Calibri"/>
                <a:cs typeface="Calibri"/>
              </a:rPr>
              <a:t>CGG’s</a:t>
            </a:r>
            <a:r>
              <a:rPr kumimoji="0" lang="nl-BE" sz="1600" b="0" i="0" u="none" strike="noStrike" kern="1200" cap="none" spc="0" normalizeH="0" baseline="0" noProof="0">
                <a:ln>
                  <a:noFill/>
                </a:ln>
                <a:solidFill>
                  <a:srgbClr val="1E699D"/>
                </a:solidFill>
                <a:effectLst/>
                <a:uLnTx/>
                <a:uFillTx/>
                <a:latin typeface="Calibri"/>
                <a:ea typeface="Calibri"/>
                <a:cs typeface="Calibri"/>
              </a:rPr>
              <a:t>): </a:t>
            </a:r>
            <a:r>
              <a:rPr kumimoji="0" lang="nl-BE" sz="1600" b="0" i="0" u="sng" strike="noStrike" kern="1200" cap="none" spc="0" normalizeH="0" baseline="0" noProof="0">
                <a:ln>
                  <a:noFill/>
                </a:ln>
                <a:solidFill>
                  <a:srgbClr val="1E699D"/>
                </a:solidFill>
                <a:effectLst/>
                <a:uLnTx/>
                <a:uFillTx/>
                <a:latin typeface="Calibri"/>
                <a:ea typeface="Calibri"/>
                <a:cs typeface="Calibri"/>
                <a:hlinkClick r:id="rId12">
                  <a:extLst>
                    <a:ext uri="{A12FA001-AC4F-418D-AE19-62706E023703}">
                      <ahyp:hlinkClr xmlns:ahyp="http://schemas.microsoft.com/office/drawing/2018/hyperlinkcolor" val="tx"/>
                    </a:ext>
                  </a:extLst>
                </a:hlinkClick>
              </a:rPr>
              <a:t>https://www.alcoholhulp.be/ </a:t>
            </a:r>
            <a:endParaRPr kumimoji="0" lang="nl-BE" sz="1600" b="0" i="0" u="sng" strike="noStrike" kern="1200" cap="none" spc="0" normalizeH="0" baseline="0" noProof="0">
              <a:ln>
                <a:noFill/>
              </a:ln>
              <a:solidFill>
                <a:srgbClr val="1E699D"/>
              </a:solidFill>
              <a:effectLst/>
              <a:uLnTx/>
              <a:uFillTx/>
              <a:latin typeface="Calibri"/>
              <a:ea typeface="Calibri"/>
              <a:cs typeface="Calibri"/>
            </a:endParaRP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nl-BE" sz="1600" b="0" i="0" u="none" strike="noStrike" kern="1200" cap="none" spc="0" normalizeH="0" baseline="0" noProof="0">
                <a:ln>
                  <a:noFill/>
                </a:ln>
                <a:solidFill>
                  <a:srgbClr val="1E699D"/>
                </a:solidFill>
                <a:effectLst/>
                <a:uLnTx/>
                <a:uFillTx/>
                <a:latin typeface="Calibri"/>
                <a:ea typeface="Calibri"/>
                <a:cs typeface="Calibri"/>
              </a:rPr>
              <a:t>E-</a:t>
            </a:r>
            <a:r>
              <a:rPr kumimoji="0" lang="nl-BE" sz="1600" b="0" i="0" u="none" strike="noStrike" kern="1200" cap="none" spc="0" normalizeH="0" baseline="0" noProof="0" err="1">
                <a:ln>
                  <a:noFill/>
                </a:ln>
                <a:solidFill>
                  <a:srgbClr val="1E699D"/>
                </a:solidFill>
                <a:effectLst/>
                <a:uLnTx/>
                <a:uFillTx/>
                <a:latin typeface="Calibri"/>
                <a:ea typeface="Calibri"/>
                <a:cs typeface="Calibri"/>
              </a:rPr>
              <a:t>learnings</a:t>
            </a:r>
            <a:r>
              <a:rPr kumimoji="0" lang="nl-BE" sz="1600" b="0" i="0" u="none" strike="noStrike" kern="1200" cap="none" spc="0" normalizeH="0" baseline="0" noProof="0">
                <a:ln>
                  <a:noFill/>
                </a:ln>
                <a:solidFill>
                  <a:srgbClr val="1E699D"/>
                </a:solidFill>
                <a:effectLst/>
                <a:uLnTx/>
                <a:uFillTx/>
                <a:latin typeface="Calibri"/>
                <a:ea typeface="Calibri"/>
                <a:cs typeface="Calibri"/>
              </a:rPr>
              <a:t> FOD Volksgezondheid (depressie, alcohol, burn-out): </a:t>
            </a:r>
            <a:r>
              <a:rPr kumimoji="0" lang="nl-BE" sz="1600" b="0" i="0" u="none" strike="noStrike" kern="1200" cap="none" spc="0" normalizeH="0" baseline="0" noProof="0">
                <a:ln>
                  <a:noFill/>
                </a:ln>
                <a:solidFill>
                  <a:srgbClr val="1E699D"/>
                </a:solidFill>
                <a:effectLst/>
                <a:uLnTx/>
                <a:uFillTx/>
                <a:latin typeface="Calibri"/>
                <a:ea typeface="Calibri"/>
                <a:cs typeface="Calibri"/>
                <a:hlinkClick r:id="rId13">
                  <a:extLst>
                    <a:ext uri="{A12FA001-AC4F-418D-AE19-62706E023703}">
                      <ahyp:hlinkClr xmlns:ahyp="http://schemas.microsoft.com/office/drawing/2018/hyperlinkcolor" val="tx"/>
                    </a:ext>
                  </a:extLst>
                </a:hlinkClick>
              </a:rPr>
              <a:t>E-learnings gezondheid | FOD Volksgezondheid</a:t>
            </a:r>
            <a:endParaRPr kumimoji="0" lang="nl-BE" sz="1600" b="0" i="0" u="none" strike="noStrike" kern="1200" cap="none" spc="0" normalizeH="0" baseline="0" noProof="0">
              <a:ln>
                <a:noFill/>
              </a:ln>
              <a:solidFill>
                <a:srgbClr val="1E699D"/>
              </a:solidFill>
              <a:effectLst/>
              <a:uLnTx/>
              <a:uFillTx/>
              <a:latin typeface="Calibri"/>
              <a:ea typeface="Calibri"/>
              <a:cs typeface="Calibri"/>
            </a:endParaRPr>
          </a:p>
        </p:txBody>
      </p:sp>
    </p:spTree>
    <p:extLst>
      <p:ext uri="{BB962C8B-B14F-4D97-AF65-F5344CB8AC3E}">
        <p14:creationId xmlns:p14="http://schemas.microsoft.com/office/powerpoint/2010/main" val="1246374616"/>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FC29EA2-3320-8164-7317-541013765620}"/>
              </a:ext>
            </a:extLst>
          </p:cNvPr>
          <p:cNvSpPr>
            <a:spLocks noGrp="1"/>
          </p:cNvSpPr>
          <p:nvPr>
            <p:ph type="title"/>
          </p:nvPr>
        </p:nvSpPr>
        <p:spPr/>
        <p:txBody>
          <a:bodyPr vert="horz" lIns="91440" tIns="45720" rIns="91440" bIns="45720" rtlCol="0" anchor="ctr">
            <a:normAutofit/>
          </a:bodyPr>
          <a:lstStyle/>
          <a:p>
            <a:r>
              <a:rPr lang="nl-BE" sz="2800" noProof="0" dirty="0">
                <a:solidFill>
                  <a:srgbClr val="1E699D"/>
                </a:solidFill>
                <a:latin typeface="Futura Medium"/>
                <a:cs typeface="Calibri"/>
              </a:rPr>
              <a:t>6.2. Relevante hulpbronnen – </a:t>
            </a:r>
            <a:r>
              <a:rPr lang="nl-BE" sz="2800" b="1" noProof="0" dirty="0">
                <a:solidFill>
                  <a:srgbClr val="1E699D"/>
                </a:solidFill>
                <a:latin typeface="Futura Medium"/>
                <a:cs typeface="Calibri"/>
              </a:rPr>
              <a:t>burn-out</a:t>
            </a:r>
            <a:r>
              <a:rPr lang="nl-BE" sz="2800" b="1" dirty="0">
                <a:solidFill>
                  <a:srgbClr val="1E699D"/>
                </a:solidFill>
                <a:latin typeface="Futura Medium"/>
                <a:cs typeface="Calibri"/>
              </a:rPr>
              <a:t> &amp; </a:t>
            </a:r>
            <a:r>
              <a:rPr lang="nl-BE" sz="2800" b="1" noProof="0" dirty="0">
                <a:solidFill>
                  <a:srgbClr val="1E699D"/>
                </a:solidFill>
                <a:latin typeface="Futura Medium"/>
                <a:cs typeface="Calibri"/>
              </a:rPr>
              <a:t>terugkeer naar werk </a:t>
            </a:r>
            <a:r>
              <a:rPr lang="nl-BE" sz="2800" noProof="0" dirty="0">
                <a:solidFill>
                  <a:srgbClr val="1E699D"/>
                </a:solidFill>
                <a:latin typeface="Futura Medium"/>
                <a:cs typeface="Calibri"/>
              </a:rPr>
              <a:t>(niet-limitatief!)</a:t>
            </a:r>
          </a:p>
        </p:txBody>
      </p:sp>
      <p:sp>
        <p:nvSpPr>
          <p:cNvPr id="4" name="Tijdelijke aanduiding voor dianummer 3">
            <a:extLst>
              <a:ext uri="{FF2B5EF4-FFF2-40B4-BE49-F238E27FC236}">
                <a16:creationId xmlns:a16="http://schemas.microsoft.com/office/drawing/2014/main" id="{FEBDD997-6DA3-1D1D-6DC4-C3E80B587938}"/>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7C6CCC6-2BE5-4E42-96A4-D1E8E81A3D8E}" type="slidenum">
              <a:rPr kumimoji="0" lang="nl-BE" sz="1200" b="0" i="0" u="none" strike="noStrike" kern="1200" cap="none" spc="0" normalizeH="0" baseline="0" noProof="0" smtClean="0">
                <a:ln>
                  <a:noFill/>
                </a:ln>
                <a:solidFill>
                  <a:prstClr val="black">
                    <a:tint val="82000"/>
                  </a:prstClr>
                </a:solidFill>
                <a:effectLst/>
                <a:uLnTx/>
                <a:uFillTx/>
                <a:latin typeface="Aptos" panose="020B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69</a:t>
            </a:fld>
            <a:endParaRPr kumimoji="0" lang="nl-BE" sz="1200" b="0" i="0" u="none" strike="noStrike" kern="1200" cap="none" spc="0" normalizeH="0" baseline="0" noProof="0">
              <a:ln>
                <a:noFill/>
              </a:ln>
              <a:solidFill>
                <a:prstClr val="black">
                  <a:tint val="82000"/>
                </a:prstClr>
              </a:solidFill>
              <a:effectLst/>
              <a:uLnTx/>
              <a:uFillTx/>
              <a:latin typeface="Aptos" panose="020B0004020202020204"/>
              <a:ea typeface="+mn-ea"/>
              <a:cs typeface="+mn-cs"/>
            </a:endParaRPr>
          </a:p>
        </p:txBody>
      </p:sp>
      <p:sp>
        <p:nvSpPr>
          <p:cNvPr id="6" name="Tekstvak 5">
            <a:extLst>
              <a:ext uri="{FF2B5EF4-FFF2-40B4-BE49-F238E27FC236}">
                <a16:creationId xmlns:a16="http://schemas.microsoft.com/office/drawing/2014/main" id="{8970BE89-2DF1-B83D-0468-153877716C1C}"/>
              </a:ext>
            </a:extLst>
          </p:cNvPr>
          <p:cNvSpPr txBox="1"/>
          <p:nvPr/>
        </p:nvSpPr>
        <p:spPr>
          <a:xfrm>
            <a:off x="1014364" y="1690688"/>
            <a:ext cx="9777566" cy="5324535"/>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nl-BE" sz="1600" b="0" i="0" u="none" strike="noStrike" kern="1200" cap="none" spc="0" normalizeH="0" baseline="0" noProof="0" dirty="0">
                <a:ln>
                  <a:noFill/>
                </a:ln>
                <a:solidFill>
                  <a:srgbClr val="1E699D"/>
                </a:solidFill>
                <a:effectLst/>
                <a:uLnTx/>
                <a:uFillTx/>
                <a:latin typeface="Calibri" panose="020F0502020204030204" pitchFamily="34" charset="0"/>
                <a:ea typeface="Calibri" panose="020F0502020204030204" pitchFamily="34" charset="0"/>
                <a:cs typeface="Calibri" panose="020F0502020204030204" pitchFamily="34" charset="0"/>
              </a:rPr>
              <a:t>Programma burn-out </a:t>
            </a:r>
            <a:r>
              <a:rPr kumimoji="0" lang="nl-BE" sz="1600" b="0" i="0" u="none" strike="noStrike" kern="1200" cap="none" spc="0" normalizeH="0" baseline="0" noProof="0" dirty="0" err="1">
                <a:ln>
                  <a:noFill/>
                </a:ln>
                <a:solidFill>
                  <a:srgbClr val="1E699D"/>
                </a:solidFill>
                <a:effectLst/>
                <a:uLnTx/>
                <a:uFillTx/>
                <a:latin typeface="Calibri" panose="020F0502020204030204" pitchFamily="34" charset="0"/>
                <a:ea typeface="Calibri" panose="020F0502020204030204" pitchFamily="34" charset="0"/>
                <a:cs typeface="Calibri" panose="020F0502020204030204" pitchFamily="34" charset="0"/>
              </a:rPr>
              <a:t>Fedris</a:t>
            </a:r>
            <a:r>
              <a:rPr kumimoji="0" lang="nl-BE" sz="1600" b="0" i="0" u="none" strike="noStrike" kern="1200" cap="none" spc="0" normalizeH="0" baseline="0" noProof="0" dirty="0">
                <a:ln>
                  <a:noFill/>
                </a:ln>
                <a:solidFill>
                  <a:srgbClr val="1E699D"/>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nl-BE" sz="1600" b="0" i="0" u="none" strike="noStrike" kern="1200" cap="none" spc="0" normalizeH="0" baseline="0" noProof="0" dirty="0">
                <a:ln>
                  <a:noFill/>
                </a:ln>
                <a:solidFill>
                  <a:srgbClr val="1E699D"/>
                </a:solidFill>
                <a:effectLst/>
                <a:uLnTx/>
                <a:uFillTx/>
                <a:latin typeface="Calibri" panose="020F0502020204030204" pitchFamily="34" charset="0"/>
                <a:ea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https://www.fedris.be/nl/programma-burn-out.html</a:t>
            </a:r>
            <a:r>
              <a:rPr kumimoji="0" lang="nl-BE" sz="1600" b="0" i="0" u="none" strike="noStrike" kern="1200" cap="none" spc="0" normalizeH="0" baseline="0" noProof="0" dirty="0">
                <a:ln>
                  <a:noFill/>
                </a:ln>
                <a:solidFill>
                  <a:srgbClr val="1E699D"/>
                </a:solidFill>
                <a:effectLst/>
                <a:uLnTx/>
                <a:uFillTx/>
                <a:latin typeface="Calibri" panose="020F0502020204030204" pitchFamily="34" charset="0"/>
                <a:ea typeface="Calibri" panose="020F0502020204030204" pitchFamily="34" charset="0"/>
                <a:cs typeface="Calibri" panose="020F0502020204030204" pitchFamily="34" charset="0"/>
              </a:rPr>
              <a:t>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nl-BE" sz="1600" b="0" i="0" u="none" strike="noStrike" kern="1200" cap="none" spc="0" normalizeH="0" baseline="0" noProof="0" dirty="0">
                <a:ln>
                  <a:noFill/>
                </a:ln>
                <a:solidFill>
                  <a:srgbClr val="1E699D"/>
                </a:solidFill>
                <a:effectLst/>
                <a:uLnTx/>
                <a:uFillTx/>
                <a:latin typeface="Calibri" panose="020F0502020204030204" pitchFamily="34" charset="0"/>
                <a:ea typeface="Calibri" panose="020F0502020204030204" pitchFamily="34" charset="0"/>
                <a:cs typeface="Calibri" panose="020F0502020204030204" pitchFamily="34" charset="0"/>
              </a:rPr>
              <a:t>Detectie burn-out huisarts: </a:t>
            </a:r>
            <a:r>
              <a:rPr kumimoji="0" lang="nl-BE" sz="1600" b="0" i="0" u="none" strike="noStrike" kern="1200" cap="none" spc="0" normalizeH="0" baseline="0" noProof="0" dirty="0">
                <a:ln>
                  <a:noFill/>
                </a:ln>
                <a:solidFill>
                  <a:srgbClr val="1E699D"/>
                </a:solidFill>
                <a:effectLst/>
                <a:uLnTx/>
                <a:uFillTx/>
                <a:latin typeface="Calibri" panose="020F0502020204030204" pitchFamily="34" charset="0"/>
                <a:ea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BurnOut_Huisarts_COMPLET.pdf</a:t>
            </a:r>
            <a:r>
              <a:rPr kumimoji="0" lang="nl-BE" sz="1600" b="0" i="0" u="none" strike="noStrike" kern="1200" cap="none" spc="0" normalizeH="0" baseline="0" noProof="0" dirty="0">
                <a:ln>
                  <a:noFill/>
                </a:ln>
                <a:solidFill>
                  <a:srgbClr val="1E699D"/>
                </a:solidFill>
                <a:effectLst/>
                <a:uLnTx/>
                <a:uFillTx/>
                <a:latin typeface="Calibri" panose="020F0502020204030204" pitchFamily="34" charset="0"/>
                <a:ea typeface="Calibri" panose="020F0502020204030204" pitchFamily="34" charset="0"/>
                <a:cs typeface="Calibri" panose="020F0502020204030204" pitchFamily="34" charset="0"/>
              </a:rPr>
              <a:t> / </a:t>
            </a:r>
            <a:r>
              <a:rPr kumimoji="0" lang="nl-BE" sz="1600" b="0" i="0" u="none" strike="noStrike" kern="1200" cap="none" spc="0" normalizeH="0" baseline="0" noProof="0" dirty="0">
                <a:ln>
                  <a:noFill/>
                </a:ln>
                <a:solidFill>
                  <a:srgbClr val="1E699D"/>
                </a:solidFill>
                <a:effectLst/>
                <a:uLnTx/>
                <a:uFillTx/>
                <a:latin typeface="Calibri" panose="020F0502020204030204" pitchFamily="34" charset="0"/>
                <a:ea typeface="Calibri" panose="020F0502020204030204" pitchFamily="34" charset="0"/>
                <a:cs typeface="Calibri" panose="020F0502020204030204" pitchFamily="34" charset="0"/>
                <a:hlinkClick r:id="rId5">
                  <a:extLst>
                    <a:ext uri="{A12FA001-AC4F-418D-AE19-62706E023703}">
                      <ahyp:hlinkClr xmlns:ahyp="http://schemas.microsoft.com/office/drawing/2018/hyperlinkcolor" val="tx"/>
                    </a:ext>
                  </a:extLst>
                </a:hlinkClick>
              </a:rPr>
              <a:t>Vroegtijdige opsporing van burn-out: tool voor de huisarts | Federale Overheidsdienst Werkgelegenheid - Arbeid en Sociaal Overleg</a:t>
            </a:r>
            <a:endParaRPr kumimoji="0" lang="nl-BE" sz="1600" b="0" i="0" u="none" strike="noStrike" kern="1200" cap="none" spc="0" normalizeH="0" baseline="0" noProof="0" dirty="0">
              <a:ln>
                <a:noFill/>
              </a:ln>
              <a:solidFill>
                <a:srgbClr val="1E699D"/>
              </a:solidFill>
              <a:effectLst/>
              <a:uLnTx/>
              <a:uFillTx/>
              <a:latin typeface="Calibri" panose="020F0502020204030204" pitchFamily="34" charset="0"/>
              <a:ea typeface="Calibri" panose="020F0502020204030204" pitchFamily="34" charset="0"/>
              <a:cs typeface="Calibri" panose="020F050202020403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nl-BE" sz="1600" b="0" i="0" u="none" strike="noStrike" kern="1200" cap="none" spc="0" normalizeH="0" baseline="0" noProof="0" dirty="0">
                <a:ln>
                  <a:noFill/>
                </a:ln>
                <a:solidFill>
                  <a:srgbClr val="1E699D"/>
                </a:solidFill>
                <a:effectLst/>
                <a:uLnTx/>
                <a:uFillTx/>
                <a:latin typeface="Calibri" panose="020F0502020204030204" pitchFamily="34" charset="0"/>
                <a:ea typeface="Calibri" panose="020F0502020204030204" pitchFamily="34" charset="0"/>
                <a:cs typeface="Calibri" panose="020F0502020204030204" pitchFamily="34" charset="0"/>
              </a:rPr>
              <a:t>Boekje voor patiënt in langdurige ziekte (initiatief van WGC de Kaai): </a:t>
            </a:r>
            <a:r>
              <a:rPr kumimoji="0" lang="nl-BE" sz="1600" b="0" i="0" u="none" strike="noStrike" kern="1200" cap="none" spc="0" normalizeH="0" baseline="0" noProof="0" dirty="0">
                <a:ln>
                  <a:noFill/>
                </a:ln>
                <a:solidFill>
                  <a:srgbClr val="1E699D"/>
                </a:solidFill>
                <a:effectLst/>
                <a:uLnTx/>
                <a:uFillTx/>
                <a:latin typeface="Calibri" panose="020F0502020204030204" pitchFamily="34" charset="0"/>
                <a:ea typeface="Calibri" panose="020F0502020204030204" pitchFamily="34" charset="0"/>
                <a:cs typeface="Calibri" panose="020F0502020204030204" pitchFamily="34" charset="0"/>
                <a:hlinkClick r:id="rId6">
                  <a:extLst>
                    <a:ext uri="{A12FA001-AC4F-418D-AE19-62706E023703}">
                      <ahyp:hlinkClr xmlns:ahyp="http://schemas.microsoft.com/office/drawing/2018/hyperlinkcolor" val="tx"/>
                    </a:ext>
                  </a:extLst>
                </a:hlinkClick>
              </a:rPr>
              <a:t>https://www.wgcdekaai.be/sites/default/files/download/DeKaai_Wegwijzer-Bij-Ziekte_Digitaal_Dubbel.pdf</a:t>
            </a:r>
            <a:r>
              <a:rPr kumimoji="0" lang="nl-BE" sz="1600" b="0" i="0" u="none" strike="noStrike" kern="1200" cap="none" spc="0" normalizeH="0" baseline="0" noProof="0" dirty="0">
                <a:ln>
                  <a:noFill/>
                </a:ln>
                <a:solidFill>
                  <a:srgbClr val="1E699D"/>
                </a:solidFill>
                <a:effectLst/>
                <a:uLnTx/>
                <a:uFillTx/>
                <a:latin typeface="Calibri" panose="020F0502020204030204" pitchFamily="34" charset="0"/>
                <a:ea typeface="Calibri" panose="020F0502020204030204" pitchFamily="34" charset="0"/>
                <a:cs typeface="Calibri" panose="020F0502020204030204" pitchFamily="34" charset="0"/>
              </a:rPr>
              <a:t>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nl-BE" sz="1600" b="0" i="0" u="none" strike="noStrike" kern="1200" cap="none" spc="0" normalizeH="0" baseline="0" noProof="0" dirty="0">
                <a:ln>
                  <a:noFill/>
                </a:ln>
                <a:solidFill>
                  <a:srgbClr val="1E699D"/>
                </a:solidFill>
                <a:effectLst/>
                <a:uLnTx/>
                <a:uFillTx/>
                <a:latin typeface="Calibri" panose="020F0502020204030204" pitchFamily="34" charset="0"/>
                <a:ea typeface="Calibri" panose="020F0502020204030204" pitchFamily="34" charset="0"/>
                <a:cs typeface="Calibri" panose="020F0502020204030204" pitchFamily="34" charset="0"/>
              </a:rPr>
              <a:t>Website ter ondersteuning van huisarts m.b.t. doorverwijzing in het kader van TNW: </a:t>
            </a:r>
            <a:r>
              <a:rPr kumimoji="0" lang="nl-BE" sz="1600" b="0" i="0" u="none" strike="noStrike" kern="1200" cap="none" spc="0" normalizeH="0" baseline="0" noProof="0" dirty="0">
                <a:ln>
                  <a:noFill/>
                </a:ln>
                <a:solidFill>
                  <a:srgbClr val="1E699D"/>
                </a:solidFill>
                <a:effectLst/>
                <a:uLnTx/>
                <a:uFillTx/>
                <a:latin typeface="Calibri" panose="020F0502020204030204" pitchFamily="34" charset="0"/>
                <a:ea typeface="Calibri" panose="020F0502020204030204" pitchFamily="34" charset="0"/>
                <a:cs typeface="Calibri" panose="020F0502020204030204" pitchFamily="34" charset="0"/>
                <a:hlinkClick r:id="rId7">
                  <a:extLst>
                    <a:ext uri="{A12FA001-AC4F-418D-AE19-62706E023703}">
                      <ahyp:hlinkClr xmlns:ahyp="http://schemas.microsoft.com/office/drawing/2018/hyperlinkcolor" val="tx"/>
                    </a:ext>
                  </a:extLst>
                </a:hlinkClick>
              </a:rPr>
              <a:t>https://terugnaarwerkwijzer.be/</a:t>
            </a:r>
            <a:r>
              <a:rPr kumimoji="0" lang="nl-BE" sz="1600" b="0" i="0" u="none" strike="noStrike" kern="1200" cap="none" spc="0" normalizeH="0" baseline="0" noProof="0" dirty="0">
                <a:ln>
                  <a:noFill/>
                </a:ln>
                <a:solidFill>
                  <a:srgbClr val="1E699D"/>
                </a:solidFill>
                <a:effectLst/>
                <a:uLnTx/>
                <a:uFillTx/>
                <a:latin typeface="Calibri" panose="020F0502020204030204" pitchFamily="34" charset="0"/>
                <a:ea typeface="Calibri" panose="020F0502020204030204" pitchFamily="34" charset="0"/>
                <a:cs typeface="Calibri" panose="020F0502020204030204" pitchFamily="34" charset="0"/>
              </a:rPr>
              <a:t>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l-BE" sz="1600" dirty="0">
                <a:solidFill>
                  <a:srgbClr val="1E699D"/>
                </a:solidFill>
                <a:latin typeface="Calibri" panose="020F0502020204030204" pitchFamily="34" charset="0"/>
                <a:ea typeface="Calibri" panose="020F0502020204030204" pitchFamily="34" charset="0"/>
                <a:cs typeface="Calibri" panose="020F0502020204030204" pitchFamily="34" charset="0"/>
              </a:rPr>
              <a:t>W</a:t>
            </a:r>
            <a:r>
              <a:rPr kumimoji="0" lang="nl-BE" sz="1600" b="0" i="0" u="none" strike="noStrike" kern="1200" cap="none" spc="0" normalizeH="0" baseline="0" noProof="0" dirty="0" err="1">
                <a:ln>
                  <a:noFill/>
                </a:ln>
                <a:solidFill>
                  <a:srgbClr val="1E699D"/>
                </a:solidFill>
                <a:effectLst/>
                <a:uLnTx/>
                <a:uFillTx/>
                <a:latin typeface="Calibri" panose="020F0502020204030204" pitchFamily="34" charset="0"/>
                <a:ea typeface="Calibri" panose="020F0502020204030204" pitchFamily="34" charset="0"/>
                <a:cs typeface="Calibri" panose="020F0502020204030204" pitchFamily="34" charset="0"/>
              </a:rPr>
              <a:t>ebsite</a:t>
            </a:r>
            <a:r>
              <a:rPr kumimoji="0" lang="nl-BE" sz="1600" b="0" i="0" u="none" strike="noStrike" kern="1200" cap="none" spc="0" normalizeH="0" baseline="0" noProof="0" dirty="0">
                <a:ln>
                  <a:noFill/>
                </a:ln>
                <a:solidFill>
                  <a:srgbClr val="1E699D"/>
                </a:solidFill>
                <a:effectLst/>
                <a:uLnTx/>
                <a:uFillTx/>
                <a:latin typeface="Calibri" panose="020F0502020204030204" pitchFamily="34" charset="0"/>
                <a:ea typeface="Calibri" panose="020F0502020204030204" pitchFamily="34" charset="0"/>
                <a:cs typeface="Calibri" panose="020F0502020204030204" pitchFamily="34" charset="0"/>
              </a:rPr>
              <a:t> RIZIV m.b.t. arbeidsongeschiktheid &amp; terugkeer naar werk: </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nl-BE" sz="1600" b="0" i="0" u="none" strike="noStrike" kern="1200" cap="none" spc="0" normalizeH="0" baseline="0" noProof="0" dirty="0">
                <a:ln>
                  <a:noFill/>
                </a:ln>
                <a:solidFill>
                  <a:srgbClr val="1E699D"/>
                </a:solidFill>
                <a:effectLst/>
                <a:uLnTx/>
                <a:uFillTx/>
                <a:latin typeface="Calibri" panose="020F0502020204030204" pitchFamily="34" charset="0"/>
                <a:ea typeface="Calibri" panose="020F0502020204030204" pitchFamily="34" charset="0"/>
                <a:cs typeface="Calibri" panose="020F0502020204030204" pitchFamily="34" charset="0"/>
                <a:hlinkClick r:id="rId8">
                  <a:extLst>
                    <a:ext uri="{A12FA001-AC4F-418D-AE19-62706E023703}">
                      <ahyp:hlinkClr xmlns:ahyp="http://schemas.microsoft.com/office/drawing/2018/hyperlinkcolor" val="tx"/>
                    </a:ext>
                  </a:extLst>
                </a:hlinkClick>
              </a:rPr>
              <a:t>https://www.riziv.fgov.be/nl/thema-s/arbeidsongeschiktheid/werknemers-en-werklozen</a:t>
            </a:r>
            <a:r>
              <a:rPr kumimoji="0" lang="nl-BE" sz="1600" b="0" i="0" u="none" strike="noStrike" kern="1200" cap="none" spc="0" normalizeH="0" baseline="0" noProof="0" dirty="0">
                <a:ln>
                  <a:noFill/>
                </a:ln>
                <a:solidFill>
                  <a:srgbClr val="1E699D"/>
                </a:solidFill>
                <a:effectLst/>
                <a:uLnTx/>
                <a:uFillTx/>
                <a:latin typeface="Calibri" panose="020F0502020204030204" pitchFamily="34" charset="0"/>
                <a:ea typeface="Calibri" panose="020F0502020204030204" pitchFamily="34" charset="0"/>
                <a:cs typeface="Calibri" panose="020F0502020204030204" pitchFamily="34" charset="0"/>
              </a:rPr>
              <a:t> </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nl-BE" sz="1600" b="0" i="0" u="none" strike="noStrike" kern="1200" cap="none" spc="0" normalizeH="0" baseline="0" noProof="0" dirty="0">
                <a:ln>
                  <a:noFill/>
                </a:ln>
                <a:solidFill>
                  <a:srgbClr val="1E699D"/>
                </a:solidFill>
                <a:effectLst/>
                <a:uLnTx/>
                <a:uFillTx/>
                <a:latin typeface="Calibri" panose="020F0502020204030204" pitchFamily="34" charset="0"/>
                <a:ea typeface="Calibri" panose="020F0502020204030204" pitchFamily="34" charset="0"/>
                <a:cs typeface="Calibri" panose="020F0502020204030204" pitchFamily="34" charset="0"/>
                <a:hlinkClick r:id="rId9">
                  <a:extLst>
                    <a:ext uri="{A12FA001-AC4F-418D-AE19-62706E023703}">
                      <ahyp:hlinkClr xmlns:ahyp="http://schemas.microsoft.com/office/drawing/2018/hyperlinkcolor" val="tx"/>
                    </a:ext>
                  </a:extLst>
                </a:hlinkClick>
              </a:rPr>
              <a:t>Arbeidsongeschiktheid van zelfstandigen | RIZIV</a:t>
            </a:r>
            <a:endParaRPr kumimoji="0" lang="nl-BE" sz="1600" b="0" i="0" u="none" strike="noStrike" kern="1200" cap="none" spc="0" normalizeH="0" baseline="0" noProof="0" dirty="0">
              <a:ln>
                <a:noFill/>
              </a:ln>
              <a:solidFill>
                <a:srgbClr val="1E699D"/>
              </a:solidFill>
              <a:effectLst/>
              <a:uLnTx/>
              <a:uFillTx/>
              <a:latin typeface="Calibri" panose="020F0502020204030204" pitchFamily="34" charset="0"/>
              <a:ea typeface="Calibri" panose="020F0502020204030204" pitchFamily="34" charset="0"/>
              <a:cs typeface="Calibri" panose="020F0502020204030204" pitchFamily="34" charset="0"/>
            </a:endParaRP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nl-BE" sz="1600" b="0" i="0" u="none" strike="noStrike" kern="1200" cap="none" spc="0" normalizeH="0" baseline="0" noProof="0" dirty="0">
                <a:ln>
                  <a:noFill/>
                </a:ln>
                <a:solidFill>
                  <a:srgbClr val="1E699D"/>
                </a:solidFill>
                <a:effectLst/>
                <a:uLnTx/>
                <a:uFillTx/>
                <a:latin typeface="Calibri" panose="020F0502020204030204" pitchFamily="34" charset="0"/>
                <a:ea typeface="Calibri" panose="020F0502020204030204" pitchFamily="34" charset="0"/>
                <a:cs typeface="Calibri" panose="020F0502020204030204" pitchFamily="34" charset="0"/>
                <a:hlinkClick r:id="rId10">
                  <a:extLst>
                    <a:ext uri="{A12FA001-AC4F-418D-AE19-62706E023703}">
                      <ahyp:hlinkClr xmlns:ahyp="http://schemas.microsoft.com/office/drawing/2018/hyperlinkcolor" val="tx"/>
                    </a:ext>
                  </a:extLst>
                </a:hlinkClick>
              </a:rPr>
              <a:t>Terugkeer naar werk tijdens arbeidsongeschiktheid | RIZIV</a:t>
            </a:r>
            <a:endParaRPr kumimoji="0" lang="nl-BE" sz="1600" b="0" i="0" u="none" strike="noStrike" kern="1200" cap="none" spc="0" normalizeH="0" baseline="0" noProof="0" dirty="0">
              <a:ln>
                <a:noFill/>
              </a:ln>
              <a:solidFill>
                <a:srgbClr val="1E699D"/>
              </a:solidFill>
              <a:effectLst/>
              <a:uLnTx/>
              <a:uFillTx/>
              <a:latin typeface="Calibri" panose="020F0502020204030204" pitchFamily="34" charset="0"/>
              <a:ea typeface="Calibri" panose="020F0502020204030204" pitchFamily="34" charset="0"/>
              <a:cs typeface="Calibri" panose="020F0502020204030204" pitchFamily="34" charset="0"/>
            </a:endParaRPr>
          </a:p>
          <a:p>
            <a:pPr marL="285750" lvl="0" indent="-285750">
              <a:buFont typeface="Arial" panose="020B0604020202020204" pitchFamily="34" charset="0"/>
              <a:buChar char="•"/>
              <a:defRPr/>
            </a:pPr>
            <a:r>
              <a:rPr kumimoji="0" lang="nl-NL" sz="1600" b="0" i="0" u="none" strike="noStrike" kern="1200" cap="none" spc="0" normalizeH="0" baseline="0" noProof="0" dirty="0">
                <a:ln>
                  <a:noFill/>
                </a:ln>
                <a:solidFill>
                  <a:srgbClr val="1E699D"/>
                </a:solidFill>
                <a:effectLst/>
                <a:uLnTx/>
                <a:uFillTx/>
                <a:latin typeface="Calibri" panose="020F0502020204030204" pitchFamily="34" charset="0"/>
                <a:ea typeface="Calibri" panose="020F0502020204030204" pitchFamily="34" charset="0"/>
                <a:cs typeface="Calibri" panose="020F0502020204030204" pitchFamily="34" charset="0"/>
              </a:rPr>
              <a:t>Website FOD Werkgelegenheid, Arbeid en Sociaal Overleg: </a:t>
            </a:r>
            <a:r>
              <a:rPr lang="nl-NL" sz="1600" dirty="0">
                <a:latin typeface="Calibri" panose="020F0502020204030204" pitchFamily="34" charset="0"/>
                <a:ea typeface="Calibri" panose="020F0502020204030204" pitchFamily="34" charset="0"/>
                <a:cs typeface="Calibri" panose="020F0502020204030204" pitchFamily="34" charset="0"/>
                <a:hlinkClick r:id="rId11"/>
              </a:rPr>
              <a:t>Re-integratie van arbeidsongeschikte werknemers | Federale Overheidsdienst Werkgelegenheid - Arbeid en Sociaal Overleg</a:t>
            </a:r>
            <a:endParaRPr kumimoji="0" lang="nl-NL" sz="1600" b="0" i="0" u="none" strike="noStrike" kern="1200" cap="none" spc="0" normalizeH="0" baseline="0" noProof="0" dirty="0">
              <a:ln>
                <a:noFill/>
              </a:ln>
              <a:solidFill>
                <a:srgbClr val="1E699D"/>
              </a:solidFill>
              <a:effectLst/>
              <a:uLnTx/>
              <a:uFillTx/>
              <a:latin typeface="Calibri" panose="020F0502020204030204" pitchFamily="34" charset="0"/>
              <a:ea typeface="Calibri" panose="020F0502020204030204" pitchFamily="34" charset="0"/>
              <a:cs typeface="Calibri" panose="020F050202020403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nl-NL" sz="1600" b="0" i="0" u="none" strike="noStrike" kern="1200" cap="none" spc="0" normalizeH="0" baseline="0" noProof="0" dirty="0">
                <a:ln>
                  <a:noFill/>
                </a:ln>
                <a:solidFill>
                  <a:srgbClr val="1E699D"/>
                </a:solidFill>
                <a:effectLst/>
                <a:uLnTx/>
                <a:uFillTx/>
                <a:latin typeface="Calibri" panose="020F0502020204030204" pitchFamily="34" charset="0"/>
                <a:ea typeface="Calibri" panose="020F0502020204030204" pitchFamily="34" charset="0"/>
                <a:cs typeface="Calibri" panose="020F0502020204030204" pitchFamily="34" charset="0"/>
              </a:rPr>
              <a:t>Praktische informatie over gezondheid en re-integratie op het werk: </a:t>
            </a:r>
            <a:r>
              <a:rPr kumimoji="0" lang="nl-NL" sz="1600" b="0" i="0" u="none" strike="noStrike" kern="1200" cap="none" spc="0" normalizeH="0" baseline="0" noProof="0" dirty="0">
                <a:ln>
                  <a:noFill/>
                </a:ln>
                <a:solidFill>
                  <a:srgbClr val="1E699D"/>
                </a:solidFill>
                <a:effectLst/>
                <a:uLnTx/>
                <a:uFillTx/>
                <a:latin typeface="Calibri" panose="020F0502020204030204" pitchFamily="34" charset="0"/>
                <a:ea typeface="Calibri" panose="020F0502020204030204" pitchFamily="34" charset="0"/>
                <a:cs typeface="Calibri" panose="020F0502020204030204" pitchFamily="34" charset="0"/>
                <a:hlinkClick r:id="rId12"/>
              </a:rPr>
              <a:t>https://beswic.be/nl/themas/gezondheid-en-re-integratie-van-de-werknemer</a:t>
            </a:r>
            <a:r>
              <a:rPr kumimoji="0" lang="nl-NL" sz="1600" b="0" i="0" u="none" strike="noStrike" kern="1200" cap="none" spc="0" normalizeH="0" baseline="0" noProof="0" dirty="0">
                <a:ln>
                  <a:noFill/>
                </a:ln>
                <a:solidFill>
                  <a:srgbClr val="1E699D"/>
                </a:solidFill>
                <a:effectLst/>
                <a:uLnTx/>
                <a:uFillTx/>
                <a:latin typeface="Calibri" panose="020F0502020204030204" pitchFamily="34" charset="0"/>
                <a:ea typeface="Calibri" panose="020F0502020204030204" pitchFamily="34" charset="0"/>
                <a:cs typeface="Calibri" panose="020F0502020204030204" pitchFamily="34" charset="0"/>
              </a:rPr>
              <a:t>   </a:t>
            </a:r>
            <a:endParaRPr kumimoji="0" lang="nl-BE" sz="1600" b="0" i="0" u="none" strike="noStrike" kern="1200" cap="none" spc="0" normalizeH="0" baseline="0" noProof="0" dirty="0">
              <a:ln>
                <a:noFill/>
              </a:ln>
              <a:solidFill>
                <a:srgbClr val="1E699D"/>
              </a:solidFill>
              <a:effectLst/>
              <a:uLnTx/>
              <a:uFillTx/>
              <a:latin typeface="Calibri" panose="020F0502020204030204" pitchFamily="34" charset="0"/>
              <a:ea typeface="Calibri" panose="020F0502020204030204" pitchFamily="34" charset="0"/>
              <a:cs typeface="Calibri" panose="020F050202020403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nl-BE" sz="1600" b="0" i="0" u="none" strike="noStrike" kern="1200" cap="none" spc="0" normalizeH="0" baseline="0" noProof="0" dirty="0">
                <a:ln>
                  <a:noFill/>
                </a:ln>
                <a:solidFill>
                  <a:srgbClr val="1E699D"/>
                </a:solidFill>
                <a:effectLst/>
                <a:uLnTx/>
                <a:uFillTx/>
                <a:latin typeface="Calibri" panose="020F0502020204030204" pitchFamily="34" charset="0"/>
                <a:ea typeface="Calibri" panose="020F0502020204030204" pitchFamily="34" charset="0"/>
                <a:cs typeface="Calibri" panose="020F0502020204030204" pitchFamily="34" charset="0"/>
              </a:rPr>
              <a:t>Advies hoge gezondheidsraad burn-out: </a:t>
            </a:r>
            <a:r>
              <a:rPr kumimoji="0" lang="nl-BE" sz="1600" b="0" i="0" u="none" strike="noStrike" kern="1200" cap="none" spc="0" normalizeH="0" baseline="0" noProof="0" dirty="0">
                <a:ln>
                  <a:noFill/>
                </a:ln>
                <a:solidFill>
                  <a:srgbClr val="1E699D"/>
                </a:solidFill>
                <a:effectLst/>
                <a:uLnTx/>
                <a:uFillTx/>
                <a:latin typeface="Calibri" panose="020F0502020204030204" pitchFamily="34" charset="0"/>
                <a:ea typeface="Calibri" panose="020F0502020204030204" pitchFamily="34" charset="0"/>
                <a:cs typeface="Calibri" panose="020F0502020204030204" pitchFamily="34" charset="0"/>
                <a:hlinkClick r:id="rId13">
                  <a:extLst>
                    <a:ext uri="{A12FA001-AC4F-418D-AE19-62706E023703}">
                      <ahyp:hlinkClr xmlns:ahyp="http://schemas.microsoft.com/office/drawing/2018/hyperlinkcolor" val="tx"/>
                    </a:ext>
                  </a:extLst>
                </a:hlinkClick>
              </a:rPr>
              <a:t>o1i1T7pT9FTCGIiPMhORuYVTgKYTDRRV68X3hHHAE3d.pdf</a:t>
            </a:r>
            <a:r>
              <a:rPr kumimoji="0" lang="nl-BE" sz="1600" b="0" i="0" u="none" strike="noStrike" kern="1200" cap="none" spc="0" normalizeH="0" baseline="0" noProof="0" dirty="0">
                <a:ln>
                  <a:noFill/>
                </a:ln>
                <a:solidFill>
                  <a:srgbClr val="1E699D"/>
                </a:solidFill>
                <a:effectLst/>
                <a:uLnTx/>
                <a:uFillTx/>
                <a:latin typeface="Calibri" panose="020F0502020204030204" pitchFamily="34" charset="0"/>
                <a:ea typeface="Calibri" panose="020F0502020204030204" pitchFamily="34" charset="0"/>
                <a:cs typeface="Calibri" panose="020F0502020204030204" pitchFamily="34" charset="0"/>
              </a:rPr>
              <a:t> + helpende filmpjes via </a:t>
            </a:r>
            <a:r>
              <a:rPr kumimoji="0" lang="nl-BE" sz="1600" b="0" i="0" u="none" strike="noStrike" kern="1200" cap="none" spc="0" normalizeH="0" baseline="0" noProof="0" dirty="0" err="1">
                <a:ln>
                  <a:noFill/>
                </a:ln>
                <a:solidFill>
                  <a:srgbClr val="1E699D"/>
                </a:solidFill>
                <a:effectLst/>
                <a:uLnTx/>
                <a:uFillTx/>
                <a:latin typeface="Calibri" panose="020F0502020204030204" pitchFamily="34" charset="0"/>
                <a:ea typeface="Calibri" panose="020F0502020204030204" pitchFamily="34" charset="0"/>
                <a:cs typeface="Calibri" panose="020F0502020204030204" pitchFamily="34" charset="0"/>
              </a:rPr>
              <a:t>Youtube</a:t>
            </a:r>
            <a:r>
              <a:rPr kumimoji="0" lang="nl-BE" sz="1600" b="0" i="0" u="none" strike="noStrike" kern="1200" cap="none" spc="0" normalizeH="0" baseline="0" noProof="0" dirty="0">
                <a:ln>
                  <a:noFill/>
                </a:ln>
                <a:solidFill>
                  <a:srgbClr val="1E699D"/>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nl-BE" sz="1600" b="0" i="0" u="none" strike="noStrike" kern="1200" cap="none" spc="0" normalizeH="0" baseline="0" noProof="0" dirty="0">
                <a:ln>
                  <a:noFill/>
                </a:ln>
                <a:solidFill>
                  <a:srgbClr val="1E699D"/>
                </a:solidFill>
                <a:effectLst/>
                <a:uLnTx/>
                <a:uFillTx/>
                <a:latin typeface="Calibri" panose="020F0502020204030204" pitchFamily="34" charset="0"/>
                <a:ea typeface="Calibri" panose="020F0502020204030204" pitchFamily="34" charset="0"/>
                <a:cs typeface="Calibri" panose="020F0502020204030204" pitchFamily="34" charset="0"/>
                <a:hlinkClick r:id="rId14">
                  <a:extLst>
                    <a:ext uri="{A12FA001-AC4F-418D-AE19-62706E023703}">
                      <ahyp:hlinkClr xmlns:ahyp="http://schemas.microsoft.com/office/drawing/2018/hyperlinkcolor" val="tx"/>
                    </a:ext>
                  </a:extLst>
                </a:hlinkClick>
              </a:rPr>
              <a:t>https://www.youtube.com/playlist?list=PLFXGfxajz57JEfmOlukqxZtohNjgNvaLn</a:t>
            </a:r>
            <a:r>
              <a:rPr kumimoji="0" lang="nl-BE" sz="1600" b="0" i="0" u="none" strike="noStrike" kern="1200" cap="none" spc="0" normalizeH="0" baseline="0" noProof="0" dirty="0">
                <a:ln>
                  <a:noFill/>
                </a:ln>
                <a:solidFill>
                  <a:srgbClr val="1E699D"/>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nl-BE" sz="1600" b="0" i="1" u="none" strike="noStrike" kern="1200" cap="none" spc="0" normalizeH="0" baseline="0" noProof="0" dirty="0">
                <a:ln>
                  <a:noFill/>
                </a:ln>
                <a:solidFill>
                  <a:srgbClr val="1E699D"/>
                </a:solidFill>
                <a:effectLst/>
                <a:uLnTx/>
                <a:uFillTx/>
                <a:latin typeface="Calibri" panose="020F0502020204030204" pitchFamily="34" charset="0"/>
                <a:ea typeface="Calibri" panose="020F0502020204030204" pitchFamily="34" charset="0"/>
                <a:cs typeface="Calibri" panose="020F0502020204030204" pitchFamily="34" charset="0"/>
              </a:rPr>
              <a:t>update advies volgt in 2026</a:t>
            </a:r>
            <a:r>
              <a:rPr kumimoji="0" lang="nl-BE" sz="1600" b="0" i="0" u="none" strike="noStrike" kern="1200" cap="none" spc="0" normalizeH="0" baseline="0" noProof="0" dirty="0">
                <a:ln>
                  <a:noFill/>
                </a:ln>
                <a:solidFill>
                  <a:srgbClr val="1E699D"/>
                </a:solidFill>
                <a:effectLst/>
                <a:uLnTx/>
                <a:uFillTx/>
                <a:latin typeface="Calibri" panose="020F0502020204030204" pitchFamily="34" charset="0"/>
                <a:ea typeface="Calibri" panose="020F0502020204030204" pitchFamily="34" charset="0"/>
                <a:cs typeface="Calibri" panose="020F0502020204030204" pitchFamily="34" charset="0"/>
              </a:rPr>
              <a:t>)</a:t>
            </a:r>
          </a:p>
          <a:p>
            <a:pPr marL="285750" indent="-285750">
              <a:buFont typeface="Arial" panose="020B0604020202020204" pitchFamily="34" charset="0"/>
              <a:buChar char="•"/>
              <a:defRPr/>
            </a:pPr>
            <a:r>
              <a:rPr lang="nl-BE" sz="1600" dirty="0">
                <a:solidFill>
                  <a:srgbClr val="1E699D"/>
                </a:solidFill>
                <a:latin typeface="Calibri" panose="020F0502020204030204" pitchFamily="34" charset="0"/>
                <a:ea typeface="Calibri" panose="020F0502020204030204" pitchFamily="34" charset="0"/>
                <a:cs typeface="Calibri" panose="020F0502020204030204" pitchFamily="34" charset="0"/>
              </a:rPr>
              <a:t>Berekening uitkering via </a:t>
            </a:r>
            <a:r>
              <a:rPr lang="nl-BE" sz="1600" dirty="0" err="1">
                <a:solidFill>
                  <a:srgbClr val="1E699D"/>
                </a:solidFill>
                <a:latin typeface="Calibri" panose="020F0502020204030204" pitchFamily="34" charset="0"/>
                <a:ea typeface="Calibri" panose="020F0502020204030204" pitchFamily="34" charset="0"/>
                <a:cs typeface="Calibri" panose="020F0502020204030204" pitchFamily="34" charset="0"/>
              </a:rPr>
              <a:t>Jobcalc</a:t>
            </a:r>
            <a:r>
              <a:rPr lang="nl-BE" sz="1600" dirty="0">
                <a:solidFill>
                  <a:srgbClr val="1E699D"/>
                </a:solidFill>
                <a:latin typeface="Calibri" panose="020F0502020204030204" pitchFamily="34" charset="0"/>
                <a:ea typeface="Calibri" panose="020F0502020204030204" pitchFamily="34" charset="0"/>
                <a:cs typeface="Calibri" panose="020F0502020204030204" pitchFamily="34" charset="0"/>
              </a:rPr>
              <a:t>: </a:t>
            </a:r>
            <a:r>
              <a:rPr lang="nl-NL" sz="1600" u="sng" dirty="0">
                <a:hlinkClick r:id="rId15"/>
              </a:rPr>
              <a:t>Simulatietool </a:t>
            </a:r>
            <a:r>
              <a:rPr lang="nl-NL" sz="1600" u="sng" dirty="0" err="1">
                <a:hlinkClick r:id="rId15"/>
              </a:rPr>
              <a:t>Jobcalc</a:t>
            </a:r>
            <a:r>
              <a:rPr lang="nl-NL" sz="1600" u="sng" dirty="0">
                <a:hlinkClick r:id="rId15"/>
              </a:rPr>
              <a:t> beschikbaar op de portaalsite van de sociale zekerheid</a:t>
            </a:r>
            <a:endParaRPr lang="nl-NL" sz="1600" dirty="0"/>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nl-BE" sz="1600" b="0" i="0" u="none" strike="noStrike" kern="1200" cap="none" spc="0" normalizeH="0" baseline="0" noProof="0" dirty="0">
              <a:ln>
                <a:noFill/>
              </a:ln>
              <a:solidFill>
                <a:srgbClr val="1E699D"/>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2384717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35BAB711-7CBE-E48B-4C8B-CA384CBFC945}"/>
              </a:ext>
            </a:extLst>
          </p:cNvPr>
          <p:cNvSpPr>
            <a:spLocks noGrp="1"/>
          </p:cNvSpPr>
          <p:nvPr>
            <p:ph idx="1"/>
          </p:nvPr>
        </p:nvSpPr>
        <p:spPr>
          <a:prstGeom prst="rect">
            <a:avLst/>
          </a:prstGeom>
        </p:spPr>
        <p:txBody>
          <a:bodyPr vert="horz" lIns="91440" tIns="45720" rIns="91440" bIns="45720" rtlCol="0" anchor="t">
            <a:normAutofit fontScale="92500" lnSpcReduction="10000"/>
          </a:bodyPr>
          <a:lstStyle/>
          <a:p>
            <a:pPr marL="0" indent="0">
              <a:buNone/>
            </a:pPr>
            <a:r>
              <a:rPr lang="nl-BE" sz="1900" u="sng" noProof="0">
                <a:solidFill>
                  <a:srgbClr val="1E699D"/>
                </a:solidFill>
                <a:latin typeface="Calibri" panose="020F0502020204030204" pitchFamily="34" charset="0"/>
                <a:ea typeface="Calibri" panose="020F0502020204030204" pitchFamily="34" charset="0"/>
                <a:cs typeface="Calibri" panose="020F0502020204030204" pitchFamily="34" charset="0"/>
              </a:rPr>
              <a:t>Volgens </a:t>
            </a:r>
            <a:r>
              <a:rPr lang="nl-BE" sz="1900" u="sng" noProof="0" err="1">
                <a:solidFill>
                  <a:srgbClr val="1E699D"/>
                </a:solidFill>
                <a:latin typeface="Calibri" panose="020F0502020204030204" pitchFamily="34" charset="0"/>
                <a:ea typeface="Calibri" panose="020F0502020204030204" pitchFamily="34" charset="0"/>
                <a:cs typeface="Calibri" panose="020F0502020204030204" pitchFamily="34" charset="0"/>
              </a:rPr>
              <a:t>Sciensano</a:t>
            </a:r>
            <a:r>
              <a:rPr lang="nl-BE" sz="1900" u="sng" noProof="0">
                <a:solidFill>
                  <a:srgbClr val="1E699D"/>
                </a:solidFill>
                <a:latin typeface="Calibri" panose="020F0502020204030204" pitchFamily="34" charset="0"/>
                <a:ea typeface="Calibri" panose="020F0502020204030204" pitchFamily="34" charset="0"/>
                <a:cs typeface="Calibri" panose="020F0502020204030204" pitchFamily="34" charset="0"/>
              </a:rPr>
              <a:t> (maart 2024):</a:t>
            </a:r>
          </a:p>
          <a:p>
            <a:r>
              <a:rPr lang="nl-BE" sz="1900" noProof="0">
                <a:solidFill>
                  <a:srgbClr val="1E699D"/>
                </a:solidFill>
                <a:latin typeface="Calibri" panose="020F0502020204030204" pitchFamily="34" charset="0"/>
                <a:ea typeface="Calibri" panose="020F0502020204030204" pitchFamily="34" charset="0"/>
                <a:cs typeface="Calibri" panose="020F0502020204030204" pitchFamily="34" charset="0"/>
              </a:rPr>
              <a:t>18,9% van de Belgische bevolking lijdt aan een angstproblematiek</a:t>
            </a:r>
          </a:p>
          <a:p>
            <a:r>
              <a:rPr lang="nl-BE" sz="1900" noProof="0">
                <a:solidFill>
                  <a:srgbClr val="1E699D"/>
                </a:solidFill>
                <a:latin typeface="Calibri" panose="020F0502020204030204" pitchFamily="34" charset="0"/>
                <a:ea typeface="Calibri" panose="020F0502020204030204" pitchFamily="34" charset="0"/>
                <a:cs typeface="Calibri" panose="020F0502020204030204" pitchFamily="34" charset="0"/>
              </a:rPr>
              <a:t>17,2% van de Belgische bevolking lijdt aan een depressieve problematiek</a:t>
            </a:r>
          </a:p>
          <a:p>
            <a:pPr marL="0" indent="0">
              <a:buNone/>
            </a:pPr>
            <a:endParaRPr lang="nl-BE" sz="1900" noProof="0">
              <a:solidFill>
                <a:srgbClr val="1E699D"/>
              </a:solidFill>
              <a:latin typeface="Calibri" panose="020F0502020204030204" pitchFamily="34" charset="0"/>
              <a:ea typeface="Calibri" panose="020F0502020204030204" pitchFamily="34" charset="0"/>
              <a:cs typeface="Calibri" panose="020F0502020204030204" pitchFamily="34" charset="0"/>
            </a:endParaRPr>
          </a:p>
          <a:p>
            <a:pPr marL="0" indent="0">
              <a:buNone/>
            </a:pPr>
            <a:r>
              <a:rPr lang="nl-BE" sz="1900" u="sng" noProof="0">
                <a:solidFill>
                  <a:srgbClr val="1E699D"/>
                </a:solidFill>
                <a:latin typeface="Calibri" panose="020F0502020204030204" pitchFamily="34" charset="0"/>
                <a:ea typeface="Calibri" panose="020F0502020204030204" pitchFamily="34" charset="0"/>
                <a:cs typeface="Calibri" panose="020F0502020204030204" pitchFamily="34" charset="0"/>
              </a:rPr>
              <a:t>Volgens het RIZIV: </a:t>
            </a:r>
            <a:br>
              <a:rPr lang="nl-BE" sz="1900" u="sng" noProof="0">
                <a:solidFill>
                  <a:srgbClr val="1E699D"/>
                </a:solidFill>
                <a:latin typeface="Calibri" panose="020F0502020204030204" pitchFamily="34" charset="0"/>
                <a:ea typeface="Calibri" panose="020F0502020204030204" pitchFamily="34" charset="0"/>
                <a:cs typeface="Calibri" panose="020F0502020204030204" pitchFamily="34" charset="0"/>
              </a:rPr>
            </a:br>
            <a:endParaRPr lang="nl-BE" sz="1900" u="sng" noProof="0">
              <a:solidFill>
                <a:srgbClr val="1E699D"/>
              </a:solidFill>
              <a:latin typeface="Calibri" panose="020F0502020204030204" pitchFamily="34" charset="0"/>
              <a:ea typeface="Calibri" panose="020F0502020204030204" pitchFamily="34" charset="0"/>
              <a:cs typeface="Calibri" panose="020F0502020204030204" pitchFamily="34" charset="0"/>
            </a:endParaRPr>
          </a:p>
          <a:p>
            <a:r>
              <a:rPr lang="nl-BE" sz="1900" noProof="0">
                <a:solidFill>
                  <a:srgbClr val="1E699D"/>
                </a:solidFill>
                <a:latin typeface="Calibri" panose="020F0502020204030204" pitchFamily="34" charset="0"/>
                <a:ea typeface="Calibri" panose="020F0502020204030204" pitchFamily="34" charset="0"/>
                <a:cs typeface="Calibri" panose="020F0502020204030204" pitchFamily="34" charset="0"/>
              </a:rPr>
              <a:t>37,57% van de personen met langdurige arbeidsongeschiktheid (AO) op 31/12/2023 leed aan een psychische problematiek, waarvan 69,48% aan depressie of burn-out.</a:t>
            </a:r>
            <a:br>
              <a:rPr lang="nl-BE" sz="1900" noProof="0">
                <a:solidFill>
                  <a:srgbClr val="1E699D"/>
                </a:solidFill>
                <a:latin typeface="Calibri" panose="020F0502020204030204" pitchFamily="34" charset="0"/>
                <a:ea typeface="Calibri" panose="020F0502020204030204" pitchFamily="34" charset="0"/>
                <a:cs typeface="Calibri" panose="020F0502020204030204" pitchFamily="34" charset="0"/>
              </a:rPr>
            </a:br>
            <a:endParaRPr lang="nl-BE" sz="1900" noProof="0">
              <a:solidFill>
                <a:srgbClr val="1E699D"/>
              </a:solidFill>
              <a:latin typeface="Calibri" panose="020F0502020204030204" pitchFamily="34" charset="0"/>
              <a:ea typeface="Calibri" panose="020F0502020204030204" pitchFamily="34" charset="0"/>
              <a:cs typeface="Calibri" panose="020F0502020204030204" pitchFamily="34" charset="0"/>
            </a:endParaRPr>
          </a:p>
          <a:p>
            <a:r>
              <a:rPr lang="nl-BE" sz="1900" noProof="0">
                <a:solidFill>
                  <a:srgbClr val="1E699D"/>
                </a:solidFill>
                <a:latin typeface="Calibri" panose="020F0502020204030204" pitchFamily="34" charset="0"/>
                <a:ea typeface="Calibri" panose="020F0502020204030204" pitchFamily="34" charset="0"/>
                <a:cs typeface="Calibri" panose="020F0502020204030204" pitchFamily="34" charset="0"/>
              </a:rPr>
              <a:t>Als gevolg hiervan is het aantal personen in invaliditeit als gevolg van een psychische of gedragsproblematiek nu met 30,9% gestegen tussen 2018 en 2023. Deze stijging loopt op tot 44% als het gaat om depressie of burn-out.</a:t>
            </a:r>
          </a:p>
          <a:p>
            <a:endParaRPr lang="nl-BE" sz="1900" noProof="0"/>
          </a:p>
          <a:p>
            <a:pPr marL="0" indent="0">
              <a:buNone/>
            </a:pPr>
            <a:r>
              <a:rPr lang="nl-BE" b="1" noProof="0">
                <a:solidFill>
                  <a:srgbClr val="1E699D"/>
                </a:solidFill>
                <a:latin typeface="Calibri" panose="020F0502020204030204" pitchFamily="34" charset="0"/>
                <a:ea typeface="Calibri" panose="020F0502020204030204" pitchFamily="34" charset="0"/>
                <a:cs typeface="Calibri" panose="020F0502020204030204" pitchFamily="34" charset="0"/>
              </a:rPr>
              <a:t>                Mentale gezondheidsproblemen zijn een grote uitdaging! </a:t>
            </a:r>
            <a:endParaRPr lang="nl-BE" noProof="0">
              <a:solidFill>
                <a:srgbClr val="1E699D"/>
              </a:solidFill>
              <a:latin typeface="Calibri" panose="020F0502020204030204" pitchFamily="34" charset="0"/>
              <a:ea typeface="Calibri" panose="020F0502020204030204" pitchFamily="34" charset="0"/>
              <a:cs typeface="Calibri" panose="020F0502020204030204" pitchFamily="34" charset="0"/>
            </a:endParaRPr>
          </a:p>
          <a:p>
            <a:pPr marL="0" indent="0">
              <a:buNone/>
            </a:pPr>
            <a:endParaRPr lang="nl-BE" b="1" noProof="0">
              <a:ea typeface="Calibri"/>
              <a:cs typeface="Calibri"/>
            </a:endParaRPr>
          </a:p>
          <a:p>
            <a:pPr marL="0" indent="0">
              <a:buNone/>
            </a:pPr>
            <a:endParaRPr lang="nl-BE" noProof="0">
              <a:solidFill>
                <a:srgbClr val="1E699D"/>
              </a:solidFill>
              <a:ea typeface="Calibri"/>
              <a:cs typeface="Calibri"/>
            </a:endParaRPr>
          </a:p>
        </p:txBody>
      </p:sp>
      <p:sp>
        <p:nvSpPr>
          <p:cNvPr id="2" name="Titre 1">
            <a:extLst>
              <a:ext uri="{FF2B5EF4-FFF2-40B4-BE49-F238E27FC236}">
                <a16:creationId xmlns:a16="http://schemas.microsoft.com/office/drawing/2014/main" id="{B0638599-5857-4923-AF94-2276CB5A49AA}"/>
              </a:ext>
            </a:extLst>
          </p:cNvPr>
          <p:cNvSpPr>
            <a:spLocks noGrp="1"/>
          </p:cNvSpPr>
          <p:nvPr>
            <p:ph type="title"/>
          </p:nvPr>
        </p:nvSpPr>
        <p:spPr>
          <a:prstGeom prst="rect">
            <a:avLst/>
          </a:prstGeom>
        </p:spPr>
        <p:txBody>
          <a:bodyPr/>
          <a:lstStyle/>
          <a:p>
            <a:r>
              <a:rPr lang="nl-BE" sz="2800" noProof="0">
                <a:solidFill>
                  <a:schemeClr val="accent1"/>
                </a:solidFill>
                <a:latin typeface="Futura Medium"/>
              </a:rPr>
              <a:t>2. Cijfers mentale gezondheid en arbeidsongeschiktheid in België</a:t>
            </a:r>
          </a:p>
        </p:txBody>
      </p:sp>
      <p:sp>
        <p:nvSpPr>
          <p:cNvPr id="6" name="Espace réservé du numéro de diapositive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FCF0D27-783A-4A41-A067-B898C8DC56C7}" type="slidenum">
              <a:rPr kumimoji="0" lang="nl-BE" sz="1200" b="0" i="0" u="none" strike="noStrike" kern="1200" cap="none" spc="0" normalizeH="0" baseline="0" noProof="0" smtClean="0">
                <a:ln>
                  <a:noFill/>
                </a:ln>
                <a:solidFill>
                  <a:prstClr val="black">
                    <a:tint val="82000"/>
                  </a:prstClr>
                </a:solidFill>
                <a:effectLst/>
                <a:uLnTx/>
                <a:uFillTx/>
                <a:latin typeface="Aptos" panose="020B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nl-BE" sz="1200" b="0" i="0" u="none" strike="noStrike" kern="1200" cap="none" spc="0" normalizeH="0" baseline="0" noProof="0">
              <a:ln>
                <a:noFill/>
              </a:ln>
              <a:solidFill>
                <a:prstClr val="black">
                  <a:tint val="82000"/>
                </a:prstClr>
              </a:solidFill>
              <a:effectLst/>
              <a:uLnTx/>
              <a:uFillTx/>
              <a:latin typeface="Aptos" panose="020B0004020202020204"/>
              <a:ea typeface="+mn-ea"/>
              <a:cs typeface="+mn-cs"/>
            </a:endParaRPr>
          </a:p>
        </p:txBody>
      </p:sp>
      <p:sp>
        <p:nvSpPr>
          <p:cNvPr id="4" name="Flèche : droite 3">
            <a:extLst>
              <a:ext uri="{FF2B5EF4-FFF2-40B4-BE49-F238E27FC236}">
                <a16:creationId xmlns:a16="http://schemas.microsoft.com/office/drawing/2014/main" id="{2AA133E6-5CF7-46F2-B0C7-57F4A749B6AF}"/>
              </a:ext>
            </a:extLst>
          </p:cNvPr>
          <p:cNvSpPr/>
          <p:nvPr/>
        </p:nvSpPr>
        <p:spPr>
          <a:xfrm>
            <a:off x="1124338" y="5728902"/>
            <a:ext cx="799737" cy="358503"/>
          </a:xfrm>
          <a:prstGeom prst="rightArrow">
            <a:avLst/>
          </a:prstGeom>
          <a:solidFill>
            <a:srgbClr val="F0F8CA"/>
          </a:solidFill>
          <a:ln>
            <a:solidFill>
              <a:srgbClr val="F0F8C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BE" sz="1800" b="0" i="0" u="none" strike="noStrike" kern="1200" cap="none" spc="0" normalizeH="0" baseline="0" noProof="0">
              <a:ln>
                <a:noFill/>
              </a:ln>
              <a:solidFill>
                <a:prstClr val="white"/>
              </a:solidFill>
              <a:effectLst/>
              <a:uLnTx/>
              <a:uFillTx/>
              <a:latin typeface="Aptos" panose="020B0004020202020204"/>
              <a:ea typeface="+mn-ea"/>
              <a:cs typeface="+mn-cs"/>
            </a:endParaRPr>
          </a:p>
        </p:txBody>
      </p:sp>
    </p:spTree>
    <p:extLst>
      <p:ext uri="{BB962C8B-B14F-4D97-AF65-F5344CB8AC3E}">
        <p14:creationId xmlns:p14="http://schemas.microsoft.com/office/powerpoint/2010/main" val="4132529887"/>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hoek 3">
            <a:extLst>
              <a:ext uri="{FF2B5EF4-FFF2-40B4-BE49-F238E27FC236}">
                <a16:creationId xmlns:a16="http://schemas.microsoft.com/office/drawing/2014/main" id="{D8AE1A0A-E241-0BC2-D9F0-E1ECF9287EFF}"/>
              </a:ext>
            </a:extLst>
          </p:cNvPr>
          <p:cNvSpPr>
            <a:spLocks noGrp="1" noRot="1" noMove="1" noResize="1" noEditPoints="1" noAdjustHandles="1" noChangeArrowheads="1" noChangeShapeType="1"/>
          </p:cNvSpPr>
          <p:nvPr/>
        </p:nvSpPr>
        <p:spPr>
          <a:xfrm>
            <a:off x="72736" y="5770740"/>
            <a:ext cx="2192482" cy="987136"/>
          </a:xfrm>
          <a:prstGeom prst="rect">
            <a:avLst/>
          </a:prstGeom>
          <a:solidFill>
            <a:schemeClr val="tx1"/>
          </a:solidFill>
          <a:ln>
            <a:solidFill>
              <a:schemeClr val="tx1"/>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nl-BE" noProof="0"/>
          </a:p>
        </p:txBody>
      </p:sp>
      <p:sp>
        <p:nvSpPr>
          <p:cNvPr id="2" name="Titre 1">
            <a:extLst>
              <a:ext uri="{FF2B5EF4-FFF2-40B4-BE49-F238E27FC236}">
                <a16:creationId xmlns:a16="http://schemas.microsoft.com/office/drawing/2014/main" id="{8FF9B3BE-46FB-04B7-97A1-0339E32EDE2F}"/>
              </a:ext>
            </a:extLst>
          </p:cNvPr>
          <p:cNvSpPr>
            <a:spLocks noGrp="1"/>
          </p:cNvSpPr>
          <p:nvPr>
            <p:ph type="title"/>
          </p:nvPr>
        </p:nvSpPr>
        <p:spPr>
          <a:xfrm>
            <a:off x="562410" y="288049"/>
            <a:ext cx="9570884" cy="834409"/>
          </a:xfrm>
        </p:spPr>
        <p:txBody>
          <a:bodyPr>
            <a:normAutofit/>
          </a:bodyPr>
          <a:lstStyle/>
          <a:p>
            <a:r>
              <a:rPr lang="nl-BE" sz="3200" noProof="0"/>
              <a:t>IV. Werk &amp; Re-integratie</a:t>
            </a:r>
          </a:p>
        </p:txBody>
      </p:sp>
      <p:sp>
        <p:nvSpPr>
          <p:cNvPr id="3" name="Espace réservé du contenu 2">
            <a:extLst>
              <a:ext uri="{FF2B5EF4-FFF2-40B4-BE49-F238E27FC236}">
                <a16:creationId xmlns:a16="http://schemas.microsoft.com/office/drawing/2014/main" id="{E5384ACB-EEC3-464A-F1B2-CF89E02E9DD7}"/>
              </a:ext>
            </a:extLst>
          </p:cNvPr>
          <p:cNvSpPr>
            <a:spLocks noGrp="1"/>
          </p:cNvSpPr>
          <p:nvPr>
            <p:ph idx="1"/>
          </p:nvPr>
        </p:nvSpPr>
        <p:spPr>
          <a:xfrm>
            <a:off x="1097126" y="1122458"/>
            <a:ext cx="9997748" cy="4613083"/>
          </a:xfrm>
        </p:spPr>
        <p:txBody>
          <a:bodyPr/>
          <a:lstStyle/>
          <a:p>
            <a:pPr marL="342900" indent="-342900">
              <a:buAutoNum type="arabicPeriod"/>
            </a:pPr>
            <a:r>
              <a:rPr lang="nl-BE" sz="1400" b="1" noProof="0"/>
              <a:t>Het (opnieuw) in perspectief plaatsen</a:t>
            </a:r>
          </a:p>
          <a:p>
            <a:pPr marL="628650" lvl="2" indent="0">
              <a:buNone/>
            </a:pPr>
            <a:r>
              <a:rPr lang="nl-BE" sz="1200" noProof="0"/>
              <a:t>1.1. Actoren m.b.t. het domein werk en sociale zekerheid </a:t>
            </a:r>
          </a:p>
          <a:p>
            <a:pPr marL="628650" lvl="2" indent="0">
              <a:buNone/>
            </a:pPr>
            <a:r>
              <a:rPr lang="nl-BE" sz="1200" noProof="0"/>
              <a:t>1.2. (Her)perspectief: de actoren en hun opdrachten</a:t>
            </a:r>
          </a:p>
          <a:p>
            <a:pPr marL="628650" lvl="2" indent="0">
              <a:buNone/>
            </a:pPr>
            <a:r>
              <a:rPr lang="nl-BE" sz="1200" noProof="0"/>
              <a:t>1.3. Een nieuw instrument om de uitwisseling tussen artsen te vergemakkelijken: het TRIO-platform</a:t>
            </a:r>
          </a:p>
          <a:p>
            <a:pPr marL="342900" indent="-342900">
              <a:buFont typeface="Arial" panose="020B0604020202020204" pitchFamily="34" charset="0"/>
              <a:buAutoNum type="arabicPeriod"/>
            </a:pPr>
            <a:r>
              <a:rPr lang="nl-BE" sz="1400" b="1" noProof="0"/>
              <a:t>De arbeidsarts</a:t>
            </a:r>
          </a:p>
          <a:p>
            <a:pPr marL="628650" lvl="2" indent="0">
              <a:buNone/>
            </a:pPr>
            <a:r>
              <a:rPr lang="nl-BE" sz="1200" noProof="0"/>
              <a:t>2.1. Opdracht</a:t>
            </a:r>
          </a:p>
          <a:p>
            <a:pPr marL="628650" lvl="2" indent="0">
              <a:buNone/>
            </a:pPr>
            <a:r>
              <a:rPr lang="nl-BE" sz="1200" noProof="0"/>
              <a:t>2.2. Wat u moet weten</a:t>
            </a:r>
          </a:p>
          <a:p>
            <a:pPr marL="342900" indent="-342900">
              <a:buFont typeface="+mj-lt"/>
              <a:buAutoNum type="arabicPeriod"/>
            </a:pPr>
            <a:r>
              <a:rPr lang="nl-BE" sz="1400" b="1" noProof="0"/>
              <a:t>Preventie van PSR: wat te doen/adviseren aan patiënten die geconfronteerd worden met een situatie die verband houdt met psychosociale risico’s?</a:t>
            </a:r>
          </a:p>
          <a:p>
            <a:pPr marL="628650" lvl="2" indent="0">
              <a:buNone/>
            </a:pPr>
            <a:r>
              <a:rPr lang="nl-BE" sz="1200" noProof="0"/>
              <a:t>3.1. Actoren op het gebied van preventie op de werkplek</a:t>
            </a:r>
          </a:p>
          <a:p>
            <a:pPr marL="628650" lvl="2" indent="0">
              <a:buNone/>
            </a:pPr>
            <a:r>
              <a:rPr lang="nl-BE" sz="1200" noProof="0"/>
              <a:t>3.2. Rol van de huisarts en/of psycholoog </a:t>
            </a:r>
          </a:p>
          <a:p>
            <a:pPr marL="628650" lvl="2" indent="0">
              <a:buNone/>
            </a:pPr>
            <a:r>
              <a:rPr lang="nl-BE" sz="1200" noProof="0"/>
              <a:t>3.3. PSR: kernboodschappen</a:t>
            </a:r>
          </a:p>
          <a:p>
            <a:pPr marL="457200" indent="-457200">
              <a:buFont typeface="+mj-lt"/>
              <a:buAutoNum type="arabicPeriod"/>
            </a:pPr>
            <a:r>
              <a:rPr lang="nl-BE" sz="1400" b="1" noProof="0"/>
              <a:t>Twee voorbeelden primaire en/of secundaire preventie:</a:t>
            </a:r>
          </a:p>
          <a:p>
            <a:pPr marL="628650" lvl="2" indent="0">
              <a:buNone/>
            </a:pPr>
            <a:r>
              <a:rPr lang="nl-BE" sz="1200" noProof="0"/>
              <a:t>4.1. Programma burn-out Fedris</a:t>
            </a:r>
          </a:p>
          <a:p>
            <a:pPr marL="628650" lvl="2" indent="0">
              <a:buNone/>
            </a:pPr>
            <a:r>
              <a:rPr lang="nl-BE" sz="1200" noProof="0"/>
              <a:t>4.2. Mentaal welzijn van zelfstandigen: sociaal verzekeringsfondsen</a:t>
            </a:r>
          </a:p>
          <a:p>
            <a:pPr marL="228600" indent="-228600">
              <a:buFont typeface="+mj-lt"/>
              <a:buAutoNum type="arabicPeriod"/>
            </a:pPr>
            <a:r>
              <a:rPr lang="nl-BE" sz="1400" b="1" noProof="0"/>
              <a:t>Terug aan het werk bij de werkgever... Drie scenario’s </a:t>
            </a:r>
          </a:p>
          <a:p>
            <a:pPr marL="628650" lvl="2" indent="0">
              <a:buNone/>
            </a:pPr>
            <a:r>
              <a:rPr lang="nl-BE" sz="1200" noProof="0"/>
              <a:t>5.1. Re-integratie. zonder aanpassing van de werkpost</a:t>
            </a:r>
          </a:p>
          <a:p>
            <a:pPr marL="628650" lvl="2" indent="0">
              <a:buNone/>
            </a:pPr>
            <a:r>
              <a:rPr lang="nl-BE" sz="1200" noProof="0"/>
              <a:t>5.2. Re-integratie met aanpassing van de werkpost &amp; aangepast werk</a:t>
            </a:r>
          </a:p>
          <a:p>
            <a:pPr marL="628650" lvl="2" indent="0">
              <a:buNone/>
            </a:pPr>
            <a:r>
              <a:rPr lang="nl-BE" sz="1200" noProof="0"/>
              <a:t>5.3. Re-integratietraject en bijzondere procedure medische overmacht</a:t>
            </a:r>
            <a:endParaRPr lang="nl-BE" sz="1600" noProof="0"/>
          </a:p>
          <a:p>
            <a:endParaRPr lang="nl-BE" sz="2000" noProof="0"/>
          </a:p>
          <a:p>
            <a:endParaRPr lang="nl-BE" sz="2000" noProof="0"/>
          </a:p>
          <a:p>
            <a:endParaRPr lang="nl-BE" sz="2000" noProof="0"/>
          </a:p>
          <a:p>
            <a:pPr marL="0" indent="0">
              <a:buNone/>
            </a:pPr>
            <a:r>
              <a:rPr lang="nl-BE" sz="2000" noProof="0"/>
              <a:t> </a:t>
            </a:r>
          </a:p>
          <a:p>
            <a:endParaRPr lang="nl-BE" sz="2000" noProof="0"/>
          </a:p>
          <a:p>
            <a:endParaRPr lang="nl-BE" sz="2000" noProof="0"/>
          </a:p>
        </p:txBody>
      </p:sp>
    </p:spTree>
    <p:extLst>
      <p:ext uri="{BB962C8B-B14F-4D97-AF65-F5344CB8AC3E}">
        <p14:creationId xmlns:p14="http://schemas.microsoft.com/office/powerpoint/2010/main" val="676846425"/>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F87D45-26E6-1AC8-5038-1D08CDDAC4C3}"/>
            </a:ext>
          </a:extLst>
        </p:cNvPr>
        <p:cNvGrpSpPr/>
        <p:nvPr/>
      </p:nvGrpSpPr>
      <p:grpSpPr>
        <a:xfrm>
          <a:off x="0" y="0"/>
          <a:ext cx="0" cy="0"/>
          <a:chOff x="0" y="0"/>
          <a:chExt cx="0" cy="0"/>
        </a:xfrm>
      </p:grpSpPr>
      <p:sp>
        <p:nvSpPr>
          <p:cNvPr id="4" name="Rechthoek 3">
            <a:extLst>
              <a:ext uri="{FF2B5EF4-FFF2-40B4-BE49-F238E27FC236}">
                <a16:creationId xmlns:a16="http://schemas.microsoft.com/office/drawing/2014/main" id="{EB69EAE5-B2FA-3E92-B3DB-1F3E244C6C27}"/>
              </a:ext>
            </a:extLst>
          </p:cNvPr>
          <p:cNvSpPr>
            <a:spLocks noGrp="1" noRot="1" noMove="1" noResize="1" noEditPoints="1" noAdjustHandles="1" noChangeArrowheads="1" noChangeShapeType="1"/>
          </p:cNvSpPr>
          <p:nvPr/>
        </p:nvSpPr>
        <p:spPr>
          <a:xfrm>
            <a:off x="72736" y="5770740"/>
            <a:ext cx="2192482" cy="987136"/>
          </a:xfrm>
          <a:prstGeom prst="rect">
            <a:avLst/>
          </a:prstGeom>
          <a:solidFill>
            <a:schemeClr val="tx1"/>
          </a:solidFill>
          <a:ln>
            <a:solidFill>
              <a:schemeClr val="tx1"/>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nl-BE" noProof="0"/>
          </a:p>
        </p:txBody>
      </p:sp>
      <p:sp>
        <p:nvSpPr>
          <p:cNvPr id="2" name="Titre 1">
            <a:extLst>
              <a:ext uri="{FF2B5EF4-FFF2-40B4-BE49-F238E27FC236}">
                <a16:creationId xmlns:a16="http://schemas.microsoft.com/office/drawing/2014/main" id="{DA753525-896D-5164-F55F-024D21E17D97}"/>
              </a:ext>
            </a:extLst>
          </p:cNvPr>
          <p:cNvSpPr>
            <a:spLocks noGrp="1"/>
          </p:cNvSpPr>
          <p:nvPr>
            <p:ph type="title"/>
          </p:nvPr>
        </p:nvSpPr>
        <p:spPr/>
        <p:txBody>
          <a:bodyPr>
            <a:normAutofit/>
          </a:bodyPr>
          <a:lstStyle/>
          <a:p>
            <a:r>
              <a:rPr lang="nl-BE" sz="3200" noProof="0"/>
              <a:t>IV. Werk &amp; Re-integratie</a:t>
            </a:r>
          </a:p>
        </p:txBody>
      </p:sp>
      <p:sp>
        <p:nvSpPr>
          <p:cNvPr id="3" name="Espace réservé du contenu 2">
            <a:extLst>
              <a:ext uri="{FF2B5EF4-FFF2-40B4-BE49-F238E27FC236}">
                <a16:creationId xmlns:a16="http://schemas.microsoft.com/office/drawing/2014/main" id="{6F3B8084-2860-D973-90E5-CC2E00ABECCA}"/>
              </a:ext>
            </a:extLst>
          </p:cNvPr>
          <p:cNvSpPr>
            <a:spLocks noGrp="1"/>
          </p:cNvSpPr>
          <p:nvPr>
            <p:ph idx="1"/>
          </p:nvPr>
        </p:nvSpPr>
        <p:spPr>
          <a:xfrm>
            <a:off x="1015999" y="1309446"/>
            <a:ext cx="10409085" cy="4613083"/>
          </a:xfrm>
        </p:spPr>
        <p:txBody>
          <a:bodyPr/>
          <a:lstStyle/>
          <a:p>
            <a:pPr marL="0" indent="0">
              <a:buNone/>
            </a:pPr>
            <a:r>
              <a:rPr lang="nl-BE" sz="1400" b="1" noProof="0"/>
              <a:t>6. De adviserend arts en zijn multidisciplinair team</a:t>
            </a:r>
          </a:p>
          <a:p>
            <a:pPr marL="171450" lvl="1" indent="0">
              <a:buNone/>
            </a:pPr>
            <a:r>
              <a:rPr lang="nl-BE" sz="1200" noProof="0"/>
              <a:t>6.1. Ziekenfondsen </a:t>
            </a:r>
          </a:p>
          <a:p>
            <a:pPr marL="171450" lvl="1" indent="0">
              <a:buNone/>
            </a:pPr>
            <a:r>
              <a:rPr lang="nl-BE" sz="1200" noProof="0"/>
              <a:t>6.2. Samenstelling multidisciplinair team</a:t>
            </a:r>
          </a:p>
          <a:p>
            <a:pPr marL="171450" lvl="1" indent="0">
              <a:buNone/>
            </a:pPr>
            <a:r>
              <a:rPr lang="nl-BE" sz="1200" noProof="0"/>
              <a:t>6.3. Profiel van een adviserend arts en wettelijke taken </a:t>
            </a:r>
          </a:p>
          <a:p>
            <a:pPr marL="171450" lvl="1" indent="0">
              <a:buNone/>
            </a:pPr>
            <a:r>
              <a:rPr lang="nl-BE" sz="1200" noProof="0"/>
              <a:t>6.4. Opdrachten multidisciplinaire team</a:t>
            </a:r>
          </a:p>
          <a:p>
            <a:pPr marL="171450" lvl="1" indent="0">
              <a:buNone/>
            </a:pPr>
            <a:r>
              <a:rPr lang="nl-BE" sz="1200" noProof="0"/>
              <a:t>6.5. Rol van de Terug Naar Werk-coördinator, waarom en hoe contact met hem/haar opnemen? </a:t>
            </a:r>
          </a:p>
          <a:p>
            <a:pPr marL="0" indent="0">
              <a:buNone/>
            </a:pPr>
            <a:r>
              <a:rPr lang="nl-BE" sz="1400" b="1" noProof="0"/>
              <a:t>7. Tijdlijn arbeidsongeschiktheid en de 8 fasen (rechtsgrondslagen en procedures)</a:t>
            </a:r>
          </a:p>
          <a:p>
            <a:pPr marL="0" indent="0">
              <a:buNone/>
            </a:pPr>
            <a:r>
              <a:rPr lang="nl-BE" sz="1400" b="1" noProof="0"/>
              <a:t>8. Opvolging van invaliditeit (stap 9)</a:t>
            </a:r>
          </a:p>
          <a:p>
            <a:pPr marL="0" indent="0">
              <a:buNone/>
            </a:pPr>
            <a:r>
              <a:rPr lang="nl-BE" sz="1400" b="1" noProof="0"/>
              <a:t>9. Hefbomen voor </a:t>
            </a:r>
            <a:r>
              <a:rPr lang="nl-BE" sz="1400" b="1" noProof="0" err="1"/>
              <a:t>socio</a:t>
            </a:r>
            <a:r>
              <a:rPr lang="nl-BE" sz="1400" b="1" noProof="0"/>
              <a:t>-professionele re-integratie</a:t>
            </a:r>
          </a:p>
          <a:p>
            <a:pPr marL="0" indent="0">
              <a:buNone/>
            </a:pPr>
            <a:r>
              <a:rPr lang="nl-BE" sz="1400" b="1" noProof="0"/>
              <a:t>10. Hoe neem ik contact op met de adviserend arts en wat moet ik hem of haar sturen?</a:t>
            </a:r>
          </a:p>
          <a:p>
            <a:pPr marL="0" indent="0">
              <a:buNone/>
            </a:pPr>
            <a:r>
              <a:rPr lang="nl-BE" sz="1400" b="1" noProof="0"/>
              <a:t>11. Regionale arbeidsbemiddelingsdiensten: VDAB &amp; Actiris</a:t>
            </a:r>
          </a:p>
          <a:p>
            <a:pPr marL="0" indent="0">
              <a:buNone/>
            </a:pPr>
            <a:r>
              <a:rPr lang="nl-BE" sz="1400" b="1" noProof="0"/>
              <a:t>12. Enkele voorbeelden m.b.t. terugkeer naar werk (tertiaire preventie)</a:t>
            </a:r>
          </a:p>
          <a:p>
            <a:pPr marL="171450" lvl="1" indent="0">
              <a:buNone/>
            </a:pPr>
            <a:r>
              <a:rPr lang="nl-BE" sz="1200" noProof="0"/>
              <a:t>    12.1. IPS</a:t>
            </a:r>
          </a:p>
          <a:p>
            <a:pPr marL="171450" lvl="1" indent="0">
              <a:buNone/>
            </a:pPr>
            <a:r>
              <a:rPr lang="nl-BE" sz="1200" noProof="0"/>
              <a:t>    12.2. Activeringsteams GGZ, gespecialiseerde activeringstrajecten zorg en werk, psychosociale revalidatiecentra</a:t>
            </a:r>
          </a:p>
          <a:p>
            <a:pPr marL="171450" lvl="1" indent="0">
              <a:buNone/>
            </a:pPr>
            <a:r>
              <a:rPr lang="nl-BE" sz="1200" noProof="0"/>
              <a:t>    12.3. TNW-fonds</a:t>
            </a:r>
          </a:p>
          <a:p>
            <a:pPr marL="0" indent="0">
              <a:buNone/>
            </a:pPr>
            <a:r>
              <a:rPr lang="nl-BE" sz="1400" b="1" noProof="0"/>
              <a:t>13. Terug aan het werk: Uitdagingen</a:t>
            </a:r>
          </a:p>
          <a:p>
            <a:pPr marL="0" indent="0">
              <a:buNone/>
            </a:pPr>
            <a:endParaRPr lang="nl-BE" sz="1600" noProof="0"/>
          </a:p>
          <a:p>
            <a:pPr marL="0" indent="0">
              <a:buNone/>
            </a:pPr>
            <a:endParaRPr lang="nl-BE" sz="1600" noProof="0"/>
          </a:p>
          <a:p>
            <a:endParaRPr lang="nl-BE" sz="2000" noProof="0"/>
          </a:p>
          <a:p>
            <a:endParaRPr lang="nl-BE" sz="2000" noProof="0"/>
          </a:p>
          <a:p>
            <a:endParaRPr lang="nl-BE" sz="2000" noProof="0"/>
          </a:p>
          <a:p>
            <a:pPr marL="0" indent="0">
              <a:buNone/>
            </a:pPr>
            <a:r>
              <a:rPr lang="nl-BE" sz="2000" noProof="0"/>
              <a:t> </a:t>
            </a:r>
          </a:p>
          <a:p>
            <a:endParaRPr lang="nl-BE" sz="2000" noProof="0"/>
          </a:p>
          <a:p>
            <a:endParaRPr lang="nl-BE" sz="2000" noProof="0"/>
          </a:p>
        </p:txBody>
      </p:sp>
    </p:spTree>
    <p:extLst>
      <p:ext uri="{BB962C8B-B14F-4D97-AF65-F5344CB8AC3E}">
        <p14:creationId xmlns:p14="http://schemas.microsoft.com/office/powerpoint/2010/main" val="4054117011"/>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592B83-07A9-84D6-8DCE-F1324789AFAA}"/>
            </a:ext>
          </a:extLst>
        </p:cNvPr>
        <p:cNvGrpSpPr/>
        <p:nvPr/>
      </p:nvGrpSpPr>
      <p:grpSpPr>
        <a:xfrm>
          <a:off x="0" y="0"/>
          <a:ext cx="0" cy="0"/>
          <a:chOff x="0" y="0"/>
          <a:chExt cx="0" cy="0"/>
        </a:xfrm>
      </p:grpSpPr>
      <p:sp>
        <p:nvSpPr>
          <p:cNvPr id="4" name="Titel 3">
            <a:extLst>
              <a:ext uri="{FF2B5EF4-FFF2-40B4-BE49-F238E27FC236}">
                <a16:creationId xmlns:a16="http://schemas.microsoft.com/office/drawing/2014/main" id="{DBFFEC62-5459-D587-56B4-6A0107A0F7A5}"/>
              </a:ext>
            </a:extLst>
          </p:cNvPr>
          <p:cNvSpPr>
            <a:spLocks noGrp="1"/>
          </p:cNvSpPr>
          <p:nvPr>
            <p:ph type="title"/>
          </p:nvPr>
        </p:nvSpPr>
        <p:spPr/>
        <p:txBody>
          <a:bodyPr/>
          <a:lstStyle/>
          <a:p>
            <a:r>
              <a:rPr lang="nl-BE" sz="4800" b="1" noProof="0" dirty="0">
                <a:solidFill>
                  <a:srgbClr val="1E699D"/>
                </a:solidFill>
                <a:latin typeface="Futura Medium"/>
                <a:cs typeface="Calibri" panose="020F0502020204030204" pitchFamily="34" charset="0"/>
              </a:rPr>
              <a:t>Preventiediensten</a:t>
            </a:r>
            <a:r>
              <a:rPr lang="nl-BE" sz="6600" noProof="0" dirty="0"/>
              <a:t> </a:t>
            </a:r>
          </a:p>
        </p:txBody>
      </p:sp>
      <p:sp>
        <p:nvSpPr>
          <p:cNvPr id="5" name="Tijdelijke aanduiding voor tekst 4">
            <a:extLst>
              <a:ext uri="{FF2B5EF4-FFF2-40B4-BE49-F238E27FC236}">
                <a16:creationId xmlns:a16="http://schemas.microsoft.com/office/drawing/2014/main" id="{F59CB920-5083-2206-D96E-64DD6E2437FF}"/>
              </a:ext>
            </a:extLst>
          </p:cNvPr>
          <p:cNvSpPr>
            <a:spLocks noGrp="1"/>
          </p:cNvSpPr>
          <p:nvPr>
            <p:ph type="body" idx="1"/>
          </p:nvPr>
        </p:nvSpPr>
        <p:spPr/>
        <p:txBody>
          <a:bodyPr/>
          <a:lstStyle/>
          <a:p>
            <a:r>
              <a:rPr lang="nl-BE" sz="2800" noProof="0" dirty="0">
                <a:solidFill>
                  <a:srgbClr val="1E699D"/>
                </a:solidFill>
                <a:latin typeface="Futura Medium"/>
                <a:ea typeface="+mj-ea"/>
                <a:cs typeface="Calibri" panose="020F0502020204030204" pitchFamily="34" charset="0"/>
              </a:rPr>
              <a:t>Preventie &amp; Re-integratie</a:t>
            </a:r>
          </a:p>
        </p:txBody>
      </p:sp>
      <p:sp>
        <p:nvSpPr>
          <p:cNvPr id="3" name="Tekstvak 2">
            <a:extLst>
              <a:ext uri="{FF2B5EF4-FFF2-40B4-BE49-F238E27FC236}">
                <a16:creationId xmlns:a16="http://schemas.microsoft.com/office/drawing/2014/main" id="{9BDE2BD0-650F-27B0-8330-877527FB5AEE}"/>
              </a:ext>
            </a:extLst>
          </p:cNvPr>
          <p:cNvSpPr txBox="1"/>
          <p:nvPr/>
        </p:nvSpPr>
        <p:spPr>
          <a:xfrm>
            <a:off x="7228463" y="5339556"/>
            <a:ext cx="4963537" cy="1384995"/>
          </a:xfrm>
          <a:prstGeom prst="rect">
            <a:avLst/>
          </a:prstGeom>
          <a:noFill/>
        </p:spPr>
        <p:txBody>
          <a:bodyPr wrap="square" rtlCol="0">
            <a:spAutoFit/>
          </a:bodyPr>
          <a:lstStyle/>
          <a:p>
            <a:pPr marL="285750" indent="-285750">
              <a:buFont typeface="Wingdings" panose="05000000000000000000" pitchFamily="2" charset="2"/>
              <a:buChar char="à"/>
            </a:pPr>
            <a:r>
              <a:rPr lang="nl-NL" sz="1400" i="1" dirty="0"/>
              <a:t>Praktische informatie:</a:t>
            </a:r>
          </a:p>
          <a:p>
            <a:r>
              <a:rPr lang="nl-NL" sz="1400" dirty="0">
                <a:hlinkClick r:id="rId3"/>
              </a:rPr>
              <a:t>https://beswic.be/nl/themas/gezondheid-en-re-integratie-van-de-werknemer</a:t>
            </a:r>
            <a:r>
              <a:rPr lang="nl-NL" sz="1400" dirty="0"/>
              <a:t> </a:t>
            </a:r>
            <a:endParaRPr lang="nl-NL" sz="1400" i="1" dirty="0"/>
          </a:p>
          <a:p>
            <a:pPr marL="285750" indent="-285750">
              <a:buFont typeface="Wingdings" panose="05000000000000000000" pitchFamily="2" charset="2"/>
              <a:buChar char="à"/>
            </a:pPr>
            <a:r>
              <a:rPr lang="nl-NL" sz="1400" i="1" dirty="0"/>
              <a:t>Meer gedetailleerde informatie over de wetgeving:</a:t>
            </a:r>
          </a:p>
          <a:p>
            <a:r>
              <a:rPr lang="nl-NL" sz="1400" dirty="0">
                <a:hlinkClick r:id="rId4"/>
              </a:rPr>
              <a:t>https://werk.belgie.be/nl/themas/welzijn-op-het-werk/re-integratie-van-arbeidsongeschikte-werknemers-en-preventie-van</a:t>
            </a:r>
            <a:endParaRPr lang="nl-NL" sz="1400" dirty="0"/>
          </a:p>
        </p:txBody>
      </p:sp>
    </p:spTree>
    <p:extLst>
      <p:ext uri="{BB962C8B-B14F-4D97-AF65-F5344CB8AC3E}">
        <p14:creationId xmlns:p14="http://schemas.microsoft.com/office/powerpoint/2010/main" val="237270719"/>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hoek 1">
            <a:extLst>
              <a:ext uri="{FF2B5EF4-FFF2-40B4-BE49-F238E27FC236}">
                <a16:creationId xmlns:a16="http://schemas.microsoft.com/office/drawing/2014/main" id="{2B2C1D0B-0CB6-8394-4888-E8DD097661B5}"/>
              </a:ext>
            </a:extLst>
          </p:cNvPr>
          <p:cNvSpPr>
            <a:spLocks noGrp="1" noRot="1" noMove="1" noResize="1" noEditPoints="1" noAdjustHandles="1" noChangeArrowheads="1" noChangeShapeType="1"/>
          </p:cNvSpPr>
          <p:nvPr/>
        </p:nvSpPr>
        <p:spPr>
          <a:xfrm>
            <a:off x="83127" y="5942602"/>
            <a:ext cx="2192482" cy="858693"/>
          </a:xfrm>
          <a:prstGeom prst="rect">
            <a:avLst/>
          </a:prstGeom>
          <a:solidFill>
            <a:schemeClr val="bg1"/>
          </a:solidFill>
          <a:ln>
            <a:solidFill>
              <a:schemeClr val="bg1"/>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BE" sz="1800" b="0" i="0" u="none" strike="noStrike" kern="1200" cap="none" spc="0" normalizeH="0" baseline="0" noProof="0">
              <a:ln>
                <a:noFill/>
              </a:ln>
              <a:solidFill>
                <a:srgbClr val="FFFFFF"/>
              </a:solidFill>
              <a:effectLst/>
              <a:uLnTx/>
              <a:uFillTx/>
              <a:latin typeface="Calibri"/>
              <a:ea typeface="+mn-ea"/>
              <a:cs typeface="+mn-cs"/>
            </a:endParaRPr>
          </a:p>
        </p:txBody>
      </p:sp>
      <p:sp>
        <p:nvSpPr>
          <p:cNvPr id="19" name="Ovaal 18">
            <a:extLst>
              <a:ext uri="{FF2B5EF4-FFF2-40B4-BE49-F238E27FC236}">
                <a16:creationId xmlns:a16="http://schemas.microsoft.com/office/drawing/2014/main" id="{E956435B-4F64-ECE2-2B65-8699BD1C626F}"/>
              </a:ext>
            </a:extLst>
          </p:cNvPr>
          <p:cNvSpPr/>
          <p:nvPr/>
        </p:nvSpPr>
        <p:spPr>
          <a:xfrm>
            <a:off x="2748949" y="47445"/>
            <a:ext cx="6694099" cy="6763110"/>
          </a:xfrm>
          <a:prstGeom prst="ellips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noProof="0"/>
          </a:p>
        </p:txBody>
      </p:sp>
      <p:pic>
        <p:nvPicPr>
          <p:cNvPr id="7" name="Afbeelding 6">
            <a:extLst>
              <a:ext uri="{FF2B5EF4-FFF2-40B4-BE49-F238E27FC236}">
                <a16:creationId xmlns:a16="http://schemas.microsoft.com/office/drawing/2014/main" id="{023F7ABB-5361-16C3-761E-9D0438A8469B}"/>
              </a:ext>
            </a:extLst>
          </p:cNvPr>
          <p:cNvPicPr>
            <a:picLocks noChangeAspect="1"/>
          </p:cNvPicPr>
          <p:nvPr/>
        </p:nvPicPr>
        <p:blipFill>
          <a:blip r:embed="rId3"/>
          <a:stretch>
            <a:fillRect/>
          </a:stretch>
        </p:blipFill>
        <p:spPr>
          <a:xfrm>
            <a:off x="5316866" y="2487928"/>
            <a:ext cx="1558267" cy="2058244"/>
          </a:xfrm>
          <a:prstGeom prst="rect">
            <a:avLst/>
          </a:prstGeom>
        </p:spPr>
      </p:pic>
      <p:pic>
        <p:nvPicPr>
          <p:cNvPr id="13" name="Afbeelding 12">
            <a:extLst>
              <a:ext uri="{FF2B5EF4-FFF2-40B4-BE49-F238E27FC236}">
                <a16:creationId xmlns:a16="http://schemas.microsoft.com/office/drawing/2014/main" id="{9DC94626-4C0E-2621-C6D4-E20DED69957D}"/>
              </a:ext>
            </a:extLst>
          </p:cNvPr>
          <p:cNvPicPr>
            <a:picLocks noChangeAspect="1"/>
          </p:cNvPicPr>
          <p:nvPr/>
        </p:nvPicPr>
        <p:blipFill>
          <a:blip r:embed="rId4"/>
          <a:srcRect l="15643" r="20526"/>
          <a:stretch/>
        </p:blipFill>
        <p:spPr>
          <a:xfrm>
            <a:off x="8502342" y="125410"/>
            <a:ext cx="954656" cy="2863734"/>
          </a:xfrm>
          <a:prstGeom prst="rect">
            <a:avLst/>
          </a:prstGeom>
        </p:spPr>
      </p:pic>
      <p:pic>
        <p:nvPicPr>
          <p:cNvPr id="17" name="Afbeelding 16">
            <a:extLst>
              <a:ext uri="{FF2B5EF4-FFF2-40B4-BE49-F238E27FC236}">
                <a16:creationId xmlns:a16="http://schemas.microsoft.com/office/drawing/2014/main" id="{DC734362-997B-97CC-2E22-8F03B3F0DFAC}"/>
              </a:ext>
            </a:extLst>
          </p:cNvPr>
          <p:cNvPicPr>
            <a:picLocks noChangeAspect="1"/>
          </p:cNvPicPr>
          <p:nvPr/>
        </p:nvPicPr>
        <p:blipFill>
          <a:blip r:embed="rId5"/>
          <a:srcRect l="21873" t="3974" r="8424"/>
          <a:stretch/>
        </p:blipFill>
        <p:spPr>
          <a:xfrm>
            <a:off x="2801896" y="737333"/>
            <a:ext cx="1480765" cy="2058244"/>
          </a:xfrm>
          <a:prstGeom prst="rect">
            <a:avLst/>
          </a:prstGeom>
        </p:spPr>
      </p:pic>
      <p:sp>
        <p:nvSpPr>
          <p:cNvPr id="21" name="Tekstvak 20">
            <a:extLst>
              <a:ext uri="{FF2B5EF4-FFF2-40B4-BE49-F238E27FC236}">
                <a16:creationId xmlns:a16="http://schemas.microsoft.com/office/drawing/2014/main" id="{C8209E28-6DD1-6FD3-5204-6BE07C575E89}"/>
              </a:ext>
            </a:extLst>
          </p:cNvPr>
          <p:cNvSpPr txBox="1"/>
          <p:nvPr/>
        </p:nvSpPr>
        <p:spPr>
          <a:xfrm>
            <a:off x="9531978" y="191259"/>
            <a:ext cx="2660022" cy="2169825"/>
          </a:xfrm>
          <a:prstGeom prst="rect">
            <a:avLst/>
          </a:prstGeom>
          <a:noFill/>
        </p:spPr>
        <p:txBody>
          <a:bodyPr wrap="square" rtlCol="0">
            <a:spAutoFit/>
          </a:bodyPr>
          <a:lstStyle/>
          <a:p>
            <a:r>
              <a:rPr lang="nl-BE" sz="1500" b="1" noProof="0">
                <a:solidFill>
                  <a:schemeClr val="tx2"/>
                </a:solidFill>
              </a:rPr>
              <a:t>De controlearts</a:t>
            </a:r>
          </a:p>
          <a:p>
            <a:r>
              <a:rPr lang="nl-BE" sz="1500" i="1" noProof="0">
                <a:solidFill>
                  <a:schemeClr val="accent1"/>
                </a:solidFill>
              </a:rPr>
              <a:t>Op vraag van de werkgever</a:t>
            </a:r>
          </a:p>
          <a:p>
            <a:pPr marL="342900" indent="-342900">
              <a:buAutoNum type="arabicParenR"/>
            </a:pPr>
            <a:r>
              <a:rPr lang="nl-BE" sz="1500" noProof="0">
                <a:solidFill>
                  <a:schemeClr val="accent1"/>
                </a:solidFill>
              </a:rPr>
              <a:t>controleert de geldigheid en de duur van je arbeidsongeschiktheid.</a:t>
            </a:r>
          </a:p>
          <a:p>
            <a:pPr marL="342900" indent="-342900">
              <a:buAutoNum type="arabicParenR"/>
            </a:pPr>
            <a:r>
              <a:rPr lang="nl-BE" sz="1500" noProof="0">
                <a:solidFill>
                  <a:schemeClr val="accent1"/>
                </a:solidFill>
              </a:rPr>
              <a:t>kan op elk moment tijdens de periode van arbeidsongeschiktheid ingrijpen.</a:t>
            </a:r>
          </a:p>
        </p:txBody>
      </p:sp>
      <p:sp>
        <p:nvSpPr>
          <p:cNvPr id="22" name="Tekstvak 21">
            <a:extLst>
              <a:ext uri="{FF2B5EF4-FFF2-40B4-BE49-F238E27FC236}">
                <a16:creationId xmlns:a16="http://schemas.microsoft.com/office/drawing/2014/main" id="{D467B565-EB04-FD04-E194-242447029CB0}"/>
              </a:ext>
            </a:extLst>
          </p:cNvPr>
          <p:cNvSpPr txBox="1"/>
          <p:nvPr/>
        </p:nvSpPr>
        <p:spPr>
          <a:xfrm>
            <a:off x="9631685" y="3199040"/>
            <a:ext cx="2600486" cy="3554819"/>
          </a:xfrm>
          <a:prstGeom prst="rect">
            <a:avLst/>
          </a:prstGeom>
          <a:noFill/>
        </p:spPr>
        <p:txBody>
          <a:bodyPr wrap="square" rtlCol="0">
            <a:spAutoFit/>
          </a:bodyPr>
          <a:lstStyle/>
          <a:p>
            <a:r>
              <a:rPr lang="nl-BE" sz="1500" b="1" noProof="0">
                <a:solidFill>
                  <a:schemeClr val="tx2"/>
                </a:solidFill>
              </a:rPr>
              <a:t>Adviserend arts </a:t>
            </a:r>
          </a:p>
          <a:p>
            <a:r>
              <a:rPr lang="nl-BE" sz="1500" i="1" noProof="0">
                <a:solidFill>
                  <a:schemeClr val="accent1"/>
                </a:solidFill>
              </a:rPr>
              <a:t>Mutualiteit</a:t>
            </a:r>
          </a:p>
          <a:p>
            <a:pPr marL="342900" indent="-342900">
              <a:buAutoNum type="arabicParenR"/>
            </a:pPr>
            <a:r>
              <a:rPr lang="nl-BE" sz="1500" noProof="0">
                <a:solidFill>
                  <a:schemeClr val="accent1"/>
                </a:solidFill>
              </a:rPr>
              <a:t>erkent uw arbeidsongeschiktheid op basis van diagnose en arbeidspotentieel,</a:t>
            </a:r>
          </a:p>
          <a:p>
            <a:pPr marL="342900" indent="-342900">
              <a:buAutoNum type="arabicParenR"/>
            </a:pPr>
            <a:r>
              <a:rPr lang="nl-BE" sz="1500" noProof="0">
                <a:solidFill>
                  <a:schemeClr val="accent1"/>
                </a:solidFill>
              </a:rPr>
              <a:t>informeert u over uw mogelijkheden voor sociale en professionele re-integratie,</a:t>
            </a:r>
          </a:p>
          <a:p>
            <a:pPr marL="342900" indent="-342900">
              <a:buAutoNum type="arabicParenR"/>
            </a:pPr>
            <a:r>
              <a:rPr lang="nl-BE" sz="1500" noProof="0">
                <a:solidFill>
                  <a:schemeClr val="accent1"/>
                </a:solidFill>
              </a:rPr>
              <a:t>gaat na of aan de voorwaarden voor terugbetaling van gezondheidszorg is voldaan.</a:t>
            </a:r>
          </a:p>
        </p:txBody>
      </p:sp>
      <p:sp>
        <p:nvSpPr>
          <p:cNvPr id="23" name="Tekstvak 22">
            <a:extLst>
              <a:ext uri="{FF2B5EF4-FFF2-40B4-BE49-F238E27FC236}">
                <a16:creationId xmlns:a16="http://schemas.microsoft.com/office/drawing/2014/main" id="{36FCD106-4029-39C1-5FEC-265EF175E2A5}"/>
              </a:ext>
            </a:extLst>
          </p:cNvPr>
          <p:cNvSpPr txBox="1"/>
          <p:nvPr/>
        </p:nvSpPr>
        <p:spPr>
          <a:xfrm>
            <a:off x="18233" y="104461"/>
            <a:ext cx="2842108" cy="3323987"/>
          </a:xfrm>
          <a:prstGeom prst="rect">
            <a:avLst/>
          </a:prstGeom>
          <a:noFill/>
        </p:spPr>
        <p:txBody>
          <a:bodyPr wrap="square" rtlCol="0">
            <a:spAutoFit/>
          </a:bodyPr>
          <a:lstStyle/>
          <a:p>
            <a:r>
              <a:rPr lang="nl-BE" sz="1500" b="1" noProof="0">
                <a:solidFill>
                  <a:schemeClr val="tx2"/>
                </a:solidFill>
              </a:rPr>
              <a:t>De huisarts </a:t>
            </a:r>
          </a:p>
          <a:p>
            <a:pPr marL="342900" indent="-342900">
              <a:buAutoNum type="arabicParenR"/>
            </a:pPr>
            <a:r>
              <a:rPr lang="nl-BE" sz="1500" noProof="0">
                <a:solidFill>
                  <a:schemeClr val="accent1"/>
                </a:solidFill>
              </a:rPr>
              <a:t>is meestal de eerste persoon met wie de patiënt contact opneemt</a:t>
            </a:r>
          </a:p>
          <a:p>
            <a:pPr marL="342900" indent="-342900">
              <a:buAutoNum type="arabicParenR"/>
            </a:pPr>
            <a:r>
              <a:rPr lang="nl-BE" sz="1500" noProof="0">
                <a:solidFill>
                  <a:schemeClr val="accent1"/>
                </a:solidFill>
              </a:rPr>
              <a:t>stelt een diagnose en schrijft de juiste behandeling voor</a:t>
            </a:r>
          </a:p>
          <a:p>
            <a:pPr marL="342900" indent="-342900">
              <a:buAutoNum type="arabicParenR"/>
            </a:pPr>
            <a:r>
              <a:rPr lang="nl-BE" sz="1500" noProof="0">
                <a:solidFill>
                  <a:schemeClr val="accent1"/>
                </a:solidFill>
              </a:rPr>
              <a:t>meldt arbeidsongeschiktheid door medische verklaringen af te geven</a:t>
            </a:r>
          </a:p>
          <a:p>
            <a:pPr marL="342900" indent="-342900">
              <a:buAutoNum type="arabicParenR"/>
            </a:pPr>
            <a:r>
              <a:rPr lang="nl-BE" sz="1500" noProof="0">
                <a:solidFill>
                  <a:schemeClr val="accent1"/>
                </a:solidFill>
              </a:rPr>
              <a:t>kan, met toestemming v/d patiënt, een re-integratietraject starten.</a:t>
            </a:r>
          </a:p>
        </p:txBody>
      </p:sp>
      <p:sp>
        <p:nvSpPr>
          <p:cNvPr id="27" name="Pijl: punthaak 26">
            <a:extLst>
              <a:ext uri="{FF2B5EF4-FFF2-40B4-BE49-F238E27FC236}">
                <a16:creationId xmlns:a16="http://schemas.microsoft.com/office/drawing/2014/main" id="{0255B003-31E5-E531-DB05-347DFD588593}"/>
              </a:ext>
            </a:extLst>
          </p:cNvPr>
          <p:cNvSpPr/>
          <p:nvPr/>
        </p:nvSpPr>
        <p:spPr>
          <a:xfrm rot="19897126">
            <a:off x="4368269" y="258185"/>
            <a:ext cx="310551" cy="349372"/>
          </a:xfrm>
          <a:prstGeom prst="chevron">
            <a:avLst/>
          </a:prstGeom>
          <a:solidFill>
            <a:schemeClr val="accent1">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noProof="0">
              <a:solidFill>
                <a:schemeClr val="tx1"/>
              </a:solidFill>
            </a:endParaRPr>
          </a:p>
        </p:txBody>
      </p:sp>
      <p:sp>
        <p:nvSpPr>
          <p:cNvPr id="28" name="Pijl: punthaak 27">
            <a:extLst>
              <a:ext uri="{FF2B5EF4-FFF2-40B4-BE49-F238E27FC236}">
                <a16:creationId xmlns:a16="http://schemas.microsoft.com/office/drawing/2014/main" id="{462B14C1-74B5-DCED-B7E6-324C44B05B3B}"/>
              </a:ext>
            </a:extLst>
          </p:cNvPr>
          <p:cNvSpPr/>
          <p:nvPr/>
        </p:nvSpPr>
        <p:spPr>
          <a:xfrm rot="16200000">
            <a:off x="2579723" y="3297398"/>
            <a:ext cx="310551" cy="349372"/>
          </a:xfrm>
          <a:prstGeom prst="chevron">
            <a:avLst/>
          </a:prstGeom>
          <a:solidFill>
            <a:schemeClr val="accent1">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noProof="0">
              <a:solidFill>
                <a:schemeClr val="tx1"/>
              </a:solidFill>
            </a:endParaRPr>
          </a:p>
        </p:txBody>
      </p:sp>
      <p:sp>
        <p:nvSpPr>
          <p:cNvPr id="29" name="Pijl: punthaak 28">
            <a:extLst>
              <a:ext uri="{FF2B5EF4-FFF2-40B4-BE49-F238E27FC236}">
                <a16:creationId xmlns:a16="http://schemas.microsoft.com/office/drawing/2014/main" id="{959891E3-7E02-F59C-FF92-B3E81C31297B}"/>
              </a:ext>
            </a:extLst>
          </p:cNvPr>
          <p:cNvSpPr/>
          <p:nvPr/>
        </p:nvSpPr>
        <p:spPr>
          <a:xfrm rot="13200917">
            <a:off x="4635095" y="6402241"/>
            <a:ext cx="310551" cy="349372"/>
          </a:xfrm>
          <a:prstGeom prst="chevron">
            <a:avLst/>
          </a:prstGeom>
          <a:solidFill>
            <a:schemeClr val="accent1">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noProof="0">
              <a:solidFill>
                <a:schemeClr val="tx1"/>
              </a:solidFill>
            </a:endParaRPr>
          </a:p>
        </p:txBody>
      </p:sp>
      <p:sp>
        <p:nvSpPr>
          <p:cNvPr id="30" name="Pijl: punthaak 29">
            <a:extLst>
              <a:ext uri="{FF2B5EF4-FFF2-40B4-BE49-F238E27FC236}">
                <a16:creationId xmlns:a16="http://schemas.microsoft.com/office/drawing/2014/main" id="{B892CA9B-9216-B4D5-E216-07A207DE01FC}"/>
              </a:ext>
            </a:extLst>
          </p:cNvPr>
          <p:cNvSpPr/>
          <p:nvPr/>
        </p:nvSpPr>
        <p:spPr>
          <a:xfrm rot="2485503">
            <a:off x="8102534" y="719403"/>
            <a:ext cx="310551" cy="349372"/>
          </a:xfrm>
          <a:prstGeom prst="chevron">
            <a:avLst/>
          </a:prstGeom>
          <a:solidFill>
            <a:schemeClr val="accent1">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noProof="0">
              <a:solidFill>
                <a:schemeClr val="tx1"/>
              </a:solidFill>
            </a:endParaRPr>
          </a:p>
        </p:txBody>
      </p:sp>
      <p:sp>
        <p:nvSpPr>
          <p:cNvPr id="18" name="Tekstballon: rechthoek met afgeronde hoeken 17">
            <a:extLst>
              <a:ext uri="{FF2B5EF4-FFF2-40B4-BE49-F238E27FC236}">
                <a16:creationId xmlns:a16="http://schemas.microsoft.com/office/drawing/2014/main" id="{5F0E9C67-4E73-DD31-9500-5ACD37526260}"/>
              </a:ext>
            </a:extLst>
          </p:cNvPr>
          <p:cNvSpPr/>
          <p:nvPr/>
        </p:nvSpPr>
        <p:spPr>
          <a:xfrm>
            <a:off x="4917057" y="356326"/>
            <a:ext cx="3191773" cy="1800277"/>
          </a:xfrm>
          <a:prstGeom prst="wedgeRoundRectCallout">
            <a:avLst/>
          </a:prstGeom>
          <a:solidFill>
            <a:schemeClr val="accent1">
              <a:lumMod val="40000"/>
              <a:lumOff val="60000"/>
            </a:schemeClr>
          </a:solidFill>
          <a:ln>
            <a:solidFill>
              <a:schemeClr val="accent1">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BE" noProof="0"/>
              <a:t>Ik ben ziek, gewond… Ik kan niet gaan werken. Wie zijn de artsen die ik kan tegenkomen tijdens mijn arbeidsongeschiktheid?</a:t>
            </a:r>
          </a:p>
        </p:txBody>
      </p:sp>
      <p:sp>
        <p:nvSpPr>
          <p:cNvPr id="31" name="Pijl: punthaak 30">
            <a:extLst>
              <a:ext uri="{FF2B5EF4-FFF2-40B4-BE49-F238E27FC236}">
                <a16:creationId xmlns:a16="http://schemas.microsoft.com/office/drawing/2014/main" id="{0F6C0CD7-E30D-C51E-4742-3CFBCAE32558}"/>
              </a:ext>
            </a:extLst>
          </p:cNvPr>
          <p:cNvSpPr/>
          <p:nvPr/>
        </p:nvSpPr>
        <p:spPr>
          <a:xfrm rot="5400000">
            <a:off x="9279941" y="2957261"/>
            <a:ext cx="310551" cy="349372"/>
          </a:xfrm>
          <a:prstGeom prst="chevron">
            <a:avLst/>
          </a:prstGeom>
          <a:solidFill>
            <a:schemeClr val="accent1">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noProof="0">
              <a:solidFill>
                <a:schemeClr val="tx1"/>
              </a:solidFill>
            </a:endParaRPr>
          </a:p>
        </p:txBody>
      </p:sp>
      <p:sp>
        <p:nvSpPr>
          <p:cNvPr id="32" name="Pijl: punthaak 31">
            <a:extLst>
              <a:ext uri="{FF2B5EF4-FFF2-40B4-BE49-F238E27FC236}">
                <a16:creationId xmlns:a16="http://schemas.microsoft.com/office/drawing/2014/main" id="{3AB6BA64-AEAE-BB32-85AE-3BC78BBC4FC0}"/>
              </a:ext>
            </a:extLst>
          </p:cNvPr>
          <p:cNvSpPr/>
          <p:nvPr/>
        </p:nvSpPr>
        <p:spPr>
          <a:xfrm rot="8314635">
            <a:off x="7650879" y="6173262"/>
            <a:ext cx="310551" cy="349372"/>
          </a:xfrm>
          <a:prstGeom prst="chevron">
            <a:avLst/>
          </a:prstGeom>
          <a:solidFill>
            <a:schemeClr val="accent1">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noProof="0">
              <a:solidFill>
                <a:schemeClr val="tx1"/>
              </a:solidFill>
            </a:endParaRPr>
          </a:p>
        </p:txBody>
      </p:sp>
      <p:sp>
        <p:nvSpPr>
          <p:cNvPr id="33" name="Pijl: omhoog/omlaag 32">
            <a:extLst>
              <a:ext uri="{FF2B5EF4-FFF2-40B4-BE49-F238E27FC236}">
                <a16:creationId xmlns:a16="http://schemas.microsoft.com/office/drawing/2014/main" id="{D0A70D3A-785E-E536-ED9A-11C3F11EEA95}"/>
              </a:ext>
            </a:extLst>
          </p:cNvPr>
          <p:cNvSpPr/>
          <p:nvPr/>
        </p:nvSpPr>
        <p:spPr>
          <a:xfrm rot="17989552">
            <a:off x="4609537" y="2262122"/>
            <a:ext cx="354619" cy="1185062"/>
          </a:xfrm>
          <a:prstGeom prst="upDownArrow">
            <a:avLst/>
          </a:prstGeom>
          <a:solidFill>
            <a:schemeClr val="accent1">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noProof="0"/>
          </a:p>
        </p:txBody>
      </p:sp>
      <p:sp>
        <p:nvSpPr>
          <p:cNvPr id="34" name="Pijl: omhoog/omlaag 33">
            <a:extLst>
              <a:ext uri="{FF2B5EF4-FFF2-40B4-BE49-F238E27FC236}">
                <a16:creationId xmlns:a16="http://schemas.microsoft.com/office/drawing/2014/main" id="{85779E79-C44B-C0C9-80BD-E87015850506}"/>
              </a:ext>
            </a:extLst>
          </p:cNvPr>
          <p:cNvSpPr/>
          <p:nvPr/>
        </p:nvSpPr>
        <p:spPr>
          <a:xfrm rot="17512893">
            <a:off x="7323902" y="3515706"/>
            <a:ext cx="317080" cy="1355799"/>
          </a:xfrm>
          <a:prstGeom prst="upDownArrow">
            <a:avLst/>
          </a:prstGeom>
          <a:solidFill>
            <a:schemeClr val="accent1">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noProof="0"/>
          </a:p>
        </p:txBody>
      </p:sp>
      <p:sp>
        <p:nvSpPr>
          <p:cNvPr id="35" name="Pijl: omhoog/omlaag 34">
            <a:extLst>
              <a:ext uri="{FF2B5EF4-FFF2-40B4-BE49-F238E27FC236}">
                <a16:creationId xmlns:a16="http://schemas.microsoft.com/office/drawing/2014/main" id="{ADC6CC63-EE38-3E25-FED0-41AC244DB7E0}"/>
              </a:ext>
            </a:extLst>
          </p:cNvPr>
          <p:cNvSpPr/>
          <p:nvPr/>
        </p:nvSpPr>
        <p:spPr>
          <a:xfrm rot="14419919">
            <a:off x="7510166" y="2111742"/>
            <a:ext cx="357933" cy="1229015"/>
          </a:xfrm>
          <a:prstGeom prst="upDownArrow">
            <a:avLst/>
          </a:prstGeom>
          <a:solidFill>
            <a:schemeClr val="accent1">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noProof="0"/>
          </a:p>
        </p:txBody>
      </p:sp>
      <p:sp>
        <p:nvSpPr>
          <p:cNvPr id="36" name="Pijl: omhoog/omlaag 35">
            <a:extLst>
              <a:ext uri="{FF2B5EF4-FFF2-40B4-BE49-F238E27FC236}">
                <a16:creationId xmlns:a16="http://schemas.microsoft.com/office/drawing/2014/main" id="{44189CE2-78D5-A6C0-4BDF-290F50279EA8}"/>
              </a:ext>
            </a:extLst>
          </p:cNvPr>
          <p:cNvSpPr/>
          <p:nvPr/>
        </p:nvSpPr>
        <p:spPr>
          <a:xfrm rot="4005329">
            <a:off x="4588432" y="3611797"/>
            <a:ext cx="362145" cy="1169031"/>
          </a:xfrm>
          <a:prstGeom prst="upDownArrow">
            <a:avLst/>
          </a:prstGeom>
          <a:solidFill>
            <a:schemeClr val="accent1">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noProof="0"/>
          </a:p>
        </p:txBody>
      </p:sp>
      <p:pic>
        <p:nvPicPr>
          <p:cNvPr id="38" name="Afbeelding 37">
            <a:extLst>
              <a:ext uri="{FF2B5EF4-FFF2-40B4-BE49-F238E27FC236}">
                <a16:creationId xmlns:a16="http://schemas.microsoft.com/office/drawing/2014/main" id="{9B53DEAC-D765-F3C9-83CC-4EBBF8CCDD17}"/>
              </a:ext>
            </a:extLst>
          </p:cNvPr>
          <p:cNvPicPr>
            <a:picLocks noChangeAspect="1"/>
          </p:cNvPicPr>
          <p:nvPr/>
        </p:nvPicPr>
        <p:blipFill>
          <a:blip r:embed="rId6"/>
          <a:srcRect l="8477" r="15179"/>
          <a:stretch/>
        </p:blipFill>
        <p:spPr>
          <a:xfrm>
            <a:off x="8198876" y="3705394"/>
            <a:ext cx="1376296" cy="2805368"/>
          </a:xfrm>
          <a:prstGeom prst="rect">
            <a:avLst/>
          </a:prstGeom>
        </p:spPr>
      </p:pic>
      <p:sp>
        <p:nvSpPr>
          <p:cNvPr id="24" name="Tekstballon: rechthoek met afgeronde hoeken 23">
            <a:extLst>
              <a:ext uri="{FF2B5EF4-FFF2-40B4-BE49-F238E27FC236}">
                <a16:creationId xmlns:a16="http://schemas.microsoft.com/office/drawing/2014/main" id="{B96A4BE4-930E-DC37-CEF2-A10FCAFC4697}"/>
              </a:ext>
            </a:extLst>
          </p:cNvPr>
          <p:cNvSpPr/>
          <p:nvPr/>
        </p:nvSpPr>
        <p:spPr>
          <a:xfrm rot="1541719">
            <a:off x="10405969" y="2429050"/>
            <a:ext cx="1970762" cy="893263"/>
          </a:xfrm>
          <a:prstGeom prst="wedgeRoundRectCallout">
            <a:avLst/>
          </a:prstGeom>
          <a:solidFill>
            <a:schemeClr val="accent1">
              <a:lumMod val="40000"/>
              <a:lumOff val="60000"/>
            </a:schemeClr>
          </a:solidFill>
          <a:ln>
            <a:solidFill>
              <a:schemeClr val="accent5">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BE" sz="1400" noProof="0" dirty="0"/>
              <a:t>Bijgestaan door een multidisciplinair team en de Terug Naar Werk - coördinator</a:t>
            </a:r>
          </a:p>
        </p:txBody>
      </p:sp>
      <p:sp>
        <p:nvSpPr>
          <p:cNvPr id="20" name="Tekstvak 19">
            <a:extLst>
              <a:ext uri="{FF2B5EF4-FFF2-40B4-BE49-F238E27FC236}">
                <a16:creationId xmlns:a16="http://schemas.microsoft.com/office/drawing/2014/main" id="{E278F5A3-F77E-022B-1355-9C227CE64BCA}"/>
              </a:ext>
            </a:extLst>
          </p:cNvPr>
          <p:cNvSpPr txBox="1"/>
          <p:nvPr/>
        </p:nvSpPr>
        <p:spPr>
          <a:xfrm>
            <a:off x="70733" y="4006953"/>
            <a:ext cx="2582093" cy="1938992"/>
          </a:xfrm>
          <a:prstGeom prst="rect">
            <a:avLst/>
          </a:prstGeom>
          <a:solidFill>
            <a:schemeClr val="bg1"/>
          </a:solidFill>
        </p:spPr>
        <p:txBody>
          <a:bodyPr wrap="square" lIns="91440" tIns="45720" rIns="91440" bIns="45720" rtlCol="0" anchor="t">
            <a:spAutoFit/>
          </a:bodyPr>
          <a:lstStyle/>
          <a:p>
            <a:r>
              <a:rPr lang="nl-BE" sz="1500" b="1" noProof="0">
                <a:solidFill>
                  <a:schemeClr val="tx2"/>
                </a:solidFill>
              </a:rPr>
              <a:t>De arbeidsarts</a:t>
            </a:r>
          </a:p>
          <a:p>
            <a:r>
              <a:rPr lang="nl-BE" sz="1500" i="1" noProof="0">
                <a:solidFill>
                  <a:schemeClr val="accent1"/>
                </a:solidFill>
              </a:rPr>
              <a:t>DPBW</a:t>
            </a:r>
          </a:p>
          <a:p>
            <a:pPr marL="342900" indent="-342900">
              <a:buAutoNum type="arabicParenR"/>
            </a:pPr>
            <a:r>
              <a:rPr lang="nl-BE" sz="1500" noProof="0">
                <a:solidFill>
                  <a:schemeClr val="accent1"/>
                </a:solidFill>
              </a:rPr>
              <a:t>evalueert of uw gezondheidstoestand compatibel is met de vereisten van het werk</a:t>
            </a:r>
          </a:p>
          <a:p>
            <a:pPr marL="342900" indent="-342900">
              <a:buAutoNum type="arabicParenR"/>
            </a:pPr>
            <a:r>
              <a:rPr lang="nl-BE" sz="1500" noProof="0">
                <a:solidFill>
                  <a:schemeClr val="accent1"/>
                </a:solidFill>
              </a:rPr>
              <a:t>stelt zo nodig aangepast werk voor.</a:t>
            </a:r>
          </a:p>
        </p:txBody>
      </p:sp>
      <p:pic>
        <p:nvPicPr>
          <p:cNvPr id="11" name="Afbeelding 10">
            <a:extLst>
              <a:ext uri="{FF2B5EF4-FFF2-40B4-BE49-F238E27FC236}">
                <a16:creationId xmlns:a16="http://schemas.microsoft.com/office/drawing/2014/main" id="{870D38B0-0C33-69A7-6A7B-5F646E11FE20}"/>
              </a:ext>
            </a:extLst>
          </p:cNvPr>
          <p:cNvPicPr>
            <a:picLocks noChangeAspect="1"/>
          </p:cNvPicPr>
          <p:nvPr/>
        </p:nvPicPr>
        <p:blipFill>
          <a:blip r:embed="rId7"/>
          <a:srcRect l="6757" r="9387"/>
          <a:stretch/>
        </p:blipFill>
        <p:spPr>
          <a:xfrm>
            <a:off x="2463432" y="4062423"/>
            <a:ext cx="1376296" cy="2631490"/>
          </a:xfrm>
          <a:prstGeom prst="rect">
            <a:avLst/>
          </a:prstGeom>
        </p:spPr>
      </p:pic>
    </p:spTree>
    <p:extLst>
      <p:ext uri="{BB962C8B-B14F-4D97-AF65-F5344CB8AC3E}">
        <p14:creationId xmlns:p14="http://schemas.microsoft.com/office/powerpoint/2010/main" val="5095383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fade">
                                      <p:cBhvr>
                                        <p:cTn id="7" dur="1000"/>
                                        <p:tgtEl>
                                          <p:spTgt spid="24"/>
                                        </p:tgtEl>
                                      </p:cBhvr>
                                    </p:animEffect>
                                    <p:anim calcmode="lin" valueType="num">
                                      <p:cBhvr>
                                        <p:cTn id="8" dur="1000" fill="hold"/>
                                        <p:tgtEl>
                                          <p:spTgt spid="24"/>
                                        </p:tgtEl>
                                        <p:attrNameLst>
                                          <p:attrName>ppt_x</p:attrName>
                                        </p:attrNameLst>
                                      </p:cBhvr>
                                      <p:tavLst>
                                        <p:tav tm="0">
                                          <p:val>
                                            <p:strVal val="#ppt_x"/>
                                          </p:val>
                                        </p:tav>
                                        <p:tav tm="100000">
                                          <p:val>
                                            <p:strVal val="#ppt_x"/>
                                          </p:val>
                                        </p:tav>
                                      </p:tavLst>
                                    </p:anim>
                                    <p:anim calcmode="lin" valueType="num">
                                      <p:cBhvr>
                                        <p:cTn id="9" dur="1000" fill="hold"/>
                                        <p:tgtEl>
                                          <p:spTgt spid="2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Rechthoek 31">
            <a:extLst>
              <a:ext uri="{FF2B5EF4-FFF2-40B4-BE49-F238E27FC236}">
                <a16:creationId xmlns:a16="http://schemas.microsoft.com/office/drawing/2014/main" id="{7979E911-5199-2A50-B796-92608647DD11}"/>
              </a:ext>
            </a:extLst>
          </p:cNvPr>
          <p:cNvSpPr>
            <a:spLocks noGrp="1" noRot="1" noMove="1" noResize="1" noEditPoints="1" noAdjustHandles="1" noChangeArrowheads="1" noChangeShapeType="1"/>
          </p:cNvSpPr>
          <p:nvPr/>
        </p:nvSpPr>
        <p:spPr>
          <a:xfrm>
            <a:off x="72736" y="5770740"/>
            <a:ext cx="2192482" cy="987136"/>
          </a:xfrm>
          <a:prstGeom prst="rect">
            <a:avLst/>
          </a:prstGeom>
          <a:solidFill>
            <a:schemeClr val="bg1"/>
          </a:solidFill>
          <a:ln>
            <a:solidFill>
              <a:schemeClr val="bg1"/>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nl-BE" noProof="0"/>
          </a:p>
        </p:txBody>
      </p:sp>
      <p:sp>
        <p:nvSpPr>
          <p:cNvPr id="2" name="Espace réservé du texte 1">
            <a:extLst>
              <a:ext uri="{FF2B5EF4-FFF2-40B4-BE49-F238E27FC236}">
                <a16:creationId xmlns:a16="http://schemas.microsoft.com/office/drawing/2014/main" id="{2BA28A90-81A9-461E-877A-E335A7B140ED}"/>
              </a:ext>
            </a:extLst>
          </p:cNvPr>
          <p:cNvSpPr>
            <a:spLocks noGrp="1"/>
          </p:cNvSpPr>
          <p:nvPr>
            <p:ph type="body"/>
          </p:nvPr>
        </p:nvSpPr>
        <p:spPr>
          <a:xfrm>
            <a:off x="609480" y="1604519"/>
            <a:ext cx="10972440" cy="4609467"/>
          </a:xfrm>
          <a:ln>
            <a:noFill/>
          </a:ln>
        </p:spPr>
        <p:txBody>
          <a:bodyPr/>
          <a:lstStyle/>
          <a:p>
            <a:r>
              <a:rPr lang="nl-BE" noProof="0"/>
              <a:t> </a:t>
            </a:r>
          </a:p>
        </p:txBody>
      </p:sp>
      <p:sp>
        <p:nvSpPr>
          <p:cNvPr id="12" name="Titre 11">
            <a:extLst>
              <a:ext uri="{FF2B5EF4-FFF2-40B4-BE49-F238E27FC236}">
                <a16:creationId xmlns:a16="http://schemas.microsoft.com/office/drawing/2014/main" id="{E02996AC-4C92-4990-A4BE-77B0EAF805E6}"/>
              </a:ext>
            </a:extLst>
          </p:cNvPr>
          <p:cNvSpPr>
            <a:spLocks noGrp="1"/>
          </p:cNvSpPr>
          <p:nvPr>
            <p:ph type="title"/>
          </p:nvPr>
        </p:nvSpPr>
        <p:spPr>
          <a:xfrm>
            <a:off x="864778" y="543311"/>
            <a:ext cx="11490156" cy="712394"/>
          </a:xfrm>
        </p:spPr>
        <p:txBody>
          <a:bodyPr/>
          <a:lstStyle/>
          <a:p>
            <a:r>
              <a:rPr lang="nl-BE" sz="2800" noProof="0">
                <a:solidFill>
                  <a:srgbClr val="1E699D"/>
                </a:solidFill>
                <a:latin typeface="Futura Medium"/>
                <a:cs typeface="Calibri" panose="020F0502020204030204" pitchFamily="34" charset="0"/>
              </a:rPr>
              <a:t>1.2. (Her)perspectief: de actoren en hun opdrachten</a:t>
            </a:r>
          </a:p>
        </p:txBody>
      </p:sp>
      <p:sp>
        <p:nvSpPr>
          <p:cNvPr id="14" name="Rectangle 13">
            <a:extLst>
              <a:ext uri="{FF2B5EF4-FFF2-40B4-BE49-F238E27FC236}">
                <a16:creationId xmlns:a16="http://schemas.microsoft.com/office/drawing/2014/main" id="{EAB71D5B-71F0-46E4-A2AD-E2674896F09C}"/>
              </a:ext>
            </a:extLst>
          </p:cNvPr>
          <p:cNvSpPr/>
          <p:nvPr/>
        </p:nvSpPr>
        <p:spPr>
          <a:xfrm>
            <a:off x="786446" y="2083221"/>
            <a:ext cx="5289755" cy="4052108"/>
          </a:xfrm>
          <a:prstGeom prst="rect">
            <a:avLst/>
          </a:prstGeom>
          <a:ln w="28575"/>
        </p:spPr>
        <p:style>
          <a:lnRef idx="2">
            <a:schemeClr val="accent1"/>
          </a:lnRef>
          <a:fillRef idx="1">
            <a:schemeClr val="lt1"/>
          </a:fillRef>
          <a:effectRef idx="0">
            <a:schemeClr val="accent1"/>
          </a:effectRef>
          <a:fontRef idx="minor">
            <a:schemeClr val="dk1"/>
          </a:fontRef>
        </p:style>
        <p:txBody>
          <a:bodyPr rtlCol="0" anchor="ctr"/>
          <a:lstStyle/>
          <a:p>
            <a:r>
              <a:rPr lang="nl-BE" noProof="0"/>
              <a:t>    </a:t>
            </a:r>
            <a:r>
              <a:rPr lang="nl-BE" sz="2400" noProof="0">
                <a:solidFill>
                  <a:srgbClr val="1E699D"/>
                </a:solidFill>
                <a:latin typeface="Calibri" panose="020F0502020204030204" pitchFamily="34" charset="0"/>
                <a:cs typeface="Calibri" panose="020F0502020204030204" pitchFamily="34" charset="0"/>
              </a:rPr>
              <a:t>PREVENTIEVE </a:t>
            </a:r>
          </a:p>
          <a:p>
            <a:r>
              <a:rPr lang="nl-BE" sz="2400" noProof="0">
                <a:solidFill>
                  <a:srgbClr val="1E699D"/>
                </a:solidFill>
                <a:latin typeface="Calibri" panose="020F0502020204030204" pitchFamily="34" charset="0"/>
                <a:cs typeface="Calibri" panose="020F0502020204030204" pitchFamily="34" charset="0"/>
              </a:rPr>
              <a:t>        SECTOR /</a:t>
            </a:r>
          </a:p>
          <a:p>
            <a:r>
              <a:rPr lang="nl-BE" sz="2400" noProof="0">
                <a:solidFill>
                  <a:srgbClr val="1E699D"/>
                </a:solidFill>
                <a:latin typeface="Calibri" panose="020F0502020204030204" pitchFamily="34" charset="0"/>
                <a:cs typeface="Calibri" panose="020F0502020204030204" pitchFamily="34" charset="0"/>
              </a:rPr>
              <a:t>    SOCIALE </a:t>
            </a:r>
          </a:p>
          <a:p>
            <a:r>
              <a:rPr lang="nl-BE" sz="2400" noProof="0">
                <a:solidFill>
                  <a:srgbClr val="1E699D"/>
                </a:solidFill>
                <a:latin typeface="Calibri" panose="020F0502020204030204" pitchFamily="34" charset="0"/>
                <a:cs typeface="Calibri" panose="020F0502020204030204" pitchFamily="34" charset="0"/>
              </a:rPr>
              <a:t>    ZEKERHEID</a:t>
            </a:r>
          </a:p>
          <a:p>
            <a:endParaRPr lang="nl-BE" sz="2400" noProof="0">
              <a:solidFill>
                <a:srgbClr val="1E699D"/>
              </a:solidFill>
              <a:latin typeface="Calibri" panose="020F0502020204030204" pitchFamily="34" charset="0"/>
              <a:cs typeface="Calibri" panose="020F0502020204030204" pitchFamily="34" charset="0"/>
            </a:endParaRPr>
          </a:p>
        </p:txBody>
      </p:sp>
      <p:sp>
        <p:nvSpPr>
          <p:cNvPr id="15" name="Rectangle 14">
            <a:extLst>
              <a:ext uri="{FF2B5EF4-FFF2-40B4-BE49-F238E27FC236}">
                <a16:creationId xmlns:a16="http://schemas.microsoft.com/office/drawing/2014/main" id="{ED3B9AF3-FB49-4FB1-A8BF-8D4C07C08486}"/>
              </a:ext>
            </a:extLst>
          </p:cNvPr>
          <p:cNvSpPr/>
          <p:nvPr/>
        </p:nvSpPr>
        <p:spPr>
          <a:xfrm>
            <a:off x="6233411" y="2083221"/>
            <a:ext cx="5289754" cy="4052109"/>
          </a:xfrm>
          <a:prstGeom prst="rect">
            <a:avLst/>
          </a:prstGeom>
          <a:ln w="28575"/>
        </p:spPr>
        <p:style>
          <a:lnRef idx="2">
            <a:schemeClr val="accent1"/>
          </a:lnRef>
          <a:fillRef idx="1">
            <a:schemeClr val="lt1"/>
          </a:fillRef>
          <a:effectRef idx="0">
            <a:schemeClr val="accent1"/>
          </a:effectRef>
          <a:fontRef idx="minor">
            <a:schemeClr val="dk1"/>
          </a:fontRef>
        </p:style>
        <p:txBody>
          <a:bodyPr rtlCol="0" anchor="ctr"/>
          <a:lstStyle/>
          <a:p>
            <a:pPr algn="ctr"/>
            <a:endParaRPr lang="nl-BE" noProof="0"/>
          </a:p>
        </p:txBody>
      </p:sp>
      <p:sp>
        <p:nvSpPr>
          <p:cNvPr id="16" name="ZoneTexte 15">
            <a:extLst>
              <a:ext uri="{FF2B5EF4-FFF2-40B4-BE49-F238E27FC236}">
                <a16:creationId xmlns:a16="http://schemas.microsoft.com/office/drawing/2014/main" id="{5E54F196-407E-40A2-9FCA-0367472B2DBA}"/>
              </a:ext>
            </a:extLst>
          </p:cNvPr>
          <p:cNvSpPr txBox="1"/>
          <p:nvPr/>
        </p:nvSpPr>
        <p:spPr>
          <a:xfrm>
            <a:off x="894735" y="2251587"/>
            <a:ext cx="5112775" cy="1177413"/>
          </a:xfrm>
          <a:prstGeom prst="rect">
            <a:avLst/>
          </a:prstGeom>
          <a:noFill/>
        </p:spPr>
        <p:txBody>
          <a:bodyPr wrap="square" rtlCol="0">
            <a:spAutoFit/>
          </a:bodyPr>
          <a:lstStyle/>
          <a:p>
            <a:endParaRPr lang="nl-BE" noProof="0"/>
          </a:p>
        </p:txBody>
      </p:sp>
      <p:sp>
        <p:nvSpPr>
          <p:cNvPr id="17" name="ZoneTexte 16">
            <a:extLst>
              <a:ext uri="{FF2B5EF4-FFF2-40B4-BE49-F238E27FC236}">
                <a16:creationId xmlns:a16="http://schemas.microsoft.com/office/drawing/2014/main" id="{F3DC6C66-8574-4CDA-8DF0-643A6ADBF28E}"/>
              </a:ext>
            </a:extLst>
          </p:cNvPr>
          <p:cNvSpPr txBox="1"/>
          <p:nvPr/>
        </p:nvSpPr>
        <p:spPr>
          <a:xfrm>
            <a:off x="6651781" y="3778298"/>
            <a:ext cx="4837471" cy="461665"/>
          </a:xfrm>
          <a:prstGeom prst="rect">
            <a:avLst/>
          </a:prstGeom>
          <a:noFill/>
        </p:spPr>
        <p:txBody>
          <a:bodyPr wrap="square" rtlCol="0">
            <a:spAutoFit/>
          </a:bodyPr>
          <a:lstStyle/>
          <a:p>
            <a:pPr algn="ctr"/>
            <a:r>
              <a:rPr lang="nl-BE" sz="2400" noProof="0">
                <a:solidFill>
                  <a:srgbClr val="1E699D"/>
                </a:solidFill>
                <a:latin typeface="Calibri" panose="020F0502020204030204" pitchFamily="34" charset="0"/>
                <a:cs typeface="Calibri" panose="020F0502020204030204" pitchFamily="34" charset="0"/>
              </a:rPr>
              <a:t>ZORGSECTOR</a:t>
            </a:r>
          </a:p>
        </p:txBody>
      </p:sp>
      <p:sp>
        <p:nvSpPr>
          <p:cNvPr id="18" name="Ellipse 17">
            <a:extLst>
              <a:ext uri="{FF2B5EF4-FFF2-40B4-BE49-F238E27FC236}">
                <a16:creationId xmlns:a16="http://schemas.microsoft.com/office/drawing/2014/main" id="{49362514-DFE9-4796-A8E8-AA1F3A3AAA18}"/>
              </a:ext>
            </a:extLst>
          </p:cNvPr>
          <p:cNvSpPr/>
          <p:nvPr/>
        </p:nvSpPr>
        <p:spPr>
          <a:xfrm>
            <a:off x="5488832" y="2483338"/>
            <a:ext cx="1348311" cy="1334806"/>
          </a:xfrm>
          <a:prstGeom prst="ellipse">
            <a:avLst/>
          </a:prstGeom>
          <a:solidFill>
            <a:schemeClr val="accent6">
              <a:lumMod val="40000"/>
              <a:lumOff val="60000"/>
            </a:schemeClr>
          </a:solidFill>
          <a:ln>
            <a:solidFill>
              <a:schemeClr val="accent6">
                <a:lumMod val="40000"/>
                <a:lumOff val="60000"/>
              </a:schemeClr>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nl-BE" noProof="0">
              <a:ln>
                <a:solidFill>
                  <a:sysClr val="windowText" lastClr="000000"/>
                </a:solidFill>
              </a:ln>
            </a:endParaRPr>
          </a:p>
        </p:txBody>
      </p:sp>
      <p:sp>
        <p:nvSpPr>
          <p:cNvPr id="19" name="ZoneTexte 18">
            <a:extLst>
              <a:ext uri="{FF2B5EF4-FFF2-40B4-BE49-F238E27FC236}">
                <a16:creationId xmlns:a16="http://schemas.microsoft.com/office/drawing/2014/main" id="{A69EBB20-D466-4A6D-A4F2-E1B4EB39DB4E}"/>
              </a:ext>
            </a:extLst>
          </p:cNvPr>
          <p:cNvSpPr txBox="1"/>
          <p:nvPr/>
        </p:nvSpPr>
        <p:spPr>
          <a:xfrm>
            <a:off x="5714877" y="3021477"/>
            <a:ext cx="919556" cy="338554"/>
          </a:xfrm>
          <a:prstGeom prst="rect">
            <a:avLst/>
          </a:prstGeom>
          <a:noFill/>
        </p:spPr>
        <p:txBody>
          <a:bodyPr wrap="square" rtlCol="0">
            <a:spAutoFit/>
          </a:bodyPr>
          <a:lstStyle/>
          <a:p>
            <a:pPr algn="ctr"/>
            <a:r>
              <a:rPr lang="nl-BE" sz="1600" noProof="0">
                <a:ln w="0">
                  <a:solidFill>
                    <a:schemeClr val="bg1"/>
                  </a:solidFill>
                </a:ln>
                <a:solidFill>
                  <a:schemeClr val="bg1"/>
                </a:solidFill>
                <a:effectLst>
                  <a:outerShdw blurRad="38100" dist="19050" dir="2700000" algn="tl" rotWithShape="0">
                    <a:schemeClr val="dk1">
                      <a:alpha val="40000"/>
                    </a:schemeClr>
                  </a:outerShdw>
                </a:effectLst>
                <a:latin typeface="Calibri" panose="020F0502020204030204" pitchFamily="34" charset="0"/>
                <a:cs typeface="Calibri" panose="020F0502020204030204" pitchFamily="34" charset="0"/>
              </a:rPr>
              <a:t>Huisarts</a:t>
            </a:r>
            <a:endParaRPr lang="nl-BE" sz="2800" b="1" noProof="0">
              <a:ln w="0">
                <a:solidFill>
                  <a:schemeClr val="bg1"/>
                </a:solidFill>
              </a:ln>
              <a:solidFill>
                <a:schemeClr val="bg1"/>
              </a:solidFill>
              <a:latin typeface="Calibri" panose="020F0502020204030204" pitchFamily="34" charset="0"/>
              <a:cs typeface="Calibri" panose="020F0502020204030204" pitchFamily="34" charset="0"/>
            </a:endParaRPr>
          </a:p>
        </p:txBody>
      </p:sp>
      <p:sp>
        <p:nvSpPr>
          <p:cNvPr id="3" name="Ellipse 2">
            <a:extLst>
              <a:ext uri="{FF2B5EF4-FFF2-40B4-BE49-F238E27FC236}">
                <a16:creationId xmlns:a16="http://schemas.microsoft.com/office/drawing/2014/main" id="{6C6D09EE-CB0D-906D-2D52-199B77CC7357}"/>
              </a:ext>
            </a:extLst>
          </p:cNvPr>
          <p:cNvSpPr/>
          <p:nvPr/>
        </p:nvSpPr>
        <p:spPr>
          <a:xfrm>
            <a:off x="2652409" y="2170651"/>
            <a:ext cx="1423060" cy="1394952"/>
          </a:xfrm>
          <a:prstGeom prst="ellipse">
            <a:avLst/>
          </a:prstGeom>
          <a:solidFill>
            <a:schemeClr val="accent6">
              <a:lumMod val="40000"/>
              <a:lumOff val="60000"/>
            </a:schemeClr>
          </a:solidFill>
          <a:ln w="28575">
            <a:solidFill>
              <a:schemeClr val="accent6">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noProof="0"/>
          </a:p>
        </p:txBody>
      </p:sp>
      <p:cxnSp>
        <p:nvCxnSpPr>
          <p:cNvPr id="6" name="Connecteur droit avec flèche 5">
            <a:extLst>
              <a:ext uri="{FF2B5EF4-FFF2-40B4-BE49-F238E27FC236}">
                <a16:creationId xmlns:a16="http://schemas.microsoft.com/office/drawing/2014/main" id="{E7811C9F-8DF8-D967-A558-BFF76D61005B}"/>
              </a:ext>
            </a:extLst>
          </p:cNvPr>
          <p:cNvCxnSpPr>
            <a:cxnSpLocks/>
          </p:cNvCxnSpPr>
          <p:nvPr/>
        </p:nvCxnSpPr>
        <p:spPr>
          <a:xfrm flipH="1" flipV="1">
            <a:off x="4240404" y="3245618"/>
            <a:ext cx="1505532" cy="841578"/>
          </a:xfrm>
          <a:prstGeom prst="straightConnector1">
            <a:avLst/>
          </a:prstGeom>
          <a:ln w="38100">
            <a:solidFill>
              <a:schemeClr val="tx1"/>
            </a:solidFill>
            <a:headEnd type="triangle"/>
            <a:tailEnd type="triangle"/>
          </a:ln>
        </p:spPr>
        <p:style>
          <a:lnRef idx="1">
            <a:schemeClr val="dk1"/>
          </a:lnRef>
          <a:fillRef idx="0">
            <a:schemeClr val="dk1"/>
          </a:fillRef>
          <a:effectRef idx="0">
            <a:schemeClr val="dk1"/>
          </a:effectRef>
          <a:fontRef idx="minor">
            <a:schemeClr val="tx1"/>
          </a:fontRef>
        </p:style>
      </p:cxnSp>
      <p:cxnSp>
        <p:nvCxnSpPr>
          <p:cNvPr id="8" name="Connecteur droit avec flèche 7">
            <a:extLst>
              <a:ext uri="{FF2B5EF4-FFF2-40B4-BE49-F238E27FC236}">
                <a16:creationId xmlns:a16="http://schemas.microsoft.com/office/drawing/2014/main" id="{A062DFF3-88D2-F5F4-3927-7E0DCEBCCE98}"/>
              </a:ext>
            </a:extLst>
          </p:cNvPr>
          <p:cNvCxnSpPr>
            <a:cxnSpLocks/>
          </p:cNvCxnSpPr>
          <p:nvPr/>
        </p:nvCxnSpPr>
        <p:spPr>
          <a:xfrm flipH="1">
            <a:off x="4360077" y="4236786"/>
            <a:ext cx="1385859" cy="802990"/>
          </a:xfrm>
          <a:prstGeom prst="straightConnector1">
            <a:avLst/>
          </a:prstGeom>
          <a:ln w="38100">
            <a:headEnd type="triangle"/>
            <a:tailEnd type="triangle"/>
          </a:ln>
        </p:spPr>
        <p:style>
          <a:lnRef idx="1">
            <a:schemeClr val="dk1"/>
          </a:lnRef>
          <a:fillRef idx="0">
            <a:schemeClr val="dk1"/>
          </a:fillRef>
          <a:effectRef idx="0">
            <a:schemeClr val="dk1"/>
          </a:effectRef>
          <a:fontRef idx="minor">
            <a:schemeClr val="tx1"/>
          </a:fontRef>
        </p:style>
      </p:cxnSp>
      <p:cxnSp>
        <p:nvCxnSpPr>
          <p:cNvPr id="10" name="Connecteur droit avec flèche 9">
            <a:extLst>
              <a:ext uri="{FF2B5EF4-FFF2-40B4-BE49-F238E27FC236}">
                <a16:creationId xmlns:a16="http://schemas.microsoft.com/office/drawing/2014/main" id="{C3571253-B029-307D-0D23-C7E66B8D140A}"/>
              </a:ext>
            </a:extLst>
          </p:cNvPr>
          <p:cNvCxnSpPr>
            <a:cxnSpLocks/>
          </p:cNvCxnSpPr>
          <p:nvPr/>
        </p:nvCxnSpPr>
        <p:spPr>
          <a:xfrm>
            <a:off x="3403916" y="3679637"/>
            <a:ext cx="0" cy="773723"/>
          </a:xfrm>
          <a:prstGeom prst="straightConnector1">
            <a:avLst/>
          </a:prstGeom>
          <a:ln w="38100">
            <a:headEnd type="triangle"/>
            <a:tailEnd type="triangle"/>
          </a:ln>
        </p:spPr>
        <p:style>
          <a:lnRef idx="1">
            <a:schemeClr val="dk1"/>
          </a:lnRef>
          <a:fillRef idx="0">
            <a:schemeClr val="dk1"/>
          </a:fillRef>
          <a:effectRef idx="0">
            <a:schemeClr val="dk1"/>
          </a:effectRef>
          <a:fontRef idx="minor">
            <a:schemeClr val="tx1"/>
          </a:fontRef>
        </p:style>
      </p:cxnSp>
      <p:sp>
        <p:nvSpPr>
          <p:cNvPr id="21" name="ZoneTexte 20">
            <a:extLst>
              <a:ext uri="{FF2B5EF4-FFF2-40B4-BE49-F238E27FC236}">
                <a16:creationId xmlns:a16="http://schemas.microsoft.com/office/drawing/2014/main" id="{B377EA10-901F-D0C7-18D6-FD9C7BB6FC6C}"/>
              </a:ext>
            </a:extLst>
          </p:cNvPr>
          <p:cNvSpPr txBox="1"/>
          <p:nvPr/>
        </p:nvSpPr>
        <p:spPr>
          <a:xfrm>
            <a:off x="2712389" y="2698850"/>
            <a:ext cx="1303099" cy="338554"/>
          </a:xfrm>
          <a:prstGeom prst="rect">
            <a:avLst/>
          </a:prstGeom>
          <a:noFill/>
        </p:spPr>
        <p:txBody>
          <a:bodyPr wrap="square" rtlCol="0">
            <a:spAutoFit/>
          </a:bodyPr>
          <a:lstStyle/>
          <a:p>
            <a:pPr algn="ctr"/>
            <a:r>
              <a:rPr lang="nl-BE" sz="1600" noProof="0">
                <a:ln w="0">
                  <a:solidFill>
                    <a:schemeClr val="bg1"/>
                  </a:solidFill>
                </a:ln>
                <a:solidFill>
                  <a:schemeClr val="bg1"/>
                </a:solidFill>
                <a:effectLst>
                  <a:outerShdw blurRad="38100" dist="19050" dir="2700000" algn="tl" rotWithShape="0">
                    <a:schemeClr val="dk1">
                      <a:alpha val="40000"/>
                    </a:schemeClr>
                  </a:outerShdw>
                </a:effectLst>
                <a:latin typeface="Calibri" panose="020F0502020204030204" pitchFamily="34" charset="0"/>
                <a:cs typeface="Calibri" panose="020F0502020204030204" pitchFamily="34" charset="0"/>
              </a:rPr>
              <a:t>Arbeidsarts</a:t>
            </a:r>
            <a:endParaRPr lang="nl-BE" b="1" noProof="0">
              <a:ln w="0">
                <a:solidFill>
                  <a:schemeClr val="bg1"/>
                </a:solidFill>
              </a:ln>
              <a:solidFill>
                <a:schemeClr val="bg1"/>
              </a:solidFill>
              <a:latin typeface="Calibri" panose="020F0502020204030204" pitchFamily="34" charset="0"/>
              <a:cs typeface="Calibri" panose="020F0502020204030204" pitchFamily="34" charset="0"/>
            </a:endParaRPr>
          </a:p>
        </p:txBody>
      </p:sp>
      <p:sp>
        <p:nvSpPr>
          <p:cNvPr id="22" name="ZoneTexte 21">
            <a:extLst>
              <a:ext uri="{FF2B5EF4-FFF2-40B4-BE49-F238E27FC236}">
                <a16:creationId xmlns:a16="http://schemas.microsoft.com/office/drawing/2014/main" id="{776DE5F3-8C64-CBC6-38B0-DC5975942D62}"/>
              </a:ext>
            </a:extLst>
          </p:cNvPr>
          <p:cNvSpPr txBox="1"/>
          <p:nvPr/>
        </p:nvSpPr>
        <p:spPr>
          <a:xfrm>
            <a:off x="2931040" y="5094514"/>
            <a:ext cx="945752" cy="400110"/>
          </a:xfrm>
          <a:prstGeom prst="rect">
            <a:avLst/>
          </a:prstGeom>
          <a:noFill/>
        </p:spPr>
        <p:txBody>
          <a:bodyPr wrap="square" rtlCol="0">
            <a:spAutoFit/>
          </a:bodyPr>
          <a:lstStyle/>
          <a:p>
            <a:pPr algn="ctr"/>
            <a:r>
              <a:rPr lang="nl-BE" sz="2000" b="1" noProof="0" dirty="0">
                <a:solidFill>
                  <a:schemeClr val="bg1"/>
                </a:solidFill>
                <a:latin typeface="Calibri" panose="020F0502020204030204" pitchFamily="34" charset="0"/>
                <a:cs typeface="Calibri" panose="020F0502020204030204" pitchFamily="34" charset="0"/>
              </a:rPr>
              <a:t>Adva</a:t>
            </a:r>
          </a:p>
        </p:txBody>
      </p:sp>
      <p:sp>
        <p:nvSpPr>
          <p:cNvPr id="20" name="Ellipse 19">
            <a:extLst>
              <a:ext uri="{FF2B5EF4-FFF2-40B4-BE49-F238E27FC236}">
                <a16:creationId xmlns:a16="http://schemas.microsoft.com/office/drawing/2014/main" id="{49362514-DFE9-4796-A8E8-AA1F3A3AAA18}"/>
              </a:ext>
            </a:extLst>
          </p:cNvPr>
          <p:cNvSpPr/>
          <p:nvPr/>
        </p:nvSpPr>
        <p:spPr>
          <a:xfrm>
            <a:off x="5477956" y="4324569"/>
            <a:ext cx="1385859" cy="1386456"/>
          </a:xfrm>
          <a:prstGeom prst="ellipse">
            <a:avLst/>
          </a:prstGeom>
          <a:solidFill>
            <a:schemeClr val="accent6">
              <a:lumMod val="40000"/>
              <a:lumOff val="60000"/>
            </a:schemeClr>
          </a:solidFill>
          <a:ln>
            <a:solidFill>
              <a:schemeClr val="accent6">
                <a:lumMod val="40000"/>
                <a:lumOff val="60000"/>
              </a:schemeClr>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nl-BE" noProof="0">
              <a:ln>
                <a:solidFill>
                  <a:sysClr val="windowText" lastClr="000000"/>
                </a:solidFill>
              </a:ln>
            </a:endParaRPr>
          </a:p>
        </p:txBody>
      </p:sp>
      <p:sp>
        <p:nvSpPr>
          <p:cNvPr id="23" name="ZoneTexte 22">
            <a:extLst>
              <a:ext uri="{FF2B5EF4-FFF2-40B4-BE49-F238E27FC236}">
                <a16:creationId xmlns:a16="http://schemas.microsoft.com/office/drawing/2014/main" id="{A69EBB20-D466-4A6D-A4F2-E1B4EB39DB4E}"/>
              </a:ext>
            </a:extLst>
          </p:cNvPr>
          <p:cNvSpPr txBox="1"/>
          <p:nvPr/>
        </p:nvSpPr>
        <p:spPr>
          <a:xfrm>
            <a:off x="5557914" y="4861430"/>
            <a:ext cx="1239619" cy="338554"/>
          </a:xfrm>
          <a:prstGeom prst="rect">
            <a:avLst/>
          </a:prstGeom>
          <a:noFill/>
        </p:spPr>
        <p:txBody>
          <a:bodyPr wrap="square" rtlCol="0">
            <a:spAutoFit/>
          </a:bodyPr>
          <a:lstStyle/>
          <a:p>
            <a:pPr algn="ctr"/>
            <a:r>
              <a:rPr lang="nl-BE" sz="1600" noProof="0">
                <a:ln w="0">
                  <a:solidFill>
                    <a:schemeClr val="bg1"/>
                  </a:solidFill>
                </a:ln>
                <a:solidFill>
                  <a:schemeClr val="bg1"/>
                </a:solidFill>
                <a:effectLst>
                  <a:outerShdw blurRad="38100" dist="19050" dir="2700000" algn="tl" rotWithShape="0">
                    <a:schemeClr val="dk1">
                      <a:alpha val="40000"/>
                    </a:schemeClr>
                  </a:outerShdw>
                </a:effectLst>
                <a:latin typeface="Calibri" panose="020F0502020204030204" pitchFamily="34" charset="0"/>
                <a:cs typeface="Calibri" panose="020F0502020204030204" pitchFamily="34" charset="0"/>
              </a:rPr>
              <a:t>Psycholoog</a:t>
            </a:r>
            <a:endParaRPr lang="nl-BE" sz="1600" b="1" noProof="0">
              <a:ln w="0">
                <a:solidFill>
                  <a:schemeClr val="bg1"/>
                </a:solidFill>
              </a:ln>
              <a:solidFill>
                <a:schemeClr val="bg1"/>
              </a:solidFill>
              <a:latin typeface="Calibri" panose="020F0502020204030204" pitchFamily="34" charset="0"/>
              <a:cs typeface="Calibri" panose="020F0502020204030204" pitchFamily="34" charset="0"/>
            </a:endParaRPr>
          </a:p>
        </p:txBody>
      </p:sp>
      <p:cxnSp>
        <p:nvCxnSpPr>
          <p:cNvPr id="24" name="Connecteur droit avec flèche 23">
            <a:extLst>
              <a:ext uri="{FF2B5EF4-FFF2-40B4-BE49-F238E27FC236}">
                <a16:creationId xmlns:a16="http://schemas.microsoft.com/office/drawing/2014/main" id="{A062DFF3-88D2-F5F4-3927-7E0DCEBCCE98}"/>
              </a:ext>
            </a:extLst>
          </p:cNvPr>
          <p:cNvCxnSpPr>
            <a:cxnSpLocks/>
            <a:stCxn id="20" idx="0"/>
            <a:endCxn id="18" idx="4"/>
          </p:cNvCxnSpPr>
          <p:nvPr/>
        </p:nvCxnSpPr>
        <p:spPr>
          <a:xfrm flipH="1" flipV="1">
            <a:off x="6162988" y="3818144"/>
            <a:ext cx="7898" cy="506425"/>
          </a:xfrm>
          <a:prstGeom prst="straightConnector1">
            <a:avLst/>
          </a:prstGeom>
          <a:ln w="38100">
            <a:headEnd type="triangle"/>
            <a:tailEnd type="triangle"/>
          </a:ln>
        </p:spPr>
        <p:style>
          <a:lnRef idx="1">
            <a:schemeClr val="dk1"/>
          </a:lnRef>
          <a:fillRef idx="0">
            <a:schemeClr val="dk1"/>
          </a:fillRef>
          <a:effectRef idx="0">
            <a:schemeClr val="dk1"/>
          </a:effectRef>
          <a:fontRef idx="minor">
            <a:schemeClr val="tx1"/>
          </a:fontRef>
        </p:style>
      </p:cxnSp>
      <p:sp>
        <p:nvSpPr>
          <p:cNvPr id="25" name="Ellipse 24">
            <a:extLst>
              <a:ext uri="{FF2B5EF4-FFF2-40B4-BE49-F238E27FC236}">
                <a16:creationId xmlns:a16="http://schemas.microsoft.com/office/drawing/2014/main" id="{49362514-DFE9-4796-A8E8-AA1F3A3AAA18}"/>
              </a:ext>
            </a:extLst>
          </p:cNvPr>
          <p:cNvSpPr/>
          <p:nvPr/>
        </p:nvSpPr>
        <p:spPr>
          <a:xfrm>
            <a:off x="8330647" y="4246974"/>
            <a:ext cx="1479737" cy="1505186"/>
          </a:xfrm>
          <a:prstGeom prst="ellipse">
            <a:avLst/>
          </a:prstGeom>
          <a:solidFill>
            <a:schemeClr val="accent6">
              <a:lumMod val="40000"/>
              <a:lumOff val="60000"/>
            </a:schemeClr>
          </a:solidFill>
          <a:ln>
            <a:solidFill>
              <a:schemeClr val="accent6">
                <a:lumMod val="40000"/>
                <a:lumOff val="60000"/>
              </a:schemeClr>
            </a:solid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nl-BE" noProof="0">
              <a:ln>
                <a:solidFill>
                  <a:sysClr val="windowText" lastClr="000000"/>
                </a:solidFill>
              </a:ln>
            </a:endParaRPr>
          </a:p>
        </p:txBody>
      </p:sp>
      <p:sp>
        <p:nvSpPr>
          <p:cNvPr id="26" name="ZoneTexte 25">
            <a:extLst>
              <a:ext uri="{FF2B5EF4-FFF2-40B4-BE49-F238E27FC236}">
                <a16:creationId xmlns:a16="http://schemas.microsoft.com/office/drawing/2014/main" id="{A69EBB20-D466-4A6D-A4F2-E1B4EB39DB4E}"/>
              </a:ext>
            </a:extLst>
          </p:cNvPr>
          <p:cNvSpPr txBox="1"/>
          <p:nvPr/>
        </p:nvSpPr>
        <p:spPr>
          <a:xfrm>
            <a:off x="8277779" y="4731131"/>
            <a:ext cx="1585471" cy="523220"/>
          </a:xfrm>
          <a:prstGeom prst="rect">
            <a:avLst/>
          </a:prstGeom>
          <a:noFill/>
        </p:spPr>
        <p:txBody>
          <a:bodyPr wrap="square" rtlCol="0">
            <a:spAutoFit/>
          </a:bodyPr>
          <a:lstStyle/>
          <a:p>
            <a:pPr algn="ctr"/>
            <a:r>
              <a:rPr lang="nl-BE" sz="1400" noProof="0">
                <a:ln w="0">
                  <a:solidFill>
                    <a:schemeClr val="bg1"/>
                  </a:solidFill>
                </a:ln>
                <a:solidFill>
                  <a:schemeClr val="bg1"/>
                </a:solidFill>
                <a:effectLst>
                  <a:outerShdw blurRad="38100" dist="19050" dir="2700000" algn="tl" rotWithShape="0">
                    <a:schemeClr val="dk1">
                      <a:alpha val="40000"/>
                    </a:schemeClr>
                  </a:outerShdw>
                </a:effectLst>
                <a:latin typeface="Calibri" panose="020F0502020204030204" pitchFamily="34" charset="0"/>
                <a:cs typeface="Calibri" panose="020F0502020204030204" pitchFamily="34" charset="0"/>
              </a:rPr>
              <a:t>Andere zorgprofessionals</a:t>
            </a:r>
          </a:p>
        </p:txBody>
      </p:sp>
      <p:sp>
        <p:nvSpPr>
          <p:cNvPr id="5" name="Ellipse 17">
            <a:extLst>
              <a:ext uri="{FF2B5EF4-FFF2-40B4-BE49-F238E27FC236}">
                <a16:creationId xmlns:a16="http://schemas.microsoft.com/office/drawing/2014/main" id="{14896522-68A4-E870-B661-3946DB560BFE}"/>
              </a:ext>
            </a:extLst>
          </p:cNvPr>
          <p:cNvSpPr/>
          <p:nvPr/>
        </p:nvSpPr>
        <p:spPr>
          <a:xfrm>
            <a:off x="2685868" y="4545129"/>
            <a:ext cx="1484841" cy="1394952"/>
          </a:xfrm>
          <a:prstGeom prst="ellipse">
            <a:avLst/>
          </a:prstGeom>
          <a:solidFill>
            <a:schemeClr val="accent6">
              <a:lumMod val="40000"/>
              <a:lumOff val="60000"/>
            </a:schemeClr>
          </a:solidFill>
          <a:ln>
            <a:solidFill>
              <a:schemeClr val="accent6">
                <a:lumMod val="40000"/>
                <a:lumOff val="60000"/>
              </a:schemeClr>
            </a:solid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nl-BE" sz="1600" noProof="0">
              <a:ln w="0">
                <a:solidFill>
                  <a:schemeClr val="bg1"/>
                </a:solidFill>
              </a:ln>
              <a:solidFill>
                <a:schemeClr val="bg1"/>
              </a:solidFill>
              <a:latin typeface="Calibri" panose="020F0502020204030204" pitchFamily="34" charset="0"/>
              <a:cs typeface="Calibri" panose="020F0502020204030204" pitchFamily="34" charset="0"/>
            </a:endParaRPr>
          </a:p>
        </p:txBody>
      </p:sp>
      <p:cxnSp>
        <p:nvCxnSpPr>
          <p:cNvPr id="28" name="Connecteur droit avec flèche 5">
            <a:extLst>
              <a:ext uri="{FF2B5EF4-FFF2-40B4-BE49-F238E27FC236}">
                <a16:creationId xmlns:a16="http://schemas.microsoft.com/office/drawing/2014/main" id="{46B272B2-4654-1BBA-A2D9-FF78D3DD9018}"/>
              </a:ext>
            </a:extLst>
          </p:cNvPr>
          <p:cNvCxnSpPr>
            <a:cxnSpLocks/>
          </p:cNvCxnSpPr>
          <p:nvPr/>
        </p:nvCxnSpPr>
        <p:spPr>
          <a:xfrm flipH="1" flipV="1">
            <a:off x="6449841" y="4058462"/>
            <a:ext cx="1904208" cy="735278"/>
          </a:xfrm>
          <a:prstGeom prst="straightConnector1">
            <a:avLst/>
          </a:prstGeom>
          <a:ln w="38100">
            <a:solidFill>
              <a:schemeClr val="tx1"/>
            </a:solidFill>
            <a:headEnd type="triangle"/>
            <a:tailEnd type="triangle"/>
          </a:ln>
        </p:spPr>
        <p:style>
          <a:lnRef idx="1">
            <a:schemeClr val="dk1"/>
          </a:lnRef>
          <a:fillRef idx="0">
            <a:schemeClr val="dk1"/>
          </a:fillRef>
          <a:effectRef idx="0">
            <a:schemeClr val="dk1"/>
          </a:effectRef>
          <a:fontRef idx="minor">
            <a:schemeClr val="tx1"/>
          </a:fontRef>
        </p:style>
      </p:cxnSp>
      <p:sp>
        <p:nvSpPr>
          <p:cNvPr id="29" name="ZoneTexte 20">
            <a:extLst>
              <a:ext uri="{FF2B5EF4-FFF2-40B4-BE49-F238E27FC236}">
                <a16:creationId xmlns:a16="http://schemas.microsoft.com/office/drawing/2014/main" id="{AFD38E41-59A2-CFA5-454C-89E7D48600E7}"/>
              </a:ext>
            </a:extLst>
          </p:cNvPr>
          <p:cNvSpPr txBox="1"/>
          <p:nvPr/>
        </p:nvSpPr>
        <p:spPr>
          <a:xfrm>
            <a:off x="2776738" y="4950217"/>
            <a:ext cx="1303099" cy="584775"/>
          </a:xfrm>
          <a:prstGeom prst="rect">
            <a:avLst/>
          </a:prstGeom>
          <a:noFill/>
        </p:spPr>
        <p:txBody>
          <a:bodyPr wrap="square" rtlCol="0">
            <a:spAutoFit/>
          </a:bodyPr>
          <a:lstStyle/>
          <a:p>
            <a:pPr algn="ctr"/>
            <a:r>
              <a:rPr lang="nl-BE" sz="1600" b="1" noProof="0">
                <a:ln w="0">
                  <a:solidFill>
                    <a:schemeClr val="bg1"/>
                  </a:solidFill>
                </a:ln>
                <a:solidFill>
                  <a:schemeClr val="bg1"/>
                </a:solidFill>
                <a:effectLst>
                  <a:outerShdw blurRad="38100" dist="19050" dir="2700000" algn="tl" rotWithShape="0">
                    <a:schemeClr val="dk1">
                      <a:alpha val="40000"/>
                    </a:schemeClr>
                  </a:outerShdw>
                </a:effectLst>
                <a:latin typeface="Calibri" panose="020F0502020204030204" pitchFamily="34" charset="0"/>
                <a:cs typeface="Calibri" panose="020F0502020204030204" pitchFamily="34" charset="0"/>
              </a:rPr>
              <a:t>Adviserend arts</a:t>
            </a:r>
            <a:endParaRPr lang="nl-BE" b="1" noProof="0">
              <a:ln w="0">
                <a:solidFill>
                  <a:schemeClr val="bg1"/>
                </a:solidFill>
              </a:ln>
              <a:solidFill>
                <a:schemeClr val="bg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9779604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4"/>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4">
                                            <p:txEl>
                                              <p:pRg st="0" end="0"/>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4">
                                            <p:txEl>
                                              <p:pRg st="1" end="1"/>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4">
                                            <p:txEl>
                                              <p:pRg st="2" end="2"/>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4">
                                            <p:txEl>
                                              <p:pRg st="3" end="3"/>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6"/>
                                        </p:tgtEl>
                                        <p:attrNameLst>
                                          <p:attrName>style.visibility</p:attrName>
                                        </p:attrNameLst>
                                      </p:cBhvr>
                                      <p:to>
                                        <p:strVal val="visible"/>
                                      </p:to>
                                    </p:set>
                                    <p:animEffect transition="in" filter="fade">
                                      <p:cBhvr>
                                        <p:cTn id="29" dur="500"/>
                                        <p:tgtEl>
                                          <p:spTgt spid="6"/>
                                        </p:tgtEl>
                                      </p:cBhvr>
                                    </p:animEffect>
                                  </p:childTnLst>
                                </p:cTn>
                              </p:par>
                              <p:par>
                                <p:cTn id="30" presetID="10" presetClass="entr" presetSubtype="0" fill="hold" nodeType="with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fade">
                                      <p:cBhvr>
                                        <p:cTn id="32" dur="500"/>
                                        <p:tgtEl>
                                          <p:spTgt spid="10"/>
                                        </p:tgtEl>
                                      </p:cBhvr>
                                    </p:animEffect>
                                  </p:childTnLst>
                                </p:cTn>
                              </p:par>
                              <p:par>
                                <p:cTn id="33" presetID="10" presetClass="entr" presetSubtype="0" fill="hold" nodeType="withEffect">
                                  <p:stCondLst>
                                    <p:cond delay="0"/>
                                  </p:stCondLst>
                                  <p:childTnLst>
                                    <p:set>
                                      <p:cBhvr>
                                        <p:cTn id="34" dur="1" fill="hold">
                                          <p:stCondLst>
                                            <p:cond delay="0"/>
                                          </p:stCondLst>
                                        </p:cTn>
                                        <p:tgtEl>
                                          <p:spTgt spid="8"/>
                                        </p:tgtEl>
                                        <p:attrNameLst>
                                          <p:attrName>style.visibility</p:attrName>
                                        </p:attrNameLst>
                                      </p:cBhvr>
                                      <p:to>
                                        <p:strVal val="visible"/>
                                      </p:to>
                                    </p:set>
                                    <p:animEffect transition="in" filter="fade">
                                      <p:cBhvr>
                                        <p:cTn id="35" dur="500"/>
                                        <p:tgtEl>
                                          <p:spTgt spid="8"/>
                                        </p:tgtEl>
                                      </p:cBhvr>
                                    </p:animEffect>
                                  </p:childTnLst>
                                </p:cTn>
                              </p:par>
                              <p:par>
                                <p:cTn id="36" presetID="10" presetClass="entr" presetSubtype="0" fill="hold" nodeType="withEffect">
                                  <p:stCondLst>
                                    <p:cond delay="0"/>
                                  </p:stCondLst>
                                  <p:childTnLst>
                                    <p:set>
                                      <p:cBhvr>
                                        <p:cTn id="37" dur="1" fill="hold">
                                          <p:stCondLst>
                                            <p:cond delay="0"/>
                                          </p:stCondLst>
                                        </p:cTn>
                                        <p:tgtEl>
                                          <p:spTgt spid="24"/>
                                        </p:tgtEl>
                                        <p:attrNameLst>
                                          <p:attrName>style.visibility</p:attrName>
                                        </p:attrNameLst>
                                      </p:cBhvr>
                                      <p:to>
                                        <p:strVal val="visible"/>
                                      </p:to>
                                    </p:set>
                                    <p:animEffect transition="in" filter="fade">
                                      <p:cBhvr>
                                        <p:cTn id="38" dur="500"/>
                                        <p:tgtEl>
                                          <p:spTgt spid="24"/>
                                        </p:tgtEl>
                                      </p:cBhvr>
                                    </p:animEffect>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nodeType="clickEffect">
                                  <p:stCondLst>
                                    <p:cond delay="0"/>
                                  </p:stCondLst>
                                  <p:childTnLst>
                                    <p:set>
                                      <p:cBhvr>
                                        <p:cTn id="42" dur="1" fill="hold">
                                          <p:stCondLst>
                                            <p:cond delay="0"/>
                                          </p:stCondLst>
                                        </p:cTn>
                                        <p:tgtEl>
                                          <p:spTgt spid="28"/>
                                        </p:tgtEl>
                                        <p:attrNameLst>
                                          <p:attrName>style.visibility</p:attrName>
                                        </p:attrNameLst>
                                      </p:cBhvr>
                                      <p:to>
                                        <p:strVal val="visible"/>
                                      </p:to>
                                    </p:set>
                                    <p:animEffect transition="in" filter="fade">
                                      <p:cBhvr>
                                        <p:cTn id="43"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animBg="1"/>
      <p:bldP spid="17" grpId="0"/>
      <p:bldP spid="3" grpId="0" animBg="1"/>
    </p:bld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hoek 1">
            <a:extLst>
              <a:ext uri="{FF2B5EF4-FFF2-40B4-BE49-F238E27FC236}">
                <a16:creationId xmlns:a16="http://schemas.microsoft.com/office/drawing/2014/main" id="{CABEE64E-4574-2282-C201-3B983907BE29}"/>
              </a:ext>
            </a:extLst>
          </p:cNvPr>
          <p:cNvSpPr>
            <a:spLocks noGrp="1" noRot="1" noMove="1" noResize="1" noEditPoints="1" noAdjustHandles="1" noChangeArrowheads="1" noChangeShapeType="1"/>
          </p:cNvSpPr>
          <p:nvPr/>
        </p:nvSpPr>
        <p:spPr>
          <a:xfrm>
            <a:off x="72736" y="5770740"/>
            <a:ext cx="2192482" cy="987136"/>
          </a:xfrm>
          <a:prstGeom prst="rect">
            <a:avLst/>
          </a:prstGeom>
          <a:solidFill>
            <a:schemeClr val="bg1"/>
          </a:solidFill>
          <a:ln>
            <a:solidFill>
              <a:schemeClr val="bg1"/>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nl-BE" noProof="0"/>
          </a:p>
        </p:txBody>
      </p:sp>
      <p:sp>
        <p:nvSpPr>
          <p:cNvPr id="12" name="Titre 11">
            <a:extLst>
              <a:ext uri="{FF2B5EF4-FFF2-40B4-BE49-F238E27FC236}">
                <a16:creationId xmlns:a16="http://schemas.microsoft.com/office/drawing/2014/main" id="{E02996AC-4C92-4990-A4BE-77B0EAF805E6}"/>
              </a:ext>
            </a:extLst>
          </p:cNvPr>
          <p:cNvSpPr>
            <a:spLocks noGrp="1"/>
          </p:cNvSpPr>
          <p:nvPr>
            <p:ph type="title"/>
          </p:nvPr>
        </p:nvSpPr>
        <p:spPr>
          <a:xfrm>
            <a:off x="609480" y="0"/>
            <a:ext cx="10972440" cy="1144800"/>
          </a:xfrm>
        </p:spPr>
        <p:txBody>
          <a:bodyPr/>
          <a:lstStyle/>
          <a:p>
            <a:r>
              <a:rPr lang="nl-BE" sz="2800" noProof="0">
                <a:solidFill>
                  <a:srgbClr val="1E699D"/>
                </a:solidFill>
                <a:latin typeface="Futura Medium"/>
                <a:cs typeface="Calibri" panose="020F0502020204030204" pitchFamily="34" charset="0"/>
              </a:rPr>
              <a:t>1.2. (Her)perspectief: de actoren en hun opdrachten</a:t>
            </a:r>
            <a:br>
              <a:rPr lang="nl-BE" sz="1800" b="1" noProof="0">
                <a:solidFill>
                  <a:schemeClr val="accent4"/>
                </a:solidFill>
              </a:rPr>
            </a:br>
            <a:endParaRPr lang="nl-BE" sz="1800" b="1" noProof="0"/>
          </a:p>
        </p:txBody>
      </p:sp>
      <p:graphicFrame>
        <p:nvGraphicFramePr>
          <p:cNvPr id="4" name="Tableau 3">
            <a:extLst>
              <a:ext uri="{FF2B5EF4-FFF2-40B4-BE49-F238E27FC236}">
                <a16:creationId xmlns:a16="http://schemas.microsoft.com/office/drawing/2014/main" id="{BC688B1D-3EFF-424B-8C2C-BAF32D7676B4}"/>
              </a:ext>
            </a:extLst>
          </p:cNvPr>
          <p:cNvGraphicFramePr>
            <a:graphicFrameLocks noGrp="1"/>
          </p:cNvGraphicFramePr>
          <p:nvPr>
            <p:extLst>
              <p:ext uri="{D42A27DB-BD31-4B8C-83A1-F6EECF244321}">
                <p14:modId xmlns:p14="http://schemas.microsoft.com/office/powerpoint/2010/main" val="247629604"/>
              </p:ext>
            </p:extLst>
          </p:nvPr>
        </p:nvGraphicFramePr>
        <p:xfrm>
          <a:off x="419894" y="786304"/>
          <a:ext cx="11351611" cy="5669280"/>
        </p:xfrm>
        <a:graphic>
          <a:graphicData uri="http://schemas.openxmlformats.org/drawingml/2006/table">
            <a:tbl>
              <a:tblPr firstRow="1" bandRow="1">
                <a:tableStyleId>{5C22544A-7EE6-4342-B048-85BDC9FD1C3A}</a:tableStyleId>
              </a:tblPr>
              <a:tblGrid>
                <a:gridCol w="1174990">
                  <a:extLst>
                    <a:ext uri="{9D8B030D-6E8A-4147-A177-3AD203B41FA5}">
                      <a16:colId xmlns:a16="http://schemas.microsoft.com/office/drawing/2014/main" val="1695899248"/>
                    </a:ext>
                  </a:extLst>
                </a:gridCol>
                <a:gridCol w="3734150">
                  <a:extLst>
                    <a:ext uri="{9D8B030D-6E8A-4147-A177-3AD203B41FA5}">
                      <a16:colId xmlns:a16="http://schemas.microsoft.com/office/drawing/2014/main" val="1105656873"/>
                    </a:ext>
                  </a:extLst>
                </a:gridCol>
                <a:gridCol w="4347466">
                  <a:extLst>
                    <a:ext uri="{9D8B030D-6E8A-4147-A177-3AD203B41FA5}">
                      <a16:colId xmlns:a16="http://schemas.microsoft.com/office/drawing/2014/main" val="1108032295"/>
                    </a:ext>
                  </a:extLst>
                </a:gridCol>
                <a:gridCol w="2095005">
                  <a:extLst>
                    <a:ext uri="{9D8B030D-6E8A-4147-A177-3AD203B41FA5}">
                      <a16:colId xmlns:a16="http://schemas.microsoft.com/office/drawing/2014/main" val="593181725"/>
                    </a:ext>
                  </a:extLst>
                </a:gridCol>
              </a:tblGrid>
              <a:tr h="609600">
                <a:tc>
                  <a:txBody>
                    <a:bodyPr/>
                    <a:lstStyle/>
                    <a:p>
                      <a:endParaRPr lang="nl-BE" sz="1400" noProof="0">
                        <a:latin typeface="Calibri" panose="020F0502020204030204" pitchFamily="34" charset="0"/>
                        <a:cs typeface="Calibri" panose="020F0502020204030204" pitchFamily="34" charset="0"/>
                      </a:endParaRPr>
                    </a:p>
                  </a:txBody>
                  <a:tcPr/>
                </a:tc>
                <a:tc>
                  <a:txBody>
                    <a:bodyPr/>
                    <a:lstStyle/>
                    <a:p>
                      <a:pPr algn="ctr"/>
                      <a:r>
                        <a:rPr lang="nl-BE" sz="1400" noProof="0">
                          <a:latin typeface="Calibri"/>
                          <a:cs typeface="Calibri"/>
                        </a:rPr>
                        <a:t>ARBEIDSARTS</a:t>
                      </a:r>
                    </a:p>
                  </a:txBody>
                  <a:tcPr anchor="ctr"/>
                </a:tc>
                <a:tc>
                  <a:txBody>
                    <a:bodyPr/>
                    <a:lstStyle/>
                    <a:p>
                      <a:pPr algn="ctr"/>
                      <a:r>
                        <a:rPr lang="nl-BE" sz="1400" noProof="0">
                          <a:latin typeface="Calibri"/>
                          <a:cs typeface="Calibri"/>
                        </a:rPr>
                        <a:t>ADVISEREND AR</a:t>
                      </a:r>
                      <a:r>
                        <a:rPr lang="nl-BE" sz="1400" noProof="0">
                          <a:solidFill>
                            <a:schemeClr val="bg1"/>
                          </a:solidFill>
                          <a:latin typeface="Calibri"/>
                          <a:cs typeface="Calibri"/>
                        </a:rPr>
                        <a:t>TS ZIEKENFONDS – MEDEWERKER MULTIDISCIPLINAIR TEAM</a:t>
                      </a:r>
                    </a:p>
                  </a:txBody>
                  <a:tcPr anchor="ctr"/>
                </a:tc>
                <a:tc>
                  <a:txBody>
                    <a:bodyPr/>
                    <a:lstStyle/>
                    <a:p>
                      <a:pPr algn="ctr"/>
                      <a:r>
                        <a:rPr lang="nl-BE" sz="1400" noProof="0">
                          <a:latin typeface="Calibri"/>
                          <a:cs typeface="Calibri"/>
                        </a:rPr>
                        <a:t>CONTROLEARTS</a:t>
                      </a:r>
                    </a:p>
                  </a:txBody>
                  <a:tcPr anchor="ctr"/>
                </a:tc>
                <a:extLst>
                  <a:ext uri="{0D108BD9-81ED-4DB2-BD59-A6C34878D82A}">
                    <a16:rowId xmlns:a16="http://schemas.microsoft.com/office/drawing/2014/main" val="4208813832"/>
                  </a:ext>
                </a:extLst>
              </a:tr>
              <a:tr h="886870">
                <a:tc>
                  <a:txBody>
                    <a:bodyPr/>
                    <a:lstStyle/>
                    <a:p>
                      <a:pPr algn="ctr"/>
                      <a:r>
                        <a:rPr lang="nl-BE" sz="1400" noProof="0">
                          <a:solidFill>
                            <a:schemeClr val="tx1">
                              <a:lumMod val="75000"/>
                              <a:lumOff val="25000"/>
                            </a:schemeClr>
                          </a:solidFill>
                          <a:latin typeface="Calibri"/>
                          <a:cs typeface="Calibri"/>
                        </a:rPr>
                        <a:t>Werkgever</a:t>
                      </a:r>
                      <a:endParaRPr lang="nl-BE" sz="1400" b="1" noProof="0">
                        <a:solidFill>
                          <a:schemeClr val="tx1">
                            <a:lumMod val="75000"/>
                            <a:lumOff val="25000"/>
                          </a:schemeClr>
                        </a:solidFill>
                        <a:latin typeface="Calibri"/>
                        <a:cs typeface="Calibri"/>
                      </a:endParaRPr>
                    </a:p>
                  </a:txBody>
                  <a:tcPr anchor="ctr"/>
                </a:tc>
                <a:tc>
                  <a:txBody>
                    <a:bodyPr/>
                    <a:lstStyle/>
                    <a:p>
                      <a:pPr algn="ctr"/>
                      <a:r>
                        <a:rPr lang="nl-BE" sz="1400" noProof="0">
                          <a:solidFill>
                            <a:schemeClr val="tx1">
                              <a:lumMod val="75000"/>
                              <a:lumOff val="25000"/>
                            </a:schemeClr>
                          </a:solidFill>
                          <a:latin typeface="Calibri"/>
                          <a:cs typeface="Calibri"/>
                        </a:rPr>
                        <a:t>Onderdeel van de interne of externe dienst voor preventie en bescherming op het werk </a:t>
                      </a:r>
                    </a:p>
                    <a:p>
                      <a:pPr algn="ctr"/>
                      <a:r>
                        <a:rPr lang="nl-BE" sz="1400" noProof="0">
                          <a:solidFill>
                            <a:schemeClr val="tx1">
                              <a:lumMod val="75000"/>
                              <a:lumOff val="25000"/>
                            </a:schemeClr>
                          </a:solidFill>
                          <a:latin typeface="Calibri"/>
                          <a:cs typeface="Calibri"/>
                        </a:rPr>
                        <a:t>waarbij de werkgever is aangesloten</a:t>
                      </a:r>
                    </a:p>
                  </a:txBody>
                  <a:tcPr anchor="ctr"/>
                </a:tc>
                <a:tc>
                  <a:txBody>
                    <a:bodyPr/>
                    <a:lstStyle/>
                    <a:p>
                      <a:pPr marL="0" algn="ctr" defTabSz="914400" rtl="0" eaLnBrk="1" latinLnBrk="0" hangingPunct="1"/>
                      <a:r>
                        <a:rPr lang="nl-BE" sz="1400" kern="1200" noProof="0">
                          <a:solidFill>
                            <a:schemeClr val="tx1">
                              <a:lumMod val="75000"/>
                              <a:lumOff val="25000"/>
                            </a:schemeClr>
                          </a:solidFill>
                          <a:latin typeface="Calibri"/>
                          <a:ea typeface="+mn-ea"/>
                          <a:cs typeface="Calibri"/>
                        </a:rPr>
                        <a:t>Werkt voor een ziekenfonds en neemt contact op met de meeste patiënten die arbeidsongeschikt zijn na de periode van gewaarborgd loon (14 of 30 dagen):  uiterlijk tijdens de vierde maand van arbeidsongeschiktheid een fysiek contact met de adviserend arts of de medewerker van het multidisciplinaire team</a:t>
                      </a:r>
                    </a:p>
                  </a:txBody>
                  <a:tcPr anchor="ctr"/>
                </a:tc>
                <a:tc>
                  <a:txBody>
                    <a:bodyPr/>
                    <a:lstStyle/>
                    <a:p>
                      <a:pPr algn="ctr"/>
                      <a:r>
                        <a:rPr lang="nl-BE" sz="1400" noProof="0">
                          <a:solidFill>
                            <a:schemeClr val="tx1">
                              <a:lumMod val="75000"/>
                              <a:lumOff val="25000"/>
                            </a:schemeClr>
                          </a:solidFill>
                          <a:latin typeface="Calibri"/>
                          <a:cs typeface="Calibri"/>
                        </a:rPr>
                        <a:t>Wordt betaald door de werkgever van de te controleren patiënt</a:t>
                      </a:r>
                    </a:p>
                  </a:txBody>
                  <a:tcPr anchor="ctr"/>
                </a:tc>
                <a:extLst>
                  <a:ext uri="{0D108BD9-81ED-4DB2-BD59-A6C34878D82A}">
                    <a16:rowId xmlns:a16="http://schemas.microsoft.com/office/drawing/2014/main" val="445658537"/>
                  </a:ext>
                </a:extLst>
              </a:tr>
              <a:tr h="886870">
                <a:tc>
                  <a:txBody>
                    <a:bodyPr/>
                    <a:lstStyle/>
                    <a:p>
                      <a:pPr algn="ctr"/>
                      <a:r>
                        <a:rPr lang="nl-BE" sz="1400" noProof="0">
                          <a:solidFill>
                            <a:schemeClr val="tx1">
                              <a:lumMod val="75000"/>
                              <a:lumOff val="25000"/>
                            </a:schemeClr>
                          </a:solidFill>
                          <a:latin typeface="Calibri"/>
                          <a:cs typeface="Calibri"/>
                        </a:rPr>
                        <a:t>Missie</a:t>
                      </a:r>
                      <a:endParaRPr lang="nl-BE" sz="1400" b="1" noProof="0">
                        <a:solidFill>
                          <a:schemeClr val="tx1">
                            <a:lumMod val="75000"/>
                            <a:lumOff val="25000"/>
                          </a:schemeClr>
                        </a:solidFill>
                        <a:latin typeface="Calibri"/>
                        <a:cs typeface="Calibri"/>
                      </a:endParaRPr>
                    </a:p>
                  </a:txBody>
                  <a:tcPr anchor="ctr"/>
                </a:tc>
                <a:tc>
                  <a:txBody>
                    <a:bodyPr/>
                    <a:lstStyle/>
                    <a:p>
                      <a:pPr marL="0" algn="ctr" defTabSz="914400" rtl="0" eaLnBrk="1" latinLnBrk="0" hangingPunct="1"/>
                      <a:r>
                        <a:rPr lang="nl-BE" sz="1400" kern="1200" noProof="0">
                          <a:solidFill>
                            <a:schemeClr val="tx1">
                              <a:lumMod val="75000"/>
                              <a:lumOff val="25000"/>
                            </a:schemeClr>
                          </a:solidFill>
                          <a:latin typeface="Calibri"/>
                          <a:ea typeface="+mn-ea"/>
                          <a:cs typeface="Calibri"/>
                        </a:rPr>
                        <a:t>Beoordeling van de geschiktheid </a:t>
                      </a:r>
                    </a:p>
                    <a:p>
                      <a:pPr marL="0" algn="ctr" defTabSz="914400" rtl="0" eaLnBrk="1" latinLnBrk="0" hangingPunct="1"/>
                      <a:r>
                        <a:rPr lang="nl-BE" sz="1400" kern="1200" noProof="0">
                          <a:solidFill>
                            <a:schemeClr val="tx1">
                              <a:lumMod val="75000"/>
                              <a:lumOff val="25000"/>
                            </a:schemeClr>
                          </a:solidFill>
                          <a:latin typeface="Calibri"/>
                          <a:ea typeface="+mn-ea"/>
                          <a:cs typeface="Calibri"/>
                        </a:rPr>
                        <a:t>van de werknemer tot de uitvoering van zijn gebruikelijke werk in het kader van een terugkeer naar werk</a:t>
                      </a:r>
                    </a:p>
                  </a:txBody>
                  <a:tcPr anchor="ctr"/>
                </a:tc>
                <a:tc>
                  <a:txBody>
                    <a:bodyPr/>
                    <a:lstStyle/>
                    <a:p>
                      <a:pPr algn="ctr"/>
                      <a:r>
                        <a:rPr lang="nl-BE" sz="1400" kern="1200" noProof="0">
                          <a:solidFill>
                            <a:schemeClr val="tx1">
                              <a:lumMod val="75000"/>
                              <a:lumOff val="25000"/>
                            </a:schemeClr>
                          </a:solidFill>
                          <a:latin typeface="Calibri"/>
                          <a:ea typeface="+mn-ea"/>
                          <a:cs typeface="Calibri"/>
                        </a:rPr>
                        <a:t>Evaluatie van de arbeidsongeschiktheid van de afwezige patiënt </a:t>
                      </a:r>
                    </a:p>
                    <a:p>
                      <a:pPr algn="ctr"/>
                      <a:r>
                        <a:rPr lang="nl-BE" sz="1400" kern="1200" noProof="0">
                          <a:solidFill>
                            <a:schemeClr val="tx1">
                              <a:lumMod val="75000"/>
                              <a:lumOff val="25000"/>
                            </a:schemeClr>
                          </a:solidFill>
                          <a:latin typeface="Calibri"/>
                          <a:ea typeface="+mn-ea"/>
                          <a:cs typeface="Calibri"/>
                        </a:rPr>
                        <a:t>(verifieert het verlies van ten minste </a:t>
                      </a:r>
                    </a:p>
                    <a:p>
                      <a:pPr algn="ctr"/>
                      <a:r>
                        <a:rPr lang="nl-BE" sz="1400" kern="1200" noProof="0">
                          <a:solidFill>
                            <a:schemeClr val="tx1">
                              <a:lumMod val="75000"/>
                              <a:lumOff val="25000"/>
                            </a:schemeClr>
                          </a:solidFill>
                          <a:latin typeface="Calibri"/>
                          <a:ea typeface="+mn-ea"/>
                          <a:cs typeface="Calibri"/>
                        </a:rPr>
                        <a:t>2/3 van zijn verdienvermogen) (werknemers) of verificatie van de onmogelijkheid om taken van de zelfstandige beroepsactiviteit te verrichten (zelfstandigen)</a:t>
                      </a:r>
                    </a:p>
                  </a:txBody>
                  <a:tcPr anchor="ctr"/>
                </a:tc>
                <a:tc>
                  <a:txBody>
                    <a:bodyPr/>
                    <a:lstStyle/>
                    <a:p>
                      <a:pPr algn="ctr"/>
                      <a:r>
                        <a:rPr lang="nl-BE" sz="1400" noProof="0">
                          <a:solidFill>
                            <a:schemeClr val="tx1">
                              <a:lumMod val="75000"/>
                              <a:lumOff val="25000"/>
                            </a:schemeClr>
                          </a:solidFill>
                          <a:latin typeface="Calibri"/>
                          <a:cs typeface="Calibri"/>
                        </a:rPr>
                        <a:t>Controle van het bestaan van de ongeschiktheid van de patiënt alsook de duur</a:t>
                      </a:r>
                    </a:p>
                  </a:txBody>
                  <a:tcPr anchor="ctr"/>
                </a:tc>
                <a:extLst>
                  <a:ext uri="{0D108BD9-81ED-4DB2-BD59-A6C34878D82A}">
                    <a16:rowId xmlns:a16="http://schemas.microsoft.com/office/drawing/2014/main" val="218754510"/>
                  </a:ext>
                </a:extLst>
              </a:tr>
              <a:tr h="886870">
                <a:tc>
                  <a:txBody>
                    <a:bodyPr/>
                    <a:lstStyle/>
                    <a:p>
                      <a:pPr algn="ctr"/>
                      <a:r>
                        <a:rPr lang="nl-BE" sz="1400" b="0" noProof="0">
                          <a:solidFill>
                            <a:schemeClr val="tx1">
                              <a:lumMod val="75000"/>
                              <a:lumOff val="25000"/>
                            </a:schemeClr>
                          </a:solidFill>
                          <a:latin typeface="Calibri"/>
                          <a:cs typeface="Calibri"/>
                        </a:rPr>
                        <a:t>Modaliteit onderzoek</a:t>
                      </a:r>
                    </a:p>
                  </a:txBody>
                  <a:tcPr anchor="ctr"/>
                </a:tc>
                <a:tc>
                  <a:txBody>
                    <a:bodyPr/>
                    <a:lstStyle/>
                    <a:p>
                      <a:pPr algn="ctr"/>
                      <a:r>
                        <a:rPr lang="nl-BE" sz="1400" noProof="0">
                          <a:solidFill>
                            <a:schemeClr val="tx1">
                              <a:lumMod val="75000"/>
                              <a:lumOff val="25000"/>
                            </a:schemeClr>
                          </a:solidFill>
                          <a:latin typeface="Calibri"/>
                          <a:cs typeface="Calibri"/>
                        </a:rPr>
                        <a:t>Consultatie </a:t>
                      </a:r>
                    </a:p>
                    <a:p>
                      <a:pPr algn="ctr"/>
                      <a:r>
                        <a:rPr lang="nl-BE" sz="1400" noProof="0">
                          <a:solidFill>
                            <a:schemeClr val="tx1">
                              <a:lumMod val="75000"/>
                              <a:lumOff val="25000"/>
                            </a:schemeClr>
                          </a:solidFill>
                          <a:latin typeface="Calibri"/>
                          <a:cs typeface="Calibri"/>
                        </a:rPr>
                        <a:t>in medische centra,</a:t>
                      </a:r>
                    </a:p>
                    <a:p>
                      <a:pPr algn="ctr"/>
                      <a:r>
                        <a:rPr lang="nl-BE" sz="1400" noProof="0">
                          <a:solidFill>
                            <a:schemeClr val="tx1">
                              <a:lumMod val="75000"/>
                              <a:lumOff val="25000"/>
                            </a:schemeClr>
                          </a:solidFill>
                          <a:latin typeface="Calibri"/>
                          <a:cs typeface="Calibri"/>
                        </a:rPr>
                        <a:t> in het bedrijf zelf </a:t>
                      </a:r>
                    </a:p>
                    <a:p>
                      <a:pPr algn="ctr"/>
                      <a:r>
                        <a:rPr lang="nl-BE" sz="1400" noProof="0">
                          <a:solidFill>
                            <a:schemeClr val="tx1">
                              <a:lumMod val="75000"/>
                              <a:lumOff val="25000"/>
                            </a:schemeClr>
                          </a:solidFill>
                          <a:latin typeface="Calibri"/>
                          <a:cs typeface="Calibri"/>
                        </a:rPr>
                        <a:t>of met medische bussen</a:t>
                      </a:r>
                    </a:p>
                  </a:txBody>
                  <a:tcPr anchor="ctr"/>
                </a:tc>
                <a:tc>
                  <a:txBody>
                    <a:bodyPr/>
                    <a:lstStyle/>
                    <a:p>
                      <a:pPr algn="ctr"/>
                      <a:r>
                        <a:rPr lang="nl-BE" sz="1400" kern="1200" noProof="0">
                          <a:solidFill>
                            <a:schemeClr val="tx1">
                              <a:lumMod val="75000"/>
                              <a:lumOff val="25000"/>
                            </a:schemeClr>
                          </a:solidFill>
                          <a:latin typeface="Calibri"/>
                          <a:ea typeface="+mn-ea"/>
                          <a:cs typeface="Calibri"/>
                        </a:rPr>
                        <a:t>Consultatie in de lokalen van het ziekenfonds</a:t>
                      </a:r>
                    </a:p>
                  </a:txBody>
                  <a:tcPr anchor="ctr"/>
                </a:tc>
                <a:tc>
                  <a:txBody>
                    <a:bodyPr/>
                    <a:lstStyle/>
                    <a:p>
                      <a:pPr algn="ctr"/>
                      <a:r>
                        <a:rPr lang="nl-BE" sz="1400" noProof="0">
                          <a:solidFill>
                            <a:schemeClr val="tx1">
                              <a:lumMod val="75000"/>
                              <a:lumOff val="25000"/>
                            </a:schemeClr>
                          </a:solidFill>
                          <a:latin typeface="Calibri"/>
                          <a:cs typeface="Calibri"/>
                        </a:rPr>
                        <a:t>Consultatie bij de patiënt thuis en, in geval van afwezigheid, dagvaarding op zijn of haar kantoor</a:t>
                      </a:r>
                    </a:p>
                  </a:txBody>
                  <a:tcPr anchor="ctr"/>
                </a:tc>
                <a:extLst>
                  <a:ext uri="{0D108BD9-81ED-4DB2-BD59-A6C34878D82A}">
                    <a16:rowId xmlns:a16="http://schemas.microsoft.com/office/drawing/2014/main" val="907572996"/>
                  </a:ext>
                </a:extLst>
              </a:tr>
              <a:tr h="886870">
                <a:tc>
                  <a:txBody>
                    <a:bodyPr/>
                    <a:lstStyle/>
                    <a:p>
                      <a:pPr algn="ctr"/>
                      <a:r>
                        <a:rPr lang="nl-BE" sz="1400" noProof="0">
                          <a:solidFill>
                            <a:schemeClr val="tx1">
                              <a:lumMod val="75000"/>
                              <a:lumOff val="25000"/>
                            </a:schemeClr>
                          </a:solidFill>
                          <a:latin typeface="Calibri"/>
                          <a:cs typeface="Calibri"/>
                        </a:rPr>
                        <a:t>Bent u het niet eens met het genomen besluit?</a:t>
                      </a:r>
                      <a:endParaRPr lang="nl-BE" sz="1400" b="1" noProof="0">
                        <a:solidFill>
                          <a:schemeClr val="tx1">
                            <a:lumMod val="75000"/>
                            <a:lumOff val="25000"/>
                          </a:schemeClr>
                        </a:solidFill>
                        <a:latin typeface="Calibri"/>
                        <a:cs typeface="Calibri"/>
                      </a:endParaRPr>
                    </a:p>
                  </a:txBody>
                  <a:tcPr anchor="ctr"/>
                </a:tc>
                <a:tc>
                  <a:txBody>
                    <a:bodyPr/>
                    <a:lstStyle/>
                    <a:p>
                      <a:pPr algn="ctr"/>
                      <a:r>
                        <a:rPr lang="nl-BE" sz="1400" noProof="0">
                          <a:solidFill>
                            <a:schemeClr val="tx1">
                              <a:lumMod val="75000"/>
                              <a:lumOff val="25000"/>
                            </a:schemeClr>
                          </a:solidFill>
                          <a:latin typeface="Calibri"/>
                          <a:cs typeface="Calibri"/>
                        </a:rPr>
                        <a:t>Externe directies Toezicht op het Welzijn op het Werk</a:t>
                      </a:r>
                    </a:p>
                  </a:txBody>
                  <a:tcPr anchor="ctr"/>
                </a:tc>
                <a:tc>
                  <a:txBody>
                    <a:bodyPr/>
                    <a:lstStyle/>
                    <a:p>
                      <a:pPr algn="ctr"/>
                      <a:r>
                        <a:rPr lang="nl-BE" sz="1400" noProof="0">
                          <a:solidFill>
                            <a:schemeClr val="tx1">
                              <a:lumMod val="75000"/>
                              <a:lumOff val="25000"/>
                            </a:schemeClr>
                          </a:solidFill>
                          <a:latin typeface="Calibri"/>
                          <a:cs typeface="Calibri"/>
                        </a:rPr>
                        <a:t>Lokale arbeidsrechtbank</a:t>
                      </a:r>
                    </a:p>
                  </a:txBody>
                  <a:tcPr anchor="ctr"/>
                </a:tc>
                <a:tc>
                  <a:txBody>
                    <a:bodyPr/>
                    <a:lstStyle/>
                    <a:p>
                      <a:pPr algn="ctr"/>
                      <a:r>
                        <a:rPr lang="nl-BE" sz="1400" noProof="0">
                          <a:solidFill>
                            <a:schemeClr val="tx1">
                              <a:lumMod val="75000"/>
                              <a:lumOff val="25000"/>
                            </a:schemeClr>
                          </a:solidFill>
                          <a:latin typeface="Calibri"/>
                          <a:cs typeface="Calibri"/>
                        </a:rPr>
                        <a:t>Artsen-scheidsrechters</a:t>
                      </a:r>
                    </a:p>
                  </a:txBody>
                  <a:tcPr anchor="ctr"/>
                </a:tc>
                <a:extLst>
                  <a:ext uri="{0D108BD9-81ED-4DB2-BD59-A6C34878D82A}">
                    <a16:rowId xmlns:a16="http://schemas.microsoft.com/office/drawing/2014/main" val="2673157232"/>
                  </a:ext>
                </a:extLst>
              </a:tr>
            </a:tbl>
          </a:graphicData>
        </a:graphic>
      </p:graphicFrame>
    </p:spTree>
    <p:extLst>
      <p:ext uri="{BB962C8B-B14F-4D97-AF65-F5344CB8AC3E}">
        <p14:creationId xmlns:p14="http://schemas.microsoft.com/office/powerpoint/2010/main" val="1122709420"/>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hoek 1">
            <a:extLst>
              <a:ext uri="{FF2B5EF4-FFF2-40B4-BE49-F238E27FC236}">
                <a16:creationId xmlns:a16="http://schemas.microsoft.com/office/drawing/2014/main" id="{0C980865-88EB-7AF3-2715-3261E8524919}"/>
              </a:ext>
            </a:extLst>
          </p:cNvPr>
          <p:cNvSpPr>
            <a:spLocks noGrp="1" noRot="1" noMove="1" noResize="1" noEditPoints="1" noAdjustHandles="1" noChangeArrowheads="1" noChangeShapeType="1"/>
          </p:cNvSpPr>
          <p:nvPr/>
        </p:nvSpPr>
        <p:spPr>
          <a:xfrm>
            <a:off x="72736" y="5770740"/>
            <a:ext cx="2192482" cy="987136"/>
          </a:xfrm>
          <a:prstGeom prst="rect">
            <a:avLst/>
          </a:prstGeom>
          <a:solidFill>
            <a:schemeClr val="bg1"/>
          </a:solidFill>
          <a:ln>
            <a:solidFill>
              <a:schemeClr val="bg1"/>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nl-BE" noProof="0"/>
          </a:p>
        </p:txBody>
      </p:sp>
      <p:sp>
        <p:nvSpPr>
          <p:cNvPr id="12" name="Titre 11">
            <a:extLst>
              <a:ext uri="{FF2B5EF4-FFF2-40B4-BE49-F238E27FC236}">
                <a16:creationId xmlns:a16="http://schemas.microsoft.com/office/drawing/2014/main" id="{E02996AC-4C92-4990-A4BE-77B0EAF805E6}"/>
              </a:ext>
            </a:extLst>
          </p:cNvPr>
          <p:cNvSpPr>
            <a:spLocks noGrp="1"/>
          </p:cNvSpPr>
          <p:nvPr>
            <p:ph type="title"/>
          </p:nvPr>
        </p:nvSpPr>
        <p:spPr>
          <a:xfrm>
            <a:off x="609480" y="273600"/>
            <a:ext cx="11409800" cy="1144800"/>
          </a:xfrm>
        </p:spPr>
        <p:txBody>
          <a:bodyPr/>
          <a:lstStyle/>
          <a:p>
            <a:br>
              <a:rPr lang="nl-BE" sz="1800" b="1" noProof="0">
                <a:solidFill>
                  <a:srgbClr val="C00000"/>
                </a:solidFill>
              </a:rPr>
            </a:br>
            <a:r>
              <a:rPr lang="nl-BE" sz="3200" noProof="0">
                <a:solidFill>
                  <a:srgbClr val="C00000"/>
                </a:solidFill>
                <a:latin typeface="Futura Medium"/>
              </a:rPr>
              <a:t>1.3. Nieuw voor artsen: het TRIO-platform</a:t>
            </a:r>
            <a:br>
              <a:rPr lang="nl-BE" sz="3200" b="1" noProof="0">
                <a:solidFill>
                  <a:srgbClr val="C00000"/>
                </a:solidFill>
                <a:latin typeface="Futura Medium"/>
              </a:rPr>
            </a:br>
            <a:br>
              <a:rPr lang="nl-BE" sz="1800" b="1" noProof="0">
                <a:solidFill>
                  <a:srgbClr val="C00000"/>
                </a:solidFill>
                <a:latin typeface="Calibri" panose="020F0502020204030204" pitchFamily="34" charset="0"/>
                <a:cs typeface="Calibri" panose="020F0502020204030204" pitchFamily="34" charset="0"/>
              </a:rPr>
            </a:br>
            <a:endParaRPr lang="nl-BE" sz="1800" b="1" noProof="0">
              <a:solidFill>
                <a:srgbClr val="C00000"/>
              </a:solidFill>
              <a:latin typeface="Calibri" panose="020F0502020204030204" pitchFamily="34" charset="0"/>
              <a:cs typeface="Calibri" panose="020F0502020204030204" pitchFamily="34" charset="0"/>
            </a:endParaRPr>
          </a:p>
        </p:txBody>
      </p:sp>
      <p:sp>
        <p:nvSpPr>
          <p:cNvPr id="5" name="ZoneTexte 4">
            <a:extLst>
              <a:ext uri="{FF2B5EF4-FFF2-40B4-BE49-F238E27FC236}">
                <a16:creationId xmlns:a16="http://schemas.microsoft.com/office/drawing/2014/main" id="{70610311-4501-9E36-4FCB-DD5878190F1F}"/>
              </a:ext>
            </a:extLst>
          </p:cNvPr>
          <p:cNvSpPr txBox="1"/>
          <p:nvPr/>
        </p:nvSpPr>
        <p:spPr>
          <a:xfrm>
            <a:off x="1843232" y="5802643"/>
            <a:ext cx="8942296" cy="923330"/>
          </a:xfrm>
          <a:prstGeom prst="rect">
            <a:avLst/>
          </a:prstGeom>
          <a:noFill/>
        </p:spPr>
        <p:txBody>
          <a:bodyPr wrap="square" rtlCol="0">
            <a:spAutoFit/>
          </a:bodyPr>
          <a:lstStyle/>
          <a:p>
            <a:pPr algn="ctr"/>
            <a:r>
              <a:rPr lang="nl-BE" noProof="0">
                <a:hlinkClick r:id="rId3"/>
              </a:rPr>
              <a:t>Filmpje met toelichting</a:t>
            </a:r>
            <a:endParaRPr lang="nl-BE" noProof="0"/>
          </a:p>
          <a:p>
            <a:pPr lvl="0" algn="ctr"/>
            <a:r>
              <a:rPr lang="nl-BE" noProof="0">
                <a:hlinkClick r:id="rId4"/>
              </a:rPr>
              <a:t>Platform</a:t>
            </a:r>
            <a:r>
              <a:rPr lang="nl-BE" noProof="0"/>
              <a:t> : </a:t>
            </a:r>
            <a:r>
              <a:rPr lang="nl-BE" u="sng" noProof="0">
                <a:solidFill>
                  <a:srgbClr val="1E699D"/>
                </a:solidFill>
                <a:latin typeface="Calibri" panose="020F0502020204030204" pitchFamily="34" charset="0"/>
                <a:cs typeface="Calibri" panose="020F0502020204030204" pitchFamily="34" charset="0"/>
                <a:hlinkClick r:id="rId5"/>
              </a:rPr>
              <a:t>www.trio.fgov.be</a:t>
            </a:r>
            <a:endParaRPr lang="nl-BE" u="sng" noProof="0">
              <a:solidFill>
                <a:srgbClr val="1E699D"/>
              </a:solidFill>
              <a:latin typeface="Calibri" panose="020F0502020204030204" pitchFamily="34" charset="0"/>
              <a:cs typeface="Calibri" panose="020F0502020204030204" pitchFamily="34" charset="0"/>
            </a:endParaRPr>
          </a:p>
          <a:p>
            <a:pPr lvl="0" algn="r"/>
            <a:endParaRPr lang="nl-BE" u="sng" noProof="0">
              <a:solidFill>
                <a:srgbClr val="1E699D"/>
              </a:solidFill>
              <a:latin typeface="Calibri" panose="020F0502020204030204" pitchFamily="34" charset="0"/>
              <a:cs typeface="Calibri" panose="020F0502020204030204" pitchFamily="34" charset="0"/>
            </a:endParaRPr>
          </a:p>
        </p:txBody>
      </p:sp>
      <p:sp>
        <p:nvSpPr>
          <p:cNvPr id="4" name="Rectangle 3"/>
          <p:cNvSpPr/>
          <p:nvPr/>
        </p:nvSpPr>
        <p:spPr>
          <a:xfrm>
            <a:off x="1548416" y="1308053"/>
            <a:ext cx="9531928" cy="4524315"/>
          </a:xfrm>
          <a:prstGeom prst="rect">
            <a:avLst/>
          </a:prstGeom>
        </p:spPr>
        <p:txBody>
          <a:bodyPr wrap="square" lIns="91440" tIns="45720" rIns="91440" bIns="45720" anchor="t">
            <a:spAutoFit/>
          </a:bodyPr>
          <a:lstStyle/>
          <a:p>
            <a:pPr lvl="0">
              <a:lnSpc>
                <a:spcPct val="90000"/>
              </a:lnSpc>
              <a:spcBef>
                <a:spcPct val="0"/>
              </a:spcBef>
            </a:pPr>
            <a:r>
              <a:rPr lang="nl-BE" sz="2000" b="1" noProof="0">
                <a:solidFill>
                  <a:srgbClr val="1E699D"/>
                </a:solidFill>
                <a:latin typeface="Calibri"/>
                <a:cs typeface="Calibri"/>
              </a:rPr>
              <a:t>Het </a:t>
            </a:r>
            <a:r>
              <a:rPr lang="nl-BE" sz="2000" b="1" noProof="0">
                <a:solidFill>
                  <a:srgbClr val="1E699D"/>
                </a:solidFill>
                <a:latin typeface="Calibri"/>
                <a:cs typeface="Calibri"/>
                <a:hlinkClick r:id="rId6"/>
              </a:rPr>
              <a:t>TRIO-platform</a:t>
            </a:r>
            <a:r>
              <a:rPr lang="nl-BE" sz="2000" b="1" noProof="0">
                <a:solidFill>
                  <a:srgbClr val="1E699D"/>
                </a:solidFill>
                <a:latin typeface="Calibri"/>
                <a:cs typeface="Calibri"/>
              </a:rPr>
              <a:t>, dat in februari 2025 werd gelanceerd, stelt de huisarts in staat om contact op te nemen met de adviserend arts en de arbeidsarts van de patiën</a:t>
            </a:r>
            <a:r>
              <a:rPr lang="nl-BE" sz="2000" b="1" noProof="0">
                <a:solidFill>
                  <a:schemeClr val="accent1">
                    <a:lumMod val="76000"/>
                  </a:schemeClr>
                </a:solidFill>
                <a:latin typeface="Calibri"/>
                <a:cs typeface="Calibri"/>
              </a:rPr>
              <a:t>t </a:t>
            </a:r>
            <a:r>
              <a:rPr lang="nl-BE" sz="2000" b="1" noProof="0">
                <a:solidFill>
                  <a:srgbClr val="1E699D"/>
                </a:solidFill>
                <a:latin typeface="Calibri"/>
                <a:cs typeface="Calibri"/>
              </a:rPr>
              <a:t>(of omgekeerd).</a:t>
            </a:r>
            <a:r>
              <a:rPr lang="nl-BE" sz="2000" b="1" noProof="0">
                <a:solidFill>
                  <a:schemeClr val="accent1">
                    <a:lumMod val="76000"/>
                  </a:schemeClr>
                </a:solidFill>
                <a:latin typeface="Calibri"/>
                <a:cs typeface="Calibri"/>
              </a:rPr>
              <a:t> </a:t>
            </a:r>
          </a:p>
          <a:p>
            <a:pPr lvl="0">
              <a:lnSpc>
                <a:spcPct val="90000"/>
              </a:lnSpc>
              <a:spcBef>
                <a:spcPct val="0"/>
              </a:spcBef>
            </a:pPr>
            <a:endParaRPr lang="nl-BE" sz="2000" b="1" noProof="0">
              <a:solidFill>
                <a:srgbClr val="1E699D"/>
              </a:solidFill>
              <a:latin typeface="Calibri" panose="020F0502020204030204" pitchFamily="34" charset="0"/>
              <a:cs typeface="Calibri" panose="020F0502020204030204" pitchFamily="34" charset="0"/>
            </a:endParaRPr>
          </a:p>
          <a:p>
            <a:pPr lvl="0">
              <a:lnSpc>
                <a:spcPct val="90000"/>
              </a:lnSpc>
              <a:spcBef>
                <a:spcPct val="0"/>
              </a:spcBef>
            </a:pPr>
            <a:r>
              <a:rPr lang="nl-BE" sz="2000" b="1" noProof="0">
                <a:solidFill>
                  <a:srgbClr val="1E699D"/>
                </a:solidFill>
                <a:latin typeface="Calibri"/>
                <a:cs typeface="Calibri"/>
              </a:rPr>
              <a:t>Een beveiligd platform voor uitwisselen en het vinden van patiëntengegevens </a:t>
            </a:r>
          </a:p>
          <a:p>
            <a:pPr lvl="0">
              <a:lnSpc>
                <a:spcPct val="90000"/>
              </a:lnSpc>
              <a:spcBef>
                <a:spcPct val="0"/>
              </a:spcBef>
            </a:pPr>
            <a:endParaRPr lang="nl-BE" sz="2000" b="1" noProof="0">
              <a:solidFill>
                <a:srgbClr val="1E699D"/>
              </a:solidFill>
              <a:latin typeface="Calibri" panose="020F0502020204030204" pitchFamily="34" charset="0"/>
              <a:cs typeface="Calibri" panose="020F0502020204030204" pitchFamily="34" charset="0"/>
            </a:endParaRPr>
          </a:p>
          <a:p>
            <a:pPr lvl="0">
              <a:lnSpc>
                <a:spcPct val="90000"/>
              </a:lnSpc>
              <a:spcBef>
                <a:spcPct val="0"/>
              </a:spcBef>
            </a:pPr>
            <a:r>
              <a:rPr lang="nl-BE" sz="2000" noProof="0">
                <a:solidFill>
                  <a:srgbClr val="1E699D"/>
                </a:solidFill>
                <a:latin typeface="Calibri"/>
                <a:cs typeface="Calibri"/>
              </a:rPr>
              <a:t>Dankzij TRIO, kan u: </a:t>
            </a:r>
          </a:p>
          <a:p>
            <a:pPr marL="342900" lvl="0" indent="-342900">
              <a:lnSpc>
                <a:spcPct val="90000"/>
              </a:lnSpc>
              <a:spcBef>
                <a:spcPct val="0"/>
              </a:spcBef>
              <a:buFontTx/>
              <a:buChar char="-"/>
            </a:pPr>
            <a:r>
              <a:rPr lang="nl-BE" sz="2000" noProof="0">
                <a:solidFill>
                  <a:srgbClr val="1E699D"/>
                </a:solidFill>
                <a:latin typeface="Calibri"/>
                <a:cs typeface="Calibri"/>
              </a:rPr>
              <a:t>informatie uitwisselen met uw collega adviserend artsen en arbeidsartsen: medische en administratieve gegevens met betrekking tot het Terug Naar Werk-traject van één van uw patiënten, of informatie over arbeidsongeschiktheid in het algemeen, een functie die is toegevoegd op unaniem verzoek van gebruikers.</a:t>
            </a:r>
          </a:p>
          <a:p>
            <a:pPr marL="342900" lvl="0" indent="-342900">
              <a:lnSpc>
                <a:spcPct val="90000"/>
              </a:lnSpc>
              <a:spcBef>
                <a:spcPct val="0"/>
              </a:spcBef>
              <a:buFontTx/>
              <a:buChar char="-"/>
            </a:pPr>
            <a:r>
              <a:rPr lang="nl-BE" sz="2000" noProof="0">
                <a:solidFill>
                  <a:srgbClr val="1E699D"/>
                </a:solidFill>
                <a:latin typeface="Calibri"/>
                <a:cs typeface="Calibri"/>
              </a:rPr>
              <a:t>een TRIO-dossier aanmaken voor elk van uw patiënten die aan een Terug Naar Werk-traject begint, waarin medische en administratieve gegevens en gegevens met betrekking tot het beheer van het traject veilig worden omgezet.</a:t>
            </a:r>
          </a:p>
          <a:p>
            <a:pPr marL="342900" lvl="0" indent="-342900">
              <a:lnSpc>
                <a:spcPct val="90000"/>
              </a:lnSpc>
              <a:spcBef>
                <a:spcPct val="0"/>
              </a:spcBef>
              <a:buFontTx/>
              <a:buChar char="-"/>
            </a:pPr>
            <a:endParaRPr lang="nl-BE" sz="2000" noProof="0">
              <a:solidFill>
                <a:schemeClr val="tx2"/>
              </a:solidFill>
              <a:latin typeface="Calibri"/>
              <a:cs typeface="Calibri"/>
            </a:endParaRPr>
          </a:p>
          <a:p>
            <a:pPr lvl="0">
              <a:lnSpc>
                <a:spcPct val="90000"/>
              </a:lnSpc>
              <a:spcBef>
                <a:spcPct val="0"/>
              </a:spcBef>
            </a:pPr>
            <a:endParaRPr lang="nl-BE" sz="2000" b="1" noProof="0">
              <a:solidFill>
                <a:srgbClr val="1E699D"/>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231533340"/>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hthoek 2">
            <a:extLst>
              <a:ext uri="{FF2B5EF4-FFF2-40B4-BE49-F238E27FC236}">
                <a16:creationId xmlns:a16="http://schemas.microsoft.com/office/drawing/2014/main" id="{BF903828-9287-8842-789C-03188C36B9F9}"/>
              </a:ext>
            </a:extLst>
          </p:cNvPr>
          <p:cNvSpPr>
            <a:spLocks noGrp="1" noRot="1" noMove="1" noResize="1" noEditPoints="1" noAdjustHandles="1" noChangeArrowheads="1" noChangeShapeType="1"/>
          </p:cNvSpPr>
          <p:nvPr/>
        </p:nvSpPr>
        <p:spPr>
          <a:xfrm>
            <a:off x="72736" y="5770740"/>
            <a:ext cx="2192482" cy="987136"/>
          </a:xfrm>
          <a:prstGeom prst="rect">
            <a:avLst/>
          </a:prstGeom>
          <a:solidFill>
            <a:schemeClr val="bg1"/>
          </a:solidFill>
          <a:ln>
            <a:solidFill>
              <a:schemeClr val="bg1"/>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nl-BE" noProof="0"/>
          </a:p>
        </p:txBody>
      </p:sp>
      <p:sp>
        <p:nvSpPr>
          <p:cNvPr id="2" name="Espace réservé du texte 1">
            <a:extLst>
              <a:ext uri="{FF2B5EF4-FFF2-40B4-BE49-F238E27FC236}">
                <a16:creationId xmlns:a16="http://schemas.microsoft.com/office/drawing/2014/main" id="{2BA28A90-81A9-461E-877A-E335A7B140ED}"/>
              </a:ext>
            </a:extLst>
          </p:cNvPr>
          <p:cNvSpPr>
            <a:spLocks noGrp="1"/>
          </p:cNvSpPr>
          <p:nvPr>
            <p:ph type="body"/>
          </p:nvPr>
        </p:nvSpPr>
        <p:spPr>
          <a:xfrm>
            <a:off x="609480" y="1604519"/>
            <a:ext cx="10972440" cy="4609467"/>
          </a:xfrm>
          <a:ln>
            <a:noFill/>
          </a:ln>
        </p:spPr>
        <p:txBody>
          <a:bodyPr/>
          <a:lstStyle/>
          <a:p>
            <a:r>
              <a:rPr lang="nl-BE" noProof="0"/>
              <a:t> </a:t>
            </a:r>
          </a:p>
        </p:txBody>
      </p:sp>
      <p:sp>
        <p:nvSpPr>
          <p:cNvPr id="12" name="Titre 11">
            <a:extLst>
              <a:ext uri="{FF2B5EF4-FFF2-40B4-BE49-F238E27FC236}">
                <a16:creationId xmlns:a16="http://schemas.microsoft.com/office/drawing/2014/main" id="{E02996AC-4C92-4990-A4BE-77B0EAF805E6}"/>
              </a:ext>
            </a:extLst>
          </p:cNvPr>
          <p:cNvSpPr>
            <a:spLocks noGrp="1"/>
          </p:cNvSpPr>
          <p:nvPr>
            <p:ph type="title"/>
          </p:nvPr>
        </p:nvSpPr>
        <p:spPr>
          <a:xfrm>
            <a:off x="609480" y="273600"/>
            <a:ext cx="10972440" cy="871709"/>
          </a:xfrm>
        </p:spPr>
        <p:txBody>
          <a:bodyPr/>
          <a:lstStyle/>
          <a:p>
            <a:r>
              <a:rPr lang="nl-BE" sz="2800" noProof="0">
                <a:solidFill>
                  <a:srgbClr val="1E699D"/>
                </a:solidFill>
                <a:latin typeface="Futura Medium"/>
                <a:cs typeface="Calibri" panose="020F0502020204030204" pitchFamily="34" charset="0"/>
              </a:rPr>
              <a:t>2.1. Arbeidsarts: Opdracht</a:t>
            </a:r>
          </a:p>
        </p:txBody>
      </p:sp>
      <p:sp>
        <p:nvSpPr>
          <p:cNvPr id="19" name="ZoneTexte 18">
            <a:extLst>
              <a:ext uri="{FF2B5EF4-FFF2-40B4-BE49-F238E27FC236}">
                <a16:creationId xmlns:a16="http://schemas.microsoft.com/office/drawing/2014/main" id="{A69EBB20-D466-4A6D-A4F2-E1B4EB39DB4E}"/>
              </a:ext>
            </a:extLst>
          </p:cNvPr>
          <p:cNvSpPr txBox="1"/>
          <p:nvPr/>
        </p:nvSpPr>
        <p:spPr>
          <a:xfrm>
            <a:off x="5690300" y="3929524"/>
            <a:ext cx="919556" cy="369332"/>
          </a:xfrm>
          <a:prstGeom prst="rect">
            <a:avLst/>
          </a:prstGeom>
          <a:noFill/>
        </p:spPr>
        <p:txBody>
          <a:bodyPr wrap="square" rtlCol="0">
            <a:spAutoFit/>
          </a:bodyPr>
          <a:lstStyle/>
          <a:p>
            <a:pPr algn="ctr"/>
            <a:r>
              <a:rPr lang="nl-BE" b="1" noProof="0">
                <a:solidFill>
                  <a:schemeClr val="bg1"/>
                </a:solidFill>
              </a:rPr>
              <a:t>MG</a:t>
            </a:r>
          </a:p>
        </p:txBody>
      </p:sp>
      <p:sp>
        <p:nvSpPr>
          <p:cNvPr id="4" name="Pijl: rechts 3">
            <a:extLst>
              <a:ext uri="{FF2B5EF4-FFF2-40B4-BE49-F238E27FC236}">
                <a16:creationId xmlns:a16="http://schemas.microsoft.com/office/drawing/2014/main" id="{3548F631-AD33-19CB-9C8C-0BBF58807511}"/>
              </a:ext>
            </a:extLst>
          </p:cNvPr>
          <p:cNvSpPr/>
          <p:nvPr/>
        </p:nvSpPr>
        <p:spPr>
          <a:xfrm>
            <a:off x="6813832" y="2822717"/>
            <a:ext cx="1373504" cy="558265"/>
          </a:xfrm>
          <a:prstGeom prst="rightArrow">
            <a:avLst>
              <a:gd name="adj1" fmla="val 50000"/>
              <a:gd name="adj2" fmla="val 106896"/>
            </a:avLst>
          </a:prstGeom>
          <a:solidFill>
            <a:schemeClr val="accent1">
              <a:lumMod val="40000"/>
              <a:lumOff val="60000"/>
            </a:schemeClr>
          </a:solidFill>
          <a:ln>
            <a:solidFill>
              <a:schemeClr val="accent1">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noProof="0"/>
          </a:p>
        </p:txBody>
      </p:sp>
      <p:sp>
        <p:nvSpPr>
          <p:cNvPr id="5" name="Rechthoek 4">
            <a:extLst>
              <a:ext uri="{FF2B5EF4-FFF2-40B4-BE49-F238E27FC236}">
                <a16:creationId xmlns:a16="http://schemas.microsoft.com/office/drawing/2014/main" id="{BABAC598-A3B3-17EB-3016-B19219D908B8}"/>
              </a:ext>
            </a:extLst>
          </p:cNvPr>
          <p:cNvSpPr/>
          <p:nvPr/>
        </p:nvSpPr>
        <p:spPr>
          <a:xfrm>
            <a:off x="4740594" y="2444167"/>
            <a:ext cx="2073238" cy="1001027"/>
          </a:xfrm>
          <a:prstGeom prst="rect">
            <a:avLst/>
          </a:prstGeom>
          <a:solidFill>
            <a:schemeClr val="accent1">
              <a:lumMod val="40000"/>
              <a:lumOff val="60000"/>
            </a:schemeClr>
          </a:solidFill>
          <a:ln>
            <a:solidFill>
              <a:schemeClr val="accent1">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BE" noProof="0">
                <a:solidFill>
                  <a:schemeClr val="accent5">
                    <a:lumMod val="75000"/>
                  </a:schemeClr>
                </a:solidFill>
              </a:rPr>
              <a:t>Functionele capaciteiten van de werknemer</a:t>
            </a:r>
          </a:p>
        </p:txBody>
      </p:sp>
      <p:sp>
        <p:nvSpPr>
          <p:cNvPr id="6" name="Rechthoek 5">
            <a:extLst>
              <a:ext uri="{FF2B5EF4-FFF2-40B4-BE49-F238E27FC236}">
                <a16:creationId xmlns:a16="http://schemas.microsoft.com/office/drawing/2014/main" id="{6C2DCC14-DC43-532F-74AE-ACD3FCE87804}"/>
              </a:ext>
            </a:extLst>
          </p:cNvPr>
          <p:cNvSpPr/>
          <p:nvPr/>
        </p:nvSpPr>
        <p:spPr>
          <a:xfrm>
            <a:off x="4807669" y="4252454"/>
            <a:ext cx="2006163" cy="1001027"/>
          </a:xfrm>
          <a:prstGeom prst="rect">
            <a:avLst/>
          </a:prstGeom>
          <a:solidFill>
            <a:schemeClr val="accent1">
              <a:lumMod val="40000"/>
              <a:lumOff val="60000"/>
            </a:schemeClr>
          </a:solidFill>
          <a:ln>
            <a:solidFill>
              <a:schemeClr val="accent1">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BE" noProof="0">
                <a:solidFill>
                  <a:schemeClr val="accent5">
                    <a:lumMod val="75000"/>
                  </a:schemeClr>
                </a:solidFill>
              </a:rPr>
              <a:t>Vereisten van de werkpost</a:t>
            </a:r>
          </a:p>
        </p:txBody>
      </p:sp>
      <p:sp>
        <p:nvSpPr>
          <p:cNvPr id="7" name="Pijl: rechts 6">
            <a:extLst>
              <a:ext uri="{FF2B5EF4-FFF2-40B4-BE49-F238E27FC236}">
                <a16:creationId xmlns:a16="http://schemas.microsoft.com/office/drawing/2014/main" id="{F84B1107-A2B3-E0DC-43FE-436BA06CA4A2}"/>
              </a:ext>
            </a:extLst>
          </p:cNvPr>
          <p:cNvSpPr/>
          <p:nvPr/>
        </p:nvSpPr>
        <p:spPr>
          <a:xfrm rot="16200000">
            <a:off x="6833344" y="3897346"/>
            <a:ext cx="1373504" cy="919554"/>
          </a:xfrm>
          <a:prstGeom prst="rightArrow">
            <a:avLst/>
          </a:prstGeom>
          <a:solidFill>
            <a:schemeClr val="accent6">
              <a:lumMod val="75000"/>
            </a:schemeClr>
          </a:solidFill>
          <a:ln>
            <a:solidFill>
              <a:schemeClr val="accent6">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noProof="0"/>
          </a:p>
        </p:txBody>
      </p:sp>
      <p:sp>
        <p:nvSpPr>
          <p:cNvPr id="8" name="Pijl: rechts 7">
            <a:extLst>
              <a:ext uri="{FF2B5EF4-FFF2-40B4-BE49-F238E27FC236}">
                <a16:creationId xmlns:a16="http://schemas.microsoft.com/office/drawing/2014/main" id="{B69F23E5-488A-A02E-2978-C8EF719BE5F3}"/>
              </a:ext>
            </a:extLst>
          </p:cNvPr>
          <p:cNvSpPr/>
          <p:nvPr/>
        </p:nvSpPr>
        <p:spPr>
          <a:xfrm rot="5400000">
            <a:off x="3299752" y="2589189"/>
            <a:ext cx="1373504" cy="919554"/>
          </a:xfrm>
          <a:prstGeom prst="rightArrow">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noProof="0"/>
          </a:p>
        </p:txBody>
      </p:sp>
      <p:sp>
        <p:nvSpPr>
          <p:cNvPr id="9" name="Pijl: rechts 8">
            <a:extLst>
              <a:ext uri="{FF2B5EF4-FFF2-40B4-BE49-F238E27FC236}">
                <a16:creationId xmlns:a16="http://schemas.microsoft.com/office/drawing/2014/main" id="{C774A9DB-0193-2524-2919-CB28A3BB6946}"/>
              </a:ext>
            </a:extLst>
          </p:cNvPr>
          <p:cNvSpPr/>
          <p:nvPr/>
        </p:nvSpPr>
        <p:spPr>
          <a:xfrm rot="10800000">
            <a:off x="3434165" y="4493413"/>
            <a:ext cx="1373504" cy="558265"/>
          </a:xfrm>
          <a:prstGeom prst="rightArrow">
            <a:avLst>
              <a:gd name="adj1" fmla="val 50000"/>
              <a:gd name="adj2" fmla="val 108621"/>
            </a:avLst>
          </a:prstGeom>
          <a:solidFill>
            <a:schemeClr val="accent1">
              <a:lumMod val="40000"/>
              <a:lumOff val="60000"/>
            </a:schemeClr>
          </a:solidFill>
          <a:ln>
            <a:solidFill>
              <a:schemeClr val="accent1">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noProof="0"/>
          </a:p>
        </p:txBody>
      </p:sp>
      <p:sp>
        <p:nvSpPr>
          <p:cNvPr id="10" name="Rechthoek 9">
            <a:extLst>
              <a:ext uri="{FF2B5EF4-FFF2-40B4-BE49-F238E27FC236}">
                <a16:creationId xmlns:a16="http://schemas.microsoft.com/office/drawing/2014/main" id="{F5454718-FE2C-1056-CC66-A8366075D85E}"/>
              </a:ext>
            </a:extLst>
          </p:cNvPr>
          <p:cNvSpPr/>
          <p:nvPr/>
        </p:nvSpPr>
        <p:spPr>
          <a:xfrm>
            <a:off x="8227798" y="2541276"/>
            <a:ext cx="1577689" cy="1001027"/>
          </a:xfrm>
          <a:prstGeom prst="rect">
            <a:avLst/>
          </a:prstGeom>
          <a:noFill/>
          <a:ln>
            <a:solidFill>
              <a:schemeClr val="accent1">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BE" noProof="0">
                <a:solidFill>
                  <a:schemeClr val="accent5">
                    <a:lumMod val="75000"/>
                  </a:schemeClr>
                </a:solidFill>
              </a:rPr>
              <a:t>Niveau ‘medisch’</a:t>
            </a:r>
          </a:p>
        </p:txBody>
      </p:sp>
      <p:sp>
        <p:nvSpPr>
          <p:cNvPr id="11" name="Rechthoek 10">
            <a:extLst>
              <a:ext uri="{FF2B5EF4-FFF2-40B4-BE49-F238E27FC236}">
                <a16:creationId xmlns:a16="http://schemas.microsoft.com/office/drawing/2014/main" id="{BA168674-891F-4CD2-CACA-998C975011C3}"/>
              </a:ext>
            </a:extLst>
          </p:cNvPr>
          <p:cNvSpPr/>
          <p:nvPr/>
        </p:nvSpPr>
        <p:spPr>
          <a:xfrm>
            <a:off x="1724433" y="4252454"/>
            <a:ext cx="1577689" cy="1001027"/>
          </a:xfrm>
          <a:prstGeom prst="rect">
            <a:avLst/>
          </a:prstGeom>
          <a:noFill/>
          <a:ln>
            <a:solidFill>
              <a:schemeClr val="accent1">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BE" noProof="0">
                <a:solidFill>
                  <a:schemeClr val="accent5">
                    <a:lumMod val="75000"/>
                  </a:schemeClr>
                </a:solidFill>
              </a:rPr>
              <a:t>Niveau</a:t>
            </a:r>
            <a:r>
              <a:rPr lang="nl-BE" noProof="0"/>
              <a:t> </a:t>
            </a:r>
            <a:r>
              <a:rPr lang="nl-BE" noProof="0">
                <a:solidFill>
                  <a:schemeClr val="accent5">
                    <a:lumMod val="75000"/>
                  </a:schemeClr>
                </a:solidFill>
              </a:rPr>
              <a:t>‘werk’</a:t>
            </a:r>
          </a:p>
        </p:txBody>
      </p:sp>
      <p:cxnSp>
        <p:nvCxnSpPr>
          <p:cNvPr id="14" name="Rechte verbindingslijn 13">
            <a:extLst>
              <a:ext uri="{FF2B5EF4-FFF2-40B4-BE49-F238E27FC236}">
                <a16:creationId xmlns:a16="http://schemas.microsoft.com/office/drawing/2014/main" id="{23F5FD25-2ECF-EF1E-AAE6-63CB645214A0}"/>
              </a:ext>
            </a:extLst>
          </p:cNvPr>
          <p:cNvCxnSpPr>
            <a:cxnSpLocks/>
          </p:cNvCxnSpPr>
          <p:nvPr/>
        </p:nvCxnSpPr>
        <p:spPr>
          <a:xfrm flipV="1">
            <a:off x="3128211" y="3514540"/>
            <a:ext cx="4851662" cy="519663"/>
          </a:xfrm>
          <a:prstGeom prst="line">
            <a:avLst/>
          </a:prstGeom>
          <a:ln/>
        </p:spPr>
        <p:style>
          <a:lnRef idx="3">
            <a:schemeClr val="accent5"/>
          </a:lnRef>
          <a:fillRef idx="0">
            <a:schemeClr val="accent5"/>
          </a:fillRef>
          <a:effectRef idx="2">
            <a:schemeClr val="accent5"/>
          </a:effectRef>
          <a:fontRef idx="minor">
            <a:schemeClr val="tx1"/>
          </a:fontRef>
        </p:style>
      </p:cxnSp>
    </p:spTree>
    <p:extLst>
      <p:ext uri="{BB962C8B-B14F-4D97-AF65-F5344CB8AC3E}">
        <p14:creationId xmlns:p14="http://schemas.microsoft.com/office/powerpoint/2010/main" val="180421221"/>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hthoek 2">
            <a:extLst>
              <a:ext uri="{FF2B5EF4-FFF2-40B4-BE49-F238E27FC236}">
                <a16:creationId xmlns:a16="http://schemas.microsoft.com/office/drawing/2014/main" id="{2ACC88C0-9D7E-694B-88EC-BDC716A69B2C}"/>
              </a:ext>
            </a:extLst>
          </p:cNvPr>
          <p:cNvSpPr>
            <a:spLocks noGrp="1" noRot="1" noMove="1" noResize="1" noEditPoints="1" noAdjustHandles="1" noChangeArrowheads="1" noChangeShapeType="1"/>
          </p:cNvSpPr>
          <p:nvPr/>
        </p:nvSpPr>
        <p:spPr>
          <a:xfrm>
            <a:off x="72736" y="5770740"/>
            <a:ext cx="2192482" cy="987136"/>
          </a:xfrm>
          <a:prstGeom prst="rect">
            <a:avLst/>
          </a:prstGeom>
          <a:solidFill>
            <a:schemeClr val="bg1"/>
          </a:solidFill>
          <a:ln>
            <a:solidFill>
              <a:schemeClr val="bg1"/>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nl-BE" noProof="0"/>
          </a:p>
        </p:txBody>
      </p:sp>
      <p:sp>
        <p:nvSpPr>
          <p:cNvPr id="2" name="Espace réservé du texte 1">
            <a:extLst>
              <a:ext uri="{FF2B5EF4-FFF2-40B4-BE49-F238E27FC236}">
                <a16:creationId xmlns:a16="http://schemas.microsoft.com/office/drawing/2014/main" id="{2BA28A90-81A9-461E-877A-E335A7B140ED}"/>
              </a:ext>
            </a:extLst>
          </p:cNvPr>
          <p:cNvSpPr>
            <a:spLocks noGrp="1"/>
          </p:cNvSpPr>
          <p:nvPr>
            <p:ph type="body"/>
          </p:nvPr>
        </p:nvSpPr>
        <p:spPr>
          <a:xfrm>
            <a:off x="609480" y="1604519"/>
            <a:ext cx="10972440" cy="4609467"/>
          </a:xfrm>
          <a:ln>
            <a:noFill/>
          </a:ln>
        </p:spPr>
        <p:txBody>
          <a:bodyPr/>
          <a:lstStyle/>
          <a:p>
            <a:r>
              <a:rPr lang="nl-BE" noProof="0"/>
              <a:t> </a:t>
            </a:r>
          </a:p>
          <a:p>
            <a:endParaRPr lang="nl-BE" noProof="0"/>
          </a:p>
          <a:p>
            <a:endParaRPr lang="nl-BE" noProof="0"/>
          </a:p>
        </p:txBody>
      </p:sp>
      <p:sp>
        <p:nvSpPr>
          <p:cNvPr id="12" name="Titre 11">
            <a:extLst>
              <a:ext uri="{FF2B5EF4-FFF2-40B4-BE49-F238E27FC236}">
                <a16:creationId xmlns:a16="http://schemas.microsoft.com/office/drawing/2014/main" id="{E02996AC-4C92-4990-A4BE-77B0EAF805E6}"/>
              </a:ext>
            </a:extLst>
          </p:cNvPr>
          <p:cNvSpPr>
            <a:spLocks noGrp="1"/>
          </p:cNvSpPr>
          <p:nvPr>
            <p:ph type="title"/>
          </p:nvPr>
        </p:nvSpPr>
        <p:spPr>
          <a:xfrm>
            <a:off x="609480" y="273600"/>
            <a:ext cx="10972440" cy="871709"/>
          </a:xfrm>
        </p:spPr>
        <p:txBody>
          <a:bodyPr/>
          <a:lstStyle/>
          <a:p>
            <a:r>
              <a:rPr lang="nl-BE" sz="2800" noProof="0">
                <a:solidFill>
                  <a:srgbClr val="1E699D"/>
                </a:solidFill>
                <a:latin typeface="Futura Medium"/>
                <a:cs typeface="Calibri" panose="020F0502020204030204" pitchFamily="34" charset="0"/>
              </a:rPr>
              <a:t>2.2. De arbeidsarts: Wat u moet weten</a:t>
            </a:r>
          </a:p>
        </p:txBody>
      </p:sp>
      <p:sp>
        <p:nvSpPr>
          <p:cNvPr id="19" name="ZoneTexte 18">
            <a:extLst>
              <a:ext uri="{FF2B5EF4-FFF2-40B4-BE49-F238E27FC236}">
                <a16:creationId xmlns:a16="http://schemas.microsoft.com/office/drawing/2014/main" id="{A69EBB20-D466-4A6D-A4F2-E1B4EB39DB4E}"/>
              </a:ext>
            </a:extLst>
          </p:cNvPr>
          <p:cNvSpPr txBox="1"/>
          <p:nvPr/>
        </p:nvSpPr>
        <p:spPr>
          <a:xfrm>
            <a:off x="5690300" y="3929524"/>
            <a:ext cx="919556" cy="369332"/>
          </a:xfrm>
          <a:prstGeom prst="rect">
            <a:avLst/>
          </a:prstGeom>
          <a:noFill/>
        </p:spPr>
        <p:txBody>
          <a:bodyPr wrap="square" rtlCol="0">
            <a:spAutoFit/>
          </a:bodyPr>
          <a:lstStyle/>
          <a:p>
            <a:pPr algn="ctr"/>
            <a:r>
              <a:rPr lang="nl-BE" b="1" noProof="0">
                <a:solidFill>
                  <a:schemeClr val="bg1"/>
                </a:solidFill>
              </a:rPr>
              <a:t>MG</a:t>
            </a:r>
          </a:p>
        </p:txBody>
      </p:sp>
      <p:sp>
        <p:nvSpPr>
          <p:cNvPr id="63" name="Rectangle 3">
            <a:extLst>
              <a:ext uri="{FF2B5EF4-FFF2-40B4-BE49-F238E27FC236}">
                <a16:creationId xmlns:a16="http://schemas.microsoft.com/office/drawing/2014/main" id="{0D365376-E924-4147-5F0F-D65327B52CAA}"/>
              </a:ext>
            </a:extLst>
          </p:cNvPr>
          <p:cNvSpPr/>
          <p:nvPr/>
        </p:nvSpPr>
        <p:spPr>
          <a:xfrm>
            <a:off x="609480" y="1087189"/>
            <a:ext cx="11133610" cy="5278368"/>
          </a:xfrm>
          <a:prstGeom prst="rect">
            <a:avLst/>
          </a:prstGeom>
        </p:spPr>
        <p:txBody>
          <a:bodyPr wrap="square">
            <a:spAutoFit/>
          </a:bodyPr>
          <a:lstStyle/>
          <a:p>
            <a:r>
              <a:rPr lang="nl-BE" sz="1600" b="1" noProof="0" dirty="0">
                <a:solidFill>
                  <a:srgbClr val="1E699D"/>
                </a:solidFill>
                <a:latin typeface="Calibri" panose="020F0502020204030204" pitchFamily="34" charset="0"/>
                <a:cs typeface="Calibri" panose="020F0502020204030204" pitchFamily="34" charset="0"/>
              </a:rPr>
              <a:t>Hoofdopdracht</a:t>
            </a:r>
            <a:r>
              <a:rPr lang="nl-BE" sz="1600" noProof="0" dirty="0">
                <a:solidFill>
                  <a:srgbClr val="1E699D"/>
                </a:solidFill>
                <a:latin typeface="Calibri" panose="020F0502020204030204" pitchFamily="34" charset="0"/>
                <a:cs typeface="Calibri" panose="020F0502020204030204" pitchFamily="34" charset="0"/>
              </a:rPr>
              <a:t>: Nagaan of de gezondheidstoestand van de werknemer verenigbaar is met de eisen van zijn/haar functie. </a:t>
            </a:r>
          </a:p>
          <a:p>
            <a:endParaRPr lang="nl-BE" sz="1600" noProof="0" dirty="0">
              <a:solidFill>
                <a:srgbClr val="1E699D"/>
              </a:solidFill>
              <a:latin typeface="Calibri" panose="020F0502020204030204" pitchFamily="34" charset="0"/>
              <a:cs typeface="Calibri" panose="020F0502020204030204" pitchFamily="34" charset="0"/>
            </a:endParaRPr>
          </a:p>
          <a:p>
            <a:r>
              <a:rPr lang="nl-BE" sz="1600" b="1" noProof="0" dirty="0">
                <a:solidFill>
                  <a:srgbClr val="1E699D"/>
                </a:solidFill>
                <a:latin typeface="Calibri" panose="020F0502020204030204" pitchFamily="34" charset="0"/>
                <a:cs typeface="Calibri" panose="020F0502020204030204" pitchFamily="34" charset="0"/>
              </a:rPr>
              <a:t>Beroepsgeheim</a:t>
            </a:r>
          </a:p>
          <a:p>
            <a:pPr marL="742950" lvl="1" indent="-285750">
              <a:buFont typeface="Arial" panose="020B0604020202020204" pitchFamily="34" charset="0"/>
              <a:buChar char="•"/>
            </a:pPr>
            <a:r>
              <a:rPr lang="nl-BE" sz="1400" noProof="0" dirty="0">
                <a:solidFill>
                  <a:srgbClr val="1E699D"/>
                </a:solidFill>
                <a:latin typeface="Calibri" panose="020F0502020204030204" pitchFamily="34" charset="0"/>
                <a:cs typeface="Calibri" panose="020F0502020204030204" pitchFamily="34" charset="0"/>
              </a:rPr>
              <a:t>Geen enkele medische informatie of diagnose wordt meegedeeld aan de werkgever. </a:t>
            </a:r>
          </a:p>
          <a:p>
            <a:pPr marL="742950" lvl="1" indent="-285750">
              <a:buFont typeface="Arial" panose="020B0604020202020204" pitchFamily="34" charset="0"/>
              <a:buChar char="•"/>
            </a:pPr>
            <a:r>
              <a:rPr lang="nl-BE" sz="1400" noProof="0" dirty="0">
                <a:solidFill>
                  <a:srgbClr val="1E699D"/>
                </a:solidFill>
                <a:latin typeface="Calibri" panose="020F0502020204030204" pitchFamily="34" charset="0"/>
                <a:cs typeface="Calibri" panose="020F0502020204030204" pitchFamily="34" charset="0"/>
              </a:rPr>
              <a:t>De arbeidsarts werkt volledig onafhankelijk.</a:t>
            </a:r>
          </a:p>
          <a:p>
            <a:endParaRPr lang="nl-BE" sz="1400" noProof="0" dirty="0">
              <a:solidFill>
                <a:srgbClr val="1E699D"/>
              </a:solidFill>
              <a:latin typeface="Calibri" panose="020F0502020204030204" pitchFamily="34" charset="0"/>
              <a:cs typeface="Calibri" panose="020F0502020204030204" pitchFamily="34" charset="0"/>
            </a:endParaRPr>
          </a:p>
          <a:p>
            <a:r>
              <a:rPr lang="nl-BE" sz="1600" b="1" noProof="0" dirty="0">
                <a:solidFill>
                  <a:srgbClr val="1E699D"/>
                </a:solidFill>
                <a:latin typeface="Calibri" panose="020F0502020204030204" pitchFamily="34" charset="0"/>
                <a:cs typeface="Calibri" panose="020F0502020204030204" pitchFamily="34" charset="0"/>
              </a:rPr>
              <a:t>Afwezigheid wegens ziekte</a:t>
            </a:r>
          </a:p>
          <a:p>
            <a:pPr marL="742950" lvl="1" indent="-285750">
              <a:buFont typeface="Arial" panose="020B0604020202020204" pitchFamily="34" charset="0"/>
              <a:buChar char="•"/>
            </a:pPr>
            <a:r>
              <a:rPr lang="nl-BE" sz="1400" noProof="0" dirty="0">
                <a:solidFill>
                  <a:srgbClr val="1E699D"/>
                </a:solidFill>
                <a:latin typeface="Calibri" panose="020F0502020204030204" pitchFamily="34" charset="0"/>
                <a:cs typeface="Calibri" panose="020F0502020204030204" pitchFamily="34" charset="0"/>
              </a:rPr>
              <a:t>De arbeidsarts mag niet oordelen over de geldigheid van ziekteverlof.</a:t>
            </a:r>
          </a:p>
          <a:p>
            <a:pPr marL="742950" lvl="1" indent="-285750">
              <a:buFont typeface="Arial" panose="020B0604020202020204" pitchFamily="34" charset="0"/>
              <a:buChar char="•"/>
            </a:pPr>
            <a:r>
              <a:rPr lang="nl-BE" sz="1400" noProof="0" dirty="0">
                <a:solidFill>
                  <a:srgbClr val="1E699D"/>
                </a:solidFill>
                <a:latin typeface="Calibri" panose="020F0502020204030204" pitchFamily="34" charset="0"/>
                <a:cs typeface="Calibri" panose="020F0502020204030204" pitchFamily="34" charset="0"/>
              </a:rPr>
              <a:t>Hij/zij mag de behandelende arts contacteren om de preventie op het werk te verbeteren en beroepsziekten op te sporen (mits toestemming van de werknemer).</a:t>
            </a:r>
          </a:p>
          <a:p>
            <a:pPr lvl="0">
              <a:lnSpc>
                <a:spcPct val="90000"/>
              </a:lnSpc>
              <a:spcBef>
                <a:spcPct val="0"/>
              </a:spcBef>
            </a:pPr>
            <a:endParaRPr lang="nl-BE" b="1" noProof="0" dirty="0">
              <a:solidFill>
                <a:srgbClr val="1E699D"/>
              </a:solidFill>
              <a:latin typeface="Calibri" panose="020F0502020204030204" pitchFamily="34" charset="0"/>
              <a:cs typeface="Calibri" panose="020F0502020204030204" pitchFamily="34" charset="0"/>
            </a:endParaRPr>
          </a:p>
          <a:p>
            <a:pPr lvl="0">
              <a:lnSpc>
                <a:spcPct val="90000"/>
              </a:lnSpc>
              <a:spcBef>
                <a:spcPct val="0"/>
              </a:spcBef>
            </a:pPr>
            <a:r>
              <a:rPr lang="nl-BE" sz="1600" b="1" noProof="0" dirty="0">
                <a:solidFill>
                  <a:srgbClr val="1E699D"/>
                </a:solidFill>
                <a:latin typeface="Calibri" panose="020F0502020204030204" pitchFamily="34" charset="0"/>
                <a:cs typeface="Calibri" panose="020F0502020204030204" pitchFamily="34" charset="0"/>
              </a:rPr>
              <a:t>Spontane raadpleging</a:t>
            </a:r>
          </a:p>
          <a:p>
            <a:pPr marL="800100" lvl="1" indent="-342900">
              <a:lnSpc>
                <a:spcPct val="90000"/>
              </a:lnSpc>
              <a:spcBef>
                <a:spcPct val="0"/>
              </a:spcBef>
              <a:buFont typeface="Arial" panose="020B0604020202020204" pitchFamily="34" charset="0"/>
              <a:buChar char="•"/>
            </a:pPr>
            <a:r>
              <a:rPr lang="nl-BE" sz="1400" noProof="0" dirty="0">
                <a:solidFill>
                  <a:srgbClr val="1E699D"/>
                </a:solidFill>
                <a:latin typeface="Calibri" panose="020F0502020204030204" pitchFamily="34" charset="0"/>
                <a:cs typeface="Calibri" panose="020F0502020204030204" pitchFamily="34" charset="0"/>
              </a:rPr>
              <a:t>Werknemers kunnen op elk moment op eigen initiatief een afspraak maken, zonder medeweten van de werkgever (vertrouwelijk).</a:t>
            </a:r>
          </a:p>
          <a:p>
            <a:pPr>
              <a:lnSpc>
                <a:spcPct val="90000"/>
              </a:lnSpc>
              <a:spcBef>
                <a:spcPct val="0"/>
              </a:spcBef>
            </a:pPr>
            <a:endParaRPr lang="nl-BE" sz="1600" noProof="0" dirty="0">
              <a:solidFill>
                <a:srgbClr val="1E699D"/>
              </a:solidFill>
              <a:latin typeface="Calibri" panose="020F0502020204030204" pitchFamily="34" charset="0"/>
              <a:cs typeface="Calibri" panose="020F0502020204030204" pitchFamily="34" charset="0"/>
            </a:endParaRPr>
          </a:p>
          <a:p>
            <a:pPr>
              <a:lnSpc>
                <a:spcPct val="90000"/>
              </a:lnSpc>
              <a:spcBef>
                <a:spcPct val="0"/>
              </a:spcBef>
            </a:pPr>
            <a:r>
              <a:rPr lang="nl-BE" sz="1600" b="1" noProof="0" dirty="0">
                <a:solidFill>
                  <a:srgbClr val="1E699D"/>
                </a:solidFill>
                <a:latin typeface="Calibri" panose="020F0502020204030204" pitchFamily="34" charset="0"/>
                <a:cs typeface="Calibri" panose="020F0502020204030204" pitchFamily="34" charset="0"/>
              </a:rPr>
              <a:t>Communicatie</a:t>
            </a:r>
            <a:endParaRPr lang="nl-BE" sz="1400" b="1" noProof="0" dirty="0">
              <a:solidFill>
                <a:srgbClr val="1E699D"/>
              </a:solidFill>
              <a:latin typeface="Calibri" panose="020F0502020204030204" pitchFamily="34" charset="0"/>
              <a:cs typeface="Calibri" panose="020F0502020204030204" pitchFamily="34" charset="0"/>
            </a:endParaRPr>
          </a:p>
          <a:p>
            <a:pPr marL="800100" lvl="1" indent="-342900">
              <a:lnSpc>
                <a:spcPct val="90000"/>
              </a:lnSpc>
              <a:spcBef>
                <a:spcPct val="0"/>
              </a:spcBef>
              <a:buFont typeface="Arial" panose="020B0604020202020204" pitchFamily="34" charset="0"/>
              <a:buChar char="•"/>
            </a:pPr>
            <a:r>
              <a:rPr lang="nl-BE" sz="1400" noProof="0" dirty="0">
                <a:solidFill>
                  <a:srgbClr val="1E699D"/>
                </a:solidFill>
                <a:latin typeface="Calibri" panose="020F0502020204030204" pitchFamily="34" charset="0"/>
                <a:cs typeface="Calibri" panose="020F0502020204030204" pitchFamily="34" charset="0"/>
              </a:rPr>
              <a:t>Via de werknemer</a:t>
            </a:r>
          </a:p>
          <a:p>
            <a:pPr marL="800100" lvl="1" indent="-342900">
              <a:lnSpc>
                <a:spcPct val="90000"/>
              </a:lnSpc>
              <a:spcBef>
                <a:spcPct val="0"/>
              </a:spcBef>
              <a:buFont typeface="Arial" panose="020B0604020202020204" pitchFamily="34" charset="0"/>
              <a:buChar char="•"/>
            </a:pPr>
            <a:r>
              <a:rPr lang="nl-BE" sz="1400" noProof="0" dirty="0">
                <a:solidFill>
                  <a:srgbClr val="1E699D"/>
                </a:solidFill>
                <a:latin typeface="Calibri" panose="020F0502020204030204" pitchFamily="34" charset="0"/>
                <a:cs typeface="Calibri" panose="020F0502020204030204" pitchFamily="34" charset="0"/>
              </a:rPr>
              <a:t>Relevante gegevens in een gesloten envelop meegeven</a:t>
            </a:r>
          </a:p>
          <a:p>
            <a:pPr marL="800100" lvl="1" indent="-342900">
              <a:lnSpc>
                <a:spcPct val="90000"/>
              </a:lnSpc>
              <a:spcBef>
                <a:spcPct val="0"/>
              </a:spcBef>
              <a:buFont typeface="Arial" panose="020B0604020202020204" pitchFamily="34" charset="0"/>
              <a:buChar char="•"/>
            </a:pPr>
            <a:r>
              <a:rPr lang="nl-BE" sz="1400" noProof="0" dirty="0">
                <a:solidFill>
                  <a:srgbClr val="1E699D"/>
                </a:solidFill>
                <a:latin typeface="Calibri" panose="020F0502020204030204" pitchFamily="34" charset="0"/>
                <a:cs typeface="Calibri" panose="020F0502020204030204" pitchFamily="34" charset="0"/>
              </a:rPr>
              <a:t>Digitaal, o.a. via TRIO-platform</a:t>
            </a:r>
          </a:p>
          <a:p>
            <a:pPr>
              <a:lnSpc>
                <a:spcPct val="90000"/>
              </a:lnSpc>
              <a:spcBef>
                <a:spcPct val="0"/>
              </a:spcBef>
            </a:pPr>
            <a:endParaRPr lang="nl-BE" sz="1400" b="1" noProof="0" dirty="0">
              <a:solidFill>
                <a:srgbClr val="1E699D"/>
              </a:solidFill>
              <a:latin typeface="Calibri" panose="020F0502020204030204" pitchFamily="34" charset="0"/>
              <a:cs typeface="Calibri" panose="020F0502020204030204" pitchFamily="34" charset="0"/>
            </a:endParaRPr>
          </a:p>
          <a:p>
            <a:pPr>
              <a:lnSpc>
                <a:spcPct val="90000"/>
              </a:lnSpc>
              <a:spcBef>
                <a:spcPct val="0"/>
              </a:spcBef>
            </a:pPr>
            <a:r>
              <a:rPr lang="nl-BE" sz="1600" b="1" noProof="0" dirty="0">
                <a:solidFill>
                  <a:srgbClr val="1E699D"/>
                </a:solidFill>
                <a:latin typeface="Calibri" panose="020F0502020204030204" pitchFamily="34" charset="0"/>
                <a:cs typeface="Calibri" panose="020F0502020204030204" pitchFamily="34" charset="0"/>
              </a:rPr>
              <a:t>Uw arbeidsarts terugvinden</a:t>
            </a:r>
          </a:p>
          <a:p>
            <a:pPr marL="800100" lvl="1" indent="-342900">
              <a:lnSpc>
                <a:spcPct val="90000"/>
              </a:lnSpc>
              <a:spcBef>
                <a:spcPct val="0"/>
              </a:spcBef>
              <a:buFont typeface="Arial" panose="020B0604020202020204" pitchFamily="34" charset="0"/>
              <a:buChar char="•"/>
            </a:pPr>
            <a:r>
              <a:rPr lang="nl-BE" sz="1400" noProof="0" dirty="0">
                <a:solidFill>
                  <a:srgbClr val="1E699D"/>
                </a:solidFill>
                <a:latin typeface="Calibri" panose="020F0502020204030204" pitchFamily="34" charset="0"/>
                <a:cs typeface="Calibri" panose="020F0502020204030204" pitchFamily="34" charset="0"/>
              </a:rPr>
              <a:t>Website: </a:t>
            </a:r>
            <a:r>
              <a:rPr lang="nl-BE" sz="1400" noProof="0" dirty="0">
                <a:solidFill>
                  <a:srgbClr val="1E699D"/>
                </a:solidFill>
                <a:latin typeface="Calibri" panose="020F0502020204030204" pitchFamily="34" charset="0"/>
                <a:cs typeface="Calibri" panose="020F0502020204030204" pitchFamily="34" charset="0"/>
                <a:hlinkClick r:id="rId3"/>
              </a:rPr>
              <a:t>https://www.mijngezondheid.belgie.be/</a:t>
            </a:r>
            <a:r>
              <a:rPr lang="nl-BE" sz="1400" noProof="0" dirty="0">
                <a:solidFill>
                  <a:srgbClr val="1E699D"/>
                </a:solidFill>
                <a:latin typeface="Calibri" panose="020F0502020204030204" pitchFamily="34" charset="0"/>
                <a:cs typeface="Calibri" panose="020F0502020204030204" pitchFamily="34" charset="0"/>
              </a:rPr>
              <a:t> Ga naar: “Mijn zorgteam” → “Mijn arbeidsarts”</a:t>
            </a:r>
          </a:p>
          <a:p>
            <a:pPr marL="800100" lvl="1" indent="-342900">
              <a:lnSpc>
                <a:spcPct val="90000"/>
              </a:lnSpc>
              <a:spcBef>
                <a:spcPct val="0"/>
              </a:spcBef>
              <a:buFont typeface="Arial" panose="020B0604020202020204" pitchFamily="34" charset="0"/>
              <a:buChar char="•"/>
            </a:pPr>
            <a:r>
              <a:rPr lang="nl-BE" sz="1400" noProof="0" dirty="0">
                <a:solidFill>
                  <a:srgbClr val="1E699D"/>
                </a:solidFill>
                <a:latin typeface="Calibri" panose="020F0502020204030204" pitchFamily="34" charset="0"/>
                <a:cs typeface="Calibri" panose="020F0502020204030204" pitchFamily="34" charset="0"/>
              </a:rPr>
              <a:t>Toegang via identiteitskaart of </a:t>
            </a:r>
            <a:r>
              <a:rPr lang="nl-BE" sz="1400" noProof="0" dirty="0" err="1">
                <a:solidFill>
                  <a:srgbClr val="1E699D"/>
                </a:solidFill>
                <a:latin typeface="Calibri" panose="020F0502020204030204" pitchFamily="34" charset="0"/>
                <a:cs typeface="Calibri" panose="020F0502020204030204" pitchFamily="34" charset="0"/>
              </a:rPr>
              <a:t>Itsme</a:t>
            </a:r>
            <a:endParaRPr lang="nl-BE" sz="1400" noProof="0" dirty="0">
              <a:solidFill>
                <a:srgbClr val="1E699D"/>
              </a:solidFill>
              <a:latin typeface="Calibri" panose="020F0502020204030204" pitchFamily="34" charset="0"/>
              <a:cs typeface="Calibri" panose="020F0502020204030204" pitchFamily="34" charset="0"/>
            </a:endParaRPr>
          </a:p>
          <a:p>
            <a:pPr marL="800100" lvl="1" indent="-342900">
              <a:lnSpc>
                <a:spcPct val="90000"/>
              </a:lnSpc>
              <a:spcBef>
                <a:spcPct val="0"/>
              </a:spcBef>
              <a:buFont typeface="Arial" panose="020B0604020202020204" pitchFamily="34" charset="0"/>
              <a:buChar char="•"/>
            </a:pPr>
            <a:r>
              <a:rPr lang="nl-BE" sz="1400" noProof="0" dirty="0">
                <a:solidFill>
                  <a:srgbClr val="1E699D"/>
                </a:solidFill>
                <a:latin typeface="Calibri" panose="020F0502020204030204" pitchFamily="34" charset="0"/>
                <a:cs typeface="Calibri" panose="020F0502020204030204" pitchFamily="34" charset="0"/>
              </a:rPr>
              <a:t>Alternatief:  </a:t>
            </a:r>
            <a:r>
              <a:rPr lang="nl-BE" sz="1400" noProof="0" dirty="0">
                <a:solidFill>
                  <a:srgbClr val="1E699D"/>
                </a:solidFill>
                <a:latin typeface="Calibri" panose="020F0502020204030204" pitchFamily="34" charset="0"/>
                <a:cs typeface="Calibri" panose="020F0502020204030204" pitchFamily="34" charset="0"/>
                <a:hlinkClick r:id="rId4"/>
              </a:rPr>
              <a:t>https://www.seed-connect.be/</a:t>
            </a:r>
            <a:r>
              <a:rPr lang="nl-BE" sz="1400" noProof="0" dirty="0">
                <a:solidFill>
                  <a:srgbClr val="1E699D"/>
                </a:solidFill>
                <a:latin typeface="Calibri" panose="020F0502020204030204" pitchFamily="34" charset="0"/>
                <a:cs typeface="Calibri" panose="020F0502020204030204" pitchFamily="34" charset="0"/>
              </a:rPr>
              <a:t> </a:t>
            </a:r>
          </a:p>
          <a:p>
            <a:pPr marL="800100" lvl="1" indent="-342900">
              <a:lnSpc>
                <a:spcPct val="90000"/>
              </a:lnSpc>
              <a:spcBef>
                <a:spcPct val="0"/>
              </a:spcBef>
              <a:buFont typeface="Arial" panose="020B0604020202020204" pitchFamily="34" charset="0"/>
              <a:buChar char="•"/>
            </a:pPr>
            <a:endParaRPr lang="nl-BE" sz="1600" noProof="0" dirty="0">
              <a:solidFill>
                <a:srgbClr val="1E699D"/>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474428134"/>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hthoek 2">
            <a:extLst>
              <a:ext uri="{FF2B5EF4-FFF2-40B4-BE49-F238E27FC236}">
                <a16:creationId xmlns:a16="http://schemas.microsoft.com/office/drawing/2014/main" id="{A392DFEB-FFA9-5A6B-FB5C-46BAAD28BE20}"/>
              </a:ext>
            </a:extLst>
          </p:cNvPr>
          <p:cNvSpPr>
            <a:spLocks noGrp="1" noRot="1" noMove="1" noResize="1" noEditPoints="1" noAdjustHandles="1" noChangeArrowheads="1" noChangeShapeType="1"/>
          </p:cNvSpPr>
          <p:nvPr/>
        </p:nvSpPr>
        <p:spPr>
          <a:xfrm>
            <a:off x="72736" y="5770740"/>
            <a:ext cx="2192482" cy="987136"/>
          </a:xfrm>
          <a:prstGeom prst="rect">
            <a:avLst/>
          </a:prstGeom>
          <a:solidFill>
            <a:schemeClr val="bg1"/>
          </a:solidFill>
          <a:ln>
            <a:solidFill>
              <a:schemeClr val="bg1"/>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nl-BE" noProof="0"/>
          </a:p>
        </p:txBody>
      </p:sp>
      <p:sp>
        <p:nvSpPr>
          <p:cNvPr id="34" name="TextBox 33">
            <a:extLst>
              <a:ext uri="{FF2B5EF4-FFF2-40B4-BE49-F238E27FC236}">
                <a16:creationId xmlns:a16="http://schemas.microsoft.com/office/drawing/2014/main" id="{E4862707-328C-4B27-9F16-F36FF515AF11}"/>
              </a:ext>
            </a:extLst>
          </p:cNvPr>
          <p:cNvSpPr txBox="1"/>
          <p:nvPr/>
        </p:nvSpPr>
        <p:spPr>
          <a:xfrm>
            <a:off x="2" y="-441842"/>
            <a:ext cx="12191999" cy="2185214"/>
          </a:xfrm>
          <a:prstGeom prst="rect">
            <a:avLst/>
          </a:prstGeom>
          <a:solidFill>
            <a:schemeClr val="accent1">
              <a:lumMod val="40000"/>
              <a:lumOff val="60000"/>
            </a:schemeClr>
          </a:solidFill>
        </p:spPr>
        <p:txBody>
          <a:bodyPr wrap="square" lIns="91440" tIns="45720" rIns="91440" bIns="45720" rtlCol="0" anchor="ctr">
            <a:spAutoFit/>
          </a:bodyPr>
          <a:lstStyle/>
          <a:p>
            <a:pPr algn="ctr" defTabSz="609037">
              <a:defRPr/>
            </a:pPr>
            <a:endParaRPr lang="nl-BE" sz="4800" noProof="0">
              <a:solidFill>
                <a:srgbClr val="FFFFFF"/>
              </a:solidFill>
              <a:latin typeface="Trebuchet MS"/>
            </a:endParaRPr>
          </a:p>
          <a:p>
            <a:pPr algn="ctr" defTabSz="609037">
              <a:defRPr/>
            </a:pPr>
            <a:r>
              <a:rPr lang="nl-BE" sz="4000" noProof="0">
                <a:solidFill>
                  <a:schemeClr val="bg1"/>
                </a:solidFill>
                <a:latin typeface="Trebuchet MS"/>
              </a:rPr>
              <a:t>Psychosociale </a:t>
            </a:r>
            <a:r>
              <a:rPr lang="nl-BE" sz="4000" noProof="0">
                <a:solidFill>
                  <a:srgbClr val="FFFFFF"/>
                </a:solidFill>
                <a:latin typeface="Trebuchet MS"/>
              </a:rPr>
              <a:t>problemen op het werk?</a:t>
            </a:r>
          </a:p>
          <a:p>
            <a:pPr algn="ctr" defTabSz="609037">
              <a:defRPr/>
            </a:pPr>
            <a:endParaRPr lang="nl-BE" sz="4800" noProof="0">
              <a:solidFill>
                <a:srgbClr val="FFFFFF"/>
              </a:solidFill>
              <a:latin typeface="Trebuchet MS"/>
            </a:endParaRPr>
          </a:p>
        </p:txBody>
      </p:sp>
      <p:sp>
        <p:nvSpPr>
          <p:cNvPr id="5" name="Graphic 3">
            <a:extLst>
              <a:ext uri="{FF2B5EF4-FFF2-40B4-BE49-F238E27FC236}">
                <a16:creationId xmlns:a16="http://schemas.microsoft.com/office/drawing/2014/main" id="{B9ACCF87-10E5-42FC-A9A8-806A06703AF9}"/>
              </a:ext>
            </a:extLst>
          </p:cNvPr>
          <p:cNvSpPr/>
          <p:nvPr/>
        </p:nvSpPr>
        <p:spPr>
          <a:xfrm>
            <a:off x="1917916" y="3171483"/>
            <a:ext cx="7218497" cy="2516052"/>
          </a:xfrm>
          <a:custGeom>
            <a:avLst/>
            <a:gdLst>
              <a:gd name="connsiteX0" fmla="*/ 878918 w 880370"/>
              <a:gd name="connsiteY0" fmla="*/ 34123 h 621440"/>
              <a:gd name="connsiteX1" fmla="*/ 811982 w 880370"/>
              <a:gd name="connsiteY1" fmla="*/ 285 h 621440"/>
              <a:gd name="connsiteX2" fmla="*/ 809403 w 880370"/>
              <a:gd name="connsiteY2" fmla="*/ 394 h 621440"/>
              <a:gd name="connsiteX3" fmla="*/ 808142 w 880370"/>
              <a:gd name="connsiteY3" fmla="*/ 2647 h 621440"/>
              <a:gd name="connsiteX4" fmla="*/ 808142 w 880370"/>
              <a:gd name="connsiteY4" fmla="*/ 33838 h 621440"/>
              <a:gd name="connsiteX5" fmla="*/ 712939 w 880370"/>
              <a:gd name="connsiteY5" fmla="*/ 33843 h 621440"/>
              <a:gd name="connsiteX6" fmla="*/ 709926 w 880370"/>
              <a:gd name="connsiteY6" fmla="*/ 34748 h 621440"/>
              <a:gd name="connsiteX7" fmla="*/ 709135 w 880370"/>
              <a:gd name="connsiteY7" fmla="*/ 36634 h 621440"/>
              <a:gd name="connsiteX8" fmla="*/ 709135 w 880370"/>
              <a:gd name="connsiteY8" fmla="*/ 348011 h 621440"/>
              <a:gd name="connsiteX9" fmla="*/ 593323 w 880370"/>
              <a:gd name="connsiteY9" fmla="*/ 348011 h 621440"/>
              <a:gd name="connsiteX10" fmla="*/ 593261 w 880370"/>
              <a:gd name="connsiteY10" fmla="*/ 181886 h 621440"/>
              <a:gd name="connsiteX11" fmla="*/ 593276 w 880370"/>
              <a:gd name="connsiteY11" fmla="*/ 176543 h 621440"/>
              <a:gd name="connsiteX12" fmla="*/ 590646 w 880370"/>
              <a:gd name="connsiteY12" fmla="*/ 165034 h 621440"/>
              <a:gd name="connsiteX13" fmla="*/ 582725 w 880370"/>
              <a:gd name="connsiteY13" fmla="*/ 164301 h 621440"/>
              <a:gd name="connsiteX14" fmla="*/ 456107 w 880370"/>
              <a:gd name="connsiteY14" fmla="*/ 164316 h 621440"/>
              <a:gd name="connsiteX15" fmla="*/ 453047 w 880370"/>
              <a:gd name="connsiteY15" fmla="*/ 165169 h 621440"/>
              <a:gd name="connsiteX16" fmla="*/ 452204 w 880370"/>
              <a:gd name="connsiteY16" fmla="*/ 167350 h 621440"/>
              <a:gd name="connsiteX17" fmla="*/ 452204 w 880370"/>
              <a:gd name="connsiteY17" fmla="*/ 482473 h 621440"/>
              <a:gd name="connsiteX18" fmla="*/ 451786 w 880370"/>
              <a:gd name="connsiteY18" fmla="*/ 482468 h 621440"/>
              <a:gd name="connsiteX19" fmla="*/ 333608 w 880370"/>
              <a:gd name="connsiteY19" fmla="*/ 482477 h 621440"/>
              <a:gd name="connsiteX20" fmla="*/ 332362 w 880370"/>
              <a:gd name="connsiteY20" fmla="*/ 482452 h 621440"/>
              <a:gd name="connsiteX21" fmla="*/ 332362 w 880370"/>
              <a:gd name="connsiteY21" fmla="*/ 307909 h 621440"/>
              <a:gd name="connsiteX22" fmla="*/ 332357 w 880370"/>
              <a:gd name="connsiteY22" fmla="*/ 307088 h 621440"/>
              <a:gd name="connsiteX23" fmla="*/ 330905 w 880370"/>
              <a:gd name="connsiteY23" fmla="*/ 303197 h 621440"/>
              <a:gd name="connsiteX24" fmla="*/ 329437 w 880370"/>
              <a:gd name="connsiteY24" fmla="*/ 302752 h 621440"/>
              <a:gd name="connsiteX25" fmla="*/ 199197 w 880370"/>
              <a:gd name="connsiteY25" fmla="*/ 302757 h 621440"/>
              <a:gd name="connsiteX26" fmla="*/ 195445 w 880370"/>
              <a:gd name="connsiteY26" fmla="*/ 304716 h 621440"/>
              <a:gd name="connsiteX27" fmla="*/ 195275 w 880370"/>
              <a:gd name="connsiteY27" fmla="*/ 305646 h 621440"/>
              <a:gd name="connsiteX28" fmla="*/ 195275 w 880370"/>
              <a:gd name="connsiteY28" fmla="*/ 582312 h 621440"/>
              <a:gd name="connsiteX29" fmla="*/ 72228 w 880370"/>
              <a:gd name="connsiteY29" fmla="*/ 582312 h 621440"/>
              <a:gd name="connsiteX30" fmla="*/ 72228 w 880370"/>
              <a:gd name="connsiteY30" fmla="*/ 551114 h 621440"/>
              <a:gd name="connsiteX31" fmla="*/ 70967 w 880370"/>
              <a:gd name="connsiteY31" fmla="*/ 548861 h 621440"/>
              <a:gd name="connsiteX32" fmla="*/ 68389 w 880370"/>
              <a:gd name="connsiteY32" fmla="*/ 548753 h 621440"/>
              <a:gd name="connsiteX33" fmla="*/ 1452 w 880370"/>
              <a:gd name="connsiteY33" fmla="*/ 582596 h 621440"/>
              <a:gd name="connsiteX34" fmla="*/ 0 w 880370"/>
              <a:gd name="connsiteY34" fmla="*/ 584958 h 621440"/>
              <a:gd name="connsiteX35" fmla="*/ 1452 w 880370"/>
              <a:gd name="connsiteY35" fmla="*/ 587319 h 621440"/>
              <a:gd name="connsiteX36" fmla="*/ 68389 w 880370"/>
              <a:gd name="connsiteY36" fmla="*/ 621157 h 621440"/>
              <a:gd name="connsiteX37" fmla="*/ 69582 w 880370"/>
              <a:gd name="connsiteY37" fmla="*/ 621441 h 621440"/>
              <a:gd name="connsiteX38" fmla="*/ 70967 w 880370"/>
              <a:gd name="connsiteY38" fmla="*/ 621048 h 621440"/>
              <a:gd name="connsiteX39" fmla="*/ 72228 w 880370"/>
              <a:gd name="connsiteY39" fmla="*/ 618795 h 621440"/>
              <a:gd name="connsiteX40" fmla="*/ 72228 w 880370"/>
              <a:gd name="connsiteY40" fmla="*/ 587604 h 621440"/>
              <a:gd name="connsiteX41" fmla="*/ 191342 w 880370"/>
              <a:gd name="connsiteY41" fmla="*/ 587604 h 621440"/>
              <a:gd name="connsiteX42" fmla="*/ 196975 w 880370"/>
              <a:gd name="connsiteY42" fmla="*/ 587588 h 621440"/>
              <a:gd name="connsiteX43" fmla="*/ 197507 w 880370"/>
              <a:gd name="connsiteY43" fmla="*/ 587618 h 621440"/>
              <a:gd name="connsiteX44" fmla="*/ 199977 w 880370"/>
              <a:gd name="connsiteY44" fmla="*/ 586518 h 621440"/>
              <a:gd name="connsiteX45" fmla="*/ 200561 w 880370"/>
              <a:gd name="connsiteY45" fmla="*/ 584440 h 621440"/>
              <a:gd name="connsiteX46" fmla="*/ 200567 w 880370"/>
              <a:gd name="connsiteY46" fmla="*/ 308044 h 621440"/>
              <a:gd name="connsiteX47" fmla="*/ 327070 w 880370"/>
              <a:gd name="connsiteY47" fmla="*/ 308044 h 621440"/>
              <a:gd name="connsiteX48" fmla="*/ 327070 w 880370"/>
              <a:gd name="connsiteY48" fmla="*/ 484875 h 621440"/>
              <a:gd name="connsiteX49" fmla="*/ 328383 w 880370"/>
              <a:gd name="connsiteY49" fmla="*/ 487159 h 621440"/>
              <a:gd name="connsiteX50" fmla="*/ 332083 w 880370"/>
              <a:gd name="connsiteY50" fmla="*/ 487759 h 621440"/>
              <a:gd name="connsiteX51" fmla="*/ 333364 w 880370"/>
              <a:gd name="connsiteY51" fmla="*/ 487759 h 621440"/>
              <a:gd name="connsiteX52" fmla="*/ 451724 w 880370"/>
              <a:gd name="connsiteY52" fmla="*/ 487759 h 621440"/>
              <a:gd name="connsiteX53" fmla="*/ 455135 w 880370"/>
              <a:gd name="connsiteY53" fmla="*/ 487666 h 621440"/>
              <a:gd name="connsiteX54" fmla="*/ 457496 w 880370"/>
              <a:gd name="connsiteY54" fmla="*/ 485035 h 621440"/>
              <a:gd name="connsiteX55" fmla="*/ 457496 w 880370"/>
              <a:gd name="connsiteY55" fmla="*/ 169593 h 621440"/>
              <a:gd name="connsiteX56" fmla="*/ 583112 w 880370"/>
              <a:gd name="connsiteY56" fmla="*/ 169593 h 621440"/>
              <a:gd name="connsiteX57" fmla="*/ 583892 w 880370"/>
              <a:gd name="connsiteY57" fmla="*/ 169474 h 621440"/>
              <a:gd name="connsiteX58" fmla="*/ 587391 w 880370"/>
              <a:gd name="connsiteY58" fmla="*/ 169200 h 621440"/>
              <a:gd name="connsiteX59" fmla="*/ 587990 w 880370"/>
              <a:gd name="connsiteY59" fmla="*/ 176248 h 621440"/>
              <a:gd name="connsiteX60" fmla="*/ 587995 w 880370"/>
              <a:gd name="connsiteY60" fmla="*/ 182248 h 621440"/>
              <a:gd name="connsiteX61" fmla="*/ 587995 w 880370"/>
              <a:gd name="connsiteY61" fmla="*/ 342047 h 621440"/>
              <a:gd name="connsiteX62" fmla="*/ 588011 w 880370"/>
              <a:gd name="connsiteY62" fmla="*/ 350806 h 621440"/>
              <a:gd name="connsiteX63" fmla="*/ 591437 w 880370"/>
              <a:gd name="connsiteY63" fmla="*/ 353302 h 621440"/>
              <a:gd name="connsiteX64" fmla="*/ 711610 w 880370"/>
              <a:gd name="connsiteY64" fmla="*/ 353297 h 621440"/>
              <a:gd name="connsiteX65" fmla="*/ 713708 w 880370"/>
              <a:gd name="connsiteY65" fmla="*/ 352295 h 621440"/>
              <a:gd name="connsiteX66" fmla="*/ 714334 w 880370"/>
              <a:gd name="connsiteY66" fmla="*/ 349845 h 621440"/>
              <a:gd name="connsiteX67" fmla="*/ 714427 w 880370"/>
              <a:gd name="connsiteY67" fmla="*/ 349142 h 621440"/>
              <a:gd name="connsiteX68" fmla="*/ 714427 w 880370"/>
              <a:gd name="connsiteY68" fmla="*/ 39130 h 621440"/>
              <a:gd name="connsiteX69" fmla="*/ 808142 w 880370"/>
              <a:gd name="connsiteY69" fmla="*/ 39130 h 621440"/>
              <a:gd name="connsiteX70" fmla="*/ 808142 w 880370"/>
              <a:gd name="connsiteY70" fmla="*/ 70327 h 621440"/>
              <a:gd name="connsiteX71" fmla="*/ 809403 w 880370"/>
              <a:gd name="connsiteY71" fmla="*/ 72580 h 621440"/>
              <a:gd name="connsiteX72" fmla="*/ 810788 w 880370"/>
              <a:gd name="connsiteY72" fmla="*/ 72973 h 621440"/>
              <a:gd name="connsiteX73" fmla="*/ 811982 w 880370"/>
              <a:gd name="connsiteY73" fmla="*/ 72688 h 621440"/>
              <a:gd name="connsiteX74" fmla="*/ 878918 w 880370"/>
              <a:gd name="connsiteY74" fmla="*/ 38846 h 621440"/>
              <a:gd name="connsiteX75" fmla="*/ 880370 w 880370"/>
              <a:gd name="connsiteY75" fmla="*/ 36484 h 621440"/>
              <a:gd name="connsiteX76" fmla="*/ 878918 w 880370"/>
              <a:gd name="connsiteY76" fmla="*/ 34123 h 6214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880370" h="621440">
                <a:moveTo>
                  <a:pt x="878918" y="34123"/>
                </a:moveTo>
                <a:lnTo>
                  <a:pt x="811982" y="285"/>
                </a:lnTo>
                <a:cubicBezTo>
                  <a:pt x="811159" y="-128"/>
                  <a:pt x="810183" y="-92"/>
                  <a:pt x="809403" y="394"/>
                </a:cubicBezTo>
                <a:cubicBezTo>
                  <a:pt x="808617" y="874"/>
                  <a:pt x="808142" y="1727"/>
                  <a:pt x="808142" y="2647"/>
                </a:cubicBezTo>
                <a:lnTo>
                  <a:pt x="808142" y="33838"/>
                </a:lnTo>
                <a:lnTo>
                  <a:pt x="712939" y="33843"/>
                </a:lnTo>
                <a:cubicBezTo>
                  <a:pt x="712256" y="33797"/>
                  <a:pt x="710960" y="33735"/>
                  <a:pt x="709926" y="34748"/>
                </a:cubicBezTo>
                <a:cubicBezTo>
                  <a:pt x="709420" y="35243"/>
                  <a:pt x="709135" y="35926"/>
                  <a:pt x="709135" y="36634"/>
                </a:cubicBezTo>
                <a:lnTo>
                  <a:pt x="709135" y="348011"/>
                </a:lnTo>
                <a:lnTo>
                  <a:pt x="593323" y="348011"/>
                </a:lnTo>
                <a:lnTo>
                  <a:pt x="593261" y="181886"/>
                </a:lnTo>
                <a:cubicBezTo>
                  <a:pt x="593059" y="180424"/>
                  <a:pt x="593168" y="178450"/>
                  <a:pt x="593276" y="176543"/>
                </a:cubicBezTo>
                <a:cubicBezTo>
                  <a:pt x="593520" y="172083"/>
                  <a:pt x="593778" y="167474"/>
                  <a:pt x="590646" y="165034"/>
                </a:cubicBezTo>
                <a:cubicBezTo>
                  <a:pt x="588755" y="163546"/>
                  <a:pt x="586166" y="163313"/>
                  <a:pt x="582725" y="164301"/>
                </a:cubicBezTo>
                <a:lnTo>
                  <a:pt x="456107" y="164316"/>
                </a:lnTo>
                <a:cubicBezTo>
                  <a:pt x="455517" y="164249"/>
                  <a:pt x="454106" y="164093"/>
                  <a:pt x="453047" y="165169"/>
                </a:cubicBezTo>
                <a:cubicBezTo>
                  <a:pt x="452556" y="165660"/>
                  <a:pt x="452204" y="166651"/>
                  <a:pt x="452204" y="167350"/>
                </a:cubicBezTo>
                <a:lnTo>
                  <a:pt x="452204" y="482473"/>
                </a:lnTo>
                <a:cubicBezTo>
                  <a:pt x="452066" y="482473"/>
                  <a:pt x="451926" y="482468"/>
                  <a:pt x="451786" y="482468"/>
                </a:cubicBezTo>
                <a:lnTo>
                  <a:pt x="333608" y="482477"/>
                </a:lnTo>
                <a:cubicBezTo>
                  <a:pt x="333215" y="482436"/>
                  <a:pt x="332801" y="482426"/>
                  <a:pt x="332362" y="482452"/>
                </a:cubicBezTo>
                <a:lnTo>
                  <a:pt x="332362" y="307909"/>
                </a:lnTo>
                <a:cubicBezTo>
                  <a:pt x="332362" y="307775"/>
                  <a:pt x="332378" y="307222"/>
                  <a:pt x="332357" y="307088"/>
                </a:cubicBezTo>
                <a:cubicBezTo>
                  <a:pt x="332414" y="306178"/>
                  <a:pt x="332532" y="304281"/>
                  <a:pt x="330905" y="303197"/>
                </a:cubicBezTo>
                <a:cubicBezTo>
                  <a:pt x="330471" y="302908"/>
                  <a:pt x="329960" y="302752"/>
                  <a:pt x="329437" y="302752"/>
                </a:cubicBezTo>
                <a:lnTo>
                  <a:pt x="199197" y="302757"/>
                </a:lnTo>
                <a:cubicBezTo>
                  <a:pt x="196732" y="302607"/>
                  <a:pt x="195818" y="303724"/>
                  <a:pt x="195445" y="304716"/>
                </a:cubicBezTo>
                <a:cubicBezTo>
                  <a:pt x="195332" y="305016"/>
                  <a:pt x="195275" y="305331"/>
                  <a:pt x="195275" y="305646"/>
                </a:cubicBezTo>
                <a:lnTo>
                  <a:pt x="195275" y="582312"/>
                </a:lnTo>
                <a:lnTo>
                  <a:pt x="72228" y="582312"/>
                </a:lnTo>
                <a:lnTo>
                  <a:pt x="72228" y="551114"/>
                </a:lnTo>
                <a:cubicBezTo>
                  <a:pt x="72228" y="550195"/>
                  <a:pt x="71753" y="549342"/>
                  <a:pt x="70967" y="548861"/>
                </a:cubicBezTo>
                <a:cubicBezTo>
                  <a:pt x="70177" y="548365"/>
                  <a:pt x="69200" y="548334"/>
                  <a:pt x="68389" y="548753"/>
                </a:cubicBezTo>
                <a:lnTo>
                  <a:pt x="1452" y="582596"/>
                </a:lnTo>
                <a:cubicBezTo>
                  <a:pt x="563" y="583045"/>
                  <a:pt x="0" y="583960"/>
                  <a:pt x="0" y="584958"/>
                </a:cubicBezTo>
                <a:cubicBezTo>
                  <a:pt x="0" y="585955"/>
                  <a:pt x="563" y="586869"/>
                  <a:pt x="1452" y="587319"/>
                </a:cubicBezTo>
                <a:lnTo>
                  <a:pt x="68389" y="621157"/>
                </a:lnTo>
                <a:cubicBezTo>
                  <a:pt x="68766" y="621347"/>
                  <a:pt x="69174" y="621441"/>
                  <a:pt x="69582" y="621441"/>
                </a:cubicBezTo>
                <a:cubicBezTo>
                  <a:pt x="70063" y="621441"/>
                  <a:pt x="70543" y="621311"/>
                  <a:pt x="70967" y="621048"/>
                </a:cubicBezTo>
                <a:cubicBezTo>
                  <a:pt x="71753" y="620567"/>
                  <a:pt x="72228" y="619714"/>
                  <a:pt x="72228" y="618795"/>
                </a:cubicBezTo>
                <a:lnTo>
                  <a:pt x="72228" y="587604"/>
                </a:lnTo>
                <a:lnTo>
                  <a:pt x="191342" y="587604"/>
                </a:lnTo>
                <a:lnTo>
                  <a:pt x="196975" y="587588"/>
                </a:lnTo>
                <a:cubicBezTo>
                  <a:pt x="197100" y="587598"/>
                  <a:pt x="197285" y="587618"/>
                  <a:pt x="197507" y="587618"/>
                </a:cubicBezTo>
                <a:cubicBezTo>
                  <a:pt x="198184" y="587618"/>
                  <a:pt x="199217" y="587459"/>
                  <a:pt x="199977" y="586518"/>
                </a:cubicBezTo>
                <a:cubicBezTo>
                  <a:pt x="200375" y="586021"/>
                  <a:pt x="200583" y="585184"/>
                  <a:pt x="200561" y="584440"/>
                </a:cubicBezTo>
                <a:lnTo>
                  <a:pt x="200567" y="308044"/>
                </a:lnTo>
                <a:lnTo>
                  <a:pt x="327070" y="308044"/>
                </a:lnTo>
                <a:lnTo>
                  <a:pt x="327070" y="484875"/>
                </a:lnTo>
                <a:cubicBezTo>
                  <a:pt x="327070" y="485816"/>
                  <a:pt x="327572" y="486689"/>
                  <a:pt x="328383" y="487159"/>
                </a:cubicBezTo>
                <a:cubicBezTo>
                  <a:pt x="329576" y="487852"/>
                  <a:pt x="330910" y="487795"/>
                  <a:pt x="332083" y="487759"/>
                </a:cubicBezTo>
                <a:cubicBezTo>
                  <a:pt x="332450" y="487743"/>
                  <a:pt x="332822" y="487723"/>
                  <a:pt x="333364" y="487759"/>
                </a:cubicBezTo>
                <a:lnTo>
                  <a:pt x="451724" y="487759"/>
                </a:lnTo>
                <a:cubicBezTo>
                  <a:pt x="452882" y="487769"/>
                  <a:pt x="454076" y="487779"/>
                  <a:pt x="455135" y="487666"/>
                </a:cubicBezTo>
                <a:cubicBezTo>
                  <a:pt x="456479" y="487521"/>
                  <a:pt x="457496" y="486385"/>
                  <a:pt x="457496" y="485035"/>
                </a:cubicBezTo>
                <a:lnTo>
                  <a:pt x="457496" y="169593"/>
                </a:lnTo>
                <a:lnTo>
                  <a:pt x="583112" y="169593"/>
                </a:lnTo>
                <a:cubicBezTo>
                  <a:pt x="583375" y="169593"/>
                  <a:pt x="583639" y="169551"/>
                  <a:pt x="583892" y="169474"/>
                </a:cubicBezTo>
                <a:cubicBezTo>
                  <a:pt x="585939" y="168838"/>
                  <a:pt x="587045" y="168931"/>
                  <a:pt x="587391" y="169200"/>
                </a:cubicBezTo>
                <a:cubicBezTo>
                  <a:pt x="588341" y="169944"/>
                  <a:pt x="588129" y="173737"/>
                  <a:pt x="587990" y="176248"/>
                </a:cubicBezTo>
                <a:cubicBezTo>
                  <a:pt x="587871" y="178408"/>
                  <a:pt x="587747" y="180641"/>
                  <a:pt x="587995" y="182248"/>
                </a:cubicBezTo>
                <a:lnTo>
                  <a:pt x="587995" y="342047"/>
                </a:lnTo>
                <a:lnTo>
                  <a:pt x="588011" y="350806"/>
                </a:lnTo>
                <a:cubicBezTo>
                  <a:pt x="588119" y="351768"/>
                  <a:pt x="588988" y="353493"/>
                  <a:pt x="591437" y="353302"/>
                </a:cubicBezTo>
                <a:lnTo>
                  <a:pt x="711610" y="353297"/>
                </a:lnTo>
                <a:cubicBezTo>
                  <a:pt x="712333" y="353266"/>
                  <a:pt x="713233" y="352842"/>
                  <a:pt x="713708" y="352295"/>
                </a:cubicBezTo>
                <a:cubicBezTo>
                  <a:pt x="714586" y="351282"/>
                  <a:pt x="714468" y="350093"/>
                  <a:pt x="714334" y="349845"/>
                </a:cubicBezTo>
                <a:cubicBezTo>
                  <a:pt x="714396" y="349612"/>
                  <a:pt x="714427" y="349380"/>
                  <a:pt x="714427" y="349142"/>
                </a:cubicBezTo>
                <a:lnTo>
                  <a:pt x="714427" y="39130"/>
                </a:lnTo>
                <a:lnTo>
                  <a:pt x="808142" y="39130"/>
                </a:lnTo>
                <a:lnTo>
                  <a:pt x="808142" y="70327"/>
                </a:lnTo>
                <a:cubicBezTo>
                  <a:pt x="808142" y="71247"/>
                  <a:pt x="808617" y="72100"/>
                  <a:pt x="809403" y="72580"/>
                </a:cubicBezTo>
                <a:cubicBezTo>
                  <a:pt x="809827" y="72844"/>
                  <a:pt x="810307" y="72973"/>
                  <a:pt x="810788" y="72973"/>
                </a:cubicBezTo>
                <a:cubicBezTo>
                  <a:pt x="811196" y="72973"/>
                  <a:pt x="811604" y="72880"/>
                  <a:pt x="811982" y="72688"/>
                </a:cubicBezTo>
                <a:lnTo>
                  <a:pt x="878918" y="38846"/>
                </a:lnTo>
                <a:cubicBezTo>
                  <a:pt x="879807" y="38396"/>
                  <a:pt x="880370" y="37482"/>
                  <a:pt x="880370" y="36484"/>
                </a:cubicBezTo>
                <a:cubicBezTo>
                  <a:pt x="880370" y="35487"/>
                  <a:pt x="879807" y="34573"/>
                  <a:pt x="878918" y="34123"/>
                </a:cubicBezTo>
                <a:close/>
              </a:path>
            </a:pathLst>
          </a:custGeom>
          <a:solidFill>
            <a:srgbClr val="3C4256"/>
          </a:solidFill>
          <a:ln w="10583" cap="flat">
            <a:noFill/>
            <a:prstDash val="solid"/>
            <a:miter/>
          </a:ln>
        </p:spPr>
        <p:txBody>
          <a:bodyPr rtlCol="0" anchor="ctr"/>
          <a:lstStyle/>
          <a:p>
            <a:pPr defTabSz="1219170">
              <a:defRPr/>
            </a:pPr>
            <a:endParaRPr lang="nl-BE" sz="2400" noProof="0">
              <a:solidFill>
                <a:srgbClr val="424357"/>
              </a:solidFill>
              <a:latin typeface="Trebuchet MS"/>
            </a:endParaRPr>
          </a:p>
        </p:txBody>
      </p:sp>
      <p:sp>
        <p:nvSpPr>
          <p:cNvPr id="26" name="Rectangle 25">
            <a:extLst>
              <a:ext uri="{FF2B5EF4-FFF2-40B4-BE49-F238E27FC236}">
                <a16:creationId xmlns:a16="http://schemas.microsoft.com/office/drawing/2014/main" id="{A29C803E-79BE-41D2-9F13-E11BFB567B8A}"/>
              </a:ext>
            </a:extLst>
          </p:cNvPr>
          <p:cNvSpPr/>
          <p:nvPr/>
        </p:nvSpPr>
        <p:spPr>
          <a:xfrm>
            <a:off x="1899231" y="5171333"/>
            <a:ext cx="796424" cy="730271"/>
          </a:xfrm>
          <a:prstGeom prst="rect">
            <a:avLst/>
          </a:prstGeom>
          <a:solidFill>
            <a:schemeClr val="bg2"/>
          </a:solidFill>
          <a:ln>
            <a:solidFill>
              <a:schemeClr val="bg2"/>
            </a:solidFill>
          </a:ln>
        </p:spPr>
        <p:style>
          <a:lnRef idx="2">
            <a:schemeClr val="accent1"/>
          </a:lnRef>
          <a:fillRef idx="1">
            <a:schemeClr val="lt1"/>
          </a:fillRef>
          <a:effectRef idx="0">
            <a:schemeClr val="accent1"/>
          </a:effectRef>
          <a:fontRef idx="minor">
            <a:schemeClr val="dk1"/>
          </a:fontRef>
        </p:style>
        <p:txBody>
          <a:bodyPr rtlCol="0" anchor="ctr"/>
          <a:lstStyle/>
          <a:p>
            <a:pPr algn="ctr" defTabSz="1219170">
              <a:defRPr/>
            </a:pPr>
            <a:endParaRPr lang="nl-BE" sz="2400" noProof="0">
              <a:solidFill>
                <a:srgbClr val="FFFFFF"/>
              </a:solidFill>
              <a:latin typeface="Trebuchet MS"/>
            </a:endParaRPr>
          </a:p>
        </p:txBody>
      </p:sp>
      <p:sp>
        <p:nvSpPr>
          <p:cNvPr id="10" name="Oval 9">
            <a:extLst>
              <a:ext uri="{FF2B5EF4-FFF2-40B4-BE49-F238E27FC236}">
                <a16:creationId xmlns:a16="http://schemas.microsoft.com/office/drawing/2014/main" id="{DD995BF5-BA97-4843-8C1D-E65B78B7726E}"/>
              </a:ext>
            </a:extLst>
          </p:cNvPr>
          <p:cNvSpPr/>
          <p:nvPr/>
        </p:nvSpPr>
        <p:spPr>
          <a:xfrm>
            <a:off x="2247003" y="5368467"/>
            <a:ext cx="336000" cy="336000"/>
          </a:xfrm>
          <a:prstGeom prst="ellipse">
            <a:avLst/>
          </a:prstGeom>
          <a:solidFill>
            <a:schemeClr val="accent6">
              <a:lumMod val="40000"/>
              <a:lumOff val="60000"/>
            </a:schemeClr>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defTabSz="1219170">
              <a:defRPr/>
            </a:pPr>
            <a:endParaRPr lang="nl-BE" sz="2400" noProof="0">
              <a:solidFill>
                <a:srgbClr val="FFFFFF"/>
              </a:solidFill>
              <a:latin typeface="Trebuchet MS"/>
            </a:endParaRPr>
          </a:p>
        </p:txBody>
      </p:sp>
      <p:sp>
        <p:nvSpPr>
          <p:cNvPr id="29" name="Rectangle 28">
            <a:extLst>
              <a:ext uri="{FF2B5EF4-FFF2-40B4-BE49-F238E27FC236}">
                <a16:creationId xmlns:a16="http://schemas.microsoft.com/office/drawing/2014/main" id="{9D824DFA-687A-4461-AC30-4E5828424561}"/>
              </a:ext>
            </a:extLst>
          </p:cNvPr>
          <p:cNvSpPr/>
          <p:nvPr/>
        </p:nvSpPr>
        <p:spPr>
          <a:xfrm>
            <a:off x="3008429" y="3627164"/>
            <a:ext cx="2260451" cy="751509"/>
          </a:xfrm>
          <a:prstGeom prst="rect">
            <a:avLst/>
          </a:prstGeom>
          <a:noFill/>
          <a:ln>
            <a:noFill/>
          </a:ln>
          <a:effectLst/>
        </p:spPr>
        <p:style>
          <a:lnRef idx="2">
            <a:schemeClr val="accent1"/>
          </a:lnRef>
          <a:fillRef idx="1">
            <a:schemeClr val="lt1"/>
          </a:fillRef>
          <a:effectRef idx="0">
            <a:schemeClr val="accent1"/>
          </a:effectRef>
          <a:fontRef idx="minor">
            <a:schemeClr val="dk1"/>
          </a:fontRef>
        </p:style>
        <p:txBody>
          <a:bodyPr rtlCol="0" anchor="ctr"/>
          <a:lstStyle/>
          <a:p>
            <a:pPr algn="ctr" defTabSz="1219170">
              <a:defRPr/>
            </a:pPr>
            <a:r>
              <a:rPr lang="nl-BE" sz="1600" noProof="0">
                <a:solidFill>
                  <a:srgbClr val="1E699D"/>
                </a:solidFill>
                <a:latin typeface="Trebuchet MS"/>
              </a:rPr>
              <a:t>Betrokken collega</a:t>
            </a:r>
          </a:p>
        </p:txBody>
      </p:sp>
      <p:sp>
        <p:nvSpPr>
          <p:cNvPr id="80" name="Rectangle 79">
            <a:extLst>
              <a:ext uri="{FF2B5EF4-FFF2-40B4-BE49-F238E27FC236}">
                <a16:creationId xmlns:a16="http://schemas.microsoft.com/office/drawing/2014/main" id="{D8A5E2F2-2090-4181-AC2F-2DBD42DDA745}"/>
              </a:ext>
            </a:extLst>
          </p:cNvPr>
          <p:cNvSpPr/>
          <p:nvPr/>
        </p:nvSpPr>
        <p:spPr>
          <a:xfrm>
            <a:off x="2061005" y="2103875"/>
            <a:ext cx="3544233" cy="751509"/>
          </a:xfrm>
          <a:prstGeom prst="rect">
            <a:avLst/>
          </a:prstGeom>
          <a:solidFill>
            <a:schemeClr val="accent1">
              <a:lumMod val="40000"/>
              <a:lumOff val="60000"/>
            </a:schemeClr>
          </a:solidFill>
          <a:ln>
            <a:noFill/>
          </a:ln>
          <a:effectLst/>
        </p:spPr>
        <p:style>
          <a:lnRef idx="2">
            <a:schemeClr val="accent1"/>
          </a:lnRef>
          <a:fillRef idx="1">
            <a:schemeClr val="lt1"/>
          </a:fillRef>
          <a:effectRef idx="0">
            <a:schemeClr val="accent1"/>
          </a:effectRef>
          <a:fontRef idx="minor">
            <a:schemeClr val="dk1"/>
          </a:fontRef>
        </p:style>
        <p:txBody>
          <a:bodyPr rtlCol="0" anchor="ctr"/>
          <a:lstStyle/>
          <a:p>
            <a:pPr algn="ctr" defTabSz="1219170">
              <a:defRPr/>
            </a:pPr>
            <a:r>
              <a:rPr lang="nl-BE" sz="2400" noProof="0">
                <a:solidFill>
                  <a:srgbClr val="FFFFFF"/>
                </a:solidFill>
                <a:latin typeface="Trebuchet MS"/>
              </a:rPr>
              <a:t>De eerste stap zetten</a:t>
            </a:r>
          </a:p>
        </p:txBody>
      </p:sp>
      <p:sp>
        <p:nvSpPr>
          <p:cNvPr id="81" name="Rectangle 80">
            <a:extLst>
              <a:ext uri="{FF2B5EF4-FFF2-40B4-BE49-F238E27FC236}">
                <a16:creationId xmlns:a16="http://schemas.microsoft.com/office/drawing/2014/main" id="{0108FD5E-4679-436B-9113-EDC204009E6F}"/>
              </a:ext>
            </a:extLst>
          </p:cNvPr>
          <p:cNvSpPr/>
          <p:nvPr/>
        </p:nvSpPr>
        <p:spPr>
          <a:xfrm>
            <a:off x="6289292" y="4655410"/>
            <a:ext cx="2520879" cy="751509"/>
          </a:xfrm>
          <a:prstGeom prst="rect">
            <a:avLst/>
          </a:prstGeom>
          <a:noFill/>
          <a:ln>
            <a:noFill/>
          </a:ln>
          <a:effectLst/>
        </p:spPr>
        <p:style>
          <a:lnRef idx="2">
            <a:schemeClr val="accent1"/>
          </a:lnRef>
          <a:fillRef idx="1">
            <a:schemeClr val="lt1"/>
          </a:fillRef>
          <a:effectRef idx="0">
            <a:schemeClr val="accent1"/>
          </a:effectRef>
          <a:fontRef idx="minor">
            <a:schemeClr val="dk1"/>
          </a:fontRef>
        </p:style>
        <p:txBody>
          <a:bodyPr rtlCol="0" anchor="ctr"/>
          <a:lstStyle/>
          <a:p>
            <a:pPr algn="ctr" defTabSz="1219170">
              <a:defRPr/>
            </a:pPr>
            <a:r>
              <a:rPr lang="nl-BE" sz="1600" noProof="0">
                <a:solidFill>
                  <a:srgbClr val="1E699D"/>
                </a:solidFill>
                <a:latin typeface="Trebuchet MS"/>
              </a:rPr>
              <a:t>Vertegenwoordiger van de werknemers/vakbond</a:t>
            </a:r>
          </a:p>
        </p:txBody>
      </p:sp>
      <p:sp>
        <p:nvSpPr>
          <p:cNvPr id="82" name="Rectangle 81">
            <a:extLst>
              <a:ext uri="{FF2B5EF4-FFF2-40B4-BE49-F238E27FC236}">
                <a16:creationId xmlns:a16="http://schemas.microsoft.com/office/drawing/2014/main" id="{FCB4A82C-F809-4CC5-BCBB-A60F3E5DD418}"/>
              </a:ext>
            </a:extLst>
          </p:cNvPr>
          <p:cNvSpPr/>
          <p:nvPr/>
        </p:nvSpPr>
        <p:spPr>
          <a:xfrm>
            <a:off x="4965775" y="3102715"/>
            <a:ext cx="2260451" cy="751509"/>
          </a:xfrm>
          <a:prstGeom prst="rect">
            <a:avLst/>
          </a:prstGeom>
          <a:noFill/>
          <a:ln>
            <a:noFill/>
          </a:ln>
          <a:effectLst/>
        </p:spPr>
        <p:style>
          <a:lnRef idx="2">
            <a:schemeClr val="accent1"/>
          </a:lnRef>
          <a:fillRef idx="1">
            <a:schemeClr val="lt1"/>
          </a:fillRef>
          <a:effectRef idx="0">
            <a:schemeClr val="accent1"/>
          </a:effectRef>
          <a:fontRef idx="minor">
            <a:schemeClr val="dk1"/>
          </a:fontRef>
        </p:style>
        <p:txBody>
          <a:bodyPr rtlCol="0" anchor="ctr"/>
          <a:lstStyle/>
          <a:p>
            <a:pPr algn="ctr" defTabSz="1219170">
              <a:defRPr/>
            </a:pPr>
            <a:r>
              <a:rPr lang="nl-BE" sz="1600" noProof="0">
                <a:solidFill>
                  <a:srgbClr val="1E699D"/>
                </a:solidFill>
                <a:latin typeface="Trebuchet MS"/>
              </a:rPr>
              <a:t>HR, vertrouwenspersoon</a:t>
            </a:r>
          </a:p>
        </p:txBody>
      </p:sp>
      <p:grpSp>
        <p:nvGrpSpPr>
          <p:cNvPr id="13" name="Graphic 6">
            <a:extLst>
              <a:ext uri="{FF2B5EF4-FFF2-40B4-BE49-F238E27FC236}">
                <a16:creationId xmlns:a16="http://schemas.microsoft.com/office/drawing/2014/main" id="{0DE9B18A-DC98-47FB-98E7-F8FF6FB13655}"/>
              </a:ext>
            </a:extLst>
          </p:cNvPr>
          <p:cNvGrpSpPr/>
          <p:nvPr/>
        </p:nvGrpSpPr>
        <p:grpSpPr>
          <a:xfrm rot="5400000">
            <a:off x="1427293" y="5226078"/>
            <a:ext cx="556633" cy="699388"/>
            <a:chOff x="1368670" y="3570482"/>
            <a:chExt cx="417475" cy="524541"/>
          </a:xfrm>
          <a:solidFill>
            <a:srgbClr val="424357"/>
          </a:solidFill>
        </p:grpSpPr>
        <p:sp>
          <p:nvSpPr>
            <p:cNvPr id="14" name="Freeform: Shape 13">
              <a:extLst>
                <a:ext uri="{FF2B5EF4-FFF2-40B4-BE49-F238E27FC236}">
                  <a16:creationId xmlns:a16="http://schemas.microsoft.com/office/drawing/2014/main" id="{D9F7672E-41F4-453F-9A7F-8468244E0591}"/>
                </a:ext>
              </a:extLst>
            </p:cNvPr>
            <p:cNvSpPr/>
            <p:nvPr/>
          </p:nvSpPr>
          <p:spPr>
            <a:xfrm>
              <a:off x="1423661" y="3963422"/>
              <a:ext cx="149847" cy="131601"/>
            </a:xfrm>
            <a:custGeom>
              <a:avLst/>
              <a:gdLst>
                <a:gd name="connsiteX0" fmla="*/ 78690 w 149847"/>
                <a:gd name="connsiteY0" fmla="*/ 131592 h 131601"/>
                <a:gd name="connsiteX1" fmla="*/ 35314 w 149847"/>
                <a:gd name="connsiteY1" fmla="*/ 116476 h 131601"/>
                <a:gd name="connsiteX2" fmla="*/ 1795 w 149847"/>
                <a:gd name="connsiteY2" fmla="*/ 61926 h 131601"/>
                <a:gd name="connsiteX3" fmla="*/ 5081 w 149847"/>
                <a:gd name="connsiteY3" fmla="*/ 30380 h 131601"/>
                <a:gd name="connsiteX4" fmla="*/ 44515 w 149847"/>
                <a:gd name="connsiteY4" fmla="*/ 15263 h 131601"/>
                <a:gd name="connsiteX5" fmla="*/ 66860 w 149847"/>
                <a:gd name="connsiteY5" fmla="*/ 11977 h 131601"/>
                <a:gd name="connsiteX6" fmla="*/ 66860 w 149847"/>
                <a:gd name="connsiteY6" fmla="*/ 11977 h 131601"/>
                <a:gd name="connsiteX7" fmla="*/ 88549 w 149847"/>
                <a:gd name="connsiteY7" fmla="*/ 6062 h 131601"/>
                <a:gd name="connsiteX8" fmla="*/ 131926 w 149847"/>
                <a:gd name="connsiteY8" fmla="*/ 3433 h 131601"/>
                <a:gd name="connsiteX9" fmla="*/ 147699 w 149847"/>
                <a:gd name="connsiteY9" fmla="*/ 30380 h 131601"/>
                <a:gd name="connsiteX10" fmla="*/ 92492 w 149847"/>
                <a:gd name="connsiteY10" fmla="*/ 129621 h 131601"/>
                <a:gd name="connsiteX11" fmla="*/ 78690 w 149847"/>
                <a:gd name="connsiteY11" fmla="*/ 131592 h 131601"/>
                <a:gd name="connsiteX12" fmla="*/ 118124 w 149847"/>
                <a:gd name="connsiteY12" fmla="*/ 10006 h 131601"/>
                <a:gd name="connsiteX13" fmla="*/ 91835 w 149847"/>
                <a:gd name="connsiteY13" fmla="*/ 15921 h 131601"/>
                <a:gd name="connsiteX14" fmla="*/ 68832 w 149847"/>
                <a:gd name="connsiteY14" fmla="*/ 21836 h 131601"/>
                <a:gd name="connsiteX15" fmla="*/ 68832 w 149847"/>
                <a:gd name="connsiteY15" fmla="*/ 21836 h 131601"/>
                <a:gd name="connsiteX16" fmla="*/ 45829 w 149847"/>
                <a:gd name="connsiteY16" fmla="*/ 25779 h 131601"/>
                <a:gd name="connsiteX17" fmla="*/ 12968 w 149847"/>
                <a:gd name="connsiteY17" fmla="*/ 36295 h 131601"/>
                <a:gd name="connsiteX18" fmla="*/ 11654 w 149847"/>
                <a:gd name="connsiteY18" fmla="*/ 59955 h 131601"/>
                <a:gd name="connsiteX19" fmla="*/ 41886 w 149847"/>
                <a:gd name="connsiteY19" fmla="*/ 108589 h 131601"/>
                <a:gd name="connsiteX20" fmla="*/ 91178 w 149847"/>
                <a:gd name="connsiteY20" fmla="*/ 120419 h 131601"/>
                <a:gd name="connsiteX21" fmla="*/ 139155 w 149847"/>
                <a:gd name="connsiteY21" fmla="*/ 33008 h 131601"/>
                <a:gd name="connsiteX22" fmla="*/ 127982 w 149847"/>
                <a:gd name="connsiteY22" fmla="*/ 11977 h 131601"/>
                <a:gd name="connsiteX23" fmla="*/ 118124 w 149847"/>
                <a:gd name="connsiteY23" fmla="*/ 10006 h 131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49847" h="131601">
                  <a:moveTo>
                    <a:pt x="78690" y="131592"/>
                  </a:moveTo>
                  <a:cubicBezTo>
                    <a:pt x="63574" y="131592"/>
                    <a:pt x="48458" y="126334"/>
                    <a:pt x="35314" y="116476"/>
                  </a:cubicBezTo>
                  <a:cubicBezTo>
                    <a:pt x="18226" y="103332"/>
                    <a:pt x="6396" y="84272"/>
                    <a:pt x="1795" y="61926"/>
                  </a:cubicBezTo>
                  <a:cubicBezTo>
                    <a:pt x="-1491" y="47467"/>
                    <a:pt x="-177" y="37609"/>
                    <a:pt x="5081" y="30380"/>
                  </a:cubicBezTo>
                  <a:cubicBezTo>
                    <a:pt x="12968" y="19864"/>
                    <a:pt x="27427" y="17892"/>
                    <a:pt x="44515" y="15263"/>
                  </a:cubicBezTo>
                  <a:cubicBezTo>
                    <a:pt x="51744" y="14606"/>
                    <a:pt x="58974" y="13292"/>
                    <a:pt x="66860" y="11977"/>
                  </a:cubicBezTo>
                  <a:lnTo>
                    <a:pt x="66860" y="11977"/>
                  </a:lnTo>
                  <a:cubicBezTo>
                    <a:pt x="74747" y="10663"/>
                    <a:pt x="81977" y="8034"/>
                    <a:pt x="88549" y="6062"/>
                  </a:cubicBezTo>
                  <a:cubicBezTo>
                    <a:pt x="105637" y="804"/>
                    <a:pt x="120753" y="-3139"/>
                    <a:pt x="131926" y="3433"/>
                  </a:cubicBezTo>
                  <a:cubicBezTo>
                    <a:pt x="139812" y="8034"/>
                    <a:pt x="144413" y="16578"/>
                    <a:pt x="147699" y="30380"/>
                  </a:cubicBezTo>
                  <a:cubicBezTo>
                    <a:pt x="157557" y="76385"/>
                    <a:pt x="132583" y="121077"/>
                    <a:pt x="92492" y="129621"/>
                  </a:cubicBezTo>
                  <a:cubicBezTo>
                    <a:pt x="87892" y="130935"/>
                    <a:pt x="83291" y="131592"/>
                    <a:pt x="78690" y="131592"/>
                  </a:cubicBezTo>
                  <a:close/>
                  <a:moveTo>
                    <a:pt x="118124" y="10006"/>
                  </a:moveTo>
                  <a:cubicBezTo>
                    <a:pt x="110894" y="10006"/>
                    <a:pt x="101693" y="12635"/>
                    <a:pt x="91835" y="15921"/>
                  </a:cubicBezTo>
                  <a:cubicBezTo>
                    <a:pt x="84605" y="17892"/>
                    <a:pt x="77376" y="20521"/>
                    <a:pt x="68832" y="21836"/>
                  </a:cubicBezTo>
                  <a:lnTo>
                    <a:pt x="68832" y="21836"/>
                  </a:lnTo>
                  <a:cubicBezTo>
                    <a:pt x="60945" y="23807"/>
                    <a:pt x="52401" y="24465"/>
                    <a:pt x="45829" y="25779"/>
                  </a:cubicBezTo>
                  <a:cubicBezTo>
                    <a:pt x="30056" y="27751"/>
                    <a:pt x="18226" y="29065"/>
                    <a:pt x="12968" y="36295"/>
                  </a:cubicBezTo>
                  <a:cubicBezTo>
                    <a:pt x="9682" y="40895"/>
                    <a:pt x="9025" y="48782"/>
                    <a:pt x="11654" y="59955"/>
                  </a:cubicBezTo>
                  <a:cubicBezTo>
                    <a:pt x="15597" y="79671"/>
                    <a:pt x="26770" y="97417"/>
                    <a:pt x="41886" y="108589"/>
                  </a:cubicBezTo>
                  <a:cubicBezTo>
                    <a:pt x="57002" y="119762"/>
                    <a:pt x="74090" y="124363"/>
                    <a:pt x="91178" y="120419"/>
                  </a:cubicBezTo>
                  <a:cubicBezTo>
                    <a:pt x="126011" y="113190"/>
                    <a:pt x="147699" y="73756"/>
                    <a:pt x="139155" y="33008"/>
                  </a:cubicBezTo>
                  <a:cubicBezTo>
                    <a:pt x="136526" y="21836"/>
                    <a:pt x="133240" y="15263"/>
                    <a:pt x="127982" y="11977"/>
                  </a:cubicBezTo>
                  <a:cubicBezTo>
                    <a:pt x="124696" y="10663"/>
                    <a:pt x="122067" y="10006"/>
                    <a:pt x="118124" y="10006"/>
                  </a:cubicBezTo>
                  <a:close/>
                </a:path>
              </a:pathLst>
            </a:custGeom>
            <a:solidFill>
              <a:srgbClr val="424357"/>
            </a:solidFill>
            <a:ln w="6572" cap="flat">
              <a:noFill/>
              <a:prstDash val="solid"/>
              <a:miter/>
            </a:ln>
          </p:spPr>
          <p:txBody>
            <a:bodyPr rtlCol="0" anchor="ctr"/>
            <a:lstStyle/>
            <a:p>
              <a:pPr defTabSz="1219170">
                <a:defRPr/>
              </a:pPr>
              <a:endParaRPr lang="nl-BE" sz="2400" noProof="0">
                <a:solidFill>
                  <a:srgbClr val="424357"/>
                </a:solidFill>
                <a:latin typeface="Trebuchet MS"/>
              </a:endParaRPr>
            </a:p>
          </p:txBody>
        </p:sp>
        <p:sp>
          <p:nvSpPr>
            <p:cNvPr id="16" name="Freeform: Shape 15">
              <a:extLst>
                <a:ext uri="{FF2B5EF4-FFF2-40B4-BE49-F238E27FC236}">
                  <a16:creationId xmlns:a16="http://schemas.microsoft.com/office/drawing/2014/main" id="{D359D460-E927-46E0-A0DB-1049E5BADE96}"/>
                </a:ext>
              </a:extLst>
            </p:cNvPr>
            <p:cNvSpPr/>
            <p:nvPr/>
          </p:nvSpPr>
          <p:spPr>
            <a:xfrm>
              <a:off x="1593978" y="3839029"/>
              <a:ext cx="149784" cy="127177"/>
            </a:xfrm>
            <a:custGeom>
              <a:avLst/>
              <a:gdLst>
                <a:gd name="connsiteX0" fmla="*/ 72015 w 149784"/>
                <a:gd name="connsiteY0" fmla="*/ 127174 h 127177"/>
                <a:gd name="connsiteX1" fmla="*/ 62157 w 149784"/>
                <a:gd name="connsiteY1" fmla="*/ 126517 h 127177"/>
                <a:gd name="connsiteX2" fmla="*/ 13522 w 149784"/>
                <a:gd name="connsiteY2" fmla="*/ 93656 h 127177"/>
                <a:gd name="connsiteX3" fmla="*/ 1035 w 149784"/>
                <a:gd name="connsiteY3" fmla="*/ 30562 h 127177"/>
                <a:gd name="connsiteX4" fmla="*/ 14179 w 149784"/>
                <a:gd name="connsiteY4" fmla="*/ 4273 h 127177"/>
                <a:gd name="connsiteX5" fmla="*/ 54270 w 149784"/>
                <a:gd name="connsiteY5" fmla="*/ 4273 h 127177"/>
                <a:gd name="connsiteX6" fmla="*/ 81873 w 149784"/>
                <a:gd name="connsiteY6" fmla="*/ 8874 h 127177"/>
                <a:gd name="connsiteX7" fmla="*/ 82531 w 149784"/>
                <a:gd name="connsiteY7" fmla="*/ 8874 h 127177"/>
                <a:gd name="connsiteX8" fmla="*/ 109477 w 149784"/>
                <a:gd name="connsiteY8" fmla="*/ 12160 h 127177"/>
                <a:gd name="connsiteX9" fmla="*/ 144310 w 149784"/>
                <a:gd name="connsiteY9" fmla="*/ 23333 h 127177"/>
                <a:gd name="connsiteX10" fmla="*/ 148910 w 149784"/>
                <a:gd name="connsiteY10" fmla="*/ 53565 h 127177"/>
                <a:gd name="connsiteX11" fmla="*/ 118678 w 149784"/>
                <a:gd name="connsiteY11" fmla="*/ 110087 h 127177"/>
                <a:gd name="connsiteX12" fmla="*/ 72015 w 149784"/>
                <a:gd name="connsiteY12" fmla="*/ 127174 h 127177"/>
                <a:gd name="connsiteX13" fmla="*/ 29953 w 149784"/>
                <a:gd name="connsiteY13" fmla="*/ 9531 h 127177"/>
                <a:gd name="connsiteX14" fmla="*/ 20094 w 149784"/>
                <a:gd name="connsiteY14" fmla="*/ 12160 h 127177"/>
                <a:gd name="connsiteX15" fmla="*/ 10893 w 149784"/>
                <a:gd name="connsiteY15" fmla="*/ 31877 h 127177"/>
                <a:gd name="connsiteX16" fmla="*/ 22066 w 149784"/>
                <a:gd name="connsiteY16" fmla="*/ 87741 h 127177"/>
                <a:gd name="connsiteX17" fmla="*/ 64128 w 149784"/>
                <a:gd name="connsiteY17" fmla="*/ 116002 h 127177"/>
                <a:gd name="connsiteX18" fmla="*/ 112763 w 149784"/>
                <a:gd name="connsiteY18" fmla="*/ 100885 h 127177"/>
                <a:gd name="connsiteX19" fmla="*/ 139709 w 149784"/>
                <a:gd name="connsiteY19" fmla="*/ 50279 h 127177"/>
                <a:gd name="connsiteX20" fmla="*/ 137080 w 149784"/>
                <a:gd name="connsiteY20" fmla="*/ 27933 h 127177"/>
                <a:gd name="connsiteX21" fmla="*/ 109477 w 149784"/>
                <a:gd name="connsiteY21" fmla="*/ 20704 h 127177"/>
                <a:gd name="connsiteX22" fmla="*/ 81216 w 149784"/>
                <a:gd name="connsiteY22" fmla="*/ 17418 h 127177"/>
                <a:gd name="connsiteX23" fmla="*/ 52298 w 149784"/>
                <a:gd name="connsiteY23" fmla="*/ 12160 h 127177"/>
                <a:gd name="connsiteX24" fmla="*/ 29953 w 149784"/>
                <a:gd name="connsiteY24" fmla="*/ 9531 h 1271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49784" h="127177">
                  <a:moveTo>
                    <a:pt x="72015" y="127174"/>
                  </a:moveTo>
                  <a:cubicBezTo>
                    <a:pt x="68729" y="127174"/>
                    <a:pt x="65443" y="127174"/>
                    <a:pt x="62157" y="126517"/>
                  </a:cubicBezTo>
                  <a:cubicBezTo>
                    <a:pt x="42440" y="123231"/>
                    <a:pt x="24695" y="112058"/>
                    <a:pt x="13522" y="93656"/>
                  </a:cubicBezTo>
                  <a:cubicBezTo>
                    <a:pt x="2349" y="75911"/>
                    <a:pt x="-2251" y="53565"/>
                    <a:pt x="1035" y="30562"/>
                  </a:cubicBezTo>
                  <a:cubicBezTo>
                    <a:pt x="3006" y="17418"/>
                    <a:pt x="7607" y="8874"/>
                    <a:pt x="14179" y="4273"/>
                  </a:cubicBezTo>
                  <a:cubicBezTo>
                    <a:pt x="24695" y="-2956"/>
                    <a:pt x="38496" y="330"/>
                    <a:pt x="54270" y="4273"/>
                  </a:cubicBezTo>
                  <a:cubicBezTo>
                    <a:pt x="63471" y="6245"/>
                    <a:pt x="72015" y="8217"/>
                    <a:pt x="81873" y="8874"/>
                  </a:cubicBezTo>
                  <a:lnTo>
                    <a:pt x="82531" y="8874"/>
                  </a:lnTo>
                  <a:cubicBezTo>
                    <a:pt x="91732" y="10846"/>
                    <a:pt x="100933" y="11503"/>
                    <a:pt x="109477" y="12160"/>
                  </a:cubicBezTo>
                  <a:cubicBezTo>
                    <a:pt x="123936" y="13475"/>
                    <a:pt x="137080" y="14132"/>
                    <a:pt x="144310" y="23333"/>
                  </a:cubicBezTo>
                  <a:cubicBezTo>
                    <a:pt x="149568" y="29905"/>
                    <a:pt x="150882" y="39106"/>
                    <a:pt x="148910" y="53565"/>
                  </a:cubicBezTo>
                  <a:cubicBezTo>
                    <a:pt x="145624" y="75911"/>
                    <a:pt x="134451" y="96285"/>
                    <a:pt x="118678" y="110087"/>
                  </a:cubicBezTo>
                  <a:cubicBezTo>
                    <a:pt x="104876" y="120602"/>
                    <a:pt x="88446" y="127174"/>
                    <a:pt x="72015" y="127174"/>
                  </a:cubicBezTo>
                  <a:close/>
                  <a:moveTo>
                    <a:pt x="29953" y="9531"/>
                  </a:moveTo>
                  <a:cubicBezTo>
                    <a:pt x="26009" y="9531"/>
                    <a:pt x="22723" y="10188"/>
                    <a:pt x="20094" y="12160"/>
                  </a:cubicBezTo>
                  <a:cubicBezTo>
                    <a:pt x="15494" y="15446"/>
                    <a:pt x="12865" y="21361"/>
                    <a:pt x="10893" y="31877"/>
                  </a:cubicBezTo>
                  <a:cubicBezTo>
                    <a:pt x="7607" y="52251"/>
                    <a:pt x="11550" y="71968"/>
                    <a:pt x="22066" y="87741"/>
                  </a:cubicBezTo>
                  <a:cubicBezTo>
                    <a:pt x="31924" y="103514"/>
                    <a:pt x="47040" y="113373"/>
                    <a:pt x="64128" y="116002"/>
                  </a:cubicBezTo>
                  <a:cubicBezTo>
                    <a:pt x="81216" y="118631"/>
                    <a:pt x="98304" y="113373"/>
                    <a:pt x="112763" y="100885"/>
                  </a:cubicBezTo>
                  <a:cubicBezTo>
                    <a:pt x="127222" y="88398"/>
                    <a:pt x="137080" y="70653"/>
                    <a:pt x="139709" y="50279"/>
                  </a:cubicBezTo>
                  <a:cubicBezTo>
                    <a:pt x="141681" y="39106"/>
                    <a:pt x="140366" y="31877"/>
                    <a:pt x="137080" y="27933"/>
                  </a:cubicBezTo>
                  <a:cubicBezTo>
                    <a:pt x="132480" y="22018"/>
                    <a:pt x="122621" y="21361"/>
                    <a:pt x="109477" y="20704"/>
                  </a:cubicBezTo>
                  <a:cubicBezTo>
                    <a:pt x="100933" y="20047"/>
                    <a:pt x="91732" y="19390"/>
                    <a:pt x="81216" y="17418"/>
                  </a:cubicBezTo>
                  <a:cubicBezTo>
                    <a:pt x="70700" y="16761"/>
                    <a:pt x="60842" y="14132"/>
                    <a:pt x="52298" y="12160"/>
                  </a:cubicBezTo>
                  <a:cubicBezTo>
                    <a:pt x="43754" y="11503"/>
                    <a:pt x="35868" y="9531"/>
                    <a:pt x="29953" y="9531"/>
                  </a:cubicBezTo>
                  <a:close/>
                </a:path>
              </a:pathLst>
            </a:custGeom>
            <a:solidFill>
              <a:srgbClr val="424357"/>
            </a:solidFill>
            <a:ln w="6572" cap="flat">
              <a:noFill/>
              <a:prstDash val="solid"/>
              <a:miter/>
            </a:ln>
          </p:spPr>
          <p:txBody>
            <a:bodyPr rtlCol="0" anchor="ctr"/>
            <a:lstStyle/>
            <a:p>
              <a:pPr defTabSz="1219170">
                <a:defRPr/>
              </a:pPr>
              <a:endParaRPr lang="nl-BE" sz="2400" noProof="0">
                <a:solidFill>
                  <a:srgbClr val="424357"/>
                </a:solidFill>
                <a:latin typeface="Trebuchet MS"/>
              </a:endParaRPr>
            </a:p>
          </p:txBody>
        </p:sp>
        <p:sp>
          <p:nvSpPr>
            <p:cNvPr id="17" name="Freeform: Shape 16">
              <a:extLst>
                <a:ext uri="{FF2B5EF4-FFF2-40B4-BE49-F238E27FC236}">
                  <a16:creationId xmlns:a16="http://schemas.microsoft.com/office/drawing/2014/main" id="{076D16FF-589C-4497-9DF2-BE0380B25FCE}"/>
                </a:ext>
              </a:extLst>
            </p:cNvPr>
            <p:cNvSpPr/>
            <p:nvPr/>
          </p:nvSpPr>
          <p:spPr>
            <a:xfrm>
              <a:off x="1603057" y="3570482"/>
              <a:ext cx="183088" cy="267566"/>
            </a:xfrm>
            <a:custGeom>
              <a:avLst/>
              <a:gdLst>
                <a:gd name="connsiteX0" fmla="*/ 100396 w 183088"/>
                <a:gd name="connsiteY0" fmla="*/ 267572 h 267566"/>
                <a:gd name="connsiteX1" fmla="*/ 55705 w 183088"/>
                <a:gd name="connsiteY1" fmla="*/ 262314 h 267566"/>
                <a:gd name="connsiteX2" fmla="*/ 24815 w 183088"/>
                <a:gd name="connsiteY2" fmla="*/ 248512 h 267566"/>
                <a:gd name="connsiteX3" fmla="*/ 3784 w 183088"/>
                <a:gd name="connsiteY3" fmla="*/ 204478 h 267566"/>
                <a:gd name="connsiteX4" fmla="*/ 498 w 183088"/>
                <a:gd name="connsiteY4" fmla="*/ 149929 h 267566"/>
                <a:gd name="connsiteX5" fmla="*/ 31388 w 183088"/>
                <a:gd name="connsiteY5" fmla="*/ 51345 h 267566"/>
                <a:gd name="connsiteX6" fmla="*/ 113541 w 183088"/>
                <a:gd name="connsiteY6" fmla="*/ 739 h 267566"/>
                <a:gd name="connsiteX7" fmla="*/ 142459 w 183088"/>
                <a:gd name="connsiteY7" fmla="*/ 13226 h 267566"/>
                <a:gd name="connsiteX8" fmla="*/ 164147 w 183088"/>
                <a:gd name="connsiteY8" fmla="*/ 41487 h 267566"/>
                <a:gd name="connsiteX9" fmla="*/ 182549 w 183088"/>
                <a:gd name="connsiteY9" fmla="*/ 142699 h 267566"/>
                <a:gd name="connsiteX10" fmla="*/ 148374 w 183088"/>
                <a:gd name="connsiteY10" fmla="*/ 242597 h 267566"/>
                <a:gd name="connsiteX11" fmla="*/ 103025 w 183088"/>
                <a:gd name="connsiteY11" fmla="*/ 267572 h 267566"/>
                <a:gd name="connsiteX12" fmla="*/ 100396 w 183088"/>
                <a:gd name="connsiteY12" fmla="*/ 267572 h 267566"/>
                <a:gd name="connsiteX13" fmla="*/ 103025 w 183088"/>
                <a:gd name="connsiteY13" fmla="*/ 9940 h 267566"/>
                <a:gd name="connsiteX14" fmla="*/ 39274 w 183088"/>
                <a:gd name="connsiteY14" fmla="*/ 56603 h 267566"/>
                <a:gd name="connsiteX15" fmla="*/ 9699 w 183088"/>
                <a:gd name="connsiteY15" fmla="*/ 151243 h 267566"/>
                <a:gd name="connsiteX16" fmla="*/ 12985 w 183088"/>
                <a:gd name="connsiteY16" fmla="*/ 203164 h 267566"/>
                <a:gd name="connsiteX17" fmla="*/ 30073 w 183088"/>
                <a:gd name="connsiteY17" fmla="*/ 241283 h 267566"/>
                <a:gd name="connsiteX18" fmla="*/ 57677 w 183088"/>
                <a:gd name="connsiteY18" fmla="*/ 253113 h 267566"/>
                <a:gd name="connsiteX19" fmla="*/ 102368 w 183088"/>
                <a:gd name="connsiteY19" fmla="*/ 258371 h 267566"/>
                <a:gd name="connsiteX20" fmla="*/ 139830 w 183088"/>
                <a:gd name="connsiteY20" fmla="*/ 237340 h 267566"/>
                <a:gd name="connsiteX21" fmla="*/ 172034 w 183088"/>
                <a:gd name="connsiteY21" fmla="*/ 142699 h 267566"/>
                <a:gd name="connsiteX22" fmla="*/ 154946 w 183088"/>
                <a:gd name="connsiteY22" fmla="*/ 46744 h 267566"/>
                <a:gd name="connsiteX23" fmla="*/ 135886 w 183088"/>
                <a:gd name="connsiteY23" fmla="*/ 21770 h 267566"/>
                <a:gd name="connsiteX24" fmla="*/ 111569 w 183088"/>
                <a:gd name="connsiteY24" fmla="*/ 11254 h 267566"/>
                <a:gd name="connsiteX25" fmla="*/ 111569 w 183088"/>
                <a:gd name="connsiteY25" fmla="*/ 11254 h 267566"/>
                <a:gd name="connsiteX26" fmla="*/ 103025 w 183088"/>
                <a:gd name="connsiteY26" fmla="*/ 9940 h 2675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83088" h="267566">
                  <a:moveTo>
                    <a:pt x="100396" y="267572"/>
                  </a:moveTo>
                  <a:cubicBezTo>
                    <a:pt x="85280" y="267572"/>
                    <a:pt x="70164" y="265600"/>
                    <a:pt x="55705" y="262314"/>
                  </a:cubicBezTo>
                  <a:cubicBezTo>
                    <a:pt x="46504" y="260342"/>
                    <a:pt x="34674" y="256399"/>
                    <a:pt x="24815" y="248512"/>
                  </a:cubicBezTo>
                  <a:cubicBezTo>
                    <a:pt x="10356" y="237340"/>
                    <a:pt x="7070" y="219595"/>
                    <a:pt x="3784" y="204478"/>
                  </a:cubicBezTo>
                  <a:cubicBezTo>
                    <a:pt x="498" y="186733"/>
                    <a:pt x="-816" y="168331"/>
                    <a:pt x="498" y="149929"/>
                  </a:cubicBezTo>
                  <a:cubicBezTo>
                    <a:pt x="2470" y="115096"/>
                    <a:pt x="13643" y="80920"/>
                    <a:pt x="31388" y="51345"/>
                  </a:cubicBezTo>
                  <a:cubicBezTo>
                    <a:pt x="54390" y="13226"/>
                    <a:pt x="81994" y="-3862"/>
                    <a:pt x="113541" y="739"/>
                  </a:cubicBezTo>
                  <a:cubicBezTo>
                    <a:pt x="125371" y="2710"/>
                    <a:pt x="134572" y="6654"/>
                    <a:pt x="142459" y="13226"/>
                  </a:cubicBezTo>
                  <a:cubicBezTo>
                    <a:pt x="151003" y="20455"/>
                    <a:pt x="158232" y="29657"/>
                    <a:pt x="164147" y="41487"/>
                  </a:cubicBezTo>
                  <a:cubicBezTo>
                    <a:pt x="177949" y="69090"/>
                    <a:pt x="185178" y="105895"/>
                    <a:pt x="182549" y="142699"/>
                  </a:cubicBezTo>
                  <a:cubicBezTo>
                    <a:pt x="180578" y="178847"/>
                    <a:pt x="168748" y="213022"/>
                    <a:pt x="148374" y="242597"/>
                  </a:cubicBezTo>
                  <a:cubicBezTo>
                    <a:pt x="136544" y="259685"/>
                    <a:pt x="122742" y="267572"/>
                    <a:pt x="103025" y="267572"/>
                  </a:cubicBezTo>
                  <a:cubicBezTo>
                    <a:pt x="101711" y="267572"/>
                    <a:pt x="101053" y="267572"/>
                    <a:pt x="100396" y="267572"/>
                  </a:cubicBezTo>
                  <a:close/>
                  <a:moveTo>
                    <a:pt x="103025" y="9940"/>
                  </a:moveTo>
                  <a:cubicBezTo>
                    <a:pt x="79365" y="9940"/>
                    <a:pt x="58334" y="25713"/>
                    <a:pt x="39274" y="56603"/>
                  </a:cubicBezTo>
                  <a:cubicBezTo>
                    <a:pt x="22186" y="84863"/>
                    <a:pt x="12328" y="117725"/>
                    <a:pt x="9699" y="151243"/>
                  </a:cubicBezTo>
                  <a:cubicBezTo>
                    <a:pt x="8385" y="168988"/>
                    <a:pt x="9699" y="186076"/>
                    <a:pt x="12985" y="203164"/>
                  </a:cubicBezTo>
                  <a:cubicBezTo>
                    <a:pt x="15614" y="218280"/>
                    <a:pt x="18900" y="232739"/>
                    <a:pt x="30073" y="241283"/>
                  </a:cubicBezTo>
                  <a:cubicBezTo>
                    <a:pt x="36645" y="246541"/>
                    <a:pt x="45189" y="249827"/>
                    <a:pt x="57677" y="253113"/>
                  </a:cubicBezTo>
                  <a:cubicBezTo>
                    <a:pt x="72136" y="256399"/>
                    <a:pt x="87252" y="258371"/>
                    <a:pt x="102368" y="258371"/>
                  </a:cubicBezTo>
                  <a:cubicBezTo>
                    <a:pt x="118799" y="258371"/>
                    <a:pt x="129314" y="252456"/>
                    <a:pt x="139830" y="237340"/>
                  </a:cubicBezTo>
                  <a:cubicBezTo>
                    <a:pt x="158889" y="209736"/>
                    <a:pt x="170062" y="176875"/>
                    <a:pt x="172034" y="142699"/>
                  </a:cubicBezTo>
                  <a:cubicBezTo>
                    <a:pt x="174663" y="107209"/>
                    <a:pt x="168090" y="72376"/>
                    <a:pt x="154946" y="46744"/>
                  </a:cubicBezTo>
                  <a:cubicBezTo>
                    <a:pt x="149688" y="36229"/>
                    <a:pt x="143116" y="27685"/>
                    <a:pt x="135886" y="21770"/>
                  </a:cubicBezTo>
                  <a:cubicBezTo>
                    <a:pt x="129314" y="15855"/>
                    <a:pt x="121427" y="13226"/>
                    <a:pt x="111569" y="11254"/>
                  </a:cubicBezTo>
                  <a:lnTo>
                    <a:pt x="111569" y="11254"/>
                  </a:lnTo>
                  <a:cubicBezTo>
                    <a:pt x="108283" y="10597"/>
                    <a:pt x="105654" y="9940"/>
                    <a:pt x="103025" y="9940"/>
                  </a:cubicBezTo>
                  <a:close/>
                </a:path>
              </a:pathLst>
            </a:custGeom>
            <a:solidFill>
              <a:srgbClr val="424357"/>
            </a:solidFill>
            <a:ln w="6572" cap="flat">
              <a:noFill/>
              <a:prstDash val="solid"/>
              <a:miter/>
            </a:ln>
          </p:spPr>
          <p:txBody>
            <a:bodyPr rtlCol="0" anchor="ctr"/>
            <a:lstStyle/>
            <a:p>
              <a:pPr defTabSz="1219170">
                <a:defRPr/>
              </a:pPr>
              <a:endParaRPr lang="nl-BE" sz="2400" noProof="0">
                <a:solidFill>
                  <a:srgbClr val="424357"/>
                </a:solidFill>
                <a:latin typeface="Trebuchet MS"/>
              </a:endParaRPr>
            </a:p>
          </p:txBody>
        </p:sp>
        <p:sp>
          <p:nvSpPr>
            <p:cNvPr id="18" name="Freeform: Shape 17">
              <a:extLst>
                <a:ext uri="{FF2B5EF4-FFF2-40B4-BE49-F238E27FC236}">
                  <a16:creationId xmlns:a16="http://schemas.microsoft.com/office/drawing/2014/main" id="{FD5F23E5-4569-4323-943A-2908C3757088}"/>
                </a:ext>
              </a:extLst>
            </p:cNvPr>
            <p:cNvSpPr/>
            <p:nvPr/>
          </p:nvSpPr>
          <p:spPr>
            <a:xfrm>
              <a:off x="1368670" y="3702594"/>
              <a:ext cx="187595" cy="268214"/>
            </a:xfrm>
            <a:custGeom>
              <a:avLst/>
              <a:gdLst>
                <a:gd name="connsiteX0" fmla="*/ 91621 w 187595"/>
                <a:gd name="connsiteY0" fmla="*/ 268214 h 268214"/>
                <a:gd name="connsiteX1" fmla="*/ 69275 w 187595"/>
                <a:gd name="connsiteY1" fmla="*/ 264271 h 268214"/>
                <a:gd name="connsiteX2" fmla="*/ 33785 w 187595"/>
                <a:gd name="connsiteY2" fmla="*/ 230752 h 268214"/>
                <a:gd name="connsiteX3" fmla="*/ 4210 w 187595"/>
                <a:gd name="connsiteY3" fmla="*/ 157800 h 268214"/>
                <a:gd name="connsiteX4" fmla="*/ 13411 w 187595"/>
                <a:gd name="connsiteY4" fmla="*/ 50015 h 268214"/>
                <a:gd name="connsiteX5" fmla="*/ 66646 w 187595"/>
                <a:gd name="connsiteY5" fmla="*/ 723 h 268214"/>
                <a:gd name="connsiteX6" fmla="*/ 130397 w 187595"/>
                <a:gd name="connsiteY6" fmla="*/ 25698 h 268214"/>
                <a:gd name="connsiteX7" fmla="*/ 175088 w 187595"/>
                <a:gd name="connsiteY7" fmla="*/ 97336 h 268214"/>
                <a:gd name="connsiteX8" fmla="*/ 184290 w 187595"/>
                <a:gd name="connsiteY8" fmla="*/ 204463 h 268214"/>
                <a:gd name="connsiteX9" fmla="*/ 163916 w 187595"/>
                <a:gd name="connsiteY9" fmla="*/ 243897 h 268214"/>
                <a:gd name="connsiteX10" fmla="*/ 127768 w 187595"/>
                <a:gd name="connsiteY10" fmla="*/ 261642 h 268214"/>
                <a:gd name="connsiteX11" fmla="*/ 120539 w 187595"/>
                <a:gd name="connsiteY11" fmla="*/ 263613 h 268214"/>
                <a:gd name="connsiteX12" fmla="*/ 120539 w 187595"/>
                <a:gd name="connsiteY12" fmla="*/ 263613 h 268214"/>
                <a:gd name="connsiteX13" fmla="*/ 91621 w 187595"/>
                <a:gd name="connsiteY13" fmla="*/ 268214 h 268214"/>
                <a:gd name="connsiteX14" fmla="*/ 76505 w 187595"/>
                <a:gd name="connsiteY14" fmla="*/ 9925 h 268214"/>
                <a:gd name="connsiteX15" fmla="*/ 69275 w 187595"/>
                <a:gd name="connsiteY15" fmla="*/ 10582 h 268214"/>
                <a:gd name="connsiteX16" fmla="*/ 23269 w 187595"/>
                <a:gd name="connsiteY16" fmla="*/ 53959 h 268214"/>
                <a:gd name="connsiteX17" fmla="*/ 14726 w 187595"/>
                <a:gd name="connsiteY17" fmla="*/ 155829 h 268214"/>
                <a:gd name="connsiteX18" fmla="*/ 42986 w 187595"/>
                <a:gd name="connsiteY18" fmla="*/ 226152 h 268214"/>
                <a:gd name="connsiteX19" fmla="*/ 73219 w 187595"/>
                <a:gd name="connsiteY19" fmla="*/ 255727 h 268214"/>
                <a:gd name="connsiteX20" fmla="*/ 118567 w 187595"/>
                <a:gd name="connsiteY20" fmla="*/ 255070 h 268214"/>
                <a:gd name="connsiteX21" fmla="*/ 118567 w 187595"/>
                <a:gd name="connsiteY21" fmla="*/ 255070 h 268214"/>
                <a:gd name="connsiteX22" fmla="*/ 125797 w 187595"/>
                <a:gd name="connsiteY22" fmla="*/ 253098 h 268214"/>
                <a:gd name="connsiteX23" fmla="*/ 158001 w 187595"/>
                <a:gd name="connsiteY23" fmla="*/ 237324 h 268214"/>
                <a:gd name="connsiteX24" fmla="*/ 175088 w 187595"/>
                <a:gd name="connsiteY24" fmla="*/ 203149 h 268214"/>
                <a:gd name="connsiteX25" fmla="*/ 166544 w 187595"/>
                <a:gd name="connsiteY25" fmla="*/ 101279 h 268214"/>
                <a:gd name="connsiteX26" fmla="*/ 124482 w 187595"/>
                <a:gd name="connsiteY26" fmla="*/ 33585 h 268214"/>
                <a:gd name="connsiteX27" fmla="*/ 76505 w 187595"/>
                <a:gd name="connsiteY27" fmla="*/ 9925 h 268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87595" h="268214">
                  <a:moveTo>
                    <a:pt x="91621" y="268214"/>
                  </a:moveTo>
                  <a:cubicBezTo>
                    <a:pt x="84391" y="268214"/>
                    <a:pt x="76505" y="266900"/>
                    <a:pt x="69275" y="264271"/>
                  </a:cubicBezTo>
                  <a:cubicBezTo>
                    <a:pt x="55473" y="259013"/>
                    <a:pt x="43643" y="247183"/>
                    <a:pt x="33785" y="230752"/>
                  </a:cubicBezTo>
                  <a:cubicBezTo>
                    <a:pt x="19326" y="205120"/>
                    <a:pt x="9468" y="180803"/>
                    <a:pt x="4210" y="157800"/>
                  </a:cubicBezTo>
                  <a:cubicBezTo>
                    <a:pt x="-3677" y="120338"/>
                    <a:pt x="-391" y="82219"/>
                    <a:pt x="13411" y="50015"/>
                  </a:cubicBezTo>
                  <a:cubicBezTo>
                    <a:pt x="25241" y="22412"/>
                    <a:pt x="44958" y="4667"/>
                    <a:pt x="66646" y="723"/>
                  </a:cubicBezTo>
                  <a:cubicBezTo>
                    <a:pt x="94250" y="-3877"/>
                    <a:pt x="118567" y="14525"/>
                    <a:pt x="130397" y="25698"/>
                  </a:cubicBezTo>
                  <a:cubicBezTo>
                    <a:pt x="149457" y="44100"/>
                    <a:pt x="165230" y="69075"/>
                    <a:pt x="175088" y="97336"/>
                  </a:cubicBezTo>
                  <a:cubicBezTo>
                    <a:pt x="187576" y="132826"/>
                    <a:pt x="190862" y="171602"/>
                    <a:pt x="184290" y="204463"/>
                  </a:cubicBezTo>
                  <a:cubicBezTo>
                    <a:pt x="182318" y="216293"/>
                    <a:pt x="176403" y="232067"/>
                    <a:pt x="163916" y="243897"/>
                  </a:cubicBezTo>
                  <a:cubicBezTo>
                    <a:pt x="154057" y="253098"/>
                    <a:pt x="140913" y="257698"/>
                    <a:pt x="127768" y="261642"/>
                  </a:cubicBezTo>
                  <a:cubicBezTo>
                    <a:pt x="125139" y="262299"/>
                    <a:pt x="123168" y="262956"/>
                    <a:pt x="120539" y="263613"/>
                  </a:cubicBezTo>
                  <a:lnTo>
                    <a:pt x="120539" y="263613"/>
                  </a:lnTo>
                  <a:cubicBezTo>
                    <a:pt x="113309" y="266242"/>
                    <a:pt x="102794" y="268214"/>
                    <a:pt x="91621" y="268214"/>
                  </a:cubicBezTo>
                  <a:close/>
                  <a:moveTo>
                    <a:pt x="76505" y="9925"/>
                  </a:moveTo>
                  <a:cubicBezTo>
                    <a:pt x="73876" y="9925"/>
                    <a:pt x="71904" y="9925"/>
                    <a:pt x="69275" y="10582"/>
                  </a:cubicBezTo>
                  <a:cubicBezTo>
                    <a:pt x="42986" y="15182"/>
                    <a:pt x="28527" y="42786"/>
                    <a:pt x="23269" y="53959"/>
                  </a:cubicBezTo>
                  <a:cubicBezTo>
                    <a:pt x="10125" y="84191"/>
                    <a:pt x="6839" y="120338"/>
                    <a:pt x="14726" y="155829"/>
                  </a:cubicBezTo>
                  <a:cubicBezTo>
                    <a:pt x="19326" y="178174"/>
                    <a:pt x="29184" y="201177"/>
                    <a:pt x="42986" y="226152"/>
                  </a:cubicBezTo>
                  <a:cubicBezTo>
                    <a:pt x="51530" y="241268"/>
                    <a:pt x="62046" y="251126"/>
                    <a:pt x="73219" y="255727"/>
                  </a:cubicBezTo>
                  <a:cubicBezTo>
                    <a:pt x="85049" y="260327"/>
                    <a:pt x="98850" y="260327"/>
                    <a:pt x="118567" y="255070"/>
                  </a:cubicBezTo>
                  <a:lnTo>
                    <a:pt x="118567" y="255070"/>
                  </a:lnTo>
                  <a:cubicBezTo>
                    <a:pt x="121196" y="254412"/>
                    <a:pt x="123168" y="253755"/>
                    <a:pt x="125797" y="253098"/>
                  </a:cubicBezTo>
                  <a:cubicBezTo>
                    <a:pt x="138941" y="249154"/>
                    <a:pt x="150114" y="244554"/>
                    <a:pt x="158001" y="237324"/>
                  </a:cubicBezTo>
                  <a:cubicBezTo>
                    <a:pt x="169173" y="227466"/>
                    <a:pt x="173774" y="213664"/>
                    <a:pt x="175088" y="203149"/>
                  </a:cubicBezTo>
                  <a:cubicBezTo>
                    <a:pt x="181003" y="172259"/>
                    <a:pt x="177717" y="134797"/>
                    <a:pt x="166544" y="101279"/>
                  </a:cubicBezTo>
                  <a:cubicBezTo>
                    <a:pt x="157343" y="74333"/>
                    <a:pt x="142884" y="50673"/>
                    <a:pt x="124482" y="33585"/>
                  </a:cubicBezTo>
                  <a:cubicBezTo>
                    <a:pt x="114624" y="23726"/>
                    <a:pt x="96879" y="9925"/>
                    <a:pt x="76505" y="9925"/>
                  </a:cubicBezTo>
                  <a:close/>
                </a:path>
              </a:pathLst>
            </a:custGeom>
            <a:solidFill>
              <a:srgbClr val="424357"/>
            </a:solidFill>
            <a:ln w="6572" cap="flat">
              <a:noFill/>
              <a:prstDash val="solid"/>
              <a:miter/>
            </a:ln>
          </p:spPr>
          <p:txBody>
            <a:bodyPr rtlCol="0" anchor="ctr"/>
            <a:lstStyle/>
            <a:p>
              <a:pPr defTabSz="1219170">
                <a:defRPr/>
              </a:pPr>
              <a:endParaRPr lang="nl-BE" sz="2400" noProof="0">
                <a:solidFill>
                  <a:srgbClr val="424357"/>
                </a:solidFill>
                <a:latin typeface="Trebuchet MS"/>
              </a:endParaRPr>
            </a:p>
          </p:txBody>
        </p:sp>
      </p:grpSp>
      <p:sp>
        <p:nvSpPr>
          <p:cNvPr id="83" name="Rectangle 82">
            <a:extLst>
              <a:ext uri="{FF2B5EF4-FFF2-40B4-BE49-F238E27FC236}">
                <a16:creationId xmlns:a16="http://schemas.microsoft.com/office/drawing/2014/main" id="{5F9111C8-68C3-43BF-8A7F-75CDB6F12013}"/>
              </a:ext>
            </a:extLst>
          </p:cNvPr>
          <p:cNvSpPr/>
          <p:nvPr/>
        </p:nvSpPr>
        <p:spPr>
          <a:xfrm>
            <a:off x="4110695" y="5194818"/>
            <a:ext cx="2260451" cy="751509"/>
          </a:xfrm>
          <a:prstGeom prst="rect">
            <a:avLst/>
          </a:prstGeom>
          <a:noFill/>
          <a:ln>
            <a:noFill/>
          </a:ln>
          <a:effectLst/>
        </p:spPr>
        <p:style>
          <a:lnRef idx="2">
            <a:schemeClr val="accent1"/>
          </a:lnRef>
          <a:fillRef idx="1">
            <a:schemeClr val="lt1"/>
          </a:fillRef>
          <a:effectRef idx="0">
            <a:schemeClr val="accent1"/>
          </a:effectRef>
          <a:fontRef idx="minor">
            <a:schemeClr val="dk1"/>
          </a:fontRef>
        </p:style>
        <p:txBody>
          <a:bodyPr rtlCol="0" anchor="ctr"/>
          <a:lstStyle/>
          <a:p>
            <a:pPr algn="ctr" defTabSz="1219170">
              <a:defRPr/>
            </a:pPr>
            <a:r>
              <a:rPr lang="nl-BE" sz="1600" noProof="0">
                <a:solidFill>
                  <a:srgbClr val="1E699D"/>
                </a:solidFill>
                <a:latin typeface="Trebuchet MS"/>
              </a:rPr>
              <a:t>Hiërarchische overste</a:t>
            </a:r>
          </a:p>
        </p:txBody>
      </p:sp>
      <p:grpSp>
        <p:nvGrpSpPr>
          <p:cNvPr id="87" name="Graphic 83">
            <a:extLst>
              <a:ext uri="{FF2B5EF4-FFF2-40B4-BE49-F238E27FC236}">
                <a16:creationId xmlns:a16="http://schemas.microsoft.com/office/drawing/2014/main" id="{675635FC-81DB-44E7-931F-0B2ADBD66C0C}"/>
              </a:ext>
            </a:extLst>
          </p:cNvPr>
          <p:cNvGrpSpPr/>
          <p:nvPr/>
        </p:nvGrpSpPr>
        <p:grpSpPr>
          <a:xfrm>
            <a:off x="9317465" y="2395593"/>
            <a:ext cx="1809944" cy="1231572"/>
            <a:chOff x="7194794" y="2175374"/>
            <a:chExt cx="604320" cy="411208"/>
          </a:xfrm>
          <a:solidFill>
            <a:schemeClr val="accent6">
              <a:lumMod val="40000"/>
              <a:lumOff val="60000"/>
            </a:schemeClr>
          </a:solidFill>
        </p:grpSpPr>
        <p:sp>
          <p:nvSpPr>
            <p:cNvPr id="88" name="Freeform: Shape 87">
              <a:extLst>
                <a:ext uri="{FF2B5EF4-FFF2-40B4-BE49-F238E27FC236}">
                  <a16:creationId xmlns:a16="http://schemas.microsoft.com/office/drawing/2014/main" id="{81887EE6-FEC0-4673-A166-151D29B3863E}"/>
                </a:ext>
              </a:extLst>
            </p:cNvPr>
            <p:cNvSpPr/>
            <p:nvPr/>
          </p:nvSpPr>
          <p:spPr>
            <a:xfrm>
              <a:off x="7194794" y="2175374"/>
              <a:ext cx="604320" cy="411208"/>
            </a:xfrm>
            <a:custGeom>
              <a:avLst/>
              <a:gdLst>
                <a:gd name="connsiteX0" fmla="*/ 422047 w 604320"/>
                <a:gd name="connsiteY0" fmla="*/ 0 h 411208"/>
                <a:gd name="connsiteX1" fmla="*/ 489352 w 604320"/>
                <a:gd name="connsiteY1" fmla="*/ 18447 h 411208"/>
                <a:gd name="connsiteX2" fmla="*/ 603640 w 604320"/>
                <a:gd name="connsiteY2" fmla="*/ 151693 h 411208"/>
                <a:gd name="connsiteX3" fmla="*/ 600656 w 604320"/>
                <a:gd name="connsiteY3" fmla="*/ 190146 h 411208"/>
                <a:gd name="connsiteX4" fmla="*/ 563461 w 604320"/>
                <a:gd name="connsiteY4" fmla="*/ 295562 h 411208"/>
                <a:gd name="connsiteX5" fmla="*/ 466494 w 604320"/>
                <a:gd name="connsiteY5" fmla="*/ 362576 h 411208"/>
                <a:gd name="connsiteX6" fmla="*/ 312775 w 604320"/>
                <a:gd name="connsiteY6" fmla="*/ 394968 h 411208"/>
                <a:gd name="connsiteX7" fmla="*/ 163127 w 604320"/>
                <a:gd name="connsiteY7" fmla="*/ 410637 h 411208"/>
                <a:gd name="connsiteX8" fmla="*/ 1305 w 604320"/>
                <a:gd name="connsiteY8" fmla="*/ 313044 h 411208"/>
                <a:gd name="connsiteX9" fmla="*/ 8098 w 604320"/>
                <a:gd name="connsiteY9" fmla="*/ 260307 h 411208"/>
                <a:gd name="connsiteX10" fmla="*/ 304151 w 604320"/>
                <a:gd name="connsiteY10" fmla="*/ 15138 h 411208"/>
                <a:gd name="connsiteX11" fmla="*/ 422047 w 604320"/>
                <a:gd name="connsiteY11" fmla="*/ 0 h 411208"/>
                <a:gd name="connsiteX12" fmla="*/ 405980 w 604320"/>
                <a:gd name="connsiteY12" fmla="*/ 33833 h 411208"/>
                <a:gd name="connsiteX13" fmla="*/ 317962 w 604320"/>
                <a:gd name="connsiteY13" fmla="*/ 48894 h 411208"/>
                <a:gd name="connsiteX14" fmla="*/ 227868 w 604320"/>
                <a:gd name="connsiteY14" fmla="*/ 79115 h 411208"/>
                <a:gd name="connsiteX15" fmla="*/ 54939 w 604320"/>
                <a:gd name="connsiteY15" fmla="*/ 239105 h 411208"/>
                <a:gd name="connsiteX16" fmla="*/ 50968 w 604320"/>
                <a:gd name="connsiteY16" fmla="*/ 283512 h 411208"/>
                <a:gd name="connsiteX17" fmla="*/ 61358 w 604320"/>
                <a:gd name="connsiteY17" fmla="*/ 251411 h 411208"/>
                <a:gd name="connsiteX18" fmla="*/ 66323 w 604320"/>
                <a:gd name="connsiteY18" fmla="*/ 251579 h 411208"/>
                <a:gd name="connsiteX19" fmla="*/ 145109 w 604320"/>
                <a:gd name="connsiteY19" fmla="*/ 358310 h 411208"/>
                <a:gd name="connsiteX20" fmla="*/ 290144 w 604320"/>
                <a:gd name="connsiteY20" fmla="*/ 378723 h 411208"/>
                <a:gd name="connsiteX21" fmla="*/ 519980 w 604320"/>
                <a:gd name="connsiteY21" fmla="*/ 260955 h 411208"/>
                <a:gd name="connsiteX22" fmla="*/ 539565 w 604320"/>
                <a:gd name="connsiteY22" fmla="*/ 136374 h 411208"/>
                <a:gd name="connsiteX23" fmla="*/ 462117 w 604320"/>
                <a:gd name="connsiteY23" fmla="*/ 51791 h 411208"/>
                <a:gd name="connsiteX24" fmla="*/ 405980 w 604320"/>
                <a:gd name="connsiteY24" fmla="*/ 33833 h 411208"/>
                <a:gd name="connsiteX25" fmla="*/ 540336 w 604320"/>
                <a:gd name="connsiteY25" fmla="*/ 253739 h 411208"/>
                <a:gd name="connsiteX26" fmla="*/ 582656 w 604320"/>
                <a:gd name="connsiteY26" fmla="*/ 148888 h 411208"/>
                <a:gd name="connsiteX27" fmla="*/ 477099 w 604320"/>
                <a:gd name="connsiteY27" fmla="*/ 46115 h 411208"/>
                <a:gd name="connsiteX28" fmla="*/ 521687 w 604320"/>
                <a:gd name="connsiteY28" fmla="*/ 90587 h 411208"/>
                <a:gd name="connsiteX29" fmla="*/ 556685 w 604320"/>
                <a:gd name="connsiteY29" fmla="*/ 223816 h 411208"/>
                <a:gd name="connsiteX30" fmla="*/ 540336 w 604320"/>
                <a:gd name="connsiteY30" fmla="*/ 253739 h 411208"/>
                <a:gd name="connsiteX31" fmla="*/ 173720 w 604320"/>
                <a:gd name="connsiteY31" fmla="*/ 385627 h 411208"/>
                <a:gd name="connsiteX32" fmla="*/ 118637 w 604320"/>
                <a:gd name="connsiteY32" fmla="*/ 365297 h 411208"/>
                <a:gd name="connsiteX33" fmla="*/ 42851 w 604320"/>
                <a:gd name="connsiteY33" fmla="*/ 338105 h 411208"/>
                <a:gd name="connsiteX34" fmla="*/ 173720 w 604320"/>
                <a:gd name="connsiteY34" fmla="*/ 385627 h 411208"/>
                <a:gd name="connsiteX35" fmla="*/ 419399 w 604320"/>
                <a:gd name="connsiteY35" fmla="*/ 364663 h 411208"/>
                <a:gd name="connsiteX36" fmla="*/ 556206 w 604320"/>
                <a:gd name="connsiteY36" fmla="*/ 277663 h 411208"/>
                <a:gd name="connsiteX37" fmla="*/ 493974 w 604320"/>
                <a:gd name="connsiteY37" fmla="*/ 323169 h 411208"/>
                <a:gd name="connsiteX38" fmla="*/ 419399 w 604320"/>
                <a:gd name="connsiteY38" fmla="*/ 364663 h 411208"/>
                <a:gd name="connsiteX39" fmla="*/ 91432 w 604320"/>
                <a:gd name="connsiteY39" fmla="*/ 353381 h 411208"/>
                <a:gd name="connsiteX40" fmla="*/ 94707 w 604320"/>
                <a:gd name="connsiteY40" fmla="*/ 349192 h 411208"/>
                <a:gd name="connsiteX41" fmla="*/ 50781 w 604320"/>
                <a:gd name="connsiteY41" fmla="*/ 314756 h 411208"/>
                <a:gd name="connsiteX42" fmla="*/ 47287 w 604320"/>
                <a:gd name="connsiteY42" fmla="*/ 319225 h 411208"/>
                <a:gd name="connsiteX43" fmla="*/ 91432 w 604320"/>
                <a:gd name="connsiteY43" fmla="*/ 353381 h 4112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604320" h="411208">
                  <a:moveTo>
                    <a:pt x="422047" y="0"/>
                  </a:moveTo>
                  <a:cubicBezTo>
                    <a:pt x="422195" y="438"/>
                    <a:pt x="468640" y="9206"/>
                    <a:pt x="489352" y="18447"/>
                  </a:cubicBezTo>
                  <a:cubicBezTo>
                    <a:pt x="547871" y="44555"/>
                    <a:pt x="591326" y="85654"/>
                    <a:pt x="603640" y="151693"/>
                  </a:cubicBezTo>
                  <a:cubicBezTo>
                    <a:pt x="605153" y="164583"/>
                    <a:pt x="604140" y="177645"/>
                    <a:pt x="600656" y="190146"/>
                  </a:cubicBezTo>
                  <a:cubicBezTo>
                    <a:pt x="592570" y="226706"/>
                    <a:pt x="588987" y="264714"/>
                    <a:pt x="563461" y="295562"/>
                  </a:cubicBezTo>
                  <a:cubicBezTo>
                    <a:pt x="537258" y="327230"/>
                    <a:pt x="503946" y="347389"/>
                    <a:pt x="466494" y="362576"/>
                  </a:cubicBezTo>
                  <a:cubicBezTo>
                    <a:pt x="417094" y="382608"/>
                    <a:pt x="365315" y="390041"/>
                    <a:pt x="312775" y="394968"/>
                  </a:cubicBezTo>
                  <a:cubicBezTo>
                    <a:pt x="262839" y="399650"/>
                    <a:pt x="213124" y="407004"/>
                    <a:pt x="163127" y="410637"/>
                  </a:cubicBezTo>
                  <a:cubicBezTo>
                    <a:pt x="96061" y="415512"/>
                    <a:pt x="17409" y="389710"/>
                    <a:pt x="1305" y="313044"/>
                  </a:cubicBezTo>
                  <a:cubicBezTo>
                    <a:pt x="-1761" y="295181"/>
                    <a:pt x="605" y="276810"/>
                    <a:pt x="8098" y="260307"/>
                  </a:cubicBezTo>
                  <a:cubicBezTo>
                    <a:pt x="67310" y="131449"/>
                    <a:pt x="160922" y="42504"/>
                    <a:pt x="304151" y="15138"/>
                  </a:cubicBezTo>
                  <a:cubicBezTo>
                    <a:pt x="353300" y="5746"/>
                    <a:pt x="447570" y="1661"/>
                    <a:pt x="422047" y="0"/>
                  </a:cubicBezTo>
                  <a:close/>
                  <a:moveTo>
                    <a:pt x="405980" y="33833"/>
                  </a:moveTo>
                  <a:cubicBezTo>
                    <a:pt x="376595" y="38674"/>
                    <a:pt x="346706" y="41546"/>
                    <a:pt x="317962" y="48894"/>
                  </a:cubicBezTo>
                  <a:cubicBezTo>
                    <a:pt x="287429" y="57408"/>
                    <a:pt x="257358" y="67495"/>
                    <a:pt x="227868" y="79115"/>
                  </a:cubicBezTo>
                  <a:cubicBezTo>
                    <a:pt x="148255" y="108531"/>
                    <a:pt x="89381" y="160852"/>
                    <a:pt x="54939" y="239105"/>
                  </a:cubicBezTo>
                  <a:cubicBezTo>
                    <a:pt x="48765" y="253134"/>
                    <a:pt x="43082" y="268075"/>
                    <a:pt x="50968" y="283512"/>
                  </a:cubicBezTo>
                  <a:cubicBezTo>
                    <a:pt x="54630" y="272198"/>
                    <a:pt x="57994" y="261804"/>
                    <a:pt x="61358" y="251411"/>
                  </a:cubicBezTo>
                  <a:lnTo>
                    <a:pt x="66323" y="251579"/>
                  </a:lnTo>
                  <a:cubicBezTo>
                    <a:pt x="61872" y="310470"/>
                    <a:pt x="100197" y="336843"/>
                    <a:pt x="145109" y="358310"/>
                  </a:cubicBezTo>
                  <a:cubicBezTo>
                    <a:pt x="191341" y="380407"/>
                    <a:pt x="239400" y="383924"/>
                    <a:pt x="290144" y="378723"/>
                  </a:cubicBezTo>
                  <a:cubicBezTo>
                    <a:pt x="382708" y="369238"/>
                    <a:pt x="460830" y="334888"/>
                    <a:pt x="519980" y="260955"/>
                  </a:cubicBezTo>
                  <a:cubicBezTo>
                    <a:pt x="558539" y="212760"/>
                    <a:pt x="563964" y="187462"/>
                    <a:pt x="539565" y="136374"/>
                  </a:cubicBezTo>
                  <a:cubicBezTo>
                    <a:pt x="522538" y="100724"/>
                    <a:pt x="494461" y="73865"/>
                    <a:pt x="462117" y="51791"/>
                  </a:cubicBezTo>
                  <a:cubicBezTo>
                    <a:pt x="445771" y="40634"/>
                    <a:pt x="406618" y="35850"/>
                    <a:pt x="405980" y="33833"/>
                  </a:cubicBezTo>
                  <a:close/>
                  <a:moveTo>
                    <a:pt x="540336" y="253739"/>
                  </a:moveTo>
                  <a:cubicBezTo>
                    <a:pt x="581061" y="223972"/>
                    <a:pt x="596003" y="187238"/>
                    <a:pt x="582656" y="148888"/>
                  </a:cubicBezTo>
                  <a:cubicBezTo>
                    <a:pt x="565087" y="98401"/>
                    <a:pt x="535278" y="59090"/>
                    <a:pt x="477099" y="46115"/>
                  </a:cubicBezTo>
                  <a:cubicBezTo>
                    <a:pt x="493244" y="62007"/>
                    <a:pt x="509300" y="74853"/>
                    <a:pt x="521687" y="90587"/>
                  </a:cubicBezTo>
                  <a:cubicBezTo>
                    <a:pt x="552401" y="129598"/>
                    <a:pt x="577649" y="171068"/>
                    <a:pt x="556685" y="223816"/>
                  </a:cubicBezTo>
                  <a:cubicBezTo>
                    <a:pt x="551872" y="234126"/>
                    <a:pt x="546412" y="244120"/>
                    <a:pt x="540336" y="253739"/>
                  </a:cubicBezTo>
                  <a:close/>
                  <a:moveTo>
                    <a:pt x="173720" y="385627"/>
                  </a:moveTo>
                  <a:cubicBezTo>
                    <a:pt x="155373" y="378443"/>
                    <a:pt x="137212" y="365948"/>
                    <a:pt x="118637" y="365297"/>
                  </a:cubicBezTo>
                  <a:cubicBezTo>
                    <a:pt x="91071" y="364820"/>
                    <a:pt x="64432" y="355263"/>
                    <a:pt x="42851" y="338105"/>
                  </a:cubicBezTo>
                  <a:cubicBezTo>
                    <a:pt x="76476" y="380172"/>
                    <a:pt x="124758" y="383641"/>
                    <a:pt x="173720" y="385627"/>
                  </a:cubicBezTo>
                  <a:close/>
                  <a:moveTo>
                    <a:pt x="419399" y="364663"/>
                  </a:moveTo>
                  <a:cubicBezTo>
                    <a:pt x="491219" y="347223"/>
                    <a:pt x="547043" y="309622"/>
                    <a:pt x="556206" y="277663"/>
                  </a:cubicBezTo>
                  <a:cubicBezTo>
                    <a:pt x="537056" y="291814"/>
                    <a:pt x="516362" y="308814"/>
                    <a:pt x="493974" y="323169"/>
                  </a:cubicBezTo>
                  <a:cubicBezTo>
                    <a:pt x="471716" y="337440"/>
                    <a:pt x="447754" y="349054"/>
                    <a:pt x="419399" y="364663"/>
                  </a:cubicBezTo>
                  <a:close/>
                  <a:moveTo>
                    <a:pt x="91432" y="353381"/>
                  </a:moveTo>
                  <a:cubicBezTo>
                    <a:pt x="92524" y="351985"/>
                    <a:pt x="93616" y="350589"/>
                    <a:pt x="94707" y="349192"/>
                  </a:cubicBezTo>
                  <a:cubicBezTo>
                    <a:pt x="80065" y="337714"/>
                    <a:pt x="65423" y="326235"/>
                    <a:pt x="50781" y="314756"/>
                  </a:cubicBezTo>
                  <a:cubicBezTo>
                    <a:pt x="49617" y="316246"/>
                    <a:pt x="48452" y="317735"/>
                    <a:pt x="47287" y="319225"/>
                  </a:cubicBezTo>
                  <a:cubicBezTo>
                    <a:pt x="62003" y="330610"/>
                    <a:pt x="76717" y="341996"/>
                    <a:pt x="91432" y="353381"/>
                  </a:cubicBezTo>
                  <a:close/>
                </a:path>
              </a:pathLst>
            </a:custGeom>
            <a:grpFill/>
            <a:ln w="6572" cap="flat">
              <a:solidFill>
                <a:schemeClr val="accent6">
                  <a:lumMod val="40000"/>
                  <a:lumOff val="60000"/>
                </a:schemeClr>
              </a:solidFill>
              <a:prstDash val="solid"/>
              <a:miter/>
            </a:ln>
          </p:spPr>
          <p:txBody>
            <a:bodyPr rtlCol="0" anchor="ctr"/>
            <a:lstStyle/>
            <a:p>
              <a:pPr defTabSz="1219170">
                <a:defRPr/>
              </a:pPr>
              <a:endParaRPr lang="nl-BE" sz="2400" noProof="0">
                <a:solidFill>
                  <a:srgbClr val="424357"/>
                </a:solidFill>
                <a:latin typeface="Trebuchet MS"/>
              </a:endParaRPr>
            </a:p>
          </p:txBody>
        </p:sp>
        <p:sp>
          <p:nvSpPr>
            <p:cNvPr id="89" name="Freeform: Shape 88">
              <a:extLst>
                <a:ext uri="{FF2B5EF4-FFF2-40B4-BE49-F238E27FC236}">
                  <a16:creationId xmlns:a16="http://schemas.microsoft.com/office/drawing/2014/main" id="{2C176DE9-2BFF-4B87-BC6D-A5BB9B1D67D7}"/>
                </a:ext>
              </a:extLst>
            </p:cNvPr>
            <p:cNvSpPr/>
            <p:nvPr/>
          </p:nvSpPr>
          <p:spPr>
            <a:xfrm>
              <a:off x="7378368" y="2405231"/>
              <a:ext cx="195229" cy="92526"/>
            </a:xfrm>
            <a:custGeom>
              <a:avLst/>
              <a:gdLst>
                <a:gd name="connsiteX0" fmla="*/ 1742 w 195229"/>
                <a:gd name="connsiteY0" fmla="*/ 40320 h 92526"/>
                <a:gd name="connsiteX1" fmla="*/ 18001 w 195229"/>
                <a:gd name="connsiteY1" fmla="*/ 54246 h 92526"/>
                <a:gd name="connsiteX2" fmla="*/ 56662 w 195229"/>
                <a:gd name="connsiteY2" fmla="*/ 76563 h 92526"/>
                <a:gd name="connsiteX3" fmla="*/ 109101 w 195229"/>
                <a:gd name="connsiteY3" fmla="*/ 73325 h 92526"/>
                <a:gd name="connsiteX4" fmla="*/ 176751 w 195229"/>
                <a:gd name="connsiteY4" fmla="*/ 15130 h 92526"/>
                <a:gd name="connsiteX5" fmla="*/ 187866 w 195229"/>
                <a:gd name="connsiteY5" fmla="*/ -3 h 92526"/>
                <a:gd name="connsiteX6" fmla="*/ 195229 w 195229"/>
                <a:gd name="connsiteY6" fmla="*/ 19849 h 92526"/>
                <a:gd name="connsiteX7" fmla="*/ 124683 w 195229"/>
                <a:gd name="connsiteY7" fmla="*/ 88782 h 92526"/>
                <a:gd name="connsiteX8" fmla="*/ 56729 w 195229"/>
                <a:gd name="connsiteY8" fmla="*/ 92301 h 92526"/>
                <a:gd name="connsiteX9" fmla="*/ 23098 w 195229"/>
                <a:gd name="connsiteY9" fmla="*/ 84164 h 92526"/>
                <a:gd name="connsiteX10" fmla="*/ 1742 w 195229"/>
                <a:gd name="connsiteY10" fmla="*/ 40320 h 92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95229" h="92526">
                  <a:moveTo>
                    <a:pt x="1742" y="40320"/>
                  </a:moveTo>
                  <a:cubicBezTo>
                    <a:pt x="7463" y="44599"/>
                    <a:pt x="12894" y="49251"/>
                    <a:pt x="18001" y="54246"/>
                  </a:cubicBezTo>
                  <a:cubicBezTo>
                    <a:pt x="28579" y="65912"/>
                    <a:pt x="38246" y="78187"/>
                    <a:pt x="56662" y="76563"/>
                  </a:cubicBezTo>
                  <a:cubicBezTo>
                    <a:pt x="74101" y="75025"/>
                    <a:pt x="91626" y="74499"/>
                    <a:pt x="109101" y="73325"/>
                  </a:cubicBezTo>
                  <a:cubicBezTo>
                    <a:pt x="146148" y="70836"/>
                    <a:pt x="168542" y="51625"/>
                    <a:pt x="176751" y="15130"/>
                  </a:cubicBezTo>
                  <a:cubicBezTo>
                    <a:pt x="178009" y="9535"/>
                    <a:pt x="184041" y="5014"/>
                    <a:pt x="187866" y="-3"/>
                  </a:cubicBezTo>
                  <a:cubicBezTo>
                    <a:pt x="190451" y="6616"/>
                    <a:pt x="195338" y="13275"/>
                    <a:pt x="195229" y="19849"/>
                  </a:cubicBezTo>
                  <a:cubicBezTo>
                    <a:pt x="194707" y="51330"/>
                    <a:pt x="163393" y="82740"/>
                    <a:pt x="124683" y="88782"/>
                  </a:cubicBezTo>
                  <a:cubicBezTo>
                    <a:pt x="102173" y="91880"/>
                    <a:pt x="79439" y="93057"/>
                    <a:pt x="56729" y="92301"/>
                  </a:cubicBezTo>
                  <a:cubicBezTo>
                    <a:pt x="45202" y="91122"/>
                    <a:pt x="33889" y="88384"/>
                    <a:pt x="23098" y="84164"/>
                  </a:cubicBezTo>
                  <a:cubicBezTo>
                    <a:pt x="4489" y="78525"/>
                    <a:pt x="-3918" y="65438"/>
                    <a:pt x="1742" y="40320"/>
                  </a:cubicBezTo>
                  <a:close/>
                </a:path>
              </a:pathLst>
            </a:custGeom>
            <a:grpFill/>
            <a:ln w="6572" cap="flat">
              <a:solidFill>
                <a:schemeClr val="accent6">
                  <a:lumMod val="40000"/>
                  <a:lumOff val="60000"/>
                </a:schemeClr>
              </a:solidFill>
              <a:prstDash val="solid"/>
              <a:miter/>
            </a:ln>
          </p:spPr>
          <p:txBody>
            <a:bodyPr rtlCol="0" anchor="ctr"/>
            <a:lstStyle/>
            <a:p>
              <a:pPr defTabSz="1219170">
                <a:defRPr/>
              </a:pPr>
              <a:endParaRPr lang="nl-BE" sz="2400" noProof="0">
                <a:solidFill>
                  <a:srgbClr val="424357"/>
                </a:solidFill>
                <a:latin typeface="Trebuchet MS"/>
              </a:endParaRPr>
            </a:p>
          </p:txBody>
        </p:sp>
        <p:sp>
          <p:nvSpPr>
            <p:cNvPr id="90" name="Freeform: Shape 89">
              <a:extLst>
                <a:ext uri="{FF2B5EF4-FFF2-40B4-BE49-F238E27FC236}">
                  <a16:creationId xmlns:a16="http://schemas.microsoft.com/office/drawing/2014/main" id="{CA782E50-0D55-40A0-B8EA-8C6C2FCE21A3}"/>
                </a:ext>
              </a:extLst>
            </p:cNvPr>
            <p:cNvSpPr/>
            <p:nvPr/>
          </p:nvSpPr>
          <p:spPr>
            <a:xfrm>
              <a:off x="7516473" y="2283235"/>
              <a:ext cx="42253" cy="81932"/>
            </a:xfrm>
            <a:custGeom>
              <a:avLst/>
              <a:gdLst>
                <a:gd name="connsiteX0" fmla="*/ 42252 w 42253"/>
                <a:gd name="connsiteY0" fmla="*/ 3 h 81932"/>
                <a:gd name="connsiteX1" fmla="*/ 38341 w 42253"/>
                <a:gd name="connsiteY1" fmla="*/ 37100 h 81932"/>
                <a:gd name="connsiteX2" fmla="*/ 26319 w 42253"/>
                <a:gd name="connsiteY2" fmla="*/ 69963 h 81932"/>
                <a:gd name="connsiteX3" fmla="*/ 12523 w 42253"/>
                <a:gd name="connsiteY3" fmla="*/ 81935 h 81932"/>
                <a:gd name="connsiteX4" fmla="*/ 2418 w 42253"/>
                <a:gd name="connsiteY4" fmla="*/ 67395 h 81932"/>
                <a:gd name="connsiteX5" fmla="*/ 42252 w 42253"/>
                <a:gd name="connsiteY5" fmla="*/ 3 h 81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2253" h="81932">
                  <a:moveTo>
                    <a:pt x="42252" y="3"/>
                  </a:moveTo>
                  <a:cubicBezTo>
                    <a:pt x="41680" y="12435"/>
                    <a:pt x="40374" y="24822"/>
                    <a:pt x="38341" y="37100"/>
                  </a:cubicBezTo>
                  <a:cubicBezTo>
                    <a:pt x="35725" y="48514"/>
                    <a:pt x="31687" y="59555"/>
                    <a:pt x="26319" y="69963"/>
                  </a:cubicBezTo>
                  <a:cubicBezTo>
                    <a:pt x="23774" y="74993"/>
                    <a:pt x="17247" y="78008"/>
                    <a:pt x="12523" y="81935"/>
                  </a:cubicBezTo>
                  <a:cubicBezTo>
                    <a:pt x="8400" y="77658"/>
                    <a:pt x="4988" y="72750"/>
                    <a:pt x="2418" y="67395"/>
                  </a:cubicBezTo>
                  <a:cubicBezTo>
                    <a:pt x="-6760" y="35409"/>
                    <a:pt x="10956" y="15781"/>
                    <a:pt x="42252" y="3"/>
                  </a:cubicBezTo>
                  <a:close/>
                </a:path>
              </a:pathLst>
            </a:custGeom>
            <a:grpFill/>
            <a:ln w="6572" cap="flat">
              <a:solidFill>
                <a:schemeClr val="accent6">
                  <a:lumMod val="40000"/>
                  <a:lumOff val="60000"/>
                </a:schemeClr>
              </a:solidFill>
              <a:prstDash val="solid"/>
              <a:miter/>
            </a:ln>
          </p:spPr>
          <p:txBody>
            <a:bodyPr rtlCol="0" anchor="ctr"/>
            <a:lstStyle/>
            <a:p>
              <a:pPr defTabSz="1219170">
                <a:defRPr/>
              </a:pPr>
              <a:endParaRPr lang="nl-BE" sz="2400" noProof="0">
                <a:solidFill>
                  <a:srgbClr val="424357"/>
                </a:solidFill>
                <a:latin typeface="Trebuchet MS"/>
              </a:endParaRPr>
            </a:p>
          </p:txBody>
        </p:sp>
        <p:sp>
          <p:nvSpPr>
            <p:cNvPr id="91" name="Freeform: Shape 90">
              <a:extLst>
                <a:ext uri="{FF2B5EF4-FFF2-40B4-BE49-F238E27FC236}">
                  <a16:creationId xmlns:a16="http://schemas.microsoft.com/office/drawing/2014/main" id="{9F537F12-3419-48CE-9823-15A2323B46F1}"/>
                </a:ext>
              </a:extLst>
            </p:cNvPr>
            <p:cNvSpPr/>
            <p:nvPr/>
          </p:nvSpPr>
          <p:spPr>
            <a:xfrm>
              <a:off x="7399032" y="2303969"/>
              <a:ext cx="40026" cy="67304"/>
            </a:xfrm>
            <a:custGeom>
              <a:avLst/>
              <a:gdLst>
                <a:gd name="connsiteX0" fmla="*/ 4 w 40026"/>
                <a:gd name="connsiteY0" fmla="*/ 47568 h 67304"/>
                <a:gd name="connsiteX1" fmla="*/ 11409 w 40026"/>
                <a:gd name="connsiteY1" fmla="*/ 3496 h 67304"/>
                <a:gd name="connsiteX2" fmla="*/ 30555 w 40026"/>
                <a:gd name="connsiteY2" fmla="*/ 393 h 67304"/>
                <a:gd name="connsiteX3" fmla="*/ 40012 w 40026"/>
                <a:gd name="connsiteY3" fmla="*/ 10786 h 67304"/>
                <a:gd name="connsiteX4" fmla="*/ 31224 w 40026"/>
                <a:gd name="connsiteY4" fmla="*/ 48335 h 67304"/>
                <a:gd name="connsiteX5" fmla="*/ 13250 w 40026"/>
                <a:gd name="connsiteY5" fmla="*/ 67307 h 67304"/>
                <a:gd name="connsiteX6" fmla="*/ 4 w 40026"/>
                <a:gd name="connsiteY6" fmla="*/ 47568 h 67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026" h="67304">
                  <a:moveTo>
                    <a:pt x="4" y="47568"/>
                  </a:moveTo>
                  <a:cubicBezTo>
                    <a:pt x="2694" y="32613"/>
                    <a:pt x="6507" y="17880"/>
                    <a:pt x="11409" y="3496"/>
                  </a:cubicBezTo>
                  <a:cubicBezTo>
                    <a:pt x="12808" y="167"/>
                    <a:pt x="24192" y="-570"/>
                    <a:pt x="30555" y="393"/>
                  </a:cubicBezTo>
                  <a:cubicBezTo>
                    <a:pt x="34333" y="965"/>
                    <a:pt x="40410" y="7568"/>
                    <a:pt x="40012" y="10786"/>
                  </a:cubicBezTo>
                  <a:cubicBezTo>
                    <a:pt x="38848" y="23651"/>
                    <a:pt x="35889" y="36290"/>
                    <a:pt x="31224" y="48335"/>
                  </a:cubicBezTo>
                  <a:cubicBezTo>
                    <a:pt x="27992" y="55846"/>
                    <a:pt x="19425" y="61062"/>
                    <a:pt x="13250" y="67307"/>
                  </a:cubicBezTo>
                  <a:cubicBezTo>
                    <a:pt x="8237" y="59836"/>
                    <a:pt x="3223" y="52366"/>
                    <a:pt x="4" y="47568"/>
                  </a:cubicBezTo>
                  <a:close/>
                </a:path>
              </a:pathLst>
            </a:custGeom>
            <a:grpFill/>
            <a:ln w="6572" cap="flat">
              <a:solidFill>
                <a:schemeClr val="accent6">
                  <a:lumMod val="40000"/>
                  <a:lumOff val="60000"/>
                </a:schemeClr>
              </a:solidFill>
              <a:prstDash val="solid"/>
              <a:miter/>
            </a:ln>
          </p:spPr>
          <p:txBody>
            <a:bodyPr rtlCol="0" anchor="ctr"/>
            <a:lstStyle/>
            <a:p>
              <a:pPr defTabSz="1219170">
                <a:defRPr/>
              </a:pPr>
              <a:endParaRPr lang="nl-BE" sz="2400" noProof="0">
                <a:solidFill>
                  <a:srgbClr val="424357"/>
                </a:solidFill>
                <a:latin typeface="Trebuchet MS"/>
              </a:endParaRPr>
            </a:p>
          </p:txBody>
        </p:sp>
      </p:grpSp>
      <p:sp>
        <p:nvSpPr>
          <p:cNvPr id="22" name="Rectangle 21">
            <a:extLst>
              <a:ext uri="{FF2B5EF4-FFF2-40B4-BE49-F238E27FC236}">
                <a16:creationId xmlns:a16="http://schemas.microsoft.com/office/drawing/2014/main" id="{D238D170-B722-4ED4-9590-C6EB01EDAB4F}"/>
              </a:ext>
            </a:extLst>
          </p:cNvPr>
          <p:cNvSpPr/>
          <p:nvPr/>
        </p:nvSpPr>
        <p:spPr>
          <a:xfrm>
            <a:off x="7044744" y="2536936"/>
            <a:ext cx="2260451" cy="751509"/>
          </a:xfrm>
          <a:prstGeom prst="rect">
            <a:avLst/>
          </a:prstGeom>
          <a:noFill/>
          <a:ln>
            <a:noFill/>
          </a:ln>
          <a:effectLst/>
        </p:spPr>
        <p:style>
          <a:lnRef idx="2">
            <a:schemeClr val="accent1"/>
          </a:lnRef>
          <a:fillRef idx="1">
            <a:schemeClr val="lt1"/>
          </a:fillRef>
          <a:effectRef idx="0">
            <a:schemeClr val="accent1"/>
          </a:effectRef>
          <a:fontRef idx="minor">
            <a:schemeClr val="dk1"/>
          </a:fontRef>
        </p:style>
        <p:txBody>
          <a:bodyPr lIns="91440" tIns="45720" rIns="91440" bIns="45720" rtlCol="0" anchor="ctr"/>
          <a:lstStyle/>
          <a:p>
            <a:pPr algn="ctr" defTabSz="1219170">
              <a:defRPr/>
            </a:pPr>
            <a:r>
              <a:rPr lang="nl-BE" sz="1600" noProof="0">
                <a:solidFill>
                  <a:srgbClr val="1E699D"/>
                </a:solidFill>
                <a:latin typeface="Trebuchet MS"/>
              </a:rPr>
              <a:t>Arbeidsarts of PAPS</a:t>
            </a:r>
          </a:p>
        </p:txBody>
      </p:sp>
      <p:sp>
        <p:nvSpPr>
          <p:cNvPr id="2" name="Rectangle 1">
            <a:extLst>
              <a:ext uri="{FF2B5EF4-FFF2-40B4-BE49-F238E27FC236}">
                <a16:creationId xmlns:a16="http://schemas.microsoft.com/office/drawing/2014/main" id="{4DF22C00-5DA3-F5B7-D3F6-8C7DDD013E5A}"/>
              </a:ext>
            </a:extLst>
          </p:cNvPr>
          <p:cNvSpPr/>
          <p:nvPr/>
        </p:nvSpPr>
        <p:spPr>
          <a:xfrm>
            <a:off x="10049038" y="6096000"/>
            <a:ext cx="1906988" cy="53094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noProof="0"/>
          </a:p>
        </p:txBody>
      </p:sp>
    </p:spTree>
    <p:extLst>
      <p:ext uri="{BB962C8B-B14F-4D97-AF65-F5344CB8AC3E}">
        <p14:creationId xmlns:p14="http://schemas.microsoft.com/office/powerpoint/2010/main" val="280541734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32125290-E8D4-770B-F840-B07563DE394C}"/>
              </a:ext>
            </a:extLst>
          </p:cNvPr>
          <p:cNvSpPr>
            <a:spLocks noGrp="1"/>
          </p:cNvSpPr>
          <p:nvPr>
            <p:ph idx="1"/>
          </p:nvPr>
        </p:nvSpPr>
        <p:spPr>
          <a:xfrm>
            <a:off x="923629" y="1314243"/>
            <a:ext cx="10515600" cy="4351338"/>
          </a:xfrm>
        </p:spPr>
        <p:txBody>
          <a:bodyPr vert="horz" lIns="91440" tIns="45720" rIns="91440" bIns="45720" rtlCol="0" anchor="t">
            <a:normAutofit fontScale="25000" lnSpcReduction="20000"/>
          </a:bodyPr>
          <a:lstStyle/>
          <a:p>
            <a:pPr marL="0" indent="0">
              <a:buNone/>
            </a:pPr>
            <a:r>
              <a:rPr lang="nl-BE" sz="6400" b="1" noProof="0">
                <a:solidFill>
                  <a:srgbClr val="1E699D"/>
                </a:solidFill>
              </a:rPr>
              <a:t>Mentale gezondheid volgens de WHO </a:t>
            </a:r>
            <a:r>
              <a:rPr lang="nl-BE" sz="6400" noProof="0">
                <a:solidFill>
                  <a:srgbClr val="1E699D"/>
                </a:solidFill>
              </a:rPr>
              <a:t>:</a:t>
            </a:r>
          </a:p>
          <a:p>
            <a:pPr marL="0" indent="0">
              <a:lnSpc>
                <a:spcPct val="120000"/>
              </a:lnSpc>
              <a:buNone/>
            </a:pPr>
            <a:r>
              <a:rPr lang="nl-BE" sz="6400" noProof="0">
                <a:solidFill>
                  <a:srgbClr val="1E699D"/>
                </a:solidFill>
              </a:rPr>
              <a:t>Mentale gezondheid is "een staat van welzijn waarin mensen hun potentieel tot uiting kunnen brengen, met de normale stress van het leven kunnen omgaan, productief kunnen werken en een bijdrage kunnen leveren aan hun gemeenschap". Het is een dynamisch evenwicht tussen emotioneel, psychologisch en sociaal welzijn. Mentale gezondheid wordt beïnvloed door individuele, sociale en structurele factoren en is een grondrecht voor iedereen. </a:t>
            </a:r>
          </a:p>
          <a:p>
            <a:pPr marL="0" indent="0">
              <a:lnSpc>
                <a:spcPct val="120000"/>
              </a:lnSpc>
              <a:buNone/>
            </a:pPr>
            <a:r>
              <a:rPr lang="nl-BE" sz="4400" i="1" noProof="0">
                <a:solidFill>
                  <a:srgbClr val="1E699D"/>
                </a:solidFill>
              </a:rPr>
              <a:t>WHO, Grondwet van de Wereldgezondheidsorganisatie, 2004</a:t>
            </a:r>
            <a:r>
              <a:rPr lang="nl-BE" sz="6400" noProof="0">
                <a:solidFill>
                  <a:srgbClr val="1E699D"/>
                </a:solidFill>
              </a:rPr>
              <a:t>. </a:t>
            </a:r>
          </a:p>
          <a:p>
            <a:pPr marL="0" indent="0">
              <a:lnSpc>
                <a:spcPct val="120000"/>
              </a:lnSpc>
              <a:buNone/>
            </a:pPr>
            <a:r>
              <a:rPr lang="nl-BE" sz="6400" b="1" noProof="0">
                <a:solidFill>
                  <a:srgbClr val="1E699D"/>
                </a:solidFill>
              </a:rPr>
              <a:t>Belangrijkste dimensies van mentale gezondheid : </a:t>
            </a:r>
          </a:p>
          <a:p>
            <a:pPr marL="0" indent="0">
              <a:lnSpc>
                <a:spcPct val="120000"/>
              </a:lnSpc>
              <a:buNone/>
            </a:pPr>
            <a:endParaRPr lang="nl-BE" sz="6400" noProof="0">
              <a:solidFill>
                <a:srgbClr val="1E699D"/>
              </a:solidFill>
            </a:endParaRPr>
          </a:p>
          <a:p>
            <a:pPr marL="0" indent="0">
              <a:lnSpc>
                <a:spcPct val="120000"/>
              </a:lnSpc>
              <a:buNone/>
            </a:pPr>
            <a:endParaRPr lang="nl-BE" sz="6400" noProof="0">
              <a:solidFill>
                <a:srgbClr val="1E699D"/>
              </a:solidFill>
            </a:endParaRPr>
          </a:p>
          <a:p>
            <a:pPr marL="0" indent="0">
              <a:lnSpc>
                <a:spcPct val="120000"/>
              </a:lnSpc>
              <a:buNone/>
            </a:pPr>
            <a:endParaRPr lang="nl-BE" sz="6400" noProof="0">
              <a:solidFill>
                <a:srgbClr val="1E699D"/>
              </a:solidFill>
            </a:endParaRPr>
          </a:p>
          <a:p>
            <a:pPr lvl="1">
              <a:buFont typeface="Courier New" panose="020B0604020202020204" pitchFamily="34" charset="0"/>
              <a:buChar char="o"/>
            </a:pPr>
            <a:endParaRPr lang="nl-BE" sz="2900" noProof="0"/>
          </a:p>
          <a:p>
            <a:pPr marL="457200" lvl="1" indent="0">
              <a:buNone/>
            </a:pPr>
            <a:r>
              <a:rPr lang="nl-BE" noProof="0">
                <a:solidFill>
                  <a:schemeClr val="accent1"/>
                </a:solidFill>
              </a:rPr>
              <a:t> </a:t>
            </a:r>
          </a:p>
        </p:txBody>
      </p:sp>
      <p:sp>
        <p:nvSpPr>
          <p:cNvPr id="2" name="Titre 1">
            <a:extLst>
              <a:ext uri="{FF2B5EF4-FFF2-40B4-BE49-F238E27FC236}">
                <a16:creationId xmlns:a16="http://schemas.microsoft.com/office/drawing/2014/main" id="{7AEE6149-6F52-A415-DFE4-E2EBF168729E}"/>
              </a:ext>
            </a:extLst>
          </p:cNvPr>
          <p:cNvSpPr>
            <a:spLocks noGrp="1"/>
          </p:cNvSpPr>
          <p:nvPr>
            <p:ph type="title"/>
          </p:nvPr>
        </p:nvSpPr>
        <p:spPr/>
        <p:txBody>
          <a:bodyPr>
            <a:normAutofit/>
          </a:bodyPr>
          <a:lstStyle/>
          <a:p>
            <a:r>
              <a:rPr lang="nl-BE" sz="2800" noProof="0">
                <a:solidFill>
                  <a:srgbClr val="1E699D"/>
                </a:solidFill>
                <a:latin typeface="Futura Medium"/>
              </a:rPr>
              <a:t>3.1. Mentale gezondheid - definitie</a:t>
            </a:r>
            <a:br>
              <a:rPr lang="nl-BE" sz="2000" noProof="0">
                <a:solidFill>
                  <a:srgbClr val="1E699D"/>
                </a:solidFill>
                <a:latin typeface="Futura Medium"/>
              </a:rPr>
            </a:br>
            <a:endParaRPr lang="nl-BE" sz="2000" noProof="0">
              <a:solidFill>
                <a:srgbClr val="1E699D"/>
              </a:solidFill>
              <a:latin typeface="Futura Medium"/>
            </a:endParaRPr>
          </a:p>
        </p:txBody>
      </p:sp>
      <p:sp>
        <p:nvSpPr>
          <p:cNvPr id="9" name="Espace réservé du numéro de diapositive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7C6CCC6-2BE5-4E42-96A4-D1E8E81A3D8E}" type="slidenum">
              <a:rPr kumimoji="0" lang="nl-BE" sz="1200" b="0" i="0" u="none" strike="noStrike" kern="1200" cap="none" spc="0" normalizeH="0" baseline="0" noProof="0" smtClean="0">
                <a:ln>
                  <a:noFill/>
                </a:ln>
                <a:solidFill>
                  <a:prstClr val="black">
                    <a:tint val="82000"/>
                  </a:prstClr>
                </a:solidFill>
                <a:effectLst/>
                <a:uLnTx/>
                <a:uFillTx/>
                <a:latin typeface="Aptos" panose="020B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nl-BE" sz="1200" b="0" i="0" u="none" strike="noStrike" kern="1200" cap="none" spc="0" normalizeH="0" baseline="0" noProof="0">
              <a:ln>
                <a:noFill/>
              </a:ln>
              <a:solidFill>
                <a:prstClr val="black">
                  <a:tint val="82000"/>
                </a:prstClr>
              </a:solidFill>
              <a:effectLst/>
              <a:uLnTx/>
              <a:uFillTx/>
              <a:latin typeface="Aptos" panose="020B0004020202020204"/>
              <a:ea typeface="+mn-ea"/>
              <a:cs typeface="+mn-cs"/>
            </a:endParaRPr>
          </a:p>
        </p:txBody>
      </p:sp>
      <p:graphicFrame>
        <p:nvGraphicFramePr>
          <p:cNvPr id="5" name="Tableau 4"/>
          <p:cNvGraphicFramePr>
            <a:graphicFrameLocks noGrp="1"/>
          </p:cNvGraphicFramePr>
          <p:nvPr>
            <p:extLst>
              <p:ext uri="{D42A27DB-BD31-4B8C-83A1-F6EECF244321}">
                <p14:modId xmlns:p14="http://schemas.microsoft.com/office/powerpoint/2010/main" val="2005415902"/>
              </p:ext>
            </p:extLst>
          </p:nvPr>
        </p:nvGraphicFramePr>
        <p:xfrm>
          <a:off x="899570" y="3528029"/>
          <a:ext cx="10048098" cy="2377440"/>
        </p:xfrm>
        <a:graphic>
          <a:graphicData uri="http://schemas.openxmlformats.org/drawingml/2006/table">
            <a:tbl>
              <a:tblPr firstRow="1" bandRow="1">
                <a:tableStyleId>{5C22544A-7EE6-4342-B048-85BDC9FD1C3A}</a:tableStyleId>
              </a:tblPr>
              <a:tblGrid>
                <a:gridCol w="3349366">
                  <a:extLst>
                    <a:ext uri="{9D8B030D-6E8A-4147-A177-3AD203B41FA5}">
                      <a16:colId xmlns:a16="http://schemas.microsoft.com/office/drawing/2014/main" val="2592801557"/>
                    </a:ext>
                  </a:extLst>
                </a:gridCol>
                <a:gridCol w="3349366">
                  <a:extLst>
                    <a:ext uri="{9D8B030D-6E8A-4147-A177-3AD203B41FA5}">
                      <a16:colId xmlns:a16="http://schemas.microsoft.com/office/drawing/2014/main" val="3853197661"/>
                    </a:ext>
                  </a:extLst>
                </a:gridCol>
                <a:gridCol w="3349366">
                  <a:extLst>
                    <a:ext uri="{9D8B030D-6E8A-4147-A177-3AD203B41FA5}">
                      <a16:colId xmlns:a16="http://schemas.microsoft.com/office/drawing/2014/main" val="1529453709"/>
                    </a:ext>
                  </a:extLst>
                </a:gridCol>
              </a:tblGrid>
              <a:tr h="722156">
                <a:tc>
                  <a:txBody>
                    <a:bodyPr/>
                    <a:lstStyle/>
                    <a:p>
                      <a:endParaRPr lang="nl-BE" sz="1800" noProof="0">
                        <a:solidFill>
                          <a:schemeClr val="bg1"/>
                        </a:solidFill>
                        <a:latin typeface="Calibri" panose="020F0502020204030204" pitchFamily="34" charset="0"/>
                        <a:cs typeface="Calibri" panose="020F0502020204030204" pitchFamily="34" charset="0"/>
                      </a:endParaRPr>
                    </a:p>
                    <a:p>
                      <a:endParaRPr lang="nl-BE" sz="1800" noProof="0">
                        <a:solidFill>
                          <a:schemeClr val="bg1"/>
                        </a:solidFill>
                        <a:latin typeface="Calibri" panose="020F0502020204030204" pitchFamily="34" charset="0"/>
                        <a:cs typeface="Calibri" panose="020F0502020204030204" pitchFamily="34" charset="0"/>
                      </a:endParaRPr>
                    </a:p>
                    <a:p>
                      <a:pPr algn="ctr"/>
                      <a:r>
                        <a:rPr lang="nl-BE" sz="1800" noProof="0">
                          <a:solidFill>
                            <a:schemeClr val="bg1"/>
                          </a:solidFill>
                          <a:latin typeface="Calibri" panose="020F0502020204030204" pitchFamily="34" charset="0"/>
                          <a:cs typeface="Calibri" panose="020F0502020204030204" pitchFamily="34" charset="0"/>
                        </a:rPr>
                        <a:t>Emotioneel</a:t>
                      </a:r>
                      <a:endParaRPr lang="nl-BE" noProof="0">
                        <a:solidFill>
                          <a:schemeClr val="bg1"/>
                        </a:solidFill>
                        <a:latin typeface="Calibri" panose="020F0502020204030204" pitchFamily="34" charset="0"/>
                        <a:cs typeface="Calibri" panose="020F0502020204030204" pitchFamily="34" charset="0"/>
                      </a:endParaRPr>
                    </a:p>
                  </a:txBody>
                  <a:tcPr/>
                </a:tc>
                <a:tc>
                  <a:txBody>
                    <a:bodyPr/>
                    <a:lstStyle/>
                    <a:p>
                      <a:endParaRPr lang="nl-BE" sz="1800" noProof="0">
                        <a:solidFill>
                          <a:schemeClr val="bg1"/>
                        </a:solidFill>
                        <a:latin typeface="Calibri" panose="020F0502020204030204" pitchFamily="34" charset="0"/>
                        <a:cs typeface="Calibri" panose="020F0502020204030204" pitchFamily="34" charset="0"/>
                      </a:endParaRPr>
                    </a:p>
                    <a:p>
                      <a:endParaRPr lang="nl-BE" sz="1800" noProof="0">
                        <a:solidFill>
                          <a:schemeClr val="bg1"/>
                        </a:solidFill>
                        <a:latin typeface="Calibri" panose="020F0502020204030204" pitchFamily="34" charset="0"/>
                        <a:cs typeface="Calibri" panose="020F0502020204030204" pitchFamily="34" charset="0"/>
                      </a:endParaRPr>
                    </a:p>
                    <a:p>
                      <a:pPr algn="ctr"/>
                      <a:r>
                        <a:rPr lang="nl-BE" sz="1800" noProof="0">
                          <a:solidFill>
                            <a:schemeClr val="bg1"/>
                          </a:solidFill>
                          <a:latin typeface="Calibri" panose="020F0502020204030204" pitchFamily="34" charset="0"/>
                          <a:cs typeface="Calibri" panose="020F0502020204030204" pitchFamily="34" charset="0"/>
                        </a:rPr>
                        <a:t>Psychologisch</a:t>
                      </a:r>
                      <a:endParaRPr lang="nl-BE" noProof="0">
                        <a:solidFill>
                          <a:schemeClr val="bg1"/>
                        </a:solidFill>
                        <a:latin typeface="Calibri" panose="020F0502020204030204" pitchFamily="34" charset="0"/>
                        <a:cs typeface="Calibri" panose="020F0502020204030204" pitchFamily="34" charset="0"/>
                      </a:endParaRPr>
                    </a:p>
                  </a:txBody>
                  <a:tcPr/>
                </a:tc>
                <a:tc>
                  <a:txBody>
                    <a:bodyPr/>
                    <a:lstStyle/>
                    <a:p>
                      <a:endParaRPr lang="nl-BE" sz="1800" noProof="0">
                        <a:solidFill>
                          <a:schemeClr val="bg1"/>
                        </a:solidFill>
                        <a:latin typeface="Calibri" panose="020F0502020204030204" pitchFamily="34" charset="0"/>
                        <a:cs typeface="Calibri" panose="020F0502020204030204" pitchFamily="34" charset="0"/>
                      </a:endParaRPr>
                    </a:p>
                    <a:p>
                      <a:endParaRPr lang="nl-BE" sz="1800" noProof="0">
                        <a:solidFill>
                          <a:schemeClr val="bg1"/>
                        </a:solidFill>
                        <a:latin typeface="Calibri" panose="020F0502020204030204" pitchFamily="34" charset="0"/>
                        <a:cs typeface="Calibri" panose="020F0502020204030204" pitchFamily="34" charset="0"/>
                      </a:endParaRPr>
                    </a:p>
                    <a:p>
                      <a:pPr algn="ctr"/>
                      <a:r>
                        <a:rPr lang="nl-BE" sz="1800" noProof="0">
                          <a:solidFill>
                            <a:schemeClr val="bg1"/>
                          </a:solidFill>
                          <a:latin typeface="Calibri" panose="020F0502020204030204" pitchFamily="34" charset="0"/>
                          <a:cs typeface="Calibri" panose="020F0502020204030204" pitchFamily="34" charset="0"/>
                        </a:rPr>
                        <a:t>Gedrag en sociaal</a:t>
                      </a:r>
                    </a:p>
                  </a:txBody>
                  <a:tcPr/>
                </a:tc>
                <a:extLst>
                  <a:ext uri="{0D108BD9-81ED-4DB2-BD59-A6C34878D82A}">
                    <a16:rowId xmlns:a16="http://schemas.microsoft.com/office/drawing/2014/main" val="3937730485"/>
                  </a:ext>
                </a:extLst>
              </a:tr>
              <a:tr h="1328767">
                <a:tc>
                  <a:txBody>
                    <a:bodyPr/>
                    <a:lstStyle/>
                    <a:p>
                      <a:r>
                        <a:rPr lang="nl-BE" sz="1800" noProof="0">
                          <a:solidFill>
                            <a:srgbClr val="1E699D"/>
                          </a:solidFill>
                          <a:latin typeface="Calibri" panose="020F0502020204030204" pitchFamily="34" charset="0"/>
                          <a:cs typeface="Calibri" panose="020F0502020204030204" pitchFamily="34" charset="0"/>
                        </a:rPr>
                        <a:t>Emotieregulatie en stressbestendigheid</a:t>
                      </a:r>
                      <a:endParaRPr lang="nl-BE" noProof="0">
                        <a:solidFill>
                          <a:srgbClr val="1E699D"/>
                        </a:solidFill>
                        <a:latin typeface="Calibri" panose="020F0502020204030204" pitchFamily="34" charset="0"/>
                        <a:cs typeface="Calibri" panose="020F0502020204030204" pitchFamily="34" charset="0"/>
                      </a:endParaRPr>
                    </a:p>
                  </a:txBody>
                  <a:tcPr/>
                </a:tc>
                <a:tc>
                  <a:txBody>
                    <a:bodyPr/>
                    <a:lstStyle/>
                    <a:p>
                      <a:pPr marL="0" indent="0">
                        <a:lnSpc>
                          <a:spcPct val="120000"/>
                        </a:lnSpc>
                        <a:buNone/>
                      </a:pPr>
                      <a:r>
                        <a:rPr lang="nl-BE" sz="1800" noProof="0">
                          <a:solidFill>
                            <a:srgbClr val="1E699D"/>
                          </a:solidFill>
                          <a:latin typeface="Calibri" panose="020F0502020204030204" pitchFamily="34" charset="0"/>
                          <a:cs typeface="Calibri" panose="020F0502020204030204" pitchFamily="34" charset="0"/>
                        </a:rPr>
                        <a:t>Zelfperceptie (eigenwaarde, zelfeffectiviteit), gevoel van autonomie. </a:t>
                      </a:r>
                    </a:p>
                    <a:p>
                      <a:endParaRPr lang="nl-BE" noProof="0">
                        <a:solidFill>
                          <a:srgbClr val="1E699D"/>
                        </a:solidFill>
                        <a:latin typeface="Calibri" panose="020F0502020204030204" pitchFamily="34" charset="0"/>
                        <a:cs typeface="Calibri" panose="020F0502020204030204" pitchFamily="34"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nl-BE" sz="1800" noProof="0">
                          <a:solidFill>
                            <a:srgbClr val="1E699D"/>
                          </a:solidFill>
                          <a:latin typeface="Calibri" panose="020F0502020204030204" pitchFamily="34" charset="0"/>
                          <a:cs typeface="Calibri" panose="020F0502020204030204" pitchFamily="34" charset="0"/>
                        </a:rPr>
                        <a:t>Interpersoonlijke relaties, aanpassing aan de omgeving, sociale en professionele betrokkenheid.</a:t>
                      </a:r>
                    </a:p>
                    <a:p>
                      <a:endParaRPr lang="nl-BE" noProof="0">
                        <a:solidFill>
                          <a:srgbClr val="1E699D"/>
                        </a:solidFill>
                        <a:latin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256404842"/>
                  </a:ext>
                </a:extLst>
              </a:tr>
            </a:tbl>
          </a:graphicData>
        </a:graphic>
      </p:graphicFrame>
      <p:pic>
        <p:nvPicPr>
          <p:cNvPr id="6" name="Image 5"/>
          <p:cNvPicPr>
            <a:picLocks noChangeAspect="1"/>
          </p:cNvPicPr>
          <p:nvPr/>
        </p:nvPicPr>
        <p:blipFill>
          <a:blip r:embed="rId3">
            <a:extLst>
              <a:ext uri="{BEBA8EAE-BF5A-486C-A8C5-ECC9F3942E4B}">
                <a14:imgProps xmlns:a14="http://schemas.microsoft.com/office/drawing/2010/main">
                  <a14:imgLayer r:embed="rId4">
                    <a14:imgEffect>
                      <a14:saturation sat="33000"/>
                    </a14:imgEffect>
                  </a14:imgLayer>
                </a14:imgProps>
              </a:ext>
            </a:extLst>
          </a:blip>
          <a:stretch>
            <a:fillRect/>
          </a:stretch>
        </p:blipFill>
        <p:spPr>
          <a:xfrm>
            <a:off x="9064482" y="3600765"/>
            <a:ext cx="498429" cy="498429"/>
          </a:xfrm>
          <a:prstGeom prst="rect">
            <a:avLst/>
          </a:prstGeom>
        </p:spPr>
      </p:pic>
      <p:pic>
        <p:nvPicPr>
          <p:cNvPr id="7" name="Image 6"/>
          <p:cNvPicPr>
            <a:picLocks noChangeAspect="1"/>
          </p:cNvPicPr>
          <p:nvPr/>
        </p:nvPicPr>
        <p:blipFill>
          <a:blip r:embed="rId5">
            <a:lum bright="70000" contrast="-70000"/>
          </a:blip>
          <a:stretch>
            <a:fillRect/>
          </a:stretch>
        </p:blipFill>
        <p:spPr>
          <a:xfrm flipH="1">
            <a:off x="2314879" y="3600765"/>
            <a:ext cx="467878" cy="467878"/>
          </a:xfrm>
          <a:prstGeom prst="rect">
            <a:avLst/>
          </a:prstGeom>
        </p:spPr>
      </p:pic>
      <p:sp>
        <p:nvSpPr>
          <p:cNvPr id="4" name="Rectangle 3" descr="Head with Gears"/>
          <p:cNvSpPr/>
          <p:nvPr/>
        </p:nvSpPr>
        <p:spPr>
          <a:xfrm>
            <a:off x="5665810" y="3584103"/>
            <a:ext cx="515619" cy="484540"/>
          </a:xfrm>
          <a:prstGeom prst="rect">
            <a:avLst/>
          </a:prstGeom>
          <a:blipFill>
            <a:blip r:embed="rId6" cstate="print">
              <a:duotone>
                <a:prstClr val="black"/>
                <a:schemeClr val="tx2">
                  <a:tint val="45000"/>
                  <a:satMod val="400000"/>
                </a:schemeClr>
              </a:duotone>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a:blipFill>
          <a:ln>
            <a:noFill/>
          </a:ln>
        </p:spPr>
        <p:style>
          <a:lnRef idx="2">
            <a:scrgbClr r="0" g="0" b="0"/>
          </a:lnRef>
          <a:fillRef idx="1">
            <a:scrgbClr r="0" g="0" b="0"/>
          </a:fillRef>
          <a:effectRef idx="0">
            <a:schemeClr val="bg1">
              <a:hueOff val="0"/>
              <a:satOff val="0"/>
              <a:lumOff val="0"/>
              <a:alphaOff val="0"/>
            </a:schemeClr>
          </a:effectRef>
          <a:fontRef idx="minor">
            <a:schemeClr val="dk1">
              <a:hueOff val="0"/>
              <a:satOff val="0"/>
              <a:lumOff val="0"/>
              <a:alphaOff val="0"/>
            </a:schemeClr>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BE" sz="1800" b="0" i="0" u="none" strike="noStrike" kern="1200" cap="none" spc="0" normalizeH="0" baseline="0" noProof="0">
              <a:ln>
                <a:noFill/>
              </a:ln>
              <a:solidFill>
                <a:prstClr val="black">
                  <a:hueOff val="0"/>
                  <a:satOff val="0"/>
                  <a:lumOff val="0"/>
                  <a:alphaOff val="0"/>
                </a:prstClr>
              </a:solidFill>
              <a:effectLst/>
              <a:uLnTx/>
              <a:uFillTx/>
              <a:latin typeface="Aptos" panose="020B0004020202020204"/>
              <a:ea typeface="+mn-ea"/>
              <a:cs typeface="+mn-cs"/>
            </a:endParaRPr>
          </a:p>
        </p:txBody>
      </p:sp>
    </p:spTree>
    <p:extLst>
      <p:ext uri="{BB962C8B-B14F-4D97-AF65-F5344CB8AC3E}">
        <p14:creationId xmlns:p14="http://schemas.microsoft.com/office/powerpoint/2010/main" val="421001445"/>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hthoek 2">
            <a:extLst>
              <a:ext uri="{FF2B5EF4-FFF2-40B4-BE49-F238E27FC236}">
                <a16:creationId xmlns:a16="http://schemas.microsoft.com/office/drawing/2014/main" id="{D8A5E7B6-65E6-A8F0-295D-E1D21ABFE0D5}"/>
              </a:ext>
            </a:extLst>
          </p:cNvPr>
          <p:cNvSpPr>
            <a:spLocks noGrp="1" noRot="1" noMove="1" noResize="1" noEditPoints="1" noAdjustHandles="1" noChangeArrowheads="1" noChangeShapeType="1"/>
          </p:cNvSpPr>
          <p:nvPr/>
        </p:nvSpPr>
        <p:spPr>
          <a:xfrm>
            <a:off x="72736" y="5770740"/>
            <a:ext cx="2192482" cy="987136"/>
          </a:xfrm>
          <a:prstGeom prst="rect">
            <a:avLst/>
          </a:prstGeom>
          <a:solidFill>
            <a:schemeClr val="bg1"/>
          </a:solidFill>
          <a:ln>
            <a:solidFill>
              <a:schemeClr val="bg1"/>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nl-BE" noProof="0"/>
          </a:p>
        </p:txBody>
      </p:sp>
      <p:sp>
        <p:nvSpPr>
          <p:cNvPr id="2" name="Espace réservé du texte 1">
            <a:extLst>
              <a:ext uri="{FF2B5EF4-FFF2-40B4-BE49-F238E27FC236}">
                <a16:creationId xmlns:a16="http://schemas.microsoft.com/office/drawing/2014/main" id="{2BA28A90-81A9-461E-877A-E335A7B140ED}"/>
              </a:ext>
            </a:extLst>
          </p:cNvPr>
          <p:cNvSpPr>
            <a:spLocks noGrp="1"/>
          </p:cNvSpPr>
          <p:nvPr>
            <p:ph type="body"/>
          </p:nvPr>
        </p:nvSpPr>
        <p:spPr>
          <a:xfrm>
            <a:off x="609480" y="1604519"/>
            <a:ext cx="10972440" cy="4609467"/>
          </a:xfrm>
          <a:ln>
            <a:noFill/>
          </a:ln>
        </p:spPr>
        <p:txBody>
          <a:bodyPr/>
          <a:lstStyle/>
          <a:p>
            <a:r>
              <a:rPr lang="nl-BE" noProof="0"/>
              <a:t> </a:t>
            </a:r>
          </a:p>
        </p:txBody>
      </p:sp>
      <p:sp>
        <p:nvSpPr>
          <p:cNvPr id="19" name="ZoneTexte 18">
            <a:extLst>
              <a:ext uri="{FF2B5EF4-FFF2-40B4-BE49-F238E27FC236}">
                <a16:creationId xmlns:a16="http://schemas.microsoft.com/office/drawing/2014/main" id="{A69EBB20-D466-4A6D-A4F2-E1B4EB39DB4E}"/>
              </a:ext>
            </a:extLst>
          </p:cNvPr>
          <p:cNvSpPr txBox="1"/>
          <p:nvPr/>
        </p:nvSpPr>
        <p:spPr>
          <a:xfrm>
            <a:off x="5690300" y="3929524"/>
            <a:ext cx="919556" cy="369332"/>
          </a:xfrm>
          <a:prstGeom prst="rect">
            <a:avLst/>
          </a:prstGeom>
          <a:noFill/>
        </p:spPr>
        <p:txBody>
          <a:bodyPr wrap="square" rtlCol="0">
            <a:spAutoFit/>
          </a:bodyPr>
          <a:lstStyle/>
          <a:p>
            <a:pPr algn="ctr"/>
            <a:r>
              <a:rPr lang="nl-BE" b="1" noProof="0">
                <a:solidFill>
                  <a:schemeClr val="bg1"/>
                </a:solidFill>
              </a:rPr>
              <a:t>MG</a:t>
            </a:r>
          </a:p>
        </p:txBody>
      </p:sp>
      <p:sp>
        <p:nvSpPr>
          <p:cNvPr id="7" name="Titre 11">
            <a:extLst>
              <a:ext uri="{FF2B5EF4-FFF2-40B4-BE49-F238E27FC236}">
                <a16:creationId xmlns:a16="http://schemas.microsoft.com/office/drawing/2014/main" id="{E02996AC-4C92-4990-A4BE-77B0EAF805E6}"/>
              </a:ext>
            </a:extLst>
          </p:cNvPr>
          <p:cNvSpPr txBox="1">
            <a:spLocks/>
          </p:cNvSpPr>
          <p:nvPr/>
        </p:nvSpPr>
        <p:spPr>
          <a:xfrm>
            <a:off x="609480" y="76343"/>
            <a:ext cx="10972440" cy="1144800"/>
          </a:xfrm>
          <a:prstGeom prst="rect">
            <a:avLst/>
          </a:prstGeom>
        </p:spPr>
        <p:txBody>
          <a:bodyPr lIns="0" tIns="0" rIns="0" bIns="0" anchor="ct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br>
              <a:rPr lang="nl-BE" sz="1800" b="1" noProof="0">
                <a:solidFill>
                  <a:schemeClr val="accent4"/>
                </a:solidFill>
              </a:rPr>
            </a:br>
            <a:r>
              <a:rPr lang="nl-BE" sz="2800" noProof="0">
                <a:solidFill>
                  <a:srgbClr val="1E699D"/>
                </a:solidFill>
                <a:latin typeface="Futura Medium"/>
              </a:rPr>
              <a:t>3.1. Psychosociale risico's: de preventie-actoren</a:t>
            </a:r>
          </a:p>
        </p:txBody>
      </p:sp>
      <p:pic>
        <p:nvPicPr>
          <p:cNvPr id="5" name="Afbeelding 4">
            <a:extLst>
              <a:ext uri="{FF2B5EF4-FFF2-40B4-BE49-F238E27FC236}">
                <a16:creationId xmlns:a16="http://schemas.microsoft.com/office/drawing/2014/main" id="{71ACF124-5F43-8556-E5AB-B19C9F8C67DA}"/>
              </a:ext>
            </a:extLst>
          </p:cNvPr>
          <p:cNvPicPr>
            <a:picLocks noChangeAspect="1"/>
          </p:cNvPicPr>
          <p:nvPr/>
        </p:nvPicPr>
        <p:blipFill>
          <a:blip r:embed="rId3"/>
          <a:stretch>
            <a:fillRect/>
          </a:stretch>
        </p:blipFill>
        <p:spPr>
          <a:xfrm>
            <a:off x="1077064" y="1409164"/>
            <a:ext cx="2593880" cy="1809275"/>
          </a:xfrm>
          <a:prstGeom prst="rect">
            <a:avLst/>
          </a:prstGeom>
        </p:spPr>
      </p:pic>
      <p:sp>
        <p:nvSpPr>
          <p:cNvPr id="6" name="Ovaal 5">
            <a:extLst>
              <a:ext uri="{FF2B5EF4-FFF2-40B4-BE49-F238E27FC236}">
                <a16:creationId xmlns:a16="http://schemas.microsoft.com/office/drawing/2014/main" id="{125490BB-CB91-4375-5A44-A9DAE05135FA}"/>
              </a:ext>
            </a:extLst>
          </p:cNvPr>
          <p:cNvSpPr/>
          <p:nvPr/>
        </p:nvSpPr>
        <p:spPr>
          <a:xfrm>
            <a:off x="1175701" y="3639562"/>
            <a:ext cx="2412421" cy="2218075"/>
          </a:xfrm>
          <a:prstGeom prst="ellipse">
            <a:avLst/>
          </a:prstGeom>
          <a:solidFill>
            <a:schemeClr val="accent6">
              <a:lumMod val="40000"/>
              <a:lumOff val="60000"/>
            </a:schemeClr>
          </a:solidFill>
          <a:ln>
            <a:solidFill>
              <a:schemeClr val="accent6">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BE" b="1" noProof="0" err="1"/>
              <a:t>Vertrouwens-personen</a:t>
            </a:r>
            <a:endParaRPr lang="nl-BE" b="1" noProof="0"/>
          </a:p>
        </p:txBody>
      </p:sp>
      <p:sp>
        <p:nvSpPr>
          <p:cNvPr id="8" name="Ovaal 7">
            <a:extLst>
              <a:ext uri="{FF2B5EF4-FFF2-40B4-BE49-F238E27FC236}">
                <a16:creationId xmlns:a16="http://schemas.microsoft.com/office/drawing/2014/main" id="{189016F8-738C-33D1-6A88-6C73D5D52032}"/>
              </a:ext>
            </a:extLst>
          </p:cNvPr>
          <p:cNvSpPr/>
          <p:nvPr/>
        </p:nvSpPr>
        <p:spPr>
          <a:xfrm>
            <a:off x="3631724" y="3019140"/>
            <a:ext cx="3051825" cy="3071710"/>
          </a:xfrm>
          <a:prstGeom prst="ellipse">
            <a:avLst/>
          </a:prstGeom>
          <a:solidFill>
            <a:schemeClr val="accent6">
              <a:lumMod val="40000"/>
              <a:lumOff val="60000"/>
            </a:schemeClr>
          </a:solidFill>
          <a:ln>
            <a:solidFill>
              <a:schemeClr val="accent6">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BE" b="1" noProof="0"/>
              <a:t>Preventieadviseur psychosociale aspecten (PAPS)</a:t>
            </a:r>
          </a:p>
        </p:txBody>
      </p:sp>
      <p:sp>
        <p:nvSpPr>
          <p:cNvPr id="9" name="Tekstvak 8">
            <a:extLst>
              <a:ext uri="{FF2B5EF4-FFF2-40B4-BE49-F238E27FC236}">
                <a16:creationId xmlns:a16="http://schemas.microsoft.com/office/drawing/2014/main" id="{45538410-F221-50DF-FE66-21206CBCAF20}"/>
              </a:ext>
            </a:extLst>
          </p:cNvPr>
          <p:cNvSpPr txBox="1"/>
          <p:nvPr/>
        </p:nvSpPr>
        <p:spPr>
          <a:xfrm>
            <a:off x="7034080" y="3619115"/>
            <a:ext cx="2017486" cy="2031325"/>
          </a:xfrm>
          <a:prstGeom prst="rect">
            <a:avLst/>
          </a:prstGeom>
          <a:noFill/>
        </p:spPr>
        <p:txBody>
          <a:bodyPr wrap="square" lIns="91440" tIns="45720" rIns="91440" bIns="45720" rtlCol="0" anchor="t">
            <a:spAutoFit/>
          </a:bodyPr>
          <a:lstStyle/>
          <a:p>
            <a:r>
              <a:rPr lang="nl-BE" b="1" noProof="0">
                <a:solidFill>
                  <a:srgbClr val="1E699D"/>
                </a:solidFill>
                <a:latin typeface="Calibri"/>
                <a:cs typeface="Calibri"/>
              </a:rPr>
              <a:t>Wat doen deze actoren? </a:t>
            </a:r>
          </a:p>
          <a:p>
            <a:pPr marL="285750" indent="-285750">
              <a:buFont typeface="Arial" panose="020B0604020202020204" pitchFamily="34" charset="0"/>
              <a:buChar char="•"/>
            </a:pPr>
            <a:r>
              <a:rPr lang="nl-BE" noProof="0">
                <a:solidFill>
                  <a:srgbClr val="1E699D"/>
                </a:solidFill>
                <a:latin typeface="Calibri"/>
                <a:cs typeface="Calibri"/>
              </a:rPr>
              <a:t>Luisteren</a:t>
            </a:r>
          </a:p>
          <a:p>
            <a:pPr marL="285750" indent="-285750">
              <a:buFont typeface="Arial" panose="020B0604020202020204" pitchFamily="34" charset="0"/>
              <a:buChar char="•"/>
            </a:pPr>
            <a:r>
              <a:rPr lang="nl-BE" noProof="0">
                <a:solidFill>
                  <a:srgbClr val="1E699D"/>
                </a:solidFill>
                <a:latin typeface="Calibri"/>
                <a:cs typeface="Calibri"/>
              </a:rPr>
              <a:t>Advies geven en informeren</a:t>
            </a:r>
          </a:p>
          <a:p>
            <a:pPr marL="285750" indent="-285750">
              <a:buFont typeface="Arial" panose="020B0604020202020204" pitchFamily="34" charset="0"/>
              <a:buChar char="•"/>
            </a:pPr>
            <a:r>
              <a:rPr lang="nl-BE" noProof="0">
                <a:solidFill>
                  <a:srgbClr val="1E699D"/>
                </a:solidFill>
                <a:latin typeface="Calibri"/>
                <a:cs typeface="Calibri"/>
              </a:rPr>
              <a:t>Oplossingen zoeken</a:t>
            </a:r>
          </a:p>
        </p:txBody>
      </p:sp>
      <p:sp>
        <p:nvSpPr>
          <p:cNvPr id="10" name="Tekstvak 9">
            <a:extLst>
              <a:ext uri="{FF2B5EF4-FFF2-40B4-BE49-F238E27FC236}">
                <a16:creationId xmlns:a16="http://schemas.microsoft.com/office/drawing/2014/main" id="{61679309-E1B8-B306-09FB-73B29E416910}"/>
              </a:ext>
            </a:extLst>
          </p:cNvPr>
          <p:cNvSpPr txBox="1"/>
          <p:nvPr/>
        </p:nvSpPr>
        <p:spPr>
          <a:xfrm>
            <a:off x="4996782" y="1409164"/>
            <a:ext cx="3226148" cy="1015663"/>
          </a:xfrm>
          <a:prstGeom prst="rect">
            <a:avLst/>
          </a:prstGeom>
          <a:noFill/>
        </p:spPr>
        <p:txBody>
          <a:bodyPr wrap="square" rtlCol="0">
            <a:spAutoFit/>
          </a:bodyPr>
          <a:lstStyle/>
          <a:p>
            <a:r>
              <a:rPr lang="nl-BE" sz="2000" noProof="0">
                <a:solidFill>
                  <a:srgbClr val="1E699D"/>
                </a:solidFill>
                <a:latin typeface="Calibri" panose="020F0502020204030204" pitchFamily="34" charset="0"/>
                <a:cs typeface="Calibri" panose="020F0502020204030204" pitchFamily="34" charset="0"/>
              </a:rPr>
              <a:t>De werknemer kan beroep doen op een interne procedure en zich richten tot</a:t>
            </a:r>
          </a:p>
        </p:txBody>
      </p:sp>
      <p:sp>
        <p:nvSpPr>
          <p:cNvPr id="11" name="Tekstvak 10">
            <a:extLst>
              <a:ext uri="{FF2B5EF4-FFF2-40B4-BE49-F238E27FC236}">
                <a16:creationId xmlns:a16="http://schemas.microsoft.com/office/drawing/2014/main" id="{D90051D6-1FA2-B29E-ABC9-7B280991FEB4}"/>
              </a:ext>
            </a:extLst>
          </p:cNvPr>
          <p:cNvSpPr txBox="1"/>
          <p:nvPr/>
        </p:nvSpPr>
        <p:spPr>
          <a:xfrm>
            <a:off x="9096315" y="1457521"/>
            <a:ext cx="2848402" cy="1200329"/>
          </a:xfrm>
          <a:prstGeom prst="rect">
            <a:avLst/>
          </a:prstGeom>
          <a:noFill/>
        </p:spPr>
        <p:txBody>
          <a:bodyPr wrap="square" rtlCol="0">
            <a:spAutoFit/>
          </a:bodyPr>
          <a:lstStyle/>
          <a:p>
            <a:r>
              <a:rPr lang="nl-BE" b="1" noProof="0">
                <a:solidFill>
                  <a:srgbClr val="1E699D"/>
                </a:solidFill>
                <a:latin typeface="Calibri" panose="020F0502020204030204" pitchFamily="34" charset="0"/>
                <a:cs typeface="Calibri" panose="020F0502020204030204" pitchFamily="34" charset="0"/>
              </a:rPr>
              <a:t>Positie</a:t>
            </a:r>
          </a:p>
          <a:p>
            <a:pPr marL="285750" indent="-285750">
              <a:buFont typeface="Arial" panose="020B0604020202020204" pitchFamily="34" charset="0"/>
              <a:buChar char="•"/>
            </a:pPr>
            <a:r>
              <a:rPr lang="nl-BE" noProof="0">
                <a:solidFill>
                  <a:srgbClr val="1E699D"/>
                </a:solidFill>
                <a:latin typeface="Calibri" panose="020F0502020204030204" pitchFamily="34" charset="0"/>
                <a:cs typeface="Calibri" panose="020F0502020204030204" pitchFamily="34" charset="0"/>
              </a:rPr>
              <a:t>Beroepsgeheim</a:t>
            </a:r>
          </a:p>
          <a:p>
            <a:pPr marL="285750" indent="-285750">
              <a:buFont typeface="Arial" panose="020B0604020202020204" pitchFamily="34" charset="0"/>
              <a:buChar char="•"/>
            </a:pPr>
            <a:r>
              <a:rPr lang="nl-BE" noProof="0">
                <a:solidFill>
                  <a:srgbClr val="1E699D"/>
                </a:solidFill>
                <a:latin typeface="Calibri" panose="020F0502020204030204" pitchFamily="34" charset="0"/>
                <a:cs typeface="Calibri" panose="020F0502020204030204" pitchFamily="34" charset="0"/>
              </a:rPr>
              <a:t>Neutraal en onpartijdig</a:t>
            </a:r>
          </a:p>
          <a:p>
            <a:pPr marL="285750" indent="-285750">
              <a:buFont typeface="Arial" panose="020B0604020202020204" pitchFamily="34" charset="0"/>
              <a:buChar char="•"/>
            </a:pPr>
            <a:r>
              <a:rPr lang="nl-BE" noProof="0">
                <a:solidFill>
                  <a:srgbClr val="1E699D"/>
                </a:solidFill>
                <a:latin typeface="Calibri" panose="020F0502020204030204" pitchFamily="34" charset="0"/>
                <a:cs typeface="Calibri" panose="020F0502020204030204" pitchFamily="34" charset="0"/>
              </a:rPr>
              <a:t>Respect van het verzoek</a:t>
            </a:r>
          </a:p>
        </p:txBody>
      </p:sp>
      <p:sp>
        <p:nvSpPr>
          <p:cNvPr id="20" name="Pijl: gekromd links 19">
            <a:extLst>
              <a:ext uri="{FF2B5EF4-FFF2-40B4-BE49-F238E27FC236}">
                <a16:creationId xmlns:a16="http://schemas.microsoft.com/office/drawing/2014/main" id="{6AEDF994-D985-B862-3367-E1F36DD20E70}"/>
              </a:ext>
            </a:extLst>
          </p:cNvPr>
          <p:cNvSpPr/>
          <p:nvPr/>
        </p:nvSpPr>
        <p:spPr>
          <a:xfrm rot="835834">
            <a:off x="6501772" y="2492632"/>
            <a:ext cx="330485" cy="1120363"/>
          </a:xfrm>
          <a:prstGeom prst="curvedLeftArrow">
            <a:avLst/>
          </a:prstGeom>
          <a:solidFill>
            <a:schemeClr val="accent5">
              <a:lumMod val="40000"/>
              <a:lumOff val="60000"/>
            </a:schemeClr>
          </a:solidFill>
          <a:ln>
            <a:solidFill>
              <a:schemeClr val="accent5">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noProof="0">
              <a:solidFill>
                <a:schemeClr val="tx1"/>
              </a:solidFill>
            </a:endParaRPr>
          </a:p>
        </p:txBody>
      </p:sp>
      <p:sp>
        <p:nvSpPr>
          <p:cNvPr id="21" name="Tekstvak 20">
            <a:extLst>
              <a:ext uri="{FF2B5EF4-FFF2-40B4-BE49-F238E27FC236}">
                <a16:creationId xmlns:a16="http://schemas.microsoft.com/office/drawing/2014/main" id="{63C4BAD2-6279-CC9A-085F-B8A59C0AF000}"/>
              </a:ext>
            </a:extLst>
          </p:cNvPr>
          <p:cNvSpPr txBox="1"/>
          <p:nvPr/>
        </p:nvSpPr>
        <p:spPr>
          <a:xfrm>
            <a:off x="9080277" y="3129013"/>
            <a:ext cx="3051825" cy="3139321"/>
          </a:xfrm>
          <a:prstGeom prst="rect">
            <a:avLst/>
          </a:prstGeom>
          <a:noFill/>
        </p:spPr>
        <p:txBody>
          <a:bodyPr wrap="square" lIns="91440" tIns="45720" rIns="91440" bIns="45720" rtlCol="0" anchor="t">
            <a:spAutoFit/>
          </a:bodyPr>
          <a:lstStyle/>
          <a:p>
            <a:r>
              <a:rPr lang="nl-BE" b="1" noProof="0">
                <a:solidFill>
                  <a:srgbClr val="1E699D"/>
                </a:solidFill>
                <a:latin typeface="Calibri"/>
                <a:cs typeface="Calibri"/>
              </a:rPr>
              <a:t>Interne procedure</a:t>
            </a:r>
          </a:p>
          <a:p>
            <a:pPr marL="285750" indent="-285750">
              <a:buFont typeface="Arial" panose="020B0604020202020204" pitchFamily="34" charset="0"/>
              <a:buChar char="•"/>
            </a:pPr>
            <a:r>
              <a:rPr lang="nl-BE" noProof="0">
                <a:solidFill>
                  <a:srgbClr val="1E699D"/>
                </a:solidFill>
                <a:latin typeface="Calibri"/>
                <a:cs typeface="Calibri"/>
              </a:rPr>
              <a:t>Voorafgaande fase: luisteren en informatie (vertrouwenspersoon &amp; PAPS)</a:t>
            </a:r>
          </a:p>
          <a:p>
            <a:pPr marL="285750" indent="-285750">
              <a:buFont typeface="Arial" panose="020B0604020202020204" pitchFamily="34" charset="0"/>
              <a:buChar char="•"/>
            </a:pPr>
            <a:r>
              <a:rPr lang="nl-BE" noProof="0">
                <a:solidFill>
                  <a:srgbClr val="1E699D"/>
                </a:solidFill>
                <a:latin typeface="Calibri"/>
                <a:cs typeface="Calibri"/>
              </a:rPr>
              <a:t>Informele interventie (vertrouwenspersoon &amp; PAPS): facilitator</a:t>
            </a:r>
          </a:p>
          <a:p>
            <a:pPr marL="285750" indent="-285750">
              <a:buFont typeface="Arial" panose="020B0604020202020204" pitchFamily="34" charset="0"/>
              <a:buChar char="•"/>
            </a:pPr>
            <a:r>
              <a:rPr lang="nl-BE" noProof="0">
                <a:solidFill>
                  <a:srgbClr val="1E699D"/>
                </a:solidFill>
                <a:latin typeface="Calibri"/>
                <a:cs typeface="Calibri"/>
              </a:rPr>
              <a:t>Formele interventie (PAPS): analyse van de arbeidssituatie</a:t>
            </a:r>
          </a:p>
        </p:txBody>
      </p:sp>
    </p:spTree>
    <p:extLst>
      <p:ext uri="{BB962C8B-B14F-4D97-AF65-F5344CB8AC3E}">
        <p14:creationId xmlns:p14="http://schemas.microsoft.com/office/powerpoint/2010/main" val="3919978423"/>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hthoek 2">
            <a:extLst>
              <a:ext uri="{FF2B5EF4-FFF2-40B4-BE49-F238E27FC236}">
                <a16:creationId xmlns:a16="http://schemas.microsoft.com/office/drawing/2014/main" id="{D7077C7D-1862-24FF-B6D0-0A0770AFE304}"/>
              </a:ext>
            </a:extLst>
          </p:cNvPr>
          <p:cNvSpPr>
            <a:spLocks noGrp="1" noRot="1" noMove="1" noResize="1" noEditPoints="1" noAdjustHandles="1" noChangeArrowheads="1" noChangeShapeType="1"/>
          </p:cNvSpPr>
          <p:nvPr/>
        </p:nvSpPr>
        <p:spPr>
          <a:xfrm>
            <a:off x="72736" y="5770740"/>
            <a:ext cx="2192482" cy="987136"/>
          </a:xfrm>
          <a:prstGeom prst="rect">
            <a:avLst/>
          </a:prstGeom>
          <a:solidFill>
            <a:schemeClr val="bg1"/>
          </a:solidFill>
          <a:ln>
            <a:solidFill>
              <a:schemeClr val="bg1"/>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nl-BE" noProof="0"/>
          </a:p>
        </p:txBody>
      </p:sp>
      <p:sp>
        <p:nvSpPr>
          <p:cNvPr id="2" name="Espace réservé du texte 1">
            <a:extLst>
              <a:ext uri="{FF2B5EF4-FFF2-40B4-BE49-F238E27FC236}">
                <a16:creationId xmlns:a16="http://schemas.microsoft.com/office/drawing/2014/main" id="{2BA28A90-81A9-461E-877A-E335A7B140ED}"/>
              </a:ext>
            </a:extLst>
          </p:cNvPr>
          <p:cNvSpPr>
            <a:spLocks noGrp="1"/>
          </p:cNvSpPr>
          <p:nvPr>
            <p:ph type="body"/>
          </p:nvPr>
        </p:nvSpPr>
        <p:spPr>
          <a:xfrm>
            <a:off x="609480" y="1604519"/>
            <a:ext cx="10972440" cy="4609467"/>
          </a:xfrm>
          <a:ln>
            <a:noFill/>
          </a:ln>
        </p:spPr>
        <p:txBody>
          <a:bodyPr/>
          <a:lstStyle/>
          <a:p>
            <a:r>
              <a:rPr lang="nl-BE" noProof="0"/>
              <a:t> </a:t>
            </a:r>
          </a:p>
        </p:txBody>
      </p:sp>
      <p:sp>
        <p:nvSpPr>
          <p:cNvPr id="12" name="Titre 11">
            <a:extLst>
              <a:ext uri="{FF2B5EF4-FFF2-40B4-BE49-F238E27FC236}">
                <a16:creationId xmlns:a16="http://schemas.microsoft.com/office/drawing/2014/main" id="{E02996AC-4C92-4990-A4BE-77B0EAF805E6}"/>
              </a:ext>
            </a:extLst>
          </p:cNvPr>
          <p:cNvSpPr>
            <a:spLocks noGrp="1"/>
          </p:cNvSpPr>
          <p:nvPr>
            <p:ph type="title"/>
          </p:nvPr>
        </p:nvSpPr>
        <p:spPr/>
        <p:txBody>
          <a:bodyPr/>
          <a:lstStyle/>
          <a:p>
            <a:r>
              <a:rPr lang="nl-BE" sz="2800" noProof="0">
                <a:solidFill>
                  <a:srgbClr val="1E699D"/>
                </a:solidFill>
                <a:latin typeface="Futura Medium"/>
              </a:rPr>
              <a:t>3.2. Psychosociale risico's: wat is de rol van de arts of psycholoog?</a:t>
            </a:r>
          </a:p>
        </p:txBody>
      </p:sp>
      <p:sp>
        <p:nvSpPr>
          <p:cNvPr id="19" name="ZoneTexte 18">
            <a:extLst>
              <a:ext uri="{FF2B5EF4-FFF2-40B4-BE49-F238E27FC236}">
                <a16:creationId xmlns:a16="http://schemas.microsoft.com/office/drawing/2014/main" id="{A69EBB20-D466-4A6D-A4F2-E1B4EB39DB4E}"/>
              </a:ext>
            </a:extLst>
          </p:cNvPr>
          <p:cNvSpPr txBox="1"/>
          <p:nvPr/>
        </p:nvSpPr>
        <p:spPr>
          <a:xfrm>
            <a:off x="5690300" y="3929524"/>
            <a:ext cx="919556" cy="369332"/>
          </a:xfrm>
          <a:prstGeom prst="rect">
            <a:avLst/>
          </a:prstGeom>
          <a:noFill/>
        </p:spPr>
        <p:txBody>
          <a:bodyPr wrap="square" rtlCol="0">
            <a:spAutoFit/>
          </a:bodyPr>
          <a:lstStyle/>
          <a:p>
            <a:pPr algn="ctr"/>
            <a:r>
              <a:rPr lang="nl-BE" b="1" noProof="0">
                <a:solidFill>
                  <a:schemeClr val="bg1"/>
                </a:solidFill>
              </a:rPr>
              <a:t>MG</a:t>
            </a:r>
          </a:p>
        </p:txBody>
      </p:sp>
      <p:sp>
        <p:nvSpPr>
          <p:cNvPr id="4" name="ZoneTexte 3">
            <a:extLst>
              <a:ext uri="{FF2B5EF4-FFF2-40B4-BE49-F238E27FC236}">
                <a16:creationId xmlns:a16="http://schemas.microsoft.com/office/drawing/2014/main" id="{054A4829-DB1E-2EE1-E0B8-779364782ED6}"/>
              </a:ext>
            </a:extLst>
          </p:cNvPr>
          <p:cNvSpPr txBox="1"/>
          <p:nvPr/>
        </p:nvSpPr>
        <p:spPr>
          <a:xfrm>
            <a:off x="6151912" y="2258813"/>
            <a:ext cx="5430008" cy="1754326"/>
          </a:xfrm>
          <a:prstGeom prst="rect">
            <a:avLst/>
          </a:prstGeom>
          <a:noFill/>
        </p:spPr>
        <p:txBody>
          <a:bodyPr wrap="square" rtlCol="0">
            <a:spAutoFit/>
          </a:bodyPr>
          <a:lstStyle/>
          <a:p>
            <a:pPr marL="285750" indent="-285750">
              <a:buFont typeface="Arial" panose="020B0604020202020204" pitchFamily="34" charset="0"/>
              <a:buChar char="•"/>
            </a:pPr>
            <a:r>
              <a:rPr lang="nl-BE" noProof="0">
                <a:solidFill>
                  <a:srgbClr val="1E699D"/>
                </a:solidFill>
                <a:latin typeface="Calibri" panose="020F0502020204030204" pitchFamily="34" charset="0"/>
                <a:cs typeface="Calibri" panose="020F0502020204030204" pitchFamily="34" charset="0"/>
              </a:rPr>
              <a:t>Advies:</a:t>
            </a:r>
          </a:p>
          <a:p>
            <a:pPr marL="285750" indent="-285750">
              <a:buFont typeface="Arial" panose="020B0604020202020204" pitchFamily="34" charset="0"/>
              <a:buChar char="•"/>
            </a:pPr>
            <a:endParaRPr lang="nl-BE" noProof="0">
              <a:solidFill>
                <a:srgbClr val="1E699D"/>
              </a:solidFill>
              <a:latin typeface="Calibri" panose="020F0502020204030204" pitchFamily="34" charset="0"/>
              <a:cs typeface="Calibri" panose="020F0502020204030204" pitchFamily="34" charset="0"/>
            </a:endParaRPr>
          </a:p>
          <a:p>
            <a:pPr marL="742950" lvl="1" indent="-285750">
              <a:buFont typeface="Wingdings" panose="05000000000000000000" pitchFamily="2" charset="2"/>
              <a:buChar char="Ø"/>
            </a:pPr>
            <a:r>
              <a:rPr lang="nl-BE" noProof="0">
                <a:solidFill>
                  <a:srgbClr val="1E699D"/>
                </a:solidFill>
                <a:latin typeface="Calibri" panose="020F0502020204030204" pitchFamily="34" charset="0"/>
                <a:cs typeface="Calibri" panose="020F0502020204030204" pitchFamily="34" charset="0"/>
              </a:rPr>
              <a:t>Houd er rekening mee dat de informatie die de patiënt u geeft over zijn of haar werksituatie slechts een deel van de "realiteit" is.</a:t>
            </a:r>
          </a:p>
          <a:p>
            <a:pPr marL="742950" lvl="1" indent="-285750">
              <a:buFont typeface="Wingdings" panose="05000000000000000000" pitchFamily="2" charset="2"/>
              <a:buChar char="Ø"/>
            </a:pPr>
            <a:endParaRPr lang="nl-BE" noProof="0">
              <a:solidFill>
                <a:srgbClr val="1E699D"/>
              </a:solidFill>
              <a:latin typeface="Calibri" panose="020F0502020204030204" pitchFamily="34" charset="0"/>
              <a:cs typeface="Calibri" panose="020F0502020204030204" pitchFamily="34" charset="0"/>
            </a:endParaRPr>
          </a:p>
        </p:txBody>
      </p:sp>
      <p:pic>
        <p:nvPicPr>
          <p:cNvPr id="5" name="Afbeelding 4">
            <a:extLst>
              <a:ext uri="{FF2B5EF4-FFF2-40B4-BE49-F238E27FC236}">
                <a16:creationId xmlns:a16="http://schemas.microsoft.com/office/drawing/2014/main" id="{04BE2B8D-F2B0-B687-86F0-387893E075EE}"/>
              </a:ext>
            </a:extLst>
          </p:cNvPr>
          <p:cNvPicPr>
            <a:picLocks noChangeAspect="1"/>
          </p:cNvPicPr>
          <p:nvPr/>
        </p:nvPicPr>
        <p:blipFill>
          <a:blip r:embed="rId3"/>
          <a:stretch>
            <a:fillRect/>
          </a:stretch>
        </p:blipFill>
        <p:spPr>
          <a:xfrm>
            <a:off x="297484" y="1604519"/>
            <a:ext cx="5704813" cy="4133487"/>
          </a:xfrm>
          <a:prstGeom prst="rect">
            <a:avLst/>
          </a:prstGeom>
        </p:spPr>
      </p:pic>
      <p:sp>
        <p:nvSpPr>
          <p:cNvPr id="7" name="Tekstvak 6">
            <a:extLst>
              <a:ext uri="{FF2B5EF4-FFF2-40B4-BE49-F238E27FC236}">
                <a16:creationId xmlns:a16="http://schemas.microsoft.com/office/drawing/2014/main" id="{8EC40995-E2AB-CE5E-AE8B-0E75A8F4FB73}"/>
              </a:ext>
            </a:extLst>
          </p:cNvPr>
          <p:cNvSpPr txBox="1"/>
          <p:nvPr/>
        </p:nvSpPr>
        <p:spPr>
          <a:xfrm>
            <a:off x="4756707" y="5718258"/>
            <a:ext cx="1393371" cy="307777"/>
          </a:xfrm>
          <a:prstGeom prst="rect">
            <a:avLst/>
          </a:prstGeom>
          <a:noFill/>
        </p:spPr>
        <p:txBody>
          <a:bodyPr wrap="square" rtlCol="0">
            <a:spAutoFit/>
          </a:bodyPr>
          <a:lstStyle/>
          <a:p>
            <a:r>
              <a:rPr lang="nl-BE" sz="1400" i="1" noProof="0" err="1">
                <a:solidFill>
                  <a:schemeClr val="accent5">
                    <a:lumMod val="40000"/>
                    <a:lumOff val="60000"/>
                  </a:schemeClr>
                </a:solidFill>
              </a:rPr>
              <a:t>Johari</a:t>
            </a:r>
            <a:r>
              <a:rPr lang="nl-BE" sz="1400" i="1" noProof="0">
                <a:solidFill>
                  <a:schemeClr val="accent5">
                    <a:lumMod val="40000"/>
                    <a:lumOff val="60000"/>
                  </a:schemeClr>
                </a:solidFill>
              </a:rPr>
              <a:t>-venster</a:t>
            </a:r>
          </a:p>
        </p:txBody>
      </p:sp>
    </p:spTree>
    <p:extLst>
      <p:ext uri="{BB962C8B-B14F-4D97-AF65-F5344CB8AC3E}">
        <p14:creationId xmlns:p14="http://schemas.microsoft.com/office/powerpoint/2010/main" val="2526147460"/>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hthoek 2">
            <a:extLst>
              <a:ext uri="{FF2B5EF4-FFF2-40B4-BE49-F238E27FC236}">
                <a16:creationId xmlns:a16="http://schemas.microsoft.com/office/drawing/2014/main" id="{66890045-8FB5-720E-D784-F35F249335B1}"/>
              </a:ext>
            </a:extLst>
          </p:cNvPr>
          <p:cNvSpPr>
            <a:spLocks noGrp="1" noRot="1" noMove="1" noResize="1" noEditPoints="1" noAdjustHandles="1" noChangeArrowheads="1" noChangeShapeType="1"/>
          </p:cNvSpPr>
          <p:nvPr/>
        </p:nvSpPr>
        <p:spPr>
          <a:xfrm>
            <a:off x="72736" y="5770740"/>
            <a:ext cx="2192482" cy="987136"/>
          </a:xfrm>
          <a:prstGeom prst="rect">
            <a:avLst/>
          </a:prstGeom>
          <a:solidFill>
            <a:schemeClr val="bg1"/>
          </a:solidFill>
          <a:ln>
            <a:solidFill>
              <a:schemeClr val="bg1"/>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nl-BE" noProof="0"/>
          </a:p>
        </p:txBody>
      </p:sp>
      <p:sp>
        <p:nvSpPr>
          <p:cNvPr id="2" name="Espace réservé du texte 1">
            <a:extLst>
              <a:ext uri="{FF2B5EF4-FFF2-40B4-BE49-F238E27FC236}">
                <a16:creationId xmlns:a16="http://schemas.microsoft.com/office/drawing/2014/main" id="{2BA28A90-81A9-461E-877A-E335A7B140ED}"/>
              </a:ext>
            </a:extLst>
          </p:cNvPr>
          <p:cNvSpPr>
            <a:spLocks noGrp="1"/>
          </p:cNvSpPr>
          <p:nvPr>
            <p:ph type="body"/>
          </p:nvPr>
        </p:nvSpPr>
        <p:spPr>
          <a:xfrm>
            <a:off x="609479" y="1755047"/>
            <a:ext cx="10972440" cy="4609467"/>
          </a:xfrm>
          <a:ln>
            <a:noFill/>
          </a:ln>
        </p:spPr>
        <p:txBody>
          <a:bodyPr/>
          <a:lstStyle/>
          <a:p>
            <a:pPr marL="285750" indent="-285750">
              <a:buFont typeface="Arial" panose="020B0604020202020204" pitchFamily="34" charset="0"/>
              <a:buChar char="•"/>
            </a:pPr>
            <a:r>
              <a:rPr lang="nl-BE" sz="2000" noProof="0">
                <a:solidFill>
                  <a:srgbClr val="1E699D"/>
                </a:solidFill>
                <a:latin typeface="Calibri" panose="020F0502020204030204" pitchFamily="34" charset="0"/>
                <a:cs typeface="Calibri" panose="020F0502020204030204" pitchFamily="34" charset="0"/>
              </a:rPr>
              <a:t>Het komt vaak voor dat huisartsen of psychologen slechts één kant van het verhaal te horen krijgen (cf. </a:t>
            </a:r>
            <a:r>
              <a:rPr lang="nl-BE" sz="2000" noProof="0" err="1">
                <a:solidFill>
                  <a:srgbClr val="1E699D"/>
                </a:solidFill>
                <a:latin typeface="Calibri" panose="020F0502020204030204" pitchFamily="34" charset="0"/>
                <a:cs typeface="Calibri" panose="020F0502020204030204" pitchFamily="34" charset="0"/>
              </a:rPr>
              <a:t>Johari</a:t>
            </a:r>
            <a:r>
              <a:rPr lang="nl-BE" sz="2000" noProof="0">
                <a:solidFill>
                  <a:srgbClr val="1E699D"/>
                </a:solidFill>
                <a:latin typeface="Calibri" panose="020F0502020204030204" pitchFamily="34" charset="0"/>
                <a:cs typeface="Calibri" panose="020F0502020204030204" pitchFamily="34" charset="0"/>
              </a:rPr>
              <a:t>-venster). </a:t>
            </a:r>
          </a:p>
          <a:p>
            <a:endParaRPr lang="nl-BE" sz="2000" noProof="0">
              <a:solidFill>
                <a:srgbClr val="1E699D"/>
              </a:solidFill>
              <a:latin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nl-BE" sz="2000" noProof="0">
                <a:solidFill>
                  <a:srgbClr val="1E699D"/>
                </a:solidFill>
                <a:latin typeface="Calibri" panose="020F0502020204030204" pitchFamily="34" charset="0"/>
                <a:cs typeface="Calibri" panose="020F0502020204030204" pitchFamily="34" charset="0"/>
              </a:rPr>
              <a:t>Psychosociale risico’s (PSR) zijn een realiteit. Psychosociale risico's (PSR) zijn GEEN diagnoses maar oorzaken van een symptomatologie (BV stress op het werk, conflicten, grensoverschrijdend gedrag,…). Ze zijn niet opgenomen in de DSM-IVR of de DSM-V.</a:t>
            </a:r>
          </a:p>
          <a:p>
            <a:pPr marL="285750" indent="-285750">
              <a:buFont typeface="Arial" panose="020B0604020202020204" pitchFamily="34" charset="0"/>
              <a:buChar char="•"/>
            </a:pPr>
            <a:endParaRPr lang="nl-BE" sz="2000" noProof="0">
              <a:solidFill>
                <a:srgbClr val="1E699D"/>
              </a:solidFill>
              <a:latin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nl-BE" sz="2000" noProof="0">
                <a:solidFill>
                  <a:srgbClr val="1E699D"/>
                </a:solidFill>
                <a:latin typeface="Calibri" panose="020F0502020204030204" pitchFamily="34" charset="0"/>
                <a:cs typeface="Calibri" panose="020F0502020204030204" pitchFamily="34" charset="0"/>
              </a:rPr>
              <a:t>Stimuleer patiënten om de eerste stap te zetten door er binnen het bedrijf over te praten. </a:t>
            </a:r>
          </a:p>
          <a:p>
            <a:pPr marL="285750" indent="-285750">
              <a:buFont typeface="Arial" panose="020B0604020202020204" pitchFamily="34" charset="0"/>
              <a:buChar char="•"/>
            </a:pPr>
            <a:endParaRPr lang="nl-BE" sz="2000" noProof="0">
              <a:solidFill>
                <a:srgbClr val="1E699D"/>
              </a:solidFill>
              <a:latin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nl-BE" sz="2000" noProof="0">
                <a:solidFill>
                  <a:srgbClr val="1E699D"/>
                </a:solidFill>
                <a:latin typeface="Calibri" panose="020F0502020204030204" pitchFamily="34" charset="0"/>
                <a:cs typeface="Calibri" panose="020F0502020204030204" pitchFamily="34" charset="0"/>
                <a:sym typeface="Wingdings" panose="05000000000000000000" pitchFamily="2" charset="2"/>
              </a:rPr>
              <a:t>Verwijs uw patiënt prioritair door naar de arbeidsarts of de Preventieadviseur Psychosociale Aspecten (PAPS).</a:t>
            </a:r>
            <a:endParaRPr lang="nl-BE" sz="2000" noProof="0">
              <a:solidFill>
                <a:srgbClr val="1E699D"/>
              </a:solidFill>
              <a:latin typeface="Calibri" panose="020F0502020204030204" pitchFamily="34" charset="0"/>
              <a:cs typeface="Calibri" panose="020F0502020204030204" pitchFamily="34" charset="0"/>
            </a:endParaRPr>
          </a:p>
          <a:p>
            <a:pPr marL="285750" indent="-285750">
              <a:buFont typeface="Arial" panose="020B0604020202020204" pitchFamily="34" charset="0"/>
              <a:buChar char="•"/>
            </a:pPr>
            <a:endParaRPr lang="nl-BE" sz="1800" noProof="0">
              <a:solidFill>
                <a:srgbClr val="1E699D"/>
              </a:solidFill>
              <a:latin typeface="Calibri" panose="020F0502020204030204" pitchFamily="34" charset="0"/>
              <a:cs typeface="Calibri" panose="020F0502020204030204" pitchFamily="34" charset="0"/>
              <a:sym typeface="Wingdings" panose="05000000000000000000" pitchFamily="2" charset="2"/>
            </a:endParaRPr>
          </a:p>
        </p:txBody>
      </p:sp>
      <p:sp>
        <p:nvSpPr>
          <p:cNvPr id="12" name="Titre 11">
            <a:extLst>
              <a:ext uri="{FF2B5EF4-FFF2-40B4-BE49-F238E27FC236}">
                <a16:creationId xmlns:a16="http://schemas.microsoft.com/office/drawing/2014/main" id="{E02996AC-4C92-4990-A4BE-77B0EAF805E6}"/>
              </a:ext>
            </a:extLst>
          </p:cNvPr>
          <p:cNvSpPr>
            <a:spLocks noGrp="1"/>
          </p:cNvSpPr>
          <p:nvPr>
            <p:ph type="title"/>
          </p:nvPr>
        </p:nvSpPr>
        <p:spPr>
          <a:xfrm>
            <a:off x="609479" y="273600"/>
            <a:ext cx="11096745" cy="1144800"/>
          </a:xfrm>
        </p:spPr>
        <p:txBody>
          <a:bodyPr/>
          <a:lstStyle/>
          <a:p>
            <a:br>
              <a:rPr lang="nl-BE" sz="1800" b="1" noProof="0">
                <a:solidFill>
                  <a:schemeClr val="accent4"/>
                </a:solidFill>
              </a:rPr>
            </a:br>
            <a:r>
              <a:rPr lang="nl-BE" sz="2800" noProof="0">
                <a:solidFill>
                  <a:srgbClr val="1E699D"/>
                </a:solidFill>
                <a:latin typeface="Futura Medium"/>
              </a:rPr>
              <a:t>3.3.</a:t>
            </a:r>
            <a:r>
              <a:rPr lang="nl-BE" sz="2800" b="1" noProof="0">
                <a:solidFill>
                  <a:schemeClr val="accent4"/>
                </a:solidFill>
                <a:latin typeface="Futura Medium"/>
              </a:rPr>
              <a:t> </a:t>
            </a:r>
            <a:r>
              <a:rPr lang="nl-BE" sz="2800" noProof="0">
                <a:solidFill>
                  <a:srgbClr val="1E699D"/>
                </a:solidFill>
                <a:latin typeface="Futura Medium"/>
                <a:cs typeface="Calibri" panose="020F0502020204030204" pitchFamily="34" charset="0"/>
              </a:rPr>
              <a:t>Boodschappen om mee naar huis te nemen over psychosociale risico's</a:t>
            </a:r>
          </a:p>
        </p:txBody>
      </p:sp>
    </p:spTree>
    <p:extLst>
      <p:ext uri="{BB962C8B-B14F-4D97-AF65-F5344CB8AC3E}">
        <p14:creationId xmlns:p14="http://schemas.microsoft.com/office/powerpoint/2010/main" val="3106855103"/>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hoek 3">
            <a:extLst>
              <a:ext uri="{FF2B5EF4-FFF2-40B4-BE49-F238E27FC236}">
                <a16:creationId xmlns:a16="http://schemas.microsoft.com/office/drawing/2014/main" id="{70C73ADB-FB4F-D71F-994A-9E2124F0D9C4}"/>
              </a:ext>
            </a:extLst>
          </p:cNvPr>
          <p:cNvSpPr>
            <a:spLocks noGrp="1" noRot="1" noMove="1" noResize="1" noEditPoints="1" noAdjustHandles="1" noChangeArrowheads="1" noChangeShapeType="1"/>
          </p:cNvSpPr>
          <p:nvPr/>
        </p:nvSpPr>
        <p:spPr>
          <a:xfrm>
            <a:off x="72736" y="5770740"/>
            <a:ext cx="2192482" cy="987136"/>
          </a:xfrm>
          <a:prstGeom prst="rect">
            <a:avLst/>
          </a:prstGeom>
          <a:solidFill>
            <a:schemeClr val="bg1"/>
          </a:solidFill>
          <a:ln>
            <a:solidFill>
              <a:schemeClr val="bg1"/>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nl-BE" noProof="0"/>
          </a:p>
        </p:txBody>
      </p:sp>
      <p:sp>
        <p:nvSpPr>
          <p:cNvPr id="2" name="Titel 1">
            <a:extLst>
              <a:ext uri="{FF2B5EF4-FFF2-40B4-BE49-F238E27FC236}">
                <a16:creationId xmlns:a16="http://schemas.microsoft.com/office/drawing/2014/main" id="{E3AC8ED1-3509-1858-AF26-D96F2756CD78}"/>
              </a:ext>
            </a:extLst>
          </p:cNvPr>
          <p:cNvSpPr>
            <a:spLocks noGrp="1"/>
          </p:cNvSpPr>
          <p:nvPr>
            <p:ph type="title"/>
          </p:nvPr>
        </p:nvSpPr>
        <p:spPr/>
        <p:txBody>
          <a:bodyPr/>
          <a:lstStyle/>
          <a:p>
            <a:r>
              <a:rPr lang="nl-BE" sz="2800" noProof="0">
                <a:solidFill>
                  <a:srgbClr val="1E699D"/>
                </a:solidFill>
                <a:latin typeface="Futura Medium"/>
              </a:rPr>
              <a:t>4. Twee voorbeelden</a:t>
            </a:r>
            <a:br>
              <a:rPr lang="nl-BE" sz="2800" noProof="0">
                <a:solidFill>
                  <a:srgbClr val="1E699D"/>
                </a:solidFill>
                <a:latin typeface="Futura Medium"/>
              </a:rPr>
            </a:br>
            <a:r>
              <a:rPr lang="nl-BE" sz="2400" u="sng" noProof="0">
                <a:solidFill>
                  <a:srgbClr val="1E699D"/>
                </a:solidFill>
                <a:latin typeface="Futura Medium"/>
              </a:rPr>
              <a:t>4.1. Secundaire preventie: Programma voor de preventie van burn-out (Fedris)</a:t>
            </a:r>
            <a:endParaRPr lang="nl-BE" sz="2800" u="sng" noProof="0">
              <a:solidFill>
                <a:srgbClr val="1E699D"/>
              </a:solidFill>
              <a:latin typeface="Futura Medium"/>
            </a:endParaRPr>
          </a:p>
        </p:txBody>
      </p:sp>
      <p:sp>
        <p:nvSpPr>
          <p:cNvPr id="3" name="Tijdelijke aanduiding voor tekst 2">
            <a:extLst>
              <a:ext uri="{FF2B5EF4-FFF2-40B4-BE49-F238E27FC236}">
                <a16:creationId xmlns:a16="http://schemas.microsoft.com/office/drawing/2014/main" id="{6861E3D4-92F6-0F61-D054-995518F122DD}"/>
              </a:ext>
            </a:extLst>
          </p:cNvPr>
          <p:cNvSpPr>
            <a:spLocks noGrp="1"/>
          </p:cNvSpPr>
          <p:nvPr>
            <p:ph type="body"/>
          </p:nvPr>
        </p:nvSpPr>
        <p:spPr>
          <a:xfrm>
            <a:off x="609780" y="1671145"/>
            <a:ext cx="10972440" cy="4319752"/>
          </a:xfrm>
        </p:spPr>
        <p:txBody>
          <a:bodyPr>
            <a:normAutofit fontScale="55000" lnSpcReduction="20000"/>
          </a:bodyPr>
          <a:lstStyle/>
          <a:p>
            <a:pPr algn="l" rtl="0" fontAlgn="base"/>
            <a:r>
              <a:rPr lang="nl-BE" sz="3600" b="1" u="sng" noProof="0" dirty="0">
                <a:solidFill>
                  <a:srgbClr val="1E699D"/>
                </a:solidFill>
                <a:latin typeface="Calibri" panose="020F0502020204030204" pitchFamily="34" charset="0"/>
                <a:cs typeface="Calibri" panose="020F0502020204030204" pitchFamily="34" charset="0"/>
              </a:rPr>
              <a:t>Doelgroep</a:t>
            </a:r>
            <a:r>
              <a:rPr lang="nl-BE" sz="3600" noProof="0" dirty="0">
                <a:solidFill>
                  <a:srgbClr val="1E699D"/>
                </a:solidFill>
                <a:latin typeface="Calibri" panose="020F0502020204030204" pitchFamily="34" charset="0"/>
                <a:cs typeface="Calibri" panose="020F0502020204030204" pitchFamily="34" charset="0"/>
              </a:rPr>
              <a:t>:</a:t>
            </a:r>
          </a:p>
          <a:p>
            <a:pPr algn="l" rtl="0" fontAlgn="base"/>
            <a:endParaRPr lang="nl-BE" sz="3600" noProof="0" dirty="0">
              <a:solidFill>
                <a:srgbClr val="1E699D"/>
              </a:solidFill>
              <a:latin typeface="Calibri" panose="020F0502020204030204" pitchFamily="34" charset="0"/>
              <a:cs typeface="Calibri" panose="020F0502020204030204" pitchFamily="34" charset="0"/>
            </a:endParaRPr>
          </a:p>
          <a:p>
            <a:pPr marL="571500" indent="-571500" algn="l" rtl="0" fontAlgn="base">
              <a:buFont typeface="Arial" panose="020B0604020202020204" pitchFamily="34" charset="0"/>
              <a:buChar char="•"/>
            </a:pPr>
            <a:r>
              <a:rPr lang="nl-BE" sz="3600" kern="1200" noProof="0" dirty="0">
                <a:solidFill>
                  <a:srgbClr val="1E699D"/>
                </a:solidFill>
                <a:latin typeface="Calibri" panose="020F0502020204030204" pitchFamily="34" charset="0"/>
                <a:ea typeface="+mj-ea"/>
                <a:cs typeface="Calibri" panose="020F0502020204030204" pitchFamily="34" charset="0"/>
              </a:rPr>
              <a:t>Werknemers in de privé-sector en plaatselijke en provinciale overheden</a:t>
            </a:r>
            <a:r>
              <a:rPr lang="nl-BE" sz="3600" noProof="0" dirty="0">
                <a:solidFill>
                  <a:srgbClr val="1E699D"/>
                </a:solidFill>
                <a:latin typeface="Calibri" panose="020F0502020204030204" pitchFamily="34" charset="0"/>
                <a:cs typeface="Calibri" panose="020F0502020204030204" pitchFamily="34" charset="0"/>
              </a:rPr>
              <a:t> (</a:t>
            </a:r>
            <a:r>
              <a:rPr lang="nl-BE" sz="3600" kern="1200" noProof="0" dirty="0">
                <a:solidFill>
                  <a:srgbClr val="1E699D"/>
                </a:solidFill>
                <a:latin typeface="Calibri" panose="020F0502020204030204" pitchFamily="34" charset="0"/>
                <a:ea typeface="+mj-ea"/>
                <a:cs typeface="Calibri" panose="020F0502020204030204" pitchFamily="34" charset="0"/>
              </a:rPr>
              <a:t>PPO)​</a:t>
            </a:r>
          </a:p>
          <a:p>
            <a:pPr marL="571500" indent="-571500" algn="l" rtl="0" fontAlgn="base">
              <a:buFont typeface="Arial" panose="020B0604020202020204" pitchFamily="34" charset="0"/>
              <a:buChar char="•"/>
            </a:pPr>
            <a:r>
              <a:rPr lang="nl-BE" sz="3600" kern="1200" noProof="0" dirty="0">
                <a:solidFill>
                  <a:srgbClr val="1E699D"/>
                </a:solidFill>
                <a:latin typeface="Calibri" panose="020F0502020204030204" pitchFamily="34" charset="0"/>
                <a:ea typeface="+mj-ea"/>
                <a:cs typeface="Calibri" panose="020F0502020204030204" pitchFamily="34" charset="0"/>
              </a:rPr>
              <a:t>Vroegtijdig stadium van een werkgerelateerde burn-out​​: </a:t>
            </a:r>
            <a:r>
              <a:rPr lang="nl-NL" sz="3600" kern="1200" noProof="0" dirty="0">
                <a:solidFill>
                  <a:srgbClr val="1E699D"/>
                </a:solidFill>
                <a:latin typeface="Calibri" panose="020F0502020204030204" pitchFamily="34" charset="0"/>
                <a:ea typeface="+mj-ea"/>
                <a:cs typeface="Calibri" panose="020F0502020204030204" pitchFamily="34" charset="0"/>
              </a:rPr>
              <a:t>Het gaat om personen die moeilijkheden ervaren tijdens het werk of het werk hebben stopgezet gedurende </a:t>
            </a:r>
            <a:r>
              <a:rPr lang="nl-NL" sz="3600" u="sng" kern="1200" noProof="0" dirty="0">
                <a:solidFill>
                  <a:srgbClr val="1E699D"/>
                </a:solidFill>
                <a:latin typeface="Calibri" panose="020F0502020204030204" pitchFamily="34" charset="0"/>
                <a:ea typeface="+mj-ea"/>
                <a:cs typeface="Calibri" panose="020F0502020204030204" pitchFamily="34" charset="0"/>
              </a:rPr>
              <a:t>minder dan </a:t>
            </a:r>
            <a:r>
              <a:rPr lang="nl-NL" sz="3600" u="sng" kern="1200" noProof="0">
                <a:solidFill>
                  <a:srgbClr val="1E699D"/>
                </a:solidFill>
                <a:latin typeface="Calibri" panose="020F0502020204030204" pitchFamily="34" charset="0"/>
                <a:ea typeface="+mj-ea"/>
                <a:cs typeface="Calibri" panose="020F0502020204030204" pitchFamily="34" charset="0"/>
              </a:rPr>
              <a:t>2 maanden</a:t>
            </a:r>
            <a:endParaRPr lang="nl-BE" sz="3600" kern="1200" noProof="0" dirty="0">
              <a:solidFill>
                <a:srgbClr val="1E699D"/>
              </a:solidFill>
              <a:latin typeface="Calibri" panose="020F0502020204030204" pitchFamily="34" charset="0"/>
              <a:ea typeface="+mj-ea"/>
              <a:cs typeface="Calibri" panose="020F0502020204030204" pitchFamily="34" charset="0"/>
            </a:endParaRPr>
          </a:p>
          <a:p>
            <a:pPr algn="l" rtl="0" fontAlgn="base"/>
            <a:endParaRPr lang="nl-BE" sz="3600" noProof="0" dirty="0">
              <a:solidFill>
                <a:srgbClr val="1E699D"/>
              </a:solidFill>
              <a:latin typeface="Calibri" panose="020F0502020204030204" pitchFamily="34" charset="0"/>
              <a:cs typeface="Calibri" panose="020F0502020204030204" pitchFamily="34" charset="0"/>
            </a:endParaRPr>
          </a:p>
          <a:p>
            <a:pPr algn="l" rtl="0" fontAlgn="base"/>
            <a:r>
              <a:rPr lang="nl-BE" sz="3600" b="1" u="sng" noProof="0" dirty="0">
                <a:solidFill>
                  <a:srgbClr val="1E699D"/>
                </a:solidFill>
                <a:latin typeface="Calibri" panose="020F0502020204030204" pitchFamily="34" charset="0"/>
                <a:cs typeface="Calibri" panose="020F0502020204030204" pitchFamily="34" charset="0"/>
              </a:rPr>
              <a:t>Doelstelling</a:t>
            </a:r>
            <a:r>
              <a:rPr lang="nl-BE" sz="3600" noProof="0" dirty="0">
                <a:solidFill>
                  <a:srgbClr val="1E699D"/>
                </a:solidFill>
                <a:latin typeface="Calibri" panose="020F0502020204030204" pitchFamily="34" charset="0"/>
                <a:cs typeface="Calibri" panose="020F0502020204030204" pitchFamily="34" charset="0"/>
              </a:rPr>
              <a:t>: ​</a:t>
            </a:r>
          </a:p>
          <a:p>
            <a:pPr marL="571500" lvl="3" indent="-571500" fontAlgn="base">
              <a:buFont typeface="Arial" panose="020B0604020202020204" pitchFamily="34" charset="0"/>
              <a:buChar char="•"/>
            </a:pPr>
            <a:r>
              <a:rPr lang="nl-BE" sz="3600" kern="1200" noProof="0" dirty="0">
                <a:solidFill>
                  <a:srgbClr val="1E699D"/>
                </a:solidFill>
                <a:latin typeface="Calibri" panose="020F0502020204030204" pitchFamily="34" charset="0"/>
                <a:ea typeface="+mj-ea"/>
                <a:cs typeface="Calibri" panose="020F0502020204030204" pitchFamily="34" charset="0"/>
              </a:rPr>
              <a:t>Getroffen werknemers zo vroeg mogelijk opsporen in een vroegtijdig stadium van burn-out ​</a:t>
            </a:r>
          </a:p>
          <a:p>
            <a:pPr marL="571500" lvl="3" indent="-571500" fontAlgn="base">
              <a:buFont typeface="Arial" panose="020B0604020202020204" pitchFamily="34" charset="0"/>
              <a:buChar char="•"/>
            </a:pPr>
            <a:r>
              <a:rPr lang="nl-BE" sz="3600" kern="1200" noProof="0" dirty="0">
                <a:solidFill>
                  <a:srgbClr val="1E699D"/>
                </a:solidFill>
                <a:latin typeface="Calibri" panose="020F0502020204030204" pitchFamily="34" charset="0"/>
                <a:ea typeface="+mj-ea"/>
                <a:cs typeface="Calibri" panose="020F0502020204030204" pitchFamily="34" charset="0"/>
              </a:rPr>
              <a:t>Voorkomen dat de symptomen verergeren​</a:t>
            </a:r>
          </a:p>
          <a:p>
            <a:pPr marL="571500" lvl="1" indent="-571500" fontAlgn="base">
              <a:buFont typeface="Arial" panose="020B0604020202020204" pitchFamily="34" charset="0"/>
              <a:buChar char="•"/>
            </a:pPr>
            <a:r>
              <a:rPr lang="nl-BE" sz="3600" kern="1200" noProof="0" dirty="0">
                <a:solidFill>
                  <a:srgbClr val="1E699D"/>
                </a:solidFill>
                <a:latin typeface="Calibri" panose="020F0502020204030204" pitchFamily="34" charset="0"/>
                <a:ea typeface="+mj-ea"/>
                <a:cs typeface="Calibri" panose="020F0502020204030204" pitchFamily="34" charset="0"/>
              </a:rPr>
              <a:t>De werknemers in staat stellen aan het werk te blijven of weer aan het werk te gaan, met als doel de risico’s en gevolgen van een langdurige werkonderbreking te beperken​</a:t>
            </a:r>
          </a:p>
          <a:p>
            <a:pPr algn="l" rtl="0" fontAlgn="base"/>
            <a:endParaRPr lang="nl-BE" sz="3600" noProof="0" dirty="0">
              <a:solidFill>
                <a:srgbClr val="1E699D"/>
              </a:solidFill>
              <a:latin typeface="Calibri" panose="020F0502020204030204" pitchFamily="34" charset="0"/>
              <a:cs typeface="Calibri" panose="020F0502020204030204" pitchFamily="34" charset="0"/>
            </a:endParaRPr>
          </a:p>
          <a:p>
            <a:pPr algn="l" rtl="0" fontAlgn="base"/>
            <a:r>
              <a:rPr lang="nl-BE" sz="3600" b="1" u="sng" noProof="0" dirty="0">
                <a:solidFill>
                  <a:srgbClr val="1E699D"/>
                </a:solidFill>
                <a:latin typeface="Calibri" panose="020F0502020204030204" pitchFamily="34" charset="0"/>
                <a:cs typeface="Calibri" panose="020F0502020204030204" pitchFamily="34" charset="0"/>
              </a:rPr>
              <a:t>Specificiteit</a:t>
            </a:r>
            <a:r>
              <a:rPr lang="nl-BE" sz="3600" noProof="0" dirty="0">
                <a:solidFill>
                  <a:srgbClr val="1E699D"/>
                </a:solidFill>
                <a:latin typeface="Calibri" panose="020F0502020204030204" pitchFamily="34" charset="0"/>
                <a:cs typeface="Calibri" panose="020F0502020204030204" pitchFamily="34" charset="0"/>
              </a:rPr>
              <a:t>: ​</a:t>
            </a:r>
          </a:p>
          <a:p>
            <a:pPr marL="571500" lvl="1" indent="-571500" fontAlgn="base">
              <a:buFont typeface="Arial" panose="020B0604020202020204" pitchFamily="34" charset="0"/>
              <a:buChar char="•"/>
            </a:pPr>
            <a:r>
              <a:rPr lang="nl-BE" sz="3600" kern="1200" noProof="0" dirty="0">
                <a:solidFill>
                  <a:srgbClr val="1E699D"/>
                </a:solidFill>
                <a:latin typeface="Calibri" panose="020F0502020204030204" pitchFamily="34" charset="0"/>
                <a:ea typeface="+mj-ea"/>
                <a:cs typeface="Calibri" panose="020F0502020204030204" pitchFamily="34" charset="0"/>
              </a:rPr>
              <a:t>Gratis en toegankelijk​</a:t>
            </a:r>
          </a:p>
          <a:p>
            <a:pPr marL="571500" lvl="1" indent="-571500" fontAlgn="base">
              <a:buFont typeface="Arial" panose="020B0604020202020204" pitchFamily="34" charset="0"/>
              <a:buChar char="•"/>
            </a:pPr>
            <a:r>
              <a:rPr lang="nl-BE" sz="3600" kern="1200" noProof="0" dirty="0">
                <a:solidFill>
                  <a:srgbClr val="1E699D"/>
                </a:solidFill>
                <a:latin typeface="Calibri" panose="020F0502020204030204" pitchFamily="34" charset="0"/>
                <a:ea typeface="+mj-ea"/>
                <a:cs typeface="Calibri" panose="020F0502020204030204" pitchFamily="34" charset="0"/>
              </a:rPr>
              <a:t>Vertrouwelijk​</a:t>
            </a:r>
          </a:p>
          <a:p>
            <a:pPr marL="571500" lvl="1" indent="-571500" fontAlgn="base">
              <a:buFont typeface="Arial" panose="020B0604020202020204" pitchFamily="34" charset="0"/>
              <a:buChar char="•"/>
            </a:pPr>
            <a:r>
              <a:rPr lang="nl-BE" sz="3600" kern="1200" noProof="0" dirty="0">
                <a:solidFill>
                  <a:srgbClr val="1E699D"/>
                </a:solidFill>
                <a:latin typeface="Calibri" panose="020F0502020204030204" pitchFamily="34" charset="0"/>
                <a:ea typeface="+mj-ea"/>
                <a:cs typeface="Calibri" panose="020F0502020204030204" pitchFamily="34" charset="0"/>
              </a:rPr>
              <a:t>Gepersonaliseerd en multidisciplinair</a:t>
            </a:r>
          </a:p>
          <a:p>
            <a:pPr lvl="1" fontAlgn="base"/>
            <a:endParaRPr lang="nl-BE" sz="3600" kern="1200" noProof="0" dirty="0">
              <a:solidFill>
                <a:srgbClr val="1E699D"/>
              </a:solidFill>
              <a:latin typeface="Calibri" panose="020F0502020204030204" pitchFamily="34" charset="0"/>
              <a:ea typeface="+mj-ea"/>
              <a:cs typeface="Calibri" panose="020F0502020204030204" pitchFamily="34" charset="0"/>
            </a:endParaRPr>
          </a:p>
          <a:p>
            <a:pPr lvl="1" fontAlgn="base"/>
            <a:r>
              <a:rPr lang="nl-BE" sz="3600" kern="1200" noProof="0" dirty="0">
                <a:solidFill>
                  <a:srgbClr val="1E699D"/>
                </a:solidFill>
                <a:latin typeface="Calibri" panose="020F0502020204030204" pitchFamily="34" charset="0"/>
                <a:ea typeface="+mj-ea"/>
                <a:cs typeface="Calibri" panose="020F0502020204030204" pitchFamily="34" charset="0"/>
                <a:sym typeface="Wingdings" panose="05000000000000000000" pitchFamily="2" charset="2"/>
              </a:rPr>
              <a:t> </a:t>
            </a:r>
            <a:r>
              <a:rPr lang="nl-BE" sz="3600" kern="1200" noProof="0" dirty="0">
                <a:solidFill>
                  <a:srgbClr val="1E699D"/>
                </a:solidFill>
                <a:latin typeface="Calibri" panose="020F0502020204030204" pitchFamily="34" charset="0"/>
                <a:ea typeface="+mj-ea"/>
                <a:cs typeface="Calibri" panose="020F0502020204030204" pitchFamily="34" charset="0"/>
              </a:rPr>
              <a:t>Zie aanbod en voorwaarden: </a:t>
            </a:r>
            <a:r>
              <a:rPr lang="nl-BE" sz="3600" kern="1200" noProof="0" dirty="0">
                <a:solidFill>
                  <a:srgbClr val="1E699D"/>
                </a:solidFill>
                <a:latin typeface="Calibri" panose="020F0502020204030204" pitchFamily="34" charset="0"/>
                <a:ea typeface="+mj-ea"/>
                <a:cs typeface="Calibri" panose="020F0502020204030204" pitchFamily="34" charset="0"/>
                <a:hlinkClick r:id="rId3"/>
              </a:rPr>
              <a:t>https://www.fedris.be/nl/programma-burn-out.html</a:t>
            </a:r>
            <a:r>
              <a:rPr lang="nl-BE" sz="3600" kern="1200" noProof="0" dirty="0">
                <a:solidFill>
                  <a:srgbClr val="1E699D"/>
                </a:solidFill>
                <a:latin typeface="Calibri" panose="020F0502020204030204" pitchFamily="34" charset="0"/>
                <a:ea typeface="+mj-ea"/>
                <a:cs typeface="Calibri" panose="020F0502020204030204" pitchFamily="34" charset="0"/>
              </a:rPr>
              <a:t> </a:t>
            </a:r>
          </a:p>
          <a:p>
            <a:endParaRPr lang="nl-BE" noProof="0" dirty="0"/>
          </a:p>
        </p:txBody>
      </p:sp>
    </p:spTree>
    <p:extLst>
      <p:ext uri="{BB962C8B-B14F-4D97-AF65-F5344CB8AC3E}">
        <p14:creationId xmlns:p14="http://schemas.microsoft.com/office/powerpoint/2010/main" val="1127885501"/>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hthoek 2">
            <a:extLst>
              <a:ext uri="{FF2B5EF4-FFF2-40B4-BE49-F238E27FC236}">
                <a16:creationId xmlns:a16="http://schemas.microsoft.com/office/drawing/2014/main" id="{BDD03EDE-F388-52DF-DFA7-8F047D834D06}"/>
              </a:ext>
            </a:extLst>
          </p:cNvPr>
          <p:cNvSpPr>
            <a:spLocks noGrp="1" noRot="1" noMove="1" noResize="1" noEditPoints="1" noAdjustHandles="1" noChangeArrowheads="1" noChangeShapeType="1"/>
          </p:cNvSpPr>
          <p:nvPr/>
        </p:nvSpPr>
        <p:spPr>
          <a:xfrm>
            <a:off x="72736" y="5770740"/>
            <a:ext cx="2192482" cy="987136"/>
          </a:xfrm>
          <a:prstGeom prst="rect">
            <a:avLst/>
          </a:prstGeom>
          <a:solidFill>
            <a:schemeClr val="bg1"/>
          </a:solidFill>
          <a:ln>
            <a:solidFill>
              <a:schemeClr val="bg1"/>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nl-BE" noProof="0"/>
          </a:p>
        </p:txBody>
      </p:sp>
      <p:sp>
        <p:nvSpPr>
          <p:cNvPr id="4" name="Espace réservé du texte 2">
            <a:extLst>
              <a:ext uri="{FF2B5EF4-FFF2-40B4-BE49-F238E27FC236}">
                <a16:creationId xmlns:a16="http://schemas.microsoft.com/office/drawing/2014/main" id="{A407489C-8ABB-AA44-395E-08C9C7870C1E}"/>
              </a:ext>
            </a:extLst>
          </p:cNvPr>
          <p:cNvSpPr>
            <a:spLocks noGrp="1"/>
          </p:cNvSpPr>
          <p:nvPr>
            <p:ph idx="1"/>
          </p:nvPr>
        </p:nvSpPr>
        <p:spPr/>
        <p:txBody>
          <a:bodyPr/>
          <a:lstStyle/>
          <a:p>
            <a:pPr marL="342900" indent="-342900">
              <a:buFont typeface="Arial" panose="020B0604020202020204" pitchFamily="34" charset="0"/>
              <a:buChar char="•"/>
            </a:pPr>
            <a:r>
              <a:rPr lang="nl-BE" sz="2000" noProof="0">
                <a:solidFill>
                  <a:srgbClr val="1E699D"/>
                </a:solidFill>
                <a:latin typeface="Calibri" panose="020F0502020204030204" pitchFamily="34" charset="0"/>
                <a:cs typeface="Calibri" panose="020F0502020204030204" pitchFamily="34" charset="0"/>
              </a:rPr>
              <a:t>Creatie van een structureel budget voor alle sociale verzekeringsfondsen gekoppeld aan een verplichte dienstverlening aan zelfstandigen rond preventie en begeleiding​ (wettelijke opdracht sinds 01/01/2024) </a:t>
            </a:r>
          </a:p>
          <a:p>
            <a:pPr marL="881063" lvl="1" indent="-342900">
              <a:buClr>
                <a:schemeClr val="accent1"/>
              </a:buClr>
              <a:buFont typeface="Wingdings" panose="05000000000000000000" pitchFamily="2" charset="2"/>
              <a:buChar char="Ø"/>
            </a:pPr>
            <a:r>
              <a:rPr lang="nl-BE" sz="1400" noProof="0">
                <a:latin typeface="Calibri" panose="020F0502020204030204" pitchFamily="34" charset="0"/>
                <a:ea typeface="Calibri" panose="020F0502020204030204" pitchFamily="34" charset="0"/>
                <a:cs typeface="Calibri" panose="020F0502020204030204" pitchFamily="34" charset="0"/>
                <a:hlinkClick r:id="rId3"/>
              </a:rPr>
              <a:t>https://socialsecurity.belgium.be/nl/sociaal-beleid-mee-vorm-geven/zelfstandigen/lijst-van-sociale-verzekeringsfondsen</a:t>
            </a:r>
            <a:r>
              <a:rPr lang="nl-BE" sz="1400" noProof="0">
                <a:latin typeface="Calibri" panose="020F0502020204030204" pitchFamily="34" charset="0"/>
                <a:ea typeface="Calibri" panose="020F0502020204030204" pitchFamily="34" charset="0"/>
                <a:cs typeface="Calibri" panose="020F0502020204030204" pitchFamily="34" charset="0"/>
              </a:rPr>
              <a:t> </a:t>
            </a:r>
            <a:endParaRPr lang="nl-BE" sz="2800" noProof="0">
              <a:solidFill>
                <a:srgbClr val="1E699D"/>
              </a:solidFill>
              <a:latin typeface="Calibri" panose="020F0502020204030204" pitchFamily="34" charset="0"/>
              <a:ea typeface="Calibri" panose="020F0502020204030204" pitchFamily="34" charset="0"/>
              <a:cs typeface="Calibri" panose="020F0502020204030204" pitchFamily="34" charset="0"/>
            </a:endParaRPr>
          </a:p>
          <a:p>
            <a:pPr marL="342900" lvl="1" indent="-342900">
              <a:buFont typeface="Arial" panose="020B0604020202020204" pitchFamily="34" charset="0"/>
              <a:buChar char="•"/>
            </a:pPr>
            <a:endParaRPr lang="nl-BE" sz="100" noProof="0">
              <a:solidFill>
                <a:srgbClr val="1E699D"/>
              </a:solidFill>
              <a:latin typeface="Calibri" panose="020F0502020204030204" pitchFamily="34" charset="0"/>
              <a:cs typeface="Calibri" panose="020F0502020204030204" pitchFamily="34" charset="0"/>
            </a:endParaRPr>
          </a:p>
          <a:p>
            <a:pPr marL="342900" indent="-342900">
              <a:buFont typeface="Arial" panose="020B0604020202020204" pitchFamily="34" charset="0"/>
              <a:buChar char="•"/>
            </a:pPr>
            <a:r>
              <a:rPr lang="nl-BE" sz="2000" noProof="0">
                <a:solidFill>
                  <a:srgbClr val="1E699D"/>
                </a:solidFill>
                <a:latin typeface="Calibri" panose="020F0502020204030204" pitchFamily="34" charset="0"/>
                <a:cs typeface="Calibri" panose="020F0502020204030204" pitchFamily="34" charset="0"/>
              </a:rPr>
              <a:t>Doelgroep: alle zelfstandigen</a:t>
            </a:r>
          </a:p>
          <a:p>
            <a:pPr marL="342900" indent="-342900">
              <a:buFont typeface="Arial" panose="020B0604020202020204" pitchFamily="34" charset="0"/>
              <a:buChar char="•"/>
            </a:pPr>
            <a:r>
              <a:rPr lang="nl-BE" sz="2000" noProof="0">
                <a:solidFill>
                  <a:srgbClr val="1E699D"/>
                </a:solidFill>
                <a:latin typeface="Calibri" panose="020F0502020204030204" pitchFamily="34" charset="0"/>
                <a:cs typeface="Calibri" panose="020F0502020204030204" pitchFamily="34" charset="0"/>
              </a:rPr>
              <a:t>Focus: psychische problemen gelinkt aan werk (werk- &amp; privécontext)</a:t>
            </a:r>
          </a:p>
          <a:p>
            <a:pPr marL="342900" indent="-342900">
              <a:buFont typeface="Arial" panose="020B0604020202020204" pitchFamily="34" charset="0"/>
              <a:buChar char="•"/>
            </a:pPr>
            <a:r>
              <a:rPr lang="nl-BE" sz="2000" noProof="0">
                <a:solidFill>
                  <a:srgbClr val="1E699D"/>
                </a:solidFill>
                <a:latin typeface="Calibri" panose="020F0502020204030204" pitchFamily="34" charset="0"/>
                <a:cs typeface="Calibri" panose="020F0502020204030204" pitchFamily="34" charset="0"/>
              </a:rPr>
              <a:t>Diensten:</a:t>
            </a:r>
          </a:p>
          <a:p>
            <a:pPr lvl="1" algn="l" rtl="0">
              <a:buClr>
                <a:schemeClr val="tx2"/>
              </a:buClr>
              <a:buFont typeface="Wingdings" panose="05000000000000000000" pitchFamily="2" charset="2"/>
              <a:buChar char="Ø"/>
            </a:pPr>
            <a:r>
              <a:rPr lang="nl-BE" sz="1600" kern="1200" noProof="0">
                <a:solidFill>
                  <a:srgbClr val="1E699D"/>
                </a:solidFill>
                <a:latin typeface="Calibri" panose="020F0502020204030204" pitchFamily="34" charset="0"/>
                <a:ea typeface="+mn-ea"/>
                <a:cs typeface="Calibri" panose="020F0502020204030204" pitchFamily="34" charset="0"/>
              </a:rPr>
              <a:t>D1. Sensibilisering &amp; promotie – verplicht</a:t>
            </a:r>
          </a:p>
          <a:p>
            <a:pPr lvl="1" algn="l" rtl="0">
              <a:buClr>
                <a:schemeClr val="tx2"/>
              </a:buClr>
              <a:buFont typeface="Wingdings" panose="05000000000000000000" pitchFamily="2" charset="2"/>
              <a:buChar char="Ø"/>
            </a:pPr>
            <a:r>
              <a:rPr lang="nl-BE" sz="1600" kern="1200" noProof="0">
                <a:solidFill>
                  <a:srgbClr val="1E699D"/>
                </a:solidFill>
                <a:latin typeface="Calibri" panose="020F0502020204030204" pitchFamily="34" charset="0"/>
                <a:ea typeface="+mn-ea"/>
                <a:cs typeface="Calibri" panose="020F0502020204030204" pitchFamily="34" charset="0"/>
              </a:rPr>
              <a:t>D2. Vroege detectie &amp; screening – facultatief</a:t>
            </a:r>
          </a:p>
          <a:p>
            <a:pPr lvl="1" algn="l" rtl="0">
              <a:buClr>
                <a:schemeClr val="tx2"/>
              </a:buClr>
              <a:buFont typeface="Wingdings" panose="05000000000000000000" pitchFamily="2" charset="2"/>
              <a:buChar char="Ø"/>
            </a:pPr>
            <a:r>
              <a:rPr lang="nl-BE" sz="1600" kern="1200" noProof="0">
                <a:solidFill>
                  <a:srgbClr val="1E699D"/>
                </a:solidFill>
                <a:latin typeface="Calibri" panose="020F0502020204030204" pitchFamily="34" charset="0"/>
                <a:ea typeface="+mn-ea"/>
                <a:cs typeface="Calibri" panose="020F0502020204030204" pitchFamily="34" charset="0"/>
              </a:rPr>
              <a:t>D3. Secundaire preventie – facultatief</a:t>
            </a:r>
          </a:p>
          <a:p>
            <a:pPr lvl="1" algn="l" rtl="0">
              <a:buClr>
                <a:schemeClr val="tx2"/>
              </a:buClr>
              <a:buFont typeface="Wingdings" panose="05000000000000000000" pitchFamily="2" charset="2"/>
              <a:buChar char="Ø"/>
            </a:pPr>
            <a:r>
              <a:rPr lang="nl-BE" sz="1600" kern="1200" noProof="0">
                <a:solidFill>
                  <a:srgbClr val="1E699D"/>
                </a:solidFill>
                <a:latin typeface="Calibri" panose="020F0502020204030204" pitchFamily="34" charset="0"/>
                <a:ea typeface="+mn-ea"/>
                <a:cs typeface="Calibri" panose="020F0502020204030204" pitchFamily="34" charset="0"/>
              </a:rPr>
              <a:t>D4. Doorverwijzing naar hulp/ondersteuning – verplicht</a:t>
            </a:r>
          </a:p>
          <a:p>
            <a:pPr lvl="1" algn="l" rtl="0">
              <a:buClr>
                <a:schemeClr val="tx2"/>
              </a:buClr>
              <a:buFont typeface="Wingdings" panose="05000000000000000000" pitchFamily="2" charset="2"/>
              <a:buChar char="Ø"/>
            </a:pPr>
            <a:r>
              <a:rPr lang="nl-BE" sz="1600" kern="1200" noProof="0">
                <a:solidFill>
                  <a:srgbClr val="1E699D"/>
                </a:solidFill>
                <a:latin typeface="Calibri" panose="020F0502020204030204" pitchFamily="34" charset="0"/>
                <a:ea typeface="+mn-ea"/>
                <a:cs typeface="Calibri" panose="020F0502020204030204" pitchFamily="34" charset="0"/>
              </a:rPr>
              <a:t>D5. Opleiding medewerkers – verplicht, aangepast aan sector &amp; loopbaanfase</a:t>
            </a:r>
          </a:p>
          <a:p>
            <a:pPr marL="342900" indent="-342900">
              <a:buFont typeface="Arial" panose="020B0604020202020204" pitchFamily="34" charset="0"/>
              <a:buChar char="•"/>
            </a:pPr>
            <a:r>
              <a:rPr lang="nl-BE" sz="2000" noProof="0" err="1">
                <a:solidFill>
                  <a:srgbClr val="1E699D"/>
                </a:solidFill>
                <a:latin typeface="Calibri" panose="020F0502020204030204" pitchFamily="34" charset="0"/>
                <a:cs typeface="Calibri" panose="020F0502020204030204" pitchFamily="34" charset="0"/>
              </a:rPr>
              <a:t>Dyzo</a:t>
            </a:r>
            <a:r>
              <a:rPr lang="nl-BE" sz="2000" noProof="0">
                <a:solidFill>
                  <a:srgbClr val="1E699D"/>
                </a:solidFill>
                <a:latin typeface="Calibri" panose="020F0502020204030204" pitchFamily="34" charset="0"/>
                <a:cs typeface="Calibri" panose="020F0502020204030204" pitchFamily="34" charset="0"/>
              </a:rPr>
              <a:t>: aanspreekpunt ondernemers in moeilijkheden </a:t>
            </a:r>
            <a:r>
              <a:rPr lang="nl-BE" sz="2000" noProof="0">
                <a:solidFill>
                  <a:srgbClr val="1E699D"/>
                </a:solidFill>
                <a:latin typeface="Calibri" panose="020F0502020204030204" pitchFamily="34" charset="0"/>
                <a:cs typeface="Calibri" panose="020F0502020204030204" pitchFamily="34" charset="0"/>
                <a:sym typeface="Wingdings" panose="05000000000000000000" pitchFamily="2" charset="2"/>
              </a:rPr>
              <a:t> </a:t>
            </a:r>
            <a:r>
              <a:rPr lang="nl-BE" sz="1600" noProof="0">
                <a:solidFill>
                  <a:srgbClr val="1E699D"/>
                </a:solidFill>
                <a:latin typeface="Calibri" panose="020F0502020204030204" pitchFamily="34" charset="0"/>
                <a:cs typeface="Calibri" panose="020F0502020204030204" pitchFamily="34" charset="0"/>
                <a:hlinkClick r:id="rId4"/>
              </a:rPr>
              <a:t>https://dyzo.be/en</a:t>
            </a:r>
            <a:endParaRPr lang="nl-BE" sz="2000" noProof="0">
              <a:solidFill>
                <a:srgbClr val="0070C0"/>
              </a:solidFill>
              <a:latin typeface="Calibri" panose="020F0502020204030204" pitchFamily="34" charset="0"/>
              <a:ea typeface="Calibri" panose="020F0502020204030204" pitchFamily="34" charset="0"/>
              <a:cs typeface="Calibri" panose="020F0502020204030204" pitchFamily="34" charset="0"/>
            </a:endParaRPr>
          </a:p>
        </p:txBody>
      </p:sp>
      <p:sp>
        <p:nvSpPr>
          <p:cNvPr id="2" name="Titel 1">
            <a:extLst>
              <a:ext uri="{FF2B5EF4-FFF2-40B4-BE49-F238E27FC236}">
                <a16:creationId xmlns:a16="http://schemas.microsoft.com/office/drawing/2014/main" id="{D585F1A9-C256-116F-5AE7-3F9F5DA87430}"/>
              </a:ext>
            </a:extLst>
          </p:cNvPr>
          <p:cNvSpPr>
            <a:spLocks noGrp="1"/>
          </p:cNvSpPr>
          <p:nvPr>
            <p:ph type="title"/>
          </p:nvPr>
        </p:nvSpPr>
        <p:spPr/>
        <p:txBody>
          <a:bodyPr>
            <a:noAutofit/>
          </a:bodyPr>
          <a:lstStyle/>
          <a:p>
            <a:r>
              <a:rPr lang="nl-BE" sz="2800" noProof="0" dirty="0">
                <a:latin typeface="Futura Medium"/>
              </a:rPr>
              <a:t>4</a:t>
            </a:r>
            <a:r>
              <a:rPr lang="nl-BE" sz="2800" noProof="0" dirty="0">
                <a:solidFill>
                  <a:srgbClr val="1E699D"/>
                </a:solidFill>
                <a:latin typeface="Futura Medium"/>
              </a:rPr>
              <a:t>.2. </a:t>
            </a:r>
            <a:r>
              <a:rPr lang="nl-BE" sz="2800" u="sng" noProof="0" dirty="0">
                <a:solidFill>
                  <a:srgbClr val="1E699D"/>
                </a:solidFill>
                <a:latin typeface="Futura Medium"/>
              </a:rPr>
              <a:t>Preventie van werkgerelateerde mentale problemen bij zelfstandigen</a:t>
            </a:r>
          </a:p>
        </p:txBody>
      </p:sp>
    </p:spTree>
    <p:extLst>
      <p:ext uri="{BB962C8B-B14F-4D97-AF65-F5344CB8AC3E}">
        <p14:creationId xmlns:p14="http://schemas.microsoft.com/office/powerpoint/2010/main" val="2688890988"/>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hthoek 5">
            <a:extLst>
              <a:ext uri="{FF2B5EF4-FFF2-40B4-BE49-F238E27FC236}">
                <a16:creationId xmlns:a16="http://schemas.microsoft.com/office/drawing/2014/main" id="{9246746B-9BCF-0F23-7671-B4B0FE65062C}"/>
              </a:ext>
            </a:extLst>
          </p:cNvPr>
          <p:cNvSpPr>
            <a:spLocks noGrp="1" noRot="1" noMove="1" noResize="1" noEditPoints="1" noAdjustHandles="1" noChangeArrowheads="1" noChangeShapeType="1"/>
          </p:cNvSpPr>
          <p:nvPr/>
        </p:nvSpPr>
        <p:spPr>
          <a:xfrm>
            <a:off x="72736" y="5770740"/>
            <a:ext cx="2192482" cy="987136"/>
          </a:xfrm>
          <a:prstGeom prst="rect">
            <a:avLst/>
          </a:prstGeom>
          <a:solidFill>
            <a:schemeClr val="bg1"/>
          </a:solidFill>
          <a:ln>
            <a:solidFill>
              <a:schemeClr val="bg1"/>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nl-BE" noProof="0"/>
          </a:p>
        </p:txBody>
      </p:sp>
      <p:sp>
        <p:nvSpPr>
          <p:cNvPr id="2" name="Espace réservé du texte 1">
            <a:extLst>
              <a:ext uri="{FF2B5EF4-FFF2-40B4-BE49-F238E27FC236}">
                <a16:creationId xmlns:a16="http://schemas.microsoft.com/office/drawing/2014/main" id="{2BA28A90-81A9-461E-877A-E335A7B140ED}"/>
              </a:ext>
            </a:extLst>
          </p:cNvPr>
          <p:cNvSpPr>
            <a:spLocks noGrp="1"/>
          </p:cNvSpPr>
          <p:nvPr>
            <p:ph type="body"/>
          </p:nvPr>
        </p:nvSpPr>
        <p:spPr>
          <a:xfrm>
            <a:off x="609480" y="1604519"/>
            <a:ext cx="10972440" cy="4609467"/>
          </a:xfrm>
          <a:ln>
            <a:noFill/>
          </a:ln>
        </p:spPr>
        <p:txBody>
          <a:bodyPr/>
          <a:lstStyle/>
          <a:p>
            <a:r>
              <a:rPr lang="nl-BE" noProof="0" dirty="0"/>
              <a:t> </a:t>
            </a:r>
          </a:p>
        </p:txBody>
      </p:sp>
      <p:sp>
        <p:nvSpPr>
          <p:cNvPr id="12" name="Titre 11">
            <a:extLst>
              <a:ext uri="{FF2B5EF4-FFF2-40B4-BE49-F238E27FC236}">
                <a16:creationId xmlns:a16="http://schemas.microsoft.com/office/drawing/2014/main" id="{E02996AC-4C92-4990-A4BE-77B0EAF805E6}"/>
              </a:ext>
            </a:extLst>
          </p:cNvPr>
          <p:cNvSpPr>
            <a:spLocks noGrp="1"/>
          </p:cNvSpPr>
          <p:nvPr>
            <p:ph type="title"/>
          </p:nvPr>
        </p:nvSpPr>
        <p:spPr>
          <a:xfrm>
            <a:off x="609480" y="273600"/>
            <a:ext cx="10972440" cy="698291"/>
          </a:xfrm>
        </p:spPr>
        <p:txBody>
          <a:bodyPr/>
          <a:lstStyle/>
          <a:p>
            <a:r>
              <a:rPr lang="nl-BE" sz="2800" noProof="0" dirty="0">
                <a:solidFill>
                  <a:srgbClr val="1E699D"/>
                </a:solidFill>
                <a:latin typeface="Futura Medium"/>
              </a:rPr>
              <a:t>5. Terugkeer naar het werk</a:t>
            </a:r>
          </a:p>
        </p:txBody>
      </p:sp>
      <p:sp>
        <p:nvSpPr>
          <p:cNvPr id="13" name="ZoneTexte 12">
            <a:extLst>
              <a:ext uri="{FF2B5EF4-FFF2-40B4-BE49-F238E27FC236}">
                <a16:creationId xmlns:a16="http://schemas.microsoft.com/office/drawing/2014/main" id="{67E84123-0F61-451B-8B3A-7908CDB06083}"/>
              </a:ext>
            </a:extLst>
          </p:cNvPr>
          <p:cNvSpPr txBox="1"/>
          <p:nvPr/>
        </p:nvSpPr>
        <p:spPr>
          <a:xfrm>
            <a:off x="609480" y="1088150"/>
            <a:ext cx="10884430" cy="461665"/>
          </a:xfrm>
          <a:prstGeom prst="rect">
            <a:avLst/>
          </a:prstGeom>
          <a:noFill/>
        </p:spPr>
        <p:txBody>
          <a:bodyPr wrap="square" rtlCol="0">
            <a:spAutoFit/>
          </a:bodyPr>
          <a:lstStyle/>
          <a:p>
            <a:r>
              <a:rPr lang="nl-BE" sz="2400" noProof="0" dirty="0">
                <a:solidFill>
                  <a:srgbClr val="1E699D"/>
                </a:solidFill>
                <a:latin typeface="Calibri" panose="020F0502020204030204" pitchFamily="34" charset="0"/>
                <a:cs typeface="Calibri" panose="020F0502020204030204" pitchFamily="34" charset="0"/>
              </a:rPr>
              <a:t>5.0. </a:t>
            </a:r>
            <a:r>
              <a:rPr lang="nl-BE" sz="2400" u="sng" noProof="0" dirty="0">
                <a:solidFill>
                  <a:srgbClr val="1E699D"/>
                </a:solidFill>
                <a:latin typeface="Calibri" panose="020F0502020204030204" pitchFamily="34" charset="0"/>
                <a:cs typeface="Calibri" panose="020F0502020204030204" pitchFamily="34" charset="0"/>
              </a:rPr>
              <a:t>Terugkeer naar het werk ... Twee wegen</a:t>
            </a:r>
          </a:p>
        </p:txBody>
      </p:sp>
      <p:sp>
        <p:nvSpPr>
          <p:cNvPr id="19" name="ZoneTexte 18">
            <a:extLst>
              <a:ext uri="{FF2B5EF4-FFF2-40B4-BE49-F238E27FC236}">
                <a16:creationId xmlns:a16="http://schemas.microsoft.com/office/drawing/2014/main" id="{A69EBB20-D466-4A6D-A4F2-E1B4EB39DB4E}"/>
              </a:ext>
            </a:extLst>
          </p:cNvPr>
          <p:cNvSpPr txBox="1"/>
          <p:nvPr/>
        </p:nvSpPr>
        <p:spPr>
          <a:xfrm>
            <a:off x="5690300" y="3929524"/>
            <a:ext cx="919556" cy="369332"/>
          </a:xfrm>
          <a:prstGeom prst="rect">
            <a:avLst/>
          </a:prstGeom>
          <a:noFill/>
        </p:spPr>
        <p:txBody>
          <a:bodyPr wrap="square" rtlCol="0">
            <a:spAutoFit/>
          </a:bodyPr>
          <a:lstStyle/>
          <a:p>
            <a:pPr algn="ctr"/>
            <a:r>
              <a:rPr lang="nl-BE" b="1" noProof="0">
                <a:solidFill>
                  <a:schemeClr val="bg1"/>
                </a:solidFill>
              </a:rPr>
              <a:t>MG</a:t>
            </a:r>
          </a:p>
        </p:txBody>
      </p:sp>
      <p:sp>
        <p:nvSpPr>
          <p:cNvPr id="3" name="ZoneTexte 2">
            <a:extLst>
              <a:ext uri="{FF2B5EF4-FFF2-40B4-BE49-F238E27FC236}">
                <a16:creationId xmlns:a16="http://schemas.microsoft.com/office/drawing/2014/main" id="{CAC331C3-8FAB-431F-B19F-231763521621}"/>
              </a:ext>
            </a:extLst>
          </p:cNvPr>
          <p:cNvSpPr txBox="1"/>
          <p:nvPr/>
        </p:nvSpPr>
        <p:spPr>
          <a:xfrm>
            <a:off x="2972127" y="2440906"/>
            <a:ext cx="5976352" cy="954107"/>
          </a:xfrm>
          <a:prstGeom prst="rect">
            <a:avLst/>
          </a:prstGeom>
          <a:solidFill>
            <a:schemeClr val="accent1">
              <a:lumMod val="40000"/>
              <a:lumOff val="60000"/>
            </a:schemeClr>
          </a:solidFill>
          <a:ln>
            <a:solidFill>
              <a:schemeClr val="accent1">
                <a:lumMod val="40000"/>
                <a:lumOff val="60000"/>
              </a:schemeClr>
            </a:solidFill>
          </a:ln>
        </p:spPr>
        <p:txBody>
          <a:bodyPr wrap="square" rtlCol="0">
            <a:spAutoFit/>
          </a:bodyPr>
          <a:lstStyle/>
          <a:p>
            <a:pPr algn="ctr"/>
            <a:r>
              <a:rPr lang="nl-BE" sz="2800" b="1" noProof="0">
                <a:solidFill>
                  <a:schemeClr val="bg1"/>
                </a:solidFill>
              </a:rPr>
              <a:t>TERUGKEER NAAR HET WERK</a:t>
            </a:r>
          </a:p>
          <a:p>
            <a:pPr algn="ctr"/>
            <a:r>
              <a:rPr lang="nl-BE" sz="2800" b="1" noProof="0">
                <a:solidFill>
                  <a:schemeClr val="bg1"/>
                </a:solidFill>
              </a:rPr>
              <a:t>IN DE ORGANISATIE</a:t>
            </a:r>
          </a:p>
        </p:txBody>
      </p:sp>
      <p:sp>
        <p:nvSpPr>
          <p:cNvPr id="5" name="ZoneTexte 4">
            <a:extLst>
              <a:ext uri="{FF2B5EF4-FFF2-40B4-BE49-F238E27FC236}">
                <a16:creationId xmlns:a16="http://schemas.microsoft.com/office/drawing/2014/main" id="{C67E3398-D195-4919-B206-B91E38D65C41}"/>
              </a:ext>
            </a:extLst>
          </p:cNvPr>
          <p:cNvSpPr txBox="1"/>
          <p:nvPr/>
        </p:nvSpPr>
        <p:spPr>
          <a:xfrm>
            <a:off x="678426" y="4730390"/>
            <a:ext cx="5281877" cy="846386"/>
          </a:xfrm>
          <a:prstGeom prst="rect">
            <a:avLst/>
          </a:prstGeom>
          <a:solidFill>
            <a:schemeClr val="accent1">
              <a:lumMod val="40000"/>
              <a:lumOff val="60000"/>
            </a:schemeClr>
          </a:solidFill>
          <a:ln>
            <a:solidFill>
              <a:schemeClr val="accent1">
                <a:lumMod val="40000"/>
                <a:lumOff val="60000"/>
              </a:schemeClr>
            </a:solidFill>
          </a:ln>
        </p:spPr>
        <p:txBody>
          <a:bodyPr wrap="square" rtlCol="0">
            <a:spAutoFit/>
          </a:bodyPr>
          <a:lstStyle/>
          <a:p>
            <a:pPr algn="ctr"/>
            <a:r>
              <a:rPr lang="nl-BE" b="1" noProof="0" dirty="0">
                <a:solidFill>
                  <a:schemeClr val="bg1"/>
                </a:solidFill>
              </a:rPr>
              <a:t>INFORMELE WEG</a:t>
            </a:r>
          </a:p>
          <a:p>
            <a:pPr algn="ctr"/>
            <a:endParaRPr lang="nl-BE" b="1" noProof="0" dirty="0">
              <a:solidFill>
                <a:schemeClr val="bg1"/>
              </a:solidFill>
            </a:endParaRPr>
          </a:p>
          <a:p>
            <a:pPr algn="ctr"/>
            <a:r>
              <a:rPr lang="nl-BE" sz="1300" noProof="0" dirty="0">
                <a:solidFill>
                  <a:schemeClr val="bg1"/>
                </a:solidFill>
              </a:rPr>
              <a:t>(Bezoek voorafgaand aan de werkhervatting + spontane raadpleging)</a:t>
            </a:r>
          </a:p>
        </p:txBody>
      </p:sp>
      <p:sp>
        <p:nvSpPr>
          <p:cNvPr id="7" name="ZoneTexte 6">
            <a:extLst>
              <a:ext uri="{FF2B5EF4-FFF2-40B4-BE49-F238E27FC236}">
                <a16:creationId xmlns:a16="http://schemas.microsoft.com/office/drawing/2014/main" id="{7F87949F-7F18-47B0-B869-88C0353BFF5E}"/>
              </a:ext>
            </a:extLst>
          </p:cNvPr>
          <p:cNvSpPr txBox="1"/>
          <p:nvPr/>
        </p:nvSpPr>
        <p:spPr>
          <a:xfrm>
            <a:off x="6172320" y="4730390"/>
            <a:ext cx="4930878" cy="1046440"/>
          </a:xfrm>
          <a:prstGeom prst="rect">
            <a:avLst/>
          </a:prstGeom>
          <a:solidFill>
            <a:schemeClr val="accent1">
              <a:lumMod val="40000"/>
              <a:lumOff val="60000"/>
            </a:schemeClr>
          </a:solidFill>
          <a:ln>
            <a:solidFill>
              <a:schemeClr val="accent1">
                <a:lumMod val="40000"/>
                <a:lumOff val="60000"/>
              </a:schemeClr>
            </a:solidFill>
          </a:ln>
        </p:spPr>
        <p:txBody>
          <a:bodyPr wrap="square" rtlCol="0">
            <a:spAutoFit/>
          </a:bodyPr>
          <a:lstStyle/>
          <a:p>
            <a:pPr algn="ctr"/>
            <a:r>
              <a:rPr lang="nl-BE" b="1" noProof="0">
                <a:solidFill>
                  <a:schemeClr val="bg1"/>
                </a:solidFill>
              </a:rPr>
              <a:t>FORMELE WEG</a:t>
            </a:r>
          </a:p>
          <a:p>
            <a:pPr algn="ctr"/>
            <a:endParaRPr lang="nl-BE" b="1" noProof="0">
              <a:solidFill>
                <a:schemeClr val="bg1"/>
              </a:solidFill>
            </a:endParaRPr>
          </a:p>
          <a:p>
            <a:pPr algn="ctr"/>
            <a:r>
              <a:rPr lang="nl-BE" sz="1300" noProof="0">
                <a:solidFill>
                  <a:schemeClr val="bg1"/>
                </a:solidFill>
              </a:rPr>
              <a:t>(Re-integratietraject + eventuele vaststelling definitieve ongeschiktheid voor overeengekomen werk)</a:t>
            </a:r>
          </a:p>
        </p:txBody>
      </p:sp>
      <p:sp>
        <p:nvSpPr>
          <p:cNvPr id="4" name="Flèche : droite rayée 3">
            <a:extLst>
              <a:ext uri="{FF2B5EF4-FFF2-40B4-BE49-F238E27FC236}">
                <a16:creationId xmlns:a16="http://schemas.microsoft.com/office/drawing/2014/main" id="{E90ABE84-B635-452E-B844-4BBD4A90353A}"/>
              </a:ext>
            </a:extLst>
          </p:cNvPr>
          <p:cNvSpPr/>
          <p:nvPr/>
        </p:nvSpPr>
        <p:spPr>
          <a:xfrm rot="8251485">
            <a:off x="3883866" y="3695754"/>
            <a:ext cx="978408" cy="484632"/>
          </a:xfrm>
          <a:prstGeom prst="stripedRightArrow">
            <a:avLst/>
          </a:prstGeom>
          <a:solidFill>
            <a:srgbClr val="1E69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noProof="0"/>
          </a:p>
        </p:txBody>
      </p:sp>
      <p:sp>
        <p:nvSpPr>
          <p:cNvPr id="10" name="Flèche : droite rayée 9">
            <a:extLst>
              <a:ext uri="{FF2B5EF4-FFF2-40B4-BE49-F238E27FC236}">
                <a16:creationId xmlns:a16="http://schemas.microsoft.com/office/drawing/2014/main" id="{06D81C46-9638-4F96-95EC-DBC8E0BCE99D}"/>
              </a:ext>
            </a:extLst>
          </p:cNvPr>
          <p:cNvSpPr/>
          <p:nvPr/>
        </p:nvSpPr>
        <p:spPr>
          <a:xfrm rot="2726487">
            <a:off x="7429333" y="3705276"/>
            <a:ext cx="978408" cy="484632"/>
          </a:xfrm>
          <a:prstGeom prst="stripedRightArrow">
            <a:avLst/>
          </a:prstGeom>
          <a:solidFill>
            <a:srgbClr val="1E69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noProof="0"/>
          </a:p>
        </p:txBody>
      </p:sp>
      <p:sp>
        <p:nvSpPr>
          <p:cNvPr id="8" name="Tekstvak 7">
            <a:extLst>
              <a:ext uri="{FF2B5EF4-FFF2-40B4-BE49-F238E27FC236}">
                <a16:creationId xmlns:a16="http://schemas.microsoft.com/office/drawing/2014/main" id="{F8B9AF70-A2DF-7245-CD44-88B9E73CAD49}"/>
              </a:ext>
            </a:extLst>
          </p:cNvPr>
          <p:cNvSpPr txBox="1"/>
          <p:nvPr/>
        </p:nvSpPr>
        <p:spPr>
          <a:xfrm>
            <a:off x="9720469" y="218263"/>
            <a:ext cx="2259016" cy="1261884"/>
          </a:xfrm>
          <a:prstGeom prst="rect">
            <a:avLst/>
          </a:prstGeom>
          <a:noFill/>
        </p:spPr>
        <p:txBody>
          <a:bodyPr wrap="square" rtlCol="0">
            <a:spAutoFit/>
          </a:bodyPr>
          <a:lstStyle/>
          <a:p>
            <a:r>
              <a:rPr lang="en-GB" sz="2000" i="1" dirty="0">
                <a:solidFill>
                  <a:srgbClr val="1E699D"/>
                </a:solidFill>
                <a:latin typeface="Calibri" panose="020F0502020204030204" pitchFamily="34" charset="0"/>
                <a:cs typeface="Calibri" panose="020F0502020204030204" pitchFamily="34" charset="0"/>
                <a:sym typeface="Wingdings" panose="05000000000000000000" pitchFamily="2" charset="2"/>
              </a:rPr>
              <a:t> </a:t>
            </a:r>
            <a:r>
              <a:rPr lang="en-GB" sz="2000" i="1" dirty="0" err="1">
                <a:solidFill>
                  <a:srgbClr val="1E699D"/>
                </a:solidFill>
                <a:latin typeface="Calibri" panose="020F0502020204030204" pitchFamily="34" charset="0"/>
                <a:cs typeface="Calibri" panose="020F0502020204030204" pitchFamily="34" charset="0"/>
              </a:rPr>
              <a:t>Aanpassingen</a:t>
            </a:r>
            <a:r>
              <a:rPr lang="en-GB" sz="1600" i="1" dirty="0"/>
              <a:t> </a:t>
            </a:r>
            <a:r>
              <a:rPr lang="en-GB" sz="2000" i="1" dirty="0" err="1">
                <a:solidFill>
                  <a:srgbClr val="1E699D"/>
                </a:solidFill>
                <a:latin typeface="Calibri" panose="020F0502020204030204" pitchFamily="34" charset="0"/>
                <a:cs typeface="Calibri" panose="020F0502020204030204" pitchFamily="34" charset="0"/>
              </a:rPr>
              <a:t>wetgeving</a:t>
            </a:r>
            <a:r>
              <a:rPr lang="en-GB" sz="2000" i="1" dirty="0">
                <a:solidFill>
                  <a:srgbClr val="1E699D"/>
                </a:solidFill>
                <a:latin typeface="Calibri" panose="020F0502020204030204" pitchFamily="34" charset="0"/>
                <a:cs typeface="Calibri" panose="020F0502020204030204" pitchFamily="34" charset="0"/>
              </a:rPr>
              <a:t>, RIT 3.0: </a:t>
            </a:r>
            <a:r>
              <a:rPr lang="nl-BE" u="sng" dirty="0">
                <a:latin typeface="Calibri" panose="020F0502020204030204" pitchFamily="34" charset="0"/>
                <a:ea typeface="Calibri" panose="020F0502020204030204" pitchFamily="34" charset="0"/>
                <a:cs typeface="Calibri" panose="020F0502020204030204" pitchFamily="34" charset="0"/>
                <a:hlinkClick r:id="rId3"/>
              </a:rPr>
              <a:t>Webinar over Re-integratie 3.0. </a:t>
            </a:r>
            <a:r>
              <a:rPr lang="nl-BE" dirty="0">
                <a:latin typeface="Calibri" panose="020F0502020204030204" pitchFamily="34" charset="0"/>
                <a:ea typeface="Calibri" panose="020F0502020204030204" pitchFamily="34" charset="0"/>
                <a:cs typeface="Calibri" panose="020F0502020204030204" pitchFamily="34" charset="0"/>
                <a:hlinkClick r:id="rId3"/>
              </a:rPr>
              <a:t> </a:t>
            </a:r>
            <a:endParaRPr lang="nl-NL" dirty="0">
              <a:latin typeface="Calibri" panose="020F0502020204030204" pitchFamily="34" charset="0"/>
              <a:ea typeface="Calibri" panose="020F0502020204030204" pitchFamily="34" charset="0"/>
              <a:cs typeface="Calibri" panose="020F0502020204030204" pitchFamily="34" charset="0"/>
            </a:endParaRPr>
          </a:p>
        </p:txBody>
      </p:sp>
      <p:sp>
        <p:nvSpPr>
          <p:cNvPr id="9" name="Tekstvak 8">
            <a:extLst>
              <a:ext uri="{FF2B5EF4-FFF2-40B4-BE49-F238E27FC236}">
                <a16:creationId xmlns:a16="http://schemas.microsoft.com/office/drawing/2014/main" id="{CE27D915-4399-F86D-F45D-2FDA608B9E49}"/>
              </a:ext>
            </a:extLst>
          </p:cNvPr>
          <p:cNvSpPr txBox="1"/>
          <p:nvPr/>
        </p:nvSpPr>
        <p:spPr>
          <a:xfrm>
            <a:off x="678426" y="5675108"/>
            <a:ext cx="3249591" cy="292388"/>
          </a:xfrm>
          <a:prstGeom prst="rect">
            <a:avLst/>
          </a:prstGeom>
          <a:noFill/>
        </p:spPr>
        <p:txBody>
          <a:bodyPr wrap="square" rtlCol="0">
            <a:spAutoFit/>
          </a:bodyPr>
          <a:lstStyle/>
          <a:p>
            <a:r>
              <a:rPr lang="nl-NL" sz="1300" dirty="0"/>
              <a:t>+ onderzoek werkhervatting </a:t>
            </a:r>
          </a:p>
        </p:txBody>
      </p:sp>
    </p:spTree>
    <p:extLst>
      <p:ext uri="{BB962C8B-B14F-4D97-AF65-F5344CB8AC3E}">
        <p14:creationId xmlns:p14="http://schemas.microsoft.com/office/powerpoint/2010/main" val="1431334348"/>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hthoek 10">
            <a:extLst>
              <a:ext uri="{FF2B5EF4-FFF2-40B4-BE49-F238E27FC236}">
                <a16:creationId xmlns:a16="http://schemas.microsoft.com/office/drawing/2014/main" id="{4175B7E6-E8BB-1F09-6812-77F36389E3A7}"/>
              </a:ext>
            </a:extLst>
          </p:cNvPr>
          <p:cNvSpPr>
            <a:spLocks noGrp="1" noRot="1" noMove="1" noResize="1" noEditPoints="1" noAdjustHandles="1" noChangeArrowheads="1" noChangeShapeType="1"/>
          </p:cNvSpPr>
          <p:nvPr/>
        </p:nvSpPr>
        <p:spPr>
          <a:xfrm>
            <a:off x="72736" y="5770740"/>
            <a:ext cx="2192482" cy="987136"/>
          </a:xfrm>
          <a:prstGeom prst="rect">
            <a:avLst/>
          </a:prstGeom>
          <a:solidFill>
            <a:schemeClr val="bg1"/>
          </a:solidFill>
          <a:ln>
            <a:solidFill>
              <a:schemeClr val="bg1"/>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nl-BE" noProof="0"/>
          </a:p>
        </p:txBody>
      </p:sp>
      <p:sp>
        <p:nvSpPr>
          <p:cNvPr id="2" name="Espace réservé du texte 1">
            <a:extLst>
              <a:ext uri="{FF2B5EF4-FFF2-40B4-BE49-F238E27FC236}">
                <a16:creationId xmlns:a16="http://schemas.microsoft.com/office/drawing/2014/main" id="{2BA28A90-81A9-461E-877A-E335A7B140ED}"/>
              </a:ext>
            </a:extLst>
          </p:cNvPr>
          <p:cNvSpPr>
            <a:spLocks noGrp="1"/>
          </p:cNvSpPr>
          <p:nvPr>
            <p:ph type="body"/>
          </p:nvPr>
        </p:nvSpPr>
        <p:spPr>
          <a:xfrm>
            <a:off x="609480" y="1604519"/>
            <a:ext cx="10972440" cy="4609467"/>
          </a:xfrm>
          <a:ln>
            <a:noFill/>
          </a:ln>
        </p:spPr>
        <p:txBody>
          <a:bodyPr/>
          <a:lstStyle/>
          <a:p>
            <a:r>
              <a:rPr lang="nl-BE" noProof="0" dirty="0"/>
              <a:t> </a:t>
            </a:r>
          </a:p>
        </p:txBody>
      </p:sp>
      <p:sp>
        <p:nvSpPr>
          <p:cNvPr id="12" name="Titre 11">
            <a:extLst>
              <a:ext uri="{FF2B5EF4-FFF2-40B4-BE49-F238E27FC236}">
                <a16:creationId xmlns:a16="http://schemas.microsoft.com/office/drawing/2014/main" id="{E02996AC-4C92-4990-A4BE-77B0EAF805E6}"/>
              </a:ext>
            </a:extLst>
          </p:cNvPr>
          <p:cNvSpPr>
            <a:spLocks noGrp="1"/>
          </p:cNvSpPr>
          <p:nvPr>
            <p:ph type="title"/>
          </p:nvPr>
        </p:nvSpPr>
        <p:spPr>
          <a:xfrm>
            <a:off x="601970" y="175939"/>
            <a:ext cx="10972440" cy="594618"/>
          </a:xfrm>
        </p:spPr>
        <p:txBody>
          <a:bodyPr>
            <a:noAutofit/>
          </a:bodyPr>
          <a:lstStyle/>
          <a:p>
            <a:br>
              <a:rPr lang="nl-BE" sz="1600" b="1" noProof="0">
                <a:solidFill>
                  <a:schemeClr val="accent4"/>
                </a:solidFill>
              </a:rPr>
            </a:br>
            <a:r>
              <a:rPr lang="nl-BE" sz="2800" noProof="0">
                <a:solidFill>
                  <a:srgbClr val="1E699D"/>
                </a:solidFill>
                <a:latin typeface="Futura Medium"/>
              </a:rPr>
              <a:t>5. Werkhervatting: Drie scenario's</a:t>
            </a:r>
          </a:p>
        </p:txBody>
      </p:sp>
      <p:sp>
        <p:nvSpPr>
          <p:cNvPr id="13" name="ZoneTexte 12">
            <a:extLst>
              <a:ext uri="{FF2B5EF4-FFF2-40B4-BE49-F238E27FC236}">
                <a16:creationId xmlns:a16="http://schemas.microsoft.com/office/drawing/2014/main" id="{67E84123-0F61-451B-8B3A-7908CDB06083}"/>
              </a:ext>
            </a:extLst>
          </p:cNvPr>
          <p:cNvSpPr txBox="1"/>
          <p:nvPr/>
        </p:nvSpPr>
        <p:spPr>
          <a:xfrm>
            <a:off x="486524" y="818202"/>
            <a:ext cx="10884430" cy="830997"/>
          </a:xfrm>
          <a:prstGeom prst="rect">
            <a:avLst/>
          </a:prstGeom>
          <a:noFill/>
        </p:spPr>
        <p:txBody>
          <a:bodyPr wrap="square" rtlCol="0">
            <a:spAutoFit/>
          </a:bodyPr>
          <a:lstStyle/>
          <a:p>
            <a:r>
              <a:rPr lang="nl-BE" sz="2400" noProof="0">
                <a:solidFill>
                  <a:srgbClr val="1E699D"/>
                </a:solidFill>
                <a:latin typeface="Futura Medium"/>
                <a:cs typeface="Calibri" panose="020F0502020204030204" pitchFamily="34" charset="0"/>
              </a:rPr>
              <a:t>5.1. </a:t>
            </a:r>
            <a:r>
              <a:rPr lang="nl-BE" sz="2400" u="sng" noProof="0">
                <a:solidFill>
                  <a:srgbClr val="1E699D"/>
                </a:solidFill>
                <a:latin typeface="Futura Medium"/>
                <a:cs typeface="Calibri" panose="020F0502020204030204" pitchFamily="34" charset="0"/>
              </a:rPr>
              <a:t>Werkhervatting op zijn laatste werkpost ZONDER aanpassing(en) (= informele weg)</a:t>
            </a:r>
          </a:p>
        </p:txBody>
      </p:sp>
      <p:sp>
        <p:nvSpPr>
          <p:cNvPr id="19" name="ZoneTexte 18">
            <a:extLst>
              <a:ext uri="{FF2B5EF4-FFF2-40B4-BE49-F238E27FC236}">
                <a16:creationId xmlns:a16="http://schemas.microsoft.com/office/drawing/2014/main" id="{A69EBB20-D466-4A6D-A4F2-E1B4EB39DB4E}"/>
              </a:ext>
            </a:extLst>
          </p:cNvPr>
          <p:cNvSpPr txBox="1"/>
          <p:nvPr/>
        </p:nvSpPr>
        <p:spPr>
          <a:xfrm>
            <a:off x="5690300" y="3929524"/>
            <a:ext cx="919556" cy="369332"/>
          </a:xfrm>
          <a:prstGeom prst="rect">
            <a:avLst/>
          </a:prstGeom>
          <a:noFill/>
        </p:spPr>
        <p:txBody>
          <a:bodyPr wrap="square" rtlCol="0">
            <a:spAutoFit/>
          </a:bodyPr>
          <a:lstStyle/>
          <a:p>
            <a:pPr algn="ctr"/>
            <a:r>
              <a:rPr lang="nl-BE" b="1" noProof="0">
                <a:solidFill>
                  <a:schemeClr val="bg1"/>
                </a:solidFill>
              </a:rPr>
              <a:t>MG</a:t>
            </a:r>
          </a:p>
        </p:txBody>
      </p:sp>
      <p:sp>
        <p:nvSpPr>
          <p:cNvPr id="3" name="ZoneTexte 2">
            <a:extLst>
              <a:ext uri="{FF2B5EF4-FFF2-40B4-BE49-F238E27FC236}">
                <a16:creationId xmlns:a16="http://schemas.microsoft.com/office/drawing/2014/main" id="{8CEA1129-09F9-D250-8673-737F324AC69A}"/>
              </a:ext>
            </a:extLst>
          </p:cNvPr>
          <p:cNvSpPr txBox="1"/>
          <p:nvPr/>
        </p:nvSpPr>
        <p:spPr>
          <a:xfrm>
            <a:off x="6838411" y="1878149"/>
            <a:ext cx="1445342" cy="584775"/>
          </a:xfrm>
          <a:prstGeom prst="rect">
            <a:avLst/>
          </a:prstGeom>
          <a:solidFill>
            <a:schemeClr val="bg1"/>
          </a:solidFill>
        </p:spPr>
        <p:txBody>
          <a:bodyPr wrap="square" rtlCol="0">
            <a:spAutoFit/>
          </a:bodyPr>
          <a:lstStyle/>
          <a:p>
            <a:endParaRPr lang="nl-BE" noProof="0"/>
          </a:p>
        </p:txBody>
      </p:sp>
      <p:sp>
        <p:nvSpPr>
          <p:cNvPr id="6" name="ZoneTexte 5">
            <a:extLst>
              <a:ext uri="{FF2B5EF4-FFF2-40B4-BE49-F238E27FC236}">
                <a16:creationId xmlns:a16="http://schemas.microsoft.com/office/drawing/2014/main" id="{1D867997-BC81-5853-2147-47356649AF2D}"/>
              </a:ext>
            </a:extLst>
          </p:cNvPr>
          <p:cNvSpPr txBox="1"/>
          <p:nvPr/>
        </p:nvSpPr>
        <p:spPr>
          <a:xfrm>
            <a:off x="1451718" y="1942877"/>
            <a:ext cx="2272227" cy="369332"/>
          </a:xfrm>
          <a:prstGeom prst="rect">
            <a:avLst/>
          </a:prstGeom>
          <a:solidFill>
            <a:schemeClr val="accent6">
              <a:lumMod val="75000"/>
            </a:schemeClr>
          </a:solidFill>
        </p:spPr>
        <p:txBody>
          <a:bodyPr wrap="square" rtlCol="0">
            <a:spAutoFit/>
          </a:bodyPr>
          <a:lstStyle/>
          <a:p>
            <a:pPr algn="ctr"/>
            <a:r>
              <a:rPr lang="nl-BE" b="1" noProof="0">
                <a:solidFill>
                  <a:schemeClr val="bg1"/>
                </a:solidFill>
              </a:rPr>
              <a:t>FACULTATIEF</a:t>
            </a:r>
          </a:p>
        </p:txBody>
      </p:sp>
      <p:sp>
        <p:nvSpPr>
          <p:cNvPr id="9" name="ZoneTexte 8">
            <a:extLst>
              <a:ext uri="{FF2B5EF4-FFF2-40B4-BE49-F238E27FC236}">
                <a16:creationId xmlns:a16="http://schemas.microsoft.com/office/drawing/2014/main" id="{D4263832-7759-72B1-83C3-C5DA482F5F4A}"/>
              </a:ext>
            </a:extLst>
          </p:cNvPr>
          <p:cNvSpPr txBox="1"/>
          <p:nvPr/>
        </p:nvSpPr>
        <p:spPr>
          <a:xfrm>
            <a:off x="8896976" y="4761625"/>
            <a:ext cx="2272227" cy="369332"/>
          </a:xfrm>
          <a:prstGeom prst="rect">
            <a:avLst/>
          </a:prstGeom>
          <a:solidFill>
            <a:srgbClr val="C00000"/>
          </a:solidFill>
        </p:spPr>
        <p:txBody>
          <a:bodyPr wrap="square" rtlCol="0">
            <a:spAutoFit/>
          </a:bodyPr>
          <a:lstStyle/>
          <a:p>
            <a:pPr algn="ctr"/>
            <a:r>
              <a:rPr lang="nl-BE" b="1" noProof="0">
                <a:solidFill>
                  <a:schemeClr val="bg1"/>
                </a:solidFill>
              </a:rPr>
              <a:t>VERPLICHT</a:t>
            </a:r>
          </a:p>
        </p:txBody>
      </p:sp>
      <p:cxnSp>
        <p:nvCxnSpPr>
          <p:cNvPr id="14" name="Connecteur droit 13">
            <a:extLst>
              <a:ext uri="{FF2B5EF4-FFF2-40B4-BE49-F238E27FC236}">
                <a16:creationId xmlns:a16="http://schemas.microsoft.com/office/drawing/2014/main" id="{23302BDB-CE77-1A19-6D00-436ACA1CB61F}"/>
              </a:ext>
            </a:extLst>
          </p:cNvPr>
          <p:cNvCxnSpPr>
            <a:cxnSpLocks/>
          </p:cNvCxnSpPr>
          <p:nvPr/>
        </p:nvCxnSpPr>
        <p:spPr>
          <a:xfrm flipH="1">
            <a:off x="3925459" y="2518863"/>
            <a:ext cx="12774" cy="3434080"/>
          </a:xfrm>
          <a:prstGeom prst="line">
            <a:avLst/>
          </a:prstGeom>
          <a:ln w="28575">
            <a:prstDash val="dash"/>
          </a:ln>
        </p:spPr>
        <p:style>
          <a:lnRef idx="1">
            <a:schemeClr val="dk1"/>
          </a:lnRef>
          <a:fillRef idx="0">
            <a:schemeClr val="dk1"/>
          </a:fillRef>
          <a:effectRef idx="0">
            <a:schemeClr val="dk1"/>
          </a:effectRef>
          <a:fontRef idx="minor">
            <a:schemeClr val="tx1"/>
          </a:fontRef>
        </p:style>
      </p:cxnSp>
      <p:sp>
        <p:nvSpPr>
          <p:cNvPr id="4" name="Rechthoek 3">
            <a:extLst>
              <a:ext uri="{FF2B5EF4-FFF2-40B4-BE49-F238E27FC236}">
                <a16:creationId xmlns:a16="http://schemas.microsoft.com/office/drawing/2014/main" id="{9988BAB6-D8B8-2E50-FDF1-575C2A5E5350}"/>
              </a:ext>
            </a:extLst>
          </p:cNvPr>
          <p:cNvSpPr/>
          <p:nvPr/>
        </p:nvSpPr>
        <p:spPr>
          <a:xfrm>
            <a:off x="1412814" y="3709207"/>
            <a:ext cx="2272227" cy="1636476"/>
          </a:xfrm>
          <a:prstGeom prst="rect">
            <a:avLst/>
          </a:prstGeom>
          <a:solidFill>
            <a:schemeClr val="accent1">
              <a:lumMod val="40000"/>
              <a:lumOff val="60000"/>
            </a:schemeClr>
          </a:solidFill>
          <a:ln>
            <a:solidFill>
              <a:schemeClr val="accent1">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BE" noProof="0"/>
              <a:t>Voorbereiding van de werkhervatting</a:t>
            </a:r>
          </a:p>
        </p:txBody>
      </p:sp>
      <p:sp>
        <p:nvSpPr>
          <p:cNvPr id="5" name="Tekstvak 4">
            <a:extLst>
              <a:ext uri="{FF2B5EF4-FFF2-40B4-BE49-F238E27FC236}">
                <a16:creationId xmlns:a16="http://schemas.microsoft.com/office/drawing/2014/main" id="{2056E72F-902D-8645-7A79-F9B0720303AE}"/>
              </a:ext>
            </a:extLst>
          </p:cNvPr>
          <p:cNvSpPr txBox="1"/>
          <p:nvPr/>
        </p:nvSpPr>
        <p:spPr>
          <a:xfrm>
            <a:off x="1044291" y="2483161"/>
            <a:ext cx="2717701" cy="861774"/>
          </a:xfrm>
          <a:prstGeom prst="rect">
            <a:avLst/>
          </a:prstGeom>
          <a:noFill/>
        </p:spPr>
        <p:txBody>
          <a:bodyPr wrap="square" rtlCol="0">
            <a:spAutoFit/>
          </a:bodyPr>
          <a:lstStyle/>
          <a:p>
            <a:pPr algn="ctr"/>
            <a:r>
              <a:rPr lang="nl-BE" noProof="0" dirty="0"/>
              <a:t>Werknemer</a:t>
            </a:r>
          </a:p>
          <a:p>
            <a:pPr algn="ctr"/>
            <a:r>
              <a:rPr lang="nl-BE" dirty="0"/>
              <a:t>Werkgever</a:t>
            </a:r>
            <a:r>
              <a:rPr lang="nl-BE" noProof="0" dirty="0"/>
              <a:t> </a:t>
            </a:r>
            <a:r>
              <a:rPr lang="nl-BE" sz="1400" i="1" noProof="0" dirty="0"/>
              <a:t>(Werknemer is niet verplicht hierop in te gaan)</a:t>
            </a:r>
            <a:endParaRPr lang="nl-BE" i="1" noProof="0" dirty="0"/>
          </a:p>
        </p:txBody>
      </p:sp>
      <p:sp>
        <p:nvSpPr>
          <p:cNvPr id="7" name="Tekstvak 6">
            <a:extLst>
              <a:ext uri="{FF2B5EF4-FFF2-40B4-BE49-F238E27FC236}">
                <a16:creationId xmlns:a16="http://schemas.microsoft.com/office/drawing/2014/main" id="{FC32BA7B-2A4B-FDE4-2267-0CC402ADAC5F}"/>
              </a:ext>
            </a:extLst>
          </p:cNvPr>
          <p:cNvSpPr txBox="1"/>
          <p:nvPr/>
        </p:nvSpPr>
        <p:spPr>
          <a:xfrm>
            <a:off x="1404345" y="5648470"/>
            <a:ext cx="2521114" cy="646331"/>
          </a:xfrm>
          <a:prstGeom prst="rect">
            <a:avLst/>
          </a:prstGeom>
          <a:noFill/>
        </p:spPr>
        <p:txBody>
          <a:bodyPr wrap="square" rtlCol="0">
            <a:spAutoFit/>
          </a:bodyPr>
          <a:lstStyle/>
          <a:p>
            <a:r>
              <a:rPr lang="nl-BE" noProof="0"/>
              <a:t>Bezoek voorafgaand aan de werkhervatting</a:t>
            </a:r>
          </a:p>
        </p:txBody>
      </p:sp>
      <p:sp>
        <p:nvSpPr>
          <p:cNvPr id="15" name="Tekstvak 14">
            <a:extLst>
              <a:ext uri="{FF2B5EF4-FFF2-40B4-BE49-F238E27FC236}">
                <a16:creationId xmlns:a16="http://schemas.microsoft.com/office/drawing/2014/main" id="{E822DA6C-A3D0-2DBD-2E06-D3D17A01EB73}"/>
              </a:ext>
            </a:extLst>
          </p:cNvPr>
          <p:cNvSpPr txBox="1"/>
          <p:nvPr/>
        </p:nvSpPr>
        <p:spPr>
          <a:xfrm>
            <a:off x="8843049" y="3141320"/>
            <a:ext cx="2653996" cy="369332"/>
          </a:xfrm>
          <a:prstGeom prst="rect">
            <a:avLst/>
          </a:prstGeom>
          <a:noFill/>
        </p:spPr>
        <p:txBody>
          <a:bodyPr wrap="square" rtlCol="0">
            <a:spAutoFit/>
          </a:bodyPr>
          <a:lstStyle/>
          <a:p>
            <a:r>
              <a:rPr lang="nl-BE" noProof="0"/>
              <a:t>Spontane raadpleging</a:t>
            </a:r>
          </a:p>
        </p:txBody>
      </p:sp>
      <p:sp>
        <p:nvSpPr>
          <p:cNvPr id="16" name="Tekstvak 15">
            <a:extLst>
              <a:ext uri="{FF2B5EF4-FFF2-40B4-BE49-F238E27FC236}">
                <a16:creationId xmlns:a16="http://schemas.microsoft.com/office/drawing/2014/main" id="{CCD5F5C2-EE53-EB85-8205-E1F983F679D8}"/>
              </a:ext>
            </a:extLst>
          </p:cNvPr>
          <p:cNvSpPr txBox="1"/>
          <p:nvPr/>
        </p:nvSpPr>
        <p:spPr>
          <a:xfrm>
            <a:off x="8896976" y="5325304"/>
            <a:ext cx="2983832" cy="646331"/>
          </a:xfrm>
          <a:prstGeom prst="rect">
            <a:avLst/>
          </a:prstGeom>
          <a:noFill/>
        </p:spPr>
        <p:txBody>
          <a:bodyPr wrap="square" rtlCol="0">
            <a:spAutoFit/>
          </a:bodyPr>
          <a:lstStyle/>
          <a:p>
            <a:r>
              <a:rPr lang="nl-BE" noProof="0" dirty="0"/>
              <a:t>Onderzoek werkhervatting</a:t>
            </a:r>
          </a:p>
          <a:p>
            <a:r>
              <a:rPr lang="nl-BE" noProof="0" dirty="0"/>
              <a:t>Bij ziekte van &gt; 4 weken</a:t>
            </a:r>
          </a:p>
        </p:txBody>
      </p:sp>
      <p:sp>
        <p:nvSpPr>
          <p:cNvPr id="17" name="Rechthoek 16">
            <a:extLst>
              <a:ext uri="{FF2B5EF4-FFF2-40B4-BE49-F238E27FC236}">
                <a16:creationId xmlns:a16="http://schemas.microsoft.com/office/drawing/2014/main" id="{89771B06-5630-DB9A-672F-54BB56DD65D5}"/>
              </a:ext>
            </a:extLst>
          </p:cNvPr>
          <p:cNvSpPr/>
          <p:nvPr/>
        </p:nvSpPr>
        <p:spPr>
          <a:xfrm>
            <a:off x="6308579" y="4492274"/>
            <a:ext cx="1797751" cy="1077264"/>
          </a:xfrm>
          <a:prstGeom prst="rect">
            <a:avLst/>
          </a:prstGeom>
          <a:solidFill>
            <a:schemeClr val="accent1">
              <a:lumMod val="40000"/>
              <a:lumOff val="60000"/>
            </a:schemeClr>
          </a:solidFill>
          <a:ln>
            <a:solidFill>
              <a:schemeClr val="accent1">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BE" noProof="0"/>
              <a:t>Werkhervatting </a:t>
            </a:r>
          </a:p>
        </p:txBody>
      </p:sp>
      <p:sp>
        <p:nvSpPr>
          <p:cNvPr id="18" name="Rechthoek 17">
            <a:extLst>
              <a:ext uri="{FF2B5EF4-FFF2-40B4-BE49-F238E27FC236}">
                <a16:creationId xmlns:a16="http://schemas.microsoft.com/office/drawing/2014/main" id="{8F5293C9-4EB4-B483-C472-037FF96C4020}"/>
              </a:ext>
            </a:extLst>
          </p:cNvPr>
          <p:cNvSpPr/>
          <p:nvPr/>
        </p:nvSpPr>
        <p:spPr>
          <a:xfrm>
            <a:off x="6301997" y="2652452"/>
            <a:ext cx="1818605" cy="1217352"/>
          </a:xfrm>
          <a:prstGeom prst="rect">
            <a:avLst/>
          </a:prstGeom>
          <a:solidFill>
            <a:schemeClr val="accent1">
              <a:lumMod val="40000"/>
              <a:lumOff val="60000"/>
            </a:schemeClr>
          </a:solidFill>
          <a:ln>
            <a:solidFill>
              <a:schemeClr val="accent1">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BE" noProof="0"/>
              <a:t>Opvolging werkhervatting</a:t>
            </a:r>
          </a:p>
        </p:txBody>
      </p:sp>
      <p:sp>
        <p:nvSpPr>
          <p:cNvPr id="20" name="Tekstvak 19">
            <a:extLst>
              <a:ext uri="{FF2B5EF4-FFF2-40B4-BE49-F238E27FC236}">
                <a16:creationId xmlns:a16="http://schemas.microsoft.com/office/drawing/2014/main" id="{4F3AC9FF-45F2-EC9E-EBE8-5BF8734E8C6D}"/>
              </a:ext>
            </a:extLst>
          </p:cNvPr>
          <p:cNvSpPr txBox="1"/>
          <p:nvPr/>
        </p:nvSpPr>
        <p:spPr>
          <a:xfrm>
            <a:off x="6208492" y="1878149"/>
            <a:ext cx="2279574" cy="370414"/>
          </a:xfrm>
          <a:prstGeom prst="rect">
            <a:avLst/>
          </a:prstGeom>
          <a:noFill/>
        </p:spPr>
        <p:txBody>
          <a:bodyPr wrap="square" rtlCol="0">
            <a:spAutoFit/>
          </a:bodyPr>
          <a:lstStyle/>
          <a:p>
            <a:r>
              <a:rPr lang="nl-BE" noProof="0"/>
              <a:t>ARBEIDSARTS</a:t>
            </a:r>
          </a:p>
        </p:txBody>
      </p:sp>
      <p:sp>
        <p:nvSpPr>
          <p:cNvPr id="24" name="Pijl: omlaag 23">
            <a:extLst>
              <a:ext uri="{FF2B5EF4-FFF2-40B4-BE49-F238E27FC236}">
                <a16:creationId xmlns:a16="http://schemas.microsoft.com/office/drawing/2014/main" id="{3B82981B-C9F1-683C-F5A8-F8E301843DDD}"/>
              </a:ext>
            </a:extLst>
          </p:cNvPr>
          <p:cNvSpPr/>
          <p:nvPr/>
        </p:nvSpPr>
        <p:spPr>
          <a:xfrm>
            <a:off x="2403142" y="3428999"/>
            <a:ext cx="145786" cy="262197"/>
          </a:xfrm>
          <a:prstGeom prst="downArrow">
            <a:avLst/>
          </a:prstGeom>
          <a:solidFill>
            <a:schemeClr val="accent1">
              <a:lumMod val="40000"/>
              <a:lumOff val="60000"/>
            </a:schemeClr>
          </a:solidFill>
          <a:ln>
            <a:solidFill>
              <a:schemeClr val="accent1">
                <a:lumMod val="40000"/>
                <a:lumOff val="60000"/>
              </a:schemeClr>
            </a:solidFill>
          </a:ln>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endParaRPr lang="nl-BE" noProof="0"/>
          </a:p>
        </p:txBody>
      </p:sp>
      <p:sp>
        <p:nvSpPr>
          <p:cNvPr id="31" name="Pijl: omlaag 30">
            <a:extLst>
              <a:ext uri="{FF2B5EF4-FFF2-40B4-BE49-F238E27FC236}">
                <a16:creationId xmlns:a16="http://schemas.microsoft.com/office/drawing/2014/main" id="{C6E5CBB7-92E6-E314-5566-588192262277}"/>
              </a:ext>
            </a:extLst>
          </p:cNvPr>
          <p:cNvSpPr/>
          <p:nvPr/>
        </p:nvSpPr>
        <p:spPr>
          <a:xfrm rot="16200000">
            <a:off x="4740580" y="2273570"/>
            <a:ext cx="695507" cy="1989780"/>
          </a:xfrm>
          <a:prstGeom prst="downArrow">
            <a:avLst/>
          </a:prstGeom>
          <a:solidFill>
            <a:schemeClr val="accent1">
              <a:lumMod val="40000"/>
              <a:lumOff val="60000"/>
            </a:schemeClr>
          </a:solidFill>
          <a:ln>
            <a:solidFill>
              <a:schemeClr val="accent1">
                <a:lumMod val="40000"/>
                <a:lumOff val="60000"/>
              </a:schemeClr>
            </a:solidFill>
          </a:ln>
        </p:spPr>
        <p:style>
          <a:lnRef idx="2">
            <a:schemeClr val="accent5">
              <a:shade val="15000"/>
            </a:schemeClr>
          </a:lnRef>
          <a:fillRef idx="1">
            <a:schemeClr val="accent5"/>
          </a:fillRef>
          <a:effectRef idx="0">
            <a:schemeClr val="accent5"/>
          </a:effectRef>
          <a:fontRef idx="minor">
            <a:schemeClr val="lt1"/>
          </a:fontRef>
        </p:style>
        <p:txBody>
          <a:bodyPr vert="vert" rtlCol="0" anchor="ctr"/>
          <a:lstStyle/>
          <a:p>
            <a:pPr algn="ctr"/>
            <a:r>
              <a:rPr lang="nl-BE" noProof="0"/>
              <a:t>Alle werknemers</a:t>
            </a:r>
          </a:p>
        </p:txBody>
      </p:sp>
      <p:sp>
        <p:nvSpPr>
          <p:cNvPr id="35" name="Pijl: omlaag 34">
            <a:extLst>
              <a:ext uri="{FF2B5EF4-FFF2-40B4-BE49-F238E27FC236}">
                <a16:creationId xmlns:a16="http://schemas.microsoft.com/office/drawing/2014/main" id="{E32C4E45-07AE-D4B9-8137-6FBE49029AD2}"/>
              </a:ext>
            </a:extLst>
          </p:cNvPr>
          <p:cNvSpPr/>
          <p:nvPr/>
        </p:nvSpPr>
        <p:spPr>
          <a:xfrm rot="10800000">
            <a:off x="2444612" y="5454566"/>
            <a:ext cx="145786" cy="262197"/>
          </a:xfrm>
          <a:prstGeom prst="downArrow">
            <a:avLst/>
          </a:prstGeom>
          <a:solidFill>
            <a:schemeClr val="accent1">
              <a:lumMod val="40000"/>
              <a:lumOff val="60000"/>
            </a:schemeClr>
          </a:solidFill>
          <a:ln>
            <a:solidFill>
              <a:schemeClr val="accent1">
                <a:lumMod val="40000"/>
                <a:lumOff val="60000"/>
              </a:schemeClr>
            </a:solidFill>
          </a:ln>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endParaRPr lang="nl-BE" noProof="0"/>
          </a:p>
        </p:txBody>
      </p:sp>
      <p:sp>
        <p:nvSpPr>
          <p:cNvPr id="21" name="Pijl: omlaag 20">
            <a:extLst>
              <a:ext uri="{FF2B5EF4-FFF2-40B4-BE49-F238E27FC236}">
                <a16:creationId xmlns:a16="http://schemas.microsoft.com/office/drawing/2014/main" id="{21ACD756-C928-EB13-B056-C8B2CB199261}"/>
              </a:ext>
            </a:extLst>
          </p:cNvPr>
          <p:cNvSpPr/>
          <p:nvPr/>
        </p:nvSpPr>
        <p:spPr>
          <a:xfrm rot="16200000">
            <a:off x="4643583" y="4106894"/>
            <a:ext cx="890232" cy="1956558"/>
          </a:xfrm>
          <a:prstGeom prst="downArrow">
            <a:avLst/>
          </a:prstGeom>
          <a:solidFill>
            <a:schemeClr val="accent1">
              <a:lumMod val="40000"/>
              <a:lumOff val="60000"/>
            </a:schemeClr>
          </a:solidFill>
          <a:ln>
            <a:solidFill>
              <a:schemeClr val="accent1">
                <a:lumMod val="40000"/>
                <a:lumOff val="60000"/>
              </a:schemeClr>
            </a:solidFill>
          </a:ln>
        </p:spPr>
        <p:style>
          <a:lnRef idx="2">
            <a:schemeClr val="accent5">
              <a:shade val="15000"/>
            </a:schemeClr>
          </a:lnRef>
          <a:fillRef idx="1">
            <a:schemeClr val="accent5"/>
          </a:fillRef>
          <a:effectRef idx="0">
            <a:schemeClr val="accent5"/>
          </a:effectRef>
          <a:fontRef idx="minor">
            <a:schemeClr val="lt1"/>
          </a:fontRef>
        </p:style>
        <p:txBody>
          <a:bodyPr vert="vert" rtlCol="0" anchor="ctr"/>
          <a:lstStyle/>
          <a:p>
            <a:pPr algn="ctr"/>
            <a:r>
              <a:rPr lang="nl-BE" sz="1600" noProof="0"/>
              <a:t>Onderworpen werknemer</a:t>
            </a:r>
          </a:p>
        </p:txBody>
      </p:sp>
      <p:sp>
        <p:nvSpPr>
          <p:cNvPr id="23" name="ZoneTexte 5">
            <a:extLst>
              <a:ext uri="{FF2B5EF4-FFF2-40B4-BE49-F238E27FC236}">
                <a16:creationId xmlns:a16="http://schemas.microsoft.com/office/drawing/2014/main" id="{B89B8940-AA4A-9385-39DF-D412BB29B035}"/>
              </a:ext>
            </a:extLst>
          </p:cNvPr>
          <p:cNvSpPr txBox="1"/>
          <p:nvPr/>
        </p:nvSpPr>
        <p:spPr>
          <a:xfrm>
            <a:off x="8896976" y="2729117"/>
            <a:ext cx="2272227" cy="369332"/>
          </a:xfrm>
          <a:prstGeom prst="rect">
            <a:avLst/>
          </a:prstGeom>
          <a:solidFill>
            <a:schemeClr val="accent6">
              <a:lumMod val="75000"/>
            </a:schemeClr>
          </a:solidFill>
        </p:spPr>
        <p:txBody>
          <a:bodyPr wrap="square" rtlCol="0">
            <a:spAutoFit/>
          </a:bodyPr>
          <a:lstStyle/>
          <a:p>
            <a:pPr algn="ctr"/>
            <a:r>
              <a:rPr lang="nl-BE" b="1" noProof="0">
                <a:solidFill>
                  <a:schemeClr val="bg1"/>
                </a:solidFill>
              </a:rPr>
              <a:t>FACULTATIEF</a:t>
            </a:r>
          </a:p>
        </p:txBody>
      </p:sp>
    </p:spTree>
    <p:extLst>
      <p:ext uri="{BB962C8B-B14F-4D97-AF65-F5344CB8AC3E}">
        <p14:creationId xmlns:p14="http://schemas.microsoft.com/office/powerpoint/2010/main" val="85990071"/>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67CC87-DC63-3A8E-EDD4-0103664509DB}"/>
            </a:ext>
          </a:extLst>
        </p:cNvPr>
        <p:cNvGrpSpPr/>
        <p:nvPr/>
      </p:nvGrpSpPr>
      <p:grpSpPr>
        <a:xfrm>
          <a:off x="0" y="0"/>
          <a:ext cx="0" cy="0"/>
          <a:chOff x="0" y="0"/>
          <a:chExt cx="0" cy="0"/>
        </a:xfrm>
      </p:grpSpPr>
      <p:sp>
        <p:nvSpPr>
          <p:cNvPr id="11" name="Rechthoek 10">
            <a:extLst>
              <a:ext uri="{FF2B5EF4-FFF2-40B4-BE49-F238E27FC236}">
                <a16:creationId xmlns:a16="http://schemas.microsoft.com/office/drawing/2014/main" id="{016903C3-7BF3-AE39-D1B3-E6008DFBA846}"/>
              </a:ext>
            </a:extLst>
          </p:cNvPr>
          <p:cNvSpPr>
            <a:spLocks noGrp="1" noRot="1" noMove="1" noResize="1" noEditPoints="1" noAdjustHandles="1" noChangeArrowheads="1" noChangeShapeType="1"/>
          </p:cNvSpPr>
          <p:nvPr/>
        </p:nvSpPr>
        <p:spPr>
          <a:xfrm>
            <a:off x="72736" y="5770740"/>
            <a:ext cx="2192482" cy="987136"/>
          </a:xfrm>
          <a:prstGeom prst="rect">
            <a:avLst/>
          </a:prstGeom>
          <a:solidFill>
            <a:schemeClr val="bg1"/>
          </a:solidFill>
          <a:ln>
            <a:solidFill>
              <a:schemeClr val="bg1"/>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nl-BE" noProof="0"/>
          </a:p>
        </p:txBody>
      </p:sp>
      <p:sp>
        <p:nvSpPr>
          <p:cNvPr id="2" name="Espace réservé du texte 1">
            <a:extLst>
              <a:ext uri="{FF2B5EF4-FFF2-40B4-BE49-F238E27FC236}">
                <a16:creationId xmlns:a16="http://schemas.microsoft.com/office/drawing/2014/main" id="{FF97B954-41DC-EE51-3BD4-F1AD7505E691}"/>
              </a:ext>
            </a:extLst>
          </p:cNvPr>
          <p:cNvSpPr>
            <a:spLocks noGrp="1"/>
          </p:cNvSpPr>
          <p:nvPr>
            <p:ph type="body"/>
          </p:nvPr>
        </p:nvSpPr>
        <p:spPr>
          <a:xfrm>
            <a:off x="609480" y="1604519"/>
            <a:ext cx="10972440" cy="4609467"/>
          </a:xfrm>
          <a:ln>
            <a:noFill/>
          </a:ln>
        </p:spPr>
        <p:txBody>
          <a:bodyPr/>
          <a:lstStyle/>
          <a:p>
            <a:r>
              <a:rPr lang="nl-BE" noProof="0"/>
              <a:t> </a:t>
            </a:r>
          </a:p>
        </p:txBody>
      </p:sp>
      <p:sp>
        <p:nvSpPr>
          <p:cNvPr id="13" name="ZoneTexte 12">
            <a:extLst>
              <a:ext uri="{FF2B5EF4-FFF2-40B4-BE49-F238E27FC236}">
                <a16:creationId xmlns:a16="http://schemas.microsoft.com/office/drawing/2014/main" id="{6A47B641-1E13-B469-1FED-6CE87AD4C269}"/>
              </a:ext>
            </a:extLst>
          </p:cNvPr>
          <p:cNvSpPr txBox="1"/>
          <p:nvPr/>
        </p:nvSpPr>
        <p:spPr>
          <a:xfrm>
            <a:off x="530904" y="281695"/>
            <a:ext cx="10884430" cy="830997"/>
          </a:xfrm>
          <a:prstGeom prst="rect">
            <a:avLst/>
          </a:prstGeom>
          <a:noFill/>
        </p:spPr>
        <p:txBody>
          <a:bodyPr wrap="square" rtlCol="0">
            <a:spAutoFit/>
          </a:bodyPr>
          <a:lstStyle/>
          <a:p>
            <a:r>
              <a:rPr lang="nl-BE" sz="2400" noProof="0">
                <a:solidFill>
                  <a:srgbClr val="1E699D"/>
                </a:solidFill>
                <a:latin typeface="Futura Medium"/>
                <a:cs typeface="Calibri" panose="020F0502020204030204" pitchFamily="34" charset="0"/>
              </a:rPr>
              <a:t>5.2. </a:t>
            </a:r>
            <a:r>
              <a:rPr lang="nl-BE" sz="2400" u="sng" noProof="0">
                <a:solidFill>
                  <a:srgbClr val="1E699D"/>
                </a:solidFill>
                <a:latin typeface="Futura Medium"/>
                <a:cs typeface="Calibri" panose="020F0502020204030204" pitchFamily="34" charset="0"/>
              </a:rPr>
              <a:t>Werkhervatting op de laatste of een andere werkpost MET aanpassing(en) (informeel)</a:t>
            </a:r>
            <a:endParaRPr lang="nl-BE" sz="2400" u="sng" noProof="0">
              <a:solidFill>
                <a:srgbClr val="1E699D"/>
              </a:solidFill>
              <a:latin typeface="Calibri" panose="020F0502020204030204" pitchFamily="34" charset="0"/>
              <a:cs typeface="Calibri" panose="020F0502020204030204" pitchFamily="34" charset="0"/>
            </a:endParaRPr>
          </a:p>
        </p:txBody>
      </p:sp>
      <p:sp>
        <p:nvSpPr>
          <p:cNvPr id="19" name="ZoneTexte 18">
            <a:extLst>
              <a:ext uri="{FF2B5EF4-FFF2-40B4-BE49-F238E27FC236}">
                <a16:creationId xmlns:a16="http://schemas.microsoft.com/office/drawing/2014/main" id="{60984632-A6C3-90F5-C5CB-28424EFEE268}"/>
              </a:ext>
            </a:extLst>
          </p:cNvPr>
          <p:cNvSpPr txBox="1"/>
          <p:nvPr/>
        </p:nvSpPr>
        <p:spPr>
          <a:xfrm>
            <a:off x="5690300" y="3929524"/>
            <a:ext cx="919556" cy="369332"/>
          </a:xfrm>
          <a:prstGeom prst="rect">
            <a:avLst/>
          </a:prstGeom>
          <a:noFill/>
        </p:spPr>
        <p:txBody>
          <a:bodyPr wrap="square" rtlCol="0">
            <a:spAutoFit/>
          </a:bodyPr>
          <a:lstStyle/>
          <a:p>
            <a:pPr algn="ctr"/>
            <a:r>
              <a:rPr lang="nl-BE" b="1" noProof="0">
                <a:solidFill>
                  <a:schemeClr val="bg1"/>
                </a:solidFill>
              </a:rPr>
              <a:t>MG</a:t>
            </a:r>
          </a:p>
        </p:txBody>
      </p:sp>
      <p:sp>
        <p:nvSpPr>
          <p:cNvPr id="3" name="ZoneTexte 2">
            <a:extLst>
              <a:ext uri="{FF2B5EF4-FFF2-40B4-BE49-F238E27FC236}">
                <a16:creationId xmlns:a16="http://schemas.microsoft.com/office/drawing/2014/main" id="{D251D11D-846A-21F0-F367-A1726F7ECC34}"/>
              </a:ext>
            </a:extLst>
          </p:cNvPr>
          <p:cNvSpPr txBox="1"/>
          <p:nvPr/>
        </p:nvSpPr>
        <p:spPr>
          <a:xfrm>
            <a:off x="6828020" y="1802458"/>
            <a:ext cx="1445342" cy="584775"/>
          </a:xfrm>
          <a:prstGeom prst="rect">
            <a:avLst/>
          </a:prstGeom>
          <a:solidFill>
            <a:schemeClr val="bg1"/>
          </a:solidFill>
        </p:spPr>
        <p:txBody>
          <a:bodyPr wrap="square" rtlCol="0">
            <a:spAutoFit/>
          </a:bodyPr>
          <a:lstStyle/>
          <a:p>
            <a:endParaRPr lang="nl-BE" noProof="0"/>
          </a:p>
        </p:txBody>
      </p:sp>
      <p:sp>
        <p:nvSpPr>
          <p:cNvPr id="6" name="ZoneTexte 5">
            <a:extLst>
              <a:ext uri="{FF2B5EF4-FFF2-40B4-BE49-F238E27FC236}">
                <a16:creationId xmlns:a16="http://schemas.microsoft.com/office/drawing/2014/main" id="{A847A4B8-E575-7BED-741C-2C4CC7A306D8}"/>
              </a:ext>
            </a:extLst>
          </p:cNvPr>
          <p:cNvSpPr txBox="1"/>
          <p:nvPr/>
        </p:nvSpPr>
        <p:spPr>
          <a:xfrm>
            <a:off x="1446523" y="1498072"/>
            <a:ext cx="2272227" cy="646331"/>
          </a:xfrm>
          <a:prstGeom prst="rect">
            <a:avLst/>
          </a:prstGeom>
          <a:solidFill>
            <a:schemeClr val="accent6">
              <a:lumMod val="75000"/>
            </a:schemeClr>
          </a:solidFill>
        </p:spPr>
        <p:txBody>
          <a:bodyPr wrap="square" rtlCol="0">
            <a:spAutoFit/>
          </a:bodyPr>
          <a:lstStyle/>
          <a:p>
            <a:r>
              <a:rPr lang="nl-BE" b="1" noProof="0">
                <a:solidFill>
                  <a:schemeClr val="bg1"/>
                </a:solidFill>
              </a:rPr>
              <a:t>STERK AANBEVOLEN</a:t>
            </a:r>
          </a:p>
        </p:txBody>
      </p:sp>
      <p:sp>
        <p:nvSpPr>
          <p:cNvPr id="9" name="ZoneTexte 8">
            <a:extLst>
              <a:ext uri="{FF2B5EF4-FFF2-40B4-BE49-F238E27FC236}">
                <a16:creationId xmlns:a16="http://schemas.microsoft.com/office/drawing/2014/main" id="{C5D55104-42E0-5577-0823-DD412B0930CF}"/>
              </a:ext>
            </a:extLst>
          </p:cNvPr>
          <p:cNvSpPr txBox="1"/>
          <p:nvPr/>
        </p:nvSpPr>
        <p:spPr>
          <a:xfrm>
            <a:off x="8896976" y="4761625"/>
            <a:ext cx="2272227" cy="369332"/>
          </a:xfrm>
          <a:prstGeom prst="rect">
            <a:avLst/>
          </a:prstGeom>
          <a:solidFill>
            <a:srgbClr val="C00000"/>
          </a:solidFill>
        </p:spPr>
        <p:txBody>
          <a:bodyPr wrap="square" rtlCol="0">
            <a:spAutoFit/>
          </a:bodyPr>
          <a:lstStyle/>
          <a:p>
            <a:pPr algn="ctr"/>
            <a:r>
              <a:rPr lang="nl-BE" b="1" noProof="0">
                <a:solidFill>
                  <a:schemeClr val="bg1"/>
                </a:solidFill>
              </a:rPr>
              <a:t>VERPLICHT</a:t>
            </a:r>
          </a:p>
        </p:txBody>
      </p:sp>
      <p:cxnSp>
        <p:nvCxnSpPr>
          <p:cNvPr id="14" name="Connecteur droit 13">
            <a:extLst>
              <a:ext uri="{FF2B5EF4-FFF2-40B4-BE49-F238E27FC236}">
                <a16:creationId xmlns:a16="http://schemas.microsoft.com/office/drawing/2014/main" id="{13B09C58-DDAC-A78C-4A95-4BFB864CFE52}"/>
              </a:ext>
            </a:extLst>
          </p:cNvPr>
          <p:cNvCxnSpPr>
            <a:cxnSpLocks/>
          </p:cNvCxnSpPr>
          <p:nvPr/>
        </p:nvCxnSpPr>
        <p:spPr>
          <a:xfrm flipH="1">
            <a:off x="3925459" y="2518863"/>
            <a:ext cx="12774" cy="3434080"/>
          </a:xfrm>
          <a:prstGeom prst="line">
            <a:avLst/>
          </a:prstGeom>
          <a:ln w="28575">
            <a:prstDash val="dash"/>
          </a:ln>
        </p:spPr>
        <p:style>
          <a:lnRef idx="1">
            <a:schemeClr val="dk1"/>
          </a:lnRef>
          <a:fillRef idx="0">
            <a:schemeClr val="dk1"/>
          </a:fillRef>
          <a:effectRef idx="0">
            <a:schemeClr val="dk1"/>
          </a:effectRef>
          <a:fontRef idx="minor">
            <a:schemeClr val="tx1"/>
          </a:fontRef>
        </p:style>
      </p:cxnSp>
      <p:sp>
        <p:nvSpPr>
          <p:cNvPr id="4" name="Rechthoek 3">
            <a:extLst>
              <a:ext uri="{FF2B5EF4-FFF2-40B4-BE49-F238E27FC236}">
                <a16:creationId xmlns:a16="http://schemas.microsoft.com/office/drawing/2014/main" id="{8119AA64-3518-8CF3-25E1-FCF3D0155653}"/>
              </a:ext>
            </a:extLst>
          </p:cNvPr>
          <p:cNvSpPr/>
          <p:nvPr/>
        </p:nvSpPr>
        <p:spPr>
          <a:xfrm>
            <a:off x="1412814" y="3709207"/>
            <a:ext cx="2272227" cy="1636476"/>
          </a:xfrm>
          <a:prstGeom prst="rect">
            <a:avLst/>
          </a:prstGeom>
          <a:solidFill>
            <a:schemeClr val="accent1">
              <a:lumMod val="40000"/>
              <a:lumOff val="60000"/>
            </a:schemeClr>
          </a:solidFill>
          <a:ln>
            <a:solidFill>
              <a:schemeClr val="accent1">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BE" noProof="0"/>
              <a:t>Voorbereiding van de werkhervatting</a:t>
            </a:r>
          </a:p>
        </p:txBody>
      </p:sp>
      <p:sp>
        <p:nvSpPr>
          <p:cNvPr id="5" name="Tekstvak 4">
            <a:extLst>
              <a:ext uri="{FF2B5EF4-FFF2-40B4-BE49-F238E27FC236}">
                <a16:creationId xmlns:a16="http://schemas.microsoft.com/office/drawing/2014/main" id="{E7CAA17C-B470-F18A-3EEE-8CACF310D26F}"/>
              </a:ext>
            </a:extLst>
          </p:cNvPr>
          <p:cNvSpPr txBox="1"/>
          <p:nvPr/>
        </p:nvSpPr>
        <p:spPr>
          <a:xfrm>
            <a:off x="798345" y="2438048"/>
            <a:ext cx="3209594" cy="1169551"/>
          </a:xfrm>
          <a:prstGeom prst="rect">
            <a:avLst/>
          </a:prstGeom>
          <a:noFill/>
        </p:spPr>
        <p:txBody>
          <a:bodyPr wrap="square" rtlCol="0">
            <a:spAutoFit/>
          </a:bodyPr>
          <a:lstStyle/>
          <a:p>
            <a:pPr algn="ctr"/>
            <a:r>
              <a:rPr lang="nl-BE" noProof="0" dirty="0"/>
              <a:t>Werknemer </a:t>
            </a:r>
          </a:p>
          <a:p>
            <a:pPr algn="ctr"/>
            <a:r>
              <a:rPr lang="nl-BE" dirty="0"/>
              <a:t>Werkgever </a:t>
            </a:r>
            <a:r>
              <a:rPr lang="nl-BE" sz="1600" i="1" dirty="0"/>
              <a:t>(Werknemer is niet verplicht hierop in te gaan)</a:t>
            </a:r>
          </a:p>
          <a:p>
            <a:pPr algn="ctr"/>
            <a:endParaRPr lang="nl-BE" noProof="0" dirty="0"/>
          </a:p>
        </p:txBody>
      </p:sp>
      <p:sp>
        <p:nvSpPr>
          <p:cNvPr id="7" name="Tekstvak 6">
            <a:extLst>
              <a:ext uri="{FF2B5EF4-FFF2-40B4-BE49-F238E27FC236}">
                <a16:creationId xmlns:a16="http://schemas.microsoft.com/office/drawing/2014/main" id="{CC253A50-D087-4BB6-C7D3-32F919CF1023}"/>
              </a:ext>
            </a:extLst>
          </p:cNvPr>
          <p:cNvSpPr txBox="1"/>
          <p:nvPr/>
        </p:nvSpPr>
        <p:spPr>
          <a:xfrm>
            <a:off x="1404345" y="5648470"/>
            <a:ext cx="2521114" cy="646331"/>
          </a:xfrm>
          <a:prstGeom prst="rect">
            <a:avLst/>
          </a:prstGeom>
          <a:noFill/>
        </p:spPr>
        <p:txBody>
          <a:bodyPr wrap="square" rtlCol="0">
            <a:spAutoFit/>
          </a:bodyPr>
          <a:lstStyle/>
          <a:p>
            <a:r>
              <a:rPr lang="nl-BE" noProof="0"/>
              <a:t>Bezoek voorafgaand aan de werkhervatting</a:t>
            </a:r>
          </a:p>
        </p:txBody>
      </p:sp>
      <p:sp>
        <p:nvSpPr>
          <p:cNvPr id="15" name="Tekstvak 14">
            <a:extLst>
              <a:ext uri="{FF2B5EF4-FFF2-40B4-BE49-F238E27FC236}">
                <a16:creationId xmlns:a16="http://schemas.microsoft.com/office/drawing/2014/main" id="{F54B3F96-E7E0-D0D3-71AC-F70241621E7B}"/>
              </a:ext>
            </a:extLst>
          </p:cNvPr>
          <p:cNvSpPr txBox="1"/>
          <p:nvPr/>
        </p:nvSpPr>
        <p:spPr>
          <a:xfrm>
            <a:off x="8843049" y="3141320"/>
            <a:ext cx="2653996" cy="369332"/>
          </a:xfrm>
          <a:prstGeom prst="rect">
            <a:avLst/>
          </a:prstGeom>
          <a:noFill/>
        </p:spPr>
        <p:txBody>
          <a:bodyPr wrap="square" rtlCol="0">
            <a:spAutoFit/>
          </a:bodyPr>
          <a:lstStyle/>
          <a:p>
            <a:r>
              <a:rPr lang="nl-BE" noProof="0"/>
              <a:t>Spontane raadpleging</a:t>
            </a:r>
          </a:p>
        </p:txBody>
      </p:sp>
      <p:sp>
        <p:nvSpPr>
          <p:cNvPr id="16" name="Tekstvak 15">
            <a:extLst>
              <a:ext uri="{FF2B5EF4-FFF2-40B4-BE49-F238E27FC236}">
                <a16:creationId xmlns:a16="http://schemas.microsoft.com/office/drawing/2014/main" id="{A25442A0-28DC-FF25-DE47-E34AD2AF72D2}"/>
              </a:ext>
            </a:extLst>
          </p:cNvPr>
          <p:cNvSpPr txBox="1"/>
          <p:nvPr/>
        </p:nvSpPr>
        <p:spPr>
          <a:xfrm>
            <a:off x="8896976" y="5325304"/>
            <a:ext cx="2983832" cy="646331"/>
          </a:xfrm>
          <a:prstGeom prst="rect">
            <a:avLst/>
          </a:prstGeom>
          <a:noFill/>
        </p:spPr>
        <p:txBody>
          <a:bodyPr wrap="square" rtlCol="0">
            <a:spAutoFit/>
          </a:bodyPr>
          <a:lstStyle/>
          <a:p>
            <a:r>
              <a:rPr lang="nl-BE" noProof="0"/>
              <a:t>Onderzoek werkhervatting</a:t>
            </a:r>
          </a:p>
          <a:p>
            <a:r>
              <a:rPr lang="nl-BE" noProof="0"/>
              <a:t>Bij ziekte van &gt; 4 weken</a:t>
            </a:r>
          </a:p>
        </p:txBody>
      </p:sp>
      <p:sp>
        <p:nvSpPr>
          <p:cNvPr id="17" name="Rechthoek 16">
            <a:extLst>
              <a:ext uri="{FF2B5EF4-FFF2-40B4-BE49-F238E27FC236}">
                <a16:creationId xmlns:a16="http://schemas.microsoft.com/office/drawing/2014/main" id="{7F657328-579A-E657-5D55-DDA50C600C6B}"/>
              </a:ext>
            </a:extLst>
          </p:cNvPr>
          <p:cNvSpPr/>
          <p:nvPr/>
        </p:nvSpPr>
        <p:spPr>
          <a:xfrm>
            <a:off x="6301997" y="4080992"/>
            <a:ext cx="1797751" cy="2265603"/>
          </a:xfrm>
          <a:prstGeom prst="rect">
            <a:avLst/>
          </a:prstGeom>
          <a:solidFill>
            <a:schemeClr val="accent1">
              <a:lumMod val="40000"/>
              <a:lumOff val="60000"/>
            </a:schemeClr>
          </a:solidFill>
          <a:ln>
            <a:solidFill>
              <a:schemeClr val="accent1">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noProof="0"/>
          </a:p>
          <a:p>
            <a:pPr algn="ctr"/>
            <a:endParaRPr lang="nl-BE" noProof="0"/>
          </a:p>
          <a:p>
            <a:pPr algn="ctr"/>
            <a:r>
              <a:rPr lang="nl-BE" noProof="0"/>
              <a:t>Werkhervatting met aangepast werk (toegelaten activiteit, werkpost-aanpassing,...) </a:t>
            </a:r>
          </a:p>
          <a:p>
            <a:pPr algn="ctr"/>
            <a:endParaRPr lang="nl-BE" noProof="0"/>
          </a:p>
        </p:txBody>
      </p:sp>
      <p:sp>
        <p:nvSpPr>
          <p:cNvPr id="18" name="Rechthoek 17">
            <a:extLst>
              <a:ext uri="{FF2B5EF4-FFF2-40B4-BE49-F238E27FC236}">
                <a16:creationId xmlns:a16="http://schemas.microsoft.com/office/drawing/2014/main" id="{0BF91877-17DA-6778-2EC0-A92E17E8C9D7}"/>
              </a:ext>
            </a:extLst>
          </p:cNvPr>
          <p:cNvSpPr/>
          <p:nvPr/>
        </p:nvSpPr>
        <p:spPr>
          <a:xfrm>
            <a:off x="6301997" y="2652452"/>
            <a:ext cx="1818605" cy="1217352"/>
          </a:xfrm>
          <a:prstGeom prst="rect">
            <a:avLst/>
          </a:prstGeom>
          <a:solidFill>
            <a:schemeClr val="accent1">
              <a:lumMod val="40000"/>
              <a:lumOff val="60000"/>
            </a:schemeClr>
          </a:solidFill>
          <a:ln>
            <a:solidFill>
              <a:schemeClr val="accent1">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BE" noProof="0"/>
              <a:t>Opvolging werkhervatting</a:t>
            </a:r>
          </a:p>
        </p:txBody>
      </p:sp>
      <p:sp>
        <p:nvSpPr>
          <p:cNvPr id="20" name="Tekstvak 19">
            <a:extLst>
              <a:ext uri="{FF2B5EF4-FFF2-40B4-BE49-F238E27FC236}">
                <a16:creationId xmlns:a16="http://schemas.microsoft.com/office/drawing/2014/main" id="{6DEE3E6D-9680-86A0-1CDC-D9463BE84123}"/>
              </a:ext>
            </a:extLst>
          </p:cNvPr>
          <p:cNvSpPr txBox="1"/>
          <p:nvPr/>
        </p:nvSpPr>
        <p:spPr>
          <a:xfrm>
            <a:off x="6208492" y="1878149"/>
            <a:ext cx="2279574" cy="370414"/>
          </a:xfrm>
          <a:prstGeom prst="rect">
            <a:avLst/>
          </a:prstGeom>
          <a:noFill/>
        </p:spPr>
        <p:txBody>
          <a:bodyPr wrap="square" rtlCol="0">
            <a:spAutoFit/>
          </a:bodyPr>
          <a:lstStyle/>
          <a:p>
            <a:r>
              <a:rPr lang="nl-BE" noProof="0"/>
              <a:t>ARBEIDSARTS</a:t>
            </a:r>
          </a:p>
        </p:txBody>
      </p:sp>
      <p:sp>
        <p:nvSpPr>
          <p:cNvPr id="24" name="Pijl: omlaag 23">
            <a:extLst>
              <a:ext uri="{FF2B5EF4-FFF2-40B4-BE49-F238E27FC236}">
                <a16:creationId xmlns:a16="http://schemas.microsoft.com/office/drawing/2014/main" id="{9996A0BB-ECDC-6AAD-9A27-CBDF99136A1C}"/>
              </a:ext>
            </a:extLst>
          </p:cNvPr>
          <p:cNvSpPr/>
          <p:nvPr/>
        </p:nvSpPr>
        <p:spPr>
          <a:xfrm>
            <a:off x="2403142" y="3428999"/>
            <a:ext cx="145786" cy="262197"/>
          </a:xfrm>
          <a:prstGeom prst="downArrow">
            <a:avLst/>
          </a:prstGeom>
          <a:solidFill>
            <a:schemeClr val="accent1">
              <a:lumMod val="40000"/>
              <a:lumOff val="60000"/>
            </a:schemeClr>
          </a:solidFill>
          <a:ln>
            <a:solidFill>
              <a:schemeClr val="accent1">
                <a:lumMod val="40000"/>
                <a:lumOff val="60000"/>
              </a:schemeClr>
            </a:solidFill>
          </a:ln>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endParaRPr lang="nl-BE" noProof="0"/>
          </a:p>
        </p:txBody>
      </p:sp>
      <p:sp>
        <p:nvSpPr>
          <p:cNvPr id="31" name="Pijl: omlaag 30">
            <a:extLst>
              <a:ext uri="{FF2B5EF4-FFF2-40B4-BE49-F238E27FC236}">
                <a16:creationId xmlns:a16="http://schemas.microsoft.com/office/drawing/2014/main" id="{F2F4A712-C6C0-4A10-FD2F-89126A528FC2}"/>
              </a:ext>
            </a:extLst>
          </p:cNvPr>
          <p:cNvSpPr/>
          <p:nvPr/>
        </p:nvSpPr>
        <p:spPr>
          <a:xfrm rot="16200000">
            <a:off x="4825788" y="2327518"/>
            <a:ext cx="695507" cy="1989780"/>
          </a:xfrm>
          <a:prstGeom prst="downArrow">
            <a:avLst/>
          </a:prstGeom>
          <a:solidFill>
            <a:schemeClr val="accent1">
              <a:lumMod val="40000"/>
              <a:lumOff val="60000"/>
            </a:schemeClr>
          </a:solidFill>
          <a:ln>
            <a:solidFill>
              <a:schemeClr val="accent1">
                <a:lumMod val="40000"/>
                <a:lumOff val="60000"/>
              </a:schemeClr>
            </a:solidFill>
          </a:ln>
        </p:spPr>
        <p:style>
          <a:lnRef idx="2">
            <a:schemeClr val="accent5">
              <a:shade val="15000"/>
            </a:schemeClr>
          </a:lnRef>
          <a:fillRef idx="1">
            <a:schemeClr val="accent5"/>
          </a:fillRef>
          <a:effectRef idx="0">
            <a:schemeClr val="accent5"/>
          </a:effectRef>
          <a:fontRef idx="minor">
            <a:schemeClr val="lt1"/>
          </a:fontRef>
        </p:style>
        <p:txBody>
          <a:bodyPr vert="vert" rtlCol="0" anchor="ctr"/>
          <a:lstStyle/>
          <a:p>
            <a:pPr algn="ctr"/>
            <a:r>
              <a:rPr lang="nl-BE" noProof="0"/>
              <a:t>Alle werknemers</a:t>
            </a:r>
          </a:p>
        </p:txBody>
      </p:sp>
      <p:sp>
        <p:nvSpPr>
          <p:cNvPr id="35" name="Pijl: omlaag 34">
            <a:extLst>
              <a:ext uri="{FF2B5EF4-FFF2-40B4-BE49-F238E27FC236}">
                <a16:creationId xmlns:a16="http://schemas.microsoft.com/office/drawing/2014/main" id="{D62F6C5C-B97A-D4BA-8338-0AC404725500}"/>
              </a:ext>
            </a:extLst>
          </p:cNvPr>
          <p:cNvSpPr/>
          <p:nvPr/>
        </p:nvSpPr>
        <p:spPr>
          <a:xfrm rot="10800000">
            <a:off x="2444612" y="5454566"/>
            <a:ext cx="145786" cy="262197"/>
          </a:xfrm>
          <a:prstGeom prst="downArrow">
            <a:avLst/>
          </a:prstGeom>
          <a:solidFill>
            <a:schemeClr val="accent1">
              <a:lumMod val="40000"/>
              <a:lumOff val="60000"/>
            </a:schemeClr>
          </a:solidFill>
          <a:ln>
            <a:solidFill>
              <a:schemeClr val="accent1">
                <a:lumMod val="40000"/>
                <a:lumOff val="60000"/>
              </a:schemeClr>
            </a:solidFill>
          </a:ln>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endParaRPr lang="nl-BE" noProof="0"/>
          </a:p>
        </p:txBody>
      </p:sp>
      <p:sp>
        <p:nvSpPr>
          <p:cNvPr id="21" name="Pijl: omlaag 20">
            <a:extLst>
              <a:ext uri="{FF2B5EF4-FFF2-40B4-BE49-F238E27FC236}">
                <a16:creationId xmlns:a16="http://schemas.microsoft.com/office/drawing/2014/main" id="{3CB1F540-7F05-9477-FBD2-185A191CEB4D}"/>
              </a:ext>
            </a:extLst>
          </p:cNvPr>
          <p:cNvSpPr/>
          <p:nvPr/>
        </p:nvSpPr>
        <p:spPr>
          <a:xfrm rot="16200000">
            <a:off x="4711814" y="3968012"/>
            <a:ext cx="890232" cy="1956558"/>
          </a:xfrm>
          <a:prstGeom prst="downArrow">
            <a:avLst>
              <a:gd name="adj1" fmla="val 50000"/>
              <a:gd name="adj2" fmla="val 35993"/>
            </a:avLst>
          </a:prstGeom>
          <a:solidFill>
            <a:schemeClr val="accent1">
              <a:lumMod val="40000"/>
              <a:lumOff val="60000"/>
            </a:schemeClr>
          </a:solidFill>
          <a:ln>
            <a:solidFill>
              <a:schemeClr val="accent1">
                <a:lumMod val="40000"/>
                <a:lumOff val="60000"/>
              </a:schemeClr>
            </a:solidFill>
          </a:ln>
        </p:spPr>
        <p:style>
          <a:lnRef idx="2">
            <a:schemeClr val="accent5">
              <a:shade val="15000"/>
            </a:schemeClr>
          </a:lnRef>
          <a:fillRef idx="1">
            <a:schemeClr val="accent5"/>
          </a:fillRef>
          <a:effectRef idx="0">
            <a:schemeClr val="accent5"/>
          </a:effectRef>
          <a:fontRef idx="minor">
            <a:schemeClr val="lt1"/>
          </a:fontRef>
        </p:style>
        <p:txBody>
          <a:bodyPr vert="vert" rtlCol="0" anchor="ctr"/>
          <a:lstStyle/>
          <a:p>
            <a:pPr algn="ctr"/>
            <a:r>
              <a:rPr lang="nl-BE" sz="1600" noProof="0"/>
              <a:t>Onderworpen werknemer</a:t>
            </a:r>
          </a:p>
        </p:txBody>
      </p:sp>
      <p:sp>
        <p:nvSpPr>
          <p:cNvPr id="23" name="ZoneTexte 5">
            <a:extLst>
              <a:ext uri="{FF2B5EF4-FFF2-40B4-BE49-F238E27FC236}">
                <a16:creationId xmlns:a16="http://schemas.microsoft.com/office/drawing/2014/main" id="{46AA8AB3-9E4B-02FF-6E9E-262BACF8850A}"/>
              </a:ext>
            </a:extLst>
          </p:cNvPr>
          <p:cNvSpPr txBox="1"/>
          <p:nvPr/>
        </p:nvSpPr>
        <p:spPr>
          <a:xfrm>
            <a:off x="8896976" y="2729117"/>
            <a:ext cx="2272227" cy="369332"/>
          </a:xfrm>
          <a:prstGeom prst="rect">
            <a:avLst/>
          </a:prstGeom>
          <a:solidFill>
            <a:schemeClr val="accent6">
              <a:lumMod val="75000"/>
            </a:schemeClr>
          </a:solidFill>
        </p:spPr>
        <p:txBody>
          <a:bodyPr wrap="square" rtlCol="0">
            <a:spAutoFit/>
          </a:bodyPr>
          <a:lstStyle/>
          <a:p>
            <a:pPr algn="ctr"/>
            <a:r>
              <a:rPr lang="nl-BE" b="1" noProof="0">
                <a:solidFill>
                  <a:schemeClr val="bg1"/>
                </a:solidFill>
              </a:rPr>
              <a:t>FACULTATIEF</a:t>
            </a:r>
          </a:p>
        </p:txBody>
      </p:sp>
    </p:spTree>
    <p:extLst>
      <p:ext uri="{BB962C8B-B14F-4D97-AF65-F5344CB8AC3E}">
        <p14:creationId xmlns:p14="http://schemas.microsoft.com/office/powerpoint/2010/main" val="459464771"/>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hthoek 2">
            <a:extLst>
              <a:ext uri="{FF2B5EF4-FFF2-40B4-BE49-F238E27FC236}">
                <a16:creationId xmlns:a16="http://schemas.microsoft.com/office/drawing/2014/main" id="{9A448913-EF95-7CC4-E5C7-67CCB50E8001}"/>
              </a:ext>
            </a:extLst>
          </p:cNvPr>
          <p:cNvSpPr>
            <a:spLocks noGrp="1" noRot="1" noMove="1" noResize="1" noEditPoints="1" noAdjustHandles="1" noChangeArrowheads="1" noChangeShapeType="1"/>
          </p:cNvSpPr>
          <p:nvPr/>
        </p:nvSpPr>
        <p:spPr>
          <a:xfrm>
            <a:off x="72736" y="5770740"/>
            <a:ext cx="2192482" cy="987136"/>
          </a:xfrm>
          <a:prstGeom prst="rect">
            <a:avLst/>
          </a:prstGeom>
          <a:solidFill>
            <a:schemeClr val="bg1"/>
          </a:solidFill>
          <a:ln>
            <a:solidFill>
              <a:schemeClr val="bg1"/>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nl-BE" noProof="0"/>
          </a:p>
        </p:txBody>
      </p:sp>
      <p:sp>
        <p:nvSpPr>
          <p:cNvPr id="2" name="Espace réservé du texte 1">
            <a:extLst>
              <a:ext uri="{FF2B5EF4-FFF2-40B4-BE49-F238E27FC236}">
                <a16:creationId xmlns:a16="http://schemas.microsoft.com/office/drawing/2014/main" id="{2BA28A90-81A9-461E-877A-E335A7B140ED}"/>
              </a:ext>
            </a:extLst>
          </p:cNvPr>
          <p:cNvSpPr>
            <a:spLocks noGrp="1"/>
          </p:cNvSpPr>
          <p:nvPr>
            <p:ph type="body"/>
          </p:nvPr>
        </p:nvSpPr>
        <p:spPr>
          <a:xfrm>
            <a:off x="609480" y="1604519"/>
            <a:ext cx="10972440" cy="4609467"/>
          </a:xfrm>
          <a:ln>
            <a:noFill/>
          </a:ln>
        </p:spPr>
        <p:txBody>
          <a:bodyPr/>
          <a:lstStyle/>
          <a:p>
            <a:r>
              <a:rPr lang="nl-BE" noProof="0"/>
              <a:t> </a:t>
            </a:r>
          </a:p>
        </p:txBody>
      </p:sp>
      <p:sp>
        <p:nvSpPr>
          <p:cNvPr id="12" name="Titre 11">
            <a:extLst>
              <a:ext uri="{FF2B5EF4-FFF2-40B4-BE49-F238E27FC236}">
                <a16:creationId xmlns:a16="http://schemas.microsoft.com/office/drawing/2014/main" id="{E02996AC-4C92-4990-A4BE-77B0EAF805E6}"/>
              </a:ext>
            </a:extLst>
          </p:cNvPr>
          <p:cNvSpPr>
            <a:spLocks noGrp="1"/>
          </p:cNvSpPr>
          <p:nvPr>
            <p:ph type="title"/>
          </p:nvPr>
        </p:nvSpPr>
        <p:spPr>
          <a:xfrm>
            <a:off x="521470" y="273200"/>
            <a:ext cx="10972440" cy="862473"/>
          </a:xfrm>
        </p:spPr>
        <p:txBody>
          <a:bodyPr/>
          <a:lstStyle/>
          <a:p>
            <a:r>
              <a:rPr lang="nl-BE" sz="2800" noProof="0">
                <a:solidFill>
                  <a:srgbClr val="1E699D"/>
                </a:solidFill>
                <a:latin typeface="Futura Medium"/>
              </a:rPr>
              <a:t>5.2. </a:t>
            </a:r>
            <a:r>
              <a:rPr lang="nl-BE" sz="2800" noProof="0">
                <a:solidFill>
                  <a:srgbClr val="1E699D"/>
                </a:solidFill>
                <a:latin typeface="Futura Medium"/>
                <a:cs typeface="Calibri" panose="020F0502020204030204" pitchFamily="34" charset="0"/>
              </a:rPr>
              <a:t>Werkhervatting op de laatste of een andere werkpost MET aanpassing(en) (informeel)</a:t>
            </a:r>
            <a:endParaRPr lang="nl-BE" sz="2800" noProof="0">
              <a:solidFill>
                <a:srgbClr val="1E699D"/>
              </a:solidFill>
              <a:latin typeface="Futura Medium"/>
            </a:endParaRPr>
          </a:p>
        </p:txBody>
      </p:sp>
      <p:sp>
        <p:nvSpPr>
          <p:cNvPr id="13" name="ZoneTexte 12">
            <a:extLst>
              <a:ext uri="{FF2B5EF4-FFF2-40B4-BE49-F238E27FC236}">
                <a16:creationId xmlns:a16="http://schemas.microsoft.com/office/drawing/2014/main" id="{67E84123-0F61-451B-8B3A-7908CDB06083}"/>
              </a:ext>
            </a:extLst>
          </p:cNvPr>
          <p:cNvSpPr txBox="1"/>
          <p:nvPr/>
        </p:nvSpPr>
        <p:spPr>
          <a:xfrm>
            <a:off x="521470" y="1135673"/>
            <a:ext cx="11437448" cy="6432530"/>
          </a:xfrm>
          <a:prstGeom prst="rect">
            <a:avLst/>
          </a:prstGeom>
          <a:noFill/>
        </p:spPr>
        <p:txBody>
          <a:bodyPr wrap="square" lIns="91440" tIns="45720" rIns="91440" bIns="45720" rtlCol="0" anchor="t">
            <a:spAutoFit/>
          </a:bodyPr>
          <a:lstStyle/>
          <a:p>
            <a:r>
              <a:rPr lang="nl-BE" sz="2000" noProof="0" dirty="0">
                <a:solidFill>
                  <a:srgbClr val="1E699D"/>
                </a:solidFill>
                <a:latin typeface="Futura Medium"/>
                <a:cs typeface="Calibri"/>
              </a:rPr>
              <a:t>5.2.a. </a:t>
            </a:r>
            <a:r>
              <a:rPr lang="nl-BE" sz="2000" u="sng" noProof="0" dirty="0">
                <a:solidFill>
                  <a:srgbClr val="1E699D"/>
                </a:solidFill>
                <a:latin typeface="Futura Medium"/>
                <a:cs typeface="Calibri"/>
              </a:rPr>
              <a:t>Bezoek voorafgaand aan de werkhervatting: vooruitgang richting werkhervatting? (= informele weg)</a:t>
            </a:r>
          </a:p>
          <a:p>
            <a:pPr marL="285750" indent="-285750">
              <a:buFont typeface="Arial" panose="020B0604020202020204" pitchFamily="34" charset="0"/>
              <a:buChar char="•"/>
            </a:pPr>
            <a:r>
              <a:rPr lang="nl-BE" b="1" u="sng" noProof="0" dirty="0">
                <a:solidFill>
                  <a:srgbClr val="1E699D"/>
                </a:solidFill>
                <a:latin typeface="Calibri"/>
                <a:cs typeface="Calibri"/>
              </a:rPr>
              <a:t>Alle werknemers </a:t>
            </a:r>
            <a:r>
              <a:rPr lang="nl-BE" noProof="0" dirty="0">
                <a:solidFill>
                  <a:srgbClr val="1E699D"/>
                </a:solidFill>
                <a:latin typeface="Calibri"/>
                <a:cs typeface="Calibri"/>
              </a:rPr>
              <a:t>hebben recht op een bezoek aan de arbeidsarts </a:t>
            </a:r>
            <a:r>
              <a:rPr lang="nl-BE" b="1" u="sng" noProof="0" dirty="0">
                <a:solidFill>
                  <a:srgbClr val="1E699D"/>
                </a:solidFill>
                <a:latin typeface="Calibri"/>
                <a:cs typeface="Calibri"/>
              </a:rPr>
              <a:t>voordat ze weer aan het werk gaan</a:t>
            </a:r>
            <a:r>
              <a:rPr lang="nl-BE" noProof="0" dirty="0">
                <a:solidFill>
                  <a:srgbClr val="1E699D"/>
                </a:solidFill>
                <a:latin typeface="Calibri"/>
                <a:cs typeface="Calibri"/>
              </a:rPr>
              <a:t> (zelfs al na de eerste dag van ziekte).</a:t>
            </a:r>
          </a:p>
          <a:p>
            <a:endParaRPr lang="nl-BE" noProof="0" dirty="0">
              <a:solidFill>
                <a:srgbClr val="1E699D"/>
              </a:solidFill>
              <a:latin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nl-BE" b="1" u="sng" noProof="0" dirty="0">
                <a:solidFill>
                  <a:srgbClr val="1E699D"/>
                </a:solidFill>
                <a:latin typeface="Calibri"/>
                <a:cs typeface="Calibri"/>
              </a:rPr>
              <a:t>De werknemer vraagt</a:t>
            </a:r>
            <a:r>
              <a:rPr lang="nl-BE" b="1" noProof="0" dirty="0">
                <a:solidFill>
                  <a:srgbClr val="1E699D"/>
                </a:solidFill>
                <a:latin typeface="Calibri"/>
                <a:cs typeface="Calibri"/>
              </a:rPr>
              <a:t> </a:t>
            </a:r>
            <a:r>
              <a:rPr lang="nl-BE" noProof="0" dirty="0">
                <a:solidFill>
                  <a:srgbClr val="1E699D"/>
                </a:solidFill>
                <a:latin typeface="Calibri"/>
                <a:cs typeface="Calibri"/>
              </a:rPr>
              <a:t>(eventueel op advies van zijn of haar huisarts) het bezoek rechtstreeks aan bij de </a:t>
            </a:r>
            <a:r>
              <a:rPr lang="nl-BE" b="1" u="sng" noProof="0" dirty="0">
                <a:solidFill>
                  <a:srgbClr val="1E699D"/>
                </a:solidFill>
                <a:latin typeface="Calibri"/>
                <a:cs typeface="Calibri"/>
              </a:rPr>
              <a:t>arbeidsarts</a:t>
            </a:r>
            <a:r>
              <a:rPr lang="nl-BE" noProof="0" dirty="0">
                <a:solidFill>
                  <a:srgbClr val="1E699D"/>
                </a:solidFill>
                <a:latin typeface="Calibri"/>
                <a:cs typeface="Calibri"/>
              </a:rPr>
              <a:t>. De werkgever wordt enkel mits akkoord van de werknemer op de hoogte gebracht van het bezoek.</a:t>
            </a:r>
          </a:p>
          <a:p>
            <a:pPr marL="285750" indent="-285750">
              <a:buFont typeface="Arial" panose="020B0604020202020204" pitchFamily="34" charset="0"/>
              <a:buChar char="•"/>
            </a:pPr>
            <a:endParaRPr lang="nl-BE" dirty="0">
              <a:solidFill>
                <a:srgbClr val="1E699D"/>
              </a:solidFill>
              <a:latin typeface="Calibri"/>
              <a:cs typeface="Calibri"/>
            </a:endParaRPr>
          </a:p>
          <a:p>
            <a:pPr marL="285750" indent="-285750">
              <a:buFont typeface="Arial" panose="020B0604020202020204" pitchFamily="34" charset="0"/>
              <a:buChar char="•"/>
            </a:pPr>
            <a:r>
              <a:rPr lang="nl-BE" b="1" u="sng" noProof="0" dirty="0">
                <a:solidFill>
                  <a:srgbClr val="1E699D"/>
                </a:solidFill>
                <a:latin typeface="Calibri"/>
                <a:cs typeface="Calibri"/>
              </a:rPr>
              <a:t>Bijstand</a:t>
            </a:r>
            <a:r>
              <a:rPr lang="nl-BE" noProof="0" dirty="0">
                <a:solidFill>
                  <a:srgbClr val="1E699D"/>
                </a:solidFill>
                <a:latin typeface="Calibri"/>
                <a:cs typeface="Calibri"/>
              </a:rPr>
              <a:t> mogelijk van andere </a:t>
            </a:r>
            <a:r>
              <a:rPr lang="nl-BE" b="1" u="sng" noProof="0" dirty="0">
                <a:solidFill>
                  <a:srgbClr val="1E699D"/>
                </a:solidFill>
                <a:latin typeface="Calibri"/>
                <a:cs typeface="Calibri"/>
              </a:rPr>
              <a:t>preventieadviseurs</a:t>
            </a:r>
            <a:r>
              <a:rPr lang="nl-BE" noProof="0" dirty="0">
                <a:solidFill>
                  <a:srgbClr val="1E699D"/>
                </a:solidFill>
                <a:latin typeface="Calibri"/>
                <a:cs typeface="Calibri"/>
              </a:rPr>
              <a:t> (in functie van gezondheidsprobleem werknemer). Ook is het mogelijk dat de arbeidsarts overlegt met andere artsen (mits toestemming werknemer).</a:t>
            </a:r>
          </a:p>
          <a:p>
            <a:pPr marL="285750" indent="-285750">
              <a:buFont typeface="Arial" panose="020B0604020202020204" pitchFamily="34" charset="0"/>
              <a:buChar char="•"/>
            </a:pPr>
            <a:endParaRPr lang="nl-BE" dirty="0">
              <a:solidFill>
                <a:srgbClr val="1E699D"/>
              </a:solidFill>
              <a:latin typeface="Calibri"/>
              <a:cs typeface="Calibri"/>
            </a:endParaRPr>
          </a:p>
          <a:p>
            <a:pPr marL="285750" indent="-285750">
              <a:buFont typeface="Arial" panose="020B0604020202020204" pitchFamily="34" charset="0"/>
              <a:buChar char="•"/>
            </a:pPr>
            <a:r>
              <a:rPr lang="nl-BE" dirty="0">
                <a:solidFill>
                  <a:srgbClr val="1E699D"/>
                </a:solidFill>
                <a:latin typeface="Calibri"/>
                <a:cs typeface="Calibri"/>
              </a:rPr>
              <a:t>De </a:t>
            </a:r>
            <a:r>
              <a:rPr lang="nl-BE" b="1" u="sng" dirty="0">
                <a:solidFill>
                  <a:srgbClr val="1E699D"/>
                </a:solidFill>
                <a:latin typeface="Calibri"/>
                <a:cs typeface="Calibri"/>
              </a:rPr>
              <a:t>werkgever</a:t>
            </a:r>
            <a:r>
              <a:rPr lang="nl-BE" dirty="0">
                <a:solidFill>
                  <a:srgbClr val="1E699D"/>
                </a:solidFill>
                <a:latin typeface="Calibri"/>
                <a:cs typeface="Calibri"/>
              </a:rPr>
              <a:t> kan dit sinds januari 2026 ook aanvragen, echter is de werknemer niet verplicht hierop in te gaan.</a:t>
            </a:r>
            <a:endParaRPr lang="nl-BE" noProof="0" dirty="0">
              <a:solidFill>
                <a:srgbClr val="1E699D"/>
              </a:solidFill>
              <a:latin typeface="Calibri"/>
              <a:cs typeface="Calibri"/>
            </a:endParaRPr>
          </a:p>
          <a:p>
            <a:endParaRPr lang="nl-BE" noProof="0" dirty="0">
              <a:solidFill>
                <a:srgbClr val="1E699D"/>
              </a:solidFill>
              <a:latin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nl-BE" noProof="0" dirty="0">
                <a:solidFill>
                  <a:srgbClr val="1E699D"/>
                </a:solidFill>
                <a:latin typeface="Calibri"/>
                <a:cs typeface="Calibri"/>
              </a:rPr>
              <a:t>Het doel is dat de </a:t>
            </a:r>
            <a:r>
              <a:rPr lang="nl-BE" b="1" u="sng" noProof="0" dirty="0">
                <a:solidFill>
                  <a:srgbClr val="1E699D"/>
                </a:solidFill>
                <a:latin typeface="Calibri"/>
                <a:cs typeface="Calibri"/>
              </a:rPr>
              <a:t>arbeidsarts</a:t>
            </a:r>
            <a:r>
              <a:rPr lang="nl-BE" b="1" noProof="0" dirty="0">
                <a:solidFill>
                  <a:srgbClr val="1E699D"/>
                </a:solidFill>
                <a:latin typeface="Calibri"/>
                <a:cs typeface="Calibri"/>
              </a:rPr>
              <a:t> </a:t>
            </a:r>
            <a:r>
              <a:rPr lang="nl-BE" noProof="0" dirty="0">
                <a:solidFill>
                  <a:srgbClr val="1E699D"/>
                </a:solidFill>
                <a:latin typeface="Calibri"/>
                <a:cs typeface="Calibri"/>
              </a:rPr>
              <a:t>de werkgever kan informeren over welke</a:t>
            </a:r>
            <a:r>
              <a:rPr lang="nl-BE" b="1" noProof="0" dirty="0">
                <a:solidFill>
                  <a:srgbClr val="1E699D"/>
                </a:solidFill>
                <a:latin typeface="Calibri"/>
                <a:cs typeface="Calibri"/>
              </a:rPr>
              <a:t> aanpassingen aan de werkpost </a:t>
            </a:r>
            <a:r>
              <a:rPr lang="nl-BE" noProof="0" dirty="0">
                <a:solidFill>
                  <a:srgbClr val="1E699D"/>
                </a:solidFill>
                <a:latin typeface="Calibri"/>
                <a:cs typeface="Calibri"/>
              </a:rPr>
              <a:t>hij al voor de werknemer kan doorvoeren, zodat, wanneer de werknemer terug aan het werk gaat, de aanpassingen al hebben plaatsgevonden.</a:t>
            </a:r>
          </a:p>
          <a:p>
            <a:pPr marL="285750" indent="-285750">
              <a:buFont typeface="Arial" panose="020B0604020202020204" pitchFamily="34" charset="0"/>
              <a:buChar char="•"/>
            </a:pPr>
            <a:endParaRPr lang="nl-BE" noProof="0" dirty="0">
              <a:solidFill>
                <a:srgbClr val="1E699D"/>
              </a:solidFill>
              <a:latin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nl-BE" noProof="0" dirty="0">
                <a:solidFill>
                  <a:srgbClr val="1E699D"/>
                </a:solidFill>
                <a:latin typeface="Calibri"/>
                <a:cs typeface="Calibri"/>
              </a:rPr>
              <a:t>Dit is geen </a:t>
            </a:r>
            <a:r>
              <a:rPr lang="nl-BE" b="1" noProof="0" dirty="0">
                <a:solidFill>
                  <a:srgbClr val="1E699D"/>
                </a:solidFill>
                <a:latin typeface="Calibri"/>
                <a:cs typeface="Calibri"/>
              </a:rPr>
              <a:t>onderzoek in het kader van werkhervatting</a:t>
            </a:r>
            <a:r>
              <a:rPr lang="nl-BE" noProof="0" dirty="0">
                <a:solidFill>
                  <a:srgbClr val="1E699D"/>
                </a:solidFill>
                <a:latin typeface="Calibri"/>
                <a:cs typeface="Calibri"/>
              </a:rPr>
              <a:t>! Dit kan slechts plaatsvinden als de werknemer daadwerkelijk weer aan het werk gaat (en niet eerder!).</a:t>
            </a:r>
          </a:p>
          <a:p>
            <a:pPr marL="285750" indent="-285750">
              <a:buFont typeface="Arial" panose="020B0604020202020204" pitchFamily="34" charset="0"/>
              <a:buChar char="•"/>
            </a:pPr>
            <a:endParaRPr lang="nl-BE" sz="1600" noProof="0" dirty="0"/>
          </a:p>
          <a:p>
            <a:pPr marL="285750" indent="-285750">
              <a:buFont typeface="Arial" panose="020B0604020202020204" pitchFamily="34" charset="0"/>
              <a:buChar char="•"/>
            </a:pPr>
            <a:endParaRPr lang="nl-BE" sz="1600" noProof="0" dirty="0"/>
          </a:p>
          <a:p>
            <a:pPr marL="285750" indent="-285750">
              <a:buFont typeface="Arial" panose="020B0604020202020204" pitchFamily="34" charset="0"/>
              <a:buChar char="•"/>
            </a:pPr>
            <a:endParaRPr lang="nl-BE" sz="1600" noProof="0" dirty="0"/>
          </a:p>
          <a:p>
            <a:endParaRPr lang="nl-BE" noProof="0" dirty="0"/>
          </a:p>
        </p:txBody>
      </p:sp>
    </p:spTree>
    <p:extLst>
      <p:ext uri="{BB962C8B-B14F-4D97-AF65-F5344CB8AC3E}">
        <p14:creationId xmlns:p14="http://schemas.microsoft.com/office/powerpoint/2010/main" val="2477874741"/>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hthoek 2">
            <a:extLst>
              <a:ext uri="{FF2B5EF4-FFF2-40B4-BE49-F238E27FC236}">
                <a16:creationId xmlns:a16="http://schemas.microsoft.com/office/drawing/2014/main" id="{8A177172-BF61-7F36-2BF6-B2364D9D67EE}"/>
              </a:ext>
            </a:extLst>
          </p:cNvPr>
          <p:cNvSpPr>
            <a:spLocks noGrp="1" noRot="1" noMove="1" noResize="1" noEditPoints="1" noAdjustHandles="1" noChangeArrowheads="1" noChangeShapeType="1"/>
          </p:cNvSpPr>
          <p:nvPr/>
        </p:nvSpPr>
        <p:spPr>
          <a:xfrm>
            <a:off x="72736" y="5770740"/>
            <a:ext cx="2192482" cy="987136"/>
          </a:xfrm>
          <a:prstGeom prst="rect">
            <a:avLst/>
          </a:prstGeom>
          <a:solidFill>
            <a:schemeClr val="bg1"/>
          </a:solidFill>
          <a:ln>
            <a:solidFill>
              <a:schemeClr val="bg1"/>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nl-BE" noProof="0"/>
          </a:p>
        </p:txBody>
      </p:sp>
      <p:sp>
        <p:nvSpPr>
          <p:cNvPr id="2" name="Espace réservé du texte 1">
            <a:extLst>
              <a:ext uri="{FF2B5EF4-FFF2-40B4-BE49-F238E27FC236}">
                <a16:creationId xmlns:a16="http://schemas.microsoft.com/office/drawing/2014/main" id="{2BA28A90-81A9-461E-877A-E335A7B140ED}"/>
              </a:ext>
            </a:extLst>
          </p:cNvPr>
          <p:cNvSpPr>
            <a:spLocks noGrp="1"/>
          </p:cNvSpPr>
          <p:nvPr>
            <p:ph type="body"/>
          </p:nvPr>
        </p:nvSpPr>
        <p:spPr>
          <a:xfrm>
            <a:off x="609780" y="1439181"/>
            <a:ext cx="10972440" cy="5124438"/>
          </a:xfrm>
          <a:ln>
            <a:noFill/>
          </a:ln>
        </p:spPr>
        <p:txBody>
          <a:bodyPr/>
          <a:lstStyle/>
          <a:p>
            <a:pPr marL="342900" indent="-342900">
              <a:buFont typeface="Arial" panose="020B0604020202020204" pitchFamily="34" charset="0"/>
              <a:buChar char="•"/>
            </a:pPr>
            <a:r>
              <a:rPr lang="nl-BE" sz="1800" noProof="0" dirty="0">
                <a:solidFill>
                  <a:srgbClr val="1E699D"/>
                </a:solidFill>
                <a:latin typeface="Calibri"/>
                <a:cs typeface="Calibri"/>
              </a:rPr>
              <a:t>Om de terugkeer naar werk zo goed mogelijk voor te bereiden, kan de werknemer tijdens de periode van arbeidsongeschiktheid </a:t>
            </a:r>
            <a:r>
              <a:rPr lang="nl-BE" sz="1800" b="1" u="sng" noProof="0" dirty="0">
                <a:solidFill>
                  <a:schemeClr val="accent5">
                    <a:lumMod val="75000"/>
                  </a:schemeClr>
                </a:solidFill>
                <a:latin typeface="Calibri"/>
                <a:cs typeface="Calibri"/>
              </a:rPr>
              <a:t>rechtstreeks (zonder tussenkomst van de werkgever)</a:t>
            </a:r>
            <a:r>
              <a:rPr lang="nl-BE" sz="1800" noProof="0" dirty="0">
                <a:solidFill>
                  <a:schemeClr val="accent5">
                    <a:lumMod val="75000"/>
                  </a:schemeClr>
                </a:solidFill>
                <a:latin typeface="Calibri"/>
                <a:cs typeface="Calibri"/>
              </a:rPr>
              <a:t> een afspraak maken met de arbeidsarts.</a:t>
            </a:r>
          </a:p>
          <a:p>
            <a:pPr marL="342900" indent="-342900">
              <a:buFont typeface="Arial" panose="020B0604020202020204" pitchFamily="34" charset="0"/>
              <a:buChar char="•"/>
            </a:pPr>
            <a:endParaRPr lang="nl-BE" sz="1800" noProof="0" dirty="0">
              <a:latin typeface="Calibri" panose="020F0502020204030204" pitchFamily="34" charset="0"/>
              <a:cs typeface="Calibri" panose="020F0502020204030204" pitchFamily="34" charset="0"/>
            </a:endParaRPr>
          </a:p>
          <a:p>
            <a:pPr marL="342900" indent="-342900">
              <a:buFont typeface="Arial" panose="020B0604020202020204" pitchFamily="34" charset="0"/>
              <a:buChar char="•"/>
            </a:pPr>
            <a:r>
              <a:rPr lang="nl-BE" sz="1800" noProof="0" dirty="0">
                <a:solidFill>
                  <a:srgbClr val="1E699D"/>
                </a:solidFill>
                <a:latin typeface="Calibri"/>
                <a:cs typeface="Calibri"/>
              </a:rPr>
              <a:t>Als de huisarts een attest uitschrijft met de vraag voor aangepast werk voor een patiënt, aarzel dan niet om het </a:t>
            </a:r>
            <a:r>
              <a:rPr lang="nl-BE" sz="1800" b="1" u="sng" noProof="0" dirty="0">
                <a:solidFill>
                  <a:schemeClr val="accent5">
                    <a:lumMod val="75000"/>
                  </a:schemeClr>
                </a:solidFill>
                <a:latin typeface="Calibri"/>
                <a:cs typeface="Calibri"/>
              </a:rPr>
              <a:t>in een gesloten envelop aan de patiënt te geven</a:t>
            </a:r>
            <a:r>
              <a:rPr lang="nl-BE" sz="1800" noProof="0" dirty="0">
                <a:solidFill>
                  <a:schemeClr val="accent5">
                    <a:lumMod val="75000"/>
                  </a:schemeClr>
                </a:solidFill>
                <a:latin typeface="Calibri"/>
                <a:cs typeface="Calibri"/>
              </a:rPr>
              <a:t>,</a:t>
            </a:r>
            <a:r>
              <a:rPr lang="nl-BE" sz="1800" noProof="0" dirty="0">
                <a:solidFill>
                  <a:srgbClr val="1E699D"/>
                </a:solidFill>
                <a:latin typeface="Calibri"/>
                <a:cs typeface="Calibri"/>
              </a:rPr>
              <a:t> zodat hij/zij het persoonlijk aan de arbeidsarts kan overhandigen. Houd er rekening mee dat de werkgever een aanpassing altijd kan weigeren.</a:t>
            </a:r>
          </a:p>
          <a:p>
            <a:pPr marL="342900" indent="-342900">
              <a:buFont typeface="Arial" panose="020B0604020202020204" pitchFamily="34" charset="0"/>
              <a:buChar char="•"/>
            </a:pPr>
            <a:endParaRPr lang="nl-BE" sz="1800" noProof="0" dirty="0">
              <a:latin typeface="Calibri" panose="020F0502020204030204" pitchFamily="34" charset="0"/>
              <a:cs typeface="Calibri" panose="020F0502020204030204" pitchFamily="34" charset="0"/>
            </a:endParaRPr>
          </a:p>
          <a:p>
            <a:pPr marL="342900" indent="-342900">
              <a:buFont typeface="Arial" panose="020B0604020202020204" pitchFamily="34" charset="0"/>
              <a:buChar char="•"/>
            </a:pPr>
            <a:r>
              <a:rPr lang="nl-BE" sz="1800" noProof="0" dirty="0">
                <a:solidFill>
                  <a:srgbClr val="1E699D"/>
                </a:solidFill>
                <a:latin typeface="Calibri"/>
                <a:cs typeface="Calibri"/>
              </a:rPr>
              <a:t>De arbeidsarts kan beslissen dat een werkhervatting voorlopig te vroeg is en zal de huisarts vragen de arbeidsongeschiktheid te verlengen indien nodig.</a:t>
            </a:r>
          </a:p>
          <a:p>
            <a:pPr marL="342900" indent="-342900">
              <a:buFont typeface="Arial" panose="020B0604020202020204" pitchFamily="34" charset="0"/>
              <a:buChar char="•"/>
            </a:pPr>
            <a:endParaRPr lang="nl-BE" sz="1800" noProof="0" dirty="0">
              <a:latin typeface="Calibri" panose="020F0502020204030204" pitchFamily="34" charset="0"/>
              <a:cs typeface="Calibri" panose="020F0502020204030204" pitchFamily="34" charset="0"/>
            </a:endParaRPr>
          </a:p>
          <a:p>
            <a:pPr marL="342900" indent="-342900">
              <a:buFont typeface="Arial" panose="020B0604020202020204" pitchFamily="34" charset="0"/>
              <a:buChar char="•"/>
            </a:pPr>
            <a:r>
              <a:rPr lang="nl-BE" sz="1800" noProof="0" dirty="0">
                <a:solidFill>
                  <a:srgbClr val="1E699D"/>
                </a:solidFill>
                <a:latin typeface="Calibri"/>
                <a:cs typeface="Calibri"/>
              </a:rPr>
              <a:t>Een goede </a:t>
            </a:r>
            <a:r>
              <a:rPr lang="nl-BE" sz="1800" b="1" u="sng" noProof="0" dirty="0">
                <a:solidFill>
                  <a:srgbClr val="1E699D"/>
                </a:solidFill>
                <a:latin typeface="Calibri"/>
                <a:cs typeface="Calibri"/>
              </a:rPr>
              <a:t>samenwerking tussen de huisarts en de arbeidsarts</a:t>
            </a:r>
            <a:r>
              <a:rPr lang="nl-BE" sz="1800" b="1" noProof="0" dirty="0">
                <a:solidFill>
                  <a:srgbClr val="1E699D"/>
                </a:solidFill>
                <a:latin typeface="Calibri"/>
                <a:cs typeface="Calibri"/>
              </a:rPr>
              <a:t> </a:t>
            </a:r>
            <a:r>
              <a:rPr lang="nl-BE" sz="1800" noProof="0" dirty="0">
                <a:solidFill>
                  <a:srgbClr val="1E699D"/>
                </a:solidFill>
                <a:latin typeface="Calibri"/>
                <a:cs typeface="Calibri"/>
              </a:rPr>
              <a:t>vanaf het begin van de arbeidsongeschiktheid kan de kans op een succesvolle terugkeer vergroten door het voorbereiden van de werkhervatting of een passende functie volgens de capaciteiten van de patiënt.</a:t>
            </a:r>
          </a:p>
          <a:p>
            <a:pPr marL="342900" indent="-342900">
              <a:buFont typeface="Arial" panose="020B0604020202020204" pitchFamily="34" charset="0"/>
              <a:buChar char="•"/>
            </a:pPr>
            <a:endParaRPr lang="nl-BE" sz="1800" dirty="0">
              <a:solidFill>
                <a:srgbClr val="1E699D"/>
              </a:solidFill>
              <a:latin typeface="Calibri"/>
              <a:cs typeface="Calibri"/>
            </a:endParaRPr>
          </a:p>
          <a:p>
            <a:pPr marL="342900" indent="-342900">
              <a:buFont typeface="Arial" panose="020B0604020202020204" pitchFamily="34" charset="0"/>
              <a:buChar char="•"/>
            </a:pPr>
            <a:r>
              <a:rPr lang="nl-BE" sz="1800" noProof="0" dirty="0">
                <a:solidFill>
                  <a:srgbClr val="1E699D"/>
                </a:solidFill>
                <a:latin typeface="Calibri"/>
                <a:cs typeface="Calibri"/>
              </a:rPr>
              <a:t>NIEUW in het kader van </a:t>
            </a:r>
            <a:r>
              <a:rPr lang="nl-BE" sz="1800" b="1" u="sng" noProof="0" dirty="0">
                <a:solidFill>
                  <a:srgbClr val="1E699D"/>
                </a:solidFill>
                <a:latin typeface="Calibri"/>
                <a:cs typeface="Calibri"/>
              </a:rPr>
              <a:t>preventie van uitval</a:t>
            </a:r>
            <a:r>
              <a:rPr lang="nl-BE" sz="1800" noProof="0" dirty="0">
                <a:solidFill>
                  <a:srgbClr val="1E699D"/>
                </a:solidFill>
                <a:latin typeface="Calibri"/>
                <a:cs typeface="Calibri"/>
              </a:rPr>
              <a:t>: Een werknemer die dreigt arbeidsongeschikt te worden, kan aan de werkgever vragen om </a:t>
            </a:r>
            <a:r>
              <a:rPr lang="nl-BE" sz="1800" b="1" u="sng" noProof="0" dirty="0">
                <a:solidFill>
                  <a:srgbClr val="1E699D"/>
                </a:solidFill>
                <a:latin typeface="Calibri"/>
                <a:cs typeface="Calibri"/>
              </a:rPr>
              <a:t>aanpassing werkpost of ander/aangepast werk</a:t>
            </a:r>
            <a:r>
              <a:rPr lang="nl-BE" sz="1800" noProof="0" dirty="0">
                <a:solidFill>
                  <a:srgbClr val="1E699D"/>
                </a:solidFill>
                <a:latin typeface="Calibri"/>
                <a:cs typeface="Calibri"/>
              </a:rPr>
              <a:t>. De werkgever kan hierbij advies vragen aan preventieadviseurs zoals arbeidsarts of PAPS. De werkgever informeert nadien de werknemer over het gevolg (of over het feit dat hij niet op de vraag kan ingaan).</a:t>
            </a:r>
          </a:p>
        </p:txBody>
      </p:sp>
      <p:sp>
        <p:nvSpPr>
          <p:cNvPr id="12" name="Titre 11">
            <a:extLst>
              <a:ext uri="{FF2B5EF4-FFF2-40B4-BE49-F238E27FC236}">
                <a16:creationId xmlns:a16="http://schemas.microsoft.com/office/drawing/2014/main" id="{E02996AC-4C92-4990-A4BE-77B0EAF805E6}"/>
              </a:ext>
            </a:extLst>
          </p:cNvPr>
          <p:cNvSpPr>
            <a:spLocks noGrp="1"/>
          </p:cNvSpPr>
          <p:nvPr>
            <p:ph type="title"/>
          </p:nvPr>
        </p:nvSpPr>
        <p:spPr>
          <a:xfrm>
            <a:off x="609780" y="294381"/>
            <a:ext cx="10972440" cy="1144800"/>
          </a:xfrm>
        </p:spPr>
        <p:txBody>
          <a:bodyPr lIns="0" tIns="0" rIns="0" bIns="0" anchor="ctr"/>
          <a:lstStyle/>
          <a:p>
            <a:br>
              <a:rPr lang="nl-BE" sz="2400" noProof="0">
                <a:solidFill>
                  <a:srgbClr val="1E699D"/>
                </a:solidFill>
                <a:latin typeface="Futura Medium"/>
                <a:ea typeface="+mn-ea"/>
                <a:cs typeface="Calibri"/>
              </a:rPr>
            </a:br>
            <a:r>
              <a:rPr lang="nl-BE" sz="2400" noProof="0">
                <a:solidFill>
                  <a:srgbClr val="1E699D"/>
                </a:solidFill>
                <a:latin typeface="Futura Medium"/>
                <a:ea typeface="+mn-ea"/>
                <a:cs typeface="Calibri"/>
              </a:rPr>
              <a:t>5.2.b. </a:t>
            </a:r>
            <a:r>
              <a:rPr lang="nl-BE" sz="2400" u="sng" noProof="0">
                <a:solidFill>
                  <a:srgbClr val="1E699D"/>
                </a:solidFill>
                <a:latin typeface="Futura Medium"/>
                <a:ea typeface="+mn-ea"/>
                <a:cs typeface="Calibri"/>
              </a:rPr>
              <a:t>Take-home berichten : Aangepast werk</a:t>
            </a:r>
          </a:p>
        </p:txBody>
      </p:sp>
    </p:spTree>
    <p:extLst>
      <p:ext uri="{BB962C8B-B14F-4D97-AF65-F5344CB8AC3E}">
        <p14:creationId xmlns:p14="http://schemas.microsoft.com/office/powerpoint/2010/main" val="366774246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324540-72ED-1B00-3B1E-5C064E906321}"/>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9C8B1CD-52A6-96BD-CB96-3D10D687D480}"/>
              </a:ext>
            </a:extLst>
          </p:cNvPr>
          <p:cNvSpPr>
            <a:spLocks noGrp="1"/>
          </p:cNvSpPr>
          <p:nvPr>
            <p:ph idx="1"/>
          </p:nvPr>
        </p:nvSpPr>
        <p:spPr>
          <a:xfrm>
            <a:off x="838200" y="1381991"/>
            <a:ext cx="10515600" cy="4794972"/>
          </a:xfrm>
        </p:spPr>
        <p:txBody>
          <a:bodyPr lIns="91440" tIns="45720" rIns="91440" bIns="45720" anchor="t"/>
          <a:lstStyle/>
          <a:p>
            <a:r>
              <a:rPr lang="nl-BE" sz="2000" noProof="0">
                <a:solidFill>
                  <a:srgbClr val="1E699D"/>
                </a:solidFill>
                <a:latin typeface="Calibri" panose="020F0502020204030204" pitchFamily="34" charset="0"/>
                <a:cs typeface="Calibri" panose="020F0502020204030204" pitchFamily="34" charset="0"/>
              </a:rPr>
              <a:t>Stemmingsproblemen (bv. depressie, bipolaire stoornis,…)</a:t>
            </a:r>
          </a:p>
          <a:p>
            <a:r>
              <a:rPr lang="nl-BE" sz="2000" noProof="0">
                <a:solidFill>
                  <a:srgbClr val="1E699D"/>
                </a:solidFill>
                <a:latin typeface="Calibri" panose="020F0502020204030204" pitchFamily="34" charset="0"/>
                <a:cs typeface="Calibri" panose="020F0502020204030204" pitchFamily="34" charset="0"/>
              </a:rPr>
              <a:t>Angstproblemen (bv. sociale fobie, paniekstoornis)</a:t>
            </a:r>
          </a:p>
          <a:p>
            <a:r>
              <a:rPr lang="nl-BE" sz="2000" noProof="0">
                <a:solidFill>
                  <a:srgbClr val="1E699D"/>
                </a:solidFill>
                <a:latin typeface="Calibri" panose="020F0502020204030204" pitchFamily="34" charset="0"/>
                <a:cs typeface="Calibri" panose="020F0502020204030204" pitchFamily="34" charset="0"/>
              </a:rPr>
              <a:t>Trauma- en </a:t>
            </a:r>
            <a:r>
              <a:rPr lang="nl-BE" sz="2000" noProof="0" err="1">
                <a:solidFill>
                  <a:srgbClr val="1E699D"/>
                </a:solidFill>
                <a:latin typeface="Calibri" panose="020F0502020204030204" pitchFamily="34" charset="0"/>
                <a:cs typeface="Calibri" panose="020F0502020204030204" pitchFamily="34" charset="0"/>
              </a:rPr>
              <a:t>stressorgerelateerde</a:t>
            </a:r>
            <a:r>
              <a:rPr lang="nl-BE" sz="2000" noProof="0">
                <a:solidFill>
                  <a:srgbClr val="1E699D"/>
                </a:solidFill>
                <a:latin typeface="Calibri" panose="020F0502020204030204" pitchFamily="34" charset="0"/>
                <a:cs typeface="Calibri" panose="020F0502020204030204" pitchFamily="34" charset="0"/>
              </a:rPr>
              <a:t> problemen (bv. PTSS, aanpassingsstoornis,…)</a:t>
            </a:r>
          </a:p>
          <a:p>
            <a:r>
              <a:rPr lang="nl-BE" sz="2000" noProof="0">
                <a:solidFill>
                  <a:srgbClr val="1E699D"/>
                </a:solidFill>
                <a:latin typeface="Calibri" panose="020F0502020204030204" pitchFamily="34" charset="0"/>
                <a:cs typeface="Calibri" panose="020F0502020204030204" pitchFamily="34" charset="0"/>
              </a:rPr>
              <a:t>Psychotische problemen (bv. schizofrenie, wanen,…)</a:t>
            </a:r>
          </a:p>
          <a:p>
            <a:r>
              <a:rPr lang="nl-BE" sz="2000" noProof="0">
                <a:solidFill>
                  <a:srgbClr val="1E699D"/>
                </a:solidFill>
                <a:latin typeface="Calibri" panose="020F0502020204030204" pitchFamily="34" charset="0"/>
                <a:cs typeface="Calibri" panose="020F0502020204030204" pitchFamily="34" charset="0"/>
              </a:rPr>
              <a:t>Persoonlijkheidsproblemen (bv. borderline)</a:t>
            </a:r>
          </a:p>
          <a:p>
            <a:r>
              <a:rPr lang="nl-BE" sz="2000" noProof="0">
                <a:solidFill>
                  <a:srgbClr val="1E699D"/>
                </a:solidFill>
                <a:latin typeface="Calibri" panose="020F0502020204030204" pitchFamily="34" charset="0"/>
                <a:cs typeface="Calibri" panose="020F0502020204030204" pitchFamily="34" charset="0"/>
              </a:rPr>
              <a:t>Ontwikkelingsproblemen: (bv. ASS, AD(H)D,…)</a:t>
            </a:r>
          </a:p>
          <a:p>
            <a:r>
              <a:rPr lang="nl-BE" sz="2000" noProof="0">
                <a:solidFill>
                  <a:srgbClr val="1E699D"/>
                </a:solidFill>
                <a:latin typeface="Calibri" panose="020F0502020204030204" pitchFamily="34" charset="0"/>
                <a:cs typeface="Calibri" panose="020F0502020204030204" pitchFamily="34" charset="0"/>
              </a:rPr>
              <a:t>Problemen in het gebruik van middelen (bv. Alcohol, drugs,…)</a:t>
            </a:r>
          </a:p>
          <a:p>
            <a:r>
              <a:rPr lang="nl-BE" sz="2000" noProof="0">
                <a:solidFill>
                  <a:srgbClr val="1E699D"/>
                </a:solidFill>
                <a:latin typeface="Calibri" panose="020F0502020204030204" pitchFamily="34" charset="0"/>
                <a:cs typeface="Calibri" panose="020F0502020204030204" pitchFamily="34" charset="0"/>
              </a:rPr>
              <a:t>…</a:t>
            </a:r>
          </a:p>
          <a:p>
            <a:pPr marL="0" indent="0">
              <a:buNone/>
            </a:pPr>
            <a:endParaRPr lang="nl-BE" sz="1800" i="1" noProof="0">
              <a:solidFill>
                <a:srgbClr val="1E699D"/>
              </a:solidFill>
              <a:ea typeface="Calibri"/>
              <a:cs typeface="Calibri"/>
            </a:endParaRPr>
          </a:p>
          <a:p>
            <a:pPr>
              <a:buFont typeface="Wingdings" panose="05000000000000000000" pitchFamily="2" charset="2"/>
              <a:buChar char="à"/>
            </a:pPr>
            <a:r>
              <a:rPr lang="nl-BE" sz="2000" i="1" noProof="0">
                <a:solidFill>
                  <a:srgbClr val="1E699D"/>
                </a:solidFill>
                <a:latin typeface="Calibri" panose="020F0502020204030204" pitchFamily="34" charset="0"/>
                <a:cs typeface="Calibri" panose="020F0502020204030204" pitchFamily="34" charset="0"/>
                <a:sym typeface="Wingdings" panose="05000000000000000000" pitchFamily="2" charset="2"/>
              </a:rPr>
              <a:t>Interactie &amp; </a:t>
            </a:r>
            <a:r>
              <a:rPr lang="nl-BE" sz="2000" i="1" noProof="0" err="1">
                <a:solidFill>
                  <a:srgbClr val="1E699D"/>
                </a:solidFill>
                <a:latin typeface="Calibri" panose="020F0502020204030204" pitchFamily="34" charset="0"/>
                <a:cs typeface="Calibri" panose="020F0502020204030204" pitchFamily="34" charset="0"/>
                <a:sym typeface="Wingdings" panose="05000000000000000000" pitchFamily="2" charset="2"/>
              </a:rPr>
              <a:t>comorbiditeit</a:t>
            </a:r>
            <a:endParaRPr lang="nl-BE" sz="2000" i="1" noProof="0">
              <a:solidFill>
                <a:srgbClr val="1E699D"/>
              </a:solidFill>
              <a:latin typeface="Calibri" panose="020F0502020204030204" pitchFamily="34" charset="0"/>
              <a:cs typeface="Calibri" panose="020F0502020204030204" pitchFamily="34" charset="0"/>
              <a:sym typeface="Wingdings" panose="05000000000000000000" pitchFamily="2" charset="2"/>
            </a:endParaRPr>
          </a:p>
          <a:p>
            <a:pPr marL="0" indent="0">
              <a:buNone/>
            </a:pPr>
            <a:endParaRPr lang="nl-BE" sz="2000" noProof="0">
              <a:solidFill>
                <a:srgbClr val="1E699D"/>
              </a:solidFill>
              <a:latin typeface="Calibri" panose="020F0502020204030204" pitchFamily="34" charset="0"/>
              <a:cs typeface="Calibri" panose="020F0502020204030204" pitchFamily="34" charset="0"/>
            </a:endParaRPr>
          </a:p>
          <a:p>
            <a:pPr marL="0" indent="0">
              <a:buNone/>
            </a:pPr>
            <a:r>
              <a:rPr lang="nl-BE" sz="1600" i="1" noProof="0">
                <a:solidFill>
                  <a:srgbClr val="00B0F0"/>
                </a:solidFill>
                <a:ea typeface="Calibri"/>
                <a:cs typeface="Calibri"/>
              </a:rPr>
              <a:t>*Voor de volledige lijst van psychische stoornissen verwijzen we naar de DSM-5-TR</a:t>
            </a:r>
          </a:p>
          <a:p>
            <a:endParaRPr lang="nl-BE" noProof="0">
              <a:ea typeface="Calibri"/>
              <a:cs typeface="Calibri"/>
            </a:endParaRPr>
          </a:p>
        </p:txBody>
      </p:sp>
      <p:sp>
        <p:nvSpPr>
          <p:cNvPr id="3" name="Title 2">
            <a:extLst>
              <a:ext uri="{FF2B5EF4-FFF2-40B4-BE49-F238E27FC236}">
                <a16:creationId xmlns:a16="http://schemas.microsoft.com/office/drawing/2014/main" id="{F1CAEE2C-F7CC-F18F-E32B-864E94FA7287}"/>
              </a:ext>
            </a:extLst>
          </p:cNvPr>
          <p:cNvSpPr>
            <a:spLocks noGrp="1"/>
          </p:cNvSpPr>
          <p:nvPr>
            <p:ph type="title"/>
          </p:nvPr>
        </p:nvSpPr>
        <p:spPr>
          <a:xfrm>
            <a:off x="838200" y="320675"/>
            <a:ext cx="10515600" cy="780761"/>
          </a:xfrm>
        </p:spPr>
        <p:txBody>
          <a:bodyPr lIns="91440" tIns="45720" rIns="91440" bIns="45720" anchor="t">
            <a:normAutofit/>
          </a:bodyPr>
          <a:lstStyle/>
          <a:p>
            <a:r>
              <a:rPr lang="nl-BE" sz="2800" noProof="0">
                <a:solidFill>
                  <a:srgbClr val="1E699D"/>
                </a:solidFill>
                <a:latin typeface="Futura Medium"/>
              </a:rPr>
              <a:t>3.2. Mentale gezondheid: psychische problemen</a:t>
            </a:r>
          </a:p>
        </p:txBody>
      </p:sp>
      <p:sp>
        <p:nvSpPr>
          <p:cNvPr id="4" name="Slide Number Placeholder 3">
            <a:extLst>
              <a:ext uri="{FF2B5EF4-FFF2-40B4-BE49-F238E27FC236}">
                <a16:creationId xmlns:a16="http://schemas.microsoft.com/office/drawing/2014/main" id="{50E39E6F-971A-98A3-F4C0-C17B8B24BC16}"/>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FCF0D27-783A-4A41-A067-B898C8DC56C7}" type="slidenum">
              <a:rPr kumimoji="0" lang="nl-BE" sz="1200" b="0" i="0" u="none" strike="noStrike" kern="1200" cap="none" spc="0" normalizeH="0" baseline="0" noProof="0" smtClean="0">
                <a:ln>
                  <a:noFill/>
                </a:ln>
                <a:solidFill>
                  <a:prstClr val="black">
                    <a:tint val="82000"/>
                  </a:prstClr>
                </a:solidFill>
                <a:effectLst/>
                <a:uLnTx/>
                <a:uFillTx/>
                <a:latin typeface="Aptos" panose="020B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nl-BE" sz="1200" b="0" i="0" u="none" strike="noStrike" kern="1200" cap="none" spc="0" normalizeH="0" baseline="0" noProof="0">
              <a:ln>
                <a:noFill/>
              </a:ln>
              <a:solidFill>
                <a:prstClr val="black">
                  <a:tint val="82000"/>
                </a:prstClr>
              </a:solidFill>
              <a:effectLst/>
              <a:uLnTx/>
              <a:uFillTx/>
              <a:latin typeface="Aptos" panose="020B0004020202020204"/>
              <a:ea typeface="+mn-ea"/>
              <a:cs typeface="+mn-cs"/>
            </a:endParaRPr>
          </a:p>
        </p:txBody>
      </p:sp>
    </p:spTree>
    <p:extLst>
      <p:ext uri="{BB962C8B-B14F-4D97-AF65-F5344CB8AC3E}">
        <p14:creationId xmlns:p14="http://schemas.microsoft.com/office/powerpoint/2010/main" val="449183966"/>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Rechthoek 33">
            <a:extLst>
              <a:ext uri="{FF2B5EF4-FFF2-40B4-BE49-F238E27FC236}">
                <a16:creationId xmlns:a16="http://schemas.microsoft.com/office/drawing/2014/main" id="{18BD11B9-0052-6AFE-2207-78BAA198EB35}"/>
              </a:ext>
            </a:extLst>
          </p:cNvPr>
          <p:cNvSpPr>
            <a:spLocks noGrp="1" noRot="1" noMove="1" noResize="1" noEditPoints="1" noAdjustHandles="1" noChangeArrowheads="1" noChangeShapeType="1"/>
          </p:cNvSpPr>
          <p:nvPr/>
        </p:nvSpPr>
        <p:spPr>
          <a:xfrm>
            <a:off x="72736" y="5770740"/>
            <a:ext cx="2192482" cy="987136"/>
          </a:xfrm>
          <a:prstGeom prst="rect">
            <a:avLst/>
          </a:prstGeom>
          <a:solidFill>
            <a:schemeClr val="bg1"/>
          </a:solidFill>
          <a:ln>
            <a:solidFill>
              <a:schemeClr val="bg1"/>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nl-BE" noProof="0"/>
          </a:p>
        </p:txBody>
      </p:sp>
      <p:sp>
        <p:nvSpPr>
          <p:cNvPr id="12" name="Titre 11">
            <a:extLst>
              <a:ext uri="{FF2B5EF4-FFF2-40B4-BE49-F238E27FC236}">
                <a16:creationId xmlns:a16="http://schemas.microsoft.com/office/drawing/2014/main" id="{E02996AC-4C92-4990-A4BE-77B0EAF805E6}"/>
              </a:ext>
            </a:extLst>
          </p:cNvPr>
          <p:cNvSpPr>
            <a:spLocks noGrp="1"/>
          </p:cNvSpPr>
          <p:nvPr>
            <p:ph type="title"/>
          </p:nvPr>
        </p:nvSpPr>
        <p:spPr>
          <a:xfrm>
            <a:off x="609480" y="273600"/>
            <a:ext cx="10972440" cy="935402"/>
          </a:xfrm>
        </p:spPr>
        <p:txBody>
          <a:bodyPr/>
          <a:lstStyle/>
          <a:p>
            <a:br>
              <a:rPr lang="nl-BE" sz="1800" b="1" noProof="0">
                <a:solidFill>
                  <a:schemeClr val="accent4"/>
                </a:solidFill>
              </a:rPr>
            </a:br>
            <a:r>
              <a:rPr lang="nl-BE" sz="2800" noProof="0">
                <a:solidFill>
                  <a:srgbClr val="1E699D"/>
                </a:solidFill>
                <a:latin typeface="Futura Medium"/>
              </a:rPr>
              <a:t>5.3.a. Re-integratietraject (= </a:t>
            </a:r>
            <a:r>
              <a:rPr lang="nl-BE" sz="2800" noProof="0">
                <a:solidFill>
                  <a:srgbClr val="1E699D"/>
                </a:solidFill>
                <a:latin typeface="Futura Medium"/>
                <a:hlinkClick r:id="rId3"/>
              </a:rPr>
              <a:t>formeel traject</a:t>
            </a:r>
            <a:r>
              <a:rPr lang="nl-BE" sz="2800" noProof="0">
                <a:solidFill>
                  <a:srgbClr val="1E699D"/>
                </a:solidFill>
                <a:latin typeface="Futura Medium"/>
              </a:rPr>
              <a:t>)</a:t>
            </a:r>
            <a:br>
              <a:rPr lang="nl-BE" sz="1800" b="1" noProof="0">
                <a:solidFill>
                  <a:schemeClr val="accent4"/>
                </a:solidFill>
              </a:rPr>
            </a:br>
            <a:endParaRPr lang="nl-BE" sz="1800" b="1" noProof="0"/>
          </a:p>
        </p:txBody>
      </p:sp>
      <p:sp>
        <p:nvSpPr>
          <p:cNvPr id="5" name="Rectangle 4">
            <a:extLst>
              <a:ext uri="{FF2B5EF4-FFF2-40B4-BE49-F238E27FC236}">
                <a16:creationId xmlns:a16="http://schemas.microsoft.com/office/drawing/2014/main" id="{13DE39B8-43E9-4867-9858-4E60C7F1CB01}"/>
              </a:ext>
            </a:extLst>
          </p:cNvPr>
          <p:cNvSpPr/>
          <p:nvPr/>
        </p:nvSpPr>
        <p:spPr>
          <a:xfrm>
            <a:off x="845573" y="1666451"/>
            <a:ext cx="7423353" cy="610262"/>
          </a:xfrm>
          <a:prstGeom prst="rect">
            <a:avLst/>
          </a:prstGeom>
          <a:solidFill>
            <a:schemeClr val="bg1"/>
          </a:solidFill>
          <a:ln>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noProof="0"/>
          </a:p>
        </p:txBody>
      </p:sp>
      <p:sp>
        <p:nvSpPr>
          <p:cNvPr id="7" name="ZoneTexte 6">
            <a:extLst>
              <a:ext uri="{FF2B5EF4-FFF2-40B4-BE49-F238E27FC236}">
                <a16:creationId xmlns:a16="http://schemas.microsoft.com/office/drawing/2014/main" id="{630E79FA-0FFF-44DF-9B29-7FD8A59688DE}"/>
              </a:ext>
            </a:extLst>
          </p:cNvPr>
          <p:cNvSpPr txBox="1"/>
          <p:nvPr/>
        </p:nvSpPr>
        <p:spPr>
          <a:xfrm>
            <a:off x="1038445" y="1698651"/>
            <a:ext cx="3288405" cy="461665"/>
          </a:xfrm>
          <a:prstGeom prst="rect">
            <a:avLst/>
          </a:prstGeom>
          <a:noFill/>
          <a:ln>
            <a:solidFill>
              <a:schemeClr val="tx1"/>
            </a:solidFill>
            <a:prstDash val="dash"/>
          </a:ln>
        </p:spPr>
        <p:txBody>
          <a:bodyPr wrap="square" rtlCol="0">
            <a:spAutoFit/>
          </a:bodyPr>
          <a:lstStyle/>
          <a:p>
            <a:pPr algn="ctr"/>
            <a:r>
              <a:rPr lang="nl-BE" sz="1200" noProof="0"/>
              <a:t>Patiënt/werknemer </a:t>
            </a:r>
          </a:p>
          <a:p>
            <a:pPr algn="ctr"/>
            <a:r>
              <a:rPr lang="nl-BE" sz="1200" noProof="0"/>
              <a:t>(of huisarts als hij/zij daarmee instemt)</a:t>
            </a:r>
          </a:p>
        </p:txBody>
      </p:sp>
      <p:sp>
        <p:nvSpPr>
          <p:cNvPr id="10" name="ZoneTexte 9">
            <a:extLst>
              <a:ext uri="{FF2B5EF4-FFF2-40B4-BE49-F238E27FC236}">
                <a16:creationId xmlns:a16="http://schemas.microsoft.com/office/drawing/2014/main" id="{699018CF-D388-42E7-BA5E-A087CD9E42D7}"/>
              </a:ext>
            </a:extLst>
          </p:cNvPr>
          <p:cNvSpPr txBox="1"/>
          <p:nvPr/>
        </p:nvSpPr>
        <p:spPr>
          <a:xfrm>
            <a:off x="5634425" y="1815640"/>
            <a:ext cx="1301913" cy="276999"/>
          </a:xfrm>
          <a:prstGeom prst="rect">
            <a:avLst/>
          </a:prstGeom>
          <a:noFill/>
          <a:ln>
            <a:solidFill>
              <a:schemeClr val="tx1"/>
            </a:solidFill>
            <a:prstDash val="dash"/>
          </a:ln>
        </p:spPr>
        <p:txBody>
          <a:bodyPr wrap="square" rtlCol="0">
            <a:spAutoFit/>
          </a:bodyPr>
          <a:lstStyle/>
          <a:p>
            <a:pPr algn="ctr"/>
            <a:r>
              <a:rPr lang="nl-BE" sz="1200" noProof="0"/>
              <a:t>Werkgever</a:t>
            </a:r>
          </a:p>
        </p:txBody>
      </p:sp>
      <p:sp>
        <p:nvSpPr>
          <p:cNvPr id="11" name="Rectangle 10">
            <a:extLst>
              <a:ext uri="{FF2B5EF4-FFF2-40B4-BE49-F238E27FC236}">
                <a16:creationId xmlns:a16="http://schemas.microsoft.com/office/drawing/2014/main" id="{2496EEF0-2795-4ABC-A17C-793A3EDEF568}"/>
              </a:ext>
            </a:extLst>
          </p:cNvPr>
          <p:cNvSpPr/>
          <p:nvPr/>
        </p:nvSpPr>
        <p:spPr>
          <a:xfrm>
            <a:off x="845574" y="2329976"/>
            <a:ext cx="7423353" cy="1171868"/>
          </a:xfrm>
          <a:prstGeom prst="rect">
            <a:avLst/>
          </a:prstGeom>
          <a:noFill/>
          <a:ln>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noProof="0"/>
          </a:p>
        </p:txBody>
      </p:sp>
      <p:sp>
        <p:nvSpPr>
          <p:cNvPr id="13" name="ZoneTexte 12">
            <a:extLst>
              <a:ext uri="{FF2B5EF4-FFF2-40B4-BE49-F238E27FC236}">
                <a16:creationId xmlns:a16="http://schemas.microsoft.com/office/drawing/2014/main" id="{31779616-D01C-4097-9E99-59219DBE2B7C}"/>
              </a:ext>
            </a:extLst>
          </p:cNvPr>
          <p:cNvSpPr txBox="1"/>
          <p:nvPr/>
        </p:nvSpPr>
        <p:spPr>
          <a:xfrm>
            <a:off x="3491871" y="2436502"/>
            <a:ext cx="1434533" cy="276999"/>
          </a:xfrm>
          <a:prstGeom prst="rect">
            <a:avLst/>
          </a:prstGeom>
          <a:noFill/>
          <a:ln>
            <a:solidFill>
              <a:schemeClr val="tx1"/>
            </a:solidFill>
            <a:prstDash val="dash"/>
          </a:ln>
        </p:spPr>
        <p:txBody>
          <a:bodyPr wrap="square" rtlCol="0">
            <a:spAutoFit/>
          </a:bodyPr>
          <a:lstStyle/>
          <a:p>
            <a:pPr algn="ctr"/>
            <a:r>
              <a:rPr lang="nl-BE" sz="1200" noProof="0"/>
              <a:t>Arbeidsarts</a:t>
            </a:r>
          </a:p>
        </p:txBody>
      </p:sp>
      <p:sp>
        <p:nvSpPr>
          <p:cNvPr id="15" name="ZoneTexte 14">
            <a:extLst>
              <a:ext uri="{FF2B5EF4-FFF2-40B4-BE49-F238E27FC236}">
                <a16:creationId xmlns:a16="http://schemas.microsoft.com/office/drawing/2014/main" id="{090FB782-2F28-420B-8314-0FFA2E9781E1}"/>
              </a:ext>
            </a:extLst>
          </p:cNvPr>
          <p:cNvSpPr txBox="1"/>
          <p:nvPr/>
        </p:nvSpPr>
        <p:spPr>
          <a:xfrm>
            <a:off x="4029057" y="2885237"/>
            <a:ext cx="4226179" cy="646331"/>
          </a:xfrm>
          <a:prstGeom prst="rect">
            <a:avLst/>
          </a:prstGeom>
          <a:noFill/>
          <a:ln>
            <a:solidFill>
              <a:schemeClr val="tx1"/>
            </a:solidFill>
            <a:prstDash val="dash"/>
          </a:ln>
        </p:spPr>
        <p:txBody>
          <a:bodyPr wrap="square" rtlCol="0">
            <a:spAutoFit/>
          </a:bodyPr>
          <a:lstStyle/>
          <a:p>
            <a:pPr algn="ctr"/>
            <a:r>
              <a:rPr lang="nl-BE" sz="1200" noProof="0"/>
              <a:t>Tijdelijk ongeschikt (beslissing A) of blijvend ongeschikt (beslissing B) + modaliteiten aangepast werk of ander werk of eventueel aanpassing van de werkpost</a:t>
            </a:r>
          </a:p>
        </p:txBody>
      </p:sp>
      <p:sp>
        <p:nvSpPr>
          <p:cNvPr id="17" name="ZoneTexte 16">
            <a:extLst>
              <a:ext uri="{FF2B5EF4-FFF2-40B4-BE49-F238E27FC236}">
                <a16:creationId xmlns:a16="http://schemas.microsoft.com/office/drawing/2014/main" id="{B5819676-3C27-4A1F-9100-A4E2A0785B66}"/>
              </a:ext>
            </a:extLst>
          </p:cNvPr>
          <p:cNvSpPr txBox="1"/>
          <p:nvPr/>
        </p:nvSpPr>
        <p:spPr>
          <a:xfrm>
            <a:off x="1003929" y="2968498"/>
            <a:ext cx="2765324" cy="461665"/>
          </a:xfrm>
          <a:prstGeom prst="rect">
            <a:avLst/>
          </a:prstGeom>
          <a:noFill/>
          <a:ln>
            <a:solidFill>
              <a:schemeClr val="tx1"/>
            </a:solidFill>
            <a:prstDash val="dash"/>
          </a:ln>
        </p:spPr>
        <p:txBody>
          <a:bodyPr wrap="square" rtlCol="0">
            <a:spAutoFit/>
          </a:bodyPr>
          <a:lstStyle/>
          <a:p>
            <a:pPr algn="ctr"/>
            <a:r>
              <a:rPr lang="nl-BE" sz="1200" noProof="0"/>
              <a:t>Re-integratiebeoordeling (momenteel) onmogelijk (beslissing C)</a:t>
            </a:r>
          </a:p>
        </p:txBody>
      </p:sp>
      <p:sp>
        <p:nvSpPr>
          <p:cNvPr id="18" name="ZoneTexte 17">
            <a:extLst>
              <a:ext uri="{FF2B5EF4-FFF2-40B4-BE49-F238E27FC236}">
                <a16:creationId xmlns:a16="http://schemas.microsoft.com/office/drawing/2014/main" id="{97AE4D0D-FC04-4ADC-BF3A-0D735F19FA55}"/>
              </a:ext>
            </a:extLst>
          </p:cNvPr>
          <p:cNvSpPr txBox="1"/>
          <p:nvPr/>
        </p:nvSpPr>
        <p:spPr>
          <a:xfrm>
            <a:off x="3769253" y="3631201"/>
            <a:ext cx="3667172" cy="276999"/>
          </a:xfrm>
          <a:prstGeom prst="rect">
            <a:avLst/>
          </a:prstGeom>
          <a:noFill/>
          <a:ln w="28575">
            <a:solidFill>
              <a:schemeClr val="accent1">
                <a:lumMod val="40000"/>
                <a:lumOff val="60000"/>
              </a:schemeClr>
            </a:solidFill>
          </a:ln>
        </p:spPr>
        <p:txBody>
          <a:bodyPr wrap="square" rtlCol="0">
            <a:spAutoFit/>
          </a:bodyPr>
          <a:lstStyle/>
          <a:p>
            <a:pPr algn="ctr"/>
            <a:r>
              <a:rPr lang="nl-BE" sz="1200" b="1" noProof="0">
                <a:solidFill>
                  <a:schemeClr val="tx2"/>
                </a:solidFill>
              </a:rPr>
              <a:t>Overleg Arbeidsarts – Werkgever – Werknemer</a:t>
            </a:r>
          </a:p>
        </p:txBody>
      </p:sp>
      <p:sp>
        <p:nvSpPr>
          <p:cNvPr id="19" name="ZoneTexte 18">
            <a:extLst>
              <a:ext uri="{FF2B5EF4-FFF2-40B4-BE49-F238E27FC236}">
                <a16:creationId xmlns:a16="http://schemas.microsoft.com/office/drawing/2014/main" id="{91E40C7C-8C01-492E-8704-3667ACEED2C4}"/>
              </a:ext>
            </a:extLst>
          </p:cNvPr>
          <p:cNvSpPr txBox="1"/>
          <p:nvPr/>
        </p:nvSpPr>
        <p:spPr>
          <a:xfrm>
            <a:off x="3770670" y="4015682"/>
            <a:ext cx="3411180" cy="276999"/>
          </a:xfrm>
          <a:prstGeom prst="rect">
            <a:avLst/>
          </a:prstGeom>
          <a:noFill/>
          <a:ln>
            <a:solidFill>
              <a:schemeClr val="tx1"/>
            </a:solidFill>
          </a:ln>
        </p:spPr>
        <p:txBody>
          <a:bodyPr wrap="square" rtlCol="0">
            <a:spAutoFit/>
          </a:bodyPr>
          <a:lstStyle/>
          <a:p>
            <a:pPr algn="ctr"/>
            <a:r>
              <a:rPr lang="nl-BE" sz="1200" noProof="0"/>
              <a:t>Technisch mogelijk / Kan het worden vereist?</a:t>
            </a:r>
          </a:p>
        </p:txBody>
      </p:sp>
      <p:sp>
        <p:nvSpPr>
          <p:cNvPr id="20" name="ZoneTexte 19">
            <a:extLst>
              <a:ext uri="{FF2B5EF4-FFF2-40B4-BE49-F238E27FC236}">
                <a16:creationId xmlns:a16="http://schemas.microsoft.com/office/drawing/2014/main" id="{9C138C50-4281-41E2-AE97-034D077B22CB}"/>
              </a:ext>
            </a:extLst>
          </p:cNvPr>
          <p:cNvSpPr txBox="1"/>
          <p:nvPr/>
        </p:nvSpPr>
        <p:spPr>
          <a:xfrm>
            <a:off x="2782530" y="4010957"/>
            <a:ext cx="521109" cy="276999"/>
          </a:xfrm>
          <a:prstGeom prst="rect">
            <a:avLst/>
          </a:prstGeom>
          <a:noFill/>
          <a:ln w="28575">
            <a:solidFill>
              <a:schemeClr val="accent1">
                <a:lumMod val="40000"/>
                <a:lumOff val="60000"/>
              </a:schemeClr>
            </a:solidFill>
          </a:ln>
        </p:spPr>
        <p:txBody>
          <a:bodyPr wrap="square" rtlCol="0">
            <a:spAutoFit/>
          </a:bodyPr>
          <a:lstStyle/>
          <a:p>
            <a:pPr algn="ctr"/>
            <a:r>
              <a:rPr lang="nl-BE" sz="1200" b="1" noProof="0">
                <a:solidFill>
                  <a:schemeClr val="tx2"/>
                </a:solidFill>
              </a:rPr>
              <a:t>Plan</a:t>
            </a:r>
          </a:p>
        </p:txBody>
      </p:sp>
      <p:sp>
        <p:nvSpPr>
          <p:cNvPr id="21" name="ZoneTexte 20">
            <a:extLst>
              <a:ext uri="{FF2B5EF4-FFF2-40B4-BE49-F238E27FC236}">
                <a16:creationId xmlns:a16="http://schemas.microsoft.com/office/drawing/2014/main" id="{BE9162B1-5D7E-4A12-B48F-F6AAE843A8EF}"/>
              </a:ext>
            </a:extLst>
          </p:cNvPr>
          <p:cNvSpPr txBox="1"/>
          <p:nvPr/>
        </p:nvSpPr>
        <p:spPr>
          <a:xfrm>
            <a:off x="2349625" y="4310546"/>
            <a:ext cx="1292618" cy="461665"/>
          </a:xfrm>
          <a:prstGeom prst="rect">
            <a:avLst/>
          </a:prstGeom>
          <a:noFill/>
          <a:ln>
            <a:solidFill>
              <a:schemeClr val="tx1"/>
            </a:solidFill>
          </a:ln>
        </p:spPr>
        <p:txBody>
          <a:bodyPr wrap="square" rtlCol="0">
            <a:spAutoFit/>
          </a:bodyPr>
          <a:lstStyle/>
          <a:p>
            <a:pPr algn="ctr"/>
            <a:r>
              <a:rPr lang="nl-BE" sz="1200" noProof="0"/>
              <a:t>Werknemer akkoord?</a:t>
            </a:r>
          </a:p>
        </p:txBody>
      </p:sp>
      <p:sp>
        <p:nvSpPr>
          <p:cNvPr id="22" name="ZoneTexte 21">
            <a:extLst>
              <a:ext uri="{FF2B5EF4-FFF2-40B4-BE49-F238E27FC236}">
                <a16:creationId xmlns:a16="http://schemas.microsoft.com/office/drawing/2014/main" id="{E6C43E0E-5D22-4851-9DB7-53CC7999606E}"/>
              </a:ext>
            </a:extLst>
          </p:cNvPr>
          <p:cNvSpPr txBox="1"/>
          <p:nvPr/>
        </p:nvSpPr>
        <p:spPr>
          <a:xfrm>
            <a:off x="976209" y="4114662"/>
            <a:ext cx="905528" cy="830997"/>
          </a:xfrm>
          <a:prstGeom prst="rect">
            <a:avLst/>
          </a:prstGeom>
          <a:noFill/>
          <a:ln>
            <a:solidFill>
              <a:schemeClr val="tx1"/>
            </a:solidFill>
          </a:ln>
        </p:spPr>
        <p:txBody>
          <a:bodyPr wrap="square" rtlCol="0">
            <a:spAutoFit/>
          </a:bodyPr>
          <a:lstStyle/>
          <a:p>
            <a:pPr algn="ctr"/>
            <a:r>
              <a:rPr lang="nl-BE" sz="1200" noProof="0"/>
              <a:t>Getekend voor </a:t>
            </a:r>
            <a:r>
              <a:rPr lang="nl-BE" sz="1200" noProof="0" err="1"/>
              <a:t>overeen-komst</a:t>
            </a:r>
            <a:endParaRPr lang="nl-BE" sz="1200" noProof="0"/>
          </a:p>
        </p:txBody>
      </p:sp>
      <p:sp>
        <p:nvSpPr>
          <p:cNvPr id="23" name="ZoneTexte 22">
            <a:extLst>
              <a:ext uri="{FF2B5EF4-FFF2-40B4-BE49-F238E27FC236}">
                <a16:creationId xmlns:a16="http://schemas.microsoft.com/office/drawing/2014/main" id="{797C5FE2-DF61-46CA-A6B3-1E8261DFDEF6}"/>
              </a:ext>
            </a:extLst>
          </p:cNvPr>
          <p:cNvSpPr txBox="1"/>
          <p:nvPr/>
        </p:nvSpPr>
        <p:spPr>
          <a:xfrm>
            <a:off x="2349625" y="4934995"/>
            <a:ext cx="1292618" cy="461665"/>
          </a:xfrm>
          <a:prstGeom prst="rect">
            <a:avLst/>
          </a:prstGeom>
          <a:noFill/>
          <a:ln>
            <a:solidFill>
              <a:schemeClr val="tx1"/>
            </a:solidFill>
          </a:ln>
        </p:spPr>
        <p:txBody>
          <a:bodyPr wrap="square" rtlCol="0">
            <a:spAutoFit/>
          </a:bodyPr>
          <a:lstStyle/>
          <a:p>
            <a:pPr algn="ctr"/>
            <a:r>
              <a:rPr lang="nl-BE" sz="1200" noProof="0"/>
              <a:t>Werknemer benoemt reden</a:t>
            </a:r>
          </a:p>
        </p:txBody>
      </p:sp>
      <p:sp>
        <p:nvSpPr>
          <p:cNvPr id="24" name="ZoneTexte 23">
            <a:extLst>
              <a:ext uri="{FF2B5EF4-FFF2-40B4-BE49-F238E27FC236}">
                <a16:creationId xmlns:a16="http://schemas.microsoft.com/office/drawing/2014/main" id="{87725FFD-FCFA-4498-B837-754D120247DE}"/>
              </a:ext>
            </a:extLst>
          </p:cNvPr>
          <p:cNvSpPr txBox="1"/>
          <p:nvPr/>
        </p:nvSpPr>
        <p:spPr>
          <a:xfrm>
            <a:off x="4307983" y="5396331"/>
            <a:ext cx="966602" cy="276999"/>
          </a:xfrm>
          <a:prstGeom prst="rect">
            <a:avLst/>
          </a:prstGeom>
          <a:noFill/>
          <a:ln>
            <a:solidFill>
              <a:schemeClr val="tx1"/>
            </a:solidFill>
          </a:ln>
        </p:spPr>
        <p:txBody>
          <a:bodyPr wrap="square" rtlCol="0">
            <a:spAutoFit/>
          </a:bodyPr>
          <a:lstStyle/>
          <a:p>
            <a:pPr algn="ctr"/>
            <a:r>
              <a:rPr lang="nl-BE" sz="1200" noProof="0"/>
              <a:t>Arbeidsarts</a:t>
            </a:r>
          </a:p>
        </p:txBody>
      </p:sp>
      <p:sp>
        <p:nvSpPr>
          <p:cNvPr id="25" name="ZoneTexte 24">
            <a:extLst>
              <a:ext uri="{FF2B5EF4-FFF2-40B4-BE49-F238E27FC236}">
                <a16:creationId xmlns:a16="http://schemas.microsoft.com/office/drawing/2014/main" id="{28D84419-5F6B-4FAB-8030-2E18E38CB826}"/>
              </a:ext>
            </a:extLst>
          </p:cNvPr>
          <p:cNvSpPr txBox="1"/>
          <p:nvPr/>
        </p:nvSpPr>
        <p:spPr>
          <a:xfrm>
            <a:off x="838354" y="5484044"/>
            <a:ext cx="1251453" cy="276999"/>
          </a:xfrm>
          <a:prstGeom prst="rect">
            <a:avLst/>
          </a:prstGeom>
          <a:noFill/>
          <a:ln>
            <a:solidFill>
              <a:schemeClr val="tx1"/>
            </a:solidFill>
          </a:ln>
        </p:spPr>
        <p:txBody>
          <a:bodyPr wrap="square" rtlCol="0">
            <a:spAutoFit/>
          </a:bodyPr>
          <a:lstStyle/>
          <a:p>
            <a:pPr algn="ctr"/>
            <a:r>
              <a:rPr lang="nl-BE" sz="1200" noProof="0"/>
              <a:t>Adviserend arts</a:t>
            </a:r>
          </a:p>
        </p:txBody>
      </p:sp>
      <p:sp>
        <p:nvSpPr>
          <p:cNvPr id="26" name="ZoneTexte 25">
            <a:extLst>
              <a:ext uri="{FF2B5EF4-FFF2-40B4-BE49-F238E27FC236}">
                <a16:creationId xmlns:a16="http://schemas.microsoft.com/office/drawing/2014/main" id="{AB1C467B-6933-4070-96EA-C7F1710D7D97}"/>
              </a:ext>
            </a:extLst>
          </p:cNvPr>
          <p:cNvSpPr txBox="1"/>
          <p:nvPr/>
        </p:nvSpPr>
        <p:spPr>
          <a:xfrm>
            <a:off x="1061003" y="5811037"/>
            <a:ext cx="2404397" cy="276999"/>
          </a:xfrm>
          <a:prstGeom prst="rect">
            <a:avLst/>
          </a:prstGeom>
          <a:noFill/>
          <a:ln w="38100">
            <a:solidFill>
              <a:schemeClr val="accent1">
                <a:lumMod val="40000"/>
                <a:lumOff val="60000"/>
              </a:schemeClr>
            </a:solidFill>
          </a:ln>
        </p:spPr>
        <p:txBody>
          <a:bodyPr wrap="square" rtlCol="0">
            <a:spAutoFit/>
          </a:bodyPr>
          <a:lstStyle/>
          <a:p>
            <a:pPr algn="ctr"/>
            <a:r>
              <a:rPr lang="nl-BE" sz="1200" b="1" noProof="0">
                <a:solidFill>
                  <a:schemeClr val="tx2"/>
                </a:solidFill>
              </a:rPr>
              <a:t>Re-integratietraject afgerond</a:t>
            </a:r>
          </a:p>
        </p:txBody>
      </p:sp>
      <p:sp>
        <p:nvSpPr>
          <p:cNvPr id="27" name="Rectangle 26">
            <a:extLst>
              <a:ext uri="{FF2B5EF4-FFF2-40B4-BE49-F238E27FC236}">
                <a16:creationId xmlns:a16="http://schemas.microsoft.com/office/drawing/2014/main" id="{1F80E310-B8EE-4CC3-ACED-F10B77268FEA}"/>
              </a:ext>
            </a:extLst>
          </p:cNvPr>
          <p:cNvSpPr/>
          <p:nvPr/>
        </p:nvSpPr>
        <p:spPr>
          <a:xfrm>
            <a:off x="845573" y="3555107"/>
            <a:ext cx="7423355" cy="2562001"/>
          </a:xfrm>
          <a:prstGeom prst="rect">
            <a:avLst/>
          </a:prstGeom>
          <a:noFill/>
          <a:ln>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noProof="0"/>
          </a:p>
        </p:txBody>
      </p:sp>
      <p:cxnSp>
        <p:nvCxnSpPr>
          <p:cNvPr id="29" name="Connecteur droit avec flèche 28">
            <a:extLst>
              <a:ext uri="{FF2B5EF4-FFF2-40B4-BE49-F238E27FC236}">
                <a16:creationId xmlns:a16="http://schemas.microsoft.com/office/drawing/2014/main" id="{319F5996-16F5-46ED-96B7-25567458D53A}"/>
              </a:ext>
            </a:extLst>
          </p:cNvPr>
          <p:cNvCxnSpPr>
            <a:cxnSpLocks/>
            <a:stCxn id="19" idx="1"/>
            <a:endCxn id="20" idx="3"/>
          </p:cNvCxnSpPr>
          <p:nvPr/>
        </p:nvCxnSpPr>
        <p:spPr>
          <a:xfrm flipH="1" flipV="1">
            <a:off x="3303639" y="4149457"/>
            <a:ext cx="467031" cy="4725"/>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1" name="ZoneTexte 30">
            <a:extLst>
              <a:ext uri="{FF2B5EF4-FFF2-40B4-BE49-F238E27FC236}">
                <a16:creationId xmlns:a16="http://schemas.microsoft.com/office/drawing/2014/main" id="{FA817B1F-7CD4-4BFE-AEBA-B67595CC0D75}"/>
              </a:ext>
            </a:extLst>
          </p:cNvPr>
          <p:cNvSpPr txBox="1"/>
          <p:nvPr/>
        </p:nvSpPr>
        <p:spPr>
          <a:xfrm>
            <a:off x="3326278" y="3922948"/>
            <a:ext cx="454740" cy="276999"/>
          </a:xfrm>
          <a:prstGeom prst="rect">
            <a:avLst/>
          </a:prstGeom>
          <a:noFill/>
          <a:ln>
            <a:noFill/>
          </a:ln>
        </p:spPr>
        <p:txBody>
          <a:bodyPr wrap="square" rtlCol="0">
            <a:spAutoFit/>
          </a:bodyPr>
          <a:lstStyle/>
          <a:p>
            <a:pPr algn="ctr"/>
            <a:r>
              <a:rPr lang="nl-BE" sz="1200" b="1" noProof="0">
                <a:solidFill>
                  <a:srgbClr val="00B050"/>
                </a:solidFill>
              </a:rPr>
              <a:t>Ja</a:t>
            </a:r>
          </a:p>
        </p:txBody>
      </p:sp>
      <p:cxnSp>
        <p:nvCxnSpPr>
          <p:cNvPr id="33" name="Connecteur droit avec flèche 32">
            <a:extLst>
              <a:ext uri="{FF2B5EF4-FFF2-40B4-BE49-F238E27FC236}">
                <a16:creationId xmlns:a16="http://schemas.microsoft.com/office/drawing/2014/main" id="{45E262FC-977A-4242-BF3C-87026232BA89}"/>
              </a:ext>
            </a:extLst>
          </p:cNvPr>
          <p:cNvCxnSpPr>
            <a:cxnSpLocks/>
            <a:stCxn id="21" idx="1"/>
            <a:endCxn id="22" idx="3"/>
          </p:cNvCxnSpPr>
          <p:nvPr/>
        </p:nvCxnSpPr>
        <p:spPr>
          <a:xfrm flipH="1" flipV="1">
            <a:off x="1881737" y="4530161"/>
            <a:ext cx="467888" cy="11218"/>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5" name="ZoneTexte 34">
            <a:extLst>
              <a:ext uri="{FF2B5EF4-FFF2-40B4-BE49-F238E27FC236}">
                <a16:creationId xmlns:a16="http://schemas.microsoft.com/office/drawing/2014/main" id="{8328612D-5AD2-46F9-AED1-881BAC40FFC6}"/>
              </a:ext>
            </a:extLst>
          </p:cNvPr>
          <p:cNvSpPr txBox="1"/>
          <p:nvPr/>
        </p:nvSpPr>
        <p:spPr>
          <a:xfrm>
            <a:off x="1842940" y="4233244"/>
            <a:ext cx="535082" cy="276999"/>
          </a:xfrm>
          <a:prstGeom prst="rect">
            <a:avLst/>
          </a:prstGeom>
          <a:noFill/>
        </p:spPr>
        <p:txBody>
          <a:bodyPr wrap="square" rtlCol="0">
            <a:spAutoFit/>
          </a:bodyPr>
          <a:lstStyle/>
          <a:p>
            <a:pPr algn="ctr"/>
            <a:r>
              <a:rPr lang="nl-BE" sz="1200" b="1" noProof="0">
                <a:solidFill>
                  <a:srgbClr val="00B050"/>
                </a:solidFill>
              </a:rPr>
              <a:t>Ja</a:t>
            </a:r>
          </a:p>
        </p:txBody>
      </p:sp>
      <p:cxnSp>
        <p:nvCxnSpPr>
          <p:cNvPr id="38" name="Connecteur droit avec flèche 37">
            <a:extLst>
              <a:ext uri="{FF2B5EF4-FFF2-40B4-BE49-F238E27FC236}">
                <a16:creationId xmlns:a16="http://schemas.microsoft.com/office/drawing/2014/main" id="{BE17A79D-839F-43D9-85C7-6805E02E726F}"/>
              </a:ext>
            </a:extLst>
          </p:cNvPr>
          <p:cNvCxnSpPr>
            <a:cxnSpLocks/>
            <a:stCxn id="21" idx="2"/>
            <a:endCxn id="23" idx="0"/>
          </p:cNvCxnSpPr>
          <p:nvPr/>
        </p:nvCxnSpPr>
        <p:spPr>
          <a:xfrm>
            <a:off x="2995934" y="4772211"/>
            <a:ext cx="0" cy="162784"/>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9" name="ZoneTexte 38">
            <a:extLst>
              <a:ext uri="{FF2B5EF4-FFF2-40B4-BE49-F238E27FC236}">
                <a16:creationId xmlns:a16="http://schemas.microsoft.com/office/drawing/2014/main" id="{3CFDA29B-EF67-4A94-AB43-4B5E3C90984D}"/>
              </a:ext>
            </a:extLst>
          </p:cNvPr>
          <p:cNvSpPr txBox="1"/>
          <p:nvPr/>
        </p:nvSpPr>
        <p:spPr>
          <a:xfrm>
            <a:off x="3014464" y="4712508"/>
            <a:ext cx="754789" cy="276999"/>
          </a:xfrm>
          <a:prstGeom prst="rect">
            <a:avLst/>
          </a:prstGeom>
          <a:noFill/>
        </p:spPr>
        <p:txBody>
          <a:bodyPr wrap="square" rtlCol="0">
            <a:spAutoFit/>
          </a:bodyPr>
          <a:lstStyle/>
          <a:p>
            <a:r>
              <a:rPr lang="nl-BE" sz="1200" b="1" noProof="0">
                <a:solidFill>
                  <a:srgbClr val="FF0000"/>
                </a:solidFill>
              </a:rPr>
              <a:t>Nee</a:t>
            </a:r>
          </a:p>
        </p:txBody>
      </p:sp>
      <p:sp>
        <p:nvSpPr>
          <p:cNvPr id="76" name="ZoneTexte 75">
            <a:extLst>
              <a:ext uri="{FF2B5EF4-FFF2-40B4-BE49-F238E27FC236}">
                <a16:creationId xmlns:a16="http://schemas.microsoft.com/office/drawing/2014/main" id="{654FA4B3-7A3D-4353-9C20-D9F94C1C4242}"/>
              </a:ext>
            </a:extLst>
          </p:cNvPr>
          <p:cNvSpPr txBox="1"/>
          <p:nvPr/>
        </p:nvSpPr>
        <p:spPr>
          <a:xfrm>
            <a:off x="4957239" y="4527698"/>
            <a:ext cx="1038042" cy="276999"/>
          </a:xfrm>
          <a:prstGeom prst="rect">
            <a:avLst/>
          </a:prstGeom>
          <a:noFill/>
          <a:ln w="28575">
            <a:solidFill>
              <a:schemeClr val="accent1">
                <a:lumMod val="40000"/>
                <a:lumOff val="60000"/>
              </a:schemeClr>
            </a:solidFill>
          </a:ln>
        </p:spPr>
        <p:txBody>
          <a:bodyPr wrap="square" rtlCol="0">
            <a:spAutoFit/>
          </a:bodyPr>
          <a:lstStyle/>
          <a:p>
            <a:r>
              <a:rPr lang="nl-BE" sz="1200" b="1" noProof="0">
                <a:solidFill>
                  <a:schemeClr val="tx2"/>
                </a:solidFill>
              </a:rPr>
              <a:t>Geen plan</a:t>
            </a:r>
          </a:p>
        </p:txBody>
      </p:sp>
      <p:sp>
        <p:nvSpPr>
          <p:cNvPr id="77" name="ZoneTexte 76">
            <a:extLst>
              <a:ext uri="{FF2B5EF4-FFF2-40B4-BE49-F238E27FC236}">
                <a16:creationId xmlns:a16="http://schemas.microsoft.com/office/drawing/2014/main" id="{D066D1B9-290C-4250-B5B8-662329708AAF}"/>
              </a:ext>
            </a:extLst>
          </p:cNvPr>
          <p:cNvSpPr txBox="1"/>
          <p:nvPr/>
        </p:nvSpPr>
        <p:spPr>
          <a:xfrm>
            <a:off x="4957239" y="5002904"/>
            <a:ext cx="1038042" cy="276999"/>
          </a:xfrm>
          <a:prstGeom prst="rect">
            <a:avLst/>
          </a:prstGeom>
          <a:noFill/>
          <a:ln>
            <a:solidFill>
              <a:schemeClr val="tx1"/>
            </a:solidFill>
          </a:ln>
        </p:spPr>
        <p:txBody>
          <a:bodyPr wrap="square" rtlCol="0">
            <a:spAutoFit/>
          </a:bodyPr>
          <a:lstStyle/>
          <a:p>
            <a:pPr algn="ctr"/>
            <a:r>
              <a:rPr lang="nl-BE" sz="1200" noProof="0"/>
              <a:t>Verslag</a:t>
            </a:r>
          </a:p>
        </p:txBody>
      </p:sp>
      <p:sp>
        <p:nvSpPr>
          <p:cNvPr id="78" name="ZoneTexte 77">
            <a:extLst>
              <a:ext uri="{FF2B5EF4-FFF2-40B4-BE49-F238E27FC236}">
                <a16:creationId xmlns:a16="http://schemas.microsoft.com/office/drawing/2014/main" id="{C35F63ED-F454-417E-8D6A-D563C10797D5}"/>
              </a:ext>
            </a:extLst>
          </p:cNvPr>
          <p:cNvSpPr txBox="1"/>
          <p:nvPr/>
        </p:nvSpPr>
        <p:spPr>
          <a:xfrm>
            <a:off x="6025942" y="5368004"/>
            <a:ext cx="983519" cy="276999"/>
          </a:xfrm>
          <a:prstGeom prst="rect">
            <a:avLst/>
          </a:prstGeom>
          <a:noFill/>
          <a:ln>
            <a:solidFill>
              <a:schemeClr val="tx1"/>
            </a:solidFill>
          </a:ln>
        </p:spPr>
        <p:txBody>
          <a:bodyPr wrap="square" rtlCol="0">
            <a:spAutoFit/>
          </a:bodyPr>
          <a:lstStyle/>
          <a:p>
            <a:pPr algn="ctr"/>
            <a:r>
              <a:rPr lang="nl-BE" sz="1200" noProof="0"/>
              <a:t>Werknemer</a:t>
            </a:r>
          </a:p>
        </p:txBody>
      </p:sp>
      <p:sp>
        <p:nvSpPr>
          <p:cNvPr id="79" name="ZoneTexte 78">
            <a:extLst>
              <a:ext uri="{FF2B5EF4-FFF2-40B4-BE49-F238E27FC236}">
                <a16:creationId xmlns:a16="http://schemas.microsoft.com/office/drawing/2014/main" id="{17F7B2D9-8C42-4A7F-B835-0F6A98D2C07D}"/>
              </a:ext>
            </a:extLst>
          </p:cNvPr>
          <p:cNvSpPr txBox="1"/>
          <p:nvPr/>
        </p:nvSpPr>
        <p:spPr>
          <a:xfrm>
            <a:off x="5634425" y="5778409"/>
            <a:ext cx="2569625" cy="276999"/>
          </a:xfrm>
          <a:prstGeom prst="rect">
            <a:avLst/>
          </a:prstGeom>
          <a:noFill/>
          <a:ln>
            <a:solidFill>
              <a:schemeClr val="tx1"/>
            </a:solidFill>
          </a:ln>
        </p:spPr>
        <p:txBody>
          <a:bodyPr wrap="square" rtlCol="0">
            <a:spAutoFit/>
          </a:bodyPr>
          <a:lstStyle/>
          <a:p>
            <a:pPr algn="ctr"/>
            <a:r>
              <a:rPr lang="nl-BE" sz="1200" noProof="0"/>
              <a:t>Ter beschikking van de inspectie</a:t>
            </a:r>
          </a:p>
        </p:txBody>
      </p:sp>
      <p:cxnSp>
        <p:nvCxnSpPr>
          <p:cNvPr id="86" name="Connecteur droit avec flèche 85">
            <a:extLst>
              <a:ext uri="{FF2B5EF4-FFF2-40B4-BE49-F238E27FC236}">
                <a16:creationId xmlns:a16="http://schemas.microsoft.com/office/drawing/2014/main" id="{6F7AE8A2-BC37-46FC-9399-481FDC1E6339}"/>
              </a:ext>
            </a:extLst>
          </p:cNvPr>
          <p:cNvCxnSpPr>
            <a:cxnSpLocks/>
            <a:stCxn id="19" idx="2"/>
            <a:endCxn id="76" idx="0"/>
          </p:cNvCxnSpPr>
          <p:nvPr/>
        </p:nvCxnSpPr>
        <p:spPr>
          <a:xfrm>
            <a:off x="5476260" y="4292681"/>
            <a:ext cx="0" cy="235017"/>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87" name="ZoneTexte 86">
            <a:extLst>
              <a:ext uri="{FF2B5EF4-FFF2-40B4-BE49-F238E27FC236}">
                <a16:creationId xmlns:a16="http://schemas.microsoft.com/office/drawing/2014/main" id="{6D8D4974-9A8D-40DA-81C0-81A7076D8D8C}"/>
              </a:ext>
            </a:extLst>
          </p:cNvPr>
          <p:cNvSpPr txBox="1"/>
          <p:nvPr/>
        </p:nvSpPr>
        <p:spPr>
          <a:xfrm>
            <a:off x="5497805" y="4278117"/>
            <a:ext cx="467389" cy="276999"/>
          </a:xfrm>
          <a:prstGeom prst="rect">
            <a:avLst/>
          </a:prstGeom>
          <a:noFill/>
        </p:spPr>
        <p:txBody>
          <a:bodyPr wrap="square" rtlCol="0">
            <a:spAutoFit/>
          </a:bodyPr>
          <a:lstStyle/>
          <a:p>
            <a:pPr algn="ctr"/>
            <a:r>
              <a:rPr lang="nl-BE" sz="1200" b="1" noProof="0">
                <a:solidFill>
                  <a:srgbClr val="FF0000"/>
                </a:solidFill>
              </a:rPr>
              <a:t>Nee</a:t>
            </a:r>
          </a:p>
        </p:txBody>
      </p:sp>
      <p:cxnSp>
        <p:nvCxnSpPr>
          <p:cNvPr id="89" name="Connecteur droit avec flèche 88">
            <a:extLst>
              <a:ext uri="{FF2B5EF4-FFF2-40B4-BE49-F238E27FC236}">
                <a16:creationId xmlns:a16="http://schemas.microsoft.com/office/drawing/2014/main" id="{2930D729-B72A-47BF-8ADB-B93D5D22CE8E}"/>
              </a:ext>
            </a:extLst>
          </p:cNvPr>
          <p:cNvCxnSpPr>
            <a:stCxn id="76" idx="2"/>
            <a:endCxn id="77" idx="0"/>
          </p:cNvCxnSpPr>
          <p:nvPr/>
        </p:nvCxnSpPr>
        <p:spPr>
          <a:xfrm>
            <a:off x="5476260" y="4804697"/>
            <a:ext cx="0" cy="198207"/>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11" name="Connecteur : en angle 110">
            <a:extLst>
              <a:ext uri="{FF2B5EF4-FFF2-40B4-BE49-F238E27FC236}">
                <a16:creationId xmlns:a16="http://schemas.microsoft.com/office/drawing/2014/main" id="{8E7ED385-D606-4ACF-A782-A86D88B9DEBD}"/>
              </a:ext>
            </a:extLst>
          </p:cNvPr>
          <p:cNvCxnSpPr>
            <a:cxnSpLocks/>
            <a:stCxn id="24" idx="2"/>
            <a:endCxn id="26" idx="3"/>
          </p:cNvCxnSpPr>
          <p:nvPr/>
        </p:nvCxnSpPr>
        <p:spPr>
          <a:xfrm rot="5400000">
            <a:off x="3990239" y="5148491"/>
            <a:ext cx="276207" cy="1325884"/>
          </a:xfrm>
          <a:prstGeom prst="bentConnector2">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17" name="Connecteur : en angle 116">
            <a:extLst>
              <a:ext uri="{FF2B5EF4-FFF2-40B4-BE49-F238E27FC236}">
                <a16:creationId xmlns:a16="http://schemas.microsoft.com/office/drawing/2014/main" id="{9524F866-8037-494D-BFC2-0325E855D264}"/>
              </a:ext>
            </a:extLst>
          </p:cNvPr>
          <p:cNvCxnSpPr>
            <a:cxnSpLocks/>
            <a:stCxn id="23" idx="2"/>
          </p:cNvCxnSpPr>
          <p:nvPr/>
        </p:nvCxnSpPr>
        <p:spPr>
          <a:xfrm rot="16200000" flipH="1">
            <a:off x="3611590" y="4781004"/>
            <a:ext cx="99604" cy="1330916"/>
          </a:xfrm>
          <a:prstGeom prst="bentConnector2">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24" name="Connecteur : en angle 123">
            <a:extLst>
              <a:ext uri="{FF2B5EF4-FFF2-40B4-BE49-F238E27FC236}">
                <a16:creationId xmlns:a16="http://schemas.microsoft.com/office/drawing/2014/main" id="{4F8DB566-42D7-4C61-BA9C-E632C0C3E645}"/>
              </a:ext>
            </a:extLst>
          </p:cNvPr>
          <p:cNvCxnSpPr>
            <a:cxnSpLocks/>
            <a:stCxn id="77" idx="3"/>
            <a:endCxn id="78" idx="0"/>
          </p:cNvCxnSpPr>
          <p:nvPr/>
        </p:nvCxnSpPr>
        <p:spPr>
          <a:xfrm>
            <a:off x="5995281" y="5141404"/>
            <a:ext cx="522421" cy="226600"/>
          </a:xfrm>
          <a:prstGeom prst="bentConnector2">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26" name="Connecteur : en angle 125">
            <a:extLst>
              <a:ext uri="{FF2B5EF4-FFF2-40B4-BE49-F238E27FC236}">
                <a16:creationId xmlns:a16="http://schemas.microsoft.com/office/drawing/2014/main" id="{43BC3C42-5A70-48F3-AC21-2F4925E79179}"/>
              </a:ext>
            </a:extLst>
          </p:cNvPr>
          <p:cNvCxnSpPr>
            <a:stCxn id="77" idx="1"/>
          </p:cNvCxnSpPr>
          <p:nvPr/>
        </p:nvCxnSpPr>
        <p:spPr>
          <a:xfrm rot="10800000" flipV="1">
            <a:off x="4732157" y="5141403"/>
            <a:ext cx="225083" cy="243899"/>
          </a:xfrm>
          <a:prstGeom prst="bentConnector2">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31" name="Connecteur : en angle 130">
            <a:extLst>
              <a:ext uri="{FF2B5EF4-FFF2-40B4-BE49-F238E27FC236}">
                <a16:creationId xmlns:a16="http://schemas.microsoft.com/office/drawing/2014/main" id="{F747CD3E-0DB5-4777-A0AC-A2D7748FAB18}"/>
              </a:ext>
            </a:extLst>
          </p:cNvPr>
          <p:cNvCxnSpPr>
            <a:cxnSpLocks/>
          </p:cNvCxnSpPr>
          <p:nvPr/>
        </p:nvCxnSpPr>
        <p:spPr>
          <a:xfrm rot="16200000" flipH="1">
            <a:off x="2709422" y="3982935"/>
            <a:ext cx="1015953" cy="2181170"/>
          </a:xfrm>
          <a:prstGeom prst="bentConnector2">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34" name="Connecteur droit avec flèche 133">
            <a:extLst>
              <a:ext uri="{FF2B5EF4-FFF2-40B4-BE49-F238E27FC236}">
                <a16:creationId xmlns:a16="http://schemas.microsoft.com/office/drawing/2014/main" id="{77E0CBD2-C163-412C-88DA-8D7BDFB3ACEA}"/>
              </a:ext>
            </a:extLst>
          </p:cNvPr>
          <p:cNvCxnSpPr>
            <a:cxnSpLocks/>
          </p:cNvCxnSpPr>
          <p:nvPr/>
        </p:nvCxnSpPr>
        <p:spPr>
          <a:xfrm flipH="1">
            <a:off x="2089807" y="5653238"/>
            <a:ext cx="2218175"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37" name="Rectangle 136">
            <a:extLst>
              <a:ext uri="{FF2B5EF4-FFF2-40B4-BE49-F238E27FC236}">
                <a16:creationId xmlns:a16="http://schemas.microsoft.com/office/drawing/2014/main" id="{5AFC7FDE-D412-47FB-AF23-2285A20A48FA}"/>
              </a:ext>
            </a:extLst>
          </p:cNvPr>
          <p:cNvSpPr/>
          <p:nvPr/>
        </p:nvSpPr>
        <p:spPr>
          <a:xfrm>
            <a:off x="8426245" y="1631494"/>
            <a:ext cx="2920181" cy="610262"/>
          </a:xfrm>
          <a:prstGeom prst="rect">
            <a:avLst/>
          </a:prstGeom>
          <a:solidFill>
            <a:schemeClr val="accent1">
              <a:lumMod val="40000"/>
              <a:lumOff val="60000"/>
            </a:schemeClr>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noProof="0"/>
          </a:p>
        </p:txBody>
      </p:sp>
      <p:sp>
        <p:nvSpPr>
          <p:cNvPr id="138" name="ZoneTexte 137">
            <a:extLst>
              <a:ext uri="{FF2B5EF4-FFF2-40B4-BE49-F238E27FC236}">
                <a16:creationId xmlns:a16="http://schemas.microsoft.com/office/drawing/2014/main" id="{6014A957-1AC4-4938-8590-5232C1E698CB}"/>
              </a:ext>
            </a:extLst>
          </p:cNvPr>
          <p:cNvSpPr txBox="1"/>
          <p:nvPr/>
        </p:nvSpPr>
        <p:spPr>
          <a:xfrm>
            <a:off x="8440993" y="1729267"/>
            <a:ext cx="2890684" cy="369332"/>
          </a:xfrm>
          <a:prstGeom prst="rect">
            <a:avLst/>
          </a:prstGeom>
          <a:noFill/>
        </p:spPr>
        <p:txBody>
          <a:bodyPr wrap="square" rtlCol="0">
            <a:spAutoFit/>
          </a:bodyPr>
          <a:lstStyle/>
          <a:p>
            <a:pPr algn="ctr"/>
            <a:r>
              <a:rPr lang="nl-BE" b="1" noProof="0">
                <a:solidFill>
                  <a:schemeClr val="bg1"/>
                </a:solidFill>
              </a:rPr>
              <a:t>STAP 1: AANVRAAG</a:t>
            </a:r>
          </a:p>
        </p:txBody>
      </p:sp>
      <p:sp>
        <p:nvSpPr>
          <p:cNvPr id="140" name="Rectangle 139">
            <a:extLst>
              <a:ext uri="{FF2B5EF4-FFF2-40B4-BE49-F238E27FC236}">
                <a16:creationId xmlns:a16="http://schemas.microsoft.com/office/drawing/2014/main" id="{B91BFC4B-DC7E-451B-BF7C-91C15F2BC177}"/>
              </a:ext>
            </a:extLst>
          </p:cNvPr>
          <p:cNvSpPr/>
          <p:nvPr/>
        </p:nvSpPr>
        <p:spPr>
          <a:xfrm>
            <a:off x="8426245" y="2308060"/>
            <a:ext cx="2920181" cy="1139119"/>
          </a:xfrm>
          <a:prstGeom prst="rect">
            <a:avLst/>
          </a:prstGeom>
          <a:solidFill>
            <a:schemeClr val="accent1">
              <a:lumMod val="40000"/>
              <a:lumOff val="60000"/>
            </a:schemeClr>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noProof="0"/>
          </a:p>
        </p:txBody>
      </p:sp>
      <p:sp>
        <p:nvSpPr>
          <p:cNvPr id="141" name="ZoneTexte 140">
            <a:extLst>
              <a:ext uri="{FF2B5EF4-FFF2-40B4-BE49-F238E27FC236}">
                <a16:creationId xmlns:a16="http://schemas.microsoft.com/office/drawing/2014/main" id="{ADD15AD7-C09B-45EB-9B18-4201D1B53D28}"/>
              </a:ext>
            </a:extLst>
          </p:cNvPr>
          <p:cNvSpPr txBox="1"/>
          <p:nvPr/>
        </p:nvSpPr>
        <p:spPr>
          <a:xfrm>
            <a:off x="8426245" y="2560000"/>
            <a:ext cx="2890684" cy="923330"/>
          </a:xfrm>
          <a:prstGeom prst="rect">
            <a:avLst/>
          </a:prstGeom>
          <a:solidFill>
            <a:schemeClr val="accent1">
              <a:lumMod val="40000"/>
              <a:lumOff val="60000"/>
            </a:schemeClr>
          </a:solidFill>
          <a:ln>
            <a:solidFill>
              <a:schemeClr val="accent1">
                <a:lumMod val="40000"/>
                <a:lumOff val="60000"/>
              </a:schemeClr>
            </a:solidFill>
          </a:ln>
        </p:spPr>
        <p:txBody>
          <a:bodyPr wrap="square" rtlCol="0">
            <a:spAutoFit/>
          </a:bodyPr>
          <a:lstStyle/>
          <a:p>
            <a:pPr algn="ctr"/>
            <a:r>
              <a:rPr lang="nl-BE" b="1" noProof="0">
                <a:solidFill>
                  <a:schemeClr val="bg1"/>
                </a:solidFill>
              </a:rPr>
              <a:t>STAP 2: RE-INTEGRATIE-BEOORDELING</a:t>
            </a:r>
          </a:p>
        </p:txBody>
      </p:sp>
      <p:cxnSp>
        <p:nvCxnSpPr>
          <p:cNvPr id="148" name="Connecteur : en angle 147">
            <a:extLst>
              <a:ext uri="{FF2B5EF4-FFF2-40B4-BE49-F238E27FC236}">
                <a16:creationId xmlns:a16="http://schemas.microsoft.com/office/drawing/2014/main" id="{554CBDA4-40D7-443B-B0AD-25E8756A2D02}"/>
              </a:ext>
            </a:extLst>
          </p:cNvPr>
          <p:cNvCxnSpPr>
            <a:stCxn id="10" idx="2"/>
            <a:endCxn id="13" idx="3"/>
          </p:cNvCxnSpPr>
          <p:nvPr/>
        </p:nvCxnSpPr>
        <p:spPr>
          <a:xfrm rot="5400000">
            <a:off x="5364712" y="1654331"/>
            <a:ext cx="482363" cy="1358978"/>
          </a:xfrm>
          <a:prstGeom prst="bentConnector2">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53" name="Connecteur : en angle 152">
            <a:extLst>
              <a:ext uri="{FF2B5EF4-FFF2-40B4-BE49-F238E27FC236}">
                <a16:creationId xmlns:a16="http://schemas.microsoft.com/office/drawing/2014/main" id="{2A64AA97-3EA6-4CFB-9CBA-7E4D07DE5113}"/>
              </a:ext>
            </a:extLst>
          </p:cNvPr>
          <p:cNvCxnSpPr>
            <a:cxnSpLocks/>
            <a:stCxn id="13" idx="2"/>
            <a:endCxn id="15" idx="0"/>
          </p:cNvCxnSpPr>
          <p:nvPr/>
        </p:nvCxnSpPr>
        <p:spPr>
          <a:xfrm rot="16200000" flipH="1">
            <a:off x="5089774" y="1832864"/>
            <a:ext cx="171736" cy="1933009"/>
          </a:xfrm>
          <a:prstGeom prst="bentConnector3">
            <a:avLst>
              <a:gd name="adj1" fmla="val 32822"/>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55" name="Connecteur : en angle 154">
            <a:extLst>
              <a:ext uri="{FF2B5EF4-FFF2-40B4-BE49-F238E27FC236}">
                <a16:creationId xmlns:a16="http://schemas.microsoft.com/office/drawing/2014/main" id="{7C3F0D7E-DE3B-4AF4-9788-064731826AAA}"/>
              </a:ext>
            </a:extLst>
          </p:cNvPr>
          <p:cNvCxnSpPr>
            <a:cxnSpLocks/>
            <a:stCxn id="13" idx="2"/>
            <a:endCxn id="17" idx="0"/>
          </p:cNvCxnSpPr>
          <p:nvPr/>
        </p:nvCxnSpPr>
        <p:spPr>
          <a:xfrm rot="5400000">
            <a:off x="3170367" y="1929726"/>
            <a:ext cx="254997" cy="1822547"/>
          </a:xfrm>
          <a:prstGeom prst="bentConnector3">
            <a:avLst>
              <a:gd name="adj1" fmla="val 23009"/>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56" name="Rectangle 155">
            <a:extLst>
              <a:ext uri="{FF2B5EF4-FFF2-40B4-BE49-F238E27FC236}">
                <a16:creationId xmlns:a16="http://schemas.microsoft.com/office/drawing/2014/main" id="{D1432520-A44B-4488-855D-4D88A4F2F555}"/>
              </a:ext>
            </a:extLst>
          </p:cNvPr>
          <p:cNvSpPr/>
          <p:nvPr/>
        </p:nvSpPr>
        <p:spPr>
          <a:xfrm>
            <a:off x="8440993" y="3547609"/>
            <a:ext cx="2920181" cy="2560038"/>
          </a:xfrm>
          <a:prstGeom prst="rect">
            <a:avLst/>
          </a:prstGeom>
          <a:solidFill>
            <a:schemeClr val="accent1">
              <a:lumMod val="40000"/>
              <a:lumOff val="60000"/>
            </a:schemeClr>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noProof="0"/>
          </a:p>
        </p:txBody>
      </p:sp>
      <p:sp>
        <p:nvSpPr>
          <p:cNvPr id="157" name="ZoneTexte 156">
            <a:extLst>
              <a:ext uri="{FF2B5EF4-FFF2-40B4-BE49-F238E27FC236}">
                <a16:creationId xmlns:a16="http://schemas.microsoft.com/office/drawing/2014/main" id="{D510DE9E-5096-4351-8C69-46C4C3404A00}"/>
              </a:ext>
            </a:extLst>
          </p:cNvPr>
          <p:cNvSpPr txBox="1"/>
          <p:nvPr/>
        </p:nvSpPr>
        <p:spPr>
          <a:xfrm>
            <a:off x="8440993" y="4321007"/>
            <a:ext cx="2934929" cy="923330"/>
          </a:xfrm>
          <a:prstGeom prst="rect">
            <a:avLst/>
          </a:prstGeom>
          <a:noFill/>
        </p:spPr>
        <p:txBody>
          <a:bodyPr wrap="square" rtlCol="0">
            <a:spAutoFit/>
          </a:bodyPr>
          <a:lstStyle/>
          <a:p>
            <a:pPr algn="ctr"/>
            <a:r>
              <a:rPr lang="nl-BE" b="1" noProof="0">
                <a:solidFill>
                  <a:schemeClr val="bg1"/>
                </a:solidFill>
              </a:rPr>
              <a:t>STAP 3: RE-INTEGRATIEPLAN (VERSLAG)</a:t>
            </a:r>
          </a:p>
        </p:txBody>
      </p:sp>
      <p:cxnSp>
        <p:nvCxnSpPr>
          <p:cNvPr id="40" name="Connecteur : en angle 39">
            <a:extLst>
              <a:ext uri="{FF2B5EF4-FFF2-40B4-BE49-F238E27FC236}">
                <a16:creationId xmlns:a16="http://schemas.microsoft.com/office/drawing/2014/main" id="{B621B532-F6CC-4BFB-9861-88ED6CCA6B5A}"/>
              </a:ext>
            </a:extLst>
          </p:cNvPr>
          <p:cNvCxnSpPr>
            <a:cxnSpLocks/>
            <a:stCxn id="7" idx="2"/>
            <a:endCxn id="13" idx="1"/>
          </p:cNvCxnSpPr>
          <p:nvPr/>
        </p:nvCxnSpPr>
        <p:spPr>
          <a:xfrm rot="16200000" flipH="1">
            <a:off x="2879916" y="1963047"/>
            <a:ext cx="414686" cy="809223"/>
          </a:xfrm>
          <a:prstGeom prst="bentConnector2">
            <a:avLst/>
          </a:prstGeom>
          <a:ln>
            <a:tailEnd type="triangle"/>
          </a:ln>
        </p:spPr>
        <p:style>
          <a:lnRef idx="1">
            <a:schemeClr val="dk1"/>
          </a:lnRef>
          <a:fillRef idx="0">
            <a:schemeClr val="dk1"/>
          </a:fillRef>
          <a:effectRef idx="0">
            <a:schemeClr val="dk1"/>
          </a:effectRef>
          <a:fontRef idx="minor">
            <a:schemeClr val="tx1"/>
          </a:fontRef>
        </p:style>
      </p:cxnSp>
      <p:cxnSp>
        <p:nvCxnSpPr>
          <p:cNvPr id="32" name="Connecteur : en angle 31">
            <a:extLst>
              <a:ext uri="{FF2B5EF4-FFF2-40B4-BE49-F238E27FC236}">
                <a16:creationId xmlns:a16="http://schemas.microsoft.com/office/drawing/2014/main" id="{0B78B74A-13FD-4219-95D2-D9B45598DD6F}"/>
              </a:ext>
            </a:extLst>
          </p:cNvPr>
          <p:cNvCxnSpPr>
            <a:cxnSpLocks/>
            <a:stCxn id="17" idx="1"/>
            <a:endCxn id="26" idx="1"/>
          </p:cNvCxnSpPr>
          <p:nvPr/>
        </p:nvCxnSpPr>
        <p:spPr>
          <a:xfrm rot="10800000" flipH="1" flipV="1">
            <a:off x="1003929" y="3199331"/>
            <a:ext cx="57074" cy="2750206"/>
          </a:xfrm>
          <a:prstGeom prst="bentConnector3">
            <a:avLst>
              <a:gd name="adj1" fmla="val -400533"/>
            </a:avLst>
          </a:prstGeom>
          <a:ln>
            <a:tailEnd type="triangle"/>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730302894"/>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hoek 3">
            <a:extLst>
              <a:ext uri="{FF2B5EF4-FFF2-40B4-BE49-F238E27FC236}">
                <a16:creationId xmlns:a16="http://schemas.microsoft.com/office/drawing/2014/main" id="{8A019956-7448-16FE-7373-0A3FC21D7DEB}"/>
              </a:ext>
            </a:extLst>
          </p:cNvPr>
          <p:cNvSpPr>
            <a:spLocks noGrp="1" noRot="1" noMove="1" noResize="1" noEditPoints="1" noAdjustHandles="1" noChangeArrowheads="1" noChangeShapeType="1"/>
          </p:cNvSpPr>
          <p:nvPr/>
        </p:nvSpPr>
        <p:spPr>
          <a:xfrm>
            <a:off x="72736" y="5770740"/>
            <a:ext cx="2192482" cy="987136"/>
          </a:xfrm>
          <a:prstGeom prst="rect">
            <a:avLst/>
          </a:prstGeom>
          <a:solidFill>
            <a:schemeClr val="bg1"/>
          </a:solidFill>
          <a:ln>
            <a:solidFill>
              <a:schemeClr val="bg1"/>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nl-BE" noProof="0"/>
          </a:p>
        </p:txBody>
      </p:sp>
      <p:sp>
        <p:nvSpPr>
          <p:cNvPr id="12" name="Titre 11">
            <a:extLst>
              <a:ext uri="{FF2B5EF4-FFF2-40B4-BE49-F238E27FC236}">
                <a16:creationId xmlns:a16="http://schemas.microsoft.com/office/drawing/2014/main" id="{E02996AC-4C92-4990-A4BE-77B0EAF805E6}"/>
              </a:ext>
            </a:extLst>
          </p:cNvPr>
          <p:cNvSpPr>
            <a:spLocks noGrp="1"/>
          </p:cNvSpPr>
          <p:nvPr>
            <p:ph type="title"/>
          </p:nvPr>
        </p:nvSpPr>
        <p:spPr>
          <a:xfrm>
            <a:off x="609479" y="3578"/>
            <a:ext cx="10972440" cy="1144800"/>
          </a:xfrm>
        </p:spPr>
        <p:txBody>
          <a:bodyPr>
            <a:normAutofit fontScale="90000"/>
          </a:bodyPr>
          <a:lstStyle/>
          <a:p>
            <a:br>
              <a:rPr lang="nl-BE" sz="2000" b="1" noProof="0">
                <a:solidFill>
                  <a:schemeClr val="accent4"/>
                </a:solidFill>
              </a:rPr>
            </a:br>
            <a:r>
              <a:rPr lang="nl-BE" sz="2800" noProof="0">
                <a:solidFill>
                  <a:srgbClr val="1E699D"/>
                </a:solidFill>
                <a:latin typeface="Futura Medium"/>
              </a:rPr>
              <a:t>5.3.b. Bijzondere procedure voor medische overmacht (= Vaststelling van de definitieve ongeschiktheid voor het overeengekomen werk)</a:t>
            </a:r>
          </a:p>
        </p:txBody>
      </p:sp>
      <p:sp>
        <p:nvSpPr>
          <p:cNvPr id="3" name="ZoneTexte 2">
            <a:extLst>
              <a:ext uri="{FF2B5EF4-FFF2-40B4-BE49-F238E27FC236}">
                <a16:creationId xmlns:a16="http://schemas.microsoft.com/office/drawing/2014/main" id="{E9C5D709-75D4-4161-8944-9C0E30F139C8}"/>
              </a:ext>
            </a:extLst>
          </p:cNvPr>
          <p:cNvSpPr txBox="1"/>
          <p:nvPr/>
        </p:nvSpPr>
        <p:spPr>
          <a:xfrm>
            <a:off x="2992303" y="1423963"/>
            <a:ext cx="6300357" cy="600164"/>
          </a:xfrm>
          <a:prstGeom prst="rect">
            <a:avLst/>
          </a:prstGeom>
          <a:solidFill>
            <a:schemeClr val="accent1">
              <a:lumMod val="40000"/>
              <a:lumOff val="60000"/>
            </a:schemeClr>
          </a:solidFill>
          <a:ln>
            <a:solidFill>
              <a:schemeClr val="accent1">
                <a:lumMod val="40000"/>
                <a:lumOff val="60000"/>
              </a:schemeClr>
            </a:solidFill>
          </a:ln>
        </p:spPr>
        <p:txBody>
          <a:bodyPr wrap="square" rtlCol="0">
            <a:spAutoFit/>
          </a:bodyPr>
          <a:lstStyle/>
          <a:p>
            <a:pPr algn="ctr"/>
            <a:r>
              <a:rPr lang="nl-BE" sz="1100" b="1" noProof="0" dirty="0">
                <a:solidFill>
                  <a:schemeClr val="bg1"/>
                </a:solidFill>
              </a:rPr>
              <a:t>TWEE VOORWAARDEN: </a:t>
            </a:r>
          </a:p>
          <a:p>
            <a:pPr algn="ctr"/>
            <a:r>
              <a:rPr lang="nl-BE" sz="1100" b="1" noProof="0" dirty="0">
                <a:solidFill>
                  <a:schemeClr val="bg1"/>
                </a:solidFill>
              </a:rPr>
              <a:t>MEDEWERKER IN AO VOOR ≥ 6 MAANDEN </a:t>
            </a:r>
          </a:p>
          <a:p>
            <a:pPr algn="ctr"/>
            <a:r>
              <a:rPr lang="nl-BE" sz="1100" b="1" noProof="0" dirty="0">
                <a:solidFill>
                  <a:schemeClr val="bg1"/>
                </a:solidFill>
              </a:rPr>
              <a:t>ER IS GEEN RE-INTEGRATIETRAJECT AAN DE GANG</a:t>
            </a:r>
          </a:p>
        </p:txBody>
      </p:sp>
      <p:sp>
        <p:nvSpPr>
          <p:cNvPr id="5" name="Rectangle : coins arrondis 4">
            <a:extLst>
              <a:ext uri="{FF2B5EF4-FFF2-40B4-BE49-F238E27FC236}">
                <a16:creationId xmlns:a16="http://schemas.microsoft.com/office/drawing/2014/main" id="{6CF20EEC-F803-4737-8D3D-44ABAE7A7B53}"/>
              </a:ext>
            </a:extLst>
          </p:cNvPr>
          <p:cNvSpPr/>
          <p:nvPr/>
        </p:nvSpPr>
        <p:spPr>
          <a:xfrm>
            <a:off x="864702" y="2116216"/>
            <a:ext cx="10555562" cy="563001"/>
          </a:xfrm>
          <a:prstGeom prst="roundRect">
            <a:avLst/>
          </a:prstGeom>
          <a:ln>
            <a:prstDash val="dash"/>
          </a:ln>
        </p:spPr>
        <p:style>
          <a:lnRef idx="2">
            <a:schemeClr val="dk1"/>
          </a:lnRef>
          <a:fillRef idx="1">
            <a:schemeClr val="lt1"/>
          </a:fillRef>
          <a:effectRef idx="0">
            <a:schemeClr val="dk1"/>
          </a:effectRef>
          <a:fontRef idx="minor">
            <a:schemeClr val="dk1"/>
          </a:fontRef>
        </p:style>
        <p:txBody>
          <a:bodyPr rtlCol="0" anchor="ctr"/>
          <a:lstStyle/>
          <a:p>
            <a:pPr algn="ctr"/>
            <a:endParaRPr lang="nl-BE" noProof="0"/>
          </a:p>
        </p:txBody>
      </p:sp>
      <p:sp>
        <p:nvSpPr>
          <p:cNvPr id="6" name="ZoneTexte 5">
            <a:extLst>
              <a:ext uri="{FF2B5EF4-FFF2-40B4-BE49-F238E27FC236}">
                <a16:creationId xmlns:a16="http://schemas.microsoft.com/office/drawing/2014/main" id="{2AEB1D0B-E304-4401-8DBC-433023395E20}"/>
              </a:ext>
            </a:extLst>
          </p:cNvPr>
          <p:cNvSpPr txBox="1"/>
          <p:nvPr/>
        </p:nvSpPr>
        <p:spPr>
          <a:xfrm>
            <a:off x="2082698" y="2178121"/>
            <a:ext cx="2875907" cy="276999"/>
          </a:xfrm>
          <a:prstGeom prst="rect">
            <a:avLst/>
          </a:prstGeom>
          <a:noFill/>
          <a:ln>
            <a:solidFill>
              <a:schemeClr val="tx1"/>
            </a:solidFill>
          </a:ln>
        </p:spPr>
        <p:txBody>
          <a:bodyPr wrap="square" rtlCol="0">
            <a:spAutoFit/>
          </a:bodyPr>
          <a:lstStyle/>
          <a:p>
            <a:pPr algn="ctr"/>
            <a:r>
              <a:rPr lang="nl-BE" sz="1200" noProof="0"/>
              <a:t>Werknemer</a:t>
            </a:r>
          </a:p>
        </p:txBody>
      </p:sp>
      <p:sp>
        <p:nvSpPr>
          <p:cNvPr id="7" name="ZoneTexte 6">
            <a:extLst>
              <a:ext uri="{FF2B5EF4-FFF2-40B4-BE49-F238E27FC236}">
                <a16:creationId xmlns:a16="http://schemas.microsoft.com/office/drawing/2014/main" id="{35041CC3-8836-4193-B77F-14DEA4612925}"/>
              </a:ext>
            </a:extLst>
          </p:cNvPr>
          <p:cNvSpPr txBox="1"/>
          <p:nvPr/>
        </p:nvSpPr>
        <p:spPr>
          <a:xfrm>
            <a:off x="7914257" y="2193662"/>
            <a:ext cx="1209564" cy="276999"/>
          </a:xfrm>
          <a:prstGeom prst="rect">
            <a:avLst/>
          </a:prstGeom>
          <a:noFill/>
          <a:ln>
            <a:solidFill>
              <a:schemeClr val="tx1"/>
            </a:solidFill>
          </a:ln>
        </p:spPr>
        <p:txBody>
          <a:bodyPr wrap="square" rtlCol="0">
            <a:spAutoFit/>
          </a:bodyPr>
          <a:lstStyle/>
          <a:p>
            <a:pPr algn="ctr"/>
            <a:r>
              <a:rPr lang="nl-BE" sz="1200" noProof="0"/>
              <a:t>Werkgever</a:t>
            </a:r>
          </a:p>
        </p:txBody>
      </p:sp>
      <p:sp>
        <p:nvSpPr>
          <p:cNvPr id="8" name="ZoneTexte 7">
            <a:extLst>
              <a:ext uri="{FF2B5EF4-FFF2-40B4-BE49-F238E27FC236}">
                <a16:creationId xmlns:a16="http://schemas.microsoft.com/office/drawing/2014/main" id="{2580CC00-3E2A-47B4-89A1-A0F85B0A799F}"/>
              </a:ext>
            </a:extLst>
          </p:cNvPr>
          <p:cNvSpPr txBox="1"/>
          <p:nvPr/>
        </p:nvSpPr>
        <p:spPr>
          <a:xfrm>
            <a:off x="10144217" y="2228439"/>
            <a:ext cx="1209565" cy="338554"/>
          </a:xfrm>
          <a:prstGeom prst="rect">
            <a:avLst/>
          </a:prstGeom>
          <a:noFill/>
        </p:spPr>
        <p:txBody>
          <a:bodyPr wrap="square" rtlCol="0">
            <a:spAutoFit/>
          </a:bodyPr>
          <a:lstStyle/>
          <a:p>
            <a:pPr algn="ctr"/>
            <a:r>
              <a:rPr lang="nl-BE" sz="1600" noProof="0"/>
              <a:t>VERZOEK</a:t>
            </a:r>
          </a:p>
        </p:txBody>
      </p:sp>
      <p:sp>
        <p:nvSpPr>
          <p:cNvPr id="9" name="Rectangle : coins arrondis 8">
            <a:extLst>
              <a:ext uri="{FF2B5EF4-FFF2-40B4-BE49-F238E27FC236}">
                <a16:creationId xmlns:a16="http://schemas.microsoft.com/office/drawing/2014/main" id="{76EC81FF-1A12-4ABD-AECA-694A36E70BC1}"/>
              </a:ext>
            </a:extLst>
          </p:cNvPr>
          <p:cNvSpPr/>
          <p:nvPr/>
        </p:nvSpPr>
        <p:spPr>
          <a:xfrm>
            <a:off x="864701" y="2726571"/>
            <a:ext cx="10555563" cy="2007767"/>
          </a:xfrm>
          <a:prstGeom prst="roundRect">
            <a:avLst/>
          </a:prstGeom>
          <a:ln>
            <a:prstDash val="dash"/>
          </a:ln>
        </p:spPr>
        <p:style>
          <a:lnRef idx="2">
            <a:schemeClr val="dk1"/>
          </a:lnRef>
          <a:fillRef idx="1">
            <a:schemeClr val="lt1"/>
          </a:fillRef>
          <a:effectRef idx="0">
            <a:schemeClr val="dk1"/>
          </a:effectRef>
          <a:fontRef idx="minor">
            <a:schemeClr val="dk1"/>
          </a:fontRef>
        </p:style>
        <p:txBody>
          <a:bodyPr rtlCol="0" anchor="ctr"/>
          <a:lstStyle/>
          <a:p>
            <a:pPr algn="ctr"/>
            <a:endParaRPr lang="nl-BE" noProof="0"/>
          </a:p>
        </p:txBody>
      </p:sp>
      <p:sp>
        <p:nvSpPr>
          <p:cNvPr id="10" name="ZoneTexte 9">
            <a:extLst>
              <a:ext uri="{FF2B5EF4-FFF2-40B4-BE49-F238E27FC236}">
                <a16:creationId xmlns:a16="http://schemas.microsoft.com/office/drawing/2014/main" id="{1BBEC009-9767-4F84-A9D4-27652502CFF1}"/>
              </a:ext>
            </a:extLst>
          </p:cNvPr>
          <p:cNvSpPr txBox="1"/>
          <p:nvPr/>
        </p:nvSpPr>
        <p:spPr>
          <a:xfrm>
            <a:off x="5385351" y="2793616"/>
            <a:ext cx="1421300" cy="281152"/>
          </a:xfrm>
          <a:prstGeom prst="rect">
            <a:avLst/>
          </a:prstGeom>
          <a:noFill/>
          <a:ln>
            <a:solidFill>
              <a:schemeClr val="tx1"/>
            </a:solidFill>
          </a:ln>
        </p:spPr>
        <p:txBody>
          <a:bodyPr wrap="square" rtlCol="0">
            <a:spAutoFit/>
          </a:bodyPr>
          <a:lstStyle/>
          <a:p>
            <a:pPr algn="ctr"/>
            <a:r>
              <a:rPr lang="nl-BE" sz="1200" noProof="0"/>
              <a:t>Arbeidsarts</a:t>
            </a:r>
          </a:p>
        </p:txBody>
      </p:sp>
      <p:sp>
        <p:nvSpPr>
          <p:cNvPr id="11" name="ZoneTexte 10">
            <a:extLst>
              <a:ext uri="{FF2B5EF4-FFF2-40B4-BE49-F238E27FC236}">
                <a16:creationId xmlns:a16="http://schemas.microsoft.com/office/drawing/2014/main" id="{69997D1B-BF22-4243-A9E1-3F11214AC44A}"/>
              </a:ext>
            </a:extLst>
          </p:cNvPr>
          <p:cNvSpPr txBox="1"/>
          <p:nvPr/>
        </p:nvSpPr>
        <p:spPr>
          <a:xfrm>
            <a:off x="2018736" y="3256568"/>
            <a:ext cx="3003830" cy="461665"/>
          </a:xfrm>
          <a:prstGeom prst="rect">
            <a:avLst/>
          </a:prstGeom>
          <a:noFill/>
          <a:ln>
            <a:solidFill>
              <a:schemeClr val="tx1"/>
            </a:solidFill>
          </a:ln>
        </p:spPr>
        <p:txBody>
          <a:bodyPr wrap="square" rtlCol="0">
            <a:spAutoFit/>
          </a:bodyPr>
          <a:lstStyle/>
          <a:p>
            <a:pPr algn="ctr"/>
            <a:r>
              <a:rPr lang="nl-BE" sz="1200" noProof="0"/>
              <a:t>Vaststelling van definitieve ongeschiktheid voor zijn laatste functie</a:t>
            </a:r>
          </a:p>
        </p:txBody>
      </p:sp>
      <p:sp>
        <p:nvSpPr>
          <p:cNvPr id="13" name="ZoneTexte 12">
            <a:extLst>
              <a:ext uri="{FF2B5EF4-FFF2-40B4-BE49-F238E27FC236}">
                <a16:creationId xmlns:a16="http://schemas.microsoft.com/office/drawing/2014/main" id="{DF1AB18B-AA25-4E5E-8C32-7F5EB1B8B353}"/>
              </a:ext>
            </a:extLst>
          </p:cNvPr>
          <p:cNvSpPr txBox="1"/>
          <p:nvPr/>
        </p:nvSpPr>
        <p:spPr>
          <a:xfrm>
            <a:off x="4093464" y="4047937"/>
            <a:ext cx="3230797" cy="461665"/>
          </a:xfrm>
          <a:prstGeom prst="rect">
            <a:avLst/>
          </a:prstGeom>
          <a:noFill/>
          <a:ln>
            <a:solidFill>
              <a:schemeClr val="tx1"/>
            </a:solidFill>
          </a:ln>
        </p:spPr>
        <p:txBody>
          <a:bodyPr wrap="square" rtlCol="0">
            <a:spAutoFit/>
          </a:bodyPr>
          <a:lstStyle/>
          <a:p>
            <a:pPr algn="ctr"/>
            <a:r>
              <a:rPr lang="nl-BE" sz="1200" noProof="0"/>
              <a:t>Werknemer vraagt geen onderzoek naar  aangepast werk / ander werk </a:t>
            </a:r>
          </a:p>
        </p:txBody>
      </p:sp>
      <p:sp>
        <p:nvSpPr>
          <p:cNvPr id="14" name="ZoneTexte 13">
            <a:extLst>
              <a:ext uri="{FF2B5EF4-FFF2-40B4-BE49-F238E27FC236}">
                <a16:creationId xmlns:a16="http://schemas.microsoft.com/office/drawing/2014/main" id="{D4839712-95CA-4652-B71A-CA19C5F607E1}"/>
              </a:ext>
            </a:extLst>
          </p:cNvPr>
          <p:cNvSpPr txBox="1"/>
          <p:nvPr/>
        </p:nvSpPr>
        <p:spPr>
          <a:xfrm>
            <a:off x="8072597" y="3262240"/>
            <a:ext cx="1712390" cy="830997"/>
          </a:xfrm>
          <a:prstGeom prst="rect">
            <a:avLst/>
          </a:prstGeom>
          <a:noFill/>
          <a:ln>
            <a:solidFill>
              <a:schemeClr val="tx1"/>
            </a:solidFill>
          </a:ln>
        </p:spPr>
        <p:txBody>
          <a:bodyPr wrap="square" rtlCol="0">
            <a:spAutoFit/>
          </a:bodyPr>
          <a:lstStyle/>
          <a:p>
            <a:pPr algn="ctr"/>
            <a:r>
              <a:rPr lang="nl-BE" sz="1200" b="1" noProof="0"/>
              <a:t>GEEN</a:t>
            </a:r>
            <a:r>
              <a:rPr lang="nl-BE" sz="1200" noProof="0"/>
              <a:t> vaststelling van definitieve ongeschiktheid voor zijn laatste functie</a:t>
            </a:r>
          </a:p>
        </p:txBody>
      </p:sp>
      <p:sp>
        <p:nvSpPr>
          <p:cNvPr id="15" name="ZoneTexte 14">
            <a:extLst>
              <a:ext uri="{FF2B5EF4-FFF2-40B4-BE49-F238E27FC236}">
                <a16:creationId xmlns:a16="http://schemas.microsoft.com/office/drawing/2014/main" id="{EAFEC7A6-C5DF-484C-B9DF-187DC41FCB2B}"/>
              </a:ext>
            </a:extLst>
          </p:cNvPr>
          <p:cNvSpPr txBox="1"/>
          <p:nvPr/>
        </p:nvSpPr>
        <p:spPr>
          <a:xfrm>
            <a:off x="9821284" y="3433068"/>
            <a:ext cx="1732713" cy="584775"/>
          </a:xfrm>
          <a:prstGeom prst="rect">
            <a:avLst/>
          </a:prstGeom>
          <a:noFill/>
        </p:spPr>
        <p:txBody>
          <a:bodyPr wrap="square" rtlCol="0">
            <a:spAutoFit/>
          </a:bodyPr>
          <a:lstStyle/>
          <a:p>
            <a:pPr algn="ctr"/>
            <a:r>
              <a:rPr lang="nl-BE" sz="1600" noProof="0"/>
              <a:t>MEDISCHE CONSULTATIE</a:t>
            </a:r>
          </a:p>
        </p:txBody>
      </p:sp>
      <p:sp>
        <p:nvSpPr>
          <p:cNvPr id="17" name="ZoneTexte 16">
            <a:extLst>
              <a:ext uri="{FF2B5EF4-FFF2-40B4-BE49-F238E27FC236}">
                <a16:creationId xmlns:a16="http://schemas.microsoft.com/office/drawing/2014/main" id="{94F0551B-A060-4E3A-A70E-492D225A7AE2}"/>
              </a:ext>
            </a:extLst>
          </p:cNvPr>
          <p:cNvSpPr txBox="1"/>
          <p:nvPr/>
        </p:nvSpPr>
        <p:spPr>
          <a:xfrm>
            <a:off x="1039091" y="4037345"/>
            <a:ext cx="2737365" cy="461665"/>
          </a:xfrm>
          <a:prstGeom prst="rect">
            <a:avLst/>
          </a:prstGeom>
          <a:noFill/>
          <a:ln>
            <a:solidFill>
              <a:schemeClr val="tx1"/>
            </a:solidFill>
          </a:ln>
        </p:spPr>
        <p:txBody>
          <a:bodyPr wrap="square" rtlCol="0">
            <a:spAutoFit/>
          </a:bodyPr>
          <a:lstStyle/>
          <a:p>
            <a:pPr algn="ctr"/>
            <a:r>
              <a:rPr lang="nl-BE" sz="1200" noProof="0"/>
              <a:t>Werknemer vraagt onderzoek naar  aangepast werk / ander werk </a:t>
            </a:r>
          </a:p>
        </p:txBody>
      </p:sp>
      <p:cxnSp>
        <p:nvCxnSpPr>
          <p:cNvPr id="21" name="Connecteur : en angle 20">
            <a:extLst>
              <a:ext uri="{FF2B5EF4-FFF2-40B4-BE49-F238E27FC236}">
                <a16:creationId xmlns:a16="http://schemas.microsoft.com/office/drawing/2014/main" id="{CE640199-E075-463C-B8A0-B7E56628C1BD}"/>
              </a:ext>
            </a:extLst>
          </p:cNvPr>
          <p:cNvCxnSpPr>
            <a:cxnSpLocks/>
            <a:stCxn id="6" idx="2"/>
            <a:endCxn id="10" idx="1"/>
          </p:cNvCxnSpPr>
          <p:nvPr/>
        </p:nvCxnSpPr>
        <p:spPr>
          <a:xfrm rot="16200000" flipH="1">
            <a:off x="4213465" y="1762306"/>
            <a:ext cx="479072" cy="1864699"/>
          </a:xfrm>
          <a:prstGeom prst="bentConnector2">
            <a:avLst/>
          </a:prstGeom>
          <a:ln>
            <a:tailEnd type="triangle"/>
          </a:ln>
        </p:spPr>
        <p:style>
          <a:lnRef idx="1">
            <a:schemeClr val="dk1"/>
          </a:lnRef>
          <a:fillRef idx="0">
            <a:schemeClr val="dk1"/>
          </a:fillRef>
          <a:effectRef idx="0">
            <a:schemeClr val="dk1"/>
          </a:effectRef>
          <a:fontRef idx="minor">
            <a:schemeClr val="tx1"/>
          </a:fontRef>
        </p:style>
      </p:cxnSp>
      <p:cxnSp>
        <p:nvCxnSpPr>
          <p:cNvPr id="23" name="Connecteur : en angle 22">
            <a:extLst>
              <a:ext uri="{FF2B5EF4-FFF2-40B4-BE49-F238E27FC236}">
                <a16:creationId xmlns:a16="http://schemas.microsoft.com/office/drawing/2014/main" id="{4AD9BE96-01D9-473B-A666-9932AFAD1A69}"/>
              </a:ext>
            </a:extLst>
          </p:cNvPr>
          <p:cNvCxnSpPr>
            <a:stCxn id="7" idx="2"/>
            <a:endCxn id="10" idx="3"/>
          </p:cNvCxnSpPr>
          <p:nvPr/>
        </p:nvCxnSpPr>
        <p:spPr>
          <a:xfrm rot="5400000">
            <a:off x="7431080" y="1846232"/>
            <a:ext cx="463531" cy="1712388"/>
          </a:xfrm>
          <a:prstGeom prst="bentConnector2">
            <a:avLst/>
          </a:prstGeom>
          <a:ln>
            <a:tailEnd type="triangle"/>
          </a:ln>
        </p:spPr>
        <p:style>
          <a:lnRef idx="1">
            <a:schemeClr val="dk1"/>
          </a:lnRef>
          <a:fillRef idx="0">
            <a:schemeClr val="dk1"/>
          </a:fillRef>
          <a:effectRef idx="0">
            <a:schemeClr val="dk1"/>
          </a:effectRef>
          <a:fontRef idx="minor">
            <a:schemeClr val="tx1"/>
          </a:fontRef>
        </p:style>
      </p:cxnSp>
      <p:cxnSp>
        <p:nvCxnSpPr>
          <p:cNvPr id="25" name="Connecteur : en angle 24">
            <a:extLst>
              <a:ext uri="{FF2B5EF4-FFF2-40B4-BE49-F238E27FC236}">
                <a16:creationId xmlns:a16="http://schemas.microsoft.com/office/drawing/2014/main" id="{180F7937-46C5-4A2D-B28E-33517AD012BE}"/>
              </a:ext>
            </a:extLst>
          </p:cNvPr>
          <p:cNvCxnSpPr>
            <a:cxnSpLocks/>
            <a:stCxn id="10" idx="2"/>
            <a:endCxn id="11" idx="0"/>
          </p:cNvCxnSpPr>
          <p:nvPr/>
        </p:nvCxnSpPr>
        <p:spPr>
          <a:xfrm rot="5400000">
            <a:off x="4717426" y="1877993"/>
            <a:ext cx="181800" cy="2575350"/>
          </a:xfrm>
          <a:prstGeom prst="bentConnector3">
            <a:avLst>
              <a:gd name="adj1" fmla="val 50000"/>
            </a:avLst>
          </a:prstGeom>
          <a:ln>
            <a:tailEnd type="triangle"/>
          </a:ln>
        </p:spPr>
        <p:style>
          <a:lnRef idx="1">
            <a:schemeClr val="dk1"/>
          </a:lnRef>
          <a:fillRef idx="0">
            <a:schemeClr val="dk1"/>
          </a:fillRef>
          <a:effectRef idx="0">
            <a:schemeClr val="dk1"/>
          </a:effectRef>
          <a:fontRef idx="minor">
            <a:schemeClr val="tx1"/>
          </a:fontRef>
        </p:style>
      </p:cxnSp>
      <p:cxnSp>
        <p:nvCxnSpPr>
          <p:cNvPr id="27" name="Connecteur : en angle 26">
            <a:extLst>
              <a:ext uri="{FF2B5EF4-FFF2-40B4-BE49-F238E27FC236}">
                <a16:creationId xmlns:a16="http://schemas.microsoft.com/office/drawing/2014/main" id="{44E7CA6C-C4A3-406F-A088-94BFEF234245}"/>
              </a:ext>
            </a:extLst>
          </p:cNvPr>
          <p:cNvCxnSpPr>
            <a:cxnSpLocks/>
            <a:stCxn id="10" idx="2"/>
            <a:endCxn id="14" idx="0"/>
          </p:cNvCxnSpPr>
          <p:nvPr/>
        </p:nvCxnSpPr>
        <p:spPr>
          <a:xfrm rot="16200000" flipH="1">
            <a:off x="7418660" y="1752108"/>
            <a:ext cx="187472" cy="2832791"/>
          </a:xfrm>
          <a:prstGeom prst="bentConnector3">
            <a:avLst/>
          </a:prstGeom>
          <a:ln>
            <a:tailEnd type="triangle"/>
          </a:ln>
        </p:spPr>
        <p:style>
          <a:lnRef idx="1">
            <a:schemeClr val="dk1"/>
          </a:lnRef>
          <a:fillRef idx="0">
            <a:schemeClr val="dk1"/>
          </a:fillRef>
          <a:effectRef idx="0">
            <a:schemeClr val="dk1"/>
          </a:effectRef>
          <a:fontRef idx="minor">
            <a:schemeClr val="tx1"/>
          </a:fontRef>
        </p:style>
      </p:cxnSp>
      <p:cxnSp>
        <p:nvCxnSpPr>
          <p:cNvPr id="32" name="Connecteur droit avec flèche 31">
            <a:extLst>
              <a:ext uri="{FF2B5EF4-FFF2-40B4-BE49-F238E27FC236}">
                <a16:creationId xmlns:a16="http://schemas.microsoft.com/office/drawing/2014/main" id="{3D6D6ACF-F0A0-4446-9973-E5C88E047507}"/>
              </a:ext>
            </a:extLst>
          </p:cNvPr>
          <p:cNvCxnSpPr>
            <a:cxnSpLocks/>
            <a:stCxn id="11" idx="2"/>
            <a:endCxn id="17" idx="0"/>
          </p:cNvCxnSpPr>
          <p:nvPr/>
        </p:nvCxnSpPr>
        <p:spPr>
          <a:xfrm flipH="1">
            <a:off x="2407774" y="3718233"/>
            <a:ext cx="1112877" cy="319112"/>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33" name="Rectangle : coins arrondis 32">
            <a:extLst>
              <a:ext uri="{FF2B5EF4-FFF2-40B4-BE49-F238E27FC236}">
                <a16:creationId xmlns:a16="http://schemas.microsoft.com/office/drawing/2014/main" id="{59706017-E377-45B0-A192-3F78FC8E91E8}"/>
              </a:ext>
            </a:extLst>
          </p:cNvPr>
          <p:cNvSpPr/>
          <p:nvPr/>
        </p:nvSpPr>
        <p:spPr>
          <a:xfrm>
            <a:off x="895308" y="4755296"/>
            <a:ext cx="10555560" cy="1214380"/>
          </a:xfrm>
          <a:prstGeom prst="roundRect">
            <a:avLst/>
          </a:prstGeom>
          <a:ln>
            <a:prstDash val="dash"/>
          </a:ln>
        </p:spPr>
        <p:style>
          <a:lnRef idx="2">
            <a:schemeClr val="dk1"/>
          </a:lnRef>
          <a:fillRef idx="1">
            <a:schemeClr val="lt1"/>
          </a:fillRef>
          <a:effectRef idx="0">
            <a:schemeClr val="dk1"/>
          </a:effectRef>
          <a:fontRef idx="minor">
            <a:schemeClr val="dk1"/>
          </a:fontRef>
        </p:style>
        <p:txBody>
          <a:bodyPr rtlCol="0" anchor="ctr"/>
          <a:lstStyle/>
          <a:p>
            <a:pPr algn="ctr"/>
            <a:endParaRPr lang="nl-BE" noProof="0"/>
          </a:p>
        </p:txBody>
      </p:sp>
      <p:sp>
        <p:nvSpPr>
          <p:cNvPr id="34" name="ZoneTexte 33">
            <a:extLst>
              <a:ext uri="{FF2B5EF4-FFF2-40B4-BE49-F238E27FC236}">
                <a16:creationId xmlns:a16="http://schemas.microsoft.com/office/drawing/2014/main" id="{5286CFBA-C07D-4DAE-823E-64C796542E45}"/>
              </a:ext>
            </a:extLst>
          </p:cNvPr>
          <p:cNvSpPr txBox="1"/>
          <p:nvPr/>
        </p:nvSpPr>
        <p:spPr>
          <a:xfrm>
            <a:off x="9992758" y="4795751"/>
            <a:ext cx="1512484" cy="1077218"/>
          </a:xfrm>
          <a:prstGeom prst="rect">
            <a:avLst/>
          </a:prstGeom>
          <a:noFill/>
        </p:spPr>
        <p:txBody>
          <a:bodyPr wrap="square" rtlCol="0">
            <a:spAutoFit/>
          </a:bodyPr>
          <a:lstStyle/>
          <a:p>
            <a:pPr algn="ctr"/>
            <a:r>
              <a:rPr lang="nl-BE" sz="1600" noProof="0"/>
              <a:t>RE-INTEGRATIEPLAN (RAPPORT)</a:t>
            </a:r>
          </a:p>
        </p:txBody>
      </p:sp>
      <p:sp>
        <p:nvSpPr>
          <p:cNvPr id="35" name="ZoneTexte 34">
            <a:extLst>
              <a:ext uri="{FF2B5EF4-FFF2-40B4-BE49-F238E27FC236}">
                <a16:creationId xmlns:a16="http://schemas.microsoft.com/office/drawing/2014/main" id="{94646D01-BB02-4674-B359-AB4AE1E07F19}"/>
              </a:ext>
            </a:extLst>
          </p:cNvPr>
          <p:cNvSpPr txBox="1"/>
          <p:nvPr/>
        </p:nvSpPr>
        <p:spPr>
          <a:xfrm>
            <a:off x="1653053" y="4815413"/>
            <a:ext cx="2698887" cy="461665"/>
          </a:xfrm>
          <a:prstGeom prst="rect">
            <a:avLst/>
          </a:prstGeom>
          <a:noFill/>
          <a:ln>
            <a:solidFill>
              <a:schemeClr val="tx1"/>
            </a:solidFill>
          </a:ln>
        </p:spPr>
        <p:txBody>
          <a:bodyPr wrap="square" rtlCol="0">
            <a:spAutoFit/>
          </a:bodyPr>
          <a:lstStyle/>
          <a:p>
            <a:pPr algn="ctr"/>
            <a:r>
              <a:rPr lang="nl-BE" sz="1200" noProof="0"/>
              <a:t>onderzoek naar aangepast werk/ander werk door werkgever</a:t>
            </a:r>
          </a:p>
        </p:txBody>
      </p:sp>
      <p:sp>
        <p:nvSpPr>
          <p:cNvPr id="36" name="ZoneTexte 35">
            <a:extLst>
              <a:ext uri="{FF2B5EF4-FFF2-40B4-BE49-F238E27FC236}">
                <a16:creationId xmlns:a16="http://schemas.microsoft.com/office/drawing/2014/main" id="{E69A14FF-8DD8-4F1E-9F5A-61881E63B141}"/>
              </a:ext>
            </a:extLst>
          </p:cNvPr>
          <p:cNvSpPr txBox="1"/>
          <p:nvPr/>
        </p:nvSpPr>
        <p:spPr>
          <a:xfrm>
            <a:off x="4632341" y="4813603"/>
            <a:ext cx="2815107" cy="461665"/>
          </a:xfrm>
          <a:prstGeom prst="rect">
            <a:avLst/>
          </a:prstGeom>
          <a:noFill/>
          <a:ln>
            <a:solidFill>
              <a:schemeClr val="tx1"/>
            </a:solidFill>
          </a:ln>
        </p:spPr>
        <p:txBody>
          <a:bodyPr wrap="square" rtlCol="0">
            <a:spAutoFit/>
          </a:bodyPr>
          <a:lstStyle/>
          <a:p>
            <a:pPr algn="ctr"/>
            <a:r>
              <a:rPr lang="nl-BE" sz="1200" noProof="0"/>
              <a:t>Een plan opstellen en ter goedkeuring voorleggen aan de werknemer</a:t>
            </a:r>
          </a:p>
        </p:txBody>
      </p:sp>
      <p:sp>
        <p:nvSpPr>
          <p:cNvPr id="46" name="ZoneTexte 45">
            <a:extLst>
              <a:ext uri="{FF2B5EF4-FFF2-40B4-BE49-F238E27FC236}">
                <a16:creationId xmlns:a16="http://schemas.microsoft.com/office/drawing/2014/main" id="{34D958AA-6009-4501-964A-2E3BB91D56B0}"/>
              </a:ext>
            </a:extLst>
          </p:cNvPr>
          <p:cNvSpPr txBox="1"/>
          <p:nvPr/>
        </p:nvSpPr>
        <p:spPr>
          <a:xfrm>
            <a:off x="1723439" y="5392191"/>
            <a:ext cx="2579522" cy="461665"/>
          </a:xfrm>
          <a:prstGeom prst="rect">
            <a:avLst/>
          </a:prstGeom>
          <a:noFill/>
          <a:ln>
            <a:solidFill>
              <a:schemeClr val="tx1"/>
            </a:solidFill>
          </a:ln>
        </p:spPr>
        <p:txBody>
          <a:bodyPr wrap="square" rtlCol="0">
            <a:spAutoFit/>
          </a:bodyPr>
          <a:lstStyle/>
          <a:p>
            <a:pPr algn="ctr"/>
            <a:r>
              <a:rPr lang="nl-BE" sz="1200" noProof="0"/>
              <a:t>Schrijven van een gemotiveerd verslag</a:t>
            </a:r>
          </a:p>
        </p:txBody>
      </p:sp>
      <p:cxnSp>
        <p:nvCxnSpPr>
          <p:cNvPr id="55" name="Connecteur droit avec flèche 54">
            <a:extLst>
              <a:ext uri="{FF2B5EF4-FFF2-40B4-BE49-F238E27FC236}">
                <a16:creationId xmlns:a16="http://schemas.microsoft.com/office/drawing/2014/main" id="{97E12812-145E-4619-A66D-054BBE844D36}"/>
              </a:ext>
            </a:extLst>
          </p:cNvPr>
          <p:cNvCxnSpPr>
            <a:cxnSpLocks/>
            <a:endCxn id="36" idx="1"/>
          </p:cNvCxnSpPr>
          <p:nvPr/>
        </p:nvCxnSpPr>
        <p:spPr>
          <a:xfrm flipV="1">
            <a:off x="4368267" y="5044436"/>
            <a:ext cx="264074" cy="5795"/>
          </a:xfrm>
          <a:prstGeom prst="straightConnector1">
            <a:avLst/>
          </a:prstGeom>
          <a:ln w="19050">
            <a:solidFill>
              <a:srgbClr val="00B050"/>
            </a:solidFill>
            <a:tailEnd type="triangle"/>
          </a:ln>
        </p:spPr>
        <p:style>
          <a:lnRef idx="1">
            <a:schemeClr val="accent2"/>
          </a:lnRef>
          <a:fillRef idx="0">
            <a:schemeClr val="accent2"/>
          </a:fillRef>
          <a:effectRef idx="0">
            <a:schemeClr val="accent2"/>
          </a:effectRef>
          <a:fontRef idx="minor">
            <a:schemeClr val="tx1"/>
          </a:fontRef>
        </p:style>
      </p:cxnSp>
      <p:sp>
        <p:nvSpPr>
          <p:cNvPr id="56" name="ZoneTexte 55">
            <a:extLst>
              <a:ext uri="{FF2B5EF4-FFF2-40B4-BE49-F238E27FC236}">
                <a16:creationId xmlns:a16="http://schemas.microsoft.com/office/drawing/2014/main" id="{81F4C492-21BB-4EA2-B56B-F8930C3C8F02}"/>
              </a:ext>
            </a:extLst>
          </p:cNvPr>
          <p:cNvSpPr txBox="1"/>
          <p:nvPr/>
        </p:nvSpPr>
        <p:spPr>
          <a:xfrm>
            <a:off x="4302961" y="5013000"/>
            <a:ext cx="469978" cy="276999"/>
          </a:xfrm>
          <a:prstGeom prst="rect">
            <a:avLst/>
          </a:prstGeom>
          <a:noFill/>
        </p:spPr>
        <p:txBody>
          <a:bodyPr wrap="square" rtlCol="0">
            <a:spAutoFit/>
          </a:bodyPr>
          <a:lstStyle/>
          <a:p>
            <a:r>
              <a:rPr lang="nl-BE" sz="1200" b="1" noProof="0">
                <a:solidFill>
                  <a:srgbClr val="00B050"/>
                </a:solidFill>
              </a:rPr>
              <a:t>Ja</a:t>
            </a:r>
          </a:p>
        </p:txBody>
      </p:sp>
      <p:sp>
        <p:nvSpPr>
          <p:cNvPr id="60" name="ZoneTexte 59">
            <a:extLst>
              <a:ext uri="{FF2B5EF4-FFF2-40B4-BE49-F238E27FC236}">
                <a16:creationId xmlns:a16="http://schemas.microsoft.com/office/drawing/2014/main" id="{0AD394BA-35F6-45C5-A9F7-9BF2CB690EA7}"/>
              </a:ext>
            </a:extLst>
          </p:cNvPr>
          <p:cNvSpPr txBox="1"/>
          <p:nvPr/>
        </p:nvSpPr>
        <p:spPr>
          <a:xfrm>
            <a:off x="3067574" y="5194392"/>
            <a:ext cx="564060" cy="276999"/>
          </a:xfrm>
          <a:prstGeom prst="rect">
            <a:avLst/>
          </a:prstGeom>
          <a:noFill/>
        </p:spPr>
        <p:txBody>
          <a:bodyPr wrap="square" rtlCol="0">
            <a:spAutoFit/>
          </a:bodyPr>
          <a:lstStyle/>
          <a:p>
            <a:r>
              <a:rPr lang="nl-BE" sz="1200" b="1" noProof="0">
                <a:solidFill>
                  <a:srgbClr val="FF0000"/>
                </a:solidFill>
              </a:rPr>
              <a:t>Nee</a:t>
            </a:r>
          </a:p>
        </p:txBody>
      </p:sp>
      <p:sp>
        <p:nvSpPr>
          <p:cNvPr id="66" name="ZoneTexte 65">
            <a:extLst>
              <a:ext uri="{FF2B5EF4-FFF2-40B4-BE49-F238E27FC236}">
                <a16:creationId xmlns:a16="http://schemas.microsoft.com/office/drawing/2014/main" id="{F6F1C9C4-2D95-4A52-902C-0604540371B5}"/>
              </a:ext>
            </a:extLst>
          </p:cNvPr>
          <p:cNvSpPr txBox="1"/>
          <p:nvPr/>
        </p:nvSpPr>
        <p:spPr>
          <a:xfrm>
            <a:off x="4744738" y="5425225"/>
            <a:ext cx="2579523" cy="461665"/>
          </a:xfrm>
          <a:prstGeom prst="rect">
            <a:avLst/>
          </a:prstGeom>
          <a:noFill/>
          <a:ln>
            <a:solidFill>
              <a:schemeClr val="tx1"/>
            </a:solidFill>
          </a:ln>
        </p:spPr>
        <p:txBody>
          <a:bodyPr wrap="square" rtlCol="0">
            <a:spAutoFit/>
          </a:bodyPr>
          <a:lstStyle/>
          <a:p>
            <a:pPr algn="ctr"/>
            <a:r>
              <a:rPr lang="nl-BE" sz="1200" noProof="0"/>
              <a:t>Weigering door de werknemer met argumentatie</a:t>
            </a:r>
          </a:p>
        </p:txBody>
      </p:sp>
      <p:cxnSp>
        <p:nvCxnSpPr>
          <p:cNvPr id="69" name="Connecteur droit avec flèche 68">
            <a:extLst>
              <a:ext uri="{FF2B5EF4-FFF2-40B4-BE49-F238E27FC236}">
                <a16:creationId xmlns:a16="http://schemas.microsoft.com/office/drawing/2014/main" id="{84654E7C-651A-4C25-BFB2-1CAE60C06EDE}"/>
              </a:ext>
            </a:extLst>
          </p:cNvPr>
          <p:cNvCxnSpPr>
            <a:cxnSpLocks/>
            <a:stCxn id="35" idx="2"/>
            <a:endCxn id="46" idx="0"/>
          </p:cNvCxnSpPr>
          <p:nvPr/>
        </p:nvCxnSpPr>
        <p:spPr>
          <a:xfrm>
            <a:off x="3002497" y="5277078"/>
            <a:ext cx="10703" cy="115113"/>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72" name="Connecteur droit avec flèche 71">
            <a:extLst>
              <a:ext uri="{FF2B5EF4-FFF2-40B4-BE49-F238E27FC236}">
                <a16:creationId xmlns:a16="http://schemas.microsoft.com/office/drawing/2014/main" id="{3BC1BFB9-7814-4A84-B18A-66FE7A8EC838}"/>
              </a:ext>
            </a:extLst>
          </p:cNvPr>
          <p:cNvCxnSpPr>
            <a:cxnSpLocks/>
            <a:stCxn id="36" idx="2"/>
            <a:endCxn id="66" idx="0"/>
          </p:cNvCxnSpPr>
          <p:nvPr/>
        </p:nvCxnSpPr>
        <p:spPr>
          <a:xfrm flipH="1">
            <a:off x="6034500" y="5275268"/>
            <a:ext cx="5395" cy="149957"/>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73" name="ZoneTexte 72">
            <a:extLst>
              <a:ext uri="{FF2B5EF4-FFF2-40B4-BE49-F238E27FC236}">
                <a16:creationId xmlns:a16="http://schemas.microsoft.com/office/drawing/2014/main" id="{9411F8A5-620E-4166-838D-D89975208878}"/>
              </a:ext>
            </a:extLst>
          </p:cNvPr>
          <p:cNvSpPr txBox="1"/>
          <p:nvPr/>
        </p:nvSpPr>
        <p:spPr>
          <a:xfrm>
            <a:off x="6105798" y="5194393"/>
            <a:ext cx="715524" cy="276999"/>
          </a:xfrm>
          <a:prstGeom prst="rect">
            <a:avLst/>
          </a:prstGeom>
          <a:noFill/>
        </p:spPr>
        <p:txBody>
          <a:bodyPr wrap="square" rtlCol="0">
            <a:spAutoFit/>
          </a:bodyPr>
          <a:lstStyle/>
          <a:p>
            <a:endParaRPr lang="nl-BE" sz="1200" b="1" noProof="0">
              <a:solidFill>
                <a:srgbClr val="FF0000"/>
              </a:solidFill>
            </a:endParaRPr>
          </a:p>
        </p:txBody>
      </p:sp>
      <p:sp>
        <p:nvSpPr>
          <p:cNvPr id="75" name="ZoneTexte 74">
            <a:extLst>
              <a:ext uri="{FF2B5EF4-FFF2-40B4-BE49-F238E27FC236}">
                <a16:creationId xmlns:a16="http://schemas.microsoft.com/office/drawing/2014/main" id="{386B115A-E22D-47E0-8F57-5A52ED1A42F4}"/>
              </a:ext>
            </a:extLst>
          </p:cNvPr>
          <p:cNvSpPr txBox="1"/>
          <p:nvPr/>
        </p:nvSpPr>
        <p:spPr>
          <a:xfrm>
            <a:off x="7858836" y="4813603"/>
            <a:ext cx="2092756" cy="461665"/>
          </a:xfrm>
          <a:prstGeom prst="rect">
            <a:avLst/>
          </a:prstGeom>
          <a:solidFill>
            <a:schemeClr val="accent1">
              <a:lumMod val="40000"/>
              <a:lumOff val="60000"/>
            </a:schemeClr>
          </a:solidFill>
          <a:ln>
            <a:solidFill>
              <a:schemeClr val="accent1">
                <a:lumMod val="40000"/>
                <a:lumOff val="60000"/>
              </a:schemeClr>
            </a:solidFill>
          </a:ln>
        </p:spPr>
        <p:txBody>
          <a:bodyPr wrap="square" rtlCol="0">
            <a:spAutoFit/>
          </a:bodyPr>
          <a:lstStyle/>
          <a:p>
            <a:pPr algn="ctr"/>
            <a:r>
              <a:rPr lang="nl-BE" sz="1200" b="1" noProof="0">
                <a:solidFill>
                  <a:schemeClr val="bg1"/>
                </a:solidFill>
              </a:rPr>
              <a:t>Goedkeuring door werknemer </a:t>
            </a:r>
          </a:p>
        </p:txBody>
      </p:sp>
      <p:cxnSp>
        <p:nvCxnSpPr>
          <p:cNvPr id="79" name="Connecteur droit avec flèche 78">
            <a:extLst>
              <a:ext uri="{FF2B5EF4-FFF2-40B4-BE49-F238E27FC236}">
                <a16:creationId xmlns:a16="http://schemas.microsoft.com/office/drawing/2014/main" id="{CF08D189-ADED-4770-8F6D-F7BF666AA01A}"/>
              </a:ext>
            </a:extLst>
          </p:cNvPr>
          <p:cNvCxnSpPr>
            <a:cxnSpLocks/>
            <a:stCxn id="36" idx="3"/>
            <a:endCxn id="75" idx="1"/>
          </p:cNvCxnSpPr>
          <p:nvPr/>
        </p:nvCxnSpPr>
        <p:spPr>
          <a:xfrm>
            <a:off x="7447448" y="5044436"/>
            <a:ext cx="411388"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81" name="Rectangle : coins arrondis 80">
            <a:extLst>
              <a:ext uri="{FF2B5EF4-FFF2-40B4-BE49-F238E27FC236}">
                <a16:creationId xmlns:a16="http://schemas.microsoft.com/office/drawing/2014/main" id="{DF423C38-D60F-4452-B3D3-9B826FE02F77}"/>
              </a:ext>
            </a:extLst>
          </p:cNvPr>
          <p:cNvSpPr/>
          <p:nvPr/>
        </p:nvSpPr>
        <p:spPr>
          <a:xfrm>
            <a:off x="1886858" y="6129261"/>
            <a:ext cx="5596647" cy="250717"/>
          </a:xfrm>
          <a:prstGeom prst="roundRect">
            <a:avLst/>
          </a:prstGeom>
          <a:solidFill>
            <a:schemeClr val="accent1">
              <a:lumMod val="40000"/>
              <a:lumOff val="60000"/>
            </a:schemeClr>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noProof="0"/>
          </a:p>
        </p:txBody>
      </p:sp>
      <p:sp>
        <p:nvSpPr>
          <p:cNvPr id="82" name="ZoneTexte 81">
            <a:extLst>
              <a:ext uri="{FF2B5EF4-FFF2-40B4-BE49-F238E27FC236}">
                <a16:creationId xmlns:a16="http://schemas.microsoft.com/office/drawing/2014/main" id="{6841DDE0-EDD1-4AF4-BB65-02A38064A240}"/>
              </a:ext>
            </a:extLst>
          </p:cNvPr>
          <p:cNvSpPr txBox="1"/>
          <p:nvPr/>
        </p:nvSpPr>
        <p:spPr>
          <a:xfrm>
            <a:off x="3421556" y="6121486"/>
            <a:ext cx="2933422" cy="261610"/>
          </a:xfrm>
          <a:prstGeom prst="rect">
            <a:avLst/>
          </a:prstGeom>
          <a:noFill/>
        </p:spPr>
        <p:txBody>
          <a:bodyPr wrap="square" rtlCol="0">
            <a:spAutoFit/>
          </a:bodyPr>
          <a:lstStyle/>
          <a:p>
            <a:r>
              <a:rPr lang="nl-BE" sz="1100" b="1" noProof="0">
                <a:solidFill>
                  <a:schemeClr val="bg1"/>
                </a:solidFill>
              </a:rPr>
              <a:t>MEDISCHE OVERMACHT MOGELIJK</a:t>
            </a:r>
          </a:p>
        </p:txBody>
      </p:sp>
      <p:cxnSp>
        <p:nvCxnSpPr>
          <p:cNvPr id="86" name="Connecteur droit avec flèche 85">
            <a:extLst>
              <a:ext uri="{FF2B5EF4-FFF2-40B4-BE49-F238E27FC236}">
                <a16:creationId xmlns:a16="http://schemas.microsoft.com/office/drawing/2014/main" id="{0DB4DD86-25C2-4DE0-858E-CACE648EAE7A}"/>
              </a:ext>
            </a:extLst>
          </p:cNvPr>
          <p:cNvCxnSpPr>
            <a:cxnSpLocks/>
            <a:stCxn id="46" idx="2"/>
          </p:cNvCxnSpPr>
          <p:nvPr/>
        </p:nvCxnSpPr>
        <p:spPr>
          <a:xfrm>
            <a:off x="3013200" y="5853856"/>
            <a:ext cx="0" cy="265508"/>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88" name="Connecteur droit avec flèche 87">
            <a:extLst>
              <a:ext uri="{FF2B5EF4-FFF2-40B4-BE49-F238E27FC236}">
                <a16:creationId xmlns:a16="http://schemas.microsoft.com/office/drawing/2014/main" id="{D34F1397-598D-4249-9634-3C0E83D7DE5F}"/>
              </a:ext>
            </a:extLst>
          </p:cNvPr>
          <p:cNvCxnSpPr>
            <a:cxnSpLocks/>
            <a:stCxn id="66" idx="2"/>
          </p:cNvCxnSpPr>
          <p:nvPr/>
        </p:nvCxnSpPr>
        <p:spPr>
          <a:xfrm>
            <a:off x="6034500" y="5886890"/>
            <a:ext cx="0" cy="234596"/>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9" name="Connecteur droit avec flèche 31">
            <a:extLst>
              <a:ext uri="{FF2B5EF4-FFF2-40B4-BE49-F238E27FC236}">
                <a16:creationId xmlns:a16="http://schemas.microsoft.com/office/drawing/2014/main" id="{257F0FC3-9F08-2E63-0E05-223AEF540587}"/>
              </a:ext>
            </a:extLst>
          </p:cNvPr>
          <p:cNvCxnSpPr>
            <a:cxnSpLocks/>
          </p:cNvCxnSpPr>
          <p:nvPr/>
        </p:nvCxnSpPr>
        <p:spPr>
          <a:xfrm>
            <a:off x="3651469" y="3725456"/>
            <a:ext cx="1023217" cy="265984"/>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8" name="Verbindingslijn: gekromd 17">
            <a:extLst>
              <a:ext uri="{FF2B5EF4-FFF2-40B4-BE49-F238E27FC236}">
                <a16:creationId xmlns:a16="http://schemas.microsoft.com/office/drawing/2014/main" id="{0BA5EFCC-C0F4-C608-3E2C-7E306B5481C2}"/>
              </a:ext>
            </a:extLst>
          </p:cNvPr>
          <p:cNvCxnSpPr>
            <a:stCxn id="13" idx="3"/>
            <a:endCxn id="81" idx="3"/>
          </p:cNvCxnSpPr>
          <p:nvPr/>
        </p:nvCxnSpPr>
        <p:spPr>
          <a:xfrm>
            <a:off x="7324261" y="4278770"/>
            <a:ext cx="159244" cy="1975850"/>
          </a:xfrm>
          <a:prstGeom prst="curvedConnector3">
            <a:avLst>
              <a:gd name="adj1" fmla="val 243553"/>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02844763"/>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C16FAAAE-79F4-D783-E3F5-D846C9DD6D61}"/>
              </a:ext>
            </a:extLst>
          </p:cNvPr>
          <p:cNvSpPr>
            <a:spLocks noGrp="1"/>
          </p:cNvSpPr>
          <p:nvPr>
            <p:ph type="title"/>
          </p:nvPr>
        </p:nvSpPr>
        <p:spPr/>
        <p:txBody>
          <a:bodyPr/>
          <a:lstStyle/>
          <a:p>
            <a:r>
              <a:rPr lang="nl-BE" sz="4800" b="1" noProof="0">
                <a:solidFill>
                  <a:srgbClr val="1E699D"/>
                </a:solidFill>
                <a:latin typeface="Futura Medium"/>
                <a:cs typeface="Calibri" panose="020F0502020204030204" pitchFamily="34" charset="0"/>
              </a:rPr>
              <a:t>Ziekenfondsen</a:t>
            </a:r>
            <a:r>
              <a:rPr lang="nl-BE" noProof="0"/>
              <a:t> </a:t>
            </a:r>
          </a:p>
        </p:txBody>
      </p:sp>
      <p:sp>
        <p:nvSpPr>
          <p:cNvPr id="5" name="Tijdelijke aanduiding voor tekst 4">
            <a:extLst>
              <a:ext uri="{FF2B5EF4-FFF2-40B4-BE49-F238E27FC236}">
                <a16:creationId xmlns:a16="http://schemas.microsoft.com/office/drawing/2014/main" id="{ECE3E75E-783C-1057-C3ED-96B24E4AE414}"/>
              </a:ext>
            </a:extLst>
          </p:cNvPr>
          <p:cNvSpPr>
            <a:spLocks noGrp="1"/>
          </p:cNvSpPr>
          <p:nvPr>
            <p:ph type="body" idx="1"/>
          </p:nvPr>
        </p:nvSpPr>
        <p:spPr/>
        <p:txBody>
          <a:bodyPr/>
          <a:lstStyle/>
          <a:p>
            <a:r>
              <a:rPr lang="nl-BE" sz="2800" noProof="0">
                <a:solidFill>
                  <a:srgbClr val="1E699D"/>
                </a:solidFill>
                <a:latin typeface="Futura Medium"/>
                <a:ea typeface="+mj-ea"/>
                <a:cs typeface="Calibri" panose="020F0502020204030204" pitchFamily="34" charset="0"/>
              </a:rPr>
              <a:t>Arbeidsongeschiktheid</a:t>
            </a:r>
            <a:r>
              <a:rPr lang="nl-BE" noProof="0"/>
              <a:t> </a:t>
            </a:r>
            <a:r>
              <a:rPr lang="nl-BE" sz="2800" noProof="0">
                <a:solidFill>
                  <a:srgbClr val="1E699D"/>
                </a:solidFill>
                <a:latin typeface="Futura Medium"/>
                <a:ea typeface="+mj-ea"/>
                <a:cs typeface="Calibri" panose="020F0502020204030204" pitchFamily="34" charset="0"/>
              </a:rPr>
              <a:t>en terugkeer naar werk</a:t>
            </a:r>
          </a:p>
        </p:txBody>
      </p:sp>
    </p:spTree>
    <p:extLst>
      <p:ext uri="{BB962C8B-B14F-4D97-AF65-F5344CB8AC3E}">
        <p14:creationId xmlns:p14="http://schemas.microsoft.com/office/powerpoint/2010/main" val="1459242117"/>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hthoek 2">
            <a:extLst>
              <a:ext uri="{FF2B5EF4-FFF2-40B4-BE49-F238E27FC236}">
                <a16:creationId xmlns:a16="http://schemas.microsoft.com/office/drawing/2014/main" id="{29E94C36-EA9F-0131-42A8-EF38DC6C221D}"/>
              </a:ext>
            </a:extLst>
          </p:cNvPr>
          <p:cNvSpPr>
            <a:spLocks noGrp="1" noRot="1" noMove="1" noResize="1" noEditPoints="1" noAdjustHandles="1" noChangeArrowheads="1" noChangeShapeType="1"/>
          </p:cNvSpPr>
          <p:nvPr/>
        </p:nvSpPr>
        <p:spPr>
          <a:xfrm>
            <a:off x="72736" y="5770740"/>
            <a:ext cx="2192482" cy="987136"/>
          </a:xfrm>
          <a:prstGeom prst="rect">
            <a:avLst/>
          </a:prstGeom>
          <a:solidFill>
            <a:schemeClr val="bg1"/>
          </a:solidFill>
          <a:ln>
            <a:solidFill>
              <a:schemeClr val="bg1"/>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nl-BE" noProof="0"/>
          </a:p>
        </p:txBody>
      </p:sp>
      <p:pic>
        <p:nvPicPr>
          <p:cNvPr id="9218" name="Picture 4" descr="C:\1_Data VBC\5_INAMI &amp; andere instellingen\3_CIN niet-med, andere\logo_cin.gif">
            <a:extLst>
              <a:ext uri="{FF2B5EF4-FFF2-40B4-BE49-F238E27FC236}">
                <a16:creationId xmlns:a16="http://schemas.microsoft.com/office/drawing/2014/main" id="{BE99177B-BDCD-784A-F0D9-46F32DD75C48}"/>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002513" y="4672336"/>
            <a:ext cx="1831103" cy="7442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8" name="Titre 1">
            <a:extLst>
              <a:ext uri="{FF2B5EF4-FFF2-40B4-BE49-F238E27FC236}">
                <a16:creationId xmlns:a16="http://schemas.microsoft.com/office/drawing/2014/main" id="{1BD047E5-251C-BA3E-7BC7-3227F5B2B67E}"/>
              </a:ext>
            </a:extLst>
          </p:cNvPr>
          <p:cNvSpPr>
            <a:spLocks noGrp="1" noChangeArrowheads="1"/>
          </p:cNvSpPr>
          <p:nvPr>
            <p:ph type="title"/>
          </p:nvPr>
        </p:nvSpPr>
        <p:spPr>
          <a:xfrm>
            <a:off x="509332" y="582543"/>
            <a:ext cx="10972440" cy="1144800"/>
          </a:xfrm>
        </p:spPr>
        <p:txBody>
          <a:bodyPr rtlCol="0">
            <a:noAutofit/>
          </a:bodyPr>
          <a:lstStyle/>
          <a:p>
            <a:pPr defTabSz="457205">
              <a:defRPr/>
            </a:pPr>
            <a:r>
              <a:rPr lang="nl-BE" sz="2800" noProof="0">
                <a:solidFill>
                  <a:srgbClr val="1E699D"/>
                </a:solidFill>
                <a:latin typeface="Futura Medium"/>
              </a:rPr>
              <a:t>6.1. Verzekeringsinstellingen in België </a:t>
            </a:r>
            <a:br>
              <a:rPr lang="nl-BE" sz="3200" u="sng" noProof="0">
                <a:latin typeface="Futura Medium"/>
              </a:rPr>
            </a:br>
            <a:br>
              <a:rPr lang="nl-BE" sz="3200" u="sng" noProof="0">
                <a:latin typeface="Futura Medium"/>
              </a:rPr>
            </a:br>
            <a:r>
              <a:rPr lang="nl-BE" sz="2400" u="sng" noProof="0">
                <a:solidFill>
                  <a:srgbClr val="1E699D"/>
                </a:solidFill>
                <a:latin typeface="Futura Medium"/>
              </a:rPr>
              <a:t>6 ziekenfondsen/verzekeringsinstellingen (VI):</a:t>
            </a:r>
            <a:r>
              <a:rPr lang="nl-BE" sz="2400" noProof="0">
                <a:solidFill>
                  <a:srgbClr val="1E699D"/>
                </a:solidFill>
                <a:latin typeface="Futura Medium"/>
              </a:rPr>
              <a:t> </a:t>
            </a:r>
          </a:p>
        </p:txBody>
      </p:sp>
      <p:sp>
        <p:nvSpPr>
          <p:cNvPr id="2" name="Espace réservé du contenu 2">
            <a:extLst>
              <a:ext uri="{FF2B5EF4-FFF2-40B4-BE49-F238E27FC236}">
                <a16:creationId xmlns:a16="http://schemas.microsoft.com/office/drawing/2014/main" id="{E21138A1-1EA0-99A9-BCA6-1FAE2538BBDD}"/>
              </a:ext>
            </a:extLst>
          </p:cNvPr>
          <p:cNvSpPr>
            <a:spLocks noGrp="1"/>
          </p:cNvSpPr>
          <p:nvPr>
            <p:ph idx="4294967295"/>
          </p:nvPr>
        </p:nvSpPr>
        <p:spPr>
          <a:xfrm>
            <a:off x="599778" y="1976251"/>
            <a:ext cx="9858079" cy="5100758"/>
          </a:xfrm>
        </p:spPr>
        <p:txBody>
          <a:bodyPr lIns="0" tIns="0" rIns="0" bIns="0" rtlCol="0" anchor="t">
            <a:normAutofit/>
          </a:bodyPr>
          <a:lstStyle/>
          <a:p>
            <a:pPr defTabSz="457205">
              <a:lnSpc>
                <a:spcPct val="80000"/>
              </a:lnSpc>
              <a:buClr>
                <a:schemeClr val="bg2">
                  <a:lumMod val="40000"/>
                  <a:lumOff val="60000"/>
                </a:schemeClr>
              </a:buClr>
              <a:defRPr/>
            </a:pPr>
            <a:r>
              <a:rPr lang="nl-BE" sz="2000" noProof="0">
                <a:solidFill>
                  <a:srgbClr val="1E699D"/>
                </a:solidFill>
                <a:latin typeface="Calibri"/>
                <a:cs typeface="Calibri"/>
              </a:rPr>
              <a:t>- Landsbond der christelijke mutualiteiten (100)</a:t>
            </a:r>
          </a:p>
          <a:p>
            <a:pPr defTabSz="457205">
              <a:lnSpc>
                <a:spcPct val="80000"/>
              </a:lnSpc>
              <a:buClr>
                <a:schemeClr val="bg2">
                  <a:lumMod val="40000"/>
                  <a:lumOff val="60000"/>
                </a:schemeClr>
              </a:buClr>
              <a:defRPr/>
            </a:pPr>
            <a:r>
              <a:rPr lang="nl-BE" sz="2000" noProof="0">
                <a:solidFill>
                  <a:srgbClr val="1E699D"/>
                </a:solidFill>
                <a:latin typeface="Calibri"/>
                <a:cs typeface="Calibri"/>
              </a:rPr>
              <a:t>- Landsbond van de neutrale ziekenfondsen (200)</a:t>
            </a:r>
          </a:p>
          <a:p>
            <a:pPr defTabSz="457205">
              <a:lnSpc>
                <a:spcPct val="80000"/>
              </a:lnSpc>
              <a:buClr>
                <a:schemeClr val="bg2">
                  <a:lumMod val="40000"/>
                  <a:lumOff val="60000"/>
                </a:schemeClr>
              </a:buClr>
              <a:defRPr/>
            </a:pPr>
            <a:r>
              <a:rPr lang="nl-BE" sz="2000" noProof="0">
                <a:solidFill>
                  <a:srgbClr val="1E699D"/>
                </a:solidFill>
                <a:latin typeface="Calibri"/>
                <a:cs typeface="Calibri"/>
              </a:rPr>
              <a:t>- Nationaal verbond van socialistische mutualiteiten (300)</a:t>
            </a:r>
          </a:p>
          <a:p>
            <a:pPr defTabSz="457205">
              <a:lnSpc>
                <a:spcPct val="80000"/>
              </a:lnSpc>
              <a:buClr>
                <a:schemeClr val="bg2">
                  <a:lumMod val="40000"/>
                  <a:lumOff val="60000"/>
                </a:schemeClr>
              </a:buClr>
              <a:defRPr/>
            </a:pPr>
            <a:r>
              <a:rPr lang="nl-BE" sz="2000" noProof="0">
                <a:solidFill>
                  <a:srgbClr val="1E699D"/>
                </a:solidFill>
                <a:latin typeface="Calibri"/>
                <a:cs typeface="Calibri"/>
              </a:rPr>
              <a:t>- Landsbond van liberale mutualiteiten (400)</a:t>
            </a:r>
          </a:p>
          <a:p>
            <a:pPr defTabSz="457205">
              <a:lnSpc>
                <a:spcPct val="80000"/>
              </a:lnSpc>
              <a:buClr>
                <a:schemeClr val="bg2">
                  <a:lumMod val="40000"/>
                  <a:lumOff val="60000"/>
                </a:schemeClr>
              </a:buClr>
              <a:defRPr/>
            </a:pPr>
            <a:r>
              <a:rPr lang="nl-BE" sz="2000" noProof="0">
                <a:solidFill>
                  <a:srgbClr val="1E699D"/>
                </a:solidFill>
                <a:latin typeface="Calibri"/>
                <a:cs typeface="Calibri"/>
              </a:rPr>
              <a:t>- Landsbond van de onafhankelijke ziekenfondsen (500)</a:t>
            </a:r>
          </a:p>
          <a:p>
            <a:pPr defTabSz="457205">
              <a:lnSpc>
                <a:spcPct val="80000"/>
              </a:lnSpc>
              <a:buClr>
                <a:schemeClr val="bg2">
                  <a:lumMod val="40000"/>
                  <a:lumOff val="60000"/>
                </a:schemeClr>
              </a:buClr>
              <a:defRPr/>
            </a:pPr>
            <a:r>
              <a:rPr lang="nl-BE" sz="2000" noProof="0">
                <a:solidFill>
                  <a:srgbClr val="1E699D"/>
                </a:solidFill>
                <a:latin typeface="Calibri"/>
                <a:cs typeface="Calibri"/>
              </a:rPr>
              <a:t>- </a:t>
            </a:r>
            <a:r>
              <a:rPr lang="nl-BE" sz="2000" noProof="0" err="1">
                <a:solidFill>
                  <a:srgbClr val="1E699D"/>
                </a:solidFill>
                <a:latin typeface="Calibri"/>
                <a:cs typeface="Calibri"/>
              </a:rPr>
              <a:t>Hulpkas</a:t>
            </a:r>
            <a:r>
              <a:rPr lang="nl-BE" sz="2000" noProof="0">
                <a:solidFill>
                  <a:srgbClr val="1E699D"/>
                </a:solidFill>
                <a:latin typeface="Calibri"/>
                <a:cs typeface="Calibri"/>
              </a:rPr>
              <a:t> voor ziekte- en invaliditeitsuitkering (600)</a:t>
            </a:r>
          </a:p>
          <a:p>
            <a:pPr marL="342900" indent="-342900" defTabSz="457205">
              <a:lnSpc>
                <a:spcPct val="80000"/>
              </a:lnSpc>
              <a:buClr>
                <a:schemeClr val="bg2">
                  <a:lumMod val="40000"/>
                  <a:lumOff val="60000"/>
                </a:schemeClr>
              </a:buClr>
              <a:buFontTx/>
              <a:buChar char="-"/>
              <a:defRPr/>
            </a:pPr>
            <a:r>
              <a:rPr lang="nl-BE" sz="2000" noProof="0">
                <a:solidFill>
                  <a:srgbClr val="1E699D"/>
                </a:solidFill>
                <a:latin typeface="Calibri"/>
                <a:cs typeface="Calibri"/>
              </a:rPr>
              <a:t>(+ Kas der geneeskundige verzorging van HR Rail: geen rol in de uitkeringsverzekering)</a:t>
            </a:r>
          </a:p>
          <a:p>
            <a:pPr marL="342900" indent="-342900" defTabSz="457205">
              <a:lnSpc>
                <a:spcPct val="80000"/>
              </a:lnSpc>
              <a:buClr>
                <a:schemeClr val="bg2">
                  <a:lumMod val="40000"/>
                  <a:lumOff val="60000"/>
                </a:schemeClr>
              </a:buClr>
              <a:buFontTx/>
              <a:buChar char="-"/>
              <a:defRPr/>
            </a:pPr>
            <a:endParaRPr lang="nl-BE" sz="2539" noProof="0">
              <a:solidFill>
                <a:srgbClr val="1E699D"/>
              </a:solidFill>
              <a:latin typeface="Calibri" panose="020F0502020204030204" pitchFamily="34" charset="0"/>
              <a:cs typeface="Calibri" panose="020F0502020204030204" pitchFamily="34" charset="0"/>
            </a:endParaRPr>
          </a:p>
          <a:p>
            <a:pPr marL="0" indent="0" defTabSz="457205">
              <a:lnSpc>
                <a:spcPct val="80000"/>
              </a:lnSpc>
              <a:buClr>
                <a:schemeClr val="bg2">
                  <a:lumMod val="40000"/>
                  <a:lumOff val="60000"/>
                </a:schemeClr>
              </a:buClr>
              <a:buNone/>
              <a:defRPr/>
            </a:pPr>
            <a:r>
              <a:rPr lang="nl-BE" sz="2500" noProof="0">
                <a:solidFill>
                  <a:srgbClr val="1E699D"/>
                </a:solidFill>
                <a:latin typeface="Calibri"/>
                <a:cs typeface="Calibri"/>
              </a:rPr>
              <a:t>Deze </a:t>
            </a:r>
            <a:r>
              <a:rPr lang="nl-BE" sz="2500" noProof="0" err="1">
                <a:solidFill>
                  <a:srgbClr val="1E699D"/>
                </a:solidFill>
                <a:latin typeface="Calibri"/>
                <a:cs typeface="Calibri"/>
              </a:rPr>
              <a:t>VI's</a:t>
            </a:r>
            <a:r>
              <a:rPr lang="nl-BE" sz="2500" noProof="0">
                <a:solidFill>
                  <a:srgbClr val="1E699D"/>
                </a:solidFill>
                <a:latin typeface="Calibri"/>
                <a:cs typeface="Calibri"/>
              </a:rPr>
              <a:t> zijn gegroepeerd in het Nationaal </a:t>
            </a:r>
            <a:r>
              <a:rPr lang="nl-BE" sz="2500" noProof="0" err="1">
                <a:solidFill>
                  <a:srgbClr val="1E699D"/>
                </a:solidFill>
                <a:latin typeface="Calibri"/>
                <a:cs typeface="Calibri"/>
              </a:rPr>
              <a:t>Intermutualistisch</a:t>
            </a:r>
            <a:r>
              <a:rPr lang="nl-BE" sz="2500" noProof="0">
                <a:solidFill>
                  <a:srgbClr val="1E699D"/>
                </a:solidFill>
                <a:latin typeface="Calibri"/>
                <a:cs typeface="Calibri"/>
              </a:rPr>
              <a:t> College </a:t>
            </a:r>
          </a:p>
        </p:txBody>
      </p:sp>
      <p:pic>
        <p:nvPicPr>
          <p:cNvPr id="1026" name="Picture 2">
            <a:extLst>
              <a:ext uri="{FF2B5EF4-FFF2-40B4-BE49-F238E27FC236}">
                <a16:creationId xmlns:a16="http://schemas.microsoft.com/office/drawing/2014/main" id="{08DDB339-6442-2879-FF3F-ADC31FA01E14}"/>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571155" y="1457589"/>
            <a:ext cx="1104900" cy="110490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Dentalia Up - Informatie voor zorgverstrekkers">
            <a:extLst>
              <a:ext uri="{FF2B5EF4-FFF2-40B4-BE49-F238E27FC236}">
                <a16:creationId xmlns:a16="http://schemas.microsoft.com/office/drawing/2014/main" id="{2831B2D7-E7DF-CAA0-646F-EED75D728E98}"/>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711885" y="2902761"/>
            <a:ext cx="1954276" cy="453720"/>
          </a:xfrm>
          <a:prstGeom prst="rect">
            <a:avLst/>
          </a:prstGeom>
          <a:noFill/>
          <a:extLst>
            <a:ext uri="{909E8E84-426E-40DD-AFC4-6F175D3DCCD1}">
              <a14:hiddenFill xmlns:a14="http://schemas.microsoft.com/office/drawing/2010/main">
                <a:solidFill>
                  <a:srgbClr val="FFFFFF"/>
                </a:solidFill>
              </a14:hiddenFill>
            </a:ext>
          </a:extLst>
        </p:spPr>
      </p:pic>
      <p:pic>
        <p:nvPicPr>
          <p:cNvPr id="5" name="Afbeelding 4">
            <a:extLst>
              <a:ext uri="{FF2B5EF4-FFF2-40B4-BE49-F238E27FC236}">
                <a16:creationId xmlns:a16="http://schemas.microsoft.com/office/drawing/2014/main" id="{DB4C49E9-4F71-A8A8-D08F-599A7920198A}"/>
              </a:ext>
            </a:extLst>
          </p:cNvPr>
          <p:cNvPicPr>
            <a:picLocks noChangeAspect="1"/>
          </p:cNvPicPr>
          <p:nvPr/>
        </p:nvPicPr>
        <p:blipFill>
          <a:blip r:embed="rId5"/>
          <a:stretch>
            <a:fillRect/>
          </a:stretch>
        </p:blipFill>
        <p:spPr>
          <a:xfrm>
            <a:off x="9775265" y="1842654"/>
            <a:ext cx="1607297" cy="552508"/>
          </a:xfrm>
          <a:prstGeom prst="rect">
            <a:avLst/>
          </a:prstGeom>
        </p:spPr>
      </p:pic>
      <p:pic>
        <p:nvPicPr>
          <p:cNvPr id="1030" name="Picture 6">
            <a:extLst>
              <a:ext uri="{FF2B5EF4-FFF2-40B4-BE49-F238E27FC236}">
                <a16:creationId xmlns:a16="http://schemas.microsoft.com/office/drawing/2014/main" id="{2452ED33-678C-BA53-6D00-87B3E9D69C8D}"/>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8532114" y="2610272"/>
            <a:ext cx="1463412" cy="588413"/>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Mutualiteit | S-pression">
            <a:extLst>
              <a:ext uri="{FF2B5EF4-FFF2-40B4-BE49-F238E27FC236}">
                <a16:creationId xmlns:a16="http://schemas.microsoft.com/office/drawing/2014/main" id="{429C4314-A5AB-7001-7A3D-F8CA4C4E79D5}"/>
              </a:ext>
            </a:extLst>
          </p:cNvPr>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t="24640" b="33942"/>
          <a:stretch>
            <a:fillRect/>
          </a:stretch>
        </p:blipFill>
        <p:spPr bwMode="auto">
          <a:xfrm>
            <a:off x="9533194" y="3481420"/>
            <a:ext cx="2274119" cy="550718"/>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HZIV | CDZ">
            <a:extLst>
              <a:ext uri="{FF2B5EF4-FFF2-40B4-BE49-F238E27FC236}">
                <a16:creationId xmlns:a16="http://schemas.microsoft.com/office/drawing/2014/main" id="{ACF4A74C-D572-6DBB-9B56-BCA19AF5F31E}"/>
              </a:ext>
            </a:extLst>
          </p:cNvPr>
          <p:cNvPicPr>
            <a:picLocks noChangeAspect="1" noChangeArrowheads="1"/>
          </p:cNvPicPr>
          <p:nvPr/>
        </p:nvPicPr>
        <p:blipFill rotWithShape="1">
          <a:blip r:embed="rId8" cstate="print">
            <a:extLst>
              <a:ext uri="{28A0092B-C50C-407E-A947-70E740481C1C}">
                <a14:useLocalDpi xmlns:a14="http://schemas.microsoft.com/office/drawing/2010/main" val="0"/>
              </a:ext>
            </a:extLst>
          </a:blip>
          <a:srcRect l="17518" t="12286" r="16443" b="9792"/>
          <a:stretch>
            <a:fillRect/>
          </a:stretch>
        </p:blipFill>
        <p:spPr bwMode="auto">
          <a:xfrm>
            <a:off x="7876782" y="3332282"/>
            <a:ext cx="1463413" cy="7554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77572443"/>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hoek 3">
            <a:extLst>
              <a:ext uri="{FF2B5EF4-FFF2-40B4-BE49-F238E27FC236}">
                <a16:creationId xmlns:a16="http://schemas.microsoft.com/office/drawing/2014/main" id="{D047AA8A-B37C-DFFE-ED5D-E4C883A43636}"/>
              </a:ext>
            </a:extLst>
          </p:cNvPr>
          <p:cNvSpPr>
            <a:spLocks noGrp="1" noRot="1" noMove="1" noResize="1" noEditPoints="1" noAdjustHandles="1" noChangeArrowheads="1" noChangeShapeType="1"/>
          </p:cNvSpPr>
          <p:nvPr/>
        </p:nvSpPr>
        <p:spPr>
          <a:xfrm>
            <a:off x="72736" y="5770740"/>
            <a:ext cx="2192482" cy="987136"/>
          </a:xfrm>
          <a:prstGeom prst="rect">
            <a:avLst/>
          </a:prstGeom>
          <a:solidFill>
            <a:schemeClr val="bg1"/>
          </a:solidFill>
          <a:ln>
            <a:solidFill>
              <a:schemeClr val="bg1"/>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nl-BE" noProof="0"/>
          </a:p>
        </p:txBody>
      </p:sp>
      <p:sp>
        <p:nvSpPr>
          <p:cNvPr id="2" name="Titre 1">
            <a:extLst>
              <a:ext uri="{FF2B5EF4-FFF2-40B4-BE49-F238E27FC236}">
                <a16:creationId xmlns:a16="http://schemas.microsoft.com/office/drawing/2014/main" id="{55A34BA4-2AAE-CAFA-E3CF-B442D58D6422}"/>
              </a:ext>
            </a:extLst>
          </p:cNvPr>
          <p:cNvSpPr>
            <a:spLocks noGrp="1"/>
          </p:cNvSpPr>
          <p:nvPr>
            <p:ph type="title"/>
          </p:nvPr>
        </p:nvSpPr>
        <p:spPr/>
        <p:txBody>
          <a:bodyPr/>
          <a:lstStyle/>
          <a:p>
            <a:r>
              <a:rPr lang="nl-BE" sz="2800" noProof="0">
                <a:solidFill>
                  <a:srgbClr val="1E699D"/>
                </a:solidFill>
                <a:latin typeface="Futura Medium"/>
              </a:rPr>
              <a:t>6.2. Samenstelling van het multidisciplinair team</a:t>
            </a:r>
          </a:p>
        </p:txBody>
      </p:sp>
      <p:sp>
        <p:nvSpPr>
          <p:cNvPr id="3" name="Espace réservé du texte 2">
            <a:extLst>
              <a:ext uri="{FF2B5EF4-FFF2-40B4-BE49-F238E27FC236}">
                <a16:creationId xmlns:a16="http://schemas.microsoft.com/office/drawing/2014/main" id="{B3EF4519-4480-C4DF-DBCF-F702A99EE02C}"/>
              </a:ext>
            </a:extLst>
          </p:cNvPr>
          <p:cNvSpPr>
            <a:spLocks noGrp="1"/>
          </p:cNvSpPr>
          <p:nvPr>
            <p:ph type="body"/>
          </p:nvPr>
        </p:nvSpPr>
        <p:spPr>
          <a:xfrm>
            <a:off x="609480" y="2296836"/>
            <a:ext cx="11056416" cy="2264327"/>
          </a:xfrm>
        </p:spPr>
        <p:txBody>
          <a:bodyPr/>
          <a:lstStyle/>
          <a:p>
            <a:pPr>
              <a:lnSpc>
                <a:spcPct val="100000"/>
              </a:lnSpc>
            </a:pPr>
            <a:r>
              <a:rPr lang="nl-BE" sz="2000" noProof="0">
                <a:solidFill>
                  <a:srgbClr val="1E699D"/>
                </a:solidFill>
                <a:latin typeface="Calibri"/>
                <a:cs typeface="Calibri"/>
              </a:rPr>
              <a:t>In de ziekenfondsen vinden we:</a:t>
            </a:r>
          </a:p>
          <a:p>
            <a:pPr>
              <a:lnSpc>
                <a:spcPct val="100000"/>
              </a:lnSpc>
            </a:pPr>
            <a:endParaRPr lang="nl-BE" sz="2000" noProof="0">
              <a:solidFill>
                <a:srgbClr val="1E699D"/>
              </a:solidFill>
              <a:latin typeface="Calibri" panose="020F0502020204030204" pitchFamily="34" charset="0"/>
              <a:cs typeface="Calibri" panose="020F0502020204030204" pitchFamily="34" charset="0"/>
            </a:endParaRPr>
          </a:p>
          <a:p>
            <a:pPr marL="342900" lvl="1" indent="-342900">
              <a:buClr>
                <a:srgbClr val="92D050"/>
              </a:buClr>
              <a:buFont typeface="Wingdings" panose="05000000000000000000" pitchFamily="2" charset="2"/>
              <a:buChar char="ü"/>
            </a:pPr>
            <a:r>
              <a:rPr lang="nl-BE" sz="2000" noProof="0">
                <a:solidFill>
                  <a:srgbClr val="1E699D"/>
                </a:solidFill>
                <a:latin typeface="Calibri"/>
                <a:ea typeface="Calibri"/>
                <a:cs typeface="Calibri"/>
              </a:rPr>
              <a:t>Adviserend artsen</a:t>
            </a:r>
            <a:br>
              <a:rPr lang="nl-BE" sz="2000" noProof="0">
                <a:solidFill>
                  <a:srgbClr val="1E699D"/>
                </a:solidFill>
                <a:latin typeface="Calibri" panose="020F0502020204030204" pitchFamily="34" charset="0"/>
                <a:ea typeface="Calibri"/>
                <a:cs typeface="Calibri" panose="020F0502020204030204" pitchFamily="34" charset="0"/>
              </a:rPr>
            </a:br>
            <a:endParaRPr lang="nl-BE" sz="2000" noProof="0">
              <a:solidFill>
                <a:srgbClr val="1E699D"/>
              </a:solidFill>
              <a:latin typeface="Calibri" panose="020F0502020204030204" pitchFamily="34" charset="0"/>
              <a:cs typeface="Calibri" panose="020F0502020204030204" pitchFamily="34" charset="0"/>
            </a:endParaRPr>
          </a:p>
          <a:p>
            <a:pPr marL="342900" lvl="1" indent="-342900">
              <a:buClr>
                <a:srgbClr val="92D050"/>
              </a:buClr>
              <a:buFont typeface="Wingdings" panose="05000000000000000000" pitchFamily="2" charset="2"/>
              <a:buChar char="ü"/>
            </a:pPr>
            <a:r>
              <a:rPr lang="nl-BE" sz="2000" noProof="0">
                <a:solidFill>
                  <a:srgbClr val="1E699D"/>
                </a:solidFill>
                <a:latin typeface="Calibri"/>
                <a:ea typeface="Calibri"/>
                <a:cs typeface="Calibri"/>
                <a:sym typeface="Wingdings" panose="05000000000000000000" pitchFamily="2" charset="2"/>
              </a:rPr>
              <a:t>Medewerkers van het multidisciplinair team: </a:t>
            </a:r>
            <a:r>
              <a:rPr lang="nl-BE" sz="2000" noProof="0">
                <a:solidFill>
                  <a:srgbClr val="1E699D"/>
                </a:solidFill>
                <a:latin typeface="Calibri"/>
                <a:ea typeface="Calibri"/>
                <a:cs typeface="Calibri"/>
              </a:rPr>
              <a:t>verpleegkundigen, kinesitherapeuten, ergotherapeuten, klinisch psychologen</a:t>
            </a:r>
            <a:br>
              <a:rPr lang="nl-BE" sz="2000" noProof="0">
                <a:solidFill>
                  <a:srgbClr val="1E699D"/>
                </a:solidFill>
                <a:latin typeface="Calibri" panose="020F0502020204030204" pitchFamily="34" charset="0"/>
                <a:ea typeface="Calibri"/>
                <a:cs typeface="Calibri" panose="020F0502020204030204" pitchFamily="34" charset="0"/>
              </a:rPr>
            </a:br>
            <a:endParaRPr lang="nl-BE" sz="2000" noProof="0">
              <a:solidFill>
                <a:srgbClr val="1E699D"/>
              </a:solidFill>
              <a:latin typeface="Calibri" panose="020F0502020204030204" pitchFamily="34" charset="0"/>
              <a:cs typeface="Calibri" panose="020F0502020204030204" pitchFamily="34" charset="0"/>
            </a:endParaRPr>
          </a:p>
          <a:p>
            <a:pPr marL="342900" lvl="1" indent="-342900">
              <a:buClr>
                <a:srgbClr val="92D050"/>
              </a:buClr>
              <a:buFont typeface="Wingdings" panose="05000000000000000000" pitchFamily="2" charset="2"/>
              <a:buChar char="ü"/>
            </a:pPr>
            <a:r>
              <a:rPr lang="nl-BE" sz="2000" noProof="0">
                <a:solidFill>
                  <a:srgbClr val="1E699D"/>
                </a:solidFill>
                <a:latin typeface="Calibri"/>
                <a:ea typeface="Calibri"/>
                <a:cs typeface="Calibri"/>
              </a:rPr>
              <a:t>Terug Naar Werk-coördinatoren</a:t>
            </a:r>
          </a:p>
          <a:p>
            <a:pPr marL="342900" lvl="1" indent="-342900">
              <a:buClr>
                <a:srgbClr val="92D050"/>
              </a:buClr>
              <a:buFont typeface="Wingdings" panose="05000000000000000000" pitchFamily="2" charset="2"/>
              <a:buChar char="ü"/>
            </a:pPr>
            <a:endParaRPr lang="nl-BE" sz="2000" noProof="0">
              <a:solidFill>
                <a:srgbClr val="1E699D"/>
              </a:solidFill>
              <a:latin typeface="Calibri"/>
              <a:ea typeface="Calibri"/>
              <a:cs typeface="Calibri"/>
            </a:endParaRPr>
          </a:p>
          <a:p>
            <a:pPr marL="342900" lvl="1" indent="-342900">
              <a:buClr>
                <a:srgbClr val="92D050"/>
              </a:buClr>
              <a:buFont typeface="Wingdings" panose="05000000000000000000" pitchFamily="2" charset="2"/>
              <a:buChar char="ü"/>
            </a:pPr>
            <a:r>
              <a:rPr lang="nl-BE" sz="2000" noProof="0">
                <a:solidFill>
                  <a:srgbClr val="1E699D"/>
                </a:solidFill>
                <a:latin typeface="Calibri"/>
                <a:ea typeface="Calibri"/>
                <a:cs typeface="Calibri"/>
              </a:rPr>
              <a:t>(Administratieve medewerkers)</a:t>
            </a:r>
          </a:p>
          <a:p>
            <a:pPr>
              <a:lnSpc>
                <a:spcPct val="100000"/>
              </a:lnSpc>
            </a:pPr>
            <a:endParaRPr lang="nl-BE" sz="2000" noProof="0">
              <a:solidFill>
                <a:srgbClr val="1E699D"/>
              </a:solidFill>
              <a:latin typeface="Calibri" panose="020F0502020204030204" pitchFamily="34" charset="0"/>
              <a:cs typeface="Calibri" panose="020F0502020204030204" pitchFamily="34" charset="0"/>
            </a:endParaRPr>
          </a:p>
          <a:p>
            <a:pPr algn="ctr">
              <a:lnSpc>
                <a:spcPct val="100000"/>
              </a:lnSpc>
            </a:pPr>
            <a:r>
              <a:rPr lang="nl-BE" sz="2000" noProof="0">
                <a:solidFill>
                  <a:srgbClr val="1E699D"/>
                </a:solidFill>
                <a:latin typeface="Calibri"/>
                <a:cs typeface="Calibri"/>
              </a:rPr>
              <a:t>Het is belangrijk om te weten wie wat kan doen </a:t>
            </a:r>
          </a:p>
        </p:txBody>
      </p:sp>
      <p:sp>
        <p:nvSpPr>
          <p:cNvPr id="5" name="Flèche vers le bas 4"/>
          <p:cNvSpPr/>
          <p:nvPr/>
        </p:nvSpPr>
        <p:spPr>
          <a:xfrm>
            <a:off x="5862020" y="5349908"/>
            <a:ext cx="467360" cy="914400"/>
          </a:xfrm>
          <a:prstGeom prst="downArrow">
            <a:avLst/>
          </a:prstGeom>
          <a:solidFill>
            <a:schemeClr val="accent5">
              <a:lumMod val="40000"/>
              <a:lumOff val="60000"/>
            </a:schemeClr>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noProof="0"/>
          </a:p>
        </p:txBody>
      </p:sp>
    </p:spTree>
    <p:extLst>
      <p:ext uri="{BB962C8B-B14F-4D97-AF65-F5344CB8AC3E}">
        <p14:creationId xmlns:p14="http://schemas.microsoft.com/office/powerpoint/2010/main" val="3326248884"/>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hthoek 2">
            <a:extLst>
              <a:ext uri="{FF2B5EF4-FFF2-40B4-BE49-F238E27FC236}">
                <a16:creationId xmlns:a16="http://schemas.microsoft.com/office/drawing/2014/main" id="{52EA5237-79C9-182F-E0A0-434C9A7C62A7}"/>
              </a:ext>
            </a:extLst>
          </p:cNvPr>
          <p:cNvSpPr>
            <a:spLocks noGrp="1" noRot="1" noMove="1" noResize="1" noEditPoints="1" noAdjustHandles="1" noChangeArrowheads="1" noChangeShapeType="1"/>
          </p:cNvSpPr>
          <p:nvPr/>
        </p:nvSpPr>
        <p:spPr>
          <a:xfrm>
            <a:off x="72736" y="5770740"/>
            <a:ext cx="2192482" cy="987136"/>
          </a:xfrm>
          <a:prstGeom prst="rect">
            <a:avLst/>
          </a:prstGeom>
          <a:solidFill>
            <a:schemeClr val="bg1"/>
          </a:solidFill>
          <a:ln>
            <a:solidFill>
              <a:schemeClr val="bg1"/>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nl-BE" noProof="0"/>
          </a:p>
        </p:txBody>
      </p:sp>
      <p:sp>
        <p:nvSpPr>
          <p:cNvPr id="2" name="Espace réservé du texte 1">
            <a:extLst>
              <a:ext uri="{FF2B5EF4-FFF2-40B4-BE49-F238E27FC236}">
                <a16:creationId xmlns:a16="http://schemas.microsoft.com/office/drawing/2014/main" id="{2BA28A90-81A9-461E-877A-E335A7B140ED}"/>
              </a:ext>
            </a:extLst>
          </p:cNvPr>
          <p:cNvSpPr>
            <a:spLocks noGrp="1"/>
          </p:cNvSpPr>
          <p:nvPr>
            <p:ph type="body"/>
          </p:nvPr>
        </p:nvSpPr>
        <p:spPr>
          <a:xfrm>
            <a:off x="1036822" y="1716487"/>
            <a:ext cx="9310826" cy="3372429"/>
          </a:xfrm>
          <a:ln>
            <a:noFill/>
          </a:ln>
        </p:spPr>
        <p:txBody>
          <a:bodyPr/>
          <a:lstStyle/>
          <a:p>
            <a:pPr marL="342900" lvl="5" indent="-342900">
              <a:lnSpc>
                <a:spcPct val="150000"/>
              </a:lnSpc>
              <a:buClr>
                <a:srgbClr val="92D050"/>
              </a:buClr>
              <a:buFont typeface="Wingdings" panose="05000000000000000000" pitchFamily="2" charset="2"/>
              <a:buChar char="ü"/>
            </a:pPr>
            <a:r>
              <a:rPr lang="nl-BE" sz="2400" noProof="0">
                <a:solidFill>
                  <a:srgbClr val="1E699D"/>
                </a:solidFill>
                <a:latin typeface="Calibri" panose="020F0502020204030204" pitchFamily="34" charset="0"/>
                <a:cs typeface="Calibri" panose="020F0502020204030204" pitchFamily="34" charset="0"/>
              </a:rPr>
              <a:t>Werkt binnen de VI/ziekenfonds</a:t>
            </a:r>
          </a:p>
          <a:p>
            <a:pPr marL="342900" lvl="5" indent="-342900">
              <a:lnSpc>
                <a:spcPct val="150000"/>
              </a:lnSpc>
              <a:buClr>
                <a:srgbClr val="92D050"/>
              </a:buClr>
              <a:buFont typeface="Wingdings" panose="05000000000000000000" pitchFamily="2" charset="2"/>
              <a:buChar char="ü"/>
            </a:pPr>
            <a:r>
              <a:rPr lang="nl-BE" sz="2400" noProof="0">
                <a:solidFill>
                  <a:srgbClr val="1E699D"/>
                </a:solidFill>
                <a:latin typeface="Calibri" panose="020F0502020204030204" pitchFamily="34" charset="0"/>
                <a:cs typeface="Calibri" panose="020F0502020204030204" pitchFamily="34" charset="0"/>
              </a:rPr>
              <a:t>Past de reglementering van de ziekte- en invaliditeitsverzekering en de richtlijnen van het RIZIV toe.</a:t>
            </a:r>
          </a:p>
          <a:p>
            <a:pPr marL="342900" lvl="5" indent="-342900">
              <a:lnSpc>
                <a:spcPct val="150000"/>
              </a:lnSpc>
              <a:buClr>
                <a:srgbClr val="92D050"/>
              </a:buClr>
              <a:buFont typeface="Wingdings" panose="05000000000000000000" pitchFamily="2" charset="2"/>
              <a:buChar char="ü"/>
            </a:pPr>
            <a:r>
              <a:rPr lang="nl-BE" sz="2400" noProof="0">
                <a:solidFill>
                  <a:srgbClr val="1E699D"/>
                </a:solidFill>
                <a:latin typeface="Calibri" panose="020F0502020204030204" pitchFamily="34" charset="0"/>
                <a:cs typeface="Calibri" panose="020F0502020204030204" pitchFamily="34" charset="0"/>
              </a:rPr>
              <a:t>Nodigt verzekerden uit voor consultaties bij de ziekenfondsen </a:t>
            </a:r>
          </a:p>
          <a:p>
            <a:pPr marL="342900" lvl="5" indent="-342900">
              <a:lnSpc>
                <a:spcPct val="150000"/>
              </a:lnSpc>
              <a:buClr>
                <a:srgbClr val="92D050"/>
              </a:buClr>
              <a:buFont typeface="Wingdings" panose="05000000000000000000" pitchFamily="2" charset="2"/>
              <a:buChar char="ü"/>
            </a:pPr>
            <a:r>
              <a:rPr lang="nl-BE" sz="2400" noProof="0">
                <a:solidFill>
                  <a:srgbClr val="1E699D"/>
                </a:solidFill>
                <a:latin typeface="Calibri" panose="020F0502020204030204" pitchFamily="34" charset="0"/>
                <a:cs typeface="Calibri" panose="020F0502020204030204" pitchFamily="34" charset="0"/>
              </a:rPr>
              <a:t>Wordt beëdigd</a:t>
            </a:r>
          </a:p>
          <a:p>
            <a:pPr marL="342900" lvl="5" indent="-342900">
              <a:lnSpc>
                <a:spcPct val="150000"/>
              </a:lnSpc>
              <a:buClr>
                <a:srgbClr val="92D050"/>
              </a:buClr>
              <a:buFont typeface="Wingdings" panose="05000000000000000000" pitchFamily="2" charset="2"/>
              <a:buChar char="ü"/>
            </a:pPr>
            <a:r>
              <a:rPr lang="nl-BE" sz="2400" noProof="0">
                <a:solidFill>
                  <a:srgbClr val="1E699D"/>
                </a:solidFill>
                <a:latin typeface="Calibri" panose="020F0502020204030204" pitchFamily="34" charset="0"/>
                <a:cs typeface="Calibri" panose="020F0502020204030204" pitchFamily="34" charset="0"/>
              </a:rPr>
              <a:t>Is onderworpen aan een specifiek statuut met wettelijke opdrachten</a:t>
            </a:r>
          </a:p>
        </p:txBody>
      </p:sp>
      <p:sp>
        <p:nvSpPr>
          <p:cNvPr id="12" name="Titre 11">
            <a:extLst>
              <a:ext uri="{FF2B5EF4-FFF2-40B4-BE49-F238E27FC236}">
                <a16:creationId xmlns:a16="http://schemas.microsoft.com/office/drawing/2014/main" id="{E02996AC-4C92-4990-A4BE-77B0EAF805E6}"/>
              </a:ext>
            </a:extLst>
          </p:cNvPr>
          <p:cNvSpPr>
            <a:spLocks noGrp="1"/>
          </p:cNvSpPr>
          <p:nvPr>
            <p:ph type="title"/>
          </p:nvPr>
        </p:nvSpPr>
        <p:spPr>
          <a:xfrm>
            <a:off x="609480" y="273600"/>
            <a:ext cx="8683810" cy="1144800"/>
          </a:xfrm>
        </p:spPr>
        <p:txBody>
          <a:bodyPr/>
          <a:lstStyle/>
          <a:p>
            <a:r>
              <a:rPr lang="nl-BE" sz="2800" noProof="0">
                <a:solidFill>
                  <a:srgbClr val="1E699D"/>
                </a:solidFill>
                <a:latin typeface="Futura Medium"/>
              </a:rPr>
              <a:t>6.3. Profiel van de adviserend arts</a:t>
            </a:r>
          </a:p>
        </p:txBody>
      </p:sp>
    </p:spTree>
    <p:extLst>
      <p:ext uri="{BB962C8B-B14F-4D97-AF65-F5344CB8AC3E}">
        <p14:creationId xmlns:p14="http://schemas.microsoft.com/office/powerpoint/2010/main" val="2995799626"/>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Afbeelding 3">
            <a:extLst>
              <a:ext uri="{FF2B5EF4-FFF2-40B4-BE49-F238E27FC236}">
                <a16:creationId xmlns:a16="http://schemas.microsoft.com/office/drawing/2014/main" id="{CE1262DC-26BC-06C6-1E7A-CA5F0DCAEF78}"/>
              </a:ext>
            </a:extLst>
          </p:cNvPr>
          <p:cNvPicPr>
            <a:picLocks noChangeAspect="1"/>
          </p:cNvPicPr>
          <p:nvPr/>
        </p:nvPicPr>
        <p:blipFill>
          <a:blip r:embed="rId3"/>
          <a:stretch>
            <a:fillRect/>
          </a:stretch>
        </p:blipFill>
        <p:spPr>
          <a:xfrm>
            <a:off x="10631606" y="85859"/>
            <a:ext cx="1464860" cy="2175096"/>
          </a:xfrm>
          <a:prstGeom prst="rect">
            <a:avLst/>
          </a:prstGeom>
        </p:spPr>
      </p:pic>
      <p:sp>
        <p:nvSpPr>
          <p:cNvPr id="5" name="Rechthoek 4">
            <a:extLst>
              <a:ext uri="{FF2B5EF4-FFF2-40B4-BE49-F238E27FC236}">
                <a16:creationId xmlns:a16="http://schemas.microsoft.com/office/drawing/2014/main" id="{294A1353-A464-6071-33F2-B4480374994F}"/>
              </a:ext>
            </a:extLst>
          </p:cNvPr>
          <p:cNvSpPr>
            <a:spLocks noGrp="1" noRot="1" noMove="1" noResize="1" noEditPoints="1" noAdjustHandles="1" noChangeArrowheads="1" noChangeShapeType="1"/>
          </p:cNvSpPr>
          <p:nvPr/>
        </p:nvSpPr>
        <p:spPr>
          <a:xfrm>
            <a:off x="72736" y="5770740"/>
            <a:ext cx="2192482" cy="987136"/>
          </a:xfrm>
          <a:prstGeom prst="rect">
            <a:avLst/>
          </a:prstGeom>
          <a:solidFill>
            <a:schemeClr val="bg1"/>
          </a:solidFill>
          <a:ln>
            <a:solidFill>
              <a:schemeClr val="bg1"/>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nl-BE" noProof="0"/>
          </a:p>
        </p:txBody>
      </p:sp>
      <p:sp>
        <p:nvSpPr>
          <p:cNvPr id="6148" name="Titre 1">
            <a:extLst>
              <a:ext uri="{FF2B5EF4-FFF2-40B4-BE49-F238E27FC236}">
                <a16:creationId xmlns:a16="http://schemas.microsoft.com/office/drawing/2014/main" id="{1BD047E5-251C-BA3E-7BC7-3227F5B2B67E}"/>
              </a:ext>
            </a:extLst>
          </p:cNvPr>
          <p:cNvSpPr>
            <a:spLocks noGrp="1" noChangeArrowheads="1"/>
          </p:cNvSpPr>
          <p:nvPr>
            <p:ph type="title"/>
          </p:nvPr>
        </p:nvSpPr>
        <p:spPr>
          <a:xfrm>
            <a:off x="509332" y="286434"/>
            <a:ext cx="10972440" cy="1144800"/>
          </a:xfrm>
        </p:spPr>
        <p:txBody>
          <a:bodyPr rtlCol="0">
            <a:noAutofit/>
          </a:bodyPr>
          <a:lstStyle/>
          <a:p>
            <a:pPr defTabSz="457205">
              <a:defRPr/>
            </a:pPr>
            <a:r>
              <a:rPr lang="nl-BE" sz="2800" noProof="0">
                <a:solidFill>
                  <a:srgbClr val="1E699D"/>
                </a:solidFill>
                <a:latin typeface="Futura Medium"/>
              </a:rPr>
              <a:t>6.3. Wettelijke taken adviserend arts </a:t>
            </a:r>
            <a:endParaRPr lang="nl-BE" sz="2400" noProof="0">
              <a:solidFill>
                <a:srgbClr val="1E699D"/>
              </a:solidFill>
              <a:latin typeface="Futura Medium"/>
            </a:endParaRPr>
          </a:p>
        </p:txBody>
      </p:sp>
      <p:graphicFrame>
        <p:nvGraphicFramePr>
          <p:cNvPr id="3" name="Diagramme 3">
            <a:extLst>
              <a:ext uri="{FF2B5EF4-FFF2-40B4-BE49-F238E27FC236}">
                <a16:creationId xmlns:a16="http://schemas.microsoft.com/office/drawing/2014/main" id="{333D25D2-BBAB-C135-08C0-BE3888BB7EE4}"/>
              </a:ext>
            </a:extLst>
          </p:cNvPr>
          <p:cNvGraphicFramePr/>
          <p:nvPr>
            <p:extLst>
              <p:ext uri="{D42A27DB-BD31-4B8C-83A1-F6EECF244321}">
                <p14:modId xmlns:p14="http://schemas.microsoft.com/office/powerpoint/2010/main" val="3098667301"/>
              </p:ext>
            </p:extLst>
          </p:nvPr>
        </p:nvGraphicFramePr>
        <p:xfrm>
          <a:off x="640933" y="2046514"/>
          <a:ext cx="10245140" cy="372501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3134891118"/>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hoek 3">
            <a:extLst>
              <a:ext uri="{FF2B5EF4-FFF2-40B4-BE49-F238E27FC236}">
                <a16:creationId xmlns:a16="http://schemas.microsoft.com/office/drawing/2014/main" id="{EAD19CCB-5AAF-0D1F-4730-793DE6EC6786}"/>
              </a:ext>
            </a:extLst>
          </p:cNvPr>
          <p:cNvSpPr>
            <a:spLocks noGrp="1" noRot="1" noMove="1" noResize="1" noEditPoints="1" noAdjustHandles="1" noChangeArrowheads="1" noChangeShapeType="1"/>
          </p:cNvSpPr>
          <p:nvPr/>
        </p:nvSpPr>
        <p:spPr>
          <a:xfrm>
            <a:off x="72736" y="5770740"/>
            <a:ext cx="2192482" cy="987136"/>
          </a:xfrm>
          <a:prstGeom prst="rect">
            <a:avLst/>
          </a:prstGeom>
          <a:solidFill>
            <a:schemeClr val="bg1"/>
          </a:solidFill>
          <a:ln>
            <a:solidFill>
              <a:schemeClr val="bg1"/>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nl-BE" noProof="0"/>
          </a:p>
        </p:txBody>
      </p:sp>
      <p:sp>
        <p:nvSpPr>
          <p:cNvPr id="2" name="Titel 1">
            <a:extLst>
              <a:ext uri="{FF2B5EF4-FFF2-40B4-BE49-F238E27FC236}">
                <a16:creationId xmlns:a16="http://schemas.microsoft.com/office/drawing/2014/main" id="{5D251945-AB3A-E74A-55DF-26AF1C3B2783}"/>
              </a:ext>
            </a:extLst>
          </p:cNvPr>
          <p:cNvSpPr>
            <a:spLocks noGrp="1"/>
          </p:cNvSpPr>
          <p:nvPr>
            <p:ph type="title"/>
          </p:nvPr>
        </p:nvSpPr>
        <p:spPr>
          <a:xfrm>
            <a:off x="609480" y="273600"/>
            <a:ext cx="8022054" cy="1144800"/>
          </a:xfrm>
        </p:spPr>
        <p:txBody>
          <a:bodyPr/>
          <a:lstStyle/>
          <a:p>
            <a:r>
              <a:rPr lang="nl-BE" sz="2800" noProof="0">
                <a:solidFill>
                  <a:srgbClr val="1E699D"/>
                </a:solidFill>
                <a:latin typeface="Futura Medium"/>
              </a:rPr>
              <a:t>6.4 Opdrachten medewerker multidisciplinair team</a:t>
            </a:r>
          </a:p>
        </p:txBody>
      </p:sp>
      <p:sp>
        <p:nvSpPr>
          <p:cNvPr id="3" name="Ondertitel 2">
            <a:extLst>
              <a:ext uri="{FF2B5EF4-FFF2-40B4-BE49-F238E27FC236}">
                <a16:creationId xmlns:a16="http://schemas.microsoft.com/office/drawing/2014/main" id="{45AE1CC4-7FD9-2833-E4D2-08D9FF62DF53}"/>
              </a:ext>
            </a:extLst>
          </p:cNvPr>
          <p:cNvSpPr>
            <a:spLocks noGrp="1"/>
          </p:cNvSpPr>
          <p:nvPr>
            <p:ph type="subTitle"/>
          </p:nvPr>
        </p:nvSpPr>
        <p:spPr>
          <a:xfrm>
            <a:off x="609480" y="2287028"/>
            <a:ext cx="9710177" cy="3977280"/>
          </a:xfrm>
        </p:spPr>
        <p:txBody>
          <a:bodyPr>
            <a:normAutofit/>
          </a:bodyPr>
          <a:lstStyle/>
          <a:p>
            <a:pPr marL="0" indent="0">
              <a:buNone/>
            </a:pPr>
            <a:r>
              <a:rPr lang="nl-BE" sz="2200" noProof="0">
                <a:solidFill>
                  <a:srgbClr val="1E699D"/>
                </a:solidFill>
                <a:latin typeface="Calibri" panose="020F0502020204030204" pitchFamily="34" charset="0"/>
                <a:cs typeface="Calibri" panose="020F0502020204030204" pitchFamily="34" charset="0"/>
              </a:rPr>
              <a:t>De medewerker van het multidisciplinair team is belast met volgende opdrachten:</a:t>
            </a:r>
          </a:p>
          <a:p>
            <a:pPr marL="0" indent="0">
              <a:buNone/>
            </a:pPr>
            <a:endParaRPr lang="nl-BE" sz="2200" noProof="0">
              <a:solidFill>
                <a:srgbClr val="1E699D"/>
              </a:solidFill>
              <a:latin typeface="Calibri" panose="020F0502020204030204" pitchFamily="34" charset="0"/>
              <a:cs typeface="Calibri" panose="020F0502020204030204" pitchFamily="34" charset="0"/>
            </a:endParaRPr>
          </a:p>
          <a:p>
            <a:pPr marL="342900" indent="-342900">
              <a:buFont typeface="Arial" panose="020B0604020202020204" pitchFamily="34" charset="0"/>
              <a:buChar char="•"/>
            </a:pPr>
            <a:r>
              <a:rPr lang="nl-BE" sz="2200" noProof="0">
                <a:solidFill>
                  <a:srgbClr val="1E699D"/>
                </a:solidFill>
                <a:latin typeface="Calibri" panose="020F0502020204030204" pitchFamily="34" charset="0"/>
                <a:cs typeface="Calibri" panose="020F0502020204030204" pitchFamily="34" charset="0"/>
              </a:rPr>
              <a:t>De evaluatie van de staat van arbeidsongeschiktheid, evenals de inschatting van de restcapaciteiten en de eraan gekoppelde categorisering van de arbeidsongeschikt erkende gerechtigde met in voorkomend geval het verstrekken van een toelichting over de re-integratiemogelijkheden;</a:t>
            </a:r>
          </a:p>
          <a:p>
            <a:pPr marL="342900" indent="-342900">
              <a:buFont typeface="Arial" panose="020B0604020202020204" pitchFamily="34" charset="0"/>
              <a:buChar char="•"/>
            </a:pPr>
            <a:endParaRPr lang="nl-BE" sz="2200" noProof="0">
              <a:solidFill>
                <a:srgbClr val="1E699D"/>
              </a:solidFill>
              <a:latin typeface="Calibri" panose="020F0502020204030204" pitchFamily="34" charset="0"/>
              <a:cs typeface="Calibri" panose="020F0502020204030204" pitchFamily="34" charset="0"/>
            </a:endParaRPr>
          </a:p>
          <a:p>
            <a:pPr marL="342900" indent="-342900">
              <a:buFont typeface="Arial" panose="020B0604020202020204" pitchFamily="34" charset="0"/>
              <a:buChar char="•"/>
            </a:pPr>
            <a:r>
              <a:rPr lang="nl-BE" sz="2200" noProof="0">
                <a:solidFill>
                  <a:srgbClr val="1E699D"/>
                </a:solidFill>
                <a:latin typeface="Calibri" panose="020F0502020204030204" pitchFamily="34" charset="0"/>
                <a:cs typeface="Calibri" panose="020F0502020204030204" pitchFamily="34" charset="0"/>
              </a:rPr>
              <a:t>Het toekennen van een verlenging van de toelating om tijdens de periode van arbeidsongeschiktheid de arbeid gedeeltelijk te hervatten;</a:t>
            </a:r>
          </a:p>
          <a:p>
            <a:pPr marL="342900" indent="-342900">
              <a:buFont typeface="Arial" panose="020B0604020202020204" pitchFamily="34" charset="0"/>
              <a:buChar char="•"/>
            </a:pPr>
            <a:endParaRPr lang="nl-BE" sz="2200" noProof="0">
              <a:solidFill>
                <a:srgbClr val="1E699D"/>
              </a:solidFill>
              <a:latin typeface="Calibri" panose="020F0502020204030204" pitchFamily="34" charset="0"/>
              <a:cs typeface="Calibri" panose="020F0502020204030204" pitchFamily="34" charset="0"/>
            </a:endParaRPr>
          </a:p>
          <a:p>
            <a:pPr marL="342900" indent="-342900">
              <a:buFont typeface="Arial" panose="020B0604020202020204" pitchFamily="34" charset="0"/>
              <a:buChar char="•"/>
            </a:pPr>
            <a:r>
              <a:rPr lang="nl-BE" sz="2200" noProof="0">
                <a:solidFill>
                  <a:srgbClr val="1E699D"/>
                </a:solidFill>
                <a:latin typeface="Calibri" panose="020F0502020204030204" pitchFamily="34" charset="0"/>
                <a:cs typeface="Calibri" panose="020F0502020204030204" pitchFamily="34" charset="0"/>
              </a:rPr>
              <a:t>De evaluatie van het onontbeerlijke karakter van de behoefte aan andermans hulp met het oog op de toekenning van de forfaitaire tegemoetkoming voor hulp van derden.</a:t>
            </a:r>
          </a:p>
          <a:p>
            <a:endParaRPr lang="nl-BE" noProof="0"/>
          </a:p>
        </p:txBody>
      </p:sp>
      <p:pic>
        <p:nvPicPr>
          <p:cNvPr id="5" name="Afbeelding 4">
            <a:extLst>
              <a:ext uri="{FF2B5EF4-FFF2-40B4-BE49-F238E27FC236}">
                <a16:creationId xmlns:a16="http://schemas.microsoft.com/office/drawing/2014/main" id="{B7AE4210-D241-481F-C9DE-9954D1C0E791}"/>
              </a:ext>
            </a:extLst>
          </p:cNvPr>
          <p:cNvPicPr>
            <a:picLocks noChangeAspect="1"/>
          </p:cNvPicPr>
          <p:nvPr/>
        </p:nvPicPr>
        <p:blipFill>
          <a:blip r:embed="rId2"/>
          <a:stretch>
            <a:fillRect/>
          </a:stretch>
        </p:blipFill>
        <p:spPr>
          <a:xfrm>
            <a:off x="8927618" y="150376"/>
            <a:ext cx="3190693" cy="1709038"/>
          </a:xfrm>
          <a:prstGeom prst="rect">
            <a:avLst/>
          </a:prstGeom>
        </p:spPr>
      </p:pic>
    </p:spTree>
    <p:extLst>
      <p:ext uri="{BB962C8B-B14F-4D97-AF65-F5344CB8AC3E}">
        <p14:creationId xmlns:p14="http://schemas.microsoft.com/office/powerpoint/2010/main" val="2978216852"/>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hoek 1">
            <a:extLst>
              <a:ext uri="{FF2B5EF4-FFF2-40B4-BE49-F238E27FC236}">
                <a16:creationId xmlns:a16="http://schemas.microsoft.com/office/drawing/2014/main" id="{CF776168-3BCE-AAB8-98A2-33CAF9A2A221}"/>
              </a:ext>
            </a:extLst>
          </p:cNvPr>
          <p:cNvSpPr>
            <a:spLocks noGrp="1" noRot="1" noMove="1" noResize="1" noEditPoints="1" noAdjustHandles="1" noChangeArrowheads="1" noChangeShapeType="1"/>
          </p:cNvSpPr>
          <p:nvPr/>
        </p:nvSpPr>
        <p:spPr>
          <a:xfrm>
            <a:off x="72736" y="5770740"/>
            <a:ext cx="2192482" cy="987136"/>
          </a:xfrm>
          <a:prstGeom prst="rect">
            <a:avLst/>
          </a:prstGeom>
          <a:solidFill>
            <a:schemeClr val="bg1"/>
          </a:solidFill>
          <a:ln>
            <a:solidFill>
              <a:schemeClr val="bg1"/>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nl-BE" noProof="0"/>
          </a:p>
        </p:txBody>
      </p:sp>
      <p:graphicFrame>
        <p:nvGraphicFramePr>
          <p:cNvPr id="4" name="Tableau 3">
            <a:extLst>
              <a:ext uri="{FF2B5EF4-FFF2-40B4-BE49-F238E27FC236}">
                <a16:creationId xmlns:a16="http://schemas.microsoft.com/office/drawing/2014/main" id="{E84C0B95-02BE-D8B6-31F3-B099848FCC15}"/>
              </a:ext>
            </a:extLst>
          </p:cNvPr>
          <p:cNvGraphicFramePr>
            <a:graphicFrameLocks noGrp="1"/>
          </p:cNvGraphicFramePr>
          <p:nvPr>
            <p:extLst>
              <p:ext uri="{D42A27DB-BD31-4B8C-83A1-F6EECF244321}">
                <p14:modId xmlns:p14="http://schemas.microsoft.com/office/powerpoint/2010/main" val="1933718926"/>
              </p:ext>
            </p:extLst>
          </p:nvPr>
        </p:nvGraphicFramePr>
        <p:xfrm>
          <a:off x="872411" y="980028"/>
          <a:ext cx="10527110" cy="3691834"/>
        </p:xfrm>
        <a:graphic>
          <a:graphicData uri="http://schemas.openxmlformats.org/drawingml/2006/table">
            <a:tbl>
              <a:tblPr firstRow="1" firstCol="1" bandRow="1">
                <a:tableStyleId>{5C22544A-7EE6-4342-B048-85BDC9FD1C3A}</a:tableStyleId>
              </a:tblPr>
              <a:tblGrid>
                <a:gridCol w="4055004">
                  <a:extLst>
                    <a:ext uri="{9D8B030D-6E8A-4147-A177-3AD203B41FA5}">
                      <a16:colId xmlns:a16="http://schemas.microsoft.com/office/drawing/2014/main" val="490146221"/>
                    </a:ext>
                  </a:extLst>
                </a:gridCol>
                <a:gridCol w="2291613">
                  <a:extLst>
                    <a:ext uri="{9D8B030D-6E8A-4147-A177-3AD203B41FA5}">
                      <a16:colId xmlns:a16="http://schemas.microsoft.com/office/drawing/2014/main" val="367250495"/>
                    </a:ext>
                  </a:extLst>
                </a:gridCol>
                <a:gridCol w="4180493">
                  <a:extLst>
                    <a:ext uri="{9D8B030D-6E8A-4147-A177-3AD203B41FA5}">
                      <a16:colId xmlns:a16="http://schemas.microsoft.com/office/drawing/2014/main" val="1214781812"/>
                    </a:ext>
                  </a:extLst>
                </a:gridCol>
              </a:tblGrid>
              <a:tr h="569168">
                <a:tc>
                  <a:txBody>
                    <a:bodyPr/>
                    <a:lstStyle/>
                    <a:p>
                      <a:pPr marL="1270" indent="-6350" algn="l">
                        <a:lnSpc>
                          <a:spcPct val="107000"/>
                        </a:lnSpc>
                        <a:spcAft>
                          <a:spcPts val="40"/>
                        </a:spcAft>
                      </a:pPr>
                      <a:r>
                        <a:rPr lang="nl-BE" sz="1200" kern="100" noProof="0">
                          <a:effectLst/>
                        </a:rPr>
                        <a:t>Taak  </a:t>
                      </a:r>
                      <a:endParaRPr lang="nl-BE" sz="1200" kern="100" noProof="0">
                        <a:solidFill>
                          <a:srgbClr val="000000"/>
                        </a:solidFill>
                        <a:effectLst/>
                        <a:latin typeface="Calibri" panose="020F0502020204030204" pitchFamily="34" charset="0"/>
                        <a:ea typeface="Calibri" panose="020F0502020204030204" pitchFamily="34" charset="0"/>
                      </a:endParaRPr>
                    </a:p>
                  </a:txBody>
                  <a:tcPr marL="68580" marR="48895" marT="30480" marB="0"/>
                </a:tc>
                <a:tc>
                  <a:txBody>
                    <a:bodyPr/>
                    <a:lstStyle/>
                    <a:p>
                      <a:pPr marL="6350" indent="-6350" algn="ctr">
                        <a:lnSpc>
                          <a:spcPct val="107000"/>
                        </a:lnSpc>
                        <a:spcAft>
                          <a:spcPts val="40"/>
                        </a:spcAft>
                      </a:pPr>
                      <a:r>
                        <a:rPr lang="nl-BE" sz="1100" kern="100" noProof="0">
                          <a:effectLst/>
                        </a:rPr>
                        <a:t>Exclusieve bevoegdheid van de adviserend arts </a:t>
                      </a:r>
                      <a:endParaRPr lang="nl-BE" sz="1100" kern="100" noProof="0">
                        <a:solidFill>
                          <a:srgbClr val="000000"/>
                        </a:solidFill>
                        <a:effectLst/>
                        <a:latin typeface="Calibri" panose="020F0502020204030204" pitchFamily="34" charset="0"/>
                        <a:ea typeface="Calibri" panose="020F0502020204030204" pitchFamily="34" charset="0"/>
                      </a:endParaRPr>
                    </a:p>
                  </a:txBody>
                  <a:tcPr marL="68580" marR="48895" marT="30480" marB="0"/>
                </a:tc>
                <a:tc>
                  <a:txBody>
                    <a:bodyPr/>
                    <a:lstStyle/>
                    <a:p>
                      <a:pPr marL="6350" indent="-6350" algn="ctr">
                        <a:lnSpc>
                          <a:spcPct val="99000"/>
                        </a:lnSpc>
                        <a:spcAft>
                          <a:spcPts val="40"/>
                        </a:spcAft>
                      </a:pPr>
                      <a:r>
                        <a:rPr lang="nl-BE" sz="1100" kern="100" noProof="0">
                          <a:effectLst/>
                        </a:rPr>
                        <a:t>Bevoegdheid van de adviserend arts en de medewerker van het </a:t>
                      </a:r>
                    </a:p>
                    <a:p>
                      <a:pPr marL="6350" marR="19050" indent="-6350" algn="ctr">
                        <a:lnSpc>
                          <a:spcPct val="107000"/>
                        </a:lnSpc>
                        <a:spcAft>
                          <a:spcPts val="40"/>
                        </a:spcAft>
                      </a:pPr>
                      <a:r>
                        <a:rPr lang="nl-BE" sz="1100" kern="100" noProof="0">
                          <a:effectLst/>
                        </a:rPr>
                        <a:t>multidisciplinair team </a:t>
                      </a:r>
                    </a:p>
                    <a:p>
                      <a:pPr marL="11430" indent="-6350" algn="ctr">
                        <a:lnSpc>
                          <a:spcPct val="107000"/>
                        </a:lnSpc>
                        <a:spcAft>
                          <a:spcPts val="40"/>
                        </a:spcAft>
                      </a:pPr>
                      <a:r>
                        <a:rPr lang="nl-BE" sz="1100" kern="100" noProof="0">
                          <a:effectLst/>
                        </a:rPr>
                        <a:t> </a:t>
                      </a:r>
                      <a:endParaRPr lang="nl-BE" sz="1100" kern="100" noProof="0">
                        <a:solidFill>
                          <a:srgbClr val="000000"/>
                        </a:solidFill>
                        <a:effectLst/>
                        <a:latin typeface="Calibri" panose="020F0502020204030204" pitchFamily="34" charset="0"/>
                        <a:ea typeface="Calibri" panose="020F0502020204030204" pitchFamily="34" charset="0"/>
                      </a:endParaRPr>
                    </a:p>
                  </a:txBody>
                  <a:tcPr marL="68580" marR="48895" marT="30480" marB="0"/>
                </a:tc>
                <a:extLst>
                  <a:ext uri="{0D108BD9-81ED-4DB2-BD59-A6C34878D82A}">
                    <a16:rowId xmlns:a16="http://schemas.microsoft.com/office/drawing/2014/main" val="429490748"/>
                  </a:ext>
                </a:extLst>
              </a:tr>
              <a:tr h="815538">
                <a:tc>
                  <a:txBody>
                    <a:bodyPr/>
                    <a:lstStyle/>
                    <a:p>
                      <a:r>
                        <a:rPr lang="nl-BE" sz="1400" b="1" kern="100" noProof="0">
                          <a:solidFill>
                            <a:schemeClr val="lt1"/>
                          </a:solidFill>
                          <a:effectLst/>
                          <a:latin typeface="Calibri" panose="020F0502020204030204" pitchFamily="34" charset="0"/>
                          <a:ea typeface="+mn-ea"/>
                          <a:cs typeface="Calibri" panose="020F0502020204030204" pitchFamily="34" charset="0"/>
                        </a:rPr>
                        <a:t>Erkennen of weigeren van de arbeidsongeschiktheid bij ontvangst van een getuigschrift arbeidsongeschiktheid</a:t>
                      </a:r>
                    </a:p>
                  </a:txBody>
                  <a:tcPr anchor="ctr"/>
                </a:tc>
                <a:tc>
                  <a:txBody>
                    <a:bodyPr/>
                    <a:lstStyle/>
                    <a:p>
                      <a:pPr marL="6350" marR="20320" indent="-6350" algn="ctr">
                        <a:lnSpc>
                          <a:spcPct val="107000"/>
                        </a:lnSpc>
                        <a:spcAft>
                          <a:spcPts val="40"/>
                        </a:spcAft>
                      </a:pPr>
                      <a:r>
                        <a:rPr lang="nl-BE" sz="1200" kern="100" noProof="0">
                          <a:solidFill>
                            <a:schemeClr val="tx1">
                              <a:lumMod val="65000"/>
                              <a:lumOff val="35000"/>
                            </a:schemeClr>
                          </a:solidFill>
                          <a:effectLst/>
                          <a:latin typeface="Calibri" panose="020F0502020204030204" pitchFamily="34" charset="0"/>
                          <a:cs typeface="Calibri" panose="020F0502020204030204" pitchFamily="34" charset="0"/>
                        </a:rPr>
                        <a:t>X  </a:t>
                      </a:r>
                    </a:p>
                    <a:p>
                      <a:pPr marL="12065" indent="-6350" algn="ctr">
                        <a:lnSpc>
                          <a:spcPct val="107000"/>
                        </a:lnSpc>
                        <a:spcAft>
                          <a:spcPts val="40"/>
                        </a:spcAft>
                      </a:pPr>
                      <a:r>
                        <a:rPr lang="nl-BE" sz="1200" kern="100" noProof="0">
                          <a:solidFill>
                            <a:schemeClr val="tx1">
                              <a:lumMod val="65000"/>
                              <a:lumOff val="35000"/>
                            </a:schemeClr>
                          </a:solidFill>
                          <a:effectLst/>
                          <a:latin typeface="Calibri" panose="020F0502020204030204" pitchFamily="34" charset="0"/>
                          <a:cs typeface="Calibri" panose="020F0502020204030204" pitchFamily="34" charset="0"/>
                        </a:rPr>
                        <a:t> </a:t>
                      </a:r>
                      <a:endParaRPr lang="nl-BE" sz="1200" kern="100" noProof="0">
                        <a:solidFill>
                          <a:schemeClr val="tx1">
                            <a:lumMod val="65000"/>
                            <a:lumOff val="35000"/>
                          </a:schemeClr>
                        </a:solidFill>
                        <a:effectLst/>
                        <a:latin typeface="Calibri" panose="020F0502020204030204" pitchFamily="34" charset="0"/>
                        <a:ea typeface="Calibri" panose="020F0502020204030204" pitchFamily="34" charset="0"/>
                        <a:cs typeface="Calibri" panose="020F0502020204030204" pitchFamily="34" charset="0"/>
                      </a:endParaRPr>
                    </a:p>
                  </a:txBody>
                  <a:tcPr marL="68580" marR="48895" marT="30480" marB="0"/>
                </a:tc>
                <a:tc>
                  <a:txBody>
                    <a:bodyPr/>
                    <a:lstStyle/>
                    <a:p>
                      <a:pPr marL="6350" indent="-6350" algn="l">
                        <a:lnSpc>
                          <a:spcPct val="107000"/>
                        </a:lnSpc>
                        <a:spcAft>
                          <a:spcPts val="40"/>
                        </a:spcAft>
                      </a:pPr>
                      <a:r>
                        <a:rPr lang="nl-BE" sz="1200" kern="100" noProof="0">
                          <a:solidFill>
                            <a:schemeClr val="tx1">
                              <a:lumMod val="65000"/>
                              <a:lumOff val="35000"/>
                            </a:schemeClr>
                          </a:solidFill>
                          <a:effectLst/>
                          <a:latin typeface="Calibri" panose="020F0502020204030204" pitchFamily="34" charset="0"/>
                          <a:cs typeface="Calibri" panose="020F0502020204030204" pitchFamily="34" charset="0"/>
                        </a:rPr>
                        <a:t> </a:t>
                      </a:r>
                      <a:endParaRPr lang="nl-BE" sz="1200" kern="100" noProof="0">
                        <a:solidFill>
                          <a:schemeClr val="tx1">
                            <a:lumMod val="65000"/>
                            <a:lumOff val="35000"/>
                          </a:schemeClr>
                        </a:solidFill>
                        <a:effectLst/>
                        <a:latin typeface="Calibri" panose="020F0502020204030204" pitchFamily="34" charset="0"/>
                        <a:ea typeface="Calibri" panose="020F0502020204030204" pitchFamily="34" charset="0"/>
                        <a:cs typeface="Calibri" panose="020F0502020204030204" pitchFamily="34" charset="0"/>
                      </a:endParaRPr>
                    </a:p>
                  </a:txBody>
                  <a:tcPr marL="68580" marR="48895" marT="30480" marB="0"/>
                </a:tc>
                <a:extLst>
                  <a:ext uri="{0D108BD9-81ED-4DB2-BD59-A6C34878D82A}">
                    <a16:rowId xmlns:a16="http://schemas.microsoft.com/office/drawing/2014/main" val="704100765"/>
                  </a:ext>
                </a:extLst>
              </a:tr>
              <a:tr h="619962">
                <a:tc>
                  <a:txBody>
                    <a:bodyPr/>
                    <a:lstStyle/>
                    <a:p>
                      <a:r>
                        <a:rPr lang="nl-BE" sz="1400" b="1" kern="100" noProof="0">
                          <a:solidFill>
                            <a:schemeClr val="lt1"/>
                          </a:solidFill>
                          <a:effectLst/>
                          <a:latin typeface="Calibri" panose="020F0502020204030204" pitchFamily="34" charset="0"/>
                          <a:ea typeface="+mn-ea"/>
                          <a:cs typeface="Calibri" panose="020F0502020204030204" pitchFamily="34" charset="0"/>
                        </a:rPr>
                        <a:t>Vaststellen van het einde van de arbeidsongeschiktheid tijdens de periode primaire arbeidsongeschiktheid en invaliditeit</a:t>
                      </a:r>
                    </a:p>
                  </a:txBody>
                  <a:tcPr anchor="ctr"/>
                </a:tc>
                <a:tc>
                  <a:txBody>
                    <a:bodyPr/>
                    <a:lstStyle/>
                    <a:p>
                      <a:pPr marL="6350" marR="20320" indent="-6350" algn="ctr">
                        <a:lnSpc>
                          <a:spcPct val="107000"/>
                        </a:lnSpc>
                        <a:spcAft>
                          <a:spcPts val="40"/>
                        </a:spcAft>
                      </a:pPr>
                      <a:r>
                        <a:rPr lang="nl-BE" sz="1200" kern="100" noProof="0">
                          <a:solidFill>
                            <a:schemeClr val="tx1">
                              <a:lumMod val="65000"/>
                              <a:lumOff val="35000"/>
                            </a:schemeClr>
                          </a:solidFill>
                          <a:effectLst/>
                          <a:latin typeface="Calibri" panose="020F0502020204030204" pitchFamily="34" charset="0"/>
                          <a:cs typeface="Calibri" panose="020F0502020204030204" pitchFamily="34" charset="0"/>
                        </a:rPr>
                        <a:t>X  </a:t>
                      </a:r>
                    </a:p>
                    <a:p>
                      <a:pPr marL="6350" indent="-6350" algn="l">
                        <a:lnSpc>
                          <a:spcPct val="107000"/>
                        </a:lnSpc>
                        <a:spcAft>
                          <a:spcPts val="40"/>
                        </a:spcAft>
                      </a:pPr>
                      <a:r>
                        <a:rPr lang="nl-BE" sz="1200" kern="100" noProof="0">
                          <a:solidFill>
                            <a:schemeClr val="tx1">
                              <a:lumMod val="65000"/>
                              <a:lumOff val="35000"/>
                            </a:schemeClr>
                          </a:solidFill>
                          <a:effectLst/>
                          <a:latin typeface="Calibri" panose="020F0502020204030204" pitchFamily="34" charset="0"/>
                          <a:cs typeface="Calibri" panose="020F0502020204030204" pitchFamily="34" charset="0"/>
                        </a:rPr>
                        <a:t> </a:t>
                      </a:r>
                      <a:endParaRPr lang="nl-BE" sz="1200" kern="100" noProof="0">
                        <a:solidFill>
                          <a:schemeClr val="tx1">
                            <a:lumMod val="65000"/>
                            <a:lumOff val="35000"/>
                          </a:schemeClr>
                        </a:solidFill>
                        <a:effectLst/>
                        <a:latin typeface="Calibri" panose="020F0502020204030204" pitchFamily="34" charset="0"/>
                        <a:ea typeface="Calibri" panose="020F0502020204030204" pitchFamily="34" charset="0"/>
                        <a:cs typeface="Calibri" panose="020F0502020204030204" pitchFamily="34" charset="0"/>
                      </a:endParaRPr>
                    </a:p>
                  </a:txBody>
                  <a:tcPr marL="68580" marR="48895" marT="30480" marB="0"/>
                </a:tc>
                <a:tc>
                  <a:txBody>
                    <a:bodyPr/>
                    <a:lstStyle/>
                    <a:p>
                      <a:pPr marL="6350" indent="-6350" algn="l">
                        <a:lnSpc>
                          <a:spcPct val="107000"/>
                        </a:lnSpc>
                        <a:spcAft>
                          <a:spcPts val="40"/>
                        </a:spcAft>
                      </a:pPr>
                      <a:r>
                        <a:rPr lang="nl-BE" sz="1200" kern="100" noProof="0">
                          <a:solidFill>
                            <a:schemeClr val="tx1">
                              <a:lumMod val="65000"/>
                              <a:lumOff val="35000"/>
                            </a:schemeClr>
                          </a:solidFill>
                          <a:effectLst/>
                          <a:latin typeface="Calibri" panose="020F0502020204030204" pitchFamily="34" charset="0"/>
                          <a:cs typeface="Calibri" panose="020F0502020204030204" pitchFamily="34" charset="0"/>
                        </a:rPr>
                        <a:t> </a:t>
                      </a:r>
                      <a:endParaRPr lang="nl-BE" sz="1200" kern="100" noProof="0">
                        <a:solidFill>
                          <a:schemeClr val="tx1">
                            <a:lumMod val="65000"/>
                            <a:lumOff val="35000"/>
                          </a:schemeClr>
                        </a:solidFill>
                        <a:effectLst/>
                        <a:latin typeface="Calibri" panose="020F0502020204030204" pitchFamily="34" charset="0"/>
                        <a:ea typeface="Calibri" panose="020F0502020204030204" pitchFamily="34" charset="0"/>
                        <a:cs typeface="Calibri" panose="020F0502020204030204" pitchFamily="34" charset="0"/>
                      </a:endParaRPr>
                    </a:p>
                  </a:txBody>
                  <a:tcPr marL="68580" marR="48895" marT="30480" marB="0"/>
                </a:tc>
                <a:extLst>
                  <a:ext uri="{0D108BD9-81ED-4DB2-BD59-A6C34878D82A}">
                    <a16:rowId xmlns:a16="http://schemas.microsoft.com/office/drawing/2014/main" val="2462196653"/>
                  </a:ext>
                </a:extLst>
              </a:tr>
              <a:tr h="424384">
                <a:tc>
                  <a:txBody>
                    <a:bodyPr/>
                    <a:lstStyle/>
                    <a:p>
                      <a:pPr marL="0" algn="l" defTabSz="914400" rtl="0" eaLnBrk="1" latinLnBrk="0" hangingPunct="1"/>
                      <a:r>
                        <a:rPr lang="nl-BE" sz="1400" b="1" kern="100" noProof="0">
                          <a:solidFill>
                            <a:schemeClr val="lt1"/>
                          </a:solidFill>
                          <a:effectLst/>
                          <a:latin typeface="Calibri" panose="020F0502020204030204" pitchFamily="34" charset="0"/>
                          <a:ea typeface="+mn-ea"/>
                          <a:cs typeface="Calibri" panose="020F0502020204030204" pitchFamily="34" charset="0"/>
                        </a:rPr>
                        <a:t>Contacten tegen het einde van de 4de maand van de arbeidsongeschiktheid</a:t>
                      </a:r>
                    </a:p>
                  </a:txBody>
                  <a:tcPr anchor="ctr"/>
                </a:tc>
                <a:tc>
                  <a:txBody>
                    <a:bodyPr/>
                    <a:lstStyle/>
                    <a:p>
                      <a:pPr marL="6350" indent="-6350" algn="l">
                        <a:lnSpc>
                          <a:spcPct val="107000"/>
                        </a:lnSpc>
                        <a:spcAft>
                          <a:spcPts val="40"/>
                        </a:spcAft>
                      </a:pPr>
                      <a:r>
                        <a:rPr lang="nl-BE" sz="1200" kern="100" noProof="0">
                          <a:solidFill>
                            <a:schemeClr val="tx1">
                              <a:lumMod val="65000"/>
                              <a:lumOff val="35000"/>
                            </a:schemeClr>
                          </a:solidFill>
                          <a:effectLst/>
                          <a:latin typeface="Calibri" panose="020F0502020204030204" pitchFamily="34" charset="0"/>
                          <a:cs typeface="Calibri" panose="020F0502020204030204" pitchFamily="34" charset="0"/>
                        </a:rPr>
                        <a:t> </a:t>
                      </a:r>
                      <a:endParaRPr lang="nl-BE" sz="1200" kern="100" noProof="0">
                        <a:solidFill>
                          <a:schemeClr val="tx1">
                            <a:lumMod val="65000"/>
                            <a:lumOff val="35000"/>
                          </a:schemeClr>
                        </a:solidFill>
                        <a:effectLst/>
                        <a:latin typeface="Calibri" panose="020F0502020204030204" pitchFamily="34" charset="0"/>
                        <a:ea typeface="Calibri" panose="020F0502020204030204" pitchFamily="34" charset="0"/>
                        <a:cs typeface="Calibri" panose="020F0502020204030204" pitchFamily="34" charset="0"/>
                      </a:endParaRPr>
                    </a:p>
                  </a:txBody>
                  <a:tcPr marL="68580" marR="48895" marT="30480" marB="0"/>
                </a:tc>
                <a:tc>
                  <a:txBody>
                    <a:bodyPr/>
                    <a:lstStyle/>
                    <a:p>
                      <a:r>
                        <a:rPr lang="nl-BE" sz="1100" b="0" i="0" noProof="0">
                          <a:solidFill>
                            <a:srgbClr val="000000"/>
                          </a:solidFill>
                          <a:effectLst/>
                          <a:latin typeface="Calibri" panose="020F0502020204030204" pitchFamily="34" charset="0"/>
                        </a:rPr>
                        <a:t>X</a:t>
                      </a:r>
                    </a:p>
                    <a:p>
                      <a:r>
                        <a:rPr lang="nl-BE" sz="1100" b="0" i="0" noProof="0">
                          <a:solidFill>
                            <a:srgbClr val="000000"/>
                          </a:solidFill>
                          <a:effectLst/>
                          <a:latin typeface="Calibri" panose="020F0502020204030204" pitchFamily="34" charset="0"/>
                        </a:rPr>
                        <a:t>Enkel de adviserend arts kan beslissen tot een einde arbeidsongeschiktheid</a:t>
                      </a:r>
                    </a:p>
                    <a:p>
                      <a:endParaRPr lang="nl-BE" sz="1100" b="0" i="0" noProof="0">
                        <a:solidFill>
                          <a:srgbClr val="000000"/>
                        </a:solidFill>
                        <a:effectLst/>
                        <a:latin typeface="Calibri" panose="020F0502020204030204" pitchFamily="34" charset="0"/>
                      </a:endParaRPr>
                    </a:p>
                    <a:p>
                      <a:r>
                        <a:rPr lang="nl-BE" sz="1100" b="0" i="0" noProof="0">
                          <a:solidFill>
                            <a:srgbClr val="000000"/>
                          </a:solidFill>
                          <a:effectLst/>
                          <a:latin typeface="Calibri" panose="020F0502020204030204" pitchFamily="34" charset="0"/>
                        </a:rPr>
                        <a:t>-</a:t>
                      </a:r>
                    </a:p>
                    <a:p>
                      <a:endParaRPr lang="nl-BE" sz="1100" b="0" i="0" noProof="0">
                        <a:solidFill>
                          <a:srgbClr val="000000"/>
                        </a:solidFill>
                        <a:effectLst/>
                        <a:latin typeface="Calibri" panose="020F0502020204030204" pitchFamily="34" charset="0"/>
                      </a:endParaRPr>
                    </a:p>
                    <a:p>
                      <a:r>
                        <a:rPr lang="nl-BE" sz="1100" b="0" i="0" noProof="0">
                          <a:solidFill>
                            <a:srgbClr val="000000"/>
                          </a:solidFill>
                          <a:effectLst/>
                          <a:latin typeface="Calibri" panose="020F0502020204030204" pitchFamily="34" charset="0"/>
                        </a:rPr>
                        <a:t>Een medewerker van het multidisciplinair team kan een voorstel tot einde arbeidsongeschiktheid aan de adviserend arts formuleren</a:t>
                      </a:r>
                      <a:endParaRPr lang="nl-BE" noProof="0">
                        <a:effectLst/>
                      </a:endParaRPr>
                    </a:p>
                  </a:txBody>
                  <a:tcPr anchor="ctr"/>
                </a:tc>
                <a:extLst>
                  <a:ext uri="{0D108BD9-81ED-4DB2-BD59-A6C34878D82A}">
                    <a16:rowId xmlns:a16="http://schemas.microsoft.com/office/drawing/2014/main" val="3909117423"/>
                  </a:ext>
                </a:extLst>
              </a:tr>
            </a:tbl>
          </a:graphicData>
        </a:graphic>
      </p:graphicFrame>
      <p:sp>
        <p:nvSpPr>
          <p:cNvPr id="5" name="Titre 1">
            <a:extLst>
              <a:ext uri="{FF2B5EF4-FFF2-40B4-BE49-F238E27FC236}">
                <a16:creationId xmlns:a16="http://schemas.microsoft.com/office/drawing/2014/main" id="{55A34BA4-2AAE-CAFA-E3CF-B442D58D6422}"/>
              </a:ext>
            </a:extLst>
          </p:cNvPr>
          <p:cNvSpPr txBox="1">
            <a:spLocks/>
          </p:cNvSpPr>
          <p:nvPr/>
        </p:nvSpPr>
        <p:spPr>
          <a:xfrm>
            <a:off x="609480" y="273600"/>
            <a:ext cx="10972440" cy="114480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nl-BE" sz="2800" noProof="0">
                <a:solidFill>
                  <a:srgbClr val="1E699D"/>
                </a:solidFill>
                <a:latin typeface="Futura Medium"/>
              </a:rPr>
              <a:t>6.4.a. Het multidisciplinaire team: wie doet wat? </a:t>
            </a:r>
          </a:p>
        </p:txBody>
      </p:sp>
    </p:spTree>
    <p:extLst>
      <p:ext uri="{BB962C8B-B14F-4D97-AF65-F5344CB8AC3E}">
        <p14:creationId xmlns:p14="http://schemas.microsoft.com/office/powerpoint/2010/main" val="1272124472"/>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hthoek 2">
            <a:extLst>
              <a:ext uri="{FF2B5EF4-FFF2-40B4-BE49-F238E27FC236}">
                <a16:creationId xmlns:a16="http://schemas.microsoft.com/office/drawing/2014/main" id="{F66A4BB3-D094-6863-3064-AC0A4D7DA553}"/>
              </a:ext>
            </a:extLst>
          </p:cNvPr>
          <p:cNvSpPr>
            <a:spLocks noGrp="1" noRot="1" noMove="1" noResize="1" noEditPoints="1" noAdjustHandles="1" noChangeArrowheads="1" noChangeShapeType="1"/>
          </p:cNvSpPr>
          <p:nvPr/>
        </p:nvSpPr>
        <p:spPr>
          <a:xfrm>
            <a:off x="72736" y="5770740"/>
            <a:ext cx="2192482" cy="987136"/>
          </a:xfrm>
          <a:prstGeom prst="rect">
            <a:avLst/>
          </a:prstGeom>
          <a:solidFill>
            <a:schemeClr val="bg1"/>
          </a:solidFill>
          <a:ln>
            <a:solidFill>
              <a:schemeClr val="bg1"/>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nl-BE" noProof="0"/>
          </a:p>
        </p:txBody>
      </p:sp>
      <p:graphicFrame>
        <p:nvGraphicFramePr>
          <p:cNvPr id="2" name="Tableau 1">
            <a:extLst>
              <a:ext uri="{FF2B5EF4-FFF2-40B4-BE49-F238E27FC236}">
                <a16:creationId xmlns:a16="http://schemas.microsoft.com/office/drawing/2014/main" id="{40E95F7F-5C75-39DD-1887-1A03510141E7}"/>
              </a:ext>
            </a:extLst>
          </p:cNvPr>
          <p:cNvGraphicFramePr>
            <a:graphicFrameLocks noGrp="1"/>
          </p:cNvGraphicFramePr>
          <p:nvPr>
            <p:extLst>
              <p:ext uri="{D42A27DB-BD31-4B8C-83A1-F6EECF244321}">
                <p14:modId xmlns:p14="http://schemas.microsoft.com/office/powerpoint/2010/main" val="2533774995"/>
              </p:ext>
            </p:extLst>
          </p:nvPr>
        </p:nvGraphicFramePr>
        <p:xfrm>
          <a:off x="899886" y="1710278"/>
          <a:ext cx="10204993" cy="4831080"/>
        </p:xfrm>
        <a:graphic>
          <a:graphicData uri="http://schemas.openxmlformats.org/drawingml/2006/table">
            <a:tbl>
              <a:tblPr firstRow="1" firstCol="1" bandRow="1">
                <a:tableStyleId>{5C22544A-7EE6-4342-B048-85BDC9FD1C3A}</a:tableStyleId>
              </a:tblPr>
              <a:tblGrid>
                <a:gridCol w="3975863">
                  <a:extLst>
                    <a:ext uri="{9D8B030D-6E8A-4147-A177-3AD203B41FA5}">
                      <a16:colId xmlns:a16="http://schemas.microsoft.com/office/drawing/2014/main" val="2791328329"/>
                    </a:ext>
                  </a:extLst>
                </a:gridCol>
                <a:gridCol w="2174270">
                  <a:extLst>
                    <a:ext uri="{9D8B030D-6E8A-4147-A177-3AD203B41FA5}">
                      <a16:colId xmlns:a16="http://schemas.microsoft.com/office/drawing/2014/main" val="1040151769"/>
                    </a:ext>
                  </a:extLst>
                </a:gridCol>
                <a:gridCol w="4054860">
                  <a:extLst>
                    <a:ext uri="{9D8B030D-6E8A-4147-A177-3AD203B41FA5}">
                      <a16:colId xmlns:a16="http://schemas.microsoft.com/office/drawing/2014/main" val="1840364604"/>
                    </a:ext>
                  </a:extLst>
                </a:gridCol>
              </a:tblGrid>
              <a:tr h="209836">
                <a:tc>
                  <a:txBody>
                    <a:bodyPr/>
                    <a:lstStyle/>
                    <a:p>
                      <a:r>
                        <a:rPr lang="nl-BE" sz="1400" b="1" kern="100" noProof="0">
                          <a:solidFill>
                            <a:schemeClr val="lt1"/>
                          </a:solidFill>
                          <a:effectLst/>
                          <a:latin typeface="Calibri" panose="020F0502020204030204" pitchFamily="34" charset="0"/>
                          <a:ea typeface="+mn-ea"/>
                          <a:cs typeface="Calibri" panose="020F0502020204030204" pitchFamily="34" charset="0"/>
                        </a:rPr>
                        <a:t>Categoriseren in de loop van de 4de maand van de arbeidsongeschiktheid</a:t>
                      </a:r>
                    </a:p>
                  </a:txBody>
                  <a:tcPr anchor="ctr"/>
                </a:tc>
                <a:tc>
                  <a:txBody>
                    <a:bodyPr/>
                    <a:lstStyle/>
                    <a:p>
                      <a:pPr marL="6350" indent="-6350" algn="l">
                        <a:lnSpc>
                          <a:spcPct val="107000"/>
                        </a:lnSpc>
                        <a:spcAft>
                          <a:spcPts val="40"/>
                        </a:spcAft>
                      </a:pPr>
                      <a:r>
                        <a:rPr lang="nl-BE" sz="1200" kern="100" noProof="0">
                          <a:effectLst/>
                          <a:latin typeface="Calibri" panose="020F0502020204030204" pitchFamily="34" charset="0"/>
                          <a:cs typeface="Calibri" panose="020F0502020204030204" pitchFamily="34" charset="0"/>
                        </a:rPr>
                        <a:t> </a:t>
                      </a:r>
                      <a:endParaRPr lang="nl-BE" sz="1200" kern="100" noProof="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38291" marR="34036" marT="17018" marB="0"/>
                </a:tc>
                <a:tc>
                  <a:txBody>
                    <a:bodyPr/>
                    <a:lstStyle/>
                    <a:p>
                      <a:pPr marL="6350" marR="8255" indent="-6350" algn="ctr">
                        <a:lnSpc>
                          <a:spcPct val="107000"/>
                        </a:lnSpc>
                        <a:spcAft>
                          <a:spcPts val="40"/>
                        </a:spcAft>
                      </a:pPr>
                      <a:r>
                        <a:rPr lang="nl-BE" sz="1200" kern="100" noProof="0">
                          <a:effectLst/>
                          <a:latin typeface="Calibri" panose="020F0502020204030204" pitchFamily="34" charset="0"/>
                          <a:cs typeface="Calibri" panose="020F0502020204030204" pitchFamily="34" charset="0"/>
                        </a:rPr>
                        <a:t>X  </a:t>
                      </a:r>
                      <a:endParaRPr lang="nl-BE" sz="1200" kern="100" noProof="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38291" marR="34036" marT="17018" marB="0"/>
                </a:tc>
                <a:extLst>
                  <a:ext uri="{0D108BD9-81ED-4DB2-BD59-A6C34878D82A}">
                    <a16:rowId xmlns:a16="http://schemas.microsoft.com/office/drawing/2014/main" val="3657424882"/>
                  </a:ext>
                </a:extLst>
              </a:tr>
              <a:tr h="396715">
                <a:tc>
                  <a:txBody>
                    <a:bodyPr/>
                    <a:lstStyle/>
                    <a:p>
                      <a:pPr marL="0" algn="l" defTabSz="914400" rtl="0" eaLnBrk="1" latinLnBrk="0" hangingPunct="1"/>
                      <a:r>
                        <a:rPr lang="nl-BE" sz="1400" b="1" kern="100" noProof="0">
                          <a:solidFill>
                            <a:schemeClr val="lt1"/>
                          </a:solidFill>
                          <a:effectLst/>
                          <a:latin typeface="Calibri" panose="020F0502020204030204" pitchFamily="34" charset="0"/>
                          <a:ea typeface="+mn-ea"/>
                          <a:cs typeface="Calibri" panose="020F0502020204030204" pitchFamily="34" charset="0"/>
                        </a:rPr>
                        <a:t>Validatie van categorie 2 na categorisering door een medewerker van het multidisciplinair team</a:t>
                      </a:r>
                    </a:p>
                  </a:txBody>
                  <a:tcPr anchor="ctr"/>
                </a:tc>
                <a:tc>
                  <a:txBody>
                    <a:bodyPr/>
                    <a:lstStyle/>
                    <a:p>
                      <a:pPr marL="6350" marR="7620" indent="-6350" algn="ctr">
                        <a:lnSpc>
                          <a:spcPct val="107000"/>
                        </a:lnSpc>
                        <a:spcAft>
                          <a:spcPts val="40"/>
                        </a:spcAft>
                      </a:pPr>
                      <a:r>
                        <a:rPr lang="nl-BE" sz="1200" kern="100" noProof="0">
                          <a:solidFill>
                            <a:schemeClr val="tx1">
                              <a:lumMod val="65000"/>
                              <a:lumOff val="35000"/>
                            </a:schemeClr>
                          </a:solidFill>
                          <a:effectLst/>
                          <a:latin typeface="Calibri" panose="020F0502020204030204" pitchFamily="34" charset="0"/>
                          <a:cs typeface="Calibri" panose="020F0502020204030204" pitchFamily="34" charset="0"/>
                        </a:rPr>
                        <a:t>X  </a:t>
                      </a:r>
                      <a:endParaRPr lang="nl-BE" sz="1200" kern="100" noProof="0">
                        <a:solidFill>
                          <a:schemeClr val="tx1">
                            <a:lumMod val="65000"/>
                            <a:lumOff val="35000"/>
                          </a:schemeClr>
                        </a:solidFill>
                        <a:effectLst/>
                        <a:latin typeface="Calibri" panose="020F0502020204030204" pitchFamily="34" charset="0"/>
                        <a:ea typeface="Calibri" panose="020F0502020204030204" pitchFamily="34" charset="0"/>
                        <a:cs typeface="Calibri" panose="020F0502020204030204" pitchFamily="34" charset="0"/>
                      </a:endParaRPr>
                    </a:p>
                  </a:txBody>
                  <a:tcPr marL="38291" marR="34036" marT="17018" marB="0"/>
                </a:tc>
                <a:tc>
                  <a:txBody>
                    <a:bodyPr/>
                    <a:lstStyle/>
                    <a:p>
                      <a:pPr marL="23495" indent="-6350" algn="ctr">
                        <a:lnSpc>
                          <a:spcPct val="107000"/>
                        </a:lnSpc>
                        <a:spcAft>
                          <a:spcPts val="40"/>
                        </a:spcAft>
                      </a:pPr>
                      <a:r>
                        <a:rPr lang="nl-BE" sz="1200" kern="100" noProof="0">
                          <a:effectLst/>
                          <a:latin typeface="Calibri" panose="020F0502020204030204" pitchFamily="34" charset="0"/>
                          <a:cs typeface="Calibri" panose="020F0502020204030204" pitchFamily="34" charset="0"/>
                        </a:rPr>
                        <a:t> </a:t>
                      </a:r>
                      <a:endParaRPr lang="nl-BE" sz="1200" kern="100" noProof="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38291" marR="34036" marT="17018" marB="0"/>
                </a:tc>
                <a:extLst>
                  <a:ext uri="{0D108BD9-81ED-4DB2-BD59-A6C34878D82A}">
                    <a16:rowId xmlns:a16="http://schemas.microsoft.com/office/drawing/2014/main" val="2676585685"/>
                  </a:ext>
                </a:extLst>
              </a:tr>
              <a:tr h="1305766">
                <a:tc>
                  <a:txBody>
                    <a:bodyPr/>
                    <a:lstStyle/>
                    <a:p>
                      <a:pPr marL="0" algn="l" defTabSz="914400" rtl="0" eaLnBrk="1" latinLnBrk="0" hangingPunct="1"/>
                      <a:r>
                        <a:rPr lang="nl-BE" sz="1400" b="1" kern="100" noProof="0">
                          <a:solidFill>
                            <a:schemeClr val="lt1"/>
                          </a:solidFill>
                          <a:effectLst/>
                          <a:latin typeface="Calibri" panose="020F0502020204030204" pitchFamily="34" charset="0"/>
                          <a:ea typeface="+mn-ea"/>
                          <a:cs typeface="Calibri" panose="020F0502020204030204" pitchFamily="34" charset="0"/>
                        </a:rPr>
                        <a:t>Contacten in de loop van de 7de maand van de arbeidsongeschiktheid</a:t>
                      </a:r>
                    </a:p>
                  </a:txBody>
                  <a:tcPr anchor="ctr"/>
                </a:tc>
                <a:tc>
                  <a:txBody>
                    <a:bodyPr/>
                    <a:lstStyle/>
                    <a:p>
                      <a:pPr marL="6350" indent="-6350" algn="l">
                        <a:lnSpc>
                          <a:spcPct val="107000"/>
                        </a:lnSpc>
                        <a:spcAft>
                          <a:spcPts val="40"/>
                        </a:spcAft>
                      </a:pPr>
                      <a:r>
                        <a:rPr lang="nl-BE" sz="1200" kern="100" noProof="0">
                          <a:effectLst/>
                          <a:latin typeface="Calibri" panose="020F0502020204030204" pitchFamily="34" charset="0"/>
                          <a:cs typeface="Calibri" panose="020F0502020204030204" pitchFamily="34" charset="0"/>
                        </a:rPr>
                        <a:t> </a:t>
                      </a:r>
                      <a:endParaRPr lang="nl-BE" sz="1200" kern="100" noProof="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38291" marR="34036" marT="17018" marB="0"/>
                </a:tc>
                <a:tc>
                  <a:txBody>
                    <a:bodyPr/>
                    <a:lstStyle/>
                    <a:p>
                      <a:pPr algn="ctr"/>
                      <a:r>
                        <a:rPr lang="nl-BE" sz="1100" b="0" i="0" noProof="0">
                          <a:solidFill>
                            <a:srgbClr val="000000"/>
                          </a:solidFill>
                          <a:effectLst/>
                          <a:latin typeface="Calibri" panose="020F0502020204030204" pitchFamily="34" charset="0"/>
                        </a:rPr>
                        <a:t>X</a:t>
                      </a:r>
                    </a:p>
                    <a:p>
                      <a:pPr algn="ctr"/>
                      <a:endParaRPr lang="nl-BE" sz="1100" b="0" i="0" noProof="0">
                        <a:solidFill>
                          <a:srgbClr val="000000"/>
                        </a:solidFill>
                        <a:effectLst/>
                        <a:latin typeface="Calibri" panose="020F0502020204030204" pitchFamily="34" charset="0"/>
                      </a:endParaRPr>
                    </a:p>
                    <a:p>
                      <a:pPr algn="ctr"/>
                      <a:r>
                        <a:rPr lang="nl-BE" sz="1100" b="0" i="0" noProof="0">
                          <a:solidFill>
                            <a:srgbClr val="000000"/>
                          </a:solidFill>
                          <a:effectLst/>
                          <a:latin typeface="Calibri" panose="020F0502020204030204" pitchFamily="34" charset="0"/>
                        </a:rPr>
                        <a:t> Gedurende deze contacten kan enkel de adviserend arts beslissen tot een einde arbeidsongeschiktheid</a:t>
                      </a:r>
                    </a:p>
                    <a:p>
                      <a:pPr algn="ctr"/>
                      <a:endParaRPr lang="nl-BE" sz="1100" b="0" i="0" noProof="0">
                        <a:solidFill>
                          <a:srgbClr val="000000"/>
                        </a:solidFill>
                        <a:effectLst/>
                        <a:latin typeface="Calibri" panose="020F0502020204030204" pitchFamily="34" charset="0"/>
                      </a:endParaRPr>
                    </a:p>
                    <a:p>
                      <a:pPr algn="ctr"/>
                      <a:r>
                        <a:rPr lang="nl-BE" sz="1100" b="0" i="0" noProof="0">
                          <a:solidFill>
                            <a:srgbClr val="000000"/>
                          </a:solidFill>
                          <a:effectLst/>
                          <a:latin typeface="Calibri" panose="020F0502020204030204" pitchFamily="34" charset="0"/>
                        </a:rPr>
                        <a:t>-</a:t>
                      </a:r>
                    </a:p>
                    <a:p>
                      <a:pPr algn="ctr"/>
                      <a:endParaRPr lang="nl-BE" sz="1100" b="0" i="0" noProof="0">
                        <a:solidFill>
                          <a:srgbClr val="000000"/>
                        </a:solidFill>
                        <a:effectLst/>
                        <a:latin typeface="Calibri" panose="020F0502020204030204" pitchFamily="34" charset="0"/>
                      </a:endParaRPr>
                    </a:p>
                    <a:p>
                      <a:pPr algn="ctr"/>
                      <a:r>
                        <a:rPr lang="nl-BE" sz="1100" b="0" i="0" noProof="0">
                          <a:solidFill>
                            <a:srgbClr val="000000"/>
                          </a:solidFill>
                          <a:effectLst/>
                          <a:latin typeface="Calibri" panose="020F0502020204030204" pitchFamily="34" charset="0"/>
                        </a:rPr>
                        <a:t>Een medewerker van het multidisciplinair team kan een voorstel tot einde arbeidsongeschiktheid aan de adviserend arts formuleren</a:t>
                      </a:r>
                      <a:endParaRPr lang="nl-BE" noProof="0">
                        <a:effectLst/>
                      </a:endParaRPr>
                    </a:p>
                  </a:txBody>
                  <a:tcPr anchor="ctr"/>
                </a:tc>
                <a:extLst>
                  <a:ext uri="{0D108BD9-81ED-4DB2-BD59-A6C34878D82A}">
                    <a16:rowId xmlns:a16="http://schemas.microsoft.com/office/drawing/2014/main" val="783652214"/>
                  </a:ext>
                </a:extLst>
              </a:tr>
              <a:tr h="1059520">
                <a:tc>
                  <a:txBody>
                    <a:bodyPr/>
                    <a:lstStyle/>
                    <a:p>
                      <a:pPr marL="1270" indent="-6350" algn="l">
                        <a:lnSpc>
                          <a:spcPct val="107000"/>
                        </a:lnSpc>
                        <a:spcAft>
                          <a:spcPts val="40"/>
                        </a:spcAft>
                      </a:pPr>
                      <a:r>
                        <a:rPr lang="nl-BE" sz="1400" kern="100" noProof="0">
                          <a:effectLst/>
                          <a:latin typeface="Calibri" panose="020F0502020204030204" pitchFamily="34" charset="0"/>
                          <a:cs typeface="Calibri" panose="020F0502020204030204" pitchFamily="34" charset="0"/>
                        </a:rPr>
                        <a:t>Voorstel van intrede invaliditeit </a:t>
                      </a:r>
                    </a:p>
                    <a:p>
                      <a:pPr marL="1270" indent="-6350" algn="l">
                        <a:lnSpc>
                          <a:spcPct val="107000"/>
                        </a:lnSpc>
                        <a:spcAft>
                          <a:spcPts val="40"/>
                        </a:spcAft>
                      </a:pPr>
                      <a:r>
                        <a:rPr lang="nl-BE" sz="1400" kern="100" noProof="0">
                          <a:effectLst/>
                          <a:latin typeface="Calibri" panose="020F0502020204030204" pitchFamily="34" charset="0"/>
                          <a:cs typeface="Calibri" panose="020F0502020204030204" pitchFamily="34" charset="0"/>
                        </a:rPr>
                        <a:t> </a:t>
                      </a:r>
                      <a:endParaRPr lang="nl-BE" sz="1400" kern="100" noProof="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38291" marR="34036" marT="17018" marB="0"/>
                </a:tc>
                <a:tc>
                  <a:txBody>
                    <a:bodyPr/>
                    <a:lstStyle/>
                    <a:p>
                      <a:pPr marL="6350" indent="-6350" algn="l">
                        <a:lnSpc>
                          <a:spcPct val="107000"/>
                        </a:lnSpc>
                        <a:spcAft>
                          <a:spcPts val="40"/>
                        </a:spcAft>
                      </a:pPr>
                      <a:r>
                        <a:rPr lang="nl-BE" sz="1200" kern="100" noProof="0">
                          <a:effectLst/>
                          <a:latin typeface="Calibri" panose="020F0502020204030204" pitchFamily="34" charset="0"/>
                          <a:cs typeface="Calibri" panose="020F0502020204030204" pitchFamily="34" charset="0"/>
                        </a:rPr>
                        <a:t> </a:t>
                      </a:r>
                      <a:endParaRPr lang="nl-BE" sz="1200" kern="100" noProof="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38291" marR="34036" marT="17018" marB="0"/>
                </a:tc>
                <a:tc>
                  <a:txBody>
                    <a:bodyPr/>
                    <a:lstStyle/>
                    <a:p>
                      <a:r>
                        <a:rPr lang="nl-BE" sz="1100" b="0" i="0" noProof="0">
                          <a:solidFill>
                            <a:srgbClr val="000000"/>
                          </a:solidFill>
                          <a:effectLst/>
                          <a:latin typeface="Calibri" panose="020F0502020204030204" pitchFamily="34" charset="0"/>
                        </a:rPr>
                        <a:t>X</a:t>
                      </a:r>
                    </a:p>
                    <a:p>
                      <a:endParaRPr lang="nl-BE" sz="1100" b="0" i="0" noProof="0">
                        <a:solidFill>
                          <a:srgbClr val="000000"/>
                        </a:solidFill>
                        <a:effectLst/>
                        <a:latin typeface="Calibri" panose="020F0502020204030204" pitchFamily="34" charset="0"/>
                      </a:endParaRPr>
                    </a:p>
                    <a:p>
                      <a:r>
                        <a:rPr lang="nl-BE" sz="1100" b="0" i="0" noProof="0">
                          <a:solidFill>
                            <a:srgbClr val="000000"/>
                          </a:solidFill>
                          <a:effectLst/>
                          <a:latin typeface="Calibri" panose="020F0502020204030204" pitchFamily="34" charset="0"/>
                        </a:rPr>
                        <a:t>Voorwaarde: het contact bij intrede invaliditeit kan slechts met de medewerker van het multidisciplinair team plaatsvinden als het contact in de loop van de 7</a:t>
                      </a:r>
                      <a:r>
                        <a:rPr lang="nl-BE" sz="700" b="0" i="0" noProof="0">
                          <a:solidFill>
                            <a:srgbClr val="000000"/>
                          </a:solidFill>
                          <a:effectLst/>
                          <a:latin typeface="Calibri" panose="020F0502020204030204" pitchFamily="34" charset="0"/>
                        </a:rPr>
                        <a:t>de </a:t>
                      </a:r>
                      <a:r>
                        <a:rPr lang="nl-BE" sz="1100" b="0" i="0" noProof="0">
                          <a:solidFill>
                            <a:srgbClr val="000000"/>
                          </a:solidFill>
                          <a:effectLst/>
                          <a:latin typeface="Calibri" panose="020F0502020204030204" pitchFamily="34" charset="0"/>
                        </a:rPr>
                        <a:t>maand arbeidsongeschiktheid met de adviserend arts heeft plaatsgevonden</a:t>
                      </a:r>
                      <a:endParaRPr lang="nl-BE" noProof="0">
                        <a:effectLst/>
                      </a:endParaRPr>
                    </a:p>
                  </a:txBody>
                  <a:tcPr anchor="ctr"/>
                </a:tc>
                <a:extLst>
                  <a:ext uri="{0D108BD9-81ED-4DB2-BD59-A6C34878D82A}">
                    <a16:rowId xmlns:a16="http://schemas.microsoft.com/office/drawing/2014/main" val="2472927213"/>
                  </a:ext>
                </a:extLst>
              </a:tr>
              <a:tr h="1059520">
                <a:tc>
                  <a:txBody>
                    <a:bodyPr/>
                    <a:lstStyle/>
                    <a:p>
                      <a:r>
                        <a:rPr lang="nl-BE" sz="1400" b="1" kern="100" noProof="0">
                          <a:solidFill>
                            <a:schemeClr val="lt1"/>
                          </a:solidFill>
                          <a:effectLst/>
                          <a:latin typeface="Calibri" panose="020F0502020204030204" pitchFamily="34" charset="0"/>
                          <a:ea typeface="+mn-ea"/>
                          <a:cs typeface="Calibri" panose="020F0502020204030204" pitchFamily="34" charset="0"/>
                        </a:rPr>
                        <a:t>Voorstel van eerste verlenging invaliditeit</a:t>
                      </a:r>
                    </a:p>
                  </a:txBody>
                  <a:tcPr anchor="ctr"/>
                </a:tc>
                <a:tc>
                  <a:txBody>
                    <a:bodyPr/>
                    <a:lstStyle/>
                    <a:p>
                      <a:pPr marL="6350" indent="-6350" algn="l">
                        <a:lnSpc>
                          <a:spcPct val="107000"/>
                        </a:lnSpc>
                        <a:spcAft>
                          <a:spcPts val="40"/>
                        </a:spcAft>
                      </a:pPr>
                      <a:endParaRPr lang="nl-BE" sz="1200" kern="100" noProof="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38291" marR="34036" marT="17018" marB="0"/>
                </a:tc>
                <a:tc>
                  <a:txBody>
                    <a:bodyPr/>
                    <a:lstStyle/>
                    <a:p>
                      <a:r>
                        <a:rPr lang="nl-BE" sz="1100" b="0" i="0" noProof="0">
                          <a:solidFill>
                            <a:srgbClr val="000000"/>
                          </a:solidFill>
                          <a:effectLst/>
                          <a:latin typeface="Calibri" panose="020F0502020204030204" pitchFamily="34" charset="0"/>
                        </a:rPr>
                        <a:t> X</a:t>
                      </a:r>
                    </a:p>
                    <a:p>
                      <a:endParaRPr lang="nl-BE" sz="1100" b="0" i="0" noProof="0">
                        <a:solidFill>
                          <a:srgbClr val="000000"/>
                        </a:solidFill>
                        <a:effectLst/>
                        <a:latin typeface="Calibri" panose="020F0502020204030204" pitchFamily="34" charset="0"/>
                      </a:endParaRPr>
                    </a:p>
                    <a:p>
                      <a:r>
                        <a:rPr lang="nl-BE" sz="1100" b="0" i="0" noProof="0">
                          <a:solidFill>
                            <a:srgbClr val="000000"/>
                          </a:solidFill>
                          <a:effectLst/>
                          <a:latin typeface="Calibri" panose="020F0502020204030204" pitchFamily="34" charset="0"/>
                        </a:rPr>
                        <a:t>Voorwaarde: het contact bij een eerste verlenging invaliditeit moet met de adviserend arts plaatsvinden als het contact bij intrede invaliditeit met de medewerker van het multidisciplinair team heeft plaatsgevonden</a:t>
                      </a:r>
                      <a:endParaRPr lang="nl-BE" noProof="0">
                        <a:effectLst/>
                      </a:endParaRPr>
                    </a:p>
                  </a:txBody>
                  <a:tcPr anchor="ctr"/>
                </a:tc>
                <a:extLst>
                  <a:ext uri="{0D108BD9-81ED-4DB2-BD59-A6C34878D82A}">
                    <a16:rowId xmlns:a16="http://schemas.microsoft.com/office/drawing/2014/main" val="573683506"/>
                  </a:ext>
                </a:extLst>
              </a:tr>
            </a:tbl>
          </a:graphicData>
        </a:graphic>
      </p:graphicFrame>
      <p:graphicFrame>
        <p:nvGraphicFramePr>
          <p:cNvPr id="4" name="Tableau 3">
            <a:extLst>
              <a:ext uri="{FF2B5EF4-FFF2-40B4-BE49-F238E27FC236}">
                <a16:creationId xmlns:a16="http://schemas.microsoft.com/office/drawing/2014/main" id="{E84C0B95-02BE-D8B6-31F3-B099848FCC15}"/>
              </a:ext>
            </a:extLst>
          </p:cNvPr>
          <p:cNvGraphicFramePr>
            <a:graphicFrameLocks noGrp="1"/>
          </p:cNvGraphicFramePr>
          <p:nvPr>
            <p:extLst>
              <p:ext uri="{D42A27DB-BD31-4B8C-83A1-F6EECF244321}">
                <p14:modId xmlns:p14="http://schemas.microsoft.com/office/powerpoint/2010/main" val="672667846"/>
              </p:ext>
            </p:extLst>
          </p:nvPr>
        </p:nvGraphicFramePr>
        <p:xfrm>
          <a:off x="872411" y="998062"/>
          <a:ext cx="10232468" cy="569168"/>
        </p:xfrm>
        <a:graphic>
          <a:graphicData uri="http://schemas.openxmlformats.org/drawingml/2006/table">
            <a:tbl>
              <a:tblPr firstRow="1" firstCol="1" bandRow="1">
                <a:tableStyleId>{5C22544A-7EE6-4342-B048-85BDC9FD1C3A}</a:tableStyleId>
              </a:tblPr>
              <a:tblGrid>
                <a:gridCol w="4016793">
                  <a:extLst>
                    <a:ext uri="{9D8B030D-6E8A-4147-A177-3AD203B41FA5}">
                      <a16:colId xmlns:a16="http://schemas.microsoft.com/office/drawing/2014/main" val="490146221"/>
                    </a:ext>
                  </a:extLst>
                </a:gridCol>
                <a:gridCol w="2152189">
                  <a:extLst>
                    <a:ext uri="{9D8B030D-6E8A-4147-A177-3AD203B41FA5}">
                      <a16:colId xmlns:a16="http://schemas.microsoft.com/office/drawing/2014/main" val="367250495"/>
                    </a:ext>
                  </a:extLst>
                </a:gridCol>
                <a:gridCol w="4063486">
                  <a:extLst>
                    <a:ext uri="{9D8B030D-6E8A-4147-A177-3AD203B41FA5}">
                      <a16:colId xmlns:a16="http://schemas.microsoft.com/office/drawing/2014/main" val="1214781812"/>
                    </a:ext>
                  </a:extLst>
                </a:gridCol>
              </a:tblGrid>
              <a:tr h="569168">
                <a:tc>
                  <a:txBody>
                    <a:bodyPr/>
                    <a:lstStyle/>
                    <a:p>
                      <a:pPr marL="1270" indent="-6350" algn="l">
                        <a:lnSpc>
                          <a:spcPct val="107000"/>
                        </a:lnSpc>
                        <a:spcAft>
                          <a:spcPts val="40"/>
                        </a:spcAft>
                      </a:pPr>
                      <a:r>
                        <a:rPr lang="nl-BE" sz="1100" kern="100" noProof="0">
                          <a:effectLst/>
                        </a:rPr>
                        <a:t>Taak  </a:t>
                      </a:r>
                      <a:endParaRPr lang="nl-BE" sz="1100" kern="100" noProof="0">
                        <a:solidFill>
                          <a:srgbClr val="000000"/>
                        </a:solidFill>
                        <a:effectLst/>
                        <a:latin typeface="Calibri" panose="020F0502020204030204" pitchFamily="34" charset="0"/>
                        <a:ea typeface="Calibri" panose="020F0502020204030204" pitchFamily="34" charset="0"/>
                      </a:endParaRPr>
                    </a:p>
                  </a:txBody>
                  <a:tcPr marL="68580" marR="48895" marT="30480" marB="0"/>
                </a:tc>
                <a:tc>
                  <a:txBody>
                    <a:bodyPr/>
                    <a:lstStyle/>
                    <a:p>
                      <a:pPr marL="6350" indent="-6350" algn="ctr">
                        <a:lnSpc>
                          <a:spcPct val="107000"/>
                        </a:lnSpc>
                        <a:spcAft>
                          <a:spcPts val="40"/>
                        </a:spcAft>
                      </a:pPr>
                      <a:r>
                        <a:rPr lang="nl-BE" sz="1100" kern="100" noProof="0">
                          <a:effectLst/>
                        </a:rPr>
                        <a:t>Exclusieve bevoegdheid van de adviserend arts </a:t>
                      </a:r>
                      <a:endParaRPr lang="nl-BE" sz="1100" kern="100" noProof="0">
                        <a:solidFill>
                          <a:srgbClr val="000000"/>
                        </a:solidFill>
                        <a:effectLst/>
                        <a:latin typeface="Calibri" panose="020F0502020204030204" pitchFamily="34" charset="0"/>
                        <a:ea typeface="Calibri" panose="020F0502020204030204" pitchFamily="34" charset="0"/>
                      </a:endParaRPr>
                    </a:p>
                  </a:txBody>
                  <a:tcPr marL="68580" marR="48895" marT="30480" marB="0"/>
                </a:tc>
                <a:tc>
                  <a:txBody>
                    <a:bodyPr/>
                    <a:lstStyle/>
                    <a:p>
                      <a:pPr marL="6350" indent="-6350" algn="ctr">
                        <a:lnSpc>
                          <a:spcPct val="99000"/>
                        </a:lnSpc>
                        <a:spcAft>
                          <a:spcPts val="40"/>
                        </a:spcAft>
                      </a:pPr>
                      <a:r>
                        <a:rPr lang="nl-BE" sz="1100" kern="100" noProof="0">
                          <a:effectLst/>
                        </a:rPr>
                        <a:t>Bevoegdheid van de adviserend arts en de medewerker van het multidisciplinair team</a:t>
                      </a:r>
                    </a:p>
                  </a:txBody>
                  <a:tcPr marL="68580" marR="48895" marT="30480" marB="0"/>
                </a:tc>
                <a:extLst>
                  <a:ext uri="{0D108BD9-81ED-4DB2-BD59-A6C34878D82A}">
                    <a16:rowId xmlns:a16="http://schemas.microsoft.com/office/drawing/2014/main" val="429490748"/>
                  </a:ext>
                </a:extLst>
              </a:tr>
            </a:tbl>
          </a:graphicData>
        </a:graphic>
      </p:graphicFrame>
      <p:sp>
        <p:nvSpPr>
          <p:cNvPr id="5" name="Titre 1">
            <a:extLst>
              <a:ext uri="{FF2B5EF4-FFF2-40B4-BE49-F238E27FC236}">
                <a16:creationId xmlns:a16="http://schemas.microsoft.com/office/drawing/2014/main" id="{55A34BA4-2AAE-CAFA-E3CF-B442D58D6422}"/>
              </a:ext>
            </a:extLst>
          </p:cNvPr>
          <p:cNvSpPr txBox="1">
            <a:spLocks/>
          </p:cNvSpPr>
          <p:nvPr/>
        </p:nvSpPr>
        <p:spPr>
          <a:xfrm>
            <a:off x="609480" y="273600"/>
            <a:ext cx="10972440" cy="114480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nl-BE" sz="2800" noProof="0">
                <a:solidFill>
                  <a:srgbClr val="1E699D"/>
                </a:solidFill>
                <a:latin typeface="Futura Medium"/>
              </a:rPr>
              <a:t>6.4.a. Het multidisciplinaire team: wie doet wat? </a:t>
            </a:r>
          </a:p>
        </p:txBody>
      </p:sp>
    </p:spTree>
    <p:extLst>
      <p:ext uri="{BB962C8B-B14F-4D97-AF65-F5344CB8AC3E}">
        <p14:creationId xmlns:p14="http://schemas.microsoft.com/office/powerpoint/2010/main" val="210139096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0.xml><?xml version="1.0" encoding="utf-8"?>
<a:theme xmlns:a="http://schemas.openxmlformats.org/drawingml/2006/main" name="Chroma">
  <a:themeElements>
    <a:clrScheme name="Chroma">
      <a:dk1>
        <a:srgbClr val="131313"/>
      </a:dk1>
      <a:lt1>
        <a:sysClr val="window" lastClr="FFFFFF"/>
      </a:lt1>
      <a:dk2>
        <a:srgbClr val="0C233A"/>
      </a:dk2>
      <a:lt2>
        <a:srgbClr val="F5FAFD"/>
      </a:lt2>
      <a:accent1>
        <a:srgbClr val="4485DC"/>
      </a:accent1>
      <a:accent2>
        <a:srgbClr val="25AAD5"/>
      </a:accent2>
      <a:accent3>
        <a:srgbClr val="5BBEAC"/>
      </a:accent3>
      <a:accent4>
        <a:srgbClr val="6666E2"/>
      </a:accent4>
      <a:accent5>
        <a:srgbClr val="66C26C"/>
      </a:accent5>
      <a:accent6>
        <a:srgbClr val="10CF9B"/>
      </a:accent6>
      <a:hlink>
        <a:srgbClr val="4485DC"/>
      </a:hlink>
      <a:folHlink>
        <a:srgbClr val="25AAD5"/>
      </a:folHlink>
    </a:clrScheme>
    <a:fontScheme name="Custom 2">
      <a:majorFont>
        <a:latin typeface="Aptos Light"/>
        <a:ea typeface=""/>
        <a:cs typeface=""/>
      </a:majorFont>
      <a:minorFont>
        <a:latin typeface="Aptos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hroma" id="{DC2B181E-9B25-4FFB-A269-A81149E37B96}" vid="{FD28A279-D9A1-4F6C-9122-D382EE67827A}"/>
    </a:ext>
  </a:extLst>
</a:theme>
</file>

<file path=ppt/theme/theme1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SSMG (2)">
  <a:themeElements>
    <a:clrScheme name="Personnalisée 2">
      <a:dk1>
        <a:srgbClr val="1E699D"/>
      </a:dk1>
      <a:lt1>
        <a:srgbClr val="FFFFFF"/>
      </a:lt1>
      <a:dk2>
        <a:srgbClr val="92D050"/>
      </a:dk2>
      <a:lt2>
        <a:srgbClr val="FFC000"/>
      </a:lt2>
      <a:accent1>
        <a:srgbClr val="40AFFF"/>
      </a:accent1>
      <a:accent2>
        <a:srgbClr val="92D050"/>
      </a:accent2>
      <a:accent3>
        <a:srgbClr val="002060"/>
      </a:accent3>
      <a:accent4>
        <a:srgbClr val="FF0000"/>
      </a:accent4>
      <a:accent5>
        <a:srgbClr val="00B0F0"/>
      </a:accent5>
      <a:accent6>
        <a:srgbClr val="FFFF00"/>
      </a:accent6>
      <a:hlink>
        <a:srgbClr val="FFC000"/>
      </a:hlink>
      <a:folHlink>
        <a:srgbClr val="FB9318"/>
      </a:folHlink>
    </a:clrScheme>
    <a:fontScheme name="Thème 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hèm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 CNMM171120" id="{CE3CB04A-7301-4548-8ABF-D464FF51047D}" vid="{6A8814C7-D3A0-304C-8E15-6F5E0460531C}"/>
    </a:ext>
  </a:extLst>
</a:theme>
</file>

<file path=ppt/theme/theme3.xml><?xml version="1.0" encoding="utf-8"?>
<a:theme xmlns:a="http://schemas.openxmlformats.org/drawingml/2006/main" name="SSMG (2)">
  <a:themeElements>
    <a:clrScheme name="Personnalisée 2">
      <a:dk1>
        <a:srgbClr val="1E699D"/>
      </a:dk1>
      <a:lt1>
        <a:srgbClr val="FFFFFF"/>
      </a:lt1>
      <a:dk2>
        <a:srgbClr val="92D050"/>
      </a:dk2>
      <a:lt2>
        <a:srgbClr val="FFC000"/>
      </a:lt2>
      <a:accent1>
        <a:srgbClr val="40AFFF"/>
      </a:accent1>
      <a:accent2>
        <a:srgbClr val="92D050"/>
      </a:accent2>
      <a:accent3>
        <a:srgbClr val="002060"/>
      </a:accent3>
      <a:accent4>
        <a:srgbClr val="FF0000"/>
      </a:accent4>
      <a:accent5>
        <a:srgbClr val="00B0F0"/>
      </a:accent5>
      <a:accent6>
        <a:srgbClr val="FFFF00"/>
      </a:accent6>
      <a:hlink>
        <a:srgbClr val="FFC000"/>
      </a:hlink>
      <a:folHlink>
        <a:srgbClr val="FB9318"/>
      </a:folHlink>
    </a:clrScheme>
    <a:fontScheme name="Thème 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hèm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 CNMM171120" id="{CE3CB04A-7301-4548-8ABF-D464FF51047D}" vid="{6A8814C7-D3A0-304C-8E15-6F5E0460531C}"/>
    </a:ext>
  </a:extLst>
</a:theme>
</file>

<file path=ppt/theme/theme4.xml><?xml version="1.0" encoding="utf-8"?>
<a:theme xmlns:a="http://schemas.openxmlformats.org/drawingml/2006/main" name="3_SSMG (2)">
  <a:themeElements>
    <a:clrScheme name="Personnalisée 2">
      <a:dk1>
        <a:srgbClr val="1E699D"/>
      </a:dk1>
      <a:lt1>
        <a:srgbClr val="FFFFFF"/>
      </a:lt1>
      <a:dk2>
        <a:srgbClr val="92D050"/>
      </a:dk2>
      <a:lt2>
        <a:srgbClr val="FFC000"/>
      </a:lt2>
      <a:accent1>
        <a:srgbClr val="40AFFF"/>
      </a:accent1>
      <a:accent2>
        <a:srgbClr val="92D050"/>
      </a:accent2>
      <a:accent3>
        <a:srgbClr val="002060"/>
      </a:accent3>
      <a:accent4>
        <a:srgbClr val="FF0000"/>
      </a:accent4>
      <a:accent5>
        <a:srgbClr val="00B0F0"/>
      </a:accent5>
      <a:accent6>
        <a:srgbClr val="FFFF00"/>
      </a:accent6>
      <a:hlink>
        <a:srgbClr val="FFC000"/>
      </a:hlink>
      <a:folHlink>
        <a:srgbClr val="FB9318"/>
      </a:folHlink>
    </a:clrScheme>
    <a:fontScheme name="Thème 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hèm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 CNMM171120" id="{CE3CB04A-7301-4548-8ABF-D464FF51047D}" vid="{6A8814C7-D3A0-304C-8E15-6F5E0460531C}"/>
    </a:ext>
  </a:extLst>
</a:theme>
</file>

<file path=ppt/theme/theme5.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6.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ptos" panose="020B0004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7.xml><?xml version="1.0" encoding="utf-8"?>
<a:theme xmlns:a="http://schemas.openxmlformats.org/drawingml/2006/main" name="4_SSMG (2)">
  <a:themeElements>
    <a:clrScheme name="Personnalisée 2">
      <a:dk1>
        <a:srgbClr val="1E699D"/>
      </a:dk1>
      <a:lt1>
        <a:srgbClr val="FFFFFF"/>
      </a:lt1>
      <a:dk2>
        <a:srgbClr val="92D050"/>
      </a:dk2>
      <a:lt2>
        <a:srgbClr val="FFC000"/>
      </a:lt2>
      <a:accent1>
        <a:srgbClr val="40AFFF"/>
      </a:accent1>
      <a:accent2>
        <a:srgbClr val="92D050"/>
      </a:accent2>
      <a:accent3>
        <a:srgbClr val="002060"/>
      </a:accent3>
      <a:accent4>
        <a:srgbClr val="FF0000"/>
      </a:accent4>
      <a:accent5>
        <a:srgbClr val="00B0F0"/>
      </a:accent5>
      <a:accent6>
        <a:srgbClr val="FFFF00"/>
      </a:accent6>
      <a:hlink>
        <a:srgbClr val="FFC000"/>
      </a:hlink>
      <a:folHlink>
        <a:srgbClr val="FB9318"/>
      </a:folHlink>
    </a:clrScheme>
    <a:fontScheme name="Thème 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hèm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 CNMM171120" id="{CE3CB04A-7301-4548-8ABF-D464FF51047D}" vid="{6A8814C7-D3A0-304C-8E15-6F5E0460531C}"/>
    </a:ext>
  </a:extLst>
</a:theme>
</file>

<file path=ppt/theme/theme8.xml><?xml version="1.0" encoding="utf-8"?>
<a:theme xmlns:a="http://schemas.openxmlformats.org/drawingml/2006/main" name="1_SSMG (2)">
  <a:themeElements>
    <a:clrScheme name="Personnalisée 2">
      <a:dk1>
        <a:srgbClr val="1E699D"/>
      </a:dk1>
      <a:lt1>
        <a:srgbClr val="FFFFFF"/>
      </a:lt1>
      <a:dk2>
        <a:srgbClr val="92D050"/>
      </a:dk2>
      <a:lt2>
        <a:srgbClr val="FFC000"/>
      </a:lt2>
      <a:accent1>
        <a:srgbClr val="40AFFF"/>
      </a:accent1>
      <a:accent2>
        <a:srgbClr val="92D050"/>
      </a:accent2>
      <a:accent3>
        <a:srgbClr val="002060"/>
      </a:accent3>
      <a:accent4>
        <a:srgbClr val="FF0000"/>
      </a:accent4>
      <a:accent5>
        <a:srgbClr val="00B0F0"/>
      </a:accent5>
      <a:accent6>
        <a:srgbClr val="FFFF00"/>
      </a:accent6>
      <a:hlink>
        <a:srgbClr val="FFC000"/>
      </a:hlink>
      <a:folHlink>
        <a:srgbClr val="FB9318"/>
      </a:folHlink>
    </a:clrScheme>
    <a:fontScheme name="Thème 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hèm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 CNMM171120" id="{CE3CB04A-7301-4548-8ABF-D464FF51047D}" vid="{6A8814C7-D3A0-304C-8E15-6F5E0460531C}"/>
    </a:ext>
  </a:extLst>
</a:theme>
</file>

<file path=ppt/theme/theme9.xml><?xml version="1.0" encoding="utf-8"?>
<a:theme xmlns:a="http://schemas.openxmlformats.org/drawingml/2006/main" name="5_SSMG (2)">
  <a:themeElements>
    <a:clrScheme name="Personnalisée 2">
      <a:dk1>
        <a:srgbClr val="1E699D"/>
      </a:dk1>
      <a:lt1>
        <a:srgbClr val="FFFFFF"/>
      </a:lt1>
      <a:dk2>
        <a:srgbClr val="92D050"/>
      </a:dk2>
      <a:lt2>
        <a:srgbClr val="FFC000"/>
      </a:lt2>
      <a:accent1>
        <a:srgbClr val="40AFFF"/>
      </a:accent1>
      <a:accent2>
        <a:srgbClr val="92D050"/>
      </a:accent2>
      <a:accent3>
        <a:srgbClr val="002060"/>
      </a:accent3>
      <a:accent4>
        <a:srgbClr val="FF0000"/>
      </a:accent4>
      <a:accent5>
        <a:srgbClr val="00B0F0"/>
      </a:accent5>
      <a:accent6>
        <a:srgbClr val="FFFF00"/>
      </a:accent6>
      <a:hlink>
        <a:srgbClr val="FFC000"/>
      </a:hlink>
      <a:folHlink>
        <a:srgbClr val="FB9318"/>
      </a:folHlink>
    </a:clrScheme>
    <a:fontScheme name="Thème 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hèm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 CNMM171120" id="{CE3CB04A-7301-4548-8ABF-D464FF51047D}" vid="{6A8814C7-D3A0-304C-8E15-6F5E0460531C}"/>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cf83245a-01d9-4485-b032-fd054b795d5d">
      <Terms xmlns="http://schemas.microsoft.com/office/infopath/2007/PartnerControls"/>
    </lcf76f155ced4ddcb4097134ff3c332f>
    <TODOBY xmlns="cf83245a-01d9-4485-b032-fd054b795d5d">Communication</TODOBY>
    <Treatedby xmlns="cf83245a-01d9-4485-b032-fd054b795d5d">
      <UserInfo>
        <DisplayName/>
        <AccountId xsi:nil="true"/>
        <AccountType/>
      </UserInfo>
    </Treatedby>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9C928FA916506A428DD8EAAF15B10A6A" ma:contentTypeVersion="11" ma:contentTypeDescription="Create a new document." ma:contentTypeScope="" ma:versionID="30e7c3413e0314ca00d91ceccd251994">
  <xsd:schema xmlns:xsd="http://www.w3.org/2001/XMLSchema" xmlns:xs="http://www.w3.org/2001/XMLSchema" xmlns:p="http://schemas.microsoft.com/office/2006/metadata/properties" xmlns:ns2="cf83245a-01d9-4485-b032-fd054b795d5d" targetNamespace="http://schemas.microsoft.com/office/2006/metadata/properties" ma:root="true" ma:fieldsID="dcc5d645a295aef86b5b9ef0b69ceea3" ns2:_="">
    <xsd:import namespace="cf83245a-01d9-4485-b032-fd054b795d5d"/>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Treatedby" minOccurs="0"/>
                <xsd:element ref="ns2:MediaServiceDateTaken" minOccurs="0"/>
                <xsd:element ref="ns2:lcf76f155ced4ddcb4097134ff3c332f" minOccurs="0"/>
                <xsd:element ref="ns2:MediaServiceOCR" minOccurs="0"/>
                <xsd:element ref="ns2:MediaServiceGenerationTime" minOccurs="0"/>
                <xsd:element ref="ns2:MediaServiceEventHashCode" minOccurs="0"/>
                <xsd:element ref="ns2:TODOBY"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f83245a-01d9-4485-b032-fd054b795d5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Treatedby" ma:index="11" nillable="true" ma:displayName="Treated by" ma:format="Dropdown" ma:list="UserInfo" ma:SharePointGroup="0" ma:internalName="Treatedby">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MediaServiceDateTaken" ma:index="12" nillable="true" ma:displayName="MediaServiceDateTaken" ma:hidden="true" ma:indexed="true" ma:internalName="MediaServiceDateTaken" ma:readOnly="true">
      <xsd:simpleType>
        <xsd:restriction base="dms:Text"/>
      </xsd:simpleType>
    </xsd:element>
    <xsd:element name="lcf76f155ced4ddcb4097134ff3c332f" ma:index="14" nillable="true" ma:taxonomy="true" ma:internalName="lcf76f155ced4ddcb4097134ff3c332f" ma:taxonomyFieldName="MediaServiceImageTags" ma:displayName="Image Tags" ma:readOnly="false" ma:fieldId="{5cf76f15-5ced-4ddc-b409-7134ff3c332f}" ma:taxonomyMulti="true" ma:sspId="3677b756-bb6c-42c0-a500-a3c5d40b597f"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TODOBY" ma:index="18" nillable="true" ma:displayName="TO DO BY" ma:default="Communication" ma:format="Dropdown" ma:internalName="TODOBY">
      <xsd:simpleType>
        <xsd:restriction base="dms:Choice">
          <xsd:enumeration value="Communication"/>
          <xsd:enumeration value="Smals"/>
          <xsd:enumeration value="Smals Formation"/>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48935F8F-BB21-4C70-A0EA-9B0E127DCB29}">
  <ds:schemaRefs>
    <ds:schemaRef ds:uri="http://schemas.microsoft.com/sharepoint/v3/contenttype/forms"/>
  </ds:schemaRefs>
</ds:datastoreItem>
</file>

<file path=customXml/itemProps2.xml><?xml version="1.0" encoding="utf-8"?>
<ds:datastoreItem xmlns:ds="http://schemas.openxmlformats.org/officeDocument/2006/customXml" ds:itemID="{AE3C4104-F1DC-4073-ACF6-174045B27051}">
  <ds:schemaRefs>
    <ds:schemaRef ds:uri="bb275ad3-6ffc-41c7-aa2f-6bc4af309b3d"/>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0B58DA72-051E-4DBA-A9E3-657C2614B9E5}"/>
</file>

<file path=docMetadata/LabelInfo.xml><?xml version="1.0" encoding="utf-8"?>
<clbl:labelList xmlns:clbl="http://schemas.microsoft.com/office/2020/mipLabelMetadata">
  <clbl:label id="{66c008a4-b565-49a9-93c9-c1e64cad2e11}" enabled="0" method="" siteId="{66c008a4-b565-49a9-93c9-c1e64cad2e11}" removed="1"/>
</clbl:labelList>
</file>

<file path=docProps/app.xml><?xml version="1.0" encoding="utf-8"?>
<Properties xmlns="http://schemas.openxmlformats.org/officeDocument/2006/extended-properties" xmlns:vt="http://schemas.openxmlformats.org/officeDocument/2006/docPropsVTypes">
  <TotalTime>0</TotalTime>
  <Words>31707</Words>
  <Application>Microsoft Office PowerPoint</Application>
  <PresentationFormat>Breedbeeld</PresentationFormat>
  <Paragraphs>2858</Paragraphs>
  <Slides>151</Slides>
  <Notes>115</Notes>
  <HiddenSlides>0</HiddenSlides>
  <MMClips>0</MMClips>
  <ScaleCrop>false</ScaleCrop>
  <HeadingPairs>
    <vt:vector size="6" baseType="variant">
      <vt:variant>
        <vt:lpstr>Gebruikte lettertypen</vt:lpstr>
      </vt:variant>
      <vt:variant>
        <vt:i4>28</vt:i4>
      </vt:variant>
      <vt:variant>
        <vt:lpstr>Thema</vt:lpstr>
      </vt:variant>
      <vt:variant>
        <vt:i4>10</vt:i4>
      </vt:variant>
      <vt:variant>
        <vt:lpstr>Diatitels</vt:lpstr>
      </vt:variant>
      <vt:variant>
        <vt:i4>151</vt:i4>
      </vt:variant>
    </vt:vector>
  </HeadingPairs>
  <TitlesOfParts>
    <vt:vector size="189" baseType="lpstr">
      <vt:lpstr>.AppleSystemUIFont</vt:lpstr>
      <vt:lpstr>.LucidaGrandeUI</vt:lpstr>
      <vt:lpstr>ABeeZee</vt:lpstr>
      <vt:lpstr>Aptos</vt:lpstr>
      <vt:lpstr>Aptos Black</vt:lpstr>
      <vt:lpstr>Aptos Display</vt:lpstr>
      <vt:lpstr>Aptos Light</vt:lpstr>
      <vt:lpstr>Arial</vt:lpstr>
      <vt:lpstr>Arial Nova</vt:lpstr>
      <vt:lpstr>Arial Nova Light</vt:lpstr>
      <vt:lpstr>Arial,Sans-Serif</vt:lpstr>
      <vt:lpstr>Arial-ItalicMT</vt:lpstr>
      <vt:lpstr>ArialMT</vt:lpstr>
      <vt:lpstr>Calibri</vt:lpstr>
      <vt:lpstr>calibri light</vt:lpstr>
      <vt:lpstr>calibri light</vt:lpstr>
      <vt:lpstr>Courier New</vt:lpstr>
      <vt:lpstr>Futura Medium</vt:lpstr>
      <vt:lpstr>LucidaGrande</vt:lpstr>
      <vt:lpstr>Martel Sans</vt:lpstr>
      <vt:lpstr>Open Sans</vt:lpstr>
      <vt:lpstr>Roboto</vt:lpstr>
      <vt:lpstr>Segoe UI</vt:lpstr>
      <vt:lpstr>Symbol</vt:lpstr>
      <vt:lpstr>Trebuchet MS</vt:lpstr>
      <vt:lpstr>Verdana</vt:lpstr>
      <vt:lpstr>Wingdings</vt:lpstr>
      <vt:lpstr>Wingdings,Sans-Serif</vt:lpstr>
      <vt:lpstr>Office Theme</vt:lpstr>
      <vt:lpstr>2_SSMG (2)</vt:lpstr>
      <vt:lpstr>SSMG (2)</vt:lpstr>
      <vt:lpstr>3_SSMG (2)</vt:lpstr>
      <vt:lpstr>1_Office Theme</vt:lpstr>
      <vt:lpstr>Thème Office</vt:lpstr>
      <vt:lpstr>4_SSMG (2)</vt:lpstr>
      <vt:lpstr>1_SSMG (2)</vt:lpstr>
      <vt:lpstr>5_SSMG (2)</vt:lpstr>
      <vt:lpstr>Chroma</vt:lpstr>
      <vt:lpstr>Pilootproject : Stress, Werk &amp; Eerste Lijn</vt:lpstr>
      <vt:lpstr>PowerPoint-presentatie</vt:lpstr>
      <vt:lpstr>I, II, III. Mentale gezondheid en werk</vt:lpstr>
      <vt:lpstr>IV. Werk &amp; Re-integratie</vt:lpstr>
      <vt:lpstr>Inleiding</vt:lpstr>
      <vt:lpstr>1. Doelstellingen van het project Stress, Werk en Eerste lijn </vt:lpstr>
      <vt:lpstr>2. Cijfers mentale gezondheid en arbeidsongeschiktheid in België</vt:lpstr>
      <vt:lpstr>3.1. Mentale gezondheid - definitie </vt:lpstr>
      <vt:lpstr>3.2. Mentale gezondheid: psychische problemen</vt:lpstr>
      <vt:lpstr>3.3.a. Mentale gezondheid: uitdagingen </vt:lpstr>
      <vt:lpstr>3.3.b. Mentale gezondheid: tweevoudig continuüm model (Keyes, 2005) </vt:lpstr>
      <vt:lpstr>4. Relatie tussen mentale gezondheid en werk </vt:lpstr>
      <vt:lpstr>5.1. De evoluties in de arbeidswereld</vt:lpstr>
      <vt:lpstr>5.1.a. De evoluties in de arbeidswereld</vt:lpstr>
      <vt:lpstr>5.1.b. De evoluties in de arbeidswereld</vt:lpstr>
      <vt:lpstr>PowerPoint-presentatie</vt:lpstr>
      <vt:lpstr>PowerPoint-presentatie</vt:lpstr>
      <vt:lpstr>7. Belangrijke besluiten</vt:lpstr>
      <vt:lpstr>8. De werkplek bevragen tijdens de consultatie </vt:lpstr>
      <vt:lpstr>II. Verduidelijking van de concepten</vt:lpstr>
      <vt:lpstr>1. Psychosociale risico's op het werk: definitie</vt:lpstr>
      <vt:lpstr>1. Enkele veelvoorkomende problemen van personen op het werk </vt:lpstr>
      <vt:lpstr>1. Psychosociale risico’s (PSR): oorsprong van de gevaren </vt:lpstr>
      <vt:lpstr>2.1. Stress, acute en chronische stress, werkgerelateerde stress</vt:lpstr>
      <vt:lpstr>PowerPoint-presentatie</vt:lpstr>
      <vt:lpstr>PowerPoint-presentatie</vt:lpstr>
      <vt:lpstr>2.1.c. Voor- en nadelen stress</vt:lpstr>
      <vt:lpstr>2.1.d. Autonoom zenuwstelsel</vt:lpstr>
      <vt:lpstr>2.1.e. Het drievoudige brein</vt:lpstr>
      <vt:lpstr>PowerPoint-presentatie</vt:lpstr>
      <vt:lpstr>Het tolerantievenster: Dr. Dan Siegel</vt:lpstr>
      <vt:lpstr>PowerPoint-presentatie</vt:lpstr>
      <vt:lpstr>2.2. Burn-out </vt:lpstr>
      <vt:lpstr>2.2.a. Burn-out: Intrapersoonlijke dynamiek</vt:lpstr>
      <vt:lpstr>2.2.b. Stadia van burn-out</vt:lpstr>
      <vt:lpstr>2.2.b. Stadia van burn-out: fase 0</vt:lpstr>
      <vt:lpstr>2.2.b. Stadia van burn-out: fase 1</vt:lpstr>
      <vt:lpstr>2.2.b. Stadia van burn-out: fase 2</vt:lpstr>
      <vt:lpstr>2.2.b. Stadia van burn-out: fase 3</vt:lpstr>
      <vt:lpstr>2.2.c. Aandachtspunten burn-out</vt:lpstr>
      <vt:lpstr>3. Differentiaaldiagnostiek: bore-out / burn-out / depressie </vt:lpstr>
      <vt:lpstr>III. Hoe omgaan met werkgerelateerde mentale gezondheidsproblemen tijdens consultaties, van primaire preventie tot tertiaire preventie?  </vt:lpstr>
      <vt:lpstr> De must-haves?</vt:lpstr>
      <vt:lpstr>1.1. De systemische benadering in de psychologie </vt:lpstr>
      <vt:lpstr>1.2. Multidisciplinariteit: Voordelen van samenwerking tussen zorgverleners </vt:lpstr>
      <vt:lpstr>1.3. Het kader voor samenwerking tussen huisartsen en psychologen </vt:lpstr>
      <vt:lpstr>2. Wat kan er gedaan worden tijdens primaire / secundaire / tertiaire preventie? </vt:lpstr>
      <vt:lpstr>2.1. Secundaire preventie</vt:lpstr>
      <vt:lpstr>2.2. Tertiaire preventie</vt:lpstr>
      <vt:lpstr>2.3. Het belang van een systemische/psychosociale visie op alle preventieniveaus</vt:lpstr>
      <vt:lpstr>2.4. De basishouding</vt:lpstr>
      <vt:lpstr>2.5. Werk bespreekbaar maken</vt:lpstr>
      <vt:lpstr>2.5.a. Gehoord tijdens de consultatie:</vt:lpstr>
      <vt:lpstr>2.5.b. GESPREKSFICHE – Consultatie bij de huisarts of ELP met een persoon met stress- en werkgerelateerde problemen </vt:lpstr>
      <vt:lpstr>2.5.b. GESPREKSFICHE – Consultatie bij de huisarts of ELP met een persoon met stress- en werkgerelateerde problemen </vt:lpstr>
      <vt:lpstr>2.6. Fasen van opvolging huisarts - psycholoog </vt:lpstr>
      <vt:lpstr>PowerPoint-presentatie</vt:lpstr>
      <vt:lpstr>2.6.a. Opvolging huisarts</vt:lpstr>
      <vt:lpstr>2.6.b. Voorbeeld opvolging/begeleiding eerstelijnspsycholoog</vt:lpstr>
      <vt:lpstr>2.6.c. Andere professionals (zorg – werk)</vt:lpstr>
      <vt:lpstr>3. Haal je neus van het stuur </vt:lpstr>
      <vt:lpstr>Belangrijke sleutels in het kader van een zo goed mogelijk herstel: </vt:lpstr>
      <vt:lpstr>3.2. Arbeidsongeschiktheid: Aandachtspunten</vt:lpstr>
      <vt:lpstr>3.3. Terug naar werk: aandachtspunten</vt:lpstr>
      <vt:lpstr>4. Welke actoren kunnen huisarts en psycholoog ondersteunen bij het thema stress en werk?</vt:lpstr>
      <vt:lpstr>PowerPoint-presentatie</vt:lpstr>
      <vt:lpstr>5. Belangrijkste boodschappen</vt:lpstr>
      <vt:lpstr>6.1. Relevante hulpbronnen – mentale gezondheid (niet-limitatief!)</vt:lpstr>
      <vt:lpstr>6.2. Relevante hulpbronnen – burn-out &amp; terugkeer naar werk (niet-limitatief!)</vt:lpstr>
      <vt:lpstr>IV. Werk &amp; Re-integratie</vt:lpstr>
      <vt:lpstr>IV. Werk &amp; Re-integratie</vt:lpstr>
      <vt:lpstr>Preventiediensten </vt:lpstr>
      <vt:lpstr>PowerPoint-presentatie</vt:lpstr>
      <vt:lpstr>1.2. (Her)perspectief: de actoren en hun opdrachten</vt:lpstr>
      <vt:lpstr>1.2. (Her)perspectief: de actoren en hun opdrachten </vt:lpstr>
      <vt:lpstr> 1.3. Nieuw voor artsen: het TRIO-platform  </vt:lpstr>
      <vt:lpstr>2.1. Arbeidsarts: Opdracht</vt:lpstr>
      <vt:lpstr>2.2. De arbeidsarts: Wat u moet weten</vt:lpstr>
      <vt:lpstr>PowerPoint-presentatie</vt:lpstr>
      <vt:lpstr>PowerPoint-presentatie</vt:lpstr>
      <vt:lpstr>3.2. Psychosociale risico's: wat is de rol van de arts of psycholoog?</vt:lpstr>
      <vt:lpstr> 3.3. Boodschappen om mee naar huis te nemen over psychosociale risico's</vt:lpstr>
      <vt:lpstr>4. Twee voorbeelden 4.1. Secundaire preventie: Programma voor de preventie van burn-out (Fedris)</vt:lpstr>
      <vt:lpstr>4.2. Preventie van werkgerelateerde mentale problemen bij zelfstandigen</vt:lpstr>
      <vt:lpstr>5. Terugkeer naar het werk</vt:lpstr>
      <vt:lpstr> 5. Werkhervatting: Drie scenario's</vt:lpstr>
      <vt:lpstr>PowerPoint-presentatie</vt:lpstr>
      <vt:lpstr>5.2. Werkhervatting op de laatste of een andere werkpost MET aanpassing(en) (informeel)</vt:lpstr>
      <vt:lpstr> 5.2.b. Take-home berichten : Aangepast werk</vt:lpstr>
      <vt:lpstr> 5.3.a. Re-integratietraject (= formeel traject) </vt:lpstr>
      <vt:lpstr> 5.3.b. Bijzondere procedure voor medische overmacht (= Vaststelling van de definitieve ongeschiktheid voor het overeengekomen werk)</vt:lpstr>
      <vt:lpstr>Ziekenfondsen </vt:lpstr>
      <vt:lpstr>6.1. Verzekeringsinstellingen in België   6 ziekenfondsen/verzekeringsinstellingen (VI): </vt:lpstr>
      <vt:lpstr>6.2. Samenstelling van het multidisciplinair team</vt:lpstr>
      <vt:lpstr>6.3. Profiel van de adviserend arts</vt:lpstr>
      <vt:lpstr>6.3. Wettelijke taken adviserend arts </vt:lpstr>
      <vt:lpstr>6.4 Opdrachten medewerker multidisciplinair team</vt:lpstr>
      <vt:lpstr>PowerPoint-presentatie</vt:lpstr>
      <vt:lpstr>PowerPoint-presentatie</vt:lpstr>
      <vt:lpstr>PowerPoint-presentatie</vt:lpstr>
      <vt:lpstr>PowerPoint-presentatie</vt:lpstr>
      <vt:lpstr>6.5.a. Rol van de Terug Naar Werk-coördinator (TNW-C)</vt:lpstr>
      <vt:lpstr>6.5.b. Wanneer en hoe contact opnemen met de TNW-C? </vt:lpstr>
      <vt:lpstr>7. Tijdlijn arbeidsongeschiktheid: chronologie</vt:lpstr>
      <vt:lpstr>7. Tijdlijn arbeidsongeschiktheid: stap 1 </vt:lpstr>
      <vt:lpstr>7. Tijdlijn arbeidsongeschiktheid: stap 1 </vt:lpstr>
      <vt:lpstr>7. Tijdlijn arbeidsongeschiktheid: stap 1 </vt:lpstr>
      <vt:lpstr>7. Tijdlijn arbeidsongeschiktheid: stap 1 </vt:lpstr>
      <vt:lpstr>7. Tijdlijn arbeidsongeschiktheid: stap 2</vt:lpstr>
      <vt:lpstr>7. Tijdlijn arbeidsongeschiktheid: stap 3</vt:lpstr>
      <vt:lpstr>7. Tijdlijn arbeidsongeschiktheid: stap 4</vt:lpstr>
      <vt:lpstr>7. Tijdlijn arbeidsongeschiktheid: stap 5</vt:lpstr>
      <vt:lpstr>7. Tijdlijn arbeidsongeschiktheid: stap 6</vt:lpstr>
      <vt:lpstr>7. Tijdlijn arbeidsongeschiktheid: stap 7</vt:lpstr>
      <vt:lpstr>7.a. Begrip wettelijk vermoeden van arbeidsongeschiktheid: </vt:lpstr>
      <vt:lpstr>7. Opstellen van een invaliditeitsdossier (&gt;1 jaar arbeidsongeschiktheid): stap 8</vt:lpstr>
      <vt:lpstr>8. Opvolging invaliditeit: stap 9</vt:lpstr>
      <vt:lpstr>9. Hefbomen voor socioprofessionele re-integratie </vt:lpstr>
      <vt:lpstr>9.1. Einde erkenning arbeidsongeschiktheid door adviserend arts</vt:lpstr>
      <vt:lpstr>PowerPoint-presentatie</vt:lpstr>
      <vt:lpstr>9.2.b. Toegelaten activiteit bij de zelfstandige  </vt:lpstr>
      <vt:lpstr>9.3. Vrijwilligerswerk</vt:lpstr>
      <vt:lpstr>  9.4. Terug Naar Werk-traject: doelstelling?  </vt:lpstr>
      <vt:lpstr>   9.4. Terug Naar Werk-traject: opstart? </vt:lpstr>
      <vt:lpstr>PowerPoint-presentatie</vt:lpstr>
      <vt:lpstr>9.4.a. Advies adviserend arts ikv socioprofessioneel re-integratietraject</vt:lpstr>
      <vt:lpstr>9.4.b. type trajecten ikv socioprofessioneel re-integratietraject (opleiding)</vt:lpstr>
      <vt:lpstr>9.4.c. Verloop traject</vt:lpstr>
      <vt:lpstr>9.4.d. Hoge Commissie van De Geneeskundige raad voor Invaliditeit</vt:lpstr>
      <vt:lpstr>9.4.e. Behandeling van de dossiers</vt:lpstr>
      <vt:lpstr>9.4.f. Beslissingscriteria HCGRI</vt:lpstr>
      <vt:lpstr>9.4.g. Ongunstige beslissing HCGRI</vt:lpstr>
      <vt:lpstr>10.1. Contactname adviserend arts</vt:lpstr>
      <vt:lpstr>10.2. Wat heeft de adviserend arts nodig? </vt:lpstr>
      <vt:lpstr>     10.3. Arbeidspotentieel</vt:lpstr>
      <vt:lpstr>    10.4. Het elektronisch getuigschrift van arbeidsongeschiktheid </vt:lpstr>
      <vt:lpstr>    10.5. Beperking  voorgeschreven duur  arbeidsongeschiktheid op getuigschrift</vt:lpstr>
      <vt:lpstr>11. Regionale arbeidsbemiddelingsdiensten</vt:lpstr>
      <vt:lpstr>PowerPoint-presentatie</vt:lpstr>
      <vt:lpstr>11.1. VDAB</vt:lpstr>
      <vt:lpstr>11.2. Actiris</vt:lpstr>
      <vt:lpstr>PowerPoint-presentatie</vt:lpstr>
      <vt:lpstr>12.3. Psychosociale revalidatiecentra &amp; arbeidscoaches GGZ</vt:lpstr>
      <vt:lpstr>12.4. TNW-fonds</vt:lpstr>
      <vt:lpstr>13. Terug aan het werk: wat zijn de uitdagingen voor de betrokken professionals?</vt:lpstr>
      <vt:lpstr>PowerPoint-presentatie</vt:lpstr>
      <vt:lpstr>PowerPoint-presentatie</vt:lpstr>
      <vt:lpstr>Referentielijst</vt:lpstr>
      <vt:lpstr>Referentielijst</vt:lpstr>
      <vt:lpstr>Referentielijst</vt:lpstr>
      <vt:lpstr>Dank u voor uw aandacht!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Brunois Theo</dc:creator>
  <cp:lastModifiedBy>Lanah Verbraeken (RIZIV-INAMI)</cp:lastModifiedBy>
  <cp:revision>1</cp:revision>
  <dcterms:modified xsi:type="dcterms:W3CDTF">2026-03-25T08:52:23Z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ppVersion">
    <vt:lpwstr>15.0000</vt:lpwstr>
  </property>
  <property fmtid="{D5CDD505-2E9C-101B-9397-08002B2CF9AE}" pid="3" name="HiddenSlides">
    <vt:i4>0</vt:i4>
  </property>
  <property fmtid="{D5CDD505-2E9C-101B-9397-08002B2CF9AE}" pid="4" name="HyperlinksChanged">
    <vt:bool>false</vt:bool>
  </property>
  <property fmtid="{D5CDD505-2E9C-101B-9397-08002B2CF9AE}" pid="5" name="LinksUpToDate">
    <vt:bool>false</vt:bool>
  </property>
  <property fmtid="{D5CDD505-2E9C-101B-9397-08002B2CF9AE}" pid="6" name="MMClips">
    <vt:i4>0</vt:i4>
  </property>
  <property fmtid="{D5CDD505-2E9C-101B-9397-08002B2CF9AE}" pid="7" name="Notes">
    <vt:i4>0</vt:i4>
  </property>
  <property fmtid="{D5CDD505-2E9C-101B-9397-08002B2CF9AE}" pid="8" name="PresentationFormat">
    <vt:lpwstr>Grand écran</vt:lpwstr>
  </property>
  <property fmtid="{D5CDD505-2E9C-101B-9397-08002B2CF9AE}" pid="9" name="ScaleCrop">
    <vt:bool>false</vt:bool>
  </property>
  <property fmtid="{D5CDD505-2E9C-101B-9397-08002B2CF9AE}" pid="10" name="ShareDoc">
    <vt:bool>false</vt:bool>
  </property>
  <property fmtid="{D5CDD505-2E9C-101B-9397-08002B2CF9AE}" pid="11" name="Slides">
    <vt:i4>9</vt:i4>
  </property>
  <property fmtid="{D5CDD505-2E9C-101B-9397-08002B2CF9AE}" pid="12" name="ContentTypeId">
    <vt:lpwstr>0x0101009C928FA916506A428DD8EAAF15B10A6A</vt:lpwstr>
  </property>
  <property fmtid="{D5CDD505-2E9C-101B-9397-08002B2CF9AE}" pid="13" name="MediaServiceImageTags">
    <vt:lpwstr/>
  </property>
  <property fmtid="{D5CDD505-2E9C-101B-9397-08002B2CF9AE}" pid="14" name="Order">
    <vt:lpwstr>8000.00000000000</vt:lpwstr>
  </property>
  <property fmtid="{D5CDD505-2E9C-101B-9397-08002B2CF9AE}" pid="15" name="xd_ProgID">
    <vt:lpwstr/>
  </property>
  <property fmtid="{D5CDD505-2E9C-101B-9397-08002B2CF9AE}" pid="16" name="_SourceUrl">
    <vt:lpwstr/>
  </property>
  <property fmtid="{D5CDD505-2E9C-101B-9397-08002B2CF9AE}" pid="17" name="_SharedFileIndex">
    <vt:lpwstr/>
  </property>
  <property fmtid="{D5CDD505-2E9C-101B-9397-08002B2CF9AE}" pid="18" name="ComplianceAssetId">
    <vt:lpwstr/>
  </property>
  <property fmtid="{D5CDD505-2E9C-101B-9397-08002B2CF9AE}" pid="19" name="TemplateUrl">
    <vt:lpwstr/>
  </property>
  <property fmtid="{D5CDD505-2E9C-101B-9397-08002B2CF9AE}" pid="20" name="_ExtendedDescription">
    <vt:lpwstr/>
  </property>
  <property fmtid="{D5CDD505-2E9C-101B-9397-08002B2CF9AE}" pid="21" name="TriggerFlowInfo">
    <vt:lpwstr/>
  </property>
  <property fmtid="{D5CDD505-2E9C-101B-9397-08002B2CF9AE}" pid="22" name="xd_Signature">
    <vt:lpwstr/>
  </property>
</Properties>
</file>